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67"/>
  </p:notesMasterIdLst>
  <p:sldIdLst>
    <p:sldId id="317" r:id="rId3"/>
    <p:sldId id="477" r:id="rId4"/>
    <p:sldId id="448" r:id="rId5"/>
    <p:sldId id="370" r:id="rId6"/>
    <p:sldId id="365" r:id="rId7"/>
    <p:sldId id="348" r:id="rId8"/>
    <p:sldId id="453" r:id="rId9"/>
    <p:sldId id="353" r:id="rId10"/>
    <p:sldId id="355" r:id="rId11"/>
    <p:sldId id="479" r:id="rId12"/>
    <p:sldId id="357" r:id="rId13"/>
    <p:sldId id="358" r:id="rId14"/>
    <p:sldId id="359" r:id="rId15"/>
    <p:sldId id="360" r:id="rId16"/>
    <p:sldId id="352" r:id="rId17"/>
    <p:sldId id="361" r:id="rId18"/>
    <p:sldId id="362" r:id="rId19"/>
    <p:sldId id="430" r:id="rId20"/>
    <p:sldId id="429" r:id="rId21"/>
    <p:sldId id="426" r:id="rId22"/>
    <p:sldId id="367"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49" r:id="rId45"/>
    <p:sldId id="378" r:id="rId46"/>
    <p:sldId id="481" r:id="rId47"/>
    <p:sldId id="379" r:id="rId48"/>
    <p:sldId id="451" r:id="rId49"/>
    <p:sldId id="380" r:id="rId50"/>
    <p:sldId id="381" r:id="rId51"/>
    <p:sldId id="418" r:id="rId52"/>
    <p:sldId id="454" r:id="rId53"/>
    <p:sldId id="423" r:id="rId54"/>
    <p:sldId id="432" r:id="rId55"/>
    <p:sldId id="387" r:id="rId56"/>
    <p:sldId id="388" r:id="rId57"/>
    <p:sldId id="389" r:id="rId58"/>
    <p:sldId id="390" r:id="rId59"/>
    <p:sldId id="391" r:id="rId60"/>
    <p:sldId id="392" r:id="rId61"/>
    <p:sldId id="393" r:id="rId62"/>
    <p:sldId id="452" r:id="rId63"/>
    <p:sldId id="394" r:id="rId64"/>
    <p:sldId id="422" r:id="rId65"/>
    <p:sldId id="480"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3A3"/>
    <a:srgbClr val="BE854C"/>
    <a:srgbClr val="006892"/>
    <a:srgbClr val="D1A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338" autoAdjust="0"/>
  </p:normalViewPr>
  <p:slideViewPr>
    <p:cSldViewPr>
      <p:cViewPr varScale="1">
        <p:scale>
          <a:sx n="86" d="100"/>
          <a:sy n="86" d="100"/>
        </p:scale>
        <p:origin x="-7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14735-D536-48E9-9E04-217BF53A3791}" type="doc">
      <dgm:prSet loTypeId="urn:microsoft.com/office/officeart/2005/8/layout/venn1" loCatId="relationship" qsTypeId="urn:microsoft.com/office/officeart/2005/8/quickstyle/simple1" qsCatId="simple" csTypeId="urn:microsoft.com/office/officeart/2005/8/colors/accent1_2" csCatId="accent1" phldr="1"/>
      <dgm:spPr/>
    </dgm:pt>
    <dgm:pt modelId="{60218A41-1261-4C05-84BF-7C2B77CB67D6}">
      <dgm:prSet phldrT="[Text]" custT="1"/>
      <dgm:spPr>
        <a:solidFill>
          <a:schemeClr val="bg2">
            <a:lumMod val="50000"/>
          </a:schemeClr>
        </a:solidFill>
      </dgm:spPr>
      <dgm:t>
        <a:bodyPr/>
        <a:lstStyle/>
        <a:p>
          <a:pPr algn="l"/>
          <a:r>
            <a:rPr lang="en-US" sz="2400" dirty="0" smtClean="0"/>
            <a:t>Evidence Based Practices</a:t>
          </a:r>
          <a:endParaRPr lang="en-US" sz="2400" dirty="0"/>
        </a:p>
      </dgm:t>
    </dgm:pt>
    <dgm:pt modelId="{24F2D869-98F5-477E-BE2E-D88767748894}" type="parTrans" cxnId="{7474FC92-43B6-4264-8F6B-1DA09BE445BE}">
      <dgm:prSet/>
      <dgm:spPr/>
      <dgm:t>
        <a:bodyPr/>
        <a:lstStyle/>
        <a:p>
          <a:endParaRPr lang="en-US"/>
        </a:p>
      </dgm:t>
    </dgm:pt>
    <dgm:pt modelId="{2AB41664-5784-4C4A-A71B-A49F2602812C}" type="sibTrans" cxnId="{7474FC92-43B6-4264-8F6B-1DA09BE445BE}">
      <dgm:prSet/>
      <dgm:spPr/>
      <dgm:t>
        <a:bodyPr/>
        <a:lstStyle/>
        <a:p>
          <a:endParaRPr lang="en-US"/>
        </a:p>
      </dgm:t>
    </dgm:pt>
    <dgm:pt modelId="{4FB7AF32-1E4F-47CB-89BD-061532D127EC}">
      <dgm:prSet phldrT="[Text]" custT="1"/>
      <dgm:spPr/>
      <dgm:t>
        <a:bodyPr/>
        <a:lstStyle/>
        <a:p>
          <a:r>
            <a:rPr lang="en-US" sz="1800" dirty="0" smtClean="0"/>
            <a:t>Collaboration</a:t>
          </a:r>
        </a:p>
        <a:p>
          <a:endParaRPr lang="en-US" sz="1800" dirty="0" smtClean="0"/>
        </a:p>
        <a:p>
          <a:r>
            <a:rPr lang="en-US" sz="1800" dirty="0" smtClean="0"/>
            <a:t>External Strategy</a:t>
          </a:r>
          <a:endParaRPr lang="en-US" sz="1800" dirty="0"/>
        </a:p>
      </dgm:t>
    </dgm:pt>
    <dgm:pt modelId="{0928E433-7D46-4ECE-8D8A-3C5D87503381}" type="parTrans" cxnId="{34862866-BCDE-4161-B8E7-FB82C48877E5}">
      <dgm:prSet/>
      <dgm:spPr/>
      <dgm:t>
        <a:bodyPr/>
        <a:lstStyle/>
        <a:p>
          <a:endParaRPr lang="en-US"/>
        </a:p>
      </dgm:t>
    </dgm:pt>
    <dgm:pt modelId="{FD504C17-E55B-49DA-BC87-0D091EA63B89}" type="sibTrans" cxnId="{34862866-BCDE-4161-B8E7-FB82C48877E5}">
      <dgm:prSet/>
      <dgm:spPr/>
      <dgm:t>
        <a:bodyPr/>
        <a:lstStyle/>
        <a:p>
          <a:endParaRPr lang="en-US"/>
        </a:p>
      </dgm:t>
    </dgm:pt>
    <dgm:pt modelId="{2207AA76-BF3A-4C33-916B-9AA583E725CA}">
      <dgm:prSet phldrT="[Text]" custT="1"/>
      <dgm:spPr>
        <a:solidFill>
          <a:schemeClr val="accent1">
            <a:lumMod val="20000"/>
            <a:lumOff val="80000"/>
          </a:schemeClr>
        </a:solidFill>
      </dgm:spPr>
      <dgm:t>
        <a:bodyPr/>
        <a:lstStyle/>
        <a:p>
          <a:r>
            <a:rPr lang="en-US" sz="1600" dirty="0" smtClean="0"/>
            <a:t>Organizational Development</a:t>
          </a:r>
        </a:p>
        <a:p>
          <a:endParaRPr lang="en-US" sz="1600" dirty="0" smtClean="0"/>
        </a:p>
        <a:p>
          <a:r>
            <a:rPr lang="en-US" sz="1600" dirty="0" smtClean="0"/>
            <a:t>Internal Variables</a:t>
          </a:r>
          <a:endParaRPr lang="en-US" sz="1600" dirty="0"/>
        </a:p>
      </dgm:t>
    </dgm:pt>
    <dgm:pt modelId="{FFF6EC2D-9D3E-4D38-B992-BACCD10D487E}" type="parTrans" cxnId="{C3B06A4E-57F9-41EB-863A-0C129DDBB587}">
      <dgm:prSet/>
      <dgm:spPr/>
      <dgm:t>
        <a:bodyPr/>
        <a:lstStyle/>
        <a:p>
          <a:endParaRPr lang="en-US"/>
        </a:p>
      </dgm:t>
    </dgm:pt>
    <dgm:pt modelId="{3A30250E-26F0-4137-8EC5-0645EBACADE7}" type="sibTrans" cxnId="{C3B06A4E-57F9-41EB-863A-0C129DDBB587}">
      <dgm:prSet/>
      <dgm:spPr/>
      <dgm:t>
        <a:bodyPr/>
        <a:lstStyle/>
        <a:p>
          <a:endParaRPr lang="en-US"/>
        </a:p>
      </dgm:t>
    </dgm:pt>
    <dgm:pt modelId="{60B6595A-2E68-4995-AB61-49519182AE01}" type="pres">
      <dgm:prSet presAssocID="{E7814735-D536-48E9-9E04-217BF53A3791}" presName="compositeShape" presStyleCnt="0">
        <dgm:presLayoutVars>
          <dgm:chMax val="7"/>
          <dgm:dir/>
          <dgm:resizeHandles val="exact"/>
        </dgm:presLayoutVars>
      </dgm:prSet>
      <dgm:spPr/>
    </dgm:pt>
    <dgm:pt modelId="{30B394CD-0506-4392-9A7A-CD167C2B596A}" type="pres">
      <dgm:prSet presAssocID="{60218A41-1261-4C05-84BF-7C2B77CB67D6}" presName="circ1" presStyleLbl="vennNode1" presStyleIdx="0" presStyleCnt="3"/>
      <dgm:spPr/>
      <dgm:t>
        <a:bodyPr/>
        <a:lstStyle/>
        <a:p>
          <a:endParaRPr lang="en-US"/>
        </a:p>
      </dgm:t>
    </dgm:pt>
    <dgm:pt modelId="{69DB34B9-EDDF-47EE-813D-4FC5AE87DF24}" type="pres">
      <dgm:prSet presAssocID="{60218A41-1261-4C05-84BF-7C2B77CB67D6}" presName="circ1Tx" presStyleLbl="revTx" presStyleIdx="0" presStyleCnt="0">
        <dgm:presLayoutVars>
          <dgm:chMax val="0"/>
          <dgm:chPref val="0"/>
          <dgm:bulletEnabled val="1"/>
        </dgm:presLayoutVars>
      </dgm:prSet>
      <dgm:spPr/>
      <dgm:t>
        <a:bodyPr/>
        <a:lstStyle/>
        <a:p>
          <a:endParaRPr lang="en-US"/>
        </a:p>
      </dgm:t>
    </dgm:pt>
    <dgm:pt modelId="{EE318384-EB9D-46F1-A429-32F60BB3E824}" type="pres">
      <dgm:prSet presAssocID="{4FB7AF32-1E4F-47CB-89BD-061532D127EC}" presName="circ2" presStyleLbl="vennNode1" presStyleIdx="1" presStyleCnt="3"/>
      <dgm:spPr/>
      <dgm:t>
        <a:bodyPr/>
        <a:lstStyle/>
        <a:p>
          <a:endParaRPr lang="en-US"/>
        </a:p>
      </dgm:t>
    </dgm:pt>
    <dgm:pt modelId="{394E36F8-0289-469D-BFB3-61BE117DA7E1}" type="pres">
      <dgm:prSet presAssocID="{4FB7AF32-1E4F-47CB-89BD-061532D127EC}" presName="circ2Tx" presStyleLbl="revTx" presStyleIdx="0" presStyleCnt="0">
        <dgm:presLayoutVars>
          <dgm:chMax val="0"/>
          <dgm:chPref val="0"/>
          <dgm:bulletEnabled val="1"/>
        </dgm:presLayoutVars>
      </dgm:prSet>
      <dgm:spPr/>
      <dgm:t>
        <a:bodyPr/>
        <a:lstStyle/>
        <a:p>
          <a:endParaRPr lang="en-US"/>
        </a:p>
      </dgm:t>
    </dgm:pt>
    <dgm:pt modelId="{725F64FF-75BF-4E7E-80B7-A75FFF806188}" type="pres">
      <dgm:prSet presAssocID="{2207AA76-BF3A-4C33-916B-9AA583E725CA}" presName="circ3" presStyleLbl="vennNode1" presStyleIdx="2" presStyleCnt="3"/>
      <dgm:spPr/>
      <dgm:t>
        <a:bodyPr/>
        <a:lstStyle/>
        <a:p>
          <a:endParaRPr lang="en-US"/>
        </a:p>
      </dgm:t>
    </dgm:pt>
    <dgm:pt modelId="{FDCE2AB8-8D3A-419E-AF19-41DFDCDCC9BF}" type="pres">
      <dgm:prSet presAssocID="{2207AA76-BF3A-4C33-916B-9AA583E725CA}" presName="circ3Tx" presStyleLbl="revTx" presStyleIdx="0" presStyleCnt="0">
        <dgm:presLayoutVars>
          <dgm:chMax val="0"/>
          <dgm:chPref val="0"/>
          <dgm:bulletEnabled val="1"/>
        </dgm:presLayoutVars>
      </dgm:prSet>
      <dgm:spPr/>
      <dgm:t>
        <a:bodyPr/>
        <a:lstStyle/>
        <a:p>
          <a:endParaRPr lang="en-US"/>
        </a:p>
      </dgm:t>
    </dgm:pt>
  </dgm:ptLst>
  <dgm:cxnLst>
    <dgm:cxn modelId="{34862866-BCDE-4161-B8E7-FB82C48877E5}" srcId="{E7814735-D536-48E9-9E04-217BF53A3791}" destId="{4FB7AF32-1E4F-47CB-89BD-061532D127EC}" srcOrd="1" destOrd="0" parTransId="{0928E433-7D46-4ECE-8D8A-3C5D87503381}" sibTransId="{FD504C17-E55B-49DA-BC87-0D091EA63B89}"/>
    <dgm:cxn modelId="{1C54024E-D433-4C63-9156-3518CAD89322}" type="presOf" srcId="{4FB7AF32-1E4F-47CB-89BD-061532D127EC}" destId="{EE318384-EB9D-46F1-A429-32F60BB3E824}" srcOrd="0" destOrd="0" presId="urn:microsoft.com/office/officeart/2005/8/layout/venn1"/>
    <dgm:cxn modelId="{DC0A93EA-6C2E-49B8-9153-92ECC9E2D441}" type="presOf" srcId="{4FB7AF32-1E4F-47CB-89BD-061532D127EC}" destId="{394E36F8-0289-469D-BFB3-61BE117DA7E1}" srcOrd="1" destOrd="0" presId="urn:microsoft.com/office/officeart/2005/8/layout/venn1"/>
    <dgm:cxn modelId="{282DEC0F-3460-45EB-81E5-8EB575ACF68D}" type="presOf" srcId="{2207AA76-BF3A-4C33-916B-9AA583E725CA}" destId="{FDCE2AB8-8D3A-419E-AF19-41DFDCDCC9BF}" srcOrd="1" destOrd="0" presId="urn:microsoft.com/office/officeart/2005/8/layout/venn1"/>
    <dgm:cxn modelId="{10F88D4F-55C6-4B62-9D35-D69A92DFC9BE}" type="presOf" srcId="{60218A41-1261-4C05-84BF-7C2B77CB67D6}" destId="{30B394CD-0506-4392-9A7A-CD167C2B596A}" srcOrd="0" destOrd="0" presId="urn:microsoft.com/office/officeart/2005/8/layout/venn1"/>
    <dgm:cxn modelId="{4DD27713-B790-42E2-B2C6-36045E0FD415}" type="presOf" srcId="{E7814735-D536-48E9-9E04-217BF53A3791}" destId="{60B6595A-2E68-4995-AB61-49519182AE01}" srcOrd="0" destOrd="0" presId="urn:microsoft.com/office/officeart/2005/8/layout/venn1"/>
    <dgm:cxn modelId="{7474FC92-43B6-4264-8F6B-1DA09BE445BE}" srcId="{E7814735-D536-48E9-9E04-217BF53A3791}" destId="{60218A41-1261-4C05-84BF-7C2B77CB67D6}" srcOrd="0" destOrd="0" parTransId="{24F2D869-98F5-477E-BE2E-D88767748894}" sibTransId="{2AB41664-5784-4C4A-A71B-A49F2602812C}"/>
    <dgm:cxn modelId="{C3B06A4E-57F9-41EB-863A-0C129DDBB587}" srcId="{E7814735-D536-48E9-9E04-217BF53A3791}" destId="{2207AA76-BF3A-4C33-916B-9AA583E725CA}" srcOrd="2" destOrd="0" parTransId="{FFF6EC2D-9D3E-4D38-B992-BACCD10D487E}" sibTransId="{3A30250E-26F0-4137-8EC5-0645EBACADE7}"/>
    <dgm:cxn modelId="{121A31B6-D859-48DA-9446-25CFA7A1209B}" type="presOf" srcId="{2207AA76-BF3A-4C33-916B-9AA583E725CA}" destId="{725F64FF-75BF-4E7E-80B7-A75FFF806188}" srcOrd="0" destOrd="0" presId="urn:microsoft.com/office/officeart/2005/8/layout/venn1"/>
    <dgm:cxn modelId="{A4A50AD5-7255-4DA1-8257-48BC25EBFAAA}" type="presOf" srcId="{60218A41-1261-4C05-84BF-7C2B77CB67D6}" destId="{69DB34B9-EDDF-47EE-813D-4FC5AE87DF24}" srcOrd="1" destOrd="0" presId="urn:microsoft.com/office/officeart/2005/8/layout/venn1"/>
    <dgm:cxn modelId="{8F18B36D-2F13-45D5-921E-A42AA6D69437}" type="presParOf" srcId="{60B6595A-2E68-4995-AB61-49519182AE01}" destId="{30B394CD-0506-4392-9A7A-CD167C2B596A}" srcOrd="0" destOrd="0" presId="urn:microsoft.com/office/officeart/2005/8/layout/venn1"/>
    <dgm:cxn modelId="{2BFDA8C9-C811-4887-9C51-FA84B68EF205}" type="presParOf" srcId="{60B6595A-2E68-4995-AB61-49519182AE01}" destId="{69DB34B9-EDDF-47EE-813D-4FC5AE87DF24}" srcOrd="1" destOrd="0" presId="urn:microsoft.com/office/officeart/2005/8/layout/venn1"/>
    <dgm:cxn modelId="{7255E265-39F1-47BE-B879-7D5272DF16D3}" type="presParOf" srcId="{60B6595A-2E68-4995-AB61-49519182AE01}" destId="{EE318384-EB9D-46F1-A429-32F60BB3E824}" srcOrd="2" destOrd="0" presId="urn:microsoft.com/office/officeart/2005/8/layout/venn1"/>
    <dgm:cxn modelId="{15DA4177-257D-45D2-B300-057E694DED8D}" type="presParOf" srcId="{60B6595A-2E68-4995-AB61-49519182AE01}" destId="{394E36F8-0289-469D-BFB3-61BE117DA7E1}" srcOrd="3" destOrd="0" presId="urn:microsoft.com/office/officeart/2005/8/layout/venn1"/>
    <dgm:cxn modelId="{8A0731DE-9729-4ECD-9350-128B98DC0509}" type="presParOf" srcId="{60B6595A-2E68-4995-AB61-49519182AE01}" destId="{725F64FF-75BF-4E7E-80B7-A75FFF806188}" srcOrd="4" destOrd="0" presId="urn:microsoft.com/office/officeart/2005/8/layout/venn1"/>
    <dgm:cxn modelId="{728737DA-1911-4C81-B5FE-00DE6442B731}" type="presParOf" srcId="{60B6595A-2E68-4995-AB61-49519182AE01}" destId="{FDCE2AB8-8D3A-419E-AF19-41DFDCDCC9B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94CD-0506-4392-9A7A-CD167C2B596A}">
      <dsp:nvSpPr>
        <dsp:cNvPr id="0" name=""/>
        <dsp:cNvSpPr/>
      </dsp:nvSpPr>
      <dsp:spPr>
        <a:xfrm>
          <a:off x="2800387" y="127059"/>
          <a:ext cx="2628825" cy="2628825"/>
        </a:xfrm>
        <a:prstGeom prst="ellipse">
          <a:avLst/>
        </a:prstGeom>
        <a:solidFill>
          <a:schemeClr val="bg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smtClean="0"/>
            <a:t>Evidence Based Practices</a:t>
          </a:r>
          <a:endParaRPr lang="en-US" sz="2400" kern="1200" dirty="0"/>
        </a:p>
      </dsp:txBody>
      <dsp:txXfrm>
        <a:off x="3150897" y="587104"/>
        <a:ext cx="1927805" cy="1182971"/>
      </dsp:txXfrm>
    </dsp:sp>
    <dsp:sp modelId="{EE318384-EB9D-46F1-A429-32F60BB3E824}">
      <dsp:nvSpPr>
        <dsp:cNvPr id="0" name=""/>
        <dsp:cNvSpPr/>
      </dsp:nvSpPr>
      <dsp:spPr>
        <a:xfrm>
          <a:off x="3748955" y="1770076"/>
          <a:ext cx="2628825" cy="262882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Collaboration</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External Strategy</a:t>
          </a:r>
          <a:endParaRPr lang="en-US" sz="1800" kern="1200" dirty="0"/>
        </a:p>
      </dsp:txBody>
      <dsp:txXfrm>
        <a:off x="4552937" y="2449189"/>
        <a:ext cx="1577295" cy="1445854"/>
      </dsp:txXfrm>
    </dsp:sp>
    <dsp:sp modelId="{725F64FF-75BF-4E7E-80B7-A75FFF806188}">
      <dsp:nvSpPr>
        <dsp:cNvPr id="0" name=""/>
        <dsp:cNvSpPr/>
      </dsp:nvSpPr>
      <dsp:spPr>
        <a:xfrm>
          <a:off x="1851818" y="1770076"/>
          <a:ext cx="2628825" cy="2628825"/>
        </a:xfrm>
        <a:prstGeom prst="ellipse">
          <a:avLst/>
        </a:prstGeom>
        <a:solidFill>
          <a:schemeClr val="accent1">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Organizational Development</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Internal Variables</a:t>
          </a:r>
          <a:endParaRPr lang="en-US" sz="1600" kern="1200" dirty="0"/>
        </a:p>
      </dsp:txBody>
      <dsp:txXfrm>
        <a:off x="2099366" y="2449189"/>
        <a:ext cx="1577295" cy="14458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fontAlgn="auto">
              <a:spcBef>
                <a:spcPts val="0"/>
              </a:spcBef>
              <a:spcAft>
                <a:spcPts val="0"/>
              </a:spcAft>
              <a:defRPr sz="1300">
                <a:latin typeface="+mn-lt"/>
              </a:defRPr>
            </a:lvl1pPr>
          </a:lstStyle>
          <a:p>
            <a:pPr>
              <a:defRPr/>
            </a:pPr>
            <a:fld id="{53AD6BD1-699F-4AF1-AD8C-7AF4063E429C}" type="datetimeFigureOut">
              <a:rPr lang="en-US"/>
              <a:pPr>
                <a:defRPr/>
              </a:pPr>
              <a:t>3/7/2012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3165" tIns="46583" rIns="93165" bIns="46583"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5" tIns="46583" rIns="93165" bIns="46583" rtlCol="0" anchor="b"/>
          <a:lstStyle>
            <a:lvl1pPr algn="r" fontAlgn="auto">
              <a:spcBef>
                <a:spcPts val="0"/>
              </a:spcBef>
              <a:spcAft>
                <a:spcPts val="0"/>
              </a:spcAft>
              <a:defRPr sz="1300">
                <a:latin typeface="+mn-lt"/>
              </a:defRPr>
            </a:lvl1pPr>
          </a:lstStyle>
          <a:p>
            <a:pPr>
              <a:defRPr/>
            </a:pPr>
            <a:fld id="{FA66C8C9-5D1B-4E35-8453-642DB2F667D4}" type="slidenum">
              <a:rPr lang="en-US"/>
              <a:pPr>
                <a:defRPr/>
              </a:pPr>
              <a:t>‹#›</a:t>
            </a:fld>
            <a:endParaRPr lang="en-US"/>
          </a:p>
        </p:txBody>
      </p:sp>
    </p:spTree>
    <p:extLst>
      <p:ext uri="{BB962C8B-B14F-4D97-AF65-F5344CB8AC3E}">
        <p14:creationId xmlns:p14="http://schemas.microsoft.com/office/powerpoint/2010/main" val="3929345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24</a:t>
            </a:fld>
            <a:endParaRPr lang="en-US"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move is on from “Acute Care Treatment” to “Chronic Care Treatment”.</a:t>
            </a:r>
            <a:endParaRPr lang="en-US" dirty="0"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25</a:t>
            </a:fld>
            <a:endParaRPr lang="en-US"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26</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27</a:t>
            </a:fld>
            <a:endParaRPr lang="en-US"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28</a:t>
            </a:fld>
            <a:endParaRPr lang="en-US"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29</a:t>
            </a:fld>
            <a:endParaRPr lang="en-US"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30</a:t>
            </a:fld>
            <a:endParaRPr lang="en-US" sz="13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31</a:t>
            </a:fld>
            <a:endParaRPr lang="en-US" sz="13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32</a:t>
            </a:fld>
            <a:endParaRPr lang="en-US" sz="13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33</a:t>
            </a:fld>
            <a:endParaRPr lang="en-US" sz="13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Our work together over</a:t>
            </a:r>
            <a:r>
              <a:rPr lang="en-US" baseline="0" dirty="0" smtClean="0"/>
              <a:t> these 3 days will focus on providing you with information in all three realms and the </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34</a:t>
            </a:fld>
            <a:endParaRPr lang="en-US" sz="13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35</a:t>
            </a:fld>
            <a:endParaRPr lang="en-US" sz="13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36</a:t>
            </a:fld>
            <a:endParaRPr lang="en-US" sz="13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37</a:t>
            </a:fld>
            <a:endParaRPr lang="en-US" sz="13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38</a:t>
            </a:fld>
            <a:endParaRPr lang="en-US" sz="13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39</a:t>
            </a:fld>
            <a:endParaRPr lang="en-US" sz="13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40</a:t>
            </a:fld>
            <a:endParaRPr lang="en-US" sz="13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41</a:t>
            </a:fld>
            <a:endParaRPr lang="en-US" sz="13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930BD9B0-4E63-4687-82B6-58DD0BDEAE27}" type="slidenum">
              <a:rPr lang="en-US" sz="1300">
                <a:latin typeface="Calibri" pitchFamily="34" charset="0"/>
              </a:rPr>
              <a:pPr algn="r"/>
              <a:t>42</a:t>
            </a:fld>
            <a:endParaRPr lang="en-US" sz="13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62147"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248ED9F6-7B0C-4959-9EAF-E7C1B94096CD}" type="slidenum">
              <a:rPr lang="en-US" sz="1200">
                <a:latin typeface="Calibri" pitchFamily="34" charset="0"/>
              </a:rPr>
              <a:pPr algn="r"/>
              <a:t>44</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txBox="1">
            <a:spLocks noGrp="1"/>
          </p:cNvSpPr>
          <p:nvPr/>
        </p:nvSpPr>
        <p:spPr bwMode="auto">
          <a:xfrm>
            <a:off x="3970938" y="8829966"/>
            <a:ext cx="3037840" cy="464820"/>
          </a:xfrm>
          <a:prstGeom prst="rect">
            <a:avLst/>
          </a:prstGeom>
          <a:noFill/>
          <a:ln w="9525">
            <a:noFill/>
            <a:miter lim="800000"/>
            <a:headEnd/>
            <a:tailEnd/>
          </a:ln>
        </p:spPr>
        <p:txBody>
          <a:bodyPr lIns="93165" tIns="46583" rIns="93165" bIns="46583" anchor="b"/>
          <a:lstStyle/>
          <a:p>
            <a:pPr algn="r"/>
            <a:fld id="{0115CCE8-659A-4F94-AD4C-B39204744736}" type="slidenum">
              <a:rPr lang="en-US" sz="1300">
                <a:latin typeface="Calibri" pitchFamily="34" charset="0"/>
              </a:rPr>
              <a:pPr algn="r"/>
              <a:t>7</a:t>
            </a:fld>
            <a:endParaRPr lang="en-US" sz="13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64195"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AFF06CA-05E2-4094-BD17-AF2E4B9CA9C2}" type="slidenum">
              <a:rPr lang="en-US" sz="1200">
                <a:latin typeface="Calibri" pitchFamily="34" charset="0"/>
              </a:rPr>
              <a:pPr algn="r"/>
              <a:t>46</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64195"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AFF06CA-05E2-4094-BD17-AF2E4B9CA9C2}" type="slidenum">
              <a:rPr lang="en-US" sz="1200">
                <a:latin typeface="Calibri" pitchFamily="34" charset="0"/>
              </a:rPr>
              <a:pPr algn="r"/>
              <a:t>47</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TextEdit="1"/>
          </p:cNvSpPr>
          <p:nvPr>
            <p:ph type="sldImg"/>
          </p:nvPr>
        </p:nvSpPr>
        <p:spPr bwMode="auto">
          <a:noFill/>
          <a:ln>
            <a:solidFill>
              <a:srgbClr val="000000"/>
            </a:solidFill>
            <a:miter lim="800000"/>
            <a:headEnd/>
            <a:tailEnd/>
          </a:ln>
        </p:spPr>
      </p:sp>
      <p:sp>
        <p:nvSpPr>
          <p:cNvPr id="266242"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6829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B1686139-7718-4677-933B-F588C0422856}" type="slidenum">
              <a:rPr lang="en-US" sz="1200">
                <a:latin typeface="Calibri" pitchFamily="34" charset="0"/>
              </a:rPr>
              <a:pPr algn="r"/>
              <a:t>49</a:t>
            </a:fld>
            <a:endParaRPr lang="en-US"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5805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1EF8B45-C7E5-4428-8DD0-19787BF871C9}" type="slidenum">
              <a:rPr lang="en-US" sz="1200">
                <a:latin typeface="Calibri" pitchFamily="34" charset="0"/>
              </a:rPr>
              <a:pPr algn="r"/>
              <a:t>50</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5600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8FB411E-EC6D-4041-BA34-04572D262F12}" type="slidenum">
              <a:rPr lang="en-US" sz="1200">
                <a:latin typeface="Calibri" pitchFamily="34" charset="0"/>
              </a:rPr>
              <a:pPr algn="r"/>
              <a:t>51</a:t>
            </a:fld>
            <a:endParaRPr 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4032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30A3E132-E626-4276-AE18-EE19C25C6948}" type="slidenum">
              <a:rPr lang="en-US" sz="1200">
                <a:latin typeface="Calibri" pitchFamily="34" charset="0"/>
              </a:rPr>
              <a:pPr algn="r"/>
              <a:t>53</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TextEdit="1"/>
          </p:cNvSpPr>
          <p:nvPr>
            <p:ph type="sldImg"/>
          </p:nvPr>
        </p:nvSpPr>
        <p:spPr bwMode="auto">
          <a:noFill/>
          <a:ln>
            <a:solidFill>
              <a:srgbClr val="000000"/>
            </a:solidFill>
            <a:miter lim="800000"/>
            <a:headEnd/>
            <a:tailEnd/>
          </a:ln>
        </p:spPr>
      </p:sp>
      <p:sp>
        <p:nvSpPr>
          <p:cNvPr id="284674"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8672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8AD811D5-802E-4613-84BB-6FA5584929BF}" type="slidenum">
              <a:rPr lang="en-US" sz="1200">
                <a:latin typeface="Calibri" pitchFamily="34" charset="0"/>
              </a:rPr>
              <a:pPr algn="r"/>
              <a:t>55</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
            </a:r>
            <a:r>
              <a:rPr lang="en-US" baseline="0" dirty="0" smtClean="0"/>
              <a:t> Policy statement revised 2011. Places emphasis upon the brain and the physiology of addiction.</a:t>
            </a:r>
            <a:endParaRPr lang="en-US" dirty="0"/>
          </a:p>
        </p:txBody>
      </p:sp>
      <p:sp>
        <p:nvSpPr>
          <p:cNvPr id="4" name="Slide Number Placeholder 3"/>
          <p:cNvSpPr>
            <a:spLocks noGrp="1"/>
          </p:cNvSpPr>
          <p:nvPr>
            <p:ph type="sldNum" sz="quarter" idx="10"/>
          </p:nvPr>
        </p:nvSpPr>
        <p:spPr/>
        <p:txBody>
          <a:bodyPr/>
          <a:lstStyle/>
          <a:p>
            <a:pPr>
              <a:defRPr/>
            </a:pPr>
            <a:fld id="{5538EC2B-37BB-4BB1-8DE6-E20FA6CF468C}" type="slidenum">
              <a:rPr lang="en-US" smtClean="0"/>
              <a:pPr>
                <a:defRPr/>
              </a:pPr>
              <a:t>56</a:t>
            </a:fld>
            <a:endParaRPr lang="en-US" dirty="0"/>
          </a:p>
        </p:txBody>
      </p:sp>
    </p:spTree>
    <p:extLst>
      <p:ext uri="{BB962C8B-B14F-4D97-AF65-F5344CB8AC3E}">
        <p14:creationId xmlns:p14="http://schemas.microsoft.com/office/powerpoint/2010/main" val="203111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a:t>
            </a:r>
            <a:r>
              <a:rPr lang="en-US" baseline="0" dirty="0" smtClean="0"/>
              <a:t> of risk/need is objective: ORAS, COMPAS, LS/RNR</a:t>
            </a:r>
            <a:endParaRPr lang="en-US" dirty="0"/>
          </a:p>
        </p:txBody>
      </p:sp>
      <p:sp>
        <p:nvSpPr>
          <p:cNvPr id="4" name="Slide Number Placeholder 3"/>
          <p:cNvSpPr>
            <a:spLocks noGrp="1"/>
          </p:cNvSpPr>
          <p:nvPr>
            <p:ph type="sldNum" sz="quarter" idx="10"/>
          </p:nvPr>
        </p:nvSpPr>
        <p:spPr/>
        <p:txBody>
          <a:bodyPr/>
          <a:lstStyle/>
          <a:p>
            <a:pPr>
              <a:defRPr/>
            </a:pPr>
            <a:fld id="{FA66C8C9-5D1B-4E35-8453-642DB2F667D4}" type="slidenum">
              <a:rPr lang="en-US" smtClean="0"/>
              <a:pPr>
                <a:defRPr/>
              </a:pPr>
              <a:t>9</a:t>
            </a:fld>
            <a:endParaRPr lang="en-US"/>
          </a:p>
        </p:txBody>
      </p:sp>
    </p:spTree>
    <p:extLst>
      <p:ext uri="{BB962C8B-B14F-4D97-AF65-F5344CB8AC3E}">
        <p14:creationId xmlns:p14="http://schemas.microsoft.com/office/powerpoint/2010/main" val="3460273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8877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2F501815-B101-4B14-AC4F-402899B11768}" type="slidenum">
              <a:rPr lang="en-US" sz="1200">
                <a:latin typeface="Calibri" pitchFamily="34" charset="0"/>
              </a:rPr>
              <a:pPr algn="r"/>
              <a:t>57</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081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D350114-5D69-4AF8-8DF5-15ADD5CE3443}" type="slidenum">
              <a:rPr lang="en-US" sz="1200">
                <a:latin typeface="Calibri" pitchFamily="34" charset="0"/>
              </a:rPr>
              <a:pPr algn="r"/>
              <a:t>58</a:t>
            </a:fld>
            <a:endParaRPr lang="en-US"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4915"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6D34E5BD-C29F-4A9C-BE5E-D5FF3B3156FF}" type="slidenum">
              <a:rPr lang="en-US" sz="1200">
                <a:latin typeface="Calibri" pitchFamily="34" charset="0"/>
              </a:rPr>
              <a:pPr algn="r"/>
              <a:t>59</a:t>
            </a:fld>
            <a:endParaRPr lang="en-US"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696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12ABA49-0C44-4848-966C-4C1BD01718CE}" type="slidenum">
              <a:rPr lang="en-US" sz="1200">
                <a:latin typeface="Calibri" pitchFamily="34" charset="0"/>
              </a:rPr>
              <a:pPr algn="r"/>
              <a:t>60</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901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06673ABA-2FC1-464C-95CF-5A1DB8FE303D}" type="slidenum">
              <a:rPr lang="en-US" sz="1200">
                <a:latin typeface="Calibri" pitchFamily="34" charset="0"/>
              </a:rPr>
              <a:pPr algn="r"/>
              <a:t>62</a:t>
            </a:fld>
            <a:endParaRPr lang="en-US"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66C8C9-5D1B-4E35-8453-642DB2F667D4}" type="slidenum">
              <a:rPr lang="en-US" smtClean="0"/>
              <a:pPr>
                <a:defRPr/>
              </a:pPr>
              <a:t>64</a:t>
            </a:fld>
            <a:endParaRPr lang="en-US"/>
          </a:p>
        </p:txBody>
      </p:sp>
    </p:spTree>
    <p:extLst>
      <p:ext uri="{BB962C8B-B14F-4D97-AF65-F5344CB8AC3E}">
        <p14:creationId xmlns:p14="http://schemas.microsoft.com/office/powerpoint/2010/main" val="179963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4 are the anti-social</a:t>
            </a:r>
            <a:r>
              <a:rPr lang="en-US" baseline="0" dirty="0" smtClean="0"/>
              <a:t> </a:t>
            </a:r>
            <a:r>
              <a:rPr lang="en-US" baseline="0" dirty="0" err="1" smtClean="0"/>
              <a:t>criminogenic</a:t>
            </a:r>
            <a:r>
              <a:rPr lang="en-US" baseline="0" dirty="0" smtClean="0"/>
              <a:t> needs</a:t>
            </a:r>
            <a:endParaRPr lang="en-US" dirty="0"/>
          </a:p>
        </p:txBody>
      </p:sp>
      <p:sp>
        <p:nvSpPr>
          <p:cNvPr id="4" name="Slide Number Placeholder 3"/>
          <p:cNvSpPr>
            <a:spLocks noGrp="1"/>
          </p:cNvSpPr>
          <p:nvPr>
            <p:ph type="sldNum" sz="quarter" idx="10"/>
          </p:nvPr>
        </p:nvSpPr>
        <p:spPr/>
        <p:txBody>
          <a:bodyPr/>
          <a:lstStyle/>
          <a:p>
            <a:pPr>
              <a:defRPr/>
            </a:pPr>
            <a:fld id="{FA66C8C9-5D1B-4E35-8453-642DB2F667D4}" type="slidenum">
              <a:rPr lang="en-US" smtClean="0"/>
              <a:pPr>
                <a:defRPr/>
              </a:pPr>
              <a:t>10</a:t>
            </a:fld>
            <a:endParaRPr lang="en-US"/>
          </a:p>
        </p:txBody>
      </p:sp>
    </p:spTree>
    <p:extLst>
      <p:ext uri="{BB962C8B-B14F-4D97-AF65-F5344CB8AC3E}">
        <p14:creationId xmlns:p14="http://schemas.microsoft.com/office/powerpoint/2010/main" val="399084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risk</a:t>
            </a:r>
            <a:r>
              <a:rPr lang="en-US" baseline="0" dirty="0" smtClean="0"/>
              <a:t> offender actually fare worse if given intensive treatment than if given no treatment at all. Big four </a:t>
            </a:r>
            <a:r>
              <a:rPr lang="en-US" baseline="0" dirty="0" err="1" smtClean="0"/>
              <a:t>criminogenic</a:t>
            </a:r>
            <a:r>
              <a:rPr lang="en-US" baseline="0" dirty="0" smtClean="0"/>
              <a:t> needs are </a:t>
            </a:r>
            <a:r>
              <a:rPr lang="en-US" baseline="0" dirty="0" err="1" smtClean="0"/>
              <a:t>anitsocial</a:t>
            </a:r>
            <a:r>
              <a:rPr lang="en-US" baseline="0" dirty="0" smtClean="0"/>
              <a:t> behaviors, attitudes, associates and personality</a:t>
            </a:r>
            <a:endParaRPr lang="en-US" dirty="0"/>
          </a:p>
        </p:txBody>
      </p:sp>
      <p:sp>
        <p:nvSpPr>
          <p:cNvPr id="4" name="Slide Number Placeholder 3"/>
          <p:cNvSpPr>
            <a:spLocks noGrp="1"/>
          </p:cNvSpPr>
          <p:nvPr>
            <p:ph type="sldNum" sz="quarter" idx="10"/>
          </p:nvPr>
        </p:nvSpPr>
        <p:spPr/>
        <p:txBody>
          <a:bodyPr/>
          <a:lstStyle/>
          <a:p>
            <a:pPr>
              <a:defRPr/>
            </a:pPr>
            <a:fld id="{FA66C8C9-5D1B-4E35-8453-642DB2F667D4}" type="slidenum">
              <a:rPr lang="en-US" smtClean="0"/>
              <a:pPr>
                <a:defRPr/>
              </a:pPr>
              <a:t>12</a:t>
            </a:fld>
            <a:endParaRPr lang="en-US"/>
          </a:p>
        </p:txBody>
      </p:sp>
    </p:spTree>
    <p:extLst>
      <p:ext uri="{BB962C8B-B14F-4D97-AF65-F5344CB8AC3E}">
        <p14:creationId xmlns:p14="http://schemas.microsoft.com/office/powerpoint/2010/main" val="399210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66C8C9-5D1B-4E35-8453-642DB2F667D4}" type="slidenum">
              <a:rPr lang="en-US" smtClean="0"/>
              <a:pPr>
                <a:defRPr/>
              </a:pPr>
              <a:t>18</a:t>
            </a:fld>
            <a:endParaRPr lang="en-US"/>
          </a:p>
        </p:txBody>
      </p:sp>
    </p:spTree>
    <p:extLst>
      <p:ext uri="{BB962C8B-B14F-4D97-AF65-F5344CB8AC3E}">
        <p14:creationId xmlns:p14="http://schemas.microsoft.com/office/powerpoint/2010/main" val="19472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B7CD46C-CB22-4353-9FE2-8D31495D9344}" type="datetime1">
              <a:rPr lang="en-US" smtClean="0"/>
              <a:pPr>
                <a:defRPr/>
              </a:pPr>
              <a:t>3/7/2012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F9EE50E-0C32-439E-ACC7-79C0E914637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ED39425-58E6-4094-9340-ACDDFBADA45F}" type="datetime1">
              <a:rPr lang="en-US" smtClean="0"/>
              <a:pPr>
                <a:defRPr/>
              </a:pPr>
              <a:t>3/7/2012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1964852-9B30-4CE5-A8AC-649B4046196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159C54-4C6D-448F-9228-C9C0A48D54D5}" type="datetime1">
              <a:rPr lang="en-US" smtClean="0"/>
              <a:pPr>
                <a:defRPr/>
              </a:pPr>
              <a:t>3/7/2012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4F60F4B-CFAA-4BFD-A12F-E3344ECBBE3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B7CD46C-CB22-4353-9FE2-8D31495D9344}" type="datetime1">
              <a:rPr lang="en-US" smtClean="0"/>
              <a:pPr>
                <a:defRPr/>
              </a:pPr>
              <a:t>3/7/2012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F9EE50E-0C32-439E-ACC7-79C0E914637B}" type="slidenum">
              <a:rPr lang="en-US" smtClean="0"/>
              <a:pPr>
                <a:defRPr/>
              </a:pPr>
              <a:t>‹#›</a:t>
            </a:fld>
            <a:endParaRPr lang="en-US"/>
          </a:p>
        </p:txBody>
      </p:sp>
    </p:spTree>
    <p:extLst>
      <p:ext uri="{BB962C8B-B14F-4D97-AF65-F5344CB8AC3E}">
        <p14:creationId xmlns:p14="http://schemas.microsoft.com/office/powerpoint/2010/main" val="1012972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F26AE46-DC7D-4AE2-B678-F89CF68902EF}" type="datetime1">
              <a:rPr lang="en-US" smtClean="0">
                <a:solidFill>
                  <a:prstClr val="black"/>
                </a:solidFill>
              </a:rPr>
              <a:pPr>
                <a:defRPr/>
              </a:pPr>
              <a:t>3/7/2012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CC898987-AE95-430E-9CFB-9F6A3B6BC654}" type="slidenum">
              <a:rPr lang="en-US" smtClean="0">
                <a:solidFill>
                  <a:prstClr val="black"/>
                </a:solidFill>
              </a:rPr>
              <a:pPr>
                <a:def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7056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D42F02A4-69CE-45D1-8165-228A35EB7E89}" type="datetime1">
              <a:rPr lang="en-US" smtClean="0">
                <a:solidFill>
                  <a:prstClr val="white"/>
                </a:solidFill>
              </a:rPr>
              <a:pPr>
                <a:defRPr/>
              </a:pPr>
              <a:t>3/7/2012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61780A4E-8C36-4FAA-B9F0-D0FF99A2D3CE}" type="slidenum">
              <a:rPr lang="en-US" smtClean="0">
                <a:solidFill>
                  <a:prstClr val="white"/>
                </a:solidFill>
              </a:rPr>
              <a:pPr>
                <a:def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7880527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B90BDC9-BFFF-4EC4-8763-C45458E07889}" type="datetime1">
              <a:rPr lang="en-US" smtClean="0">
                <a:solidFill>
                  <a:prstClr val="white"/>
                </a:solidFill>
              </a:rPr>
              <a:pPr>
                <a:defRPr/>
              </a:pPr>
              <a:t>3/7/2012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CB79FA66-1AE8-4929-A197-1BCC2505F670}" type="slidenum">
              <a:rPr lang="en-US" smtClean="0">
                <a:solidFill>
                  <a:prstClr val="white"/>
                </a:solidFill>
              </a:rPr>
              <a:pPr>
                <a:def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0937126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DB478EF-4125-462F-934E-0D3B8210DB75}" type="datetime1">
              <a:rPr lang="en-US" smtClean="0">
                <a:solidFill>
                  <a:prstClr val="black"/>
                </a:solidFill>
              </a:rPr>
              <a:pPr>
                <a:defRPr/>
              </a:pPr>
              <a:t>3/7/2012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ECADF149-2774-4CD7-AF6A-94F1B478583D}"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225687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53328BF2-5657-4C9B-870A-759DE953FE68}" type="datetime1">
              <a:rPr lang="en-US" smtClean="0">
                <a:solidFill>
                  <a:prstClr val="white"/>
                </a:solidFill>
              </a:rPr>
              <a:pPr>
                <a:defRPr/>
              </a:pPr>
              <a:t>3/7/2012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A03006F0-D7DC-423D-9094-B2415E77D88E}" type="slidenum">
              <a:rPr lang="en-US" smtClean="0">
                <a:solidFill>
                  <a:prstClr val="white"/>
                </a:solidFill>
              </a:rPr>
              <a:pPr>
                <a:def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2600217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CAC6D84-1C5C-4872-9571-2D268648E193}" type="datetime1">
              <a:rPr lang="en-US" smtClean="0">
                <a:solidFill>
                  <a:prstClr val="black"/>
                </a:solidFill>
              </a:rPr>
              <a:pPr>
                <a:defRPr/>
              </a:pPr>
              <a:t>3/7/2012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C8DA61D4-D9A8-4965-908F-B95A32A978A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8833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CF84FE9D-A3AF-4DD3-A55F-37D27370543D}" type="datetime1">
              <a:rPr lang="en-US" smtClean="0">
                <a:solidFill>
                  <a:prstClr val="black"/>
                </a:solidFill>
              </a:rPr>
              <a:pPr>
                <a:defRPr/>
              </a:pPr>
              <a:t>3/7/2012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AB222F9C-CBD1-47AC-B9BB-3FF58F2A61A8}"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72628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F26AE46-DC7D-4AE2-B678-F89CF68902EF}" type="datetime1">
              <a:rPr lang="en-US" smtClean="0"/>
              <a:pPr>
                <a:defRPr/>
              </a:pPr>
              <a:t>3/7/2012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898987-AE95-430E-9CFB-9F6A3B6BC654}"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7421AE3-FCA9-4396-9A54-FCC0C8B575D7}" type="datetime1">
              <a:rPr lang="en-US" smtClean="0">
                <a:solidFill>
                  <a:prstClr val="white"/>
                </a:solidFill>
              </a:rPr>
              <a:pPr>
                <a:defRPr/>
              </a:pPr>
              <a:t>3/7/2012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623F80F-2918-4E5B-8EEB-A42170D15B9F}" type="slidenum">
              <a:rPr lang="en-US" smtClean="0">
                <a:solidFill>
                  <a:prstClr val="white"/>
                </a:solidFill>
              </a:rPr>
              <a:pPr>
                <a:def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999930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ED39425-58E6-4094-9340-ACDDFBADA45F}" type="datetime1">
              <a:rPr lang="en-US" smtClean="0">
                <a:solidFill>
                  <a:prstClr val="black"/>
                </a:solidFill>
              </a:rPr>
              <a:pPr>
                <a:defRPr/>
              </a:pPr>
              <a:t>3/7/2012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D1964852-9B30-4CE5-A8AC-649B4046196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29799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9159C54-4C6D-448F-9228-C9C0A48D54D5}" type="datetime1">
              <a:rPr lang="en-US" smtClean="0">
                <a:solidFill>
                  <a:prstClr val="black"/>
                </a:solidFill>
              </a:rPr>
              <a:pPr>
                <a:defRPr/>
              </a:pPr>
              <a:t>3/7/2012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84F60F4B-CFAA-4BFD-A12F-E3344ECBBE33}"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0890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D42F02A4-69CE-45D1-8165-228A35EB7E89}" type="datetime1">
              <a:rPr lang="en-US" smtClean="0"/>
              <a:pPr>
                <a:defRPr/>
              </a:pPr>
              <a:t>3/7/2012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1780A4E-8C36-4FAA-B9F0-D0FF99A2D3CE}"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B90BDC9-BFFF-4EC4-8763-C45458E07889}" type="datetime1">
              <a:rPr lang="en-US" smtClean="0"/>
              <a:pPr>
                <a:defRPr/>
              </a:pPr>
              <a:t>3/7/2012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B79FA66-1AE8-4929-A197-1BCC2505F670}"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DB478EF-4125-462F-934E-0D3B8210DB75}" type="datetime1">
              <a:rPr lang="en-US" smtClean="0"/>
              <a:pPr>
                <a:defRPr/>
              </a:pPr>
              <a:t>3/7/2012</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ECADF149-2774-4CD7-AF6A-94F1B478583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53328BF2-5657-4C9B-870A-759DE953FE68}" type="datetime1">
              <a:rPr lang="en-US" smtClean="0"/>
              <a:pPr>
                <a:defRPr/>
              </a:pPr>
              <a:t>3/7/2012</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03006F0-D7DC-423D-9094-B2415E77D88E}"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CAC6D84-1C5C-4872-9571-2D268648E193}" type="datetime1">
              <a:rPr lang="en-US" smtClean="0"/>
              <a:pPr>
                <a:defRPr/>
              </a:pPr>
              <a:t>3/7/2012</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C8DA61D4-D9A8-4965-908F-B95A32A978A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CF84FE9D-A3AF-4DD3-A55F-37D27370543D}" type="datetime1">
              <a:rPr lang="en-US" smtClean="0"/>
              <a:pPr>
                <a:defRPr/>
              </a:pPr>
              <a:t>3/7/2012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B222F9C-CBD1-47AC-B9BB-3FF58F2A61A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7421AE3-FCA9-4396-9A54-FCC0C8B575D7}" type="datetime1">
              <a:rPr lang="en-US" smtClean="0"/>
              <a:pPr>
                <a:defRPr/>
              </a:pPr>
              <a:t>3/7/2012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623F80F-2918-4E5B-8EEB-A42170D15B9F}"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22D40D77-EF29-4F85-AA2B-5CCCDDD8DAB5}" type="datetimeFigureOut">
              <a:rPr lang="en-US" smtClean="0">
                <a:solidFill>
                  <a:prstClr val="black">
                    <a:tint val="75000"/>
                  </a:prstClr>
                </a:solidFill>
                <a:latin typeface="Calibri"/>
              </a:rPr>
              <a:pPr fontAlgn="auto">
                <a:spcBef>
                  <a:spcPts val="0"/>
                </a:spcBef>
                <a:spcAft>
                  <a:spcPts val="0"/>
                </a:spcAft>
              </a:pPr>
              <a:t>3/7/2012</a:t>
            </a:fld>
            <a:endParaRPr lang="en-US">
              <a:solidFill>
                <a:prstClr val="black">
                  <a:tint val="75000"/>
                </a:prstClr>
              </a:solidFill>
              <a:latin typeface="Calibri"/>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tint val="75000"/>
                </a:prstClr>
              </a:solidFill>
              <a:latin typeface="Calibri"/>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7531B7F-9899-4D16-AFFD-DA6D97F0338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22D40D77-EF29-4F85-AA2B-5CCCDDD8DAB5}" type="datetimeFigureOut">
              <a:rPr lang="en-US" smtClean="0">
                <a:solidFill>
                  <a:prstClr val="black">
                    <a:tint val="75000"/>
                  </a:prstClr>
                </a:solidFill>
                <a:latin typeface="Calibri"/>
              </a:rPr>
              <a:pPr fontAlgn="auto">
                <a:spcBef>
                  <a:spcPts val="0"/>
                </a:spcBef>
                <a:spcAft>
                  <a:spcPts val="0"/>
                </a:spcAft>
              </a:pPr>
              <a:t>3/7/2012</a:t>
            </a:fld>
            <a:endParaRPr lang="en-US">
              <a:solidFill>
                <a:prstClr val="black">
                  <a:tint val="75000"/>
                </a:prstClr>
              </a:solidFill>
              <a:latin typeface="Calibri"/>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tint val="75000"/>
                </a:prstClr>
              </a:solidFill>
              <a:latin typeface="Calibri"/>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7531B7F-9899-4D16-AFFD-DA6D97F0338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2879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www.adcar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hyperlink" Target="http://www.tasc-il.org/preview/index.html"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pn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457200" y="5105400"/>
            <a:ext cx="8229600" cy="9906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pic>
        <p:nvPicPr>
          <p:cNvPr id="14341" name="Picture 12"/>
          <p:cNvPicPr>
            <a:picLocks noChangeAspect="1"/>
          </p:cNvPicPr>
          <p:nvPr/>
        </p:nvPicPr>
        <p:blipFill>
          <a:blip r:embed="rId3" cstate="print"/>
          <a:srcRect/>
          <a:stretch>
            <a:fillRect/>
          </a:stretch>
        </p:blipFill>
        <p:spPr bwMode="auto">
          <a:xfrm>
            <a:off x="0" y="5156274"/>
            <a:ext cx="9144000" cy="1717675"/>
          </a:xfrm>
          <a:prstGeom prst="rect">
            <a:avLst/>
          </a:prstGeom>
          <a:noFill/>
          <a:ln w="9525">
            <a:noFill/>
            <a:miter lim="800000"/>
            <a:headEnd/>
            <a:tailEnd/>
          </a:ln>
        </p:spPr>
      </p:pic>
      <p:pic>
        <p:nvPicPr>
          <p:cNvPr id="14342" name="Picture 13"/>
          <p:cNvPicPr>
            <a:picLocks noChangeAspect="1"/>
          </p:cNvPicPr>
          <p:nvPr/>
        </p:nvPicPr>
        <p:blipFill>
          <a:blip r:embed="rId4" cstate="print"/>
          <a:srcRect/>
          <a:stretch>
            <a:fillRect/>
          </a:stretch>
        </p:blipFill>
        <p:spPr bwMode="auto">
          <a:xfrm>
            <a:off x="0" y="0"/>
            <a:ext cx="9144000" cy="1138238"/>
          </a:xfrm>
          <a:prstGeom prst="rect">
            <a:avLst/>
          </a:prstGeom>
          <a:noFill/>
          <a:ln w="9525">
            <a:noFill/>
            <a:miter lim="800000"/>
            <a:headEnd/>
            <a:tailEnd/>
          </a:ln>
        </p:spPr>
      </p:pic>
      <p:sp>
        <p:nvSpPr>
          <p:cNvPr id="14343" name="Rectangle 8"/>
          <p:cNvSpPr>
            <a:spLocks noChangeArrowheads="1"/>
          </p:cNvSpPr>
          <p:nvPr/>
        </p:nvSpPr>
        <p:spPr bwMode="auto">
          <a:xfrm>
            <a:off x="152400" y="5105400"/>
            <a:ext cx="8763000" cy="9906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0" name="Picture 6" descr="Treatment Alternatives for Safe Communiti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91113"/>
            <a:ext cx="14446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dCare Criminal Justice Services, In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592638"/>
            <a:ext cx="11985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9513" y="4724400"/>
            <a:ext cx="17033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a:spLocks noChangeArrowheads="1"/>
          </p:cNvSpPr>
          <p:nvPr/>
        </p:nvSpPr>
        <p:spPr bwMode="auto">
          <a:xfrm>
            <a:off x="-152400" y="1524000"/>
            <a:ext cx="5638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000" b="1" dirty="0">
              <a:solidFill>
                <a:srgbClr val="404040"/>
              </a:solidFill>
            </a:endParaRPr>
          </a:p>
          <a:p>
            <a:pPr algn="ctr"/>
            <a:r>
              <a:rPr lang="en-US" sz="2400" b="1" dirty="0">
                <a:solidFill>
                  <a:srgbClr val="404040"/>
                </a:solidFill>
              </a:rPr>
              <a:t>Correctional RSAT </a:t>
            </a:r>
            <a:r>
              <a:rPr lang="en-US" sz="2400" b="1" dirty="0" smtClean="0">
                <a:solidFill>
                  <a:srgbClr val="404040"/>
                </a:solidFill>
              </a:rPr>
              <a:t>Leadership</a:t>
            </a:r>
          </a:p>
          <a:p>
            <a:pPr algn="ctr"/>
            <a:endParaRPr lang="en-US" sz="2000" b="1" dirty="0">
              <a:solidFill>
                <a:srgbClr val="404040"/>
              </a:solidFill>
            </a:endParaRPr>
          </a:p>
          <a:p>
            <a:pPr algn="ctr"/>
            <a:r>
              <a:rPr lang="en-US" dirty="0">
                <a:solidFill>
                  <a:srgbClr val="404040"/>
                </a:solidFill>
              </a:rPr>
              <a:t>West Virginia Department of Corrections</a:t>
            </a:r>
          </a:p>
          <a:p>
            <a:pPr algn="ctr"/>
            <a:endParaRPr lang="en-US" dirty="0" smtClean="0">
              <a:solidFill>
                <a:srgbClr val="404040"/>
              </a:solidFill>
            </a:endParaRPr>
          </a:p>
          <a:p>
            <a:pPr algn="ctr"/>
            <a:r>
              <a:rPr lang="en-US" sz="2000" b="1" dirty="0" smtClean="0">
                <a:solidFill>
                  <a:srgbClr val="404040"/>
                </a:solidFill>
              </a:rPr>
              <a:t>February 29-March 2, 2012</a:t>
            </a:r>
            <a:endParaRPr lang="en-US" sz="2000" b="1" dirty="0">
              <a:solidFill>
                <a:srgbClr val="404040"/>
              </a:solidFill>
            </a:endParaRPr>
          </a:p>
          <a:p>
            <a:pPr algn="ctr"/>
            <a:endParaRPr lang="en-US" sz="2000" b="0" dirty="0">
              <a:solidFill>
                <a:srgbClr val="7F7F7F"/>
              </a:solidFill>
            </a:endParaRPr>
          </a:p>
        </p:txBody>
      </p:sp>
      <p:sp>
        <p:nvSpPr>
          <p:cNvPr id="14" name="TextBox 8"/>
          <p:cNvSpPr txBox="1">
            <a:spLocks noChangeArrowheads="1"/>
          </p:cNvSpPr>
          <p:nvPr/>
        </p:nvSpPr>
        <p:spPr bwMode="auto">
          <a:xfrm>
            <a:off x="609600" y="3810000"/>
            <a:ext cx="4152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Lucida Sans Unicode" pitchFamily="34" charset="0"/>
              </a:defRPr>
            </a:lvl1pPr>
            <a:lvl2pPr marL="742950" indent="-285750" eaLnBrk="0" hangingPunct="0">
              <a:defRPr sz="2400" b="1">
                <a:solidFill>
                  <a:schemeClr val="tx1"/>
                </a:solidFill>
                <a:latin typeface="Lucida Sans Unicode" pitchFamily="34" charset="0"/>
              </a:defRPr>
            </a:lvl2pPr>
            <a:lvl3pPr marL="1143000" indent="-228600" eaLnBrk="0" hangingPunct="0">
              <a:defRPr sz="2400" b="1">
                <a:solidFill>
                  <a:schemeClr val="tx1"/>
                </a:solidFill>
                <a:latin typeface="Lucida Sans Unicode" pitchFamily="34" charset="0"/>
              </a:defRPr>
            </a:lvl3pPr>
            <a:lvl4pPr marL="1600200" indent="-228600" eaLnBrk="0" hangingPunct="0">
              <a:defRPr sz="2400" b="1">
                <a:solidFill>
                  <a:schemeClr val="tx1"/>
                </a:solidFill>
                <a:latin typeface="Lucida Sans Unicode" pitchFamily="34" charset="0"/>
              </a:defRPr>
            </a:lvl4pPr>
            <a:lvl5pPr marL="2057400" indent="-228600" eaLnBrk="0" hangingPunct="0">
              <a:defRPr sz="2400" b="1">
                <a:solidFill>
                  <a:schemeClr val="tx1"/>
                </a:solidFill>
                <a:latin typeface="Lucida Sans Unicode" pitchFamily="34" charset="0"/>
              </a:defRPr>
            </a:lvl5pPr>
            <a:lvl6pPr marL="2514600" indent="-228600" algn="ctr" eaLnBrk="0" fontAlgn="base" hangingPunct="0">
              <a:spcBef>
                <a:spcPct val="0"/>
              </a:spcBef>
              <a:spcAft>
                <a:spcPct val="0"/>
              </a:spcAft>
              <a:defRPr sz="2400" b="1">
                <a:solidFill>
                  <a:schemeClr val="tx1"/>
                </a:solidFill>
                <a:latin typeface="Lucida Sans Unicode" pitchFamily="34" charset="0"/>
              </a:defRPr>
            </a:lvl6pPr>
            <a:lvl7pPr marL="2971800" indent="-228600" algn="ctr" eaLnBrk="0" fontAlgn="base" hangingPunct="0">
              <a:spcBef>
                <a:spcPct val="0"/>
              </a:spcBef>
              <a:spcAft>
                <a:spcPct val="0"/>
              </a:spcAft>
              <a:defRPr sz="2400" b="1">
                <a:solidFill>
                  <a:schemeClr val="tx1"/>
                </a:solidFill>
                <a:latin typeface="Lucida Sans Unicode" pitchFamily="34" charset="0"/>
              </a:defRPr>
            </a:lvl7pPr>
            <a:lvl8pPr marL="3429000" indent="-228600" algn="ctr" eaLnBrk="0" fontAlgn="base" hangingPunct="0">
              <a:spcBef>
                <a:spcPct val="0"/>
              </a:spcBef>
              <a:spcAft>
                <a:spcPct val="0"/>
              </a:spcAft>
              <a:defRPr sz="2400" b="1">
                <a:solidFill>
                  <a:schemeClr val="tx1"/>
                </a:solidFill>
                <a:latin typeface="Lucida Sans Unicode" pitchFamily="34" charset="0"/>
              </a:defRPr>
            </a:lvl8pPr>
            <a:lvl9pPr marL="3886200" indent="-228600" algn="ctr" eaLnBrk="0" fontAlgn="base" hangingPunct="0">
              <a:spcBef>
                <a:spcPct val="0"/>
              </a:spcBef>
              <a:spcAft>
                <a:spcPct val="0"/>
              </a:spcAft>
              <a:defRPr sz="2400" b="1">
                <a:solidFill>
                  <a:schemeClr val="tx1"/>
                </a:solidFill>
                <a:latin typeface="Lucida Sans Unicode" pitchFamily="34" charset="0"/>
              </a:defRPr>
            </a:lvl9pPr>
          </a:lstStyle>
          <a:p>
            <a:pPr algn="ctr" eaLnBrk="1" hangingPunct="1">
              <a:defRPr/>
            </a:pPr>
            <a:r>
              <a:rPr lang="en-US" sz="1800" dirty="0">
                <a:solidFill>
                  <a:schemeClr val="tx1">
                    <a:lumMod val="75000"/>
                    <a:lumOff val="25000"/>
                  </a:schemeClr>
                </a:solidFill>
              </a:rPr>
              <a:t>Lisa Talbot-</a:t>
            </a:r>
            <a:r>
              <a:rPr lang="en-US" sz="1800" dirty="0" err="1">
                <a:solidFill>
                  <a:schemeClr val="tx1">
                    <a:lumMod val="75000"/>
                    <a:lumOff val="25000"/>
                  </a:schemeClr>
                </a:solidFill>
              </a:rPr>
              <a:t>Lundrigan</a:t>
            </a:r>
            <a:r>
              <a:rPr lang="en-US" sz="1800" dirty="0">
                <a:solidFill>
                  <a:schemeClr val="tx1">
                    <a:lumMod val="75000"/>
                    <a:lumOff val="25000"/>
                  </a:schemeClr>
                </a:solidFill>
              </a:rPr>
              <a:t>, MA</a:t>
            </a:r>
          </a:p>
          <a:p>
            <a:pPr algn="ctr" eaLnBrk="1" hangingPunct="1"/>
            <a:r>
              <a:rPr lang="en-US" sz="1800" dirty="0" smtClean="0">
                <a:solidFill>
                  <a:srgbClr val="404040"/>
                </a:solidFill>
                <a:ea typeface="ヒラギノ明朝 ProN W3"/>
                <a:cs typeface="ヒラギノ明朝 ProN W3"/>
                <a:sym typeface="Times New Roman" pitchFamily="18" charset="0"/>
              </a:rPr>
              <a:t>Steve K. Valle, Sc.D., M.B.A. </a:t>
            </a:r>
            <a:endParaRPr lang="en-US" sz="1800" dirty="0">
              <a:solidFill>
                <a:srgbClr val="404040"/>
              </a:solidFill>
              <a:ea typeface="ヒラギノ明朝 ProN W3"/>
              <a:cs typeface="ヒラギノ明朝 ProN W3"/>
              <a:sym typeface="Times New Roman" pitchFamily="18" charset="0"/>
            </a:endParaRPr>
          </a:p>
        </p:txBody>
      </p:sp>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96004"/>
            <a:ext cx="1219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2745" y="1996004"/>
            <a:ext cx="14287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000">
                <a:solidFill>
                  <a:schemeClr val="tx1"/>
                </a:solidFill>
                <a:latin typeface="Arial" charset="0"/>
              </a:defRPr>
            </a:lvl1pPr>
            <a:lvl2pPr marL="742950" indent="-285750" eaLnBrk="0" hangingPunct="0">
              <a:defRPr baseline="2000">
                <a:solidFill>
                  <a:schemeClr val="tx1"/>
                </a:solidFill>
                <a:latin typeface="Arial" charset="0"/>
              </a:defRPr>
            </a:lvl2pPr>
            <a:lvl3pPr marL="1143000" indent="-228600" eaLnBrk="0" hangingPunct="0">
              <a:defRPr baseline="2000">
                <a:solidFill>
                  <a:schemeClr val="tx1"/>
                </a:solidFill>
                <a:latin typeface="Arial" charset="0"/>
              </a:defRPr>
            </a:lvl3pPr>
            <a:lvl4pPr marL="1600200" indent="-228600" eaLnBrk="0" hangingPunct="0">
              <a:defRPr baseline="2000">
                <a:solidFill>
                  <a:schemeClr val="tx1"/>
                </a:solidFill>
                <a:latin typeface="Arial" charset="0"/>
              </a:defRPr>
            </a:lvl4pPr>
            <a:lvl5pPr marL="2057400" indent="-228600" eaLnBrk="0" hangingPunct="0">
              <a:defRPr baseline="2000">
                <a:solidFill>
                  <a:schemeClr val="tx1"/>
                </a:solidFill>
                <a:latin typeface="Arial" charset="0"/>
              </a:defRPr>
            </a:lvl5pPr>
            <a:lvl6pPr marL="2514600" indent="-228600" eaLnBrk="0" fontAlgn="base" hangingPunct="0">
              <a:spcBef>
                <a:spcPct val="0"/>
              </a:spcBef>
              <a:spcAft>
                <a:spcPct val="0"/>
              </a:spcAft>
              <a:defRPr baseline="2000">
                <a:solidFill>
                  <a:schemeClr val="tx1"/>
                </a:solidFill>
                <a:latin typeface="Arial" charset="0"/>
              </a:defRPr>
            </a:lvl6pPr>
            <a:lvl7pPr marL="2971800" indent="-228600" eaLnBrk="0" fontAlgn="base" hangingPunct="0">
              <a:spcBef>
                <a:spcPct val="0"/>
              </a:spcBef>
              <a:spcAft>
                <a:spcPct val="0"/>
              </a:spcAft>
              <a:defRPr baseline="2000">
                <a:solidFill>
                  <a:schemeClr val="tx1"/>
                </a:solidFill>
                <a:latin typeface="Arial" charset="0"/>
              </a:defRPr>
            </a:lvl7pPr>
            <a:lvl8pPr marL="3429000" indent="-228600" eaLnBrk="0" fontAlgn="base" hangingPunct="0">
              <a:spcBef>
                <a:spcPct val="0"/>
              </a:spcBef>
              <a:spcAft>
                <a:spcPct val="0"/>
              </a:spcAft>
              <a:defRPr baseline="2000">
                <a:solidFill>
                  <a:schemeClr val="tx1"/>
                </a:solidFill>
                <a:latin typeface="Arial" charset="0"/>
              </a:defRPr>
            </a:lvl8pPr>
            <a:lvl9pPr marL="3886200" indent="-228600" eaLnBrk="0" fontAlgn="base" hangingPunct="0">
              <a:spcBef>
                <a:spcPct val="0"/>
              </a:spcBef>
              <a:spcAft>
                <a:spcPct val="0"/>
              </a:spcAft>
              <a:defRPr baseline="2000">
                <a:solidFill>
                  <a:schemeClr val="tx1"/>
                </a:solidFill>
                <a:latin typeface="Arial" charset="0"/>
              </a:defRPr>
            </a:lvl9pPr>
          </a:lstStyle>
          <a:p>
            <a:pPr eaLnBrk="1" hangingPunct="1"/>
            <a:fld id="{CDCE721A-C17B-48DF-9B9F-7A1C00DAD72C}" type="slidenum">
              <a:rPr lang="en-US" baseline="0" smtClean="0"/>
              <a:pPr eaLnBrk="1" hangingPunct="1"/>
              <a:t>10</a:t>
            </a:fld>
            <a:endParaRPr lang="en-US" baseline="0" smtClean="0"/>
          </a:p>
        </p:txBody>
      </p:sp>
      <p:sp>
        <p:nvSpPr>
          <p:cNvPr id="24579" name="Rectangle 2"/>
          <p:cNvSpPr>
            <a:spLocks noGrp="1" noChangeArrowheads="1"/>
          </p:cNvSpPr>
          <p:nvPr>
            <p:ph type="title"/>
          </p:nvPr>
        </p:nvSpPr>
        <p:spPr>
          <a:xfrm>
            <a:off x="0" y="0"/>
            <a:ext cx="9163050" cy="914400"/>
          </a:xfrm>
          <a:solidFill>
            <a:srgbClr val="E0C3A3"/>
          </a:solidFill>
        </p:spPr>
        <p:txBody>
          <a:bodyPr lIns="92075" tIns="46038" rIns="92075" bIns="46038"/>
          <a:lstStyle/>
          <a:p>
            <a:pPr eaLnBrk="1" hangingPunct="1"/>
            <a:r>
              <a:rPr lang="en-US" sz="3600" b="1" dirty="0" smtClean="0">
                <a:solidFill>
                  <a:schemeClr val="accent4">
                    <a:lumMod val="75000"/>
                  </a:schemeClr>
                </a:solidFill>
              </a:rPr>
              <a:t>Needs of Offenders</a:t>
            </a:r>
            <a:endParaRPr lang="en-US" sz="2400" b="1" dirty="0" smtClean="0">
              <a:solidFill>
                <a:schemeClr val="accent4">
                  <a:lumMod val="75000"/>
                </a:schemeClr>
              </a:solidFill>
            </a:endParaRPr>
          </a:p>
        </p:txBody>
      </p:sp>
      <p:sp>
        <p:nvSpPr>
          <p:cNvPr id="24580" name="Rectangle 3"/>
          <p:cNvSpPr>
            <a:spLocks noGrp="1" noChangeArrowheads="1"/>
          </p:cNvSpPr>
          <p:nvPr>
            <p:ph type="body" sz="half" idx="1"/>
          </p:nvPr>
        </p:nvSpPr>
        <p:spPr>
          <a:xfrm>
            <a:off x="533400" y="1371600"/>
            <a:ext cx="3886200" cy="5181600"/>
          </a:xfrm>
          <a:noFill/>
        </p:spPr>
        <p:txBody>
          <a:bodyPr lIns="92075" tIns="46038" rIns="92075" bIns="46038">
            <a:normAutofit lnSpcReduction="10000"/>
          </a:bodyPr>
          <a:lstStyle/>
          <a:p>
            <a:pPr eaLnBrk="1" hangingPunct="1">
              <a:lnSpc>
                <a:spcPct val="110000"/>
              </a:lnSpc>
              <a:buFontTx/>
              <a:buNone/>
            </a:pPr>
            <a:r>
              <a:rPr lang="en-US" dirty="0" smtClean="0">
                <a:solidFill>
                  <a:schemeClr val="bg1"/>
                </a:solidFill>
              </a:rPr>
              <a:t>CRIMINOGENIC</a:t>
            </a:r>
            <a:endParaRPr lang="en-US" u="sng" dirty="0" smtClean="0">
              <a:solidFill>
                <a:schemeClr val="bg1"/>
              </a:solidFill>
            </a:endParaRPr>
          </a:p>
          <a:p>
            <a:pPr eaLnBrk="1" hangingPunct="1">
              <a:lnSpc>
                <a:spcPct val="110000"/>
              </a:lnSpc>
            </a:pPr>
            <a:r>
              <a:rPr lang="en-US" sz="2200" dirty="0" smtClean="0">
                <a:solidFill>
                  <a:schemeClr val="bg1"/>
                </a:solidFill>
              </a:rPr>
              <a:t>Anti-social behavior history (low self-control)</a:t>
            </a:r>
          </a:p>
          <a:p>
            <a:pPr eaLnBrk="1" hangingPunct="1">
              <a:lnSpc>
                <a:spcPct val="110000"/>
              </a:lnSpc>
            </a:pPr>
            <a:r>
              <a:rPr lang="en-US" sz="2200" dirty="0" smtClean="0">
                <a:solidFill>
                  <a:schemeClr val="bg1"/>
                </a:solidFill>
              </a:rPr>
              <a:t>Anti-social personality traits</a:t>
            </a:r>
          </a:p>
          <a:p>
            <a:pPr eaLnBrk="1" hangingPunct="1">
              <a:lnSpc>
                <a:spcPct val="110000"/>
              </a:lnSpc>
            </a:pPr>
            <a:r>
              <a:rPr lang="en-US" sz="2200" dirty="0" smtClean="0">
                <a:solidFill>
                  <a:schemeClr val="bg1"/>
                </a:solidFill>
              </a:rPr>
              <a:t>Anti-social peers (criminal companions)</a:t>
            </a:r>
          </a:p>
          <a:p>
            <a:pPr eaLnBrk="1" hangingPunct="1">
              <a:lnSpc>
                <a:spcPct val="110000"/>
              </a:lnSpc>
            </a:pPr>
            <a:r>
              <a:rPr lang="en-US" sz="2200" dirty="0" smtClean="0">
                <a:solidFill>
                  <a:schemeClr val="bg1"/>
                </a:solidFill>
              </a:rPr>
              <a:t>Anti-social values</a:t>
            </a:r>
          </a:p>
          <a:p>
            <a:pPr eaLnBrk="1" hangingPunct="1">
              <a:lnSpc>
                <a:spcPct val="110000"/>
              </a:lnSpc>
            </a:pPr>
            <a:r>
              <a:rPr lang="en-US" sz="2200" dirty="0" smtClean="0">
                <a:solidFill>
                  <a:schemeClr val="bg1"/>
                </a:solidFill>
              </a:rPr>
              <a:t>Substance abuse</a:t>
            </a:r>
          </a:p>
          <a:p>
            <a:pPr eaLnBrk="1" hangingPunct="1">
              <a:lnSpc>
                <a:spcPct val="110000"/>
              </a:lnSpc>
            </a:pPr>
            <a:r>
              <a:rPr lang="en-US" sz="2200" dirty="0" smtClean="0">
                <a:solidFill>
                  <a:schemeClr val="bg1"/>
                </a:solidFill>
              </a:rPr>
              <a:t>Dysfunctional family</a:t>
            </a:r>
          </a:p>
          <a:p>
            <a:pPr eaLnBrk="1" hangingPunct="1">
              <a:lnSpc>
                <a:spcPct val="110000"/>
              </a:lnSpc>
            </a:pPr>
            <a:r>
              <a:rPr lang="en-US" sz="2200" dirty="0" smtClean="0">
                <a:solidFill>
                  <a:schemeClr val="bg1"/>
                </a:solidFill>
              </a:rPr>
              <a:t>Education/Employment</a:t>
            </a:r>
          </a:p>
          <a:p>
            <a:pPr eaLnBrk="1" hangingPunct="1">
              <a:lnSpc>
                <a:spcPct val="110000"/>
              </a:lnSpc>
            </a:pPr>
            <a:r>
              <a:rPr lang="en-US" sz="2200" dirty="0" smtClean="0">
                <a:solidFill>
                  <a:schemeClr val="bg1"/>
                </a:solidFill>
              </a:rPr>
              <a:t>Leisure/Recreation</a:t>
            </a:r>
          </a:p>
        </p:txBody>
      </p:sp>
      <p:sp>
        <p:nvSpPr>
          <p:cNvPr id="24581" name="Rectangle 4"/>
          <p:cNvSpPr>
            <a:spLocks noGrp="1" noChangeArrowheads="1"/>
          </p:cNvSpPr>
          <p:nvPr>
            <p:ph type="body" sz="half" idx="2"/>
          </p:nvPr>
        </p:nvSpPr>
        <p:spPr>
          <a:xfrm>
            <a:off x="4460875" y="1370013"/>
            <a:ext cx="4318000" cy="5105400"/>
          </a:xfrm>
          <a:noFill/>
        </p:spPr>
        <p:txBody>
          <a:bodyPr lIns="92075" tIns="46038" rIns="92075" bIns="46038"/>
          <a:lstStyle/>
          <a:p>
            <a:pPr eaLnBrk="1" hangingPunct="1">
              <a:lnSpc>
                <a:spcPct val="110000"/>
              </a:lnSpc>
              <a:buFontTx/>
              <a:buNone/>
            </a:pPr>
            <a:r>
              <a:rPr lang="en-US" dirty="0" smtClean="0">
                <a:solidFill>
                  <a:schemeClr val="bg1"/>
                </a:solidFill>
              </a:rPr>
              <a:t>LESS CRIMINOGENIC</a:t>
            </a:r>
            <a:endParaRPr lang="en-US" u="sng" dirty="0" smtClean="0">
              <a:solidFill>
                <a:schemeClr val="bg1"/>
              </a:solidFill>
            </a:endParaRPr>
          </a:p>
          <a:p>
            <a:pPr eaLnBrk="1" hangingPunct="1">
              <a:lnSpc>
                <a:spcPct val="110000"/>
              </a:lnSpc>
            </a:pPr>
            <a:r>
              <a:rPr lang="en-US" sz="2200" dirty="0" smtClean="0">
                <a:solidFill>
                  <a:schemeClr val="bg1"/>
                </a:solidFill>
              </a:rPr>
              <a:t>Self esteem</a:t>
            </a:r>
          </a:p>
          <a:p>
            <a:pPr eaLnBrk="1" hangingPunct="1">
              <a:lnSpc>
                <a:spcPct val="110000"/>
              </a:lnSpc>
            </a:pPr>
            <a:r>
              <a:rPr lang="en-US" sz="2200" dirty="0" smtClean="0">
                <a:solidFill>
                  <a:schemeClr val="bg1"/>
                </a:solidFill>
              </a:rPr>
              <a:t>Anxiety</a:t>
            </a:r>
          </a:p>
          <a:p>
            <a:pPr eaLnBrk="1" hangingPunct="1">
              <a:lnSpc>
                <a:spcPct val="110000"/>
              </a:lnSpc>
            </a:pPr>
            <a:r>
              <a:rPr lang="en-US" sz="2200" dirty="0" smtClean="0">
                <a:solidFill>
                  <a:schemeClr val="bg1"/>
                </a:solidFill>
              </a:rPr>
              <a:t>Neighborhood improvements</a:t>
            </a:r>
          </a:p>
          <a:p>
            <a:pPr eaLnBrk="1" hangingPunct="1">
              <a:lnSpc>
                <a:spcPct val="110000"/>
              </a:lnSpc>
            </a:pPr>
            <a:r>
              <a:rPr lang="en-US" sz="2200" dirty="0" smtClean="0">
                <a:solidFill>
                  <a:schemeClr val="bg1"/>
                </a:solidFill>
              </a:rPr>
              <a:t>Group cohesiveness</a:t>
            </a:r>
          </a:p>
        </p:txBody>
      </p:sp>
      <p:pic>
        <p:nvPicPr>
          <p:cNvPr id="6" name="Picture 9"/>
          <p:cNvPicPr>
            <a:picLocks noChangeAspect="1"/>
          </p:cNvPicPr>
          <p:nvPr/>
        </p:nvPicPr>
        <p:blipFill>
          <a:blip r:embed="rId3"/>
          <a:srcRect/>
          <a:stretch>
            <a:fillRect/>
          </a:stretch>
        </p:blipFill>
        <p:spPr bwMode="auto">
          <a:xfrm>
            <a:off x="0" y="6362700"/>
            <a:ext cx="9144000" cy="571500"/>
          </a:xfrm>
          <a:prstGeom prst="rect">
            <a:avLst/>
          </a:prstGeom>
          <a:noFill/>
          <a:ln w="9525">
            <a:noFill/>
            <a:miter lim="800000"/>
            <a:headEnd/>
            <a:tailEnd/>
          </a:ln>
        </p:spPr>
      </p:pic>
      <p:sp>
        <p:nvSpPr>
          <p:cNvPr id="2" name="TextBox 1"/>
          <p:cNvSpPr txBox="1"/>
          <p:nvPr/>
        </p:nvSpPr>
        <p:spPr>
          <a:xfrm>
            <a:off x="457200" y="6400800"/>
            <a:ext cx="2819400" cy="369332"/>
          </a:xfrm>
          <a:prstGeom prst="rect">
            <a:avLst/>
          </a:prstGeom>
          <a:noFill/>
        </p:spPr>
        <p:txBody>
          <a:bodyPr wrap="square" rtlCol="0">
            <a:spAutoFit/>
          </a:bodyPr>
          <a:lstStyle/>
          <a:p>
            <a:r>
              <a:rPr lang="en-US" dirty="0" smtClean="0"/>
              <a:t>Andrews &amp; </a:t>
            </a:r>
            <a:r>
              <a:rPr lang="en-US" dirty="0" err="1" smtClean="0"/>
              <a:t>Bonta</a:t>
            </a:r>
            <a:r>
              <a:rPr lang="en-US" dirty="0" smtClean="0"/>
              <a:t> (1990)</a:t>
            </a:r>
            <a:endParaRPr lang="en-US" dirty="0"/>
          </a:p>
        </p:txBody>
      </p:sp>
    </p:spTree>
    <p:extLst>
      <p:ext uri="{BB962C8B-B14F-4D97-AF65-F5344CB8AC3E}">
        <p14:creationId xmlns:p14="http://schemas.microsoft.com/office/powerpoint/2010/main" val="142350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pPr>
              <a:buFont typeface="Wingdings" pitchFamily="2" charset="2"/>
              <a:buChar char="Ø"/>
            </a:pPr>
            <a:r>
              <a:rPr lang="en-US" dirty="0" smtClean="0"/>
              <a:t>Motivation to Change is Enhanced by Positive and Respectful Interactions with Authority</a:t>
            </a:r>
          </a:p>
          <a:p>
            <a:pPr marL="109728" indent="0">
              <a:buNone/>
            </a:pPr>
            <a:endParaRPr lang="en-US" dirty="0" smtClean="0"/>
          </a:p>
          <a:p>
            <a:pPr>
              <a:buFont typeface="Wingdings" pitchFamily="2" charset="2"/>
              <a:buChar char="Ø"/>
            </a:pPr>
            <a:r>
              <a:rPr lang="en-US" dirty="0" smtClean="0"/>
              <a:t>Behavioral Change is Best Achieved via interpersonal learning:</a:t>
            </a:r>
          </a:p>
          <a:p>
            <a:pPr marL="109728" indent="0">
              <a:buNone/>
            </a:pPr>
            <a:endParaRPr lang="en-US" dirty="0" smtClean="0"/>
          </a:p>
          <a:p>
            <a:pPr lvl="1">
              <a:buFont typeface="Arial" pitchFamily="34" charset="0"/>
              <a:buChar char="•"/>
            </a:pPr>
            <a:r>
              <a:rPr lang="en-US" dirty="0" smtClean="0"/>
              <a:t>The RSAT Therapeutic Community </a:t>
            </a:r>
          </a:p>
          <a:p>
            <a:pPr marL="393192" lvl="1" indent="0">
              <a:buNone/>
            </a:pPr>
            <a:endParaRPr lang="en-US" dirty="0" smtClean="0"/>
          </a:p>
          <a:p>
            <a:pPr lvl="1">
              <a:buFont typeface="Arial" pitchFamily="34" charset="0"/>
              <a:buChar char="•"/>
            </a:pPr>
            <a:r>
              <a:rPr lang="en-US" dirty="0" smtClean="0"/>
              <a:t>Staff and Officers are active supporters.</a:t>
            </a:r>
          </a:p>
          <a:p>
            <a:pPr lvl="1"/>
            <a:endParaRPr lang="en-US" dirty="0" smtClean="0"/>
          </a:p>
          <a:p>
            <a:pPr marL="393192" lvl="1" indent="0">
              <a:buNone/>
            </a:pPr>
            <a:r>
              <a:rPr lang="en-US" dirty="0" smtClean="0"/>
              <a:t> </a:t>
            </a:r>
            <a:endParaRPr lang="en-US" dirty="0"/>
          </a:p>
        </p:txBody>
      </p:sp>
      <p:sp>
        <p:nvSpPr>
          <p:cNvPr id="3" name="Title 2"/>
          <p:cNvSpPr>
            <a:spLocks noGrp="1"/>
          </p:cNvSpPr>
          <p:nvPr>
            <p:ph type="title"/>
          </p:nvPr>
        </p:nvSpPr>
        <p:spPr>
          <a:xfrm>
            <a:off x="0" y="0"/>
            <a:ext cx="9144000" cy="1371600"/>
          </a:xfrm>
          <a:solidFill>
            <a:srgbClr val="E0C3A3"/>
          </a:solidFill>
        </p:spPr>
        <p:txBody>
          <a:bodyPr>
            <a:normAutofit/>
          </a:bodyPr>
          <a:lstStyle/>
          <a:p>
            <a:r>
              <a:rPr lang="en-US" dirty="0" smtClean="0">
                <a:solidFill>
                  <a:schemeClr val="accent1">
                    <a:lumMod val="75000"/>
                  </a:schemeClr>
                </a:solidFill>
              </a:rPr>
              <a:t>2. Enhance Intrinsic Motivation</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791200"/>
            <a:ext cx="9144000" cy="1143000"/>
          </a:xfrm>
          <a:prstGeom prst="rect">
            <a:avLst/>
          </a:prstGeom>
          <a:noFill/>
          <a:ln w="9525">
            <a:noFill/>
            <a:miter lim="800000"/>
            <a:headEnd/>
            <a:tailEnd/>
          </a:ln>
        </p:spPr>
      </p:pic>
    </p:spTree>
    <p:extLst>
      <p:ext uri="{BB962C8B-B14F-4D97-AF65-F5344CB8AC3E}">
        <p14:creationId xmlns:p14="http://schemas.microsoft.com/office/powerpoint/2010/main" val="1429115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3a</a:t>
            </a:r>
            <a:r>
              <a:rPr lang="en-US" dirty="0"/>
              <a:t>)	</a:t>
            </a:r>
            <a:r>
              <a:rPr lang="en-US" i="1" dirty="0">
                <a:solidFill>
                  <a:srgbClr val="C00000"/>
                </a:solidFill>
              </a:rPr>
              <a:t>Risk Principle</a:t>
            </a:r>
            <a:r>
              <a:rPr lang="en-US" dirty="0">
                <a:solidFill>
                  <a:srgbClr val="C00000"/>
                </a:solidFill>
              </a:rPr>
              <a:t>:</a:t>
            </a:r>
            <a:r>
              <a:rPr lang="en-US" dirty="0"/>
              <a:t> Prioritize supervision and treatment </a:t>
            </a:r>
            <a:r>
              <a:rPr lang="en-US" dirty="0" smtClean="0"/>
              <a:t>	resources </a:t>
            </a:r>
            <a:r>
              <a:rPr lang="en-US" dirty="0"/>
              <a:t>for higher risk offenders</a:t>
            </a:r>
            <a:r>
              <a:rPr lang="en-US" dirty="0" smtClean="0"/>
              <a:t>.</a:t>
            </a:r>
          </a:p>
          <a:p>
            <a:pPr marL="109728" indent="0">
              <a:buNone/>
            </a:pPr>
            <a:endParaRPr lang="en-US" dirty="0"/>
          </a:p>
          <a:p>
            <a:r>
              <a:rPr lang="en-US" dirty="0"/>
              <a:t>3b)	</a:t>
            </a:r>
            <a:r>
              <a:rPr lang="en-US" i="1" dirty="0">
                <a:solidFill>
                  <a:srgbClr val="C00000"/>
                </a:solidFill>
              </a:rPr>
              <a:t>Need Principle</a:t>
            </a:r>
            <a:r>
              <a:rPr lang="en-US" dirty="0">
                <a:solidFill>
                  <a:srgbClr val="C00000"/>
                </a:solidFill>
              </a:rPr>
              <a:t>: </a:t>
            </a:r>
            <a:r>
              <a:rPr lang="en-US" dirty="0"/>
              <a:t>Target interventions to criminogenic </a:t>
            </a:r>
            <a:r>
              <a:rPr lang="en-US" dirty="0" smtClean="0"/>
              <a:t>	needs</a:t>
            </a:r>
            <a:r>
              <a:rPr lang="en-US" dirty="0"/>
              <a:t>.</a:t>
            </a:r>
          </a:p>
          <a:p>
            <a:pPr marL="109728" indent="0">
              <a:buNone/>
            </a:pPr>
            <a:r>
              <a:rPr lang="en-US" dirty="0"/>
              <a:t> </a:t>
            </a:r>
          </a:p>
          <a:p>
            <a:r>
              <a:rPr lang="en-US" dirty="0"/>
              <a:t>3c)	</a:t>
            </a:r>
            <a:r>
              <a:rPr lang="en-US" i="1" dirty="0">
                <a:solidFill>
                  <a:srgbClr val="C00000"/>
                </a:solidFill>
              </a:rPr>
              <a:t>Responsivity Principle</a:t>
            </a:r>
            <a:r>
              <a:rPr lang="en-US" dirty="0">
                <a:solidFill>
                  <a:srgbClr val="C00000"/>
                </a:solidFill>
              </a:rPr>
              <a:t>: </a:t>
            </a:r>
            <a:r>
              <a:rPr lang="en-US" dirty="0"/>
              <a:t>Be responsive to temperament, </a:t>
            </a:r>
            <a:r>
              <a:rPr lang="en-US" dirty="0" smtClean="0"/>
              <a:t>	learning </a:t>
            </a:r>
            <a:r>
              <a:rPr lang="en-US" dirty="0"/>
              <a:t>style, motivation, culture, and gender when </a:t>
            </a:r>
            <a:r>
              <a:rPr lang="en-US" dirty="0" smtClean="0"/>
              <a:t>	assigning </a:t>
            </a:r>
            <a:r>
              <a:rPr lang="en-US" dirty="0"/>
              <a:t>programs</a:t>
            </a:r>
            <a:r>
              <a:rPr lang="en-US" dirty="0" smtClean="0"/>
              <a:t>.</a:t>
            </a:r>
          </a:p>
          <a:p>
            <a:endParaRPr lang="en-US" dirty="0"/>
          </a:p>
          <a:p>
            <a:r>
              <a:rPr lang="en-US" dirty="0"/>
              <a:t>3d)	</a:t>
            </a:r>
            <a:r>
              <a:rPr lang="en-US" i="1" dirty="0">
                <a:solidFill>
                  <a:srgbClr val="C00000"/>
                </a:solidFill>
              </a:rPr>
              <a:t>Dosage</a:t>
            </a:r>
            <a:r>
              <a:rPr lang="en-US" dirty="0">
                <a:solidFill>
                  <a:srgbClr val="C00000"/>
                </a:solidFill>
              </a:rPr>
              <a:t>: </a:t>
            </a:r>
            <a:r>
              <a:rPr lang="en-US" dirty="0"/>
              <a:t>Structure 40-70% of high-risk offenders’ time </a:t>
            </a:r>
            <a:r>
              <a:rPr lang="en-US" dirty="0" smtClean="0"/>
              <a:t>	for 3-9 months. </a:t>
            </a:r>
            <a:endParaRPr lang="en-US" dirty="0"/>
          </a:p>
          <a:p>
            <a:r>
              <a:rPr lang="en-US" dirty="0"/>
              <a:t> </a:t>
            </a:r>
          </a:p>
          <a:p>
            <a:r>
              <a:rPr lang="en-US" dirty="0"/>
              <a:t>3e)	</a:t>
            </a:r>
            <a:r>
              <a:rPr lang="en-US" i="1" dirty="0">
                <a:solidFill>
                  <a:srgbClr val="C00000"/>
                </a:solidFill>
              </a:rPr>
              <a:t>Treatment Principle: </a:t>
            </a:r>
            <a:r>
              <a:rPr lang="en-US" dirty="0"/>
              <a:t>Integrate treatment into the full </a:t>
            </a:r>
            <a:r>
              <a:rPr lang="en-US" dirty="0" smtClean="0"/>
              <a:t>	sentence </a:t>
            </a:r>
            <a:r>
              <a:rPr lang="en-US" dirty="0"/>
              <a:t>/ sanction requirements.</a:t>
            </a:r>
          </a:p>
          <a:p>
            <a:endParaRPr lang="en-US" dirty="0"/>
          </a:p>
        </p:txBody>
      </p:sp>
      <p:sp>
        <p:nvSpPr>
          <p:cNvPr id="3" name="Title 2"/>
          <p:cNvSpPr>
            <a:spLocks noGrp="1"/>
          </p:cNvSpPr>
          <p:nvPr>
            <p:ph type="title"/>
          </p:nvPr>
        </p:nvSpPr>
        <p:spPr>
          <a:xfrm>
            <a:off x="0" y="0"/>
            <a:ext cx="9144000" cy="1371600"/>
          </a:xfrm>
          <a:solidFill>
            <a:srgbClr val="E0C3A3"/>
          </a:solidFill>
        </p:spPr>
        <p:txBody>
          <a:bodyPr/>
          <a:lstStyle/>
          <a:p>
            <a:r>
              <a:rPr lang="en-US" dirty="0" smtClean="0">
                <a:solidFill>
                  <a:schemeClr val="accent1">
                    <a:lumMod val="75000"/>
                  </a:schemeClr>
                </a:solidFill>
              </a:rPr>
              <a:t>3. Target Interventions</a:t>
            </a:r>
            <a:endParaRPr lang="en-US" dirty="0">
              <a:solidFill>
                <a:schemeClr val="accent1">
                  <a:lumMod val="75000"/>
                </a:schemeClr>
              </a:solidFill>
            </a:endParaRPr>
          </a:p>
        </p:txBody>
      </p:sp>
      <p:pic>
        <p:nvPicPr>
          <p:cNvPr id="4" name="Picture 9"/>
          <p:cNvPicPr>
            <a:picLocks noChangeAspect="1"/>
          </p:cNvPicPr>
          <p:nvPr/>
        </p:nvPicPr>
        <p:blipFill>
          <a:blip r:embed="rId3"/>
          <a:srcRect/>
          <a:stretch>
            <a:fillRect/>
          </a:stretch>
        </p:blipFill>
        <p:spPr bwMode="auto">
          <a:xfrm>
            <a:off x="0" y="6096000"/>
            <a:ext cx="9144000" cy="838200"/>
          </a:xfrm>
          <a:prstGeom prst="rect">
            <a:avLst/>
          </a:prstGeom>
          <a:noFill/>
          <a:ln w="9525">
            <a:noFill/>
            <a:miter lim="800000"/>
            <a:headEnd/>
            <a:tailEnd/>
          </a:ln>
        </p:spPr>
      </p:pic>
    </p:spTree>
    <p:extLst>
      <p:ext uri="{BB962C8B-B14F-4D97-AF65-F5344CB8AC3E}">
        <p14:creationId xmlns:p14="http://schemas.microsoft.com/office/powerpoint/2010/main" val="90955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Use Cognitive Behavioral Techniques that:</a:t>
            </a:r>
          </a:p>
          <a:p>
            <a:pPr lvl="1">
              <a:buFont typeface="Arial" pitchFamily="34" charset="0"/>
              <a:buChar char="•"/>
            </a:pPr>
            <a:r>
              <a:rPr lang="en-US" dirty="0" smtClean="0"/>
              <a:t>Focus Upon Changing Behavior and Thinking</a:t>
            </a:r>
          </a:p>
          <a:p>
            <a:pPr lvl="1">
              <a:buFont typeface="Arial" pitchFamily="34" charset="0"/>
              <a:buChar char="•"/>
            </a:pPr>
            <a:r>
              <a:rPr lang="en-US" dirty="0" smtClean="0"/>
              <a:t>Provide Skills Training and Opportunities for Skill Rehearsal</a:t>
            </a:r>
          </a:p>
          <a:p>
            <a:pPr lvl="1">
              <a:buFont typeface="Arial" pitchFamily="34" charset="0"/>
              <a:buChar char="•"/>
            </a:pPr>
            <a:r>
              <a:rPr lang="en-US" dirty="0" smtClean="0"/>
              <a:t>Teach the Offender to:</a:t>
            </a:r>
          </a:p>
          <a:p>
            <a:pPr lvl="2">
              <a:buFont typeface="Wingdings" pitchFamily="2" charset="2"/>
              <a:buChar char="q"/>
            </a:pPr>
            <a:r>
              <a:rPr lang="en-US" dirty="0" smtClean="0"/>
              <a:t>Become aware of his/her thinking</a:t>
            </a:r>
          </a:p>
          <a:p>
            <a:pPr lvl="2">
              <a:buFont typeface="Wingdings" pitchFamily="2" charset="2"/>
              <a:buChar char="q"/>
            </a:pPr>
            <a:r>
              <a:rPr lang="en-US" dirty="0" smtClean="0"/>
              <a:t>Verbalize his / her thoughts</a:t>
            </a:r>
          </a:p>
          <a:p>
            <a:pPr lvl="2">
              <a:buFont typeface="Wingdings" pitchFamily="2" charset="2"/>
              <a:buChar char="q"/>
            </a:pPr>
            <a:r>
              <a:rPr lang="en-US" dirty="0" smtClean="0"/>
              <a:t>Stop Reacting to Automatic Thoughts</a:t>
            </a:r>
          </a:p>
          <a:p>
            <a:pPr lvl="2">
              <a:buFont typeface="Wingdings" pitchFamily="2" charset="2"/>
              <a:buChar char="q"/>
            </a:pPr>
            <a:r>
              <a:rPr lang="en-US" dirty="0" smtClean="0"/>
              <a:t>Understand How Thoughts and Beliefs Trigger Criminal and Addictive Behaviors</a:t>
            </a:r>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1">
                    <a:lumMod val="75000"/>
                  </a:schemeClr>
                </a:solidFill>
              </a:rPr>
              <a:t>4. Skill Train With Directed Practice</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6040844"/>
            <a:ext cx="9144000" cy="817156"/>
          </a:xfrm>
          <a:prstGeom prst="rect">
            <a:avLst/>
          </a:prstGeom>
          <a:noFill/>
          <a:ln w="9525">
            <a:noFill/>
            <a:miter lim="800000"/>
            <a:headEnd/>
            <a:tailEnd/>
          </a:ln>
        </p:spPr>
      </p:pic>
    </p:spTree>
    <p:extLst>
      <p:ext uri="{BB962C8B-B14F-4D97-AF65-F5344CB8AC3E}">
        <p14:creationId xmlns:p14="http://schemas.microsoft.com/office/powerpoint/2010/main" val="2304005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Behavior Change is Maximized By Positive Reinforcement</a:t>
            </a:r>
          </a:p>
          <a:p>
            <a:pPr lvl="1">
              <a:buFont typeface="Arial" pitchFamily="34" charset="0"/>
              <a:buChar char="•"/>
            </a:pPr>
            <a:r>
              <a:rPr lang="en-US" dirty="0" smtClean="0"/>
              <a:t>Research shows that 4 positive </a:t>
            </a:r>
            <a:r>
              <a:rPr lang="en-US" dirty="0" err="1" smtClean="0"/>
              <a:t>reinforcers</a:t>
            </a:r>
            <a:r>
              <a:rPr lang="en-US" dirty="0" smtClean="0"/>
              <a:t> for every one negative </a:t>
            </a:r>
            <a:r>
              <a:rPr lang="en-US" dirty="0" err="1" smtClean="0"/>
              <a:t>reinforcer</a:t>
            </a:r>
            <a:r>
              <a:rPr lang="en-US" dirty="0" smtClean="0"/>
              <a:t> is the ideal.</a:t>
            </a:r>
          </a:p>
          <a:p>
            <a:pPr lvl="1">
              <a:buFont typeface="Arial" pitchFamily="34" charset="0"/>
              <a:buChar char="•"/>
            </a:pPr>
            <a:r>
              <a:rPr lang="en-US" dirty="0" smtClean="0"/>
              <a:t>Unlike negative reinforcement, which must be consistent and predictable to have an effect, positive reinforcement can be random and spontaneous.</a:t>
            </a:r>
          </a:p>
          <a:p>
            <a:pPr lvl="1">
              <a:buFont typeface="Arial" pitchFamily="34" charset="0"/>
              <a:buChar char="•"/>
            </a:pPr>
            <a:r>
              <a:rPr lang="en-US" b="1" dirty="0" smtClean="0"/>
              <a:t>Swift and </a:t>
            </a:r>
            <a:r>
              <a:rPr lang="en-US" b="1" dirty="0"/>
              <a:t>c</a:t>
            </a:r>
            <a:r>
              <a:rPr lang="en-US" b="1" dirty="0" smtClean="0"/>
              <a:t>ertain </a:t>
            </a:r>
            <a:r>
              <a:rPr lang="en-US" b="1" dirty="0"/>
              <a:t>s</a:t>
            </a:r>
            <a:r>
              <a:rPr lang="en-US" b="1" dirty="0" smtClean="0"/>
              <a:t>anctions </a:t>
            </a:r>
            <a:r>
              <a:rPr lang="en-US" dirty="0" smtClean="0"/>
              <a:t>for rule violation or inappropriate behavior </a:t>
            </a:r>
            <a:r>
              <a:rPr lang="en-US" b="1" dirty="0" smtClean="0"/>
              <a:t>ALWAYS</a:t>
            </a:r>
            <a:r>
              <a:rPr lang="en-US" dirty="0" smtClean="0"/>
              <a:t> supersede positive reinforcement</a:t>
            </a:r>
          </a:p>
          <a:p>
            <a:pPr marL="393192" lvl="1" indent="0">
              <a:buNone/>
            </a:pPr>
            <a:endParaRPr lang="en-US" dirty="0"/>
          </a:p>
        </p:txBody>
      </p:sp>
      <p:sp>
        <p:nvSpPr>
          <p:cNvPr id="3" name="Title 2"/>
          <p:cNvSpPr>
            <a:spLocks noGrp="1"/>
          </p:cNvSpPr>
          <p:nvPr>
            <p:ph type="title"/>
          </p:nvPr>
        </p:nvSpPr>
        <p:spPr>
          <a:xfrm>
            <a:off x="0" y="0"/>
            <a:ext cx="9144000" cy="1371600"/>
          </a:xfrm>
          <a:solidFill>
            <a:srgbClr val="E0C3A3"/>
          </a:solidFill>
        </p:spPr>
        <p:txBody>
          <a:bodyPr>
            <a:normAutofit/>
          </a:bodyPr>
          <a:lstStyle/>
          <a:p>
            <a:r>
              <a:rPr lang="en-US" dirty="0" smtClean="0">
                <a:solidFill>
                  <a:schemeClr val="accent1">
                    <a:lumMod val="75000"/>
                  </a:schemeClr>
                </a:solidFill>
              </a:rPr>
              <a:t>5. Increase Positive Reinforcement</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867400"/>
            <a:ext cx="9144000" cy="1066800"/>
          </a:xfrm>
          <a:prstGeom prst="rect">
            <a:avLst/>
          </a:prstGeom>
          <a:noFill/>
          <a:ln w="9525">
            <a:noFill/>
            <a:miter lim="800000"/>
            <a:headEnd/>
            <a:tailEnd/>
          </a:ln>
        </p:spPr>
      </p:pic>
    </p:spTree>
    <p:extLst>
      <p:ext uri="{BB962C8B-B14F-4D97-AF65-F5344CB8AC3E}">
        <p14:creationId xmlns:p14="http://schemas.microsoft.com/office/powerpoint/2010/main" val="1362148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Community to Which the Offender Returns has enormous impact upon the likelihood of Relapse and Recidivism</a:t>
            </a:r>
          </a:p>
          <a:p>
            <a:pPr marL="109728" indent="0">
              <a:buNone/>
            </a:pPr>
            <a:endParaRPr lang="en-US" dirty="0" smtClean="0"/>
          </a:p>
          <a:p>
            <a:pPr lvl="1">
              <a:buFont typeface="Wingdings" pitchFamily="2" charset="2"/>
              <a:buChar char="Ø"/>
            </a:pPr>
            <a:r>
              <a:rPr lang="en-US" dirty="0" smtClean="0"/>
              <a:t>Engage the community resources</a:t>
            </a:r>
          </a:p>
          <a:p>
            <a:pPr marL="393192" lvl="1" indent="0">
              <a:buNone/>
            </a:pPr>
            <a:endParaRPr lang="en-US" dirty="0" smtClean="0"/>
          </a:p>
          <a:p>
            <a:pPr lvl="1">
              <a:buFont typeface="Wingdings" pitchFamily="2" charset="2"/>
              <a:buChar char="Ø"/>
            </a:pPr>
            <a:r>
              <a:rPr lang="en-US" dirty="0" smtClean="0"/>
              <a:t>Mobilize family and pro-social peers</a:t>
            </a:r>
          </a:p>
          <a:p>
            <a:pPr marL="393192" lvl="1" indent="0">
              <a:buNone/>
            </a:pPr>
            <a:endParaRPr lang="en-US" dirty="0" smtClean="0"/>
          </a:p>
          <a:p>
            <a:pPr lvl="1">
              <a:buFont typeface="Wingdings" pitchFamily="2" charset="2"/>
              <a:buChar char="Ø"/>
            </a:pPr>
            <a:r>
              <a:rPr lang="en-US" dirty="0" smtClean="0"/>
              <a:t>Develop Pro-Social Peer Network</a:t>
            </a:r>
          </a:p>
          <a:p>
            <a:pPr lvl="3">
              <a:buFont typeface="Wingdings" pitchFamily="2" charset="2"/>
              <a:buChar char="q"/>
            </a:pPr>
            <a:r>
              <a:rPr lang="en-US" dirty="0" smtClean="0"/>
              <a:t>RSAT Peer-To-Peer Learning</a:t>
            </a:r>
          </a:p>
          <a:p>
            <a:pPr lvl="3">
              <a:buFont typeface="Wingdings" pitchFamily="2" charset="2"/>
              <a:buChar char="q"/>
            </a:pPr>
            <a:r>
              <a:rPr lang="en-US" dirty="0" smtClean="0"/>
              <a:t>Peer Reentry Liaison</a:t>
            </a:r>
          </a:p>
          <a:p>
            <a:pPr lvl="3">
              <a:buFont typeface="Wingdings" pitchFamily="2" charset="2"/>
              <a:buChar char="q"/>
            </a:pPr>
            <a:r>
              <a:rPr lang="en-US" dirty="0" smtClean="0"/>
              <a:t>Twelve Step/ Mutual Help / Faith Networks</a:t>
            </a:r>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1">
                    <a:lumMod val="75000"/>
                  </a:schemeClr>
                </a:solidFill>
              </a:rPr>
              <a:t>6. Engage Ongoing Support in Natural Communities</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943600"/>
            <a:ext cx="9144000" cy="990600"/>
          </a:xfrm>
          <a:prstGeom prst="rect">
            <a:avLst/>
          </a:prstGeom>
          <a:noFill/>
          <a:ln w="9525">
            <a:noFill/>
            <a:miter lim="800000"/>
            <a:headEnd/>
            <a:tailEnd/>
          </a:ln>
        </p:spPr>
      </p:pic>
    </p:spTree>
    <p:extLst>
      <p:ext uri="{BB962C8B-B14F-4D97-AF65-F5344CB8AC3E}">
        <p14:creationId xmlns:p14="http://schemas.microsoft.com/office/powerpoint/2010/main" val="257488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Regular Measurement of Offender Behavior Change During Incarceration</a:t>
            </a:r>
          </a:p>
          <a:p>
            <a:pPr lvl="2">
              <a:buFont typeface="Wingdings" pitchFamily="2" charset="2"/>
              <a:buChar char="Ø"/>
            </a:pPr>
            <a:r>
              <a:rPr lang="en-US" dirty="0" smtClean="0"/>
              <a:t>Homework and Tests</a:t>
            </a:r>
          </a:p>
          <a:p>
            <a:pPr lvl="2">
              <a:buFont typeface="Wingdings" pitchFamily="2" charset="2"/>
              <a:buChar char="Ø"/>
            </a:pPr>
            <a:r>
              <a:rPr lang="en-US" dirty="0" smtClean="0"/>
              <a:t>Pre-Post Testing</a:t>
            </a:r>
          </a:p>
          <a:p>
            <a:pPr lvl="2">
              <a:buFont typeface="Wingdings" pitchFamily="2" charset="2"/>
              <a:buChar char="Ø"/>
            </a:pPr>
            <a:r>
              <a:rPr lang="en-US" dirty="0" smtClean="0"/>
              <a:t>Measures of Institutional Conduct</a:t>
            </a:r>
            <a:endParaRPr lang="en-US" dirty="0"/>
          </a:p>
          <a:p>
            <a:pPr>
              <a:buFont typeface="Wingdings" pitchFamily="2" charset="2"/>
              <a:buChar char="Ø"/>
            </a:pPr>
            <a:r>
              <a:rPr lang="en-US" dirty="0" smtClean="0"/>
              <a:t>Outcome Evaluation</a:t>
            </a:r>
          </a:p>
          <a:p>
            <a:pPr lvl="2">
              <a:buFont typeface="Wingdings" pitchFamily="2" charset="2"/>
              <a:buChar char="Ø"/>
            </a:pPr>
            <a:r>
              <a:rPr lang="en-US" dirty="0" smtClean="0"/>
              <a:t>Tracking Recidivism</a:t>
            </a:r>
          </a:p>
          <a:p>
            <a:pPr lvl="2">
              <a:buFont typeface="Wingdings" pitchFamily="2" charset="2"/>
              <a:buChar char="Ø"/>
            </a:pPr>
            <a:r>
              <a:rPr lang="en-US" dirty="0" smtClean="0"/>
              <a:t>Long-Term Follow-Up</a:t>
            </a:r>
          </a:p>
          <a:p>
            <a:pPr>
              <a:buFont typeface="Wingdings" pitchFamily="2" charset="2"/>
              <a:buChar char="Ø"/>
            </a:pPr>
            <a:r>
              <a:rPr lang="en-US" dirty="0" smtClean="0"/>
              <a:t>Staff Assessment</a:t>
            </a:r>
          </a:p>
          <a:p>
            <a:pPr lvl="2">
              <a:buFont typeface="Wingdings" pitchFamily="2" charset="2"/>
              <a:buChar char="Ø"/>
            </a:pPr>
            <a:r>
              <a:rPr lang="en-US" dirty="0" smtClean="0"/>
              <a:t>Regular and Ongoing Performance Evaluation</a:t>
            </a:r>
          </a:p>
          <a:p>
            <a:pPr lvl="2">
              <a:buFont typeface="Wingdings" pitchFamily="2" charset="2"/>
              <a:buChar char="Ø"/>
            </a:pPr>
            <a:r>
              <a:rPr lang="en-US" dirty="0" smtClean="0"/>
              <a:t>Training and Supervision</a:t>
            </a:r>
            <a:endParaRPr lang="en-US" dirty="0"/>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1">
                    <a:lumMod val="75000"/>
                  </a:schemeClr>
                </a:solidFill>
              </a:rPr>
              <a:t>7. Measure Relevant Processes/Practices </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943600"/>
            <a:ext cx="9144000" cy="990600"/>
          </a:xfrm>
          <a:prstGeom prst="rect">
            <a:avLst/>
          </a:prstGeom>
          <a:noFill/>
          <a:ln w="9525">
            <a:noFill/>
            <a:miter lim="800000"/>
            <a:headEnd/>
            <a:tailEnd/>
          </a:ln>
        </p:spPr>
      </p:pic>
    </p:spTree>
    <p:extLst>
      <p:ext uri="{BB962C8B-B14F-4D97-AF65-F5344CB8AC3E}">
        <p14:creationId xmlns:p14="http://schemas.microsoft.com/office/powerpoint/2010/main" val="2554761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dirty="0" smtClean="0"/>
              <a:t>For Offenders</a:t>
            </a:r>
          </a:p>
          <a:p>
            <a:pPr lvl="2">
              <a:buFont typeface="Wingdings" pitchFamily="2" charset="2"/>
              <a:buChar char="Ø"/>
            </a:pPr>
            <a:r>
              <a:rPr lang="en-US" dirty="0" smtClean="0"/>
              <a:t>Feedback from RSAT peers, counselors and officers in real time builds accountability and encourages behavior change</a:t>
            </a:r>
          </a:p>
          <a:p>
            <a:pPr>
              <a:buFont typeface="Wingdings" pitchFamily="2" charset="2"/>
              <a:buChar char="Ø"/>
            </a:pPr>
            <a:r>
              <a:rPr lang="en-US" dirty="0" smtClean="0"/>
              <a:t>For Staff</a:t>
            </a:r>
          </a:p>
          <a:p>
            <a:pPr lvl="2">
              <a:buFont typeface="Wingdings" pitchFamily="2" charset="2"/>
              <a:buChar char="Ø"/>
            </a:pPr>
            <a:r>
              <a:rPr lang="en-US" dirty="0" smtClean="0"/>
              <a:t>Feedback from colleagues in custodial and non-custodial roles enhances job performance</a:t>
            </a:r>
          </a:p>
          <a:p>
            <a:pPr>
              <a:buFont typeface="Wingdings" pitchFamily="2" charset="2"/>
              <a:buChar char="Ø"/>
            </a:pPr>
            <a:r>
              <a:rPr lang="en-US" dirty="0" smtClean="0"/>
              <a:t>For The Department of Corrections</a:t>
            </a:r>
          </a:p>
          <a:p>
            <a:pPr lvl="2">
              <a:buFont typeface="Wingdings" pitchFamily="2" charset="2"/>
              <a:buChar char="Ø"/>
            </a:pPr>
            <a:r>
              <a:rPr lang="en-US" dirty="0" smtClean="0"/>
              <a:t>Increases Fidelity, Transparency and Stakeholder Accountability</a:t>
            </a:r>
          </a:p>
          <a:p>
            <a:pPr marL="393192" lvl="1" indent="0">
              <a:buNone/>
            </a:pPr>
            <a:endParaRPr lang="en-US" dirty="0" smtClean="0"/>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1">
                    <a:lumMod val="75000"/>
                  </a:schemeClr>
                </a:solidFill>
              </a:rPr>
              <a:t>8. Provide Measurement Feedback</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715000"/>
            <a:ext cx="9144000" cy="1219200"/>
          </a:xfrm>
          <a:prstGeom prst="rect">
            <a:avLst/>
          </a:prstGeom>
          <a:noFill/>
          <a:ln w="9525">
            <a:noFill/>
            <a:miter lim="800000"/>
            <a:headEnd/>
            <a:tailEnd/>
          </a:ln>
        </p:spPr>
      </p:pic>
    </p:spTree>
    <p:extLst>
      <p:ext uri="{BB962C8B-B14F-4D97-AF65-F5344CB8AC3E}">
        <p14:creationId xmlns:p14="http://schemas.microsoft.com/office/powerpoint/2010/main" val="3089079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C3A3"/>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7239000" cy="5447167"/>
          </a:xfrm>
          <a:prstGeom prst="rect">
            <a:avLst/>
          </a:prstGeom>
          <a:solidFill>
            <a:srgbClr val="E0C3A3"/>
          </a:solidFill>
          <a:ln>
            <a:noFill/>
          </a:ln>
          <a:effectLst/>
          <a:extLst/>
        </p:spPr>
      </p:pic>
      <p:sp>
        <p:nvSpPr>
          <p:cNvPr id="2" name="TextBox 1"/>
          <p:cNvSpPr txBox="1"/>
          <p:nvPr/>
        </p:nvSpPr>
        <p:spPr>
          <a:xfrm>
            <a:off x="2819400" y="5828167"/>
            <a:ext cx="6324600" cy="369332"/>
          </a:xfrm>
          <a:prstGeom prst="rect">
            <a:avLst/>
          </a:prstGeom>
          <a:noFill/>
        </p:spPr>
        <p:txBody>
          <a:bodyPr wrap="square" rtlCol="0">
            <a:spAutoFit/>
          </a:bodyPr>
          <a:lstStyle/>
          <a:p>
            <a:r>
              <a:rPr lang="en-US" dirty="0" smtClean="0"/>
              <a:t>National Institute of Corrections, 2004</a:t>
            </a:r>
            <a:endParaRPr lang="en-US" dirty="0"/>
          </a:p>
        </p:txBody>
      </p:sp>
      <p:pic>
        <p:nvPicPr>
          <p:cNvPr id="4" name="Picture 9"/>
          <p:cNvPicPr>
            <a:picLocks noChangeAspect="1"/>
          </p:cNvPicPr>
          <p:nvPr/>
        </p:nvPicPr>
        <p:blipFill>
          <a:blip r:embed="rId4"/>
          <a:srcRect/>
          <a:stretch>
            <a:fillRect/>
          </a:stretch>
        </p:blipFill>
        <p:spPr bwMode="auto">
          <a:xfrm>
            <a:off x="0" y="6197498"/>
            <a:ext cx="9144000" cy="660502"/>
          </a:xfrm>
          <a:prstGeom prst="rect">
            <a:avLst/>
          </a:prstGeom>
          <a:noFill/>
          <a:ln w="9525">
            <a:noFill/>
            <a:miter lim="800000"/>
            <a:headEnd/>
            <a:tailEnd/>
          </a:ln>
        </p:spPr>
      </p:pic>
    </p:spTree>
    <p:extLst>
      <p:ext uri="{BB962C8B-B14F-4D97-AF65-F5344CB8AC3E}">
        <p14:creationId xmlns:p14="http://schemas.microsoft.com/office/powerpoint/2010/main" val="17129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C3A3"/>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353" y="300039"/>
            <a:ext cx="6784010" cy="5795962"/>
          </a:xfrm>
          <a:prstGeom prst="rect">
            <a:avLst/>
          </a:prstGeom>
          <a:solidFill>
            <a:srgbClr val="E0C3A3"/>
          </a:solidFill>
          <a:ln>
            <a:noFill/>
          </a:ln>
          <a:effectLst/>
          <a:extLst/>
        </p:spPr>
      </p:pic>
      <p:pic>
        <p:nvPicPr>
          <p:cNvPr id="3" name="Picture 9"/>
          <p:cNvPicPr>
            <a:picLocks noChangeAspect="1"/>
          </p:cNvPicPr>
          <p:nvPr/>
        </p:nvPicPr>
        <p:blipFill>
          <a:blip r:embed="rId3"/>
          <a:srcRect/>
          <a:stretch>
            <a:fillRect/>
          </a:stretch>
        </p:blipFill>
        <p:spPr bwMode="auto">
          <a:xfrm>
            <a:off x="0" y="6096001"/>
            <a:ext cx="9144000" cy="838199"/>
          </a:xfrm>
          <a:prstGeom prst="rect">
            <a:avLst/>
          </a:prstGeom>
          <a:noFill/>
          <a:ln w="9525">
            <a:noFill/>
            <a:miter lim="800000"/>
            <a:headEnd/>
            <a:tailEnd/>
          </a:ln>
        </p:spPr>
      </p:pic>
    </p:spTree>
    <p:extLst>
      <p:ext uri="{BB962C8B-B14F-4D97-AF65-F5344CB8AC3E}">
        <p14:creationId xmlns:p14="http://schemas.microsoft.com/office/powerpoint/2010/main" val="185966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77" y="0"/>
            <a:ext cx="9144000" cy="1447800"/>
          </a:xfrm>
          <a:solidFill>
            <a:srgbClr val="E0C3A3"/>
          </a:solidFill>
        </p:spPr>
        <p:txBody>
          <a:bodyPr/>
          <a:lstStyle/>
          <a:p>
            <a:r>
              <a:rPr lang="en-US" dirty="0" smtClean="0">
                <a:solidFill>
                  <a:schemeClr val="accent1">
                    <a:lumMod val="75000"/>
                  </a:schemeClr>
                </a:solidFill>
              </a:rPr>
              <a:t>Adult Learners</a:t>
            </a:r>
            <a:endParaRPr lang="en-US" dirty="0">
              <a:solidFill>
                <a:schemeClr val="accent1">
                  <a:lumMod val="75000"/>
                </a:schemeClr>
              </a:solidFill>
            </a:endParaRPr>
          </a:p>
        </p:txBody>
      </p:sp>
      <p:sp>
        <p:nvSpPr>
          <p:cNvPr id="6" name="Content Placeholder 5"/>
          <p:cNvSpPr>
            <a:spLocks noGrp="1"/>
          </p:cNvSpPr>
          <p:nvPr>
            <p:ph idx="1"/>
          </p:nvPr>
        </p:nvSpPr>
        <p:spPr/>
        <p:txBody>
          <a:bodyPr>
            <a:normAutofit lnSpcReduction="10000"/>
          </a:bodyPr>
          <a:lstStyle/>
          <a:p>
            <a:pPr lvl="0">
              <a:buClr>
                <a:srgbClr val="2DA2BF"/>
              </a:buClr>
              <a:buFont typeface="Wingdings" pitchFamily="2" charset="2"/>
              <a:buChar char="Ø"/>
            </a:pPr>
            <a:r>
              <a:rPr lang="en-US" sz="2600" dirty="0">
                <a:solidFill>
                  <a:prstClr val="black"/>
                </a:solidFill>
              </a:rPr>
              <a:t>You are in a learning environment</a:t>
            </a:r>
          </a:p>
          <a:p>
            <a:pPr lvl="0">
              <a:buClr>
                <a:srgbClr val="2DA2BF"/>
              </a:buClr>
              <a:buFont typeface="Wingdings" pitchFamily="2" charset="2"/>
              <a:buChar char="Ø"/>
            </a:pPr>
            <a:r>
              <a:rPr lang="en-US" sz="2600" dirty="0">
                <a:solidFill>
                  <a:prstClr val="black"/>
                </a:solidFill>
              </a:rPr>
              <a:t>You will be directly involved in what we do</a:t>
            </a:r>
          </a:p>
          <a:p>
            <a:pPr lvl="0">
              <a:buClr>
                <a:srgbClr val="2DA2BF"/>
              </a:buClr>
              <a:buFont typeface="Wingdings" pitchFamily="2" charset="2"/>
              <a:buChar char="Ø"/>
            </a:pPr>
            <a:r>
              <a:rPr lang="en-US" sz="2600" dirty="0">
                <a:solidFill>
                  <a:prstClr val="black"/>
                </a:solidFill>
              </a:rPr>
              <a:t>You will have a variety of learning modes</a:t>
            </a:r>
          </a:p>
          <a:p>
            <a:pPr lvl="0">
              <a:buClr>
                <a:srgbClr val="2DA2BF"/>
              </a:buClr>
              <a:buFont typeface="Wingdings" pitchFamily="2" charset="2"/>
              <a:buChar char="Ø"/>
            </a:pPr>
            <a:r>
              <a:rPr lang="en-US" sz="2600" dirty="0">
                <a:solidFill>
                  <a:prstClr val="black"/>
                </a:solidFill>
              </a:rPr>
              <a:t>You will learn at different speeds</a:t>
            </a:r>
          </a:p>
          <a:p>
            <a:pPr lvl="0">
              <a:buClr>
                <a:srgbClr val="2DA2BF"/>
              </a:buClr>
              <a:buFont typeface="Wingdings" pitchFamily="2" charset="2"/>
              <a:buChar char="Ø"/>
            </a:pPr>
            <a:r>
              <a:rPr lang="en-US" sz="2600" dirty="0">
                <a:solidFill>
                  <a:prstClr val="black"/>
                </a:solidFill>
              </a:rPr>
              <a:t>You will get a chance to practice</a:t>
            </a:r>
          </a:p>
          <a:p>
            <a:pPr lvl="0">
              <a:buClr>
                <a:srgbClr val="2DA2BF"/>
              </a:buClr>
              <a:buFont typeface="Wingdings" pitchFamily="2" charset="2"/>
              <a:buChar char="Ø"/>
            </a:pPr>
            <a:r>
              <a:rPr lang="en-US" sz="2600" dirty="0">
                <a:solidFill>
                  <a:prstClr val="black"/>
                </a:solidFill>
              </a:rPr>
              <a:t>You will have a variety of activities</a:t>
            </a:r>
          </a:p>
          <a:p>
            <a:pPr lvl="0">
              <a:buClr>
                <a:srgbClr val="2DA2BF"/>
              </a:buClr>
              <a:buFont typeface="Wingdings" pitchFamily="2" charset="2"/>
              <a:buChar char="Ø"/>
            </a:pPr>
            <a:r>
              <a:rPr lang="en-US" sz="2600" dirty="0">
                <a:solidFill>
                  <a:prstClr val="black"/>
                </a:solidFill>
              </a:rPr>
              <a:t>You will apply theory to practice </a:t>
            </a:r>
          </a:p>
          <a:p>
            <a:pPr lvl="0">
              <a:buClr>
                <a:srgbClr val="2DA2BF"/>
              </a:buClr>
              <a:buFont typeface="Wingdings" pitchFamily="2" charset="2"/>
              <a:buChar char="Ø"/>
            </a:pPr>
            <a:r>
              <a:rPr lang="en-US" sz="2600" dirty="0">
                <a:solidFill>
                  <a:prstClr val="black"/>
                </a:solidFill>
              </a:rPr>
              <a:t>You will walk away with something useful</a:t>
            </a:r>
          </a:p>
          <a:p>
            <a:pPr lvl="0">
              <a:buClr>
                <a:srgbClr val="2DA2BF"/>
              </a:buClr>
              <a:buFont typeface="Wingdings" pitchFamily="2" charset="2"/>
              <a:buChar char="Ø"/>
            </a:pPr>
            <a:r>
              <a:rPr lang="en-US" sz="2600" dirty="0">
                <a:solidFill>
                  <a:prstClr val="black"/>
                </a:solidFill>
              </a:rPr>
              <a:t>You will learn why this is valuable </a:t>
            </a:r>
          </a:p>
          <a:p>
            <a:pPr lvl="0">
              <a:buClr>
                <a:srgbClr val="2DA2BF"/>
              </a:buClr>
              <a:buFont typeface="Wingdings" pitchFamily="2" charset="2"/>
              <a:buChar char="Ø"/>
            </a:pPr>
            <a:r>
              <a:rPr lang="en-US" sz="2600" dirty="0" smtClean="0">
                <a:solidFill>
                  <a:prstClr val="black"/>
                </a:solidFill>
              </a:rPr>
              <a:t>We are </a:t>
            </a:r>
            <a:r>
              <a:rPr lang="en-US" sz="2600" dirty="0">
                <a:solidFill>
                  <a:prstClr val="black"/>
                </a:solidFill>
              </a:rPr>
              <a:t>flexible</a:t>
            </a:r>
          </a:p>
          <a:p>
            <a:pPr lvl="0">
              <a:buClr>
                <a:srgbClr val="2DA2BF"/>
              </a:buClr>
              <a:buFont typeface="Wingdings" pitchFamily="2" charset="2"/>
              <a:buChar char="Ø"/>
            </a:pPr>
            <a:r>
              <a:rPr lang="en-US" sz="2600" dirty="0">
                <a:solidFill>
                  <a:prstClr val="black"/>
                </a:solidFill>
              </a:rPr>
              <a:t>What are your expectations?</a:t>
            </a:r>
            <a:endParaRPr lang="en-US" dirty="0"/>
          </a:p>
        </p:txBody>
      </p:sp>
      <p:pic>
        <p:nvPicPr>
          <p:cNvPr id="7" name="Picture 9"/>
          <p:cNvPicPr>
            <a:picLocks noChangeAspect="1"/>
          </p:cNvPicPr>
          <p:nvPr/>
        </p:nvPicPr>
        <p:blipFill>
          <a:blip r:embed="rId2" cstate="print"/>
          <a:srcRect/>
          <a:stretch>
            <a:fillRect/>
          </a:stretch>
        </p:blipFill>
        <p:spPr bwMode="auto">
          <a:xfrm>
            <a:off x="0" y="6019800"/>
            <a:ext cx="9144000" cy="881816"/>
          </a:xfrm>
          <a:prstGeom prst="rect">
            <a:avLst/>
          </a:prstGeom>
          <a:noFill/>
          <a:ln w="9525">
            <a:noFill/>
            <a:miter lim="800000"/>
            <a:headEnd/>
            <a:tailEnd/>
          </a:ln>
        </p:spPr>
      </p:pic>
    </p:spTree>
    <p:extLst>
      <p:ext uri="{BB962C8B-B14F-4D97-AF65-F5344CB8AC3E}">
        <p14:creationId xmlns:p14="http://schemas.microsoft.com/office/powerpoint/2010/main" val="1273013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4691" y="936113"/>
            <a:ext cx="8839200" cy="4801314"/>
          </a:xfrm>
          <a:prstGeom prst="rect">
            <a:avLst/>
          </a:prstGeom>
        </p:spPr>
        <p:txBody>
          <a:bodyPr wrap="square">
            <a:spAutoFit/>
          </a:bodyPr>
          <a:lstStyle/>
          <a:p>
            <a:pPr marL="342900" indent="-342900">
              <a:buAutoNum type="arabicPeriod"/>
            </a:pPr>
            <a:r>
              <a:rPr lang="en-US" b="1" i="1" dirty="0" smtClean="0"/>
              <a:t>Personal </a:t>
            </a:r>
            <a:r>
              <a:rPr lang="en-US" b="1" i="1" dirty="0"/>
              <a:t>Mastery: </a:t>
            </a:r>
            <a:r>
              <a:rPr lang="en-US" dirty="0"/>
              <a:t>Continually clarifying and deepening our personal vision, focusing our </a:t>
            </a:r>
            <a:r>
              <a:rPr lang="en-US" dirty="0" smtClean="0"/>
              <a:t>energies, developing </a:t>
            </a:r>
            <a:r>
              <a:rPr lang="en-US" dirty="0"/>
              <a:t>patience, and seeing reality objectively</a:t>
            </a:r>
            <a:r>
              <a:rPr lang="en-US" dirty="0" smtClean="0"/>
              <a:t>;</a:t>
            </a:r>
          </a:p>
          <a:p>
            <a:endParaRPr lang="en-US" dirty="0"/>
          </a:p>
          <a:p>
            <a:r>
              <a:rPr lang="en-US" dirty="0"/>
              <a:t>2. </a:t>
            </a:r>
            <a:r>
              <a:rPr lang="en-US" b="1" i="1" dirty="0"/>
              <a:t>Mental Models: </a:t>
            </a:r>
            <a:r>
              <a:rPr lang="en-US" dirty="0"/>
              <a:t>Understanding the deeply ingrained assumptions, generalizations, or mental images </a:t>
            </a:r>
            <a:r>
              <a:rPr lang="en-US" dirty="0" smtClean="0"/>
              <a:t>that influence </a:t>
            </a:r>
            <a:r>
              <a:rPr lang="en-US" dirty="0"/>
              <a:t>how we understand the world and how we take action (manage offenders</a:t>
            </a:r>
            <a:r>
              <a:rPr lang="en-US" dirty="0" smtClean="0"/>
              <a:t>);</a:t>
            </a:r>
          </a:p>
          <a:p>
            <a:endParaRPr lang="en-US" dirty="0"/>
          </a:p>
          <a:p>
            <a:r>
              <a:rPr lang="en-US" dirty="0"/>
              <a:t>3. </a:t>
            </a:r>
            <a:r>
              <a:rPr lang="en-US" b="1" i="1" dirty="0"/>
              <a:t>Building a Shared Vision</a:t>
            </a:r>
            <a:r>
              <a:rPr lang="en-US" b="1" dirty="0"/>
              <a:t>: </a:t>
            </a:r>
            <a:r>
              <a:rPr lang="en-US" dirty="0"/>
              <a:t>Collaborative creation of organizational goals, identity, visions, and </a:t>
            </a:r>
            <a:r>
              <a:rPr lang="en-US" dirty="0" smtClean="0"/>
              <a:t>actions shared </a:t>
            </a:r>
            <a:r>
              <a:rPr lang="en-US" dirty="0"/>
              <a:t>by members</a:t>
            </a:r>
            <a:r>
              <a:rPr lang="en-US" dirty="0" smtClean="0"/>
              <a:t>;</a:t>
            </a:r>
          </a:p>
          <a:p>
            <a:endParaRPr lang="en-US" dirty="0"/>
          </a:p>
          <a:p>
            <a:r>
              <a:rPr lang="en-US" dirty="0"/>
              <a:t>4. </a:t>
            </a:r>
            <a:r>
              <a:rPr lang="en-US" b="1" i="1" dirty="0"/>
              <a:t>Team Learning</a:t>
            </a:r>
            <a:r>
              <a:rPr lang="en-US" b="1" dirty="0"/>
              <a:t>: </a:t>
            </a:r>
            <a:r>
              <a:rPr lang="en-US" dirty="0"/>
              <a:t>Creation of opportunities for individuals to work and learn together (collaboratively) in </a:t>
            </a:r>
            <a:r>
              <a:rPr lang="en-US" dirty="0" smtClean="0"/>
              <a:t>a community </a:t>
            </a:r>
            <a:r>
              <a:rPr lang="en-US" dirty="0"/>
              <a:t>where it is safe to innovate, learn, and try anew; </a:t>
            </a:r>
            <a:r>
              <a:rPr lang="en-US" dirty="0" smtClean="0"/>
              <a:t>and</a:t>
            </a:r>
          </a:p>
          <a:p>
            <a:endParaRPr lang="en-US" dirty="0"/>
          </a:p>
          <a:p>
            <a:r>
              <a:rPr lang="en-US" dirty="0"/>
              <a:t>5. </a:t>
            </a:r>
            <a:r>
              <a:rPr lang="en-US" b="1" i="1" dirty="0"/>
              <a:t>Systems Thinking: </a:t>
            </a:r>
            <a:r>
              <a:rPr lang="en-US" dirty="0"/>
              <a:t>View of the system as a whole (integrated) conceptual framework </a:t>
            </a:r>
            <a:r>
              <a:rPr lang="en-US" dirty="0" smtClean="0"/>
              <a:t>providing connections </a:t>
            </a:r>
            <a:r>
              <a:rPr lang="en-US" dirty="0"/>
              <a:t>between units and members; the shared process of reflection, reevaluation, action, and reward</a:t>
            </a:r>
            <a:r>
              <a:rPr lang="en-US" dirty="0" smtClean="0"/>
              <a:t>.</a:t>
            </a:r>
            <a:endParaRPr lang="en-US" dirty="0"/>
          </a:p>
        </p:txBody>
      </p:sp>
      <p:sp>
        <p:nvSpPr>
          <p:cNvPr id="10" name="TextBox 9"/>
          <p:cNvSpPr txBox="1"/>
          <p:nvPr/>
        </p:nvSpPr>
        <p:spPr>
          <a:xfrm>
            <a:off x="0" y="-38986"/>
            <a:ext cx="9144000" cy="369332"/>
          </a:xfrm>
          <a:prstGeom prst="rect">
            <a:avLst/>
          </a:prstGeom>
          <a:solidFill>
            <a:srgbClr val="E0C3A3"/>
          </a:solidFill>
        </p:spPr>
        <p:txBody>
          <a:bodyPr wrap="square" rtlCol="0">
            <a:spAutoFit/>
          </a:bodyPr>
          <a:lstStyle/>
          <a:p>
            <a:r>
              <a:rPr lang="en-US" dirty="0" smtClean="0">
                <a:solidFill>
                  <a:schemeClr val="accent1">
                    <a:lumMod val="75000"/>
                  </a:schemeClr>
                </a:solidFill>
              </a:rPr>
              <a:t>Leading Organizational Change: The Fifth Discipline (</a:t>
            </a:r>
            <a:r>
              <a:rPr lang="en-US" dirty="0" err="1" smtClean="0">
                <a:solidFill>
                  <a:schemeClr val="accent1">
                    <a:lumMod val="75000"/>
                  </a:schemeClr>
                </a:solidFill>
              </a:rPr>
              <a:t>Senge</a:t>
            </a:r>
            <a:r>
              <a:rPr lang="en-US" dirty="0" smtClean="0">
                <a:solidFill>
                  <a:schemeClr val="accent1">
                    <a:lumMod val="75000"/>
                  </a:schemeClr>
                </a:solidFill>
              </a:rPr>
              <a:t>, 1990)</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791200"/>
            <a:ext cx="9144000" cy="1143000"/>
          </a:xfrm>
          <a:prstGeom prst="rect">
            <a:avLst/>
          </a:prstGeom>
          <a:noFill/>
          <a:ln w="9525">
            <a:noFill/>
            <a:miter lim="800000"/>
            <a:headEnd/>
            <a:tailEnd/>
          </a:ln>
        </p:spPr>
      </p:pic>
    </p:spTree>
    <p:extLst>
      <p:ext uri="{BB962C8B-B14F-4D97-AF65-F5344CB8AC3E}">
        <p14:creationId xmlns:p14="http://schemas.microsoft.com/office/powerpoint/2010/main" val="1536096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258317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0"/>
            <a:ext cx="9144000" cy="1417638"/>
          </a:xfrm>
          <a:solidFill>
            <a:srgbClr val="E0C3A3"/>
          </a:solidFill>
        </p:spPr>
        <p:txBody>
          <a:bodyPr>
            <a:normAutofit/>
          </a:bodyPr>
          <a:lstStyle/>
          <a:p>
            <a:r>
              <a:rPr lang="en-US" sz="3200" dirty="0" smtClean="0">
                <a:solidFill>
                  <a:schemeClr val="accent1">
                    <a:lumMod val="75000"/>
                  </a:schemeClr>
                </a:solidFill>
              </a:rPr>
              <a:t>The Integrated Model of Corrections Management (NIC, 2009)</a:t>
            </a:r>
            <a:endParaRPr lang="en-US" sz="3200" dirty="0">
              <a:solidFill>
                <a:schemeClr val="accent1">
                  <a:lumMod val="75000"/>
                </a:schemeClr>
              </a:solidFill>
            </a:endParaRPr>
          </a:p>
        </p:txBody>
      </p:sp>
      <p:pic>
        <p:nvPicPr>
          <p:cNvPr id="5" name="Picture 9"/>
          <p:cNvPicPr>
            <a:picLocks noChangeAspect="1"/>
          </p:cNvPicPr>
          <p:nvPr/>
        </p:nvPicPr>
        <p:blipFill>
          <a:blip r:embed="rId7"/>
          <a:srcRect/>
          <a:stretch>
            <a:fillRect/>
          </a:stretch>
        </p:blipFill>
        <p:spPr bwMode="auto">
          <a:xfrm>
            <a:off x="0" y="5867400"/>
            <a:ext cx="9144000" cy="1066800"/>
          </a:xfrm>
          <a:prstGeom prst="rect">
            <a:avLst/>
          </a:prstGeom>
          <a:noFill/>
          <a:ln w="9525">
            <a:noFill/>
            <a:miter lim="800000"/>
            <a:headEnd/>
            <a:tailEnd/>
          </a:ln>
        </p:spPr>
      </p:pic>
    </p:spTree>
    <p:extLst>
      <p:ext uri="{BB962C8B-B14F-4D97-AF65-F5344CB8AC3E}">
        <p14:creationId xmlns:p14="http://schemas.microsoft.com/office/powerpoint/2010/main" val="16856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457200" y="5105400"/>
            <a:ext cx="8229600" cy="9906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sp>
        <p:nvSpPr>
          <p:cNvPr id="14338" name="Title 1"/>
          <p:cNvSpPr>
            <a:spLocks noGrp="1"/>
          </p:cNvSpPr>
          <p:nvPr>
            <p:ph type="ctrTitle" idx="4294967295"/>
          </p:nvPr>
        </p:nvSpPr>
        <p:spPr>
          <a:xfrm>
            <a:off x="0" y="1752600"/>
            <a:ext cx="8001000" cy="1470025"/>
          </a:xfrm>
        </p:spPr>
        <p:txBody>
          <a:bodyPr>
            <a:normAutofit fontScale="90000"/>
          </a:bodyPr>
          <a:lstStyle/>
          <a:p>
            <a:r>
              <a:rPr lang="en-US" b="1" cap="small" dirty="0" smtClean="0">
                <a:solidFill>
                  <a:srgbClr val="006892"/>
                </a:solidFill>
                <a:latin typeface="Arial" charset="0"/>
                <a:cs typeface="Arial" charset="0"/>
              </a:rPr>
              <a:t>principles of</a:t>
            </a:r>
            <a:br>
              <a:rPr lang="en-US" b="1" cap="small" dirty="0" smtClean="0">
                <a:solidFill>
                  <a:srgbClr val="006892"/>
                </a:solidFill>
                <a:latin typeface="Arial" charset="0"/>
                <a:cs typeface="Arial" charset="0"/>
              </a:rPr>
            </a:br>
            <a:r>
              <a:rPr lang="en-US" b="1" cap="small" dirty="0" smtClean="0">
                <a:solidFill>
                  <a:srgbClr val="006892"/>
                </a:solidFill>
                <a:latin typeface="Arial" charset="0"/>
                <a:cs typeface="Arial" charset="0"/>
              </a:rPr>
              <a:t>drug addiction</a:t>
            </a:r>
            <a:br>
              <a:rPr lang="en-US" b="1" cap="small" dirty="0" smtClean="0">
                <a:solidFill>
                  <a:srgbClr val="006892"/>
                </a:solidFill>
                <a:latin typeface="Arial" charset="0"/>
                <a:cs typeface="Arial" charset="0"/>
              </a:rPr>
            </a:br>
            <a:r>
              <a:rPr lang="en-US" b="1" cap="small" dirty="0" smtClean="0">
                <a:solidFill>
                  <a:srgbClr val="006892"/>
                </a:solidFill>
                <a:latin typeface="Arial" charset="0"/>
                <a:cs typeface="Arial" charset="0"/>
              </a:rPr>
              <a:t>treatment</a:t>
            </a:r>
          </a:p>
        </p:txBody>
      </p:sp>
      <p:sp>
        <p:nvSpPr>
          <p:cNvPr id="14339" name="Subtitle 2"/>
          <p:cNvSpPr>
            <a:spLocks noGrp="1"/>
          </p:cNvSpPr>
          <p:nvPr>
            <p:ph type="subTitle" idx="4294967295"/>
          </p:nvPr>
        </p:nvSpPr>
        <p:spPr>
          <a:xfrm>
            <a:off x="609600" y="3429000"/>
            <a:ext cx="7315200" cy="1752600"/>
          </a:xfrm>
        </p:spPr>
        <p:txBody>
          <a:bodyPr/>
          <a:lstStyle/>
          <a:p>
            <a:pPr marL="0" indent="0" algn="ctr">
              <a:buSzPct val="60000"/>
              <a:buNone/>
            </a:pPr>
            <a:r>
              <a:rPr lang="en-US" sz="3600" b="1" cap="small" dirty="0" smtClean="0">
                <a:solidFill>
                  <a:srgbClr val="BE854C"/>
                </a:solidFill>
                <a:latin typeface="Arial" charset="0"/>
                <a:cs typeface="Arial" charset="0"/>
              </a:rPr>
              <a:t>A research-based guide</a:t>
            </a:r>
            <a:endParaRPr lang="en-US" sz="2400" b="1" cap="small" dirty="0" smtClean="0">
              <a:solidFill>
                <a:srgbClr val="006892"/>
              </a:solidFill>
              <a:latin typeface="Arial" charset="0"/>
              <a:cs typeface="Arial" charset="0"/>
            </a:endParaRPr>
          </a:p>
        </p:txBody>
      </p:sp>
      <p:cxnSp>
        <p:nvCxnSpPr>
          <p:cNvPr id="9" name="Straight Connector 8"/>
          <p:cNvCxnSpPr/>
          <p:nvPr/>
        </p:nvCxnSpPr>
        <p:spPr>
          <a:xfrm>
            <a:off x="1295400" y="3413125"/>
            <a:ext cx="6248400" cy="15875"/>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4341" name="Picture 12"/>
          <p:cNvPicPr>
            <a:picLocks noChangeAspect="1"/>
          </p:cNvPicPr>
          <p:nvPr/>
        </p:nvPicPr>
        <p:blipFill>
          <a:blip r:embed="rId3" cstate="print"/>
          <a:srcRect/>
          <a:stretch>
            <a:fillRect/>
          </a:stretch>
        </p:blipFill>
        <p:spPr bwMode="auto">
          <a:xfrm>
            <a:off x="0" y="5140325"/>
            <a:ext cx="9144000" cy="1717675"/>
          </a:xfrm>
          <a:prstGeom prst="rect">
            <a:avLst/>
          </a:prstGeom>
          <a:noFill/>
          <a:ln w="9525">
            <a:noFill/>
            <a:miter lim="800000"/>
            <a:headEnd/>
            <a:tailEnd/>
          </a:ln>
        </p:spPr>
      </p:pic>
      <p:pic>
        <p:nvPicPr>
          <p:cNvPr id="14342" name="Picture 13"/>
          <p:cNvPicPr>
            <a:picLocks noChangeAspect="1"/>
          </p:cNvPicPr>
          <p:nvPr/>
        </p:nvPicPr>
        <p:blipFill>
          <a:blip r:embed="rId4" cstate="print"/>
          <a:srcRect/>
          <a:stretch>
            <a:fillRect/>
          </a:stretch>
        </p:blipFill>
        <p:spPr bwMode="auto">
          <a:xfrm>
            <a:off x="0" y="0"/>
            <a:ext cx="9144000" cy="1138238"/>
          </a:xfrm>
          <a:prstGeom prst="rect">
            <a:avLst/>
          </a:prstGeom>
          <a:noFill/>
          <a:ln w="9525">
            <a:noFill/>
            <a:miter lim="800000"/>
            <a:headEnd/>
            <a:tailEnd/>
          </a:ln>
        </p:spPr>
      </p:pic>
      <p:sp>
        <p:nvSpPr>
          <p:cNvPr id="14343" name="Rectangle 8"/>
          <p:cNvSpPr>
            <a:spLocks noChangeArrowheads="1"/>
          </p:cNvSpPr>
          <p:nvPr/>
        </p:nvSpPr>
        <p:spPr bwMode="auto">
          <a:xfrm>
            <a:off x="152400" y="5105400"/>
            <a:ext cx="8763000" cy="9906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4344" name="Picture 9"/>
          <p:cNvPicPr>
            <a:picLocks noChangeAspect="1" noChangeArrowheads="1"/>
          </p:cNvPicPr>
          <p:nvPr/>
        </p:nvPicPr>
        <p:blipFill>
          <a:blip r:embed="rId5" cstate="print"/>
          <a:srcRect/>
          <a:stretch>
            <a:fillRect/>
          </a:stretch>
        </p:blipFill>
        <p:spPr bwMode="auto">
          <a:xfrm>
            <a:off x="1066800" y="4953000"/>
            <a:ext cx="6400800" cy="1031875"/>
          </a:xfrm>
          <a:prstGeom prst="rect">
            <a:avLst/>
          </a:prstGeom>
          <a:noFill/>
          <a:ln w="9525">
            <a:noFill/>
            <a:miter lim="800000"/>
            <a:headEnd/>
            <a:tailEnd/>
          </a:ln>
        </p:spPr>
      </p:pic>
    </p:spTree>
    <p:extLst>
      <p:ext uri="{BB962C8B-B14F-4D97-AF65-F5344CB8AC3E}">
        <p14:creationId xmlns:p14="http://schemas.microsoft.com/office/powerpoint/2010/main" val="25359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smtClean="0">
                <a:solidFill>
                  <a:srgbClr val="006892"/>
                </a:solidFill>
              </a:rPr>
              <a:t>About the Presentation</a:t>
            </a: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23</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tent Placeholder 9"/>
          <p:cNvSpPr>
            <a:spLocks noGrp="1"/>
          </p:cNvSpPr>
          <p:nvPr>
            <p:ph idx="1"/>
          </p:nvPr>
        </p:nvSpPr>
        <p:spPr>
          <a:xfrm>
            <a:off x="381000" y="1295400"/>
            <a:ext cx="8229600" cy="4525963"/>
          </a:xfrm>
        </p:spPr>
        <p:txBody>
          <a:bodyPr/>
          <a:lstStyle/>
          <a:p>
            <a:pPr algn="ctr">
              <a:buNone/>
            </a:pPr>
            <a:r>
              <a:rPr lang="en-US" sz="4000" i="1" dirty="0" smtClean="0">
                <a:latin typeface="Baskerville Old Face" pitchFamily="18" charset="0"/>
              </a:rPr>
              <a:t>Three decades of  scientific research </a:t>
            </a:r>
          </a:p>
          <a:p>
            <a:pPr algn="ctr">
              <a:buNone/>
            </a:pPr>
            <a:r>
              <a:rPr lang="en-US" sz="4000" i="1" dirty="0" smtClean="0">
                <a:latin typeface="Baskerville Old Face" pitchFamily="18" charset="0"/>
              </a:rPr>
              <a:t>and clinical practice have yielded </a:t>
            </a:r>
          </a:p>
          <a:p>
            <a:pPr algn="ctr">
              <a:buNone/>
            </a:pPr>
            <a:r>
              <a:rPr lang="en-US" sz="4000" i="1" dirty="0" smtClean="0">
                <a:latin typeface="Baskerville Old Face" pitchFamily="18" charset="0"/>
              </a:rPr>
              <a:t>a variety of  effective approaches to </a:t>
            </a:r>
          </a:p>
          <a:p>
            <a:pPr algn="ctr">
              <a:buNone/>
            </a:pPr>
            <a:r>
              <a:rPr lang="en-US" sz="4000" i="1" dirty="0" smtClean="0">
                <a:latin typeface="Baskerville Old Face" pitchFamily="18" charset="0"/>
              </a:rPr>
              <a:t>drug addiction treatment. The principles in this presentation is an overview of that work. </a:t>
            </a:r>
          </a:p>
          <a:p>
            <a:pPr algn="ctr">
              <a:buNone/>
            </a:pPr>
            <a:endParaRPr lang="en-US" sz="4000" dirty="0" smtClean="0"/>
          </a:p>
        </p:txBody>
      </p:sp>
    </p:spTree>
    <p:extLst>
      <p:ext uri="{BB962C8B-B14F-4D97-AF65-F5344CB8AC3E}">
        <p14:creationId xmlns:p14="http://schemas.microsoft.com/office/powerpoint/2010/main" val="1206584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238216" cy="3539430"/>
          </a:xfrm>
          <a:prstGeom prst="rect">
            <a:avLst/>
          </a:prstGeom>
        </p:spPr>
        <p:txBody>
          <a:bodyPr wrap="square">
            <a:spAutoFit/>
          </a:bodyPr>
          <a:lstStyle/>
          <a:p>
            <a:pPr algn="ctr">
              <a:buNone/>
            </a:pPr>
            <a:r>
              <a:rPr lang="en-US" sz="3200" dirty="0" smtClean="0"/>
              <a:t>National Institute on Drug Abuse (NIDA)</a:t>
            </a:r>
          </a:p>
          <a:p>
            <a:pPr algn="ctr">
              <a:buNone/>
            </a:pPr>
            <a:r>
              <a:rPr lang="en-US" sz="3200" dirty="0" smtClean="0"/>
              <a:t>National Institutes of  Health</a:t>
            </a:r>
          </a:p>
          <a:p>
            <a:pPr algn="ctr">
              <a:buNone/>
            </a:pPr>
            <a:r>
              <a:rPr lang="en-US" sz="3200" dirty="0" smtClean="0"/>
              <a:t>U.S. Department of  Health and Human Services</a:t>
            </a:r>
          </a:p>
          <a:p>
            <a:pPr algn="ctr">
              <a:buNone/>
            </a:pPr>
            <a:r>
              <a:rPr lang="en-US" sz="3200" dirty="0" smtClean="0"/>
              <a:t>NIH Publication No. 09–4180 </a:t>
            </a:r>
          </a:p>
          <a:p>
            <a:pPr algn="ctr">
              <a:buNone/>
            </a:pPr>
            <a:r>
              <a:rPr lang="en-US" sz="3200" dirty="0" smtClean="0"/>
              <a:t>Printed October 1999; Reprinted July 2000, February 2008; Revised April 2009</a:t>
            </a:r>
            <a:endParaRPr lang="en-US" sz="3200" dirty="0"/>
          </a:p>
        </p:txBody>
      </p:sp>
    </p:spTree>
    <p:extLst>
      <p:ext uri="{BB962C8B-B14F-4D97-AF65-F5344CB8AC3E}">
        <p14:creationId xmlns:p14="http://schemas.microsoft.com/office/powerpoint/2010/main" val="2294811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172200"/>
            <a:ext cx="9144000" cy="6858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7" name="Picture 3"/>
          <p:cNvPicPr>
            <a:picLocks noChangeAspect="1" noChangeArrowheads="1"/>
          </p:cNvPicPr>
          <p:nvPr/>
        </p:nvPicPr>
        <p:blipFill>
          <a:blip r:embed="rId4" cstate="print"/>
          <a:srcRect/>
          <a:stretch>
            <a:fillRect/>
          </a:stretch>
        </p:blipFill>
        <p:spPr bwMode="auto">
          <a:xfrm>
            <a:off x="762000" y="1295400"/>
            <a:ext cx="7143750" cy="4876800"/>
          </a:xfrm>
          <a:prstGeom prst="rect">
            <a:avLst/>
          </a:prstGeom>
          <a:noFill/>
          <a:ln w="9525">
            <a:noFill/>
            <a:miter lim="800000"/>
            <a:headEnd/>
            <a:tailEnd/>
          </a:ln>
        </p:spPr>
      </p:pic>
    </p:spTree>
    <p:extLst>
      <p:ext uri="{BB962C8B-B14F-4D97-AF65-F5344CB8AC3E}">
        <p14:creationId xmlns:p14="http://schemas.microsoft.com/office/powerpoint/2010/main" val="3330864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15000"/>
            <a:ext cx="9144000" cy="12192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238216" cy="3231654"/>
          </a:xfrm>
          <a:prstGeom prst="rect">
            <a:avLst/>
          </a:prstGeom>
        </p:spPr>
        <p:txBody>
          <a:bodyPr wrap="square">
            <a:spAutoFit/>
          </a:bodyPr>
          <a:lstStyle/>
          <a:p>
            <a:pPr marL="514350" indent="-514350">
              <a:buFont typeface="+mj-lt"/>
              <a:buAutoNum type="arabicPeriod"/>
            </a:pPr>
            <a:r>
              <a:rPr lang="en-US" sz="2800" b="1" cap="small" dirty="0" smtClean="0"/>
              <a:t>Addiction is a complex but treatable disease that affects brain function and behavior. </a:t>
            </a:r>
            <a:r>
              <a:rPr lang="en-US" sz="2400" dirty="0" smtClean="0"/>
              <a:t>Drugs of abuse alter the brain’s structure and function, resulting in changes that persist long after drug use has ceased. This may explain why drug abusers are at risk for relapse even after long periods of abstinence and despite the potentially devastating consequences.</a:t>
            </a:r>
            <a:endParaRPr lang="en-US" sz="2400" dirty="0"/>
          </a:p>
        </p:txBody>
      </p:sp>
    </p:spTree>
    <p:extLst>
      <p:ext uri="{BB962C8B-B14F-4D97-AF65-F5344CB8AC3E}">
        <p14:creationId xmlns:p14="http://schemas.microsoft.com/office/powerpoint/2010/main" val="181542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238216" cy="2431435"/>
          </a:xfrm>
          <a:prstGeom prst="rect">
            <a:avLst/>
          </a:prstGeom>
        </p:spPr>
        <p:txBody>
          <a:bodyPr wrap="square">
            <a:spAutoFit/>
          </a:bodyPr>
          <a:lstStyle/>
          <a:p>
            <a:pPr marL="514350" indent="-514350"/>
            <a:r>
              <a:rPr lang="en-US" sz="2800" dirty="0" smtClean="0"/>
              <a:t>2</a:t>
            </a:r>
            <a:r>
              <a:rPr lang="en-US" sz="2800" b="1" cap="small" dirty="0" smtClean="0"/>
              <a:t>. No single treatment is appropriate for everyone</a:t>
            </a:r>
            <a:r>
              <a:rPr lang="en-US" sz="2800" dirty="0" smtClean="0"/>
              <a:t>. </a:t>
            </a:r>
            <a:r>
              <a:rPr lang="en-US" sz="2400" dirty="0" smtClean="0"/>
              <a:t>Matching treatment settings, interventions, and services to an individual’s particular problems and needs is critical to his or her ultimate success in returning to productive functioning in the family, workplace, and society.</a:t>
            </a:r>
            <a:endParaRPr lang="en-US" sz="2400" dirty="0"/>
          </a:p>
        </p:txBody>
      </p:sp>
    </p:spTree>
    <p:extLst>
      <p:ext uri="{BB962C8B-B14F-4D97-AF65-F5344CB8AC3E}">
        <p14:creationId xmlns:p14="http://schemas.microsoft.com/office/powerpoint/2010/main" val="3675590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238216" cy="3477875"/>
          </a:xfrm>
          <a:prstGeom prst="rect">
            <a:avLst/>
          </a:prstGeom>
        </p:spPr>
        <p:txBody>
          <a:bodyPr wrap="square">
            <a:spAutoFit/>
          </a:bodyPr>
          <a:lstStyle/>
          <a:p>
            <a:pPr marL="514350" indent="-514350"/>
            <a:r>
              <a:rPr lang="en-US" sz="2800" dirty="0" smtClean="0"/>
              <a:t>3.</a:t>
            </a:r>
            <a:r>
              <a:rPr lang="en-US" sz="2800" cap="small" dirty="0" smtClean="0"/>
              <a:t> </a:t>
            </a:r>
            <a:r>
              <a:rPr lang="en-US" sz="2800" b="1" cap="small" dirty="0" smtClean="0"/>
              <a:t>Treatment needs to be readily available. </a:t>
            </a:r>
            <a:r>
              <a:rPr lang="en-US" sz="2400" dirty="0" smtClean="0"/>
              <a:t>Because drug-addicted individuals may be uncertain  about entering treatment, taking advantage of available services the moment people are ready for treatment is critical. Potential patients can be lost if treatment is not immediately available or readily accessible. As with other chronic diseases, the earlier treatment is offered in the disease process, the greater the likelihood of positive outcomes.</a:t>
            </a:r>
            <a:endParaRPr lang="en-US" sz="2400" dirty="0"/>
          </a:p>
        </p:txBody>
      </p:sp>
    </p:spTree>
    <p:extLst>
      <p:ext uri="{BB962C8B-B14F-4D97-AF65-F5344CB8AC3E}">
        <p14:creationId xmlns:p14="http://schemas.microsoft.com/office/powerpoint/2010/main" val="1311904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29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238216" cy="3231654"/>
          </a:xfrm>
          <a:prstGeom prst="rect">
            <a:avLst/>
          </a:prstGeom>
        </p:spPr>
        <p:txBody>
          <a:bodyPr wrap="square">
            <a:spAutoFit/>
          </a:bodyPr>
          <a:lstStyle/>
          <a:p>
            <a:pPr marL="514350" indent="-514350"/>
            <a:r>
              <a:rPr lang="en-US" sz="2800" dirty="0" smtClean="0"/>
              <a:t>4.</a:t>
            </a:r>
            <a:r>
              <a:rPr lang="en-US" sz="2800" cap="small" dirty="0" smtClean="0"/>
              <a:t> </a:t>
            </a:r>
            <a:r>
              <a:rPr lang="en-US" sz="2800" b="1" cap="small" dirty="0" smtClean="0"/>
              <a:t>Effective treatment attends to multiple needs of the individual, not just his or her drug abuse. </a:t>
            </a:r>
            <a:r>
              <a:rPr lang="en-US" sz="2400" dirty="0" smtClean="0"/>
              <a:t>To be effective, treatment must address the individual’s drug abuse and any associated medical, psychological, social, vocational, and legal problems. It is also important that treatment be appropriate to the individual’s age, gender, ethnicity, and culture.</a:t>
            </a:r>
            <a:endParaRPr lang="en-US" sz="2400" dirty="0"/>
          </a:p>
        </p:txBody>
      </p:sp>
    </p:spTree>
    <p:extLst>
      <p:ext uri="{BB962C8B-B14F-4D97-AF65-F5344CB8AC3E}">
        <p14:creationId xmlns:p14="http://schemas.microsoft.com/office/powerpoint/2010/main" val="159294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C3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Based Practices</a:t>
            </a:r>
            <a:endParaRPr lang="en-US" dirty="0"/>
          </a:p>
        </p:txBody>
      </p:sp>
      <p:sp>
        <p:nvSpPr>
          <p:cNvPr id="3" name="Text Placeholder 2"/>
          <p:cNvSpPr>
            <a:spLocks noGrp="1"/>
          </p:cNvSpPr>
          <p:nvPr>
            <p:ph type="body" idx="1"/>
          </p:nvPr>
        </p:nvSpPr>
        <p:spPr/>
        <p:txBody>
          <a:bodyPr/>
          <a:lstStyle/>
          <a:p>
            <a:r>
              <a:rPr lang="en-US" dirty="0" smtClean="0"/>
              <a:t>NIC’s Integrated Model of Correctional Treatment and Management for Leaders</a:t>
            </a:r>
            <a:endParaRPr lang="en-US" dirty="0"/>
          </a:p>
        </p:txBody>
      </p:sp>
      <p:pic>
        <p:nvPicPr>
          <p:cNvPr id="4" name="Picture 9"/>
          <p:cNvPicPr>
            <a:picLocks noChangeAspect="1"/>
          </p:cNvPicPr>
          <p:nvPr/>
        </p:nvPicPr>
        <p:blipFill>
          <a:blip r:embed="rId2"/>
          <a:srcRect/>
          <a:stretch>
            <a:fillRect/>
          </a:stretch>
        </p:blipFill>
        <p:spPr bwMode="auto">
          <a:xfrm>
            <a:off x="0" y="5791200"/>
            <a:ext cx="9144000" cy="1143000"/>
          </a:xfrm>
          <a:prstGeom prst="rect">
            <a:avLst/>
          </a:prstGeom>
          <a:noFill/>
          <a:ln w="9525">
            <a:noFill/>
            <a:miter lim="800000"/>
            <a:headEnd/>
            <a:tailEnd/>
          </a:ln>
        </p:spPr>
      </p:pic>
    </p:spTree>
    <p:extLst>
      <p:ext uri="{BB962C8B-B14F-4D97-AF65-F5344CB8AC3E}">
        <p14:creationId xmlns:p14="http://schemas.microsoft.com/office/powerpoint/2010/main" val="1651189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2892" y="1752600"/>
            <a:ext cx="8157708" cy="3170099"/>
          </a:xfrm>
          <a:prstGeom prst="rect">
            <a:avLst/>
          </a:prstGeom>
        </p:spPr>
        <p:txBody>
          <a:bodyPr wrap="square">
            <a:spAutoFit/>
          </a:bodyPr>
          <a:lstStyle/>
          <a:p>
            <a:pPr marL="514350" indent="-514350"/>
            <a:r>
              <a:rPr lang="en-US" sz="2800" dirty="0" smtClean="0"/>
              <a:t>5.</a:t>
            </a:r>
            <a:r>
              <a:rPr lang="en-US" sz="2800" cap="small" dirty="0" smtClean="0"/>
              <a:t> </a:t>
            </a:r>
            <a:r>
              <a:rPr lang="en-US" sz="2800" b="1" cap="small" dirty="0" smtClean="0"/>
              <a:t>Remaining in treatment for an adequate period of time is critical. </a:t>
            </a:r>
            <a:r>
              <a:rPr lang="en-US" sz="2400" dirty="0" smtClean="0"/>
              <a:t>The appropriate duration for an individual depends on the type and degree of his or her problems and needs. Research indicates that most addicted individuals need at least 3 months in treatment to significantly reduce or stop their drug use and that the best outcomes occur with longer durations of treatment. </a:t>
            </a:r>
            <a:endParaRPr lang="en-US" sz="2400" dirty="0"/>
          </a:p>
        </p:txBody>
      </p:sp>
    </p:spTree>
    <p:extLst>
      <p:ext uri="{BB962C8B-B14F-4D97-AF65-F5344CB8AC3E}">
        <p14:creationId xmlns:p14="http://schemas.microsoft.com/office/powerpoint/2010/main" val="1575243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57200" y="1600200"/>
            <a:ext cx="8238216" cy="3539430"/>
          </a:xfrm>
          <a:prstGeom prst="rect">
            <a:avLst/>
          </a:prstGeom>
        </p:spPr>
        <p:txBody>
          <a:bodyPr wrap="square">
            <a:spAutoFit/>
          </a:bodyPr>
          <a:lstStyle/>
          <a:p>
            <a:pPr marL="514350" indent="-514350"/>
            <a:r>
              <a:rPr lang="en-US" sz="2800" dirty="0" smtClean="0"/>
              <a:t>5.</a:t>
            </a:r>
            <a:r>
              <a:rPr lang="en-US" sz="2800" cap="small" dirty="0" smtClean="0"/>
              <a:t> </a:t>
            </a:r>
            <a:r>
              <a:rPr lang="en-US" sz="2800" b="1" cap="small" dirty="0" smtClean="0"/>
              <a:t>Remaining in treatment for an adequate period of time is critical (cont). </a:t>
            </a:r>
            <a:r>
              <a:rPr lang="en-US" sz="2400" dirty="0" smtClean="0"/>
              <a:t>Recovery from drug addiction is a long-term process and frequently requires multiple episodes of treatment. As with other chronic illnesses, relapses to drug abuse can occur and should signal a need for treatment to be reinstated or adjusted. Because individuals often leave treatment prematurely, programs should include strategies to engage and keep patients in treatment.</a:t>
            </a:r>
            <a:endParaRPr lang="en-US" sz="2400" dirty="0"/>
          </a:p>
        </p:txBody>
      </p:sp>
    </p:spTree>
    <p:extLst>
      <p:ext uri="{BB962C8B-B14F-4D97-AF65-F5344CB8AC3E}">
        <p14:creationId xmlns:p14="http://schemas.microsoft.com/office/powerpoint/2010/main" val="3858169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557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8600" y="1600200"/>
            <a:ext cx="8466816" cy="4031873"/>
          </a:xfrm>
          <a:prstGeom prst="rect">
            <a:avLst/>
          </a:prstGeom>
        </p:spPr>
        <p:txBody>
          <a:bodyPr wrap="square">
            <a:spAutoFit/>
          </a:bodyPr>
          <a:lstStyle/>
          <a:p>
            <a:pPr marL="514350" indent="-514350"/>
            <a:r>
              <a:rPr lang="en-US" sz="2800" dirty="0" smtClean="0"/>
              <a:t>6.</a:t>
            </a:r>
            <a:r>
              <a:rPr lang="en-US" sz="2800" cap="small" dirty="0" smtClean="0"/>
              <a:t> </a:t>
            </a:r>
            <a:r>
              <a:rPr lang="en-US" sz="2800" b="1" cap="small" dirty="0" smtClean="0"/>
              <a:t>Counseling—individual and/or group—and other behavioral therapies are the  most commonly used forms of drug abuse treatment.  </a:t>
            </a:r>
            <a:r>
              <a:rPr lang="en-US" sz="2400" dirty="0" smtClean="0"/>
              <a:t>Behavioral therapies vary in their focus and may involve addressing a patient’s motivation to change, providing incentives for abstinence, building skills to resist drug use, replacing drug-using activities with constructive and rewarding activities, improving problem solving skills, and facilitating better interpersonal relationships. </a:t>
            </a:r>
          </a:p>
        </p:txBody>
      </p:sp>
    </p:spTree>
    <p:extLst>
      <p:ext uri="{BB962C8B-B14F-4D97-AF65-F5344CB8AC3E}">
        <p14:creationId xmlns:p14="http://schemas.microsoft.com/office/powerpoint/2010/main" val="227911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8600" y="1600200"/>
            <a:ext cx="8466816" cy="3108543"/>
          </a:xfrm>
          <a:prstGeom prst="rect">
            <a:avLst/>
          </a:prstGeom>
        </p:spPr>
        <p:txBody>
          <a:bodyPr wrap="square">
            <a:spAutoFit/>
          </a:bodyPr>
          <a:lstStyle/>
          <a:p>
            <a:pPr marL="514350" indent="-514350"/>
            <a:r>
              <a:rPr lang="en-US" sz="2800" dirty="0" smtClean="0"/>
              <a:t>6.</a:t>
            </a:r>
            <a:r>
              <a:rPr lang="en-US" sz="2800" cap="small" dirty="0" smtClean="0"/>
              <a:t> </a:t>
            </a:r>
            <a:r>
              <a:rPr lang="en-US" sz="2800" b="1" cap="small" dirty="0" smtClean="0"/>
              <a:t>Counseling—individual and/or group—and other behavioral therapies are the  most commonly used forms of drug abuse treatment  (cont). </a:t>
            </a:r>
            <a:r>
              <a:rPr lang="en-US" sz="2800" dirty="0" smtClean="0"/>
              <a:t>Also, participation in group therapy and other peer support programs during and following  treatment can help maintain abstinence.</a:t>
            </a:r>
            <a:endParaRPr lang="en-US" sz="2800" dirty="0"/>
          </a:p>
        </p:txBody>
      </p:sp>
    </p:spTree>
    <p:extLst>
      <p:ext uri="{BB962C8B-B14F-4D97-AF65-F5344CB8AC3E}">
        <p14:creationId xmlns:p14="http://schemas.microsoft.com/office/powerpoint/2010/main" val="1101998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8600" y="1600200"/>
            <a:ext cx="8466816" cy="3662541"/>
          </a:xfrm>
          <a:prstGeom prst="rect">
            <a:avLst/>
          </a:prstGeom>
        </p:spPr>
        <p:txBody>
          <a:bodyPr wrap="square">
            <a:spAutoFit/>
          </a:bodyPr>
          <a:lstStyle/>
          <a:p>
            <a:pPr marL="514350" indent="-514350"/>
            <a:r>
              <a:rPr lang="en-US" sz="2800" dirty="0" smtClean="0"/>
              <a:t>7.</a:t>
            </a:r>
            <a:r>
              <a:rPr lang="en-US" sz="2800" cap="small" dirty="0" smtClean="0"/>
              <a:t> </a:t>
            </a:r>
            <a:r>
              <a:rPr lang="en-US" sz="2800" b="1" cap="small" dirty="0" smtClean="0"/>
              <a:t>Medications are an important element of treatment for many patients, especially when combined with counseling and other behavioral therapies. </a:t>
            </a:r>
            <a:r>
              <a:rPr lang="en-US" sz="2400" dirty="0" smtClean="0"/>
              <a:t>For example, methadone and </a:t>
            </a:r>
            <a:r>
              <a:rPr lang="en-US" sz="2400" dirty="0" err="1" smtClean="0"/>
              <a:t>buprenorphine</a:t>
            </a:r>
            <a:r>
              <a:rPr lang="en-US" sz="2400" dirty="0" smtClean="0"/>
              <a:t> are effective in helping individuals addicted to heroin or other </a:t>
            </a:r>
            <a:r>
              <a:rPr lang="en-US" sz="2400" dirty="0" err="1" smtClean="0"/>
              <a:t>opioids</a:t>
            </a:r>
            <a:r>
              <a:rPr lang="en-US" sz="2400" dirty="0" smtClean="0"/>
              <a:t> stabilize their lives and reduce their illicit drug use. </a:t>
            </a:r>
            <a:r>
              <a:rPr lang="en-US" sz="2400" dirty="0" err="1" smtClean="0"/>
              <a:t>Naltrexone</a:t>
            </a:r>
            <a:r>
              <a:rPr lang="en-US" sz="2400" dirty="0" smtClean="0"/>
              <a:t> is also an effective medication for some opioid-addicted individuals and some patients with alcohol dependence.</a:t>
            </a:r>
            <a:endParaRPr lang="en-US" sz="2400" dirty="0"/>
          </a:p>
        </p:txBody>
      </p:sp>
    </p:spTree>
    <p:extLst>
      <p:ext uri="{BB962C8B-B14F-4D97-AF65-F5344CB8AC3E}">
        <p14:creationId xmlns:p14="http://schemas.microsoft.com/office/powerpoint/2010/main" val="2565021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15000"/>
            <a:ext cx="9144000" cy="12192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839200" cy="4031873"/>
          </a:xfrm>
          <a:prstGeom prst="rect">
            <a:avLst/>
          </a:prstGeom>
        </p:spPr>
        <p:txBody>
          <a:bodyPr wrap="square">
            <a:spAutoFit/>
          </a:bodyPr>
          <a:lstStyle/>
          <a:p>
            <a:pPr marL="514350" indent="-514350"/>
            <a:r>
              <a:rPr lang="en-US" sz="2800" dirty="0" smtClean="0"/>
              <a:t>7.</a:t>
            </a:r>
            <a:r>
              <a:rPr lang="en-US" sz="2800" cap="small" dirty="0" smtClean="0"/>
              <a:t> </a:t>
            </a:r>
            <a:r>
              <a:rPr lang="en-US" sz="2800" b="1" cap="small" dirty="0" smtClean="0"/>
              <a:t>Medications are an important element of treatment for many patients, especially when combined with counseling and other behavioral therapies(cont). </a:t>
            </a:r>
            <a:r>
              <a:rPr lang="en-US" sz="2400" dirty="0" smtClean="0"/>
              <a:t>Other medications for alcohol dependence include </a:t>
            </a:r>
            <a:r>
              <a:rPr lang="en-US" sz="2400" dirty="0" err="1" smtClean="0"/>
              <a:t>acamprosate</a:t>
            </a:r>
            <a:r>
              <a:rPr lang="en-US" sz="2400" dirty="0" smtClean="0"/>
              <a:t>, </a:t>
            </a:r>
            <a:r>
              <a:rPr lang="en-US" sz="2400" dirty="0" err="1" smtClean="0"/>
              <a:t>disulfiram</a:t>
            </a:r>
            <a:r>
              <a:rPr lang="en-US" sz="2400" dirty="0" smtClean="0"/>
              <a:t>, and </a:t>
            </a:r>
            <a:r>
              <a:rPr lang="en-US" sz="2400" dirty="0" err="1" smtClean="0"/>
              <a:t>topiramate</a:t>
            </a:r>
            <a:r>
              <a:rPr lang="en-US" sz="2400" dirty="0" smtClean="0"/>
              <a:t>. For persons addicted to nicotine, a nicotine replacement product (such as patches, gum, or lozenges) or an oral medication (such as </a:t>
            </a:r>
            <a:r>
              <a:rPr lang="en-US" sz="2400" dirty="0" err="1" smtClean="0"/>
              <a:t>bupropion</a:t>
            </a:r>
            <a:r>
              <a:rPr lang="en-US" sz="2400" dirty="0" smtClean="0"/>
              <a:t> or </a:t>
            </a:r>
            <a:r>
              <a:rPr lang="en-US" sz="2400" dirty="0" err="1" smtClean="0"/>
              <a:t>varenicline</a:t>
            </a:r>
            <a:r>
              <a:rPr lang="en-US" sz="2400" dirty="0" smtClean="0"/>
              <a:t>) can be an effective component of treatment when part of a comprehensive behavioral treatment program.</a:t>
            </a:r>
            <a:endParaRPr lang="en-US" sz="2400" dirty="0"/>
          </a:p>
        </p:txBody>
      </p:sp>
    </p:spTree>
    <p:extLst>
      <p:ext uri="{BB962C8B-B14F-4D97-AF65-F5344CB8AC3E}">
        <p14:creationId xmlns:p14="http://schemas.microsoft.com/office/powerpoint/2010/main" val="3036283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019800"/>
            <a:ext cx="9144000" cy="9144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839200" cy="4770537"/>
          </a:xfrm>
          <a:prstGeom prst="rect">
            <a:avLst/>
          </a:prstGeom>
        </p:spPr>
        <p:txBody>
          <a:bodyPr wrap="square">
            <a:spAutoFit/>
          </a:bodyPr>
          <a:lstStyle/>
          <a:p>
            <a:pPr marL="514350" indent="-514350"/>
            <a:r>
              <a:rPr lang="en-US" sz="2800" dirty="0" smtClean="0"/>
              <a:t>8. </a:t>
            </a:r>
            <a:r>
              <a:rPr lang="en-US" sz="2800" b="1" cap="small" dirty="0" smtClean="0"/>
              <a:t>An individual’s treatment and services plan must be assessed continually and modified as necessary to ensure that it meets his or her changing needs. </a:t>
            </a:r>
            <a:r>
              <a:rPr lang="en-US" sz="2400" dirty="0" smtClean="0"/>
              <a:t>A patient may require varying combinations of services and treatment components during the course of treatment and recovery. In addition to counseling or psychotherapy, a patient may require medication, medical services, family therapy, parenting instruction, vocational rehabilitation, and/or social and legal services. For many patients, a continuing care approach provides the best results, with the treatment intensity varying according to a person’s changing needs.</a:t>
            </a:r>
            <a:endParaRPr lang="en-US" sz="2400" dirty="0"/>
          </a:p>
        </p:txBody>
      </p:sp>
    </p:spTree>
    <p:extLst>
      <p:ext uri="{BB962C8B-B14F-4D97-AF65-F5344CB8AC3E}">
        <p14:creationId xmlns:p14="http://schemas.microsoft.com/office/powerpoint/2010/main" val="1238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534400" cy="3170099"/>
          </a:xfrm>
          <a:prstGeom prst="rect">
            <a:avLst/>
          </a:prstGeom>
        </p:spPr>
        <p:txBody>
          <a:bodyPr wrap="square">
            <a:spAutoFit/>
          </a:bodyPr>
          <a:lstStyle/>
          <a:p>
            <a:pPr marL="514350" indent="-514350"/>
            <a:r>
              <a:rPr lang="en-US" sz="2800" dirty="0" smtClean="0"/>
              <a:t>9. </a:t>
            </a:r>
            <a:r>
              <a:rPr lang="en-US" sz="2800" b="1" cap="small" dirty="0" smtClean="0"/>
              <a:t>Many drug-addicted individuals also have other mental disorders. </a:t>
            </a:r>
            <a:r>
              <a:rPr lang="en-US" sz="2400" dirty="0" smtClean="0"/>
              <a:t>Because drug abuse and addiction—both of which are mental disorders—often co-occur with other mental illnesses, patients presenting with one condition should be assessed for the other(s). And when these problems co-occur, treatment should address both (or all), including the use of medications as appropriate.</a:t>
            </a:r>
            <a:endParaRPr lang="en-US" sz="2400" dirty="0"/>
          </a:p>
        </p:txBody>
      </p:sp>
      <p:pic>
        <p:nvPicPr>
          <p:cNvPr id="7172" name="Picture 4" descr="http://helpingpsychology.com/wp-content/uploads/2010/05/iStock_000005581302XSmall.jpg"/>
          <p:cNvPicPr>
            <a:picLocks noChangeAspect="1" noChangeArrowheads="1"/>
          </p:cNvPicPr>
          <p:nvPr/>
        </p:nvPicPr>
        <p:blipFill>
          <a:blip r:embed="rId4" cstate="print"/>
          <a:srcRect/>
          <a:stretch>
            <a:fillRect/>
          </a:stretch>
        </p:blipFill>
        <p:spPr bwMode="auto">
          <a:xfrm>
            <a:off x="2362200" y="4114800"/>
            <a:ext cx="4278943" cy="2133600"/>
          </a:xfrm>
          <a:prstGeom prst="rect">
            <a:avLst/>
          </a:prstGeom>
          <a:noFill/>
        </p:spPr>
      </p:pic>
    </p:spTree>
    <p:extLst>
      <p:ext uri="{BB962C8B-B14F-4D97-AF65-F5344CB8AC3E}">
        <p14:creationId xmlns:p14="http://schemas.microsoft.com/office/powerpoint/2010/main" val="1472961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839200" cy="5078313"/>
          </a:xfrm>
          <a:prstGeom prst="rect">
            <a:avLst/>
          </a:prstGeom>
        </p:spPr>
        <p:txBody>
          <a:bodyPr wrap="square">
            <a:spAutoFit/>
          </a:bodyPr>
          <a:lstStyle/>
          <a:p>
            <a:pPr marL="514350" indent="-514350"/>
            <a:r>
              <a:rPr lang="en-US" sz="2800" dirty="0" smtClean="0"/>
              <a:t>10. </a:t>
            </a:r>
            <a:r>
              <a:rPr lang="en-US" sz="2800" b="1" cap="small" dirty="0" smtClean="0"/>
              <a:t>Medically assisted detoxification is only the first stage of addiction treatment and by itself does little to change long-term drug abuse. </a:t>
            </a:r>
            <a:r>
              <a:rPr lang="en-US" sz="2400" dirty="0" smtClean="0"/>
              <a:t>Although medically assisted detoxification can safely manage the acute physical symptoms of withdrawal and, for some, can pave the way for effective long-term addiction treatment, detoxification alone is rarely sufficient to help addicted individuals achieve long-term abstinence. Thus, patients should be encouraged to continue drug treatment following detoxification. Motivational enhancement and incentive strategies, begun at initial patient intake, can improve treatment engagement.</a:t>
            </a:r>
          </a:p>
          <a:p>
            <a:pPr marL="514350" indent="-514350"/>
            <a:endParaRPr lang="en-US" sz="2400" b="1" dirty="0"/>
          </a:p>
        </p:txBody>
      </p:sp>
    </p:spTree>
    <p:extLst>
      <p:ext uri="{BB962C8B-B14F-4D97-AF65-F5344CB8AC3E}">
        <p14:creationId xmlns:p14="http://schemas.microsoft.com/office/powerpoint/2010/main" val="688066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39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839200" cy="2062103"/>
          </a:xfrm>
          <a:prstGeom prst="rect">
            <a:avLst/>
          </a:prstGeom>
        </p:spPr>
        <p:txBody>
          <a:bodyPr wrap="square">
            <a:spAutoFit/>
          </a:bodyPr>
          <a:lstStyle/>
          <a:p>
            <a:pPr marL="514350" indent="-514350"/>
            <a:r>
              <a:rPr lang="en-US" sz="2800" dirty="0" smtClean="0"/>
              <a:t>11. </a:t>
            </a:r>
            <a:r>
              <a:rPr lang="en-US" sz="2800" b="1" cap="small" dirty="0" smtClean="0"/>
              <a:t>Treatment does not need to be voluntary to be effective. </a:t>
            </a:r>
            <a:r>
              <a:rPr lang="en-US" sz="2400" dirty="0" smtClean="0"/>
              <a:t>Sanctions or enticements from family, employment settings, and/or the  criminal justice system can significantly increase treatment entry, retention rates, and the ultimate success of drug treatment interventions.</a:t>
            </a:r>
            <a:endParaRPr lang="en-US" sz="2400" dirty="0"/>
          </a:p>
        </p:txBody>
      </p:sp>
      <p:pic>
        <p:nvPicPr>
          <p:cNvPr id="2050" name="Picture 2"/>
          <p:cNvPicPr>
            <a:picLocks noChangeAspect="1" noChangeArrowheads="1"/>
          </p:cNvPicPr>
          <p:nvPr/>
        </p:nvPicPr>
        <p:blipFill>
          <a:blip r:embed="rId4" cstate="print"/>
          <a:srcRect/>
          <a:stretch>
            <a:fillRect/>
          </a:stretch>
        </p:blipFill>
        <p:spPr bwMode="auto">
          <a:xfrm>
            <a:off x="3048000" y="3581400"/>
            <a:ext cx="3149600" cy="2362200"/>
          </a:xfrm>
          <a:prstGeom prst="rect">
            <a:avLst/>
          </a:prstGeom>
          <a:noFill/>
          <a:ln w="9525">
            <a:noFill/>
            <a:miter lim="800000"/>
            <a:headEnd/>
            <a:tailEnd/>
          </a:ln>
        </p:spPr>
      </p:pic>
    </p:spTree>
    <p:extLst>
      <p:ext uri="{BB962C8B-B14F-4D97-AF65-F5344CB8AC3E}">
        <p14:creationId xmlns:p14="http://schemas.microsoft.com/office/powerpoint/2010/main" val="50111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276761" y="1606023"/>
            <a:ext cx="4590477" cy="42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4</a:t>
            </a:fld>
            <a:endParaRPr lang="en-US" smtClean="0">
              <a:solidFill>
                <a:schemeClr val="bg1"/>
              </a:solidFill>
              <a:latin typeface="Arial" charset="0"/>
              <a:cs typeface="Arial" charset="0"/>
            </a:endParaRPr>
          </a:p>
        </p:txBody>
      </p:sp>
      <p:sp>
        <p:nvSpPr>
          <p:cNvPr id="18435" name="Title 1"/>
          <p:cNvSpPr>
            <a:spLocks noGrp="1"/>
          </p:cNvSpPr>
          <p:nvPr>
            <p:ph type="title"/>
          </p:nvPr>
        </p:nvSpPr>
        <p:spPr/>
        <p:txBody>
          <a:bodyPr>
            <a:normAutofit/>
          </a:bodyPr>
          <a:lstStyle/>
          <a:p>
            <a:pPr eaLnBrk="1" hangingPunct="1"/>
            <a:r>
              <a:rPr lang="en-US" sz="2800" dirty="0" smtClean="0">
                <a:solidFill>
                  <a:srgbClr val="006892"/>
                </a:solidFill>
              </a:rPr>
              <a:t>Evidence-Based Correctional Management</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9698"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p:nvSpPr>
        <p:spPr>
          <a:xfrm>
            <a:off x="2133600" y="6066710"/>
            <a:ext cx="6858000" cy="246221"/>
          </a:xfrm>
          <a:prstGeom prst="rect">
            <a:avLst/>
          </a:prstGeom>
          <a:noFill/>
        </p:spPr>
        <p:txBody>
          <a:bodyPr wrap="square" rtlCol="0">
            <a:spAutoFit/>
          </a:bodyPr>
          <a:lstStyle/>
          <a:p>
            <a:r>
              <a:rPr lang="en-US" sz="1000" dirty="0" smtClean="0"/>
              <a:t>Source: NIC, CJI &amp; CRJ; 2004, 2009</a:t>
            </a:r>
            <a:endParaRPr lang="en-US" sz="10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92" y="1243885"/>
            <a:ext cx="4905375"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324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91200"/>
            <a:ext cx="9144000" cy="11430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40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295400"/>
            <a:ext cx="8839200" cy="3231654"/>
          </a:xfrm>
          <a:prstGeom prst="rect">
            <a:avLst/>
          </a:prstGeom>
        </p:spPr>
        <p:txBody>
          <a:bodyPr wrap="square">
            <a:spAutoFit/>
          </a:bodyPr>
          <a:lstStyle/>
          <a:p>
            <a:pPr marL="514350" indent="-514350"/>
            <a:r>
              <a:rPr lang="en-US" sz="2800" dirty="0" smtClean="0"/>
              <a:t>12. </a:t>
            </a:r>
            <a:r>
              <a:rPr lang="en-US" sz="2800" b="1" cap="small" dirty="0" smtClean="0"/>
              <a:t>Drug use during treatment must be monitored continuously, as lapses during treatment do occur.  </a:t>
            </a:r>
            <a:r>
              <a:rPr lang="en-US" sz="2400" dirty="0" smtClean="0"/>
              <a:t>Knowing their drug use is being monitored can be a powerful incentive for patients and can help them withstand urges to use drugs. Monitoring also  provides an early indication of a return to drug use, signaling a possible need to adjust an individual’s treatment plan to better meet his or her needs.</a:t>
            </a:r>
            <a:endParaRPr lang="en-US" sz="2400" dirty="0"/>
          </a:p>
        </p:txBody>
      </p:sp>
    </p:spTree>
    <p:extLst>
      <p:ext uri="{BB962C8B-B14F-4D97-AF65-F5344CB8AC3E}">
        <p14:creationId xmlns:p14="http://schemas.microsoft.com/office/powerpoint/2010/main" val="1449811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41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066800"/>
            <a:ext cx="8839200" cy="5386090"/>
          </a:xfrm>
          <a:prstGeom prst="rect">
            <a:avLst/>
          </a:prstGeom>
        </p:spPr>
        <p:txBody>
          <a:bodyPr wrap="square">
            <a:spAutoFit/>
          </a:bodyPr>
          <a:lstStyle/>
          <a:p>
            <a:pPr marL="514350" indent="-514350"/>
            <a:r>
              <a:rPr lang="en-US" sz="2800" dirty="0" smtClean="0"/>
              <a:t>13. </a:t>
            </a:r>
            <a:r>
              <a:rPr lang="en-US" sz="2800" b="1" cap="small" dirty="0" smtClean="0"/>
              <a:t>Treatment programs should assess patients for the presence of HIV/ AIDS, hepatitis B and C, tuberculosis, and other infectious diseases as well as provide targeted risk-reduction counseling to help patients modify or change behaviors that place them at risk of contracting or spreading infectious diseases. </a:t>
            </a:r>
            <a:r>
              <a:rPr lang="en-US" sz="2400" dirty="0" smtClean="0"/>
              <a:t>Typically, drug abuse treatment addresses some of the drug-related behaviors that put people at risk of infectious diseases. Targeted counseling specifically focused on reducing infectious disease risk can help patients further reduce or avoid substance-related and other high-risk behaviors.</a:t>
            </a:r>
            <a:endParaRPr lang="en-US" sz="2400" dirty="0"/>
          </a:p>
        </p:txBody>
      </p:sp>
    </p:spTree>
    <p:extLst>
      <p:ext uri="{BB962C8B-B14F-4D97-AF65-F5344CB8AC3E}">
        <p14:creationId xmlns:p14="http://schemas.microsoft.com/office/powerpoint/2010/main" val="1515370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5715000"/>
            <a:ext cx="9144000" cy="1219200"/>
          </a:xfrm>
          <a:prstGeom prst="rect">
            <a:avLst/>
          </a:prstGeom>
          <a:noFill/>
          <a:ln w="9525">
            <a:noFill/>
            <a:miter lim="800000"/>
            <a:headEnd/>
            <a:tailEnd/>
          </a:ln>
        </p:spPr>
      </p:pic>
      <p:sp>
        <p:nvSpPr>
          <p:cNvPr id="22531" name="Title 1"/>
          <p:cNvSpPr>
            <a:spLocks noGrp="1"/>
          </p:cNvSpPr>
          <p:nvPr>
            <p:ph type="title"/>
          </p:nvPr>
        </p:nvSpPr>
        <p:spPr>
          <a:xfrm>
            <a:off x="0" y="274638"/>
            <a:ext cx="9144000" cy="1143000"/>
          </a:xfrm>
        </p:spPr>
        <p:txBody>
          <a:bodyPr>
            <a:normAutofit fontScale="90000"/>
          </a:bodyPr>
          <a:lstStyle/>
          <a:p>
            <a:r>
              <a:rPr lang="en-US" sz="4000" dirty="0" smtClean="0">
                <a:solidFill>
                  <a:srgbClr val="006892"/>
                </a:solidFill>
                <a:cs typeface="Arial" charset="0"/>
              </a:rPr>
              <a:t>Principles of  Drug Addiction Treatment</a:t>
            </a:r>
          </a:p>
        </p:txBody>
      </p:sp>
      <p:sp>
        <p:nvSpPr>
          <p:cNvPr id="9" name="Content Placeholder 8"/>
          <p:cNvSpPr>
            <a:spLocks noGrp="1"/>
          </p:cNvSpPr>
          <p:nvPr>
            <p:ph idx="1"/>
          </p:nvPr>
        </p:nvSpPr>
        <p:spPr/>
        <p:txBody>
          <a:bodyPr/>
          <a:lstStyle/>
          <a:p>
            <a:pPr>
              <a:buFont typeface="Wingdings" pitchFamily="2" charset="2"/>
              <a:buChar char="Ø"/>
            </a:pPr>
            <a:endParaRPr lang="en-US" i="1" dirty="0" smtClean="0"/>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42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1524000"/>
            <a:ext cx="8839200" cy="3416320"/>
          </a:xfrm>
          <a:prstGeom prst="rect">
            <a:avLst/>
          </a:prstGeom>
        </p:spPr>
        <p:txBody>
          <a:bodyPr wrap="square">
            <a:spAutoFit/>
          </a:bodyPr>
          <a:lstStyle/>
          <a:p>
            <a:pPr marL="514350" indent="-514350" algn="ctr"/>
            <a:r>
              <a:rPr lang="en-US" sz="3600" b="1" dirty="0" smtClean="0"/>
              <a:t>Summary</a:t>
            </a:r>
          </a:p>
          <a:p>
            <a:pPr marL="514350" indent="-514350" algn="ctr"/>
            <a:r>
              <a:rPr lang="en-US" sz="3600" i="1" dirty="0" smtClean="0">
                <a:latin typeface="+mn-lt"/>
              </a:rPr>
              <a:t>Treatment varies depending on the </a:t>
            </a:r>
          </a:p>
          <a:p>
            <a:pPr marL="514350" indent="-514350" algn="ctr"/>
            <a:r>
              <a:rPr lang="en-US" sz="3600" i="1" dirty="0" smtClean="0">
                <a:latin typeface="+mn-lt"/>
              </a:rPr>
              <a:t>type of  drug and the characteristics </a:t>
            </a:r>
          </a:p>
          <a:p>
            <a:pPr marL="514350" indent="-514350" algn="ctr"/>
            <a:r>
              <a:rPr lang="en-US" sz="3600" i="1" dirty="0" smtClean="0">
                <a:latin typeface="+mn-lt"/>
              </a:rPr>
              <a:t>of  the patient. The best programs </a:t>
            </a:r>
          </a:p>
          <a:p>
            <a:pPr marL="514350" indent="-514350" algn="ctr"/>
            <a:r>
              <a:rPr lang="en-US" sz="3600" i="1" dirty="0" smtClean="0">
                <a:latin typeface="+mn-lt"/>
              </a:rPr>
              <a:t>provide a combination of  therapies </a:t>
            </a:r>
          </a:p>
          <a:p>
            <a:pPr marL="514350" indent="-514350" algn="ctr"/>
            <a:r>
              <a:rPr lang="en-US" sz="3600" i="1" dirty="0" smtClean="0">
                <a:latin typeface="+mn-lt"/>
              </a:rPr>
              <a:t>and other services.</a:t>
            </a:r>
            <a:endParaRPr lang="en-US" sz="3600" i="1" dirty="0">
              <a:latin typeface="+mn-lt"/>
            </a:endParaRPr>
          </a:p>
        </p:txBody>
      </p:sp>
    </p:spTree>
    <p:extLst>
      <p:ext uri="{BB962C8B-B14F-4D97-AF65-F5344CB8AC3E}">
        <p14:creationId xmlns:p14="http://schemas.microsoft.com/office/powerpoint/2010/main" val="1463375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0C3A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RSAT Programs</a:t>
            </a:r>
            <a:endParaRPr lang="en-US" dirty="0"/>
          </a:p>
        </p:txBody>
      </p:sp>
      <p:sp>
        <p:nvSpPr>
          <p:cNvPr id="5" name="Text Placeholder 4"/>
          <p:cNvSpPr>
            <a:spLocks noGrp="1"/>
          </p:cNvSpPr>
          <p:nvPr>
            <p:ph type="body" idx="1"/>
          </p:nvPr>
        </p:nvSpPr>
        <p:spPr/>
        <p:txBody>
          <a:bodyPr/>
          <a:lstStyle/>
          <a:p>
            <a:r>
              <a:rPr lang="en-US" dirty="0" smtClean="0"/>
              <a:t>Core Conditions and The Culture of Treatment in Correctional Settings</a:t>
            </a:r>
            <a:endParaRPr lang="en-US" dirty="0"/>
          </a:p>
        </p:txBody>
      </p:sp>
      <p:pic>
        <p:nvPicPr>
          <p:cNvPr id="6" name="Picture 9"/>
          <p:cNvPicPr>
            <a:picLocks noChangeAspect="1"/>
          </p:cNvPicPr>
          <p:nvPr/>
        </p:nvPicPr>
        <p:blipFill>
          <a:blip r:embed="rId2"/>
          <a:srcRect/>
          <a:stretch>
            <a:fillRect/>
          </a:stretch>
        </p:blipFill>
        <p:spPr bwMode="auto">
          <a:xfrm>
            <a:off x="0" y="5753100"/>
            <a:ext cx="9144000" cy="1181100"/>
          </a:xfrm>
          <a:prstGeom prst="rect">
            <a:avLst/>
          </a:prstGeom>
          <a:noFill/>
          <a:ln w="9525">
            <a:noFill/>
            <a:miter lim="800000"/>
            <a:headEnd/>
            <a:tailEnd/>
          </a:ln>
        </p:spPr>
      </p:pic>
    </p:spTree>
    <p:extLst>
      <p:ext uri="{BB962C8B-B14F-4D97-AF65-F5344CB8AC3E}">
        <p14:creationId xmlns:p14="http://schemas.microsoft.com/office/powerpoint/2010/main" val="1461147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61122" name="Picture 9"/>
          <p:cNvPicPr>
            <a:picLocks noChangeAspect="1"/>
          </p:cNvPicPr>
          <p:nvPr/>
        </p:nvPicPr>
        <p:blipFill>
          <a:blip r:embed="rId3"/>
          <a:srcRect/>
          <a:stretch>
            <a:fillRect/>
          </a:stretch>
        </p:blipFill>
        <p:spPr bwMode="auto">
          <a:xfrm>
            <a:off x="0" y="6019800"/>
            <a:ext cx="9144000" cy="914400"/>
          </a:xfrm>
          <a:prstGeom prst="rect">
            <a:avLst/>
          </a:prstGeom>
          <a:noFill/>
          <a:ln w="9525">
            <a:noFill/>
            <a:miter lim="800000"/>
            <a:headEnd/>
            <a:tailEnd/>
          </a:ln>
        </p:spPr>
      </p:pic>
      <p:sp>
        <p:nvSpPr>
          <p:cNvPr id="261124"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normAutofit fontScale="90000"/>
          </a:bodyPr>
          <a:lstStyle/>
          <a:p>
            <a:pPr algn="ctr">
              <a:defRPr/>
            </a:pPr>
            <a:r>
              <a:rPr lang="en-US" sz="3600" dirty="0" smtClean="0">
                <a:solidFill>
                  <a:srgbClr val="006892"/>
                </a:solidFill>
                <a:effectLst/>
                <a:cs typeface="Arial" charset="0"/>
              </a:rPr>
              <a:t>The Mission of Correctional</a:t>
            </a:r>
            <a:br>
              <a:rPr lang="en-US" sz="3600" dirty="0" smtClean="0">
                <a:solidFill>
                  <a:srgbClr val="006892"/>
                </a:solidFill>
                <a:effectLst/>
                <a:cs typeface="Arial" charset="0"/>
              </a:rPr>
            </a:br>
            <a:r>
              <a:rPr lang="en-US" sz="3600" dirty="0" smtClean="0">
                <a:solidFill>
                  <a:srgbClr val="006892"/>
                </a:solidFill>
                <a:effectLst/>
                <a:cs typeface="Arial" charset="0"/>
              </a:rPr>
              <a:t>RSAT Programs</a:t>
            </a:r>
          </a:p>
        </p:txBody>
      </p:sp>
      <p:sp>
        <p:nvSpPr>
          <p:cNvPr id="2" name="Content Placeholder 2"/>
          <p:cNvSpPr>
            <a:spLocks noGrp="1"/>
          </p:cNvSpPr>
          <p:nvPr>
            <p:ph idx="4294967295"/>
          </p:nvPr>
        </p:nvSpPr>
        <p:spPr>
          <a:xfrm>
            <a:off x="457200" y="2362200"/>
            <a:ext cx="8229600" cy="1905000"/>
          </a:xfrm>
        </p:spPr>
        <p:txBody>
          <a:bodyPr>
            <a:normAutofit lnSpcReduction="10000"/>
          </a:bodyPr>
          <a:lstStyle/>
          <a:p>
            <a:pPr marL="342900" indent="-342900" algn="ctr">
              <a:buClr>
                <a:srgbClr val="BE854C"/>
              </a:buClr>
              <a:buSzPct val="65000"/>
              <a:buFont typeface="Arial" charset="0"/>
              <a:buNone/>
            </a:pPr>
            <a:r>
              <a:rPr lang="en-US" sz="4000" dirty="0" smtClean="0">
                <a:solidFill>
                  <a:srgbClr val="105766"/>
                </a:solidFill>
                <a:latin typeface="Lucida Sans Unicode" pitchFamily="34" charset="0"/>
                <a:cs typeface="Arial" charset="0"/>
                <a:sym typeface="Arial" charset="0"/>
              </a:rPr>
              <a:t>  “</a:t>
            </a:r>
            <a:r>
              <a:rPr lang="en-US" sz="3200" dirty="0" smtClean="0">
                <a:solidFill>
                  <a:srgbClr val="105766"/>
                </a:solidFill>
                <a:latin typeface="Lucida Sans Unicode" pitchFamily="34" charset="0"/>
                <a:cs typeface="Arial" charset="0"/>
                <a:sym typeface="Arial" charset="0"/>
              </a:rPr>
              <a:t>To promote public safety by </a:t>
            </a:r>
          </a:p>
          <a:p>
            <a:pPr marL="342900" indent="-342900" algn="ctr">
              <a:buClr>
                <a:srgbClr val="BE854C"/>
              </a:buClr>
              <a:buSzPct val="65000"/>
              <a:buFont typeface="Arial" charset="0"/>
              <a:buNone/>
            </a:pPr>
            <a:r>
              <a:rPr lang="en-US" sz="3200" dirty="0" smtClean="0">
                <a:solidFill>
                  <a:srgbClr val="105766"/>
                </a:solidFill>
                <a:latin typeface="Lucida Sans Unicode" pitchFamily="34" charset="0"/>
                <a:cs typeface="Arial" charset="0"/>
                <a:sym typeface="Arial" charset="0"/>
              </a:rPr>
              <a:t>reducing recidivism through </a:t>
            </a:r>
          </a:p>
          <a:p>
            <a:pPr marL="342900" indent="-342900" algn="ctr">
              <a:buClr>
                <a:srgbClr val="BE854C"/>
              </a:buClr>
              <a:buSzPct val="65000"/>
              <a:buFont typeface="Arial" charset="0"/>
              <a:buNone/>
            </a:pPr>
            <a:r>
              <a:rPr lang="en-US" sz="3200" dirty="0" smtClean="0">
                <a:solidFill>
                  <a:srgbClr val="105766"/>
                </a:solidFill>
                <a:latin typeface="Lucida Sans Unicode" pitchFamily="34" charset="0"/>
                <a:cs typeface="Arial" charset="0"/>
                <a:sym typeface="Arial" charset="0"/>
              </a:rPr>
              <a:t>effective programming”</a:t>
            </a:r>
          </a:p>
          <a:p>
            <a:pPr marL="342900" indent="-342900" algn="r">
              <a:buClr>
                <a:srgbClr val="BE854C"/>
              </a:buClr>
              <a:buSzPct val="65000"/>
              <a:buFont typeface="Arial" charset="0"/>
              <a:buNone/>
            </a:pPr>
            <a:r>
              <a:rPr lang="en-US" sz="1400" dirty="0" smtClean="0">
                <a:solidFill>
                  <a:srgbClr val="105766"/>
                </a:solidFill>
                <a:latin typeface="Lucida Sans Unicode" pitchFamily="34" charset="0"/>
                <a:cs typeface="Arial" charset="0"/>
                <a:sym typeface="Arial" charset="0"/>
              </a:rPr>
              <a:t>Valle &amp; Talbot, 2001</a:t>
            </a:r>
          </a:p>
        </p:txBody>
      </p:sp>
      <p:sp>
        <p:nvSpPr>
          <p:cNvPr id="26112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9CEE8DC-BA8E-483B-9D05-F81AEF08864A}" type="slidenum">
              <a:rPr lang="en-US" sz="1200">
                <a:solidFill>
                  <a:schemeClr val="bg1"/>
                </a:solidFill>
                <a:cs typeface="Arial" charset="0"/>
              </a:rPr>
              <a:pPr algn="r"/>
              <a:t>44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295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1918528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76200" y="6350000"/>
            <a:ext cx="1676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fontAlgn="auto">
              <a:spcBef>
                <a:spcPts val="0"/>
              </a:spcBef>
              <a:spcAft>
                <a:spcPts val="0"/>
              </a:spcAft>
            </a:pPr>
            <a:r>
              <a:rPr lang="en-US" sz="1100" dirty="0">
                <a:latin typeface="Tahoma" charset="0"/>
                <a:cs typeface="Tahoma" charset="0"/>
                <a:sym typeface="Tahoma" charset="0"/>
              </a:rPr>
              <a:t>© 2011, Stephen K. Valle</a:t>
            </a:r>
          </a:p>
        </p:txBody>
      </p:sp>
      <p:sp>
        <p:nvSpPr>
          <p:cNvPr id="2" name="Rectangle 2"/>
          <p:cNvSpPr>
            <a:spLocks/>
          </p:cNvSpPr>
          <p:nvPr/>
        </p:nvSpPr>
        <p:spPr bwMode="auto">
          <a:xfrm>
            <a:off x="0" y="142568"/>
            <a:ext cx="9144000" cy="725622"/>
          </a:xfrm>
          <a:prstGeom prst="rect">
            <a:avLst/>
          </a:prstGeom>
          <a:solidFill>
            <a:srgbClr val="E0C3A3"/>
          </a:solidFill>
          <a:ln>
            <a:noFill/>
          </a:ln>
          <a:extLst/>
        </p:spPr>
        <p:txBody>
          <a:bodyPr lIns="0" tIns="0" rIns="0" bIns="0" anchor="ctr"/>
          <a:lstStyle/>
          <a:p>
            <a:pPr algn="ctr" fontAlgn="auto">
              <a:spcBef>
                <a:spcPts val="0"/>
              </a:spcBef>
              <a:spcAft>
                <a:spcPts val="0"/>
              </a:spcAft>
            </a:pPr>
            <a:r>
              <a:rPr lang="en-US" b="1" dirty="0">
                <a:solidFill>
                  <a:prstClr val="black"/>
                </a:solidFill>
                <a:latin typeface="Tahoma" charset="0"/>
                <a:cs typeface="Tahoma" charset="0"/>
                <a:sym typeface="Tahoma" charset="0"/>
              </a:rPr>
              <a:t>Accountability Training® Change </a:t>
            </a:r>
            <a:r>
              <a:rPr lang="en-US" b="1" dirty="0" smtClean="0">
                <a:solidFill>
                  <a:prstClr val="black"/>
                </a:solidFill>
                <a:latin typeface="Tahoma" charset="0"/>
                <a:cs typeface="Tahoma" charset="0"/>
                <a:sym typeface="Tahoma" charset="0"/>
              </a:rPr>
              <a:t>Model Recidivism </a:t>
            </a:r>
            <a:r>
              <a:rPr lang="en-US" b="1" dirty="0">
                <a:solidFill>
                  <a:prstClr val="black"/>
                </a:solidFill>
                <a:latin typeface="Tahoma" charset="0"/>
                <a:cs typeface="Tahoma" charset="0"/>
                <a:sym typeface="Tahoma" charset="0"/>
              </a:rPr>
              <a:t>Reduction Pyramid</a:t>
            </a:r>
          </a:p>
        </p:txBody>
      </p:sp>
      <p:sp>
        <p:nvSpPr>
          <p:cNvPr id="38917" name="Rectangle 5"/>
          <p:cNvSpPr>
            <a:spLocks/>
          </p:cNvSpPr>
          <p:nvPr/>
        </p:nvSpPr>
        <p:spPr bwMode="auto">
          <a:xfrm>
            <a:off x="3454400" y="5811838"/>
            <a:ext cx="226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fontAlgn="auto">
              <a:spcBef>
                <a:spcPts val="0"/>
              </a:spcBef>
              <a:spcAft>
                <a:spcPts val="0"/>
              </a:spcAft>
            </a:pPr>
            <a:r>
              <a:rPr lang="en-US" sz="2400">
                <a:solidFill>
                  <a:srgbClr val="FFFFFF"/>
                </a:solidFill>
                <a:latin typeface="Tahoma" charset="0"/>
                <a:cs typeface="Tahoma" charset="0"/>
                <a:sym typeface="Tahoma" charset="0"/>
              </a:rPr>
              <a:t>R E S P E C T</a:t>
            </a:r>
          </a:p>
        </p:txBody>
      </p:sp>
      <p:sp>
        <p:nvSpPr>
          <p:cNvPr id="38919" name="Rectangle 7"/>
          <p:cNvSpPr>
            <a:spLocks/>
          </p:cNvSpPr>
          <p:nvPr/>
        </p:nvSpPr>
        <p:spPr bwMode="auto">
          <a:xfrm>
            <a:off x="3325760" y="5181600"/>
            <a:ext cx="25400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auto">
              <a:spcBef>
                <a:spcPts val="0"/>
              </a:spcBef>
              <a:spcAft>
                <a:spcPts val="0"/>
              </a:spcAft>
            </a:pPr>
            <a:endParaRPr lang="en-US" sz="1400" b="1" dirty="0" smtClean="0">
              <a:latin typeface="Tahoma" charset="0"/>
              <a:cs typeface="Tahoma" charset="0"/>
              <a:sym typeface="Tahoma" charset="0"/>
            </a:endParaRPr>
          </a:p>
          <a:p>
            <a:pPr marL="39688" algn="ctr" fontAlgn="auto">
              <a:spcBef>
                <a:spcPts val="0"/>
              </a:spcBef>
              <a:spcAft>
                <a:spcPts val="0"/>
              </a:spcAft>
            </a:pPr>
            <a:r>
              <a:rPr lang="en-US" sz="2000" dirty="0" smtClean="0">
                <a:latin typeface="Tahoma" charset="0"/>
                <a:cs typeface="Tahoma" charset="0"/>
                <a:sym typeface="Tahoma" charset="0"/>
              </a:rPr>
              <a:t>RESPECT </a:t>
            </a:r>
            <a:endParaRPr lang="en-US" sz="2000" dirty="0">
              <a:latin typeface="Tahoma" charset="0"/>
              <a:cs typeface="Tahoma" charset="0"/>
              <a:sym typeface="Tahoma" charset="0"/>
            </a:endParaRPr>
          </a:p>
        </p:txBody>
      </p:sp>
      <p:sp>
        <p:nvSpPr>
          <p:cNvPr id="38920" name="Rectangle 8"/>
          <p:cNvSpPr>
            <a:spLocks/>
          </p:cNvSpPr>
          <p:nvPr/>
        </p:nvSpPr>
        <p:spPr bwMode="auto">
          <a:xfrm rot="-2880000">
            <a:off x="1339764" y="2956025"/>
            <a:ext cx="2184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fontAlgn="auto">
              <a:spcBef>
                <a:spcPts val="0"/>
              </a:spcBef>
              <a:spcAft>
                <a:spcPts val="0"/>
              </a:spcAft>
            </a:pPr>
            <a:r>
              <a:rPr lang="en-US" sz="2000" dirty="0">
                <a:solidFill>
                  <a:prstClr val="black"/>
                </a:solidFill>
                <a:latin typeface="Tahoma" charset="0"/>
                <a:cs typeface="Tahoma" charset="0"/>
                <a:sym typeface="Tahoma" charset="0"/>
              </a:rPr>
              <a:t>C O M </a:t>
            </a:r>
            <a:r>
              <a:rPr lang="en-US" sz="2000" dirty="0" err="1">
                <a:solidFill>
                  <a:prstClr val="black"/>
                </a:solidFill>
                <a:latin typeface="Tahoma" charset="0"/>
                <a:cs typeface="Tahoma" charset="0"/>
                <a:sym typeface="Tahoma" charset="0"/>
              </a:rPr>
              <a:t>M</a:t>
            </a:r>
            <a:r>
              <a:rPr lang="en-US" sz="2000" dirty="0">
                <a:solidFill>
                  <a:prstClr val="black"/>
                </a:solidFill>
                <a:latin typeface="Tahoma" charset="0"/>
                <a:cs typeface="Tahoma" charset="0"/>
                <a:sym typeface="Tahoma" charset="0"/>
              </a:rPr>
              <a:t> U N I T Y</a:t>
            </a:r>
          </a:p>
        </p:txBody>
      </p:sp>
      <p:sp>
        <p:nvSpPr>
          <p:cNvPr id="38921" name="Rectangle 9"/>
          <p:cNvSpPr>
            <a:spLocks/>
          </p:cNvSpPr>
          <p:nvPr/>
        </p:nvSpPr>
        <p:spPr bwMode="auto">
          <a:xfrm rot="2940000">
            <a:off x="5438775" y="2862263"/>
            <a:ext cx="265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auto">
              <a:spcBef>
                <a:spcPts val="0"/>
              </a:spcBef>
              <a:spcAft>
                <a:spcPts val="0"/>
              </a:spcAft>
            </a:pPr>
            <a:r>
              <a:rPr lang="en-US" sz="2000" dirty="0">
                <a:solidFill>
                  <a:prstClr val="black"/>
                </a:solidFill>
                <a:latin typeface="Tahoma" charset="0"/>
                <a:cs typeface="Tahoma" charset="0"/>
                <a:sym typeface="Tahoma" charset="0"/>
              </a:rPr>
              <a:t>ACCOUNTABILITY</a:t>
            </a:r>
          </a:p>
        </p:txBody>
      </p:sp>
      <p:grpSp>
        <p:nvGrpSpPr>
          <p:cNvPr id="38924" name="Group 12"/>
          <p:cNvGrpSpPr>
            <a:grpSpLocks/>
          </p:cNvGrpSpPr>
          <p:nvPr/>
        </p:nvGrpSpPr>
        <p:grpSpPr bwMode="auto">
          <a:xfrm>
            <a:off x="1371599" y="1371600"/>
            <a:ext cx="6705601" cy="3810000"/>
            <a:chOff x="142" y="110"/>
            <a:chExt cx="5132" cy="3454"/>
          </a:xfrm>
          <a:solidFill>
            <a:srgbClr val="006892"/>
          </a:solidFill>
        </p:grpSpPr>
        <p:sp>
          <p:nvSpPr>
            <p:cNvPr id="3" name="AutoShape 10"/>
            <p:cNvSpPr>
              <a:spLocks/>
            </p:cNvSpPr>
            <p:nvPr/>
          </p:nvSpPr>
          <p:spPr bwMode="auto">
            <a:xfrm>
              <a:off x="142" y="110"/>
              <a:ext cx="5132" cy="3454"/>
            </a:xfrm>
            <a:prstGeom prst="triangle">
              <a:avLst>
                <a:gd name="adj" fmla="val 50000"/>
              </a:avLst>
            </a:prstGeom>
            <a:grpFill/>
            <a:ln w="9525">
              <a:solidFill>
                <a:srgbClr val="FFFFFF"/>
              </a:solidFill>
              <a:round/>
              <a:headEnd/>
              <a:tailEnd/>
            </a:ln>
          </p:spPr>
          <p:txBody>
            <a:bodyPr lIns="0" tIns="0" rIns="0" bIns="0"/>
            <a:lstStyle/>
            <a:p>
              <a:pPr fontAlgn="auto">
                <a:spcBef>
                  <a:spcPts val="0"/>
                </a:spcBef>
                <a:spcAft>
                  <a:spcPts val="0"/>
                </a:spcAft>
              </a:pPr>
              <a:endParaRPr lang="en-US" dirty="0">
                <a:solidFill>
                  <a:prstClr val="black"/>
                </a:solidFill>
                <a:latin typeface="Calibri"/>
              </a:endParaRPr>
            </a:p>
          </p:txBody>
        </p:sp>
        <p:sp>
          <p:nvSpPr>
            <p:cNvPr id="38926" name="Rectangle 11"/>
            <p:cNvSpPr>
              <a:spLocks/>
            </p:cNvSpPr>
            <p:nvPr/>
          </p:nvSpPr>
          <p:spPr bwMode="auto">
            <a:xfrm>
              <a:off x="1778" y="1371"/>
              <a:ext cx="1704" cy="1192"/>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30478" bIns="0" anchor="ctr"/>
            <a:lstStyle/>
            <a:p>
              <a:pPr marL="39688" algn="ctr" fontAlgn="auto">
                <a:spcBef>
                  <a:spcPts val="0"/>
                </a:spcBef>
                <a:spcAft>
                  <a:spcPts val="0"/>
                </a:spcAft>
              </a:pPr>
              <a:endParaRPr lang="en-US" sz="2400">
                <a:solidFill>
                  <a:srgbClr val="FFFFFF"/>
                </a:solidFill>
                <a:latin typeface="Times New Roman" charset="0"/>
                <a:cs typeface="Times" charset="0"/>
                <a:sym typeface="Times New Roman" charset="0"/>
              </a:endParaRPr>
            </a:p>
            <a:p>
              <a:pPr marL="39688" algn="ctr" fontAlgn="auto">
                <a:spcBef>
                  <a:spcPts val="0"/>
                </a:spcBef>
                <a:spcAft>
                  <a:spcPts val="0"/>
                </a:spcAft>
              </a:pPr>
              <a:endParaRPr lang="en-US" sz="2400">
                <a:solidFill>
                  <a:srgbClr val="FFFFFF"/>
                </a:solidFill>
                <a:latin typeface="Times New Roman" charset="0"/>
                <a:cs typeface="Times" charset="0"/>
                <a:sym typeface="Times New Roman" charset="0"/>
              </a:endParaRPr>
            </a:p>
            <a:p>
              <a:pPr marL="39688" algn="ctr" fontAlgn="auto">
                <a:spcBef>
                  <a:spcPts val="0"/>
                </a:spcBef>
                <a:spcAft>
                  <a:spcPts val="0"/>
                </a:spcAft>
              </a:pPr>
              <a:endParaRPr lang="en-US" sz="2400">
                <a:solidFill>
                  <a:srgbClr val="FFFFFF"/>
                </a:solidFill>
                <a:latin typeface="Times New Roman" charset="0"/>
                <a:cs typeface="Times" charset="0"/>
                <a:sym typeface="Times New Roman" charset="0"/>
              </a:endParaRPr>
            </a:p>
            <a:p>
              <a:pPr marL="39688" algn="ctr" fontAlgn="auto">
                <a:spcBef>
                  <a:spcPts val="0"/>
                </a:spcBef>
                <a:spcAft>
                  <a:spcPts val="0"/>
                </a:spcAft>
              </a:pPr>
              <a:endParaRPr lang="en-US" sz="2400">
                <a:solidFill>
                  <a:srgbClr val="FFFFFF"/>
                </a:solidFill>
                <a:latin typeface="Times New Roman" charset="0"/>
                <a:cs typeface="Times" charset="0"/>
                <a:sym typeface="Times New Roman" charset="0"/>
              </a:endParaRPr>
            </a:p>
            <a:p>
              <a:pPr marL="39688" algn="ctr" fontAlgn="auto">
                <a:spcBef>
                  <a:spcPts val="0"/>
                </a:spcBef>
                <a:spcAft>
                  <a:spcPts val="0"/>
                </a:spcAft>
              </a:pPr>
              <a:endParaRPr lang="en-US" sz="2400">
                <a:solidFill>
                  <a:srgbClr val="FFFFFF"/>
                </a:solidFill>
                <a:latin typeface="Times New Roman" charset="0"/>
                <a:cs typeface="Times" charset="0"/>
                <a:sym typeface="Times New Roman" charset="0"/>
              </a:endParaRPr>
            </a:p>
            <a:p>
              <a:pPr marL="39688" algn="ctr" fontAlgn="auto">
                <a:spcBef>
                  <a:spcPts val="0"/>
                </a:spcBef>
                <a:spcAft>
                  <a:spcPts val="0"/>
                </a:spcAft>
              </a:pPr>
              <a:r>
                <a:rPr lang="en-US">
                  <a:solidFill>
                    <a:srgbClr val="FFFFFF"/>
                  </a:solidFill>
                  <a:latin typeface="Times New Roman" charset="0"/>
                  <a:cs typeface="Times New Roman" charset="0"/>
                  <a:sym typeface="Times New Roman" charset="0"/>
                </a:rPr>
                <a:t> </a:t>
              </a:r>
            </a:p>
          </p:txBody>
        </p:sp>
      </p:grpSp>
      <p:sp>
        <p:nvSpPr>
          <p:cNvPr id="38925" name="Rectangle 13"/>
          <p:cNvSpPr>
            <a:spLocks/>
          </p:cNvSpPr>
          <p:nvPr/>
        </p:nvSpPr>
        <p:spPr bwMode="auto">
          <a:xfrm>
            <a:off x="3454400" y="2819400"/>
            <a:ext cx="261550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auto">
              <a:spcBef>
                <a:spcPts val="1200"/>
              </a:spcBef>
              <a:spcAft>
                <a:spcPts val="0"/>
              </a:spcAft>
            </a:pPr>
            <a:endParaRPr lang="en-US" sz="2400" dirty="0" smtClean="0">
              <a:solidFill>
                <a:srgbClr val="000000"/>
              </a:solidFill>
              <a:latin typeface="Times New Roman" charset="0"/>
              <a:cs typeface="Times New Roman" charset="0"/>
              <a:sym typeface="Times New Roman" charset="0"/>
            </a:endParaRPr>
          </a:p>
          <a:p>
            <a:pPr marL="39688" algn="ctr" fontAlgn="auto">
              <a:spcBef>
                <a:spcPts val="1200"/>
              </a:spcBef>
              <a:spcAft>
                <a:spcPts val="0"/>
              </a:spcAft>
            </a:pPr>
            <a:r>
              <a:rPr lang="en-US" sz="2400" dirty="0" smtClean="0">
                <a:solidFill>
                  <a:srgbClr val="000000"/>
                </a:solidFill>
                <a:latin typeface="Times New Roman" charset="0"/>
                <a:cs typeface="Times New Roman" charset="0"/>
                <a:sym typeface="Times New Roman" charset="0"/>
              </a:rPr>
              <a:t>CORRECTIONAL LEADERSHIP PROCESS</a:t>
            </a:r>
            <a:endParaRPr lang="en-US" sz="2400" dirty="0">
              <a:solidFill>
                <a:srgbClr val="000000"/>
              </a:solidFill>
              <a:latin typeface="Times New Roman" charset="0"/>
              <a:cs typeface="Times New Roman" charset="0"/>
              <a:sym typeface="Times New Roman" charset="0"/>
            </a:endParaRPr>
          </a:p>
          <a:p>
            <a:pPr marL="39688" algn="ctr" fontAlgn="auto">
              <a:spcBef>
                <a:spcPts val="1200"/>
              </a:spcBef>
              <a:spcAft>
                <a:spcPts val="0"/>
              </a:spcAft>
            </a:pPr>
            <a:endParaRPr lang="en-US" sz="2400" dirty="0">
              <a:solidFill>
                <a:srgbClr val="000000"/>
              </a:solidFill>
              <a:latin typeface="Times New Roman" charset="0"/>
              <a:cs typeface="Times New Roman" charset="0"/>
              <a:sym typeface="Times New Roman" charset="0"/>
            </a:endParaRPr>
          </a:p>
        </p:txBody>
      </p:sp>
      <p:sp>
        <p:nvSpPr>
          <p:cNvPr id="15" name="Rectangle 14"/>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Rectangle 15"/>
          <p:cNvSpPr/>
          <p:nvPr/>
        </p:nvSpPr>
        <p:spPr>
          <a:xfrm>
            <a:off x="0" y="845331"/>
            <a:ext cx="9194800" cy="45719"/>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 name="Picture 9"/>
          <p:cNvPicPr>
            <a:picLocks noChangeAspect="1"/>
          </p:cNvPicPr>
          <p:nvPr/>
        </p:nvPicPr>
        <p:blipFill>
          <a:blip r:embed="rId2"/>
          <a:srcRect/>
          <a:stretch>
            <a:fillRect/>
          </a:stretch>
        </p:blipFill>
        <p:spPr bwMode="auto">
          <a:xfrm>
            <a:off x="0" y="5774624"/>
            <a:ext cx="9144000" cy="1122362"/>
          </a:xfrm>
          <a:prstGeom prst="rect">
            <a:avLst/>
          </a:prstGeom>
          <a:noFill/>
          <a:ln w="9525">
            <a:noFill/>
            <a:miter lim="800000"/>
            <a:headEnd/>
            <a:tailEnd/>
          </a:ln>
        </p:spPr>
      </p:pic>
      <p:sp>
        <p:nvSpPr>
          <p:cNvPr id="5" name="TextBox 4"/>
          <p:cNvSpPr txBox="1"/>
          <p:nvPr/>
        </p:nvSpPr>
        <p:spPr>
          <a:xfrm>
            <a:off x="3266766" y="898970"/>
            <a:ext cx="2915265" cy="400110"/>
          </a:xfrm>
          <a:prstGeom prst="rect">
            <a:avLst/>
          </a:prstGeom>
          <a:noFill/>
        </p:spPr>
        <p:txBody>
          <a:bodyPr wrap="square" rtlCol="0">
            <a:spAutoFit/>
          </a:bodyPr>
          <a:lstStyle/>
          <a:p>
            <a:pPr algn="ctr"/>
            <a:r>
              <a:rPr lang="en-US" sz="2000" dirty="0" smtClean="0"/>
              <a:t>RECOVERY</a:t>
            </a:r>
            <a:endParaRPr lang="en-US" sz="2000" dirty="0"/>
          </a:p>
        </p:txBody>
      </p:sp>
      <p:sp>
        <p:nvSpPr>
          <p:cNvPr id="4" name="TextBox 3"/>
          <p:cNvSpPr txBox="1"/>
          <p:nvPr/>
        </p:nvSpPr>
        <p:spPr>
          <a:xfrm>
            <a:off x="304800" y="6519277"/>
            <a:ext cx="2895600" cy="369332"/>
          </a:xfrm>
          <a:prstGeom prst="rect">
            <a:avLst/>
          </a:prstGeom>
          <a:noFill/>
        </p:spPr>
        <p:txBody>
          <a:bodyPr wrap="square" rtlCol="0">
            <a:spAutoFit/>
          </a:bodyPr>
          <a:lstStyle/>
          <a:p>
            <a:r>
              <a:rPr lang="en-US" dirty="0" smtClean="0"/>
              <a:t>Valle, 2011</a:t>
            </a:r>
            <a:endParaRPr lang="en-US" dirty="0"/>
          </a:p>
        </p:txBody>
      </p:sp>
    </p:spTree>
    <p:extLst>
      <p:ext uri="{BB962C8B-B14F-4D97-AF65-F5344CB8AC3E}">
        <p14:creationId xmlns:p14="http://schemas.microsoft.com/office/powerpoint/2010/main" val="63615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7"/>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1"/>
                                  </p:stCondLst>
                                  <p:childTnLst>
                                    <p:set>
                                      <p:cBhvr>
                                        <p:cTn id="21" dur="1" fill="hold">
                                          <p:stCondLst>
                                            <p:cond delay="499"/>
                                          </p:stCondLst>
                                        </p:cTn>
                                        <p:tgtEl>
                                          <p:spTgt spid="3891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892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8917" grpId="0" autoUpdateAnimBg="0"/>
      <p:bldP spid="38919" grpId="0" autoUpdateAnimBg="0"/>
      <p:bldP spid="38920" grpId="0" autoUpdateAnimBg="0"/>
      <p:bldP spid="38921" grpId="0" autoUpdateAnimBg="0"/>
      <p:bldP spid="3892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6317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63172"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mtClean="0">
                <a:solidFill>
                  <a:srgbClr val="006892"/>
                </a:solidFill>
                <a:effectLst/>
                <a:latin typeface="Lucida Sans Unicode" pitchFamily="34" charset="0"/>
                <a:cs typeface="Arial" charset="0"/>
              </a:rPr>
              <a:t>Why RSAT in Corrections?</a:t>
            </a:r>
          </a:p>
        </p:txBody>
      </p:sp>
      <p:sp>
        <p:nvSpPr>
          <p:cNvPr id="3" name="Content Placeholder 2"/>
          <p:cNvSpPr>
            <a:spLocks noGrp="1"/>
          </p:cNvSpPr>
          <p:nvPr>
            <p:ph idx="4294967295"/>
          </p:nvPr>
        </p:nvSpPr>
        <p:spPr>
          <a:xfrm>
            <a:off x="457200" y="1633538"/>
            <a:ext cx="8229600" cy="4208462"/>
          </a:xfrm>
        </p:spPr>
        <p:txBody>
          <a:bodyPr>
            <a:normAutofit/>
          </a:bodyPr>
          <a:lstStyle/>
          <a:p>
            <a:pPr marL="342900" indent="-342900">
              <a:defRPr/>
            </a:pPr>
            <a:r>
              <a:rPr lang="en-US" sz="2000" dirty="0" smtClean="0">
                <a:latin typeface="Lucida Sans Unicode" pitchFamily="34" charset="0"/>
                <a:sym typeface="Arial Black" pitchFamily="34" charset="0"/>
              </a:rPr>
              <a:t>More than 80% of inmates have substance abuse disorders and 45% meet the criteria for substance dependence</a:t>
            </a:r>
          </a:p>
          <a:p>
            <a:pPr marL="0" indent="0">
              <a:buNone/>
              <a:defRPr/>
            </a:pPr>
            <a:endParaRPr lang="en-US" sz="2000" dirty="0" smtClean="0">
              <a:latin typeface="Lucida Sans Unicode" pitchFamily="34" charset="0"/>
            </a:endParaRPr>
          </a:p>
          <a:p>
            <a:pPr marL="342900" indent="-342900">
              <a:defRPr/>
            </a:pPr>
            <a:r>
              <a:rPr lang="en-US" sz="2000" dirty="0" smtClean="0">
                <a:latin typeface="Lucida Sans Unicode" pitchFamily="34" charset="0"/>
                <a:sym typeface="Arial Black" pitchFamily="34" charset="0"/>
              </a:rPr>
              <a:t>Substance abuse is the largest contributing factor to                                                              recidivism.</a:t>
            </a:r>
          </a:p>
          <a:p>
            <a:pPr marL="0" indent="0">
              <a:buNone/>
              <a:defRPr/>
            </a:pPr>
            <a:endParaRPr lang="en-US" sz="2000"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This directly contributes to overcrowding and increased costs</a:t>
            </a:r>
          </a:p>
          <a:p>
            <a:pPr marL="0" indent="0">
              <a:buNone/>
              <a:defRPr/>
            </a:pPr>
            <a:endParaRPr lang="en-US" sz="2000"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Common Mission</a:t>
            </a:r>
            <a:endParaRPr lang="en-US" sz="2000" dirty="0">
              <a:latin typeface="Lucida Sans Unicode" pitchFamily="34" charset="0"/>
              <a:sym typeface="Arial" charset="0"/>
            </a:endParaRPr>
          </a:p>
        </p:txBody>
      </p:sp>
      <p:sp>
        <p:nvSpPr>
          <p:cNvPr id="26317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95FD874-8463-4917-BC58-67DA4BA4DA24}" type="slidenum">
              <a:rPr lang="en-US" sz="1200">
                <a:solidFill>
                  <a:schemeClr val="bg1"/>
                </a:solidFill>
                <a:cs typeface="Arial" charset="0"/>
              </a:rPr>
              <a:pPr algn="r"/>
              <a:t>46</a:t>
            </a:fld>
            <a:endParaRPr lang="en-US" sz="1200" dirty="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Content Placeholder 2"/>
          <p:cNvSpPr>
            <a:spLocks noGrp="1"/>
          </p:cNvSpPr>
          <p:nvPr>
            <p:ph idx="4294967295"/>
          </p:nvPr>
        </p:nvSpPr>
        <p:spPr>
          <a:xfrm>
            <a:off x="5715000" y="5715000"/>
            <a:ext cx="2514600" cy="304800"/>
          </a:xfrm>
        </p:spPr>
        <p:txBody>
          <a:bodyPr>
            <a:noAutofit/>
          </a:bodyPr>
          <a:lstStyle/>
          <a:p>
            <a:pPr marL="0" indent="0" algn="r">
              <a:buNone/>
              <a:defRPr/>
            </a:pPr>
            <a:r>
              <a:rPr lang="en-US" sz="800" dirty="0">
                <a:latin typeface="Lucida Sans Unicode" pitchFamily="34" charset="0"/>
                <a:sym typeface="Arial Black" pitchFamily="34" charset="0"/>
              </a:rPr>
              <a:t>Source: Mitchell, Wilson &amp; McKenzie (2007)</a:t>
            </a:r>
          </a:p>
          <a:p>
            <a:pPr marL="0" indent="0" algn="r">
              <a:buNone/>
              <a:defRPr/>
            </a:pPr>
            <a:r>
              <a:rPr lang="en-US" sz="800" dirty="0" smtClean="0">
                <a:latin typeface="Lucida Sans Unicode" pitchFamily="34" charset="0"/>
                <a:sym typeface="Arial Black" pitchFamily="34" charset="0"/>
              </a:rPr>
              <a:t>CASA, Behind Bars II (2010) </a:t>
            </a:r>
            <a:endParaRPr lang="en-US" sz="800" dirty="0">
              <a:latin typeface="Lucida Sans Unicode" pitchFamily="34" charset="0"/>
              <a:sym typeface="Arial Black" pitchFamily="34" charset="0"/>
            </a:endParaRPr>
          </a:p>
        </p:txBody>
      </p:sp>
    </p:spTree>
    <p:extLst>
      <p:ext uri="{BB962C8B-B14F-4D97-AF65-F5344CB8AC3E}">
        <p14:creationId xmlns:p14="http://schemas.microsoft.com/office/powerpoint/2010/main" val="3795730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6317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63172"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mtClean="0">
                <a:solidFill>
                  <a:srgbClr val="006892"/>
                </a:solidFill>
                <a:effectLst/>
                <a:latin typeface="Lucida Sans Unicode" pitchFamily="34" charset="0"/>
                <a:cs typeface="Arial" charset="0"/>
              </a:rPr>
              <a:t>Why RSAT in Corrections?</a:t>
            </a:r>
          </a:p>
        </p:txBody>
      </p:sp>
      <p:sp>
        <p:nvSpPr>
          <p:cNvPr id="3" name="Content Placeholder 2"/>
          <p:cNvSpPr>
            <a:spLocks noGrp="1"/>
          </p:cNvSpPr>
          <p:nvPr>
            <p:ph idx="4294967295"/>
          </p:nvPr>
        </p:nvSpPr>
        <p:spPr>
          <a:xfrm>
            <a:off x="457200" y="1633538"/>
            <a:ext cx="8229600" cy="4208462"/>
          </a:xfrm>
        </p:spPr>
        <p:txBody>
          <a:bodyPr>
            <a:normAutofit/>
          </a:bodyPr>
          <a:lstStyle/>
          <a:p>
            <a:pPr marL="342900" indent="-342900">
              <a:buFont typeface="Wingdings 3" pitchFamily="18" charset="2"/>
              <a:buNone/>
              <a:defRPr/>
            </a:pPr>
            <a:endParaRPr lang="en-US" sz="800" b="1"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The Mission of Corrections and Treatment is to correct / change criminal behavior</a:t>
            </a:r>
          </a:p>
          <a:p>
            <a:pPr marL="0" indent="0">
              <a:buNone/>
              <a:defRPr/>
            </a:pPr>
            <a:endParaRPr lang="en-US" sz="2000"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Effective inmate management tool</a:t>
            </a:r>
          </a:p>
          <a:p>
            <a:pPr marL="0" indent="0">
              <a:buNone/>
              <a:defRPr/>
            </a:pPr>
            <a:endParaRPr lang="en-US" sz="2000"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Enhances staff morale</a:t>
            </a:r>
          </a:p>
          <a:p>
            <a:pPr marL="342900" indent="-342900">
              <a:defRPr/>
            </a:pPr>
            <a:endParaRPr lang="en-US" sz="2000" dirty="0" smtClean="0">
              <a:latin typeface="Lucida Sans Unicode" pitchFamily="34" charset="0"/>
              <a:sym typeface="Arial Black" pitchFamily="34" charset="0"/>
            </a:endParaRPr>
          </a:p>
          <a:p>
            <a:pPr marL="342900" indent="-342900">
              <a:defRPr/>
            </a:pPr>
            <a:r>
              <a:rPr lang="en-US" sz="2000" dirty="0" smtClean="0">
                <a:latin typeface="Lucida Sans Unicode" pitchFamily="34" charset="0"/>
                <a:sym typeface="Arial Black" pitchFamily="34" charset="0"/>
              </a:rPr>
              <a:t>It works!</a:t>
            </a:r>
          </a:p>
          <a:p>
            <a:pPr marL="342900" indent="-342900" eaLnBrk="1" hangingPunct="1">
              <a:spcBef>
                <a:spcPts val="1300"/>
              </a:spcBef>
              <a:buSzPct val="100000"/>
              <a:buFont typeface="Wingdings" pitchFamily="2" charset="2"/>
              <a:buNone/>
              <a:defRPr/>
            </a:pPr>
            <a:endParaRPr lang="en-US" sz="2000" dirty="0" smtClean="0">
              <a:solidFill>
                <a:srgbClr val="262626"/>
              </a:solidFill>
              <a:cs typeface="Arial" charset="0"/>
            </a:endParaRPr>
          </a:p>
        </p:txBody>
      </p:sp>
      <p:sp>
        <p:nvSpPr>
          <p:cNvPr id="26317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95FD874-8463-4917-BC58-67DA4BA4DA24}" type="slidenum">
              <a:rPr lang="en-US" sz="1200">
                <a:solidFill>
                  <a:schemeClr val="bg1"/>
                </a:solidFill>
                <a:cs typeface="Arial" charset="0"/>
              </a:rPr>
              <a:pPr algn="r"/>
              <a:t>47</a:t>
            </a:fld>
            <a:endParaRPr lang="en-US" sz="1200" dirty="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79573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1"/>
          <p:cNvSpPr>
            <a:spLocks/>
          </p:cNvSpPr>
          <p:nvPr/>
        </p:nvSpPr>
        <p:spPr bwMode="auto">
          <a:xfrm>
            <a:off x="609600" y="2819400"/>
            <a:ext cx="8204200" cy="2489200"/>
          </a:xfrm>
          <a:prstGeom prst="rect">
            <a:avLst/>
          </a:prstGeom>
          <a:noFill/>
          <a:ln w="9525">
            <a:noFill/>
            <a:miter lim="800000"/>
            <a:headEnd/>
            <a:tailEnd/>
          </a:ln>
        </p:spPr>
        <p:txBody>
          <a:bodyPr lIns="0" tIns="0" rIns="40639" bIns="0"/>
          <a:lstStyle/>
          <a:p>
            <a:pPr marL="496888">
              <a:spcBef>
                <a:spcPts val="1400"/>
              </a:spcBef>
              <a:buClr>
                <a:srgbClr val="C38E41"/>
              </a:buClr>
              <a:buSzPct val="100000"/>
              <a:buFont typeface="Wingdings 3" pitchFamily="18" charset="2"/>
              <a:buChar char="}"/>
            </a:pPr>
            <a:r>
              <a:rPr lang="en-US">
                <a:latin typeface="Lucida Sans Unicode" pitchFamily="34" charset="0"/>
                <a:sym typeface="Arial Black" pitchFamily="34" charset="0"/>
              </a:rPr>
              <a:t> Reduces recidivism from 10-50%</a:t>
            </a:r>
          </a:p>
          <a:p>
            <a:pPr marL="496888">
              <a:spcBef>
                <a:spcPts val="1400"/>
              </a:spcBef>
              <a:buClr>
                <a:srgbClr val="C38E41"/>
              </a:buClr>
              <a:buSzPct val="100000"/>
              <a:buFont typeface="Wingdings 3" pitchFamily="18" charset="2"/>
              <a:buChar char="}"/>
            </a:pPr>
            <a:r>
              <a:rPr lang="en-US">
                <a:latin typeface="Lucida Sans Unicode" pitchFamily="34" charset="0"/>
                <a:sym typeface="Arial Black" pitchFamily="34" charset="0"/>
              </a:rPr>
              <a:t>  Reduces direct corrections operational costs </a:t>
            </a:r>
          </a:p>
          <a:p>
            <a:pPr marL="496888">
              <a:spcBef>
                <a:spcPts val="1400"/>
              </a:spcBef>
              <a:buClr>
                <a:srgbClr val="C38E41"/>
              </a:buClr>
              <a:buSzPct val="100000"/>
              <a:buFont typeface="Wingdings 3" pitchFamily="18" charset="2"/>
              <a:buChar char="}"/>
            </a:pPr>
            <a:r>
              <a:rPr lang="en-US">
                <a:latin typeface="Lucida Sans Unicode" pitchFamily="34" charset="0"/>
                <a:sym typeface="Arial Black" pitchFamily="34" charset="0"/>
              </a:rPr>
              <a:t>  Reduces victim related costs</a:t>
            </a:r>
          </a:p>
          <a:p>
            <a:pPr marL="496888">
              <a:spcBef>
                <a:spcPts val="1400"/>
              </a:spcBef>
              <a:buClr>
                <a:srgbClr val="C38E41"/>
              </a:buClr>
              <a:buSzPct val="100000"/>
              <a:buFont typeface="Wingdings 3" pitchFamily="18" charset="2"/>
              <a:buChar char="}"/>
            </a:pPr>
            <a:r>
              <a:rPr lang="en-US">
                <a:latin typeface="Lucida Sans Unicode" pitchFamily="34" charset="0"/>
                <a:sym typeface="Arial Black" pitchFamily="34" charset="0"/>
              </a:rPr>
              <a:t>  Delaware/Crest Program (1999)</a:t>
            </a:r>
          </a:p>
          <a:p>
            <a:pPr marL="496888">
              <a:spcBef>
                <a:spcPts val="1400"/>
              </a:spcBef>
              <a:buClr>
                <a:srgbClr val="C38E41"/>
              </a:buClr>
              <a:buSzPct val="100000"/>
              <a:buFont typeface="Wingdings 3" pitchFamily="18" charset="2"/>
              <a:buChar char="}"/>
            </a:pPr>
            <a:r>
              <a:rPr lang="en-US">
                <a:latin typeface="Lucida Sans Unicode" pitchFamily="34" charset="0"/>
                <a:sym typeface="Arial Black" pitchFamily="34" charset="0"/>
              </a:rPr>
              <a:t>  BOTEC Barnstable County RSAT Program</a:t>
            </a:r>
          </a:p>
        </p:txBody>
      </p:sp>
      <p:sp>
        <p:nvSpPr>
          <p:cNvPr id="265218" name="Rectangle 2"/>
          <p:cNvSpPr>
            <a:spLocks/>
          </p:cNvSpPr>
          <p:nvPr/>
        </p:nvSpPr>
        <p:spPr bwMode="auto">
          <a:xfrm>
            <a:off x="228600" y="2133600"/>
            <a:ext cx="7539038" cy="304800"/>
          </a:xfrm>
          <a:prstGeom prst="rect">
            <a:avLst/>
          </a:prstGeom>
          <a:noFill/>
          <a:ln w="9525">
            <a:noFill/>
            <a:miter lim="800000"/>
            <a:headEnd/>
            <a:tailEnd/>
          </a:ln>
        </p:spPr>
        <p:txBody>
          <a:bodyPr wrap="none" lIns="0" tIns="0" rIns="40639" bIns="0">
            <a:spAutoFit/>
          </a:bodyPr>
          <a:lstStyle/>
          <a:p>
            <a:pPr marL="496888">
              <a:spcBef>
                <a:spcPts val="1400"/>
              </a:spcBef>
              <a:buClr>
                <a:srgbClr val="39639D"/>
              </a:buClr>
              <a:buSzPct val="100000"/>
              <a:buFont typeface="Lucida Sans Unicode" pitchFamily="34" charset="0"/>
              <a:buChar char="▶"/>
            </a:pPr>
            <a:r>
              <a:rPr lang="en-US">
                <a:latin typeface="Lucida Sans Unicode" pitchFamily="34" charset="0"/>
                <a:sym typeface="Arial Black" pitchFamily="34" charset="0"/>
              </a:rPr>
              <a:t> Overwhelming research evidence that treatment works</a:t>
            </a:r>
          </a:p>
        </p:txBody>
      </p:sp>
      <p:sp>
        <p:nvSpPr>
          <p:cNvPr id="32772" name="Rectangle 3"/>
          <p:cNvSpPr>
            <a:spLocks/>
          </p:cNvSpPr>
          <p:nvPr/>
        </p:nvSpPr>
        <p:spPr bwMode="auto">
          <a:xfrm>
            <a:off x="0" y="0"/>
            <a:ext cx="9144000" cy="914400"/>
          </a:xfrm>
          <a:prstGeom prst="rect">
            <a:avLst/>
          </a:prstGeom>
          <a:solidFill>
            <a:srgbClr val="E0C3A3"/>
          </a:solidFill>
          <a:ln>
            <a:noFill/>
          </a:ln>
          <a:extLst/>
        </p:spPr>
        <p:txBody>
          <a:bodyPr lIns="0" tIns="0" rIns="40639" bIns="0"/>
          <a:lstStyle/>
          <a:p>
            <a:pPr marL="39688" algn="ctr">
              <a:spcBef>
                <a:spcPts val="1600"/>
              </a:spcBef>
              <a:defRPr/>
            </a:pPr>
            <a:r>
              <a:rPr lang="en-US" sz="2800" b="1" dirty="0">
                <a:effectLst>
                  <a:outerShdw blurRad="38100" dist="38100" dir="2700000" algn="tl">
                    <a:srgbClr val="C0C0C0"/>
                  </a:outerShdw>
                </a:effectLst>
                <a:cs typeface="Arial" charset="0"/>
                <a:sym typeface="Arial" charset="0"/>
              </a:rPr>
              <a:t> </a:t>
            </a:r>
            <a:r>
              <a:rPr lang="en-US" sz="3200" b="1" dirty="0">
                <a:solidFill>
                  <a:srgbClr val="197085"/>
                </a:solidFill>
                <a:effectLst>
                  <a:outerShdw blurRad="38100" dist="38100" dir="2700000" algn="tl">
                    <a:srgbClr val="C0C0C0"/>
                  </a:outerShdw>
                </a:effectLst>
                <a:latin typeface="Lucida Sans Unicode" pitchFamily="34" charset="0"/>
                <a:cs typeface="Arial" charset="0"/>
                <a:sym typeface="Arial" charset="0"/>
              </a:rPr>
              <a:t>WHY RSAT IN CORRECTIONS?</a:t>
            </a:r>
          </a:p>
        </p:txBody>
      </p:sp>
      <p:sp>
        <p:nvSpPr>
          <p:cNvPr id="2" name="Slide Number Placeholder 4"/>
          <p:cNvSpPr>
            <a:spLocks noGrp="1"/>
          </p:cNvSpPr>
          <p:nvPr>
            <p:ph type="sldNum" sz="quarter" idx="4294967295"/>
          </p:nvPr>
        </p:nvSpPr>
        <p:spPr bwMode="auto">
          <a:xfrm>
            <a:off x="8647113" y="6408738"/>
            <a:ext cx="366712" cy="365125"/>
          </a:xfrm>
          <a:prstGeom prst="rect">
            <a:avLst/>
          </a:prstGeom>
          <a:ln>
            <a:miter lim="800000"/>
            <a:headEnd/>
            <a:tailEnd/>
          </a:ln>
        </p:spPr>
        <p:txBody>
          <a:bodyPr anchor="b"/>
          <a:lstStyle/>
          <a:p>
            <a:pPr algn="r">
              <a:defRPr/>
            </a:pPr>
            <a:fld id="{517E47D4-5CC5-4DCD-80CE-F4B467D14306}" type="slidenum">
              <a:rPr lang="en-US" sz="1000">
                <a:latin typeface="+mn-lt"/>
              </a:rPr>
              <a:pPr algn="r">
                <a:defRPr/>
              </a:pPr>
              <a:t>48</a:t>
            </a:fld>
            <a:endParaRPr lang="en-US" sz="1000">
              <a:latin typeface="+mn-lt"/>
            </a:endParaRPr>
          </a:p>
        </p:txBody>
      </p:sp>
      <p:pic>
        <p:nvPicPr>
          <p:cNvPr id="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Tree>
    <p:extLst>
      <p:ext uri="{BB962C8B-B14F-4D97-AF65-F5344CB8AC3E}">
        <p14:creationId xmlns:p14="http://schemas.microsoft.com/office/powerpoint/2010/main" val="340698016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6726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65220"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defRPr/>
            </a:pPr>
            <a:r>
              <a:rPr lang="en-US" smtClean="0">
                <a:solidFill>
                  <a:srgbClr val="006892"/>
                </a:solidFill>
                <a:effectLst/>
                <a:latin typeface="Lucida Sans Unicode" pitchFamily="34" charset="0"/>
                <a:cs typeface="Arial" charset="0"/>
              </a:rPr>
              <a:t>What’s in it for Security Staff?</a:t>
            </a:r>
          </a:p>
        </p:txBody>
      </p:sp>
      <p:sp>
        <p:nvSpPr>
          <p:cNvPr id="267268" name="Content Placeholder 2"/>
          <p:cNvSpPr>
            <a:spLocks noGrp="1"/>
          </p:cNvSpPr>
          <p:nvPr>
            <p:ph idx="4294967295"/>
          </p:nvPr>
        </p:nvSpPr>
        <p:spPr>
          <a:xfrm>
            <a:off x="457200" y="2133600"/>
            <a:ext cx="8229600" cy="2514600"/>
          </a:xfrm>
        </p:spPr>
        <p:txBody>
          <a:bodyPr>
            <a:normAutofit fontScale="92500" lnSpcReduction="20000"/>
          </a:bodyPr>
          <a:lstStyle/>
          <a:p>
            <a:pPr marL="342900" indent="-342900" eaLnBrk="1" hangingPunct="1"/>
            <a:r>
              <a:rPr lang="en-US" smtClean="0">
                <a:latin typeface="Lucida Sans Unicode" pitchFamily="34" charset="0"/>
              </a:rPr>
              <a:t>Decreased Recidivism</a:t>
            </a:r>
          </a:p>
          <a:p>
            <a:pPr marL="342900" indent="-342900" eaLnBrk="1" hangingPunct="1"/>
            <a:endParaRPr lang="en-US" sz="800" smtClean="0">
              <a:latin typeface="Lucida Sans Unicode" pitchFamily="34" charset="0"/>
            </a:endParaRPr>
          </a:p>
          <a:p>
            <a:pPr marL="342900" indent="-342900" eaLnBrk="1" hangingPunct="1"/>
            <a:r>
              <a:rPr lang="en-US" smtClean="0">
                <a:latin typeface="Lucida Sans Unicode" pitchFamily="34" charset="0"/>
              </a:rPr>
              <a:t>More Manageable Inmates</a:t>
            </a:r>
          </a:p>
          <a:p>
            <a:pPr marL="342900" indent="-342900" eaLnBrk="1" hangingPunct="1"/>
            <a:endParaRPr lang="en-US" sz="800" smtClean="0">
              <a:latin typeface="Lucida Sans Unicode" pitchFamily="34" charset="0"/>
            </a:endParaRPr>
          </a:p>
          <a:p>
            <a:pPr marL="342900" indent="-342900" eaLnBrk="1" hangingPunct="1"/>
            <a:r>
              <a:rPr lang="en-US" smtClean="0">
                <a:latin typeface="Lucida Sans Unicode" pitchFamily="34" charset="0"/>
              </a:rPr>
              <a:t>Fewer Acts of Inmate-Staff Violence</a:t>
            </a:r>
          </a:p>
          <a:p>
            <a:pPr marL="342900" indent="-342900" eaLnBrk="1" hangingPunct="1"/>
            <a:endParaRPr lang="en-US" sz="800" smtClean="0">
              <a:latin typeface="Lucida Sans Unicode" pitchFamily="34" charset="0"/>
            </a:endParaRPr>
          </a:p>
          <a:p>
            <a:pPr marL="342900" indent="-342900" eaLnBrk="1" hangingPunct="1"/>
            <a:r>
              <a:rPr lang="en-US" smtClean="0">
                <a:latin typeface="Lucida Sans Unicode" pitchFamily="34" charset="0"/>
              </a:rPr>
              <a:t>Fewer Acts of Inmate-Inmate Violenc</a:t>
            </a:r>
          </a:p>
          <a:p>
            <a:pPr marL="342900" indent="-342900" eaLnBrk="1" hangingPunct="1">
              <a:buFont typeface="Wingdings 3" pitchFamily="18" charset="2"/>
              <a:buNone/>
            </a:pPr>
            <a:endParaRPr lang="en-US" sz="800" smtClean="0">
              <a:latin typeface="Lucida Sans Unicode" pitchFamily="34" charset="0"/>
            </a:endParaRPr>
          </a:p>
          <a:p>
            <a:pPr marL="342900" indent="-342900" eaLnBrk="1" hangingPunct="1"/>
            <a:r>
              <a:rPr lang="en-US" smtClean="0">
                <a:latin typeface="Lucida Sans Unicode" pitchFamily="34" charset="0"/>
              </a:rPr>
              <a:t>Fewer Mental Health and Medical Calls</a:t>
            </a:r>
          </a:p>
        </p:txBody>
      </p:sp>
      <p:sp>
        <p:nvSpPr>
          <p:cNvPr id="26726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FA2CF3E-9456-4B7D-BF21-19DA4FD123CB}" type="slidenum">
              <a:rPr lang="en-US" sz="1200">
                <a:solidFill>
                  <a:schemeClr val="bg1"/>
                </a:solidFill>
                <a:cs typeface="Arial" charset="0"/>
              </a:rPr>
              <a:pPr algn="r"/>
              <a:t>49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025142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0"/>
            <a:ext cx="9140456" cy="1447800"/>
          </a:xfrm>
          <a:solidFill>
            <a:srgbClr val="E0C3A3"/>
          </a:solidFill>
        </p:spPr>
        <p:txBody>
          <a:bodyPr/>
          <a:lstStyle/>
          <a:p>
            <a:r>
              <a:rPr lang="en-US" dirty="0" smtClean="0">
                <a:solidFill>
                  <a:schemeClr val="accent1">
                    <a:lumMod val="75000"/>
                  </a:schemeClr>
                </a:solidFill>
              </a:rPr>
              <a:t>What Doesn’t Work?</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3200" dirty="0" smtClean="0"/>
              <a:t> </a:t>
            </a:r>
            <a:r>
              <a:rPr lang="en-US" sz="3200" dirty="0"/>
              <a:t>Talking cures</a:t>
            </a:r>
          </a:p>
          <a:p>
            <a:r>
              <a:rPr lang="en-US" sz="3200" dirty="0" smtClean="0"/>
              <a:t> </a:t>
            </a:r>
            <a:r>
              <a:rPr lang="en-US" sz="3200" dirty="0"/>
              <a:t>Self-Help </a:t>
            </a:r>
            <a:r>
              <a:rPr lang="en-US" sz="3200" dirty="0" smtClean="0"/>
              <a:t>programs alone</a:t>
            </a:r>
            <a:endParaRPr lang="en-US" sz="3200" dirty="0"/>
          </a:p>
          <a:p>
            <a:r>
              <a:rPr lang="en-US" sz="3200" dirty="0" smtClean="0"/>
              <a:t> </a:t>
            </a:r>
            <a:r>
              <a:rPr lang="en-US" sz="3200" dirty="0"/>
              <a:t>Vague unstructured rehabilitation programs</a:t>
            </a:r>
          </a:p>
          <a:p>
            <a:r>
              <a:rPr lang="en-US" sz="3200" dirty="0" smtClean="0"/>
              <a:t> </a:t>
            </a:r>
            <a:r>
              <a:rPr lang="en-US" sz="3200" dirty="0"/>
              <a:t>Medical model</a:t>
            </a:r>
          </a:p>
          <a:p>
            <a:r>
              <a:rPr lang="en-US" sz="3200" dirty="0" smtClean="0"/>
              <a:t> </a:t>
            </a:r>
            <a:r>
              <a:rPr lang="en-US" sz="3200" dirty="0"/>
              <a:t>Fostering self-regard (self-esteem)</a:t>
            </a:r>
          </a:p>
          <a:p>
            <a:r>
              <a:rPr lang="en-US" sz="3200" dirty="0" smtClean="0"/>
              <a:t> </a:t>
            </a:r>
            <a:r>
              <a:rPr lang="en-US" sz="3200" dirty="0"/>
              <a:t>“Punishing smarter” (boot camps, scared straight, etc.)</a:t>
            </a:r>
          </a:p>
          <a:p>
            <a:endParaRPr lang="en-US" dirty="0"/>
          </a:p>
        </p:txBody>
      </p:sp>
      <p:sp>
        <p:nvSpPr>
          <p:cNvPr id="4" name="TextBox 3"/>
          <p:cNvSpPr txBox="1"/>
          <p:nvPr/>
        </p:nvSpPr>
        <p:spPr>
          <a:xfrm>
            <a:off x="381000" y="5791200"/>
            <a:ext cx="2590800" cy="246221"/>
          </a:xfrm>
          <a:prstGeom prst="rect">
            <a:avLst/>
          </a:prstGeom>
          <a:noFill/>
        </p:spPr>
        <p:txBody>
          <a:bodyPr wrap="square" rtlCol="0">
            <a:spAutoFit/>
          </a:bodyPr>
          <a:lstStyle/>
          <a:p>
            <a:r>
              <a:rPr lang="en-US" sz="1000" dirty="0" err="1" smtClean="0"/>
              <a:t>Latessa</a:t>
            </a:r>
            <a:r>
              <a:rPr lang="en-US" sz="1000" dirty="0" smtClean="0"/>
              <a:t>, 2002</a:t>
            </a:r>
            <a:endParaRPr lang="en-US" sz="1000" dirty="0"/>
          </a:p>
        </p:txBody>
      </p:sp>
      <p:pic>
        <p:nvPicPr>
          <p:cNvPr id="5" name="Picture 9"/>
          <p:cNvPicPr>
            <a:picLocks noChangeAspect="1"/>
          </p:cNvPicPr>
          <p:nvPr/>
        </p:nvPicPr>
        <p:blipFill>
          <a:blip r:embed="rId2"/>
          <a:srcRect/>
          <a:stretch>
            <a:fillRect/>
          </a:stretch>
        </p:blipFill>
        <p:spPr bwMode="auto">
          <a:xfrm>
            <a:off x="0" y="6037421"/>
            <a:ext cx="9144000" cy="896779"/>
          </a:xfrm>
          <a:prstGeom prst="rect">
            <a:avLst/>
          </a:prstGeom>
          <a:noFill/>
          <a:ln w="9525">
            <a:noFill/>
            <a:miter lim="800000"/>
            <a:headEnd/>
            <a:tailEnd/>
          </a:ln>
        </p:spPr>
      </p:pic>
    </p:spTree>
    <p:extLst>
      <p:ext uri="{BB962C8B-B14F-4D97-AF65-F5344CB8AC3E}">
        <p14:creationId xmlns:p14="http://schemas.microsoft.com/office/powerpoint/2010/main" val="1599836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457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57026" name="Picture 9"/>
          <p:cNvPicPr>
            <a:picLocks noChangeAspect="1"/>
          </p:cNvPicPr>
          <p:nvPr/>
        </p:nvPicPr>
        <p:blipFill>
          <a:blip r:embed="rId3"/>
          <a:srcRect/>
          <a:stretch>
            <a:fillRect/>
          </a:stretch>
        </p:blipFill>
        <p:spPr bwMode="auto">
          <a:xfrm>
            <a:off x="0" y="6553200"/>
            <a:ext cx="9144000" cy="381000"/>
          </a:xfrm>
          <a:prstGeom prst="rect">
            <a:avLst/>
          </a:prstGeom>
          <a:noFill/>
          <a:ln w="9525">
            <a:noFill/>
            <a:miter lim="800000"/>
            <a:headEnd/>
            <a:tailEnd/>
          </a:ln>
        </p:spPr>
      </p:pic>
      <p:sp>
        <p:nvSpPr>
          <p:cNvPr id="25702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D65FBD4-DB56-4548-8536-B7E599BCB795}" type="slidenum">
              <a:rPr lang="en-US" sz="1200">
                <a:solidFill>
                  <a:schemeClr val="bg1"/>
                </a:solidFill>
                <a:cs typeface="Arial" charset="0"/>
              </a:rPr>
              <a:pPr algn="r"/>
              <a:t>50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609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57030" name="Picture 3"/>
          <p:cNvPicPr>
            <a:picLocks noChangeArrowheads="1"/>
          </p:cNvPicPr>
          <p:nvPr/>
        </p:nvPicPr>
        <p:blipFill>
          <a:blip r:embed="rId4"/>
          <a:srcRect/>
          <a:stretch>
            <a:fillRect/>
          </a:stretch>
        </p:blipFill>
        <p:spPr bwMode="auto">
          <a:xfrm>
            <a:off x="533400" y="685800"/>
            <a:ext cx="8001000" cy="5791200"/>
          </a:xfrm>
          <a:prstGeom prst="rect">
            <a:avLst/>
          </a:prstGeom>
          <a:noFill/>
          <a:ln w="9525">
            <a:noFill/>
            <a:miter lim="800000"/>
            <a:headEnd/>
            <a:tailEnd/>
          </a:ln>
        </p:spPr>
      </p:pic>
    </p:spTree>
    <p:extLst>
      <p:ext uri="{BB962C8B-B14F-4D97-AF65-F5344CB8AC3E}">
        <p14:creationId xmlns:p14="http://schemas.microsoft.com/office/powerpoint/2010/main" val="1215929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54989" name="Picture 9"/>
          <p:cNvPicPr>
            <a:picLocks noChangeAspect="1"/>
          </p:cNvPicPr>
          <p:nvPr/>
        </p:nvPicPr>
        <p:blipFill>
          <a:blip r:embed="rId4"/>
          <a:srcRect/>
          <a:stretch>
            <a:fillRect/>
          </a:stretch>
        </p:blipFill>
        <p:spPr bwMode="auto">
          <a:xfrm>
            <a:off x="0" y="6629400"/>
            <a:ext cx="9144000" cy="304800"/>
          </a:xfrm>
          <a:prstGeom prst="rect">
            <a:avLst/>
          </a:prstGeom>
          <a:noFill/>
          <a:ln w="9525">
            <a:noFill/>
            <a:miter lim="800000"/>
            <a:headEnd/>
            <a:tailEnd/>
          </a:ln>
        </p:spPr>
      </p:pic>
      <p:sp>
        <p:nvSpPr>
          <p:cNvPr id="254990"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7E87888-4656-4037-B78C-CC7CDE2CA5AB}" type="slidenum">
              <a:rPr lang="en-US" sz="1200">
                <a:solidFill>
                  <a:schemeClr val="bg1"/>
                </a:solidFill>
                <a:cs typeface="Arial" charset="0"/>
              </a:rPr>
              <a:pPr algn="r"/>
              <a:t>51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54993" name="Rectangle 3"/>
          <p:cNvPicPr>
            <a:picLocks noGrp="1" noChangeArrowheads="1"/>
          </p:cNvPicPr>
          <p:nvPr>
            <p:ph type="title" idx="4294967295"/>
          </p:nvPr>
        </p:nvPicPr>
        <p:blipFill>
          <a:blip r:embed="rId5"/>
          <a:srcRect/>
          <a:stretch>
            <a:fillRect/>
          </a:stretch>
        </p:blipFill>
        <p:spPr bwMode="auto">
          <a:xfrm>
            <a:off x="609600" y="0"/>
            <a:ext cx="7970838" cy="1143000"/>
          </a:xfrm>
        </p:spPr>
      </p:pic>
      <p:graphicFrame>
        <p:nvGraphicFramePr>
          <p:cNvPr id="254987" name="Content Placeholder 4"/>
          <p:cNvGraphicFramePr>
            <a:graphicFrameLocks/>
          </p:cNvGraphicFramePr>
          <p:nvPr/>
        </p:nvGraphicFramePr>
        <p:xfrm>
          <a:off x="304800" y="1219200"/>
          <a:ext cx="8534400" cy="5334000"/>
        </p:xfrm>
        <a:graphic>
          <a:graphicData uri="http://schemas.openxmlformats.org/presentationml/2006/ole">
            <mc:AlternateContent xmlns:mc="http://schemas.openxmlformats.org/markup-compatibility/2006">
              <mc:Choice xmlns:v="urn:schemas-microsoft-com:vml" Requires="v">
                <p:oleObj spid="_x0000_s5136" r:id="rId6" imgW="8327858" imgH="4980864" progId="Excel.Sheet.8">
                  <p:embed/>
                </p:oleObj>
              </mc:Choice>
              <mc:Fallback>
                <p:oleObj r:id="rId6" imgW="8327858" imgH="4980864"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19200"/>
                        <a:ext cx="85344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64869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dirty="0" smtClean="0"/>
              <a:t>Last </a:t>
            </a:r>
            <a:r>
              <a:rPr lang="en-US" dirty="0"/>
              <a:t>at least </a:t>
            </a:r>
            <a:r>
              <a:rPr lang="en-US" dirty="0" smtClean="0"/>
              <a:t>6-12 months</a:t>
            </a:r>
          </a:p>
          <a:p>
            <a:pPr marL="109728" indent="0">
              <a:buNone/>
            </a:pPr>
            <a:endParaRPr lang="en-US" dirty="0" smtClean="0"/>
          </a:p>
          <a:p>
            <a:r>
              <a:rPr lang="en-US" dirty="0" smtClean="0"/>
              <a:t>Make </a:t>
            </a:r>
            <a:r>
              <a:rPr lang="en-US" dirty="0"/>
              <a:t>every effort to separate RSAT participants from the general correctional </a:t>
            </a:r>
            <a:r>
              <a:rPr lang="en-US" dirty="0" smtClean="0"/>
              <a:t>population</a:t>
            </a:r>
          </a:p>
          <a:p>
            <a:pPr marL="109728" indent="0">
              <a:buNone/>
            </a:pPr>
            <a:r>
              <a:rPr lang="en-US" dirty="0" smtClean="0"/>
              <a:t> </a:t>
            </a:r>
            <a:endParaRPr lang="en-US" dirty="0"/>
          </a:p>
          <a:p>
            <a:r>
              <a:rPr lang="en-US" dirty="0" smtClean="0"/>
              <a:t>Focus </a:t>
            </a:r>
            <a:r>
              <a:rPr lang="en-US" dirty="0"/>
              <a:t>on inmates’ substance abuse </a:t>
            </a:r>
            <a:r>
              <a:rPr lang="en-US" dirty="0" smtClean="0"/>
              <a:t>problems</a:t>
            </a:r>
          </a:p>
          <a:p>
            <a:pPr marL="109728" indent="0">
              <a:buNone/>
            </a:pPr>
            <a:r>
              <a:rPr lang="en-US" dirty="0" smtClean="0"/>
              <a:t> </a:t>
            </a:r>
            <a:endParaRPr lang="en-US" dirty="0"/>
          </a:p>
          <a:p>
            <a:r>
              <a:rPr lang="en-US" dirty="0" smtClean="0"/>
              <a:t>Develop </a:t>
            </a:r>
            <a:r>
              <a:rPr lang="en-US" dirty="0"/>
              <a:t>inmates’ cognitive, behavioral, social, vocational, and other skills to solve the substance abuse and related </a:t>
            </a:r>
            <a:r>
              <a:rPr lang="en-US" dirty="0" smtClean="0"/>
              <a:t>problems</a:t>
            </a:r>
          </a:p>
          <a:p>
            <a:pPr marL="109728" indent="0">
              <a:buNone/>
            </a:pPr>
            <a:r>
              <a:rPr lang="en-US" dirty="0" smtClean="0"/>
              <a:t> </a:t>
            </a:r>
            <a:endParaRPr lang="en-US" dirty="0"/>
          </a:p>
          <a:p>
            <a:r>
              <a:rPr lang="en-US" dirty="0" smtClean="0"/>
              <a:t>Are </a:t>
            </a:r>
            <a:r>
              <a:rPr lang="en-US" dirty="0"/>
              <a:t>science based and </a:t>
            </a:r>
            <a:r>
              <a:rPr lang="en-US" dirty="0" smtClean="0"/>
              <a:t>effective </a:t>
            </a:r>
            <a:endParaRPr lang="en-US" dirty="0"/>
          </a:p>
        </p:txBody>
      </p:sp>
      <p:sp>
        <p:nvSpPr>
          <p:cNvPr id="7" name="Title 6"/>
          <p:cNvSpPr>
            <a:spLocks noGrp="1"/>
          </p:cNvSpPr>
          <p:nvPr>
            <p:ph type="title"/>
          </p:nvPr>
        </p:nvSpPr>
        <p:spPr>
          <a:xfrm>
            <a:off x="0" y="0"/>
            <a:ext cx="9144000" cy="1447800"/>
          </a:xfrm>
          <a:solidFill>
            <a:srgbClr val="E0C3A3"/>
          </a:solidFill>
        </p:spPr>
        <p:txBody>
          <a:bodyPr>
            <a:normAutofit/>
          </a:bodyPr>
          <a:lstStyle/>
          <a:p>
            <a:r>
              <a:rPr lang="en-US" dirty="0" smtClean="0">
                <a:solidFill>
                  <a:schemeClr val="accent1">
                    <a:lumMod val="75000"/>
                  </a:schemeClr>
                </a:solidFill>
              </a:rPr>
              <a:t>BJA’s Requirements for Correctional RSAT Programs</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6343650"/>
            <a:ext cx="9144000" cy="590550"/>
          </a:xfrm>
          <a:prstGeom prst="rect">
            <a:avLst/>
          </a:prstGeom>
          <a:noFill/>
          <a:ln w="9525">
            <a:noFill/>
            <a:miter lim="800000"/>
            <a:headEnd/>
            <a:tailEnd/>
          </a:ln>
        </p:spPr>
      </p:pic>
    </p:spTree>
    <p:extLst>
      <p:ext uri="{BB962C8B-B14F-4D97-AF65-F5344CB8AC3E}">
        <p14:creationId xmlns:p14="http://schemas.microsoft.com/office/powerpoint/2010/main" val="129097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3929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3929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67D5086-BCDD-42B7-99B1-0912CC162398}" type="slidenum">
              <a:rPr lang="en-US" sz="1200">
                <a:solidFill>
                  <a:schemeClr val="bg1"/>
                </a:solidFill>
                <a:cs typeface="Arial" charset="0"/>
              </a:rPr>
              <a:pPr algn="r"/>
              <a:t>53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90535" name="Text Box 7"/>
          <p:cNvSpPr txBox="1">
            <a:spLocks noChangeArrowheads="1"/>
          </p:cNvSpPr>
          <p:nvPr/>
        </p:nvSpPr>
        <p:spPr bwMode="auto">
          <a:xfrm>
            <a:off x="163513" y="381000"/>
            <a:ext cx="5160962" cy="641350"/>
          </a:xfrm>
          <a:prstGeom prst="rect">
            <a:avLst/>
          </a:prstGeom>
          <a:noFill/>
          <a:ln w="9525">
            <a:noFill/>
            <a:miter lim="800000"/>
            <a:headEnd/>
            <a:tailEnd/>
          </a:ln>
          <a:effectLst/>
        </p:spPr>
        <p:txBody>
          <a:bodyPr wrap="none">
            <a:spAutoFit/>
          </a:bodyPr>
          <a:lstStyle/>
          <a:p>
            <a:pPr algn="ctr">
              <a:defRPr/>
            </a:pPr>
            <a:r>
              <a:rPr lang="en-US" sz="3600" b="1" dirty="0">
                <a:solidFill>
                  <a:schemeClr val="accent1">
                    <a:lumMod val="75000"/>
                  </a:schemeClr>
                </a:solidFill>
                <a:effectLst>
                  <a:outerShdw blurRad="38100" dist="38100" dir="2700000" algn="tl">
                    <a:srgbClr val="C0C0C0"/>
                  </a:outerShdw>
                </a:effectLst>
                <a:latin typeface="Lucida Sans Unicode" pitchFamily="34" charset="0"/>
              </a:rPr>
              <a:t>How Does RSAT Work?</a:t>
            </a:r>
          </a:p>
        </p:txBody>
      </p:sp>
      <p:sp>
        <p:nvSpPr>
          <p:cNvPr id="439303" name="Content Placeholder 2"/>
          <p:cNvSpPr>
            <a:spLocks/>
          </p:cNvSpPr>
          <p:nvPr/>
        </p:nvSpPr>
        <p:spPr bwMode="auto">
          <a:xfrm>
            <a:off x="0" y="685800"/>
            <a:ext cx="88392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endParaRPr lang="en-US" sz="27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algn="ctr" eaLnBrk="0" hangingPunct="0">
              <a:spcBef>
                <a:spcPts val="400"/>
              </a:spcBef>
              <a:buClr>
                <a:schemeClr val="accent1"/>
              </a:buClr>
              <a:buSzPct val="68000"/>
              <a:buFont typeface="Wingdings 3" pitchFamily="18" charset="2"/>
              <a:buNone/>
            </a:pPr>
            <a:r>
              <a:rPr lang="en-US" sz="2400" b="1" u="sng" dirty="0">
                <a:latin typeface="Lucida Sans Unicode" pitchFamily="34" charset="0"/>
              </a:rPr>
              <a:t>Structure – Discipline – Consistency</a:t>
            </a:r>
          </a:p>
          <a:p>
            <a:pPr marL="365125" indent="-255588" algn="ctr" eaLnBrk="0" hangingPunct="0">
              <a:spcBef>
                <a:spcPts val="400"/>
              </a:spcBef>
              <a:buClr>
                <a:schemeClr val="accent1"/>
              </a:buClr>
              <a:buSzPct val="68000"/>
              <a:buFont typeface="Wingdings 3" pitchFamily="18" charset="2"/>
              <a:buNone/>
            </a:pPr>
            <a:r>
              <a:rPr lang="en-US" sz="2400" dirty="0">
                <a:latin typeface="Lucida Sans Unicode" pitchFamily="34" charset="0"/>
              </a:rPr>
              <a:t>Critical for model to be successful (inmates &amp; staff)</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“Hymn Book Principle”</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Essential for custody and treatment staff to be on the same page</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Consistency is key</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There is no “I” in TEAM</a:t>
            </a:r>
          </a:p>
          <a:p>
            <a:pPr marL="742950" lvl="1" indent="-285750" eaLnBrk="0" hangingPunct="0">
              <a:spcBef>
                <a:spcPts val="325"/>
              </a:spcBef>
              <a:buClr>
                <a:schemeClr val="accent1"/>
              </a:buClr>
              <a:buFont typeface="Verdana" pitchFamily="34" charset="0"/>
              <a:buChar char="◦"/>
            </a:pPr>
            <a:endParaRPr lang="en-US" sz="7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The Therapeutic Community (TC) is the method for change, not the treatment specialist or the individual.</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Training is critical and on-going.</a:t>
            </a:r>
          </a:p>
          <a:p>
            <a:pPr marL="109537" eaLnBrk="0" hangingPunct="0">
              <a:spcBef>
                <a:spcPts val="400"/>
              </a:spcBef>
              <a:buClr>
                <a:schemeClr val="accent1"/>
              </a:buClr>
              <a:buSzPct val="68000"/>
            </a:pPr>
            <a:endParaRPr lang="en-US" sz="27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endParaRPr lang="en-US" sz="2700" dirty="0">
              <a:latin typeface="Lucida Sans Unicode" pitchFamily="34" charset="0"/>
            </a:endParaRPr>
          </a:p>
        </p:txBody>
      </p:sp>
    </p:spTree>
    <p:extLst>
      <p:ext uri="{BB962C8B-B14F-4D97-AF65-F5344CB8AC3E}">
        <p14:creationId xmlns:p14="http://schemas.microsoft.com/office/powerpoint/2010/main" val="3005937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2075"/>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5923" name="Title 1"/>
          <p:cNvSpPr>
            <a:spLocks noGrp="1"/>
          </p:cNvSpPr>
          <p:nvPr>
            <p:ph type="ctrTitle" idx="4294967295"/>
          </p:nvPr>
        </p:nvSpPr>
        <p:spPr bwMode="auto">
          <a:xfrm>
            <a:off x="685800" y="2130425"/>
            <a:ext cx="7772400" cy="1470025"/>
          </a:xfrm>
        </p:spPr>
        <p:txBody>
          <a:bodyPr wrap="square" lIns="91440" tIns="45720" rIns="91440" bIns="45720" numCol="1" anchorCtr="0" compatLnSpc="1">
            <a:prstTxWarp prst="textNoShape">
              <a:avLst/>
            </a:prstTxWarp>
          </a:bodyPr>
          <a:lstStyle/>
          <a:p>
            <a:pPr algn="r">
              <a:defRPr/>
            </a:pPr>
            <a:r>
              <a:rPr lang="en-US" sz="4400" smtClean="0">
                <a:solidFill>
                  <a:schemeClr val="bg1"/>
                </a:solidFill>
                <a:effectLst/>
                <a:latin typeface="Lucida Sans Unicode" pitchFamily="34" charset="0"/>
                <a:cs typeface="Arial" charset="0"/>
              </a:rPr>
              <a:t>Addiction</a:t>
            </a:r>
          </a:p>
        </p:txBody>
      </p:sp>
      <p:sp>
        <p:nvSpPr>
          <p:cNvPr id="283651"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fld id="{B64A9B7A-E37B-459F-8291-46DC00CF552F}" type="datetime1">
              <a:rPr lang="en-US" sz="1200">
                <a:solidFill>
                  <a:schemeClr val="bg1"/>
                </a:solidFill>
                <a:cs typeface="Arial" charset="0"/>
              </a:rPr>
              <a:pPr/>
              <a:t>3/7/2012</a:t>
            </a:fld>
            <a:endParaRPr lang="en-US" sz="1200">
              <a:solidFill>
                <a:schemeClr val="bg1"/>
              </a:solidFill>
              <a:cs typeface="Arial" charset="0"/>
            </a:endParaRPr>
          </a:p>
        </p:txBody>
      </p:sp>
      <p:sp>
        <p:nvSpPr>
          <p:cNvPr id="283652"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278289A-E76C-4D4E-A98E-BD3EA7F0CC51}" type="slidenum">
              <a:rPr lang="en-US" sz="1200">
                <a:solidFill>
                  <a:schemeClr val="bg1"/>
                </a:solidFill>
                <a:cs typeface="Arial" charset="0"/>
              </a:rPr>
              <a:pPr algn="r"/>
              <a:t>54</a:t>
            </a:fld>
            <a:endParaRPr lang="en-US" sz="120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283654"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283655" name="Subtitle 2"/>
          <p:cNvSpPr>
            <a:spLocks/>
          </p:cNvSpPr>
          <p:nvPr/>
        </p:nvSpPr>
        <p:spPr bwMode="auto">
          <a:xfrm>
            <a:off x="914400" y="3810000"/>
            <a:ext cx="7543800" cy="1625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a:solidFill>
                  <a:schemeClr val="bg1"/>
                </a:solidFill>
                <a:latin typeface="Lucida Sans Unicode" pitchFamily="34" charset="0"/>
              </a:rPr>
              <a:t>Understanding Addiction as a </a:t>
            </a:r>
          </a:p>
          <a:p>
            <a:pPr algn="r" eaLnBrk="0" hangingPunct="0">
              <a:spcBef>
                <a:spcPts val="400"/>
              </a:spcBef>
              <a:buClr>
                <a:schemeClr val="accent1"/>
              </a:buClr>
              <a:buSzPct val="68000"/>
              <a:buFont typeface="Wingdings 3" pitchFamily="18" charset="2"/>
              <a:buNone/>
            </a:pPr>
            <a:r>
              <a:rPr lang="en-US" sz="2700">
                <a:solidFill>
                  <a:schemeClr val="bg1"/>
                </a:solidFill>
                <a:latin typeface="Lucida Sans Unicode" pitchFamily="34" charset="0"/>
              </a:rPr>
              <a:t>Brain Disease</a:t>
            </a:r>
            <a:r>
              <a:rPr lang="en-US" sz="2700">
                <a:latin typeface="Lucida Sans Unicode" pitchFamily="34" charset="0"/>
              </a:rPr>
              <a:t> </a:t>
            </a:r>
          </a:p>
        </p:txBody>
      </p:sp>
    </p:spTree>
    <p:extLst>
      <p:ext uri="{BB962C8B-B14F-4D97-AF65-F5344CB8AC3E}">
        <p14:creationId xmlns:p14="http://schemas.microsoft.com/office/powerpoint/2010/main" val="2364954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8569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8569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4224271-80CF-4660-A605-5325E68C3FBB}" type="slidenum">
              <a:rPr lang="en-US" sz="1200">
                <a:solidFill>
                  <a:schemeClr val="bg1"/>
                </a:solidFill>
                <a:cs typeface="Arial" charset="0"/>
              </a:rPr>
              <a:pPr algn="r"/>
              <a:t>55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5702" name="Title 1"/>
          <p:cNvSpPr>
            <a:spLocks/>
          </p:cNvSpPr>
          <p:nvPr/>
        </p:nvSpPr>
        <p:spPr bwMode="auto">
          <a:xfrm>
            <a:off x="457200" y="152400"/>
            <a:ext cx="8229600" cy="1143000"/>
          </a:xfrm>
          <a:prstGeom prst="rect">
            <a:avLst/>
          </a:prstGeom>
          <a:noFill/>
          <a:ln w="9525">
            <a:noFill/>
            <a:miter lim="800000"/>
            <a:headEnd/>
            <a:tailEnd/>
          </a:ln>
        </p:spPr>
        <p:txBody>
          <a:bodyPr anchor="ctr"/>
          <a:lstStyle/>
          <a:p>
            <a:r>
              <a:rPr lang="en-US" sz="4100" b="1" dirty="0">
                <a:solidFill>
                  <a:schemeClr val="accent1">
                    <a:lumMod val="75000"/>
                  </a:schemeClr>
                </a:solidFill>
                <a:latin typeface="Lucida Sans Unicode" pitchFamily="34" charset="0"/>
              </a:rPr>
              <a:t>Paradigm Shift</a:t>
            </a:r>
          </a:p>
        </p:txBody>
      </p:sp>
      <p:sp>
        <p:nvSpPr>
          <p:cNvPr id="285703" name="Content Placeholder 2"/>
          <p:cNvSpPr>
            <a:spLocks/>
          </p:cNvSpPr>
          <p:nvPr/>
        </p:nvSpPr>
        <p:spPr bwMode="auto">
          <a:xfrm>
            <a:off x="457200" y="1835150"/>
            <a:ext cx="8229600" cy="3322638"/>
          </a:xfrm>
          <a:prstGeom prst="rect">
            <a:avLst/>
          </a:prstGeom>
          <a:noFill/>
          <a:ln w="9525">
            <a:noFill/>
            <a:miter lim="800000"/>
            <a:headEnd/>
            <a:tailEnd/>
          </a:ln>
        </p:spPr>
        <p:txBody>
          <a:bodyPr/>
          <a:lstStyle/>
          <a:p>
            <a:pPr algn="ctr">
              <a:spcBef>
                <a:spcPts val="1400"/>
              </a:spcBef>
              <a:buClr>
                <a:schemeClr val="accent1"/>
              </a:buClr>
              <a:buSzPct val="68000"/>
              <a:buFont typeface="Wingdings 3" pitchFamily="18" charset="2"/>
              <a:buNone/>
            </a:pPr>
            <a:r>
              <a:rPr lang="en-US" sz="6100" i="1">
                <a:latin typeface="Lucida Sans Unicode" pitchFamily="34" charset="0"/>
                <a:cs typeface="Arial" charset="0"/>
                <a:sym typeface="Arial" charset="0"/>
              </a:rPr>
              <a:t>“JUST SAY NO” vs.</a:t>
            </a:r>
          </a:p>
          <a:p>
            <a:pPr algn="ctr">
              <a:spcBef>
                <a:spcPts val="1400"/>
              </a:spcBef>
              <a:buClr>
                <a:schemeClr val="accent1"/>
              </a:buClr>
              <a:buSzPct val="68000"/>
              <a:buFont typeface="Wingdings 3" pitchFamily="18" charset="2"/>
              <a:buNone/>
            </a:pPr>
            <a:r>
              <a:rPr lang="en-US" sz="6100" i="1">
                <a:latin typeface="Lucida Sans Unicode" pitchFamily="34" charset="0"/>
                <a:cs typeface="Arial" charset="0"/>
                <a:sym typeface="Arial" charset="0"/>
              </a:rPr>
              <a:t>THE DISEASE MODEL OF ADDICTION</a:t>
            </a:r>
          </a:p>
          <a:p>
            <a:pPr algn="ctr">
              <a:spcBef>
                <a:spcPts val="400"/>
              </a:spcBef>
              <a:buClr>
                <a:schemeClr val="accent1"/>
              </a:buClr>
              <a:buSzPct val="68000"/>
              <a:buFont typeface="Wingdings 3" pitchFamily="18" charset="2"/>
              <a:buChar char=""/>
            </a:pPr>
            <a:endParaRPr lang="en-US" sz="6100">
              <a:latin typeface="Lucida Sans Unicode" pitchFamily="34" charset="0"/>
            </a:endParaRPr>
          </a:p>
        </p:txBody>
      </p:sp>
    </p:spTree>
    <p:extLst>
      <p:ext uri="{BB962C8B-B14F-4D97-AF65-F5344CB8AC3E}">
        <p14:creationId xmlns:p14="http://schemas.microsoft.com/office/powerpoint/2010/main" val="2093120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6597"/>
            <a:ext cx="8458200" cy="5478423"/>
          </a:xfrm>
          <a:prstGeom prst="rect">
            <a:avLst/>
          </a:prstGeom>
        </p:spPr>
        <p:txBody>
          <a:bodyPr wrap="square">
            <a:spAutoFit/>
          </a:bodyPr>
          <a:lstStyle/>
          <a:p>
            <a:endParaRPr lang="en-US" dirty="0" smtClean="0"/>
          </a:p>
          <a:p>
            <a:endParaRPr lang="en-US" dirty="0"/>
          </a:p>
          <a:p>
            <a:r>
              <a:rPr lang="en-US" sz="4400" dirty="0" smtClean="0">
                <a:solidFill>
                  <a:schemeClr val="accent1">
                    <a:lumMod val="75000"/>
                  </a:schemeClr>
                </a:solidFill>
                <a:latin typeface="Lucida Sans Unicode" pitchFamily="34" charset="0"/>
                <a:cs typeface="Lucida Sans Unicode" pitchFamily="34" charset="0"/>
              </a:rPr>
              <a:t>ASAM Definition of Addiction</a:t>
            </a:r>
          </a:p>
          <a:p>
            <a:endParaRPr lang="en-US" dirty="0">
              <a:solidFill>
                <a:schemeClr val="accent1">
                  <a:lumMod val="75000"/>
                </a:schemeClr>
              </a:solidFill>
            </a:endParaRPr>
          </a:p>
          <a:p>
            <a:endParaRPr lang="en-US" dirty="0" smtClean="0"/>
          </a:p>
          <a:p>
            <a:r>
              <a:rPr lang="en-US" dirty="0" smtClean="0">
                <a:latin typeface="Lucida Sans Unicode" pitchFamily="34" charset="0"/>
                <a:cs typeface="Lucida Sans Unicode" pitchFamily="34" charset="0"/>
              </a:rPr>
              <a:t>“Addiction </a:t>
            </a:r>
            <a:r>
              <a:rPr lang="en-US" dirty="0">
                <a:latin typeface="Lucida Sans Unicode" pitchFamily="34" charset="0"/>
                <a:cs typeface="Lucida Sans Unicode" pitchFamily="34" charset="0"/>
              </a:rPr>
              <a:t>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endParaRPr lang="en-US" dirty="0">
              <a:latin typeface="Lucida Sans Unicode" pitchFamily="34" charset="0"/>
              <a:cs typeface="Lucida Sans Unicode" pitchFamily="34" charset="0"/>
            </a:endParaRPr>
          </a:p>
          <a:p>
            <a:r>
              <a:rPr lang="en-US" dirty="0">
                <a:latin typeface="Lucida Sans Unicode" pitchFamily="34" charset="0"/>
                <a:cs typeface="Lucida Sans Unicode" pitchFamily="34" charset="0"/>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a:t>
            </a:r>
            <a:r>
              <a:rPr lang="en-US" dirty="0" smtClean="0">
                <a:latin typeface="Lucida Sans Unicode" pitchFamily="34" charset="0"/>
                <a:cs typeface="Lucida Sans Unicode" pitchFamily="34" charset="0"/>
              </a:rPr>
              <a:t>death.” (ASAM, 2011)</a:t>
            </a:r>
            <a:endParaRPr lang="en-US" dirty="0">
              <a:latin typeface="Lucida Sans Unicode" pitchFamily="34" charset="0"/>
              <a:cs typeface="Lucida Sans Unicode" pitchFamily="34" charset="0"/>
            </a:endParaRPr>
          </a:p>
        </p:txBody>
      </p:sp>
      <p:pic>
        <p:nvPicPr>
          <p:cNvPr id="3" name="Picture 9"/>
          <p:cNvPicPr>
            <a:picLocks noChangeAspect="1"/>
          </p:cNvPicPr>
          <p:nvPr/>
        </p:nvPicPr>
        <p:blipFill>
          <a:blip r:embed="rId3"/>
          <a:srcRect/>
          <a:stretch>
            <a:fillRect/>
          </a:stretch>
        </p:blipFill>
        <p:spPr bwMode="auto">
          <a:xfrm>
            <a:off x="0" y="5715000"/>
            <a:ext cx="9144000" cy="1219200"/>
          </a:xfrm>
          <a:prstGeom prst="rect">
            <a:avLst/>
          </a:prstGeom>
          <a:noFill/>
          <a:ln w="9525">
            <a:noFill/>
            <a:miter lim="800000"/>
            <a:headEnd/>
            <a:tailEnd/>
          </a:ln>
        </p:spPr>
      </p:pic>
    </p:spTree>
    <p:extLst>
      <p:ext uri="{BB962C8B-B14F-4D97-AF65-F5344CB8AC3E}">
        <p14:creationId xmlns:p14="http://schemas.microsoft.com/office/powerpoint/2010/main" val="1042490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8774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8774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AD3EBB8-8EC8-4512-ABC2-1052D30746AE}" type="slidenum">
              <a:rPr lang="en-US" sz="1200">
                <a:solidFill>
                  <a:schemeClr val="bg1"/>
                </a:solidFill>
                <a:cs typeface="Arial" charset="0"/>
              </a:rPr>
              <a:pPr algn="r"/>
              <a:t>57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7750" name="Rectangle 1"/>
          <p:cNvSpPr>
            <a:spLocks/>
          </p:cNvSpPr>
          <p:nvPr/>
        </p:nvSpPr>
        <p:spPr bwMode="auto">
          <a:xfrm>
            <a:off x="381000" y="381000"/>
            <a:ext cx="8509000" cy="5562600"/>
          </a:xfrm>
          <a:prstGeom prst="rect">
            <a:avLst/>
          </a:prstGeom>
          <a:noFill/>
          <a:ln w="12700">
            <a:noFill/>
            <a:miter lim="800000"/>
            <a:headEnd/>
            <a:tailEnd/>
          </a:ln>
        </p:spPr>
        <p:txBody>
          <a:bodyPr lIns="0" tIns="0" rIns="40639" bIns="0"/>
          <a:lstStyle/>
          <a:p>
            <a:pPr marL="496888" indent="-457200" algn="ctr">
              <a:spcBef>
                <a:spcPts val="1600"/>
              </a:spcBef>
            </a:pPr>
            <a:r>
              <a:rPr lang="en-US" sz="3200" b="1" dirty="0">
                <a:solidFill>
                  <a:schemeClr val="accent1">
                    <a:lumMod val="75000"/>
                  </a:schemeClr>
                </a:solidFill>
                <a:latin typeface="Lucida Sans Unicode" pitchFamily="34" charset="0"/>
                <a:ea typeface="ヒラギノ明朝 ProN W3"/>
                <a:cs typeface="Arial" charset="0"/>
                <a:sym typeface="Arial" charset="0"/>
              </a:rPr>
              <a:t>The Disease Model</a:t>
            </a:r>
          </a:p>
          <a:p>
            <a:pPr marL="496888" indent="-457200" algn="ctr">
              <a:spcBef>
                <a:spcPts val="1600"/>
              </a:spcBef>
            </a:pPr>
            <a:endParaRPr lang="en-US" sz="1200" b="1" dirty="0">
              <a:solidFill>
                <a:schemeClr val="tx2"/>
              </a:solidFill>
              <a:latin typeface="Lucida Sans Unicode" pitchFamily="34" charset="0"/>
              <a:ea typeface="ヒラギノ明朝 ProN W3"/>
              <a:cs typeface="Arial" charset="0"/>
              <a:sym typeface="Arial" charset="0"/>
            </a:endParaRPr>
          </a:p>
          <a:p>
            <a:pPr marL="496888" indent="-457200" algn="ctr">
              <a:spcBef>
                <a:spcPts val="1600"/>
              </a:spcBef>
            </a:pPr>
            <a:endParaRPr lang="en-US" sz="1600" b="1" dirty="0">
              <a:latin typeface="Lucida Sans Unicode" pitchFamily="34" charset="0"/>
              <a:ea typeface="ヒラギノ明朝 ProN W3"/>
              <a:cs typeface="Arial" charset="0"/>
              <a:sym typeface="Arial" charset="0"/>
            </a:endParaRPr>
          </a:p>
          <a:p>
            <a:pPr marL="496888" indent="-457200">
              <a:spcBef>
                <a:spcPts val="1400"/>
              </a:spcBef>
              <a:buClr>
                <a:srgbClr val="1F88A1"/>
              </a:buClr>
              <a:buSzPct val="85000"/>
              <a:buFont typeface="Wingdings 3" pitchFamily="18" charset="2"/>
              <a:buChar char="}"/>
            </a:pPr>
            <a:r>
              <a:rPr lang="en-US" sz="2400" dirty="0">
                <a:latin typeface="Lucida Sans Unicode" pitchFamily="34" charset="0"/>
                <a:ea typeface="ヒラギノ明朝 ProN W3"/>
                <a:cs typeface="Arial" charset="0"/>
                <a:sym typeface="Arial" charset="0"/>
              </a:rPr>
              <a:t>Addiction is a </a:t>
            </a:r>
            <a:r>
              <a:rPr lang="en-US" sz="2400" u="sng" dirty="0">
                <a:latin typeface="Lucida Sans Unicode" pitchFamily="34" charset="0"/>
                <a:ea typeface="ヒラギノ明朝 ProN W3"/>
                <a:cs typeface="Arial" charset="0"/>
                <a:sym typeface="Arial" charset="0"/>
              </a:rPr>
              <a:t>chronic</a:t>
            </a:r>
            <a:r>
              <a:rPr lang="en-US" sz="2400" dirty="0">
                <a:latin typeface="Lucida Sans Unicode" pitchFamily="34" charset="0"/>
                <a:ea typeface="ヒラギノ明朝 ProN W3"/>
                <a:cs typeface="Arial" charset="0"/>
                <a:sym typeface="Arial" charset="0"/>
              </a:rPr>
              <a:t>, </a:t>
            </a:r>
            <a:r>
              <a:rPr lang="en-US" sz="2400" u="sng" dirty="0">
                <a:latin typeface="Lucida Sans Unicode" pitchFamily="34" charset="0"/>
                <a:ea typeface="ヒラギノ明朝 ProN W3"/>
                <a:cs typeface="Arial" charset="0"/>
                <a:sym typeface="Arial" charset="0"/>
              </a:rPr>
              <a:t>progressive</a:t>
            </a:r>
            <a:r>
              <a:rPr lang="en-US" sz="2400" dirty="0">
                <a:latin typeface="Lucida Sans Unicode" pitchFamily="34" charset="0"/>
                <a:ea typeface="ヒラギノ明朝 ProN W3"/>
                <a:cs typeface="Arial" charset="0"/>
                <a:sym typeface="Arial" charset="0"/>
              </a:rPr>
              <a:t>, </a:t>
            </a:r>
            <a:r>
              <a:rPr lang="en-US" sz="2400" u="sng" dirty="0">
                <a:latin typeface="Lucida Sans Unicode" pitchFamily="34" charset="0"/>
                <a:ea typeface="ヒラギノ明朝 ProN W3"/>
                <a:cs typeface="Arial" charset="0"/>
                <a:sym typeface="Arial" charset="0"/>
              </a:rPr>
              <a:t>relapse - prone</a:t>
            </a:r>
            <a:r>
              <a:rPr lang="en-US" sz="2400" dirty="0">
                <a:latin typeface="Lucida Sans Unicode" pitchFamily="34" charset="0"/>
                <a:ea typeface="ヒラギノ明朝 ProN W3"/>
                <a:cs typeface="Arial" charset="0"/>
                <a:sym typeface="Arial" charset="0"/>
              </a:rPr>
              <a:t> illness that has the potential to be </a:t>
            </a:r>
            <a:r>
              <a:rPr lang="en-US" sz="2400" u="sng" dirty="0">
                <a:latin typeface="Lucida Sans Unicode" pitchFamily="34" charset="0"/>
                <a:ea typeface="ヒラギノ明朝 ProN W3"/>
                <a:cs typeface="Arial" charset="0"/>
                <a:sym typeface="Arial" charset="0"/>
              </a:rPr>
              <a:t>fatal</a:t>
            </a:r>
            <a:r>
              <a:rPr lang="en-US" sz="2400" dirty="0">
                <a:latin typeface="Lucida Sans Unicode" pitchFamily="34" charset="0"/>
                <a:ea typeface="ヒラギノ明朝 ProN W3"/>
                <a:cs typeface="Arial" charset="0"/>
                <a:sym typeface="Arial" charset="0"/>
              </a:rPr>
              <a:t> if left untreated.</a:t>
            </a:r>
            <a:endParaRPr lang="en-US" sz="800" dirty="0">
              <a:latin typeface="Lucida Sans Unicode" pitchFamily="34" charset="0"/>
              <a:ea typeface="ヒラギノ明朝 ProN W3"/>
              <a:cs typeface="Arial" charset="0"/>
              <a:sym typeface="Arial" charset="0"/>
            </a:endParaRPr>
          </a:p>
          <a:p>
            <a:pPr marL="496888" indent="-457200">
              <a:spcBef>
                <a:spcPts val="1400"/>
              </a:spcBef>
              <a:buClr>
                <a:srgbClr val="1F88A1"/>
              </a:buClr>
              <a:buSzPct val="85000"/>
              <a:buFont typeface="Wingdings 3" pitchFamily="18" charset="2"/>
              <a:buChar char="}"/>
            </a:pPr>
            <a:r>
              <a:rPr lang="en-US" sz="2400" b="1" u="sng" dirty="0">
                <a:latin typeface="Lucida Sans Unicode" pitchFamily="34" charset="0"/>
                <a:ea typeface="ヒラギノ明朝 ProN W3"/>
                <a:cs typeface="Arial" charset="0"/>
                <a:sym typeface="Arial" charset="0"/>
              </a:rPr>
              <a:t>Chronic</a:t>
            </a:r>
            <a:r>
              <a:rPr lang="en-US" dirty="0">
                <a:latin typeface="Lucida Sans Unicode" pitchFamily="34" charset="0"/>
                <a:ea typeface="ヒラギノ明朝 ProN W3"/>
                <a:cs typeface="Arial" charset="0"/>
                <a:sym typeface="Arial" charset="0"/>
              </a:rPr>
              <a:t> - </a:t>
            </a:r>
            <a:r>
              <a:rPr lang="en-US" sz="1800" dirty="0">
                <a:latin typeface="Lucida Sans Unicode" pitchFamily="34" charset="0"/>
                <a:ea typeface="ヒラギノ明朝 ProN W3"/>
                <a:cs typeface="Arial" charset="0"/>
                <a:sym typeface="Arial" charset="0"/>
              </a:rPr>
              <a:t>The World Health Organization defines chronic diseases as having:</a:t>
            </a:r>
          </a:p>
          <a:p>
            <a:pPr marL="496888" indent="-457200">
              <a:spcBef>
                <a:spcPts val="1050"/>
              </a:spcBef>
              <a:buClr>
                <a:srgbClr val="C38E41"/>
              </a:buClr>
              <a:buSzPct val="85000"/>
              <a:buFont typeface="Wingdings 3" pitchFamily="18" charset="2"/>
              <a:buChar char="}"/>
            </a:pPr>
            <a:r>
              <a:rPr lang="en-US" sz="1800" b="1" dirty="0">
                <a:latin typeface="Lucida Sans Unicode" pitchFamily="34" charset="0"/>
                <a:ea typeface="ヒラギノ明朝 ProN W3"/>
                <a:cs typeface="Arial" charset="0"/>
                <a:sym typeface="Arial" charset="0"/>
              </a:rPr>
              <a:t>A clearly defined onset</a:t>
            </a:r>
          </a:p>
          <a:p>
            <a:pPr marL="496888" indent="-457200">
              <a:spcBef>
                <a:spcPts val="1050"/>
              </a:spcBef>
              <a:buClr>
                <a:srgbClr val="C38E41"/>
              </a:buClr>
              <a:buSzPct val="85000"/>
              <a:buFont typeface="Wingdings 3" pitchFamily="18" charset="2"/>
              <a:buChar char="}"/>
            </a:pPr>
            <a:r>
              <a:rPr lang="en-US" sz="1800" b="1" dirty="0">
                <a:latin typeface="Lucida Sans Unicode" pitchFamily="34" charset="0"/>
                <a:ea typeface="ヒラギノ明朝 ProN W3"/>
                <a:cs typeface="Arial" charset="0"/>
                <a:sym typeface="Arial" charset="0"/>
              </a:rPr>
              <a:t>An identifiable and predictable set of symptoms</a:t>
            </a:r>
          </a:p>
          <a:p>
            <a:pPr marL="496888" indent="-457200">
              <a:spcBef>
                <a:spcPts val="1050"/>
              </a:spcBef>
              <a:buClr>
                <a:srgbClr val="C38E41"/>
              </a:buClr>
              <a:buSzPct val="85000"/>
              <a:buFont typeface="Wingdings 3" pitchFamily="18" charset="2"/>
              <a:buChar char="}"/>
            </a:pPr>
            <a:r>
              <a:rPr lang="en-US" sz="1800" b="1" dirty="0">
                <a:latin typeface="Lucida Sans Unicode" pitchFamily="34" charset="0"/>
                <a:ea typeface="ヒラギノ明朝 ProN W3"/>
                <a:cs typeface="Arial" charset="0"/>
                <a:sym typeface="Arial" charset="0"/>
              </a:rPr>
              <a:t>A responsiveness to treatment as evidenced by a decrease in symptoms</a:t>
            </a:r>
          </a:p>
          <a:p>
            <a:pPr marL="496888" indent="-457200">
              <a:spcBef>
                <a:spcPts val="1050"/>
              </a:spcBef>
              <a:buClr>
                <a:srgbClr val="C38E41"/>
              </a:buClr>
              <a:buSzPct val="85000"/>
              <a:buFont typeface="Wingdings 3" pitchFamily="18" charset="2"/>
              <a:buChar char="}"/>
            </a:pPr>
            <a:r>
              <a:rPr lang="en-US" sz="1800" b="1" dirty="0">
                <a:latin typeface="Lucida Sans Unicode" pitchFamily="34" charset="0"/>
                <a:ea typeface="ヒラギノ明朝 ProN W3"/>
                <a:cs typeface="Arial" charset="0"/>
                <a:sym typeface="Arial" charset="0"/>
              </a:rPr>
              <a:t>The ability to be arrested ( not cured) by appropriated treatment</a:t>
            </a:r>
          </a:p>
          <a:p>
            <a:pPr marL="496888" indent="-457200">
              <a:spcBef>
                <a:spcPts val="1050"/>
              </a:spcBef>
              <a:buClr>
                <a:srgbClr val="C38E41"/>
              </a:buClr>
              <a:buSzPct val="85000"/>
              <a:buFont typeface="Wingdings 3" pitchFamily="18" charset="2"/>
              <a:buChar char="}"/>
            </a:pPr>
            <a:r>
              <a:rPr lang="en-US" sz="1800" b="1" dirty="0">
                <a:latin typeface="Lucida Sans Unicode" pitchFamily="34" charset="0"/>
                <a:ea typeface="ヒラギノ明朝 ProN W3"/>
                <a:cs typeface="Arial" charset="0"/>
                <a:sym typeface="Arial" charset="0"/>
              </a:rPr>
              <a:t>A progressive nature without treatment</a:t>
            </a:r>
          </a:p>
        </p:txBody>
      </p:sp>
    </p:spTree>
    <p:extLst>
      <p:ext uri="{BB962C8B-B14F-4D97-AF65-F5344CB8AC3E}">
        <p14:creationId xmlns:p14="http://schemas.microsoft.com/office/powerpoint/2010/main" val="628223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8979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8979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347FBF5-3721-421D-B750-7D7CFFF6BB3D}" type="slidenum">
              <a:rPr lang="en-US" sz="1200">
                <a:solidFill>
                  <a:schemeClr val="bg1"/>
                </a:solidFill>
                <a:cs typeface="Arial" charset="0"/>
              </a:rPr>
              <a:pPr algn="r"/>
              <a:t>58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89798" name="Rectangle 1"/>
          <p:cNvSpPr>
            <a:spLocks/>
          </p:cNvSpPr>
          <p:nvPr/>
        </p:nvSpPr>
        <p:spPr bwMode="auto">
          <a:xfrm>
            <a:off x="381000" y="381000"/>
            <a:ext cx="8509000" cy="533400"/>
          </a:xfrm>
          <a:prstGeom prst="rect">
            <a:avLst/>
          </a:prstGeom>
          <a:noFill/>
          <a:ln w="12700">
            <a:noFill/>
            <a:miter lim="800000"/>
            <a:headEnd/>
            <a:tailEnd/>
          </a:ln>
        </p:spPr>
        <p:txBody>
          <a:bodyPr lIns="0" tIns="0" rIns="40639" bIns="0"/>
          <a:lstStyle/>
          <a:p>
            <a:pPr marL="496888" indent="-457200" algn="ctr">
              <a:spcBef>
                <a:spcPts val="1600"/>
              </a:spcBef>
            </a:pPr>
            <a:r>
              <a:rPr lang="en-US" sz="3200" b="1" dirty="0">
                <a:solidFill>
                  <a:schemeClr val="accent1">
                    <a:lumMod val="75000"/>
                  </a:schemeClr>
                </a:solidFill>
                <a:latin typeface="Lucida Sans Unicode" pitchFamily="34" charset="0"/>
                <a:ea typeface="ヒラギノ明朝 ProN W3"/>
                <a:cs typeface="Arial" charset="0"/>
                <a:sym typeface="Arial" charset="0"/>
              </a:rPr>
              <a:t>The Disease Model</a:t>
            </a:r>
          </a:p>
          <a:p>
            <a:pPr marL="496888" indent="-457200" algn="ctr">
              <a:spcBef>
                <a:spcPts val="1600"/>
              </a:spcBef>
            </a:pPr>
            <a:endParaRPr lang="en-US" sz="1200" b="1" dirty="0">
              <a:solidFill>
                <a:schemeClr val="tx2"/>
              </a:solidFill>
              <a:ea typeface="ヒラギノ明朝 ProN W3"/>
              <a:cs typeface="Arial" charset="0"/>
              <a:sym typeface="Arial" charset="0"/>
            </a:endParaRPr>
          </a:p>
          <a:p>
            <a:pPr marL="496888" indent="-457200" algn="ctr">
              <a:spcBef>
                <a:spcPts val="1600"/>
              </a:spcBef>
            </a:pPr>
            <a:endParaRPr lang="en-US" sz="1600" b="1" dirty="0">
              <a:ea typeface="ヒラギノ明朝 ProN W3"/>
              <a:cs typeface="Arial" charset="0"/>
              <a:sym typeface="Arial" charset="0"/>
            </a:endParaRPr>
          </a:p>
        </p:txBody>
      </p:sp>
      <p:sp>
        <p:nvSpPr>
          <p:cNvPr id="289799" name="Rectangle 1"/>
          <p:cNvSpPr>
            <a:spLocks/>
          </p:cNvSpPr>
          <p:nvPr/>
        </p:nvSpPr>
        <p:spPr bwMode="auto">
          <a:xfrm>
            <a:off x="457200" y="1371600"/>
            <a:ext cx="8229600" cy="5143500"/>
          </a:xfrm>
          <a:prstGeom prst="rect">
            <a:avLst/>
          </a:prstGeom>
          <a:noFill/>
          <a:ln w="12700">
            <a:noFill/>
            <a:miter lim="800000"/>
            <a:headEnd/>
            <a:tailEnd/>
          </a:ln>
        </p:spPr>
        <p:txBody>
          <a:bodyPr lIns="0" tIns="0" rIns="40639" bIns="0"/>
          <a:lstStyle/>
          <a:p>
            <a:pPr marL="496888" indent="-457200" algn="ctr">
              <a:spcBef>
                <a:spcPts val="1400"/>
              </a:spcBef>
            </a:pPr>
            <a:r>
              <a:rPr lang="en-US" sz="2400" b="1">
                <a:solidFill>
                  <a:schemeClr val="tx2"/>
                </a:solidFill>
                <a:latin typeface="Lucida Sans Unicode" pitchFamily="34" charset="0"/>
                <a:ea typeface="ヒラギノ明朝 ProN W3"/>
                <a:cs typeface="Arial" charset="0"/>
                <a:sym typeface="Arial" charset="0"/>
              </a:rPr>
              <a:t>Addiction is a </a:t>
            </a:r>
            <a:r>
              <a:rPr lang="en-US" sz="2400" b="1" u="sng">
                <a:solidFill>
                  <a:schemeClr val="tx2"/>
                </a:solidFill>
                <a:latin typeface="Lucida Sans Unicode" pitchFamily="34" charset="0"/>
                <a:ea typeface="ヒラギノ明朝 ProN W3"/>
                <a:cs typeface="Arial" charset="0"/>
                <a:sym typeface="Arial" charset="0"/>
              </a:rPr>
              <a:t>chronic</a:t>
            </a:r>
            <a:r>
              <a:rPr lang="en-US" sz="2400" b="1">
                <a:solidFill>
                  <a:schemeClr val="tx2"/>
                </a:solidFill>
                <a:latin typeface="Lucida Sans Unicode" pitchFamily="34" charset="0"/>
                <a:ea typeface="ヒラギノ明朝 ProN W3"/>
                <a:cs typeface="Arial" charset="0"/>
                <a:sym typeface="Arial" charset="0"/>
              </a:rPr>
              <a:t>, </a:t>
            </a:r>
            <a:r>
              <a:rPr lang="en-US" sz="2400" b="1" u="sng">
                <a:solidFill>
                  <a:schemeClr val="tx2"/>
                </a:solidFill>
                <a:latin typeface="Lucida Sans Unicode" pitchFamily="34" charset="0"/>
                <a:ea typeface="ヒラギノ明朝 ProN W3"/>
                <a:cs typeface="Arial" charset="0"/>
                <a:sym typeface="Arial" charset="0"/>
              </a:rPr>
              <a:t>progressive</a:t>
            </a:r>
            <a:r>
              <a:rPr lang="en-US" sz="2400" b="1">
                <a:solidFill>
                  <a:schemeClr val="tx2"/>
                </a:solidFill>
                <a:latin typeface="Lucida Sans Unicode" pitchFamily="34" charset="0"/>
                <a:ea typeface="ヒラギノ明朝 ProN W3"/>
                <a:cs typeface="Arial" charset="0"/>
                <a:sym typeface="Arial" charset="0"/>
              </a:rPr>
              <a:t>, </a:t>
            </a:r>
            <a:r>
              <a:rPr lang="en-US" sz="2400" b="1" u="sng">
                <a:solidFill>
                  <a:schemeClr val="tx2"/>
                </a:solidFill>
                <a:latin typeface="Lucida Sans Unicode" pitchFamily="34" charset="0"/>
                <a:ea typeface="ヒラギノ明朝 ProN W3"/>
                <a:cs typeface="Arial" charset="0"/>
                <a:sym typeface="Arial" charset="0"/>
              </a:rPr>
              <a:t>relapseable</a:t>
            </a:r>
            <a:r>
              <a:rPr lang="en-US" sz="2400" b="1">
                <a:solidFill>
                  <a:schemeClr val="tx2"/>
                </a:solidFill>
                <a:latin typeface="Lucida Sans Unicode" pitchFamily="34" charset="0"/>
                <a:ea typeface="ヒラギノ明朝 ProN W3"/>
                <a:cs typeface="Arial" charset="0"/>
                <a:sym typeface="Arial" charset="0"/>
              </a:rPr>
              <a:t> illness that has the potential to be </a:t>
            </a:r>
            <a:r>
              <a:rPr lang="en-US" sz="2400" b="1" u="sng">
                <a:solidFill>
                  <a:schemeClr val="tx2"/>
                </a:solidFill>
                <a:latin typeface="Lucida Sans Unicode" pitchFamily="34" charset="0"/>
                <a:ea typeface="ヒラギノ明朝 ProN W3"/>
                <a:cs typeface="Arial" charset="0"/>
                <a:sym typeface="Arial" charset="0"/>
              </a:rPr>
              <a:t>fatal</a:t>
            </a:r>
            <a:r>
              <a:rPr lang="en-US" sz="2400" b="1">
                <a:solidFill>
                  <a:schemeClr val="tx2"/>
                </a:solidFill>
                <a:latin typeface="Lucida Sans Unicode" pitchFamily="34" charset="0"/>
                <a:ea typeface="ヒラギノ明朝 ProN W3"/>
                <a:cs typeface="Arial" charset="0"/>
                <a:sym typeface="Arial" charset="0"/>
              </a:rPr>
              <a:t> if left untreated.</a:t>
            </a:r>
          </a:p>
          <a:p>
            <a:pPr marL="496888" indent="-457200"/>
            <a:endParaRPr lang="en-US" sz="2400" b="1">
              <a:latin typeface="Lucida Sans Unicode" pitchFamily="34" charset="0"/>
              <a:ea typeface="ヒラギノ明朝 ProN W3"/>
              <a:cs typeface="Times New Roman" pitchFamily="18" charset="0"/>
              <a:sym typeface="Times New Roman" pitchFamily="18" charset="0"/>
            </a:endParaRPr>
          </a:p>
          <a:p>
            <a:pPr marL="496888" indent="-457200">
              <a:buClr>
                <a:srgbClr val="1F88A1"/>
              </a:buClr>
              <a:buSzPct val="85000"/>
              <a:buFont typeface="Wingdings 3" pitchFamily="18" charset="2"/>
              <a:buChar char="}"/>
            </a:pPr>
            <a:r>
              <a:rPr lang="en-US" sz="2400" u="sng">
                <a:latin typeface="Lucida Sans Unicode" pitchFamily="34" charset="0"/>
                <a:ea typeface="ヒラギノ明朝 ProN W3"/>
                <a:cs typeface="Arial" charset="0"/>
                <a:sym typeface="Arial" charset="0"/>
              </a:rPr>
              <a:t>Progressive</a:t>
            </a:r>
            <a:r>
              <a:rPr lang="en-US" sz="2400">
                <a:latin typeface="Lucida Sans Unicode" pitchFamily="34" charset="0"/>
                <a:ea typeface="ヒラギノ明朝 ProN W3"/>
                <a:cs typeface="Arial" charset="0"/>
                <a:sym typeface="Arial" charset="0"/>
              </a:rPr>
              <a:t> diseases:</a:t>
            </a:r>
          </a:p>
          <a:p>
            <a:pPr marL="496888" indent="-457200">
              <a:buClr>
                <a:srgbClr val="C38E41"/>
              </a:buClr>
              <a:buSzPct val="85000"/>
              <a:buFont typeface="Wingdings 3" pitchFamily="18" charset="2"/>
              <a:buChar char="}"/>
            </a:pPr>
            <a:r>
              <a:rPr lang="en-US">
                <a:latin typeface="Lucida Sans Unicode" pitchFamily="34" charset="0"/>
                <a:ea typeface="ヒラギノ明朝 ProN W3"/>
                <a:cs typeface="Arial" charset="0"/>
                <a:sym typeface="Arial" charset="0"/>
              </a:rPr>
              <a:t>Get worse, not better, over time.</a:t>
            </a:r>
          </a:p>
          <a:p>
            <a:pPr marL="496888" indent="-457200">
              <a:buClr>
                <a:srgbClr val="C38E41"/>
              </a:buClr>
              <a:buSzPct val="85000"/>
              <a:buFont typeface="Wingdings 3" pitchFamily="18" charset="2"/>
              <a:buChar char="}"/>
            </a:pPr>
            <a:r>
              <a:rPr lang="en-US">
                <a:latin typeface="Lucida Sans Unicode" pitchFamily="34" charset="0"/>
                <a:ea typeface="ヒラギノ明朝 ProN W3"/>
                <a:cs typeface="Arial" charset="0"/>
                <a:sym typeface="Arial" charset="0"/>
              </a:rPr>
              <a:t>Tolerance develops.</a:t>
            </a:r>
          </a:p>
          <a:p>
            <a:pPr marL="496888" indent="-457200">
              <a:buClr>
                <a:srgbClr val="000000"/>
              </a:buClr>
              <a:buSzPct val="100000"/>
              <a:buFont typeface="Arial" charset="0"/>
              <a:buChar char="•"/>
            </a:pPr>
            <a:endParaRPr lang="en-US">
              <a:latin typeface="Lucida Sans Unicode" pitchFamily="34" charset="0"/>
              <a:ea typeface="ヒラギノ明朝 ProN W3"/>
              <a:cs typeface="Arial" charset="0"/>
              <a:sym typeface="Arial" charset="0"/>
            </a:endParaRPr>
          </a:p>
          <a:p>
            <a:pPr marL="496888" indent="-457200">
              <a:buClr>
                <a:srgbClr val="1F88A1"/>
              </a:buClr>
              <a:buSzPct val="85000"/>
              <a:buFont typeface="Wingdings 3" pitchFamily="18" charset="2"/>
              <a:buChar char="}"/>
            </a:pPr>
            <a:r>
              <a:rPr lang="en-US" sz="2400" u="sng">
                <a:latin typeface="Lucida Sans Unicode" pitchFamily="34" charset="0"/>
                <a:ea typeface="ヒラギノ明朝 ProN W3"/>
                <a:cs typeface="Arial" charset="0"/>
                <a:sym typeface="Arial" charset="0"/>
              </a:rPr>
              <a:t>Relapse</a:t>
            </a:r>
            <a:r>
              <a:rPr lang="en-US" sz="2400">
                <a:latin typeface="Lucida Sans Unicode" pitchFamily="34" charset="0"/>
                <a:ea typeface="ヒラギノ明朝 ProN W3"/>
                <a:cs typeface="Arial" charset="0"/>
                <a:sym typeface="Arial" charset="0"/>
              </a:rPr>
              <a:t>:</a:t>
            </a:r>
          </a:p>
          <a:p>
            <a:pPr marL="496888" indent="-457200">
              <a:buClr>
                <a:srgbClr val="C38E41"/>
              </a:buClr>
              <a:buSzPct val="85000"/>
              <a:buFont typeface="Wingdings 3" pitchFamily="18" charset="2"/>
              <a:buChar char="}"/>
            </a:pPr>
            <a:r>
              <a:rPr lang="en-US">
                <a:latin typeface="Lucida Sans Unicode" pitchFamily="34" charset="0"/>
                <a:ea typeface="ヒラギノ明朝 ProN W3"/>
                <a:cs typeface="Arial" charset="0"/>
                <a:sym typeface="Arial" charset="0"/>
              </a:rPr>
              <a:t>Relapse is a</a:t>
            </a:r>
            <a:r>
              <a:rPr lang="en-US" sz="2400">
                <a:latin typeface="Lucida Sans Unicode" pitchFamily="34" charset="0"/>
                <a:ea typeface="ヒラギノ明朝 ProN W3"/>
                <a:cs typeface="Arial" charset="0"/>
                <a:sym typeface="Arial" charset="0"/>
              </a:rPr>
              <a:t> </a:t>
            </a:r>
            <a:r>
              <a:rPr lang="en-US">
                <a:latin typeface="Lucida Sans Unicode" pitchFamily="34" charset="0"/>
                <a:ea typeface="ヒラギノ明朝 ProN W3"/>
                <a:cs typeface="Arial" charset="0"/>
                <a:sym typeface="Arial" charset="0"/>
              </a:rPr>
              <a:t>common aspect of all chronic diseases. But relapse is not pre-determined. Relapse, for some, can be avoided. Relapse, for many, is common and can be managed effectively.</a:t>
            </a:r>
          </a:p>
          <a:p>
            <a:pPr marL="496888" indent="-457200">
              <a:buClr>
                <a:srgbClr val="000000"/>
              </a:buClr>
              <a:buSzPct val="100000"/>
              <a:buFont typeface="Arial" charset="0"/>
              <a:buChar char="•"/>
            </a:pPr>
            <a:endParaRPr lang="en-US">
              <a:latin typeface="Lucida Sans Unicode" pitchFamily="34" charset="0"/>
              <a:ea typeface="ヒラギノ明朝 ProN W3"/>
              <a:cs typeface="Arial" charset="0"/>
              <a:sym typeface="Arial" charset="0"/>
            </a:endParaRPr>
          </a:p>
          <a:p>
            <a:pPr marL="496888" indent="-457200">
              <a:buClr>
                <a:srgbClr val="1F88A1"/>
              </a:buClr>
              <a:buSzPct val="85000"/>
              <a:buFont typeface="Wingdings 3" pitchFamily="18" charset="2"/>
              <a:buChar char="}"/>
            </a:pPr>
            <a:r>
              <a:rPr lang="en-US" sz="2400" u="sng">
                <a:latin typeface="Lucida Sans Unicode" pitchFamily="34" charset="0"/>
                <a:ea typeface="ヒラギノ明朝 ProN W3"/>
                <a:cs typeface="Arial" charset="0"/>
                <a:sym typeface="Arial" charset="0"/>
              </a:rPr>
              <a:t>Fatality</a:t>
            </a:r>
            <a:r>
              <a:rPr lang="en-US" sz="2400">
                <a:latin typeface="Lucida Sans Unicode" pitchFamily="34" charset="0"/>
                <a:ea typeface="ヒラギノ明朝 ProN W3"/>
                <a:cs typeface="Arial" charset="0"/>
                <a:sym typeface="Arial" charset="0"/>
              </a:rPr>
              <a:t>:</a:t>
            </a:r>
          </a:p>
          <a:p>
            <a:pPr marL="496888" indent="-457200">
              <a:buClr>
                <a:srgbClr val="C38E41"/>
              </a:buClr>
              <a:buSzPct val="100000"/>
              <a:buFont typeface="Wingdings 3" pitchFamily="18" charset="2"/>
              <a:buChar char="}"/>
            </a:pPr>
            <a:r>
              <a:rPr lang="en-US">
                <a:latin typeface="Lucida Sans Unicode" pitchFamily="34" charset="0"/>
                <a:ea typeface="ヒラギノ明朝 ProN W3"/>
                <a:cs typeface="Arial" charset="0"/>
                <a:sym typeface="Arial" charset="0"/>
              </a:rPr>
              <a:t>Chronic diseases can and do kill - addiction is no different</a:t>
            </a:r>
            <a:r>
              <a:rPr lang="en-US" b="1">
                <a:ea typeface="ヒラギノ明朝 ProN W3"/>
                <a:cs typeface="Arial" charset="0"/>
                <a:sym typeface="Arial" charset="0"/>
              </a:rPr>
              <a:t> </a:t>
            </a:r>
          </a:p>
        </p:txBody>
      </p:sp>
    </p:spTree>
    <p:extLst>
      <p:ext uri="{BB962C8B-B14F-4D97-AF65-F5344CB8AC3E}">
        <p14:creationId xmlns:p14="http://schemas.microsoft.com/office/powerpoint/2010/main" val="3531463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9389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9389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62E6973-99CC-439D-96EF-BF54A3367353}" type="slidenum">
              <a:rPr lang="en-US" sz="1200">
                <a:solidFill>
                  <a:schemeClr val="bg1"/>
                </a:solidFill>
                <a:cs typeface="Arial" charset="0"/>
              </a:rPr>
              <a:pPr algn="r"/>
              <a:t>59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3894" name="Rectangle 5"/>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r>
              <a:rPr lang="en-US" sz="3200" b="1" dirty="0">
                <a:solidFill>
                  <a:schemeClr val="accent1">
                    <a:lumMod val="75000"/>
                  </a:schemeClr>
                </a:solidFill>
                <a:latin typeface="Lucida Sans Unicode" pitchFamily="34" charset="0"/>
              </a:rPr>
              <a:t>Symptoms – Areas Affected by Addiction</a:t>
            </a:r>
          </a:p>
        </p:txBody>
      </p:sp>
      <p:sp>
        <p:nvSpPr>
          <p:cNvPr id="293895" name="Rectangle 6"/>
          <p:cNvSpPr>
            <a:spLocks noChangeArrowheads="1"/>
          </p:cNvSpPr>
          <p:nvPr/>
        </p:nvSpPr>
        <p:spPr bwMode="auto">
          <a:xfrm>
            <a:off x="762000" y="1447800"/>
            <a:ext cx="8229600" cy="4525963"/>
          </a:xfrm>
          <a:prstGeom prst="rect">
            <a:avLst/>
          </a:prstGeom>
          <a:noFill/>
          <a:ln w="9525">
            <a:noFill/>
            <a:miter lim="800000"/>
            <a:headEnd/>
            <a:tailEnd/>
          </a:ln>
        </p:spPr>
        <p:txBody>
          <a:bodyPr/>
          <a:lstStyle/>
          <a:p>
            <a:pPr marL="182563" indent="-182563">
              <a:spcBef>
                <a:spcPts val="400"/>
              </a:spcBef>
              <a:buClr>
                <a:schemeClr val="accent1"/>
              </a:buClr>
              <a:buSzPct val="68000"/>
              <a:buFont typeface="Wingdings 3" pitchFamily="18" charset="2"/>
              <a:buChar char=""/>
            </a:pPr>
            <a:r>
              <a:rPr lang="en-US" sz="2700">
                <a:latin typeface="Lucida Sans Unicode" pitchFamily="34" charset="0"/>
              </a:rPr>
              <a:t>Physical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Psychological</a:t>
            </a:r>
          </a:p>
          <a:p>
            <a:pPr lvl="1" indent="-182563">
              <a:spcBef>
                <a:spcPts val="325"/>
              </a:spcBef>
              <a:buClr>
                <a:srgbClr val="C38E41"/>
              </a:buClr>
              <a:buFont typeface="Wingdings 3" pitchFamily="18" charset="2"/>
              <a:buChar char="}"/>
            </a:pPr>
            <a:r>
              <a:rPr lang="en-US" sz="2300">
                <a:latin typeface="Lucida Sans Unicode" pitchFamily="34" charset="0"/>
              </a:rPr>
              <a:t>Mental</a:t>
            </a:r>
          </a:p>
          <a:p>
            <a:pPr lvl="1" indent="-182563">
              <a:spcBef>
                <a:spcPts val="325"/>
              </a:spcBef>
              <a:buClr>
                <a:srgbClr val="C38E41"/>
              </a:buClr>
              <a:buFont typeface="Wingdings 3" pitchFamily="18" charset="2"/>
              <a:buChar char="}"/>
            </a:pPr>
            <a:r>
              <a:rPr lang="en-US" sz="2300">
                <a:latin typeface="Lucida Sans Unicode" pitchFamily="34" charset="0"/>
              </a:rPr>
              <a:t>Emotional</a:t>
            </a:r>
          </a:p>
          <a:p>
            <a:pPr lvl="1" indent="-182563">
              <a:spcBef>
                <a:spcPts val="325"/>
              </a:spcBef>
              <a:buClr>
                <a:srgbClr val="C38E41"/>
              </a:buClr>
              <a:buFont typeface="Wingdings 3" pitchFamily="18" charset="2"/>
              <a:buChar char="}"/>
            </a:pPr>
            <a:r>
              <a:rPr lang="en-US" sz="2300">
                <a:latin typeface="Lucida Sans Unicode" pitchFamily="34" charset="0"/>
              </a:rPr>
              <a:t>Behavioral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Spiritual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Social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Cultural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Environmental</a:t>
            </a:r>
          </a:p>
          <a:p>
            <a:pPr marL="182563" indent="-182563">
              <a:spcBef>
                <a:spcPts val="400"/>
              </a:spcBef>
              <a:buClr>
                <a:schemeClr val="accent1"/>
              </a:buClr>
              <a:buSzPct val="68000"/>
              <a:buFont typeface="Wingdings 3" pitchFamily="18" charset="2"/>
              <a:buChar char=""/>
            </a:pPr>
            <a:r>
              <a:rPr lang="en-US" sz="2700">
                <a:latin typeface="Lucida Sans Unicode" pitchFamily="34" charset="0"/>
              </a:rPr>
              <a:t>Socio-Economic/Political</a:t>
            </a:r>
          </a:p>
          <a:p>
            <a:pPr marL="182563" indent="-182563">
              <a:spcBef>
                <a:spcPts val="400"/>
              </a:spcBef>
              <a:buClr>
                <a:schemeClr val="accent1"/>
              </a:buClr>
              <a:buSzPct val="68000"/>
              <a:buFont typeface="Wingdings 3" pitchFamily="18" charset="2"/>
              <a:buChar char=""/>
            </a:pPr>
            <a:endParaRPr lang="en-US" sz="2700" b="1">
              <a:latin typeface="Verdana" pitchFamily="34" charset="0"/>
              <a:sym typeface="Verdana" pitchFamily="34" charset="0"/>
            </a:endParaRPr>
          </a:p>
          <a:p>
            <a:pPr marL="182563" indent="-182563">
              <a:lnSpc>
                <a:spcPct val="160000"/>
              </a:lnSpc>
              <a:spcBef>
                <a:spcPts val="713"/>
              </a:spcBef>
              <a:buClr>
                <a:srgbClr val="CC0000"/>
              </a:buClr>
              <a:buSzPct val="100000"/>
              <a:buFont typeface="Wingdings 3" pitchFamily="18" charset="2"/>
              <a:buNone/>
            </a:pPr>
            <a:endParaRPr lang="en-US" sz="2700" b="1">
              <a:latin typeface="Verdana" pitchFamily="34" charset="0"/>
              <a:sym typeface="Verdana" pitchFamily="34" charset="0"/>
            </a:endParaRPr>
          </a:p>
          <a:p>
            <a:pPr marL="182563" indent="-182563">
              <a:spcBef>
                <a:spcPts val="400"/>
              </a:spcBef>
              <a:buClr>
                <a:schemeClr val="accent1"/>
              </a:buClr>
              <a:buSzPct val="68000"/>
              <a:buFont typeface="Wingdings 3" pitchFamily="18" charset="2"/>
              <a:buChar char=""/>
            </a:pPr>
            <a:endParaRPr lang="en-US" sz="2700">
              <a:latin typeface="Lucida Sans Unicode" pitchFamily="34" charset="0"/>
            </a:endParaRPr>
          </a:p>
        </p:txBody>
      </p:sp>
    </p:spTree>
    <p:extLst>
      <p:ext uri="{BB962C8B-B14F-4D97-AF65-F5344CB8AC3E}">
        <p14:creationId xmlns:p14="http://schemas.microsoft.com/office/powerpoint/2010/main" val="2210927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E0C3A3"/>
          </a:solidFill>
        </p:spPr>
        <p:txBody>
          <a:bodyPr/>
          <a:lstStyle/>
          <a:p>
            <a:r>
              <a:rPr lang="en-US" dirty="0" smtClean="0">
                <a:solidFill>
                  <a:schemeClr val="accent1">
                    <a:lumMod val="75000"/>
                  </a:schemeClr>
                </a:solidFill>
              </a:rPr>
              <a:t>What Doesn’t Work?</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3200" dirty="0" smtClean="0"/>
              <a:t>Drug </a:t>
            </a:r>
            <a:r>
              <a:rPr lang="en-US" sz="3200" dirty="0"/>
              <a:t>prevention classes focused on fear and other </a:t>
            </a:r>
            <a:r>
              <a:rPr lang="en-US" sz="3200" dirty="0" smtClean="0"/>
              <a:t>emotional appeals</a:t>
            </a:r>
            <a:endParaRPr lang="en-US" sz="3200" dirty="0"/>
          </a:p>
          <a:p>
            <a:r>
              <a:rPr lang="en-US" sz="3200" dirty="0" smtClean="0"/>
              <a:t>Shaming offenders</a:t>
            </a:r>
            <a:endParaRPr lang="en-US" sz="3200" dirty="0"/>
          </a:p>
          <a:p>
            <a:r>
              <a:rPr lang="en-US" sz="3200" dirty="0" smtClean="0"/>
              <a:t>Drug </a:t>
            </a:r>
            <a:r>
              <a:rPr lang="en-US" sz="3200" dirty="0"/>
              <a:t>education programs</a:t>
            </a:r>
          </a:p>
          <a:p>
            <a:r>
              <a:rPr lang="en-US" sz="3200" dirty="0" smtClean="0"/>
              <a:t>Non-directive</a:t>
            </a:r>
            <a:r>
              <a:rPr lang="en-US" sz="3200" dirty="0"/>
              <a:t>, client centered </a:t>
            </a:r>
            <a:r>
              <a:rPr lang="en-US" sz="3200" dirty="0" smtClean="0"/>
              <a:t>approaches</a:t>
            </a:r>
            <a:endParaRPr lang="en-US" sz="3200" dirty="0"/>
          </a:p>
          <a:p>
            <a:r>
              <a:rPr lang="en-US" sz="3200" dirty="0" smtClean="0"/>
              <a:t>Freudian approaches</a:t>
            </a:r>
            <a:endParaRPr lang="en-US" sz="3200" dirty="0"/>
          </a:p>
        </p:txBody>
      </p:sp>
      <p:sp>
        <p:nvSpPr>
          <p:cNvPr id="4" name="TextBox 3"/>
          <p:cNvSpPr txBox="1"/>
          <p:nvPr/>
        </p:nvSpPr>
        <p:spPr>
          <a:xfrm>
            <a:off x="76200" y="5257800"/>
            <a:ext cx="2895600" cy="246221"/>
          </a:xfrm>
          <a:prstGeom prst="rect">
            <a:avLst/>
          </a:prstGeom>
          <a:noFill/>
        </p:spPr>
        <p:txBody>
          <a:bodyPr wrap="square" rtlCol="0">
            <a:spAutoFit/>
          </a:bodyPr>
          <a:lstStyle/>
          <a:p>
            <a:r>
              <a:rPr lang="en-US" sz="1000" dirty="0" err="1" smtClean="0"/>
              <a:t>Latessa</a:t>
            </a:r>
            <a:r>
              <a:rPr lang="en-US" sz="1000" dirty="0" smtClean="0"/>
              <a:t>, 2002</a:t>
            </a:r>
            <a:endParaRPr lang="en-US" sz="1000" dirty="0"/>
          </a:p>
        </p:txBody>
      </p:sp>
      <p:pic>
        <p:nvPicPr>
          <p:cNvPr id="5" name="Picture 9"/>
          <p:cNvPicPr>
            <a:picLocks noChangeAspect="1"/>
          </p:cNvPicPr>
          <p:nvPr/>
        </p:nvPicPr>
        <p:blipFill>
          <a:blip r:embed="rId2"/>
          <a:srcRect/>
          <a:stretch>
            <a:fillRect/>
          </a:stretch>
        </p:blipFill>
        <p:spPr bwMode="auto">
          <a:xfrm>
            <a:off x="0" y="5791200"/>
            <a:ext cx="9144000" cy="1143000"/>
          </a:xfrm>
          <a:prstGeom prst="rect">
            <a:avLst/>
          </a:prstGeom>
          <a:noFill/>
          <a:ln w="9525">
            <a:noFill/>
            <a:miter lim="800000"/>
            <a:headEnd/>
            <a:tailEnd/>
          </a:ln>
        </p:spPr>
      </p:pic>
    </p:spTree>
    <p:extLst>
      <p:ext uri="{BB962C8B-B14F-4D97-AF65-F5344CB8AC3E}">
        <p14:creationId xmlns:p14="http://schemas.microsoft.com/office/powerpoint/2010/main" val="21820670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9593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9593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9EC7CB0-0FA0-4D3F-806E-99C3E43C48AE}" type="slidenum">
              <a:rPr lang="en-US" sz="1200">
                <a:solidFill>
                  <a:schemeClr val="bg1"/>
                </a:solidFill>
                <a:cs typeface="Arial" charset="0"/>
              </a:rPr>
              <a:pPr algn="r"/>
              <a:t>60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5942" name="Title 1"/>
          <p:cNvSpPr>
            <a:spLocks/>
          </p:cNvSpPr>
          <p:nvPr/>
        </p:nvSpPr>
        <p:spPr bwMode="auto">
          <a:xfrm>
            <a:off x="457200" y="152400"/>
            <a:ext cx="8229600" cy="1143000"/>
          </a:xfrm>
          <a:prstGeom prst="rect">
            <a:avLst/>
          </a:prstGeom>
          <a:noFill/>
          <a:ln w="9525">
            <a:noFill/>
            <a:miter lim="800000"/>
            <a:headEnd/>
            <a:tailEnd/>
          </a:ln>
        </p:spPr>
        <p:txBody>
          <a:bodyPr anchor="ctr"/>
          <a:lstStyle/>
          <a:p>
            <a:r>
              <a:rPr lang="en-US" sz="4100" b="1" dirty="0">
                <a:solidFill>
                  <a:schemeClr val="accent1">
                    <a:lumMod val="75000"/>
                  </a:schemeClr>
                </a:solidFill>
                <a:latin typeface="Lucida Sans Unicode" pitchFamily="34" charset="0"/>
              </a:rPr>
              <a:t>Choice and Addiction</a:t>
            </a:r>
          </a:p>
        </p:txBody>
      </p:sp>
      <p:sp>
        <p:nvSpPr>
          <p:cNvPr id="295943" name="Content Placeholder 2"/>
          <p:cNvSpPr>
            <a:spLocks/>
          </p:cNvSpPr>
          <p:nvPr/>
        </p:nvSpPr>
        <p:spPr bwMode="auto">
          <a:xfrm>
            <a:off x="457200" y="1481138"/>
            <a:ext cx="8229600" cy="4525962"/>
          </a:xfrm>
          <a:prstGeom prst="rect">
            <a:avLst/>
          </a:prstGeom>
          <a:noFill/>
          <a:ln w="9525">
            <a:noFill/>
            <a:miter lim="800000"/>
            <a:headEnd/>
            <a:tailEnd/>
          </a:ln>
        </p:spPr>
        <p:txBody>
          <a:bodyPr/>
          <a:lstStyle/>
          <a:p>
            <a:pPr marL="182563" indent="-182563">
              <a:spcBef>
                <a:spcPts val="400"/>
              </a:spcBef>
              <a:buClr>
                <a:schemeClr val="accent1"/>
              </a:buClr>
              <a:buSzPct val="68000"/>
              <a:buFont typeface="Wingdings 3" pitchFamily="18" charset="2"/>
              <a:buNone/>
            </a:pPr>
            <a:endParaRPr lang="en-US" sz="2700">
              <a:latin typeface="Lucida Sans Unicode" pitchFamily="34" charset="0"/>
            </a:endParaRPr>
          </a:p>
          <a:p>
            <a:pPr marL="182563" indent="-182563">
              <a:spcBef>
                <a:spcPts val="400"/>
              </a:spcBef>
              <a:buClr>
                <a:schemeClr val="accent1"/>
              </a:buClr>
              <a:buSzPct val="68000"/>
              <a:buFont typeface="Wingdings 3" pitchFamily="18" charset="2"/>
              <a:buNone/>
            </a:pPr>
            <a:r>
              <a:rPr lang="en-US" sz="4500">
                <a:latin typeface="Lucida Sans Unicode" pitchFamily="34" charset="0"/>
              </a:rPr>
              <a:t> Individuals do not choose the diseases that they suffer but they do choose how they treat them.</a:t>
            </a:r>
          </a:p>
        </p:txBody>
      </p:sp>
    </p:spTree>
    <p:extLst>
      <p:ext uri="{BB962C8B-B14F-4D97-AF65-F5344CB8AC3E}">
        <p14:creationId xmlns:p14="http://schemas.microsoft.com/office/powerpoint/2010/main" val="118001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a:solidFill>
            <a:srgbClr val="E0C3A3"/>
          </a:solidFill>
        </p:spPr>
        <p:txBody>
          <a:bodyPr>
            <a:normAutofit/>
          </a:bodyPr>
          <a:lstStyle/>
          <a:p>
            <a:r>
              <a:rPr lang="en-US" dirty="0" smtClean="0">
                <a:solidFill>
                  <a:schemeClr val="accent1">
                    <a:lumMod val="75000"/>
                  </a:schemeClr>
                </a:solidFill>
              </a:rPr>
              <a:t>Relapse Rates for Chronic Diseases</a:t>
            </a:r>
            <a:endParaRPr lang="en-US" dirty="0">
              <a:solidFill>
                <a:schemeClr val="accent1">
                  <a:lumMod val="75000"/>
                </a:schemeClr>
              </a:solidFill>
            </a:endParaRPr>
          </a:p>
        </p:txBody>
      </p:sp>
      <p:sp>
        <p:nvSpPr>
          <p:cNvPr id="4" name="Content Placeholder 3"/>
          <p:cNvSpPr>
            <a:spLocks noGrp="1"/>
          </p:cNvSpPr>
          <p:nvPr>
            <p:ph idx="1"/>
          </p:nvPr>
        </p:nvSpPr>
        <p:spPr/>
        <p:txBody>
          <a:bodyPr/>
          <a:lstStyle/>
          <a:p>
            <a:pPr marL="109728" indent="0">
              <a:buNone/>
            </a:pPr>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439203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813198" y="6063734"/>
            <a:ext cx="6172200" cy="369332"/>
          </a:xfrm>
          <a:prstGeom prst="rect">
            <a:avLst/>
          </a:prstGeom>
          <a:noFill/>
        </p:spPr>
        <p:txBody>
          <a:bodyPr wrap="square" rtlCol="0">
            <a:spAutoFit/>
          </a:bodyPr>
          <a:lstStyle/>
          <a:p>
            <a:pPr algn="r"/>
            <a:r>
              <a:rPr lang="en-US" dirty="0" smtClean="0"/>
              <a:t>McLellan et. al. (2000) via NIDA at www.drugabuse.gov</a:t>
            </a:r>
            <a:endParaRPr lang="en-US" dirty="0"/>
          </a:p>
        </p:txBody>
      </p:sp>
      <p:pic>
        <p:nvPicPr>
          <p:cNvPr id="6" name="Picture 9"/>
          <p:cNvPicPr>
            <a:picLocks noChangeAspect="1"/>
          </p:cNvPicPr>
          <p:nvPr/>
        </p:nvPicPr>
        <p:blipFill>
          <a:blip r:embed="rId3"/>
          <a:srcRect/>
          <a:stretch>
            <a:fillRect/>
          </a:stretch>
        </p:blipFill>
        <p:spPr bwMode="auto">
          <a:xfrm>
            <a:off x="0" y="6400800"/>
            <a:ext cx="9144000" cy="457200"/>
          </a:xfrm>
          <a:prstGeom prst="rect">
            <a:avLst/>
          </a:prstGeom>
          <a:noFill/>
          <a:ln w="9525">
            <a:noFill/>
            <a:miter lim="800000"/>
            <a:headEnd/>
            <a:tailEnd/>
          </a:ln>
        </p:spPr>
      </p:pic>
    </p:spTree>
    <p:extLst>
      <p:ext uri="{BB962C8B-B14F-4D97-AF65-F5344CB8AC3E}">
        <p14:creationId xmlns:p14="http://schemas.microsoft.com/office/powerpoint/2010/main" val="902864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9798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9798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B41CAC0-575F-497E-A102-9E26B7AF8CB0}" type="slidenum">
              <a:rPr lang="en-US" sz="1200">
                <a:solidFill>
                  <a:schemeClr val="bg1"/>
                </a:solidFill>
                <a:cs typeface="Arial" charset="0"/>
              </a:rPr>
              <a:pPr algn="r"/>
              <a:t>62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7990" name="Title 1"/>
          <p:cNvSpPr>
            <a:spLocks/>
          </p:cNvSpPr>
          <p:nvPr/>
        </p:nvSpPr>
        <p:spPr bwMode="auto">
          <a:xfrm>
            <a:off x="457200" y="152400"/>
            <a:ext cx="8229600" cy="1143000"/>
          </a:xfrm>
          <a:prstGeom prst="rect">
            <a:avLst/>
          </a:prstGeom>
          <a:noFill/>
          <a:ln w="9525">
            <a:noFill/>
            <a:miter lim="800000"/>
            <a:headEnd/>
            <a:tailEnd/>
          </a:ln>
        </p:spPr>
        <p:txBody>
          <a:bodyPr anchor="ctr"/>
          <a:lstStyle/>
          <a:p>
            <a:pPr eaLnBrk="0" hangingPunct="0"/>
            <a:r>
              <a:rPr lang="en-US" sz="4100" b="1" dirty="0">
                <a:solidFill>
                  <a:schemeClr val="accent1">
                    <a:lumMod val="75000"/>
                  </a:schemeClr>
                </a:solidFill>
                <a:latin typeface="Lucida Sans Unicode" pitchFamily="34" charset="0"/>
              </a:rPr>
              <a:t>Pleasure Unwoven</a:t>
            </a:r>
          </a:p>
        </p:txBody>
      </p:sp>
      <p:sp>
        <p:nvSpPr>
          <p:cNvPr id="297991" name="Content Placeholder 2"/>
          <p:cNvSpPr>
            <a:spLocks/>
          </p:cNvSpPr>
          <p:nvPr/>
        </p:nvSpPr>
        <p:spPr bwMode="auto">
          <a:xfrm>
            <a:off x="457200" y="1481138"/>
            <a:ext cx="8229600" cy="4525962"/>
          </a:xfrm>
          <a:prstGeom prst="rect">
            <a:avLst/>
          </a:prstGeom>
          <a:noFill/>
          <a:ln w="9525">
            <a:noFill/>
            <a:miter lim="800000"/>
            <a:headEnd/>
            <a:tailEnd/>
          </a:ln>
        </p:spPr>
        <p:txBody>
          <a:bodyPr/>
          <a:lstStyle/>
          <a:p>
            <a:pPr eaLnBrk="0" hangingPunct="0">
              <a:spcBef>
                <a:spcPts val="400"/>
              </a:spcBef>
              <a:buClr>
                <a:schemeClr val="accent1"/>
              </a:buClr>
              <a:buSzPct val="68000"/>
              <a:buFont typeface="Wingdings 3" pitchFamily="18" charset="2"/>
              <a:buNone/>
            </a:pPr>
            <a:r>
              <a:rPr lang="en-US" sz="2700" b="1">
                <a:latin typeface="Lucida Sans Unicode" pitchFamily="34" charset="0"/>
              </a:rPr>
              <a:t>Pleasure Unwoven: </a:t>
            </a:r>
          </a:p>
          <a:p>
            <a:pPr eaLnBrk="0" hangingPunct="0">
              <a:spcBef>
                <a:spcPts val="400"/>
              </a:spcBef>
              <a:buClr>
                <a:schemeClr val="accent1"/>
              </a:buClr>
              <a:buSzPct val="68000"/>
              <a:buFont typeface="Wingdings 3" pitchFamily="18" charset="2"/>
              <a:buNone/>
            </a:pPr>
            <a:r>
              <a:rPr lang="en-US" sz="2700" b="1">
                <a:latin typeface="Lucida Sans Unicode" pitchFamily="34" charset="0"/>
              </a:rPr>
              <a:t>An Explanation of the </a:t>
            </a:r>
          </a:p>
          <a:p>
            <a:pPr eaLnBrk="0" hangingPunct="0">
              <a:spcBef>
                <a:spcPts val="400"/>
              </a:spcBef>
              <a:buClr>
                <a:schemeClr val="accent1"/>
              </a:buClr>
              <a:buSzPct val="68000"/>
              <a:buFont typeface="Wingdings 3" pitchFamily="18" charset="2"/>
              <a:buNone/>
            </a:pPr>
            <a:r>
              <a:rPr lang="en-US" sz="2700" b="1">
                <a:latin typeface="Lucida Sans Unicode" pitchFamily="34" charset="0"/>
              </a:rPr>
              <a:t>Brain Disease of Addiction </a:t>
            </a:r>
          </a:p>
          <a:p>
            <a:pPr eaLnBrk="0" hangingPunct="0">
              <a:spcBef>
                <a:spcPts val="400"/>
              </a:spcBef>
              <a:buClr>
                <a:schemeClr val="accent1"/>
              </a:buClr>
              <a:buSzPct val="68000"/>
              <a:buFont typeface="Wingdings 3" pitchFamily="18" charset="2"/>
              <a:buNone/>
            </a:pPr>
            <a:r>
              <a:rPr lang="en-US" sz="2700" b="1">
                <a:latin typeface="Lucida Sans Unicode" pitchFamily="34" charset="0"/>
              </a:rPr>
              <a:t>(2010)</a:t>
            </a:r>
          </a:p>
          <a:p>
            <a:pPr eaLnBrk="0" hangingPunct="0">
              <a:spcBef>
                <a:spcPts val="400"/>
              </a:spcBef>
              <a:buClr>
                <a:schemeClr val="accent1"/>
              </a:buClr>
              <a:buSzPct val="68000"/>
              <a:buFont typeface="Wingdings 3" pitchFamily="18" charset="2"/>
              <a:buNone/>
            </a:pPr>
            <a:r>
              <a:rPr lang="en-US" sz="2700" b="1">
                <a:latin typeface="Lucida Sans Unicode" pitchFamily="34" charset="0"/>
              </a:rPr>
              <a:t>DVD</a:t>
            </a:r>
          </a:p>
          <a:p>
            <a:pPr eaLnBrk="0" hangingPunct="0">
              <a:spcBef>
                <a:spcPts val="400"/>
              </a:spcBef>
              <a:buClr>
                <a:schemeClr val="accent1"/>
              </a:buClr>
              <a:buSzPct val="68000"/>
              <a:buFont typeface="Wingdings 3" pitchFamily="18" charset="2"/>
              <a:buNone/>
            </a:pPr>
            <a:endParaRPr lang="en-US" sz="2700">
              <a:latin typeface="Lucida Sans Unicode" pitchFamily="34" charset="0"/>
            </a:endParaRPr>
          </a:p>
          <a:p>
            <a:pPr eaLnBrk="0" hangingPunct="0">
              <a:spcBef>
                <a:spcPts val="400"/>
              </a:spcBef>
              <a:buClr>
                <a:schemeClr val="accent1"/>
              </a:buClr>
              <a:buSzPct val="68000"/>
              <a:buFont typeface="Wingdings 3" pitchFamily="18" charset="2"/>
              <a:buNone/>
            </a:pPr>
            <a:endParaRPr lang="en-US" sz="2700">
              <a:latin typeface="Lucida Sans Unicode" pitchFamily="34" charset="0"/>
            </a:endParaRPr>
          </a:p>
          <a:p>
            <a:pPr eaLnBrk="0" hangingPunct="0">
              <a:spcBef>
                <a:spcPts val="400"/>
              </a:spcBef>
              <a:buClr>
                <a:schemeClr val="accent1"/>
              </a:buClr>
              <a:buSzPct val="68000"/>
              <a:buFont typeface="Wingdings 3" pitchFamily="18" charset="2"/>
              <a:buNone/>
            </a:pPr>
            <a:r>
              <a:rPr lang="en-US" sz="2700">
                <a:latin typeface="Lucida Sans Unicode" pitchFamily="34" charset="0"/>
              </a:rPr>
              <a:t>Kevin McCauley (Director)</a:t>
            </a:r>
          </a:p>
          <a:p>
            <a:pPr eaLnBrk="0" hangingPunct="0">
              <a:spcBef>
                <a:spcPts val="400"/>
              </a:spcBef>
              <a:buClr>
                <a:schemeClr val="accent1"/>
              </a:buClr>
              <a:buSzPct val="68000"/>
              <a:buFont typeface="Wingdings 3" pitchFamily="18" charset="2"/>
              <a:buChar char=""/>
            </a:pPr>
            <a:endParaRPr lang="en-US" sz="2700">
              <a:latin typeface="Lucida Sans Unicode" pitchFamily="34" charset="0"/>
            </a:endParaRPr>
          </a:p>
        </p:txBody>
      </p:sp>
      <p:pic>
        <p:nvPicPr>
          <p:cNvPr id="297992" name="Picture 12" descr="Addiction-DVD-cover-Web"/>
          <p:cNvPicPr>
            <a:picLocks noChangeAspect="1" noChangeArrowheads="1"/>
          </p:cNvPicPr>
          <p:nvPr/>
        </p:nvPicPr>
        <p:blipFill>
          <a:blip r:embed="rId4"/>
          <a:srcRect/>
          <a:stretch>
            <a:fillRect/>
          </a:stretch>
        </p:blipFill>
        <p:spPr bwMode="auto">
          <a:xfrm>
            <a:off x="5486400" y="1295400"/>
            <a:ext cx="3425825" cy="4829175"/>
          </a:xfrm>
          <a:prstGeom prst="rect">
            <a:avLst/>
          </a:prstGeom>
          <a:noFill/>
          <a:ln w="9525">
            <a:noFill/>
            <a:miter lim="800000"/>
            <a:headEnd/>
            <a:tailEnd/>
          </a:ln>
        </p:spPr>
      </p:pic>
    </p:spTree>
    <p:extLst>
      <p:ext uri="{BB962C8B-B14F-4D97-AF65-F5344CB8AC3E}">
        <p14:creationId xmlns:p14="http://schemas.microsoft.com/office/powerpoint/2010/main" val="1867030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52860" cy="1417638"/>
          </a:xfrm>
          <a:solidFill>
            <a:srgbClr val="E0C3A3"/>
          </a:solidFill>
        </p:spPr>
        <p:txBody>
          <a:bodyPr/>
          <a:lstStyle/>
          <a:p>
            <a:r>
              <a:rPr lang="en-US" dirty="0" smtClean="0">
                <a:solidFill>
                  <a:schemeClr val="accent1">
                    <a:lumMod val="75000"/>
                  </a:schemeClr>
                </a:solidFill>
              </a:rPr>
              <a:t>Anticipating Challenges</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5000"/>
                    </a14:imgEffect>
                  </a14:imgLayer>
                </a14:imgProps>
              </a:ext>
              <a:ext uri="{28A0092B-C50C-407E-A947-70E740481C1C}">
                <a14:useLocalDpi xmlns:a14="http://schemas.microsoft.com/office/drawing/2010/main" val="0"/>
              </a:ext>
            </a:extLst>
          </a:blip>
          <a:stretch>
            <a:fillRect/>
          </a:stretch>
        </p:blipFill>
        <p:spPr>
          <a:xfrm>
            <a:off x="3352800" y="2514600"/>
            <a:ext cx="2133600" cy="19812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756837" y="5464314"/>
            <a:ext cx="5387163" cy="707886"/>
          </a:xfrm>
          <a:prstGeom prst="rect">
            <a:avLst/>
          </a:prstGeom>
          <a:solidFill>
            <a:srgbClr val="E0C3A3"/>
          </a:solidFill>
        </p:spPr>
        <p:txBody>
          <a:bodyPr wrap="square" rtlCol="0">
            <a:spAutoFit/>
          </a:bodyPr>
          <a:lstStyle/>
          <a:p>
            <a:pPr algn="r"/>
            <a:r>
              <a:rPr lang="en-US" sz="4000" dirty="0" smtClean="0">
                <a:solidFill>
                  <a:schemeClr val="accent1">
                    <a:lumMod val="75000"/>
                  </a:schemeClr>
                </a:solidFill>
                <a:effectLst>
                  <a:outerShdw blurRad="38100" dist="38100" dir="2700000" algn="tl">
                    <a:srgbClr val="000000">
                      <a:alpha val="43137"/>
                    </a:srgbClr>
                  </a:outerShdw>
                </a:effectLst>
                <a:latin typeface="+mj-lt"/>
              </a:rPr>
              <a:t>Defining Success</a:t>
            </a:r>
            <a:endParaRPr lang="en-US" sz="4000" dirty="0">
              <a:solidFill>
                <a:schemeClr val="accent1">
                  <a:lumMod val="75000"/>
                </a:schemeClr>
              </a:solidFill>
              <a:effectLst>
                <a:outerShdw blurRad="38100" dist="38100" dir="2700000" algn="tl">
                  <a:srgbClr val="000000">
                    <a:alpha val="43137"/>
                  </a:srgbClr>
                </a:outerShdw>
              </a:effectLst>
              <a:latin typeface="+mj-lt"/>
            </a:endParaRPr>
          </a:p>
        </p:txBody>
      </p:sp>
      <p:sp>
        <p:nvSpPr>
          <p:cNvPr id="6" name="TextBox 5"/>
          <p:cNvSpPr txBox="1"/>
          <p:nvPr/>
        </p:nvSpPr>
        <p:spPr>
          <a:xfrm>
            <a:off x="3352800" y="4800600"/>
            <a:ext cx="2057400" cy="230832"/>
          </a:xfrm>
          <a:prstGeom prst="rect">
            <a:avLst/>
          </a:prstGeom>
          <a:noFill/>
        </p:spPr>
        <p:txBody>
          <a:bodyPr wrap="square" rtlCol="0">
            <a:spAutoFit/>
          </a:bodyPr>
          <a:lstStyle/>
          <a:p>
            <a:r>
              <a:rPr lang="en-US" sz="900" dirty="0" smtClean="0"/>
              <a:t>New York Times</a:t>
            </a:r>
            <a:endParaRPr lang="en-US" sz="900" dirty="0"/>
          </a:p>
        </p:txBody>
      </p:sp>
      <p:pic>
        <p:nvPicPr>
          <p:cNvPr id="7" name="Picture 9"/>
          <p:cNvPicPr>
            <a:picLocks noChangeAspect="1"/>
          </p:cNvPicPr>
          <p:nvPr/>
        </p:nvPicPr>
        <p:blipFill>
          <a:blip r:embed="rId4"/>
          <a:srcRect/>
          <a:stretch>
            <a:fillRect/>
          </a:stretch>
        </p:blipFill>
        <p:spPr bwMode="auto">
          <a:xfrm>
            <a:off x="0" y="6172200"/>
            <a:ext cx="9144000" cy="685800"/>
          </a:xfrm>
          <a:prstGeom prst="rect">
            <a:avLst/>
          </a:prstGeom>
          <a:noFill/>
          <a:ln w="9525">
            <a:noFill/>
            <a:miter lim="800000"/>
            <a:headEnd/>
            <a:tailEnd/>
          </a:ln>
        </p:spPr>
      </p:pic>
    </p:spTree>
    <p:extLst>
      <p:ext uri="{BB962C8B-B14F-4D97-AF65-F5344CB8AC3E}">
        <p14:creationId xmlns:p14="http://schemas.microsoft.com/office/powerpoint/2010/main" val="30704052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Everyone Shares a Common Mission and Vision</a:t>
            </a:r>
            <a:r>
              <a:rPr lang="en-US" dirty="0" smtClean="0"/>
              <a:t>.</a:t>
            </a:r>
          </a:p>
          <a:p>
            <a:r>
              <a:rPr lang="en-US" dirty="0"/>
              <a:t>Resources Are Used Effectively and Efficiently</a:t>
            </a:r>
            <a:r>
              <a:rPr lang="en-US" dirty="0" smtClean="0"/>
              <a:t>.</a:t>
            </a:r>
          </a:p>
          <a:p>
            <a:r>
              <a:rPr lang="en-US" dirty="0"/>
              <a:t>Offenders Are Held Accountable</a:t>
            </a:r>
            <a:r>
              <a:rPr lang="en-US" dirty="0" smtClean="0"/>
              <a:t>.</a:t>
            </a:r>
          </a:p>
          <a:p>
            <a:r>
              <a:rPr lang="en-US" dirty="0"/>
              <a:t>Evidence-based organizations are not soft on crime</a:t>
            </a:r>
            <a:r>
              <a:rPr lang="en-US" dirty="0" smtClean="0"/>
              <a:t>.</a:t>
            </a:r>
            <a:r>
              <a:rPr lang="en-US" dirty="0"/>
              <a:t> They expect offenders to be active participants </a:t>
            </a:r>
            <a:r>
              <a:rPr lang="en-US" dirty="0" smtClean="0"/>
              <a:t>in treatment </a:t>
            </a:r>
            <a:r>
              <a:rPr lang="en-US" dirty="0"/>
              <a:t>and work to reduce risk</a:t>
            </a:r>
            <a:r>
              <a:rPr lang="en-US" dirty="0" smtClean="0"/>
              <a:t>.</a:t>
            </a:r>
          </a:p>
          <a:p>
            <a:r>
              <a:rPr lang="en-US" dirty="0" smtClean="0"/>
              <a:t>Data Drives Decisions</a:t>
            </a:r>
          </a:p>
          <a:p>
            <a:r>
              <a:rPr lang="en-US" dirty="0" smtClean="0"/>
              <a:t>Learning Innovations Are Welcome</a:t>
            </a:r>
          </a:p>
          <a:p>
            <a:r>
              <a:rPr lang="en-US" dirty="0" smtClean="0"/>
              <a:t>System Players Communicate and Collaborate</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4">
                    <a:lumMod val="75000"/>
                  </a:schemeClr>
                </a:solidFill>
              </a:rPr>
              <a:t>Evidence-Based Organizations</a:t>
            </a:r>
            <a:endParaRPr lang="en-US" dirty="0">
              <a:solidFill>
                <a:schemeClr val="accent4">
                  <a:lumMod val="75000"/>
                </a:schemeClr>
              </a:solidFill>
            </a:endParaRPr>
          </a:p>
        </p:txBody>
      </p:sp>
      <p:pic>
        <p:nvPicPr>
          <p:cNvPr id="4" name="Picture 9"/>
          <p:cNvPicPr>
            <a:picLocks noChangeAspect="1"/>
          </p:cNvPicPr>
          <p:nvPr/>
        </p:nvPicPr>
        <p:blipFill>
          <a:blip r:embed="rId3"/>
          <a:srcRect/>
          <a:stretch>
            <a:fillRect/>
          </a:stretch>
        </p:blipFill>
        <p:spPr bwMode="auto">
          <a:xfrm>
            <a:off x="0" y="5867400"/>
            <a:ext cx="9144000" cy="1066800"/>
          </a:xfrm>
          <a:prstGeom prst="rect">
            <a:avLst/>
          </a:prstGeom>
          <a:noFill/>
          <a:ln w="9525">
            <a:noFill/>
            <a:miter lim="800000"/>
            <a:headEnd/>
            <a:tailEnd/>
          </a:ln>
        </p:spPr>
      </p:pic>
      <p:sp>
        <p:nvSpPr>
          <p:cNvPr id="5" name="TextBox 4"/>
          <p:cNvSpPr txBox="1"/>
          <p:nvPr/>
        </p:nvSpPr>
        <p:spPr>
          <a:xfrm>
            <a:off x="2133600" y="6066710"/>
            <a:ext cx="6858000" cy="246221"/>
          </a:xfrm>
          <a:prstGeom prst="rect">
            <a:avLst/>
          </a:prstGeom>
          <a:noFill/>
        </p:spPr>
        <p:txBody>
          <a:bodyPr wrap="square" rtlCol="0">
            <a:spAutoFit/>
          </a:bodyPr>
          <a:lstStyle/>
          <a:p>
            <a:pPr algn="r"/>
            <a:r>
              <a:rPr lang="en-US" sz="1000" dirty="0" smtClean="0">
                <a:solidFill>
                  <a:schemeClr val="bg1"/>
                </a:solidFill>
              </a:rPr>
              <a:t>Source: NIC, CJI &amp; CRJ; 2011</a:t>
            </a:r>
            <a:endParaRPr lang="en-US" sz="1000" dirty="0">
              <a:solidFill>
                <a:schemeClr val="bg1"/>
              </a:solidFill>
            </a:endParaRPr>
          </a:p>
        </p:txBody>
      </p:sp>
    </p:spTree>
    <p:extLst>
      <p:ext uri="{BB962C8B-B14F-4D97-AF65-F5344CB8AC3E}">
        <p14:creationId xmlns:p14="http://schemas.microsoft.com/office/powerpoint/2010/main" val="37986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9394" name="Picture 9"/>
          <p:cNvPicPr>
            <a:picLocks noChangeAspect="1"/>
          </p:cNvPicPr>
          <p:nvPr/>
        </p:nvPicPr>
        <p:blipFill>
          <a:blip r:embed="rId3" cstate="print"/>
          <a:srcRect/>
          <a:stretch>
            <a:fillRect/>
          </a:stretch>
        </p:blipFill>
        <p:spPr bwMode="auto">
          <a:xfrm>
            <a:off x="0" y="5715000"/>
            <a:ext cx="9144000" cy="1219200"/>
          </a:xfrm>
          <a:prstGeom prst="rect">
            <a:avLst/>
          </a:prstGeom>
          <a:noFill/>
          <a:ln w="9525">
            <a:noFill/>
            <a:miter lim="800000"/>
            <a:headEnd/>
            <a:tailEnd/>
          </a:ln>
        </p:spPr>
      </p:pic>
      <p:sp>
        <p:nvSpPr>
          <p:cNvPr id="59395" name="Title 1"/>
          <p:cNvSpPr>
            <a:spLocks noGrp="1"/>
          </p:cNvSpPr>
          <p:nvPr>
            <p:ph type="title" idx="4294967295"/>
          </p:nvPr>
        </p:nvSpPr>
        <p:spPr>
          <a:xfrm>
            <a:off x="0" y="152400"/>
            <a:ext cx="9144000" cy="1143000"/>
          </a:xfrm>
        </p:spPr>
        <p:txBody>
          <a:bodyPr/>
          <a:lstStyle/>
          <a:p>
            <a:pPr eaLnBrk="1" hangingPunct="1"/>
            <a:r>
              <a:rPr lang="en-US" dirty="0" smtClean="0">
                <a:solidFill>
                  <a:srgbClr val="006892"/>
                </a:solidFill>
                <a:cs typeface="Arial" charset="0"/>
              </a:rPr>
              <a:t>What Works In Corrections?</a:t>
            </a:r>
          </a:p>
        </p:txBody>
      </p:sp>
      <p:sp>
        <p:nvSpPr>
          <p:cNvPr id="59396"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56D457F-6126-49DD-BB30-C7E774EDD6D4}" type="slidenum">
              <a:rPr lang="en-US" sz="1200">
                <a:solidFill>
                  <a:schemeClr val="bg1"/>
                </a:solidFill>
                <a:cs typeface="Arial" charset="0"/>
              </a:rPr>
              <a:pPr algn="r"/>
              <a:t>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57200" y="1524000"/>
            <a:ext cx="7620000" cy="3046988"/>
          </a:xfrm>
          <a:prstGeom prst="rect">
            <a:avLst/>
          </a:prstGeom>
        </p:spPr>
        <p:txBody>
          <a:bodyPr wrap="square">
            <a:spAutoFit/>
          </a:bodyPr>
          <a:lstStyle/>
          <a:p>
            <a:endParaRPr lang="en-US" sz="2800" dirty="0" smtClean="0"/>
          </a:p>
          <a:p>
            <a:endParaRPr lang="en-US" sz="2800" dirty="0"/>
          </a:p>
          <a:p>
            <a:r>
              <a:rPr lang="en-US" sz="2800" dirty="0" smtClean="0"/>
              <a:t>“</a:t>
            </a:r>
            <a:r>
              <a:rPr lang="en-US" sz="2800" dirty="0"/>
              <a:t>What works in corrections” </a:t>
            </a:r>
            <a:r>
              <a:rPr lang="en-US" sz="2800" dirty="0" smtClean="0"/>
              <a:t>is </a:t>
            </a:r>
            <a:r>
              <a:rPr lang="en-US" sz="2800" dirty="0"/>
              <a:t>not a program or a single </a:t>
            </a:r>
            <a:r>
              <a:rPr lang="en-US" sz="2800" dirty="0" smtClean="0"/>
              <a:t>intervention </a:t>
            </a:r>
            <a:r>
              <a:rPr lang="en-US" sz="2800" dirty="0"/>
              <a:t>but rather a body of </a:t>
            </a:r>
            <a:r>
              <a:rPr lang="en-US" sz="2800" dirty="0" smtClean="0"/>
              <a:t>knowledge </a:t>
            </a:r>
            <a:r>
              <a:rPr lang="en-US" sz="2800" dirty="0"/>
              <a:t>that </a:t>
            </a:r>
            <a:r>
              <a:rPr lang="en-US" sz="2800" dirty="0" smtClean="0"/>
              <a:t>is accessible </a:t>
            </a:r>
            <a:r>
              <a:rPr lang="en-US" sz="2800" dirty="0"/>
              <a:t>to </a:t>
            </a:r>
            <a:r>
              <a:rPr lang="en-US" sz="2800" dirty="0" smtClean="0"/>
              <a:t>criminal justice professionals</a:t>
            </a:r>
            <a:r>
              <a:rPr lang="en-US" sz="3200" dirty="0"/>
              <a:t>.</a:t>
            </a:r>
          </a:p>
          <a:p>
            <a:pPr algn="r"/>
            <a:r>
              <a:rPr lang="en-US" sz="2000" dirty="0" smtClean="0"/>
              <a:t>(</a:t>
            </a:r>
            <a:r>
              <a:rPr lang="en-US" sz="2000" dirty="0" err="1" smtClean="0"/>
              <a:t>Latessa</a:t>
            </a:r>
            <a:r>
              <a:rPr lang="en-US" sz="2000" dirty="0" smtClean="0"/>
              <a:t> and </a:t>
            </a:r>
            <a:r>
              <a:rPr lang="en-US" sz="2000" dirty="0" err="1" smtClean="0"/>
              <a:t>Lowencamp</a:t>
            </a:r>
            <a:r>
              <a:rPr lang="en-US" sz="2000" dirty="0" smtClean="0"/>
              <a:t>, 2006)</a:t>
            </a:r>
            <a:endParaRPr lang="en-US" sz="2000" dirty="0"/>
          </a:p>
        </p:txBody>
      </p:sp>
    </p:spTree>
    <p:extLst>
      <p:ext uri="{BB962C8B-B14F-4D97-AF65-F5344CB8AC3E}">
        <p14:creationId xmlns:p14="http://schemas.microsoft.com/office/powerpoint/2010/main" val="300208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pPr marL="109728" indent="0">
              <a:buNone/>
            </a:pPr>
            <a:r>
              <a:rPr lang="en-US" dirty="0" smtClean="0"/>
              <a:t>Correctional Practices in Which:</a:t>
            </a:r>
          </a:p>
          <a:p>
            <a:pPr marL="109728" indent="0">
              <a:buNone/>
            </a:pPr>
            <a:endParaRPr lang="en-US" dirty="0"/>
          </a:p>
          <a:p>
            <a:r>
              <a:rPr lang="en-US" dirty="0" smtClean="0"/>
              <a:t>(1</a:t>
            </a:r>
            <a:r>
              <a:rPr lang="en-US" dirty="0"/>
              <a:t>) there is a definable </a:t>
            </a:r>
            <a:r>
              <a:rPr lang="en-US" dirty="0" smtClean="0"/>
              <a:t>outcome</a:t>
            </a:r>
          </a:p>
          <a:p>
            <a:endParaRPr lang="en-US" dirty="0" smtClean="0"/>
          </a:p>
          <a:p>
            <a:r>
              <a:rPr lang="en-US" dirty="0" smtClean="0"/>
              <a:t>(</a:t>
            </a:r>
            <a:r>
              <a:rPr lang="en-US" dirty="0"/>
              <a:t>2) it is </a:t>
            </a:r>
            <a:r>
              <a:rPr lang="en-US" dirty="0" smtClean="0"/>
              <a:t>measurable and</a:t>
            </a:r>
          </a:p>
          <a:p>
            <a:endParaRPr lang="en-US" dirty="0" smtClean="0"/>
          </a:p>
          <a:p>
            <a:r>
              <a:rPr lang="en-US" dirty="0" smtClean="0"/>
              <a:t>(</a:t>
            </a:r>
            <a:r>
              <a:rPr lang="en-US" dirty="0"/>
              <a:t>3) it is defined according </a:t>
            </a:r>
            <a:r>
              <a:rPr lang="en-US" dirty="0" smtClean="0"/>
              <a:t>to </a:t>
            </a:r>
            <a:r>
              <a:rPr lang="en-US" dirty="0"/>
              <a:t>practical realities, such as recidivism, </a:t>
            </a:r>
            <a:r>
              <a:rPr lang="en-US" dirty="0" smtClean="0"/>
              <a:t>victim satisfaction</a:t>
            </a:r>
            <a:r>
              <a:rPr lang="en-US" dirty="0"/>
              <a:t>, etc. (</a:t>
            </a:r>
            <a:r>
              <a:rPr lang="en-US" dirty="0" err="1"/>
              <a:t>Bogue</a:t>
            </a:r>
            <a:r>
              <a:rPr lang="en-US" dirty="0"/>
              <a:t> et al. 2004).</a:t>
            </a:r>
          </a:p>
          <a:p>
            <a:pPr marL="109728" indent="0">
              <a:buNone/>
            </a:pPr>
            <a:r>
              <a:rPr lang="en-US" dirty="0" smtClean="0"/>
              <a:t>  </a:t>
            </a:r>
            <a:endParaRPr lang="en-US" dirty="0"/>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smtClean="0">
                <a:solidFill>
                  <a:schemeClr val="accent1">
                    <a:lumMod val="75000"/>
                  </a:schemeClr>
                </a:solidFill>
              </a:rPr>
              <a:t>What Are Evidence Based Practices?</a:t>
            </a:r>
            <a:endParaRPr lang="en-US" dirty="0">
              <a:solidFill>
                <a:schemeClr val="accent1">
                  <a:lumMod val="75000"/>
                </a:schemeClr>
              </a:solidFill>
            </a:endParaRPr>
          </a:p>
        </p:txBody>
      </p:sp>
      <p:pic>
        <p:nvPicPr>
          <p:cNvPr id="4" name="Picture 9"/>
          <p:cNvPicPr>
            <a:picLocks noChangeAspect="1"/>
          </p:cNvPicPr>
          <p:nvPr/>
        </p:nvPicPr>
        <p:blipFill>
          <a:blip r:embed="rId2"/>
          <a:srcRect/>
          <a:stretch>
            <a:fillRect/>
          </a:stretch>
        </p:blipFill>
        <p:spPr bwMode="auto">
          <a:xfrm>
            <a:off x="0" y="5715000"/>
            <a:ext cx="9144000" cy="1219200"/>
          </a:xfrm>
          <a:prstGeom prst="rect">
            <a:avLst/>
          </a:prstGeom>
          <a:noFill/>
          <a:ln w="9525">
            <a:noFill/>
            <a:miter lim="800000"/>
            <a:headEnd/>
            <a:tailEnd/>
          </a:ln>
        </p:spPr>
      </p:pic>
    </p:spTree>
    <p:extLst>
      <p:ext uri="{BB962C8B-B14F-4D97-AF65-F5344CB8AC3E}">
        <p14:creationId xmlns:p14="http://schemas.microsoft.com/office/powerpoint/2010/main" val="215803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p>
          <a:p>
            <a:pPr lvl="1">
              <a:buFont typeface="Wingdings" pitchFamily="2" charset="2"/>
              <a:buChar char="Ø"/>
            </a:pPr>
            <a:r>
              <a:rPr lang="en-US" dirty="0" smtClean="0"/>
              <a:t>Use of Empirical, Validated Assessment Instruments</a:t>
            </a:r>
          </a:p>
          <a:p>
            <a:pPr lvl="1"/>
            <a:endParaRPr lang="en-US" dirty="0" smtClean="0"/>
          </a:p>
          <a:p>
            <a:pPr lvl="1">
              <a:buFont typeface="Wingdings" pitchFamily="2" charset="2"/>
              <a:buChar char="Ø"/>
            </a:pPr>
            <a:r>
              <a:rPr lang="en-US" dirty="0" smtClean="0"/>
              <a:t>Objective Classification Systems</a:t>
            </a:r>
          </a:p>
          <a:p>
            <a:pPr lvl="1"/>
            <a:endParaRPr lang="en-US" dirty="0" smtClean="0"/>
          </a:p>
          <a:p>
            <a:pPr lvl="1">
              <a:buFont typeface="Wingdings" pitchFamily="2" charset="2"/>
              <a:buChar char="Ø"/>
            </a:pPr>
            <a:r>
              <a:rPr lang="en-US" dirty="0" smtClean="0"/>
              <a:t>Awareness of Criminogenic Risk/Need/Responsivity Principles</a:t>
            </a:r>
          </a:p>
          <a:p>
            <a:pPr lvl="1"/>
            <a:endParaRPr lang="en-US" dirty="0"/>
          </a:p>
          <a:p>
            <a:pPr marL="393192" lvl="1" indent="0">
              <a:buNone/>
            </a:pPr>
            <a:endParaRPr lang="en-US" dirty="0" smtClean="0"/>
          </a:p>
        </p:txBody>
      </p:sp>
      <p:sp>
        <p:nvSpPr>
          <p:cNvPr id="3" name="Title 2"/>
          <p:cNvSpPr>
            <a:spLocks noGrp="1"/>
          </p:cNvSpPr>
          <p:nvPr>
            <p:ph type="title"/>
          </p:nvPr>
        </p:nvSpPr>
        <p:spPr>
          <a:xfrm>
            <a:off x="0" y="0"/>
            <a:ext cx="9144000" cy="1417638"/>
          </a:xfrm>
          <a:solidFill>
            <a:srgbClr val="E0C3A3"/>
          </a:solidFill>
        </p:spPr>
        <p:txBody>
          <a:bodyPr>
            <a:normAutofit/>
          </a:bodyPr>
          <a:lstStyle/>
          <a:p>
            <a:r>
              <a:rPr lang="en-US" dirty="0"/>
              <a:t/>
            </a:r>
            <a:br>
              <a:rPr lang="en-US" dirty="0"/>
            </a:br>
            <a:r>
              <a:rPr lang="en-US" dirty="0" smtClean="0">
                <a:solidFill>
                  <a:schemeClr val="accent1">
                    <a:lumMod val="75000"/>
                  </a:schemeClr>
                </a:solidFill>
              </a:rPr>
              <a:t>1. Assess Actuarial Risk / Need</a:t>
            </a:r>
            <a:endParaRPr lang="en-US" dirty="0">
              <a:solidFill>
                <a:schemeClr val="accent1">
                  <a:lumMod val="75000"/>
                </a:schemeClr>
              </a:solidFill>
            </a:endParaRPr>
          </a:p>
        </p:txBody>
      </p:sp>
      <p:pic>
        <p:nvPicPr>
          <p:cNvPr id="4" name="Picture 9"/>
          <p:cNvPicPr>
            <a:picLocks noChangeAspect="1"/>
          </p:cNvPicPr>
          <p:nvPr/>
        </p:nvPicPr>
        <p:blipFill>
          <a:blip r:embed="rId3"/>
          <a:srcRect/>
          <a:stretch>
            <a:fillRect/>
          </a:stretch>
        </p:blipFill>
        <p:spPr bwMode="auto">
          <a:xfrm>
            <a:off x="0" y="5791200"/>
            <a:ext cx="9144000" cy="1143000"/>
          </a:xfrm>
          <a:prstGeom prst="rect">
            <a:avLst/>
          </a:prstGeom>
          <a:noFill/>
          <a:ln w="9525">
            <a:noFill/>
            <a:miter lim="800000"/>
            <a:headEnd/>
            <a:tailEnd/>
          </a:ln>
        </p:spPr>
      </p:pic>
    </p:spTree>
    <p:extLst>
      <p:ext uri="{BB962C8B-B14F-4D97-AF65-F5344CB8AC3E}">
        <p14:creationId xmlns:p14="http://schemas.microsoft.com/office/powerpoint/2010/main" val="3786032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V Leadership Training 02.24.1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WV Leadership Training 02.24.12</Template>
  <TotalTime>829</TotalTime>
  <Words>3181</Words>
  <Application>Microsoft Office PowerPoint</Application>
  <PresentationFormat>On-screen Show (4:3)</PresentationFormat>
  <Paragraphs>479</Paragraphs>
  <Slides>64</Slides>
  <Notes>45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WV Leadership Training 02.24.12</vt:lpstr>
      <vt:lpstr>1_Concourse</vt:lpstr>
      <vt:lpstr>Microsoft Excel 97-2003 Worksheet</vt:lpstr>
      <vt:lpstr>PowerPoint Presentation</vt:lpstr>
      <vt:lpstr>Adult Learners</vt:lpstr>
      <vt:lpstr>Evidence Based Practices</vt:lpstr>
      <vt:lpstr>Evidence-Based Correctional Management</vt:lpstr>
      <vt:lpstr>What Doesn’t Work?</vt:lpstr>
      <vt:lpstr>What Doesn’t Work?</vt:lpstr>
      <vt:lpstr>What Works In Corrections?</vt:lpstr>
      <vt:lpstr>What Are Evidence Based Practices?</vt:lpstr>
      <vt:lpstr> 1. Assess Actuarial Risk / Need</vt:lpstr>
      <vt:lpstr>Needs of Offenders</vt:lpstr>
      <vt:lpstr>2. Enhance Intrinsic Motivation</vt:lpstr>
      <vt:lpstr>3. Target Interventions</vt:lpstr>
      <vt:lpstr>4. Skill Train With Directed Practice</vt:lpstr>
      <vt:lpstr>5. Increase Positive Reinforcement</vt:lpstr>
      <vt:lpstr>6. Engage Ongoing Support in Natural Communities</vt:lpstr>
      <vt:lpstr>7. Measure Relevant Processes/Practices </vt:lpstr>
      <vt:lpstr>8. Provide Measurement Feedback</vt:lpstr>
      <vt:lpstr>PowerPoint Presentation</vt:lpstr>
      <vt:lpstr>PowerPoint Presentation</vt:lpstr>
      <vt:lpstr>PowerPoint Presentation</vt:lpstr>
      <vt:lpstr>The Integrated Model of Corrections Management (NIC, 2009)</vt:lpstr>
      <vt:lpstr>principles of drug addiction treatment</vt:lpstr>
      <vt:lpstr>About the Presentation</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Principles of  Drug Addiction Treatment</vt:lpstr>
      <vt:lpstr>RSAT Programs</vt:lpstr>
      <vt:lpstr>The Mission of Correctional RSAT Programs</vt:lpstr>
      <vt:lpstr>PowerPoint Presentation</vt:lpstr>
      <vt:lpstr>Why RSAT in Corrections?</vt:lpstr>
      <vt:lpstr>Why RSAT in Corrections?</vt:lpstr>
      <vt:lpstr>PowerPoint Presentation</vt:lpstr>
      <vt:lpstr>What’s in it for Security Staff?</vt:lpstr>
      <vt:lpstr>PowerPoint Presentation</vt:lpstr>
      <vt:lpstr>PowerPoint Presentation</vt:lpstr>
      <vt:lpstr>BJA’s Requirements for Correctional RSAT Programs</vt:lpstr>
      <vt:lpstr>PowerPoint Presentation</vt:lpstr>
      <vt:lpstr>Addiction</vt:lpstr>
      <vt:lpstr>PowerPoint Presentation</vt:lpstr>
      <vt:lpstr>PowerPoint Presentation</vt:lpstr>
      <vt:lpstr>PowerPoint Presentation</vt:lpstr>
      <vt:lpstr>PowerPoint Presentation</vt:lpstr>
      <vt:lpstr>PowerPoint Presentation</vt:lpstr>
      <vt:lpstr>PowerPoint Presentation</vt:lpstr>
      <vt:lpstr>Relapse Rates for Chronic Diseases</vt:lpstr>
      <vt:lpstr>PowerPoint Presentation</vt:lpstr>
      <vt:lpstr>Anticipating Challenges</vt:lpstr>
      <vt:lpstr>Evidence-Based Organizations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Correctional RSAT Leadership</dc:title>
  <dc:creator>Lundrigan</dc:creator>
  <cp:lastModifiedBy>Noah M. Shifman</cp:lastModifiedBy>
  <cp:revision>43</cp:revision>
  <cp:lastPrinted>2011-12-21T16:32:59Z</cp:lastPrinted>
  <dcterms:created xsi:type="dcterms:W3CDTF">2012-02-25T21:22:16Z</dcterms:created>
  <dcterms:modified xsi:type="dcterms:W3CDTF">2012-03-07T16:43:48Z</dcterms:modified>
</cp:coreProperties>
</file>