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257" r:id="rId2"/>
    <p:sldId id="266" r:id="rId3"/>
    <p:sldId id="262" r:id="rId4"/>
    <p:sldId id="260" r:id="rId5"/>
    <p:sldId id="258" r:id="rId6"/>
    <p:sldId id="263" r:id="rId7"/>
    <p:sldId id="349" r:id="rId8"/>
    <p:sldId id="336" r:id="rId9"/>
    <p:sldId id="298" r:id="rId10"/>
    <p:sldId id="299" r:id="rId11"/>
    <p:sldId id="351" r:id="rId12"/>
    <p:sldId id="264" r:id="rId13"/>
    <p:sldId id="265" r:id="rId14"/>
    <p:sldId id="268" r:id="rId15"/>
    <p:sldId id="344" r:id="rId16"/>
    <p:sldId id="385" r:id="rId17"/>
    <p:sldId id="382" r:id="rId18"/>
    <p:sldId id="383" r:id="rId19"/>
    <p:sldId id="384" r:id="rId20"/>
    <p:sldId id="286" r:id="rId21"/>
    <p:sldId id="269" r:id="rId22"/>
    <p:sldId id="270" r:id="rId23"/>
    <p:sldId id="271" r:id="rId24"/>
    <p:sldId id="272" r:id="rId25"/>
    <p:sldId id="273" r:id="rId26"/>
    <p:sldId id="274" r:id="rId27"/>
    <p:sldId id="275" r:id="rId28"/>
    <p:sldId id="276" r:id="rId29"/>
    <p:sldId id="267" r:id="rId30"/>
    <p:sldId id="278" r:id="rId31"/>
    <p:sldId id="300" r:id="rId32"/>
    <p:sldId id="301" r:id="rId33"/>
    <p:sldId id="303" r:id="rId34"/>
    <p:sldId id="304" r:id="rId35"/>
    <p:sldId id="305" r:id="rId36"/>
    <p:sldId id="355" r:id="rId37"/>
    <p:sldId id="280" r:id="rId38"/>
    <p:sldId id="281" r:id="rId39"/>
    <p:sldId id="308" r:id="rId40"/>
    <p:sldId id="306" r:id="rId41"/>
    <p:sldId id="290" r:id="rId42"/>
    <p:sldId id="287" r:id="rId43"/>
    <p:sldId id="307" r:id="rId44"/>
    <p:sldId id="291" r:id="rId45"/>
    <p:sldId id="288" r:id="rId46"/>
    <p:sldId id="294" r:id="rId47"/>
    <p:sldId id="309" r:id="rId48"/>
    <p:sldId id="310" r:id="rId49"/>
    <p:sldId id="279" r:id="rId50"/>
    <p:sldId id="311" r:id="rId51"/>
    <p:sldId id="312" r:id="rId52"/>
    <p:sldId id="313" r:id="rId53"/>
    <p:sldId id="314" r:id="rId54"/>
    <p:sldId id="340" r:id="rId55"/>
    <p:sldId id="315" r:id="rId56"/>
    <p:sldId id="352" r:id="rId57"/>
    <p:sldId id="357" r:id="rId58"/>
    <p:sldId id="356" r:id="rId59"/>
    <p:sldId id="358" r:id="rId60"/>
    <p:sldId id="359" r:id="rId61"/>
    <p:sldId id="353" r:id="rId62"/>
    <p:sldId id="316" r:id="rId63"/>
    <p:sldId id="317" r:id="rId64"/>
    <p:sldId id="318" r:id="rId65"/>
    <p:sldId id="343" r:id="rId66"/>
    <p:sldId id="319" r:id="rId67"/>
    <p:sldId id="320" r:id="rId68"/>
    <p:sldId id="322" r:id="rId69"/>
    <p:sldId id="334" r:id="rId70"/>
    <p:sldId id="341" r:id="rId71"/>
    <p:sldId id="324" r:id="rId72"/>
    <p:sldId id="326" r:id="rId73"/>
    <p:sldId id="325" r:id="rId74"/>
    <p:sldId id="327" r:id="rId75"/>
    <p:sldId id="328" r:id="rId76"/>
    <p:sldId id="329" r:id="rId77"/>
    <p:sldId id="330" r:id="rId78"/>
    <p:sldId id="331" r:id="rId79"/>
    <p:sldId id="332" r:id="rId80"/>
    <p:sldId id="377" r:id="rId81"/>
    <p:sldId id="378" r:id="rId82"/>
    <p:sldId id="361" r:id="rId83"/>
    <p:sldId id="364" r:id="rId84"/>
    <p:sldId id="362" r:id="rId85"/>
    <p:sldId id="363" r:id="rId86"/>
    <p:sldId id="365" r:id="rId87"/>
    <p:sldId id="366" r:id="rId88"/>
    <p:sldId id="367" r:id="rId89"/>
    <p:sldId id="368" r:id="rId90"/>
    <p:sldId id="369" r:id="rId91"/>
    <p:sldId id="370" r:id="rId92"/>
    <p:sldId id="371" r:id="rId93"/>
    <p:sldId id="379" r:id="rId94"/>
    <p:sldId id="380" r:id="rId95"/>
    <p:sldId id="372" r:id="rId96"/>
    <p:sldId id="373" r:id="rId97"/>
    <p:sldId id="374" r:id="rId98"/>
    <p:sldId id="375" r:id="rId99"/>
    <p:sldId id="381" r:id="rId100"/>
    <p:sldId id="386" r:id="rId101"/>
    <p:sldId id="387"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73" autoAdjust="0"/>
  </p:normalViewPr>
  <p:slideViewPr>
    <p:cSldViewPr>
      <p:cViewPr>
        <p:scale>
          <a:sx n="97" d="100"/>
          <a:sy n="97" d="100"/>
        </p:scale>
        <p:origin x="-78" y="-180"/>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EF1FE-BACC-42FE-90CA-F07F90EE809C}" type="doc">
      <dgm:prSet loTypeId="urn:microsoft.com/office/officeart/2005/8/layout/gear1" loCatId="relationship" qsTypeId="urn:microsoft.com/office/officeart/2005/8/quickstyle/simple1" qsCatId="simple" csTypeId="urn:microsoft.com/office/officeart/2005/8/colors/accent1_2" csCatId="accent1" phldr="1"/>
      <dgm:spPr/>
    </dgm:pt>
    <dgm:pt modelId="{AE8E1F70-810D-4B81-89E3-56213F1372A9}">
      <dgm:prSet phldrT="[Text]"/>
      <dgm:spPr/>
      <dgm:t>
        <a:bodyPr/>
        <a:lstStyle/>
        <a:p>
          <a:r>
            <a:rPr lang="en-US" dirty="0" smtClean="0"/>
            <a:t>Thinking Errors and Distortions</a:t>
          </a:r>
          <a:endParaRPr lang="en-US" dirty="0"/>
        </a:p>
      </dgm:t>
    </dgm:pt>
    <dgm:pt modelId="{F3A13A25-AC7F-4E1B-982B-3C9F57E0AAE2}" type="parTrans" cxnId="{F340C136-3DD5-42BB-B690-CBB9341CA700}">
      <dgm:prSet/>
      <dgm:spPr/>
      <dgm:t>
        <a:bodyPr/>
        <a:lstStyle/>
        <a:p>
          <a:endParaRPr lang="en-US"/>
        </a:p>
      </dgm:t>
    </dgm:pt>
    <dgm:pt modelId="{CAD5518A-58CA-48AF-9338-82819126DF5B}" type="sibTrans" cxnId="{F340C136-3DD5-42BB-B690-CBB9341CA700}">
      <dgm:prSet/>
      <dgm:spPr/>
      <dgm:t>
        <a:bodyPr/>
        <a:lstStyle/>
        <a:p>
          <a:endParaRPr lang="en-US"/>
        </a:p>
      </dgm:t>
    </dgm:pt>
    <dgm:pt modelId="{CC550008-BEB0-447D-BF71-46D9EF35028F}">
      <dgm:prSet phldrT="[Text]"/>
      <dgm:spPr/>
      <dgm:t>
        <a:bodyPr/>
        <a:lstStyle/>
        <a:p>
          <a:r>
            <a:rPr lang="en-US" dirty="0" smtClean="0"/>
            <a:t>Techniques of Neutralization</a:t>
          </a:r>
          <a:endParaRPr lang="en-US" dirty="0"/>
        </a:p>
      </dgm:t>
    </dgm:pt>
    <dgm:pt modelId="{E1C5B1DD-3EC3-411B-BAD5-3FB52247D652}" type="parTrans" cxnId="{97317B81-6AA0-4CCB-AF8D-448224D5845A}">
      <dgm:prSet/>
      <dgm:spPr/>
      <dgm:t>
        <a:bodyPr/>
        <a:lstStyle/>
        <a:p>
          <a:endParaRPr lang="en-US"/>
        </a:p>
      </dgm:t>
    </dgm:pt>
    <dgm:pt modelId="{3F162463-842C-4F5D-AECE-BBD968784D7A}" type="sibTrans" cxnId="{97317B81-6AA0-4CCB-AF8D-448224D5845A}">
      <dgm:prSet/>
      <dgm:spPr/>
      <dgm:t>
        <a:bodyPr/>
        <a:lstStyle/>
        <a:p>
          <a:endParaRPr lang="en-US"/>
        </a:p>
      </dgm:t>
    </dgm:pt>
    <dgm:pt modelId="{1565055F-349F-4A8D-BFB5-DAFFFEBC188A}">
      <dgm:prSet phldrT="[Text]"/>
      <dgm:spPr/>
      <dgm:t>
        <a:bodyPr/>
        <a:lstStyle/>
        <a:p>
          <a:r>
            <a:rPr lang="en-US" dirty="0" smtClean="0"/>
            <a:t>Criminal Thinking/Core Beliefs</a:t>
          </a:r>
          <a:endParaRPr lang="en-US" dirty="0"/>
        </a:p>
      </dgm:t>
    </dgm:pt>
    <dgm:pt modelId="{7D24AF73-3FCD-4D71-AFCE-AAC437FCB7E5}" type="parTrans" cxnId="{00EDCBAF-519A-4E98-9B8E-FBA617B2F979}">
      <dgm:prSet/>
      <dgm:spPr/>
      <dgm:t>
        <a:bodyPr/>
        <a:lstStyle/>
        <a:p>
          <a:endParaRPr lang="en-US"/>
        </a:p>
      </dgm:t>
    </dgm:pt>
    <dgm:pt modelId="{26D36D7C-141C-4C37-B26C-B7ADB9C58CB9}" type="sibTrans" cxnId="{00EDCBAF-519A-4E98-9B8E-FBA617B2F979}">
      <dgm:prSet/>
      <dgm:spPr/>
      <dgm:t>
        <a:bodyPr/>
        <a:lstStyle/>
        <a:p>
          <a:endParaRPr lang="en-US"/>
        </a:p>
      </dgm:t>
    </dgm:pt>
    <dgm:pt modelId="{16741020-8382-419D-99E7-A1EEADA0D83C}" type="pres">
      <dgm:prSet presAssocID="{EEFEF1FE-BACC-42FE-90CA-F07F90EE809C}" presName="composite" presStyleCnt="0">
        <dgm:presLayoutVars>
          <dgm:chMax val="3"/>
          <dgm:animLvl val="lvl"/>
          <dgm:resizeHandles val="exact"/>
        </dgm:presLayoutVars>
      </dgm:prSet>
      <dgm:spPr/>
    </dgm:pt>
    <dgm:pt modelId="{2A8F29D5-76E9-4503-B9D0-5673A05BE98F}" type="pres">
      <dgm:prSet presAssocID="{AE8E1F70-810D-4B81-89E3-56213F1372A9}" presName="gear1" presStyleLbl="node1" presStyleIdx="0" presStyleCnt="3">
        <dgm:presLayoutVars>
          <dgm:chMax val="1"/>
          <dgm:bulletEnabled val="1"/>
        </dgm:presLayoutVars>
      </dgm:prSet>
      <dgm:spPr/>
      <dgm:t>
        <a:bodyPr/>
        <a:lstStyle/>
        <a:p>
          <a:endParaRPr lang="en-US"/>
        </a:p>
      </dgm:t>
    </dgm:pt>
    <dgm:pt modelId="{765F9839-CA24-434B-A524-F31FE9295DC2}" type="pres">
      <dgm:prSet presAssocID="{AE8E1F70-810D-4B81-89E3-56213F1372A9}" presName="gear1srcNode" presStyleLbl="node1" presStyleIdx="0" presStyleCnt="3"/>
      <dgm:spPr/>
      <dgm:t>
        <a:bodyPr/>
        <a:lstStyle/>
        <a:p>
          <a:endParaRPr lang="en-US"/>
        </a:p>
      </dgm:t>
    </dgm:pt>
    <dgm:pt modelId="{75775B2D-D89C-49EB-BFD4-9C7AD7F4D944}" type="pres">
      <dgm:prSet presAssocID="{AE8E1F70-810D-4B81-89E3-56213F1372A9}" presName="gear1dstNode" presStyleLbl="node1" presStyleIdx="0" presStyleCnt="3"/>
      <dgm:spPr/>
      <dgm:t>
        <a:bodyPr/>
        <a:lstStyle/>
        <a:p>
          <a:endParaRPr lang="en-US"/>
        </a:p>
      </dgm:t>
    </dgm:pt>
    <dgm:pt modelId="{D95A3D18-CE4F-4FF4-9421-C3983D0B89F4}" type="pres">
      <dgm:prSet presAssocID="{CC550008-BEB0-447D-BF71-46D9EF35028F}" presName="gear2" presStyleLbl="node1" presStyleIdx="1" presStyleCnt="3">
        <dgm:presLayoutVars>
          <dgm:chMax val="1"/>
          <dgm:bulletEnabled val="1"/>
        </dgm:presLayoutVars>
      </dgm:prSet>
      <dgm:spPr/>
      <dgm:t>
        <a:bodyPr/>
        <a:lstStyle/>
        <a:p>
          <a:endParaRPr lang="en-US"/>
        </a:p>
      </dgm:t>
    </dgm:pt>
    <dgm:pt modelId="{E0FB8BCB-63E0-48A3-93BC-72CE2DEEDE0C}" type="pres">
      <dgm:prSet presAssocID="{CC550008-BEB0-447D-BF71-46D9EF35028F}" presName="gear2srcNode" presStyleLbl="node1" presStyleIdx="1" presStyleCnt="3"/>
      <dgm:spPr/>
      <dgm:t>
        <a:bodyPr/>
        <a:lstStyle/>
        <a:p>
          <a:endParaRPr lang="en-US"/>
        </a:p>
      </dgm:t>
    </dgm:pt>
    <dgm:pt modelId="{C2E61137-33E8-4DB3-8952-AC5D12E29146}" type="pres">
      <dgm:prSet presAssocID="{CC550008-BEB0-447D-BF71-46D9EF35028F}" presName="gear2dstNode" presStyleLbl="node1" presStyleIdx="1" presStyleCnt="3"/>
      <dgm:spPr/>
      <dgm:t>
        <a:bodyPr/>
        <a:lstStyle/>
        <a:p>
          <a:endParaRPr lang="en-US"/>
        </a:p>
      </dgm:t>
    </dgm:pt>
    <dgm:pt modelId="{D596DE77-978C-4474-A6DA-95CBE988B786}" type="pres">
      <dgm:prSet presAssocID="{1565055F-349F-4A8D-BFB5-DAFFFEBC188A}" presName="gear3" presStyleLbl="node1" presStyleIdx="2" presStyleCnt="3"/>
      <dgm:spPr/>
      <dgm:t>
        <a:bodyPr/>
        <a:lstStyle/>
        <a:p>
          <a:endParaRPr lang="en-US"/>
        </a:p>
      </dgm:t>
    </dgm:pt>
    <dgm:pt modelId="{67CE008B-DAAC-450D-AE1B-AB691EE954F0}" type="pres">
      <dgm:prSet presAssocID="{1565055F-349F-4A8D-BFB5-DAFFFEBC188A}" presName="gear3tx" presStyleLbl="node1" presStyleIdx="2" presStyleCnt="3">
        <dgm:presLayoutVars>
          <dgm:chMax val="1"/>
          <dgm:bulletEnabled val="1"/>
        </dgm:presLayoutVars>
      </dgm:prSet>
      <dgm:spPr/>
      <dgm:t>
        <a:bodyPr/>
        <a:lstStyle/>
        <a:p>
          <a:endParaRPr lang="en-US"/>
        </a:p>
      </dgm:t>
    </dgm:pt>
    <dgm:pt modelId="{F71A5B3C-4015-4BE3-9544-003B79DC18FF}" type="pres">
      <dgm:prSet presAssocID="{1565055F-349F-4A8D-BFB5-DAFFFEBC188A}" presName="gear3srcNode" presStyleLbl="node1" presStyleIdx="2" presStyleCnt="3"/>
      <dgm:spPr/>
      <dgm:t>
        <a:bodyPr/>
        <a:lstStyle/>
        <a:p>
          <a:endParaRPr lang="en-US"/>
        </a:p>
      </dgm:t>
    </dgm:pt>
    <dgm:pt modelId="{DEC5251E-0B11-4EB7-90F7-CE1A3916F94A}" type="pres">
      <dgm:prSet presAssocID="{1565055F-349F-4A8D-BFB5-DAFFFEBC188A}" presName="gear3dstNode" presStyleLbl="node1" presStyleIdx="2" presStyleCnt="3"/>
      <dgm:spPr/>
      <dgm:t>
        <a:bodyPr/>
        <a:lstStyle/>
        <a:p>
          <a:endParaRPr lang="en-US"/>
        </a:p>
      </dgm:t>
    </dgm:pt>
    <dgm:pt modelId="{8DBF642C-CB2C-4728-9646-3CACDB783D3E}" type="pres">
      <dgm:prSet presAssocID="{CAD5518A-58CA-48AF-9338-82819126DF5B}" presName="connector1" presStyleLbl="sibTrans2D1" presStyleIdx="0" presStyleCnt="3"/>
      <dgm:spPr/>
      <dgm:t>
        <a:bodyPr/>
        <a:lstStyle/>
        <a:p>
          <a:endParaRPr lang="en-US"/>
        </a:p>
      </dgm:t>
    </dgm:pt>
    <dgm:pt modelId="{BD16A859-71FC-45A4-B5B7-880564F55C73}" type="pres">
      <dgm:prSet presAssocID="{3F162463-842C-4F5D-AECE-BBD968784D7A}" presName="connector2" presStyleLbl="sibTrans2D1" presStyleIdx="1" presStyleCnt="3"/>
      <dgm:spPr/>
      <dgm:t>
        <a:bodyPr/>
        <a:lstStyle/>
        <a:p>
          <a:endParaRPr lang="en-US"/>
        </a:p>
      </dgm:t>
    </dgm:pt>
    <dgm:pt modelId="{9F48A506-0EFD-477A-9A17-C22C5EA080FE}" type="pres">
      <dgm:prSet presAssocID="{26D36D7C-141C-4C37-B26C-B7ADB9C58CB9}" presName="connector3" presStyleLbl="sibTrans2D1" presStyleIdx="2" presStyleCnt="3"/>
      <dgm:spPr/>
      <dgm:t>
        <a:bodyPr/>
        <a:lstStyle/>
        <a:p>
          <a:endParaRPr lang="en-US"/>
        </a:p>
      </dgm:t>
    </dgm:pt>
  </dgm:ptLst>
  <dgm:cxnLst>
    <dgm:cxn modelId="{F340C136-3DD5-42BB-B690-CBB9341CA700}" srcId="{EEFEF1FE-BACC-42FE-90CA-F07F90EE809C}" destId="{AE8E1F70-810D-4B81-89E3-56213F1372A9}" srcOrd="0" destOrd="0" parTransId="{F3A13A25-AC7F-4E1B-982B-3C9F57E0AAE2}" sibTransId="{CAD5518A-58CA-48AF-9338-82819126DF5B}"/>
    <dgm:cxn modelId="{0B5B136D-3331-415D-9F3F-57A403DD82F7}" type="presOf" srcId="{1565055F-349F-4A8D-BFB5-DAFFFEBC188A}" destId="{D596DE77-978C-4474-A6DA-95CBE988B786}" srcOrd="0" destOrd="0" presId="urn:microsoft.com/office/officeart/2005/8/layout/gear1"/>
    <dgm:cxn modelId="{43703E03-1893-4609-9DA7-CB17E8911001}" type="presOf" srcId="{CC550008-BEB0-447D-BF71-46D9EF35028F}" destId="{C2E61137-33E8-4DB3-8952-AC5D12E29146}" srcOrd="2" destOrd="0" presId="urn:microsoft.com/office/officeart/2005/8/layout/gear1"/>
    <dgm:cxn modelId="{EBED41FB-3813-46FD-B182-DF202BC7E0AA}" type="presOf" srcId="{1565055F-349F-4A8D-BFB5-DAFFFEBC188A}" destId="{DEC5251E-0B11-4EB7-90F7-CE1A3916F94A}" srcOrd="3" destOrd="0" presId="urn:microsoft.com/office/officeart/2005/8/layout/gear1"/>
    <dgm:cxn modelId="{2504FA91-AEF7-4956-A259-12C229C18DE8}" type="presOf" srcId="{CAD5518A-58CA-48AF-9338-82819126DF5B}" destId="{8DBF642C-CB2C-4728-9646-3CACDB783D3E}" srcOrd="0" destOrd="0" presId="urn:microsoft.com/office/officeart/2005/8/layout/gear1"/>
    <dgm:cxn modelId="{5B6823E1-E060-4401-AC54-CA52551CC2D9}" type="presOf" srcId="{26D36D7C-141C-4C37-B26C-B7ADB9C58CB9}" destId="{9F48A506-0EFD-477A-9A17-C22C5EA080FE}" srcOrd="0" destOrd="0" presId="urn:microsoft.com/office/officeart/2005/8/layout/gear1"/>
    <dgm:cxn modelId="{523AD2AE-277B-49C4-B1B6-2D945F3E27F2}" type="presOf" srcId="{CC550008-BEB0-447D-BF71-46D9EF35028F}" destId="{D95A3D18-CE4F-4FF4-9421-C3983D0B89F4}" srcOrd="0" destOrd="0" presId="urn:microsoft.com/office/officeart/2005/8/layout/gear1"/>
    <dgm:cxn modelId="{41D8CAA5-4680-4323-A6DC-B220C33C26D0}" type="presOf" srcId="{3F162463-842C-4F5D-AECE-BBD968784D7A}" destId="{BD16A859-71FC-45A4-B5B7-880564F55C73}" srcOrd="0" destOrd="0" presId="urn:microsoft.com/office/officeart/2005/8/layout/gear1"/>
    <dgm:cxn modelId="{CF0FA02D-6AA5-4963-89D0-7EBB13E25185}" type="presOf" srcId="{AE8E1F70-810D-4B81-89E3-56213F1372A9}" destId="{765F9839-CA24-434B-A524-F31FE9295DC2}" srcOrd="1" destOrd="0" presId="urn:microsoft.com/office/officeart/2005/8/layout/gear1"/>
    <dgm:cxn modelId="{BCE37170-ED91-4F83-823A-96619504ECC2}" type="presOf" srcId="{1565055F-349F-4A8D-BFB5-DAFFFEBC188A}" destId="{67CE008B-DAAC-450D-AE1B-AB691EE954F0}" srcOrd="1" destOrd="0" presId="urn:microsoft.com/office/officeart/2005/8/layout/gear1"/>
    <dgm:cxn modelId="{3A44172D-BCE9-4CF2-8C7A-FCD77026E514}" type="presOf" srcId="{CC550008-BEB0-447D-BF71-46D9EF35028F}" destId="{E0FB8BCB-63E0-48A3-93BC-72CE2DEEDE0C}" srcOrd="1" destOrd="0" presId="urn:microsoft.com/office/officeart/2005/8/layout/gear1"/>
    <dgm:cxn modelId="{620BC5FD-7367-4FA2-AA65-A7D5B3C534E0}" type="presOf" srcId="{1565055F-349F-4A8D-BFB5-DAFFFEBC188A}" destId="{F71A5B3C-4015-4BE3-9544-003B79DC18FF}" srcOrd="2" destOrd="0" presId="urn:microsoft.com/office/officeart/2005/8/layout/gear1"/>
    <dgm:cxn modelId="{5E55BF80-2CA5-42BE-B914-F84B70A1BCD8}" type="presOf" srcId="{AE8E1F70-810D-4B81-89E3-56213F1372A9}" destId="{75775B2D-D89C-49EB-BFD4-9C7AD7F4D944}" srcOrd="2" destOrd="0" presId="urn:microsoft.com/office/officeart/2005/8/layout/gear1"/>
    <dgm:cxn modelId="{00EDCBAF-519A-4E98-9B8E-FBA617B2F979}" srcId="{EEFEF1FE-BACC-42FE-90CA-F07F90EE809C}" destId="{1565055F-349F-4A8D-BFB5-DAFFFEBC188A}" srcOrd="2" destOrd="0" parTransId="{7D24AF73-3FCD-4D71-AFCE-AAC437FCB7E5}" sibTransId="{26D36D7C-141C-4C37-B26C-B7ADB9C58CB9}"/>
    <dgm:cxn modelId="{97317B81-6AA0-4CCB-AF8D-448224D5845A}" srcId="{EEFEF1FE-BACC-42FE-90CA-F07F90EE809C}" destId="{CC550008-BEB0-447D-BF71-46D9EF35028F}" srcOrd="1" destOrd="0" parTransId="{E1C5B1DD-3EC3-411B-BAD5-3FB52247D652}" sibTransId="{3F162463-842C-4F5D-AECE-BBD968784D7A}"/>
    <dgm:cxn modelId="{BCEAACB2-A37D-4E9B-8C5B-6E02A6D729B3}" type="presOf" srcId="{AE8E1F70-810D-4B81-89E3-56213F1372A9}" destId="{2A8F29D5-76E9-4503-B9D0-5673A05BE98F}" srcOrd="0" destOrd="0" presId="urn:microsoft.com/office/officeart/2005/8/layout/gear1"/>
    <dgm:cxn modelId="{C4CD3D08-957A-4282-AEC0-CF3C97B0485E}" type="presOf" srcId="{EEFEF1FE-BACC-42FE-90CA-F07F90EE809C}" destId="{16741020-8382-419D-99E7-A1EEADA0D83C}" srcOrd="0" destOrd="0" presId="urn:microsoft.com/office/officeart/2005/8/layout/gear1"/>
    <dgm:cxn modelId="{A8FAD789-B837-4127-B010-9DA2733BDD75}" type="presParOf" srcId="{16741020-8382-419D-99E7-A1EEADA0D83C}" destId="{2A8F29D5-76E9-4503-B9D0-5673A05BE98F}" srcOrd="0" destOrd="0" presId="urn:microsoft.com/office/officeart/2005/8/layout/gear1"/>
    <dgm:cxn modelId="{E15E1CA0-1E5D-4D50-93D5-43AB319A81BD}" type="presParOf" srcId="{16741020-8382-419D-99E7-A1EEADA0D83C}" destId="{765F9839-CA24-434B-A524-F31FE9295DC2}" srcOrd="1" destOrd="0" presId="urn:microsoft.com/office/officeart/2005/8/layout/gear1"/>
    <dgm:cxn modelId="{29316EF7-3896-400E-ABB9-60E98A385939}" type="presParOf" srcId="{16741020-8382-419D-99E7-A1EEADA0D83C}" destId="{75775B2D-D89C-49EB-BFD4-9C7AD7F4D944}" srcOrd="2" destOrd="0" presId="urn:microsoft.com/office/officeart/2005/8/layout/gear1"/>
    <dgm:cxn modelId="{AF1FAFEC-7D1A-46F9-83DD-AC290C347776}" type="presParOf" srcId="{16741020-8382-419D-99E7-A1EEADA0D83C}" destId="{D95A3D18-CE4F-4FF4-9421-C3983D0B89F4}" srcOrd="3" destOrd="0" presId="urn:microsoft.com/office/officeart/2005/8/layout/gear1"/>
    <dgm:cxn modelId="{8F0181F6-B7C1-4D0F-B11F-3BC81EFC03C4}" type="presParOf" srcId="{16741020-8382-419D-99E7-A1EEADA0D83C}" destId="{E0FB8BCB-63E0-48A3-93BC-72CE2DEEDE0C}" srcOrd="4" destOrd="0" presId="urn:microsoft.com/office/officeart/2005/8/layout/gear1"/>
    <dgm:cxn modelId="{FB1DA3C1-33AD-4D23-879E-F0AED512B219}" type="presParOf" srcId="{16741020-8382-419D-99E7-A1EEADA0D83C}" destId="{C2E61137-33E8-4DB3-8952-AC5D12E29146}" srcOrd="5" destOrd="0" presId="urn:microsoft.com/office/officeart/2005/8/layout/gear1"/>
    <dgm:cxn modelId="{51775A80-7507-4A7A-8CA2-9CFD563E2300}" type="presParOf" srcId="{16741020-8382-419D-99E7-A1EEADA0D83C}" destId="{D596DE77-978C-4474-A6DA-95CBE988B786}" srcOrd="6" destOrd="0" presId="urn:microsoft.com/office/officeart/2005/8/layout/gear1"/>
    <dgm:cxn modelId="{D4E7C871-D785-46F2-BEAC-F9BACF1ED7C7}" type="presParOf" srcId="{16741020-8382-419D-99E7-A1EEADA0D83C}" destId="{67CE008B-DAAC-450D-AE1B-AB691EE954F0}" srcOrd="7" destOrd="0" presId="urn:microsoft.com/office/officeart/2005/8/layout/gear1"/>
    <dgm:cxn modelId="{6D212408-ECCE-4DCC-816C-9456231E2787}" type="presParOf" srcId="{16741020-8382-419D-99E7-A1EEADA0D83C}" destId="{F71A5B3C-4015-4BE3-9544-003B79DC18FF}" srcOrd="8" destOrd="0" presId="urn:microsoft.com/office/officeart/2005/8/layout/gear1"/>
    <dgm:cxn modelId="{73531376-3CE3-45A5-8A2D-524BFDD3C6C8}" type="presParOf" srcId="{16741020-8382-419D-99E7-A1EEADA0D83C}" destId="{DEC5251E-0B11-4EB7-90F7-CE1A3916F94A}" srcOrd="9" destOrd="0" presId="urn:microsoft.com/office/officeart/2005/8/layout/gear1"/>
    <dgm:cxn modelId="{499A563A-A0B5-4856-854A-4F8A894845F0}" type="presParOf" srcId="{16741020-8382-419D-99E7-A1EEADA0D83C}" destId="{8DBF642C-CB2C-4728-9646-3CACDB783D3E}" srcOrd="10" destOrd="0" presId="urn:microsoft.com/office/officeart/2005/8/layout/gear1"/>
    <dgm:cxn modelId="{62CC38E0-8F32-4B14-9A8A-2E31B7F49EF8}" type="presParOf" srcId="{16741020-8382-419D-99E7-A1EEADA0D83C}" destId="{BD16A859-71FC-45A4-B5B7-880564F55C73}" srcOrd="11" destOrd="0" presId="urn:microsoft.com/office/officeart/2005/8/layout/gear1"/>
    <dgm:cxn modelId="{C32F666C-2164-4153-B6C4-BA1C9EBACD47}" type="presParOf" srcId="{16741020-8382-419D-99E7-A1EEADA0D83C}" destId="{9F48A506-0EFD-477A-9A17-C22C5EA080F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D7427-56B4-447C-B6A4-59DB4E2B620A}" type="doc">
      <dgm:prSet loTypeId="urn:microsoft.com/office/officeart/2005/8/layout/hProcess11" loCatId="process" qsTypeId="urn:microsoft.com/office/officeart/2005/8/quickstyle/simple1" qsCatId="simple" csTypeId="urn:microsoft.com/office/officeart/2005/8/colors/accent1_2" csCatId="accent1" phldr="1"/>
      <dgm:spPr/>
    </dgm:pt>
    <dgm:pt modelId="{CD859EBD-B822-49FC-B65A-4120894E0FF8}">
      <dgm:prSet phldrT="[Text]"/>
      <dgm:spPr/>
      <dgm:t>
        <a:bodyPr/>
        <a:lstStyle/>
        <a:p>
          <a:r>
            <a:rPr lang="en-US" dirty="0" smtClean="0"/>
            <a:t>Childhood Trauma</a:t>
          </a:r>
          <a:endParaRPr lang="en-US" dirty="0"/>
        </a:p>
      </dgm:t>
    </dgm:pt>
    <dgm:pt modelId="{92355C06-7899-424C-822C-989E9C5186AC}" type="parTrans" cxnId="{12CFFA35-B136-4C49-B7DB-A84F1C831DFE}">
      <dgm:prSet/>
      <dgm:spPr/>
      <dgm:t>
        <a:bodyPr/>
        <a:lstStyle/>
        <a:p>
          <a:endParaRPr lang="en-US"/>
        </a:p>
      </dgm:t>
    </dgm:pt>
    <dgm:pt modelId="{058ADEAF-CB8A-4FFC-9B2E-E38462D38ADF}" type="sibTrans" cxnId="{12CFFA35-B136-4C49-B7DB-A84F1C831DFE}">
      <dgm:prSet/>
      <dgm:spPr/>
      <dgm:t>
        <a:bodyPr/>
        <a:lstStyle/>
        <a:p>
          <a:endParaRPr lang="en-US"/>
        </a:p>
      </dgm:t>
    </dgm:pt>
    <dgm:pt modelId="{17517356-4B9F-40D7-B469-49D51261E4E6}">
      <dgm:prSet phldrT="[Text]"/>
      <dgm:spPr/>
      <dgm:t>
        <a:bodyPr/>
        <a:lstStyle/>
        <a:p>
          <a:r>
            <a:rPr lang="en-US" dirty="0" smtClean="0"/>
            <a:t>Substance Abuse as Coping Mechanism</a:t>
          </a:r>
          <a:endParaRPr lang="en-US" dirty="0"/>
        </a:p>
      </dgm:t>
    </dgm:pt>
    <dgm:pt modelId="{72DE84CF-901E-4063-BC4D-E0D5773FA120}" type="parTrans" cxnId="{BA344073-CCA0-4549-AB85-DDCBBB9FB014}">
      <dgm:prSet/>
      <dgm:spPr/>
      <dgm:t>
        <a:bodyPr/>
        <a:lstStyle/>
        <a:p>
          <a:endParaRPr lang="en-US"/>
        </a:p>
      </dgm:t>
    </dgm:pt>
    <dgm:pt modelId="{D060EA90-9C34-43C4-BED9-9AEA5773B3F8}" type="sibTrans" cxnId="{BA344073-CCA0-4549-AB85-DDCBBB9FB014}">
      <dgm:prSet/>
      <dgm:spPr/>
      <dgm:t>
        <a:bodyPr/>
        <a:lstStyle/>
        <a:p>
          <a:endParaRPr lang="en-US"/>
        </a:p>
      </dgm:t>
    </dgm:pt>
    <dgm:pt modelId="{B19D9E39-20F4-4755-9310-BDE0D198800E}">
      <dgm:prSet phldrT="[Text]"/>
      <dgm:spPr/>
      <dgm:t>
        <a:bodyPr/>
        <a:lstStyle/>
        <a:p>
          <a:r>
            <a:rPr lang="en-US" dirty="0" smtClean="0"/>
            <a:t>Criminal Behavior</a:t>
          </a:r>
          <a:endParaRPr lang="en-US" dirty="0"/>
        </a:p>
      </dgm:t>
    </dgm:pt>
    <dgm:pt modelId="{FE986E71-D9DC-47D5-A2E3-673D28B15C91}" type="parTrans" cxnId="{E5294D13-49FB-4F51-8420-DDBC997AEF56}">
      <dgm:prSet/>
      <dgm:spPr/>
      <dgm:t>
        <a:bodyPr/>
        <a:lstStyle/>
        <a:p>
          <a:endParaRPr lang="en-US"/>
        </a:p>
      </dgm:t>
    </dgm:pt>
    <dgm:pt modelId="{FD190AAD-0812-49F8-9843-0A2BDBD54E3F}" type="sibTrans" cxnId="{E5294D13-49FB-4F51-8420-DDBC997AEF56}">
      <dgm:prSet/>
      <dgm:spPr/>
      <dgm:t>
        <a:bodyPr/>
        <a:lstStyle/>
        <a:p>
          <a:endParaRPr lang="en-US"/>
        </a:p>
      </dgm:t>
    </dgm:pt>
    <dgm:pt modelId="{DE9157D7-D33F-4327-ADB2-1CBA4E418C28}" type="pres">
      <dgm:prSet presAssocID="{754D7427-56B4-447C-B6A4-59DB4E2B620A}" presName="Name0" presStyleCnt="0">
        <dgm:presLayoutVars>
          <dgm:dir/>
          <dgm:resizeHandles val="exact"/>
        </dgm:presLayoutVars>
      </dgm:prSet>
      <dgm:spPr/>
    </dgm:pt>
    <dgm:pt modelId="{7614D669-8F52-438F-B2D3-B77E6C803F1B}" type="pres">
      <dgm:prSet presAssocID="{754D7427-56B4-447C-B6A4-59DB4E2B620A}" presName="arrow" presStyleLbl="bgShp" presStyleIdx="0" presStyleCnt="1"/>
      <dgm:spPr/>
    </dgm:pt>
    <dgm:pt modelId="{554065C7-8796-4FE4-A763-656E62C211DA}" type="pres">
      <dgm:prSet presAssocID="{754D7427-56B4-447C-B6A4-59DB4E2B620A}" presName="points" presStyleCnt="0"/>
      <dgm:spPr/>
    </dgm:pt>
    <dgm:pt modelId="{ECACD51F-8C4C-40AB-B361-2A1E90291CD9}" type="pres">
      <dgm:prSet presAssocID="{CD859EBD-B822-49FC-B65A-4120894E0FF8}" presName="compositeA" presStyleCnt="0"/>
      <dgm:spPr/>
    </dgm:pt>
    <dgm:pt modelId="{CFB89080-17A0-4E5E-A386-CD9B80F4DA85}" type="pres">
      <dgm:prSet presAssocID="{CD859EBD-B822-49FC-B65A-4120894E0FF8}" presName="textA" presStyleLbl="revTx" presStyleIdx="0" presStyleCnt="3">
        <dgm:presLayoutVars>
          <dgm:bulletEnabled val="1"/>
        </dgm:presLayoutVars>
      </dgm:prSet>
      <dgm:spPr/>
      <dgm:t>
        <a:bodyPr/>
        <a:lstStyle/>
        <a:p>
          <a:endParaRPr lang="en-US"/>
        </a:p>
      </dgm:t>
    </dgm:pt>
    <dgm:pt modelId="{A65B8741-72D5-44F6-8208-89249C08DFA3}" type="pres">
      <dgm:prSet presAssocID="{CD859EBD-B822-49FC-B65A-4120894E0FF8}" presName="circleA" presStyleLbl="node1" presStyleIdx="0" presStyleCnt="3"/>
      <dgm:spPr/>
    </dgm:pt>
    <dgm:pt modelId="{79A77C14-9DEC-4695-ADA8-776AFCBD324D}" type="pres">
      <dgm:prSet presAssocID="{CD859EBD-B822-49FC-B65A-4120894E0FF8}" presName="spaceA" presStyleCnt="0"/>
      <dgm:spPr/>
    </dgm:pt>
    <dgm:pt modelId="{7E7ACFB8-ECF7-418E-8E55-F0C33BB0EC8B}" type="pres">
      <dgm:prSet presAssocID="{058ADEAF-CB8A-4FFC-9B2E-E38462D38ADF}" presName="space" presStyleCnt="0"/>
      <dgm:spPr/>
    </dgm:pt>
    <dgm:pt modelId="{D8799E31-B44F-4634-9668-D4ABD3C7F49E}" type="pres">
      <dgm:prSet presAssocID="{17517356-4B9F-40D7-B469-49D51261E4E6}" presName="compositeB" presStyleCnt="0"/>
      <dgm:spPr/>
    </dgm:pt>
    <dgm:pt modelId="{F1D528D2-C48E-44CB-86BE-A629C3B3E2BF}" type="pres">
      <dgm:prSet presAssocID="{17517356-4B9F-40D7-B469-49D51261E4E6}" presName="textB" presStyleLbl="revTx" presStyleIdx="1" presStyleCnt="3">
        <dgm:presLayoutVars>
          <dgm:bulletEnabled val="1"/>
        </dgm:presLayoutVars>
      </dgm:prSet>
      <dgm:spPr/>
      <dgm:t>
        <a:bodyPr/>
        <a:lstStyle/>
        <a:p>
          <a:endParaRPr lang="en-US"/>
        </a:p>
      </dgm:t>
    </dgm:pt>
    <dgm:pt modelId="{82AC3541-8F67-4D17-B25E-BC02B67D41DA}" type="pres">
      <dgm:prSet presAssocID="{17517356-4B9F-40D7-B469-49D51261E4E6}" presName="circleB" presStyleLbl="node1" presStyleIdx="1" presStyleCnt="3"/>
      <dgm:spPr/>
    </dgm:pt>
    <dgm:pt modelId="{EC793FED-02E9-421E-BB38-F5D9AC75A068}" type="pres">
      <dgm:prSet presAssocID="{17517356-4B9F-40D7-B469-49D51261E4E6}" presName="spaceB" presStyleCnt="0"/>
      <dgm:spPr/>
    </dgm:pt>
    <dgm:pt modelId="{2A24B25A-0DC1-4B94-9E9B-4652384BDEE6}" type="pres">
      <dgm:prSet presAssocID="{D060EA90-9C34-43C4-BED9-9AEA5773B3F8}" presName="space" presStyleCnt="0"/>
      <dgm:spPr/>
    </dgm:pt>
    <dgm:pt modelId="{E23AB648-690D-4940-8104-4DBF7E3BCEB7}" type="pres">
      <dgm:prSet presAssocID="{B19D9E39-20F4-4755-9310-BDE0D198800E}" presName="compositeA" presStyleCnt="0"/>
      <dgm:spPr/>
    </dgm:pt>
    <dgm:pt modelId="{3D87B65B-A9CB-419F-B01A-C24BEE677373}" type="pres">
      <dgm:prSet presAssocID="{B19D9E39-20F4-4755-9310-BDE0D198800E}" presName="textA" presStyleLbl="revTx" presStyleIdx="2" presStyleCnt="3">
        <dgm:presLayoutVars>
          <dgm:bulletEnabled val="1"/>
        </dgm:presLayoutVars>
      </dgm:prSet>
      <dgm:spPr/>
      <dgm:t>
        <a:bodyPr/>
        <a:lstStyle/>
        <a:p>
          <a:endParaRPr lang="en-US"/>
        </a:p>
      </dgm:t>
    </dgm:pt>
    <dgm:pt modelId="{BB562BFA-F993-4BD1-B284-4CBDCDCAFFF6}" type="pres">
      <dgm:prSet presAssocID="{B19D9E39-20F4-4755-9310-BDE0D198800E}" presName="circleA" presStyleLbl="node1" presStyleIdx="2" presStyleCnt="3"/>
      <dgm:spPr/>
    </dgm:pt>
    <dgm:pt modelId="{360A663D-96A9-48A4-A231-E6E211207905}" type="pres">
      <dgm:prSet presAssocID="{B19D9E39-20F4-4755-9310-BDE0D198800E}" presName="spaceA" presStyleCnt="0"/>
      <dgm:spPr/>
    </dgm:pt>
  </dgm:ptLst>
  <dgm:cxnLst>
    <dgm:cxn modelId="{E5294D13-49FB-4F51-8420-DDBC997AEF56}" srcId="{754D7427-56B4-447C-B6A4-59DB4E2B620A}" destId="{B19D9E39-20F4-4755-9310-BDE0D198800E}" srcOrd="2" destOrd="0" parTransId="{FE986E71-D9DC-47D5-A2E3-673D28B15C91}" sibTransId="{FD190AAD-0812-49F8-9843-0A2BDBD54E3F}"/>
    <dgm:cxn modelId="{12CFFA35-B136-4C49-B7DB-A84F1C831DFE}" srcId="{754D7427-56B4-447C-B6A4-59DB4E2B620A}" destId="{CD859EBD-B822-49FC-B65A-4120894E0FF8}" srcOrd="0" destOrd="0" parTransId="{92355C06-7899-424C-822C-989E9C5186AC}" sibTransId="{058ADEAF-CB8A-4FFC-9B2E-E38462D38ADF}"/>
    <dgm:cxn modelId="{25F1440B-96D4-4156-A195-7AE4B5499A6A}" type="presOf" srcId="{754D7427-56B4-447C-B6A4-59DB4E2B620A}" destId="{DE9157D7-D33F-4327-ADB2-1CBA4E418C28}" srcOrd="0" destOrd="0" presId="urn:microsoft.com/office/officeart/2005/8/layout/hProcess11"/>
    <dgm:cxn modelId="{17C04D49-FB19-4E99-8D67-313CDC80FA06}" type="presOf" srcId="{CD859EBD-B822-49FC-B65A-4120894E0FF8}" destId="{CFB89080-17A0-4E5E-A386-CD9B80F4DA85}" srcOrd="0" destOrd="0" presId="urn:microsoft.com/office/officeart/2005/8/layout/hProcess11"/>
    <dgm:cxn modelId="{853364ED-4F1C-4E76-84E4-56BA3E1E3D11}" type="presOf" srcId="{B19D9E39-20F4-4755-9310-BDE0D198800E}" destId="{3D87B65B-A9CB-419F-B01A-C24BEE677373}" srcOrd="0" destOrd="0" presId="urn:microsoft.com/office/officeart/2005/8/layout/hProcess11"/>
    <dgm:cxn modelId="{27CF5525-3A63-48F8-B777-98DD391A005C}" type="presOf" srcId="{17517356-4B9F-40D7-B469-49D51261E4E6}" destId="{F1D528D2-C48E-44CB-86BE-A629C3B3E2BF}" srcOrd="0" destOrd="0" presId="urn:microsoft.com/office/officeart/2005/8/layout/hProcess11"/>
    <dgm:cxn modelId="{BA344073-CCA0-4549-AB85-DDCBBB9FB014}" srcId="{754D7427-56B4-447C-B6A4-59DB4E2B620A}" destId="{17517356-4B9F-40D7-B469-49D51261E4E6}" srcOrd="1" destOrd="0" parTransId="{72DE84CF-901E-4063-BC4D-E0D5773FA120}" sibTransId="{D060EA90-9C34-43C4-BED9-9AEA5773B3F8}"/>
    <dgm:cxn modelId="{3C16D5BF-0918-4E04-99C2-3B33632150E2}" type="presParOf" srcId="{DE9157D7-D33F-4327-ADB2-1CBA4E418C28}" destId="{7614D669-8F52-438F-B2D3-B77E6C803F1B}" srcOrd="0" destOrd="0" presId="urn:microsoft.com/office/officeart/2005/8/layout/hProcess11"/>
    <dgm:cxn modelId="{11214D8B-4ED9-4416-94F6-F0321A3791FD}" type="presParOf" srcId="{DE9157D7-D33F-4327-ADB2-1CBA4E418C28}" destId="{554065C7-8796-4FE4-A763-656E62C211DA}" srcOrd="1" destOrd="0" presId="urn:microsoft.com/office/officeart/2005/8/layout/hProcess11"/>
    <dgm:cxn modelId="{FD7ECCFC-208F-4DCD-977C-BB708E4ADCA6}" type="presParOf" srcId="{554065C7-8796-4FE4-A763-656E62C211DA}" destId="{ECACD51F-8C4C-40AB-B361-2A1E90291CD9}" srcOrd="0" destOrd="0" presId="urn:microsoft.com/office/officeart/2005/8/layout/hProcess11"/>
    <dgm:cxn modelId="{94153417-A8EB-4EF8-B81E-84E907C24FDA}" type="presParOf" srcId="{ECACD51F-8C4C-40AB-B361-2A1E90291CD9}" destId="{CFB89080-17A0-4E5E-A386-CD9B80F4DA85}" srcOrd="0" destOrd="0" presId="urn:microsoft.com/office/officeart/2005/8/layout/hProcess11"/>
    <dgm:cxn modelId="{A692EA48-DA92-40A8-8E1E-CFF587ECF835}" type="presParOf" srcId="{ECACD51F-8C4C-40AB-B361-2A1E90291CD9}" destId="{A65B8741-72D5-44F6-8208-89249C08DFA3}" srcOrd="1" destOrd="0" presId="urn:microsoft.com/office/officeart/2005/8/layout/hProcess11"/>
    <dgm:cxn modelId="{684A99AB-58C7-4C0B-8A7C-549BC138AF6D}" type="presParOf" srcId="{ECACD51F-8C4C-40AB-B361-2A1E90291CD9}" destId="{79A77C14-9DEC-4695-ADA8-776AFCBD324D}" srcOrd="2" destOrd="0" presId="urn:microsoft.com/office/officeart/2005/8/layout/hProcess11"/>
    <dgm:cxn modelId="{4C4A837D-0462-4EC7-8150-9E0779B12306}" type="presParOf" srcId="{554065C7-8796-4FE4-A763-656E62C211DA}" destId="{7E7ACFB8-ECF7-418E-8E55-F0C33BB0EC8B}" srcOrd="1" destOrd="0" presId="urn:microsoft.com/office/officeart/2005/8/layout/hProcess11"/>
    <dgm:cxn modelId="{34833B37-29A7-4F16-8CB3-33720CDF4F32}" type="presParOf" srcId="{554065C7-8796-4FE4-A763-656E62C211DA}" destId="{D8799E31-B44F-4634-9668-D4ABD3C7F49E}" srcOrd="2" destOrd="0" presId="urn:microsoft.com/office/officeart/2005/8/layout/hProcess11"/>
    <dgm:cxn modelId="{9772D522-2EF0-47FA-9A21-FFD6D849D65C}" type="presParOf" srcId="{D8799E31-B44F-4634-9668-D4ABD3C7F49E}" destId="{F1D528D2-C48E-44CB-86BE-A629C3B3E2BF}" srcOrd="0" destOrd="0" presId="urn:microsoft.com/office/officeart/2005/8/layout/hProcess11"/>
    <dgm:cxn modelId="{5B8ED362-FDA4-46A8-B2C1-8CDE03016A6C}" type="presParOf" srcId="{D8799E31-B44F-4634-9668-D4ABD3C7F49E}" destId="{82AC3541-8F67-4D17-B25E-BC02B67D41DA}" srcOrd="1" destOrd="0" presId="urn:microsoft.com/office/officeart/2005/8/layout/hProcess11"/>
    <dgm:cxn modelId="{80F4865E-92FC-4FC6-B31A-552E75A19D53}" type="presParOf" srcId="{D8799E31-B44F-4634-9668-D4ABD3C7F49E}" destId="{EC793FED-02E9-421E-BB38-F5D9AC75A068}" srcOrd="2" destOrd="0" presId="urn:microsoft.com/office/officeart/2005/8/layout/hProcess11"/>
    <dgm:cxn modelId="{0964E8E3-6C0F-4F0E-8F09-182AAFF5EEF3}" type="presParOf" srcId="{554065C7-8796-4FE4-A763-656E62C211DA}" destId="{2A24B25A-0DC1-4B94-9E9B-4652384BDEE6}" srcOrd="3" destOrd="0" presId="urn:microsoft.com/office/officeart/2005/8/layout/hProcess11"/>
    <dgm:cxn modelId="{F4D8B12B-BA34-49C3-8591-217BBA0F15F6}" type="presParOf" srcId="{554065C7-8796-4FE4-A763-656E62C211DA}" destId="{E23AB648-690D-4940-8104-4DBF7E3BCEB7}" srcOrd="4" destOrd="0" presId="urn:microsoft.com/office/officeart/2005/8/layout/hProcess11"/>
    <dgm:cxn modelId="{3FF6C437-08DD-4C8E-A191-6E552B388B09}" type="presParOf" srcId="{E23AB648-690D-4940-8104-4DBF7E3BCEB7}" destId="{3D87B65B-A9CB-419F-B01A-C24BEE677373}" srcOrd="0" destOrd="0" presId="urn:microsoft.com/office/officeart/2005/8/layout/hProcess11"/>
    <dgm:cxn modelId="{B9A06C57-4F7A-42DD-AAC5-0233C2032D11}" type="presParOf" srcId="{E23AB648-690D-4940-8104-4DBF7E3BCEB7}" destId="{BB562BFA-F993-4BD1-B284-4CBDCDCAFFF6}" srcOrd="1" destOrd="0" presId="urn:microsoft.com/office/officeart/2005/8/layout/hProcess11"/>
    <dgm:cxn modelId="{2169336B-AC7E-4876-BD6F-60B77A414CD9}" type="presParOf" srcId="{E23AB648-690D-4940-8104-4DBF7E3BCEB7}" destId="{360A663D-96A9-48A4-A231-E6E21120790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EC505C-94B0-4A46-822E-A28BC7AEA56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DC7D210-C7C5-4478-96E1-1F4A21AC64F4}">
      <dgm:prSet phldrT="[Text]"/>
      <dgm:spPr/>
      <dgm:t>
        <a:bodyPr/>
        <a:lstStyle/>
        <a:p>
          <a:r>
            <a:rPr lang="en-US" dirty="0" smtClean="0"/>
            <a:t>Abuse</a:t>
          </a:r>
          <a:endParaRPr lang="en-US" dirty="0"/>
        </a:p>
      </dgm:t>
    </dgm:pt>
    <dgm:pt modelId="{C2A91AC2-8A81-452A-BA4D-3AB3603735DD}" type="parTrans" cxnId="{104CA3F0-A707-4C31-BBF8-2E59B8F3744B}">
      <dgm:prSet/>
      <dgm:spPr/>
      <dgm:t>
        <a:bodyPr/>
        <a:lstStyle/>
        <a:p>
          <a:endParaRPr lang="en-US"/>
        </a:p>
      </dgm:t>
    </dgm:pt>
    <dgm:pt modelId="{8B14CBB0-74FD-4FBC-817E-21A61553C843}" type="sibTrans" cxnId="{104CA3F0-A707-4C31-BBF8-2E59B8F3744B}">
      <dgm:prSet/>
      <dgm:spPr/>
      <dgm:t>
        <a:bodyPr/>
        <a:lstStyle/>
        <a:p>
          <a:endParaRPr lang="en-US"/>
        </a:p>
      </dgm:t>
    </dgm:pt>
    <dgm:pt modelId="{4AA8180C-0EED-4F4C-A1F8-3E1472974B89}">
      <dgm:prSet phldrT="[Text]"/>
      <dgm:spPr/>
      <dgm:t>
        <a:bodyPr/>
        <a:lstStyle/>
        <a:p>
          <a:r>
            <a:rPr lang="en-US" dirty="0" smtClean="0"/>
            <a:t>Pain and Need for Numbing</a:t>
          </a:r>
          <a:endParaRPr lang="en-US" dirty="0"/>
        </a:p>
      </dgm:t>
    </dgm:pt>
    <dgm:pt modelId="{4A10C819-7F77-4E9C-8FAC-5A98181C0C67}" type="parTrans" cxnId="{DEAA5D06-34A3-4320-8763-5948A3010498}">
      <dgm:prSet/>
      <dgm:spPr/>
      <dgm:t>
        <a:bodyPr/>
        <a:lstStyle/>
        <a:p>
          <a:endParaRPr lang="en-US"/>
        </a:p>
      </dgm:t>
    </dgm:pt>
    <dgm:pt modelId="{A7BF33D3-8920-462C-9F2B-D5A73D3F4E7C}" type="sibTrans" cxnId="{DEAA5D06-34A3-4320-8763-5948A3010498}">
      <dgm:prSet/>
      <dgm:spPr/>
      <dgm:t>
        <a:bodyPr/>
        <a:lstStyle/>
        <a:p>
          <a:endParaRPr lang="en-US"/>
        </a:p>
      </dgm:t>
    </dgm:pt>
    <dgm:pt modelId="{D2032D3F-EE76-494D-A260-4319A0E0782D}">
      <dgm:prSet phldrT="[Text]"/>
      <dgm:spPr/>
      <dgm:t>
        <a:bodyPr/>
        <a:lstStyle/>
        <a:p>
          <a:r>
            <a:rPr lang="en-US" dirty="0" smtClean="0"/>
            <a:t>Substance Abuse/Dependence</a:t>
          </a:r>
          <a:endParaRPr lang="en-US" dirty="0"/>
        </a:p>
      </dgm:t>
    </dgm:pt>
    <dgm:pt modelId="{36974B69-66CE-4766-9B23-F86C70D43D00}" type="parTrans" cxnId="{BB5AE530-C79A-473F-96AD-463023DD41ED}">
      <dgm:prSet/>
      <dgm:spPr/>
      <dgm:t>
        <a:bodyPr/>
        <a:lstStyle/>
        <a:p>
          <a:endParaRPr lang="en-US"/>
        </a:p>
      </dgm:t>
    </dgm:pt>
    <dgm:pt modelId="{8FDDBDCE-D645-4A06-B6ED-2D5F3C77D3C2}" type="sibTrans" cxnId="{BB5AE530-C79A-473F-96AD-463023DD41ED}">
      <dgm:prSet/>
      <dgm:spPr/>
      <dgm:t>
        <a:bodyPr/>
        <a:lstStyle/>
        <a:p>
          <a:endParaRPr lang="en-US"/>
        </a:p>
      </dgm:t>
    </dgm:pt>
    <dgm:pt modelId="{E8E83ACB-EDC1-44C2-BDC4-00EAD04513C2}">
      <dgm:prSet phldrT="[Text]"/>
      <dgm:spPr/>
      <dgm:t>
        <a:bodyPr/>
        <a:lstStyle/>
        <a:p>
          <a:r>
            <a:rPr lang="en-US" dirty="0" smtClean="0"/>
            <a:t>High Risk Partners and Behaviors</a:t>
          </a:r>
          <a:endParaRPr lang="en-US" dirty="0"/>
        </a:p>
      </dgm:t>
    </dgm:pt>
    <dgm:pt modelId="{9B6376AB-2B55-4814-817B-E6B3D1AF1EF7}" type="parTrans" cxnId="{730C82B7-2562-4E05-81C8-0F62305B9ABE}">
      <dgm:prSet/>
      <dgm:spPr/>
      <dgm:t>
        <a:bodyPr/>
        <a:lstStyle/>
        <a:p>
          <a:endParaRPr lang="en-US"/>
        </a:p>
      </dgm:t>
    </dgm:pt>
    <dgm:pt modelId="{172C08F2-2867-4343-8A2B-3D513D7F1A2C}" type="sibTrans" cxnId="{730C82B7-2562-4E05-81C8-0F62305B9ABE}">
      <dgm:prSet/>
      <dgm:spPr/>
      <dgm:t>
        <a:bodyPr/>
        <a:lstStyle/>
        <a:p>
          <a:endParaRPr lang="en-US"/>
        </a:p>
      </dgm:t>
    </dgm:pt>
    <dgm:pt modelId="{1347E193-CD01-4553-B15F-CB08F19EEC46}" type="pres">
      <dgm:prSet presAssocID="{D6EC505C-94B0-4A46-822E-A28BC7AEA567}" presName="cycle" presStyleCnt="0">
        <dgm:presLayoutVars>
          <dgm:dir/>
          <dgm:resizeHandles val="exact"/>
        </dgm:presLayoutVars>
      </dgm:prSet>
      <dgm:spPr/>
      <dgm:t>
        <a:bodyPr/>
        <a:lstStyle/>
        <a:p>
          <a:endParaRPr lang="en-US"/>
        </a:p>
      </dgm:t>
    </dgm:pt>
    <dgm:pt modelId="{E6E7E6D7-9DAF-4391-97FC-91C3A5416BF5}" type="pres">
      <dgm:prSet presAssocID="{FDC7D210-C7C5-4478-96E1-1F4A21AC64F4}" presName="dummy" presStyleCnt="0"/>
      <dgm:spPr/>
    </dgm:pt>
    <dgm:pt modelId="{BDD73557-DAE5-4EFF-9855-AE2148335CEC}" type="pres">
      <dgm:prSet presAssocID="{FDC7D210-C7C5-4478-96E1-1F4A21AC64F4}" presName="node" presStyleLbl="revTx" presStyleIdx="0" presStyleCnt="4">
        <dgm:presLayoutVars>
          <dgm:bulletEnabled val="1"/>
        </dgm:presLayoutVars>
      </dgm:prSet>
      <dgm:spPr/>
      <dgm:t>
        <a:bodyPr/>
        <a:lstStyle/>
        <a:p>
          <a:endParaRPr lang="en-US"/>
        </a:p>
      </dgm:t>
    </dgm:pt>
    <dgm:pt modelId="{091B03AA-6F35-49A0-9FB0-7D187C69361C}" type="pres">
      <dgm:prSet presAssocID="{8B14CBB0-74FD-4FBC-817E-21A61553C843}" presName="sibTrans" presStyleLbl="node1" presStyleIdx="0" presStyleCnt="4"/>
      <dgm:spPr/>
      <dgm:t>
        <a:bodyPr/>
        <a:lstStyle/>
        <a:p>
          <a:endParaRPr lang="en-US"/>
        </a:p>
      </dgm:t>
    </dgm:pt>
    <dgm:pt modelId="{F7B445AA-5FC9-43BB-BDFC-BD7DB515EC83}" type="pres">
      <dgm:prSet presAssocID="{4AA8180C-0EED-4F4C-A1F8-3E1472974B89}" presName="dummy" presStyleCnt="0"/>
      <dgm:spPr/>
    </dgm:pt>
    <dgm:pt modelId="{3A486519-18E4-49E0-84C6-ADA86E8F7A2D}" type="pres">
      <dgm:prSet presAssocID="{4AA8180C-0EED-4F4C-A1F8-3E1472974B89}" presName="node" presStyleLbl="revTx" presStyleIdx="1" presStyleCnt="4">
        <dgm:presLayoutVars>
          <dgm:bulletEnabled val="1"/>
        </dgm:presLayoutVars>
      </dgm:prSet>
      <dgm:spPr/>
      <dgm:t>
        <a:bodyPr/>
        <a:lstStyle/>
        <a:p>
          <a:endParaRPr lang="en-US"/>
        </a:p>
      </dgm:t>
    </dgm:pt>
    <dgm:pt modelId="{E9F61CA1-4AE3-4CE4-8B63-3F2F44FA52AD}" type="pres">
      <dgm:prSet presAssocID="{A7BF33D3-8920-462C-9F2B-D5A73D3F4E7C}" presName="sibTrans" presStyleLbl="node1" presStyleIdx="1" presStyleCnt="4"/>
      <dgm:spPr/>
      <dgm:t>
        <a:bodyPr/>
        <a:lstStyle/>
        <a:p>
          <a:endParaRPr lang="en-US"/>
        </a:p>
      </dgm:t>
    </dgm:pt>
    <dgm:pt modelId="{EC293B48-EB67-47E4-98AF-9E4B1BA9339A}" type="pres">
      <dgm:prSet presAssocID="{D2032D3F-EE76-494D-A260-4319A0E0782D}" presName="dummy" presStyleCnt="0"/>
      <dgm:spPr/>
    </dgm:pt>
    <dgm:pt modelId="{63E81664-C126-49FA-AC4A-2A30628B8A11}" type="pres">
      <dgm:prSet presAssocID="{D2032D3F-EE76-494D-A260-4319A0E0782D}" presName="node" presStyleLbl="revTx" presStyleIdx="2" presStyleCnt="4">
        <dgm:presLayoutVars>
          <dgm:bulletEnabled val="1"/>
        </dgm:presLayoutVars>
      </dgm:prSet>
      <dgm:spPr/>
      <dgm:t>
        <a:bodyPr/>
        <a:lstStyle/>
        <a:p>
          <a:endParaRPr lang="en-US"/>
        </a:p>
      </dgm:t>
    </dgm:pt>
    <dgm:pt modelId="{DDFFC3C0-5A57-4067-8BEB-53550AD62A0C}" type="pres">
      <dgm:prSet presAssocID="{8FDDBDCE-D645-4A06-B6ED-2D5F3C77D3C2}" presName="sibTrans" presStyleLbl="node1" presStyleIdx="2" presStyleCnt="4"/>
      <dgm:spPr/>
      <dgm:t>
        <a:bodyPr/>
        <a:lstStyle/>
        <a:p>
          <a:endParaRPr lang="en-US"/>
        </a:p>
      </dgm:t>
    </dgm:pt>
    <dgm:pt modelId="{7ACD35FF-EA2F-4CBE-A4F9-1876CDF00213}" type="pres">
      <dgm:prSet presAssocID="{E8E83ACB-EDC1-44C2-BDC4-00EAD04513C2}" presName="dummy" presStyleCnt="0"/>
      <dgm:spPr/>
    </dgm:pt>
    <dgm:pt modelId="{006626B0-041D-4917-818B-AA8A22D0E500}" type="pres">
      <dgm:prSet presAssocID="{E8E83ACB-EDC1-44C2-BDC4-00EAD04513C2}" presName="node" presStyleLbl="revTx" presStyleIdx="3" presStyleCnt="4">
        <dgm:presLayoutVars>
          <dgm:bulletEnabled val="1"/>
        </dgm:presLayoutVars>
      </dgm:prSet>
      <dgm:spPr/>
      <dgm:t>
        <a:bodyPr/>
        <a:lstStyle/>
        <a:p>
          <a:endParaRPr lang="en-US"/>
        </a:p>
      </dgm:t>
    </dgm:pt>
    <dgm:pt modelId="{2B7A095F-6E33-4905-B809-B2ADB3579EFF}" type="pres">
      <dgm:prSet presAssocID="{172C08F2-2867-4343-8A2B-3D513D7F1A2C}" presName="sibTrans" presStyleLbl="node1" presStyleIdx="3" presStyleCnt="4"/>
      <dgm:spPr/>
      <dgm:t>
        <a:bodyPr/>
        <a:lstStyle/>
        <a:p>
          <a:endParaRPr lang="en-US"/>
        </a:p>
      </dgm:t>
    </dgm:pt>
  </dgm:ptLst>
  <dgm:cxnLst>
    <dgm:cxn modelId="{39AA2368-450F-4020-8DA1-6250A588F762}" type="presOf" srcId="{D2032D3F-EE76-494D-A260-4319A0E0782D}" destId="{63E81664-C126-49FA-AC4A-2A30628B8A11}" srcOrd="0" destOrd="0" presId="urn:microsoft.com/office/officeart/2005/8/layout/cycle1"/>
    <dgm:cxn modelId="{BB5AE530-C79A-473F-96AD-463023DD41ED}" srcId="{D6EC505C-94B0-4A46-822E-A28BC7AEA567}" destId="{D2032D3F-EE76-494D-A260-4319A0E0782D}" srcOrd="2" destOrd="0" parTransId="{36974B69-66CE-4766-9B23-F86C70D43D00}" sibTransId="{8FDDBDCE-D645-4A06-B6ED-2D5F3C77D3C2}"/>
    <dgm:cxn modelId="{CF5EF2DC-027B-4FCC-86D5-710F52FD3260}" type="presOf" srcId="{FDC7D210-C7C5-4478-96E1-1F4A21AC64F4}" destId="{BDD73557-DAE5-4EFF-9855-AE2148335CEC}" srcOrd="0" destOrd="0" presId="urn:microsoft.com/office/officeart/2005/8/layout/cycle1"/>
    <dgm:cxn modelId="{104CA3F0-A707-4C31-BBF8-2E59B8F3744B}" srcId="{D6EC505C-94B0-4A46-822E-A28BC7AEA567}" destId="{FDC7D210-C7C5-4478-96E1-1F4A21AC64F4}" srcOrd="0" destOrd="0" parTransId="{C2A91AC2-8A81-452A-BA4D-3AB3603735DD}" sibTransId="{8B14CBB0-74FD-4FBC-817E-21A61553C843}"/>
    <dgm:cxn modelId="{8761F8D0-20A1-4A17-A3EE-3CE938005F36}" type="presOf" srcId="{8B14CBB0-74FD-4FBC-817E-21A61553C843}" destId="{091B03AA-6F35-49A0-9FB0-7D187C69361C}" srcOrd="0" destOrd="0" presId="urn:microsoft.com/office/officeart/2005/8/layout/cycle1"/>
    <dgm:cxn modelId="{204D0287-582C-4DE7-A066-2F34C74F2D5E}" type="presOf" srcId="{A7BF33D3-8920-462C-9F2B-D5A73D3F4E7C}" destId="{E9F61CA1-4AE3-4CE4-8B63-3F2F44FA52AD}" srcOrd="0" destOrd="0" presId="urn:microsoft.com/office/officeart/2005/8/layout/cycle1"/>
    <dgm:cxn modelId="{DEAA5D06-34A3-4320-8763-5948A3010498}" srcId="{D6EC505C-94B0-4A46-822E-A28BC7AEA567}" destId="{4AA8180C-0EED-4F4C-A1F8-3E1472974B89}" srcOrd="1" destOrd="0" parTransId="{4A10C819-7F77-4E9C-8FAC-5A98181C0C67}" sibTransId="{A7BF33D3-8920-462C-9F2B-D5A73D3F4E7C}"/>
    <dgm:cxn modelId="{0B5D167A-79EB-46C8-B1E0-60CA5C3DC94E}" type="presOf" srcId="{172C08F2-2867-4343-8A2B-3D513D7F1A2C}" destId="{2B7A095F-6E33-4905-B809-B2ADB3579EFF}" srcOrd="0" destOrd="0" presId="urn:microsoft.com/office/officeart/2005/8/layout/cycle1"/>
    <dgm:cxn modelId="{5BA7760D-FA11-4196-A893-7270E4C78EED}" type="presOf" srcId="{E8E83ACB-EDC1-44C2-BDC4-00EAD04513C2}" destId="{006626B0-041D-4917-818B-AA8A22D0E500}" srcOrd="0" destOrd="0" presId="urn:microsoft.com/office/officeart/2005/8/layout/cycle1"/>
    <dgm:cxn modelId="{1558B981-81C4-49C2-A831-579E349E9136}" type="presOf" srcId="{8FDDBDCE-D645-4A06-B6ED-2D5F3C77D3C2}" destId="{DDFFC3C0-5A57-4067-8BEB-53550AD62A0C}" srcOrd="0" destOrd="0" presId="urn:microsoft.com/office/officeart/2005/8/layout/cycle1"/>
    <dgm:cxn modelId="{5240B899-F392-444F-8198-C30E2A6EF99D}" type="presOf" srcId="{4AA8180C-0EED-4F4C-A1F8-3E1472974B89}" destId="{3A486519-18E4-49E0-84C6-ADA86E8F7A2D}" srcOrd="0" destOrd="0" presId="urn:microsoft.com/office/officeart/2005/8/layout/cycle1"/>
    <dgm:cxn modelId="{7DECFAF7-E775-4512-BCC0-8ADF4D2B590E}" type="presOf" srcId="{D6EC505C-94B0-4A46-822E-A28BC7AEA567}" destId="{1347E193-CD01-4553-B15F-CB08F19EEC46}" srcOrd="0" destOrd="0" presId="urn:microsoft.com/office/officeart/2005/8/layout/cycle1"/>
    <dgm:cxn modelId="{730C82B7-2562-4E05-81C8-0F62305B9ABE}" srcId="{D6EC505C-94B0-4A46-822E-A28BC7AEA567}" destId="{E8E83ACB-EDC1-44C2-BDC4-00EAD04513C2}" srcOrd="3" destOrd="0" parTransId="{9B6376AB-2B55-4814-817B-E6B3D1AF1EF7}" sibTransId="{172C08F2-2867-4343-8A2B-3D513D7F1A2C}"/>
    <dgm:cxn modelId="{345686E9-9B89-4F17-91FB-9477898E9362}" type="presParOf" srcId="{1347E193-CD01-4553-B15F-CB08F19EEC46}" destId="{E6E7E6D7-9DAF-4391-97FC-91C3A5416BF5}" srcOrd="0" destOrd="0" presId="urn:microsoft.com/office/officeart/2005/8/layout/cycle1"/>
    <dgm:cxn modelId="{FC648090-3443-4FE4-8835-28ECA31FB616}" type="presParOf" srcId="{1347E193-CD01-4553-B15F-CB08F19EEC46}" destId="{BDD73557-DAE5-4EFF-9855-AE2148335CEC}" srcOrd="1" destOrd="0" presId="urn:microsoft.com/office/officeart/2005/8/layout/cycle1"/>
    <dgm:cxn modelId="{78597754-8D97-49BD-8A27-EBE6C90A56FF}" type="presParOf" srcId="{1347E193-CD01-4553-B15F-CB08F19EEC46}" destId="{091B03AA-6F35-49A0-9FB0-7D187C69361C}" srcOrd="2" destOrd="0" presId="urn:microsoft.com/office/officeart/2005/8/layout/cycle1"/>
    <dgm:cxn modelId="{77290091-633F-473A-ADEB-0792224F4DF0}" type="presParOf" srcId="{1347E193-CD01-4553-B15F-CB08F19EEC46}" destId="{F7B445AA-5FC9-43BB-BDFC-BD7DB515EC83}" srcOrd="3" destOrd="0" presId="urn:microsoft.com/office/officeart/2005/8/layout/cycle1"/>
    <dgm:cxn modelId="{E23E5418-20DF-4C00-9B57-FD64A7F73C3C}" type="presParOf" srcId="{1347E193-CD01-4553-B15F-CB08F19EEC46}" destId="{3A486519-18E4-49E0-84C6-ADA86E8F7A2D}" srcOrd="4" destOrd="0" presId="urn:microsoft.com/office/officeart/2005/8/layout/cycle1"/>
    <dgm:cxn modelId="{23DF7D85-18A8-4AC5-B3FD-AAB4B397F59F}" type="presParOf" srcId="{1347E193-CD01-4553-B15F-CB08F19EEC46}" destId="{E9F61CA1-4AE3-4CE4-8B63-3F2F44FA52AD}" srcOrd="5" destOrd="0" presId="urn:microsoft.com/office/officeart/2005/8/layout/cycle1"/>
    <dgm:cxn modelId="{54982B90-E2E2-41E0-8121-607801231954}" type="presParOf" srcId="{1347E193-CD01-4553-B15F-CB08F19EEC46}" destId="{EC293B48-EB67-47E4-98AF-9E4B1BA9339A}" srcOrd="6" destOrd="0" presId="urn:microsoft.com/office/officeart/2005/8/layout/cycle1"/>
    <dgm:cxn modelId="{E7A89D90-AAF0-4EF7-BA5A-F22EE9A708F8}" type="presParOf" srcId="{1347E193-CD01-4553-B15F-CB08F19EEC46}" destId="{63E81664-C126-49FA-AC4A-2A30628B8A11}" srcOrd="7" destOrd="0" presId="urn:microsoft.com/office/officeart/2005/8/layout/cycle1"/>
    <dgm:cxn modelId="{F13904F7-8C5E-4FA0-93D5-7CDE24A95ECD}" type="presParOf" srcId="{1347E193-CD01-4553-B15F-CB08F19EEC46}" destId="{DDFFC3C0-5A57-4067-8BEB-53550AD62A0C}" srcOrd="8" destOrd="0" presId="urn:microsoft.com/office/officeart/2005/8/layout/cycle1"/>
    <dgm:cxn modelId="{225913D2-BAB3-4158-9F8A-0B1355E9A7C1}" type="presParOf" srcId="{1347E193-CD01-4553-B15F-CB08F19EEC46}" destId="{7ACD35FF-EA2F-4CBE-A4F9-1876CDF00213}" srcOrd="9" destOrd="0" presId="urn:microsoft.com/office/officeart/2005/8/layout/cycle1"/>
    <dgm:cxn modelId="{B2731D32-82AE-4AC3-84C1-A50C61B9865F}" type="presParOf" srcId="{1347E193-CD01-4553-B15F-CB08F19EEC46}" destId="{006626B0-041D-4917-818B-AA8A22D0E500}" srcOrd="10" destOrd="0" presId="urn:microsoft.com/office/officeart/2005/8/layout/cycle1"/>
    <dgm:cxn modelId="{152643A3-D03C-48E5-925E-0C8530EBBAE0}" type="presParOf" srcId="{1347E193-CD01-4553-B15F-CB08F19EEC46}" destId="{2B7A095F-6E33-4905-B809-B2ADB3579EFF}"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35EE1-044A-4803-829E-1F9E313D41E8}" type="datetimeFigureOut">
              <a:rPr lang="en-US" smtClean="0"/>
              <a:t>10/25/2011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6609C3-8728-42FA-9582-073AB2DE130A}" type="slidenum">
              <a:rPr lang="en-US" smtClean="0"/>
              <a:t>‹#›</a:t>
            </a:fld>
            <a:endParaRPr lang="en-US" dirty="0"/>
          </a:p>
        </p:txBody>
      </p:sp>
    </p:spTree>
    <p:extLst>
      <p:ext uri="{BB962C8B-B14F-4D97-AF65-F5344CB8AC3E}">
        <p14:creationId xmlns:p14="http://schemas.microsoft.com/office/powerpoint/2010/main" val="318631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Interpersonal</a:t>
            </a:r>
            <a:r>
              <a:rPr lang="en-US" baseline="0" dirty="0" smtClean="0"/>
              <a:t> and intentional in nature, prolonged, repeated and severe; involved sexual assault; begin in childhood/adolescence and take place during period of critical development all associated with poorer outcome</a:t>
            </a:r>
            <a:endParaRPr lang="en-US" dirty="0"/>
          </a:p>
        </p:txBody>
      </p:sp>
      <p:sp>
        <p:nvSpPr>
          <p:cNvPr id="4" name="Slide Number Placeholder 3"/>
          <p:cNvSpPr>
            <a:spLocks noGrp="1"/>
          </p:cNvSpPr>
          <p:nvPr>
            <p:ph type="sldNum" sz="quarter" idx="10"/>
          </p:nvPr>
        </p:nvSpPr>
        <p:spPr/>
        <p:txBody>
          <a:bodyPr/>
          <a:lstStyle/>
          <a:p>
            <a:fld id="{EB6609C3-8728-42FA-9582-073AB2DE130A}" type="slidenum">
              <a:rPr lang="en-US" smtClean="0"/>
              <a:t>10</a:t>
            </a:fld>
            <a:endParaRPr lang="en-US" dirty="0"/>
          </a:p>
        </p:txBody>
      </p:sp>
    </p:spTree>
    <p:extLst>
      <p:ext uri="{BB962C8B-B14F-4D97-AF65-F5344CB8AC3E}">
        <p14:creationId xmlns:p14="http://schemas.microsoft.com/office/powerpoint/2010/main" val="92240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more offenders may have traumatic histories than have PTSD</a:t>
            </a:r>
            <a:endParaRPr lang="en-US" dirty="0"/>
          </a:p>
        </p:txBody>
      </p:sp>
      <p:sp>
        <p:nvSpPr>
          <p:cNvPr id="4" name="Slide Number Placeholder 3"/>
          <p:cNvSpPr>
            <a:spLocks noGrp="1"/>
          </p:cNvSpPr>
          <p:nvPr>
            <p:ph type="sldNum" sz="quarter" idx="10"/>
          </p:nvPr>
        </p:nvSpPr>
        <p:spPr/>
        <p:txBody>
          <a:bodyPr/>
          <a:lstStyle/>
          <a:p>
            <a:fld id="{EB6609C3-8728-42FA-9582-073AB2DE130A}" type="slidenum">
              <a:rPr lang="en-US" smtClean="0"/>
              <a:t>29</a:t>
            </a:fld>
            <a:endParaRPr lang="en-US" dirty="0"/>
          </a:p>
        </p:txBody>
      </p:sp>
    </p:spTree>
    <p:extLst>
      <p:ext uri="{BB962C8B-B14F-4D97-AF65-F5344CB8AC3E}">
        <p14:creationId xmlns:p14="http://schemas.microsoft.com/office/powerpoint/2010/main" val="229990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One’s perception of the event,</a:t>
            </a:r>
            <a:r>
              <a:rPr lang="en-US" baseline="0" dirty="0" smtClean="0"/>
              <a:t> perceived control and ability to respond are predictive of adjustment</a:t>
            </a:r>
            <a:endParaRPr lang="en-US" dirty="0"/>
          </a:p>
        </p:txBody>
      </p:sp>
      <p:sp>
        <p:nvSpPr>
          <p:cNvPr id="4" name="Slide Number Placeholder 3"/>
          <p:cNvSpPr>
            <a:spLocks noGrp="1"/>
          </p:cNvSpPr>
          <p:nvPr>
            <p:ph type="sldNum" sz="quarter" idx="10"/>
          </p:nvPr>
        </p:nvSpPr>
        <p:spPr/>
        <p:txBody>
          <a:bodyPr/>
          <a:lstStyle/>
          <a:p>
            <a:fld id="{EB6609C3-8728-42FA-9582-073AB2DE130A}" type="slidenum">
              <a:rPr lang="en-US" smtClean="0"/>
              <a:t>39</a:t>
            </a:fld>
            <a:endParaRPr lang="en-US" dirty="0"/>
          </a:p>
        </p:txBody>
      </p:sp>
    </p:spTree>
    <p:extLst>
      <p:ext uri="{BB962C8B-B14F-4D97-AF65-F5344CB8AC3E}">
        <p14:creationId xmlns:p14="http://schemas.microsoft.com/office/powerpoint/2010/main" val="319124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non-trauma</a:t>
            </a:r>
            <a:r>
              <a:rPr lang="en-US" baseline="0" dirty="0" smtClean="0"/>
              <a:t> group, the prevalence was less than 1%</a:t>
            </a:r>
            <a:endParaRPr lang="en-US" dirty="0"/>
          </a:p>
        </p:txBody>
      </p:sp>
      <p:sp>
        <p:nvSpPr>
          <p:cNvPr id="4" name="Slide Number Placeholder 3"/>
          <p:cNvSpPr>
            <a:spLocks noGrp="1"/>
          </p:cNvSpPr>
          <p:nvPr>
            <p:ph type="sldNum" sz="quarter" idx="10"/>
          </p:nvPr>
        </p:nvSpPr>
        <p:spPr/>
        <p:txBody>
          <a:bodyPr/>
          <a:lstStyle/>
          <a:p>
            <a:fld id="{EB6609C3-8728-42FA-9582-073AB2DE130A}" type="slidenum">
              <a:rPr lang="en-US" smtClean="0"/>
              <a:t>40</a:t>
            </a:fld>
            <a:endParaRPr lang="en-US" dirty="0"/>
          </a:p>
        </p:txBody>
      </p:sp>
    </p:spTree>
    <p:extLst>
      <p:ext uri="{BB962C8B-B14F-4D97-AF65-F5344CB8AC3E}">
        <p14:creationId xmlns:p14="http://schemas.microsoft.com/office/powerpoint/2010/main" val="204790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 are more likely</a:t>
            </a:r>
            <a:r>
              <a:rPr lang="en-US" baseline="0" dirty="0" smtClean="0"/>
              <a:t> to experience assault while incarcerated. Estimates of women being sexually assaulted in jail is about 4 ½% and on a college campus is approximately 20% (BJS, 2009)</a:t>
            </a:r>
            <a:endParaRPr lang="en-US" dirty="0"/>
          </a:p>
        </p:txBody>
      </p:sp>
      <p:sp>
        <p:nvSpPr>
          <p:cNvPr id="4" name="Slide Number Placeholder 3"/>
          <p:cNvSpPr>
            <a:spLocks noGrp="1"/>
          </p:cNvSpPr>
          <p:nvPr>
            <p:ph type="sldNum" sz="quarter" idx="10"/>
          </p:nvPr>
        </p:nvSpPr>
        <p:spPr/>
        <p:txBody>
          <a:bodyPr/>
          <a:lstStyle/>
          <a:p>
            <a:fld id="{EB6609C3-8728-42FA-9582-073AB2DE130A}" type="slidenum">
              <a:rPr lang="en-US" smtClean="0"/>
              <a:t>49</a:t>
            </a:fld>
            <a:endParaRPr lang="en-US" dirty="0"/>
          </a:p>
        </p:txBody>
      </p:sp>
    </p:spTree>
    <p:extLst>
      <p:ext uri="{BB962C8B-B14F-4D97-AF65-F5344CB8AC3E}">
        <p14:creationId xmlns:p14="http://schemas.microsoft.com/office/powerpoint/2010/main" val="262037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Criminogenic</a:t>
            </a:r>
            <a:r>
              <a:rPr lang="en-US" baseline="0" dirty="0" smtClean="0"/>
              <a:t> is defined as behaviors and beliefs that give rise to criminal behaviors. LS/CMI and LS/RNR are two tools that assess criminogenic risk/need/responsivity</a:t>
            </a:r>
            <a:endParaRPr lang="en-US" dirty="0"/>
          </a:p>
        </p:txBody>
      </p:sp>
      <p:sp>
        <p:nvSpPr>
          <p:cNvPr id="4" name="Slide Number Placeholder 3"/>
          <p:cNvSpPr>
            <a:spLocks noGrp="1"/>
          </p:cNvSpPr>
          <p:nvPr>
            <p:ph type="sldNum" sz="quarter" idx="10"/>
          </p:nvPr>
        </p:nvSpPr>
        <p:spPr/>
        <p:txBody>
          <a:bodyPr/>
          <a:lstStyle/>
          <a:p>
            <a:fld id="{EB6609C3-8728-42FA-9582-073AB2DE130A}" type="slidenum">
              <a:rPr lang="en-US" smtClean="0"/>
              <a:t>56</a:t>
            </a:fld>
            <a:endParaRPr lang="en-US" dirty="0"/>
          </a:p>
        </p:txBody>
      </p:sp>
    </p:spTree>
    <p:extLst>
      <p:ext uri="{BB962C8B-B14F-4D97-AF65-F5344CB8AC3E}">
        <p14:creationId xmlns:p14="http://schemas.microsoft.com/office/powerpoint/2010/main" val="39598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8. </a:t>
            </a:r>
            <a:r>
              <a:rPr lang="en-US" dirty="0" smtClean="0">
                <a:solidFill>
                  <a:srgbClr val="003399"/>
                </a:solidFill>
              </a:rPr>
              <a:t>Substance Abuse:  Abuse of alcohol and/or drugs</a:t>
            </a:r>
          </a:p>
          <a:p>
            <a:endParaRPr lang="en-US" dirty="0" smtClean="0">
              <a:solidFill>
                <a:srgbClr val="003399"/>
              </a:solidFill>
            </a:endParaRPr>
          </a:p>
          <a:p>
            <a:r>
              <a:rPr lang="en-US" dirty="0" smtClean="0">
                <a:solidFill>
                  <a:srgbClr val="003399"/>
                </a:solidFill>
              </a:rPr>
              <a:t>These Central Eight Risk Factors represent seven Major criminogenic need areas that should be assessed and targeted for treatment / services. (Remember, history of anti-social behavior is NOT a criminogenic need).  A RNR assessment instrument will make sure that information is obtained in all these areas in order to assess the highest need areas for the offender.  </a:t>
            </a:r>
          </a:p>
          <a:p>
            <a:endParaRPr lang="en-US" dirty="0" smtClean="0">
              <a:solidFill>
                <a:srgbClr val="003399"/>
              </a:solidFill>
            </a:endParaRPr>
          </a:p>
          <a:p>
            <a:r>
              <a:rPr lang="en-US" dirty="0" smtClean="0">
                <a:solidFill>
                  <a:srgbClr val="003399"/>
                </a:solidFill>
              </a:rPr>
              <a:t>The following slide lists some NON-criminogenic needs.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609C3-8728-42FA-9582-073AB2DE130A}" type="slidenum">
              <a:rPr lang="en-US" smtClean="0"/>
              <a:t>66</a:t>
            </a:fld>
            <a:endParaRPr lang="en-US" dirty="0"/>
          </a:p>
        </p:txBody>
      </p:sp>
    </p:spTree>
    <p:extLst>
      <p:ext uri="{BB962C8B-B14F-4D97-AF65-F5344CB8AC3E}">
        <p14:creationId xmlns:p14="http://schemas.microsoft.com/office/powerpoint/2010/main" val="309911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precise about what helps during crisis makes us much better prepared</a:t>
            </a:r>
            <a:r>
              <a:rPr lang="en-US" baseline="0" dirty="0" smtClean="0"/>
              <a:t> to be helpers when crisis occurs</a:t>
            </a:r>
            <a:endParaRPr lang="en-US" dirty="0"/>
          </a:p>
        </p:txBody>
      </p:sp>
      <p:sp>
        <p:nvSpPr>
          <p:cNvPr id="4" name="Slide Number Placeholder 3"/>
          <p:cNvSpPr>
            <a:spLocks noGrp="1"/>
          </p:cNvSpPr>
          <p:nvPr>
            <p:ph type="sldNum" sz="quarter" idx="10"/>
          </p:nvPr>
        </p:nvSpPr>
        <p:spPr/>
        <p:txBody>
          <a:bodyPr/>
          <a:lstStyle/>
          <a:p>
            <a:fld id="{EB6609C3-8728-42FA-9582-073AB2DE130A}" type="slidenum">
              <a:rPr lang="en-US" smtClean="0"/>
              <a:t>76</a:t>
            </a:fld>
            <a:endParaRPr lang="en-US" dirty="0"/>
          </a:p>
        </p:txBody>
      </p:sp>
    </p:spTree>
    <p:extLst>
      <p:ext uri="{BB962C8B-B14F-4D97-AF65-F5344CB8AC3E}">
        <p14:creationId xmlns:p14="http://schemas.microsoft.com/office/powerpoint/2010/main" val="1241921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F7A6432-23B7-46CD-B896-4D839EA7B6E4}" type="datetimeFigureOut">
              <a:rPr lang="en-US" smtClean="0"/>
              <a:t>10/25/2011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0B47D9C-2D85-4067-A6B5-A0869D50308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7A6432-23B7-46CD-B896-4D839EA7B6E4}" type="datetimeFigureOut">
              <a:rPr lang="en-US" smtClean="0"/>
              <a:t>10/25/2011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0B47D9C-2D85-4067-A6B5-A0869D50308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7A6432-23B7-46CD-B896-4D839EA7B6E4}" type="datetimeFigureOut">
              <a:rPr lang="en-US" smtClean="0"/>
              <a:t>10/25/2011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0B47D9C-2D85-4067-A6B5-A0869D50308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7A6432-23B7-46CD-B896-4D839EA7B6E4}" type="datetimeFigureOut">
              <a:rPr lang="en-US" smtClean="0"/>
              <a:t>10/25/2011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0B47D9C-2D85-4067-A6B5-A0869D50308D}"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7A6432-23B7-46CD-B896-4D839EA7B6E4}" type="datetimeFigureOut">
              <a:rPr lang="en-US" smtClean="0"/>
              <a:t>10/25/2011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0B47D9C-2D85-4067-A6B5-A0869D50308D}"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7A6432-23B7-46CD-B896-4D839EA7B6E4}" type="datetimeFigureOut">
              <a:rPr lang="en-US" smtClean="0"/>
              <a:t>10/25/2011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0B47D9C-2D85-4067-A6B5-A0869D50308D}"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F7A6432-23B7-46CD-B896-4D839EA7B6E4}" type="datetimeFigureOut">
              <a:rPr lang="en-US" smtClean="0"/>
              <a:t>10/25/2011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40B47D9C-2D85-4067-A6B5-A0869D50308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F7A6432-23B7-46CD-B896-4D839EA7B6E4}" type="datetimeFigureOut">
              <a:rPr lang="en-US" smtClean="0"/>
              <a:t>10/25/2011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40B47D9C-2D85-4067-A6B5-A0869D50308D}"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F7A6432-23B7-46CD-B896-4D839EA7B6E4}" type="datetimeFigureOut">
              <a:rPr lang="en-US" smtClean="0"/>
              <a:t>10/25/2011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40B47D9C-2D85-4067-A6B5-A0869D50308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F7A6432-23B7-46CD-B896-4D839EA7B6E4}" type="datetimeFigureOut">
              <a:rPr lang="en-US" smtClean="0"/>
              <a:t>10/25/2011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0B47D9C-2D85-4067-A6B5-A0869D50308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F7A6432-23B7-46CD-B896-4D839EA7B6E4}" type="datetimeFigureOut">
              <a:rPr lang="en-US" smtClean="0"/>
              <a:t>10/25/2011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0B47D9C-2D85-4067-A6B5-A0869D50308D}"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F7A6432-23B7-46CD-B896-4D839EA7B6E4}" type="datetimeFigureOut">
              <a:rPr lang="en-US" smtClean="0"/>
              <a:t>10/25/2011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0B47D9C-2D85-4067-A6B5-A0869D50308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07/relationships/hdphoto" Target="../media/hdphoto1.wdp"/><Relationship Id="rId7" Type="http://schemas.openxmlformats.org/officeDocument/2006/relationships/hyperlink" Target="http://www.adcare.co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tasc-il.org/preview/index.html" TargetMode="External"/><Relationship Id="rId4" Type="http://schemas.openxmlformats.org/officeDocument/2006/relationships/image" Target="../media/image3.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hyperlink" Target="http://www.coce.samhsa.gov/" TargetMode="External"/><Relationship Id="rId3" Type="http://schemas.openxmlformats.org/officeDocument/2006/relationships/hyperlink" Target="http://www.seekingsafety.org/" TargetMode="External"/><Relationship Id="rId7" Type="http://schemas.openxmlformats.org/officeDocument/2006/relationships/hyperlink" Target="http://www.riskingconnection.com/" TargetMode="External"/><Relationship Id="rId12" Type="http://schemas.openxmlformats.org/officeDocument/2006/relationships/hyperlink" Target="http://www.va.gov/" TargetMode="External"/><Relationship Id="rId2" Type="http://schemas.openxmlformats.org/officeDocument/2006/relationships/hyperlink" Target="http://www.theannainstitute.org/" TargetMode="External"/><Relationship Id="rId1" Type="http://schemas.openxmlformats.org/officeDocument/2006/relationships/slideLayout" Target="../slideLayouts/slideLayout2.xml"/><Relationship Id="rId6" Type="http://schemas.openxmlformats.org/officeDocument/2006/relationships/hyperlink" Target="http://www.nationaltraumaconsortium.org/" TargetMode="External"/><Relationship Id="rId11" Type="http://schemas.openxmlformats.org/officeDocument/2006/relationships/hyperlink" Target="http://www.womensconsortium.org/" TargetMode="External"/><Relationship Id="rId5" Type="http://schemas.openxmlformats.org/officeDocument/2006/relationships/hyperlink" Target="http://www.samhsa.gov/nctic/trauma.asp" TargetMode="External"/><Relationship Id="rId10" Type="http://schemas.openxmlformats.org/officeDocument/2006/relationships/hyperlink" Target="http://www.sidran.org/" TargetMode="External"/><Relationship Id="rId4" Type="http://schemas.openxmlformats.org/officeDocument/2006/relationships/hyperlink" Target="http://www.headington-institute.org/" TargetMode="External"/><Relationship Id="rId9" Type="http://schemas.openxmlformats.org/officeDocument/2006/relationships/hyperlink" Target="http://www.healthrecovery.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www.theannainstitute.org/MDT.pdf" TargetMode="External"/><Relationship Id="rId2" Type="http://schemas.openxmlformats.org/officeDocument/2006/relationships/hyperlink" Target="http://www.ptsd.va.gov/professional/pages/assessments/assessment.asp"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www.dustymiller.org/"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centerforgenderandjustice.org/" TargetMode="External"/><Relationship Id="rId2" Type="http://schemas.openxmlformats.org/officeDocument/2006/relationships/hyperlink" Target="http://www.stephaniecovington.com/"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genderforgenderandjustice.org/" TargetMode="External"/><Relationship Id="rId2" Type="http://schemas.openxmlformats.org/officeDocument/2006/relationships/hyperlink" Target="http://www.stephaniecovington.com/"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www.seekingsafety.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dc.gov/ace/findings.htm"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www.headington-institute.org/"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Pictures\P1010054.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6019800" y="1523999"/>
            <a:ext cx="3124200" cy="2895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defRPr/>
            </a:pPr>
            <a:endParaRPr lang="en-US" dirty="0"/>
          </a:p>
        </p:txBody>
      </p:sp>
      <p:pic>
        <p:nvPicPr>
          <p:cNvPr id="5" name="Picture 6" descr="RSAT_Welcome.jpg"/>
          <p:cNvPicPr>
            <a:picLocks noChangeAspect="1"/>
          </p:cNvPicPr>
          <p:nvPr/>
        </p:nvPicPr>
        <p:blipFill>
          <a:blip r:embed="rId4"/>
          <a:srcRect/>
          <a:stretch>
            <a:fillRect/>
          </a:stretch>
        </p:blipFill>
        <p:spPr bwMode="auto">
          <a:xfrm>
            <a:off x="1" y="0"/>
            <a:ext cx="9181874" cy="1523999"/>
          </a:xfrm>
          <a:prstGeom prst="rect">
            <a:avLst/>
          </a:prstGeom>
          <a:solidFill>
            <a:schemeClr val="accent3">
              <a:lumMod val="60000"/>
              <a:lumOff val="40000"/>
            </a:schemeClr>
          </a:solidFill>
          <a:ln w="9525">
            <a:noFill/>
            <a:miter lim="800000"/>
            <a:headEnd/>
            <a:tailEnd/>
          </a:ln>
        </p:spPr>
      </p:pic>
      <p:sp>
        <p:nvSpPr>
          <p:cNvPr id="18437" name="TextBox 8"/>
          <p:cNvSpPr txBox="1">
            <a:spLocks noChangeArrowheads="1"/>
          </p:cNvSpPr>
          <p:nvPr/>
        </p:nvSpPr>
        <p:spPr bwMode="auto">
          <a:xfrm>
            <a:off x="291874" y="4222739"/>
            <a:ext cx="4153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Times New Roman" pitchFamily="18" charset="0"/>
                <a:ea typeface="ヒラギノ明朝 ProN W3"/>
                <a:cs typeface="ヒラギノ明朝 ProN W3"/>
                <a:sym typeface="Times New Roman" pitchFamily="18" charset="0"/>
              </a:defRPr>
            </a:lvl1pPr>
            <a:lvl2pPr marL="742950" indent="-285750" eaLnBrk="0" hangingPunct="0">
              <a:defRPr sz="1200">
                <a:solidFill>
                  <a:srgbClr val="000000"/>
                </a:solidFill>
                <a:latin typeface="Times New Roman" pitchFamily="18" charset="0"/>
                <a:ea typeface="ヒラギノ明朝 ProN W3"/>
                <a:cs typeface="ヒラギノ明朝 ProN W3"/>
                <a:sym typeface="Times New Roman" pitchFamily="18" charset="0"/>
              </a:defRPr>
            </a:lvl2pPr>
            <a:lvl3pPr marL="1143000" indent="-228600" eaLnBrk="0" hangingPunct="0">
              <a:defRPr sz="1200">
                <a:solidFill>
                  <a:srgbClr val="000000"/>
                </a:solidFill>
                <a:latin typeface="Times New Roman" pitchFamily="18" charset="0"/>
                <a:ea typeface="ヒラギノ明朝 ProN W3"/>
                <a:cs typeface="ヒラギノ明朝 ProN W3"/>
                <a:sym typeface="Times New Roman" pitchFamily="18" charset="0"/>
              </a:defRPr>
            </a:lvl3pPr>
            <a:lvl4pPr marL="1600200" indent="-228600" eaLnBrk="0" hangingPunct="0">
              <a:defRPr sz="1200">
                <a:solidFill>
                  <a:srgbClr val="000000"/>
                </a:solidFill>
                <a:latin typeface="Times New Roman" pitchFamily="18" charset="0"/>
                <a:ea typeface="ヒラギノ明朝 ProN W3"/>
                <a:cs typeface="ヒラギノ明朝 ProN W3"/>
                <a:sym typeface="Times New Roman" pitchFamily="18" charset="0"/>
              </a:defRPr>
            </a:lvl4pPr>
            <a:lvl5pPr marL="2057400" indent="-228600" eaLnBrk="0" hangingPunct="0">
              <a:defRPr sz="1200">
                <a:solidFill>
                  <a:srgbClr val="000000"/>
                </a:solidFill>
                <a:latin typeface="Times New Roman" pitchFamily="18" charset="0"/>
                <a:ea typeface="ヒラギノ明朝 ProN W3"/>
                <a:cs typeface="ヒラギノ明朝 ProN W3"/>
                <a:sym typeface="Times New Roman" pitchFamily="18" charset="0"/>
              </a:defRPr>
            </a:lvl5pPr>
            <a:lvl6pPr marL="2514600" indent="-228600" eaLnBrk="0" fontAlgn="base" hangingPunct="0">
              <a:spcBef>
                <a:spcPct val="0"/>
              </a:spcBef>
              <a:spcAft>
                <a:spcPct val="0"/>
              </a:spcAft>
              <a:defRPr sz="1200">
                <a:solidFill>
                  <a:srgbClr val="000000"/>
                </a:solidFill>
                <a:latin typeface="Times New Roman" pitchFamily="18" charset="0"/>
                <a:ea typeface="ヒラギノ明朝 ProN W3"/>
                <a:cs typeface="ヒラギノ明朝 ProN W3"/>
                <a:sym typeface="Times New Roman" pitchFamily="18" charset="0"/>
              </a:defRPr>
            </a:lvl6pPr>
            <a:lvl7pPr marL="2971800" indent="-228600" eaLnBrk="0" fontAlgn="base" hangingPunct="0">
              <a:spcBef>
                <a:spcPct val="0"/>
              </a:spcBef>
              <a:spcAft>
                <a:spcPct val="0"/>
              </a:spcAft>
              <a:defRPr sz="1200">
                <a:solidFill>
                  <a:srgbClr val="000000"/>
                </a:solidFill>
                <a:latin typeface="Times New Roman" pitchFamily="18" charset="0"/>
                <a:ea typeface="ヒラギノ明朝 ProN W3"/>
                <a:cs typeface="ヒラギノ明朝 ProN W3"/>
                <a:sym typeface="Times New Roman" pitchFamily="18" charset="0"/>
              </a:defRPr>
            </a:lvl7pPr>
            <a:lvl8pPr marL="3429000" indent="-228600" eaLnBrk="0" fontAlgn="base" hangingPunct="0">
              <a:spcBef>
                <a:spcPct val="0"/>
              </a:spcBef>
              <a:spcAft>
                <a:spcPct val="0"/>
              </a:spcAft>
              <a:defRPr sz="1200">
                <a:solidFill>
                  <a:srgbClr val="000000"/>
                </a:solidFill>
                <a:latin typeface="Times New Roman" pitchFamily="18" charset="0"/>
                <a:ea typeface="ヒラギノ明朝 ProN W3"/>
                <a:cs typeface="ヒラギノ明朝 ProN W3"/>
                <a:sym typeface="Times New Roman" pitchFamily="18" charset="0"/>
              </a:defRPr>
            </a:lvl8pPr>
            <a:lvl9pPr marL="3886200" indent="-228600" eaLnBrk="0" fontAlgn="base" hangingPunct="0">
              <a:spcBef>
                <a:spcPct val="0"/>
              </a:spcBef>
              <a:spcAft>
                <a:spcPct val="0"/>
              </a:spcAft>
              <a:defRPr sz="1200">
                <a:solidFill>
                  <a:srgbClr val="000000"/>
                </a:solidFill>
                <a:latin typeface="Times New Roman" pitchFamily="18" charset="0"/>
                <a:ea typeface="ヒラギノ明朝 ProN W3"/>
                <a:cs typeface="ヒラギノ明朝 ProN W3"/>
                <a:sym typeface="Times New Roman" pitchFamily="18" charset="0"/>
              </a:defRPr>
            </a:lvl9pPr>
          </a:lstStyle>
          <a:p>
            <a:pPr eaLnBrk="1" hangingPunct="1">
              <a:defRPr/>
            </a:pPr>
            <a:r>
              <a:rPr lang="en-US" sz="1800" b="1" dirty="0" smtClean="0">
                <a:solidFill>
                  <a:schemeClr val="tx1">
                    <a:lumMod val="75000"/>
                    <a:lumOff val="25000"/>
                  </a:schemeClr>
                </a:solidFill>
                <a:latin typeface="+mj-lt"/>
              </a:rPr>
              <a:t>Lisa Talbot-Lundrigan, MA</a:t>
            </a:r>
          </a:p>
        </p:txBody>
      </p:sp>
      <p:sp>
        <p:nvSpPr>
          <p:cNvPr id="18442" name="Rectangle 2"/>
          <p:cNvSpPr>
            <a:spLocks noChangeArrowheads="1"/>
          </p:cNvSpPr>
          <p:nvPr/>
        </p:nvSpPr>
        <p:spPr bwMode="auto">
          <a:xfrm>
            <a:off x="-17919" y="5843358"/>
            <a:ext cx="9219976" cy="1015663"/>
          </a:xfrm>
          <a:prstGeom prst="rect">
            <a:avLst/>
          </a:prstGeom>
          <a:solidFill>
            <a:srgbClr val="996633">
              <a:alpha val="9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i="1" dirty="0">
                <a:solidFill>
                  <a:schemeClr val="bg1"/>
                </a:solidFill>
              </a:rPr>
              <a:t>This project was supported by grant No. 2010-RT-BX-K001 awarded by the Bureau of Justice Assistance. The Bureau of Justice Assistance is a component of the Office of Justice Programs, which also includes the Bureau of Justice Statistics, the National Institute of Justice, the Office of Juvenile Justice and Delinquency Prevention, the SMART Office, and the Office for Victims of Crime. Point of view or opinions in this document are those of the author and do not represent the official position or policies of the United States Department of Justice.</a:t>
            </a:r>
            <a:endParaRPr lang="en-US" sz="1200" dirty="0">
              <a:solidFill>
                <a:schemeClr val="bg1"/>
              </a:solidFill>
            </a:endParaRPr>
          </a:p>
        </p:txBody>
      </p:sp>
      <p:sp>
        <p:nvSpPr>
          <p:cNvPr id="4" name="Rectangle 3"/>
          <p:cNvSpPr/>
          <p:nvPr/>
        </p:nvSpPr>
        <p:spPr>
          <a:xfrm>
            <a:off x="228600" y="1600200"/>
            <a:ext cx="5638800" cy="2462213"/>
          </a:xfrm>
          <a:prstGeom prst="rect">
            <a:avLst/>
          </a:prstGeom>
        </p:spPr>
        <p:txBody>
          <a:bodyPr wrap="square">
            <a:spAutoFit/>
          </a:bodyPr>
          <a:lstStyle/>
          <a:p>
            <a:pPr>
              <a:defRPr/>
            </a:pPr>
            <a:endParaRPr lang="en-US" dirty="0"/>
          </a:p>
          <a:p>
            <a:pPr algn="ctr">
              <a:defRPr/>
            </a:pPr>
            <a:r>
              <a:rPr lang="en-US" dirty="0"/>
              <a:t> </a:t>
            </a:r>
            <a:r>
              <a:rPr lang="en-US" sz="2400" b="1" dirty="0" smtClean="0">
                <a:solidFill>
                  <a:schemeClr val="tx1">
                    <a:lumMod val="75000"/>
                    <a:lumOff val="25000"/>
                  </a:schemeClr>
                </a:solidFill>
                <a:latin typeface="+mj-lt"/>
              </a:rPr>
              <a:t>Trauma Informed </a:t>
            </a:r>
          </a:p>
          <a:p>
            <a:pPr algn="ctr">
              <a:defRPr/>
            </a:pPr>
            <a:r>
              <a:rPr lang="en-US" sz="2400" b="1" dirty="0" smtClean="0">
                <a:solidFill>
                  <a:schemeClr val="tx1">
                    <a:lumMod val="75000"/>
                    <a:lumOff val="25000"/>
                  </a:schemeClr>
                </a:solidFill>
                <a:latin typeface="+mj-lt"/>
              </a:rPr>
              <a:t>Residential Substance Abuse Treatment Services </a:t>
            </a:r>
            <a:endParaRPr lang="en-US" sz="2400" b="1" dirty="0">
              <a:solidFill>
                <a:schemeClr val="tx1">
                  <a:lumMod val="75000"/>
                  <a:lumOff val="25000"/>
                </a:schemeClr>
              </a:solidFill>
              <a:latin typeface="+mj-lt"/>
            </a:endParaRPr>
          </a:p>
          <a:p>
            <a:pPr algn="ctr">
              <a:defRPr/>
            </a:pPr>
            <a:endParaRPr lang="en-US" sz="2400" b="1" dirty="0">
              <a:solidFill>
                <a:schemeClr val="tx1">
                  <a:lumMod val="75000"/>
                  <a:lumOff val="25000"/>
                </a:schemeClr>
              </a:solidFill>
              <a:latin typeface="+mj-lt"/>
            </a:endParaRPr>
          </a:p>
          <a:p>
            <a:pPr algn="ctr">
              <a:defRPr/>
            </a:pPr>
            <a:r>
              <a:rPr lang="en-US" sz="2000" b="1" dirty="0" smtClean="0">
                <a:solidFill>
                  <a:schemeClr val="tx1">
                    <a:lumMod val="75000"/>
                    <a:lumOff val="25000"/>
                  </a:schemeClr>
                </a:solidFill>
                <a:latin typeface="+mj-lt"/>
              </a:rPr>
              <a:t>July 6, </a:t>
            </a:r>
            <a:r>
              <a:rPr lang="en-US" sz="2000" b="1" dirty="0">
                <a:solidFill>
                  <a:schemeClr val="tx1">
                    <a:lumMod val="75000"/>
                    <a:lumOff val="25000"/>
                  </a:schemeClr>
                </a:solidFill>
                <a:latin typeface="+mj-lt"/>
              </a:rPr>
              <a:t>2011</a:t>
            </a:r>
          </a:p>
          <a:p>
            <a:pPr algn="ctr">
              <a:defRPr/>
            </a:pPr>
            <a:endParaRPr lang="en-US" sz="2000" dirty="0">
              <a:solidFill>
                <a:schemeClr val="tx1">
                  <a:lumMod val="50000"/>
                  <a:lumOff val="50000"/>
                </a:schemeClr>
              </a:solidFill>
              <a:latin typeface="+mj-lt"/>
            </a:endParaRPr>
          </a:p>
        </p:txBody>
      </p:sp>
      <p:pic>
        <p:nvPicPr>
          <p:cNvPr id="11" name="Picture 6" descr="Treatment Alternatives for Safe Communiti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91113"/>
            <a:ext cx="14446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AdCare Criminal Justice Services, Inc.">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4592638"/>
            <a:ext cx="119856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9513" y="4724400"/>
            <a:ext cx="1703387"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875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038600"/>
            <a:ext cx="7405576" cy="1752600"/>
          </a:xfrm>
        </p:spPr>
        <p:txBody>
          <a:bodyPr/>
          <a:lstStyle/>
          <a:p>
            <a:pPr algn="ctr"/>
            <a:r>
              <a:rPr lang="en-US" dirty="0" smtClean="0">
                <a:solidFill>
                  <a:schemeClr val="tx1"/>
                </a:solidFill>
              </a:rPr>
              <a:t/>
            </a:r>
            <a:br>
              <a:rPr lang="en-US" dirty="0" smtClean="0">
                <a:solidFill>
                  <a:schemeClr val="tx1"/>
                </a:solidFill>
              </a:rPr>
            </a:br>
            <a:r>
              <a:rPr lang="en-US" dirty="0" smtClean="0">
                <a:solidFill>
                  <a:schemeClr val="tx1"/>
                </a:solidFill>
              </a:rPr>
              <a:t>You </a:t>
            </a:r>
            <a:r>
              <a:rPr lang="en-US" dirty="0">
                <a:solidFill>
                  <a:schemeClr val="tx1"/>
                </a:solidFill>
              </a:rPr>
              <a:t>can calculate your own rough ACE score </a:t>
            </a:r>
            <a:r>
              <a:rPr lang="en-US" dirty="0" smtClean="0">
                <a:solidFill>
                  <a:schemeClr val="tx1"/>
                </a:solidFill>
              </a:rPr>
              <a:t>	by </a:t>
            </a:r>
            <a:r>
              <a:rPr lang="en-US" dirty="0">
                <a:solidFill>
                  <a:schemeClr val="tx1"/>
                </a:solidFill>
              </a:rPr>
              <a:t>counting the number of categories to which you have been exposed.</a:t>
            </a:r>
            <a:br>
              <a:rPr lang="en-US" dirty="0">
                <a:solidFill>
                  <a:schemeClr val="tx1"/>
                </a:solidFill>
              </a:rPr>
            </a:br>
            <a:endParaRPr lang="en-US" dirty="0">
              <a:solidFill>
                <a:schemeClr val="tx1"/>
              </a:solidFill>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666552528"/>
              </p:ext>
            </p:extLst>
          </p:nvPr>
        </p:nvGraphicFramePr>
        <p:xfrm>
          <a:off x="914400" y="152400"/>
          <a:ext cx="7480300" cy="3505200"/>
        </p:xfrm>
        <a:graphic>
          <a:graphicData uri="http://schemas.openxmlformats.org/drawingml/2006/table">
            <a:tbl>
              <a:tblPr firstRow="1" firstCol="1" bandRow="1" bandCol="1">
                <a:tableStyleId>{5C22544A-7EE6-4342-B048-85BDC9FD1C3A}</a:tableStyleId>
              </a:tblPr>
              <a:tblGrid>
                <a:gridCol w="3544064"/>
                <a:gridCol w="3936236"/>
              </a:tblGrid>
              <a:tr h="826169">
                <a:tc gridSpan="2">
                  <a:txBody>
                    <a:bodyPr/>
                    <a:lstStyle/>
                    <a:p>
                      <a:pPr marL="0" marR="0" algn="ctr">
                        <a:lnSpc>
                          <a:spcPct val="115000"/>
                        </a:lnSpc>
                        <a:spcBef>
                          <a:spcPts val="0"/>
                        </a:spcBef>
                        <a:spcAft>
                          <a:spcPts val="0"/>
                        </a:spcAft>
                      </a:pPr>
                      <a:r>
                        <a:rPr lang="en-US" sz="1000" dirty="0">
                          <a:effectLst/>
                        </a:rPr>
                        <a:t>Types of Adverse Childhood Experiences</a:t>
                      </a:r>
                      <a:endParaRPr lang="en-US" sz="1100" dirty="0">
                        <a:effectLst/>
                        <a:latin typeface="Calibri"/>
                        <a:ea typeface="Times New Roman"/>
                        <a:cs typeface="Times New Roman"/>
                      </a:endParaRPr>
                    </a:p>
                  </a:txBody>
                  <a:tcPr marL="87149" marR="87149" marT="0" marB="0" anchor="ctr"/>
                </a:tc>
                <a:tc hMerge="1">
                  <a:txBody>
                    <a:bodyPr/>
                    <a:lstStyle/>
                    <a:p>
                      <a:endParaRPr lang="en-US"/>
                    </a:p>
                  </a:txBody>
                  <a:tcPr/>
                </a:tc>
              </a:tr>
              <a:tr h="256211">
                <a:tc>
                  <a:txBody>
                    <a:bodyPr/>
                    <a:lstStyle/>
                    <a:p>
                      <a:pPr marL="0" marR="0">
                        <a:lnSpc>
                          <a:spcPct val="115000"/>
                        </a:lnSpc>
                        <a:spcBef>
                          <a:spcPts val="0"/>
                        </a:spcBef>
                        <a:spcAft>
                          <a:spcPts val="0"/>
                        </a:spcAft>
                      </a:pPr>
                      <a:r>
                        <a:rPr lang="en-US" sz="1100" dirty="0">
                          <a:effectLst/>
                        </a:rPr>
                        <a:t>Abuse by Category</a:t>
                      </a:r>
                      <a:endParaRPr lang="en-US" sz="1100" dirty="0">
                        <a:effectLst/>
                        <a:latin typeface="Calibri"/>
                        <a:ea typeface="Times New Roman"/>
                        <a:cs typeface="Times New Roman"/>
                      </a:endParaRPr>
                    </a:p>
                  </a:txBody>
                  <a:tcPr marL="87149" marR="87149" marT="0" marB="0" anchor="ctr"/>
                </a:tc>
                <a:tc>
                  <a:txBody>
                    <a:bodyPr/>
                    <a:lstStyle/>
                    <a:p>
                      <a:pPr marL="0" marR="0">
                        <a:lnSpc>
                          <a:spcPct val="115000"/>
                        </a:lnSpc>
                        <a:spcBef>
                          <a:spcPts val="0"/>
                        </a:spcBef>
                        <a:spcAft>
                          <a:spcPts val="0"/>
                        </a:spcAft>
                      </a:pPr>
                      <a:r>
                        <a:rPr lang="en-US" sz="1100" dirty="0">
                          <a:effectLst/>
                        </a:rPr>
                        <a:t>Household Dysfunction, by Category</a:t>
                      </a:r>
                      <a:endParaRPr lang="en-US" sz="1100" dirty="0">
                        <a:effectLst/>
                        <a:latin typeface="Calibri"/>
                        <a:ea typeface="Times New Roman"/>
                        <a:cs typeface="Times New Roman"/>
                      </a:endParaRPr>
                    </a:p>
                  </a:txBody>
                  <a:tcPr marL="87149" marR="87149" marT="0" marB="0" anchor="ctr"/>
                </a:tc>
              </a:tr>
              <a:tr h="256211">
                <a:tc>
                  <a:txBody>
                    <a:bodyPr/>
                    <a:lstStyle/>
                    <a:p>
                      <a:pPr marL="0" marR="0">
                        <a:lnSpc>
                          <a:spcPct val="115000"/>
                        </a:lnSpc>
                        <a:spcBef>
                          <a:spcPts val="0"/>
                        </a:spcBef>
                        <a:spcAft>
                          <a:spcPts val="0"/>
                        </a:spcAft>
                      </a:pPr>
                      <a:r>
                        <a:rPr lang="en-US" sz="1100" dirty="0">
                          <a:effectLst/>
                        </a:rPr>
                        <a:t>Emotional/Psychological (recurrent)</a:t>
                      </a:r>
                      <a:endParaRPr lang="en-US" sz="1100" dirty="0">
                        <a:effectLst/>
                        <a:latin typeface="Calibri"/>
                        <a:ea typeface="Times New Roman"/>
                        <a:cs typeface="Times New Roman"/>
                      </a:endParaRPr>
                    </a:p>
                  </a:txBody>
                  <a:tcPr marL="87149" marR="87149" marT="0" marB="0" anchor="ctr"/>
                </a:tc>
                <a:tc>
                  <a:txBody>
                    <a:bodyPr/>
                    <a:lstStyle/>
                    <a:p>
                      <a:pPr marL="0" marR="0">
                        <a:lnSpc>
                          <a:spcPct val="115000"/>
                        </a:lnSpc>
                        <a:spcBef>
                          <a:spcPts val="0"/>
                        </a:spcBef>
                        <a:spcAft>
                          <a:spcPts val="0"/>
                        </a:spcAft>
                      </a:pPr>
                      <a:r>
                        <a:rPr lang="en-US" sz="1100" dirty="0">
                          <a:effectLst/>
                        </a:rPr>
                        <a:t>Substance Abuse</a:t>
                      </a:r>
                      <a:endParaRPr lang="en-US" sz="1100" dirty="0">
                        <a:effectLst/>
                        <a:latin typeface="Calibri"/>
                        <a:ea typeface="Times New Roman"/>
                        <a:cs typeface="Times New Roman"/>
                      </a:endParaRPr>
                    </a:p>
                  </a:txBody>
                  <a:tcPr marL="87149" marR="87149" marT="0" marB="0" anchor="ctr"/>
                </a:tc>
              </a:tr>
              <a:tr h="256211">
                <a:tc>
                  <a:txBody>
                    <a:bodyPr/>
                    <a:lstStyle/>
                    <a:p>
                      <a:pPr marL="0" marR="0">
                        <a:lnSpc>
                          <a:spcPct val="115000"/>
                        </a:lnSpc>
                        <a:spcBef>
                          <a:spcPts val="0"/>
                        </a:spcBef>
                        <a:spcAft>
                          <a:spcPts val="0"/>
                        </a:spcAft>
                      </a:pPr>
                      <a:r>
                        <a:rPr lang="en-US" sz="1100" dirty="0">
                          <a:effectLst/>
                        </a:rPr>
                        <a:t>Physical (recurrent)</a:t>
                      </a:r>
                      <a:endParaRPr lang="en-US" sz="1100" dirty="0">
                        <a:effectLst/>
                        <a:latin typeface="Calibri"/>
                        <a:ea typeface="Times New Roman"/>
                        <a:cs typeface="Times New Roman"/>
                      </a:endParaRPr>
                    </a:p>
                  </a:txBody>
                  <a:tcPr marL="87149" marR="87149" marT="0" marB="0" anchor="ctr"/>
                </a:tc>
                <a:tc>
                  <a:txBody>
                    <a:bodyPr/>
                    <a:lstStyle/>
                    <a:p>
                      <a:pPr marL="0" marR="0">
                        <a:lnSpc>
                          <a:spcPct val="115000"/>
                        </a:lnSpc>
                        <a:spcBef>
                          <a:spcPts val="0"/>
                        </a:spcBef>
                        <a:spcAft>
                          <a:spcPts val="0"/>
                        </a:spcAft>
                      </a:pPr>
                      <a:r>
                        <a:rPr lang="en-US" sz="1100" dirty="0">
                          <a:effectLst/>
                        </a:rPr>
                        <a:t>Mental Illness     </a:t>
                      </a:r>
                      <a:endParaRPr lang="en-US" sz="1100" dirty="0">
                        <a:effectLst/>
                        <a:latin typeface="Calibri"/>
                        <a:ea typeface="Times New Roman"/>
                        <a:cs typeface="Times New Roman"/>
                      </a:endParaRPr>
                    </a:p>
                  </a:txBody>
                  <a:tcPr marL="87149" marR="87149" marT="0" marB="0" anchor="ctr"/>
                </a:tc>
              </a:tr>
              <a:tr h="256211">
                <a:tc>
                  <a:txBody>
                    <a:bodyPr/>
                    <a:lstStyle/>
                    <a:p>
                      <a:pPr marL="0" marR="0">
                        <a:lnSpc>
                          <a:spcPct val="115000"/>
                        </a:lnSpc>
                        <a:spcBef>
                          <a:spcPts val="0"/>
                        </a:spcBef>
                        <a:spcAft>
                          <a:spcPts val="0"/>
                        </a:spcAft>
                      </a:pPr>
                      <a:r>
                        <a:rPr lang="en-US" sz="1100" dirty="0">
                          <a:effectLst/>
                        </a:rPr>
                        <a:t>Sexual Abuse (contact)</a:t>
                      </a:r>
                      <a:endParaRPr lang="en-US" sz="1100" dirty="0">
                        <a:effectLst/>
                        <a:latin typeface="Calibri"/>
                        <a:ea typeface="Times New Roman"/>
                        <a:cs typeface="Times New Roman"/>
                      </a:endParaRPr>
                    </a:p>
                  </a:txBody>
                  <a:tcPr marL="87149" marR="87149" marT="0" marB="0" anchor="ctr"/>
                </a:tc>
                <a:tc>
                  <a:txBody>
                    <a:bodyPr/>
                    <a:lstStyle/>
                    <a:p>
                      <a:pPr marL="0" marR="0">
                        <a:lnSpc>
                          <a:spcPct val="115000"/>
                        </a:lnSpc>
                        <a:spcBef>
                          <a:spcPts val="0"/>
                        </a:spcBef>
                        <a:spcAft>
                          <a:spcPts val="0"/>
                        </a:spcAft>
                      </a:pPr>
                      <a:r>
                        <a:rPr lang="en-US" sz="1100" dirty="0">
                          <a:effectLst/>
                        </a:rPr>
                        <a:t>Mother Treated Violently </a:t>
                      </a:r>
                      <a:endParaRPr lang="en-US" sz="1100" dirty="0">
                        <a:effectLst/>
                        <a:latin typeface="Calibri"/>
                        <a:ea typeface="Times New Roman"/>
                        <a:cs typeface="Times New Roman"/>
                      </a:endParaRPr>
                    </a:p>
                  </a:txBody>
                  <a:tcPr marL="87149" marR="87149" marT="0" marB="0" anchor="ctr"/>
                </a:tc>
              </a:tr>
              <a:tr h="256211">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87149" marR="87149" marT="0" marB="0" anchor="ctr"/>
                </a:tc>
                <a:tc>
                  <a:txBody>
                    <a:bodyPr/>
                    <a:lstStyle/>
                    <a:p>
                      <a:pPr marL="0" marR="0">
                        <a:lnSpc>
                          <a:spcPct val="115000"/>
                        </a:lnSpc>
                        <a:spcBef>
                          <a:spcPts val="0"/>
                        </a:spcBef>
                        <a:spcAft>
                          <a:spcPts val="0"/>
                        </a:spcAft>
                      </a:pPr>
                      <a:r>
                        <a:rPr lang="en-US" sz="1100" dirty="0">
                          <a:effectLst/>
                        </a:rPr>
                        <a:t>Imprisoned Household Member </a:t>
                      </a:r>
                      <a:endParaRPr lang="en-US" sz="1100" dirty="0">
                        <a:effectLst/>
                        <a:latin typeface="Calibri"/>
                        <a:ea typeface="Times New Roman"/>
                        <a:cs typeface="Times New Roman"/>
                      </a:endParaRPr>
                    </a:p>
                  </a:txBody>
                  <a:tcPr marL="87149" marR="87149" marT="0" marB="0" anchor="ctr"/>
                </a:tc>
              </a:tr>
              <a:tr h="1397976">
                <a:tc gridSpan="2">
                  <a:txBody>
                    <a:bodyPr/>
                    <a:lstStyle/>
                    <a:p>
                      <a:pPr marL="0" marR="0">
                        <a:lnSpc>
                          <a:spcPct val="115000"/>
                        </a:lnSpc>
                        <a:spcBef>
                          <a:spcPts val="0"/>
                        </a:spcBef>
                        <a:spcAft>
                          <a:spcPts val="0"/>
                        </a:spcAft>
                      </a:pPr>
                      <a:r>
                        <a:rPr lang="en-US" sz="900" dirty="0">
                          <a:effectLst/>
                        </a:rPr>
                        <a:t>Source: ACE &amp; their Relationship to Adult Health and Wellbeing. </a:t>
                      </a:r>
                      <a:r>
                        <a:rPr lang="it-IT" sz="900" dirty="0">
                          <a:effectLst/>
                        </a:rPr>
                        <a:t>Feletti &amp; Anda, CDC &amp; Kaiser Permanente, 2005.</a:t>
                      </a:r>
                      <a:endParaRPr lang="en-US" sz="1100" dirty="0">
                        <a:effectLst/>
                        <a:latin typeface="Calibri"/>
                        <a:ea typeface="Times New Roman"/>
                        <a:cs typeface="Times New Roman"/>
                      </a:endParaRPr>
                    </a:p>
                  </a:txBody>
                  <a:tcPr marL="87149" marR="87149" marT="0" marB="0" anchor="ctr"/>
                </a:tc>
                <a:tc hMerge="1">
                  <a:txBody>
                    <a:bodyPr/>
                    <a:lstStyle/>
                    <a:p>
                      <a:endParaRPr lang="en-US"/>
                    </a:p>
                  </a:txBody>
                  <a:tcPr/>
                </a:tc>
              </a:tr>
            </a:tbl>
          </a:graphicData>
        </a:graphic>
      </p:graphicFrame>
    </p:spTree>
    <p:extLst>
      <p:ext uri="{BB962C8B-B14F-4D97-AF65-F5344CB8AC3E}">
        <p14:creationId xmlns:p14="http://schemas.microsoft.com/office/powerpoint/2010/main" val="39858236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Much of the work cited in this presentation will be found in an upcoming curriculum for BJA’s RSAT Training and Technical Assistance Center authored by Dr. Nicole Miller.</a:t>
            </a:r>
          </a:p>
          <a:p>
            <a:pPr marL="109728" indent="0">
              <a:buNone/>
            </a:pPr>
            <a:endParaRPr lang="en-US" dirty="0" smtClean="0"/>
          </a:p>
          <a:p>
            <a:r>
              <a:rPr lang="en-US" dirty="0" smtClean="0"/>
              <a:t>The Women Incarcerated in the Female RSAT Programs in both Barnstable and Bristol County, MA contributed significantly to the information contained in this presentation.</a:t>
            </a:r>
          </a:p>
          <a:p>
            <a:endParaRPr lang="en-US" dirty="0"/>
          </a:p>
        </p:txBody>
      </p:sp>
      <p:sp>
        <p:nvSpPr>
          <p:cNvPr id="3" name="Title 2"/>
          <p:cNvSpPr>
            <a:spLocks noGrp="1"/>
          </p:cNvSpPr>
          <p:nvPr>
            <p:ph type="title"/>
          </p:nvPr>
        </p:nvSpPr>
        <p:spPr/>
        <p:txBody>
          <a:bodyPr>
            <a:normAutofit fontScale="90000"/>
          </a:bodyPr>
          <a:lstStyle/>
          <a:p>
            <a:r>
              <a:rPr lang="en-US" dirty="0" smtClean="0"/>
              <a:t>Appreciation and Acknowledgements</a:t>
            </a:r>
            <a:endParaRPr lang="en-US" dirty="0"/>
          </a:p>
        </p:txBody>
      </p:sp>
    </p:spTree>
    <p:extLst>
      <p:ext uri="{BB962C8B-B14F-4D97-AF65-F5344CB8AC3E}">
        <p14:creationId xmlns:p14="http://schemas.microsoft.com/office/powerpoint/2010/main" val="134292600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endParaRPr lang="en-US" dirty="0" smtClean="0">
              <a:hlinkClick r:id="rId2"/>
            </a:endParaRPr>
          </a:p>
          <a:p>
            <a:r>
              <a:rPr lang="en-US" dirty="0" smtClean="0">
                <a:hlinkClick r:id="rId2"/>
              </a:rPr>
              <a:t>www.theannainstitute.org</a:t>
            </a:r>
            <a:endParaRPr lang="en-US" dirty="0" smtClean="0"/>
          </a:p>
          <a:p>
            <a:r>
              <a:rPr lang="en-US" dirty="0" smtClean="0">
                <a:hlinkClick r:id="rId3"/>
              </a:rPr>
              <a:t>www.seekingsafety.org</a:t>
            </a:r>
            <a:endParaRPr lang="en-US" dirty="0" smtClean="0"/>
          </a:p>
          <a:p>
            <a:r>
              <a:rPr lang="en-US" dirty="0" smtClean="0">
                <a:hlinkClick r:id="rId4"/>
              </a:rPr>
              <a:t>www.headington-institute.org</a:t>
            </a:r>
            <a:r>
              <a:rPr lang="en-US" dirty="0" smtClean="0"/>
              <a:t> </a:t>
            </a:r>
          </a:p>
          <a:p>
            <a:r>
              <a:rPr lang="en-US" dirty="0" smtClean="0">
                <a:hlinkClick r:id="rId5"/>
              </a:rPr>
              <a:t>www.samhsa.gov/nctic/trauma.asp</a:t>
            </a:r>
            <a:endParaRPr lang="en-US" dirty="0" smtClean="0"/>
          </a:p>
          <a:p>
            <a:r>
              <a:rPr lang="en-US" dirty="0" smtClean="0">
                <a:hlinkClick r:id="rId6"/>
              </a:rPr>
              <a:t>www.nationaltraumaconsortium.org</a:t>
            </a:r>
            <a:endParaRPr lang="en-US" dirty="0" smtClean="0"/>
          </a:p>
          <a:p>
            <a:r>
              <a:rPr lang="en-US" dirty="0" smtClean="0">
                <a:hlinkClick r:id="rId7"/>
              </a:rPr>
              <a:t>www.riskingconnection.com</a:t>
            </a:r>
            <a:r>
              <a:rPr lang="en-US" dirty="0" smtClean="0"/>
              <a:t> </a:t>
            </a:r>
          </a:p>
          <a:p>
            <a:r>
              <a:rPr lang="en-US" dirty="0" smtClean="0">
                <a:hlinkClick r:id="rId8"/>
              </a:rPr>
              <a:t>www.coce.samhsa.gov</a:t>
            </a:r>
            <a:endParaRPr lang="en-US" dirty="0" smtClean="0"/>
          </a:p>
          <a:p>
            <a:r>
              <a:rPr lang="en-US" dirty="0" smtClean="0">
                <a:hlinkClick r:id="rId9"/>
              </a:rPr>
              <a:t>www.healthrecovery.org</a:t>
            </a:r>
            <a:r>
              <a:rPr lang="en-US" dirty="0" smtClean="0"/>
              <a:t> </a:t>
            </a:r>
          </a:p>
          <a:p>
            <a:r>
              <a:rPr lang="en-US" dirty="0" smtClean="0">
                <a:hlinkClick r:id="rId10"/>
              </a:rPr>
              <a:t>www.sidran.org</a:t>
            </a:r>
            <a:endParaRPr lang="en-US" dirty="0" smtClean="0"/>
          </a:p>
          <a:p>
            <a:r>
              <a:rPr lang="en-US" dirty="0" smtClean="0">
                <a:hlinkClick r:id="rId11"/>
              </a:rPr>
              <a:t>www.womensconsortium.org</a:t>
            </a:r>
            <a:endParaRPr lang="en-US" dirty="0" smtClean="0"/>
          </a:p>
          <a:p>
            <a:r>
              <a:rPr lang="en-US" dirty="0" smtClean="0">
                <a:hlinkClick r:id="rId12"/>
              </a:rPr>
              <a:t>www.va.gov</a:t>
            </a:r>
            <a:r>
              <a:rPr lang="en-US" dirty="0" smtClean="0"/>
              <a:t> </a:t>
            </a:r>
          </a:p>
          <a:p>
            <a:pPr marL="109728" indent="0">
              <a:buNone/>
            </a:pPr>
            <a:r>
              <a:rPr lang="en-US" dirty="0" smtClean="0"/>
              <a:t> </a:t>
            </a:r>
          </a:p>
          <a:p>
            <a:endParaRPr lang="en-US" dirty="0"/>
          </a:p>
        </p:txBody>
      </p:sp>
      <p:sp>
        <p:nvSpPr>
          <p:cNvPr id="3" name="Title 2"/>
          <p:cNvSpPr>
            <a:spLocks noGrp="1"/>
          </p:cNvSpPr>
          <p:nvPr>
            <p:ph type="title"/>
          </p:nvPr>
        </p:nvSpPr>
        <p:spPr/>
        <p:txBody>
          <a:bodyPr>
            <a:normAutofit fontScale="90000"/>
          </a:bodyPr>
          <a:lstStyle/>
          <a:p>
            <a:r>
              <a:rPr lang="en-US" dirty="0" smtClean="0"/>
              <a:t>Web Based Resources: A Small Sample</a:t>
            </a:r>
            <a:endParaRPr lang="en-US" dirty="0"/>
          </a:p>
        </p:txBody>
      </p:sp>
    </p:spTree>
    <p:extLst>
      <p:ext uri="{BB962C8B-B14F-4D97-AF65-F5344CB8AC3E}">
        <p14:creationId xmlns:p14="http://schemas.microsoft.com/office/powerpoint/2010/main" val="3183915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524000"/>
            <a:ext cx="7772400" cy="1447800"/>
          </a:xfrm>
        </p:spPr>
        <p:txBody>
          <a:bodyPr>
            <a:normAutofit/>
          </a:bodyPr>
          <a:lstStyle/>
          <a:p>
            <a:r>
              <a:rPr lang="en-US" sz="3600" dirty="0" smtClean="0"/>
              <a:t>Cognitive-Behavioral Approaches to Understanding Trauma</a:t>
            </a:r>
            <a:endParaRPr lang="en-US" sz="3600" dirty="0"/>
          </a:p>
        </p:txBody>
      </p:sp>
      <p:sp>
        <p:nvSpPr>
          <p:cNvPr id="3" name="Subtitle 2"/>
          <p:cNvSpPr>
            <a:spLocks noGrp="1"/>
          </p:cNvSpPr>
          <p:nvPr>
            <p:ph type="subTitle" idx="1"/>
          </p:nvPr>
        </p:nvSpPr>
        <p:spPr>
          <a:xfrm>
            <a:off x="1219200" y="3352800"/>
            <a:ext cx="7772400" cy="1199704"/>
          </a:xfrm>
        </p:spPr>
        <p:txBody>
          <a:bodyPr>
            <a:normAutofit/>
          </a:bodyPr>
          <a:lstStyle/>
          <a:p>
            <a:r>
              <a:rPr lang="en-US" sz="2800" dirty="0" smtClean="0">
                <a:solidFill>
                  <a:schemeClr val="tx1"/>
                </a:solidFill>
              </a:rPr>
              <a:t>Thinking Patterns, Thinking Reports and Brain Functioning</a:t>
            </a:r>
            <a:endParaRPr lang="en-US" sz="2800" dirty="0">
              <a:solidFill>
                <a:schemeClr val="tx1"/>
              </a:solidFill>
            </a:endParaRPr>
          </a:p>
        </p:txBody>
      </p:sp>
    </p:spTree>
    <p:extLst>
      <p:ext uri="{BB962C8B-B14F-4D97-AF65-F5344CB8AC3E}">
        <p14:creationId xmlns:p14="http://schemas.microsoft.com/office/powerpoint/2010/main" val="3794971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8229600" cy="4309872"/>
          </a:xfrm>
        </p:spPr>
        <p:txBody>
          <a:bodyPr>
            <a:noAutofit/>
          </a:bodyPr>
          <a:lstStyle/>
          <a:p>
            <a:pPr marL="0" indent="0" algn="ctr">
              <a:spcBef>
                <a:spcPts val="1400"/>
              </a:spcBef>
              <a:buNone/>
              <a:defRPr/>
            </a:pPr>
            <a:r>
              <a:rPr lang="en-US" sz="3600" dirty="0">
                <a:cs typeface="Arial" charset="0"/>
                <a:sym typeface="Arial" charset="0"/>
              </a:rPr>
              <a:t>How we think affects </a:t>
            </a:r>
          </a:p>
          <a:p>
            <a:pPr marL="0" indent="0" algn="ctr">
              <a:spcBef>
                <a:spcPts val="1400"/>
              </a:spcBef>
              <a:buNone/>
              <a:defRPr/>
            </a:pPr>
            <a:r>
              <a:rPr lang="en-US" sz="3600" dirty="0">
                <a:cs typeface="Arial" charset="0"/>
                <a:sym typeface="Arial" charset="0"/>
              </a:rPr>
              <a:t>the ways we behave in the world.</a:t>
            </a:r>
          </a:p>
          <a:p>
            <a:pPr marL="0" indent="0" algn="ctr">
              <a:spcBef>
                <a:spcPts val="800"/>
              </a:spcBef>
              <a:buNone/>
              <a:defRPr/>
            </a:pPr>
            <a:r>
              <a:rPr lang="en-US" sz="3600" dirty="0" smtClean="0">
                <a:cs typeface="Arial" charset="0"/>
                <a:sym typeface="Arial" charset="0"/>
              </a:rPr>
              <a:t>thus</a:t>
            </a:r>
            <a:endParaRPr lang="en-US" sz="3600" dirty="0">
              <a:cs typeface="Arial" charset="0"/>
              <a:sym typeface="Arial" charset="0"/>
            </a:endParaRPr>
          </a:p>
          <a:p>
            <a:pPr marL="0" indent="0" algn="ctr">
              <a:spcBef>
                <a:spcPts val="1400"/>
              </a:spcBef>
              <a:buNone/>
              <a:defRPr/>
            </a:pPr>
            <a:r>
              <a:rPr lang="en-US" sz="3600" dirty="0" smtClean="0">
                <a:cs typeface="Arial" charset="0"/>
                <a:sym typeface="Arial" charset="0"/>
              </a:rPr>
              <a:t>If </a:t>
            </a:r>
            <a:r>
              <a:rPr lang="en-US" sz="3600" dirty="0">
                <a:cs typeface="Arial" charset="0"/>
                <a:sym typeface="Arial" charset="0"/>
              </a:rPr>
              <a:t>we can change the way we think,</a:t>
            </a:r>
          </a:p>
          <a:p>
            <a:pPr marL="0" indent="0" algn="ctr">
              <a:spcBef>
                <a:spcPts val="1400"/>
              </a:spcBef>
              <a:buNone/>
              <a:defRPr/>
            </a:pPr>
            <a:r>
              <a:rPr lang="en-US" sz="3600" dirty="0">
                <a:cs typeface="Arial" charset="0"/>
                <a:sym typeface="Arial" charset="0"/>
              </a:rPr>
              <a:t>we can change the ways we </a:t>
            </a:r>
            <a:r>
              <a:rPr lang="en-US" sz="3600" dirty="0" smtClean="0">
                <a:cs typeface="Arial" charset="0"/>
                <a:sym typeface="Arial" charset="0"/>
              </a:rPr>
              <a:t>behave.</a:t>
            </a:r>
            <a:endParaRPr lang="en-US" sz="3600" dirty="0"/>
          </a:p>
          <a:p>
            <a:endParaRPr lang="en-US" sz="3600" dirty="0"/>
          </a:p>
        </p:txBody>
      </p:sp>
      <p:sp>
        <p:nvSpPr>
          <p:cNvPr id="3" name="Title 2"/>
          <p:cNvSpPr>
            <a:spLocks noGrp="1"/>
          </p:cNvSpPr>
          <p:nvPr>
            <p:ph type="title"/>
          </p:nvPr>
        </p:nvSpPr>
        <p:spPr/>
        <p:txBody>
          <a:bodyPr/>
          <a:lstStyle/>
          <a:p>
            <a:r>
              <a:rPr lang="en-US" dirty="0" smtClean="0"/>
              <a:t>Thinking, Feeling and Trauma</a:t>
            </a:r>
            <a:endParaRPr lang="en-US" dirty="0"/>
          </a:p>
        </p:txBody>
      </p:sp>
    </p:spTree>
    <p:extLst>
      <p:ext uri="{BB962C8B-B14F-4D97-AF65-F5344CB8AC3E}">
        <p14:creationId xmlns:p14="http://schemas.microsoft.com/office/powerpoint/2010/main" val="3928446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Group 1"/>
          <p:cNvGrpSpPr>
            <a:grpSpLocks/>
          </p:cNvGrpSpPr>
          <p:nvPr/>
        </p:nvGrpSpPr>
        <p:grpSpPr bwMode="auto">
          <a:xfrm>
            <a:off x="3505200" y="2133600"/>
            <a:ext cx="2133600" cy="1066800"/>
            <a:chOff x="0" y="0"/>
            <a:chExt cx="1344" cy="672"/>
          </a:xfrm>
        </p:grpSpPr>
        <p:sp>
          <p:nvSpPr>
            <p:cNvPr id="121878" name="Rectangle 2"/>
            <p:cNvSpPr>
              <a:spLocks/>
            </p:cNvSpPr>
            <p:nvPr/>
          </p:nvSpPr>
          <p:spPr bwMode="auto">
            <a:xfrm>
              <a:off x="0" y="0"/>
              <a:ext cx="1344" cy="672"/>
            </a:xfrm>
            <a:prstGeom prst="rect">
              <a:avLst/>
            </a:prstGeom>
            <a:solidFill>
              <a:schemeClr val="accent1"/>
            </a:solidFill>
            <a:ln w="9525">
              <a:solidFill>
                <a:schemeClr val="tx1"/>
              </a:solidFill>
              <a:miter lim="800000"/>
              <a:headEnd/>
              <a:tailEnd/>
            </a:ln>
          </p:spPr>
          <p:txBody>
            <a:bodyPr lIns="0" tIns="0" rIns="0" bIns="0"/>
            <a:lstStyle/>
            <a:p>
              <a:endParaRPr lang="en-US" dirty="0"/>
            </a:p>
          </p:txBody>
        </p:sp>
        <p:sp>
          <p:nvSpPr>
            <p:cNvPr id="121879" name="Rectangle 3"/>
            <p:cNvSpPr>
              <a:spLocks/>
            </p:cNvSpPr>
            <p:nvPr/>
          </p:nvSpPr>
          <p:spPr bwMode="auto">
            <a:xfrm>
              <a:off x="310" y="156"/>
              <a:ext cx="74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sz="2000" dirty="0">
                  <a:solidFill>
                    <a:schemeClr val="tx1"/>
                  </a:solidFill>
                  <a:latin typeface="Arial" pitchFamily="34" charset="0"/>
                  <a:cs typeface="Arial" pitchFamily="34" charset="0"/>
                  <a:sym typeface="Arial" pitchFamily="34" charset="0"/>
                </a:rPr>
                <a:t>Automatic</a:t>
              </a:r>
            </a:p>
            <a:p>
              <a:pPr marL="39688" algn="ctr"/>
              <a:r>
                <a:rPr lang="en-US" sz="2000" dirty="0">
                  <a:solidFill>
                    <a:schemeClr val="tx1"/>
                  </a:solidFill>
                  <a:latin typeface="Arial" pitchFamily="34" charset="0"/>
                  <a:cs typeface="Arial" pitchFamily="34" charset="0"/>
                  <a:sym typeface="Arial" pitchFamily="34" charset="0"/>
                </a:rPr>
                <a:t>Thoughts</a:t>
              </a:r>
            </a:p>
          </p:txBody>
        </p:sp>
      </p:grpSp>
      <p:grpSp>
        <p:nvGrpSpPr>
          <p:cNvPr id="121859" name="Group 4"/>
          <p:cNvGrpSpPr>
            <a:grpSpLocks/>
          </p:cNvGrpSpPr>
          <p:nvPr/>
        </p:nvGrpSpPr>
        <p:grpSpPr bwMode="auto">
          <a:xfrm>
            <a:off x="6629400" y="3657600"/>
            <a:ext cx="2057400" cy="1216025"/>
            <a:chOff x="0" y="0"/>
            <a:chExt cx="1296" cy="766"/>
          </a:xfrm>
        </p:grpSpPr>
        <p:sp>
          <p:nvSpPr>
            <p:cNvPr id="121876" name="Rectangle 5"/>
            <p:cNvSpPr>
              <a:spLocks/>
            </p:cNvSpPr>
            <p:nvPr/>
          </p:nvSpPr>
          <p:spPr bwMode="auto">
            <a:xfrm>
              <a:off x="0" y="0"/>
              <a:ext cx="1296" cy="766"/>
            </a:xfrm>
            <a:prstGeom prst="rect">
              <a:avLst/>
            </a:prstGeom>
            <a:solidFill>
              <a:schemeClr val="accent1"/>
            </a:solidFill>
            <a:ln w="9525">
              <a:solidFill>
                <a:schemeClr val="tx1"/>
              </a:solidFill>
              <a:miter lim="800000"/>
              <a:headEnd/>
              <a:tailEnd/>
            </a:ln>
          </p:spPr>
          <p:txBody>
            <a:bodyPr lIns="0" tIns="0" rIns="0" bIns="0"/>
            <a:lstStyle/>
            <a:p>
              <a:endParaRPr lang="en-US" dirty="0"/>
            </a:p>
          </p:txBody>
        </p:sp>
        <p:sp>
          <p:nvSpPr>
            <p:cNvPr id="121877" name="Rectangle 6"/>
            <p:cNvSpPr>
              <a:spLocks/>
            </p:cNvSpPr>
            <p:nvPr/>
          </p:nvSpPr>
          <p:spPr bwMode="auto">
            <a:xfrm>
              <a:off x="339" y="295"/>
              <a:ext cx="63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sz="2000" dirty="0">
                  <a:solidFill>
                    <a:schemeClr val="tx1"/>
                  </a:solidFill>
                  <a:latin typeface="Arial" pitchFamily="34" charset="0"/>
                  <a:cs typeface="Arial" pitchFamily="34" charset="0"/>
                  <a:sym typeface="Arial" pitchFamily="34" charset="0"/>
                </a:rPr>
                <a:t>Feelings</a:t>
              </a:r>
            </a:p>
          </p:txBody>
        </p:sp>
      </p:grpSp>
      <p:grpSp>
        <p:nvGrpSpPr>
          <p:cNvPr id="121860" name="Group 7"/>
          <p:cNvGrpSpPr>
            <a:grpSpLocks/>
          </p:cNvGrpSpPr>
          <p:nvPr/>
        </p:nvGrpSpPr>
        <p:grpSpPr bwMode="auto">
          <a:xfrm>
            <a:off x="3429000" y="5181600"/>
            <a:ext cx="2286000" cy="1219200"/>
            <a:chOff x="0" y="0"/>
            <a:chExt cx="1440" cy="768"/>
          </a:xfrm>
        </p:grpSpPr>
        <p:sp>
          <p:nvSpPr>
            <p:cNvPr id="121874" name="Rectangle 8"/>
            <p:cNvSpPr>
              <a:spLocks/>
            </p:cNvSpPr>
            <p:nvPr/>
          </p:nvSpPr>
          <p:spPr bwMode="auto">
            <a:xfrm>
              <a:off x="0" y="0"/>
              <a:ext cx="1440" cy="768"/>
            </a:xfrm>
            <a:prstGeom prst="rect">
              <a:avLst/>
            </a:prstGeom>
            <a:solidFill>
              <a:schemeClr val="accent1"/>
            </a:solidFill>
            <a:ln w="9525">
              <a:solidFill>
                <a:schemeClr val="tx1"/>
              </a:solidFill>
              <a:miter lim="800000"/>
              <a:headEnd/>
              <a:tailEnd/>
            </a:ln>
          </p:spPr>
          <p:txBody>
            <a:bodyPr lIns="0" tIns="0" rIns="0" bIns="0"/>
            <a:lstStyle/>
            <a:p>
              <a:endParaRPr lang="en-US" dirty="0"/>
            </a:p>
          </p:txBody>
        </p:sp>
        <p:sp>
          <p:nvSpPr>
            <p:cNvPr id="121875" name="Rectangle 9"/>
            <p:cNvSpPr>
              <a:spLocks/>
            </p:cNvSpPr>
            <p:nvPr/>
          </p:nvSpPr>
          <p:spPr bwMode="auto">
            <a:xfrm>
              <a:off x="358" y="296"/>
              <a:ext cx="74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sz="2000" dirty="0">
                  <a:solidFill>
                    <a:schemeClr val="tx1"/>
                  </a:solidFill>
                  <a:latin typeface="Arial" pitchFamily="34" charset="0"/>
                  <a:cs typeface="Arial" pitchFamily="34" charset="0"/>
                  <a:sym typeface="Arial" pitchFamily="34" charset="0"/>
                </a:rPr>
                <a:t>Behaviors</a:t>
              </a:r>
            </a:p>
          </p:txBody>
        </p:sp>
      </p:grpSp>
      <p:grpSp>
        <p:nvGrpSpPr>
          <p:cNvPr id="121861" name="Group 10"/>
          <p:cNvGrpSpPr>
            <a:grpSpLocks/>
          </p:cNvGrpSpPr>
          <p:nvPr/>
        </p:nvGrpSpPr>
        <p:grpSpPr bwMode="auto">
          <a:xfrm>
            <a:off x="457200" y="3581400"/>
            <a:ext cx="2133600" cy="1219200"/>
            <a:chOff x="0" y="0"/>
            <a:chExt cx="1344" cy="768"/>
          </a:xfrm>
        </p:grpSpPr>
        <p:sp>
          <p:nvSpPr>
            <p:cNvPr id="121872" name="Rectangle 11"/>
            <p:cNvSpPr>
              <a:spLocks/>
            </p:cNvSpPr>
            <p:nvPr/>
          </p:nvSpPr>
          <p:spPr bwMode="auto">
            <a:xfrm>
              <a:off x="0" y="0"/>
              <a:ext cx="1344" cy="768"/>
            </a:xfrm>
            <a:prstGeom prst="rect">
              <a:avLst/>
            </a:prstGeom>
            <a:solidFill>
              <a:schemeClr val="accent1"/>
            </a:solidFill>
            <a:ln w="9525">
              <a:solidFill>
                <a:schemeClr val="tx1"/>
              </a:solidFill>
              <a:miter lim="800000"/>
              <a:headEnd/>
              <a:tailEnd/>
            </a:ln>
          </p:spPr>
          <p:txBody>
            <a:bodyPr lIns="0" tIns="0" rIns="0" bIns="0"/>
            <a:lstStyle/>
            <a:p>
              <a:endParaRPr lang="en-US" dirty="0"/>
            </a:p>
          </p:txBody>
        </p:sp>
        <p:sp>
          <p:nvSpPr>
            <p:cNvPr id="121873" name="Rectangle 12"/>
            <p:cNvSpPr>
              <a:spLocks/>
            </p:cNvSpPr>
            <p:nvPr/>
          </p:nvSpPr>
          <p:spPr bwMode="auto">
            <a:xfrm>
              <a:off x="132" y="296"/>
              <a:ext cx="110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sz="2000" dirty="0">
                  <a:solidFill>
                    <a:schemeClr val="tx1"/>
                  </a:solidFill>
                  <a:latin typeface="Arial" pitchFamily="34" charset="0"/>
                  <a:cs typeface="Arial" pitchFamily="34" charset="0"/>
                  <a:sym typeface="Arial" pitchFamily="34" charset="0"/>
                </a:rPr>
                <a:t>Consequences</a:t>
              </a:r>
            </a:p>
          </p:txBody>
        </p:sp>
      </p:grpSp>
      <p:grpSp>
        <p:nvGrpSpPr>
          <p:cNvPr id="121862" name="Group 13"/>
          <p:cNvGrpSpPr>
            <a:grpSpLocks/>
          </p:cNvGrpSpPr>
          <p:nvPr/>
        </p:nvGrpSpPr>
        <p:grpSpPr bwMode="auto">
          <a:xfrm>
            <a:off x="3505200" y="3657600"/>
            <a:ext cx="2209800" cy="1295400"/>
            <a:chOff x="0" y="0"/>
            <a:chExt cx="1392" cy="816"/>
          </a:xfrm>
        </p:grpSpPr>
        <p:sp>
          <p:nvSpPr>
            <p:cNvPr id="121870" name="Oval 14"/>
            <p:cNvSpPr>
              <a:spLocks/>
            </p:cNvSpPr>
            <p:nvPr/>
          </p:nvSpPr>
          <p:spPr bwMode="auto">
            <a:xfrm>
              <a:off x="0" y="0"/>
              <a:ext cx="1392" cy="816"/>
            </a:xfrm>
            <a:prstGeom prst="ellipse">
              <a:avLst/>
            </a:prstGeom>
            <a:solidFill>
              <a:schemeClr val="accent1"/>
            </a:solidFill>
            <a:ln w="9525">
              <a:solidFill>
                <a:schemeClr val="tx1"/>
              </a:solidFill>
              <a:round/>
              <a:headEnd/>
              <a:tailEnd/>
            </a:ln>
          </p:spPr>
          <p:txBody>
            <a:bodyPr lIns="0" tIns="0" rIns="0" bIns="0"/>
            <a:lstStyle/>
            <a:p>
              <a:endParaRPr lang="en-US" dirty="0"/>
            </a:p>
          </p:txBody>
        </p:sp>
        <p:sp>
          <p:nvSpPr>
            <p:cNvPr id="121871" name="Rectangle 15"/>
            <p:cNvSpPr>
              <a:spLocks/>
            </p:cNvSpPr>
            <p:nvPr/>
          </p:nvSpPr>
          <p:spPr bwMode="auto">
            <a:xfrm>
              <a:off x="416" y="296"/>
              <a:ext cx="58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p>
              <a:pPr algn="ctr"/>
              <a:r>
                <a:rPr lang="en-US" sz="2000" b="1" dirty="0">
                  <a:solidFill>
                    <a:schemeClr val="tx1"/>
                  </a:solidFill>
                  <a:latin typeface="Arial" pitchFamily="34" charset="0"/>
                  <a:cs typeface="Arial" pitchFamily="34" charset="0"/>
                  <a:sym typeface="Arial" pitchFamily="34" charset="0"/>
                </a:rPr>
                <a:t>Beliefs</a:t>
              </a:r>
            </a:p>
          </p:txBody>
        </p:sp>
      </p:grpSp>
      <p:sp>
        <p:nvSpPr>
          <p:cNvPr id="121863" name="AutoShape 16"/>
          <p:cNvSpPr>
            <a:spLocks/>
          </p:cNvSpPr>
          <p:nvPr/>
        </p:nvSpPr>
        <p:spPr bwMode="auto">
          <a:xfrm rot="2639999">
            <a:off x="5867400" y="3122613"/>
            <a:ext cx="685800" cy="533400"/>
          </a:xfrm>
          <a:prstGeom prst="rightArrow">
            <a:avLst>
              <a:gd name="adj1" fmla="val 50000"/>
              <a:gd name="adj2" fmla="val 32143"/>
            </a:avLst>
          </a:prstGeom>
          <a:solidFill>
            <a:schemeClr val="accent1"/>
          </a:solidFill>
          <a:ln w="9525">
            <a:solidFill>
              <a:schemeClr val="tx1"/>
            </a:solidFill>
            <a:miter lim="800000"/>
            <a:headEnd/>
            <a:tailEnd/>
          </a:ln>
        </p:spPr>
        <p:txBody>
          <a:bodyPr lIns="0" tIns="0" rIns="0" bIns="0"/>
          <a:lstStyle/>
          <a:p>
            <a:endParaRPr lang="en-US" dirty="0"/>
          </a:p>
        </p:txBody>
      </p:sp>
      <p:sp>
        <p:nvSpPr>
          <p:cNvPr id="121864" name="AutoShape 17"/>
          <p:cNvSpPr>
            <a:spLocks/>
          </p:cNvSpPr>
          <p:nvPr/>
        </p:nvSpPr>
        <p:spPr bwMode="auto">
          <a:xfrm rot="8580000">
            <a:off x="5789613" y="4799013"/>
            <a:ext cx="766762" cy="609600"/>
          </a:xfrm>
          <a:prstGeom prst="rightArrow">
            <a:avLst>
              <a:gd name="adj1" fmla="val 50000"/>
              <a:gd name="adj2" fmla="val 31445"/>
            </a:avLst>
          </a:prstGeom>
          <a:solidFill>
            <a:schemeClr val="accent1"/>
          </a:solidFill>
          <a:ln w="9525">
            <a:solidFill>
              <a:schemeClr val="tx1"/>
            </a:solidFill>
            <a:miter lim="800000"/>
            <a:headEnd/>
            <a:tailEnd/>
          </a:ln>
        </p:spPr>
        <p:txBody>
          <a:bodyPr lIns="0" tIns="0" rIns="0" bIns="0"/>
          <a:lstStyle/>
          <a:p>
            <a:endParaRPr lang="en-US" dirty="0"/>
          </a:p>
        </p:txBody>
      </p:sp>
      <p:sp>
        <p:nvSpPr>
          <p:cNvPr id="121865" name="AutoShape 18"/>
          <p:cNvSpPr>
            <a:spLocks/>
          </p:cNvSpPr>
          <p:nvPr/>
        </p:nvSpPr>
        <p:spPr bwMode="auto">
          <a:xfrm rot="-8880000">
            <a:off x="2587625" y="4795838"/>
            <a:ext cx="687388" cy="533400"/>
          </a:xfrm>
          <a:prstGeom prst="rightArrow">
            <a:avLst>
              <a:gd name="adj1" fmla="val 50000"/>
              <a:gd name="adj2" fmla="val 32217"/>
            </a:avLst>
          </a:prstGeom>
          <a:solidFill>
            <a:schemeClr val="accent1"/>
          </a:solidFill>
          <a:ln w="9525">
            <a:solidFill>
              <a:schemeClr val="tx1"/>
            </a:solidFill>
            <a:miter lim="800000"/>
            <a:headEnd/>
            <a:tailEnd/>
          </a:ln>
        </p:spPr>
        <p:txBody>
          <a:bodyPr lIns="0" tIns="0" rIns="0" bIns="0"/>
          <a:lstStyle/>
          <a:p>
            <a:endParaRPr lang="en-US" dirty="0"/>
          </a:p>
        </p:txBody>
      </p:sp>
      <p:sp>
        <p:nvSpPr>
          <p:cNvPr id="121866" name="AutoShape 19"/>
          <p:cNvSpPr>
            <a:spLocks/>
          </p:cNvSpPr>
          <p:nvPr/>
        </p:nvSpPr>
        <p:spPr bwMode="auto">
          <a:xfrm rot="-1920000">
            <a:off x="2667000" y="2971800"/>
            <a:ext cx="685800" cy="533400"/>
          </a:xfrm>
          <a:prstGeom prst="rightArrow">
            <a:avLst>
              <a:gd name="adj1" fmla="val 50000"/>
              <a:gd name="adj2" fmla="val 32143"/>
            </a:avLst>
          </a:prstGeom>
          <a:solidFill>
            <a:schemeClr val="accent1"/>
          </a:solidFill>
          <a:ln w="9525">
            <a:solidFill>
              <a:schemeClr val="tx1"/>
            </a:solidFill>
            <a:miter lim="800000"/>
            <a:headEnd/>
            <a:tailEnd/>
          </a:ln>
        </p:spPr>
        <p:txBody>
          <a:bodyPr lIns="0" tIns="0" rIns="0" bIns="0"/>
          <a:lstStyle/>
          <a:p>
            <a:endParaRPr lang="en-US" dirty="0"/>
          </a:p>
        </p:txBody>
      </p:sp>
      <p:sp>
        <p:nvSpPr>
          <p:cNvPr id="121867" name="AutoShape 20"/>
          <p:cNvSpPr>
            <a:spLocks/>
          </p:cNvSpPr>
          <p:nvPr/>
        </p:nvSpPr>
        <p:spPr bwMode="auto">
          <a:xfrm>
            <a:off x="4495800" y="3276600"/>
            <a:ext cx="304800" cy="381000"/>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0 w 21600"/>
              <a:gd name="T15" fmla="*/ 2147483647 h 21600"/>
              <a:gd name="T16" fmla="*/ 0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w="9525" cap="flat">
            <a:solidFill>
              <a:schemeClr val="tx1"/>
            </a:solidFill>
            <a:prstDash val="solid"/>
            <a:miter lim="800000"/>
            <a:headEnd type="none" w="med" len="med"/>
            <a:tailEnd type="none" w="med" len="med"/>
          </a:ln>
        </p:spPr>
        <p:txBody>
          <a:bodyPr lIns="0" tIns="0" rIns="0" bIns="0"/>
          <a:lstStyle/>
          <a:p>
            <a:endParaRPr lang="en-US" dirty="0"/>
          </a:p>
        </p:txBody>
      </p:sp>
      <p:sp>
        <p:nvSpPr>
          <p:cNvPr id="121868" name="AutoShape 21"/>
          <p:cNvSpPr>
            <a:spLocks/>
          </p:cNvSpPr>
          <p:nvPr/>
        </p:nvSpPr>
        <p:spPr bwMode="auto">
          <a:xfrm>
            <a:off x="4495800" y="1676400"/>
            <a:ext cx="304800" cy="381000"/>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00"/>
                </a:moveTo>
                <a:lnTo>
                  <a:pt x="5400" y="16200"/>
                </a:lnTo>
                <a:lnTo>
                  <a:pt x="5400" y="0"/>
                </a:lnTo>
                <a:lnTo>
                  <a:pt x="16200" y="0"/>
                </a:lnTo>
                <a:lnTo>
                  <a:pt x="16200" y="16200"/>
                </a:lnTo>
                <a:lnTo>
                  <a:pt x="21600" y="16200"/>
                </a:lnTo>
                <a:lnTo>
                  <a:pt x="10800" y="21600"/>
                </a:lnTo>
                <a:lnTo>
                  <a:pt x="0" y="16200"/>
                </a:lnTo>
                <a:close/>
                <a:moveTo>
                  <a:pt x="0" y="16200"/>
                </a:moveTo>
              </a:path>
            </a:pathLst>
          </a:custGeom>
          <a:solidFill>
            <a:schemeClr val="accent1"/>
          </a:solidFill>
          <a:ln w="9525" cap="flat">
            <a:solidFill>
              <a:schemeClr val="tx1"/>
            </a:solidFill>
            <a:prstDash val="solid"/>
            <a:miter lim="800000"/>
            <a:headEnd type="none" w="med" len="med"/>
            <a:tailEnd type="none" w="med" len="med"/>
          </a:ln>
        </p:spPr>
        <p:txBody>
          <a:bodyPr lIns="0" tIns="0" rIns="0" bIns="0"/>
          <a:lstStyle/>
          <a:p>
            <a:endParaRPr lang="en-US" dirty="0"/>
          </a:p>
        </p:txBody>
      </p:sp>
      <p:sp>
        <p:nvSpPr>
          <p:cNvPr id="121869" name="Rectangle 22"/>
          <p:cNvSpPr>
            <a:spLocks/>
          </p:cNvSpPr>
          <p:nvPr/>
        </p:nvSpPr>
        <p:spPr bwMode="auto">
          <a:xfrm>
            <a:off x="752475" y="228600"/>
            <a:ext cx="774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400"/>
              </a:spcBef>
            </a:pPr>
            <a:endParaRPr lang="en-US" sz="800" u="sng" dirty="0">
              <a:solidFill>
                <a:schemeClr val="tx2"/>
              </a:solidFill>
              <a:latin typeface="Arial" pitchFamily="34" charset="0"/>
              <a:cs typeface="Arial" pitchFamily="34" charset="0"/>
              <a:sym typeface="Arial" pitchFamily="34" charset="0"/>
            </a:endParaRPr>
          </a:p>
          <a:p>
            <a:pPr marL="39688" algn="ctr">
              <a:spcBef>
                <a:spcPts val="1400"/>
              </a:spcBef>
            </a:pPr>
            <a:r>
              <a:rPr lang="en-US" sz="3200" u="sng" dirty="0">
                <a:solidFill>
                  <a:schemeClr val="tx2"/>
                </a:solidFill>
                <a:effectLst>
                  <a:outerShdw blurRad="38100" dist="38100" dir="2700000" algn="tl">
                    <a:srgbClr val="000000">
                      <a:alpha val="43137"/>
                    </a:srgbClr>
                  </a:outerShdw>
                </a:effectLst>
                <a:latin typeface="Arial" pitchFamily="34" charset="0"/>
                <a:cs typeface="Arial" pitchFamily="34" charset="0"/>
                <a:sym typeface="Arial" pitchFamily="34" charset="0"/>
              </a:rPr>
              <a:t>The Cognitive  Cycle</a:t>
            </a:r>
          </a:p>
          <a:p>
            <a:pPr marL="39688" algn="ctr">
              <a:spcBef>
                <a:spcPts val="1150"/>
              </a:spcBef>
            </a:pPr>
            <a:r>
              <a:rPr lang="en-US" sz="2000" dirty="0">
                <a:solidFill>
                  <a:schemeClr val="tx1"/>
                </a:solidFill>
                <a:latin typeface="Arial" pitchFamily="34" charset="0"/>
                <a:cs typeface="Arial" pitchFamily="34" charset="0"/>
                <a:sym typeface="Arial" pitchFamily="34" charset="0"/>
              </a:rPr>
              <a:t> Situation</a:t>
            </a:r>
          </a:p>
        </p:txBody>
      </p:sp>
    </p:spTree>
    <p:extLst>
      <p:ext uri="{BB962C8B-B14F-4D97-AF65-F5344CB8AC3E}">
        <p14:creationId xmlns:p14="http://schemas.microsoft.com/office/powerpoint/2010/main" val="418807357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Group 1"/>
          <p:cNvGrpSpPr>
            <a:grpSpLocks/>
          </p:cNvGrpSpPr>
          <p:nvPr/>
        </p:nvGrpSpPr>
        <p:grpSpPr bwMode="auto">
          <a:xfrm>
            <a:off x="3505203" y="2133600"/>
            <a:ext cx="2133603" cy="1066800"/>
            <a:chOff x="0" y="0"/>
            <a:chExt cx="1344" cy="672"/>
          </a:xfrm>
        </p:grpSpPr>
        <p:sp>
          <p:nvSpPr>
            <p:cNvPr id="121878" name="Rectangle 2"/>
            <p:cNvSpPr>
              <a:spLocks/>
            </p:cNvSpPr>
            <p:nvPr/>
          </p:nvSpPr>
          <p:spPr bwMode="auto">
            <a:xfrm>
              <a:off x="0" y="0"/>
              <a:ext cx="1344" cy="672"/>
            </a:xfrm>
            <a:prstGeom prst="rect">
              <a:avLst/>
            </a:prstGeom>
            <a:solidFill>
              <a:schemeClr val="accent1"/>
            </a:solidFill>
            <a:ln w="9525">
              <a:solidFill>
                <a:schemeClr val="tx1"/>
              </a:solidFill>
              <a:miter lim="800000"/>
              <a:headEnd/>
              <a:tailEnd/>
            </a:ln>
          </p:spPr>
          <p:txBody>
            <a:bodyPr lIns="0" tIns="0" rIns="0" bIns="0"/>
            <a:lstStyle/>
            <a:p>
              <a:endParaRPr lang="en-US" dirty="0"/>
            </a:p>
          </p:txBody>
        </p:sp>
        <p:sp>
          <p:nvSpPr>
            <p:cNvPr id="121879" name="Rectangle 3"/>
            <p:cNvSpPr>
              <a:spLocks/>
            </p:cNvSpPr>
            <p:nvPr/>
          </p:nvSpPr>
          <p:spPr bwMode="auto">
            <a:xfrm>
              <a:off x="122" y="45"/>
              <a:ext cx="112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sz="2000" dirty="0" smtClean="0">
                  <a:solidFill>
                    <a:schemeClr val="tx1"/>
                  </a:solidFill>
                  <a:latin typeface="Arial" pitchFamily="34" charset="0"/>
                  <a:cs typeface="Arial" pitchFamily="34" charset="0"/>
                  <a:sym typeface="Arial" pitchFamily="34" charset="0"/>
                </a:rPr>
                <a:t>I am hurt</a:t>
              </a:r>
            </a:p>
            <a:p>
              <a:pPr marL="39688" algn="ctr"/>
              <a:r>
                <a:rPr lang="en-US" sz="2000" dirty="0" smtClean="0">
                  <a:latin typeface="Arial" pitchFamily="34" charset="0"/>
                  <a:cs typeface="Arial" pitchFamily="34" charset="0"/>
                  <a:sym typeface="Arial" pitchFamily="34" charset="0"/>
                </a:rPr>
                <a:t>I deserve this</a:t>
              </a:r>
            </a:p>
            <a:p>
              <a:pPr marL="39688" algn="ctr"/>
              <a:r>
                <a:rPr lang="en-US" sz="2000" dirty="0" smtClean="0">
                  <a:latin typeface="Arial" pitchFamily="34" charset="0"/>
                  <a:cs typeface="Arial" pitchFamily="34" charset="0"/>
                  <a:sym typeface="Arial" pitchFamily="34" charset="0"/>
                </a:rPr>
                <a:t>Never, ever tell</a:t>
              </a:r>
              <a:endParaRPr lang="en-US" sz="2000" dirty="0">
                <a:solidFill>
                  <a:schemeClr val="tx1"/>
                </a:solidFill>
                <a:latin typeface="Arial" pitchFamily="34" charset="0"/>
                <a:cs typeface="Arial" pitchFamily="34" charset="0"/>
                <a:sym typeface="Arial" pitchFamily="34" charset="0"/>
              </a:endParaRPr>
            </a:p>
          </p:txBody>
        </p:sp>
      </p:grpSp>
      <p:grpSp>
        <p:nvGrpSpPr>
          <p:cNvPr id="121859" name="Group 4"/>
          <p:cNvGrpSpPr>
            <a:grpSpLocks/>
          </p:cNvGrpSpPr>
          <p:nvPr/>
        </p:nvGrpSpPr>
        <p:grpSpPr bwMode="auto">
          <a:xfrm>
            <a:off x="6629400" y="3649662"/>
            <a:ext cx="2057401" cy="1230313"/>
            <a:chOff x="0" y="-5"/>
            <a:chExt cx="1296" cy="775"/>
          </a:xfrm>
        </p:grpSpPr>
        <p:sp>
          <p:nvSpPr>
            <p:cNvPr id="121876" name="Rectangle 5"/>
            <p:cNvSpPr>
              <a:spLocks/>
            </p:cNvSpPr>
            <p:nvPr/>
          </p:nvSpPr>
          <p:spPr bwMode="auto">
            <a:xfrm>
              <a:off x="0" y="0"/>
              <a:ext cx="1296" cy="766"/>
            </a:xfrm>
            <a:prstGeom prst="rect">
              <a:avLst/>
            </a:prstGeom>
            <a:solidFill>
              <a:schemeClr val="accent1"/>
            </a:solidFill>
            <a:ln w="9525">
              <a:solidFill>
                <a:schemeClr val="tx1"/>
              </a:solidFill>
              <a:miter lim="800000"/>
              <a:headEnd/>
              <a:tailEnd/>
            </a:ln>
          </p:spPr>
          <p:txBody>
            <a:bodyPr lIns="0" tIns="0" rIns="0" bIns="0"/>
            <a:lstStyle/>
            <a:p>
              <a:endParaRPr lang="en-US" dirty="0"/>
            </a:p>
          </p:txBody>
        </p:sp>
        <p:sp>
          <p:nvSpPr>
            <p:cNvPr id="121877" name="Rectangle 6"/>
            <p:cNvSpPr>
              <a:spLocks/>
            </p:cNvSpPr>
            <p:nvPr/>
          </p:nvSpPr>
          <p:spPr bwMode="auto">
            <a:xfrm>
              <a:off x="223" y="-5"/>
              <a:ext cx="868"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sz="2000" dirty="0" smtClean="0">
                  <a:latin typeface="Arial" pitchFamily="34" charset="0"/>
                  <a:cs typeface="Arial" pitchFamily="34" charset="0"/>
                  <a:sym typeface="Arial" pitchFamily="34" charset="0"/>
                </a:rPr>
                <a:t>Shame</a:t>
              </a:r>
            </a:p>
            <a:p>
              <a:pPr marL="39688" algn="ctr"/>
              <a:r>
                <a:rPr lang="en-US" sz="2000" dirty="0" smtClean="0">
                  <a:latin typeface="Arial" pitchFamily="34" charset="0"/>
                  <a:cs typeface="Arial" pitchFamily="34" charset="0"/>
                  <a:sym typeface="Arial" pitchFamily="34" charset="0"/>
                </a:rPr>
                <a:t>Distrust</a:t>
              </a:r>
            </a:p>
            <a:p>
              <a:pPr marL="39688" algn="ctr"/>
              <a:r>
                <a:rPr lang="en-US" sz="2000" dirty="0" smtClean="0">
                  <a:solidFill>
                    <a:schemeClr val="tx1"/>
                  </a:solidFill>
                  <a:latin typeface="Arial" pitchFamily="34" charset="0"/>
                  <a:cs typeface="Arial" pitchFamily="34" charset="0"/>
                  <a:sym typeface="Arial" pitchFamily="34" charset="0"/>
                </a:rPr>
                <a:t>Isolation</a:t>
              </a:r>
            </a:p>
            <a:p>
              <a:pPr marL="39688" algn="ctr"/>
              <a:r>
                <a:rPr lang="en-US" sz="2000" dirty="0" smtClean="0">
                  <a:latin typeface="Arial" pitchFamily="34" charset="0"/>
                  <a:cs typeface="Arial" pitchFamily="34" charset="0"/>
                  <a:sym typeface="Arial" pitchFamily="34" charset="0"/>
                </a:rPr>
                <a:t>Self-Hatred</a:t>
              </a:r>
              <a:endParaRPr lang="en-US" sz="2000" dirty="0">
                <a:solidFill>
                  <a:schemeClr val="tx1"/>
                </a:solidFill>
                <a:latin typeface="Arial" pitchFamily="34" charset="0"/>
                <a:cs typeface="Arial" pitchFamily="34" charset="0"/>
                <a:sym typeface="Arial" pitchFamily="34" charset="0"/>
              </a:endParaRPr>
            </a:p>
          </p:txBody>
        </p:sp>
      </p:grpSp>
      <p:grpSp>
        <p:nvGrpSpPr>
          <p:cNvPr id="121860" name="Group 7"/>
          <p:cNvGrpSpPr>
            <a:grpSpLocks/>
          </p:cNvGrpSpPr>
          <p:nvPr/>
        </p:nvGrpSpPr>
        <p:grpSpPr bwMode="auto">
          <a:xfrm>
            <a:off x="3429000" y="5181600"/>
            <a:ext cx="2290763" cy="1219200"/>
            <a:chOff x="0" y="0"/>
            <a:chExt cx="1443" cy="768"/>
          </a:xfrm>
        </p:grpSpPr>
        <p:sp>
          <p:nvSpPr>
            <p:cNvPr id="121874" name="Rectangle 8"/>
            <p:cNvSpPr>
              <a:spLocks/>
            </p:cNvSpPr>
            <p:nvPr/>
          </p:nvSpPr>
          <p:spPr bwMode="auto">
            <a:xfrm>
              <a:off x="0" y="0"/>
              <a:ext cx="1440" cy="768"/>
            </a:xfrm>
            <a:prstGeom prst="rect">
              <a:avLst/>
            </a:prstGeom>
            <a:solidFill>
              <a:schemeClr val="accent1"/>
            </a:solidFill>
            <a:ln w="9525">
              <a:solidFill>
                <a:schemeClr val="tx1"/>
              </a:solidFill>
              <a:miter lim="800000"/>
              <a:headEnd/>
              <a:tailEnd/>
            </a:ln>
          </p:spPr>
          <p:txBody>
            <a:bodyPr lIns="0" tIns="0" rIns="0" bIns="0"/>
            <a:lstStyle/>
            <a:p>
              <a:endParaRPr lang="en-US" dirty="0"/>
            </a:p>
          </p:txBody>
        </p:sp>
        <p:sp>
          <p:nvSpPr>
            <p:cNvPr id="121875" name="Rectangle 9"/>
            <p:cNvSpPr>
              <a:spLocks/>
            </p:cNvSpPr>
            <p:nvPr/>
          </p:nvSpPr>
          <p:spPr bwMode="auto">
            <a:xfrm>
              <a:off x="18" y="25"/>
              <a:ext cx="1425"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dirty="0" smtClean="0">
                  <a:latin typeface="Arial" pitchFamily="34" charset="0"/>
                  <a:cs typeface="Arial" pitchFamily="34" charset="0"/>
                  <a:sym typeface="Arial" pitchFamily="34" charset="0"/>
                </a:rPr>
                <a:t>Numbing</a:t>
              </a:r>
            </a:p>
            <a:p>
              <a:pPr marL="39688" algn="ctr"/>
              <a:r>
                <a:rPr lang="en-US" dirty="0" smtClean="0">
                  <a:latin typeface="Arial" pitchFamily="34" charset="0"/>
                  <a:cs typeface="Arial" pitchFamily="34" charset="0"/>
                  <a:sym typeface="Arial" pitchFamily="34" charset="0"/>
                </a:rPr>
                <a:t>Unsafe Relationships</a:t>
              </a:r>
              <a:endParaRPr lang="en-US" dirty="0" smtClean="0">
                <a:solidFill>
                  <a:schemeClr val="tx1"/>
                </a:solidFill>
                <a:latin typeface="Arial" pitchFamily="34" charset="0"/>
                <a:cs typeface="Arial" pitchFamily="34" charset="0"/>
                <a:sym typeface="Arial" pitchFamily="34" charset="0"/>
              </a:endParaRPr>
            </a:p>
            <a:p>
              <a:pPr marL="39688" algn="ctr"/>
              <a:r>
                <a:rPr lang="en-US" dirty="0" smtClean="0">
                  <a:latin typeface="Arial" pitchFamily="34" charset="0"/>
                  <a:cs typeface="Arial" pitchFamily="34" charset="0"/>
                  <a:sym typeface="Arial" pitchFamily="34" charset="0"/>
                </a:rPr>
                <a:t>Substance Use</a:t>
              </a:r>
            </a:p>
            <a:p>
              <a:pPr marL="39688" algn="ctr"/>
              <a:r>
                <a:rPr lang="en-US" dirty="0" smtClean="0">
                  <a:solidFill>
                    <a:schemeClr val="tx1"/>
                  </a:solidFill>
                  <a:latin typeface="Arial" pitchFamily="34" charset="0"/>
                  <a:cs typeface="Arial" pitchFamily="34" charset="0"/>
                  <a:sym typeface="Arial" pitchFamily="34" charset="0"/>
                </a:rPr>
                <a:t>Criminal Behavior</a:t>
              </a:r>
            </a:p>
          </p:txBody>
        </p:sp>
      </p:grpSp>
      <p:grpSp>
        <p:nvGrpSpPr>
          <p:cNvPr id="121861" name="Group 10"/>
          <p:cNvGrpSpPr>
            <a:grpSpLocks/>
          </p:cNvGrpSpPr>
          <p:nvPr/>
        </p:nvGrpSpPr>
        <p:grpSpPr bwMode="auto">
          <a:xfrm>
            <a:off x="457201" y="3575050"/>
            <a:ext cx="2133600" cy="1230313"/>
            <a:chOff x="0" y="-4"/>
            <a:chExt cx="1344" cy="775"/>
          </a:xfrm>
        </p:grpSpPr>
        <p:sp>
          <p:nvSpPr>
            <p:cNvPr id="121872" name="Rectangle 11"/>
            <p:cNvSpPr>
              <a:spLocks/>
            </p:cNvSpPr>
            <p:nvPr/>
          </p:nvSpPr>
          <p:spPr bwMode="auto">
            <a:xfrm>
              <a:off x="0" y="0"/>
              <a:ext cx="1344" cy="768"/>
            </a:xfrm>
            <a:prstGeom prst="rect">
              <a:avLst/>
            </a:prstGeom>
            <a:solidFill>
              <a:schemeClr val="accent1"/>
            </a:solidFill>
            <a:ln w="9525">
              <a:solidFill>
                <a:schemeClr val="tx1"/>
              </a:solidFill>
              <a:miter lim="800000"/>
              <a:headEnd/>
              <a:tailEnd/>
            </a:ln>
          </p:spPr>
          <p:txBody>
            <a:bodyPr lIns="0" tIns="0" rIns="0" bIns="0"/>
            <a:lstStyle/>
            <a:p>
              <a:endParaRPr lang="en-US" dirty="0"/>
            </a:p>
          </p:txBody>
        </p:sp>
        <p:sp>
          <p:nvSpPr>
            <p:cNvPr id="121873" name="Rectangle 12"/>
            <p:cNvSpPr>
              <a:spLocks/>
            </p:cNvSpPr>
            <p:nvPr/>
          </p:nvSpPr>
          <p:spPr bwMode="auto">
            <a:xfrm>
              <a:off x="90" y="-4"/>
              <a:ext cx="118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sz="2000" dirty="0" smtClean="0">
                  <a:latin typeface="Arial" pitchFamily="34" charset="0"/>
                  <a:cs typeface="Arial" pitchFamily="34" charset="0"/>
                  <a:sym typeface="Arial" pitchFamily="34" charset="0"/>
                </a:rPr>
                <a:t>Addiction</a:t>
              </a:r>
            </a:p>
            <a:p>
              <a:pPr marL="39688" algn="ctr"/>
              <a:r>
                <a:rPr lang="en-US" sz="2000" dirty="0" smtClean="0">
                  <a:solidFill>
                    <a:schemeClr val="tx1"/>
                  </a:solidFill>
                  <a:latin typeface="Arial" pitchFamily="34" charset="0"/>
                  <a:cs typeface="Arial" pitchFamily="34" charset="0"/>
                  <a:sym typeface="Arial" pitchFamily="34" charset="0"/>
                </a:rPr>
                <a:t>Incarceration</a:t>
              </a:r>
            </a:p>
            <a:p>
              <a:pPr marL="39688" algn="ctr"/>
              <a:r>
                <a:rPr lang="en-US" sz="2000" dirty="0" smtClean="0">
                  <a:latin typeface="Arial" pitchFamily="34" charset="0"/>
                  <a:cs typeface="Arial" pitchFamily="34" charset="0"/>
                  <a:sym typeface="Arial" pitchFamily="34" charset="0"/>
                </a:rPr>
                <a:t>Victim of Abuse</a:t>
              </a:r>
            </a:p>
            <a:p>
              <a:pPr marL="39688" algn="ctr"/>
              <a:r>
                <a:rPr lang="en-US" sz="2000" dirty="0" smtClean="0">
                  <a:solidFill>
                    <a:schemeClr val="tx1"/>
                  </a:solidFill>
                  <a:latin typeface="Arial" pitchFamily="34" charset="0"/>
                  <a:cs typeface="Arial" pitchFamily="34" charset="0"/>
                  <a:sym typeface="Arial" pitchFamily="34" charset="0"/>
                </a:rPr>
                <a:t>Perpetrator</a:t>
              </a:r>
              <a:endParaRPr lang="en-US" sz="2000" dirty="0">
                <a:solidFill>
                  <a:schemeClr val="tx1"/>
                </a:solidFill>
                <a:latin typeface="Arial" pitchFamily="34" charset="0"/>
                <a:cs typeface="Arial" pitchFamily="34" charset="0"/>
                <a:sym typeface="Arial" pitchFamily="34" charset="0"/>
              </a:endParaRPr>
            </a:p>
          </p:txBody>
        </p:sp>
      </p:grpSp>
      <p:grpSp>
        <p:nvGrpSpPr>
          <p:cNvPr id="121862" name="Group 13"/>
          <p:cNvGrpSpPr>
            <a:grpSpLocks/>
          </p:cNvGrpSpPr>
          <p:nvPr/>
        </p:nvGrpSpPr>
        <p:grpSpPr bwMode="auto">
          <a:xfrm>
            <a:off x="3335337" y="3657600"/>
            <a:ext cx="2506663" cy="1295400"/>
            <a:chOff x="0" y="0"/>
            <a:chExt cx="1392" cy="816"/>
          </a:xfrm>
        </p:grpSpPr>
        <p:sp>
          <p:nvSpPr>
            <p:cNvPr id="121870" name="Oval 14"/>
            <p:cNvSpPr>
              <a:spLocks/>
            </p:cNvSpPr>
            <p:nvPr/>
          </p:nvSpPr>
          <p:spPr bwMode="auto">
            <a:xfrm>
              <a:off x="0" y="0"/>
              <a:ext cx="1392" cy="816"/>
            </a:xfrm>
            <a:prstGeom prst="ellipse">
              <a:avLst/>
            </a:prstGeom>
            <a:solidFill>
              <a:schemeClr val="accent1"/>
            </a:solidFill>
            <a:ln w="9525">
              <a:solidFill>
                <a:schemeClr val="tx1"/>
              </a:solidFill>
              <a:round/>
              <a:headEnd/>
              <a:tailEnd/>
            </a:ln>
          </p:spPr>
          <p:txBody>
            <a:bodyPr lIns="0" tIns="0" rIns="0" bIns="0"/>
            <a:lstStyle/>
            <a:p>
              <a:endParaRPr lang="en-US" dirty="0"/>
            </a:p>
          </p:txBody>
        </p:sp>
        <p:sp>
          <p:nvSpPr>
            <p:cNvPr id="121871" name="Rectangle 15"/>
            <p:cNvSpPr>
              <a:spLocks/>
            </p:cNvSpPr>
            <p:nvPr/>
          </p:nvSpPr>
          <p:spPr bwMode="auto">
            <a:xfrm>
              <a:off x="110" y="93"/>
              <a:ext cx="1194"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p>
              <a:pPr algn="ctr"/>
              <a:r>
                <a:rPr lang="en-US" sz="2000" b="1" dirty="0" smtClean="0">
                  <a:solidFill>
                    <a:schemeClr val="tx1"/>
                  </a:solidFill>
                  <a:latin typeface="Arial" pitchFamily="34" charset="0"/>
                  <a:cs typeface="Arial" pitchFamily="34" charset="0"/>
                  <a:sym typeface="Arial" pitchFamily="34" charset="0"/>
                </a:rPr>
                <a:t>I am broken</a:t>
              </a:r>
            </a:p>
            <a:p>
              <a:pPr algn="ctr"/>
              <a:r>
                <a:rPr lang="en-US" sz="2000" b="1" dirty="0" smtClean="0">
                  <a:latin typeface="Arial" pitchFamily="34" charset="0"/>
                  <a:cs typeface="Arial" pitchFamily="34" charset="0"/>
                  <a:sym typeface="Arial" pitchFamily="34" charset="0"/>
                </a:rPr>
                <a:t>I am bad</a:t>
              </a:r>
            </a:p>
            <a:p>
              <a:pPr algn="ctr"/>
              <a:r>
                <a:rPr lang="en-US" sz="2000" b="1" dirty="0" smtClean="0">
                  <a:solidFill>
                    <a:schemeClr val="tx1"/>
                  </a:solidFill>
                  <a:latin typeface="Arial" pitchFamily="34" charset="0"/>
                  <a:cs typeface="Arial" pitchFamily="34" charset="0"/>
                  <a:sym typeface="Arial" pitchFamily="34" charset="0"/>
                </a:rPr>
                <a:t>I am worthless</a:t>
              </a:r>
              <a:endParaRPr lang="en-US" sz="2000" b="1" dirty="0">
                <a:solidFill>
                  <a:schemeClr val="tx1"/>
                </a:solidFill>
                <a:latin typeface="Arial" pitchFamily="34" charset="0"/>
                <a:cs typeface="Arial" pitchFamily="34" charset="0"/>
                <a:sym typeface="Arial" pitchFamily="34" charset="0"/>
              </a:endParaRPr>
            </a:p>
          </p:txBody>
        </p:sp>
      </p:grpSp>
      <p:sp>
        <p:nvSpPr>
          <p:cNvPr id="121863" name="AutoShape 16"/>
          <p:cNvSpPr>
            <a:spLocks/>
          </p:cNvSpPr>
          <p:nvPr/>
        </p:nvSpPr>
        <p:spPr bwMode="auto">
          <a:xfrm rot="2639999">
            <a:off x="5778951" y="3086877"/>
            <a:ext cx="788687" cy="533400"/>
          </a:xfrm>
          <a:prstGeom prst="rightArrow">
            <a:avLst>
              <a:gd name="adj1" fmla="val 50000"/>
              <a:gd name="adj2" fmla="val 32143"/>
            </a:avLst>
          </a:prstGeom>
          <a:solidFill>
            <a:schemeClr val="accent1"/>
          </a:solidFill>
          <a:ln w="9525">
            <a:solidFill>
              <a:schemeClr val="tx1"/>
            </a:solidFill>
            <a:miter lim="800000"/>
            <a:headEnd/>
            <a:tailEnd/>
          </a:ln>
        </p:spPr>
        <p:txBody>
          <a:bodyPr lIns="0" tIns="0" rIns="0" bIns="0"/>
          <a:lstStyle/>
          <a:p>
            <a:endParaRPr lang="en-US" dirty="0"/>
          </a:p>
        </p:txBody>
      </p:sp>
      <p:sp>
        <p:nvSpPr>
          <p:cNvPr id="121864" name="AutoShape 17"/>
          <p:cNvSpPr>
            <a:spLocks/>
          </p:cNvSpPr>
          <p:nvPr/>
        </p:nvSpPr>
        <p:spPr bwMode="auto">
          <a:xfrm rot="8580000">
            <a:off x="5811943" y="4865752"/>
            <a:ext cx="766762" cy="535389"/>
          </a:xfrm>
          <a:prstGeom prst="rightArrow">
            <a:avLst>
              <a:gd name="adj1" fmla="val 50000"/>
              <a:gd name="adj2" fmla="val 31445"/>
            </a:avLst>
          </a:prstGeom>
          <a:solidFill>
            <a:schemeClr val="accent1"/>
          </a:solidFill>
          <a:ln w="9525">
            <a:solidFill>
              <a:schemeClr val="tx1"/>
            </a:solidFill>
            <a:miter lim="800000"/>
            <a:headEnd/>
            <a:tailEnd/>
          </a:ln>
        </p:spPr>
        <p:txBody>
          <a:bodyPr lIns="0" tIns="0" rIns="0" bIns="0"/>
          <a:lstStyle/>
          <a:p>
            <a:endParaRPr lang="en-US" dirty="0"/>
          </a:p>
        </p:txBody>
      </p:sp>
      <p:sp>
        <p:nvSpPr>
          <p:cNvPr id="121865" name="AutoShape 18"/>
          <p:cNvSpPr>
            <a:spLocks/>
          </p:cNvSpPr>
          <p:nvPr/>
        </p:nvSpPr>
        <p:spPr bwMode="auto">
          <a:xfrm rot="12342637">
            <a:off x="2622406" y="4663824"/>
            <a:ext cx="790998" cy="533400"/>
          </a:xfrm>
          <a:prstGeom prst="rightArrow">
            <a:avLst>
              <a:gd name="adj1" fmla="val 50000"/>
              <a:gd name="adj2" fmla="val 32217"/>
            </a:avLst>
          </a:prstGeom>
          <a:solidFill>
            <a:schemeClr val="accent1"/>
          </a:solidFill>
          <a:ln w="9525">
            <a:solidFill>
              <a:schemeClr val="tx1"/>
            </a:solidFill>
            <a:miter lim="800000"/>
            <a:headEnd/>
            <a:tailEnd/>
          </a:ln>
        </p:spPr>
        <p:txBody>
          <a:bodyPr lIns="0" tIns="0" rIns="0" bIns="0"/>
          <a:lstStyle/>
          <a:p>
            <a:endParaRPr lang="en-US" dirty="0"/>
          </a:p>
        </p:txBody>
      </p:sp>
      <p:sp>
        <p:nvSpPr>
          <p:cNvPr id="121866" name="AutoShape 19"/>
          <p:cNvSpPr>
            <a:spLocks/>
          </p:cNvSpPr>
          <p:nvPr/>
        </p:nvSpPr>
        <p:spPr bwMode="auto">
          <a:xfrm rot="-1920000">
            <a:off x="2667000" y="2971800"/>
            <a:ext cx="685800" cy="533400"/>
          </a:xfrm>
          <a:prstGeom prst="rightArrow">
            <a:avLst>
              <a:gd name="adj1" fmla="val 50000"/>
              <a:gd name="adj2" fmla="val 32143"/>
            </a:avLst>
          </a:prstGeom>
          <a:solidFill>
            <a:schemeClr val="accent1"/>
          </a:solidFill>
          <a:ln w="9525">
            <a:solidFill>
              <a:schemeClr val="tx1"/>
            </a:solidFill>
            <a:miter lim="800000"/>
            <a:headEnd/>
            <a:tailEnd/>
          </a:ln>
        </p:spPr>
        <p:txBody>
          <a:bodyPr lIns="0" tIns="0" rIns="0" bIns="0"/>
          <a:lstStyle/>
          <a:p>
            <a:endParaRPr lang="en-US" dirty="0"/>
          </a:p>
        </p:txBody>
      </p:sp>
      <p:sp>
        <p:nvSpPr>
          <p:cNvPr id="121867" name="AutoShape 20"/>
          <p:cNvSpPr>
            <a:spLocks/>
          </p:cNvSpPr>
          <p:nvPr/>
        </p:nvSpPr>
        <p:spPr bwMode="auto">
          <a:xfrm>
            <a:off x="4436268" y="3265384"/>
            <a:ext cx="304800" cy="381000"/>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0 w 21600"/>
              <a:gd name="T15" fmla="*/ 2147483647 h 21600"/>
              <a:gd name="T16" fmla="*/ 0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w="9525" cap="flat">
            <a:solidFill>
              <a:schemeClr val="tx1"/>
            </a:solidFill>
            <a:prstDash val="solid"/>
            <a:miter lim="800000"/>
            <a:headEnd type="none" w="med" len="med"/>
            <a:tailEnd type="none" w="med" len="med"/>
          </a:ln>
        </p:spPr>
        <p:txBody>
          <a:bodyPr lIns="0" tIns="0" rIns="0" bIns="0"/>
          <a:lstStyle/>
          <a:p>
            <a:endParaRPr lang="en-US" dirty="0"/>
          </a:p>
        </p:txBody>
      </p:sp>
      <p:sp>
        <p:nvSpPr>
          <p:cNvPr id="121868" name="AutoShape 21"/>
          <p:cNvSpPr>
            <a:spLocks/>
          </p:cNvSpPr>
          <p:nvPr/>
        </p:nvSpPr>
        <p:spPr bwMode="auto">
          <a:xfrm>
            <a:off x="4392725" y="1676400"/>
            <a:ext cx="304800" cy="381000"/>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00"/>
                </a:moveTo>
                <a:lnTo>
                  <a:pt x="5400" y="16200"/>
                </a:lnTo>
                <a:lnTo>
                  <a:pt x="5400" y="0"/>
                </a:lnTo>
                <a:lnTo>
                  <a:pt x="16200" y="0"/>
                </a:lnTo>
                <a:lnTo>
                  <a:pt x="16200" y="16200"/>
                </a:lnTo>
                <a:lnTo>
                  <a:pt x="21600" y="16200"/>
                </a:lnTo>
                <a:lnTo>
                  <a:pt x="10800" y="21600"/>
                </a:lnTo>
                <a:lnTo>
                  <a:pt x="0" y="16200"/>
                </a:lnTo>
                <a:close/>
                <a:moveTo>
                  <a:pt x="0" y="16200"/>
                </a:moveTo>
              </a:path>
            </a:pathLst>
          </a:custGeom>
          <a:solidFill>
            <a:schemeClr val="accent1"/>
          </a:solidFill>
          <a:ln w="9525" cap="flat">
            <a:solidFill>
              <a:schemeClr val="tx1"/>
            </a:solidFill>
            <a:prstDash val="solid"/>
            <a:miter lim="800000"/>
            <a:headEnd type="none" w="med" len="med"/>
            <a:tailEnd type="none" w="med" len="med"/>
          </a:ln>
        </p:spPr>
        <p:txBody>
          <a:bodyPr lIns="0" tIns="0" rIns="0" bIns="0"/>
          <a:lstStyle/>
          <a:p>
            <a:endParaRPr lang="en-US" dirty="0"/>
          </a:p>
        </p:txBody>
      </p:sp>
      <p:sp>
        <p:nvSpPr>
          <p:cNvPr id="121869" name="Rectangle 22"/>
          <p:cNvSpPr>
            <a:spLocks/>
          </p:cNvSpPr>
          <p:nvPr/>
        </p:nvSpPr>
        <p:spPr bwMode="auto">
          <a:xfrm>
            <a:off x="698500" y="304800"/>
            <a:ext cx="774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400"/>
              </a:spcBef>
            </a:pPr>
            <a:endParaRPr lang="en-US" sz="800" u="sng" dirty="0">
              <a:solidFill>
                <a:schemeClr val="tx2"/>
              </a:solidFill>
              <a:latin typeface="Arial" pitchFamily="34" charset="0"/>
              <a:cs typeface="Arial" pitchFamily="34" charset="0"/>
              <a:sym typeface="Arial" pitchFamily="34" charset="0"/>
            </a:endParaRPr>
          </a:p>
          <a:p>
            <a:pPr marL="39688" algn="ctr">
              <a:spcBef>
                <a:spcPts val="1400"/>
              </a:spcBef>
            </a:pPr>
            <a:r>
              <a:rPr lang="en-US" sz="3200" u="sng" dirty="0">
                <a:solidFill>
                  <a:schemeClr val="tx2"/>
                </a:solidFill>
                <a:effectLst>
                  <a:outerShdw blurRad="38100" dist="38100" dir="2700000" algn="tl">
                    <a:srgbClr val="000000">
                      <a:alpha val="43137"/>
                    </a:srgbClr>
                  </a:outerShdw>
                </a:effectLst>
                <a:latin typeface="Arial" pitchFamily="34" charset="0"/>
                <a:cs typeface="Arial" pitchFamily="34" charset="0"/>
                <a:sym typeface="Arial" pitchFamily="34" charset="0"/>
              </a:rPr>
              <a:t>The </a:t>
            </a:r>
            <a:r>
              <a:rPr lang="en-US" sz="32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sym typeface="Arial" pitchFamily="34" charset="0"/>
              </a:rPr>
              <a:t>Trauma-Specific Cognitive  </a:t>
            </a:r>
            <a:r>
              <a:rPr lang="en-US" sz="3200" u="sng" dirty="0">
                <a:solidFill>
                  <a:schemeClr val="tx2"/>
                </a:solidFill>
                <a:effectLst>
                  <a:outerShdw blurRad="38100" dist="38100" dir="2700000" algn="tl">
                    <a:srgbClr val="000000">
                      <a:alpha val="43137"/>
                    </a:srgbClr>
                  </a:outerShdw>
                </a:effectLst>
                <a:latin typeface="Arial" pitchFamily="34" charset="0"/>
                <a:cs typeface="Arial" pitchFamily="34" charset="0"/>
                <a:sym typeface="Arial" pitchFamily="34" charset="0"/>
              </a:rPr>
              <a:t>Cycle</a:t>
            </a:r>
          </a:p>
          <a:p>
            <a:pPr marL="39688" algn="ctr">
              <a:spcBef>
                <a:spcPts val="1150"/>
              </a:spcBef>
            </a:pPr>
            <a:r>
              <a:rPr lang="en-US" sz="2000" dirty="0">
                <a:solidFill>
                  <a:schemeClr val="tx1"/>
                </a:solidFill>
                <a:latin typeface="Arial" pitchFamily="34" charset="0"/>
                <a:cs typeface="Arial" pitchFamily="34" charset="0"/>
                <a:sym typeface="Arial" pitchFamily="34" charset="0"/>
              </a:rPr>
              <a:t> </a:t>
            </a:r>
            <a:r>
              <a:rPr lang="en-US" sz="2000" dirty="0" smtClean="0">
                <a:latin typeface="Arial" pitchFamily="34" charset="0"/>
                <a:cs typeface="Arial" pitchFamily="34" charset="0"/>
                <a:sym typeface="Arial" pitchFamily="34" charset="0"/>
              </a:rPr>
              <a:t>Repeated Sexual Abuse by Trusted Adult</a:t>
            </a:r>
            <a:endParaRPr lang="en-US" sz="2000" dirty="0">
              <a:solidFill>
                <a:schemeClr val="tx1"/>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58155945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smtClean="0"/>
              <a:t>Criminal Behavior is Preceded By Criminal Thoughts and Criminal Decisions</a:t>
            </a:r>
            <a:endParaRPr lang="en-US" sz="2800" dirty="0"/>
          </a:p>
        </p:txBody>
      </p:sp>
      <p:sp>
        <p:nvSpPr>
          <p:cNvPr id="3" name="Content Placeholder 2"/>
          <p:cNvSpPr>
            <a:spLocks noGrp="1"/>
          </p:cNvSpPr>
          <p:nvPr>
            <p:ph idx="1"/>
          </p:nvPr>
        </p:nvSpPr>
        <p:spPr/>
        <p:txBody>
          <a:bodyPr>
            <a:normAutofit fontScale="92500" lnSpcReduction="20000"/>
          </a:bodyPr>
          <a:lstStyle/>
          <a:p>
            <a:pPr>
              <a:defRPr/>
            </a:pPr>
            <a:r>
              <a:rPr lang="en-US" dirty="0" smtClean="0"/>
              <a:t>Most often, individuals who become involved in criminal conduct </a:t>
            </a:r>
            <a:r>
              <a:rPr lang="en-US" b="1" i="1" dirty="0" smtClean="0"/>
              <a:t>chose to do so</a:t>
            </a:r>
            <a:r>
              <a:rPr lang="en-US" dirty="0" smtClean="0"/>
              <a:t>. They make a conscious decision about </a:t>
            </a:r>
            <a:r>
              <a:rPr lang="en-US" b="1" i="1" dirty="0" smtClean="0"/>
              <a:t>who</a:t>
            </a:r>
            <a:r>
              <a:rPr lang="en-US" dirty="0" smtClean="0"/>
              <a:t> to victimize and </a:t>
            </a:r>
            <a:r>
              <a:rPr lang="en-US" b="1" i="1" dirty="0" smtClean="0"/>
              <a:t>how</a:t>
            </a:r>
            <a:r>
              <a:rPr lang="en-US" dirty="0" smtClean="0"/>
              <a:t> to victimize.</a:t>
            </a:r>
          </a:p>
          <a:p>
            <a:pPr marL="109728" indent="0">
              <a:buNone/>
              <a:defRPr/>
            </a:pPr>
            <a:endParaRPr lang="en-US" dirty="0" smtClean="0"/>
          </a:p>
          <a:p>
            <a:pPr>
              <a:defRPr/>
            </a:pPr>
            <a:r>
              <a:rPr lang="en-US" dirty="0"/>
              <a:t>Once criminal conduct is engaged in, it sets off new cognitive reactions that reinforce the underlying criminal thinking. </a:t>
            </a:r>
            <a:r>
              <a:rPr lang="en-US" i="1" dirty="0"/>
              <a:t>(</a:t>
            </a:r>
            <a:r>
              <a:rPr lang="en-US" b="1" i="1" dirty="0"/>
              <a:t>Techniques of Neutralization</a:t>
            </a:r>
            <a:r>
              <a:rPr lang="en-US" i="1" dirty="0" smtClean="0"/>
              <a:t>)</a:t>
            </a:r>
          </a:p>
          <a:p>
            <a:pPr marL="109728" indent="0">
              <a:buNone/>
              <a:defRPr/>
            </a:pPr>
            <a:endParaRPr lang="en-US" i="1" dirty="0" smtClean="0"/>
          </a:p>
          <a:p>
            <a:pPr>
              <a:defRPr/>
            </a:pPr>
            <a:r>
              <a:rPr lang="en-US" dirty="0"/>
              <a:t>Finally, the cognitive responses and reactions to the criminal conduct are reinforced which strengthens the criminal behavior itself.</a:t>
            </a:r>
          </a:p>
          <a:p>
            <a:pPr>
              <a:defRPr/>
            </a:pPr>
            <a:endParaRPr lang="en-US" dirty="0"/>
          </a:p>
          <a:p>
            <a:pPr>
              <a:defRPr/>
            </a:pPr>
            <a:endParaRPr lang="en-US" dirty="0"/>
          </a:p>
        </p:txBody>
      </p:sp>
    </p:spTree>
    <p:extLst>
      <p:ext uri="{BB962C8B-B14F-4D97-AF65-F5344CB8AC3E}">
        <p14:creationId xmlns:p14="http://schemas.microsoft.com/office/powerpoint/2010/main" val="505408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Cycle of Criminal Thinking</a:t>
            </a:r>
            <a:endParaRPr lang="en-US" dirty="0"/>
          </a:p>
        </p:txBody>
      </p:sp>
      <p:graphicFrame>
        <p:nvGraphicFramePr>
          <p:cNvPr id="4" name="Content Placeholder 3"/>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653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Offenders have often been acting on automatic thoughts for so long that they no longer recognize the errors underlying their thinking</a:t>
            </a:r>
          </a:p>
          <a:p>
            <a:r>
              <a:rPr lang="en-US" dirty="0" smtClean="0"/>
              <a:t>Thinking Reports are an effective cognitive-behavioral tool that can be used by security and treatment staff to help an inmate clarify the patterns underlying thoughts and decisions.</a:t>
            </a:r>
          </a:p>
          <a:p>
            <a:r>
              <a:rPr lang="en-US" dirty="0" smtClean="0"/>
              <a:t>Thinking about one’s thinking is an important skill.</a:t>
            </a:r>
          </a:p>
        </p:txBody>
      </p:sp>
      <p:sp>
        <p:nvSpPr>
          <p:cNvPr id="3" name="Title 2"/>
          <p:cNvSpPr>
            <a:spLocks noGrp="1"/>
          </p:cNvSpPr>
          <p:nvPr>
            <p:ph type="title"/>
          </p:nvPr>
        </p:nvSpPr>
        <p:spPr/>
        <p:txBody>
          <a:bodyPr/>
          <a:lstStyle/>
          <a:p>
            <a:r>
              <a:rPr lang="en-US" dirty="0" smtClean="0"/>
              <a:t>Thinking Reports</a:t>
            </a:r>
            <a:endParaRPr lang="en-US" dirty="0"/>
          </a:p>
        </p:txBody>
      </p:sp>
    </p:spTree>
    <p:extLst>
      <p:ext uri="{BB962C8B-B14F-4D97-AF65-F5344CB8AC3E}">
        <p14:creationId xmlns:p14="http://schemas.microsoft.com/office/powerpoint/2010/main" val="3162077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
          <p:cNvSpPr>
            <a:spLocks/>
          </p:cNvSpPr>
          <p:nvPr/>
        </p:nvSpPr>
        <p:spPr bwMode="auto">
          <a:xfrm>
            <a:off x="533400" y="533400"/>
            <a:ext cx="82042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400"/>
              </a:spcBef>
            </a:pPr>
            <a:r>
              <a:rPr lang="en-US" sz="2400" b="1" dirty="0">
                <a:solidFill>
                  <a:schemeClr val="tx2"/>
                </a:solidFill>
                <a:latin typeface="Arial" pitchFamily="34" charset="0"/>
                <a:cs typeface="Arial" pitchFamily="34" charset="0"/>
                <a:sym typeface="Arial" pitchFamily="34" charset="0"/>
              </a:rPr>
              <a:t>Thinking Report</a:t>
            </a:r>
          </a:p>
          <a:p>
            <a:pPr marL="39688">
              <a:spcBef>
                <a:spcPts val="1150"/>
              </a:spcBef>
            </a:pPr>
            <a:r>
              <a:rPr lang="en-US" sz="2000" b="1" dirty="0">
                <a:solidFill>
                  <a:schemeClr val="tx1"/>
                </a:solidFill>
                <a:latin typeface="Arial" pitchFamily="34" charset="0"/>
                <a:cs typeface="Arial" pitchFamily="34" charset="0"/>
                <a:sym typeface="Arial" pitchFamily="34" charset="0"/>
              </a:rPr>
              <a:t>Situation:</a:t>
            </a:r>
          </a:p>
          <a:p>
            <a:pPr marL="39688">
              <a:spcBef>
                <a:spcPts val="1150"/>
              </a:spcBef>
            </a:pPr>
            <a:endParaRPr lang="en-US" sz="2000" b="1" dirty="0">
              <a:solidFill>
                <a:schemeClr val="tx1"/>
              </a:solidFill>
              <a:latin typeface="Arial" pitchFamily="34" charset="0"/>
              <a:cs typeface="Arial" pitchFamily="34" charset="0"/>
              <a:sym typeface="Arial" pitchFamily="34" charset="0"/>
            </a:endParaRPr>
          </a:p>
          <a:p>
            <a:pPr marL="39688">
              <a:spcBef>
                <a:spcPts val="1150"/>
              </a:spcBef>
            </a:pPr>
            <a:r>
              <a:rPr lang="en-US" sz="2000" b="1" dirty="0">
                <a:solidFill>
                  <a:schemeClr val="tx1"/>
                </a:solidFill>
                <a:latin typeface="Arial" pitchFamily="34" charset="0"/>
                <a:cs typeface="Arial" pitchFamily="34" charset="0"/>
                <a:sym typeface="Arial" pitchFamily="34" charset="0"/>
              </a:rPr>
              <a:t>Thoughts:</a:t>
            </a:r>
          </a:p>
          <a:p>
            <a:pPr marL="39688">
              <a:spcBef>
                <a:spcPts val="1150"/>
              </a:spcBef>
            </a:pPr>
            <a:r>
              <a:rPr lang="en-US" sz="2000" b="1" dirty="0">
                <a:solidFill>
                  <a:schemeClr val="tx1"/>
                </a:solidFill>
                <a:latin typeface="Arial" pitchFamily="34" charset="0"/>
                <a:cs typeface="Arial" pitchFamily="34" charset="0"/>
                <a:sym typeface="Arial" pitchFamily="34" charset="0"/>
              </a:rPr>
              <a:t>	1.</a:t>
            </a:r>
          </a:p>
          <a:p>
            <a:pPr marL="39688">
              <a:spcBef>
                <a:spcPts val="1150"/>
              </a:spcBef>
            </a:pPr>
            <a:r>
              <a:rPr lang="en-US" sz="2000" b="1" dirty="0">
                <a:solidFill>
                  <a:schemeClr val="tx1"/>
                </a:solidFill>
                <a:latin typeface="Arial" pitchFamily="34" charset="0"/>
                <a:cs typeface="Arial" pitchFamily="34" charset="0"/>
                <a:sym typeface="Arial" pitchFamily="34" charset="0"/>
              </a:rPr>
              <a:t>	2.</a:t>
            </a:r>
          </a:p>
          <a:p>
            <a:pPr marL="39688">
              <a:spcBef>
                <a:spcPts val="1150"/>
              </a:spcBef>
            </a:pPr>
            <a:r>
              <a:rPr lang="en-US" sz="2000" b="1" dirty="0">
                <a:solidFill>
                  <a:schemeClr val="tx1"/>
                </a:solidFill>
                <a:latin typeface="Arial" pitchFamily="34" charset="0"/>
                <a:cs typeface="Arial" pitchFamily="34" charset="0"/>
                <a:sym typeface="Arial" pitchFamily="34" charset="0"/>
              </a:rPr>
              <a:t>	3.</a:t>
            </a:r>
          </a:p>
          <a:p>
            <a:pPr marL="39688">
              <a:spcBef>
                <a:spcPts val="1150"/>
              </a:spcBef>
            </a:pPr>
            <a:r>
              <a:rPr lang="en-US" sz="2000" b="1" dirty="0">
                <a:solidFill>
                  <a:schemeClr val="tx1"/>
                </a:solidFill>
                <a:latin typeface="Arial" pitchFamily="34" charset="0"/>
                <a:cs typeface="Arial" pitchFamily="34" charset="0"/>
                <a:sym typeface="Arial" pitchFamily="34" charset="0"/>
              </a:rPr>
              <a:t>	4.</a:t>
            </a:r>
          </a:p>
          <a:p>
            <a:pPr marL="39688">
              <a:spcBef>
                <a:spcPts val="1150"/>
              </a:spcBef>
            </a:pPr>
            <a:r>
              <a:rPr lang="en-US" sz="2000" b="1" dirty="0">
                <a:solidFill>
                  <a:schemeClr val="tx1"/>
                </a:solidFill>
                <a:latin typeface="Arial" pitchFamily="34" charset="0"/>
                <a:cs typeface="Arial" pitchFamily="34" charset="0"/>
                <a:sym typeface="Arial" pitchFamily="34" charset="0"/>
              </a:rPr>
              <a:t>	5.</a:t>
            </a:r>
          </a:p>
          <a:p>
            <a:pPr marL="39688">
              <a:spcBef>
                <a:spcPts val="1150"/>
              </a:spcBef>
            </a:pPr>
            <a:r>
              <a:rPr lang="en-US" sz="2000" b="1" dirty="0" smtClean="0">
                <a:solidFill>
                  <a:schemeClr val="tx1"/>
                </a:solidFill>
                <a:latin typeface="Arial" pitchFamily="34" charset="0"/>
                <a:cs typeface="Arial" pitchFamily="34" charset="0"/>
                <a:sym typeface="Arial" pitchFamily="34" charset="0"/>
              </a:rPr>
              <a:t>Feelings</a:t>
            </a:r>
            <a:r>
              <a:rPr lang="en-US" sz="2000" b="1" dirty="0">
                <a:solidFill>
                  <a:schemeClr val="tx1"/>
                </a:solidFill>
                <a:latin typeface="Arial" pitchFamily="34" charset="0"/>
                <a:cs typeface="Arial" pitchFamily="34" charset="0"/>
                <a:sym typeface="Arial" pitchFamily="34" charset="0"/>
              </a:rPr>
              <a:t>:</a:t>
            </a:r>
          </a:p>
          <a:p>
            <a:pPr marL="39688">
              <a:spcBef>
                <a:spcPts val="1150"/>
              </a:spcBef>
            </a:pPr>
            <a:endParaRPr lang="en-US" sz="2000" b="1" dirty="0" smtClean="0">
              <a:solidFill>
                <a:schemeClr val="tx1"/>
              </a:solidFill>
              <a:latin typeface="Arial" pitchFamily="34" charset="0"/>
              <a:cs typeface="Arial" pitchFamily="34" charset="0"/>
              <a:sym typeface="Arial" pitchFamily="34" charset="0"/>
            </a:endParaRPr>
          </a:p>
          <a:p>
            <a:pPr marL="39688">
              <a:spcBef>
                <a:spcPts val="1150"/>
              </a:spcBef>
            </a:pPr>
            <a:r>
              <a:rPr lang="en-US" sz="2000" b="1" dirty="0" smtClean="0">
                <a:solidFill>
                  <a:schemeClr val="tx1"/>
                </a:solidFill>
                <a:latin typeface="Arial" pitchFamily="34" charset="0"/>
                <a:cs typeface="Arial" pitchFamily="34" charset="0"/>
                <a:sym typeface="Arial" pitchFamily="34" charset="0"/>
              </a:rPr>
              <a:t>Beliefs</a:t>
            </a:r>
            <a:r>
              <a:rPr lang="en-US" sz="2000" b="1" dirty="0">
                <a:solidFill>
                  <a:schemeClr val="tx1"/>
                </a:solidFill>
                <a:latin typeface="Arial" pitchFamily="34" charset="0"/>
                <a:cs typeface="Arial" pitchFamily="34" charset="0"/>
                <a:sym typeface="Arial" pitchFamily="34" charset="0"/>
              </a:rPr>
              <a:t>:</a:t>
            </a:r>
          </a:p>
        </p:txBody>
      </p:sp>
    </p:spTree>
    <p:extLst>
      <p:ext uri="{BB962C8B-B14F-4D97-AF65-F5344CB8AC3E}">
        <p14:creationId xmlns:p14="http://schemas.microsoft.com/office/powerpoint/2010/main" val="365545527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idx="4294967295"/>
          </p:nvPr>
        </p:nvSpPr>
        <p:spPr>
          <a:xfrm>
            <a:off x="0" y="457200"/>
            <a:ext cx="7696200" cy="927100"/>
          </a:xfrm>
        </p:spPr>
        <p:txBody>
          <a:bodyPr wrap="square" lIns="0" tIns="0" rIns="5078" bIns="0" numCol="1" anchorCtr="0" compatLnSpc="1">
            <a:prstTxWarp prst="textNoShape">
              <a:avLst/>
            </a:prstTxWarp>
          </a:bodyPr>
          <a:lstStyle/>
          <a:p>
            <a:pPr marL="65088" algn="ctr">
              <a:defRPr/>
            </a:pPr>
            <a:r>
              <a:rPr lang="en-US" dirty="0"/>
              <a:t>Process of Offender Change</a:t>
            </a:r>
          </a:p>
        </p:txBody>
      </p:sp>
      <p:pic>
        <p:nvPicPr>
          <p:cNvPr id="115715"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772400" cy="4572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47356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Define Trauma and the Categories of Traumatic Experiences</a:t>
            </a:r>
          </a:p>
          <a:p>
            <a:r>
              <a:rPr lang="en-US" dirty="0" smtClean="0"/>
              <a:t>Recognize the Symptoms of PTSD and Their </a:t>
            </a:r>
            <a:r>
              <a:rPr lang="en-US" dirty="0"/>
              <a:t>C</a:t>
            </a:r>
            <a:r>
              <a:rPr lang="en-US" dirty="0" smtClean="0"/>
              <a:t>onnection to Addiction and Criminality</a:t>
            </a:r>
          </a:p>
          <a:p>
            <a:r>
              <a:rPr lang="en-US" dirty="0" smtClean="0"/>
              <a:t>Understand Trauma as Criminogenic Need</a:t>
            </a:r>
          </a:p>
          <a:p>
            <a:r>
              <a:rPr lang="en-US" dirty="0" smtClean="0"/>
              <a:t>Develop Strategies for Integrating Trauma-Informed Care into an Evidence-Based RSAT Program</a:t>
            </a:r>
          </a:p>
          <a:p>
            <a:r>
              <a:rPr lang="en-US" dirty="0" smtClean="0"/>
              <a:t>Recognize the Signs of Secondary Trauma and Develop an Individual Self Care Plan</a:t>
            </a:r>
          </a:p>
          <a:p>
            <a:endParaRPr lang="en-US" dirty="0"/>
          </a:p>
        </p:txBody>
      </p:sp>
      <p:sp>
        <p:nvSpPr>
          <p:cNvPr id="3" name="Title 2"/>
          <p:cNvSpPr>
            <a:spLocks noGrp="1"/>
          </p:cNvSpPr>
          <p:nvPr>
            <p:ph type="title"/>
          </p:nvPr>
        </p:nvSpPr>
        <p:spPr/>
        <p:txBody>
          <a:bodyPr/>
          <a:lstStyle/>
          <a:p>
            <a:r>
              <a:rPr lang="en-US" dirty="0" smtClean="0"/>
              <a:t>Training Goals and Objectives</a:t>
            </a:r>
            <a:endParaRPr lang="en-US" dirty="0"/>
          </a:p>
        </p:txBody>
      </p:sp>
    </p:spTree>
    <p:extLst>
      <p:ext uri="{BB962C8B-B14F-4D97-AF65-F5344CB8AC3E}">
        <p14:creationId xmlns:p14="http://schemas.microsoft.com/office/powerpoint/2010/main" val="2465641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8382000" cy="1600200"/>
          </a:xfrm>
        </p:spPr>
        <p:txBody>
          <a:bodyPr>
            <a:noAutofit/>
          </a:bodyPr>
          <a:lstStyle/>
          <a:p>
            <a:r>
              <a:rPr lang="en-US" dirty="0" smtClean="0"/>
              <a:t>Post Traumatic Stress Disorder</a:t>
            </a:r>
            <a:endParaRPr lang="en-US" dirty="0"/>
          </a:p>
        </p:txBody>
      </p:sp>
      <p:sp>
        <p:nvSpPr>
          <p:cNvPr id="3" name="Subtitle 2"/>
          <p:cNvSpPr>
            <a:spLocks noGrp="1"/>
          </p:cNvSpPr>
          <p:nvPr>
            <p:ph type="subTitle" idx="1"/>
          </p:nvPr>
        </p:nvSpPr>
        <p:spPr>
          <a:xfrm>
            <a:off x="533400" y="3352800"/>
            <a:ext cx="8458200" cy="1199704"/>
          </a:xfrm>
        </p:spPr>
        <p:txBody>
          <a:bodyPr>
            <a:noAutofit/>
          </a:bodyPr>
          <a:lstStyle/>
          <a:p>
            <a:r>
              <a:rPr lang="en-US" sz="2800" dirty="0" smtClean="0"/>
              <a:t>Diagnostic Criteria and </a:t>
            </a:r>
          </a:p>
          <a:p>
            <a:r>
              <a:rPr lang="en-US" sz="2800" dirty="0" smtClean="0"/>
              <a:t>Inmate-Specific Statistics</a:t>
            </a:r>
            <a:endParaRPr lang="en-US" sz="2800" dirty="0"/>
          </a:p>
        </p:txBody>
      </p:sp>
    </p:spTree>
    <p:extLst>
      <p:ext uri="{BB962C8B-B14F-4D97-AF65-F5344CB8AC3E}">
        <p14:creationId xmlns:p14="http://schemas.microsoft.com/office/powerpoint/2010/main" val="3292986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614672"/>
          </a:xfrm>
        </p:spPr>
        <p:txBody>
          <a:bodyPr>
            <a:normAutofit fontScale="92500" lnSpcReduction="10000"/>
          </a:bodyPr>
          <a:lstStyle/>
          <a:p>
            <a:r>
              <a:rPr lang="en-US" dirty="0"/>
              <a:t>The person has been exposed to a traumatic event in which both of the following have been present</a:t>
            </a:r>
            <a:r>
              <a:rPr lang="en-US" dirty="0" smtClean="0"/>
              <a:t>:</a:t>
            </a:r>
          </a:p>
          <a:p>
            <a:endParaRPr lang="en-US" dirty="0"/>
          </a:p>
          <a:p>
            <a:pPr marL="624078" indent="-514350">
              <a:buFont typeface="+mj-lt"/>
              <a:buAutoNum type="arabicPeriod"/>
            </a:pPr>
            <a:r>
              <a:rPr lang="en-US" sz="2600" dirty="0"/>
              <a:t>The person has experienced, witnessed, or been confronted with an event or events that involve actual or threatened death or serious injury, or a threat to the physical integrity of oneself or others.</a:t>
            </a:r>
          </a:p>
          <a:p>
            <a:pPr marL="624078" indent="-514350">
              <a:buFont typeface="+mj-lt"/>
              <a:buAutoNum type="arabicPeriod"/>
            </a:pPr>
            <a:r>
              <a:rPr lang="en-US" sz="2600" dirty="0"/>
              <a:t>The person's response involved </a:t>
            </a:r>
            <a:r>
              <a:rPr lang="en-US" sz="2600" dirty="0" smtClean="0"/>
              <a:t>intense fear, helplessness</a:t>
            </a:r>
            <a:r>
              <a:rPr lang="en-US" sz="2600" dirty="0"/>
              <a:t>, or horror. Note: </a:t>
            </a:r>
            <a:r>
              <a:rPr lang="en-US" sz="2600" b="1" i="1" dirty="0"/>
              <a:t>in children, it may be expressed instead by disorganized or agitated </a:t>
            </a:r>
            <a:r>
              <a:rPr lang="en-US" sz="2600" b="1" i="1" dirty="0" smtClean="0"/>
              <a:t>behavior.</a:t>
            </a:r>
          </a:p>
          <a:p>
            <a:pPr marL="624078" indent="-514350">
              <a:buFont typeface="+mj-lt"/>
              <a:buAutoNum type="arabicPeriod"/>
            </a:pPr>
            <a:endParaRPr lang="en-US" sz="2600" dirty="0"/>
          </a:p>
          <a:p>
            <a:endParaRPr lang="en-US" dirty="0"/>
          </a:p>
        </p:txBody>
      </p:sp>
      <p:sp>
        <p:nvSpPr>
          <p:cNvPr id="3" name="Title 2"/>
          <p:cNvSpPr>
            <a:spLocks noGrp="1"/>
          </p:cNvSpPr>
          <p:nvPr>
            <p:ph type="title"/>
          </p:nvPr>
        </p:nvSpPr>
        <p:spPr/>
        <p:txBody>
          <a:bodyPr/>
          <a:lstStyle/>
          <a:p>
            <a:r>
              <a:rPr lang="en-US" dirty="0" smtClean="0"/>
              <a:t>PTSD: Criterion A-Stressor</a:t>
            </a:r>
            <a:endParaRPr lang="en-US" dirty="0"/>
          </a:p>
        </p:txBody>
      </p:sp>
    </p:spTree>
    <p:extLst>
      <p:ext uri="{BB962C8B-B14F-4D97-AF65-F5344CB8AC3E}">
        <p14:creationId xmlns:p14="http://schemas.microsoft.com/office/powerpoint/2010/main" val="1451081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229600" cy="4525963"/>
          </a:xfrm>
        </p:spPr>
        <p:txBody>
          <a:bodyPr>
            <a:normAutofit fontScale="92500"/>
          </a:bodyPr>
          <a:lstStyle/>
          <a:p>
            <a:r>
              <a:rPr lang="en-US" dirty="0"/>
              <a:t>The traumatic event is persistently re-experienced in at least </a:t>
            </a:r>
            <a:r>
              <a:rPr lang="en-US" b="1" dirty="0"/>
              <a:t>one</a:t>
            </a:r>
            <a:r>
              <a:rPr lang="en-US" dirty="0"/>
              <a:t> of the following ways:</a:t>
            </a:r>
          </a:p>
          <a:p>
            <a:endParaRPr lang="en-US" dirty="0" smtClean="0"/>
          </a:p>
          <a:p>
            <a:r>
              <a:rPr lang="en-US" dirty="0" smtClean="0"/>
              <a:t>Recurrent </a:t>
            </a:r>
            <a:r>
              <a:rPr lang="en-US" dirty="0"/>
              <a:t>and intrusive distressing recollections of the event, including images, thoughts, or perceptions. Note: </a:t>
            </a:r>
            <a:r>
              <a:rPr lang="en-US" b="1" i="1" dirty="0"/>
              <a:t>in young children, repetitive play may occur in which themes or aspects of the trauma are expressed.</a:t>
            </a:r>
          </a:p>
          <a:p>
            <a:r>
              <a:rPr lang="en-US" dirty="0"/>
              <a:t>Recurrent distressing dreams of the event. Note: </a:t>
            </a:r>
            <a:r>
              <a:rPr lang="en-US" b="1" i="1" dirty="0"/>
              <a:t>in children, there may be frightening dreams without recognizable </a:t>
            </a:r>
            <a:r>
              <a:rPr lang="en-US" b="1" i="1" dirty="0" smtClean="0"/>
              <a:t>content.</a:t>
            </a:r>
            <a:endParaRPr lang="en-US" b="1" i="1" dirty="0"/>
          </a:p>
        </p:txBody>
      </p:sp>
      <p:sp>
        <p:nvSpPr>
          <p:cNvPr id="3" name="Title 2"/>
          <p:cNvSpPr>
            <a:spLocks noGrp="1"/>
          </p:cNvSpPr>
          <p:nvPr>
            <p:ph type="title"/>
          </p:nvPr>
        </p:nvSpPr>
        <p:spPr>
          <a:xfrm>
            <a:off x="152400" y="274638"/>
            <a:ext cx="8763000" cy="1143000"/>
          </a:xfrm>
        </p:spPr>
        <p:txBody>
          <a:bodyPr>
            <a:noAutofit/>
          </a:bodyPr>
          <a:lstStyle/>
          <a:p>
            <a:r>
              <a:rPr lang="en-US" sz="3600" dirty="0" smtClean="0"/>
              <a:t>PTSD: </a:t>
            </a:r>
            <a:r>
              <a:rPr lang="en-US" sz="3200" dirty="0" smtClean="0"/>
              <a:t>Criterion B-Intrusive Recollection</a:t>
            </a:r>
            <a:endParaRPr lang="en-US" sz="3200" dirty="0"/>
          </a:p>
        </p:txBody>
      </p:sp>
    </p:spTree>
    <p:extLst>
      <p:ext uri="{BB962C8B-B14F-4D97-AF65-F5344CB8AC3E}">
        <p14:creationId xmlns:p14="http://schemas.microsoft.com/office/powerpoint/2010/main" val="3842536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8382000" cy="4864291"/>
          </a:xfrm>
        </p:spPr>
        <p:txBody>
          <a:bodyPr>
            <a:normAutofit fontScale="92500" lnSpcReduction="10000"/>
          </a:bodyPr>
          <a:lstStyle/>
          <a:p>
            <a:r>
              <a:rPr lang="en-US" dirty="0" smtClean="0"/>
              <a:t>Acting </a:t>
            </a:r>
            <a:r>
              <a:rPr lang="en-US" dirty="0"/>
              <a:t>or feeling as if the traumatic event were recurring (includes a sense of reliving the experience, illusions, hallucinations, and dissociative flashback episodes</a:t>
            </a:r>
            <a:r>
              <a:rPr lang="en-US" dirty="0" smtClean="0"/>
              <a:t>, including </a:t>
            </a:r>
            <a:r>
              <a:rPr lang="en-US" dirty="0"/>
              <a:t>those that occur upon awakening or when intoxicated). Note: </a:t>
            </a:r>
            <a:r>
              <a:rPr lang="en-US" b="1" i="1" dirty="0"/>
              <a:t>in children, trauma-specific reenactment may occur.</a:t>
            </a:r>
          </a:p>
          <a:p>
            <a:r>
              <a:rPr lang="en-US" dirty="0"/>
              <a:t>Intense psychological distress at exposure to internal or external cues that symbolize or resemble an aspect of the traumatic event.</a:t>
            </a:r>
          </a:p>
          <a:p>
            <a:r>
              <a:rPr lang="en-US" dirty="0"/>
              <a:t>Physiologic reactivity upon exposure to internal or external cues that symbolize or resemble an aspect of the traumatic event</a:t>
            </a:r>
          </a:p>
          <a:p>
            <a:endParaRPr lang="en-US" dirty="0"/>
          </a:p>
        </p:txBody>
      </p:sp>
      <p:sp>
        <p:nvSpPr>
          <p:cNvPr id="3" name="Title 2"/>
          <p:cNvSpPr>
            <a:spLocks noGrp="1"/>
          </p:cNvSpPr>
          <p:nvPr>
            <p:ph type="title"/>
          </p:nvPr>
        </p:nvSpPr>
        <p:spPr/>
        <p:txBody>
          <a:bodyPr>
            <a:noAutofit/>
          </a:bodyPr>
          <a:lstStyle/>
          <a:p>
            <a:r>
              <a:rPr lang="en-US" sz="3600" dirty="0" smtClean="0"/>
              <a:t>PTSD: </a:t>
            </a:r>
            <a:r>
              <a:rPr lang="en-US" sz="3200" dirty="0" smtClean="0"/>
              <a:t>Criterion B-Intrusive Recollection</a:t>
            </a:r>
            <a:endParaRPr lang="en-US" sz="3200" dirty="0"/>
          </a:p>
        </p:txBody>
      </p:sp>
    </p:spTree>
    <p:extLst>
      <p:ext uri="{BB962C8B-B14F-4D97-AF65-F5344CB8AC3E}">
        <p14:creationId xmlns:p14="http://schemas.microsoft.com/office/powerpoint/2010/main" val="3842536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382000" cy="4724400"/>
          </a:xfrm>
        </p:spPr>
        <p:txBody>
          <a:bodyPr>
            <a:normAutofit lnSpcReduction="10000"/>
          </a:bodyPr>
          <a:lstStyle/>
          <a:p>
            <a:pPr marL="109728" indent="0">
              <a:buNone/>
            </a:pPr>
            <a:r>
              <a:rPr lang="en-US" dirty="0"/>
              <a:t>Persistent avoidance of stimuli associated with the trauma and numbing of general responsiveness (not present before the trauma), as indicated by at least </a:t>
            </a:r>
            <a:r>
              <a:rPr lang="en-US" b="1" dirty="0"/>
              <a:t>three</a:t>
            </a:r>
            <a:r>
              <a:rPr lang="en-US" dirty="0"/>
              <a:t> of the following</a:t>
            </a:r>
            <a:r>
              <a:rPr lang="en-US" dirty="0" smtClean="0"/>
              <a:t>:</a:t>
            </a:r>
          </a:p>
          <a:p>
            <a:pPr marL="109728" indent="0">
              <a:buNone/>
            </a:pPr>
            <a:endParaRPr lang="en-US" dirty="0"/>
          </a:p>
          <a:p>
            <a:r>
              <a:rPr lang="en-US" dirty="0"/>
              <a:t>Efforts to avoid thoughts, feelings, or conversations associated with the trauma</a:t>
            </a:r>
          </a:p>
          <a:p>
            <a:r>
              <a:rPr lang="en-US" dirty="0"/>
              <a:t>Efforts to avoid activities, places, or people that arouse recollections of the trauma</a:t>
            </a:r>
          </a:p>
          <a:p>
            <a:r>
              <a:rPr lang="en-US" dirty="0"/>
              <a:t>Inability to recall an important aspect of the </a:t>
            </a:r>
            <a:r>
              <a:rPr lang="en-US" dirty="0" smtClean="0"/>
              <a:t>trauma</a:t>
            </a:r>
            <a:endParaRPr lang="en-US" dirty="0"/>
          </a:p>
        </p:txBody>
      </p:sp>
      <p:sp>
        <p:nvSpPr>
          <p:cNvPr id="3" name="Title 2"/>
          <p:cNvSpPr>
            <a:spLocks noGrp="1"/>
          </p:cNvSpPr>
          <p:nvPr>
            <p:ph type="title"/>
          </p:nvPr>
        </p:nvSpPr>
        <p:spPr>
          <a:xfrm>
            <a:off x="457200" y="274638"/>
            <a:ext cx="8229600" cy="944562"/>
          </a:xfrm>
        </p:spPr>
        <p:txBody>
          <a:bodyPr>
            <a:normAutofit fontScale="90000"/>
          </a:bodyPr>
          <a:lstStyle/>
          <a:p>
            <a:r>
              <a:rPr lang="en-US" dirty="0" smtClean="0"/>
              <a:t>PTSD: </a:t>
            </a:r>
            <a:r>
              <a:rPr lang="en-US" sz="3600" dirty="0" smtClean="0"/>
              <a:t>Criterion C-Numbing/Avoidance</a:t>
            </a:r>
            <a:endParaRPr lang="en-US" sz="3600" dirty="0"/>
          </a:p>
        </p:txBody>
      </p:sp>
    </p:spTree>
    <p:extLst>
      <p:ext uri="{BB962C8B-B14F-4D97-AF65-F5344CB8AC3E}">
        <p14:creationId xmlns:p14="http://schemas.microsoft.com/office/powerpoint/2010/main" val="110773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8229600" cy="4525963"/>
          </a:xfrm>
        </p:spPr>
        <p:txBody>
          <a:bodyPr>
            <a:normAutofit/>
          </a:bodyPr>
          <a:lstStyle/>
          <a:p>
            <a:r>
              <a:rPr lang="en-US" dirty="0" smtClean="0"/>
              <a:t>Markedly </a:t>
            </a:r>
            <a:r>
              <a:rPr lang="en-US" dirty="0"/>
              <a:t>diminished interest or participation in significant activities</a:t>
            </a:r>
          </a:p>
          <a:p>
            <a:r>
              <a:rPr lang="en-US" dirty="0"/>
              <a:t>Feeling of detachment or estrangement from others</a:t>
            </a:r>
          </a:p>
          <a:p>
            <a:r>
              <a:rPr lang="en-US" dirty="0"/>
              <a:t>Restricted range of affect (e.g., unable to have loving feelings)</a:t>
            </a:r>
          </a:p>
          <a:p>
            <a:r>
              <a:rPr lang="en-US" dirty="0"/>
              <a:t>Sense of foreshortened future (e.g., does not expect to have a career, marriage, children, or a normal life span)</a:t>
            </a:r>
          </a:p>
          <a:p>
            <a:endParaRPr lang="en-US" dirty="0"/>
          </a:p>
        </p:txBody>
      </p:sp>
      <p:sp>
        <p:nvSpPr>
          <p:cNvPr id="3" name="Title 2"/>
          <p:cNvSpPr>
            <a:spLocks noGrp="1"/>
          </p:cNvSpPr>
          <p:nvPr>
            <p:ph type="title"/>
          </p:nvPr>
        </p:nvSpPr>
        <p:spPr/>
        <p:txBody>
          <a:bodyPr>
            <a:normAutofit fontScale="90000"/>
          </a:bodyPr>
          <a:lstStyle/>
          <a:p>
            <a:r>
              <a:rPr lang="en-US" dirty="0" smtClean="0"/>
              <a:t>PTSD: </a:t>
            </a:r>
            <a:r>
              <a:rPr lang="en-US" sz="3600" dirty="0" smtClean="0"/>
              <a:t>Criterion C-Numbing/Avoidance</a:t>
            </a:r>
            <a:endParaRPr lang="en-US" sz="3600" dirty="0"/>
          </a:p>
        </p:txBody>
      </p:sp>
    </p:spTree>
    <p:extLst>
      <p:ext uri="{BB962C8B-B14F-4D97-AF65-F5344CB8AC3E}">
        <p14:creationId xmlns:p14="http://schemas.microsoft.com/office/powerpoint/2010/main" val="110773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229600" cy="4525963"/>
          </a:xfrm>
        </p:spPr>
        <p:txBody>
          <a:bodyPr/>
          <a:lstStyle/>
          <a:p>
            <a:pPr marL="109728" indent="0">
              <a:buNone/>
            </a:pPr>
            <a:r>
              <a:rPr lang="en-US" dirty="0"/>
              <a:t>Persistent symptoms of increasing arousal (not present before the trauma), indicated by at least </a:t>
            </a:r>
            <a:r>
              <a:rPr lang="en-US" b="1" dirty="0"/>
              <a:t>two</a:t>
            </a:r>
            <a:r>
              <a:rPr lang="en-US" dirty="0"/>
              <a:t> of the following:</a:t>
            </a:r>
          </a:p>
          <a:p>
            <a:endParaRPr lang="en-US" dirty="0" smtClean="0"/>
          </a:p>
          <a:p>
            <a:r>
              <a:rPr lang="en-US" dirty="0" smtClean="0"/>
              <a:t>Difficulty </a:t>
            </a:r>
            <a:r>
              <a:rPr lang="en-US" dirty="0"/>
              <a:t>falling or staying asleep</a:t>
            </a:r>
          </a:p>
          <a:p>
            <a:r>
              <a:rPr lang="en-US" dirty="0"/>
              <a:t>Irritability or outbursts of anger</a:t>
            </a:r>
          </a:p>
          <a:p>
            <a:r>
              <a:rPr lang="en-US" dirty="0"/>
              <a:t>Difficulty concentrating</a:t>
            </a:r>
          </a:p>
          <a:p>
            <a:r>
              <a:rPr lang="en-US" dirty="0"/>
              <a:t>Hyper-vigilance</a:t>
            </a:r>
          </a:p>
          <a:p>
            <a:r>
              <a:rPr lang="en-US" dirty="0"/>
              <a:t>Exaggerated startle response</a:t>
            </a:r>
          </a:p>
          <a:p>
            <a:endParaRPr lang="en-US" dirty="0"/>
          </a:p>
        </p:txBody>
      </p:sp>
      <p:sp>
        <p:nvSpPr>
          <p:cNvPr id="3" name="Title 2"/>
          <p:cNvSpPr>
            <a:spLocks noGrp="1"/>
          </p:cNvSpPr>
          <p:nvPr>
            <p:ph type="title"/>
          </p:nvPr>
        </p:nvSpPr>
        <p:spPr/>
        <p:txBody>
          <a:bodyPr/>
          <a:lstStyle/>
          <a:p>
            <a:r>
              <a:rPr lang="en-US" dirty="0" smtClean="0"/>
              <a:t>PTSD: Criterion D-Hyperarousal</a:t>
            </a:r>
            <a:endParaRPr lang="en-US" dirty="0"/>
          </a:p>
        </p:txBody>
      </p:sp>
    </p:spTree>
    <p:extLst>
      <p:ext uri="{BB962C8B-B14F-4D97-AF65-F5344CB8AC3E}">
        <p14:creationId xmlns:p14="http://schemas.microsoft.com/office/powerpoint/2010/main" val="993256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Duration </a:t>
            </a:r>
            <a:r>
              <a:rPr lang="en-US" dirty="0"/>
              <a:t>of the disturbance (symptoms in B, C, and D) is more than one month</a:t>
            </a:r>
          </a:p>
        </p:txBody>
      </p:sp>
      <p:sp>
        <p:nvSpPr>
          <p:cNvPr id="3" name="Title 2"/>
          <p:cNvSpPr>
            <a:spLocks noGrp="1"/>
          </p:cNvSpPr>
          <p:nvPr>
            <p:ph type="title"/>
          </p:nvPr>
        </p:nvSpPr>
        <p:spPr/>
        <p:txBody>
          <a:bodyPr/>
          <a:lstStyle/>
          <a:p>
            <a:r>
              <a:rPr lang="en-US" dirty="0" smtClean="0"/>
              <a:t>Criterion E-Duration</a:t>
            </a:r>
            <a:endParaRPr lang="en-US" dirty="0"/>
          </a:p>
        </p:txBody>
      </p:sp>
    </p:spTree>
    <p:extLst>
      <p:ext uri="{BB962C8B-B14F-4D97-AF65-F5344CB8AC3E}">
        <p14:creationId xmlns:p14="http://schemas.microsoft.com/office/powerpoint/2010/main" val="3718874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sz="3100" dirty="0"/>
              <a:t>The disturbance causes clinically significant distress or impairment in social, occupational, or other important areas of functioning</a:t>
            </a:r>
            <a:r>
              <a:rPr lang="en-US" sz="3100" dirty="0" smtClean="0"/>
              <a:t>.</a:t>
            </a:r>
          </a:p>
          <a:p>
            <a:pPr marL="109728" indent="0">
              <a:buNone/>
            </a:pPr>
            <a:endParaRPr lang="en-US" dirty="0"/>
          </a:p>
          <a:p>
            <a:pPr marL="109728" indent="0">
              <a:buNone/>
            </a:pPr>
            <a:r>
              <a:rPr lang="en-US" b="1" dirty="0"/>
              <a:t>Specify if:</a:t>
            </a:r>
          </a:p>
          <a:p>
            <a:r>
              <a:rPr lang="en-US" b="1" dirty="0"/>
              <a:t>Acute:</a:t>
            </a:r>
            <a:r>
              <a:rPr lang="en-US" dirty="0"/>
              <a:t> if duration of symptoms is less than three months</a:t>
            </a:r>
          </a:p>
          <a:p>
            <a:r>
              <a:rPr lang="en-US" b="1" dirty="0"/>
              <a:t>Chronic:</a:t>
            </a:r>
            <a:r>
              <a:rPr lang="en-US" dirty="0"/>
              <a:t> if duration of symptoms is three months or </a:t>
            </a:r>
            <a:r>
              <a:rPr lang="en-US" dirty="0" smtClean="0"/>
              <a:t>more</a:t>
            </a:r>
          </a:p>
          <a:p>
            <a:endParaRPr lang="en-US" dirty="0"/>
          </a:p>
          <a:p>
            <a:pPr marL="109728" indent="0">
              <a:buNone/>
            </a:pPr>
            <a:r>
              <a:rPr lang="en-US" b="1" dirty="0"/>
              <a:t>Specify if:</a:t>
            </a:r>
          </a:p>
          <a:p>
            <a:r>
              <a:rPr lang="en-US" dirty="0"/>
              <a:t>With or Without delay onset: Onset of symptoms at least six months after the stressor</a:t>
            </a:r>
          </a:p>
          <a:p>
            <a:endParaRPr lang="en-US" b="1" dirty="0" smtClean="0"/>
          </a:p>
          <a:p>
            <a:pPr marL="109728" indent="0">
              <a:buNone/>
            </a:pPr>
            <a:r>
              <a:rPr lang="en-US" sz="1500" dirty="0" smtClean="0"/>
              <a:t>Source: American </a:t>
            </a:r>
            <a:r>
              <a:rPr lang="en-US" sz="1500" dirty="0"/>
              <a:t>Psychiatric Association. (2000). </a:t>
            </a:r>
            <a:r>
              <a:rPr lang="en-US" sz="1500" i="1" dirty="0"/>
              <a:t>Diagnostic and statistical manual of mental disorders</a:t>
            </a:r>
            <a:r>
              <a:rPr lang="en-US" sz="1500" dirty="0"/>
              <a:t> (Revised 4th ed.). Washington, </a:t>
            </a:r>
            <a:r>
              <a:rPr lang="en-US" sz="1500" dirty="0" smtClean="0"/>
              <a:t>DC.</a:t>
            </a:r>
            <a:endParaRPr lang="en-US" sz="1500" dirty="0"/>
          </a:p>
          <a:p>
            <a:endParaRPr lang="en-US" dirty="0"/>
          </a:p>
        </p:txBody>
      </p:sp>
      <p:sp>
        <p:nvSpPr>
          <p:cNvPr id="3" name="Title 2"/>
          <p:cNvSpPr>
            <a:spLocks noGrp="1"/>
          </p:cNvSpPr>
          <p:nvPr>
            <p:ph type="title"/>
          </p:nvPr>
        </p:nvSpPr>
        <p:spPr/>
        <p:txBody>
          <a:bodyPr>
            <a:normAutofit fontScale="90000"/>
          </a:bodyPr>
          <a:lstStyle/>
          <a:p>
            <a:r>
              <a:rPr lang="en-US" dirty="0" smtClean="0"/>
              <a:t>Criterion F-Functional Significance</a:t>
            </a:r>
            <a:endParaRPr lang="en-US" dirty="0"/>
          </a:p>
        </p:txBody>
      </p:sp>
    </p:spTree>
    <p:extLst>
      <p:ext uri="{BB962C8B-B14F-4D97-AF65-F5344CB8AC3E}">
        <p14:creationId xmlns:p14="http://schemas.microsoft.com/office/powerpoint/2010/main" val="919546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9343" y="1447800"/>
            <a:ext cx="8382000" cy="4525963"/>
          </a:xfrm>
        </p:spPr>
        <p:txBody>
          <a:bodyPr>
            <a:normAutofit lnSpcReduction="10000"/>
          </a:bodyPr>
          <a:lstStyle/>
          <a:p>
            <a:r>
              <a:rPr lang="en-US" dirty="0" smtClean="0"/>
              <a:t>In the general population, approximately 10.4% of women and 5% of men were likely to have a lifetime diagnosis of PTSD (Miller, 2011).</a:t>
            </a:r>
          </a:p>
          <a:p>
            <a:r>
              <a:rPr lang="en-US" dirty="0" smtClean="0"/>
              <a:t>In the incarcerated population, PTSD has been approximated at 48% of women and 30% of men (Tull, 2008).</a:t>
            </a:r>
          </a:p>
          <a:p>
            <a:r>
              <a:rPr lang="en-US" dirty="0"/>
              <a:t>TAPA Estimates of inmates lifetime exposure to trauma across multiple sites:</a:t>
            </a:r>
          </a:p>
          <a:p>
            <a:pPr lvl="1">
              <a:buFont typeface="Wingdings" pitchFamily="2" charset="2"/>
              <a:buChar char="§"/>
            </a:pPr>
            <a:r>
              <a:rPr lang="en-US" dirty="0"/>
              <a:t>Women=96% Lifetime Exposure</a:t>
            </a:r>
          </a:p>
          <a:p>
            <a:pPr lvl="1">
              <a:buFont typeface="Wingdings" pitchFamily="2" charset="2"/>
              <a:buChar char="§"/>
            </a:pPr>
            <a:r>
              <a:rPr lang="en-US" dirty="0"/>
              <a:t>Men=92% Lifetime Exposure</a:t>
            </a:r>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Post-Traumatic Stress Disorder</a:t>
            </a:r>
            <a:endParaRPr lang="en-US" dirty="0"/>
          </a:p>
        </p:txBody>
      </p:sp>
    </p:spTree>
    <p:extLst>
      <p:ext uri="{BB962C8B-B14F-4D97-AF65-F5344CB8AC3E}">
        <p14:creationId xmlns:p14="http://schemas.microsoft.com/office/powerpoint/2010/main" val="3938893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34400" cy="4525963"/>
          </a:xfrm>
        </p:spPr>
        <p:txBody>
          <a:bodyPr>
            <a:normAutofit fontScale="92500" lnSpcReduction="10000"/>
          </a:bodyPr>
          <a:lstStyle/>
          <a:p>
            <a:r>
              <a:rPr lang="en-US" i="1" dirty="0">
                <a:solidFill>
                  <a:schemeClr val="accent1">
                    <a:lumMod val="50000"/>
                  </a:schemeClr>
                </a:solidFill>
              </a:rPr>
              <a:t>Trauma is a fact of life. It does not, however, have to be a life sentence. Not only can trauma be healed, but with appropriate guidance and support, it can be transformative. Trauma has the potential to be one of the most significant forces for psychological, social, and spiritual awakening and evolution. How we handle trauma (as individuals, communities and societies) greatly influences the quality of our lives. It ultimately affects how or even whether we will survive as a species.</a:t>
            </a:r>
          </a:p>
          <a:p>
            <a:pPr marL="109728" indent="0">
              <a:buNone/>
            </a:pPr>
            <a:endParaRPr lang="en-US" dirty="0" smtClean="0"/>
          </a:p>
          <a:p>
            <a:pPr marL="109728" indent="0">
              <a:buNone/>
            </a:pPr>
            <a:r>
              <a:rPr lang="en-US" sz="1300" dirty="0" smtClean="0"/>
              <a:t>Trauma </a:t>
            </a:r>
            <a:r>
              <a:rPr lang="en-US" sz="1300" dirty="0"/>
              <a:t>Therapist Peter Levine (</a:t>
            </a:r>
            <a:r>
              <a:rPr lang="en-US" sz="1300" i="1" dirty="0"/>
              <a:t>Waking the Tiger</a:t>
            </a:r>
            <a:r>
              <a:rPr lang="en-US" sz="1300" dirty="0"/>
              <a:t>, 1997, p.2)</a:t>
            </a:r>
          </a:p>
          <a:p>
            <a:endParaRPr lang="en-US" dirty="0"/>
          </a:p>
        </p:txBody>
      </p:sp>
      <p:sp>
        <p:nvSpPr>
          <p:cNvPr id="3" name="Title 2"/>
          <p:cNvSpPr>
            <a:spLocks noGrp="1"/>
          </p:cNvSpPr>
          <p:nvPr>
            <p:ph type="title"/>
          </p:nvPr>
        </p:nvSpPr>
        <p:spPr/>
        <p:txBody>
          <a:bodyPr/>
          <a:lstStyle/>
          <a:p>
            <a:r>
              <a:rPr lang="en-US" dirty="0" smtClean="0"/>
              <a:t>Talking About Trauma</a:t>
            </a:r>
            <a:endParaRPr lang="en-US" dirty="0"/>
          </a:p>
        </p:txBody>
      </p:sp>
    </p:spTree>
    <p:extLst>
      <p:ext uri="{BB962C8B-B14F-4D97-AF65-F5344CB8AC3E}">
        <p14:creationId xmlns:p14="http://schemas.microsoft.com/office/powerpoint/2010/main" val="3528876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8229600" cy="4525963"/>
          </a:xfrm>
        </p:spPr>
        <p:txBody>
          <a:bodyPr>
            <a:normAutofit lnSpcReduction="10000"/>
          </a:bodyPr>
          <a:lstStyle/>
          <a:p>
            <a:r>
              <a:rPr lang="en-US" dirty="0" smtClean="0"/>
              <a:t>The similarity in rates does not mean similarity in experiences.</a:t>
            </a:r>
          </a:p>
          <a:p>
            <a:endParaRPr lang="en-US" dirty="0" smtClean="0"/>
          </a:p>
          <a:p>
            <a:r>
              <a:rPr lang="en-US" dirty="0" smtClean="0"/>
              <a:t>Men tend to act “out” and women tend to act “in” as a result of traumatic histories.</a:t>
            </a:r>
          </a:p>
          <a:p>
            <a:endParaRPr lang="en-US" dirty="0" smtClean="0"/>
          </a:p>
          <a:p>
            <a:r>
              <a:rPr lang="en-US" dirty="0" smtClean="0"/>
              <a:t>Men are more likely to develop PTSD as the result of seeing someone killed or injured.</a:t>
            </a:r>
          </a:p>
          <a:p>
            <a:endParaRPr lang="en-US" dirty="0" smtClean="0"/>
          </a:p>
          <a:p>
            <a:r>
              <a:rPr lang="en-US" dirty="0" smtClean="0"/>
              <a:t>Women are more likely to develop PTSD as the result of sexual or physical assault.</a:t>
            </a:r>
            <a:endParaRPr lang="en-US" dirty="0"/>
          </a:p>
        </p:txBody>
      </p:sp>
      <p:sp>
        <p:nvSpPr>
          <p:cNvPr id="3" name="Title 2"/>
          <p:cNvSpPr>
            <a:spLocks noGrp="1"/>
          </p:cNvSpPr>
          <p:nvPr>
            <p:ph type="title"/>
          </p:nvPr>
        </p:nvSpPr>
        <p:spPr/>
        <p:txBody>
          <a:bodyPr>
            <a:normAutofit fontScale="90000"/>
          </a:bodyPr>
          <a:lstStyle/>
          <a:p>
            <a:r>
              <a:rPr lang="en-US" dirty="0" smtClean="0"/>
              <a:t>PTSD and the Inmate Population</a:t>
            </a:r>
            <a:endParaRPr lang="en-US" dirty="0"/>
          </a:p>
        </p:txBody>
      </p:sp>
    </p:spTree>
    <p:extLst>
      <p:ext uri="{BB962C8B-B14F-4D97-AF65-F5344CB8AC3E}">
        <p14:creationId xmlns:p14="http://schemas.microsoft.com/office/powerpoint/2010/main" val="3128514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Suring Trauma the amygdala is activated (“flight or fight” center) and respirations and heart rate increase, blood flow to the thinking parts of the brain decreases, blood to the limbs increases. When the threat is over, this response ends. In PTSD, the brain does not return to normal state.</a:t>
            </a:r>
          </a:p>
          <a:p>
            <a:r>
              <a:rPr lang="en-US" dirty="0" smtClean="0"/>
              <a:t>Over time this creates structural changes in the brain that impact cognition, emotion and behavior. This impact is more profound in younger, developing brains.</a:t>
            </a:r>
          </a:p>
          <a:p>
            <a:r>
              <a:rPr lang="en-US" dirty="0" smtClean="0"/>
              <a:t>The changes lead to changes in arousal, attention, perception and emotion.</a:t>
            </a:r>
            <a:endParaRPr lang="en-US" dirty="0"/>
          </a:p>
        </p:txBody>
      </p:sp>
      <p:sp>
        <p:nvSpPr>
          <p:cNvPr id="3" name="Title 2"/>
          <p:cNvSpPr>
            <a:spLocks noGrp="1"/>
          </p:cNvSpPr>
          <p:nvPr>
            <p:ph type="title"/>
          </p:nvPr>
        </p:nvSpPr>
        <p:spPr/>
        <p:txBody>
          <a:bodyPr/>
          <a:lstStyle/>
          <a:p>
            <a:r>
              <a:rPr lang="en-US" dirty="0" smtClean="0"/>
              <a:t>PTSD and Brain Functions</a:t>
            </a:r>
            <a:endParaRPr lang="en-US" dirty="0"/>
          </a:p>
        </p:txBody>
      </p:sp>
    </p:spTree>
    <p:extLst>
      <p:ext uri="{BB962C8B-B14F-4D97-AF65-F5344CB8AC3E}">
        <p14:creationId xmlns:p14="http://schemas.microsoft.com/office/powerpoint/2010/main" val="1452497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229600" cy="4525963"/>
          </a:xfrm>
        </p:spPr>
        <p:txBody>
          <a:bodyPr>
            <a:normAutofit fontScale="85000" lnSpcReduction="20000"/>
          </a:bodyPr>
          <a:lstStyle/>
          <a:p>
            <a:pPr marL="624078" indent="-514350">
              <a:buFont typeface="+mj-lt"/>
              <a:buAutoNum type="arabicPeriod"/>
            </a:pPr>
            <a:r>
              <a:rPr lang="en-US" b="1" dirty="0" smtClean="0"/>
              <a:t>Avoidance</a:t>
            </a:r>
            <a:endParaRPr lang="en-US" dirty="0"/>
          </a:p>
          <a:p>
            <a:pPr lvl="1">
              <a:buFont typeface="Wingdings" pitchFamily="2" charset="2"/>
              <a:buChar char="§"/>
            </a:pPr>
            <a:r>
              <a:rPr lang="en-US" dirty="0"/>
              <a:t>Voluntary suppression of memory</a:t>
            </a:r>
          </a:p>
          <a:p>
            <a:pPr lvl="1">
              <a:buFont typeface="Wingdings" pitchFamily="2" charset="2"/>
              <a:buChar char="§"/>
            </a:pPr>
            <a:r>
              <a:rPr lang="en-US" dirty="0"/>
              <a:t>Restriction of daily activities</a:t>
            </a:r>
          </a:p>
          <a:p>
            <a:pPr lvl="1">
              <a:buFont typeface="Wingdings" pitchFamily="2" charset="2"/>
              <a:buChar char="§"/>
            </a:pPr>
            <a:r>
              <a:rPr lang="en-US" dirty="0"/>
              <a:t>Dissociation; substance </a:t>
            </a:r>
            <a:r>
              <a:rPr lang="en-US" dirty="0" smtClean="0"/>
              <a:t>use</a:t>
            </a:r>
          </a:p>
          <a:p>
            <a:pPr lvl="2">
              <a:buFont typeface="Arial" pitchFamily="34" charset="0"/>
              <a:buChar char="•"/>
            </a:pPr>
            <a:r>
              <a:rPr lang="en-US" dirty="0" smtClean="0"/>
              <a:t>More women experience this category</a:t>
            </a:r>
            <a:endParaRPr lang="en-US" dirty="0"/>
          </a:p>
          <a:p>
            <a:pPr marL="624078" indent="-514350">
              <a:buFont typeface="+mj-lt"/>
              <a:buAutoNum type="arabicPeriod"/>
            </a:pPr>
            <a:r>
              <a:rPr lang="en-US" b="1" dirty="0" smtClean="0"/>
              <a:t>Arousal</a:t>
            </a:r>
            <a:endParaRPr lang="en-US" dirty="0" smtClean="0"/>
          </a:p>
          <a:p>
            <a:pPr lvl="1">
              <a:buFont typeface="Wingdings" pitchFamily="2" charset="2"/>
              <a:buChar char="§"/>
            </a:pPr>
            <a:r>
              <a:rPr lang="en-US" dirty="0" smtClean="0"/>
              <a:t>Startle reflex</a:t>
            </a:r>
          </a:p>
          <a:p>
            <a:pPr lvl="1">
              <a:buFont typeface="Wingdings" pitchFamily="2" charset="2"/>
              <a:buChar char="§"/>
            </a:pPr>
            <a:r>
              <a:rPr lang="en-US" dirty="0" smtClean="0"/>
              <a:t>Irritability </a:t>
            </a:r>
            <a:r>
              <a:rPr lang="en-US" dirty="0"/>
              <a:t>and vigilance</a:t>
            </a:r>
          </a:p>
          <a:p>
            <a:pPr lvl="1">
              <a:buFont typeface="Wingdings" pitchFamily="2" charset="2"/>
              <a:buChar char="§"/>
            </a:pPr>
            <a:r>
              <a:rPr lang="en-US" dirty="0"/>
              <a:t>Sleep </a:t>
            </a:r>
            <a:r>
              <a:rPr lang="en-US" dirty="0" smtClean="0"/>
              <a:t>disturbances</a:t>
            </a:r>
          </a:p>
          <a:p>
            <a:pPr lvl="2"/>
            <a:r>
              <a:rPr lang="en-US" dirty="0" smtClean="0"/>
              <a:t>More men experience this category</a:t>
            </a:r>
            <a:endParaRPr lang="en-US" dirty="0"/>
          </a:p>
          <a:p>
            <a:pPr marL="624078" indent="-514350">
              <a:buFont typeface="+mj-lt"/>
              <a:buAutoNum type="arabicPeriod"/>
            </a:pPr>
            <a:r>
              <a:rPr lang="en-US" b="1" dirty="0" smtClean="0"/>
              <a:t>Intrusion </a:t>
            </a:r>
            <a:endParaRPr lang="en-US" dirty="0"/>
          </a:p>
          <a:p>
            <a:pPr lvl="1">
              <a:buFont typeface="Wingdings" pitchFamily="2" charset="2"/>
              <a:buChar char="§"/>
            </a:pPr>
            <a:r>
              <a:rPr lang="en-US" dirty="0"/>
              <a:t>Flashbacks</a:t>
            </a:r>
          </a:p>
          <a:p>
            <a:pPr lvl="1">
              <a:buFont typeface="Wingdings" pitchFamily="2" charset="2"/>
              <a:buChar char="§"/>
            </a:pPr>
            <a:r>
              <a:rPr lang="en-US" dirty="0"/>
              <a:t>Nightmares</a:t>
            </a:r>
          </a:p>
          <a:p>
            <a:pPr lvl="1">
              <a:buFont typeface="Wingdings" pitchFamily="2" charset="2"/>
              <a:buChar char="§"/>
            </a:pPr>
            <a:r>
              <a:rPr lang="en-US" dirty="0" smtClean="0"/>
              <a:t>Trauma Re-enactment</a:t>
            </a:r>
          </a:p>
          <a:p>
            <a:pPr marL="137160" indent="0">
              <a:buNone/>
            </a:pPr>
            <a:endParaRPr lang="en-US" sz="1200" dirty="0" smtClean="0"/>
          </a:p>
          <a:p>
            <a:pPr marL="137160" indent="0">
              <a:buNone/>
            </a:pPr>
            <a:r>
              <a:rPr lang="en-US" sz="1400" dirty="0" smtClean="0"/>
              <a:t>Source: Miller (2011)</a:t>
            </a:r>
            <a:endParaRPr lang="en-US" sz="1400" dirty="0"/>
          </a:p>
        </p:txBody>
      </p:sp>
      <p:sp>
        <p:nvSpPr>
          <p:cNvPr id="3" name="Title 2"/>
          <p:cNvSpPr>
            <a:spLocks noGrp="1"/>
          </p:cNvSpPr>
          <p:nvPr>
            <p:ph type="title"/>
          </p:nvPr>
        </p:nvSpPr>
        <p:spPr>
          <a:xfrm>
            <a:off x="304800" y="228600"/>
            <a:ext cx="8610600" cy="838200"/>
          </a:xfrm>
        </p:spPr>
        <p:txBody>
          <a:bodyPr>
            <a:noAutofit/>
          </a:bodyPr>
          <a:lstStyle/>
          <a:p>
            <a:r>
              <a:rPr lang="en-US" sz="3200" dirty="0" smtClean="0"/>
              <a:t>Three Major Types of PTSD Symptoms</a:t>
            </a:r>
            <a:endParaRPr lang="en-US" sz="3200" dirty="0"/>
          </a:p>
        </p:txBody>
      </p:sp>
    </p:spTree>
    <p:extLst>
      <p:ext uri="{BB962C8B-B14F-4D97-AF65-F5344CB8AC3E}">
        <p14:creationId xmlns:p14="http://schemas.microsoft.com/office/powerpoint/2010/main" val="289244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257800"/>
          </a:xfrm>
        </p:spPr>
        <p:txBody>
          <a:bodyPr>
            <a:noAutofit/>
          </a:bodyPr>
          <a:lstStyle/>
          <a:p>
            <a:pPr lvl="0"/>
            <a:r>
              <a:rPr lang="en-US" sz="1600" b="1" u="sng" dirty="0"/>
              <a:t>Fight- </a:t>
            </a:r>
            <a:r>
              <a:rPr lang="en-US" sz="1600" dirty="0"/>
              <a:t>hyper vigilance on conscious and unconscious levels, prepared to attack; flooding of physiological changes related to aggression.</a:t>
            </a:r>
          </a:p>
          <a:p>
            <a:pPr marL="109728" indent="0">
              <a:buNone/>
            </a:pPr>
            <a:r>
              <a:rPr lang="en-US" sz="1600" dirty="0"/>
              <a:t> </a:t>
            </a:r>
          </a:p>
          <a:p>
            <a:pPr lvl="0"/>
            <a:r>
              <a:rPr lang="en-US" sz="1600" b="1" u="sng" dirty="0"/>
              <a:t>Flight- </a:t>
            </a:r>
            <a:r>
              <a:rPr lang="en-US" sz="1600" dirty="0"/>
              <a:t>blood flows to the limbs preparing to run; flight is often thwarted, giving no relief or outlet to a primed nervous system. Avoidance, dissociation, hiding and other psychological “flight” behaviors can also become disruptive.</a:t>
            </a:r>
          </a:p>
          <a:p>
            <a:pPr marL="109728" indent="0">
              <a:buNone/>
            </a:pPr>
            <a:endParaRPr lang="en-US" sz="800" dirty="0"/>
          </a:p>
          <a:p>
            <a:pPr lvl="0"/>
            <a:r>
              <a:rPr lang="en-US" sz="1600" b="1" u="sng" dirty="0"/>
              <a:t>Fright- </a:t>
            </a:r>
            <a:r>
              <a:rPr lang="en-US" sz="1600" dirty="0"/>
              <a:t>responding with a state of terror, often to seemingly benign triggers; fright and anxiety permeates all areas of life. Shortness of breath, startle responses, sleeplessness and inability to focus or think clearly.</a:t>
            </a:r>
          </a:p>
          <a:p>
            <a:pPr marL="109728" indent="0">
              <a:buNone/>
            </a:pPr>
            <a:r>
              <a:rPr lang="en-US" sz="1600" dirty="0"/>
              <a:t> </a:t>
            </a:r>
          </a:p>
          <a:p>
            <a:pPr lvl="0"/>
            <a:r>
              <a:rPr lang="en-US" sz="1600" b="1" u="sng" dirty="0"/>
              <a:t>Freeze- </a:t>
            </a:r>
            <a:r>
              <a:rPr lang="en-US" sz="1600" dirty="0"/>
              <a:t>response observed in animals, accompanied by slowed and shut down metabolism.  Can also be a learned response as an attempt to remain safe and invisible; paralyze the victim ----actually making them more vulnerable and reinforcing helplessness in each new situation.</a:t>
            </a:r>
          </a:p>
          <a:p>
            <a:pPr marL="109728" indent="0">
              <a:buNone/>
            </a:pPr>
            <a:r>
              <a:rPr lang="en-US" sz="1600" dirty="0"/>
              <a:t> </a:t>
            </a:r>
          </a:p>
          <a:p>
            <a:pPr lvl="0"/>
            <a:r>
              <a:rPr lang="en-US" sz="1600" b="1" u="sng" dirty="0"/>
              <a:t>Flail</a:t>
            </a:r>
            <a:r>
              <a:rPr lang="en-US" sz="1600" dirty="0"/>
              <a:t>- Perceived as aggression, but physical movement, such as flailing of the arms, is meant to create a safe space around the body rather than connect with a target. As when some animals puff up or fan out to keep aggressors from closing in. </a:t>
            </a:r>
          </a:p>
        </p:txBody>
      </p:sp>
      <p:sp>
        <p:nvSpPr>
          <p:cNvPr id="3" name="Title 2"/>
          <p:cNvSpPr>
            <a:spLocks noGrp="1"/>
          </p:cNvSpPr>
          <p:nvPr>
            <p:ph type="title"/>
          </p:nvPr>
        </p:nvSpPr>
        <p:spPr>
          <a:xfrm>
            <a:off x="457200" y="152400"/>
            <a:ext cx="8229600" cy="685800"/>
          </a:xfrm>
        </p:spPr>
        <p:txBody>
          <a:bodyPr>
            <a:normAutofit/>
          </a:bodyPr>
          <a:lstStyle/>
          <a:p>
            <a:r>
              <a:rPr lang="en-US" sz="3600" dirty="0" smtClean="0"/>
              <a:t>Primitive Survival Responses</a:t>
            </a:r>
            <a:endParaRPr lang="en-US" sz="3600" dirty="0"/>
          </a:p>
        </p:txBody>
      </p:sp>
    </p:spTree>
    <p:extLst>
      <p:ext uri="{BB962C8B-B14F-4D97-AF65-F5344CB8AC3E}">
        <p14:creationId xmlns:p14="http://schemas.microsoft.com/office/powerpoint/2010/main" val="2856889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09728" indent="0">
              <a:buNone/>
            </a:pPr>
            <a:r>
              <a:rPr lang="en-US" dirty="0"/>
              <a:t> </a:t>
            </a:r>
          </a:p>
          <a:p>
            <a:pPr lvl="0"/>
            <a:r>
              <a:rPr lang="en-US" b="1" u="sng" dirty="0"/>
              <a:t>Shield-</a:t>
            </a:r>
            <a:r>
              <a:rPr lang="en-US" dirty="0"/>
              <a:t>Protective--- like flailing, shielding and raising hands over head and body make it physiologically prepared for injury. Trauma survivors may shield in response to noises or non-violent conflict.</a:t>
            </a:r>
          </a:p>
          <a:p>
            <a:pPr marL="109728" indent="0">
              <a:buNone/>
            </a:pPr>
            <a:r>
              <a:rPr lang="en-US" dirty="0"/>
              <a:t> </a:t>
            </a:r>
          </a:p>
          <a:p>
            <a:pPr lvl="0"/>
            <a:r>
              <a:rPr lang="en-US" b="1" u="sng" dirty="0"/>
              <a:t>Flirt</a:t>
            </a:r>
            <a:r>
              <a:rPr lang="en-US" dirty="0"/>
              <a:t>-Particular to some women offenders who survived sexual violence in childhood. Instinctive placating behavior for little girls who were sexualized in violent homes. Incest perpetration has been found to be highly correlated with violence (Edleson, 1999; Paveza, 1988). </a:t>
            </a:r>
          </a:p>
          <a:p>
            <a:pPr marL="109728" indent="0">
              <a:buNone/>
            </a:pPr>
            <a:r>
              <a:rPr lang="en-US" b="1" dirty="0"/>
              <a:t> </a:t>
            </a:r>
            <a:endParaRPr lang="en-US" dirty="0"/>
          </a:p>
          <a:p>
            <a:pPr lvl="0"/>
            <a:r>
              <a:rPr lang="en-US" b="1" u="sng" dirty="0"/>
              <a:t>Submit</a:t>
            </a:r>
            <a:r>
              <a:rPr lang="en-US" dirty="0"/>
              <a:t> - Renders the victim vulnerable, but more in control. Animals will submit to predator if flight is impossible. Submission and under arousal in the face of danger may be labeled “risk taking” behavior. </a:t>
            </a:r>
          </a:p>
          <a:p>
            <a:pPr marL="109728" indent="0">
              <a:buNone/>
            </a:pPr>
            <a:r>
              <a:rPr lang="en-US" b="1" dirty="0"/>
              <a:t> </a:t>
            </a:r>
            <a:endParaRPr lang="en-US" dirty="0"/>
          </a:p>
          <a:p>
            <a:pPr lvl="0"/>
            <a:r>
              <a:rPr lang="en-US" b="1" u="sng" dirty="0"/>
              <a:t>Submit</a:t>
            </a:r>
            <a:r>
              <a:rPr lang="en-US" dirty="0"/>
              <a:t>- Renders the victim vulnerable, but more in control. Animals will submit to a predator if flight is impossible and play dead. Submission and under arousal in the face of danger, may be labeled “risk taking” behavior. </a:t>
            </a:r>
          </a:p>
          <a:p>
            <a:pPr marL="109728" indent="0">
              <a:buNone/>
            </a:pPr>
            <a:r>
              <a:rPr lang="en-US" sz="1900" dirty="0" smtClean="0"/>
              <a:t>Source: Miller (2011)</a:t>
            </a:r>
            <a:endParaRPr lang="en-US" sz="1900" dirty="0"/>
          </a:p>
        </p:txBody>
      </p:sp>
      <p:sp>
        <p:nvSpPr>
          <p:cNvPr id="3" name="Title 2"/>
          <p:cNvSpPr>
            <a:spLocks noGrp="1"/>
          </p:cNvSpPr>
          <p:nvPr>
            <p:ph type="title"/>
          </p:nvPr>
        </p:nvSpPr>
        <p:spPr/>
        <p:txBody>
          <a:bodyPr/>
          <a:lstStyle/>
          <a:p>
            <a:r>
              <a:rPr lang="en-US" dirty="0" smtClean="0"/>
              <a:t>Primitive Survival Responses</a:t>
            </a:r>
            <a:endParaRPr lang="en-US" dirty="0"/>
          </a:p>
        </p:txBody>
      </p:sp>
    </p:spTree>
    <p:extLst>
      <p:ext uri="{BB962C8B-B14F-4D97-AF65-F5344CB8AC3E}">
        <p14:creationId xmlns:p14="http://schemas.microsoft.com/office/powerpoint/2010/main" val="2856889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3471672"/>
          </a:xfrm>
        </p:spPr>
        <p:txBody>
          <a:bodyPr/>
          <a:lstStyle/>
          <a:p>
            <a:r>
              <a:rPr lang="en-US" dirty="0" smtClean="0"/>
              <a:t>No-shows for group or medical care</a:t>
            </a:r>
          </a:p>
          <a:p>
            <a:r>
              <a:rPr lang="en-US" dirty="0" smtClean="0"/>
              <a:t>“Checking out” during stressful situations, including RSAT groups</a:t>
            </a:r>
          </a:p>
          <a:p>
            <a:r>
              <a:rPr lang="en-US" dirty="0" smtClean="0"/>
              <a:t>Anger Outbursts/Fighting</a:t>
            </a:r>
          </a:p>
          <a:p>
            <a:r>
              <a:rPr lang="en-US" dirty="0" smtClean="0"/>
              <a:t>Startle Responses</a:t>
            </a:r>
          </a:p>
          <a:p>
            <a:r>
              <a:rPr lang="en-US" dirty="0" smtClean="0"/>
              <a:t>Coupling/Flirting</a:t>
            </a:r>
          </a:p>
          <a:p>
            <a:r>
              <a:rPr lang="en-US" dirty="0" smtClean="0"/>
              <a:t>Inappropriate or Absent Boundaries</a:t>
            </a:r>
          </a:p>
          <a:p>
            <a:endParaRPr lang="en-US" dirty="0" smtClean="0"/>
          </a:p>
          <a:p>
            <a:endParaRPr lang="en-US" dirty="0" smtClean="0"/>
          </a:p>
          <a:p>
            <a:pPr lvl="1"/>
            <a:endParaRPr lang="en-US" dirty="0"/>
          </a:p>
        </p:txBody>
      </p:sp>
      <p:sp>
        <p:nvSpPr>
          <p:cNvPr id="3" name="Title 2"/>
          <p:cNvSpPr>
            <a:spLocks noGrp="1"/>
          </p:cNvSpPr>
          <p:nvPr>
            <p:ph type="title"/>
          </p:nvPr>
        </p:nvSpPr>
        <p:spPr/>
        <p:txBody>
          <a:bodyPr>
            <a:normAutofit fontScale="90000"/>
          </a:bodyPr>
          <a:lstStyle/>
          <a:p>
            <a:r>
              <a:rPr lang="en-US" dirty="0" smtClean="0"/>
              <a:t>How do these show up in RSAT?</a:t>
            </a:r>
            <a:endParaRPr lang="en-US" dirty="0"/>
          </a:p>
        </p:txBody>
      </p:sp>
    </p:spTree>
    <p:extLst>
      <p:ext uri="{BB962C8B-B14F-4D97-AF65-F5344CB8AC3E}">
        <p14:creationId xmlns:p14="http://schemas.microsoft.com/office/powerpoint/2010/main" val="1250262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534400" cy="4525963"/>
          </a:xfrm>
        </p:spPr>
        <p:txBody>
          <a:bodyPr>
            <a:normAutofit/>
          </a:bodyPr>
          <a:lstStyle/>
          <a:p>
            <a:r>
              <a:rPr lang="en-US" dirty="0" smtClean="0"/>
              <a:t>Clearly the data suggests that the prevalence of PTSD in the offender population is dramatically higher than in the general population.</a:t>
            </a:r>
          </a:p>
          <a:p>
            <a:r>
              <a:rPr lang="en-US" dirty="0" smtClean="0"/>
              <a:t>The rates of mental illness, substance abuse, medical issues, and socioeconomic issues are also dramatically elevated.</a:t>
            </a:r>
          </a:p>
          <a:p>
            <a:r>
              <a:rPr lang="en-US" dirty="0" smtClean="0"/>
              <a:t>The behavioral issues that accompany PTSD, Mental Illness, Substance Abuse/Dependence and Criminality Necessitate a Secure and Controlled Environment</a:t>
            </a:r>
            <a:endParaRPr lang="en-US" dirty="0"/>
          </a:p>
        </p:txBody>
      </p:sp>
      <p:sp>
        <p:nvSpPr>
          <p:cNvPr id="3" name="Title 2"/>
          <p:cNvSpPr>
            <a:spLocks noGrp="1"/>
          </p:cNvSpPr>
          <p:nvPr>
            <p:ph type="title"/>
          </p:nvPr>
        </p:nvSpPr>
        <p:spPr>
          <a:xfrm>
            <a:off x="152400" y="274638"/>
            <a:ext cx="8686800" cy="868362"/>
          </a:xfrm>
        </p:spPr>
        <p:txBody>
          <a:bodyPr>
            <a:normAutofit/>
          </a:bodyPr>
          <a:lstStyle/>
          <a:p>
            <a:r>
              <a:rPr lang="en-US" sz="3600" dirty="0" smtClean="0"/>
              <a:t>Having PTSD in a Correctional Setting</a:t>
            </a:r>
            <a:endParaRPr lang="en-US" sz="3600" dirty="0"/>
          </a:p>
        </p:txBody>
      </p:sp>
    </p:spTree>
    <p:extLst>
      <p:ext uri="{BB962C8B-B14F-4D97-AF65-F5344CB8AC3E}">
        <p14:creationId xmlns:p14="http://schemas.microsoft.com/office/powerpoint/2010/main" val="1745753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buFont typeface="Wingdings" pitchFamily="2" charset="2"/>
              <a:buChar char="ü"/>
            </a:pPr>
            <a:r>
              <a:rPr lang="en-US" dirty="0" smtClean="0"/>
              <a:t>Between 40%-50% had been attacked with a knife or other sharp object</a:t>
            </a:r>
          </a:p>
          <a:p>
            <a:pPr lvl="1">
              <a:buFont typeface="Wingdings" pitchFamily="2" charset="2"/>
              <a:buChar char="ü"/>
            </a:pPr>
            <a:r>
              <a:rPr lang="en-US" dirty="0" smtClean="0"/>
              <a:t>Between 40-50% had been shot at (excluding combat)</a:t>
            </a:r>
          </a:p>
          <a:p>
            <a:pPr lvl="1">
              <a:buFont typeface="Wingdings" pitchFamily="2" charset="2"/>
              <a:buChar char="ü"/>
            </a:pPr>
            <a:r>
              <a:rPr lang="en-US" dirty="0" smtClean="0"/>
              <a:t>Between 5-10% had been physically or sexually abused</a:t>
            </a:r>
          </a:p>
          <a:p>
            <a:pPr lvl="1">
              <a:buFont typeface="Wingdings" pitchFamily="2" charset="2"/>
              <a:buChar char="ü"/>
            </a:pPr>
            <a:r>
              <a:rPr lang="en-US" dirty="0" smtClean="0"/>
              <a:t>Twice as likely to meet diagnostic criteria for Antisocial Personality Disorder than women.</a:t>
            </a:r>
          </a:p>
          <a:p>
            <a:pPr lvl="1">
              <a:buFont typeface="Wingdings" pitchFamily="2" charset="2"/>
              <a:buChar char="ü"/>
            </a:pPr>
            <a:r>
              <a:rPr lang="en-US" dirty="0" smtClean="0"/>
              <a:t>Likely to have witnessed a killing or have been threatened with a weapon.</a:t>
            </a:r>
          </a:p>
          <a:p>
            <a:pPr>
              <a:buFont typeface="Wingdings" pitchFamily="2" charset="2"/>
              <a:buChar char="Ø"/>
            </a:pPr>
            <a:endParaRPr lang="en-US" sz="1200" dirty="0" smtClean="0"/>
          </a:p>
          <a:p>
            <a:pPr>
              <a:buFont typeface="Wingdings" pitchFamily="2" charset="2"/>
              <a:buChar char="§"/>
            </a:pPr>
            <a:endParaRPr lang="en-US" sz="1200" dirty="0"/>
          </a:p>
          <a:p>
            <a:pPr marL="109728" indent="0">
              <a:buNone/>
            </a:pPr>
            <a:r>
              <a:rPr lang="en-US" sz="1200" dirty="0" smtClean="0"/>
              <a:t>Source: Greenberg &amp; Rosenheck (2008)</a:t>
            </a:r>
          </a:p>
        </p:txBody>
      </p:sp>
      <p:sp>
        <p:nvSpPr>
          <p:cNvPr id="3" name="Title 2"/>
          <p:cNvSpPr>
            <a:spLocks noGrp="1"/>
          </p:cNvSpPr>
          <p:nvPr>
            <p:ph type="title"/>
          </p:nvPr>
        </p:nvSpPr>
        <p:spPr>
          <a:xfrm>
            <a:off x="228600" y="228600"/>
            <a:ext cx="8610600" cy="868362"/>
          </a:xfrm>
        </p:spPr>
        <p:txBody>
          <a:bodyPr>
            <a:normAutofit fontScale="90000"/>
          </a:bodyPr>
          <a:lstStyle/>
          <a:p>
            <a:r>
              <a:rPr lang="en-US" dirty="0" smtClean="0"/>
              <a:t>PTSD </a:t>
            </a:r>
            <a:r>
              <a:rPr lang="en-US" sz="4000" dirty="0" smtClean="0"/>
              <a:t>and the Male Inmate Population</a:t>
            </a:r>
            <a:endParaRPr lang="en-US" sz="4000" dirty="0"/>
          </a:p>
        </p:txBody>
      </p:sp>
    </p:spTree>
    <p:extLst>
      <p:ext uri="{BB962C8B-B14F-4D97-AF65-F5344CB8AC3E}">
        <p14:creationId xmlns:p14="http://schemas.microsoft.com/office/powerpoint/2010/main" val="772231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Greater rates of Borderline Personality Disorder, Major Depression, Eating Disorders and PTSD than Male Inmates (Zlotnick, 2008)</a:t>
            </a:r>
          </a:p>
          <a:p>
            <a:r>
              <a:rPr lang="en-US" dirty="0" smtClean="0"/>
              <a:t>More likely to report IV Drug Use and homelessness in the six months prior to incarceration</a:t>
            </a:r>
          </a:p>
          <a:p>
            <a:r>
              <a:rPr lang="en-US" dirty="0" smtClean="0"/>
              <a:t>More likely to have history of suicidal ideation or attempts</a:t>
            </a:r>
          </a:p>
          <a:p>
            <a:r>
              <a:rPr lang="en-US" dirty="0" smtClean="0"/>
              <a:t>Up to 55% of Female Inmates have experienced childhood sexual abuse</a:t>
            </a:r>
          </a:p>
          <a:p>
            <a:pPr marL="109728" indent="0">
              <a:buNone/>
            </a:pPr>
            <a:endParaRPr lang="en-US" sz="1200" dirty="0" smtClean="0"/>
          </a:p>
          <a:p>
            <a:pPr marL="109728" indent="0">
              <a:buNone/>
            </a:pPr>
            <a:r>
              <a:rPr lang="en-US" sz="1200" dirty="0" smtClean="0"/>
              <a:t>Source: Miller (2011)</a:t>
            </a:r>
          </a:p>
        </p:txBody>
      </p:sp>
      <p:sp>
        <p:nvSpPr>
          <p:cNvPr id="3" name="Title 2"/>
          <p:cNvSpPr>
            <a:spLocks noGrp="1"/>
          </p:cNvSpPr>
          <p:nvPr>
            <p:ph type="title"/>
          </p:nvPr>
        </p:nvSpPr>
        <p:spPr>
          <a:xfrm>
            <a:off x="381000" y="274638"/>
            <a:ext cx="8534400" cy="868362"/>
          </a:xfrm>
        </p:spPr>
        <p:txBody>
          <a:bodyPr>
            <a:normAutofit fontScale="90000"/>
          </a:bodyPr>
          <a:lstStyle/>
          <a:p>
            <a:r>
              <a:rPr lang="en-US" dirty="0" smtClean="0"/>
              <a:t>PTSD </a:t>
            </a:r>
            <a:r>
              <a:rPr lang="en-US" sz="3600" dirty="0" smtClean="0"/>
              <a:t>and the Female Inmate Population</a:t>
            </a:r>
            <a:endParaRPr lang="en-US" sz="3600" dirty="0"/>
          </a:p>
        </p:txBody>
      </p:sp>
    </p:spTree>
    <p:extLst>
      <p:ext uri="{BB962C8B-B14F-4D97-AF65-F5344CB8AC3E}">
        <p14:creationId xmlns:p14="http://schemas.microsoft.com/office/powerpoint/2010/main" val="1834086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44164522"/>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Coping Skills and PTSD</a:t>
            </a:r>
            <a:endParaRPr lang="en-US" dirty="0"/>
          </a:p>
        </p:txBody>
      </p:sp>
    </p:spTree>
    <p:extLst>
      <p:ext uri="{BB962C8B-B14F-4D97-AF65-F5344CB8AC3E}">
        <p14:creationId xmlns:p14="http://schemas.microsoft.com/office/powerpoint/2010/main" val="1010167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648200"/>
          </a:xfrm>
        </p:spPr>
        <p:txBody>
          <a:bodyPr>
            <a:normAutofit/>
          </a:bodyPr>
          <a:lstStyle/>
          <a:p>
            <a:pPr marL="630936" lvl="2" indent="0">
              <a:buNone/>
            </a:pPr>
            <a:r>
              <a:rPr lang="en-US" dirty="0"/>
              <a:t>The person has been exposed to a traumatic event in which both of the following have been present:</a:t>
            </a:r>
          </a:p>
          <a:p>
            <a:pPr marL="630936" lvl="2" indent="0">
              <a:buNone/>
            </a:pPr>
            <a:endParaRPr lang="en-US" dirty="0"/>
          </a:p>
          <a:p>
            <a:pPr marL="1088136" lvl="2" indent="-457200">
              <a:buClr>
                <a:schemeClr val="accent4"/>
              </a:buClr>
              <a:buFont typeface="+mj-lt"/>
              <a:buAutoNum type="arabicPeriod"/>
            </a:pPr>
            <a:r>
              <a:rPr lang="en-US" dirty="0" smtClean="0"/>
              <a:t>The </a:t>
            </a:r>
            <a:r>
              <a:rPr lang="en-US" dirty="0"/>
              <a:t>person has experienced, witnessed, or been confronted with an event or events that involve actual or threatened death or serious injury, or a threat to the physical integrity of oneself or others.</a:t>
            </a:r>
          </a:p>
          <a:p>
            <a:pPr marL="1088136" lvl="2" indent="-457200">
              <a:buClr>
                <a:schemeClr val="accent4"/>
              </a:buClr>
              <a:buFont typeface="+mj-lt"/>
              <a:buAutoNum type="arabicPeriod"/>
            </a:pPr>
            <a:endParaRPr lang="en-US" dirty="0"/>
          </a:p>
          <a:p>
            <a:pPr marL="1088136" lvl="2" indent="-457200">
              <a:buClr>
                <a:schemeClr val="accent4"/>
              </a:buClr>
              <a:buFont typeface="+mj-lt"/>
              <a:buAutoNum type="arabicPeriod"/>
            </a:pPr>
            <a:r>
              <a:rPr lang="en-US" dirty="0" smtClean="0"/>
              <a:t>The </a:t>
            </a:r>
            <a:r>
              <a:rPr lang="en-US" dirty="0"/>
              <a:t>person's response involved intense fear</a:t>
            </a:r>
            <a:r>
              <a:rPr lang="en-US" dirty="0" smtClean="0"/>
              <a:t>, helplessness</a:t>
            </a:r>
            <a:r>
              <a:rPr lang="en-US" dirty="0"/>
              <a:t>, or horror. Note: in children, it may be expressed instead by disorganized or agitated behavior</a:t>
            </a:r>
          </a:p>
          <a:p>
            <a:pPr marL="109728" indent="0">
              <a:buNone/>
            </a:pPr>
            <a:endParaRPr lang="en-US" sz="1200" dirty="0" smtClean="0"/>
          </a:p>
          <a:p>
            <a:pPr marL="109728" indent="0">
              <a:buNone/>
            </a:pPr>
            <a:r>
              <a:rPr lang="en-US" sz="1200" dirty="0" smtClean="0"/>
              <a:t>Source: DSM IV-TR, APA (2000)</a:t>
            </a:r>
            <a:endParaRPr lang="en-US" sz="1200" dirty="0"/>
          </a:p>
        </p:txBody>
      </p:sp>
      <p:sp>
        <p:nvSpPr>
          <p:cNvPr id="3" name="Title 2"/>
          <p:cNvSpPr>
            <a:spLocks noGrp="1"/>
          </p:cNvSpPr>
          <p:nvPr>
            <p:ph type="title"/>
          </p:nvPr>
        </p:nvSpPr>
        <p:spPr/>
        <p:txBody>
          <a:bodyPr>
            <a:normAutofit fontScale="90000"/>
          </a:bodyPr>
          <a:lstStyle/>
          <a:p>
            <a:r>
              <a:rPr lang="en-US" dirty="0" smtClean="0"/>
              <a:t>DSM IV-TR Definition of Trauma</a:t>
            </a:r>
            <a:endParaRPr lang="en-US" dirty="0"/>
          </a:p>
        </p:txBody>
      </p:sp>
    </p:spTree>
    <p:extLst>
      <p:ext uri="{BB962C8B-B14F-4D97-AF65-F5344CB8AC3E}">
        <p14:creationId xmlns:p14="http://schemas.microsoft.com/office/powerpoint/2010/main" val="1159487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Abuse Behaviors</a:t>
            </a:r>
            <a:endParaRPr lang="en-US" dirty="0"/>
          </a:p>
        </p:txBody>
      </p:sp>
      <p:sp>
        <p:nvSpPr>
          <p:cNvPr id="3" name="Text Placeholder 2"/>
          <p:cNvSpPr>
            <a:spLocks noGrp="1"/>
          </p:cNvSpPr>
          <p:nvPr>
            <p:ph type="body" idx="1"/>
          </p:nvPr>
        </p:nvSpPr>
        <p:spPr/>
        <p:txBody>
          <a:bodyPr/>
          <a:lstStyle/>
          <a:p>
            <a:r>
              <a:rPr lang="en-US" dirty="0" smtClean="0"/>
              <a:t>Women</a:t>
            </a:r>
            <a:endParaRPr lang="en-US" dirty="0"/>
          </a:p>
        </p:txBody>
      </p:sp>
      <p:sp>
        <p:nvSpPr>
          <p:cNvPr id="4" name="Text Placeholder 3"/>
          <p:cNvSpPr>
            <a:spLocks noGrp="1"/>
          </p:cNvSpPr>
          <p:nvPr>
            <p:ph type="body" sz="half" idx="3"/>
          </p:nvPr>
        </p:nvSpPr>
        <p:spPr/>
        <p:txBody>
          <a:bodyPr/>
          <a:lstStyle/>
          <a:p>
            <a:r>
              <a:rPr lang="en-US" dirty="0" smtClean="0"/>
              <a:t>Men</a:t>
            </a:r>
            <a:endParaRPr lang="en-US" dirty="0"/>
          </a:p>
        </p:txBody>
      </p:sp>
      <p:sp>
        <p:nvSpPr>
          <p:cNvPr id="5" name="Content Placeholder 4"/>
          <p:cNvSpPr>
            <a:spLocks noGrp="1"/>
          </p:cNvSpPr>
          <p:nvPr>
            <p:ph sz="quarter" idx="2"/>
          </p:nvPr>
        </p:nvSpPr>
        <p:spPr/>
        <p:txBody>
          <a:bodyPr/>
          <a:lstStyle/>
          <a:p>
            <a:r>
              <a:rPr lang="en-US" dirty="0" smtClean="0"/>
              <a:t>78% of women with 4 or more childhood traumas reported IV drug use.</a:t>
            </a:r>
          </a:p>
          <a:p>
            <a:r>
              <a:rPr lang="en-US" dirty="0" smtClean="0"/>
              <a:t>Women with histories of childhood sexual abuse were 60% more likely to abuse alcohol and 70% more likely to abuse other drugs.</a:t>
            </a:r>
          </a:p>
          <a:p>
            <a:pPr marL="109728" indent="0">
              <a:buNone/>
            </a:pPr>
            <a:endParaRPr lang="en-US" dirty="0" smtClean="0"/>
          </a:p>
          <a:p>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More likely to abuse alcohol.</a:t>
            </a:r>
          </a:p>
          <a:p>
            <a:r>
              <a:rPr lang="en-US" dirty="0" smtClean="0"/>
              <a:t>More likely to commit violent crimes to obtain drugs.</a:t>
            </a:r>
          </a:p>
          <a:p>
            <a:r>
              <a:rPr lang="en-US" dirty="0" smtClean="0"/>
              <a:t>More likely to have experienced childhood abuse than non-addict.</a:t>
            </a:r>
          </a:p>
          <a:p>
            <a:pPr marL="109728" indent="0">
              <a:buNone/>
            </a:pPr>
            <a:endParaRPr lang="en-US" dirty="0" smtClean="0"/>
          </a:p>
          <a:p>
            <a:r>
              <a:rPr lang="en-US" dirty="0" smtClean="0"/>
              <a:t>Those who experience 6 or more ACEs have a 4600% increased likelihood of becoming an IV drug user</a:t>
            </a:r>
            <a:endParaRPr lang="en-US" dirty="0"/>
          </a:p>
        </p:txBody>
      </p:sp>
      <p:sp>
        <p:nvSpPr>
          <p:cNvPr id="7" name="Footer Placeholder 6"/>
          <p:cNvSpPr>
            <a:spLocks noGrp="1"/>
          </p:cNvSpPr>
          <p:nvPr>
            <p:ph type="ftr" sz="quarter" idx="11"/>
          </p:nvPr>
        </p:nvSpPr>
        <p:spPr/>
        <p:txBody>
          <a:bodyPr/>
          <a:lstStyle/>
          <a:p>
            <a:r>
              <a:rPr lang="en-US" dirty="0" smtClean="0"/>
              <a:t>Source: Felitti, 2006</a:t>
            </a:r>
            <a:endParaRPr lang="en-US" dirty="0"/>
          </a:p>
        </p:txBody>
      </p:sp>
    </p:spTree>
    <p:extLst>
      <p:ext uri="{BB962C8B-B14F-4D97-AF65-F5344CB8AC3E}">
        <p14:creationId xmlns:p14="http://schemas.microsoft.com/office/powerpoint/2010/main" val="1005322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Up to 89% of Women seeking treatment for chemical dependence report a history of abuse</a:t>
            </a:r>
          </a:p>
          <a:p>
            <a:endParaRPr lang="en-US" dirty="0"/>
          </a:p>
        </p:txBody>
      </p:sp>
      <p:sp>
        <p:nvSpPr>
          <p:cNvPr id="3" name="Title 2"/>
          <p:cNvSpPr>
            <a:spLocks noGrp="1"/>
          </p:cNvSpPr>
          <p:nvPr>
            <p:ph type="title"/>
          </p:nvPr>
        </p:nvSpPr>
        <p:spPr>
          <a:xfrm>
            <a:off x="533400" y="228600"/>
            <a:ext cx="8229600" cy="1143000"/>
          </a:xfrm>
        </p:spPr>
        <p:txBody>
          <a:bodyPr/>
          <a:lstStyle/>
          <a:p>
            <a:r>
              <a:rPr lang="en-US" dirty="0" smtClean="0"/>
              <a:t>PTSD and Substance Abuse</a:t>
            </a:r>
            <a:endParaRPr lang="en-US" dirty="0"/>
          </a:p>
        </p:txBody>
      </p:sp>
      <p:graphicFrame>
        <p:nvGraphicFramePr>
          <p:cNvPr id="4" name="Diagram 3"/>
          <p:cNvGraphicFramePr/>
          <p:nvPr>
            <p:extLst>
              <p:ext uri="{D42A27DB-BD31-4B8C-83A1-F6EECF244321}">
                <p14:modId xmlns:p14="http://schemas.microsoft.com/office/powerpoint/2010/main" val="1948800096"/>
              </p:ext>
            </p:extLst>
          </p:nvPr>
        </p:nvGraphicFramePr>
        <p:xfrm>
          <a:off x="2362200" y="2590800"/>
          <a:ext cx="59436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06673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9"/>
            <a:ext cx="8534400" cy="4386072"/>
          </a:xfrm>
        </p:spPr>
        <p:txBody>
          <a:bodyPr>
            <a:normAutofit/>
          </a:bodyPr>
          <a:lstStyle/>
          <a:p>
            <a:r>
              <a:rPr lang="en-US" dirty="0" smtClean="0"/>
              <a:t>History of Mental Illness</a:t>
            </a:r>
          </a:p>
          <a:p>
            <a:r>
              <a:rPr lang="en-US" dirty="0" smtClean="0"/>
              <a:t>Sustaining an Injury During a Traumatic Event</a:t>
            </a:r>
          </a:p>
          <a:p>
            <a:r>
              <a:rPr lang="en-US" dirty="0" smtClean="0"/>
              <a:t>Seeing People Hurt or Killed</a:t>
            </a:r>
          </a:p>
          <a:p>
            <a:r>
              <a:rPr lang="en-US" dirty="0" smtClean="0"/>
              <a:t>Having Little or No Social Support After the Event</a:t>
            </a:r>
          </a:p>
          <a:p>
            <a:r>
              <a:rPr lang="en-US" dirty="0" smtClean="0"/>
              <a:t>Dealing with Extra Stressors After the Event</a:t>
            </a:r>
          </a:p>
          <a:p>
            <a:endParaRPr lang="en-US" dirty="0"/>
          </a:p>
          <a:p>
            <a:pPr marL="109728" indent="0">
              <a:buNone/>
            </a:pPr>
            <a:endParaRPr lang="en-US" dirty="0"/>
          </a:p>
          <a:p>
            <a:pPr marL="109728" indent="0">
              <a:buNone/>
            </a:pPr>
            <a:endParaRPr lang="en-US" sz="1200" dirty="0" smtClean="0"/>
          </a:p>
          <a:p>
            <a:pPr marL="109728" indent="0">
              <a:buNone/>
            </a:pPr>
            <a:r>
              <a:rPr lang="en-US" sz="1200" dirty="0" smtClean="0"/>
              <a:t>Source: Miller (2011)</a:t>
            </a:r>
            <a:endParaRPr lang="en-US" sz="1200" dirty="0"/>
          </a:p>
        </p:txBody>
      </p:sp>
      <p:sp>
        <p:nvSpPr>
          <p:cNvPr id="3" name="Title 2"/>
          <p:cNvSpPr>
            <a:spLocks noGrp="1"/>
          </p:cNvSpPr>
          <p:nvPr>
            <p:ph type="title"/>
          </p:nvPr>
        </p:nvSpPr>
        <p:spPr/>
        <p:txBody>
          <a:bodyPr>
            <a:normAutofit fontScale="90000"/>
          </a:bodyPr>
          <a:lstStyle/>
          <a:p>
            <a:r>
              <a:rPr lang="en-US" dirty="0" smtClean="0"/>
              <a:t>Risk Factors for Developing PTSD</a:t>
            </a:r>
            <a:endParaRPr lang="en-US" dirty="0"/>
          </a:p>
        </p:txBody>
      </p:sp>
    </p:spTree>
    <p:extLst>
      <p:ext uri="{BB962C8B-B14F-4D97-AF65-F5344CB8AC3E}">
        <p14:creationId xmlns:p14="http://schemas.microsoft.com/office/powerpoint/2010/main" val="1980625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39677375"/>
              </p:ext>
            </p:extLst>
          </p:nvPr>
        </p:nvGraphicFramePr>
        <p:xfrm>
          <a:off x="1295401" y="2057400"/>
          <a:ext cx="6476999" cy="3472753"/>
        </p:xfrm>
        <a:graphic>
          <a:graphicData uri="http://schemas.openxmlformats.org/drawingml/2006/table">
            <a:tbl>
              <a:tblPr>
                <a:tableStyleId>{D113A9D2-9D6B-4929-AA2D-F23B5EE8CBE7}</a:tableStyleId>
              </a:tblPr>
              <a:tblGrid>
                <a:gridCol w="3181974"/>
                <a:gridCol w="3295025"/>
              </a:tblGrid>
              <a:tr h="582933">
                <a:tc>
                  <a:txBody>
                    <a:bodyPr/>
                    <a:lstStyle/>
                    <a:p>
                      <a:pPr marL="0" marR="0" algn="ctr">
                        <a:lnSpc>
                          <a:spcPct val="115000"/>
                        </a:lnSpc>
                        <a:spcBef>
                          <a:spcPts val="0"/>
                        </a:spcBef>
                        <a:spcAft>
                          <a:spcPts val="0"/>
                        </a:spcAft>
                      </a:pPr>
                      <a:r>
                        <a:rPr lang="en-US" sz="2400" dirty="0">
                          <a:solidFill>
                            <a:schemeClr val="tx1"/>
                          </a:solidFill>
                          <a:effectLst/>
                        </a:rPr>
                        <a:t>Joelle</a:t>
                      </a:r>
                      <a:endParaRPr lang="en-US" sz="2400" dirty="0">
                        <a:solidFill>
                          <a:schemeClr val="tx1"/>
                        </a:solidFill>
                        <a:effectLst/>
                        <a:latin typeface="Calibri"/>
                        <a:ea typeface="Times New Roman"/>
                        <a:cs typeface="Times New Roman"/>
                      </a:endParaRPr>
                    </a:p>
                  </a:txBody>
                  <a:tcPr marL="0" marR="0" marT="0" marB="0" anchor="ctr"/>
                </a:tc>
                <a:tc>
                  <a:txBody>
                    <a:bodyPr/>
                    <a:lstStyle/>
                    <a:p>
                      <a:pPr marL="0" marR="0" algn="ctr">
                        <a:lnSpc>
                          <a:spcPct val="115000"/>
                        </a:lnSpc>
                        <a:spcBef>
                          <a:spcPts val="0"/>
                        </a:spcBef>
                        <a:spcAft>
                          <a:spcPts val="0"/>
                        </a:spcAft>
                      </a:pPr>
                      <a:r>
                        <a:rPr lang="en-US" sz="2400" dirty="0">
                          <a:solidFill>
                            <a:schemeClr val="tx1"/>
                          </a:solidFill>
                          <a:effectLst/>
                        </a:rPr>
                        <a:t>Rochelle</a:t>
                      </a:r>
                      <a:endParaRPr lang="en-US" sz="2400" dirty="0">
                        <a:solidFill>
                          <a:schemeClr val="tx1"/>
                        </a:solidFill>
                        <a:effectLst/>
                        <a:latin typeface="Calibri"/>
                        <a:ea typeface="Times New Roman"/>
                        <a:cs typeface="Times New Roman"/>
                      </a:endParaRPr>
                    </a:p>
                  </a:txBody>
                  <a:tcPr marL="0" marR="0" marT="0" marB="0" anchor="ctr"/>
                </a:tc>
              </a:tr>
              <a:tr h="703407">
                <a:tc>
                  <a:txBody>
                    <a:bodyPr/>
                    <a:lstStyle/>
                    <a:p>
                      <a:pPr marL="0" marR="0" algn="ctr">
                        <a:lnSpc>
                          <a:spcPct val="115000"/>
                        </a:lnSpc>
                        <a:spcBef>
                          <a:spcPts val="0"/>
                        </a:spcBef>
                        <a:spcAft>
                          <a:spcPts val="0"/>
                        </a:spcAft>
                      </a:pPr>
                      <a:r>
                        <a:rPr lang="en-US" sz="1200" dirty="0">
                          <a:solidFill>
                            <a:schemeClr val="tx1"/>
                          </a:solidFill>
                          <a:effectLst/>
                        </a:rPr>
                        <a:t>Mommy is going to die. Her head is</a:t>
                      </a:r>
                    </a:p>
                    <a:p>
                      <a:pPr marL="0" marR="0" algn="ctr">
                        <a:lnSpc>
                          <a:spcPct val="115000"/>
                        </a:lnSpc>
                        <a:spcBef>
                          <a:spcPts val="0"/>
                        </a:spcBef>
                        <a:spcAft>
                          <a:spcPts val="0"/>
                        </a:spcAft>
                      </a:pPr>
                      <a:r>
                        <a:rPr lang="en-US" sz="1200" dirty="0">
                          <a:solidFill>
                            <a:schemeClr val="tx1"/>
                          </a:solidFill>
                          <a:effectLst/>
                        </a:rPr>
                        <a:t>all bloody.</a:t>
                      </a:r>
                      <a:endParaRPr lang="en-US" sz="1200" dirty="0">
                        <a:solidFill>
                          <a:schemeClr val="tx1"/>
                        </a:solidFill>
                        <a:effectLst/>
                        <a:latin typeface="Calibri"/>
                        <a:ea typeface="Times New Roman"/>
                        <a:cs typeface="Times New Roman"/>
                      </a:endParaRPr>
                    </a:p>
                  </a:txBody>
                  <a:tcPr marL="0" marR="0" marT="0" marB="0"/>
                </a:tc>
                <a:tc>
                  <a:txBody>
                    <a:bodyPr/>
                    <a:lstStyle/>
                    <a:p>
                      <a:pPr marL="0" marR="0" algn="ctr">
                        <a:lnSpc>
                          <a:spcPct val="115000"/>
                        </a:lnSpc>
                        <a:spcBef>
                          <a:spcPts val="0"/>
                        </a:spcBef>
                        <a:spcAft>
                          <a:spcPts val="0"/>
                        </a:spcAft>
                      </a:pPr>
                      <a:r>
                        <a:rPr lang="en-US" sz="1200" baseline="0" dirty="0" smtClean="0">
                          <a:solidFill>
                            <a:schemeClr val="tx1"/>
                          </a:solidFill>
                          <a:effectLst/>
                        </a:rPr>
                        <a:t> </a:t>
                      </a:r>
                      <a:r>
                        <a:rPr lang="en-US" sz="1200" dirty="0" smtClean="0">
                          <a:solidFill>
                            <a:schemeClr val="tx1"/>
                          </a:solidFill>
                          <a:effectLst/>
                        </a:rPr>
                        <a:t>Got </a:t>
                      </a:r>
                      <a:r>
                        <a:rPr lang="en-US" sz="1200" dirty="0">
                          <a:solidFill>
                            <a:schemeClr val="tx1"/>
                          </a:solidFill>
                          <a:effectLst/>
                        </a:rPr>
                        <a:t>to get help. I think he broke her </a:t>
                      </a:r>
                    </a:p>
                    <a:p>
                      <a:pPr marL="0" marR="0" algn="ctr">
                        <a:lnSpc>
                          <a:spcPct val="115000"/>
                        </a:lnSpc>
                        <a:spcBef>
                          <a:spcPts val="0"/>
                        </a:spcBef>
                        <a:spcAft>
                          <a:spcPts val="0"/>
                        </a:spcAft>
                      </a:pPr>
                      <a:r>
                        <a:rPr lang="en-US" sz="1200" dirty="0">
                          <a:solidFill>
                            <a:schemeClr val="tx1"/>
                          </a:solidFill>
                          <a:effectLst/>
                        </a:rPr>
                        <a:t> </a:t>
                      </a:r>
                      <a:r>
                        <a:rPr lang="en-US" sz="1200" dirty="0" smtClean="0">
                          <a:solidFill>
                            <a:schemeClr val="tx1"/>
                          </a:solidFill>
                          <a:effectLst/>
                        </a:rPr>
                        <a:t>nose</a:t>
                      </a:r>
                      <a:r>
                        <a:rPr lang="en-US" sz="1200" dirty="0">
                          <a:solidFill>
                            <a:schemeClr val="tx1"/>
                          </a:solidFill>
                          <a:effectLst/>
                        </a:rPr>
                        <a:t>.</a:t>
                      </a:r>
                      <a:endParaRPr lang="en-US" sz="1200" dirty="0">
                        <a:solidFill>
                          <a:schemeClr val="tx1"/>
                        </a:solidFill>
                        <a:effectLst/>
                        <a:latin typeface="Calibri"/>
                        <a:ea typeface="Times New Roman"/>
                        <a:cs typeface="Times New Roman"/>
                      </a:endParaRPr>
                    </a:p>
                  </a:txBody>
                  <a:tcPr marL="0" marR="0" marT="0" marB="0"/>
                </a:tc>
              </a:tr>
              <a:tr h="703407">
                <a:tc>
                  <a:txBody>
                    <a:bodyPr/>
                    <a:lstStyle/>
                    <a:p>
                      <a:pPr marL="0" marR="0" algn="ctr">
                        <a:lnSpc>
                          <a:spcPct val="115000"/>
                        </a:lnSpc>
                        <a:spcBef>
                          <a:spcPts val="0"/>
                        </a:spcBef>
                        <a:spcAft>
                          <a:spcPts val="0"/>
                        </a:spcAft>
                      </a:pPr>
                      <a:r>
                        <a:rPr lang="en-US" sz="1200" dirty="0">
                          <a:solidFill>
                            <a:schemeClr val="tx1"/>
                          </a:solidFill>
                          <a:effectLst/>
                        </a:rPr>
                        <a:t>He is going to kill us too.</a:t>
                      </a:r>
                      <a:endParaRPr lang="en-US" sz="1200" dirty="0">
                        <a:solidFill>
                          <a:schemeClr val="tx1"/>
                        </a:solidFill>
                        <a:effectLst/>
                        <a:latin typeface="Calibri"/>
                        <a:ea typeface="Times New Roman"/>
                        <a:cs typeface="Times New Roman"/>
                      </a:endParaRPr>
                    </a:p>
                  </a:txBody>
                  <a:tcPr marL="0" marR="0" marT="0" marB="0"/>
                </a:tc>
                <a:tc>
                  <a:txBody>
                    <a:bodyPr/>
                    <a:lstStyle/>
                    <a:p>
                      <a:pPr marL="0" marR="0" algn="ctr">
                        <a:lnSpc>
                          <a:spcPct val="115000"/>
                        </a:lnSpc>
                        <a:spcBef>
                          <a:spcPts val="0"/>
                        </a:spcBef>
                        <a:spcAft>
                          <a:spcPts val="0"/>
                        </a:spcAft>
                      </a:pPr>
                      <a:r>
                        <a:rPr lang="en-US" sz="1200" dirty="0">
                          <a:solidFill>
                            <a:schemeClr val="tx1"/>
                          </a:solidFill>
                          <a:effectLst/>
                        </a:rPr>
                        <a:t> </a:t>
                      </a:r>
                      <a:r>
                        <a:rPr lang="en-US" sz="1200" dirty="0" smtClean="0">
                          <a:solidFill>
                            <a:schemeClr val="tx1"/>
                          </a:solidFill>
                          <a:effectLst/>
                        </a:rPr>
                        <a:t>If </a:t>
                      </a:r>
                      <a:r>
                        <a:rPr lang="en-US" sz="1200" dirty="0">
                          <a:solidFill>
                            <a:schemeClr val="tx1"/>
                          </a:solidFill>
                          <a:effectLst/>
                        </a:rPr>
                        <a:t>he comes near me I’ll call the police.</a:t>
                      </a:r>
                      <a:endParaRPr lang="en-US" sz="1200" dirty="0">
                        <a:solidFill>
                          <a:schemeClr val="tx1"/>
                        </a:solidFill>
                        <a:effectLst/>
                        <a:latin typeface="Calibri"/>
                        <a:ea typeface="Times New Roman"/>
                        <a:cs typeface="Times New Roman"/>
                      </a:endParaRPr>
                    </a:p>
                  </a:txBody>
                  <a:tcPr marL="0" marR="0" marT="0" marB="0"/>
                </a:tc>
              </a:tr>
              <a:tr h="703407">
                <a:tc>
                  <a:txBody>
                    <a:bodyPr/>
                    <a:lstStyle/>
                    <a:p>
                      <a:pPr marL="0" marR="0" algn="ctr">
                        <a:lnSpc>
                          <a:spcPct val="115000"/>
                        </a:lnSpc>
                        <a:spcBef>
                          <a:spcPts val="0"/>
                        </a:spcBef>
                        <a:spcAft>
                          <a:spcPts val="0"/>
                        </a:spcAft>
                      </a:pPr>
                      <a:r>
                        <a:rPr lang="en-US" sz="1200" dirty="0">
                          <a:solidFill>
                            <a:schemeClr val="tx1"/>
                          </a:solidFill>
                          <a:effectLst/>
                        </a:rPr>
                        <a:t>My heart is racing. I have to cry.</a:t>
                      </a:r>
                      <a:endParaRPr lang="en-US" sz="1200" dirty="0">
                        <a:solidFill>
                          <a:schemeClr val="tx1"/>
                        </a:solidFill>
                        <a:effectLst/>
                        <a:latin typeface="Calibri"/>
                        <a:ea typeface="Times New Roman"/>
                        <a:cs typeface="Times New Roman"/>
                      </a:endParaRPr>
                    </a:p>
                  </a:txBody>
                  <a:tcPr marL="0" marR="0" marT="0" marB="0"/>
                </a:tc>
                <a:tc>
                  <a:txBody>
                    <a:bodyPr/>
                    <a:lstStyle/>
                    <a:p>
                      <a:pPr marL="0" marR="0" algn="ctr">
                        <a:lnSpc>
                          <a:spcPct val="115000"/>
                        </a:lnSpc>
                        <a:spcBef>
                          <a:spcPts val="0"/>
                        </a:spcBef>
                        <a:spcAft>
                          <a:spcPts val="0"/>
                        </a:spcAft>
                      </a:pPr>
                      <a:r>
                        <a:rPr lang="en-US" sz="1200" dirty="0">
                          <a:solidFill>
                            <a:schemeClr val="tx1"/>
                          </a:solidFill>
                          <a:effectLst/>
                        </a:rPr>
                        <a:t> </a:t>
                      </a:r>
                      <a:r>
                        <a:rPr lang="en-US" sz="1200" dirty="0" smtClean="0">
                          <a:solidFill>
                            <a:schemeClr val="tx1"/>
                          </a:solidFill>
                          <a:effectLst/>
                        </a:rPr>
                        <a:t>We </a:t>
                      </a:r>
                      <a:r>
                        <a:rPr lang="en-US" sz="1200" dirty="0">
                          <a:solidFill>
                            <a:schemeClr val="tx1"/>
                          </a:solidFill>
                          <a:effectLst/>
                        </a:rPr>
                        <a:t>have to keep quiet, Joelle, don’t cry</a:t>
                      </a:r>
                      <a:endParaRPr lang="en-US" sz="1200" dirty="0">
                        <a:solidFill>
                          <a:schemeClr val="tx1"/>
                        </a:solidFill>
                        <a:effectLst/>
                        <a:latin typeface="Calibri"/>
                        <a:ea typeface="Times New Roman"/>
                        <a:cs typeface="Times New Roman"/>
                      </a:endParaRPr>
                    </a:p>
                  </a:txBody>
                  <a:tcPr marL="0" marR="0" marT="0" marB="0"/>
                </a:tc>
              </a:tr>
              <a:tr h="779599">
                <a:tc>
                  <a:txBody>
                    <a:bodyPr/>
                    <a:lstStyle/>
                    <a:p>
                      <a:pPr marL="0" marR="0" algn="ctr">
                        <a:lnSpc>
                          <a:spcPct val="115000"/>
                        </a:lnSpc>
                        <a:spcBef>
                          <a:spcPts val="0"/>
                        </a:spcBef>
                        <a:spcAft>
                          <a:spcPts val="0"/>
                        </a:spcAft>
                      </a:pPr>
                      <a:r>
                        <a:rPr lang="en-US" sz="1200" dirty="0">
                          <a:solidFill>
                            <a:schemeClr val="tx1"/>
                          </a:solidFill>
                          <a:effectLst/>
                        </a:rPr>
                        <a:t>This is happening to us because I </a:t>
                      </a:r>
                    </a:p>
                    <a:p>
                      <a:pPr marL="0" marR="0" algn="ctr">
                        <a:lnSpc>
                          <a:spcPct val="115000"/>
                        </a:lnSpc>
                        <a:spcBef>
                          <a:spcPts val="0"/>
                        </a:spcBef>
                        <a:spcAft>
                          <a:spcPts val="0"/>
                        </a:spcAft>
                      </a:pPr>
                      <a:r>
                        <a:rPr lang="en-US" sz="1200" dirty="0">
                          <a:solidFill>
                            <a:schemeClr val="tx1"/>
                          </a:solidFill>
                          <a:effectLst/>
                        </a:rPr>
                        <a:t> am bad.</a:t>
                      </a:r>
                      <a:endParaRPr lang="en-US" sz="1200" dirty="0">
                        <a:solidFill>
                          <a:schemeClr val="tx1"/>
                        </a:solidFill>
                        <a:effectLst/>
                        <a:latin typeface="Calibri"/>
                        <a:ea typeface="Times New Roman"/>
                        <a:cs typeface="Times New Roman"/>
                      </a:endParaRPr>
                    </a:p>
                  </a:txBody>
                  <a:tcPr marL="0" marR="0" marT="0" marB="0"/>
                </a:tc>
                <a:tc>
                  <a:txBody>
                    <a:bodyPr/>
                    <a:lstStyle/>
                    <a:p>
                      <a:pPr marL="0" marR="0" algn="ctr">
                        <a:lnSpc>
                          <a:spcPct val="115000"/>
                        </a:lnSpc>
                        <a:spcBef>
                          <a:spcPts val="0"/>
                        </a:spcBef>
                        <a:spcAft>
                          <a:spcPts val="0"/>
                        </a:spcAft>
                      </a:pPr>
                      <a:r>
                        <a:rPr lang="en-US" sz="1200" baseline="0" dirty="0" smtClean="0">
                          <a:solidFill>
                            <a:schemeClr val="tx1"/>
                          </a:solidFill>
                          <a:effectLst/>
                        </a:rPr>
                        <a:t> </a:t>
                      </a:r>
                      <a:r>
                        <a:rPr lang="en-US" sz="1200" dirty="0" smtClean="0">
                          <a:solidFill>
                            <a:schemeClr val="tx1"/>
                          </a:solidFill>
                          <a:effectLst/>
                        </a:rPr>
                        <a:t>Why </a:t>
                      </a:r>
                      <a:r>
                        <a:rPr lang="en-US" sz="1200" dirty="0">
                          <a:solidFill>
                            <a:schemeClr val="tx1"/>
                          </a:solidFill>
                          <a:effectLst/>
                        </a:rPr>
                        <a:t>did I have to come back here to</a:t>
                      </a:r>
                    </a:p>
                    <a:p>
                      <a:pPr marL="0" marR="0" algn="ctr">
                        <a:lnSpc>
                          <a:spcPct val="115000"/>
                        </a:lnSpc>
                        <a:spcBef>
                          <a:spcPts val="0"/>
                        </a:spcBef>
                        <a:spcAft>
                          <a:spcPts val="0"/>
                        </a:spcAft>
                      </a:pPr>
                      <a:r>
                        <a:rPr lang="en-US" sz="1200" dirty="0">
                          <a:solidFill>
                            <a:schemeClr val="tx1"/>
                          </a:solidFill>
                          <a:effectLst/>
                        </a:rPr>
                        <a:t> </a:t>
                      </a:r>
                      <a:r>
                        <a:rPr lang="en-US" sz="1200" baseline="0" dirty="0" smtClean="0">
                          <a:solidFill>
                            <a:schemeClr val="tx1"/>
                          </a:solidFill>
                          <a:effectLst/>
                        </a:rPr>
                        <a:t> </a:t>
                      </a:r>
                      <a:r>
                        <a:rPr lang="en-US" sz="1200" dirty="0" smtClean="0">
                          <a:solidFill>
                            <a:schemeClr val="tx1"/>
                          </a:solidFill>
                          <a:effectLst/>
                        </a:rPr>
                        <a:t>live</a:t>
                      </a:r>
                      <a:r>
                        <a:rPr lang="en-US" sz="1200" dirty="0">
                          <a:solidFill>
                            <a:schemeClr val="tx1"/>
                          </a:solidFill>
                          <a:effectLst/>
                        </a:rPr>
                        <a:t>?</a:t>
                      </a:r>
                      <a:endParaRPr lang="en-US" sz="1200" dirty="0">
                        <a:solidFill>
                          <a:schemeClr val="tx1"/>
                        </a:solidFill>
                        <a:effectLst/>
                        <a:latin typeface="Calibri"/>
                        <a:ea typeface="Times New Roman"/>
                        <a:cs typeface="Times New Roman"/>
                      </a:endParaRPr>
                    </a:p>
                  </a:txBody>
                  <a:tcPr marL="0" marR="0" marT="0" marB="0"/>
                </a:tc>
              </a:tr>
            </a:tbl>
          </a:graphicData>
        </a:graphic>
      </p:graphicFrame>
      <p:sp>
        <p:nvSpPr>
          <p:cNvPr id="3" name="Title 2"/>
          <p:cNvSpPr>
            <a:spLocks noGrp="1"/>
          </p:cNvSpPr>
          <p:nvPr>
            <p:ph type="title"/>
          </p:nvPr>
        </p:nvSpPr>
        <p:spPr/>
        <p:txBody>
          <a:bodyPr>
            <a:noAutofit/>
          </a:bodyPr>
          <a:lstStyle/>
          <a:p>
            <a:r>
              <a:rPr lang="en-US" sz="1600" dirty="0">
                <a:solidFill>
                  <a:schemeClr val="tx1"/>
                </a:solidFill>
                <a:effectLst/>
              </a:rPr>
              <a:t>For example:</a:t>
            </a:r>
            <a:br>
              <a:rPr lang="en-US" sz="1600" dirty="0">
                <a:solidFill>
                  <a:schemeClr val="tx1"/>
                </a:solidFill>
                <a:effectLst/>
              </a:rPr>
            </a:br>
            <a:r>
              <a:rPr lang="en-US" sz="1600" dirty="0">
                <a:effectLst/>
              </a:rPr>
              <a:t>Rochelle is Joelle’s older half-sister. Rochelle lived with her dad for part of her childhood, but moved in with her sister, Joelle, when their mom re-married. One night, the girls saw their mom’s new husband break her nose. Rochelle was devastated and Joelle was </a:t>
            </a:r>
            <a:r>
              <a:rPr lang="en-US" sz="1600" dirty="0" smtClean="0">
                <a:effectLst/>
              </a:rPr>
              <a:t>traumatized. Who do you think adjusted better?</a:t>
            </a:r>
            <a:endParaRPr lang="en-US" sz="1600" dirty="0"/>
          </a:p>
        </p:txBody>
      </p:sp>
      <p:sp>
        <p:nvSpPr>
          <p:cNvPr id="5" name="Footer Placeholder 4"/>
          <p:cNvSpPr>
            <a:spLocks noGrp="1"/>
          </p:cNvSpPr>
          <p:nvPr>
            <p:ph type="ftr" sz="quarter" idx="11"/>
          </p:nvPr>
        </p:nvSpPr>
        <p:spPr>
          <a:xfrm>
            <a:off x="5029200" y="6019800"/>
            <a:ext cx="2350681" cy="365125"/>
          </a:xfrm>
        </p:spPr>
        <p:txBody>
          <a:bodyPr/>
          <a:lstStyle/>
          <a:p>
            <a:r>
              <a:rPr lang="en-US" dirty="0" smtClean="0"/>
              <a:t>Source: Miller (2011)</a:t>
            </a:r>
            <a:endParaRPr lang="en-US" dirty="0"/>
          </a:p>
        </p:txBody>
      </p:sp>
    </p:spTree>
    <p:extLst>
      <p:ext uri="{BB962C8B-B14F-4D97-AF65-F5344CB8AC3E}">
        <p14:creationId xmlns:p14="http://schemas.microsoft.com/office/powerpoint/2010/main" val="8587390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Recalling an inmate you’ve worked with who stands out as being resilient, describe some of his or her characteristics.</a:t>
            </a:r>
          </a:p>
          <a:p>
            <a:endParaRPr lang="en-US" dirty="0" smtClean="0"/>
          </a:p>
        </p:txBody>
      </p:sp>
      <p:sp>
        <p:nvSpPr>
          <p:cNvPr id="3" name="Title 2"/>
          <p:cNvSpPr>
            <a:spLocks noGrp="1"/>
          </p:cNvSpPr>
          <p:nvPr>
            <p:ph type="title"/>
          </p:nvPr>
        </p:nvSpPr>
        <p:spPr/>
        <p:txBody>
          <a:bodyPr/>
          <a:lstStyle/>
          <a:p>
            <a:r>
              <a:rPr lang="en-US" dirty="0" smtClean="0"/>
              <a:t>Exercise: Resiliency</a:t>
            </a:r>
            <a:endParaRPr lang="en-US" dirty="0"/>
          </a:p>
        </p:txBody>
      </p:sp>
    </p:spTree>
    <p:extLst>
      <p:ext uri="{BB962C8B-B14F-4D97-AF65-F5344CB8AC3E}">
        <p14:creationId xmlns:p14="http://schemas.microsoft.com/office/powerpoint/2010/main" val="21592911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Seeking out Support from Other People, such as Friends and Family</a:t>
            </a:r>
          </a:p>
          <a:p>
            <a:r>
              <a:rPr lang="en-US" dirty="0" smtClean="0"/>
              <a:t>Finding a Support Group</a:t>
            </a:r>
          </a:p>
          <a:p>
            <a:r>
              <a:rPr lang="en-US" dirty="0" smtClean="0"/>
              <a:t>Feeling Good about One’s </a:t>
            </a:r>
            <a:r>
              <a:rPr lang="en-US" dirty="0"/>
              <a:t>O</a:t>
            </a:r>
            <a:r>
              <a:rPr lang="en-US" dirty="0" smtClean="0"/>
              <a:t>wn Actions in the Face of Danger</a:t>
            </a:r>
          </a:p>
          <a:p>
            <a:r>
              <a:rPr lang="en-US" dirty="0" smtClean="0"/>
              <a:t>Being Able to Act and Respond Effectively despite Feeling Fear</a:t>
            </a:r>
          </a:p>
          <a:p>
            <a:r>
              <a:rPr lang="en-US" dirty="0" smtClean="0"/>
              <a:t>Having a Coping Strategy, a way of getting through the event and learning from it</a:t>
            </a:r>
          </a:p>
          <a:p>
            <a:pPr marL="109728" indent="0">
              <a:buNone/>
            </a:pPr>
            <a:endParaRPr lang="en-US" sz="1200" dirty="0" smtClean="0"/>
          </a:p>
          <a:p>
            <a:pPr marL="109728" indent="0">
              <a:buNone/>
            </a:pPr>
            <a:r>
              <a:rPr lang="en-US" sz="1200" dirty="0" smtClean="0"/>
              <a:t>Source: Miller, 2011</a:t>
            </a:r>
            <a:endParaRPr lang="en-US" sz="1200" dirty="0"/>
          </a:p>
        </p:txBody>
      </p:sp>
      <p:sp>
        <p:nvSpPr>
          <p:cNvPr id="3" name="Title 2"/>
          <p:cNvSpPr>
            <a:spLocks noGrp="1"/>
          </p:cNvSpPr>
          <p:nvPr>
            <p:ph type="title"/>
          </p:nvPr>
        </p:nvSpPr>
        <p:spPr>
          <a:xfrm>
            <a:off x="228600" y="274638"/>
            <a:ext cx="8610600" cy="1143000"/>
          </a:xfrm>
        </p:spPr>
        <p:txBody>
          <a:bodyPr>
            <a:normAutofit/>
          </a:bodyPr>
          <a:lstStyle/>
          <a:p>
            <a:r>
              <a:rPr lang="en-US" sz="3200" dirty="0" smtClean="0"/>
              <a:t>Resilience Factors that Reduce the Risk of Developing PTSD</a:t>
            </a:r>
            <a:endParaRPr lang="en-US" sz="3200" dirty="0"/>
          </a:p>
        </p:txBody>
      </p:sp>
    </p:spTree>
    <p:extLst>
      <p:ext uri="{BB962C8B-B14F-4D97-AF65-F5344CB8AC3E}">
        <p14:creationId xmlns:p14="http://schemas.microsoft.com/office/powerpoint/2010/main" val="3622504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3457" y="1481138"/>
            <a:ext cx="6037085" cy="4525962"/>
          </a:xfrm>
        </p:spPr>
      </p:pic>
      <p:sp>
        <p:nvSpPr>
          <p:cNvPr id="3" name="Title 2"/>
          <p:cNvSpPr>
            <a:spLocks noGrp="1"/>
          </p:cNvSpPr>
          <p:nvPr>
            <p:ph type="title"/>
          </p:nvPr>
        </p:nvSpPr>
        <p:spPr/>
        <p:txBody>
          <a:bodyPr/>
          <a:lstStyle/>
          <a:p>
            <a:r>
              <a:rPr lang="en-US" dirty="0" smtClean="0"/>
              <a:t>Resilience and Individual Style</a:t>
            </a:r>
            <a:endParaRPr lang="en-US" dirty="0"/>
          </a:p>
        </p:txBody>
      </p:sp>
    </p:spTree>
    <p:extLst>
      <p:ext uri="{BB962C8B-B14F-4D97-AF65-F5344CB8AC3E}">
        <p14:creationId xmlns:p14="http://schemas.microsoft.com/office/powerpoint/2010/main" val="1527113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 </a:t>
            </a:r>
            <a:r>
              <a:rPr lang="en-US" dirty="0"/>
              <a:t>In settings like substance use disorder treatment and jails or prisons, where it is very likely that the majority of clients are dealing with the mental health consequences of trauma, it is best to apply trauma-informed principles, as a “Universal Precaution,” at every client encounter possible and at every level of care, whether or not trauma screening is </a:t>
            </a:r>
            <a:r>
              <a:rPr lang="en-US" dirty="0" smtClean="0"/>
              <a:t>available”.</a:t>
            </a:r>
          </a:p>
          <a:p>
            <a:pPr marL="109728" indent="0">
              <a:buNone/>
            </a:pPr>
            <a:r>
              <a:rPr lang="en-US" sz="2000" b="1" dirty="0" smtClean="0"/>
              <a:t>                                  Nicole Miller (2011)</a:t>
            </a:r>
            <a:endParaRPr lang="en-US" sz="2000" b="1" dirty="0"/>
          </a:p>
        </p:txBody>
      </p:sp>
      <p:sp>
        <p:nvSpPr>
          <p:cNvPr id="3" name="Title 2"/>
          <p:cNvSpPr>
            <a:spLocks noGrp="1"/>
          </p:cNvSpPr>
          <p:nvPr>
            <p:ph type="title"/>
          </p:nvPr>
        </p:nvSpPr>
        <p:spPr/>
        <p:txBody>
          <a:bodyPr/>
          <a:lstStyle/>
          <a:p>
            <a:r>
              <a:rPr lang="en-US" dirty="0" smtClean="0"/>
              <a:t>Universal Precautions</a:t>
            </a:r>
            <a:endParaRPr lang="en-US" dirty="0"/>
          </a:p>
        </p:txBody>
      </p:sp>
    </p:spTree>
    <p:extLst>
      <p:ext uri="{BB962C8B-B14F-4D97-AF65-F5344CB8AC3E}">
        <p14:creationId xmlns:p14="http://schemas.microsoft.com/office/powerpoint/2010/main" val="29533714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PTSD, RSAT and Trauma Informed Care</a:t>
            </a:r>
            <a:endParaRPr lang="en-US" dirty="0"/>
          </a:p>
        </p:txBody>
      </p:sp>
      <p:sp>
        <p:nvSpPr>
          <p:cNvPr id="3" name="Text Placeholder 2"/>
          <p:cNvSpPr>
            <a:spLocks noGrp="1"/>
          </p:cNvSpPr>
          <p:nvPr>
            <p:ph type="subTitle" idx="1"/>
          </p:nvPr>
        </p:nvSpPr>
        <p:spPr/>
        <p:txBody>
          <a:bodyPr/>
          <a:lstStyle/>
          <a:p>
            <a:r>
              <a:rPr lang="en-US" dirty="0" smtClean="0"/>
              <a:t>Evidence Based Programs with Universal Precautions for Trauma</a:t>
            </a:r>
            <a:endParaRPr lang="en-US" dirty="0"/>
          </a:p>
        </p:txBody>
      </p:sp>
    </p:spTree>
    <p:extLst>
      <p:ext uri="{BB962C8B-B14F-4D97-AF65-F5344CB8AC3E}">
        <p14:creationId xmlns:p14="http://schemas.microsoft.com/office/powerpoint/2010/main" val="2070125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normAutofit/>
          </a:bodyPr>
          <a:lstStyle/>
          <a:p>
            <a:pPr marL="109728" indent="0">
              <a:buNone/>
            </a:pPr>
            <a:r>
              <a:rPr lang="en-US" dirty="0" smtClean="0"/>
              <a:t>The correctional environment is full of PTSD Triggers:</a:t>
            </a:r>
          </a:p>
          <a:p>
            <a:pPr lvl="2">
              <a:buClr>
                <a:schemeClr val="accent1"/>
              </a:buClr>
              <a:buFont typeface="Wingdings" pitchFamily="2" charset="2"/>
              <a:buChar char="§"/>
            </a:pPr>
            <a:endParaRPr lang="en-US" sz="800" dirty="0" smtClean="0"/>
          </a:p>
          <a:p>
            <a:pPr lvl="2">
              <a:buClr>
                <a:schemeClr val="accent1"/>
              </a:buClr>
              <a:buFont typeface="Wingdings" pitchFamily="2" charset="2"/>
              <a:buChar char="§"/>
            </a:pPr>
            <a:r>
              <a:rPr lang="en-US" dirty="0" smtClean="0"/>
              <a:t>Loud noises and Bright Lights</a:t>
            </a:r>
          </a:p>
          <a:p>
            <a:pPr lvl="2">
              <a:buClr>
                <a:schemeClr val="accent1"/>
              </a:buClr>
              <a:buFont typeface="Wingdings" pitchFamily="2" charset="2"/>
              <a:buChar char="§"/>
            </a:pPr>
            <a:r>
              <a:rPr lang="en-US" dirty="0" smtClean="0"/>
              <a:t>Restricted Freedom of Movement</a:t>
            </a:r>
          </a:p>
          <a:p>
            <a:pPr lvl="2">
              <a:buClr>
                <a:schemeClr val="accent1"/>
              </a:buClr>
              <a:buFont typeface="Wingdings" pitchFamily="2" charset="2"/>
              <a:buChar char="§"/>
            </a:pPr>
            <a:r>
              <a:rPr lang="en-US" dirty="0" smtClean="0"/>
              <a:t>Yelling and Emotional Outbursts</a:t>
            </a:r>
          </a:p>
          <a:p>
            <a:pPr lvl="2">
              <a:buClr>
                <a:schemeClr val="accent1"/>
              </a:buClr>
              <a:buFont typeface="Wingdings" pitchFamily="2" charset="2"/>
              <a:buChar char="§"/>
            </a:pPr>
            <a:r>
              <a:rPr lang="en-US" dirty="0" smtClean="0"/>
              <a:t>Loss of Control</a:t>
            </a:r>
          </a:p>
          <a:p>
            <a:pPr lvl="2">
              <a:buClr>
                <a:schemeClr val="accent1"/>
              </a:buClr>
              <a:buFont typeface="Wingdings" pitchFamily="2" charset="2"/>
              <a:buChar char="§"/>
            </a:pPr>
            <a:r>
              <a:rPr lang="en-US" dirty="0" smtClean="0"/>
              <a:t>Lack of </a:t>
            </a:r>
            <a:r>
              <a:rPr lang="en-US" dirty="0"/>
              <a:t>P</a:t>
            </a:r>
            <a:r>
              <a:rPr lang="en-US" dirty="0" smtClean="0"/>
              <a:t>ersonal Space</a:t>
            </a:r>
          </a:p>
          <a:p>
            <a:pPr lvl="2">
              <a:buClr>
                <a:schemeClr val="accent1"/>
              </a:buClr>
              <a:buFont typeface="Wingdings" pitchFamily="2" charset="2"/>
              <a:buChar char="§"/>
            </a:pPr>
            <a:r>
              <a:rPr lang="en-US" dirty="0" smtClean="0"/>
              <a:t>Unpredictable Violence</a:t>
            </a:r>
          </a:p>
          <a:p>
            <a:pPr lvl="2">
              <a:buClr>
                <a:schemeClr val="accent1"/>
              </a:buClr>
              <a:buFont typeface="Wingdings" pitchFamily="2" charset="2"/>
              <a:buChar char="§"/>
            </a:pPr>
            <a:r>
              <a:rPr lang="en-US" dirty="0" smtClean="0"/>
              <a:t>Threat of Physical/Sexual Harm</a:t>
            </a:r>
          </a:p>
          <a:p>
            <a:pPr lvl="2">
              <a:buClr>
                <a:schemeClr val="accent1"/>
              </a:buClr>
              <a:buFont typeface="Wingdings" pitchFamily="2" charset="2"/>
              <a:buChar char="§"/>
            </a:pPr>
            <a:r>
              <a:rPr lang="en-US" dirty="0" smtClean="0"/>
              <a:t>Power and Control Based</a:t>
            </a:r>
          </a:p>
          <a:p>
            <a:pPr lvl="2">
              <a:buClr>
                <a:schemeClr val="accent1"/>
              </a:buClr>
              <a:buFont typeface="Wingdings" pitchFamily="2" charset="2"/>
              <a:buChar char="§"/>
            </a:pPr>
            <a:r>
              <a:rPr lang="en-US" dirty="0" smtClean="0"/>
              <a:t>Real Threat of Victimization</a:t>
            </a:r>
          </a:p>
          <a:p>
            <a:pPr>
              <a:buFont typeface="Wingdings" pitchFamily="2" charset="2"/>
              <a:buChar char="§"/>
            </a:pPr>
            <a:endParaRPr lang="en-US" dirty="0"/>
          </a:p>
        </p:txBody>
      </p:sp>
      <p:sp>
        <p:nvSpPr>
          <p:cNvPr id="3" name="Title 2"/>
          <p:cNvSpPr>
            <a:spLocks noGrp="1"/>
          </p:cNvSpPr>
          <p:nvPr>
            <p:ph type="title"/>
          </p:nvPr>
        </p:nvSpPr>
        <p:spPr/>
        <p:txBody>
          <a:bodyPr/>
          <a:lstStyle/>
          <a:p>
            <a:r>
              <a:rPr lang="en-US" dirty="0" smtClean="0"/>
              <a:t>Incarceration and Triggers</a:t>
            </a:r>
            <a:endParaRPr lang="en-US" dirty="0"/>
          </a:p>
        </p:txBody>
      </p:sp>
    </p:spTree>
    <p:extLst>
      <p:ext uri="{BB962C8B-B14F-4D97-AF65-F5344CB8AC3E}">
        <p14:creationId xmlns:p14="http://schemas.microsoft.com/office/powerpoint/2010/main" val="3873744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614672"/>
          </a:xfrm>
        </p:spPr>
        <p:txBody>
          <a:bodyPr>
            <a:normAutofit fontScale="92500" lnSpcReduction="20000"/>
          </a:bodyPr>
          <a:lstStyle/>
          <a:p>
            <a:pPr>
              <a:buFont typeface="Wingdings" pitchFamily="2" charset="2"/>
              <a:buChar char="Ø"/>
            </a:pPr>
            <a:r>
              <a:rPr lang="en-US" sz="2800" dirty="0" smtClean="0"/>
              <a:t>Extreme stress that is brought </a:t>
            </a:r>
            <a:r>
              <a:rPr lang="en-US" sz="2800" dirty="0"/>
              <a:t>on by shocking or unexpected events that overwhelm a person’s ability to cope, resulting in feelings </a:t>
            </a:r>
            <a:r>
              <a:rPr lang="en-US" sz="2800" dirty="0" smtClean="0"/>
              <a:t> of </a:t>
            </a:r>
            <a:r>
              <a:rPr lang="en-US" sz="2800" dirty="0"/>
              <a:t>helplessness, and extreme fear and horror. The survivor perceives the event as a bodily violation or a threat of serious injury or death or to self or a loved one. </a:t>
            </a:r>
            <a:r>
              <a:rPr lang="en-US" sz="2800" dirty="0" smtClean="0"/>
              <a:t>The event </a:t>
            </a:r>
            <a:r>
              <a:rPr lang="en-US" sz="2800" dirty="0"/>
              <a:t>may be witnessed or experienced directly</a:t>
            </a:r>
            <a:r>
              <a:rPr lang="en-US" sz="2800" dirty="0" smtClean="0"/>
              <a:t>.</a:t>
            </a:r>
          </a:p>
          <a:p>
            <a:pPr marL="109728" indent="0">
              <a:buNone/>
            </a:pPr>
            <a:r>
              <a:rPr lang="en-US" sz="2800" b="1" i="1" dirty="0" smtClean="0"/>
              <a:t> </a:t>
            </a:r>
            <a:endParaRPr lang="en-US" sz="2800" dirty="0"/>
          </a:p>
          <a:p>
            <a:pPr>
              <a:buFont typeface="Wingdings" pitchFamily="2" charset="2"/>
              <a:buChar char="Ø"/>
            </a:pPr>
            <a:r>
              <a:rPr lang="en-US" sz="2800" dirty="0"/>
              <a:t>The defining factor that separates a traumatic experience </a:t>
            </a:r>
            <a:r>
              <a:rPr lang="en-US" sz="2800" dirty="0" smtClean="0"/>
              <a:t>from a </a:t>
            </a:r>
            <a:r>
              <a:rPr lang="en-US" sz="2800" dirty="0"/>
              <a:t>distressing one is the </a:t>
            </a:r>
            <a:r>
              <a:rPr lang="en-US" sz="2800" b="1" u="sng" dirty="0"/>
              <a:t>perception of a threat to survival to self or </a:t>
            </a:r>
            <a:r>
              <a:rPr lang="en-US" sz="2800" b="1" u="sng" dirty="0" smtClean="0"/>
              <a:t>      a </a:t>
            </a:r>
            <a:r>
              <a:rPr lang="en-US" sz="2800" b="1" u="sng" dirty="0"/>
              <a:t>loved one</a:t>
            </a:r>
            <a:r>
              <a:rPr lang="en-US" sz="2800" dirty="0"/>
              <a:t>. </a:t>
            </a:r>
            <a:r>
              <a:rPr lang="en-US" sz="2400" b="1" i="1" dirty="0"/>
              <a:t>(Miller, 2011)</a:t>
            </a:r>
            <a:endParaRPr lang="en-US" sz="2400" dirty="0"/>
          </a:p>
          <a:p>
            <a:pPr>
              <a:buFont typeface="Wingdings" pitchFamily="2" charset="2"/>
              <a:buChar char="Ø"/>
            </a:pPr>
            <a:endParaRPr lang="en-US" dirty="0" smtClean="0"/>
          </a:p>
        </p:txBody>
      </p:sp>
      <p:sp>
        <p:nvSpPr>
          <p:cNvPr id="2" name="Title 1"/>
          <p:cNvSpPr>
            <a:spLocks noGrp="1"/>
          </p:cNvSpPr>
          <p:nvPr>
            <p:ph type="title"/>
          </p:nvPr>
        </p:nvSpPr>
        <p:spPr/>
        <p:txBody>
          <a:bodyPr/>
          <a:lstStyle/>
          <a:p>
            <a:r>
              <a:rPr lang="en-US" dirty="0" smtClean="0"/>
              <a:t>Conceptualizing Trauma</a:t>
            </a:r>
            <a:endParaRPr lang="en-US" dirty="0"/>
          </a:p>
        </p:txBody>
      </p:sp>
    </p:spTree>
    <p:extLst>
      <p:ext uri="{BB962C8B-B14F-4D97-AF65-F5344CB8AC3E}">
        <p14:creationId xmlns:p14="http://schemas.microsoft.com/office/powerpoint/2010/main" val="1209796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RSAT Services are Evidence-Based</a:t>
            </a:r>
          </a:p>
          <a:p>
            <a:pPr lvl="1">
              <a:buFont typeface="Wingdings" pitchFamily="2" charset="2"/>
              <a:buChar char="§"/>
            </a:pPr>
            <a:endParaRPr lang="en-US" dirty="0" smtClean="0"/>
          </a:p>
          <a:p>
            <a:pPr lvl="1">
              <a:buFont typeface="Wingdings" pitchFamily="2" charset="2"/>
              <a:buChar char="§"/>
            </a:pPr>
            <a:r>
              <a:rPr lang="en-US" dirty="0" smtClean="0"/>
              <a:t>Include Criminogenic Risk/Needs Assessment</a:t>
            </a:r>
          </a:p>
          <a:p>
            <a:pPr lvl="1">
              <a:buFont typeface="Wingdings" pitchFamily="2" charset="2"/>
              <a:buChar char="§"/>
            </a:pPr>
            <a:r>
              <a:rPr lang="en-US" dirty="0" smtClean="0"/>
              <a:t>Include Cognitive-Behavioral Approaches</a:t>
            </a:r>
          </a:p>
          <a:p>
            <a:pPr lvl="1">
              <a:buFont typeface="Wingdings" pitchFamily="2" charset="2"/>
              <a:buChar char="§"/>
            </a:pPr>
            <a:r>
              <a:rPr lang="en-US" dirty="0" smtClean="0"/>
              <a:t>Standardized Curriculum</a:t>
            </a:r>
          </a:p>
          <a:p>
            <a:pPr lvl="1">
              <a:buFont typeface="Wingdings" pitchFamily="2" charset="2"/>
              <a:buChar char="§"/>
            </a:pPr>
            <a:r>
              <a:rPr lang="en-US" dirty="0" smtClean="0"/>
              <a:t>Minimum 6 month duration</a:t>
            </a:r>
          </a:p>
          <a:p>
            <a:pPr lvl="1">
              <a:buFont typeface="Wingdings" pitchFamily="2" charset="2"/>
              <a:buChar char="§"/>
            </a:pPr>
            <a:r>
              <a:rPr lang="en-US" dirty="0" smtClean="0"/>
              <a:t>Include Case Management</a:t>
            </a:r>
          </a:p>
          <a:p>
            <a:pPr lvl="1">
              <a:buFont typeface="Wingdings" pitchFamily="2" charset="2"/>
              <a:buChar char="§"/>
            </a:pPr>
            <a:r>
              <a:rPr lang="en-US" dirty="0" smtClean="0"/>
              <a:t>Reentry Planning</a:t>
            </a:r>
          </a:p>
          <a:p>
            <a:pPr lvl="1">
              <a:buFont typeface="Wingdings" pitchFamily="2" charset="2"/>
              <a:buChar char="§"/>
            </a:pPr>
            <a:r>
              <a:rPr lang="en-US" dirty="0" smtClean="0"/>
              <a:t>Relapse Prevention</a:t>
            </a:r>
          </a:p>
          <a:p>
            <a:pPr lvl="1">
              <a:buFont typeface="Wingdings" pitchFamily="2" charset="2"/>
              <a:buChar char="§"/>
            </a:pPr>
            <a:r>
              <a:rPr lang="en-US" dirty="0" smtClean="0"/>
              <a:t>Aftercare</a:t>
            </a:r>
            <a:endParaRPr lang="en-US" dirty="0"/>
          </a:p>
        </p:txBody>
      </p:sp>
      <p:sp>
        <p:nvSpPr>
          <p:cNvPr id="3" name="Title 2"/>
          <p:cNvSpPr>
            <a:spLocks noGrp="1"/>
          </p:cNvSpPr>
          <p:nvPr>
            <p:ph type="title"/>
          </p:nvPr>
        </p:nvSpPr>
        <p:spPr/>
        <p:txBody>
          <a:bodyPr/>
          <a:lstStyle/>
          <a:p>
            <a:r>
              <a:rPr lang="en-US" dirty="0" smtClean="0"/>
              <a:t>Trauma Informed RSAT</a:t>
            </a:r>
            <a:endParaRPr lang="en-US" dirty="0"/>
          </a:p>
        </p:txBody>
      </p:sp>
    </p:spTree>
    <p:extLst>
      <p:ext uri="{BB962C8B-B14F-4D97-AF65-F5344CB8AC3E}">
        <p14:creationId xmlns:p14="http://schemas.microsoft.com/office/powerpoint/2010/main" val="41163003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1295400"/>
          </a:xfrm>
        </p:spPr>
        <p:txBody>
          <a:bodyPr>
            <a:noAutofit/>
          </a:bodyPr>
          <a:lstStyle/>
          <a:p>
            <a:pPr algn="ctr" eaLnBrk="1" hangingPunct="1">
              <a:defRPr/>
            </a:pPr>
            <a:r>
              <a:rPr lang="en-US" sz="3600" dirty="0" smtClean="0"/>
              <a:t>The Mission of Correctional RSAT Programs</a:t>
            </a:r>
            <a:endParaRPr lang="en-US" sz="3600" dirty="0"/>
          </a:p>
        </p:txBody>
      </p:sp>
      <p:sp>
        <p:nvSpPr>
          <p:cNvPr id="3" name="Content Placeholder 2"/>
          <p:cNvSpPr>
            <a:spLocks noGrp="1"/>
          </p:cNvSpPr>
          <p:nvPr>
            <p:ph idx="1"/>
          </p:nvPr>
        </p:nvSpPr>
        <p:spPr/>
        <p:txBody>
          <a:bodyPr/>
          <a:lstStyle/>
          <a:p>
            <a:pPr marL="0" indent="0" algn="ctr" eaLnBrk="1" hangingPunct="1">
              <a:spcBef>
                <a:spcPts val="1400"/>
              </a:spcBef>
              <a:buFont typeface="Arial" charset="0"/>
              <a:buNone/>
              <a:defRPr/>
            </a:pPr>
            <a:endParaRPr lang="en-US" b="1" i="1" dirty="0" smtClean="0">
              <a:cs typeface="Arial" charset="0"/>
              <a:sym typeface="Arial" charset="0"/>
            </a:endParaRPr>
          </a:p>
          <a:p>
            <a:pPr marL="0" indent="0" algn="ctr" eaLnBrk="1" hangingPunct="1">
              <a:spcBef>
                <a:spcPts val="1400"/>
              </a:spcBef>
              <a:buFont typeface="Arial" charset="0"/>
              <a:buNone/>
              <a:defRPr/>
            </a:pPr>
            <a:endParaRPr lang="en-US" b="1" i="1" dirty="0">
              <a:cs typeface="Arial" charset="0"/>
              <a:sym typeface="Arial" charset="0"/>
            </a:endParaRPr>
          </a:p>
          <a:p>
            <a:pPr marL="0" indent="0" algn="ctr" eaLnBrk="1" hangingPunct="1">
              <a:spcBef>
                <a:spcPts val="1400"/>
              </a:spcBef>
              <a:buFont typeface="Arial" charset="0"/>
              <a:buNone/>
              <a:defRPr/>
            </a:pPr>
            <a:r>
              <a:rPr lang="en-US" sz="4000" dirty="0" smtClean="0">
                <a:solidFill>
                  <a:schemeClr val="bg2">
                    <a:lumMod val="25000"/>
                  </a:schemeClr>
                </a:solidFill>
                <a:cs typeface="Arial" charset="0"/>
                <a:sym typeface="Arial" charset="0"/>
              </a:rPr>
              <a:t>To </a:t>
            </a:r>
            <a:r>
              <a:rPr lang="en-US" sz="4000" dirty="0">
                <a:solidFill>
                  <a:schemeClr val="bg2">
                    <a:lumMod val="25000"/>
                  </a:schemeClr>
                </a:solidFill>
                <a:cs typeface="Arial" charset="0"/>
                <a:sym typeface="Arial" charset="0"/>
              </a:rPr>
              <a:t>promote public safety by </a:t>
            </a:r>
            <a:r>
              <a:rPr lang="en-US" sz="4000" dirty="0" smtClean="0">
                <a:solidFill>
                  <a:schemeClr val="bg2">
                    <a:lumMod val="25000"/>
                  </a:schemeClr>
                </a:solidFill>
                <a:cs typeface="Arial" charset="0"/>
                <a:sym typeface="Arial" charset="0"/>
              </a:rPr>
              <a:t>reducing recidivism through effective programming</a:t>
            </a:r>
          </a:p>
          <a:p>
            <a:pPr eaLnBrk="1" hangingPunct="1">
              <a:buFont typeface="Arial" charset="0"/>
              <a:buChar char="•"/>
              <a:defRPr/>
            </a:pPr>
            <a:endParaRPr lang="en-US" dirty="0"/>
          </a:p>
        </p:txBody>
      </p:sp>
    </p:spTree>
    <p:extLst>
      <p:ext uri="{BB962C8B-B14F-4D97-AF65-F5344CB8AC3E}">
        <p14:creationId xmlns:p14="http://schemas.microsoft.com/office/powerpoint/2010/main" val="22743325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p:cNvSpPr>
          <p:nvPr/>
        </p:nvSpPr>
        <p:spPr bwMode="auto">
          <a:xfrm>
            <a:off x="533400" y="1295400"/>
            <a:ext cx="8305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25438" indent="-285750">
              <a:spcBef>
                <a:spcPts val="1600"/>
              </a:spcBef>
              <a:buClr>
                <a:schemeClr val="accent1"/>
              </a:buClr>
              <a:buFont typeface="Wingdings" pitchFamily="2" charset="2"/>
              <a:buChar char="§"/>
              <a:defRPr/>
            </a:pPr>
            <a:r>
              <a:rPr lang="en-US" dirty="0" smtClean="0">
                <a:solidFill>
                  <a:schemeClr val="tx1"/>
                </a:solidFill>
                <a:sym typeface="Arial Black" pitchFamily="34" charset="0"/>
              </a:rPr>
              <a:t>More </a:t>
            </a:r>
            <a:r>
              <a:rPr lang="en-US" dirty="0">
                <a:solidFill>
                  <a:schemeClr val="tx1"/>
                </a:solidFill>
                <a:sym typeface="Arial Black" pitchFamily="34" charset="0"/>
              </a:rPr>
              <a:t>than 80% of inmates have substance abuse problems</a:t>
            </a:r>
            <a:endParaRPr lang="en-US" dirty="0">
              <a:solidFill>
                <a:schemeClr val="tx1"/>
              </a:solidFill>
              <a:cs typeface="Times New Roman" pitchFamily="18" charset="0"/>
            </a:endParaRPr>
          </a:p>
          <a:p>
            <a:pPr marL="325438" indent="-285750">
              <a:spcBef>
                <a:spcPts val="1400"/>
              </a:spcBef>
              <a:buClr>
                <a:schemeClr val="accent1"/>
              </a:buClr>
              <a:buSzPct val="100000"/>
              <a:buFont typeface="Wingdings" pitchFamily="2" charset="2"/>
              <a:buChar char="§"/>
              <a:defRPr/>
            </a:pPr>
            <a:r>
              <a:rPr lang="en-US" dirty="0" smtClean="0">
                <a:solidFill>
                  <a:schemeClr val="tx1"/>
                </a:solidFill>
                <a:sym typeface="Arial Black" pitchFamily="34" charset="0"/>
              </a:rPr>
              <a:t>Substance </a:t>
            </a:r>
            <a:r>
              <a:rPr lang="en-US" dirty="0">
                <a:solidFill>
                  <a:schemeClr val="tx1"/>
                </a:solidFill>
                <a:sym typeface="Arial Black" pitchFamily="34" charset="0"/>
              </a:rPr>
              <a:t>abuse is the largest contributing factor </a:t>
            </a:r>
            <a:r>
              <a:rPr lang="en-US" dirty="0" smtClean="0">
                <a:solidFill>
                  <a:schemeClr val="tx1"/>
                </a:solidFill>
                <a:sym typeface="Arial Black" pitchFamily="34" charset="0"/>
              </a:rPr>
              <a:t>to                                                              recidivism</a:t>
            </a:r>
            <a:r>
              <a:rPr lang="en-US" dirty="0" smtClean="0">
                <a:sym typeface="Arial Black" pitchFamily="34" charset="0"/>
              </a:rPr>
              <a:t>.</a:t>
            </a:r>
          </a:p>
          <a:p>
            <a:pPr marL="325438" indent="-285750">
              <a:spcBef>
                <a:spcPts val="1400"/>
              </a:spcBef>
              <a:buClr>
                <a:schemeClr val="accent1"/>
              </a:buClr>
              <a:buSzPct val="100000"/>
              <a:buFont typeface="Wingdings" pitchFamily="2" charset="2"/>
              <a:buChar char="§"/>
              <a:defRPr/>
            </a:pPr>
            <a:r>
              <a:rPr lang="en-US" dirty="0" smtClean="0">
                <a:solidFill>
                  <a:schemeClr val="tx1"/>
                </a:solidFill>
                <a:sym typeface="Arial Black" pitchFamily="34" charset="0"/>
              </a:rPr>
              <a:t>This </a:t>
            </a:r>
            <a:r>
              <a:rPr lang="en-US" dirty="0">
                <a:solidFill>
                  <a:schemeClr val="tx1"/>
                </a:solidFill>
                <a:sym typeface="Arial Black" pitchFamily="34" charset="0"/>
              </a:rPr>
              <a:t>directly contributes to overcrowding and increased </a:t>
            </a:r>
            <a:r>
              <a:rPr lang="en-US" dirty="0" smtClean="0">
                <a:solidFill>
                  <a:schemeClr val="tx1"/>
                </a:solidFill>
                <a:sym typeface="Arial Black" pitchFamily="34" charset="0"/>
              </a:rPr>
              <a:t>costs</a:t>
            </a:r>
            <a:endParaRPr lang="en-US" dirty="0">
              <a:solidFill>
                <a:schemeClr val="tx1"/>
              </a:solidFill>
              <a:effectLst>
                <a:outerShdw blurRad="38100" dist="38100" dir="2700000" algn="tl">
                  <a:srgbClr val="000000">
                    <a:alpha val="43137"/>
                  </a:srgbClr>
                </a:outerShdw>
              </a:effectLst>
              <a:cs typeface="Arial" pitchFamily="34" charset="0"/>
              <a:sym typeface="Arial" pitchFamily="34" charset="0"/>
            </a:endParaRPr>
          </a:p>
          <a:p>
            <a:pPr marL="39688">
              <a:spcBef>
                <a:spcPts val="1300"/>
              </a:spcBef>
              <a:buClr>
                <a:schemeClr val="accent1"/>
              </a:buClr>
              <a:buSzPct val="100000"/>
              <a:defRPr/>
            </a:pPr>
            <a:r>
              <a:rPr lang="en-US" sz="2000" b="1" dirty="0" smtClean="0">
                <a:solidFill>
                  <a:schemeClr val="tx1"/>
                </a:solidFill>
                <a:sym typeface="Arial Black" pitchFamily="34" charset="0"/>
              </a:rPr>
              <a:t>Common Mission</a:t>
            </a:r>
          </a:p>
          <a:p>
            <a:pPr marL="325438" indent="-285750">
              <a:spcBef>
                <a:spcPts val="1300"/>
              </a:spcBef>
              <a:buClr>
                <a:schemeClr val="accent1"/>
              </a:buClr>
              <a:buSzPct val="100000"/>
              <a:buFont typeface="Wingdings" pitchFamily="2" charset="2"/>
              <a:buChar char="§"/>
              <a:defRPr/>
            </a:pPr>
            <a:r>
              <a:rPr lang="en-US" dirty="0" smtClean="0">
                <a:solidFill>
                  <a:schemeClr val="tx1"/>
                </a:solidFill>
                <a:sym typeface="Arial Black" pitchFamily="34" charset="0"/>
              </a:rPr>
              <a:t>The </a:t>
            </a:r>
            <a:r>
              <a:rPr lang="en-US" dirty="0">
                <a:solidFill>
                  <a:schemeClr val="tx1"/>
                </a:solidFill>
                <a:sym typeface="Arial Black" pitchFamily="34" charset="0"/>
              </a:rPr>
              <a:t>Mission of Corrections and Treatment is to correct / change </a:t>
            </a:r>
            <a:r>
              <a:rPr lang="en-US" dirty="0" smtClean="0">
                <a:solidFill>
                  <a:schemeClr val="tx1"/>
                </a:solidFill>
                <a:sym typeface="Arial Black" pitchFamily="34" charset="0"/>
              </a:rPr>
              <a:t>criminal behavior</a:t>
            </a:r>
          </a:p>
          <a:p>
            <a:pPr marL="325438" indent="-285750">
              <a:spcBef>
                <a:spcPts val="1300"/>
              </a:spcBef>
              <a:buClr>
                <a:schemeClr val="accent1"/>
              </a:buClr>
              <a:buSzPct val="100000"/>
              <a:buFont typeface="Wingdings" pitchFamily="2" charset="2"/>
              <a:buChar char="§"/>
              <a:defRPr/>
            </a:pPr>
            <a:r>
              <a:rPr lang="en-US" dirty="0" smtClean="0">
                <a:solidFill>
                  <a:schemeClr val="tx1"/>
                </a:solidFill>
                <a:sym typeface="Arial Black" pitchFamily="34" charset="0"/>
              </a:rPr>
              <a:t>Effective </a:t>
            </a:r>
            <a:r>
              <a:rPr lang="en-US" dirty="0">
                <a:solidFill>
                  <a:schemeClr val="tx1"/>
                </a:solidFill>
                <a:sym typeface="Arial Black" pitchFamily="34" charset="0"/>
              </a:rPr>
              <a:t>inmate management </a:t>
            </a:r>
            <a:r>
              <a:rPr lang="en-US" dirty="0" smtClean="0">
                <a:solidFill>
                  <a:schemeClr val="tx1"/>
                </a:solidFill>
                <a:sym typeface="Arial Black" pitchFamily="34" charset="0"/>
              </a:rPr>
              <a:t>tool</a:t>
            </a:r>
          </a:p>
          <a:p>
            <a:pPr marL="325438" indent="-285750">
              <a:spcBef>
                <a:spcPts val="1300"/>
              </a:spcBef>
              <a:buClr>
                <a:schemeClr val="accent1"/>
              </a:buClr>
              <a:buSzPct val="100000"/>
              <a:buFont typeface="Wingdings" pitchFamily="2" charset="2"/>
              <a:buChar char="§"/>
              <a:defRPr/>
            </a:pPr>
            <a:r>
              <a:rPr lang="en-US" dirty="0" smtClean="0">
                <a:solidFill>
                  <a:schemeClr val="tx1"/>
                </a:solidFill>
                <a:sym typeface="Arial Black" pitchFamily="34" charset="0"/>
              </a:rPr>
              <a:t>Enhances </a:t>
            </a:r>
            <a:r>
              <a:rPr lang="en-US" dirty="0">
                <a:solidFill>
                  <a:schemeClr val="tx1"/>
                </a:solidFill>
                <a:sym typeface="Arial Black" pitchFamily="34" charset="0"/>
              </a:rPr>
              <a:t>staff </a:t>
            </a:r>
            <a:r>
              <a:rPr lang="en-US" dirty="0" smtClean="0">
                <a:solidFill>
                  <a:schemeClr val="tx1"/>
                </a:solidFill>
                <a:sym typeface="Arial Black" pitchFamily="34" charset="0"/>
              </a:rPr>
              <a:t>morale</a:t>
            </a:r>
          </a:p>
          <a:p>
            <a:pPr marL="325438" indent="-285750">
              <a:spcBef>
                <a:spcPts val="1300"/>
              </a:spcBef>
              <a:buClr>
                <a:schemeClr val="accent1"/>
              </a:buClr>
              <a:buSzPct val="100000"/>
              <a:buFont typeface="Wingdings" pitchFamily="2" charset="2"/>
              <a:buChar char="§"/>
              <a:defRPr/>
            </a:pPr>
            <a:r>
              <a:rPr lang="en-US" dirty="0" smtClean="0">
                <a:sym typeface="Arial Black" pitchFamily="34" charset="0"/>
              </a:rPr>
              <a:t>It works!</a:t>
            </a:r>
            <a:endParaRPr lang="en-US" dirty="0">
              <a:solidFill>
                <a:schemeClr val="tx1"/>
              </a:solidFill>
              <a:sym typeface="Arial Black" pitchFamily="34" charset="0"/>
            </a:endParaRPr>
          </a:p>
        </p:txBody>
      </p:sp>
      <p:sp>
        <p:nvSpPr>
          <p:cNvPr id="8" name="Title 3"/>
          <p:cNvSpPr txBox="1">
            <a:spLocks/>
          </p:cNvSpPr>
          <p:nvPr/>
        </p:nvSpPr>
        <p:spPr>
          <a:xfrm>
            <a:off x="473927" y="76201"/>
            <a:ext cx="7772400" cy="1143000"/>
          </a:xfrm>
          <a:prstGeom prst="rect">
            <a:avLst/>
          </a:prstGeom>
        </p:spPr>
        <p:txBody>
          <a:bodyPr vert="horz" anchor="b">
            <a:normAutofit fontScale="25000" lnSpcReduction="200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dirty="0" smtClean="0">
              <a:effectLst>
                <a:outerShdw blurRad="38100" dist="38100" dir="2700000" algn="tl">
                  <a:srgbClr val="000000">
                    <a:alpha val="43137"/>
                  </a:srgbClr>
                </a:outerShdw>
              </a:effectLst>
              <a:latin typeface="Arial" pitchFamily="34" charset="0"/>
              <a:cs typeface="Arial" pitchFamily="34" charset="0"/>
              <a:sym typeface="Arial" pitchFamily="34" charset="0"/>
            </a:endParaRPr>
          </a:p>
          <a:p>
            <a:pPr algn="ctr"/>
            <a:endParaRPr lang="en-US" sz="14400" dirty="0" smtClean="0">
              <a:effectLst>
                <a:outerShdw blurRad="38100" dist="38100" dir="2700000" algn="tl">
                  <a:srgbClr val="000000">
                    <a:alpha val="43137"/>
                  </a:srgbClr>
                </a:outerShdw>
              </a:effectLst>
              <a:latin typeface="Arial" pitchFamily="34" charset="0"/>
              <a:cs typeface="Arial" pitchFamily="34" charset="0"/>
              <a:sym typeface="Arial" pitchFamily="34" charset="0"/>
            </a:endParaRPr>
          </a:p>
          <a:p>
            <a:pPr algn="ctr"/>
            <a:endParaRPr lang="en-US" sz="14400" dirty="0">
              <a:effectLst>
                <a:outerShdw blurRad="38100" dist="38100" dir="2700000" algn="tl">
                  <a:srgbClr val="000000">
                    <a:alpha val="43137"/>
                  </a:srgbClr>
                </a:outerShdw>
              </a:effectLst>
              <a:latin typeface="Arial" pitchFamily="34" charset="0"/>
              <a:cs typeface="Arial" pitchFamily="34" charset="0"/>
              <a:sym typeface="Arial" pitchFamily="34" charset="0"/>
            </a:endParaRPr>
          </a:p>
          <a:p>
            <a:pPr algn="ctr"/>
            <a:endParaRPr lang="en-US" sz="14400" dirty="0" smtClean="0">
              <a:effectLst>
                <a:outerShdw blurRad="38100" dist="38100" dir="2700000" algn="tl">
                  <a:srgbClr val="000000">
                    <a:alpha val="43137"/>
                  </a:srgbClr>
                </a:outerShdw>
              </a:effectLst>
              <a:latin typeface="Arial" pitchFamily="34" charset="0"/>
              <a:cs typeface="Arial" pitchFamily="34" charset="0"/>
              <a:sym typeface="Arial" pitchFamily="34" charset="0"/>
            </a:endParaRPr>
          </a:p>
          <a:p>
            <a:pPr algn="ctr"/>
            <a:endParaRPr lang="en-US" sz="14400" dirty="0">
              <a:effectLst>
                <a:outerShdw blurRad="38100" dist="38100" dir="2700000" algn="tl">
                  <a:srgbClr val="000000">
                    <a:alpha val="43137"/>
                  </a:srgbClr>
                </a:outerShdw>
              </a:effectLst>
              <a:latin typeface="Arial" pitchFamily="34" charset="0"/>
              <a:cs typeface="Arial" pitchFamily="34" charset="0"/>
              <a:sym typeface="Arial" pitchFamily="34" charset="0"/>
            </a:endParaRPr>
          </a:p>
          <a:p>
            <a:pPr algn="ctr"/>
            <a:endParaRPr lang="en-US" sz="14400" dirty="0" smtClean="0">
              <a:effectLst>
                <a:outerShdw blurRad="38100" dist="38100" dir="2700000" algn="tl">
                  <a:srgbClr val="000000">
                    <a:alpha val="43137"/>
                  </a:srgbClr>
                </a:outerShdw>
              </a:effectLst>
              <a:latin typeface="Arial" pitchFamily="34" charset="0"/>
              <a:cs typeface="Arial" pitchFamily="34" charset="0"/>
              <a:sym typeface="Arial" pitchFamily="34" charset="0"/>
            </a:endParaRPr>
          </a:p>
          <a:p>
            <a:pPr algn="ctr"/>
            <a:endParaRPr lang="en-US" sz="14400" dirty="0">
              <a:effectLst>
                <a:outerShdw blurRad="38100" dist="38100" dir="2700000" algn="tl">
                  <a:srgbClr val="000000">
                    <a:alpha val="43137"/>
                  </a:srgbClr>
                </a:outerShdw>
              </a:effectLst>
              <a:latin typeface="Arial" pitchFamily="34" charset="0"/>
              <a:cs typeface="Arial" pitchFamily="34" charset="0"/>
              <a:sym typeface="Arial" pitchFamily="34" charset="0"/>
            </a:endParaRPr>
          </a:p>
          <a:p>
            <a:pPr algn="ctr"/>
            <a:endParaRPr lang="en-US" sz="14400" dirty="0" smtClean="0">
              <a:effectLst>
                <a:outerShdw blurRad="38100" dist="38100" dir="2700000" algn="tl">
                  <a:srgbClr val="000000">
                    <a:alpha val="43137"/>
                  </a:srgbClr>
                </a:outerShdw>
              </a:effectLst>
              <a:latin typeface="Arial" pitchFamily="34" charset="0"/>
              <a:cs typeface="Arial" pitchFamily="34" charset="0"/>
              <a:sym typeface="Arial" pitchFamily="34" charset="0"/>
            </a:endParaRPr>
          </a:p>
          <a:p>
            <a:pPr algn="ctr"/>
            <a:endParaRPr lang="en-US" sz="14400" dirty="0">
              <a:effectLst>
                <a:outerShdw blurRad="38100" dist="38100" dir="2700000" algn="tl">
                  <a:srgbClr val="000000">
                    <a:alpha val="43137"/>
                  </a:srgbClr>
                </a:outerShdw>
              </a:effectLst>
              <a:latin typeface="Arial" pitchFamily="34" charset="0"/>
              <a:cs typeface="Arial" pitchFamily="34" charset="0"/>
              <a:sym typeface="Arial" pitchFamily="34" charset="0"/>
            </a:endParaRPr>
          </a:p>
          <a:p>
            <a:pPr algn="ctr"/>
            <a:r>
              <a:rPr lang="en-US" sz="14400" dirty="0" smtClean="0">
                <a:effectLst>
                  <a:outerShdw blurRad="38100" dist="38100" dir="2700000" algn="tl">
                    <a:srgbClr val="000000">
                      <a:alpha val="43137"/>
                    </a:srgbClr>
                  </a:outerShdw>
                </a:effectLst>
                <a:latin typeface="Arial" pitchFamily="34" charset="0"/>
                <a:cs typeface="Arial" pitchFamily="34" charset="0"/>
                <a:sym typeface="Arial" pitchFamily="34" charset="0"/>
              </a:rPr>
              <a:t>WHY RSAT IN CORRECTIONS?</a:t>
            </a:r>
            <a:r>
              <a:rPr lang="en-US" sz="14400" dirty="0" smtClean="0">
                <a:effectLst>
                  <a:outerShdw blurRad="38100" dist="38100" dir="2700000" algn="tl">
                    <a:srgbClr val="000000">
                      <a:alpha val="43137"/>
                    </a:srgbClr>
                  </a:outerShdw>
                </a:effectLst>
                <a:latin typeface="Arial Black" pitchFamily="34" charset="0"/>
                <a:sym typeface="Arial Black" pitchFamily="34" charset="0"/>
              </a:rPr>
              <a:t/>
            </a:r>
            <a:br>
              <a:rPr lang="en-US" sz="14400" dirty="0" smtClean="0">
                <a:effectLst>
                  <a:outerShdw blurRad="38100" dist="38100" dir="2700000" algn="tl">
                    <a:srgbClr val="000000">
                      <a:alpha val="43137"/>
                    </a:srgbClr>
                  </a:outerShdw>
                </a:effectLst>
                <a:latin typeface="Arial Black" pitchFamily="34" charset="0"/>
                <a:sym typeface="Arial Black" pitchFamily="34" charset="0"/>
              </a:rPr>
            </a:br>
            <a:endParaRPr lang="en-US" sz="14400" dirty="0"/>
          </a:p>
        </p:txBody>
      </p:sp>
    </p:spTree>
    <p:extLst>
      <p:ext uri="{BB962C8B-B14F-4D97-AF65-F5344CB8AC3E}">
        <p14:creationId xmlns:p14="http://schemas.microsoft.com/office/powerpoint/2010/main" val="3841491395"/>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p:cNvSpPr>
          <p:nvPr/>
        </p:nvSpPr>
        <p:spPr bwMode="auto">
          <a:xfrm>
            <a:off x="609600" y="2438400"/>
            <a:ext cx="82042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496888">
              <a:spcBef>
                <a:spcPts val="1400"/>
              </a:spcBef>
              <a:buClr>
                <a:schemeClr val="accent4"/>
              </a:buClr>
              <a:buSzPct val="100000"/>
              <a:buFont typeface="Wingdings" pitchFamily="2" charset="2"/>
              <a:buChar char="ü"/>
            </a:pPr>
            <a:r>
              <a:rPr lang="en-US" sz="2000" dirty="0">
                <a:solidFill>
                  <a:schemeClr val="tx1"/>
                </a:solidFill>
                <a:sym typeface="Arial Black" pitchFamily="34" charset="0"/>
              </a:rPr>
              <a:t> Reduces recidivism from 10-50%</a:t>
            </a:r>
          </a:p>
          <a:p>
            <a:pPr marL="496888">
              <a:spcBef>
                <a:spcPts val="1400"/>
              </a:spcBef>
              <a:buClr>
                <a:schemeClr val="accent4"/>
              </a:buClr>
              <a:buSzPct val="100000"/>
              <a:buFont typeface="Wingdings" pitchFamily="2" charset="2"/>
              <a:buChar char="ü"/>
            </a:pPr>
            <a:r>
              <a:rPr lang="en-US" sz="2000" dirty="0">
                <a:solidFill>
                  <a:schemeClr val="tx1"/>
                </a:solidFill>
                <a:sym typeface="Arial Black" pitchFamily="34" charset="0"/>
              </a:rPr>
              <a:t>  Reduces direct corrections operational costs </a:t>
            </a:r>
          </a:p>
          <a:p>
            <a:pPr marL="496888">
              <a:spcBef>
                <a:spcPts val="1400"/>
              </a:spcBef>
              <a:buClr>
                <a:schemeClr val="accent4"/>
              </a:buClr>
              <a:buSzPct val="100000"/>
              <a:buFont typeface="Wingdings" pitchFamily="2" charset="2"/>
              <a:buChar char="ü"/>
            </a:pPr>
            <a:r>
              <a:rPr lang="en-US" sz="2000" dirty="0">
                <a:solidFill>
                  <a:schemeClr val="tx1"/>
                </a:solidFill>
                <a:sym typeface="Arial Black" pitchFamily="34" charset="0"/>
              </a:rPr>
              <a:t>  Reduces victim related costs</a:t>
            </a:r>
          </a:p>
          <a:p>
            <a:pPr marL="496888">
              <a:spcBef>
                <a:spcPts val="1400"/>
              </a:spcBef>
              <a:buClr>
                <a:schemeClr val="accent4"/>
              </a:buClr>
              <a:buSzPct val="100000"/>
              <a:buFont typeface="Wingdings" pitchFamily="2" charset="2"/>
              <a:buChar char="ü"/>
            </a:pPr>
            <a:r>
              <a:rPr lang="en-US" sz="2000" dirty="0">
                <a:solidFill>
                  <a:schemeClr val="tx1"/>
                </a:solidFill>
                <a:sym typeface="Arial Black" pitchFamily="34" charset="0"/>
              </a:rPr>
              <a:t>  Delaware/Crest Program (1999)</a:t>
            </a:r>
          </a:p>
          <a:p>
            <a:pPr marL="496888">
              <a:spcBef>
                <a:spcPts val="1400"/>
              </a:spcBef>
              <a:buClr>
                <a:schemeClr val="accent4"/>
              </a:buClr>
              <a:buSzPct val="100000"/>
              <a:buFont typeface="Wingdings" pitchFamily="2" charset="2"/>
              <a:buChar char="ü"/>
            </a:pPr>
            <a:r>
              <a:rPr lang="en-US" sz="2000" dirty="0">
                <a:solidFill>
                  <a:schemeClr val="tx1"/>
                </a:solidFill>
                <a:sym typeface="Arial Black" pitchFamily="34" charset="0"/>
              </a:rPr>
              <a:t>  BOTEC Barnstable County RSAT Program</a:t>
            </a:r>
          </a:p>
        </p:txBody>
      </p:sp>
      <p:sp>
        <p:nvSpPr>
          <p:cNvPr id="32771" name="Rectangle 2"/>
          <p:cNvSpPr>
            <a:spLocks/>
          </p:cNvSpPr>
          <p:nvPr/>
        </p:nvSpPr>
        <p:spPr bwMode="auto">
          <a:xfrm>
            <a:off x="228600" y="1905000"/>
            <a:ext cx="7536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496888">
              <a:spcBef>
                <a:spcPts val="1400"/>
              </a:spcBef>
              <a:buClr>
                <a:schemeClr val="accent4"/>
              </a:buClr>
              <a:buSzPct val="100000"/>
              <a:buFont typeface="Arial Black" pitchFamily="34" charset="0"/>
              <a:buChar char="•"/>
            </a:pPr>
            <a:r>
              <a:rPr lang="en-US" sz="2000" dirty="0">
                <a:solidFill>
                  <a:schemeClr val="tx1"/>
                </a:solidFill>
                <a:latin typeface="+mj-lt"/>
                <a:sym typeface="Arial Black" pitchFamily="34" charset="0"/>
              </a:rPr>
              <a:t> Overwhelming research evidence that treatment works</a:t>
            </a:r>
          </a:p>
        </p:txBody>
      </p:sp>
      <p:sp>
        <p:nvSpPr>
          <p:cNvPr id="32772" name="Rectangle 3"/>
          <p:cNvSpPr>
            <a:spLocks/>
          </p:cNvSpPr>
          <p:nvPr/>
        </p:nvSpPr>
        <p:spPr bwMode="auto">
          <a:xfrm>
            <a:off x="685800" y="762000"/>
            <a:ext cx="782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600"/>
              </a:spcBef>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sym typeface="Arial" pitchFamily="34" charset="0"/>
              </a:rPr>
              <a:t> </a:t>
            </a:r>
            <a:r>
              <a:rPr lang="en-US" sz="3200" b="1" dirty="0">
                <a:solidFill>
                  <a:schemeClr val="tx2"/>
                </a:solidFill>
                <a:effectLst>
                  <a:outerShdw blurRad="38100" dist="38100" dir="2700000" algn="tl">
                    <a:srgbClr val="000000">
                      <a:alpha val="43137"/>
                    </a:srgbClr>
                  </a:outerShdw>
                </a:effectLst>
                <a:latin typeface="+mj-lt"/>
                <a:cs typeface="Arial" pitchFamily="34" charset="0"/>
                <a:sym typeface="Arial" pitchFamily="34" charset="0"/>
              </a:rPr>
              <a:t>WHY RSAT IN CORRECTIONS?</a:t>
            </a:r>
          </a:p>
        </p:txBody>
      </p:sp>
    </p:spTree>
    <p:extLst>
      <p:ext uri="{BB962C8B-B14F-4D97-AF65-F5344CB8AC3E}">
        <p14:creationId xmlns:p14="http://schemas.microsoft.com/office/powerpoint/2010/main" val="1032155642"/>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09800"/>
            <a:ext cx="8229600" cy="2557272"/>
          </a:xfrm>
        </p:spPr>
        <p:txBody>
          <a:bodyPr/>
          <a:lstStyle/>
          <a:p>
            <a:r>
              <a:rPr lang="en-US" dirty="0" smtClean="0"/>
              <a:t>Decreased Recidivism</a:t>
            </a:r>
          </a:p>
          <a:p>
            <a:r>
              <a:rPr lang="en-US" dirty="0" smtClean="0"/>
              <a:t>More Manageable Inmates</a:t>
            </a:r>
          </a:p>
          <a:p>
            <a:r>
              <a:rPr lang="en-US" dirty="0" smtClean="0"/>
              <a:t>Fewer Acts of Inmate-Staff Violence</a:t>
            </a:r>
          </a:p>
          <a:p>
            <a:r>
              <a:rPr lang="en-US" dirty="0" smtClean="0"/>
              <a:t>Fewer Acts of Inmate-Inmate Violence</a:t>
            </a:r>
          </a:p>
          <a:p>
            <a:r>
              <a:rPr lang="en-US" dirty="0" smtClean="0"/>
              <a:t>Fewer Mental Health and Medical Calls</a:t>
            </a:r>
          </a:p>
          <a:p>
            <a:pPr marL="109728" indent="0">
              <a:buNone/>
            </a:pPr>
            <a:endParaRPr lang="en-US" dirty="0" smtClean="0"/>
          </a:p>
        </p:txBody>
      </p:sp>
      <p:sp>
        <p:nvSpPr>
          <p:cNvPr id="3" name="Title 2"/>
          <p:cNvSpPr>
            <a:spLocks noGrp="1"/>
          </p:cNvSpPr>
          <p:nvPr>
            <p:ph type="title"/>
          </p:nvPr>
        </p:nvSpPr>
        <p:spPr/>
        <p:txBody>
          <a:bodyPr>
            <a:normAutofit/>
          </a:bodyPr>
          <a:lstStyle/>
          <a:p>
            <a:r>
              <a:rPr lang="en-US" dirty="0" smtClean="0"/>
              <a:t>What’s In It For Security Staff?</a:t>
            </a:r>
            <a:endParaRPr lang="en-US" dirty="0"/>
          </a:p>
        </p:txBody>
      </p:sp>
    </p:spTree>
    <p:extLst>
      <p:ext uri="{BB962C8B-B14F-4D97-AF65-F5344CB8AC3E}">
        <p14:creationId xmlns:p14="http://schemas.microsoft.com/office/powerpoint/2010/main" val="4011193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p:cNvSpPr>
          <p:nvPr/>
        </p:nvSpPr>
        <p:spPr bwMode="auto">
          <a:xfrm>
            <a:off x="381000" y="533400"/>
            <a:ext cx="8585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600"/>
              </a:spcBef>
            </a:pPr>
            <a:r>
              <a:rPr lang="en-US" sz="2800" b="1" dirty="0">
                <a:solidFill>
                  <a:schemeClr val="tx2"/>
                </a:solidFill>
                <a:effectLst>
                  <a:outerShdw blurRad="38100" dist="38100" dir="2700000" algn="tl">
                    <a:srgbClr val="000000">
                      <a:alpha val="43137"/>
                    </a:srgbClr>
                  </a:outerShdw>
                </a:effectLst>
                <a:latin typeface="+mj-lt"/>
                <a:cs typeface="Arial" pitchFamily="34" charset="0"/>
                <a:sym typeface="Arial" pitchFamily="34" charset="0"/>
              </a:rPr>
              <a:t>Correctional RSAT </a:t>
            </a:r>
            <a:r>
              <a:rPr lang="en-US" sz="2800" b="1" dirty="0" smtClean="0">
                <a:solidFill>
                  <a:schemeClr val="tx2"/>
                </a:solidFill>
                <a:effectLst>
                  <a:outerShdw blurRad="38100" dist="38100" dir="2700000" algn="tl">
                    <a:srgbClr val="000000">
                      <a:alpha val="43137"/>
                    </a:srgbClr>
                  </a:outerShdw>
                </a:effectLst>
                <a:latin typeface="+mj-lt"/>
                <a:cs typeface="Arial" pitchFamily="34" charset="0"/>
                <a:sym typeface="Arial" pitchFamily="34" charset="0"/>
              </a:rPr>
              <a:t>Program </a:t>
            </a:r>
            <a:r>
              <a:rPr lang="en-US" sz="2800" b="1" dirty="0">
                <a:solidFill>
                  <a:schemeClr val="tx2"/>
                </a:solidFill>
                <a:effectLst>
                  <a:outerShdw blurRad="38100" dist="38100" dir="2700000" algn="tl">
                    <a:srgbClr val="000000">
                      <a:alpha val="43137"/>
                    </a:srgbClr>
                  </a:outerShdw>
                </a:effectLst>
                <a:latin typeface="+mj-lt"/>
                <a:cs typeface="Arial" pitchFamily="34" charset="0"/>
                <a:sym typeface="Arial" pitchFamily="34" charset="0"/>
              </a:rPr>
              <a:t>Core Conditions</a:t>
            </a:r>
            <a:endParaRPr lang="en-US" sz="2800" b="1" dirty="0">
              <a:solidFill>
                <a:schemeClr val="tx1"/>
              </a:solidFill>
              <a:effectLst>
                <a:outerShdw blurRad="38100" dist="38100" dir="2700000" algn="tl">
                  <a:srgbClr val="000000">
                    <a:alpha val="43137"/>
                  </a:srgbClr>
                </a:outerShdw>
              </a:effectLst>
              <a:latin typeface="+mj-lt"/>
              <a:cs typeface="Arial" pitchFamily="34" charset="0"/>
              <a:sym typeface="Arial" pitchFamily="34" charset="0"/>
            </a:endParaRPr>
          </a:p>
          <a:p>
            <a:pPr marL="496888" indent="-457200">
              <a:spcBef>
                <a:spcPts val="1150"/>
              </a:spcBef>
              <a:buClr>
                <a:schemeClr val="accent1"/>
              </a:buClr>
              <a:buSzPct val="100000"/>
              <a:buFont typeface="Wingdings" pitchFamily="2" charset="2"/>
              <a:buChar char="ü"/>
            </a:pPr>
            <a:r>
              <a:rPr lang="en-US" sz="2000" dirty="0" smtClean="0">
                <a:solidFill>
                  <a:schemeClr val="tx1"/>
                </a:solidFill>
                <a:latin typeface="+mj-lt"/>
                <a:cs typeface="Arial" pitchFamily="34" charset="0"/>
                <a:sym typeface="Arial" pitchFamily="34" charset="0"/>
              </a:rPr>
              <a:t>The </a:t>
            </a:r>
            <a:r>
              <a:rPr lang="en-US" sz="2000" dirty="0">
                <a:solidFill>
                  <a:schemeClr val="tx1"/>
                </a:solidFill>
                <a:latin typeface="+mj-lt"/>
                <a:cs typeface="Arial" pitchFamily="34" charset="0"/>
                <a:sym typeface="Arial" pitchFamily="34" charset="0"/>
              </a:rPr>
              <a:t>Program must use a consistent model of </a:t>
            </a:r>
            <a:r>
              <a:rPr lang="en-US" sz="2000" dirty="0" smtClean="0">
                <a:solidFill>
                  <a:schemeClr val="tx1"/>
                </a:solidFill>
                <a:latin typeface="+mj-lt"/>
                <a:cs typeface="Arial" pitchFamily="34" charset="0"/>
                <a:sym typeface="Arial" pitchFamily="34" charset="0"/>
              </a:rPr>
              <a:t>treatment</a:t>
            </a:r>
          </a:p>
          <a:p>
            <a:pPr marL="496888" indent="-457200">
              <a:spcBef>
                <a:spcPts val="1150"/>
              </a:spcBef>
              <a:buClr>
                <a:schemeClr val="accent1"/>
              </a:buClr>
              <a:buSzPct val="100000"/>
              <a:buFont typeface="Wingdings" pitchFamily="2" charset="2"/>
              <a:buChar char="ü"/>
            </a:pPr>
            <a:r>
              <a:rPr lang="en-US" sz="2000" dirty="0" smtClean="0">
                <a:solidFill>
                  <a:schemeClr val="tx1"/>
                </a:solidFill>
                <a:latin typeface="+mj-lt"/>
                <a:cs typeface="Arial" pitchFamily="34" charset="0"/>
                <a:sym typeface="Arial" pitchFamily="34" charset="0"/>
              </a:rPr>
              <a:t>Staff </a:t>
            </a:r>
            <a:r>
              <a:rPr lang="en-US" sz="2000" dirty="0">
                <a:solidFill>
                  <a:schemeClr val="tx1"/>
                </a:solidFill>
                <a:latin typeface="+mj-lt"/>
                <a:cs typeface="Arial" pitchFamily="34" charset="0"/>
                <a:sym typeface="Arial" pitchFamily="34" charset="0"/>
              </a:rPr>
              <a:t>and inmates must feel ownership in the treatment </a:t>
            </a:r>
            <a:r>
              <a:rPr lang="en-US" sz="2000" dirty="0" smtClean="0">
                <a:solidFill>
                  <a:schemeClr val="tx1"/>
                </a:solidFill>
                <a:latin typeface="+mj-lt"/>
                <a:cs typeface="Arial" pitchFamily="34" charset="0"/>
                <a:sym typeface="Arial" pitchFamily="34" charset="0"/>
              </a:rPr>
              <a:t>program</a:t>
            </a:r>
          </a:p>
          <a:p>
            <a:pPr marL="496888" indent="-457200">
              <a:spcBef>
                <a:spcPts val="1150"/>
              </a:spcBef>
              <a:buClr>
                <a:schemeClr val="accent1"/>
              </a:buClr>
              <a:buSzPct val="100000"/>
              <a:buFont typeface="Wingdings" pitchFamily="2" charset="2"/>
              <a:buChar char="ü"/>
            </a:pPr>
            <a:r>
              <a:rPr lang="en-US" sz="2000" dirty="0" smtClean="0">
                <a:solidFill>
                  <a:schemeClr val="tx1"/>
                </a:solidFill>
                <a:latin typeface="+mj-lt"/>
                <a:cs typeface="Arial" pitchFamily="34" charset="0"/>
                <a:sym typeface="Arial" pitchFamily="34" charset="0"/>
              </a:rPr>
              <a:t>Treatment </a:t>
            </a:r>
            <a:r>
              <a:rPr lang="en-US" sz="2000" dirty="0">
                <a:solidFill>
                  <a:schemeClr val="tx1"/>
                </a:solidFill>
                <a:latin typeface="+mj-lt"/>
                <a:cs typeface="Arial" pitchFamily="34" charset="0"/>
                <a:sym typeface="Arial" pitchFamily="34" charset="0"/>
              </a:rPr>
              <a:t>must be structured </a:t>
            </a:r>
            <a:endParaRPr lang="en-US" sz="2000" dirty="0" smtClean="0">
              <a:solidFill>
                <a:schemeClr val="tx1"/>
              </a:solidFill>
              <a:latin typeface="+mj-lt"/>
              <a:cs typeface="Arial" pitchFamily="34" charset="0"/>
              <a:sym typeface="Arial" pitchFamily="34" charset="0"/>
            </a:endParaRPr>
          </a:p>
          <a:p>
            <a:pPr marL="496888" indent="-457200">
              <a:spcBef>
                <a:spcPts val="1150"/>
              </a:spcBef>
              <a:buClr>
                <a:schemeClr val="accent1"/>
              </a:buClr>
              <a:buSzPct val="100000"/>
              <a:buFont typeface="Wingdings" pitchFamily="2" charset="2"/>
              <a:buChar char="ü"/>
            </a:pPr>
            <a:r>
              <a:rPr lang="en-US" sz="2000" dirty="0" smtClean="0">
                <a:solidFill>
                  <a:schemeClr val="tx1"/>
                </a:solidFill>
                <a:latin typeface="+mj-lt"/>
                <a:cs typeface="Arial" pitchFamily="34" charset="0"/>
                <a:sym typeface="Arial" pitchFamily="34" charset="0"/>
              </a:rPr>
              <a:t>The </a:t>
            </a:r>
            <a:r>
              <a:rPr lang="en-US" sz="2000" dirty="0">
                <a:solidFill>
                  <a:schemeClr val="tx1"/>
                </a:solidFill>
                <a:latin typeface="+mj-lt"/>
                <a:cs typeface="Arial" pitchFamily="34" charset="0"/>
                <a:sym typeface="Arial" pitchFamily="34" charset="0"/>
              </a:rPr>
              <a:t>treatment program's rules must be clearly stated.  Sanctions must </a:t>
            </a:r>
            <a:r>
              <a:rPr lang="en-US" sz="2000" dirty="0" smtClean="0">
                <a:solidFill>
                  <a:schemeClr val="tx1"/>
                </a:solidFill>
                <a:latin typeface="+mj-lt"/>
                <a:cs typeface="Arial" pitchFamily="34" charset="0"/>
                <a:sym typeface="Arial" pitchFamily="34" charset="0"/>
              </a:rPr>
              <a:t>be </a:t>
            </a:r>
            <a:r>
              <a:rPr lang="en-US" sz="2000" dirty="0">
                <a:solidFill>
                  <a:schemeClr val="tx1"/>
                </a:solidFill>
                <a:latin typeface="+mj-lt"/>
                <a:cs typeface="Arial" pitchFamily="34" charset="0"/>
                <a:sym typeface="Arial" pitchFamily="34" charset="0"/>
              </a:rPr>
              <a:t>clearly defined and consistently </a:t>
            </a:r>
            <a:r>
              <a:rPr lang="en-US" sz="2000" dirty="0" smtClean="0">
                <a:solidFill>
                  <a:schemeClr val="tx1"/>
                </a:solidFill>
                <a:latin typeface="+mj-lt"/>
                <a:cs typeface="Arial" pitchFamily="34" charset="0"/>
                <a:sym typeface="Arial" pitchFamily="34" charset="0"/>
              </a:rPr>
              <a:t>applied</a:t>
            </a:r>
          </a:p>
          <a:p>
            <a:pPr marL="496888" indent="-457200">
              <a:spcBef>
                <a:spcPts val="1150"/>
              </a:spcBef>
              <a:buClr>
                <a:schemeClr val="accent1"/>
              </a:buClr>
              <a:buSzPct val="100000"/>
              <a:buFont typeface="Wingdings" pitchFamily="2" charset="2"/>
              <a:buChar char="ü"/>
            </a:pPr>
            <a:r>
              <a:rPr lang="en-US" sz="2000" dirty="0" smtClean="0">
                <a:solidFill>
                  <a:schemeClr val="tx1"/>
                </a:solidFill>
                <a:latin typeface="+mj-lt"/>
                <a:cs typeface="Arial" pitchFamily="34" charset="0"/>
                <a:sym typeface="Arial" pitchFamily="34" charset="0"/>
              </a:rPr>
              <a:t>Inmates </a:t>
            </a:r>
            <a:r>
              <a:rPr lang="en-US" sz="2000" dirty="0">
                <a:solidFill>
                  <a:schemeClr val="tx1"/>
                </a:solidFill>
                <a:latin typeface="+mj-lt"/>
                <a:cs typeface="Arial" pitchFamily="34" charset="0"/>
                <a:sym typeface="Arial" pitchFamily="34" charset="0"/>
              </a:rPr>
              <a:t>must be held accountable for their behaviors on and off the </a:t>
            </a:r>
            <a:r>
              <a:rPr lang="en-US" sz="2000" dirty="0" smtClean="0">
                <a:solidFill>
                  <a:schemeClr val="tx1"/>
                </a:solidFill>
                <a:latin typeface="+mj-lt"/>
                <a:cs typeface="Arial" pitchFamily="34" charset="0"/>
                <a:sym typeface="Arial" pitchFamily="34" charset="0"/>
              </a:rPr>
              <a:t>treatment unit</a:t>
            </a:r>
          </a:p>
          <a:p>
            <a:pPr marL="496888" indent="-457200">
              <a:spcBef>
                <a:spcPts val="1150"/>
              </a:spcBef>
              <a:buClr>
                <a:schemeClr val="accent1"/>
              </a:buClr>
              <a:buSzPct val="100000"/>
              <a:buFont typeface="Wingdings" pitchFamily="2" charset="2"/>
              <a:buChar char="ü"/>
            </a:pPr>
            <a:r>
              <a:rPr lang="en-US" sz="2000" dirty="0" smtClean="0">
                <a:solidFill>
                  <a:schemeClr val="tx1"/>
                </a:solidFill>
                <a:latin typeface="+mj-lt"/>
                <a:cs typeface="Arial" pitchFamily="34" charset="0"/>
                <a:sym typeface="Arial" pitchFamily="34" charset="0"/>
              </a:rPr>
              <a:t>Treatment </a:t>
            </a:r>
            <a:r>
              <a:rPr lang="en-US" sz="2000" dirty="0">
                <a:solidFill>
                  <a:schemeClr val="tx1"/>
                </a:solidFill>
                <a:latin typeface="+mj-lt"/>
                <a:cs typeface="Arial" pitchFamily="34" charset="0"/>
                <a:sym typeface="Arial" pitchFamily="34" charset="0"/>
              </a:rPr>
              <a:t>must involve the inmate's peer </a:t>
            </a:r>
            <a:r>
              <a:rPr lang="en-US" sz="2000" dirty="0" smtClean="0">
                <a:solidFill>
                  <a:schemeClr val="tx1"/>
                </a:solidFill>
                <a:latin typeface="+mj-lt"/>
                <a:cs typeface="Arial" pitchFamily="34" charset="0"/>
                <a:sym typeface="Arial" pitchFamily="34" charset="0"/>
              </a:rPr>
              <a:t>group</a:t>
            </a:r>
          </a:p>
          <a:p>
            <a:pPr marL="496888" indent="-457200">
              <a:spcBef>
                <a:spcPts val="1150"/>
              </a:spcBef>
              <a:buClr>
                <a:schemeClr val="accent1"/>
              </a:buClr>
              <a:buSzPct val="100000"/>
              <a:buFont typeface="Wingdings" pitchFamily="2" charset="2"/>
              <a:buChar char="ü"/>
            </a:pPr>
            <a:r>
              <a:rPr lang="en-US" sz="2000" dirty="0" smtClean="0">
                <a:solidFill>
                  <a:schemeClr val="tx1"/>
                </a:solidFill>
                <a:latin typeface="+mj-lt"/>
                <a:cs typeface="Arial" pitchFamily="34" charset="0"/>
                <a:sym typeface="Arial" pitchFamily="34" charset="0"/>
              </a:rPr>
              <a:t>The </a:t>
            </a:r>
            <a:r>
              <a:rPr lang="en-US" sz="2000" dirty="0">
                <a:solidFill>
                  <a:schemeClr val="tx1"/>
                </a:solidFill>
                <a:latin typeface="+mj-lt"/>
                <a:cs typeface="Arial" pitchFamily="34" charset="0"/>
                <a:sym typeface="Arial" pitchFamily="34" charset="0"/>
              </a:rPr>
              <a:t>treatment program must demonstrate a balance between </a:t>
            </a:r>
            <a:r>
              <a:rPr lang="en-US" sz="2000" dirty="0" smtClean="0">
                <a:solidFill>
                  <a:schemeClr val="tx1"/>
                </a:solidFill>
                <a:latin typeface="+mj-lt"/>
                <a:cs typeface="Arial" pitchFamily="34" charset="0"/>
                <a:sym typeface="Arial" pitchFamily="34" charset="0"/>
              </a:rPr>
              <a:t>support and confrontation</a:t>
            </a:r>
          </a:p>
          <a:p>
            <a:pPr marL="496888" indent="-457200">
              <a:spcBef>
                <a:spcPts val="1150"/>
              </a:spcBef>
              <a:buClr>
                <a:schemeClr val="accent1"/>
              </a:buClr>
              <a:buSzPct val="100000"/>
              <a:buFont typeface="Wingdings" pitchFamily="2" charset="2"/>
              <a:buChar char="ü"/>
            </a:pPr>
            <a:r>
              <a:rPr lang="en-US" sz="2000" dirty="0" smtClean="0">
                <a:solidFill>
                  <a:schemeClr val="tx1"/>
                </a:solidFill>
                <a:latin typeface="+mj-lt"/>
                <a:cs typeface="Arial" pitchFamily="34" charset="0"/>
                <a:sym typeface="Arial" pitchFamily="34" charset="0"/>
              </a:rPr>
              <a:t>Staff </a:t>
            </a:r>
            <a:r>
              <a:rPr lang="en-US" sz="2000" dirty="0">
                <a:solidFill>
                  <a:schemeClr val="tx1"/>
                </a:solidFill>
                <a:latin typeface="+mj-lt"/>
                <a:cs typeface="Arial" pitchFamily="34" charset="0"/>
                <a:sym typeface="Arial" pitchFamily="34" charset="0"/>
              </a:rPr>
              <a:t>as Role Models in RSAT</a:t>
            </a:r>
            <a:r>
              <a:rPr lang="en-US" sz="2400" u="sng" dirty="0">
                <a:solidFill>
                  <a:schemeClr val="tx1"/>
                </a:solidFill>
                <a:latin typeface="+mj-lt"/>
                <a:cs typeface="Arial" pitchFamily="34" charset="0"/>
                <a:sym typeface="Arial" pitchFamily="34" charset="0"/>
              </a:rPr>
              <a:t> </a:t>
            </a:r>
          </a:p>
        </p:txBody>
      </p:sp>
    </p:spTree>
    <p:extLst>
      <p:ext uri="{BB962C8B-B14F-4D97-AF65-F5344CB8AC3E}">
        <p14:creationId xmlns:p14="http://schemas.microsoft.com/office/powerpoint/2010/main" val="2031007214"/>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3" pitchFamily="18" charset="2"/>
              <a:buNone/>
            </a:pPr>
            <a:endParaRPr lang="en-US" dirty="0" smtClean="0">
              <a:solidFill>
                <a:srgbClr val="000066"/>
              </a:solidFill>
            </a:endParaRPr>
          </a:p>
          <a:p>
            <a:pPr>
              <a:buFont typeface="Wingdings 3" pitchFamily="18" charset="2"/>
              <a:buNone/>
            </a:pPr>
            <a:endParaRPr lang="en-US" dirty="0"/>
          </a:p>
          <a:p>
            <a:pPr>
              <a:buFont typeface="Wingdings 3" pitchFamily="18" charset="2"/>
              <a:buNone/>
            </a:pPr>
            <a:r>
              <a:rPr lang="en-US" dirty="0" smtClean="0"/>
              <a:t>“</a:t>
            </a:r>
            <a:r>
              <a:rPr lang="en-US" dirty="0"/>
              <a:t>People involved in the justice system </a:t>
            </a:r>
            <a:r>
              <a:rPr lang="en-US" dirty="0" smtClean="0"/>
              <a:t>have many </a:t>
            </a:r>
            <a:r>
              <a:rPr lang="en-US" dirty="0"/>
              <a:t>needs deserving treatment, but not all of these needs are associated with criminal behavior.”</a:t>
            </a:r>
          </a:p>
          <a:p>
            <a:pPr>
              <a:buFont typeface="Wingdings 3" pitchFamily="18" charset="2"/>
              <a:buNone/>
            </a:pPr>
            <a:r>
              <a:rPr lang="en-US" dirty="0"/>
              <a:t>			</a:t>
            </a:r>
            <a:r>
              <a:rPr lang="en-US" sz="1800" dirty="0"/>
              <a:t>- Andrews &amp; Bonta (2006)</a:t>
            </a:r>
          </a:p>
          <a:p>
            <a:pPr marL="109728" indent="0">
              <a:buNone/>
            </a:pPr>
            <a:endParaRPr lang="en-US" dirty="0"/>
          </a:p>
        </p:txBody>
      </p:sp>
      <p:sp>
        <p:nvSpPr>
          <p:cNvPr id="3" name="Title 2"/>
          <p:cNvSpPr>
            <a:spLocks noGrp="1"/>
          </p:cNvSpPr>
          <p:nvPr>
            <p:ph type="title"/>
          </p:nvPr>
        </p:nvSpPr>
        <p:spPr/>
        <p:txBody>
          <a:bodyPr/>
          <a:lstStyle/>
          <a:p>
            <a:r>
              <a:rPr lang="en-US" dirty="0" smtClean="0"/>
              <a:t>Is Trauma Criminogenic ?</a:t>
            </a:r>
            <a:endParaRPr lang="en-US" dirty="0"/>
          </a:p>
        </p:txBody>
      </p:sp>
    </p:spTree>
    <p:extLst>
      <p:ext uri="{BB962C8B-B14F-4D97-AF65-F5344CB8AC3E}">
        <p14:creationId xmlns:p14="http://schemas.microsoft.com/office/powerpoint/2010/main" val="42181172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Criminogenic Needs are Those Needs that are Most Correlated with Criminal Behavior</a:t>
            </a:r>
          </a:p>
          <a:p>
            <a:endParaRPr lang="en-US" dirty="0" smtClean="0"/>
          </a:p>
          <a:p>
            <a:r>
              <a:rPr lang="en-US" dirty="0" smtClean="0"/>
              <a:t>Research has identified Eight Central Risk Factors that are correlated with Criminality.</a:t>
            </a:r>
          </a:p>
          <a:p>
            <a:pPr marL="109728" indent="0">
              <a:buNone/>
            </a:pPr>
            <a:endParaRPr lang="en-US" dirty="0" smtClean="0"/>
          </a:p>
          <a:p>
            <a:r>
              <a:rPr lang="en-US" dirty="0" smtClean="0"/>
              <a:t>How many of these do you commonly see in the inmates you treat?</a:t>
            </a:r>
            <a:endParaRPr lang="en-US" dirty="0"/>
          </a:p>
        </p:txBody>
      </p:sp>
      <p:sp>
        <p:nvSpPr>
          <p:cNvPr id="3" name="Title 2"/>
          <p:cNvSpPr>
            <a:spLocks noGrp="1"/>
          </p:cNvSpPr>
          <p:nvPr>
            <p:ph type="title"/>
          </p:nvPr>
        </p:nvSpPr>
        <p:spPr/>
        <p:txBody>
          <a:bodyPr/>
          <a:lstStyle/>
          <a:p>
            <a:r>
              <a:rPr lang="en-US" dirty="0" smtClean="0"/>
              <a:t>Criminogenic Risk/Need</a:t>
            </a:r>
            <a:endParaRPr lang="en-US" dirty="0"/>
          </a:p>
        </p:txBody>
      </p:sp>
    </p:spTree>
    <p:extLst>
      <p:ext uri="{BB962C8B-B14F-4D97-AF65-F5344CB8AC3E}">
        <p14:creationId xmlns:p14="http://schemas.microsoft.com/office/powerpoint/2010/main" val="20996951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r>
              <a:rPr lang="en-US" dirty="0" smtClean="0">
                <a:solidFill>
                  <a:schemeClr val="tx1"/>
                </a:solidFill>
                <a:effectLst>
                  <a:outerShdw blurRad="38100" dist="38100" dir="2700000" algn="tl">
                    <a:srgbClr val="C0C0C0"/>
                  </a:outerShdw>
                </a:effectLst>
              </a:rPr>
              <a:t>Central Eight Risk Factors</a:t>
            </a:r>
          </a:p>
        </p:txBody>
      </p:sp>
      <p:sp>
        <p:nvSpPr>
          <p:cNvPr id="139267" name="Rectangle 3"/>
          <p:cNvSpPr>
            <a:spLocks noGrp="1"/>
          </p:cNvSpPr>
          <p:nvPr>
            <p:ph type="body" idx="1"/>
          </p:nvPr>
        </p:nvSpPr>
        <p:spPr/>
        <p:txBody>
          <a:bodyPr/>
          <a:lstStyle/>
          <a:p>
            <a:pPr marL="623888" indent="-514350">
              <a:buFont typeface="Wingdings 3" pitchFamily="18" charset="2"/>
              <a:buAutoNum type="arabicPeriod"/>
            </a:pPr>
            <a:r>
              <a:rPr lang="en-US" dirty="0" smtClean="0"/>
              <a:t>Anti-social Attitudes</a:t>
            </a:r>
          </a:p>
          <a:p>
            <a:pPr marL="623888" indent="-514350">
              <a:buFont typeface="Wingdings 3" pitchFamily="18" charset="2"/>
              <a:buAutoNum type="arabicPeriod"/>
            </a:pPr>
            <a:r>
              <a:rPr lang="en-US" dirty="0" smtClean="0"/>
              <a:t>Anti-social Peers</a:t>
            </a:r>
          </a:p>
          <a:p>
            <a:pPr marL="623888" indent="-514350">
              <a:buFont typeface="Wingdings 3" pitchFamily="18" charset="2"/>
              <a:buAutoNum type="arabicPeriod"/>
            </a:pPr>
            <a:r>
              <a:rPr lang="en-US" dirty="0" smtClean="0"/>
              <a:t>Anti-social Personality Pattern</a:t>
            </a:r>
          </a:p>
          <a:p>
            <a:pPr marL="623888" indent="-514350">
              <a:buFont typeface="Wingdings 3" pitchFamily="18" charset="2"/>
              <a:buAutoNum type="arabicPeriod"/>
            </a:pPr>
            <a:r>
              <a:rPr lang="en-US" dirty="0" smtClean="0"/>
              <a:t>History of Anti-Social Behavior</a:t>
            </a:r>
          </a:p>
          <a:p>
            <a:pPr marL="623888" indent="-514350">
              <a:buFont typeface="Wingdings 3" pitchFamily="18" charset="2"/>
              <a:buAutoNum type="arabicPeriod"/>
            </a:pPr>
            <a:r>
              <a:rPr lang="en-US" dirty="0" smtClean="0"/>
              <a:t>Family / Marital Factors</a:t>
            </a:r>
          </a:p>
          <a:p>
            <a:pPr marL="623888" indent="-514350">
              <a:buFont typeface="Wingdings 3" pitchFamily="18" charset="2"/>
              <a:buAutoNum type="arabicPeriod"/>
            </a:pPr>
            <a:r>
              <a:rPr lang="en-US" dirty="0" smtClean="0"/>
              <a:t>Lack of Achievement in Education / Employment</a:t>
            </a:r>
          </a:p>
          <a:p>
            <a:pPr marL="623888" indent="-514350">
              <a:buFont typeface="Wingdings 3" pitchFamily="18" charset="2"/>
              <a:buAutoNum type="arabicPeriod"/>
            </a:pPr>
            <a:r>
              <a:rPr lang="en-US" dirty="0" smtClean="0"/>
              <a:t>Lack of Pro-social Leisure Activities</a:t>
            </a:r>
          </a:p>
          <a:p>
            <a:pPr marL="623888" indent="-514350">
              <a:buFont typeface="Wingdings 3" pitchFamily="18" charset="2"/>
              <a:buAutoNum type="arabicPeriod"/>
            </a:pPr>
            <a:r>
              <a:rPr lang="en-US" dirty="0" smtClean="0"/>
              <a:t>Substance Abuse</a:t>
            </a:r>
          </a:p>
          <a:p>
            <a:pPr marL="623888" indent="-514350">
              <a:buFont typeface="Wingdings 3" pitchFamily="18" charset="2"/>
              <a:buNone/>
            </a:pPr>
            <a:endParaRPr lang="en-US" dirty="0" smtClean="0">
              <a:solidFill>
                <a:srgbClr val="003399"/>
              </a:solidFill>
            </a:endParaRPr>
          </a:p>
          <a:p>
            <a:pPr marL="623888" indent="-514350">
              <a:buFont typeface="Wingdings 3" pitchFamily="18" charset="2"/>
              <a:buAutoNum type="arabicPeriod"/>
            </a:pPr>
            <a:endParaRPr lang="en-US" dirty="0" smtClean="0">
              <a:solidFill>
                <a:srgbClr val="003399"/>
              </a:solidFill>
            </a:endParaRPr>
          </a:p>
          <a:p>
            <a:pPr marL="623888" indent="-514350">
              <a:buFont typeface="Wingdings 3" pitchFamily="18" charset="2"/>
              <a:buAutoNum type="arabicPeriod"/>
            </a:pPr>
            <a:endParaRPr lang="en-US" dirty="0" smtClean="0">
              <a:solidFill>
                <a:srgbClr val="003399"/>
              </a:solidFill>
            </a:endParaRPr>
          </a:p>
          <a:p>
            <a:pPr marL="623888" indent="-514350">
              <a:buFont typeface="Wingdings 3" pitchFamily="18" charset="2"/>
              <a:buAutoNum type="arabicPeriod"/>
            </a:pPr>
            <a:endParaRPr lang="en-US" dirty="0" smtClean="0"/>
          </a:p>
          <a:p>
            <a:pPr marL="623888" indent="-514350">
              <a:buFont typeface="Wingdings 3" pitchFamily="18" charset="2"/>
              <a:buAutoNum type="arabicPeriod"/>
            </a:pPr>
            <a:endParaRPr lang="en-US" dirty="0" smtClean="0">
              <a:solidFill>
                <a:srgbClr val="003399"/>
              </a:solidFill>
            </a:endParaRPr>
          </a:p>
          <a:p>
            <a:pPr marL="623888" indent="-514350">
              <a:buFont typeface="Wingdings 3" pitchFamily="18" charset="2"/>
              <a:buAutoNum type="arabicPeriod"/>
            </a:pPr>
            <a:endParaRPr lang="en-US" dirty="0" smtClean="0">
              <a:solidFill>
                <a:srgbClr val="003399"/>
              </a:solidFill>
            </a:endParaRPr>
          </a:p>
          <a:p>
            <a:pPr marL="623888" indent="-514350">
              <a:buFont typeface="Wingdings 3" pitchFamily="18" charset="2"/>
              <a:buAutoNum type="arabicPeriod"/>
            </a:pPr>
            <a:endParaRPr lang="en-US" dirty="0" smtClean="0">
              <a:solidFill>
                <a:srgbClr val="003399"/>
              </a:solidFill>
            </a:endParaRPr>
          </a:p>
        </p:txBody>
      </p:sp>
    </p:spTree>
    <p:extLst>
      <p:ext uri="{BB962C8B-B14F-4D97-AF65-F5344CB8AC3E}">
        <p14:creationId xmlns:p14="http://schemas.microsoft.com/office/powerpoint/2010/main" val="36837985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What brain structures and chemistry were altered at the time of trauma?</a:t>
            </a:r>
          </a:p>
          <a:p>
            <a:r>
              <a:rPr lang="en-US" dirty="0" smtClean="0"/>
              <a:t>What thought patterns, behaviors, and beliefs developed in response to trauma?</a:t>
            </a:r>
          </a:p>
          <a:p>
            <a:r>
              <a:rPr lang="en-US" dirty="0" smtClean="0"/>
              <a:t>What impairments in functioning occurred?</a:t>
            </a:r>
          </a:p>
          <a:p>
            <a:r>
              <a:rPr lang="en-US" dirty="0" smtClean="0"/>
              <a:t>What role did substances play in coping?</a:t>
            </a:r>
          </a:p>
          <a:p>
            <a:r>
              <a:rPr lang="en-US" dirty="0" smtClean="0"/>
              <a:t>What role did relationships play in coping?</a:t>
            </a:r>
          </a:p>
          <a:p>
            <a:r>
              <a:rPr lang="en-US" dirty="0" smtClean="0"/>
              <a:t>What unsafe choices resulted in more victimization?</a:t>
            </a:r>
          </a:p>
          <a:p>
            <a:r>
              <a:rPr lang="en-US" dirty="0" smtClean="0"/>
              <a:t>What Criminal Thinking Patterns are Identical to Numbing and Avoidance?</a:t>
            </a:r>
            <a:endParaRPr lang="en-US" dirty="0"/>
          </a:p>
        </p:txBody>
      </p:sp>
      <p:sp>
        <p:nvSpPr>
          <p:cNvPr id="3" name="Title 2"/>
          <p:cNvSpPr>
            <a:spLocks noGrp="1"/>
          </p:cNvSpPr>
          <p:nvPr>
            <p:ph type="title"/>
          </p:nvPr>
        </p:nvSpPr>
        <p:spPr/>
        <p:txBody>
          <a:bodyPr>
            <a:normAutofit fontScale="90000"/>
          </a:bodyPr>
          <a:lstStyle/>
          <a:p>
            <a:r>
              <a:rPr lang="en-US" dirty="0" smtClean="0"/>
              <a:t>Connecting the Trauma to the Criminality</a:t>
            </a:r>
            <a:endParaRPr lang="en-US" dirty="0"/>
          </a:p>
        </p:txBody>
      </p:sp>
    </p:spTree>
    <p:extLst>
      <p:ext uri="{BB962C8B-B14F-4D97-AF65-F5344CB8AC3E}">
        <p14:creationId xmlns:p14="http://schemas.microsoft.com/office/powerpoint/2010/main" val="3174246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Virtually everyone experiences distressing events, but not everyone experiences trauma.</a:t>
            </a:r>
          </a:p>
          <a:p>
            <a:endParaRPr lang="en-US" dirty="0"/>
          </a:p>
          <a:p>
            <a:r>
              <a:rPr lang="en-US" dirty="0" smtClean="0"/>
              <a:t>What is traumatic for one person may not be traumatic for another.</a:t>
            </a:r>
          </a:p>
          <a:p>
            <a:endParaRPr lang="en-US" dirty="0"/>
          </a:p>
          <a:p>
            <a:r>
              <a:rPr lang="en-US" dirty="0" smtClean="0"/>
              <a:t>We must, therefore, consider carefully not only the EVENT but the individual’s PERCEPTION of the event.</a:t>
            </a:r>
          </a:p>
        </p:txBody>
      </p:sp>
      <p:sp>
        <p:nvSpPr>
          <p:cNvPr id="3" name="Title 2"/>
          <p:cNvSpPr>
            <a:spLocks noGrp="1"/>
          </p:cNvSpPr>
          <p:nvPr>
            <p:ph type="title"/>
          </p:nvPr>
        </p:nvSpPr>
        <p:spPr/>
        <p:txBody>
          <a:bodyPr/>
          <a:lstStyle/>
          <a:p>
            <a:r>
              <a:rPr lang="en-US" dirty="0" smtClean="0"/>
              <a:t>Who Experiences Trauma?</a:t>
            </a:r>
            <a:endParaRPr lang="en-US" dirty="0"/>
          </a:p>
        </p:txBody>
      </p:sp>
    </p:spTree>
    <p:extLst>
      <p:ext uri="{BB962C8B-B14F-4D97-AF65-F5344CB8AC3E}">
        <p14:creationId xmlns:p14="http://schemas.microsoft.com/office/powerpoint/2010/main" val="22164513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Group 1"/>
          <p:cNvGrpSpPr>
            <a:grpSpLocks/>
          </p:cNvGrpSpPr>
          <p:nvPr/>
        </p:nvGrpSpPr>
        <p:grpSpPr bwMode="auto">
          <a:xfrm>
            <a:off x="3505203" y="2133600"/>
            <a:ext cx="2133603" cy="1066800"/>
            <a:chOff x="0" y="0"/>
            <a:chExt cx="1344" cy="672"/>
          </a:xfrm>
        </p:grpSpPr>
        <p:sp>
          <p:nvSpPr>
            <p:cNvPr id="121878" name="Rectangle 2"/>
            <p:cNvSpPr>
              <a:spLocks/>
            </p:cNvSpPr>
            <p:nvPr/>
          </p:nvSpPr>
          <p:spPr bwMode="auto">
            <a:xfrm>
              <a:off x="0" y="0"/>
              <a:ext cx="1344" cy="672"/>
            </a:xfrm>
            <a:prstGeom prst="rect">
              <a:avLst/>
            </a:prstGeom>
            <a:solidFill>
              <a:schemeClr val="accent1"/>
            </a:solidFill>
            <a:ln w="9525">
              <a:solidFill>
                <a:schemeClr val="tx1"/>
              </a:solidFill>
              <a:miter lim="800000"/>
              <a:headEnd/>
              <a:tailEnd/>
            </a:ln>
          </p:spPr>
          <p:txBody>
            <a:bodyPr lIns="0" tIns="0" rIns="0" bIns="0"/>
            <a:lstStyle/>
            <a:p>
              <a:endParaRPr lang="en-US" dirty="0"/>
            </a:p>
          </p:txBody>
        </p:sp>
        <p:sp>
          <p:nvSpPr>
            <p:cNvPr id="121879" name="Rectangle 3"/>
            <p:cNvSpPr>
              <a:spLocks/>
            </p:cNvSpPr>
            <p:nvPr/>
          </p:nvSpPr>
          <p:spPr bwMode="auto">
            <a:xfrm>
              <a:off x="122" y="45"/>
              <a:ext cx="112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sz="2000" dirty="0" smtClean="0">
                  <a:solidFill>
                    <a:schemeClr val="tx1"/>
                  </a:solidFill>
                  <a:latin typeface="Arial" pitchFamily="34" charset="0"/>
                  <a:cs typeface="Arial" pitchFamily="34" charset="0"/>
                  <a:sym typeface="Arial" pitchFamily="34" charset="0"/>
                </a:rPr>
                <a:t>I hurt</a:t>
              </a:r>
            </a:p>
            <a:p>
              <a:pPr marL="39688" algn="ctr"/>
              <a:r>
                <a:rPr lang="en-US" sz="2000" dirty="0" smtClean="0">
                  <a:latin typeface="Arial" pitchFamily="34" charset="0"/>
                  <a:cs typeface="Arial" pitchFamily="34" charset="0"/>
                  <a:sym typeface="Arial" pitchFamily="34" charset="0"/>
                </a:rPr>
                <a:t>I deserve this</a:t>
              </a:r>
            </a:p>
            <a:p>
              <a:pPr marL="39688" algn="ctr"/>
              <a:r>
                <a:rPr lang="en-US" sz="2000" dirty="0" smtClean="0">
                  <a:latin typeface="Arial" pitchFamily="34" charset="0"/>
                  <a:cs typeface="Arial" pitchFamily="34" charset="0"/>
                  <a:sym typeface="Arial" pitchFamily="34" charset="0"/>
                </a:rPr>
                <a:t>Never, ever tell</a:t>
              </a:r>
              <a:endParaRPr lang="en-US" sz="2000" dirty="0">
                <a:solidFill>
                  <a:schemeClr val="tx1"/>
                </a:solidFill>
                <a:latin typeface="Arial" pitchFamily="34" charset="0"/>
                <a:cs typeface="Arial" pitchFamily="34" charset="0"/>
                <a:sym typeface="Arial" pitchFamily="34" charset="0"/>
              </a:endParaRPr>
            </a:p>
          </p:txBody>
        </p:sp>
      </p:grpSp>
      <p:grpSp>
        <p:nvGrpSpPr>
          <p:cNvPr id="121859" name="Group 4"/>
          <p:cNvGrpSpPr>
            <a:grpSpLocks/>
          </p:cNvGrpSpPr>
          <p:nvPr/>
        </p:nvGrpSpPr>
        <p:grpSpPr bwMode="auto">
          <a:xfrm>
            <a:off x="6629400" y="3649662"/>
            <a:ext cx="2057401" cy="1230313"/>
            <a:chOff x="0" y="-5"/>
            <a:chExt cx="1296" cy="775"/>
          </a:xfrm>
        </p:grpSpPr>
        <p:sp>
          <p:nvSpPr>
            <p:cNvPr id="121876" name="Rectangle 5"/>
            <p:cNvSpPr>
              <a:spLocks/>
            </p:cNvSpPr>
            <p:nvPr/>
          </p:nvSpPr>
          <p:spPr bwMode="auto">
            <a:xfrm>
              <a:off x="0" y="0"/>
              <a:ext cx="1296" cy="766"/>
            </a:xfrm>
            <a:prstGeom prst="rect">
              <a:avLst/>
            </a:prstGeom>
            <a:solidFill>
              <a:schemeClr val="accent1"/>
            </a:solidFill>
            <a:ln w="9525">
              <a:solidFill>
                <a:schemeClr val="tx1"/>
              </a:solidFill>
              <a:miter lim="800000"/>
              <a:headEnd/>
              <a:tailEnd/>
            </a:ln>
          </p:spPr>
          <p:txBody>
            <a:bodyPr lIns="0" tIns="0" rIns="0" bIns="0"/>
            <a:lstStyle/>
            <a:p>
              <a:endParaRPr lang="en-US" dirty="0"/>
            </a:p>
          </p:txBody>
        </p:sp>
        <p:sp>
          <p:nvSpPr>
            <p:cNvPr id="121877" name="Rectangle 6"/>
            <p:cNvSpPr>
              <a:spLocks/>
            </p:cNvSpPr>
            <p:nvPr/>
          </p:nvSpPr>
          <p:spPr bwMode="auto">
            <a:xfrm>
              <a:off x="223" y="-5"/>
              <a:ext cx="868"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sz="2000" dirty="0" smtClean="0">
                  <a:latin typeface="Arial" pitchFamily="34" charset="0"/>
                  <a:cs typeface="Arial" pitchFamily="34" charset="0"/>
                  <a:sym typeface="Arial" pitchFamily="34" charset="0"/>
                </a:rPr>
                <a:t>Shame</a:t>
              </a:r>
            </a:p>
            <a:p>
              <a:pPr marL="39688" algn="ctr"/>
              <a:r>
                <a:rPr lang="en-US" sz="2000" dirty="0" smtClean="0">
                  <a:latin typeface="Arial" pitchFamily="34" charset="0"/>
                  <a:cs typeface="Arial" pitchFamily="34" charset="0"/>
                  <a:sym typeface="Arial" pitchFamily="34" charset="0"/>
                </a:rPr>
                <a:t>Distrust</a:t>
              </a:r>
            </a:p>
            <a:p>
              <a:pPr marL="39688" algn="ctr"/>
              <a:r>
                <a:rPr lang="en-US" sz="2000" dirty="0" smtClean="0">
                  <a:solidFill>
                    <a:schemeClr val="tx1"/>
                  </a:solidFill>
                  <a:latin typeface="Arial" pitchFamily="34" charset="0"/>
                  <a:cs typeface="Arial" pitchFamily="34" charset="0"/>
                  <a:sym typeface="Arial" pitchFamily="34" charset="0"/>
                </a:rPr>
                <a:t>Isolation</a:t>
              </a:r>
            </a:p>
            <a:p>
              <a:pPr marL="39688" algn="ctr"/>
              <a:r>
                <a:rPr lang="en-US" sz="2000" dirty="0" smtClean="0">
                  <a:latin typeface="Arial" pitchFamily="34" charset="0"/>
                  <a:cs typeface="Arial" pitchFamily="34" charset="0"/>
                  <a:sym typeface="Arial" pitchFamily="34" charset="0"/>
                </a:rPr>
                <a:t>Self-Hatred</a:t>
              </a:r>
              <a:endParaRPr lang="en-US" sz="2000" dirty="0">
                <a:solidFill>
                  <a:schemeClr val="tx1"/>
                </a:solidFill>
                <a:latin typeface="Arial" pitchFamily="34" charset="0"/>
                <a:cs typeface="Arial" pitchFamily="34" charset="0"/>
                <a:sym typeface="Arial" pitchFamily="34" charset="0"/>
              </a:endParaRPr>
            </a:p>
          </p:txBody>
        </p:sp>
      </p:grpSp>
      <p:grpSp>
        <p:nvGrpSpPr>
          <p:cNvPr id="121860" name="Group 7"/>
          <p:cNvGrpSpPr>
            <a:grpSpLocks/>
          </p:cNvGrpSpPr>
          <p:nvPr/>
        </p:nvGrpSpPr>
        <p:grpSpPr bwMode="auto">
          <a:xfrm>
            <a:off x="3429000" y="5181600"/>
            <a:ext cx="2290763" cy="1219200"/>
            <a:chOff x="0" y="0"/>
            <a:chExt cx="1443" cy="768"/>
          </a:xfrm>
        </p:grpSpPr>
        <p:sp>
          <p:nvSpPr>
            <p:cNvPr id="121874" name="Rectangle 8"/>
            <p:cNvSpPr>
              <a:spLocks/>
            </p:cNvSpPr>
            <p:nvPr/>
          </p:nvSpPr>
          <p:spPr bwMode="auto">
            <a:xfrm>
              <a:off x="0" y="0"/>
              <a:ext cx="1440" cy="768"/>
            </a:xfrm>
            <a:prstGeom prst="rect">
              <a:avLst/>
            </a:prstGeom>
            <a:solidFill>
              <a:schemeClr val="accent1"/>
            </a:solidFill>
            <a:ln w="9525">
              <a:solidFill>
                <a:schemeClr val="tx1"/>
              </a:solidFill>
              <a:miter lim="800000"/>
              <a:headEnd/>
              <a:tailEnd/>
            </a:ln>
          </p:spPr>
          <p:txBody>
            <a:bodyPr lIns="0" tIns="0" rIns="0" bIns="0"/>
            <a:lstStyle/>
            <a:p>
              <a:endParaRPr lang="en-US" dirty="0"/>
            </a:p>
          </p:txBody>
        </p:sp>
        <p:sp>
          <p:nvSpPr>
            <p:cNvPr id="121875" name="Rectangle 9"/>
            <p:cNvSpPr>
              <a:spLocks/>
            </p:cNvSpPr>
            <p:nvPr/>
          </p:nvSpPr>
          <p:spPr bwMode="auto">
            <a:xfrm>
              <a:off x="18" y="35"/>
              <a:ext cx="1425"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dirty="0" smtClean="0">
                  <a:latin typeface="Arial" pitchFamily="34" charset="0"/>
                  <a:cs typeface="Arial" pitchFamily="34" charset="0"/>
                  <a:sym typeface="Arial" pitchFamily="34" charset="0"/>
                </a:rPr>
                <a:t>Numbing</a:t>
              </a:r>
            </a:p>
            <a:p>
              <a:pPr marL="39688" algn="ctr"/>
              <a:r>
                <a:rPr lang="en-US" dirty="0" smtClean="0">
                  <a:latin typeface="Arial" pitchFamily="34" charset="0"/>
                  <a:cs typeface="Arial" pitchFamily="34" charset="0"/>
                  <a:sym typeface="Arial" pitchFamily="34" charset="0"/>
                </a:rPr>
                <a:t>Unsafe Relationships</a:t>
              </a:r>
              <a:endParaRPr lang="en-US" dirty="0" smtClean="0">
                <a:solidFill>
                  <a:schemeClr val="tx1"/>
                </a:solidFill>
                <a:latin typeface="Arial" pitchFamily="34" charset="0"/>
                <a:cs typeface="Arial" pitchFamily="34" charset="0"/>
                <a:sym typeface="Arial" pitchFamily="34" charset="0"/>
              </a:endParaRPr>
            </a:p>
            <a:p>
              <a:pPr marL="39688" algn="ctr"/>
              <a:r>
                <a:rPr lang="en-US" dirty="0" smtClean="0">
                  <a:latin typeface="Arial" pitchFamily="34" charset="0"/>
                  <a:cs typeface="Arial" pitchFamily="34" charset="0"/>
                  <a:sym typeface="Arial" pitchFamily="34" charset="0"/>
                </a:rPr>
                <a:t>Substance Use</a:t>
              </a:r>
            </a:p>
            <a:p>
              <a:pPr marL="39688" algn="ctr"/>
              <a:r>
                <a:rPr lang="en-US" dirty="0" smtClean="0">
                  <a:solidFill>
                    <a:schemeClr val="tx1"/>
                  </a:solidFill>
                  <a:latin typeface="Arial" pitchFamily="34" charset="0"/>
                  <a:cs typeface="Arial" pitchFamily="34" charset="0"/>
                  <a:sym typeface="Arial" pitchFamily="34" charset="0"/>
                </a:rPr>
                <a:t>Criminal Behavior</a:t>
              </a:r>
            </a:p>
          </p:txBody>
        </p:sp>
      </p:grpSp>
      <p:grpSp>
        <p:nvGrpSpPr>
          <p:cNvPr id="121861" name="Group 10"/>
          <p:cNvGrpSpPr>
            <a:grpSpLocks/>
          </p:cNvGrpSpPr>
          <p:nvPr/>
        </p:nvGrpSpPr>
        <p:grpSpPr bwMode="auto">
          <a:xfrm>
            <a:off x="457201" y="3575050"/>
            <a:ext cx="2133600" cy="1230313"/>
            <a:chOff x="0" y="-4"/>
            <a:chExt cx="1344" cy="775"/>
          </a:xfrm>
        </p:grpSpPr>
        <p:sp>
          <p:nvSpPr>
            <p:cNvPr id="121872" name="Rectangle 11"/>
            <p:cNvSpPr>
              <a:spLocks/>
            </p:cNvSpPr>
            <p:nvPr/>
          </p:nvSpPr>
          <p:spPr bwMode="auto">
            <a:xfrm>
              <a:off x="0" y="0"/>
              <a:ext cx="1344" cy="768"/>
            </a:xfrm>
            <a:prstGeom prst="rect">
              <a:avLst/>
            </a:prstGeom>
            <a:solidFill>
              <a:schemeClr val="accent1"/>
            </a:solidFill>
            <a:ln w="9525">
              <a:solidFill>
                <a:schemeClr val="tx1"/>
              </a:solidFill>
              <a:miter lim="800000"/>
              <a:headEnd/>
              <a:tailEnd/>
            </a:ln>
          </p:spPr>
          <p:txBody>
            <a:bodyPr lIns="0" tIns="0" rIns="0" bIns="0"/>
            <a:lstStyle/>
            <a:p>
              <a:endParaRPr lang="en-US" dirty="0"/>
            </a:p>
          </p:txBody>
        </p:sp>
        <p:sp>
          <p:nvSpPr>
            <p:cNvPr id="121873" name="Rectangle 12"/>
            <p:cNvSpPr>
              <a:spLocks/>
            </p:cNvSpPr>
            <p:nvPr/>
          </p:nvSpPr>
          <p:spPr bwMode="auto">
            <a:xfrm>
              <a:off x="90" y="-4"/>
              <a:ext cx="118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sz="2000" dirty="0" smtClean="0">
                  <a:latin typeface="Arial" pitchFamily="34" charset="0"/>
                  <a:cs typeface="Arial" pitchFamily="34" charset="0"/>
                  <a:sym typeface="Arial" pitchFamily="34" charset="0"/>
                </a:rPr>
                <a:t>Addiction</a:t>
              </a:r>
            </a:p>
            <a:p>
              <a:pPr marL="39688" algn="ctr"/>
              <a:r>
                <a:rPr lang="en-US" sz="2000" dirty="0" smtClean="0">
                  <a:solidFill>
                    <a:schemeClr val="tx1"/>
                  </a:solidFill>
                  <a:latin typeface="Arial" pitchFamily="34" charset="0"/>
                  <a:cs typeface="Arial" pitchFamily="34" charset="0"/>
                  <a:sym typeface="Arial" pitchFamily="34" charset="0"/>
                </a:rPr>
                <a:t>Incarceration</a:t>
              </a:r>
            </a:p>
            <a:p>
              <a:pPr marL="39688" algn="ctr"/>
              <a:r>
                <a:rPr lang="en-US" sz="2000" dirty="0" smtClean="0">
                  <a:latin typeface="Arial" pitchFamily="34" charset="0"/>
                  <a:cs typeface="Arial" pitchFamily="34" charset="0"/>
                  <a:sym typeface="Arial" pitchFamily="34" charset="0"/>
                </a:rPr>
                <a:t>Victim of Abuse</a:t>
              </a:r>
            </a:p>
            <a:p>
              <a:pPr marL="39688" algn="ctr"/>
              <a:r>
                <a:rPr lang="en-US" sz="2000" dirty="0" smtClean="0">
                  <a:solidFill>
                    <a:schemeClr val="tx1"/>
                  </a:solidFill>
                  <a:latin typeface="Arial" pitchFamily="34" charset="0"/>
                  <a:cs typeface="Arial" pitchFamily="34" charset="0"/>
                  <a:sym typeface="Arial" pitchFamily="34" charset="0"/>
                </a:rPr>
                <a:t>Perpetrator</a:t>
              </a:r>
              <a:endParaRPr lang="en-US" sz="2000" dirty="0">
                <a:solidFill>
                  <a:schemeClr val="tx1"/>
                </a:solidFill>
                <a:latin typeface="Arial" pitchFamily="34" charset="0"/>
                <a:cs typeface="Arial" pitchFamily="34" charset="0"/>
                <a:sym typeface="Arial" pitchFamily="34" charset="0"/>
              </a:endParaRPr>
            </a:p>
          </p:txBody>
        </p:sp>
      </p:grpSp>
      <p:grpSp>
        <p:nvGrpSpPr>
          <p:cNvPr id="121862" name="Group 13"/>
          <p:cNvGrpSpPr>
            <a:grpSpLocks/>
          </p:cNvGrpSpPr>
          <p:nvPr/>
        </p:nvGrpSpPr>
        <p:grpSpPr bwMode="auto">
          <a:xfrm>
            <a:off x="3335337" y="3657600"/>
            <a:ext cx="2608263" cy="1295400"/>
            <a:chOff x="0" y="0"/>
            <a:chExt cx="1392" cy="816"/>
          </a:xfrm>
        </p:grpSpPr>
        <p:sp>
          <p:nvSpPr>
            <p:cNvPr id="121870" name="Oval 14"/>
            <p:cNvSpPr>
              <a:spLocks/>
            </p:cNvSpPr>
            <p:nvPr/>
          </p:nvSpPr>
          <p:spPr bwMode="auto">
            <a:xfrm>
              <a:off x="0" y="0"/>
              <a:ext cx="1392" cy="816"/>
            </a:xfrm>
            <a:prstGeom prst="ellipse">
              <a:avLst/>
            </a:prstGeom>
            <a:solidFill>
              <a:schemeClr val="accent1"/>
            </a:solidFill>
            <a:ln w="9525">
              <a:solidFill>
                <a:schemeClr val="tx1"/>
              </a:solidFill>
              <a:round/>
              <a:headEnd/>
              <a:tailEnd/>
            </a:ln>
          </p:spPr>
          <p:txBody>
            <a:bodyPr lIns="0" tIns="0" rIns="0" bIns="0"/>
            <a:lstStyle/>
            <a:p>
              <a:endParaRPr lang="en-US" dirty="0"/>
            </a:p>
          </p:txBody>
        </p:sp>
        <p:sp>
          <p:nvSpPr>
            <p:cNvPr id="121871" name="Rectangle 15"/>
            <p:cNvSpPr>
              <a:spLocks/>
            </p:cNvSpPr>
            <p:nvPr/>
          </p:nvSpPr>
          <p:spPr bwMode="auto">
            <a:xfrm>
              <a:off x="110" y="93"/>
              <a:ext cx="1194"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p>
              <a:pPr algn="ctr"/>
              <a:r>
                <a:rPr lang="en-US" sz="2000" b="1" dirty="0" smtClean="0">
                  <a:solidFill>
                    <a:schemeClr val="tx1"/>
                  </a:solidFill>
                  <a:latin typeface="Arial" pitchFamily="34" charset="0"/>
                  <a:cs typeface="Arial" pitchFamily="34" charset="0"/>
                  <a:sym typeface="Arial" pitchFamily="34" charset="0"/>
                </a:rPr>
                <a:t>I am broken</a:t>
              </a:r>
            </a:p>
            <a:p>
              <a:pPr algn="ctr"/>
              <a:r>
                <a:rPr lang="en-US" sz="2000" b="1" dirty="0" smtClean="0">
                  <a:latin typeface="Arial" pitchFamily="34" charset="0"/>
                  <a:cs typeface="Arial" pitchFamily="34" charset="0"/>
                  <a:sym typeface="Arial" pitchFamily="34" charset="0"/>
                </a:rPr>
                <a:t>I am bad</a:t>
              </a:r>
            </a:p>
            <a:p>
              <a:pPr algn="ctr"/>
              <a:r>
                <a:rPr lang="en-US" sz="2000" b="1" dirty="0" smtClean="0">
                  <a:solidFill>
                    <a:schemeClr val="tx1"/>
                  </a:solidFill>
                  <a:latin typeface="Arial" pitchFamily="34" charset="0"/>
                  <a:cs typeface="Arial" pitchFamily="34" charset="0"/>
                  <a:sym typeface="Arial" pitchFamily="34" charset="0"/>
                </a:rPr>
                <a:t>I am worthless</a:t>
              </a:r>
              <a:endParaRPr lang="en-US" sz="2000" b="1" dirty="0">
                <a:solidFill>
                  <a:schemeClr val="tx1"/>
                </a:solidFill>
                <a:latin typeface="Arial" pitchFamily="34" charset="0"/>
                <a:cs typeface="Arial" pitchFamily="34" charset="0"/>
                <a:sym typeface="Arial" pitchFamily="34" charset="0"/>
              </a:endParaRPr>
            </a:p>
          </p:txBody>
        </p:sp>
      </p:grpSp>
      <p:sp>
        <p:nvSpPr>
          <p:cNvPr id="121863" name="AutoShape 16"/>
          <p:cNvSpPr>
            <a:spLocks/>
          </p:cNvSpPr>
          <p:nvPr/>
        </p:nvSpPr>
        <p:spPr bwMode="auto">
          <a:xfrm rot="2639999">
            <a:off x="5867400" y="3122613"/>
            <a:ext cx="685800" cy="533400"/>
          </a:xfrm>
          <a:prstGeom prst="rightArrow">
            <a:avLst>
              <a:gd name="adj1" fmla="val 50000"/>
              <a:gd name="adj2" fmla="val 32143"/>
            </a:avLst>
          </a:prstGeom>
          <a:solidFill>
            <a:schemeClr val="accent1"/>
          </a:solidFill>
          <a:ln w="9525">
            <a:solidFill>
              <a:schemeClr val="tx1"/>
            </a:solidFill>
            <a:miter lim="800000"/>
            <a:headEnd/>
            <a:tailEnd/>
          </a:ln>
        </p:spPr>
        <p:txBody>
          <a:bodyPr lIns="0" tIns="0" rIns="0" bIns="0"/>
          <a:lstStyle/>
          <a:p>
            <a:endParaRPr lang="en-US" dirty="0"/>
          </a:p>
        </p:txBody>
      </p:sp>
      <p:sp>
        <p:nvSpPr>
          <p:cNvPr id="121864" name="AutoShape 17"/>
          <p:cNvSpPr>
            <a:spLocks/>
          </p:cNvSpPr>
          <p:nvPr/>
        </p:nvSpPr>
        <p:spPr bwMode="auto">
          <a:xfrm rot="8580000">
            <a:off x="5789613" y="4799013"/>
            <a:ext cx="766762" cy="609600"/>
          </a:xfrm>
          <a:prstGeom prst="rightArrow">
            <a:avLst>
              <a:gd name="adj1" fmla="val 50000"/>
              <a:gd name="adj2" fmla="val 31445"/>
            </a:avLst>
          </a:prstGeom>
          <a:solidFill>
            <a:schemeClr val="accent1"/>
          </a:solidFill>
          <a:ln w="9525">
            <a:solidFill>
              <a:schemeClr val="tx1"/>
            </a:solidFill>
            <a:miter lim="800000"/>
            <a:headEnd/>
            <a:tailEnd/>
          </a:ln>
        </p:spPr>
        <p:txBody>
          <a:bodyPr lIns="0" tIns="0" rIns="0" bIns="0"/>
          <a:lstStyle/>
          <a:p>
            <a:endParaRPr lang="en-US" dirty="0"/>
          </a:p>
        </p:txBody>
      </p:sp>
      <p:sp>
        <p:nvSpPr>
          <p:cNvPr id="121865" name="AutoShape 18"/>
          <p:cNvSpPr>
            <a:spLocks/>
          </p:cNvSpPr>
          <p:nvPr/>
        </p:nvSpPr>
        <p:spPr bwMode="auto">
          <a:xfrm rot="-8880000">
            <a:off x="2587625" y="4795838"/>
            <a:ext cx="687388" cy="533400"/>
          </a:xfrm>
          <a:prstGeom prst="rightArrow">
            <a:avLst>
              <a:gd name="adj1" fmla="val 50000"/>
              <a:gd name="adj2" fmla="val 32217"/>
            </a:avLst>
          </a:prstGeom>
          <a:solidFill>
            <a:schemeClr val="accent1"/>
          </a:solidFill>
          <a:ln w="9525">
            <a:solidFill>
              <a:schemeClr val="tx1"/>
            </a:solidFill>
            <a:miter lim="800000"/>
            <a:headEnd/>
            <a:tailEnd/>
          </a:ln>
        </p:spPr>
        <p:txBody>
          <a:bodyPr lIns="0" tIns="0" rIns="0" bIns="0"/>
          <a:lstStyle/>
          <a:p>
            <a:endParaRPr lang="en-US" dirty="0"/>
          </a:p>
        </p:txBody>
      </p:sp>
      <p:sp>
        <p:nvSpPr>
          <p:cNvPr id="121866" name="AutoShape 19"/>
          <p:cNvSpPr>
            <a:spLocks/>
          </p:cNvSpPr>
          <p:nvPr/>
        </p:nvSpPr>
        <p:spPr bwMode="auto">
          <a:xfrm rot="-1920000">
            <a:off x="2667000" y="2971800"/>
            <a:ext cx="685800" cy="533400"/>
          </a:xfrm>
          <a:prstGeom prst="rightArrow">
            <a:avLst>
              <a:gd name="adj1" fmla="val 50000"/>
              <a:gd name="adj2" fmla="val 32143"/>
            </a:avLst>
          </a:prstGeom>
          <a:solidFill>
            <a:schemeClr val="accent1"/>
          </a:solidFill>
          <a:ln w="9525">
            <a:solidFill>
              <a:schemeClr val="tx1"/>
            </a:solidFill>
            <a:miter lim="800000"/>
            <a:headEnd/>
            <a:tailEnd/>
          </a:ln>
        </p:spPr>
        <p:txBody>
          <a:bodyPr lIns="0" tIns="0" rIns="0" bIns="0"/>
          <a:lstStyle/>
          <a:p>
            <a:endParaRPr lang="en-US" dirty="0"/>
          </a:p>
        </p:txBody>
      </p:sp>
      <p:sp>
        <p:nvSpPr>
          <p:cNvPr id="121867" name="AutoShape 20"/>
          <p:cNvSpPr>
            <a:spLocks/>
          </p:cNvSpPr>
          <p:nvPr/>
        </p:nvSpPr>
        <p:spPr bwMode="auto">
          <a:xfrm>
            <a:off x="4414497" y="3276600"/>
            <a:ext cx="304800" cy="381000"/>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0 w 21600"/>
              <a:gd name="T15" fmla="*/ 2147483647 h 21600"/>
              <a:gd name="T16" fmla="*/ 0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w="9525" cap="flat">
            <a:solidFill>
              <a:schemeClr val="tx1"/>
            </a:solidFill>
            <a:prstDash val="solid"/>
            <a:miter lim="800000"/>
            <a:headEnd type="none" w="med" len="med"/>
            <a:tailEnd type="none" w="med" len="med"/>
          </a:ln>
        </p:spPr>
        <p:txBody>
          <a:bodyPr lIns="0" tIns="0" rIns="0" bIns="0"/>
          <a:lstStyle/>
          <a:p>
            <a:endParaRPr lang="en-US" dirty="0"/>
          </a:p>
        </p:txBody>
      </p:sp>
      <p:sp>
        <p:nvSpPr>
          <p:cNvPr id="121868" name="AutoShape 21"/>
          <p:cNvSpPr>
            <a:spLocks/>
          </p:cNvSpPr>
          <p:nvPr/>
        </p:nvSpPr>
        <p:spPr bwMode="auto">
          <a:xfrm>
            <a:off x="4436268" y="1676400"/>
            <a:ext cx="304800" cy="381000"/>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6200"/>
                </a:moveTo>
                <a:lnTo>
                  <a:pt x="5400" y="16200"/>
                </a:lnTo>
                <a:lnTo>
                  <a:pt x="5400" y="0"/>
                </a:lnTo>
                <a:lnTo>
                  <a:pt x="16200" y="0"/>
                </a:lnTo>
                <a:lnTo>
                  <a:pt x="16200" y="16200"/>
                </a:lnTo>
                <a:lnTo>
                  <a:pt x="21600" y="16200"/>
                </a:lnTo>
                <a:lnTo>
                  <a:pt x="10800" y="21600"/>
                </a:lnTo>
                <a:lnTo>
                  <a:pt x="0" y="16200"/>
                </a:lnTo>
                <a:close/>
                <a:moveTo>
                  <a:pt x="0" y="16200"/>
                </a:moveTo>
              </a:path>
            </a:pathLst>
          </a:custGeom>
          <a:solidFill>
            <a:schemeClr val="accent1"/>
          </a:solidFill>
          <a:ln w="9525" cap="flat">
            <a:solidFill>
              <a:schemeClr val="tx1"/>
            </a:solidFill>
            <a:prstDash val="solid"/>
            <a:miter lim="800000"/>
            <a:headEnd type="none" w="med" len="med"/>
            <a:tailEnd type="none" w="med" len="med"/>
          </a:ln>
        </p:spPr>
        <p:txBody>
          <a:bodyPr lIns="0" tIns="0" rIns="0" bIns="0"/>
          <a:lstStyle/>
          <a:p>
            <a:endParaRPr lang="en-US" dirty="0"/>
          </a:p>
        </p:txBody>
      </p:sp>
      <p:sp>
        <p:nvSpPr>
          <p:cNvPr id="121869" name="Rectangle 22"/>
          <p:cNvSpPr>
            <a:spLocks/>
          </p:cNvSpPr>
          <p:nvPr/>
        </p:nvSpPr>
        <p:spPr bwMode="auto">
          <a:xfrm>
            <a:off x="622300" y="228600"/>
            <a:ext cx="774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400"/>
              </a:spcBef>
            </a:pPr>
            <a:endParaRPr lang="en-US" sz="800" u="sng" dirty="0">
              <a:solidFill>
                <a:schemeClr val="tx2"/>
              </a:solidFill>
              <a:latin typeface="Arial" pitchFamily="34" charset="0"/>
              <a:cs typeface="Arial" pitchFamily="34" charset="0"/>
              <a:sym typeface="Arial" pitchFamily="34" charset="0"/>
            </a:endParaRPr>
          </a:p>
          <a:p>
            <a:pPr marL="39688" algn="ctr">
              <a:spcBef>
                <a:spcPts val="1400"/>
              </a:spcBef>
            </a:pPr>
            <a:r>
              <a:rPr lang="en-US" sz="3200" u="sng" dirty="0">
                <a:solidFill>
                  <a:schemeClr val="tx2"/>
                </a:solidFill>
                <a:effectLst>
                  <a:outerShdw blurRad="38100" dist="38100" dir="2700000" algn="tl">
                    <a:srgbClr val="000000">
                      <a:alpha val="43137"/>
                    </a:srgbClr>
                  </a:outerShdw>
                </a:effectLst>
                <a:latin typeface="Arial" pitchFamily="34" charset="0"/>
                <a:cs typeface="Arial" pitchFamily="34" charset="0"/>
                <a:sym typeface="Arial" pitchFamily="34" charset="0"/>
              </a:rPr>
              <a:t>The </a:t>
            </a:r>
            <a:r>
              <a:rPr lang="en-US" sz="32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sym typeface="Arial" pitchFamily="34" charset="0"/>
              </a:rPr>
              <a:t>Trauma-Specific Cognitive  </a:t>
            </a:r>
            <a:r>
              <a:rPr lang="en-US" sz="3200" u="sng" dirty="0">
                <a:solidFill>
                  <a:schemeClr val="tx2"/>
                </a:solidFill>
                <a:effectLst>
                  <a:outerShdw blurRad="38100" dist="38100" dir="2700000" algn="tl">
                    <a:srgbClr val="000000">
                      <a:alpha val="43137"/>
                    </a:srgbClr>
                  </a:outerShdw>
                </a:effectLst>
                <a:latin typeface="Arial" pitchFamily="34" charset="0"/>
                <a:cs typeface="Arial" pitchFamily="34" charset="0"/>
                <a:sym typeface="Arial" pitchFamily="34" charset="0"/>
              </a:rPr>
              <a:t>Cycle</a:t>
            </a:r>
          </a:p>
          <a:p>
            <a:pPr marL="39688" algn="ctr">
              <a:spcBef>
                <a:spcPts val="1150"/>
              </a:spcBef>
            </a:pPr>
            <a:r>
              <a:rPr lang="en-US" sz="2000" dirty="0">
                <a:solidFill>
                  <a:schemeClr val="tx1"/>
                </a:solidFill>
                <a:latin typeface="Arial" pitchFamily="34" charset="0"/>
                <a:cs typeface="Arial" pitchFamily="34" charset="0"/>
                <a:sym typeface="Arial" pitchFamily="34" charset="0"/>
              </a:rPr>
              <a:t> </a:t>
            </a:r>
            <a:r>
              <a:rPr lang="en-US" sz="2000" dirty="0" smtClean="0">
                <a:latin typeface="Arial" pitchFamily="34" charset="0"/>
                <a:cs typeface="Arial" pitchFamily="34" charset="0"/>
                <a:sym typeface="Arial" pitchFamily="34" charset="0"/>
              </a:rPr>
              <a:t>Repeated Sexual Abuse by Trusted Adult</a:t>
            </a:r>
            <a:endParaRPr lang="en-US" sz="2000" dirty="0">
              <a:solidFill>
                <a:schemeClr val="tx1"/>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732201777"/>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Clearly the data suggests that the prevalence of PTSD in the offender population is dramatically higher than in the general population.</a:t>
            </a:r>
          </a:p>
          <a:p>
            <a:r>
              <a:rPr lang="en-US" dirty="0" smtClean="0"/>
              <a:t>The rates of mental illness, substance abuse, medical issues, and socioeconomic issues are also dramatically elevated.</a:t>
            </a:r>
          </a:p>
          <a:p>
            <a:r>
              <a:rPr lang="en-US" dirty="0" smtClean="0"/>
              <a:t>The behavioral issues that accompany PTSD, Mental Illness, Substance Abuse/Dependence and Criminality Necessitate a Secure and Controlled Environment</a:t>
            </a:r>
            <a:endParaRPr lang="en-US" dirty="0"/>
          </a:p>
        </p:txBody>
      </p:sp>
      <p:sp>
        <p:nvSpPr>
          <p:cNvPr id="3" name="Title 2"/>
          <p:cNvSpPr>
            <a:spLocks noGrp="1"/>
          </p:cNvSpPr>
          <p:nvPr>
            <p:ph type="title"/>
          </p:nvPr>
        </p:nvSpPr>
        <p:spPr>
          <a:xfrm>
            <a:off x="381000" y="274638"/>
            <a:ext cx="8534400" cy="1143000"/>
          </a:xfrm>
        </p:spPr>
        <p:txBody>
          <a:bodyPr>
            <a:normAutofit/>
          </a:bodyPr>
          <a:lstStyle/>
          <a:p>
            <a:r>
              <a:rPr lang="en-US" sz="3600" dirty="0" smtClean="0"/>
              <a:t>Having PTSD in a Correctional Setting</a:t>
            </a:r>
            <a:endParaRPr lang="en-US" sz="3600" dirty="0"/>
          </a:p>
        </p:txBody>
      </p:sp>
    </p:spTree>
    <p:extLst>
      <p:ext uri="{BB962C8B-B14F-4D97-AF65-F5344CB8AC3E}">
        <p14:creationId xmlns:p14="http://schemas.microsoft.com/office/powerpoint/2010/main" val="17457530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86071"/>
          </a:xfrm>
        </p:spPr>
        <p:txBody>
          <a:bodyPr>
            <a:normAutofit fontScale="92500" lnSpcReduction="10000"/>
          </a:bodyPr>
          <a:lstStyle/>
          <a:p>
            <a:pPr lvl="0"/>
            <a:r>
              <a:rPr lang="en-US" dirty="0"/>
              <a:t>All staff understands trauma and its impact on the addiction and recovery process for offenders. </a:t>
            </a:r>
            <a:endParaRPr lang="en-US" dirty="0" smtClean="0"/>
          </a:p>
          <a:p>
            <a:pPr lvl="1">
              <a:buFont typeface="Arial" pitchFamily="34" charset="0"/>
              <a:buChar char="•"/>
            </a:pPr>
            <a:r>
              <a:rPr lang="en-US" dirty="0" smtClean="0"/>
              <a:t>Cross Training</a:t>
            </a:r>
            <a:endParaRPr lang="en-US" dirty="0"/>
          </a:p>
          <a:p>
            <a:pPr lvl="0"/>
            <a:r>
              <a:rPr lang="en-US" dirty="0"/>
              <a:t>Services have been designed to enhance safety, minimize triggers, and prevent </a:t>
            </a:r>
            <a:r>
              <a:rPr lang="en-US" dirty="0" smtClean="0"/>
              <a:t>re-traumatization. </a:t>
            </a:r>
            <a:endParaRPr lang="en-US" dirty="0"/>
          </a:p>
          <a:p>
            <a:pPr lvl="0"/>
            <a:r>
              <a:rPr lang="en-US" dirty="0"/>
              <a:t>Relationships between staff and clients are based on shared power and healing</a:t>
            </a:r>
            <a:r>
              <a:rPr lang="en-US" dirty="0" smtClean="0"/>
              <a:t>.</a:t>
            </a:r>
            <a:endParaRPr lang="en-US" dirty="0"/>
          </a:p>
          <a:p>
            <a:pPr lvl="0"/>
            <a:r>
              <a:rPr lang="en-US" dirty="0"/>
              <a:t>Trauma survivors are empowered with information, referrals, and hope.</a:t>
            </a:r>
          </a:p>
          <a:p>
            <a:pPr marL="109728" indent="0">
              <a:buNone/>
            </a:pPr>
            <a:endParaRPr lang="en-US" sz="1300" dirty="0" smtClean="0"/>
          </a:p>
          <a:p>
            <a:pPr marL="109728" indent="0">
              <a:buNone/>
            </a:pPr>
            <a:endParaRPr lang="en-US" sz="1300" dirty="0"/>
          </a:p>
          <a:p>
            <a:pPr marL="109728" indent="0">
              <a:buNone/>
            </a:pPr>
            <a:r>
              <a:rPr lang="en-US" sz="1300" dirty="0" smtClean="0"/>
              <a:t>Source: Miller (2011)</a:t>
            </a:r>
            <a:endParaRPr lang="en-US" sz="1300" dirty="0"/>
          </a:p>
          <a:p>
            <a:endParaRPr lang="en-US" dirty="0"/>
          </a:p>
        </p:txBody>
      </p:sp>
      <p:sp>
        <p:nvSpPr>
          <p:cNvPr id="3" name="Title 2"/>
          <p:cNvSpPr>
            <a:spLocks noGrp="1"/>
          </p:cNvSpPr>
          <p:nvPr>
            <p:ph type="title"/>
          </p:nvPr>
        </p:nvSpPr>
        <p:spPr>
          <a:xfrm>
            <a:off x="228600" y="274638"/>
            <a:ext cx="8763000" cy="1143000"/>
          </a:xfrm>
        </p:spPr>
        <p:txBody>
          <a:bodyPr>
            <a:noAutofit/>
          </a:bodyPr>
          <a:lstStyle/>
          <a:p>
            <a:r>
              <a:rPr lang="en-US" sz="3200" dirty="0" smtClean="0"/>
              <a:t>Trauma Informed Program Core Conditions</a:t>
            </a:r>
            <a:endParaRPr lang="en-US" sz="3200" dirty="0"/>
          </a:p>
        </p:txBody>
      </p:sp>
    </p:spTree>
    <p:extLst>
      <p:ext uri="{BB962C8B-B14F-4D97-AF65-F5344CB8AC3E}">
        <p14:creationId xmlns:p14="http://schemas.microsoft.com/office/powerpoint/2010/main" val="19379662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Program Includes the structure of an RSAT</a:t>
            </a:r>
          </a:p>
          <a:p>
            <a:r>
              <a:rPr lang="en-US" dirty="0" smtClean="0"/>
              <a:t>Program Includes the </a:t>
            </a:r>
            <a:r>
              <a:rPr lang="en-US" dirty="0"/>
              <a:t>C</a:t>
            </a:r>
            <a:r>
              <a:rPr lang="en-US" dirty="0" smtClean="0"/>
              <a:t>ulture of an Integrated, Modified </a:t>
            </a:r>
            <a:r>
              <a:rPr lang="en-US" dirty="0"/>
              <a:t>T</a:t>
            </a:r>
            <a:r>
              <a:rPr lang="en-US" dirty="0" smtClean="0"/>
              <a:t>herapeutic </a:t>
            </a:r>
            <a:r>
              <a:rPr lang="en-US" dirty="0"/>
              <a:t>C</a:t>
            </a:r>
            <a:r>
              <a:rPr lang="en-US" dirty="0" smtClean="0"/>
              <a:t>ommunity.</a:t>
            </a:r>
          </a:p>
          <a:p>
            <a:r>
              <a:rPr lang="en-US" dirty="0" smtClean="0"/>
              <a:t>Program Includes the Components of Evidence Based Practices</a:t>
            </a:r>
          </a:p>
          <a:p>
            <a:pPr lvl="1">
              <a:buFont typeface="Arial" pitchFamily="34" charset="0"/>
              <a:buChar char="•"/>
            </a:pPr>
            <a:r>
              <a:rPr lang="en-US" dirty="0" smtClean="0"/>
              <a:t>Risk/Needs/Responsivity and a Standardized </a:t>
            </a:r>
            <a:r>
              <a:rPr lang="en-US" dirty="0"/>
              <a:t>A</a:t>
            </a:r>
            <a:r>
              <a:rPr lang="en-US" dirty="0" smtClean="0"/>
              <a:t>ssessment</a:t>
            </a:r>
          </a:p>
          <a:p>
            <a:pPr lvl="1">
              <a:buFont typeface="Arial" pitchFamily="34" charset="0"/>
              <a:buChar char="•"/>
            </a:pPr>
            <a:r>
              <a:rPr lang="en-US" dirty="0" smtClean="0"/>
              <a:t>Cognitive Behavioral, Curriculum-Based</a:t>
            </a:r>
          </a:p>
          <a:p>
            <a:r>
              <a:rPr lang="en-US" dirty="0" smtClean="0"/>
              <a:t>Program Includes Trauma-Informed Paradigm</a:t>
            </a:r>
          </a:p>
          <a:p>
            <a:pPr lvl="1">
              <a:buFont typeface="Arial" pitchFamily="34" charset="0"/>
              <a:buChar char="•"/>
            </a:pPr>
            <a:r>
              <a:rPr lang="en-US" dirty="0" smtClean="0"/>
              <a:t>Staff are aware of the signs of PTSD, the prevalence of the disorder, and the potential triggers in the correctional setting</a:t>
            </a:r>
          </a:p>
          <a:p>
            <a:pPr lvl="1"/>
            <a:endParaRPr lang="en-US" dirty="0"/>
          </a:p>
        </p:txBody>
      </p:sp>
      <p:sp>
        <p:nvSpPr>
          <p:cNvPr id="3" name="Title 2"/>
          <p:cNvSpPr>
            <a:spLocks noGrp="1"/>
          </p:cNvSpPr>
          <p:nvPr>
            <p:ph type="title"/>
          </p:nvPr>
        </p:nvSpPr>
        <p:spPr/>
        <p:txBody>
          <a:bodyPr>
            <a:noAutofit/>
          </a:bodyPr>
          <a:lstStyle/>
          <a:p>
            <a:r>
              <a:rPr lang="en-US" sz="3600" dirty="0" smtClean="0"/>
              <a:t>Putting It All Together- Evidence Based, Trauma-Informed IMTC</a:t>
            </a:r>
            <a:endParaRPr lang="en-US" sz="3600" dirty="0"/>
          </a:p>
        </p:txBody>
      </p:sp>
    </p:spTree>
    <p:extLst>
      <p:ext uri="{BB962C8B-B14F-4D97-AF65-F5344CB8AC3E}">
        <p14:creationId xmlns:p14="http://schemas.microsoft.com/office/powerpoint/2010/main" val="26782696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fontScale="85000" lnSpcReduction="20000"/>
          </a:bodyPr>
          <a:lstStyle/>
          <a:p>
            <a:endParaRPr lang="en-US" dirty="0"/>
          </a:p>
          <a:p>
            <a:r>
              <a:rPr lang="en-US" sz="2800" dirty="0"/>
              <a:t>Recovery from trauma encompasses multiple aspects of people lives, involves changing deep-seated beliefs and gaining knowledge and skills that restore a sense of choice and control</a:t>
            </a:r>
            <a:r>
              <a:rPr lang="en-US" sz="2800" dirty="0" smtClean="0"/>
              <a:t>.</a:t>
            </a:r>
          </a:p>
          <a:p>
            <a:pPr marL="109728" indent="0">
              <a:buNone/>
            </a:pPr>
            <a:endParaRPr lang="en-US" sz="2800" dirty="0"/>
          </a:p>
          <a:p>
            <a:r>
              <a:rPr lang="en-US" sz="2800" dirty="0"/>
              <a:t>The assumption of a trauma history guides every encounter, whether or not clients screen for, disclose or even remember trauma and whether or not trauma treatments are available</a:t>
            </a:r>
            <a:r>
              <a:rPr lang="en-US" sz="2800" dirty="0" smtClean="0"/>
              <a:t>.</a:t>
            </a:r>
          </a:p>
          <a:p>
            <a:pPr marL="109728" indent="0">
              <a:buNone/>
            </a:pPr>
            <a:endParaRPr lang="en-US" sz="2800" dirty="0"/>
          </a:p>
          <a:p>
            <a:r>
              <a:rPr lang="en-US" sz="2800" dirty="0"/>
              <a:t>Responses and defense mechanisms are reframed as survival strategies that served a safety function and are seen evidence of strength and resiliency</a:t>
            </a:r>
            <a:r>
              <a:rPr lang="en-US" sz="2800" dirty="0" smtClean="0"/>
              <a:t>.</a:t>
            </a:r>
            <a:endParaRPr lang="en-US" sz="2800" dirty="0"/>
          </a:p>
        </p:txBody>
      </p:sp>
      <p:sp>
        <p:nvSpPr>
          <p:cNvPr id="3" name="Title 2"/>
          <p:cNvSpPr>
            <a:spLocks noGrp="1"/>
          </p:cNvSpPr>
          <p:nvPr>
            <p:ph type="title"/>
          </p:nvPr>
        </p:nvSpPr>
        <p:spPr/>
        <p:txBody>
          <a:bodyPr/>
          <a:lstStyle/>
          <a:p>
            <a:r>
              <a:rPr lang="en-US" dirty="0" smtClean="0"/>
              <a:t>Trauma-Informed RSAT</a:t>
            </a:r>
            <a:endParaRPr lang="en-US" dirty="0"/>
          </a:p>
        </p:txBody>
      </p:sp>
    </p:spTree>
    <p:extLst>
      <p:ext uri="{BB962C8B-B14F-4D97-AF65-F5344CB8AC3E}">
        <p14:creationId xmlns:p14="http://schemas.microsoft.com/office/powerpoint/2010/main" val="3789829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p:cNvSpPr>
          <p:nvPr/>
        </p:nvSpPr>
        <p:spPr bwMode="auto">
          <a:xfrm>
            <a:off x="508000" y="6350000"/>
            <a:ext cx="14573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defRPr/>
            </a:pPr>
            <a:r>
              <a:rPr lang="en-US" sz="1100" dirty="0">
                <a:solidFill>
                  <a:srgbClr val="FFFFFF"/>
                </a:solidFill>
                <a:latin typeface="Tahoma" pitchFamily="34" charset="0"/>
                <a:ea typeface="+mn-ea"/>
                <a:cs typeface="Tahoma" pitchFamily="34" charset="0"/>
                <a:sym typeface="Tahoma" pitchFamily="34" charset="0"/>
              </a:rPr>
              <a:t>© 2009 Dr. Steve Valle</a:t>
            </a:r>
          </a:p>
        </p:txBody>
      </p:sp>
      <p:sp>
        <p:nvSpPr>
          <p:cNvPr id="49155" name="Rectangle 3"/>
          <p:cNvSpPr>
            <a:spLocks/>
          </p:cNvSpPr>
          <p:nvPr/>
        </p:nvSpPr>
        <p:spPr bwMode="auto">
          <a:xfrm>
            <a:off x="457200" y="239713"/>
            <a:ext cx="839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2400" dirty="0">
                <a:solidFill>
                  <a:srgbClr val="FFFFFF"/>
                </a:solidFill>
                <a:latin typeface="Tahoma" pitchFamily="34" charset="0"/>
                <a:ea typeface="+mn-ea"/>
                <a:cs typeface="Tahoma" pitchFamily="34" charset="0"/>
                <a:sym typeface="Tahoma" pitchFamily="34" charset="0"/>
              </a:rPr>
              <a:t>Accountability Training® Recidivism Reduction Pyramid</a:t>
            </a:r>
          </a:p>
        </p:txBody>
      </p:sp>
      <p:sp>
        <p:nvSpPr>
          <p:cNvPr id="49156" name="Rectangle 4"/>
          <p:cNvSpPr>
            <a:spLocks/>
          </p:cNvSpPr>
          <p:nvPr/>
        </p:nvSpPr>
        <p:spPr bwMode="auto">
          <a:xfrm rot="-3179999">
            <a:off x="75898" y="2914667"/>
            <a:ext cx="5054600" cy="51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dirty="0">
                <a:solidFill>
                  <a:srgbClr val="FFF324"/>
                </a:solidFill>
                <a:latin typeface="Tahoma" pitchFamily="34" charset="0"/>
                <a:ea typeface="+mn-ea"/>
                <a:cs typeface="Tahoma" pitchFamily="34" charset="0"/>
                <a:sym typeface="Tahoma" pitchFamily="34" charset="0"/>
              </a:rPr>
              <a:t>Pro-Social Connections – Safe Housing – Meaningful Work</a:t>
            </a:r>
          </a:p>
        </p:txBody>
      </p:sp>
      <p:sp>
        <p:nvSpPr>
          <p:cNvPr id="49157" name="Rectangle 5"/>
          <p:cNvSpPr>
            <a:spLocks/>
          </p:cNvSpPr>
          <p:nvPr/>
        </p:nvSpPr>
        <p:spPr bwMode="auto">
          <a:xfrm rot="3240000">
            <a:off x="5013325" y="3163888"/>
            <a:ext cx="28956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dirty="0">
                <a:solidFill>
                  <a:srgbClr val="FFF62A"/>
                </a:solidFill>
                <a:latin typeface="Tahoma" pitchFamily="34" charset="0"/>
                <a:ea typeface="+mn-ea"/>
                <a:cs typeface="Tahoma" pitchFamily="34" charset="0"/>
                <a:sym typeface="Tahoma" pitchFamily="34" charset="0"/>
              </a:rPr>
              <a:t>Others  –- Self – Higher Power</a:t>
            </a:r>
          </a:p>
        </p:txBody>
      </p:sp>
      <p:sp>
        <p:nvSpPr>
          <p:cNvPr id="49158" name="Rectangle 6"/>
          <p:cNvSpPr>
            <a:spLocks/>
          </p:cNvSpPr>
          <p:nvPr/>
        </p:nvSpPr>
        <p:spPr bwMode="auto">
          <a:xfrm>
            <a:off x="3454400" y="5583238"/>
            <a:ext cx="231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2400" dirty="0">
                <a:solidFill>
                  <a:srgbClr val="FFFFFF"/>
                </a:solidFill>
                <a:latin typeface="Tahoma" pitchFamily="34" charset="0"/>
                <a:ea typeface="+mn-ea"/>
                <a:cs typeface="Tahoma" pitchFamily="34" charset="0"/>
                <a:sym typeface="Tahoma" pitchFamily="34" charset="0"/>
              </a:rPr>
              <a:t>R E S P E C T</a:t>
            </a:r>
          </a:p>
        </p:txBody>
      </p:sp>
      <p:grpSp>
        <p:nvGrpSpPr>
          <p:cNvPr id="60423" name="Group 7"/>
          <p:cNvGrpSpPr>
            <a:grpSpLocks/>
          </p:cNvGrpSpPr>
          <p:nvPr/>
        </p:nvGrpSpPr>
        <p:grpSpPr bwMode="auto">
          <a:xfrm>
            <a:off x="1295400" y="1143000"/>
            <a:ext cx="6464300" cy="4375150"/>
            <a:chOff x="0" y="0"/>
            <a:chExt cx="4072" cy="2756"/>
          </a:xfrm>
        </p:grpSpPr>
        <p:grpSp>
          <p:nvGrpSpPr>
            <p:cNvPr id="60434" name="Group 8"/>
            <p:cNvGrpSpPr>
              <a:grpSpLocks/>
            </p:cNvGrpSpPr>
            <p:nvPr/>
          </p:nvGrpSpPr>
          <p:grpSpPr bwMode="auto">
            <a:xfrm rot="10800000" flipH="1">
              <a:off x="1628" y="0"/>
              <a:ext cx="815" cy="554"/>
              <a:chOff x="0" y="0"/>
              <a:chExt cx="814" cy="554"/>
            </a:xfrm>
          </p:grpSpPr>
          <p:sp>
            <p:nvSpPr>
              <p:cNvPr id="49161" name="AutoShape 9"/>
              <p:cNvSpPr>
                <a:spLocks/>
              </p:cNvSpPr>
              <p:nvPr/>
            </p:nvSpPr>
            <p:spPr bwMode="auto">
              <a:xfrm>
                <a:off x="0" y="0"/>
                <a:ext cx="814" cy="554"/>
              </a:xfrm>
              <a:custGeom>
                <a:avLst/>
                <a:gdLst/>
                <a:ahLst/>
                <a:cxnLst/>
                <a:rect l="0" t="0" r="r" b="b"/>
                <a:pathLst>
                  <a:path w="21600" h="21600">
                    <a:moveTo>
                      <a:pt x="0" y="0"/>
                    </a:moveTo>
                    <a:lnTo>
                      <a:pt x="10800" y="21600"/>
                    </a:lnTo>
                    <a:lnTo>
                      <a:pt x="21600" y="0"/>
                    </a:lnTo>
                    <a:close/>
                    <a:moveTo>
                      <a:pt x="0" y="0"/>
                    </a:moveTo>
                  </a:path>
                </a:pathLst>
              </a:custGeom>
              <a:solidFill>
                <a:schemeClr val="accent1"/>
              </a:solidFill>
              <a:ln w="4699">
                <a:solidFill>
                  <a:srgbClr val="000000"/>
                </a:solidFill>
                <a:round/>
                <a:headEnd/>
                <a:tailEnd/>
              </a:ln>
            </p:spPr>
            <p:txBody>
              <a:bodyPr lIns="0" tIns="0" rIns="0" bIns="0"/>
              <a:lstStyle/>
              <a:p>
                <a:pPr>
                  <a:defRPr/>
                </a:pPr>
                <a:endParaRPr lang="en-US" dirty="0">
                  <a:solidFill>
                    <a:srgbClr val="FFCC00"/>
                  </a:solidFill>
                  <a:latin typeface="Tahoma" pitchFamily="34" charset="0"/>
                  <a:ea typeface="+mn-ea"/>
                  <a:cs typeface="+mn-cs"/>
                  <a:sym typeface="Tahoma" pitchFamily="34" charset="0"/>
                </a:endParaRPr>
              </a:p>
            </p:txBody>
          </p:sp>
        </p:grpSp>
        <p:grpSp>
          <p:nvGrpSpPr>
            <p:cNvPr id="60435" name="Group 10"/>
            <p:cNvGrpSpPr>
              <a:grpSpLocks/>
            </p:cNvGrpSpPr>
            <p:nvPr/>
          </p:nvGrpSpPr>
          <p:grpSpPr bwMode="auto">
            <a:xfrm rot="10800000" flipH="1">
              <a:off x="1221" y="554"/>
              <a:ext cx="1629" cy="555"/>
              <a:chOff x="0" y="0"/>
              <a:chExt cx="1629" cy="555"/>
            </a:xfrm>
          </p:grpSpPr>
          <p:sp>
            <p:nvSpPr>
              <p:cNvPr id="49163" name="AutoShape 11"/>
              <p:cNvSpPr>
                <a:spLocks/>
              </p:cNvSpPr>
              <p:nvPr/>
            </p:nvSpPr>
            <p:spPr bwMode="auto">
              <a:xfrm>
                <a:off x="0" y="0"/>
                <a:ext cx="1629" cy="555"/>
              </a:xfrm>
              <a:custGeom>
                <a:avLst/>
                <a:gdLst/>
                <a:ahLst/>
                <a:cxnLst/>
                <a:rect l="0" t="0" r="r" b="b"/>
                <a:pathLst>
                  <a:path w="21600" h="21600">
                    <a:moveTo>
                      <a:pt x="0" y="0"/>
                    </a:moveTo>
                    <a:lnTo>
                      <a:pt x="5400" y="21600"/>
                    </a:lnTo>
                    <a:lnTo>
                      <a:pt x="16200" y="21600"/>
                    </a:lnTo>
                    <a:lnTo>
                      <a:pt x="21600" y="0"/>
                    </a:lnTo>
                    <a:close/>
                    <a:moveTo>
                      <a:pt x="0" y="0"/>
                    </a:moveTo>
                  </a:path>
                </a:pathLst>
              </a:custGeom>
              <a:solidFill>
                <a:srgbClr val="CC99FF"/>
              </a:solidFill>
              <a:ln w="4699">
                <a:solidFill>
                  <a:srgbClr val="000000"/>
                </a:solidFill>
                <a:round/>
                <a:headEnd/>
                <a:tailEnd/>
              </a:ln>
            </p:spPr>
            <p:txBody>
              <a:bodyPr lIns="0" tIns="0" rIns="0" bIns="0"/>
              <a:lstStyle/>
              <a:p>
                <a:pPr>
                  <a:defRPr/>
                </a:pPr>
                <a:endParaRPr lang="en-US" dirty="0">
                  <a:solidFill>
                    <a:srgbClr val="FFCC00"/>
                  </a:solidFill>
                  <a:latin typeface="Tahoma" pitchFamily="34" charset="0"/>
                  <a:ea typeface="+mn-ea"/>
                  <a:cs typeface="+mn-cs"/>
                  <a:sym typeface="Tahoma" pitchFamily="34" charset="0"/>
                </a:endParaRPr>
              </a:p>
            </p:txBody>
          </p:sp>
          <p:sp>
            <p:nvSpPr>
              <p:cNvPr id="49164" name="Rectangle 12"/>
              <p:cNvSpPr>
                <a:spLocks/>
              </p:cNvSpPr>
              <p:nvPr/>
            </p:nvSpPr>
            <p:spPr bwMode="auto">
              <a:xfrm rot="10800000" flipH="1">
                <a:off x="267" y="206"/>
                <a:ext cx="10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1000" b="1" dirty="0">
                    <a:solidFill>
                      <a:srgbClr val="003F7E"/>
                    </a:solidFill>
                    <a:latin typeface="Tahoma" pitchFamily="34" charset="0"/>
                    <a:ea typeface="+mn-ea"/>
                    <a:cs typeface="Tahoma" pitchFamily="34" charset="0"/>
                    <a:sym typeface="Tahoma" pitchFamily="34" charset="0"/>
                  </a:rPr>
                  <a:t>SPIRITUALITY</a:t>
                </a:r>
              </a:p>
            </p:txBody>
          </p:sp>
        </p:grpSp>
        <p:grpSp>
          <p:nvGrpSpPr>
            <p:cNvPr id="60436" name="Group 13"/>
            <p:cNvGrpSpPr>
              <a:grpSpLocks/>
            </p:cNvGrpSpPr>
            <p:nvPr/>
          </p:nvGrpSpPr>
          <p:grpSpPr bwMode="auto">
            <a:xfrm rot="10800000" flipH="1">
              <a:off x="814" y="1091"/>
              <a:ext cx="2443" cy="554"/>
              <a:chOff x="0" y="0"/>
              <a:chExt cx="2443" cy="554"/>
            </a:xfrm>
          </p:grpSpPr>
          <p:sp>
            <p:nvSpPr>
              <p:cNvPr id="49166" name="AutoShape 14"/>
              <p:cNvSpPr>
                <a:spLocks/>
              </p:cNvSpPr>
              <p:nvPr/>
            </p:nvSpPr>
            <p:spPr bwMode="auto">
              <a:xfrm>
                <a:off x="0" y="0"/>
                <a:ext cx="2443" cy="554"/>
              </a:xfrm>
              <a:custGeom>
                <a:avLst/>
                <a:gdLst/>
                <a:ahLst/>
                <a:cxnLst/>
                <a:rect l="0" t="0" r="r" b="b"/>
                <a:pathLst>
                  <a:path w="21600" h="21600">
                    <a:moveTo>
                      <a:pt x="0" y="0"/>
                    </a:moveTo>
                    <a:lnTo>
                      <a:pt x="3600" y="21600"/>
                    </a:lnTo>
                    <a:lnTo>
                      <a:pt x="18000" y="21600"/>
                    </a:lnTo>
                    <a:lnTo>
                      <a:pt x="21600" y="0"/>
                    </a:lnTo>
                    <a:close/>
                    <a:moveTo>
                      <a:pt x="0" y="0"/>
                    </a:moveTo>
                  </a:path>
                </a:pathLst>
              </a:custGeom>
              <a:solidFill>
                <a:srgbClr val="CCFFCC"/>
              </a:solidFill>
              <a:ln w="4699">
                <a:solidFill>
                  <a:srgbClr val="000000"/>
                </a:solidFill>
                <a:round/>
                <a:headEnd/>
                <a:tailEnd/>
              </a:ln>
            </p:spPr>
            <p:txBody>
              <a:bodyPr lIns="0" tIns="0" rIns="0" bIns="0"/>
              <a:lstStyle/>
              <a:p>
                <a:pPr>
                  <a:defRPr/>
                </a:pPr>
                <a:endParaRPr lang="en-US" dirty="0">
                  <a:solidFill>
                    <a:srgbClr val="FFCC00"/>
                  </a:solidFill>
                  <a:latin typeface="Tahoma" pitchFamily="34" charset="0"/>
                  <a:ea typeface="+mn-ea"/>
                  <a:cs typeface="+mn-cs"/>
                  <a:sym typeface="Tahoma" pitchFamily="34" charset="0"/>
                </a:endParaRPr>
              </a:p>
            </p:txBody>
          </p:sp>
          <p:sp>
            <p:nvSpPr>
              <p:cNvPr id="49167" name="Rectangle 15"/>
              <p:cNvSpPr>
                <a:spLocks/>
              </p:cNvSpPr>
              <p:nvPr/>
            </p:nvSpPr>
            <p:spPr bwMode="auto">
              <a:xfrm rot="10800000" flipH="1">
                <a:off x="407" y="138"/>
                <a:ext cx="17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defRPr/>
                </a:pPr>
                <a:endParaRPr lang="en-US" sz="1000" dirty="0">
                  <a:solidFill>
                    <a:srgbClr val="003F7E"/>
                  </a:solidFill>
                  <a:latin typeface="Tahoma" pitchFamily="34" charset="0"/>
                  <a:ea typeface="+mn-ea"/>
                  <a:cs typeface="Tahoma" pitchFamily="34" charset="0"/>
                  <a:sym typeface="Tahoma" pitchFamily="34" charset="0"/>
                </a:endParaRPr>
              </a:p>
              <a:p>
                <a:pPr algn="ctr">
                  <a:defRPr/>
                </a:pPr>
                <a:r>
                  <a:rPr lang="en-US" sz="1000" b="1" dirty="0">
                    <a:solidFill>
                      <a:srgbClr val="003F7E"/>
                    </a:solidFill>
                    <a:latin typeface="Tahoma" pitchFamily="34" charset="0"/>
                    <a:ea typeface="+mn-ea"/>
                    <a:cs typeface="Tahoma" pitchFamily="34" charset="0"/>
                    <a:sym typeface="Tahoma" pitchFamily="34" charset="0"/>
                  </a:rPr>
                  <a:t>WE ARE WHAT WE THINK</a:t>
                </a:r>
              </a:p>
              <a:p>
                <a:pPr algn="ctr">
                  <a:defRPr/>
                </a:pPr>
                <a:r>
                  <a:rPr lang="en-US" sz="1000" b="1" dirty="0">
                    <a:solidFill>
                      <a:srgbClr val="003F7E"/>
                    </a:solidFill>
                    <a:latin typeface="Tahoma" pitchFamily="34" charset="0"/>
                    <a:ea typeface="+mn-ea"/>
                    <a:cs typeface="Tahoma" pitchFamily="34" charset="0"/>
                    <a:sym typeface="Tahoma" pitchFamily="34" charset="0"/>
                  </a:rPr>
                  <a:t>(COGNITIVE BEHAVIORAL SKILLS)</a:t>
                </a:r>
              </a:p>
            </p:txBody>
          </p:sp>
        </p:grpSp>
        <p:grpSp>
          <p:nvGrpSpPr>
            <p:cNvPr id="60437" name="Group 16"/>
            <p:cNvGrpSpPr>
              <a:grpSpLocks/>
            </p:cNvGrpSpPr>
            <p:nvPr/>
          </p:nvGrpSpPr>
          <p:grpSpPr bwMode="auto">
            <a:xfrm rot="10800000" flipH="1">
              <a:off x="407" y="1645"/>
              <a:ext cx="3257" cy="573"/>
              <a:chOff x="0" y="0"/>
              <a:chExt cx="3257" cy="572"/>
            </a:xfrm>
          </p:grpSpPr>
          <p:sp>
            <p:nvSpPr>
              <p:cNvPr id="49169" name="AutoShape 17"/>
              <p:cNvSpPr>
                <a:spLocks/>
              </p:cNvSpPr>
              <p:nvPr/>
            </p:nvSpPr>
            <p:spPr bwMode="auto">
              <a:xfrm>
                <a:off x="0" y="0"/>
                <a:ext cx="3257" cy="572"/>
              </a:xfrm>
              <a:custGeom>
                <a:avLst/>
                <a:gdLst/>
                <a:ahLst/>
                <a:cxnLst/>
                <a:rect l="0" t="0" r="r" b="b"/>
                <a:pathLst>
                  <a:path w="21600" h="21600">
                    <a:moveTo>
                      <a:pt x="0" y="0"/>
                    </a:moveTo>
                    <a:lnTo>
                      <a:pt x="2700" y="21600"/>
                    </a:lnTo>
                    <a:lnTo>
                      <a:pt x="18900" y="21600"/>
                    </a:lnTo>
                    <a:lnTo>
                      <a:pt x="21600" y="0"/>
                    </a:lnTo>
                    <a:close/>
                    <a:moveTo>
                      <a:pt x="0" y="0"/>
                    </a:moveTo>
                  </a:path>
                </a:pathLst>
              </a:custGeom>
              <a:solidFill>
                <a:srgbClr val="FFFF99"/>
              </a:solidFill>
              <a:ln w="4699">
                <a:solidFill>
                  <a:srgbClr val="000000"/>
                </a:solidFill>
                <a:round/>
                <a:headEnd/>
                <a:tailEnd/>
              </a:ln>
            </p:spPr>
            <p:txBody>
              <a:bodyPr lIns="0" tIns="0" rIns="0" bIns="0"/>
              <a:lstStyle/>
              <a:p>
                <a:pPr>
                  <a:defRPr/>
                </a:pPr>
                <a:endParaRPr lang="en-US" dirty="0">
                  <a:solidFill>
                    <a:srgbClr val="FFCC00"/>
                  </a:solidFill>
                  <a:latin typeface="Tahoma" pitchFamily="34" charset="0"/>
                  <a:ea typeface="+mn-ea"/>
                  <a:cs typeface="+mn-cs"/>
                  <a:sym typeface="Tahoma" pitchFamily="34" charset="0"/>
                </a:endParaRPr>
              </a:p>
            </p:txBody>
          </p:sp>
          <p:sp>
            <p:nvSpPr>
              <p:cNvPr id="49170" name="Rectangle 18"/>
              <p:cNvSpPr>
                <a:spLocks/>
              </p:cNvSpPr>
              <p:nvPr/>
            </p:nvSpPr>
            <p:spPr bwMode="auto">
              <a:xfrm rot="10800000" flipH="1">
                <a:off x="481" y="184"/>
                <a:ext cx="244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defRPr/>
                </a:pPr>
                <a:endParaRPr lang="en-US" sz="1000" dirty="0">
                  <a:solidFill>
                    <a:srgbClr val="FFFFFF"/>
                  </a:solidFill>
                  <a:latin typeface="Tahoma" pitchFamily="34" charset="0"/>
                  <a:ea typeface="+mn-ea"/>
                  <a:cs typeface="Tahoma" pitchFamily="34" charset="0"/>
                  <a:sym typeface="Tahoma" pitchFamily="34" charset="0"/>
                </a:endParaRPr>
              </a:p>
              <a:p>
                <a:pPr algn="ctr">
                  <a:defRPr/>
                </a:pPr>
                <a:r>
                  <a:rPr lang="en-US" sz="1000" b="1" dirty="0">
                    <a:solidFill>
                      <a:srgbClr val="003F7E"/>
                    </a:solidFill>
                    <a:latin typeface="Tahoma" pitchFamily="34" charset="0"/>
                    <a:ea typeface="+mn-ea"/>
                    <a:cs typeface="Tahoma" pitchFamily="34" charset="0"/>
                    <a:sym typeface="Tahoma" pitchFamily="34" charset="0"/>
                  </a:rPr>
                  <a:t>12 STEPS/MUTUAL-HELP CONNECTIONS</a:t>
                </a:r>
              </a:p>
            </p:txBody>
          </p:sp>
        </p:grpSp>
        <p:grpSp>
          <p:nvGrpSpPr>
            <p:cNvPr id="60438" name="Group 19"/>
            <p:cNvGrpSpPr>
              <a:grpSpLocks/>
            </p:cNvGrpSpPr>
            <p:nvPr/>
          </p:nvGrpSpPr>
          <p:grpSpPr bwMode="auto">
            <a:xfrm rot="10800000" flipH="1">
              <a:off x="0" y="2200"/>
              <a:ext cx="4072" cy="555"/>
              <a:chOff x="0" y="0"/>
              <a:chExt cx="4072" cy="555"/>
            </a:xfrm>
          </p:grpSpPr>
          <p:sp>
            <p:nvSpPr>
              <p:cNvPr id="49172" name="AutoShape 20"/>
              <p:cNvSpPr>
                <a:spLocks/>
              </p:cNvSpPr>
              <p:nvPr/>
            </p:nvSpPr>
            <p:spPr bwMode="auto">
              <a:xfrm>
                <a:off x="0" y="0"/>
                <a:ext cx="4072" cy="555"/>
              </a:xfrm>
              <a:custGeom>
                <a:avLst/>
                <a:gdLst/>
                <a:ahLst/>
                <a:cxnLst/>
                <a:rect l="0" t="0" r="r" b="b"/>
                <a:pathLst>
                  <a:path w="21600" h="21600">
                    <a:moveTo>
                      <a:pt x="0" y="0"/>
                    </a:moveTo>
                    <a:lnTo>
                      <a:pt x="2160" y="21600"/>
                    </a:lnTo>
                    <a:lnTo>
                      <a:pt x="19440" y="21600"/>
                    </a:lnTo>
                    <a:lnTo>
                      <a:pt x="21600" y="0"/>
                    </a:lnTo>
                    <a:close/>
                    <a:moveTo>
                      <a:pt x="0" y="0"/>
                    </a:moveTo>
                  </a:path>
                </a:pathLst>
              </a:custGeom>
              <a:solidFill>
                <a:srgbClr val="333333"/>
              </a:solidFill>
              <a:ln w="4699">
                <a:solidFill>
                  <a:srgbClr val="000000"/>
                </a:solidFill>
                <a:round/>
                <a:headEnd/>
                <a:tailEnd/>
              </a:ln>
            </p:spPr>
            <p:txBody>
              <a:bodyPr lIns="0" tIns="0" rIns="0" bIns="0"/>
              <a:lstStyle/>
              <a:p>
                <a:pPr>
                  <a:defRPr/>
                </a:pPr>
                <a:endParaRPr lang="en-US" dirty="0">
                  <a:solidFill>
                    <a:srgbClr val="FFCC00"/>
                  </a:solidFill>
                  <a:latin typeface="Tahoma" pitchFamily="34" charset="0"/>
                  <a:ea typeface="+mn-ea"/>
                  <a:cs typeface="+mn-cs"/>
                  <a:sym typeface="Tahoma" pitchFamily="34" charset="0"/>
                </a:endParaRPr>
              </a:p>
            </p:txBody>
          </p:sp>
          <p:sp>
            <p:nvSpPr>
              <p:cNvPr id="49173" name="Rectangle 21"/>
              <p:cNvSpPr>
                <a:spLocks/>
              </p:cNvSpPr>
              <p:nvPr/>
            </p:nvSpPr>
            <p:spPr bwMode="auto">
              <a:xfrm rot="10800000" flipH="1">
                <a:off x="531" y="164"/>
                <a:ext cx="31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defRPr/>
                </a:pPr>
                <a:endParaRPr lang="en-US" sz="1000" dirty="0">
                  <a:solidFill>
                    <a:srgbClr val="FFFFFF"/>
                  </a:solidFill>
                  <a:latin typeface="Tahoma" pitchFamily="34" charset="0"/>
                  <a:ea typeface="+mn-ea"/>
                  <a:cs typeface="Tahoma" pitchFamily="34" charset="0"/>
                  <a:sym typeface="Tahoma" pitchFamily="34" charset="0"/>
                </a:endParaRPr>
              </a:p>
              <a:p>
                <a:pPr algn="ctr">
                  <a:defRPr/>
                </a:pPr>
                <a:r>
                  <a:rPr lang="en-US" sz="1000" b="1" dirty="0">
                    <a:solidFill>
                      <a:srgbClr val="FFFFFF"/>
                    </a:solidFill>
                    <a:latin typeface="Tahoma" pitchFamily="34" charset="0"/>
                    <a:ea typeface="+mn-ea"/>
                    <a:cs typeface="Tahoma" pitchFamily="34" charset="0"/>
                    <a:sym typeface="Tahoma" pitchFamily="34" charset="0"/>
                  </a:rPr>
                  <a:t>ADDICTION IS A BRAIN DISEASE</a:t>
                </a:r>
              </a:p>
            </p:txBody>
          </p:sp>
        </p:grpSp>
      </p:grpSp>
      <p:sp>
        <p:nvSpPr>
          <p:cNvPr id="49174" name="Oval 22"/>
          <p:cNvSpPr>
            <a:spLocks/>
          </p:cNvSpPr>
          <p:nvPr/>
        </p:nvSpPr>
        <p:spPr bwMode="auto">
          <a:xfrm>
            <a:off x="152400" y="685800"/>
            <a:ext cx="8686800" cy="6019800"/>
          </a:xfrm>
          <a:prstGeom prst="ellipse">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dirty="0">
              <a:solidFill>
                <a:srgbClr val="FFCC00"/>
              </a:solidFill>
              <a:latin typeface="Tahoma" pitchFamily="34" charset="0"/>
              <a:ea typeface="+mn-ea"/>
              <a:cs typeface="+mn-cs"/>
              <a:sym typeface="Tahoma" pitchFamily="34" charset="0"/>
            </a:endParaRPr>
          </a:p>
        </p:txBody>
      </p:sp>
      <p:sp>
        <p:nvSpPr>
          <p:cNvPr id="49175" name="Rectangle 23"/>
          <p:cNvSpPr>
            <a:spLocks/>
          </p:cNvSpPr>
          <p:nvPr/>
        </p:nvSpPr>
        <p:spPr bwMode="auto">
          <a:xfrm>
            <a:off x="3581400" y="762000"/>
            <a:ext cx="2146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2000" dirty="0">
                <a:solidFill>
                  <a:srgbClr val="FFFFFF"/>
                </a:solidFill>
                <a:latin typeface="Tahoma" pitchFamily="34" charset="0"/>
                <a:ea typeface="+mn-ea"/>
                <a:cs typeface="Tahoma" pitchFamily="34" charset="0"/>
                <a:sym typeface="Tahoma" pitchFamily="34" charset="0"/>
              </a:rPr>
              <a:t>RECOVERY </a:t>
            </a:r>
            <a:r>
              <a:rPr lang="en-US" sz="2000" dirty="0">
                <a:solidFill>
                  <a:srgbClr val="200063"/>
                </a:solidFill>
                <a:latin typeface="Tahoma" pitchFamily="34" charset="0"/>
                <a:ea typeface="+mn-ea"/>
                <a:cs typeface="Tahoma" pitchFamily="34" charset="0"/>
                <a:sym typeface="Tahoma" pitchFamily="34" charset="0"/>
              </a:rPr>
              <a:t> </a:t>
            </a:r>
          </a:p>
        </p:txBody>
      </p:sp>
      <p:sp>
        <p:nvSpPr>
          <p:cNvPr id="49176" name="AutoShape 24"/>
          <p:cNvSpPr>
            <a:spLocks/>
          </p:cNvSpPr>
          <p:nvPr/>
        </p:nvSpPr>
        <p:spPr bwMode="auto">
          <a:xfrm rot="-8220000">
            <a:off x="7396163" y="1822450"/>
            <a:ext cx="1108075" cy="198438"/>
          </a:xfrm>
          <a:prstGeom prst="leftRightArrow">
            <a:avLst>
              <a:gd name="adj1" fmla="val 52907"/>
              <a:gd name="adj2" fmla="val 143271"/>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en-US" dirty="0">
              <a:solidFill>
                <a:srgbClr val="FFCC00"/>
              </a:solidFill>
              <a:latin typeface="Tahoma" pitchFamily="34" charset="0"/>
              <a:ea typeface="+mn-ea"/>
              <a:cs typeface="+mn-cs"/>
              <a:sym typeface="Tahoma" pitchFamily="34" charset="0"/>
            </a:endParaRPr>
          </a:p>
        </p:txBody>
      </p:sp>
      <p:sp>
        <p:nvSpPr>
          <p:cNvPr id="49177" name="AutoShape 25"/>
          <p:cNvSpPr>
            <a:spLocks/>
          </p:cNvSpPr>
          <p:nvPr/>
        </p:nvSpPr>
        <p:spPr bwMode="auto">
          <a:xfrm rot="8580000">
            <a:off x="762000" y="1570038"/>
            <a:ext cx="1079500" cy="219075"/>
          </a:xfrm>
          <a:prstGeom prst="leftRightArrow">
            <a:avLst>
              <a:gd name="adj1" fmla="val 52907"/>
              <a:gd name="adj2" fmla="val 12642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en-US" dirty="0">
              <a:solidFill>
                <a:srgbClr val="FFCC00"/>
              </a:solidFill>
              <a:latin typeface="Tahoma" pitchFamily="34" charset="0"/>
              <a:ea typeface="+mn-ea"/>
              <a:cs typeface="+mn-cs"/>
              <a:sym typeface="Tahoma" pitchFamily="34" charset="0"/>
            </a:endParaRPr>
          </a:p>
        </p:txBody>
      </p:sp>
      <p:sp>
        <p:nvSpPr>
          <p:cNvPr id="49178" name="AutoShape 26"/>
          <p:cNvSpPr>
            <a:spLocks/>
          </p:cNvSpPr>
          <p:nvPr/>
        </p:nvSpPr>
        <p:spPr bwMode="auto">
          <a:xfrm rot="-8940000">
            <a:off x="1114425" y="5837238"/>
            <a:ext cx="1108075" cy="198437"/>
          </a:xfrm>
          <a:prstGeom prst="leftRightArrow">
            <a:avLst>
              <a:gd name="adj1" fmla="val 52907"/>
              <a:gd name="adj2" fmla="val 143271"/>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en-US" dirty="0">
              <a:solidFill>
                <a:srgbClr val="FFCC00"/>
              </a:solidFill>
              <a:latin typeface="Tahoma" pitchFamily="34" charset="0"/>
              <a:ea typeface="+mn-ea"/>
              <a:cs typeface="+mn-cs"/>
              <a:sym typeface="Tahoma" pitchFamily="34" charset="0"/>
            </a:endParaRPr>
          </a:p>
        </p:txBody>
      </p:sp>
      <p:sp>
        <p:nvSpPr>
          <p:cNvPr id="49179" name="AutoShape 27"/>
          <p:cNvSpPr>
            <a:spLocks/>
          </p:cNvSpPr>
          <p:nvPr/>
        </p:nvSpPr>
        <p:spPr bwMode="auto">
          <a:xfrm rot="8880000">
            <a:off x="6858000" y="5788025"/>
            <a:ext cx="1108075" cy="198438"/>
          </a:xfrm>
          <a:prstGeom prst="leftRightArrow">
            <a:avLst>
              <a:gd name="adj1" fmla="val 52907"/>
              <a:gd name="adj2" fmla="val 143271"/>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en-US" dirty="0">
              <a:solidFill>
                <a:srgbClr val="FFCC00"/>
              </a:solidFill>
              <a:latin typeface="Tahoma" pitchFamily="34" charset="0"/>
              <a:ea typeface="+mn-ea"/>
              <a:cs typeface="+mn-cs"/>
              <a:sym typeface="Tahoma" pitchFamily="34" charset="0"/>
            </a:endParaRPr>
          </a:p>
        </p:txBody>
      </p:sp>
      <p:sp>
        <p:nvSpPr>
          <p:cNvPr id="49180" name="Rectangle 28"/>
          <p:cNvSpPr>
            <a:spLocks/>
          </p:cNvSpPr>
          <p:nvPr/>
        </p:nvSpPr>
        <p:spPr bwMode="auto">
          <a:xfrm>
            <a:off x="3581400" y="6096000"/>
            <a:ext cx="2146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defRPr/>
            </a:pPr>
            <a:r>
              <a:rPr lang="en-US" dirty="0">
                <a:solidFill>
                  <a:srgbClr val="FFF534"/>
                </a:solidFill>
                <a:latin typeface="Tahoma" pitchFamily="34" charset="0"/>
                <a:ea typeface="+mn-ea"/>
                <a:cs typeface="Tahoma" pitchFamily="34" charset="0"/>
                <a:sym typeface="Tahoma" pitchFamily="34" charset="0"/>
              </a:rPr>
              <a:t>Others – Self - Authority </a:t>
            </a:r>
          </a:p>
        </p:txBody>
      </p:sp>
      <p:sp>
        <p:nvSpPr>
          <p:cNvPr id="49181" name="Rectangle 29"/>
          <p:cNvSpPr>
            <a:spLocks/>
          </p:cNvSpPr>
          <p:nvPr/>
        </p:nvSpPr>
        <p:spPr bwMode="auto">
          <a:xfrm rot="-3060000">
            <a:off x="1038520" y="2585765"/>
            <a:ext cx="2654300" cy="36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defRPr/>
            </a:pPr>
            <a:r>
              <a:rPr lang="en-US" sz="2000" dirty="0">
                <a:solidFill>
                  <a:srgbClr val="FFFFFF"/>
                </a:solidFill>
                <a:latin typeface="Tahoma" pitchFamily="34" charset="0"/>
                <a:ea typeface="+mn-ea"/>
                <a:cs typeface="Tahoma" pitchFamily="34" charset="0"/>
                <a:sym typeface="Tahoma" pitchFamily="34" charset="0"/>
              </a:rPr>
              <a:t>C O M M U N I T Y</a:t>
            </a:r>
          </a:p>
        </p:txBody>
      </p:sp>
      <p:sp>
        <p:nvSpPr>
          <p:cNvPr id="49182" name="Rectangle 30"/>
          <p:cNvSpPr>
            <a:spLocks/>
          </p:cNvSpPr>
          <p:nvPr/>
        </p:nvSpPr>
        <p:spPr bwMode="auto">
          <a:xfrm rot="3179999">
            <a:off x="5407025" y="2906713"/>
            <a:ext cx="271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defRPr/>
            </a:pPr>
            <a:r>
              <a:rPr lang="en-US" sz="2000" normalizeH="1" dirty="0">
                <a:solidFill>
                  <a:srgbClr val="FFFFFF"/>
                </a:solidFill>
                <a:latin typeface="Tahoma" pitchFamily="34" charset="0"/>
                <a:ea typeface="+mn-ea"/>
                <a:cs typeface="Tahoma" pitchFamily="34" charset="0"/>
                <a:sym typeface="Tahoma" pitchFamily="34" charset="0"/>
              </a:rPr>
              <a:t>ACCOUNTABILITY</a:t>
            </a:r>
          </a:p>
        </p:txBody>
      </p:sp>
      <p:sp>
        <p:nvSpPr>
          <p:cNvPr id="49183" name="Rectangle 31"/>
          <p:cNvSpPr>
            <a:spLocks/>
          </p:cNvSpPr>
          <p:nvPr/>
        </p:nvSpPr>
        <p:spPr bwMode="auto">
          <a:xfrm>
            <a:off x="3886200" y="1676400"/>
            <a:ext cx="133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defRPr/>
            </a:pPr>
            <a:r>
              <a:rPr lang="en-US" sz="1000" b="1" dirty="0">
                <a:solidFill>
                  <a:srgbClr val="003F7E"/>
                </a:solidFill>
                <a:latin typeface="Tahoma" pitchFamily="34" charset="0"/>
                <a:ea typeface="+mn-ea"/>
                <a:cs typeface="Tahoma" pitchFamily="34" charset="0"/>
                <a:sym typeface="Tahoma" pitchFamily="34" charset="0"/>
              </a:rPr>
              <a:t>SERVICE</a:t>
            </a:r>
          </a:p>
        </p:txBody>
      </p:sp>
    </p:spTree>
    <p:extLst>
      <p:ext uri="{BB962C8B-B14F-4D97-AF65-F5344CB8AC3E}">
        <p14:creationId xmlns:p14="http://schemas.microsoft.com/office/powerpoint/2010/main" val="369375578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dirty="0" smtClean="0"/>
              <a:t>Creating </a:t>
            </a:r>
            <a:r>
              <a:rPr lang="en-US" sz="2800" dirty="0"/>
              <a:t>safety is primary; the safer and more predictable the treatment environment, </a:t>
            </a:r>
            <a:r>
              <a:rPr lang="en-US" sz="2800" dirty="0" smtClean="0"/>
              <a:t>        the </a:t>
            </a:r>
            <a:r>
              <a:rPr lang="en-US" sz="2800" dirty="0"/>
              <a:t>better the engagement. </a:t>
            </a:r>
            <a:endParaRPr lang="en-US" sz="2800" dirty="0" smtClean="0"/>
          </a:p>
          <a:p>
            <a:pPr marL="109728" indent="0">
              <a:buNone/>
            </a:pPr>
            <a:endParaRPr lang="en-US" sz="2800" dirty="0"/>
          </a:p>
          <a:p>
            <a:r>
              <a:rPr lang="en-US" sz="2800" dirty="0"/>
              <a:t>Education and information about trauma and recovery is part of treatment. </a:t>
            </a:r>
            <a:endParaRPr lang="en-US" sz="2800" dirty="0" smtClean="0"/>
          </a:p>
          <a:p>
            <a:pPr marL="109728" indent="0">
              <a:buNone/>
            </a:pPr>
            <a:endParaRPr lang="en-US" sz="2800" dirty="0"/>
          </a:p>
          <a:p>
            <a:r>
              <a:rPr lang="en-US" sz="2800" dirty="0"/>
              <a:t>Power-sharing is the basis of helping relationships that are founded on respect, information, connection and hope. </a:t>
            </a:r>
            <a:endParaRPr lang="en-US" sz="2800" dirty="0" smtClean="0"/>
          </a:p>
          <a:p>
            <a:endParaRPr lang="en-US" sz="2800" dirty="0"/>
          </a:p>
          <a:p>
            <a:r>
              <a:rPr lang="en-US" sz="2800" dirty="0" smtClean="0"/>
              <a:t>Targeting Criminogenic Needs includes Treating Trauma</a:t>
            </a:r>
            <a:endParaRPr lang="en-US" sz="2800" dirty="0"/>
          </a:p>
          <a:p>
            <a:endParaRPr lang="en-US" dirty="0"/>
          </a:p>
        </p:txBody>
      </p:sp>
      <p:sp>
        <p:nvSpPr>
          <p:cNvPr id="3" name="Title 2"/>
          <p:cNvSpPr>
            <a:spLocks noGrp="1"/>
          </p:cNvSpPr>
          <p:nvPr>
            <p:ph type="title"/>
          </p:nvPr>
        </p:nvSpPr>
        <p:spPr/>
        <p:txBody>
          <a:bodyPr/>
          <a:lstStyle/>
          <a:p>
            <a:r>
              <a:rPr lang="en-US" dirty="0" smtClean="0"/>
              <a:t>Trauma-Informed RSAT</a:t>
            </a:r>
            <a:endParaRPr lang="en-US" dirty="0"/>
          </a:p>
        </p:txBody>
      </p:sp>
    </p:spTree>
    <p:extLst>
      <p:ext uri="{BB962C8B-B14F-4D97-AF65-F5344CB8AC3E}">
        <p14:creationId xmlns:p14="http://schemas.microsoft.com/office/powerpoint/2010/main" val="3789829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54008442"/>
              </p:ext>
            </p:extLst>
          </p:nvPr>
        </p:nvGraphicFramePr>
        <p:xfrm>
          <a:off x="685800" y="1066800"/>
          <a:ext cx="8077200" cy="4800600"/>
        </p:xfrm>
        <a:graphic>
          <a:graphicData uri="http://schemas.openxmlformats.org/drawingml/2006/table">
            <a:tbl>
              <a:tblPr>
                <a:tableStyleId>{5C22544A-7EE6-4342-B048-85BDC9FD1C3A}</a:tableStyleId>
              </a:tblPr>
              <a:tblGrid>
                <a:gridCol w="914399"/>
                <a:gridCol w="3344839"/>
                <a:gridCol w="3055961"/>
                <a:gridCol w="762001"/>
              </a:tblGrid>
              <a:tr h="757187">
                <a:tc>
                  <a:txBody>
                    <a:bodyPr/>
                    <a:lstStyle/>
                    <a:p>
                      <a:pPr marL="0" marR="0" algn="ctr">
                        <a:lnSpc>
                          <a:spcPct val="115000"/>
                        </a:lnSpc>
                        <a:spcBef>
                          <a:spcPts val="0"/>
                        </a:spcBef>
                        <a:spcAft>
                          <a:spcPts val="0"/>
                        </a:spcAft>
                      </a:pPr>
                      <a:r>
                        <a:rPr lang="en-US" sz="900" dirty="0">
                          <a:effectLst/>
                        </a:rPr>
                        <a:t>Rating</a:t>
                      </a:r>
                      <a:endParaRPr lang="en-US" sz="1100"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2000" dirty="0" smtClean="0">
                          <a:effectLst/>
                        </a:rPr>
                        <a:t>Trauma-informed</a:t>
                      </a:r>
                      <a:endParaRPr lang="en-US" sz="2000" dirty="0">
                        <a:effectLst/>
                      </a:endParaRPr>
                    </a:p>
                    <a:p>
                      <a:pPr marL="0" marR="0" algn="l">
                        <a:lnSpc>
                          <a:spcPct val="115000"/>
                        </a:lnSpc>
                        <a:spcBef>
                          <a:spcPts val="0"/>
                        </a:spcBef>
                        <a:spcAft>
                          <a:spcPts val="0"/>
                        </a:spcAft>
                      </a:pPr>
                      <a:r>
                        <a:rPr lang="en-US" sz="2000" dirty="0">
                          <a:effectLst/>
                        </a:rPr>
                        <a:t> Programs  </a:t>
                      </a:r>
                      <a:endParaRPr lang="en-US" sz="2000"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2000" dirty="0" smtClean="0">
                          <a:effectLst/>
                        </a:rPr>
                        <a:t>Traditional </a:t>
                      </a:r>
                      <a:r>
                        <a:rPr lang="en-US" sz="2000" dirty="0">
                          <a:effectLst/>
                        </a:rPr>
                        <a:t>Substance</a:t>
                      </a:r>
                    </a:p>
                    <a:p>
                      <a:pPr marL="0" marR="0" algn="l">
                        <a:lnSpc>
                          <a:spcPct val="115000"/>
                        </a:lnSpc>
                        <a:spcBef>
                          <a:spcPts val="0"/>
                        </a:spcBef>
                        <a:spcAft>
                          <a:spcPts val="0"/>
                        </a:spcAft>
                      </a:pPr>
                      <a:r>
                        <a:rPr lang="en-US" sz="2000" dirty="0">
                          <a:effectLst/>
                        </a:rPr>
                        <a:t> Abuse Programs</a:t>
                      </a:r>
                      <a:endParaRPr lang="en-US" sz="2000" dirty="0">
                        <a:effectLst/>
                        <a:latin typeface="Calibri"/>
                        <a:ea typeface="Times New Roman"/>
                        <a:cs typeface="Times New Roman"/>
                      </a:endParaRPr>
                    </a:p>
                  </a:txBody>
                  <a:tcPr marL="0" marR="0" marT="0" marB="0"/>
                </a:tc>
                <a:tc>
                  <a:txBody>
                    <a:bodyPr/>
                    <a:lstStyle/>
                    <a:p>
                      <a:pPr marL="0" marR="0" algn="ctr">
                        <a:lnSpc>
                          <a:spcPct val="115000"/>
                        </a:lnSpc>
                        <a:spcBef>
                          <a:spcPts val="0"/>
                        </a:spcBef>
                        <a:spcAft>
                          <a:spcPts val="0"/>
                        </a:spcAft>
                      </a:pPr>
                      <a:r>
                        <a:rPr lang="en-US" sz="900" dirty="0">
                          <a:effectLst/>
                        </a:rPr>
                        <a:t>Rating</a:t>
                      </a:r>
                      <a:endParaRPr lang="en-US" sz="1100" dirty="0">
                        <a:effectLst/>
                        <a:latin typeface="Calibri"/>
                        <a:ea typeface="Times New Roman"/>
                        <a:cs typeface="Times New Roman"/>
                      </a:endParaRPr>
                    </a:p>
                  </a:txBody>
                  <a:tcPr marL="0" marR="0" marT="0" marB="0"/>
                </a:tc>
              </a:tr>
              <a:tr h="624680">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smtClean="0">
                          <a:effectLst/>
                        </a:rPr>
                        <a:t>Minimize </a:t>
                      </a:r>
                      <a:r>
                        <a:rPr lang="en-US" sz="1100" b="1" dirty="0">
                          <a:effectLst/>
                        </a:rPr>
                        <a:t>practices that may re-traumatize,</a:t>
                      </a:r>
                    </a:p>
                    <a:p>
                      <a:pPr marL="0" marR="0" algn="l">
                        <a:lnSpc>
                          <a:spcPct val="115000"/>
                        </a:lnSpc>
                        <a:spcBef>
                          <a:spcPts val="0"/>
                        </a:spcBef>
                        <a:spcAft>
                          <a:spcPts val="0"/>
                        </a:spcAft>
                      </a:pPr>
                      <a:r>
                        <a:rPr lang="en-US" sz="1100" b="1" dirty="0">
                          <a:effectLst/>
                        </a:rPr>
                        <a:t> Are sensitive to individuals</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smtClean="0">
                          <a:effectLst/>
                        </a:rPr>
                        <a:t>Tradition </a:t>
                      </a:r>
                      <a:r>
                        <a:rPr lang="en-US" sz="1100" b="1" dirty="0">
                          <a:effectLst/>
                        </a:rPr>
                        <a:t>of toughness, client adjustment </a:t>
                      </a:r>
                    </a:p>
                    <a:p>
                      <a:pPr marL="0" marR="0" algn="l">
                        <a:lnSpc>
                          <a:spcPct val="115000"/>
                        </a:lnSpc>
                        <a:spcBef>
                          <a:spcPts val="0"/>
                        </a:spcBef>
                        <a:spcAft>
                          <a:spcPts val="0"/>
                        </a:spcAft>
                      </a:pPr>
                      <a:r>
                        <a:rPr lang="en-US" sz="1100" b="1" dirty="0">
                          <a:effectLst/>
                        </a:rPr>
                        <a:t> to environment</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0" marR="0" marT="0" marB="0"/>
                </a:tc>
              </a:tr>
              <a:tr h="624680">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a:effectLst/>
                        </a:rPr>
                        <a:t> Power and control minimized,</a:t>
                      </a:r>
                    </a:p>
                    <a:p>
                      <a:pPr marL="0" marR="0" algn="l">
                        <a:lnSpc>
                          <a:spcPct val="115000"/>
                        </a:lnSpc>
                        <a:spcBef>
                          <a:spcPts val="0"/>
                        </a:spcBef>
                        <a:spcAft>
                          <a:spcPts val="0"/>
                        </a:spcAft>
                      </a:pPr>
                      <a:r>
                        <a:rPr lang="en-US" sz="1100" b="1" dirty="0">
                          <a:effectLst/>
                        </a:rPr>
                        <a:t> empowerment and choice maximized</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a:effectLst/>
                        </a:rPr>
                        <a:t> Accent on powerlessness, breaking down</a:t>
                      </a:r>
                    </a:p>
                    <a:p>
                      <a:pPr marL="0" marR="0" algn="l">
                        <a:lnSpc>
                          <a:spcPct val="115000"/>
                        </a:lnSpc>
                        <a:spcBef>
                          <a:spcPts val="0"/>
                        </a:spcBef>
                        <a:spcAft>
                          <a:spcPts val="0"/>
                        </a:spcAft>
                      </a:pPr>
                      <a:r>
                        <a:rPr lang="en-US" sz="1100" b="1" dirty="0">
                          <a:effectLst/>
                        </a:rPr>
                        <a:t> self-will and surrendering control </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0" marR="0" marT="0" marB="0"/>
                </a:tc>
              </a:tr>
              <a:tr h="624680">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smtClean="0">
                          <a:effectLst/>
                        </a:rPr>
                        <a:t>Programs </a:t>
                      </a:r>
                      <a:r>
                        <a:rPr lang="en-US" sz="1100" b="1" dirty="0">
                          <a:effectLst/>
                        </a:rPr>
                        <a:t>are structured and goal oriented,</a:t>
                      </a:r>
                    </a:p>
                    <a:p>
                      <a:pPr marL="0" marR="0" algn="l">
                        <a:lnSpc>
                          <a:spcPct val="115000"/>
                        </a:lnSpc>
                        <a:spcBef>
                          <a:spcPts val="0"/>
                        </a:spcBef>
                        <a:spcAft>
                          <a:spcPts val="0"/>
                        </a:spcAft>
                      </a:pPr>
                      <a:r>
                        <a:rPr lang="en-US" sz="1100" b="1" dirty="0">
                          <a:effectLst/>
                        </a:rPr>
                        <a:t> without being authoritative </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a:effectLst/>
                        </a:rPr>
                        <a:t> Programs are authoritative, sometimes </a:t>
                      </a:r>
                    </a:p>
                    <a:p>
                      <a:pPr marL="0" marR="0" algn="l">
                        <a:lnSpc>
                          <a:spcPct val="115000"/>
                        </a:lnSpc>
                        <a:spcBef>
                          <a:spcPts val="0"/>
                        </a:spcBef>
                        <a:spcAft>
                          <a:spcPts val="0"/>
                        </a:spcAft>
                      </a:pPr>
                      <a:r>
                        <a:rPr lang="en-US" sz="1100" b="1" dirty="0">
                          <a:effectLst/>
                        </a:rPr>
                        <a:t> without structure</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0" marR="0" marT="0" marB="0"/>
                </a:tc>
              </a:tr>
              <a:tr h="236621">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a:effectLst/>
                        </a:rPr>
                        <a:t> Collaboration focused (client with staff)</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a:effectLst/>
                        </a:rPr>
                        <a:t> Compliance focused </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0" marR="0" marT="0" marB="0"/>
                </a:tc>
              </a:tr>
              <a:tr h="624680">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smtClean="0">
                          <a:effectLst/>
                        </a:rPr>
                        <a:t>Staff </a:t>
                      </a:r>
                      <a:r>
                        <a:rPr lang="en-US" sz="1100" b="1" dirty="0">
                          <a:effectLst/>
                        </a:rPr>
                        <a:t>training and professional development</a:t>
                      </a:r>
                    </a:p>
                    <a:p>
                      <a:pPr marL="0" marR="0" algn="l">
                        <a:lnSpc>
                          <a:spcPct val="115000"/>
                        </a:lnSpc>
                        <a:spcBef>
                          <a:spcPts val="0"/>
                        </a:spcBef>
                        <a:spcAft>
                          <a:spcPts val="0"/>
                        </a:spcAft>
                      </a:pPr>
                      <a:r>
                        <a:rPr lang="en-US" sz="1100" b="1" dirty="0">
                          <a:effectLst/>
                        </a:rPr>
                        <a:t> in research-based approaches</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a:effectLst/>
                        </a:rPr>
                        <a:t> Clients labeled resistant as a fallback </a:t>
                      </a:r>
                    </a:p>
                    <a:p>
                      <a:pPr marL="0" marR="0" algn="l">
                        <a:lnSpc>
                          <a:spcPct val="115000"/>
                        </a:lnSpc>
                        <a:spcBef>
                          <a:spcPts val="0"/>
                        </a:spcBef>
                        <a:spcAft>
                          <a:spcPts val="0"/>
                        </a:spcAft>
                      </a:pPr>
                      <a:r>
                        <a:rPr lang="en-US" sz="1100" b="1" dirty="0">
                          <a:effectLst/>
                        </a:rPr>
                        <a:t> position when scope of training is limited</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0" marR="0" marT="0" marB="0"/>
                </a:tc>
              </a:tr>
              <a:tr h="624680">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a:effectLst/>
                        </a:rPr>
                        <a:t> Understand the function of adaptive </a:t>
                      </a:r>
                    </a:p>
                    <a:p>
                      <a:pPr marL="0" marR="0" algn="l">
                        <a:lnSpc>
                          <a:spcPct val="115000"/>
                        </a:lnSpc>
                        <a:spcBef>
                          <a:spcPts val="0"/>
                        </a:spcBef>
                        <a:spcAft>
                          <a:spcPts val="0"/>
                        </a:spcAft>
                      </a:pPr>
                      <a:r>
                        <a:rPr lang="en-US" sz="1100" b="1" dirty="0">
                          <a:effectLst/>
                        </a:rPr>
                        <a:t> behaviors such as, trauma </a:t>
                      </a:r>
                      <a:r>
                        <a:rPr lang="en-US" sz="1100" b="1" dirty="0" smtClean="0">
                          <a:effectLst/>
                        </a:rPr>
                        <a:t>reenactment</a:t>
                      </a:r>
                      <a:endParaRPr lang="en-US" sz="1100" b="1" dirty="0">
                        <a:effectLst/>
                      </a:endParaRPr>
                    </a:p>
                    <a:p>
                      <a:pPr marL="0" marR="0" algn="l">
                        <a:lnSpc>
                          <a:spcPct val="115000"/>
                        </a:lnSpc>
                        <a:spcBef>
                          <a:spcPts val="0"/>
                        </a:spcBef>
                        <a:spcAft>
                          <a:spcPts val="0"/>
                        </a:spcAft>
                      </a:pPr>
                      <a:r>
                        <a:rPr lang="en-US" sz="1100" b="1" dirty="0">
                          <a:effectLst/>
                        </a:rPr>
                        <a:t> and self-injury</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a:effectLst/>
                        </a:rPr>
                        <a:t> Behavior seen as intentionally </a:t>
                      </a:r>
                      <a:r>
                        <a:rPr lang="en-US" sz="1100" b="1" dirty="0" smtClean="0">
                          <a:effectLst/>
                        </a:rPr>
                        <a:t>provocative</a:t>
                      </a:r>
                      <a:r>
                        <a:rPr lang="en-US" sz="1100" b="1" baseline="0" dirty="0" smtClean="0">
                          <a:effectLst/>
                        </a:rPr>
                        <a:t> </a:t>
                      </a:r>
                      <a:r>
                        <a:rPr lang="en-US" sz="1100" b="1" dirty="0" smtClean="0">
                          <a:effectLst/>
                        </a:rPr>
                        <a:t>&amp; </a:t>
                      </a:r>
                      <a:r>
                        <a:rPr lang="en-US" sz="1100" b="1" dirty="0">
                          <a:effectLst/>
                        </a:rPr>
                        <a:t>volitional, irrational and self-destructive</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Times New Roman"/>
                        <a:cs typeface="Times New Roman"/>
                      </a:endParaRPr>
                    </a:p>
                  </a:txBody>
                  <a:tcPr marL="0" marR="0" marT="0" marB="0"/>
                </a:tc>
              </a:tr>
              <a:tr h="683392">
                <a:tc gridSpan="4">
                  <a:txBody>
                    <a:bodyPr/>
                    <a:lstStyle/>
                    <a:p>
                      <a:pPr marL="0" marR="0" algn="l">
                        <a:lnSpc>
                          <a:spcPct val="115000"/>
                        </a:lnSpc>
                        <a:spcBef>
                          <a:spcPts val="0"/>
                        </a:spcBef>
                        <a:spcAft>
                          <a:spcPts val="0"/>
                        </a:spcAft>
                      </a:pPr>
                      <a:r>
                        <a:rPr lang="en-US" sz="1100" b="1" dirty="0">
                          <a:effectLst/>
                        </a:rPr>
                        <a:t> </a:t>
                      </a:r>
                      <a:endParaRPr lang="en-US" sz="1100" b="1" dirty="0" smtClean="0">
                        <a:effectLst/>
                      </a:endParaRPr>
                    </a:p>
                    <a:p>
                      <a:pPr marL="0" marR="0" algn="l">
                        <a:lnSpc>
                          <a:spcPct val="115000"/>
                        </a:lnSpc>
                        <a:spcBef>
                          <a:spcPts val="0"/>
                        </a:spcBef>
                        <a:spcAft>
                          <a:spcPts val="0"/>
                        </a:spcAft>
                      </a:pPr>
                      <a:r>
                        <a:rPr lang="en-US" sz="900" b="1" dirty="0" smtClean="0">
                          <a:effectLst/>
                        </a:rPr>
                        <a:t>Adapted </a:t>
                      </a:r>
                      <a:r>
                        <a:rPr lang="en-US" sz="900" b="1" dirty="0">
                          <a:effectLst/>
                        </a:rPr>
                        <a:t>from : Fallot &amp; Harris, 2002; Cook et al., 2002; Ford, 2003; Cusack et al., 2004; Jennings, 1998; Prescott, </a:t>
                      </a:r>
                      <a:r>
                        <a:rPr lang="en-US" sz="900" b="1" dirty="0" smtClean="0">
                          <a:effectLst/>
                        </a:rPr>
                        <a:t>2000  SCORING: 1=Strongly</a:t>
                      </a:r>
                      <a:r>
                        <a:rPr lang="en-US" sz="900" b="1" baseline="0" dirty="0" smtClean="0">
                          <a:effectLst/>
                        </a:rPr>
                        <a:t> Agree 2=Somewhat Agree 3=Somewhat Disagree 4=Strongly Disagree</a:t>
                      </a:r>
                      <a:endParaRPr lang="en-US" sz="1100" b="1" dirty="0">
                        <a:effectLst/>
                        <a:latin typeface="Calibri"/>
                        <a:ea typeface="Times New Roman"/>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Title 2"/>
          <p:cNvSpPr>
            <a:spLocks noGrp="1"/>
          </p:cNvSpPr>
          <p:nvPr>
            <p:ph type="title"/>
          </p:nvPr>
        </p:nvSpPr>
        <p:spPr>
          <a:xfrm>
            <a:off x="457200" y="152400"/>
            <a:ext cx="8229600" cy="914400"/>
          </a:xfrm>
        </p:spPr>
        <p:txBody>
          <a:bodyPr/>
          <a:lstStyle/>
          <a:p>
            <a:r>
              <a:rPr lang="en-US" dirty="0" smtClean="0"/>
              <a:t>Comparison of Models</a:t>
            </a:r>
            <a:endParaRPr lang="en-US" dirty="0"/>
          </a:p>
        </p:txBody>
      </p:sp>
    </p:spTree>
    <p:extLst>
      <p:ext uri="{BB962C8B-B14F-4D97-AF65-F5344CB8AC3E}">
        <p14:creationId xmlns:p14="http://schemas.microsoft.com/office/powerpoint/2010/main" val="26952113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RSAT Services</a:t>
            </a:r>
            <a:endParaRPr lang="en-US" dirty="0"/>
          </a:p>
        </p:txBody>
      </p:sp>
      <p:sp>
        <p:nvSpPr>
          <p:cNvPr id="3" name="Text Placeholder 2"/>
          <p:cNvSpPr>
            <a:spLocks noGrp="1"/>
          </p:cNvSpPr>
          <p:nvPr>
            <p:ph type="body" idx="1"/>
          </p:nvPr>
        </p:nvSpPr>
        <p:spPr/>
        <p:txBody>
          <a:bodyPr>
            <a:normAutofit lnSpcReduction="10000"/>
          </a:bodyPr>
          <a:lstStyle/>
          <a:p>
            <a:r>
              <a:rPr lang="en-US" dirty="0" smtClean="0"/>
              <a:t>Substance Abuse/Criminality</a:t>
            </a:r>
            <a:endParaRPr lang="en-US" dirty="0"/>
          </a:p>
        </p:txBody>
      </p:sp>
      <p:sp>
        <p:nvSpPr>
          <p:cNvPr id="4" name="Text Placeholder 3"/>
          <p:cNvSpPr>
            <a:spLocks noGrp="1"/>
          </p:cNvSpPr>
          <p:nvPr>
            <p:ph type="body" sz="half" idx="3"/>
          </p:nvPr>
        </p:nvSpPr>
        <p:spPr/>
        <p:txBody>
          <a:bodyPr/>
          <a:lstStyle/>
          <a:p>
            <a:r>
              <a:rPr lang="en-US" dirty="0" smtClean="0"/>
              <a:t>Trauma</a:t>
            </a:r>
            <a:endParaRPr lang="en-US" dirty="0"/>
          </a:p>
        </p:txBody>
      </p:sp>
      <p:sp>
        <p:nvSpPr>
          <p:cNvPr id="5" name="Content Placeholder 4"/>
          <p:cNvSpPr>
            <a:spLocks noGrp="1"/>
          </p:cNvSpPr>
          <p:nvPr>
            <p:ph sz="quarter" idx="2"/>
          </p:nvPr>
        </p:nvSpPr>
        <p:spPr/>
        <p:txBody>
          <a:bodyPr>
            <a:normAutofit fontScale="92500" lnSpcReduction="20000"/>
          </a:bodyPr>
          <a:lstStyle/>
          <a:p>
            <a:r>
              <a:rPr lang="en-US" dirty="0" smtClean="0"/>
              <a:t>Risk/Needs Assessment</a:t>
            </a:r>
          </a:p>
          <a:p>
            <a:r>
              <a:rPr lang="en-US" dirty="0" smtClean="0"/>
              <a:t>Integrated Modified Therapeutic Community that is Accountability-based</a:t>
            </a:r>
          </a:p>
          <a:p>
            <a:r>
              <a:rPr lang="en-US" dirty="0" smtClean="0"/>
              <a:t>Relapse Prevention</a:t>
            </a:r>
          </a:p>
          <a:p>
            <a:r>
              <a:rPr lang="en-US" dirty="0" smtClean="0"/>
              <a:t>Recognizing Thinking Errors</a:t>
            </a:r>
          </a:p>
          <a:p>
            <a:r>
              <a:rPr lang="en-US" dirty="0" smtClean="0"/>
              <a:t>Creating Motivation for Change</a:t>
            </a:r>
          </a:p>
          <a:p>
            <a:r>
              <a:rPr lang="en-US" dirty="0" smtClean="0"/>
              <a:t>Creating Self-Respect and Pro-Social Connections</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Trauma Assessment</a:t>
            </a:r>
          </a:p>
          <a:p>
            <a:r>
              <a:rPr lang="en-US" dirty="0" smtClean="0"/>
              <a:t>Trauma Stabilization</a:t>
            </a:r>
          </a:p>
          <a:p>
            <a:r>
              <a:rPr lang="en-US" dirty="0" smtClean="0"/>
              <a:t>Culture of Shared Power</a:t>
            </a:r>
          </a:p>
          <a:p>
            <a:r>
              <a:rPr lang="en-US" dirty="0" smtClean="0"/>
              <a:t>Choice</a:t>
            </a:r>
          </a:p>
          <a:p>
            <a:r>
              <a:rPr lang="en-US" dirty="0" smtClean="0"/>
              <a:t>Safety</a:t>
            </a:r>
          </a:p>
          <a:p>
            <a:r>
              <a:rPr lang="en-US" dirty="0" smtClean="0"/>
              <a:t>Identifying and Managing Triggers</a:t>
            </a:r>
          </a:p>
          <a:p>
            <a:r>
              <a:rPr lang="en-US" dirty="0" smtClean="0"/>
              <a:t>Recognizing Automatic Beliefs</a:t>
            </a:r>
          </a:p>
          <a:p>
            <a:r>
              <a:rPr lang="en-US" dirty="0" smtClean="0"/>
              <a:t>Creating Motivation for Change</a:t>
            </a:r>
          </a:p>
          <a:p>
            <a:r>
              <a:rPr lang="en-US" dirty="0" smtClean="0"/>
              <a:t>Creating Self-Respect and Safe Relationships</a:t>
            </a:r>
            <a:endParaRPr lang="en-US" dirty="0"/>
          </a:p>
        </p:txBody>
      </p:sp>
    </p:spTree>
    <p:extLst>
      <p:ext uri="{BB962C8B-B14F-4D97-AF65-F5344CB8AC3E}">
        <p14:creationId xmlns:p14="http://schemas.microsoft.com/office/powerpoint/2010/main" val="14794087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Model States Every Encounter with an Offender should include the following:</a:t>
            </a:r>
          </a:p>
          <a:p>
            <a:pPr lvl="1">
              <a:buFont typeface="Arial" pitchFamily="34" charset="0"/>
              <a:buChar char="•"/>
            </a:pPr>
            <a:r>
              <a:rPr lang="en-US" dirty="0" smtClean="0"/>
              <a:t>Respect</a:t>
            </a:r>
          </a:p>
          <a:p>
            <a:pPr lvl="1">
              <a:buFont typeface="Arial" pitchFamily="34" charset="0"/>
              <a:buChar char="•"/>
            </a:pPr>
            <a:r>
              <a:rPr lang="en-US" dirty="0" smtClean="0"/>
              <a:t>Information</a:t>
            </a:r>
          </a:p>
          <a:p>
            <a:pPr lvl="1">
              <a:buFont typeface="Arial" pitchFamily="34" charset="0"/>
              <a:buChar char="•"/>
            </a:pPr>
            <a:r>
              <a:rPr lang="en-US" dirty="0" smtClean="0"/>
              <a:t>Connection</a:t>
            </a:r>
          </a:p>
          <a:p>
            <a:pPr lvl="1">
              <a:buFont typeface="Arial" pitchFamily="34" charset="0"/>
              <a:buChar char="•"/>
            </a:pPr>
            <a:r>
              <a:rPr lang="en-US" dirty="0" smtClean="0"/>
              <a:t>Hope</a:t>
            </a:r>
          </a:p>
          <a:p>
            <a:pPr marL="393192" lvl="1" indent="0">
              <a:buNone/>
            </a:pPr>
            <a:endParaRPr lang="en-US" dirty="0" smtClean="0"/>
          </a:p>
          <a:p>
            <a:pPr marL="137160" indent="0">
              <a:buNone/>
            </a:pPr>
            <a:r>
              <a:rPr lang="en-US" dirty="0" smtClean="0"/>
              <a:t>A relational model of communication and engagement.</a:t>
            </a:r>
          </a:p>
          <a:p>
            <a:pPr marL="393192" lvl="1" indent="0">
              <a:buNone/>
            </a:pPr>
            <a:endParaRPr lang="en-US" dirty="0" smtClean="0"/>
          </a:p>
          <a:p>
            <a:pPr marL="137160" indent="0">
              <a:buNone/>
            </a:pPr>
            <a:r>
              <a:rPr lang="en-US" sz="1200" dirty="0" smtClean="0"/>
              <a:t>Derived from The Risking Connections Program-Sidran</a:t>
            </a:r>
            <a:endParaRPr lang="en-US" sz="1200" dirty="0"/>
          </a:p>
        </p:txBody>
      </p:sp>
      <p:sp>
        <p:nvSpPr>
          <p:cNvPr id="3" name="Title 2"/>
          <p:cNvSpPr>
            <a:spLocks noGrp="1"/>
          </p:cNvSpPr>
          <p:nvPr>
            <p:ph type="title"/>
          </p:nvPr>
        </p:nvSpPr>
        <p:spPr/>
        <p:txBody>
          <a:bodyPr/>
          <a:lstStyle/>
          <a:p>
            <a:r>
              <a:rPr lang="en-US" dirty="0" smtClean="0"/>
              <a:t>The RICH Model</a:t>
            </a:r>
            <a:endParaRPr lang="en-US" dirty="0"/>
          </a:p>
        </p:txBody>
      </p:sp>
    </p:spTree>
    <p:extLst>
      <p:ext uri="{BB962C8B-B14F-4D97-AF65-F5344CB8AC3E}">
        <p14:creationId xmlns:p14="http://schemas.microsoft.com/office/powerpoint/2010/main" val="1357215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371600"/>
            <a:ext cx="7467600" cy="4525963"/>
          </a:xfrm>
        </p:spPr>
        <p:txBody>
          <a:bodyPr>
            <a:normAutofit fontScale="92500" lnSpcReduction="10000"/>
          </a:bodyPr>
          <a:lstStyle/>
          <a:p>
            <a:r>
              <a:rPr lang="en-US" dirty="0" smtClean="0"/>
              <a:t>Physical</a:t>
            </a:r>
          </a:p>
          <a:p>
            <a:r>
              <a:rPr lang="en-US" dirty="0" smtClean="0"/>
              <a:t>Emotional</a:t>
            </a:r>
          </a:p>
          <a:p>
            <a:r>
              <a:rPr lang="en-US" dirty="0" smtClean="0"/>
              <a:t>Sexual</a:t>
            </a:r>
          </a:p>
          <a:p>
            <a:r>
              <a:rPr lang="en-US" dirty="0" smtClean="0"/>
              <a:t>Neglect</a:t>
            </a:r>
          </a:p>
          <a:p>
            <a:r>
              <a:rPr lang="en-US" dirty="0" smtClean="0"/>
              <a:t>Torture</a:t>
            </a:r>
          </a:p>
          <a:p>
            <a:r>
              <a:rPr lang="en-US" dirty="0" smtClean="0"/>
              <a:t>Combat</a:t>
            </a:r>
          </a:p>
          <a:p>
            <a:r>
              <a:rPr lang="en-US" dirty="0" smtClean="0"/>
              <a:t>Witnessing Extreme Injury or Death</a:t>
            </a:r>
          </a:p>
          <a:p>
            <a:r>
              <a:rPr lang="en-US" dirty="0" smtClean="0"/>
              <a:t>Witnessing Abuse</a:t>
            </a:r>
          </a:p>
          <a:p>
            <a:r>
              <a:rPr lang="en-US" dirty="0" smtClean="0"/>
              <a:t>Terrorism</a:t>
            </a:r>
          </a:p>
          <a:p>
            <a:r>
              <a:rPr lang="en-US" dirty="0" smtClean="0"/>
              <a:t>Natural Disasters</a:t>
            </a:r>
          </a:p>
          <a:p>
            <a:r>
              <a:rPr lang="en-US" dirty="0" smtClean="0"/>
              <a:t>Accidents</a:t>
            </a:r>
          </a:p>
          <a:p>
            <a:endParaRPr lang="en-US" dirty="0"/>
          </a:p>
        </p:txBody>
      </p:sp>
      <p:sp>
        <p:nvSpPr>
          <p:cNvPr id="3" name="Title 2"/>
          <p:cNvSpPr>
            <a:spLocks noGrp="1"/>
          </p:cNvSpPr>
          <p:nvPr>
            <p:ph type="title"/>
          </p:nvPr>
        </p:nvSpPr>
        <p:spPr/>
        <p:txBody>
          <a:bodyPr/>
          <a:lstStyle/>
          <a:p>
            <a:r>
              <a:rPr lang="en-US" dirty="0" smtClean="0"/>
              <a:t>Types of Traumatic Events</a:t>
            </a:r>
            <a:endParaRPr lang="en-US" dirty="0"/>
          </a:p>
        </p:txBody>
      </p:sp>
    </p:spTree>
    <p:extLst>
      <p:ext uri="{BB962C8B-B14F-4D97-AF65-F5344CB8AC3E}">
        <p14:creationId xmlns:p14="http://schemas.microsoft.com/office/powerpoint/2010/main" val="174299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Not inconsistent with Security Goals</a:t>
            </a:r>
          </a:p>
          <a:p>
            <a:r>
              <a:rPr lang="en-US" dirty="0" smtClean="0"/>
              <a:t>Not inconsistent with RSAT Goals</a:t>
            </a:r>
          </a:p>
          <a:p>
            <a:r>
              <a:rPr lang="en-US" dirty="0" smtClean="0"/>
              <a:t>Emphasize Respect and Communication</a:t>
            </a:r>
          </a:p>
          <a:p>
            <a:r>
              <a:rPr lang="en-US" dirty="0" smtClean="0"/>
              <a:t>Require Adherence to Boundaries</a:t>
            </a:r>
          </a:p>
          <a:p>
            <a:r>
              <a:rPr lang="en-US" dirty="0" smtClean="0"/>
              <a:t>Primary Goal is Creating Safe Environments</a:t>
            </a:r>
          </a:p>
          <a:p>
            <a:r>
              <a:rPr lang="en-US" dirty="0" smtClean="0"/>
              <a:t>Security is always foremost</a:t>
            </a:r>
          </a:p>
          <a:p>
            <a:r>
              <a:rPr lang="en-US" dirty="0" smtClean="0"/>
              <a:t>Techniques of Grounding and De-Escalation Can Enhance Security an Safe Orderly Operations</a:t>
            </a:r>
          </a:p>
          <a:p>
            <a:r>
              <a:rPr lang="en-US" dirty="0" smtClean="0"/>
              <a:t>Not the “ABUSE EXCUSE”</a:t>
            </a:r>
            <a:endParaRPr lang="en-US" dirty="0"/>
          </a:p>
        </p:txBody>
      </p:sp>
      <p:sp>
        <p:nvSpPr>
          <p:cNvPr id="3" name="Title 2"/>
          <p:cNvSpPr>
            <a:spLocks noGrp="1"/>
          </p:cNvSpPr>
          <p:nvPr>
            <p:ph type="title"/>
          </p:nvPr>
        </p:nvSpPr>
        <p:spPr/>
        <p:txBody>
          <a:bodyPr>
            <a:normAutofit fontScale="90000"/>
          </a:bodyPr>
          <a:lstStyle/>
          <a:p>
            <a:r>
              <a:rPr lang="en-US" dirty="0" smtClean="0"/>
              <a:t>Implementing Sanctuary Models</a:t>
            </a:r>
            <a:endParaRPr lang="en-US" dirty="0"/>
          </a:p>
        </p:txBody>
      </p:sp>
    </p:spTree>
    <p:extLst>
      <p:ext uri="{BB962C8B-B14F-4D97-AF65-F5344CB8AC3E}">
        <p14:creationId xmlns:p14="http://schemas.microsoft.com/office/powerpoint/2010/main" val="576395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8229600" cy="4525963"/>
          </a:xfrm>
        </p:spPr>
        <p:txBody>
          <a:bodyPr>
            <a:normAutofit fontScale="85000" lnSpcReduction="20000"/>
          </a:bodyPr>
          <a:lstStyle/>
          <a:p>
            <a:pPr lvl="0"/>
            <a:r>
              <a:rPr lang="en-US" b="1" dirty="0"/>
              <a:t>Grounding—</a:t>
            </a:r>
            <a:r>
              <a:rPr lang="en-US" dirty="0"/>
              <a:t>directing attention to the “here-and-now” and using the five senses to connect with the present and away from sensory recall of the past, flashbacks of negative experiences and anxious emotional states.  Teaching different grounding techniques, practicing them in group and encouraging clients to use grounding on their own</a:t>
            </a:r>
            <a:r>
              <a:rPr lang="en-US" dirty="0" smtClean="0"/>
              <a:t>.</a:t>
            </a:r>
          </a:p>
          <a:p>
            <a:pPr marL="109728" lvl="0" indent="0">
              <a:buNone/>
            </a:pPr>
            <a:endParaRPr lang="en-US" dirty="0"/>
          </a:p>
          <a:p>
            <a:pPr marL="109728" indent="0">
              <a:buNone/>
            </a:pPr>
            <a:r>
              <a:rPr lang="en-US" dirty="0"/>
              <a:t>“</a:t>
            </a:r>
            <a:r>
              <a:rPr lang="en-US" i="1" dirty="0"/>
              <a:t>When the CO told me to pick up the mop, I could feel myself starting to get crazy. I could feel a scream coming up my chests and into my throat and my fists were clenched.  I began grounding. I counted the trees outside that lined the fence perimeter. Then I counted how many colors where on each tree. I forgot why I was so pissed off and picked up the mop.” </a:t>
            </a:r>
            <a:r>
              <a:rPr lang="en-US" dirty="0"/>
              <a:t> </a:t>
            </a:r>
          </a:p>
        </p:txBody>
      </p:sp>
      <p:sp>
        <p:nvSpPr>
          <p:cNvPr id="3" name="Title 2"/>
          <p:cNvSpPr>
            <a:spLocks noGrp="1"/>
          </p:cNvSpPr>
          <p:nvPr>
            <p:ph type="title"/>
          </p:nvPr>
        </p:nvSpPr>
        <p:spPr/>
        <p:txBody>
          <a:bodyPr>
            <a:normAutofit fontScale="90000"/>
          </a:bodyPr>
          <a:lstStyle/>
          <a:p>
            <a:r>
              <a:rPr lang="en-US" dirty="0" smtClean="0"/>
              <a:t>Trauma Informed Interventions: Stabilization</a:t>
            </a:r>
            <a:endParaRPr lang="en-US" dirty="0"/>
          </a:p>
        </p:txBody>
      </p:sp>
    </p:spTree>
    <p:extLst>
      <p:ext uri="{BB962C8B-B14F-4D97-AF65-F5344CB8AC3E}">
        <p14:creationId xmlns:p14="http://schemas.microsoft.com/office/powerpoint/2010/main" val="38698293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8229600" cy="4525963"/>
          </a:xfrm>
        </p:spPr>
        <p:txBody>
          <a:bodyPr>
            <a:normAutofit fontScale="77500" lnSpcReduction="20000"/>
          </a:bodyPr>
          <a:lstStyle/>
          <a:p>
            <a:pPr lvl="0"/>
            <a:r>
              <a:rPr lang="en-US" b="1" dirty="0" smtClean="0"/>
              <a:t>Self-soothing—</a:t>
            </a:r>
            <a:r>
              <a:rPr lang="en-US" dirty="0" smtClean="0"/>
              <a:t>preparing </a:t>
            </a:r>
            <a:r>
              <a:rPr lang="en-US" dirty="0"/>
              <a:t>a menu of comforting and calming procedures in advance of a triggered response that they can use. Helping clients identify their safe coping skills, sources of support and relief and methods they have used in the past help themselves feel better</a:t>
            </a:r>
            <a:r>
              <a:rPr lang="en-US" dirty="0" smtClean="0"/>
              <a:t>.</a:t>
            </a:r>
          </a:p>
          <a:p>
            <a:pPr marL="109728" lvl="0" indent="0">
              <a:buNone/>
            </a:pPr>
            <a:endParaRPr lang="en-US" dirty="0"/>
          </a:p>
          <a:p>
            <a:pPr marL="109728" indent="0">
              <a:buNone/>
            </a:pPr>
            <a:r>
              <a:rPr lang="en-US" i="1" dirty="0"/>
              <a:t>“I made the list to share in group of things that make me feel good:  my dog; riding my motorcycle; fishing; shopping for fishing rods and tackle and eating outside.  The ones I can do while I am in here are: looking at pictures of my daughter; writing letters; reading letters from my girlfriend; looking at fishing magazines and saying the serenity prayer. The best thing for staff to do when I am agitated is to remind me how much I love my kid or about what we did the last time she visited</a:t>
            </a:r>
            <a:r>
              <a:rPr lang="en-US" i="1" dirty="0" smtClean="0"/>
              <a:t>.”</a:t>
            </a:r>
            <a:endParaRPr lang="en-US" dirty="0"/>
          </a:p>
        </p:txBody>
      </p:sp>
      <p:sp>
        <p:nvSpPr>
          <p:cNvPr id="3" name="Title 2"/>
          <p:cNvSpPr>
            <a:spLocks noGrp="1"/>
          </p:cNvSpPr>
          <p:nvPr>
            <p:ph type="title"/>
          </p:nvPr>
        </p:nvSpPr>
        <p:spPr/>
        <p:txBody>
          <a:bodyPr>
            <a:normAutofit fontScale="90000"/>
          </a:bodyPr>
          <a:lstStyle/>
          <a:p>
            <a:r>
              <a:rPr lang="en-US" dirty="0" smtClean="0"/>
              <a:t>Trauma Informed Interventions: Stabilization</a:t>
            </a:r>
            <a:endParaRPr lang="en-US" dirty="0"/>
          </a:p>
        </p:txBody>
      </p:sp>
    </p:spTree>
    <p:extLst>
      <p:ext uri="{BB962C8B-B14F-4D97-AF65-F5344CB8AC3E}">
        <p14:creationId xmlns:p14="http://schemas.microsoft.com/office/powerpoint/2010/main" val="38698293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b="1" dirty="0" smtClean="0"/>
              <a:t>Self-care—</a:t>
            </a:r>
            <a:r>
              <a:rPr lang="en-US" dirty="0" smtClean="0"/>
              <a:t>learning </a:t>
            </a:r>
            <a:r>
              <a:rPr lang="en-US" dirty="0"/>
              <a:t>to self-monitor emotional states, to evaluate choices and actions, and actively pursue emotion, mental, and physical healing.  Encouraging wellness, attention to health care and stress reduction.  </a:t>
            </a:r>
          </a:p>
          <a:p>
            <a:pPr marL="109728" indent="0">
              <a:buNone/>
            </a:pPr>
            <a:r>
              <a:rPr lang="en-US" i="1" dirty="0"/>
              <a:t>“</a:t>
            </a:r>
            <a:r>
              <a:rPr lang="en-US" sz="2200" i="1" dirty="0"/>
              <a:t>I decided that I am not going to watch movies that have violence or rape scenes. I was watching Law and Order Special Victim’s Unit every week on the tier with some other girls. I noticed I can’t sleep those nights and I feel depressed. I like the show, but right now I am not going to watch it</a:t>
            </a:r>
            <a:r>
              <a:rPr lang="en-US" sz="2200" i="1" dirty="0" smtClean="0"/>
              <a:t>.”</a:t>
            </a:r>
            <a:endParaRPr lang="en-US" sz="2200" dirty="0"/>
          </a:p>
        </p:txBody>
      </p:sp>
      <p:sp>
        <p:nvSpPr>
          <p:cNvPr id="3" name="Title 2"/>
          <p:cNvSpPr>
            <a:spLocks noGrp="1"/>
          </p:cNvSpPr>
          <p:nvPr>
            <p:ph type="title"/>
          </p:nvPr>
        </p:nvSpPr>
        <p:spPr/>
        <p:txBody>
          <a:bodyPr>
            <a:normAutofit fontScale="90000"/>
          </a:bodyPr>
          <a:lstStyle/>
          <a:p>
            <a:r>
              <a:rPr lang="en-US" dirty="0" smtClean="0"/>
              <a:t>Trauma Informed Interventions: Stabilization</a:t>
            </a:r>
            <a:endParaRPr lang="en-US" dirty="0"/>
          </a:p>
        </p:txBody>
      </p:sp>
    </p:spTree>
    <p:extLst>
      <p:ext uri="{BB962C8B-B14F-4D97-AF65-F5344CB8AC3E}">
        <p14:creationId xmlns:p14="http://schemas.microsoft.com/office/powerpoint/2010/main" val="38698293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US" b="1" dirty="0" smtClean="0"/>
              <a:t>Strength-based</a:t>
            </a:r>
            <a:r>
              <a:rPr lang="en-US" dirty="0" smtClean="0"/>
              <a:t>-building </a:t>
            </a:r>
            <a:r>
              <a:rPr lang="en-US" dirty="0"/>
              <a:t>self-efficacy by pointing out successful efforts to regain control, maintain abstinence, use grounding and other new coping skills; reinforcing the clients ability to change thinking and behavior and to assert control. Pointing out survival skills and how they can be used in recovery.</a:t>
            </a:r>
          </a:p>
          <a:p>
            <a:pPr marL="109728" indent="0">
              <a:buNone/>
            </a:pPr>
            <a:endParaRPr lang="en-US" i="1" dirty="0" smtClean="0"/>
          </a:p>
          <a:p>
            <a:pPr marL="109728" indent="0">
              <a:buNone/>
            </a:pPr>
            <a:r>
              <a:rPr lang="en-US" i="1" dirty="0" smtClean="0"/>
              <a:t>“</a:t>
            </a:r>
            <a:r>
              <a:rPr lang="en-US" i="1" dirty="0"/>
              <a:t>I never thought I could control myself when someone got in my face like that. But, your right, I did it for years around my stepfather before I was old enough to take him. Even when I was 8 or 9 years old I wanted to kill him every time he started in on my mom. But I had to control myself, and I guess I got good at it.”</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Trauma Informed Interventions: Stabilization</a:t>
            </a:r>
            <a:endParaRPr lang="en-US" dirty="0"/>
          </a:p>
        </p:txBody>
      </p:sp>
    </p:spTree>
    <p:extLst>
      <p:ext uri="{BB962C8B-B14F-4D97-AF65-F5344CB8AC3E}">
        <p14:creationId xmlns:p14="http://schemas.microsoft.com/office/powerpoint/2010/main" val="38698293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i="1" dirty="0"/>
              <a:t>“A century of study of traumatic memories shows that: </a:t>
            </a:r>
            <a:r>
              <a:rPr lang="en-US" i="1" dirty="0" smtClean="0"/>
              <a:t>They </a:t>
            </a:r>
            <a:r>
              <a:rPr lang="en-US" i="1" dirty="0"/>
              <a:t>generally remain unaffected by other life experiences; t</a:t>
            </a:r>
            <a:r>
              <a:rPr lang="en-US" i="1" dirty="0" smtClean="0"/>
              <a:t>hey </a:t>
            </a:r>
            <a:r>
              <a:rPr lang="en-US" i="1" dirty="0"/>
              <a:t>may return, triggered by reminders at any time during a person’s life, with the same vividness as if the subject were having the experience all over again; </a:t>
            </a:r>
            <a:r>
              <a:rPr lang="en-US" i="1" dirty="0" smtClean="0"/>
              <a:t>these </a:t>
            </a:r>
            <a:r>
              <a:rPr lang="en-US" i="1" dirty="0"/>
              <a:t>memories are primarily sensory and emotional, frequently leaving victims in a state of speechless terror, in which they may be unable to articulate precisely what they are feeling and thinking.” </a:t>
            </a:r>
            <a:endParaRPr lang="en-US" i="1" dirty="0" smtClean="0"/>
          </a:p>
          <a:p>
            <a:pPr marL="109728" indent="0">
              <a:buNone/>
            </a:pPr>
            <a:endParaRPr lang="en-US" i="1" dirty="0"/>
          </a:p>
          <a:p>
            <a:pPr marL="109728" indent="0">
              <a:buNone/>
            </a:pPr>
            <a:r>
              <a:rPr lang="en-US" sz="1400" i="1" dirty="0" smtClean="0"/>
              <a:t>Bessel </a:t>
            </a:r>
            <a:r>
              <a:rPr lang="en-US" sz="1400" i="1" dirty="0"/>
              <a:t>van der Kolk (1996)</a:t>
            </a:r>
            <a:endParaRPr lang="en-US" sz="1400" dirty="0"/>
          </a:p>
          <a:p>
            <a:endParaRPr lang="en-US" dirty="0"/>
          </a:p>
        </p:txBody>
      </p:sp>
      <p:sp>
        <p:nvSpPr>
          <p:cNvPr id="3" name="Title 2"/>
          <p:cNvSpPr>
            <a:spLocks noGrp="1"/>
          </p:cNvSpPr>
          <p:nvPr>
            <p:ph type="title"/>
          </p:nvPr>
        </p:nvSpPr>
        <p:spPr/>
        <p:txBody>
          <a:bodyPr/>
          <a:lstStyle/>
          <a:p>
            <a:r>
              <a:rPr lang="en-US" dirty="0" smtClean="0"/>
              <a:t>Trauma Memories and Triggers</a:t>
            </a:r>
            <a:endParaRPr lang="en-US" dirty="0"/>
          </a:p>
        </p:txBody>
      </p:sp>
    </p:spTree>
    <p:extLst>
      <p:ext uri="{BB962C8B-B14F-4D97-AF65-F5344CB8AC3E}">
        <p14:creationId xmlns:p14="http://schemas.microsoft.com/office/powerpoint/2010/main" val="20148630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Anxiety is far less when we know what is coming and what to do about it.</a:t>
            </a:r>
          </a:p>
          <a:p>
            <a:pPr lvl="1">
              <a:buFont typeface="Arial" pitchFamily="34" charset="0"/>
              <a:buChar char="•"/>
            </a:pPr>
            <a:r>
              <a:rPr lang="en-US" dirty="0" smtClean="0"/>
              <a:t>Individually identify triggers </a:t>
            </a:r>
          </a:p>
          <a:p>
            <a:pPr lvl="1">
              <a:buFont typeface="Arial" pitchFamily="34" charset="0"/>
              <a:buChar char="•"/>
            </a:pPr>
            <a:r>
              <a:rPr lang="en-US" dirty="0" smtClean="0"/>
              <a:t>Individually identify what calms</a:t>
            </a:r>
          </a:p>
          <a:p>
            <a:pPr lvl="1">
              <a:buFont typeface="Arial" pitchFamily="34" charset="0"/>
              <a:buChar char="•"/>
            </a:pPr>
            <a:r>
              <a:rPr lang="en-US" dirty="0" smtClean="0"/>
              <a:t>Individually identify how staff and supportive others can assist when triggered</a:t>
            </a:r>
          </a:p>
          <a:p>
            <a:r>
              <a:rPr lang="en-US" dirty="0" smtClean="0"/>
              <a:t>Frequently there are shared triggers for trauma and the urge to use.</a:t>
            </a:r>
          </a:p>
          <a:p>
            <a:pPr lvl="1">
              <a:buFont typeface="Arial" pitchFamily="34" charset="0"/>
              <a:buChar char="•"/>
            </a:pPr>
            <a:r>
              <a:rPr lang="en-US" dirty="0" smtClean="0"/>
              <a:t>Anniversaries of the trauma, People connected to the trauma, etc.</a:t>
            </a:r>
            <a:endParaRPr lang="en-US" dirty="0"/>
          </a:p>
        </p:txBody>
      </p:sp>
      <p:sp>
        <p:nvSpPr>
          <p:cNvPr id="3" name="Title 2"/>
          <p:cNvSpPr>
            <a:spLocks noGrp="1"/>
          </p:cNvSpPr>
          <p:nvPr>
            <p:ph type="title"/>
          </p:nvPr>
        </p:nvSpPr>
        <p:spPr/>
        <p:txBody>
          <a:bodyPr/>
          <a:lstStyle/>
          <a:p>
            <a:r>
              <a:rPr lang="en-US" dirty="0" smtClean="0"/>
              <a:t>Preparing for Triggers</a:t>
            </a:r>
            <a:endParaRPr lang="en-US" dirty="0"/>
          </a:p>
        </p:txBody>
      </p:sp>
    </p:spTree>
    <p:extLst>
      <p:ext uri="{BB962C8B-B14F-4D97-AF65-F5344CB8AC3E}">
        <p14:creationId xmlns:p14="http://schemas.microsoft.com/office/powerpoint/2010/main" val="6518128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8229600" cy="4525963"/>
          </a:xfrm>
        </p:spPr>
        <p:txBody>
          <a:bodyPr/>
          <a:lstStyle/>
          <a:p>
            <a:r>
              <a:rPr lang="en-US" dirty="0" smtClean="0"/>
              <a:t>Do not encourage or discourage</a:t>
            </a:r>
          </a:p>
          <a:p>
            <a:pPr lvl="1">
              <a:buFont typeface="Arial" pitchFamily="34" charset="0"/>
              <a:buChar char="•"/>
            </a:pPr>
            <a:r>
              <a:rPr lang="en-US" dirty="0" smtClean="0"/>
              <a:t>“Headlines not Details” Principle</a:t>
            </a:r>
          </a:p>
          <a:p>
            <a:r>
              <a:rPr lang="en-US" dirty="0" smtClean="0"/>
              <a:t>Reflect and Validate</a:t>
            </a:r>
          </a:p>
          <a:p>
            <a:r>
              <a:rPr lang="en-US" dirty="0" smtClean="0"/>
              <a:t>Ask Open Ended Questions</a:t>
            </a:r>
          </a:p>
          <a:p>
            <a:r>
              <a:rPr lang="en-US" dirty="0" smtClean="0"/>
              <a:t>Re-direct Back to the present</a:t>
            </a:r>
          </a:p>
          <a:p>
            <a:pPr lvl="1">
              <a:buFont typeface="Arial" pitchFamily="34" charset="0"/>
              <a:buChar char="•"/>
            </a:pPr>
            <a:r>
              <a:rPr lang="en-US" dirty="0" smtClean="0"/>
              <a:t>Encourage Grounding and Self-Care</a:t>
            </a:r>
          </a:p>
          <a:p>
            <a:pPr lvl="1">
              <a:buFont typeface="Arial" pitchFamily="34" charset="0"/>
              <a:buChar char="•"/>
            </a:pPr>
            <a:r>
              <a:rPr lang="en-US" dirty="0" smtClean="0"/>
              <a:t>Use Framework of Safety and Boundaries</a:t>
            </a:r>
          </a:p>
          <a:p>
            <a:pPr lvl="1">
              <a:buFont typeface="Arial" pitchFamily="34" charset="0"/>
              <a:buChar char="•"/>
            </a:pPr>
            <a:r>
              <a:rPr lang="en-US" dirty="0" smtClean="0"/>
              <a:t>First Success of Trauma Work is Increased Ability to Self-Modulate</a:t>
            </a:r>
          </a:p>
          <a:p>
            <a:endParaRPr lang="en-US" dirty="0"/>
          </a:p>
        </p:txBody>
      </p:sp>
      <p:sp>
        <p:nvSpPr>
          <p:cNvPr id="3" name="Title 2"/>
          <p:cNvSpPr>
            <a:spLocks noGrp="1"/>
          </p:cNvSpPr>
          <p:nvPr>
            <p:ph type="title"/>
          </p:nvPr>
        </p:nvSpPr>
        <p:spPr/>
        <p:txBody>
          <a:bodyPr/>
          <a:lstStyle/>
          <a:p>
            <a:r>
              <a:rPr lang="en-US" dirty="0" smtClean="0"/>
              <a:t>Talking About the Trauma</a:t>
            </a:r>
            <a:endParaRPr lang="en-US" dirty="0"/>
          </a:p>
        </p:txBody>
      </p:sp>
    </p:spTree>
    <p:extLst>
      <p:ext uri="{BB962C8B-B14F-4D97-AF65-F5344CB8AC3E}">
        <p14:creationId xmlns:p14="http://schemas.microsoft.com/office/powerpoint/2010/main" val="41140758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Trauma Informed Care Shifts the Question from “What’s wrong with you?” to “What happened to you?”</a:t>
            </a:r>
          </a:p>
          <a:p>
            <a:pPr marL="109728" indent="0">
              <a:buNone/>
            </a:pPr>
            <a:endParaRPr lang="en-US" dirty="0" smtClean="0"/>
          </a:p>
          <a:p>
            <a:r>
              <a:rPr lang="en-US" dirty="0" smtClean="0"/>
              <a:t>Substance Abuse and Criminality are seen as attempts to cope with trauma and it’s aftermath.</a:t>
            </a:r>
          </a:p>
          <a:p>
            <a:r>
              <a:rPr lang="en-US" dirty="0" smtClean="0"/>
              <a:t>Survivors are not doing the best they can do, they are doing what they know how to do.</a:t>
            </a:r>
          </a:p>
          <a:p>
            <a:pPr marL="109728" indent="0">
              <a:buNone/>
            </a:pPr>
            <a:endParaRPr lang="en-US" sz="1200" dirty="0" smtClean="0"/>
          </a:p>
          <a:p>
            <a:pPr marL="109728" indent="0">
              <a:buNone/>
            </a:pPr>
            <a:r>
              <a:rPr lang="en-US" sz="1200" dirty="0" smtClean="0"/>
              <a:t>Source: Schilling (2011)</a:t>
            </a:r>
            <a:endParaRPr lang="en-US" sz="1200" dirty="0"/>
          </a:p>
        </p:txBody>
      </p:sp>
      <p:sp>
        <p:nvSpPr>
          <p:cNvPr id="3" name="Title 2"/>
          <p:cNvSpPr>
            <a:spLocks noGrp="1"/>
          </p:cNvSpPr>
          <p:nvPr>
            <p:ph type="title"/>
          </p:nvPr>
        </p:nvSpPr>
        <p:spPr/>
        <p:txBody>
          <a:bodyPr/>
          <a:lstStyle/>
          <a:p>
            <a:r>
              <a:rPr lang="en-US" dirty="0" smtClean="0"/>
              <a:t>Paradigm Shift</a:t>
            </a:r>
            <a:endParaRPr lang="en-US" dirty="0"/>
          </a:p>
        </p:txBody>
      </p:sp>
    </p:spTree>
    <p:extLst>
      <p:ext uri="{BB962C8B-B14F-4D97-AF65-F5344CB8AC3E}">
        <p14:creationId xmlns:p14="http://schemas.microsoft.com/office/powerpoint/2010/main" val="3078045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5703574"/>
              </p:ext>
            </p:extLst>
          </p:nvPr>
        </p:nvGraphicFramePr>
        <p:xfrm>
          <a:off x="762000" y="1219200"/>
          <a:ext cx="8077200" cy="4578930"/>
        </p:xfrm>
        <a:graphic>
          <a:graphicData uri="http://schemas.openxmlformats.org/drawingml/2006/table">
            <a:tbl>
              <a:tblPr>
                <a:tableStyleId>{5C22544A-7EE6-4342-B048-85BDC9FD1C3A}</a:tableStyleId>
              </a:tblPr>
              <a:tblGrid>
                <a:gridCol w="685799"/>
                <a:gridCol w="3389221"/>
                <a:gridCol w="3240179"/>
                <a:gridCol w="762001"/>
              </a:tblGrid>
              <a:tr h="490654">
                <a:tc>
                  <a:txBody>
                    <a:bodyPr/>
                    <a:lstStyle/>
                    <a:p>
                      <a:pPr marL="0" marR="0" algn="ctr">
                        <a:lnSpc>
                          <a:spcPct val="115000"/>
                        </a:lnSpc>
                        <a:spcBef>
                          <a:spcPts val="0"/>
                        </a:spcBef>
                        <a:spcAft>
                          <a:spcPts val="0"/>
                        </a:spcAft>
                      </a:pPr>
                      <a:r>
                        <a:rPr lang="en-US" sz="900" b="1" dirty="0">
                          <a:effectLst/>
                        </a:rPr>
                        <a:t>Rating</a:t>
                      </a:r>
                      <a:endParaRPr lang="en-US" sz="1100" b="1" dirty="0">
                        <a:effectLst/>
                        <a:latin typeface="Calibri"/>
                        <a:ea typeface="Times New Roman"/>
                        <a:cs typeface="Times New Roman"/>
                      </a:endParaRPr>
                    </a:p>
                  </a:txBody>
                  <a:tcPr marL="0" marR="0" marT="0" marB="0"/>
                </a:tc>
                <a:tc>
                  <a:txBody>
                    <a:bodyPr/>
                    <a:lstStyle/>
                    <a:p>
                      <a:pPr marL="0" marR="0" algn="ctr">
                        <a:lnSpc>
                          <a:spcPct val="115000"/>
                        </a:lnSpc>
                        <a:spcBef>
                          <a:spcPts val="0"/>
                        </a:spcBef>
                        <a:spcAft>
                          <a:spcPts val="0"/>
                        </a:spcAft>
                      </a:pPr>
                      <a:r>
                        <a:rPr lang="en-US" sz="1100" b="1" dirty="0">
                          <a:effectLst/>
                        </a:rPr>
                        <a:t>Trauma-Informed Staff</a:t>
                      </a:r>
                      <a:endParaRPr lang="en-US" sz="1100" b="1" dirty="0">
                        <a:effectLst/>
                        <a:latin typeface="Calibri"/>
                        <a:ea typeface="Times New Roman"/>
                        <a:cs typeface="Times New Roman"/>
                      </a:endParaRPr>
                    </a:p>
                  </a:txBody>
                  <a:tcPr marL="0" marR="0" marT="0" marB="0"/>
                </a:tc>
                <a:tc>
                  <a:txBody>
                    <a:bodyPr/>
                    <a:lstStyle/>
                    <a:p>
                      <a:pPr marL="0" marR="0" algn="ctr">
                        <a:lnSpc>
                          <a:spcPct val="115000"/>
                        </a:lnSpc>
                        <a:spcBef>
                          <a:spcPts val="0"/>
                        </a:spcBef>
                        <a:spcAft>
                          <a:spcPts val="0"/>
                        </a:spcAft>
                      </a:pPr>
                      <a:r>
                        <a:rPr lang="en-US" sz="1100" b="1" dirty="0">
                          <a:effectLst/>
                        </a:rPr>
                        <a:t>Untrained Staff</a:t>
                      </a:r>
                      <a:endParaRPr lang="en-US" sz="1100" b="1" dirty="0">
                        <a:effectLst/>
                        <a:latin typeface="Calibri"/>
                        <a:ea typeface="Times New Roman"/>
                        <a:cs typeface="Times New Roman"/>
                      </a:endParaRPr>
                    </a:p>
                  </a:txBody>
                  <a:tcPr marL="0" marR="0" marT="0" marB="0"/>
                </a:tc>
                <a:tc>
                  <a:txBody>
                    <a:bodyPr/>
                    <a:lstStyle/>
                    <a:p>
                      <a:pPr marL="0" marR="0" algn="ctr">
                        <a:lnSpc>
                          <a:spcPct val="115000"/>
                        </a:lnSpc>
                        <a:spcBef>
                          <a:spcPts val="0"/>
                        </a:spcBef>
                        <a:spcAft>
                          <a:spcPts val="0"/>
                        </a:spcAft>
                      </a:pPr>
                      <a:r>
                        <a:rPr lang="en-US" sz="900" b="1" dirty="0">
                          <a:effectLst/>
                        </a:rPr>
                        <a:t>Rating</a:t>
                      </a:r>
                      <a:endParaRPr lang="en-US" sz="1100" b="1" dirty="0">
                        <a:effectLst/>
                        <a:latin typeface="Calibri"/>
                        <a:ea typeface="Times New Roman"/>
                        <a:cs typeface="Times New Roman"/>
                      </a:endParaRPr>
                    </a:p>
                  </a:txBody>
                  <a:tcPr marL="0" marR="0" marT="0" marB="0"/>
                </a:tc>
              </a:tr>
              <a:tr h="804747">
                <a:tc>
                  <a:txBody>
                    <a:bodyPr/>
                    <a:lstStyle/>
                    <a:p>
                      <a:pPr marL="0" marR="0" algn="l">
                        <a:lnSpc>
                          <a:spcPct val="115000"/>
                        </a:lnSpc>
                        <a:spcBef>
                          <a:spcPts val="0"/>
                        </a:spcBef>
                        <a:spcAft>
                          <a:spcPts val="0"/>
                        </a:spcAft>
                      </a:pPr>
                      <a:r>
                        <a:rPr lang="en-US" sz="1100" b="1" dirty="0">
                          <a:effectLst/>
                        </a:rPr>
                        <a:t> </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400" b="1" dirty="0">
                          <a:effectLst/>
                        </a:rPr>
                        <a:t>Comfortable with grounding and de-escalation techniques that connect people to the here and now </a:t>
                      </a:r>
                      <a:endParaRPr lang="en-US" sz="14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400" b="1" dirty="0">
                          <a:effectLst/>
                        </a:rPr>
                        <a:t>What’s going on for you? What are you flashing back to?</a:t>
                      </a:r>
                      <a:endParaRPr lang="en-US" sz="14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a:effectLst/>
                        </a:rPr>
                        <a:t> </a:t>
                      </a:r>
                      <a:endParaRPr lang="en-US" sz="1100" b="1" dirty="0">
                        <a:effectLst/>
                        <a:latin typeface="Calibri"/>
                        <a:ea typeface="Times New Roman"/>
                        <a:cs typeface="Times New Roman"/>
                      </a:endParaRPr>
                    </a:p>
                  </a:txBody>
                  <a:tcPr marL="0" marR="0" marT="0" marB="0"/>
                </a:tc>
              </a:tr>
              <a:tr h="838200">
                <a:tc>
                  <a:txBody>
                    <a:bodyPr/>
                    <a:lstStyle/>
                    <a:p>
                      <a:pPr marL="0" marR="0" algn="l">
                        <a:lnSpc>
                          <a:spcPct val="115000"/>
                        </a:lnSpc>
                        <a:spcBef>
                          <a:spcPts val="0"/>
                        </a:spcBef>
                        <a:spcAft>
                          <a:spcPts val="0"/>
                        </a:spcAft>
                      </a:pPr>
                      <a:r>
                        <a:rPr lang="en-US" sz="1100" b="1" dirty="0">
                          <a:effectLst/>
                        </a:rPr>
                        <a:t> </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400" b="1" dirty="0">
                          <a:effectLst/>
                        </a:rPr>
                        <a:t>Adaptive behaviors are assumed to have a functions and escalation connected to unsafe feelings.</a:t>
                      </a:r>
                      <a:endParaRPr lang="en-US" sz="14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400" b="1" dirty="0">
                          <a:effectLst/>
                        </a:rPr>
                        <a:t>Pejorative labeling language: manipulative, needy, “attention-seeking”—playing games</a:t>
                      </a:r>
                      <a:endParaRPr lang="en-US" sz="14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a:effectLst/>
                        </a:rPr>
                        <a:t> </a:t>
                      </a:r>
                      <a:endParaRPr lang="en-US" sz="1100" b="1" dirty="0">
                        <a:effectLst/>
                        <a:latin typeface="Calibri"/>
                        <a:ea typeface="Times New Roman"/>
                        <a:cs typeface="Times New Roman"/>
                      </a:endParaRPr>
                    </a:p>
                  </a:txBody>
                  <a:tcPr marL="0" marR="0" marT="0" marB="0"/>
                </a:tc>
              </a:tr>
              <a:tr h="457200">
                <a:tc>
                  <a:txBody>
                    <a:bodyPr/>
                    <a:lstStyle/>
                    <a:p>
                      <a:pPr marL="0" marR="0" algn="l">
                        <a:lnSpc>
                          <a:spcPct val="115000"/>
                        </a:lnSpc>
                        <a:spcBef>
                          <a:spcPts val="0"/>
                        </a:spcBef>
                        <a:spcAft>
                          <a:spcPts val="0"/>
                        </a:spcAft>
                      </a:pPr>
                      <a:r>
                        <a:rPr lang="en-US" sz="1100" b="1" dirty="0">
                          <a:effectLst/>
                        </a:rPr>
                        <a:t> </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400" b="1" dirty="0">
                          <a:effectLst/>
                        </a:rPr>
                        <a:t>Focus is on person not task</a:t>
                      </a:r>
                      <a:endParaRPr lang="en-US" sz="14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400" b="1" dirty="0">
                          <a:effectLst/>
                        </a:rPr>
                        <a:t>Focus on task, not person</a:t>
                      </a:r>
                      <a:endParaRPr lang="en-US" sz="14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a:effectLst/>
                        </a:rPr>
                        <a:t> </a:t>
                      </a:r>
                      <a:endParaRPr lang="en-US" sz="1100" b="1" dirty="0">
                        <a:effectLst/>
                        <a:latin typeface="Calibri"/>
                        <a:ea typeface="Times New Roman"/>
                        <a:cs typeface="Times New Roman"/>
                      </a:endParaRPr>
                    </a:p>
                  </a:txBody>
                  <a:tcPr marL="0" marR="0" marT="0" marB="0"/>
                </a:tc>
              </a:tr>
              <a:tr h="784674">
                <a:tc>
                  <a:txBody>
                    <a:bodyPr/>
                    <a:lstStyle/>
                    <a:p>
                      <a:pPr marL="0" marR="0" algn="l">
                        <a:lnSpc>
                          <a:spcPct val="115000"/>
                        </a:lnSpc>
                        <a:spcBef>
                          <a:spcPts val="0"/>
                        </a:spcBef>
                        <a:spcAft>
                          <a:spcPts val="0"/>
                        </a:spcAft>
                      </a:pPr>
                      <a:r>
                        <a:rPr lang="en-US" sz="1100" b="1" dirty="0">
                          <a:effectLst/>
                        </a:rPr>
                        <a:t> </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400" b="1" dirty="0">
                          <a:effectLst/>
                        </a:rPr>
                        <a:t>Expresses confidence in the client’s strength, listens. </a:t>
                      </a:r>
                      <a:endParaRPr lang="en-US" sz="14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400" b="1" dirty="0">
                          <a:effectLst/>
                        </a:rPr>
                        <a:t>Overwhelmed by addressing trauma, avoidant, silencing.</a:t>
                      </a:r>
                      <a:endParaRPr lang="en-US" sz="14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a:effectLst/>
                        </a:rPr>
                        <a:t> </a:t>
                      </a:r>
                      <a:endParaRPr lang="en-US" sz="1100" b="1" dirty="0">
                        <a:effectLst/>
                        <a:latin typeface="Calibri"/>
                        <a:ea typeface="Times New Roman"/>
                        <a:cs typeface="Times New Roman"/>
                      </a:endParaRPr>
                    </a:p>
                  </a:txBody>
                  <a:tcPr marL="0" marR="0" marT="0" marB="0"/>
                </a:tc>
              </a:tr>
              <a:tr h="1203455">
                <a:tc>
                  <a:txBody>
                    <a:bodyPr/>
                    <a:lstStyle/>
                    <a:p>
                      <a:pPr marL="0" marR="0" algn="l">
                        <a:lnSpc>
                          <a:spcPct val="115000"/>
                        </a:lnSpc>
                        <a:spcBef>
                          <a:spcPts val="0"/>
                        </a:spcBef>
                        <a:spcAft>
                          <a:spcPts val="0"/>
                        </a:spcAft>
                      </a:pPr>
                      <a:r>
                        <a:rPr lang="en-US" sz="1100" b="1" dirty="0">
                          <a:effectLst/>
                        </a:rPr>
                        <a:t> </a:t>
                      </a:r>
                      <a:endParaRPr lang="en-US" sz="11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400" b="1" dirty="0">
                          <a:effectLst/>
                        </a:rPr>
                        <a:t>Healing equitable relationships, self-care and boundaries</a:t>
                      </a:r>
                      <a:endParaRPr lang="en-US" sz="14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400" b="1" dirty="0">
                          <a:effectLst/>
                        </a:rPr>
                        <a:t>Attention to group process and confrontation</a:t>
                      </a:r>
                      <a:endParaRPr lang="en-US" sz="1400" b="1" dirty="0">
                        <a:effectLst/>
                        <a:latin typeface="Calibri"/>
                        <a:ea typeface="Times New Roman"/>
                        <a:cs typeface="Times New Roman"/>
                      </a:endParaRPr>
                    </a:p>
                  </a:txBody>
                  <a:tcPr marL="0" marR="0" marT="0" marB="0"/>
                </a:tc>
                <a:tc>
                  <a:txBody>
                    <a:bodyPr/>
                    <a:lstStyle/>
                    <a:p>
                      <a:pPr marL="0" marR="0" algn="l">
                        <a:lnSpc>
                          <a:spcPct val="115000"/>
                        </a:lnSpc>
                        <a:spcBef>
                          <a:spcPts val="0"/>
                        </a:spcBef>
                        <a:spcAft>
                          <a:spcPts val="0"/>
                        </a:spcAft>
                      </a:pPr>
                      <a:r>
                        <a:rPr lang="en-US" sz="1100" b="1" dirty="0">
                          <a:effectLst/>
                        </a:rPr>
                        <a:t> </a:t>
                      </a:r>
                      <a:endParaRPr lang="en-US" sz="1100" b="1" dirty="0">
                        <a:effectLst/>
                        <a:latin typeface="Calibri"/>
                        <a:ea typeface="Times New Roman"/>
                        <a:cs typeface="Times New Roman"/>
                      </a:endParaRPr>
                    </a:p>
                  </a:txBody>
                  <a:tcPr marL="0" marR="0" marT="0" marB="0"/>
                </a:tc>
              </a:tr>
            </a:tbl>
          </a:graphicData>
        </a:graphic>
      </p:graphicFrame>
      <p:sp>
        <p:nvSpPr>
          <p:cNvPr id="3" name="Title 2"/>
          <p:cNvSpPr>
            <a:spLocks noGrp="1"/>
          </p:cNvSpPr>
          <p:nvPr>
            <p:ph type="title"/>
          </p:nvPr>
        </p:nvSpPr>
        <p:spPr/>
        <p:txBody>
          <a:bodyPr/>
          <a:lstStyle/>
          <a:p>
            <a:r>
              <a:rPr lang="en-US" dirty="0" smtClean="0"/>
              <a:t>Self Assessment</a:t>
            </a:r>
            <a:endParaRPr lang="en-US" dirty="0"/>
          </a:p>
        </p:txBody>
      </p:sp>
      <p:sp>
        <p:nvSpPr>
          <p:cNvPr id="5" name="Footer Placeholder 4"/>
          <p:cNvSpPr>
            <a:spLocks noGrp="1"/>
          </p:cNvSpPr>
          <p:nvPr>
            <p:ph type="ftr" sz="quarter" idx="11"/>
          </p:nvPr>
        </p:nvSpPr>
        <p:spPr>
          <a:xfrm>
            <a:off x="4724400" y="5638800"/>
            <a:ext cx="4267200" cy="1134269"/>
          </a:xfrm>
        </p:spPr>
        <p:txBody>
          <a:bodyPr/>
          <a:lstStyle/>
          <a:p>
            <a:r>
              <a:rPr lang="en-US" dirty="0" smtClean="0"/>
              <a:t>Source: Miller (2011) </a:t>
            </a:r>
          </a:p>
          <a:p>
            <a:r>
              <a:rPr lang="en-US" dirty="0" smtClean="0"/>
              <a:t>Scoring: 1=Strongly Agree 2=Somewhat Agree 3=Somewhat Disagree 4=Strongly Disagree</a:t>
            </a:r>
            <a:endParaRPr lang="en-US" dirty="0"/>
          </a:p>
        </p:txBody>
      </p:sp>
    </p:spTree>
    <p:extLst>
      <p:ext uri="{BB962C8B-B14F-4D97-AF65-F5344CB8AC3E}">
        <p14:creationId xmlns:p14="http://schemas.microsoft.com/office/powerpoint/2010/main" val="1979743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Where Were You? What Were You Doing? Where Did You Go? How Did You Cope?</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Shared Trauma-September 11th</a:t>
            </a:r>
            <a:endParaRPr lang="en-US"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90800"/>
            <a:ext cx="396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7765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TRAUMA SPECIFIC SERVICES</a:t>
            </a:r>
            <a:endParaRPr lang="en-US" dirty="0"/>
          </a:p>
        </p:txBody>
      </p:sp>
      <p:sp>
        <p:nvSpPr>
          <p:cNvPr id="3" name="Subtitle 2"/>
          <p:cNvSpPr>
            <a:spLocks noGrp="1"/>
          </p:cNvSpPr>
          <p:nvPr>
            <p:ph type="subTitle" idx="1"/>
          </p:nvPr>
        </p:nvSpPr>
        <p:spPr/>
        <p:txBody>
          <a:bodyPr/>
          <a:lstStyle/>
          <a:p>
            <a:r>
              <a:rPr lang="en-US" dirty="0" smtClean="0"/>
              <a:t>Evidence-based Standardize Curriculum Models that are RSAT Compatible</a:t>
            </a:r>
            <a:endParaRPr lang="en-US" dirty="0"/>
          </a:p>
        </p:txBody>
      </p:sp>
    </p:spTree>
    <p:extLst>
      <p:ext uri="{BB962C8B-B14F-4D97-AF65-F5344CB8AC3E}">
        <p14:creationId xmlns:p14="http://schemas.microsoft.com/office/powerpoint/2010/main" val="16435924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There are Evidence Based Treatment Modalities that can be integrated into an RSAT program with specialized training and ongoing supervision.</a:t>
            </a:r>
          </a:p>
          <a:p>
            <a:pPr marL="109728" indent="0">
              <a:buNone/>
            </a:pPr>
            <a:endParaRPr lang="en-US" dirty="0" smtClean="0"/>
          </a:p>
          <a:p>
            <a:r>
              <a:rPr lang="en-US" dirty="0" smtClean="0"/>
              <a:t>Trauma screening tools can be found online </a:t>
            </a:r>
            <a:r>
              <a:rPr lang="en-US" dirty="0"/>
              <a:t>at </a:t>
            </a:r>
            <a:r>
              <a:rPr lang="en-US" dirty="0" smtClean="0">
                <a:hlinkClick r:id="rId2"/>
              </a:rPr>
              <a:t>www.ptsd.va.gov/professional/pages/assessments/assessment.asp</a:t>
            </a:r>
            <a:endParaRPr lang="en-US" dirty="0" smtClean="0"/>
          </a:p>
          <a:p>
            <a:pPr marL="109728" indent="0">
              <a:buNone/>
            </a:pPr>
            <a:endParaRPr lang="en-US" dirty="0" smtClean="0"/>
          </a:p>
          <a:p>
            <a:endParaRPr lang="en-US" dirty="0"/>
          </a:p>
          <a:p>
            <a:r>
              <a:rPr lang="en-US" dirty="0" smtClean="0"/>
              <a:t>An evaluation of these programs has been prepared for the National Technical Assistance Center for State Mental Health Planning (NTAC) and the National Association of State Mental Health Program Directors (NASMHPD).</a:t>
            </a:r>
          </a:p>
          <a:p>
            <a:r>
              <a:rPr lang="en-US" dirty="0" smtClean="0"/>
              <a:t>The full report is available at </a:t>
            </a:r>
            <a:r>
              <a:rPr lang="en-US" dirty="0" smtClean="0">
                <a:hlinkClick r:id="rId3"/>
              </a:rPr>
              <a:t>www.theannainstitute.org/MDT.pdf</a:t>
            </a:r>
            <a:r>
              <a:rPr lang="en-US" dirty="0" smtClean="0"/>
              <a:t> </a:t>
            </a:r>
          </a:p>
          <a:p>
            <a:pPr marL="109728"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Trauma Specific Services</a:t>
            </a:r>
            <a:endParaRPr lang="en-US" dirty="0"/>
          </a:p>
        </p:txBody>
      </p:sp>
    </p:spTree>
    <p:extLst>
      <p:ext uri="{BB962C8B-B14F-4D97-AF65-F5344CB8AC3E}">
        <p14:creationId xmlns:p14="http://schemas.microsoft.com/office/powerpoint/2010/main" val="15625285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Developed </a:t>
            </a:r>
            <a:r>
              <a:rPr lang="en-US" dirty="0"/>
              <a:t>by Dusty Miller, Ed.D., and Laurie Guidry, Psy.D., ATRIUM is a</a:t>
            </a:r>
          </a:p>
          <a:p>
            <a:r>
              <a:rPr lang="en-US" dirty="0"/>
              <a:t>manualized, sequentially organized, 12-week curriculum designed for people who are</a:t>
            </a:r>
          </a:p>
          <a:p>
            <a:r>
              <a:rPr lang="en-US" dirty="0"/>
              <a:t>survivors of sexual and physical abuse, those with substance abuse and other addictive</a:t>
            </a:r>
          </a:p>
          <a:p>
            <a:r>
              <a:rPr lang="en-US" dirty="0"/>
              <a:t>behaviors, those who are actively engaged in harmful relationships, who self-injure, have</a:t>
            </a:r>
          </a:p>
          <a:p>
            <a:r>
              <a:rPr lang="en-US" dirty="0"/>
              <a:t>serious psychiatric diagnoses, and for those who enact violence and abuse against others</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Addictions and Trauma Recovery Integration Model (ATRIUM)</a:t>
            </a:r>
            <a:endParaRPr lang="en-US" dirty="0"/>
          </a:p>
        </p:txBody>
      </p:sp>
    </p:spTree>
    <p:extLst>
      <p:ext uri="{BB962C8B-B14F-4D97-AF65-F5344CB8AC3E}">
        <p14:creationId xmlns:p14="http://schemas.microsoft.com/office/powerpoint/2010/main" val="3233422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ATRIUM </a:t>
            </a:r>
            <a:r>
              <a:rPr lang="en-US" dirty="0"/>
              <a:t>is designed to work as a peer-led (as well as professionally led) group </a:t>
            </a:r>
            <a:r>
              <a:rPr lang="en-US" dirty="0" smtClean="0"/>
              <a:t>model.</a:t>
            </a:r>
          </a:p>
          <a:p>
            <a:r>
              <a:rPr lang="en-US" dirty="0"/>
              <a:t>C</a:t>
            </a:r>
            <a:r>
              <a:rPr lang="en-US" dirty="0" smtClean="0"/>
              <a:t>an </a:t>
            </a:r>
            <a:r>
              <a:rPr lang="en-US" dirty="0"/>
              <a:t>be used for individuals working with therapists or counselors, or in group or </a:t>
            </a:r>
            <a:r>
              <a:rPr lang="en-US" dirty="0" smtClean="0"/>
              <a:t>peer support settings.</a:t>
            </a:r>
          </a:p>
          <a:p>
            <a:r>
              <a:rPr lang="en-US" dirty="0" smtClean="0"/>
              <a:t>Implemented </a:t>
            </a:r>
            <a:r>
              <a:rPr lang="en-US" dirty="0"/>
              <a:t>within substance abuse and mental </a:t>
            </a:r>
            <a:r>
              <a:rPr lang="en-US" dirty="0" smtClean="0"/>
              <a:t>health treatment </a:t>
            </a:r>
            <a:r>
              <a:rPr lang="en-US" dirty="0"/>
              <a:t>settings as well as in peer group </a:t>
            </a:r>
            <a:r>
              <a:rPr lang="en-US" dirty="0" smtClean="0"/>
              <a:t>environments.</a:t>
            </a:r>
          </a:p>
          <a:p>
            <a:r>
              <a:rPr lang="en-US" dirty="0" smtClean="0"/>
              <a:t>The </a:t>
            </a:r>
            <a:r>
              <a:rPr lang="en-US" dirty="0"/>
              <a:t>model has primarily </a:t>
            </a:r>
            <a:r>
              <a:rPr lang="en-US" dirty="0" smtClean="0"/>
              <a:t>been used </a:t>
            </a:r>
            <a:r>
              <a:rPr lang="en-US" dirty="0"/>
              <a:t>with single-sex groups. </a:t>
            </a:r>
            <a:endParaRPr lang="en-US" dirty="0" smtClean="0"/>
          </a:p>
          <a:p>
            <a:pPr marL="109728" indent="0">
              <a:buNone/>
            </a:pPr>
            <a:r>
              <a:rPr lang="en-US" sz="1400" dirty="0" smtClean="0"/>
              <a:t>To </a:t>
            </a:r>
            <a:r>
              <a:rPr lang="en-US" sz="1400" dirty="0"/>
              <a:t>obtain the manual, and for information on training and technical assistance (in English and Spanish), visit </a:t>
            </a:r>
            <a:r>
              <a:rPr lang="en-US" sz="1400" dirty="0" smtClean="0">
                <a:hlinkClick r:id="rId2"/>
              </a:rPr>
              <a:t>www.dustymiller.org</a:t>
            </a:r>
            <a:r>
              <a:rPr lang="en-US" sz="1400" dirty="0"/>
              <a:t> </a:t>
            </a:r>
            <a:endParaRPr lang="en-US" dirty="0"/>
          </a:p>
        </p:txBody>
      </p:sp>
      <p:sp>
        <p:nvSpPr>
          <p:cNvPr id="3" name="Title 2"/>
          <p:cNvSpPr>
            <a:spLocks noGrp="1"/>
          </p:cNvSpPr>
          <p:nvPr>
            <p:ph type="title"/>
          </p:nvPr>
        </p:nvSpPr>
        <p:spPr/>
        <p:txBody>
          <a:bodyPr>
            <a:normAutofit fontScale="90000"/>
          </a:bodyPr>
          <a:lstStyle/>
          <a:p>
            <a:r>
              <a:rPr lang="en-US" dirty="0" smtClean="0"/>
              <a:t>Addictions and Trauma Recovery Integration Model (ATRIUM)</a:t>
            </a:r>
            <a:endParaRPr lang="en-US" dirty="0"/>
          </a:p>
        </p:txBody>
      </p:sp>
    </p:spTree>
    <p:extLst>
      <p:ext uri="{BB962C8B-B14F-4D97-AF65-F5344CB8AC3E}">
        <p14:creationId xmlns:p14="http://schemas.microsoft.com/office/powerpoint/2010/main" val="3233422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Developed by Stephanie S. Covington, Ph.D., L.C.S.W., co-director of the Institute for</a:t>
            </a:r>
          </a:p>
          <a:p>
            <a:r>
              <a:rPr lang="en-US" dirty="0"/>
              <a:t>Relational Development and the Center for Gender and </a:t>
            </a:r>
            <a:r>
              <a:rPr lang="en-US" dirty="0" smtClean="0"/>
              <a:t>Justice.</a:t>
            </a:r>
          </a:p>
          <a:p>
            <a:r>
              <a:rPr lang="en-US" i="1" dirty="0" smtClean="0"/>
              <a:t> </a:t>
            </a:r>
            <a:r>
              <a:rPr lang="en-US" dirty="0"/>
              <a:t>M</a:t>
            </a:r>
            <a:r>
              <a:rPr lang="en-US" dirty="0" smtClean="0"/>
              <a:t>anualized </a:t>
            </a:r>
            <a:r>
              <a:rPr lang="en-US" dirty="0"/>
              <a:t>curriculum for </a:t>
            </a:r>
            <a:r>
              <a:rPr lang="en-US" dirty="0" smtClean="0"/>
              <a:t>women’s treatment </a:t>
            </a:r>
            <a:r>
              <a:rPr lang="en-US" dirty="0"/>
              <a:t>based on theory, research, and clinical </a:t>
            </a:r>
            <a:r>
              <a:rPr lang="en-US" dirty="0" smtClean="0"/>
              <a:t>practice.</a:t>
            </a:r>
          </a:p>
          <a:p>
            <a:r>
              <a:rPr lang="en-US" dirty="0" smtClean="0"/>
              <a:t>The connection </a:t>
            </a:r>
            <a:r>
              <a:rPr lang="en-US" dirty="0"/>
              <a:t>between trauma and substance abuse is recognized and </a:t>
            </a:r>
            <a:r>
              <a:rPr lang="en-US" dirty="0" smtClean="0"/>
              <a:t>integrated throughout </a:t>
            </a:r>
            <a:r>
              <a:rPr lang="en-US" dirty="0"/>
              <a:t>the curriculum. The program is designed for use in outpatient, residential, </a:t>
            </a:r>
            <a:r>
              <a:rPr lang="en-US" dirty="0" smtClean="0"/>
              <a:t>and criminal justice settings</a:t>
            </a:r>
            <a:endParaRPr lang="en-US" dirty="0"/>
          </a:p>
        </p:txBody>
      </p:sp>
      <p:sp>
        <p:nvSpPr>
          <p:cNvPr id="3" name="Title 2"/>
          <p:cNvSpPr>
            <a:spLocks noGrp="1"/>
          </p:cNvSpPr>
          <p:nvPr>
            <p:ph type="title"/>
          </p:nvPr>
        </p:nvSpPr>
        <p:spPr/>
        <p:txBody>
          <a:bodyPr>
            <a:normAutofit fontScale="90000"/>
          </a:bodyPr>
          <a:lstStyle/>
          <a:p>
            <a:r>
              <a:rPr lang="en-US" dirty="0" smtClean="0"/>
              <a:t>Beyond Trauma: A Healing Journey for Women</a:t>
            </a:r>
            <a:endParaRPr lang="en-US" dirty="0"/>
          </a:p>
        </p:txBody>
      </p:sp>
    </p:spTree>
    <p:extLst>
      <p:ext uri="{BB962C8B-B14F-4D97-AF65-F5344CB8AC3E}">
        <p14:creationId xmlns:p14="http://schemas.microsoft.com/office/powerpoint/2010/main" val="4047430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3"/>
          </a:xfrm>
        </p:spPr>
        <p:txBody>
          <a:bodyPr>
            <a:normAutofit fontScale="92500" lnSpcReduction="20000"/>
          </a:bodyPr>
          <a:lstStyle/>
          <a:p>
            <a:r>
              <a:rPr lang="en-US" dirty="0" smtClean="0"/>
              <a:t>Includes a </a:t>
            </a:r>
            <a:r>
              <a:rPr lang="en-US" dirty="0"/>
              <a:t>psycho-educational component that</a:t>
            </a:r>
          </a:p>
          <a:p>
            <a:r>
              <a:rPr lang="en-US" dirty="0"/>
              <a:t>teaches women what trauma is, its process, and its impact on both the inner </a:t>
            </a:r>
            <a:r>
              <a:rPr lang="en-US" dirty="0" smtClean="0"/>
              <a:t>self (thoughts</a:t>
            </a:r>
            <a:r>
              <a:rPr lang="en-US" dirty="0"/>
              <a:t>, feelings, beliefs, values) and the outer self (behavior and </a:t>
            </a:r>
            <a:r>
              <a:rPr lang="en-US" dirty="0" smtClean="0"/>
              <a:t>relationships, including </a:t>
            </a:r>
            <a:r>
              <a:rPr lang="en-US" dirty="0"/>
              <a:t>parenting</a:t>
            </a:r>
            <a:r>
              <a:rPr lang="en-US" dirty="0" smtClean="0"/>
              <a:t>).</a:t>
            </a:r>
          </a:p>
          <a:p>
            <a:r>
              <a:rPr lang="en-US" dirty="0" smtClean="0"/>
              <a:t>The </a:t>
            </a:r>
            <a:r>
              <a:rPr lang="en-US" dirty="0"/>
              <a:t>major emphasis is on coping skills with specific exercises </a:t>
            </a:r>
            <a:r>
              <a:rPr lang="en-US" dirty="0" smtClean="0"/>
              <a:t>for developing </a:t>
            </a:r>
            <a:r>
              <a:rPr lang="en-US" dirty="0"/>
              <a:t>emotional wellness. </a:t>
            </a:r>
            <a:endParaRPr lang="en-US" dirty="0" smtClean="0"/>
          </a:p>
          <a:p>
            <a:r>
              <a:rPr lang="en-US" dirty="0" smtClean="0"/>
              <a:t>The </a:t>
            </a:r>
            <a:r>
              <a:rPr lang="en-US" dirty="0"/>
              <a:t>curriculum includes a facilitator manual, </a:t>
            </a:r>
            <a:r>
              <a:rPr lang="en-US" dirty="0" smtClean="0"/>
              <a:t>participant workbook</a:t>
            </a:r>
            <a:r>
              <a:rPr lang="en-US" dirty="0"/>
              <a:t>, and three instructional videos (two for facilitators, one for clients). </a:t>
            </a:r>
            <a:endParaRPr lang="en-US" dirty="0" smtClean="0"/>
          </a:p>
          <a:p>
            <a:endParaRPr lang="en-US" sz="1400" dirty="0"/>
          </a:p>
          <a:p>
            <a:pPr marL="109728" indent="0">
              <a:buNone/>
            </a:pPr>
            <a:r>
              <a:rPr lang="en-US" sz="1300" dirty="0" smtClean="0"/>
              <a:t>To </a:t>
            </a:r>
            <a:r>
              <a:rPr lang="en-US" sz="1300" dirty="0"/>
              <a:t>obtain the </a:t>
            </a:r>
            <a:r>
              <a:rPr lang="en-US" sz="1300" i="1" dirty="0"/>
              <a:t>Beyond Trauma </a:t>
            </a:r>
            <a:r>
              <a:rPr lang="en-US" sz="1300" dirty="0"/>
              <a:t>program curriculum (facilitator’s manual, participant’s workbook, instructional videos) </a:t>
            </a:r>
            <a:r>
              <a:rPr lang="en-US" sz="1300" dirty="0" smtClean="0"/>
              <a:t>visit </a:t>
            </a:r>
            <a:r>
              <a:rPr lang="en-US" sz="1300" dirty="0" smtClean="0">
                <a:hlinkClick r:id="rId2"/>
              </a:rPr>
              <a:t>www.stephaniecovington.com</a:t>
            </a:r>
            <a:r>
              <a:rPr lang="en-US" sz="1300" dirty="0" smtClean="0"/>
              <a:t> or </a:t>
            </a:r>
            <a:r>
              <a:rPr lang="en-US" sz="1300" dirty="0" smtClean="0">
                <a:hlinkClick r:id="rId3"/>
              </a:rPr>
              <a:t>www.centerforgenderandjustice.org</a:t>
            </a:r>
            <a:r>
              <a:rPr lang="en-US" sz="1300" dirty="0" smtClean="0"/>
              <a:t> </a:t>
            </a:r>
            <a:endParaRPr lang="en-US" sz="1300" dirty="0"/>
          </a:p>
        </p:txBody>
      </p:sp>
      <p:sp>
        <p:nvSpPr>
          <p:cNvPr id="3" name="Title 2"/>
          <p:cNvSpPr>
            <a:spLocks noGrp="1"/>
          </p:cNvSpPr>
          <p:nvPr>
            <p:ph type="title"/>
          </p:nvPr>
        </p:nvSpPr>
        <p:spPr/>
        <p:txBody>
          <a:bodyPr>
            <a:normAutofit fontScale="90000"/>
          </a:bodyPr>
          <a:lstStyle/>
          <a:p>
            <a:r>
              <a:rPr lang="en-US" dirty="0" smtClean="0"/>
              <a:t>Beyond Trauma: A Healing Journey for Women</a:t>
            </a:r>
            <a:endParaRPr lang="en-US" dirty="0"/>
          </a:p>
        </p:txBody>
      </p:sp>
    </p:spTree>
    <p:extLst>
      <p:ext uri="{BB962C8B-B14F-4D97-AF65-F5344CB8AC3E}">
        <p14:creationId xmlns:p14="http://schemas.microsoft.com/office/powerpoint/2010/main" val="4047430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Developed by Covington </a:t>
            </a:r>
          </a:p>
          <a:p>
            <a:r>
              <a:rPr lang="en-US" dirty="0"/>
              <a:t>I</a:t>
            </a:r>
            <a:r>
              <a:rPr lang="en-US" dirty="0" smtClean="0"/>
              <a:t>ntegrated</a:t>
            </a:r>
            <a:r>
              <a:rPr lang="en-US" dirty="0"/>
              <a:t>, manualized curriculum for treating women with histories of addiction </a:t>
            </a:r>
            <a:r>
              <a:rPr lang="en-US" dirty="0" smtClean="0"/>
              <a:t>and trauma.</a:t>
            </a:r>
          </a:p>
          <a:p>
            <a:r>
              <a:rPr lang="en-US" dirty="0" smtClean="0"/>
              <a:t>Greater focus on Addiction than in Beyond Trauma: A Healing Journey for Women</a:t>
            </a:r>
          </a:p>
          <a:p>
            <a:r>
              <a:rPr lang="en-US" dirty="0" smtClean="0"/>
              <a:t>Can be used in community corrections as well as institution-based settings.</a:t>
            </a:r>
          </a:p>
          <a:p>
            <a:r>
              <a:rPr lang="en-US" dirty="0"/>
              <a:t>The program model is organized into four modules: self, relationships, sexuality, and spirituality</a:t>
            </a:r>
          </a:p>
          <a:p>
            <a:endParaRPr lang="en-US" dirty="0" smtClean="0"/>
          </a:p>
        </p:txBody>
      </p:sp>
      <p:sp>
        <p:nvSpPr>
          <p:cNvPr id="3" name="Title 2"/>
          <p:cNvSpPr>
            <a:spLocks noGrp="1"/>
          </p:cNvSpPr>
          <p:nvPr>
            <p:ph type="title"/>
          </p:nvPr>
        </p:nvSpPr>
        <p:spPr/>
        <p:txBody>
          <a:bodyPr>
            <a:normAutofit fontScale="90000"/>
          </a:bodyPr>
          <a:lstStyle/>
          <a:p>
            <a:r>
              <a:rPr lang="en-US" dirty="0" smtClean="0">
                <a:effectLst/>
              </a:rPr>
              <a:t>Helping </a:t>
            </a:r>
            <a:r>
              <a:rPr lang="en-US" dirty="0">
                <a:effectLst/>
              </a:rPr>
              <a:t>Women Recover (HWR </a:t>
            </a:r>
            <a:r>
              <a:rPr lang="en-US" dirty="0" smtClean="0">
                <a:effectLst/>
              </a:rPr>
              <a:t>):</a:t>
            </a:r>
            <a:br>
              <a:rPr lang="en-US" dirty="0" smtClean="0">
                <a:effectLst/>
              </a:rPr>
            </a:br>
            <a:r>
              <a:rPr lang="en-US" dirty="0" smtClean="0">
                <a:effectLst/>
              </a:rPr>
              <a:t>A </a:t>
            </a:r>
            <a:r>
              <a:rPr lang="en-US" dirty="0">
                <a:effectLst/>
              </a:rPr>
              <a:t>Program for Treating Addiction</a:t>
            </a:r>
            <a:endParaRPr lang="en-US" dirty="0"/>
          </a:p>
        </p:txBody>
      </p:sp>
    </p:spTree>
    <p:extLst>
      <p:ext uri="{BB962C8B-B14F-4D97-AF65-F5344CB8AC3E}">
        <p14:creationId xmlns:p14="http://schemas.microsoft.com/office/powerpoint/2010/main" val="32560167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normAutofit lnSpcReduction="10000"/>
          </a:bodyPr>
          <a:lstStyle/>
          <a:p>
            <a:r>
              <a:rPr lang="en-US" dirty="0" smtClean="0"/>
              <a:t>Grounded </a:t>
            </a:r>
            <a:r>
              <a:rPr lang="en-US" dirty="0"/>
              <a:t>in research, theory, and clinical </a:t>
            </a:r>
            <a:r>
              <a:rPr lang="en-US" dirty="0" smtClean="0"/>
              <a:t>practice.</a:t>
            </a:r>
          </a:p>
          <a:p>
            <a:r>
              <a:rPr lang="en-US" dirty="0" smtClean="0"/>
              <a:t>Includes standardized curriculum, expressive arts and journaling interventions.</a:t>
            </a:r>
          </a:p>
          <a:p>
            <a:r>
              <a:rPr lang="en-US" dirty="0"/>
              <a:t>The foundation of the treatment </a:t>
            </a:r>
            <a:r>
              <a:rPr lang="en-US" dirty="0" smtClean="0"/>
              <a:t>model is </a:t>
            </a:r>
            <a:r>
              <a:rPr lang="en-US" dirty="0"/>
              <a:t>the integration of three theories: a theory of addiction, a theory of </a:t>
            </a:r>
            <a:r>
              <a:rPr lang="en-US" dirty="0" smtClean="0"/>
              <a:t>women’s psychological </a:t>
            </a:r>
            <a:r>
              <a:rPr lang="en-US" dirty="0"/>
              <a:t>development, and a theory of trauma</a:t>
            </a:r>
            <a:r>
              <a:rPr lang="en-US" dirty="0" smtClean="0"/>
              <a:t>.</a:t>
            </a:r>
          </a:p>
          <a:p>
            <a:endParaRPr lang="en-US" dirty="0"/>
          </a:p>
          <a:p>
            <a:pPr marL="109728" indent="0">
              <a:buNone/>
            </a:pPr>
            <a:r>
              <a:rPr lang="en-US" sz="1200" dirty="0"/>
              <a:t>To obtain the </a:t>
            </a:r>
            <a:r>
              <a:rPr lang="en-US" sz="1200" i="1" dirty="0"/>
              <a:t>HWR </a:t>
            </a:r>
            <a:r>
              <a:rPr lang="en-US" sz="1200" dirty="0"/>
              <a:t>facilitator’s manual and a </a:t>
            </a:r>
            <a:r>
              <a:rPr lang="en-US" sz="1200" i="1" dirty="0"/>
              <a:t>Woman’s Journal </a:t>
            </a:r>
            <a:r>
              <a:rPr lang="en-US" sz="1200" dirty="0"/>
              <a:t>and for information on training and consultation, contact Stephanie S. Covington, Ph.D., </a:t>
            </a:r>
            <a:r>
              <a:rPr lang="en-US" sz="1200" dirty="0" smtClean="0"/>
              <a:t>online </a:t>
            </a:r>
            <a:r>
              <a:rPr lang="en-US" sz="1200" dirty="0"/>
              <a:t>at </a:t>
            </a:r>
            <a:r>
              <a:rPr lang="en-US" sz="1200" dirty="0" smtClean="0">
                <a:hlinkClick r:id="rId2"/>
              </a:rPr>
              <a:t>www.stephaniecovington.com</a:t>
            </a:r>
            <a:r>
              <a:rPr lang="en-US" sz="1200" dirty="0" smtClean="0"/>
              <a:t> or </a:t>
            </a:r>
            <a:r>
              <a:rPr lang="en-US" sz="1200" dirty="0" smtClean="0">
                <a:hlinkClick r:id="rId3"/>
              </a:rPr>
              <a:t>www.genderforgenderandjustice.org</a:t>
            </a:r>
            <a:r>
              <a:rPr lang="en-US" sz="1200" dirty="0" smtClean="0"/>
              <a:t> </a:t>
            </a:r>
            <a:endParaRPr lang="en-US" sz="1200" dirty="0"/>
          </a:p>
          <a:p>
            <a:pPr marL="109728" indent="0">
              <a:buNone/>
            </a:pPr>
            <a:endParaRPr lang="en-US" dirty="0" smtClean="0"/>
          </a:p>
        </p:txBody>
      </p:sp>
      <p:sp>
        <p:nvSpPr>
          <p:cNvPr id="3" name="Title 2"/>
          <p:cNvSpPr>
            <a:spLocks noGrp="1"/>
          </p:cNvSpPr>
          <p:nvPr>
            <p:ph type="title"/>
          </p:nvPr>
        </p:nvSpPr>
        <p:spPr/>
        <p:txBody>
          <a:bodyPr>
            <a:normAutofit fontScale="90000"/>
          </a:bodyPr>
          <a:lstStyle/>
          <a:p>
            <a:r>
              <a:rPr lang="en-US" dirty="0" smtClean="0">
                <a:effectLst/>
              </a:rPr>
              <a:t>Helping </a:t>
            </a:r>
            <a:r>
              <a:rPr lang="en-US" dirty="0">
                <a:effectLst/>
              </a:rPr>
              <a:t>Women Recover (HWR </a:t>
            </a:r>
            <a:r>
              <a:rPr lang="en-US" dirty="0" smtClean="0">
                <a:effectLst/>
              </a:rPr>
              <a:t>):</a:t>
            </a:r>
            <a:br>
              <a:rPr lang="en-US" dirty="0" smtClean="0">
                <a:effectLst/>
              </a:rPr>
            </a:br>
            <a:r>
              <a:rPr lang="en-US" dirty="0" smtClean="0">
                <a:effectLst/>
              </a:rPr>
              <a:t>A </a:t>
            </a:r>
            <a:r>
              <a:rPr lang="en-US" dirty="0">
                <a:effectLst/>
              </a:rPr>
              <a:t>Program for Treating Addiction</a:t>
            </a:r>
            <a:endParaRPr lang="en-US" dirty="0"/>
          </a:p>
        </p:txBody>
      </p:sp>
    </p:spTree>
    <p:extLst>
      <p:ext uri="{BB962C8B-B14F-4D97-AF65-F5344CB8AC3E}">
        <p14:creationId xmlns:p14="http://schemas.microsoft.com/office/powerpoint/2010/main" val="32560167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Developed by Lisa Najavitis, Ph.D. </a:t>
            </a:r>
          </a:p>
          <a:p>
            <a:r>
              <a:rPr lang="en-US" dirty="0" smtClean="0"/>
              <a:t>Manualized, 25 topic curriculum</a:t>
            </a:r>
          </a:p>
          <a:p>
            <a:r>
              <a:rPr lang="en-US" dirty="0" smtClean="0"/>
              <a:t>Designed to address needs of people with trauma and substance abuse issues</a:t>
            </a:r>
          </a:p>
          <a:p>
            <a:r>
              <a:rPr lang="en-US" dirty="0" smtClean="0"/>
              <a:t>CAN BE USED EVEN IF THE INDIVIDUAL DOES NOT MEET THE CRITERIA FOR PTSD</a:t>
            </a:r>
          </a:p>
          <a:p>
            <a:r>
              <a:rPr lang="en-US" dirty="0" smtClean="0"/>
              <a:t>Effectively used in Correctional Programs</a:t>
            </a:r>
          </a:p>
          <a:p>
            <a:r>
              <a:rPr lang="en-US" dirty="0" smtClean="0"/>
              <a:t>Lesson Plans do not have to follow a specific sequence</a:t>
            </a:r>
          </a:p>
        </p:txBody>
      </p:sp>
      <p:sp>
        <p:nvSpPr>
          <p:cNvPr id="3" name="Title 2"/>
          <p:cNvSpPr>
            <a:spLocks noGrp="1"/>
          </p:cNvSpPr>
          <p:nvPr>
            <p:ph type="title"/>
          </p:nvPr>
        </p:nvSpPr>
        <p:spPr/>
        <p:txBody>
          <a:bodyPr/>
          <a:lstStyle/>
          <a:p>
            <a:r>
              <a:rPr lang="en-US" dirty="0" smtClean="0"/>
              <a:t>Seeking Safety (2002)</a:t>
            </a:r>
            <a:endParaRPr lang="en-US" dirty="0"/>
          </a:p>
        </p:txBody>
      </p:sp>
    </p:spTree>
    <p:extLst>
      <p:ext uri="{BB962C8B-B14F-4D97-AF65-F5344CB8AC3E}">
        <p14:creationId xmlns:p14="http://schemas.microsoft.com/office/powerpoint/2010/main" val="23420216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Can be facilitated by security and correctional staff as well as substance abuse professionals</a:t>
            </a:r>
          </a:p>
          <a:p>
            <a:r>
              <a:rPr lang="en-US" dirty="0" smtClean="0"/>
              <a:t>Safety is the primary organizing concept. </a:t>
            </a:r>
            <a:endParaRPr lang="en-US" dirty="0"/>
          </a:p>
          <a:p>
            <a:r>
              <a:rPr lang="en-US" dirty="0" smtClean="0"/>
              <a:t>Clients thought patterns and behaviors are evaluated in the context of being either safe or unsafe.</a:t>
            </a:r>
          </a:p>
          <a:p>
            <a:r>
              <a:rPr lang="en-US" dirty="0" smtClean="0"/>
              <a:t>Builds new skills of thinking, decision-making and coping that are all organized around safety.</a:t>
            </a:r>
          </a:p>
          <a:p>
            <a:r>
              <a:rPr lang="en-US" dirty="0" smtClean="0"/>
              <a:t>Visit </a:t>
            </a:r>
            <a:r>
              <a:rPr lang="en-US" dirty="0" smtClean="0">
                <a:hlinkClick r:id="rId2"/>
              </a:rPr>
              <a:t>www.seekingsafety.org</a:t>
            </a:r>
            <a:r>
              <a:rPr lang="en-US" dirty="0" smtClean="0"/>
              <a:t> to obtain ordering information</a:t>
            </a:r>
          </a:p>
          <a:p>
            <a:pPr marL="109728" indent="0">
              <a:buNone/>
            </a:pPr>
            <a:endParaRPr lang="en-US" dirty="0"/>
          </a:p>
        </p:txBody>
      </p:sp>
      <p:sp>
        <p:nvSpPr>
          <p:cNvPr id="3" name="Title 2"/>
          <p:cNvSpPr>
            <a:spLocks noGrp="1"/>
          </p:cNvSpPr>
          <p:nvPr>
            <p:ph type="title"/>
          </p:nvPr>
        </p:nvSpPr>
        <p:spPr/>
        <p:txBody>
          <a:bodyPr/>
          <a:lstStyle/>
          <a:p>
            <a:r>
              <a:rPr lang="en-US" dirty="0" smtClean="0"/>
              <a:t>Seeking Safety (2002)</a:t>
            </a:r>
            <a:endParaRPr lang="en-US" dirty="0"/>
          </a:p>
        </p:txBody>
      </p:sp>
    </p:spTree>
    <p:extLst>
      <p:ext uri="{BB962C8B-B14F-4D97-AF65-F5344CB8AC3E}">
        <p14:creationId xmlns:p14="http://schemas.microsoft.com/office/powerpoint/2010/main" val="2342021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Public Domain Assessment Instrument for men and women available at:</a:t>
            </a:r>
          </a:p>
          <a:p>
            <a:pPr marL="109728" indent="0">
              <a:buNone/>
            </a:pPr>
            <a:endParaRPr lang="en-US" dirty="0" smtClean="0"/>
          </a:p>
          <a:p>
            <a:pPr marL="109728" indent="0" algn="ctr">
              <a:buNone/>
            </a:pPr>
            <a:r>
              <a:rPr lang="en-US" dirty="0" smtClean="0">
                <a:hlinkClick r:id="rId2"/>
              </a:rPr>
              <a:t>www.cdc.gov/ace/findings.htm</a:t>
            </a:r>
            <a:endParaRPr lang="en-US" dirty="0" smtClean="0"/>
          </a:p>
          <a:p>
            <a:pPr marL="109728" indent="0" algn="ctr">
              <a:buNone/>
            </a:pPr>
            <a:endParaRPr lang="en-US" dirty="0" smtClean="0"/>
          </a:p>
          <a:p>
            <a:r>
              <a:rPr lang="en-US" dirty="0" smtClean="0"/>
              <a:t>Evidence-based and linked to a number of rich resources for understanding trauma and resilience.</a:t>
            </a:r>
            <a:endParaRPr lang="en-US" dirty="0"/>
          </a:p>
        </p:txBody>
      </p:sp>
      <p:sp>
        <p:nvSpPr>
          <p:cNvPr id="3" name="Title 2"/>
          <p:cNvSpPr>
            <a:spLocks noGrp="1"/>
          </p:cNvSpPr>
          <p:nvPr>
            <p:ph type="title"/>
          </p:nvPr>
        </p:nvSpPr>
        <p:spPr/>
        <p:txBody>
          <a:bodyPr/>
          <a:lstStyle/>
          <a:p>
            <a:r>
              <a:rPr lang="en-US" dirty="0" smtClean="0"/>
              <a:t>Adverse Childhood Experiences</a:t>
            </a:r>
            <a:endParaRPr lang="en-US" dirty="0"/>
          </a:p>
        </p:txBody>
      </p:sp>
    </p:spTree>
    <p:extLst>
      <p:ext uri="{BB962C8B-B14F-4D97-AF65-F5344CB8AC3E}">
        <p14:creationId xmlns:p14="http://schemas.microsoft.com/office/powerpoint/2010/main" val="14175845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Developed by SAMHSA Structured 16 Session Cognitive-Behavioral Model.</a:t>
            </a:r>
          </a:p>
          <a:p>
            <a:r>
              <a:rPr lang="en-US" dirty="0" smtClean="0"/>
              <a:t>Leaders Manual and Four Phase/Four Session Curriculum Design</a:t>
            </a:r>
          </a:p>
          <a:p>
            <a:r>
              <a:rPr lang="en-US" dirty="0" smtClean="0"/>
              <a:t>Rooted in Judith Herman’s assertion that critical issues such as trauma must be addressed for long-term recovery</a:t>
            </a:r>
          </a:p>
          <a:p>
            <a:r>
              <a:rPr lang="en-US" dirty="0" smtClean="0"/>
              <a:t>Incorporates Issues related to significant Mental Illness</a:t>
            </a:r>
          </a:p>
        </p:txBody>
      </p:sp>
      <p:sp>
        <p:nvSpPr>
          <p:cNvPr id="3" name="Title 2"/>
          <p:cNvSpPr>
            <a:spLocks noGrp="1"/>
          </p:cNvSpPr>
          <p:nvPr>
            <p:ph type="title"/>
          </p:nvPr>
        </p:nvSpPr>
        <p:spPr/>
        <p:txBody>
          <a:bodyPr/>
          <a:lstStyle/>
          <a:p>
            <a:r>
              <a:rPr lang="en-US" dirty="0" smtClean="0"/>
              <a:t>TRIAD Women’s Group Model</a:t>
            </a:r>
            <a:endParaRPr lang="en-US" dirty="0"/>
          </a:p>
        </p:txBody>
      </p:sp>
    </p:spTree>
    <p:extLst>
      <p:ext uri="{BB962C8B-B14F-4D97-AF65-F5344CB8AC3E}">
        <p14:creationId xmlns:p14="http://schemas.microsoft.com/office/powerpoint/2010/main" val="39000362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229600" cy="4525963"/>
          </a:xfrm>
        </p:spPr>
        <p:txBody>
          <a:bodyPr/>
          <a:lstStyle/>
          <a:p>
            <a:r>
              <a:rPr lang="en-US" dirty="0" smtClean="0"/>
              <a:t>Developed by SAMHSA</a:t>
            </a:r>
          </a:p>
          <a:p>
            <a:r>
              <a:rPr lang="en-US" dirty="0" smtClean="0"/>
              <a:t>Basic Education on Trauma</a:t>
            </a:r>
          </a:p>
          <a:p>
            <a:pPr lvl="1">
              <a:buFont typeface="Arial" pitchFamily="34" charset="0"/>
              <a:buChar char="•"/>
            </a:pPr>
            <a:r>
              <a:rPr lang="en-US" dirty="0" smtClean="0"/>
              <a:t>Developmental Effects</a:t>
            </a:r>
          </a:p>
          <a:p>
            <a:pPr lvl="1">
              <a:buFont typeface="Arial" pitchFamily="34" charset="0"/>
              <a:buChar char="•"/>
            </a:pPr>
            <a:r>
              <a:rPr lang="en-US" dirty="0" smtClean="0"/>
              <a:t>Cognitive Effects</a:t>
            </a:r>
          </a:p>
          <a:p>
            <a:pPr lvl="1">
              <a:buFont typeface="Arial" pitchFamily="34" charset="0"/>
              <a:buChar char="•"/>
            </a:pPr>
            <a:r>
              <a:rPr lang="en-US" dirty="0" smtClean="0"/>
              <a:t>Current Symptoms</a:t>
            </a:r>
          </a:p>
          <a:p>
            <a:pPr lvl="1">
              <a:buFont typeface="Arial" pitchFamily="34" charset="0"/>
              <a:buChar char="•"/>
            </a:pPr>
            <a:r>
              <a:rPr lang="en-US" dirty="0" smtClean="0"/>
              <a:t>Current Functioning</a:t>
            </a:r>
          </a:p>
          <a:p>
            <a:pPr lvl="1">
              <a:buFont typeface="Arial" pitchFamily="34" charset="0"/>
              <a:buChar char="•"/>
            </a:pPr>
            <a:r>
              <a:rPr lang="en-US" dirty="0" smtClean="0"/>
              <a:t>Current Coping</a:t>
            </a:r>
          </a:p>
          <a:p>
            <a:pPr lvl="1">
              <a:buFont typeface="Arial" pitchFamily="34" charset="0"/>
              <a:buChar char="•"/>
            </a:pPr>
            <a:r>
              <a:rPr lang="en-US" dirty="0" smtClean="0"/>
              <a:t>Impact on Adult Sexuality and Health</a:t>
            </a:r>
          </a:p>
          <a:p>
            <a:r>
              <a:rPr lang="en-US" dirty="0" smtClean="0"/>
              <a:t>14 week program design with 13 specific modules</a:t>
            </a:r>
            <a:endParaRPr lang="en-US" dirty="0"/>
          </a:p>
        </p:txBody>
      </p:sp>
      <p:sp>
        <p:nvSpPr>
          <p:cNvPr id="3" name="Title 2"/>
          <p:cNvSpPr>
            <a:spLocks noGrp="1"/>
          </p:cNvSpPr>
          <p:nvPr>
            <p:ph type="title"/>
          </p:nvPr>
        </p:nvSpPr>
        <p:spPr/>
        <p:txBody>
          <a:bodyPr>
            <a:normAutofit fontScale="90000"/>
          </a:bodyPr>
          <a:lstStyle/>
          <a:p>
            <a:r>
              <a:rPr lang="en-US" dirty="0" smtClean="0"/>
              <a:t>Trauma, Addictions, Metal Health and Recovery (TAMAR)</a:t>
            </a:r>
            <a:endParaRPr lang="en-US" dirty="0"/>
          </a:p>
        </p:txBody>
      </p:sp>
    </p:spTree>
    <p:extLst>
      <p:ext uri="{BB962C8B-B14F-4D97-AF65-F5344CB8AC3E}">
        <p14:creationId xmlns:p14="http://schemas.microsoft.com/office/powerpoint/2010/main" val="26428326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1"/>
            <a:ext cx="8229600" cy="4267200"/>
          </a:xfrm>
        </p:spPr>
        <p:txBody>
          <a:bodyPr/>
          <a:lstStyle/>
          <a:p>
            <a:r>
              <a:rPr lang="en-US" dirty="0" smtClean="0"/>
              <a:t>Harris (2003) and Community Connections Trauma Work Group developed the model.</a:t>
            </a:r>
          </a:p>
          <a:p>
            <a:r>
              <a:rPr lang="en-US" dirty="0" smtClean="0"/>
              <a:t>Manualized, sequential 24-33 group model</a:t>
            </a:r>
          </a:p>
          <a:p>
            <a:r>
              <a:rPr lang="en-US" dirty="0" smtClean="0"/>
              <a:t>Emphasizes major mental health and PTSD needs.</a:t>
            </a:r>
          </a:p>
          <a:p>
            <a:r>
              <a:rPr lang="en-US" dirty="0" smtClean="0"/>
              <a:t>Co-facilitation and Female-Specific.</a:t>
            </a:r>
          </a:p>
          <a:p>
            <a:r>
              <a:rPr lang="en-US" dirty="0" smtClean="0"/>
              <a:t>Gives primacy to Peer Support, which is an evidence-based intervention.</a:t>
            </a:r>
          </a:p>
        </p:txBody>
      </p:sp>
      <p:sp>
        <p:nvSpPr>
          <p:cNvPr id="3" name="Title 2"/>
          <p:cNvSpPr>
            <a:spLocks noGrp="1"/>
          </p:cNvSpPr>
          <p:nvPr>
            <p:ph type="title"/>
          </p:nvPr>
        </p:nvSpPr>
        <p:spPr/>
        <p:txBody>
          <a:bodyPr>
            <a:normAutofit fontScale="90000"/>
          </a:bodyPr>
          <a:lstStyle/>
          <a:p>
            <a:r>
              <a:rPr lang="en-US" dirty="0" smtClean="0"/>
              <a:t>Trauma Recovery and Empowerment Model (TREM)</a:t>
            </a:r>
            <a:endParaRPr lang="en-US" dirty="0"/>
          </a:p>
        </p:txBody>
      </p:sp>
    </p:spTree>
    <p:extLst>
      <p:ext uri="{BB962C8B-B14F-4D97-AF65-F5344CB8AC3E}">
        <p14:creationId xmlns:p14="http://schemas.microsoft.com/office/powerpoint/2010/main" val="29804848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Secondary Trauma</a:t>
            </a:r>
            <a:endParaRPr lang="en-US" dirty="0"/>
          </a:p>
        </p:txBody>
      </p:sp>
      <p:sp>
        <p:nvSpPr>
          <p:cNvPr id="3" name="Subtitle 2"/>
          <p:cNvSpPr>
            <a:spLocks noGrp="1"/>
          </p:cNvSpPr>
          <p:nvPr>
            <p:ph type="subTitle" idx="1"/>
          </p:nvPr>
        </p:nvSpPr>
        <p:spPr/>
        <p:txBody>
          <a:bodyPr/>
          <a:lstStyle/>
          <a:p>
            <a:r>
              <a:rPr lang="en-US" dirty="0" smtClean="0"/>
              <a:t>Supervision, Self-Care and the Risks of Working with Trauma</a:t>
            </a:r>
            <a:endParaRPr lang="en-US" dirty="0"/>
          </a:p>
        </p:txBody>
      </p:sp>
    </p:spTree>
    <p:extLst>
      <p:ext uri="{BB962C8B-B14F-4D97-AF65-F5344CB8AC3E}">
        <p14:creationId xmlns:p14="http://schemas.microsoft.com/office/powerpoint/2010/main" val="12954869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lstStyle/>
          <a:p>
            <a:r>
              <a:rPr lang="en-US" dirty="0" smtClean="0"/>
              <a:t>Long-Term Addiction</a:t>
            </a:r>
          </a:p>
          <a:p>
            <a:r>
              <a:rPr lang="en-US" dirty="0" smtClean="0"/>
              <a:t>Long-Term Trauma</a:t>
            </a:r>
          </a:p>
          <a:p>
            <a:r>
              <a:rPr lang="en-US" dirty="0" smtClean="0"/>
              <a:t>Sustained Recovery</a:t>
            </a:r>
          </a:p>
          <a:p>
            <a:r>
              <a:rPr lang="en-US" dirty="0" smtClean="0"/>
              <a:t>Long Term Mental Health Issues</a:t>
            </a:r>
          </a:p>
          <a:p>
            <a:r>
              <a:rPr lang="en-US" dirty="0" smtClean="0"/>
              <a:t>Heavy Investment in 12 Step Programs</a:t>
            </a:r>
          </a:p>
          <a:p>
            <a:r>
              <a:rPr lang="en-US" dirty="0" smtClean="0"/>
              <a:t>Poor Boundaries</a:t>
            </a:r>
          </a:p>
          <a:p>
            <a:r>
              <a:rPr lang="en-US" dirty="0" smtClean="0"/>
              <a:t>Unwilling to Change or Accept Supervision</a:t>
            </a:r>
          </a:p>
          <a:p>
            <a:r>
              <a:rPr lang="en-US" dirty="0" smtClean="0"/>
              <a:t>Unwilling to Accept Help</a:t>
            </a:r>
          </a:p>
          <a:p>
            <a:r>
              <a:rPr lang="en-US" dirty="0" smtClean="0"/>
              <a:t>Relapse</a:t>
            </a:r>
          </a:p>
          <a:p>
            <a:endParaRPr lang="en-US" dirty="0"/>
          </a:p>
        </p:txBody>
      </p:sp>
      <p:sp>
        <p:nvSpPr>
          <p:cNvPr id="3" name="Title 2"/>
          <p:cNvSpPr>
            <a:spLocks noGrp="1"/>
          </p:cNvSpPr>
          <p:nvPr>
            <p:ph type="title"/>
          </p:nvPr>
        </p:nvSpPr>
        <p:spPr/>
        <p:txBody>
          <a:bodyPr/>
          <a:lstStyle/>
          <a:p>
            <a:r>
              <a:rPr lang="en-US" dirty="0" smtClean="0"/>
              <a:t>Beth</a:t>
            </a:r>
            <a:endParaRPr lang="en-US" dirty="0"/>
          </a:p>
        </p:txBody>
      </p:sp>
    </p:spTree>
    <p:extLst>
      <p:ext uri="{BB962C8B-B14F-4D97-AF65-F5344CB8AC3E}">
        <p14:creationId xmlns:p14="http://schemas.microsoft.com/office/powerpoint/2010/main" val="36596518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229600" cy="4525963"/>
          </a:xfrm>
        </p:spPr>
        <p:txBody>
          <a:bodyPr/>
          <a:lstStyle/>
          <a:p>
            <a:r>
              <a:rPr lang="en-US" dirty="0" smtClean="0"/>
              <a:t>Our Work Demands Us to be Present and Fully Experiencing with Very Wounded People</a:t>
            </a:r>
          </a:p>
          <a:p>
            <a:endParaRPr lang="en-US" dirty="0" smtClean="0"/>
          </a:p>
          <a:p>
            <a:r>
              <a:rPr lang="en-US" dirty="0" smtClean="0"/>
              <a:t>Our Work Demands Us to be Consistent, Empathic, Collected and An Agent of Change</a:t>
            </a:r>
          </a:p>
          <a:p>
            <a:endParaRPr lang="en-US" dirty="0" smtClean="0"/>
          </a:p>
          <a:p>
            <a:r>
              <a:rPr lang="en-US" dirty="0" smtClean="0"/>
              <a:t>Our Work Demands Us to be Role Models of Effective Coping and Appropriate Boundaries</a:t>
            </a:r>
          </a:p>
          <a:p>
            <a:endParaRPr lang="en-US" dirty="0" smtClean="0"/>
          </a:p>
          <a:p>
            <a:r>
              <a:rPr lang="en-US" dirty="0" smtClean="0"/>
              <a:t>Our Work Demands SELF CARE</a:t>
            </a:r>
            <a:endParaRPr lang="en-US" dirty="0"/>
          </a:p>
        </p:txBody>
      </p:sp>
      <p:sp>
        <p:nvSpPr>
          <p:cNvPr id="3" name="Title 2"/>
          <p:cNvSpPr>
            <a:spLocks noGrp="1"/>
          </p:cNvSpPr>
          <p:nvPr>
            <p:ph type="title"/>
          </p:nvPr>
        </p:nvSpPr>
        <p:spPr/>
        <p:txBody>
          <a:bodyPr/>
          <a:lstStyle/>
          <a:p>
            <a:r>
              <a:rPr lang="en-US" dirty="0" smtClean="0"/>
              <a:t>Secondary Trauma</a:t>
            </a:r>
            <a:endParaRPr lang="en-US" dirty="0"/>
          </a:p>
        </p:txBody>
      </p:sp>
    </p:spTree>
    <p:extLst>
      <p:ext uri="{BB962C8B-B14F-4D97-AF65-F5344CB8AC3E}">
        <p14:creationId xmlns:p14="http://schemas.microsoft.com/office/powerpoint/2010/main" val="18660323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Over time, professionals working with inmates, substance abusers, and trauma survivors can begin to change their world view in some concerning ways:</a:t>
            </a:r>
          </a:p>
          <a:p>
            <a:pPr lvl="1">
              <a:buFont typeface="Arial" pitchFamily="34" charset="0"/>
              <a:buChar char="•"/>
            </a:pPr>
            <a:r>
              <a:rPr lang="en-US" dirty="0" smtClean="0"/>
              <a:t>The world is a dangerous place</a:t>
            </a:r>
          </a:p>
          <a:p>
            <a:pPr lvl="1">
              <a:buFont typeface="Arial" pitchFamily="34" charset="0"/>
              <a:buChar char="•"/>
            </a:pPr>
            <a:r>
              <a:rPr lang="en-US" dirty="0" smtClean="0"/>
              <a:t>People are not to be trusted</a:t>
            </a:r>
          </a:p>
          <a:p>
            <a:r>
              <a:rPr lang="en-US" dirty="0" smtClean="0"/>
              <a:t>And some trauma survival traits can appear:</a:t>
            </a:r>
          </a:p>
          <a:p>
            <a:pPr lvl="1">
              <a:buFont typeface="Arial" pitchFamily="34" charset="0"/>
              <a:buChar char="•"/>
            </a:pPr>
            <a:r>
              <a:rPr lang="en-US" dirty="0" smtClean="0"/>
              <a:t>Numbing</a:t>
            </a:r>
          </a:p>
          <a:p>
            <a:pPr lvl="1">
              <a:buFont typeface="Arial" pitchFamily="34" charset="0"/>
              <a:buChar char="•"/>
            </a:pPr>
            <a:r>
              <a:rPr lang="en-US" dirty="0" smtClean="0"/>
              <a:t>Disengagement/Avoidance</a:t>
            </a:r>
          </a:p>
          <a:p>
            <a:pPr lvl="1">
              <a:buFont typeface="Arial" pitchFamily="34" charset="0"/>
              <a:buChar char="•"/>
            </a:pPr>
            <a:r>
              <a:rPr lang="en-US" dirty="0" smtClean="0"/>
              <a:t>Hyper vigilance</a:t>
            </a:r>
          </a:p>
          <a:p>
            <a:pPr lvl="1">
              <a:buFont typeface="Arial" pitchFamily="34" charset="0"/>
              <a:buChar char="•"/>
            </a:pPr>
            <a:r>
              <a:rPr lang="en-US" dirty="0" smtClean="0"/>
              <a:t>Emotionality</a:t>
            </a:r>
          </a:p>
          <a:p>
            <a:pPr lvl="1">
              <a:buFont typeface="Arial" pitchFamily="34" charset="0"/>
              <a:buChar char="•"/>
            </a:pPr>
            <a:r>
              <a:rPr lang="en-US" dirty="0" smtClean="0"/>
              <a:t>Physical Illness</a:t>
            </a:r>
          </a:p>
          <a:p>
            <a:pPr marL="393192" lvl="1" indent="0">
              <a:buNone/>
            </a:pPr>
            <a:endParaRPr lang="en-US" dirty="0" smtClean="0"/>
          </a:p>
          <a:p>
            <a:pPr marL="137160" indent="0">
              <a:buNone/>
            </a:pPr>
            <a:endParaRPr lang="en-US" dirty="0"/>
          </a:p>
        </p:txBody>
      </p:sp>
      <p:sp>
        <p:nvSpPr>
          <p:cNvPr id="3" name="Title 2"/>
          <p:cNvSpPr>
            <a:spLocks noGrp="1"/>
          </p:cNvSpPr>
          <p:nvPr>
            <p:ph type="title"/>
          </p:nvPr>
        </p:nvSpPr>
        <p:spPr/>
        <p:txBody>
          <a:bodyPr>
            <a:normAutofit/>
          </a:bodyPr>
          <a:lstStyle/>
          <a:p>
            <a:r>
              <a:rPr lang="en-US" dirty="0" smtClean="0"/>
              <a:t>Secondary Trauma</a:t>
            </a:r>
            <a:endParaRPr lang="en-US" dirty="0"/>
          </a:p>
        </p:txBody>
      </p:sp>
    </p:spTree>
    <p:extLst>
      <p:ext uri="{BB962C8B-B14F-4D97-AF65-F5344CB8AC3E}">
        <p14:creationId xmlns:p14="http://schemas.microsoft.com/office/powerpoint/2010/main" val="37445666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Regular and Ongoing Clinical Supervision by a Trauma-Informed Professional</a:t>
            </a:r>
          </a:p>
          <a:p>
            <a:r>
              <a:rPr lang="en-US" dirty="0" smtClean="0"/>
              <a:t>Support of Colleagues</a:t>
            </a:r>
          </a:p>
          <a:p>
            <a:r>
              <a:rPr lang="en-US" dirty="0" smtClean="0"/>
              <a:t>Job Duties that are not Trauma Related</a:t>
            </a:r>
          </a:p>
          <a:p>
            <a:r>
              <a:rPr lang="en-US" dirty="0" smtClean="0"/>
              <a:t>Self Care in Personal Life</a:t>
            </a:r>
          </a:p>
          <a:p>
            <a:pPr lvl="1">
              <a:buFont typeface="Arial" pitchFamily="34" charset="0"/>
              <a:buChar char="•"/>
            </a:pPr>
            <a:r>
              <a:rPr lang="en-US" dirty="0" smtClean="0"/>
              <a:t>Good Support Systems</a:t>
            </a:r>
          </a:p>
          <a:p>
            <a:pPr lvl="1">
              <a:buFont typeface="Arial" pitchFamily="34" charset="0"/>
              <a:buChar char="•"/>
            </a:pPr>
            <a:r>
              <a:rPr lang="en-US" dirty="0" smtClean="0"/>
              <a:t>Adequate Rest</a:t>
            </a:r>
          </a:p>
          <a:p>
            <a:pPr lvl="1">
              <a:buFont typeface="Arial" pitchFamily="34" charset="0"/>
              <a:buChar char="•"/>
            </a:pPr>
            <a:r>
              <a:rPr lang="en-US" dirty="0" smtClean="0"/>
              <a:t>Proper Nutrition</a:t>
            </a:r>
          </a:p>
          <a:p>
            <a:pPr lvl="1">
              <a:buFont typeface="Arial" pitchFamily="34" charset="0"/>
              <a:buChar char="•"/>
            </a:pPr>
            <a:r>
              <a:rPr lang="en-US" dirty="0" smtClean="0"/>
              <a:t>Exercise</a:t>
            </a:r>
          </a:p>
          <a:p>
            <a:pPr lvl="1">
              <a:buFont typeface="Arial" pitchFamily="34" charset="0"/>
              <a:buChar char="•"/>
            </a:pPr>
            <a:r>
              <a:rPr lang="en-US" dirty="0" smtClean="0"/>
              <a:t>Hobbies</a:t>
            </a:r>
          </a:p>
          <a:p>
            <a:pPr lvl="1">
              <a:buFont typeface="Arial" pitchFamily="34" charset="0"/>
              <a:buChar char="•"/>
            </a:pPr>
            <a:r>
              <a:rPr lang="en-US" dirty="0" smtClean="0"/>
              <a:t>Spiritual Practices</a:t>
            </a:r>
          </a:p>
        </p:txBody>
      </p:sp>
      <p:sp>
        <p:nvSpPr>
          <p:cNvPr id="3" name="Title 2"/>
          <p:cNvSpPr>
            <a:spLocks noGrp="1"/>
          </p:cNvSpPr>
          <p:nvPr>
            <p:ph type="title"/>
          </p:nvPr>
        </p:nvSpPr>
        <p:spPr/>
        <p:txBody>
          <a:bodyPr>
            <a:normAutofit fontScale="90000"/>
          </a:bodyPr>
          <a:lstStyle/>
          <a:p>
            <a:r>
              <a:rPr lang="en-US" dirty="0" smtClean="0"/>
              <a:t>Prevention of Secondary Trauma</a:t>
            </a:r>
            <a:endParaRPr lang="en-US" dirty="0"/>
          </a:p>
        </p:txBody>
      </p:sp>
    </p:spTree>
    <p:extLst>
      <p:ext uri="{BB962C8B-B14F-4D97-AF65-F5344CB8AC3E}">
        <p14:creationId xmlns:p14="http://schemas.microsoft.com/office/powerpoint/2010/main" val="21172126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Inability to Focus</a:t>
            </a:r>
          </a:p>
          <a:p>
            <a:r>
              <a:rPr lang="en-US" dirty="0" smtClean="0"/>
              <a:t>Frequent Absence</a:t>
            </a:r>
          </a:p>
          <a:p>
            <a:r>
              <a:rPr lang="en-US" dirty="0" smtClean="0"/>
              <a:t>Distance from Clients and Coworkers</a:t>
            </a:r>
          </a:p>
          <a:p>
            <a:r>
              <a:rPr lang="en-US" dirty="0" smtClean="0"/>
              <a:t>Avoidance of Supervision</a:t>
            </a:r>
          </a:p>
          <a:p>
            <a:endParaRPr lang="en-US" dirty="0"/>
          </a:p>
          <a:p>
            <a:pPr marL="109728" indent="0" algn="ctr">
              <a:buNone/>
            </a:pPr>
            <a:r>
              <a:rPr lang="en-US" dirty="0" smtClean="0">
                <a:effectLst>
                  <a:outerShdw blurRad="38100" dist="38100" dir="2700000" algn="tl">
                    <a:srgbClr val="000000">
                      <a:alpha val="43137"/>
                    </a:srgbClr>
                  </a:outerShdw>
                </a:effectLst>
              </a:rPr>
              <a:t>SEEK HELP BEFORE CRISIS OCCURS</a:t>
            </a:r>
          </a:p>
          <a:p>
            <a:r>
              <a:rPr lang="en-US" dirty="0" smtClean="0"/>
              <a:t>EAP</a:t>
            </a:r>
          </a:p>
          <a:p>
            <a:r>
              <a:rPr lang="en-US" dirty="0" smtClean="0"/>
              <a:t>Private Counseling</a:t>
            </a:r>
          </a:p>
          <a:p>
            <a:r>
              <a:rPr lang="en-US" dirty="0" smtClean="0"/>
              <a:t>Support Group</a:t>
            </a:r>
          </a:p>
          <a:p>
            <a:r>
              <a:rPr lang="en-US" dirty="0" smtClean="0">
                <a:hlinkClick r:id="rId2"/>
              </a:rPr>
              <a:t>www.headington-institute.org</a:t>
            </a:r>
            <a:r>
              <a:rPr lang="en-US" dirty="0" smtClean="0"/>
              <a:t> </a:t>
            </a:r>
            <a:endParaRPr lang="en-US" dirty="0"/>
          </a:p>
        </p:txBody>
      </p:sp>
      <p:sp>
        <p:nvSpPr>
          <p:cNvPr id="3" name="Title 2"/>
          <p:cNvSpPr>
            <a:spLocks noGrp="1"/>
          </p:cNvSpPr>
          <p:nvPr>
            <p:ph type="title"/>
          </p:nvPr>
        </p:nvSpPr>
        <p:spPr/>
        <p:txBody>
          <a:bodyPr/>
          <a:lstStyle/>
          <a:p>
            <a:r>
              <a:rPr lang="en-US" dirty="0" smtClean="0"/>
              <a:t>Recognizing Burnout</a:t>
            </a:r>
            <a:endParaRPr lang="en-US" dirty="0"/>
          </a:p>
        </p:txBody>
      </p:sp>
    </p:spTree>
    <p:extLst>
      <p:ext uri="{BB962C8B-B14F-4D97-AF65-F5344CB8AC3E}">
        <p14:creationId xmlns:p14="http://schemas.microsoft.com/office/powerpoint/2010/main" val="277383434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Case for Hope</a:t>
            </a:r>
            <a:endParaRPr lang="en-US" dirty="0"/>
          </a:p>
        </p:txBody>
      </p:sp>
      <p:sp>
        <p:nvSpPr>
          <p:cNvPr id="3" name="Subtitle 2"/>
          <p:cNvSpPr>
            <a:spLocks noGrp="1"/>
          </p:cNvSpPr>
          <p:nvPr>
            <p:ph type="subTitle" idx="1"/>
          </p:nvPr>
        </p:nvSpPr>
        <p:spPr/>
        <p:txBody>
          <a:bodyPr/>
          <a:lstStyle/>
          <a:p>
            <a:r>
              <a:rPr lang="en-US" dirty="0" smtClean="0"/>
              <a:t>Why we are richer and happier for this work</a:t>
            </a:r>
            <a:endParaRPr lang="en-US" dirty="0"/>
          </a:p>
        </p:txBody>
      </p:sp>
    </p:spTree>
    <p:extLst>
      <p:ext uri="{BB962C8B-B14F-4D97-AF65-F5344CB8AC3E}">
        <p14:creationId xmlns:p14="http://schemas.microsoft.com/office/powerpoint/2010/main" val="1201848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842</TotalTime>
  <Words>6125</Words>
  <Application>Microsoft Office PowerPoint</Application>
  <PresentationFormat>On-screen Show (4:3)</PresentationFormat>
  <Paragraphs>825</Paragraphs>
  <Slides>101</Slides>
  <Notes>9</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Concourse</vt:lpstr>
      <vt:lpstr>PowerPoint Presentation</vt:lpstr>
      <vt:lpstr>Training Goals and Objectives</vt:lpstr>
      <vt:lpstr>Talking About Trauma</vt:lpstr>
      <vt:lpstr>DSM IV-TR Definition of Trauma</vt:lpstr>
      <vt:lpstr>Conceptualizing Trauma</vt:lpstr>
      <vt:lpstr>Who Experiences Trauma?</vt:lpstr>
      <vt:lpstr>Types of Traumatic Events</vt:lpstr>
      <vt:lpstr>Shared Trauma-September 11th</vt:lpstr>
      <vt:lpstr>Adverse Childhood Experiences</vt:lpstr>
      <vt:lpstr> You can calculate your own rough ACE score  by counting the number of categories to which you have been exposed. </vt:lpstr>
      <vt:lpstr>Cognitive-Behavioral Approaches to Understanding Trauma</vt:lpstr>
      <vt:lpstr>Thinking, Feeling and Trauma</vt:lpstr>
      <vt:lpstr>PowerPoint Presentation</vt:lpstr>
      <vt:lpstr>PowerPoint Presentation</vt:lpstr>
      <vt:lpstr>Criminal Behavior is Preceded By Criminal Thoughts and Criminal Decisions</vt:lpstr>
      <vt:lpstr>The Cycle of Criminal Thinking</vt:lpstr>
      <vt:lpstr>Thinking Reports</vt:lpstr>
      <vt:lpstr>PowerPoint Presentation</vt:lpstr>
      <vt:lpstr>Process of Offender Change</vt:lpstr>
      <vt:lpstr>Post Traumatic Stress Disorder</vt:lpstr>
      <vt:lpstr>PTSD: Criterion A-Stressor</vt:lpstr>
      <vt:lpstr>PTSD: Criterion B-Intrusive Recollection</vt:lpstr>
      <vt:lpstr>PTSD: Criterion B-Intrusive Recollection</vt:lpstr>
      <vt:lpstr>PTSD: Criterion C-Numbing/Avoidance</vt:lpstr>
      <vt:lpstr>PTSD: Criterion C-Numbing/Avoidance</vt:lpstr>
      <vt:lpstr>PTSD: Criterion D-Hyperarousal</vt:lpstr>
      <vt:lpstr>Criterion E-Duration</vt:lpstr>
      <vt:lpstr>Criterion F-Functional Significance</vt:lpstr>
      <vt:lpstr>Post-Traumatic Stress Disorder</vt:lpstr>
      <vt:lpstr>PTSD and the Inmate Population</vt:lpstr>
      <vt:lpstr>PTSD and Brain Functions</vt:lpstr>
      <vt:lpstr>Three Major Types of PTSD Symptoms</vt:lpstr>
      <vt:lpstr>Primitive Survival Responses</vt:lpstr>
      <vt:lpstr>Primitive Survival Responses</vt:lpstr>
      <vt:lpstr>How do these show up in RSAT?</vt:lpstr>
      <vt:lpstr>Having PTSD in a Correctional Setting</vt:lpstr>
      <vt:lpstr>PTSD and the Male Inmate Population</vt:lpstr>
      <vt:lpstr>PTSD and the Female Inmate Population</vt:lpstr>
      <vt:lpstr>Coping Skills and PTSD</vt:lpstr>
      <vt:lpstr>Substance Abuse Behaviors</vt:lpstr>
      <vt:lpstr>PTSD and Substance Abuse</vt:lpstr>
      <vt:lpstr>Risk Factors for Developing PTSD</vt:lpstr>
      <vt:lpstr>For example: Rochelle is Joelle’s older half-sister. Rochelle lived with her dad for part of her childhood, but moved in with her sister, Joelle, when their mom re-married. One night, the girls saw their mom’s new husband break her nose. Rochelle was devastated and Joelle was traumatized. Who do you think adjusted better?</vt:lpstr>
      <vt:lpstr>Exercise: Resiliency</vt:lpstr>
      <vt:lpstr>Resilience Factors that Reduce the Risk of Developing PTSD</vt:lpstr>
      <vt:lpstr>Resilience and Individual Style</vt:lpstr>
      <vt:lpstr>Universal Precautions</vt:lpstr>
      <vt:lpstr>PTSD, RSAT and Trauma Informed Care</vt:lpstr>
      <vt:lpstr>Incarceration and Triggers</vt:lpstr>
      <vt:lpstr>Trauma Informed RSAT</vt:lpstr>
      <vt:lpstr>The Mission of Correctional RSAT Programs</vt:lpstr>
      <vt:lpstr>PowerPoint Presentation</vt:lpstr>
      <vt:lpstr>PowerPoint Presentation</vt:lpstr>
      <vt:lpstr>What’s In It For Security Staff?</vt:lpstr>
      <vt:lpstr>PowerPoint Presentation</vt:lpstr>
      <vt:lpstr>Is Trauma Criminogenic ?</vt:lpstr>
      <vt:lpstr>Criminogenic Risk/Need</vt:lpstr>
      <vt:lpstr>Central Eight Risk Factors</vt:lpstr>
      <vt:lpstr>Connecting the Trauma to the Criminality</vt:lpstr>
      <vt:lpstr>PowerPoint Presentation</vt:lpstr>
      <vt:lpstr>Having PTSD in a Correctional Setting</vt:lpstr>
      <vt:lpstr>Trauma Informed Program Core Conditions</vt:lpstr>
      <vt:lpstr>Putting It All Together- Evidence Based, Trauma-Informed IMTC</vt:lpstr>
      <vt:lpstr>Trauma-Informed RSAT</vt:lpstr>
      <vt:lpstr>PowerPoint Presentation</vt:lpstr>
      <vt:lpstr>Trauma-Informed RSAT</vt:lpstr>
      <vt:lpstr>Comparison of Models</vt:lpstr>
      <vt:lpstr>Evidence-Based RSAT Services</vt:lpstr>
      <vt:lpstr>The RICH Model</vt:lpstr>
      <vt:lpstr>Implementing Sanctuary Models</vt:lpstr>
      <vt:lpstr>Trauma Informed Interventions: Stabilization</vt:lpstr>
      <vt:lpstr>Trauma Informed Interventions: Stabilization</vt:lpstr>
      <vt:lpstr>Trauma Informed Interventions: Stabilization</vt:lpstr>
      <vt:lpstr>Trauma Informed Interventions: Stabilization</vt:lpstr>
      <vt:lpstr>Trauma Memories and Triggers</vt:lpstr>
      <vt:lpstr>Preparing for Triggers</vt:lpstr>
      <vt:lpstr>Talking About the Trauma</vt:lpstr>
      <vt:lpstr>Paradigm Shift</vt:lpstr>
      <vt:lpstr>Self Assessment</vt:lpstr>
      <vt:lpstr>TRAUMA SPECIFIC SERVICES</vt:lpstr>
      <vt:lpstr>Trauma Specific Services</vt:lpstr>
      <vt:lpstr>Addictions and Trauma Recovery Integration Model (ATRIUM)</vt:lpstr>
      <vt:lpstr>Addictions and Trauma Recovery Integration Model (ATRIUM)</vt:lpstr>
      <vt:lpstr>Beyond Trauma: A Healing Journey for Women</vt:lpstr>
      <vt:lpstr>Beyond Trauma: A Healing Journey for Women</vt:lpstr>
      <vt:lpstr>Helping Women Recover (HWR ): A Program for Treating Addiction</vt:lpstr>
      <vt:lpstr>Helping Women Recover (HWR ): A Program for Treating Addiction</vt:lpstr>
      <vt:lpstr>Seeking Safety (2002)</vt:lpstr>
      <vt:lpstr>Seeking Safety (2002)</vt:lpstr>
      <vt:lpstr>TRIAD Women’s Group Model</vt:lpstr>
      <vt:lpstr>Trauma, Addictions, Metal Health and Recovery (TAMAR)</vt:lpstr>
      <vt:lpstr>Trauma Recovery and Empowerment Model (TREM)</vt:lpstr>
      <vt:lpstr>Secondary Trauma</vt:lpstr>
      <vt:lpstr>Beth</vt:lpstr>
      <vt:lpstr>Secondary Trauma</vt:lpstr>
      <vt:lpstr>Secondary Trauma</vt:lpstr>
      <vt:lpstr>Prevention of Secondary Trauma</vt:lpstr>
      <vt:lpstr>Recognizing Burnout</vt:lpstr>
      <vt:lpstr>The Case for Hope</vt:lpstr>
      <vt:lpstr>Appreciation and Acknowledgements</vt:lpstr>
      <vt:lpstr>Web Based Resources: A Small Sample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Noah Shifman</cp:lastModifiedBy>
  <cp:revision>97</cp:revision>
  <dcterms:created xsi:type="dcterms:W3CDTF">2011-06-28T18:36:05Z</dcterms:created>
  <dcterms:modified xsi:type="dcterms:W3CDTF">2011-10-25T15:05:22Z</dcterms:modified>
</cp:coreProperties>
</file>