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9"/>
  </p:notesMasterIdLst>
  <p:sldIdLst>
    <p:sldId id="320" r:id="rId2"/>
    <p:sldId id="318" r:id="rId3"/>
    <p:sldId id="337" r:id="rId4"/>
    <p:sldId id="291" r:id="rId5"/>
    <p:sldId id="340" r:id="rId6"/>
    <p:sldId id="335" r:id="rId7"/>
    <p:sldId id="344" r:id="rId8"/>
    <p:sldId id="341" r:id="rId9"/>
    <p:sldId id="342" r:id="rId10"/>
    <p:sldId id="343" r:id="rId11"/>
    <p:sldId id="345" r:id="rId12"/>
    <p:sldId id="346" r:id="rId13"/>
    <p:sldId id="262" r:id="rId14"/>
    <p:sldId id="263" r:id="rId15"/>
    <p:sldId id="276" r:id="rId16"/>
    <p:sldId id="272" r:id="rId17"/>
    <p:sldId id="312" r:id="rId18"/>
    <p:sldId id="273" r:id="rId19"/>
    <p:sldId id="274" r:id="rId20"/>
    <p:sldId id="314" r:id="rId21"/>
    <p:sldId id="315" r:id="rId22"/>
    <p:sldId id="316" r:id="rId23"/>
    <p:sldId id="317" r:id="rId24"/>
    <p:sldId id="275" r:id="rId25"/>
    <p:sldId id="351" r:id="rId26"/>
    <p:sldId id="293" r:id="rId27"/>
    <p:sldId id="294" r:id="rId28"/>
    <p:sldId id="295" r:id="rId29"/>
    <p:sldId id="296" r:id="rId30"/>
    <p:sldId id="297" r:id="rId31"/>
    <p:sldId id="298" r:id="rId32"/>
    <p:sldId id="299" r:id="rId33"/>
    <p:sldId id="333" r:id="rId34"/>
    <p:sldId id="300" r:id="rId35"/>
    <p:sldId id="301" r:id="rId36"/>
    <p:sldId id="302" r:id="rId37"/>
    <p:sldId id="303" r:id="rId38"/>
    <p:sldId id="304" r:id="rId39"/>
    <p:sldId id="305" r:id="rId40"/>
    <p:sldId id="306" r:id="rId41"/>
    <p:sldId id="307" r:id="rId42"/>
    <p:sldId id="308" r:id="rId43"/>
    <p:sldId id="309" r:id="rId44"/>
    <p:sldId id="325" r:id="rId45"/>
    <p:sldId id="326" r:id="rId46"/>
    <p:sldId id="350" r:id="rId47"/>
    <p:sldId id="327" r:id="rId48"/>
    <p:sldId id="328" r:id="rId49"/>
    <p:sldId id="329" r:id="rId50"/>
    <p:sldId id="330" r:id="rId51"/>
    <p:sldId id="331" r:id="rId52"/>
    <p:sldId id="332" r:id="rId53"/>
    <p:sldId id="311" r:id="rId54"/>
    <p:sldId id="334" r:id="rId55"/>
    <p:sldId id="347" r:id="rId56"/>
    <p:sldId id="348" r:id="rId57"/>
    <p:sldId id="349"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8693" autoAdjust="0"/>
  </p:normalViewPr>
  <p:slideViewPr>
    <p:cSldViewPr>
      <p:cViewPr>
        <p:scale>
          <a:sx n="98" d="100"/>
          <a:sy n="98" d="100"/>
        </p:scale>
        <p:origin x="-1188"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15.jpg"/></Relationships>
</file>

<file path=ppt/diagrams/_rels/drawing2.xml.rels><?xml version="1.0" encoding="UTF-8" standalone="yes"?>
<Relationships xmlns="http://schemas.openxmlformats.org/package/2006/relationships"><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9EFBC-6950-48C8-90F3-791A097702A7}" type="doc">
      <dgm:prSet loTypeId="urn:microsoft.com/office/officeart/2005/8/layout/equation2" loCatId="process" qsTypeId="urn:microsoft.com/office/officeart/2005/8/quickstyle/simple5" qsCatId="simple" csTypeId="urn:microsoft.com/office/officeart/2005/8/colors/accent1_2" csCatId="accent1" phldr="1"/>
      <dgm:spPr/>
    </dgm:pt>
    <dgm:pt modelId="{29ED3601-387F-4F20-A024-9AF4E3E87D59}">
      <dgm:prSet phldrT="[Text]" custT="1"/>
      <dgm:spPr/>
      <dgm:t>
        <a:bodyPr/>
        <a:lstStyle/>
        <a:p>
          <a:r>
            <a:rPr lang="en-US" sz="2000" dirty="0" smtClean="0"/>
            <a:t>Respect</a:t>
          </a:r>
          <a:endParaRPr lang="en-US" sz="2000" dirty="0"/>
        </a:p>
      </dgm:t>
    </dgm:pt>
    <dgm:pt modelId="{D8AD3647-154A-4DB9-BA07-8CF23DA8C303}" type="parTrans" cxnId="{D4526EB6-5D88-4087-A9CF-22DE742BF2A1}">
      <dgm:prSet/>
      <dgm:spPr/>
      <dgm:t>
        <a:bodyPr/>
        <a:lstStyle/>
        <a:p>
          <a:endParaRPr lang="en-US"/>
        </a:p>
      </dgm:t>
    </dgm:pt>
    <dgm:pt modelId="{502BB846-19C7-4EDA-B031-79DCB922012A}" type="sibTrans" cxnId="{D4526EB6-5D88-4087-A9CF-22DE742BF2A1}">
      <dgm:prSet/>
      <dgm:spPr/>
      <dgm:t>
        <a:bodyPr/>
        <a:lstStyle/>
        <a:p>
          <a:endParaRPr lang="en-US"/>
        </a:p>
      </dgm:t>
    </dgm:pt>
    <dgm:pt modelId="{5B354850-F44A-4DC0-BA6C-448A697383A6}">
      <dgm:prSet phldrT="[Text]" custT="1"/>
      <dgm:spPr/>
      <dgm:t>
        <a:bodyPr/>
        <a:lstStyle/>
        <a:p>
          <a:r>
            <a:rPr lang="en-US" sz="1600" dirty="0" smtClean="0"/>
            <a:t>Community</a:t>
          </a:r>
          <a:endParaRPr lang="en-US" sz="1600" dirty="0"/>
        </a:p>
      </dgm:t>
    </dgm:pt>
    <dgm:pt modelId="{16889D07-7C63-4011-84E2-9DCD00BF9404}" type="parTrans" cxnId="{6B9EF4D8-9051-4890-AC6F-251F23316918}">
      <dgm:prSet/>
      <dgm:spPr/>
      <dgm:t>
        <a:bodyPr/>
        <a:lstStyle/>
        <a:p>
          <a:endParaRPr lang="en-US"/>
        </a:p>
      </dgm:t>
    </dgm:pt>
    <dgm:pt modelId="{C0336810-A333-445E-9565-E83D5A7B486A}" type="sibTrans" cxnId="{6B9EF4D8-9051-4890-AC6F-251F23316918}">
      <dgm:prSet/>
      <dgm:spPr/>
      <dgm:t>
        <a:bodyPr/>
        <a:lstStyle/>
        <a:p>
          <a:endParaRPr lang="en-US"/>
        </a:p>
      </dgm:t>
    </dgm:pt>
    <dgm:pt modelId="{AA42ECAB-BD11-4A56-AB77-9A43EB946A6F}">
      <dgm:prSet phldrT="[Text]"/>
      <dgm:spPr/>
      <dgm:t>
        <a:bodyPr/>
        <a:lstStyle/>
        <a:p>
          <a:r>
            <a:rPr lang="en-US" dirty="0" smtClean="0"/>
            <a:t>Recovery &amp; Change</a:t>
          </a:r>
          <a:endParaRPr lang="en-US" dirty="0"/>
        </a:p>
      </dgm:t>
    </dgm:pt>
    <dgm:pt modelId="{0D8CDA8F-C1FA-43AF-8319-15FEDA4048F0}" type="parTrans" cxnId="{0331759A-33BB-4C91-A356-732940CEB989}">
      <dgm:prSet/>
      <dgm:spPr/>
      <dgm:t>
        <a:bodyPr/>
        <a:lstStyle/>
        <a:p>
          <a:endParaRPr lang="en-US"/>
        </a:p>
      </dgm:t>
    </dgm:pt>
    <dgm:pt modelId="{954FD6CD-00CA-4E03-92DC-C2AD5506206F}" type="sibTrans" cxnId="{0331759A-33BB-4C91-A356-732940CEB989}">
      <dgm:prSet/>
      <dgm:spPr/>
      <dgm:t>
        <a:bodyPr/>
        <a:lstStyle/>
        <a:p>
          <a:endParaRPr lang="en-US"/>
        </a:p>
      </dgm:t>
    </dgm:pt>
    <dgm:pt modelId="{9E3C0C79-366B-409F-8815-B3BA98967731}">
      <dgm:prSet phldrT="[Text]" custT="1"/>
      <dgm:spPr/>
      <dgm:t>
        <a:bodyPr/>
        <a:lstStyle/>
        <a:p>
          <a:r>
            <a:rPr lang="en-US" sz="1200" b="0" dirty="0" smtClean="0"/>
            <a:t>Accountability</a:t>
          </a:r>
          <a:endParaRPr lang="en-US" sz="1200" b="0" dirty="0"/>
        </a:p>
      </dgm:t>
    </dgm:pt>
    <dgm:pt modelId="{74732876-07A1-4739-8EA0-482884234AB0}" type="parTrans" cxnId="{EF48A7CA-24E9-4D68-A8B6-6DFD84F496E7}">
      <dgm:prSet/>
      <dgm:spPr/>
      <dgm:t>
        <a:bodyPr/>
        <a:lstStyle/>
        <a:p>
          <a:endParaRPr lang="en-US"/>
        </a:p>
      </dgm:t>
    </dgm:pt>
    <dgm:pt modelId="{90A5BE51-7CE4-485B-A9CC-9DC22A99B30D}" type="sibTrans" cxnId="{EF48A7CA-24E9-4D68-A8B6-6DFD84F496E7}">
      <dgm:prSet/>
      <dgm:spPr/>
      <dgm:t>
        <a:bodyPr/>
        <a:lstStyle/>
        <a:p>
          <a:endParaRPr lang="en-US"/>
        </a:p>
      </dgm:t>
    </dgm:pt>
    <dgm:pt modelId="{BC50E3BD-6F52-4DE0-BFC3-522156FF0ED1}" type="pres">
      <dgm:prSet presAssocID="{77F9EFBC-6950-48C8-90F3-791A097702A7}" presName="Name0" presStyleCnt="0">
        <dgm:presLayoutVars>
          <dgm:dir/>
          <dgm:resizeHandles val="exact"/>
        </dgm:presLayoutVars>
      </dgm:prSet>
      <dgm:spPr/>
    </dgm:pt>
    <dgm:pt modelId="{0B0838E0-73EF-4767-8A79-13134AFFE590}" type="pres">
      <dgm:prSet presAssocID="{77F9EFBC-6950-48C8-90F3-791A097702A7}" presName="vNodes" presStyleCnt="0"/>
      <dgm:spPr/>
    </dgm:pt>
    <dgm:pt modelId="{9EBCDE45-E2CB-485B-B16C-F968F716123F}" type="pres">
      <dgm:prSet presAssocID="{29ED3601-387F-4F20-A024-9AF4E3E87D59}" presName="node" presStyleLbl="node1" presStyleIdx="0" presStyleCnt="4" custScaleX="144210">
        <dgm:presLayoutVars>
          <dgm:bulletEnabled val="1"/>
        </dgm:presLayoutVars>
      </dgm:prSet>
      <dgm:spPr/>
      <dgm:t>
        <a:bodyPr/>
        <a:lstStyle/>
        <a:p>
          <a:endParaRPr lang="en-US"/>
        </a:p>
      </dgm:t>
    </dgm:pt>
    <dgm:pt modelId="{B54EA6BF-8A36-46D9-B6D7-6C8C955C0397}" type="pres">
      <dgm:prSet presAssocID="{502BB846-19C7-4EDA-B031-79DCB922012A}" presName="spacerT" presStyleCnt="0"/>
      <dgm:spPr/>
    </dgm:pt>
    <dgm:pt modelId="{E5BE6B9A-7262-47F0-B976-DB8786FDFB04}" type="pres">
      <dgm:prSet presAssocID="{502BB846-19C7-4EDA-B031-79DCB922012A}" presName="sibTrans" presStyleLbl="sibTrans2D1" presStyleIdx="0" presStyleCnt="3"/>
      <dgm:spPr/>
      <dgm:t>
        <a:bodyPr/>
        <a:lstStyle/>
        <a:p>
          <a:endParaRPr lang="en-US"/>
        </a:p>
      </dgm:t>
    </dgm:pt>
    <dgm:pt modelId="{CA55932E-573C-4179-9139-11CE26A1DD76}" type="pres">
      <dgm:prSet presAssocID="{502BB846-19C7-4EDA-B031-79DCB922012A}" presName="spacerB" presStyleCnt="0"/>
      <dgm:spPr/>
    </dgm:pt>
    <dgm:pt modelId="{DB97717C-BC2F-4691-A43E-1C769B093549}" type="pres">
      <dgm:prSet presAssocID="{9E3C0C79-366B-409F-8815-B3BA98967731}" presName="node" presStyleLbl="node1" presStyleIdx="1" presStyleCnt="4" custScaleX="144210">
        <dgm:presLayoutVars>
          <dgm:bulletEnabled val="1"/>
        </dgm:presLayoutVars>
      </dgm:prSet>
      <dgm:spPr/>
      <dgm:t>
        <a:bodyPr/>
        <a:lstStyle/>
        <a:p>
          <a:endParaRPr lang="en-US"/>
        </a:p>
      </dgm:t>
    </dgm:pt>
    <dgm:pt modelId="{BCD0ACEA-E857-4FEA-ABB8-5D5F2FA73699}" type="pres">
      <dgm:prSet presAssocID="{90A5BE51-7CE4-485B-A9CC-9DC22A99B30D}" presName="spacerT" presStyleCnt="0"/>
      <dgm:spPr/>
    </dgm:pt>
    <dgm:pt modelId="{A5362A20-477B-457C-AE30-E15613D1CCC2}" type="pres">
      <dgm:prSet presAssocID="{90A5BE51-7CE4-485B-A9CC-9DC22A99B30D}" presName="sibTrans" presStyleLbl="sibTrans2D1" presStyleIdx="1" presStyleCnt="3"/>
      <dgm:spPr/>
      <dgm:t>
        <a:bodyPr/>
        <a:lstStyle/>
        <a:p>
          <a:endParaRPr lang="en-US"/>
        </a:p>
      </dgm:t>
    </dgm:pt>
    <dgm:pt modelId="{83141FE1-35B4-439F-9FC7-9B06B44AEAE3}" type="pres">
      <dgm:prSet presAssocID="{90A5BE51-7CE4-485B-A9CC-9DC22A99B30D}" presName="spacerB" presStyleCnt="0"/>
      <dgm:spPr/>
    </dgm:pt>
    <dgm:pt modelId="{D14BCDDC-9E92-441C-AA31-A13802C7A29F}" type="pres">
      <dgm:prSet presAssocID="{5B354850-F44A-4DC0-BA6C-448A697383A6}" presName="node" presStyleLbl="node1" presStyleIdx="2" presStyleCnt="4" custScaleX="144211">
        <dgm:presLayoutVars>
          <dgm:bulletEnabled val="1"/>
        </dgm:presLayoutVars>
      </dgm:prSet>
      <dgm:spPr/>
      <dgm:t>
        <a:bodyPr/>
        <a:lstStyle/>
        <a:p>
          <a:endParaRPr lang="en-US"/>
        </a:p>
      </dgm:t>
    </dgm:pt>
    <dgm:pt modelId="{142AAF77-0C3C-4A9B-941B-18FE6E5B02F7}" type="pres">
      <dgm:prSet presAssocID="{77F9EFBC-6950-48C8-90F3-791A097702A7}" presName="sibTransLast" presStyleLbl="sibTrans2D1" presStyleIdx="2" presStyleCnt="3"/>
      <dgm:spPr/>
      <dgm:t>
        <a:bodyPr/>
        <a:lstStyle/>
        <a:p>
          <a:endParaRPr lang="en-US"/>
        </a:p>
      </dgm:t>
    </dgm:pt>
    <dgm:pt modelId="{421CBF95-70B5-4B87-95D7-F9ABC48C2BF3}" type="pres">
      <dgm:prSet presAssocID="{77F9EFBC-6950-48C8-90F3-791A097702A7}" presName="connectorText" presStyleLbl="sibTrans2D1" presStyleIdx="2" presStyleCnt="3"/>
      <dgm:spPr/>
      <dgm:t>
        <a:bodyPr/>
        <a:lstStyle/>
        <a:p>
          <a:endParaRPr lang="en-US"/>
        </a:p>
      </dgm:t>
    </dgm:pt>
    <dgm:pt modelId="{67A5C0C5-CEED-4EC5-9222-641A59EE2A91}" type="pres">
      <dgm:prSet presAssocID="{77F9EFBC-6950-48C8-90F3-791A097702A7}" presName="lastNode" presStyleLbl="node1" presStyleIdx="3" presStyleCnt="4">
        <dgm:presLayoutVars>
          <dgm:bulletEnabled val="1"/>
        </dgm:presLayoutVars>
      </dgm:prSet>
      <dgm:spPr/>
      <dgm:t>
        <a:bodyPr/>
        <a:lstStyle/>
        <a:p>
          <a:endParaRPr lang="en-US"/>
        </a:p>
      </dgm:t>
    </dgm:pt>
  </dgm:ptLst>
  <dgm:cxnLst>
    <dgm:cxn modelId="{D7421D8F-966F-4359-A5FE-3D667B1E071C}" type="presOf" srcId="{502BB846-19C7-4EDA-B031-79DCB922012A}" destId="{E5BE6B9A-7262-47F0-B976-DB8786FDFB04}" srcOrd="0" destOrd="0" presId="urn:microsoft.com/office/officeart/2005/8/layout/equation2"/>
    <dgm:cxn modelId="{0331759A-33BB-4C91-A356-732940CEB989}" srcId="{77F9EFBC-6950-48C8-90F3-791A097702A7}" destId="{AA42ECAB-BD11-4A56-AB77-9A43EB946A6F}" srcOrd="3" destOrd="0" parTransId="{0D8CDA8F-C1FA-43AF-8319-15FEDA4048F0}" sibTransId="{954FD6CD-00CA-4E03-92DC-C2AD5506206F}"/>
    <dgm:cxn modelId="{EF48A7CA-24E9-4D68-A8B6-6DFD84F496E7}" srcId="{77F9EFBC-6950-48C8-90F3-791A097702A7}" destId="{9E3C0C79-366B-409F-8815-B3BA98967731}" srcOrd="1" destOrd="0" parTransId="{74732876-07A1-4739-8EA0-482884234AB0}" sibTransId="{90A5BE51-7CE4-485B-A9CC-9DC22A99B30D}"/>
    <dgm:cxn modelId="{D2D55087-8C3D-4E37-A815-15737C6E559B}" type="presOf" srcId="{77F9EFBC-6950-48C8-90F3-791A097702A7}" destId="{BC50E3BD-6F52-4DE0-BFC3-522156FF0ED1}" srcOrd="0" destOrd="0" presId="urn:microsoft.com/office/officeart/2005/8/layout/equation2"/>
    <dgm:cxn modelId="{17333EF1-8470-45F3-8B6C-C1F51F1CF51C}" type="presOf" srcId="{29ED3601-387F-4F20-A024-9AF4E3E87D59}" destId="{9EBCDE45-E2CB-485B-B16C-F968F716123F}" srcOrd="0" destOrd="0" presId="urn:microsoft.com/office/officeart/2005/8/layout/equation2"/>
    <dgm:cxn modelId="{0F5C37D6-AEB9-4A77-A8DD-2CF1A5065CB7}" type="presOf" srcId="{90A5BE51-7CE4-485B-A9CC-9DC22A99B30D}" destId="{A5362A20-477B-457C-AE30-E15613D1CCC2}" srcOrd="0" destOrd="0" presId="urn:microsoft.com/office/officeart/2005/8/layout/equation2"/>
    <dgm:cxn modelId="{D2981180-CE37-40A9-91A4-407FC2ECB5D5}" type="presOf" srcId="{9E3C0C79-366B-409F-8815-B3BA98967731}" destId="{DB97717C-BC2F-4691-A43E-1C769B093549}" srcOrd="0" destOrd="0" presId="urn:microsoft.com/office/officeart/2005/8/layout/equation2"/>
    <dgm:cxn modelId="{D4526EB6-5D88-4087-A9CF-22DE742BF2A1}" srcId="{77F9EFBC-6950-48C8-90F3-791A097702A7}" destId="{29ED3601-387F-4F20-A024-9AF4E3E87D59}" srcOrd="0" destOrd="0" parTransId="{D8AD3647-154A-4DB9-BA07-8CF23DA8C303}" sibTransId="{502BB846-19C7-4EDA-B031-79DCB922012A}"/>
    <dgm:cxn modelId="{1240B082-7268-4408-8480-1D7A7B23C24D}" type="presOf" srcId="{AA42ECAB-BD11-4A56-AB77-9A43EB946A6F}" destId="{67A5C0C5-CEED-4EC5-9222-641A59EE2A91}" srcOrd="0" destOrd="0" presId="urn:microsoft.com/office/officeart/2005/8/layout/equation2"/>
    <dgm:cxn modelId="{6B9EF4D8-9051-4890-AC6F-251F23316918}" srcId="{77F9EFBC-6950-48C8-90F3-791A097702A7}" destId="{5B354850-F44A-4DC0-BA6C-448A697383A6}" srcOrd="2" destOrd="0" parTransId="{16889D07-7C63-4011-84E2-9DCD00BF9404}" sibTransId="{C0336810-A333-445E-9565-E83D5A7B486A}"/>
    <dgm:cxn modelId="{28006674-12AD-4906-BCF2-44CB42AC99C9}" type="presOf" srcId="{C0336810-A333-445E-9565-E83D5A7B486A}" destId="{421CBF95-70B5-4B87-95D7-F9ABC48C2BF3}" srcOrd="1" destOrd="0" presId="urn:microsoft.com/office/officeart/2005/8/layout/equation2"/>
    <dgm:cxn modelId="{BDF4AFB1-B3D2-457C-9EE3-956B608A93BC}" type="presOf" srcId="{C0336810-A333-445E-9565-E83D5A7B486A}" destId="{142AAF77-0C3C-4A9B-941B-18FE6E5B02F7}" srcOrd="0" destOrd="0" presId="urn:microsoft.com/office/officeart/2005/8/layout/equation2"/>
    <dgm:cxn modelId="{142DBB29-F0F1-4AF2-8D67-B6A60F72DAE7}" type="presOf" srcId="{5B354850-F44A-4DC0-BA6C-448A697383A6}" destId="{D14BCDDC-9E92-441C-AA31-A13802C7A29F}" srcOrd="0" destOrd="0" presId="urn:microsoft.com/office/officeart/2005/8/layout/equation2"/>
    <dgm:cxn modelId="{F177B5B3-6B32-4EBE-BF83-887C0C01474A}" type="presParOf" srcId="{BC50E3BD-6F52-4DE0-BFC3-522156FF0ED1}" destId="{0B0838E0-73EF-4767-8A79-13134AFFE590}" srcOrd="0" destOrd="0" presId="urn:microsoft.com/office/officeart/2005/8/layout/equation2"/>
    <dgm:cxn modelId="{CA5B7E39-DBD7-4D7C-B8FC-1813ED962953}" type="presParOf" srcId="{0B0838E0-73EF-4767-8A79-13134AFFE590}" destId="{9EBCDE45-E2CB-485B-B16C-F968F716123F}" srcOrd="0" destOrd="0" presId="urn:microsoft.com/office/officeart/2005/8/layout/equation2"/>
    <dgm:cxn modelId="{BCC14BC6-E31F-43BB-BD78-C6DA4B59E583}" type="presParOf" srcId="{0B0838E0-73EF-4767-8A79-13134AFFE590}" destId="{B54EA6BF-8A36-46D9-B6D7-6C8C955C0397}" srcOrd="1" destOrd="0" presId="urn:microsoft.com/office/officeart/2005/8/layout/equation2"/>
    <dgm:cxn modelId="{A206C873-6B1D-4221-BF60-AA4CECC1AF96}" type="presParOf" srcId="{0B0838E0-73EF-4767-8A79-13134AFFE590}" destId="{E5BE6B9A-7262-47F0-B976-DB8786FDFB04}" srcOrd="2" destOrd="0" presId="urn:microsoft.com/office/officeart/2005/8/layout/equation2"/>
    <dgm:cxn modelId="{47445A88-894A-4AE4-AF50-6D6BBCE5901E}" type="presParOf" srcId="{0B0838E0-73EF-4767-8A79-13134AFFE590}" destId="{CA55932E-573C-4179-9139-11CE26A1DD76}" srcOrd="3" destOrd="0" presId="urn:microsoft.com/office/officeart/2005/8/layout/equation2"/>
    <dgm:cxn modelId="{DDC8B56A-A5E2-4060-A3C3-F15E2D266F23}" type="presParOf" srcId="{0B0838E0-73EF-4767-8A79-13134AFFE590}" destId="{DB97717C-BC2F-4691-A43E-1C769B093549}" srcOrd="4" destOrd="0" presId="urn:microsoft.com/office/officeart/2005/8/layout/equation2"/>
    <dgm:cxn modelId="{91AF9CF8-6CCF-4BA0-86D4-AE37082C5D60}" type="presParOf" srcId="{0B0838E0-73EF-4767-8A79-13134AFFE590}" destId="{BCD0ACEA-E857-4FEA-ABB8-5D5F2FA73699}" srcOrd="5" destOrd="0" presId="urn:microsoft.com/office/officeart/2005/8/layout/equation2"/>
    <dgm:cxn modelId="{1F083A98-276C-4715-B570-7F06D729E2E0}" type="presParOf" srcId="{0B0838E0-73EF-4767-8A79-13134AFFE590}" destId="{A5362A20-477B-457C-AE30-E15613D1CCC2}" srcOrd="6" destOrd="0" presId="urn:microsoft.com/office/officeart/2005/8/layout/equation2"/>
    <dgm:cxn modelId="{31935E62-A365-4234-9ACE-41F7A3B2C623}" type="presParOf" srcId="{0B0838E0-73EF-4767-8A79-13134AFFE590}" destId="{83141FE1-35B4-439F-9FC7-9B06B44AEAE3}" srcOrd="7" destOrd="0" presId="urn:microsoft.com/office/officeart/2005/8/layout/equation2"/>
    <dgm:cxn modelId="{D48EEF18-66B5-427D-93F7-2F5BE21D06ED}" type="presParOf" srcId="{0B0838E0-73EF-4767-8A79-13134AFFE590}" destId="{D14BCDDC-9E92-441C-AA31-A13802C7A29F}" srcOrd="8" destOrd="0" presId="urn:microsoft.com/office/officeart/2005/8/layout/equation2"/>
    <dgm:cxn modelId="{28C42899-E685-4A3C-88F0-7D962B092A66}" type="presParOf" srcId="{BC50E3BD-6F52-4DE0-BFC3-522156FF0ED1}" destId="{142AAF77-0C3C-4A9B-941B-18FE6E5B02F7}" srcOrd="1" destOrd="0" presId="urn:microsoft.com/office/officeart/2005/8/layout/equation2"/>
    <dgm:cxn modelId="{3E5AC213-204C-41E3-8F6B-A7B2DE2E4F8B}" type="presParOf" srcId="{142AAF77-0C3C-4A9B-941B-18FE6E5B02F7}" destId="{421CBF95-70B5-4B87-95D7-F9ABC48C2BF3}" srcOrd="0" destOrd="0" presId="urn:microsoft.com/office/officeart/2005/8/layout/equation2"/>
    <dgm:cxn modelId="{85B26252-3C3D-4CB7-9D27-37C5A2488B7C}" type="presParOf" srcId="{BC50E3BD-6F52-4DE0-BFC3-522156FF0ED1}" destId="{67A5C0C5-CEED-4EC5-9222-641A59EE2A91}"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FCA300-1876-4BBA-AEE2-B2CDA537D826}"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9F8968E2-A0D6-49BB-AF29-83EED557AB33}">
      <dgm:prSet phldrT="[Text]"/>
      <dgm:spPr/>
      <dgm:t>
        <a:bodyPr/>
        <a:lstStyle/>
        <a:p>
          <a:r>
            <a:rPr lang="en-US" dirty="0" smtClean="0"/>
            <a:t>Officer</a:t>
          </a:r>
          <a:endParaRPr lang="en-US" dirty="0"/>
        </a:p>
      </dgm:t>
    </dgm:pt>
    <dgm:pt modelId="{4B857CC5-963A-4D31-816D-E4482FC28D19}" type="parTrans" cxnId="{A14B6B9E-5500-4E59-81CB-E2C4B9AC7417}">
      <dgm:prSet/>
      <dgm:spPr/>
      <dgm:t>
        <a:bodyPr/>
        <a:lstStyle/>
        <a:p>
          <a:endParaRPr lang="en-US"/>
        </a:p>
      </dgm:t>
    </dgm:pt>
    <dgm:pt modelId="{95B259B9-9CF4-4D1C-88BD-5B20F49CF9EB}" type="sibTrans" cxnId="{A14B6B9E-5500-4E59-81CB-E2C4B9AC7417}">
      <dgm:prSet/>
      <dgm:spPr/>
      <dgm:t>
        <a:bodyPr/>
        <a:lstStyle/>
        <a:p>
          <a:endParaRPr lang="en-US"/>
        </a:p>
      </dgm:t>
    </dgm:pt>
    <dgm:pt modelId="{6C01DEE3-7636-45A5-89B5-A42E2C11312F}">
      <dgm:prSet phldrT="[Text]"/>
      <dgm:spPr/>
      <dgm:t>
        <a:bodyPr/>
        <a:lstStyle/>
        <a:p>
          <a:r>
            <a:rPr lang="en-US" dirty="0" smtClean="0"/>
            <a:t>Poorly Defined Role</a:t>
          </a:r>
          <a:endParaRPr lang="en-US" dirty="0"/>
        </a:p>
      </dgm:t>
    </dgm:pt>
    <dgm:pt modelId="{0784F96F-1543-4446-A5F4-94D4221553EB}" type="parTrans" cxnId="{306009BB-1051-4970-99BB-1A9392157424}">
      <dgm:prSet/>
      <dgm:spPr/>
      <dgm:t>
        <a:bodyPr/>
        <a:lstStyle/>
        <a:p>
          <a:endParaRPr lang="en-US"/>
        </a:p>
      </dgm:t>
    </dgm:pt>
    <dgm:pt modelId="{655E470D-E2C8-4BEA-9AF3-11CDA900B307}" type="sibTrans" cxnId="{306009BB-1051-4970-99BB-1A9392157424}">
      <dgm:prSet/>
      <dgm:spPr/>
      <dgm:t>
        <a:bodyPr/>
        <a:lstStyle/>
        <a:p>
          <a:endParaRPr lang="en-US"/>
        </a:p>
      </dgm:t>
    </dgm:pt>
    <dgm:pt modelId="{00EC2CC7-3728-4B31-A5BC-C2E0EF15D0EF}">
      <dgm:prSet phldrT="[Text]"/>
      <dgm:spPr/>
      <dgm:t>
        <a:bodyPr/>
        <a:lstStyle/>
        <a:p>
          <a:r>
            <a:rPr lang="en-US" dirty="0" smtClean="0"/>
            <a:t>Lack of Support</a:t>
          </a:r>
          <a:endParaRPr lang="en-US" dirty="0"/>
        </a:p>
      </dgm:t>
    </dgm:pt>
    <dgm:pt modelId="{4D1A8CAE-61CE-4DA0-A46D-E7A07A7BC4FE}" type="parTrans" cxnId="{DAF21E04-F8FD-426B-B74D-6EE258E77986}">
      <dgm:prSet/>
      <dgm:spPr/>
      <dgm:t>
        <a:bodyPr/>
        <a:lstStyle/>
        <a:p>
          <a:endParaRPr lang="en-US"/>
        </a:p>
      </dgm:t>
    </dgm:pt>
    <dgm:pt modelId="{C719F247-F90F-4600-B131-3DC24F7A7E70}" type="sibTrans" cxnId="{DAF21E04-F8FD-426B-B74D-6EE258E77986}">
      <dgm:prSet/>
      <dgm:spPr/>
      <dgm:t>
        <a:bodyPr/>
        <a:lstStyle/>
        <a:p>
          <a:endParaRPr lang="en-US"/>
        </a:p>
      </dgm:t>
    </dgm:pt>
    <dgm:pt modelId="{CE34E6E7-D10C-4CA0-97B3-129CA5F29C9D}">
      <dgm:prSet phldrT="[Text]"/>
      <dgm:spPr/>
      <dgm:t>
        <a:bodyPr/>
        <a:lstStyle/>
        <a:p>
          <a:r>
            <a:rPr lang="en-US" dirty="0" smtClean="0"/>
            <a:t>Counselor</a:t>
          </a:r>
          <a:endParaRPr lang="en-US" dirty="0"/>
        </a:p>
      </dgm:t>
    </dgm:pt>
    <dgm:pt modelId="{60D59DBC-0B9E-4BE8-93BE-610C75950B72}" type="parTrans" cxnId="{977F7523-4F68-4AFC-B11D-C05CDE73F553}">
      <dgm:prSet/>
      <dgm:spPr/>
      <dgm:t>
        <a:bodyPr/>
        <a:lstStyle/>
        <a:p>
          <a:endParaRPr lang="en-US"/>
        </a:p>
      </dgm:t>
    </dgm:pt>
    <dgm:pt modelId="{E27C7485-F349-4327-BDAF-6DBF44634CB1}" type="sibTrans" cxnId="{977F7523-4F68-4AFC-B11D-C05CDE73F553}">
      <dgm:prSet/>
      <dgm:spPr/>
      <dgm:t>
        <a:bodyPr/>
        <a:lstStyle/>
        <a:p>
          <a:endParaRPr lang="en-US"/>
        </a:p>
      </dgm:t>
    </dgm:pt>
    <dgm:pt modelId="{39643DD9-B6D1-4FC6-B459-FD8962699F57}">
      <dgm:prSet phldrT="[Text]"/>
      <dgm:spPr/>
      <dgm:t>
        <a:bodyPr/>
        <a:lstStyle/>
        <a:p>
          <a:r>
            <a:rPr lang="en-US" dirty="0" smtClean="0"/>
            <a:t>Heavy, Demanding Caseload</a:t>
          </a:r>
          <a:endParaRPr lang="en-US" dirty="0"/>
        </a:p>
      </dgm:t>
    </dgm:pt>
    <dgm:pt modelId="{E2AB2FFD-C3F1-417C-8D1B-A8E5B68C7FBA}" type="parTrans" cxnId="{F7D3D004-71DF-4A26-AF3F-27576E0DDD85}">
      <dgm:prSet/>
      <dgm:spPr/>
      <dgm:t>
        <a:bodyPr/>
        <a:lstStyle/>
        <a:p>
          <a:endParaRPr lang="en-US"/>
        </a:p>
      </dgm:t>
    </dgm:pt>
    <dgm:pt modelId="{E4265574-8583-476C-9F40-BDE16DE0142B}" type="sibTrans" cxnId="{F7D3D004-71DF-4A26-AF3F-27576E0DDD85}">
      <dgm:prSet/>
      <dgm:spPr/>
      <dgm:t>
        <a:bodyPr/>
        <a:lstStyle/>
        <a:p>
          <a:endParaRPr lang="en-US"/>
        </a:p>
      </dgm:t>
    </dgm:pt>
    <dgm:pt modelId="{B191AA3F-C38A-4AEF-8B2A-058DD2B27443}">
      <dgm:prSet phldrT="[Text]"/>
      <dgm:spPr/>
      <dgm:t>
        <a:bodyPr/>
        <a:lstStyle/>
        <a:p>
          <a:r>
            <a:rPr lang="en-US" dirty="0" smtClean="0"/>
            <a:t>Inadequate Supervision</a:t>
          </a:r>
          <a:endParaRPr lang="en-US" dirty="0"/>
        </a:p>
      </dgm:t>
    </dgm:pt>
    <dgm:pt modelId="{F91E196A-A0C1-488F-A2AD-57F692EDE256}" type="parTrans" cxnId="{15ECD504-EBEF-4EC7-8CAD-A359ED424D14}">
      <dgm:prSet/>
      <dgm:spPr/>
      <dgm:t>
        <a:bodyPr/>
        <a:lstStyle/>
        <a:p>
          <a:endParaRPr lang="en-US"/>
        </a:p>
      </dgm:t>
    </dgm:pt>
    <dgm:pt modelId="{22E0D954-911A-4F99-8D0E-F6B69D6AE17D}" type="sibTrans" cxnId="{15ECD504-EBEF-4EC7-8CAD-A359ED424D14}">
      <dgm:prSet/>
      <dgm:spPr/>
      <dgm:t>
        <a:bodyPr/>
        <a:lstStyle/>
        <a:p>
          <a:endParaRPr lang="en-US"/>
        </a:p>
      </dgm:t>
    </dgm:pt>
    <dgm:pt modelId="{4A83835F-1C3E-4379-AE84-9E1737F3A90D}">
      <dgm:prSet phldrT="[Text]"/>
      <dgm:spPr/>
      <dgm:t>
        <a:bodyPr/>
        <a:lstStyle/>
        <a:p>
          <a:r>
            <a:rPr lang="en-US" dirty="0" smtClean="0"/>
            <a:t>Administration</a:t>
          </a:r>
          <a:endParaRPr lang="en-US" dirty="0"/>
        </a:p>
      </dgm:t>
    </dgm:pt>
    <dgm:pt modelId="{F8720A09-E7D7-4739-944B-EF5BD30C3027}" type="parTrans" cxnId="{94A53967-456F-4F28-9861-1B18AA87D957}">
      <dgm:prSet/>
      <dgm:spPr/>
      <dgm:t>
        <a:bodyPr/>
        <a:lstStyle/>
        <a:p>
          <a:endParaRPr lang="en-US"/>
        </a:p>
      </dgm:t>
    </dgm:pt>
    <dgm:pt modelId="{B5026A7B-4DC9-4B72-8334-24604A50B9F5}" type="sibTrans" cxnId="{94A53967-456F-4F28-9861-1B18AA87D957}">
      <dgm:prSet/>
      <dgm:spPr/>
      <dgm:t>
        <a:bodyPr/>
        <a:lstStyle/>
        <a:p>
          <a:endParaRPr lang="en-US"/>
        </a:p>
      </dgm:t>
    </dgm:pt>
    <dgm:pt modelId="{3D81ACDB-2F34-42D0-9E99-765CBF94488E}">
      <dgm:prSet phldrT="[Text]"/>
      <dgm:spPr/>
      <dgm:t>
        <a:bodyPr/>
        <a:lstStyle/>
        <a:p>
          <a:r>
            <a:rPr lang="en-US" dirty="0" smtClean="0"/>
            <a:t>Lack of Unified Leadership</a:t>
          </a:r>
          <a:endParaRPr lang="en-US" dirty="0"/>
        </a:p>
      </dgm:t>
    </dgm:pt>
    <dgm:pt modelId="{5E4BB315-3865-4FD5-89B1-67A7137E7F6C}" type="parTrans" cxnId="{D4C59A63-068A-41D6-8C4D-E8A21096A14E}">
      <dgm:prSet/>
      <dgm:spPr/>
      <dgm:t>
        <a:bodyPr/>
        <a:lstStyle/>
        <a:p>
          <a:endParaRPr lang="en-US"/>
        </a:p>
      </dgm:t>
    </dgm:pt>
    <dgm:pt modelId="{486AB73C-5897-4CBF-98C2-9DBC71A244B2}" type="sibTrans" cxnId="{D4C59A63-068A-41D6-8C4D-E8A21096A14E}">
      <dgm:prSet/>
      <dgm:spPr/>
      <dgm:t>
        <a:bodyPr/>
        <a:lstStyle/>
        <a:p>
          <a:endParaRPr lang="en-US"/>
        </a:p>
      </dgm:t>
    </dgm:pt>
    <dgm:pt modelId="{570871A0-1E35-4C74-AA1D-D62D45EA07EF}">
      <dgm:prSet phldrT="[Text]"/>
      <dgm:spPr/>
      <dgm:t>
        <a:bodyPr/>
        <a:lstStyle/>
        <a:p>
          <a:r>
            <a:rPr lang="en-US" dirty="0" smtClean="0"/>
            <a:t>Inadequate Staffing</a:t>
          </a:r>
          <a:endParaRPr lang="en-US" dirty="0"/>
        </a:p>
      </dgm:t>
    </dgm:pt>
    <dgm:pt modelId="{96EAA3C0-3B50-4BB1-9039-0FCF8BAAC584}" type="parTrans" cxnId="{0590DF9F-E974-49C6-BC37-B8BFEE6F3237}">
      <dgm:prSet/>
      <dgm:spPr/>
      <dgm:t>
        <a:bodyPr/>
        <a:lstStyle/>
        <a:p>
          <a:endParaRPr lang="en-US"/>
        </a:p>
      </dgm:t>
    </dgm:pt>
    <dgm:pt modelId="{9AC55A65-A5C0-4662-9705-3FA0942D0245}" type="sibTrans" cxnId="{0590DF9F-E974-49C6-BC37-B8BFEE6F3237}">
      <dgm:prSet/>
      <dgm:spPr/>
      <dgm:t>
        <a:bodyPr/>
        <a:lstStyle/>
        <a:p>
          <a:endParaRPr lang="en-US"/>
        </a:p>
      </dgm:t>
    </dgm:pt>
    <dgm:pt modelId="{40B7A728-9901-4127-A7B8-D97CF315825E}">
      <dgm:prSet phldrT="[Text]"/>
      <dgm:spPr/>
      <dgm:t>
        <a:bodyPr/>
        <a:lstStyle/>
        <a:p>
          <a:r>
            <a:rPr lang="en-US" dirty="0" smtClean="0"/>
            <a:t>Negative Interactions with Inmates</a:t>
          </a:r>
          <a:endParaRPr lang="en-US" dirty="0"/>
        </a:p>
      </dgm:t>
    </dgm:pt>
    <dgm:pt modelId="{D677E134-B836-4795-ACEE-12B5991C323F}" type="parTrans" cxnId="{EB8AB6E8-09E5-4EBF-8BA1-94213C1BF9F7}">
      <dgm:prSet/>
      <dgm:spPr/>
      <dgm:t>
        <a:bodyPr/>
        <a:lstStyle/>
        <a:p>
          <a:endParaRPr lang="en-US"/>
        </a:p>
      </dgm:t>
    </dgm:pt>
    <dgm:pt modelId="{35D6104B-C622-43DC-93DA-CD6B757DC0E1}" type="sibTrans" cxnId="{EB8AB6E8-09E5-4EBF-8BA1-94213C1BF9F7}">
      <dgm:prSet/>
      <dgm:spPr/>
      <dgm:t>
        <a:bodyPr/>
        <a:lstStyle/>
        <a:p>
          <a:endParaRPr lang="en-US"/>
        </a:p>
      </dgm:t>
    </dgm:pt>
    <dgm:pt modelId="{95A53674-E2C5-4CAA-918E-AE08DA4E6C52}">
      <dgm:prSet phldrT="[Text]"/>
      <dgm:spPr/>
      <dgm:t>
        <a:bodyPr/>
        <a:lstStyle/>
        <a:p>
          <a:r>
            <a:rPr lang="en-US" dirty="0" smtClean="0"/>
            <a:t>Depersonalized Relationship with Inmates</a:t>
          </a:r>
          <a:endParaRPr lang="en-US" dirty="0"/>
        </a:p>
      </dgm:t>
    </dgm:pt>
    <dgm:pt modelId="{50AD368A-003A-4214-A0D5-C8515E3C9A57}" type="parTrans" cxnId="{695DDBD8-FF3D-4FC1-9D13-2DBEDDD91149}">
      <dgm:prSet/>
      <dgm:spPr/>
      <dgm:t>
        <a:bodyPr/>
        <a:lstStyle/>
        <a:p>
          <a:endParaRPr lang="en-US"/>
        </a:p>
      </dgm:t>
    </dgm:pt>
    <dgm:pt modelId="{4E1C3161-66BE-4BBE-BE44-7F79DD2F95C4}" type="sibTrans" cxnId="{695DDBD8-FF3D-4FC1-9D13-2DBEDDD91149}">
      <dgm:prSet/>
      <dgm:spPr/>
      <dgm:t>
        <a:bodyPr/>
        <a:lstStyle/>
        <a:p>
          <a:endParaRPr lang="en-US"/>
        </a:p>
      </dgm:t>
    </dgm:pt>
    <dgm:pt modelId="{9126BEE1-4CE6-4634-BE0F-D63C29358305}">
      <dgm:prSet phldrT="[Text]"/>
      <dgm:spPr/>
      <dgm:t>
        <a:bodyPr/>
        <a:lstStyle/>
        <a:p>
          <a:endParaRPr lang="en-US" dirty="0"/>
        </a:p>
      </dgm:t>
    </dgm:pt>
    <dgm:pt modelId="{B8A0D561-BF0F-4FC5-8602-B135244E7494}" type="parTrans" cxnId="{3F338753-A7C2-4770-B042-6DBADEC559EB}">
      <dgm:prSet/>
      <dgm:spPr/>
      <dgm:t>
        <a:bodyPr/>
        <a:lstStyle/>
        <a:p>
          <a:endParaRPr lang="en-US"/>
        </a:p>
      </dgm:t>
    </dgm:pt>
    <dgm:pt modelId="{7348C98A-1127-43C3-93F7-4663201CA2A5}" type="sibTrans" cxnId="{3F338753-A7C2-4770-B042-6DBADEC559EB}">
      <dgm:prSet/>
      <dgm:spPr/>
      <dgm:t>
        <a:bodyPr/>
        <a:lstStyle/>
        <a:p>
          <a:endParaRPr lang="en-US"/>
        </a:p>
      </dgm:t>
    </dgm:pt>
    <dgm:pt modelId="{20C68082-B042-4309-AC16-66BFF930E9FC}">
      <dgm:prSet phldrT="[Text]"/>
      <dgm:spPr/>
      <dgm:t>
        <a:bodyPr/>
        <a:lstStyle/>
        <a:p>
          <a:r>
            <a:rPr lang="en-US" dirty="0" smtClean="0"/>
            <a:t>Inadequate Self-Care</a:t>
          </a:r>
          <a:endParaRPr lang="en-US" dirty="0"/>
        </a:p>
      </dgm:t>
    </dgm:pt>
    <dgm:pt modelId="{CA6BAFD7-8283-4A8F-B478-5EBFEC6F6E64}" type="parTrans" cxnId="{F97AD167-2DF7-4017-B364-CEE02836B1B2}">
      <dgm:prSet/>
      <dgm:spPr/>
      <dgm:t>
        <a:bodyPr/>
        <a:lstStyle/>
        <a:p>
          <a:endParaRPr lang="en-US"/>
        </a:p>
      </dgm:t>
    </dgm:pt>
    <dgm:pt modelId="{59E4E1FC-F229-4C0D-8EF0-C8891CE043C4}" type="sibTrans" cxnId="{F97AD167-2DF7-4017-B364-CEE02836B1B2}">
      <dgm:prSet/>
      <dgm:spPr/>
      <dgm:t>
        <a:bodyPr/>
        <a:lstStyle/>
        <a:p>
          <a:endParaRPr lang="en-US"/>
        </a:p>
      </dgm:t>
    </dgm:pt>
    <dgm:pt modelId="{023FCC07-7428-4A5A-BC72-400BCCFD43DC}">
      <dgm:prSet phldrT="[Text]"/>
      <dgm:spPr/>
      <dgm:t>
        <a:bodyPr/>
        <a:lstStyle/>
        <a:p>
          <a:r>
            <a:rPr lang="en-US" dirty="0" smtClean="0"/>
            <a:t>Poorly Defined Job Descriptions</a:t>
          </a:r>
          <a:endParaRPr lang="en-US" dirty="0"/>
        </a:p>
      </dgm:t>
    </dgm:pt>
    <dgm:pt modelId="{62F613E6-5191-4F8D-8214-65BB9B05C03F}" type="parTrans" cxnId="{E8518B90-3951-4880-91E5-CC85B322D273}">
      <dgm:prSet/>
      <dgm:spPr/>
      <dgm:t>
        <a:bodyPr/>
        <a:lstStyle/>
        <a:p>
          <a:endParaRPr lang="en-US"/>
        </a:p>
      </dgm:t>
    </dgm:pt>
    <dgm:pt modelId="{6E117E85-2A69-4513-AE0E-A841F89F8937}" type="sibTrans" cxnId="{E8518B90-3951-4880-91E5-CC85B322D273}">
      <dgm:prSet/>
      <dgm:spPr/>
      <dgm:t>
        <a:bodyPr/>
        <a:lstStyle/>
        <a:p>
          <a:endParaRPr lang="en-US"/>
        </a:p>
      </dgm:t>
    </dgm:pt>
    <dgm:pt modelId="{2500A6F4-3753-4FD0-A0EF-9ED18D13B2C8}">
      <dgm:prSet phldrT="[Text]"/>
      <dgm:spPr/>
      <dgm:t>
        <a:bodyPr/>
        <a:lstStyle/>
        <a:p>
          <a:r>
            <a:rPr lang="en-US" dirty="0" smtClean="0"/>
            <a:t>Poor Communication with Employees and Among Managers</a:t>
          </a:r>
          <a:endParaRPr lang="en-US" dirty="0"/>
        </a:p>
      </dgm:t>
    </dgm:pt>
    <dgm:pt modelId="{10B5EC54-FF0F-452C-94EA-F18B8FEBE3FD}" type="parTrans" cxnId="{E5286135-1AAB-4938-A205-97B75D3A20D5}">
      <dgm:prSet/>
      <dgm:spPr/>
      <dgm:t>
        <a:bodyPr/>
        <a:lstStyle/>
        <a:p>
          <a:endParaRPr lang="en-US"/>
        </a:p>
      </dgm:t>
    </dgm:pt>
    <dgm:pt modelId="{B7E4A7A0-272F-49AE-9804-F91A9664805F}" type="sibTrans" cxnId="{E5286135-1AAB-4938-A205-97B75D3A20D5}">
      <dgm:prSet/>
      <dgm:spPr/>
      <dgm:t>
        <a:bodyPr/>
        <a:lstStyle/>
        <a:p>
          <a:endParaRPr lang="en-US"/>
        </a:p>
      </dgm:t>
    </dgm:pt>
    <dgm:pt modelId="{1E315809-5979-42B9-B963-E6C7C27D5439}" type="pres">
      <dgm:prSet presAssocID="{94FCA300-1876-4BBA-AEE2-B2CDA537D826}" presName="composite" presStyleCnt="0">
        <dgm:presLayoutVars>
          <dgm:chMax val="5"/>
          <dgm:dir/>
          <dgm:animLvl val="ctr"/>
          <dgm:resizeHandles val="exact"/>
        </dgm:presLayoutVars>
      </dgm:prSet>
      <dgm:spPr/>
      <dgm:t>
        <a:bodyPr/>
        <a:lstStyle/>
        <a:p>
          <a:endParaRPr lang="en-US"/>
        </a:p>
      </dgm:t>
    </dgm:pt>
    <dgm:pt modelId="{F6E89155-965A-4A8A-A4D3-5038BED09D5F}" type="pres">
      <dgm:prSet presAssocID="{94FCA300-1876-4BBA-AEE2-B2CDA537D826}" presName="cycle" presStyleCnt="0"/>
      <dgm:spPr/>
    </dgm:pt>
    <dgm:pt modelId="{271B95A9-A6C0-470B-80B5-8B17D1CAA951}" type="pres">
      <dgm:prSet presAssocID="{94FCA300-1876-4BBA-AEE2-B2CDA537D826}" presName="centerShape" presStyleCnt="0"/>
      <dgm:spPr/>
    </dgm:pt>
    <dgm:pt modelId="{EA0E1A17-07F2-43B3-AF64-A1AD74722EAA}" type="pres">
      <dgm:prSet presAssocID="{94FCA300-1876-4BBA-AEE2-B2CDA537D826}" presName="connSite" presStyleLbl="node1" presStyleIdx="0" presStyleCnt="4"/>
      <dgm:spPr/>
    </dgm:pt>
    <dgm:pt modelId="{46D136E7-691E-4FEC-9813-DF260E78B172}" type="pres">
      <dgm:prSet presAssocID="{94FCA300-1876-4BBA-AEE2-B2CDA537D826}"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t>
        <a:bodyPr/>
        <a:lstStyle/>
        <a:p>
          <a:endParaRPr lang="en-US"/>
        </a:p>
      </dgm:t>
    </dgm:pt>
    <dgm:pt modelId="{4393EF17-961B-435E-892E-FB85502CFDB8}" type="pres">
      <dgm:prSet presAssocID="{4B857CC5-963A-4D31-816D-E4482FC28D19}" presName="Name25" presStyleLbl="parChTrans1D1" presStyleIdx="0" presStyleCnt="3"/>
      <dgm:spPr/>
      <dgm:t>
        <a:bodyPr/>
        <a:lstStyle/>
        <a:p>
          <a:endParaRPr lang="en-US"/>
        </a:p>
      </dgm:t>
    </dgm:pt>
    <dgm:pt modelId="{432810FC-25C3-40C8-8C81-C7C3F9AF0386}" type="pres">
      <dgm:prSet presAssocID="{9F8968E2-A0D6-49BB-AF29-83EED557AB33}" presName="node" presStyleCnt="0"/>
      <dgm:spPr/>
    </dgm:pt>
    <dgm:pt modelId="{2DE99EB5-90DF-4198-9C2D-52745E897132}" type="pres">
      <dgm:prSet presAssocID="{9F8968E2-A0D6-49BB-AF29-83EED557AB33}" presName="parentNode" presStyleLbl="node1" presStyleIdx="1" presStyleCnt="4">
        <dgm:presLayoutVars>
          <dgm:chMax val="1"/>
          <dgm:bulletEnabled val="1"/>
        </dgm:presLayoutVars>
      </dgm:prSet>
      <dgm:spPr/>
      <dgm:t>
        <a:bodyPr/>
        <a:lstStyle/>
        <a:p>
          <a:endParaRPr lang="en-US"/>
        </a:p>
      </dgm:t>
    </dgm:pt>
    <dgm:pt modelId="{689E55CB-4736-4132-A0C2-00869CA5C4D5}" type="pres">
      <dgm:prSet presAssocID="{9F8968E2-A0D6-49BB-AF29-83EED557AB33}" presName="childNode" presStyleLbl="revTx" presStyleIdx="0" presStyleCnt="3">
        <dgm:presLayoutVars>
          <dgm:bulletEnabled val="1"/>
        </dgm:presLayoutVars>
      </dgm:prSet>
      <dgm:spPr/>
      <dgm:t>
        <a:bodyPr/>
        <a:lstStyle/>
        <a:p>
          <a:endParaRPr lang="en-US"/>
        </a:p>
      </dgm:t>
    </dgm:pt>
    <dgm:pt modelId="{8363530A-551F-461D-92E2-59F3E43C645F}" type="pres">
      <dgm:prSet presAssocID="{60D59DBC-0B9E-4BE8-93BE-610C75950B72}" presName="Name25" presStyleLbl="parChTrans1D1" presStyleIdx="1" presStyleCnt="3"/>
      <dgm:spPr/>
      <dgm:t>
        <a:bodyPr/>
        <a:lstStyle/>
        <a:p>
          <a:endParaRPr lang="en-US"/>
        </a:p>
      </dgm:t>
    </dgm:pt>
    <dgm:pt modelId="{C76C1887-11E1-46C3-8549-26F66DA10C52}" type="pres">
      <dgm:prSet presAssocID="{CE34E6E7-D10C-4CA0-97B3-129CA5F29C9D}" presName="node" presStyleCnt="0"/>
      <dgm:spPr/>
    </dgm:pt>
    <dgm:pt modelId="{51645AEE-0CAC-43AF-87E5-495B51D459DD}" type="pres">
      <dgm:prSet presAssocID="{CE34E6E7-D10C-4CA0-97B3-129CA5F29C9D}" presName="parentNode" presStyleLbl="node1" presStyleIdx="2" presStyleCnt="4">
        <dgm:presLayoutVars>
          <dgm:chMax val="1"/>
          <dgm:bulletEnabled val="1"/>
        </dgm:presLayoutVars>
      </dgm:prSet>
      <dgm:spPr/>
      <dgm:t>
        <a:bodyPr/>
        <a:lstStyle/>
        <a:p>
          <a:endParaRPr lang="en-US"/>
        </a:p>
      </dgm:t>
    </dgm:pt>
    <dgm:pt modelId="{77C7954A-D559-4F7B-B094-7442AF977615}" type="pres">
      <dgm:prSet presAssocID="{CE34E6E7-D10C-4CA0-97B3-129CA5F29C9D}" presName="childNode" presStyleLbl="revTx" presStyleIdx="1" presStyleCnt="3">
        <dgm:presLayoutVars>
          <dgm:bulletEnabled val="1"/>
        </dgm:presLayoutVars>
      </dgm:prSet>
      <dgm:spPr/>
      <dgm:t>
        <a:bodyPr/>
        <a:lstStyle/>
        <a:p>
          <a:endParaRPr lang="en-US"/>
        </a:p>
      </dgm:t>
    </dgm:pt>
    <dgm:pt modelId="{78826619-F18C-4729-8F5C-9CDF5DBA913F}" type="pres">
      <dgm:prSet presAssocID="{F8720A09-E7D7-4739-944B-EF5BD30C3027}" presName="Name25" presStyleLbl="parChTrans1D1" presStyleIdx="2" presStyleCnt="3"/>
      <dgm:spPr/>
      <dgm:t>
        <a:bodyPr/>
        <a:lstStyle/>
        <a:p>
          <a:endParaRPr lang="en-US"/>
        </a:p>
      </dgm:t>
    </dgm:pt>
    <dgm:pt modelId="{7FCFC5D2-C01B-4AF8-BB64-9D94A195A2E2}" type="pres">
      <dgm:prSet presAssocID="{4A83835F-1C3E-4379-AE84-9E1737F3A90D}" presName="node" presStyleCnt="0"/>
      <dgm:spPr/>
    </dgm:pt>
    <dgm:pt modelId="{F30FBCF4-3791-4B60-AFE5-DB1BD9BD13F2}" type="pres">
      <dgm:prSet presAssocID="{4A83835F-1C3E-4379-AE84-9E1737F3A90D}" presName="parentNode" presStyleLbl="node1" presStyleIdx="3" presStyleCnt="4">
        <dgm:presLayoutVars>
          <dgm:chMax val="1"/>
          <dgm:bulletEnabled val="1"/>
        </dgm:presLayoutVars>
      </dgm:prSet>
      <dgm:spPr/>
      <dgm:t>
        <a:bodyPr/>
        <a:lstStyle/>
        <a:p>
          <a:endParaRPr lang="en-US"/>
        </a:p>
      </dgm:t>
    </dgm:pt>
    <dgm:pt modelId="{AC72D38F-BB45-4179-8F25-02F71F1CA417}" type="pres">
      <dgm:prSet presAssocID="{4A83835F-1C3E-4379-AE84-9E1737F3A90D}" presName="childNode" presStyleLbl="revTx" presStyleIdx="2" presStyleCnt="3">
        <dgm:presLayoutVars>
          <dgm:bulletEnabled val="1"/>
        </dgm:presLayoutVars>
      </dgm:prSet>
      <dgm:spPr/>
      <dgm:t>
        <a:bodyPr/>
        <a:lstStyle/>
        <a:p>
          <a:endParaRPr lang="en-US"/>
        </a:p>
      </dgm:t>
    </dgm:pt>
  </dgm:ptLst>
  <dgm:cxnLst>
    <dgm:cxn modelId="{C78AB359-2451-4496-A8B5-77116563A669}" type="presOf" srcId="{9F8968E2-A0D6-49BB-AF29-83EED557AB33}" destId="{2DE99EB5-90DF-4198-9C2D-52745E897132}" srcOrd="0" destOrd="0" presId="urn:microsoft.com/office/officeart/2005/8/layout/radial2"/>
    <dgm:cxn modelId="{977F7523-4F68-4AFC-B11D-C05CDE73F553}" srcId="{94FCA300-1876-4BBA-AEE2-B2CDA537D826}" destId="{CE34E6E7-D10C-4CA0-97B3-129CA5F29C9D}" srcOrd="1" destOrd="0" parTransId="{60D59DBC-0B9E-4BE8-93BE-610C75950B72}" sibTransId="{E27C7485-F349-4327-BDAF-6DBF44634CB1}"/>
    <dgm:cxn modelId="{E8518B90-3951-4880-91E5-CC85B322D273}" srcId="{4A83835F-1C3E-4379-AE84-9E1737F3A90D}" destId="{023FCC07-7428-4A5A-BC72-400BCCFD43DC}" srcOrd="2" destOrd="0" parTransId="{62F613E6-5191-4F8D-8214-65BB9B05C03F}" sibTransId="{6E117E85-2A69-4513-AE0E-A841F89F8937}"/>
    <dgm:cxn modelId="{33B0AB6A-BF25-4BD8-9BB8-AE49D9288CC6}" type="presOf" srcId="{39643DD9-B6D1-4FC6-B459-FD8962699F57}" destId="{77C7954A-D559-4F7B-B094-7442AF977615}" srcOrd="0" destOrd="0" presId="urn:microsoft.com/office/officeart/2005/8/layout/radial2"/>
    <dgm:cxn modelId="{D4C59A63-068A-41D6-8C4D-E8A21096A14E}" srcId="{4A83835F-1C3E-4379-AE84-9E1737F3A90D}" destId="{3D81ACDB-2F34-42D0-9E99-765CBF94488E}" srcOrd="0" destOrd="0" parTransId="{5E4BB315-3865-4FD5-89B1-67A7137E7F6C}" sibTransId="{486AB73C-5897-4CBF-98C2-9DBC71A244B2}"/>
    <dgm:cxn modelId="{33AAF0D4-E9F1-498B-8620-7048C60AE319}" type="presOf" srcId="{60D59DBC-0B9E-4BE8-93BE-610C75950B72}" destId="{8363530A-551F-461D-92E2-59F3E43C645F}" srcOrd="0" destOrd="0" presId="urn:microsoft.com/office/officeart/2005/8/layout/radial2"/>
    <dgm:cxn modelId="{15ECD504-EBEF-4EC7-8CAD-A359ED424D14}" srcId="{CE34E6E7-D10C-4CA0-97B3-129CA5F29C9D}" destId="{B191AA3F-C38A-4AEF-8B2A-058DD2B27443}" srcOrd="1" destOrd="0" parTransId="{F91E196A-A0C1-488F-A2AD-57F692EDE256}" sibTransId="{22E0D954-911A-4F99-8D0E-F6B69D6AE17D}"/>
    <dgm:cxn modelId="{E9CA42A8-43E6-4886-931D-B3A8EF10B686}" type="presOf" srcId="{94FCA300-1876-4BBA-AEE2-B2CDA537D826}" destId="{1E315809-5979-42B9-B963-E6C7C27D5439}" srcOrd="0" destOrd="0" presId="urn:microsoft.com/office/officeart/2005/8/layout/radial2"/>
    <dgm:cxn modelId="{E5286135-1AAB-4938-A205-97B75D3A20D5}" srcId="{4A83835F-1C3E-4379-AE84-9E1737F3A90D}" destId="{2500A6F4-3753-4FD0-A0EF-9ED18D13B2C8}" srcOrd="3" destOrd="0" parTransId="{10B5EC54-FF0F-452C-94EA-F18B8FEBE3FD}" sibTransId="{B7E4A7A0-272F-49AE-9804-F91A9664805F}"/>
    <dgm:cxn modelId="{EB8AB6E8-09E5-4EBF-8BA1-94213C1BF9F7}" srcId="{9F8968E2-A0D6-49BB-AF29-83EED557AB33}" destId="{40B7A728-9901-4127-A7B8-D97CF315825E}" srcOrd="2" destOrd="0" parTransId="{D677E134-B836-4795-ACEE-12B5991C323F}" sibTransId="{35D6104B-C622-43DC-93DA-CD6B757DC0E1}"/>
    <dgm:cxn modelId="{634FB331-2C2B-47A2-990E-EFED78C84246}" type="presOf" srcId="{40B7A728-9901-4127-A7B8-D97CF315825E}" destId="{689E55CB-4736-4132-A0C2-00869CA5C4D5}" srcOrd="0" destOrd="2" presId="urn:microsoft.com/office/officeart/2005/8/layout/radial2"/>
    <dgm:cxn modelId="{306009BB-1051-4970-99BB-1A9392157424}" srcId="{9F8968E2-A0D6-49BB-AF29-83EED557AB33}" destId="{6C01DEE3-7636-45A5-89B5-A42E2C11312F}" srcOrd="0" destOrd="0" parTransId="{0784F96F-1543-4446-A5F4-94D4221553EB}" sibTransId="{655E470D-E2C8-4BEA-9AF3-11CDA900B307}"/>
    <dgm:cxn modelId="{695DDBD8-FF3D-4FC1-9D13-2DBEDDD91149}" srcId="{9F8968E2-A0D6-49BB-AF29-83EED557AB33}" destId="{95A53674-E2C5-4CAA-918E-AE08DA4E6C52}" srcOrd="3" destOrd="0" parTransId="{50AD368A-003A-4214-A0D5-C8515E3C9A57}" sibTransId="{4E1C3161-66BE-4BBE-BE44-7F79DD2F95C4}"/>
    <dgm:cxn modelId="{AF1C75AA-7153-480A-A188-879D59F2B369}" type="presOf" srcId="{6C01DEE3-7636-45A5-89B5-A42E2C11312F}" destId="{689E55CB-4736-4132-A0C2-00869CA5C4D5}" srcOrd="0" destOrd="0" presId="urn:microsoft.com/office/officeart/2005/8/layout/radial2"/>
    <dgm:cxn modelId="{0590DF9F-E974-49C6-BC37-B8BFEE6F3237}" srcId="{4A83835F-1C3E-4379-AE84-9E1737F3A90D}" destId="{570871A0-1E35-4C74-AA1D-D62D45EA07EF}" srcOrd="1" destOrd="0" parTransId="{96EAA3C0-3B50-4BB1-9039-0FCF8BAAC584}" sibTransId="{9AC55A65-A5C0-4662-9705-3FA0942D0245}"/>
    <dgm:cxn modelId="{BE5DEF2C-C06F-46D6-8AF5-E8A4B9F73C03}" type="presOf" srcId="{95A53674-E2C5-4CAA-918E-AE08DA4E6C52}" destId="{689E55CB-4736-4132-A0C2-00869CA5C4D5}" srcOrd="0" destOrd="3" presId="urn:microsoft.com/office/officeart/2005/8/layout/radial2"/>
    <dgm:cxn modelId="{97FFE45D-134B-4BD6-B88C-CFD86CA07926}" type="presOf" srcId="{9126BEE1-4CE6-4634-BE0F-D63C29358305}" destId="{77C7954A-D559-4F7B-B094-7442AF977615}" srcOrd="0" destOrd="3" presId="urn:microsoft.com/office/officeart/2005/8/layout/radial2"/>
    <dgm:cxn modelId="{27483AB1-1988-4B75-ABD5-B04AB89FD7C7}" type="presOf" srcId="{B191AA3F-C38A-4AEF-8B2A-058DD2B27443}" destId="{77C7954A-D559-4F7B-B094-7442AF977615}" srcOrd="0" destOrd="1" presId="urn:microsoft.com/office/officeart/2005/8/layout/radial2"/>
    <dgm:cxn modelId="{DAF21E04-F8FD-426B-B74D-6EE258E77986}" srcId="{9F8968E2-A0D6-49BB-AF29-83EED557AB33}" destId="{00EC2CC7-3728-4B31-A5BC-C2E0EF15D0EF}" srcOrd="1" destOrd="0" parTransId="{4D1A8CAE-61CE-4DA0-A46D-E7A07A7BC4FE}" sibTransId="{C719F247-F90F-4600-B131-3DC24F7A7E70}"/>
    <dgm:cxn modelId="{3F338753-A7C2-4770-B042-6DBADEC559EB}" srcId="{CE34E6E7-D10C-4CA0-97B3-129CA5F29C9D}" destId="{9126BEE1-4CE6-4634-BE0F-D63C29358305}" srcOrd="3" destOrd="0" parTransId="{B8A0D561-BF0F-4FC5-8602-B135244E7494}" sibTransId="{7348C98A-1127-43C3-93F7-4663201CA2A5}"/>
    <dgm:cxn modelId="{0B5A8F0C-0C38-42F2-9190-77BBA2414DDC}" type="presOf" srcId="{20C68082-B042-4309-AC16-66BFF930E9FC}" destId="{77C7954A-D559-4F7B-B094-7442AF977615}" srcOrd="0" destOrd="2" presId="urn:microsoft.com/office/officeart/2005/8/layout/radial2"/>
    <dgm:cxn modelId="{F97AD167-2DF7-4017-B364-CEE02836B1B2}" srcId="{CE34E6E7-D10C-4CA0-97B3-129CA5F29C9D}" destId="{20C68082-B042-4309-AC16-66BFF930E9FC}" srcOrd="2" destOrd="0" parTransId="{CA6BAFD7-8283-4A8F-B478-5EBFEC6F6E64}" sibTransId="{59E4E1FC-F229-4C0D-8EF0-C8891CE043C4}"/>
    <dgm:cxn modelId="{21FB8B3D-667F-4A94-A237-A2AC553F0D8E}" type="presOf" srcId="{570871A0-1E35-4C74-AA1D-D62D45EA07EF}" destId="{AC72D38F-BB45-4179-8F25-02F71F1CA417}" srcOrd="0" destOrd="1" presId="urn:microsoft.com/office/officeart/2005/8/layout/radial2"/>
    <dgm:cxn modelId="{BA1EF978-0599-45B4-9A3B-F78A205D936F}" type="presOf" srcId="{4B857CC5-963A-4D31-816D-E4482FC28D19}" destId="{4393EF17-961B-435E-892E-FB85502CFDB8}" srcOrd="0" destOrd="0" presId="urn:microsoft.com/office/officeart/2005/8/layout/radial2"/>
    <dgm:cxn modelId="{750EB6EB-CB1A-450A-8F7A-094C6DC20A84}" type="presOf" srcId="{4A83835F-1C3E-4379-AE84-9E1737F3A90D}" destId="{F30FBCF4-3791-4B60-AFE5-DB1BD9BD13F2}" srcOrd="0" destOrd="0" presId="urn:microsoft.com/office/officeart/2005/8/layout/radial2"/>
    <dgm:cxn modelId="{E1EA66E6-ADB1-4D9B-B88A-74FC679AFD21}" type="presOf" srcId="{F8720A09-E7D7-4739-944B-EF5BD30C3027}" destId="{78826619-F18C-4729-8F5C-9CDF5DBA913F}" srcOrd="0" destOrd="0" presId="urn:microsoft.com/office/officeart/2005/8/layout/radial2"/>
    <dgm:cxn modelId="{F7D3D004-71DF-4A26-AF3F-27576E0DDD85}" srcId="{CE34E6E7-D10C-4CA0-97B3-129CA5F29C9D}" destId="{39643DD9-B6D1-4FC6-B459-FD8962699F57}" srcOrd="0" destOrd="0" parTransId="{E2AB2FFD-C3F1-417C-8D1B-A8E5B68C7FBA}" sibTransId="{E4265574-8583-476C-9F40-BDE16DE0142B}"/>
    <dgm:cxn modelId="{A14B6B9E-5500-4E59-81CB-E2C4B9AC7417}" srcId="{94FCA300-1876-4BBA-AEE2-B2CDA537D826}" destId="{9F8968E2-A0D6-49BB-AF29-83EED557AB33}" srcOrd="0" destOrd="0" parTransId="{4B857CC5-963A-4D31-816D-E4482FC28D19}" sibTransId="{95B259B9-9CF4-4D1C-88BD-5B20F49CF9EB}"/>
    <dgm:cxn modelId="{04C61067-7A37-485E-9DD3-7620D7BEA14D}" type="presOf" srcId="{2500A6F4-3753-4FD0-A0EF-9ED18D13B2C8}" destId="{AC72D38F-BB45-4179-8F25-02F71F1CA417}" srcOrd="0" destOrd="3" presId="urn:microsoft.com/office/officeart/2005/8/layout/radial2"/>
    <dgm:cxn modelId="{325D6EF2-5E44-4718-9771-8FC1877FED96}" type="presOf" srcId="{00EC2CC7-3728-4B31-A5BC-C2E0EF15D0EF}" destId="{689E55CB-4736-4132-A0C2-00869CA5C4D5}" srcOrd="0" destOrd="1" presId="urn:microsoft.com/office/officeart/2005/8/layout/radial2"/>
    <dgm:cxn modelId="{ED49EF1B-D077-4DE9-9C9C-2D8F37562F54}" type="presOf" srcId="{3D81ACDB-2F34-42D0-9E99-765CBF94488E}" destId="{AC72D38F-BB45-4179-8F25-02F71F1CA417}" srcOrd="0" destOrd="0" presId="urn:microsoft.com/office/officeart/2005/8/layout/radial2"/>
    <dgm:cxn modelId="{94A53967-456F-4F28-9861-1B18AA87D957}" srcId="{94FCA300-1876-4BBA-AEE2-B2CDA537D826}" destId="{4A83835F-1C3E-4379-AE84-9E1737F3A90D}" srcOrd="2" destOrd="0" parTransId="{F8720A09-E7D7-4739-944B-EF5BD30C3027}" sibTransId="{B5026A7B-4DC9-4B72-8334-24604A50B9F5}"/>
    <dgm:cxn modelId="{3EE54CB2-CC5D-4384-8A6B-0E10A7FE065F}" type="presOf" srcId="{023FCC07-7428-4A5A-BC72-400BCCFD43DC}" destId="{AC72D38F-BB45-4179-8F25-02F71F1CA417}" srcOrd="0" destOrd="2" presId="urn:microsoft.com/office/officeart/2005/8/layout/radial2"/>
    <dgm:cxn modelId="{0FD5EACE-1FDC-4069-ADE4-236BEBC75969}" type="presOf" srcId="{CE34E6E7-D10C-4CA0-97B3-129CA5F29C9D}" destId="{51645AEE-0CAC-43AF-87E5-495B51D459DD}" srcOrd="0" destOrd="0" presId="urn:microsoft.com/office/officeart/2005/8/layout/radial2"/>
    <dgm:cxn modelId="{7C84BC8E-F917-459D-9F94-DE3889BCC715}" type="presParOf" srcId="{1E315809-5979-42B9-B963-E6C7C27D5439}" destId="{F6E89155-965A-4A8A-A4D3-5038BED09D5F}" srcOrd="0" destOrd="0" presId="urn:microsoft.com/office/officeart/2005/8/layout/radial2"/>
    <dgm:cxn modelId="{4BFF29BA-6A45-4342-8039-A12DBAE89C7F}" type="presParOf" srcId="{F6E89155-965A-4A8A-A4D3-5038BED09D5F}" destId="{271B95A9-A6C0-470B-80B5-8B17D1CAA951}" srcOrd="0" destOrd="0" presId="urn:microsoft.com/office/officeart/2005/8/layout/radial2"/>
    <dgm:cxn modelId="{180B3DFB-991E-424B-B3BF-426361ACA6D3}" type="presParOf" srcId="{271B95A9-A6C0-470B-80B5-8B17D1CAA951}" destId="{EA0E1A17-07F2-43B3-AF64-A1AD74722EAA}" srcOrd="0" destOrd="0" presId="urn:microsoft.com/office/officeart/2005/8/layout/radial2"/>
    <dgm:cxn modelId="{6EB2CC10-D438-420C-959C-D1E90AC6E225}" type="presParOf" srcId="{271B95A9-A6C0-470B-80B5-8B17D1CAA951}" destId="{46D136E7-691E-4FEC-9813-DF260E78B172}" srcOrd="1" destOrd="0" presId="urn:microsoft.com/office/officeart/2005/8/layout/radial2"/>
    <dgm:cxn modelId="{8FA22E53-6200-4917-86F9-8DAA2C9E35EE}" type="presParOf" srcId="{F6E89155-965A-4A8A-A4D3-5038BED09D5F}" destId="{4393EF17-961B-435E-892E-FB85502CFDB8}" srcOrd="1" destOrd="0" presId="urn:microsoft.com/office/officeart/2005/8/layout/radial2"/>
    <dgm:cxn modelId="{2DAEB93A-E013-457D-A6F5-AAEA403C4D5B}" type="presParOf" srcId="{F6E89155-965A-4A8A-A4D3-5038BED09D5F}" destId="{432810FC-25C3-40C8-8C81-C7C3F9AF0386}" srcOrd="2" destOrd="0" presId="urn:microsoft.com/office/officeart/2005/8/layout/radial2"/>
    <dgm:cxn modelId="{02CB7348-D64B-4B41-97B5-0992F286324E}" type="presParOf" srcId="{432810FC-25C3-40C8-8C81-C7C3F9AF0386}" destId="{2DE99EB5-90DF-4198-9C2D-52745E897132}" srcOrd="0" destOrd="0" presId="urn:microsoft.com/office/officeart/2005/8/layout/radial2"/>
    <dgm:cxn modelId="{08BDC840-7684-4EA1-A8F6-1DFFCC0BA038}" type="presParOf" srcId="{432810FC-25C3-40C8-8C81-C7C3F9AF0386}" destId="{689E55CB-4736-4132-A0C2-00869CA5C4D5}" srcOrd="1" destOrd="0" presId="urn:microsoft.com/office/officeart/2005/8/layout/radial2"/>
    <dgm:cxn modelId="{0E05E797-972E-4506-8430-2AB5E6D49FB3}" type="presParOf" srcId="{F6E89155-965A-4A8A-A4D3-5038BED09D5F}" destId="{8363530A-551F-461D-92E2-59F3E43C645F}" srcOrd="3" destOrd="0" presId="urn:microsoft.com/office/officeart/2005/8/layout/radial2"/>
    <dgm:cxn modelId="{346A1C1B-5945-4DA6-82CC-764EC6097EC5}" type="presParOf" srcId="{F6E89155-965A-4A8A-A4D3-5038BED09D5F}" destId="{C76C1887-11E1-46C3-8549-26F66DA10C52}" srcOrd="4" destOrd="0" presId="urn:microsoft.com/office/officeart/2005/8/layout/radial2"/>
    <dgm:cxn modelId="{49CEE275-31E4-457A-8E69-2614C7DEC2BC}" type="presParOf" srcId="{C76C1887-11E1-46C3-8549-26F66DA10C52}" destId="{51645AEE-0CAC-43AF-87E5-495B51D459DD}" srcOrd="0" destOrd="0" presId="urn:microsoft.com/office/officeart/2005/8/layout/radial2"/>
    <dgm:cxn modelId="{6902713F-4C1B-4C42-8539-52A8C8DBC0BE}" type="presParOf" srcId="{C76C1887-11E1-46C3-8549-26F66DA10C52}" destId="{77C7954A-D559-4F7B-B094-7442AF977615}" srcOrd="1" destOrd="0" presId="urn:microsoft.com/office/officeart/2005/8/layout/radial2"/>
    <dgm:cxn modelId="{2804B1C9-43D5-41FA-86F0-F313C1C4CD5F}" type="presParOf" srcId="{F6E89155-965A-4A8A-A4D3-5038BED09D5F}" destId="{78826619-F18C-4729-8F5C-9CDF5DBA913F}" srcOrd="5" destOrd="0" presId="urn:microsoft.com/office/officeart/2005/8/layout/radial2"/>
    <dgm:cxn modelId="{5B3A96C9-6076-4681-A7BB-1E5F06B85BBA}" type="presParOf" srcId="{F6E89155-965A-4A8A-A4D3-5038BED09D5F}" destId="{7FCFC5D2-C01B-4AF8-BB64-9D94A195A2E2}" srcOrd="6" destOrd="0" presId="urn:microsoft.com/office/officeart/2005/8/layout/radial2"/>
    <dgm:cxn modelId="{6919B13F-534E-4B1A-AE37-07A2071462C4}" type="presParOf" srcId="{7FCFC5D2-C01B-4AF8-BB64-9D94A195A2E2}" destId="{F30FBCF4-3791-4B60-AFE5-DB1BD9BD13F2}" srcOrd="0" destOrd="0" presId="urn:microsoft.com/office/officeart/2005/8/layout/radial2"/>
    <dgm:cxn modelId="{BE65EAB6-D80C-4FA8-AD00-A2D317913272}" type="presParOf" srcId="{7FCFC5D2-C01B-4AF8-BB64-9D94A195A2E2}" destId="{AC72D38F-BB45-4179-8F25-02F71F1CA41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CDE45-E2CB-485B-B16C-F968F716123F}">
      <dsp:nvSpPr>
        <dsp:cNvPr id="0" name=""/>
        <dsp:cNvSpPr/>
      </dsp:nvSpPr>
      <dsp:spPr>
        <a:xfrm>
          <a:off x="267411" y="339"/>
          <a:ext cx="1698609" cy="1177872"/>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Respect</a:t>
          </a:r>
          <a:endParaRPr lang="en-US" sz="2000" kern="1200" dirty="0"/>
        </a:p>
      </dsp:txBody>
      <dsp:txXfrm>
        <a:off x="516167" y="172834"/>
        <a:ext cx="1201097" cy="832882"/>
      </dsp:txXfrm>
    </dsp:sp>
    <dsp:sp modelId="{E5BE6B9A-7262-47F0-B976-DB8786FDFB04}">
      <dsp:nvSpPr>
        <dsp:cNvPr id="0" name=""/>
        <dsp:cNvSpPr/>
      </dsp:nvSpPr>
      <dsp:spPr>
        <a:xfrm>
          <a:off x="775133" y="1273854"/>
          <a:ext cx="683165" cy="683165"/>
        </a:xfrm>
        <a:prstGeom prst="mathPlus">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865687" y="1535096"/>
        <a:ext cx="502057" cy="160681"/>
      </dsp:txXfrm>
    </dsp:sp>
    <dsp:sp modelId="{DB97717C-BC2F-4691-A43E-1C769B093549}">
      <dsp:nvSpPr>
        <dsp:cNvPr id="0" name=""/>
        <dsp:cNvSpPr/>
      </dsp:nvSpPr>
      <dsp:spPr>
        <a:xfrm>
          <a:off x="267411" y="2052663"/>
          <a:ext cx="1698609" cy="1177872"/>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smtClean="0"/>
            <a:t>Accountability</a:t>
          </a:r>
          <a:endParaRPr lang="en-US" sz="1200" b="0" kern="1200" dirty="0"/>
        </a:p>
      </dsp:txBody>
      <dsp:txXfrm>
        <a:off x="516167" y="2225158"/>
        <a:ext cx="1201097" cy="832882"/>
      </dsp:txXfrm>
    </dsp:sp>
    <dsp:sp modelId="{A5362A20-477B-457C-AE30-E15613D1CCC2}">
      <dsp:nvSpPr>
        <dsp:cNvPr id="0" name=""/>
        <dsp:cNvSpPr/>
      </dsp:nvSpPr>
      <dsp:spPr>
        <a:xfrm>
          <a:off x="775133" y="3326179"/>
          <a:ext cx="683165" cy="683165"/>
        </a:xfrm>
        <a:prstGeom prst="mathPlus">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865687" y="3587421"/>
        <a:ext cx="502057" cy="160681"/>
      </dsp:txXfrm>
    </dsp:sp>
    <dsp:sp modelId="{D14BCDDC-9E92-441C-AA31-A13802C7A29F}">
      <dsp:nvSpPr>
        <dsp:cNvPr id="0" name=""/>
        <dsp:cNvSpPr/>
      </dsp:nvSpPr>
      <dsp:spPr>
        <a:xfrm>
          <a:off x="267405" y="4104988"/>
          <a:ext cx="1698621" cy="1177872"/>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Community</a:t>
          </a:r>
          <a:endParaRPr lang="en-US" sz="1600" kern="1200" dirty="0"/>
        </a:p>
      </dsp:txBody>
      <dsp:txXfrm>
        <a:off x="516162" y="4277483"/>
        <a:ext cx="1201107" cy="832882"/>
      </dsp:txXfrm>
    </dsp:sp>
    <dsp:sp modelId="{142AAF77-0C3C-4A9B-941B-18FE6E5B02F7}">
      <dsp:nvSpPr>
        <dsp:cNvPr id="0" name=""/>
        <dsp:cNvSpPr/>
      </dsp:nvSpPr>
      <dsp:spPr>
        <a:xfrm>
          <a:off x="2142707" y="2422515"/>
          <a:ext cx="374563" cy="438168"/>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142707" y="2510149"/>
        <a:ext cx="262194" cy="262900"/>
      </dsp:txXfrm>
    </dsp:sp>
    <dsp:sp modelId="{67A5C0C5-CEED-4EC5-9222-641A59EE2A91}">
      <dsp:nvSpPr>
        <dsp:cNvPr id="0" name=""/>
        <dsp:cNvSpPr/>
      </dsp:nvSpPr>
      <dsp:spPr>
        <a:xfrm>
          <a:off x="2672750" y="1463727"/>
          <a:ext cx="2355744" cy="2355744"/>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US" sz="2900" kern="1200" dirty="0" smtClean="0"/>
            <a:t>Recovery &amp; Change</a:t>
          </a:r>
          <a:endParaRPr lang="en-US" sz="2900" kern="1200" dirty="0"/>
        </a:p>
      </dsp:txBody>
      <dsp:txXfrm>
        <a:off x="3017741" y="1808718"/>
        <a:ext cx="1665762" cy="1665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26619-F18C-4729-8F5C-9CDF5DBA913F}">
      <dsp:nvSpPr>
        <dsp:cNvPr id="0" name=""/>
        <dsp:cNvSpPr/>
      </dsp:nvSpPr>
      <dsp:spPr>
        <a:xfrm rot="2561262">
          <a:off x="2915389" y="3160692"/>
          <a:ext cx="694543" cy="47988"/>
        </a:xfrm>
        <a:custGeom>
          <a:avLst/>
          <a:gdLst/>
          <a:ahLst/>
          <a:cxnLst/>
          <a:rect l="0" t="0" r="0" b="0"/>
          <a:pathLst>
            <a:path>
              <a:moveTo>
                <a:pt x="0" y="23994"/>
              </a:moveTo>
              <a:lnTo>
                <a:pt x="694543" y="2399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63530A-551F-461D-92E2-59F3E43C645F}">
      <dsp:nvSpPr>
        <dsp:cNvPr id="0" name=""/>
        <dsp:cNvSpPr/>
      </dsp:nvSpPr>
      <dsp:spPr>
        <a:xfrm>
          <a:off x="3007395" y="2216941"/>
          <a:ext cx="886327" cy="47988"/>
        </a:xfrm>
        <a:custGeom>
          <a:avLst/>
          <a:gdLst/>
          <a:ahLst/>
          <a:cxnLst/>
          <a:rect l="0" t="0" r="0" b="0"/>
          <a:pathLst>
            <a:path>
              <a:moveTo>
                <a:pt x="0" y="23994"/>
              </a:moveTo>
              <a:lnTo>
                <a:pt x="886327" y="2399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93EF17-961B-435E-892E-FB85502CFDB8}">
      <dsp:nvSpPr>
        <dsp:cNvPr id="0" name=""/>
        <dsp:cNvSpPr/>
      </dsp:nvSpPr>
      <dsp:spPr>
        <a:xfrm rot="19105863">
          <a:off x="2905494" y="1267427"/>
          <a:ext cx="809247" cy="47988"/>
        </a:xfrm>
        <a:custGeom>
          <a:avLst/>
          <a:gdLst/>
          <a:ahLst/>
          <a:cxnLst/>
          <a:rect l="0" t="0" r="0" b="0"/>
          <a:pathLst>
            <a:path>
              <a:moveTo>
                <a:pt x="0" y="23994"/>
              </a:moveTo>
              <a:lnTo>
                <a:pt x="809247" y="23994"/>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D136E7-691E-4FEC-9813-DF260E78B172}">
      <dsp:nvSpPr>
        <dsp:cNvPr id="0" name=""/>
        <dsp:cNvSpPr/>
      </dsp:nvSpPr>
      <dsp:spPr>
        <a:xfrm>
          <a:off x="1142475" y="1143923"/>
          <a:ext cx="2194024" cy="219402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E99EB5-90DF-4198-9C2D-52745E897132}">
      <dsp:nvSpPr>
        <dsp:cNvPr id="0" name=""/>
        <dsp:cNvSpPr/>
      </dsp:nvSpPr>
      <dsp:spPr>
        <a:xfrm>
          <a:off x="3458180" y="1351"/>
          <a:ext cx="1228231" cy="122823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Officer</a:t>
          </a:r>
          <a:endParaRPr lang="en-US" sz="1000" kern="1200" dirty="0"/>
        </a:p>
      </dsp:txBody>
      <dsp:txXfrm>
        <a:off x="3638050" y="181221"/>
        <a:ext cx="868491" cy="868491"/>
      </dsp:txXfrm>
    </dsp:sp>
    <dsp:sp modelId="{689E55CB-4736-4132-A0C2-00869CA5C4D5}">
      <dsp:nvSpPr>
        <dsp:cNvPr id="0" name=""/>
        <dsp:cNvSpPr/>
      </dsp:nvSpPr>
      <dsp:spPr>
        <a:xfrm>
          <a:off x="4809234" y="1351"/>
          <a:ext cx="1842347" cy="1228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Poorly Defined Role</a:t>
          </a:r>
          <a:endParaRPr lang="en-US" sz="900" kern="1200" dirty="0"/>
        </a:p>
        <a:p>
          <a:pPr marL="57150" lvl="1" indent="-57150" algn="l" defTabSz="400050">
            <a:lnSpc>
              <a:spcPct val="90000"/>
            </a:lnSpc>
            <a:spcBef>
              <a:spcPct val="0"/>
            </a:spcBef>
            <a:spcAft>
              <a:spcPct val="15000"/>
            </a:spcAft>
            <a:buChar char="••"/>
          </a:pPr>
          <a:r>
            <a:rPr lang="en-US" sz="900" kern="1200" dirty="0" smtClean="0"/>
            <a:t>Lack of Support</a:t>
          </a:r>
          <a:endParaRPr lang="en-US" sz="900" kern="1200" dirty="0"/>
        </a:p>
        <a:p>
          <a:pPr marL="57150" lvl="1" indent="-57150" algn="l" defTabSz="400050">
            <a:lnSpc>
              <a:spcPct val="90000"/>
            </a:lnSpc>
            <a:spcBef>
              <a:spcPct val="0"/>
            </a:spcBef>
            <a:spcAft>
              <a:spcPct val="15000"/>
            </a:spcAft>
            <a:buChar char="••"/>
          </a:pPr>
          <a:r>
            <a:rPr lang="en-US" sz="900" kern="1200" dirty="0" smtClean="0"/>
            <a:t>Negative Interactions with Inmates</a:t>
          </a:r>
          <a:endParaRPr lang="en-US" sz="900" kern="1200" dirty="0"/>
        </a:p>
        <a:p>
          <a:pPr marL="57150" lvl="1" indent="-57150" algn="l" defTabSz="400050">
            <a:lnSpc>
              <a:spcPct val="90000"/>
            </a:lnSpc>
            <a:spcBef>
              <a:spcPct val="0"/>
            </a:spcBef>
            <a:spcAft>
              <a:spcPct val="15000"/>
            </a:spcAft>
            <a:buChar char="••"/>
          </a:pPr>
          <a:r>
            <a:rPr lang="en-US" sz="900" kern="1200" dirty="0" smtClean="0"/>
            <a:t>Depersonalized Relationship with Inmates</a:t>
          </a:r>
          <a:endParaRPr lang="en-US" sz="900" kern="1200" dirty="0"/>
        </a:p>
      </dsp:txBody>
      <dsp:txXfrm>
        <a:off x="4809234" y="1351"/>
        <a:ext cx="1842347" cy="1228231"/>
      </dsp:txXfrm>
    </dsp:sp>
    <dsp:sp modelId="{51645AEE-0CAC-43AF-87E5-495B51D459DD}">
      <dsp:nvSpPr>
        <dsp:cNvPr id="0" name=""/>
        <dsp:cNvSpPr/>
      </dsp:nvSpPr>
      <dsp:spPr>
        <a:xfrm>
          <a:off x="3893723" y="1626819"/>
          <a:ext cx="1228231" cy="1228231"/>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Counselor</a:t>
          </a:r>
          <a:endParaRPr lang="en-US" sz="1000" kern="1200" dirty="0"/>
        </a:p>
      </dsp:txBody>
      <dsp:txXfrm>
        <a:off x="4073593" y="1806689"/>
        <a:ext cx="868491" cy="868491"/>
      </dsp:txXfrm>
    </dsp:sp>
    <dsp:sp modelId="{77C7954A-D559-4F7B-B094-7442AF977615}">
      <dsp:nvSpPr>
        <dsp:cNvPr id="0" name=""/>
        <dsp:cNvSpPr/>
      </dsp:nvSpPr>
      <dsp:spPr>
        <a:xfrm>
          <a:off x="5244777" y="1626819"/>
          <a:ext cx="1842347" cy="1228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Heavy, Demanding Caseload</a:t>
          </a:r>
          <a:endParaRPr lang="en-US" sz="900" kern="1200" dirty="0"/>
        </a:p>
        <a:p>
          <a:pPr marL="57150" lvl="1" indent="-57150" algn="l" defTabSz="400050">
            <a:lnSpc>
              <a:spcPct val="90000"/>
            </a:lnSpc>
            <a:spcBef>
              <a:spcPct val="0"/>
            </a:spcBef>
            <a:spcAft>
              <a:spcPct val="15000"/>
            </a:spcAft>
            <a:buChar char="••"/>
          </a:pPr>
          <a:r>
            <a:rPr lang="en-US" sz="900" kern="1200" dirty="0" smtClean="0"/>
            <a:t>Inadequate Supervision</a:t>
          </a:r>
          <a:endParaRPr lang="en-US" sz="900" kern="1200" dirty="0"/>
        </a:p>
        <a:p>
          <a:pPr marL="57150" lvl="1" indent="-57150" algn="l" defTabSz="400050">
            <a:lnSpc>
              <a:spcPct val="90000"/>
            </a:lnSpc>
            <a:spcBef>
              <a:spcPct val="0"/>
            </a:spcBef>
            <a:spcAft>
              <a:spcPct val="15000"/>
            </a:spcAft>
            <a:buChar char="••"/>
          </a:pPr>
          <a:r>
            <a:rPr lang="en-US" sz="900" kern="1200" dirty="0" smtClean="0"/>
            <a:t>Inadequate Self-Care</a:t>
          </a:r>
          <a:endParaRPr lang="en-US" sz="900" kern="1200" dirty="0"/>
        </a:p>
        <a:p>
          <a:pPr marL="57150" lvl="1" indent="-57150" algn="l" defTabSz="400050">
            <a:lnSpc>
              <a:spcPct val="90000"/>
            </a:lnSpc>
            <a:spcBef>
              <a:spcPct val="0"/>
            </a:spcBef>
            <a:spcAft>
              <a:spcPct val="15000"/>
            </a:spcAft>
            <a:buChar char="••"/>
          </a:pPr>
          <a:endParaRPr lang="en-US" sz="900" kern="1200" dirty="0"/>
        </a:p>
      </dsp:txBody>
      <dsp:txXfrm>
        <a:off x="5244777" y="1626819"/>
        <a:ext cx="1842347" cy="1228231"/>
      </dsp:txXfrm>
    </dsp:sp>
    <dsp:sp modelId="{F30FBCF4-3791-4B60-AFE5-DB1BD9BD13F2}">
      <dsp:nvSpPr>
        <dsp:cNvPr id="0" name=""/>
        <dsp:cNvSpPr/>
      </dsp:nvSpPr>
      <dsp:spPr>
        <a:xfrm>
          <a:off x="3343542" y="3208196"/>
          <a:ext cx="1316414" cy="131641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Administration</a:t>
          </a:r>
          <a:endParaRPr lang="en-US" sz="1000" kern="1200" dirty="0"/>
        </a:p>
      </dsp:txBody>
      <dsp:txXfrm>
        <a:off x="3536326" y="3400980"/>
        <a:ext cx="930846" cy="930846"/>
      </dsp:txXfrm>
    </dsp:sp>
    <dsp:sp modelId="{AC72D38F-BB45-4179-8F25-02F71F1CA417}">
      <dsp:nvSpPr>
        <dsp:cNvPr id="0" name=""/>
        <dsp:cNvSpPr/>
      </dsp:nvSpPr>
      <dsp:spPr>
        <a:xfrm>
          <a:off x="4791598" y="3208196"/>
          <a:ext cx="1974621" cy="1316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Lack of Unified Leadership</a:t>
          </a:r>
          <a:endParaRPr lang="en-US" sz="900" kern="1200" dirty="0"/>
        </a:p>
        <a:p>
          <a:pPr marL="57150" lvl="1" indent="-57150" algn="l" defTabSz="400050">
            <a:lnSpc>
              <a:spcPct val="90000"/>
            </a:lnSpc>
            <a:spcBef>
              <a:spcPct val="0"/>
            </a:spcBef>
            <a:spcAft>
              <a:spcPct val="15000"/>
            </a:spcAft>
            <a:buChar char="••"/>
          </a:pPr>
          <a:r>
            <a:rPr lang="en-US" sz="900" kern="1200" dirty="0" smtClean="0"/>
            <a:t>Inadequate Staffing</a:t>
          </a:r>
          <a:endParaRPr lang="en-US" sz="900" kern="1200" dirty="0"/>
        </a:p>
        <a:p>
          <a:pPr marL="57150" lvl="1" indent="-57150" algn="l" defTabSz="400050">
            <a:lnSpc>
              <a:spcPct val="90000"/>
            </a:lnSpc>
            <a:spcBef>
              <a:spcPct val="0"/>
            </a:spcBef>
            <a:spcAft>
              <a:spcPct val="15000"/>
            </a:spcAft>
            <a:buChar char="••"/>
          </a:pPr>
          <a:r>
            <a:rPr lang="en-US" sz="900" kern="1200" dirty="0" smtClean="0"/>
            <a:t>Poorly Defined Job Descriptions</a:t>
          </a:r>
          <a:endParaRPr lang="en-US" sz="900" kern="1200" dirty="0"/>
        </a:p>
        <a:p>
          <a:pPr marL="57150" lvl="1" indent="-57150" algn="l" defTabSz="400050">
            <a:lnSpc>
              <a:spcPct val="90000"/>
            </a:lnSpc>
            <a:spcBef>
              <a:spcPct val="0"/>
            </a:spcBef>
            <a:spcAft>
              <a:spcPct val="15000"/>
            </a:spcAft>
            <a:buChar char="••"/>
          </a:pPr>
          <a:r>
            <a:rPr lang="en-US" sz="900" kern="1200" dirty="0" smtClean="0"/>
            <a:t>Poor Communication with Employees and Among Managers</a:t>
          </a:r>
          <a:endParaRPr lang="en-US" sz="900" kern="1200" dirty="0"/>
        </a:p>
      </dsp:txBody>
      <dsp:txXfrm>
        <a:off x="4791598" y="3208196"/>
        <a:ext cx="1974621" cy="131641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7338CB-F32B-45B0-8507-061C2114B781}" type="datetimeFigureOut">
              <a:rPr lang="en-US" smtClean="0"/>
              <a:t>6/11/2012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D22E64-9A9F-4C8D-8DFB-A77688FD9F88}" type="slidenum">
              <a:rPr lang="en-US" smtClean="0"/>
              <a:t>‹#›</a:t>
            </a:fld>
            <a:endParaRPr lang="en-US"/>
          </a:p>
        </p:txBody>
      </p:sp>
    </p:spTree>
    <p:extLst>
      <p:ext uri="{BB962C8B-B14F-4D97-AF65-F5344CB8AC3E}">
        <p14:creationId xmlns:p14="http://schemas.microsoft.com/office/powerpoint/2010/main" val="4140007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implications of research findings go beyond the criminal justice population. The idea that patients must want to change seems to permeate current practice, but the drug abuse treatment field must reexamine its definition of motivation. Clinical measures of motivation mostly indicate intrinsic drive to change, but extrinsic motivators as well as rewards can increase treatment entry and improve long-term outcomes.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 most effective models integrate criminal justice and drug treatment systems and services. Treatment and</a:t>
            </a:r>
          </a:p>
          <a:p>
            <a:r>
              <a:rPr lang="en-US" sz="1200" b="0" i="0" u="none" strike="noStrike" kern="1200" baseline="0" dirty="0" smtClean="0">
                <a:solidFill>
                  <a:schemeClr val="tx1"/>
                </a:solidFill>
                <a:latin typeface="+mn-lt"/>
                <a:ea typeface="+mn-ea"/>
                <a:cs typeface="+mn-cs"/>
              </a:rPr>
              <a:t>criminal justice personnel work together on treatment planning—including implementation of screening,</a:t>
            </a:r>
          </a:p>
          <a:p>
            <a:r>
              <a:rPr lang="en-US" sz="1200" b="0" i="0" u="none" strike="noStrike" kern="1200" baseline="0" dirty="0" smtClean="0">
                <a:solidFill>
                  <a:schemeClr val="tx1"/>
                </a:solidFill>
                <a:latin typeface="+mn-lt"/>
                <a:ea typeface="+mn-ea"/>
                <a:cs typeface="+mn-cs"/>
              </a:rPr>
              <a:t>placement, testing, monitoring, and supervision—as well as on the systematic use of sanctions and rewards.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in a therapeutic environment, mandated patients seem to reflect on their situation and accept the need for treatment," says Dr. John Kelly, lead investigator of the study, conducted at the VA Palo Alto Healthcare System and Stanford University School of Medicine. "Our findings suggest that people can learn from the 'teachable moment' offered by a judicial mandate, even though the initial motivation for treatment is external. Judicial mandates may provide an opportunity for offenders to gain access to and benefit from needed treatment."</a:t>
            </a:r>
          </a:p>
          <a:p>
            <a:endParaRPr lang="en-US" dirty="0"/>
          </a:p>
        </p:txBody>
      </p:sp>
      <p:sp>
        <p:nvSpPr>
          <p:cNvPr id="4" name="Slide Number Placeholder 3"/>
          <p:cNvSpPr>
            <a:spLocks noGrp="1"/>
          </p:cNvSpPr>
          <p:nvPr>
            <p:ph type="sldNum" sz="quarter" idx="10"/>
          </p:nvPr>
        </p:nvSpPr>
        <p:spPr/>
        <p:txBody>
          <a:bodyPr/>
          <a:lstStyle/>
          <a:p>
            <a:fld id="{D95312FE-4356-4FDA-AFED-77BCE57AD30E}" type="slidenum">
              <a:rPr lang="en-US" smtClean="0"/>
              <a:pPr/>
              <a:t>20</a:t>
            </a:fld>
            <a:endParaRPr lang="en-US"/>
          </a:p>
        </p:txBody>
      </p:sp>
    </p:spTree>
    <p:extLst>
      <p:ext uri="{BB962C8B-B14F-4D97-AF65-F5344CB8AC3E}">
        <p14:creationId xmlns:p14="http://schemas.microsoft.com/office/powerpoint/2010/main" val="59235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Slide Image Placeholder 1"/>
          <p:cNvSpPr>
            <a:spLocks noGrp="1" noRot="1" noChangeAspect="1" noTextEdit="1"/>
          </p:cNvSpPr>
          <p:nvPr>
            <p:ph type="sldImg"/>
          </p:nvPr>
        </p:nvSpPr>
        <p:spPr bwMode="auto">
          <a:noFill/>
          <a:ln>
            <a:solidFill>
              <a:srgbClr val="000000"/>
            </a:solidFill>
            <a:miter lim="800000"/>
            <a:headEnd/>
            <a:tailEnd/>
          </a:ln>
        </p:spPr>
      </p:sp>
      <p:sp>
        <p:nvSpPr>
          <p:cNvPr id="462850"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6285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2A42A4F-7DF6-4048-9417-B54E5B2EC58A}" type="slidenum">
              <a:rPr lang="en-US" sz="1200">
                <a:latin typeface="Calibri" pitchFamily="34" charset="0"/>
              </a:rPr>
              <a:pPr algn="r"/>
              <a:t>32</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Slide Image Placeholder 1"/>
          <p:cNvSpPr>
            <a:spLocks noGrp="1" noRot="1" noChangeAspect="1" noTextEdit="1"/>
          </p:cNvSpPr>
          <p:nvPr>
            <p:ph type="sldImg"/>
          </p:nvPr>
        </p:nvSpPr>
        <p:spPr bwMode="auto">
          <a:noFill/>
          <a:ln>
            <a:solidFill>
              <a:srgbClr val="000000"/>
            </a:solidFill>
            <a:miter lim="800000"/>
            <a:headEnd/>
            <a:tailEnd/>
          </a:ln>
        </p:spPr>
      </p:sp>
      <p:sp>
        <p:nvSpPr>
          <p:cNvPr id="464898"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648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2BDBBB2-2B6E-45DE-8C25-D03215C3F23A}" type="slidenum">
              <a:rPr lang="en-US" sz="1200">
                <a:latin typeface="Calibri" pitchFamily="34" charset="0"/>
              </a:rPr>
              <a:pPr algn="r"/>
              <a:t>34</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Slide Image Placeholder 1"/>
          <p:cNvSpPr>
            <a:spLocks noGrp="1" noRot="1" noChangeAspect="1" noTextEdit="1"/>
          </p:cNvSpPr>
          <p:nvPr>
            <p:ph type="sldImg"/>
          </p:nvPr>
        </p:nvSpPr>
        <p:spPr bwMode="auto">
          <a:noFill/>
          <a:ln>
            <a:solidFill>
              <a:srgbClr val="000000"/>
            </a:solidFill>
            <a:miter lim="800000"/>
            <a:headEnd/>
            <a:tailEnd/>
          </a:ln>
        </p:spPr>
      </p:sp>
      <p:sp>
        <p:nvSpPr>
          <p:cNvPr id="468994"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6899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90D3139-C810-4D2E-95C3-02CE99056FC9}" type="slidenum">
              <a:rPr lang="en-US" sz="1200">
                <a:latin typeface="Calibri" pitchFamily="34" charset="0"/>
              </a:rPr>
              <a:pPr algn="r"/>
              <a:t>35</a:t>
            </a:fld>
            <a:endParaRPr 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Slide Image Placeholder 1"/>
          <p:cNvSpPr>
            <a:spLocks noGrp="1" noRot="1" noChangeAspect="1" noTextEdit="1"/>
          </p:cNvSpPr>
          <p:nvPr>
            <p:ph type="sldImg"/>
          </p:nvPr>
        </p:nvSpPr>
        <p:spPr bwMode="auto">
          <a:noFill/>
          <a:ln>
            <a:solidFill>
              <a:srgbClr val="000000"/>
            </a:solidFill>
            <a:miter lim="800000"/>
            <a:headEnd/>
            <a:tailEnd/>
          </a:ln>
        </p:spPr>
      </p:sp>
      <p:sp>
        <p:nvSpPr>
          <p:cNvPr id="473090"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7309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EC5DD32-FC43-4108-AE3C-4025EB454340}" type="slidenum">
              <a:rPr lang="en-US" sz="1200">
                <a:latin typeface="Calibri" pitchFamily="34" charset="0"/>
              </a:rPr>
              <a:pPr algn="r"/>
              <a:t>36</a:t>
            </a:fld>
            <a:endParaRPr 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Slide Image Placeholder 1"/>
          <p:cNvSpPr>
            <a:spLocks noGrp="1" noRot="1" noChangeAspect="1" noTextEdit="1"/>
          </p:cNvSpPr>
          <p:nvPr>
            <p:ph type="sldImg"/>
          </p:nvPr>
        </p:nvSpPr>
        <p:spPr bwMode="auto">
          <a:noFill/>
          <a:ln>
            <a:solidFill>
              <a:srgbClr val="000000"/>
            </a:solidFill>
            <a:miter lim="800000"/>
            <a:headEnd/>
            <a:tailEnd/>
          </a:ln>
        </p:spPr>
      </p:sp>
      <p:sp>
        <p:nvSpPr>
          <p:cNvPr id="475138"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7513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FAD5897-95C0-4B03-B2B7-89CC669F37FE}" type="slidenum">
              <a:rPr lang="en-US" sz="1200">
                <a:latin typeface="Calibri" pitchFamily="34" charset="0"/>
              </a:rPr>
              <a:pPr algn="r"/>
              <a:t>37</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Slide Image Placeholder 1"/>
          <p:cNvSpPr>
            <a:spLocks noGrp="1" noRot="1" noChangeAspect="1" noTextEdit="1"/>
          </p:cNvSpPr>
          <p:nvPr>
            <p:ph type="sldImg"/>
          </p:nvPr>
        </p:nvSpPr>
        <p:spPr bwMode="auto">
          <a:noFill/>
          <a:ln>
            <a:solidFill>
              <a:srgbClr val="000000"/>
            </a:solidFill>
            <a:miter lim="800000"/>
            <a:headEnd/>
            <a:tailEnd/>
          </a:ln>
        </p:spPr>
      </p:sp>
      <p:sp>
        <p:nvSpPr>
          <p:cNvPr id="477186"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771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E6787EF-E04A-4136-A59B-EA8DD4C7DB25}" type="slidenum">
              <a:rPr lang="en-US" sz="1200">
                <a:latin typeface="Calibri" pitchFamily="34" charset="0"/>
              </a:rPr>
              <a:pPr algn="r"/>
              <a:t>38</a:t>
            </a:fld>
            <a:endParaRPr lang="en-U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Slide Image Placeholder 1"/>
          <p:cNvSpPr>
            <a:spLocks noGrp="1" noRot="1" noChangeAspect="1" noTextEdit="1"/>
          </p:cNvSpPr>
          <p:nvPr>
            <p:ph type="sldImg"/>
          </p:nvPr>
        </p:nvSpPr>
        <p:spPr bwMode="auto">
          <a:noFill/>
          <a:ln>
            <a:solidFill>
              <a:srgbClr val="000000"/>
            </a:solidFill>
            <a:miter lim="800000"/>
            <a:headEnd/>
            <a:tailEnd/>
          </a:ln>
        </p:spPr>
      </p:sp>
      <p:sp>
        <p:nvSpPr>
          <p:cNvPr id="479234"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7923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5229925-CBB4-48E7-9F11-A825167BE046}" type="slidenum">
              <a:rPr lang="en-US" sz="1200">
                <a:latin typeface="Calibri" pitchFamily="34" charset="0"/>
              </a:rPr>
              <a:pPr algn="r"/>
              <a:t>39</a:t>
            </a:fld>
            <a:endParaRPr 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1" name="Slide Image Placeholder 1"/>
          <p:cNvSpPr>
            <a:spLocks noGrp="1" noRot="1" noChangeAspect="1" noTextEdit="1"/>
          </p:cNvSpPr>
          <p:nvPr>
            <p:ph type="sldImg"/>
          </p:nvPr>
        </p:nvSpPr>
        <p:spPr bwMode="auto">
          <a:noFill/>
          <a:ln>
            <a:solidFill>
              <a:srgbClr val="000000"/>
            </a:solidFill>
            <a:miter lim="800000"/>
            <a:headEnd/>
            <a:tailEnd/>
          </a:ln>
        </p:spPr>
      </p:sp>
      <p:sp>
        <p:nvSpPr>
          <p:cNvPr id="481282"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8128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EE0AB12-7D99-4300-B054-ED801E59FF21}" type="slidenum">
              <a:rPr lang="en-US" sz="1200">
                <a:latin typeface="Calibri" pitchFamily="34" charset="0"/>
              </a:rPr>
              <a:pPr algn="r"/>
              <a:t>40</a:t>
            </a:fld>
            <a:endParaRPr lang="en-US"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29" name="Slide Image Placeholder 1"/>
          <p:cNvSpPr>
            <a:spLocks noGrp="1" noRot="1" noChangeAspect="1" noTextEdit="1"/>
          </p:cNvSpPr>
          <p:nvPr>
            <p:ph type="sldImg"/>
          </p:nvPr>
        </p:nvSpPr>
        <p:spPr bwMode="auto">
          <a:noFill/>
          <a:ln>
            <a:solidFill>
              <a:srgbClr val="000000"/>
            </a:solidFill>
            <a:miter lim="800000"/>
            <a:headEnd/>
            <a:tailEnd/>
          </a:ln>
        </p:spPr>
      </p:sp>
      <p:sp>
        <p:nvSpPr>
          <p:cNvPr id="483330"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8333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5912DD4-551D-4016-AF6F-B277E712484F}" type="slidenum">
              <a:rPr lang="en-US" sz="1200">
                <a:latin typeface="Calibri" pitchFamily="34" charset="0"/>
              </a:rPr>
              <a:pPr algn="r"/>
              <a:t>41</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U.S. Department of Health and Human Services study revealed that clients who participated in federally funded substance abuse treatment programs were not only able to reduce their drug use by about 50 percent, but were also able to make other substantial changes in their lives that decreased the need for public services, yielding savings related to fewer hospital visits and less involvement in the criminal justice system. The overall mental and physical health of the patients improved as they reported reduced numbers of medical visits and safer sexual habits.</a:t>
            </a:r>
            <a:endParaRPr lang="en-US" dirty="0"/>
          </a:p>
        </p:txBody>
      </p:sp>
      <p:sp>
        <p:nvSpPr>
          <p:cNvPr id="4" name="Slide Number Placeholder 3"/>
          <p:cNvSpPr>
            <a:spLocks noGrp="1"/>
          </p:cNvSpPr>
          <p:nvPr>
            <p:ph type="sldNum" sz="quarter" idx="10"/>
          </p:nvPr>
        </p:nvSpPr>
        <p:spPr/>
        <p:txBody>
          <a:bodyPr/>
          <a:lstStyle/>
          <a:p>
            <a:fld id="{D95312FE-4356-4FDA-AFED-77BCE57AD30E}" type="slidenum">
              <a:rPr lang="en-US" smtClean="0"/>
              <a:pPr/>
              <a:t>22</a:t>
            </a:fld>
            <a:endParaRPr lang="en-US"/>
          </a:p>
        </p:txBody>
      </p:sp>
    </p:spTree>
    <p:extLst>
      <p:ext uri="{BB962C8B-B14F-4D97-AF65-F5344CB8AC3E}">
        <p14:creationId xmlns:p14="http://schemas.microsoft.com/office/powerpoint/2010/main" val="2998369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7" name="Slide Image Placeholder 1"/>
          <p:cNvSpPr>
            <a:spLocks noGrp="1" noRot="1" noChangeAspect="1" noTextEdit="1"/>
          </p:cNvSpPr>
          <p:nvPr>
            <p:ph type="sldImg"/>
          </p:nvPr>
        </p:nvSpPr>
        <p:spPr bwMode="auto">
          <a:noFill/>
          <a:ln>
            <a:solidFill>
              <a:srgbClr val="000000"/>
            </a:solidFill>
            <a:miter lim="800000"/>
            <a:headEnd/>
            <a:tailEnd/>
          </a:ln>
        </p:spPr>
      </p:sp>
      <p:sp>
        <p:nvSpPr>
          <p:cNvPr id="485378"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8537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69B4225-7223-498D-8E10-466292A81AA3}" type="slidenum">
              <a:rPr lang="en-US" sz="1200">
                <a:latin typeface="Calibri" pitchFamily="34" charset="0"/>
              </a:rPr>
              <a:pPr algn="r"/>
              <a:t>42</a:t>
            </a:fld>
            <a:endParaRPr lang="en-US"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Slide Image Placeholder 1"/>
          <p:cNvSpPr>
            <a:spLocks noGrp="1" noRot="1" noChangeAspect="1" noTextEdit="1"/>
          </p:cNvSpPr>
          <p:nvPr>
            <p:ph type="sldImg"/>
          </p:nvPr>
        </p:nvSpPr>
        <p:spPr bwMode="auto">
          <a:noFill/>
          <a:ln>
            <a:solidFill>
              <a:srgbClr val="000000"/>
            </a:solidFill>
            <a:miter lim="800000"/>
            <a:headEnd/>
            <a:tailEnd/>
          </a:ln>
        </p:spPr>
      </p:sp>
      <p:sp>
        <p:nvSpPr>
          <p:cNvPr id="487426"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8742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9F932FD-CDE2-4126-B112-967DF7B43FBA}" type="slidenum">
              <a:rPr lang="en-US" sz="1200">
                <a:latin typeface="Calibri" pitchFamily="34" charset="0"/>
              </a:rPr>
              <a:pPr algn="r"/>
              <a:t>43</a:t>
            </a:fld>
            <a:endParaRPr lang="en-US"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Slide Image Placeholder 1"/>
          <p:cNvSpPr>
            <a:spLocks noGrp="1" noRot="1" noChangeAspect="1" noTextEdit="1"/>
          </p:cNvSpPr>
          <p:nvPr>
            <p:ph type="sldImg"/>
          </p:nvPr>
        </p:nvSpPr>
        <p:spPr bwMode="auto">
          <a:noFill/>
          <a:ln>
            <a:solidFill>
              <a:srgbClr val="000000"/>
            </a:solidFill>
            <a:miter lim="800000"/>
            <a:headEnd/>
            <a:tailEnd/>
          </a:ln>
        </p:spPr>
      </p:sp>
      <p:sp>
        <p:nvSpPr>
          <p:cNvPr id="489474"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8947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ADDC81F-B9F4-45C6-9EA5-C66B193F5162}" type="slidenum">
              <a:rPr lang="en-US" sz="1200">
                <a:latin typeface="Calibri" pitchFamily="34" charset="0"/>
              </a:rPr>
              <a:pPr algn="r"/>
              <a:t>44</a:t>
            </a:fld>
            <a:endParaRPr lang="en-US"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Slide Image Placeholder 1"/>
          <p:cNvSpPr>
            <a:spLocks noGrp="1" noRot="1" noChangeAspect="1" noTextEdit="1"/>
          </p:cNvSpPr>
          <p:nvPr>
            <p:ph type="sldImg"/>
          </p:nvPr>
        </p:nvSpPr>
        <p:spPr bwMode="auto">
          <a:noFill/>
          <a:ln>
            <a:solidFill>
              <a:srgbClr val="000000"/>
            </a:solidFill>
            <a:miter lim="800000"/>
            <a:headEnd/>
            <a:tailEnd/>
          </a:ln>
        </p:spPr>
      </p:sp>
      <p:sp>
        <p:nvSpPr>
          <p:cNvPr id="491522"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9152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0952006-9812-4F2D-BD87-7ED47DB48B66}" type="slidenum">
              <a:rPr lang="en-US" sz="1200">
                <a:latin typeface="Calibri" pitchFamily="34" charset="0"/>
              </a:rPr>
              <a:pPr algn="r"/>
              <a:t>53</a:t>
            </a:fld>
            <a:endParaRPr lang="en-US"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u="none" strike="noStrike" kern="1200" baseline="0" dirty="0" smtClean="0">
                <a:solidFill>
                  <a:schemeClr val="tx1"/>
                </a:solidFill>
                <a:latin typeface="+mn-lt"/>
                <a:ea typeface="+mn-ea"/>
                <a:cs typeface="+mn-cs"/>
              </a:rPr>
              <a:t>Research indicates that drug courts can reduce recidivism and promote other positive outcomes.</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By quickly placing an offender before a judge, the drug treatment court creates an immediate crisis for the offender and can force substance abusing behavior into the open, making denial difficult (U.S. Department of Justice 1997). In their study of the Denver drug court, </a:t>
            </a:r>
            <a:r>
              <a:rPr lang="en-US" sz="1200" kern="1200" dirty="0" err="1" smtClean="0">
                <a:solidFill>
                  <a:schemeClr val="tx1"/>
                </a:solidFill>
                <a:effectLst/>
                <a:latin typeface="+mn-lt"/>
                <a:ea typeface="+mn-ea"/>
                <a:cs typeface="+mn-cs"/>
              </a:rPr>
              <a:t>Granfield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Eby</a:t>
            </a:r>
            <a:r>
              <a:rPr lang="en-US" sz="1200" kern="1200" dirty="0" smtClean="0">
                <a:solidFill>
                  <a:schemeClr val="tx1"/>
                </a:solidFill>
                <a:effectLst/>
                <a:latin typeface="+mn-lt"/>
                <a:ea typeface="+mn-ea"/>
                <a:cs typeface="+mn-cs"/>
              </a:rPr>
              <a:t>, and Brewster (1998) state that "the sooner an offender receives treatment after an arrest/violation/positive drug test, the more likely the intervention will be effective." Other drug treatment literature suggests that a processing delay or allowance for continuances fail to compel an offender to confront their drug use and criminal behavior (White and Wright 1998). </a:t>
            </a:r>
            <a:endParaRPr lang="en-US" sz="12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Although medically assisted detoxification can safely manage the acute physical symptoms of withdrawal and, for some, can pave the way for effective long-term addiction treatment, detoxification alone is rarely sufficient to help addicted individuals achieve long-term abstinence. Thus, patients should be encouraged to continue drug treatment following detoxification.</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 appropriate duration for an individual depends on the type and degree of his or her problems and needs. Research indicates that most addicted individuals need at least 3 months in treatment to significantly reduce or stop their drug use and that the best outcomes occur with longer durations of treatment. Recovery from drug addiction is a </a:t>
            </a:r>
            <a:r>
              <a:rPr lang="en-US" sz="1200" b="0" i="0" u="none" strike="noStrike" kern="1200" baseline="0" dirty="0" err="1" smtClean="0">
                <a:solidFill>
                  <a:schemeClr val="tx1"/>
                </a:solidFill>
                <a:latin typeface="+mn-lt"/>
                <a:ea typeface="+mn-ea"/>
                <a:cs typeface="+mn-cs"/>
              </a:rPr>
              <a:t>longterm</a:t>
            </a:r>
            <a:r>
              <a:rPr lang="en-US" sz="1200" b="0" i="0" u="none" strike="noStrike" kern="1200" baseline="0" dirty="0" smtClean="0">
                <a:solidFill>
                  <a:schemeClr val="tx1"/>
                </a:solidFill>
                <a:latin typeface="+mn-lt"/>
                <a:ea typeface="+mn-ea"/>
                <a:cs typeface="+mn-cs"/>
              </a:rPr>
              <a:t> process and frequently requires multiple episodes of treatment.</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Proper assessment and treatment of offenders is primarily the responsibility of service providers, but all court</a:t>
            </a:r>
          </a:p>
          <a:p>
            <a:r>
              <a:rPr lang="en-US" sz="1200" b="0" i="0" u="none" strike="noStrike" kern="1200" baseline="0" dirty="0" smtClean="0">
                <a:solidFill>
                  <a:schemeClr val="tx1"/>
                </a:solidFill>
                <a:latin typeface="+mn-lt"/>
                <a:ea typeface="+mn-ea"/>
                <a:cs typeface="+mn-cs"/>
              </a:rPr>
              <a:t>    team members should be concerned with the integrity of treatment planning, service delivery, and performance</a:t>
            </a:r>
          </a:p>
          <a:p>
            <a:r>
              <a:rPr lang="en-US" sz="1200" b="0" i="0" u="none" strike="noStrike" kern="1200" baseline="0" dirty="0" smtClean="0">
                <a:solidFill>
                  <a:schemeClr val="tx1"/>
                </a:solidFill>
                <a:latin typeface="+mn-lt"/>
                <a:ea typeface="+mn-ea"/>
                <a:cs typeface="+mn-cs"/>
              </a:rPr>
              <a:t>    reporting (including drug test results). Teams that are educated in addiction and substance abuse theory,</a:t>
            </a:r>
          </a:p>
          <a:p>
            <a:r>
              <a:rPr lang="en-US" sz="1200" b="0" i="0" u="none" strike="noStrike" kern="1200" baseline="0" dirty="0" smtClean="0">
                <a:solidFill>
                  <a:schemeClr val="tx1"/>
                </a:solidFill>
                <a:latin typeface="+mn-lt"/>
                <a:ea typeface="+mn-ea"/>
                <a:cs typeface="+mn-cs"/>
              </a:rPr>
              <a:t>    treatment approaches, and relapse prevention are better able to ensure that offender needs are met.</a:t>
            </a:r>
            <a:endParaRPr lang="en-US" dirty="0"/>
          </a:p>
        </p:txBody>
      </p:sp>
      <p:sp>
        <p:nvSpPr>
          <p:cNvPr id="4" name="Slide Number Placeholder 3"/>
          <p:cNvSpPr>
            <a:spLocks noGrp="1"/>
          </p:cNvSpPr>
          <p:nvPr>
            <p:ph type="sldNum" sz="quarter" idx="10"/>
          </p:nvPr>
        </p:nvSpPr>
        <p:spPr/>
        <p:txBody>
          <a:bodyPr/>
          <a:lstStyle/>
          <a:p>
            <a:fld id="{D95312FE-4356-4FDA-AFED-77BCE57AD30E}" type="slidenum">
              <a:rPr lang="en-US" smtClean="0"/>
              <a:pPr/>
              <a:t>55</a:t>
            </a:fld>
            <a:endParaRPr lang="en-US"/>
          </a:p>
        </p:txBody>
      </p:sp>
    </p:spTree>
    <p:extLst>
      <p:ext uri="{BB962C8B-B14F-4D97-AF65-F5344CB8AC3E}">
        <p14:creationId xmlns:p14="http://schemas.microsoft.com/office/powerpoint/2010/main" val="2080086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Drug use during treatment must be monitored continuously, as lapses during treatment do occur. Knowing their drug use is being monitored can be a powerful incentive for patients and can help them withstand urges to use drugs. Monitoring also provides an early indication of a return to drug use, signaling a possible need to adjust an individual’s treatment plan to better meet his or her needs.</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An individual’s treatment and services plan must be assessed continually and modified as necessary to ensure that it meets his or her changing needs. A patient may require varying combinations of </a:t>
            </a:r>
            <a:r>
              <a:rPr lang="en-US" dirty="0" smtClean="0"/>
              <a:t>services and</a:t>
            </a:r>
            <a:r>
              <a:rPr lang="en-US" sz="1200" b="0" i="0" u="none" strike="noStrike" kern="1200" baseline="0" dirty="0" smtClean="0">
                <a:solidFill>
                  <a:schemeClr val="tx1"/>
                </a:solidFill>
                <a:latin typeface="+mn-lt"/>
                <a:ea typeface="+mn-ea"/>
                <a:cs typeface="+mn-cs"/>
              </a:rPr>
              <a:t> treatment components during the course of treatment and recovery. In addition to counseling or psychotherapy, a patient may require medication, medical services, family therapy, parenting instruction, vocational rehabilitation, and/or social and legal services. For many patients, a continuing care approach provides the best results, with the treatment intensity varying according to a person’s changing needs.</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Effective treatment attends to multiple needs of the individual, not just his or her drug abuse. To be effective, treatment must address the individual’s drug abuse and any associated medical, psychological, social, vocational, and legal problems. It is also important that treatment be appropriate to the individual’s age, gender, ethnicity, and culture.</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Offenders report that interactions with the judge are one of the most important influences on the experience they have while in the program. They respond to the judge’s interpersonal skills and ability to resolve legal problems expeditiously and provide ready access to services. Offenders who interact with the same judge, rather than multiple judges, may be more likely to comply with program demands.</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Family involvement in substance abuse treatment is positively associated with increased engagement rates for entry into treatment, decreased dropout rates during treatment, and better long-term outcomes. </a:t>
            </a:r>
            <a:r>
              <a:rPr lang="en-US" sz="1050" b="0" i="0" u="none" strike="noStrike" kern="1200" baseline="0" dirty="0" smtClean="0">
                <a:solidFill>
                  <a:schemeClr val="tx1"/>
                </a:solidFill>
                <a:latin typeface="+mn-lt"/>
                <a:ea typeface="+mn-ea"/>
                <a:cs typeface="+mn-cs"/>
              </a:rPr>
              <a:t>(Substance Abuse Therapy and Family Therapy – Tip 39 – SAMHSA/CSAT, 2005) </a:t>
            </a:r>
            <a:endParaRPr lang="en-US" sz="1050" dirty="0"/>
          </a:p>
        </p:txBody>
      </p:sp>
      <p:sp>
        <p:nvSpPr>
          <p:cNvPr id="4" name="Slide Number Placeholder 3"/>
          <p:cNvSpPr>
            <a:spLocks noGrp="1"/>
          </p:cNvSpPr>
          <p:nvPr>
            <p:ph type="sldNum" sz="quarter" idx="10"/>
          </p:nvPr>
        </p:nvSpPr>
        <p:spPr/>
        <p:txBody>
          <a:bodyPr/>
          <a:lstStyle/>
          <a:p>
            <a:fld id="{D95312FE-4356-4FDA-AFED-77BCE57AD30E}" type="slidenum">
              <a:rPr lang="en-US" smtClean="0"/>
              <a:pPr/>
              <a:t>56</a:t>
            </a:fld>
            <a:endParaRPr lang="en-US"/>
          </a:p>
        </p:txBody>
      </p:sp>
    </p:spTree>
    <p:extLst>
      <p:ext uri="{BB962C8B-B14F-4D97-AF65-F5344CB8AC3E}">
        <p14:creationId xmlns:p14="http://schemas.microsoft.com/office/powerpoint/2010/main" val="3349916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Drug use during treatment must be monitored continuously, as lapses during treatment do occur. Knowing their drug use is being monitored can be a powerful incentive for patients and can help them withstand urges to use drugs. Monitoring also provides an early indication of a return to drug use, signaling a possible need to adjust an individual’s treatment plan to better meet his or her needs.</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An individual’s treatment and services plan must be assessed continually and modified as necessary to ensure that it meets his or her changing needs. A patient may require varying combinations of </a:t>
            </a:r>
            <a:r>
              <a:rPr lang="en-US" dirty="0" smtClean="0"/>
              <a:t>services and</a:t>
            </a:r>
            <a:r>
              <a:rPr lang="en-US" sz="1200" b="0" i="0" u="none" strike="noStrike" kern="1200" baseline="0" dirty="0" smtClean="0">
                <a:solidFill>
                  <a:schemeClr val="tx1"/>
                </a:solidFill>
                <a:latin typeface="+mn-lt"/>
                <a:ea typeface="+mn-ea"/>
                <a:cs typeface="+mn-cs"/>
              </a:rPr>
              <a:t> treatment components during the course of treatment and recovery. In addition to counseling or psychotherapy, a patient may require medication, medical services, family therapy, parenting instruction, vocational rehabilitation, and/or social and legal services. For many patients, a continuing care approach provides the best results, with the treatment intensity varying according to a person’s changing needs.</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Effective treatment attends to multiple needs of the individual, not just his or her drug abuse. To be effective, treatment must address the individual’s drug abuse and any associated medical, psychological, social, vocational, and legal problems. It is also important that treatment be appropriate to the individual’s age, gender, ethnicity, and culture.</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Offenders report that interactions with the judge are one of the most important influences on the experience they have while in the program. They respond to the judge’s interpersonal skills and ability to resolve legal problems expeditiously and provide ready access to services. Offenders who interact with the same judge, rather than multiple judges, may be more likely to comply with program demands.</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Family involvement in substance abuse treatment is positively associated with increased engagement rates for entry into treatment, decreased dropout rates during treatment, and better long-term outcomes. </a:t>
            </a:r>
            <a:r>
              <a:rPr lang="en-US" sz="1050" b="0" i="0" u="none" strike="noStrike" kern="1200" baseline="0" dirty="0" smtClean="0">
                <a:solidFill>
                  <a:schemeClr val="tx1"/>
                </a:solidFill>
                <a:latin typeface="+mn-lt"/>
                <a:ea typeface="+mn-ea"/>
                <a:cs typeface="+mn-cs"/>
              </a:rPr>
              <a:t>(Substance Abuse Therapy and Family Therapy – Tip 39 – SAMHSA/CSAT, 2005) </a:t>
            </a:r>
            <a:endParaRPr lang="en-US" sz="1050" dirty="0"/>
          </a:p>
        </p:txBody>
      </p:sp>
      <p:sp>
        <p:nvSpPr>
          <p:cNvPr id="4" name="Slide Number Placeholder 3"/>
          <p:cNvSpPr>
            <a:spLocks noGrp="1"/>
          </p:cNvSpPr>
          <p:nvPr>
            <p:ph type="sldNum" sz="quarter" idx="10"/>
          </p:nvPr>
        </p:nvSpPr>
        <p:spPr/>
        <p:txBody>
          <a:bodyPr/>
          <a:lstStyle/>
          <a:p>
            <a:fld id="{D95312FE-4356-4FDA-AFED-77BCE57AD30E}" type="slidenum">
              <a:rPr lang="en-US" smtClean="0"/>
              <a:pPr/>
              <a:t>57</a:t>
            </a:fld>
            <a:endParaRPr lang="en-US"/>
          </a:p>
        </p:txBody>
      </p:sp>
    </p:spTree>
    <p:extLst>
      <p:ext uri="{BB962C8B-B14F-4D97-AF65-F5344CB8AC3E}">
        <p14:creationId xmlns:p14="http://schemas.microsoft.com/office/powerpoint/2010/main" val="3349916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Substance abuse treatment prior to contact with the justice system yields public safety benefits early on.</a:t>
            </a:r>
          </a:p>
          <a:p>
            <a:r>
              <a:rPr lang="en-US" sz="1200" b="0" i="0" u="none" strike="noStrike" kern="1200" baseline="0" dirty="0" smtClean="0">
                <a:solidFill>
                  <a:schemeClr val="tx1"/>
                </a:solidFill>
                <a:latin typeface="+mn-lt"/>
                <a:ea typeface="+mn-ea"/>
                <a:cs typeface="+mn-cs"/>
              </a:rPr>
              <a:t>Substance-involved individuals have come to compose a large portion of the prison population, and substance use may play a part in the commission of certain crimes. According to a recent Bureau of Justice Statistics report,</a:t>
            </a:r>
          </a:p>
          <a:p>
            <a:r>
              <a:rPr lang="en-US" sz="1200" b="0" i="0" u="none" strike="noStrike" kern="1200" baseline="0" dirty="0" smtClean="0">
                <a:solidFill>
                  <a:schemeClr val="tx1"/>
                </a:solidFill>
                <a:latin typeface="+mn-lt"/>
                <a:ea typeface="+mn-ea"/>
                <a:cs typeface="+mn-cs"/>
              </a:rPr>
              <a:t>• 53 percent of state prisoners and 45 percent of federal prisoners meet criterion of drug abuse or dependence;</a:t>
            </a:r>
          </a:p>
          <a:p>
            <a:r>
              <a:rPr lang="en-US" sz="1200" b="0" i="0" u="none" strike="noStrike" kern="1200" baseline="0" dirty="0" smtClean="0">
                <a:solidFill>
                  <a:schemeClr val="tx1"/>
                </a:solidFill>
                <a:latin typeface="+mn-lt"/>
                <a:ea typeface="+mn-ea"/>
                <a:cs typeface="+mn-cs"/>
              </a:rPr>
              <a:t>• 16.6 percent of state prisoners and 18.4 percent of federal prisoners committed their crimes to obtain money for         drugs;</a:t>
            </a:r>
          </a:p>
          <a:p>
            <a:r>
              <a:rPr lang="en-US" sz="1200" b="0" i="0" u="none" strike="noStrike" kern="1200" baseline="0" dirty="0" smtClean="0">
                <a:solidFill>
                  <a:schemeClr val="tx1"/>
                </a:solidFill>
                <a:latin typeface="+mn-lt"/>
                <a:ea typeface="+mn-ea"/>
                <a:cs typeface="+mn-cs"/>
              </a:rPr>
              <a:t>• one in three state prisoners reported using drugs at the time of their offense, and one in four violent offenders reported drug use at the time of their crime</a:t>
            </a:r>
          </a:p>
          <a:p>
            <a:r>
              <a:rPr lang="en-US" sz="1200" b="0" i="0" u="none" strike="noStrike" kern="1200" baseline="0" dirty="0" smtClean="0">
                <a:solidFill>
                  <a:schemeClr val="tx1"/>
                </a:solidFill>
                <a:latin typeface="+mn-lt"/>
                <a:ea typeface="+mn-ea"/>
                <a:cs typeface="+mn-cs"/>
              </a:rPr>
              <a:t>• 64 percent of state prisoners who committed a property offense reported drug use in the month prior to arrest, and 38 percent reported use during the time of the offense.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Participation in a drug treatment program has been shown to reduce the chances that a drug involved person will commit crime. The National Treatment Improvement Evaluation Study (NTIES) showed that drug treatment significantly reduced respondents’ self-reported criminal activity: </a:t>
            </a:r>
          </a:p>
          <a:p>
            <a:r>
              <a:rPr lang="en-US" sz="1200" b="0" i="0" u="none" strike="noStrike" kern="1200" baseline="0" dirty="0" smtClean="0">
                <a:solidFill>
                  <a:schemeClr val="tx1"/>
                </a:solidFill>
                <a:latin typeface="+mn-lt"/>
                <a:ea typeface="+mn-ea"/>
                <a:cs typeface="+mn-cs"/>
              </a:rPr>
              <a:t>	a 78.3 percent reduction in drug selling</a:t>
            </a:r>
          </a:p>
          <a:p>
            <a:r>
              <a:rPr lang="en-US" sz="1200" b="0" i="0" u="none" strike="noStrike" kern="1200" baseline="0" dirty="0" smtClean="0">
                <a:solidFill>
                  <a:schemeClr val="tx1"/>
                </a:solidFill>
                <a:latin typeface="+mn-lt"/>
                <a:ea typeface="+mn-ea"/>
                <a:cs typeface="+mn-cs"/>
              </a:rPr>
              <a:t>	an 81.6 percent decline in shoplifting</a:t>
            </a:r>
          </a:p>
          <a:p>
            <a:r>
              <a:rPr lang="en-US" sz="1200" b="0" i="0" u="none" strike="noStrike" kern="1200" baseline="0" dirty="0" smtClean="0">
                <a:solidFill>
                  <a:schemeClr val="tx1"/>
                </a:solidFill>
                <a:latin typeface="+mn-lt"/>
                <a:ea typeface="+mn-ea"/>
                <a:cs typeface="+mn-cs"/>
              </a:rPr>
              <a:t>	a 64.3 percent reduction in arrests for any crime</a:t>
            </a:r>
          </a:p>
          <a:p>
            <a:r>
              <a:rPr lang="en-US" sz="1200" b="0" i="0" u="none" strike="noStrike" kern="1200" baseline="0" dirty="0" smtClean="0">
                <a:solidFill>
                  <a:schemeClr val="tx1"/>
                </a:solidFill>
                <a:latin typeface="+mn-lt"/>
                <a:ea typeface="+mn-ea"/>
                <a:cs typeface="+mn-cs"/>
              </a:rPr>
              <a:t>	a 48.3 percent reduction in supporting themselves through illegal activities </a:t>
            </a:r>
            <a:endParaRPr lang="en-US" dirty="0"/>
          </a:p>
        </p:txBody>
      </p:sp>
      <p:sp>
        <p:nvSpPr>
          <p:cNvPr id="4" name="Slide Number Placeholder 3"/>
          <p:cNvSpPr>
            <a:spLocks noGrp="1"/>
          </p:cNvSpPr>
          <p:nvPr>
            <p:ph type="sldNum" sz="quarter" idx="10"/>
          </p:nvPr>
        </p:nvSpPr>
        <p:spPr/>
        <p:txBody>
          <a:bodyPr/>
          <a:lstStyle/>
          <a:p>
            <a:fld id="{D95312FE-4356-4FDA-AFED-77BCE57AD30E}" type="slidenum">
              <a:rPr lang="en-US" smtClean="0"/>
              <a:pPr/>
              <a:t>23</a:t>
            </a:fld>
            <a:endParaRPr lang="en-US"/>
          </a:p>
        </p:txBody>
      </p:sp>
    </p:spTree>
    <p:extLst>
      <p:ext uri="{BB962C8B-B14F-4D97-AF65-F5344CB8AC3E}">
        <p14:creationId xmlns:p14="http://schemas.microsoft.com/office/powerpoint/2010/main" val="2510747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Slide Image Placeholder 1"/>
          <p:cNvSpPr>
            <a:spLocks noGrp="1" noRot="1" noChangeAspect="1" noTextEdit="1"/>
          </p:cNvSpPr>
          <p:nvPr>
            <p:ph type="sldImg"/>
          </p:nvPr>
        </p:nvSpPr>
        <p:spPr bwMode="auto">
          <a:noFill/>
          <a:ln>
            <a:solidFill>
              <a:srgbClr val="000000"/>
            </a:solidFill>
            <a:miter lim="800000"/>
            <a:headEnd/>
            <a:tailEnd/>
          </a:ln>
        </p:spPr>
      </p:sp>
      <p:sp>
        <p:nvSpPr>
          <p:cNvPr id="440322"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4032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0A3E132-E626-4276-AE18-EE19C25C6948}" type="slidenum">
              <a:rPr lang="en-US" sz="1200">
                <a:latin typeface="Calibri" pitchFamily="34" charset="0"/>
              </a:rPr>
              <a:pPr algn="r"/>
              <a:t>26</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Slide Image Placeholder 1"/>
          <p:cNvSpPr>
            <a:spLocks noGrp="1" noRot="1" noChangeAspect="1" noTextEdit="1"/>
          </p:cNvSpPr>
          <p:nvPr>
            <p:ph type="sldImg"/>
          </p:nvPr>
        </p:nvSpPr>
        <p:spPr bwMode="auto">
          <a:noFill/>
          <a:ln>
            <a:solidFill>
              <a:srgbClr val="000000"/>
            </a:solidFill>
            <a:miter lim="800000"/>
            <a:headEnd/>
            <a:tailEnd/>
          </a:ln>
        </p:spPr>
      </p:sp>
      <p:sp>
        <p:nvSpPr>
          <p:cNvPr id="444418"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4441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95CF2BB-5863-4201-BAE6-B80E586D6C16}" type="slidenum">
              <a:rPr lang="en-US" sz="1200">
                <a:latin typeface="Calibri" pitchFamily="34" charset="0"/>
              </a:rPr>
              <a:pPr algn="r"/>
              <a:t>27</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Slide Image Placeholder 1"/>
          <p:cNvSpPr>
            <a:spLocks noGrp="1" noRot="1" noChangeAspect="1" noTextEdit="1"/>
          </p:cNvSpPr>
          <p:nvPr>
            <p:ph type="sldImg"/>
          </p:nvPr>
        </p:nvSpPr>
        <p:spPr bwMode="auto">
          <a:noFill/>
          <a:ln>
            <a:solidFill>
              <a:srgbClr val="000000"/>
            </a:solidFill>
            <a:miter lim="800000"/>
            <a:headEnd/>
            <a:tailEnd/>
          </a:ln>
        </p:spPr>
      </p:sp>
      <p:sp>
        <p:nvSpPr>
          <p:cNvPr id="452610"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5261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E5E43BD-AD50-486F-8D62-D2F0E1AF861D}" type="slidenum">
              <a:rPr lang="en-US" sz="1200">
                <a:latin typeface="Calibri" pitchFamily="34" charset="0"/>
              </a:rPr>
              <a:pPr algn="r"/>
              <a:t>28</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Slide Image Placeholder 1"/>
          <p:cNvSpPr>
            <a:spLocks noGrp="1" noRot="1" noChangeAspect="1" noTextEdit="1"/>
          </p:cNvSpPr>
          <p:nvPr>
            <p:ph type="sldImg"/>
          </p:nvPr>
        </p:nvSpPr>
        <p:spPr bwMode="auto">
          <a:noFill/>
          <a:ln>
            <a:solidFill>
              <a:srgbClr val="000000"/>
            </a:solidFill>
            <a:miter lim="800000"/>
            <a:headEnd/>
            <a:tailEnd/>
          </a:ln>
        </p:spPr>
      </p:sp>
      <p:sp>
        <p:nvSpPr>
          <p:cNvPr id="456706"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5670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A87AC20-779A-4243-937C-C9A71325AC5E}" type="slidenum">
              <a:rPr lang="en-US" sz="1200">
                <a:latin typeface="Calibri" pitchFamily="34" charset="0"/>
              </a:rPr>
              <a:pPr algn="r"/>
              <a:t>29</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Slide Image Placeholder 1"/>
          <p:cNvSpPr>
            <a:spLocks noGrp="1" noRot="1" noChangeAspect="1" noTextEdit="1"/>
          </p:cNvSpPr>
          <p:nvPr>
            <p:ph type="sldImg"/>
          </p:nvPr>
        </p:nvSpPr>
        <p:spPr bwMode="auto">
          <a:noFill/>
          <a:ln>
            <a:solidFill>
              <a:srgbClr val="000000"/>
            </a:solidFill>
            <a:miter lim="800000"/>
            <a:headEnd/>
            <a:tailEnd/>
          </a:ln>
        </p:spPr>
      </p:sp>
      <p:sp>
        <p:nvSpPr>
          <p:cNvPr id="458754"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5875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7A2AC3A-2FED-4003-B86F-C0A55251E4A2}" type="slidenum">
              <a:rPr lang="en-US" sz="1200">
                <a:latin typeface="Calibri" pitchFamily="34" charset="0"/>
              </a:rPr>
              <a:pPr algn="r"/>
              <a:t>30</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02"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6080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BA45C36-1023-47B7-B489-DF98130A7DC0}" type="slidenum">
              <a:rPr lang="en-US" sz="1200">
                <a:latin typeface="Calibri" pitchFamily="34" charset="0"/>
              </a:rPr>
              <a:pPr algn="r"/>
              <a:t>31</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12815A1-B7C9-483D-B745-CDACF0393E5D}" type="datetime1">
              <a:rPr lang="en-US" smtClean="0">
                <a:solidFill>
                  <a:prstClr val="black">
                    <a:tint val="75000"/>
                  </a:prstClr>
                </a:solidFill>
              </a:rPr>
              <a:t>6/11/2012</a:t>
            </a:fld>
            <a:endParaRPr lang="en-US">
              <a:solidFill>
                <a:prstClr val="black">
                  <a:tint val="75000"/>
                </a:prstClr>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prstClr val="black">
                  <a:tint val="75000"/>
                </a:prst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57A9356-58C5-43D5-882F-5F19D2B208C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BADF35-6ED6-4290-BB5A-49DA4C8A4E10}" type="datetime1">
              <a:rPr lang="en-US" smtClean="0">
                <a:solidFill>
                  <a:prstClr val="black">
                    <a:tint val="75000"/>
                  </a:prstClr>
                </a:solidFill>
              </a:rPr>
              <a:t>6/11/2012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fld id="{857A9356-58C5-43D5-882F-5F19D2B208C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01E3DE2-6F87-4430-816C-F3661BAA1396}" type="datetime1">
              <a:rPr lang="en-US" smtClean="0">
                <a:solidFill>
                  <a:prstClr val="black">
                    <a:tint val="75000"/>
                  </a:prstClr>
                </a:solidFill>
              </a:rPr>
              <a:t>6/11/2012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fld id="{857A9356-58C5-43D5-882F-5F19D2B208C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506C812-3E21-4399-A923-09224B6219FD}" type="datetime1">
              <a:rPr lang="en-US" smtClean="0">
                <a:solidFill>
                  <a:prstClr val="black">
                    <a:tint val="75000"/>
                  </a:prstClr>
                </a:solidFill>
              </a:rPr>
              <a:t>6/11/2012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fld id="{857A9356-58C5-43D5-882F-5F19D2B208CB}"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1498B6B-6AD5-4B78-980C-7CB8254E00D8}" type="datetime1">
              <a:rPr lang="en-US" smtClean="0">
                <a:solidFill>
                  <a:prstClr val="black">
                    <a:tint val="75000"/>
                  </a:prstClr>
                </a:solidFill>
              </a:rPr>
              <a:t>6/11/2012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extLst/>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extLst/>
          </a:lstStyle>
          <a:p>
            <a:fld id="{857A9356-58C5-43D5-882F-5F19D2B208CB}" type="slidenum">
              <a:rPr lang="en-US" smtClean="0">
                <a:solidFill>
                  <a:prstClr val="black">
                    <a:tint val="75000"/>
                  </a:prstClr>
                </a:solidFill>
              </a:rPr>
              <a:pPr/>
              <a:t>‹#›</a:t>
            </a:fld>
            <a:endParaRPr lang="en-US">
              <a:solidFill>
                <a:prstClr val="black">
                  <a:tint val="75000"/>
                </a:prstClr>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4E827EE-289A-4092-BD4B-3FEE43B1D327}" type="datetime1">
              <a:rPr lang="en-US" smtClean="0">
                <a:solidFill>
                  <a:prstClr val="black">
                    <a:tint val="75000"/>
                  </a:prstClr>
                </a:solidFill>
              </a:rPr>
              <a:t>6/11/2012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extLst/>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extLst/>
          </a:lstStyle>
          <a:p>
            <a:fld id="{857A9356-58C5-43D5-882F-5F19D2B208CB}"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21C2F66-9C02-4FF5-AF9D-EB10AA3B34A3}" type="datetime1">
              <a:rPr lang="en-US" smtClean="0">
                <a:solidFill>
                  <a:prstClr val="black">
                    <a:tint val="75000"/>
                  </a:prstClr>
                </a:solidFill>
              </a:rPr>
              <a:t>6/11/2012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extLst/>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extLst/>
          </a:lstStyle>
          <a:p>
            <a:fld id="{857A9356-58C5-43D5-882F-5F19D2B208CB}"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8A249F2-7319-40F6-BAA1-EAF538243C9D}" type="datetime1">
              <a:rPr lang="en-US" smtClean="0">
                <a:solidFill>
                  <a:prstClr val="black">
                    <a:tint val="75000"/>
                  </a:prstClr>
                </a:solidFill>
              </a:rPr>
              <a:t>6/11/2012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extLst/>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extLst/>
          </a:lstStyle>
          <a:p>
            <a:fld id="{857A9356-58C5-43D5-882F-5F19D2B208CB}"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D86CF3B-1A87-4227-9170-37C01512E128}" type="datetime1">
              <a:rPr lang="en-US" smtClean="0">
                <a:solidFill>
                  <a:prstClr val="black">
                    <a:tint val="75000"/>
                  </a:prstClr>
                </a:solidFill>
              </a:rPr>
              <a:t>6/11/2012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extLst/>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extLst/>
          </a:lstStyle>
          <a:p>
            <a:fld id="{857A9356-58C5-43D5-882F-5F19D2B208C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3CEE1F9-4328-46DF-81C4-1B44C2FC70C2}" type="datetime1">
              <a:rPr lang="en-US" smtClean="0">
                <a:solidFill>
                  <a:prstClr val="black">
                    <a:tint val="75000"/>
                  </a:prstClr>
                </a:solidFill>
              </a:rPr>
              <a:t>6/11/2012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extLst/>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extLst/>
          </a:lstStyle>
          <a:p>
            <a:fld id="{857A9356-58C5-43D5-882F-5F19D2B208CB}"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5DAA972-039B-4931-8B04-DE143B78CA18}" type="datetime1">
              <a:rPr lang="en-US" smtClean="0">
                <a:solidFill>
                  <a:prstClr val="black">
                    <a:tint val="75000"/>
                  </a:prstClr>
                </a:solidFill>
              </a:rPr>
              <a:t>6/11/2012</a:t>
            </a:fld>
            <a:endParaRPr lang="en-US">
              <a:solidFill>
                <a:prstClr val="black">
                  <a:tint val="75000"/>
                </a:prstClr>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57A9356-58C5-43D5-882F-5F19D2B208CB}"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2C44D8D-43B0-406F-AB91-0788BD7512DD}" type="datetime1">
              <a:rPr lang="en-US" smtClean="0"/>
              <a:t>6/11/2012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FE4EE8E-C579-49AD-8774-EF3427A7356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6.wmf"/></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9343"/>
            <a:ext cx="5029200" cy="2514600"/>
          </a:xfrm>
        </p:spPr>
        <p:txBody>
          <a:bodyPr>
            <a:noAutofit/>
          </a:bodyPr>
          <a:lstStyle/>
          <a:p>
            <a:pPr>
              <a:defRPr/>
            </a:pPr>
            <a:r>
              <a:rPr lang="en-US" sz="2400" dirty="0">
                <a:solidFill>
                  <a:schemeClr val="tx1">
                    <a:lumMod val="75000"/>
                    <a:lumOff val="25000"/>
                  </a:schemeClr>
                </a:solidFill>
              </a:rPr>
              <a:t/>
            </a:r>
            <a:br>
              <a:rPr lang="en-US" sz="2400" dirty="0">
                <a:solidFill>
                  <a:schemeClr val="tx1">
                    <a:lumMod val="75000"/>
                    <a:lumOff val="25000"/>
                  </a:schemeClr>
                </a:solidFill>
              </a:rPr>
            </a:br>
            <a:r>
              <a:rPr lang="en-US" sz="2400" dirty="0" smtClean="0">
                <a:solidFill>
                  <a:schemeClr val="tx1">
                    <a:lumMod val="75000"/>
                    <a:lumOff val="25000"/>
                  </a:schemeClr>
                </a:solidFill>
              </a:rPr>
              <a:t/>
            </a:r>
            <a:br>
              <a:rPr lang="en-US" sz="2400" dirty="0" smtClean="0">
                <a:solidFill>
                  <a:schemeClr val="tx1">
                    <a:lumMod val="75000"/>
                    <a:lumOff val="25000"/>
                  </a:schemeClr>
                </a:solidFill>
              </a:rPr>
            </a:br>
            <a:r>
              <a:rPr lang="en-US" sz="2400" dirty="0">
                <a:solidFill>
                  <a:schemeClr val="tx1">
                    <a:lumMod val="75000"/>
                    <a:lumOff val="25000"/>
                  </a:schemeClr>
                </a:solidFill>
              </a:rPr>
              <a:t/>
            </a:r>
            <a:br>
              <a:rPr lang="en-US" sz="2400" dirty="0">
                <a:solidFill>
                  <a:schemeClr val="tx1">
                    <a:lumMod val="75000"/>
                    <a:lumOff val="25000"/>
                  </a:schemeClr>
                </a:solidFill>
              </a:rPr>
            </a:br>
            <a:r>
              <a:rPr lang="en-US" sz="2400" dirty="0" smtClean="0">
                <a:solidFill>
                  <a:schemeClr val="tx1">
                    <a:lumMod val="75000"/>
                    <a:lumOff val="25000"/>
                  </a:schemeClr>
                </a:solidFill>
              </a:rPr>
              <a:t/>
            </a:r>
            <a:br>
              <a:rPr lang="en-US" sz="2400" dirty="0" smtClean="0">
                <a:solidFill>
                  <a:schemeClr val="tx1">
                    <a:lumMod val="75000"/>
                    <a:lumOff val="25000"/>
                  </a:schemeClr>
                </a:solidFill>
              </a:rPr>
            </a:br>
            <a:r>
              <a:rPr lang="en-US" sz="2400" b="1" dirty="0" smtClean="0">
                <a:solidFill>
                  <a:schemeClr val="tx1">
                    <a:lumMod val="75000"/>
                    <a:lumOff val="25000"/>
                  </a:schemeClr>
                </a:solidFill>
              </a:rPr>
              <a:t>Building Stronger Relationships Between Corrections and Treatment</a:t>
            </a:r>
            <a:r>
              <a:rPr lang="en-US" sz="2400" b="1" dirty="0">
                <a:solidFill>
                  <a:schemeClr val="tx1">
                    <a:lumMod val="75000"/>
                    <a:lumOff val="25000"/>
                  </a:schemeClr>
                </a:solidFill>
              </a:rPr>
              <a:t/>
            </a:r>
            <a:br>
              <a:rPr lang="en-US" sz="2400" b="1" dirty="0">
                <a:solidFill>
                  <a:schemeClr val="tx1">
                    <a:lumMod val="75000"/>
                    <a:lumOff val="25000"/>
                  </a:schemeClr>
                </a:solidFill>
              </a:rPr>
            </a:br>
            <a:r>
              <a:rPr lang="en-US" sz="2400" dirty="0">
                <a:solidFill>
                  <a:schemeClr val="tx1">
                    <a:lumMod val="75000"/>
                    <a:lumOff val="25000"/>
                  </a:schemeClr>
                </a:solidFill>
              </a:rPr>
              <a:t/>
            </a:r>
            <a:br>
              <a:rPr lang="en-US" sz="2400" dirty="0">
                <a:solidFill>
                  <a:schemeClr val="tx1">
                    <a:lumMod val="75000"/>
                    <a:lumOff val="25000"/>
                  </a:schemeClr>
                </a:solidFill>
              </a:rPr>
            </a:br>
            <a:r>
              <a:rPr lang="en-US" sz="2400" b="1" dirty="0" smtClean="0">
                <a:solidFill>
                  <a:schemeClr val="tx1">
                    <a:lumMod val="75000"/>
                    <a:lumOff val="25000"/>
                  </a:schemeClr>
                </a:solidFill>
              </a:rPr>
              <a:t>Texas </a:t>
            </a:r>
            <a:r>
              <a:rPr lang="en-US" sz="2400" dirty="0" smtClean="0">
                <a:solidFill>
                  <a:schemeClr val="tx1">
                    <a:lumMod val="75000"/>
                    <a:lumOff val="25000"/>
                  </a:schemeClr>
                </a:solidFill>
              </a:rPr>
              <a:t>Corrections Association</a:t>
            </a:r>
            <a:br>
              <a:rPr lang="en-US" sz="2400" dirty="0" smtClean="0">
                <a:solidFill>
                  <a:schemeClr val="tx1">
                    <a:lumMod val="75000"/>
                    <a:lumOff val="25000"/>
                  </a:schemeClr>
                </a:solidFill>
              </a:rPr>
            </a:br>
            <a:r>
              <a:rPr lang="en-US" sz="2400" b="1" dirty="0" smtClean="0">
                <a:solidFill>
                  <a:schemeClr val="tx1">
                    <a:lumMod val="75000"/>
                    <a:lumOff val="25000"/>
                  </a:schemeClr>
                </a:solidFill>
              </a:rPr>
              <a:t>June 11, 2012</a:t>
            </a:r>
            <a:endParaRPr lang="en-US" sz="2400" b="1" dirty="0">
              <a:solidFill>
                <a:srgbClr val="006892"/>
              </a:solidFill>
              <a:latin typeface="Arial" pitchFamily="34" charset="0"/>
              <a:cs typeface="Arial" pitchFamily="34" charset="0"/>
            </a:endParaRPr>
          </a:p>
        </p:txBody>
      </p:sp>
      <p:sp>
        <p:nvSpPr>
          <p:cNvPr id="3" name="Subtitle 2"/>
          <p:cNvSpPr>
            <a:spLocks noGrp="1"/>
          </p:cNvSpPr>
          <p:nvPr>
            <p:ph type="subTitle" idx="1"/>
          </p:nvPr>
        </p:nvSpPr>
        <p:spPr>
          <a:xfrm>
            <a:off x="142708" y="4316192"/>
            <a:ext cx="2981492" cy="560608"/>
          </a:xfrm>
        </p:spPr>
        <p:txBody>
          <a:bodyPr>
            <a:noAutofit/>
          </a:bodyPr>
          <a:lstStyle/>
          <a:p>
            <a:pPr algn="l"/>
            <a:r>
              <a:rPr lang="en-US" sz="1600" b="1" dirty="0" smtClean="0">
                <a:solidFill>
                  <a:schemeClr val="tx1">
                    <a:lumMod val="75000"/>
                    <a:lumOff val="25000"/>
                  </a:schemeClr>
                </a:solidFill>
              </a:rPr>
              <a:t>Lisa Talbot-Lundrigan, MA</a:t>
            </a:r>
          </a:p>
          <a:p>
            <a:pPr algn="l"/>
            <a:r>
              <a:rPr lang="en-US" sz="1600" b="1" dirty="0" smtClean="0">
                <a:solidFill>
                  <a:schemeClr val="tx1">
                    <a:lumMod val="75000"/>
                    <a:lumOff val="25000"/>
                  </a:schemeClr>
                </a:solidFill>
              </a:rPr>
              <a:t>Core Faculty</a:t>
            </a:r>
          </a:p>
          <a:p>
            <a:pPr algn="l"/>
            <a:endParaRPr lang="en-US" sz="1600" b="1" dirty="0">
              <a:solidFill>
                <a:schemeClr val="tx1">
                  <a:lumMod val="75000"/>
                  <a:lumOff val="25000"/>
                </a:schemeClr>
              </a:solidFill>
            </a:endParaRPr>
          </a:p>
          <a:p>
            <a:pPr algn="l"/>
            <a:endParaRPr lang="en-US" sz="1600" dirty="0">
              <a:solidFill>
                <a:srgbClr val="BE854C"/>
              </a:solidFill>
              <a:latin typeface="Arial" pitchFamily="34" charset="0"/>
              <a:cs typeface="Arial" pitchFamily="34" charset="0"/>
            </a:endParaRPr>
          </a:p>
        </p:txBody>
      </p:sp>
      <p:cxnSp>
        <p:nvCxnSpPr>
          <p:cNvPr id="9" name="Straight Connector 8"/>
          <p:cNvCxnSpPr/>
          <p:nvPr/>
        </p:nvCxnSpPr>
        <p:spPr>
          <a:xfrm>
            <a:off x="685800" y="2895600"/>
            <a:ext cx="3513221" cy="0"/>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39997"/>
            <a:ext cx="9144000" cy="171800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15" name="Picture 2" descr="C:\Users\Owner\Pictures\P1010054.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11000"/>
                    </a14:imgEffect>
                  </a14:imgLayer>
                </a14:imgProps>
              </a:ext>
              <a:ext uri="{28A0092B-C50C-407E-A947-70E740481C1C}">
                <a14:useLocalDpi xmlns:a14="http://schemas.microsoft.com/office/drawing/2010/main" val="0"/>
              </a:ext>
            </a:extLst>
          </a:blip>
          <a:srcRect l="4511" t="9198" r="6766"/>
          <a:stretch/>
        </p:blipFill>
        <p:spPr bwMode="auto">
          <a:xfrm>
            <a:off x="4989870" y="3276600"/>
            <a:ext cx="1791929" cy="2057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My Documents\London - May 2010\Dr.SteveValleUKESAD\Dr.SteveValleUKESAD.jpg"/>
          <p:cNvPicPr>
            <a:picLocks noChangeAspect="1" noChangeArrowheads="1"/>
          </p:cNvPicPr>
          <p:nvPr/>
        </p:nvPicPr>
        <p:blipFill rotWithShape="1">
          <a:blip r:embed="rId6"/>
          <a:srcRect l="4770" t="28503"/>
          <a:stretch/>
        </p:blipFill>
        <p:spPr>
          <a:xfrm>
            <a:off x="7239000" y="1219200"/>
            <a:ext cx="1676399" cy="2677486"/>
          </a:xfrm>
          <a:prstGeom prst="rect">
            <a:avLst/>
          </a:prstGeom>
          <a:effectLst>
            <a:outerShdw blurRad="292100" dist="139700" dir="2700000" algn="tl" rotWithShape="0">
              <a:srgbClr val="333333">
                <a:alpha val="65000"/>
              </a:srgbClr>
            </a:outerShdw>
          </a:effectLst>
        </p:spPr>
      </p:pic>
      <p:sp>
        <p:nvSpPr>
          <p:cNvPr id="10" name="TextBox 8"/>
          <p:cNvSpPr txBox="1">
            <a:spLocks noChangeArrowheads="1"/>
          </p:cNvSpPr>
          <p:nvPr/>
        </p:nvSpPr>
        <p:spPr bwMode="auto">
          <a:xfrm>
            <a:off x="130676" y="3731417"/>
            <a:ext cx="40683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00000"/>
                </a:solidFill>
                <a:latin typeface="Times New Roman" pitchFamily="18" charset="0"/>
                <a:ea typeface="ヒラギノ明朝 ProN W3"/>
                <a:cs typeface="ヒラギノ明朝 ProN W3"/>
                <a:sym typeface="Times New Roman" pitchFamily="18" charset="0"/>
              </a:defRPr>
            </a:lvl1pPr>
            <a:lvl2pPr marL="742950" indent="-285750" eaLnBrk="0" hangingPunct="0">
              <a:defRPr sz="1200">
                <a:solidFill>
                  <a:srgbClr val="000000"/>
                </a:solidFill>
                <a:latin typeface="Times New Roman" pitchFamily="18" charset="0"/>
                <a:ea typeface="ヒラギノ明朝 ProN W3"/>
                <a:cs typeface="ヒラギノ明朝 ProN W3"/>
                <a:sym typeface="Times New Roman" pitchFamily="18" charset="0"/>
              </a:defRPr>
            </a:lvl2pPr>
            <a:lvl3pPr marL="1143000" indent="-228600" eaLnBrk="0" hangingPunct="0">
              <a:defRPr sz="1200">
                <a:solidFill>
                  <a:srgbClr val="000000"/>
                </a:solidFill>
                <a:latin typeface="Times New Roman" pitchFamily="18" charset="0"/>
                <a:ea typeface="ヒラギノ明朝 ProN W3"/>
                <a:cs typeface="ヒラギノ明朝 ProN W3"/>
                <a:sym typeface="Times New Roman" pitchFamily="18" charset="0"/>
              </a:defRPr>
            </a:lvl3pPr>
            <a:lvl4pPr marL="1600200" indent="-228600" eaLnBrk="0" hangingPunct="0">
              <a:defRPr sz="1200">
                <a:solidFill>
                  <a:srgbClr val="000000"/>
                </a:solidFill>
                <a:latin typeface="Times New Roman" pitchFamily="18" charset="0"/>
                <a:ea typeface="ヒラギノ明朝 ProN W3"/>
                <a:cs typeface="ヒラギノ明朝 ProN W3"/>
                <a:sym typeface="Times New Roman" pitchFamily="18" charset="0"/>
              </a:defRPr>
            </a:lvl4pPr>
            <a:lvl5pPr marL="2057400" indent="-228600" eaLnBrk="0" hangingPunct="0">
              <a:defRPr sz="1200">
                <a:solidFill>
                  <a:srgbClr val="000000"/>
                </a:solidFill>
                <a:latin typeface="Times New Roman" pitchFamily="18" charset="0"/>
                <a:ea typeface="ヒラギノ明朝 ProN W3"/>
                <a:cs typeface="ヒラギノ明朝 ProN W3"/>
                <a:sym typeface="Times New Roman" pitchFamily="18" charset="0"/>
              </a:defRPr>
            </a:lvl5pPr>
            <a:lvl6pPr marL="2514600" indent="-228600" eaLnBrk="0" fontAlgn="base" hangingPunct="0">
              <a:spcBef>
                <a:spcPct val="0"/>
              </a:spcBef>
              <a:spcAft>
                <a:spcPct val="0"/>
              </a:spcAft>
              <a:defRPr sz="1200">
                <a:solidFill>
                  <a:srgbClr val="000000"/>
                </a:solidFill>
                <a:latin typeface="Times New Roman" pitchFamily="18" charset="0"/>
                <a:ea typeface="ヒラギノ明朝 ProN W3"/>
                <a:cs typeface="ヒラギノ明朝 ProN W3"/>
                <a:sym typeface="Times New Roman" pitchFamily="18" charset="0"/>
              </a:defRPr>
            </a:lvl6pPr>
            <a:lvl7pPr marL="2971800" indent="-228600" eaLnBrk="0" fontAlgn="base" hangingPunct="0">
              <a:spcBef>
                <a:spcPct val="0"/>
              </a:spcBef>
              <a:spcAft>
                <a:spcPct val="0"/>
              </a:spcAft>
              <a:defRPr sz="1200">
                <a:solidFill>
                  <a:srgbClr val="000000"/>
                </a:solidFill>
                <a:latin typeface="Times New Roman" pitchFamily="18" charset="0"/>
                <a:ea typeface="ヒラギノ明朝 ProN W3"/>
                <a:cs typeface="ヒラギノ明朝 ProN W3"/>
                <a:sym typeface="Times New Roman" pitchFamily="18" charset="0"/>
              </a:defRPr>
            </a:lvl7pPr>
            <a:lvl8pPr marL="3429000" indent="-228600" eaLnBrk="0" fontAlgn="base" hangingPunct="0">
              <a:spcBef>
                <a:spcPct val="0"/>
              </a:spcBef>
              <a:spcAft>
                <a:spcPct val="0"/>
              </a:spcAft>
              <a:defRPr sz="1200">
                <a:solidFill>
                  <a:srgbClr val="000000"/>
                </a:solidFill>
                <a:latin typeface="Times New Roman" pitchFamily="18" charset="0"/>
                <a:ea typeface="ヒラギノ明朝 ProN W3"/>
                <a:cs typeface="ヒラギノ明朝 ProN W3"/>
                <a:sym typeface="Times New Roman" pitchFamily="18" charset="0"/>
              </a:defRPr>
            </a:lvl8pPr>
            <a:lvl9pPr marL="3886200" indent="-228600" eaLnBrk="0" fontAlgn="base" hangingPunct="0">
              <a:spcBef>
                <a:spcPct val="0"/>
              </a:spcBef>
              <a:spcAft>
                <a:spcPct val="0"/>
              </a:spcAft>
              <a:defRPr sz="1200">
                <a:solidFill>
                  <a:srgbClr val="000000"/>
                </a:solidFill>
                <a:latin typeface="Times New Roman" pitchFamily="18" charset="0"/>
                <a:ea typeface="ヒラギノ明朝 ProN W3"/>
                <a:cs typeface="ヒラギノ明朝 ProN W3"/>
                <a:sym typeface="Times New Roman" pitchFamily="18" charset="0"/>
              </a:defRPr>
            </a:lvl9pPr>
          </a:lstStyle>
          <a:p>
            <a:pPr eaLnBrk="1" hangingPunct="1">
              <a:defRPr/>
            </a:pPr>
            <a:r>
              <a:rPr lang="en-US" sz="1600" b="1" dirty="0" smtClean="0">
                <a:solidFill>
                  <a:schemeClr val="tx1">
                    <a:lumMod val="75000"/>
                    <a:lumOff val="25000"/>
                  </a:schemeClr>
                </a:solidFill>
                <a:latin typeface="+mj-lt"/>
              </a:rPr>
              <a:t>Stephen K. Valle, Sc.D., M.B.A.,</a:t>
            </a:r>
          </a:p>
          <a:p>
            <a:pPr eaLnBrk="1" hangingPunct="1">
              <a:defRPr/>
            </a:pPr>
            <a:r>
              <a:rPr lang="en-US" sz="1600" b="1" dirty="0" smtClean="0">
                <a:solidFill>
                  <a:schemeClr val="tx1">
                    <a:lumMod val="75000"/>
                    <a:lumOff val="25000"/>
                  </a:schemeClr>
                </a:solidFill>
                <a:latin typeface="+mj-lt"/>
              </a:rPr>
              <a:t>Core Faculty</a:t>
            </a:r>
          </a:p>
        </p:txBody>
      </p:sp>
    </p:spTree>
    <p:extLst>
      <p:ext uri="{BB962C8B-B14F-4D97-AF65-F5344CB8AC3E}">
        <p14:creationId xmlns:p14="http://schemas.microsoft.com/office/powerpoint/2010/main" val="2402115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94026203"/>
              </p:ext>
            </p:extLst>
          </p:nvPr>
        </p:nvGraphicFramePr>
        <p:xfrm>
          <a:off x="304800" y="747056"/>
          <a:ext cx="8229600" cy="5729944"/>
        </p:xfrm>
        <a:graphic>
          <a:graphicData uri="http://schemas.openxmlformats.org/drawingml/2006/table">
            <a:tbl>
              <a:tblPr firstRow="1" bandRow="1">
                <a:tableStyleId>{5C22544A-7EE6-4342-B048-85BDC9FD1C3A}</a:tableStyleId>
              </a:tblPr>
              <a:tblGrid>
                <a:gridCol w="4114800"/>
                <a:gridCol w="4114800"/>
              </a:tblGrid>
              <a:tr h="3642656">
                <a:tc>
                  <a:txBody>
                    <a:bodyPr/>
                    <a:lstStyle/>
                    <a:p>
                      <a:r>
                        <a:rPr kumimoji="0" lang="en-US" sz="1800" b="0" i="0" u="none" strike="noStrike" kern="1200" baseline="0" dirty="0" smtClean="0">
                          <a:solidFill>
                            <a:schemeClr val="dk1"/>
                          </a:solidFill>
                          <a:latin typeface="+mn-lt"/>
                          <a:ea typeface="+mn-ea"/>
                          <a:cs typeface="+mn-cs"/>
                        </a:rPr>
                        <a:t>MONITORS COMPLIANCE </a:t>
                      </a:r>
                    </a:p>
                    <a:p>
                      <a:pPr marL="285750" indent="-285750">
                        <a:buFont typeface="Arial" pitchFamily="34" charset="0"/>
                        <a:buChar char="•"/>
                      </a:pPr>
                      <a:r>
                        <a:rPr kumimoji="0" lang="en-US" sz="1800" b="0" i="0" u="none" strike="noStrike" kern="1200" baseline="0" dirty="0" smtClean="0">
                          <a:solidFill>
                            <a:schemeClr val="dk1"/>
                          </a:solidFill>
                          <a:latin typeface="+mn-lt"/>
                          <a:ea typeface="+mn-ea"/>
                          <a:cs typeface="+mn-cs"/>
                        </a:rPr>
                        <a:t>Represents the court‘s authority to the offender </a:t>
                      </a:r>
                    </a:p>
                    <a:p>
                      <a:pPr marL="285750" indent="-285750">
                        <a:buFont typeface="Arial" pitchFamily="34" charset="0"/>
                        <a:buChar char="•"/>
                      </a:pPr>
                      <a:r>
                        <a:rPr kumimoji="0" lang="en-US" sz="1800" b="0" i="0" u="none" strike="noStrike" kern="1200" baseline="0" dirty="0" smtClean="0">
                          <a:solidFill>
                            <a:schemeClr val="dk1"/>
                          </a:solidFill>
                          <a:latin typeface="+mn-lt"/>
                          <a:ea typeface="+mn-ea"/>
                          <a:cs typeface="+mn-cs"/>
                        </a:rPr>
                        <a:t>Is an arbiter of right and wrong for the offender </a:t>
                      </a:r>
                    </a:p>
                    <a:p>
                      <a:pPr marL="285750" indent="-285750">
                        <a:buFont typeface="Arial" pitchFamily="34" charset="0"/>
                        <a:buChar char="•"/>
                      </a:pPr>
                      <a:r>
                        <a:rPr kumimoji="0" lang="en-US" sz="1800" b="0" i="0" u="none" strike="noStrike" kern="1200" baseline="0" dirty="0" smtClean="0">
                          <a:solidFill>
                            <a:schemeClr val="dk1"/>
                          </a:solidFill>
                          <a:latin typeface="+mn-lt"/>
                          <a:ea typeface="+mn-ea"/>
                          <a:cs typeface="+mn-cs"/>
                        </a:rPr>
                        <a:t>Monitors conditions of supervision </a:t>
                      </a:r>
                    </a:p>
                    <a:p>
                      <a:pPr marL="285750" indent="-285750">
                        <a:buFont typeface="Arial" pitchFamily="34" charset="0"/>
                        <a:buChar char="•"/>
                      </a:pPr>
                      <a:r>
                        <a:rPr kumimoji="0" lang="en-US" sz="1800" b="0" i="0" u="none" strike="noStrike" kern="1200" baseline="0" dirty="0" smtClean="0">
                          <a:solidFill>
                            <a:schemeClr val="dk1"/>
                          </a:solidFill>
                          <a:latin typeface="+mn-lt"/>
                          <a:ea typeface="+mn-ea"/>
                          <a:cs typeface="+mn-cs"/>
                        </a:rPr>
                        <a:t>Holds offender accountable to rules that apply to everyone </a:t>
                      </a:r>
                    </a:p>
                    <a:p>
                      <a:r>
                        <a:rPr kumimoji="0" lang="en-US" sz="1800" b="0" i="0" u="none" strike="noStrike" kern="1200" baseline="0" dirty="0" smtClean="0">
                          <a:solidFill>
                            <a:schemeClr val="dk1"/>
                          </a:solidFill>
                          <a:latin typeface="+mn-lt"/>
                          <a:ea typeface="+mn-ea"/>
                          <a:cs typeface="+mn-cs"/>
                        </a:rPr>
                        <a:t>	</a:t>
                      </a:r>
                    </a:p>
                  </a:txBody>
                  <a:tcPr/>
                </a:tc>
                <a:tc>
                  <a:txBody>
                    <a:bodyPr/>
                    <a:lstStyle/>
                    <a:p>
                      <a:r>
                        <a:rPr kumimoji="0" lang="en-US" sz="1800" b="0" i="0" u="none" strike="noStrike" kern="1200" baseline="0" dirty="0" smtClean="0">
                          <a:solidFill>
                            <a:schemeClr val="dk1"/>
                          </a:solidFill>
                          <a:latin typeface="+mn-lt"/>
                          <a:ea typeface="+mn-ea"/>
                          <a:cs typeface="+mn-cs"/>
                        </a:rPr>
                        <a:t>THERAPEUTIC NEUTRALITY </a:t>
                      </a:r>
                    </a:p>
                    <a:p>
                      <a:pPr marL="285750" indent="-285750">
                        <a:buFont typeface="Arial" pitchFamily="34" charset="0"/>
                        <a:buChar char="•"/>
                      </a:pPr>
                      <a:r>
                        <a:rPr kumimoji="0" lang="en-US" sz="1800" b="0" i="0" u="none" strike="noStrike" kern="1200" baseline="0" dirty="0" smtClean="0">
                          <a:solidFill>
                            <a:schemeClr val="dk1"/>
                          </a:solidFill>
                          <a:latin typeface="+mn-lt"/>
                          <a:ea typeface="+mn-ea"/>
                          <a:cs typeface="+mn-cs"/>
                        </a:rPr>
                        <a:t>Correctional treatment is still client centered</a:t>
                      </a:r>
                    </a:p>
                    <a:p>
                      <a:pPr marL="285750" indent="-285750">
                        <a:buFont typeface="Arial" pitchFamily="34" charset="0"/>
                        <a:buChar char="•"/>
                      </a:pPr>
                      <a:r>
                        <a:rPr kumimoji="0" lang="en-US" sz="1800" b="0" i="0" u="none" strike="noStrike" kern="1200" baseline="0" dirty="0" smtClean="0">
                          <a:solidFill>
                            <a:schemeClr val="dk1"/>
                          </a:solidFill>
                          <a:latin typeface="+mn-lt"/>
                          <a:ea typeface="+mn-ea"/>
                          <a:cs typeface="+mn-cs"/>
                        </a:rPr>
                        <a:t>Some of the power of the therapeutic relationship derives from the treatment provider maintaining reasonable neutrality about choices, good or bad, that offenders make. However, treatment providers are not neutral about violent or criminal behavior, harm to self or others </a:t>
                      </a:r>
                    </a:p>
                  </a:txBody>
                  <a:tcPr/>
                </a:tc>
              </a:tr>
              <a:tr h="2072344">
                <a:tc>
                  <a:txBody>
                    <a:bodyPr/>
                    <a:lstStyle/>
                    <a:p>
                      <a:r>
                        <a:rPr kumimoji="0" lang="en-US" sz="1800" b="0" i="0" u="none" strike="noStrike" kern="1200" baseline="0" dirty="0" smtClean="0">
                          <a:solidFill>
                            <a:schemeClr val="dk1"/>
                          </a:solidFill>
                          <a:latin typeface="+mn-lt"/>
                          <a:ea typeface="+mn-ea"/>
                          <a:cs typeface="+mn-cs"/>
                        </a:rPr>
                        <a:t>DETERMINES SANCTIONS </a:t>
                      </a:r>
                    </a:p>
                    <a:p>
                      <a:pPr marL="285750" indent="-285750">
                        <a:buFont typeface="Arial" pitchFamily="34" charset="0"/>
                        <a:buChar char="•"/>
                      </a:pPr>
                      <a:r>
                        <a:rPr kumimoji="0" lang="en-US" sz="1800" b="0" i="0" u="none" strike="noStrike" kern="1200" baseline="0" dirty="0" smtClean="0">
                          <a:solidFill>
                            <a:schemeClr val="dk1"/>
                          </a:solidFill>
                          <a:latin typeface="+mn-lt"/>
                          <a:ea typeface="+mn-ea"/>
                          <a:cs typeface="+mn-cs"/>
                        </a:rPr>
                        <a:t>Determines appropriate sanctions for non-compliance based on graduated sanctions </a:t>
                      </a:r>
                    </a:p>
                    <a:p>
                      <a:r>
                        <a:rPr kumimoji="0" lang="en-US" sz="1800" b="0" i="0" u="none" strike="noStrike" kern="1200" baseline="0" dirty="0" smtClean="0">
                          <a:solidFill>
                            <a:schemeClr val="dk1"/>
                          </a:solidFill>
                          <a:latin typeface="+mn-lt"/>
                          <a:ea typeface="+mn-ea"/>
                          <a:cs typeface="+mn-cs"/>
                        </a:rPr>
                        <a:t>	</a:t>
                      </a:r>
                    </a:p>
                  </a:txBody>
                  <a:tcPr/>
                </a:tc>
                <a:tc>
                  <a:txBody>
                    <a:bodyPr/>
                    <a:lstStyle/>
                    <a:p>
                      <a:r>
                        <a:rPr kumimoji="0" lang="en-US" sz="1800" b="0" i="0" u="none" strike="noStrike" kern="1200" baseline="0" dirty="0" smtClean="0">
                          <a:solidFill>
                            <a:schemeClr val="dk1"/>
                          </a:solidFill>
                          <a:latin typeface="+mn-lt"/>
                          <a:ea typeface="+mn-ea"/>
                          <a:cs typeface="+mn-cs"/>
                        </a:rPr>
                        <a:t>MAY CONSULT ON CONSEQUENCES AT TIMES </a:t>
                      </a:r>
                    </a:p>
                    <a:p>
                      <a:pPr marL="285750" indent="-285750">
                        <a:buFont typeface="Arial" pitchFamily="34" charset="0"/>
                        <a:buChar char="•"/>
                      </a:pPr>
                      <a:r>
                        <a:rPr kumimoji="0" lang="en-US" sz="1800" b="0" i="0" u="none" strike="noStrike" kern="1200" baseline="0" dirty="0" smtClean="0">
                          <a:solidFill>
                            <a:schemeClr val="dk1"/>
                          </a:solidFill>
                          <a:latin typeface="+mn-lt"/>
                          <a:ea typeface="+mn-ea"/>
                          <a:cs typeface="+mn-cs"/>
                        </a:rPr>
                        <a:t>Must stay out of the business of </a:t>
                      </a:r>
                      <a:r>
                        <a:rPr kumimoji="0" lang="en-US" sz="1800" b="0" i="0" u="none" strike="noStrike" kern="1200" baseline="0" dirty="0" err="1" smtClean="0">
                          <a:solidFill>
                            <a:schemeClr val="dk1"/>
                          </a:solidFill>
                          <a:latin typeface="+mn-lt"/>
                          <a:ea typeface="+mn-ea"/>
                          <a:cs typeface="+mn-cs"/>
                        </a:rPr>
                        <a:t>consequencing</a:t>
                      </a:r>
                      <a:endParaRPr kumimoji="0" lang="en-US" sz="1800" b="0" i="0" u="none" strike="noStrike" kern="1200" baseline="0" dirty="0" smtClean="0">
                        <a:solidFill>
                          <a:schemeClr val="dk1"/>
                        </a:solidFill>
                        <a:latin typeface="+mn-lt"/>
                        <a:ea typeface="+mn-ea"/>
                        <a:cs typeface="+mn-cs"/>
                      </a:endParaRPr>
                    </a:p>
                    <a:p>
                      <a:r>
                        <a:rPr kumimoji="0" lang="en-US" sz="1800" b="0" i="0" u="none" strike="noStrike" kern="1200" baseline="0" dirty="0" smtClean="0">
                          <a:solidFill>
                            <a:schemeClr val="dk1"/>
                          </a:solidFill>
                          <a:latin typeface="+mn-lt"/>
                          <a:ea typeface="+mn-ea"/>
                          <a:cs typeface="+mn-cs"/>
                        </a:rPr>
                        <a:t>	</a:t>
                      </a:r>
                    </a:p>
                    <a:p>
                      <a:endParaRPr kumimoji="0" lang="en-US" sz="1800" b="0" i="0" u="none" strike="noStrike" kern="1200" baseline="0" dirty="0" smtClean="0">
                        <a:solidFill>
                          <a:schemeClr val="dk1"/>
                        </a:solidFill>
                        <a:latin typeface="+mn-lt"/>
                        <a:ea typeface="+mn-ea"/>
                        <a:cs typeface="+mn-cs"/>
                      </a:endParaRPr>
                    </a:p>
                  </a:txBody>
                  <a:tcPr/>
                </a:tc>
              </a:tr>
            </a:tbl>
          </a:graphicData>
        </a:graphic>
      </p:graphicFrame>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10</a:t>
            </a:fld>
            <a:endParaRPr lang="en-US">
              <a:solidFill>
                <a:prstClr val="black">
                  <a:tint val="75000"/>
                </a:prstClr>
              </a:solidFill>
            </a:endParaRPr>
          </a:p>
        </p:txBody>
      </p:sp>
      <p:sp>
        <p:nvSpPr>
          <p:cNvPr id="3" name="TextBox 2"/>
          <p:cNvSpPr txBox="1"/>
          <p:nvPr/>
        </p:nvSpPr>
        <p:spPr>
          <a:xfrm>
            <a:off x="457200" y="0"/>
            <a:ext cx="7848600" cy="646331"/>
          </a:xfrm>
          <a:prstGeom prst="rect">
            <a:avLst/>
          </a:prstGeom>
          <a:noFill/>
        </p:spPr>
        <p:txBody>
          <a:bodyPr wrap="square" rtlCol="0">
            <a:spAutoFit/>
          </a:bodyPr>
          <a:lstStyle/>
          <a:p>
            <a:r>
              <a:rPr lang="en-US" b="1" dirty="0">
                <a:solidFill>
                  <a:schemeClr val="tx2"/>
                </a:solidFill>
              </a:rPr>
              <a:t>Differences Between Corrections and Treatment Professionals, NIC 2008</a:t>
            </a:r>
            <a:endParaRPr lang="en-US" b="1" dirty="0">
              <a:solidFill>
                <a:schemeClr val="tx2"/>
              </a:solidFill>
            </a:endParaRPr>
          </a:p>
        </p:txBody>
      </p:sp>
    </p:spTree>
    <p:extLst>
      <p:ext uri="{BB962C8B-B14F-4D97-AF65-F5344CB8AC3E}">
        <p14:creationId xmlns:p14="http://schemas.microsoft.com/office/powerpoint/2010/main" val="2690829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109728" indent="0">
              <a:buNone/>
            </a:pPr>
            <a:r>
              <a:rPr lang="en-US" sz="4800" dirty="0" smtClean="0">
                <a:solidFill>
                  <a:schemeClr val="accent1">
                    <a:lumMod val="75000"/>
                  </a:schemeClr>
                </a:solidFill>
                <a:effectLst>
                  <a:outerShdw blurRad="38100" dist="38100" dir="2700000" algn="tl">
                    <a:srgbClr val="000000">
                      <a:alpha val="43137"/>
                    </a:srgbClr>
                  </a:outerShdw>
                </a:effectLst>
              </a:rPr>
              <a:t>Perhaps we do not have different goals but rather have different roles in reaching the same goal.</a:t>
            </a:r>
            <a:endParaRPr lang="en-US" sz="4800" dirty="0">
              <a:solidFill>
                <a:schemeClr val="accent1">
                  <a:lumMod val="75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857A9356-58C5-43D5-882F-5F19D2B208CB}" type="slidenum">
              <a:rPr lang="en-US" smtClean="0">
                <a:solidFill>
                  <a:prstClr val="black">
                    <a:tint val="75000"/>
                  </a:prstClr>
                </a:solidFill>
              </a:rPr>
              <a:pPr/>
              <a:t>11</a:t>
            </a:fld>
            <a:endParaRPr lang="en-US">
              <a:solidFill>
                <a:prstClr val="black">
                  <a:tint val="75000"/>
                </a:prstClr>
              </a:solidFill>
            </a:endParaRPr>
          </a:p>
        </p:txBody>
      </p:sp>
      <p:sp>
        <p:nvSpPr>
          <p:cNvPr id="5" name="Title 4"/>
          <p:cNvSpPr>
            <a:spLocks noGrp="1"/>
          </p:cNvSpPr>
          <p:nvPr>
            <p:ph type="title"/>
          </p:nvPr>
        </p:nvSpPr>
        <p:spPr/>
        <p:txBody>
          <a:bodyPr>
            <a:normAutofit fontScale="90000"/>
          </a:bodyPr>
          <a:lstStyle/>
          <a:p>
            <a:r>
              <a:rPr lang="en-US" dirty="0" smtClean="0"/>
              <a:t/>
            </a:r>
            <a:br>
              <a:rPr lang="en-US" dirty="0" smtClean="0"/>
            </a:br>
            <a:endParaRPr lang="en-US" dirty="0"/>
          </a:p>
        </p:txBody>
      </p:sp>
    </p:spTree>
    <p:extLst>
      <p:ext uri="{BB962C8B-B14F-4D97-AF65-F5344CB8AC3E}">
        <p14:creationId xmlns:p14="http://schemas.microsoft.com/office/powerpoint/2010/main" val="3273699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The Accountability Training Program Model®</a:t>
            </a:r>
            <a:endParaRPr lang="en-US" dirty="0"/>
          </a:p>
        </p:txBody>
      </p:sp>
      <p:sp>
        <p:nvSpPr>
          <p:cNvPr id="6" name="Subtitle 5"/>
          <p:cNvSpPr>
            <a:spLocks noGrp="1"/>
          </p:cNvSpPr>
          <p:nvPr>
            <p:ph type="subTitle" idx="1"/>
          </p:nvPr>
        </p:nvSpPr>
        <p:spPr/>
        <p:txBody>
          <a:bodyPr/>
          <a:lstStyle/>
          <a:p>
            <a:r>
              <a:rPr lang="en-US" dirty="0" smtClean="0"/>
              <a:t>An integrated, evidence-based, multi-disciplinary approach to offender change</a:t>
            </a:r>
            <a:endParaRPr lang="en-US" dirty="0"/>
          </a:p>
        </p:txBody>
      </p:sp>
      <p:sp>
        <p:nvSpPr>
          <p:cNvPr id="3" name="Slide Number Placeholder 2"/>
          <p:cNvSpPr>
            <a:spLocks noGrp="1"/>
          </p:cNvSpPr>
          <p:nvPr>
            <p:ph type="sldNum" sz="quarter" idx="12"/>
          </p:nvPr>
        </p:nvSpPr>
        <p:spPr/>
        <p:txBody>
          <a:bodyPr/>
          <a:lstStyle/>
          <a:p>
            <a:fld id="{857A9356-58C5-43D5-882F-5F19D2B208CB}"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134837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p:cNvSpPr>
          <p:nvPr/>
        </p:nvSpPr>
        <p:spPr bwMode="auto">
          <a:xfrm>
            <a:off x="508000" y="6350000"/>
            <a:ext cx="15001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fontAlgn="base">
              <a:spcBef>
                <a:spcPct val="0"/>
              </a:spcBef>
              <a:spcAft>
                <a:spcPct val="0"/>
              </a:spcAft>
            </a:pPr>
            <a:r>
              <a:rPr lang="en-US" sz="1100">
                <a:solidFill>
                  <a:srgbClr val="000000"/>
                </a:solidFill>
                <a:latin typeface="Tahoma" pitchFamily="-65" charset="0"/>
                <a:cs typeface="Tahoma" pitchFamily="-65" charset="0"/>
                <a:sym typeface="Tahoma" pitchFamily="-65" charset="0"/>
              </a:rPr>
              <a:t>© 2009, Dr. Steve Valle</a:t>
            </a:r>
          </a:p>
        </p:txBody>
      </p:sp>
      <p:sp>
        <p:nvSpPr>
          <p:cNvPr id="36868" name="Rectangle 4"/>
          <p:cNvSpPr>
            <a:spLocks/>
          </p:cNvSpPr>
          <p:nvPr/>
        </p:nvSpPr>
        <p:spPr bwMode="auto">
          <a:xfrm>
            <a:off x="6553200" y="6518275"/>
            <a:ext cx="2311400" cy="203200"/>
          </a:xfrm>
          <a:prstGeom prst="rect">
            <a:avLst/>
          </a:prstGeom>
          <a:noFill/>
          <a:ln w="9525" cap="flat">
            <a:noFill/>
            <a:miter lim="800000"/>
            <a:headEnd type="none" w="med" len="med"/>
            <a:tailEnd type="none" w="med" len="med"/>
          </a:ln>
        </p:spPr>
        <p:txBody>
          <a:bodyPr lIns="0" tIns="0" rIns="40639" bIns="0" anchor="b"/>
          <a:lstStyle/>
          <a:p>
            <a:pPr marL="39688" algn="r" fontAlgn="base">
              <a:spcBef>
                <a:spcPct val="0"/>
              </a:spcBef>
              <a:spcAft>
                <a:spcPct val="0"/>
              </a:spcAft>
              <a:defRPr/>
            </a:pPr>
            <a:endParaRPr lang="en-US" sz="1400" dirty="0">
              <a:solidFill>
                <a:srgbClr val="000000"/>
              </a:solidFill>
              <a:effectLst>
                <a:outerShdw blurRad="38100" dist="38100" dir="2700000" algn="tl">
                  <a:srgbClr val="DDDDDD"/>
                </a:outerShdw>
              </a:effectLst>
              <a:latin typeface="Arial" pitchFamily="-65" charset="0"/>
              <a:ea typeface="Arial" pitchFamily="-65" charset="0"/>
              <a:cs typeface="Arial" pitchFamily="-65" charset="0"/>
              <a:sym typeface="Arial" pitchFamily="-65" charset="0"/>
            </a:endParaRPr>
          </a:p>
        </p:txBody>
      </p:sp>
      <p:sp>
        <p:nvSpPr>
          <p:cNvPr id="27654" name="Rectangle 5"/>
          <p:cNvSpPr>
            <a:spLocks noGrp="1" noChangeArrowheads="1"/>
          </p:cNvSpPr>
          <p:nvPr>
            <p:ph type="title"/>
          </p:nvPr>
        </p:nvSpPr>
        <p:spPr>
          <a:xfrm>
            <a:off x="762000" y="496888"/>
            <a:ext cx="7162800" cy="1255712"/>
          </a:xfrm>
        </p:spPr>
        <p:txBody>
          <a:bodyPr lIns="0" tIns="0" rIns="5078" bIns="0" anchor="t">
            <a:normAutofit fontScale="90000"/>
          </a:bodyPr>
          <a:lstStyle/>
          <a:p>
            <a:pPr marL="65088" eaLnBrk="1" hangingPunct="1"/>
            <a:r>
              <a:rPr lang="en-US" sz="3800" dirty="0" smtClean="0">
                <a:solidFill>
                  <a:schemeClr val="tx1"/>
                </a:solidFill>
              </a:rPr>
              <a:t>Steps for Learning Accountability</a:t>
            </a:r>
            <a:br>
              <a:rPr lang="en-US" sz="3800" dirty="0" smtClean="0">
                <a:solidFill>
                  <a:schemeClr val="tx1"/>
                </a:solidFill>
              </a:rPr>
            </a:br>
            <a:endParaRPr lang="en-US" sz="3800" dirty="0" smtClean="0">
              <a:solidFill>
                <a:schemeClr val="tx1"/>
              </a:solidFill>
            </a:endParaRPr>
          </a:p>
        </p:txBody>
      </p:sp>
      <p:sp>
        <p:nvSpPr>
          <p:cNvPr id="27655" name="Rectangle 6"/>
          <p:cNvSpPr>
            <a:spLocks/>
          </p:cNvSpPr>
          <p:nvPr/>
        </p:nvSpPr>
        <p:spPr bwMode="auto">
          <a:xfrm>
            <a:off x="914400" y="1473200"/>
            <a:ext cx="73914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496888" indent="-457200" fontAlgn="base">
              <a:spcBef>
                <a:spcPct val="0"/>
              </a:spcBef>
              <a:spcAft>
                <a:spcPct val="0"/>
              </a:spcAft>
              <a:buClr>
                <a:srgbClr val="AD0101"/>
              </a:buClr>
              <a:buSzPct val="62000"/>
              <a:buFont typeface="Arial" pitchFamily="34" charset="0"/>
              <a:buChar char="•"/>
            </a:pPr>
            <a:r>
              <a:rPr lang="en-US" sz="2400" u="sng" dirty="0">
                <a:solidFill>
                  <a:srgbClr val="000000"/>
                </a:solidFill>
                <a:cs typeface="Tahoma" pitchFamily="-65" charset="0"/>
                <a:sym typeface="Tahoma" pitchFamily="-65" charset="0"/>
              </a:rPr>
              <a:t>Awareness</a:t>
            </a:r>
            <a:r>
              <a:rPr lang="en-US" sz="2400" dirty="0">
                <a:solidFill>
                  <a:srgbClr val="000000"/>
                </a:solidFill>
                <a:cs typeface="Tahoma" pitchFamily="-65" charset="0"/>
                <a:sym typeface="Tahoma" pitchFamily="-65" charset="0"/>
              </a:rPr>
              <a:t> that our behavior has an effect on </a:t>
            </a:r>
            <a:r>
              <a:rPr lang="en-US" sz="2400" dirty="0" smtClean="0">
                <a:solidFill>
                  <a:srgbClr val="000000"/>
                </a:solidFill>
                <a:cs typeface="Tahoma" pitchFamily="-65" charset="0"/>
                <a:sym typeface="Tahoma" pitchFamily="-65" charset="0"/>
              </a:rPr>
              <a:t>others</a:t>
            </a:r>
            <a:endParaRPr lang="en-US" sz="2400" dirty="0">
              <a:solidFill>
                <a:srgbClr val="000000"/>
              </a:solidFill>
              <a:sym typeface="Tahoma" pitchFamily="-65" charset="0"/>
            </a:endParaRPr>
          </a:p>
          <a:p>
            <a:pPr marL="382588" indent="-342900" fontAlgn="base">
              <a:spcBef>
                <a:spcPts val="188"/>
              </a:spcBef>
              <a:spcAft>
                <a:spcPct val="0"/>
              </a:spcAft>
              <a:buClr>
                <a:srgbClr val="AD0101"/>
              </a:buClr>
              <a:buSzPct val="100000"/>
              <a:buFont typeface="Arial" pitchFamily="34" charset="0"/>
              <a:buChar char="•"/>
            </a:pPr>
            <a:r>
              <a:rPr lang="en-US" sz="2400" dirty="0">
                <a:solidFill>
                  <a:srgbClr val="000000"/>
                </a:solidFill>
                <a:cs typeface="Tahoma" pitchFamily="-65" charset="0"/>
                <a:sym typeface="Tahoma" pitchFamily="-65" charset="0"/>
              </a:rPr>
              <a:t>All behavior has </a:t>
            </a:r>
            <a:r>
              <a:rPr lang="en-US" sz="2400" u="sng" dirty="0">
                <a:solidFill>
                  <a:srgbClr val="000000"/>
                </a:solidFill>
                <a:cs typeface="Tahoma" pitchFamily="-65" charset="0"/>
                <a:sym typeface="Tahoma" pitchFamily="-65" charset="0"/>
              </a:rPr>
              <a:t>Consequences</a:t>
            </a:r>
            <a:r>
              <a:rPr lang="en-US" sz="2400" dirty="0">
                <a:solidFill>
                  <a:srgbClr val="000000"/>
                </a:solidFill>
                <a:cs typeface="Tahoma" pitchFamily="-65" charset="0"/>
                <a:sym typeface="Tahoma" pitchFamily="-65" charset="0"/>
              </a:rPr>
              <a:t> for self and </a:t>
            </a:r>
            <a:r>
              <a:rPr lang="en-US" sz="2400" dirty="0" smtClean="0">
                <a:solidFill>
                  <a:srgbClr val="000000"/>
                </a:solidFill>
                <a:cs typeface="Tahoma" pitchFamily="-65" charset="0"/>
                <a:sym typeface="Tahoma" pitchFamily="-65" charset="0"/>
              </a:rPr>
              <a:t>others</a:t>
            </a:r>
            <a:endParaRPr lang="en-US" sz="2400" dirty="0">
              <a:solidFill>
                <a:srgbClr val="000000"/>
              </a:solidFill>
              <a:sym typeface="Tahoma" pitchFamily="-65" charset="0"/>
            </a:endParaRPr>
          </a:p>
          <a:p>
            <a:pPr marL="382588" indent="-342900" fontAlgn="base">
              <a:spcBef>
                <a:spcPts val="188"/>
              </a:spcBef>
              <a:spcAft>
                <a:spcPct val="0"/>
              </a:spcAft>
              <a:buClr>
                <a:srgbClr val="AD0101"/>
              </a:buClr>
              <a:buSzPct val="100000"/>
              <a:buFont typeface="Arial" pitchFamily="34" charset="0"/>
              <a:buChar char="•"/>
            </a:pPr>
            <a:r>
              <a:rPr lang="en-US" sz="2400" dirty="0">
                <a:solidFill>
                  <a:srgbClr val="000000"/>
                </a:solidFill>
                <a:cs typeface="Tahoma" pitchFamily="-65" charset="0"/>
                <a:sym typeface="Tahoma" pitchFamily="-65" charset="0"/>
              </a:rPr>
              <a:t>Recognize that, with awareness, behavior is a </a:t>
            </a:r>
            <a:r>
              <a:rPr lang="en-US" sz="2400" u="sng" dirty="0" smtClean="0">
                <a:solidFill>
                  <a:srgbClr val="000000"/>
                </a:solidFill>
                <a:cs typeface="Tahoma" pitchFamily="-65" charset="0"/>
                <a:sym typeface="Tahoma" pitchFamily="-65" charset="0"/>
              </a:rPr>
              <a:t>Choice</a:t>
            </a:r>
            <a:endParaRPr lang="en-US" sz="2400" u="sng" dirty="0">
              <a:solidFill>
                <a:srgbClr val="000000"/>
              </a:solidFill>
              <a:sym typeface="Tahoma" pitchFamily="-65" charset="0"/>
            </a:endParaRPr>
          </a:p>
          <a:p>
            <a:pPr marL="382588" indent="-342900" fontAlgn="base">
              <a:spcBef>
                <a:spcPts val="188"/>
              </a:spcBef>
              <a:spcAft>
                <a:spcPct val="0"/>
              </a:spcAft>
              <a:buClr>
                <a:srgbClr val="AD0101"/>
              </a:buClr>
              <a:buSzPct val="100000"/>
              <a:buFont typeface="Arial" pitchFamily="34" charset="0"/>
              <a:buChar char="•"/>
            </a:pPr>
            <a:r>
              <a:rPr lang="en-US" sz="2400" dirty="0">
                <a:solidFill>
                  <a:srgbClr val="000000"/>
                </a:solidFill>
                <a:cs typeface="Tahoma" pitchFamily="-65" charset="0"/>
                <a:sym typeface="Tahoma" pitchFamily="-65" charset="0"/>
              </a:rPr>
              <a:t>Acceptance – </a:t>
            </a:r>
            <a:r>
              <a:rPr lang="en-US" sz="2400" u="sng" dirty="0">
                <a:solidFill>
                  <a:srgbClr val="000000"/>
                </a:solidFill>
                <a:cs typeface="Tahoma" pitchFamily="-65" charset="0"/>
                <a:sym typeface="Tahoma" pitchFamily="-65" charset="0"/>
              </a:rPr>
              <a:t>Owning</a:t>
            </a:r>
            <a:r>
              <a:rPr lang="en-US" sz="2400" dirty="0">
                <a:solidFill>
                  <a:srgbClr val="000000"/>
                </a:solidFill>
                <a:cs typeface="Tahoma" pitchFamily="-65" charset="0"/>
                <a:sym typeface="Tahoma" pitchFamily="-65" charset="0"/>
              </a:rPr>
              <a:t> one’s role in the behavior and </a:t>
            </a:r>
            <a:r>
              <a:rPr lang="en-US" sz="2400" dirty="0" smtClean="0">
                <a:solidFill>
                  <a:srgbClr val="000000"/>
                </a:solidFill>
                <a:cs typeface="Tahoma" pitchFamily="-65" charset="0"/>
                <a:sym typeface="Tahoma" pitchFamily="-65" charset="0"/>
              </a:rPr>
              <a:t>in the </a:t>
            </a:r>
            <a:r>
              <a:rPr lang="en-US" sz="2400" dirty="0">
                <a:solidFill>
                  <a:srgbClr val="000000"/>
                </a:solidFill>
                <a:cs typeface="Tahoma" pitchFamily="-65" charset="0"/>
                <a:sym typeface="Tahoma" pitchFamily="-65" charset="0"/>
              </a:rPr>
              <a:t>consequences </a:t>
            </a:r>
            <a:endParaRPr lang="en-US" sz="2400" dirty="0">
              <a:solidFill>
                <a:srgbClr val="000000"/>
              </a:solidFill>
              <a:sym typeface="Tahoma" pitchFamily="-65" charset="0"/>
            </a:endParaRPr>
          </a:p>
          <a:p>
            <a:pPr marL="382588" indent="-342900" fontAlgn="base">
              <a:spcBef>
                <a:spcPts val="188"/>
              </a:spcBef>
              <a:spcAft>
                <a:spcPct val="0"/>
              </a:spcAft>
              <a:buClr>
                <a:srgbClr val="AD0101"/>
              </a:buClr>
              <a:buSzPct val="100000"/>
              <a:buFont typeface="Arial" pitchFamily="34" charset="0"/>
              <a:buChar char="•"/>
            </a:pPr>
            <a:r>
              <a:rPr lang="en-US" sz="2400" dirty="0">
                <a:solidFill>
                  <a:srgbClr val="000000"/>
                </a:solidFill>
                <a:cs typeface="Tahoma" pitchFamily="-65" charset="0"/>
                <a:sym typeface="Tahoma" pitchFamily="-65" charset="0"/>
              </a:rPr>
              <a:t>Accountability means taking empathic </a:t>
            </a:r>
            <a:r>
              <a:rPr lang="en-US" sz="2400" u="sng" dirty="0">
                <a:solidFill>
                  <a:srgbClr val="000000"/>
                </a:solidFill>
                <a:cs typeface="Tahoma" pitchFamily="-65" charset="0"/>
                <a:sym typeface="Tahoma" pitchFamily="-65" charset="0"/>
              </a:rPr>
              <a:t>Action</a:t>
            </a:r>
            <a:r>
              <a:rPr lang="en-US" sz="2400" dirty="0">
                <a:solidFill>
                  <a:srgbClr val="000000"/>
                </a:solidFill>
                <a:cs typeface="Tahoma" pitchFamily="-65" charset="0"/>
                <a:sym typeface="Tahoma" pitchFamily="-65" charset="0"/>
              </a:rPr>
              <a:t> to change</a:t>
            </a: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2258044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9492713"/>
              </p:ext>
            </p:extLst>
          </p:nvPr>
        </p:nvGraphicFramePr>
        <p:xfrm>
          <a:off x="3543300" y="609600"/>
          <a:ext cx="5295900" cy="528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1219200"/>
            <a:ext cx="2667000" cy="4154984"/>
          </a:xfrm>
          <a:prstGeom prst="rect">
            <a:avLst/>
          </a:prstGeom>
          <a:noFill/>
        </p:spPr>
        <p:txBody>
          <a:bodyPr wrap="square" rtlCol="0">
            <a:spAutoFit/>
          </a:bodyPr>
          <a:lstStyle/>
          <a:p>
            <a:pPr fontAlgn="base">
              <a:spcBef>
                <a:spcPct val="0"/>
              </a:spcBef>
              <a:spcAft>
                <a:spcPct val="0"/>
              </a:spcAft>
            </a:pPr>
            <a:r>
              <a:rPr lang="en-US" sz="4400" dirty="0">
                <a:solidFill>
                  <a:srgbClr val="292934"/>
                </a:solidFill>
                <a:sym typeface="Arial" charset="0"/>
              </a:rPr>
              <a:t>The Formula for Recovery &amp; Change</a:t>
            </a:r>
          </a:p>
        </p:txBody>
      </p:sp>
      <p:sp>
        <p:nvSpPr>
          <p:cNvPr id="3" name="Slide Number Placeholder 2"/>
          <p:cNvSpPr>
            <a:spLocks noGrp="1"/>
          </p:cNvSpPr>
          <p:nvPr>
            <p:ph type="sldNum" sz="quarter" idx="12"/>
          </p:nvPr>
        </p:nvSpPr>
        <p:spPr/>
        <p:txBody>
          <a:bodyPr/>
          <a:lstStyle/>
          <a:p>
            <a:fld id="{857A9356-58C5-43D5-882F-5F19D2B208CB}"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4058220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p:cNvSpPr>
          <p:nvPr/>
        </p:nvSpPr>
        <p:spPr bwMode="auto">
          <a:xfrm>
            <a:off x="0" y="6553200"/>
            <a:ext cx="20335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spAutoFit/>
          </a:bodyPr>
          <a:lstStyle/>
          <a:p>
            <a:pPr marL="39688" fontAlgn="base">
              <a:spcBef>
                <a:spcPct val="0"/>
              </a:spcBef>
              <a:spcAft>
                <a:spcPct val="0"/>
              </a:spcAft>
            </a:pPr>
            <a:r>
              <a:rPr lang="en-US" sz="1100">
                <a:solidFill>
                  <a:srgbClr val="FFFFFF"/>
                </a:solidFill>
                <a:latin typeface="Tahoma" pitchFamily="-65" charset="0"/>
                <a:cs typeface="Tahoma" pitchFamily="-65" charset="0"/>
                <a:sym typeface="Tahoma" pitchFamily="-65" charset="0"/>
              </a:rPr>
              <a:t>© 2009, Dr. Steve Valle.</a:t>
            </a:r>
          </a:p>
        </p:txBody>
      </p:sp>
      <p:sp>
        <p:nvSpPr>
          <p:cNvPr id="38914" name="Rectangle 2"/>
          <p:cNvSpPr>
            <a:spLocks/>
          </p:cNvSpPr>
          <p:nvPr/>
        </p:nvSpPr>
        <p:spPr bwMode="auto">
          <a:xfrm>
            <a:off x="397530" y="152400"/>
            <a:ext cx="835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fontAlgn="base">
              <a:spcBef>
                <a:spcPct val="0"/>
              </a:spcBef>
              <a:spcAft>
                <a:spcPct val="0"/>
              </a:spcAft>
            </a:pPr>
            <a:r>
              <a:rPr lang="en-US" sz="2000" b="1" dirty="0">
                <a:solidFill>
                  <a:prstClr val="black"/>
                </a:solidFill>
                <a:latin typeface="Tahoma" pitchFamily="-65" charset="0"/>
                <a:cs typeface="Tahoma" pitchFamily="-65" charset="0"/>
                <a:sym typeface="Tahoma" pitchFamily="-65" charset="0"/>
              </a:rPr>
              <a:t>Accountability Training® Change Model</a:t>
            </a:r>
          </a:p>
          <a:p>
            <a:pPr algn="ctr" fontAlgn="base">
              <a:spcBef>
                <a:spcPct val="0"/>
              </a:spcBef>
              <a:spcAft>
                <a:spcPct val="0"/>
              </a:spcAft>
            </a:pPr>
            <a:r>
              <a:rPr lang="en-US" sz="2000" b="1" dirty="0">
                <a:solidFill>
                  <a:prstClr val="black"/>
                </a:solidFill>
                <a:latin typeface="Tahoma" pitchFamily="-65" charset="0"/>
                <a:cs typeface="Tahoma" pitchFamily="-65" charset="0"/>
                <a:sym typeface="Tahoma" pitchFamily="-65" charset="0"/>
              </a:rPr>
              <a:t>Recidivism Reduction Pyramid</a:t>
            </a:r>
          </a:p>
        </p:txBody>
      </p:sp>
      <p:sp>
        <p:nvSpPr>
          <p:cNvPr id="38915" name="Rectangle 3"/>
          <p:cNvSpPr>
            <a:spLocks/>
          </p:cNvSpPr>
          <p:nvPr/>
        </p:nvSpPr>
        <p:spPr bwMode="auto">
          <a:xfrm rot="18323432">
            <a:off x="-274129" y="3593065"/>
            <a:ext cx="53514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pPr algn="ctr" fontAlgn="base">
              <a:spcBef>
                <a:spcPct val="0"/>
              </a:spcBef>
              <a:spcAft>
                <a:spcPct val="0"/>
              </a:spcAft>
            </a:pPr>
            <a:r>
              <a:rPr lang="en-US" sz="1400" b="1" dirty="0">
                <a:solidFill>
                  <a:prstClr val="black"/>
                </a:solidFill>
                <a:latin typeface="Tahoma" pitchFamily="-65" charset="0"/>
                <a:cs typeface="Tahoma" pitchFamily="-65" charset="0"/>
                <a:sym typeface="Tahoma" pitchFamily="-65" charset="0"/>
              </a:rPr>
              <a:t>Pro-Social Connections – Safe Housing – Meaningful Work</a:t>
            </a:r>
          </a:p>
        </p:txBody>
      </p:sp>
      <p:sp>
        <p:nvSpPr>
          <p:cNvPr id="38916" name="Rectangle 4"/>
          <p:cNvSpPr>
            <a:spLocks/>
          </p:cNvSpPr>
          <p:nvPr/>
        </p:nvSpPr>
        <p:spPr bwMode="auto">
          <a:xfrm rot="2986328">
            <a:off x="4892602" y="3120325"/>
            <a:ext cx="2806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fontAlgn="base">
              <a:spcBef>
                <a:spcPct val="0"/>
              </a:spcBef>
              <a:spcAft>
                <a:spcPct val="0"/>
              </a:spcAft>
            </a:pPr>
            <a:r>
              <a:rPr lang="en-US" sz="1400" b="1" dirty="0">
                <a:solidFill>
                  <a:prstClr val="black"/>
                </a:solidFill>
                <a:latin typeface="Tahoma" pitchFamily="-65" charset="0"/>
                <a:cs typeface="Tahoma" pitchFamily="-65" charset="0"/>
                <a:sym typeface="Tahoma" pitchFamily="-65" charset="0"/>
              </a:rPr>
              <a:t>Others  –- Self – Higher Power</a:t>
            </a:r>
          </a:p>
        </p:txBody>
      </p:sp>
      <p:sp>
        <p:nvSpPr>
          <p:cNvPr id="38917" name="Rectangle 5"/>
          <p:cNvSpPr>
            <a:spLocks/>
          </p:cNvSpPr>
          <p:nvPr/>
        </p:nvSpPr>
        <p:spPr bwMode="auto">
          <a:xfrm>
            <a:off x="3225800" y="5811838"/>
            <a:ext cx="228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fontAlgn="base">
              <a:spcBef>
                <a:spcPct val="0"/>
              </a:spcBef>
              <a:spcAft>
                <a:spcPct val="0"/>
              </a:spcAft>
            </a:pPr>
            <a:r>
              <a:rPr lang="en-US" sz="2400" dirty="0">
                <a:solidFill>
                  <a:srgbClr val="AD0101"/>
                </a:solidFill>
                <a:latin typeface="Tahoma" pitchFamily="-65" charset="0"/>
                <a:cs typeface="Tahoma" pitchFamily="-65" charset="0"/>
                <a:sym typeface="Tahoma" pitchFamily="-65" charset="0"/>
              </a:rPr>
              <a:t>R E S P E C T</a:t>
            </a:r>
          </a:p>
        </p:txBody>
      </p:sp>
      <p:sp>
        <p:nvSpPr>
          <p:cNvPr id="38918" name="Rectangle 6"/>
          <p:cNvSpPr>
            <a:spLocks/>
          </p:cNvSpPr>
          <p:nvPr/>
        </p:nvSpPr>
        <p:spPr bwMode="auto">
          <a:xfrm>
            <a:off x="2501900" y="990600"/>
            <a:ext cx="414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fontAlgn="base">
              <a:spcBef>
                <a:spcPct val="0"/>
              </a:spcBef>
              <a:spcAft>
                <a:spcPct val="0"/>
              </a:spcAft>
            </a:pPr>
            <a:r>
              <a:rPr lang="en-US" sz="2000" dirty="0">
                <a:solidFill>
                  <a:srgbClr val="AD0101"/>
                </a:solidFill>
                <a:latin typeface="Tahoma" pitchFamily="-65" charset="0"/>
                <a:cs typeface="Tahoma" pitchFamily="-65" charset="0"/>
                <a:sym typeface="Tahoma" pitchFamily="-65" charset="0"/>
              </a:rPr>
              <a:t>Recovery &amp; Behavior Change </a:t>
            </a:r>
          </a:p>
        </p:txBody>
      </p:sp>
      <p:sp>
        <p:nvSpPr>
          <p:cNvPr id="38919" name="Rectangle 7"/>
          <p:cNvSpPr>
            <a:spLocks/>
          </p:cNvSpPr>
          <p:nvPr/>
        </p:nvSpPr>
        <p:spPr bwMode="auto">
          <a:xfrm>
            <a:off x="3124200" y="6248400"/>
            <a:ext cx="256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fontAlgn="base">
              <a:spcBef>
                <a:spcPct val="0"/>
              </a:spcBef>
              <a:spcAft>
                <a:spcPct val="0"/>
              </a:spcAft>
            </a:pPr>
            <a:r>
              <a:rPr lang="en-US" sz="1400" b="1" dirty="0">
                <a:solidFill>
                  <a:prstClr val="black"/>
                </a:solidFill>
                <a:latin typeface="Tahoma" pitchFamily="-65" charset="0"/>
                <a:cs typeface="Tahoma" pitchFamily="-65" charset="0"/>
                <a:sym typeface="Tahoma" pitchFamily="-65" charset="0"/>
              </a:rPr>
              <a:t>Others – Self - Authority </a:t>
            </a:r>
          </a:p>
        </p:txBody>
      </p:sp>
      <p:sp>
        <p:nvSpPr>
          <p:cNvPr id="38920" name="Rectangle 8"/>
          <p:cNvSpPr>
            <a:spLocks/>
          </p:cNvSpPr>
          <p:nvPr/>
        </p:nvSpPr>
        <p:spPr bwMode="auto">
          <a:xfrm rot="18320928">
            <a:off x="1198250" y="3126439"/>
            <a:ext cx="2184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fontAlgn="base">
              <a:spcBef>
                <a:spcPct val="0"/>
              </a:spcBef>
              <a:spcAft>
                <a:spcPct val="0"/>
              </a:spcAft>
            </a:pPr>
            <a:r>
              <a:rPr lang="en-US" sz="2000" dirty="0">
                <a:solidFill>
                  <a:srgbClr val="AD0101"/>
                </a:solidFill>
                <a:latin typeface="Tahoma" pitchFamily="-65" charset="0"/>
                <a:cs typeface="Tahoma" pitchFamily="-65" charset="0"/>
                <a:sym typeface="Tahoma" pitchFamily="-65" charset="0"/>
              </a:rPr>
              <a:t>C O M M U N I T Y</a:t>
            </a:r>
          </a:p>
        </p:txBody>
      </p:sp>
      <p:sp>
        <p:nvSpPr>
          <p:cNvPr id="38921" name="Rectangle 9"/>
          <p:cNvSpPr>
            <a:spLocks/>
          </p:cNvSpPr>
          <p:nvPr/>
        </p:nvSpPr>
        <p:spPr bwMode="auto">
          <a:xfrm rot="2940000">
            <a:off x="5203825" y="2871788"/>
            <a:ext cx="2679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fontAlgn="base">
              <a:spcBef>
                <a:spcPct val="0"/>
              </a:spcBef>
              <a:spcAft>
                <a:spcPct val="0"/>
              </a:spcAft>
            </a:pPr>
            <a:r>
              <a:rPr lang="en-US" sz="2000" dirty="0">
                <a:solidFill>
                  <a:srgbClr val="AD0101"/>
                </a:solidFill>
                <a:latin typeface="Tahoma" pitchFamily="-65" charset="0"/>
                <a:cs typeface="Tahoma" pitchFamily="-65" charset="0"/>
                <a:sym typeface="Tahoma" pitchFamily="-65" charset="0"/>
              </a:rPr>
              <a:t>ACCOUNTABILITY</a:t>
            </a:r>
          </a:p>
        </p:txBody>
      </p:sp>
      <p:grpSp>
        <p:nvGrpSpPr>
          <p:cNvPr id="2" name="Group 12"/>
          <p:cNvGrpSpPr>
            <a:grpSpLocks/>
          </p:cNvGrpSpPr>
          <p:nvPr/>
        </p:nvGrpSpPr>
        <p:grpSpPr bwMode="auto">
          <a:xfrm>
            <a:off x="1295400" y="1371600"/>
            <a:ext cx="6553200" cy="4343400"/>
            <a:chOff x="0" y="0"/>
            <a:chExt cx="6844" cy="6208"/>
          </a:xfrm>
        </p:grpSpPr>
        <p:sp>
          <p:nvSpPr>
            <p:cNvPr id="23565" name="AutoShape 10"/>
            <p:cNvSpPr>
              <a:spLocks/>
            </p:cNvSpPr>
            <p:nvPr/>
          </p:nvSpPr>
          <p:spPr bwMode="auto">
            <a:xfrm>
              <a:off x="0" y="0"/>
              <a:ext cx="6844" cy="6208"/>
            </a:xfrm>
            <a:prstGeom prst="triangle">
              <a:avLst>
                <a:gd name="adj" fmla="val 50000"/>
              </a:avLst>
            </a:prstGeom>
            <a:solidFill>
              <a:srgbClr val="8AF6FF">
                <a:alpha val="53333"/>
              </a:srgbClr>
            </a:solidFill>
            <a:ln w="9525">
              <a:solidFill>
                <a:srgbClr val="FFFFFF"/>
              </a:solidFill>
              <a:round/>
              <a:headEnd/>
              <a:tailEnd/>
            </a:ln>
          </p:spPr>
          <p:txBody>
            <a:bodyPr lIns="0" tIns="0" rIns="0" bIns="0"/>
            <a:lstStyle/>
            <a:p>
              <a:pPr fontAlgn="base">
                <a:spcBef>
                  <a:spcPct val="0"/>
                </a:spcBef>
                <a:spcAft>
                  <a:spcPct val="0"/>
                </a:spcAft>
              </a:pPr>
              <a:endParaRPr lang="en-US" sz="1200">
                <a:solidFill>
                  <a:srgbClr val="292934"/>
                </a:solidFill>
                <a:latin typeface="Arial" charset="0"/>
                <a:sym typeface="Arial" charset="0"/>
              </a:endParaRPr>
            </a:p>
          </p:txBody>
        </p:sp>
        <p:sp>
          <p:nvSpPr>
            <p:cNvPr id="23566" name="Rectangle 11"/>
            <p:cNvSpPr>
              <a:spLocks/>
            </p:cNvSpPr>
            <p:nvPr/>
          </p:nvSpPr>
          <p:spPr bwMode="auto">
            <a:xfrm>
              <a:off x="2566" y="990"/>
              <a:ext cx="1720" cy="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0478" bIns="0" anchor="ctr"/>
            <a:lstStyle/>
            <a:p>
              <a:pPr marL="39688" algn="ctr" fontAlgn="base">
                <a:spcBef>
                  <a:spcPct val="0"/>
                </a:spcBef>
                <a:spcAft>
                  <a:spcPct val="0"/>
                </a:spcAft>
              </a:pPr>
              <a:endParaRPr lang="en-US" sz="2400">
                <a:solidFill>
                  <a:srgbClr val="FFFFFF"/>
                </a:solidFill>
                <a:latin typeface="Times New Roman" pitchFamily="-65" charset="0"/>
                <a:cs typeface="Times" pitchFamily="-65" charset="0"/>
                <a:sym typeface="Times New Roman" pitchFamily="-65" charset="0"/>
              </a:endParaRPr>
            </a:p>
            <a:p>
              <a:pPr marL="39688" algn="ctr" fontAlgn="base">
                <a:spcBef>
                  <a:spcPct val="0"/>
                </a:spcBef>
                <a:spcAft>
                  <a:spcPct val="0"/>
                </a:spcAft>
              </a:pPr>
              <a:endParaRPr lang="en-US" sz="2400">
                <a:solidFill>
                  <a:srgbClr val="FFFFFF"/>
                </a:solidFill>
                <a:latin typeface="Times New Roman" pitchFamily="-65" charset="0"/>
                <a:cs typeface="Times" pitchFamily="-65" charset="0"/>
                <a:sym typeface="Times New Roman" pitchFamily="-65" charset="0"/>
              </a:endParaRPr>
            </a:p>
            <a:p>
              <a:pPr marL="39688" algn="ctr" fontAlgn="base">
                <a:spcBef>
                  <a:spcPct val="0"/>
                </a:spcBef>
                <a:spcAft>
                  <a:spcPct val="0"/>
                </a:spcAft>
              </a:pPr>
              <a:endParaRPr lang="en-US" sz="2400">
                <a:solidFill>
                  <a:srgbClr val="FFFFFF"/>
                </a:solidFill>
                <a:latin typeface="Times New Roman" pitchFamily="-65" charset="0"/>
                <a:cs typeface="Times" pitchFamily="-65" charset="0"/>
                <a:sym typeface="Times New Roman" pitchFamily="-65" charset="0"/>
              </a:endParaRPr>
            </a:p>
            <a:p>
              <a:pPr marL="39688" algn="ctr" fontAlgn="base">
                <a:spcBef>
                  <a:spcPct val="0"/>
                </a:spcBef>
                <a:spcAft>
                  <a:spcPct val="0"/>
                </a:spcAft>
              </a:pPr>
              <a:endParaRPr lang="en-US" sz="2400">
                <a:solidFill>
                  <a:srgbClr val="FFFFFF"/>
                </a:solidFill>
                <a:latin typeface="Times New Roman" pitchFamily="-65" charset="0"/>
                <a:cs typeface="Times" pitchFamily="-65" charset="0"/>
                <a:sym typeface="Times New Roman" pitchFamily="-65" charset="0"/>
              </a:endParaRPr>
            </a:p>
            <a:p>
              <a:pPr marL="39688" algn="ctr" fontAlgn="base">
                <a:spcBef>
                  <a:spcPct val="0"/>
                </a:spcBef>
                <a:spcAft>
                  <a:spcPct val="0"/>
                </a:spcAft>
              </a:pPr>
              <a:endParaRPr lang="en-US" sz="2400">
                <a:solidFill>
                  <a:srgbClr val="FFFFFF"/>
                </a:solidFill>
                <a:latin typeface="Times New Roman" pitchFamily="-65" charset="0"/>
                <a:cs typeface="Times" pitchFamily="-65" charset="0"/>
                <a:sym typeface="Times New Roman" pitchFamily="-65" charset="0"/>
              </a:endParaRPr>
            </a:p>
            <a:p>
              <a:pPr marL="39688" algn="ctr" fontAlgn="base">
                <a:spcBef>
                  <a:spcPct val="0"/>
                </a:spcBef>
                <a:spcAft>
                  <a:spcPct val="0"/>
                </a:spcAft>
              </a:pPr>
              <a:r>
                <a:rPr lang="en-US" sz="1200">
                  <a:solidFill>
                    <a:srgbClr val="FFFFFF"/>
                  </a:solidFill>
                  <a:latin typeface="Times New Roman" pitchFamily="-65" charset="0"/>
                  <a:cs typeface="Times New Roman" pitchFamily="-65" charset="0"/>
                  <a:sym typeface="Times New Roman" pitchFamily="-65" charset="0"/>
                </a:rPr>
                <a:t> </a:t>
              </a:r>
            </a:p>
          </p:txBody>
        </p:sp>
      </p:grpSp>
      <p:sp>
        <p:nvSpPr>
          <p:cNvPr id="38925" name="Rectangle 13"/>
          <p:cNvSpPr>
            <a:spLocks/>
          </p:cNvSpPr>
          <p:nvPr/>
        </p:nvSpPr>
        <p:spPr bwMode="auto">
          <a:xfrm>
            <a:off x="3498850" y="3200400"/>
            <a:ext cx="21463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fontAlgn="base">
              <a:spcBef>
                <a:spcPts val="1200"/>
              </a:spcBef>
              <a:spcAft>
                <a:spcPct val="0"/>
              </a:spcAft>
            </a:pPr>
            <a:r>
              <a:rPr lang="en-US" sz="2400" dirty="0">
                <a:solidFill>
                  <a:srgbClr val="000000"/>
                </a:solidFill>
                <a:latin typeface="Times New Roman" pitchFamily="-65" charset="0"/>
                <a:cs typeface="Times New Roman" pitchFamily="-65" charset="0"/>
                <a:sym typeface="Times New Roman" pitchFamily="-65" charset="0"/>
              </a:rPr>
              <a:t>THE </a:t>
            </a:r>
          </a:p>
          <a:p>
            <a:pPr marL="39688" algn="ctr" fontAlgn="base">
              <a:spcBef>
                <a:spcPts val="1200"/>
              </a:spcBef>
              <a:spcAft>
                <a:spcPct val="0"/>
              </a:spcAft>
            </a:pPr>
            <a:r>
              <a:rPr lang="en-US" sz="2400" dirty="0">
                <a:solidFill>
                  <a:srgbClr val="000000"/>
                </a:solidFill>
                <a:latin typeface="Times New Roman" pitchFamily="-65" charset="0"/>
                <a:cs typeface="Times New Roman" pitchFamily="-65" charset="0"/>
                <a:sym typeface="Times New Roman" pitchFamily="-65" charset="0"/>
              </a:rPr>
              <a:t>CHANGE</a:t>
            </a:r>
          </a:p>
          <a:p>
            <a:pPr marL="39688" algn="ctr" fontAlgn="base">
              <a:spcBef>
                <a:spcPts val="1200"/>
              </a:spcBef>
              <a:spcAft>
                <a:spcPct val="0"/>
              </a:spcAft>
            </a:pPr>
            <a:r>
              <a:rPr lang="en-US" sz="2400" dirty="0">
                <a:solidFill>
                  <a:srgbClr val="000000"/>
                </a:solidFill>
                <a:latin typeface="Times New Roman" pitchFamily="-65" charset="0"/>
                <a:cs typeface="Times New Roman" pitchFamily="-65" charset="0"/>
                <a:sym typeface="Times New Roman" pitchFamily="-65" charset="0"/>
              </a:rPr>
              <a:t>PROCESS</a:t>
            </a:r>
          </a:p>
        </p:txBody>
      </p:sp>
      <p:sp>
        <p:nvSpPr>
          <p:cNvPr id="3" name="Slide Number Placeholder 2"/>
          <p:cNvSpPr>
            <a:spLocks noGrp="1"/>
          </p:cNvSpPr>
          <p:nvPr>
            <p:ph type="sldNum" sz="quarter" idx="12"/>
          </p:nvPr>
        </p:nvSpPr>
        <p:spPr/>
        <p:txBody>
          <a:bodyPr/>
          <a:lstStyle/>
          <a:p>
            <a:fld id="{857A9356-58C5-43D5-882F-5F19D2B208CB}"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561539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9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917"/>
                                        </p:tgtEl>
                                        <p:attrNameLst>
                                          <p:attrName>style.visibility</p:attrName>
                                        </p:attrNameLst>
                                      </p:cBhvr>
                                      <p:to>
                                        <p:strVal val="visible"/>
                                      </p:to>
                                    </p:set>
                                  </p:childTnLst>
                                </p:cTn>
                              </p:par>
                            </p:childTnLst>
                          </p:cTn>
                        </p:par>
                        <p:par>
                          <p:cTn id="23" fill="hold" nodeType="afterGroup">
                            <p:stCondLst>
                              <p:cond delay="500"/>
                            </p:stCondLst>
                            <p:childTnLst>
                              <p:par>
                                <p:cTn id="24" presetID="1" presetClass="entr" presetSubtype="0" fill="hold" grpId="0" nodeType="afterEffect">
                                  <p:stCondLst>
                                    <p:cond delay="1"/>
                                  </p:stCondLst>
                                  <p:childTnLst>
                                    <p:set>
                                      <p:cBhvr>
                                        <p:cTn id="25" dur="1" fill="hold">
                                          <p:stCondLst>
                                            <p:cond delay="499"/>
                                          </p:stCondLst>
                                        </p:cTn>
                                        <p:tgtEl>
                                          <p:spTgt spid="3891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38921"/>
                                        </p:tgtEl>
                                        <p:attrNameLst>
                                          <p:attrName>style.visibility</p:attrName>
                                        </p:attrNameLst>
                                      </p:cBhvr>
                                      <p:to>
                                        <p:strVal val="visible"/>
                                      </p:to>
                                    </p:set>
                                  </p:childTnLst>
                                </p:cTn>
                              </p:par>
                            </p:childTnLst>
                          </p:cTn>
                        </p:par>
                        <p:par>
                          <p:cTn id="30" fill="hold" nodeType="afterGroup">
                            <p:stCondLst>
                              <p:cond delay="500"/>
                            </p:stCondLst>
                            <p:childTnLst>
                              <p:par>
                                <p:cTn id="31" presetID="1" presetClass="entr" presetSubtype="0" fill="hold" grpId="0" nodeType="afterEffect">
                                  <p:stCondLst>
                                    <p:cond delay="1"/>
                                  </p:stCondLst>
                                  <p:childTnLst>
                                    <p:set>
                                      <p:cBhvr>
                                        <p:cTn id="32" dur="1" fill="hold">
                                          <p:stCondLst>
                                            <p:cond delay="499"/>
                                          </p:stCondLst>
                                        </p:cTn>
                                        <p:tgtEl>
                                          <p:spTgt spid="389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38920"/>
                                        </p:tgtEl>
                                        <p:attrNameLst>
                                          <p:attrName>style.visibility</p:attrName>
                                        </p:attrNameLst>
                                      </p:cBhvr>
                                      <p:to>
                                        <p:strVal val="visible"/>
                                      </p:to>
                                    </p:set>
                                  </p:childTnLst>
                                </p:cTn>
                              </p:par>
                            </p:childTnLst>
                          </p:cTn>
                        </p:par>
                        <p:par>
                          <p:cTn id="37" fill="hold" nodeType="afterGroup">
                            <p:stCondLst>
                              <p:cond delay="500"/>
                            </p:stCondLst>
                            <p:childTnLst>
                              <p:par>
                                <p:cTn id="38" presetID="1" presetClass="entr" presetSubtype="0" fill="hold" grpId="0" nodeType="afterEffect">
                                  <p:stCondLst>
                                    <p:cond delay="1"/>
                                  </p:stCondLst>
                                  <p:childTnLst>
                                    <p:set>
                                      <p:cBhvr>
                                        <p:cTn id="39" dur="1" fill="hold">
                                          <p:stCondLst>
                                            <p:cond delay="499"/>
                                          </p:stCondLst>
                                        </p:cTn>
                                        <p:tgtEl>
                                          <p:spTgt spid="38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autoUpdateAnimBg="0"/>
      <p:bldP spid="38916" grpId="0" autoUpdateAnimBg="0"/>
      <p:bldP spid="38917" grpId="0" autoUpdateAnimBg="0"/>
      <p:bldP spid="38918" grpId="0" autoUpdateAnimBg="0"/>
      <p:bldP spid="38919" grpId="0" autoUpdateAnimBg="0"/>
      <p:bldP spid="38920" grpId="0" autoUpdateAnimBg="0"/>
      <p:bldP spid="38921" grpId="0" autoUpdateAnimBg="0"/>
      <p:bldP spid="3892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4"/>
          <p:cNvSpPr>
            <a:spLocks noGrp="1" noChangeArrowheads="1"/>
          </p:cNvSpPr>
          <p:nvPr>
            <p:ph idx="1"/>
          </p:nvPr>
        </p:nvSpPr>
        <p:spPr>
          <a:xfrm>
            <a:off x="533400" y="1333500"/>
            <a:ext cx="8153400" cy="5067300"/>
          </a:xfrm>
        </p:spPr>
        <p:txBody>
          <a:bodyPr lIns="0" tIns="0" rIns="5078" bIns="0">
            <a:normAutofit/>
          </a:bodyPr>
          <a:lstStyle/>
          <a:p>
            <a:pPr marL="522288" indent="-457200" eaLnBrk="1" hangingPunct="1"/>
            <a:endParaRPr lang="en-US" dirty="0" smtClean="0">
              <a:solidFill>
                <a:srgbClr val="000000"/>
              </a:solidFill>
            </a:endParaRPr>
          </a:p>
          <a:p>
            <a:pPr marL="522288" indent="-457200" eaLnBrk="1" hangingPunct="1"/>
            <a:endParaRPr lang="en-US" dirty="0">
              <a:solidFill>
                <a:srgbClr val="000000"/>
              </a:solidFill>
            </a:endParaRPr>
          </a:p>
          <a:p>
            <a:pPr marL="522288" indent="-457200" eaLnBrk="1" hangingPunct="1"/>
            <a:r>
              <a:rPr lang="en-US" dirty="0" smtClean="0">
                <a:solidFill>
                  <a:srgbClr val="000000"/>
                </a:solidFill>
              </a:rPr>
              <a:t>Grounded in public safety philosophy – safety takes precedent over public health or mental health philosophies </a:t>
            </a:r>
          </a:p>
          <a:p>
            <a:pPr marL="522288" indent="-457200" eaLnBrk="1" hangingPunct="1">
              <a:spcBef>
                <a:spcPts val="2300"/>
              </a:spcBef>
            </a:pPr>
            <a:r>
              <a:rPr lang="en-US" dirty="0" smtClean="0">
                <a:solidFill>
                  <a:srgbClr val="000000"/>
                </a:solidFill>
              </a:rPr>
              <a:t>The common good of the group supersedes the rights/interests of the individual</a:t>
            </a:r>
            <a:r>
              <a:rPr lang="en-US" b="1" dirty="0" smtClean="0">
                <a:solidFill>
                  <a:srgbClr val="000000"/>
                </a:solidFill>
              </a:rPr>
              <a:t> </a:t>
            </a:r>
            <a:r>
              <a:rPr lang="en-US" dirty="0" smtClean="0">
                <a:solidFill>
                  <a:srgbClr val="000000"/>
                </a:solidFill>
              </a:rPr>
              <a:t>(the “we before me” principle)</a:t>
            </a:r>
            <a:endParaRPr lang="en-US" dirty="0" smtClean="0"/>
          </a:p>
        </p:txBody>
      </p:sp>
      <p:sp>
        <p:nvSpPr>
          <p:cNvPr id="20486" name="Rectangle 5"/>
          <p:cNvSpPr>
            <a:spLocks noGrp="1" noChangeArrowheads="1"/>
          </p:cNvSpPr>
          <p:nvPr>
            <p:ph type="title"/>
          </p:nvPr>
        </p:nvSpPr>
        <p:spPr>
          <a:xfrm>
            <a:off x="838200" y="114300"/>
            <a:ext cx="8229600" cy="1333500"/>
          </a:xfrm>
        </p:spPr>
        <p:txBody>
          <a:bodyPr lIns="0" tIns="0" rIns="5078" bIns="0">
            <a:normAutofit fontScale="90000"/>
          </a:bodyPr>
          <a:lstStyle/>
          <a:p>
            <a:pPr marL="65088" eaLnBrk="1" hangingPunct="1"/>
            <a:r>
              <a:rPr lang="en-US" sz="3200" dirty="0" smtClean="0">
                <a:solidFill>
                  <a:schemeClr val="tx1"/>
                </a:solidFill>
              </a:rPr>
              <a:t>Core Philosophy of Accountability Training</a:t>
            </a:r>
            <a:r>
              <a:rPr lang="en-US" sz="3200" baseline="30000" dirty="0" smtClean="0">
                <a:solidFill>
                  <a:schemeClr val="tx1"/>
                </a:solidFill>
              </a:rPr>
              <a:t>® </a:t>
            </a:r>
            <a:r>
              <a:rPr lang="en-US" sz="3200" dirty="0" smtClean="0">
                <a:solidFill>
                  <a:schemeClr val="tx1"/>
                </a:solidFill>
              </a:rPr>
              <a:t>for Offender Change Programs (Paradigm)</a:t>
            </a: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2623352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4"/>
          <p:cNvSpPr>
            <a:spLocks noGrp="1" noChangeArrowheads="1"/>
          </p:cNvSpPr>
          <p:nvPr>
            <p:ph idx="1"/>
          </p:nvPr>
        </p:nvSpPr>
        <p:spPr>
          <a:xfrm>
            <a:off x="533400" y="1333500"/>
            <a:ext cx="8153400" cy="5067300"/>
          </a:xfrm>
        </p:spPr>
        <p:txBody>
          <a:bodyPr lIns="0" tIns="0" rIns="5078" bIns="0">
            <a:normAutofit/>
          </a:bodyPr>
          <a:lstStyle/>
          <a:p>
            <a:pPr marL="65088" indent="0" eaLnBrk="1" hangingPunct="1">
              <a:spcBef>
                <a:spcPts val="2300"/>
              </a:spcBef>
              <a:buNone/>
            </a:pPr>
            <a:endParaRPr lang="en-US" dirty="0">
              <a:solidFill>
                <a:srgbClr val="000000"/>
              </a:solidFill>
            </a:endParaRPr>
          </a:p>
          <a:p>
            <a:pPr marL="522288" indent="-457200" eaLnBrk="1" hangingPunct="1">
              <a:spcBef>
                <a:spcPts val="2300"/>
              </a:spcBef>
            </a:pPr>
            <a:r>
              <a:rPr lang="en-US" dirty="0" smtClean="0">
                <a:solidFill>
                  <a:srgbClr val="000000"/>
                </a:solidFill>
              </a:rPr>
              <a:t>The taxpayer is the primary client, not the offender. Accountability to society is foremost priority.</a:t>
            </a:r>
          </a:p>
          <a:p>
            <a:pPr marL="65088" indent="0" eaLnBrk="1" hangingPunct="1">
              <a:spcBef>
                <a:spcPts val="2300"/>
              </a:spcBef>
              <a:buNone/>
            </a:pPr>
            <a:endParaRPr lang="en-US" dirty="0" smtClean="0">
              <a:solidFill>
                <a:srgbClr val="000000"/>
              </a:solidFill>
            </a:endParaRPr>
          </a:p>
          <a:p>
            <a:pPr marL="522288" indent="-457200" eaLnBrk="1" hangingPunct="1">
              <a:spcBef>
                <a:spcPts val="2300"/>
              </a:spcBef>
            </a:pPr>
            <a:r>
              <a:rPr lang="en-US" dirty="0" smtClean="0">
                <a:solidFill>
                  <a:srgbClr val="000000"/>
                </a:solidFill>
              </a:rPr>
              <a:t>Offenders change “not because they see the light, but because they feel the heat”</a:t>
            </a:r>
          </a:p>
        </p:txBody>
      </p:sp>
      <p:sp>
        <p:nvSpPr>
          <p:cNvPr id="20486" name="Rectangle 5"/>
          <p:cNvSpPr>
            <a:spLocks noGrp="1" noChangeArrowheads="1"/>
          </p:cNvSpPr>
          <p:nvPr>
            <p:ph type="title"/>
          </p:nvPr>
        </p:nvSpPr>
        <p:spPr>
          <a:xfrm>
            <a:off x="838200" y="114300"/>
            <a:ext cx="8229600" cy="1333500"/>
          </a:xfrm>
        </p:spPr>
        <p:txBody>
          <a:bodyPr lIns="0" tIns="0" rIns="5078" bIns="0">
            <a:normAutofit fontScale="90000"/>
          </a:bodyPr>
          <a:lstStyle/>
          <a:p>
            <a:pPr marL="65088" eaLnBrk="1" hangingPunct="1"/>
            <a:r>
              <a:rPr lang="en-US" sz="3200" dirty="0" smtClean="0">
                <a:solidFill>
                  <a:schemeClr val="tx1"/>
                </a:solidFill>
              </a:rPr>
              <a:t>Core Philosophy of Accountability Training</a:t>
            </a:r>
            <a:r>
              <a:rPr lang="en-US" sz="3200" baseline="30000" dirty="0" smtClean="0">
                <a:solidFill>
                  <a:schemeClr val="tx1"/>
                </a:solidFill>
              </a:rPr>
              <a:t>® </a:t>
            </a:r>
            <a:r>
              <a:rPr lang="en-US" sz="3200" dirty="0" smtClean="0">
                <a:solidFill>
                  <a:schemeClr val="tx1"/>
                </a:solidFill>
              </a:rPr>
              <a:t>for Offender Change Programs (Paradigm)</a:t>
            </a: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2623352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4"/>
          <p:cNvSpPr>
            <a:spLocks noGrp="1" noChangeArrowheads="1"/>
          </p:cNvSpPr>
          <p:nvPr>
            <p:ph idx="1"/>
          </p:nvPr>
        </p:nvSpPr>
        <p:spPr>
          <a:xfrm>
            <a:off x="685800" y="1600200"/>
            <a:ext cx="7924800" cy="4495800"/>
          </a:xfrm>
        </p:spPr>
        <p:txBody>
          <a:bodyPr lIns="0" tIns="0" rIns="5078" bIns="0"/>
          <a:lstStyle/>
          <a:p>
            <a:pPr marL="803275" indent="-457200" eaLnBrk="1" hangingPunct="1">
              <a:spcBef>
                <a:spcPct val="0"/>
              </a:spcBef>
              <a:buSzPct val="99000"/>
              <a:buFont typeface="Arial" charset="0"/>
              <a:buAutoNum type="arabicPeriod"/>
            </a:pPr>
            <a:r>
              <a:rPr lang="en-US" dirty="0" smtClean="0">
                <a:solidFill>
                  <a:srgbClr val="000000"/>
                </a:solidFill>
              </a:rPr>
              <a:t>Offenders </a:t>
            </a:r>
            <a:r>
              <a:rPr lang="en-US" u="sng" dirty="0" smtClean="0">
                <a:solidFill>
                  <a:srgbClr val="000000"/>
                </a:solidFill>
              </a:rPr>
              <a:t>CAN</a:t>
            </a:r>
            <a:r>
              <a:rPr lang="en-US" dirty="0" smtClean="0">
                <a:solidFill>
                  <a:srgbClr val="000000"/>
                </a:solidFill>
              </a:rPr>
              <a:t> change their addictive and criminal behaviors with appropriate combination of sanctions and interventions/treatment</a:t>
            </a:r>
            <a:endParaRPr lang="en-US" dirty="0" smtClean="0"/>
          </a:p>
          <a:p>
            <a:pPr marL="803275" indent="-457200" eaLnBrk="1" hangingPunct="1">
              <a:spcBef>
                <a:spcPts val="2600"/>
              </a:spcBef>
              <a:buClr>
                <a:srgbClr val="000000"/>
              </a:buClr>
              <a:buSzPct val="99000"/>
              <a:buFont typeface="Arial" charset="0"/>
              <a:buNone/>
            </a:pPr>
            <a:r>
              <a:rPr lang="en-US" dirty="0" smtClean="0">
                <a:solidFill>
                  <a:schemeClr val="accent1"/>
                </a:solidFill>
              </a:rPr>
              <a:t>2.  </a:t>
            </a:r>
            <a:r>
              <a:rPr lang="en-US" dirty="0" smtClean="0">
                <a:solidFill>
                  <a:srgbClr val="000000"/>
                </a:solidFill>
              </a:rPr>
              <a:t>Implementation of </a:t>
            </a:r>
            <a:r>
              <a:rPr lang="en-US" u="sng" dirty="0" smtClean="0">
                <a:solidFill>
                  <a:srgbClr val="000000"/>
                </a:solidFill>
              </a:rPr>
              <a:t>EVIDENCE BASED PRACTICES</a:t>
            </a:r>
            <a:r>
              <a:rPr lang="en-US" b="1" u="sng" dirty="0" smtClean="0">
                <a:solidFill>
                  <a:srgbClr val="000000"/>
                </a:solidFill>
              </a:rPr>
              <a:t> </a:t>
            </a:r>
            <a:r>
              <a:rPr lang="en-US" dirty="0" smtClean="0">
                <a:solidFill>
                  <a:srgbClr val="000000"/>
                </a:solidFill>
              </a:rPr>
              <a:t> </a:t>
            </a:r>
            <a:r>
              <a:rPr lang="en-US" u="sng" dirty="0" smtClean="0">
                <a:solidFill>
                  <a:srgbClr val="000000"/>
                </a:solidFill>
              </a:rPr>
              <a:t>DOES</a:t>
            </a:r>
            <a:r>
              <a:rPr lang="en-US" dirty="0" smtClean="0">
                <a:solidFill>
                  <a:srgbClr val="000000"/>
                </a:solidFill>
              </a:rPr>
              <a:t> result in positive outcomes including reduction in recidivism, cost savings, decrease in drug misuse, and criminality</a:t>
            </a:r>
          </a:p>
        </p:txBody>
      </p:sp>
      <p:sp>
        <p:nvSpPr>
          <p:cNvPr id="21510" name="Rectangle 5"/>
          <p:cNvSpPr>
            <a:spLocks noGrp="1" noChangeArrowheads="1"/>
          </p:cNvSpPr>
          <p:nvPr>
            <p:ph type="title"/>
          </p:nvPr>
        </p:nvSpPr>
        <p:spPr>
          <a:xfrm>
            <a:off x="381000" y="228600"/>
            <a:ext cx="8229600" cy="990600"/>
          </a:xfrm>
        </p:spPr>
        <p:txBody>
          <a:bodyPr lIns="0" tIns="0" rIns="5078" bIns="0">
            <a:normAutofit/>
          </a:bodyPr>
          <a:lstStyle/>
          <a:p>
            <a:pPr marL="65088" eaLnBrk="1" hangingPunct="1"/>
            <a:r>
              <a:rPr lang="en-US" sz="2800" dirty="0" smtClean="0">
                <a:solidFill>
                  <a:schemeClr val="tx1"/>
                </a:solidFill>
              </a:rPr>
              <a:t>3 Assumptions of Accountability Training</a:t>
            </a:r>
            <a:r>
              <a:rPr lang="en-US" sz="2800" baseline="30000" dirty="0" smtClean="0">
                <a:solidFill>
                  <a:schemeClr val="tx1"/>
                </a:solidFill>
              </a:rPr>
              <a:t>® </a:t>
            </a:r>
            <a:r>
              <a:rPr lang="en-US" sz="2800" dirty="0" smtClean="0">
                <a:solidFill>
                  <a:schemeClr val="tx1"/>
                </a:solidFill>
              </a:rPr>
              <a:t>Programs That Drive Service Delivery</a:t>
            </a: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3801643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4"/>
          <p:cNvSpPr>
            <a:spLocks noGrp="1" noChangeArrowheads="1"/>
          </p:cNvSpPr>
          <p:nvPr>
            <p:ph idx="1"/>
          </p:nvPr>
        </p:nvSpPr>
        <p:spPr>
          <a:xfrm>
            <a:off x="457200" y="1524000"/>
            <a:ext cx="8229600" cy="4953000"/>
          </a:xfrm>
        </p:spPr>
        <p:txBody>
          <a:bodyPr lIns="0" tIns="0" rIns="5078" bIns="0">
            <a:normAutofit fontScale="85000" lnSpcReduction="10000"/>
          </a:bodyPr>
          <a:lstStyle/>
          <a:p>
            <a:pPr marL="677863" indent="-447675" eaLnBrk="1" hangingPunct="1">
              <a:buFont typeface="Arial" charset="0"/>
              <a:buNone/>
            </a:pPr>
            <a:endParaRPr lang="en-US" dirty="0" smtClean="0">
              <a:solidFill>
                <a:schemeClr val="accent1"/>
              </a:solidFill>
            </a:endParaRPr>
          </a:p>
          <a:p>
            <a:pPr marL="677863" indent="-447675" eaLnBrk="1" hangingPunct="1">
              <a:buFont typeface="Arial" charset="0"/>
              <a:buNone/>
            </a:pPr>
            <a:endParaRPr lang="en-US" dirty="0">
              <a:solidFill>
                <a:schemeClr val="accent1"/>
              </a:solidFill>
            </a:endParaRPr>
          </a:p>
          <a:p>
            <a:pPr marL="677863" indent="-447675" eaLnBrk="1" hangingPunct="1">
              <a:buFont typeface="Arial" charset="0"/>
              <a:buNone/>
            </a:pPr>
            <a:r>
              <a:rPr lang="en-US" dirty="0" smtClean="0">
                <a:solidFill>
                  <a:schemeClr val="accent1"/>
                </a:solidFill>
              </a:rPr>
              <a:t>3. </a:t>
            </a:r>
            <a:r>
              <a:rPr lang="en-US" dirty="0" smtClean="0">
                <a:latin typeface="ヒラギノ角ゴ ProN W3" pitchFamily="-65" charset="-128"/>
                <a:sym typeface="ヒラギノ角ゴ ProN W3" pitchFamily="-65" charset="-128"/>
              </a:rPr>
              <a:t>	</a:t>
            </a:r>
            <a:r>
              <a:rPr lang="en-US" dirty="0" smtClean="0"/>
              <a:t>Motivation to change is not required </a:t>
            </a:r>
            <a:r>
              <a:rPr lang="en-US" dirty="0" smtClean="0"/>
              <a:t>– “motivation </a:t>
            </a:r>
            <a:r>
              <a:rPr lang="en-US" dirty="0" smtClean="0"/>
              <a:t>myth”</a:t>
            </a:r>
          </a:p>
          <a:p>
            <a:pPr marL="952183" lvl="2" indent="-447675">
              <a:spcBef>
                <a:spcPts val="1100"/>
              </a:spcBef>
              <a:buSzPct val="93000"/>
            </a:pPr>
            <a:r>
              <a:rPr lang="en-US" sz="2400" dirty="0" smtClean="0"/>
              <a:t>Offenders are motivated - but not necessarily to change</a:t>
            </a:r>
          </a:p>
          <a:p>
            <a:pPr marL="952183" lvl="2" indent="-447675">
              <a:spcBef>
                <a:spcPts val="1100"/>
              </a:spcBef>
              <a:buSzPct val="93000"/>
            </a:pPr>
            <a:r>
              <a:rPr lang="en-US" sz="2400" dirty="0" smtClean="0"/>
              <a:t>“What’s in it for me” – conditional buy-in is good enough</a:t>
            </a:r>
          </a:p>
          <a:p>
            <a:pPr marL="952183" lvl="2" indent="-447675">
              <a:spcBef>
                <a:spcPts val="1100"/>
              </a:spcBef>
              <a:buSzPct val="93000"/>
            </a:pPr>
            <a:r>
              <a:rPr lang="en-US" sz="2400" dirty="0" smtClean="0"/>
              <a:t>Commitment to “ACT AS IF” is key; velvet covered brick metaphor – AT brings motivation to clients by applying therapeutic leverage factors as motivators to participate (“the only failure is the failure to participate”)</a:t>
            </a:r>
          </a:p>
          <a:p>
            <a:pPr marL="677863" lvl="1" indent="-447675" eaLnBrk="1" hangingPunct="1">
              <a:spcBef>
                <a:spcPts val="1100"/>
              </a:spcBef>
              <a:buClr>
                <a:srgbClr val="FFC30B"/>
              </a:buClr>
              <a:buSzPct val="93000"/>
              <a:buFont typeface="Thonburi" pitchFamily="-65" charset="0"/>
              <a:buChar char="๏"/>
            </a:pPr>
            <a:endParaRPr lang="en-US" sz="2400" dirty="0" smtClean="0"/>
          </a:p>
          <a:p>
            <a:pPr marL="598488" lvl="2" eaLnBrk="1" hangingPunct="1">
              <a:lnSpc>
                <a:spcPct val="90000"/>
              </a:lnSpc>
              <a:buFont typeface="Arial" charset="0"/>
              <a:buNone/>
            </a:pPr>
            <a:r>
              <a:rPr lang="en-US" sz="2400" dirty="0" smtClean="0"/>
              <a:t>Research shows that mandated or coerced treatment is effective (</a:t>
            </a:r>
            <a:r>
              <a:rPr lang="en-US" sz="1400" dirty="0" smtClean="0"/>
              <a:t>CASA Behind Bars II, February 2010;NIDA 2009)</a:t>
            </a:r>
          </a:p>
          <a:p>
            <a:pPr marL="677863" lvl="1" indent="-447675" eaLnBrk="1" hangingPunct="1">
              <a:spcBef>
                <a:spcPts val="1100"/>
              </a:spcBef>
              <a:buClr>
                <a:srgbClr val="FFC30B"/>
              </a:buClr>
              <a:buSzPct val="93000"/>
              <a:buFont typeface="Thonburi" pitchFamily="-65" charset="0"/>
              <a:buChar char="๏"/>
            </a:pPr>
            <a:endParaRPr lang="en-US" sz="2400" dirty="0" smtClean="0"/>
          </a:p>
        </p:txBody>
      </p:sp>
      <p:sp>
        <p:nvSpPr>
          <p:cNvPr id="22532" name="Rectangle 3"/>
          <p:cNvSpPr>
            <a:spLocks noGrp="1" noChangeArrowheads="1"/>
          </p:cNvSpPr>
          <p:nvPr>
            <p:ph type="title"/>
          </p:nvPr>
        </p:nvSpPr>
        <p:spPr>
          <a:xfrm>
            <a:off x="762000" y="468313"/>
            <a:ext cx="8001000" cy="1741487"/>
          </a:xfrm>
        </p:spPr>
        <p:txBody>
          <a:bodyPr lIns="0" tIns="0" rIns="5078" bIns="0" anchor="t"/>
          <a:lstStyle/>
          <a:p>
            <a:pPr marL="65088" eaLnBrk="1" hangingPunct="1"/>
            <a:r>
              <a:rPr lang="en-US" sz="3200" dirty="0" smtClean="0">
                <a:solidFill>
                  <a:schemeClr val="tx1"/>
                </a:solidFill>
              </a:rPr>
              <a:t>Assumptions of Accountability Training</a:t>
            </a:r>
            <a:r>
              <a:rPr lang="en-US" sz="3200" baseline="30000" dirty="0" smtClean="0">
                <a:solidFill>
                  <a:schemeClr val="tx1"/>
                </a:solidFill>
              </a:rPr>
              <a:t>® </a:t>
            </a:r>
            <a:r>
              <a:rPr lang="en-US" sz="3200" dirty="0" smtClean="0">
                <a:solidFill>
                  <a:schemeClr val="tx1"/>
                </a:solidFill>
              </a:rPr>
              <a:t>Programs That Drive Services (</a:t>
            </a:r>
            <a:r>
              <a:rPr lang="en-US" sz="3200" dirty="0" err="1" smtClean="0">
                <a:solidFill>
                  <a:schemeClr val="tx1"/>
                </a:solidFill>
              </a:rPr>
              <a:t>con’t</a:t>
            </a:r>
            <a:r>
              <a:rPr lang="en-US" sz="3200" dirty="0" smtClean="0">
                <a:solidFill>
                  <a:schemeClr val="tx1"/>
                </a:solidFill>
              </a:rPr>
              <a:t>)</a:t>
            </a:r>
          </a:p>
        </p:txBody>
      </p:sp>
      <p:sp>
        <p:nvSpPr>
          <p:cNvPr id="29701" name="Rectangle 5"/>
          <p:cNvSpPr>
            <a:spLocks/>
          </p:cNvSpPr>
          <p:nvPr/>
        </p:nvSpPr>
        <p:spPr bwMode="auto">
          <a:xfrm>
            <a:off x="8385175" y="6518275"/>
            <a:ext cx="238125" cy="203200"/>
          </a:xfrm>
          <a:prstGeom prst="rect">
            <a:avLst/>
          </a:prstGeom>
          <a:noFill/>
          <a:ln w="12700" cap="flat">
            <a:noFill/>
            <a:miter lim="800000"/>
            <a:headEnd type="none" w="med" len="med"/>
            <a:tailEnd type="none" w="med" len="med"/>
          </a:ln>
        </p:spPr>
        <p:txBody>
          <a:bodyPr wrap="none" lIns="0" tIns="0" rIns="40639" bIns="0" anchor="b">
            <a:spAutoFit/>
          </a:bodyPr>
          <a:lstStyle/>
          <a:p>
            <a:pPr marL="39688" algn="ctr" fontAlgn="base">
              <a:spcBef>
                <a:spcPct val="0"/>
              </a:spcBef>
              <a:spcAft>
                <a:spcPct val="0"/>
              </a:spcAft>
              <a:defRPr/>
            </a:pPr>
            <a:r>
              <a:rPr lang="en-US" sz="1400">
                <a:solidFill>
                  <a:srgbClr val="FFFFFF"/>
                </a:solidFill>
                <a:effectLst>
                  <a:outerShdw blurRad="38100" dist="38100" dir="2700000" algn="tl">
                    <a:srgbClr val="DDDDDD"/>
                  </a:outerShdw>
                </a:effectLst>
                <a:latin typeface="Arial" pitchFamily="-65" charset="0"/>
                <a:ea typeface="Arial" pitchFamily="-65" charset="0"/>
                <a:cs typeface="Arial" pitchFamily="-65" charset="0"/>
                <a:sym typeface="Arial" pitchFamily="-65" charset="0"/>
              </a:rPr>
              <a:t>11</a:t>
            </a: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121608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38201"/>
            <a:ext cx="6096000" cy="3816429"/>
          </a:xfrm>
          <a:prstGeom prst="rect">
            <a:avLst/>
          </a:prstGeom>
        </p:spPr>
        <p:txBody>
          <a:bodyPr wrap="square">
            <a:spAutoFit/>
          </a:bodyPr>
          <a:lstStyle/>
          <a:p>
            <a:r>
              <a:rPr lang="en-US" sz="4400" b="1" dirty="0" smtClean="0">
                <a:latin typeface="Calibri" pitchFamily="34" charset="0"/>
                <a:cs typeface="Calibri" pitchFamily="34" charset="0"/>
              </a:rPr>
              <a:t>Goals and Objectives:</a:t>
            </a:r>
          </a:p>
          <a:p>
            <a:endParaRPr lang="en-US" dirty="0">
              <a:latin typeface="Calibri" pitchFamily="34" charset="0"/>
              <a:cs typeface="Calibri" pitchFamily="34" charset="0"/>
            </a:endParaRPr>
          </a:p>
          <a:p>
            <a:r>
              <a:rPr lang="en-US" dirty="0" smtClean="0">
                <a:latin typeface="Calibri" pitchFamily="34" charset="0"/>
                <a:cs typeface="Calibri" pitchFamily="34" charset="0"/>
              </a:rPr>
              <a:t>We will explore the relationship between correctional and treatment staff and discuss ways of maximizing our partnership. Specifically we will:</a:t>
            </a:r>
          </a:p>
          <a:p>
            <a:endParaRPr lang="en-US" dirty="0">
              <a:latin typeface="Calibri" pitchFamily="34" charset="0"/>
              <a:cs typeface="Calibri" pitchFamily="34" charset="0"/>
            </a:endParaRPr>
          </a:p>
          <a:p>
            <a:pPr marL="742950" lvl="1" indent="-285750">
              <a:buFont typeface="Arial" pitchFamily="34" charset="0"/>
              <a:buChar char="•"/>
            </a:pPr>
            <a:r>
              <a:rPr lang="en-US" dirty="0">
                <a:latin typeface="Calibri" pitchFamily="34" charset="0"/>
                <a:cs typeface="Calibri" pitchFamily="34" charset="0"/>
              </a:rPr>
              <a:t>identify the shared goals of corrections and treatment</a:t>
            </a:r>
            <a:r>
              <a:rPr lang="en-US" dirty="0" smtClean="0">
                <a:latin typeface="Calibri" pitchFamily="34" charset="0"/>
                <a:cs typeface="Calibri" pitchFamily="34" charset="0"/>
              </a:rPr>
              <a:t>;</a:t>
            </a:r>
          </a:p>
          <a:p>
            <a:pPr marL="285750" lvl="0" indent="-285750">
              <a:buFont typeface="Arial" pitchFamily="34" charset="0"/>
              <a:buChar char="•"/>
            </a:pPr>
            <a:endParaRPr lang="en-US" dirty="0">
              <a:latin typeface="Calibri" pitchFamily="34" charset="0"/>
              <a:cs typeface="Calibri" pitchFamily="34" charset="0"/>
            </a:endParaRPr>
          </a:p>
          <a:p>
            <a:pPr marL="742950" lvl="1" indent="-285750">
              <a:buFont typeface="Arial" pitchFamily="34" charset="0"/>
              <a:buChar char="•"/>
            </a:pPr>
            <a:r>
              <a:rPr lang="en-US" dirty="0">
                <a:latin typeface="Calibri" pitchFamily="34" charset="0"/>
                <a:cs typeface="Calibri" pitchFamily="34" charset="0"/>
              </a:rPr>
              <a:t>describe one public safety model of treatment</a:t>
            </a:r>
            <a:r>
              <a:rPr lang="en-US" dirty="0" smtClean="0">
                <a:latin typeface="Calibri" pitchFamily="34" charset="0"/>
                <a:cs typeface="Calibri" pitchFamily="34" charset="0"/>
              </a:rPr>
              <a:t>;</a:t>
            </a:r>
          </a:p>
          <a:p>
            <a:pPr lvl="0"/>
            <a:endParaRPr lang="en-US" dirty="0">
              <a:latin typeface="Calibri" pitchFamily="34" charset="0"/>
              <a:cs typeface="Calibri" pitchFamily="34" charset="0"/>
            </a:endParaRPr>
          </a:p>
          <a:p>
            <a:pPr marL="742950" lvl="1" indent="-285750">
              <a:buFont typeface="Arial" pitchFamily="34" charset="0"/>
              <a:buChar char="•"/>
            </a:pPr>
            <a:r>
              <a:rPr lang="en-US" dirty="0">
                <a:latin typeface="Calibri" pitchFamily="34" charset="0"/>
                <a:cs typeface="Calibri" pitchFamily="34" charset="0"/>
              </a:rPr>
              <a:t>articulate common values of correctional and treatment agencies.</a:t>
            </a:r>
          </a:p>
        </p:txBody>
      </p:sp>
      <p:sp>
        <p:nvSpPr>
          <p:cNvPr id="3" name="Slide Number Placeholder 2"/>
          <p:cNvSpPr>
            <a:spLocks noGrp="1"/>
          </p:cNvSpPr>
          <p:nvPr>
            <p:ph type="sldNum" sz="quarter" idx="12"/>
          </p:nvPr>
        </p:nvSpPr>
        <p:spPr/>
        <p:txBody>
          <a:bodyPr/>
          <a:lstStyle/>
          <a:p>
            <a:fld id="{857A9356-58C5-43D5-882F-5F19D2B208CB}"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1750566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447800"/>
            <a:ext cx="7543800" cy="4267200"/>
          </a:xfrm>
        </p:spPr>
        <p:txBody>
          <a:bodyPr>
            <a:normAutofit fontScale="92500" lnSpcReduction="20000"/>
          </a:bodyPr>
          <a:lstStyle/>
          <a:p>
            <a:r>
              <a:rPr lang="en-US" dirty="0" smtClean="0"/>
              <a:t>Research has demonstrated that individuals who enter treatment under legal pressure have outcomes as favorable as those who enter treatment voluntarily.</a:t>
            </a:r>
          </a:p>
          <a:p>
            <a:endParaRPr lang="en-US" sz="1200" dirty="0" smtClean="0"/>
          </a:p>
          <a:p>
            <a:r>
              <a:rPr lang="en-US" dirty="0" smtClean="0"/>
              <a:t>Those under legal pressure tend to have higher attendance rates and to remain in treatment for longer periods, which has a positive impact on treatment outcomes.</a:t>
            </a:r>
          </a:p>
          <a:p>
            <a:endParaRPr lang="en-US" sz="1200" dirty="0" smtClean="0"/>
          </a:p>
          <a:p>
            <a:r>
              <a:rPr lang="en-US" dirty="0" smtClean="0"/>
              <a:t>Findings suggest </a:t>
            </a:r>
            <a:r>
              <a:rPr lang="en-US" dirty="0"/>
              <a:t>that people can learn from the 'teachable moment' offered by a judicial mandate, even though the initial motivation for treatment is external. </a:t>
            </a:r>
          </a:p>
        </p:txBody>
      </p:sp>
      <p:sp>
        <p:nvSpPr>
          <p:cNvPr id="2" name="Title 1"/>
          <p:cNvSpPr>
            <a:spLocks noGrp="1"/>
          </p:cNvSpPr>
          <p:nvPr>
            <p:ph type="title"/>
          </p:nvPr>
        </p:nvSpPr>
        <p:spPr>
          <a:xfrm>
            <a:off x="762000" y="-152400"/>
            <a:ext cx="7543800" cy="1600200"/>
          </a:xfrm>
        </p:spPr>
        <p:txBody>
          <a:bodyPr>
            <a:normAutofit/>
          </a:bodyPr>
          <a:lstStyle/>
          <a:p>
            <a:r>
              <a:rPr lang="en-US" dirty="0" smtClean="0"/>
              <a:t>Mandated Treatment Works</a:t>
            </a:r>
            <a:endParaRPr lang="en-US" dirty="0"/>
          </a:p>
        </p:txBody>
      </p:sp>
      <p:sp>
        <p:nvSpPr>
          <p:cNvPr id="5" name="TextBox 4"/>
          <p:cNvSpPr txBox="1"/>
          <p:nvPr/>
        </p:nvSpPr>
        <p:spPr>
          <a:xfrm>
            <a:off x="6248400" y="5791201"/>
            <a:ext cx="1981200" cy="938719"/>
          </a:xfrm>
          <a:prstGeom prst="rect">
            <a:avLst/>
          </a:prstGeom>
          <a:noFill/>
        </p:spPr>
        <p:txBody>
          <a:bodyPr wrap="square" rtlCol="0">
            <a:spAutoFit/>
          </a:bodyPr>
          <a:lstStyle/>
          <a:p>
            <a:pPr fontAlgn="base">
              <a:spcBef>
                <a:spcPct val="0"/>
              </a:spcBef>
              <a:spcAft>
                <a:spcPct val="0"/>
              </a:spcAft>
            </a:pPr>
            <a:r>
              <a:rPr lang="en-US" sz="1100" dirty="0">
                <a:solidFill>
                  <a:srgbClr val="292934"/>
                </a:solidFill>
                <a:sym typeface="Arial" charset="0"/>
              </a:rPr>
              <a:t>Principles of Drug Abuse Treatment - NIDA, 2009</a:t>
            </a:r>
          </a:p>
          <a:p>
            <a:pPr fontAlgn="base">
              <a:spcBef>
                <a:spcPct val="0"/>
              </a:spcBef>
              <a:spcAft>
                <a:spcPct val="0"/>
              </a:spcAft>
            </a:pPr>
            <a:r>
              <a:rPr lang="en-US" sz="1100" dirty="0">
                <a:solidFill>
                  <a:srgbClr val="292934"/>
                </a:solidFill>
                <a:sym typeface="Arial" charset="0"/>
              </a:rPr>
              <a:t>NIDA Notes, Research Findings, Vol.20, No.6, 2006</a:t>
            </a:r>
          </a:p>
        </p:txBody>
      </p:sp>
      <p:sp>
        <p:nvSpPr>
          <p:cNvPr id="6" name="Slide Number Placeholder 5"/>
          <p:cNvSpPr>
            <a:spLocks noGrp="1"/>
          </p:cNvSpPr>
          <p:nvPr>
            <p:ph type="sldNum" sz="quarter" idx="12"/>
          </p:nvPr>
        </p:nvSpPr>
        <p:spPr/>
        <p:txBody>
          <a:bodyPr/>
          <a:lstStyle/>
          <a:p>
            <a:fld id="{857A9356-58C5-43D5-882F-5F19D2B208CB}"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2681565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clrChange>
              <a:clrFrom>
                <a:srgbClr val="F5EEC2"/>
              </a:clrFrom>
              <a:clrTo>
                <a:srgbClr val="F5EEC2">
                  <a:alpha val="0"/>
                </a:srgbClr>
              </a:clrTo>
            </a:clrChange>
            <a:extLst>
              <a:ext uri="{28A0092B-C50C-407E-A947-70E740481C1C}">
                <a14:useLocalDpi xmlns:a14="http://schemas.microsoft.com/office/drawing/2010/main" val="0"/>
              </a:ext>
            </a:extLst>
          </a:blip>
          <a:srcRect/>
          <a:stretch>
            <a:fillRect/>
          </a:stretch>
        </p:blipFill>
        <p:spPr bwMode="auto">
          <a:xfrm>
            <a:off x="1683479" y="1162050"/>
            <a:ext cx="5838825" cy="46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clrChange>
              <a:clrFrom>
                <a:srgbClr val="F5EEC2"/>
              </a:clrFrom>
              <a:clrTo>
                <a:srgbClr val="F5EEC2">
                  <a:alpha val="0"/>
                </a:srgbClr>
              </a:clrTo>
            </a:clrChange>
            <a:extLst>
              <a:ext uri="{28A0092B-C50C-407E-A947-70E740481C1C}">
                <a14:useLocalDpi xmlns:a14="http://schemas.microsoft.com/office/drawing/2010/main" val="0"/>
              </a:ext>
            </a:extLst>
          </a:blip>
          <a:srcRect/>
          <a:stretch>
            <a:fillRect/>
          </a:stretch>
        </p:blipFill>
        <p:spPr bwMode="auto">
          <a:xfrm>
            <a:off x="93629" y="609601"/>
            <a:ext cx="8956743"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5943600"/>
            <a:ext cx="89725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3730756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6"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939" y="762000"/>
            <a:ext cx="8200123" cy="4981575"/>
          </a:xfrm>
          <a:prstGeom prst="rect">
            <a:avLst/>
          </a:prstGeom>
          <a:noFill/>
          <a:ln>
            <a:noFill/>
          </a:ln>
          <a:effectLst/>
          <a:extLst>
            <a:ext uri="{909E8E84-426E-40DD-AFC4-6F175D3DCCD1}">
              <a14:hiddenFill xmlns:a14="http://schemas.microsoft.com/office/drawing/2010/main">
                <a:solidFill>
                  <a:srgbClr val="93A299"/>
                </a:solidFill>
              </a14:hiddenFill>
            </a:ext>
            <a:ext uri="{91240B29-F687-4F45-9708-019B960494DF}">
              <a14:hiddenLine xmlns:a14="http://schemas.microsoft.com/office/drawing/2010/main" w="9525">
                <a:solidFill>
                  <a:srgbClr val="292934"/>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3510220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2"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219" y="914401"/>
            <a:ext cx="8423562" cy="4814888"/>
          </a:xfrm>
          <a:prstGeom prst="rect">
            <a:avLst/>
          </a:prstGeom>
          <a:noFill/>
          <a:ln>
            <a:noFill/>
          </a:ln>
          <a:effectLst/>
          <a:extLst>
            <a:ext uri="{909E8E84-426E-40DD-AFC4-6F175D3DCCD1}">
              <a14:hiddenFill xmlns:a14="http://schemas.microsoft.com/office/drawing/2010/main">
                <a:solidFill>
                  <a:srgbClr val="93A299"/>
                </a:solidFill>
              </a14:hiddenFill>
            </a:ext>
            <a:ext uri="{91240B29-F687-4F45-9708-019B960494DF}">
              <a14:hiddenLine xmlns:a14="http://schemas.microsoft.com/office/drawing/2010/main" w="9525">
                <a:solidFill>
                  <a:srgbClr val="292934"/>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2992261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p:cNvSpPr>
          <p:nvPr/>
        </p:nvSpPr>
        <p:spPr bwMode="auto">
          <a:xfrm>
            <a:off x="457200" y="6350000"/>
            <a:ext cx="15001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fontAlgn="base">
              <a:spcBef>
                <a:spcPct val="0"/>
              </a:spcBef>
              <a:spcAft>
                <a:spcPct val="0"/>
              </a:spcAft>
            </a:pPr>
            <a:r>
              <a:rPr lang="en-US" sz="1100" dirty="0">
                <a:solidFill>
                  <a:srgbClr val="000000"/>
                </a:solidFill>
                <a:latin typeface="Tahoma" pitchFamily="-65" charset="0"/>
                <a:cs typeface="Tahoma" pitchFamily="-65" charset="0"/>
                <a:sym typeface="Tahoma" pitchFamily="-65" charset="0"/>
              </a:rPr>
              <a:t>© 2009, Dr. Steve Valle</a:t>
            </a:r>
          </a:p>
        </p:txBody>
      </p:sp>
      <p:grpSp>
        <p:nvGrpSpPr>
          <p:cNvPr id="26630" name="Group 13"/>
          <p:cNvGrpSpPr>
            <a:grpSpLocks/>
          </p:cNvGrpSpPr>
          <p:nvPr/>
        </p:nvGrpSpPr>
        <p:grpSpPr bwMode="auto">
          <a:xfrm>
            <a:off x="609600" y="1219200"/>
            <a:ext cx="7831138" cy="5410200"/>
            <a:chOff x="0" y="0"/>
            <a:chExt cx="4704" cy="2871"/>
          </a:xfrm>
        </p:grpSpPr>
        <p:sp>
          <p:nvSpPr>
            <p:cNvPr id="26633" name="AutoShape 5"/>
            <p:cNvSpPr>
              <a:spLocks/>
            </p:cNvSpPr>
            <p:nvPr/>
          </p:nvSpPr>
          <p:spPr bwMode="auto">
            <a:xfrm>
              <a:off x="1714" y="0"/>
              <a:ext cx="1161" cy="667"/>
            </a:xfrm>
            <a:custGeom>
              <a:avLst/>
              <a:gdLst>
                <a:gd name="T0" fmla="*/ 0 w 21600"/>
                <a:gd name="T1" fmla="*/ 0 h 21600"/>
                <a:gd name="T2" fmla="*/ 21600 w 21600"/>
                <a:gd name="T3" fmla="*/ 21600 h 21600"/>
              </a:gdLst>
              <a:ahLst/>
              <a:cxnLst/>
              <a:rect l="T0" t="T1" r="T2" b="T3"/>
              <a:pathLst>
                <a:path w="21600" h="21600">
                  <a:moveTo>
                    <a:pt x="12449" y="15121"/>
                  </a:moveTo>
                  <a:cubicBezTo>
                    <a:pt x="11803" y="15008"/>
                    <a:pt x="11152" y="14949"/>
                    <a:pt x="10501" y="14949"/>
                  </a:cubicBezTo>
                  <a:cubicBezTo>
                    <a:pt x="8043" y="14949"/>
                    <a:pt x="5628" y="15756"/>
                    <a:pt x="3500" y="17288"/>
                  </a:cubicBezTo>
                  <a:lnTo>
                    <a:pt x="0" y="9731"/>
                  </a:lnTo>
                  <a:cubicBezTo>
                    <a:pt x="3191" y="7436"/>
                    <a:pt x="6814" y="6224"/>
                    <a:pt x="10501" y="6224"/>
                  </a:cubicBezTo>
                  <a:cubicBezTo>
                    <a:pt x="11477" y="6224"/>
                    <a:pt x="12455" y="6311"/>
                    <a:pt x="13423" y="6481"/>
                  </a:cubicBezTo>
                  <a:lnTo>
                    <a:pt x="14152" y="0"/>
                  </a:lnTo>
                  <a:lnTo>
                    <a:pt x="21600" y="12317"/>
                  </a:lnTo>
                  <a:lnTo>
                    <a:pt x="11718" y="21600"/>
                  </a:lnTo>
                  <a:lnTo>
                    <a:pt x="12449" y="15121"/>
                  </a:lnTo>
                  <a:close/>
                  <a:moveTo>
                    <a:pt x="12449" y="15121"/>
                  </a:moveTo>
                </a:path>
              </a:pathLst>
            </a:custGeom>
            <a:gradFill rotWithShape="0">
              <a:gsLst>
                <a:gs pos="0">
                  <a:srgbClr val="C3E7E7"/>
                </a:gs>
                <a:gs pos="100000">
                  <a:srgbClr val="009999"/>
                </a:gs>
              </a:gsLst>
              <a:lin ang="18900000" scaled="1"/>
            </a:gradFill>
            <a:ln w="9525">
              <a:solidFill>
                <a:srgbClr val="009999"/>
              </a:solidFill>
              <a:round/>
              <a:headEnd/>
              <a:tailEnd/>
            </a:ln>
          </p:spPr>
          <p:txBody>
            <a:bodyPr lIns="0" tIns="0" rIns="0" bIns="0"/>
            <a:lstStyle/>
            <a:p>
              <a:pPr fontAlgn="base">
                <a:spcBef>
                  <a:spcPct val="0"/>
                </a:spcBef>
                <a:spcAft>
                  <a:spcPct val="0"/>
                </a:spcAft>
              </a:pPr>
              <a:endParaRPr lang="en-US" sz="1200">
                <a:solidFill>
                  <a:srgbClr val="292934"/>
                </a:solidFill>
                <a:latin typeface="Arial" charset="0"/>
                <a:sym typeface="Arial" charset="0"/>
              </a:endParaRPr>
            </a:p>
          </p:txBody>
        </p:sp>
        <p:sp>
          <p:nvSpPr>
            <p:cNvPr id="26634" name="AutoShape 6"/>
            <p:cNvSpPr>
              <a:spLocks/>
            </p:cNvSpPr>
            <p:nvPr/>
          </p:nvSpPr>
          <p:spPr bwMode="auto">
            <a:xfrm rot="5400000">
              <a:off x="3315" y="1021"/>
              <a:ext cx="832" cy="931"/>
            </a:xfrm>
            <a:custGeom>
              <a:avLst/>
              <a:gdLst>
                <a:gd name="T0" fmla="*/ 0 w 21600"/>
                <a:gd name="T1" fmla="*/ 0 h 21600"/>
                <a:gd name="T2" fmla="*/ 21600 w 21600"/>
                <a:gd name="T3" fmla="*/ 21600 h 21600"/>
              </a:gdLst>
              <a:ahLst/>
              <a:cxnLst/>
              <a:rect l="T0" t="T1" r="T2" b="T3"/>
              <a:pathLst>
                <a:path w="21600" h="21600">
                  <a:moveTo>
                    <a:pt x="12449" y="15121"/>
                  </a:moveTo>
                  <a:cubicBezTo>
                    <a:pt x="11803" y="15008"/>
                    <a:pt x="11152" y="14949"/>
                    <a:pt x="10501" y="14949"/>
                  </a:cubicBezTo>
                  <a:cubicBezTo>
                    <a:pt x="8043" y="14949"/>
                    <a:pt x="5628" y="15756"/>
                    <a:pt x="3500" y="17288"/>
                  </a:cubicBezTo>
                  <a:lnTo>
                    <a:pt x="0" y="9731"/>
                  </a:lnTo>
                  <a:cubicBezTo>
                    <a:pt x="3191" y="7436"/>
                    <a:pt x="6814" y="6224"/>
                    <a:pt x="10501" y="6224"/>
                  </a:cubicBezTo>
                  <a:cubicBezTo>
                    <a:pt x="11477" y="6224"/>
                    <a:pt x="12455" y="6311"/>
                    <a:pt x="13423" y="6481"/>
                  </a:cubicBezTo>
                  <a:lnTo>
                    <a:pt x="14152" y="0"/>
                  </a:lnTo>
                  <a:lnTo>
                    <a:pt x="21600" y="12317"/>
                  </a:lnTo>
                  <a:lnTo>
                    <a:pt x="11718" y="21600"/>
                  </a:lnTo>
                  <a:lnTo>
                    <a:pt x="12449" y="15121"/>
                  </a:lnTo>
                  <a:close/>
                  <a:moveTo>
                    <a:pt x="12449" y="15121"/>
                  </a:moveTo>
                </a:path>
              </a:pathLst>
            </a:custGeom>
            <a:gradFill rotWithShape="0">
              <a:gsLst>
                <a:gs pos="0">
                  <a:srgbClr val="009999"/>
                </a:gs>
                <a:gs pos="100000">
                  <a:srgbClr val="C3E7E7"/>
                </a:gs>
              </a:gsLst>
              <a:lin ang="18900000" scaled="1"/>
            </a:gradFill>
            <a:ln w="9525">
              <a:solidFill>
                <a:srgbClr val="009999"/>
              </a:solidFill>
              <a:round/>
              <a:headEnd/>
              <a:tailEnd/>
            </a:ln>
          </p:spPr>
          <p:txBody>
            <a:bodyPr lIns="0" tIns="0" rIns="0" bIns="0"/>
            <a:lstStyle/>
            <a:p>
              <a:pPr fontAlgn="base">
                <a:spcBef>
                  <a:spcPct val="0"/>
                </a:spcBef>
                <a:spcAft>
                  <a:spcPct val="0"/>
                </a:spcAft>
              </a:pPr>
              <a:endParaRPr lang="en-US" sz="1200">
                <a:solidFill>
                  <a:srgbClr val="292934"/>
                </a:solidFill>
                <a:latin typeface="Arial" charset="0"/>
                <a:sym typeface="Arial" charset="0"/>
              </a:endParaRPr>
            </a:p>
          </p:txBody>
        </p:sp>
        <p:sp>
          <p:nvSpPr>
            <p:cNvPr id="26635" name="AutoShape 7"/>
            <p:cNvSpPr>
              <a:spLocks/>
            </p:cNvSpPr>
            <p:nvPr/>
          </p:nvSpPr>
          <p:spPr bwMode="auto">
            <a:xfrm rot="10800000">
              <a:off x="1681" y="2203"/>
              <a:ext cx="1162" cy="668"/>
            </a:xfrm>
            <a:custGeom>
              <a:avLst/>
              <a:gdLst>
                <a:gd name="T0" fmla="*/ 0 w 21600"/>
                <a:gd name="T1" fmla="*/ 0 h 21600"/>
                <a:gd name="T2" fmla="*/ 21600 w 21600"/>
                <a:gd name="T3" fmla="*/ 21600 h 21600"/>
              </a:gdLst>
              <a:ahLst/>
              <a:cxnLst/>
              <a:rect l="T0" t="T1" r="T2" b="T3"/>
              <a:pathLst>
                <a:path w="21600" h="21600">
                  <a:moveTo>
                    <a:pt x="12449" y="15121"/>
                  </a:moveTo>
                  <a:cubicBezTo>
                    <a:pt x="11803" y="15008"/>
                    <a:pt x="11152" y="14949"/>
                    <a:pt x="10501" y="14949"/>
                  </a:cubicBezTo>
                  <a:cubicBezTo>
                    <a:pt x="8043" y="14949"/>
                    <a:pt x="5628" y="15756"/>
                    <a:pt x="3500" y="17288"/>
                  </a:cubicBezTo>
                  <a:lnTo>
                    <a:pt x="0" y="9731"/>
                  </a:lnTo>
                  <a:cubicBezTo>
                    <a:pt x="3191" y="7436"/>
                    <a:pt x="6814" y="6224"/>
                    <a:pt x="10501" y="6224"/>
                  </a:cubicBezTo>
                  <a:cubicBezTo>
                    <a:pt x="11477" y="6224"/>
                    <a:pt x="12455" y="6311"/>
                    <a:pt x="13423" y="6481"/>
                  </a:cubicBezTo>
                  <a:lnTo>
                    <a:pt x="14152" y="0"/>
                  </a:lnTo>
                  <a:lnTo>
                    <a:pt x="21600" y="12317"/>
                  </a:lnTo>
                  <a:lnTo>
                    <a:pt x="11718" y="21600"/>
                  </a:lnTo>
                  <a:lnTo>
                    <a:pt x="12449" y="15121"/>
                  </a:lnTo>
                  <a:close/>
                  <a:moveTo>
                    <a:pt x="12449" y="15121"/>
                  </a:moveTo>
                </a:path>
              </a:pathLst>
            </a:custGeom>
            <a:gradFill rotWithShape="0">
              <a:gsLst>
                <a:gs pos="0">
                  <a:srgbClr val="C3E7E7"/>
                </a:gs>
                <a:gs pos="100000">
                  <a:srgbClr val="009999"/>
                </a:gs>
              </a:gsLst>
              <a:lin ang="18900000" scaled="1"/>
            </a:gradFill>
            <a:ln w="9525">
              <a:solidFill>
                <a:srgbClr val="009999"/>
              </a:solidFill>
              <a:round/>
              <a:headEnd/>
              <a:tailEnd/>
            </a:ln>
          </p:spPr>
          <p:txBody>
            <a:bodyPr lIns="0" tIns="0" rIns="0" bIns="0"/>
            <a:lstStyle/>
            <a:p>
              <a:pPr fontAlgn="base">
                <a:spcBef>
                  <a:spcPct val="0"/>
                </a:spcBef>
                <a:spcAft>
                  <a:spcPct val="0"/>
                </a:spcAft>
              </a:pPr>
              <a:endParaRPr lang="en-US" sz="1200">
                <a:solidFill>
                  <a:srgbClr val="292934"/>
                </a:solidFill>
                <a:latin typeface="Arial" charset="0"/>
                <a:sym typeface="Arial" charset="0"/>
              </a:endParaRPr>
            </a:p>
          </p:txBody>
        </p:sp>
        <p:sp>
          <p:nvSpPr>
            <p:cNvPr id="26636" name="AutoShape 8"/>
            <p:cNvSpPr>
              <a:spLocks/>
            </p:cNvSpPr>
            <p:nvPr/>
          </p:nvSpPr>
          <p:spPr bwMode="auto">
            <a:xfrm rot="-5400000">
              <a:off x="395" y="1008"/>
              <a:ext cx="831" cy="932"/>
            </a:xfrm>
            <a:custGeom>
              <a:avLst/>
              <a:gdLst>
                <a:gd name="T0" fmla="*/ 0 w 21600"/>
                <a:gd name="T1" fmla="*/ 0 h 21600"/>
                <a:gd name="T2" fmla="*/ 21600 w 21600"/>
                <a:gd name="T3" fmla="*/ 21600 h 21600"/>
              </a:gdLst>
              <a:ahLst/>
              <a:cxnLst/>
              <a:rect l="T0" t="T1" r="T2" b="T3"/>
              <a:pathLst>
                <a:path w="21600" h="21600">
                  <a:moveTo>
                    <a:pt x="12449" y="15121"/>
                  </a:moveTo>
                  <a:cubicBezTo>
                    <a:pt x="11803" y="15008"/>
                    <a:pt x="11152" y="14949"/>
                    <a:pt x="10501" y="14949"/>
                  </a:cubicBezTo>
                  <a:cubicBezTo>
                    <a:pt x="8043" y="14949"/>
                    <a:pt x="5628" y="15756"/>
                    <a:pt x="3500" y="17288"/>
                  </a:cubicBezTo>
                  <a:lnTo>
                    <a:pt x="0" y="9731"/>
                  </a:lnTo>
                  <a:cubicBezTo>
                    <a:pt x="3191" y="7436"/>
                    <a:pt x="6814" y="6224"/>
                    <a:pt x="10501" y="6224"/>
                  </a:cubicBezTo>
                  <a:cubicBezTo>
                    <a:pt x="11477" y="6224"/>
                    <a:pt x="12455" y="6311"/>
                    <a:pt x="13423" y="6481"/>
                  </a:cubicBezTo>
                  <a:lnTo>
                    <a:pt x="14152" y="0"/>
                  </a:lnTo>
                  <a:lnTo>
                    <a:pt x="21600" y="12317"/>
                  </a:lnTo>
                  <a:lnTo>
                    <a:pt x="11718" y="21600"/>
                  </a:lnTo>
                  <a:lnTo>
                    <a:pt x="12449" y="15121"/>
                  </a:lnTo>
                  <a:close/>
                  <a:moveTo>
                    <a:pt x="12449" y="15121"/>
                  </a:moveTo>
                </a:path>
              </a:pathLst>
            </a:custGeom>
            <a:gradFill rotWithShape="0">
              <a:gsLst>
                <a:gs pos="0">
                  <a:srgbClr val="009999"/>
                </a:gs>
                <a:gs pos="100000">
                  <a:srgbClr val="C3E7E7"/>
                </a:gs>
              </a:gsLst>
              <a:lin ang="18900000" scaled="1"/>
            </a:gradFill>
            <a:ln w="9525">
              <a:solidFill>
                <a:srgbClr val="009999"/>
              </a:solidFill>
              <a:round/>
              <a:headEnd/>
              <a:tailEnd/>
            </a:ln>
          </p:spPr>
          <p:txBody>
            <a:bodyPr lIns="0" tIns="0" rIns="0" bIns="0"/>
            <a:lstStyle/>
            <a:p>
              <a:pPr fontAlgn="base">
                <a:spcBef>
                  <a:spcPct val="0"/>
                </a:spcBef>
                <a:spcAft>
                  <a:spcPct val="0"/>
                </a:spcAft>
              </a:pPr>
              <a:endParaRPr lang="en-US" sz="1200">
                <a:solidFill>
                  <a:srgbClr val="292934"/>
                </a:solidFill>
                <a:latin typeface="Arial" charset="0"/>
                <a:sym typeface="Arial" charset="0"/>
              </a:endParaRPr>
            </a:p>
          </p:txBody>
        </p:sp>
        <p:sp>
          <p:nvSpPr>
            <p:cNvPr id="26637" name="Rectangle 9"/>
            <p:cNvSpPr>
              <a:spLocks/>
            </p:cNvSpPr>
            <p:nvPr/>
          </p:nvSpPr>
          <p:spPr bwMode="auto">
            <a:xfrm>
              <a:off x="3070" y="649"/>
              <a:ext cx="163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fontAlgn="base">
                <a:spcBef>
                  <a:spcPct val="0"/>
                </a:spcBef>
                <a:spcAft>
                  <a:spcPct val="0"/>
                </a:spcAft>
              </a:pPr>
              <a:r>
                <a:rPr lang="en-US" sz="2000">
                  <a:solidFill>
                    <a:srgbClr val="000000"/>
                  </a:solidFill>
                  <a:latin typeface="Tahoma" pitchFamily="-65" charset="0"/>
                  <a:cs typeface="Tahoma" pitchFamily="-65" charset="0"/>
                  <a:sym typeface="Tahoma" pitchFamily="-65" charset="0"/>
                </a:rPr>
                <a:t>Stage II:  RESISTANCE</a:t>
              </a:r>
            </a:p>
          </p:txBody>
        </p:sp>
        <p:sp>
          <p:nvSpPr>
            <p:cNvPr id="26638" name="Rectangle 10"/>
            <p:cNvSpPr>
              <a:spLocks/>
            </p:cNvSpPr>
            <p:nvPr/>
          </p:nvSpPr>
          <p:spPr bwMode="auto">
            <a:xfrm>
              <a:off x="2293" y="2137"/>
              <a:ext cx="214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fontAlgn="base">
                <a:spcBef>
                  <a:spcPct val="0"/>
                </a:spcBef>
                <a:spcAft>
                  <a:spcPct val="0"/>
                </a:spcAft>
              </a:pPr>
              <a:r>
                <a:rPr lang="en-US" sz="2000">
                  <a:solidFill>
                    <a:srgbClr val="000000"/>
                  </a:solidFill>
                  <a:latin typeface="Tahoma" pitchFamily="-65" charset="0"/>
                  <a:cs typeface="Tahoma" pitchFamily="-65" charset="0"/>
                  <a:sym typeface="Tahoma" pitchFamily="-65" charset="0"/>
                </a:rPr>
                <a:t>        Stage III:  COMPLIANCE</a:t>
              </a:r>
            </a:p>
          </p:txBody>
        </p:sp>
        <p:sp>
          <p:nvSpPr>
            <p:cNvPr id="26639" name="Rectangle 11"/>
            <p:cNvSpPr>
              <a:spLocks/>
            </p:cNvSpPr>
            <p:nvPr/>
          </p:nvSpPr>
          <p:spPr bwMode="auto">
            <a:xfrm>
              <a:off x="401" y="649"/>
              <a:ext cx="14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fontAlgn="base">
                <a:spcBef>
                  <a:spcPct val="0"/>
                </a:spcBef>
                <a:spcAft>
                  <a:spcPct val="0"/>
                </a:spcAft>
              </a:pPr>
              <a:r>
                <a:rPr lang="en-US" sz="2000" dirty="0">
                  <a:solidFill>
                    <a:srgbClr val="000000"/>
                  </a:solidFill>
                  <a:latin typeface="Tahoma" pitchFamily="-65" charset="0"/>
                  <a:cs typeface="Tahoma" pitchFamily="-65" charset="0"/>
                  <a:sym typeface="Tahoma" pitchFamily="-65" charset="0"/>
                </a:rPr>
                <a:t>Stage I:  DEFIANCE</a:t>
              </a:r>
            </a:p>
          </p:txBody>
        </p:sp>
        <p:sp>
          <p:nvSpPr>
            <p:cNvPr id="26640" name="Rectangle 12"/>
            <p:cNvSpPr>
              <a:spLocks/>
            </p:cNvSpPr>
            <p:nvPr/>
          </p:nvSpPr>
          <p:spPr bwMode="auto">
            <a:xfrm>
              <a:off x="0" y="2137"/>
              <a:ext cx="18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fontAlgn="base">
                <a:spcBef>
                  <a:spcPct val="0"/>
                </a:spcBef>
                <a:spcAft>
                  <a:spcPct val="0"/>
                </a:spcAft>
              </a:pPr>
              <a:r>
                <a:rPr lang="en-US" sz="2000">
                  <a:solidFill>
                    <a:srgbClr val="000000"/>
                  </a:solidFill>
                  <a:latin typeface="Tahoma" pitchFamily="-65" charset="0"/>
                  <a:cs typeface="Tahoma" pitchFamily="-65" charset="0"/>
                  <a:sym typeface="Tahoma" pitchFamily="-65" charset="0"/>
                </a:rPr>
                <a:t>Stage IV:  COOPERATION</a:t>
              </a:r>
            </a:p>
          </p:txBody>
        </p:sp>
      </p:grpSp>
      <p:sp>
        <p:nvSpPr>
          <p:cNvPr id="26631" name="Rectangle 14"/>
          <p:cNvSpPr>
            <a:spLocks noGrp="1" noChangeArrowheads="1"/>
          </p:cNvSpPr>
          <p:nvPr>
            <p:ph type="title"/>
          </p:nvPr>
        </p:nvSpPr>
        <p:spPr>
          <a:xfrm>
            <a:off x="204787" y="228600"/>
            <a:ext cx="8534400" cy="777875"/>
          </a:xfrm>
        </p:spPr>
        <p:txBody>
          <a:bodyPr lIns="0" tIns="0" rIns="5078" bIns="0" anchor="t">
            <a:normAutofit/>
          </a:bodyPr>
          <a:lstStyle/>
          <a:p>
            <a:pPr marL="65088" algn="ctr" eaLnBrk="1" hangingPunct="1"/>
            <a:r>
              <a:rPr lang="en-US" sz="2400" dirty="0" smtClean="0">
                <a:solidFill>
                  <a:srgbClr val="C00000"/>
                </a:solidFill>
              </a:rPr>
              <a:t>Stages of Change in Accountability Training</a:t>
            </a:r>
            <a:r>
              <a:rPr lang="en-US" sz="2400" b="1" baseline="50000" dirty="0" smtClean="0">
                <a:solidFill>
                  <a:srgbClr val="C00000"/>
                </a:solidFill>
              </a:rPr>
              <a:t>®</a:t>
            </a:r>
            <a:r>
              <a:rPr lang="en-US" sz="2400" b="1" dirty="0" smtClean="0">
                <a:solidFill>
                  <a:srgbClr val="C00000"/>
                </a:solidFill>
              </a:rPr>
              <a:t> </a:t>
            </a:r>
            <a:r>
              <a:rPr lang="en-US" sz="2400" dirty="0" smtClean="0">
                <a:solidFill>
                  <a:srgbClr val="C00000"/>
                </a:solidFill>
              </a:rPr>
              <a:t>For Justice Involved Clients (precedes pre-contemplation stage) </a:t>
            </a:r>
          </a:p>
        </p:txBody>
      </p:sp>
      <p:sp>
        <p:nvSpPr>
          <p:cNvPr id="26632" name="Rectangle 15"/>
          <p:cNvSpPr>
            <a:spLocks/>
          </p:cNvSpPr>
          <p:nvPr/>
        </p:nvSpPr>
        <p:spPr bwMode="auto">
          <a:xfrm>
            <a:off x="2895600" y="3429000"/>
            <a:ext cx="3152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fontAlgn="base">
              <a:spcBef>
                <a:spcPts val="1450"/>
              </a:spcBef>
              <a:spcAft>
                <a:spcPct val="0"/>
              </a:spcAft>
            </a:pPr>
            <a:r>
              <a:rPr lang="en-US" sz="2400" b="1" dirty="0">
                <a:solidFill>
                  <a:srgbClr val="000000"/>
                </a:solidFill>
                <a:latin typeface="Tahoma" pitchFamily="-65" charset="0"/>
                <a:cs typeface="Tahoma" pitchFamily="-65" charset="0"/>
                <a:sym typeface="Tahoma" pitchFamily="-65" charset="0"/>
              </a:rPr>
              <a:t>ACCOUNTABILITY</a:t>
            </a: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7470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Components of Effective Correctional Treatment</a:t>
            </a:r>
            <a:endParaRPr lang="en-US" dirty="0"/>
          </a:p>
        </p:txBody>
      </p:sp>
      <p:sp>
        <p:nvSpPr>
          <p:cNvPr id="6" name="Subtitle 5"/>
          <p:cNvSpPr>
            <a:spLocks noGrp="1"/>
          </p:cNvSpPr>
          <p:nvPr>
            <p:ph type="subTitle" idx="1"/>
          </p:nvPr>
        </p:nvSpPr>
        <p:spPr/>
        <p:txBody>
          <a:bodyPr/>
          <a:lstStyle/>
          <a:p>
            <a:r>
              <a:rPr lang="en-US" dirty="0" smtClean="0"/>
              <a:t>The Synergistic Partnership of Treatment and Correctional Professionals</a:t>
            </a:r>
            <a:endParaRPr lang="en-US" dirty="0"/>
          </a:p>
        </p:txBody>
      </p:sp>
      <p:sp>
        <p:nvSpPr>
          <p:cNvPr id="3" name="Slide Number Placeholder 2"/>
          <p:cNvSpPr>
            <a:spLocks noGrp="1"/>
          </p:cNvSpPr>
          <p:nvPr>
            <p:ph type="sldNum" sz="quarter" idx="12"/>
          </p:nvPr>
        </p:nvSpPr>
        <p:spPr/>
        <p:txBody>
          <a:bodyPr/>
          <a:lstStyle/>
          <a:p>
            <a:fld id="{857A9356-58C5-43D5-882F-5F19D2B208CB}"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998077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39298"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90535" name="Text Box 7"/>
          <p:cNvSpPr txBox="1">
            <a:spLocks noChangeArrowheads="1"/>
          </p:cNvSpPr>
          <p:nvPr/>
        </p:nvSpPr>
        <p:spPr bwMode="auto">
          <a:xfrm>
            <a:off x="76200" y="381000"/>
            <a:ext cx="9067799" cy="584775"/>
          </a:xfrm>
          <a:prstGeom prst="rect">
            <a:avLst/>
          </a:prstGeom>
          <a:noFill/>
          <a:ln w="9525">
            <a:noFill/>
            <a:miter lim="800000"/>
            <a:headEnd/>
            <a:tailEnd/>
          </a:ln>
          <a:effectLst/>
        </p:spPr>
        <p:txBody>
          <a:bodyPr wrap="square">
            <a:spAutoFit/>
          </a:bodyPr>
          <a:lstStyle/>
          <a:p>
            <a:pPr algn="ctr">
              <a:defRPr/>
            </a:pPr>
            <a:r>
              <a:rPr lang="en-US" sz="3200" b="1" dirty="0">
                <a:solidFill>
                  <a:schemeClr val="tx2"/>
                </a:solidFill>
                <a:effectLst>
                  <a:outerShdw blurRad="38100" dist="38100" dir="2700000" algn="tl">
                    <a:srgbClr val="C0C0C0"/>
                  </a:outerShdw>
                </a:effectLst>
                <a:latin typeface="Lucida Sans Unicode" pitchFamily="34" charset="0"/>
              </a:rPr>
              <a:t>How Does </a:t>
            </a:r>
            <a:r>
              <a:rPr lang="en-US" sz="3200" b="1" dirty="0" smtClean="0">
                <a:solidFill>
                  <a:schemeClr val="tx2"/>
                </a:solidFill>
                <a:effectLst>
                  <a:outerShdw blurRad="38100" dist="38100" dir="2700000" algn="tl">
                    <a:srgbClr val="C0C0C0"/>
                  </a:outerShdw>
                </a:effectLst>
                <a:latin typeface="Lucida Sans Unicode" pitchFamily="34" charset="0"/>
              </a:rPr>
              <a:t>Correctional Treatment </a:t>
            </a:r>
            <a:r>
              <a:rPr lang="en-US" sz="3200" b="1" dirty="0">
                <a:solidFill>
                  <a:schemeClr val="tx2"/>
                </a:solidFill>
                <a:effectLst>
                  <a:outerShdw blurRad="38100" dist="38100" dir="2700000" algn="tl">
                    <a:srgbClr val="C0C0C0"/>
                  </a:outerShdw>
                </a:effectLst>
                <a:latin typeface="Lucida Sans Unicode" pitchFamily="34" charset="0"/>
              </a:rPr>
              <a:t>Work?</a:t>
            </a:r>
          </a:p>
        </p:txBody>
      </p:sp>
      <p:sp>
        <p:nvSpPr>
          <p:cNvPr id="439303" name="Content Placeholder 2"/>
          <p:cNvSpPr>
            <a:spLocks/>
          </p:cNvSpPr>
          <p:nvPr/>
        </p:nvSpPr>
        <p:spPr bwMode="auto">
          <a:xfrm>
            <a:off x="0" y="685800"/>
            <a:ext cx="8839200" cy="4525963"/>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Char char=""/>
            </a:pPr>
            <a:endParaRPr lang="en-US" sz="2700" dirty="0">
              <a:latin typeface="Lucida Sans Unicode" pitchFamily="34" charset="0"/>
            </a:endParaRPr>
          </a:p>
          <a:p>
            <a:pPr marL="365125" indent="-255588" eaLnBrk="0" hangingPunct="0">
              <a:spcBef>
                <a:spcPts val="400"/>
              </a:spcBef>
              <a:buClr>
                <a:schemeClr val="accent1"/>
              </a:buClr>
              <a:buSzPct val="68000"/>
              <a:buFont typeface="Wingdings 3" pitchFamily="18" charset="2"/>
              <a:buNone/>
            </a:pPr>
            <a:endParaRPr lang="en-US" sz="800" dirty="0">
              <a:latin typeface="Lucida Sans Unicode" pitchFamily="34" charset="0"/>
            </a:endParaRPr>
          </a:p>
          <a:p>
            <a:pPr marL="365125" indent="-255588" algn="ctr" eaLnBrk="0" hangingPunct="0">
              <a:spcBef>
                <a:spcPts val="400"/>
              </a:spcBef>
              <a:buClr>
                <a:schemeClr val="accent1"/>
              </a:buClr>
              <a:buSzPct val="68000"/>
              <a:buFont typeface="Wingdings 3" pitchFamily="18" charset="2"/>
              <a:buNone/>
            </a:pPr>
            <a:r>
              <a:rPr lang="en-US" sz="2400" b="1" u="sng" dirty="0">
                <a:latin typeface="Lucida Sans Unicode" pitchFamily="34" charset="0"/>
              </a:rPr>
              <a:t>Structure – Discipline – Consistency</a:t>
            </a:r>
          </a:p>
          <a:p>
            <a:pPr marL="365125" indent="-255588" algn="ctr" eaLnBrk="0" hangingPunct="0">
              <a:spcBef>
                <a:spcPts val="400"/>
              </a:spcBef>
              <a:buClr>
                <a:schemeClr val="accent1"/>
              </a:buClr>
              <a:buSzPct val="68000"/>
              <a:buFont typeface="Wingdings 3" pitchFamily="18" charset="2"/>
              <a:buNone/>
            </a:pPr>
            <a:r>
              <a:rPr lang="en-US" sz="2400" dirty="0">
                <a:latin typeface="Lucida Sans Unicode" pitchFamily="34" charset="0"/>
              </a:rPr>
              <a:t>Critical for model to be successful (inmates &amp; staff)</a:t>
            </a:r>
          </a:p>
          <a:p>
            <a:pPr marL="365125" indent="-255588" eaLnBrk="0" hangingPunct="0">
              <a:spcBef>
                <a:spcPts val="400"/>
              </a:spcBef>
              <a:buClr>
                <a:schemeClr val="accent1"/>
              </a:buClr>
              <a:buSzPct val="68000"/>
              <a:buFont typeface="Wingdings 3" pitchFamily="18" charset="2"/>
              <a:buNone/>
            </a:pPr>
            <a:endParaRPr lang="en-US" sz="800" dirty="0">
              <a:latin typeface="Lucida Sans Unicode" pitchFamily="34" charset="0"/>
            </a:endParaRPr>
          </a:p>
          <a:p>
            <a:pPr marL="365125" indent="-255588" eaLnBrk="0" hangingPunct="0">
              <a:spcBef>
                <a:spcPts val="400"/>
              </a:spcBef>
              <a:buClr>
                <a:schemeClr val="accent1"/>
              </a:buClr>
              <a:buSzPct val="68000"/>
              <a:buFont typeface="Wingdings 3" pitchFamily="18" charset="2"/>
              <a:buChar char=""/>
            </a:pPr>
            <a:r>
              <a:rPr lang="en-US" sz="2700" dirty="0">
                <a:latin typeface="Lucida Sans Unicode" pitchFamily="34" charset="0"/>
              </a:rPr>
              <a:t>“Hymn Book Principle”</a:t>
            </a:r>
          </a:p>
          <a:p>
            <a:pPr marL="742950" lvl="1" indent="-285750" eaLnBrk="0" hangingPunct="0">
              <a:spcBef>
                <a:spcPts val="325"/>
              </a:spcBef>
              <a:buClr>
                <a:srgbClr val="C38E41"/>
              </a:buClr>
              <a:buFont typeface="Wingdings 3" pitchFamily="18" charset="2"/>
              <a:buChar char="}"/>
            </a:pPr>
            <a:r>
              <a:rPr lang="en-US" sz="2300" dirty="0">
                <a:latin typeface="Lucida Sans Unicode" pitchFamily="34" charset="0"/>
              </a:rPr>
              <a:t>Essential for custody and treatment staff to be on the same page</a:t>
            </a:r>
          </a:p>
          <a:p>
            <a:pPr marL="742950" lvl="1" indent="-285750" eaLnBrk="0" hangingPunct="0">
              <a:spcBef>
                <a:spcPts val="325"/>
              </a:spcBef>
              <a:buClr>
                <a:srgbClr val="C38E41"/>
              </a:buClr>
              <a:buFont typeface="Wingdings 3" pitchFamily="18" charset="2"/>
              <a:buChar char="}"/>
            </a:pPr>
            <a:r>
              <a:rPr lang="en-US" sz="2300" dirty="0">
                <a:latin typeface="Lucida Sans Unicode" pitchFamily="34" charset="0"/>
              </a:rPr>
              <a:t>Consistency is key</a:t>
            </a:r>
          </a:p>
          <a:p>
            <a:pPr marL="742950" lvl="1" indent="-285750" eaLnBrk="0" hangingPunct="0">
              <a:spcBef>
                <a:spcPts val="325"/>
              </a:spcBef>
              <a:buClr>
                <a:srgbClr val="C38E41"/>
              </a:buClr>
              <a:buFont typeface="Wingdings 3" pitchFamily="18" charset="2"/>
              <a:buChar char="}"/>
            </a:pPr>
            <a:r>
              <a:rPr lang="en-US" sz="2300" dirty="0">
                <a:latin typeface="Lucida Sans Unicode" pitchFamily="34" charset="0"/>
              </a:rPr>
              <a:t>There is no “I” in TEAM</a:t>
            </a:r>
          </a:p>
          <a:p>
            <a:pPr marL="742950" lvl="1" indent="-285750" eaLnBrk="0" hangingPunct="0">
              <a:spcBef>
                <a:spcPts val="325"/>
              </a:spcBef>
              <a:buClr>
                <a:schemeClr val="accent1"/>
              </a:buClr>
              <a:buFont typeface="Verdana" pitchFamily="34" charset="0"/>
              <a:buChar char="◦"/>
            </a:pPr>
            <a:endParaRPr lang="en-US" sz="700" dirty="0">
              <a:latin typeface="Lucida Sans Unicode" pitchFamily="34" charset="0"/>
            </a:endParaRPr>
          </a:p>
          <a:p>
            <a:pPr marL="365125" indent="-255588" eaLnBrk="0" hangingPunct="0">
              <a:spcBef>
                <a:spcPts val="400"/>
              </a:spcBef>
              <a:buClr>
                <a:schemeClr val="accent1"/>
              </a:buClr>
              <a:buSzPct val="68000"/>
              <a:buFont typeface="Wingdings 3" pitchFamily="18" charset="2"/>
              <a:buChar char=""/>
            </a:pPr>
            <a:r>
              <a:rPr lang="en-US" sz="2700" dirty="0">
                <a:latin typeface="Lucida Sans Unicode" pitchFamily="34" charset="0"/>
              </a:rPr>
              <a:t>The Therapeutic Community (TC) is the method for change, not the treatment specialist or the individual.</a:t>
            </a:r>
          </a:p>
          <a:p>
            <a:pPr marL="365125" indent="-255588" eaLnBrk="0" hangingPunct="0">
              <a:spcBef>
                <a:spcPts val="400"/>
              </a:spcBef>
              <a:buClr>
                <a:schemeClr val="accent1"/>
              </a:buClr>
              <a:buSzPct val="68000"/>
              <a:buFont typeface="Wingdings 3" pitchFamily="18" charset="2"/>
              <a:buNone/>
            </a:pPr>
            <a:endParaRPr lang="en-US" sz="800" dirty="0">
              <a:latin typeface="Lucida Sans Unicode" pitchFamily="34" charset="0"/>
            </a:endParaRPr>
          </a:p>
          <a:p>
            <a:pPr marL="365125" indent="-255588" eaLnBrk="0" hangingPunct="0">
              <a:spcBef>
                <a:spcPts val="400"/>
              </a:spcBef>
              <a:buClr>
                <a:schemeClr val="accent1"/>
              </a:buClr>
              <a:buSzPct val="68000"/>
              <a:buFont typeface="Wingdings 3" pitchFamily="18" charset="2"/>
              <a:buChar char=""/>
            </a:pPr>
            <a:r>
              <a:rPr lang="en-US" sz="2700" dirty="0">
                <a:latin typeface="Lucida Sans Unicode" pitchFamily="34" charset="0"/>
              </a:rPr>
              <a:t>Training is critical and on-going.</a:t>
            </a:r>
          </a:p>
          <a:p>
            <a:pPr marL="365125" indent="-255588" eaLnBrk="0" hangingPunct="0">
              <a:spcBef>
                <a:spcPts val="400"/>
              </a:spcBef>
              <a:buClr>
                <a:schemeClr val="accent1"/>
              </a:buClr>
              <a:buSzPct val="68000"/>
              <a:buFont typeface="Symbol" pitchFamily="18" charset="2"/>
              <a:buChar char=""/>
            </a:pPr>
            <a:endParaRPr lang="en-US" sz="2700" dirty="0">
              <a:latin typeface="Lucida Sans Unicode" pitchFamily="34" charset="0"/>
            </a:endParaRPr>
          </a:p>
          <a:p>
            <a:pPr marL="365125" indent="-255588" eaLnBrk="0" hangingPunct="0">
              <a:spcBef>
                <a:spcPts val="400"/>
              </a:spcBef>
              <a:buClr>
                <a:schemeClr val="accent1"/>
              </a:buClr>
              <a:buSzPct val="68000"/>
              <a:buFont typeface="Wingdings 3" pitchFamily="18" charset="2"/>
              <a:buChar char=""/>
            </a:pPr>
            <a:endParaRPr lang="en-US" sz="2700" dirty="0">
              <a:latin typeface="Lucida Sans Unicode" pitchFamily="34" charset="0"/>
            </a:endParaRP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1735765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8382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43394"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733188" name="Title 1"/>
          <p:cNvSpPr>
            <a:spLocks noGrp="1"/>
          </p:cNvSpPr>
          <p:nvPr>
            <p:ph type="title" idx="4294967295"/>
          </p:nvPr>
        </p:nvSpPr>
        <p:spPr bwMode="auto">
          <a:xfrm>
            <a:off x="228600" y="0"/>
            <a:ext cx="8763000" cy="1143000"/>
          </a:xfrm>
        </p:spPr>
        <p:txBody>
          <a:bodyPr wrap="square" lIns="91440" tIns="45720" rIns="91440" bIns="45720" numCol="1" anchorCtr="0" compatLnSpc="1">
            <a:prstTxWarp prst="textNoShape">
              <a:avLst/>
            </a:prstTxWarp>
          </a:bodyPr>
          <a:lstStyle/>
          <a:p>
            <a:pPr algn="ctr">
              <a:defRPr/>
            </a:pPr>
            <a:r>
              <a:rPr lang="en-US" sz="2800" smtClean="0">
                <a:effectLst/>
                <a:latin typeface="Lucida Sans Unicode" pitchFamily="34" charset="0"/>
                <a:cs typeface="Arial" charset="0"/>
              </a:rPr>
              <a:t>Every interaction is an opportunity for learning</a:t>
            </a: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9906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33192" name="Rectangle 8"/>
          <p:cNvSpPr>
            <a:spLocks/>
          </p:cNvSpPr>
          <p:nvPr/>
        </p:nvSpPr>
        <p:spPr bwMode="auto">
          <a:xfrm>
            <a:off x="457200" y="1371600"/>
            <a:ext cx="8229600" cy="4525963"/>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None/>
              <a:defRPr/>
            </a:pPr>
            <a:r>
              <a:rPr lang="en-US" dirty="0">
                <a:latin typeface="Lucida Sans Unicode" pitchFamily="34" charset="0"/>
              </a:rPr>
              <a:t>In </a:t>
            </a:r>
            <a:r>
              <a:rPr lang="en-US" dirty="0" smtClean="0">
                <a:latin typeface="Lucida Sans Unicode" pitchFamily="34" charset="0"/>
              </a:rPr>
              <a:t>an integrated Program</a:t>
            </a:r>
            <a:r>
              <a:rPr lang="en-US" dirty="0">
                <a:latin typeface="Lucida Sans Unicode" pitchFamily="34" charset="0"/>
              </a:rPr>
              <a:t>, both </a:t>
            </a:r>
            <a:r>
              <a:rPr lang="en-US" dirty="0" smtClean="0">
                <a:latin typeface="Lucida Sans Unicode" pitchFamily="34" charset="0"/>
              </a:rPr>
              <a:t>Criminal Justice Staff </a:t>
            </a:r>
            <a:r>
              <a:rPr lang="en-US" dirty="0">
                <a:latin typeface="Lucida Sans Unicode" pitchFamily="34" charset="0"/>
              </a:rPr>
              <a:t>and Treatment Staff share the responsibility to:</a:t>
            </a:r>
          </a:p>
          <a:p>
            <a:pPr marL="365125" indent="-255588" eaLnBrk="0" hangingPunct="0">
              <a:spcBef>
                <a:spcPts val="400"/>
              </a:spcBef>
              <a:buClr>
                <a:schemeClr val="accent1"/>
              </a:buClr>
              <a:buSzPct val="68000"/>
              <a:buFont typeface="Wingdings 3" pitchFamily="18" charset="2"/>
              <a:buChar char=""/>
              <a:defRPr/>
            </a:pPr>
            <a:endParaRPr lang="en-US" dirty="0">
              <a:latin typeface="Lucida Sans Unicode" pitchFamily="34" charset="0"/>
            </a:endParaRPr>
          </a:p>
          <a:p>
            <a:pPr marL="365125" indent="-255588" eaLnBrk="0" hangingPunct="0">
              <a:spcBef>
                <a:spcPts val="400"/>
              </a:spcBef>
              <a:buClr>
                <a:schemeClr val="accent1"/>
              </a:buClr>
              <a:buSzPct val="85000"/>
              <a:buFont typeface="Wingdings 3" pitchFamily="18" charset="2"/>
              <a:buChar char="}"/>
              <a:defRPr/>
            </a:pPr>
            <a:r>
              <a:rPr lang="en-US" sz="2800" dirty="0">
                <a:latin typeface="Lucida Sans Unicode" pitchFamily="34" charset="0"/>
              </a:rPr>
              <a:t>Reinforce pro-social thinking / attitudes / behaviors. </a:t>
            </a:r>
          </a:p>
          <a:p>
            <a:pPr marL="365125" indent="-255588" eaLnBrk="0" hangingPunct="0">
              <a:spcBef>
                <a:spcPts val="400"/>
              </a:spcBef>
              <a:buClr>
                <a:schemeClr val="accent1"/>
              </a:buClr>
              <a:buSzPct val="85000"/>
              <a:buFont typeface="Wingdings 3" pitchFamily="18" charset="2"/>
              <a:buChar char="}"/>
              <a:defRPr/>
            </a:pPr>
            <a:r>
              <a:rPr lang="en-US" sz="2800" dirty="0">
                <a:latin typeface="Lucida Sans Unicode" pitchFamily="34" charset="0"/>
              </a:rPr>
              <a:t>Direct thinking towards less riskier / more healthier ways of thinking.</a:t>
            </a:r>
          </a:p>
          <a:p>
            <a:pPr marL="620713" lvl="1" indent="-228600" eaLnBrk="0" hangingPunct="0">
              <a:spcBef>
                <a:spcPts val="325"/>
              </a:spcBef>
              <a:buClr>
                <a:srgbClr val="CC922A"/>
              </a:buClr>
              <a:buSzPct val="85000"/>
              <a:buFont typeface="Wingdings 3" pitchFamily="18" charset="2"/>
              <a:buChar char="}"/>
              <a:defRPr/>
            </a:pPr>
            <a:r>
              <a:rPr lang="en-US" sz="2800" dirty="0" smtClean="0">
                <a:latin typeface="Lucida Sans Unicode" pitchFamily="34" charset="0"/>
              </a:rPr>
              <a:t>Program Rules and Community Standards</a:t>
            </a:r>
            <a:endParaRPr lang="en-US" sz="2800" dirty="0">
              <a:latin typeface="Lucida Sans Unicode" pitchFamily="34" charset="0"/>
            </a:endParaRPr>
          </a:p>
          <a:p>
            <a:pPr marL="620713" lvl="1" indent="-228600" eaLnBrk="0" hangingPunct="0">
              <a:spcBef>
                <a:spcPts val="325"/>
              </a:spcBef>
              <a:buClr>
                <a:srgbClr val="CC922A"/>
              </a:buClr>
              <a:buSzPct val="85000"/>
              <a:buFont typeface="Wingdings 3" pitchFamily="18" charset="2"/>
              <a:buChar char="}"/>
              <a:defRPr/>
            </a:pPr>
            <a:r>
              <a:rPr lang="en-US" sz="2800" dirty="0">
                <a:latin typeface="Lucida Sans Unicode" pitchFamily="34" charset="0"/>
              </a:rPr>
              <a:t>12 </a:t>
            </a:r>
            <a:r>
              <a:rPr lang="en-US" sz="2800" dirty="0" smtClean="0">
                <a:latin typeface="Lucida Sans Unicode" pitchFamily="34" charset="0"/>
              </a:rPr>
              <a:t>Steps </a:t>
            </a:r>
            <a:endParaRPr lang="en-US" sz="2800" dirty="0">
              <a:latin typeface="Lucida Sans Unicode" pitchFamily="34" charset="0"/>
            </a:endParaRPr>
          </a:p>
          <a:p>
            <a:pPr marL="620713" lvl="1" indent="-228600" eaLnBrk="0" hangingPunct="0">
              <a:spcBef>
                <a:spcPts val="325"/>
              </a:spcBef>
              <a:buClr>
                <a:srgbClr val="CC922A"/>
              </a:buClr>
              <a:buSzPct val="85000"/>
              <a:buFont typeface="Wingdings 3" pitchFamily="18" charset="2"/>
              <a:buChar char="}"/>
              <a:defRPr/>
            </a:pPr>
            <a:r>
              <a:rPr lang="en-US" sz="2800" dirty="0">
                <a:latin typeface="Lucida Sans Unicode" pitchFamily="34" charset="0"/>
              </a:rPr>
              <a:t>Problem-solving skills</a:t>
            </a:r>
          </a:p>
          <a:p>
            <a:pPr marL="620713" lvl="1" indent="-228600" eaLnBrk="0" hangingPunct="0">
              <a:spcBef>
                <a:spcPts val="325"/>
              </a:spcBef>
              <a:buClr>
                <a:srgbClr val="CC922A"/>
              </a:buClr>
              <a:buSzPct val="85000"/>
              <a:buFont typeface="Wingdings 3" pitchFamily="18" charset="2"/>
              <a:buChar char="}"/>
              <a:defRPr/>
            </a:pPr>
            <a:r>
              <a:rPr lang="en-US" sz="2800" dirty="0">
                <a:latin typeface="Lucida Sans Unicode" pitchFamily="34" charset="0"/>
              </a:rPr>
              <a:t>Thinking Report</a:t>
            </a:r>
          </a:p>
          <a:p>
            <a:pPr marL="365125" indent="-255588" eaLnBrk="0" hangingPunct="0">
              <a:spcBef>
                <a:spcPts val="400"/>
              </a:spcBef>
              <a:buClr>
                <a:schemeClr val="accent1"/>
              </a:buClr>
              <a:buSzPct val="68000"/>
              <a:buFont typeface="Wingdings 3" pitchFamily="18" charset="2"/>
              <a:buChar char=""/>
              <a:defRPr/>
            </a:pPr>
            <a:endParaRPr lang="en-US" sz="2700" dirty="0">
              <a:latin typeface="Lucida Sans Unicode" pitchFamily="34" charset="0"/>
            </a:endParaRPr>
          </a:p>
          <a:p>
            <a:pPr marL="365125" indent="-255588" eaLnBrk="0" hangingPunct="0">
              <a:spcBef>
                <a:spcPts val="400"/>
              </a:spcBef>
              <a:buClr>
                <a:schemeClr val="accent1"/>
              </a:buClr>
              <a:buSzPct val="68000"/>
              <a:buFont typeface="Wingdings 3" pitchFamily="18" charset="2"/>
              <a:buNone/>
              <a:defRPr/>
            </a:pPr>
            <a:endParaRPr lang="en-US" sz="2700" dirty="0">
              <a:latin typeface="Lucida Sans Unicode" pitchFamily="34" charset="0"/>
            </a:endParaRP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391314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51586"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741380" name="Title 1"/>
          <p:cNvSpPr>
            <a:spLocks noGrp="1"/>
          </p:cNvSpPr>
          <p:nvPr>
            <p:ph type="title" idx="4294967295"/>
          </p:nvPr>
        </p:nvSpPr>
        <p:spPr bwMode="auto">
          <a:xfrm>
            <a:off x="457200" y="152400"/>
            <a:ext cx="8229600" cy="1143000"/>
          </a:xfrm>
        </p:spPr>
        <p:txBody>
          <a:bodyPr wrap="square" lIns="91440" tIns="45720" rIns="91440" bIns="45720" numCol="1" anchorCtr="0" compatLnSpc="1">
            <a:prstTxWarp prst="textNoShape">
              <a:avLst/>
            </a:prstTxWarp>
          </a:bodyPr>
          <a:lstStyle/>
          <a:p>
            <a:pPr algn="ctr">
              <a:defRPr/>
            </a:pPr>
            <a:r>
              <a:rPr lang="en-US" sz="4000" smtClean="0">
                <a:effectLst/>
                <a:latin typeface="Lucida Sans Unicode" pitchFamily="34" charset="0"/>
                <a:cs typeface="Arial" charset="0"/>
              </a:rPr>
              <a:t>Power of Role Models</a:t>
            </a: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51591" name="Rectangle 8"/>
          <p:cNvSpPr>
            <a:spLocks/>
          </p:cNvSpPr>
          <p:nvPr/>
        </p:nvSpPr>
        <p:spPr bwMode="auto">
          <a:xfrm>
            <a:off x="457200" y="1481138"/>
            <a:ext cx="8229600" cy="4525962"/>
          </a:xfrm>
          <a:prstGeom prst="rect">
            <a:avLst/>
          </a:prstGeom>
          <a:noFill/>
          <a:ln w="9525">
            <a:noFill/>
            <a:miter lim="800000"/>
            <a:headEnd/>
            <a:tailEnd/>
          </a:ln>
        </p:spPr>
        <p:txBody>
          <a:bodyPr/>
          <a:lstStyle/>
          <a:p>
            <a:pPr marL="365125" indent="-255588" eaLnBrk="0" hangingPunct="0">
              <a:lnSpc>
                <a:spcPct val="90000"/>
              </a:lnSpc>
              <a:spcBef>
                <a:spcPts val="400"/>
              </a:spcBef>
              <a:buClr>
                <a:schemeClr val="accent1"/>
              </a:buClr>
              <a:buSzPct val="68000"/>
              <a:buFont typeface="Wingdings 3" pitchFamily="18" charset="2"/>
              <a:buChar char=""/>
            </a:pPr>
            <a:r>
              <a:rPr lang="en-US" sz="2400" dirty="0" smtClean="0">
                <a:latin typeface="Lucida Sans Unicode" pitchFamily="34" charset="0"/>
              </a:rPr>
              <a:t>Supervising Agency Staff, </a:t>
            </a:r>
            <a:r>
              <a:rPr lang="en-US" sz="2400" dirty="0">
                <a:latin typeface="Lucida Sans Unicode" pitchFamily="34" charset="0"/>
              </a:rPr>
              <a:t>Treatment Staff, and the relationship between all of us – role model healthy behaviors for RSAT participants.  </a:t>
            </a:r>
          </a:p>
          <a:p>
            <a:pPr marL="365125" indent="-255588" eaLnBrk="0" hangingPunct="0">
              <a:lnSpc>
                <a:spcPct val="90000"/>
              </a:lnSpc>
              <a:spcBef>
                <a:spcPts val="400"/>
              </a:spcBef>
              <a:buClr>
                <a:schemeClr val="accent1"/>
              </a:buClr>
              <a:buSzPct val="68000"/>
              <a:buFont typeface="Wingdings 3" pitchFamily="18" charset="2"/>
              <a:buNone/>
            </a:pPr>
            <a:endParaRPr lang="en-US" sz="800" dirty="0">
              <a:latin typeface="Lucida Sans Unicode" pitchFamily="34" charset="0"/>
            </a:endParaRPr>
          </a:p>
          <a:p>
            <a:pPr marL="365125" indent="-255588" eaLnBrk="0" hangingPunct="0">
              <a:lnSpc>
                <a:spcPct val="90000"/>
              </a:lnSpc>
              <a:spcBef>
                <a:spcPts val="400"/>
              </a:spcBef>
              <a:buClr>
                <a:schemeClr val="accent1"/>
              </a:buClr>
              <a:buSzPct val="68000"/>
              <a:buFont typeface="Wingdings 3" pitchFamily="18" charset="2"/>
              <a:buChar char=""/>
            </a:pPr>
            <a:r>
              <a:rPr lang="en-US" sz="2400" dirty="0">
                <a:latin typeface="Lucida Sans Unicode" pitchFamily="34" charset="0"/>
              </a:rPr>
              <a:t>Provides opportunities to show authority figures in a positive manner.</a:t>
            </a:r>
          </a:p>
          <a:p>
            <a:pPr marL="365125" indent="-255588" eaLnBrk="0" hangingPunct="0">
              <a:lnSpc>
                <a:spcPct val="90000"/>
              </a:lnSpc>
              <a:spcBef>
                <a:spcPts val="400"/>
              </a:spcBef>
              <a:buClr>
                <a:schemeClr val="accent1"/>
              </a:buClr>
              <a:buSzPct val="68000"/>
              <a:buFont typeface="Wingdings 3" pitchFamily="18" charset="2"/>
              <a:buNone/>
            </a:pPr>
            <a:endParaRPr lang="en-US" sz="800" dirty="0">
              <a:latin typeface="Lucida Sans Unicode" pitchFamily="34" charset="0"/>
            </a:endParaRPr>
          </a:p>
          <a:p>
            <a:pPr marL="365125" indent="-255588" eaLnBrk="0" hangingPunct="0">
              <a:lnSpc>
                <a:spcPct val="90000"/>
              </a:lnSpc>
              <a:spcBef>
                <a:spcPts val="400"/>
              </a:spcBef>
              <a:buClr>
                <a:schemeClr val="accent1"/>
              </a:buClr>
              <a:buSzPct val="68000"/>
              <a:buFont typeface="Wingdings 3" pitchFamily="18" charset="2"/>
              <a:buChar char=""/>
            </a:pPr>
            <a:r>
              <a:rPr lang="en-US" sz="2400" dirty="0">
                <a:latin typeface="Lucida Sans Unicode" pitchFamily="34" charset="0"/>
              </a:rPr>
              <a:t>Effective use of authority – firm, fair and consistent.</a:t>
            </a:r>
          </a:p>
          <a:p>
            <a:pPr marL="365125" indent="-255588" eaLnBrk="0" hangingPunct="0">
              <a:lnSpc>
                <a:spcPct val="90000"/>
              </a:lnSpc>
              <a:spcBef>
                <a:spcPts val="400"/>
              </a:spcBef>
              <a:buClr>
                <a:schemeClr val="accent1"/>
              </a:buClr>
              <a:buSzPct val="68000"/>
              <a:buFont typeface="Wingdings 3" pitchFamily="18" charset="2"/>
              <a:buNone/>
            </a:pPr>
            <a:endParaRPr lang="en-US" sz="800" dirty="0">
              <a:latin typeface="Lucida Sans Unicode" pitchFamily="34" charset="0"/>
            </a:endParaRPr>
          </a:p>
          <a:p>
            <a:pPr marL="365125" indent="-255588" eaLnBrk="0" hangingPunct="0">
              <a:lnSpc>
                <a:spcPct val="90000"/>
              </a:lnSpc>
              <a:spcBef>
                <a:spcPts val="400"/>
              </a:spcBef>
              <a:buClr>
                <a:schemeClr val="accent1"/>
              </a:buClr>
              <a:buSzPct val="68000"/>
              <a:buFont typeface="Wingdings 3" pitchFamily="18" charset="2"/>
              <a:buChar char=""/>
            </a:pPr>
            <a:r>
              <a:rPr lang="en-US" sz="2400" dirty="0" smtClean="0">
                <a:latin typeface="Lucida Sans Unicode" pitchFamily="34" charset="0"/>
              </a:rPr>
              <a:t>Program Participants must </a:t>
            </a:r>
            <a:r>
              <a:rPr lang="en-US" sz="2400" dirty="0">
                <a:latin typeface="Lucida Sans Unicode" pitchFamily="34" charset="0"/>
              </a:rPr>
              <a:t>act within the standards of the </a:t>
            </a:r>
            <a:r>
              <a:rPr lang="en-US" sz="2400" dirty="0" smtClean="0">
                <a:latin typeface="Lucida Sans Unicode" pitchFamily="34" charset="0"/>
              </a:rPr>
              <a:t>program </a:t>
            </a:r>
            <a:r>
              <a:rPr lang="en-US" sz="2400" dirty="0">
                <a:latin typeface="Lucida Sans Unicode" pitchFamily="34" charset="0"/>
              </a:rPr>
              <a:t>if they want to </a:t>
            </a:r>
            <a:r>
              <a:rPr lang="en-US" sz="2400" dirty="0" smtClean="0">
                <a:latin typeface="Lucida Sans Unicode" pitchFamily="34" charset="0"/>
              </a:rPr>
              <a:t>stay– </a:t>
            </a:r>
            <a:r>
              <a:rPr lang="en-US" sz="2400" dirty="0">
                <a:latin typeface="Lucida Sans Unicode" pitchFamily="34" charset="0"/>
              </a:rPr>
              <a:t>however – the </a:t>
            </a:r>
            <a:r>
              <a:rPr lang="en-US" sz="2400" b="1" i="1" u="sng" dirty="0">
                <a:latin typeface="Lucida Sans Unicode" pitchFamily="34" charset="0"/>
              </a:rPr>
              <a:t>Choice</a:t>
            </a:r>
            <a:r>
              <a:rPr lang="en-US" sz="2400" dirty="0">
                <a:latin typeface="Lucida Sans Unicode" pitchFamily="34" charset="0"/>
              </a:rPr>
              <a:t> is always </a:t>
            </a:r>
            <a:r>
              <a:rPr lang="en-US" sz="2400" b="1" i="1" u="sng" dirty="0">
                <a:latin typeface="Lucida Sans Unicode" pitchFamily="34" charset="0"/>
              </a:rPr>
              <a:t>Theirs</a:t>
            </a:r>
            <a:r>
              <a:rPr lang="en-US" sz="2400" dirty="0">
                <a:latin typeface="Lucida Sans Unicode" pitchFamily="34" charset="0"/>
              </a:rPr>
              <a:t>. </a:t>
            </a: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80379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1430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55682" name="Picture 9"/>
          <p:cNvPicPr>
            <a:picLocks noChangeAspect="1"/>
          </p:cNvPicPr>
          <p:nvPr/>
        </p:nvPicPr>
        <p:blipFill>
          <a:blip r:embed="rId3"/>
          <a:srcRect/>
          <a:stretch>
            <a:fillRect/>
          </a:stretch>
        </p:blipFill>
        <p:spPr bwMode="auto">
          <a:xfrm>
            <a:off x="0" y="6477000"/>
            <a:ext cx="9144000" cy="457200"/>
          </a:xfrm>
          <a:prstGeom prst="rect">
            <a:avLst/>
          </a:prstGeom>
          <a:noFill/>
          <a:ln w="9525">
            <a:noFill/>
            <a:miter lim="800000"/>
            <a:headEnd/>
            <a:tailEnd/>
          </a:ln>
        </p:spPr>
      </p:pic>
      <p:sp>
        <p:nvSpPr>
          <p:cNvPr id="12" name="Rectangle 11"/>
          <p:cNvSpPr/>
          <p:nvPr/>
        </p:nvSpPr>
        <p:spPr>
          <a:xfrm>
            <a:off x="0" y="0"/>
            <a:ext cx="9144000" cy="762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55686" name="Rectangle 7"/>
          <p:cNvSpPr>
            <a:spLocks/>
          </p:cNvSpPr>
          <p:nvPr/>
        </p:nvSpPr>
        <p:spPr bwMode="auto">
          <a:xfrm>
            <a:off x="381000" y="0"/>
            <a:ext cx="8229600" cy="1143000"/>
          </a:xfrm>
          <a:prstGeom prst="rect">
            <a:avLst/>
          </a:prstGeom>
          <a:noFill/>
          <a:ln w="9525">
            <a:noFill/>
            <a:miter lim="800000"/>
            <a:headEnd/>
            <a:tailEnd/>
          </a:ln>
        </p:spPr>
        <p:txBody>
          <a:bodyPr anchor="ctr"/>
          <a:lstStyle/>
          <a:p>
            <a:pPr algn="ctr" eaLnBrk="0" hangingPunct="0"/>
            <a:r>
              <a:rPr lang="en-US" sz="3200" b="1">
                <a:solidFill>
                  <a:schemeClr val="tx2"/>
                </a:solidFill>
                <a:latin typeface="Lucida Sans Unicode" pitchFamily="34" charset="0"/>
              </a:rPr>
              <a:t>Drama Triangle of</a:t>
            </a:r>
            <a:br>
              <a:rPr lang="en-US" sz="3200" b="1">
                <a:solidFill>
                  <a:schemeClr val="tx2"/>
                </a:solidFill>
                <a:latin typeface="Lucida Sans Unicode" pitchFamily="34" charset="0"/>
              </a:rPr>
            </a:br>
            <a:r>
              <a:rPr lang="en-US" sz="3200" b="1">
                <a:solidFill>
                  <a:schemeClr val="tx2"/>
                </a:solidFill>
                <a:latin typeface="Lucida Sans Unicode" pitchFamily="34" charset="0"/>
              </a:rPr>
              <a:t>“Cops, Cons and Counselors”</a:t>
            </a:r>
          </a:p>
        </p:txBody>
      </p:sp>
      <p:sp>
        <p:nvSpPr>
          <p:cNvPr id="455687" name="AutoShape 8"/>
          <p:cNvSpPr>
            <a:spLocks noChangeArrowheads="1"/>
          </p:cNvSpPr>
          <p:nvPr/>
        </p:nvSpPr>
        <p:spPr bwMode="auto">
          <a:xfrm rot="10800000">
            <a:off x="2209800" y="2895600"/>
            <a:ext cx="4495800" cy="2667000"/>
          </a:xfrm>
          <a:prstGeom prst="triangle">
            <a:avLst>
              <a:gd name="adj" fmla="val 50000"/>
            </a:avLst>
          </a:prstGeom>
          <a:noFill/>
          <a:ln w="9525">
            <a:solidFill>
              <a:schemeClr val="tx1"/>
            </a:solidFill>
            <a:miter lim="800000"/>
            <a:headEnd/>
            <a:tailEnd/>
          </a:ln>
        </p:spPr>
        <p:txBody>
          <a:bodyPr wrap="none" anchor="ctr"/>
          <a:lstStyle/>
          <a:p>
            <a:pPr algn="ctr"/>
            <a:endParaRPr lang="en-US"/>
          </a:p>
        </p:txBody>
      </p:sp>
      <p:sp>
        <p:nvSpPr>
          <p:cNvPr id="455688" name="Text Box 9"/>
          <p:cNvSpPr txBox="1">
            <a:spLocks noChangeArrowheads="1"/>
          </p:cNvSpPr>
          <p:nvPr/>
        </p:nvSpPr>
        <p:spPr bwMode="auto">
          <a:xfrm>
            <a:off x="3963193" y="5562601"/>
            <a:ext cx="1065213" cy="731838"/>
          </a:xfrm>
          <a:prstGeom prst="rect">
            <a:avLst/>
          </a:prstGeom>
          <a:noFill/>
          <a:ln w="9525">
            <a:noFill/>
            <a:miter lim="800000"/>
            <a:headEnd/>
            <a:tailEnd/>
          </a:ln>
        </p:spPr>
        <p:txBody>
          <a:bodyPr wrap="none">
            <a:spAutoFit/>
          </a:bodyPr>
          <a:lstStyle/>
          <a:p>
            <a:pPr algn="ctr"/>
            <a:r>
              <a:rPr lang="en-US" sz="2400" b="1" dirty="0">
                <a:solidFill>
                  <a:srgbClr val="003399"/>
                </a:solidFill>
              </a:rPr>
              <a:t>CONS</a:t>
            </a:r>
          </a:p>
          <a:p>
            <a:pPr algn="ctr"/>
            <a:r>
              <a:rPr lang="en-US" sz="1800" b="1" dirty="0"/>
              <a:t>(victim)</a:t>
            </a:r>
          </a:p>
        </p:txBody>
      </p:sp>
      <p:sp>
        <p:nvSpPr>
          <p:cNvPr id="455689" name="Text Box 10"/>
          <p:cNvSpPr txBox="1">
            <a:spLocks noChangeArrowheads="1"/>
          </p:cNvSpPr>
          <p:nvPr/>
        </p:nvSpPr>
        <p:spPr bwMode="auto">
          <a:xfrm>
            <a:off x="1295400" y="2133600"/>
            <a:ext cx="1517650" cy="731838"/>
          </a:xfrm>
          <a:prstGeom prst="rect">
            <a:avLst/>
          </a:prstGeom>
          <a:noFill/>
          <a:ln w="9525">
            <a:noFill/>
            <a:miter lim="800000"/>
            <a:headEnd/>
            <a:tailEnd/>
          </a:ln>
        </p:spPr>
        <p:txBody>
          <a:bodyPr wrap="none">
            <a:spAutoFit/>
          </a:bodyPr>
          <a:lstStyle/>
          <a:p>
            <a:pPr algn="ctr"/>
            <a:r>
              <a:rPr lang="en-US" sz="2400" b="1">
                <a:solidFill>
                  <a:srgbClr val="003399"/>
                </a:solidFill>
              </a:rPr>
              <a:t>COPS</a:t>
            </a:r>
          </a:p>
          <a:p>
            <a:pPr algn="ctr"/>
            <a:r>
              <a:rPr lang="en-US" sz="1800" b="1"/>
              <a:t>(persecutor)</a:t>
            </a:r>
          </a:p>
        </p:txBody>
      </p:sp>
      <p:sp>
        <p:nvSpPr>
          <p:cNvPr id="455690" name="Text Box 11"/>
          <p:cNvSpPr txBox="1">
            <a:spLocks noChangeArrowheads="1"/>
          </p:cNvSpPr>
          <p:nvPr/>
        </p:nvSpPr>
        <p:spPr bwMode="auto">
          <a:xfrm>
            <a:off x="5486400" y="2133600"/>
            <a:ext cx="2335213" cy="731838"/>
          </a:xfrm>
          <a:prstGeom prst="rect">
            <a:avLst/>
          </a:prstGeom>
          <a:noFill/>
          <a:ln w="9525">
            <a:noFill/>
            <a:miter lim="800000"/>
            <a:headEnd/>
            <a:tailEnd/>
          </a:ln>
        </p:spPr>
        <p:txBody>
          <a:bodyPr wrap="none">
            <a:spAutoFit/>
          </a:bodyPr>
          <a:lstStyle/>
          <a:p>
            <a:pPr algn="ctr"/>
            <a:r>
              <a:rPr lang="en-US" sz="2400" b="1">
                <a:solidFill>
                  <a:srgbClr val="003399"/>
                </a:solidFill>
              </a:rPr>
              <a:t>COUNSELORS</a:t>
            </a:r>
          </a:p>
          <a:p>
            <a:pPr algn="ctr"/>
            <a:r>
              <a:rPr lang="en-US" sz="1800" b="1"/>
              <a:t>(rescuer)</a:t>
            </a:r>
          </a:p>
        </p:txBody>
      </p:sp>
      <p:sp>
        <p:nvSpPr>
          <p:cNvPr id="455691" name="Text Box 12"/>
          <p:cNvSpPr txBox="1">
            <a:spLocks noChangeArrowheads="1"/>
          </p:cNvSpPr>
          <p:nvPr/>
        </p:nvSpPr>
        <p:spPr bwMode="auto">
          <a:xfrm>
            <a:off x="1600200" y="1676400"/>
            <a:ext cx="5872163" cy="457200"/>
          </a:xfrm>
          <a:prstGeom prst="rect">
            <a:avLst/>
          </a:prstGeom>
          <a:noFill/>
          <a:ln w="9525">
            <a:noFill/>
            <a:miter lim="800000"/>
            <a:headEnd/>
            <a:tailEnd/>
          </a:ln>
        </p:spPr>
        <p:txBody>
          <a:bodyPr wrap="none">
            <a:spAutoFit/>
          </a:bodyPr>
          <a:lstStyle/>
          <a:p>
            <a:pPr algn="ctr"/>
            <a:r>
              <a:rPr lang="en-US" sz="2400" b="1" i="1"/>
              <a:t>Correctional Officer vs. “Prison Guard”</a:t>
            </a: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2184717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457200"/>
            <a:ext cx="8077200" cy="52014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dirty="0" smtClean="0">
                <a:effectLst>
                  <a:outerShdw blurRad="38100" dist="38100" dir="2700000" algn="tl">
                    <a:srgbClr val="000000">
                      <a:alpha val="43137"/>
                    </a:srgbClr>
                  </a:outerShdw>
                </a:effectLst>
              </a:rPr>
              <a:t>“Collaboration </a:t>
            </a:r>
            <a:r>
              <a:rPr lang="en-US" sz="3200" dirty="0">
                <a:effectLst>
                  <a:outerShdw blurRad="38100" dist="38100" dir="2700000" algn="tl">
                    <a:srgbClr val="000000">
                      <a:alpha val="43137"/>
                    </a:srgbClr>
                  </a:outerShdw>
                </a:effectLst>
              </a:rPr>
              <a:t>is a mutually beneficial and well-defined relationship entered into by two or more organizations to achieve common goals. The relationship includes a commitment to: a definition of mutual relationships and goals; a jointly developed structure and shared responsibility; mutual authority and accountability for </a:t>
            </a:r>
            <a:r>
              <a:rPr lang="en-US" sz="3200" dirty="0" smtClean="0">
                <a:effectLst>
                  <a:outerShdw blurRad="38100" dist="38100" dir="2700000" algn="tl">
                    <a:srgbClr val="000000">
                      <a:alpha val="43137"/>
                    </a:srgbClr>
                  </a:outerShdw>
                </a:effectLst>
              </a:rPr>
              <a:t>success.”</a:t>
            </a:r>
          </a:p>
          <a:p>
            <a:endParaRPr lang="en-US" sz="3200" dirty="0">
              <a:effectLst>
                <a:outerShdw blurRad="38100" dist="38100" dir="2700000" algn="tl">
                  <a:srgbClr val="000000">
                    <a:alpha val="43137"/>
                  </a:srgbClr>
                </a:outerShdw>
              </a:effectLst>
            </a:endParaRPr>
          </a:p>
          <a:p>
            <a:r>
              <a:rPr lang="en-US" sz="1200" dirty="0" smtClean="0">
                <a:effectLst>
                  <a:outerShdw blurRad="38100" dist="38100" dir="2700000" algn="tl">
                    <a:srgbClr val="000000">
                      <a:alpha val="43137"/>
                    </a:srgbClr>
                  </a:outerShdw>
                </a:effectLst>
              </a:rPr>
              <a:t>Source: Griffith (2000), as cited by </a:t>
            </a:r>
            <a:r>
              <a:rPr lang="en-US" sz="1200" dirty="0" smtClean="0">
                <a:effectLst>
                  <a:outerShdw blurRad="38100" dist="38100" dir="2700000" algn="tl">
                    <a:srgbClr val="000000">
                      <a:alpha val="43137"/>
                    </a:srgbClr>
                  </a:outerShdw>
                </a:effectLst>
              </a:rPr>
              <a:t>NIJ, </a:t>
            </a:r>
            <a:r>
              <a:rPr lang="en-US" sz="1200" dirty="0" smtClean="0">
                <a:effectLst>
                  <a:outerShdw blurRad="38100" dist="38100" dir="2700000" algn="tl">
                    <a:srgbClr val="000000">
                      <a:alpha val="43137"/>
                    </a:srgbClr>
                  </a:outerShdw>
                </a:effectLst>
              </a:rPr>
              <a:t>CRJ, CJI, (2009)</a:t>
            </a:r>
            <a:endParaRPr lang="en-US" sz="1200"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3179567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1430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57730" name="Picture 9"/>
          <p:cNvPicPr>
            <a:picLocks noChangeAspect="1"/>
          </p:cNvPicPr>
          <p:nvPr/>
        </p:nvPicPr>
        <p:blipFill>
          <a:blip r:embed="rId3"/>
          <a:srcRect/>
          <a:stretch>
            <a:fillRect/>
          </a:stretch>
        </p:blipFill>
        <p:spPr bwMode="auto">
          <a:xfrm>
            <a:off x="0" y="6477000"/>
            <a:ext cx="9144000" cy="457200"/>
          </a:xfrm>
          <a:prstGeom prst="rect">
            <a:avLst/>
          </a:prstGeom>
          <a:noFill/>
          <a:ln w="9525">
            <a:noFill/>
            <a:miter lim="800000"/>
            <a:headEnd/>
            <a:tailEnd/>
          </a:ln>
        </p:spPr>
      </p:pic>
      <p:sp>
        <p:nvSpPr>
          <p:cNvPr id="12" name="Rectangle 11"/>
          <p:cNvSpPr/>
          <p:nvPr/>
        </p:nvSpPr>
        <p:spPr>
          <a:xfrm>
            <a:off x="0" y="0"/>
            <a:ext cx="9144000" cy="762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57734" name="Rectangle 7"/>
          <p:cNvSpPr>
            <a:spLocks/>
          </p:cNvSpPr>
          <p:nvPr/>
        </p:nvSpPr>
        <p:spPr bwMode="auto">
          <a:xfrm>
            <a:off x="457200" y="0"/>
            <a:ext cx="8229600" cy="1143000"/>
          </a:xfrm>
          <a:prstGeom prst="rect">
            <a:avLst/>
          </a:prstGeom>
          <a:noFill/>
          <a:ln w="9525">
            <a:noFill/>
            <a:miter lim="800000"/>
            <a:headEnd/>
            <a:tailEnd/>
          </a:ln>
        </p:spPr>
        <p:txBody>
          <a:bodyPr anchor="ctr"/>
          <a:lstStyle/>
          <a:p>
            <a:pPr algn="ctr" eaLnBrk="0" hangingPunct="0"/>
            <a:r>
              <a:rPr lang="en-US" sz="3200" b="1">
                <a:solidFill>
                  <a:schemeClr val="tx2"/>
                </a:solidFill>
                <a:latin typeface="Lucida Sans Unicode" pitchFamily="34" charset="0"/>
              </a:rPr>
              <a:t>Drama Triangle of</a:t>
            </a:r>
            <a:br>
              <a:rPr lang="en-US" sz="3200" b="1">
                <a:solidFill>
                  <a:schemeClr val="tx2"/>
                </a:solidFill>
                <a:latin typeface="Lucida Sans Unicode" pitchFamily="34" charset="0"/>
              </a:rPr>
            </a:br>
            <a:r>
              <a:rPr lang="en-US" sz="3200" b="1">
                <a:solidFill>
                  <a:schemeClr val="tx2"/>
                </a:solidFill>
                <a:latin typeface="Lucida Sans Unicode" pitchFamily="34" charset="0"/>
              </a:rPr>
              <a:t>“Cops, Cons and Counselors”</a:t>
            </a:r>
          </a:p>
        </p:txBody>
      </p:sp>
      <p:sp>
        <p:nvSpPr>
          <p:cNvPr id="457735" name="AutoShape 8"/>
          <p:cNvSpPr>
            <a:spLocks noChangeArrowheads="1"/>
          </p:cNvSpPr>
          <p:nvPr/>
        </p:nvSpPr>
        <p:spPr bwMode="auto">
          <a:xfrm rot="10800000">
            <a:off x="2209800" y="2895600"/>
            <a:ext cx="4495800" cy="2667000"/>
          </a:xfrm>
          <a:prstGeom prst="triangle">
            <a:avLst>
              <a:gd name="adj" fmla="val 50000"/>
            </a:avLst>
          </a:prstGeom>
          <a:noFill/>
          <a:ln w="9525">
            <a:solidFill>
              <a:schemeClr val="tx1"/>
            </a:solidFill>
            <a:miter lim="800000"/>
            <a:headEnd/>
            <a:tailEnd/>
          </a:ln>
        </p:spPr>
        <p:txBody>
          <a:bodyPr wrap="none" anchor="ctr"/>
          <a:lstStyle/>
          <a:p>
            <a:pPr algn="ctr"/>
            <a:endParaRPr lang="en-US"/>
          </a:p>
        </p:txBody>
      </p:sp>
      <p:sp>
        <p:nvSpPr>
          <p:cNvPr id="457736" name="Text Box 9"/>
          <p:cNvSpPr txBox="1">
            <a:spLocks noChangeArrowheads="1"/>
          </p:cNvSpPr>
          <p:nvPr/>
        </p:nvSpPr>
        <p:spPr bwMode="auto">
          <a:xfrm>
            <a:off x="3886200" y="5486400"/>
            <a:ext cx="1065213" cy="731838"/>
          </a:xfrm>
          <a:prstGeom prst="rect">
            <a:avLst/>
          </a:prstGeom>
          <a:noFill/>
          <a:ln w="9525">
            <a:noFill/>
            <a:miter lim="800000"/>
            <a:headEnd/>
            <a:tailEnd/>
          </a:ln>
        </p:spPr>
        <p:txBody>
          <a:bodyPr wrap="none">
            <a:spAutoFit/>
          </a:bodyPr>
          <a:lstStyle/>
          <a:p>
            <a:pPr algn="ctr"/>
            <a:r>
              <a:rPr lang="en-US" sz="2400" b="1">
                <a:solidFill>
                  <a:srgbClr val="003399"/>
                </a:solidFill>
              </a:rPr>
              <a:t>CONS</a:t>
            </a:r>
          </a:p>
          <a:p>
            <a:pPr algn="ctr"/>
            <a:r>
              <a:rPr lang="en-US" sz="1800" b="1"/>
              <a:t>(victim)</a:t>
            </a:r>
          </a:p>
        </p:txBody>
      </p:sp>
      <p:sp>
        <p:nvSpPr>
          <p:cNvPr id="457737" name="Text Box 10"/>
          <p:cNvSpPr txBox="1">
            <a:spLocks noChangeArrowheads="1"/>
          </p:cNvSpPr>
          <p:nvPr/>
        </p:nvSpPr>
        <p:spPr bwMode="auto">
          <a:xfrm>
            <a:off x="1295400" y="2133600"/>
            <a:ext cx="1517650" cy="731838"/>
          </a:xfrm>
          <a:prstGeom prst="rect">
            <a:avLst/>
          </a:prstGeom>
          <a:noFill/>
          <a:ln w="9525">
            <a:noFill/>
            <a:miter lim="800000"/>
            <a:headEnd/>
            <a:tailEnd/>
          </a:ln>
        </p:spPr>
        <p:txBody>
          <a:bodyPr wrap="none">
            <a:spAutoFit/>
          </a:bodyPr>
          <a:lstStyle/>
          <a:p>
            <a:pPr algn="ctr"/>
            <a:r>
              <a:rPr lang="en-US" sz="2400" b="1">
                <a:solidFill>
                  <a:srgbClr val="003399"/>
                </a:solidFill>
              </a:rPr>
              <a:t>COPS</a:t>
            </a:r>
          </a:p>
          <a:p>
            <a:pPr algn="ctr"/>
            <a:r>
              <a:rPr lang="en-US" sz="1800" b="1"/>
              <a:t>(persecutor)</a:t>
            </a:r>
          </a:p>
        </p:txBody>
      </p:sp>
      <p:sp>
        <p:nvSpPr>
          <p:cNvPr id="457738" name="Text Box 11"/>
          <p:cNvSpPr txBox="1">
            <a:spLocks noChangeArrowheads="1"/>
          </p:cNvSpPr>
          <p:nvPr/>
        </p:nvSpPr>
        <p:spPr bwMode="auto">
          <a:xfrm>
            <a:off x="5486400" y="2133600"/>
            <a:ext cx="2335213" cy="731838"/>
          </a:xfrm>
          <a:prstGeom prst="rect">
            <a:avLst/>
          </a:prstGeom>
          <a:noFill/>
          <a:ln w="9525">
            <a:noFill/>
            <a:miter lim="800000"/>
            <a:headEnd/>
            <a:tailEnd/>
          </a:ln>
        </p:spPr>
        <p:txBody>
          <a:bodyPr wrap="none">
            <a:spAutoFit/>
          </a:bodyPr>
          <a:lstStyle/>
          <a:p>
            <a:pPr algn="ctr"/>
            <a:r>
              <a:rPr lang="en-US" sz="2400" b="1">
                <a:solidFill>
                  <a:srgbClr val="003399"/>
                </a:solidFill>
              </a:rPr>
              <a:t>COUNSELORS</a:t>
            </a:r>
          </a:p>
          <a:p>
            <a:pPr algn="ctr"/>
            <a:r>
              <a:rPr lang="en-US" sz="1800" b="1"/>
              <a:t>(rescuer)</a:t>
            </a:r>
          </a:p>
        </p:txBody>
      </p:sp>
      <p:sp>
        <p:nvSpPr>
          <p:cNvPr id="457739" name="Text Box 12"/>
          <p:cNvSpPr txBox="1">
            <a:spLocks noChangeArrowheads="1"/>
          </p:cNvSpPr>
          <p:nvPr/>
        </p:nvSpPr>
        <p:spPr bwMode="auto">
          <a:xfrm>
            <a:off x="1600200" y="1676400"/>
            <a:ext cx="5872163" cy="457200"/>
          </a:xfrm>
          <a:prstGeom prst="rect">
            <a:avLst/>
          </a:prstGeom>
          <a:noFill/>
          <a:ln w="9525">
            <a:noFill/>
            <a:miter lim="800000"/>
            <a:headEnd/>
            <a:tailEnd/>
          </a:ln>
        </p:spPr>
        <p:txBody>
          <a:bodyPr wrap="none">
            <a:spAutoFit/>
          </a:bodyPr>
          <a:lstStyle/>
          <a:p>
            <a:pPr algn="ctr"/>
            <a:r>
              <a:rPr lang="en-US" sz="2400" b="1" i="1"/>
              <a:t>Correctional Officer vs. “Prison Guard”</a:t>
            </a:r>
          </a:p>
        </p:txBody>
      </p:sp>
      <p:sp>
        <p:nvSpPr>
          <p:cNvPr id="457740" name="Text Box 13"/>
          <p:cNvSpPr txBox="1">
            <a:spLocks noChangeArrowheads="1"/>
          </p:cNvSpPr>
          <p:nvPr/>
        </p:nvSpPr>
        <p:spPr bwMode="auto">
          <a:xfrm>
            <a:off x="992909" y="3509818"/>
            <a:ext cx="2895600" cy="1604963"/>
          </a:xfrm>
          <a:prstGeom prst="rect">
            <a:avLst/>
          </a:prstGeom>
          <a:noFill/>
          <a:ln w="9525">
            <a:noFill/>
            <a:miter lim="800000"/>
            <a:headEnd/>
            <a:tailEnd/>
          </a:ln>
        </p:spPr>
        <p:txBody>
          <a:bodyPr>
            <a:spAutoFit/>
          </a:bodyPr>
          <a:lstStyle/>
          <a:p>
            <a:pPr>
              <a:spcBef>
                <a:spcPct val="50000"/>
              </a:spcBef>
            </a:pPr>
            <a:r>
              <a:rPr lang="en-US" sz="1800" dirty="0"/>
              <a:t>   Blames</a:t>
            </a:r>
          </a:p>
          <a:p>
            <a:pPr>
              <a:spcBef>
                <a:spcPct val="50000"/>
              </a:spcBef>
            </a:pPr>
            <a:r>
              <a:rPr lang="en-US" sz="1800" dirty="0"/>
              <a:t>       Criticizes</a:t>
            </a:r>
          </a:p>
          <a:p>
            <a:pPr>
              <a:spcBef>
                <a:spcPct val="50000"/>
              </a:spcBef>
            </a:pPr>
            <a:r>
              <a:rPr lang="en-US" sz="1800" dirty="0"/>
              <a:t>           Oppresses</a:t>
            </a:r>
          </a:p>
          <a:p>
            <a:pPr>
              <a:spcBef>
                <a:spcPct val="50000"/>
              </a:spcBef>
            </a:pPr>
            <a:r>
              <a:rPr lang="en-US" sz="1800" dirty="0"/>
              <a:t>               Dehumanizes</a:t>
            </a:r>
          </a:p>
        </p:txBody>
      </p:sp>
      <p:sp>
        <p:nvSpPr>
          <p:cNvPr id="457741" name="AutoShape 14"/>
          <p:cNvSpPr>
            <a:spLocks noChangeArrowheads="1"/>
          </p:cNvSpPr>
          <p:nvPr/>
        </p:nvSpPr>
        <p:spPr bwMode="auto">
          <a:xfrm rot="3046360">
            <a:off x="2354263" y="3840163"/>
            <a:ext cx="2311400" cy="317500"/>
          </a:xfrm>
          <a:prstGeom prst="rightArrow">
            <a:avLst>
              <a:gd name="adj1" fmla="val 50000"/>
              <a:gd name="adj2" fmla="val 182000"/>
            </a:avLst>
          </a:prstGeom>
          <a:solidFill>
            <a:schemeClr val="tx1"/>
          </a:solidFill>
          <a:ln w="9525">
            <a:solidFill>
              <a:schemeClr val="tx1"/>
            </a:solidFill>
            <a:miter lim="800000"/>
            <a:headEnd/>
            <a:tailEnd/>
          </a:ln>
        </p:spPr>
        <p:txBody>
          <a:bodyPr wrap="none" anchor="ctr"/>
          <a:lstStyle/>
          <a:p>
            <a:pPr algn="ctr"/>
            <a:endParaRPr lang="en-US"/>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2296936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1430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59778" name="Picture 9"/>
          <p:cNvPicPr>
            <a:picLocks noChangeAspect="1"/>
          </p:cNvPicPr>
          <p:nvPr/>
        </p:nvPicPr>
        <p:blipFill>
          <a:blip r:embed="rId3"/>
          <a:srcRect/>
          <a:stretch>
            <a:fillRect/>
          </a:stretch>
        </p:blipFill>
        <p:spPr bwMode="auto">
          <a:xfrm>
            <a:off x="0" y="6477000"/>
            <a:ext cx="9144000" cy="457200"/>
          </a:xfrm>
          <a:prstGeom prst="rect">
            <a:avLst/>
          </a:prstGeom>
          <a:noFill/>
          <a:ln w="9525">
            <a:noFill/>
            <a:miter lim="800000"/>
            <a:headEnd/>
            <a:tailEnd/>
          </a:ln>
        </p:spPr>
      </p:pic>
      <p:sp>
        <p:nvSpPr>
          <p:cNvPr id="12" name="Rectangle 11"/>
          <p:cNvSpPr/>
          <p:nvPr/>
        </p:nvSpPr>
        <p:spPr>
          <a:xfrm>
            <a:off x="0" y="0"/>
            <a:ext cx="9144000" cy="762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59782" name="Rectangle 7"/>
          <p:cNvSpPr>
            <a:spLocks/>
          </p:cNvSpPr>
          <p:nvPr/>
        </p:nvSpPr>
        <p:spPr bwMode="auto">
          <a:xfrm>
            <a:off x="457200" y="0"/>
            <a:ext cx="8229600" cy="1143000"/>
          </a:xfrm>
          <a:prstGeom prst="rect">
            <a:avLst/>
          </a:prstGeom>
          <a:noFill/>
          <a:ln w="9525">
            <a:noFill/>
            <a:miter lim="800000"/>
            <a:headEnd/>
            <a:tailEnd/>
          </a:ln>
        </p:spPr>
        <p:txBody>
          <a:bodyPr anchor="ctr"/>
          <a:lstStyle/>
          <a:p>
            <a:pPr algn="ctr" eaLnBrk="0" hangingPunct="0"/>
            <a:r>
              <a:rPr lang="en-US" sz="3200" b="1">
                <a:solidFill>
                  <a:schemeClr val="tx2"/>
                </a:solidFill>
                <a:latin typeface="Lucida Sans Unicode" pitchFamily="34" charset="0"/>
              </a:rPr>
              <a:t>Drama Triangle of</a:t>
            </a:r>
            <a:br>
              <a:rPr lang="en-US" sz="3200" b="1">
                <a:solidFill>
                  <a:schemeClr val="tx2"/>
                </a:solidFill>
                <a:latin typeface="Lucida Sans Unicode" pitchFamily="34" charset="0"/>
              </a:rPr>
            </a:br>
            <a:r>
              <a:rPr lang="en-US" sz="3200" b="1">
                <a:solidFill>
                  <a:schemeClr val="tx2"/>
                </a:solidFill>
                <a:latin typeface="Lucida Sans Unicode" pitchFamily="34" charset="0"/>
              </a:rPr>
              <a:t>“Cops, Cons and Counselors”</a:t>
            </a:r>
          </a:p>
        </p:txBody>
      </p:sp>
      <p:sp>
        <p:nvSpPr>
          <p:cNvPr id="459783" name="AutoShape 8"/>
          <p:cNvSpPr>
            <a:spLocks noChangeArrowheads="1"/>
          </p:cNvSpPr>
          <p:nvPr/>
        </p:nvSpPr>
        <p:spPr bwMode="auto">
          <a:xfrm rot="10800000">
            <a:off x="2209800" y="2895600"/>
            <a:ext cx="4495800" cy="2667000"/>
          </a:xfrm>
          <a:prstGeom prst="triangle">
            <a:avLst>
              <a:gd name="adj" fmla="val 50000"/>
            </a:avLst>
          </a:prstGeom>
          <a:noFill/>
          <a:ln w="9525">
            <a:solidFill>
              <a:schemeClr val="tx1"/>
            </a:solidFill>
            <a:miter lim="800000"/>
            <a:headEnd/>
            <a:tailEnd/>
          </a:ln>
        </p:spPr>
        <p:txBody>
          <a:bodyPr wrap="none" anchor="ctr"/>
          <a:lstStyle/>
          <a:p>
            <a:pPr algn="ctr"/>
            <a:endParaRPr lang="en-US"/>
          </a:p>
        </p:txBody>
      </p:sp>
      <p:sp>
        <p:nvSpPr>
          <p:cNvPr id="459784" name="Text Box 9"/>
          <p:cNvSpPr txBox="1">
            <a:spLocks noChangeArrowheads="1"/>
          </p:cNvSpPr>
          <p:nvPr/>
        </p:nvSpPr>
        <p:spPr bwMode="auto">
          <a:xfrm>
            <a:off x="3988355" y="5553365"/>
            <a:ext cx="1065213" cy="731838"/>
          </a:xfrm>
          <a:prstGeom prst="rect">
            <a:avLst/>
          </a:prstGeom>
          <a:noFill/>
          <a:ln w="9525">
            <a:noFill/>
            <a:miter lim="800000"/>
            <a:headEnd/>
            <a:tailEnd/>
          </a:ln>
        </p:spPr>
        <p:txBody>
          <a:bodyPr wrap="none">
            <a:spAutoFit/>
          </a:bodyPr>
          <a:lstStyle/>
          <a:p>
            <a:pPr algn="ctr"/>
            <a:r>
              <a:rPr lang="en-US" sz="2400" b="1" dirty="0">
                <a:solidFill>
                  <a:srgbClr val="003399"/>
                </a:solidFill>
              </a:rPr>
              <a:t>CONS</a:t>
            </a:r>
          </a:p>
          <a:p>
            <a:pPr algn="ctr"/>
            <a:r>
              <a:rPr lang="en-US" sz="1800" b="1" dirty="0"/>
              <a:t>(victim)</a:t>
            </a:r>
          </a:p>
        </p:txBody>
      </p:sp>
      <p:sp>
        <p:nvSpPr>
          <p:cNvPr id="459785" name="Text Box 10"/>
          <p:cNvSpPr txBox="1">
            <a:spLocks noChangeArrowheads="1"/>
          </p:cNvSpPr>
          <p:nvPr/>
        </p:nvSpPr>
        <p:spPr bwMode="auto">
          <a:xfrm>
            <a:off x="1295400" y="2133600"/>
            <a:ext cx="1517650" cy="731838"/>
          </a:xfrm>
          <a:prstGeom prst="rect">
            <a:avLst/>
          </a:prstGeom>
          <a:noFill/>
          <a:ln w="9525">
            <a:noFill/>
            <a:miter lim="800000"/>
            <a:headEnd/>
            <a:tailEnd/>
          </a:ln>
        </p:spPr>
        <p:txBody>
          <a:bodyPr wrap="none">
            <a:spAutoFit/>
          </a:bodyPr>
          <a:lstStyle/>
          <a:p>
            <a:pPr algn="ctr"/>
            <a:r>
              <a:rPr lang="en-US" sz="2400" b="1">
                <a:solidFill>
                  <a:srgbClr val="003399"/>
                </a:solidFill>
              </a:rPr>
              <a:t>COPS</a:t>
            </a:r>
          </a:p>
          <a:p>
            <a:pPr algn="ctr"/>
            <a:r>
              <a:rPr lang="en-US" sz="1800" b="1"/>
              <a:t>(persecutor)</a:t>
            </a:r>
          </a:p>
        </p:txBody>
      </p:sp>
      <p:sp>
        <p:nvSpPr>
          <p:cNvPr id="459786" name="Text Box 11"/>
          <p:cNvSpPr txBox="1">
            <a:spLocks noChangeArrowheads="1"/>
          </p:cNvSpPr>
          <p:nvPr/>
        </p:nvSpPr>
        <p:spPr bwMode="auto">
          <a:xfrm>
            <a:off x="5486400" y="2133600"/>
            <a:ext cx="2335213" cy="731838"/>
          </a:xfrm>
          <a:prstGeom prst="rect">
            <a:avLst/>
          </a:prstGeom>
          <a:noFill/>
          <a:ln w="9525">
            <a:noFill/>
            <a:miter lim="800000"/>
            <a:headEnd/>
            <a:tailEnd/>
          </a:ln>
        </p:spPr>
        <p:txBody>
          <a:bodyPr wrap="none">
            <a:spAutoFit/>
          </a:bodyPr>
          <a:lstStyle/>
          <a:p>
            <a:pPr algn="ctr"/>
            <a:r>
              <a:rPr lang="en-US" sz="2400" b="1">
                <a:solidFill>
                  <a:srgbClr val="003399"/>
                </a:solidFill>
              </a:rPr>
              <a:t>COUNSELORS</a:t>
            </a:r>
          </a:p>
          <a:p>
            <a:pPr algn="ctr"/>
            <a:r>
              <a:rPr lang="en-US" sz="1800" b="1"/>
              <a:t>(rescuer)</a:t>
            </a:r>
          </a:p>
        </p:txBody>
      </p:sp>
      <p:sp>
        <p:nvSpPr>
          <p:cNvPr id="459787" name="Text Box 12"/>
          <p:cNvSpPr txBox="1">
            <a:spLocks noChangeArrowheads="1"/>
          </p:cNvSpPr>
          <p:nvPr/>
        </p:nvSpPr>
        <p:spPr bwMode="auto">
          <a:xfrm>
            <a:off x="1600200" y="1676400"/>
            <a:ext cx="5872163" cy="457200"/>
          </a:xfrm>
          <a:prstGeom prst="rect">
            <a:avLst/>
          </a:prstGeom>
          <a:noFill/>
          <a:ln w="9525">
            <a:noFill/>
            <a:miter lim="800000"/>
            <a:headEnd/>
            <a:tailEnd/>
          </a:ln>
        </p:spPr>
        <p:txBody>
          <a:bodyPr wrap="none">
            <a:spAutoFit/>
          </a:bodyPr>
          <a:lstStyle/>
          <a:p>
            <a:pPr algn="ctr"/>
            <a:r>
              <a:rPr lang="en-US" sz="2400" b="1" i="1"/>
              <a:t>Correctional Officer vs. “Prison Guard”</a:t>
            </a:r>
          </a:p>
        </p:txBody>
      </p:sp>
      <p:sp>
        <p:nvSpPr>
          <p:cNvPr id="459788" name="Text Box 13"/>
          <p:cNvSpPr txBox="1">
            <a:spLocks noChangeArrowheads="1"/>
          </p:cNvSpPr>
          <p:nvPr/>
        </p:nvSpPr>
        <p:spPr bwMode="auto">
          <a:xfrm>
            <a:off x="1013691" y="3500582"/>
            <a:ext cx="2895600" cy="1604963"/>
          </a:xfrm>
          <a:prstGeom prst="rect">
            <a:avLst/>
          </a:prstGeom>
          <a:noFill/>
          <a:ln w="9525">
            <a:noFill/>
            <a:miter lim="800000"/>
            <a:headEnd/>
            <a:tailEnd/>
          </a:ln>
        </p:spPr>
        <p:txBody>
          <a:bodyPr>
            <a:spAutoFit/>
          </a:bodyPr>
          <a:lstStyle/>
          <a:p>
            <a:pPr>
              <a:spcBef>
                <a:spcPct val="50000"/>
              </a:spcBef>
            </a:pPr>
            <a:r>
              <a:rPr lang="en-US" sz="1800" dirty="0"/>
              <a:t>   Blames</a:t>
            </a:r>
          </a:p>
          <a:p>
            <a:pPr>
              <a:spcBef>
                <a:spcPct val="50000"/>
              </a:spcBef>
            </a:pPr>
            <a:r>
              <a:rPr lang="en-US" sz="1800" dirty="0"/>
              <a:t>       Criticizes</a:t>
            </a:r>
          </a:p>
          <a:p>
            <a:pPr>
              <a:spcBef>
                <a:spcPct val="50000"/>
              </a:spcBef>
            </a:pPr>
            <a:r>
              <a:rPr lang="en-US" sz="1800" dirty="0"/>
              <a:t>           Oppresses</a:t>
            </a:r>
          </a:p>
          <a:p>
            <a:pPr>
              <a:spcBef>
                <a:spcPct val="50000"/>
              </a:spcBef>
            </a:pPr>
            <a:r>
              <a:rPr lang="en-US" sz="1800" dirty="0"/>
              <a:t>               Dehumanizes</a:t>
            </a:r>
          </a:p>
        </p:txBody>
      </p:sp>
      <p:sp>
        <p:nvSpPr>
          <p:cNvPr id="459789" name="AutoShape 14"/>
          <p:cNvSpPr>
            <a:spLocks noChangeArrowheads="1"/>
          </p:cNvSpPr>
          <p:nvPr/>
        </p:nvSpPr>
        <p:spPr bwMode="auto">
          <a:xfrm rot="3046360">
            <a:off x="2354263" y="3840163"/>
            <a:ext cx="2311400" cy="317500"/>
          </a:xfrm>
          <a:prstGeom prst="rightArrow">
            <a:avLst>
              <a:gd name="adj1" fmla="val 50000"/>
              <a:gd name="adj2" fmla="val 182000"/>
            </a:avLst>
          </a:prstGeom>
          <a:solidFill>
            <a:schemeClr val="tx1"/>
          </a:solidFill>
          <a:ln w="9525">
            <a:solidFill>
              <a:schemeClr val="tx1"/>
            </a:solidFill>
            <a:miter lim="800000"/>
            <a:headEnd/>
            <a:tailEnd/>
          </a:ln>
        </p:spPr>
        <p:txBody>
          <a:bodyPr wrap="none" anchor="ctr"/>
          <a:lstStyle/>
          <a:p>
            <a:pPr algn="ctr"/>
            <a:endParaRPr lang="en-US"/>
          </a:p>
        </p:txBody>
      </p:sp>
      <p:sp>
        <p:nvSpPr>
          <p:cNvPr id="459790" name="Text Box 15"/>
          <p:cNvSpPr txBox="1">
            <a:spLocks noChangeArrowheads="1"/>
          </p:cNvSpPr>
          <p:nvPr/>
        </p:nvSpPr>
        <p:spPr bwMode="auto">
          <a:xfrm>
            <a:off x="5105400" y="3048000"/>
            <a:ext cx="2895600" cy="2843213"/>
          </a:xfrm>
          <a:prstGeom prst="rect">
            <a:avLst/>
          </a:prstGeom>
          <a:noFill/>
          <a:ln w="9525">
            <a:noFill/>
            <a:miter lim="800000"/>
            <a:headEnd/>
            <a:tailEnd/>
          </a:ln>
        </p:spPr>
        <p:txBody>
          <a:bodyPr>
            <a:spAutoFit/>
          </a:bodyPr>
          <a:lstStyle/>
          <a:p>
            <a:pPr>
              <a:spcBef>
                <a:spcPct val="50000"/>
              </a:spcBef>
            </a:pPr>
            <a:r>
              <a:rPr lang="en-US" sz="1800" dirty="0"/>
              <a:t>                     </a:t>
            </a:r>
          </a:p>
          <a:p>
            <a:pPr>
              <a:spcBef>
                <a:spcPct val="50000"/>
              </a:spcBef>
            </a:pPr>
            <a:r>
              <a:rPr lang="en-US" sz="1800" dirty="0"/>
              <a:t>                Enable</a:t>
            </a:r>
          </a:p>
          <a:p>
            <a:pPr>
              <a:spcBef>
                <a:spcPct val="50000"/>
              </a:spcBef>
            </a:pPr>
            <a:r>
              <a:rPr lang="en-US" sz="1800" dirty="0"/>
              <a:t>             Protect</a:t>
            </a:r>
          </a:p>
          <a:p>
            <a:pPr>
              <a:spcBef>
                <a:spcPct val="50000"/>
              </a:spcBef>
            </a:pPr>
            <a:r>
              <a:rPr lang="en-US" sz="1800" dirty="0"/>
              <a:t>       Indulge</a:t>
            </a:r>
          </a:p>
          <a:p>
            <a:pPr>
              <a:spcBef>
                <a:spcPct val="50000"/>
              </a:spcBef>
            </a:pPr>
            <a:r>
              <a:rPr lang="en-US" sz="1800" dirty="0"/>
              <a:t>  Spoil</a:t>
            </a:r>
          </a:p>
          <a:p>
            <a:pPr algn="r">
              <a:spcBef>
                <a:spcPct val="50000"/>
              </a:spcBef>
            </a:pPr>
            <a:endParaRPr lang="en-US" sz="1800" dirty="0"/>
          </a:p>
          <a:p>
            <a:pPr algn="r">
              <a:spcBef>
                <a:spcPct val="50000"/>
              </a:spcBef>
            </a:pPr>
            <a:endParaRPr lang="en-US" sz="1800" dirty="0"/>
          </a:p>
        </p:txBody>
      </p:sp>
      <p:sp>
        <p:nvSpPr>
          <p:cNvPr id="459791" name="AutoShape 16"/>
          <p:cNvSpPr>
            <a:spLocks noChangeArrowheads="1"/>
          </p:cNvSpPr>
          <p:nvPr/>
        </p:nvSpPr>
        <p:spPr bwMode="auto">
          <a:xfrm rot="7788026">
            <a:off x="4337050" y="3816350"/>
            <a:ext cx="2311400" cy="317500"/>
          </a:xfrm>
          <a:prstGeom prst="rightArrow">
            <a:avLst>
              <a:gd name="adj1" fmla="val 50000"/>
              <a:gd name="adj2" fmla="val 182000"/>
            </a:avLst>
          </a:prstGeom>
          <a:solidFill>
            <a:srgbClr val="FF00FF"/>
          </a:solidFill>
          <a:ln w="9525">
            <a:solidFill>
              <a:schemeClr val="tx1"/>
            </a:solidFill>
            <a:miter lim="800000"/>
            <a:headEnd/>
            <a:tailEnd/>
          </a:ln>
        </p:spPr>
        <p:txBody>
          <a:bodyPr wrap="none" anchor="ctr"/>
          <a:lstStyle/>
          <a:p>
            <a:pPr algn="ctr"/>
            <a:endParaRPr lang="en-US"/>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17968929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61826" name="Picture 9"/>
          <p:cNvPicPr>
            <a:picLocks noChangeAspect="1"/>
          </p:cNvPicPr>
          <p:nvPr/>
        </p:nvPicPr>
        <p:blipFill>
          <a:blip r:embed="rId3"/>
          <a:srcRect/>
          <a:stretch>
            <a:fillRect/>
          </a:stretch>
        </p:blipFill>
        <p:spPr bwMode="auto">
          <a:xfrm>
            <a:off x="0" y="6553200"/>
            <a:ext cx="9144000" cy="381000"/>
          </a:xfrm>
          <a:prstGeom prst="rect">
            <a:avLst/>
          </a:prstGeom>
          <a:noFill/>
          <a:ln w="9525">
            <a:noFill/>
            <a:miter lim="800000"/>
            <a:headEnd/>
            <a:tailEnd/>
          </a:ln>
        </p:spPr>
      </p:pic>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61830" name="Rectangle 7"/>
          <p:cNvSpPr>
            <a:spLocks/>
          </p:cNvSpPr>
          <p:nvPr/>
        </p:nvSpPr>
        <p:spPr bwMode="auto">
          <a:xfrm>
            <a:off x="381000" y="152400"/>
            <a:ext cx="8229600" cy="1143000"/>
          </a:xfrm>
          <a:prstGeom prst="rect">
            <a:avLst/>
          </a:prstGeom>
          <a:noFill/>
          <a:ln w="9525">
            <a:noFill/>
            <a:miter lim="800000"/>
            <a:headEnd/>
            <a:tailEnd/>
          </a:ln>
        </p:spPr>
        <p:txBody>
          <a:bodyPr anchor="ctr"/>
          <a:lstStyle/>
          <a:p>
            <a:pPr algn="ctr" eaLnBrk="0" hangingPunct="0"/>
            <a:r>
              <a:rPr lang="en-US" sz="4000" b="1">
                <a:solidFill>
                  <a:schemeClr val="tx2"/>
                </a:solidFill>
                <a:latin typeface="Lucida Sans Unicode" pitchFamily="34" charset="0"/>
              </a:rPr>
              <a:t>Accountability</a:t>
            </a:r>
          </a:p>
        </p:txBody>
      </p:sp>
      <p:sp>
        <p:nvSpPr>
          <p:cNvPr id="461831" name="AutoShape 8"/>
          <p:cNvSpPr>
            <a:spLocks noChangeArrowheads="1"/>
          </p:cNvSpPr>
          <p:nvPr/>
        </p:nvSpPr>
        <p:spPr bwMode="auto">
          <a:xfrm rot="10800000">
            <a:off x="2209800" y="2895600"/>
            <a:ext cx="4495800" cy="2667000"/>
          </a:xfrm>
          <a:prstGeom prst="triangle">
            <a:avLst>
              <a:gd name="adj" fmla="val 50000"/>
            </a:avLst>
          </a:prstGeom>
          <a:noFill/>
          <a:ln w="9525">
            <a:solidFill>
              <a:schemeClr val="tx1"/>
            </a:solidFill>
            <a:miter lim="800000"/>
            <a:headEnd/>
            <a:tailEnd/>
          </a:ln>
        </p:spPr>
        <p:txBody>
          <a:bodyPr wrap="none" anchor="ctr"/>
          <a:lstStyle/>
          <a:p>
            <a:pPr algn="ctr"/>
            <a:endParaRPr lang="en-US"/>
          </a:p>
        </p:txBody>
      </p:sp>
      <p:sp>
        <p:nvSpPr>
          <p:cNvPr id="461832" name="Text Box 9"/>
          <p:cNvSpPr txBox="1">
            <a:spLocks noChangeArrowheads="1"/>
          </p:cNvSpPr>
          <p:nvPr/>
        </p:nvSpPr>
        <p:spPr bwMode="auto">
          <a:xfrm>
            <a:off x="3165475" y="5562601"/>
            <a:ext cx="2660650" cy="1006475"/>
          </a:xfrm>
          <a:prstGeom prst="rect">
            <a:avLst/>
          </a:prstGeom>
          <a:noFill/>
          <a:ln w="9525">
            <a:noFill/>
            <a:miter lim="800000"/>
            <a:headEnd/>
            <a:tailEnd/>
          </a:ln>
        </p:spPr>
        <p:txBody>
          <a:bodyPr wrap="none">
            <a:spAutoFit/>
          </a:bodyPr>
          <a:lstStyle/>
          <a:p>
            <a:pPr algn="ctr"/>
            <a:r>
              <a:rPr lang="en-US" sz="2400" b="1" dirty="0">
                <a:solidFill>
                  <a:srgbClr val="003399"/>
                </a:solidFill>
              </a:rPr>
              <a:t>CONS</a:t>
            </a:r>
          </a:p>
          <a:p>
            <a:pPr algn="ctr"/>
            <a:r>
              <a:rPr lang="en-US" sz="1800" b="1" dirty="0">
                <a:solidFill>
                  <a:srgbClr val="003399"/>
                </a:solidFill>
              </a:rPr>
              <a:t>(Community Members)</a:t>
            </a:r>
          </a:p>
          <a:p>
            <a:pPr algn="ctr"/>
            <a:endParaRPr lang="en-US" sz="1800" b="1" dirty="0"/>
          </a:p>
        </p:txBody>
      </p:sp>
      <p:sp>
        <p:nvSpPr>
          <p:cNvPr id="461833" name="Text Box 10"/>
          <p:cNvSpPr txBox="1">
            <a:spLocks noChangeArrowheads="1"/>
          </p:cNvSpPr>
          <p:nvPr/>
        </p:nvSpPr>
        <p:spPr bwMode="auto">
          <a:xfrm>
            <a:off x="742950" y="2133600"/>
            <a:ext cx="2609850" cy="1006475"/>
          </a:xfrm>
          <a:prstGeom prst="rect">
            <a:avLst/>
          </a:prstGeom>
          <a:noFill/>
          <a:ln w="9525">
            <a:noFill/>
            <a:miter lim="800000"/>
            <a:headEnd/>
            <a:tailEnd/>
          </a:ln>
        </p:spPr>
        <p:txBody>
          <a:bodyPr wrap="none">
            <a:spAutoFit/>
          </a:bodyPr>
          <a:lstStyle/>
          <a:p>
            <a:pPr algn="ctr"/>
            <a:r>
              <a:rPr lang="en-US" sz="2400" b="1">
                <a:solidFill>
                  <a:srgbClr val="003399"/>
                </a:solidFill>
              </a:rPr>
              <a:t>COPS</a:t>
            </a:r>
          </a:p>
          <a:p>
            <a:pPr algn="ctr"/>
            <a:r>
              <a:rPr lang="en-US" sz="1800" b="1">
                <a:solidFill>
                  <a:srgbClr val="003399"/>
                </a:solidFill>
              </a:rPr>
              <a:t>(Correctional Officers)</a:t>
            </a:r>
          </a:p>
          <a:p>
            <a:pPr algn="ctr"/>
            <a:endParaRPr lang="en-US" sz="1800" b="1"/>
          </a:p>
        </p:txBody>
      </p:sp>
      <p:sp>
        <p:nvSpPr>
          <p:cNvPr id="461834" name="Text Box 11"/>
          <p:cNvSpPr txBox="1">
            <a:spLocks noChangeArrowheads="1"/>
          </p:cNvSpPr>
          <p:nvPr/>
        </p:nvSpPr>
        <p:spPr bwMode="auto">
          <a:xfrm>
            <a:off x="5486400" y="2133600"/>
            <a:ext cx="2335213" cy="731838"/>
          </a:xfrm>
          <a:prstGeom prst="rect">
            <a:avLst/>
          </a:prstGeom>
          <a:noFill/>
          <a:ln w="9525">
            <a:noFill/>
            <a:miter lim="800000"/>
            <a:headEnd/>
            <a:tailEnd/>
          </a:ln>
        </p:spPr>
        <p:txBody>
          <a:bodyPr wrap="none">
            <a:spAutoFit/>
          </a:bodyPr>
          <a:lstStyle/>
          <a:p>
            <a:pPr algn="ctr"/>
            <a:r>
              <a:rPr lang="en-US" sz="2400" b="1">
                <a:solidFill>
                  <a:srgbClr val="003399"/>
                </a:solidFill>
              </a:rPr>
              <a:t>COUNSELORS</a:t>
            </a:r>
          </a:p>
          <a:p>
            <a:pPr algn="ctr"/>
            <a:r>
              <a:rPr lang="en-US" sz="1800" b="1">
                <a:solidFill>
                  <a:srgbClr val="003399"/>
                </a:solidFill>
              </a:rPr>
              <a:t>(Treatment Staff)</a:t>
            </a:r>
          </a:p>
        </p:txBody>
      </p:sp>
      <p:sp>
        <p:nvSpPr>
          <p:cNvPr id="461835" name="Text Box 12"/>
          <p:cNvSpPr txBox="1">
            <a:spLocks noChangeArrowheads="1"/>
          </p:cNvSpPr>
          <p:nvPr/>
        </p:nvSpPr>
        <p:spPr bwMode="auto">
          <a:xfrm>
            <a:off x="3048000" y="3124200"/>
            <a:ext cx="2895600" cy="1400175"/>
          </a:xfrm>
          <a:prstGeom prst="rect">
            <a:avLst/>
          </a:prstGeom>
          <a:noFill/>
          <a:ln w="9525">
            <a:noFill/>
            <a:miter lim="800000"/>
            <a:headEnd/>
            <a:tailEnd/>
          </a:ln>
        </p:spPr>
        <p:txBody>
          <a:bodyPr>
            <a:spAutoFit/>
          </a:bodyPr>
          <a:lstStyle/>
          <a:p>
            <a:pPr algn="ctr">
              <a:lnSpc>
                <a:spcPct val="75000"/>
              </a:lnSpc>
              <a:spcBef>
                <a:spcPct val="50000"/>
              </a:spcBef>
            </a:pPr>
            <a:r>
              <a:rPr lang="en-US" sz="1800" b="1"/>
              <a:t>Firm</a:t>
            </a:r>
          </a:p>
          <a:p>
            <a:pPr algn="ctr">
              <a:lnSpc>
                <a:spcPct val="75000"/>
              </a:lnSpc>
              <a:spcBef>
                <a:spcPct val="50000"/>
              </a:spcBef>
            </a:pPr>
            <a:r>
              <a:rPr lang="en-US" sz="1800" b="1"/>
              <a:t>Fair</a:t>
            </a:r>
          </a:p>
          <a:p>
            <a:pPr algn="ctr">
              <a:lnSpc>
                <a:spcPct val="75000"/>
              </a:lnSpc>
              <a:spcBef>
                <a:spcPct val="50000"/>
              </a:spcBef>
            </a:pPr>
            <a:r>
              <a:rPr lang="en-US" sz="1800" b="1"/>
              <a:t>Consistent</a:t>
            </a:r>
          </a:p>
          <a:p>
            <a:pPr algn="ctr">
              <a:spcBef>
                <a:spcPct val="50000"/>
              </a:spcBef>
            </a:pPr>
            <a:endParaRPr lang="en-US" sz="1800"/>
          </a:p>
        </p:txBody>
      </p:sp>
      <p:sp>
        <p:nvSpPr>
          <p:cNvPr id="461836" name="AutoShape 13"/>
          <p:cNvSpPr>
            <a:spLocks noChangeArrowheads="1"/>
          </p:cNvSpPr>
          <p:nvPr/>
        </p:nvSpPr>
        <p:spPr bwMode="auto">
          <a:xfrm rot="3046360">
            <a:off x="2354263" y="3840163"/>
            <a:ext cx="2311400" cy="317500"/>
          </a:xfrm>
          <a:prstGeom prst="rightArrow">
            <a:avLst>
              <a:gd name="adj1" fmla="val 50000"/>
              <a:gd name="adj2" fmla="val 182000"/>
            </a:avLst>
          </a:prstGeom>
          <a:solidFill>
            <a:srgbClr val="000080"/>
          </a:solidFill>
          <a:ln w="9525">
            <a:solidFill>
              <a:schemeClr val="tx1"/>
            </a:solidFill>
            <a:miter lim="800000"/>
            <a:headEnd/>
            <a:tailEnd/>
          </a:ln>
        </p:spPr>
        <p:txBody>
          <a:bodyPr wrap="none" anchor="ctr"/>
          <a:lstStyle/>
          <a:p>
            <a:pPr algn="ctr"/>
            <a:endParaRPr lang="en-US"/>
          </a:p>
        </p:txBody>
      </p:sp>
      <p:sp>
        <p:nvSpPr>
          <p:cNvPr id="461837" name="AutoShape 14"/>
          <p:cNvSpPr>
            <a:spLocks noChangeArrowheads="1"/>
          </p:cNvSpPr>
          <p:nvPr/>
        </p:nvSpPr>
        <p:spPr bwMode="auto">
          <a:xfrm rot="7788026">
            <a:off x="4337050" y="3816350"/>
            <a:ext cx="2311400" cy="317500"/>
          </a:xfrm>
          <a:prstGeom prst="rightArrow">
            <a:avLst>
              <a:gd name="adj1" fmla="val 50000"/>
              <a:gd name="adj2" fmla="val 182000"/>
            </a:avLst>
          </a:prstGeom>
          <a:solidFill>
            <a:srgbClr val="000080"/>
          </a:solidFill>
          <a:ln w="9525">
            <a:solidFill>
              <a:schemeClr val="tx1"/>
            </a:solidFill>
            <a:miter lim="800000"/>
            <a:headEnd/>
            <a:tailEnd/>
          </a:ln>
        </p:spPr>
        <p:txBody>
          <a:bodyPr wrap="none" anchor="ctr"/>
          <a:lstStyle/>
          <a:p>
            <a:pPr algn="ctr"/>
            <a:endParaRPr lang="en-US"/>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2896655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2400" y="152400"/>
            <a:ext cx="8839200" cy="6477000"/>
          </a:xfrm>
        </p:spPr>
      </p:pic>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35812700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63874"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753668" name="Title 1"/>
          <p:cNvSpPr>
            <a:spLocks noGrp="1"/>
          </p:cNvSpPr>
          <p:nvPr>
            <p:ph type="title" idx="4294967295"/>
          </p:nvPr>
        </p:nvSpPr>
        <p:spPr bwMode="auto">
          <a:xfrm>
            <a:off x="457200" y="152400"/>
            <a:ext cx="8229600" cy="1143000"/>
          </a:xfrm>
        </p:spPr>
        <p:txBody>
          <a:bodyPr wrap="square" lIns="91440" tIns="45720" rIns="91440" bIns="45720" numCol="1" anchorCtr="0" compatLnSpc="1">
            <a:prstTxWarp prst="textNoShape">
              <a:avLst/>
            </a:prstTxWarp>
          </a:bodyPr>
          <a:lstStyle/>
          <a:p>
            <a:pPr algn="ctr">
              <a:defRPr/>
            </a:pPr>
            <a:r>
              <a:rPr lang="en-US" sz="3600" smtClean="0">
                <a:effectLst/>
                <a:latin typeface="Lucida Sans Unicode" pitchFamily="34" charset="0"/>
                <a:cs typeface="Arial" charset="0"/>
              </a:rPr>
              <a:t>Shared Expectations Among Staff</a:t>
            </a: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63879" name="Rectangle 8"/>
          <p:cNvSpPr>
            <a:spLocks/>
          </p:cNvSpPr>
          <p:nvPr/>
        </p:nvSpPr>
        <p:spPr bwMode="auto">
          <a:xfrm>
            <a:off x="457200" y="1752600"/>
            <a:ext cx="8229600" cy="4525963"/>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Char char="}"/>
            </a:pPr>
            <a:r>
              <a:rPr lang="en-US" sz="2400">
                <a:latin typeface="Lucida Sans Unicode" pitchFamily="34" charset="0"/>
              </a:rPr>
              <a:t>ALL staff follow consistent rules and schedules every day and every shift</a:t>
            </a:r>
          </a:p>
          <a:p>
            <a:pPr marL="1143000" lvl="3" indent="-228600" eaLnBrk="0" hangingPunct="0">
              <a:spcBef>
                <a:spcPts val="350"/>
              </a:spcBef>
              <a:buClr>
                <a:srgbClr val="CC922A"/>
              </a:buClr>
              <a:buSzPct val="65000"/>
              <a:buFont typeface="Wingdings 3" pitchFamily="18" charset="2"/>
              <a:buChar char="}"/>
            </a:pPr>
            <a:r>
              <a:rPr lang="en-US" sz="1900">
                <a:latin typeface="Lucida Sans Unicode" pitchFamily="34" charset="0"/>
              </a:rPr>
              <a:t>  Orderly entrance to groups, chow, morning inspections</a:t>
            </a:r>
          </a:p>
          <a:p>
            <a:pPr marL="1143000" lvl="3" indent="-228600" eaLnBrk="0" hangingPunct="0">
              <a:spcBef>
                <a:spcPts val="350"/>
              </a:spcBef>
              <a:buClr>
                <a:srgbClr val="CC922A"/>
              </a:buClr>
              <a:buSzPct val="65000"/>
              <a:buFont typeface="Wingdings 3" pitchFamily="18" charset="2"/>
              <a:buChar char="}"/>
            </a:pPr>
            <a:r>
              <a:rPr lang="en-US" sz="1900">
                <a:latin typeface="Lucida Sans Unicode" pitchFamily="34" charset="0"/>
              </a:rPr>
              <a:t>  Guidelines should be agreed upon and followed by all</a:t>
            </a:r>
          </a:p>
          <a:p>
            <a:pPr marL="1143000" lvl="3" indent="-228600" eaLnBrk="0" hangingPunct="0">
              <a:spcBef>
                <a:spcPts val="350"/>
              </a:spcBef>
              <a:buClr>
                <a:srgbClr val="CC922A"/>
              </a:buClr>
              <a:buSzPct val="65000"/>
              <a:buFont typeface="Wingdings 3" pitchFamily="18" charset="2"/>
              <a:buNone/>
            </a:pPr>
            <a:r>
              <a:rPr lang="en-US" sz="1900">
                <a:latin typeface="Lucida Sans Unicode" pitchFamily="34" charset="0"/>
              </a:rPr>
              <a:t>     staff	</a:t>
            </a:r>
          </a:p>
          <a:p>
            <a:pPr marL="1143000" lvl="3" indent="-228600" eaLnBrk="0" hangingPunct="0">
              <a:spcBef>
                <a:spcPts val="350"/>
              </a:spcBef>
              <a:buClr>
                <a:schemeClr val="accent2"/>
              </a:buClr>
              <a:buFont typeface="Wingdings" pitchFamily="2" charset="2"/>
              <a:buNone/>
            </a:pPr>
            <a:endParaRPr lang="en-US" sz="800">
              <a:latin typeface="Lucida Sans Unicode" pitchFamily="34" charset="0"/>
            </a:endParaRPr>
          </a:p>
          <a:p>
            <a:pPr marL="365125" indent="-255588" eaLnBrk="0" hangingPunct="0">
              <a:spcBef>
                <a:spcPts val="400"/>
              </a:spcBef>
              <a:buClr>
                <a:schemeClr val="accent1"/>
              </a:buClr>
              <a:buSzPct val="65000"/>
              <a:buFont typeface="Wingdings 3" pitchFamily="18" charset="2"/>
              <a:buChar char="}"/>
            </a:pPr>
            <a:r>
              <a:rPr lang="en-US" sz="2400">
                <a:latin typeface="Lucida Sans Unicode" pitchFamily="34" charset="0"/>
              </a:rPr>
              <a:t>ALL staff model the behaviors that RSAT community members are taught.</a:t>
            </a:r>
            <a:r>
              <a:rPr lang="en-US" sz="2700">
                <a:latin typeface="Lucida Sans Unicode" pitchFamily="34" charset="0"/>
              </a:rPr>
              <a:t>	</a:t>
            </a:r>
          </a:p>
          <a:p>
            <a:pPr marL="1143000" lvl="3" indent="-228600" eaLnBrk="0" hangingPunct="0">
              <a:spcBef>
                <a:spcPts val="350"/>
              </a:spcBef>
              <a:buClr>
                <a:srgbClr val="CC922A"/>
              </a:buClr>
              <a:buSzPct val="65000"/>
              <a:buFont typeface="Wingdings 3" pitchFamily="18" charset="2"/>
              <a:buChar char="}"/>
            </a:pPr>
            <a:r>
              <a:rPr lang="en-US" sz="1900">
                <a:latin typeface="Lucida Sans Unicode" pitchFamily="34" charset="0"/>
              </a:rPr>
              <a:t>  Listen and respond respectively – even when holding     </a:t>
            </a:r>
          </a:p>
          <a:p>
            <a:pPr marL="1143000" lvl="3" indent="-228600" eaLnBrk="0" hangingPunct="0">
              <a:spcBef>
                <a:spcPts val="350"/>
              </a:spcBef>
              <a:buClr>
                <a:srgbClr val="CC922A"/>
              </a:buClr>
              <a:buSzPct val="65000"/>
              <a:buFont typeface="Wingdings 3" pitchFamily="18" charset="2"/>
              <a:buNone/>
            </a:pPr>
            <a:r>
              <a:rPr lang="en-US" sz="1900">
                <a:latin typeface="Lucida Sans Unicode" pitchFamily="34" charset="0"/>
              </a:rPr>
              <a:t>	  community member accountable for unacceptable</a:t>
            </a:r>
          </a:p>
          <a:p>
            <a:pPr marL="1143000" lvl="3" indent="-228600" eaLnBrk="0" hangingPunct="0">
              <a:spcBef>
                <a:spcPts val="350"/>
              </a:spcBef>
              <a:buClr>
                <a:srgbClr val="CC922A"/>
              </a:buClr>
              <a:buSzPct val="65000"/>
              <a:buFont typeface="Wingdings 3" pitchFamily="18" charset="2"/>
              <a:buNone/>
            </a:pPr>
            <a:r>
              <a:rPr lang="en-US" sz="1900">
                <a:latin typeface="Lucida Sans Unicode" pitchFamily="34" charset="0"/>
              </a:rPr>
              <a:t>     behaviors</a:t>
            </a: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4560125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67970"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757764" name="Title 1"/>
          <p:cNvSpPr>
            <a:spLocks noGrp="1"/>
          </p:cNvSpPr>
          <p:nvPr>
            <p:ph type="title" idx="4294967295"/>
          </p:nvPr>
        </p:nvSpPr>
        <p:spPr bwMode="auto">
          <a:xfrm>
            <a:off x="457200" y="152400"/>
            <a:ext cx="8229600" cy="1143000"/>
          </a:xfrm>
        </p:spPr>
        <p:txBody>
          <a:bodyPr wrap="square" lIns="91440" tIns="45720" rIns="91440" bIns="45720" numCol="1" anchorCtr="0" compatLnSpc="1">
            <a:prstTxWarp prst="textNoShape">
              <a:avLst/>
            </a:prstTxWarp>
          </a:bodyPr>
          <a:lstStyle/>
          <a:p>
            <a:pPr algn="ctr">
              <a:defRPr/>
            </a:pPr>
            <a:r>
              <a:rPr lang="en-US" sz="3600" smtClean="0">
                <a:effectLst/>
                <a:latin typeface="Lucida Sans Unicode" pitchFamily="34" charset="0"/>
                <a:cs typeface="Arial" charset="0"/>
              </a:rPr>
              <a:t>Shared Expectations Among Staff</a:t>
            </a: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67975" name="Rectangle 8"/>
          <p:cNvSpPr>
            <a:spLocks/>
          </p:cNvSpPr>
          <p:nvPr/>
        </p:nvSpPr>
        <p:spPr bwMode="auto">
          <a:xfrm>
            <a:off x="457200" y="1752600"/>
            <a:ext cx="8229600" cy="4525963"/>
          </a:xfrm>
          <a:prstGeom prst="rect">
            <a:avLst/>
          </a:prstGeom>
          <a:noFill/>
          <a:ln w="9525">
            <a:noFill/>
            <a:miter lim="800000"/>
            <a:headEnd/>
            <a:tailEnd/>
          </a:ln>
        </p:spPr>
        <p:txBody>
          <a:bodyPr/>
          <a:lstStyle/>
          <a:p>
            <a:pPr marL="620713" lvl="1" indent="-228600" eaLnBrk="0" hangingPunct="0">
              <a:spcBef>
                <a:spcPts val="325"/>
              </a:spcBef>
              <a:buClr>
                <a:srgbClr val="1A9CD0"/>
              </a:buClr>
              <a:buSzPct val="65000"/>
              <a:buFont typeface="Wingdings 3" pitchFamily="18" charset="2"/>
              <a:buChar char="}"/>
            </a:pPr>
            <a:r>
              <a:rPr lang="en-US" sz="2400">
                <a:latin typeface="Lucida Sans Unicode" pitchFamily="34" charset="0"/>
              </a:rPr>
              <a:t>ALL staff will emphasize praise for positive efforts rather than punishment for mistakes.</a:t>
            </a:r>
          </a:p>
          <a:p>
            <a:pPr marL="1143000" lvl="3" indent="-228600" eaLnBrk="0" hangingPunct="0">
              <a:spcBef>
                <a:spcPts val="350"/>
              </a:spcBef>
              <a:buClr>
                <a:srgbClr val="1A9CD0"/>
              </a:buClr>
              <a:buSzPct val="65000"/>
              <a:buFont typeface="Wingdings 3" pitchFamily="18" charset="2"/>
              <a:buChar char="}"/>
            </a:pPr>
            <a:endParaRPr lang="en-US" sz="1000">
              <a:latin typeface="Lucida Sans Unicode" pitchFamily="34" charset="0"/>
            </a:endParaRPr>
          </a:p>
          <a:p>
            <a:pPr marL="1143000" lvl="3" indent="-228600" eaLnBrk="0" hangingPunct="0">
              <a:spcBef>
                <a:spcPts val="350"/>
              </a:spcBef>
              <a:buClr>
                <a:srgbClr val="1A9CD0"/>
              </a:buClr>
              <a:buSzPct val="65000"/>
              <a:buFont typeface="Wingdings 3" pitchFamily="18" charset="2"/>
              <a:buChar char="}"/>
            </a:pPr>
            <a:endParaRPr lang="en-US" sz="1000">
              <a:latin typeface="Lucida Sans Unicode" pitchFamily="34" charset="0"/>
            </a:endParaRPr>
          </a:p>
          <a:p>
            <a:pPr marL="620713" lvl="1" indent="-228600" eaLnBrk="0" hangingPunct="0">
              <a:buClr>
                <a:srgbClr val="1A9CD0"/>
              </a:buClr>
              <a:buSzPct val="65000"/>
              <a:buFont typeface="Wingdings 3" pitchFamily="18" charset="2"/>
              <a:buChar char="}"/>
            </a:pPr>
            <a:r>
              <a:rPr lang="en-US" sz="2300">
                <a:latin typeface="Lucida Sans Unicode" pitchFamily="34" charset="0"/>
              </a:rPr>
              <a:t>Address inappropriate behavior as much as possible within the program as opposed to disciplining community members out of the program. </a:t>
            </a:r>
          </a:p>
          <a:p>
            <a:pPr marL="620713" lvl="1" indent="-228600" eaLnBrk="0" hangingPunct="0">
              <a:buClr>
                <a:srgbClr val="1A9CD0"/>
              </a:buClr>
              <a:buSzPct val="65000"/>
              <a:buFont typeface="Wingdings 3" pitchFamily="18" charset="2"/>
              <a:buChar char="}"/>
            </a:pPr>
            <a:endParaRPr lang="en-US" sz="2300">
              <a:latin typeface="Lucida Sans Unicode" pitchFamily="34" charset="0"/>
            </a:endParaRPr>
          </a:p>
          <a:p>
            <a:pPr marL="620713" lvl="1" indent="-228600" eaLnBrk="0" hangingPunct="0">
              <a:buClr>
                <a:srgbClr val="1A9CD0"/>
              </a:buClr>
              <a:buSzPct val="65000"/>
              <a:buFont typeface="Wingdings 3" pitchFamily="18" charset="2"/>
              <a:buChar char="}"/>
            </a:pPr>
            <a:r>
              <a:rPr lang="en-US" sz="2300">
                <a:latin typeface="Lucida Sans Unicode" pitchFamily="34" charset="0"/>
              </a:rPr>
              <a:t>ALL staff will combine efforts to address inappropriate behaviors.</a:t>
            </a: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9066050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72066"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761860" name="Title 1"/>
          <p:cNvSpPr>
            <a:spLocks noGrp="1"/>
          </p:cNvSpPr>
          <p:nvPr>
            <p:ph type="title" idx="4294967295"/>
          </p:nvPr>
        </p:nvSpPr>
        <p:spPr bwMode="auto">
          <a:xfrm>
            <a:off x="457200" y="152400"/>
            <a:ext cx="8229600" cy="1143000"/>
          </a:xfrm>
        </p:spPr>
        <p:txBody>
          <a:bodyPr wrap="square" lIns="91440" tIns="45720" rIns="91440" bIns="45720" numCol="1" anchorCtr="0" compatLnSpc="1">
            <a:prstTxWarp prst="textNoShape">
              <a:avLst/>
            </a:prstTxWarp>
          </a:bodyPr>
          <a:lstStyle/>
          <a:p>
            <a:pPr algn="ctr">
              <a:defRPr/>
            </a:pPr>
            <a:r>
              <a:rPr lang="en-US" sz="3600" smtClean="0">
                <a:effectLst/>
                <a:latin typeface="Lucida Sans Unicode" pitchFamily="34" charset="0"/>
                <a:cs typeface="Arial" charset="0"/>
              </a:rPr>
              <a:t>Shared Expectations Among Staff</a:t>
            </a: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72071" name="Rectangle 8"/>
          <p:cNvSpPr>
            <a:spLocks/>
          </p:cNvSpPr>
          <p:nvPr/>
        </p:nvSpPr>
        <p:spPr bwMode="auto">
          <a:xfrm>
            <a:off x="457200" y="1752600"/>
            <a:ext cx="8229600" cy="4525963"/>
          </a:xfrm>
          <a:prstGeom prst="rect">
            <a:avLst/>
          </a:prstGeom>
          <a:noFill/>
          <a:ln w="9525">
            <a:noFill/>
            <a:miter lim="800000"/>
            <a:headEnd/>
            <a:tailEnd/>
          </a:ln>
        </p:spPr>
        <p:txBody>
          <a:bodyPr/>
          <a:lstStyle/>
          <a:p>
            <a:pPr marL="620713" lvl="1" indent="-228600" eaLnBrk="0" hangingPunct="0">
              <a:buClr>
                <a:schemeClr val="accent1"/>
              </a:buClr>
              <a:buSzPct val="65000"/>
              <a:buFont typeface="Wingdings 3" pitchFamily="18" charset="2"/>
              <a:buChar char="}"/>
            </a:pPr>
            <a:r>
              <a:rPr lang="en-US" sz="2300" dirty="0">
                <a:latin typeface="Lucida Sans Unicode" pitchFamily="34" charset="0"/>
              </a:rPr>
              <a:t>ALL staff will be able and willing to run a community </a:t>
            </a:r>
            <a:r>
              <a:rPr lang="en-US" sz="2300" dirty="0" smtClean="0">
                <a:latin typeface="Lucida Sans Unicode" pitchFamily="34" charset="0"/>
              </a:rPr>
              <a:t>meeting or other appropriate program service.</a:t>
            </a:r>
            <a:endParaRPr lang="en-US" sz="2300" dirty="0">
              <a:latin typeface="Lucida Sans Unicode" pitchFamily="34" charset="0"/>
            </a:endParaRPr>
          </a:p>
          <a:p>
            <a:pPr marL="620713" lvl="1" indent="-228600" eaLnBrk="0" hangingPunct="0">
              <a:buClr>
                <a:schemeClr val="accent1"/>
              </a:buClr>
              <a:buSzPct val="65000"/>
              <a:buFont typeface="Wingdings 3" pitchFamily="18" charset="2"/>
              <a:buChar char="}"/>
            </a:pPr>
            <a:endParaRPr lang="en-US" sz="2300" dirty="0">
              <a:latin typeface="Lucida Sans Unicode" pitchFamily="34" charset="0"/>
            </a:endParaRPr>
          </a:p>
          <a:p>
            <a:pPr marL="620713" lvl="1" indent="-228600" eaLnBrk="0" hangingPunct="0">
              <a:buClr>
                <a:schemeClr val="accent1"/>
              </a:buClr>
              <a:buSzPct val="65000"/>
              <a:buFont typeface="Wingdings 3" pitchFamily="18" charset="2"/>
              <a:buChar char="}"/>
            </a:pPr>
            <a:r>
              <a:rPr lang="en-US" sz="2300" dirty="0">
                <a:latin typeface="Lucida Sans Unicode" pitchFamily="34" charset="0"/>
              </a:rPr>
              <a:t>Confrontation should focus on negative behavior and attitudes and </a:t>
            </a:r>
            <a:r>
              <a:rPr lang="en-US" sz="2300" dirty="0" smtClean="0">
                <a:latin typeface="Lucida Sans Unicode" pitchFamily="34" charset="0"/>
              </a:rPr>
              <a:t>not on </a:t>
            </a:r>
            <a:r>
              <a:rPr lang="en-US" sz="2300" dirty="0">
                <a:latin typeface="Lucida Sans Unicode" pitchFamily="34" charset="0"/>
              </a:rPr>
              <a:t>the individual.</a:t>
            </a:r>
          </a:p>
          <a:p>
            <a:pPr marL="620713" lvl="1" indent="-228600" eaLnBrk="0" hangingPunct="0">
              <a:buClr>
                <a:schemeClr val="accent1"/>
              </a:buClr>
              <a:buSzPct val="65000"/>
              <a:buFont typeface="Wingdings 3" pitchFamily="18" charset="2"/>
              <a:buNone/>
            </a:pPr>
            <a:endParaRPr lang="en-US" sz="2300" dirty="0">
              <a:latin typeface="Lucida Sans Unicode" pitchFamily="34" charset="0"/>
            </a:endParaRPr>
          </a:p>
          <a:p>
            <a:pPr marL="620713" lvl="1" indent="-228600" eaLnBrk="0" hangingPunct="0">
              <a:buClr>
                <a:schemeClr val="accent1"/>
              </a:buClr>
              <a:buSzPct val="65000"/>
              <a:buFont typeface="Wingdings 3" pitchFamily="18" charset="2"/>
              <a:buChar char="}"/>
            </a:pPr>
            <a:r>
              <a:rPr lang="en-US" sz="2300" dirty="0" smtClean="0">
                <a:latin typeface="Lucida Sans Unicode" pitchFamily="34" charset="0"/>
              </a:rPr>
              <a:t>Professional staff </a:t>
            </a:r>
            <a:r>
              <a:rPr lang="en-US" sz="2300" dirty="0">
                <a:latin typeface="Lucida Sans Unicode" pitchFamily="34" charset="0"/>
              </a:rPr>
              <a:t>will refrain from the use of coarse language and outbursts of anger.</a:t>
            </a: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533269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74114"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763908" name="Title 1"/>
          <p:cNvSpPr>
            <a:spLocks noGrp="1"/>
          </p:cNvSpPr>
          <p:nvPr>
            <p:ph type="title" idx="4294967295"/>
          </p:nvPr>
        </p:nvSpPr>
        <p:spPr bwMode="auto">
          <a:xfrm>
            <a:off x="457200" y="152400"/>
            <a:ext cx="8229600" cy="1143000"/>
          </a:xfrm>
        </p:spPr>
        <p:txBody>
          <a:bodyPr wrap="square" lIns="91440" tIns="45720" rIns="91440" bIns="45720" numCol="1" anchorCtr="0" compatLnSpc="1">
            <a:prstTxWarp prst="textNoShape">
              <a:avLst/>
            </a:prstTxWarp>
          </a:bodyPr>
          <a:lstStyle/>
          <a:p>
            <a:pPr algn="ctr">
              <a:defRPr/>
            </a:pPr>
            <a:r>
              <a:rPr lang="en-US" sz="3600" smtClean="0">
                <a:effectLst/>
                <a:latin typeface="Lucida Sans Unicode" pitchFamily="34" charset="0"/>
                <a:cs typeface="Arial" charset="0"/>
              </a:rPr>
              <a:t>Shared Expectations Among Staff</a:t>
            </a: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74119" name="Rectangle 8"/>
          <p:cNvSpPr>
            <a:spLocks/>
          </p:cNvSpPr>
          <p:nvPr/>
        </p:nvSpPr>
        <p:spPr bwMode="auto">
          <a:xfrm>
            <a:off x="457200" y="1752600"/>
            <a:ext cx="8229600" cy="4525963"/>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Char char=""/>
            </a:pPr>
            <a:r>
              <a:rPr lang="en-US" sz="2400" dirty="0">
                <a:latin typeface="Lucida Sans Unicode" pitchFamily="34" charset="0"/>
              </a:rPr>
              <a:t>Both Treatment and Correctional Staff are expected to know:</a:t>
            </a:r>
          </a:p>
          <a:p>
            <a:pPr marL="365125" indent="-255588" eaLnBrk="0" hangingPunct="0">
              <a:spcBef>
                <a:spcPts val="400"/>
              </a:spcBef>
              <a:buClr>
                <a:schemeClr val="accent1"/>
              </a:buClr>
              <a:buSzPct val="68000"/>
              <a:buFont typeface="Wingdings 3" pitchFamily="18" charset="2"/>
              <a:buNone/>
            </a:pPr>
            <a:endParaRPr lang="en-US" sz="800" dirty="0">
              <a:latin typeface="Lucida Sans Unicode" pitchFamily="34" charset="0"/>
            </a:endParaRPr>
          </a:p>
          <a:p>
            <a:pPr marL="620713" lvl="1" indent="-228600" eaLnBrk="0" hangingPunct="0">
              <a:spcBef>
                <a:spcPts val="325"/>
              </a:spcBef>
              <a:buClr>
                <a:srgbClr val="CC922A"/>
              </a:buClr>
              <a:buSzPct val="65000"/>
              <a:buFont typeface="Wingdings 3" pitchFamily="18" charset="2"/>
              <a:buChar char="}"/>
            </a:pPr>
            <a:r>
              <a:rPr lang="en-US" sz="2300" dirty="0" smtClean="0">
                <a:latin typeface="Lucida Sans Unicode" pitchFamily="34" charset="0"/>
              </a:rPr>
              <a:t>Program Standards</a:t>
            </a:r>
          </a:p>
          <a:p>
            <a:pPr marL="620713" lvl="1" indent="-228600" eaLnBrk="0" hangingPunct="0">
              <a:spcBef>
                <a:spcPts val="325"/>
              </a:spcBef>
              <a:buClr>
                <a:srgbClr val="CC922A"/>
              </a:buClr>
              <a:buSzPct val="65000"/>
              <a:buFont typeface="Wingdings 3" pitchFamily="18" charset="2"/>
              <a:buChar char="}"/>
            </a:pPr>
            <a:endParaRPr lang="en-US" sz="800" dirty="0">
              <a:latin typeface="Lucida Sans Unicode" pitchFamily="34" charset="0"/>
            </a:endParaRPr>
          </a:p>
          <a:p>
            <a:pPr marL="620713" lvl="1" indent="-228600" eaLnBrk="0" hangingPunct="0">
              <a:spcBef>
                <a:spcPts val="325"/>
              </a:spcBef>
              <a:buClr>
                <a:srgbClr val="CC922A"/>
              </a:buClr>
              <a:buSzPct val="65000"/>
              <a:buFont typeface="Wingdings 3" pitchFamily="18" charset="2"/>
              <a:buChar char="}"/>
            </a:pPr>
            <a:r>
              <a:rPr lang="en-US" sz="2300" dirty="0" smtClean="0">
                <a:latin typeface="Lucida Sans Unicode" pitchFamily="34" charset="0"/>
              </a:rPr>
              <a:t>Program Philosophy</a:t>
            </a:r>
            <a:endParaRPr lang="en-US" sz="2300" dirty="0">
              <a:latin typeface="Lucida Sans Unicode" pitchFamily="34" charset="0"/>
            </a:endParaRPr>
          </a:p>
          <a:p>
            <a:pPr marL="620713" lvl="1" indent="-228600" eaLnBrk="0" hangingPunct="0">
              <a:spcBef>
                <a:spcPts val="325"/>
              </a:spcBef>
              <a:buClr>
                <a:srgbClr val="CC922A"/>
              </a:buClr>
              <a:buSzPct val="65000"/>
              <a:buFont typeface="Wingdings 3" pitchFamily="18" charset="2"/>
              <a:buChar char="}"/>
            </a:pPr>
            <a:endParaRPr lang="en-US" sz="800" dirty="0">
              <a:latin typeface="Lucida Sans Unicode" pitchFamily="34" charset="0"/>
            </a:endParaRPr>
          </a:p>
          <a:p>
            <a:pPr marL="620713" lvl="1" indent="-228600" eaLnBrk="0" hangingPunct="0">
              <a:spcBef>
                <a:spcPts val="325"/>
              </a:spcBef>
              <a:buClr>
                <a:srgbClr val="CC922A"/>
              </a:buClr>
              <a:buSzPct val="65000"/>
              <a:buFont typeface="Wingdings 3" pitchFamily="18" charset="2"/>
              <a:buChar char="}"/>
            </a:pPr>
            <a:r>
              <a:rPr lang="en-US" sz="2300" dirty="0">
                <a:latin typeface="Lucida Sans Unicode" pitchFamily="34" charset="0"/>
              </a:rPr>
              <a:t>Program </a:t>
            </a:r>
            <a:r>
              <a:rPr lang="en-US" sz="2300" dirty="0" smtClean="0">
                <a:latin typeface="Lucida Sans Unicode" pitchFamily="34" charset="0"/>
              </a:rPr>
              <a:t>Benchmarks</a:t>
            </a:r>
          </a:p>
          <a:p>
            <a:pPr marL="620713" lvl="1" indent="-228600" eaLnBrk="0" hangingPunct="0">
              <a:spcBef>
                <a:spcPts val="325"/>
              </a:spcBef>
              <a:buClr>
                <a:srgbClr val="CC922A"/>
              </a:buClr>
              <a:buSzPct val="65000"/>
              <a:buFont typeface="Wingdings 3" pitchFamily="18" charset="2"/>
              <a:buChar char="}"/>
            </a:pPr>
            <a:r>
              <a:rPr lang="en-US" sz="2300" dirty="0" smtClean="0">
                <a:latin typeface="Lucida Sans Unicode" pitchFamily="34" charset="0"/>
              </a:rPr>
              <a:t>Program Objectives</a:t>
            </a:r>
            <a:endParaRPr lang="en-US" sz="2300" dirty="0">
              <a:latin typeface="Lucida Sans Unicode" pitchFamily="34" charset="0"/>
            </a:endParaRP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41271946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76162"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765956" name="Title 1"/>
          <p:cNvSpPr>
            <a:spLocks noGrp="1"/>
          </p:cNvSpPr>
          <p:nvPr>
            <p:ph type="title" idx="4294967295"/>
          </p:nvPr>
        </p:nvSpPr>
        <p:spPr bwMode="auto">
          <a:xfrm>
            <a:off x="457200" y="152400"/>
            <a:ext cx="8229600" cy="1143000"/>
          </a:xfrm>
        </p:spPr>
        <p:txBody>
          <a:bodyPr wrap="square" lIns="91440" tIns="45720" rIns="91440" bIns="45720" numCol="1" anchorCtr="0" compatLnSpc="1">
            <a:prstTxWarp prst="textNoShape">
              <a:avLst/>
            </a:prstTxWarp>
          </a:bodyPr>
          <a:lstStyle/>
          <a:p>
            <a:pPr algn="ctr">
              <a:defRPr/>
            </a:pPr>
            <a:r>
              <a:rPr lang="en-US" sz="3600" smtClean="0">
                <a:effectLst/>
                <a:latin typeface="Lucida Sans Unicode" pitchFamily="34" charset="0"/>
                <a:cs typeface="Arial" charset="0"/>
              </a:rPr>
              <a:t>Shared Expectations Among Staff</a:t>
            </a: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76167" name="Rectangle 8"/>
          <p:cNvSpPr>
            <a:spLocks/>
          </p:cNvSpPr>
          <p:nvPr/>
        </p:nvSpPr>
        <p:spPr bwMode="auto">
          <a:xfrm>
            <a:off x="228600" y="1524000"/>
            <a:ext cx="8229600" cy="4525963"/>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Char char=""/>
            </a:pPr>
            <a:r>
              <a:rPr lang="en-US" sz="2400" dirty="0">
                <a:latin typeface="Lucida Sans Unicode" pitchFamily="34" charset="0"/>
              </a:rPr>
              <a:t>Both Treatment and Correctional Staff are expected to </a:t>
            </a:r>
            <a:r>
              <a:rPr lang="en-US" sz="2400" dirty="0" smtClean="0">
                <a:latin typeface="Lucida Sans Unicode" pitchFamily="34" charset="0"/>
              </a:rPr>
              <a:t>attend and participate in relevant program activities:</a:t>
            </a:r>
            <a:endParaRPr lang="en-US" sz="2400" dirty="0">
              <a:latin typeface="Lucida Sans Unicode" pitchFamily="34" charset="0"/>
            </a:endParaRPr>
          </a:p>
          <a:p>
            <a:pPr marL="365125" indent="-255588" eaLnBrk="0" hangingPunct="0">
              <a:spcBef>
                <a:spcPts val="400"/>
              </a:spcBef>
              <a:buClr>
                <a:schemeClr val="accent1"/>
              </a:buClr>
              <a:buSzPct val="68000"/>
              <a:buFont typeface="Wingdings 3" pitchFamily="18" charset="2"/>
              <a:buNone/>
            </a:pPr>
            <a:endParaRPr lang="en-US" sz="800" dirty="0">
              <a:latin typeface="Lucida Sans Unicode" pitchFamily="34" charset="0"/>
            </a:endParaRPr>
          </a:p>
          <a:p>
            <a:pPr marL="620713" lvl="1" indent="-228600" eaLnBrk="0" hangingPunct="0">
              <a:spcBef>
                <a:spcPts val="325"/>
              </a:spcBef>
              <a:buClr>
                <a:srgbClr val="CC922A"/>
              </a:buClr>
              <a:buSzPct val="65000"/>
              <a:buFont typeface="Wingdings 3" pitchFamily="18" charset="2"/>
              <a:buChar char="}"/>
            </a:pPr>
            <a:r>
              <a:rPr lang="en-US" sz="2300" dirty="0">
                <a:latin typeface="Lucida Sans Unicode" pitchFamily="34" charset="0"/>
              </a:rPr>
              <a:t>   </a:t>
            </a:r>
            <a:r>
              <a:rPr lang="en-US" sz="1800" dirty="0">
                <a:latin typeface="Lucida Sans Unicode" pitchFamily="34" charset="0"/>
              </a:rPr>
              <a:t>Daily Meetings</a:t>
            </a:r>
          </a:p>
          <a:p>
            <a:pPr marL="620713" lvl="1" indent="-228600" eaLnBrk="0" hangingPunct="0">
              <a:spcBef>
                <a:spcPts val="325"/>
              </a:spcBef>
              <a:buClr>
                <a:srgbClr val="CC922A"/>
              </a:buClr>
              <a:buSzPct val="65000"/>
              <a:buFont typeface="Wingdings 3" pitchFamily="18" charset="2"/>
              <a:buChar char="}"/>
            </a:pPr>
            <a:endParaRPr lang="en-US" sz="1800" dirty="0">
              <a:latin typeface="Lucida Sans Unicode" pitchFamily="34" charset="0"/>
            </a:endParaRPr>
          </a:p>
          <a:p>
            <a:pPr marL="620713" lvl="1" indent="-228600" eaLnBrk="0" hangingPunct="0">
              <a:spcBef>
                <a:spcPts val="325"/>
              </a:spcBef>
              <a:buClr>
                <a:srgbClr val="CC922A"/>
              </a:buClr>
              <a:buSzPct val="65000"/>
              <a:buFont typeface="Wingdings 3" pitchFamily="18" charset="2"/>
              <a:buChar char="}"/>
            </a:pPr>
            <a:r>
              <a:rPr lang="en-US" sz="1800" dirty="0">
                <a:latin typeface="Lucida Sans Unicode" pitchFamily="34" charset="0"/>
              </a:rPr>
              <a:t>	Officer Meetings</a:t>
            </a:r>
          </a:p>
          <a:p>
            <a:pPr marL="620713" lvl="1" indent="-228600" eaLnBrk="0" hangingPunct="0">
              <a:spcBef>
                <a:spcPts val="325"/>
              </a:spcBef>
              <a:buClr>
                <a:srgbClr val="CC922A"/>
              </a:buClr>
              <a:buSzPct val="65000"/>
              <a:buFont typeface="Wingdings 3" pitchFamily="18" charset="2"/>
              <a:buChar char="}"/>
            </a:pPr>
            <a:endParaRPr lang="en-US" sz="1800" dirty="0">
              <a:latin typeface="Lucida Sans Unicode" pitchFamily="34" charset="0"/>
            </a:endParaRPr>
          </a:p>
          <a:p>
            <a:pPr marL="620713" lvl="1" indent="-228600" eaLnBrk="0" hangingPunct="0">
              <a:spcBef>
                <a:spcPts val="325"/>
              </a:spcBef>
              <a:buClr>
                <a:srgbClr val="CC922A"/>
              </a:buClr>
              <a:buSzPct val="65000"/>
              <a:buFont typeface="Wingdings 3" pitchFamily="18" charset="2"/>
              <a:buChar char="}"/>
            </a:pPr>
            <a:r>
              <a:rPr lang="en-US" sz="1800" dirty="0">
                <a:latin typeface="Lucida Sans Unicode" pitchFamily="34" charset="0"/>
              </a:rPr>
              <a:t>	Weekly Meetings</a:t>
            </a:r>
          </a:p>
          <a:p>
            <a:pPr marL="620713" lvl="1" indent="-228600" eaLnBrk="0" hangingPunct="0">
              <a:spcBef>
                <a:spcPts val="325"/>
              </a:spcBef>
              <a:buClr>
                <a:srgbClr val="CC922A"/>
              </a:buClr>
              <a:buSzPct val="65000"/>
              <a:buFont typeface="Wingdings 3" pitchFamily="18" charset="2"/>
              <a:buChar char="}"/>
            </a:pPr>
            <a:endParaRPr lang="en-US" sz="1800" dirty="0">
              <a:latin typeface="Lucida Sans Unicode" pitchFamily="34" charset="0"/>
            </a:endParaRPr>
          </a:p>
          <a:p>
            <a:pPr marL="620713" lvl="1" indent="-228600" eaLnBrk="0" hangingPunct="0">
              <a:spcBef>
                <a:spcPts val="325"/>
              </a:spcBef>
              <a:buClr>
                <a:srgbClr val="CC922A"/>
              </a:buClr>
              <a:buSzPct val="65000"/>
              <a:buFont typeface="Wingdings 3" pitchFamily="18" charset="2"/>
              <a:buChar char="}"/>
            </a:pPr>
            <a:r>
              <a:rPr lang="en-US" sz="1800" dirty="0">
                <a:latin typeface="Lucida Sans Unicode" pitchFamily="34" charset="0"/>
              </a:rPr>
              <a:t>	Community Meetings</a:t>
            </a: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33158259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78210"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768004" name="Title 1"/>
          <p:cNvSpPr>
            <a:spLocks noGrp="1"/>
          </p:cNvSpPr>
          <p:nvPr>
            <p:ph type="title" idx="4294967295"/>
          </p:nvPr>
        </p:nvSpPr>
        <p:spPr bwMode="auto">
          <a:xfrm>
            <a:off x="457200" y="152400"/>
            <a:ext cx="8229600" cy="1143000"/>
          </a:xfrm>
        </p:spPr>
        <p:txBody>
          <a:bodyPr wrap="square" lIns="91440" tIns="45720" rIns="91440" bIns="45720" numCol="1" anchorCtr="0" compatLnSpc="1">
            <a:prstTxWarp prst="textNoShape">
              <a:avLst/>
            </a:prstTxWarp>
          </a:bodyPr>
          <a:lstStyle/>
          <a:p>
            <a:pPr algn="ctr">
              <a:defRPr/>
            </a:pPr>
            <a:r>
              <a:rPr lang="en-US" sz="3600" smtClean="0">
                <a:effectLst/>
                <a:latin typeface="Lucida Sans Unicode" pitchFamily="34" charset="0"/>
                <a:cs typeface="Arial" charset="0"/>
              </a:rPr>
              <a:t>Shared Expectations Among Staff</a:t>
            </a: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78215" name="Rectangle 8"/>
          <p:cNvSpPr>
            <a:spLocks/>
          </p:cNvSpPr>
          <p:nvPr/>
        </p:nvSpPr>
        <p:spPr bwMode="auto">
          <a:xfrm>
            <a:off x="457200" y="1752600"/>
            <a:ext cx="8229600" cy="4525963"/>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Char char=""/>
            </a:pPr>
            <a:r>
              <a:rPr lang="en-US" sz="2700">
                <a:latin typeface="Lucida Sans Unicode" pitchFamily="34" charset="0"/>
              </a:rPr>
              <a:t>Both Officers and Treatment Staff are involved in:</a:t>
            </a:r>
          </a:p>
          <a:p>
            <a:pPr marL="365125" indent="-255588" eaLnBrk="0" hangingPunct="0">
              <a:spcBef>
                <a:spcPts val="400"/>
              </a:spcBef>
              <a:buClr>
                <a:schemeClr val="accent1"/>
              </a:buClr>
              <a:buSzPct val="68000"/>
              <a:buFont typeface="Wingdings 3" pitchFamily="18" charset="2"/>
              <a:buNone/>
            </a:pPr>
            <a:endParaRPr lang="en-US" sz="800">
              <a:latin typeface="Lucida Sans Unicode" pitchFamily="34" charset="0"/>
            </a:endParaRPr>
          </a:p>
          <a:p>
            <a:pPr marL="620713" lvl="1" indent="-228600" eaLnBrk="0" hangingPunct="0">
              <a:spcBef>
                <a:spcPts val="325"/>
              </a:spcBef>
              <a:buClr>
                <a:srgbClr val="CC922A"/>
              </a:buClr>
              <a:buSzPct val="65000"/>
              <a:buFont typeface="Wingdings 3" pitchFamily="18" charset="2"/>
              <a:buChar char="}"/>
            </a:pPr>
            <a:r>
              <a:rPr lang="en-US" sz="2300">
                <a:latin typeface="Lucida Sans Unicode" pitchFamily="34" charset="0"/>
              </a:rPr>
              <a:t>Learning Experiences for RSAT Participants (disciplinary decisions)</a:t>
            </a:r>
          </a:p>
          <a:p>
            <a:pPr marL="620713" lvl="1" indent="-228600" eaLnBrk="0" hangingPunct="0">
              <a:spcBef>
                <a:spcPts val="325"/>
              </a:spcBef>
              <a:buClr>
                <a:srgbClr val="CC922A"/>
              </a:buClr>
              <a:buSzPct val="65000"/>
              <a:buFont typeface="Wingdings 3" pitchFamily="18" charset="2"/>
              <a:buChar char="}"/>
            </a:pPr>
            <a:r>
              <a:rPr lang="en-US" sz="2300">
                <a:latin typeface="Lucida Sans Unicode" pitchFamily="34" charset="0"/>
              </a:rPr>
              <a:t>30-Day Reviews which includes when participants are ready to move on to the next step of the program</a:t>
            </a:r>
          </a:p>
          <a:p>
            <a:pPr marL="620713" lvl="1" indent="-228600" eaLnBrk="0" hangingPunct="0">
              <a:spcBef>
                <a:spcPts val="325"/>
              </a:spcBef>
              <a:buClr>
                <a:srgbClr val="CC922A"/>
              </a:buClr>
              <a:buSzPct val="65000"/>
              <a:buFont typeface="Wingdings 3" pitchFamily="18" charset="2"/>
              <a:buChar char="}"/>
            </a:pPr>
            <a:r>
              <a:rPr lang="en-US" sz="2300">
                <a:latin typeface="Lucida Sans Unicode" pitchFamily="34" charset="0"/>
              </a:rPr>
              <a:t>Accessing client assessment</a:t>
            </a:r>
          </a:p>
          <a:p>
            <a:pPr marL="620713" lvl="1" indent="-228600" eaLnBrk="0" hangingPunct="0">
              <a:spcBef>
                <a:spcPts val="325"/>
              </a:spcBef>
              <a:buClr>
                <a:srgbClr val="CC922A"/>
              </a:buClr>
              <a:buSzPct val="65000"/>
              <a:buFont typeface="Wingdings 3" pitchFamily="18" charset="2"/>
              <a:buChar char="}"/>
            </a:pPr>
            <a:r>
              <a:rPr lang="en-US" sz="2300">
                <a:latin typeface="Lucida Sans Unicode" pitchFamily="34" charset="0"/>
              </a:rPr>
              <a:t>Attending weekly treatment / clinical meetings</a:t>
            </a:r>
          </a:p>
          <a:p>
            <a:pPr marL="620713" lvl="1" indent="-228600" eaLnBrk="0" hangingPunct="0">
              <a:spcBef>
                <a:spcPts val="325"/>
              </a:spcBef>
              <a:buClr>
                <a:srgbClr val="CC922A"/>
              </a:buClr>
              <a:buSzPct val="65000"/>
              <a:buFont typeface="Wingdings 3" pitchFamily="18" charset="2"/>
              <a:buChar char="}"/>
            </a:pPr>
            <a:r>
              <a:rPr lang="en-US" sz="2300">
                <a:latin typeface="Lucida Sans Unicode" pitchFamily="34" charset="0"/>
              </a:rPr>
              <a:t>Regular Clinical Supervision</a:t>
            </a: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3339777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685800" y="1844675"/>
            <a:ext cx="7772400" cy="4022725"/>
          </a:xfrm>
        </p:spPr>
        <p:txBody>
          <a:bodyPr lIns="0" tIns="0" rIns="5078" bIns="0"/>
          <a:lstStyle/>
          <a:p>
            <a:pPr marL="407988" algn="ctr" eaLnBrk="1" hangingPunct="1">
              <a:buFont typeface="Wingdings" pitchFamily="-65" charset="2"/>
              <a:buNone/>
            </a:pPr>
            <a:endParaRPr lang="en-US" dirty="0" smtClean="0"/>
          </a:p>
          <a:p>
            <a:pPr marL="407988" algn="ctr" eaLnBrk="1" hangingPunct="1">
              <a:buFont typeface="Wingdings" pitchFamily="-65" charset="2"/>
              <a:buNone/>
            </a:pPr>
            <a:r>
              <a:rPr lang="en-US" sz="4800" i="1" dirty="0" smtClean="0"/>
              <a:t>ADDRESS THE DISEASE....</a:t>
            </a:r>
          </a:p>
          <a:p>
            <a:pPr marL="407988" algn="ctr" eaLnBrk="1" hangingPunct="1">
              <a:buFont typeface="Wingdings" pitchFamily="-65" charset="2"/>
              <a:buNone/>
            </a:pPr>
            <a:endParaRPr lang="en-US" sz="3200" dirty="0" smtClean="0"/>
          </a:p>
          <a:p>
            <a:pPr marL="407988" algn="ctr" eaLnBrk="1" hangingPunct="1">
              <a:buFont typeface="Wingdings" pitchFamily="-65" charset="2"/>
              <a:buNone/>
            </a:pPr>
            <a:r>
              <a:rPr lang="en-US" sz="4800" i="1" dirty="0" smtClean="0"/>
              <a:t>CHANGE THE BEHAVIOR</a:t>
            </a:r>
          </a:p>
        </p:txBody>
      </p:sp>
      <p:sp>
        <p:nvSpPr>
          <p:cNvPr id="33794" name="Rectangle 2"/>
          <p:cNvSpPr>
            <a:spLocks noGrp="1" noChangeArrowheads="1"/>
          </p:cNvSpPr>
          <p:nvPr>
            <p:ph type="title"/>
          </p:nvPr>
        </p:nvSpPr>
        <p:spPr>
          <a:xfrm>
            <a:off x="762000" y="609600"/>
            <a:ext cx="7543800" cy="1600200"/>
          </a:xfrm>
        </p:spPr>
        <p:txBody>
          <a:bodyPr lIns="0" tIns="0" rIns="5078" bIns="0">
            <a:normAutofit/>
          </a:bodyPr>
          <a:lstStyle/>
          <a:p>
            <a:pPr marL="25400" algn="ctr" eaLnBrk="1" hangingPunct="1"/>
            <a:r>
              <a:rPr lang="en-US" dirty="0" smtClean="0">
                <a:solidFill>
                  <a:schemeClr val="accent1"/>
                </a:solidFill>
              </a:rPr>
              <a:t>THE CHALLENGE FOR CRIMINAL JUSTICE SYSTEM </a:t>
            </a: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3812449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80258"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770052" name="Title 1"/>
          <p:cNvSpPr>
            <a:spLocks noGrp="1"/>
          </p:cNvSpPr>
          <p:nvPr>
            <p:ph type="title" idx="4294967295"/>
          </p:nvPr>
        </p:nvSpPr>
        <p:spPr bwMode="auto">
          <a:xfrm>
            <a:off x="457200" y="152400"/>
            <a:ext cx="8229600" cy="1143000"/>
          </a:xfrm>
        </p:spPr>
        <p:txBody>
          <a:bodyPr wrap="square" lIns="91440" tIns="45720" rIns="91440" bIns="45720" numCol="1" anchorCtr="0" compatLnSpc="1">
            <a:prstTxWarp prst="textNoShape">
              <a:avLst/>
            </a:prstTxWarp>
          </a:bodyPr>
          <a:lstStyle/>
          <a:p>
            <a:pPr algn="ctr">
              <a:defRPr/>
            </a:pPr>
            <a:r>
              <a:rPr lang="en-US" sz="3600" smtClean="0">
                <a:effectLst/>
                <a:latin typeface="Lucida Sans Unicode" pitchFamily="34" charset="0"/>
                <a:cs typeface="Arial" charset="0"/>
              </a:rPr>
              <a:t>Shared Expectations Among Staff</a:t>
            </a: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80263" name="Rectangle 8"/>
          <p:cNvSpPr>
            <a:spLocks/>
          </p:cNvSpPr>
          <p:nvPr/>
        </p:nvSpPr>
        <p:spPr bwMode="auto">
          <a:xfrm>
            <a:off x="457200" y="1752600"/>
            <a:ext cx="8229600" cy="4525963"/>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Char char=""/>
            </a:pPr>
            <a:r>
              <a:rPr lang="en-US" sz="2700" dirty="0">
                <a:latin typeface="Lucida Sans Unicode" pitchFamily="34" charset="0"/>
              </a:rPr>
              <a:t>Both Officers and Treatment Staff are involved in:</a:t>
            </a:r>
          </a:p>
          <a:p>
            <a:pPr marL="365125" indent="-255588" eaLnBrk="0" hangingPunct="0">
              <a:spcBef>
                <a:spcPts val="400"/>
              </a:spcBef>
              <a:buClr>
                <a:schemeClr val="accent1"/>
              </a:buClr>
              <a:buSzPct val="68000"/>
              <a:buFont typeface="Wingdings 3" pitchFamily="18" charset="2"/>
              <a:buNone/>
            </a:pPr>
            <a:endParaRPr lang="en-US" sz="800" dirty="0">
              <a:latin typeface="Lucida Sans Unicode" pitchFamily="34" charset="0"/>
            </a:endParaRPr>
          </a:p>
          <a:p>
            <a:pPr marL="620713" lvl="1" indent="-228600" eaLnBrk="0" hangingPunct="0">
              <a:spcBef>
                <a:spcPts val="325"/>
              </a:spcBef>
              <a:buClr>
                <a:schemeClr val="accent1"/>
              </a:buClr>
              <a:buFont typeface="Verdana" pitchFamily="34" charset="0"/>
              <a:buNone/>
            </a:pPr>
            <a:r>
              <a:rPr lang="en-US" sz="2800" b="1" dirty="0" smtClean="0">
                <a:solidFill>
                  <a:srgbClr val="000066"/>
                </a:solidFill>
                <a:latin typeface="Lucida Sans Unicode" pitchFamily="34" charset="0"/>
              </a:rPr>
              <a:t>Cross-Training to the Greatest Extent Possible.</a:t>
            </a:r>
          </a:p>
          <a:p>
            <a:pPr marL="620713" lvl="1" indent="-228600" eaLnBrk="0" hangingPunct="0">
              <a:spcBef>
                <a:spcPts val="325"/>
              </a:spcBef>
              <a:buClr>
                <a:schemeClr val="accent1"/>
              </a:buClr>
              <a:buFont typeface="Verdana" pitchFamily="34" charset="0"/>
              <a:buNone/>
            </a:pPr>
            <a:r>
              <a:rPr lang="en-US" sz="2800" b="1" dirty="0">
                <a:solidFill>
                  <a:srgbClr val="000066"/>
                </a:solidFill>
                <a:latin typeface="Lucida Sans Unicode" pitchFamily="34" charset="0"/>
              </a:rPr>
              <a:t>	</a:t>
            </a:r>
            <a:r>
              <a:rPr lang="en-US" sz="2800" b="1" dirty="0" smtClean="0">
                <a:solidFill>
                  <a:srgbClr val="000066"/>
                </a:solidFill>
                <a:latin typeface="Lucida Sans Unicode" pitchFamily="34" charset="0"/>
              </a:rPr>
              <a:t>		In an ideal scenario:</a:t>
            </a:r>
            <a:endParaRPr lang="en-US" sz="2800" b="1" dirty="0">
              <a:solidFill>
                <a:srgbClr val="000066"/>
              </a:solidFill>
              <a:latin typeface="Lucida Sans Unicode" pitchFamily="34" charset="0"/>
            </a:endParaRPr>
          </a:p>
          <a:p>
            <a:pPr marL="620713" lvl="1" indent="-228600" eaLnBrk="0" hangingPunct="0">
              <a:spcBef>
                <a:spcPts val="325"/>
              </a:spcBef>
              <a:buClr>
                <a:srgbClr val="CC922A"/>
              </a:buClr>
              <a:buSzPct val="65000"/>
              <a:buFont typeface="Wingdings 3" pitchFamily="18" charset="2"/>
              <a:buChar char="}"/>
            </a:pPr>
            <a:r>
              <a:rPr lang="en-US" sz="2300" dirty="0">
                <a:latin typeface="Lucida Sans Unicode" pitchFamily="34" charset="0"/>
              </a:rPr>
              <a:t>Officers trained in the implementation of assessment instruments, MI techniques,</a:t>
            </a:r>
          </a:p>
          <a:p>
            <a:pPr marL="620713" lvl="1" indent="-228600" eaLnBrk="0" hangingPunct="0">
              <a:spcBef>
                <a:spcPts val="325"/>
              </a:spcBef>
              <a:buClr>
                <a:srgbClr val="CC922A"/>
              </a:buClr>
              <a:buSzPct val="65000"/>
              <a:buFont typeface="Wingdings 3" pitchFamily="18" charset="2"/>
              <a:buNone/>
            </a:pPr>
            <a:r>
              <a:rPr lang="en-US" sz="2300" dirty="0">
                <a:latin typeface="Lucida Sans Unicode" pitchFamily="34" charset="0"/>
              </a:rPr>
              <a:t>  Accountability Training, addiction related trainings</a:t>
            </a:r>
          </a:p>
          <a:p>
            <a:pPr marL="620713" lvl="1" indent="-228600" eaLnBrk="0" hangingPunct="0">
              <a:spcBef>
                <a:spcPts val="325"/>
              </a:spcBef>
              <a:buClr>
                <a:srgbClr val="CC922A"/>
              </a:buClr>
              <a:buSzPct val="65000"/>
              <a:buFont typeface="Wingdings 3" pitchFamily="18" charset="2"/>
              <a:buChar char="}"/>
            </a:pPr>
            <a:r>
              <a:rPr lang="en-US" sz="2300" dirty="0">
                <a:latin typeface="Lucida Sans Unicode" pitchFamily="34" charset="0"/>
              </a:rPr>
              <a:t>Treatment staff attend week-long therapeutic community / officer training and other security training sessions</a:t>
            </a: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val="33641925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82306"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82311" name="Rectangle 1"/>
          <p:cNvSpPr>
            <a:spLocks/>
          </p:cNvSpPr>
          <p:nvPr/>
        </p:nvSpPr>
        <p:spPr bwMode="auto">
          <a:xfrm>
            <a:off x="-194541" y="457200"/>
            <a:ext cx="9404497" cy="307777"/>
          </a:xfrm>
          <a:prstGeom prst="rect">
            <a:avLst/>
          </a:prstGeom>
          <a:noFill/>
          <a:ln w="12700">
            <a:noFill/>
            <a:miter lim="800000"/>
            <a:headEnd/>
            <a:tailEnd/>
          </a:ln>
        </p:spPr>
        <p:txBody>
          <a:bodyPr wrap="none" lIns="0" tIns="0" rIns="40639" bIns="0">
            <a:spAutoFit/>
          </a:bodyPr>
          <a:lstStyle/>
          <a:p>
            <a:pPr marL="496888" algn="ctr">
              <a:spcBef>
                <a:spcPts val="1400"/>
              </a:spcBef>
              <a:buClr>
                <a:srgbClr val="000000"/>
              </a:buClr>
              <a:buSzPct val="100000"/>
            </a:pPr>
            <a:r>
              <a:rPr lang="en-US" sz="2000" dirty="0" smtClean="0">
                <a:solidFill>
                  <a:schemeClr val="tx2"/>
                </a:solidFill>
                <a:latin typeface="Lucida Sans Unicode" pitchFamily="34" charset="0"/>
                <a:ea typeface="ヒラギノ明朝 ProN W3"/>
                <a:cs typeface="ヒラギノ明朝 ProN W3"/>
                <a:sym typeface="Arial Black" pitchFamily="34" charset="0"/>
              </a:rPr>
              <a:t>Example of Staff </a:t>
            </a:r>
            <a:r>
              <a:rPr lang="en-US" sz="2000" dirty="0">
                <a:solidFill>
                  <a:schemeClr val="tx2"/>
                </a:solidFill>
                <a:latin typeface="Lucida Sans Unicode" pitchFamily="34" charset="0"/>
                <a:ea typeface="ヒラギノ明朝 ProN W3"/>
                <a:cs typeface="ヒラギノ明朝 ProN W3"/>
                <a:sym typeface="Arial Black" pitchFamily="34" charset="0"/>
              </a:rPr>
              <a:t>Rules (developed by RSAT custody / treatment staff)   </a:t>
            </a:r>
          </a:p>
        </p:txBody>
      </p:sp>
      <p:sp>
        <p:nvSpPr>
          <p:cNvPr id="482312" name="Rectangle 2"/>
          <p:cNvSpPr>
            <a:spLocks/>
          </p:cNvSpPr>
          <p:nvPr/>
        </p:nvSpPr>
        <p:spPr bwMode="auto">
          <a:xfrm>
            <a:off x="-304800" y="1371600"/>
            <a:ext cx="9194800" cy="4787900"/>
          </a:xfrm>
          <a:prstGeom prst="rect">
            <a:avLst/>
          </a:prstGeom>
          <a:noFill/>
          <a:ln w="12700">
            <a:noFill/>
            <a:miter lim="800000"/>
            <a:headEnd/>
            <a:tailEnd/>
          </a:ln>
        </p:spPr>
        <p:txBody>
          <a:bodyPr lIns="0" tIns="0" rIns="40639" bIns="0"/>
          <a:lstStyle/>
          <a:p>
            <a:pPr marL="954088">
              <a:spcBef>
                <a:spcPts val="1050"/>
              </a:spcBef>
              <a:buClr>
                <a:srgbClr val="1F88A1"/>
              </a:buClr>
              <a:buSzPct val="100000"/>
              <a:buFont typeface="Wingdings 3" pitchFamily="18" charset="2"/>
              <a:buChar char="}"/>
            </a:pPr>
            <a:r>
              <a:rPr lang="en-US" sz="1800" b="1" dirty="0">
                <a:ea typeface="ヒラギノ明朝 ProN W3"/>
                <a:cs typeface="Arial" charset="0"/>
                <a:sym typeface="Arial" charset="0"/>
              </a:rPr>
              <a:t> 	</a:t>
            </a:r>
            <a:r>
              <a:rPr lang="en-US" sz="1800" dirty="0">
                <a:latin typeface="Lucida Sans Unicode" pitchFamily="34" charset="0"/>
                <a:ea typeface="ヒラギノ明朝 ProN W3"/>
                <a:cs typeface="Arial" charset="0"/>
                <a:sym typeface="Arial" charset="0"/>
              </a:rPr>
              <a:t>Staff will not intentionally “set up” an inmate.</a:t>
            </a:r>
          </a:p>
          <a:p>
            <a:pPr marL="954088">
              <a:spcBef>
                <a:spcPts val="1050"/>
              </a:spcBef>
              <a:buClr>
                <a:srgbClr val="1F88A1"/>
              </a:buClr>
              <a:buSzPct val="100000"/>
              <a:buFont typeface="Wingdings 3" pitchFamily="18" charset="2"/>
              <a:buChar char="}"/>
            </a:pPr>
            <a:r>
              <a:rPr lang="en-US" sz="1800" dirty="0">
                <a:latin typeface="Lucida Sans Unicode" pitchFamily="34" charset="0"/>
                <a:ea typeface="ヒラギノ明朝 ProN W3"/>
                <a:cs typeface="Arial" charset="0"/>
                <a:sym typeface="Arial" charset="0"/>
              </a:rPr>
              <a:t> 	Staff will not refer to inmates sarcastically. 	</a:t>
            </a:r>
            <a:endParaRPr lang="en-US" dirty="0">
              <a:latin typeface="Lucida Sans Unicode" pitchFamily="34" charset="0"/>
              <a:ea typeface="ヒラギノ明朝 ProN W3"/>
              <a:cs typeface="Arial" charset="0"/>
              <a:sym typeface="Arial" charset="0"/>
            </a:endParaRPr>
          </a:p>
          <a:p>
            <a:pPr marL="954088">
              <a:spcBef>
                <a:spcPts val="1050"/>
              </a:spcBef>
              <a:buClr>
                <a:srgbClr val="1F88A1"/>
              </a:buClr>
              <a:buSzPct val="100000"/>
              <a:buFont typeface="Wingdings 3" pitchFamily="18" charset="2"/>
              <a:buChar char="}"/>
            </a:pPr>
            <a:r>
              <a:rPr lang="en-US" dirty="0" smtClean="0">
                <a:latin typeface="Lucida Sans Unicode" pitchFamily="34" charset="0"/>
                <a:ea typeface="ヒラギノ明朝 ProN W3"/>
                <a:cs typeface="Arial" charset="0"/>
                <a:sym typeface="Arial" charset="0"/>
              </a:rPr>
              <a:t>          Staff </a:t>
            </a:r>
            <a:r>
              <a:rPr lang="en-US" dirty="0">
                <a:latin typeface="Lucida Sans Unicode" pitchFamily="34" charset="0"/>
                <a:ea typeface="ヒラギノ明朝 ProN W3"/>
                <a:cs typeface="Arial" charset="0"/>
                <a:sym typeface="Arial" charset="0"/>
              </a:rPr>
              <a:t>will emphasize praise for positive efforts rather than 	punishment for mistakes.</a:t>
            </a:r>
          </a:p>
          <a:p>
            <a:pPr marL="954088">
              <a:spcBef>
                <a:spcPts val="1050"/>
              </a:spcBef>
              <a:buClr>
                <a:srgbClr val="1F88A1"/>
              </a:buClr>
              <a:buSzPct val="100000"/>
              <a:buFont typeface="Wingdings 3" pitchFamily="18" charset="2"/>
              <a:buChar char="}"/>
            </a:pPr>
            <a:r>
              <a:rPr lang="en-US" sz="1800" dirty="0">
                <a:latin typeface="Lucida Sans Unicode" pitchFamily="34" charset="0"/>
                <a:ea typeface="ヒラギノ明朝 ProN W3"/>
                <a:cs typeface="Arial" charset="0"/>
                <a:sym typeface="Arial" charset="0"/>
              </a:rPr>
              <a:t> 	Address bad behavior as much as possible within the Unit as 	opposed to lugging / disciplining inmates out of the Unit.</a:t>
            </a:r>
          </a:p>
          <a:p>
            <a:pPr marL="954088">
              <a:spcBef>
                <a:spcPts val="1050"/>
              </a:spcBef>
              <a:buClr>
                <a:srgbClr val="1F88A1"/>
              </a:buClr>
              <a:buSzPct val="100000"/>
              <a:buFont typeface="Wingdings 3" pitchFamily="18" charset="2"/>
              <a:buChar char="}"/>
            </a:pPr>
            <a:r>
              <a:rPr lang="en-US" sz="1800" dirty="0">
                <a:latin typeface="Lucida Sans Unicode" pitchFamily="34" charset="0"/>
                <a:ea typeface="ヒラギノ明朝 ProN W3"/>
                <a:cs typeface="Arial" charset="0"/>
                <a:sym typeface="Arial" charset="0"/>
              </a:rPr>
              <a:t> 	Treatment staff and Correctional </a:t>
            </a:r>
            <a:r>
              <a:rPr lang="en-US" sz="1800" dirty="0" smtClean="0">
                <a:latin typeface="Lucida Sans Unicode" pitchFamily="34" charset="0"/>
                <a:ea typeface="ヒラギノ明朝 ProN W3"/>
                <a:cs typeface="Arial" charset="0"/>
                <a:sym typeface="Arial" charset="0"/>
              </a:rPr>
              <a:t>/ Probation/ Parole Officers      	should </a:t>
            </a:r>
            <a:r>
              <a:rPr lang="en-US" sz="1800" dirty="0">
                <a:latin typeface="Lucida Sans Unicode" pitchFamily="34" charset="0"/>
                <a:ea typeface="ヒラギノ明朝 ProN W3"/>
                <a:cs typeface="Arial" charset="0"/>
                <a:sym typeface="Arial" charset="0"/>
              </a:rPr>
              <a:t>combine efforts 	to address bad behavior.</a:t>
            </a:r>
          </a:p>
          <a:p>
            <a:pPr marL="954088">
              <a:spcBef>
                <a:spcPts val="1050"/>
              </a:spcBef>
              <a:buClr>
                <a:srgbClr val="1F88A1"/>
              </a:buClr>
              <a:buSzPct val="100000"/>
              <a:buFont typeface="Wingdings 3" pitchFamily="18" charset="2"/>
              <a:buChar char="}"/>
            </a:pPr>
            <a:r>
              <a:rPr lang="en-US" sz="1800" dirty="0">
                <a:latin typeface="Lucida Sans Unicode" pitchFamily="34" charset="0"/>
                <a:ea typeface="ヒラギノ明朝 ProN W3"/>
                <a:cs typeface="Arial" charset="0"/>
                <a:sym typeface="Arial" charset="0"/>
              </a:rPr>
              <a:t> 	Avoid public humiliation.</a:t>
            </a:r>
          </a:p>
          <a:p>
            <a:pPr marL="954088">
              <a:spcBef>
                <a:spcPts val="1050"/>
              </a:spcBef>
              <a:buClr>
                <a:srgbClr val="1F88A1"/>
              </a:buClr>
              <a:buSzPct val="100000"/>
              <a:buFont typeface="Wingdings 3" pitchFamily="18" charset="2"/>
              <a:buChar char="}"/>
            </a:pPr>
            <a:r>
              <a:rPr lang="en-US" sz="1800" dirty="0">
                <a:latin typeface="Lucida Sans Unicode" pitchFamily="34" charset="0"/>
                <a:ea typeface="ヒラギノ明朝 ProN W3"/>
                <a:cs typeface="Arial" charset="0"/>
                <a:sym typeface="Arial" charset="0"/>
              </a:rPr>
              <a:t> 	Confrontation should focus on negative behavior and attitudes, 	not on the individual.  Staff will establish a base of respect.</a:t>
            </a:r>
          </a:p>
          <a:p>
            <a:pPr marL="954088">
              <a:spcBef>
                <a:spcPts val="1050"/>
              </a:spcBef>
              <a:buClr>
                <a:srgbClr val="1F88A1"/>
              </a:buClr>
              <a:buSzPct val="100000"/>
              <a:buFont typeface="Wingdings 3" pitchFamily="18" charset="2"/>
              <a:buChar char="}"/>
            </a:pPr>
            <a:r>
              <a:rPr lang="en-US" sz="1800" dirty="0">
                <a:latin typeface="Lucida Sans Unicode" pitchFamily="34" charset="0"/>
                <a:ea typeface="ヒラギノ明朝 ProN W3"/>
                <a:cs typeface="Arial" charset="0"/>
                <a:sym typeface="Arial" charset="0"/>
              </a:rPr>
              <a:t> 	Staff are capable and willing to run a community meeting.</a:t>
            </a:r>
          </a:p>
          <a:p>
            <a:pPr marL="954088">
              <a:spcBef>
                <a:spcPts val="1050"/>
              </a:spcBef>
              <a:buClr>
                <a:srgbClr val="1F88A1"/>
              </a:buClr>
              <a:buSzPct val="100000"/>
              <a:buFont typeface="Wingdings 3" pitchFamily="18" charset="2"/>
              <a:buChar char="}"/>
            </a:pPr>
            <a:r>
              <a:rPr lang="en-US" sz="1800" dirty="0">
                <a:latin typeface="Lucida Sans Unicode" pitchFamily="34" charset="0"/>
                <a:ea typeface="ヒラギノ明朝 ProN W3"/>
                <a:cs typeface="Arial" charset="0"/>
                <a:sym typeface="Arial" charset="0"/>
              </a:rPr>
              <a:t> 	Staff refrains from the use of coarse language and outbursts of 	anger.</a:t>
            </a:r>
            <a:r>
              <a:rPr lang="en-US" sz="1800" dirty="0">
                <a:ea typeface="ヒラギノ明朝 ProN W3"/>
                <a:cs typeface="Arial" charset="0"/>
                <a:sym typeface="Arial" charset="0"/>
              </a:rPr>
              <a:t>  </a:t>
            </a: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2220314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0668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84354"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772100" name="Title 1"/>
          <p:cNvSpPr>
            <a:spLocks noGrp="1"/>
          </p:cNvSpPr>
          <p:nvPr>
            <p:ph type="title" idx="4294967295"/>
          </p:nvPr>
        </p:nvSpPr>
        <p:spPr bwMode="auto">
          <a:xfrm>
            <a:off x="457200" y="0"/>
            <a:ext cx="8229600" cy="1143000"/>
          </a:xfrm>
        </p:spPr>
        <p:txBody>
          <a:bodyPr wrap="square" lIns="91440" tIns="45720" rIns="91440" bIns="45720" numCol="1" anchorCtr="0" compatLnSpc="1">
            <a:prstTxWarp prst="textNoShape">
              <a:avLst/>
            </a:prstTxWarp>
          </a:bodyPr>
          <a:lstStyle/>
          <a:p>
            <a:pPr algn="ctr">
              <a:defRPr/>
            </a:pPr>
            <a:r>
              <a:rPr lang="en-US" sz="3200" b="0" smtClean="0">
                <a:effectLst/>
                <a:latin typeface="Lucida Sans Unicode" pitchFamily="34" charset="0"/>
                <a:cs typeface="Arial" charset="0"/>
              </a:rPr>
              <a:t>Techniques to develop collaborative RSAT Team</a:t>
            </a:r>
            <a:r>
              <a:rPr lang="en-US" sz="3600" smtClean="0">
                <a:effectLst/>
                <a:latin typeface="Lucida Sans Unicode" pitchFamily="34" charset="0"/>
                <a:cs typeface="Arial" charset="0"/>
              </a:rPr>
              <a:t> </a:t>
            </a:r>
          </a:p>
        </p:txBody>
      </p:sp>
      <p:sp>
        <p:nvSpPr>
          <p:cNvPr id="12" name="Rectangle 11"/>
          <p:cNvSpPr/>
          <p:nvPr/>
        </p:nvSpPr>
        <p:spPr>
          <a:xfrm>
            <a:off x="0" y="0"/>
            <a:ext cx="9144000" cy="762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9906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84359" name="Rectangle 8"/>
          <p:cNvSpPr>
            <a:spLocks/>
          </p:cNvSpPr>
          <p:nvPr/>
        </p:nvSpPr>
        <p:spPr bwMode="auto">
          <a:xfrm>
            <a:off x="381000" y="1371600"/>
            <a:ext cx="8229600" cy="4525963"/>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Char char=""/>
            </a:pPr>
            <a:r>
              <a:rPr lang="en-US" sz="2400" dirty="0">
                <a:latin typeface="Lucida Sans Unicode" pitchFamily="34" charset="0"/>
              </a:rPr>
              <a:t>Maintain offices in close proximity to one another within the same </a:t>
            </a:r>
            <a:r>
              <a:rPr lang="en-US" sz="2400" dirty="0" smtClean="0">
                <a:latin typeface="Lucida Sans Unicode" pitchFamily="34" charset="0"/>
              </a:rPr>
              <a:t>Unit.</a:t>
            </a:r>
            <a:endParaRPr lang="en-US" sz="2400" dirty="0">
              <a:latin typeface="Lucida Sans Unicode" pitchFamily="34" charset="0"/>
            </a:endParaRPr>
          </a:p>
          <a:p>
            <a:pPr marL="365125" indent="-255588" eaLnBrk="0" hangingPunct="0">
              <a:spcBef>
                <a:spcPts val="400"/>
              </a:spcBef>
              <a:buClr>
                <a:schemeClr val="accent1"/>
              </a:buClr>
              <a:buSzPct val="68000"/>
              <a:buFont typeface="Wingdings 3" pitchFamily="18" charset="2"/>
              <a:buNone/>
            </a:pPr>
            <a:endParaRPr lang="en-US" sz="2400" dirty="0">
              <a:latin typeface="Lucida Sans Unicode" pitchFamily="34" charset="0"/>
            </a:endParaRPr>
          </a:p>
          <a:p>
            <a:pPr marL="365125" indent="-255588" eaLnBrk="0" hangingPunct="0">
              <a:spcBef>
                <a:spcPts val="400"/>
              </a:spcBef>
              <a:buClr>
                <a:schemeClr val="accent1"/>
              </a:buClr>
              <a:buSzPct val="68000"/>
              <a:buFont typeface="Wingdings 3" pitchFamily="18" charset="2"/>
              <a:buChar char=""/>
            </a:pPr>
            <a:r>
              <a:rPr lang="en-US" sz="2400" dirty="0">
                <a:latin typeface="Lucida Sans Unicode" pitchFamily="34" charset="0"/>
              </a:rPr>
              <a:t>Frequent daily </a:t>
            </a:r>
            <a:r>
              <a:rPr lang="en-US" sz="2400" dirty="0" smtClean="0">
                <a:latin typeface="Lucida Sans Unicode" pitchFamily="34" charset="0"/>
              </a:rPr>
              <a:t>communication with </a:t>
            </a:r>
            <a:r>
              <a:rPr lang="en-US" sz="2400" dirty="0">
                <a:latin typeface="Lucida Sans Unicode" pitchFamily="34" charset="0"/>
              </a:rPr>
              <a:t>one </a:t>
            </a:r>
            <a:r>
              <a:rPr lang="en-US" sz="2400" dirty="0" smtClean="0">
                <a:latin typeface="Lucida Sans Unicode" pitchFamily="34" charset="0"/>
              </a:rPr>
              <a:t>another.</a:t>
            </a:r>
            <a:endParaRPr lang="en-US" sz="2400" dirty="0">
              <a:latin typeface="Lucida Sans Unicode" pitchFamily="34" charset="0"/>
            </a:endParaRPr>
          </a:p>
          <a:p>
            <a:pPr marL="365125" indent="-255588" eaLnBrk="0" hangingPunct="0">
              <a:spcBef>
                <a:spcPts val="400"/>
              </a:spcBef>
              <a:buClr>
                <a:schemeClr val="accent1"/>
              </a:buClr>
              <a:buSzPct val="68000"/>
              <a:buFont typeface="Wingdings 3" pitchFamily="18" charset="2"/>
              <a:buNone/>
            </a:pPr>
            <a:r>
              <a:rPr lang="en-US" sz="2400" dirty="0">
                <a:latin typeface="Lucida Sans Unicode" pitchFamily="34" charset="0"/>
              </a:rPr>
              <a:t> </a:t>
            </a:r>
          </a:p>
          <a:p>
            <a:pPr marL="365125" indent="-255588" eaLnBrk="0" hangingPunct="0">
              <a:spcBef>
                <a:spcPts val="400"/>
              </a:spcBef>
              <a:buClr>
                <a:schemeClr val="accent1"/>
              </a:buClr>
              <a:buSzPct val="68000"/>
              <a:buFont typeface="Wingdings 3" pitchFamily="18" charset="2"/>
              <a:buChar char=""/>
            </a:pPr>
            <a:r>
              <a:rPr lang="en-US" sz="2400" dirty="0">
                <a:latin typeface="Lucida Sans Unicode" pitchFamily="34" charset="0"/>
              </a:rPr>
              <a:t>Eat lunch with </a:t>
            </a:r>
            <a:r>
              <a:rPr lang="en-US" sz="2400" dirty="0" smtClean="0">
                <a:latin typeface="Lucida Sans Unicode" pitchFamily="34" charset="0"/>
              </a:rPr>
              <a:t>each other.</a:t>
            </a:r>
          </a:p>
          <a:p>
            <a:pPr marL="365125" indent="-255588" eaLnBrk="0" hangingPunct="0">
              <a:spcBef>
                <a:spcPts val="400"/>
              </a:spcBef>
              <a:buClr>
                <a:schemeClr val="accent1"/>
              </a:buClr>
              <a:buSzPct val="68000"/>
              <a:buFont typeface="Wingdings 3" pitchFamily="18" charset="2"/>
              <a:buChar char=""/>
            </a:pPr>
            <a:endParaRPr lang="en-US" sz="2400" dirty="0">
              <a:latin typeface="Lucida Sans Unicode" pitchFamily="34" charset="0"/>
            </a:endParaRPr>
          </a:p>
          <a:p>
            <a:pPr marL="365125" indent="-255588" eaLnBrk="0" hangingPunct="0">
              <a:spcBef>
                <a:spcPts val="400"/>
              </a:spcBef>
              <a:buClr>
                <a:schemeClr val="accent1"/>
              </a:buClr>
              <a:buSzPct val="68000"/>
              <a:buFont typeface="Wingdings 3" pitchFamily="18" charset="2"/>
              <a:buChar char=""/>
            </a:pPr>
            <a:r>
              <a:rPr lang="en-US" sz="2400" dirty="0" smtClean="0">
                <a:latin typeface="Lucida Sans Unicode" pitchFamily="34" charset="0"/>
              </a:rPr>
              <a:t>Attend Training together.</a:t>
            </a:r>
          </a:p>
          <a:p>
            <a:pPr marL="365125" indent="-255588" eaLnBrk="0" hangingPunct="0">
              <a:spcBef>
                <a:spcPts val="400"/>
              </a:spcBef>
              <a:buClr>
                <a:schemeClr val="accent1"/>
              </a:buClr>
              <a:buSzPct val="68000"/>
              <a:buFont typeface="Wingdings 3" pitchFamily="18" charset="2"/>
              <a:buChar char=""/>
            </a:pPr>
            <a:endParaRPr lang="en-US" sz="2400" dirty="0">
              <a:latin typeface="Lucida Sans Unicode" pitchFamily="34" charset="0"/>
            </a:endParaRPr>
          </a:p>
          <a:p>
            <a:pPr marL="365125" indent="-255588" eaLnBrk="0" hangingPunct="0">
              <a:spcBef>
                <a:spcPts val="400"/>
              </a:spcBef>
              <a:buClr>
                <a:schemeClr val="accent1"/>
              </a:buClr>
              <a:buSzPct val="68000"/>
              <a:buFont typeface="Wingdings 3" pitchFamily="18" charset="2"/>
              <a:buChar char=""/>
            </a:pPr>
            <a:r>
              <a:rPr lang="en-US" sz="2400" dirty="0" smtClean="0">
                <a:latin typeface="Lucida Sans Unicode" pitchFamily="34" charset="0"/>
              </a:rPr>
              <a:t>Plan Program Activities together, especially rule changes, procedural changes, etc.</a:t>
            </a:r>
            <a:endParaRPr lang="en-US" sz="2400" dirty="0">
              <a:latin typeface="Lucida Sans Unicode" pitchFamily="34" charset="0"/>
            </a:endParaRP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33715826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86402"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86406" name="Rectangle 7"/>
          <p:cNvSpPr>
            <a:spLocks/>
          </p:cNvSpPr>
          <p:nvPr/>
        </p:nvSpPr>
        <p:spPr bwMode="auto">
          <a:xfrm>
            <a:off x="457200" y="1752600"/>
            <a:ext cx="8229600" cy="4525963"/>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Char char=""/>
            </a:pPr>
            <a:r>
              <a:rPr lang="en-US" sz="2400" dirty="0">
                <a:latin typeface="Lucida Sans Unicode" pitchFamily="34" charset="0"/>
              </a:rPr>
              <a:t>Programmatic / participant decisions are ALWAYS made collaboratively – NEVER unilaterally (security decisions excluded)</a:t>
            </a:r>
          </a:p>
          <a:p>
            <a:pPr marL="365125" indent="-255588" eaLnBrk="0" hangingPunct="0">
              <a:spcBef>
                <a:spcPts val="400"/>
              </a:spcBef>
              <a:buClr>
                <a:schemeClr val="accent1"/>
              </a:buClr>
              <a:buSzPct val="68000"/>
              <a:buFont typeface="Wingdings 3" pitchFamily="18" charset="2"/>
              <a:buNone/>
            </a:pPr>
            <a:endParaRPr lang="en-US" sz="800" dirty="0">
              <a:latin typeface="Lucida Sans Unicode" pitchFamily="34" charset="0"/>
            </a:endParaRPr>
          </a:p>
          <a:p>
            <a:pPr marL="365125" indent="-255588" eaLnBrk="0" hangingPunct="0">
              <a:spcBef>
                <a:spcPts val="400"/>
              </a:spcBef>
              <a:buClr>
                <a:schemeClr val="accent1"/>
              </a:buClr>
              <a:buSzPct val="68000"/>
              <a:buFont typeface="Wingdings 3" pitchFamily="18" charset="2"/>
              <a:buChar char=""/>
            </a:pPr>
            <a:r>
              <a:rPr lang="en-US" sz="2400" dirty="0">
                <a:latin typeface="Lucida Sans Unicode" pitchFamily="34" charset="0"/>
              </a:rPr>
              <a:t>Treatment staff follow / participate in same procedures / rituals as RSAT community members / officers</a:t>
            </a:r>
          </a:p>
          <a:p>
            <a:pPr marL="620713" lvl="1" indent="-228600" eaLnBrk="0" hangingPunct="0">
              <a:spcBef>
                <a:spcPts val="325"/>
              </a:spcBef>
              <a:buClr>
                <a:srgbClr val="CC922A"/>
              </a:buClr>
              <a:buSzPct val="65000"/>
              <a:buFont typeface="Wingdings 3" pitchFamily="18" charset="2"/>
              <a:buChar char="}"/>
            </a:pPr>
            <a:r>
              <a:rPr lang="en-US" dirty="0">
                <a:latin typeface="Lucida Sans Unicode" pitchFamily="34" charset="0"/>
              </a:rPr>
              <a:t>  Sir, yes Sir </a:t>
            </a:r>
          </a:p>
          <a:p>
            <a:pPr marL="620713" lvl="1" indent="-228600" eaLnBrk="0" hangingPunct="0">
              <a:spcBef>
                <a:spcPts val="325"/>
              </a:spcBef>
              <a:buClr>
                <a:srgbClr val="CC922A"/>
              </a:buClr>
              <a:buSzPct val="65000"/>
              <a:buFont typeface="Wingdings 3" pitchFamily="18" charset="2"/>
              <a:buChar char="}"/>
            </a:pPr>
            <a:r>
              <a:rPr lang="en-US" dirty="0">
                <a:latin typeface="Lucida Sans Unicode" pitchFamily="34" charset="0"/>
              </a:rPr>
              <a:t>  </a:t>
            </a:r>
            <a:r>
              <a:rPr lang="en-US" dirty="0" smtClean="0">
                <a:latin typeface="Lucida Sans Unicode" pitchFamily="34" charset="0"/>
              </a:rPr>
              <a:t>Addressing colleagues by Title (“Officer Smith, Ms. Jones”)</a:t>
            </a:r>
            <a:endParaRPr lang="en-US" dirty="0">
              <a:latin typeface="Lucida Sans Unicode" pitchFamily="34" charset="0"/>
            </a:endParaRPr>
          </a:p>
          <a:p>
            <a:pPr marL="620713" lvl="1" indent="-228600" eaLnBrk="0" hangingPunct="0">
              <a:spcBef>
                <a:spcPts val="325"/>
              </a:spcBef>
              <a:buClr>
                <a:srgbClr val="CC922A"/>
              </a:buClr>
              <a:buSzPct val="65000"/>
              <a:buFont typeface="Wingdings 3" pitchFamily="18" charset="2"/>
              <a:buChar char="}"/>
            </a:pPr>
            <a:r>
              <a:rPr lang="en-US" dirty="0">
                <a:latin typeface="Lucida Sans Unicode" pitchFamily="34" charset="0"/>
              </a:rPr>
              <a:t>  Stand when an Officer enters </a:t>
            </a:r>
          </a:p>
          <a:p>
            <a:pPr marL="620713" lvl="1" indent="-228600" eaLnBrk="0" hangingPunct="0">
              <a:spcBef>
                <a:spcPts val="325"/>
              </a:spcBef>
              <a:buClr>
                <a:srgbClr val="CC922A"/>
              </a:buClr>
              <a:buSzPct val="65000"/>
              <a:buFont typeface="Wingdings 3" pitchFamily="18" charset="2"/>
              <a:buChar char="}"/>
            </a:pPr>
            <a:r>
              <a:rPr lang="en-US" dirty="0">
                <a:latin typeface="Lucida Sans Unicode" pitchFamily="34" charset="0"/>
              </a:rPr>
              <a:t>  Follow same schedule whenever possible</a:t>
            </a:r>
          </a:p>
        </p:txBody>
      </p:sp>
      <p:sp>
        <p:nvSpPr>
          <p:cNvPr id="486407" name="Title 1"/>
          <p:cNvSpPr>
            <a:spLocks/>
          </p:cNvSpPr>
          <p:nvPr/>
        </p:nvSpPr>
        <p:spPr bwMode="auto">
          <a:xfrm>
            <a:off x="609600" y="152400"/>
            <a:ext cx="8229600" cy="990600"/>
          </a:xfrm>
          <a:prstGeom prst="rect">
            <a:avLst/>
          </a:prstGeom>
          <a:noFill/>
          <a:ln w="9525">
            <a:noFill/>
            <a:miter lim="800000"/>
            <a:headEnd/>
            <a:tailEnd/>
          </a:ln>
        </p:spPr>
        <p:txBody>
          <a:bodyPr anchor="ctr"/>
          <a:lstStyle/>
          <a:p>
            <a:pPr algn="ctr" eaLnBrk="0" hangingPunct="0"/>
            <a:r>
              <a:rPr lang="en-US" sz="3200">
                <a:solidFill>
                  <a:schemeClr val="tx2"/>
                </a:solidFill>
                <a:latin typeface="Lucida Sans Unicode" pitchFamily="34" charset="0"/>
                <a:cs typeface="Arial" charset="0"/>
              </a:rPr>
              <a:t>Techniques to develop collaborative RSAT Team</a:t>
            </a:r>
            <a:r>
              <a:rPr lang="en-US" sz="3600" b="1">
                <a:solidFill>
                  <a:schemeClr val="tx2"/>
                </a:solidFill>
                <a:latin typeface="Lucida Sans Unicode" pitchFamily="34" charset="0"/>
                <a:cs typeface="Arial" charset="0"/>
              </a:rPr>
              <a:t> </a:t>
            </a: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17540689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88450"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88454" name="Rectangle 7"/>
          <p:cNvSpPr>
            <a:spLocks/>
          </p:cNvSpPr>
          <p:nvPr/>
        </p:nvSpPr>
        <p:spPr bwMode="auto">
          <a:xfrm>
            <a:off x="457200" y="1219200"/>
            <a:ext cx="8229600" cy="4906963"/>
          </a:xfrm>
          <a:prstGeom prst="rect">
            <a:avLst/>
          </a:prstGeom>
          <a:noFill/>
          <a:ln w="9525">
            <a:noFill/>
            <a:miter lim="800000"/>
            <a:headEnd/>
            <a:tailEnd/>
          </a:ln>
        </p:spPr>
        <p:txBody>
          <a:bodyPr/>
          <a:lstStyle/>
          <a:p>
            <a:pPr marL="365125" indent="-255588" eaLnBrk="0" hangingPunct="0">
              <a:spcBef>
                <a:spcPts val="400"/>
              </a:spcBef>
              <a:buClr>
                <a:schemeClr val="accent1"/>
              </a:buClr>
              <a:buSzPct val="68000"/>
              <a:buFont typeface="Wingdings 3" pitchFamily="18" charset="2"/>
              <a:buChar char=""/>
            </a:pPr>
            <a:r>
              <a:rPr lang="en-US" sz="2400" dirty="0">
                <a:latin typeface="Lucida Sans Unicode" pitchFamily="34" charset="0"/>
              </a:rPr>
              <a:t>Breakdown of communication between </a:t>
            </a:r>
            <a:r>
              <a:rPr lang="en-US" sz="2400" dirty="0" smtClean="0">
                <a:latin typeface="Lucida Sans Unicode" pitchFamily="34" charset="0"/>
              </a:rPr>
              <a:t>Correctional/Probation/Parole </a:t>
            </a:r>
            <a:r>
              <a:rPr lang="en-US" sz="2400" dirty="0">
                <a:latin typeface="Lucida Sans Unicode" pitchFamily="34" charset="0"/>
              </a:rPr>
              <a:t>Officers and Treatment staff</a:t>
            </a:r>
          </a:p>
          <a:p>
            <a:pPr marL="365125" indent="-255588" eaLnBrk="0" hangingPunct="0">
              <a:spcBef>
                <a:spcPts val="400"/>
              </a:spcBef>
              <a:buClr>
                <a:schemeClr val="accent1"/>
              </a:buClr>
              <a:buSzPct val="68000"/>
              <a:buFont typeface="Wingdings 3" pitchFamily="18" charset="2"/>
              <a:buNone/>
            </a:pPr>
            <a:endParaRPr lang="en-US" sz="900" dirty="0">
              <a:latin typeface="Lucida Sans Unicode" pitchFamily="34" charset="0"/>
            </a:endParaRPr>
          </a:p>
          <a:p>
            <a:pPr marL="365125" indent="-255588" eaLnBrk="0" hangingPunct="0">
              <a:spcBef>
                <a:spcPts val="400"/>
              </a:spcBef>
              <a:buClr>
                <a:schemeClr val="accent1"/>
              </a:buClr>
              <a:buSzPct val="68000"/>
              <a:buFont typeface="Wingdings 3" pitchFamily="18" charset="2"/>
              <a:buChar char=""/>
            </a:pPr>
            <a:r>
              <a:rPr lang="en-US" sz="2400" dirty="0">
                <a:latin typeface="Lucida Sans Unicode" pitchFamily="34" charset="0"/>
              </a:rPr>
              <a:t>Lack of Cross </a:t>
            </a:r>
            <a:r>
              <a:rPr lang="en-US" sz="2400" dirty="0" smtClean="0">
                <a:latin typeface="Lucida Sans Unicode" pitchFamily="34" charset="0"/>
              </a:rPr>
              <a:t>Training &amp; Regular Meetings</a:t>
            </a:r>
            <a:endParaRPr lang="en-US" sz="2400" dirty="0">
              <a:latin typeface="Lucida Sans Unicode" pitchFamily="34" charset="0"/>
            </a:endParaRPr>
          </a:p>
          <a:p>
            <a:pPr marL="365125" indent="-255588" eaLnBrk="0" hangingPunct="0">
              <a:spcBef>
                <a:spcPts val="400"/>
              </a:spcBef>
              <a:buClr>
                <a:schemeClr val="accent1"/>
              </a:buClr>
              <a:buSzPct val="68000"/>
              <a:buFont typeface="Wingdings 3" pitchFamily="18" charset="2"/>
              <a:buChar char=""/>
            </a:pPr>
            <a:endParaRPr lang="en-US" sz="900" dirty="0">
              <a:latin typeface="Lucida Sans Unicode" pitchFamily="34" charset="0"/>
            </a:endParaRPr>
          </a:p>
          <a:p>
            <a:pPr marL="365125" indent="-255588" eaLnBrk="0" hangingPunct="0">
              <a:spcBef>
                <a:spcPts val="400"/>
              </a:spcBef>
              <a:buClr>
                <a:schemeClr val="accent1"/>
              </a:buClr>
              <a:buSzPct val="68000"/>
              <a:buFont typeface="Wingdings 3" pitchFamily="18" charset="2"/>
              <a:buChar char=""/>
            </a:pPr>
            <a:r>
              <a:rPr lang="en-US" sz="2400" dirty="0">
                <a:latin typeface="Lucida Sans Unicode" pitchFamily="34" charset="0"/>
              </a:rPr>
              <a:t>Arguments between staff on the Unit</a:t>
            </a:r>
          </a:p>
          <a:p>
            <a:pPr marL="365125" indent="-255588" eaLnBrk="0" hangingPunct="0">
              <a:spcBef>
                <a:spcPts val="400"/>
              </a:spcBef>
              <a:buClr>
                <a:schemeClr val="accent1"/>
              </a:buClr>
              <a:buSzPct val="68000"/>
              <a:buFont typeface="Wingdings 3" pitchFamily="18" charset="2"/>
              <a:buNone/>
            </a:pPr>
            <a:endParaRPr lang="en-US" sz="900" dirty="0">
              <a:latin typeface="Lucida Sans Unicode" pitchFamily="34" charset="0"/>
            </a:endParaRPr>
          </a:p>
          <a:p>
            <a:pPr marL="365125" indent="-255588" eaLnBrk="0" hangingPunct="0">
              <a:spcBef>
                <a:spcPts val="400"/>
              </a:spcBef>
              <a:buClr>
                <a:schemeClr val="accent1"/>
              </a:buClr>
              <a:buSzPct val="68000"/>
              <a:buFont typeface="Wingdings 3" pitchFamily="18" charset="2"/>
              <a:buChar char=""/>
            </a:pPr>
            <a:r>
              <a:rPr lang="en-US" sz="2400" dirty="0">
                <a:latin typeface="Lucida Sans Unicode" pitchFamily="34" charset="0"/>
              </a:rPr>
              <a:t>Relaxation of rules / decorum between staff while on Unit </a:t>
            </a:r>
          </a:p>
          <a:p>
            <a:pPr marL="365125" indent="-255588" eaLnBrk="0" hangingPunct="0">
              <a:spcBef>
                <a:spcPts val="400"/>
              </a:spcBef>
              <a:buClr>
                <a:schemeClr val="accent1"/>
              </a:buClr>
              <a:buSzPct val="68000"/>
              <a:buFont typeface="Wingdings 3" pitchFamily="18" charset="2"/>
              <a:buChar char=""/>
            </a:pPr>
            <a:endParaRPr lang="en-US" sz="900" dirty="0">
              <a:latin typeface="Lucida Sans Unicode" pitchFamily="34" charset="0"/>
            </a:endParaRPr>
          </a:p>
          <a:p>
            <a:pPr marL="365125" indent="-255588" eaLnBrk="0" hangingPunct="0">
              <a:spcBef>
                <a:spcPts val="400"/>
              </a:spcBef>
              <a:buClr>
                <a:schemeClr val="accent1"/>
              </a:buClr>
              <a:buSzPct val="68000"/>
              <a:buFont typeface="Wingdings 3" pitchFamily="18" charset="2"/>
              <a:buChar char=""/>
            </a:pPr>
            <a:r>
              <a:rPr lang="en-US" sz="2400" dirty="0">
                <a:latin typeface="Lucida Sans Unicode" pitchFamily="34" charset="0"/>
              </a:rPr>
              <a:t>Negative core beliefs of staff toward each other / community members</a:t>
            </a:r>
          </a:p>
          <a:p>
            <a:pPr marL="365125" indent="-255588" eaLnBrk="0" hangingPunct="0">
              <a:spcBef>
                <a:spcPts val="400"/>
              </a:spcBef>
              <a:buClr>
                <a:schemeClr val="accent1"/>
              </a:buClr>
              <a:buSzPct val="68000"/>
              <a:buFont typeface="Wingdings 3" pitchFamily="18" charset="2"/>
              <a:buChar char=""/>
            </a:pPr>
            <a:endParaRPr lang="en-US" sz="900" dirty="0">
              <a:latin typeface="Lucida Sans Unicode" pitchFamily="34" charset="0"/>
            </a:endParaRPr>
          </a:p>
          <a:p>
            <a:pPr marL="365125" indent="-255588" eaLnBrk="0" hangingPunct="0">
              <a:spcBef>
                <a:spcPts val="400"/>
              </a:spcBef>
              <a:buClr>
                <a:schemeClr val="accent1"/>
              </a:buClr>
              <a:buSzPct val="68000"/>
              <a:buFont typeface="Wingdings 3" pitchFamily="18" charset="2"/>
              <a:buChar char=""/>
            </a:pPr>
            <a:r>
              <a:rPr lang="en-US" sz="2400" dirty="0">
                <a:latin typeface="Lucida Sans Unicode" pitchFamily="34" charset="0"/>
              </a:rPr>
              <a:t>Lack of support from administration</a:t>
            </a:r>
          </a:p>
        </p:txBody>
      </p:sp>
      <p:sp>
        <p:nvSpPr>
          <p:cNvPr id="776200" name="Rectangle 8"/>
          <p:cNvSpPr>
            <a:spLocks/>
          </p:cNvSpPr>
          <p:nvPr/>
        </p:nvSpPr>
        <p:spPr bwMode="auto">
          <a:xfrm>
            <a:off x="381000" y="381000"/>
            <a:ext cx="8229600" cy="609600"/>
          </a:xfrm>
          <a:prstGeom prst="rect">
            <a:avLst/>
          </a:prstGeom>
          <a:noFill/>
          <a:ln w="9525">
            <a:noFill/>
            <a:miter lim="800000"/>
            <a:headEnd/>
            <a:tailEnd/>
          </a:ln>
        </p:spPr>
        <p:txBody>
          <a:bodyPr anchor="ctr"/>
          <a:lstStyle/>
          <a:p>
            <a:pPr algn="ctr" eaLnBrk="0" hangingPunct="0">
              <a:defRPr/>
            </a:pPr>
            <a:r>
              <a:rPr lang="en-US" sz="3600">
                <a:solidFill>
                  <a:schemeClr val="tx2"/>
                </a:solidFill>
                <a:effectLst>
                  <a:outerShdw blurRad="38100" dist="38100" dir="2700000" algn="tl">
                    <a:srgbClr val="C0C0C0"/>
                  </a:outerShdw>
                </a:effectLst>
                <a:latin typeface="Lucida Sans Unicode" pitchFamily="34" charset="0"/>
              </a:rPr>
              <a:t>Potential Pitfalls</a:t>
            </a: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31626066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p:cNvSpPr>
          <p:nvPr>
            <p:ph idx="1"/>
          </p:nvPr>
        </p:nvSpPr>
        <p:spPr/>
        <p:txBody>
          <a:bodyPr>
            <a:normAutofit lnSpcReduction="10000"/>
          </a:bodyPr>
          <a:lstStyle/>
          <a:p>
            <a:pPr>
              <a:buFont typeface="Wingdings 3" pitchFamily="18" charset="2"/>
              <a:buNone/>
            </a:pPr>
            <a:endParaRPr lang="en-US" dirty="0" smtClean="0"/>
          </a:p>
          <a:p>
            <a:pPr>
              <a:buFont typeface="Wingdings 3" pitchFamily="18" charset="2"/>
              <a:buNone/>
            </a:pPr>
            <a:r>
              <a:rPr lang="en-US" dirty="0" smtClean="0">
                <a:solidFill>
                  <a:srgbClr val="000066"/>
                </a:solidFill>
              </a:rPr>
              <a:t> </a:t>
            </a:r>
            <a:r>
              <a:rPr lang="en-US" sz="4000" b="1" dirty="0" smtClean="0">
                <a:solidFill>
                  <a:srgbClr val="000066"/>
                </a:solidFill>
              </a:rPr>
              <a:t>“People involved in the justice system have many needs deserving treatment, but not all of these needs are associated with criminal behavior.”</a:t>
            </a:r>
          </a:p>
          <a:p>
            <a:pPr>
              <a:buFont typeface="Wingdings 3" pitchFamily="18" charset="2"/>
              <a:buNone/>
            </a:pPr>
            <a:r>
              <a:rPr lang="en-US" dirty="0" smtClean="0"/>
              <a:t>			</a:t>
            </a:r>
            <a:r>
              <a:rPr lang="en-US" sz="1800" dirty="0" smtClean="0"/>
              <a:t>- Andrews &amp; </a:t>
            </a:r>
            <a:r>
              <a:rPr lang="en-US" sz="1800" dirty="0" err="1" smtClean="0"/>
              <a:t>Bonta</a:t>
            </a:r>
            <a:r>
              <a:rPr lang="en-US" sz="1800" dirty="0" smtClean="0"/>
              <a:t> (2006)</a:t>
            </a:r>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24172705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Burnout</a:t>
            </a:r>
            <a:endParaRPr lang="en-US" dirty="0"/>
          </a:p>
        </p:txBody>
      </p:sp>
      <p:sp>
        <p:nvSpPr>
          <p:cNvPr id="6" name="Subtitle 5"/>
          <p:cNvSpPr>
            <a:spLocks noGrp="1"/>
          </p:cNvSpPr>
          <p:nvPr>
            <p:ph type="subTitle" idx="1"/>
          </p:nvPr>
        </p:nvSpPr>
        <p:spPr/>
        <p:txBody>
          <a:bodyPr/>
          <a:lstStyle/>
          <a:p>
            <a:r>
              <a:rPr lang="en-US" dirty="0" smtClean="0"/>
              <a:t>The Challenge of Continuing to Work Effectively in the Criminal Justice System</a:t>
            </a:r>
            <a:endParaRPr lang="en-US" dirty="0"/>
          </a:p>
        </p:txBody>
      </p:sp>
      <p:sp>
        <p:nvSpPr>
          <p:cNvPr id="3" name="Slide Number Placeholder 2"/>
          <p:cNvSpPr>
            <a:spLocks noGrp="1"/>
          </p:cNvSpPr>
          <p:nvPr>
            <p:ph type="sldNum" sz="quarter" idx="12"/>
          </p:nvPr>
        </p:nvSpPr>
        <p:spPr/>
        <p:txBody>
          <a:bodyPr/>
          <a:lstStyle/>
          <a:p>
            <a:fld id="{857A9356-58C5-43D5-882F-5F19D2B208CB}"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40267202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In a time when counseling and criminal justices staff are being asked to:</a:t>
            </a:r>
          </a:p>
          <a:p>
            <a:pPr lvl="2"/>
            <a:r>
              <a:rPr lang="en-US" b="1" dirty="0" smtClean="0"/>
              <a:t>Carry Heavier Caseloads / Inmate Ratios</a:t>
            </a:r>
          </a:p>
          <a:p>
            <a:pPr lvl="1"/>
            <a:endParaRPr lang="en-US" b="1" dirty="0" smtClean="0"/>
          </a:p>
          <a:p>
            <a:pPr lvl="2"/>
            <a:r>
              <a:rPr lang="en-US" b="1" dirty="0" smtClean="0"/>
              <a:t>Work with Fewer Staff Members / Officers</a:t>
            </a:r>
          </a:p>
          <a:p>
            <a:pPr lvl="1"/>
            <a:endParaRPr lang="en-US" b="1" dirty="0" smtClean="0"/>
          </a:p>
          <a:p>
            <a:pPr lvl="2"/>
            <a:r>
              <a:rPr lang="en-US" b="1" dirty="0" smtClean="0"/>
              <a:t>Treat Needier Clients (Co-occurring issues, trauma issues, multi-systemic issues)</a:t>
            </a:r>
          </a:p>
          <a:p>
            <a:pPr lvl="1"/>
            <a:endParaRPr lang="en-US" b="1" dirty="0" smtClean="0"/>
          </a:p>
          <a:p>
            <a:pPr lvl="2"/>
            <a:r>
              <a:rPr lang="en-US" b="1" dirty="0" smtClean="0"/>
              <a:t>Implement Evidence-Based techniques and Measure Performance (Treatment and Criminal Justice)</a:t>
            </a:r>
          </a:p>
          <a:p>
            <a:pPr lvl="1"/>
            <a:endParaRPr lang="en-US" b="1" dirty="0" smtClean="0"/>
          </a:p>
          <a:p>
            <a:pPr lvl="2"/>
            <a:r>
              <a:rPr lang="en-US" b="1" dirty="0" smtClean="0"/>
              <a:t>Accept less pay/less frequent increase in pay</a:t>
            </a:r>
            <a:endParaRPr lang="en-US" b="1" dirty="0"/>
          </a:p>
        </p:txBody>
      </p:sp>
      <p:sp>
        <p:nvSpPr>
          <p:cNvPr id="3" name="Title 2"/>
          <p:cNvSpPr>
            <a:spLocks noGrp="1"/>
          </p:cNvSpPr>
          <p:nvPr>
            <p:ph type="title"/>
          </p:nvPr>
        </p:nvSpPr>
        <p:spPr/>
        <p:txBody>
          <a:bodyPr>
            <a:normAutofit/>
          </a:bodyPr>
          <a:lstStyle/>
          <a:p>
            <a:r>
              <a:rPr lang="en-US" dirty="0" smtClean="0"/>
              <a:t>Burnout is More Likely …</a:t>
            </a:r>
            <a:endParaRPr lang="en-US" dirty="0"/>
          </a:p>
        </p:txBody>
      </p:sp>
      <p:sp>
        <p:nvSpPr>
          <p:cNvPr id="4" name="Slide Number Placeholder 3"/>
          <p:cNvSpPr>
            <a:spLocks noGrp="1"/>
          </p:cNvSpPr>
          <p:nvPr>
            <p:ph type="sldNum" sz="quarter" idx="12"/>
          </p:nvPr>
        </p:nvSpPr>
        <p:spPr/>
        <p:txBody>
          <a:bodyPr/>
          <a:lstStyle/>
          <a:p>
            <a:fld id="{857A9356-58C5-43D5-882F-5F19D2B208CB}"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31421241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10832508"/>
              </p:ext>
            </p:extLst>
          </p:nvPr>
        </p:nvGraphicFramePr>
        <p:xfrm>
          <a:off x="457200" y="1481138"/>
          <a:ext cx="8229600" cy="37795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Correctional Officers</a:t>
                      </a:r>
                      <a:endParaRPr lang="en-US" dirty="0"/>
                    </a:p>
                  </a:txBody>
                  <a:tcPr/>
                </a:tc>
                <a:tc>
                  <a:txBody>
                    <a:bodyPr/>
                    <a:lstStyle/>
                    <a:p>
                      <a:r>
                        <a:rPr lang="en-US" dirty="0" smtClean="0"/>
                        <a:t>Substance</a:t>
                      </a:r>
                      <a:r>
                        <a:rPr lang="en-US" baseline="0" dirty="0" smtClean="0"/>
                        <a:t> Abuse Treatment Staff</a:t>
                      </a:r>
                      <a:endParaRPr lang="en-US" dirty="0"/>
                    </a:p>
                  </a:txBody>
                  <a:tcPr/>
                </a:tc>
              </a:tr>
              <a:tr h="370840">
                <a:tc>
                  <a:txBody>
                    <a:bodyPr/>
                    <a:lstStyle/>
                    <a:p>
                      <a:r>
                        <a:rPr lang="en-US" dirty="0" smtClean="0"/>
                        <a:t>Ambiguous</a:t>
                      </a:r>
                      <a:r>
                        <a:rPr lang="en-US" baseline="0" dirty="0" smtClean="0"/>
                        <a:t> Work Assignment</a:t>
                      </a:r>
                      <a:endParaRPr lang="en-US" dirty="0"/>
                    </a:p>
                  </a:txBody>
                  <a:tcPr/>
                </a:tc>
                <a:tc>
                  <a:txBody>
                    <a:bodyPr/>
                    <a:lstStyle/>
                    <a:p>
                      <a:r>
                        <a:rPr lang="en-US" dirty="0" smtClean="0"/>
                        <a:t>Heavy Caseloads </a:t>
                      </a:r>
                      <a:endParaRPr lang="en-US" dirty="0"/>
                    </a:p>
                  </a:txBody>
                  <a:tcPr/>
                </a:tc>
              </a:tr>
              <a:tr h="370840">
                <a:tc>
                  <a:txBody>
                    <a:bodyPr/>
                    <a:lstStyle/>
                    <a:p>
                      <a:r>
                        <a:rPr lang="en-US" dirty="0" smtClean="0"/>
                        <a:t>Role Conflict (Morgan et. al</a:t>
                      </a:r>
                      <a:r>
                        <a:rPr lang="en-US" baseline="0" dirty="0" smtClean="0"/>
                        <a:t>, 2002)</a:t>
                      </a:r>
                      <a:endParaRPr lang="en-US" dirty="0"/>
                    </a:p>
                  </a:txBody>
                  <a:tcPr/>
                </a:tc>
                <a:tc>
                  <a:txBody>
                    <a:bodyPr/>
                    <a:lstStyle/>
                    <a:p>
                      <a:r>
                        <a:rPr lang="en-US" dirty="0" smtClean="0"/>
                        <a:t>Isolation from</a:t>
                      </a:r>
                      <a:r>
                        <a:rPr lang="en-US" baseline="0" dirty="0" smtClean="0"/>
                        <a:t> Peers</a:t>
                      </a:r>
                      <a:endParaRPr lang="en-US" dirty="0"/>
                    </a:p>
                  </a:txBody>
                  <a:tcPr/>
                </a:tc>
              </a:tr>
              <a:tr h="370840">
                <a:tc>
                  <a:txBody>
                    <a:bodyPr/>
                    <a:lstStyle/>
                    <a:p>
                      <a:r>
                        <a:rPr lang="en-US" dirty="0" smtClean="0"/>
                        <a:t>Negative Inmates Contact (</a:t>
                      </a:r>
                      <a:r>
                        <a:rPr lang="en-US" dirty="0" err="1" smtClean="0"/>
                        <a:t>Dignam</a:t>
                      </a:r>
                      <a:r>
                        <a:rPr lang="en-US" dirty="0" smtClean="0"/>
                        <a:t>,</a:t>
                      </a:r>
                      <a:r>
                        <a:rPr lang="en-US" baseline="0" dirty="0" smtClean="0"/>
                        <a:t> 1986; Lindquist &amp; Whitehead, 1986)</a:t>
                      </a:r>
                      <a:endParaRPr lang="en-US" dirty="0"/>
                    </a:p>
                  </a:txBody>
                  <a:tcPr/>
                </a:tc>
                <a:tc>
                  <a:txBody>
                    <a:bodyPr/>
                    <a:lstStyle/>
                    <a:p>
                      <a:r>
                        <a:rPr lang="en-US" dirty="0" smtClean="0"/>
                        <a:t>Low</a:t>
                      </a:r>
                      <a:r>
                        <a:rPr lang="en-US" baseline="0" dirty="0" smtClean="0"/>
                        <a:t> pay/program funding</a:t>
                      </a:r>
                      <a:endParaRPr lang="en-US" dirty="0"/>
                    </a:p>
                  </a:txBody>
                  <a:tcPr/>
                </a:tc>
              </a:tr>
              <a:tr h="370840">
                <a:tc>
                  <a:txBody>
                    <a:bodyPr/>
                    <a:lstStyle/>
                    <a:p>
                      <a:r>
                        <a:rPr lang="en-US" dirty="0" smtClean="0"/>
                        <a:t>Poor</a:t>
                      </a:r>
                      <a:r>
                        <a:rPr lang="en-US" baseline="0" dirty="0" smtClean="0"/>
                        <a:t> Relationship with Peers</a:t>
                      </a:r>
                      <a:endParaRPr lang="en-US" dirty="0"/>
                    </a:p>
                  </a:txBody>
                  <a:tcPr/>
                </a:tc>
                <a:tc>
                  <a:txBody>
                    <a:bodyPr/>
                    <a:lstStyle/>
                    <a:p>
                      <a:r>
                        <a:rPr lang="en-US" dirty="0" smtClean="0"/>
                        <a:t>Inability</a:t>
                      </a:r>
                      <a:r>
                        <a:rPr lang="en-US" baseline="0" dirty="0" smtClean="0"/>
                        <a:t> to Detach </a:t>
                      </a:r>
                      <a:endParaRPr lang="en-US" dirty="0"/>
                    </a:p>
                  </a:txBody>
                  <a:tcPr/>
                </a:tc>
              </a:tr>
              <a:tr h="370840">
                <a:tc>
                  <a:txBody>
                    <a:bodyPr/>
                    <a:lstStyle/>
                    <a:p>
                      <a:r>
                        <a:rPr lang="en-US" dirty="0" smtClean="0"/>
                        <a:t>No</a:t>
                      </a:r>
                      <a:r>
                        <a:rPr lang="en-US" baseline="0" dirty="0" smtClean="0"/>
                        <a:t> Sense of Purpose</a:t>
                      </a:r>
                      <a:endParaRPr lang="en-US" dirty="0"/>
                    </a:p>
                  </a:txBody>
                  <a:tcPr/>
                </a:tc>
                <a:tc>
                  <a:txBody>
                    <a:bodyPr/>
                    <a:lstStyle/>
                    <a:p>
                      <a:r>
                        <a:rPr lang="en-US" dirty="0" smtClean="0"/>
                        <a:t>Increased</a:t>
                      </a:r>
                      <a:r>
                        <a:rPr lang="en-US" baseline="0" dirty="0" smtClean="0"/>
                        <a:t> Number of Performance Standards</a:t>
                      </a:r>
                      <a:endParaRPr lang="en-US" dirty="0"/>
                    </a:p>
                  </a:txBody>
                  <a:tcPr/>
                </a:tc>
              </a:tr>
              <a:tr h="370840">
                <a:tc>
                  <a:txBody>
                    <a:bodyPr/>
                    <a:lstStyle/>
                    <a:p>
                      <a:endParaRPr lang="en-US" dirty="0"/>
                    </a:p>
                  </a:txBody>
                  <a:tcPr/>
                </a:tc>
                <a:tc>
                  <a:txBody>
                    <a:bodyPr/>
                    <a:lstStyle/>
                    <a:p>
                      <a:r>
                        <a:rPr lang="en-US" dirty="0" smtClean="0"/>
                        <a:t>Lack</a:t>
                      </a:r>
                      <a:r>
                        <a:rPr lang="en-US" baseline="0" dirty="0" smtClean="0"/>
                        <a:t> of Clinical Supervision</a:t>
                      </a:r>
                      <a:endParaRPr lang="en-US" dirty="0"/>
                    </a:p>
                  </a:txBody>
                  <a:tcPr/>
                </a:tc>
              </a:tr>
              <a:tr h="370840">
                <a:tc>
                  <a:txBody>
                    <a:bodyPr/>
                    <a:lstStyle/>
                    <a:p>
                      <a:endParaRPr lang="en-US"/>
                    </a:p>
                  </a:txBody>
                  <a:tcPr/>
                </a:tc>
                <a:tc>
                  <a:txBody>
                    <a:bodyPr/>
                    <a:lstStyle/>
                    <a:p>
                      <a:endParaRPr lang="en-US" dirty="0"/>
                    </a:p>
                  </a:txBody>
                  <a:tcPr/>
                </a:tc>
              </a:tr>
            </a:tbl>
          </a:graphicData>
        </a:graphic>
      </p:graphicFrame>
      <p:sp>
        <p:nvSpPr>
          <p:cNvPr id="3" name="Title 2"/>
          <p:cNvSpPr>
            <a:spLocks noGrp="1"/>
          </p:cNvSpPr>
          <p:nvPr>
            <p:ph type="title"/>
          </p:nvPr>
        </p:nvSpPr>
        <p:spPr/>
        <p:txBody>
          <a:bodyPr/>
          <a:lstStyle/>
          <a:p>
            <a:r>
              <a:rPr lang="en-US" dirty="0" smtClean="0"/>
              <a:t>Predictors of Burnout</a:t>
            </a:r>
            <a:endParaRPr lang="en-US" dirty="0"/>
          </a:p>
        </p:txBody>
      </p:sp>
      <p:sp>
        <p:nvSpPr>
          <p:cNvPr id="5" name="TextBox 4"/>
          <p:cNvSpPr txBox="1"/>
          <p:nvPr/>
        </p:nvSpPr>
        <p:spPr>
          <a:xfrm>
            <a:off x="3581400" y="5638800"/>
            <a:ext cx="3689931" cy="369332"/>
          </a:xfrm>
          <a:prstGeom prst="rect">
            <a:avLst/>
          </a:prstGeom>
          <a:noFill/>
        </p:spPr>
        <p:txBody>
          <a:bodyPr wrap="square" rtlCol="0">
            <a:spAutoFit/>
          </a:bodyPr>
          <a:lstStyle/>
          <a:p>
            <a:r>
              <a:rPr lang="en-US" sz="900" dirty="0" smtClean="0"/>
              <a:t>Sources: Morgan, </a:t>
            </a:r>
            <a:r>
              <a:rPr lang="en-US" sz="900" dirty="0" err="1" smtClean="0"/>
              <a:t>VanHaveren</a:t>
            </a:r>
            <a:r>
              <a:rPr lang="en-US" sz="900" dirty="0" smtClean="0"/>
              <a:t>, Pearson (2002); </a:t>
            </a:r>
          </a:p>
          <a:p>
            <a:r>
              <a:rPr lang="en-US" sz="900" dirty="0" err="1" smtClean="0"/>
              <a:t>Deighton</a:t>
            </a:r>
            <a:r>
              <a:rPr lang="en-US" sz="900" dirty="0" smtClean="0"/>
              <a:t> et. al. (2007)</a:t>
            </a:r>
            <a:endParaRPr lang="en-US" sz="900" dirty="0"/>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11138980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30431482"/>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fontScale="90000"/>
          </a:bodyPr>
          <a:lstStyle/>
          <a:p>
            <a:r>
              <a:rPr lang="en-US" dirty="0" smtClean="0"/>
              <a:t>The Burnout Cycle In CJ Programs</a:t>
            </a:r>
            <a:endParaRPr lang="en-US" dirty="0"/>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4057071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r>
              <a:rPr lang="en-US" dirty="0" smtClean="0"/>
              <a:t>So what are the shared goals in our work with offenders?</a:t>
            </a:r>
            <a:endParaRPr lang="en-US" dirty="0"/>
          </a:p>
        </p:txBody>
      </p:sp>
      <p:sp>
        <p:nvSpPr>
          <p:cNvPr id="3" name="Slide Number Placeholder 2"/>
          <p:cNvSpPr>
            <a:spLocks noGrp="1"/>
          </p:cNvSpPr>
          <p:nvPr>
            <p:ph type="sldNum" sz="quarter" idx="12"/>
          </p:nvPr>
        </p:nvSpPr>
        <p:spPr/>
        <p:txBody>
          <a:bodyPr/>
          <a:lstStyle/>
          <a:p>
            <a:fld id="{857A9356-58C5-43D5-882F-5F19D2B208CB}" type="slidenum">
              <a:rPr lang="en-US" smtClean="0">
                <a:solidFill>
                  <a:prstClr val="black">
                    <a:tint val="75000"/>
                  </a:prstClr>
                </a:solidFill>
              </a:rPr>
              <a:pPr/>
              <a:t>5</a:t>
            </a:fld>
            <a:endParaRPr lang="en-US">
              <a:solidFill>
                <a:prstClr val="black">
                  <a:tint val="75000"/>
                </a:prstClr>
              </a:solidFill>
            </a:endParaRPr>
          </a:p>
        </p:txBody>
      </p:sp>
      <p:sp>
        <p:nvSpPr>
          <p:cNvPr id="4" name="Title 3"/>
          <p:cNvSpPr>
            <a:spLocks noGrp="1"/>
          </p:cNvSpPr>
          <p:nvPr>
            <p:ph type="title"/>
          </p:nvPr>
        </p:nvSpPr>
        <p:spPr/>
        <p:txBody>
          <a:bodyPr/>
          <a:lstStyle/>
          <a:p>
            <a:r>
              <a:rPr lang="en-US" dirty="0" smtClean="0"/>
              <a:t>Corrections and Treatment</a:t>
            </a:r>
            <a:endParaRPr lang="en-US" dirty="0"/>
          </a:p>
        </p:txBody>
      </p:sp>
    </p:spTree>
    <p:extLst>
      <p:ext uri="{BB962C8B-B14F-4D97-AF65-F5344CB8AC3E}">
        <p14:creationId xmlns:p14="http://schemas.microsoft.com/office/powerpoint/2010/main" val="4034983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Burnout is a predictable but avoidable condition associated with work in the helping professions.</a:t>
            </a:r>
          </a:p>
          <a:p>
            <a:r>
              <a:rPr lang="en-US" dirty="0" smtClean="0"/>
              <a:t>Burnout is characterized by:</a:t>
            </a:r>
          </a:p>
          <a:p>
            <a:pPr lvl="1"/>
            <a:r>
              <a:rPr lang="en-US" dirty="0" smtClean="0"/>
              <a:t>Lack of Enthusiasm </a:t>
            </a:r>
          </a:p>
          <a:p>
            <a:pPr lvl="1"/>
            <a:r>
              <a:rPr lang="en-US" dirty="0" smtClean="0"/>
              <a:t>Withdrawal</a:t>
            </a:r>
          </a:p>
          <a:p>
            <a:pPr lvl="1"/>
            <a:r>
              <a:rPr lang="en-US" dirty="0" smtClean="0"/>
              <a:t>Frequent Absenteeism</a:t>
            </a:r>
          </a:p>
          <a:p>
            <a:pPr lvl="1"/>
            <a:r>
              <a:rPr lang="en-US" dirty="0" smtClean="0"/>
              <a:t>Blunting of Empathy and Callousness</a:t>
            </a:r>
          </a:p>
          <a:p>
            <a:pPr lvl="1"/>
            <a:r>
              <a:rPr lang="en-US" dirty="0" smtClean="0"/>
              <a:t>Dehumanizing of Clients</a:t>
            </a:r>
          </a:p>
          <a:p>
            <a:pPr lvl="1"/>
            <a:r>
              <a:rPr lang="en-US" dirty="0" smtClean="0"/>
              <a:t>Fatigue</a:t>
            </a:r>
          </a:p>
        </p:txBody>
      </p:sp>
      <p:sp>
        <p:nvSpPr>
          <p:cNvPr id="3" name="Title 2"/>
          <p:cNvSpPr>
            <a:spLocks noGrp="1"/>
          </p:cNvSpPr>
          <p:nvPr>
            <p:ph type="title"/>
          </p:nvPr>
        </p:nvSpPr>
        <p:spPr/>
        <p:txBody>
          <a:bodyPr/>
          <a:lstStyle/>
          <a:p>
            <a:r>
              <a:rPr lang="en-US" dirty="0" smtClean="0"/>
              <a:t>Burnout: What is It?</a:t>
            </a:r>
            <a:endParaRPr lang="en-US" dirty="0"/>
          </a:p>
        </p:txBody>
      </p:sp>
      <p:sp>
        <p:nvSpPr>
          <p:cNvPr id="5" name="Slide Number Placeholder 4"/>
          <p:cNvSpPr>
            <a:spLocks noGrp="1"/>
          </p:cNvSpPr>
          <p:nvPr>
            <p:ph type="sldNum" sz="quarter" idx="12"/>
          </p:nvPr>
        </p:nvSpPr>
        <p:spPr/>
        <p:txBody>
          <a:bodyPr/>
          <a:lstStyle/>
          <a:p>
            <a:fld id="{857A9356-58C5-43D5-882F-5F19D2B208CB}"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21462218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dirty="0" smtClean="0"/>
              <a:t>Negativity</a:t>
            </a:r>
          </a:p>
          <a:p>
            <a:pPr lvl="1"/>
            <a:r>
              <a:rPr lang="en-US" dirty="0" smtClean="0"/>
              <a:t>Powerlessness</a:t>
            </a:r>
          </a:p>
          <a:p>
            <a:pPr lvl="1"/>
            <a:r>
              <a:rPr lang="en-US" dirty="0" smtClean="0"/>
              <a:t>Hopelessness</a:t>
            </a:r>
          </a:p>
          <a:p>
            <a:pPr lvl="1"/>
            <a:r>
              <a:rPr lang="en-US" dirty="0" smtClean="0"/>
              <a:t>Lack of Confidence in Skills/Avoidance</a:t>
            </a:r>
          </a:p>
          <a:p>
            <a:pPr lvl="1"/>
            <a:r>
              <a:rPr lang="en-US" dirty="0" smtClean="0"/>
              <a:t>Somatic symptoms including headaches, GI distress, elevated blood pressure, insomnia</a:t>
            </a:r>
          </a:p>
          <a:p>
            <a:pPr lvl="1"/>
            <a:r>
              <a:rPr lang="en-US" dirty="0" smtClean="0"/>
              <a:t>Distress in Personal Life</a:t>
            </a:r>
          </a:p>
          <a:p>
            <a:pPr lvl="1"/>
            <a:r>
              <a:rPr lang="en-US" dirty="0" smtClean="0"/>
              <a:t>Decrease in Healthy Self-Care</a:t>
            </a:r>
          </a:p>
          <a:p>
            <a:pPr lvl="1"/>
            <a:r>
              <a:rPr lang="en-US" dirty="0" smtClean="0"/>
              <a:t>Increase in Maladaptive Coping Behaviors, including Substance </a:t>
            </a:r>
            <a:r>
              <a:rPr lang="en-US" dirty="0"/>
              <a:t>U</a:t>
            </a:r>
            <a:r>
              <a:rPr lang="en-US" dirty="0" smtClean="0"/>
              <a:t>se</a:t>
            </a:r>
          </a:p>
          <a:p>
            <a:pPr lvl="1"/>
            <a:r>
              <a:rPr lang="en-US" dirty="0" smtClean="0"/>
              <a:t>Relapse to Addiction</a:t>
            </a:r>
          </a:p>
          <a:p>
            <a:pPr lvl="1"/>
            <a:endParaRPr lang="en-US" dirty="0"/>
          </a:p>
        </p:txBody>
      </p:sp>
      <p:sp>
        <p:nvSpPr>
          <p:cNvPr id="3" name="Title 2"/>
          <p:cNvSpPr>
            <a:spLocks noGrp="1"/>
          </p:cNvSpPr>
          <p:nvPr>
            <p:ph type="title"/>
          </p:nvPr>
        </p:nvSpPr>
        <p:spPr/>
        <p:txBody>
          <a:bodyPr/>
          <a:lstStyle/>
          <a:p>
            <a:r>
              <a:rPr lang="en-US" dirty="0" smtClean="0"/>
              <a:t>Burnout: What is It?</a:t>
            </a:r>
            <a:endParaRPr lang="en-US" dirty="0"/>
          </a:p>
        </p:txBody>
      </p:sp>
      <p:sp>
        <p:nvSpPr>
          <p:cNvPr id="5" name="Slide Number Placeholder 4"/>
          <p:cNvSpPr>
            <a:spLocks noGrp="1"/>
          </p:cNvSpPr>
          <p:nvPr>
            <p:ph type="sldNum" sz="quarter" idx="12"/>
          </p:nvPr>
        </p:nvSpPr>
        <p:spPr/>
        <p:txBody>
          <a:bodyPr/>
          <a:lstStyle/>
          <a:p>
            <a:fld id="{857A9356-58C5-43D5-882F-5F19D2B208CB}"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14230395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Clients feel devalued, avoided</a:t>
            </a:r>
          </a:p>
          <a:p>
            <a:r>
              <a:rPr lang="en-US" dirty="0" smtClean="0"/>
              <a:t>Co-Workers may feel concern, a desire to intervene, resentment, a heavier burden to compensate.</a:t>
            </a:r>
          </a:p>
          <a:p>
            <a:r>
              <a:rPr lang="en-US" dirty="0" smtClean="0"/>
              <a:t>The entire staff and program may “catch” the negativity, cynicism and indifference of a burned-out staff member over time without intervention.</a:t>
            </a:r>
            <a:endParaRPr lang="en-US" dirty="0"/>
          </a:p>
        </p:txBody>
      </p:sp>
      <p:sp>
        <p:nvSpPr>
          <p:cNvPr id="3" name="Title 2"/>
          <p:cNvSpPr>
            <a:spLocks noGrp="1"/>
          </p:cNvSpPr>
          <p:nvPr>
            <p:ph type="title"/>
          </p:nvPr>
        </p:nvSpPr>
        <p:spPr/>
        <p:txBody>
          <a:bodyPr/>
          <a:lstStyle/>
          <a:p>
            <a:r>
              <a:rPr lang="en-US" dirty="0" smtClean="0"/>
              <a:t>Burnout: It’s Impact</a:t>
            </a:r>
            <a:endParaRPr lang="en-US" dirty="0"/>
          </a:p>
        </p:txBody>
      </p:sp>
      <p:sp>
        <p:nvSpPr>
          <p:cNvPr id="4" name="Slide Number Placeholder 3"/>
          <p:cNvSpPr>
            <a:spLocks noGrp="1"/>
          </p:cNvSpPr>
          <p:nvPr>
            <p:ph type="sldNum" sz="quarter" idx="12"/>
          </p:nvPr>
        </p:nvSpPr>
        <p:spPr/>
        <p:txBody>
          <a:bodyPr/>
          <a:lstStyle/>
          <a:p>
            <a:fld id="{857A9356-58C5-43D5-882F-5F19D2B208CB}"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18591726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609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90498" name="Picture 9"/>
          <p:cNvPicPr>
            <a:picLocks noChangeAspect="1"/>
          </p:cNvPicPr>
          <p:nvPr/>
        </p:nvPicPr>
        <p:blipFill>
          <a:blip r:embed="rId3"/>
          <a:srcRect/>
          <a:stretch>
            <a:fillRect/>
          </a:stretch>
        </p:blipFill>
        <p:spPr bwMode="auto">
          <a:xfrm>
            <a:off x="0" y="6343650"/>
            <a:ext cx="9144000" cy="590550"/>
          </a:xfrm>
          <a:prstGeom prst="rect">
            <a:avLst/>
          </a:prstGeom>
          <a:noFill/>
          <a:ln w="9525">
            <a:noFill/>
            <a:miter lim="800000"/>
            <a:headEnd/>
            <a:tailEnd/>
          </a:ln>
        </p:spPr>
      </p:pic>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0" y="7620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78247" name="Rectangle 7"/>
          <p:cNvSpPr>
            <a:spLocks/>
          </p:cNvSpPr>
          <p:nvPr/>
        </p:nvSpPr>
        <p:spPr bwMode="auto">
          <a:xfrm>
            <a:off x="0" y="1481138"/>
            <a:ext cx="8915400" cy="4525962"/>
          </a:xfrm>
          <a:prstGeom prst="rect">
            <a:avLst/>
          </a:prstGeom>
          <a:noFill/>
          <a:ln w="9525">
            <a:noFill/>
            <a:miter lim="800000"/>
            <a:headEnd/>
            <a:tailEnd/>
          </a:ln>
        </p:spPr>
        <p:txBody>
          <a:bodyPr/>
          <a:lstStyle/>
          <a:p>
            <a:pPr marL="365125" indent="-255588" algn="ctr" eaLnBrk="0" hangingPunct="0">
              <a:spcBef>
                <a:spcPts val="400"/>
              </a:spcBef>
              <a:buClr>
                <a:schemeClr val="accent1"/>
              </a:buClr>
              <a:buSzPct val="68000"/>
              <a:buFont typeface="Wingdings 3" pitchFamily="18" charset="2"/>
              <a:buNone/>
              <a:defRPr/>
            </a:pPr>
            <a:r>
              <a:rPr lang="en-US" sz="2700">
                <a:latin typeface="Lucida Sans Unicode" pitchFamily="34" charset="0"/>
              </a:rPr>
              <a:t>  There MUST be not just </a:t>
            </a:r>
            <a:r>
              <a:rPr lang="en-US" sz="2700" i="1">
                <a:solidFill>
                  <a:srgbClr val="5F5F5F"/>
                </a:solidFill>
                <a:effectLst>
                  <a:outerShdw blurRad="38100" dist="38100" dir="2700000" algn="tl">
                    <a:srgbClr val="C0C0C0"/>
                  </a:outerShdw>
                </a:effectLst>
                <a:latin typeface="Lucida Sans Unicode" pitchFamily="34" charset="0"/>
              </a:rPr>
              <a:t>COMMUNICATION</a:t>
            </a:r>
            <a:r>
              <a:rPr lang="en-US" sz="2700">
                <a:latin typeface="Lucida Sans Unicode" pitchFamily="34" charset="0"/>
              </a:rPr>
              <a:t> </a:t>
            </a:r>
          </a:p>
          <a:p>
            <a:pPr marL="365125" indent="-255588" algn="ctr" eaLnBrk="0" hangingPunct="0">
              <a:spcBef>
                <a:spcPts val="400"/>
              </a:spcBef>
              <a:buClr>
                <a:schemeClr val="accent1"/>
              </a:buClr>
              <a:buSzPct val="68000"/>
              <a:buFont typeface="Wingdings 3" pitchFamily="18" charset="2"/>
              <a:buNone/>
              <a:defRPr/>
            </a:pPr>
            <a:endParaRPr lang="en-US" sz="800">
              <a:latin typeface="Lucida Sans Unicode" pitchFamily="34" charset="0"/>
            </a:endParaRPr>
          </a:p>
          <a:p>
            <a:pPr marL="365125" indent="-255588" algn="ctr" eaLnBrk="0" hangingPunct="0">
              <a:spcBef>
                <a:spcPts val="400"/>
              </a:spcBef>
              <a:buClr>
                <a:schemeClr val="accent1"/>
              </a:buClr>
              <a:buSzPct val="68000"/>
              <a:buFont typeface="Wingdings 3" pitchFamily="18" charset="2"/>
              <a:buNone/>
              <a:defRPr/>
            </a:pPr>
            <a:r>
              <a:rPr lang="en-US" sz="2700">
                <a:latin typeface="Lucida Sans Unicode" pitchFamily="34" charset="0"/>
              </a:rPr>
              <a:t>between Correctional Officers and Treatment Staff </a:t>
            </a:r>
          </a:p>
          <a:p>
            <a:pPr marL="365125" indent="-255588" algn="ctr" eaLnBrk="0" hangingPunct="0">
              <a:spcBef>
                <a:spcPts val="400"/>
              </a:spcBef>
              <a:buClr>
                <a:schemeClr val="accent1"/>
              </a:buClr>
              <a:buSzPct val="68000"/>
              <a:buFont typeface="Wingdings 3" pitchFamily="18" charset="2"/>
              <a:buNone/>
              <a:defRPr/>
            </a:pPr>
            <a:endParaRPr lang="en-US" sz="800">
              <a:latin typeface="Lucida Sans Unicode" pitchFamily="34" charset="0"/>
            </a:endParaRPr>
          </a:p>
          <a:p>
            <a:pPr marL="365125" indent="-255588" algn="ctr" eaLnBrk="0" hangingPunct="0">
              <a:spcBef>
                <a:spcPts val="400"/>
              </a:spcBef>
              <a:buClr>
                <a:schemeClr val="accent1"/>
              </a:buClr>
              <a:buSzPct val="68000"/>
              <a:buFont typeface="Wingdings 3" pitchFamily="18" charset="2"/>
              <a:buNone/>
              <a:defRPr/>
            </a:pPr>
            <a:r>
              <a:rPr lang="en-US" sz="2700">
                <a:latin typeface="Lucida Sans Unicode" pitchFamily="34" charset="0"/>
              </a:rPr>
              <a:t>but </a:t>
            </a:r>
            <a:r>
              <a:rPr lang="en-US" sz="2700" b="1" i="1">
                <a:solidFill>
                  <a:srgbClr val="000066"/>
                </a:solidFill>
                <a:effectLst>
                  <a:outerShdw blurRad="38100" dist="38100" dir="2700000" algn="tl">
                    <a:srgbClr val="C0C0C0"/>
                  </a:outerShdw>
                </a:effectLst>
                <a:latin typeface="Lucida Sans Unicode" pitchFamily="34" charset="0"/>
              </a:rPr>
              <a:t>POSITIVE COOPERATIVE RELATIONSHIPS</a:t>
            </a:r>
            <a:r>
              <a:rPr lang="en-US" sz="2700">
                <a:latin typeface="Lucida Sans Unicode" pitchFamily="34" charset="0"/>
              </a:rPr>
              <a:t> as well. </a:t>
            </a:r>
          </a:p>
        </p:txBody>
      </p:sp>
      <p:pic>
        <p:nvPicPr>
          <p:cNvPr id="490503" name="Picture 8" descr="MC900286994[1]"/>
          <p:cNvPicPr>
            <a:picLocks noChangeAspect="1" noChangeArrowheads="1"/>
          </p:cNvPicPr>
          <p:nvPr/>
        </p:nvPicPr>
        <p:blipFill>
          <a:blip r:embed="rId4"/>
          <a:srcRect/>
          <a:stretch>
            <a:fillRect/>
          </a:stretch>
        </p:blipFill>
        <p:spPr bwMode="auto">
          <a:xfrm>
            <a:off x="3962400" y="3505200"/>
            <a:ext cx="1289050" cy="22447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val="18145595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2400" y="152400"/>
            <a:ext cx="8839200" cy="6553200"/>
          </a:xfrm>
        </p:spPr>
      </p:pic>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5123030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85800" y="1371600"/>
            <a:ext cx="7543800" cy="4724400"/>
          </a:xfrm>
        </p:spPr>
        <p:txBody>
          <a:bodyPr>
            <a:normAutofit fontScale="85000" lnSpcReduction="10000"/>
          </a:bodyPr>
          <a:lstStyle/>
          <a:p>
            <a:r>
              <a:rPr lang="en-US" dirty="0" smtClean="0"/>
              <a:t>Recognize that immediacy is a key component of the treatment process </a:t>
            </a:r>
            <a:r>
              <a:rPr lang="en-US" sz="1900" dirty="0" smtClean="0"/>
              <a:t>(</a:t>
            </a:r>
            <a:r>
              <a:rPr lang="en-US" sz="1900" dirty="0" err="1" smtClean="0"/>
              <a:t>Hora</a:t>
            </a:r>
            <a:r>
              <a:rPr lang="en-US" sz="1900" dirty="0" smtClean="0"/>
              <a:t>, </a:t>
            </a:r>
            <a:r>
              <a:rPr lang="en-US" sz="1900" dirty="0" err="1" smtClean="0"/>
              <a:t>Schma</a:t>
            </a:r>
            <a:r>
              <a:rPr lang="en-US" sz="1900" dirty="0" smtClean="0"/>
              <a:t> &amp; </a:t>
            </a:r>
            <a:r>
              <a:rPr lang="en-US" sz="1900" dirty="0" err="1" smtClean="0"/>
              <a:t>Rosentahl</a:t>
            </a:r>
            <a:r>
              <a:rPr lang="en-US" sz="1900" dirty="0"/>
              <a:t> </a:t>
            </a:r>
            <a:r>
              <a:rPr lang="en-US" sz="1900" dirty="0" smtClean="0"/>
              <a:t>(1999) Notre Dame Law Review</a:t>
            </a:r>
            <a:r>
              <a:rPr lang="en-US" sz="1900" dirty="0" smtClean="0"/>
              <a:t>)</a:t>
            </a:r>
          </a:p>
          <a:p>
            <a:pPr marL="109728" indent="0">
              <a:buNone/>
            </a:pPr>
            <a:endParaRPr lang="en-US" sz="1900" dirty="0" smtClean="0"/>
          </a:p>
          <a:p>
            <a:r>
              <a:rPr lang="en-US" dirty="0" smtClean="0"/>
              <a:t>Detox is only the first stage of treatment and by itself does little to change long-term substance </a:t>
            </a:r>
            <a:r>
              <a:rPr lang="en-US" dirty="0" smtClean="0"/>
              <a:t>abuse</a:t>
            </a:r>
          </a:p>
          <a:p>
            <a:pPr marL="109728" indent="0">
              <a:buNone/>
            </a:pPr>
            <a:endParaRPr lang="en-US" dirty="0" smtClean="0"/>
          </a:p>
          <a:p>
            <a:r>
              <a:rPr lang="en-US" dirty="0" smtClean="0"/>
              <a:t>Remaining </a:t>
            </a:r>
            <a:r>
              <a:rPr lang="en-US" dirty="0"/>
              <a:t>in treatment for an adequate period of time is </a:t>
            </a:r>
            <a:r>
              <a:rPr lang="en-US" dirty="0" smtClean="0"/>
              <a:t>critical</a:t>
            </a:r>
          </a:p>
          <a:p>
            <a:pPr marL="109728" indent="0">
              <a:buNone/>
            </a:pPr>
            <a:endParaRPr lang="en-US" dirty="0"/>
          </a:p>
          <a:p>
            <a:r>
              <a:rPr lang="en-US" dirty="0" smtClean="0"/>
              <a:t>Proper assessment is primarily the responsibility of service providers but all supervising / court officers should be concerned</a:t>
            </a:r>
          </a:p>
        </p:txBody>
      </p:sp>
      <p:sp>
        <p:nvSpPr>
          <p:cNvPr id="2" name="Title 1"/>
          <p:cNvSpPr>
            <a:spLocks noGrp="1"/>
          </p:cNvSpPr>
          <p:nvPr>
            <p:ph type="title"/>
          </p:nvPr>
        </p:nvSpPr>
        <p:spPr>
          <a:xfrm>
            <a:off x="228600" y="457200"/>
            <a:ext cx="8458200" cy="762000"/>
          </a:xfrm>
        </p:spPr>
        <p:txBody>
          <a:bodyPr>
            <a:normAutofit fontScale="90000"/>
          </a:bodyPr>
          <a:lstStyle/>
          <a:p>
            <a:r>
              <a:rPr lang="en-US" sz="2800" dirty="0" smtClean="0"/>
              <a:t>CJ System’s Role in Addressing Treatment Issues</a:t>
            </a:r>
            <a:endParaRPr lang="en-US" sz="2800" dirty="0"/>
          </a:p>
        </p:txBody>
      </p:sp>
      <p:sp>
        <p:nvSpPr>
          <p:cNvPr id="3" name="TextBox 2"/>
          <p:cNvSpPr txBox="1"/>
          <p:nvPr/>
        </p:nvSpPr>
        <p:spPr>
          <a:xfrm>
            <a:off x="4876800" y="6408357"/>
            <a:ext cx="2926442" cy="276999"/>
          </a:xfrm>
          <a:prstGeom prst="rect">
            <a:avLst/>
          </a:prstGeom>
          <a:noFill/>
        </p:spPr>
        <p:txBody>
          <a:bodyPr wrap="none" rtlCol="0">
            <a:spAutoFit/>
          </a:bodyPr>
          <a:lstStyle/>
          <a:p>
            <a:pPr fontAlgn="base">
              <a:spcBef>
                <a:spcPct val="0"/>
              </a:spcBef>
              <a:spcAft>
                <a:spcPct val="0"/>
              </a:spcAft>
            </a:pPr>
            <a:r>
              <a:rPr lang="en-US" sz="1200" dirty="0">
                <a:solidFill>
                  <a:srgbClr val="292934"/>
                </a:solidFill>
                <a:sym typeface="Arial" charset="0"/>
              </a:rPr>
              <a:t>Drug Courts: The Second Decade, NIJ, 2006</a:t>
            </a:r>
          </a:p>
        </p:txBody>
      </p:sp>
      <p:sp>
        <p:nvSpPr>
          <p:cNvPr id="6" name="Slide Number Placeholder 5"/>
          <p:cNvSpPr>
            <a:spLocks noGrp="1"/>
          </p:cNvSpPr>
          <p:nvPr>
            <p:ph type="sldNum" sz="quarter" idx="12"/>
          </p:nvPr>
        </p:nvSpPr>
        <p:spPr/>
        <p:txBody>
          <a:bodyPr/>
          <a:lstStyle/>
          <a:p>
            <a:fld id="{857A9356-58C5-43D5-882F-5F19D2B208CB}"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32405470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85800" y="1447800"/>
            <a:ext cx="7543800" cy="3886200"/>
          </a:xfrm>
        </p:spPr>
        <p:txBody>
          <a:bodyPr>
            <a:normAutofit/>
          </a:bodyPr>
          <a:lstStyle/>
          <a:p>
            <a:r>
              <a:rPr lang="en-US" dirty="0" smtClean="0"/>
              <a:t>Drug / Alcohol use during treatment must be monitored continuously, as lapses during treatment do </a:t>
            </a:r>
            <a:r>
              <a:rPr lang="en-US" dirty="0" smtClean="0"/>
              <a:t>occur</a:t>
            </a:r>
          </a:p>
          <a:p>
            <a:pPr marL="109728" indent="0">
              <a:buNone/>
            </a:pPr>
            <a:endParaRPr lang="en-US" dirty="0" smtClean="0"/>
          </a:p>
          <a:p>
            <a:r>
              <a:rPr lang="en-US" dirty="0" smtClean="0"/>
              <a:t>Treatment / service plans must be assessed continually and modified as necessary to ensure that it meets the client’s changing needs</a:t>
            </a:r>
          </a:p>
        </p:txBody>
      </p:sp>
      <p:sp>
        <p:nvSpPr>
          <p:cNvPr id="2" name="Title 1"/>
          <p:cNvSpPr>
            <a:spLocks noGrp="1"/>
          </p:cNvSpPr>
          <p:nvPr>
            <p:ph type="title"/>
          </p:nvPr>
        </p:nvSpPr>
        <p:spPr>
          <a:xfrm>
            <a:off x="457200" y="381000"/>
            <a:ext cx="8305800" cy="762000"/>
          </a:xfrm>
        </p:spPr>
        <p:txBody>
          <a:bodyPr>
            <a:normAutofit fontScale="90000"/>
          </a:bodyPr>
          <a:lstStyle/>
          <a:p>
            <a:r>
              <a:rPr lang="en-US" sz="2800" dirty="0" smtClean="0"/>
              <a:t>CJ System’s Role in Addressing Treatment Issues</a:t>
            </a:r>
            <a:endParaRPr lang="en-US" sz="2800" dirty="0"/>
          </a:p>
        </p:txBody>
      </p:sp>
      <p:sp>
        <p:nvSpPr>
          <p:cNvPr id="6" name="TextBox 5"/>
          <p:cNvSpPr txBox="1"/>
          <p:nvPr/>
        </p:nvSpPr>
        <p:spPr>
          <a:xfrm>
            <a:off x="4267200" y="6352401"/>
            <a:ext cx="4114800" cy="276999"/>
          </a:xfrm>
          <a:prstGeom prst="rect">
            <a:avLst/>
          </a:prstGeom>
          <a:noFill/>
        </p:spPr>
        <p:txBody>
          <a:bodyPr wrap="square" rtlCol="0">
            <a:spAutoFit/>
          </a:bodyPr>
          <a:lstStyle/>
          <a:p>
            <a:pPr fontAlgn="base">
              <a:spcBef>
                <a:spcPct val="0"/>
              </a:spcBef>
              <a:spcAft>
                <a:spcPct val="0"/>
              </a:spcAft>
            </a:pPr>
            <a:r>
              <a:rPr lang="en-US" sz="1200" dirty="0">
                <a:solidFill>
                  <a:srgbClr val="292934"/>
                </a:solidFill>
                <a:sym typeface="Arial" charset="0"/>
              </a:rPr>
              <a:t>Principles of Drug Addiction Treatment – NIDA, 2009 </a:t>
            </a:r>
          </a:p>
        </p:txBody>
      </p:sp>
      <p:sp>
        <p:nvSpPr>
          <p:cNvPr id="3" name="Slide Number Placeholder 2"/>
          <p:cNvSpPr>
            <a:spLocks noGrp="1"/>
          </p:cNvSpPr>
          <p:nvPr>
            <p:ph type="sldNum" sz="quarter" idx="12"/>
          </p:nvPr>
        </p:nvSpPr>
        <p:spPr/>
        <p:txBody>
          <a:bodyPr/>
          <a:lstStyle/>
          <a:p>
            <a:fld id="{857A9356-58C5-43D5-882F-5F19D2B208CB}"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val="38149930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62000" y="1524000"/>
            <a:ext cx="7543800" cy="3886200"/>
          </a:xfrm>
        </p:spPr>
        <p:txBody>
          <a:bodyPr>
            <a:normAutofit fontScale="92500" lnSpcReduction="20000"/>
          </a:bodyPr>
          <a:lstStyle/>
          <a:p>
            <a:r>
              <a:rPr lang="en-US" dirty="0" smtClean="0"/>
              <a:t>Effective </a:t>
            </a:r>
            <a:r>
              <a:rPr lang="en-US" dirty="0"/>
              <a:t>treatment attends to multiple needs of the individual, not just his or her substance </a:t>
            </a:r>
            <a:r>
              <a:rPr lang="en-US" dirty="0" smtClean="0"/>
              <a:t>abuse.</a:t>
            </a:r>
          </a:p>
          <a:p>
            <a:pPr marL="109728" indent="0">
              <a:buNone/>
            </a:pPr>
            <a:endParaRPr lang="en-US" dirty="0" smtClean="0"/>
          </a:p>
          <a:p>
            <a:r>
              <a:rPr lang="en-US" dirty="0" smtClean="0"/>
              <a:t>Criminal justice involved clients report that interactions with the Judge are one of the most important influences on the experience they have while in treatment.</a:t>
            </a:r>
          </a:p>
          <a:p>
            <a:pPr marL="109728" indent="0">
              <a:buNone/>
            </a:pPr>
            <a:endParaRPr lang="en-US" dirty="0" smtClean="0"/>
          </a:p>
          <a:p>
            <a:r>
              <a:rPr lang="en-US" dirty="0" smtClean="0"/>
              <a:t>Ensure family involvement whenever possible during the treatment process.</a:t>
            </a:r>
            <a:endParaRPr lang="en-US" dirty="0"/>
          </a:p>
        </p:txBody>
      </p:sp>
      <p:sp>
        <p:nvSpPr>
          <p:cNvPr id="2" name="Title 1"/>
          <p:cNvSpPr>
            <a:spLocks noGrp="1"/>
          </p:cNvSpPr>
          <p:nvPr>
            <p:ph type="title"/>
          </p:nvPr>
        </p:nvSpPr>
        <p:spPr>
          <a:xfrm>
            <a:off x="228600" y="381000"/>
            <a:ext cx="8610600" cy="990600"/>
          </a:xfrm>
        </p:spPr>
        <p:txBody>
          <a:bodyPr>
            <a:normAutofit/>
          </a:bodyPr>
          <a:lstStyle/>
          <a:p>
            <a:r>
              <a:rPr lang="en-US" sz="2800" dirty="0" smtClean="0"/>
              <a:t>CJ System’s Role in Addressing Treatment Issues</a:t>
            </a:r>
            <a:endParaRPr lang="en-US" sz="2800" dirty="0"/>
          </a:p>
        </p:txBody>
      </p:sp>
      <p:sp>
        <p:nvSpPr>
          <p:cNvPr id="6" name="TextBox 5"/>
          <p:cNvSpPr txBox="1"/>
          <p:nvPr/>
        </p:nvSpPr>
        <p:spPr>
          <a:xfrm>
            <a:off x="4267200" y="6352401"/>
            <a:ext cx="4114800" cy="276999"/>
          </a:xfrm>
          <a:prstGeom prst="rect">
            <a:avLst/>
          </a:prstGeom>
          <a:noFill/>
        </p:spPr>
        <p:txBody>
          <a:bodyPr wrap="square" rtlCol="0">
            <a:spAutoFit/>
          </a:bodyPr>
          <a:lstStyle/>
          <a:p>
            <a:pPr fontAlgn="base">
              <a:spcBef>
                <a:spcPct val="0"/>
              </a:spcBef>
              <a:spcAft>
                <a:spcPct val="0"/>
              </a:spcAft>
            </a:pPr>
            <a:r>
              <a:rPr lang="en-US" sz="1200" dirty="0">
                <a:solidFill>
                  <a:srgbClr val="292934"/>
                </a:solidFill>
                <a:sym typeface="Arial" charset="0"/>
              </a:rPr>
              <a:t>Principles of Drug Addiction Treatment – NIDA, 2009 </a:t>
            </a:r>
          </a:p>
        </p:txBody>
      </p:sp>
      <p:sp>
        <p:nvSpPr>
          <p:cNvPr id="3" name="Slide Number Placeholder 2"/>
          <p:cNvSpPr>
            <a:spLocks noGrp="1"/>
          </p:cNvSpPr>
          <p:nvPr>
            <p:ph type="sldNum" sz="quarter" idx="12"/>
          </p:nvPr>
        </p:nvSpPr>
        <p:spPr/>
        <p:txBody>
          <a:bodyPr/>
          <a:lstStyle/>
          <a:p>
            <a:fld id="{857A9356-58C5-43D5-882F-5F19D2B208CB}" type="slidenum">
              <a:rPr lang="en-US" smtClean="0">
                <a:solidFill>
                  <a:prstClr val="black">
                    <a:tint val="75000"/>
                  </a:prstClr>
                </a:solidFill>
              </a:rPr>
              <a:pPr/>
              <a:t>57</a:t>
            </a:fld>
            <a:endParaRPr lang="en-US">
              <a:solidFill>
                <a:prstClr val="black">
                  <a:tint val="75000"/>
                </a:prstClr>
              </a:solidFill>
            </a:endParaRPr>
          </a:p>
        </p:txBody>
      </p:sp>
    </p:spTree>
    <p:extLst>
      <p:ext uri="{BB962C8B-B14F-4D97-AF65-F5344CB8AC3E}">
        <p14:creationId xmlns:p14="http://schemas.microsoft.com/office/powerpoint/2010/main" val="4088667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555909302"/>
              </p:ext>
            </p:extLst>
          </p:nvPr>
        </p:nvGraphicFramePr>
        <p:xfrm>
          <a:off x="685800" y="1600200"/>
          <a:ext cx="8229600" cy="4798646"/>
        </p:xfrm>
        <a:graphic>
          <a:graphicData uri="http://schemas.openxmlformats.org/drawingml/2006/table">
            <a:tbl>
              <a:tblPr firstRow="1" bandRow="1">
                <a:tableStyleId>{5C22544A-7EE6-4342-B048-85BDC9FD1C3A}</a:tableStyleId>
              </a:tblPr>
              <a:tblGrid>
                <a:gridCol w="4114800"/>
                <a:gridCol w="4114800"/>
              </a:tblGrid>
              <a:tr h="356427">
                <a:tc>
                  <a:txBody>
                    <a:bodyPr/>
                    <a:lstStyle/>
                    <a:p>
                      <a:r>
                        <a:rPr lang="en-US" sz="1400" dirty="0" smtClean="0"/>
                        <a:t>Corrections</a:t>
                      </a:r>
                      <a:r>
                        <a:rPr lang="en-US" sz="1400" baseline="0" dirty="0" smtClean="0"/>
                        <a:t> Professional</a:t>
                      </a:r>
                      <a:endParaRPr lang="en-US" sz="1400" dirty="0"/>
                    </a:p>
                  </a:txBody>
                  <a:tcPr/>
                </a:tc>
                <a:tc>
                  <a:txBody>
                    <a:bodyPr/>
                    <a:lstStyle/>
                    <a:p>
                      <a:r>
                        <a:rPr lang="en-US" sz="1400" dirty="0" smtClean="0"/>
                        <a:t>Treatment Professional</a:t>
                      </a:r>
                      <a:endParaRPr lang="en-US" sz="1400" dirty="0"/>
                    </a:p>
                  </a:txBody>
                  <a:tcPr/>
                </a:tc>
              </a:tr>
              <a:tr h="7030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smtClean="0">
                          <a:solidFill>
                            <a:schemeClr val="dk1"/>
                          </a:solidFill>
                          <a:latin typeface="+mn-lt"/>
                          <a:ea typeface="+mn-ea"/>
                          <a:cs typeface="+mn-cs"/>
                        </a:rPr>
                        <a:t>Upholds community safety as an important value and works to reduce recidivism 	</a:t>
                      </a:r>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smtClean="0">
                          <a:solidFill>
                            <a:schemeClr val="dk1"/>
                          </a:solidFill>
                          <a:latin typeface="+mn-lt"/>
                          <a:ea typeface="+mn-ea"/>
                          <a:cs typeface="+mn-cs"/>
                        </a:rPr>
                        <a:t>Upholds community safety as an important value and works to reduce recidivism 	</a:t>
                      </a:r>
                    </a:p>
                    <a:p>
                      <a:endParaRPr lang="en-US" sz="1400" dirty="0"/>
                    </a:p>
                  </a:txBody>
                  <a:tcPr/>
                </a:tc>
              </a:tr>
              <a:tr h="1113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smtClean="0">
                          <a:solidFill>
                            <a:schemeClr val="dk1"/>
                          </a:solidFill>
                          <a:latin typeface="+mn-lt"/>
                          <a:ea typeface="+mn-ea"/>
                          <a:cs typeface="+mn-cs"/>
                        </a:rPr>
                        <a:t>Provides services (such as linkage and case management) for offenders to maximize positive outcomes for the community, the victim and the offender 	</a:t>
                      </a:r>
                    </a:p>
                    <a:p>
                      <a:endParaRPr lang="en-US" sz="1400" dirty="0"/>
                    </a:p>
                  </a:txBody>
                  <a:tcPr/>
                </a:tc>
                <a:tc>
                  <a:txBody>
                    <a:bodyPr/>
                    <a:lstStyle/>
                    <a:p>
                      <a:r>
                        <a:rPr kumimoji="0" lang="en-US" sz="1400" b="0" i="0" u="none" strike="noStrike" kern="1200" baseline="0" dirty="0" smtClean="0">
                          <a:solidFill>
                            <a:schemeClr val="dk1"/>
                          </a:solidFill>
                          <a:latin typeface="+mn-lt"/>
                          <a:ea typeface="+mn-ea"/>
                          <a:cs typeface="+mn-cs"/>
                        </a:rPr>
                        <a:t>Provides services (such as specialized treatment) for offenders to maximize positive outcomes for the community, the victim and the offender 	</a:t>
                      </a:r>
                    </a:p>
                  </a:txBody>
                  <a:tcPr/>
                </a:tc>
              </a:tr>
              <a:tr h="4980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smtClean="0">
                          <a:solidFill>
                            <a:schemeClr val="dk1"/>
                          </a:solidFill>
                          <a:latin typeface="+mn-lt"/>
                          <a:ea typeface="+mn-ea"/>
                          <a:cs typeface="+mn-cs"/>
                        </a:rPr>
                        <a:t>Believes in behavior change 	</a:t>
                      </a:r>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smtClean="0">
                          <a:solidFill>
                            <a:schemeClr val="dk1"/>
                          </a:solidFill>
                          <a:latin typeface="+mn-lt"/>
                          <a:ea typeface="+mn-ea"/>
                          <a:cs typeface="+mn-cs"/>
                        </a:rPr>
                        <a:t>Believes in behavior change 	</a:t>
                      </a:r>
                    </a:p>
                    <a:p>
                      <a:endParaRPr lang="en-US" sz="1400" dirty="0"/>
                    </a:p>
                  </a:txBody>
                  <a:tcPr/>
                </a:tc>
              </a:tr>
              <a:tr h="7030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smtClean="0">
                          <a:solidFill>
                            <a:schemeClr val="dk1"/>
                          </a:solidFill>
                          <a:latin typeface="+mn-lt"/>
                          <a:ea typeface="+mn-ea"/>
                          <a:cs typeface="+mn-cs"/>
                        </a:rPr>
                        <a:t>Sees offender‘s strengths and competencies 	</a:t>
                      </a:r>
                    </a:p>
                    <a:p>
                      <a:endParaRPr lang="en-US" sz="1400" dirty="0"/>
                    </a:p>
                  </a:txBody>
                  <a:tcPr/>
                </a:tc>
                <a:tc>
                  <a:txBody>
                    <a:bodyPr/>
                    <a:lstStyle/>
                    <a:p>
                      <a:r>
                        <a:rPr kumimoji="0" lang="en-US" sz="1400" b="0" i="0" u="none" strike="noStrike" kern="1200" baseline="0" dirty="0" smtClean="0">
                          <a:solidFill>
                            <a:schemeClr val="dk1"/>
                          </a:solidFill>
                          <a:latin typeface="+mn-lt"/>
                          <a:ea typeface="+mn-ea"/>
                          <a:cs typeface="+mn-cs"/>
                        </a:rPr>
                        <a:t>Sees offender‘s strengths and competencies 	</a:t>
                      </a:r>
                    </a:p>
                  </a:txBody>
                  <a:tcPr/>
                </a:tc>
              </a:tr>
              <a:tr h="7030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smtClean="0">
                          <a:solidFill>
                            <a:schemeClr val="dk1"/>
                          </a:solidFill>
                          <a:latin typeface="+mn-lt"/>
                          <a:ea typeface="+mn-ea"/>
                          <a:cs typeface="+mn-cs"/>
                        </a:rPr>
                        <a:t>Models pro-social behavior and confront anti-social behavior 	</a:t>
                      </a:r>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baseline="0" dirty="0" smtClean="0">
                          <a:solidFill>
                            <a:schemeClr val="dk1"/>
                          </a:solidFill>
                          <a:latin typeface="+mn-lt"/>
                          <a:ea typeface="+mn-ea"/>
                          <a:cs typeface="+mn-cs"/>
                        </a:rPr>
                        <a:t>Models pro-social behavior and confront anti-social behavior 	</a:t>
                      </a:r>
                    </a:p>
                    <a:p>
                      <a:endParaRPr lang="en-US" sz="1400" dirty="0"/>
                    </a:p>
                  </a:txBody>
                  <a:tcPr/>
                </a:tc>
              </a:tr>
              <a:tr h="571259">
                <a:tc>
                  <a:txBody>
                    <a:bodyPr/>
                    <a:lstStyle/>
                    <a:p>
                      <a:r>
                        <a:rPr lang="en-US" sz="1100" dirty="0" smtClean="0"/>
                        <a:t>Source:</a:t>
                      </a:r>
                      <a:r>
                        <a:rPr lang="en-US" sz="1100" baseline="0" dirty="0" smtClean="0"/>
                        <a:t> NIC, CRJ, CJI (2008)</a:t>
                      </a:r>
                      <a:endParaRPr lang="en-US" sz="1100" dirty="0"/>
                    </a:p>
                  </a:txBody>
                  <a:tcPr/>
                </a:tc>
                <a:tc>
                  <a:txBody>
                    <a:bodyPr/>
                    <a:lstStyle/>
                    <a:p>
                      <a:endParaRPr lang="en-US" dirty="0"/>
                    </a:p>
                  </a:txBody>
                  <a:tcPr/>
                </a:tc>
              </a:tr>
            </a:tbl>
          </a:graphicData>
        </a:graphic>
      </p:graphicFrame>
      <p:sp>
        <p:nvSpPr>
          <p:cNvPr id="3" name="Title 2"/>
          <p:cNvSpPr>
            <a:spLocks noGrp="1"/>
          </p:cNvSpPr>
          <p:nvPr>
            <p:ph type="title"/>
          </p:nvPr>
        </p:nvSpPr>
        <p:spPr/>
        <p:txBody>
          <a:bodyPr>
            <a:normAutofit fontScale="90000"/>
          </a:bodyPr>
          <a:lstStyle/>
          <a:p>
            <a:r>
              <a:rPr lang="en-US" dirty="0" smtClean="0"/>
              <a:t>Similarities Between Corrections and Treatment Professionals</a:t>
            </a:r>
            <a:endParaRPr lang="en-US" dirty="0"/>
          </a:p>
        </p:txBody>
      </p:sp>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3598990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r>
              <a:rPr lang="en-US" dirty="0" smtClean="0"/>
              <a:t>And, how are we different? What goals are NOT the same?</a:t>
            </a:r>
            <a:endParaRPr lang="en-US" dirty="0"/>
          </a:p>
        </p:txBody>
      </p:sp>
      <p:sp>
        <p:nvSpPr>
          <p:cNvPr id="3" name="Slide Number Placeholder 2"/>
          <p:cNvSpPr>
            <a:spLocks noGrp="1"/>
          </p:cNvSpPr>
          <p:nvPr>
            <p:ph type="sldNum" sz="quarter" idx="12"/>
          </p:nvPr>
        </p:nvSpPr>
        <p:spPr/>
        <p:txBody>
          <a:bodyPr/>
          <a:lstStyle/>
          <a:p>
            <a:fld id="{857A9356-58C5-43D5-882F-5F19D2B208CB}" type="slidenum">
              <a:rPr lang="en-US" smtClean="0">
                <a:solidFill>
                  <a:prstClr val="black">
                    <a:tint val="75000"/>
                  </a:prstClr>
                </a:solidFill>
              </a:rPr>
              <a:pPr/>
              <a:t>7</a:t>
            </a:fld>
            <a:endParaRPr lang="en-US">
              <a:solidFill>
                <a:prstClr val="black">
                  <a:tint val="75000"/>
                </a:prstClr>
              </a:solidFill>
            </a:endParaRPr>
          </a:p>
        </p:txBody>
      </p:sp>
      <p:sp>
        <p:nvSpPr>
          <p:cNvPr id="4" name="Title 3"/>
          <p:cNvSpPr>
            <a:spLocks noGrp="1"/>
          </p:cNvSpPr>
          <p:nvPr>
            <p:ph type="title"/>
          </p:nvPr>
        </p:nvSpPr>
        <p:spPr/>
        <p:txBody>
          <a:bodyPr/>
          <a:lstStyle/>
          <a:p>
            <a:r>
              <a:rPr lang="en-US" dirty="0" smtClean="0"/>
              <a:t>Corrections and Treatment</a:t>
            </a:r>
            <a:endParaRPr lang="en-US" dirty="0"/>
          </a:p>
        </p:txBody>
      </p:sp>
    </p:spTree>
    <p:extLst>
      <p:ext uri="{BB962C8B-B14F-4D97-AF65-F5344CB8AC3E}">
        <p14:creationId xmlns:p14="http://schemas.microsoft.com/office/powerpoint/2010/main" val="890563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00055"/>
            <a:ext cx="8686800" cy="369332"/>
          </a:xfrm>
          <a:prstGeom prst="rect">
            <a:avLst/>
          </a:prstGeom>
        </p:spPr>
        <p:txBody>
          <a:bodyPr wrap="square">
            <a:spAutoFit/>
          </a:bodyPr>
          <a:lstStyle/>
          <a:p>
            <a:r>
              <a:rPr lang="en-US" b="1" dirty="0">
                <a:solidFill>
                  <a:schemeClr val="tx2"/>
                </a:solidFill>
              </a:rPr>
              <a:t>Differences Between Corrections and Treatment </a:t>
            </a:r>
            <a:r>
              <a:rPr lang="en-US" b="1" dirty="0" smtClean="0">
                <a:solidFill>
                  <a:schemeClr val="tx2"/>
                </a:solidFill>
              </a:rPr>
              <a:t>Professionals, NIC 2008</a:t>
            </a:r>
            <a:endParaRPr lang="en-US" b="1" dirty="0">
              <a:solidFill>
                <a:schemeClr val="tx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50599433"/>
              </p:ext>
            </p:extLst>
          </p:nvPr>
        </p:nvGraphicFramePr>
        <p:xfrm>
          <a:off x="381000" y="515686"/>
          <a:ext cx="8229600" cy="6289131"/>
        </p:xfrm>
        <a:graphic>
          <a:graphicData uri="http://schemas.openxmlformats.org/drawingml/2006/table">
            <a:tbl>
              <a:tblPr firstRow="1" bandRow="1">
                <a:tableStyleId>{5C22544A-7EE6-4342-B048-85BDC9FD1C3A}</a:tableStyleId>
              </a:tblPr>
              <a:tblGrid>
                <a:gridCol w="4114800"/>
                <a:gridCol w="4114800"/>
              </a:tblGrid>
              <a:tr h="351591">
                <a:tc>
                  <a:txBody>
                    <a:bodyPr/>
                    <a:lstStyle/>
                    <a:p>
                      <a:r>
                        <a:rPr lang="en-US" sz="1200" dirty="0" smtClean="0"/>
                        <a:t>Corrections Professional</a:t>
                      </a:r>
                      <a:endParaRPr lang="en-US" sz="1200" dirty="0"/>
                    </a:p>
                  </a:txBody>
                  <a:tcPr/>
                </a:tc>
                <a:tc>
                  <a:txBody>
                    <a:bodyPr/>
                    <a:lstStyle/>
                    <a:p>
                      <a:r>
                        <a:rPr lang="en-US" sz="1200" dirty="0" smtClean="0"/>
                        <a:t>Treatment Professional</a:t>
                      </a:r>
                      <a:endParaRPr lang="en-US" sz="1200" dirty="0"/>
                    </a:p>
                  </a:txBody>
                  <a:tcPr/>
                </a:tc>
              </a:tr>
              <a:tr h="1070704">
                <a:tc>
                  <a:txBody>
                    <a:bodyPr/>
                    <a:lstStyle/>
                    <a:p>
                      <a:r>
                        <a:rPr kumimoji="0" lang="en-US" sz="1200" b="0" i="0" u="none" strike="noStrike" kern="1200" baseline="0" dirty="0" smtClean="0">
                          <a:solidFill>
                            <a:schemeClr val="dk1"/>
                          </a:solidFill>
                          <a:latin typeface="+mn-lt"/>
                          <a:ea typeface="+mn-ea"/>
                          <a:cs typeface="+mn-cs"/>
                        </a:rPr>
                        <a:t>ETHICAL DECISION-MAKING </a:t>
                      </a:r>
                    </a:p>
                    <a:p>
                      <a:r>
                        <a:rPr kumimoji="0" lang="en-US" sz="1200" b="0" i="0" u="none" strike="noStrike" kern="1200" baseline="0" dirty="0" smtClean="0">
                          <a:solidFill>
                            <a:schemeClr val="dk1"/>
                          </a:solidFill>
                          <a:latin typeface="+mn-lt"/>
                          <a:ea typeface="+mn-ea"/>
                          <a:cs typeface="+mn-cs"/>
                        </a:rPr>
                        <a:t>Ethical decisions tend more to be uniform and consistent across all offenders, oriented by common conditions of supervision </a:t>
                      </a:r>
                    </a:p>
                  </a:txBody>
                  <a:tcPr/>
                </a:tc>
                <a:tc>
                  <a:txBody>
                    <a:bodyPr/>
                    <a:lstStyle/>
                    <a:p>
                      <a:r>
                        <a:rPr kumimoji="0" lang="en-US" sz="1200" b="0" i="0" u="none" strike="noStrike" kern="1200" baseline="0" dirty="0" smtClean="0">
                          <a:solidFill>
                            <a:schemeClr val="dk1"/>
                          </a:solidFill>
                          <a:latin typeface="+mn-lt"/>
                          <a:ea typeface="+mn-ea"/>
                          <a:cs typeface="+mn-cs"/>
                        </a:rPr>
                        <a:t>ETHICAL DECISION-MAKING </a:t>
                      </a:r>
                    </a:p>
                    <a:p>
                      <a:r>
                        <a:rPr kumimoji="0" lang="en-US" sz="1200" b="0" i="0" u="none" strike="noStrike" kern="1200" baseline="0" dirty="0" smtClean="0">
                          <a:solidFill>
                            <a:schemeClr val="dk1"/>
                          </a:solidFill>
                          <a:latin typeface="+mn-lt"/>
                          <a:ea typeface="+mn-ea"/>
                          <a:cs typeface="+mn-cs"/>
                        </a:rPr>
                        <a:t>Ethical decisions tend more to be individualized, taking into account contextual variables </a:t>
                      </a:r>
                    </a:p>
                    <a:p>
                      <a:r>
                        <a:rPr kumimoji="0" lang="en-US" sz="1200" b="0" i="0" u="none" strike="noStrike" kern="1200" baseline="0" dirty="0" smtClean="0">
                          <a:solidFill>
                            <a:schemeClr val="dk1"/>
                          </a:solidFill>
                          <a:latin typeface="+mn-lt"/>
                          <a:ea typeface="+mn-ea"/>
                          <a:cs typeface="+mn-cs"/>
                        </a:rPr>
                        <a:t>	</a:t>
                      </a:r>
                    </a:p>
                    <a:p>
                      <a:endParaRPr lang="en-US" sz="1200" dirty="0"/>
                    </a:p>
                  </a:txBody>
                  <a:tcPr/>
                </a:tc>
              </a:tr>
              <a:tr h="2433418">
                <a:tc>
                  <a:txBody>
                    <a:bodyPr/>
                    <a:lstStyle/>
                    <a:p>
                      <a:r>
                        <a:rPr kumimoji="0" lang="en-US" sz="1200" b="0" i="0" u="none" strike="noStrike" kern="1200" baseline="0" dirty="0" smtClean="0">
                          <a:solidFill>
                            <a:schemeClr val="dk1"/>
                          </a:solidFill>
                          <a:latin typeface="+mn-lt"/>
                          <a:ea typeface="+mn-ea"/>
                          <a:cs typeface="+mn-cs"/>
                        </a:rPr>
                        <a:t>ACCOUNTABILITY (External/visible) </a:t>
                      </a:r>
                    </a:p>
                    <a:p>
                      <a:pPr marL="285750" indent="-285750">
                        <a:buFont typeface="Arial" pitchFamily="34" charset="0"/>
                        <a:buChar char="•"/>
                      </a:pPr>
                      <a:r>
                        <a:rPr kumimoji="0" lang="en-US" sz="1200" b="0" i="0" u="none" strike="noStrike" kern="1200" baseline="0" dirty="0" smtClean="0">
                          <a:solidFill>
                            <a:schemeClr val="dk1"/>
                          </a:solidFill>
                          <a:latin typeface="+mn-lt"/>
                          <a:ea typeface="+mn-ea"/>
                          <a:cs typeface="+mn-cs"/>
                        </a:rPr>
                        <a:t>Holds offender accountable to general and specific </a:t>
                      </a:r>
                      <a:r>
                        <a:rPr kumimoji="0" lang="en-US" sz="1200" b="0" i="1" u="none" strike="noStrike" kern="1200" baseline="0" dirty="0" smtClean="0">
                          <a:solidFill>
                            <a:schemeClr val="dk1"/>
                          </a:solidFill>
                          <a:latin typeface="+mn-lt"/>
                          <a:ea typeface="+mn-ea"/>
                          <a:cs typeface="+mn-cs"/>
                        </a:rPr>
                        <a:t>conditions of supervision </a:t>
                      </a:r>
                      <a:r>
                        <a:rPr kumimoji="0" lang="en-US" sz="1200" b="0" i="0" u="none" strike="noStrike" kern="1200" baseline="0" dirty="0" smtClean="0">
                          <a:solidFill>
                            <a:schemeClr val="dk1"/>
                          </a:solidFill>
                          <a:latin typeface="+mn-lt"/>
                          <a:ea typeface="+mn-ea"/>
                          <a:cs typeface="+mn-cs"/>
                        </a:rPr>
                        <a:t>(rules that apply to everyone in a particular sub-group, i.e. probationers or sex offenders) </a:t>
                      </a:r>
                    </a:p>
                    <a:p>
                      <a:pPr marL="285750" indent="-285750">
                        <a:buFont typeface="Arial" pitchFamily="34" charset="0"/>
                        <a:buChar char="•"/>
                      </a:pPr>
                      <a:r>
                        <a:rPr kumimoji="0" lang="en-US" sz="1200" b="0" i="0" u="none" strike="noStrike" kern="1200" baseline="0" dirty="0" smtClean="0">
                          <a:solidFill>
                            <a:schemeClr val="dk1"/>
                          </a:solidFill>
                          <a:latin typeface="+mn-lt"/>
                          <a:ea typeface="+mn-ea"/>
                          <a:cs typeface="+mn-cs"/>
                        </a:rPr>
                        <a:t>Is accountable to the courts and community </a:t>
                      </a:r>
                    </a:p>
                    <a:p>
                      <a:r>
                        <a:rPr kumimoji="0" lang="en-US" sz="1200" b="0" i="0" u="none" strike="noStrike" kern="1200" baseline="0" dirty="0" smtClean="0">
                          <a:solidFill>
                            <a:schemeClr val="dk1"/>
                          </a:solidFill>
                          <a:latin typeface="+mn-lt"/>
                          <a:ea typeface="+mn-ea"/>
                          <a:cs typeface="+mn-cs"/>
                        </a:rPr>
                        <a:t>	</a:t>
                      </a:r>
                    </a:p>
                  </a:txBody>
                  <a:tcPr/>
                </a:tc>
                <a:tc>
                  <a:txBody>
                    <a:bodyPr/>
                    <a:lstStyle/>
                    <a:p>
                      <a:r>
                        <a:rPr kumimoji="0" lang="en-US" sz="1200" b="0" i="0" u="none" strike="noStrike" kern="1200" baseline="0" dirty="0" smtClean="0">
                          <a:solidFill>
                            <a:schemeClr val="dk1"/>
                          </a:solidFill>
                          <a:latin typeface="+mn-lt"/>
                          <a:ea typeface="+mn-ea"/>
                          <a:cs typeface="+mn-cs"/>
                        </a:rPr>
                        <a:t>ACCOUNTABILITY(Internal/invisible)</a:t>
                      </a:r>
                    </a:p>
                    <a:p>
                      <a:pPr marL="285750" indent="-285750">
                        <a:buFont typeface="Arial" pitchFamily="34" charset="0"/>
                        <a:buChar char="•"/>
                      </a:pPr>
                      <a:r>
                        <a:rPr kumimoji="0" lang="en-US" sz="1200" b="0" i="0" u="none" strike="noStrike" kern="1200" baseline="0" dirty="0" smtClean="0">
                          <a:solidFill>
                            <a:schemeClr val="dk1"/>
                          </a:solidFill>
                          <a:latin typeface="+mn-lt"/>
                          <a:ea typeface="+mn-ea"/>
                          <a:cs typeface="+mn-cs"/>
                        </a:rPr>
                        <a:t>Holds offender (and sometimes family members) accountable to signed </a:t>
                      </a:r>
                      <a:r>
                        <a:rPr kumimoji="0" lang="en-US" sz="1200" b="0" i="1" u="none" strike="noStrike" kern="1200" baseline="0" dirty="0" smtClean="0">
                          <a:solidFill>
                            <a:schemeClr val="dk1"/>
                          </a:solidFill>
                          <a:latin typeface="+mn-lt"/>
                          <a:ea typeface="+mn-ea"/>
                          <a:cs typeface="+mn-cs"/>
                        </a:rPr>
                        <a:t>treatment plan, </a:t>
                      </a:r>
                      <a:r>
                        <a:rPr kumimoji="0" lang="en-US" sz="1200" b="0" i="0" u="none" strike="noStrike" kern="1200" baseline="0" dirty="0" smtClean="0">
                          <a:solidFill>
                            <a:schemeClr val="dk1"/>
                          </a:solidFill>
                          <a:latin typeface="+mn-lt"/>
                          <a:ea typeface="+mn-ea"/>
                          <a:cs typeface="+mn-cs"/>
                        </a:rPr>
                        <a:t>developed in collaboration with the offender and the referral source (usually the corrections professional) </a:t>
                      </a:r>
                    </a:p>
                    <a:p>
                      <a:pPr marL="285750" indent="-285750">
                        <a:buFont typeface="Arial" pitchFamily="34" charset="0"/>
                        <a:buChar char="•"/>
                      </a:pPr>
                      <a:r>
                        <a:rPr kumimoji="0" lang="en-US" sz="1200" b="0" i="0" u="none" strike="noStrike" kern="1200" baseline="0" dirty="0" smtClean="0">
                          <a:solidFill>
                            <a:schemeClr val="dk1"/>
                          </a:solidFill>
                          <a:latin typeface="+mn-lt"/>
                          <a:ea typeface="+mn-ea"/>
                          <a:cs typeface="+mn-cs"/>
                        </a:rPr>
                        <a:t>Is accountable to a referral source but extent of information sharing is determined by authorizations to release information</a:t>
                      </a:r>
                    </a:p>
                    <a:p>
                      <a:pPr marL="285750" indent="-285750">
                        <a:buFont typeface="Arial" pitchFamily="34" charset="0"/>
                        <a:buChar char="•"/>
                      </a:pPr>
                      <a:r>
                        <a:rPr kumimoji="0" lang="en-US" sz="1200" b="0" i="0" u="none" strike="noStrike" kern="1200" baseline="0" dirty="0" smtClean="0">
                          <a:solidFill>
                            <a:schemeClr val="dk1"/>
                          </a:solidFill>
                          <a:latin typeface="+mn-lt"/>
                          <a:ea typeface="+mn-ea"/>
                          <a:cs typeface="+mn-cs"/>
                        </a:rPr>
                        <a:t>Is accountable to ethics and licensing boards, and sometimes health insurance funders or contracting agencies </a:t>
                      </a:r>
                    </a:p>
                  </a:txBody>
                  <a:tcPr/>
                </a:tc>
              </a:tr>
              <a:tr h="2433418">
                <a:tc>
                  <a:txBody>
                    <a:bodyPr/>
                    <a:lstStyle/>
                    <a:p>
                      <a:r>
                        <a:rPr kumimoji="0" lang="en-US" sz="1200" b="0" i="0" u="none" strike="noStrike" kern="1200" baseline="0" dirty="0" smtClean="0">
                          <a:solidFill>
                            <a:schemeClr val="dk1"/>
                          </a:solidFill>
                          <a:latin typeface="+mn-lt"/>
                          <a:ea typeface="+mn-ea"/>
                          <a:cs typeface="+mn-cs"/>
                        </a:rPr>
                        <a:t>INFORMATION SHARING </a:t>
                      </a:r>
                    </a:p>
                    <a:p>
                      <a:r>
                        <a:rPr kumimoji="0" lang="en-US" sz="1200" b="0" i="0" u="none" strike="noStrike" kern="1200" baseline="0" dirty="0" smtClean="0">
                          <a:solidFill>
                            <a:schemeClr val="dk1"/>
                          </a:solidFill>
                          <a:latin typeface="+mn-lt"/>
                          <a:ea typeface="+mn-ea"/>
                          <a:cs typeface="+mn-cs"/>
                        </a:rPr>
                        <a:t>Some criminal information is public information </a:t>
                      </a:r>
                    </a:p>
                    <a:p>
                      <a:pPr marL="285750" indent="-285750">
                        <a:buFont typeface="Arial" pitchFamily="34" charset="0"/>
                        <a:buChar char="•"/>
                      </a:pPr>
                      <a:r>
                        <a:rPr kumimoji="0" lang="en-US" sz="1200" b="0" i="0" u="none" strike="noStrike" kern="1200" baseline="0" dirty="0" smtClean="0">
                          <a:solidFill>
                            <a:schemeClr val="dk1"/>
                          </a:solidFill>
                          <a:latin typeface="+mn-lt"/>
                          <a:ea typeface="+mn-ea"/>
                          <a:cs typeface="+mn-cs"/>
                        </a:rPr>
                        <a:t>Public information and controlled information, guided by local correctional policies </a:t>
                      </a:r>
                    </a:p>
                    <a:p>
                      <a:pPr marL="285750" indent="-285750">
                        <a:buFont typeface="Arial" pitchFamily="34" charset="0"/>
                        <a:buChar char="•"/>
                      </a:pPr>
                      <a:r>
                        <a:rPr kumimoji="0" lang="en-US" sz="1200" b="0" i="0" u="none" strike="noStrike" kern="1200" baseline="0" dirty="0" smtClean="0">
                          <a:solidFill>
                            <a:schemeClr val="dk1"/>
                          </a:solidFill>
                          <a:latin typeface="+mn-lt"/>
                          <a:ea typeface="+mn-ea"/>
                          <a:cs typeface="+mn-cs"/>
                        </a:rPr>
                        <a:t>Case information is entered into a state-wide system and available to criminal justice personnel throughout the state </a:t>
                      </a:r>
                    </a:p>
                    <a:p>
                      <a:r>
                        <a:rPr kumimoji="0" lang="en-US" sz="1200" b="0" i="0" u="none" strike="noStrike" kern="1200" baseline="0" dirty="0" smtClean="0">
                          <a:solidFill>
                            <a:schemeClr val="dk1"/>
                          </a:solidFill>
                          <a:latin typeface="+mn-lt"/>
                          <a:ea typeface="+mn-ea"/>
                          <a:cs typeface="+mn-cs"/>
                        </a:rPr>
                        <a:t>	</a:t>
                      </a:r>
                    </a:p>
                    <a:p>
                      <a:endParaRPr lang="en-US" sz="1200" dirty="0"/>
                    </a:p>
                  </a:txBody>
                  <a:tcPr/>
                </a:tc>
                <a:tc>
                  <a:txBody>
                    <a:bodyPr/>
                    <a:lstStyle/>
                    <a:p>
                      <a:r>
                        <a:rPr kumimoji="0" lang="en-US" sz="1200" b="0" i="0" u="none" strike="noStrike" kern="1200" baseline="0" dirty="0" smtClean="0">
                          <a:solidFill>
                            <a:schemeClr val="dk1"/>
                          </a:solidFill>
                          <a:latin typeface="+mn-lt"/>
                          <a:ea typeface="+mn-ea"/>
                          <a:cs typeface="+mn-cs"/>
                        </a:rPr>
                        <a:t>INFORMATION SHARING </a:t>
                      </a:r>
                    </a:p>
                    <a:p>
                      <a:r>
                        <a:rPr kumimoji="0" lang="en-US" sz="1200" b="0" i="0" u="none" strike="noStrike" kern="1200" baseline="0" dirty="0" smtClean="0">
                          <a:solidFill>
                            <a:schemeClr val="dk1"/>
                          </a:solidFill>
                          <a:latin typeface="+mn-lt"/>
                          <a:ea typeface="+mn-ea"/>
                          <a:cs typeface="+mn-cs"/>
                        </a:rPr>
                        <a:t>A &amp; D and mental health information is </a:t>
                      </a:r>
                      <a:r>
                        <a:rPr kumimoji="0" lang="en-US" sz="1200" b="0" i="1" u="none" strike="noStrike" kern="1200" baseline="0" dirty="0" smtClean="0">
                          <a:solidFill>
                            <a:schemeClr val="dk1"/>
                          </a:solidFill>
                          <a:latin typeface="+mn-lt"/>
                          <a:ea typeface="+mn-ea"/>
                          <a:cs typeface="+mn-cs"/>
                        </a:rPr>
                        <a:t>confidential </a:t>
                      </a:r>
                      <a:r>
                        <a:rPr kumimoji="0" lang="en-US" sz="1200" b="0" i="0" u="none" strike="noStrike" kern="1200" baseline="0" dirty="0" smtClean="0">
                          <a:solidFill>
                            <a:schemeClr val="dk1"/>
                          </a:solidFill>
                          <a:latin typeface="+mn-lt"/>
                          <a:ea typeface="+mn-ea"/>
                          <a:cs typeface="+mn-cs"/>
                        </a:rPr>
                        <a:t>unless appropriate releases are signed </a:t>
                      </a:r>
                    </a:p>
                    <a:p>
                      <a:pPr marL="285750" indent="-285750">
                        <a:buFont typeface="Arial" pitchFamily="34" charset="0"/>
                        <a:buChar char="•"/>
                      </a:pPr>
                      <a:r>
                        <a:rPr kumimoji="0" lang="en-US" sz="1200" b="0" i="0" u="none" strike="noStrike" kern="1200" baseline="0" dirty="0" smtClean="0">
                          <a:solidFill>
                            <a:schemeClr val="dk1"/>
                          </a:solidFill>
                          <a:latin typeface="+mn-lt"/>
                          <a:ea typeface="+mn-ea"/>
                          <a:cs typeface="+mn-cs"/>
                        </a:rPr>
                        <a:t>Clinical records are generally kept in a locked file behind two locked doors </a:t>
                      </a:r>
                    </a:p>
                    <a:p>
                      <a:pPr marL="285750" indent="-285750">
                        <a:buFont typeface="Arial" pitchFamily="34" charset="0"/>
                        <a:buChar char="•"/>
                      </a:pPr>
                      <a:r>
                        <a:rPr kumimoji="0" lang="en-US" sz="1200" b="0" i="0" u="none" strike="noStrike" kern="1200" baseline="0" dirty="0" smtClean="0">
                          <a:solidFill>
                            <a:schemeClr val="dk1"/>
                          </a:solidFill>
                          <a:latin typeface="+mn-lt"/>
                          <a:ea typeface="+mn-ea"/>
                          <a:cs typeface="+mn-cs"/>
                        </a:rPr>
                        <a:t>Only information that needs to be shared should be shared (e.g. treatment compliance, clinical recommendations, discharge summary and discharge recommendations) </a:t>
                      </a:r>
                    </a:p>
                    <a:p>
                      <a:pPr marL="285750" indent="-285750">
                        <a:buFont typeface="Arial" pitchFamily="34" charset="0"/>
                        <a:buChar char="•"/>
                      </a:pPr>
                      <a:r>
                        <a:rPr kumimoji="0" lang="en-US" sz="1200" b="0" i="0" u="none" strike="noStrike" kern="1200" baseline="0" dirty="0" smtClean="0">
                          <a:solidFill>
                            <a:schemeClr val="dk1"/>
                          </a:solidFill>
                          <a:latin typeface="+mn-lt"/>
                          <a:ea typeface="+mn-ea"/>
                          <a:cs typeface="+mn-cs"/>
                        </a:rPr>
                        <a:t>Any other information that is shared should be explicitly negotiated with the offender client </a:t>
                      </a:r>
                    </a:p>
                    <a:p>
                      <a:pPr marL="285750" indent="-285750">
                        <a:buFont typeface="Arial" pitchFamily="34" charset="0"/>
                        <a:buChar char="•"/>
                      </a:pPr>
                      <a:r>
                        <a:rPr kumimoji="0" lang="en-US" sz="1200" b="0" i="0" u="none" strike="noStrike" kern="1200" baseline="0" dirty="0" smtClean="0">
                          <a:solidFill>
                            <a:schemeClr val="dk1"/>
                          </a:solidFill>
                          <a:latin typeface="+mn-lt"/>
                          <a:ea typeface="+mn-ea"/>
                          <a:cs typeface="+mn-cs"/>
                        </a:rPr>
                        <a:t>Harm to self or others is not confidential </a:t>
                      </a:r>
                    </a:p>
                  </a:txBody>
                  <a:tcPr/>
                </a:tc>
              </a:tr>
            </a:tbl>
          </a:graphicData>
        </a:graphic>
      </p:graphicFrame>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99760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66980112"/>
              </p:ext>
            </p:extLst>
          </p:nvPr>
        </p:nvGraphicFramePr>
        <p:xfrm>
          <a:off x="457200" y="533400"/>
          <a:ext cx="8229600" cy="5791200"/>
        </p:xfrm>
        <a:graphic>
          <a:graphicData uri="http://schemas.openxmlformats.org/drawingml/2006/table">
            <a:tbl>
              <a:tblPr firstRow="1" bandRow="1">
                <a:tableStyleId>{5C22544A-7EE6-4342-B048-85BDC9FD1C3A}</a:tableStyleId>
              </a:tblPr>
              <a:tblGrid>
                <a:gridCol w="4114800"/>
                <a:gridCol w="4114800"/>
              </a:tblGrid>
              <a:tr h="140018">
                <a:tc>
                  <a:txBody>
                    <a:bodyPr/>
                    <a:lstStyle/>
                    <a:p>
                      <a:r>
                        <a:rPr kumimoji="0" lang="en-US" sz="1400" b="0" i="0" u="none" strike="noStrike" kern="1200" baseline="0" dirty="0" smtClean="0">
                          <a:solidFill>
                            <a:schemeClr val="dk1"/>
                          </a:solidFill>
                          <a:latin typeface="+mn-lt"/>
                          <a:ea typeface="+mn-ea"/>
                          <a:cs typeface="+mn-cs"/>
                        </a:rPr>
                        <a:t>CASE PLAN </a:t>
                      </a:r>
                    </a:p>
                    <a:p>
                      <a:pPr marL="285750" indent="-285750">
                        <a:buFont typeface="Arial" pitchFamily="34" charset="0"/>
                        <a:buChar char="•"/>
                      </a:pPr>
                      <a:r>
                        <a:rPr kumimoji="0" lang="en-US" sz="1400" b="0" i="0" u="none" strike="noStrike" kern="1200" baseline="0" dirty="0" smtClean="0">
                          <a:solidFill>
                            <a:schemeClr val="dk1"/>
                          </a:solidFill>
                          <a:latin typeface="+mn-lt"/>
                          <a:ea typeface="+mn-ea"/>
                          <a:cs typeface="+mn-cs"/>
                        </a:rPr>
                        <a:t>Investigates and adjudicates </a:t>
                      </a:r>
                    </a:p>
                    <a:p>
                      <a:pPr marL="285750" indent="-285750">
                        <a:buFont typeface="Arial" pitchFamily="34" charset="0"/>
                        <a:buChar char="•"/>
                      </a:pPr>
                      <a:r>
                        <a:rPr kumimoji="0" lang="en-US" sz="1400" b="0" i="0" u="none" strike="noStrike" kern="1200" baseline="0" dirty="0" smtClean="0">
                          <a:solidFill>
                            <a:schemeClr val="dk1"/>
                          </a:solidFill>
                          <a:latin typeface="+mn-lt"/>
                          <a:ea typeface="+mn-ea"/>
                          <a:cs typeface="+mn-cs"/>
                        </a:rPr>
                        <a:t>based on assessment of </a:t>
                      </a:r>
                      <a:r>
                        <a:rPr kumimoji="0" lang="en-US" sz="1400" b="0" i="0" u="none" strike="noStrike" kern="1200" baseline="0" dirty="0" err="1" smtClean="0">
                          <a:solidFill>
                            <a:schemeClr val="dk1"/>
                          </a:solidFill>
                          <a:latin typeface="+mn-lt"/>
                          <a:ea typeface="+mn-ea"/>
                          <a:cs typeface="+mn-cs"/>
                        </a:rPr>
                        <a:t>criminogenic</a:t>
                      </a:r>
                      <a:r>
                        <a:rPr kumimoji="0" lang="en-US" sz="1400" b="0" i="0" u="none" strike="noStrike" kern="1200" baseline="0" dirty="0" smtClean="0">
                          <a:solidFill>
                            <a:schemeClr val="dk1"/>
                          </a:solidFill>
                          <a:latin typeface="+mn-lt"/>
                          <a:ea typeface="+mn-ea"/>
                          <a:cs typeface="+mn-cs"/>
                        </a:rPr>
                        <a:t> factors </a:t>
                      </a:r>
                    </a:p>
                    <a:p>
                      <a:pPr marL="285750" indent="-285750">
                        <a:buFont typeface="Arial" pitchFamily="34" charset="0"/>
                        <a:buChar char="•"/>
                      </a:pPr>
                      <a:r>
                        <a:rPr kumimoji="0" lang="en-US" sz="1400" b="0" i="0" u="none" strike="noStrike" kern="1200" baseline="0" dirty="0" smtClean="0">
                          <a:solidFill>
                            <a:schemeClr val="dk1"/>
                          </a:solidFill>
                          <a:latin typeface="+mn-lt"/>
                          <a:ea typeface="+mn-ea"/>
                          <a:cs typeface="+mn-cs"/>
                        </a:rPr>
                        <a:t>Individualized plan to address strengths and </a:t>
                      </a:r>
                      <a:r>
                        <a:rPr kumimoji="0" lang="en-US" sz="1400" b="0" i="1" u="none" strike="noStrike" kern="1200" baseline="0" dirty="0" err="1" smtClean="0">
                          <a:solidFill>
                            <a:schemeClr val="dk1"/>
                          </a:solidFill>
                          <a:latin typeface="+mn-lt"/>
                          <a:ea typeface="+mn-ea"/>
                          <a:cs typeface="+mn-cs"/>
                        </a:rPr>
                        <a:t>criminogenic</a:t>
                      </a:r>
                      <a:r>
                        <a:rPr kumimoji="0" lang="en-US" sz="1400" b="0" i="1" u="none" strike="noStrike" kern="1200" baseline="0" dirty="0" smtClean="0">
                          <a:solidFill>
                            <a:schemeClr val="dk1"/>
                          </a:solidFill>
                          <a:latin typeface="+mn-lt"/>
                          <a:ea typeface="+mn-ea"/>
                          <a:cs typeface="+mn-cs"/>
                        </a:rPr>
                        <a:t> factors </a:t>
                      </a:r>
                      <a:endParaRPr kumimoji="0" lang="en-US" sz="1400" b="0" i="0" u="none" strike="noStrike" kern="1200" baseline="0" dirty="0" smtClean="0">
                        <a:solidFill>
                          <a:schemeClr val="dk1"/>
                        </a:solidFill>
                        <a:latin typeface="+mn-lt"/>
                        <a:ea typeface="+mn-ea"/>
                        <a:cs typeface="+mn-cs"/>
                      </a:endParaRPr>
                    </a:p>
                  </a:txBody>
                  <a:tcPr/>
                </a:tc>
                <a:tc>
                  <a:txBody>
                    <a:bodyPr/>
                    <a:lstStyle/>
                    <a:p>
                      <a:r>
                        <a:rPr kumimoji="0" lang="en-US" sz="1400" b="0" i="0" u="none" strike="noStrike" kern="1200" baseline="0" dirty="0" smtClean="0">
                          <a:solidFill>
                            <a:schemeClr val="dk1"/>
                          </a:solidFill>
                          <a:latin typeface="+mn-lt"/>
                          <a:ea typeface="+mn-ea"/>
                          <a:cs typeface="+mn-cs"/>
                        </a:rPr>
                        <a:t>TREATMENT PLAN </a:t>
                      </a:r>
                    </a:p>
                    <a:p>
                      <a:pPr marL="285750" indent="-285750">
                        <a:buFont typeface="Arial" pitchFamily="34" charset="0"/>
                        <a:buChar char="•"/>
                      </a:pPr>
                      <a:r>
                        <a:rPr kumimoji="0" lang="en-US" sz="1400" b="0" i="0" u="none" strike="noStrike" kern="1200" baseline="0" dirty="0" smtClean="0">
                          <a:solidFill>
                            <a:schemeClr val="dk1"/>
                          </a:solidFill>
                          <a:latin typeface="+mn-lt"/>
                          <a:ea typeface="+mn-ea"/>
                          <a:cs typeface="+mn-cs"/>
                        </a:rPr>
                        <a:t>Clinically assesses </a:t>
                      </a:r>
                    </a:p>
                    <a:p>
                      <a:pPr marL="285750" indent="-285750">
                        <a:buFont typeface="Arial" pitchFamily="34" charset="0"/>
                        <a:buChar char="•"/>
                      </a:pPr>
                      <a:r>
                        <a:rPr kumimoji="0" lang="en-US" sz="1400" b="0" i="0" u="none" strike="noStrike" kern="1200" baseline="0" dirty="0" smtClean="0">
                          <a:solidFill>
                            <a:schemeClr val="dk1"/>
                          </a:solidFill>
                          <a:latin typeface="+mn-lt"/>
                          <a:ea typeface="+mn-ea"/>
                          <a:cs typeface="+mn-cs"/>
                        </a:rPr>
                        <a:t>Individualized plan to address behaviors that interfere with adaptation, based on </a:t>
                      </a:r>
                      <a:r>
                        <a:rPr kumimoji="0" lang="en-US" sz="1400" b="0" i="0" u="none" strike="noStrike" kern="1200" baseline="0" dirty="0" err="1" smtClean="0">
                          <a:solidFill>
                            <a:schemeClr val="dk1"/>
                          </a:solidFill>
                          <a:latin typeface="+mn-lt"/>
                          <a:ea typeface="+mn-ea"/>
                          <a:cs typeface="+mn-cs"/>
                        </a:rPr>
                        <a:t>biopsychosocial</a:t>
                      </a:r>
                      <a:r>
                        <a:rPr kumimoji="0" lang="en-US" sz="1400" b="0" i="0" u="none" strike="noStrike" kern="1200" baseline="0" dirty="0" smtClean="0">
                          <a:solidFill>
                            <a:schemeClr val="dk1"/>
                          </a:solidFill>
                          <a:latin typeface="+mn-lt"/>
                          <a:ea typeface="+mn-ea"/>
                          <a:cs typeface="+mn-cs"/>
                        </a:rPr>
                        <a:t> assessment </a:t>
                      </a:r>
                    </a:p>
                  </a:txBody>
                  <a:tcPr/>
                </a:tc>
              </a:tr>
              <a:tr h="370840">
                <a:tc>
                  <a:txBody>
                    <a:bodyPr/>
                    <a:lstStyle/>
                    <a:p>
                      <a:r>
                        <a:rPr kumimoji="0" lang="en-US" sz="1400" b="0" i="0" u="none" strike="noStrike" kern="1200" baseline="0" dirty="0" smtClean="0">
                          <a:solidFill>
                            <a:schemeClr val="dk1"/>
                          </a:solidFill>
                          <a:latin typeface="+mn-lt"/>
                          <a:ea typeface="+mn-ea"/>
                          <a:cs typeface="+mn-cs"/>
                        </a:rPr>
                        <a:t>DURATION OF INVOLVEMENT </a:t>
                      </a:r>
                    </a:p>
                    <a:p>
                      <a:r>
                        <a:rPr kumimoji="0" lang="en-US" sz="1400" b="0" i="0" u="none" strike="noStrike" kern="1200" baseline="0" dirty="0" smtClean="0">
                          <a:solidFill>
                            <a:schemeClr val="dk1"/>
                          </a:solidFill>
                          <a:latin typeface="+mn-lt"/>
                          <a:ea typeface="+mn-ea"/>
                          <a:cs typeface="+mn-cs"/>
                        </a:rPr>
                        <a:t>Broader and longer term </a:t>
                      </a:r>
                    </a:p>
                    <a:p>
                      <a:pPr marL="285750" indent="-285750">
                        <a:buFont typeface="Arial" pitchFamily="34" charset="0"/>
                        <a:buChar char="•"/>
                      </a:pPr>
                      <a:r>
                        <a:rPr kumimoji="0" lang="en-US" sz="1400" b="0" i="0" u="none" strike="noStrike" kern="1200" baseline="0" dirty="0" smtClean="0">
                          <a:solidFill>
                            <a:schemeClr val="dk1"/>
                          </a:solidFill>
                          <a:latin typeface="+mn-lt"/>
                          <a:ea typeface="+mn-ea"/>
                          <a:cs typeface="+mn-cs"/>
                        </a:rPr>
                        <a:t>Length of community supervision is determined by court, dependent on crime of conviction </a:t>
                      </a:r>
                    </a:p>
                    <a:p>
                      <a:pPr marL="285750" indent="-285750">
                        <a:buFont typeface="Arial" pitchFamily="34" charset="0"/>
                        <a:buChar char="•"/>
                      </a:pPr>
                      <a:r>
                        <a:rPr kumimoji="0" lang="en-US" sz="1400" b="0" i="0" u="none" strike="noStrike" kern="1200" baseline="0" dirty="0" smtClean="0">
                          <a:solidFill>
                            <a:schemeClr val="dk1"/>
                          </a:solidFill>
                          <a:latin typeface="+mn-lt"/>
                          <a:ea typeface="+mn-ea"/>
                          <a:cs typeface="+mn-cs"/>
                        </a:rPr>
                        <a:t>Number of contacts is determined by assessed </a:t>
                      </a:r>
                      <a:r>
                        <a:rPr kumimoji="0" lang="en-US" sz="1400" b="0" i="1" u="none" strike="noStrike" kern="1200" baseline="0" dirty="0" smtClean="0">
                          <a:solidFill>
                            <a:schemeClr val="dk1"/>
                          </a:solidFill>
                          <a:latin typeface="+mn-lt"/>
                          <a:ea typeface="+mn-ea"/>
                          <a:cs typeface="+mn-cs"/>
                        </a:rPr>
                        <a:t>risk </a:t>
                      </a:r>
                      <a:r>
                        <a:rPr kumimoji="0" lang="en-US" sz="1400" b="0" i="0" u="none" strike="noStrike" kern="1200" baseline="0" dirty="0" smtClean="0">
                          <a:solidFill>
                            <a:schemeClr val="dk1"/>
                          </a:solidFill>
                          <a:latin typeface="+mn-lt"/>
                          <a:ea typeface="+mn-ea"/>
                          <a:cs typeface="+mn-cs"/>
                        </a:rPr>
                        <a:t>to community </a:t>
                      </a:r>
                    </a:p>
                    <a:p>
                      <a:r>
                        <a:rPr kumimoji="0" lang="en-US" sz="1400" b="0" i="0" u="none" strike="noStrike" kern="1200" baseline="0" dirty="0" smtClean="0">
                          <a:solidFill>
                            <a:schemeClr val="dk1"/>
                          </a:solidFill>
                          <a:latin typeface="+mn-lt"/>
                          <a:ea typeface="+mn-ea"/>
                          <a:cs typeface="+mn-cs"/>
                        </a:rPr>
                        <a:t>	</a:t>
                      </a:r>
                    </a:p>
                    <a:p>
                      <a:endParaRPr lang="en-US" sz="1400" dirty="0"/>
                    </a:p>
                  </a:txBody>
                  <a:tcPr/>
                </a:tc>
                <a:tc>
                  <a:txBody>
                    <a:bodyPr/>
                    <a:lstStyle/>
                    <a:p>
                      <a:r>
                        <a:rPr kumimoji="0" lang="en-US" sz="1400" b="0" i="0" u="none" strike="noStrike" kern="1200" baseline="0" dirty="0" smtClean="0">
                          <a:solidFill>
                            <a:schemeClr val="dk1"/>
                          </a:solidFill>
                          <a:latin typeface="+mn-lt"/>
                          <a:ea typeface="+mn-ea"/>
                          <a:cs typeface="+mn-cs"/>
                        </a:rPr>
                        <a:t>DURATION OF INVOLVEMENT </a:t>
                      </a:r>
                    </a:p>
                    <a:p>
                      <a:r>
                        <a:rPr kumimoji="0" lang="en-US" sz="1400" b="0" i="0" u="none" strike="noStrike" kern="1200" baseline="0" dirty="0" smtClean="0">
                          <a:solidFill>
                            <a:schemeClr val="dk1"/>
                          </a:solidFill>
                          <a:latin typeface="+mn-lt"/>
                          <a:ea typeface="+mn-ea"/>
                          <a:cs typeface="+mn-cs"/>
                        </a:rPr>
                        <a:t>Limited to a specific episode of care (coordination of treatment services and other services needed to complete treatment plan) </a:t>
                      </a:r>
                    </a:p>
                    <a:p>
                      <a:pPr marL="285750" indent="-285750">
                        <a:buFont typeface="Arial" pitchFamily="34" charset="0"/>
                        <a:buChar char="•"/>
                      </a:pPr>
                      <a:r>
                        <a:rPr kumimoji="0" lang="en-US" sz="1400" b="0" i="0" u="none" strike="noStrike" kern="1200" baseline="0" dirty="0" smtClean="0">
                          <a:solidFill>
                            <a:schemeClr val="dk1"/>
                          </a:solidFill>
                          <a:latin typeface="+mn-lt"/>
                          <a:ea typeface="+mn-ea"/>
                          <a:cs typeface="+mn-cs"/>
                        </a:rPr>
                        <a:t>Length of and intensity of treatment is determined by client </a:t>
                      </a:r>
                      <a:r>
                        <a:rPr kumimoji="0" lang="en-US" sz="1400" b="0" i="1" u="none" strike="noStrike" kern="1200" baseline="0" dirty="0" smtClean="0">
                          <a:solidFill>
                            <a:schemeClr val="dk1"/>
                          </a:solidFill>
                          <a:latin typeface="+mn-lt"/>
                          <a:ea typeface="+mn-ea"/>
                          <a:cs typeface="+mn-cs"/>
                        </a:rPr>
                        <a:t>need </a:t>
                      </a:r>
                      <a:r>
                        <a:rPr kumimoji="0" lang="en-US" sz="1400" b="0" i="0" u="none" strike="noStrike" kern="1200" baseline="0" dirty="0" smtClean="0">
                          <a:solidFill>
                            <a:schemeClr val="dk1"/>
                          </a:solidFill>
                          <a:latin typeface="+mn-lt"/>
                          <a:ea typeface="+mn-ea"/>
                          <a:cs typeface="+mn-cs"/>
                        </a:rPr>
                        <a:t>and completion of treatment plan goals </a:t>
                      </a:r>
                    </a:p>
                    <a:p>
                      <a:pPr marL="285750" indent="-285750">
                        <a:buFont typeface="Arial" pitchFamily="34" charset="0"/>
                        <a:buChar char="•"/>
                      </a:pPr>
                      <a:r>
                        <a:rPr kumimoji="0" lang="en-US" sz="1400" b="0" i="0" u="none" strike="noStrike" kern="1200" baseline="0" dirty="0" smtClean="0">
                          <a:solidFill>
                            <a:schemeClr val="dk1"/>
                          </a:solidFill>
                          <a:latin typeface="+mn-lt"/>
                          <a:ea typeface="+mn-ea"/>
                          <a:cs typeface="+mn-cs"/>
                        </a:rPr>
                        <a:t>Medically/clinically determined discharge from services</a:t>
                      </a:r>
                    </a:p>
                  </a:txBody>
                  <a:tcPr/>
                </a:tc>
              </a:tr>
              <a:tr h="370840">
                <a:tc>
                  <a:txBody>
                    <a:bodyPr/>
                    <a:lstStyle/>
                    <a:p>
                      <a:r>
                        <a:rPr kumimoji="0" lang="en-US" sz="1400" b="0" i="0" u="none" strike="noStrike" kern="1200" baseline="0" dirty="0" smtClean="0">
                          <a:solidFill>
                            <a:schemeClr val="dk1"/>
                          </a:solidFill>
                          <a:latin typeface="+mn-lt"/>
                          <a:ea typeface="+mn-ea"/>
                          <a:cs typeface="+mn-cs"/>
                        </a:rPr>
                        <a:t>ABSTINENCE </a:t>
                      </a:r>
                    </a:p>
                    <a:p>
                      <a:pPr marL="285750" indent="-285750">
                        <a:buFont typeface="Arial" pitchFamily="34" charset="0"/>
                        <a:buChar char="•"/>
                      </a:pPr>
                      <a:r>
                        <a:rPr kumimoji="0" lang="en-US" sz="1400" b="0" i="0" u="none" strike="noStrike" kern="1200" baseline="0" dirty="0" smtClean="0">
                          <a:solidFill>
                            <a:schemeClr val="dk1"/>
                          </a:solidFill>
                          <a:latin typeface="+mn-lt"/>
                          <a:ea typeface="+mn-ea"/>
                          <a:cs typeface="+mn-cs"/>
                        </a:rPr>
                        <a:t>Represents the abstinence-based world to the offender </a:t>
                      </a:r>
                    </a:p>
                    <a:p>
                      <a:pPr marL="285750" indent="-285750">
                        <a:buFont typeface="Arial" pitchFamily="34" charset="0"/>
                        <a:buChar char="•"/>
                      </a:pPr>
                      <a:r>
                        <a:rPr kumimoji="0" lang="en-US" sz="1400" b="0" i="0" u="none" strike="noStrike" kern="1200" baseline="0" dirty="0" smtClean="0">
                          <a:solidFill>
                            <a:schemeClr val="dk1"/>
                          </a:solidFill>
                          <a:latin typeface="+mn-lt"/>
                          <a:ea typeface="+mn-ea"/>
                          <a:cs typeface="+mn-cs"/>
                        </a:rPr>
                        <a:t>Ultimately conditions of supervision require offender to abstain from substances (even though most corrections professionals understand principles of harm reduction) </a:t>
                      </a:r>
                    </a:p>
                  </a:txBody>
                  <a:tcPr/>
                </a:tc>
                <a:tc>
                  <a:txBody>
                    <a:bodyPr/>
                    <a:lstStyle/>
                    <a:p>
                      <a:r>
                        <a:rPr kumimoji="0" lang="en-US" sz="1400" b="0" i="0" u="none" strike="noStrike" kern="1200" baseline="0" dirty="0" smtClean="0">
                          <a:solidFill>
                            <a:schemeClr val="dk1"/>
                          </a:solidFill>
                          <a:latin typeface="+mn-lt"/>
                          <a:ea typeface="+mn-ea"/>
                          <a:cs typeface="+mn-cs"/>
                        </a:rPr>
                        <a:t>HARM REDUCTION </a:t>
                      </a:r>
                    </a:p>
                    <a:p>
                      <a:pPr marL="285750" indent="-285750">
                        <a:buFont typeface="Arial" pitchFamily="34" charset="0"/>
                        <a:buChar char="•"/>
                      </a:pPr>
                      <a:r>
                        <a:rPr kumimoji="0" lang="en-US" sz="1400" b="0" i="0" u="none" strike="noStrike" kern="1200" baseline="0" dirty="0" smtClean="0">
                          <a:solidFill>
                            <a:schemeClr val="dk1"/>
                          </a:solidFill>
                          <a:latin typeface="+mn-lt"/>
                          <a:ea typeface="+mn-ea"/>
                          <a:cs typeface="+mn-cs"/>
                        </a:rPr>
                        <a:t>Treatment professionals let clients know that relapse happens and plan for how to handle it, even while helping the client adapt to living in an abstinence-based world</a:t>
                      </a:r>
                    </a:p>
                    <a:p>
                      <a:r>
                        <a:rPr kumimoji="0" lang="en-US" sz="1400" b="0" i="0" u="none" strike="noStrike" kern="1200" baseline="0" dirty="0" smtClean="0">
                          <a:solidFill>
                            <a:schemeClr val="dk1"/>
                          </a:solidFill>
                          <a:latin typeface="+mn-lt"/>
                          <a:ea typeface="+mn-ea"/>
                          <a:cs typeface="+mn-cs"/>
                        </a:rPr>
                        <a:t>	</a:t>
                      </a:r>
                    </a:p>
                    <a:p>
                      <a:endParaRPr kumimoji="0" lang="en-US" sz="1400" b="0" i="0" u="none" strike="noStrike" kern="1200" baseline="0" dirty="0" smtClean="0">
                        <a:solidFill>
                          <a:schemeClr val="dk1"/>
                        </a:solidFill>
                        <a:latin typeface="+mn-lt"/>
                        <a:ea typeface="+mn-ea"/>
                        <a:cs typeface="+mn-cs"/>
                      </a:endParaRPr>
                    </a:p>
                  </a:txBody>
                  <a:tcPr/>
                </a:tc>
              </a:tr>
              <a:tr h="609600">
                <a:tc>
                  <a:txBody>
                    <a:bodyPr/>
                    <a:lstStyle/>
                    <a:p>
                      <a:endParaRPr lang="en-US" sz="1400" dirty="0"/>
                    </a:p>
                  </a:txBody>
                  <a:tcPr/>
                </a:tc>
                <a:tc>
                  <a:txBody>
                    <a:bodyPr/>
                    <a:lstStyle/>
                    <a:p>
                      <a:endParaRPr lang="en-US" sz="1400" dirty="0"/>
                    </a:p>
                  </a:txBody>
                  <a:tcPr/>
                </a:tc>
              </a:tr>
            </a:tbl>
          </a:graphicData>
        </a:graphic>
      </p:graphicFrame>
      <p:sp>
        <p:nvSpPr>
          <p:cNvPr id="2" name="Slide Number Placeholder 1"/>
          <p:cNvSpPr>
            <a:spLocks noGrp="1"/>
          </p:cNvSpPr>
          <p:nvPr>
            <p:ph type="sldNum" sz="quarter" idx="12"/>
          </p:nvPr>
        </p:nvSpPr>
        <p:spPr/>
        <p:txBody>
          <a:bodyPr/>
          <a:lstStyle/>
          <a:p>
            <a:fld id="{857A9356-58C5-43D5-882F-5F19D2B208CB}" type="slidenum">
              <a:rPr lang="en-US" smtClean="0">
                <a:solidFill>
                  <a:prstClr val="black">
                    <a:tint val="75000"/>
                  </a:prstClr>
                </a:solidFill>
              </a:rPr>
              <a:pPr/>
              <a:t>9</a:t>
            </a:fld>
            <a:endParaRPr lang="en-US">
              <a:solidFill>
                <a:prstClr val="black">
                  <a:tint val="75000"/>
                </a:prstClr>
              </a:solidFill>
            </a:endParaRPr>
          </a:p>
        </p:txBody>
      </p:sp>
      <p:sp>
        <p:nvSpPr>
          <p:cNvPr id="3" name="TextBox 2"/>
          <p:cNvSpPr txBox="1"/>
          <p:nvPr/>
        </p:nvSpPr>
        <p:spPr>
          <a:xfrm>
            <a:off x="685800" y="43934"/>
            <a:ext cx="8001000" cy="338554"/>
          </a:xfrm>
          <a:prstGeom prst="rect">
            <a:avLst/>
          </a:prstGeom>
          <a:noFill/>
        </p:spPr>
        <p:txBody>
          <a:bodyPr wrap="square" rtlCol="0">
            <a:spAutoFit/>
          </a:bodyPr>
          <a:lstStyle/>
          <a:p>
            <a:r>
              <a:rPr lang="en-US" sz="1600" b="1" dirty="0">
                <a:solidFill>
                  <a:schemeClr val="tx2"/>
                </a:solidFill>
              </a:rPr>
              <a:t>Differences Between Corrections and Treatment Professionals, NIC 2008</a:t>
            </a:r>
            <a:endParaRPr lang="en-US" sz="1600" b="1" dirty="0">
              <a:solidFill>
                <a:schemeClr val="tx2"/>
              </a:solidFill>
            </a:endParaRPr>
          </a:p>
        </p:txBody>
      </p:sp>
    </p:spTree>
    <p:extLst>
      <p:ext uri="{BB962C8B-B14F-4D97-AF65-F5344CB8AC3E}">
        <p14:creationId xmlns:p14="http://schemas.microsoft.com/office/powerpoint/2010/main" val="30433731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4056</Words>
  <Application>Microsoft Office PowerPoint</Application>
  <PresentationFormat>On-screen Show (4:3)</PresentationFormat>
  <Paragraphs>577</Paragraphs>
  <Slides>57</Slides>
  <Notes>28</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Concourse</vt:lpstr>
      <vt:lpstr>    Building Stronger Relationships Between Corrections and Treatment  Texas Corrections Association June 11, 2012</vt:lpstr>
      <vt:lpstr>PowerPoint Presentation</vt:lpstr>
      <vt:lpstr>PowerPoint Presentation</vt:lpstr>
      <vt:lpstr>THE CHALLENGE FOR CRIMINAL JUSTICE SYSTEM </vt:lpstr>
      <vt:lpstr>Corrections and Treatment</vt:lpstr>
      <vt:lpstr>Similarities Between Corrections and Treatment Professionals</vt:lpstr>
      <vt:lpstr>Corrections and Treatment</vt:lpstr>
      <vt:lpstr>PowerPoint Presentation</vt:lpstr>
      <vt:lpstr>PowerPoint Presentation</vt:lpstr>
      <vt:lpstr>PowerPoint Presentation</vt:lpstr>
      <vt:lpstr> </vt:lpstr>
      <vt:lpstr>The Accountability Training Program Model®</vt:lpstr>
      <vt:lpstr>Steps for Learning Accountability </vt:lpstr>
      <vt:lpstr>PowerPoint Presentation</vt:lpstr>
      <vt:lpstr>PowerPoint Presentation</vt:lpstr>
      <vt:lpstr>Core Philosophy of Accountability Training® for Offender Change Programs (Paradigm)</vt:lpstr>
      <vt:lpstr>Core Philosophy of Accountability Training® for Offender Change Programs (Paradigm)</vt:lpstr>
      <vt:lpstr>3 Assumptions of Accountability Training® Programs That Drive Service Delivery</vt:lpstr>
      <vt:lpstr>Assumptions of Accountability Training® Programs That Drive Services (con’t)</vt:lpstr>
      <vt:lpstr>Mandated Treatment Works</vt:lpstr>
      <vt:lpstr>PowerPoint Presentation</vt:lpstr>
      <vt:lpstr>PowerPoint Presentation</vt:lpstr>
      <vt:lpstr>PowerPoint Presentation</vt:lpstr>
      <vt:lpstr>Stages of Change in Accountability Training® For Justice Involved Clients (precedes pre-contemplation stage) </vt:lpstr>
      <vt:lpstr>Components of Effective Correctional Treatment</vt:lpstr>
      <vt:lpstr>PowerPoint Presentation</vt:lpstr>
      <vt:lpstr>Every interaction is an opportunity for learning</vt:lpstr>
      <vt:lpstr>Power of Role Models</vt:lpstr>
      <vt:lpstr>PowerPoint Presentation</vt:lpstr>
      <vt:lpstr>PowerPoint Presentation</vt:lpstr>
      <vt:lpstr>PowerPoint Presentation</vt:lpstr>
      <vt:lpstr>PowerPoint Presentation</vt:lpstr>
      <vt:lpstr>PowerPoint Presentation</vt:lpstr>
      <vt:lpstr>Shared Expectations Among Staff</vt:lpstr>
      <vt:lpstr>Shared Expectations Among Staff</vt:lpstr>
      <vt:lpstr>Shared Expectations Among Staff</vt:lpstr>
      <vt:lpstr>Shared Expectations Among Staff</vt:lpstr>
      <vt:lpstr>Shared Expectations Among Staff</vt:lpstr>
      <vt:lpstr>Shared Expectations Among Staff</vt:lpstr>
      <vt:lpstr>Shared Expectations Among Staff</vt:lpstr>
      <vt:lpstr>PowerPoint Presentation</vt:lpstr>
      <vt:lpstr>Techniques to develop collaborative RSAT Team </vt:lpstr>
      <vt:lpstr>PowerPoint Presentation</vt:lpstr>
      <vt:lpstr>PowerPoint Presentation</vt:lpstr>
      <vt:lpstr>PowerPoint Presentation</vt:lpstr>
      <vt:lpstr>Burnout</vt:lpstr>
      <vt:lpstr>Burnout is More Likely …</vt:lpstr>
      <vt:lpstr>Predictors of Burnout</vt:lpstr>
      <vt:lpstr>The Burnout Cycle In CJ Programs</vt:lpstr>
      <vt:lpstr>Burnout: What is It?</vt:lpstr>
      <vt:lpstr>Burnout: What is It?</vt:lpstr>
      <vt:lpstr>Burnout: It’s Impact</vt:lpstr>
      <vt:lpstr>PowerPoint Presentation</vt:lpstr>
      <vt:lpstr>PowerPoint Presentation</vt:lpstr>
      <vt:lpstr>CJ System’s Role in Addressing Treatment Issues</vt:lpstr>
      <vt:lpstr>CJ System’s Role in Addressing Treatment Issues</vt:lpstr>
      <vt:lpstr>CJ System’s Role in Addressing Treatment Issues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Lundrigan</dc:creator>
  <cp:lastModifiedBy>Owner</cp:lastModifiedBy>
  <cp:revision>29</cp:revision>
  <dcterms:created xsi:type="dcterms:W3CDTF">2012-05-18T17:53:21Z</dcterms:created>
  <dcterms:modified xsi:type="dcterms:W3CDTF">2012-06-11T17:58:38Z</dcterms:modified>
</cp:coreProperties>
</file>