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7" r:id="rId11"/>
    <p:sldId id="288" r:id="rId12"/>
    <p:sldId id="265" r:id="rId13"/>
    <p:sldId id="266" r:id="rId14"/>
    <p:sldId id="267" r:id="rId15"/>
    <p:sldId id="282" r:id="rId16"/>
    <p:sldId id="268" r:id="rId17"/>
    <p:sldId id="278" r:id="rId18"/>
    <p:sldId id="279" r:id="rId19"/>
    <p:sldId id="269" r:id="rId20"/>
    <p:sldId id="283" r:id="rId21"/>
    <p:sldId id="270" r:id="rId22"/>
    <p:sldId id="280" r:id="rId23"/>
    <p:sldId id="281" r:id="rId24"/>
    <p:sldId id="272" r:id="rId25"/>
    <p:sldId id="273" r:id="rId26"/>
    <p:sldId id="285" r:id="rId27"/>
    <p:sldId id="274" r:id="rId28"/>
    <p:sldId id="275" r:id="rId29"/>
    <p:sldId id="286" r:id="rId30"/>
    <p:sldId id="287" r:id="rId31"/>
    <p:sldId id="27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ki Miller" initials="n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72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DC94C-2340-4770-B3F5-F4D9E6D67F59}" type="datetimeFigureOut">
              <a:rPr lang="en-US" smtClean="0"/>
              <a:pPr/>
              <a:t>5/24/2012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76FD4-A120-45F4-BCAC-F6CEEF051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87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E76FD4-A120-45F4-BCAC-F6CEEF051A0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76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E76FD4-A120-45F4-BCAC-F6CEEF051A0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896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C50E-568D-4745-A68D-6461E5215E3F}" type="datetime1">
              <a:rPr lang="en-US" smtClean="0"/>
              <a:pPr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4B2F0-2A34-4988-9EFD-C6C745AD168A}" type="datetime1">
              <a:rPr lang="en-US" smtClean="0"/>
              <a:pPr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F608-4F2A-4B07-A9E6-BA964851162A}" type="datetime1">
              <a:rPr lang="en-US" smtClean="0"/>
              <a:pPr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AC3A-E322-4A19-AB94-015E3B9BC24C}" type="datetime1">
              <a:rPr lang="en-US" smtClean="0"/>
              <a:pPr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6051-7889-421F-871E-F0FA9207092B}" type="datetime1">
              <a:rPr lang="en-US" smtClean="0"/>
              <a:pPr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CA83-6DDF-44F1-9EFA-B15B2FB53ADD}" type="datetime1">
              <a:rPr lang="en-US" smtClean="0"/>
              <a:pPr/>
              <a:t>5/24/2012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4983D-86BD-46D2-907D-E4D235BDE580}" type="datetime1">
              <a:rPr lang="en-US" smtClean="0"/>
              <a:pPr/>
              <a:t>5/24/2012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63133-1E0E-416D-8390-D701D5B2555A}" type="datetime1">
              <a:rPr lang="en-US" smtClean="0"/>
              <a:pPr/>
              <a:t>5/24/2012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CB8E5-5B49-44BF-BEAA-457392857834}" type="datetime1">
              <a:rPr lang="en-US" smtClean="0"/>
              <a:pPr/>
              <a:t>5/24/2012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2E09-4437-44B8-8C6C-494B87639E77}" type="datetime1">
              <a:rPr lang="en-US" smtClean="0"/>
              <a:pPr/>
              <a:t>5/24/2012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8192-C484-4223-84A3-3EAFD84A328B}" type="datetime1">
              <a:rPr lang="en-US" smtClean="0"/>
              <a:pPr/>
              <a:t>5/24/2012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3BB09D8-1CAB-496C-AD99-DA6B4F2B86BB}" type="datetime1">
              <a:rPr lang="en-US" smtClean="0"/>
              <a:pPr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books/n/tip35/A62815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 rot="19140000">
            <a:off x="791850" y="1946246"/>
            <a:ext cx="7302851" cy="1134390"/>
          </a:xfrm>
        </p:spPr>
        <p:txBody>
          <a:bodyPr/>
          <a:lstStyle/>
          <a:p>
            <a:pPr lvl="0">
              <a:spcBef>
                <a:spcPts val="0"/>
              </a:spcBef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1400" i="1" spc="400" dirty="0">
                <a:solidFill>
                  <a:srgbClr val="000000"/>
                </a:solidFill>
                <a:cs typeface="Tunga" pitchFamily="2"/>
              </a:rPr>
              <a:t/>
            </a:r>
            <a:br>
              <a:rPr lang="en-US" sz="1400" i="1" spc="400" dirty="0">
                <a:solidFill>
                  <a:srgbClr val="000000"/>
                </a:solidFill>
                <a:cs typeface="Tunga" pitchFamily="2"/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sz="3000" b="1" dirty="0" smtClean="0"/>
              <a:t>Practical Use </a:t>
            </a:r>
            <a:r>
              <a:rPr lang="en-US" sz="3000" b="1" dirty="0"/>
              <a:t>of </a:t>
            </a:r>
            <a:r>
              <a:rPr lang="en-US" sz="3000" b="1" dirty="0" smtClean="0"/>
              <a:t>Stages of Change</a:t>
            </a:r>
            <a:br>
              <a:rPr lang="en-US" sz="3000" b="1" dirty="0" smtClean="0"/>
            </a:br>
            <a:r>
              <a:rPr lang="en-US" sz="3000" dirty="0" smtClean="0"/>
              <a:t>    </a:t>
            </a:r>
            <a:r>
              <a:rPr lang="en-US" sz="1400" spc="400" dirty="0" smtClean="0">
                <a:solidFill>
                  <a:srgbClr val="000000"/>
                </a:solidFill>
                <a:cs typeface="Tunga" pitchFamily="2"/>
              </a:rPr>
              <a:t>Motivational </a:t>
            </a:r>
            <a:r>
              <a:rPr lang="en-US" sz="1400" spc="400" dirty="0">
                <a:solidFill>
                  <a:srgbClr val="000000"/>
                </a:solidFill>
                <a:cs typeface="Tunga" pitchFamily="2"/>
              </a:rPr>
              <a:t>Interviewing &amp; </a:t>
            </a:r>
            <a:r>
              <a:rPr lang="en-US" sz="1400" spc="400" dirty="0" smtClean="0">
                <a:solidFill>
                  <a:srgbClr val="000000"/>
                </a:solidFill>
                <a:cs typeface="Tunga" pitchFamily="2"/>
              </a:rPr>
              <a:t>Staged Interventions</a:t>
            </a:r>
            <a:br>
              <a:rPr lang="en-US" sz="1400" spc="400" dirty="0" smtClean="0">
                <a:solidFill>
                  <a:srgbClr val="000000"/>
                </a:solidFill>
                <a:cs typeface="Tunga" pitchFamily="2"/>
              </a:rPr>
            </a:br>
            <a:endParaRPr lang="en-US" sz="14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869976" y="2536028"/>
            <a:ext cx="6863691" cy="1020126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Niki Miller MS CPS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RSAT Technical assistance center </a:t>
            </a:r>
          </a:p>
        </p:txBody>
      </p:sp>
    </p:spTree>
  </p:cSld>
  <p:clrMapOvr>
    <a:masterClrMapping/>
  </p:clrMapOvr>
  <p:transition advTm="155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determining the best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The chart on the previous page shows:</a:t>
            </a:r>
          </a:p>
          <a:p>
            <a:endParaRPr lang="en-US" sz="2000" dirty="0"/>
          </a:p>
          <a:p>
            <a:pPr indent="0"/>
            <a:r>
              <a:rPr lang="en-US" sz="2000" dirty="0" smtClean="0"/>
              <a:t>Motivational Enhancement approaches that make use of MI are best for clients who are still ambivalent about change</a:t>
            </a:r>
          </a:p>
          <a:p>
            <a:pPr marL="0" indent="0">
              <a:buNone/>
            </a:pPr>
            <a:endParaRPr lang="en-US" sz="2000" dirty="0" smtClean="0"/>
          </a:p>
          <a:p>
            <a:pPr indent="0"/>
            <a:r>
              <a:rPr lang="en-US" sz="2000" dirty="0" smtClean="0"/>
              <a:t>Cognitive behavioral approaches are used once a client has reach the determination/ preparation stage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84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on confrontation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/>
            <a:r>
              <a:rPr lang="en-US" sz="2400" dirty="0" smtClean="0"/>
              <a:t>“Research </a:t>
            </a:r>
            <a:r>
              <a:rPr lang="en-US" sz="2400" dirty="0"/>
              <a:t>suggests that the more frequently clinicians use adversarial confrontational techniques with substance-using clients, the less likely clients will change </a:t>
            </a:r>
            <a:r>
              <a:rPr lang="en-US" sz="2400" dirty="0">
                <a:hlinkClick r:id="rId2" action="ppaction://hlinkfile"/>
              </a:rPr>
              <a:t>(Miller et al., 1993),</a:t>
            </a:r>
            <a:r>
              <a:rPr lang="en-US" sz="2400" dirty="0"/>
              <a:t> and controlled clinical trials place confrontational approaches among the least </a:t>
            </a:r>
            <a:r>
              <a:rPr lang="en-US" sz="2400" dirty="0" smtClean="0"/>
              <a:t>effective </a:t>
            </a:r>
            <a:r>
              <a:rPr lang="en-US" sz="2400" dirty="0"/>
              <a:t>treatment methods </a:t>
            </a:r>
            <a:r>
              <a:rPr lang="en-US" sz="2400" dirty="0">
                <a:hlinkClick r:id="rId2" action="ppaction://hlinkfile"/>
              </a:rPr>
              <a:t>(Miller et al., 1998</a:t>
            </a:r>
            <a:r>
              <a:rPr lang="en-US" dirty="0" smtClean="0">
                <a:hlinkClick r:id="rId2" action="ppaction://hlinkfile"/>
              </a:rPr>
              <a:t>).</a:t>
            </a:r>
            <a:r>
              <a:rPr lang="en-US" dirty="0" smtClean="0"/>
              <a:t>” </a:t>
            </a:r>
          </a:p>
          <a:p>
            <a:pPr indent="0"/>
            <a:endParaRPr lang="en-US" dirty="0"/>
          </a:p>
          <a:p>
            <a:pPr indent="0"/>
            <a:r>
              <a:rPr lang="en-US" dirty="0" smtClean="0"/>
              <a:t>				-</a:t>
            </a:r>
            <a:r>
              <a:rPr lang="en-US" dirty="0" err="1" smtClean="0"/>
              <a:t>CSAT</a:t>
            </a:r>
            <a:r>
              <a:rPr lang="en-US" dirty="0" smtClean="0"/>
              <a:t> Treatment Improvement Protocol 34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79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The Use of SCM Requires Interventions to Match Individual Stages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7520940" cy="3579849"/>
          </a:xfrm>
        </p:spPr>
        <p:txBody>
          <a:bodyPr>
            <a:normAutofit/>
          </a:bodyPr>
          <a:lstStyle/>
          <a:p>
            <a:pPr indent="0" eaLnBrk="1" hangingPunct="1"/>
            <a:r>
              <a:rPr lang="en-US" sz="2000" dirty="0" smtClean="0"/>
              <a:t>If a counselor provides instructions on how to quit using when a client thinks he or she doesn’t have a problem….</a:t>
            </a:r>
          </a:p>
          <a:p>
            <a:pPr indent="0" eaLnBrk="1" hangingPunct="1"/>
            <a:endParaRPr lang="en-US" sz="2000" dirty="0"/>
          </a:p>
          <a:p>
            <a:pPr indent="0" eaLnBrk="1" hangingPunct="1"/>
            <a:r>
              <a:rPr lang="en-US" sz="2000" dirty="0" smtClean="0"/>
              <a:t>Then  the counselor has not matched the intervention to the client’s stage of change</a:t>
            </a:r>
            <a:r>
              <a:rPr lang="en-US" sz="2000" dirty="0"/>
              <a:t> </a:t>
            </a:r>
            <a:r>
              <a:rPr lang="en-US" sz="2000" dirty="0" smtClean="0"/>
              <a:t>and client resistance may increase rather than decrease.</a:t>
            </a:r>
          </a:p>
          <a:p>
            <a:pPr marL="0" indent="0" eaLnBrk="1" hangingPunct="1">
              <a:buNone/>
            </a:pPr>
            <a:r>
              <a:rPr lang="en-US" sz="2000" dirty="0" smtClean="0"/>
              <a:t> </a:t>
            </a:r>
          </a:p>
          <a:p>
            <a:pPr indent="0" eaLnBrk="1" hangingPunct="1"/>
            <a:r>
              <a:rPr lang="en-US" sz="2000" dirty="0" smtClean="0"/>
              <a:t>The SCM model says the correct intervention for a client that says or thinks “I  have no problem” is... </a:t>
            </a:r>
            <a:r>
              <a:rPr lang="en-US" sz="2000" i="1" dirty="0" smtClean="0"/>
              <a:t>See next slide</a:t>
            </a:r>
          </a:p>
          <a:p>
            <a:pPr eaLnBrk="1" hangingPunct="1"/>
            <a:endParaRPr lang="en-US" sz="3600" dirty="0" smtClean="0"/>
          </a:p>
        </p:txBody>
      </p:sp>
    </p:spTree>
  </p:cSld>
  <p:clrMapOvr>
    <a:masterClrMapping/>
  </p:clrMapOvr>
  <p:transition advTm="4965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4"/>
          <p:cNvSpPr>
            <a:spLocks noGrp="1"/>
          </p:cNvSpPr>
          <p:nvPr>
            <p:ph idx="4294967295"/>
          </p:nvPr>
        </p:nvSpPr>
        <p:spPr>
          <a:xfrm>
            <a:off x="457200" y="1981200"/>
            <a:ext cx="7924800" cy="38401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/>
              <a:t>OK</a:t>
            </a:r>
            <a:r>
              <a:rPr lang="en-US" sz="2000" dirty="0"/>
              <a:t>. Tell me the reasons you that you have decided you can safely use drugs and </a:t>
            </a:r>
            <a:r>
              <a:rPr lang="en-US" sz="2000" dirty="0" smtClean="0"/>
              <a:t>alcohol</a:t>
            </a:r>
            <a:r>
              <a:rPr lang="en-US" sz="2000" dirty="0"/>
              <a:t>.</a:t>
            </a:r>
            <a:endParaRPr lang="en-US" sz="2000" dirty="0" smtClean="0"/>
          </a:p>
          <a:p>
            <a:pPr>
              <a:spcBef>
                <a:spcPts val="0"/>
              </a:spcBef>
            </a:pPr>
            <a:endParaRPr lang="en-US" sz="2000" dirty="0"/>
          </a:p>
          <a:p>
            <a:pPr>
              <a:spcBef>
                <a:spcPts val="0"/>
              </a:spcBef>
            </a:pPr>
            <a:r>
              <a:rPr lang="en-US" sz="2000" dirty="0" smtClean="0"/>
              <a:t>Tell me about someone you know who does have a problem with drugs and alcohol?</a:t>
            </a:r>
          </a:p>
          <a:p>
            <a:pPr>
              <a:spcBef>
                <a:spcPts val="0"/>
              </a:spcBef>
            </a:pP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What types of change in you drug and alcohol use would prompt you to wonder if you had a problem?</a:t>
            </a:r>
          </a:p>
          <a:p>
            <a:pPr>
              <a:spcBef>
                <a:spcPts val="0"/>
              </a:spcBef>
            </a:pP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How </a:t>
            </a:r>
            <a:r>
              <a:rPr lang="en-US" sz="2000" dirty="0"/>
              <a:t>would you like your </a:t>
            </a:r>
            <a:r>
              <a:rPr lang="en-US" sz="2000" dirty="0" smtClean="0"/>
              <a:t>substance use </a:t>
            </a:r>
            <a:r>
              <a:rPr lang="en-US" sz="2000" dirty="0"/>
              <a:t>to be 3 mos. from now?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  <p:pic>
        <p:nvPicPr>
          <p:cNvPr id="12292" name="Picture 3" descr="C:\Documents and Settings\User\My Documents\My Pictures\Microsoft Clip Organizer\j042446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152400"/>
            <a:ext cx="1676400" cy="1442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1066800" y="533400"/>
            <a:ext cx="5372100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cap="all" dirty="0" smtClean="0">
                <a:solidFill>
                  <a:srgbClr val="000000"/>
                </a:solidFill>
              </a:rPr>
              <a:t>Thought </a:t>
            </a:r>
            <a:r>
              <a:rPr lang="en-US" sz="2400" cap="all" dirty="0">
                <a:solidFill>
                  <a:srgbClr val="000000"/>
                </a:solidFill>
              </a:rPr>
              <a:t>provoking/open ended  </a:t>
            </a:r>
            <a:r>
              <a:rPr lang="en-US" sz="2400" cap="all" dirty="0" smtClean="0">
                <a:solidFill>
                  <a:srgbClr val="000000"/>
                </a:solidFill>
              </a:rPr>
              <a:t>questions, </a:t>
            </a:r>
            <a:r>
              <a:rPr lang="en-US" sz="2500" cap="all" dirty="0">
                <a:solidFill>
                  <a:srgbClr val="000000"/>
                </a:solidFill>
              </a:rPr>
              <a:t>such</a:t>
            </a:r>
            <a:r>
              <a:rPr lang="en-US" sz="2400" cap="all" dirty="0">
                <a:solidFill>
                  <a:srgbClr val="000000"/>
                </a:solidFill>
              </a:rPr>
              <a:t> </a:t>
            </a:r>
            <a:r>
              <a:rPr lang="en-US" sz="2400" cap="all" dirty="0" smtClean="0">
                <a:solidFill>
                  <a:srgbClr val="000000"/>
                </a:solidFill>
              </a:rPr>
              <a:t>as:</a:t>
            </a:r>
            <a:endParaRPr lang="en-US" cap="all" dirty="0"/>
          </a:p>
        </p:txBody>
      </p:sp>
    </p:spTree>
  </p:cSld>
  <p:clrMapOvr>
    <a:masterClrMapping/>
  </p:clrMapOvr>
  <p:transition advTm="3796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8683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Stages of Change </a:t>
            </a:r>
            <a:br>
              <a:rPr lang="en-US" dirty="0" smtClean="0"/>
            </a:br>
            <a:r>
              <a:rPr lang="en-US" dirty="0" smtClean="0"/>
              <a:t>Approaches for </a:t>
            </a:r>
            <a:r>
              <a:rPr lang="en-US" i="1" dirty="0" smtClean="0"/>
              <a:t>Pre-contemplation</a:t>
            </a:r>
            <a:endParaRPr lang="en-US" i="1" dirty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066801"/>
            <a:ext cx="7467600" cy="4724399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b="1" dirty="0" smtClean="0"/>
          </a:p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en-US" sz="3100" b="1" dirty="0" smtClean="0"/>
              <a:t>IF Client is not considering </a:t>
            </a:r>
            <a:r>
              <a:rPr lang="en-US" sz="3100" dirty="0" smtClean="0"/>
              <a:t>change.</a:t>
            </a:r>
          </a:p>
          <a:p>
            <a:pPr marL="0" lvl="0" indent="0">
              <a:defRPr/>
            </a:pPr>
            <a:r>
              <a:rPr lang="en-US" sz="2200" dirty="0">
                <a:solidFill>
                  <a:srgbClr val="000000"/>
                </a:solidFill>
              </a:rPr>
              <a:t>Begin MI: 	    		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200" dirty="0">
                <a:solidFill>
                  <a:srgbClr val="000000"/>
                </a:solidFill>
              </a:rPr>
              <a:t>Build rapport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200" dirty="0">
                <a:solidFill>
                  <a:srgbClr val="000000"/>
                </a:solidFill>
              </a:rPr>
              <a:t>Elicit reasons for not wanting to change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200" dirty="0">
                <a:solidFill>
                  <a:srgbClr val="000000"/>
                </a:solidFill>
              </a:rPr>
              <a:t>Let the client know that you support positive change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200" dirty="0">
                <a:solidFill>
                  <a:srgbClr val="000000"/>
                </a:solidFill>
              </a:rPr>
              <a:t>With permission,  provide </a:t>
            </a:r>
            <a:r>
              <a:rPr lang="en-US" sz="2200" b="1" dirty="0">
                <a:solidFill>
                  <a:srgbClr val="C00000"/>
                </a:solidFill>
              </a:rPr>
              <a:t>nonjudgmental, accurate </a:t>
            </a:r>
            <a:r>
              <a:rPr lang="en-US" sz="2200" dirty="0">
                <a:solidFill>
                  <a:srgbClr val="000000"/>
                </a:solidFill>
              </a:rPr>
              <a:t>information about effects of substances 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200" dirty="0">
                <a:solidFill>
                  <a:srgbClr val="000000"/>
                </a:solidFill>
              </a:rPr>
              <a:t>Review assessment &amp; feedback w/permission</a:t>
            </a:r>
          </a:p>
          <a:p>
            <a:pPr marL="457200" lvl="1" indent="0">
              <a:buNone/>
              <a:defRPr/>
            </a:pPr>
            <a:endParaRPr lang="en-US" sz="2400" b="1" dirty="0"/>
          </a:p>
          <a:p>
            <a:pPr marL="457200" lvl="1" indent="0">
              <a:buNone/>
              <a:defRPr/>
            </a:pPr>
            <a:r>
              <a:rPr lang="en-US" sz="2400" b="1" dirty="0" smtClean="0"/>
              <a:t>Then………..</a:t>
            </a:r>
            <a:endParaRPr lang="en-US" sz="2800" b="1" dirty="0" smtClean="0"/>
          </a:p>
          <a:p>
            <a:pPr marL="457200" lvl="1" indent="0">
              <a:buNone/>
              <a:defRPr/>
            </a:pPr>
            <a:endParaRPr lang="en-US" sz="3300" dirty="0" smtClean="0"/>
          </a:p>
          <a:p>
            <a:pPr lvl="1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en-US" sz="5500" b="1" dirty="0" smtClean="0"/>
              <a:t>     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b="1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</p:txBody>
      </p:sp>
    </p:spTree>
  </p:cSld>
  <p:clrMapOvr>
    <a:masterClrMapping/>
  </p:clrMapOvr>
  <p:transition advTm="17924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520940" cy="548640"/>
          </a:xfrm>
        </p:spPr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US" sz="2400" dirty="0" smtClean="0"/>
              <a:t>GOAL IS TO Develop</a:t>
            </a:r>
            <a:r>
              <a:rPr lang="en-US" sz="2400" cap="all" dirty="0" smtClean="0"/>
              <a:t> Discrepancies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lvl="1" indent="-285750">
              <a:spcBef>
                <a:spcPct val="20000"/>
              </a:spcBef>
              <a:buClrTx/>
              <a:buNone/>
              <a:defRPr/>
            </a:pPr>
            <a:r>
              <a:rPr lang="en-US" sz="2000" b="1" dirty="0" smtClean="0"/>
              <a:t>Creating </a:t>
            </a:r>
            <a:r>
              <a:rPr lang="en-US" sz="2000" b="1" dirty="0"/>
              <a:t>Doubt </a:t>
            </a:r>
            <a:endParaRPr lang="en-US" sz="2000" b="1" dirty="0" smtClean="0"/>
          </a:p>
          <a:p>
            <a:pPr marL="971550" lvl="2" indent="-285750">
              <a:spcBef>
                <a:spcPct val="20000"/>
              </a:spcBef>
              <a:buClrTx/>
              <a:defRPr/>
            </a:pPr>
            <a:r>
              <a:rPr lang="en-US" sz="2000" dirty="0" smtClean="0"/>
              <a:t>What </a:t>
            </a:r>
            <a:r>
              <a:rPr lang="en-US" sz="2000" dirty="0"/>
              <a:t>warning signs would let you know this is a problem?  </a:t>
            </a:r>
          </a:p>
          <a:p>
            <a:pPr marL="971550" lvl="1" indent="-285750">
              <a:spcBef>
                <a:spcPct val="20000"/>
              </a:spcBef>
              <a:defRPr/>
            </a:pPr>
            <a:r>
              <a:rPr lang="en-US" sz="2000" dirty="0"/>
              <a:t>What kinds of changes have you considered/made in the past?  </a:t>
            </a:r>
          </a:p>
          <a:p>
            <a:pPr marL="971550" lvl="1" indent="-285750">
              <a:spcBef>
                <a:spcPct val="20000"/>
              </a:spcBef>
              <a:defRPr/>
            </a:pPr>
            <a:r>
              <a:rPr lang="en-US" sz="2000" dirty="0"/>
              <a:t>What might your life look like in 3 months if you were to make a change</a:t>
            </a:r>
            <a:r>
              <a:rPr lang="en-US" sz="2000" dirty="0" smtClean="0"/>
              <a:t>? (or not)</a:t>
            </a:r>
          </a:p>
          <a:p>
            <a:pPr marL="971550" lvl="1" indent="-285750">
              <a:spcBef>
                <a:spcPct val="20000"/>
              </a:spcBef>
              <a:defRPr/>
            </a:pPr>
            <a:r>
              <a:rPr lang="en-US" sz="2000" dirty="0" smtClean="0"/>
              <a:t>Use the readiness </a:t>
            </a:r>
            <a:r>
              <a:rPr lang="en-US" sz="2000" dirty="0"/>
              <a:t>ruler</a:t>
            </a:r>
          </a:p>
        </p:txBody>
      </p:sp>
    </p:spTree>
    <p:extLst>
      <p:ext uri="{BB962C8B-B14F-4D97-AF65-F5344CB8AC3E}">
        <p14:creationId xmlns:p14="http://schemas.microsoft.com/office/powerpoint/2010/main" val="404715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Readiness Ruler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7520940" cy="357984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000" dirty="0" smtClean="0"/>
              <a:t>This will be covered in detail in during MI training.</a:t>
            </a:r>
          </a:p>
          <a:p>
            <a:pPr>
              <a:spcBef>
                <a:spcPts val="0"/>
              </a:spcBef>
            </a:pPr>
            <a:endParaRPr lang="en-US" sz="2000" dirty="0" smtClean="0"/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en-US" sz="2000" b="0" dirty="0" smtClean="0"/>
              <a:t>Scale is set from one to ten; one </a:t>
            </a:r>
            <a:r>
              <a:rPr lang="en-US" sz="2000" b="0" dirty="0"/>
              <a:t>is low, ten is high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en-US" sz="2000" b="0" dirty="0" smtClean="0"/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en-US" sz="2000" b="0" dirty="0" smtClean="0"/>
              <a:t>“On a scale of 1-10 how ready are you to change your drug use?”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en-US" sz="2000" b="0" dirty="0" smtClean="0"/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en-US" sz="2000" b="0" dirty="0" smtClean="0"/>
              <a:t>If the answer is a two or three ask “What will it take to get you to a four or five?”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endParaRPr lang="en-US" sz="2000" b="0" dirty="0" smtClean="0"/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en-US" sz="2000" b="0" dirty="0" smtClean="0"/>
              <a:t>If the answer is a five or six ask “Why is it a five and not a two?”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Desired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520940" cy="3579849"/>
          </a:xfrm>
        </p:spPr>
        <p:txBody>
          <a:bodyPr>
            <a:noAutofit/>
          </a:bodyPr>
          <a:lstStyle/>
          <a:p>
            <a:r>
              <a:rPr lang="en-US" sz="2000" dirty="0" smtClean="0"/>
              <a:t>The client is presenting his or reasons  for changing to the counselor</a:t>
            </a:r>
          </a:p>
          <a:p>
            <a:endParaRPr lang="en-US" sz="2000" dirty="0"/>
          </a:p>
          <a:p>
            <a:r>
              <a:rPr lang="en-US" sz="2000" dirty="0" smtClean="0"/>
              <a:t>This is one goal of motivational sessions.</a:t>
            </a:r>
          </a:p>
          <a:p>
            <a:endParaRPr lang="en-US" sz="2000" dirty="0"/>
          </a:p>
          <a:p>
            <a:r>
              <a:rPr lang="en-US" sz="2000" dirty="0" smtClean="0"/>
              <a:t>Client resistance decreases.</a:t>
            </a:r>
          </a:p>
          <a:p>
            <a:endParaRPr lang="en-US" sz="2000" dirty="0"/>
          </a:p>
          <a:p>
            <a:r>
              <a:rPr lang="en-US" sz="2000" dirty="0" smtClean="0"/>
              <a:t>If you, the counselor, are presenting the reasons for change to the client…………… then ……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8053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Use MI to get the Clients  to talk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/>
              <a:t>……</a:t>
            </a:r>
            <a:r>
              <a:rPr lang="en-US" sz="2400" dirty="0" smtClean="0"/>
              <a:t>then stop talking and begin open ended questions:</a:t>
            </a:r>
          </a:p>
          <a:p>
            <a:pPr marL="0" indent="0">
              <a:buNone/>
            </a:pPr>
            <a:endParaRPr lang="en-US" sz="2400" b="0" dirty="0" smtClean="0"/>
          </a:p>
          <a:p>
            <a:pPr marL="0" indent="0">
              <a:buNone/>
            </a:pPr>
            <a:r>
              <a:rPr lang="en-US" sz="2400" b="0" dirty="0" smtClean="0"/>
              <a:t>When the client is talking the counselor can use supportive listening skills and other MI tools.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391357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Stages of Change </a:t>
            </a:r>
            <a:br>
              <a:rPr lang="en-US" dirty="0" smtClean="0"/>
            </a:br>
            <a:r>
              <a:rPr lang="en-US" dirty="0" smtClean="0"/>
              <a:t>Approaches for </a:t>
            </a:r>
            <a:r>
              <a:rPr lang="en-US" i="1" dirty="0" smtClean="0"/>
              <a:t>Contemplation</a:t>
            </a:r>
            <a:endParaRPr lang="en-US" dirty="0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7362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en-US" sz="2000" b="1" dirty="0" smtClean="0"/>
              <a:t>Client is aware of a problem,  knows they should change, may want to  change but have not yet changed:</a:t>
            </a:r>
          </a:p>
          <a:p>
            <a:pPr marL="0" indent="0" eaLnBrk="1" fontAlgn="auto" hangingPunct="1">
              <a:spcAft>
                <a:spcPts val="0"/>
              </a:spcAft>
              <a:defRPr/>
            </a:pPr>
            <a:endParaRPr lang="en-US" sz="1800" b="1" dirty="0" smtClean="0"/>
          </a:p>
          <a:p>
            <a:pPr lvl="1">
              <a:defRPr/>
            </a:pPr>
            <a:r>
              <a:rPr lang="en-US" sz="2000" dirty="0" smtClean="0"/>
              <a:t>Client recognizes cause for concern and reasons to change</a:t>
            </a:r>
          </a:p>
          <a:p>
            <a:pPr lvl="1">
              <a:defRPr/>
            </a:pPr>
            <a:r>
              <a:rPr lang="en-US" sz="2000" dirty="0" smtClean="0"/>
              <a:t>Is considering possibilities of stopping behavior</a:t>
            </a:r>
          </a:p>
          <a:p>
            <a:pPr lvl="1">
              <a:defRPr/>
            </a:pPr>
            <a:r>
              <a:rPr lang="en-US" sz="2000" dirty="0" smtClean="0"/>
              <a:t>May seek information</a:t>
            </a:r>
          </a:p>
          <a:p>
            <a:pPr lvl="1">
              <a:defRPr/>
            </a:pPr>
            <a:r>
              <a:rPr lang="en-US" sz="2000" dirty="0" smtClean="0"/>
              <a:t>May plan on making a change in the future</a:t>
            </a:r>
          </a:p>
          <a:p>
            <a:pPr lvl="1">
              <a:buFont typeface="Arial" pitchFamily="34" charset="0"/>
              <a:buChar char="–"/>
              <a:defRPr/>
            </a:pPr>
            <a:endParaRPr lang="en-US" sz="2000" b="1" dirty="0">
              <a:solidFill>
                <a:srgbClr val="FF0000"/>
              </a:solidFill>
            </a:endParaRPr>
          </a:p>
          <a:p>
            <a:pPr marL="0" lvl="1" indent="0">
              <a:buNone/>
              <a:defRPr/>
            </a:pPr>
            <a:r>
              <a:rPr lang="en-US" sz="2000" b="1" dirty="0" smtClean="0">
                <a:solidFill>
                  <a:srgbClr val="FF0000"/>
                </a:solidFill>
              </a:rPr>
              <a:t>Since ambivalence </a:t>
            </a:r>
            <a:r>
              <a:rPr lang="en-US" sz="2000" b="1" dirty="0">
                <a:solidFill>
                  <a:srgbClr val="FF0000"/>
                </a:solidFill>
              </a:rPr>
              <a:t>is still present ……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b="1" dirty="0" smtClean="0"/>
          </a:p>
        </p:txBody>
      </p:sp>
    </p:spTree>
  </p:cSld>
  <p:clrMapOvr>
    <a:masterClrMapping/>
  </p:clrMapOvr>
  <p:transition advTm="20477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Course Objectives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534400" cy="3579849"/>
          </a:xfrm>
        </p:spPr>
        <p:txBody>
          <a:bodyPr>
            <a:normAutofit/>
          </a:bodyPr>
          <a:lstStyle/>
          <a:p>
            <a:r>
              <a:rPr lang="en-US" sz="2000" dirty="0" smtClean="0"/>
              <a:t>Upon completion of this course participants will able to: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Identify each Stage of Change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/>
              <a:t>Demonstrate </a:t>
            </a:r>
            <a:r>
              <a:rPr lang="en-US" sz="2000" dirty="0" smtClean="0"/>
              <a:t>approaches matched to each </a:t>
            </a:r>
            <a:r>
              <a:rPr lang="en-US" sz="2000" dirty="0"/>
              <a:t>stage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Find out where clients </a:t>
            </a:r>
            <a:r>
              <a:rPr lang="en-US" sz="2000" dirty="0"/>
              <a:t>are in the </a:t>
            </a:r>
            <a:r>
              <a:rPr lang="en-US" sz="2000" dirty="0" smtClean="0"/>
              <a:t>process through open-ended questions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Explain </a:t>
            </a:r>
            <a:r>
              <a:rPr lang="en-US" sz="2000" dirty="0"/>
              <a:t>how </a:t>
            </a:r>
            <a:r>
              <a:rPr lang="en-US" sz="2000" dirty="0" smtClean="0"/>
              <a:t>the model can be applied to a variety of behavioral changes</a:t>
            </a:r>
          </a:p>
        </p:txBody>
      </p:sp>
    </p:spTree>
  </p:cSld>
  <p:clrMapOvr>
    <a:masterClrMapping/>
  </p:clrMapOvr>
  <p:transition advTm="21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US" sz="2000" cap="all" dirty="0" smtClean="0">
                <a:solidFill>
                  <a:srgbClr val="000000"/>
                </a:solidFill>
              </a:rPr>
              <a:t>Moving at the client’s pace prevents resistance</a:t>
            </a:r>
            <a:r>
              <a:rPr lang="en-US" sz="1800" b="1" dirty="0" smtClean="0">
                <a:solidFill>
                  <a:srgbClr val="000000"/>
                </a:solidFill>
              </a:rPr>
              <a:t/>
            </a:r>
            <a:br>
              <a:rPr lang="en-US" sz="1800" b="1" dirty="0" smtClean="0">
                <a:solidFill>
                  <a:srgbClr val="00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19200"/>
            <a:ext cx="7520940" cy="3579849"/>
          </a:xfrm>
        </p:spPr>
        <p:txBody>
          <a:bodyPr/>
          <a:lstStyle/>
          <a:p>
            <a:pPr marL="0" lvl="0" indent="0"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Continue with MI</a:t>
            </a:r>
            <a:endParaRPr lang="en-US" sz="2000" dirty="0">
              <a:solidFill>
                <a:srgbClr val="000000"/>
              </a:solidFill>
            </a:endParaRPr>
          </a:p>
          <a:p>
            <a:pPr lvl="1">
              <a:buClr>
                <a:srgbClr val="F96A1B"/>
              </a:buClr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Give </a:t>
            </a:r>
            <a:r>
              <a:rPr lang="en-US" sz="2000" dirty="0">
                <a:solidFill>
                  <a:srgbClr val="000000"/>
                </a:solidFill>
              </a:rPr>
              <a:t>client control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000" dirty="0">
                <a:solidFill>
                  <a:srgbClr val="000000"/>
                </a:solidFill>
              </a:rPr>
              <a:t>Normalize ambivalence- change is difficult and motivation shifts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Help tip the scale by eliciting the costs and benefits of </a:t>
            </a:r>
            <a:r>
              <a:rPr lang="en-US" sz="2000" dirty="0">
                <a:solidFill>
                  <a:srgbClr val="000000"/>
                </a:solidFill>
              </a:rPr>
              <a:t>continued use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000" dirty="0">
                <a:solidFill>
                  <a:srgbClr val="000000"/>
                </a:solidFill>
              </a:rPr>
              <a:t>Help client determine the options  that are available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000" dirty="0">
                <a:solidFill>
                  <a:srgbClr val="000000"/>
                </a:solidFill>
              </a:rPr>
              <a:t>Support Client</a:t>
            </a:r>
          </a:p>
          <a:p>
            <a:endParaRPr lang="en-US" dirty="0" smtClean="0"/>
          </a:p>
          <a:p>
            <a:r>
              <a:rPr lang="en-US" dirty="0" smtClean="0"/>
              <a:t>Cost benefit and decisional balance tools are available as handouts and can be used as worksheet in sessions with the client.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7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Stages of Change </a:t>
            </a:r>
            <a:br>
              <a:rPr lang="en-US" dirty="0" smtClean="0"/>
            </a:br>
            <a:r>
              <a:rPr lang="en-US" dirty="0" smtClean="0"/>
              <a:t>Contemplation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520940" cy="3579849"/>
          </a:xfrm>
        </p:spPr>
        <p:txBody>
          <a:bodyPr>
            <a:normAutofit/>
          </a:bodyPr>
          <a:lstStyle/>
          <a:p>
            <a:r>
              <a:rPr lang="en-US" sz="2000" dirty="0" smtClean="0"/>
              <a:t>Other MI tools:</a:t>
            </a:r>
          </a:p>
          <a:p>
            <a:endParaRPr lang="en-US" dirty="0" smtClean="0"/>
          </a:p>
          <a:p>
            <a:pPr lvl="1"/>
            <a:r>
              <a:rPr lang="en-US" sz="2000" dirty="0" smtClean="0"/>
              <a:t>Specifically praise  any step or willingness client shows towards change.  “ It is great that you made it here tonight. I know your car is in the shop.”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The more you personalize positive reinforcement and make it specific to the client’s current situation the more effective it is.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 advTm="8571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Self Efficacy though 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sz="2000" b="1" dirty="0" smtClean="0"/>
              <a:t>When a client is discouraged by past attempts to change, help them look for strengths and past and current successes: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2000" dirty="0" smtClean="0"/>
              <a:t>“Sounds like you have survived many difficult situations. Tell me how you managed to cope?”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r>
              <a:rPr lang="en-US" sz="2000" dirty="0" smtClean="0"/>
              <a:t>“Tell </a:t>
            </a:r>
            <a:r>
              <a:rPr lang="en-US" sz="2000" dirty="0"/>
              <a:t>me a difficult change  that you have been able to make in the past</a:t>
            </a:r>
            <a:r>
              <a:rPr lang="en-US" sz="2000" dirty="0" smtClean="0"/>
              <a:t>….”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r>
              <a:rPr lang="en-US" sz="2000" dirty="0" smtClean="0"/>
              <a:t>“ Tell me about some things you have achieved since you began considering recovery</a:t>
            </a:r>
            <a:r>
              <a:rPr lang="en-US" dirty="0" smtClean="0"/>
              <a:t>…”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11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Barriers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0">
              <a:buNone/>
            </a:pPr>
            <a:r>
              <a:rPr lang="en-US" sz="2000" b="1" dirty="0" smtClean="0"/>
              <a:t>Use open ended questions and supportive listening to elicit client’s barriers they must overcome in order to change</a:t>
            </a:r>
            <a:r>
              <a:rPr lang="en-US" sz="2000" dirty="0" smtClean="0"/>
              <a:t>.</a:t>
            </a:r>
          </a:p>
          <a:p>
            <a:pPr marL="800100" lvl="1" indent="-342900"/>
            <a:endParaRPr lang="en-US" sz="2400" dirty="0"/>
          </a:p>
          <a:p>
            <a:pPr marL="800100" lvl="1" indent="-342900"/>
            <a:r>
              <a:rPr lang="en-US" sz="2000" dirty="0" smtClean="0"/>
              <a:t>“Tell me what would you need in order to do this?”</a:t>
            </a:r>
          </a:p>
          <a:p>
            <a:pPr marL="800100" lvl="1" indent="-342900"/>
            <a:r>
              <a:rPr lang="en-US" sz="2000" dirty="0" smtClean="0"/>
              <a:t>Elicit from client resources/ supports they might use </a:t>
            </a:r>
            <a:endParaRPr lang="en-US" sz="2000" dirty="0"/>
          </a:p>
          <a:p>
            <a:pPr lvl="3"/>
            <a:r>
              <a:rPr lang="en-US" sz="2000" dirty="0"/>
              <a:t> </a:t>
            </a:r>
            <a:r>
              <a:rPr lang="en-US" sz="2000" dirty="0" smtClean="0"/>
              <a:t>  Arrive </a:t>
            </a:r>
            <a:r>
              <a:rPr lang="en-US" sz="2000" dirty="0"/>
              <a:t>at a </a:t>
            </a:r>
            <a:r>
              <a:rPr lang="en-US" sz="2000" dirty="0" smtClean="0"/>
              <a:t>realistic commitment</a:t>
            </a:r>
          </a:p>
          <a:p>
            <a:pPr lvl="3"/>
            <a:r>
              <a:rPr lang="en-US" sz="2000" dirty="0" smtClean="0"/>
              <a:t>   Ask what they would need to succeed</a:t>
            </a:r>
          </a:p>
          <a:p>
            <a:pPr lvl="3">
              <a:buClr>
                <a:srgbClr val="F96A1B"/>
              </a:buClr>
              <a:defRPr/>
            </a:pPr>
            <a:r>
              <a:rPr lang="en-US" sz="2000" dirty="0" smtClean="0"/>
              <a:t>  </a:t>
            </a:r>
            <a:r>
              <a:rPr lang="en-US" sz="2000" dirty="0" smtClean="0">
                <a:solidFill>
                  <a:srgbClr val="000000"/>
                </a:solidFill>
              </a:rPr>
              <a:t>Contingency </a:t>
            </a:r>
            <a:r>
              <a:rPr lang="en-US" sz="2000" dirty="0">
                <a:solidFill>
                  <a:srgbClr val="000000"/>
                </a:solidFill>
              </a:rPr>
              <a:t>statements: “So if this then…….”</a:t>
            </a:r>
          </a:p>
          <a:p>
            <a:pPr lvl="3">
              <a:buClr>
                <a:srgbClr val="F96A1B"/>
              </a:buClr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  Normalize fears and doubts about life w/out </a:t>
            </a:r>
            <a:r>
              <a:rPr lang="en-US" sz="2000" dirty="0">
                <a:solidFill>
                  <a:srgbClr val="000000"/>
                </a:solidFill>
              </a:rPr>
              <a:t>substances</a:t>
            </a:r>
          </a:p>
          <a:p>
            <a:pPr marL="466344" lvl="3" indent="0">
              <a:buNone/>
            </a:pPr>
            <a:endParaRPr lang="en-US" sz="2000" dirty="0"/>
          </a:p>
          <a:p>
            <a:pPr lvl="0">
              <a:defRPr/>
            </a:pPr>
            <a:r>
              <a:rPr lang="en-US" sz="2000" b="0" dirty="0">
                <a:solidFill>
                  <a:srgbClr val="000000"/>
                </a:solidFill>
              </a:rPr>
              <a:t>MI/CBT  (Delivered w/MI Style and Spirit)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94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Change</a:t>
            </a:r>
            <a:br>
              <a:rPr lang="en-US" dirty="0" smtClean="0"/>
            </a:br>
            <a:r>
              <a:rPr lang="en-US" dirty="0" smtClean="0"/>
              <a:t>Determination/Preparation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520940" cy="3579849"/>
          </a:xfrm>
        </p:spPr>
        <p:txBody>
          <a:bodyPr/>
          <a:lstStyle/>
          <a:p>
            <a:r>
              <a:rPr lang="en-US" sz="2400" dirty="0" smtClean="0"/>
              <a:t>Moving from MI to CBT  (Delivered w/MI Style and Spirit)</a:t>
            </a:r>
          </a:p>
          <a:p>
            <a:pPr lvl="1"/>
            <a:endParaRPr lang="en-US" dirty="0" smtClean="0"/>
          </a:p>
          <a:p>
            <a:pPr lvl="1"/>
            <a:r>
              <a:rPr lang="en-US" sz="2000" dirty="0" smtClean="0"/>
              <a:t>Negotiate change </a:t>
            </a:r>
          </a:p>
          <a:p>
            <a:pPr lvl="1"/>
            <a:r>
              <a:rPr lang="en-US" sz="2000" dirty="0" smtClean="0"/>
              <a:t>Help client enlist additional social support </a:t>
            </a:r>
          </a:p>
          <a:p>
            <a:pPr lvl="1"/>
            <a:r>
              <a:rPr lang="en-US" sz="2000" dirty="0" smtClean="0"/>
              <a:t>Explore TX expectations/options what worked &amp; what didn’t</a:t>
            </a:r>
          </a:p>
          <a:p>
            <a:pPr lvl="1"/>
            <a:r>
              <a:rPr lang="en-US" sz="2000" dirty="0" smtClean="0"/>
              <a:t>Guide client to begin to  negotiate barriers </a:t>
            </a:r>
          </a:p>
          <a:p>
            <a:pPr lvl="1"/>
            <a:r>
              <a:rPr lang="en-US" sz="2000" dirty="0" smtClean="0"/>
              <a:t>Role play</a:t>
            </a:r>
          </a:p>
          <a:p>
            <a:pPr lvl="1"/>
            <a:r>
              <a:rPr lang="en-US" sz="2000" dirty="0" smtClean="0"/>
              <a:t>Encourage public announcement of commitment (group)</a:t>
            </a:r>
            <a:endParaRPr lang="en-US" sz="2000" dirty="0"/>
          </a:p>
        </p:txBody>
      </p:sp>
    </p:spTree>
  </p:cSld>
  <p:clrMapOvr>
    <a:masterClrMapping/>
  </p:clrMapOvr>
  <p:transition advTm="15774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Stages of Change </a:t>
            </a:r>
            <a:br>
              <a:rPr lang="en-US" dirty="0" smtClean="0"/>
            </a:br>
            <a:r>
              <a:rPr lang="en-US" dirty="0" smtClean="0"/>
              <a:t>Action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7772400" cy="5334000"/>
          </a:xfrm>
        </p:spPr>
        <p:txBody>
          <a:bodyPr/>
          <a:lstStyle/>
          <a:p>
            <a:pPr eaLnBrk="1" hangingPunct="1"/>
            <a:r>
              <a:rPr lang="en-US" sz="2400" b="1" dirty="0" smtClean="0"/>
              <a:t>Client is ready to attempt target behavior</a:t>
            </a:r>
          </a:p>
          <a:p>
            <a:pPr lvl="1" eaLnBrk="1" hangingPunct="1"/>
            <a:r>
              <a:rPr lang="en-US" sz="2000" dirty="0" smtClean="0"/>
              <a:t>Continue to explore tools to change behavior</a:t>
            </a:r>
          </a:p>
          <a:p>
            <a:pPr lvl="1" eaLnBrk="1" hangingPunct="1"/>
            <a:r>
              <a:rPr lang="en-US" sz="2000" dirty="0" smtClean="0"/>
              <a:t>Build steps toward  further change</a:t>
            </a:r>
          </a:p>
          <a:p>
            <a:pPr lvl="1"/>
            <a:r>
              <a:rPr lang="en-US" sz="2000" dirty="0" smtClean="0"/>
              <a:t>Work with client on environment</a:t>
            </a:r>
          </a:p>
          <a:p>
            <a:pPr lvl="1" eaLnBrk="1" hangingPunct="1"/>
            <a:r>
              <a:rPr lang="en-US" sz="2000" dirty="0" smtClean="0"/>
              <a:t>If possible encourage client to limit other attempts at major changes</a:t>
            </a:r>
          </a:p>
          <a:p>
            <a:pPr lvl="1" eaLnBrk="1" hangingPunct="1"/>
            <a:r>
              <a:rPr lang="en-US" sz="2000" dirty="0" smtClean="0"/>
              <a:t>Help client plan for high risk situations; role play </a:t>
            </a:r>
          </a:p>
          <a:p>
            <a:pPr lvl="1" eaLnBrk="1" hangingPunct="1"/>
            <a:endParaRPr lang="en-US" sz="1800" b="1" dirty="0" smtClean="0"/>
          </a:p>
          <a:p>
            <a:pPr lvl="1" eaLnBrk="1" hangingPunct="1"/>
            <a:endParaRPr lang="en-US" sz="1800" dirty="0" smtClean="0"/>
          </a:p>
        </p:txBody>
      </p:sp>
    </p:spTree>
  </p:cSld>
  <p:clrMapOvr>
    <a:masterClrMapping/>
  </p:clrMapOvr>
  <p:transition advTm="21567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change</a:t>
            </a:r>
            <a:br>
              <a:rPr lang="en-US" dirty="0" smtClean="0"/>
            </a:br>
            <a:r>
              <a:rPr lang="en-US" dirty="0" smtClean="0"/>
              <a:t>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F96A1B"/>
              </a:buClr>
            </a:pPr>
            <a:r>
              <a:rPr lang="en-US" sz="2000" dirty="0">
                <a:solidFill>
                  <a:srgbClr val="000000"/>
                </a:solidFill>
              </a:rPr>
              <a:t>Reevaluate self-image from user </a:t>
            </a:r>
            <a:r>
              <a:rPr lang="en-US" sz="2000" dirty="0" smtClean="0">
                <a:solidFill>
                  <a:srgbClr val="000000"/>
                </a:solidFill>
              </a:rPr>
              <a:t>to </a:t>
            </a:r>
            <a:r>
              <a:rPr lang="en-US" sz="2000" dirty="0" smtClean="0">
                <a:solidFill>
                  <a:srgbClr val="C00000"/>
                </a:solidFill>
              </a:rPr>
              <a:t>person in recovery</a:t>
            </a:r>
            <a:endParaRPr lang="en-US" sz="2000" dirty="0">
              <a:solidFill>
                <a:srgbClr val="C00000"/>
              </a:solidFill>
            </a:endParaRPr>
          </a:p>
          <a:p>
            <a:pPr lvl="1">
              <a:buClr>
                <a:srgbClr val="F96A1B"/>
              </a:buClr>
            </a:pPr>
            <a:r>
              <a:rPr lang="en-US" sz="2000" dirty="0" smtClean="0">
                <a:solidFill>
                  <a:srgbClr val="000000"/>
                </a:solidFill>
              </a:rPr>
              <a:t>Build and reinforce </a:t>
            </a:r>
            <a:r>
              <a:rPr lang="en-US" sz="2000" dirty="0" smtClean="0">
                <a:solidFill>
                  <a:srgbClr val="C00000"/>
                </a:solidFill>
              </a:rPr>
              <a:t>recovery </a:t>
            </a:r>
            <a:r>
              <a:rPr lang="en-US" sz="2000" dirty="0">
                <a:solidFill>
                  <a:srgbClr val="C00000"/>
                </a:solidFill>
              </a:rPr>
              <a:t>identity</a:t>
            </a:r>
          </a:p>
          <a:p>
            <a:pPr lvl="1">
              <a:buClr>
                <a:srgbClr val="F96A1B"/>
              </a:buClr>
            </a:pPr>
            <a:r>
              <a:rPr lang="en-US" sz="2000" dirty="0" smtClean="0">
                <a:solidFill>
                  <a:srgbClr val="000000"/>
                </a:solidFill>
              </a:rPr>
              <a:t>Enjoy the honeymoon and help memorialize feelings of relief</a:t>
            </a:r>
          </a:p>
          <a:p>
            <a:pPr lvl="1">
              <a:buClr>
                <a:srgbClr val="F96A1B"/>
              </a:buClr>
            </a:pPr>
            <a:r>
              <a:rPr lang="en-US" sz="2000" dirty="0" smtClean="0">
                <a:solidFill>
                  <a:srgbClr val="000000"/>
                </a:solidFill>
              </a:rPr>
              <a:t>Remind them of this relief as they </a:t>
            </a:r>
            <a:r>
              <a:rPr lang="en-US" sz="2000" dirty="0">
                <a:solidFill>
                  <a:srgbClr val="000000"/>
                </a:solidFill>
              </a:rPr>
              <a:t>face more daunting and longstanding challenges (relationships, employment, co-occurring)</a:t>
            </a:r>
          </a:p>
          <a:p>
            <a:pPr lvl="1">
              <a:buClr>
                <a:srgbClr val="F96A1B"/>
              </a:buClr>
            </a:pPr>
            <a:r>
              <a:rPr lang="en-US" sz="2000" dirty="0" smtClean="0">
                <a:solidFill>
                  <a:srgbClr val="000000"/>
                </a:solidFill>
              </a:rPr>
              <a:t>Recognize in public overt changes (in session, group, w/ family and support and referral networks)</a:t>
            </a:r>
          </a:p>
          <a:p>
            <a:pPr lvl="1">
              <a:buClr>
                <a:srgbClr val="F96A1B"/>
              </a:buClr>
            </a:pPr>
            <a:endParaRPr lang="en-US" sz="2000" dirty="0">
              <a:solidFill>
                <a:srgbClr val="000000"/>
              </a:solidFill>
            </a:endParaRPr>
          </a:p>
          <a:p>
            <a:pPr marL="0" lvl="1" indent="0">
              <a:buClr>
                <a:srgbClr val="F96A1B"/>
              </a:buClr>
              <a:buNone/>
            </a:pPr>
            <a:r>
              <a:rPr lang="en-US" sz="1800" b="1" dirty="0" smtClean="0">
                <a:solidFill>
                  <a:srgbClr val="000000"/>
                </a:solidFill>
              </a:rPr>
              <a:t>CBT tools are available as handouts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29300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Stages of Change </a:t>
            </a:r>
            <a:br>
              <a:rPr lang="en-US" dirty="0" smtClean="0"/>
            </a:br>
            <a:r>
              <a:rPr lang="en-US" dirty="0" smtClean="0"/>
              <a:t>Maintenance</a:t>
            </a:r>
            <a:endParaRPr lang="en-US" dirty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7467600" cy="487362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>The client has experienced the target behaviors</a:t>
            </a:r>
          </a:p>
          <a:p>
            <a:pPr lvl="1">
              <a:defRPr/>
            </a:pPr>
            <a:r>
              <a:rPr lang="en-US" sz="2000" dirty="0" smtClean="0"/>
              <a:t>Elicit recognition of prolonged behavior changes and benefits</a:t>
            </a:r>
          </a:p>
          <a:p>
            <a:pPr lvl="1">
              <a:defRPr/>
            </a:pPr>
            <a:r>
              <a:rPr lang="en-US" sz="2000" dirty="0" smtClean="0"/>
              <a:t>Encourage efforts made to sustain the gains achieved</a:t>
            </a:r>
          </a:p>
          <a:p>
            <a:pPr lvl="1">
              <a:defRPr/>
            </a:pPr>
            <a:r>
              <a:rPr lang="en-US" sz="2000" dirty="0" smtClean="0"/>
              <a:t>Visit precautions to keep from reverting to old behaviors</a:t>
            </a:r>
          </a:p>
          <a:p>
            <a:pPr lvl="1">
              <a:defRPr/>
            </a:pPr>
            <a:r>
              <a:rPr lang="en-US" sz="2000" dirty="0" smtClean="0"/>
              <a:t>Teach client to guard against high-risk situations and to identify triggers; role play</a:t>
            </a:r>
          </a:p>
          <a:p>
            <a:pPr lvl="1">
              <a:defRPr/>
            </a:pPr>
            <a:r>
              <a:rPr lang="en-US" sz="2000" dirty="0" smtClean="0"/>
              <a:t>Continued support, education, skill building through role plays</a:t>
            </a:r>
          </a:p>
          <a:p>
            <a:pPr lvl="1">
              <a:defRPr/>
            </a:pPr>
            <a:r>
              <a:rPr lang="en-US" sz="2000" dirty="0" smtClean="0"/>
              <a:t>Re-evaluate plan and progress</a:t>
            </a:r>
          </a:p>
          <a:p>
            <a:pPr marL="0" lvl="1" indent="0">
              <a:buNone/>
              <a:defRPr/>
            </a:pPr>
            <a:endParaRPr lang="en-US" sz="2000" dirty="0" smtClean="0"/>
          </a:p>
          <a:p>
            <a:pPr marL="0" lvl="1" indent="0">
              <a:buNone/>
              <a:defRPr/>
            </a:pPr>
            <a:r>
              <a:rPr lang="en-US" sz="2400" b="1" dirty="0" smtClean="0"/>
              <a:t>Continue CBT  </a:t>
            </a:r>
            <a:r>
              <a:rPr lang="en-US" sz="2400" b="1" dirty="0"/>
              <a:t>(Delivered w/MI Style and Spirit)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b="1" dirty="0" smtClean="0"/>
          </a:p>
        </p:txBody>
      </p:sp>
    </p:spTree>
  </p:cSld>
  <p:clrMapOvr>
    <a:masterClrMapping/>
  </p:clrMapOvr>
  <p:transition advTm="11420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Stages of Change </a:t>
            </a:r>
            <a:br>
              <a:rPr lang="en-US" b="1" dirty="0" smtClean="0"/>
            </a:br>
            <a:r>
              <a:rPr lang="en-US" b="1" dirty="0" smtClean="0"/>
              <a:t>Relapse</a:t>
            </a:r>
            <a:endParaRPr lang="en-US" b="1" dirty="0"/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7362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defRPr/>
            </a:pPr>
            <a:endParaRPr lang="en-US" b="1" dirty="0" smtClean="0"/>
          </a:p>
          <a:p>
            <a:pPr eaLnBrk="1" hangingPunct="1">
              <a:defRPr/>
            </a:pPr>
            <a:r>
              <a:rPr lang="en-US" sz="2400" dirty="0" smtClean="0"/>
              <a:t>Client may cycle through SCM many times </a:t>
            </a:r>
            <a:r>
              <a:rPr lang="en-US" sz="2400" i="1" dirty="0" smtClean="0"/>
              <a:t>before the change is permanently established. </a:t>
            </a:r>
            <a:r>
              <a:rPr lang="en-US" sz="2400" dirty="0" smtClean="0"/>
              <a:t> </a:t>
            </a:r>
          </a:p>
          <a:p>
            <a:pPr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400" dirty="0" smtClean="0"/>
              <a:t>Some change may take effect in as little time as one hour; for some change may never occur.</a:t>
            </a:r>
          </a:p>
          <a:p>
            <a:pPr marL="0" indent="0" eaLnBrk="1" fontAlgn="auto" hangingPunct="1">
              <a:spcAft>
                <a:spcPts val="0"/>
              </a:spcAft>
              <a:defRPr/>
            </a:pPr>
            <a:endParaRPr lang="en-US" b="1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1800" b="1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dirty="0" smtClean="0"/>
          </a:p>
        </p:txBody>
      </p:sp>
    </p:spTree>
  </p:cSld>
  <p:clrMapOvr>
    <a:masterClrMapping/>
  </p:clrMapOvr>
  <p:transition advTm="14018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change</a:t>
            </a:r>
            <a:br>
              <a:rPr lang="en-US" dirty="0" smtClean="0"/>
            </a:br>
            <a:r>
              <a:rPr lang="en-US" dirty="0" smtClean="0"/>
              <a:t>relapse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520940" cy="3579849"/>
          </a:xfrm>
        </p:spPr>
        <p:txBody>
          <a:bodyPr>
            <a:normAutofit/>
          </a:bodyPr>
          <a:lstStyle/>
          <a:p>
            <a:pPr lvl="1">
              <a:buClr>
                <a:srgbClr val="F96A1B"/>
              </a:buClr>
              <a:defRPr/>
            </a:pPr>
            <a:r>
              <a:rPr lang="en-US" sz="2000" b="1" dirty="0">
                <a:solidFill>
                  <a:srgbClr val="000000"/>
                </a:solidFill>
              </a:rPr>
              <a:t>Client </a:t>
            </a:r>
            <a:r>
              <a:rPr lang="en-US" sz="2000" b="1" i="1" dirty="0">
                <a:solidFill>
                  <a:srgbClr val="000000"/>
                </a:solidFill>
              </a:rPr>
              <a:t>acknowledgement </a:t>
            </a:r>
            <a:r>
              <a:rPr lang="en-US" sz="2000" b="1" dirty="0">
                <a:solidFill>
                  <a:srgbClr val="000000"/>
                </a:solidFill>
              </a:rPr>
              <a:t>of relapse is a great thing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000" b="1" dirty="0" smtClean="0">
                <a:solidFill>
                  <a:srgbClr val="000000"/>
                </a:solidFill>
              </a:rPr>
              <a:t>Normalizing without giving </a:t>
            </a:r>
            <a:r>
              <a:rPr lang="en-US" sz="2000" b="1" dirty="0">
                <a:solidFill>
                  <a:srgbClr val="000000"/>
                </a:solidFill>
              </a:rPr>
              <a:t>permission- </a:t>
            </a:r>
            <a:r>
              <a:rPr lang="en-US" sz="2000" b="1" dirty="0" smtClean="0">
                <a:solidFill>
                  <a:srgbClr val="000000"/>
                </a:solidFill>
              </a:rPr>
              <a:t>“</a:t>
            </a:r>
            <a:r>
              <a:rPr lang="en-US" sz="2000" b="1" dirty="0">
                <a:solidFill>
                  <a:srgbClr val="000000"/>
                </a:solidFill>
              </a:rPr>
              <a:t>This happens to many </a:t>
            </a:r>
            <a:r>
              <a:rPr lang="en-US" sz="2000" b="1" dirty="0" smtClean="0">
                <a:solidFill>
                  <a:srgbClr val="000000"/>
                </a:solidFill>
              </a:rPr>
              <a:t>people.”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000" b="1" dirty="0" smtClean="0">
                <a:solidFill>
                  <a:srgbClr val="000000"/>
                </a:solidFill>
              </a:rPr>
              <a:t>“Tell me what has worked for you (or others) to get back on track?”</a:t>
            </a:r>
            <a:endParaRPr lang="en-US" sz="2000" b="1" dirty="0">
              <a:solidFill>
                <a:srgbClr val="000000"/>
              </a:solidFill>
            </a:endParaRPr>
          </a:p>
          <a:p>
            <a:pPr lvl="1">
              <a:buClr>
                <a:srgbClr val="F96A1B"/>
              </a:buClr>
              <a:defRPr/>
            </a:pPr>
            <a:r>
              <a:rPr lang="en-US" sz="2000" b="1" dirty="0" smtClean="0">
                <a:solidFill>
                  <a:srgbClr val="000000"/>
                </a:solidFill>
              </a:rPr>
              <a:t>Elicit self-motivational statements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000" b="1" dirty="0" smtClean="0">
                <a:solidFill>
                  <a:srgbClr val="000000"/>
                </a:solidFill>
              </a:rPr>
              <a:t>Elicit reasons to get </a:t>
            </a:r>
            <a:r>
              <a:rPr lang="en-US" sz="2000" b="1" dirty="0">
                <a:solidFill>
                  <a:srgbClr val="000000"/>
                </a:solidFill>
              </a:rPr>
              <a:t>back on </a:t>
            </a:r>
            <a:r>
              <a:rPr lang="en-US" sz="2000" b="1" dirty="0" smtClean="0">
                <a:solidFill>
                  <a:srgbClr val="000000"/>
                </a:solidFill>
              </a:rPr>
              <a:t>track and recounting of benefits</a:t>
            </a:r>
            <a:endParaRPr lang="en-US" sz="2000" b="1" dirty="0">
              <a:solidFill>
                <a:srgbClr val="000000"/>
              </a:solidFill>
            </a:endParaRPr>
          </a:p>
          <a:p>
            <a:pPr lvl="1">
              <a:buClr>
                <a:srgbClr val="F96A1B"/>
              </a:buClr>
              <a:defRPr/>
            </a:pPr>
            <a:r>
              <a:rPr lang="en-US" sz="2000" b="1" dirty="0">
                <a:solidFill>
                  <a:srgbClr val="000000"/>
                </a:solidFill>
              </a:rPr>
              <a:t>Reflective </a:t>
            </a:r>
            <a:r>
              <a:rPr lang="en-US" sz="2000" b="1" dirty="0" smtClean="0">
                <a:solidFill>
                  <a:srgbClr val="000000"/>
                </a:solidFill>
              </a:rPr>
              <a:t>Listening-open </a:t>
            </a:r>
            <a:r>
              <a:rPr lang="en-US" sz="2000" b="1" dirty="0">
                <a:solidFill>
                  <a:srgbClr val="000000"/>
                </a:solidFill>
              </a:rPr>
              <a:t>ended </a:t>
            </a:r>
            <a:r>
              <a:rPr lang="en-US" sz="2000" b="1" dirty="0" smtClean="0">
                <a:solidFill>
                  <a:srgbClr val="000000"/>
                </a:solidFill>
              </a:rPr>
              <a:t>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45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848600" cy="1447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Stages of Change Model (</a:t>
            </a:r>
            <a:r>
              <a:rPr lang="en-US" b="1" dirty="0" err="1" smtClean="0"/>
              <a:t>SCM</a:t>
            </a:r>
            <a:r>
              <a:rPr lang="en-US" b="1" dirty="0" smtClean="0"/>
              <a:t>)</a:t>
            </a:r>
            <a:br>
              <a:rPr lang="en-US" b="1" dirty="0" smtClean="0"/>
            </a:br>
            <a:r>
              <a:rPr lang="en-US" cap="none" dirty="0" smtClean="0"/>
              <a:t>developed by </a:t>
            </a:r>
            <a:r>
              <a:rPr lang="en-US" dirty="0" smtClean="0"/>
              <a:t>J</a:t>
            </a:r>
            <a:r>
              <a:rPr lang="en-US" cap="none" dirty="0" smtClean="0"/>
              <a:t>ames</a:t>
            </a:r>
            <a:r>
              <a:rPr lang="en-US" dirty="0" smtClean="0"/>
              <a:t> Prochaska </a:t>
            </a:r>
            <a:r>
              <a:rPr lang="en-US" cap="none" dirty="0" smtClean="0"/>
              <a:t>and</a:t>
            </a:r>
            <a:r>
              <a:rPr lang="en-US" dirty="0" smtClean="0"/>
              <a:t> C</a:t>
            </a:r>
            <a:r>
              <a:rPr lang="en-US" cap="none" dirty="0" smtClean="0"/>
              <a:t>arlo </a:t>
            </a:r>
            <a:r>
              <a:rPr lang="en-US" dirty="0" smtClean="0"/>
              <a:t>DiClemente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763000" cy="2971800"/>
          </a:xfrm>
        </p:spPr>
        <p:txBody>
          <a:bodyPr>
            <a:normAutofit fontScale="92500" lnSpcReduction="10000"/>
          </a:bodyPr>
          <a:lstStyle/>
          <a:p>
            <a:pPr indent="0"/>
            <a:r>
              <a:rPr lang="en-US" sz="2400" b="0" dirty="0">
                <a:latin typeface="+mj-lt"/>
              </a:rPr>
              <a:t>Originally developed </a:t>
            </a:r>
            <a:r>
              <a:rPr lang="en-US" sz="2400" b="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2400" b="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n </a:t>
            </a:r>
            <a:r>
              <a:rPr lang="en-US" sz="2400" b="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late ‘70s </a:t>
            </a:r>
            <a:r>
              <a:rPr lang="en-US" sz="2400" b="0" dirty="0" smtClean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and </a:t>
            </a:r>
            <a:r>
              <a:rPr lang="en-US" sz="2400" b="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early ‘80s at University of Rhode </a:t>
            </a:r>
            <a:r>
              <a:rPr lang="en-US" sz="2400" b="0" dirty="0" smtClean="0">
                <a:solidFill>
                  <a:srgbClr val="000000"/>
                </a:solidFill>
                <a:latin typeface="+mj-lt"/>
                <a:ea typeface="+mj-ea"/>
                <a:cs typeface="Calibri" pitchFamily="34" charset="0"/>
              </a:rPr>
              <a:t>Island to</a:t>
            </a:r>
            <a:r>
              <a:rPr lang="en-US" sz="2400" b="0" dirty="0" smtClean="0">
                <a:latin typeface="+mj-lt"/>
              </a:rPr>
              <a:t> study how smokers quit.</a:t>
            </a:r>
          </a:p>
          <a:p>
            <a:pPr indent="0"/>
            <a:endParaRPr lang="en-US" sz="2400" dirty="0" smtClean="0">
              <a:latin typeface="+mj-lt"/>
            </a:endParaRPr>
          </a:p>
          <a:p>
            <a:pPr indent="0"/>
            <a:r>
              <a:rPr lang="en-US" sz="2400" b="0" dirty="0" smtClean="0">
                <a:latin typeface="+mj-lt"/>
              </a:rPr>
              <a:t>Since then, the model has been applied to substances, weight loss, contraception and other behavioral changes.  </a:t>
            </a:r>
          </a:p>
          <a:p>
            <a:pPr indent="0"/>
            <a:endParaRPr lang="en-US" sz="2400" b="0" dirty="0">
              <a:latin typeface="+mj-lt"/>
            </a:endParaRPr>
          </a:p>
          <a:p>
            <a:pPr indent="0"/>
            <a:r>
              <a:rPr lang="en-US" sz="2400" b="0" dirty="0" smtClean="0">
                <a:latin typeface="+mj-lt"/>
              </a:rPr>
              <a:t>Also known as the </a:t>
            </a:r>
            <a:r>
              <a:rPr lang="en-US" sz="2400" b="0" dirty="0" err="1" smtClean="0">
                <a:latin typeface="+mj-lt"/>
              </a:rPr>
              <a:t>Transtheoretical</a:t>
            </a:r>
            <a:r>
              <a:rPr lang="en-US" sz="2400" b="0" dirty="0" smtClean="0">
                <a:latin typeface="+mj-lt"/>
              </a:rPr>
              <a:t> Model of Change, since the original research built on elements of 18 difference theories of change.</a:t>
            </a:r>
            <a:endParaRPr lang="en-US" b="1" dirty="0" smtClean="0"/>
          </a:p>
        </p:txBody>
      </p:sp>
    </p:spTree>
  </p:cSld>
  <p:clrMapOvr>
    <a:masterClrMapping/>
  </p:clrMapOvr>
  <p:transition advTm="2527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change</a:t>
            </a:r>
            <a:br>
              <a:rPr lang="en-US" dirty="0" smtClean="0"/>
            </a:br>
            <a:r>
              <a:rPr lang="en-US" dirty="0" smtClean="0"/>
              <a:t>relapse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F96A1B"/>
              </a:buClr>
              <a:defRPr/>
            </a:pPr>
            <a:endParaRPr lang="en-US" sz="2000" b="1" dirty="0" smtClean="0">
              <a:solidFill>
                <a:srgbClr val="000000"/>
              </a:solidFill>
            </a:endParaRPr>
          </a:p>
          <a:p>
            <a:pPr marL="0" lvl="1" indent="0">
              <a:buClr>
                <a:srgbClr val="F96A1B"/>
              </a:buClr>
              <a:buNone/>
              <a:defRPr/>
            </a:pPr>
            <a:r>
              <a:rPr lang="en-US" sz="2400" b="1" dirty="0" smtClean="0">
                <a:solidFill>
                  <a:srgbClr val="000000"/>
                </a:solidFill>
              </a:rPr>
              <a:t>Crisis or opportunity?</a:t>
            </a:r>
            <a:endParaRPr lang="en-US" sz="2400" b="1" dirty="0">
              <a:solidFill>
                <a:srgbClr val="000000"/>
              </a:solidFill>
            </a:endParaRPr>
          </a:p>
          <a:p>
            <a:pPr lvl="1">
              <a:buClr>
                <a:srgbClr val="F96A1B"/>
              </a:buClr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Opportunity </a:t>
            </a:r>
            <a:r>
              <a:rPr lang="en-US" sz="2000" dirty="0">
                <a:solidFill>
                  <a:srgbClr val="000000"/>
                </a:solidFill>
              </a:rPr>
              <a:t>to identify barriers  to recovery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000" dirty="0">
                <a:solidFill>
                  <a:srgbClr val="000000"/>
                </a:solidFill>
              </a:rPr>
              <a:t>Opportunity to identify function of using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000" dirty="0">
                <a:solidFill>
                  <a:srgbClr val="000000"/>
                </a:solidFill>
              </a:rPr>
              <a:t>Expand different skills and abilities that lead to success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Explore </a:t>
            </a:r>
            <a:r>
              <a:rPr lang="en-US" sz="2000" dirty="0">
                <a:solidFill>
                  <a:srgbClr val="000000"/>
                </a:solidFill>
              </a:rPr>
              <a:t>values, </a:t>
            </a:r>
            <a:r>
              <a:rPr lang="en-US" sz="2000" dirty="0" smtClean="0">
                <a:solidFill>
                  <a:srgbClr val="000000"/>
                </a:solidFill>
              </a:rPr>
              <a:t>hopes and goals</a:t>
            </a:r>
          </a:p>
          <a:p>
            <a:pPr lvl="1">
              <a:buClr>
                <a:srgbClr val="F96A1B"/>
              </a:buClr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Help client develop a new plan</a:t>
            </a:r>
            <a:endParaRPr lang="en-US" sz="2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35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MANUALIZED TREATMENT AND SCM</a:t>
            </a:r>
          </a:p>
        </p:txBody>
      </p:sp>
      <p:pic>
        <p:nvPicPr>
          <p:cNvPr id="2150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155799" y="1307988"/>
            <a:ext cx="1728000" cy="1098000"/>
          </a:xfrm>
          <a:noFill/>
        </p:spPr>
      </p:pic>
      <p:sp>
        <p:nvSpPr>
          <p:cNvPr id="2" name="Rectangle 1"/>
          <p:cNvSpPr/>
          <p:nvPr/>
        </p:nvSpPr>
        <p:spPr>
          <a:xfrm>
            <a:off x="2110580" y="24384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/>
              <a:t>Remember –</a:t>
            </a:r>
            <a:r>
              <a:rPr lang="en-US" sz="2000" b="1" dirty="0" err="1" smtClean="0"/>
              <a:t>manualized</a:t>
            </a:r>
            <a:r>
              <a:rPr lang="en-US" sz="2000" b="1" dirty="0" smtClean="0"/>
              <a:t> sessions </a:t>
            </a:r>
            <a:r>
              <a:rPr lang="en-US" sz="2000" b="1" dirty="0"/>
              <a:t>are based on </a:t>
            </a:r>
            <a:r>
              <a:rPr lang="en-US" sz="2000" b="1" dirty="0" smtClean="0"/>
              <a:t>individual needs </a:t>
            </a:r>
            <a:r>
              <a:rPr lang="en-US" sz="2000" b="1" dirty="0"/>
              <a:t>relative to the </a:t>
            </a:r>
            <a:r>
              <a:rPr lang="en-US" sz="2000" b="1" dirty="0" smtClean="0"/>
              <a:t>stage </a:t>
            </a:r>
            <a:r>
              <a:rPr lang="en-US" sz="2000" b="1" dirty="0"/>
              <a:t>of change </a:t>
            </a:r>
            <a:r>
              <a:rPr lang="en-US" sz="2000" b="1" dirty="0" smtClean="0"/>
              <a:t>the client is experiencing.  </a:t>
            </a:r>
            <a:r>
              <a:rPr lang="en-US" sz="2000" b="1" dirty="0" smtClean="0">
                <a:solidFill>
                  <a:srgbClr val="C00000"/>
                </a:solidFill>
              </a:rPr>
              <a:t>Individualized treatment is guaranteed if MI is used to listen to the client and respond to what, you, the counselor have just heard. 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73362" y="1672322"/>
            <a:ext cx="3246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One Size Does Not Fit All</a:t>
            </a:r>
            <a:endParaRPr lang="en-US" dirty="0"/>
          </a:p>
        </p:txBody>
      </p:sp>
    </p:spTree>
  </p:cSld>
  <p:clrMapOvr>
    <a:masterClrMapping/>
  </p:clrMapOvr>
  <p:transition advTm="3833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7520940" cy="548640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smtClean="0"/>
              <a:t> SCM Validity HAS Been WIDELY studied 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7848600" cy="3579849"/>
          </a:xfrm>
        </p:spPr>
        <p:txBody>
          <a:bodyPr>
            <a:normAutofit lnSpcReduction="10000"/>
          </a:bodyPr>
          <a:lstStyle/>
          <a:p>
            <a:pPr eaLnBrk="1" hangingPunct="1"/>
            <a:endParaRPr lang="en-US" sz="2800" dirty="0" smtClean="0"/>
          </a:p>
          <a:p>
            <a:pPr indent="0"/>
            <a:r>
              <a:rPr lang="en-US" sz="2400" b="0" dirty="0" err="1" smtClean="0"/>
              <a:t>Prochascka</a:t>
            </a:r>
            <a:r>
              <a:rPr lang="en-US" sz="2400" b="0" dirty="0" smtClean="0"/>
              <a:t> and </a:t>
            </a:r>
            <a:r>
              <a:rPr lang="en-US" sz="2400" b="0" dirty="0" err="1" smtClean="0"/>
              <a:t>DiClemente’s</a:t>
            </a:r>
            <a:r>
              <a:rPr lang="en-US" sz="2400" b="0" dirty="0" smtClean="0"/>
              <a:t> research used acceptable </a:t>
            </a:r>
            <a:r>
              <a:rPr lang="en-US" sz="2400" b="0" dirty="0"/>
              <a:t>scientific and academic </a:t>
            </a:r>
            <a:r>
              <a:rPr lang="en-US" sz="2400" b="0" dirty="0" smtClean="0"/>
              <a:t>standards to verify the validity of the method. (cluster, analytical methods in retrospective, prospective and cross-sectional studies).</a:t>
            </a:r>
          </a:p>
          <a:p>
            <a:pPr indent="0" eaLnBrk="1" hangingPunct="1"/>
            <a:endParaRPr lang="en-US" sz="2400" b="1" dirty="0" smtClean="0"/>
          </a:p>
          <a:p>
            <a:pPr indent="0"/>
            <a:r>
              <a:rPr lang="en-US" sz="2400" dirty="0" smtClean="0"/>
              <a:t>The model has been validated and applied to </a:t>
            </a:r>
            <a:r>
              <a:rPr lang="en-US" sz="2400" dirty="0"/>
              <a:t>the behavioral components </a:t>
            </a:r>
            <a:r>
              <a:rPr lang="en-US" sz="2400" dirty="0" smtClean="0"/>
              <a:t>of many health conditions and to changing  high risk behaviors. </a:t>
            </a:r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 advTm="7446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SCM Essential Elements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153400" cy="3579849"/>
          </a:xfrm>
        </p:spPr>
        <p:txBody>
          <a:bodyPr>
            <a:normAutofit/>
          </a:bodyPr>
          <a:lstStyle/>
          <a:p>
            <a:pPr eaLnBrk="1" hangingPunct="1"/>
            <a:endParaRPr lang="en-US" dirty="0" smtClean="0"/>
          </a:p>
          <a:p>
            <a:pPr indent="0"/>
            <a:r>
              <a:rPr lang="en-US" sz="2400" b="0" dirty="0"/>
              <a:t>Change is rarely a single, discrete </a:t>
            </a:r>
            <a:r>
              <a:rPr lang="en-US" sz="2400" b="0" dirty="0" smtClean="0"/>
              <a:t>event.</a:t>
            </a:r>
          </a:p>
          <a:p>
            <a:pPr indent="0"/>
            <a:r>
              <a:rPr lang="en-US" sz="2400" b="0" dirty="0" smtClean="0"/>
              <a:t>Change </a:t>
            </a:r>
            <a:r>
              <a:rPr lang="en-US" sz="2400" b="0" dirty="0"/>
              <a:t>has come to be understood as a process of identifiable stages through which clients pass</a:t>
            </a:r>
            <a:r>
              <a:rPr lang="en-US" sz="2400" b="0" dirty="0" smtClean="0"/>
              <a:t>.</a:t>
            </a:r>
          </a:p>
          <a:p>
            <a:pPr indent="0"/>
            <a:endParaRPr lang="en-US" sz="800" b="0" dirty="0"/>
          </a:p>
          <a:p>
            <a:pPr indent="0"/>
            <a:r>
              <a:rPr lang="en-US" sz="2400" dirty="0" smtClean="0"/>
              <a:t>Treatment providers once viewed  a change in alcohol and drug use as a single event  that occurred during treatment.</a:t>
            </a:r>
          </a:p>
          <a:p>
            <a:pPr indent="0"/>
            <a:r>
              <a:rPr lang="en-US" sz="2400" b="0" dirty="0" smtClean="0"/>
              <a:t>It is now understood that clients enter treatment in various stages of readiness to change.</a:t>
            </a:r>
          </a:p>
          <a:p>
            <a:pPr marL="0" indent="0">
              <a:buNone/>
            </a:pPr>
            <a:endParaRPr lang="en-US" sz="900" dirty="0"/>
          </a:p>
          <a:p>
            <a:pPr eaLnBrk="1" hangingPunct="1">
              <a:buFont typeface="Arial" charset="0"/>
              <a:buNone/>
            </a:pPr>
            <a:endParaRPr lang="en-US" sz="2400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 advTm="3059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SCM is A Unique Treatment Approach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49540" cy="476677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SCM offers simple staged approaches to changing alcohol and drug use behaviors based on the following: 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C00000"/>
                </a:solidFill>
              </a:rPr>
              <a:t>Lasting change </a:t>
            </a:r>
            <a:r>
              <a:rPr lang="en-US" sz="2000" b="0" dirty="0" smtClean="0"/>
              <a:t>must be internally motivated- the client must decide for themselves to change a behavior.</a:t>
            </a:r>
          </a:p>
          <a:p>
            <a:pPr>
              <a:buFont typeface="Arial" pitchFamily="34" charset="0"/>
              <a:buChar char="•"/>
            </a:pPr>
            <a:r>
              <a:rPr lang="en-US" sz="2000" b="0" dirty="0" smtClean="0"/>
              <a:t>This is true </a:t>
            </a:r>
            <a:r>
              <a:rPr lang="en-US" sz="2000" b="0" dirty="0"/>
              <a:t>even if external </a:t>
            </a:r>
            <a:r>
              <a:rPr lang="en-US" sz="2000" b="0" dirty="0" smtClean="0"/>
              <a:t>factors such as revocation of parole influence this decision.</a:t>
            </a:r>
          </a:p>
          <a:p>
            <a:pPr>
              <a:buFont typeface="Arial" pitchFamily="34" charset="0"/>
              <a:buChar char="•"/>
            </a:pPr>
            <a:r>
              <a:rPr lang="en-US" sz="2000" b="0" dirty="0" smtClean="0"/>
              <a:t>Motivation is dynamic and the opportunity for change can increase when the client and counselor work to resolve ambivalence.  </a:t>
            </a:r>
            <a:endParaRPr lang="en-US" sz="2000" dirty="0" smtClean="0">
              <a:solidFill>
                <a:srgbClr val="C00000"/>
              </a:solidFill>
            </a:endParaRPr>
          </a:p>
          <a:p>
            <a:pPr marL="0" indent="0"/>
            <a:r>
              <a:rPr lang="en-US" sz="2400" dirty="0" smtClean="0"/>
              <a:t>Direct confrontation, unsolicited advice or authoritative instruction are not part of this model. </a:t>
            </a:r>
          </a:p>
          <a:p>
            <a:endParaRPr lang="en-US" sz="1800" dirty="0" smtClean="0"/>
          </a:p>
        </p:txBody>
      </p:sp>
    </p:spTree>
  </p:cSld>
  <p:clrMapOvr>
    <a:masterClrMapping/>
  </p:clrMapOvr>
  <p:transition advTm="6737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539240"/>
          </a:xfrm>
        </p:spPr>
        <p:txBody>
          <a:bodyPr>
            <a:normAutofit fontScale="90000"/>
          </a:bodyPr>
          <a:lstStyle/>
          <a:p>
            <a:r>
              <a:rPr lang="en-US" sz="2800" cap="none" dirty="0" smtClean="0"/>
              <a:t>SCM-  May be adapted to any Behavioral Change</a:t>
            </a:r>
            <a:br>
              <a:rPr lang="en-US" sz="2800" cap="none" dirty="0" smtClean="0"/>
            </a:br>
            <a:r>
              <a:rPr lang="en-US" sz="2800" cap="none" dirty="0" smtClean="0"/>
              <a:t/>
            </a:r>
            <a:br>
              <a:rPr lang="en-US" sz="2800" cap="none" dirty="0" smtClean="0"/>
            </a:br>
            <a:r>
              <a:rPr lang="en-US" sz="2200" cap="none" dirty="0" smtClean="0"/>
              <a:t>C</a:t>
            </a:r>
            <a:r>
              <a:rPr lang="en-US" sz="2200" b="1" cap="none" dirty="0" smtClean="0">
                <a:solidFill>
                  <a:srgbClr val="000000"/>
                </a:solidFill>
                <a:ea typeface="+mn-ea"/>
                <a:cs typeface="+mn-cs"/>
              </a:rPr>
              <a:t>an </a:t>
            </a:r>
            <a:r>
              <a:rPr lang="en-US" sz="2200" b="1" cap="none" dirty="0">
                <a:solidFill>
                  <a:srgbClr val="000000"/>
                </a:solidFill>
                <a:ea typeface="+mn-ea"/>
                <a:cs typeface="+mn-cs"/>
              </a:rPr>
              <a:t>be applied to any target behavior--re-cycling, exercise or decreased substance use.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pic>
        <p:nvPicPr>
          <p:cNvPr id="819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5800" y="1828800"/>
            <a:ext cx="7553325" cy="3209925"/>
          </a:xfrm>
          <a:noFill/>
        </p:spPr>
      </p:pic>
    </p:spTree>
  </p:cSld>
  <p:clrMapOvr>
    <a:masterClrMapping/>
  </p:clrMapOvr>
  <p:transition advTm="10644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SCM and Target Behavior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/>
            <a:r>
              <a:rPr lang="en-US" sz="2000" b="1" dirty="0" smtClean="0"/>
              <a:t>Brief counseling sessions using </a:t>
            </a:r>
            <a:r>
              <a:rPr lang="en-US" sz="2000" dirty="0" smtClean="0"/>
              <a:t>Motivational </a:t>
            </a:r>
            <a:r>
              <a:rPr lang="en-US" sz="2000" dirty="0"/>
              <a:t>Interviewing </a:t>
            </a:r>
            <a:r>
              <a:rPr lang="en-US" sz="2000" b="1" dirty="0" smtClean="0"/>
              <a:t>and </a:t>
            </a:r>
            <a:r>
              <a:rPr lang="en-US" sz="2000" dirty="0" smtClean="0"/>
              <a:t>(lasting 5- 15 minutes) have been shown to  be as </a:t>
            </a:r>
            <a:r>
              <a:rPr lang="en-US" sz="2000" b="1" dirty="0" smtClean="0"/>
              <a:t>effective as longer sessions.</a:t>
            </a:r>
          </a:p>
          <a:p>
            <a:pPr indent="0"/>
            <a:endParaRPr lang="en-US" sz="2000" b="1" dirty="0" smtClean="0">
              <a:solidFill>
                <a:srgbClr val="C00000"/>
              </a:solidFill>
            </a:endParaRPr>
          </a:p>
          <a:p>
            <a:pPr indent="0"/>
            <a:r>
              <a:rPr lang="en-US" sz="2000" b="1" dirty="0" smtClean="0">
                <a:solidFill>
                  <a:srgbClr val="C00000"/>
                </a:solidFill>
              </a:rPr>
              <a:t>Brief sessions in Community Corrections settings will be adequate </a:t>
            </a:r>
            <a:r>
              <a:rPr lang="en-US" sz="2000" b="1" dirty="0" smtClean="0"/>
              <a:t>if the correct approach is used. </a:t>
            </a:r>
          </a:p>
          <a:p>
            <a:pPr marL="0" indent="0">
              <a:buNone/>
            </a:pPr>
            <a:endParaRPr lang="en-US" b="1" dirty="0" smtClean="0"/>
          </a:p>
          <a:p>
            <a:pPr lvl="0" indent="0"/>
            <a:r>
              <a:rPr lang="en-US" sz="2000" dirty="0">
                <a:solidFill>
                  <a:srgbClr val="000000"/>
                </a:solidFill>
              </a:rPr>
              <a:t>Like anyone else</a:t>
            </a:r>
            <a:r>
              <a:rPr lang="en-US" sz="2000" dirty="0">
                <a:solidFill>
                  <a:srgbClr val="C00000"/>
                </a:solidFill>
              </a:rPr>
              <a:t>, parolees are who trying to eliminate substance use upon re-entry, may be unlikely to maintain the </a:t>
            </a:r>
            <a:r>
              <a:rPr lang="en-US" sz="2000" u="sng" dirty="0">
                <a:solidFill>
                  <a:srgbClr val="C00000"/>
                </a:solidFill>
              </a:rPr>
              <a:t>target  behavior  </a:t>
            </a:r>
            <a:r>
              <a:rPr lang="en-US" sz="2000" dirty="0">
                <a:solidFill>
                  <a:srgbClr val="C00000"/>
                </a:solidFill>
              </a:rPr>
              <a:t>right away.</a:t>
            </a:r>
          </a:p>
          <a:p>
            <a:pPr marL="0" indent="0">
              <a:buNone/>
            </a:pPr>
            <a:endParaRPr lang="en-US" b="1" dirty="0" smtClean="0"/>
          </a:p>
        </p:txBody>
      </p:sp>
    </p:spTree>
  </p:cSld>
  <p:clrMapOvr>
    <a:masterClrMapping/>
  </p:clrMapOvr>
  <p:transition advTm="2856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/>
              <a:t>The Stages of Change Model</a:t>
            </a:r>
            <a:br>
              <a:rPr lang="en-US" sz="4000" b="1" dirty="0" smtClean="0"/>
            </a:br>
            <a:r>
              <a:rPr lang="en-US" sz="2200" b="1" dirty="0" smtClean="0"/>
              <a:t>- </a:t>
            </a:r>
            <a:r>
              <a:rPr lang="en-US" sz="2200" b="1" dirty="0" err="1" smtClean="0"/>
              <a:t>Prochaska</a:t>
            </a:r>
            <a:r>
              <a:rPr lang="en-US" sz="2200" b="1" dirty="0" smtClean="0"/>
              <a:t> &amp; DiClemente, 1986</a:t>
            </a:r>
          </a:p>
        </p:txBody>
      </p:sp>
      <p:grpSp>
        <p:nvGrpSpPr>
          <p:cNvPr id="2" name="Content Placeholder 3"/>
          <p:cNvGrpSpPr>
            <a:grpSpLocks noGrp="1"/>
          </p:cNvGrpSpPr>
          <p:nvPr/>
        </p:nvGrpSpPr>
        <p:grpSpPr bwMode="auto">
          <a:xfrm>
            <a:off x="609600" y="1609725"/>
            <a:ext cx="7315200" cy="5319713"/>
            <a:chOff x="624" y="998"/>
            <a:chExt cx="4844" cy="292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960" y="998"/>
              <a:ext cx="1393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Permanent Exit?</a:t>
              </a: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4076" y="2016"/>
              <a:ext cx="1392" cy="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Pre-contemplation</a:t>
              </a:r>
            </a:p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MI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3840" y="2822"/>
              <a:ext cx="1495" cy="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Contemplation</a:t>
              </a: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            MI   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2138" y="3335"/>
              <a:ext cx="1766" cy="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Prep</a:t>
              </a:r>
              <a:r>
                <a:rPr lang="en-US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aration (Determination)</a:t>
              </a: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                   </a:t>
              </a:r>
              <a:r>
                <a:rPr lang="en-US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MI /CBT	</a:t>
              </a:r>
              <a:endPara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1248" y="2822"/>
              <a:ext cx="761" cy="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Action</a:t>
              </a: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   CBT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624" y="2064"/>
              <a:ext cx="1058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Maintenance</a:t>
              </a: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6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        CBT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3648" y="1008"/>
              <a:ext cx="816" cy="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9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Relapse?</a:t>
              </a:r>
            </a:p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9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      MI</a:t>
              </a:r>
            </a:p>
          </p:txBody>
        </p:sp>
        <p:pic>
          <p:nvPicPr>
            <p:cNvPr id="10253" name="Picture 11" descr="Graphic1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24" y="1056"/>
              <a:ext cx="2200" cy="2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advTm="643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2053</TotalTime>
  <Words>1707</Words>
  <Application>Microsoft Office PowerPoint</Application>
  <PresentationFormat>On-screen Show (4:3)</PresentationFormat>
  <Paragraphs>227</Paragraphs>
  <Slides>31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Angles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Practical Use of Stages of Change     Motivational Interviewing &amp; Staged Interventions </vt:lpstr>
      <vt:lpstr>Course Objectives</vt:lpstr>
      <vt:lpstr>   Stages of Change Model (SCM) developed by James Prochaska and Carlo DiClemente </vt:lpstr>
      <vt:lpstr> SCM Validity HAS Been WIDELY studied  </vt:lpstr>
      <vt:lpstr>SCM Essential Elements</vt:lpstr>
      <vt:lpstr>SCM is A Unique Treatment Approach</vt:lpstr>
      <vt:lpstr>SCM-  May be adapted to any Behavioral Change  Can be applied to any target behavior--re-cycling, exercise or decreased substance use. </vt:lpstr>
      <vt:lpstr> SCM and Target Behavior </vt:lpstr>
      <vt:lpstr>The Stages of Change Model - Prochaska &amp; DiClemente, 1986</vt:lpstr>
      <vt:lpstr>determining the best approach</vt:lpstr>
      <vt:lpstr>Research on confrontation</vt:lpstr>
      <vt:lpstr>The Use of SCM Requires Interventions to Match Individual Stages</vt:lpstr>
      <vt:lpstr>PowerPoint Presentation</vt:lpstr>
      <vt:lpstr>Stages of Change  Approaches for Pre-contemplation</vt:lpstr>
      <vt:lpstr>GOAL IS TO Develop Discrepancies </vt:lpstr>
      <vt:lpstr>Readiness Ruler</vt:lpstr>
      <vt:lpstr>Desired Result</vt:lpstr>
      <vt:lpstr>Use MI to get the Clients  to talk </vt:lpstr>
      <vt:lpstr>Stages of Change  Approaches for Contemplation</vt:lpstr>
      <vt:lpstr>Moving at the client’s pace prevents resistance </vt:lpstr>
      <vt:lpstr>Stages of Change  Contemplation</vt:lpstr>
      <vt:lpstr>Building Self Efficacy though mi</vt:lpstr>
      <vt:lpstr>Identify Barriers </vt:lpstr>
      <vt:lpstr>Stages of Change Determination/Preparation</vt:lpstr>
      <vt:lpstr>Stages of Change  Action</vt:lpstr>
      <vt:lpstr>Stages of change action</vt:lpstr>
      <vt:lpstr>Stages of Change  Maintenance</vt:lpstr>
      <vt:lpstr>Stages of Change  Relapse</vt:lpstr>
      <vt:lpstr>Stages of change relapse</vt:lpstr>
      <vt:lpstr>Stages of change relapse</vt:lpstr>
      <vt:lpstr>MANUALIZED TREATMENT AND SCM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Uses of the Stages of Change Model:</dc:title>
  <dc:creator>Niki</dc:creator>
  <cp:lastModifiedBy>Emily Eagle</cp:lastModifiedBy>
  <cp:revision>50</cp:revision>
  <dcterms:created xsi:type="dcterms:W3CDTF">2006-08-16T00:00:00Z</dcterms:created>
  <dcterms:modified xsi:type="dcterms:W3CDTF">2012-05-24T21:02:54Z</dcterms:modified>
</cp:coreProperties>
</file>