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317" r:id="rId2"/>
    <p:sldId id="259" r:id="rId3"/>
    <p:sldId id="258" r:id="rId4"/>
    <p:sldId id="261" r:id="rId5"/>
    <p:sldId id="299" r:id="rId6"/>
    <p:sldId id="300" r:id="rId7"/>
    <p:sldId id="301" r:id="rId8"/>
    <p:sldId id="302" r:id="rId9"/>
    <p:sldId id="303" r:id="rId10"/>
    <p:sldId id="304" r:id="rId11"/>
    <p:sldId id="305" r:id="rId12"/>
    <p:sldId id="318" r:id="rId13"/>
    <p:sldId id="306" r:id="rId14"/>
    <p:sldId id="307" r:id="rId15"/>
    <p:sldId id="308" r:id="rId16"/>
    <p:sldId id="309" r:id="rId17"/>
    <p:sldId id="310" r:id="rId18"/>
    <p:sldId id="311" r:id="rId19"/>
    <p:sldId id="312" r:id="rId20"/>
    <p:sldId id="313" r:id="rId21"/>
    <p:sldId id="314" r:id="rId22"/>
    <p:sldId id="315" r:id="rId23"/>
    <p:sldId id="316" r:id="rId24"/>
    <p:sldId id="319" r:id="rId25"/>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892"/>
    <a:srgbClr val="BE854C"/>
    <a:srgbClr val="E0C3A3"/>
    <a:srgbClr val="D1A77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44" autoAdjust="0"/>
    <p:restoredTop sz="86410" autoAdjust="0"/>
  </p:normalViewPr>
  <p:slideViewPr>
    <p:cSldViewPr>
      <p:cViewPr varScale="1">
        <p:scale>
          <a:sx n="94" d="100"/>
          <a:sy n="94" d="100"/>
        </p:scale>
        <p:origin x="-312"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5" tIns="46583" rIns="93165" bIns="46583" rtlCol="0"/>
          <a:lstStyle>
            <a:lvl1pPr algn="l" fontAlgn="auto">
              <a:spcBef>
                <a:spcPts val="0"/>
              </a:spcBef>
              <a:spcAft>
                <a:spcPts val="0"/>
              </a:spcAft>
              <a:defRPr sz="1300">
                <a:latin typeface="+mn-lt"/>
              </a:defRPr>
            </a:lvl1pPr>
          </a:lstStyle>
          <a:p>
            <a:pPr>
              <a:defRPr/>
            </a:pPr>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65" tIns="46583" rIns="93165" bIns="46583" rtlCol="0"/>
          <a:lstStyle>
            <a:lvl1pPr algn="r" fontAlgn="auto">
              <a:spcBef>
                <a:spcPts val="0"/>
              </a:spcBef>
              <a:spcAft>
                <a:spcPts val="0"/>
              </a:spcAft>
              <a:defRPr sz="1300">
                <a:latin typeface="+mn-lt"/>
              </a:defRPr>
            </a:lvl1pPr>
          </a:lstStyle>
          <a:p>
            <a:pPr>
              <a:defRPr/>
            </a:pPr>
            <a:fld id="{53AD6BD1-699F-4AF1-AD8C-7AF4063E429C}" type="datetimeFigureOut">
              <a:rPr lang="en-US"/>
              <a:pPr>
                <a:defRPr/>
              </a:pPr>
              <a:t>12/21/2011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5" tIns="46583" rIns="93165" bIns="46583" rtlCol="0" anchor="ctr"/>
          <a:lstStyle/>
          <a:p>
            <a:pPr lvl="0"/>
            <a:endParaRPr lang="en-US" noProof="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5" tIns="46583" rIns="93165" bIns="46583"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966"/>
            <a:ext cx="3037840" cy="464820"/>
          </a:xfrm>
          <a:prstGeom prst="rect">
            <a:avLst/>
          </a:prstGeom>
        </p:spPr>
        <p:txBody>
          <a:bodyPr vert="horz" lIns="93165" tIns="46583" rIns="93165" bIns="46583" rtlCol="0" anchor="b"/>
          <a:lstStyle>
            <a:lvl1pPr algn="l" fontAlgn="auto">
              <a:spcBef>
                <a:spcPts val="0"/>
              </a:spcBef>
              <a:spcAft>
                <a:spcPts val="0"/>
              </a:spcAft>
              <a:defRPr sz="1300">
                <a:latin typeface="+mn-lt"/>
              </a:defRPr>
            </a:lvl1pPr>
          </a:lstStyle>
          <a:p>
            <a:pPr>
              <a:defRPr/>
            </a:pPr>
            <a:endParaRPr lang="en-US"/>
          </a:p>
        </p:txBody>
      </p:sp>
      <p:sp>
        <p:nvSpPr>
          <p:cNvPr id="7" name="Slide Number Placeholder 6"/>
          <p:cNvSpPr>
            <a:spLocks noGrp="1"/>
          </p:cNvSpPr>
          <p:nvPr>
            <p:ph type="sldNum" sz="quarter" idx="5"/>
          </p:nvPr>
        </p:nvSpPr>
        <p:spPr>
          <a:xfrm>
            <a:off x="3970938" y="8829966"/>
            <a:ext cx="3037840" cy="464820"/>
          </a:xfrm>
          <a:prstGeom prst="rect">
            <a:avLst/>
          </a:prstGeom>
        </p:spPr>
        <p:txBody>
          <a:bodyPr vert="horz" lIns="93165" tIns="46583" rIns="93165" bIns="46583" rtlCol="0" anchor="b"/>
          <a:lstStyle>
            <a:lvl1pPr algn="r" fontAlgn="auto">
              <a:spcBef>
                <a:spcPts val="0"/>
              </a:spcBef>
              <a:spcAft>
                <a:spcPts val="0"/>
              </a:spcAft>
              <a:defRPr sz="1300">
                <a:latin typeface="+mn-lt"/>
              </a:defRPr>
            </a:lvl1pPr>
          </a:lstStyle>
          <a:p>
            <a:pPr>
              <a:defRPr/>
            </a:pPr>
            <a:fld id="{FA66C8C9-5D1B-4E35-8453-642DB2F667D4}" type="slidenum">
              <a:rPr lang="en-US"/>
              <a:pPr>
                <a:defRPr/>
              </a:pPr>
              <a:t>‹#›</a:t>
            </a:fld>
            <a:endParaRPr lang="en-US"/>
          </a:p>
        </p:txBody>
      </p:sp>
    </p:spTree>
    <p:extLst>
      <p:ext uri="{BB962C8B-B14F-4D97-AF65-F5344CB8AC3E}">
        <p14:creationId xmlns:p14="http://schemas.microsoft.com/office/powerpoint/2010/main" val="39293457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Rot="1" noChangeAspect="1" noTextEdit="1"/>
          </p:cNvSpPr>
          <p:nvPr>
            <p:ph type="sldImg"/>
          </p:nvPr>
        </p:nvSpPr>
        <p:spPr bwMode="auto">
          <a:noFill/>
          <a:ln>
            <a:solidFill>
              <a:srgbClr val="000000"/>
            </a:solidFill>
            <a:miter lim="800000"/>
            <a:headEnd/>
            <a:tailEnd/>
          </a:ln>
        </p:spPr>
      </p:sp>
      <p:sp>
        <p:nvSpPr>
          <p:cNvPr id="15362"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noTextEdi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3795"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0FC0A618-8559-4A0A-A9FD-E781293DE69C}" type="slidenum">
              <a:rPr lang="en-US" sz="1300">
                <a:latin typeface="Calibri" pitchFamily="34" charset="0"/>
              </a:rPr>
              <a:pPr algn="r"/>
              <a:t>10</a:t>
            </a:fld>
            <a:endParaRPr lang="en-US" sz="1300">
              <a:latin typeface="Calibri"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noTextEdi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584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07929ABE-8BD2-4081-9D68-3E9AAF52D95A}" type="slidenum">
              <a:rPr lang="en-US" sz="1300">
                <a:latin typeface="Calibri" pitchFamily="34" charset="0"/>
              </a:rPr>
              <a:pPr algn="r"/>
              <a:t>11</a:t>
            </a:fld>
            <a:endParaRPr lang="en-US" sz="1300">
              <a:latin typeface="Calibri"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noTextEdi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7891"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9C0D3E49-6517-4F4B-A7E4-7B6E258B8B46}" type="slidenum">
              <a:rPr lang="en-US" sz="1300">
                <a:latin typeface="Calibri" pitchFamily="34" charset="0"/>
              </a:rPr>
              <a:pPr algn="r"/>
              <a:t>12</a:t>
            </a:fld>
            <a:endParaRPr lang="en-US" sz="1300">
              <a:latin typeface="Calibri"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noTextEdi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9939"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840A08E4-5EB4-4F90-ABC3-B0D1DA053047}" type="slidenum">
              <a:rPr lang="en-US" sz="1300">
                <a:latin typeface="Calibri" pitchFamily="34" charset="0"/>
              </a:rPr>
              <a:pPr algn="r"/>
              <a:t>13</a:t>
            </a:fld>
            <a:endParaRPr lang="en-US" sz="1300">
              <a:latin typeface="Calibri"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1987"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C7EA726C-D0E5-4E41-B883-D159599D7D2F}" type="slidenum">
              <a:rPr lang="en-US" sz="1300">
                <a:latin typeface="Calibri" pitchFamily="34" charset="0"/>
              </a:rPr>
              <a:pPr algn="r"/>
              <a:t>14</a:t>
            </a:fld>
            <a:endParaRPr lang="en-US" sz="1300">
              <a:latin typeface="Calibri"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noTextEdit="1"/>
          </p:cNvSpPr>
          <p:nvPr>
            <p:ph type="sldImg"/>
          </p:nvPr>
        </p:nvSpPr>
        <p:spPr bwMode="auto">
          <a:noFill/>
          <a:ln>
            <a:solidFill>
              <a:srgbClr val="000000"/>
            </a:solidFill>
            <a:miter lim="800000"/>
            <a:headEnd/>
            <a:tailEnd/>
          </a:ln>
        </p:spPr>
      </p:sp>
      <p:sp>
        <p:nvSpPr>
          <p:cNvPr id="440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4035"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B640C613-556F-4803-B3AF-E3A120A5A09E}" type="slidenum">
              <a:rPr lang="en-US" sz="1300">
                <a:latin typeface="Calibri" pitchFamily="34" charset="0"/>
              </a:rPr>
              <a:pPr algn="r"/>
              <a:t>15</a:t>
            </a:fld>
            <a:endParaRPr lang="en-US" sz="1300">
              <a:latin typeface="Calibri"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noTextEdit="1"/>
          </p:cNvSpPr>
          <p:nvPr>
            <p:ph type="sldImg"/>
          </p:nvPr>
        </p:nvSpPr>
        <p:spPr bwMode="auto">
          <a:noFill/>
          <a:ln>
            <a:solidFill>
              <a:srgbClr val="000000"/>
            </a:solidFill>
            <a:miter lim="800000"/>
            <a:headEnd/>
            <a:tailEnd/>
          </a:ln>
        </p:spPr>
      </p:sp>
      <p:sp>
        <p:nvSpPr>
          <p:cNvPr id="460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608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33AF91D4-A3D2-406A-8E72-6851E0B10D6F}" type="slidenum">
              <a:rPr lang="en-US" sz="1300">
                <a:latin typeface="Calibri" pitchFamily="34" charset="0"/>
              </a:rPr>
              <a:pPr algn="r"/>
              <a:t>16</a:t>
            </a:fld>
            <a:endParaRPr lang="en-US" sz="1300">
              <a:latin typeface="Calibri"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noTextEdit="1"/>
          </p:cNvSpPr>
          <p:nvPr>
            <p:ph type="sldImg"/>
          </p:nvPr>
        </p:nvSpPr>
        <p:spPr bwMode="auto">
          <a:noFill/>
          <a:ln>
            <a:solidFill>
              <a:srgbClr val="000000"/>
            </a:solidFill>
            <a:miter lim="800000"/>
            <a:headEnd/>
            <a:tailEnd/>
          </a:ln>
        </p:spPr>
      </p:sp>
      <p:sp>
        <p:nvSpPr>
          <p:cNvPr id="4813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8131"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4882D5D9-96D0-4581-8DB8-AA4E457DAD46}" type="slidenum">
              <a:rPr lang="en-US" sz="1300">
                <a:latin typeface="Calibri" pitchFamily="34" charset="0"/>
              </a:rPr>
              <a:pPr algn="r"/>
              <a:t>17</a:t>
            </a:fld>
            <a:endParaRPr lang="en-US" sz="1300">
              <a:latin typeface="Calibri"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noTextEdit="1"/>
          </p:cNvSpPr>
          <p:nvPr>
            <p:ph type="sldImg"/>
          </p:nvPr>
        </p:nvSpPr>
        <p:spPr bwMode="auto">
          <a:noFill/>
          <a:ln>
            <a:solidFill>
              <a:srgbClr val="000000"/>
            </a:solidFill>
            <a:miter lim="800000"/>
            <a:headEnd/>
            <a:tailEnd/>
          </a:ln>
        </p:spPr>
      </p:sp>
      <p:sp>
        <p:nvSpPr>
          <p:cNvPr id="501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0179"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829394C1-C94B-47D9-A92F-17FC270DBA42}" type="slidenum">
              <a:rPr lang="en-US" sz="1300">
                <a:latin typeface="Calibri" pitchFamily="34" charset="0"/>
              </a:rPr>
              <a:pPr algn="r"/>
              <a:t>18</a:t>
            </a:fld>
            <a:endParaRPr lang="en-US" sz="1300">
              <a:latin typeface="Calibri"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p:cNvSpPr>
            <a:spLocks noGrp="1" noRot="1" noChangeAspect="1" noTextEdit="1"/>
          </p:cNvSpPr>
          <p:nvPr>
            <p:ph type="sldImg"/>
          </p:nvPr>
        </p:nvSpPr>
        <p:spPr bwMode="auto">
          <a:noFill/>
          <a:ln>
            <a:solidFill>
              <a:srgbClr val="000000"/>
            </a:solidFill>
            <a:miter lim="800000"/>
            <a:headEnd/>
            <a:tailEnd/>
          </a:ln>
        </p:spPr>
      </p:sp>
      <p:sp>
        <p:nvSpPr>
          <p:cNvPr id="5222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2227"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B4B4696C-62C0-47C0-83F3-F4015FB907FB}" type="slidenum">
              <a:rPr lang="en-US" sz="1300">
                <a:latin typeface="Calibri" pitchFamily="34" charset="0"/>
              </a:rPr>
              <a:pPr algn="r"/>
              <a:t>19</a:t>
            </a:fld>
            <a:endParaRPr lang="en-US" sz="1300">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TextEdit="1"/>
          </p:cNvSpPr>
          <p:nvPr>
            <p:ph type="sldImg"/>
          </p:nvPr>
        </p:nvSpPr>
        <p:spPr bwMode="auto">
          <a:noFill/>
          <a:ln>
            <a:solidFill>
              <a:srgbClr val="000000"/>
            </a:solidFill>
            <a:miter lim="800000"/>
            <a:headEnd/>
            <a:tailEnd/>
          </a:ln>
        </p:spPr>
      </p:sp>
      <p:sp>
        <p:nvSpPr>
          <p:cNvPr id="17410"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noTextEdit="1"/>
          </p:cNvSpPr>
          <p:nvPr>
            <p:ph type="sldImg"/>
          </p:nvPr>
        </p:nvSpPr>
        <p:spPr bwMode="auto">
          <a:noFill/>
          <a:ln>
            <a:solidFill>
              <a:srgbClr val="000000"/>
            </a:solidFill>
            <a:miter lim="800000"/>
            <a:headEnd/>
            <a:tailEnd/>
          </a:ln>
        </p:spPr>
      </p:sp>
      <p:sp>
        <p:nvSpPr>
          <p:cNvPr id="5427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4275"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03CB4366-F773-46F0-90BE-01F67A183ED0}" type="slidenum">
              <a:rPr lang="en-US" sz="1300">
                <a:latin typeface="Calibri" pitchFamily="34" charset="0"/>
              </a:rPr>
              <a:pPr algn="r"/>
              <a:t>20</a:t>
            </a:fld>
            <a:endParaRPr lang="en-US" sz="1300">
              <a:latin typeface="Calibri"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noTextEdit="1"/>
          </p:cNvSpPr>
          <p:nvPr>
            <p:ph type="sldImg"/>
          </p:nvPr>
        </p:nvSpPr>
        <p:spPr bwMode="auto">
          <a:noFill/>
          <a:ln>
            <a:solidFill>
              <a:srgbClr val="000000"/>
            </a:solidFill>
            <a:miter lim="800000"/>
            <a:headEnd/>
            <a:tailEnd/>
          </a:ln>
        </p:spPr>
      </p:sp>
      <p:sp>
        <p:nvSpPr>
          <p:cNvPr id="5632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632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254169A4-0A58-4179-92B5-7AF33BDC76D9}" type="slidenum">
              <a:rPr lang="en-US" sz="1300">
                <a:latin typeface="Calibri" pitchFamily="34" charset="0"/>
              </a:rPr>
              <a:pPr algn="r"/>
              <a:t>21</a:t>
            </a:fld>
            <a:endParaRPr lang="en-US" sz="1300">
              <a:latin typeface="Calibri"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Slide Image Placeholder 1"/>
          <p:cNvSpPr>
            <a:spLocks noGrp="1" noRot="1" noChangeAspect="1" noTextEdit="1"/>
          </p:cNvSpPr>
          <p:nvPr>
            <p:ph type="sldImg"/>
          </p:nvPr>
        </p:nvSpPr>
        <p:spPr bwMode="auto">
          <a:noFill/>
          <a:ln>
            <a:solidFill>
              <a:srgbClr val="000000"/>
            </a:solidFill>
            <a:miter lim="800000"/>
            <a:headEnd/>
            <a:tailEnd/>
          </a:ln>
        </p:spPr>
      </p:sp>
      <p:sp>
        <p:nvSpPr>
          <p:cNvPr id="583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8371"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7DA86212-3B4F-4860-B9EC-EC0ADF62D9AE}" type="slidenum">
              <a:rPr lang="en-US" sz="1300">
                <a:latin typeface="Calibri" pitchFamily="34" charset="0"/>
              </a:rPr>
              <a:pPr algn="r"/>
              <a:t>22</a:t>
            </a:fld>
            <a:endParaRPr lang="en-US" sz="1300">
              <a:latin typeface="Calibri"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noTextEdit="1"/>
          </p:cNvSpPr>
          <p:nvPr>
            <p:ph type="sldImg"/>
          </p:nvPr>
        </p:nvSpPr>
        <p:spPr bwMode="auto">
          <a:noFill/>
          <a:ln>
            <a:solidFill>
              <a:srgbClr val="000000"/>
            </a:solidFill>
            <a:miter lim="800000"/>
            <a:headEnd/>
            <a:tailEnd/>
          </a:ln>
        </p:spPr>
      </p:sp>
      <p:sp>
        <p:nvSpPr>
          <p:cNvPr id="6041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0419"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0115CCE8-659A-4F94-AD4C-B39204744736}" type="slidenum">
              <a:rPr lang="en-US" sz="1300">
                <a:latin typeface="Calibri" pitchFamily="34" charset="0"/>
              </a:rPr>
              <a:pPr algn="r"/>
              <a:t>23</a:t>
            </a:fld>
            <a:endParaRPr lang="en-US" sz="1300">
              <a:latin typeface="Calibri"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noTextEdit="1"/>
          </p:cNvSpPr>
          <p:nvPr>
            <p:ph type="sldImg"/>
          </p:nvPr>
        </p:nvSpPr>
        <p:spPr bwMode="auto">
          <a:noFill/>
          <a:ln>
            <a:solidFill>
              <a:srgbClr val="000000"/>
            </a:solidFill>
            <a:miter lim="800000"/>
            <a:headEnd/>
            <a:tailEnd/>
          </a:ln>
        </p:spPr>
      </p:sp>
      <p:sp>
        <p:nvSpPr>
          <p:cNvPr id="6041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0419"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0115CCE8-659A-4F94-AD4C-B39204744736}" type="slidenum">
              <a:rPr lang="en-US" sz="1300">
                <a:latin typeface="Calibri" pitchFamily="34" charset="0"/>
              </a:rPr>
              <a:pPr algn="r"/>
              <a:t>24</a:t>
            </a:fld>
            <a:endParaRPr lang="en-US" sz="1300">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5BE9381-5D9E-4881-843C-052A12E5DD42}" type="slidenum">
              <a:rPr lang="en-US"/>
              <a:pPr fontAlgn="base">
                <a:spcBef>
                  <a:spcPct val="0"/>
                </a:spcBef>
                <a:spcAft>
                  <a:spcPct val="0"/>
                </a:spcAft>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noTextEdi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1507"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493A1AD5-B4A1-46C9-B519-5E8A427191AC}" type="slidenum">
              <a:rPr lang="en-US" sz="1300">
                <a:latin typeface="Calibri" pitchFamily="34" charset="0"/>
              </a:rPr>
              <a:pPr algn="r"/>
              <a:t>4</a:t>
            </a:fld>
            <a:endParaRPr lang="en-US" sz="1300">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noTextEdi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3555"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930BD9B0-4E63-4687-82B6-58DD0BDEAE27}" type="slidenum">
              <a:rPr lang="en-US" sz="1300">
                <a:latin typeface="Calibri" pitchFamily="34" charset="0"/>
              </a:rPr>
              <a:pPr algn="r"/>
              <a:t>5</a:t>
            </a:fld>
            <a:endParaRPr lang="en-US" sz="1300">
              <a:latin typeface="Calibri"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6</a:t>
            </a:fld>
            <a:endParaRPr lang="en-US" sz="1300">
              <a:latin typeface="Calibri"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noTextEdi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7651"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E3C2B96D-55C8-4B2A-9971-7286DF49FA72}" type="slidenum">
              <a:rPr lang="en-US" sz="1300">
                <a:latin typeface="Calibri" pitchFamily="34" charset="0"/>
              </a:rPr>
              <a:pPr algn="r"/>
              <a:t>7</a:t>
            </a:fld>
            <a:endParaRPr lang="en-US" sz="1300">
              <a:latin typeface="Calibri"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noTextEdi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9699"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33D49077-79FB-4DC5-A48D-F8E17CD23A2A}" type="slidenum">
              <a:rPr lang="en-US" sz="1300">
                <a:latin typeface="Calibri" pitchFamily="34" charset="0"/>
              </a:rPr>
              <a:pPr algn="r"/>
              <a:t>8</a:t>
            </a:fld>
            <a:endParaRPr lang="en-US" sz="1300">
              <a:latin typeface="Calibri"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1747"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61DFE443-E60A-4ACC-9B5B-AF9DB75BB46E}" type="slidenum">
              <a:rPr lang="en-US" sz="1300">
                <a:latin typeface="Calibri" pitchFamily="34" charset="0"/>
              </a:rPr>
              <a:pPr algn="r"/>
              <a:t>9</a:t>
            </a:fld>
            <a:endParaRPr lang="en-US" sz="1300">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2B7CD46C-CB22-4353-9FE2-8D31495D9344}" type="datetime1">
              <a:rPr lang="en-US"/>
              <a:pPr>
                <a:defRPr/>
              </a:pPr>
              <a:t>12/21/2011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F9EE50E-0C32-439E-ACC7-79C0E914637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ED39425-58E6-4094-9340-ACDDFBADA45F}" type="datetime1">
              <a:rPr lang="en-US"/>
              <a:pPr>
                <a:defRPr/>
              </a:pPr>
              <a:t>12/21/2011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1964852-9B30-4CE5-A8AC-649B404619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9159C54-4C6D-448F-9228-C9C0A48D54D5}" type="datetime1">
              <a:rPr lang="en-US"/>
              <a:pPr>
                <a:defRPr/>
              </a:pPr>
              <a:t>12/21/2011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4F60F4B-CFAA-4BFD-A12F-E3344ECBBE3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F26AE46-DC7D-4AE2-B678-F89CF68902EF}" type="datetime1">
              <a:rPr lang="en-US"/>
              <a:pPr>
                <a:defRPr/>
              </a:pPr>
              <a:t>12/21/2011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C898987-AE95-430E-9CFB-9F6A3B6BC65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42F02A4-69CE-45D1-8165-228A35EB7E89}" type="datetime1">
              <a:rPr lang="en-US"/>
              <a:pPr>
                <a:defRPr/>
              </a:pPr>
              <a:t>12/21/2011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1780A4E-8C36-4FAA-B9F0-D0FF99A2D3C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2B90BDC9-BFFF-4EC4-8763-C45458E07889}" type="datetime1">
              <a:rPr lang="en-US"/>
              <a:pPr>
                <a:defRPr/>
              </a:pPr>
              <a:t>12/21/2011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B79FA66-1AE8-4929-A197-1BCC2505F67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4DB478EF-4125-462F-934E-0D3B8210DB75}" type="datetime1">
              <a:rPr lang="en-US"/>
              <a:pPr>
                <a:defRPr/>
              </a:pPr>
              <a:t>12/21/2011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CADF149-2774-4CD7-AF6A-94F1B478583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3328BF2-5657-4C9B-870A-759DE953FE68}" type="datetime1">
              <a:rPr lang="en-US"/>
              <a:pPr>
                <a:defRPr/>
              </a:pPr>
              <a:t>12/21/2011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A03006F0-D7DC-423D-9094-B2415E77D88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CAC6D84-1C5C-4872-9571-2D268648E193}" type="datetime1">
              <a:rPr lang="en-US"/>
              <a:pPr>
                <a:defRPr/>
              </a:pPr>
              <a:t>12/21/2011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C8DA61D4-D9A8-4965-908F-B95A32A978A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F84FE9D-A3AF-4DD3-A55F-37D27370543D}" type="datetime1">
              <a:rPr lang="en-US"/>
              <a:pPr>
                <a:defRPr/>
              </a:pPr>
              <a:t>12/21/2011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B222F9C-CBD1-47AC-B9BB-3FF58F2A61A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7421AE3-FCA9-4396-9A54-FCC0C8B575D7}" type="datetime1">
              <a:rPr lang="en-US"/>
              <a:pPr>
                <a:defRPr/>
              </a:pPr>
              <a:t>12/21/2011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623F80F-2918-4E5B-8EEB-A42170D15B9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87992080-25D9-4AC2-983A-ADD29F2273FE}" type="datetime1">
              <a:rPr lang="en-US"/>
              <a:pPr>
                <a:defRPr/>
              </a:pPr>
              <a:t>12/21/2011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89A0C3BD-6399-4066-BCB9-C95700E385E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ChangeArrowheads="1"/>
          </p:cNvSpPr>
          <p:nvPr/>
        </p:nvSpPr>
        <p:spPr bwMode="auto">
          <a:xfrm>
            <a:off x="457200" y="5105400"/>
            <a:ext cx="8229600" cy="990600"/>
          </a:xfrm>
          <a:prstGeom prst="rect">
            <a:avLst/>
          </a:prstGeom>
          <a:solidFill>
            <a:schemeClr val="bg1"/>
          </a:solidFill>
          <a:ln w="9525">
            <a:solidFill>
              <a:schemeClr val="bg1"/>
            </a:solidFill>
            <a:miter lim="800000"/>
            <a:headEnd/>
            <a:tailEnd/>
          </a:ln>
        </p:spPr>
        <p:txBody>
          <a:bodyPr wrap="none" anchor="ctr"/>
          <a:lstStyle/>
          <a:p>
            <a:pPr algn="ctr"/>
            <a:endParaRPr lang="en-US">
              <a:solidFill>
                <a:schemeClr val="bg1"/>
              </a:solidFill>
            </a:endParaRPr>
          </a:p>
        </p:txBody>
      </p:sp>
      <p:sp>
        <p:nvSpPr>
          <p:cNvPr id="14338" name="Title 1"/>
          <p:cNvSpPr>
            <a:spLocks noGrp="1"/>
          </p:cNvSpPr>
          <p:nvPr>
            <p:ph type="ctrTitle" idx="4294967295"/>
          </p:nvPr>
        </p:nvSpPr>
        <p:spPr>
          <a:xfrm>
            <a:off x="1447800" y="1676400"/>
            <a:ext cx="6324600" cy="1470025"/>
          </a:xfrm>
        </p:spPr>
        <p:txBody>
          <a:bodyPr/>
          <a:lstStyle/>
          <a:p>
            <a:pPr eaLnBrk="1" hangingPunct="1"/>
            <a:r>
              <a:rPr lang="en-US" b="1" dirty="0" smtClean="0">
                <a:solidFill>
                  <a:srgbClr val="006892"/>
                </a:solidFill>
                <a:latin typeface="Arial" charset="0"/>
                <a:cs typeface="Arial" charset="0"/>
              </a:rPr>
              <a:t>Working with Resistant Clients</a:t>
            </a:r>
          </a:p>
        </p:txBody>
      </p:sp>
      <p:sp>
        <p:nvSpPr>
          <p:cNvPr id="14339" name="Subtitle 2"/>
          <p:cNvSpPr>
            <a:spLocks noGrp="1"/>
          </p:cNvSpPr>
          <p:nvPr>
            <p:ph type="subTitle" idx="4294967295"/>
          </p:nvPr>
        </p:nvSpPr>
        <p:spPr>
          <a:xfrm>
            <a:off x="914400" y="3124200"/>
            <a:ext cx="7315200" cy="1752600"/>
          </a:xfrm>
        </p:spPr>
        <p:txBody>
          <a:bodyPr/>
          <a:lstStyle/>
          <a:p>
            <a:pPr marL="0" indent="0" algn="ctr" eaLnBrk="1" hangingPunct="1">
              <a:buClr>
                <a:srgbClr val="BE854C"/>
              </a:buClr>
              <a:buSzPct val="60000"/>
              <a:buFont typeface="Wingdings" pitchFamily="2" charset="2"/>
              <a:buChar char="Ø"/>
            </a:pPr>
            <a:r>
              <a:rPr lang="en-US" sz="2800" dirty="0" smtClean="0">
                <a:solidFill>
                  <a:srgbClr val="BE854C"/>
                </a:solidFill>
                <a:latin typeface="Arial" charset="0"/>
                <a:cs typeface="Arial" charset="0"/>
              </a:rPr>
              <a:t>  </a:t>
            </a:r>
            <a:r>
              <a:rPr lang="en-US" sz="2400" dirty="0" smtClean="0">
                <a:solidFill>
                  <a:srgbClr val="BE854C"/>
                </a:solidFill>
                <a:latin typeface="Arial" charset="0"/>
                <a:cs typeface="Arial" charset="0"/>
              </a:rPr>
              <a:t>CLIENT ENGAGEMENT</a:t>
            </a:r>
          </a:p>
          <a:p>
            <a:pPr marL="0" indent="0" algn="ctr" eaLnBrk="1" hangingPunct="1">
              <a:buSzPct val="60000"/>
              <a:buFont typeface="Wingdings" pitchFamily="2" charset="2"/>
              <a:buChar char="Ø"/>
            </a:pPr>
            <a:r>
              <a:rPr lang="en-US" sz="2400" dirty="0" smtClean="0">
                <a:solidFill>
                  <a:srgbClr val="BE854C"/>
                </a:solidFill>
                <a:latin typeface="Arial" charset="0"/>
                <a:cs typeface="Arial" charset="0"/>
              </a:rPr>
              <a:t>  CLINICAL SUPERVISION</a:t>
            </a:r>
          </a:p>
          <a:p>
            <a:pPr marL="0" indent="0" algn="ctr" eaLnBrk="1" hangingPunct="1">
              <a:buSzPct val="60000"/>
              <a:buFont typeface="Wingdings" pitchFamily="2" charset="2"/>
              <a:buChar char="Ø"/>
            </a:pPr>
            <a:r>
              <a:rPr lang="en-US" sz="2400" dirty="0" smtClean="0">
                <a:solidFill>
                  <a:srgbClr val="BE854C"/>
                </a:solidFill>
                <a:latin typeface="Arial" charset="0"/>
                <a:cs typeface="Arial" charset="0"/>
              </a:rPr>
              <a:t>  BASICS OF MOTIVATIONAL INTERVIEWING</a:t>
            </a:r>
          </a:p>
          <a:p>
            <a:pPr marL="0" indent="0" algn="ctr" eaLnBrk="1" hangingPunct="1">
              <a:buSzPct val="60000"/>
              <a:buFont typeface="Wingdings" pitchFamily="2" charset="2"/>
              <a:buNone/>
            </a:pPr>
            <a:r>
              <a:rPr lang="en-US" sz="2400" b="1" dirty="0" smtClean="0">
                <a:solidFill>
                  <a:srgbClr val="006892"/>
                </a:solidFill>
                <a:latin typeface="Arial" charset="0"/>
                <a:cs typeface="Arial" charset="0"/>
              </a:rPr>
              <a:t>Dec</a:t>
            </a:r>
            <a:r>
              <a:rPr lang="en-US" sz="2400" b="1" dirty="0" smtClean="0">
                <a:solidFill>
                  <a:srgbClr val="006892"/>
                </a:solidFill>
                <a:latin typeface="Arial" charset="0"/>
                <a:cs typeface="Arial" charset="0"/>
              </a:rPr>
              <a:t>ember 21</a:t>
            </a:r>
            <a:r>
              <a:rPr lang="en-US" sz="2400" b="1" baseline="30000" dirty="0" smtClean="0">
                <a:solidFill>
                  <a:srgbClr val="006892"/>
                </a:solidFill>
                <a:latin typeface="Arial" charset="0"/>
                <a:cs typeface="Arial" charset="0"/>
              </a:rPr>
              <a:t>st</a:t>
            </a:r>
            <a:r>
              <a:rPr lang="en-US" sz="2400" b="1" dirty="0" smtClean="0">
                <a:solidFill>
                  <a:srgbClr val="006892"/>
                </a:solidFill>
                <a:latin typeface="Arial" charset="0"/>
                <a:cs typeface="Arial" charset="0"/>
              </a:rPr>
              <a:t>, </a:t>
            </a:r>
            <a:r>
              <a:rPr lang="en-US" sz="2400" b="1" dirty="0" smtClean="0">
                <a:solidFill>
                  <a:srgbClr val="006892"/>
                </a:solidFill>
                <a:latin typeface="Arial" charset="0"/>
                <a:cs typeface="Arial" charset="0"/>
              </a:rPr>
              <a:t>2011</a:t>
            </a:r>
          </a:p>
        </p:txBody>
      </p:sp>
      <p:cxnSp>
        <p:nvCxnSpPr>
          <p:cNvPr id="9" name="Straight Connector 8"/>
          <p:cNvCxnSpPr/>
          <p:nvPr/>
        </p:nvCxnSpPr>
        <p:spPr>
          <a:xfrm>
            <a:off x="1447800" y="3108325"/>
            <a:ext cx="6248400" cy="15875"/>
          </a:xfrm>
          <a:prstGeom prst="line">
            <a:avLst/>
          </a:prstGeom>
          <a:ln w="22225">
            <a:solidFill>
              <a:srgbClr val="BE854C"/>
            </a:solidFill>
          </a:ln>
        </p:spPr>
        <p:style>
          <a:lnRef idx="1">
            <a:schemeClr val="accent1"/>
          </a:lnRef>
          <a:fillRef idx="0">
            <a:schemeClr val="accent1"/>
          </a:fillRef>
          <a:effectRef idx="0">
            <a:schemeClr val="accent1"/>
          </a:effectRef>
          <a:fontRef idx="minor">
            <a:schemeClr val="tx1"/>
          </a:fontRef>
        </p:style>
      </p:cxnSp>
      <p:pic>
        <p:nvPicPr>
          <p:cNvPr id="14341" name="Picture 12"/>
          <p:cNvPicPr>
            <a:picLocks noChangeAspect="1"/>
          </p:cNvPicPr>
          <p:nvPr/>
        </p:nvPicPr>
        <p:blipFill>
          <a:blip r:embed="rId3"/>
          <a:srcRect/>
          <a:stretch>
            <a:fillRect/>
          </a:stretch>
        </p:blipFill>
        <p:spPr bwMode="auto">
          <a:xfrm>
            <a:off x="0" y="5140325"/>
            <a:ext cx="9144000" cy="1717675"/>
          </a:xfrm>
          <a:prstGeom prst="rect">
            <a:avLst/>
          </a:prstGeom>
          <a:noFill/>
          <a:ln w="9525">
            <a:noFill/>
            <a:miter lim="800000"/>
            <a:headEnd/>
            <a:tailEnd/>
          </a:ln>
        </p:spPr>
      </p:pic>
      <p:pic>
        <p:nvPicPr>
          <p:cNvPr id="14342" name="Picture 13"/>
          <p:cNvPicPr>
            <a:picLocks noChangeAspect="1"/>
          </p:cNvPicPr>
          <p:nvPr/>
        </p:nvPicPr>
        <p:blipFill>
          <a:blip r:embed="rId4"/>
          <a:srcRect/>
          <a:stretch>
            <a:fillRect/>
          </a:stretch>
        </p:blipFill>
        <p:spPr bwMode="auto">
          <a:xfrm>
            <a:off x="0" y="0"/>
            <a:ext cx="9144000" cy="1138238"/>
          </a:xfrm>
          <a:prstGeom prst="rect">
            <a:avLst/>
          </a:prstGeom>
          <a:noFill/>
          <a:ln w="9525">
            <a:noFill/>
            <a:miter lim="800000"/>
            <a:headEnd/>
            <a:tailEnd/>
          </a:ln>
        </p:spPr>
      </p:pic>
      <p:sp>
        <p:nvSpPr>
          <p:cNvPr id="14343" name="Rectangle 8"/>
          <p:cNvSpPr>
            <a:spLocks noChangeArrowheads="1"/>
          </p:cNvSpPr>
          <p:nvPr/>
        </p:nvSpPr>
        <p:spPr bwMode="auto">
          <a:xfrm>
            <a:off x="152400" y="5105400"/>
            <a:ext cx="8763000" cy="990600"/>
          </a:xfrm>
          <a:prstGeom prst="rect">
            <a:avLst/>
          </a:prstGeom>
          <a:solidFill>
            <a:schemeClr val="bg1"/>
          </a:solidFill>
          <a:ln w="9525">
            <a:solidFill>
              <a:schemeClr val="bg1"/>
            </a:solidFill>
            <a:miter lim="800000"/>
            <a:headEnd/>
            <a:tailEnd/>
          </a:ln>
        </p:spPr>
        <p:txBody>
          <a:bodyPr wrap="none" anchor="ctr"/>
          <a:lstStyle/>
          <a:p>
            <a:endParaRPr lang="en-US"/>
          </a:p>
        </p:txBody>
      </p:sp>
      <p:pic>
        <p:nvPicPr>
          <p:cNvPr id="14344" name="Picture 9"/>
          <p:cNvPicPr>
            <a:picLocks noChangeAspect="1" noChangeArrowheads="1"/>
          </p:cNvPicPr>
          <p:nvPr/>
        </p:nvPicPr>
        <p:blipFill>
          <a:blip r:embed="rId5"/>
          <a:srcRect/>
          <a:stretch>
            <a:fillRect/>
          </a:stretch>
        </p:blipFill>
        <p:spPr bwMode="auto">
          <a:xfrm>
            <a:off x="1066800" y="4953000"/>
            <a:ext cx="6400800" cy="10318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32770" name="Picture 9"/>
          <p:cNvPicPr>
            <a:picLocks noChangeAspect="1"/>
          </p:cNvPicPr>
          <p:nvPr/>
        </p:nvPicPr>
        <p:blipFill>
          <a:blip r:embed="rId3"/>
          <a:srcRect/>
          <a:stretch>
            <a:fillRect/>
          </a:stretch>
        </p:blipFill>
        <p:spPr bwMode="auto">
          <a:xfrm>
            <a:off x="0" y="6343650"/>
            <a:ext cx="9144000" cy="590550"/>
          </a:xfrm>
          <a:prstGeom prst="rect">
            <a:avLst/>
          </a:prstGeom>
          <a:noFill/>
          <a:ln w="9525">
            <a:noFill/>
            <a:miter lim="800000"/>
            <a:headEnd/>
            <a:tailEnd/>
          </a:ln>
        </p:spPr>
      </p:pic>
      <p:sp>
        <p:nvSpPr>
          <p:cNvPr id="32771" name="Title 1"/>
          <p:cNvSpPr>
            <a:spLocks noGrp="1"/>
          </p:cNvSpPr>
          <p:nvPr>
            <p:ph type="title" idx="4294967295"/>
          </p:nvPr>
        </p:nvSpPr>
        <p:spPr>
          <a:xfrm>
            <a:off x="0" y="152400"/>
            <a:ext cx="9144000" cy="1143000"/>
          </a:xfrm>
        </p:spPr>
        <p:txBody>
          <a:bodyPr/>
          <a:lstStyle/>
          <a:p>
            <a:pPr eaLnBrk="1" hangingPunct="1"/>
            <a:r>
              <a:rPr lang="en-US" sz="4000" smtClean="0">
                <a:solidFill>
                  <a:srgbClr val="006892"/>
                </a:solidFill>
                <a:cs typeface="Arial" charset="0"/>
              </a:rPr>
              <a:t>Principles of MI: Resolving Ambivalence</a:t>
            </a:r>
          </a:p>
        </p:txBody>
      </p:sp>
      <p:sp>
        <p:nvSpPr>
          <p:cNvPr id="32772"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84D53891-941A-41B4-A2C6-7710A6DF1855}" type="slidenum">
              <a:rPr lang="en-US" sz="1200">
                <a:solidFill>
                  <a:schemeClr val="bg1"/>
                </a:solidFill>
                <a:cs typeface="Arial" charset="0"/>
              </a:rPr>
              <a:pPr algn="r"/>
              <a:t>10</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2775" name="Content Placeholder 2"/>
          <p:cNvSpPr>
            <a:spLocks/>
          </p:cNvSpPr>
          <p:nvPr/>
        </p:nvSpPr>
        <p:spPr bwMode="auto">
          <a:xfrm>
            <a:off x="152400" y="1371600"/>
            <a:ext cx="8839200" cy="49530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a:latin typeface="Calibri" pitchFamily="34" charset="0"/>
            </a:endParaRPr>
          </a:p>
          <a:p>
            <a:pPr marL="342900" indent="-342900">
              <a:spcBef>
                <a:spcPct val="20000"/>
              </a:spcBef>
              <a:buClr>
                <a:srgbClr val="006892"/>
              </a:buClr>
              <a:buSzPct val="65000"/>
              <a:buFont typeface="Wingdings" pitchFamily="2" charset="2"/>
              <a:buChar char="Ø"/>
            </a:pPr>
            <a:r>
              <a:rPr lang="en-US" sz="2800">
                <a:latin typeface="Calibri" pitchFamily="34" charset="0"/>
              </a:rPr>
              <a:t>Communication with inmates should be based on collaboration, not upon a confrontation.  Lasting change needs to come from within, not from without.</a:t>
            </a:r>
          </a:p>
          <a:p>
            <a:pPr marL="342900" indent="-342900">
              <a:spcBef>
                <a:spcPct val="20000"/>
              </a:spcBef>
              <a:buClr>
                <a:srgbClr val="006892"/>
              </a:buClr>
              <a:buSzPct val="65000"/>
              <a:buFont typeface="Wingdings" pitchFamily="2" charset="2"/>
              <a:buNone/>
            </a:pPr>
            <a:endParaRPr lang="en-US" sz="800">
              <a:latin typeface="Calibri" pitchFamily="34" charset="0"/>
            </a:endParaRPr>
          </a:p>
          <a:p>
            <a:pPr marL="342900" indent="-342900">
              <a:spcBef>
                <a:spcPct val="20000"/>
              </a:spcBef>
              <a:buClr>
                <a:srgbClr val="006892"/>
              </a:buClr>
              <a:buSzPct val="65000"/>
              <a:buFont typeface="Wingdings" pitchFamily="2" charset="2"/>
              <a:buChar char="Ø"/>
            </a:pPr>
            <a:r>
              <a:rPr lang="en-US" sz="2800">
                <a:latin typeface="Calibri" pitchFamily="34" charset="0"/>
              </a:rPr>
              <a:t>Ambivalence, therefore, is both natural and good, as it acts a s a precursor to change. </a:t>
            </a:r>
          </a:p>
          <a:p>
            <a:pPr marL="796925" lvl="1" indent="-398463">
              <a:spcBef>
                <a:spcPct val="20000"/>
              </a:spcBef>
              <a:buClr>
                <a:srgbClr val="006892"/>
              </a:buClr>
              <a:buSzPct val="65000"/>
              <a:buFont typeface="Wingdings" pitchFamily="2" charset="2"/>
              <a:buNone/>
            </a:pPr>
            <a:endParaRPr lang="en-US" sz="800">
              <a:latin typeface="Calibri" pitchFamily="34" charset="0"/>
            </a:endParaRPr>
          </a:p>
          <a:p>
            <a:pPr marL="342900" indent="-342900">
              <a:spcBef>
                <a:spcPct val="20000"/>
              </a:spcBef>
              <a:buClr>
                <a:srgbClr val="006892"/>
              </a:buClr>
              <a:buSzPct val="65000"/>
              <a:buFont typeface="Wingdings" pitchFamily="2" charset="2"/>
              <a:buChar char="Ø"/>
            </a:pPr>
            <a:r>
              <a:rPr lang="en-US" sz="2800">
                <a:latin typeface="Calibri" pitchFamily="34" charset="0"/>
              </a:rPr>
              <a:t>We need to help inmates resolve their conflicts and see the gaps between their desired goals and their current behavior. </a:t>
            </a:r>
          </a:p>
          <a:p>
            <a:pPr marL="342900" indent="-342900">
              <a:spcBef>
                <a:spcPct val="20000"/>
              </a:spcBef>
              <a:buClr>
                <a:srgbClr val="006892"/>
              </a:buClr>
              <a:buSzPct val="65000"/>
              <a:buFont typeface="Wingdings" pitchFamily="2" charset="2"/>
              <a:buChar char="Ø"/>
            </a:pPr>
            <a:endParaRPr lang="en-US" sz="2400">
              <a:latin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34818" name="Picture 9"/>
          <p:cNvPicPr>
            <a:picLocks noChangeAspect="1"/>
          </p:cNvPicPr>
          <p:nvPr/>
        </p:nvPicPr>
        <p:blipFill>
          <a:blip r:embed="rId3"/>
          <a:srcRect/>
          <a:stretch>
            <a:fillRect/>
          </a:stretch>
        </p:blipFill>
        <p:spPr bwMode="auto">
          <a:xfrm>
            <a:off x="0" y="6343650"/>
            <a:ext cx="9144000" cy="590550"/>
          </a:xfrm>
          <a:prstGeom prst="rect">
            <a:avLst/>
          </a:prstGeom>
          <a:noFill/>
          <a:ln w="9525">
            <a:noFill/>
            <a:miter lim="800000"/>
            <a:headEnd/>
            <a:tailEnd/>
          </a:ln>
        </p:spPr>
      </p:pic>
      <p:sp>
        <p:nvSpPr>
          <p:cNvPr id="34819" name="Title 1"/>
          <p:cNvSpPr>
            <a:spLocks noGrp="1"/>
          </p:cNvSpPr>
          <p:nvPr>
            <p:ph type="title" idx="4294967295"/>
          </p:nvPr>
        </p:nvSpPr>
        <p:spPr>
          <a:xfrm>
            <a:off x="0" y="152400"/>
            <a:ext cx="9144000" cy="1143000"/>
          </a:xfrm>
        </p:spPr>
        <p:txBody>
          <a:bodyPr/>
          <a:lstStyle/>
          <a:p>
            <a:pPr eaLnBrk="1" hangingPunct="1"/>
            <a:r>
              <a:rPr lang="en-US" smtClean="0">
                <a:solidFill>
                  <a:srgbClr val="006892"/>
                </a:solidFill>
                <a:cs typeface="Arial" charset="0"/>
              </a:rPr>
              <a:t>Some MI Rules</a:t>
            </a:r>
          </a:p>
        </p:txBody>
      </p:sp>
      <p:sp>
        <p:nvSpPr>
          <p:cNvPr id="3482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B5565339-A133-4D6F-84D3-5B2392156C44}" type="slidenum">
              <a:rPr lang="en-US" sz="1200">
                <a:solidFill>
                  <a:schemeClr val="bg1"/>
                </a:solidFill>
                <a:cs typeface="Arial" charset="0"/>
              </a:rPr>
              <a:pPr algn="r"/>
              <a:t>11</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823" name="Content Placeholder 2"/>
          <p:cNvSpPr>
            <a:spLocks/>
          </p:cNvSpPr>
          <p:nvPr/>
        </p:nvSpPr>
        <p:spPr bwMode="auto">
          <a:xfrm>
            <a:off x="304800" y="1524000"/>
            <a:ext cx="8839200" cy="49530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a:latin typeface="Calibri" pitchFamily="34" charset="0"/>
            </a:endParaRPr>
          </a:p>
          <a:p>
            <a:pPr marL="342900" indent="-342900">
              <a:spcBef>
                <a:spcPct val="20000"/>
              </a:spcBef>
              <a:buClr>
                <a:srgbClr val="006892"/>
              </a:buClr>
              <a:buSzPct val="65000"/>
              <a:buFont typeface="Wingdings" pitchFamily="2" charset="2"/>
              <a:buChar char="Ø"/>
            </a:pPr>
            <a:r>
              <a:rPr lang="en-US" sz="2800">
                <a:latin typeface="Calibri" pitchFamily="34" charset="0"/>
              </a:rPr>
              <a:t>“Roll with the Resistance”</a:t>
            </a:r>
          </a:p>
          <a:p>
            <a:pPr marL="796925" lvl="1" indent="-398463">
              <a:spcBef>
                <a:spcPct val="20000"/>
              </a:spcBef>
              <a:buClr>
                <a:srgbClr val="006892"/>
              </a:buClr>
              <a:buSzPct val="65000"/>
              <a:buFontTx/>
              <a:buChar char="•"/>
            </a:pPr>
            <a:r>
              <a:rPr lang="en-US" sz="2400">
                <a:latin typeface="Calibri" pitchFamily="34" charset="0"/>
              </a:rPr>
              <a:t>Don’t respond to the inmate’s resistance in a critical or hostile way.</a:t>
            </a:r>
          </a:p>
          <a:p>
            <a:pPr marL="796925" lvl="1" indent="-398463">
              <a:spcBef>
                <a:spcPct val="20000"/>
              </a:spcBef>
              <a:buClr>
                <a:srgbClr val="006892"/>
              </a:buClr>
              <a:buSzPct val="65000"/>
              <a:buFontTx/>
              <a:buChar char="•"/>
            </a:pPr>
            <a:r>
              <a:rPr lang="en-US" sz="2400">
                <a:latin typeface="Calibri" pitchFamily="34" charset="0"/>
              </a:rPr>
              <a:t>“Island Hop” the inmate’s resistance – be very flexible.</a:t>
            </a:r>
          </a:p>
          <a:p>
            <a:pPr marL="342900" indent="-342900">
              <a:spcBef>
                <a:spcPct val="20000"/>
              </a:spcBef>
              <a:buClr>
                <a:srgbClr val="006892"/>
              </a:buClr>
              <a:buSzPct val="65000"/>
              <a:buFont typeface="Wingdings" pitchFamily="2" charset="2"/>
              <a:buNone/>
            </a:pPr>
            <a:endParaRPr lang="en-US" sz="800">
              <a:latin typeface="Calibri" pitchFamily="34" charset="0"/>
            </a:endParaRPr>
          </a:p>
          <a:p>
            <a:pPr marL="342900" indent="-342900">
              <a:spcBef>
                <a:spcPct val="20000"/>
              </a:spcBef>
              <a:buClr>
                <a:srgbClr val="006892"/>
              </a:buClr>
              <a:buSzPct val="65000"/>
              <a:buFont typeface="Wingdings" pitchFamily="2" charset="2"/>
              <a:buChar char="Ø"/>
            </a:pPr>
            <a:r>
              <a:rPr lang="en-US" sz="2800">
                <a:latin typeface="Calibri" pitchFamily="34" charset="0"/>
              </a:rPr>
              <a:t>Avoid Argumentation </a:t>
            </a:r>
          </a:p>
          <a:p>
            <a:pPr marL="796925" lvl="1" indent="-398463">
              <a:spcBef>
                <a:spcPct val="20000"/>
              </a:spcBef>
              <a:buClr>
                <a:srgbClr val="006892"/>
              </a:buClr>
              <a:buSzPct val="65000"/>
              <a:buFontTx/>
              <a:buChar char="•"/>
            </a:pPr>
            <a:r>
              <a:rPr lang="en-US" sz="2400">
                <a:latin typeface="Calibri" pitchFamily="34" charset="0"/>
              </a:rPr>
              <a:t>It’s very counterproductive and leads to the inmate becoming increasingly resistant to change. </a:t>
            </a:r>
          </a:p>
          <a:p>
            <a:pPr marL="796925" lvl="1" indent="-398463">
              <a:spcBef>
                <a:spcPct val="20000"/>
              </a:spcBef>
              <a:buClr>
                <a:srgbClr val="006892"/>
              </a:buClr>
              <a:buSzPct val="65000"/>
              <a:buFont typeface="Wingdings" pitchFamily="2" charset="2"/>
              <a:buNone/>
            </a:pPr>
            <a:endParaRPr lang="en-US" sz="800">
              <a:latin typeface="Calibri" pitchFamily="34" charset="0"/>
            </a:endParaRPr>
          </a:p>
          <a:p>
            <a:pPr marL="342900" indent="-342900">
              <a:spcBef>
                <a:spcPct val="20000"/>
              </a:spcBef>
              <a:buClr>
                <a:srgbClr val="006892"/>
              </a:buClr>
              <a:buSzPct val="65000"/>
              <a:buFont typeface="Wingdings" pitchFamily="2" charset="2"/>
              <a:buChar char="Ø"/>
            </a:pPr>
            <a:endParaRPr lang="en-US" sz="2400">
              <a:latin typeface="Calibri"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36866" name="Picture 9"/>
          <p:cNvPicPr>
            <a:picLocks noChangeAspect="1"/>
          </p:cNvPicPr>
          <p:nvPr/>
        </p:nvPicPr>
        <p:blipFill>
          <a:blip r:embed="rId3"/>
          <a:srcRect/>
          <a:stretch>
            <a:fillRect/>
          </a:stretch>
        </p:blipFill>
        <p:spPr bwMode="auto">
          <a:xfrm>
            <a:off x="0" y="6343650"/>
            <a:ext cx="9144000" cy="590550"/>
          </a:xfrm>
          <a:prstGeom prst="rect">
            <a:avLst/>
          </a:prstGeom>
          <a:noFill/>
          <a:ln w="9525">
            <a:noFill/>
            <a:miter lim="800000"/>
            <a:headEnd/>
            <a:tailEnd/>
          </a:ln>
        </p:spPr>
      </p:pic>
      <p:sp>
        <p:nvSpPr>
          <p:cNvPr id="36867" name="Title 1"/>
          <p:cNvSpPr>
            <a:spLocks noGrp="1"/>
          </p:cNvSpPr>
          <p:nvPr>
            <p:ph type="title" idx="4294967295"/>
          </p:nvPr>
        </p:nvSpPr>
        <p:spPr>
          <a:xfrm>
            <a:off x="0" y="152400"/>
            <a:ext cx="9144000" cy="1143000"/>
          </a:xfrm>
        </p:spPr>
        <p:txBody>
          <a:bodyPr/>
          <a:lstStyle/>
          <a:p>
            <a:pPr eaLnBrk="1" hangingPunct="1"/>
            <a:r>
              <a:rPr lang="en-US" smtClean="0">
                <a:solidFill>
                  <a:srgbClr val="006892"/>
                </a:solidFill>
                <a:cs typeface="Arial" charset="0"/>
              </a:rPr>
              <a:t>Some MI Rules</a:t>
            </a:r>
          </a:p>
        </p:txBody>
      </p:sp>
      <p:sp>
        <p:nvSpPr>
          <p:cNvPr id="36868"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90F921FE-9B53-4A92-B52B-4540657C487F}" type="slidenum">
              <a:rPr lang="en-US" sz="1200">
                <a:solidFill>
                  <a:schemeClr val="bg1"/>
                </a:solidFill>
                <a:cs typeface="Arial" charset="0"/>
              </a:rPr>
              <a:pPr algn="r"/>
              <a:t>12</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871" name="Content Placeholder 2"/>
          <p:cNvSpPr>
            <a:spLocks/>
          </p:cNvSpPr>
          <p:nvPr/>
        </p:nvSpPr>
        <p:spPr bwMode="auto">
          <a:xfrm>
            <a:off x="304800" y="1524000"/>
            <a:ext cx="8839200" cy="49530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a:latin typeface="Calibri" pitchFamily="34" charset="0"/>
            </a:endParaRPr>
          </a:p>
          <a:p>
            <a:pPr marL="342900" indent="-342900">
              <a:spcBef>
                <a:spcPct val="20000"/>
              </a:spcBef>
              <a:buClr>
                <a:srgbClr val="006892"/>
              </a:buClr>
              <a:buSzPct val="65000"/>
              <a:buFont typeface="Wingdings" pitchFamily="2" charset="2"/>
              <a:buChar char="Ø"/>
            </a:pPr>
            <a:r>
              <a:rPr lang="en-US" sz="2800">
                <a:latin typeface="Calibri" pitchFamily="34" charset="0"/>
              </a:rPr>
              <a:t>Change Talk</a:t>
            </a:r>
          </a:p>
          <a:p>
            <a:pPr marL="796925" lvl="1" indent="-398463">
              <a:spcBef>
                <a:spcPct val="20000"/>
              </a:spcBef>
              <a:buClr>
                <a:srgbClr val="006892"/>
              </a:buClr>
              <a:buSzPct val="65000"/>
              <a:buFontTx/>
              <a:buChar char="•"/>
            </a:pPr>
            <a:r>
              <a:rPr lang="en-US" sz="2400">
                <a:latin typeface="Calibri" pitchFamily="34" charset="0"/>
              </a:rPr>
              <a:t>Involves an inventory of the disadvantages of the status quo and the advantages of change.</a:t>
            </a:r>
          </a:p>
          <a:p>
            <a:pPr marL="796925" lvl="1" indent="-398463">
              <a:spcBef>
                <a:spcPct val="20000"/>
              </a:spcBef>
              <a:buClr>
                <a:srgbClr val="006892"/>
              </a:buClr>
              <a:buSzPct val="65000"/>
              <a:buFontTx/>
              <a:buChar char="•"/>
            </a:pPr>
            <a:r>
              <a:rPr lang="en-US" sz="2400">
                <a:latin typeface="Calibri" pitchFamily="34" charset="0"/>
              </a:rPr>
              <a:t>Counselors need to reinforce change talk, remembering to build motivation by resolving ambivalence.</a:t>
            </a:r>
          </a:p>
          <a:p>
            <a:pPr marL="342900" indent="-342900">
              <a:spcBef>
                <a:spcPct val="20000"/>
              </a:spcBef>
              <a:buClr>
                <a:srgbClr val="006892"/>
              </a:buClr>
              <a:buSzPct val="65000"/>
              <a:buFont typeface="Wingdings" pitchFamily="2" charset="2"/>
              <a:buNone/>
            </a:pPr>
            <a:endParaRPr lang="en-US" sz="800">
              <a:latin typeface="Calibri" pitchFamily="34" charset="0"/>
            </a:endParaRPr>
          </a:p>
          <a:p>
            <a:pPr marL="342900" indent="-342900">
              <a:spcBef>
                <a:spcPct val="20000"/>
              </a:spcBef>
              <a:buClr>
                <a:srgbClr val="006892"/>
              </a:buClr>
              <a:buSzPct val="65000"/>
              <a:buFont typeface="Wingdings" pitchFamily="2" charset="2"/>
              <a:buChar char="Ø"/>
            </a:pPr>
            <a:r>
              <a:rPr lang="en-US" sz="2800">
                <a:latin typeface="Calibri" pitchFamily="34" charset="0"/>
              </a:rPr>
              <a:t>Resistance Talk </a:t>
            </a:r>
          </a:p>
          <a:p>
            <a:pPr marL="796925" lvl="1" indent="-398463">
              <a:spcBef>
                <a:spcPct val="20000"/>
              </a:spcBef>
              <a:buClr>
                <a:srgbClr val="006892"/>
              </a:buClr>
              <a:buSzPct val="65000"/>
              <a:buFontTx/>
              <a:buChar char="•"/>
            </a:pPr>
            <a:r>
              <a:rPr lang="en-US" sz="2400">
                <a:latin typeface="Calibri" pitchFamily="34" charset="0"/>
              </a:rPr>
              <a:t>Recitation of the disadvantages of change – always an indication of resistance which ultimately needs to be addressed. </a:t>
            </a:r>
          </a:p>
          <a:p>
            <a:pPr marL="796925" lvl="1" indent="-398463">
              <a:spcBef>
                <a:spcPct val="20000"/>
              </a:spcBef>
              <a:buClr>
                <a:srgbClr val="006892"/>
              </a:buClr>
              <a:buSzPct val="65000"/>
              <a:buFont typeface="Wingdings" pitchFamily="2" charset="2"/>
              <a:buNone/>
            </a:pPr>
            <a:endParaRPr lang="en-US" sz="800">
              <a:latin typeface="Calibri" pitchFamily="34" charset="0"/>
            </a:endParaRPr>
          </a:p>
          <a:p>
            <a:pPr marL="342900" indent="-342900">
              <a:spcBef>
                <a:spcPct val="20000"/>
              </a:spcBef>
              <a:buClr>
                <a:srgbClr val="006892"/>
              </a:buClr>
              <a:buSzPct val="65000"/>
              <a:buFont typeface="Wingdings" pitchFamily="2" charset="2"/>
              <a:buChar char="Ø"/>
            </a:pPr>
            <a:endParaRPr lang="en-US" sz="2400">
              <a:latin typeface="Calibri"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38914" name="Picture 9"/>
          <p:cNvPicPr>
            <a:picLocks noChangeAspect="1"/>
          </p:cNvPicPr>
          <p:nvPr/>
        </p:nvPicPr>
        <p:blipFill>
          <a:blip r:embed="rId3"/>
          <a:srcRect/>
          <a:stretch>
            <a:fillRect/>
          </a:stretch>
        </p:blipFill>
        <p:spPr bwMode="auto">
          <a:xfrm>
            <a:off x="0" y="6343650"/>
            <a:ext cx="9144000" cy="590550"/>
          </a:xfrm>
          <a:prstGeom prst="rect">
            <a:avLst/>
          </a:prstGeom>
          <a:noFill/>
          <a:ln w="9525">
            <a:noFill/>
            <a:miter lim="800000"/>
            <a:headEnd/>
            <a:tailEnd/>
          </a:ln>
        </p:spPr>
      </p:pic>
      <p:sp>
        <p:nvSpPr>
          <p:cNvPr id="38915" name="Title 1"/>
          <p:cNvSpPr>
            <a:spLocks noGrp="1"/>
          </p:cNvSpPr>
          <p:nvPr>
            <p:ph type="title" idx="4294967295"/>
          </p:nvPr>
        </p:nvSpPr>
        <p:spPr>
          <a:xfrm>
            <a:off x="0" y="152400"/>
            <a:ext cx="9144000" cy="1143000"/>
          </a:xfrm>
        </p:spPr>
        <p:txBody>
          <a:bodyPr/>
          <a:lstStyle/>
          <a:p>
            <a:pPr eaLnBrk="1" hangingPunct="1"/>
            <a:r>
              <a:rPr lang="en-US" smtClean="0">
                <a:solidFill>
                  <a:srgbClr val="006892"/>
                </a:solidFill>
                <a:cs typeface="Arial" charset="0"/>
              </a:rPr>
              <a:t>Some MI Rules</a:t>
            </a:r>
          </a:p>
        </p:txBody>
      </p:sp>
      <p:sp>
        <p:nvSpPr>
          <p:cNvPr id="38916"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C2B8805E-1A98-46CA-84AB-B8A34BB7ABBF}" type="slidenum">
              <a:rPr lang="en-US" sz="1200">
                <a:solidFill>
                  <a:schemeClr val="bg1"/>
                </a:solidFill>
                <a:cs typeface="Arial" charset="0"/>
              </a:rPr>
              <a:pPr algn="r"/>
              <a:t>13</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919" name="Content Placeholder 2"/>
          <p:cNvSpPr>
            <a:spLocks/>
          </p:cNvSpPr>
          <p:nvPr/>
        </p:nvSpPr>
        <p:spPr bwMode="auto">
          <a:xfrm>
            <a:off x="304800" y="1524000"/>
            <a:ext cx="8839200" cy="49530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a:latin typeface="Calibri" pitchFamily="34" charset="0"/>
            </a:endParaRPr>
          </a:p>
          <a:p>
            <a:pPr marL="342900" indent="-342900">
              <a:spcBef>
                <a:spcPct val="20000"/>
              </a:spcBef>
              <a:buClr>
                <a:srgbClr val="006892"/>
              </a:buClr>
              <a:buSzPct val="65000"/>
              <a:buFont typeface="Wingdings" pitchFamily="2" charset="2"/>
              <a:buChar char="Ø"/>
            </a:pPr>
            <a:r>
              <a:rPr lang="en-US" sz="2800">
                <a:latin typeface="Calibri" pitchFamily="34" charset="0"/>
              </a:rPr>
              <a:t>Evocative Questions</a:t>
            </a:r>
          </a:p>
          <a:p>
            <a:pPr marL="342900" indent="-342900">
              <a:spcBef>
                <a:spcPct val="20000"/>
              </a:spcBef>
              <a:buClr>
                <a:srgbClr val="006892"/>
              </a:buClr>
              <a:buSzPct val="65000"/>
              <a:buFont typeface="Wingdings" pitchFamily="2" charset="2"/>
              <a:buNone/>
            </a:pPr>
            <a:endParaRPr lang="en-US" sz="800">
              <a:latin typeface="Calibri" pitchFamily="34" charset="0"/>
            </a:endParaRPr>
          </a:p>
          <a:p>
            <a:pPr marL="796925" lvl="1" indent="-398463">
              <a:spcBef>
                <a:spcPct val="20000"/>
              </a:spcBef>
              <a:buClr>
                <a:srgbClr val="006892"/>
              </a:buClr>
              <a:buSzPct val="65000"/>
              <a:buFontTx/>
              <a:buChar char="•"/>
            </a:pPr>
            <a:r>
              <a:rPr lang="en-US" sz="2400">
                <a:latin typeface="Calibri" pitchFamily="34" charset="0"/>
              </a:rPr>
              <a:t>Always ask open-ended questions.  Your questions should focus on helping the inmate to begin to question his / her behavior.  For example:</a:t>
            </a:r>
          </a:p>
          <a:p>
            <a:pPr marL="796925" lvl="1" indent="-398463">
              <a:spcBef>
                <a:spcPct val="20000"/>
              </a:spcBef>
              <a:buClr>
                <a:srgbClr val="006892"/>
              </a:buClr>
              <a:buSzPct val="65000"/>
            </a:pPr>
            <a:endParaRPr lang="en-US" sz="800">
              <a:latin typeface="Calibri" pitchFamily="34" charset="0"/>
            </a:endParaRPr>
          </a:p>
          <a:p>
            <a:pPr marL="1143000" lvl="2" indent="-228600">
              <a:spcBef>
                <a:spcPct val="20000"/>
              </a:spcBef>
              <a:buClr>
                <a:srgbClr val="006892"/>
              </a:buClr>
              <a:buSzPct val="65000"/>
              <a:buFontTx/>
              <a:buChar char="o"/>
            </a:pPr>
            <a:r>
              <a:rPr lang="en-US" sz="2400">
                <a:latin typeface="Calibri" pitchFamily="34" charset="0"/>
              </a:rPr>
              <a:t>“I can sense that you feel frustrated and a bit anxious.  How</a:t>
            </a:r>
          </a:p>
          <a:p>
            <a:pPr marL="1143000" lvl="2" indent="-228600">
              <a:spcBef>
                <a:spcPct val="20000"/>
              </a:spcBef>
              <a:buClr>
                <a:srgbClr val="006892"/>
              </a:buClr>
              <a:buSzPct val="65000"/>
            </a:pPr>
            <a:r>
              <a:rPr lang="en-US" sz="2400">
                <a:latin typeface="Calibri" pitchFamily="34" charset="0"/>
              </a:rPr>
              <a:t>     would you like things to be different?”</a:t>
            </a:r>
          </a:p>
          <a:p>
            <a:pPr marL="1143000" lvl="2" indent="-228600">
              <a:spcBef>
                <a:spcPct val="20000"/>
              </a:spcBef>
              <a:buClr>
                <a:srgbClr val="006892"/>
              </a:buClr>
              <a:buSzPct val="65000"/>
            </a:pPr>
            <a:endParaRPr lang="en-US" sz="800">
              <a:latin typeface="Calibri" pitchFamily="34" charset="0"/>
            </a:endParaRPr>
          </a:p>
          <a:p>
            <a:pPr marL="1143000" lvl="2" indent="-228600">
              <a:spcBef>
                <a:spcPct val="20000"/>
              </a:spcBef>
              <a:buClr>
                <a:srgbClr val="006892"/>
              </a:buClr>
              <a:buSzPct val="65000"/>
              <a:buFontTx/>
              <a:buChar char="o"/>
            </a:pPr>
            <a:r>
              <a:rPr lang="en-US" sz="2400">
                <a:latin typeface="Calibri" pitchFamily="34" charset="0"/>
              </a:rPr>
              <a:t>“What values and hopes do you have for your life?  In the</a:t>
            </a:r>
          </a:p>
          <a:p>
            <a:pPr marL="1143000" lvl="2" indent="-228600">
              <a:spcBef>
                <a:spcPct val="20000"/>
              </a:spcBef>
              <a:buClr>
                <a:srgbClr val="006892"/>
              </a:buClr>
              <a:buSzPct val="65000"/>
            </a:pPr>
            <a:r>
              <a:rPr lang="en-US" sz="2400">
                <a:latin typeface="Calibri" pitchFamily="34" charset="0"/>
              </a:rPr>
              <a:t>     best of worlds, what dreams do you have that you are not</a:t>
            </a:r>
          </a:p>
          <a:p>
            <a:pPr marL="1143000" lvl="2" indent="-228600">
              <a:spcBef>
                <a:spcPct val="20000"/>
              </a:spcBef>
              <a:buClr>
                <a:srgbClr val="006892"/>
              </a:buClr>
              <a:buSzPct val="65000"/>
            </a:pPr>
            <a:r>
              <a:rPr lang="en-US" sz="2400">
                <a:latin typeface="Calibri" pitchFamily="34" charset="0"/>
              </a:rPr>
              <a:t>     fulfilling?  Let’s talk about it.”</a:t>
            </a:r>
          </a:p>
          <a:p>
            <a:pPr marL="1143000" lvl="2" indent="-228600">
              <a:spcBef>
                <a:spcPct val="20000"/>
              </a:spcBef>
              <a:buClr>
                <a:srgbClr val="006892"/>
              </a:buClr>
              <a:buSzPct val="65000"/>
            </a:pPr>
            <a:endParaRPr lang="en-US" sz="2400">
              <a:latin typeface="Calibri" pitchFamily="34" charset="0"/>
            </a:endParaRPr>
          </a:p>
          <a:p>
            <a:pPr marL="796925" lvl="1" indent="-398463">
              <a:spcBef>
                <a:spcPct val="20000"/>
              </a:spcBef>
              <a:buClr>
                <a:srgbClr val="006892"/>
              </a:buClr>
              <a:buSzPct val="65000"/>
              <a:buFont typeface="Wingdings" pitchFamily="2" charset="2"/>
              <a:buNone/>
            </a:pPr>
            <a:endParaRPr lang="en-US" sz="2400">
              <a:latin typeface="Calibri" pitchFamily="34" charset="0"/>
            </a:endParaRPr>
          </a:p>
          <a:p>
            <a:pPr marL="342900" indent="-342900">
              <a:spcBef>
                <a:spcPct val="20000"/>
              </a:spcBef>
              <a:buClr>
                <a:srgbClr val="006892"/>
              </a:buClr>
              <a:buSzPct val="65000"/>
              <a:buFont typeface="Wingdings" pitchFamily="2" charset="2"/>
              <a:buChar char="Ø"/>
            </a:pPr>
            <a:endParaRPr lang="en-US" sz="2400">
              <a:latin typeface="Calibri"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40962" name="Picture 9"/>
          <p:cNvPicPr>
            <a:picLocks noChangeAspect="1"/>
          </p:cNvPicPr>
          <p:nvPr/>
        </p:nvPicPr>
        <p:blipFill>
          <a:blip r:embed="rId3"/>
          <a:srcRect/>
          <a:stretch>
            <a:fillRect/>
          </a:stretch>
        </p:blipFill>
        <p:spPr bwMode="auto">
          <a:xfrm>
            <a:off x="0" y="6343650"/>
            <a:ext cx="9144000" cy="590550"/>
          </a:xfrm>
          <a:prstGeom prst="rect">
            <a:avLst/>
          </a:prstGeom>
          <a:noFill/>
          <a:ln w="9525">
            <a:noFill/>
            <a:miter lim="800000"/>
            <a:headEnd/>
            <a:tailEnd/>
          </a:ln>
        </p:spPr>
      </p:pic>
      <p:sp>
        <p:nvSpPr>
          <p:cNvPr id="40963" name="Title 1"/>
          <p:cNvSpPr>
            <a:spLocks noGrp="1"/>
          </p:cNvSpPr>
          <p:nvPr>
            <p:ph type="title" idx="4294967295"/>
          </p:nvPr>
        </p:nvSpPr>
        <p:spPr>
          <a:xfrm>
            <a:off x="0" y="152400"/>
            <a:ext cx="9144000" cy="1143000"/>
          </a:xfrm>
        </p:spPr>
        <p:txBody>
          <a:bodyPr/>
          <a:lstStyle/>
          <a:p>
            <a:pPr eaLnBrk="1" hangingPunct="1"/>
            <a:r>
              <a:rPr lang="en-US" smtClean="0">
                <a:solidFill>
                  <a:srgbClr val="006892"/>
                </a:solidFill>
                <a:cs typeface="Arial" charset="0"/>
              </a:rPr>
              <a:t>Some MI Rules</a:t>
            </a:r>
          </a:p>
        </p:txBody>
      </p:sp>
      <p:sp>
        <p:nvSpPr>
          <p:cNvPr id="40964"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5AEBC270-13C3-4343-BB75-612FCCC9B9AC}" type="slidenum">
              <a:rPr lang="en-US" sz="1200">
                <a:solidFill>
                  <a:schemeClr val="bg1"/>
                </a:solidFill>
                <a:cs typeface="Arial" charset="0"/>
              </a:rPr>
              <a:pPr algn="r"/>
              <a:t>14</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967" name="Content Placeholder 2"/>
          <p:cNvSpPr>
            <a:spLocks/>
          </p:cNvSpPr>
          <p:nvPr/>
        </p:nvSpPr>
        <p:spPr bwMode="auto">
          <a:xfrm>
            <a:off x="304800" y="1524000"/>
            <a:ext cx="8839200" cy="49530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a:latin typeface="Calibri" pitchFamily="34" charset="0"/>
            </a:endParaRPr>
          </a:p>
          <a:p>
            <a:pPr marL="342900" indent="-342900">
              <a:spcBef>
                <a:spcPct val="20000"/>
              </a:spcBef>
              <a:buClr>
                <a:srgbClr val="006892"/>
              </a:buClr>
              <a:buSzPct val="65000"/>
              <a:buFont typeface="Wingdings" pitchFamily="2" charset="2"/>
              <a:buChar char="Ø"/>
            </a:pPr>
            <a:r>
              <a:rPr lang="en-US" sz="2800">
                <a:latin typeface="Calibri" pitchFamily="34" charset="0"/>
              </a:rPr>
              <a:t>Evocative Questions (cont.)</a:t>
            </a:r>
          </a:p>
          <a:p>
            <a:pPr marL="342900" indent="-342900">
              <a:spcBef>
                <a:spcPct val="20000"/>
              </a:spcBef>
              <a:buClr>
                <a:srgbClr val="006892"/>
              </a:buClr>
              <a:buSzPct val="65000"/>
              <a:buFont typeface="Wingdings" pitchFamily="2" charset="2"/>
              <a:buChar char="Ø"/>
            </a:pPr>
            <a:endParaRPr lang="en-US" sz="800">
              <a:latin typeface="Calibri" pitchFamily="34" charset="0"/>
            </a:endParaRPr>
          </a:p>
          <a:p>
            <a:pPr marL="796925" lvl="1" indent="-398463">
              <a:spcBef>
                <a:spcPct val="20000"/>
              </a:spcBef>
              <a:buClr>
                <a:srgbClr val="006892"/>
              </a:buClr>
              <a:buSzPct val="65000"/>
              <a:buFontTx/>
              <a:buChar char="o"/>
            </a:pPr>
            <a:r>
              <a:rPr lang="en-US" sz="2400">
                <a:latin typeface="Calibri" pitchFamily="34" charset="0"/>
              </a:rPr>
              <a:t>“If you decided to change, what would the future look like for</a:t>
            </a:r>
          </a:p>
          <a:p>
            <a:pPr marL="796925" lvl="1" indent="-398463">
              <a:spcBef>
                <a:spcPct val="20000"/>
              </a:spcBef>
              <a:buClr>
                <a:srgbClr val="006892"/>
              </a:buClr>
              <a:buSzPct val="65000"/>
            </a:pPr>
            <a:r>
              <a:rPr lang="en-US" sz="2400">
                <a:latin typeface="Calibri" pitchFamily="34" charset="0"/>
              </a:rPr>
              <a:t>        you?  What was it like before you started to use substances?”</a:t>
            </a:r>
          </a:p>
          <a:p>
            <a:pPr marL="796925" lvl="1" indent="-398463">
              <a:spcBef>
                <a:spcPct val="20000"/>
              </a:spcBef>
              <a:buClr>
                <a:srgbClr val="006892"/>
              </a:buClr>
              <a:buSzPct val="65000"/>
            </a:pPr>
            <a:endParaRPr lang="en-US" sz="800">
              <a:latin typeface="Calibri" pitchFamily="34" charset="0"/>
            </a:endParaRPr>
          </a:p>
          <a:p>
            <a:pPr marL="796925" lvl="1" indent="-398463">
              <a:spcBef>
                <a:spcPct val="20000"/>
              </a:spcBef>
              <a:buClr>
                <a:srgbClr val="006892"/>
              </a:buClr>
              <a:buSzPct val="65000"/>
              <a:buFontTx/>
              <a:buChar char="o"/>
            </a:pPr>
            <a:r>
              <a:rPr lang="en-US" sz="2400">
                <a:latin typeface="Calibri" pitchFamily="34" charset="0"/>
              </a:rPr>
              <a:t>“If we explore the gaps between your long-term hopes and</a:t>
            </a:r>
          </a:p>
          <a:p>
            <a:pPr marL="796925" lvl="1" indent="-398463">
              <a:spcBef>
                <a:spcPct val="20000"/>
              </a:spcBef>
              <a:buClr>
                <a:srgbClr val="006892"/>
              </a:buClr>
              <a:buSzPct val="65000"/>
            </a:pPr>
            <a:r>
              <a:rPr lang="en-US" sz="2400">
                <a:latin typeface="Calibri" pitchFamily="34" charset="0"/>
              </a:rPr>
              <a:t>	  your current behavior, what are some of the advantages that</a:t>
            </a:r>
          </a:p>
          <a:p>
            <a:pPr marL="796925" lvl="1" indent="-398463">
              <a:spcBef>
                <a:spcPct val="20000"/>
              </a:spcBef>
              <a:buClr>
                <a:srgbClr val="006892"/>
              </a:buClr>
              <a:buSzPct val="65000"/>
            </a:pPr>
            <a:r>
              <a:rPr lang="en-US" sz="2400">
                <a:latin typeface="Calibri" pitchFamily="34" charset="0"/>
              </a:rPr>
              <a:t>	  change would bring to your life?”</a:t>
            </a:r>
          </a:p>
          <a:p>
            <a:pPr marL="796925" lvl="1" indent="-398463">
              <a:spcBef>
                <a:spcPct val="20000"/>
              </a:spcBef>
              <a:buClr>
                <a:srgbClr val="006892"/>
              </a:buClr>
              <a:buSzPct val="65000"/>
            </a:pPr>
            <a:endParaRPr lang="en-US" sz="800">
              <a:latin typeface="Calibri" pitchFamily="34" charset="0"/>
            </a:endParaRPr>
          </a:p>
          <a:p>
            <a:pPr marL="796925" lvl="1" indent="-398463">
              <a:spcBef>
                <a:spcPct val="20000"/>
              </a:spcBef>
              <a:buClr>
                <a:srgbClr val="006892"/>
              </a:buClr>
              <a:buSzPct val="65000"/>
              <a:buFontTx/>
              <a:buChar char="o"/>
            </a:pPr>
            <a:r>
              <a:rPr lang="en-US" sz="2400">
                <a:latin typeface="Calibri" pitchFamily="34" charset="0"/>
              </a:rPr>
              <a:t>“How would you like things to be different in your life?”</a:t>
            </a:r>
          </a:p>
          <a:p>
            <a:pPr marL="1143000" lvl="2" indent="-228600">
              <a:spcBef>
                <a:spcPct val="20000"/>
              </a:spcBef>
              <a:buClr>
                <a:srgbClr val="006892"/>
              </a:buClr>
              <a:buSzPct val="65000"/>
            </a:pPr>
            <a:endParaRPr lang="en-US" sz="2400">
              <a:latin typeface="Calibri" pitchFamily="34" charset="0"/>
            </a:endParaRPr>
          </a:p>
          <a:p>
            <a:pPr marL="796925" lvl="1" indent="-398463">
              <a:spcBef>
                <a:spcPct val="20000"/>
              </a:spcBef>
              <a:buClr>
                <a:srgbClr val="006892"/>
              </a:buClr>
              <a:buSzPct val="65000"/>
              <a:buFont typeface="Wingdings" pitchFamily="2" charset="2"/>
              <a:buNone/>
            </a:pPr>
            <a:endParaRPr lang="en-US" sz="2400">
              <a:latin typeface="Calibri" pitchFamily="34" charset="0"/>
            </a:endParaRPr>
          </a:p>
          <a:p>
            <a:pPr marL="342900" indent="-342900">
              <a:spcBef>
                <a:spcPct val="20000"/>
              </a:spcBef>
              <a:buClr>
                <a:srgbClr val="006892"/>
              </a:buClr>
              <a:buSzPct val="65000"/>
              <a:buFont typeface="Wingdings" pitchFamily="2" charset="2"/>
              <a:buChar char="Ø"/>
            </a:pPr>
            <a:endParaRPr lang="en-US" sz="2400">
              <a:latin typeface="Calibri"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43010" name="Picture 9"/>
          <p:cNvPicPr>
            <a:picLocks noChangeAspect="1"/>
          </p:cNvPicPr>
          <p:nvPr/>
        </p:nvPicPr>
        <p:blipFill>
          <a:blip r:embed="rId3"/>
          <a:srcRect/>
          <a:stretch>
            <a:fillRect/>
          </a:stretch>
        </p:blipFill>
        <p:spPr bwMode="auto">
          <a:xfrm>
            <a:off x="0" y="6343650"/>
            <a:ext cx="9144000" cy="590550"/>
          </a:xfrm>
          <a:prstGeom prst="rect">
            <a:avLst/>
          </a:prstGeom>
          <a:noFill/>
          <a:ln w="9525">
            <a:noFill/>
            <a:miter lim="800000"/>
            <a:headEnd/>
            <a:tailEnd/>
          </a:ln>
        </p:spPr>
      </p:pic>
      <p:sp>
        <p:nvSpPr>
          <p:cNvPr id="43011" name="Title 1"/>
          <p:cNvSpPr>
            <a:spLocks noGrp="1"/>
          </p:cNvSpPr>
          <p:nvPr>
            <p:ph type="title" idx="4294967295"/>
          </p:nvPr>
        </p:nvSpPr>
        <p:spPr>
          <a:xfrm>
            <a:off x="0" y="152400"/>
            <a:ext cx="9144000" cy="1143000"/>
          </a:xfrm>
        </p:spPr>
        <p:txBody>
          <a:bodyPr/>
          <a:lstStyle/>
          <a:p>
            <a:pPr eaLnBrk="1" hangingPunct="1"/>
            <a:r>
              <a:rPr lang="en-US" smtClean="0">
                <a:solidFill>
                  <a:srgbClr val="006892"/>
                </a:solidFill>
                <a:cs typeface="Arial" charset="0"/>
              </a:rPr>
              <a:t>Some MI Rules</a:t>
            </a:r>
          </a:p>
        </p:txBody>
      </p:sp>
      <p:sp>
        <p:nvSpPr>
          <p:cNvPr id="43012"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F451E957-8E9E-45E6-BED4-366918E6ACED}" type="slidenum">
              <a:rPr lang="en-US" sz="1200">
                <a:solidFill>
                  <a:schemeClr val="bg1"/>
                </a:solidFill>
                <a:cs typeface="Arial" charset="0"/>
              </a:rPr>
              <a:pPr algn="r"/>
              <a:t>15</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3015" name="Content Placeholder 2"/>
          <p:cNvSpPr>
            <a:spLocks/>
          </p:cNvSpPr>
          <p:nvPr/>
        </p:nvSpPr>
        <p:spPr bwMode="auto">
          <a:xfrm>
            <a:off x="0" y="914400"/>
            <a:ext cx="9144000" cy="49530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a:latin typeface="Calibri" pitchFamily="34" charset="0"/>
            </a:endParaRPr>
          </a:p>
          <a:p>
            <a:pPr marL="342900" indent="-342900">
              <a:spcBef>
                <a:spcPct val="20000"/>
              </a:spcBef>
              <a:buClr>
                <a:srgbClr val="006892"/>
              </a:buClr>
              <a:buSzPct val="65000"/>
              <a:buFont typeface="Wingdings" pitchFamily="2" charset="2"/>
              <a:buChar char="Ø"/>
            </a:pPr>
            <a:r>
              <a:rPr lang="en-US" sz="2800">
                <a:latin typeface="Calibri" pitchFamily="34" charset="0"/>
              </a:rPr>
              <a:t>Listening Skills</a:t>
            </a:r>
          </a:p>
          <a:p>
            <a:pPr marL="342900" indent="-342900">
              <a:spcBef>
                <a:spcPct val="20000"/>
              </a:spcBef>
              <a:buClr>
                <a:srgbClr val="006892"/>
              </a:buClr>
              <a:buSzPct val="65000"/>
              <a:buFont typeface="Wingdings" pitchFamily="2" charset="2"/>
              <a:buChar char="Ø"/>
            </a:pPr>
            <a:endParaRPr lang="en-US" sz="800">
              <a:latin typeface="Calibri" pitchFamily="34" charset="0"/>
            </a:endParaRPr>
          </a:p>
          <a:p>
            <a:pPr marL="796925" lvl="1" indent="-398463">
              <a:spcBef>
                <a:spcPct val="20000"/>
              </a:spcBef>
              <a:buClr>
                <a:srgbClr val="006892"/>
              </a:buClr>
              <a:buSzPct val="65000"/>
              <a:buFontTx/>
              <a:buChar char="•"/>
            </a:pPr>
            <a:r>
              <a:rPr lang="en-US" sz="2400">
                <a:latin typeface="Calibri" pitchFamily="34" charset="0"/>
              </a:rPr>
              <a:t>It is important to give continuing reinforcement to inmates to the effect that they are in control of their lives.  By doing this, you reinforce the notion that only the individual can change his/her life.</a:t>
            </a:r>
          </a:p>
          <a:p>
            <a:pPr marL="796925" lvl="1" indent="-398463">
              <a:spcBef>
                <a:spcPct val="20000"/>
              </a:spcBef>
              <a:buClr>
                <a:srgbClr val="006892"/>
              </a:buClr>
              <a:buSzPct val="65000"/>
              <a:buFontTx/>
              <a:buChar char="•"/>
            </a:pPr>
            <a:r>
              <a:rPr lang="en-US" sz="2400">
                <a:latin typeface="Calibri" pitchFamily="34" charset="0"/>
              </a:rPr>
              <a:t>The old adage, “If at first you don’t succeed, try, try again.”  You need to repeatedly tell the inmate that you are not going to change him/her, that he/she is going to take responsibility for that event.</a:t>
            </a:r>
          </a:p>
          <a:p>
            <a:pPr marL="796925" lvl="1" indent="-398463">
              <a:spcBef>
                <a:spcPct val="20000"/>
              </a:spcBef>
              <a:buClr>
                <a:srgbClr val="006892"/>
              </a:buClr>
              <a:buSzPct val="65000"/>
              <a:buFontTx/>
              <a:buChar char="•"/>
            </a:pPr>
            <a:r>
              <a:rPr lang="en-US" sz="2400">
                <a:latin typeface="Calibri" pitchFamily="34" charset="0"/>
              </a:rPr>
              <a:t>By demonstrating to inmates that you are listening to them, you show them respect.  For example:</a:t>
            </a:r>
          </a:p>
          <a:p>
            <a:pPr marL="1143000" lvl="2" indent="-228600">
              <a:spcBef>
                <a:spcPct val="20000"/>
              </a:spcBef>
              <a:buClr>
                <a:srgbClr val="006892"/>
              </a:buClr>
              <a:buSzPct val="65000"/>
              <a:buFontTx/>
              <a:buChar char="o"/>
            </a:pPr>
            <a:r>
              <a:rPr lang="en-US" sz="2000">
                <a:latin typeface="Calibri" pitchFamily="34" charset="0"/>
              </a:rPr>
              <a:t>“I hear what you’re saying, Bill.  You’re saying that you don’t want to be</a:t>
            </a:r>
          </a:p>
          <a:p>
            <a:pPr marL="1143000" lvl="2" indent="-228600">
              <a:spcBef>
                <a:spcPct val="20000"/>
              </a:spcBef>
              <a:buClr>
                <a:srgbClr val="006892"/>
              </a:buClr>
              <a:buSzPct val="65000"/>
            </a:pPr>
            <a:r>
              <a:rPr lang="en-US" sz="2000">
                <a:latin typeface="Calibri" pitchFamily="34" charset="0"/>
              </a:rPr>
              <a:t>     told what to do.”</a:t>
            </a:r>
          </a:p>
          <a:p>
            <a:pPr marL="796925" lvl="1" indent="-398463">
              <a:spcBef>
                <a:spcPct val="20000"/>
              </a:spcBef>
              <a:buClr>
                <a:srgbClr val="006892"/>
              </a:buClr>
              <a:buSzPct val="65000"/>
              <a:buFontTx/>
              <a:buChar char="•"/>
            </a:pPr>
            <a:endParaRPr lang="en-US" sz="2800">
              <a:latin typeface="Calibri" pitchFamily="34" charset="0"/>
            </a:endParaRPr>
          </a:p>
          <a:p>
            <a:pPr marL="796925" lvl="1" indent="-398463">
              <a:spcBef>
                <a:spcPct val="20000"/>
              </a:spcBef>
              <a:buClr>
                <a:srgbClr val="006892"/>
              </a:buClr>
              <a:buSzPct val="65000"/>
              <a:buFont typeface="Wingdings" pitchFamily="2" charset="2"/>
              <a:buNone/>
            </a:pPr>
            <a:endParaRPr lang="en-US" sz="2400">
              <a:latin typeface="Calibri" pitchFamily="34" charset="0"/>
            </a:endParaRPr>
          </a:p>
          <a:p>
            <a:pPr marL="342900" indent="-342900">
              <a:spcBef>
                <a:spcPct val="20000"/>
              </a:spcBef>
              <a:buClr>
                <a:srgbClr val="006892"/>
              </a:buClr>
              <a:buSzPct val="65000"/>
              <a:buFont typeface="Wingdings" pitchFamily="2" charset="2"/>
              <a:buChar char="Ø"/>
            </a:pPr>
            <a:endParaRPr lang="en-US" sz="2400">
              <a:latin typeface="Calibri"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45058" name="Picture 9"/>
          <p:cNvPicPr>
            <a:picLocks noChangeAspect="1"/>
          </p:cNvPicPr>
          <p:nvPr/>
        </p:nvPicPr>
        <p:blipFill>
          <a:blip r:embed="rId3"/>
          <a:srcRect/>
          <a:stretch>
            <a:fillRect/>
          </a:stretch>
        </p:blipFill>
        <p:spPr bwMode="auto">
          <a:xfrm>
            <a:off x="0" y="6343650"/>
            <a:ext cx="9144000" cy="590550"/>
          </a:xfrm>
          <a:prstGeom prst="rect">
            <a:avLst/>
          </a:prstGeom>
          <a:noFill/>
          <a:ln w="9525">
            <a:noFill/>
            <a:miter lim="800000"/>
            <a:headEnd/>
            <a:tailEnd/>
          </a:ln>
        </p:spPr>
      </p:pic>
      <p:sp>
        <p:nvSpPr>
          <p:cNvPr id="45059" name="Title 1"/>
          <p:cNvSpPr>
            <a:spLocks noGrp="1"/>
          </p:cNvSpPr>
          <p:nvPr>
            <p:ph type="title" idx="4294967295"/>
          </p:nvPr>
        </p:nvSpPr>
        <p:spPr>
          <a:xfrm>
            <a:off x="0" y="152400"/>
            <a:ext cx="9144000" cy="1143000"/>
          </a:xfrm>
        </p:spPr>
        <p:txBody>
          <a:bodyPr/>
          <a:lstStyle/>
          <a:p>
            <a:pPr eaLnBrk="1" hangingPunct="1"/>
            <a:r>
              <a:rPr lang="en-US" smtClean="0">
                <a:solidFill>
                  <a:srgbClr val="006892"/>
                </a:solidFill>
                <a:cs typeface="Arial" charset="0"/>
              </a:rPr>
              <a:t>Some MI Rules</a:t>
            </a:r>
          </a:p>
        </p:txBody>
      </p:sp>
      <p:sp>
        <p:nvSpPr>
          <p:cNvPr id="4506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D1605320-9763-45BF-A294-85F3A8590038}" type="slidenum">
              <a:rPr lang="en-US" sz="1200">
                <a:solidFill>
                  <a:schemeClr val="bg1"/>
                </a:solidFill>
                <a:cs typeface="Arial" charset="0"/>
              </a:rPr>
              <a:pPr algn="r"/>
              <a:t>16</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5063" name="Content Placeholder 2"/>
          <p:cNvSpPr>
            <a:spLocks/>
          </p:cNvSpPr>
          <p:nvPr/>
        </p:nvSpPr>
        <p:spPr bwMode="auto">
          <a:xfrm>
            <a:off x="0" y="1447800"/>
            <a:ext cx="9144000" cy="38862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a:latin typeface="Calibri" pitchFamily="34" charset="0"/>
            </a:endParaRPr>
          </a:p>
          <a:p>
            <a:pPr marL="342900" indent="-342900">
              <a:spcBef>
                <a:spcPct val="20000"/>
              </a:spcBef>
              <a:buClr>
                <a:srgbClr val="006892"/>
              </a:buClr>
              <a:buSzPct val="65000"/>
              <a:buFont typeface="Wingdings" pitchFamily="2" charset="2"/>
              <a:buChar char="Ø"/>
            </a:pPr>
            <a:r>
              <a:rPr lang="en-US" sz="2800">
                <a:latin typeface="Calibri" pitchFamily="34" charset="0"/>
              </a:rPr>
              <a:t>Nobody wants to be told what they don’t want to hear</a:t>
            </a:r>
          </a:p>
          <a:p>
            <a:pPr marL="342900" indent="-342900">
              <a:spcBef>
                <a:spcPct val="20000"/>
              </a:spcBef>
              <a:buClr>
                <a:srgbClr val="006892"/>
              </a:buClr>
              <a:buSzPct val="65000"/>
              <a:buFont typeface="Wingdings" pitchFamily="2" charset="2"/>
              <a:buChar char="Ø"/>
            </a:pPr>
            <a:endParaRPr lang="en-US" sz="800">
              <a:latin typeface="Calibri" pitchFamily="34" charset="0"/>
            </a:endParaRPr>
          </a:p>
          <a:p>
            <a:pPr marL="796925" lvl="1" indent="-398463">
              <a:spcBef>
                <a:spcPct val="20000"/>
              </a:spcBef>
              <a:buClr>
                <a:srgbClr val="006892"/>
              </a:buClr>
              <a:buSzPct val="65000"/>
              <a:buFontTx/>
              <a:buChar char="•"/>
            </a:pPr>
            <a:r>
              <a:rPr lang="en-US" sz="2400">
                <a:latin typeface="Calibri" pitchFamily="34" charset="0"/>
              </a:rPr>
              <a:t>That leads to confrontation, and confrontation is the antithesis of change. </a:t>
            </a:r>
          </a:p>
          <a:p>
            <a:pPr marL="796925" lvl="1" indent="-398463">
              <a:spcBef>
                <a:spcPct val="20000"/>
              </a:spcBef>
              <a:buClr>
                <a:srgbClr val="006892"/>
              </a:buClr>
              <a:buSzPct val="65000"/>
            </a:pPr>
            <a:endParaRPr lang="en-US" sz="800">
              <a:latin typeface="Calibri" pitchFamily="34" charset="0"/>
            </a:endParaRPr>
          </a:p>
          <a:p>
            <a:pPr marL="342900" indent="-342900">
              <a:spcBef>
                <a:spcPct val="20000"/>
              </a:spcBef>
              <a:buClr>
                <a:srgbClr val="006892"/>
              </a:buClr>
              <a:buSzPct val="65000"/>
              <a:buFont typeface="Wingdings" pitchFamily="2" charset="2"/>
              <a:buChar char="Ø"/>
            </a:pPr>
            <a:r>
              <a:rPr lang="en-US" sz="2800">
                <a:latin typeface="Calibri" pitchFamily="34" charset="0"/>
              </a:rPr>
              <a:t>Encouraging change talk</a:t>
            </a:r>
          </a:p>
          <a:p>
            <a:pPr marL="796925" lvl="1" indent="-398463">
              <a:spcBef>
                <a:spcPct val="20000"/>
              </a:spcBef>
              <a:buClr>
                <a:srgbClr val="006892"/>
              </a:buClr>
              <a:buSzPct val="65000"/>
              <a:buFontTx/>
              <a:buChar char="•"/>
            </a:pPr>
            <a:r>
              <a:rPr lang="en-US" sz="2400">
                <a:latin typeface="Calibri" pitchFamily="34" charset="0"/>
              </a:rPr>
              <a:t>Recognizing the disadvantages of not changing and expressing optimism about his/her ability to changes is the place we want inmates to arrive at.</a:t>
            </a:r>
          </a:p>
          <a:p>
            <a:pPr marL="796925" lvl="1" indent="-398463">
              <a:spcBef>
                <a:spcPct val="20000"/>
              </a:spcBef>
              <a:buClr>
                <a:srgbClr val="006892"/>
              </a:buClr>
              <a:buSzPct val="65000"/>
              <a:buFontTx/>
              <a:buChar char="•"/>
            </a:pPr>
            <a:endParaRPr lang="en-US" sz="2800">
              <a:latin typeface="Calibri" pitchFamily="34" charset="0"/>
            </a:endParaRPr>
          </a:p>
          <a:p>
            <a:pPr marL="796925" lvl="1" indent="-398463">
              <a:spcBef>
                <a:spcPct val="20000"/>
              </a:spcBef>
              <a:buClr>
                <a:srgbClr val="006892"/>
              </a:buClr>
              <a:buSzPct val="65000"/>
              <a:buFont typeface="Wingdings" pitchFamily="2" charset="2"/>
              <a:buNone/>
            </a:pPr>
            <a:endParaRPr lang="en-US" sz="2400">
              <a:latin typeface="Calibri" pitchFamily="34" charset="0"/>
            </a:endParaRPr>
          </a:p>
          <a:p>
            <a:pPr marL="342900" indent="-342900">
              <a:spcBef>
                <a:spcPct val="20000"/>
              </a:spcBef>
              <a:buClr>
                <a:srgbClr val="006892"/>
              </a:buClr>
              <a:buSzPct val="65000"/>
              <a:buFont typeface="Wingdings" pitchFamily="2" charset="2"/>
              <a:buChar char="Ø"/>
            </a:pPr>
            <a:endParaRPr lang="en-US" sz="2400">
              <a:latin typeface="Calibri"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47106" name="Picture 9"/>
          <p:cNvPicPr>
            <a:picLocks noChangeAspect="1"/>
          </p:cNvPicPr>
          <p:nvPr/>
        </p:nvPicPr>
        <p:blipFill>
          <a:blip r:embed="rId3"/>
          <a:srcRect/>
          <a:stretch>
            <a:fillRect/>
          </a:stretch>
        </p:blipFill>
        <p:spPr bwMode="auto">
          <a:xfrm>
            <a:off x="0" y="6343650"/>
            <a:ext cx="9144000" cy="590550"/>
          </a:xfrm>
          <a:prstGeom prst="rect">
            <a:avLst/>
          </a:prstGeom>
          <a:noFill/>
          <a:ln w="9525">
            <a:noFill/>
            <a:miter lim="800000"/>
            <a:headEnd/>
            <a:tailEnd/>
          </a:ln>
        </p:spPr>
      </p:pic>
      <p:sp>
        <p:nvSpPr>
          <p:cNvPr id="47107" name="Title 1"/>
          <p:cNvSpPr>
            <a:spLocks noGrp="1"/>
          </p:cNvSpPr>
          <p:nvPr>
            <p:ph type="title" idx="4294967295"/>
          </p:nvPr>
        </p:nvSpPr>
        <p:spPr>
          <a:xfrm>
            <a:off x="0" y="152400"/>
            <a:ext cx="9144000" cy="1143000"/>
          </a:xfrm>
        </p:spPr>
        <p:txBody>
          <a:bodyPr/>
          <a:lstStyle/>
          <a:p>
            <a:pPr eaLnBrk="1" hangingPunct="1"/>
            <a:r>
              <a:rPr lang="en-US" smtClean="0">
                <a:solidFill>
                  <a:srgbClr val="006892"/>
                </a:solidFill>
                <a:cs typeface="Arial" charset="0"/>
              </a:rPr>
              <a:t>Some MI Rules</a:t>
            </a:r>
          </a:p>
        </p:txBody>
      </p:sp>
      <p:sp>
        <p:nvSpPr>
          <p:cNvPr id="47108"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B611E165-EA2F-430D-9782-BC1D65C1D9A1}" type="slidenum">
              <a:rPr lang="en-US" sz="1200">
                <a:solidFill>
                  <a:schemeClr val="bg1"/>
                </a:solidFill>
                <a:cs typeface="Arial" charset="0"/>
              </a:rPr>
              <a:pPr algn="r"/>
              <a:t>17</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7111" name="Content Placeholder 2"/>
          <p:cNvSpPr>
            <a:spLocks/>
          </p:cNvSpPr>
          <p:nvPr/>
        </p:nvSpPr>
        <p:spPr bwMode="auto">
          <a:xfrm>
            <a:off x="0" y="1447800"/>
            <a:ext cx="9144000" cy="38862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a:latin typeface="Calibri" pitchFamily="34" charset="0"/>
            </a:endParaRPr>
          </a:p>
          <a:p>
            <a:pPr marL="342900" indent="-342900">
              <a:spcBef>
                <a:spcPct val="20000"/>
              </a:spcBef>
              <a:buClr>
                <a:srgbClr val="006892"/>
              </a:buClr>
              <a:buSzPct val="65000"/>
              <a:buFont typeface="Wingdings" pitchFamily="2" charset="2"/>
              <a:buChar char="Ø"/>
            </a:pPr>
            <a:r>
              <a:rPr lang="en-US" sz="2800">
                <a:latin typeface="Calibri" pitchFamily="34" charset="0"/>
              </a:rPr>
              <a:t>We want inmates to move toward change and away from resistance</a:t>
            </a:r>
          </a:p>
          <a:p>
            <a:pPr marL="342900" indent="-342900">
              <a:spcBef>
                <a:spcPct val="20000"/>
              </a:spcBef>
              <a:buClr>
                <a:srgbClr val="006892"/>
              </a:buClr>
              <a:buSzPct val="65000"/>
              <a:buFont typeface="Wingdings" pitchFamily="2" charset="2"/>
              <a:buChar char="Ø"/>
            </a:pPr>
            <a:endParaRPr lang="en-US" sz="800">
              <a:latin typeface="Calibri" pitchFamily="34" charset="0"/>
            </a:endParaRPr>
          </a:p>
          <a:p>
            <a:pPr marL="796925" lvl="1" indent="-398463">
              <a:spcBef>
                <a:spcPct val="20000"/>
              </a:spcBef>
              <a:buClr>
                <a:srgbClr val="006892"/>
              </a:buClr>
              <a:buSzPct val="65000"/>
              <a:buFontTx/>
              <a:buChar char="•"/>
            </a:pPr>
            <a:r>
              <a:rPr lang="en-US" sz="2400">
                <a:latin typeface="Calibri" pitchFamily="34" charset="0"/>
              </a:rPr>
              <a:t>The reasons to change spring from a person’s own values and goals.  Change helps an inmate get “unstuck” and resolve his/her ambivalence. </a:t>
            </a:r>
          </a:p>
          <a:p>
            <a:pPr marL="796925" lvl="1" indent="-398463">
              <a:spcBef>
                <a:spcPct val="20000"/>
              </a:spcBef>
              <a:buClr>
                <a:srgbClr val="006892"/>
              </a:buClr>
              <a:buSzPct val="65000"/>
            </a:pPr>
            <a:endParaRPr lang="en-US" sz="800">
              <a:latin typeface="Calibri" pitchFamily="34" charset="0"/>
            </a:endParaRPr>
          </a:p>
          <a:p>
            <a:pPr marL="796925" lvl="1" indent="-398463">
              <a:spcBef>
                <a:spcPct val="20000"/>
              </a:spcBef>
              <a:buClr>
                <a:srgbClr val="006892"/>
              </a:buClr>
              <a:buSzPct val="65000"/>
              <a:buFontTx/>
              <a:buChar char="•"/>
            </a:pPr>
            <a:r>
              <a:rPr lang="en-US" sz="2400">
                <a:latin typeface="Calibri" pitchFamily="34" charset="0"/>
              </a:rPr>
              <a:t>Clarifying ambivalence and values – one way to resolve ambivalence is to learns what the inmate holds most dear.     What goals and values are central to his/her life?</a:t>
            </a:r>
          </a:p>
          <a:p>
            <a:pPr marL="796925" lvl="1" indent="-398463">
              <a:spcBef>
                <a:spcPct val="20000"/>
              </a:spcBef>
              <a:buClr>
                <a:srgbClr val="006892"/>
              </a:buClr>
              <a:buSzPct val="65000"/>
              <a:buFontTx/>
              <a:buChar char="•"/>
            </a:pPr>
            <a:endParaRPr lang="en-US" sz="2800">
              <a:latin typeface="Calibri" pitchFamily="34" charset="0"/>
            </a:endParaRPr>
          </a:p>
          <a:p>
            <a:pPr marL="796925" lvl="1" indent="-398463">
              <a:spcBef>
                <a:spcPct val="20000"/>
              </a:spcBef>
              <a:buClr>
                <a:srgbClr val="006892"/>
              </a:buClr>
              <a:buSzPct val="65000"/>
              <a:buFont typeface="Wingdings" pitchFamily="2" charset="2"/>
              <a:buNone/>
            </a:pPr>
            <a:endParaRPr lang="en-US" sz="2400">
              <a:latin typeface="Calibri" pitchFamily="34" charset="0"/>
            </a:endParaRPr>
          </a:p>
          <a:p>
            <a:pPr marL="342900" indent="-342900">
              <a:spcBef>
                <a:spcPct val="20000"/>
              </a:spcBef>
              <a:buClr>
                <a:srgbClr val="006892"/>
              </a:buClr>
              <a:buSzPct val="65000"/>
              <a:buFont typeface="Wingdings" pitchFamily="2" charset="2"/>
              <a:buChar char="Ø"/>
            </a:pPr>
            <a:endParaRPr lang="en-US" sz="2400">
              <a:latin typeface="Calibri"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49154" name="Picture 9"/>
          <p:cNvPicPr>
            <a:picLocks noChangeAspect="1"/>
          </p:cNvPicPr>
          <p:nvPr/>
        </p:nvPicPr>
        <p:blipFill>
          <a:blip r:embed="rId3"/>
          <a:srcRect/>
          <a:stretch>
            <a:fillRect/>
          </a:stretch>
        </p:blipFill>
        <p:spPr bwMode="auto">
          <a:xfrm>
            <a:off x="0" y="6343650"/>
            <a:ext cx="9144000" cy="590550"/>
          </a:xfrm>
          <a:prstGeom prst="rect">
            <a:avLst/>
          </a:prstGeom>
          <a:noFill/>
          <a:ln w="9525">
            <a:noFill/>
            <a:miter lim="800000"/>
            <a:headEnd/>
            <a:tailEnd/>
          </a:ln>
        </p:spPr>
      </p:pic>
      <p:sp>
        <p:nvSpPr>
          <p:cNvPr id="49155" name="Title 1"/>
          <p:cNvSpPr>
            <a:spLocks noGrp="1"/>
          </p:cNvSpPr>
          <p:nvPr>
            <p:ph type="title" idx="4294967295"/>
          </p:nvPr>
        </p:nvSpPr>
        <p:spPr>
          <a:xfrm>
            <a:off x="0" y="152400"/>
            <a:ext cx="9144000" cy="1143000"/>
          </a:xfrm>
        </p:spPr>
        <p:txBody>
          <a:bodyPr/>
          <a:lstStyle/>
          <a:p>
            <a:pPr eaLnBrk="1" hangingPunct="1"/>
            <a:r>
              <a:rPr lang="en-US" smtClean="0">
                <a:solidFill>
                  <a:srgbClr val="006892"/>
                </a:solidFill>
                <a:cs typeface="Arial" charset="0"/>
              </a:rPr>
              <a:t>Some MI Rules</a:t>
            </a:r>
          </a:p>
        </p:txBody>
      </p:sp>
      <p:sp>
        <p:nvSpPr>
          <p:cNvPr id="49156"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275C1B24-7B0B-4228-81E9-2BDD60BC9C53}" type="slidenum">
              <a:rPr lang="en-US" sz="1200">
                <a:solidFill>
                  <a:schemeClr val="bg1"/>
                </a:solidFill>
                <a:cs typeface="Arial" charset="0"/>
              </a:rPr>
              <a:pPr algn="r"/>
              <a:t>18</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9159" name="Content Placeholder 2"/>
          <p:cNvSpPr>
            <a:spLocks/>
          </p:cNvSpPr>
          <p:nvPr/>
        </p:nvSpPr>
        <p:spPr bwMode="auto">
          <a:xfrm>
            <a:off x="0" y="1447800"/>
            <a:ext cx="9144000" cy="38862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a:latin typeface="Calibri" pitchFamily="34" charset="0"/>
            </a:endParaRPr>
          </a:p>
          <a:p>
            <a:pPr marL="342900" indent="-342900">
              <a:spcBef>
                <a:spcPct val="20000"/>
              </a:spcBef>
              <a:buClr>
                <a:srgbClr val="006892"/>
              </a:buClr>
              <a:buSzPct val="65000"/>
              <a:buFont typeface="Wingdings" pitchFamily="2" charset="2"/>
              <a:buChar char="Ø"/>
            </a:pPr>
            <a:r>
              <a:rPr lang="en-US" sz="2800">
                <a:latin typeface="Calibri" pitchFamily="34" charset="0"/>
              </a:rPr>
              <a:t>How you respond to resistance is the key</a:t>
            </a:r>
          </a:p>
          <a:p>
            <a:pPr marL="342900" indent="-342900">
              <a:spcBef>
                <a:spcPct val="20000"/>
              </a:spcBef>
              <a:buClr>
                <a:srgbClr val="006892"/>
              </a:buClr>
              <a:buSzPct val="65000"/>
              <a:buFont typeface="Wingdings" pitchFamily="2" charset="2"/>
              <a:buChar char="Ø"/>
            </a:pPr>
            <a:endParaRPr lang="en-US" sz="800">
              <a:latin typeface="Calibri" pitchFamily="34" charset="0"/>
            </a:endParaRPr>
          </a:p>
          <a:p>
            <a:pPr marL="796925" lvl="1" indent="-398463">
              <a:spcBef>
                <a:spcPct val="20000"/>
              </a:spcBef>
              <a:buClr>
                <a:srgbClr val="006892"/>
              </a:buClr>
              <a:buSzPct val="65000"/>
              <a:buFontTx/>
              <a:buChar char="•"/>
            </a:pPr>
            <a:r>
              <a:rPr lang="en-US" sz="2400">
                <a:latin typeface="Calibri" pitchFamily="34" charset="0"/>
              </a:rPr>
              <a:t>Basically, you should respond to resistance by using non-resistance. </a:t>
            </a:r>
          </a:p>
          <a:p>
            <a:pPr marL="796925" lvl="1" indent="-398463">
              <a:spcBef>
                <a:spcPct val="20000"/>
              </a:spcBef>
              <a:buClr>
                <a:srgbClr val="006892"/>
              </a:buClr>
              <a:buSzPct val="65000"/>
            </a:pPr>
            <a:endParaRPr lang="en-US" sz="800">
              <a:latin typeface="Calibri" pitchFamily="34" charset="0"/>
            </a:endParaRPr>
          </a:p>
          <a:p>
            <a:pPr marL="796925" lvl="1" indent="-398463">
              <a:spcBef>
                <a:spcPct val="20000"/>
              </a:spcBef>
              <a:buClr>
                <a:srgbClr val="006892"/>
              </a:buClr>
              <a:buSzPct val="65000"/>
              <a:buFontTx/>
              <a:buChar char="•"/>
            </a:pPr>
            <a:r>
              <a:rPr lang="en-US" sz="2400">
                <a:latin typeface="Calibri" pitchFamily="34" charset="0"/>
              </a:rPr>
              <a:t>Overcoming resistance is at the heart of change.</a:t>
            </a:r>
          </a:p>
          <a:p>
            <a:pPr marL="796925" lvl="1" indent="-398463">
              <a:spcBef>
                <a:spcPct val="20000"/>
              </a:spcBef>
              <a:buClr>
                <a:srgbClr val="006892"/>
              </a:buClr>
              <a:buSzPct val="65000"/>
            </a:pPr>
            <a:endParaRPr lang="en-US" sz="800">
              <a:latin typeface="Calibri" pitchFamily="34" charset="0"/>
            </a:endParaRPr>
          </a:p>
          <a:p>
            <a:pPr marL="796925" lvl="1" indent="-398463">
              <a:spcBef>
                <a:spcPct val="20000"/>
              </a:spcBef>
              <a:buClr>
                <a:srgbClr val="006892"/>
              </a:buClr>
              <a:buSzPct val="65000"/>
              <a:buFontTx/>
              <a:buChar char="•"/>
            </a:pPr>
            <a:r>
              <a:rPr lang="en-US" sz="2400">
                <a:latin typeface="Calibri" pitchFamily="34" charset="0"/>
              </a:rPr>
              <a:t>How might you bring on change with an inmate?                          You may choose to enhance his/her confidence by discussing past life successes.  Or you may simply wish to do some brainstorming with him/her in order to stimulate creative thinking.</a:t>
            </a:r>
          </a:p>
          <a:p>
            <a:pPr marL="796925" lvl="1" indent="-398463">
              <a:spcBef>
                <a:spcPct val="20000"/>
              </a:spcBef>
              <a:buClr>
                <a:srgbClr val="006892"/>
              </a:buClr>
              <a:buSzPct val="65000"/>
              <a:buFontTx/>
              <a:buChar char="•"/>
            </a:pPr>
            <a:endParaRPr lang="en-US" sz="2800">
              <a:latin typeface="Calibri" pitchFamily="34" charset="0"/>
            </a:endParaRPr>
          </a:p>
          <a:p>
            <a:pPr marL="796925" lvl="1" indent="-398463">
              <a:spcBef>
                <a:spcPct val="20000"/>
              </a:spcBef>
              <a:buClr>
                <a:srgbClr val="006892"/>
              </a:buClr>
              <a:buSzPct val="65000"/>
              <a:buFont typeface="Wingdings" pitchFamily="2" charset="2"/>
              <a:buNone/>
            </a:pPr>
            <a:endParaRPr lang="en-US" sz="2400">
              <a:latin typeface="Calibri" pitchFamily="34" charset="0"/>
            </a:endParaRPr>
          </a:p>
          <a:p>
            <a:pPr marL="342900" indent="-342900">
              <a:spcBef>
                <a:spcPct val="20000"/>
              </a:spcBef>
              <a:buClr>
                <a:srgbClr val="006892"/>
              </a:buClr>
              <a:buSzPct val="65000"/>
              <a:buFont typeface="Wingdings" pitchFamily="2" charset="2"/>
              <a:buChar char="Ø"/>
            </a:pPr>
            <a:endParaRPr lang="en-US" sz="2400">
              <a:latin typeface="Calibri"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51202" name="Picture 9"/>
          <p:cNvPicPr>
            <a:picLocks noChangeAspect="1"/>
          </p:cNvPicPr>
          <p:nvPr/>
        </p:nvPicPr>
        <p:blipFill>
          <a:blip r:embed="rId3"/>
          <a:srcRect/>
          <a:stretch>
            <a:fillRect/>
          </a:stretch>
        </p:blipFill>
        <p:spPr bwMode="auto">
          <a:xfrm>
            <a:off x="0" y="6343650"/>
            <a:ext cx="9144000" cy="590550"/>
          </a:xfrm>
          <a:prstGeom prst="rect">
            <a:avLst/>
          </a:prstGeom>
          <a:noFill/>
          <a:ln w="9525">
            <a:noFill/>
            <a:miter lim="800000"/>
            <a:headEnd/>
            <a:tailEnd/>
          </a:ln>
        </p:spPr>
      </p:pic>
      <p:sp>
        <p:nvSpPr>
          <p:cNvPr id="51203" name="Title 1"/>
          <p:cNvSpPr>
            <a:spLocks noGrp="1"/>
          </p:cNvSpPr>
          <p:nvPr>
            <p:ph type="title" idx="4294967295"/>
          </p:nvPr>
        </p:nvSpPr>
        <p:spPr>
          <a:xfrm>
            <a:off x="0" y="152400"/>
            <a:ext cx="9144000" cy="1143000"/>
          </a:xfrm>
        </p:spPr>
        <p:txBody>
          <a:bodyPr/>
          <a:lstStyle/>
          <a:p>
            <a:pPr eaLnBrk="1" hangingPunct="1"/>
            <a:r>
              <a:rPr lang="en-US" smtClean="0">
                <a:solidFill>
                  <a:srgbClr val="006892"/>
                </a:solidFill>
                <a:cs typeface="Arial" charset="0"/>
              </a:rPr>
              <a:t>Some MI Rules</a:t>
            </a:r>
          </a:p>
        </p:txBody>
      </p:sp>
      <p:sp>
        <p:nvSpPr>
          <p:cNvPr id="51204"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E0952517-6E99-4D61-885A-8356A64FEDDD}" type="slidenum">
              <a:rPr lang="en-US" sz="1200">
                <a:solidFill>
                  <a:schemeClr val="bg1"/>
                </a:solidFill>
                <a:cs typeface="Arial" charset="0"/>
              </a:rPr>
              <a:pPr algn="r"/>
              <a:t>19</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207" name="Content Placeholder 2"/>
          <p:cNvSpPr>
            <a:spLocks/>
          </p:cNvSpPr>
          <p:nvPr/>
        </p:nvSpPr>
        <p:spPr bwMode="auto">
          <a:xfrm>
            <a:off x="0" y="990600"/>
            <a:ext cx="9144000" cy="38862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a:latin typeface="Calibri" pitchFamily="34" charset="0"/>
            </a:endParaRPr>
          </a:p>
          <a:p>
            <a:pPr marL="342900" indent="-342900">
              <a:spcBef>
                <a:spcPct val="20000"/>
              </a:spcBef>
              <a:buClr>
                <a:srgbClr val="006892"/>
              </a:buClr>
              <a:buSzPct val="65000"/>
              <a:buFont typeface="Wingdings" pitchFamily="2" charset="2"/>
              <a:buChar char="Ø"/>
            </a:pPr>
            <a:r>
              <a:rPr lang="en-US" sz="2800">
                <a:latin typeface="Calibri" pitchFamily="34" charset="0"/>
              </a:rPr>
              <a:t>Understanding ambivalence</a:t>
            </a:r>
          </a:p>
          <a:p>
            <a:pPr marL="342900" indent="-342900">
              <a:spcBef>
                <a:spcPct val="20000"/>
              </a:spcBef>
              <a:buClr>
                <a:srgbClr val="006892"/>
              </a:buClr>
              <a:buSzPct val="65000"/>
              <a:buFont typeface="Wingdings" pitchFamily="2" charset="2"/>
              <a:buChar char="Ø"/>
            </a:pPr>
            <a:endParaRPr lang="en-US" sz="800">
              <a:latin typeface="Calibri" pitchFamily="34" charset="0"/>
            </a:endParaRPr>
          </a:p>
          <a:p>
            <a:pPr marL="796925" lvl="1" indent="-398463">
              <a:spcBef>
                <a:spcPct val="20000"/>
              </a:spcBef>
              <a:buClr>
                <a:srgbClr val="006892"/>
              </a:buClr>
              <a:buSzPct val="65000"/>
              <a:buFontTx/>
              <a:buChar char="•"/>
            </a:pPr>
            <a:r>
              <a:rPr lang="en-US" sz="2400">
                <a:latin typeface="Calibri" pitchFamily="34" charset="0"/>
              </a:rPr>
              <a:t>It does not disappear just because the change process is staring.</a:t>
            </a:r>
          </a:p>
          <a:p>
            <a:pPr marL="796925" lvl="1" indent="-398463">
              <a:spcBef>
                <a:spcPct val="20000"/>
              </a:spcBef>
              <a:buClr>
                <a:srgbClr val="006892"/>
              </a:buClr>
              <a:buSzPct val="65000"/>
              <a:buFontTx/>
              <a:buChar char="•"/>
            </a:pPr>
            <a:r>
              <a:rPr lang="en-US" sz="2400">
                <a:latin typeface="Calibri" pitchFamily="34" charset="0"/>
              </a:rPr>
              <a:t>Avoid the “Here’s what you do …” approach.</a:t>
            </a:r>
          </a:p>
          <a:p>
            <a:pPr marL="796925" lvl="1" indent="-398463">
              <a:spcBef>
                <a:spcPct val="20000"/>
              </a:spcBef>
              <a:buClr>
                <a:srgbClr val="006892"/>
              </a:buClr>
              <a:buSzPct val="65000"/>
              <a:buFontTx/>
              <a:buChar char="•"/>
            </a:pPr>
            <a:r>
              <a:rPr lang="en-US" sz="2400">
                <a:latin typeface="Calibri" pitchFamily="34" charset="0"/>
              </a:rPr>
              <a:t>Only give advice to the inmate if you are directly asked for it, and if you give advice, let the inmate know that he/she if free to ignore it.  </a:t>
            </a:r>
          </a:p>
          <a:p>
            <a:pPr marL="796925" lvl="1" indent="-398463">
              <a:spcBef>
                <a:spcPct val="20000"/>
              </a:spcBef>
              <a:buClr>
                <a:srgbClr val="006892"/>
              </a:buClr>
              <a:buSzPct val="65000"/>
            </a:pPr>
            <a:endParaRPr lang="en-US" sz="800">
              <a:latin typeface="Calibri" pitchFamily="34" charset="0"/>
            </a:endParaRPr>
          </a:p>
          <a:p>
            <a:pPr marL="342900" indent="-342900">
              <a:spcBef>
                <a:spcPct val="20000"/>
              </a:spcBef>
              <a:buClr>
                <a:srgbClr val="006892"/>
              </a:buClr>
              <a:buSzPct val="65000"/>
              <a:buFont typeface="Wingdings" pitchFamily="2" charset="2"/>
              <a:buChar char="Ø"/>
            </a:pPr>
            <a:r>
              <a:rPr lang="en-US" sz="2800">
                <a:latin typeface="Calibri" pitchFamily="34" charset="0"/>
              </a:rPr>
              <a:t>Resistance needs empathy</a:t>
            </a:r>
          </a:p>
          <a:p>
            <a:pPr marL="796925" lvl="1" indent="-398463">
              <a:spcBef>
                <a:spcPct val="20000"/>
              </a:spcBef>
              <a:buClr>
                <a:srgbClr val="006892"/>
              </a:buClr>
              <a:buSzPct val="65000"/>
              <a:buFontTx/>
              <a:buChar char="•"/>
            </a:pPr>
            <a:r>
              <a:rPr lang="en-US" sz="2400">
                <a:latin typeface="Calibri" pitchFamily="34" charset="0"/>
              </a:rPr>
              <a:t>Inmates need to be constantly told, “This is your decision, I can’t make it for you.”</a:t>
            </a:r>
          </a:p>
          <a:p>
            <a:pPr marL="796925" lvl="1" indent="-398463">
              <a:spcBef>
                <a:spcPct val="20000"/>
              </a:spcBef>
              <a:buClr>
                <a:srgbClr val="006892"/>
              </a:buClr>
              <a:buSzPct val="65000"/>
            </a:pPr>
            <a:endParaRPr lang="en-US" sz="800">
              <a:latin typeface="Calibri" pitchFamily="34" charset="0"/>
            </a:endParaRPr>
          </a:p>
          <a:p>
            <a:pPr marL="342900" indent="-342900">
              <a:spcBef>
                <a:spcPct val="20000"/>
              </a:spcBef>
              <a:buClr>
                <a:srgbClr val="006892"/>
              </a:buClr>
              <a:buSzPct val="65000"/>
              <a:buFont typeface="Wingdings" pitchFamily="2" charset="2"/>
              <a:buChar char="Ø"/>
            </a:pPr>
            <a:r>
              <a:rPr lang="en-US" sz="2800">
                <a:latin typeface="Calibri" pitchFamily="34" charset="0"/>
              </a:rPr>
              <a:t>Beware of the “expert  trap”. </a:t>
            </a:r>
          </a:p>
          <a:p>
            <a:pPr marL="796925" lvl="1" indent="-398463">
              <a:spcBef>
                <a:spcPct val="20000"/>
              </a:spcBef>
              <a:buClr>
                <a:srgbClr val="006892"/>
              </a:buClr>
              <a:buSzPct val="65000"/>
            </a:pPr>
            <a:endParaRPr lang="en-US" sz="800">
              <a:latin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92075"/>
            <a:ext cx="9144000" cy="6950075"/>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386" name="Title 1"/>
          <p:cNvSpPr>
            <a:spLocks noGrp="1"/>
          </p:cNvSpPr>
          <p:nvPr>
            <p:ph type="ctrTitle"/>
          </p:nvPr>
        </p:nvSpPr>
        <p:spPr/>
        <p:txBody>
          <a:bodyPr/>
          <a:lstStyle/>
          <a:p>
            <a:pPr algn="l" eaLnBrk="1" hangingPunct="1"/>
            <a:r>
              <a:rPr lang="en-US" smtClean="0">
                <a:solidFill>
                  <a:schemeClr val="bg1"/>
                </a:solidFill>
                <a:cs typeface="Arial" charset="0"/>
              </a:rPr>
              <a:t> </a:t>
            </a:r>
            <a:r>
              <a:rPr lang="en-US" b="1" smtClean="0">
                <a:solidFill>
                  <a:schemeClr val="bg1"/>
                </a:solidFill>
                <a:cs typeface="Arial" charset="0"/>
              </a:rPr>
              <a:t>BASICS OF </a:t>
            </a:r>
            <a:br>
              <a:rPr lang="en-US" b="1" smtClean="0">
                <a:solidFill>
                  <a:schemeClr val="bg1"/>
                </a:solidFill>
                <a:cs typeface="Arial" charset="0"/>
              </a:rPr>
            </a:br>
            <a:r>
              <a:rPr lang="en-US" b="1" smtClean="0">
                <a:solidFill>
                  <a:schemeClr val="bg1"/>
                </a:solidFill>
                <a:cs typeface="Arial" charset="0"/>
              </a:rPr>
              <a:t> MOTIVATIONAL INTERVIEWING</a:t>
            </a:r>
          </a:p>
        </p:txBody>
      </p:sp>
      <p:sp>
        <p:nvSpPr>
          <p:cNvPr id="16387" name="Slide Number Placeholder 4"/>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A55BC4A-CD87-4A1D-82CB-5C25A324581E}" type="slidenum">
              <a:rPr lang="en-US" smtClean="0">
                <a:solidFill>
                  <a:schemeClr val="bg1"/>
                </a:solidFill>
                <a:latin typeface="Arial" charset="0"/>
                <a:cs typeface="Arial" charset="0"/>
              </a:rPr>
              <a:pPr fontAlgn="base">
                <a:spcBef>
                  <a:spcPct val="0"/>
                </a:spcBef>
                <a:spcAft>
                  <a:spcPct val="0"/>
                </a:spcAft>
              </a:pPr>
              <a:t>2</a:t>
            </a:fld>
            <a:endParaRPr lang="en-US" smtClean="0">
              <a:solidFill>
                <a:schemeClr val="bg1"/>
              </a:solidFill>
              <a:latin typeface="Arial" charset="0"/>
              <a:cs typeface="Arial" charset="0"/>
            </a:endParaRPr>
          </a:p>
        </p:txBody>
      </p:sp>
      <p:cxnSp>
        <p:nvCxnSpPr>
          <p:cNvPr id="10" name="Straight Connector 9"/>
          <p:cNvCxnSpPr/>
          <p:nvPr/>
        </p:nvCxnSpPr>
        <p:spPr>
          <a:xfrm>
            <a:off x="838200" y="3657600"/>
            <a:ext cx="8305800" cy="0"/>
          </a:xfrm>
          <a:prstGeom prst="line">
            <a:avLst/>
          </a:prstGeom>
          <a:ln w="22225">
            <a:solidFill>
              <a:srgbClr val="BE854C"/>
            </a:solidFill>
          </a:ln>
        </p:spPr>
        <p:style>
          <a:lnRef idx="1">
            <a:schemeClr val="accent1"/>
          </a:lnRef>
          <a:fillRef idx="0">
            <a:schemeClr val="accent1"/>
          </a:fillRef>
          <a:effectRef idx="0">
            <a:schemeClr val="accent1"/>
          </a:effectRef>
          <a:fontRef idx="minor">
            <a:schemeClr val="tx1"/>
          </a:fontRef>
        </p:style>
      </p:cxnSp>
      <p:pic>
        <p:nvPicPr>
          <p:cNvPr id="16389" name="Picture 10"/>
          <p:cNvPicPr>
            <a:picLocks noChangeAspect="1"/>
          </p:cNvPicPr>
          <p:nvPr/>
        </p:nvPicPr>
        <p:blipFill>
          <a:blip r:embed="rId3"/>
          <a:srcRect/>
          <a:stretch>
            <a:fillRect/>
          </a:stretch>
        </p:blipFill>
        <p:spPr bwMode="auto">
          <a:xfrm>
            <a:off x="0" y="0"/>
            <a:ext cx="9144000" cy="1163638"/>
          </a:xfrm>
          <a:prstGeom prst="rect">
            <a:avLst/>
          </a:prstGeom>
          <a:noFill/>
          <a:ln w="9525">
            <a:noFill/>
            <a:miter lim="800000"/>
            <a:headEnd/>
            <a:tailEnd/>
          </a:ln>
        </p:spPr>
      </p:pic>
      <p:pic>
        <p:nvPicPr>
          <p:cNvPr id="16390" name="Picture 7" descr="Ryan-Photo"/>
          <p:cNvPicPr>
            <a:picLocks noChangeAspect="1" noChangeArrowheads="1"/>
          </p:cNvPicPr>
          <p:nvPr/>
        </p:nvPicPr>
        <p:blipFill>
          <a:blip r:embed="rId4"/>
          <a:srcRect/>
          <a:stretch>
            <a:fillRect/>
          </a:stretch>
        </p:blipFill>
        <p:spPr bwMode="auto">
          <a:xfrm>
            <a:off x="6629400" y="3886200"/>
            <a:ext cx="2133600" cy="1847850"/>
          </a:xfrm>
          <a:prstGeom prst="rect">
            <a:avLst/>
          </a:prstGeom>
          <a:noFill/>
          <a:ln w="9525">
            <a:noFill/>
            <a:miter lim="800000"/>
            <a:headEnd/>
            <a:tailEnd/>
          </a:ln>
        </p:spPr>
      </p:pic>
      <p:sp>
        <p:nvSpPr>
          <p:cNvPr id="16391" name="Text Box 9"/>
          <p:cNvSpPr txBox="1">
            <a:spLocks noChangeArrowheads="1"/>
          </p:cNvSpPr>
          <p:nvPr/>
        </p:nvSpPr>
        <p:spPr bwMode="auto">
          <a:xfrm>
            <a:off x="7315200" y="5791200"/>
            <a:ext cx="1492250" cy="641350"/>
          </a:xfrm>
          <a:prstGeom prst="rect">
            <a:avLst/>
          </a:prstGeom>
          <a:noFill/>
          <a:ln w="9525">
            <a:noFill/>
            <a:miter lim="800000"/>
            <a:headEnd/>
            <a:tailEnd/>
          </a:ln>
        </p:spPr>
        <p:txBody>
          <a:bodyPr wrap="none">
            <a:spAutoFit/>
          </a:bodyPr>
          <a:lstStyle/>
          <a:p>
            <a:r>
              <a:rPr lang="en-US" b="1">
                <a:solidFill>
                  <a:schemeClr val="bg1"/>
                </a:solidFill>
              </a:rPr>
              <a:t>Daniel Ryan</a:t>
            </a:r>
          </a:p>
          <a:p>
            <a:endParaRPr lang="en-US">
              <a:solidFill>
                <a:schemeClr val="bg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53250" name="Picture 9"/>
          <p:cNvPicPr>
            <a:picLocks noChangeAspect="1"/>
          </p:cNvPicPr>
          <p:nvPr/>
        </p:nvPicPr>
        <p:blipFill>
          <a:blip r:embed="rId3"/>
          <a:srcRect/>
          <a:stretch>
            <a:fillRect/>
          </a:stretch>
        </p:blipFill>
        <p:spPr bwMode="auto">
          <a:xfrm>
            <a:off x="0" y="6343650"/>
            <a:ext cx="9144000" cy="590550"/>
          </a:xfrm>
          <a:prstGeom prst="rect">
            <a:avLst/>
          </a:prstGeom>
          <a:noFill/>
          <a:ln w="9525">
            <a:noFill/>
            <a:miter lim="800000"/>
            <a:headEnd/>
            <a:tailEnd/>
          </a:ln>
        </p:spPr>
      </p:pic>
      <p:sp>
        <p:nvSpPr>
          <p:cNvPr id="53251" name="Title 1"/>
          <p:cNvSpPr>
            <a:spLocks noGrp="1"/>
          </p:cNvSpPr>
          <p:nvPr>
            <p:ph type="title" idx="4294967295"/>
          </p:nvPr>
        </p:nvSpPr>
        <p:spPr>
          <a:xfrm>
            <a:off x="0" y="152400"/>
            <a:ext cx="9144000" cy="1143000"/>
          </a:xfrm>
        </p:spPr>
        <p:txBody>
          <a:bodyPr/>
          <a:lstStyle/>
          <a:p>
            <a:pPr eaLnBrk="1" hangingPunct="1"/>
            <a:r>
              <a:rPr lang="en-US" smtClean="0">
                <a:solidFill>
                  <a:srgbClr val="006892"/>
                </a:solidFill>
                <a:cs typeface="Arial" charset="0"/>
              </a:rPr>
              <a:t>Some MI Rules</a:t>
            </a:r>
          </a:p>
        </p:txBody>
      </p:sp>
      <p:sp>
        <p:nvSpPr>
          <p:cNvPr id="53252"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464F1DCB-C2A9-4F4C-A07A-D4F134A17884}" type="slidenum">
              <a:rPr lang="en-US" sz="1200">
                <a:solidFill>
                  <a:schemeClr val="bg1"/>
                </a:solidFill>
                <a:cs typeface="Arial" charset="0"/>
              </a:rPr>
              <a:pPr algn="r"/>
              <a:t>20</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3255" name="Content Placeholder 2"/>
          <p:cNvSpPr>
            <a:spLocks/>
          </p:cNvSpPr>
          <p:nvPr/>
        </p:nvSpPr>
        <p:spPr bwMode="auto">
          <a:xfrm>
            <a:off x="0" y="1600200"/>
            <a:ext cx="9144000" cy="38862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a:latin typeface="Calibri" pitchFamily="34" charset="0"/>
            </a:endParaRPr>
          </a:p>
          <a:p>
            <a:pPr marL="342900" indent="-342900">
              <a:spcBef>
                <a:spcPct val="20000"/>
              </a:spcBef>
              <a:buClr>
                <a:srgbClr val="006892"/>
              </a:buClr>
              <a:buSzPct val="65000"/>
              <a:buFont typeface="Wingdings" pitchFamily="2" charset="2"/>
              <a:buChar char="Ø"/>
            </a:pPr>
            <a:r>
              <a:rPr lang="en-US" sz="2800">
                <a:latin typeface="Calibri" pitchFamily="34" charset="0"/>
              </a:rPr>
              <a:t>MI is a process, not a curriculum</a:t>
            </a:r>
          </a:p>
          <a:p>
            <a:pPr marL="342900" indent="-342900">
              <a:spcBef>
                <a:spcPct val="20000"/>
              </a:spcBef>
              <a:buClr>
                <a:srgbClr val="006892"/>
              </a:buClr>
              <a:buSzPct val="65000"/>
              <a:buFont typeface="Wingdings" pitchFamily="2" charset="2"/>
              <a:buChar char="Ø"/>
            </a:pPr>
            <a:endParaRPr lang="en-US" sz="800">
              <a:latin typeface="Calibri" pitchFamily="34" charset="0"/>
            </a:endParaRPr>
          </a:p>
          <a:p>
            <a:pPr marL="796925" lvl="1" indent="-398463">
              <a:spcBef>
                <a:spcPct val="20000"/>
              </a:spcBef>
              <a:buClr>
                <a:srgbClr val="006892"/>
              </a:buClr>
              <a:buSzPct val="65000"/>
              <a:buFontTx/>
              <a:buChar char="•"/>
            </a:pPr>
            <a:r>
              <a:rPr lang="en-US" sz="2400">
                <a:latin typeface="Calibri" pitchFamily="34" charset="0"/>
              </a:rPr>
              <a:t>The curriculum needs to master the process of expressing empathy, understanding the discrepancy between inmates’ behavior and their goals (“developing discrepancy”), and showing personal concern for the inmate.</a:t>
            </a:r>
          </a:p>
          <a:p>
            <a:pPr marL="796925" lvl="1" indent="-398463">
              <a:spcBef>
                <a:spcPct val="20000"/>
              </a:spcBef>
              <a:buClr>
                <a:srgbClr val="006892"/>
              </a:buClr>
              <a:buSzPct val="65000"/>
              <a:buFontTx/>
              <a:buChar char="•"/>
            </a:pPr>
            <a:r>
              <a:rPr lang="en-US" sz="2400">
                <a:latin typeface="Calibri" pitchFamily="34" charset="0"/>
              </a:rPr>
              <a:t>Never respond to an inmate’s responses in a judgmental manner.</a:t>
            </a:r>
          </a:p>
          <a:p>
            <a:pPr marL="796925" lvl="1" indent="-398463">
              <a:spcBef>
                <a:spcPct val="20000"/>
              </a:spcBef>
              <a:buClr>
                <a:srgbClr val="006892"/>
              </a:buClr>
              <a:buSzPct val="65000"/>
            </a:pPr>
            <a:endParaRPr lang="en-US" sz="800">
              <a:latin typeface="Calibri" pitchFamily="34" charset="0"/>
            </a:endParaRPr>
          </a:p>
          <a:p>
            <a:pPr marL="342900" indent="-342900">
              <a:spcBef>
                <a:spcPct val="20000"/>
              </a:spcBef>
              <a:buClr>
                <a:srgbClr val="006892"/>
              </a:buClr>
              <a:buSzPct val="65000"/>
              <a:buFont typeface="Wingdings" pitchFamily="2" charset="2"/>
              <a:buChar char="Ø"/>
            </a:pPr>
            <a:r>
              <a:rPr lang="en-US" sz="2800">
                <a:latin typeface="Calibri" pitchFamily="34" charset="0"/>
              </a:rPr>
              <a:t>Reflective listening should include statements of support.</a:t>
            </a:r>
          </a:p>
          <a:p>
            <a:pPr marL="796925" lvl="1" indent="-398463">
              <a:spcBef>
                <a:spcPct val="20000"/>
              </a:spcBef>
              <a:buClr>
                <a:srgbClr val="006892"/>
              </a:buClr>
              <a:buSzPct val="65000"/>
            </a:pPr>
            <a:endParaRPr lang="en-US" sz="800">
              <a:latin typeface="Calibri"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55298" name="Picture 9"/>
          <p:cNvPicPr>
            <a:picLocks noChangeAspect="1"/>
          </p:cNvPicPr>
          <p:nvPr/>
        </p:nvPicPr>
        <p:blipFill>
          <a:blip r:embed="rId3"/>
          <a:srcRect/>
          <a:stretch>
            <a:fillRect/>
          </a:stretch>
        </p:blipFill>
        <p:spPr bwMode="auto">
          <a:xfrm>
            <a:off x="0" y="6343650"/>
            <a:ext cx="9144000" cy="590550"/>
          </a:xfrm>
          <a:prstGeom prst="rect">
            <a:avLst/>
          </a:prstGeom>
          <a:noFill/>
          <a:ln w="9525">
            <a:noFill/>
            <a:miter lim="800000"/>
            <a:headEnd/>
            <a:tailEnd/>
          </a:ln>
        </p:spPr>
      </p:pic>
      <p:sp>
        <p:nvSpPr>
          <p:cNvPr id="55299" name="Title 1"/>
          <p:cNvSpPr>
            <a:spLocks noGrp="1"/>
          </p:cNvSpPr>
          <p:nvPr>
            <p:ph type="title" idx="4294967295"/>
          </p:nvPr>
        </p:nvSpPr>
        <p:spPr>
          <a:xfrm>
            <a:off x="0" y="152400"/>
            <a:ext cx="9144000" cy="1143000"/>
          </a:xfrm>
        </p:spPr>
        <p:txBody>
          <a:bodyPr/>
          <a:lstStyle/>
          <a:p>
            <a:pPr eaLnBrk="1" hangingPunct="1"/>
            <a:r>
              <a:rPr lang="en-US" smtClean="0">
                <a:solidFill>
                  <a:srgbClr val="006892"/>
                </a:solidFill>
                <a:cs typeface="Arial" charset="0"/>
              </a:rPr>
              <a:t>Some MI Rules</a:t>
            </a:r>
          </a:p>
        </p:txBody>
      </p:sp>
      <p:sp>
        <p:nvSpPr>
          <p:cNvPr id="5530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EA801F53-9FA8-4398-ADD1-85F39B1DDF5B}" type="slidenum">
              <a:rPr lang="en-US" sz="1200">
                <a:solidFill>
                  <a:schemeClr val="bg1"/>
                </a:solidFill>
                <a:cs typeface="Arial" charset="0"/>
              </a:rPr>
              <a:pPr algn="r"/>
              <a:t>21</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5303" name="Content Placeholder 2"/>
          <p:cNvSpPr>
            <a:spLocks/>
          </p:cNvSpPr>
          <p:nvPr/>
        </p:nvSpPr>
        <p:spPr bwMode="auto">
          <a:xfrm>
            <a:off x="0" y="1600200"/>
            <a:ext cx="9144000" cy="38862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a:latin typeface="Calibri" pitchFamily="34" charset="0"/>
            </a:endParaRPr>
          </a:p>
          <a:p>
            <a:pPr marL="342900" indent="-342900">
              <a:spcBef>
                <a:spcPct val="20000"/>
              </a:spcBef>
              <a:buClr>
                <a:srgbClr val="006892"/>
              </a:buClr>
              <a:buSzPct val="65000"/>
              <a:buFont typeface="Wingdings" pitchFamily="2" charset="2"/>
              <a:buChar char="Ø"/>
            </a:pPr>
            <a:r>
              <a:rPr lang="en-US" sz="2800">
                <a:latin typeface="Calibri" pitchFamily="34" charset="0"/>
              </a:rPr>
              <a:t>MI is the opposite of confrontation</a:t>
            </a:r>
          </a:p>
          <a:p>
            <a:pPr marL="342900" indent="-342900">
              <a:spcBef>
                <a:spcPct val="20000"/>
              </a:spcBef>
              <a:buClr>
                <a:srgbClr val="006892"/>
              </a:buClr>
              <a:buSzPct val="65000"/>
              <a:buFont typeface="Wingdings" pitchFamily="2" charset="2"/>
              <a:buChar char="Ø"/>
            </a:pPr>
            <a:endParaRPr lang="en-US" sz="800">
              <a:latin typeface="Calibri" pitchFamily="34" charset="0"/>
            </a:endParaRPr>
          </a:p>
          <a:p>
            <a:pPr marL="796925" lvl="1" indent="-398463">
              <a:spcBef>
                <a:spcPct val="20000"/>
              </a:spcBef>
              <a:buClr>
                <a:srgbClr val="006892"/>
              </a:buClr>
              <a:buSzPct val="65000"/>
              <a:buFontTx/>
              <a:buChar char="•"/>
            </a:pPr>
            <a:r>
              <a:rPr lang="en-US" sz="2400">
                <a:latin typeface="Calibri" pitchFamily="34" charset="0"/>
              </a:rPr>
              <a:t>Confrontation often results in the inmate defending a “no change” position.  Ideally, we want the individual to advance the notion of change, and in that sense, change becomes a shared decision. </a:t>
            </a:r>
          </a:p>
          <a:p>
            <a:pPr marL="796925" lvl="1" indent="-398463">
              <a:spcBef>
                <a:spcPct val="20000"/>
              </a:spcBef>
              <a:buClr>
                <a:srgbClr val="006892"/>
              </a:buClr>
              <a:buSzPct val="65000"/>
            </a:pPr>
            <a:endParaRPr lang="en-US" sz="800">
              <a:latin typeface="Calibri" pitchFamily="34" charset="0"/>
            </a:endParaRPr>
          </a:p>
          <a:p>
            <a:pPr marL="342900" indent="-342900">
              <a:spcBef>
                <a:spcPct val="20000"/>
              </a:spcBef>
              <a:buClr>
                <a:srgbClr val="006892"/>
              </a:buClr>
              <a:buSzPct val="65000"/>
              <a:buFont typeface="Wingdings" pitchFamily="2" charset="2"/>
              <a:buChar char="Ø"/>
            </a:pPr>
            <a:endParaRPr lang="en-US" sz="900">
              <a:latin typeface="Calibri"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57346" name="Picture 9"/>
          <p:cNvPicPr>
            <a:picLocks noChangeAspect="1"/>
          </p:cNvPicPr>
          <p:nvPr/>
        </p:nvPicPr>
        <p:blipFill>
          <a:blip r:embed="rId3"/>
          <a:srcRect/>
          <a:stretch>
            <a:fillRect/>
          </a:stretch>
        </p:blipFill>
        <p:spPr bwMode="auto">
          <a:xfrm>
            <a:off x="0" y="6343650"/>
            <a:ext cx="9144000" cy="590550"/>
          </a:xfrm>
          <a:prstGeom prst="rect">
            <a:avLst/>
          </a:prstGeom>
          <a:noFill/>
          <a:ln w="9525">
            <a:noFill/>
            <a:miter lim="800000"/>
            <a:headEnd/>
            <a:tailEnd/>
          </a:ln>
        </p:spPr>
      </p:pic>
      <p:sp>
        <p:nvSpPr>
          <p:cNvPr id="57347" name="Title 1"/>
          <p:cNvSpPr>
            <a:spLocks noGrp="1"/>
          </p:cNvSpPr>
          <p:nvPr>
            <p:ph type="title" idx="4294967295"/>
          </p:nvPr>
        </p:nvSpPr>
        <p:spPr>
          <a:xfrm>
            <a:off x="0" y="152400"/>
            <a:ext cx="9144000" cy="1143000"/>
          </a:xfrm>
        </p:spPr>
        <p:txBody>
          <a:bodyPr/>
          <a:lstStyle/>
          <a:p>
            <a:pPr eaLnBrk="1" hangingPunct="1"/>
            <a:r>
              <a:rPr lang="en-US" smtClean="0">
                <a:solidFill>
                  <a:srgbClr val="006892"/>
                </a:solidFill>
                <a:cs typeface="Arial" charset="0"/>
              </a:rPr>
              <a:t>Summary</a:t>
            </a:r>
          </a:p>
        </p:txBody>
      </p:sp>
      <p:sp>
        <p:nvSpPr>
          <p:cNvPr id="57348"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B8B3FECC-D9FF-4A94-BA6B-7458962FA8A2}" type="slidenum">
              <a:rPr lang="en-US" sz="1200">
                <a:solidFill>
                  <a:schemeClr val="bg1"/>
                </a:solidFill>
                <a:cs typeface="Arial" charset="0"/>
              </a:rPr>
              <a:pPr algn="r"/>
              <a:t>22</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7351" name="Content Placeholder 2"/>
          <p:cNvSpPr>
            <a:spLocks/>
          </p:cNvSpPr>
          <p:nvPr/>
        </p:nvSpPr>
        <p:spPr bwMode="auto">
          <a:xfrm>
            <a:off x="0" y="1219200"/>
            <a:ext cx="9144000" cy="50292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a:latin typeface="Calibri" pitchFamily="34" charset="0"/>
            </a:endParaRPr>
          </a:p>
          <a:p>
            <a:pPr marL="342900" indent="-342900">
              <a:spcBef>
                <a:spcPct val="20000"/>
              </a:spcBef>
              <a:buClr>
                <a:srgbClr val="006892"/>
              </a:buClr>
              <a:buSzPct val="65000"/>
              <a:buFont typeface="Wingdings" pitchFamily="2" charset="2"/>
              <a:buChar char="Ø"/>
            </a:pPr>
            <a:r>
              <a:rPr lang="en-US" sz="2800">
                <a:latin typeface="Calibri" pitchFamily="34" charset="0"/>
              </a:rPr>
              <a:t>MI is defined as a “client-centered, directive method for enhancing intrinsic motivation to change by resolving ambivalence.”</a:t>
            </a:r>
          </a:p>
          <a:p>
            <a:pPr marL="342900" indent="-342900">
              <a:spcBef>
                <a:spcPct val="20000"/>
              </a:spcBef>
              <a:buClr>
                <a:srgbClr val="006892"/>
              </a:buClr>
              <a:buSzPct val="65000"/>
              <a:buFont typeface="Wingdings" pitchFamily="2" charset="2"/>
              <a:buChar char="Ø"/>
            </a:pPr>
            <a:r>
              <a:rPr lang="en-US" sz="2800">
                <a:latin typeface="Calibri" pitchFamily="34" charset="0"/>
              </a:rPr>
              <a:t>It’s up to the counselor to help inmates become “unstuck” from their conflicts.  If done effectively, MI will have the inmate advancing the reasons for change.</a:t>
            </a:r>
          </a:p>
          <a:p>
            <a:pPr marL="342900" indent="-342900">
              <a:spcBef>
                <a:spcPct val="20000"/>
              </a:spcBef>
              <a:buClr>
                <a:srgbClr val="006892"/>
              </a:buClr>
              <a:buSzPct val="65000"/>
              <a:buFont typeface="Wingdings" pitchFamily="2" charset="2"/>
              <a:buChar char="Ø"/>
            </a:pPr>
            <a:r>
              <a:rPr lang="en-US" sz="2800">
                <a:latin typeface="Calibri" pitchFamily="34" charset="0"/>
              </a:rPr>
              <a:t>MI helps inmates hear what they don’t want to hear.  This occurs without backing them into a corner.</a:t>
            </a:r>
          </a:p>
          <a:p>
            <a:pPr marL="342900" indent="-342900">
              <a:spcBef>
                <a:spcPct val="20000"/>
              </a:spcBef>
              <a:buClr>
                <a:srgbClr val="006892"/>
              </a:buClr>
              <a:buSzPct val="65000"/>
              <a:buFont typeface="Wingdings" pitchFamily="2" charset="2"/>
              <a:buChar char="Ø"/>
            </a:pPr>
            <a:r>
              <a:rPr lang="en-US" sz="2800">
                <a:latin typeface="Calibri" pitchFamily="34" charset="0"/>
              </a:rPr>
              <a:t>To repeat Rogers’ dictum, counselors must be warm, empathic, and genuine with their clients. </a:t>
            </a:r>
          </a:p>
          <a:p>
            <a:pPr marL="342900" indent="-342900">
              <a:spcBef>
                <a:spcPct val="20000"/>
              </a:spcBef>
              <a:buClr>
                <a:srgbClr val="006892"/>
              </a:buClr>
              <a:buSzPct val="65000"/>
              <a:buFont typeface="Wingdings" pitchFamily="2" charset="2"/>
              <a:buChar char="Ø"/>
            </a:pPr>
            <a:endParaRPr lang="en-US" sz="2800">
              <a:latin typeface="Calibri" pitchFamily="34" charset="0"/>
            </a:endParaRPr>
          </a:p>
          <a:p>
            <a:pPr marL="342900" indent="-342900">
              <a:spcBef>
                <a:spcPct val="20000"/>
              </a:spcBef>
              <a:buClr>
                <a:srgbClr val="006892"/>
              </a:buClr>
              <a:buSzPct val="65000"/>
              <a:buFont typeface="Wingdings" pitchFamily="2" charset="2"/>
              <a:buChar char="Ø"/>
            </a:pPr>
            <a:endParaRPr lang="en-US" sz="800">
              <a:latin typeface="Calibri" pitchFamily="34" charset="0"/>
            </a:endParaRPr>
          </a:p>
          <a:p>
            <a:pPr marL="796925" lvl="1" indent="-398463">
              <a:spcBef>
                <a:spcPct val="20000"/>
              </a:spcBef>
              <a:buClr>
                <a:srgbClr val="006892"/>
              </a:buClr>
              <a:buSzPct val="65000"/>
            </a:pPr>
            <a:endParaRPr lang="en-US" sz="800">
              <a:latin typeface="Calibri" pitchFamily="34" charset="0"/>
            </a:endParaRPr>
          </a:p>
          <a:p>
            <a:pPr marL="342900" indent="-342900">
              <a:spcBef>
                <a:spcPct val="20000"/>
              </a:spcBef>
              <a:buClr>
                <a:srgbClr val="006892"/>
              </a:buClr>
              <a:buSzPct val="65000"/>
              <a:buFont typeface="Wingdings" pitchFamily="2" charset="2"/>
              <a:buChar char="Ø"/>
            </a:pPr>
            <a:endParaRPr lang="en-US" sz="900">
              <a:latin typeface="Calibri"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59394" name="Picture 9"/>
          <p:cNvPicPr>
            <a:picLocks noChangeAspect="1"/>
          </p:cNvPicPr>
          <p:nvPr/>
        </p:nvPicPr>
        <p:blipFill>
          <a:blip r:embed="rId3"/>
          <a:srcRect/>
          <a:stretch>
            <a:fillRect/>
          </a:stretch>
        </p:blipFill>
        <p:spPr bwMode="auto">
          <a:xfrm>
            <a:off x="0" y="6343650"/>
            <a:ext cx="9144000" cy="590550"/>
          </a:xfrm>
          <a:prstGeom prst="rect">
            <a:avLst/>
          </a:prstGeom>
          <a:noFill/>
          <a:ln w="9525">
            <a:noFill/>
            <a:miter lim="800000"/>
            <a:headEnd/>
            <a:tailEnd/>
          </a:ln>
        </p:spPr>
      </p:pic>
      <p:sp>
        <p:nvSpPr>
          <p:cNvPr id="59395" name="Title 1"/>
          <p:cNvSpPr>
            <a:spLocks noGrp="1"/>
          </p:cNvSpPr>
          <p:nvPr>
            <p:ph type="title" idx="4294967295"/>
          </p:nvPr>
        </p:nvSpPr>
        <p:spPr>
          <a:xfrm>
            <a:off x="0" y="152400"/>
            <a:ext cx="9144000" cy="1143000"/>
          </a:xfrm>
        </p:spPr>
        <p:txBody>
          <a:bodyPr/>
          <a:lstStyle/>
          <a:p>
            <a:pPr eaLnBrk="1" hangingPunct="1"/>
            <a:r>
              <a:rPr lang="en-US" smtClean="0">
                <a:solidFill>
                  <a:srgbClr val="006892"/>
                </a:solidFill>
                <a:cs typeface="Arial" charset="0"/>
              </a:rPr>
              <a:t>Summary</a:t>
            </a:r>
          </a:p>
        </p:txBody>
      </p:sp>
      <p:sp>
        <p:nvSpPr>
          <p:cNvPr id="59396"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656D457F-6126-49DD-BB30-C7E774EDD6D4}" type="slidenum">
              <a:rPr lang="en-US" sz="1200">
                <a:solidFill>
                  <a:schemeClr val="bg1"/>
                </a:solidFill>
                <a:cs typeface="Arial" charset="0"/>
              </a:rPr>
              <a:pPr algn="r"/>
              <a:t>23</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9399" name="Content Placeholder 2"/>
          <p:cNvSpPr>
            <a:spLocks/>
          </p:cNvSpPr>
          <p:nvPr/>
        </p:nvSpPr>
        <p:spPr bwMode="auto">
          <a:xfrm>
            <a:off x="0" y="1219200"/>
            <a:ext cx="9144000" cy="50292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dirty="0">
              <a:latin typeface="Calibri" pitchFamily="34" charset="0"/>
            </a:endParaRPr>
          </a:p>
          <a:p>
            <a:pPr marL="342900" indent="-342900">
              <a:spcBef>
                <a:spcPct val="20000"/>
              </a:spcBef>
              <a:buClr>
                <a:srgbClr val="006892"/>
              </a:buClr>
              <a:buSzPct val="65000"/>
              <a:buFont typeface="Wingdings" pitchFamily="2" charset="2"/>
              <a:buChar char="Ø"/>
            </a:pPr>
            <a:r>
              <a:rPr lang="en-US" sz="2800" dirty="0">
                <a:latin typeface="Calibri" pitchFamily="34" charset="0"/>
              </a:rPr>
              <a:t>MI says, “Remember, it’s a dance, not a wrestling match.”</a:t>
            </a:r>
          </a:p>
          <a:p>
            <a:pPr marL="342900" indent="-342900">
              <a:spcBef>
                <a:spcPct val="20000"/>
              </a:spcBef>
              <a:buClr>
                <a:srgbClr val="006892"/>
              </a:buClr>
              <a:buSzPct val="65000"/>
              <a:buFont typeface="Wingdings" pitchFamily="2" charset="2"/>
              <a:buChar char="Ø"/>
            </a:pPr>
            <a:r>
              <a:rPr lang="en-US" sz="2800" dirty="0">
                <a:latin typeface="Calibri" pitchFamily="34" charset="0"/>
              </a:rPr>
              <a:t>Within this framework, humiliation, guilt, and shame are never used.</a:t>
            </a:r>
          </a:p>
          <a:p>
            <a:pPr marL="342900" indent="-342900">
              <a:spcBef>
                <a:spcPct val="20000"/>
              </a:spcBef>
              <a:buClr>
                <a:srgbClr val="006892"/>
              </a:buClr>
              <a:buSzPct val="65000"/>
              <a:buFont typeface="Wingdings" pitchFamily="2" charset="2"/>
              <a:buChar char="Ø"/>
            </a:pPr>
            <a:r>
              <a:rPr lang="en-US" sz="2800" dirty="0">
                <a:latin typeface="Calibri" pitchFamily="34" charset="0"/>
              </a:rPr>
              <a:t>Resolving ambivalence and conflict are the precursors of MI change.</a:t>
            </a:r>
          </a:p>
          <a:p>
            <a:pPr marL="342900" indent="-342900">
              <a:spcBef>
                <a:spcPct val="20000"/>
              </a:spcBef>
              <a:buClr>
                <a:srgbClr val="006892"/>
              </a:buClr>
              <a:buSzPct val="65000"/>
              <a:buFont typeface="Wingdings" pitchFamily="2" charset="2"/>
              <a:buChar char="Ø"/>
            </a:pPr>
            <a:r>
              <a:rPr lang="en-US" sz="2800" dirty="0">
                <a:latin typeface="Calibri" pitchFamily="34" charset="0"/>
              </a:rPr>
              <a:t>The approach is </a:t>
            </a:r>
            <a:r>
              <a:rPr lang="en-US" sz="2800" i="1" dirty="0">
                <a:latin typeface="Calibri" pitchFamily="34" charset="0"/>
              </a:rPr>
              <a:t>never</a:t>
            </a:r>
            <a:r>
              <a:rPr lang="en-US" sz="2800" dirty="0">
                <a:latin typeface="Calibri" pitchFamily="34" charset="0"/>
              </a:rPr>
              <a:t> “I will change you” – the approach is </a:t>
            </a:r>
            <a:r>
              <a:rPr lang="en-US" sz="2800" i="1" dirty="0">
                <a:latin typeface="Calibri" pitchFamily="34" charset="0"/>
              </a:rPr>
              <a:t>always </a:t>
            </a:r>
            <a:r>
              <a:rPr lang="en-US" sz="2800" dirty="0">
                <a:latin typeface="Calibri" pitchFamily="34" charset="0"/>
              </a:rPr>
              <a:t> “I can help you to change.”</a:t>
            </a:r>
          </a:p>
          <a:p>
            <a:pPr marL="342900" indent="-342900">
              <a:spcBef>
                <a:spcPct val="20000"/>
              </a:spcBef>
              <a:buClr>
                <a:srgbClr val="006892"/>
              </a:buClr>
              <a:buSzPct val="65000"/>
              <a:buFont typeface="Wingdings" pitchFamily="2" charset="2"/>
              <a:buChar char="Ø"/>
            </a:pPr>
            <a:r>
              <a:rPr lang="en-US" sz="2800" dirty="0">
                <a:latin typeface="Calibri" pitchFamily="34" charset="0"/>
              </a:rPr>
              <a:t>MI’s goals, again, are to develop high levels of change talk and low levels of resistance.</a:t>
            </a:r>
          </a:p>
          <a:p>
            <a:pPr marL="342900" indent="-342900">
              <a:spcBef>
                <a:spcPct val="20000"/>
              </a:spcBef>
              <a:buClr>
                <a:srgbClr val="006892"/>
              </a:buClr>
              <a:buSzPct val="65000"/>
              <a:buFont typeface="Wingdings" pitchFamily="2" charset="2"/>
              <a:buChar char="Ø"/>
            </a:pPr>
            <a:endParaRPr lang="en-US" sz="2800" dirty="0">
              <a:latin typeface="Calibri" pitchFamily="34" charset="0"/>
            </a:endParaRPr>
          </a:p>
          <a:p>
            <a:pPr marL="342900" indent="-342900">
              <a:spcBef>
                <a:spcPct val="20000"/>
              </a:spcBef>
              <a:buClr>
                <a:srgbClr val="006892"/>
              </a:buClr>
              <a:buSzPct val="65000"/>
              <a:buFont typeface="Wingdings" pitchFamily="2" charset="2"/>
              <a:buChar char="Ø"/>
            </a:pPr>
            <a:endParaRPr lang="en-US" sz="800" dirty="0">
              <a:latin typeface="Calibri" pitchFamily="34" charset="0"/>
            </a:endParaRPr>
          </a:p>
          <a:p>
            <a:pPr marL="796925" lvl="1" indent="-398463">
              <a:spcBef>
                <a:spcPct val="20000"/>
              </a:spcBef>
              <a:buClr>
                <a:srgbClr val="006892"/>
              </a:buClr>
              <a:buSzPct val="65000"/>
            </a:pPr>
            <a:endParaRPr lang="en-US" sz="800" dirty="0">
              <a:latin typeface="Calibri" pitchFamily="34" charset="0"/>
            </a:endParaRPr>
          </a:p>
          <a:p>
            <a:pPr marL="342900" indent="-342900">
              <a:spcBef>
                <a:spcPct val="20000"/>
              </a:spcBef>
              <a:buClr>
                <a:srgbClr val="006892"/>
              </a:buClr>
              <a:buSzPct val="65000"/>
              <a:buFont typeface="Wingdings" pitchFamily="2" charset="2"/>
              <a:buChar char="Ø"/>
            </a:pPr>
            <a:endParaRPr lang="en-US" sz="900" dirty="0">
              <a:latin typeface="Calibri"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59394" name="Picture 9"/>
          <p:cNvPicPr>
            <a:picLocks noChangeAspect="1"/>
          </p:cNvPicPr>
          <p:nvPr/>
        </p:nvPicPr>
        <p:blipFill>
          <a:blip r:embed="rId3"/>
          <a:srcRect/>
          <a:stretch>
            <a:fillRect/>
          </a:stretch>
        </p:blipFill>
        <p:spPr bwMode="auto">
          <a:xfrm>
            <a:off x="0" y="6343650"/>
            <a:ext cx="9144000" cy="590550"/>
          </a:xfrm>
          <a:prstGeom prst="rect">
            <a:avLst/>
          </a:prstGeom>
          <a:noFill/>
          <a:ln w="9525">
            <a:noFill/>
            <a:miter lim="800000"/>
            <a:headEnd/>
            <a:tailEnd/>
          </a:ln>
        </p:spPr>
      </p:pic>
      <p:sp>
        <p:nvSpPr>
          <p:cNvPr id="59395" name="Title 1"/>
          <p:cNvSpPr>
            <a:spLocks noGrp="1"/>
          </p:cNvSpPr>
          <p:nvPr>
            <p:ph type="title" idx="4294967295"/>
          </p:nvPr>
        </p:nvSpPr>
        <p:spPr>
          <a:xfrm>
            <a:off x="0" y="152400"/>
            <a:ext cx="9144000" cy="1143000"/>
          </a:xfrm>
        </p:spPr>
        <p:txBody>
          <a:bodyPr/>
          <a:lstStyle/>
          <a:p>
            <a:pPr eaLnBrk="1" hangingPunct="1"/>
            <a:r>
              <a:rPr lang="en-US" dirty="0" smtClean="0">
                <a:solidFill>
                  <a:srgbClr val="006892"/>
                </a:solidFill>
                <a:cs typeface="Arial" charset="0"/>
              </a:rPr>
              <a:t>Next Presentation</a:t>
            </a:r>
          </a:p>
        </p:txBody>
      </p:sp>
      <p:sp>
        <p:nvSpPr>
          <p:cNvPr id="59396"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656D457F-6126-49DD-BB30-C7E774EDD6D4}" type="slidenum">
              <a:rPr lang="en-US" sz="1200">
                <a:solidFill>
                  <a:schemeClr val="bg1"/>
                </a:solidFill>
                <a:cs typeface="Arial" charset="0"/>
              </a:rPr>
              <a:pPr algn="r"/>
              <a:t>24</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Rectangle 1"/>
          <p:cNvSpPr/>
          <p:nvPr/>
        </p:nvSpPr>
        <p:spPr>
          <a:xfrm>
            <a:off x="1828800" y="1305580"/>
            <a:ext cx="5860387" cy="523220"/>
          </a:xfrm>
          <a:prstGeom prst="rect">
            <a:avLst/>
          </a:prstGeom>
        </p:spPr>
        <p:txBody>
          <a:bodyPr wrap="none">
            <a:spAutoFit/>
          </a:bodyPr>
          <a:lstStyle/>
          <a:p>
            <a:r>
              <a:rPr lang="en-US" sz="2800" b="1" dirty="0" smtClean="0"/>
              <a:t>Criminal and Addictive Thinking </a:t>
            </a:r>
            <a:r>
              <a:rPr lang="en-US" sz="2800" dirty="0" smtClean="0"/>
              <a:t> </a:t>
            </a:r>
            <a:endParaRPr lang="en-US" sz="2800" dirty="0"/>
          </a:p>
        </p:txBody>
      </p:sp>
      <p:sp>
        <p:nvSpPr>
          <p:cNvPr id="3" name="Rectangle 2"/>
          <p:cNvSpPr/>
          <p:nvPr/>
        </p:nvSpPr>
        <p:spPr>
          <a:xfrm>
            <a:off x="533400" y="2310348"/>
            <a:ext cx="8382000" cy="3785652"/>
          </a:xfrm>
          <a:prstGeom prst="rect">
            <a:avLst/>
          </a:prstGeom>
        </p:spPr>
        <p:txBody>
          <a:bodyPr wrap="square">
            <a:spAutoFit/>
          </a:bodyPr>
          <a:lstStyle/>
          <a:p>
            <a:r>
              <a:rPr lang="en-US" sz="1600" dirty="0">
                <a:latin typeface="+mn-lt"/>
              </a:rPr>
              <a:t>Thinking errors in criminals continue to expand into almost all areas of their lives and they regularly fail to deter their distorted thinking which results in regular violence and harm of others. These thinking errors are similar for the addicted offender as well, leading to substance use and criminal activity. This webinar is an overview of the criminal and addictive thinking patterns and their similarities, tactics used by the addicted offender in an effort to mask their </a:t>
            </a:r>
            <a:r>
              <a:rPr lang="en-US" sz="1600" dirty="0" err="1">
                <a:latin typeface="+mn-lt"/>
              </a:rPr>
              <a:t>criminogenic</a:t>
            </a:r>
            <a:r>
              <a:rPr lang="en-US" sz="1600" dirty="0">
                <a:latin typeface="+mn-lt"/>
              </a:rPr>
              <a:t> needs, and "the lack of time perspective" which prevents them from learning from their experiences.</a:t>
            </a:r>
          </a:p>
          <a:p>
            <a:r>
              <a:rPr lang="en-US" sz="1600" dirty="0">
                <a:latin typeface="+mn-lt"/>
              </a:rPr>
              <a:t> </a:t>
            </a:r>
          </a:p>
          <a:p>
            <a:r>
              <a:rPr lang="en-US" sz="1600" dirty="0">
                <a:latin typeface="+mn-lt"/>
              </a:rPr>
              <a:t>After completing this webinar, participants will be able to: </a:t>
            </a:r>
          </a:p>
          <a:p>
            <a:r>
              <a:rPr lang="en-US" sz="1600" dirty="0">
                <a:latin typeface="+mn-lt"/>
              </a:rPr>
              <a:t> </a:t>
            </a:r>
          </a:p>
          <a:p>
            <a:pPr marL="285750" indent="-285750">
              <a:buFont typeface="Arial" pitchFamily="34" charset="0"/>
              <a:buChar char="•"/>
            </a:pPr>
            <a:r>
              <a:rPr lang="en-US" sz="1600" dirty="0" smtClean="0">
                <a:latin typeface="+mn-lt"/>
              </a:rPr>
              <a:t>Identify </a:t>
            </a:r>
            <a:r>
              <a:rPr lang="en-US" sz="1600" dirty="0">
                <a:latin typeface="+mn-lt"/>
              </a:rPr>
              <a:t>how many patterns are the same between criminal and addictive thinking; </a:t>
            </a:r>
          </a:p>
          <a:p>
            <a:pPr marL="285750" indent="-285750">
              <a:buFont typeface="Arial" pitchFamily="34" charset="0"/>
              <a:buChar char="•"/>
            </a:pPr>
            <a:r>
              <a:rPr lang="en-US" sz="1600" dirty="0" smtClean="0">
                <a:latin typeface="+mn-lt"/>
              </a:rPr>
              <a:t>Define </a:t>
            </a:r>
            <a:r>
              <a:rPr lang="en-US" sz="1600" dirty="0">
                <a:latin typeface="+mn-lt"/>
              </a:rPr>
              <a:t>at least three criminal thinking patterns; and</a:t>
            </a:r>
          </a:p>
          <a:p>
            <a:pPr marL="285750" indent="-285750">
              <a:buFont typeface="Arial" pitchFamily="34" charset="0"/>
              <a:buChar char="•"/>
            </a:pPr>
            <a:r>
              <a:rPr lang="en-US" sz="1600" dirty="0" smtClean="0">
                <a:latin typeface="+mn-lt"/>
              </a:rPr>
              <a:t>Identify </a:t>
            </a:r>
            <a:r>
              <a:rPr lang="en-US" sz="1600" dirty="0">
                <a:latin typeface="+mn-lt"/>
              </a:rPr>
              <a:t>at least three characteristics of the "lack of time perspective".</a:t>
            </a:r>
          </a:p>
          <a:p>
            <a:r>
              <a:rPr lang="en-US" sz="1600" dirty="0">
                <a:latin typeface="+mn-lt"/>
              </a:rPr>
              <a:t> </a:t>
            </a:r>
          </a:p>
          <a:p>
            <a:r>
              <a:rPr lang="en-US" sz="1600" dirty="0">
                <a:latin typeface="+mn-lt"/>
              </a:rPr>
              <a:t>Presenter: </a:t>
            </a:r>
            <a:br>
              <a:rPr lang="en-US" sz="1600" dirty="0">
                <a:latin typeface="+mn-lt"/>
              </a:rPr>
            </a:br>
            <a:r>
              <a:rPr lang="en-US" sz="1600" dirty="0">
                <a:latin typeface="+mn-lt"/>
              </a:rPr>
              <a:t>Phillip Barbour</a:t>
            </a:r>
          </a:p>
        </p:txBody>
      </p:sp>
      <p:sp>
        <p:nvSpPr>
          <p:cNvPr id="11" name="Rectangle 10"/>
          <p:cNvSpPr/>
          <p:nvPr/>
        </p:nvSpPr>
        <p:spPr>
          <a:xfrm>
            <a:off x="2722279" y="1840468"/>
            <a:ext cx="4070410" cy="369332"/>
          </a:xfrm>
          <a:prstGeom prst="rect">
            <a:avLst/>
          </a:prstGeom>
        </p:spPr>
        <p:txBody>
          <a:bodyPr wrap="none">
            <a:spAutoFit/>
          </a:bodyPr>
          <a:lstStyle/>
          <a:p>
            <a:r>
              <a:rPr lang="en-US" b="1" dirty="0" smtClean="0"/>
              <a:t>January 18, 2012 2:00-3:00 PM EST</a:t>
            </a:r>
            <a:r>
              <a:rPr lang="en-US" dirty="0" smtClean="0"/>
              <a:t> </a:t>
            </a:r>
            <a:endParaRPr lang="en-US" dirty="0"/>
          </a:p>
        </p:txBody>
      </p:sp>
    </p:spTree>
    <p:extLst>
      <p:ext uri="{BB962C8B-B14F-4D97-AF65-F5344CB8AC3E}">
        <p14:creationId xmlns:p14="http://schemas.microsoft.com/office/powerpoint/2010/main" val="31377999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8434" name="Picture 9"/>
          <p:cNvPicPr>
            <a:picLocks noChangeAspect="1"/>
          </p:cNvPicPr>
          <p:nvPr/>
        </p:nvPicPr>
        <p:blipFill>
          <a:blip r:embed="rId3"/>
          <a:srcRect/>
          <a:stretch>
            <a:fillRect/>
          </a:stretch>
        </p:blipFill>
        <p:spPr bwMode="auto">
          <a:xfrm>
            <a:off x="0" y="6343650"/>
            <a:ext cx="9144000" cy="590550"/>
          </a:xfrm>
          <a:prstGeom prst="rect">
            <a:avLst/>
          </a:prstGeom>
          <a:noFill/>
          <a:ln w="9525">
            <a:noFill/>
            <a:miter lim="800000"/>
            <a:headEnd/>
            <a:tailEnd/>
          </a:ln>
        </p:spPr>
      </p:pic>
      <p:sp>
        <p:nvSpPr>
          <p:cNvPr id="18435" name="Title 1"/>
          <p:cNvSpPr>
            <a:spLocks noGrp="1"/>
          </p:cNvSpPr>
          <p:nvPr>
            <p:ph type="title"/>
          </p:nvPr>
        </p:nvSpPr>
        <p:spPr>
          <a:xfrm>
            <a:off x="457200" y="152400"/>
            <a:ext cx="8229600" cy="1143000"/>
          </a:xfrm>
        </p:spPr>
        <p:txBody>
          <a:bodyPr/>
          <a:lstStyle/>
          <a:p>
            <a:pPr eaLnBrk="1" hangingPunct="1"/>
            <a:r>
              <a:rPr lang="en-US" smtClean="0">
                <a:solidFill>
                  <a:srgbClr val="006892"/>
                </a:solidFill>
              </a:rPr>
              <a:t>About the Presentation</a:t>
            </a:r>
          </a:p>
        </p:txBody>
      </p:sp>
      <p:sp>
        <p:nvSpPr>
          <p:cNvPr id="18436" name="Content Placeholder 2"/>
          <p:cNvSpPr>
            <a:spLocks noGrp="1"/>
          </p:cNvSpPr>
          <p:nvPr>
            <p:ph idx="1"/>
          </p:nvPr>
        </p:nvSpPr>
        <p:spPr>
          <a:xfrm>
            <a:off x="381000" y="1371600"/>
            <a:ext cx="8229600" cy="4208463"/>
          </a:xfrm>
        </p:spPr>
        <p:txBody>
          <a:bodyPr/>
          <a:lstStyle/>
          <a:p>
            <a:pPr eaLnBrk="1" hangingPunct="1">
              <a:buClr>
                <a:srgbClr val="BE854C"/>
              </a:buClr>
              <a:buSzPct val="65000"/>
              <a:buFont typeface="Arial" charset="0"/>
              <a:buNone/>
            </a:pPr>
            <a:r>
              <a:rPr lang="en-US" smtClean="0"/>
              <a:t>   </a:t>
            </a:r>
            <a:r>
              <a:rPr lang="en-US" sz="2400" smtClean="0"/>
              <a:t>This presentation is, in large part, dependent on Miller and Rollnick’s text – </a:t>
            </a:r>
            <a:r>
              <a:rPr lang="en-US" sz="2400" i="1" smtClean="0"/>
              <a:t>Motivational Interviewing.</a:t>
            </a:r>
            <a:r>
              <a:rPr lang="en-US" sz="2400" smtClean="0"/>
              <a:t> It is a succinct interpretation of Motivational Interviewing (MI) philosophy and is not intended to be a fully comprehensive review of the subject.</a:t>
            </a:r>
          </a:p>
          <a:p>
            <a:pPr eaLnBrk="1" hangingPunct="1">
              <a:buClr>
                <a:srgbClr val="BE854C"/>
              </a:buClr>
              <a:buSzPct val="65000"/>
              <a:buFont typeface="Arial" charset="0"/>
              <a:buNone/>
            </a:pPr>
            <a:endParaRPr lang="en-US" sz="2400" smtClean="0"/>
          </a:p>
          <a:p>
            <a:pPr eaLnBrk="1" hangingPunct="1">
              <a:buClr>
                <a:srgbClr val="BE854C"/>
              </a:buClr>
              <a:buSzPct val="65000"/>
              <a:buFont typeface="Arial" charset="0"/>
              <a:buNone/>
            </a:pPr>
            <a:r>
              <a:rPr lang="en-US" sz="2400" smtClean="0"/>
              <a:t>	Participants will learn:</a:t>
            </a:r>
          </a:p>
          <a:p>
            <a:pPr marL="796925" lvl="1" indent="-398463" eaLnBrk="1" hangingPunct="1">
              <a:buClr>
                <a:srgbClr val="BE854C"/>
              </a:buClr>
              <a:buSzPct val="65000"/>
              <a:buFont typeface="Wingdings" pitchFamily="2" charset="2"/>
              <a:buChar char="Ø"/>
            </a:pPr>
            <a:r>
              <a:rPr lang="en-US" sz="2000" smtClean="0"/>
              <a:t>One of MI’s most important rules, that confrontation doubles an inmate’s resistance</a:t>
            </a:r>
          </a:p>
          <a:p>
            <a:pPr marL="796925" lvl="1" indent="-398463" eaLnBrk="1" hangingPunct="1">
              <a:buClr>
                <a:srgbClr val="BE854C"/>
              </a:buClr>
              <a:buSzPct val="65000"/>
              <a:buFont typeface="Wingdings" pitchFamily="2" charset="2"/>
              <a:buChar char="Ø"/>
            </a:pPr>
            <a:r>
              <a:rPr lang="en-US" sz="2000" smtClean="0"/>
              <a:t>How vital empathy is to successful MI counseling</a:t>
            </a:r>
          </a:p>
          <a:p>
            <a:pPr marL="796925" lvl="1" indent="-398463" eaLnBrk="1" hangingPunct="1">
              <a:buClr>
                <a:srgbClr val="BE854C"/>
              </a:buClr>
              <a:buSzPct val="65000"/>
              <a:buFont typeface="Wingdings" pitchFamily="2" charset="2"/>
              <a:buChar char="Ø"/>
            </a:pPr>
            <a:r>
              <a:rPr lang="en-US" sz="2000" smtClean="0"/>
              <a:t>That the way to respond to an inmates’s resistance is through non-resistance; hostility and criticism are counterproductive an ineffective when using MI philosophy. </a:t>
            </a:r>
          </a:p>
          <a:p>
            <a:pPr eaLnBrk="1" hangingPunct="1">
              <a:buClr>
                <a:srgbClr val="BE854C"/>
              </a:buClr>
              <a:buSzPct val="65000"/>
              <a:buFont typeface="Wingdings" pitchFamily="2" charset="2"/>
              <a:buChar char="Ø"/>
            </a:pPr>
            <a:endParaRPr lang="en-US" sz="2400" smtClean="0"/>
          </a:p>
          <a:p>
            <a:pPr eaLnBrk="1" hangingPunct="1">
              <a:buClr>
                <a:srgbClr val="BE854C"/>
              </a:buClr>
              <a:buSzPct val="65000"/>
              <a:buFont typeface="Arial" charset="0"/>
              <a:buNone/>
            </a:pPr>
            <a:r>
              <a:rPr lang="en-US" sz="2400" smtClean="0"/>
              <a:t>	</a:t>
            </a:r>
            <a:endParaRPr lang="en-US" sz="2400" smtClean="0">
              <a:solidFill>
                <a:srgbClr val="262626"/>
              </a:solidFill>
              <a:cs typeface="Arial" charset="0"/>
            </a:endParaRPr>
          </a:p>
        </p:txBody>
      </p:sp>
      <p:sp>
        <p:nvSpPr>
          <p:cNvPr id="18437" name="Slide Number Placeholder 8"/>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BCC29F3-7DFA-460E-85DC-6AE86714285C}" type="slidenum">
              <a:rPr lang="en-US" smtClean="0">
                <a:solidFill>
                  <a:schemeClr val="bg1"/>
                </a:solidFill>
                <a:latin typeface="Arial" charset="0"/>
                <a:cs typeface="Arial" charset="0"/>
              </a:rPr>
              <a:pPr fontAlgn="base">
                <a:spcBef>
                  <a:spcPct val="0"/>
                </a:spcBef>
                <a:spcAft>
                  <a:spcPct val="0"/>
                </a:spcAft>
              </a:pPr>
              <a:t>3</a:t>
            </a:fld>
            <a:endParaRPr lang="en-US" smtClean="0">
              <a:solidFill>
                <a:schemeClr val="bg1"/>
              </a:solidFill>
              <a:latin typeface="Arial" charset="0"/>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0482" name="Picture 9"/>
          <p:cNvPicPr>
            <a:picLocks noChangeAspect="1"/>
          </p:cNvPicPr>
          <p:nvPr/>
        </p:nvPicPr>
        <p:blipFill>
          <a:blip r:embed="rId3"/>
          <a:srcRect/>
          <a:stretch>
            <a:fillRect/>
          </a:stretch>
        </p:blipFill>
        <p:spPr bwMode="auto">
          <a:xfrm>
            <a:off x="0" y="6343650"/>
            <a:ext cx="9144000" cy="590550"/>
          </a:xfrm>
          <a:prstGeom prst="rect">
            <a:avLst/>
          </a:prstGeom>
          <a:noFill/>
          <a:ln w="9525">
            <a:noFill/>
            <a:miter lim="800000"/>
            <a:headEnd/>
            <a:tailEnd/>
          </a:ln>
        </p:spPr>
      </p:pic>
      <p:sp>
        <p:nvSpPr>
          <p:cNvPr id="20483" name="Title 1"/>
          <p:cNvSpPr>
            <a:spLocks noGrp="1"/>
          </p:cNvSpPr>
          <p:nvPr>
            <p:ph type="title" idx="4294967295"/>
          </p:nvPr>
        </p:nvSpPr>
        <p:spPr>
          <a:xfrm>
            <a:off x="457200" y="152400"/>
            <a:ext cx="8229600" cy="1143000"/>
          </a:xfrm>
        </p:spPr>
        <p:txBody>
          <a:bodyPr/>
          <a:lstStyle/>
          <a:p>
            <a:pPr eaLnBrk="1" hangingPunct="1"/>
            <a:r>
              <a:rPr lang="en-US" smtClean="0">
                <a:solidFill>
                  <a:srgbClr val="006892"/>
                </a:solidFill>
                <a:cs typeface="Arial" charset="0"/>
              </a:rPr>
              <a:t>Learning Objectives</a:t>
            </a:r>
          </a:p>
        </p:txBody>
      </p:sp>
      <p:sp>
        <p:nvSpPr>
          <p:cNvPr id="20484"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0815B6A9-2DF1-4C7B-9DAE-8557B0290019}" type="slidenum">
              <a:rPr lang="en-US" sz="1200">
                <a:solidFill>
                  <a:schemeClr val="bg1"/>
                </a:solidFill>
                <a:cs typeface="Arial" charset="0"/>
              </a:rPr>
              <a:pPr algn="r"/>
              <a:t>4</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487" name="Content Placeholder 2"/>
          <p:cNvSpPr>
            <a:spLocks/>
          </p:cNvSpPr>
          <p:nvPr/>
        </p:nvSpPr>
        <p:spPr bwMode="auto">
          <a:xfrm>
            <a:off x="381000" y="1600200"/>
            <a:ext cx="8229600" cy="4208463"/>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r>
              <a:rPr lang="en-US" sz="3200">
                <a:latin typeface="Calibri" pitchFamily="34" charset="0"/>
              </a:rPr>
              <a:t>   Participants will be able to:</a:t>
            </a:r>
          </a:p>
          <a:p>
            <a:pPr marL="342900" indent="-342900">
              <a:spcBef>
                <a:spcPct val="20000"/>
              </a:spcBef>
              <a:buClr>
                <a:srgbClr val="BE854C"/>
              </a:buClr>
              <a:buSzPct val="65000"/>
              <a:buFont typeface="Arial" charset="0"/>
              <a:buNone/>
            </a:pPr>
            <a:endParaRPr lang="en-US" sz="1200">
              <a:latin typeface="Calibri" pitchFamily="34" charset="0"/>
            </a:endParaRPr>
          </a:p>
          <a:p>
            <a:pPr marL="342900" indent="-342900">
              <a:spcBef>
                <a:spcPct val="20000"/>
              </a:spcBef>
              <a:buClr>
                <a:srgbClr val="006892"/>
              </a:buClr>
              <a:buSzPct val="65000"/>
              <a:buFont typeface="Wingdings" pitchFamily="2" charset="2"/>
              <a:buChar char="Ø"/>
            </a:pPr>
            <a:r>
              <a:rPr lang="en-US" sz="2800">
                <a:latin typeface="Calibri" pitchFamily="34" charset="0"/>
              </a:rPr>
              <a:t>Describe substance abuse and addictions as it is identified by the national Institute of Drug Abuse</a:t>
            </a:r>
          </a:p>
          <a:p>
            <a:pPr marL="342900" indent="-342900">
              <a:spcBef>
                <a:spcPct val="20000"/>
              </a:spcBef>
              <a:buClr>
                <a:srgbClr val="006892"/>
              </a:buClr>
              <a:buSzPct val="65000"/>
              <a:buFont typeface="Wingdings" pitchFamily="2" charset="2"/>
              <a:buChar char="Ø"/>
            </a:pPr>
            <a:r>
              <a:rPr lang="en-US" sz="2800">
                <a:latin typeface="Calibri" pitchFamily="34" charset="0"/>
              </a:rPr>
              <a:t>Identify at least two (2) key principles of Motivational Interviewing</a:t>
            </a:r>
          </a:p>
          <a:p>
            <a:pPr marL="342900" indent="-342900">
              <a:spcBef>
                <a:spcPct val="20000"/>
              </a:spcBef>
              <a:buClr>
                <a:srgbClr val="006892"/>
              </a:buClr>
              <a:buSzPct val="65000"/>
              <a:buFont typeface="Wingdings" pitchFamily="2" charset="2"/>
              <a:buChar char="Ø"/>
            </a:pPr>
            <a:r>
              <a:rPr lang="en-US" sz="2800">
                <a:latin typeface="Calibri" pitchFamily="34" charset="0"/>
              </a:rPr>
              <a:t>Describe at least seven (7) rules of Motivational Interviewing</a:t>
            </a:r>
          </a:p>
          <a:p>
            <a:pPr marL="342900" indent="-342900">
              <a:spcBef>
                <a:spcPct val="20000"/>
              </a:spcBef>
              <a:buClr>
                <a:srgbClr val="BE854C"/>
              </a:buClr>
              <a:buSzPct val="65000"/>
              <a:buFont typeface="Arial" charset="0"/>
              <a:buNone/>
            </a:pPr>
            <a:r>
              <a:rPr lang="en-US" sz="2400">
                <a:latin typeface="Calibri" pitchFamily="34" charset="0"/>
              </a:rPr>
              <a:t>	</a:t>
            </a:r>
            <a:endParaRPr lang="en-US" sz="2400">
              <a:solidFill>
                <a:srgbClr val="262626"/>
              </a:solidFill>
              <a:latin typeface="Calibri" pitchFamily="34" charset="0"/>
              <a:cs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2530" name="Picture 9"/>
          <p:cNvPicPr>
            <a:picLocks noChangeAspect="1"/>
          </p:cNvPicPr>
          <p:nvPr/>
        </p:nvPicPr>
        <p:blipFill>
          <a:blip r:embed="rId3"/>
          <a:srcRect/>
          <a:stretch>
            <a:fillRect/>
          </a:stretch>
        </p:blipFill>
        <p:spPr bwMode="auto">
          <a:xfrm>
            <a:off x="0" y="6343650"/>
            <a:ext cx="9144000" cy="590550"/>
          </a:xfrm>
          <a:prstGeom prst="rect">
            <a:avLst/>
          </a:prstGeom>
          <a:noFill/>
          <a:ln w="9525">
            <a:noFill/>
            <a:miter lim="800000"/>
            <a:headEnd/>
            <a:tailEnd/>
          </a:ln>
        </p:spPr>
      </p:pic>
      <p:sp>
        <p:nvSpPr>
          <p:cNvPr id="22531" name="Title 1"/>
          <p:cNvSpPr>
            <a:spLocks noGrp="1"/>
          </p:cNvSpPr>
          <p:nvPr>
            <p:ph type="title" idx="4294967295"/>
          </p:nvPr>
        </p:nvSpPr>
        <p:spPr>
          <a:xfrm>
            <a:off x="0" y="152400"/>
            <a:ext cx="9144000" cy="1143000"/>
          </a:xfrm>
        </p:spPr>
        <p:txBody>
          <a:bodyPr/>
          <a:lstStyle/>
          <a:p>
            <a:pPr eaLnBrk="1" hangingPunct="1"/>
            <a:r>
              <a:rPr lang="en-US" sz="4000" smtClean="0">
                <a:solidFill>
                  <a:srgbClr val="006892"/>
                </a:solidFill>
                <a:cs typeface="Arial" charset="0"/>
              </a:rPr>
              <a:t>General Background of Substance Abuse</a:t>
            </a:r>
          </a:p>
        </p:txBody>
      </p:sp>
      <p:sp>
        <p:nvSpPr>
          <p:cNvPr id="22532"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D051BFF-6EC3-439E-A866-844AABF8FB8A}" type="slidenum">
              <a:rPr lang="en-US" sz="1200">
                <a:solidFill>
                  <a:schemeClr val="bg1"/>
                </a:solidFill>
                <a:cs typeface="Arial" charset="0"/>
              </a:rPr>
              <a:pPr algn="r"/>
              <a:t>5</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535" name="Content Placeholder 2"/>
          <p:cNvSpPr>
            <a:spLocks/>
          </p:cNvSpPr>
          <p:nvPr/>
        </p:nvSpPr>
        <p:spPr bwMode="auto">
          <a:xfrm>
            <a:off x="381000" y="1600200"/>
            <a:ext cx="8229600" cy="4208463"/>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a:latin typeface="Calibri" pitchFamily="34" charset="0"/>
            </a:endParaRPr>
          </a:p>
          <a:p>
            <a:pPr marL="342900" indent="-342900">
              <a:spcBef>
                <a:spcPct val="20000"/>
              </a:spcBef>
              <a:buClr>
                <a:srgbClr val="006892"/>
              </a:buClr>
              <a:buSzPct val="65000"/>
              <a:buFont typeface="Wingdings" pitchFamily="2" charset="2"/>
              <a:buChar char="Ø"/>
            </a:pPr>
            <a:r>
              <a:rPr lang="en-US" sz="2800">
                <a:latin typeface="Calibri" pitchFamily="34" charset="0"/>
              </a:rPr>
              <a:t>There are many “mistaken beliefs” surrounding substance abuse based on fallacies that masquerade as instances of reasoning but all are really irrational. </a:t>
            </a:r>
          </a:p>
          <a:p>
            <a:pPr marL="342900" indent="-342900">
              <a:spcBef>
                <a:spcPct val="20000"/>
              </a:spcBef>
              <a:buClr>
                <a:srgbClr val="006892"/>
              </a:buClr>
              <a:buSzPct val="65000"/>
              <a:buFont typeface="Wingdings" pitchFamily="2" charset="2"/>
              <a:buChar char="Ø"/>
            </a:pPr>
            <a:r>
              <a:rPr lang="en-US" sz="2800">
                <a:latin typeface="Calibri" pitchFamily="34" charset="0"/>
              </a:rPr>
              <a:t>Myth:  people who have developed the abusive and addictive use of substances are essentially bad people with bad character.</a:t>
            </a:r>
          </a:p>
          <a:p>
            <a:pPr marL="796925" lvl="1" indent="-398463">
              <a:spcBef>
                <a:spcPct val="20000"/>
              </a:spcBef>
              <a:buClr>
                <a:srgbClr val="006892"/>
              </a:buClr>
              <a:buSzPct val="65000"/>
              <a:buFont typeface="Wingdings" pitchFamily="2" charset="2"/>
              <a:buChar char="Ø"/>
            </a:pPr>
            <a:r>
              <a:rPr lang="en-US" sz="2400">
                <a:latin typeface="Calibri" pitchFamily="34" charset="0"/>
              </a:rPr>
              <a:t>Fact:  Substance abuse is best explained by the National Institute of Drug Abuse (NIDA): “Substance abuse is a chronic, relapsing brain disease.”</a:t>
            </a:r>
          </a:p>
          <a:p>
            <a:pPr marL="342900" indent="-342900">
              <a:spcBef>
                <a:spcPct val="20000"/>
              </a:spcBef>
              <a:buClr>
                <a:srgbClr val="BE854C"/>
              </a:buClr>
              <a:buSzPct val="65000"/>
              <a:buFont typeface="Arial" charset="0"/>
              <a:buNone/>
            </a:pPr>
            <a:r>
              <a:rPr lang="en-US" sz="2400">
                <a:latin typeface="Calibri" pitchFamily="34" charset="0"/>
              </a:rPr>
              <a:t>	</a:t>
            </a:r>
            <a:endParaRPr lang="en-US" sz="2400">
              <a:solidFill>
                <a:srgbClr val="262626"/>
              </a:solidFill>
              <a:latin typeface="Calibri" pitchFamily="34" charset="0"/>
              <a:cs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152400"/>
            <a:ext cx="9144000" cy="1143000"/>
          </a:xfrm>
        </p:spPr>
        <p:txBody>
          <a:bodyPr/>
          <a:lstStyle/>
          <a:p>
            <a:pPr eaLnBrk="1" hangingPunct="1"/>
            <a:r>
              <a:rPr lang="en-US" sz="4000" smtClean="0">
                <a:solidFill>
                  <a:srgbClr val="006892"/>
                </a:solidFill>
                <a:cs typeface="Arial" charset="0"/>
              </a:rPr>
              <a:t>General Background of Substance Abuse</a:t>
            </a: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6</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583" name="Content Placeholder 2"/>
          <p:cNvSpPr>
            <a:spLocks/>
          </p:cNvSpPr>
          <p:nvPr/>
        </p:nvSpPr>
        <p:spPr bwMode="auto">
          <a:xfrm>
            <a:off x="152400" y="1066800"/>
            <a:ext cx="8839200" cy="49530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a:latin typeface="Calibri" pitchFamily="34" charset="0"/>
            </a:endParaRPr>
          </a:p>
          <a:p>
            <a:pPr marL="342900" indent="-342900">
              <a:spcBef>
                <a:spcPct val="20000"/>
              </a:spcBef>
              <a:buClr>
                <a:srgbClr val="006892"/>
              </a:buClr>
              <a:buSzPct val="65000"/>
              <a:buFont typeface="Wingdings" pitchFamily="2" charset="2"/>
              <a:buChar char="Ø"/>
            </a:pPr>
            <a:r>
              <a:rPr lang="en-US" sz="2400">
                <a:latin typeface="Calibri" pitchFamily="34" charset="0"/>
              </a:rPr>
              <a:t>The process of becoming dependent on substances starts when large amounts of dopamine are released in the mid-brain region and are carried to the frontal lobes in the temple.  </a:t>
            </a:r>
          </a:p>
          <a:p>
            <a:pPr marL="342900" indent="-342900">
              <a:spcBef>
                <a:spcPct val="20000"/>
              </a:spcBef>
              <a:buClr>
                <a:srgbClr val="006892"/>
              </a:buClr>
              <a:buSzPct val="65000"/>
              <a:buFont typeface="Wingdings" pitchFamily="2" charset="2"/>
              <a:buChar char="Ø"/>
            </a:pPr>
            <a:endParaRPr lang="en-US" sz="800">
              <a:latin typeface="Calibri" pitchFamily="34" charset="0"/>
            </a:endParaRPr>
          </a:p>
          <a:p>
            <a:pPr marL="342900" indent="-342900">
              <a:spcBef>
                <a:spcPct val="20000"/>
              </a:spcBef>
              <a:buClr>
                <a:srgbClr val="006892"/>
              </a:buClr>
              <a:buSzPct val="65000"/>
              <a:buFont typeface="Wingdings" pitchFamily="2" charset="2"/>
              <a:buChar char="Ø"/>
            </a:pPr>
            <a:r>
              <a:rPr lang="en-US" sz="2400">
                <a:latin typeface="Calibri" pitchFamily="34" charset="0"/>
              </a:rPr>
              <a:t>The frontal lobes are, in reality, the organic seat of the personality.  That area controls the ability to reason and the ability to modulate emotions.</a:t>
            </a:r>
          </a:p>
          <a:p>
            <a:pPr marL="342900" indent="-342900">
              <a:spcBef>
                <a:spcPct val="20000"/>
              </a:spcBef>
              <a:buClr>
                <a:srgbClr val="006892"/>
              </a:buClr>
              <a:buSzPct val="65000"/>
              <a:buFont typeface="Wingdings" pitchFamily="2" charset="2"/>
              <a:buChar char="Ø"/>
            </a:pPr>
            <a:endParaRPr lang="en-US" sz="800">
              <a:latin typeface="Calibri" pitchFamily="34" charset="0"/>
            </a:endParaRPr>
          </a:p>
          <a:p>
            <a:pPr marL="342900" indent="-342900">
              <a:spcBef>
                <a:spcPct val="20000"/>
              </a:spcBef>
              <a:buClr>
                <a:srgbClr val="006892"/>
              </a:buClr>
              <a:buSzPct val="65000"/>
              <a:buFont typeface="Wingdings" pitchFamily="2" charset="2"/>
              <a:buChar char="Ø"/>
            </a:pPr>
            <a:r>
              <a:rPr lang="en-US" sz="2400">
                <a:latin typeface="Calibri" pitchFamily="34" charset="0"/>
              </a:rPr>
              <a:t>Substance abuse has nothing to do with bad character or weak willpower.</a:t>
            </a:r>
          </a:p>
          <a:p>
            <a:pPr marL="342900" indent="-342900">
              <a:spcBef>
                <a:spcPct val="20000"/>
              </a:spcBef>
              <a:buClr>
                <a:srgbClr val="006892"/>
              </a:buClr>
              <a:buSzPct val="65000"/>
              <a:buFont typeface="Wingdings" pitchFamily="2" charset="2"/>
              <a:buChar char="Ø"/>
            </a:pPr>
            <a:endParaRPr lang="en-US" sz="800">
              <a:latin typeface="Calibri" pitchFamily="34" charset="0"/>
            </a:endParaRPr>
          </a:p>
          <a:p>
            <a:pPr marL="342900" indent="-342900">
              <a:spcBef>
                <a:spcPct val="20000"/>
              </a:spcBef>
              <a:buClr>
                <a:srgbClr val="006892"/>
              </a:buClr>
              <a:buSzPct val="65000"/>
              <a:buFont typeface="Wingdings" pitchFamily="2" charset="2"/>
              <a:buChar char="Ø"/>
            </a:pPr>
            <a:r>
              <a:rPr lang="en-US" sz="2400">
                <a:latin typeface="Calibri" pitchFamily="34" charset="0"/>
              </a:rPr>
              <a:t>Substance abuse is a medical problem, not a moral problem, and every person suffering from this disease has the right to be treated with respect. 	</a:t>
            </a:r>
            <a:endParaRPr lang="en-US" sz="2400">
              <a:solidFill>
                <a:srgbClr val="262626"/>
              </a:solidFill>
              <a:latin typeface="Calibri" pitchFamily="34" charset="0"/>
              <a:cs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6626" name="Picture 9"/>
          <p:cNvPicPr>
            <a:picLocks noChangeAspect="1"/>
          </p:cNvPicPr>
          <p:nvPr/>
        </p:nvPicPr>
        <p:blipFill>
          <a:blip r:embed="rId3"/>
          <a:srcRect/>
          <a:stretch>
            <a:fillRect/>
          </a:stretch>
        </p:blipFill>
        <p:spPr bwMode="auto">
          <a:xfrm>
            <a:off x="0" y="6343650"/>
            <a:ext cx="9144000" cy="590550"/>
          </a:xfrm>
          <a:prstGeom prst="rect">
            <a:avLst/>
          </a:prstGeom>
          <a:noFill/>
          <a:ln w="9525">
            <a:noFill/>
            <a:miter lim="800000"/>
            <a:headEnd/>
            <a:tailEnd/>
          </a:ln>
        </p:spPr>
      </p:pic>
      <p:sp>
        <p:nvSpPr>
          <p:cNvPr id="26627" name="Title 1"/>
          <p:cNvSpPr>
            <a:spLocks noGrp="1"/>
          </p:cNvSpPr>
          <p:nvPr>
            <p:ph type="title" idx="4294967295"/>
          </p:nvPr>
        </p:nvSpPr>
        <p:spPr>
          <a:xfrm>
            <a:off x="0" y="152400"/>
            <a:ext cx="9144000" cy="1143000"/>
          </a:xfrm>
        </p:spPr>
        <p:txBody>
          <a:bodyPr/>
          <a:lstStyle/>
          <a:p>
            <a:pPr eaLnBrk="1" hangingPunct="1"/>
            <a:r>
              <a:rPr lang="en-US" sz="4000" smtClean="0">
                <a:solidFill>
                  <a:srgbClr val="006892"/>
                </a:solidFill>
                <a:cs typeface="Arial" charset="0"/>
              </a:rPr>
              <a:t>Principles of MI: Overcoming Resistance</a:t>
            </a:r>
          </a:p>
        </p:txBody>
      </p:sp>
      <p:sp>
        <p:nvSpPr>
          <p:cNvPr id="26628"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C0051237-AAF8-4116-BF94-CCFB34FB16E9}" type="slidenum">
              <a:rPr lang="en-US" sz="1200">
                <a:solidFill>
                  <a:schemeClr val="bg1"/>
                </a:solidFill>
                <a:cs typeface="Arial" charset="0"/>
              </a:rPr>
              <a:pPr algn="r"/>
              <a:t>7</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6631" name="Content Placeholder 2"/>
          <p:cNvSpPr>
            <a:spLocks/>
          </p:cNvSpPr>
          <p:nvPr/>
        </p:nvSpPr>
        <p:spPr bwMode="auto">
          <a:xfrm>
            <a:off x="152400" y="1066800"/>
            <a:ext cx="8839200" cy="49530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a:latin typeface="Calibri" pitchFamily="34" charset="0"/>
            </a:endParaRPr>
          </a:p>
          <a:p>
            <a:pPr marL="342900" indent="-342900">
              <a:spcBef>
                <a:spcPct val="20000"/>
              </a:spcBef>
              <a:buClr>
                <a:srgbClr val="006892"/>
              </a:buClr>
              <a:buSzPct val="65000"/>
              <a:buFont typeface="Wingdings" pitchFamily="2" charset="2"/>
              <a:buChar char="Ø"/>
            </a:pPr>
            <a:r>
              <a:rPr lang="en-US" sz="2800">
                <a:latin typeface="Calibri" pitchFamily="34" charset="0"/>
              </a:rPr>
              <a:t>A syllogism based on inductive reasoning:</a:t>
            </a:r>
            <a:r>
              <a:rPr lang="en-US" sz="2400">
                <a:latin typeface="Calibri" pitchFamily="34" charset="0"/>
              </a:rPr>
              <a:t>  </a:t>
            </a:r>
          </a:p>
          <a:p>
            <a:pPr marL="796925" lvl="1" indent="-398463">
              <a:spcBef>
                <a:spcPct val="20000"/>
              </a:spcBef>
              <a:buClr>
                <a:srgbClr val="006892"/>
              </a:buClr>
              <a:buSzPct val="65000"/>
              <a:buFont typeface="Wingdings" pitchFamily="2" charset="2"/>
              <a:buChar char="Ø"/>
            </a:pPr>
            <a:r>
              <a:rPr lang="en-US" sz="2400">
                <a:latin typeface="Calibri" pitchFamily="34" charset="0"/>
              </a:rPr>
              <a:t>Confrontation promotes resistance.</a:t>
            </a:r>
          </a:p>
          <a:p>
            <a:pPr marL="796925" lvl="1" indent="-398463">
              <a:spcBef>
                <a:spcPct val="20000"/>
              </a:spcBef>
              <a:buClr>
                <a:srgbClr val="006892"/>
              </a:buClr>
              <a:buSzPct val="65000"/>
              <a:buFont typeface="Wingdings" pitchFamily="2" charset="2"/>
              <a:buChar char="Ø"/>
            </a:pPr>
            <a:r>
              <a:rPr lang="en-US" sz="2400">
                <a:latin typeface="Calibri" pitchFamily="34" charset="0"/>
              </a:rPr>
              <a:t>Resistance is a major obstacle to change.</a:t>
            </a:r>
          </a:p>
          <a:p>
            <a:pPr marL="796925" lvl="1" indent="-398463">
              <a:spcBef>
                <a:spcPct val="20000"/>
              </a:spcBef>
              <a:buClr>
                <a:srgbClr val="006892"/>
              </a:buClr>
              <a:buSzPct val="65000"/>
              <a:buFont typeface="Wingdings" pitchFamily="2" charset="2"/>
              <a:buChar char="Ø"/>
            </a:pPr>
            <a:r>
              <a:rPr lang="en-US" sz="2400">
                <a:latin typeface="Calibri" pitchFamily="34" charset="0"/>
              </a:rPr>
              <a:t>Ergo, if you wish to overcome resistance (to change), you must avoid confrontation.</a:t>
            </a:r>
          </a:p>
          <a:p>
            <a:pPr marL="796925" lvl="1" indent="-398463">
              <a:spcBef>
                <a:spcPct val="20000"/>
              </a:spcBef>
              <a:buClr>
                <a:srgbClr val="006892"/>
              </a:buClr>
              <a:buSzPct val="65000"/>
              <a:buFont typeface="Wingdings" pitchFamily="2" charset="2"/>
              <a:buChar char="Ø"/>
            </a:pPr>
            <a:endParaRPr lang="en-US" sz="2400">
              <a:latin typeface="Calibri" pitchFamily="34" charset="0"/>
            </a:endParaRPr>
          </a:p>
          <a:p>
            <a:pPr marL="342900" indent="-342900">
              <a:spcBef>
                <a:spcPct val="20000"/>
              </a:spcBef>
              <a:buClr>
                <a:srgbClr val="006892"/>
              </a:buClr>
              <a:buSzPct val="65000"/>
              <a:buFont typeface="Wingdings" pitchFamily="2" charset="2"/>
              <a:buChar char="Ø"/>
            </a:pPr>
            <a:r>
              <a:rPr lang="en-US" sz="2800">
                <a:latin typeface="Calibri" pitchFamily="34" charset="0"/>
              </a:rPr>
              <a:t>The basic principle of MI is that confrontation doubles resistance to change.  That means that the MI format is based on a number of notions involved in helping people to see where their best interests lie. </a:t>
            </a:r>
          </a:p>
          <a:p>
            <a:pPr marL="342900" indent="-342900">
              <a:spcBef>
                <a:spcPct val="20000"/>
              </a:spcBef>
              <a:buClr>
                <a:srgbClr val="006892"/>
              </a:buClr>
              <a:buSzPct val="65000"/>
              <a:buFont typeface="Wingdings" pitchFamily="2" charset="2"/>
              <a:buChar char="Ø"/>
            </a:pPr>
            <a:endParaRPr lang="en-US" sz="2400">
              <a:latin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8674" name="Picture 9"/>
          <p:cNvPicPr>
            <a:picLocks noChangeAspect="1"/>
          </p:cNvPicPr>
          <p:nvPr/>
        </p:nvPicPr>
        <p:blipFill>
          <a:blip r:embed="rId3"/>
          <a:srcRect/>
          <a:stretch>
            <a:fillRect/>
          </a:stretch>
        </p:blipFill>
        <p:spPr bwMode="auto">
          <a:xfrm>
            <a:off x="0" y="6343650"/>
            <a:ext cx="9144000" cy="590550"/>
          </a:xfrm>
          <a:prstGeom prst="rect">
            <a:avLst/>
          </a:prstGeom>
          <a:noFill/>
          <a:ln w="9525">
            <a:noFill/>
            <a:miter lim="800000"/>
            <a:headEnd/>
            <a:tailEnd/>
          </a:ln>
        </p:spPr>
      </p:pic>
      <p:sp>
        <p:nvSpPr>
          <p:cNvPr id="28675" name="Title 1"/>
          <p:cNvSpPr>
            <a:spLocks noGrp="1"/>
          </p:cNvSpPr>
          <p:nvPr>
            <p:ph type="title" idx="4294967295"/>
          </p:nvPr>
        </p:nvSpPr>
        <p:spPr>
          <a:xfrm>
            <a:off x="0" y="152400"/>
            <a:ext cx="9144000" cy="1143000"/>
          </a:xfrm>
        </p:spPr>
        <p:txBody>
          <a:bodyPr/>
          <a:lstStyle/>
          <a:p>
            <a:pPr eaLnBrk="1" hangingPunct="1"/>
            <a:r>
              <a:rPr lang="en-US" smtClean="0">
                <a:solidFill>
                  <a:srgbClr val="006892"/>
                </a:solidFill>
                <a:cs typeface="Arial" charset="0"/>
              </a:rPr>
              <a:t>Principles of MI: Empathy</a:t>
            </a:r>
          </a:p>
        </p:txBody>
      </p:sp>
      <p:sp>
        <p:nvSpPr>
          <p:cNvPr id="28676"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C4CC5D4-1515-4C05-B195-A0BE002C9A72}" type="slidenum">
              <a:rPr lang="en-US" sz="1200">
                <a:solidFill>
                  <a:schemeClr val="bg1"/>
                </a:solidFill>
                <a:cs typeface="Arial" charset="0"/>
              </a:rPr>
              <a:pPr algn="r"/>
              <a:t>8</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8679" name="Content Placeholder 2"/>
          <p:cNvSpPr>
            <a:spLocks/>
          </p:cNvSpPr>
          <p:nvPr/>
        </p:nvSpPr>
        <p:spPr bwMode="auto">
          <a:xfrm>
            <a:off x="152400" y="1295400"/>
            <a:ext cx="8839200" cy="49530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a:latin typeface="Calibri" pitchFamily="34" charset="0"/>
            </a:endParaRPr>
          </a:p>
          <a:p>
            <a:pPr marL="342900" indent="-342900">
              <a:spcBef>
                <a:spcPct val="20000"/>
              </a:spcBef>
              <a:buClr>
                <a:srgbClr val="006892"/>
              </a:buClr>
              <a:buSzPct val="65000"/>
              <a:buFont typeface="Wingdings" pitchFamily="2" charset="2"/>
              <a:buChar char="Ø"/>
            </a:pPr>
            <a:r>
              <a:rPr lang="en-US" sz="2800">
                <a:latin typeface="Calibri" pitchFamily="34" charset="0"/>
              </a:rPr>
              <a:t>In order to do MI, we have to demonstrate empathy.     As a matter of fact, empathy is one of the most important aspects of MI philosophy as developed by Miller and Rollnick. The concept is usually referred to as “accurate empathy.”</a:t>
            </a:r>
            <a:endParaRPr lang="en-US" sz="2400">
              <a:latin typeface="Calibri" pitchFamily="34" charset="0"/>
            </a:endParaRPr>
          </a:p>
          <a:p>
            <a:pPr marL="796925" lvl="1" indent="-398463">
              <a:spcBef>
                <a:spcPct val="20000"/>
              </a:spcBef>
              <a:buClr>
                <a:srgbClr val="006892"/>
              </a:buClr>
              <a:buSzPct val="65000"/>
              <a:buFont typeface="Wingdings" pitchFamily="2" charset="2"/>
              <a:buNone/>
            </a:pPr>
            <a:endParaRPr lang="en-US" sz="2400">
              <a:latin typeface="Calibri" pitchFamily="34" charset="0"/>
            </a:endParaRPr>
          </a:p>
          <a:p>
            <a:pPr marL="342900" indent="-342900">
              <a:spcBef>
                <a:spcPct val="20000"/>
              </a:spcBef>
              <a:buClr>
                <a:srgbClr val="006892"/>
              </a:buClr>
              <a:buSzPct val="65000"/>
              <a:buFont typeface="Wingdings" pitchFamily="2" charset="2"/>
              <a:buChar char="Ø"/>
            </a:pPr>
            <a:r>
              <a:rPr lang="en-US" sz="2800">
                <a:latin typeface="Calibri" pitchFamily="34" charset="0"/>
              </a:rPr>
              <a:t>The 1960’s therapist, Carl Rogers, claimed that low empathy counselors have poor success rates and high empathy counselors have high success rates. </a:t>
            </a:r>
          </a:p>
          <a:p>
            <a:pPr marL="342900" indent="-342900">
              <a:spcBef>
                <a:spcPct val="20000"/>
              </a:spcBef>
              <a:buClr>
                <a:srgbClr val="006892"/>
              </a:buClr>
              <a:buSzPct val="65000"/>
              <a:buFont typeface="Wingdings" pitchFamily="2" charset="2"/>
              <a:buChar char="Ø"/>
            </a:pPr>
            <a:endParaRPr lang="en-US" sz="2400">
              <a:latin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30722" name="Picture 9"/>
          <p:cNvPicPr>
            <a:picLocks noChangeAspect="1"/>
          </p:cNvPicPr>
          <p:nvPr/>
        </p:nvPicPr>
        <p:blipFill>
          <a:blip r:embed="rId3"/>
          <a:srcRect/>
          <a:stretch>
            <a:fillRect/>
          </a:stretch>
        </p:blipFill>
        <p:spPr bwMode="auto">
          <a:xfrm>
            <a:off x="0" y="6343650"/>
            <a:ext cx="9144000" cy="590550"/>
          </a:xfrm>
          <a:prstGeom prst="rect">
            <a:avLst/>
          </a:prstGeom>
          <a:noFill/>
          <a:ln w="9525">
            <a:noFill/>
            <a:miter lim="800000"/>
            <a:headEnd/>
            <a:tailEnd/>
          </a:ln>
        </p:spPr>
      </p:pic>
      <p:sp>
        <p:nvSpPr>
          <p:cNvPr id="30723" name="Title 1"/>
          <p:cNvSpPr>
            <a:spLocks noGrp="1"/>
          </p:cNvSpPr>
          <p:nvPr>
            <p:ph type="title" idx="4294967295"/>
          </p:nvPr>
        </p:nvSpPr>
        <p:spPr>
          <a:xfrm>
            <a:off x="0" y="152400"/>
            <a:ext cx="9144000" cy="1143000"/>
          </a:xfrm>
        </p:spPr>
        <p:txBody>
          <a:bodyPr/>
          <a:lstStyle/>
          <a:p>
            <a:pPr eaLnBrk="1" hangingPunct="1"/>
            <a:r>
              <a:rPr lang="en-US" sz="4000" smtClean="0">
                <a:solidFill>
                  <a:srgbClr val="006892"/>
                </a:solidFill>
                <a:cs typeface="Arial" charset="0"/>
              </a:rPr>
              <a:t>Principles of MI: Resolving Ambivalence</a:t>
            </a:r>
          </a:p>
        </p:txBody>
      </p:sp>
      <p:sp>
        <p:nvSpPr>
          <p:cNvPr id="30724"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B4CEBF69-702C-4D8A-A546-54489518FBBE}" type="slidenum">
              <a:rPr lang="en-US" sz="1200">
                <a:solidFill>
                  <a:schemeClr val="bg1"/>
                </a:solidFill>
                <a:cs typeface="Arial" charset="0"/>
              </a:rPr>
              <a:pPr algn="r"/>
              <a:t>9</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0727" name="Content Placeholder 2"/>
          <p:cNvSpPr>
            <a:spLocks/>
          </p:cNvSpPr>
          <p:nvPr/>
        </p:nvSpPr>
        <p:spPr bwMode="auto">
          <a:xfrm>
            <a:off x="152400" y="1295400"/>
            <a:ext cx="8839200" cy="49530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a:latin typeface="Calibri" pitchFamily="34" charset="0"/>
            </a:endParaRPr>
          </a:p>
          <a:p>
            <a:pPr marL="342900" indent="-342900">
              <a:spcBef>
                <a:spcPct val="20000"/>
              </a:spcBef>
              <a:buClr>
                <a:srgbClr val="006892"/>
              </a:buClr>
              <a:buSzPct val="65000"/>
              <a:buFont typeface="Wingdings" pitchFamily="2" charset="2"/>
              <a:buChar char="Ø"/>
            </a:pPr>
            <a:r>
              <a:rPr lang="en-US" sz="2800">
                <a:latin typeface="Calibri" pitchFamily="34" charset="0"/>
              </a:rPr>
              <a:t>Another important principle of MI is to resolve a client’s ambivalence. Most substance abusers are caught between two contradictory beliefs:</a:t>
            </a:r>
          </a:p>
          <a:p>
            <a:pPr marL="796925" lvl="1" indent="-398463">
              <a:spcBef>
                <a:spcPct val="20000"/>
              </a:spcBef>
              <a:buClr>
                <a:srgbClr val="006892"/>
              </a:buClr>
              <a:buSzPct val="65000"/>
              <a:buFont typeface="Wingdings" pitchFamily="2" charset="2"/>
              <a:buChar char="Ø"/>
            </a:pPr>
            <a:r>
              <a:rPr lang="en-US" sz="2400">
                <a:latin typeface="Calibri" pitchFamily="34" charset="0"/>
              </a:rPr>
              <a:t>“Yes, I have a problem.  No, I don’t have a problem.”</a:t>
            </a:r>
          </a:p>
          <a:p>
            <a:pPr marL="796925" lvl="1" indent="-398463">
              <a:spcBef>
                <a:spcPct val="20000"/>
              </a:spcBef>
              <a:buClr>
                <a:srgbClr val="006892"/>
              </a:buClr>
              <a:buSzPct val="65000"/>
              <a:buFont typeface="Wingdings" pitchFamily="2" charset="2"/>
              <a:buNone/>
            </a:pPr>
            <a:endParaRPr lang="en-US" sz="2400">
              <a:latin typeface="Calibri" pitchFamily="34" charset="0"/>
            </a:endParaRPr>
          </a:p>
          <a:p>
            <a:pPr marL="342900" indent="-342900">
              <a:spcBef>
                <a:spcPct val="20000"/>
              </a:spcBef>
              <a:buClr>
                <a:srgbClr val="006892"/>
              </a:buClr>
              <a:buSzPct val="65000"/>
              <a:buFont typeface="Wingdings" pitchFamily="2" charset="2"/>
              <a:buChar char="Ø"/>
            </a:pPr>
            <a:r>
              <a:rPr lang="en-US" sz="2800">
                <a:latin typeface="Calibri" pitchFamily="34" charset="0"/>
              </a:rPr>
              <a:t>When you resolve an inmate’s ambivalence, change will take place.  Within this context, a lack of motivation can be seen as unresolved ambivalence.  </a:t>
            </a:r>
          </a:p>
          <a:p>
            <a:pPr marL="342900" indent="-342900">
              <a:spcBef>
                <a:spcPct val="20000"/>
              </a:spcBef>
              <a:buClr>
                <a:srgbClr val="006892"/>
              </a:buClr>
              <a:buSzPct val="65000"/>
              <a:buFont typeface="Wingdings" pitchFamily="2" charset="2"/>
              <a:buChar char="Ø"/>
            </a:pPr>
            <a:endParaRPr lang="en-US" sz="2400">
              <a:latin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RSAT_POWER_POIN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RSAT_POWER_POINT_TEMPLATE</Template>
  <TotalTime>5333</TotalTime>
  <Words>1705</Words>
  <Application>Microsoft Office PowerPoint</Application>
  <PresentationFormat>On-screen Show (4:3)</PresentationFormat>
  <Paragraphs>242</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RSAT_POWER_POINT_TEMPLATE</vt:lpstr>
      <vt:lpstr>Working with Resistant Clients</vt:lpstr>
      <vt:lpstr> BASICS OF   MOTIVATIONAL INTERVIEWING</vt:lpstr>
      <vt:lpstr>About the Presentation</vt:lpstr>
      <vt:lpstr>Learning Objectives</vt:lpstr>
      <vt:lpstr>General Background of Substance Abuse</vt:lpstr>
      <vt:lpstr>General Background of Substance Abuse</vt:lpstr>
      <vt:lpstr>Principles of MI: Overcoming Resistance</vt:lpstr>
      <vt:lpstr>Principles of MI: Empathy</vt:lpstr>
      <vt:lpstr>Principles of MI: Resolving Ambivalence</vt:lpstr>
      <vt:lpstr>Principles of MI: Resolving Ambivalence</vt:lpstr>
      <vt:lpstr>Some MI Rules</vt:lpstr>
      <vt:lpstr>Some MI Rules</vt:lpstr>
      <vt:lpstr>Some MI Rules</vt:lpstr>
      <vt:lpstr>Some MI Rules</vt:lpstr>
      <vt:lpstr>Some MI Rules</vt:lpstr>
      <vt:lpstr>Some MI Rules</vt:lpstr>
      <vt:lpstr>Some MI Rules</vt:lpstr>
      <vt:lpstr>Some MI Rules</vt:lpstr>
      <vt:lpstr>Some MI Rules</vt:lpstr>
      <vt:lpstr>Some MI Rules</vt:lpstr>
      <vt:lpstr>Some MI Rules</vt:lpstr>
      <vt:lpstr>Summary</vt:lpstr>
      <vt:lpstr>Summary</vt:lpstr>
      <vt:lpstr>Next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 Header Here  and Here in Initial Caps</dc:title>
  <dc:creator>RBartlett</dc:creator>
  <cp:lastModifiedBy>Noah Shifman</cp:lastModifiedBy>
  <cp:revision>12</cp:revision>
  <cp:lastPrinted>2011-12-21T16:32:59Z</cp:lastPrinted>
  <dcterms:created xsi:type="dcterms:W3CDTF">2011-11-07T18:54:38Z</dcterms:created>
  <dcterms:modified xsi:type="dcterms:W3CDTF">2011-12-21T16:35:00Z</dcterms:modified>
</cp:coreProperties>
</file>