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317" r:id="rId2"/>
    <p:sldId id="258" r:id="rId3"/>
    <p:sldId id="299" r:id="rId4"/>
    <p:sldId id="300" r:id="rId5"/>
    <p:sldId id="320" r:id="rId6"/>
    <p:sldId id="321" r:id="rId7"/>
    <p:sldId id="322" r:id="rId8"/>
    <p:sldId id="325" r:id="rId9"/>
    <p:sldId id="326" r:id="rId10"/>
    <p:sldId id="327" r:id="rId11"/>
    <p:sldId id="301" r:id="rId12"/>
    <p:sldId id="341" r:id="rId13"/>
    <p:sldId id="328" r:id="rId14"/>
    <p:sldId id="332" r:id="rId15"/>
    <p:sldId id="329" r:id="rId16"/>
    <p:sldId id="330" r:id="rId17"/>
    <p:sldId id="333" r:id="rId18"/>
    <p:sldId id="331" r:id="rId19"/>
    <p:sldId id="335" r:id="rId20"/>
    <p:sldId id="334" r:id="rId21"/>
    <p:sldId id="336" r:id="rId22"/>
    <p:sldId id="337" r:id="rId23"/>
    <p:sldId id="338" r:id="rId24"/>
    <p:sldId id="316" r:id="rId25"/>
    <p:sldId id="339" r:id="rId26"/>
    <p:sldId id="340" r:id="rId27"/>
    <p:sldId id="342" r:id="rId28"/>
    <p:sldId id="343" r:id="rId2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854C"/>
    <a:srgbClr val="D1A779"/>
    <a:srgbClr val="006892"/>
    <a:srgbClr val="E0C3A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44" autoAdjust="0"/>
    <p:restoredTop sz="86410" autoAdjust="0"/>
  </p:normalViewPr>
  <p:slideViewPr>
    <p:cSldViewPr>
      <p:cViewPr varScale="1">
        <p:scale>
          <a:sx n="68" d="100"/>
          <a:sy n="68" d="100"/>
        </p:scale>
        <p:origin x="-53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13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5" tIns="46583" rIns="93165" bIns="46583"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5" tIns="46583" rIns="93165" bIns="46583" rtlCol="0"/>
          <a:lstStyle>
            <a:lvl1pPr algn="r" fontAlgn="auto">
              <a:spcBef>
                <a:spcPts val="0"/>
              </a:spcBef>
              <a:spcAft>
                <a:spcPts val="0"/>
              </a:spcAft>
              <a:defRPr sz="1300">
                <a:latin typeface="+mn-lt"/>
              </a:defRPr>
            </a:lvl1pPr>
          </a:lstStyle>
          <a:p>
            <a:pPr>
              <a:defRPr/>
            </a:pPr>
            <a:fld id="{53AD6BD1-699F-4AF1-AD8C-7AF4063E429C}" type="datetimeFigureOut">
              <a:rPr lang="en-US"/>
              <a:pPr>
                <a:defRPr/>
              </a:pPr>
              <a:t>1/13/2012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5" tIns="46583" rIns="93165" bIns="46583"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5" tIns="46583" rIns="93165" bIns="46583"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6"/>
            <a:ext cx="3037840" cy="464820"/>
          </a:xfrm>
          <a:prstGeom prst="rect">
            <a:avLst/>
          </a:prstGeom>
        </p:spPr>
        <p:txBody>
          <a:bodyPr vert="horz" lIns="93165" tIns="46583" rIns="93165" bIns="46583"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3165" tIns="46583" rIns="93165" bIns="46583" rtlCol="0" anchor="b"/>
          <a:lstStyle>
            <a:lvl1pPr algn="r" fontAlgn="auto">
              <a:spcBef>
                <a:spcPts val="0"/>
              </a:spcBef>
              <a:spcAft>
                <a:spcPts val="0"/>
              </a:spcAft>
              <a:defRPr sz="1300">
                <a:latin typeface="+mn-lt"/>
              </a:defRPr>
            </a:lvl1pPr>
          </a:lstStyle>
          <a:p>
            <a:pPr>
              <a:defRPr/>
            </a:pPr>
            <a:fld id="{FA66C8C9-5D1B-4E35-8453-642DB2F667D4}" type="slidenum">
              <a:rPr lang="en-US"/>
              <a:pPr>
                <a:defRPr/>
              </a:pPr>
              <a:t>‹#›</a:t>
            </a:fld>
            <a:endParaRPr lang="en-US"/>
          </a:p>
        </p:txBody>
      </p:sp>
    </p:spTree>
    <p:extLst>
      <p:ext uri="{BB962C8B-B14F-4D97-AF65-F5344CB8AC3E}">
        <p14:creationId xmlns:p14="http://schemas.microsoft.com/office/powerpoint/2010/main" xmlns="" val="39293457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TextEdit="1"/>
          </p:cNvSpPr>
          <p:nvPr>
            <p:ph type="sldImg"/>
          </p:nvPr>
        </p:nvSpPr>
        <p:spPr bwMode="auto">
          <a:noFill/>
          <a:ln>
            <a:solidFill>
              <a:srgbClr val="000000"/>
            </a:solidFill>
            <a:miter lim="800000"/>
            <a:headEnd/>
            <a:tailEnd/>
          </a:ln>
        </p:spPr>
      </p:sp>
      <p:sp>
        <p:nvSpPr>
          <p:cNvPr id="1536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10</a:t>
            </a:fld>
            <a:endParaRPr lang="en-US" sz="1300">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1"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E3C2B96D-55C8-4B2A-9971-7286DF49FA72}" type="slidenum">
              <a:rPr lang="en-US" sz="1300">
                <a:latin typeface="Calibri" pitchFamily="34" charset="0"/>
              </a:rPr>
              <a:pPr algn="r"/>
              <a:t>11</a:t>
            </a:fld>
            <a:endParaRPr lang="en-US" sz="130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12</a:t>
            </a:fld>
            <a:endParaRPr lang="en-US" sz="130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13</a:t>
            </a:fld>
            <a:endParaRPr lang="en-US" sz="1300">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14</a:t>
            </a:fld>
            <a:endParaRPr lang="en-US" sz="1300">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15</a:t>
            </a:fld>
            <a:endParaRPr lang="en-US" sz="1300">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16</a:t>
            </a:fld>
            <a:endParaRPr lang="en-US" sz="1300">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200" b="0" i="0" kern="1200" dirty="0" smtClean="0">
                <a:solidFill>
                  <a:schemeClr val="tx1"/>
                </a:solidFill>
                <a:latin typeface="+mn-lt"/>
                <a:ea typeface="+mn-ea"/>
                <a:cs typeface="+mn-cs"/>
              </a:rPr>
              <a:t>Quadrant one is comprised of actions in our life that have become urgent and important. It is filled with things that we can no longer ignore because they are now looking us in the face.</a:t>
            </a: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17</a:t>
            </a:fld>
            <a:endParaRPr lang="en-US" sz="1300">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200" b="0" i="0" kern="1200" dirty="0" smtClean="0">
                <a:solidFill>
                  <a:schemeClr val="tx1"/>
                </a:solidFill>
                <a:latin typeface="+mn-lt"/>
                <a:ea typeface="+mn-ea"/>
                <a:cs typeface="+mn-cs"/>
              </a:rPr>
              <a:t>In Stephen Covey’s book, the Seven Habits of Highly Effective People, a persons actions and activities are divided into a matrix of four quadrants. The </a:t>
            </a:r>
            <a:r>
              <a:rPr lang="en-US" sz="1200" b="1" i="0" kern="1200" dirty="0" smtClean="0">
                <a:solidFill>
                  <a:schemeClr val="tx1"/>
                </a:solidFill>
                <a:latin typeface="+mn-lt"/>
                <a:ea typeface="+mn-ea"/>
                <a:cs typeface="+mn-cs"/>
              </a:rPr>
              <a:t>first quadrant</a:t>
            </a:r>
            <a:r>
              <a:rPr lang="en-US" sz="1200" b="0" i="0" kern="1200" dirty="0" smtClean="0">
                <a:solidFill>
                  <a:schemeClr val="tx1"/>
                </a:solidFill>
                <a:latin typeface="+mn-lt"/>
                <a:ea typeface="+mn-ea"/>
                <a:cs typeface="+mn-cs"/>
              </a:rPr>
              <a:t> is comprised of things that are important and urgent in our daily living such as emergencies, crises, deadlines that are fast approaching, etc. </a:t>
            </a:r>
            <a:r>
              <a:rPr lang="en-US" sz="1200" b="0" i="0" kern="1200" dirty="0" err="1" smtClean="0">
                <a:solidFill>
                  <a:schemeClr val="tx1"/>
                </a:solidFill>
                <a:latin typeface="+mn-lt"/>
                <a:ea typeface="+mn-ea"/>
                <a:cs typeface="+mn-cs"/>
              </a:rPr>
              <a:t>The</a:t>
            </a:r>
            <a:r>
              <a:rPr lang="en-US" sz="1200" b="1" i="0" kern="1200" dirty="0" err="1" smtClean="0">
                <a:solidFill>
                  <a:schemeClr val="tx1"/>
                </a:solidFill>
                <a:latin typeface="+mn-lt"/>
                <a:ea typeface="+mn-ea"/>
                <a:cs typeface="+mn-cs"/>
              </a:rPr>
              <a:t>second</a:t>
            </a:r>
            <a:r>
              <a:rPr lang="en-US" sz="1200" b="1" i="0" kern="1200" dirty="0" smtClean="0">
                <a:solidFill>
                  <a:schemeClr val="tx1"/>
                </a:solidFill>
                <a:latin typeface="+mn-lt"/>
                <a:ea typeface="+mn-ea"/>
                <a:cs typeface="+mn-cs"/>
              </a:rPr>
              <a:t> quadrant</a:t>
            </a:r>
            <a:r>
              <a:rPr lang="en-US" sz="1200" b="0" i="0" kern="1200" dirty="0" smtClean="0">
                <a:solidFill>
                  <a:schemeClr val="tx1"/>
                </a:solidFill>
                <a:latin typeface="+mn-lt"/>
                <a:ea typeface="+mn-ea"/>
                <a:cs typeface="+mn-cs"/>
              </a:rPr>
              <a:t> includes things that are important but not urgent. In recovery this might include reading a relapse prevention book, making amends with a person or making retribution.  The </a:t>
            </a:r>
            <a:r>
              <a:rPr lang="en-US" sz="1200" b="1" i="0" kern="1200" dirty="0" smtClean="0">
                <a:solidFill>
                  <a:schemeClr val="tx1"/>
                </a:solidFill>
                <a:latin typeface="+mn-lt"/>
                <a:ea typeface="+mn-ea"/>
                <a:cs typeface="+mn-cs"/>
              </a:rPr>
              <a:t>third quadrant</a:t>
            </a:r>
            <a:r>
              <a:rPr lang="en-US" sz="1200" b="0" i="0" kern="1200" dirty="0" smtClean="0">
                <a:solidFill>
                  <a:schemeClr val="tx1"/>
                </a:solidFill>
                <a:latin typeface="+mn-lt"/>
                <a:ea typeface="+mn-ea"/>
                <a:cs typeface="+mn-cs"/>
              </a:rPr>
              <a:t> is urgent, but unimportant activities like interruptions from a child, needing to have a cigarette, etc. The </a:t>
            </a:r>
            <a:r>
              <a:rPr lang="en-US" sz="1200" b="1" i="0" kern="1200" dirty="0" smtClean="0">
                <a:solidFill>
                  <a:schemeClr val="tx1"/>
                </a:solidFill>
                <a:latin typeface="+mn-lt"/>
                <a:ea typeface="+mn-ea"/>
                <a:cs typeface="+mn-cs"/>
              </a:rPr>
              <a:t>fourth quadrant</a:t>
            </a:r>
            <a:r>
              <a:rPr lang="en-US" sz="1200" b="0" i="0" kern="1200" dirty="0" smtClean="0">
                <a:solidFill>
                  <a:schemeClr val="tx1"/>
                </a:solidFill>
                <a:latin typeface="+mn-lt"/>
                <a:ea typeface="+mn-ea"/>
                <a:cs typeface="+mn-cs"/>
              </a:rPr>
              <a:t> is neither urgent nor important.  This would include time wasting activities like playing  solitaire on the computer, random web surfing and video games.</a:t>
            </a: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18</a:t>
            </a:fld>
            <a:endParaRPr lang="en-US" sz="1300">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200" b="0" i="0" kern="1200" dirty="0" smtClean="0">
                <a:solidFill>
                  <a:schemeClr val="tx1"/>
                </a:solidFill>
                <a:latin typeface="+mn-lt"/>
                <a:ea typeface="+mn-ea"/>
                <a:cs typeface="+mn-cs"/>
              </a:rPr>
              <a:t>A very useful exercise for someone attempting to make meaningful changes in their thinking and their lives is to fill up these four quadrants with the activities of ones day and estimate the percentage of time that was spent in each quadrant.  A person who is crisis oriented will spend most of their time in quadrants one and three.  A person not actively pursuing goals or changing distorted thinking patterns can spend a significant amount of time in quadrant four doing many mindless things.  A person actively attempting to change the bad habits and errors in their thinking will purposely make time for activities that are very important, but not necessarily urgent. Quadrant two is the heart of recovery and thinking change!</a:t>
            </a: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19</a:t>
            </a:fld>
            <a:endParaRPr lang="en-US" sz="13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20</a:t>
            </a:fld>
            <a:endParaRPr lang="en-US" sz="1300">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200" b="0" i="0" kern="1200" dirty="0" smtClean="0">
                <a:solidFill>
                  <a:schemeClr val="tx1"/>
                </a:solidFill>
                <a:latin typeface="+mn-lt"/>
                <a:ea typeface="+mn-ea"/>
                <a:cs typeface="+mn-cs"/>
              </a:rPr>
              <a:t>A very useful exercise for someone attempting to make meaningful changes in their thinking and their lives is to fill up these four quadrants with the activities of ones day and estimate the percentage of time that was spent in each quadrant.  A person who is crisis oriented will spend most of their time in quadrants one and three.  A person not actively pursuing goals or changing distorted thinking patterns can spend a significant amount of time in quadrant four doing many mindless things.  A person actively attempting to change the bad habits and errors in their thinking will purposely make time for activities that are very important, but not necessarily urgent. Quadrant two is the heart of recovery and thinking change!</a:t>
            </a: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21</a:t>
            </a:fld>
            <a:endParaRPr lang="en-US" sz="1300">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22</a:t>
            </a:fld>
            <a:endParaRPr lang="en-US" sz="1300">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200" b="0" i="0" kern="1200" dirty="0" smtClean="0">
                <a:solidFill>
                  <a:schemeClr val="tx1"/>
                </a:solidFill>
                <a:latin typeface="+mn-lt"/>
                <a:ea typeface="+mn-ea"/>
                <a:cs typeface="+mn-cs"/>
              </a:rPr>
              <a:t>A very useful exercise for someone attempting to make meaningful changes in their thinking and their lives is to fill up these four quadrants with the activities of ones day and estimate the percentage of time that was spent in each quadrant.  A person who is crisis oriented will spend most of their time in quadrants one and three.  A person not actively pursuing goals or changing distorted thinking patterns can spend a significant amount of time in quadrant four doing many mindless things.  A person actively attempting to change the bad habits and errors in their thinking will purposely make time for activities that are very important, but not necessarily urgent. </a:t>
            </a:r>
            <a:endParaRPr lang="en-US" dirty="0" smtClean="0"/>
          </a:p>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23</a:t>
            </a:fld>
            <a:endParaRPr lang="en-US" sz="1300">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041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115CCE8-659A-4F94-AD4C-B39204744736}" type="slidenum">
              <a:rPr lang="en-US" sz="1300">
                <a:latin typeface="Calibri" pitchFamily="34" charset="0"/>
              </a:rPr>
              <a:pPr algn="r"/>
              <a:t>24</a:t>
            </a:fld>
            <a:endParaRPr lang="en-US" sz="1300">
              <a:latin typeface="Calibri"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041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115CCE8-659A-4F94-AD4C-B39204744736}" type="slidenum">
              <a:rPr lang="en-US" sz="1300">
                <a:latin typeface="Calibri" pitchFamily="34" charset="0"/>
              </a:rPr>
              <a:pPr algn="r"/>
              <a:t>25</a:t>
            </a:fld>
            <a:endParaRPr lang="en-US" sz="1300">
              <a:latin typeface="Calibri"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041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115CCE8-659A-4F94-AD4C-B39204744736}" type="slidenum">
              <a:rPr lang="en-US" sz="1300">
                <a:latin typeface="Calibri" pitchFamily="34" charset="0"/>
              </a:rPr>
              <a:pPr algn="r"/>
              <a:t>26</a:t>
            </a:fld>
            <a:endParaRPr lang="en-US" sz="1300">
              <a:latin typeface="Calibri"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041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115CCE8-659A-4F94-AD4C-B39204744736}" type="slidenum">
              <a:rPr lang="en-US" sz="1300">
                <a:latin typeface="Calibri" pitchFamily="34" charset="0"/>
              </a:rPr>
              <a:pPr algn="r"/>
              <a:t>27</a:t>
            </a:fld>
            <a:endParaRPr lang="en-US" sz="1300">
              <a:latin typeface="Calibri"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0419"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0115CCE8-659A-4F94-AD4C-B39204744736}" type="slidenum">
              <a:rPr lang="en-US" sz="1300">
                <a:latin typeface="Calibri" pitchFamily="34" charset="0"/>
              </a:rPr>
              <a:pPr algn="r"/>
              <a:t>28</a:t>
            </a:fld>
            <a:endParaRPr lang="en-US" sz="130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5"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930BD9B0-4E63-4687-82B6-58DD0BDEAE27}" type="slidenum">
              <a:rPr lang="en-US" sz="1300">
                <a:latin typeface="Calibri" pitchFamily="34" charset="0"/>
              </a:rPr>
              <a:pPr algn="r"/>
              <a:t>3</a:t>
            </a:fld>
            <a:endParaRPr lang="en-US" sz="130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4</a:t>
            </a:fld>
            <a:endParaRPr lang="en-US" sz="130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5</a:t>
            </a:fld>
            <a:endParaRPr lang="en-US" sz="130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200" kern="1200" dirty="0" err="1" smtClean="0">
                <a:solidFill>
                  <a:schemeClr val="tx1"/>
                </a:solidFill>
                <a:latin typeface="+mn-lt"/>
                <a:ea typeface="+mn-ea"/>
                <a:cs typeface="+mn-cs"/>
              </a:rPr>
              <a:t>Yochelson</a:t>
            </a:r>
            <a:r>
              <a:rPr lang="en-US" sz="1200" kern="1200" dirty="0" smtClean="0">
                <a:solidFill>
                  <a:schemeClr val="tx1"/>
                </a:solidFill>
                <a:latin typeface="+mn-lt"/>
                <a:ea typeface="+mn-ea"/>
                <a:cs typeface="+mn-cs"/>
              </a:rPr>
              <a:t> and Stanton </a:t>
            </a:r>
            <a:r>
              <a:rPr lang="en-US" sz="1200" kern="1200" dirty="0" err="1" smtClean="0">
                <a:solidFill>
                  <a:schemeClr val="tx1"/>
                </a:solidFill>
                <a:latin typeface="+mn-lt"/>
                <a:ea typeface="+mn-ea"/>
                <a:cs typeface="+mn-cs"/>
              </a:rPr>
              <a:t>Samenow</a:t>
            </a:r>
            <a:r>
              <a:rPr lang="en-US" sz="1200" kern="1200" dirty="0" smtClean="0">
                <a:solidFill>
                  <a:schemeClr val="tx1"/>
                </a:solidFill>
                <a:latin typeface="+mn-lt"/>
                <a:ea typeface="+mn-ea"/>
                <a:cs typeface="+mn-cs"/>
              </a:rPr>
              <a:t> who would embark on a sixteen-year research project, with the intent of discovering the causes of crime, and perhaps solutions to diminish it, through sociological and psychoanalytic explanations.  What emerged, however, was a portrait of the criminal mind as it pertained to how criminals think, leading the researchers to the conclusion it is not sociological variables that cause an individual to become a criminal – rather it is the result of faulty thinking patterns. </a:t>
            </a: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6</a:t>
            </a:fld>
            <a:endParaRPr lang="en-US" sz="130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7</a:t>
            </a:fld>
            <a:endParaRPr lang="en-US" sz="130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8</a:t>
            </a:fld>
            <a:endParaRPr lang="en-US" sz="130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200" kern="1200" dirty="0" smtClean="0">
                <a:solidFill>
                  <a:schemeClr val="tx1"/>
                </a:solidFill>
                <a:latin typeface="+mn-lt"/>
                <a:ea typeface="+mn-ea"/>
                <a:cs typeface="+mn-cs"/>
              </a:rPr>
              <a:t>Removing the preconception the criminal turned to drug use to escape the intolerances of life, </a:t>
            </a:r>
            <a:r>
              <a:rPr lang="en-US" sz="1200" kern="1200" dirty="0" err="1" smtClean="0">
                <a:solidFill>
                  <a:schemeClr val="tx1"/>
                </a:solidFill>
                <a:latin typeface="+mn-lt"/>
                <a:ea typeface="+mn-ea"/>
                <a:cs typeface="+mn-cs"/>
              </a:rPr>
              <a:t>Yochelson</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Samenow</a:t>
            </a:r>
            <a:r>
              <a:rPr lang="en-US" sz="1200" kern="1200" dirty="0" smtClean="0">
                <a:solidFill>
                  <a:schemeClr val="tx1"/>
                </a:solidFill>
                <a:latin typeface="+mn-lt"/>
                <a:ea typeface="+mn-ea"/>
                <a:cs typeface="+mn-cs"/>
              </a:rPr>
              <a:t>, upon reevaluation of thousands of hours of notes derived from interviews with drug-using criminals, found in every case criminal behavior antedated use of drugs, nullifying sociological and psychological explanations which claimed the drug-using criminal began using in response to external stresses or in order to commit the crimes the criminal would undertake (</a:t>
            </a:r>
            <a:r>
              <a:rPr lang="en-US" sz="1200" kern="1200" dirty="0" err="1" smtClean="0">
                <a:solidFill>
                  <a:schemeClr val="tx1"/>
                </a:solidFill>
                <a:latin typeface="+mn-lt"/>
                <a:ea typeface="+mn-ea"/>
                <a:cs typeface="+mn-cs"/>
              </a:rPr>
              <a:t>Yochelson</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Samenow</a:t>
            </a:r>
            <a:r>
              <a:rPr lang="en-US" sz="1200" kern="1200" dirty="0" smtClean="0">
                <a:solidFill>
                  <a:schemeClr val="tx1"/>
                </a:solidFill>
                <a:latin typeface="+mn-lt"/>
                <a:ea typeface="+mn-ea"/>
                <a:cs typeface="+mn-cs"/>
              </a:rPr>
              <a:t>, 1986, pp 5-9). Rather, </a:t>
            </a:r>
            <a:r>
              <a:rPr lang="en-US" sz="1200" kern="1200" dirty="0" err="1" smtClean="0">
                <a:solidFill>
                  <a:schemeClr val="tx1"/>
                </a:solidFill>
                <a:latin typeface="+mn-lt"/>
                <a:ea typeface="+mn-ea"/>
                <a:cs typeface="+mn-cs"/>
              </a:rPr>
              <a:t>Yochelson</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Samenow</a:t>
            </a:r>
            <a:r>
              <a:rPr lang="en-US" sz="1200" kern="1200" dirty="0" smtClean="0">
                <a:solidFill>
                  <a:schemeClr val="tx1"/>
                </a:solidFill>
                <a:latin typeface="+mn-lt"/>
                <a:ea typeface="+mn-ea"/>
                <a:cs typeface="+mn-cs"/>
              </a:rPr>
              <a:t> found the same critical thinking errors present in drug-using criminals and non-using criminals alike. </a:t>
            </a: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9</a:t>
            </a:fld>
            <a:endParaRPr lang="en-US" sz="13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B7CD46C-CB22-4353-9FE2-8D31495D9344}" type="datetime1">
              <a:rPr lang="en-US"/>
              <a:pPr>
                <a:defRPr/>
              </a:pPr>
              <a:t>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F9EE50E-0C32-439E-ACC7-79C0E91463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ED39425-58E6-4094-9340-ACDDFBADA45F}" type="datetime1">
              <a:rPr lang="en-US"/>
              <a:pPr>
                <a:defRPr/>
              </a:pPr>
              <a:t>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1964852-9B30-4CE5-A8AC-649B404619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9159C54-4C6D-448F-9228-C9C0A48D54D5}" type="datetime1">
              <a:rPr lang="en-US"/>
              <a:pPr>
                <a:defRPr/>
              </a:pPr>
              <a:t>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F60F4B-CFAA-4BFD-A12F-E3344ECBBE3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F26AE46-DC7D-4AE2-B678-F89CF68902EF}" type="datetime1">
              <a:rPr lang="en-US"/>
              <a:pPr>
                <a:defRPr/>
              </a:pPr>
              <a:t>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C898987-AE95-430E-9CFB-9F6A3B6BC65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42F02A4-69CE-45D1-8165-228A35EB7E89}" type="datetime1">
              <a:rPr lang="en-US"/>
              <a:pPr>
                <a:defRPr/>
              </a:pPr>
              <a:t>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780A4E-8C36-4FAA-B9F0-D0FF99A2D3C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B90BDC9-BFFF-4EC4-8763-C45458E07889}" type="datetime1">
              <a:rPr lang="en-US"/>
              <a:pPr>
                <a:defRPr/>
              </a:pPr>
              <a:t>1/13/2012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79FA66-1AE8-4929-A197-1BCC2505F6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DB478EF-4125-462F-934E-0D3B8210DB75}" type="datetime1">
              <a:rPr lang="en-US"/>
              <a:pPr>
                <a:defRPr/>
              </a:pPr>
              <a:t>1/13/2012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CADF149-2774-4CD7-AF6A-94F1B478583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3328BF2-5657-4C9B-870A-759DE953FE68}" type="datetime1">
              <a:rPr lang="en-US"/>
              <a:pPr>
                <a:defRPr/>
              </a:pPr>
              <a:t>1/13/2012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03006F0-D7DC-423D-9094-B2415E77D88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AC6D84-1C5C-4872-9571-2D268648E193}" type="datetime1">
              <a:rPr lang="en-US"/>
              <a:pPr>
                <a:defRPr/>
              </a:pPr>
              <a:t>1/13/2012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8DA61D4-D9A8-4965-908F-B95A32A978A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F84FE9D-A3AF-4DD3-A55F-37D27370543D}" type="datetime1">
              <a:rPr lang="en-US"/>
              <a:pPr>
                <a:defRPr/>
              </a:pPr>
              <a:t>1/13/2012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B222F9C-CBD1-47AC-B9BB-3FF58F2A61A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7421AE3-FCA9-4396-9A54-FCC0C8B575D7}" type="datetime1">
              <a:rPr lang="en-US"/>
              <a:pPr>
                <a:defRPr/>
              </a:pPr>
              <a:t>1/13/2012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623F80F-2918-4E5B-8EEB-A42170D15B9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7992080-25D9-4AC2-983A-ADD29F2273FE}" type="datetime1">
              <a:rPr lang="en-US"/>
              <a:pPr>
                <a:defRPr/>
              </a:pPr>
              <a:t>1/13/2012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9A0C3BD-6399-4066-BCB9-C95700E385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8.wmf"/><Relationship Id="rId4" Type="http://schemas.openxmlformats.org/officeDocument/2006/relationships/image" Target="../media/image7.jpeg"/></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457200" y="5105400"/>
            <a:ext cx="8229600" cy="990600"/>
          </a:xfrm>
          <a:prstGeom prst="rect">
            <a:avLst/>
          </a:prstGeom>
          <a:solidFill>
            <a:schemeClr val="bg1"/>
          </a:solidFill>
          <a:ln w="9525">
            <a:solidFill>
              <a:schemeClr val="bg1"/>
            </a:solidFill>
            <a:miter lim="800000"/>
            <a:headEnd/>
            <a:tailEnd/>
          </a:ln>
        </p:spPr>
        <p:txBody>
          <a:bodyPr wrap="none" anchor="ctr"/>
          <a:lstStyle/>
          <a:p>
            <a:pPr algn="ctr"/>
            <a:endParaRPr lang="en-US">
              <a:solidFill>
                <a:schemeClr val="bg1"/>
              </a:solidFill>
            </a:endParaRPr>
          </a:p>
        </p:txBody>
      </p:sp>
      <p:sp>
        <p:nvSpPr>
          <p:cNvPr id="14338" name="Title 1"/>
          <p:cNvSpPr>
            <a:spLocks noGrp="1"/>
          </p:cNvSpPr>
          <p:nvPr>
            <p:ph type="ctrTitle" idx="4294967295"/>
          </p:nvPr>
        </p:nvSpPr>
        <p:spPr>
          <a:xfrm>
            <a:off x="1447800" y="1676400"/>
            <a:ext cx="6324600" cy="1470025"/>
          </a:xfrm>
        </p:spPr>
        <p:txBody>
          <a:bodyPr/>
          <a:lstStyle/>
          <a:p>
            <a:pPr eaLnBrk="1" hangingPunct="1"/>
            <a:r>
              <a:rPr lang="en-US" b="1" dirty="0" smtClean="0">
                <a:solidFill>
                  <a:srgbClr val="006892"/>
                </a:solidFill>
                <a:latin typeface="Arial" charset="0"/>
                <a:cs typeface="Arial" charset="0"/>
              </a:rPr>
              <a:t>Criminal &amp; Addictive Thinking</a:t>
            </a:r>
          </a:p>
        </p:txBody>
      </p:sp>
      <p:sp>
        <p:nvSpPr>
          <p:cNvPr id="14339" name="Subtitle 2"/>
          <p:cNvSpPr>
            <a:spLocks noGrp="1"/>
          </p:cNvSpPr>
          <p:nvPr>
            <p:ph type="subTitle" idx="4294967295"/>
          </p:nvPr>
        </p:nvSpPr>
        <p:spPr>
          <a:xfrm>
            <a:off x="914400" y="3124200"/>
            <a:ext cx="7315200" cy="1752600"/>
          </a:xfrm>
        </p:spPr>
        <p:txBody>
          <a:bodyPr/>
          <a:lstStyle/>
          <a:p>
            <a:pPr marL="0" indent="0" algn="ctr" eaLnBrk="1" hangingPunct="1">
              <a:buSzPct val="60000"/>
              <a:buFont typeface="Wingdings" pitchFamily="2" charset="2"/>
              <a:buNone/>
            </a:pPr>
            <a:r>
              <a:rPr lang="en-US" sz="3600" b="1" dirty="0" smtClean="0">
                <a:solidFill>
                  <a:srgbClr val="BE854C"/>
                </a:solidFill>
                <a:latin typeface="Arial" charset="0"/>
                <a:cs typeface="Arial" charset="0"/>
              </a:rPr>
              <a:t>Lack of time perspective</a:t>
            </a:r>
            <a:endParaRPr lang="en-US" sz="3600" b="1" dirty="0" smtClean="0">
              <a:solidFill>
                <a:srgbClr val="BE854C"/>
              </a:solidFill>
              <a:latin typeface="Arial" charset="0"/>
              <a:cs typeface="Arial" charset="0"/>
            </a:endParaRPr>
          </a:p>
          <a:p>
            <a:pPr marL="0" indent="0" algn="ctr" eaLnBrk="1" hangingPunct="1">
              <a:buSzPct val="60000"/>
              <a:buFont typeface="Wingdings" pitchFamily="2" charset="2"/>
              <a:buNone/>
            </a:pPr>
            <a:r>
              <a:rPr lang="en-US" sz="2400" b="1" dirty="0" smtClean="0">
                <a:solidFill>
                  <a:srgbClr val="006892"/>
                </a:solidFill>
                <a:latin typeface="Arial" charset="0"/>
                <a:cs typeface="Arial" charset="0"/>
              </a:rPr>
              <a:t>January 18, 2012</a:t>
            </a:r>
          </a:p>
        </p:txBody>
      </p:sp>
      <p:cxnSp>
        <p:nvCxnSpPr>
          <p:cNvPr id="9" name="Straight Connector 8"/>
          <p:cNvCxnSpPr/>
          <p:nvPr/>
        </p:nvCxnSpPr>
        <p:spPr>
          <a:xfrm>
            <a:off x="1447800" y="3108325"/>
            <a:ext cx="6248400" cy="15875"/>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4341" name="Picture 12"/>
          <p:cNvPicPr>
            <a:picLocks noChangeAspect="1"/>
          </p:cNvPicPr>
          <p:nvPr/>
        </p:nvPicPr>
        <p:blipFill>
          <a:blip r:embed="rId3" cstate="print"/>
          <a:srcRect/>
          <a:stretch>
            <a:fillRect/>
          </a:stretch>
        </p:blipFill>
        <p:spPr bwMode="auto">
          <a:xfrm>
            <a:off x="0" y="5140325"/>
            <a:ext cx="9144000" cy="1717675"/>
          </a:xfrm>
          <a:prstGeom prst="rect">
            <a:avLst/>
          </a:prstGeom>
          <a:noFill/>
          <a:ln w="9525">
            <a:noFill/>
            <a:miter lim="800000"/>
            <a:headEnd/>
            <a:tailEnd/>
          </a:ln>
        </p:spPr>
      </p:pic>
      <p:pic>
        <p:nvPicPr>
          <p:cNvPr id="14342" name="Picture 13"/>
          <p:cNvPicPr>
            <a:picLocks noChangeAspect="1"/>
          </p:cNvPicPr>
          <p:nvPr/>
        </p:nvPicPr>
        <p:blipFill>
          <a:blip r:embed="rId4" cstate="print"/>
          <a:srcRect/>
          <a:stretch>
            <a:fillRect/>
          </a:stretch>
        </p:blipFill>
        <p:spPr bwMode="auto">
          <a:xfrm>
            <a:off x="0" y="0"/>
            <a:ext cx="9144000" cy="1138238"/>
          </a:xfrm>
          <a:prstGeom prst="rect">
            <a:avLst/>
          </a:prstGeom>
          <a:noFill/>
          <a:ln w="9525">
            <a:noFill/>
            <a:miter lim="800000"/>
            <a:headEnd/>
            <a:tailEnd/>
          </a:ln>
        </p:spPr>
      </p:pic>
      <p:sp>
        <p:nvSpPr>
          <p:cNvPr id="14343" name="Rectangle 8"/>
          <p:cNvSpPr>
            <a:spLocks noChangeArrowheads="1"/>
          </p:cNvSpPr>
          <p:nvPr/>
        </p:nvSpPr>
        <p:spPr bwMode="auto">
          <a:xfrm>
            <a:off x="152400" y="5105400"/>
            <a:ext cx="8763000" cy="990600"/>
          </a:xfrm>
          <a:prstGeom prst="rect">
            <a:avLst/>
          </a:prstGeom>
          <a:solidFill>
            <a:schemeClr val="bg1"/>
          </a:solidFill>
          <a:ln w="9525">
            <a:solidFill>
              <a:schemeClr val="bg1"/>
            </a:solidFill>
            <a:miter lim="800000"/>
            <a:headEnd/>
            <a:tailEnd/>
          </a:ln>
        </p:spPr>
        <p:txBody>
          <a:bodyPr wrap="none" anchor="ctr"/>
          <a:lstStyle/>
          <a:p>
            <a:endParaRPr lang="en-US"/>
          </a:p>
        </p:txBody>
      </p:sp>
      <p:pic>
        <p:nvPicPr>
          <p:cNvPr id="14344" name="Picture 9"/>
          <p:cNvPicPr>
            <a:picLocks noChangeAspect="1" noChangeArrowheads="1"/>
          </p:cNvPicPr>
          <p:nvPr/>
        </p:nvPicPr>
        <p:blipFill>
          <a:blip r:embed="rId5" cstate="print"/>
          <a:srcRect/>
          <a:stretch>
            <a:fillRect/>
          </a:stretch>
        </p:blipFill>
        <p:spPr bwMode="auto">
          <a:xfrm>
            <a:off x="1066800" y="4953000"/>
            <a:ext cx="6400800" cy="1031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General Background of Criminal Thinking</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10</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r>
              <a:rPr lang="en-US" sz="2800" dirty="0" smtClean="0"/>
              <a:t>Cognitive Behavioral Programs centered around criminal and addictive thinking</a:t>
            </a:r>
          </a:p>
          <a:p>
            <a:pPr marL="342900" lvl="1" indent="-342900">
              <a:spcBef>
                <a:spcPct val="20000"/>
              </a:spcBef>
              <a:buClr>
                <a:srgbClr val="006892"/>
              </a:buClr>
              <a:buSzPct val="65000"/>
              <a:buFont typeface="Wingdings" pitchFamily="2" charset="2"/>
              <a:buChar char="Ø"/>
            </a:pPr>
            <a:r>
              <a:rPr lang="en-US" sz="2800" dirty="0" smtClean="0"/>
              <a:t>Assessment tools developed to determine risk</a:t>
            </a:r>
          </a:p>
          <a:p>
            <a:pPr marL="342900" lvl="1" indent="-342900">
              <a:spcBef>
                <a:spcPct val="20000"/>
              </a:spcBef>
              <a:buClr>
                <a:srgbClr val="006892"/>
              </a:buClr>
              <a:buSzPct val="65000"/>
              <a:buFont typeface="Wingdings" pitchFamily="2" charset="2"/>
              <a:buChar char="Ø"/>
            </a:pPr>
            <a:r>
              <a:rPr lang="en-US" sz="2800" dirty="0" smtClean="0"/>
              <a:t>Widely used with justice involved addicts</a:t>
            </a:r>
          </a:p>
          <a:p>
            <a:pPr marL="342900" lvl="1" indent="-342900">
              <a:spcBef>
                <a:spcPct val="20000"/>
              </a:spcBef>
              <a:buClr>
                <a:srgbClr val="006892"/>
              </a:buClr>
              <a:buSzPct val="65000"/>
              <a:buFont typeface="Wingdings" pitchFamily="2" charset="2"/>
              <a:buChar char="Ø"/>
            </a:pPr>
            <a:r>
              <a:rPr lang="en-US" sz="2800" dirty="0" smtClean="0"/>
              <a:t>Better outcomes when used with this population</a:t>
            </a:r>
          </a:p>
          <a:p>
            <a:pPr marL="342900" lvl="1" indent="-342900">
              <a:spcBef>
                <a:spcPct val="20000"/>
              </a:spcBef>
              <a:buClr>
                <a:srgbClr val="006892"/>
              </a:buClr>
              <a:buSzPct val="65000"/>
              <a:buFont typeface="Wingdings" pitchFamily="2" charset="2"/>
              <a:buChar char="Ø"/>
            </a:pPr>
            <a:r>
              <a:rPr lang="en-US" sz="2800" dirty="0" smtClean="0"/>
              <a:t>Changed the focus of treatment for this population</a:t>
            </a:r>
          </a:p>
          <a:p>
            <a:pPr marL="342900" lvl="1" indent="-342900">
              <a:spcBef>
                <a:spcPct val="20000"/>
              </a:spcBef>
              <a:buClr>
                <a:srgbClr val="006892"/>
              </a:buClr>
              <a:buSzPct val="65000"/>
              <a:buFont typeface="Wingdings" pitchFamily="2" charset="2"/>
              <a:buChar char="Ø"/>
            </a:pPr>
            <a:endParaRPr lang="en-US" sz="2800" dirty="0" smtClean="0"/>
          </a:p>
          <a:p>
            <a:pPr marL="3086100" lvl="7" indent="-342900">
              <a:spcBef>
                <a:spcPct val="20000"/>
              </a:spcBef>
              <a:buClr>
                <a:srgbClr val="006892"/>
              </a:buClr>
              <a:buSzPct val="65000"/>
            </a:pPr>
            <a:r>
              <a:rPr lang="en-US" sz="2800" b="1" dirty="0" smtClean="0"/>
              <a:t>         WHY?</a:t>
            </a:r>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6626"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6627" name="Title 1"/>
          <p:cNvSpPr>
            <a:spLocks noGrp="1"/>
          </p:cNvSpPr>
          <p:nvPr>
            <p:ph type="title"/>
          </p:nvPr>
        </p:nvSpPr>
        <p:spPr/>
        <p:txBody>
          <a:bodyPr/>
          <a:lstStyle/>
          <a:p>
            <a:pPr eaLnBrk="1" hangingPunct="1"/>
            <a:r>
              <a:rPr lang="en-US" sz="3600" dirty="0" smtClean="0">
                <a:solidFill>
                  <a:srgbClr val="006892"/>
                </a:solidFill>
                <a:cs typeface="Arial" charset="0"/>
              </a:rPr>
              <a:t>Criminal &amp; Addictive Thinking Are Linked</a:t>
            </a:r>
          </a:p>
        </p:txBody>
      </p:sp>
      <p:sp>
        <p:nvSpPr>
          <p:cNvPr id="16" name="Text Placeholder 15"/>
          <p:cNvSpPr>
            <a:spLocks noGrp="1"/>
          </p:cNvSpPr>
          <p:nvPr>
            <p:ph type="body" idx="1"/>
          </p:nvPr>
        </p:nvSpPr>
        <p:spPr/>
        <p:txBody>
          <a:bodyPr/>
          <a:lstStyle/>
          <a:p>
            <a:r>
              <a:rPr lang="en-US" dirty="0" smtClean="0"/>
              <a:t>Criminal </a:t>
            </a:r>
          </a:p>
          <a:p>
            <a:r>
              <a:rPr lang="en-US" dirty="0" smtClean="0"/>
              <a:t>Thinking Patterns</a:t>
            </a:r>
            <a:endParaRPr lang="en-US" dirty="0"/>
          </a:p>
        </p:txBody>
      </p:sp>
      <p:sp>
        <p:nvSpPr>
          <p:cNvPr id="17" name="Content Placeholder 16"/>
          <p:cNvSpPr>
            <a:spLocks noGrp="1"/>
          </p:cNvSpPr>
          <p:nvPr>
            <p:ph sz="half" idx="2"/>
          </p:nvPr>
        </p:nvSpPr>
        <p:spPr/>
        <p:txBody>
          <a:bodyPr/>
          <a:lstStyle/>
          <a:p>
            <a:r>
              <a:rPr lang="en-US" dirty="0" smtClean="0"/>
              <a:t>victim stance</a:t>
            </a:r>
          </a:p>
          <a:p>
            <a:r>
              <a:rPr lang="en-US" b="1" dirty="0" smtClean="0"/>
              <a:t>“good person” stance</a:t>
            </a:r>
          </a:p>
          <a:p>
            <a:r>
              <a:rPr lang="en-US" b="1" dirty="0" smtClean="0"/>
              <a:t>“unique person” stance</a:t>
            </a:r>
          </a:p>
          <a:p>
            <a:r>
              <a:rPr lang="en-US" b="1" dirty="0" smtClean="0"/>
              <a:t>fear of exposure</a:t>
            </a:r>
          </a:p>
          <a:p>
            <a:r>
              <a:rPr lang="en-US" b="1" dirty="0" smtClean="0"/>
              <a:t>lack-of-time perspective</a:t>
            </a:r>
          </a:p>
          <a:p>
            <a:r>
              <a:rPr lang="en-US" b="1" dirty="0" smtClean="0"/>
              <a:t>selective effort</a:t>
            </a:r>
          </a:p>
          <a:p>
            <a:r>
              <a:rPr lang="en-US" dirty="0" smtClean="0"/>
              <a:t>use of power to control</a:t>
            </a:r>
          </a:p>
          <a:p>
            <a:r>
              <a:rPr lang="en-US" dirty="0" smtClean="0"/>
              <a:t>seek excitement first</a:t>
            </a:r>
          </a:p>
          <a:p>
            <a:r>
              <a:rPr lang="en-US" b="1" dirty="0" smtClean="0"/>
              <a:t>ownership stance</a:t>
            </a:r>
          </a:p>
          <a:p>
            <a:endParaRPr lang="en-US" dirty="0"/>
          </a:p>
        </p:txBody>
      </p:sp>
      <p:sp>
        <p:nvSpPr>
          <p:cNvPr id="18" name="Text Placeholder 17"/>
          <p:cNvSpPr>
            <a:spLocks noGrp="1"/>
          </p:cNvSpPr>
          <p:nvPr>
            <p:ph type="body" sz="quarter" idx="3"/>
          </p:nvPr>
        </p:nvSpPr>
        <p:spPr/>
        <p:txBody>
          <a:bodyPr/>
          <a:lstStyle/>
          <a:p>
            <a:r>
              <a:rPr lang="en-US" dirty="0" smtClean="0"/>
              <a:t>Addictive </a:t>
            </a:r>
          </a:p>
          <a:p>
            <a:r>
              <a:rPr lang="en-US" dirty="0" smtClean="0"/>
              <a:t>Thinking Patterns</a:t>
            </a:r>
            <a:endParaRPr lang="en-US" dirty="0"/>
          </a:p>
        </p:txBody>
      </p:sp>
      <p:sp>
        <p:nvSpPr>
          <p:cNvPr id="19" name="Content Placeholder 18"/>
          <p:cNvSpPr>
            <a:spLocks noGrp="1"/>
          </p:cNvSpPr>
          <p:nvPr>
            <p:ph sz="quarter" idx="4"/>
          </p:nvPr>
        </p:nvSpPr>
        <p:spPr/>
        <p:txBody>
          <a:bodyPr/>
          <a:lstStyle/>
          <a:p>
            <a:r>
              <a:rPr lang="en-US" dirty="0" smtClean="0"/>
              <a:t>self-pity stance</a:t>
            </a:r>
          </a:p>
          <a:p>
            <a:r>
              <a:rPr lang="en-US" b="1" dirty="0" smtClean="0"/>
              <a:t>“good person” stance</a:t>
            </a:r>
          </a:p>
          <a:p>
            <a:r>
              <a:rPr lang="en-US" b="1" dirty="0" smtClean="0"/>
              <a:t>“unique person” stance</a:t>
            </a:r>
          </a:p>
          <a:p>
            <a:r>
              <a:rPr lang="en-US" b="1" dirty="0" smtClean="0"/>
              <a:t>fear of exposure</a:t>
            </a:r>
          </a:p>
          <a:p>
            <a:r>
              <a:rPr lang="en-US" b="1" dirty="0" smtClean="0"/>
              <a:t>lack-of-time perspective</a:t>
            </a:r>
          </a:p>
          <a:p>
            <a:r>
              <a:rPr lang="en-US" b="1" dirty="0" smtClean="0"/>
              <a:t>selective effort</a:t>
            </a:r>
          </a:p>
          <a:p>
            <a:r>
              <a:rPr lang="en-US" dirty="0" smtClean="0"/>
              <a:t>use of deceit to control</a:t>
            </a:r>
          </a:p>
          <a:p>
            <a:r>
              <a:rPr lang="en-US" dirty="0" smtClean="0"/>
              <a:t>seek pleasure first</a:t>
            </a:r>
          </a:p>
          <a:p>
            <a:r>
              <a:rPr lang="en-US" b="1" dirty="0" smtClean="0"/>
              <a:t>ownership stance</a:t>
            </a:r>
          </a:p>
          <a:p>
            <a:endParaRPr lang="en-US" b="1" dirty="0"/>
          </a:p>
        </p:txBody>
      </p:sp>
      <p:sp>
        <p:nvSpPr>
          <p:cNvPr id="26628"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C0051237-AAF8-4116-BF94-CCFB34FB16E9}" type="slidenum">
              <a:rPr lang="en-US" sz="1200">
                <a:solidFill>
                  <a:schemeClr val="bg1"/>
                </a:solidFill>
                <a:cs typeface="Arial" charset="0"/>
              </a:rPr>
              <a:pPr algn="r"/>
              <a:t>11</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General Background of Criminal Thinking</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12</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r>
              <a:rPr lang="en-US" sz="2800" dirty="0" smtClean="0"/>
              <a:t>There are six (6) thinking errors that are identical in both the criminal and addictive thinkin</a:t>
            </a:r>
            <a:r>
              <a:rPr lang="en-US" sz="2800" dirty="0" smtClean="0"/>
              <a:t>g patterns. </a:t>
            </a:r>
          </a:p>
          <a:p>
            <a:pPr marL="342900" lvl="1" indent="-342900">
              <a:spcBef>
                <a:spcPct val="20000"/>
              </a:spcBef>
              <a:buClr>
                <a:srgbClr val="006892"/>
              </a:buClr>
              <a:buSzPct val="65000"/>
              <a:buFont typeface="Wingdings" pitchFamily="2" charset="2"/>
              <a:buChar char="Ø"/>
            </a:pPr>
            <a:r>
              <a:rPr lang="en-US" sz="2800" dirty="0" smtClean="0"/>
              <a:t>The good person, unique person, fear of exposure, selective effort, and ownership thinking patterns are “self views” or perceptions of one’s situation.</a:t>
            </a:r>
          </a:p>
          <a:p>
            <a:pPr marL="342900" lvl="1" indent="-342900">
              <a:spcBef>
                <a:spcPct val="20000"/>
              </a:spcBef>
              <a:buClr>
                <a:srgbClr val="006892"/>
              </a:buClr>
              <a:buSzPct val="65000"/>
              <a:buFont typeface="Wingdings" pitchFamily="2" charset="2"/>
              <a:buChar char="Ø"/>
            </a:pPr>
            <a:r>
              <a:rPr lang="en-US" sz="2800" dirty="0" smtClean="0"/>
              <a:t>They all have powerful influences on how these individuals make decisions or take action.</a:t>
            </a:r>
          </a:p>
          <a:p>
            <a:pPr marL="342900" lvl="1" indent="-342900">
              <a:spcBef>
                <a:spcPct val="20000"/>
              </a:spcBef>
              <a:buClr>
                <a:srgbClr val="006892"/>
              </a:buClr>
              <a:buSzPct val="65000"/>
              <a:buFont typeface="Wingdings" pitchFamily="2" charset="2"/>
              <a:buChar char="Ø"/>
            </a:pPr>
            <a:r>
              <a:rPr lang="en-US" sz="2800" dirty="0" smtClean="0"/>
              <a:t>But, there is one thinking pattern that trumps them all and often not apparent until after the action is taken.</a:t>
            </a: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past.jpg"/>
          <p:cNvPicPr>
            <a:picLocks noChangeAspect="1"/>
          </p:cNvPicPr>
          <p:nvPr/>
        </p:nvPicPr>
        <p:blipFill>
          <a:blip r:embed="rId3" cstate="print"/>
          <a:stretch>
            <a:fillRect/>
          </a:stretch>
        </p:blipFill>
        <p:spPr>
          <a:xfrm>
            <a:off x="2819400" y="1905000"/>
            <a:ext cx="3276600" cy="3276600"/>
          </a:xfrm>
          <a:prstGeom prst="rect">
            <a:avLst/>
          </a:prstGeom>
        </p:spPr>
      </p:pic>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4"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228600" y="1143000"/>
            <a:ext cx="8610600" cy="4525963"/>
          </a:xfrm>
        </p:spPr>
        <p:txBody>
          <a:bodyPr/>
          <a:lstStyle/>
          <a:p>
            <a:pPr algn="ctr">
              <a:buNone/>
            </a:pPr>
            <a:r>
              <a:rPr lang="en-US" b="1" dirty="0" smtClean="0"/>
              <a:t>Lack-of-time </a:t>
            </a:r>
            <a:r>
              <a:rPr lang="en-US" b="1" dirty="0" smtClean="0"/>
              <a:t>perspective</a:t>
            </a:r>
            <a:endParaRPr lang="en-US" b="1" dirty="0" smtClean="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13</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sp>
        <p:nvSpPr>
          <p:cNvPr id="15" name="TextBox 14"/>
          <p:cNvSpPr txBox="1"/>
          <p:nvPr/>
        </p:nvSpPr>
        <p:spPr>
          <a:xfrm>
            <a:off x="0" y="3429000"/>
            <a:ext cx="3611886" cy="523220"/>
          </a:xfrm>
          <a:prstGeom prst="rect">
            <a:avLst/>
          </a:prstGeom>
          <a:noFill/>
        </p:spPr>
        <p:txBody>
          <a:bodyPr wrap="none" rtlCol="0">
            <a:spAutoFit/>
          </a:bodyPr>
          <a:lstStyle/>
          <a:p>
            <a:r>
              <a:rPr lang="en-US" sz="2800" b="1" dirty="0" smtClean="0"/>
              <a:t>“Hindsight is 20-20”</a:t>
            </a:r>
            <a:endParaRPr lang="en-US" sz="2800" b="1" dirty="0"/>
          </a:p>
        </p:txBody>
      </p:sp>
      <p:sp>
        <p:nvSpPr>
          <p:cNvPr id="16" name="TextBox 15"/>
          <p:cNvSpPr txBox="1"/>
          <p:nvPr/>
        </p:nvSpPr>
        <p:spPr>
          <a:xfrm>
            <a:off x="5943600" y="2286000"/>
            <a:ext cx="2971799" cy="2246769"/>
          </a:xfrm>
          <a:prstGeom prst="rect">
            <a:avLst/>
          </a:prstGeom>
          <a:noFill/>
        </p:spPr>
        <p:txBody>
          <a:bodyPr wrap="square" rtlCol="0">
            <a:spAutoFit/>
          </a:bodyPr>
          <a:lstStyle/>
          <a:p>
            <a:r>
              <a:rPr lang="en-US" sz="2800" b="1" dirty="0" smtClean="0"/>
              <a:t>“It’s better to stay out of trouble, than to get out of trouble”</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20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fade">
                                      <p:cBhvr>
                                        <p:cTn id="12" dur="20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228600" y="1143000"/>
            <a:ext cx="8915400" cy="4525963"/>
          </a:xfrm>
        </p:spPr>
        <p:txBody>
          <a:bodyPr/>
          <a:lstStyle/>
          <a:p>
            <a:pPr algn="ctr">
              <a:buNone/>
            </a:pPr>
            <a:r>
              <a:rPr lang="en-US" b="1" dirty="0" smtClean="0"/>
              <a:t>Lack-of-time </a:t>
            </a:r>
            <a:r>
              <a:rPr lang="en-US" b="1" dirty="0" smtClean="0"/>
              <a:t>perspective characteristics </a:t>
            </a:r>
            <a:endParaRPr lang="en-US" b="1" dirty="0" smtClean="0"/>
          </a:p>
          <a:p>
            <a:pPr marL="514350" indent="-514350">
              <a:buClr>
                <a:srgbClr val="006892"/>
              </a:buClr>
              <a:buFont typeface="+mj-lt"/>
              <a:buAutoNum type="arabicPeriod"/>
            </a:pPr>
            <a:r>
              <a:rPr lang="en-US" dirty="0" smtClean="0"/>
              <a:t>You do not learn from past experiences or plan for the future. </a:t>
            </a:r>
          </a:p>
          <a:p>
            <a:pPr marL="514350" indent="-514350">
              <a:buClr>
                <a:srgbClr val="006892"/>
              </a:buClr>
              <a:buFont typeface="+mj-lt"/>
              <a:buAutoNum type="arabicPeriod"/>
            </a:pPr>
            <a:r>
              <a:rPr lang="en-US" dirty="0" smtClean="0"/>
              <a:t>You see behaviors as isolated events.</a:t>
            </a:r>
          </a:p>
          <a:p>
            <a:pPr marL="514350" indent="-514350">
              <a:buClr>
                <a:srgbClr val="006892"/>
              </a:buClr>
              <a:buFont typeface="+mj-lt"/>
              <a:buAutoNum type="arabicPeriod"/>
            </a:pPr>
            <a:r>
              <a:rPr lang="en-US" dirty="0" smtClean="0"/>
              <a:t>Your philosophy is “I want it, and I want it now.</a:t>
            </a:r>
          </a:p>
          <a:p>
            <a:pPr marL="514350" indent="-514350">
              <a:buClr>
                <a:srgbClr val="006892"/>
              </a:buClr>
              <a:buFont typeface="+mj-lt"/>
              <a:buAutoNum type="arabicPeriod"/>
            </a:pPr>
            <a:r>
              <a:rPr lang="en-US" dirty="0" smtClean="0"/>
              <a:t>You expect to be a big success with little or no effort.</a:t>
            </a:r>
          </a:p>
          <a:p>
            <a:pPr marL="514350" indent="-514350">
              <a:buClr>
                <a:srgbClr val="006892"/>
              </a:buClr>
              <a:buFont typeface="+mj-lt"/>
              <a:buAutoNum type="arabicPeriod"/>
            </a:pPr>
            <a:r>
              <a:rPr lang="en-US" dirty="0" smtClean="0"/>
              <a:t>You make choices based on what you </a:t>
            </a:r>
            <a:r>
              <a:rPr lang="en-US" b="1" i="1" dirty="0" smtClean="0"/>
              <a:t>want</a:t>
            </a:r>
            <a:r>
              <a:rPr lang="en-US" dirty="0" smtClean="0"/>
              <a:t> to be true, rather than what </a:t>
            </a:r>
            <a:r>
              <a:rPr lang="en-US" b="1" i="1" dirty="0" smtClean="0"/>
              <a:t>is</a:t>
            </a:r>
            <a:r>
              <a:rPr lang="en-US" dirty="0" smtClean="0"/>
              <a:t> true.</a:t>
            </a:r>
            <a:endParaRPr lang="en-US" dirty="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14</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additive="base">
                                        <p:cTn id="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anim calcmode="lin" valueType="num">
                                      <p:cBhvr additive="base">
                                        <p:cTn id="19"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4" end="4"/>
                                            </p:txEl>
                                          </p:spTgt>
                                        </p:tgtEl>
                                        <p:attrNameLst>
                                          <p:attrName>style.visibility</p:attrName>
                                        </p:attrNameLst>
                                      </p:cBhvr>
                                      <p:to>
                                        <p:strVal val="visible"/>
                                      </p:to>
                                    </p:set>
                                    <p:anim calcmode="lin" valueType="num">
                                      <p:cBhvr additive="base">
                                        <p:cTn id="25"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
                                            <p:txEl>
                                              <p:pRg st="5" end="5"/>
                                            </p:txEl>
                                          </p:spTgt>
                                        </p:tgtEl>
                                        <p:attrNameLst>
                                          <p:attrName>style.visibility</p:attrName>
                                        </p:attrNameLst>
                                      </p:cBhvr>
                                      <p:to>
                                        <p:strVal val="visible"/>
                                      </p:to>
                                    </p:set>
                                    <p:anim calcmode="lin" valueType="num">
                                      <p:cBhvr additive="base">
                                        <p:cTn id="31"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533400" y="1295400"/>
            <a:ext cx="8229600" cy="4525963"/>
          </a:xfrm>
        </p:spPr>
        <p:txBody>
          <a:bodyPr/>
          <a:lstStyle/>
          <a:p>
            <a:pPr algn="ctr">
              <a:buNone/>
            </a:pPr>
            <a:r>
              <a:rPr lang="en-US" dirty="0" smtClean="0"/>
              <a:t>	When you adopt this addictive thinking pattern, getting high is the </a:t>
            </a:r>
            <a:r>
              <a:rPr lang="en-US" b="1" i="1" dirty="0" smtClean="0"/>
              <a:t>most</a:t>
            </a:r>
            <a:r>
              <a:rPr lang="en-US" dirty="0" smtClean="0"/>
              <a:t> important thing in your life; you live only in the present when you are high and only in the near future (“How can I get more soon?”) when you are not high. </a:t>
            </a:r>
          </a:p>
          <a:p>
            <a:pPr algn="ctr">
              <a:buNone/>
            </a:pPr>
            <a:r>
              <a:rPr lang="en-US" b="1" i="1" dirty="0" smtClean="0"/>
              <a:t>Lack-of-time perspective in addictive thinking helps you do that.</a:t>
            </a:r>
            <a:endParaRPr lang="en-US" i="1" dirty="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15</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additive="base">
                                        <p:cTn id="1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barbour\AppData\Local\Microsoft\Windows\Temporary Internet Files\Content.IE5\2AWSMWWV\MC900434389[1].wmf"/>
          <p:cNvPicPr>
            <a:picLocks noChangeAspect="1" noChangeArrowheads="1"/>
          </p:cNvPicPr>
          <p:nvPr/>
        </p:nvPicPr>
        <p:blipFill>
          <a:blip r:embed="rId3" cstate="print"/>
          <a:srcRect/>
          <a:stretch>
            <a:fillRect/>
          </a:stretch>
        </p:blipFill>
        <p:spPr bwMode="auto">
          <a:xfrm>
            <a:off x="0" y="1295400"/>
            <a:ext cx="3581400" cy="4324149"/>
          </a:xfrm>
          <a:prstGeom prst="rect">
            <a:avLst/>
          </a:prstGeom>
          <a:noFill/>
        </p:spPr>
      </p:pic>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4"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3810000" y="1828800"/>
            <a:ext cx="4953000" cy="3505200"/>
          </a:xfrm>
        </p:spPr>
        <p:txBody>
          <a:bodyPr/>
          <a:lstStyle/>
          <a:p>
            <a:r>
              <a:rPr lang="en-US" dirty="0" smtClean="0"/>
              <a:t> </a:t>
            </a:r>
            <a:r>
              <a:rPr lang="en-US" b="1" i="1" dirty="0" smtClean="0"/>
              <a:t>“I didn’t break any rules, but I know I’m going to be revoked”</a:t>
            </a:r>
          </a:p>
          <a:p>
            <a:r>
              <a:rPr lang="en-US" b="1" i="1" dirty="0" smtClean="0"/>
              <a:t>“I don’t know, it just happened”</a:t>
            </a:r>
          </a:p>
          <a:p>
            <a:r>
              <a:rPr lang="en-US" b="1" i="1" dirty="0" smtClean="0"/>
              <a:t>“I’ve got plenty of time” </a:t>
            </a:r>
          </a:p>
          <a:p>
            <a:pPr algn="r">
              <a:buNone/>
            </a:pPr>
            <a:r>
              <a:rPr lang="en-US" dirty="0" smtClean="0"/>
              <a:t/>
            </a:r>
            <a:br>
              <a:rPr lang="en-US" dirty="0" smtClean="0"/>
            </a:br>
            <a:endParaRPr lang="en-US" i="1" dirty="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16</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sp>
        <p:nvSpPr>
          <p:cNvPr id="15" name="TextBox 14"/>
          <p:cNvSpPr txBox="1"/>
          <p:nvPr/>
        </p:nvSpPr>
        <p:spPr>
          <a:xfrm>
            <a:off x="533400" y="1752600"/>
            <a:ext cx="2286000" cy="830997"/>
          </a:xfrm>
          <a:prstGeom prst="rect">
            <a:avLst/>
          </a:prstGeom>
          <a:noFill/>
        </p:spPr>
        <p:txBody>
          <a:bodyPr wrap="square" rtlCol="0">
            <a:spAutoFit/>
          </a:bodyPr>
          <a:lstStyle/>
          <a:p>
            <a:r>
              <a:rPr lang="en-US" sz="2400" b="1" i="1" dirty="0" smtClean="0"/>
              <a:t>How do you know? </a:t>
            </a:r>
            <a:endParaRPr lang="en-US" sz="2400"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 calcmode="lin" valueType="num">
                                      <p:cBhvr additive="base">
                                        <p:cTn id="13"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anim calcmode="lin" valueType="num">
                                      <p:cBhvr additive="base">
                                        <p:cTn id="19"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228600" y="1371600"/>
            <a:ext cx="8915400" cy="4297363"/>
          </a:xfrm>
        </p:spPr>
        <p:txBody>
          <a:bodyPr/>
          <a:lstStyle/>
          <a:p>
            <a:pPr algn="ctr">
              <a:buNone/>
            </a:pPr>
            <a:r>
              <a:rPr lang="en-US" sz="4000" dirty="0" smtClean="0"/>
              <a:t>Failing to learn from experience is one of they key components of the thinking error, </a:t>
            </a:r>
            <a:r>
              <a:rPr lang="en-US" sz="4000" b="1" dirty="0" smtClean="0"/>
              <a:t>lack of time perspective</a:t>
            </a:r>
            <a:r>
              <a:rPr lang="en-US" sz="4000" dirty="0" smtClean="0"/>
              <a:t>. If we repeatedly fail to learn from experience we will continually spend our time in ‘quadrant one’ of Stephen Covey’s time management matrix</a:t>
            </a:r>
            <a:endParaRPr lang="en-US" sz="4000" dirty="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17</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533400" y="1295400"/>
            <a:ext cx="8229600" cy="4525963"/>
          </a:xfrm>
        </p:spPr>
        <p:txBody>
          <a:bodyPr/>
          <a:lstStyle/>
          <a:p>
            <a:pPr>
              <a:buNone/>
            </a:pPr>
            <a:r>
              <a:rPr lang="en-US" dirty="0" smtClean="0"/>
              <a:t>	</a:t>
            </a:r>
            <a:endParaRPr lang="en-US" i="1" dirty="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18</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graphicFrame>
        <p:nvGraphicFramePr>
          <p:cNvPr id="11" name="Table 10"/>
          <p:cNvGraphicFramePr>
            <a:graphicFrameLocks noGrp="1"/>
          </p:cNvGraphicFramePr>
          <p:nvPr/>
        </p:nvGraphicFramePr>
        <p:xfrm>
          <a:off x="1600200" y="1752600"/>
          <a:ext cx="6096000" cy="4394200"/>
        </p:xfrm>
        <a:graphic>
          <a:graphicData uri="http://schemas.openxmlformats.org/drawingml/2006/table">
            <a:tbl>
              <a:tblPr firstRow="1" bandRow="1">
                <a:tableStyleId>{5C22544A-7EE6-4342-B048-85BDC9FD1C3A}</a:tableStyleId>
              </a:tblPr>
              <a:tblGrid>
                <a:gridCol w="3048000"/>
                <a:gridCol w="3048000"/>
              </a:tblGrid>
              <a:tr h="2197100">
                <a:tc>
                  <a:txBody>
                    <a:bodyPr/>
                    <a:lstStyle/>
                    <a:p>
                      <a:r>
                        <a:rPr lang="en-US" dirty="0" smtClean="0"/>
                        <a:t>Q1  Emergencies,</a:t>
                      </a:r>
                      <a:r>
                        <a:rPr lang="en-US" baseline="0" dirty="0" smtClean="0"/>
                        <a:t> crisis, deadlines.  </a:t>
                      </a:r>
                    </a:p>
                    <a:p>
                      <a:endParaRPr lang="en-US" baseline="0" dirty="0" smtClean="0"/>
                    </a:p>
                    <a:p>
                      <a:pPr>
                        <a:buFont typeface="Arial" pitchFamily="34" charset="0"/>
                        <a:buChar char="•"/>
                      </a:pPr>
                      <a:r>
                        <a:rPr lang="en-US" baseline="0" dirty="0" smtClean="0"/>
                        <a:t>Running from the law</a:t>
                      </a:r>
                    </a:p>
                    <a:p>
                      <a:pPr>
                        <a:buFont typeface="Arial" pitchFamily="34" charset="0"/>
                        <a:buChar char="•"/>
                      </a:pPr>
                      <a:r>
                        <a:rPr lang="en-US" baseline="0" dirty="0" smtClean="0"/>
                        <a:t>Not meeting obligations</a:t>
                      </a:r>
                    </a:p>
                    <a:p>
                      <a:pPr>
                        <a:buFont typeface="Arial" pitchFamily="34" charset="0"/>
                        <a:buChar char="•"/>
                      </a:pPr>
                      <a:r>
                        <a:rPr lang="en-US" baseline="0" dirty="0" smtClean="0"/>
                        <a:t>Missed appt.  with PO</a:t>
                      </a:r>
                    </a:p>
                    <a:p>
                      <a:endParaRPr lang="en-US" dirty="0"/>
                    </a:p>
                  </a:txBody>
                  <a:tcPr/>
                </a:tc>
                <a:tc>
                  <a:txBody>
                    <a:bodyPr/>
                    <a:lstStyle/>
                    <a:p>
                      <a:r>
                        <a:rPr lang="en-US" dirty="0" smtClean="0"/>
                        <a:t>Q2 Reading something</a:t>
                      </a:r>
                      <a:r>
                        <a:rPr lang="en-US" baseline="0" dirty="0" smtClean="0"/>
                        <a:t> about recovery, relapse prevention, or making amends.  </a:t>
                      </a:r>
                      <a:endParaRPr lang="en-US" dirty="0"/>
                    </a:p>
                  </a:txBody>
                  <a:tcPr/>
                </a:tc>
              </a:tr>
              <a:tr h="2197100">
                <a:tc>
                  <a:txBody>
                    <a:bodyPr/>
                    <a:lstStyle/>
                    <a:p>
                      <a:r>
                        <a:rPr lang="en-US" b="1" dirty="0" smtClean="0"/>
                        <a:t>Q3 </a:t>
                      </a:r>
                      <a:r>
                        <a:rPr lang="en-US" sz="1800" b="1" i="0" kern="1200" dirty="0" smtClean="0">
                          <a:solidFill>
                            <a:schemeClr val="dk1"/>
                          </a:solidFill>
                          <a:latin typeface="+mn-lt"/>
                          <a:ea typeface="+mn-ea"/>
                          <a:cs typeface="+mn-cs"/>
                        </a:rPr>
                        <a:t>needing to have a cigarette, interruptions</a:t>
                      </a:r>
                      <a:r>
                        <a:rPr lang="en-US" sz="1800" b="1" i="0" kern="1200" baseline="0" dirty="0" smtClean="0">
                          <a:solidFill>
                            <a:schemeClr val="dk1"/>
                          </a:solidFill>
                          <a:latin typeface="+mn-lt"/>
                          <a:ea typeface="+mn-ea"/>
                          <a:cs typeface="+mn-cs"/>
                        </a:rPr>
                        <a:t> from a child, etc. </a:t>
                      </a:r>
                      <a:endParaRPr lang="en-US" b="1" dirty="0"/>
                    </a:p>
                  </a:txBody>
                  <a:tcPr/>
                </a:tc>
                <a:tc>
                  <a:txBody>
                    <a:bodyPr/>
                    <a:lstStyle/>
                    <a:p>
                      <a:r>
                        <a:rPr lang="en-US" b="1" dirty="0" smtClean="0"/>
                        <a:t>Q4 day dreaming, random</a:t>
                      </a:r>
                      <a:r>
                        <a:rPr lang="en-US" b="1" baseline="0" dirty="0" smtClean="0"/>
                        <a:t> </a:t>
                      </a:r>
                      <a:r>
                        <a:rPr lang="en-US" b="1" dirty="0" smtClean="0"/>
                        <a:t>web surfing,</a:t>
                      </a:r>
                      <a:r>
                        <a:rPr lang="en-US" b="1" baseline="0" dirty="0" smtClean="0"/>
                        <a:t> play video games. </a:t>
                      </a:r>
                      <a:endParaRPr lang="en-US" b="1" dirty="0"/>
                    </a:p>
                  </a:txBody>
                  <a:tcPr/>
                </a:tc>
              </a:tr>
            </a:tbl>
          </a:graphicData>
        </a:graphic>
      </p:graphicFrame>
      <p:sp>
        <p:nvSpPr>
          <p:cNvPr id="15" name="TextBox 14"/>
          <p:cNvSpPr txBox="1"/>
          <p:nvPr/>
        </p:nvSpPr>
        <p:spPr>
          <a:xfrm>
            <a:off x="1752600" y="1295400"/>
            <a:ext cx="2057400" cy="381000"/>
          </a:xfrm>
          <a:prstGeom prst="rect">
            <a:avLst/>
          </a:prstGeom>
          <a:noFill/>
        </p:spPr>
        <p:txBody>
          <a:bodyPr wrap="square" rtlCol="0">
            <a:spAutoFit/>
          </a:bodyPr>
          <a:lstStyle/>
          <a:p>
            <a:r>
              <a:rPr lang="en-US" b="1" dirty="0" smtClean="0"/>
              <a:t>Urgent</a:t>
            </a:r>
            <a:endParaRPr lang="en-US" b="1" dirty="0"/>
          </a:p>
        </p:txBody>
      </p:sp>
      <p:sp>
        <p:nvSpPr>
          <p:cNvPr id="16" name="TextBox 15"/>
          <p:cNvSpPr txBox="1"/>
          <p:nvPr/>
        </p:nvSpPr>
        <p:spPr>
          <a:xfrm>
            <a:off x="4876800" y="1219200"/>
            <a:ext cx="2057400" cy="381000"/>
          </a:xfrm>
          <a:prstGeom prst="rect">
            <a:avLst/>
          </a:prstGeom>
          <a:noFill/>
        </p:spPr>
        <p:txBody>
          <a:bodyPr wrap="square" rtlCol="0">
            <a:spAutoFit/>
          </a:bodyPr>
          <a:lstStyle/>
          <a:p>
            <a:r>
              <a:rPr lang="en-US" b="1" dirty="0" smtClean="0"/>
              <a:t>Not Urgent</a:t>
            </a:r>
            <a:endParaRPr lang="en-US" b="1" dirty="0"/>
          </a:p>
        </p:txBody>
      </p:sp>
      <p:sp>
        <p:nvSpPr>
          <p:cNvPr id="17" name="TextBox 16"/>
          <p:cNvSpPr txBox="1"/>
          <p:nvPr/>
        </p:nvSpPr>
        <p:spPr>
          <a:xfrm>
            <a:off x="0" y="2438400"/>
            <a:ext cx="2057400" cy="381000"/>
          </a:xfrm>
          <a:prstGeom prst="rect">
            <a:avLst/>
          </a:prstGeom>
          <a:noFill/>
        </p:spPr>
        <p:txBody>
          <a:bodyPr wrap="square" rtlCol="0">
            <a:spAutoFit/>
          </a:bodyPr>
          <a:lstStyle/>
          <a:p>
            <a:r>
              <a:rPr lang="en-US" b="1" dirty="0" smtClean="0"/>
              <a:t>Important</a:t>
            </a:r>
            <a:endParaRPr lang="en-US" b="1" dirty="0"/>
          </a:p>
        </p:txBody>
      </p:sp>
      <p:sp>
        <p:nvSpPr>
          <p:cNvPr id="18" name="TextBox 17"/>
          <p:cNvSpPr txBox="1"/>
          <p:nvPr/>
        </p:nvSpPr>
        <p:spPr>
          <a:xfrm>
            <a:off x="0" y="4267200"/>
            <a:ext cx="1447800" cy="646331"/>
          </a:xfrm>
          <a:prstGeom prst="rect">
            <a:avLst/>
          </a:prstGeom>
          <a:noFill/>
        </p:spPr>
        <p:txBody>
          <a:bodyPr wrap="square" rtlCol="0">
            <a:spAutoFit/>
          </a:bodyPr>
          <a:lstStyle/>
          <a:p>
            <a:r>
              <a:rPr lang="en-US" b="1" dirty="0" smtClean="0"/>
              <a:t>Not Important</a:t>
            </a:r>
            <a:endParaRPr lang="en-US"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228600" y="1143000"/>
            <a:ext cx="8915400" cy="4525963"/>
          </a:xfrm>
        </p:spPr>
        <p:txBody>
          <a:bodyPr/>
          <a:lstStyle/>
          <a:p>
            <a:pPr>
              <a:buClr>
                <a:srgbClr val="006892"/>
              </a:buClr>
              <a:buFont typeface="Wingdings" pitchFamily="2" charset="2"/>
              <a:buChar char="Ø"/>
            </a:pPr>
            <a:r>
              <a:rPr lang="en-US" dirty="0" smtClean="0"/>
              <a:t>A crisis oriented person will spend most of their time in quadrants one and three.</a:t>
            </a:r>
          </a:p>
          <a:p>
            <a:pPr>
              <a:buClr>
                <a:srgbClr val="006892"/>
              </a:buClr>
              <a:buFont typeface="Wingdings" pitchFamily="2" charset="2"/>
              <a:buChar char="Ø"/>
            </a:pPr>
            <a:r>
              <a:rPr lang="en-US" dirty="0" smtClean="0"/>
              <a:t>A person not actively pursuing goals or changing distorted thinking patterns can spend a significant amount of time in quadrant four doing many mindless things.</a:t>
            </a:r>
          </a:p>
          <a:p>
            <a:pPr>
              <a:buClr>
                <a:srgbClr val="006892"/>
              </a:buClr>
              <a:buFont typeface="Wingdings" pitchFamily="2" charset="2"/>
              <a:buChar char="Ø"/>
            </a:pPr>
            <a:r>
              <a:rPr lang="en-US" dirty="0" smtClean="0"/>
              <a:t>A person actively attempting to change the bad habits and errors in their thinking will purposely make time for activities that are very important, but not necessarily urgent.</a:t>
            </a:r>
            <a:endParaRPr lang="en-US" dirty="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19</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20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20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20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smtClean="0">
                <a:solidFill>
                  <a:srgbClr val="006892"/>
                </a:solidFill>
              </a:rPr>
              <a:t>About the Presentation</a:t>
            </a:r>
          </a:p>
        </p:txBody>
      </p:sp>
      <p:sp>
        <p:nvSpPr>
          <p:cNvPr id="18436" name="Content Placeholder 2"/>
          <p:cNvSpPr>
            <a:spLocks noGrp="1"/>
          </p:cNvSpPr>
          <p:nvPr>
            <p:ph idx="1"/>
          </p:nvPr>
        </p:nvSpPr>
        <p:spPr>
          <a:xfrm>
            <a:off x="381000" y="1371600"/>
            <a:ext cx="8229600" cy="4208463"/>
          </a:xfrm>
        </p:spPr>
        <p:txBody>
          <a:bodyPr/>
          <a:lstStyle/>
          <a:p>
            <a:pPr>
              <a:buNone/>
            </a:pPr>
            <a:r>
              <a:rPr lang="en-US" sz="1800" dirty="0" smtClean="0"/>
              <a:t>	</a:t>
            </a:r>
            <a:r>
              <a:rPr lang="en-US" sz="2400" dirty="0" smtClean="0"/>
              <a:t>Thinking errors in criminals continue to expand into almost all areas of their lives and they regularly fail to deter their distorted thinking which results in regular violence and harm of others. These thinking errors are similar for the addicted offender as well, leading to substance use and criminal activity. This webinar is an overview of the criminal and addictive thinking patterns and their similarities, tactics used by the addicted offender in an effort to mask their </a:t>
            </a:r>
            <a:r>
              <a:rPr lang="en-US" sz="2400" dirty="0" err="1" smtClean="0"/>
              <a:t>criminogenic</a:t>
            </a:r>
            <a:r>
              <a:rPr lang="en-US" sz="2400" dirty="0" smtClean="0"/>
              <a:t> needs, and "the lack of time perspective" which prevents them from learning from their experiences.</a:t>
            </a:r>
          </a:p>
          <a:p>
            <a:pPr>
              <a:buNone/>
            </a:pPr>
            <a:r>
              <a:rPr lang="en-US" sz="2400" dirty="0" smtClean="0"/>
              <a:t> </a:t>
            </a:r>
          </a:p>
          <a:p>
            <a:pPr>
              <a:buNone/>
            </a:pPr>
            <a:r>
              <a:rPr lang="en-US" sz="2400" dirty="0" smtClean="0"/>
              <a:t>	</a:t>
            </a:r>
          </a:p>
          <a:p>
            <a:pPr eaLnBrk="1" hangingPunct="1">
              <a:buClr>
                <a:srgbClr val="BE854C"/>
              </a:buClr>
              <a:buSzPct val="65000"/>
              <a:buFont typeface="Arial" charset="0"/>
              <a:buNone/>
            </a:pPr>
            <a:r>
              <a:rPr lang="en-US" sz="1800" dirty="0" smtClean="0"/>
              <a:t>	</a:t>
            </a:r>
            <a:endParaRPr lang="en-US" sz="1800" dirty="0" smtClean="0">
              <a:solidFill>
                <a:srgbClr val="262626"/>
              </a:solidFill>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2</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228600" y="1371600"/>
            <a:ext cx="8915400" cy="4297363"/>
          </a:xfrm>
        </p:spPr>
        <p:txBody>
          <a:bodyPr/>
          <a:lstStyle/>
          <a:p>
            <a:pPr algn="ctr">
              <a:buNone/>
            </a:pPr>
            <a:r>
              <a:rPr lang="en-US" sz="4000" dirty="0" smtClean="0"/>
              <a:t>For the ex-offender it is critical that they develop a clear sense of time perspective so they don’t repeat the same pattern of thinking and behavior that contributed to their incarceration and victimization of others.</a:t>
            </a:r>
            <a:endParaRPr lang="en-US" sz="4000" dirty="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20</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ctrTitle"/>
          </p:nvPr>
        </p:nvSpPr>
        <p:spPr>
          <a:xfrm>
            <a:off x="685800" y="1524000"/>
            <a:ext cx="7772400" cy="1470025"/>
          </a:xfrm>
        </p:spPr>
        <p:txBody>
          <a:bodyPr/>
          <a:lstStyle/>
          <a:p>
            <a:pPr eaLnBrk="1" hangingPunct="1"/>
            <a:r>
              <a:rPr lang="en-US" sz="4000" b="1" i="1" dirty="0" smtClean="0"/>
              <a:t>Quadrant two is the heart of recovery and thinking change!</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21</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pic>
        <p:nvPicPr>
          <p:cNvPr id="2062" name="Picture 14" descr="C:\Users\pbarbour\AppData\Local\Microsoft\Windows\Temporary Internet Files\Content.IE5\499AICY4\MC900433233[1].jpg"/>
          <p:cNvPicPr>
            <a:picLocks noChangeAspect="1" noChangeArrowheads="1"/>
          </p:cNvPicPr>
          <p:nvPr/>
        </p:nvPicPr>
        <p:blipFill>
          <a:blip r:embed="rId4" cstate="print"/>
          <a:srcRect/>
          <a:stretch>
            <a:fillRect/>
          </a:stretch>
        </p:blipFill>
        <p:spPr bwMode="auto">
          <a:xfrm>
            <a:off x="5334000" y="3352800"/>
            <a:ext cx="2946400" cy="2946400"/>
          </a:xfrm>
          <a:prstGeom prst="rect">
            <a:avLst/>
          </a:prstGeom>
          <a:noFill/>
        </p:spPr>
      </p:pic>
      <p:pic>
        <p:nvPicPr>
          <p:cNvPr id="2063" name="Picture 15" descr="C:\Users\pbarbour\AppData\Local\Microsoft\Windows\Temporary Internet Files\Content.IE5\2AWSMWWV\MC900287175[1].wmf"/>
          <p:cNvPicPr>
            <a:picLocks noChangeAspect="1" noChangeArrowheads="1"/>
          </p:cNvPicPr>
          <p:nvPr/>
        </p:nvPicPr>
        <p:blipFill>
          <a:blip r:embed="rId5" cstate="print"/>
          <a:srcRect/>
          <a:stretch>
            <a:fillRect/>
          </a:stretch>
        </p:blipFill>
        <p:spPr bwMode="auto">
          <a:xfrm>
            <a:off x="671513" y="3271838"/>
            <a:ext cx="1881187" cy="2516187"/>
          </a:xfrm>
          <a:prstGeom prst="rect">
            <a:avLst/>
          </a:prstGeom>
          <a:noFill/>
        </p:spPr>
      </p:pic>
      <p:grpSp>
        <p:nvGrpSpPr>
          <p:cNvPr id="26" name="Group 25"/>
          <p:cNvGrpSpPr/>
          <p:nvPr/>
        </p:nvGrpSpPr>
        <p:grpSpPr>
          <a:xfrm>
            <a:off x="3124200" y="3886200"/>
            <a:ext cx="2133600" cy="1676400"/>
            <a:chOff x="3124200" y="3886200"/>
            <a:chExt cx="2133600" cy="1066800"/>
          </a:xfrm>
        </p:grpSpPr>
        <p:sp>
          <p:nvSpPr>
            <p:cNvPr id="23" name="Right Arrow 22"/>
            <p:cNvSpPr/>
            <p:nvPr/>
          </p:nvSpPr>
          <p:spPr>
            <a:xfrm>
              <a:off x="3124200" y="3886200"/>
              <a:ext cx="2133600" cy="1066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3124200" y="4191000"/>
              <a:ext cx="2057400" cy="411302"/>
            </a:xfrm>
            <a:prstGeom prst="rect">
              <a:avLst/>
            </a:prstGeom>
            <a:noFill/>
          </p:spPr>
          <p:txBody>
            <a:bodyPr wrap="square" rtlCol="0">
              <a:spAutoFit/>
            </a:bodyPr>
            <a:lstStyle/>
            <a:p>
              <a:r>
                <a:rPr lang="en-US" b="1" dirty="0" smtClean="0">
                  <a:solidFill>
                    <a:schemeClr val="bg1"/>
                  </a:solidFill>
                  <a:effectLst>
                    <a:outerShdw blurRad="38100" dist="38100" dir="2700000" algn="tl">
                      <a:srgbClr val="000000">
                        <a:alpha val="43137"/>
                      </a:srgbClr>
                    </a:outerShdw>
                  </a:effectLst>
                </a:rPr>
                <a:t>Learned from mistakes</a:t>
              </a:r>
              <a:endParaRPr lang="en-US" b="1" dirty="0">
                <a:solidFill>
                  <a:schemeClr val="bg1"/>
                </a:solidFill>
                <a:effectLst>
                  <a:outerShdw blurRad="38100" dist="38100" dir="2700000" algn="tl">
                    <a:srgbClr val="000000">
                      <a:alpha val="43137"/>
                    </a:srgbClr>
                  </a:outerShdw>
                </a:effectLs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63"/>
                                        </p:tgtEl>
                                        <p:attrNameLst>
                                          <p:attrName>style.visibility</p:attrName>
                                        </p:attrNameLst>
                                      </p:cBhvr>
                                      <p:to>
                                        <p:strVal val="visible"/>
                                      </p:to>
                                    </p:set>
                                    <p:animEffect transition="in" filter="fade">
                                      <p:cBhvr>
                                        <p:cTn id="7" dur="2000"/>
                                        <p:tgtEl>
                                          <p:spTgt spid="2063"/>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fade">
                                      <p:cBhvr>
                                        <p:cTn id="11" dur="2000"/>
                                        <p:tgtEl>
                                          <p:spTgt spid="26"/>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2062"/>
                                        </p:tgtEl>
                                        <p:attrNameLst>
                                          <p:attrName>style.visibility</p:attrName>
                                        </p:attrNameLst>
                                      </p:cBhvr>
                                      <p:to>
                                        <p:strVal val="visible"/>
                                      </p:to>
                                    </p:set>
                                    <p:animEffect transition="in" filter="fade">
                                      <p:cBhvr>
                                        <p:cTn id="15" dur="2000"/>
                                        <p:tgtEl>
                                          <p:spTgt spid="2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228600" y="1371601"/>
            <a:ext cx="8915400" cy="1981200"/>
          </a:xfrm>
        </p:spPr>
        <p:txBody>
          <a:bodyPr/>
          <a:lstStyle/>
          <a:p>
            <a:pPr algn="ctr">
              <a:buNone/>
            </a:pPr>
            <a:r>
              <a:rPr lang="en-US" sz="4400" dirty="0" smtClean="0"/>
              <a:t>So how does that work?</a:t>
            </a:r>
          </a:p>
          <a:p>
            <a:pPr algn="ctr">
              <a:buNone/>
            </a:pPr>
            <a:r>
              <a:rPr lang="en-US" sz="4400" dirty="0" smtClean="0"/>
              <a:t>What could I do to start?</a:t>
            </a:r>
          </a:p>
          <a:p>
            <a:pPr algn="ctr">
              <a:buNone/>
            </a:pPr>
            <a:endParaRPr lang="en-US" sz="4000" dirty="0" smtClean="0"/>
          </a:p>
          <a:p>
            <a:pPr algn="ctr">
              <a:buNone/>
            </a:pPr>
            <a:endParaRPr lang="en-US" sz="4000" dirty="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22</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pic>
        <p:nvPicPr>
          <p:cNvPr id="3074" name="Picture 2" descr="C:\Users\pbarbour\AppData\Local\Microsoft\Windows\Temporary Internet Files\Content.IE5\R4C69IIS\MC900387125[1].jpg"/>
          <p:cNvPicPr>
            <a:picLocks noChangeAspect="1" noChangeArrowheads="1"/>
          </p:cNvPicPr>
          <p:nvPr/>
        </p:nvPicPr>
        <p:blipFill>
          <a:blip r:embed="rId4" cstate="print"/>
          <a:srcRect/>
          <a:stretch>
            <a:fillRect/>
          </a:stretch>
        </p:blipFill>
        <p:spPr bwMode="auto">
          <a:xfrm>
            <a:off x="2613025" y="3455988"/>
            <a:ext cx="3657600" cy="260985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p:nvPr>
        </p:nvSpPr>
        <p:spPr/>
        <p:txBody>
          <a:bodyPr/>
          <a:lstStyle/>
          <a:p>
            <a:pPr eaLnBrk="1" hangingPunct="1"/>
            <a:r>
              <a:rPr lang="en-US" sz="4000" dirty="0" smtClean="0">
                <a:solidFill>
                  <a:srgbClr val="006892"/>
                </a:solidFill>
                <a:cs typeface="Arial" charset="0"/>
              </a:rPr>
              <a:t>Criminal &amp; Addictive Thinking</a:t>
            </a:r>
          </a:p>
        </p:txBody>
      </p:sp>
      <p:sp>
        <p:nvSpPr>
          <p:cNvPr id="10" name="Content Placeholder 9"/>
          <p:cNvSpPr>
            <a:spLocks noGrp="1"/>
          </p:cNvSpPr>
          <p:nvPr>
            <p:ph idx="1"/>
          </p:nvPr>
        </p:nvSpPr>
        <p:spPr>
          <a:xfrm>
            <a:off x="533400" y="1295400"/>
            <a:ext cx="8229600" cy="4525963"/>
          </a:xfrm>
        </p:spPr>
        <p:txBody>
          <a:bodyPr/>
          <a:lstStyle/>
          <a:p>
            <a:pPr>
              <a:buNone/>
            </a:pPr>
            <a:r>
              <a:rPr lang="en-US" dirty="0" smtClean="0"/>
              <a:t>	</a:t>
            </a:r>
            <a:endParaRPr lang="en-US" i="1" dirty="0"/>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23</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8768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lvl="1" indent="-342900">
              <a:spcBef>
                <a:spcPct val="20000"/>
              </a:spcBef>
              <a:buClr>
                <a:srgbClr val="006892"/>
              </a:buClr>
              <a:buSzPct val="65000"/>
              <a:buFont typeface="Wingdings" pitchFamily="2" charset="2"/>
              <a:buChar char="Ø"/>
            </a:pPr>
            <a:endParaRPr lang="en-US" sz="2800" dirty="0" smtClean="0"/>
          </a:p>
          <a:p>
            <a:pPr marL="342900" indent="-342900">
              <a:spcBef>
                <a:spcPct val="20000"/>
              </a:spcBef>
              <a:buClr>
                <a:srgbClr val="006892"/>
              </a:buClr>
              <a:buSzPct val="65000"/>
            </a:pPr>
            <a:endParaRPr lang="en-US" sz="2800" dirty="0">
              <a:latin typeface="Calibri" pitchFamily="34" charset="0"/>
            </a:endParaRPr>
          </a:p>
        </p:txBody>
      </p:sp>
      <p:graphicFrame>
        <p:nvGraphicFramePr>
          <p:cNvPr id="11" name="Table 10"/>
          <p:cNvGraphicFramePr>
            <a:graphicFrameLocks noGrp="1"/>
          </p:cNvGraphicFramePr>
          <p:nvPr/>
        </p:nvGraphicFramePr>
        <p:xfrm>
          <a:off x="1600200" y="1752600"/>
          <a:ext cx="6096000" cy="4483100"/>
        </p:xfrm>
        <a:graphic>
          <a:graphicData uri="http://schemas.openxmlformats.org/drawingml/2006/table">
            <a:tbl>
              <a:tblPr firstRow="1" bandRow="1">
                <a:tableStyleId>{5C22544A-7EE6-4342-B048-85BDC9FD1C3A}</a:tableStyleId>
              </a:tblPr>
              <a:tblGrid>
                <a:gridCol w="3048000"/>
                <a:gridCol w="3048000"/>
              </a:tblGrid>
              <a:tr h="2197100">
                <a:tc>
                  <a:txBody>
                    <a:bodyPr/>
                    <a:lstStyle/>
                    <a:p>
                      <a:r>
                        <a:rPr lang="en-US" dirty="0" smtClean="0"/>
                        <a:t>Q1  Emergencies,</a:t>
                      </a:r>
                      <a:r>
                        <a:rPr lang="en-US" baseline="0" dirty="0" smtClean="0"/>
                        <a:t> crisis, deadlines.  </a:t>
                      </a:r>
                    </a:p>
                    <a:p>
                      <a:endParaRPr lang="en-US" baseline="0" dirty="0" smtClean="0"/>
                    </a:p>
                    <a:p>
                      <a:pPr>
                        <a:buFont typeface="Arial" pitchFamily="34" charset="0"/>
                        <a:buNone/>
                      </a:pPr>
                      <a:endParaRPr lang="en-US" strike="sngStrike" baseline="0" dirty="0" smtClean="0"/>
                    </a:p>
                    <a:p>
                      <a:pPr>
                        <a:buFont typeface="Arial" pitchFamily="34" charset="0"/>
                        <a:buChar char="•"/>
                      </a:pPr>
                      <a:r>
                        <a:rPr lang="en-US" baseline="0" dirty="0" smtClean="0"/>
                        <a:t>Not meeting obligations</a:t>
                      </a:r>
                    </a:p>
                    <a:p>
                      <a:pPr>
                        <a:buFont typeface="Arial" pitchFamily="34" charset="0"/>
                        <a:buNone/>
                      </a:pPr>
                      <a:endParaRPr lang="en-US" strike="sngStrike" baseline="0" dirty="0" smtClean="0"/>
                    </a:p>
                    <a:p>
                      <a:pPr algn="ctr">
                        <a:buFont typeface="Arial" pitchFamily="34" charset="0"/>
                        <a:buNone/>
                      </a:pPr>
                      <a:r>
                        <a:rPr lang="en-US" strike="noStrike" baseline="0" dirty="0" smtClean="0"/>
                        <a:t>10%</a:t>
                      </a:r>
                    </a:p>
                    <a:p>
                      <a:endParaRPr lang="en-US" dirty="0"/>
                    </a:p>
                  </a:txBody>
                  <a:tcPr/>
                </a:tc>
                <a:tc>
                  <a:txBody>
                    <a:bodyPr/>
                    <a:lstStyle/>
                    <a:p>
                      <a:r>
                        <a:rPr lang="en-US" dirty="0" smtClean="0"/>
                        <a:t>Q2 Reading something</a:t>
                      </a:r>
                      <a:r>
                        <a:rPr lang="en-US" baseline="0" dirty="0" smtClean="0"/>
                        <a:t> about recovery, relapse prevention, going to meetings, volunteering, etc.   </a:t>
                      </a:r>
                    </a:p>
                    <a:p>
                      <a:endParaRPr lang="en-US" baseline="0" dirty="0" smtClean="0"/>
                    </a:p>
                    <a:p>
                      <a:pPr algn="ctr"/>
                      <a:r>
                        <a:rPr lang="en-US" baseline="0" dirty="0" smtClean="0"/>
                        <a:t>60%</a:t>
                      </a:r>
                      <a:endParaRPr lang="en-US" dirty="0"/>
                    </a:p>
                  </a:txBody>
                  <a:tcPr/>
                </a:tc>
              </a:tr>
              <a:tr h="2197100">
                <a:tc>
                  <a:txBody>
                    <a:bodyPr/>
                    <a:lstStyle/>
                    <a:p>
                      <a:r>
                        <a:rPr lang="en-US" b="1" dirty="0" smtClean="0"/>
                        <a:t>Q3 </a:t>
                      </a:r>
                      <a:r>
                        <a:rPr lang="en-US" sz="1800" b="1" i="0" kern="1200" dirty="0" smtClean="0">
                          <a:solidFill>
                            <a:schemeClr val="dk1"/>
                          </a:solidFill>
                          <a:latin typeface="+mn-lt"/>
                          <a:ea typeface="+mn-ea"/>
                          <a:cs typeface="+mn-cs"/>
                        </a:rPr>
                        <a:t>needing to have a cigarette, interruptions</a:t>
                      </a:r>
                      <a:r>
                        <a:rPr lang="en-US" sz="1800" b="1" i="0" kern="1200" baseline="0" dirty="0" smtClean="0">
                          <a:solidFill>
                            <a:schemeClr val="dk1"/>
                          </a:solidFill>
                          <a:latin typeface="+mn-lt"/>
                          <a:ea typeface="+mn-ea"/>
                          <a:cs typeface="+mn-cs"/>
                        </a:rPr>
                        <a:t> from a child, etc. </a:t>
                      </a:r>
                    </a:p>
                    <a:p>
                      <a:endParaRPr lang="en-US" sz="1800" b="1" i="0" kern="1200" baseline="0" dirty="0" smtClean="0">
                        <a:solidFill>
                          <a:schemeClr val="dk1"/>
                        </a:solidFill>
                        <a:latin typeface="+mn-lt"/>
                        <a:ea typeface="+mn-ea"/>
                        <a:cs typeface="+mn-cs"/>
                      </a:endParaRPr>
                    </a:p>
                    <a:p>
                      <a:pPr algn="ctr"/>
                      <a:r>
                        <a:rPr lang="en-US" b="1" dirty="0" smtClean="0"/>
                        <a:t>30%</a:t>
                      </a:r>
                      <a:endParaRPr lang="en-US" b="1" dirty="0"/>
                    </a:p>
                  </a:txBody>
                  <a:tcPr/>
                </a:tc>
                <a:tc>
                  <a:txBody>
                    <a:bodyPr/>
                    <a:lstStyle/>
                    <a:p>
                      <a:r>
                        <a:rPr lang="en-US" b="1" dirty="0" smtClean="0"/>
                        <a:t>Q4 day dreaming, random</a:t>
                      </a:r>
                      <a:r>
                        <a:rPr lang="en-US" b="1" baseline="0" dirty="0" smtClean="0"/>
                        <a:t> </a:t>
                      </a:r>
                      <a:r>
                        <a:rPr lang="en-US" b="1" dirty="0" smtClean="0"/>
                        <a:t>web surfing,</a:t>
                      </a:r>
                      <a:r>
                        <a:rPr lang="en-US" b="1" baseline="0" dirty="0" smtClean="0"/>
                        <a:t> play video games. </a:t>
                      </a:r>
                    </a:p>
                    <a:p>
                      <a:endParaRPr lang="en-US" b="1" baseline="0" dirty="0" smtClean="0"/>
                    </a:p>
                    <a:p>
                      <a:pPr algn="ctr"/>
                      <a:r>
                        <a:rPr lang="en-US" b="1" baseline="0" dirty="0" smtClean="0"/>
                        <a:t>20%</a:t>
                      </a:r>
                      <a:endParaRPr lang="en-US" b="1" dirty="0"/>
                    </a:p>
                  </a:txBody>
                  <a:tcPr/>
                </a:tc>
              </a:tr>
            </a:tbl>
          </a:graphicData>
        </a:graphic>
      </p:graphicFrame>
      <p:sp>
        <p:nvSpPr>
          <p:cNvPr id="15" name="TextBox 14"/>
          <p:cNvSpPr txBox="1"/>
          <p:nvPr/>
        </p:nvSpPr>
        <p:spPr>
          <a:xfrm>
            <a:off x="1752600" y="1295400"/>
            <a:ext cx="2057400" cy="381000"/>
          </a:xfrm>
          <a:prstGeom prst="rect">
            <a:avLst/>
          </a:prstGeom>
          <a:noFill/>
        </p:spPr>
        <p:txBody>
          <a:bodyPr wrap="square" rtlCol="0">
            <a:spAutoFit/>
          </a:bodyPr>
          <a:lstStyle/>
          <a:p>
            <a:r>
              <a:rPr lang="en-US" b="1" dirty="0" smtClean="0"/>
              <a:t>Urgent</a:t>
            </a:r>
            <a:endParaRPr lang="en-US" b="1" dirty="0"/>
          </a:p>
        </p:txBody>
      </p:sp>
      <p:sp>
        <p:nvSpPr>
          <p:cNvPr id="16" name="TextBox 15"/>
          <p:cNvSpPr txBox="1"/>
          <p:nvPr/>
        </p:nvSpPr>
        <p:spPr>
          <a:xfrm>
            <a:off x="4876800" y="1219200"/>
            <a:ext cx="2057400" cy="381000"/>
          </a:xfrm>
          <a:prstGeom prst="rect">
            <a:avLst/>
          </a:prstGeom>
          <a:noFill/>
        </p:spPr>
        <p:txBody>
          <a:bodyPr wrap="square" rtlCol="0">
            <a:spAutoFit/>
          </a:bodyPr>
          <a:lstStyle/>
          <a:p>
            <a:r>
              <a:rPr lang="en-US" b="1" dirty="0" smtClean="0"/>
              <a:t>Not Urgent</a:t>
            </a:r>
            <a:endParaRPr lang="en-US" b="1" dirty="0"/>
          </a:p>
        </p:txBody>
      </p:sp>
      <p:sp>
        <p:nvSpPr>
          <p:cNvPr id="17" name="TextBox 16"/>
          <p:cNvSpPr txBox="1"/>
          <p:nvPr/>
        </p:nvSpPr>
        <p:spPr>
          <a:xfrm>
            <a:off x="0" y="2438400"/>
            <a:ext cx="2057400" cy="381000"/>
          </a:xfrm>
          <a:prstGeom prst="rect">
            <a:avLst/>
          </a:prstGeom>
          <a:noFill/>
        </p:spPr>
        <p:txBody>
          <a:bodyPr wrap="square" rtlCol="0">
            <a:spAutoFit/>
          </a:bodyPr>
          <a:lstStyle/>
          <a:p>
            <a:r>
              <a:rPr lang="en-US" b="1" dirty="0" smtClean="0"/>
              <a:t>Important</a:t>
            </a:r>
            <a:endParaRPr lang="en-US" b="1" dirty="0"/>
          </a:p>
        </p:txBody>
      </p:sp>
      <p:sp>
        <p:nvSpPr>
          <p:cNvPr id="18" name="TextBox 17"/>
          <p:cNvSpPr txBox="1"/>
          <p:nvPr/>
        </p:nvSpPr>
        <p:spPr>
          <a:xfrm>
            <a:off x="0" y="4267200"/>
            <a:ext cx="1447800" cy="646331"/>
          </a:xfrm>
          <a:prstGeom prst="rect">
            <a:avLst/>
          </a:prstGeom>
          <a:noFill/>
        </p:spPr>
        <p:txBody>
          <a:bodyPr wrap="square" rtlCol="0">
            <a:spAutoFit/>
          </a:bodyPr>
          <a:lstStyle/>
          <a:p>
            <a:r>
              <a:rPr lang="en-US" b="1" dirty="0" smtClean="0"/>
              <a:t>Not Important</a:t>
            </a:r>
            <a:endParaRPr lang="en-US"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939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59395" name="Title 1"/>
          <p:cNvSpPr>
            <a:spLocks noGrp="1"/>
          </p:cNvSpPr>
          <p:nvPr>
            <p:ph type="title" idx="4294967295"/>
          </p:nvPr>
        </p:nvSpPr>
        <p:spPr>
          <a:xfrm>
            <a:off x="0" y="152400"/>
            <a:ext cx="9144000" cy="1143000"/>
          </a:xfrm>
        </p:spPr>
        <p:txBody>
          <a:bodyPr/>
          <a:lstStyle/>
          <a:p>
            <a:pPr eaLnBrk="1" hangingPunct="1"/>
            <a:r>
              <a:rPr lang="en-US" dirty="0" smtClean="0">
                <a:solidFill>
                  <a:srgbClr val="006892"/>
                </a:solidFill>
                <a:cs typeface="Arial" charset="0"/>
              </a:rPr>
              <a:t>Criminal &amp; Addictive Thinking</a:t>
            </a:r>
          </a:p>
        </p:txBody>
      </p:sp>
      <p:sp>
        <p:nvSpPr>
          <p:cNvPr id="5939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656D457F-6126-49DD-BB30-C7E774EDD6D4}" type="slidenum">
              <a:rPr lang="en-US" sz="1200">
                <a:solidFill>
                  <a:schemeClr val="bg1"/>
                </a:solidFill>
                <a:cs typeface="Arial" charset="0"/>
              </a:rPr>
              <a:pPr algn="r"/>
              <a:t>24</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399" name="Content Placeholder 2"/>
          <p:cNvSpPr>
            <a:spLocks/>
          </p:cNvSpPr>
          <p:nvPr/>
        </p:nvSpPr>
        <p:spPr bwMode="auto">
          <a:xfrm>
            <a:off x="0" y="1219200"/>
            <a:ext cx="9144000" cy="5029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indent="-342900">
              <a:spcBef>
                <a:spcPct val="20000"/>
              </a:spcBef>
              <a:buClr>
                <a:srgbClr val="006892"/>
              </a:buClr>
              <a:buSzPct val="65000"/>
              <a:buFont typeface="Wingdings" pitchFamily="2" charset="2"/>
              <a:buChar char="Ø"/>
            </a:pPr>
            <a:r>
              <a:rPr lang="en-US" sz="2800" dirty="0" smtClean="0"/>
              <a:t>A natural deterrent to lack of time perspective is goal orientation.</a:t>
            </a:r>
          </a:p>
          <a:p>
            <a:pPr marL="342900" indent="-342900">
              <a:spcBef>
                <a:spcPct val="20000"/>
              </a:spcBef>
              <a:buClr>
                <a:srgbClr val="006892"/>
              </a:buClr>
              <a:buSzPct val="65000"/>
              <a:buFont typeface="Wingdings" pitchFamily="2" charset="2"/>
              <a:buChar char="Ø"/>
            </a:pPr>
            <a:r>
              <a:rPr lang="en-US" sz="2800" dirty="0" smtClean="0"/>
              <a:t>Developing goals in  various areas of our lives will help us combat lack of time perspective. </a:t>
            </a:r>
          </a:p>
          <a:p>
            <a:pPr marL="342900" indent="-342900">
              <a:spcBef>
                <a:spcPct val="20000"/>
              </a:spcBef>
              <a:buClr>
                <a:srgbClr val="006892"/>
              </a:buClr>
              <a:buSzPct val="65000"/>
              <a:buFont typeface="Wingdings" pitchFamily="2" charset="2"/>
              <a:buChar char="Ø"/>
            </a:pPr>
            <a:r>
              <a:rPr lang="en-US" sz="2800" dirty="0" smtClean="0"/>
              <a:t>Developing a goal in a single area will often help turn the tide and create a ripple effect of other positive actions.</a:t>
            </a:r>
          </a:p>
          <a:p>
            <a:pPr marL="800100" lvl="1" indent="-342900">
              <a:spcBef>
                <a:spcPct val="20000"/>
              </a:spcBef>
              <a:buClr>
                <a:srgbClr val="006892"/>
              </a:buClr>
              <a:buSzPct val="65000"/>
            </a:pPr>
            <a:r>
              <a:rPr lang="en-US" sz="2800" dirty="0" smtClean="0"/>
              <a:t>	</a:t>
            </a:r>
            <a:r>
              <a:rPr lang="en-US" sz="2400" i="1" dirty="0" smtClean="0"/>
              <a:t>For example, instead of setting a goal of getting a job, staying sober and paying off all fines, it would be better to set smaller step objectives to achieve those goals. </a:t>
            </a:r>
            <a:endParaRPr lang="en-US" sz="2400" i="1" dirty="0">
              <a:latin typeface="Calibri" pitchFamily="34" charset="0"/>
            </a:endParaRPr>
          </a:p>
          <a:p>
            <a:pPr marL="342900" indent="-342900">
              <a:spcBef>
                <a:spcPct val="20000"/>
              </a:spcBef>
              <a:buClr>
                <a:srgbClr val="006892"/>
              </a:buClr>
              <a:buSzPct val="65000"/>
              <a:buFont typeface="Wingdings" pitchFamily="2" charset="2"/>
              <a:buChar char="Ø"/>
            </a:pPr>
            <a:endParaRPr lang="en-US" sz="800" dirty="0">
              <a:latin typeface="Calibri" pitchFamily="34" charset="0"/>
            </a:endParaRPr>
          </a:p>
          <a:p>
            <a:pPr marL="796925" lvl="1" indent="-398463">
              <a:spcBef>
                <a:spcPct val="20000"/>
              </a:spcBef>
              <a:buClr>
                <a:srgbClr val="006892"/>
              </a:buClr>
              <a:buSzPct val="65000"/>
            </a:pPr>
            <a:endParaRPr lang="en-US" sz="800" dirty="0">
              <a:latin typeface="Calibri" pitchFamily="34" charset="0"/>
            </a:endParaRPr>
          </a:p>
          <a:p>
            <a:pPr marL="342900" indent="-342900">
              <a:spcBef>
                <a:spcPct val="20000"/>
              </a:spcBef>
              <a:buClr>
                <a:srgbClr val="006892"/>
              </a:buClr>
              <a:buSzPct val="65000"/>
              <a:buFont typeface="Wingdings" pitchFamily="2" charset="2"/>
              <a:buChar char="Ø"/>
            </a:pPr>
            <a:endParaRPr lang="en-US" sz="9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399">
                                            <p:txEl>
                                              <p:pRg st="1" end="1"/>
                                            </p:txEl>
                                          </p:spTgt>
                                        </p:tgtEl>
                                        <p:attrNameLst>
                                          <p:attrName>style.visibility</p:attrName>
                                        </p:attrNameLst>
                                      </p:cBhvr>
                                      <p:to>
                                        <p:strVal val="visible"/>
                                      </p:to>
                                    </p:set>
                                    <p:animEffect transition="in" filter="fade">
                                      <p:cBhvr>
                                        <p:cTn id="7" dur="2000"/>
                                        <p:tgtEl>
                                          <p:spTgt spid="5939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9399">
                                            <p:txEl>
                                              <p:pRg st="2" end="2"/>
                                            </p:txEl>
                                          </p:spTgt>
                                        </p:tgtEl>
                                        <p:attrNameLst>
                                          <p:attrName>style.visibility</p:attrName>
                                        </p:attrNameLst>
                                      </p:cBhvr>
                                      <p:to>
                                        <p:strVal val="visible"/>
                                      </p:to>
                                    </p:set>
                                    <p:animEffect transition="in" filter="fade">
                                      <p:cBhvr>
                                        <p:cTn id="12" dur="2000"/>
                                        <p:tgtEl>
                                          <p:spTgt spid="593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9399">
                                            <p:txEl>
                                              <p:pRg st="3" end="3"/>
                                            </p:txEl>
                                          </p:spTgt>
                                        </p:tgtEl>
                                        <p:attrNameLst>
                                          <p:attrName>style.visibility</p:attrName>
                                        </p:attrNameLst>
                                      </p:cBhvr>
                                      <p:to>
                                        <p:strVal val="visible"/>
                                      </p:to>
                                    </p:set>
                                    <p:animEffect transition="in" filter="fade">
                                      <p:cBhvr>
                                        <p:cTn id="17" dur="2000"/>
                                        <p:tgtEl>
                                          <p:spTgt spid="59399">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9399">
                                            <p:txEl>
                                              <p:pRg st="4" end="4"/>
                                            </p:txEl>
                                          </p:spTgt>
                                        </p:tgtEl>
                                        <p:attrNameLst>
                                          <p:attrName>style.visibility</p:attrName>
                                        </p:attrNameLst>
                                      </p:cBhvr>
                                      <p:to>
                                        <p:strVal val="visible"/>
                                      </p:to>
                                    </p:set>
                                    <p:animEffect transition="in" filter="fade">
                                      <p:cBhvr>
                                        <p:cTn id="20" dur="2000"/>
                                        <p:tgtEl>
                                          <p:spTgt spid="593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939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59395" name="Title 1"/>
          <p:cNvSpPr>
            <a:spLocks noGrp="1"/>
          </p:cNvSpPr>
          <p:nvPr>
            <p:ph type="title" idx="4294967295"/>
          </p:nvPr>
        </p:nvSpPr>
        <p:spPr>
          <a:xfrm>
            <a:off x="0" y="152400"/>
            <a:ext cx="9144000" cy="1143000"/>
          </a:xfrm>
        </p:spPr>
        <p:txBody>
          <a:bodyPr/>
          <a:lstStyle/>
          <a:p>
            <a:pPr eaLnBrk="1" hangingPunct="1"/>
            <a:r>
              <a:rPr lang="en-US" dirty="0" smtClean="0">
                <a:solidFill>
                  <a:srgbClr val="006892"/>
                </a:solidFill>
                <a:cs typeface="Arial" charset="0"/>
              </a:rPr>
              <a:t>Criminal &amp; Addictive Thinking</a:t>
            </a:r>
          </a:p>
        </p:txBody>
      </p:sp>
      <p:sp>
        <p:nvSpPr>
          <p:cNvPr id="5939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656D457F-6126-49DD-BB30-C7E774EDD6D4}" type="slidenum">
              <a:rPr lang="en-US" sz="1200">
                <a:solidFill>
                  <a:schemeClr val="bg1"/>
                </a:solidFill>
                <a:cs typeface="Arial" charset="0"/>
              </a:rPr>
              <a:pPr algn="r"/>
              <a:t>25</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399" name="Content Placeholder 2"/>
          <p:cNvSpPr>
            <a:spLocks/>
          </p:cNvSpPr>
          <p:nvPr/>
        </p:nvSpPr>
        <p:spPr bwMode="auto">
          <a:xfrm>
            <a:off x="0" y="914400"/>
            <a:ext cx="9144000" cy="51816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indent="-342900">
              <a:spcBef>
                <a:spcPct val="20000"/>
              </a:spcBef>
              <a:buClr>
                <a:srgbClr val="006892"/>
              </a:buClr>
              <a:buSzPct val="65000"/>
            </a:pPr>
            <a:r>
              <a:rPr lang="en-US" sz="2800" b="1" dirty="0" smtClean="0"/>
              <a:t>For the job goal, identify smaller steps that will help</a:t>
            </a:r>
          </a:p>
          <a:p>
            <a:pPr marL="342900" indent="-342900">
              <a:spcBef>
                <a:spcPct val="20000"/>
              </a:spcBef>
              <a:buClr>
                <a:srgbClr val="006892"/>
              </a:buClr>
              <a:buSzPct val="65000"/>
            </a:pPr>
            <a:r>
              <a:rPr lang="en-US" sz="2800" b="1" dirty="0" smtClean="0"/>
              <a:t>result in getting a job.</a:t>
            </a:r>
            <a:r>
              <a:rPr lang="en-US" sz="2800" dirty="0" smtClean="0"/>
              <a:t> </a:t>
            </a:r>
          </a:p>
          <a:p>
            <a:pPr marL="342900" indent="-342900">
              <a:buFont typeface="+mj-lt"/>
              <a:buAutoNum type="arabicPeriod"/>
            </a:pPr>
            <a:r>
              <a:rPr lang="en-US" sz="2400" dirty="0" smtClean="0"/>
              <a:t>Meet </a:t>
            </a:r>
            <a:r>
              <a:rPr lang="en-US" sz="2400" dirty="0" smtClean="0"/>
              <a:t>with a career counselor, probation agent and/or mentor to identify strengths, weaknesses, potential contacts, job goals, references, etc.</a:t>
            </a:r>
          </a:p>
          <a:p>
            <a:pPr marL="342900" indent="-342900">
              <a:buFont typeface="+mj-lt"/>
              <a:buAutoNum type="arabicPeriod"/>
            </a:pPr>
            <a:r>
              <a:rPr lang="en-US" sz="2400" dirty="0" smtClean="0"/>
              <a:t>Create a resume</a:t>
            </a:r>
          </a:p>
          <a:p>
            <a:pPr marL="342900" indent="-342900">
              <a:buFont typeface="+mj-lt"/>
              <a:buAutoNum type="arabicPeriod"/>
            </a:pPr>
            <a:r>
              <a:rPr lang="en-US" sz="2400" dirty="0" smtClean="0"/>
              <a:t>Identify 5 primary sources for locating jobs</a:t>
            </a:r>
          </a:p>
          <a:p>
            <a:pPr marL="342900" indent="-342900">
              <a:buFont typeface="+mj-lt"/>
              <a:buAutoNum type="arabicPeriod"/>
            </a:pPr>
            <a:r>
              <a:rPr lang="en-US" sz="2400" dirty="0" smtClean="0"/>
              <a:t>Send out 5 resumes and/or make 5 inquiries a week</a:t>
            </a:r>
          </a:p>
          <a:p>
            <a:pPr marL="342900" indent="-342900">
              <a:buFont typeface="+mj-lt"/>
              <a:buAutoNum type="arabicPeriod"/>
            </a:pPr>
            <a:r>
              <a:rPr lang="en-US" sz="2400" dirty="0" smtClean="0"/>
              <a:t>Find out about 2 volunteer opportunities that would help me in my chosen field</a:t>
            </a:r>
          </a:p>
          <a:p>
            <a:pPr marL="342900" indent="-342900">
              <a:buFont typeface="+mj-lt"/>
              <a:buAutoNum type="arabicPeriod"/>
            </a:pPr>
            <a:r>
              <a:rPr lang="en-US" sz="2400" dirty="0" smtClean="0"/>
              <a:t>Ask a friend for an introduction to someone who can tell me about jobs in a given field.</a:t>
            </a:r>
          </a:p>
          <a:p>
            <a:pPr marL="342900" indent="-342900">
              <a:spcBef>
                <a:spcPct val="20000"/>
              </a:spcBef>
              <a:buClr>
                <a:srgbClr val="006892"/>
              </a:buClr>
              <a:buSzPct val="65000"/>
              <a:buFont typeface="+mj-lt"/>
              <a:buAutoNum type="arabicPeriod"/>
            </a:pPr>
            <a:endParaRPr lang="en-US" sz="2400" dirty="0">
              <a:latin typeface="Calibri" pitchFamily="34" charset="0"/>
            </a:endParaRPr>
          </a:p>
          <a:p>
            <a:pPr marL="796925" lvl="1" indent="-398463">
              <a:spcBef>
                <a:spcPct val="20000"/>
              </a:spcBef>
              <a:buClr>
                <a:srgbClr val="006892"/>
              </a:buClr>
              <a:buSzPct val="65000"/>
              <a:buFont typeface="+mj-lt"/>
              <a:buAutoNum type="arabicPeriod"/>
            </a:pPr>
            <a:endParaRPr lang="en-US" sz="2400" dirty="0">
              <a:latin typeface="Calibri" pitchFamily="34" charset="0"/>
            </a:endParaRPr>
          </a:p>
          <a:p>
            <a:pPr marL="342900" indent="-342900">
              <a:spcBef>
                <a:spcPct val="20000"/>
              </a:spcBef>
              <a:buClr>
                <a:srgbClr val="006892"/>
              </a:buClr>
              <a:buSzPct val="65000"/>
              <a:buFont typeface="Wingdings" pitchFamily="2" charset="2"/>
              <a:buChar char="Ø"/>
            </a:pPr>
            <a:endParaRPr lang="en-US" sz="9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399">
                                            <p:txEl>
                                              <p:pRg st="3" end="3"/>
                                            </p:txEl>
                                          </p:spTgt>
                                        </p:tgtEl>
                                        <p:attrNameLst>
                                          <p:attrName>style.visibility</p:attrName>
                                        </p:attrNameLst>
                                      </p:cBhvr>
                                      <p:to>
                                        <p:strVal val="visible"/>
                                      </p:to>
                                    </p:set>
                                    <p:animEffect transition="in" filter="fade">
                                      <p:cBhvr>
                                        <p:cTn id="7" dur="2000"/>
                                        <p:tgtEl>
                                          <p:spTgt spid="59399">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9399">
                                            <p:txEl>
                                              <p:pRg st="4" end="4"/>
                                            </p:txEl>
                                          </p:spTgt>
                                        </p:tgtEl>
                                        <p:attrNameLst>
                                          <p:attrName>style.visibility</p:attrName>
                                        </p:attrNameLst>
                                      </p:cBhvr>
                                      <p:to>
                                        <p:strVal val="visible"/>
                                      </p:to>
                                    </p:set>
                                    <p:animEffect transition="in" filter="fade">
                                      <p:cBhvr>
                                        <p:cTn id="12" dur="2000"/>
                                        <p:tgtEl>
                                          <p:spTgt spid="59399">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9399">
                                            <p:txEl>
                                              <p:pRg st="5" end="5"/>
                                            </p:txEl>
                                          </p:spTgt>
                                        </p:tgtEl>
                                        <p:attrNameLst>
                                          <p:attrName>style.visibility</p:attrName>
                                        </p:attrNameLst>
                                      </p:cBhvr>
                                      <p:to>
                                        <p:strVal val="visible"/>
                                      </p:to>
                                    </p:set>
                                    <p:animEffect transition="in" filter="fade">
                                      <p:cBhvr>
                                        <p:cTn id="17" dur="2000"/>
                                        <p:tgtEl>
                                          <p:spTgt spid="59399">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9399">
                                            <p:txEl>
                                              <p:pRg st="6" end="6"/>
                                            </p:txEl>
                                          </p:spTgt>
                                        </p:tgtEl>
                                        <p:attrNameLst>
                                          <p:attrName>style.visibility</p:attrName>
                                        </p:attrNameLst>
                                      </p:cBhvr>
                                      <p:to>
                                        <p:strVal val="visible"/>
                                      </p:to>
                                    </p:set>
                                    <p:animEffect transition="in" filter="fade">
                                      <p:cBhvr>
                                        <p:cTn id="22" dur="2000"/>
                                        <p:tgtEl>
                                          <p:spTgt spid="5939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9399">
                                            <p:txEl>
                                              <p:pRg st="7" end="7"/>
                                            </p:txEl>
                                          </p:spTgt>
                                        </p:tgtEl>
                                        <p:attrNameLst>
                                          <p:attrName>style.visibility</p:attrName>
                                        </p:attrNameLst>
                                      </p:cBhvr>
                                      <p:to>
                                        <p:strVal val="visible"/>
                                      </p:to>
                                    </p:set>
                                    <p:animEffect transition="in" filter="fade">
                                      <p:cBhvr>
                                        <p:cTn id="27" dur="2000"/>
                                        <p:tgtEl>
                                          <p:spTgt spid="59399">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9399">
                                            <p:txEl>
                                              <p:pRg st="8" end="8"/>
                                            </p:txEl>
                                          </p:spTgt>
                                        </p:tgtEl>
                                        <p:attrNameLst>
                                          <p:attrName>style.visibility</p:attrName>
                                        </p:attrNameLst>
                                      </p:cBhvr>
                                      <p:to>
                                        <p:strVal val="visible"/>
                                      </p:to>
                                    </p:set>
                                    <p:animEffect transition="in" filter="fade">
                                      <p:cBhvr>
                                        <p:cTn id="32" dur="2000"/>
                                        <p:tgtEl>
                                          <p:spTgt spid="593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9"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939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59395" name="Title 1"/>
          <p:cNvSpPr>
            <a:spLocks noGrp="1"/>
          </p:cNvSpPr>
          <p:nvPr>
            <p:ph type="title" idx="4294967295"/>
          </p:nvPr>
        </p:nvSpPr>
        <p:spPr>
          <a:xfrm>
            <a:off x="0" y="152400"/>
            <a:ext cx="9144000" cy="1143000"/>
          </a:xfrm>
        </p:spPr>
        <p:txBody>
          <a:bodyPr/>
          <a:lstStyle/>
          <a:p>
            <a:pPr eaLnBrk="1" hangingPunct="1"/>
            <a:r>
              <a:rPr lang="en-US" dirty="0" smtClean="0">
                <a:solidFill>
                  <a:srgbClr val="006892"/>
                </a:solidFill>
                <a:cs typeface="Arial" charset="0"/>
              </a:rPr>
              <a:t>Criminal &amp; Addictive Thinking</a:t>
            </a:r>
          </a:p>
        </p:txBody>
      </p:sp>
      <p:sp>
        <p:nvSpPr>
          <p:cNvPr id="5939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656D457F-6126-49DD-BB30-C7E774EDD6D4}" type="slidenum">
              <a:rPr lang="en-US" sz="1200">
                <a:solidFill>
                  <a:schemeClr val="bg1"/>
                </a:solidFill>
                <a:cs typeface="Arial" charset="0"/>
              </a:rPr>
              <a:pPr algn="r"/>
              <a:t>26</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399" name="Content Placeholder 2"/>
          <p:cNvSpPr>
            <a:spLocks/>
          </p:cNvSpPr>
          <p:nvPr/>
        </p:nvSpPr>
        <p:spPr bwMode="auto">
          <a:xfrm>
            <a:off x="0" y="914400"/>
            <a:ext cx="9144000" cy="51816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indent="-342900" algn="ctr">
              <a:spcBef>
                <a:spcPct val="20000"/>
              </a:spcBef>
              <a:buClr>
                <a:srgbClr val="006892"/>
              </a:buClr>
              <a:buSzPct val="65000"/>
            </a:pPr>
            <a:r>
              <a:rPr lang="en-US" sz="3200" b="1" dirty="0" smtClean="0"/>
              <a:t>Goals need to be SMART</a:t>
            </a:r>
            <a:endParaRPr lang="en-US" sz="3200" dirty="0" smtClean="0"/>
          </a:p>
          <a:p>
            <a:pPr marL="342900" indent="-342900">
              <a:spcBef>
                <a:spcPct val="20000"/>
              </a:spcBef>
              <a:buClr>
                <a:srgbClr val="006892"/>
              </a:buClr>
              <a:buSzPct val="65000"/>
            </a:pPr>
            <a:endParaRPr lang="en-US" sz="2800" dirty="0" smtClean="0"/>
          </a:p>
          <a:p>
            <a:pPr marL="3086100" lvl="6" indent="-342900"/>
            <a:r>
              <a:rPr lang="en-US" sz="4000" dirty="0" smtClean="0"/>
              <a:t>S = specific</a:t>
            </a:r>
          </a:p>
          <a:p>
            <a:pPr marL="3086100" lvl="6" indent="-342900"/>
            <a:r>
              <a:rPr lang="en-US" sz="4000" dirty="0" smtClean="0"/>
              <a:t>M = measurable</a:t>
            </a:r>
          </a:p>
          <a:p>
            <a:pPr marL="3086100" lvl="6" indent="-342900"/>
            <a:r>
              <a:rPr lang="en-US" sz="4000" dirty="0" smtClean="0"/>
              <a:t>A  = action-oriented</a:t>
            </a:r>
          </a:p>
          <a:p>
            <a:pPr marL="3086100" lvl="6" indent="-342900"/>
            <a:r>
              <a:rPr lang="en-US" sz="4000" dirty="0" smtClean="0"/>
              <a:t>R  = realistic</a:t>
            </a:r>
          </a:p>
          <a:p>
            <a:pPr marL="3086100" lvl="6" indent="-342900"/>
            <a:r>
              <a:rPr lang="en-US" sz="4000" dirty="0" smtClean="0"/>
              <a:t>T  = time-bound</a:t>
            </a:r>
            <a:endParaRPr lang="en-US" sz="4000" dirty="0">
              <a:latin typeface="Calibri" pitchFamily="34" charset="0"/>
            </a:endParaRPr>
          </a:p>
          <a:p>
            <a:pPr marL="796925" lvl="1" indent="-398463">
              <a:spcBef>
                <a:spcPct val="20000"/>
              </a:spcBef>
              <a:buClr>
                <a:srgbClr val="006892"/>
              </a:buClr>
              <a:buSzPct val="65000"/>
              <a:buFont typeface="+mj-lt"/>
              <a:buAutoNum type="arabicPeriod"/>
            </a:pPr>
            <a:endParaRPr lang="en-US" sz="2400" dirty="0">
              <a:latin typeface="Calibri" pitchFamily="34" charset="0"/>
            </a:endParaRPr>
          </a:p>
          <a:p>
            <a:pPr marL="342900" indent="-342900">
              <a:spcBef>
                <a:spcPct val="20000"/>
              </a:spcBef>
              <a:buClr>
                <a:srgbClr val="006892"/>
              </a:buClr>
              <a:buSzPct val="65000"/>
              <a:buFont typeface="Wingdings" pitchFamily="2" charset="2"/>
              <a:buChar char="Ø"/>
            </a:pPr>
            <a:endParaRPr lang="en-US" sz="900" dirty="0">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939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59395" name="Title 1"/>
          <p:cNvSpPr>
            <a:spLocks noGrp="1"/>
          </p:cNvSpPr>
          <p:nvPr>
            <p:ph type="title" idx="4294967295"/>
          </p:nvPr>
        </p:nvSpPr>
        <p:spPr>
          <a:xfrm>
            <a:off x="0" y="152400"/>
            <a:ext cx="9144000" cy="1143000"/>
          </a:xfrm>
        </p:spPr>
        <p:txBody>
          <a:bodyPr/>
          <a:lstStyle/>
          <a:p>
            <a:pPr eaLnBrk="1" hangingPunct="1"/>
            <a:r>
              <a:rPr lang="en-US" dirty="0" smtClean="0">
                <a:solidFill>
                  <a:srgbClr val="006892"/>
                </a:solidFill>
                <a:cs typeface="Arial" charset="0"/>
              </a:rPr>
              <a:t>SUMMARY</a:t>
            </a:r>
            <a:endParaRPr lang="en-US" dirty="0" smtClean="0">
              <a:solidFill>
                <a:srgbClr val="006892"/>
              </a:solidFill>
              <a:cs typeface="Arial" charset="0"/>
            </a:endParaRPr>
          </a:p>
        </p:txBody>
      </p:sp>
      <p:sp>
        <p:nvSpPr>
          <p:cNvPr id="5939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656D457F-6126-49DD-BB30-C7E774EDD6D4}" type="slidenum">
              <a:rPr lang="en-US" sz="1200">
                <a:solidFill>
                  <a:schemeClr val="bg1"/>
                </a:solidFill>
                <a:cs typeface="Arial" charset="0"/>
              </a:rPr>
              <a:pPr algn="r"/>
              <a:t>27</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399" name="Content Placeholder 2"/>
          <p:cNvSpPr>
            <a:spLocks/>
          </p:cNvSpPr>
          <p:nvPr/>
        </p:nvSpPr>
        <p:spPr bwMode="auto">
          <a:xfrm>
            <a:off x="0" y="1219200"/>
            <a:ext cx="9144000" cy="5029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indent="-342900">
              <a:spcBef>
                <a:spcPct val="20000"/>
              </a:spcBef>
              <a:buClr>
                <a:srgbClr val="006892"/>
              </a:buClr>
              <a:buSzPct val="65000"/>
              <a:buFont typeface="Wingdings" pitchFamily="2" charset="2"/>
              <a:buChar char="Ø"/>
            </a:pPr>
            <a:r>
              <a:rPr lang="en-US" sz="2800" dirty="0" smtClean="0"/>
              <a:t>Criminal and Addictive Thinking share six identical stances or “self views” (perceptions).</a:t>
            </a:r>
          </a:p>
          <a:p>
            <a:pPr marL="342900" indent="-342900">
              <a:spcBef>
                <a:spcPct val="20000"/>
              </a:spcBef>
              <a:buClr>
                <a:srgbClr val="006892"/>
              </a:buClr>
              <a:buSzPct val="65000"/>
              <a:buFont typeface="Wingdings" pitchFamily="2" charset="2"/>
              <a:buChar char="Ø"/>
            </a:pPr>
            <a:r>
              <a:rPr lang="en-US" sz="2800" dirty="0" smtClean="0"/>
              <a:t>“Lack of time perspective” prevents learning from mistakes or planning for the future.</a:t>
            </a:r>
          </a:p>
          <a:p>
            <a:pPr marL="342900" indent="-342900">
              <a:spcBef>
                <a:spcPct val="20000"/>
              </a:spcBef>
              <a:buClr>
                <a:srgbClr val="006892"/>
              </a:buClr>
              <a:buSzPct val="65000"/>
              <a:buFont typeface="Wingdings" pitchFamily="2" charset="2"/>
              <a:buChar char="Ø"/>
            </a:pPr>
            <a:r>
              <a:rPr lang="en-US" sz="2800" dirty="0" smtClean="0"/>
              <a:t>Unless a person can overcome this thinking error, they will remain in crisis and likely repeat behaviors. </a:t>
            </a:r>
          </a:p>
          <a:p>
            <a:pPr marL="342900" indent="-342900">
              <a:spcBef>
                <a:spcPct val="20000"/>
              </a:spcBef>
              <a:buClr>
                <a:srgbClr val="006892"/>
              </a:buClr>
              <a:buSzPct val="65000"/>
              <a:buFont typeface="Wingdings" pitchFamily="2" charset="2"/>
              <a:buChar char="Ø"/>
            </a:pPr>
            <a:r>
              <a:rPr lang="en-US" sz="2800" dirty="0" smtClean="0"/>
              <a:t>A natural deterrent to this thinking error is goal orientation (SMART).</a:t>
            </a:r>
          </a:p>
          <a:p>
            <a:pPr marL="342900" indent="-342900">
              <a:spcBef>
                <a:spcPct val="20000"/>
              </a:spcBef>
              <a:buClr>
                <a:srgbClr val="006892"/>
              </a:buClr>
              <a:buSzPct val="65000"/>
              <a:buFont typeface="Wingdings" pitchFamily="2" charset="2"/>
              <a:buChar char="Ø"/>
            </a:pPr>
            <a:r>
              <a:rPr lang="en-US" sz="2800" dirty="0" smtClean="0"/>
              <a:t>The ideal place to be is working on “what’s important but not urgent” because you have a plan.</a:t>
            </a:r>
          </a:p>
          <a:p>
            <a:pPr marL="342900" indent="-342900">
              <a:spcBef>
                <a:spcPct val="20000"/>
              </a:spcBef>
              <a:buClr>
                <a:srgbClr val="006892"/>
              </a:buClr>
              <a:buSzPct val="65000"/>
              <a:buFont typeface="Wingdings" pitchFamily="2" charset="2"/>
              <a:buChar char="Ø"/>
            </a:pPr>
            <a:endParaRPr lang="en-US" sz="2800" dirty="0" smtClean="0"/>
          </a:p>
          <a:p>
            <a:pPr marL="800100" lvl="1" indent="-342900">
              <a:spcBef>
                <a:spcPct val="20000"/>
              </a:spcBef>
              <a:buClr>
                <a:srgbClr val="006892"/>
              </a:buClr>
              <a:buSzPct val="65000"/>
            </a:pPr>
            <a:r>
              <a:rPr lang="en-US" sz="2800" dirty="0" smtClean="0"/>
              <a:t>	</a:t>
            </a:r>
            <a:endParaRPr lang="en-US" sz="2400" i="1" dirty="0" smtClean="0">
              <a:latin typeface="Calibri" pitchFamily="34" charset="0"/>
            </a:endParaRPr>
          </a:p>
          <a:p>
            <a:pPr marL="342900" indent="-342900">
              <a:spcBef>
                <a:spcPct val="20000"/>
              </a:spcBef>
              <a:buClr>
                <a:srgbClr val="006892"/>
              </a:buClr>
              <a:buSzPct val="65000"/>
              <a:buFont typeface="Wingdings" pitchFamily="2" charset="2"/>
              <a:buChar char="Ø"/>
            </a:pPr>
            <a:endParaRPr lang="en-US" sz="800" dirty="0">
              <a:latin typeface="Calibri" pitchFamily="34" charset="0"/>
            </a:endParaRPr>
          </a:p>
          <a:p>
            <a:pPr marL="796925" lvl="1" indent="-398463">
              <a:spcBef>
                <a:spcPct val="20000"/>
              </a:spcBef>
              <a:buClr>
                <a:srgbClr val="006892"/>
              </a:buClr>
              <a:buSzPct val="65000"/>
            </a:pPr>
            <a:endParaRPr lang="en-US" sz="800" dirty="0">
              <a:latin typeface="Calibri" pitchFamily="34" charset="0"/>
            </a:endParaRPr>
          </a:p>
          <a:p>
            <a:pPr marL="342900" indent="-342900">
              <a:spcBef>
                <a:spcPct val="20000"/>
              </a:spcBef>
              <a:buClr>
                <a:srgbClr val="006892"/>
              </a:buClr>
              <a:buSzPct val="65000"/>
              <a:buFont typeface="Wingdings" pitchFamily="2" charset="2"/>
              <a:buChar char="Ø"/>
            </a:pPr>
            <a:endParaRPr lang="en-US" sz="90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399">
                                            <p:txEl>
                                              <p:pRg st="1" end="1"/>
                                            </p:txEl>
                                          </p:spTgt>
                                        </p:tgtEl>
                                        <p:attrNameLst>
                                          <p:attrName>style.visibility</p:attrName>
                                        </p:attrNameLst>
                                      </p:cBhvr>
                                      <p:to>
                                        <p:strVal val="visible"/>
                                      </p:to>
                                    </p:set>
                                    <p:animEffect transition="in" filter="fade">
                                      <p:cBhvr>
                                        <p:cTn id="7" dur="2000"/>
                                        <p:tgtEl>
                                          <p:spTgt spid="5939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9399">
                                            <p:txEl>
                                              <p:pRg st="2" end="2"/>
                                            </p:txEl>
                                          </p:spTgt>
                                        </p:tgtEl>
                                        <p:attrNameLst>
                                          <p:attrName>style.visibility</p:attrName>
                                        </p:attrNameLst>
                                      </p:cBhvr>
                                      <p:to>
                                        <p:strVal val="visible"/>
                                      </p:to>
                                    </p:set>
                                    <p:animEffect transition="in" filter="fade">
                                      <p:cBhvr>
                                        <p:cTn id="12" dur="2000"/>
                                        <p:tgtEl>
                                          <p:spTgt spid="593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9399">
                                            <p:txEl>
                                              <p:pRg st="3" end="3"/>
                                            </p:txEl>
                                          </p:spTgt>
                                        </p:tgtEl>
                                        <p:attrNameLst>
                                          <p:attrName>style.visibility</p:attrName>
                                        </p:attrNameLst>
                                      </p:cBhvr>
                                      <p:to>
                                        <p:strVal val="visible"/>
                                      </p:to>
                                    </p:set>
                                    <p:animEffect transition="in" filter="fade">
                                      <p:cBhvr>
                                        <p:cTn id="17" dur="2000"/>
                                        <p:tgtEl>
                                          <p:spTgt spid="5939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9399">
                                            <p:txEl>
                                              <p:pRg st="4" end="4"/>
                                            </p:txEl>
                                          </p:spTgt>
                                        </p:tgtEl>
                                        <p:attrNameLst>
                                          <p:attrName>style.visibility</p:attrName>
                                        </p:attrNameLst>
                                      </p:cBhvr>
                                      <p:to>
                                        <p:strVal val="visible"/>
                                      </p:to>
                                    </p:set>
                                    <p:animEffect transition="in" filter="fade">
                                      <p:cBhvr>
                                        <p:cTn id="22" dur="2000"/>
                                        <p:tgtEl>
                                          <p:spTgt spid="5939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9399">
                                            <p:txEl>
                                              <p:pRg st="5" end="5"/>
                                            </p:txEl>
                                          </p:spTgt>
                                        </p:tgtEl>
                                        <p:attrNameLst>
                                          <p:attrName>style.visibility</p:attrName>
                                        </p:attrNameLst>
                                      </p:cBhvr>
                                      <p:to>
                                        <p:strVal val="visible"/>
                                      </p:to>
                                    </p:set>
                                    <p:animEffect transition="in" filter="fade">
                                      <p:cBhvr>
                                        <p:cTn id="27" dur="2000"/>
                                        <p:tgtEl>
                                          <p:spTgt spid="593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9"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939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59395" name="Title 1"/>
          <p:cNvSpPr>
            <a:spLocks noGrp="1"/>
          </p:cNvSpPr>
          <p:nvPr>
            <p:ph type="title" idx="4294967295"/>
          </p:nvPr>
        </p:nvSpPr>
        <p:spPr>
          <a:xfrm>
            <a:off x="0" y="152400"/>
            <a:ext cx="9144000" cy="1143000"/>
          </a:xfrm>
        </p:spPr>
        <p:txBody>
          <a:bodyPr/>
          <a:lstStyle/>
          <a:p>
            <a:pPr eaLnBrk="1" hangingPunct="1"/>
            <a:r>
              <a:rPr lang="en-US" dirty="0" smtClean="0">
                <a:solidFill>
                  <a:srgbClr val="006892"/>
                </a:solidFill>
                <a:cs typeface="Arial" charset="0"/>
              </a:rPr>
              <a:t>Next Presentation</a:t>
            </a:r>
          </a:p>
        </p:txBody>
      </p:sp>
      <p:sp>
        <p:nvSpPr>
          <p:cNvPr id="5939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656D457F-6126-49DD-BB30-C7E774EDD6D4}" type="slidenum">
              <a:rPr lang="en-US" sz="1200">
                <a:solidFill>
                  <a:schemeClr val="bg1"/>
                </a:solidFill>
                <a:cs typeface="Arial" charset="0"/>
              </a:rPr>
              <a:pPr algn="r"/>
              <a:t>28</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Rectangle 1"/>
          <p:cNvSpPr/>
          <p:nvPr/>
        </p:nvSpPr>
        <p:spPr>
          <a:xfrm>
            <a:off x="1828800" y="1305580"/>
            <a:ext cx="6237028" cy="523220"/>
          </a:xfrm>
          <a:prstGeom prst="rect">
            <a:avLst/>
          </a:prstGeom>
        </p:spPr>
        <p:txBody>
          <a:bodyPr wrap="none">
            <a:spAutoFit/>
          </a:bodyPr>
          <a:lstStyle/>
          <a:p>
            <a:r>
              <a:rPr lang="en-US" sz="2800" b="1" dirty="0" smtClean="0"/>
              <a:t>Trauma-Informed Correctional Care</a:t>
            </a:r>
            <a:endParaRPr lang="en-US" sz="2800" b="1" dirty="0"/>
          </a:p>
        </p:txBody>
      </p:sp>
      <p:sp>
        <p:nvSpPr>
          <p:cNvPr id="3" name="Rectangle 2"/>
          <p:cNvSpPr/>
          <p:nvPr/>
        </p:nvSpPr>
        <p:spPr>
          <a:xfrm>
            <a:off x="533400" y="2310348"/>
            <a:ext cx="8382000" cy="3816429"/>
          </a:xfrm>
          <a:prstGeom prst="rect">
            <a:avLst/>
          </a:prstGeom>
        </p:spPr>
        <p:txBody>
          <a:bodyPr wrap="square">
            <a:spAutoFit/>
          </a:bodyPr>
          <a:lstStyle/>
          <a:p>
            <a:r>
              <a:rPr lang="en-US" sz="1600" dirty="0" smtClean="0"/>
              <a:t>Trauma-informed services are becoming the standard of care in behavioral health. Applying trauma-informed care to criminal justice systems is challenging but also logical when one considers the prevalence of trauma in the lives of RSAT clients and the triggering nature of prison and jail environments. The goal of this training is to introduce trauma theory, research and practice relevant to people with addictive disorders who may have histories of exposure to violence and trauma and are in the justice system. Understanding the impact of trauma, the changes that take place among clients who have PTSD, or other trauma-related disorders, will help RSAT staff deal with the significant numbers of offenders with histories of exposure to violence. The principles of trauma-informed care are simple to apply. A few general guidelines can make treatment more effective and correctional facilities safer. Trauma interventions specifically suited for addiction treatment programs have been highly effective. In addition, anyone working with large numbers of traumatized individuals can benefit from the basics of self-care as they work with this demanding population. </a:t>
            </a:r>
          </a:p>
          <a:p>
            <a:r>
              <a:rPr lang="en-US" sz="1600" dirty="0" smtClean="0"/>
              <a:t>Presenter: </a:t>
            </a:r>
            <a:r>
              <a:rPr lang="en-US" sz="1600" dirty="0" err="1" smtClean="0"/>
              <a:t>Niki</a:t>
            </a:r>
            <a:r>
              <a:rPr lang="en-US" sz="1600" dirty="0" smtClean="0"/>
              <a:t> Miller, M.S. </a:t>
            </a:r>
            <a:endParaRPr lang="en-US" sz="1600" dirty="0"/>
          </a:p>
        </p:txBody>
      </p:sp>
      <p:sp>
        <p:nvSpPr>
          <p:cNvPr id="11" name="Rectangle 10"/>
          <p:cNvSpPr/>
          <p:nvPr/>
        </p:nvSpPr>
        <p:spPr>
          <a:xfrm>
            <a:off x="2722279" y="1840468"/>
            <a:ext cx="4185761" cy="369332"/>
          </a:xfrm>
          <a:prstGeom prst="rect">
            <a:avLst/>
          </a:prstGeom>
        </p:spPr>
        <p:txBody>
          <a:bodyPr wrap="none">
            <a:spAutoFit/>
          </a:bodyPr>
          <a:lstStyle/>
          <a:p>
            <a:r>
              <a:rPr lang="en-US" b="1" dirty="0" smtClean="0"/>
              <a:t>February 15, 2012, 2:00-3:00 PM EST</a:t>
            </a:r>
            <a:endParaRPr lang="en-US" b="1" dirty="0"/>
          </a:p>
        </p:txBody>
      </p:sp>
    </p:spTree>
    <p:extLst>
      <p:ext uri="{BB962C8B-B14F-4D97-AF65-F5344CB8AC3E}">
        <p14:creationId xmlns:p14="http://schemas.microsoft.com/office/powerpoint/2010/main" xmlns="" val="3137799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2530"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2531"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Learning Objectives</a:t>
            </a:r>
          </a:p>
        </p:txBody>
      </p:sp>
      <p:sp>
        <p:nvSpPr>
          <p:cNvPr id="22532"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D051BFF-6EC3-439E-A866-844AABF8FB8A}" type="slidenum">
              <a:rPr lang="en-US" sz="1200">
                <a:solidFill>
                  <a:schemeClr val="bg1"/>
                </a:solidFill>
                <a:cs typeface="Arial" charset="0"/>
              </a:rPr>
              <a:pPr algn="r"/>
              <a:t>3</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35" name="Content Placeholder 2"/>
          <p:cNvSpPr>
            <a:spLocks/>
          </p:cNvSpPr>
          <p:nvPr/>
        </p:nvSpPr>
        <p:spPr bwMode="auto">
          <a:xfrm>
            <a:off x="381000" y="1600200"/>
            <a:ext cx="8229600" cy="4208463"/>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indent="-342900">
              <a:spcBef>
                <a:spcPct val="20000"/>
              </a:spcBef>
              <a:buClr>
                <a:srgbClr val="006892"/>
              </a:buClr>
              <a:buSzPct val="65000"/>
            </a:pPr>
            <a:r>
              <a:rPr lang="en-US" sz="3200" dirty="0" smtClean="0">
                <a:latin typeface="Calibri" pitchFamily="34" charset="0"/>
              </a:rPr>
              <a:t>Participants will be able to:</a:t>
            </a:r>
            <a:endParaRPr lang="en-US" sz="3200" dirty="0" smtClean="0"/>
          </a:p>
          <a:p>
            <a:pPr marL="342900" indent="-342900">
              <a:spcBef>
                <a:spcPct val="20000"/>
              </a:spcBef>
              <a:buClr>
                <a:srgbClr val="006892"/>
              </a:buClr>
              <a:buSzPct val="65000"/>
              <a:buFont typeface="Wingdings" pitchFamily="2" charset="2"/>
              <a:buChar char="Ø"/>
            </a:pPr>
            <a:r>
              <a:rPr lang="en-US" sz="2800" dirty="0" smtClean="0"/>
              <a:t>Identify how many patterns are identical between criminal and addictive thinking </a:t>
            </a:r>
          </a:p>
          <a:p>
            <a:pPr marL="342900" indent="-342900">
              <a:spcBef>
                <a:spcPct val="20000"/>
              </a:spcBef>
              <a:buClr>
                <a:srgbClr val="006892"/>
              </a:buClr>
              <a:buSzPct val="65000"/>
              <a:buFont typeface="Wingdings" pitchFamily="2" charset="2"/>
              <a:buChar char="Ø"/>
            </a:pPr>
            <a:r>
              <a:rPr lang="en-US" sz="2800" dirty="0" smtClean="0"/>
              <a:t>Define at least three criminal thinking patterns; and;</a:t>
            </a:r>
          </a:p>
          <a:p>
            <a:pPr marL="342900" indent="-342900">
              <a:spcBef>
                <a:spcPct val="20000"/>
              </a:spcBef>
              <a:buClr>
                <a:srgbClr val="006892"/>
              </a:buClr>
              <a:buSzPct val="65000"/>
              <a:buFont typeface="Wingdings" pitchFamily="2" charset="2"/>
              <a:buChar char="Ø"/>
            </a:pPr>
            <a:r>
              <a:rPr lang="en-US" sz="2800" dirty="0" smtClean="0"/>
              <a:t>Identify at least three characteristics of the "lack of time perspective“ and why it’s so important</a:t>
            </a:r>
          </a:p>
          <a:p>
            <a:pPr marL="342900" indent="-342900">
              <a:spcBef>
                <a:spcPct val="20000"/>
              </a:spcBef>
              <a:buClr>
                <a:srgbClr val="BE854C"/>
              </a:buClr>
              <a:buSzPct val="65000"/>
              <a:buFont typeface="Arial" charset="0"/>
              <a:buNone/>
            </a:pPr>
            <a:r>
              <a:rPr lang="en-US" sz="2400" dirty="0">
                <a:latin typeface="Calibri" pitchFamily="34" charset="0"/>
              </a:rPr>
              <a:t>	</a:t>
            </a:r>
            <a:endParaRPr lang="en-US" sz="2400" dirty="0">
              <a:solidFill>
                <a:srgbClr val="262626"/>
              </a:solidFill>
              <a:latin typeface="Calibri" pitchFamily="34" charset="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General Background of Criminal Thinking</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4</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152400" y="10668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r>
              <a:rPr lang="en-US" sz="2400" dirty="0" smtClean="0"/>
              <a:t>Samuel </a:t>
            </a:r>
            <a:r>
              <a:rPr lang="en-US" sz="2400" dirty="0" err="1" smtClean="0"/>
              <a:t>Yochelson</a:t>
            </a:r>
            <a:r>
              <a:rPr lang="en-US" sz="2400" dirty="0" smtClean="0"/>
              <a:t> and Stanton </a:t>
            </a:r>
            <a:r>
              <a:rPr lang="en-US" sz="2400" dirty="0" err="1" smtClean="0"/>
              <a:t>Samenow</a:t>
            </a:r>
            <a:r>
              <a:rPr lang="en-US" sz="2400" dirty="0" smtClean="0"/>
              <a:t> are the originators of the Criminal Thinking approach to change. </a:t>
            </a:r>
          </a:p>
          <a:p>
            <a:pPr marL="342900" indent="-342900">
              <a:spcBef>
                <a:spcPct val="20000"/>
              </a:spcBef>
              <a:buClr>
                <a:srgbClr val="006892"/>
              </a:buClr>
              <a:buSzPct val="65000"/>
              <a:buFont typeface="Wingdings" pitchFamily="2" charset="2"/>
              <a:buChar char="Ø"/>
            </a:pPr>
            <a:endParaRPr lang="en-US" sz="800" dirty="0">
              <a:latin typeface="Calibri" pitchFamily="34" charset="0"/>
            </a:endParaRPr>
          </a:p>
          <a:p>
            <a:pPr marL="342900" indent="-342900">
              <a:spcBef>
                <a:spcPct val="20000"/>
              </a:spcBef>
              <a:buClr>
                <a:srgbClr val="006892"/>
              </a:buClr>
              <a:buSzPct val="65000"/>
              <a:buFont typeface="Wingdings" pitchFamily="2" charset="2"/>
              <a:buChar char="Ø"/>
            </a:pPr>
            <a:r>
              <a:rPr lang="en-US" sz="2400" dirty="0" smtClean="0"/>
              <a:t>Samuel </a:t>
            </a:r>
            <a:r>
              <a:rPr lang="en-US" sz="2400" dirty="0" err="1" smtClean="0"/>
              <a:t>Yochelson</a:t>
            </a:r>
            <a:r>
              <a:rPr lang="en-US" sz="2400" dirty="0" smtClean="0"/>
              <a:t> began his exploration into the criminal mind in 1961 at Saint Elizabeth’s Hospital in Washington, D.C.</a:t>
            </a:r>
          </a:p>
          <a:p>
            <a:pPr marL="342900" indent="-342900">
              <a:spcBef>
                <a:spcPct val="20000"/>
              </a:spcBef>
              <a:buClr>
                <a:srgbClr val="006892"/>
              </a:buClr>
              <a:buSzPct val="65000"/>
              <a:buFont typeface="Wingdings" pitchFamily="2" charset="2"/>
              <a:buChar char="Ø"/>
            </a:pPr>
            <a:r>
              <a:rPr lang="en-US" sz="2400" dirty="0" smtClean="0"/>
              <a:t>Joined in 1970 by Stanton E. </a:t>
            </a:r>
            <a:r>
              <a:rPr lang="en-US" sz="2400" dirty="0" err="1" smtClean="0"/>
              <a:t>Samenow</a:t>
            </a:r>
            <a:r>
              <a:rPr lang="en-US" sz="2400" dirty="0" smtClean="0"/>
              <a:t> a recent graduate student lured into the world of research by </a:t>
            </a:r>
            <a:r>
              <a:rPr lang="en-US" sz="2400" dirty="0" err="1" smtClean="0"/>
              <a:t>Yochelson</a:t>
            </a:r>
            <a:endParaRPr lang="en-US" sz="2400" dirty="0" smtClean="0"/>
          </a:p>
          <a:p>
            <a:pPr marL="342900" indent="-342900">
              <a:spcBef>
                <a:spcPct val="20000"/>
              </a:spcBef>
              <a:buClr>
                <a:srgbClr val="006892"/>
              </a:buClr>
              <a:buSzPct val="65000"/>
              <a:buFont typeface="Wingdings" pitchFamily="2" charset="2"/>
              <a:buChar char="Ø"/>
            </a:pPr>
            <a:r>
              <a:rPr lang="en-US" sz="2400" dirty="0" smtClean="0"/>
              <a:t>This sixteen year research study would prove to be the longest, in-depth clinical research-treatment study of offenders that has been conducted in North America </a:t>
            </a:r>
            <a:r>
              <a:rPr lang="en-US" sz="2400" dirty="0">
                <a:latin typeface="Calibri" pitchFamily="34" charset="0"/>
              </a:rPr>
              <a:t>	</a:t>
            </a:r>
            <a:endParaRPr lang="en-US" sz="2400" dirty="0">
              <a:solidFill>
                <a:srgbClr val="262626"/>
              </a:solidFill>
              <a:latin typeface="Calibri" pitchFamily="34" charset="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General Background of Criminal Thinking</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5</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152400" y="10668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indent="-342900">
              <a:spcBef>
                <a:spcPct val="20000"/>
              </a:spcBef>
              <a:buClr>
                <a:srgbClr val="006892"/>
              </a:buClr>
              <a:buSzPct val="65000"/>
              <a:buFont typeface="Wingdings" pitchFamily="2" charset="2"/>
              <a:buChar char="Ø"/>
            </a:pPr>
            <a:endParaRPr lang="en-US" sz="800" dirty="0">
              <a:latin typeface="Calibri" pitchFamily="34" charset="0"/>
            </a:endParaRPr>
          </a:p>
          <a:p>
            <a:pPr marL="342900" indent="-342900">
              <a:spcBef>
                <a:spcPct val="20000"/>
              </a:spcBef>
              <a:buClr>
                <a:srgbClr val="006892"/>
              </a:buClr>
              <a:buSzPct val="65000"/>
            </a:pPr>
            <a:r>
              <a:rPr lang="en-US" sz="2400" b="1" dirty="0" smtClean="0"/>
              <a:t>The Result: The Criminal Personality Theory and publication of three books;</a:t>
            </a:r>
            <a:endParaRPr lang="en-US" sz="2400" b="1" u="sng" dirty="0" smtClean="0"/>
          </a:p>
          <a:p>
            <a:pPr marL="342900" indent="-342900">
              <a:spcBef>
                <a:spcPct val="20000"/>
              </a:spcBef>
              <a:buClr>
                <a:srgbClr val="006892"/>
              </a:buClr>
              <a:buSzPct val="65000"/>
              <a:buFont typeface="Wingdings" pitchFamily="2" charset="2"/>
              <a:buChar char="Ø"/>
            </a:pPr>
            <a:r>
              <a:rPr lang="en-US" sz="2400" u="sng" dirty="0" smtClean="0"/>
              <a:t>Criminal Personality – A Profile for Change</a:t>
            </a:r>
            <a:r>
              <a:rPr lang="en-US" sz="2400" dirty="0" smtClean="0"/>
              <a:t> (1971) </a:t>
            </a:r>
          </a:p>
          <a:p>
            <a:pPr marL="342900" indent="-342900">
              <a:spcBef>
                <a:spcPct val="20000"/>
              </a:spcBef>
              <a:buClr>
                <a:srgbClr val="006892"/>
              </a:buClr>
              <a:buSzPct val="65000"/>
              <a:buFont typeface="Wingdings" pitchFamily="2" charset="2"/>
              <a:buChar char="Ø"/>
            </a:pPr>
            <a:r>
              <a:rPr lang="en-US" sz="2400" u="sng" dirty="0" smtClean="0"/>
              <a:t>The Criminal Personality:  The Change Process</a:t>
            </a:r>
            <a:r>
              <a:rPr lang="en-US" sz="2400" dirty="0" smtClean="0"/>
              <a:t> (1977) </a:t>
            </a:r>
          </a:p>
          <a:p>
            <a:pPr marL="342900" indent="-342900">
              <a:spcBef>
                <a:spcPct val="20000"/>
              </a:spcBef>
              <a:buClr>
                <a:srgbClr val="006892"/>
              </a:buClr>
              <a:buSzPct val="65000"/>
              <a:buFont typeface="Wingdings" pitchFamily="2" charset="2"/>
              <a:buChar char="Ø"/>
            </a:pPr>
            <a:r>
              <a:rPr lang="en-US" sz="2400" u="sng" dirty="0" smtClean="0"/>
              <a:t>The Criminal Personality:  The Drug User</a:t>
            </a:r>
            <a:r>
              <a:rPr lang="en-US" sz="2400" dirty="0" smtClean="0"/>
              <a:t> (1986)</a:t>
            </a:r>
          </a:p>
          <a:p>
            <a:pPr marL="342900" indent="-342900">
              <a:spcBef>
                <a:spcPct val="20000"/>
              </a:spcBef>
              <a:buClr>
                <a:srgbClr val="006892"/>
              </a:buClr>
              <a:buSzPct val="65000"/>
            </a:pPr>
            <a:r>
              <a:rPr lang="en-US" sz="2400" dirty="0" smtClean="0"/>
              <a:t>After the death of his partner and mentor, </a:t>
            </a:r>
            <a:r>
              <a:rPr lang="en-US" sz="2400" dirty="0" err="1" smtClean="0"/>
              <a:t>Samenow</a:t>
            </a:r>
            <a:r>
              <a:rPr lang="en-US" sz="2400" dirty="0" smtClean="0"/>
              <a:t> entered</a:t>
            </a:r>
          </a:p>
          <a:p>
            <a:pPr marL="342900" indent="-342900">
              <a:spcBef>
                <a:spcPct val="20000"/>
              </a:spcBef>
              <a:buClr>
                <a:srgbClr val="006892"/>
              </a:buClr>
              <a:buSzPct val="65000"/>
            </a:pPr>
            <a:r>
              <a:rPr lang="en-US" sz="2400" dirty="0" smtClean="0"/>
              <a:t>private practice in 1978, continuing to evaluate and treat adult</a:t>
            </a:r>
          </a:p>
          <a:p>
            <a:pPr marL="342900" indent="-342900">
              <a:spcBef>
                <a:spcPct val="20000"/>
              </a:spcBef>
              <a:buClr>
                <a:srgbClr val="006892"/>
              </a:buClr>
              <a:buSzPct val="65000"/>
            </a:pPr>
            <a:r>
              <a:rPr lang="en-US" sz="2400" dirty="0" smtClean="0"/>
              <a:t>and juvenile offenders.  </a:t>
            </a:r>
            <a:r>
              <a:rPr lang="en-US" sz="2400" dirty="0" err="1" smtClean="0"/>
              <a:t>Samenow</a:t>
            </a:r>
            <a:r>
              <a:rPr lang="en-US" sz="2400" dirty="0" smtClean="0"/>
              <a:t> continued to build upon and</a:t>
            </a:r>
          </a:p>
          <a:p>
            <a:pPr marL="342900" indent="-342900">
              <a:spcBef>
                <a:spcPct val="20000"/>
              </a:spcBef>
              <a:buClr>
                <a:srgbClr val="006892"/>
              </a:buClr>
              <a:buSzPct val="65000"/>
            </a:pPr>
            <a:r>
              <a:rPr lang="en-US" sz="2400" dirty="0" smtClean="0"/>
              <a:t>revise the Criminal Personality Theory, releasing several more</a:t>
            </a:r>
          </a:p>
          <a:p>
            <a:pPr marL="342900" indent="-342900">
              <a:spcBef>
                <a:spcPct val="20000"/>
              </a:spcBef>
              <a:buClr>
                <a:srgbClr val="006892"/>
              </a:buClr>
              <a:buSzPct val="65000"/>
            </a:pPr>
            <a:r>
              <a:rPr lang="en-US" sz="2400" dirty="0" smtClean="0"/>
              <a:t>books in the next three decades.</a:t>
            </a:r>
            <a:endParaRPr lang="en-US" sz="2400" dirty="0">
              <a:solidFill>
                <a:srgbClr val="262626"/>
              </a:solidFill>
              <a:latin typeface="Calibri" pitchFamily="34" charset="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General Background of Criminal Thinking</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6</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152400" y="10668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indent="-342900">
              <a:spcBef>
                <a:spcPct val="20000"/>
              </a:spcBef>
              <a:buClr>
                <a:srgbClr val="006892"/>
              </a:buClr>
              <a:buSzPct val="65000"/>
              <a:buFont typeface="Wingdings" pitchFamily="2" charset="2"/>
              <a:buChar char="Ø"/>
            </a:pPr>
            <a:r>
              <a:rPr lang="en-US" sz="2800" dirty="0" smtClean="0"/>
              <a:t>During the 1960’s, strain theory dominated the world of criminology with researchers and scientists attributing crime to an individual’s environment and their reaction to said environment.</a:t>
            </a:r>
          </a:p>
          <a:p>
            <a:pPr marL="342900" indent="-342900">
              <a:spcBef>
                <a:spcPct val="20000"/>
              </a:spcBef>
              <a:buClr>
                <a:srgbClr val="006892"/>
              </a:buClr>
              <a:buSzPct val="65000"/>
              <a:buFont typeface="Wingdings" pitchFamily="2" charset="2"/>
              <a:buChar char="Ø"/>
            </a:pPr>
            <a:r>
              <a:rPr lang="en-US" sz="2800" dirty="0" smtClean="0"/>
              <a:t>16 years of research, </a:t>
            </a:r>
            <a:r>
              <a:rPr lang="en-US" sz="2800" dirty="0" err="1" smtClean="0"/>
              <a:t>Yochelson</a:t>
            </a:r>
            <a:r>
              <a:rPr lang="en-US" sz="2800" dirty="0" smtClean="0"/>
              <a:t> &amp; </a:t>
            </a:r>
            <a:r>
              <a:rPr lang="en-US" sz="2800" dirty="0" err="1" smtClean="0"/>
              <a:t>Samenow</a:t>
            </a:r>
            <a:r>
              <a:rPr lang="en-US" sz="2800" dirty="0" smtClean="0"/>
              <a:t> concluded it is not sociological variables that cause an individual to become a criminal – rather it is the result of </a:t>
            </a:r>
            <a:r>
              <a:rPr lang="en-US" sz="2800" u="sng" dirty="0" smtClean="0"/>
              <a:t>faulty thinking patterns</a:t>
            </a:r>
            <a:r>
              <a:rPr lang="en-US" sz="2800" dirty="0" smtClean="0"/>
              <a:t>. </a:t>
            </a:r>
          </a:p>
          <a:p>
            <a:pPr marL="342900" indent="-342900">
              <a:spcBef>
                <a:spcPct val="20000"/>
              </a:spcBef>
              <a:buClr>
                <a:srgbClr val="006892"/>
              </a:buClr>
              <a:buSzPct val="65000"/>
              <a:buFont typeface="Wingdings" pitchFamily="2" charset="2"/>
              <a:buChar char="Ø"/>
            </a:pPr>
            <a:r>
              <a:rPr lang="en-US" sz="2800" dirty="0" smtClean="0"/>
              <a:t>The Criminal Personality Theory birthed a program designed to alter thinking errors of criminals.</a:t>
            </a:r>
            <a:endParaRPr lang="en-US" sz="2800" dirty="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General Background of Criminal Thinking</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7</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152400" y="1219200"/>
            <a:ext cx="8839200" cy="48006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971550" lvl="1" indent="-514350">
              <a:spcBef>
                <a:spcPct val="20000"/>
              </a:spcBef>
              <a:buClr>
                <a:srgbClr val="006892"/>
              </a:buClr>
              <a:buSzPct val="65000"/>
            </a:pPr>
            <a:r>
              <a:rPr lang="en-US" sz="2800" b="1" dirty="0" smtClean="0"/>
              <a:t>Goals of the program</a:t>
            </a:r>
          </a:p>
          <a:p>
            <a:pPr marL="971550" lvl="1" indent="-514350">
              <a:spcBef>
                <a:spcPct val="20000"/>
              </a:spcBef>
              <a:buClr>
                <a:srgbClr val="006892"/>
              </a:buClr>
              <a:buSzPct val="65000"/>
              <a:buFont typeface="+mj-lt"/>
              <a:buAutoNum type="arabicPeriod"/>
            </a:pPr>
            <a:r>
              <a:rPr lang="en-US" sz="2800" dirty="0" smtClean="0"/>
              <a:t>Understand the personality makeup of the criminal; </a:t>
            </a:r>
          </a:p>
          <a:p>
            <a:pPr marL="971550" lvl="1" indent="-514350">
              <a:spcBef>
                <a:spcPct val="20000"/>
              </a:spcBef>
              <a:buClr>
                <a:srgbClr val="006892"/>
              </a:buClr>
              <a:buSzPct val="65000"/>
              <a:buFont typeface="+mj-lt"/>
              <a:buAutoNum type="arabicPeriod"/>
            </a:pPr>
            <a:r>
              <a:rPr lang="en-US" sz="2800" dirty="0" smtClean="0"/>
              <a:t>To establish techniques that could be utilized to alter personality disorders which produce crime;</a:t>
            </a:r>
          </a:p>
          <a:p>
            <a:pPr marL="971550" lvl="1" indent="-514350">
              <a:spcBef>
                <a:spcPct val="20000"/>
              </a:spcBef>
              <a:buClr>
                <a:srgbClr val="006892"/>
              </a:buClr>
              <a:buSzPct val="65000"/>
              <a:buFont typeface="+mj-lt"/>
              <a:buAutoNum type="arabicPeriod"/>
            </a:pPr>
            <a:r>
              <a:rPr lang="en-US" sz="2800" dirty="0" smtClean="0"/>
              <a:t>To encourage an understanding of legal responsibility; and, </a:t>
            </a:r>
          </a:p>
          <a:p>
            <a:pPr marL="971550" lvl="1" indent="-514350">
              <a:spcBef>
                <a:spcPct val="20000"/>
              </a:spcBef>
              <a:buClr>
                <a:srgbClr val="006892"/>
              </a:buClr>
              <a:buSzPct val="65000"/>
              <a:buFont typeface="+mj-lt"/>
              <a:buAutoNum type="arabicPeriod"/>
            </a:pPr>
            <a:r>
              <a:rPr lang="en-US" sz="2800" dirty="0" smtClean="0"/>
              <a:t>To establish techniques that could be effective in preventing criminal behavior. </a:t>
            </a:r>
            <a:endParaRPr lang="en-US" sz="2800" dirty="0">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General Background of Criminal Thinking</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8</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152400" y="1066800"/>
            <a:ext cx="8839200" cy="49530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indent="-342900">
              <a:spcBef>
                <a:spcPct val="20000"/>
              </a:spcBef>
              <a:buClr>
                <a:srgbClr val="006892"/>
              </a:buClr>
              <a:buSzPct val="65000"/>
            </a:pPr>
            <a:r>
              <a:rPr lang="en-US" sz="2800" b="1" dirty="0" smtClean="0"/>
              <a:t>Things common to all criminals:</a:t>
            </a:r>
          </a:p>
          <a:p>
            <a:pPr marL="342900" indent="-342900">
              <a:spcBef>
                <a:spcPct val="20000"/>
              </a:spcBef>
              <a:buClr>
                <a:srgbClr val="006892"/>
              </a:buClr>
              <a:buSzPct val="65000"/>
              <a:buFont typeface="Wingdings" pitchFamily="2" charset="2"/>
              <a:buChar char="Ø"/>
            </a:pPr>
            <a:r>
              <a:rPr lang="en-US" sz="2800" dirty="0" smtClean="0"/>
              <a:t>The criminal is very fearful; </a:t>
            </a:r>
          </a:p>
          <a:p>
            <a:pPr marL="342900" lvl="1" indent="-342900">
              <a:spcBef>
                <a:spcPct val="20000"/>
              </a:spcBef>
              <a:buClr>
                <a:srgbClr val="006892"/>
              </a:buClr>
              <a:buSzPct val="65000"/>
              <a:buFont typeface="Wingdings" pitchFamily="2" charset="2"/>
              <a:buChar char="Ø"/>
            </a:pPr>
            <a:r>
              <a:rPr lang="en-US" sz="2800" dirty="0" smtClean="0"/>
              <a:t>The criminal must cut off both internal and external deterrents in order to commit crime; </a:t>
            </a:r>
          </a:p>
          <a:p>
            <a:pPr marL="342900" lvl="1" indent="-342900">
              <a:spcBef>
                <a:spcPct val="20000"/>
              </a:spcBef>
              <a:buClr>
                <a:srgbClr val="006892"/>
              </a:buClr>
              <a:buSzPct val="65000"/>
              <a:buFont typeface="Wingdings" pitchFamily="2" charset="2"/>
              <a:buChar char="Ø"/>
            </a:pPr>
            <a:r>
              <a:rPr lang="en-US" sz="2800" dirty="0" smtClean="0"/>
              <a:t>The criminal is a predator who pursues power and control;</a:t>
            </a:r>
          </a:p>
          <a:p>
            <a:pPr marL="342900" lvl="1" indent="-342900">
              <a:spcBef>
                <a:spcPct val="20000"/>
              </a:spcBef>
              <a:buClr>
                <a:srgbClr val="006892"/>
              </a:buClr>
              <a:buSzPct val="65000"/>
              <a:buFont typeface="Wingdings" pitchFamily="2" charset="2"/>
              <a:buChar char="Ø"/>
            </a:pPr>
            <a:r>
              <a:rPr lang="en-US" sz="2800" dirty="0" smtClean="0"/>
              <a:t>The criminal demands to be identified as the </a:t>
            </a:r>
            <a:r>
              <a:rPr lang="en-US" sz="2800" b="1" dirty="0" smtClean="0"/>
              <a:t>“unique number one person” </a:t>
            </a:r>
            <a:r>
              <a:rPr lang="en-US" sz="2800" dirty="0" smtClean="0"/>
              <a:t>in all that he does, having never learned to fully function independent of others;</a:t>
            </a:r>
          </a:p>
          <a:p>
            <a:pPr marL="342900" indent="-342900">
              <a:spcBef>
                <a:spcPct val="20000"/>
              </a:spcBef>
              <a:buClr>
                <a:srgbClr val="006892"/>
              </a:buClr>
              <a:buSzPct val="65000"/>
              <a:buFont typeface="Wingdings" pitchFamily="2" charset="2"/>
              <a:buChar char="Ø"/>
            </a:pPr>
            <a:endParaRPr lang="en-US" sz="2800" dirty="0">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General Background of Criminal Thinking</a:t>
            </a: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9</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304800" y="1143000"/>
            <a:ext cx="8839200" cy="4648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342900" lvl="1" indent="-342900">
              <a:spcBef>
                <a:spcPct val="20000"/>
              </a:spcBef>
              <a:buClr>
                <a:srgbClr val="006892"/>
              </a:buClr>
              <a:buSzPct val="65000"/>
            </a:pPr>
            <a:r>
              <a:rPr lang="en-US" sz="2800" b="1" dirty="0" smtClean="0"/>
              <a:t>Things common to all criminals:</a:t>
            </a:r>
          </a:p>
          <a:p>
            <a:pPr marL="342900" lvl="1" indent="-342900">
              <a:spcBef>
                <a:spcPct val="20000"/>
              </a:spcBef>
              <a:buClr>
                <a:srgbClr val="006892"/>
              </a:buClr>
              <a:buSzPct val="65000"/>
              <a:buFont typeface="Wingdings" pitchFamily="2" charset="2"/>
              <a:buChar char="Ø"/>
            </a:pPr>
            <a:r>
              <a:rPr lang="en-US" sz="2800" dirty="0" smtClean="0"/>
              <a:t>The criminal feels </a:t>
            </a:r>
            <a:r>
              <a:rPr lang="en-US" sz="2800" b="1" dirty="0" smtClean="0"/>
              <a:t>“put down” </a:t>
            </a:r>
            <a:r>
              <a:rPr lang="en-US" sz="2800" dirty="0" smtClean="0"/>
              <a:t>and becomes angry when he does not get his own way, making him more relentless in pursuit of his goals using stealth or force to accomplish them; and, </a:t>
            </a:r>
          </a:p>
          <a:p>
            <a:pPr marL="342900" lvl="1" indent="-342900">
              <a:spcBef>
                <a:spcPct val="20000"/>
              </a:spcBef>
              <a:buClr>
                <a:srgbClr val="006892"/>
              </a:buClr>
              <a:buSzPct val="65000"/>
              <a:buFont typeface="Wingdings" pitchFamily="2" charset="2"/>
              <a:buChar char="Ø"/>
            </a:pPr>
            <a:r>
              <a:rPr lang="en-US" sz="2800" dirty="0" smtClean="0"/>
              <a:t>Except in the planning of a crime, the criminal </a:t>
            </a:r>
            <a:r>
              <a:rPr lang="en-US" sz="2800" b="1" dirty="0" smtClean="0"/>
              <a:t>“fails to think long range” </a:t>
            </a:r>
          </a:p>
          <a:p>
            <a:pPr marL="342900" lvl="1" indent="-342900">
              <a:spcBef>
                <a:spcPct val="20000"/>
              </a:spcBef>
              <a:buClr>
                <a:srgbClr val="006892"/>
              </a:buClr>
              <a:buSzPct val="65000"/>
              <a:buFont typeface="Wingdings" pitchFamily="2" charset="2"/>
              <a:buChar char="Ø"/>
            </a:pPr>
            <a:r>
              <a:rPr lang="en-US" sz="2800" dirty="0" smtClean="0"/>
              <a:t>Same thinking errors in both drug-using and non-drug using criminals alike</a:t>
            </a:r>
          </a:p>
          <a:p>
            <a:pPr marL="342900" indent="-342900">
              <a:spcBef>
                <a:spcPct val="20000"/>
              </a:spcBef>
              <a:buClr>
                <a:srgbClr val="006892"/>
              </a:buClr>
              <a:buSzPct val="65000"/>
            </a:pPr>
            <a:endParaRPr lang="en-US" sz="2800" dirty="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SAT_POWER_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RSAT_POWER_POINT_TEMPLATE</Template>
  <TotalTime>5856</TotalTime>
  <Words>2025</Words>
  <Application>Microsoft Office PowerPoint</Application>
  <PresentationFormat>On-screen Show (4:3)</PresentationFormat>
  <Paragraphs>316</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RSAT_POWER_POINT_TEMPLATE</vt:lpstr>
      <vt:lpstr>Criminal &amp; Addictive Thinking</vt:lpstr>
      <vt:lpstr>About the Presentation</vt:lpstr>
      <vt:lpstr>Learning Objectives</vt:lpstr>
      <vt:lpstr>General Background of Criminal Thinking</vt:lpstr>
      <vt:lpstr>General Background of Criminal Thinking</vt:lpstr>
      <vt:lpstr>General Background of Criminal Thinking</vt:lpstr>
      <vt:lpstr>General Background of Criminal Thinking</vt:lpstr>
      <vt:lpstr>General Background of Criminal Thinking</vt:lpstr>
      <vt:lpstr>General Background of Criminal Thinking</vt:lpstr>
      <vt:lpstr>General Background of Criminal Thinking</vt:lpstr>
      <vt:lpstr>Criminal &amp; Addictive Thinking Are Linked</vt:lpstr>
      <vt:lpstr>General Background of Criminal Thinking</vt:lpstr>
      <vt:lpstr>Criminal &amp; Addictive Thinking</vt:lpstr>
      <vt:lpstr>Criminal &amp; Addictive Thinking</vt:lpstr>
      <vt:lpstr>Criminal &amp; Addictive Thinking</vt:lpstr>
      <vt:lpstr>Criminal &amp; Addictive Thinking</vt:lpstr>
      <vt:lpstr>Criminal &amp; Addictive Thinking</vt:lpstr>
      <vt:lpstr>Criminal &amp; Addictive Thinking</vt:lpstr>
      <vt:lpstr>Criminal &amp; Addictive Thinking</vt:lpstr>
      <vt:lpstr>Criminal &amp; Addictive Thinking</vt:lpstr>
      <vt:lpstr>Quadrant two is the heart of recovery and thinking change!</vt:lpstr>
      <vt:lpstr>Criminal &amp; Addictive Thinking</vt:lpstr>
      <vt:lpstr>Criminal &amp; Addictive Thinking</vt:lpstr>
      <vt:lpstr>Criminal &amp; Addictive Thinking</vt:lpstr>
      <vt:lpstr>Criminal &amp; Addictive Thinking</vt:lpstr>
      <vt:lpstr>Criminal &amp; Addictive Thinking</vt:lpstr>
      <vt:lpstr>SUMMARY</vt:lpstr>
      <vt:lpstr>Next Presentation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Header Here  and Here in Initial Caps</dc:title>
  <dc:creator>RBartlett</dc:creator>
  <cp:lastModifiedBy>Philip Barbour</cp:lastModifiedBy>
  <cp:revision>59</cp:revision>
  <cp:lastPrinted>2011-12-21T16:32:59Z</cp:lastPrinted>
  <dcterms:created xsi:type="dcterms:W3CDTF">2011-11-07T18:54:38Z</dcterms:created>
  <dcterms:modified xsi:type="dcterms:W3CDTF">2012-01-13T16:53:31Z</dcterms:modified>
</cp:coreProperties>
</file>