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9" r:id="rId2"/>
    <p:sldId id="259" r:id="rId3"/>
    <p:sldId id="300" r:id="rId4"/>
    <p:sldId id="258" r:id="rId5"/>
    <p:sldId id="261" r:id="rId6"/>
    <p:sldId id="287" r:id="rId7"/>
    <p:sldId id="288" r:id="rId8"/>
    <p:sldId id="289" r:id="rId9"/>
    <p:sldId id="290" r:id="rId10"/>
    <p:sldId id="293" r:id="rId11"/>
    <p:sldId id="294" r:id="rId12"/>
    <p:sldId id="295" r:id="rId13"/>
    <p:sldId id="296" r:id="rId14"/>
    <p:sldId id="298" r:id="rId15"/>
    <p:sldId id="262" r:id="rId16"/>
    <p:sldId id="263" r:id="rId17"/>
    <p:sldId id="264" r:id="rId18"/>
    <p:sldId id="265" r:id="rId19"/>
    <p:sldId id="266" r:id="rId20"/>
    <p:sldId id="267" r:id="rId21"/>
    <p:sldId id="301" r:id="rId22"/>
    <p:sldId id="302" r:id="rId23"/>
    <p:sldId id="303" r:id="rId24"/>
    <p:sldId id="268" r:id="rId25"/>
    <p:sldId id="269" r:id="rId26"/>
    <p:sldId id="270" r:id="rId27"/>
    <p:sldId id="271" r:id="rId28"/>
    <p:sldId id="272" r:id="rId29"/>
    <p:sldId id="273" r:id="rId30"/>
    <p:sldId id="275" r:id="rId31"/>
    <p:sldId id="276" r:id="rId32"/>
    <p:sldId id="277" r:id="rId33"/>
    <p:sldId id="280" r:id="rId34"/>
    <p:sldId id="281" r:id="rId35"/>
    <p:sldId id="282" r:id="rId36"/>
    <p:sldId id="284" r:id="rId37"/>
    <p:sldId id="304" r:id="rId38"/>
    <p:sldId id="305" r:id="rId39"/>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7A"/>
    <a:srgbClr val="006892"/>
    <a:srgbClr val="BE854C"/>
    <a:srgbClr val="E0C3A3"/>
    <a:srgbClr val="D1A7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0" autoAdjust="0"/>
    <p:restoredTop sz="86410" autoAdjust="0"/>
  </p:normalViewPr>
  <p:slideViewPr>
    <p:cSldViewPr>
      <p:cViewPr varScale="1">
        <p:scale>
          <a:sx n="84" d="100"/>
          <a:sy n="84"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6CAE98-8806-46E2-9B37-E86195F3C869}" type="datetimeFigureOut">
              <a:rPr lang="en-US"/>
              <a:pPr>
                <a:defRPr/>
              </a:pPr>
              <a:t>11/14/2011</a:t>
            </a:fld>
            <a:endParaRPr lang="en-US"/>
          </a:p>
        </p:txBody>
      </p:sp>
      <p:sp>
        <p:nvSpPr>
          <p:cNvPr id="4" name="Slide Image Placeholder 3"/>
          <p:cNvSpPr>
            <a:spLocks noGrp="1" noRot="1" noChangeAspect="1"/>
          </p:cNvSpPr>
          <p:nvPr>
            <p:ph type="sldImg" idx="2"/>
          </p:nvPr>
        </p:nvSpPr>
        <p:spPr>
          <a:xfrm>
            <a:off x="1158875" y="681038"/>
            <a:ext cx="4541838" cy="34067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1EDE61B-6FF4-4E88-9FF4-66594E3382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cbi.nlm.nih.gov/books/n/hssamhsatip/hstat_tip52.appa.rl1/#hstat_tip52.appa.r9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bi.nlm.nih.gov/books/n/hssamhsatip/hstat_tip52.appa.rl1/#hstat_tip52.appa.r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cbi.nlm.nih.gov/books/n/hssamhsatip/hstat_tip52.appa.rl1/#hstat_tip52.appa.r9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cbi.nlm.nih.gov/books/n/hssamhsatip/hstat_tip52.appa.rl1/#hstat_tip52.appa.r6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Secondary traumatization refers to the effects of working with people who have experienced trauma and being exposed to the traumatic stories they share. It is called "secondary" traumatization because the trauma is experienced indirectly, through the process of being a witness to another person's story. Secondary traumatization is often a slow, cumulative process that occurs over the course of hearing many personal stories of tragedy, loss, and pain. This makes its effects difficult to detect. Often helping professionals do not realize that they are suffering from secondary traumatization until it is very late in the process. The effects of secondary traumatization, like the effects of trauma itself, can be quite serious and permanent. At a minimum, it interferes with our ability to do our jobs effectively. </a:t>
            </a:r>
          </a:p>
        </p:txBody>
      </p:sp>
      <p:sp>
        <p:nvSpPr>
          <p:cNvPr id="31747"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D9C408AD-5BC0-4197-926C-C81BF758B9C0}"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Burnout is a state of emotional, mental, and physical exhaustion caused by excessive and prolonged stress. It occurs when you feel overwhelmed and unable to meet constant demands. As the stress continues, you begin to lose the interest or motivation that led you to take on a certain role in the first place.</a:t>
            </a:r>
          </a:p>
          <a:p>
            <a:pPr marL="228600" indent="-228600"/>
            <a:r>
              <a:rPr lang="en-US" smtClean="0"/>
              <a:t>Burnout reduces your productivity and saps your energy, leaving you feeling increasingly helpless, hopeless, cynical, and resentful. Eventually, you may feel like you have nothing more to give.</a:t>
            </a:r>
          </a:p>
          <a:p>
            <a:pPr marL="228600" indent="-228600"/>
            <a:r>
              <a:rPr lang="en-US" smtClean="0"/>
              <a:t>Most of us have days when we feel bored, overloaded, or unappreciated; when the dozen balls we keep in the air aren’t noticed, let alone rewarded; when dragging ourselves out of bed requires the determination of Hercules. If you feel like this most of the time, however, you may be flirting with burnout.</a:t>
            </a:r>
          </a:p>
          <a:p>
            <a:pPr marL="228600" indent="-228600"/>
            <a:r>
              <a:rPr lang="en-US" b="1" smtClean="0"/>
              <a:t>You may be on the road to burnout if:</a:t>
            </a:r>
          </a:p>
          <a:p>
            <a:pPr marL="228600" indent="-228600"/>
            <a:r>
              <a:rPr lang="en-US" i="1" smtClean="0"/>
              <a:t>Every</a:t>
            </a:r>
            <a:r>
              <a:rPr lang="en-US" smtClean="0"/>
              <a:t> day is a bad day.</a:t>
            </a:r>
          </a:p>
          <a:p>
            <a:pPr marL="228600" indent="-228600"/>
            <a:r>
              <a:rPr lang="en-US" smtClean="0"/>
              <a:t>Caring about your work or home life seems like a total waste of energy.</a:t>
            </a:r>
          </a:p>
          <a:p>
            <a:pPr marL="228600" indent="-228600"/>
            <a:r>
              <a:rPr lang="en-US" smtClean="0"/>
              <a:t>You’re exhausted all the time.</a:t>
            </a:r>
          </a:p>
          <a:p>
            <a:pPr marL="228600" indent="-228600"/>
            <a:r>
              <a:rPr lang="en-US" smtClean="0"/>
              <a:t>The majority of your day is spent on tasks you find either mind-numbingly dull or overwhelming.</a:t>
            </a:r>
          </a:p>
          <a:p>
            <a:pPr marL="228600" indent="-228600"/>
            <a:r>
              <a:rPr lang="en-US" smtClean="0"/>
              <a:t>You feel like nothing you do makes a difference or is appreciated.</a:t>
            </a:r>
          </a:p>
          <a:p>
            <a:pPr marL="228600" indent="-228600"/>
            <a:endParaRPr lang="en-US" smtClean="0"/>
          </a:p>
        </p:txBody>
      </p:sp>
      <p:sp>
        <p:nvSpPr>
          <p:cNvPr id="33795"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8840E550-61BB-4634-B9D9-CE83B144D949}"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Give Examples</a:t>
            </a:r>
          </a:p>
        </p:txBody>
      </p:sp>
      <p:sp>
        <p:nvSpPr>
          <p:cNvPr id="35843"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1EBFE678-42D4-4A59-9010-59CF4D8181F2}"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Vicarious traumatization results from empathetic engagement with traumatic experiences. Tragic events that harm innocent victims are, unfortunately, an inevitable part of our larger world and society. Because correctional counselors / officers hold the responsibility of hearing offenders’ / victims’ stories , they repeatedly witness human beings’ intentional cruelty to one another. As workers listen to graphic accounts of offenders’ / victims’ experiences, these encounters stir powerful emotions as counselors / officers engage with clients pain and suffering. Workers can become painfully aware of the potential for trauma in their own lives, and this empathetic engagement leaves them vulnerable to the emotional and spiritual effects of vicarious traumatization. </a:t>
            </a:r>
          </a:p>
          <a:p>
            <a:pPr marL="228600" indent="-228600" eaLnBrk="1" hangingPunct="1"/>
            <a:r>
              <a:rPr lang="en-US" smtClean="0"/>
              <a:t>Officers / counselors who fall victim to vicarious traumatization may demonstrate changes in their core sense of self or psychological foundation. These alterations include shifts in their own identities and worldviews; their ability to manage strong feelings, maintain a positive sense of self, and connect with others; their spirituality or sense of meaning, expectation, awareness, and connection; and their basic needs for safety, self-esteem, trust, dependency, control, and intimacy. These effects, which disrupt officers’ / counselors’ professional and personal lives, are cumulative and potentially permanent. </a:t>
            </a:r>
          </a:p>
        </p:txBody>
      </p:sp>
      <p:sp>
        <p:nvSpPr>
          <p:cNvPr id="37891"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00537925-1BC9-4251-8CEA-1504919FEFFA}" type="slidenum">
              <a:rPr lang="en-US" sz="1200">
                <a:latin typeface="Calibri" pitchFamily="34" charset="0"/>
              </a:rPr>
              <a:pPr algn="r"/>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39939"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0A97C01D-032B-4C2E-A4AD-0A9EF6E75B18}" type="slidenum">
              <a:rPr lang="en-US" sz="1200">
                <a:latin typeface="Calibri" pitchFamily="34" charset="0"/>
              </a:rPr>
              <a:pPr algn="r"/>
              <a:t>14</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b="1" smtClean="0"/>
              <a:t>Clinical supervision is an essential part of all clinical programs.</a:t>
            </a:r>
            <a:r>
              <a:rPr lang="en-US" smtClean="0"/>
              <a:t> Clinical supervision is a central organizing activity that integrates the program mission, goals, and treatment philosophy with clinical theory and evidence-based practices (EBPs). The primary reasons for clinical supervision are to ensure (1) quality client care, and (2) clinical staff continue professional development in a systematic and planned manner. In substance abuse treatment, clinical supervision is the primary means of determining the quality of care provided.</a:t>
            </a:r>
            <a:endParaRPr lang="en-US" b="1" smtClean="0"/>
          </a:p>
          <a:p>
            <a:pPr marL="228600" indent="-228600" eaLnBrk="1" hangingPunct="1"/>
            <a:r>
              <a:rPr lang="en-US" b="1" smtClean="0"/>
              <a:t>Clinical supervision enhances staff retention and morale.</a:t>
            </a:r>
            <a:r>
              <a:rPr lang="en-US" smtClean="0"/>
              <a:t> Staff turnover and workforce development are major concerns in the substance abuse treatment field. Clinical supervision is a primary means of improving workforce retention and job satisfaction (see, for example, </a:t>
            </a:r>
            <a:r>
              <a:rPr lang="en-US" smtClean="0">
                <a:hlinkClick r:id="rId3"/>
              </a:rPr>
              <a:t>Roche, Todd, &amp; O’Connor, 2007</a:t>
            </a:r>
            <a:r>
              <a:rPr lang="en-US" smtClean="0"/>
              <a:t>).</a:t>
            </a:r>
            <a:endParaRPr lang="en-US" b="1" smtClean="0"/>
          </a:p>
          <a:p>
            <a:pPr marL="228600" indent="-228600" eaLnBrk="1" hangingPunct="1"/>
            <a:r>
              <a:rPr lang="en-US" b="1" smtClean="0"/>
              <a:t>Every clinician, regardless of level of skill and experience, needs and has a right to clinical supervision. In addition, supervisors need and have a right to supervision of their supervision.</a:t>
            </a:r>
            <a:r>
              <a:rPr lang="en-US" smtClean="0"/>
              <a:t> Supervision needs to be tailored to the knowledge base, skills, experience, and assignment of each counselor. All staff need supervision, but the frequency and intensity of the oversight and training will depend on the role, skill level, and competence of the individual. The benefits that come with years of experience are enhanced by quality clinical supervision.</a:t>
            </a:r>
            <a:endParaRPr lang="en-US" b="1" smtClean="0"/>
          </a:p>
          <a:p>
            <a:pPr marL="228600" indent="-228600" eaLnBrk="1" hangingPunct="1"/>
            <a:r>
              <a:rPr lang="en-US" b="1" smtClean="0"/>
              <a:t>Clinical supervision needs the full support of agency administrators.</a:t>
            </a:r>
            <a:r>
              <a:rPr lang="en-US" smtClean="0"/>
              <a:t> Just as treatment programs want clients to be in an atmosphere of growth and openness to new ideas, counselors should be in an environment where learning and professional development and opportunities are valued and provided for all staff. </a:t>
            </a:r>
            <a:r>
              <a:rPr lang="en-US" b="1" smtClean="0"/>
              <a:t>Clinical supervision is an essential part of all clinical programs.</a:t>
            </a:r>
            <a:r>
              <a:rPr lang="en-US" smtClean="0"/>
              <a:t> Clinical supervision is a central organizing activity that integrates the program mission, goals, and treatment philosophy with clinical theory and evidence-based practices (EBPs). The primary reasons for clinical supervision are to ensure (1) quality client care, and (2) clinical staff continue professional development in a systematic and planned manner. In substance abuse treatment, clinical supervision is the primary means of determining the quality of care provided.</a:t>
            </a:r>
            <a:endParaRPr lang="en-US" b="1" smtClean="0"/>
          </a:p>
          <a:p>
            <a:pPr marL="228600" indent="-228600" eaLnBrk="1" hangingPunct="1"/>
            <a:r>
              <a:rPr lang="en-US" b="1" smtClean="0"/>
              <a:t>Clinical supervision enhances staff retention and morale.</a:t>
            </a:r>
            <a:r>
              <a:rPr lang="en-US" smtClean="0"/>
              <a:t> Staff turnover and workforce development are major concerns in the substance abuse treatment field. Clinical supervision is a primary means of improving workforce retention and job satisfaction (see, for example, </a:t>
            </a:r>
            <a:r>
              <a:rPr lang="en-US" smtClean="0">
                <a:hlinkClick r:id="rId3"/>
              </a:rPr>
              <a:t>Roche, Todd, &amp; O’Connor, 2007</a:t>
            </a:r>
            <a:r>
              <a:rPr lang="en-US" smtClean="0"/>
              <a:t>).</a:t>
            </a:r>
            <a:endParaRPr lang="en-US" b="1" smtClean="0"/>
          </a:p>
          <a:p>
            <a:pPr marL="228600" indent="-228600" eaLnBrk="1" hangingPunct="1"/>
            <a:r>
              <a:rPr lang="en-US" b="1" smtClean="0"/>
              <a:t>Every clinician, regardless of level of skill and experience, needs and has a right to clinical supervision. In addition, supervisors need and have a right to supervision of their supervision.</a:t>
            </a:r>
            <a:r>
              <a:rPr lang="en-US" smtClean="0"/>
              <a:t> Supervision needs to be tailored to the knowledge base, skills, experience, and assignment of each counselor. All staff need supervision, but the frequency and intensity of the oversight and training will depend on the role, skill level, and competence of the individual. The benefits that come with years of experience are enhanced by quality clinical supervision.</a:t>
            </a:r>
            <a:endParaRPr lang="en-US" b="1" smtClean="0"/>
          </a:p>
          <a:p>
            <a:pPr marL="228600" indent="-228600" eaLnBrk="1" hangingPunct="1"/>
            <a:r>
              <a:rPr lang="en-US" b="1" smtClean="0"/>
              <a:t>Clinical supervision needs the full support of agency administrators.</a:t>
            </a:r>
            <a:r>
              <a:rPr lang="en-US" smtClean="0"/>
              <a:t> Just as treatment programs want clients to be in an atmosphere of growth and openness to new ideas, counselors should be in an environment where learning and professional development and opportunities are valued and provided for all staff.</a:t>
            </a:r>
          </a:p>
        </p:txBody>
      </p:sp>
      <p:sp>
        <p:nvSpPr>
          <p:cNvPr id="41987"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06A72A9C-A6FC-400C-95BB-4B0B60BBCBFE}" type="slidenum">
              <a:rPr lang="en-US" sz="1200">
                <a:latin typeface="Calibri" pitchFamily="34" charset="0"/>
              </a:rPr>
              <a:pPr algn="r"/>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b="1" smtClean="0"/>
              <a:t>The supervisory relationship is the crucible in which ethical practice is developed and reinforced.</a:t>
            </a:r>
            <a:r>
              <a:rPr lang="en-US" smtClean="0"/>
              <a:t> The supervisor needs to model sound ethical and legal practice in the supervisory relationship. This is where issues of ethical practice arise and can be addressed. This is where ethical practice is translated from a concept to a set of behaviors. Through supervision, clinicians can develop a process of ethical decision making and use this process as they encounter new situations.</a:t>
            </a:r>
            <a:endParaRPr lang="en-US" b="1" smtClean="0"/>
          </a:p>
          <a:p>
            <a:pPr marL="228600" indent="-228600" eaLnBrk="1" hangingPunct="1"/>
            <a:r>
              <a:rPr lang="en-US" b="1" smtClean="0"/>
              <a:t>Clinical supervision is a skill in and of itself that has to be developed.</a:t>
            </a:r>
            <a:r>
              <a:rPr lang="en-US" smtClean="0"/>
              <a:t> Good counselors tend to be promoted into supervisory positions with the assumption that they have the requisite skills to provide professional clinical supervision. However, clinical supervisors need a different role orientation toward both program and client goals and a knowledge base to complement a new set of skills. Programs need to increase their capacity to develop good supervisors.</a:t>
            </a:r>
            <a:endParaRPr lang="en-US" b="1" smtClean="0"/>
          </a:p>
          <a:p>
            <a:pPr marL="228600" indent="-228600" eaLnBrk="1" hangingPunct="1"/>
            <a:r>
              <a:rPr lang="en-US" b="1" smtClean="0"/>
              <a:t>Clinical supervision in substance abuse treatment most often requires balancing administrative and clinical supervision tasks.</a:t>
            </a:r>
            <a:r>
              <a:rPr lang="en-US" smtClean="0"/>
              <a:t> Sometimes these roles are complementary and sometimes they conflict. Often the supervisor feels caught between the two roles. Administrators need to support the integration and differentiation of the roles to promote the efficacy of the clinical supervisor. </a:t>
            </a:r>
            <a:endParaRPr lang="en-US" b="1" smtClean="0"/>
          </a:p>
          <a:p>
            <a:pPr marL="228600" indent="-228600" eaLnBrk="1" hangingPunct="1"/>
            <a:r>
              <a:rPr lang="en-US" b="1" smtClean="0"/>
              <a:t>Culture and other contextual variables influence the supervision process; supervisors need to continually strive for cultural competence.</a:t>
            </a:r>
            <a:r>
              <a:rPr lang="en-US" smtClean="0"/>
              <a:t> Supervisors require cultural competence at several levels. Cultural competence involves the counselor’s response to clients, the supervisor’s response to counselors, and the program’s response to the cultural needs of the diverse community it serves. Since supervisors are in a position to serve as catalysts for change, they need to develop proficiency in addressing the needs of diverse clients and personnel.</a:t>
            </a:r>
          </a:p>
        </p:txBody>
      </p:sp>
      <p:sp>
        <p:nvSpPr>
          <p:cNvPr id="44035"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E3242C3B-7717-4DA7-9B14-C4A9DE1C45D5}" type="slidenum">
              <a:rPr lang="en-US" sz="1200">
                <a:latin typeface="Calibri" pitchFamily="34" charset="0"/>
              </a:rPr>
              <a:pPr algn="r"/>
              <a:t>16</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b="1" smtClean="0"/>
              <a:t>Successful implementation of EBPs requires ongoing supervision.</a:t>
            </a:r>
            <a:r>
              <a:rPr lang="en-US" smtClean="0"/>
              <a:t> Supervisors have a role in determining which specific EBPs are relevant for an organization’s clients (Lindbloom, Ten Eyck, &amp; Gallon, 2005). Supervisors ensure that EBPs are successfully integrated into ongoing programmatic activities by training, encouraging, and monitoring counselors. Excellence in clinical supervision should provide greater adherence to the EBP model. Because State funding agencies now often require substance abuse treatment organizations to provide EBPs, supervision becomes even more important.</a:t>
            </a:r>
            <a:endParaRPr lang="en-US" b="1" smtClean="0"/>
          </a:p>
          <a:p>
            <a:pPr marL="228600" indent="-228600" eaLnBrk="1" hangingPunct="1"/>
            <a:r>
              <a:rPr lang="en-US" b="1" smtClean="0"/>
              <a:t>Supervisors have the responsibility to be gatekeepers for the profession.</a:t>
            </a:r>
            <a:r>
              <a:rPr lang="en-US" smtClean="0"/>
              <a:t> Supervisors are responsible for maintaining professional standards, recognizing and addressing impairment, and safeguarding the welfare of clients. More than anyone else in an agency, supervisors can observe counselor behavior and respond promptly to potential problems, including counseling some individuals out of the field because they are ill-suited to the profession. This “gatekeeping” function is especially important for supervisors who act as field evaluators for practicum students prior to their entering the profession. Finally, supervisors also fulfill a gatekeeper role in performance evaluation and in providing formal recommendations to training institutions and credentialing bodies.</a:t>
            </a:r>
            <a:endParaRPr lang="en-US" b="1" smtClean="0"/>
          </a:p>
          <a:p>
            <a:pPr marL="228600" indent="-228600" eaLnBrk="1" hangingPunct="1"/>
            <a:r>
              <a:rPr lang="en-US" b="1" smtClean="0"/>
              <a:t>Clinical supervision should involve direct observation methods.</a:t>
            </a:r>
            <a:r>
              <a:rPr lang="en-US" smtClean="0"/>
              <a:t> Direct observation should be the standard in the field because it is one of the most effective ways of building skills, monitoring counselor performance, and ensuring quality care. Supervisors require training in methods of direct observation, and administrators need to provide resources for implementing direct observation. Although small substance abuse agencies might not have the resources for one-way mirrors or videotaping equipment, other direct observation methods can be employed.</a:t>
            </a:r>
          </a:p>
        </p:txBody>
      </p:sp>
      <p:sp>
        <p:nvSpPr>
          <p:cNvPr id="46083"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22ACB138-1EF7-4635-A1FB-AE55ECC40664}" type="slidenum">
              <a:rPr lang="en-US" sz="1200">
                <a:latin typeface="Calibri" pitchFamily="34" charset="0"/>
              </a:rPr>
              <a:pPr algn="r"/>
              <a:t>17</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48131"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27CF1861-5E55-4A98-B4C3-A7478C778C9E}" type="slidenum">
              <a:rPr lang="en-US" sz="1200">
                <a:latin typeface="Calibri" pitchFamily="34" charset="0"/>
              </a:rPr>
              <a:pPr algn="r"/>
              <a:t>18</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b="1" smtClean="0"/>
              <a:t>Competency-based models</a:t>
            </a:r>
            <a:r>
              <a:rPr lang="en-US" smtClean="0"/>
              <a:t> (e.g., microtraining, the Discrimination Model [</a:t>
            </a:r>
            <a:r>
              <a:rPr lang="en-US" smtClean="0">
                <a:hlinkClick r:id="rId3"/>
              </a:rPr>
              <a:t>Bernard &amp; Goodyear, 2004</a:t>
            </a:r>
            <a:r>
              <a:rPr lang="en-US" smtClean="0"/>
              <a:t>], and the Task-Oriented Model [Mead, 1990], focus primarily on the skills and learning needs of the supervisee and on setting goals that are </a:t>
            </a:r>
            <a:r>
              <a:rPr lang="en-US" b="1" smtClean="0"/>
              <a:t>specific, measurable</a:t>
            </a:r>
            <a:r>
              <a:rPr lang="en-US" smtClean="0"/>
              <a:t>, </a:t>
            </a:r>
            <a:r>
              <a:rPr lang="en-US" b="1" smtClean="0"/>
              <a:t>a</a:t>
            </a:r>
            <a:r>
              <a:rPr lang="en-US" smtClean="0"/>
              <a:t>ttainable, </a:t>
            </a:r>
            <a:r>
              <a:rPr lang="en-US" b="1" smtClean="0"/>
              <a:t>r</a:t>
            </a:r>
            <a:r>
              <a:rPr lang="en-US" smtClean="0"/>
              <a:t>ealistic, and </a:t>
            </a:r>
            <a:r>
              <a:rPr lang="en-US" b="1" smtClean="0"/>
              <a:t>t</a:t>
            </a:r>
            <a:r>
              <a:rPr lang="en-US" smtClean="0"/>
              <a:t>imely (SMART). They construct and implement strategies to accomplish these goals. The key strategies of competency-based models include applying social learning principles (e.g., modeling role reversal, role playing, and practice), using demonstrations, and using various supervisory functions (teaching, consulting, and counseling).</a:t>
            </a:r>
            <a:endParaRPr lang="en-US" b="1" smtClean="0"/>
          </a:p>
          <a:p>
            <a:pPr marL="228600" indent="-228600" eaLnBrk="1" hangingPunct="1"/>
            <a:r>
              <a:rPr lang="en-US" b="1" smtClean="0"/>
              <a:t>Treatment-based supervision models</a:t>
            </a:r>
            <a:r>
              <a:rPr lang="en-US" smtClean="0"/>
              <a:t> train to a particular theoretical approach to counseling, incorporating EBPs into supervision and seeking fidelity and adaptation to the theoretical model. Motivational interviewing, cognitive–behavioral therapy, and psychodynamic psychotherapy are three examples. These models emphasize the counselor’s strengths, seek the supervisee’s understanding of the theory and model taught, and incorporate the approaches and techniques of the model. The majority of these models begin with articulating their treatment approach and describing their supervision model, based upon that approach.</a:t>
            </a:r>
            <a:endParaRPr lang="en-US" b="1" smtClean="0"/>
          </a:p>
          <a:p>
            <a:pPr marL="228600" indent="-228600" eaLnBrk="1" hangingPunct="1"/>
            <a:r>
              <a:rPr lang="en-US" b="1" smtClean="0"/>
              <a:t>Developmental models</a:t>
            </a:r>
            <a:r>
              <a:rPr lang="en-US" smtClean="0"/>
              <a:t>, such as </a:t>
            </a:r>
            <a:r>
              <a:rPr lang="en-US" smtClean="0">
                <a:hlinkClick r:id="rId4"/>
              </a:rPr>
              <a:t>Stoltenberg and Delworth (1987)</a:t>
            </a:r>
            <a:r>
              <a:rPr lang="en-US" smtClean="0"/>
              <a:t>, understand that each counselor goes through different stages of development and recognize that movement through these stages is not always linear and can be affected by changes in assignment, setting, and population served. (The developmental stages of counselors and supervisors are described in detail below).</a:t>
            </a:r>
            <a:endParaRPr lang="en-US" b="1" smtClean="0"/>
          </a:p>
          <a:p>
            <a:pPr marL="228600" indent="-228600" eaLnBrk="1" hangingPunct="1"/>
            <a:r>
              <a:rPr lang="en-US" b="1" smtClean="0"/>
              <a:t>Integrated models</a:t>
            </a:r>
            <a:r>
              <a:rPr lang="en-US" smtClean="0"/>
              <a:t>, including the Blended Model, begin with the style of leadership and articulate a model of treatment, incorporate descriptive dimensions of supervision (see below), and address contextual and developmental dimensions into supervision. They address both skill and competency development and affective issues, based on the unique needs of the supervisee and supervisor. Finally, integrated models seek to incorporate EBPs into counseling and supervision.</a:t>
            </a:r>
          </a:p>
        </p:txBody>
      </p:sp>
      <p:sp>
        <p:nvSpPr>
          <p:cNvPr id="50179"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6EB28427-DB5D-40B8-AA11-F91E5C495AF1}" type="slidenum">
              <a:rPr lang="en-US" sz="1200">
                <a:latin typeface="Calibri" pitchFamily="34" charset="0"/>
              </a:rPr>
              <a:pPr algn="r"/>
              <a:t>19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Finally, it is imperative to recognize that, whatever model you adopt, it needs to be rooted in the learning and developmental needs of the supervisee, the specific needs of the clients they serve, the goals of the agency in which you work, and in the ethical and legal boundaries of practice. These four variables define the context in which effective supervision can take place.</a:t>
            </a:r>
          </a:p>
        </p:txBody>
      </p:sp>
      <p:sp>
        <p:nvSpPr>
          <p:cNvPr id="52227"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68DEB5DA-F1CF-4DDB-82C5-748011FF6CDC}" type="slidenum">
              <a:rPr lang="en-US" sz="1200">
                <a:latin typeface="Calibri" pitchFamily="34" charset="0"/>
              </a:rPr>
              <a:pPr algn="r"/>
              <a:t>20</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89092"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75647110-F4A3-4751-B02B-DDCE936E1022}" type="slidenum">
              <a:rPr lang="en-US" sz="1200">
                <a:latin typeface="Calibri" pitchFamily="34" charset="0"/>
              </a:rPr>
              <a:pPr algn="r"/>
              <a:t>21</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91140"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1BAEA754-FA35-481B-83B7-E75764917073}" type="slidenum">
              <a:rPr lang="en-US" sz="1200">
                <a:latin typeface="Calibri" pitchFamily="34" charset="0"/>
              </a:rPr>
              <a:pPr algn="r"/>
              <a:t>22</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The counselor should always begin with informed consent to remind the client about confidentiality. Periodically, the counselor should begin the session with a statement of confidentiality, reiterating the limits of confidentiality and the duty to warn, to ensure that the client is reminded of what is reportable by the supervisor and/or counselor. </a:t>
            </a:r>
          </a:p>
          <a:p>
            <a:pPr marL="228600" indent="-228600"/>
            <a:r>
              <a:rPr lang="en-US" smtClean="0"/>
              <a:t>The client should be informed about the process of supervision and the supervisor’s role and goals, essentially that the supervisor is there to observe the counselor’s skills and not necessarily the client. </a:t>
            </a:r>
          </a:p>
          <a:p>
            <a:pPr marL="228600" indent="-228600"/>
            <a:endParaRPr lang="en-US" smtClean="0"/>
          </a:p>
        </p:txBody>
      </p:sp>
      <p:sp>
        <p:nvSpPr>
          <p:cNvPr id="95236"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04AEFA81-07F7-4536-94AB-DDA3E5312C06}" type="slidenum">
              <a:rPr lang="en-US" sz="1200">
                <a:latin typeface="Calibri" pitchFamily="34" charset="0"/>
              </a:rPr>
              <a:pPr algn="r"/>
              <a:t>23</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Counselors are at different stages of professional development. Clinical Supervision will take into account the supervisee’s level of training, experience, and proficiency. Different supervisory approaches are appropriate for counselors at different stages of development. An understanding of the supervisee’s (and supervisor’s) developmental needs is an essential ingredient for any model of supervision.</a:t>
            </a:r>
          </a:p>
        </p:txBody>
      </p:sp>
      <p:sp>
        <p:nvSpPr>
          <p:cNvPr id="54275"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C38139DF-7605-496C-915A-B37704F891BA}" type="slidenum">
              <a:rPr lang="en-US" sz="1200">
                <a:latin typeface="Calibri" pitchFamily="34" charset="0"/>
              </a:rPr>
              <a:pPr algn="r"/>
              <a:t>24</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56323"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5DB5F49D-BA34-468B-A424-A79D28A5D30E}" type="slidenum">
              <a:rPr lang="en-US" sz="1200">
                <a:latin typeface="Calibri" pitchFamily="34" charset="0"/>
              </a:rPr>
              <a:pPr algn="r"/>
              <a:t>25</a:t>
            </a:fld>
            <a:endParaRPr lang="en-U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Culture is one of the major contextual factors that influence supervisory interactions.</a:t>
            </a:r>
          </a:p>
          <a:p>
            <a:pPr marL="228600" indent="-228600" eaLnBrk="1" hangingPunct="1"/>
            <a:r>
              <a:rPr lang="en-US" smtClean="0"/>
              <a:t>Other contextual variables include race, ethnicity, age, gender, discipline, academic background, religious / spiritual practices, sexual orientation, disability and recovery vs. non-recovery status. </a:t>
            </a:r>
          </a:p>
          <a:p>
            <a:pPr marL="228600" indent="-228600" eaLnBrk="1" hangingPunct="1"/>
            <a:endParaRPr lang="en-US" smtClean="0"/>
          </a:p>
        </p:txBody>
      </p:sp>
      <p:sp>
        <p:nvSpPr>
          <p:cNvPr id="58371"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DC1D14C4-AF30-4FA4-A702-6E8FE1FCEF09}" type="slidenum">
              <a:rPr lang="en-US" sz="1200">
                <a:latin typeface="Calibri" pitchFamily="34" charset="0"/>
              </a:rPr>
              <a:pPr algn="r"/>
              <a:t>26</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60419"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CA40F868-87AF-4313-B06B-714F47763436}" type="slidenum">
              <a:rPr lang="en-US" sz="1200">
                <a:latin typeface="Calibri" pitchFamily="34" charset="0"/>
              </a:rPr>
              <a:pPr algn="r"/>
              <a:t>27</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The supervisory relationship includes an inherent power differential, and it is important to pay attention to this disparity, particularly when the clinical supervisor and supervisee are from different cultural groups.  A potential for the misuse of that power exists at all times but especially when working with supervisees and clients within multicultural contexts. When the supervisee is from a minority populations and the clinical supervisor is from a  majority population, the differential can be exaggerated.  The same is true when the supervisee is gay and the clinical supervisor is not, or the counselor is non-degreed and the supervisor had an advanced degree and so on.  In the reverse situation, the difference should be discussed as well. </a:t>
            </a:r>
          </a:p>
        </p:txBody>
      </p:sp>
      <p:sp>
        <p:nvSpPr>
          <p:cNvPr id="62467"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9DC34DD5-860A-4224-B4CD-53EC1277B89C}" type="slidenum">
              <a:rPr lang="en-US" sz="1200">
                <a:latin typeface="Calibri" pitchFamily="34" charset="0"/>
              </a:rPr>
              <a:pPr algn="r"/>
              <a:t>28</a:t>
            </a:fld>
            <a:endParaRPr 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Clinical Supervision can act as the organization’s gatekeeper for ethical and legal issues. </a:t>
            </a:r>
          </a:p>
          <a:p>
            <a:pPr marL="228600" indent="-228600" eaLnBrk="1" hangingPunct="1"/>
            <a:r>
              <a:rPr lang="en-US" smtClean="0"/>
              <a:t>Some of the underlying assumptions of incorporating ethical issues into clinical supervision include: (see above)</a:t>
            </a:r>
          </a:p>
          <a:p>
            <a:pPr marL="228600" indent="-228600" eaLnBrk="1" hangingPunct="1"/>
            <a:endParaRPr lang="en-US" smtClean="0"/>
          </a:p>
        </p:txBody>
      </p:sp>
      <p:sp>
        <p:nvSpPr>
          <p:cNvPr id="64515"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BCD8205E-A50A-4585-9CF0-F20E4568304D}" type="slidenum">
              <a:rPr lang="en-US" sz="1200">
                <a:latin typeface="Calibri" pitchFamily="34" charset="0"/>
              </a:rPr>
              <a:pPr algn="r"/>
              <a:t>29</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8A687B70-A60F-4751-A411-06FBF334DD0E}"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An important distinction needs to be made between direct and vicarious liability. Direct liability of the supervisor might include dereliction of supervisory responsibility, such as “not making a reasonable effort to supervise” (defined below). In vicarious liability, a supervisor can be held liable for damages incurred as a result of negligence in the supervision process. Examples of negligence include providing inappropriate advice to a counselor about a client (for instance, discouraging a counselor from conducting a suicide screen on a depressed client), failure to listen carefully to a supervisee’s comments about a client, and the assignment of clinical tasks to inadequately trained counselors. The key legal question is: “Did the supervisor conduct him- or herself in a way that would be reasonable for someone in his position?” or “Did the supervisor make a reasonable effort to supervise?” A generally accepted time standard for a “reasonable effort to supervise” in the behavioral health field is 1 hour of supervision for every 20–40 hours of clinical services. Of course, other variables (such as the quality and content of clinical supervision sessions) also play a role in a reasonable effort to supervise.</a:t>
            </a:r>
          </a:p>
          <a:p>
            <a:pPr marL="228600" indent="-228600" eaLnBrk="1" hangingPunct="1"/>
            <a:r>
              <a:rPr lang="en-US" smtClean="0"/>
              <a:t>Supervisory vulnerability increases when the counselor has been assigned too many clients, when there is no direct observation of a counselor’s clinical work, when staff are inexperienced or poorly trained for assigned tasks, and when a supervisor is not involved or not available to aid the clinical staff. </a:t>
            </a:r>
          </a:p>
          <a:p>
            <a:pPr marL="228600" indent="-228600" eaLnBrk="1" hangingPunct="1"/>
            <a:endParaRPr lang="en-US" smtClean="0"/>
          </a:p>
        </p:txBody>
      </p:sp>
      <p:sp>
        <p:nvSpPr>
          <p:cNvPr id="66563"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0B80C72A-1793-4046-912C-49CCA699C78E}" type="slidenum">
              <a:rPr lang="en-US" sz="1200">
                <a:latin typeface="Calibri" pitchFamily="34" charset="0"/>
              </a:rPr>
              <a:pPr algn="r"/>
              <a:t>30</a:t>
            </a:fld>
            <a:endParaRPr 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b="1" smtClean="0"/>
              <a:t>Dual Relationships and Boundary Issues</a:t>
            </a:r>
          </a:p>
          <a:p>
            <a:pPr marL="228600" indent="-228600" eaLnBrk="1" hangingPunct="1"/>
            <a:r>
              <a:rPr lang="en-US" smtClean="0"/>
              <a:t>Dual relationships can occur at two levels: between supervisors and supervisees and between counselors and clients. You have a mandate to help your supervisees recognize and manage boundary issues. A dual relationship occurs in supervision when a supervisor has a primary professional role with a supervisee and, at an earlier time, simultaneously or later, engages in another relationship with the supervisee that transcends the professional relationship. Examples of dual relationships in supervision include providing therapy for a current or former supervisee, developing an emotional relationship with a supervisee or former supervisee, and becoming an Alcoholics Anonymous sponsor for a former supervisee. Obviously, there are varying degrees of harm or potential harm that might occur as a result of dual relationships, and some negative effects of dual relationships might not be apparent until later.</a:t>
            </a:r>
          </a:p>
          <a:p>
            <a:pPr marL="228600" indent="-228600" eaLnBrk="1" hangingPunct="1"/>
            <a:r>
              <a:rPr lang="en-US" smtClean="0"/>
              <a:t>Therefore, firm, always-or-never rules aren’t applicable. You have the responsibility of weighing with the counselor the anticipated and unanticipated effects of dual relationships, helping the supervisee’s self-reflective awareness when boundaries become blurred, when he or she is getting close to a dual relationship, or when he or she is crossing the line in the clinical relationship.</a:t>
            </a:r>
          </a:p>
          <a:p>
            <a:pPr marL="228600" indent="-228600" eaLnBrk="1" hangingPunct="1"/>
            <a:r>
              <a:rPr lang="en-US" smtClean="0"/>
              <a:t>Exploring dual relationship issues with counselors in clinical supervision can raise its own professional dilemmas. For instance, clinical supervision involves unequal status, power, and expertise between a supervisor and supervisee. Being the evaluator of a counselor’s performance and gatekeeper for training programs or credentialing bodies also might involve a dual relationship. Further, supervision can have therapy-like qualities as you explore countertransferential issues with supervisees, and there is an expectation of professional growth and self-exploration. What makes a dual relationship unethical in supervision is the abusive use of power by either party, the likelihood that the relationship will impair or injure the supervisor’s or supervisee’s judgment, and the risk of exploitation.</a:t>
            </a:r>
          </a:p>
          <a:p>
            <a:pPr marL="228600" indent="-228600" eaLnBrk="1" hangingPunct="1"/>
            <a:r>
              <a:rPr lang="en-US" smtClean="0"/>
              <a:t>The most common basis for legal action against counselors (20 percent of claims) and the most frequently heard complaint by certification boards against counselors (35 percent) is some form of boundary violation or sexual impropriety (</a:t>
            </a:r>
            <a:r>
              <a:rPr lang="en-US" smtClean="0">
                <a:hlinkClick r:id="rId3"/>
              </a:rPr>
              <a:t>Falvey, 2002b</a:t>
            </a:r>
            <a:r>
              <a:rPr lang="en-US" smtClean="0"/>
              <a:t>). (See the discussion of transference and countertransference on pp. 25–26.)</a:t>
            </a:r>
          </a:p>
          <a:p>
            <a:pPr marL="228600" indent="-228600" eaLnBrk="1" hangingPunct="1"/>
            <a:r>
              <a:rPr lang="en-US" smtClean="0"/>
              <a:t>Codes of ethics for most professions clearly advise that dual relationships between counselors and clients should be avoided. Dual relationships between counselors and supervisors are also a concern and are addressed in the substance abuse counselor codes and those of other professions as well. Problematic dual relationships between supervisees and supervisors might include intimate relationships (sexual and non-sexual) and therapeutic relationships, wherein the supervisor becomes the counselor’s therapist. Sexual involvement between the supervisor and supervisee can include sexual attraction, harassment, consensual (but hidden) sexual relationships, or intimate romantic relationships. Other common boundary issues include asking the supervisee to do favors, providing preferential treatment, socializing outside the work setting, and using emotional abuse to enforce power. It is imperative that all parties understand what constitutes a dual relationship between supervisor and supervisee and avoid these dual relationships. Sexual relationships between supervisors and supervisees and counselors and clients occur far more frequently than one might realize (</a:t>
            </a:r>
            <a:r>
              <a:rPr lang="en-US" smtClean="0">
                <a:hlinkClick r:id="rId3"/>
              </a:rPr>
              <a:t>Falvey, 2002b</a:t>
            </a:r>
            <a:r>
              <a:rPr lang="en-US" smtClean="0"/>
              <a:t>). In many States, they constitute a legal transgression as well as an ethical violation.</a:t>
            </a:r>
          </a:p>
        </p:txBody>
      </p:sp>
      <p:sp>
        <p:nvSpPr>
          <p:cNvPr id="68611"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769026BD-DFA1-4654-8EEE-95D0995DDD01}" type="slidenum">
              <a:rPr lang="en-US" sz="1200">
                <a:latin typeface="Calibri" pitchFamily="34" charset="0"/>
              </a:rPr>
              <a:pPr algn="r"/>
              <a:t>31</a:t>
            </a:fld>
            <a:endParaRPr lang="en-U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Informed consent is key to protecting the counselor and/or supervisor from legal concerns, requiring the recipient of any service or intervention to be sufficiently aware of what is to happen, and of the potential risks and alternative approaches, so that the person can make an informed and intelligent decision about participating in that service. The supervisor must inform the supervisee about the process of supervision, the feedback and evaluation criteria, and other expectations of supervision. The supervision contract should clearly spell out these issues. Supervisors must ensure that the supervisee has informed the client about the parameters of counseling and supervision.</a:t>
            </a:r>
          </a:p>
        </p:txBody>
      </p:sp>
      <p:sp>
        <p:nvSpPr>
          <p:cNvPr id="70659"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6C373161-C00E-4329-9690-48A3AE3968F6}" type="slidenum">
              <a:rPr lang="en-US" sz="1200">
                <a:latin typeface="Calibri" pitchFamily="34" charset="0"/>
              </a:rPr>
              <a:pPr algn="r"/>
              <a:t>32</a:t>
            </a:fld>
            <a:endParaRPr lang="en-U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In addition, there is an implied consent and commitment to confidentiality by supervisors to assume their supervisory responsibilities and institutional consent to comply with legal and ethical parameters of supervision. </a:t>
            </a:r>
          </a:p>
          <a:p>
            <a:pPr marL="228600" indent="-228600" eaLnBrk="1" hangingPunct="1"/>
            <a:r>
              <a:rPr lang="en-US" smtClean="0"/>
              <a:t>With informed consent and confidentiality comes a duty not to disclose certain relational communication. Limits of confidentiality of supervision session content should be stated in all organizational contracts with training institutions and credentialing bodies.  Agreements about what should be shared and how it should be shared with administrative bodies should be clearly outlined in contractual paperwork beforehand and also clearly explained to supervisees during the first meeting with the  Clinical Supervisor.</a:t>
            </a:r>
          </a:p>
        </p:txBody>
      </p:sp>
      <p:sp>
        <p:nvSpPr>
          <p:cNvPr id="74755"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BB8CA1E5-1926-43E2-B127-2A11488A3E7F}" type="slidenum">
              <a:rPr lang="en-US" sz="1200">
                <a:latin typeface="Calibri" pitchFamily="34" charset="0"/>
              </a:rPr>
              <a:pPr algn="r"/>
              <a:t>33</a:t>
            </a:fld>
            <a:endParaRPr lang="en-US"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76803"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FB69DFDE-C949-4629-871B-CCF47E609EB8}" type="slidenum">
              <a:rPr lang="en-US" sz="1200">
                <a:latin typeface="Calibri" pitchFamily="34" charset="0"/>
              </a:rPr>
              <a:pPr algn="r"/>
              <a:t>34</a:t>
            </a:fld>
            <a:endParaRPr lang="en-U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78851"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AFFBADEF-0A50-484E-9ACC-B55C1C9B0F78}" type="slidenum">
              <a:rPr lang="en-US" sz="1200">
                <a:latin typeface="Calibri" pitchFamily="34" charset="0"/>
              </a:rPr>
              <a:pPr algn="r"/>
              <a:t>35</a:t>
            </a:fld>
            <a:endParaRPr lang="en-US"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It is important that workers involved in clinical supervision are aware that the clinical supervisor’s role does not extend to counseling the supervisee on personal issues (referral to an external counselor or an employee assistance program is the appropriate course of action if this situation arises).</a:t>
            </a:r>
          </a:p>
        </p:txBody>
      </p:sp>
      <p:sp>
        <p:nvSpPr>
          <p:cNvPr id="82947"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139034FD-506A-4E34-A40D-6AD0634FD715}" type="slidenum">
              <a:rPr lang="en-US" sz="1200">
                <a:latin typeface="Calibri" pitchFamily="34" charset="0"/>
              </a:rPr>
              <a:pPr algn="r"/>
              <a:t>36</a:t>
            </a:fld>
            <a:endParaRPr 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97284"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D0EE4EC6-72C9-4EDC-85E7-BDDBA3806444}"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103428"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F349A06B-50C8-465D-B67E-C2794DBC697D}" type="slidenum">
              <a:rPr lang="en-US" sz="1200">
                <a:latin typeface="Calibri" pitchFamily="34" charset="0"/>
              </a:rPr>
              <a:pPr algn="r"/>
              <a:t>38</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Substance Abuse and Mental Health Services Administration (SAMHSA) along with the Center for Substance Abuse Treatment (CSAT) has provided guidelines and tools through two of their many publications (TAP 21-A and TIP 52) regarding the topic of Clinical Supervision.  Much of what will be presented today will be taken from these guidelines / tools. </a:t>
            </a:r>
          </a:p>
          <a:p>
            <a:pPr eaLnBrk="1" hangingPunct="1">
              <a:spcBef>
                <a:spcPct val="0"/>
              </a:spcBef>
            </a:pPr>
            <a:endParaRPr lang="en-US" smtClean="0"/>
          </a:p>
          <a:p>
            <a:pPr eaLnBrk="1" hangingPunct="1"/>
            <a:r>
              <a:rPr lang="en-US" smtClean="0"/>
              <a:t>􀂊 What kind of supervision have you received?</a:t>
            </a:r>
          </a:p>
          <a:p>
            <a:pPr eaLnBrk="1" hangingPunct="1"/>
            <a:r>
              <a:rPr lang="en-US" smtClean="0"/>
              <a:t>􀂊 What is your experience as a supervisor?</a:t>
            </a:r>
          </a:p>
          <a:p>
            <a:pPr eaLnBrk="1" hangingPunct="1"/>
            <a:r>
              <a:rPr lang="en-US" smtClean="0"/>
              <a:t>􀂊 What is your definition of Clinical Supervision?</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49BEA2-9A25-4149-AD05-D82D493BCEA6}"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clinical supervisor wears several important “hats.” They facilitate the integration of counselor self-awareness, theoretical grounding, and development of clinical knowledge and skills; they improve functional skills and professional practices. These roles often overlap and are fluid within the context of the supervisory relationship. Hence, the supervisor is in a unique position as an advocate for the agency, the counselor, and the client. They can be the primary link between administration and front line staff, interpreting and monitoring compliance with agency goals, policies, and procedures and communicating staff and client needs to administrators. </a:t>
            </a:r>
          </a:p>
          <a:p>
            <a:pPr eaLnBrk="1" hangingPunct="1">
              <a:spcBef>
                <a:spcPct val="0"/>
              </a:spcBef>
            </a:pPr>
            <a:r>
              <a:rPr lang="en-US" smtClean="0"/>
              <a:t>Various roles as a clinical supervisor in the context of the supervisory relationship include: </a:t>
            </a:r>
          </a:p>
          <a:p>
            <a:pPr eaLnBrk="1" hangingPunct="1">
              <a:spcBef>
                <a:spcPct val="0"/>
              </a:spcBef>
            </a:pPr>
            <a:r>
              <a:rPr lang="en-US" b="1" smtClean="0"/>
              <a:t>Teacher: </a:t>
            </a:r>
            <a:r>
              <a:rPr lang="en-US" smtClean="0"/>
              <a:t>Assist in the development of counseling knowledge and skills by identifying learning needs, determining counselor strengths, promoting self-awareness, and transmitting knowledge for practical use and professional growth. Supervisors are teachers, trainers, and professional role models. </a:t>
            </a:r>
          </a:p>
          <a:p>
            <a:pPr eaLnBrk="1" hangingPunct="1"/>
            <a:r>
              <a:rPr lang="en-US" b="1" smtClean="0"/>
              <a:t>Consultant: </a:t>
            </a:r>
            <a:r>
              <a:rPr lang="en-US" smtClean="0"/>
              <a:t>Bernard and Goodyear (2004) incorporate the supervisory consulting role of case consultation and review, monitoring performance, counseling the counselor regarding job performance, and assessing counselors. In this role, supervisors also provide alternative case conceptualizations, oversight of counselor work to achieve mutually agreed upon goals, and professional gatekeeping for the organization and discipline (e.g., recognizing and addressing counselor impairment). </a:t>
            </a:r>
          </a:p>
          <a:p>
            <a:pPr eaLnBrk="1" hangingPunct="1"/>
            <a:r>
              <a:rPr lang="en-US" b="1" smtClean="0"/>
              <a:t>Coach: </a:t>
            </a:r>
            <a:r>
              <a:rPr lang="en-US" smtClean="0"/>
              <a:t>In this supportive role, supervisors provide morale building, assess strengths and needs, suggest varying clinical approaches, model, cheer-lead, and prevent burnout. For entry-level counselors, the supportive function is critical. </a:t>
            </a:r>
          </a:p>
          <a:p>
            <a:pPr eaLnBrk="1" hangingPunct="1"/>
            <a:r>
              <a:rPr lang="en-US" b="1" smtClean="0"/>
              <a:t>Mentor/Role Model: </a:t>
            </a:r>
            <a:r>
              <a:rPr lang="en-US" smtClean="0"/>
              <a:t>The experienced supervisor mentors and teaches the supervisee through role modeling, facilitates the counselor’s overall professional development and sense of professional identity, and trains the next generation of supervisors. </a:t>
            </a:r>
          </a:p>
          <a:p>
            <a:pPr eaLnBrk="1" hangingPunct="1">
              <a:spcBef>
                <a:spcPct val="0"/>
              </a:spcBef>
            </a:pPr>
            <a:endParaRPr lang="en-US" smtClean="0"/>
          </a:p>
          <a:p>
            <a:pPr eaLnBrk="1" hangingPunct="1"/>
            <a:r>
              <a:rPr lang="en-US" smtClean="0"/>
              <a:t>It is important not to confuse clinical supervision with administrative or managerial supervision, which focuses on the worker’s day-to-day administrative issues.</a:t>
            </a:r>
            <a:endParaRPr lang="en-US" b="1" smtClean="0"/>
          </a:p>
          <a:p>
            <a:pPr eaLnBrk="1" hangingPunct="1"/>
            <a:r>
              <a:rPr lang="en-US" b="1" smtClean="0"/>
              <a:t>Administrative or managerial supervision </a:t>
            </a:r>
            <a:r>
              <a:rPr lang="en-US" smtClean="0"/>
              <a:t>is directed at helping the worker to meet organizational requirements. Specifically, administrative supervision addresses employee performance in regard to organizational goals, expectations and standards. Administrative supervision is typically provided by a worker’s manager or supervisor.</a:t>
            </a:r>
            <a:endParaRPr lang="en-US" b="1" smtClean="0"/>
          </a:p>
          <a:p>
            <a:pPr eaLnBrk="1" hangingPunct="1"/>
            <a:r>
              <a:rPr lang="en-US" b="1" smtClean="0"/>
              <a:t>Clinical supervision </a:t>
            </a:r>
            <a:r>
              <a:rPr lang="en-US" smtClean="0"/>
              <a:t>is a “working alliance” between practitioners that is focused on enhancing</a:t>
            </a:r>
          </a:p>
          <a:p>
            <a:pPr eaLnBrk="1" hangingPunct="1"/>
            <a:r>
              <a:rPr lang="en-US" smtClean="0"/>
              <a:t>the clinical effectiveness of the supervisee. It is characterized by flexibility, and the purpose of clinical supervision may change over time and in different situations. Although the focus of clinical supervision is on developing the supervisee’s clinical and interpersonal skills, the clinical supervisor may, as a matter of course, help the supervisee to meet organizational standards. It is preferable that the clinical supervisor is someone who is “not accountable operationally or professionally” for the supervisee (i.e., they are not the worker’s manager or supervisor).</a:t>
            </a:r>
          </a:p>
        </p:txBody>
      </p:sp>
      <p:sp>
        <p:nvSpPr>
          <p:cNvPr id="21507"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0E008EA3-0430-4C1D-8E83-CD6B9F2FD354}"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23555"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38428144-6EE3-44DF-B45E-6A0A6B09A8D6}"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25603"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AE60A4C2-3F7A-48C1-A4A4-98633312E41A}"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The helping professions, including counselors, social workers, correctional workers, mental health workers and teachers are not without significant risks to the helper.  The nature of the work can be quite challenging as well as rewarding and can often result in profound psychological, social, emotional and spiritual change for the helper.  It is in how this change is processed that puts a counselor or helper at risk for impairment. </a:t>
            </a:r>
          </a:p>
        </p:txBody>
      </p:sp>
      <p:sp>
        <p:nvSpPr>
          <p:cNvPr id="27651"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0E8B3F88-B0E9-4B42-99C5-01B036FEFDFE}"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r>
              <a:rPr lang="en-US" smtClean="0"/>
              <a:t>Compassion fatigue describes a phenomenon that shows symptoms of emotional depletion and a loss of motivation and commitment to one’s work.   It is a multidimensional concept that includes exhaustion, depersonalization of people we help and a felt sense of a lack of personal accomplishment.  Emotional exhaustion includes feelings of being overextended and depleted of one’s emotional resources.  </a:t>
            </a:r>
          </a:p>
          <a:p>
            <a:pPr marL="228600" indent="-228600" eaLnBrk="1" hangingPunct="1"/>
            <a:r>
              <a:rPr lang="en-US" smtClean="0"/>
              <a:t>There are certain situational factors that put a counselor at increased risk for compassion fatigue.  Counselors who have little social support, no clinical support at work which acts as a buffer against stress, are more likely to be affected by this condition.  Helpers whose workload is excessive, not under their control and exposed to high levels of stress and emotional volatility from others are also at higher risk for impairment.  </a:t>
            </a:r>
          </a:p>
          <a:p>
            <a:pPr marL="228600" indent="-228600" eaLnBrk="1" hangingPunct="1"/>
            <a:r>
              <a:rPr lang="en-US" smtClean="0"/>
              <a:t>Let’s explore four common dimensions of compassion fatigue. </a:t>
            </a:r>
          </a:p>
          <a:p>
            <a:pPr marL="228600" indent="-228600" eaLnBrk="1" hangingPunct="1"/>
            <a:endParaRPr lang="en-US" smtClean="0"/>
          </a:p>
        </p:txBody>
      </p:sp>
      <p:sp>
        <p:nvSpPr>
          <p:cNvPr id="29699" name="Slide Number Placeholder 3"/>
          <p:cNvSpPr txBox="1">
            <a:spLocks noGrp="1"/>
          </p:cNvSpPr>
          <p:nvPr/>
        </p:nvSpPr>
        <p:spPr bwMode="auto">
          <a:xfrm>
            <a:off x="3884613" y="8628063"/>
            <a:ext cx="2971800" cy="454025"/>
          </a:xfrm>
          <a:prstGeom prst="rect">
            <a:avLst/>
          </a:prstGeom>
          <a:noFill/>
          <a:ln w="9525">
            <a:noFill/>
            <a:miter lim="800000"/>
            <a:headEnd/>
            <a:tailEnd/>
          </a:ln>
        </p:spPr>
        <p:txBody>
          <a:bodyPr anchor="b"/>
          <a:lstStyle/>
          <a:p>
            <a:pPr algn="r"/>
            <a:fld id="{69E34159-BDF5-4D20-B094-039966C97AF4}"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C873A6-003A-43D8-8D1C-C3AC3B998DED}" type="datetime1">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DACF3A-806C-4D34-91F1-914CCC7CF1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8E230A-77ED-4F9D-86ED-A951D1BDA795}" type="datetime1">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3F6E84-7FBE-42A8-AF38-D4DB1B0733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3A9845-E1D7-437F-AAA7-5238362ECDBD}" type="datetime1">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55F719-5E02-4A1C-893F-52FCFA618A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F9B1A3-58C4-4498-98E4-FD78B4184822}" type="datetime1">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DD39EB-AFAA-4B66-AD00-E4962263B9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0CA8BA-3807-4C3E-B409-EF1D9C045638}" type="datetime1">
              <a:rPr lang="en-US"/>
              <a:pPr>
                <a:defRPr/>
              </a:pPr>
              <a:t>11/14/2011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8E5079-1A13-4CD2-A6C1-11FFDA4EFD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E6140C-18A8-46A1-872F-EB2431C331A3}" type="datetime1">
              <a:rPr lang="en-US"/>
              <a:pPr>
                <a:defRPr/>
              </a:pPr>
              <a:t>11/14/2011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1C76E4-E1B2-49AE-9F41-FBC59B7D5B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072257-D607-402E-8005-6122D39D0341}" type="datetime1">
              <a:rPr lang="en-US"/>
              <a:pPr>
                <a:defRPr/>
              </a:pPr>
              <a:t>11/14/2011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768511-1258-4AF2-BA2F-92E4FD4C0F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64AFCD-492B-419C-A22F-80ABD5ED92A7}" type="datetime1">
              <a:rPr lang="en-US"/>
              <a:pPr>
                <a:defRPr/>
              </a:pPr>
              <a:t>11/14/2011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011C4B-BA3B-45EC-8E5A-8A81E2366F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4CE394-02A4-4C59-896C-4B012CE8C02A}" type="datetime1">
              <a:rPr lang="en-US"/>
              <a:pPr>
                <a:defRPr/>
              </a:pPr>
              <a:t>11/14/2011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B8A238-681E-48F7-B9D2-5D8BF679AF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CDA8F2-7848-46B2-804C-BC238F7F7F0B}" type="datetime1">
              <a:rPr lang="en-US"/>
              <a:pPr>
                <a:defRPr/>
              </a:pPr>
              <a:t>11/14/2011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0570EA-0202-4930-9D80-4D9601E928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ACBD66-EE4B-4664-992B-3B26FB1DF650}" type="datetime1">
              <a:rPr lang="en-US"/>
              <a:pPr>
                <a:defRPr/>
              </a:pPr>
              <a:t>11/14/2011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2616D1-D679-4669-BFE9-C795F6DAE1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601920C-5636-461C-8B88-372EC6FF786D}" type="datetime1">
              <a:rPr lang="en-US"/>
              <a:pPr>
                <a:defRPr/>
              </a:pPr>
              <a:t>11/14/2011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050916-9554-40BE-97A5-8723D09534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community.nicic.gov/blogs/mentalhealth/archive/2011/03/11/vicarious-traumatization-a-guide-to-recognizing-responding-to-and-preventing-a-serious-consequence-of-providing-mental-health-care-in-jails-prisons-and-community-corrections.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457200" y="5105400"/>
            <a:ext cx="8229600" cy="990600"/>
          </a:xfrm>
          <a:prstGeom prst="rect">
            <a:avLst/>
          </a:prstGeom>
          <a:solidFill>
            <a:schemeClr val="bg1"/>
          </a:solidFill>
          <a:ln w="9525">
            <a:solidFill>
              <a:schemeClr val="bg1"/>
            </a:solidFill>
            <a:miter lim="800000"/>
            <a:headEnd/>
            <a:tailEnd/>
          </a:ln>
        </p:spPr>
        <p:txBody>
          <a:bodyPr wrap="none" anchor="ctr"/>
          <a:lstStyle/>
          <a:p>
            <a:pPr algn="ctr"/>
            <a:endParaRPr lang="en-US">
              <a:solidFill>
                <a:schemeClr val="bg1"/>
              </a:solidFill>
            </a:endParaRPr>
          </a:p>
        </p:txBody>
      </p:sp>
      <p:sp>
        <p:nvSpPr>
          <p:cNvPr id="14338" name="Title 1"/>
          <p:cNvSpPr>
            <a:spLocks noGrp="1"/>
          </p:cNvSpPr>
          <p:nvPr>
            <p:ph type="ctrTitle" idx="4294967295"/>
          </p:nvPr>
        </p:nvSpPr>
        <p:spPr>
          <a:xfrm>
            <a:off x="1447800" y="1676400"/>
            <a:ext cx="6324600" cy="1470025"/>
          </a:xfrm>
        </p:spPr>
        <p:txBody>
          <a:bodyPr/>
          <a:lstStyle/>
          <a:p>
            <a:pPr eaLnBrk="1" hangingPunct="1"/>
            <a:r>
              <a:rPr lang="en-US" b="1" smtClean="0">
                <a:solidFill>
                  <a:srgbClr val="006892"/>
                </a:solidFill>
                <a:latin typeface="Arial" charset="0"/>
                <a:cs typeface="Arial" charset="0"/>
              </a:rPr>
              <a:t>Working with Resistant Clients</a:t>
            </a:r>
          </a:p>
        </p:txBody>
      </p:sp>
      <p:sp>
        <p:nvSpPr>
          <p:cNvPr id="14339" name="Subtitle 2"/>
          <p:cNvSpPr>
            <a:spLocks noGrp="1"/>
          </p:cNvSpPr>
          <p:nvPr>
            <p:ph type="subTitle" idx="4294967295"/>
          </p:nvPr>
        </p:nvSpPr>
        <p:spPr>
          <a:xfrm>
            <a:off x="914400" y="3124200"/>
            <a:ext cx="7315200" cy="1752600"/>
          </a:xfrm>
        </p:spPr>
        <p:txBody>
          <a:bodyPr/>
          <a:lstStyle/>
          <a:p>
            <a:pPr marL="0" indent="0" algn="ctr" eaLnBrk="1" hangingPunct="1">
              <a:buClr>
                <a:srgbClr val="BE854C"/>
              </a:buClr>
              <a:buSzPct val="60000"/>
              <a:buFont typeface="Wingdings" pitchFamily="2" charset="2"/>
              <a:buChar char="Ø"/>
            </a:pPr>
            <a:r>
              <a:rPr lang="en-US" sz="2800" smtClean="0">
                <a:solidFill>
                  <a:srgbClr val="BE854C"/>
                </a:solidFill>
                <a:latin typeface="Arial" charset="0"/>
                <a:cs typeface="Arial" charset="0"/>
              </a:rPr>
              <a:t>  </a:t>
            </a:r>
            <a:r>
              <a:rPr lang="en-US" sz="2400" smtClean="0">
                <a:solidFill>
                  <a:srgbClr val="BE854C"/>
                </a:solidFill>
                <a:latin typeface="Arial" charset="0"/>
                <a:cs typeface="Arial" charset="0"/>
              </a:rPr>
              <a:t>CLIENT ENGAGEMENT</a:t>
            </a:r>
          </a:p>
          <a:p>
            <a:pPr marL="0" indent="0" algn="ctr" eaLnBrk="1" hangingPunct="1">
              <a:buSzPct val="60000"/>
              <a:buFont typeface="Wingdings" pitchFamily="2" charset="2"/>
              <a:buChar char="Ø"/>
            </a:pPr>
            <a:r>
              <a:rPr lang="en-US" sz="2400" smtClean="0">
                <a:solidFill>
                  <a:srgbClr val="BE854C"/>
                </a:solidFill>
                <a:latin typeface="Arial" charset="0"/>
                <a:cs typeface="Arial" charset="0"/>
              </a:rPr>
              <a:t>  CLINICAL SUPERVISION</a:t>
            </a:r>
          </a:p>
          <a:p>
            <a:pPr marL="0" indent="0" algn="ctr" eaLnBrk="1" hangingPunct="1">
              <a:buSzPct val="60000"/>
              <a:buFont typeface="Wingdings" pitchFamily="2" charset="2"/>
              <a:buChar char="Ø"/>
            </a:pPr>
            <a:r>
              <a:rPr lang="en-US" sz="2400" smtClean="0">
                <a:solidFill>
                  <a:srgbClr val="BE854C"/>
                </a:solidFill>
                <a:latin typeface="Arial" charset="0"/>
                <a:cs typeface="Arial" charset="0"/>
              </a:rPr>
              <a:t>  BASICS OF MOTIVATIONAL INTERVIEWING</a:t>
            </a:r>
          </a:p>
          <a:p>
            <a:pPr marL="0" indent="0" algn="ctr" eaLnBrk="1" hangingPunct="1">
              <a:buSzPct val="60000"/>
              <a:buFont typeface="Wingdings" pitchFamily="2" charset="2"/>
              <a:buNone/>
            </a:pPr>
            <a:r>
              <a:rPr lang="en-US" sz="2400" b="1" smtClean="0">
                <a:solidFill>
                  <a:srgbClr val="006892"/>
                </a:solidFill>
                <a:latin typeface="Arial" charset="0"/>
                <a:cs typeface="Arial" charset="0"/>
              </a:rPr>
              <a:t>November 14</a:t>
            </a:r>
            <a:r>
              <a:rPr lang="en-US" sz="2400" b="1" baseline="30000" smtClean="0">
                <a:solidFill>
                  <a:srgbClr val="006892"/>
                </a:solidFill>
                <a:latin typeface="Arial" charset="0"/>
                <a:cs typeface="Arial" charset="0"/>
              </a:rPr>
              <a:t>th</a:t>
            </a:r>
            <a:r>
              <a:rPr lang="en-US" sz="2400" b="1" smtClean="0">
                <a:solidFill>
                  <a:srgbClr val="006892"/>
                </a:solidFill>
                <a:latin typeface="Arial" charset="0"/>
                <a:cs typeface="Arial" charset="0"/>
              </a:rPr>
              <a:t>, 2011</a:t>
            </a:r>
          </a:p>
        </p:txBody>
      </p:sp>
      <p:cxnSp>
        <p:nvCxnSpPr>
          <p:cNvPr id="9" name="Straight Connector 8"/>
          <p:cNvCxnSpPr/>
          <p:nvPr/>
        </p:nvCxnSpPr>
        <p:spPr>
          <a:xfrm>
            <a:off x="1447800" y="3108325"/>
            <a:ext cx="6248400" cy="15875"/>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4341" name="Picture 12"/>
          <p:cNvPicPr>
            <a:picLocks noChangeAspect="1"/>
          </p:cNvPicPr>
          <p:nvPr/>
        </p:nvPicPr>
        <p:blipFill>
          <a:blip r:embed="rId3"/>
          <a:srcRect/>
          <a:stretch>
            <a:fillRect/>
          </a:stretch>
        </p:blipFill>
        <p:spPr bwMode="auto">
          <a:xfrm>
            <a:off x="0" y="5140325"/>
            <a:ext cx="9144000" cy="1717675"/>
          </a:xfrm>
          <a:prstGeom prst="rect">
            <a:avLst/>
          </a:prstGeom>
          <a:noFill/>
          <a:ln w="9525">
            <a:noFill/>
            <a:miter lim="800000"/>
            <a:headEnd/>
            <a:tailEnd/>
          </a:ln>
        </p:spPr>
      </p:pic>
      <p:pic>
        <p:nvPicPr>
          <p:cNvPr id="14342" name="Picture 13"/>
          <p:cNvPicPr>
            <a:picLocks noChangeAspect="1"/>
          </p:cNvPicPr>
          <p:nvPr/>
        </p:nvPicPr>
        <p:blipFill>
          <a:blip r:embed="rId4"/>
          <a:srcRect/>
          <a:stretch>
            <a:fillRect/>
          </a:stretch>
        </p:blipFill>
        <p:spPr bwMode="auto">
          <a:xfrm>
            <a:off x="0" y="0"/>
            <a:ext cx="9144000" cy="1138238"/>
          </a:xfrm>
          <a:prstGeom prst="rect">
            <a:avLst/>
          </a:prstGeom>
          <a:noFill/>
          <a:ln w="9525">
            <a:noFill/>
            <a:miter lim="800000"/>
            <a:headEnd/>
            <a:tailEnd/>
          </a:ln>
        </p:spPr>
      </p:pic>
      <p:sp>
        <p:nvSpPr>
          <p:cNvPr id="14343" name="Rectangle 8"/>
          <p:cNvSpPr>
            <a:spLocks noChangeArrowheads="1"/>
          </p:cNvSpPr>
          <p:nvPr/>
        </p:nvSpPr>
        <p:spPr bwMode="auto">
          <a:xfrm>
            <a:off x="152400" y="5105400"/>
            <a:ext cx="8763000" cy="9906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4344" name="Picture 9"/>
          <p:cNvPicPr>
            <a:picLocks noChangeAspect="1" noChangeArrowheads="1"/>
          </p:cNvPicPr>
          <p:nvPr/>
        </p:nvPicPr>
        <p:blipFill>
          <a:blip r:embed="rId5"/>
          <a:srcRect/>
          <a:stretch>
            <a:fillRect/>
          </a:stretch>
        </p:blipFill>
        <p:spPr bwMode="auto">
          <a:xfrm>
            <a:off x="1066800" y="4953000"/>
            <a:ext cx="6400800"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2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30723"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Secondary Traumatic Stress</a:t>
            </a:r>
          </a:p>
        </p:txBody>
      </p:sp>
      <p:sp>
        <p:nvSpPr>
          <p:cNvPr id="30724" name="Content Placeholder 2"/>
          <p:cNvSpPr>
            <a:spLocks noGrp="1"/>
          </p:cNvSpPr>
          <p:nvPr>
            <p:ph idx="4294967295"/>
          </p:nvPr>
        </p:nvSpPr>
        <p:spPr>
          <a:xfrm>
            <a:off x="304800" y="1371600"/>
            <a:ext cx="8229600" cy="2895600"/>
          </a:xfrm>
        </p:spPr>
        <p:txBody>
          <a:bodyPr/>
          <a:lstStyle/>
          <a:p>
            <a:pPr marL="609600" indent="-609600" eaLnBrk="1" hangingPunct="1">
              <a:lnSpc>
                <a:spcPct val="90000"/>
              </a:lnSpc>
              <a:buClr>
                <a:srgbClr val="BE854C"/>
              </a:buClr>
              <a:buSzPct val="80000"/>
              <a:buFont typeface="Wingdings" pitchFamily="2" charset="2"/>
              <a:buChar char="Ø"/>
            </a:pPr>
            <a:r>
              <a:rPr lang="en-US" sz="2800" smtClean="0"/>
              <a:t>Over time, professionals working with inmates, substance abusers, and trauma survivors can begin to change their world view in some concerning ways:</a:t>
            </a:r>
          </a:p>
          <a:p>
            <a:pPr marL="931863" lvl="1" indent="-533400" eaLnBrk="1" hangingPunct="1">
              <a:lnSpc>
                <a:spcPct val="90000"/>
              </a:lnSpc>
              <a:buClr>
                <a:srgbClr val="BE854C"/>
              </a:buClr>
              <a:buSzPct val="80000"/>
              <a:buFont typeface="Wingdings" pitchFamily="2" charset="2"/>
              <a:buChar char="Ø"/>
            </a:pPr>
            <a:r>
              <a:rPr lang="en-US" sz="2400" smtClean="0"/>
              <a:t>The world is a dangerous place</a:t>
            </a:r>
          </a:p>
          <a:p>
            <a:pPr marL="931863" lvl="1" indent="-533400" eaLnBrk="1" hangingPunct="1">
              <a:lnSpc>
                <a:spcPct val="90000"/>
              </a:lnSpc>
              <a:buClr>
                <a:srgbClr val="BE854C"/>
              </a:buClr>
              <a:buSzPct val="80000"/>
              <a:buFont typeface="Wingdings" pitchFamily="2" charset="2"/>
              <a:buChar char="Ø"/>
            </a:pPr>
            <a:r>
              <a:rPr lang="en-US" sz="2400" smtClean="0"/>
              <a:t>People are not to be trusted</a:t>
            </a:r>
          </a:p>
          <a:p>
            <a:pPr marL="609600" indent="-609600" eaLnBrk="1" hangingPunct="1">
              <a:lnSpc>
                <a:spcPct val="90000"/>
              </a:lnSpc>
              <a:buClr>
                <a:srgbClr val="BE854C"/>
              </a:buClr>
              <a:buSzPct val="80000"/>
              <a:buFont typeface="Wingdings" pitchFamily="2" charset="2"/>
              <a:buChar char="Ø"/>
            </a:pPr>
            <a:r>
              <a:rPr lang="en-US" sz="2800" smtClean="0"/>
              <a:t>And some trauma survival traits can appear:</a:t>
            </a:r>
          </a:p>
          <a:p>
            <a:pPr marL="931863" lvl="1" indent="-533400" eaLnBrk="1" hangingPunct="1">
              <a:lnSpc>
                <a:spcPct val="90000"/>
              </a:lnSpc>
              <a:buClr>
                <a:srgbClr val="BE854C"/>
              </a:buClr>
              <a:buSzPct val="80000"/>
              <a:buFont typeface="Wingdings" pitchFamily="2" charset="2"/>
              <a:buChar char="Ø"/>
            </a:pPr>
            <a:r>
              <a:rPr lang="en-US" sz="2400" smtClean="0"/>
              <a:t>Numbing</a:t>
            </a:r>
          </a:p>
          <a:p>
            <a:pPr marL="931863" lvl="1" indent="-533400" eaLnBrk="1" hangingPunct="1">
              <a:lnSpc>
                <a:spcPct val="90000"/>
              </a:lnSpc>
              <a:buClr>
                <a:srgbClr val="BE854C"/>
              </a:buClr>
              <a:buSzPct val="80000"/>
              <a:buFont typeface="Wingdings" pitchFamily="2" charset="2"/>
              <a:buChar char="Ø"/>
            </a:pPr>
            <a:r>
              <a:rPr lang="en-US" sz="2400" smtClean="0"/>
              <a:t>Disengagement/Avoidance</a:t>
            </a:r>
          </a:p>
          <a:p>
            <a:pPr marL="931863" lvl="1" indent="-533400" eaLnBrk="1" hangingPunct="1">
              <a:lnSpc>
                <a:spcPct val="90000"/>
              </a:lnSpc>
              <a:buClr>
                <a:srgbClr val="BE854C"/>
              </a:buClr>
              <a:buSzPct val="80000"/>
              <a:buFont typeface="Wingdings" pitchFamily="2" charset="2"/>
              <a:buChar char="Ø"/>
            </a:pPr>
            <a:r>
              <a:rPr lang="en-US" sz="2400" smtClean="0"/>
              <a:t>Hyper vigilance</a:t>
            </a:r>
          </a:p>
          <a:p>
            <a:pPr marL="931863" lvl="1" indent="-533400" eaLnBrk="1" hangingPunct="1">
              <a:lnSpc>
                <a:spcPct val="90000"/>
              </a:lnSpc>
              <a:buClr>
                <a:srgbClr val="BE854C"/>
              </a:buClr>
              <a:buSzPct val="80000"/>
              <a:buFont typeface="Wingdings" pitchFamily="2" charset="2"/>
              <a:buChar char="Ø"/>
            </a:pPr>
            <a:r>
              <a:rPr lang="en-US" sz="2400" smtClean="0"/>
              <a:t>Emotionality</a:t>
            </a:r>
          </a:p>
          <a:p>
            <a:pPr marL="931863" lvl="1" indent="-533400" eaLnBrk="1" hangingPunct="1">
              <a:lnSpc>
                <a:spcPct val="90000"/>
              </a:lnSpc>
              <a:buClr>
                <a:srgbClr val="BE854C"/>
              </a:buClr>
              <a:buSzPct val="80000"/>
              <a:buFont typeface="Wingdings" pitchFamily="2" charset="2"/>
              <a:buChar char="Ø"/>
            </a:pPr>
            <a:r>
              <a:rPr lang="en-US" sz="2400" smtClean="0"/>
              <a:t>Physical Illness</a:t>
            </a:r>
          </a:p>
        </p:txBody>
      </p:sp>
      <p:sp>
        <p:nvSpPr>
          <p:cNvPr id="30725"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F732E56-6630-430F-9E42-98E25AD1F3CB}" type="slidenum">
              <a:rPr lang="en-US" sz="1200">
                <a:solidFill>
                  <a:schemeClr val="bg1"/>
                </a:solidFill>
                <a:cs typeface="Arial" charset="0"/>
              </a:rPr>
              <a:pPr algn="r"/>
              <a:t>10</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32771"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Burnout</a:t>
            </a:r>
          </a:p>
        </p:txBody>
      </p:sp>
      <p:sp>
        <p:nvSpPr>
          <p:cNvPr id="32772" name="Content Placeholder 2"/>
          <p:cNvSpPr>
            <a:spLocks noGrp="1"/>
          </p:cNvSpPr>
          <p:nvPr>
            <p:ph idx="4294967295"/>
          </p:nvPr>
        </p:nvSpPr>
        <p:spPr>
          <a:xfrm>
            <a:off x="457200" y="1905000"/>
            <a:ext cx="8229600" cy="2895600"/>
          </a:xfrm>
        </p:spPr>
        <p:txBody>
          <a:bodyPr/>
          <a:lstStyle/>
          <a:p>
            <a:pPr marL="609600" indent="-609600">
              <a:buClr>
                <a:srgbClr val="BE854C"/>
              </a:buClr>
              <a:buSzPct val="80000"/>
              <a:buFont typeface="Wingdings" pitchFamily="2" charset="2"/>
              <a:buChar char="Ø"/>
            </a:pPr>
            <a:r>
              <a:rPr lang="en-US" smtClean="0"/>
              <a:t>Related to emotionally demanding work</a:t>
            </a:r>
          </a:p>
          <a:p>
            <a:pPr marL="609600" indent="-609600">
              <a:buClr>
                <a:srgbClr val="BE854C"/>
              </a:buClr>
              <a:buSzPct val="80000"/>
              <a:buFont typeface="Wingdings" pitchFamily="2" charset="2"/>
              <a:buChar char="Ø"/>
            </a:pPr>
            <a:r>
              <a:rPr lang="en-US" smtClean="0"/>
              <a:t>Emotional/mental exhaustion</a:t>
            </a:r>
          </a:p>
          <a:p>
            <a:pPr marL="609600" indent="-609600">
              <a:buClr>
                <a:srgbClr val="BE854C"/>
              </a:buClr>
              <a:buSzPct val="80000"/>
              <a:buFont typeface="Wingdings" pitchFamily="2" charset="2"/>
              <a:buChar char="Ø"/>
            </a:pPr>
            <a:r>
              <a:rPr lang="en-US" smtClean="0"/>
              <a:t>Includes a loss of passion</a:t>
            </a:r>
          </a:p>
          <a:p>
            <a:pPr marL="609600" indent="-609600">
              <a:buClr>
                <a:srgbClr val="BE854C"/>
              </a:buClr>
              <a:buSzPct val="80000"/>
              <a:buFont typeface="Wingdings" pitchFamily="2" charset="2"/>
              <a:buChar char="Ø"/>
            </a:pPr>
            <a:r>
              <a:rPr lang="en-US" smtClean="0"/>
              <a:t>Precipitating Factors:</a:t>
            </a:r>
          </a:p>
          <a:p>
            <a:pPr marL="931863" lvl="1" indent="-533400">
              <a:buClr>
                <a:srgbClr val="BE854C"/>
              </a:buClr>
              <a:buSzPct val="80000"/>
              <a:buFont typeface="Wingdings" pitchFamily="2" charset="2"/>
              <a:buChar char="Ø"/>
            </a:pPr>
            <a:r>
              <a:rPr lang="en-US" smtClean="0"/>
              <a:t>Workload</a:t>
            </a:r>
          </a:p>
          <a:p>
            <a:pPr marL="931863" lvl="1" indent="-533400">
              <a:buClr>
                <a:srgbClr val="BE854C"/>
              </a:buClr>
              <a:buSzPct val="80000"/>
              <a:buFont typeface="Wingdings" pitchFamily="2" charset="2"/>
              <a:buChar char="Ø"/>
            </a:pPr>
            <a:r>
              <a:rPr lang="en-US" smtClean="0"/>
              <a:t>Institutional stress</a:t>
            </a:r>
          </a:p>
          <a:p>
            <a:pPr marL="931863" lvl="1" indent="-533400">
              <a:buClr>
                <a:srgbClr val="BE854C"/>
              </a:buClr>
              <a:buSzPct val="80000"/>
              <a:buFont typeface="Wingdings" pitchFamily="2" charset="2"/>
              <a:buChar char="Ø"/>
            </a:pPr>
            <a:r>
              <a:rPr lang="en-US" smtClean="0"/>
              <a:t>Job Role ambiguity</a:t>
            </a:r>
          </a:p>
        </p:txBody>
      </p:sp>
      <p:sp>
        <p:nvSpPr>
          <p:cNvPr id="3277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D519958-4881-4302-92E4-A6C7938DC9A8}" type="slidenum">
              <a:rPr lang="en-US" sz="1200">
                <a:solidFill>
                  <a:schemeClr val="bg1"/>
                </a:solidFill>
                <a:cs typeface="Arial" charset="0"/>
              </a:rPr>
              <a:pPr algn="r"/>
              <a:t>11</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1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34819"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Countertransference</a:t>
            </a:r>
          </a:p>
        </p:txBody>
      </p:sp>
      <p:sp>
        <p:nvSpPr>
          <p:cNvPr id="34820" name="Content Placeholder 2"/>
          <p:cNvSpPr>
            <a:spLocks noGrp="1"/>
          </p:cNvSpPr>
          <p:nvPr>
            <p:ph idx="4294967295"/>
          </p:nvPr>
        </p:nvSpPr>
        <p:spPr>
          <a:xfrm>
            <a:off x="533400" y="1828800"/>
            <a:ext cx="8229600" cy="4267200"/>
          </a:xfrm>
        </p:spPr>
        <p:txBody>
          <a:bodyPr/>
          <a:lstStyle/>
          <a:p>
            <a:pPr marL="609600" indent="-609600">
              <a:buClr>
                <a:srgbClr val="BE854C"/>
              </a:buClr>
              <a:buSzPct val="80000"/>
              <a:buFont typeface="Wingdings" pitchFamily="2" charset="2"/>
              <a:buChar char="Ø"/>
            </a:pPr>
            <a:r>
              <a:rPr lang="en-US" sz="2800" smtClean="0"/>
              <a:t>A counselor’s response to a client</a:t>
            </a:r>
          </a:p>
          <a:p>
            <a:pPr marL="931863" lvl="1" indent="-533400">
              <a:buClr>
                <a:srgbClr val="BE854C"/>
              </a:buClr>
              <a:buSzPct val="80000"/>
              <a:buFont typeface="Wingdings" pitchFamily="2" charset="2"/>
              <a:buChar char="Ø"/>
            </a:pPr>
            <a:r>
              <a:rPr lang="en-US" sz="2400" smtClean="0"/>
              <a:t>Positive or negative</a:t>
            </a:r>
          </a:p>
          <a:p>
            <a:pPr marL="931863" lvl="1" indent="-533400">
              <a:buClr>
                <a:srgbClr val="BE854C"/>
              </a:buClr>
              <a:buSzPct val="80000"/>
              <a:buFont typeface="Wingdings" pitchFamily="2" charset="2"/>
              <a:buChar char="Ø"/>
            </a:pPr>
            <a:r>
              <a:rPr lang="en-US" sz="2400" smtClean="0"/>
              <a:t>Conscious or unconscious</a:t>
            </a:r>
          </a:p>
          <a:p>
            <a:pPr marL="931863" lvl="1" indent="-533400">
              <a:buClr>
                <a:srgbClr val="BE854C"/>
              </a:buClr>
              <a:buSzPct val="80000"/>
              <a:buFont typeface="Wingdings" pitchFamily="2" charset="2"/>
              <a:buChar char="Ø"/>
            </a:pPr>
            <a:r>
              <a:rPr lang="en-US" sz="2400" smtClean="0"/>
              <a:t>Spoken or unspoken	</a:t>
            </a:r>
          </a:p>
          <a:p>
            <a:pPr marL="609600" indent="-609600">
              <a:buClr>
                <a:srgbClr val="BE854C"/>
              </a:buClr>
              <a:buSzPct val="80000"/>
              <a:buFont typeface="Wingdings" pitchFamily="2" charset="2"/>
              <a:buChar char="Ø"/>
            </a:pPr>
            <a:r>
              <a:rPr lang="en-US" sz="2800" smtClean="0"/>
              <a:t>An emotional reaction to the client</a:t>
            </a:r>
          </a:p>
          <a:p>
            <a:pPr marL="609600" indent="-609600">
              <a:buClr>
                <a:srgbClr val="BE854C"/>
              </a:buClr>
              <a:buSzPct val="80000"/>
              <a:buFont typeface="Wingdings" pitchFamily="2" charset="2"/>
              <a:buChar char="Ø"/>
            </a:pPr>
            <a:r>
              <a:rPr lang="en-US" sz="2800" smtClean="0"/>
              <a:t>May be caused by an activation of counselor’s unresolved or unconscious conflicts</a:t>
            </a:r>
          </a:p>
        </p:txBody>
      </p:sp>
      <p:sp>
        <p:nvSpPr>
          <p:cNvPr id="3482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F8EF522E-6F63-44A0-B8AD-AE0129C342C3}" type="slidenum">
              <a:rPr lang="en-US" sz="1200">
                <a:solidFill>
                  <a:schemeClr val="bg1"/>
                </a:solidFill>
                <a:cs typeface="Arial" charset="0"/>
              </a:rPr>
              <a:pPr algn="r"/>
              <a:t>12</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686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36867"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Vicarious Traumatization</a:t>
            </a:r>
          </a:p>
        </p:txBody>
      </p:sp>
      <p:sp>
        <p:nvSpPr>
          <p:cNvPr id="36868" name="Content Placeholder 2"/>
          <p:cNvSpPr>
            <a:spLocks noGrp="1"/>
          </p:cNvSpPr>
          <p:nvPr>
            <p:ph idx="4294967295"/>
          </p:nvPr>
        </p:nvSpPr>
        <p:spPr>
          <a:xfrm>
            <a:off x="533400" y="1828800"/>
            <a:ext cx="8229600" cy="4267200"/>
          </a:xfrm>
        </p:spPr>
        <p:txBody>
          <a:bodyPr/>
          <a:lstStyle/>
          <a:p>
            <a:pPr marL="609600" indent="-609600">
              <a:buClr>
                <a:srgbClr val="BE854C"/>
              </a:buClr>
              <a:buSzPct val="80000"/>
              <a:buFont typeface="Wingdings" pitchFamily="2" charset="2"/>
              <a:buChar char="Ø"/>
            </a:pPr>
            <a:r>
              <a:rPr lang="en-US" sz="2800" smtClean="0"/>
              <a:t>Sparked by empathic engagement with a client’s traumatic experience</a:t>
            </a:r>
          </a:p>
          <a:p>
            <a:pPr marL="609600" indent="-609600">
              <a:buClr>
                <a:srgbClr val="BE854C"/>
              </a:buClr>
              <a:buSzPct val="80000"/>
              <a:buFont typeface="Wingdings" pitchFamily="2" charset="2"/>
              <a:buChar char="Ø"/>
            </a:pPr>
            <a:r>
              <a:rPr lang="en-US" sz="2800" smtClean="0"/>
              <a:t>Includes:</a:t>
            </a:r>
          </a:p>
          <a:p>
            <a:pPr marL="931863" lvl="1" indent="-533400">
              <a:buClr>
                <a:srgbClr val="BE854C"/>
              </a:buClr>
              <a:buSzPct val="80000"/>
              <a:buFont typeface="Wingdings" pitchFamily="2" charset="2"/>
              <a:buChar char="Ø"/>
            </a:pPr>
            <a:r>
              <a:rPr lang="en-US" sz="2400" smtClean="0"/>
              <a:t>A disruption in the counselor’s frame of reference</a:t>
            </a:r>
          </a:p>
          <a:p>
            <a:pPr marL="931863" lvl="1" indent="-533400">
              <a:buClr>
                <a:srgbClr val="BE854C"/>
              </a:buClr>
              <a:buSzPct val="80000"/>
              <a:buFont typeface="Wingdings" pitchFamily="2" charset="2"/>
              <a:buNone/>
            </a:pPr>
            <a:r>
              <a:rPr lang="en-US" sz="2400" smtClean="0"/>
              <a:t>	(loss of identity and spirituality)</a:t>
            </a:r>
          </a:p>
          <a:p>
            <a:pPr marL="931863" lvl="1" indent="-533400">
              <a:buClr>
                <a:srgbClr val="BE854C"/>
              </a:buClr>
              <a:buSzPct val="80000"/>
              <a:buFont typeface="Wingdings" pitchFamily="2" charset="2"/>
              <a:buChar char="Ø"/>
            </a:pPr>
            <a:r>
              <a:rPr lang="en-US" sz="2400" smtClean="0"/>
              <a:t>Impact on counselor’s personal life and relationships</a:t>
            </a:r>
          </a:p>
          <a:p>
            <a:pPr marL="931863" lvl="1" indent="-533400">
              <a:buClr>
                <a:srgbClr val="BE854C"/>
              </a:buClr>
              <a:buSzPct val="80000"/>
              <a:buFont typeface="Wingdings" pitchFamily="2" charset="2"/>
              <a:buChar char="Ø"/>
            </a:pPr>
            <a:r>
              <a:rPr lang="en-US" sz="2400" smtClean="0"/>
              <a:t>Reactions and symptoms are similar to those of the client him/herself</a:t>
            </a:r>
          </a:p>
        </p:txBody>
      </p:sp>
      <p:sp>
        <p:nvSpPr>
          <p:cNvPr id="3686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6E47809-AF88-402D-97F2-D40500C5515E}" type="slidenum">
              <a:rPr lang="en-US" sz="1200">
                <a:solidFill>
                  <a:schemeClr val="bg1"/>
                </a:solidFill>
                <a:cs typeface="Arial" charset="0"/>
              </a:rPr>
              <a:pPr algn="r"/>
              <a:t>13</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891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38915" name="Title 1"/>
          <p:cNvSpPr>
            <a:spLocks noGrp="1"/>
          </p:cNvSpPr>
          <p:nvPr>
            <p:ph type="title" idx="4294967295"/>
          </p:nvPr>
        </p:nvSpPr>
        <p:spPr>
          <a:xfrm>
            <a:off x="457200" y="0"/>
            <a:ext cx="8229600" cy="1143000"/>
          </a:xfrm>
        </p:spPr>
        <p:txBody>
          <a:bodyPr/>
          <a:lstStyle/>
          <a:p>
            <a:pPr eaLnBrk="1" hangingPunct="1"/>
            <a:r>
              <a:rPr lang="en-US" sz="3200" b="1" smtClean="0">
                <a:solidFill>
                  <a:srgbClr val="006892"/>
                </a:solidFill>
              </a:rPr>
              <a:t>Effective Clinical Supervision </a:t>
            </a:r>
            <a:br>
              <a:rPr lang="en-US" sz="3200" b="1" smtClean="0">
                <a:solidFill>
                  <a:srgbClr val="006892"/>
                </a:solidFill>
              </a:rPr>
            </a:br>
            <a:r>
              <a:rPr lang="en-US" sz="3200" b="1" smtClean="0">
                <a:solidFill>
                  <a:srgbClr val="006892"/>
                </a:solidFill>
              </a:rPr>
              <a:t>provides a means for …</a:t>
            </a:r>
          </a:p>
        </p:txBody>
      </p:sp>
      <p:sp>
        <p:nvSpPr>
          <p:cNvPr id="38916" name="Content Placeholder 2"/>
          <p:cNvSpPr>
            <a:spLocks noGrp="1"/>
          </p:cNvSpPr>
          <p:nvPr>
            <p:ph idx="4294967295"/>
          </p:nvPr>
        </p:nvSpPr>
        <p:spPr>
          <a:xfrm>
            <a:off x="533400" y="1828800"/>
            <a:ext cx="8229600" cy="4267200"/>
          </a:xfrm>
        </p:spPr>
        <p:txBody>
          <a:bodyPr/>
          <a:lstStyle/>
          <a:p>
            <a:pPr marL="609600" indent="-609600">
              <a:buClr>
                <a:srgbClr val="006892"/>
              </a:buClr>
              <a:buSzPct val="80000"/>
              <a:buFont typeface="Wingdings" pitchFamily="2" charset="2"/>
              <a:buChar char="Ø"/>
            </a:pPr>
            <a:r>
              <a:rPr lang="en-US" b="1" smtClean="0"/>
              <a:t>Professional Growth</a:t>
            </a:r>
          </a:p>
          <a:p>
            <a:pPr marL="609600" indent="-609600">
              <a:buClr>
                <a:srgbClr val="006892"/>
              </a:buClr>
              <a:buSzPct val="80000"/>
              <a:buFont typeface="Wingdings" pitchFamily="2" charset="2"/>
              <a:buChar char="Ø"/>
            </a:pPr>
            <a:r>
              <a:rPr lang="en-US" b="1" smtClean="0"/>
              <a:t>Greater Self-Efficacy</a:t>
            </a:r>
          </a:p>
          <a:p>
            <a:pPr marL="609600" indent="-609600">
              <a:buClr>
                <a:srgbClr val="006892"/>
              </a:buClr>
              <a:buSzPct val="80000"/>
              <a:buFont typeface="Wingdings" pitchFamily="2" charset="2"/>
              <a:buChar char="Ø"/>
            </a:pPr>
            <a:r>
              <a:rPr lang="en-US" b="1" smtClean="0"/>
              <a:t>Improved Client Care</a:t>
            </a:r>
          </a:p>
          <a:p>
            <a:pPr marL="609600" indent="-609600">
              <a:buClr>
                <a:srgbClr val="006892"/>
              </a:buClr>
              <a:buSzPct val="80000"/>
              <a:buFont typeface="Wingdings" pitchFamily="2" charset="2"/>
              <a:buChar char="Ø"/>
            </a:pPr>
            <a:r>
              <a:rPr lang="en-US" b="1" smtClean="0"/>
              <a:t>Improved Therapeutic Relationships</a:t>
            </a:r>
          </a:p>
          <a:p>
            <a:pPr marL="609600" indent="-609600">
              <a:buClr>
                <a:srgbClr val="006892"/>
              </a:buClr>
              <a:buSzPct val="80000"/>
              <a:buFont typeface="Wingdings" pitchFamily="2" charset="2"/>
              <a:buChar char="Ø"/>
            </a:pPr>
            <a:r>
              <a:rPr lang="en-US" b="1" smtClean="0"/>
              <a:t>Positive Stress Management</a:t>
            </a:r>
          </a:p>
        </p:txBody>
      </p:sp>
      <p:sp>
        <p:nvSpPr>
          <p:cNvPr id="3891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8475E2E-3A65-424F-8C9B-C4636178D150}" type="slidenum">
              <a:rPr lang="en-US" sz="1200">
                <a:solidFill>
                  <a:schemeClr val="bg1"/>
                </a:solidFill>
                <a:cs typeface="Arial" charset="0"/>
              </a:rPr>
              <a:pPr algn="r"/>
              <a:t>14</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6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40963"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Principles of Clinical Supervision</a:t>
            </a:r>
          </a:p>
        </p:txBody>
      </p:sp>
      <p:sp>
        <p:nvSpPr>
          <p:cNvPr id="40964" name="Content Placeholder 2"/>
          <p:cNvSpPr>
            <a:spLocks noGrp="1"/>
          </p:cNvSpPr>
          <p:nvPr>
            <p:ph idx="4294967295"/>
          </p:nvPr>
        </p:nvSpPr>
        <p:spPr>
          <a:xfrm>
            <a:off x="457200" y="1600200"/>
            <a:ext cx="8229600" cy="4208463"/>
          </a:xfrm>
        </p:spPr>
        <p:txBody>
          <a:bodyPr/>
          <a:lstStyle/>
          <a:p>
            <a:pPr marL="609600" indent="-609600" eaLnBrk="1" hangingPunct="1">
              <a:buClr>
                <a:srgbClr val="BE854C"/>
              </a:buClr>
              <a:buSzPct val="65000"/>
              <a:buFont typeface="Arial" charset="0"/>
              <a:buAutoNum type="arabicPeriod"/>
            </a:pPr>
            <a:r>
              <a:rPr lang="en-US" sz="2400" b="1" smtClean="0"/>
              <a:t>Clinical supervision is an essential part of all clinical programs.</a:t>
            </a:r>
            <a:r>
              <a:rPr lang="en-US" sz="2400" smtClean="0"/>
              <a:t> </a:t>
            </a:r>
          </a:p>
          <a:p>
            <a:pPr marL="609600" indent="-609600" eaLnBrk="1" hangingPunct="1">
              <a:buClr>
                <a:srgbClr val="BE854C"/>
              </a:buClr>
              <a:buSzPct val="65000"/>
              <a:buFont typeface="Arial" charset="0"/>
              <a:buAutoNum type="arabicPeriod"/>
            </a:pPr>
            <a:endParaRPr lang="en-US" sz="800" smtClean="0"/>
          </a:p>
          <a:p>
            <a:pPr marL="609600" indent="-609600" eaLnBrk="1" hangingPunct="1">
              <a:buClr>
                <a:srgbClr val="BE854C"/>
              </a:buClr>
              <a:buSzPct val="65000"/>
              <a:buFont typeface="Arial" charset="0"/>
              <a:buAutoNum type="arabicPeriod"/>
            </a:pPr>
            <a:r>
              <a:rPr lang="en-US" sz="2400" b="1" smtClean="0"/>
              <a:t>Clinical supervision enhances staff retention and morale</a:t>
            </a:r>
            <a:r>
              <a:rPr lang="en-US" sz="2400" smtClean="0"/>
              <a:t> </a:t>
            </a:r>
          </a:p>
          <a:p>
            <a:pPr marL="609600" indent="-609600" eaLnBrk="1" hangingPunct="1">
              <a:buClr>
                <a:srgbClr val="BE854C"/>
              </a:buClr>
              <a:buSzPct val="65000"/>
              <a:buFont typeface="Arial" charset="0"/>
              <a:buAutoNum type="arabicPeriod"/>
            </a:pPr>
            <a:endParaRPr lang="en-US" sz="800" smtClean="0"/>
          </a:p>
          <a:p>
            <a:pPr marL="609600" indent="-609600" eaLnBrk="1" hangingPunct="1">
              <a:buClr>
                <a:srgbClr val="BE854C"/>
              </a:buClr>
              <a:buSzPct val="65000"/>
              <a:buFont typeface="Arial" charset="0"/>
              <a:buAutoNum type="arabicPeriod"/>
            </a:pPr>
            <a:r>
              <a:rPr lang="en-US" sz="2400" b="1" smtClean="0"/>
              <a:t>Every clinician, regardless of level of skill and experience, needs and has a right to clinical supervision. In addition, supervisors need and have a right to supervision of their supervision.</a:t>
            </a:r>
            <a:endParaRPr lang="en-US" smtClean="0"/>
          </a:p>
          <a:p>
            <a:pPr marL="609600" indent="-609600" eaLnBrk="1" hangingPunct="1">
              <a:buClr>
                <a:srgbClr val="BE854C"/>
              </a:buClr>
              <a:buSzPct val="65000"/>
              <a:buFont typeface="Arial" charset="0"/>
              <a:buAutoNum type="arabicPeriod"/>
            </a:pPr>
            <a:endParaRPr lang="en-US" sz="800" smtClean="0"/>
          </a:p>
          <a:p>
            <a:pPr marL="609600" indent="-609600" eaLnBrk="1" hangingPunct="1">
              <a:buClr>
                <a:srgbClr val="BE854C"/>
              </a:buClr>
              <a:buSzPct val="65000"/>
              <a:buFont typeface="Arial" charset="0"/>
              <a:buAutoNum type="arabicPeriod"/>
            </a:pPr>
            <a:r>
              <a:rPr lang="en-US" sz="2400" b="1" smtClean="0"/>
              <a:t>Clinical supervision needs the full support of agency administrators.</a:t>
            </a:r>
            <a:endParaRPr lang="en-US" smtClean="0"/>
          </a:p>
          <a:p>
            <a:pPr marL="931863" lvl="1" indent="-533400" eaLnBrk="1" hangingPunct="1">
              <a:buClr>
                <a:srgbClr val="BE854C"/>
              </a:buClr>
              <a:buFont typeface="Arial" charset="0"/>
              <a:buNone/>
            </a:pPr>
            <a:endParaRPr lang="en-US" smtClean="0"/>
          </a:p>
        </p:txBody>
      </p:sp>
      <p:sp>
        <p:nvSpPr>
          <p:cNvPr id="40965"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DFDD74D-1505-436E-A10F-DFFE781F7D89}" type="slidenum">
              <a:rPr lang="en-US" sz="1200">
                <a:solidFill>
                  <a:schemeClr val="bg1"/>
                </a:solidFill>
                <a:cs typeface="Arial" charset="0"/>
              </a:rPr>
              <a:pPr algn="r"/>
              <a:t>15</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301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43011"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Principles of Clinical Supervision</a:t>
            </a:r>
          </a:p>
        </p:txBody>
      </p:sp>
      <p:sp>
        <p:nvSpPr>
          <p:cNvPr id="43012" name="Content Placeholder 2"/>
          <p:cNvSpPr>
            <a:spLocks noGrp="1"/>
          </p:cNvSpPr>
          <p:nvPr>
            <p:ph idx="4294967295"/>
          </p:nvPr>
        </p:nvSpPr>
        <p:spPr>
          <a:xfrm>
            <a:off x="457200" y="1600200"/>
            <a:ext cx="8229600" cy="4208463"/>
          </a:xfrm>
        </p:spPr>
        <p:txBody>
          <a:bodyPr/>
          <a:lstStyle/>
          <a:p>
            <a:pPr marL="609600" indent="-609600" eaLnBrk="1" hangingPunct="1">
              <a:buClr>
                <a:srgbClr val="BE854C"/>
              </a:buClr>
              <a:buSzPct val="65000"/>
              <a:buFont typeface="Arial" charset="0"/>
              <a:buAutoNum type="arabicPeriod" startAt="5"/>
            </a:pPr>
            <a:r>
              <a:rPr lang="en-US" sz="2400" b="1" smtClean="0"/>
              <a:t>The supervisory relationship is the crucible in which ethical practice is developed and reinforced.</a:t>
            </a:r>
            <a:r>
              <a:rPr lang="en-US" sz="2400" smtClean="0"/>
              <a:t>  </a:t>
            </a:r>
          </a:p>
          <a:p>
            <a:pPr marL="609600" indent="-609600" eaLnBrk="1" hangingPunct="1">
              <a:buClr>
                <a:srgbClr val="BE854C"/>
              </a:buClr>
              <a:buSzPct val="65000"/>
              <a:buFont typeface="Arial" charset="0"/>
              <a:buAutoNum type="arabicPeriod" startAt="5"/>
            </a:pPr>
            <a:endParaRPr lang="en-US" sz="800" smtClean="0"/>
          </a:p>
          <a:p>
            <a:pPr marL="609600" indent="-609600" eaLnBrk="1" hangingPunct="1">
              <a:buClr>
                <a:srgbClr val="BE854C"/>
              </a:buClr>
              <a:buSzPct val="65000"/>
              <a:buFont typeface="Arial" charset="0"/>
              <a:buAutoNum type="arabicPeriod" startAt="5"/>
            </a:pPr>
            <a:r>
              <a:rPr lang="en-US" sz="2400" b="1" smtClean="0"/>
              <a:t>Clinical supervision is a skill in and of itself that has to be developed.</a:t>
            </a:r>
            <a:r>
              <a:rPr lang="en-US" sz="2400" smtClean="0"/>
              <a:t>  </a:t>
            </a:r>
          </a:p>
          <a:p>
            <a:pPr marL="609600" indent="-609600" eaLnBrk="1" hangingPunct="1">
              <a:buClr>
                <a:srgbClr val="BE854C"/>
              </a:buClr>
              <a:buSzPct val="65000"/>
              <a:buFont typeface="Arial" charset="0"/>
              <a:buAutoNum type="arabicPeriod" startAt="5"/>
            </a:pPr>
            <a:endParaRPr lang="en-US" sz="800" smtClean="0"/>
          </a:p>
          <a:p>
            <a:pPr marL="609600" indent="-609600" eaLnBrk="1" hangingPunct="1">
              <a:buClr>
                <a:srgbClr val="BE854C"/>
              </a:buClr>
              <a:buSzPct val="65000"/>
              <a:buFont typeface="Arial" charset="0"/>
              <a:buAutoNum type="arabicPeriod" startAt="5"/>
            </a:pPr>
            <a:r>
              <a:rPr lang="en-US" sz="2400" b="1" smtClean="0"/>
              <a:t>Clinical supervision in substance abuse treatment most often requires balancing administrative and clinical supervision tasks.</a:t>
            </a:r>
            <a:r>
              <a:rPr lang="en-US" sz="2400" smtClean="0"/>
              <a:t>  </a:t>
            </a:r>
          </a:p>
          <a:p>
            <a:pPr marL="609600" indent="-609600" eaLnBrk="1" hangingPunct="1">
              <a:buClr>
                <a:srgbClr val="BE854C"/>
              </a:buClr>
              <a:buSzPct val="65000"/>
              <a:buFont typeface="Arial" charset="0"/>
              <a:buAutoNum type="arabicPeriod" startAt="5"/>
            </a:pPr>
            <a:endParaRPr lang="en-US" sz="800" smtClean="0"/>
          </a:p>
          <a:p>
            <a:pPr marL="609600" indent="-609600" eaLnBrk="1" hangingPunct="1">
              <a:buClr>
                <a:srgbClr val="BE854C"/>
              </a:buClr>
              <a:buSzPct val="65000"/>
              <a:buFont typeface="Arial" charset="0"/>
              <a:buAutoNum type="arabicPeriod" startAt="5"/>
            </a:pPr>
            <a:r>
              <a:rPr lang="en-US" sz="2400" b="1" smtClean="0"/>
              <a:t>Culture and other contextual variables influence the supervision process; supervisors need to continually strive for cultural competence. </a:t>
            </a:r>
            <a:endParaRPr lang="en-US" smtClean="0"/>
          </a:p>
        </p:txBody>
      </p:sp>
      <p:sp>
        <p:nvSpPr>
          <p:cNvPr id="4301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D5C87FB-A10B-4228-B70F-EEEA00120E38}" type="slidenum">
              <a:rPr lang="en-US" sz="1200">
                <a:solidFill>
                  <a:schemeClr val="bg1"/>
                </a:solidFill>
                <a:cs typeface="Arial" charset="0"/>
              </a:rPr>
              <a:pPr algn="r"/>
              <a:t>16</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505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45059"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Principles of Clinical Supervision</a:t>
            </a:r>
          </a:p>
        </p:txBody>
      </p:sp>
      <p:sp>
        <p:nvSpPr>
          <p:cNvPr id="45060" name="Content Placeholder 2"/>
          <p:cNvSpPr>
            <a:spLocks noGrp="1"/>
          </p:cNvSpPr>
          <p:nvPr>
            <p:ph idx="4294967295"/>
          </p:nvPr>
        </p:nvSpPr>
        <p:spPr>
          <a:xfrm>
            <a:off x="381000" y="1905000"/>
            <a:ext cx="8229600" cy="4208463"/>
          </a:xfrm>
        </p:spPr>
        <p:txBody>
          <a:bodyPr/>
          <a:lstStyle/>
          <a:p>
            <a:pPr marL="609600" indent="-609600" eaLnBrk="1" hangingPunct="1">
              <a:buClr>
                <a:srgbClr val="BE854C"/>
              </a:buClr>
              <a:buSzPct val="65000"/>
              <a:buFont typeface="Arial" charset="0"/>
              <a:buAutoNum type="arabicPeriod" startAt="9"/>
            </a:pPr>
            <a:r>
              <a:rPr lang="en-US" sz="2400" b="1" smtClean="0"/>
              <a:t>Successful implementation of EBPs requires ongoing supervision.</a:t>
            </a:r>
            <a:r>
              <a:rPr lang="en-US" sz="2400" smtClean="0"/>
              <a:t>  </a:t>
            </a:r>
          </a:p>
          <a:p>
            <a:pPr marL="609600" indent="-609600" eaLnBrk="1" hangingPunct="1">
              <a:buClr>
                <a:srgbClr val="BE854C"/>
              </a:buClr>
              <a:buSzPct val="65000"/>
              <a:buFont typeface="Arial" charset="0"/>
              <a:buAutoNum type="arabicPeriod" startAt="9"/>
            </a:pPr>
            <a:endParaRPr lang="en-US" sz="800" smtClean="0"/>
          </a:p>
          <a:p>
            <a:pPr marL="609600" indent="-609600" eaLnBrk="1" hangingPunct="1">
              <a:buClr>
                <a:srgbClr val="BE854C"/>
              </a:buClr>
              <a:buSzPct val="65000"/>
              <a:buFont typeface="Arial" charset="0"/>
              <a:buAutoNum type="arabicPeriod" startAt="9"/>
            </a:pPr>
            <a:r>
              <a:rPr lang="en-US" sz="2400" b="1" smtClean="0"/>
              <a:t>Supervisors have the responsibility to be gatekeepers for the profession.</a:t>
            </a:r>
            <a:r>
              <a:rPr lang="en-US" sz="2400" smtClean="0"/>
              <a:t>  </a:t>
            </a:r>
          </a:p>
          <a:p>
            <a:pPr marL="609600" indent="-609600" eaLnBrk="1" hangingPunct="1">
              <a:buClr>
                <a:srgbClr val="BE854C"/>
              </a:buClr>
              <a:buSzPct val="65000"/>
              <a:buFont typeface="Arial" charset="0"/>
              <a:buAutoNum type="arabicPeriod" startAt="9"/>
            </a:pPr>
            <a:endParaRPr lang="en-US" sz="800" smtClean="0"/>
          </a:p>
          <a:p>
            <a:pPr marL="609600" indent="-609600" eaLnBrk="1" hangingPunct="1">
              <a:buClr>
                <a:srgbClr val="BE854C"/>
              </a:buClr>
              <a:buSzPct val="65000"/>
              <a:buFont typeface="Arial" charset="0"/>
              <a:buAutoNum type="arabicPeriod" startAt="9"/>
            </a:pPr>
            <a:r>
              <a:rPr lang="en-US" sz="2400" b="1" smtClean="0"/>
              <a:t>Clinical supervision should involve direct observation methods.</a:t>
            </a:r>
            <a:r>
              <a:rPr lang="en-US" sz="2400" smtClean="0"/>
              <a:t>   </a:t>
            </a:r>
          </a:p>
          <a:p>
            <a:pPr marL="609600" indent="-609600" eaLnBrk="1" hangingPunct="1">
              <a:buClr>
                <a:srgbClr val="BE854C"/>
              </a:buClr>
              <a:buSzPct val="65000"/>
              <a:buFont typeface="Arial" charset="0"/>
              <a:buAutoNum type="arabicPeriod" startAt="9"/>
            </a:pPr>
            <a:endParaRPr lang="en-US" sz="2400" smtClean="0"/>
          </a:p>
          <a:p>
            <a:pPr marL="609600" indent="-609600" eaLnBrk="1" hangingPunct="1">
              <a:buClr>
                <a:srgbClr val="BE854C"/>
              </a:buClr>
              <a:buSzPct val="65000"/>
              <a:buFont typeface="Arial" charset="0"/>
              <a:buAutoNum type="arabicPeriod" startAt="9"/>
            </a:pPr>
            <a:endParaRPr lang="en-US" sz="2400" smtClean="0"/>
          </a:p>
        </p:txBody>
      </p:sp>
      <p:sp>
        <p:nvSpPr>
          <p:cNvPr id="4506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BBA9BAB-7DF0-4E96-9B3B-7001E86999C1}" type="slidenum">
              <a:rPr lang="en-US" sz="1200">
                <a:solidFill>
                  <a:schemeClr val="bg1"/>
                </a:solidFill>
                <a:cs typeface="Arial" charset="0"/>
              </a:rPr>
              <a:pPr algn="r"/>
              <a:t>17</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710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47107"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Models of Clinical Supervision</a:t>
            </a:r>
          </a:p>
        </p:txBody>
      </p:sp>
      <p:sp>
        <p:nvSpPr>
          <p:cNvPr id="47108" name="Content Placeholder 2"/>
          <p:cNvSpPr>
            <a:spLocks noGrp="1"/>
          </p:cNvSpPr>
          <p:nvPr>
            <p:ph idx="4294967295"/>
          </p:nvPr>
        </p:nvSpPr>
        <p:spPr>
          <a:xfrm>
            <a:off x="0" y="1752600"/>
            <a:ext cx="9144000" cy="4208463"/>
          </a:xfrm>
        </p:spPr>
        <p:txBody>
          <a:bodyPr/>
          <a:lstStyle/>
          <a:p>
            <a:pPr marL="609600" indent="-609600" eaLnBrk="1" hangingPunct="1">
              <a:buClr>
                <a:srgbClr val="BE854C"/>
              </a:buClr>
              <a:buSzPct val="65000"/>
              <a:buFont typeface="Arial" charset="0"/>
              <a:buNone/>
            </a:pPr>
            <a:r>
              <a:rPr lang="en-US" smtClean="0"/>
              <a:t>	</a:t>
            </a:r>
            <a:r>
              <a:rPr lang="en-US" sz="2800" smtClean="0"/>
              <a:t>Each supervisory relationship will vary according to the needs and experience of the supervisee, and the style of the supervisor. Clinical supervision may involve: </a:t>
            </a:r>
          </a:p>
          <a:p>
            <a:pPr marL="1371600" lvl="2" indent="-457200" eaLnBrk="1" hangingPunct="1"/>
            <a:r>
              <a:rPr lang="en-US" smtClean="0"/>
              <a:t>Counseling, teaching and consultation</a:t>
            </a:r>
          </a:p>
          <a:p>
            <a:pPr marL="1371600" lvl="2" indent="-457200" eaLnBrk="1" hangingPunct="1"/>
            <a:r>
              <a:rPr lang="en-US" smtClean="0"/>
              <a:t>Personal support and development</a:t>
            </a:r>
          </a:p>
          <a:p>
            <a:pPr marL="1371600" lvl="2" indent="-457200" eaLnBrk="1" hangingPunct="1"/>
            <a:r>
              <a:rPr lang="en-US" smtClean="0"/>
              <a:t>Professional support and development</a:t>
            </a:r>
          </a:p>
          <a:p>
            <a:pPr marL="1371600" lvl="2" indent="-457200" eaLnBrk="1" hangingPunct="1"/>
            <a:r>
              <a:rPr lang="en-US" smtClean="0"/>
              <a:t>Skills building</a:t>
            </a:r>
          </a:p>
          <a:p>
            <a:pPr marL="1371600" lvl="2" indent="-457200" eaLnBrk="1" hangingPunct="1"/>
            <a:r>
              <a:rPr lang="en-US" smtClean="0"/>
              <a:t>A process to provide supervisees’ professional credentials.</a:t>
            </a:r>
            <a:endParaRPr lang="en-US" sz="2000" smtClean="0"/>
          </a:p>
          <a:p>
            <a:pPr marL="609600" indent="-609600" eaLnBrk="1" hangingPunct="1">
              <a:buClr>
                <a:srgbClr val="BE854C"/>
              </a:buClr>
              <a:buSzPct val="65000"/>
              <a:buFont typeface="Arial" charset="0"/>
              <a:buNone/>
            </a:pPr>
            <a:endParaRPr lang="en-US" sz="2800" smtClean="0"/>
          </a:p>
          <a:p>
            <a:pPr marL="609600" indent="-609600" eaLnBrk="1" hangingPunct="1">
              <a:buClr>
                <a:srgbClr val="BE854C"/>
              </a:buClr>
              <a:buSzPct val="65000"/>
              <a:buFont typeface="Arial" charset="0"/>
              <a:buNone/>
            </a:pPr>
            <a:r>
              <a:rPr lang="en-US" sz="2400" smtClean="0"/>
              <a:t>  </a:t>
            </a:r>
          </a:p>
          <a:p>
            <a:pPr marL="609600" indent="-609600" eaLnBrk="1" hangingPunct="1">
              <a:buClr>
                <a:srgbClr val="BE854C"/>
              </a:buClr>
              <a:buSzPct val="65000"/>
              <a:buFont typeface="Arial" charset="0"/>
              <a:buChar char="►"/>
            </a:pPr>
            <a:endParaRPr lang="en-US" sz="2400" smtClean="0"/>
          </a:p>
          <a:p>
            <a:pPr marL="609600" indent="-609600" eaLnBrk="1" hangingPunct="1">
              <a:buClr>
                <a:srgbClr val="BE854C"/>
              </a:buClr>
              <a:buSzPct val="65000"/>
              <a:buFont typeface="Arial" charset="0"/>
              <a:buChar char="►"/>
            </a:pPr>
            <a:endParaRPr lang="en-US" sz="2400" smtClean="0"/>
          </a:p>
        </p:txBody>
      </p:sp>
      <p:sp>
        <p:nvSpPr>
          <p:cNvPr id="4710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1280258-B569-4EA8-B4A2-49BDFD43009D}" type="slidenum">
              <a:rPr lang="en-US" sz="1200">
                <a:solidFill>
                  <a:schemeClr val="bg1"/>
                </a:solidFill>
                <a:cs typeface="Arial" charset="0"/>
              </a:rPr>
              <a:pPr algn="r"/>
              <a:t>18</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915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49155"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Models of Clinical Supervision</a:t>
            </a:r>
          </a:p>
        </p:txBody>
      </p:sp>
      <p:sp>
        <p:nvSpPr>
          <p:cNvPr id="49156" name="Content Placeholder 2"/>
          <p:cNvSpPr>
            <a:spLocks noGrp="1"/>
          </p:cNvSpPr>
          <p:nvPr>
            <p:ph idx="4294967295"/>
          </p:nvPr>
        </p:nvSpPr>
        <p:spPr>
          <a:xfrm>
            <a:off x="1371600" y="1905000"/>
            <a:ext cx="6477000" cy="4208463"/>
          </a:xfrm>
        </p:spPr>
        <p:txBody>
          <a:bodyPr/>
          <a:lstStyle/>
          <a:p>
            <a:pPr marL="609600" indent="-609600" eaLnBrk="1" hangingPunct="1"/>
            <a:r>
              <a:rPr lang="en-US" smtClean="0"/>
              <a:t>Competency-based models</a:t>
            </a:r>
          </a:p>
          <a:p>
            <a:pPr marL="609600" indent="-609600" eaLnBrk="1" hangingPunct="1">
              <a:buFont typeface="Arial" charset="0"/>
              <a:buNone/>
            </a:pPr>
            <a:endParaRPr lang="en-US" sz="2000" smtClean="0"/>
          </a:p>
          <a:p>
            <a:pPr marL="609600" indent="-609600" eaLnBrk="1" hangingPunct="1"/>
            <a:r>
              <a:rPr lang="en-US" smtClean="0"/>
              <a:t>Treatment-based models</a:t>
            </a:r>
          </a:p>
          <a:p>
            <a:pPr marL="609600" indent="-609600" eaLnBrk="1" hangingPunct="1">
              <a:buFont typeface="Arial" charset="0"/>
              <a:buNone/>
            </a:pPr>
            <a:endParaRPr lang="en-US" sz="2000" smtClean="0"/>
          </a:p>
          <a:p>
            <a:pPr marL="609600" indent="-609600" eaLnBrk="1" hangingPunct="1"/>
            <a:r>
              <a:rPr lang="en-US" smtClean="0"/>
              <a:t>Developmental approaches</a:t>
            </a:r>
          </a:p>
          <a:p>
            <a:pPr marL="609600" indent="-609600" eaLnBrk="1" hangingPunct="1">
              <a:buFont typeface="Arial" charset="0"/>
              <a:buNone/>
            </a:pPr>
            <a:endParaRPr lang="en-US" sz="2000" smtClean="0"/>
          </a:p>
          <a:p>
            <a:pPr marL="609600" indent="-609600" eaLnBrk="1" hangingPunct="1"/>
            <a:r>
              <a:rPr lang="en-US" smtClean="0"/>
              <a:t>Integrated models</a:t>
            </a:r>
            <a:endParaRPr lang="en-US" sz="2800" smtClean="0"/>
          </a:p>
          <a:p>
            <a:pPr marL="609600" indent="-609600" eaLnBrk="1" hangingPunct="1">
              <a:buClr>
                <a:srgbClr val="BE854C"/>
              </a:buClr>
              <a:buSzPct val="65000"/>
              <a:buFont typeface="Arial" charset="0"/>
              <a:buNone/>
            </a:pPr>
            <a:r>
              <a:rPr lang="en-US" sz="2400" smtClean="0"/>
              <a:t>  </a:t>
            </a:r>
          </a:p>
        </p:txBody>
      </p:sp>
      <p:sp>
        <p:nvSpPr>
          <p:cNvPr id="4915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FEDF998-96F9-4C69-A133-8CB97846A760}" type="slidenum">
              <a:rPr lang="en-US" sz="1200">
                <a:solidFill>
                  <a:schemeClr val="bg1"/>
                </a:solidFill>
                <a:cs typeface="Arial" charset="0"/>
              </a:rPr>
              <a:pPr algn="r"/>
              <a:t>19</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2075"/>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6" name="Title 1"/>
          <p:cNvSpPr>
            <a:spLocks noGrp="1"/>
          </p:cNvSpPr>
          <p:nvPr>
            <p:ph type="ctrTitle"/>
          </p:nvPr>
        </p:nvSpPr>
        <p:spPr/>
        <p:txBody>
          <a:bodyPr/>
          <a:lstStyle/>
          <a:p>
            <a:pPr algn="l" eaLnBrk="1" hangingPunct="1"/>
            <a:r>
              <a:rPr lang="en-US" sz="4800" smtClean="0">
                <a:solidFill>
                  <a:schemeClr val="bg1"/>
                </a:solidFill>
                <a:cs typeface="Arial" charset="0"/>
              </a:rPr>
              <a:t> </a:t>
            </a:r>
            <a:r>
              <a:rPr lang="en-US" sz="4800" b="1" smtClean="0">
                <a:solidFill>
                  <a:schemeClr val="bg1"/>
                </a:solidFill>
                <a:cs typeface="Arial" charset="0"/>
              </a:rPr>
              <a:t>CLINICAL SUPERVISION</a:t>
            </a:r>
          </a:p>
        </p:txBody>
      </p:sp>
      <p:sp>
        <p:nvSpPr>
          <p:cNvPr id="16387"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EE264-EC00-4BAF-8B91-31C92A203C3F}" type="slidenum">
              <a:rPr lang="en-US" smtClean="0">
                <a:solidFill>
                  <a:schemeClr val="bg1"/>
                </a:solidFill>
                <a:latin typeface="Arial" charset="0"/>
                <a:cs typeface="Arial" charset="0"/>
              </a:rPr>
              <a:pPr fontAlgn="base">
                <a:spcBef>
                  <a:spcPct val="0"/>
                </a:spcBef>
                <a:spcAft>
                  <a:spcPct val="0"/>
                </a:spcAft>
              </a:pPr>
              <a:t>2</a:t>
            </a:fld>
            <a:endParaRPr lang="en-US" smtClean="0">
              <a:solidFill>
                <a:schemeClr val="bg1"/>
              </a:solidFill>
              <a:latin typeface="Arial" charset="0"/>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638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pic>
        <p:nvPicPr>
          <p:cNvPr id="16390" name="Picture 7" descr="Churchill-Photo"/>
          <p:cNvPicPr>
            <a:picLocks noChangeAspect="1" noChangeArrowheads="1"/>
          </p:cNvPicPr>
          <p:nvPr/>
        </p:nvPicPr>
        <p:blipFill>
          <a:blip r:embed="rId4"/>
          <a:srcRect/>
          <a:stretch>
            <a:fillRect/>
          </a:stretch>
        </p:blipFill>
        <p:spPr bwMode="auto">
          <a:xfrm>
            <a:off x="7394575" y="3962400"/>
            <a:ext cx="1355725" cy="1828800"/>
          </a:xfrm>
          <a:prstGeom prst="rect">
            <a:avLst/>
          </a:prstGeom>
          <a:noFill/>
          <a:ln w="9525">
            <a:noFill/>
            <a:miter lim="800000"/>
            <a:headEnd/>
            <a:tailEnd/>
          </a:ln>
        </p:spPr>
      </p:pic>
      <p:sp>
        <p:nvSpPr>
          <p:cNvPr id="16391" name="Text Box 8"/>
          <p:cNvSpPr txBox="1">
            <a:spLocks noChangeArrowheads="1"/>
          </p:cNvSpPr>
          <p:nvPr/>
        </p:nvSpPr>
        <p:spPr bwMode="auto">
          <a:xfrm>
            <a:off x="6324600" y="5943600"/>
            <a:ext cx="2667000" cy="336550"/>
          </a:xfrm>
          <a:prstGeom prst="rect">
            <a:avLst/>
          </a:prstGeom>
          <a:noFill/>
          <a:ln w="9525">
            <a:noFill/>
            <a:miter lim="800000"/>
            <a:headEnd/>
            <a:tailEnd/>
          </a:ln>
        </p:spPr>
        <p:txBody>
          <a:bodyPr>
            <a:spAutoFit/>
          </a:bodyPr>
          <a:lstStyle/>
          <a:p>
            <a:pPr>
              <a:spcBef>
                <a:spcPct val="50000"/>
              </a:spcBef>
            </a:pPr>
            <a:r>
              <a:rPr lang="en-US" sz="1600" b="1">
                <a:solidFill>
                  <a:schemeClr val="bg1"/>
                </a:solidFill>
              </a:rPr>
              <a:t>Roberta C. Churchill M.A.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0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51203"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Models of Clinical Supervision</a:t>
            </a:r>
          </a:p>
        </p:txBody>
      </p:sp>
      <p:sp>
        <p:nvSpPr>
          <p:cNvPr id="51204" name="Content Placeholder 2"/>
          <p:cNvSpPr>
            <a:spLocks noGrp="1"/>
          </p:cNvSpPr>
          <p:nvPr>
            <p:ph idx="4294967295"/>
          </p:nvPr>
        </p:nvSpPr>
        <p:spPr>
          <a:xfrm>
            <a:off x="304800" y="1371600"/>
            <a:ext cx="8686800" cy="4741863"/>
          </a:xfrm>
        </p:spPr>
        <p:txBody>
          <a:bodyPr/>
          <a:lstStyle/>
          <a:p>
            <a:pPr marL="609600" indent="-609600" eaLnBrk="1" hangingPunct="1">
              <a:buFont typeface="Arial" charset="0"/>
              <a:buNone/>
            </a:pPr>
            <a:r>
              <a:rPr lang="en-US" sz="2800" smtClean="0"/>
              <a:t>The qualities of a good model of clinical supervision are: </a:t>
            </a:r>
          </a:p>
          <a:p>
            <a:pPr marL="609600" indent="-609600" eaLnBrk="1" hangingPunct="1">
              <a:buClr>
                <a:srgbClr val="BE854C"/>
              </a:buClr>
              <a:buSzPct val="65000"/>
              <a:buFont typeface="Arial" charset="0"/>
              <a:buNone/>
            </a:pPr>
            <a:endParaRPr lang="en-US" sz="1600" smtClean="0"/>
          </a:p>
          <a:p>
            <a:pPr marL="609600" indent="-609600" eaLnBrk="1" hangingPunct="1"/>
            <a:r>
              <a:rPr lang="en-US" sz="2000" smtClean="0"/>
              <a:t>Rooted in the individual, beginning with the supervisor’s self, style, and approach to leadership.</a:t>
            </a:r>
          </a:p>
          <a:p>
            <a:pPr marL="609600" indent="-609600" eaLnBrk="1" hangingPunct="1"/>
            <a:r>
              <a:rPr lang="en-US" sz="2000" smtClean="0"/>
              <a:t>Precise, clear, and consistent.</a:t>
            </a:r>
          </a:p>
          <a:p>
            <a:pPr marL="609600" indent="-609600" eaLnBrk="1" hangingPunct="1"/>
            <a:r>
              <a:rPr lang="en-US" sz="2000" smtClean="0"/>
              <a:t>Comprehensive, using current scientific and evidence-based practices.</a:t>
            </a:r>
          </a:p>
          <a:p>
            <a:pPr marL="609600" indent="-609600" eaLnBrk="1" hangingPunct="1"/>
            <a:r>
              <a:rPr lang="en-US" sz="2000" smtClean="0"/>
              <a:t>Operational and practical, providing specific concepts and practices in clear, useful, and measurable terms.</a:t>
            </a:r>
          </a:p>
          <a:p>
            <a:pPr marL="609600" indent="-609600" eaLnBrk="1" hangingPunct="1"/>
            <a:r>
              <a:rPr lang="en-US" sz="2000" smtClean="0"/>
              <a:t>Outcome-oriented to improve counselor competence; make work manageable; create a sense of mastery and growth for the counselor; and address the needs of the organization, the supervisor, the supervisee, and the client.</a:t>
            </a:r>
            <a:r>
              <a:rPr lang="en-US" sz="2400" smtClean="0"/>
              <a:t>  </a:t>
            </a:r>
          </a:p>
        </p:txBody>
      </p:sp>
      <p:sp>
        <p:nvSpPr>
          <p:cNvPr id="51205"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630D0A7-0D36-4C54-86ED-EE2EA98F0C03}" type="slidenum">
              <a:rPr lang="en-US" sz="1200">
                <a:solidFill>
                  <a:schemeClr val="bg1"/>
                </a:solidFill>
                <a:cs typeface="Arial" charset="0"/>
              </a:rPr>
              <a:pPr algn="r"/>
              <a:t>20</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8067"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88068"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Direct Observation</a:t>
            </a:r>
          </a:p>
        </p:txBody>
      </p:sp>
      <p:sp>
        <p:nvSpPr>
          <p:cNvPr id="88069" name="Content Placeholder 2"/>
          <p:cNvSpPr>
            <a:spLocks noGrp="1"/>
          </p:cNvSpPr>
          <p:nvPr>
            <p:ph idx="4294967295"/>
          </p:nvPr>
        </p:nvSpPr>
        <p:spPr>
          <a:xfrm>
            <a:off x="304800" y="1143000"/>
            <a:ext cx="8686800" cy="5181600"/>
          </a:xfrm>
        </p:spPr>
        <p:txBody>
          <a:bodyPr/>
          <a:lstStyle/>
          <a:p>
            <a:pPr marL="609600" indent="-609600" eaLnBrk="1" hangingPunct="1">
              <a:buFont typeface="Arial" charset="0"/>
              <a:buNone/>
            </a:pPr>
            <a:endParaRPr lang="en-US" sz="1600" smtClean="0"/>
          </a:p>
          <a:p>
            <a:pPr marL="609600" indent="-609600">
              <a:buFont typeface="Arial" charset="0"/>
              <a:buNone/>
            </a:pPr>
            <a:r>
              <a:rPr lang="en-US" b="1" i="1" smtClean="0"/>
              <a:t>	</a:t>
            </a:r>
            <a:r>
              <a:rPr lang="en-US" b="1" i="1" smtClean="0">
                <a:solidFill>
                  <a:srgbClr val="006892"/>
                </a:solidFill>
                <a:latin typeface="Arial" charset="0"/>
              </a:rPr>
              <a:t>Issue:</a:t>
            </a:r>
            <a:r>
              <a:rPr lang="en-US" b="1" i="1" smtClean="0">
                <a:latin typeface="Arial" charset="0"/>
              </a:rPr>
              <a:t> </a:t>
            </a:r>
            <a:r>
              <a:rPr lang="en-US" smtClean="0">
                <a:latin typeface="Arial" charset="0"/>
              </a:rPr>
              <a:t>What is happening behind the</a:t>
            </a:r>
          </a:p>
          <a:p>
            <a:pPr marL="609600" indent="-609600">
              <a:buFont typeface="Arial" charset="0"/>
              <a:buNone/>
            </a:pPr>
            <a:r>
              <a:rPr lang="en-US" smtClean="0">
                <a:latin typeface="Arial" charset="0"/>
              </a:rPr>
              <a:t>	closed door?</a:t>
            </a:r>
          </a:p>
          <a:p>
            <a:pPr marL="609600" indent="-609600">
              <a:buFont typeface="Arial" charset="0"/>
              <a:buNone/>
            </a:pPr>
            <a:endParaRPr lang="en-US" sz="1000" b="1" smtClean="0">
              <a:latin typeface="Arial" charset="0"/>
            </a:endParaRPr>
          </a:p>
          <a:p>
            <a:pPr marL="609600" indent="-609600">
              <a:buFont typeface="Arial" charset="0"/>
              <a:buNone/>
            </a:pPr>
            <a:r>
              <a:rPr lang="en-US" b="1" i="1" smtClean="0">
                <a:latin typeface="Arial" charset="0"/>
              </a:rPr>
              <a:t>	</a:t>
            </a:r>
            <a:r>
              <a:rPr lang="en-US" b="1" i="1" smtClean="0">
                <a:solidFill>
                  <a:srgbClr val="006892"/>
                </a:solidFill>
                <a:latin typeface="Arial" charset="0"/>
              </a:rPr>
              <a:t>Assumption:</a:t>
            </a:r>
            <a:r>
              <a:rPr lang="en-US" b="1" i="1" smtClean="0">
                <a:latin typeface="Arial" charset="0"/>
              </a:rPr>
              <a:t> </a:t>
            </a:r>
            <a:r>
              <a:rPr lang="en-US" smtClean="0">
                <a:latin typeface="Arial" charset="0"/>
              </a:rPr>
              <a:t>Practice conforms to</a:t>
            </a:r>
          </a:p>
          <a:p>
            <a:pPr marL="609600" indent="-609600">
              <a:buFont typeface="Arial" charset="0"/>
              <a:buNone/>
            </a:pPr>
            <a:r>
              <a:rPr lang="en-US" smtClean="0">
                <a:latin typeface="Arial" charset="0"/>
              </a:rPr>
              <a:t>	policy, procedure, and clinical protocol</a:t>
            </a:r>
          </a:p>
          <a:p>
            <a:pPr marL="609600" indent="-609600">
              <a:buFont typeface="Arial" charset="0"/>
              <a:buNone/>
            </a:pPr>
            <a:endParaRPr lang="en-US" sz="1000" b="1" smtClean="0">
              <a:latin typeface="Arial" charset="0"/>
            </a:endParaRPr>
          </a:p>
          <a:p>
            <a:pPr marL="609600" indent="-609600">
              <a:buFont typeface="Arial" charset="0"/>
              <a:buNone/>
            </a:pPr>
            <a:r>
              <a:rPr lang="en-US" b="1" i="1" smtClean="0">
                <a:latin typeface="Arial" charset="0"/>
              </a:rPr>
              <a:t>	</a:t>
            </a:r>
            <a:r>
              <a:rPr lang="en-US" b="1" i="1" smtClean="0">
                <a:solidFill>
                  <a:srgbClr val="006892"/>
                </a:solidFill>
                <a:latin typeface="Arial" charset="0"/>
              </a:rPr>
              <a:t>Verification:</a:t>
            </a:r>
            <a:r>
              <a:rPr lang="en-US" b="1" i="1" smtClean="0">
                <a:latin typeface="Arial" charset="0"/>
              </a:rPr>
              <a:t> </a:t>
            </a:r>
            <a:r>
              <a:rPr lang="en-US" smtClean="0">
                <a:latin typeface="Arial" charset="0"/>
              </a:rPr>
              <a:t>Rarely happens</a:t>
            </a:r>
          </a:p>
          <a:p>
            <a:pPr marL="609600" indent="-609600">
              <a:buFont typeface="Arial" charset="0"/>
              <a:buNone/>
            </a:pPr>
            <a:endParaRPr lang="en-US" sz="1000" smtClean="0">
              <a:latin typeface="Arial" charset="0"/>
            </a:endParaRPr>
          </a:p>
          <a:p>
            <a:pPr marL="609600" indent="-609600">
              <a:buFont typeface="Arial" charset="0"/>
              <a:buNone/>
            </a:pPr>
            <a:r>
              <a:rPr lang="en-US" b="1" i="1" smtClean="0">
                <a:latin typeface="Arial" charset="0"/>
              </a:rPr>
              <a:t>	</a:t>
            </a:r>
            <a:r>
              <a:rPr lang="en-US" b="1" i="1" smtClean="0">
                <a:solidFill>
                  <a:srgbClr val="006892"/>
                </a:solidFill>
                <a:latin typeface="Arial" charset="0"/>
              </a:rPr>
              <a:t>Reality:</a:t>
            </a:r>
            <a:r>
              <a:rPr lang="en-US" b="1" i="1" smtClean="0">
                <a:latin typeface="Arial" charset="0"/>
              </a:rPr>
              <a:t> </a:t>
            </a:r>
            <a:r>
              <a:rPr lang="en-US" smtClean="0">
                <a:latin typeface="Arial" charset="0"/>
              </a:rPr>
              <a:t>Clinicians lack performance</a:t>
            </a:r>
          </a:p>
          <a:p>
            <a:pPr marL="609600" indent="-609600">
              <a:buFont typeface="Arial" charset="0"/>
              <a:buNone/>
            </a:pPr>
            <a:r>
              <a:rPr lang="en-US" smtClean="0">
                <a:latin typeface="Arial" charset="0"/>
              </a:rPr>
              <a:t>	feedback and mentoring</a:t>
            </a:r>
          </a:p>
        </p:txBody>
      </p:sp>
      <p:sp>
        <p:nvSpPr>
          <p:cNvPr id="88070"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95991081-E210-4D01-8008-FF71ADCFC6AE}" type="slidenum">
              <a:rPr lang="en-US" sz="1200">
                <a:solidFill>
                  <a:schemeClr val="bg1"/>
                </a:solidFill>
                <a:cs typeface="Arial" charset="0"/>
              </a:rPr>
              <a:pPr algn="r"/>
              <a:t>21</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0115"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90116"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Direct Observation</a:t>
            </a:r>
          </a:p>
        </p:txBody>
      </p:sp>
      <p:sp>
        <p:nvSpPr>
          <p:cNvPr id="90117" name="Content Placeholder 2"/>
          <p:cNvSpPr>
            <a:spLocks noGrp="1"/>
          </p:cNvSpPr>
          <p:nvPr>
            <p:ph idx="4294967295"/>
          </p:nvPr>
        </p:nvSpPr>
        <p:spPr>
          <a:xfrm>
            <a:off x="304800" y="1143000"/>
            <a:ext cx="8686800" cy="5181600"/>
          </a:xfrm>
        </p:spPr>
        <p:txBody>
          <a:bodyPr/>
          <a:lstStyle/>
          <a:p>
            <a:pPr marL="609600" indent="-609600" eaLnBrk="1" hangingPunct="1">
              <a:buFont typeface="Arial" charset="0"/>
              <a:buNone/>
            </a:pPr>
            <a:endParaRPr lang="en-US" sz="1600" smtClean="0"/>
          </a:p>
          <a:p>
            <a:pPr marL="609600" indent="-609600">
              <a:buFont typeface="Arial" charset="0"/>
              <a:buNone/>
            </a:pPr>
            <a:r>
              <a:rPr lang="en-US" b="1" i="1" smtClean="0"/>
              <a:t>	</a:t>
            </a:r>
            <a:endParaRPr lang="en-US" b="1" smtClean="0"/>
          </a:p>
        </p:txBody>
      </p:sp>
      <p:sp>
        <p:nvSpPr>
          <p:cNvPr id="90118"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411037E-C24E-4047-9DDD-A634CD32F41C}" type="slidenum">
              <a:rPr lang="en-US" sz="1200">
                <a:solidFill>
                  <a:schemeClr val="bg1"/>
                </a:solidFill>
                <a:cs typeface="Arial" charset="0"/>
              </a:rPr>
              <a:pPr algn="r"/>
              <a:t>22</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0122" name="Picture 10" descr="iceberg-poster"/>
          <p:cNvPicPr>
            <a:picLocks noChangeAspect="1" noChangeArrowheads="1"/>
          </p:cNvPicPr>
          <p:nvPr/>
        </p:nvPicPr>
        <p:blipFill>
          <a:blip r:embed="rId4"/>
          <a:srcRect/>
          <a:stretch>
            <a:fillRect/>
          </a:stretch>
        </p:blipFill>
        <p:spPr bwMode="auto">
          <a:xfrm>
            <a:off x="0" y="1144588"/>
            <a:ext cx="9144000" cy="5170487"/>
          </a:xfrm>
          <a:prstGeom prst="rect">
            <a:avLst/>
          </a:prstGeom>
          <a:noFill/>
        </p:spPr>
      </p:pic>
      <p:sp>
        <p:nvSpPr>
          <p:cNvPr id="90123" name="Rectangle 11"/>
          <p:cNvSpPr>
            <a:spLocks noChangeArrowheads="1"/>
          </p:cNvSpPr>
          <p:nvPr/>
        </p:nvSpPr>
        <p:spPr bwMode="auto">
          <a:xfrm>
            <a:off x="609600" y="4267200"/>
            <a:ext cx="8077200" cy="1066800"/>
          </a:xfrm>
          <a:prstGeom prst="rect">
            <a:avLst/>
          </a:prstGeom>
          <a:noFill/>
          <a:ln w="9525">
            <a:noFill/>
            <a:miter lim="800000"/>
            <a:headEnd/>
            <a:tailEnd/>
          </a:ln>
          <a:effectLst/>
        </p:spPr>
        <p:txBody>
          <a:bodyPr>
            <a:spAutoFit/>
          </a:bodyPr>
          <a:lstStyle/>
          <a:p>
            <a:pPr algn="ctr"/>
            <a:r>
              <a:rPr lang="en-US" sz="3200" b="1">
                <a:solidFill>
                  <a:schemeClr val="bg1"/>
                </a:solidFill>
              </a:rPr>
              <a:t>Direct observation of counselors is the</a:t>
            </a:r>
          </a:p>
          <a:p>
            <a:pPr algn="ctr"/>
            <a:r>
              <a:rPr lang="en-US" sz="3200" b="1">
                <a:solidFill>
                  <a:schemeClr val="bg1"/>
                </a:solidFill>
              </a:rPr>
              <a:t>only way to see the whole picture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4211"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94212"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Direct Observation</a:t>
            </a:r>
          </a:p>
        </p:txBody>
      </p:sp>
      <p:sp>
        <p:nvSpPr>
          <p:cNvPr id="94213" name="Content Placeholder 2"/>
          <p:cNvSpPr>
            <a:spLocks noGrp="1"/>
          </p:cNvSpPr>
          <p:nvPr>
            <p:ph idx="4294967295"/>
          </p:nvPr>
        </p:nvSpPr>
        <p:spPr>
          <a:xfrm>
            <a:off x="304800" y="1143000"/>
            <a:ext cx="8686800" cy="3581400"/>
          </a:xfrm>
        </p:spPr>
        <p:txBody>
          <a:bodyPr/>
          <a:lstStyle/>
          <a:p>
            <a:pPr marL="609600" indent="-609600" eaLnBrk="1" hangingPunct="1">
              <a:buFont typeface="Arial" charset="0"/>
              <a:buNone/>
            </a:pPr>
            <a:endParaRPr lang="en-US" sz="1600" smtClean="0"/>
          </a:p>
          <a:p>
            <a:pPr marL="609600" indent="-609600">
              <a:buFont typeface="Arial" charset="0"/>
              <a:buNone/>
            </a:pPr>
            <a:r>
              <a:rPr lang="en-US" smtClean="0"/>
              <a:t>Recorded vs. Live Observation</a:t>
            </a:r>
          </a:p>
          <a:p>
            <a:pPr marL="609600" indent="-609600">
              <a:buFont typeface="Arial" charset="0"/>
              <a:buNone/>
            </a:pPr>
            <a:endParaRPr lang="en-US" sz="1000" smtClean="0"/>
          </a:p>
          <a:p>
            <a:pPr marL="609600" indent="-609600">
              <a:buClr>
                <a:srgbClr val="BE854C"/>
              </a:buClr>
              <a:buSzPct val="80000"/>
              <a:buFont typeface="Wingdings" pitchFamily="2" charset="2"/>
              <a:buChar char="Ø"/>
            </a:pPr>
            <a:r>
              <a:rPr lang="en-US" sz="2400" smtClean="0"/>
              <a:t>Due to secure nature of correctional facilities, it is difficult to audio / videotape group and individual sessions with offenders.</a:t>
            </a:r>
          </a:p>
          <a:p>
            <a:pPr marL="609600" indent="-609600">
              <a:buClr>
                <a:srgbClr val="BE854C"/>
              </a:buClr>
              <a:buSzPct val="80000"/>
              <a:buFont typeface="Wingdings" pitchFamily="2" charset="2"/>
              <a:buChar char="Ø"/>
            </a:pPr>
            <a:r>
              <a:rPr lang="en-US" sz="2400" smtClean="0"/>
              <a:t>It may be possible for Clinical Supervisor to observe through security monitors or other two-way mirrors.</a:t>
            </a:r>
          </a:p>
          <a:p>
            <a:pPr marL="609600" indent="-609600">
              <a:buClr>
                <a:srgbClr val="BE854C"/>
              </a:buClr>
              <a:buSzPct val="80000"/>
              <a:buFont typeface="Wingdings" pitchFamily="2" charset="2"/>
              <a:buChar char="Ø"/>
            </a:pPr>
            <a:r>
              <a:rPr lang="en-US" sz="2400" smtClean="0"/>
              <a:t>Although time consuming, live observation is easier and more widely used in corrections and criminal justice settings.</a:t>
            </a:r>
          </a:p>
          <a:p>
            <a:pPr marL="609600" indent="-609600">
              <a:buClr>
                <a:srgbClr val="BE854C"/>
              </a:buClr>
              <a:buSzPct val="80000"/>
              <a:buFont typeface="Wingdings" pitchFamily="2" charset="2"/>
              <a:buChar char="Ø"/>
            </a:pPr>
            <a:endParaRPr lang="en-US" sz="2400" smtClean="0"/>
          </a:p>
          <a:p>
            <a:pPr marL="609600" indent="-609600" algn="ctr">
              <a:buClr>
                <a:srgbClr val="BE854C"/>
              </a:buClr>
              <a:buSzPct val="80000"/>
              <a:buFont typeface="Wingdings" pitchFamily="2" charset="2"/>
              <a:buNone/>
            </a:pPr>
            <a:r>
              <a:rPr lang="en-US" sz="2400" smtClean="0"/>
              <a:t>      </a:t>
            </a:r>
          </a:p>
          <a:p>
            <a:pPr marL="609600" indent="-609600">
              <a:buFont typeface="Arial" charset="0"/>
              <a:buNone/>
            </a:pPr>
            <a:r>
              <a:rPr lang="en-US" sz="2400" smtClean="0"/>
              <a:t>	</a:t>
            </a:r>
          </a:p>
        </p:txBody>
      </p:sp>
      <p:sp>
        <p:nvSpPr>
          <p:cNvPr id="94214"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203C04F-2802-431F-924A-3E125233574E}" type="slidenum">
              <a:rPr lang="en-US" sz="1200">
                <a:solidFill>
                  <a:schemeClr val="bg1"/>
                </a:solidFill>
                <a:cs typeface="Arial" charset="0"/>
              </a:rPr>
              <a:pPr algn="r"/>
              <a:t>23</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217" name="Text Box 9"/>
          <p:cNvSpPr txBox="1">
            <a:spLocks noChangeArrowheads="1"/>
          </p:cNvSpPr>
          <p:nvPr/>
        </p:nvSpPr>
        <p:spPr bwMode="auto">
          <a:xfrm>
            <a:off x="304800" y="5105400"/>
            <a:ext cx="8382000" cy="915988"/>
          </a:xfrm>
          <a:prstGeom prst="rect">
            <a:avLst/>
          </a:prstGeom>
          <a:noFill/>
          <a:ln w="9525">
            <a:noFill/>
            <a:miter lim="800000"/>
            <a:headEnd/>
            <a:tailEnd/>
          </a:ln>
          <a:effectLst/>
        </p:spPr>
        <p:txBody>
          <a:bodyPr>
            <a:spAutoFit/>
          </a:bodyPr>
          <a:lstStyle/>
          <a:p>
            <a:pPr algn="ctr">
              <a:spcBef>
                <a:spcPct val="50000"/>
              </a:spcBef>
            </a:pPr>
            <a:r>
              <a:rPr lang="en-US">
                <a:solidFill>
                  <a:srgbClr val="00577A"/>
                </a:solidFill>
              </a:rPr>
              <a:t>It is important to remember that                                                                        direct observation is part of the Clinical Supervision process                                                     and NOT part of an administration evaluation process.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325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53251" name="Title 1"/>
          <p:cNvSpPr>
            <a:spLocks noGrp="1"/>
          </p:cNvSpPr>
          <p:nvPr>
            <p:ph type="title" idx="4294967295"/>
          </p:nvPr>
        </p:nvSpPr>
        <p:spPr>
          <a:xfrm>
            <a:off x="457200" y="152400"/>
            <a:ext cx="8229600" cy="1143000"/>
          </a:xfrm>
        </p:spPr>
        <p:txBody>
          <a:bodyPr/>
          <a:lstStyle/>
          <a:p>
            <a:pPr eaLnBrk="1" hangingPunct="1"/>
            <a:r>
              <a:rPr lang="en-US" sz="4000" smtClean="0">
                <a:solidFill>
                  <a:srgbClr val="006892"/>
                </a:solidFill>
              </a:rPr>
              <a:t>Developmental Stages of Counselors</a:t>
            </a:r>
          </a:p>
        </p:txBody>
      </p:sp>
      <p:sp>
        <p:nvSpPr>
          <p:cNvPr id="5325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9CB4F6B-B11B-46CF-AF12-BF4A3080637F}" type="slidenum">
              <a:rPr lang="en-US" sz="1200">
                <a:solidFill>
                  <a:schemeClr val="bg1"/>
                </a:solidFill>
                <a:cs typeface="Arial" charset="0"/>
              </a:rPr>
              <a:pPr algn="r"/>
              <a:t>24</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3255" name="Picture 9"/>
          <p:cNvPicPr>
            <a:picLocks noChangeAspect="1" noChangeArrowheads="1"/>
          </p:cNvPicPr>
          <p:nvPr/>
        </p:nvPicPr>
        <p:blipFill>
          <a:blip r:embed="rId4"/>
          <a:srcRect/>
          <a:stretch>
            <a:fillRect/>
          </a:stretch>
        </p:blipFill>
        <p:spPr bwMode="auto">
          <a:xfrm>
            <a:off x="990600" y="1117600"/>
            <a:ext cx="7239000" cy="568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529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55299" name="Title 1"/>
          <p:cNvSpPr>
            <a:spLocks noGrp="1"/>
          </p:cNvSpPr>
          <p:nvPr>
            <p:ph type="title" idx="4294967295"/>
          </p:nvPr>
        </p:nvSpPr>
        <p:spPr>
          <a:xfrm>
            <a:off x="457200" y="152400"/>
            <a:ext cx="8229600" cy="1143000"/>
          </a:xfrm>
        </p:spPr>
        <p:txBody>
          <a:bodyPr/>
          <a:lstStyle/>
          <a:p>
            <a:pPr eaLnBrk="1" hangingPunct="1"/>
            <a:r>
              <a:rPr lang="en-US" sz="4000" smtClean="0">
                <a:solidFill>
                  <a:srgbClr val="006892"/>
                </a:solidFill>
              </a:rPr>
              <a:t>Developmental Stages of Counselors</a:t>
            </a:r>
          </a:p>
        </p:txBody>
      </p:sp>
      <p:sp>
        <p:nvSpPr>
          <p:cNvPr id="55300" name="Content Placeholder 2"/>
          <p:cNvSpPr>
            <a:spLocks noGrp="1"/>
          </p:cNvSpPr>
          <p:nvPr>
            <p:ph idx="4294967295"/>
          </p:nvPr>
        </p:nvSpPr>
        <p:spPr>
          <a:xfrm>
            <a:off x="304800" y="1295400"/>
            <a:ext cx="8686800" cy="4741863"/>
          </a:xfrm>
        </p:spPr>
        <p:txBody>
          <a:bodyPr/>
          <a:lstStyle/>
          <a:p>
            <a:pPr marL="609600" indent="-609600" eaLnBrk="1" hangingPunct="1">
              <a:buFont typeface="Arial" charset="0"/>
              <a:buNone/>
            </a:pPr>
            <a:r>
              <a:rPr lang="en-US" sz="2800" smtClean="0"/>
              <a:t>There are several important general principles about counselor development, including:</a:t>
            </a:r>
          </a:p>
          <a:p>
            <a:pPr marL="609600" indent="-609600" eaLnBrk="1" hangingPunct="1">
              <a:buFont typeface="Arial" charset="0"/>
              <a:buNone/>
            </a:pPr>
            <a:endParaRPr lang="en-US" sz="800" smtClean="0"/>
          </a:p>
          <a:p>
            <a:pPr marL="609600" indent="-609600" eaLnBrk="1" hangingPunct="1">
              <a:buClr>
                <a:srgbClr val="006892"/>
              </a:buClr>
              <a:buSzPct val="70000"/>
              <a:buFontTx/>
              <a:buChar char="•"/>
            </a:pPr>
            <a:r>
              <a:rPr lang="en-US" sz="2000" smtClean="0"/>
              <a:t>There is a beginning but not an end point for learning clinical skills; you can never “know it  all.”</a:t>
            </a:r>
          </a:p>
          <a:p>
            <a:pPr marL="609600" indent="-609600" eaLnBrk="1" hangingPunct="1">
              <a:buClr>
                <a:srgbClr val="006892"/>
              </a:buClr>
              <a:buSzPct val="70000"/>
              <a:buFontTx/>
              <a:buChar char="•"/>
            </a:pPr>
            <a:r>
              <a:rPr lang="en-US" sz="2000" smtClean="0"/>
              <a:t>Effective Clinical Supervision takes into account the individual learning styles and personalities of the supervisees and fits the supervisory approach to the developmental stage of each counselor.</a:t>
            </a:r>
          </a:p>
          <a:p>
            <a:pPr marL="609600" indent="-609600" eaLnBrk="1" hangingPunct="1">
              <a:buClr>
                <a:srgbClr val="006892"/>
              </a:buClr>
              <a:buSzPct val="70000"/>
              <a:buFontTx/>
              <a:buChar char="•"/>
            </a:pPr>
            <a:r>
              <a:rPr lang="en-US" sz="2000" smtClean="0"/>
              <a:t>There is a logical sequence to development, although it is not always predictable or rigid; some counselors may have been in the field for years but remain at an early stage of professional development, whereas others may progress quickly through the stages.</a:t>
            </a:r>
          </a:p>
          <a:p>
            <a:pPr marL="609600" indent="-609600" eaLnBrk="1" hangingPunct="1">
              <a:buClr>
                <a:srgbClr val="006892"/>
              </a:buClr>
              <a:buSzPct val="70000"/>
              <a:buFontTx/>
              <a:buChar char="•"/>
            </a:pPr>
            <a:r>
              <a:rPr lang="en-US" sz="2000" smtClean="0"/>
              <a:t>The developmental level can be applied for different aspects of a counselor’s overall competence (e.g., Level 2 mastery for individual counseling and Level 1 for group counseling).</a:t>
            </a:r>
          </a:p>
        </p:txBody>
      </p:sp>
      <p:sp>
        <p:nvSpPr>
          <p:cNvPr id="5530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29597D1-E606-4919-84C2-A574E42B7950}" type="slidenum">
              <a:rPr lang="en-US" sz="1200">
                <a:solidFill>
                  <a:schemeClr val="bg1"/>
                </a:solidFill>
                <a:cs typeface="Arial" charset="0"/>
              </a:rPr>
              <a:pPr algn="r"/>
              <a:t>25</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734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57347"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Cultural and Contextual Factors</a:t>
            </a:r>
          </a:p>
        </p:txBody>
      </p:sp>
      <p:sp>
        <p:nvSpPr>
          <p:cNvPr id="57348" name="Content Placeholder 2"/>
          <p:cNvSpPr>
            <a:spLocks noGrp="1"/>
          </p:cNvSpPr>
          <p:nvPr>
            <p:ph idx="4294967295"/>
          </p:nvPr>
        </p:nvSpPr>
        <p:spPr>
          <a:xfrm>
            <a:off x="228600" y="1676400"/>
            <a:ext cx="8686800" cy="4741863"/>
          </a:xfrm>
        </p:spPr>
        <p:txBody>
          <a:bodyPr/>
          <a:lstStyle/>
          <a:p>
            <a:pPr marL="609600" indent="-609600" eaLnBrk="1" hangingPunct="1">
              <a:buFont typeface="Arial" charset="0"/>
              <a:buNone/>
            </a:pPr>
            <a:r>
              <a:rPr lang="en-US" smtClean="0"/>
              <a:t>	</a:t>
            </a:r>
            <a:r>
              <a:rPr lang="en-US" sz="2400" smtClean="0"/>
              <a:t>Culture shapes belief systems, particularly concerning issues related to mental health and substance abuse, as well as the manifestation of symptoms, relational styles and coping patterns. </a:t>
            </a:r>
          </a:p>
          <a:p>
            <a:pPr marL="609600" indent="-609600" eaLnBrk="1" hangingPunct="1">
              <a:buFont typeface="Arial" charset="0"/>
              <a:buNone/>
            </a:pPr>
            <a:endParaRPr lang="en-US" sz="2400" smtClean="0"/>
          </a:p>
          <a:p>
            <a:pPr marL="609600" indent="-609600" eaLnBrk="1" hangingPunct="1">
              <a:buFont typeface="Arial" charset="0"/>
              <a:buNone/>
            </a:pPr>
            <a:r>
              <a:rPr lang="en-US" sz="2400" smtClean="0"/>
              <a:t>	</a:t>
            </a:r>
            <a:r>
              <a:rPr lang="en-US" sz="2400" b="1" smtClean="0"/>
              <a:t>Cultural competence</a:t>
            </a:r>
            <a:r>
              <a:rPr lang="en-US" sz="2400" smtClean="0"/>
              <a:t> refers to the ability to honor and respect the beliefs, language, interpersonal styles, and behavior of individuals and families receiving services, as well as staff who are providing such services. </a:t>
            </a:r>
          </a:p>
          <a:p>
            <a:pPr marL="609600" indent="-609600" eaLnBrk="1" hangingPunct="1">
              <a:buFont typeface="Arial" charset="0"/>
              <a:buNone/>
            </a:pPr>
            <a:endParaRPr lang="en-US" sz="2400" smtClean="0"/>
          </a:p>
          <a:p>
            <a:pPr marL="609600" indent="-609600" eaLnBrk="1" hangingPunct="1">
              <a:buFont typeface="Arial" charset="0"/>
              <a:buNone/>
            </a:pPr>
            <a:endParaRPr lang="en-US" sz="2400" smtClean="0"/>
          </a:p>
          <a:p>
            <a:pPr marL="609600" indent="-609600" eaLnBrk="1" hangingPunct="1">
              <a:buFont typeface="Arial" charset="0"/>
              <a:buNone/>
            </a:pPr>
            <a:r>
              <a:rPr lang="en-US" smtClean="0"/>
              <a:t>	</a:t>
            </a:r>
          </a:p>
        </p:txBody>
      </p:sp>
      <p:sp>
        <p:nvSpPr>
          <p:cNvPr id="5734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984BF26-3D18-4C4A-AA8B-DA934E5A2E20}" type="slidenum">
              <a:rPr lang="en-US" sz="1200">
                <a:solidFill>
                  <a:schemeClr val="bg1"/>
                </a:solidFill>
                <a:cs typeface="Arial" charset="0"/>
              </a:rPr>
              <a:pPr algn="r"/>
              <a:t>26</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939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59395"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Cultural and Contextual Factors</a:t>
            </a:r>
          </a:p>
        </p:txBody>
      </p:sp>
      <p:sp>
        <p:nvSpPr>
          <p:cNvPr id="59396" name="Content Placeholder 2"/>
          <p:cNvSpPr>
            <a:spLocks noGrp="1"/>
          </p:cNvSpPr>
          <p:nvPr>
            <p:ph idx="4294967295"/>
          </p:nvPr>
        </p:nvSpPr>
        <p:spPr>
          <a:xfrm>
            <a:off x="0" y="1295400"/>
            <a:ext cx="8686800" cy="4741863"/>
          </a:xfrm>
        </p:spPr>
        <p:txBody>
          <a:bodyPr/>
          <a:lstStyle/>
          <a:p>
            <a:pPr marL="609600" indent="-609600" eaLnBrk="1" hangingPunct="1">
              <a:buFont typeface="Arial" charset="0"/>
              <a:buNone/>
            </a:pPr>
            <a:endParaRPr lang="en-US" sz="2800" smtClean="0"/>
          </a:p>
          <a:p>
            <a:pPr marL="609600" indent="-609600" eaLnBrk="1" hangingPunct="1">
              <a:buFont typeface="Arial" charset="0"/>
              <a:buNone/>
            </a:pPr>
            <a:r>
              <a:rPr lang="en-US" sz="2800" smtClean="0"/>
              <a:t>	</a:t>
            </a:r>
          </a:p>
          <a:p>
            <a:pPr marL="609600" indent="-609600" eaLnBrk="1" hangingPunct="1">
              <a:buFont typeface="Arial" charset="0"/>
              <a:buNone/>
            </a:pPr>
            <a:r>
              <a:rPr lang="en-US" sz="2800" smtClean="0"/>
              <a:t>	“Cultural competence is a dynamic, ongoing, developmental process that requires a commitment and is achieved over time”. </a:t>
            </a:r>
          </a:p>
          <a:p>
            <a:pPr marL="609600" indent="-609600" eaLnBrk="1" hangingPunct="1">
              <a:buFont typeface="Arial" charset="0"/>
              <a:buNone/>
            </a:pPr>
            <a:r>
              <a:rPr lang="en-US" sz="2800" smtClean="0"/>
              <a:t>	</a:t>
            </a:r>
            <a:r>
              <a:rPr lang="en-US" sz="2000" smtClean="0"/>
              <a:t>(U.S. Department of Health and Human Services, 2003)</a:t>
            </a:r>
            <a:r>
              <a:rPr lang="en-US" sz="2800" smtClean="0"/>
              <a:t>  </a:t>
            </a:r>
          </a:p>
          <a:p>
            <a:pPr marL="609600" indent="-609600" eaLnBrk="1" hangingPunct="1">
              <a:buFont typeface="Arial" charset="0"/>
              <a:buNone/>
            </a:pPr>
            <a:endParaRPr lang="en-US" sz="2800" smtClean="0"/>
          </a:p>
          <a:p>
            <a:pPr marL="609600" indent="-609600" eaLnBrk="1" hangingPunct="1">
              <a:buFont typeface="Arial" charset="0"/>
              <a:buNone/>
            </a:pPr>
            <a:r>
              <a:rPr lang="en-US" smtClean="0"/>
              <a:t>	</a:t>
            </a:r>
          </a:p>
        </p:txBody>
      </p:sp>
      <p:sp>
        <p:nvSpPr>
          <p:cNvPr id="5939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8A741F0-F618-4317-8ABC-69166EDA4305}" type="slidenum">
              <a:rPr lang="en-US" sz="1200">
                <a:solidFill>
                  <a:schemeClr val="bg1"/>
                </a:solidFill>
                <a:cs typeface="Arial" charset="0"/>
              </a:rPr>
              <a:pPr algn="r"/>
              <a:t>27</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4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1443"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Cultural and Contextual Factors</a:t>
            </a:r>
          </a:p>
        </p:txBody>
      </p:sp>
      <p:sp>
        <p:nvSpPr>
          <p:cNvPr id="61444" name="Content Placeholder 2"/>
          <p:cNvSpPr>
            <a:spLocks noGrp="1"/>
          </p:cNvSpPr>
          <p:nvPr>
            <p:ph idx="4294967295"/>
          </p:nvPr>
        </p:nvSpPr>
        <p:spPr>
          <a:xfrm>
            <a:off x="228600" y="1676400"/>
            <a:ext cx="8686800" cy="4741863"/>
          </a:xfrm>
        </p:spPr>
        <p:txBody>
          <a:bodyPr/>
          <a:lstStyle/>
          <a:p>
            <a:pPr marL="609600" indent="-609600" eaLnBrk="1" hangingPunct="1">
              <a:buFont typeface="Arial" charset="0"/>
              <a:buNone/>
            </a:pPr>
            <a:r>
              <a:rPr lang="en-US" smtClean="0"/>
              <a:t>	</a:t>
            </a:r>
            <a:r>
              <a:rPr lang="en-US" sz="2400" smtClean="0"/>
              <a:t>Becoming culturally competent and able to integrate other contextual variables into supervision is a complex, long-term process.</a:t>
            </a:r>
            <a:r>
              <a:rPr lang="en-US" smtClean="0"/>
              <a:t> </a:t>
            </a:r>
            <a:endParaRPr lang="en-US" sz="2400" smtClean="0"/>
          </a:p>
          <a:p>
            <a:pPr marL="609600" indent="-609600" eaLnBrk="1" hangingPunct="1">
              <a:buFont typeface="Arial" charset="0"/>
              <a:buNone/>
            </a:pPr>
            <a:r>
              <a:rPr lang="en-US" sz="2400" smtClean="0"/>
              <a:t>	</a:t>
            </a:r>
          </a:p>
          <a:p>
            <a:pPr marL="609600" indent="-609600" eaLnBrk="1" hangingPunct="1">
              <a:buFont typeface="Arial" charset="0"/>
              <a:buNone/>
            </a:pPr>
            <a:r>
              <a:rPr lang="en-US" sz="2400" smtClean="0"/>
              <a:t>	It is the clinical supervisor’s responsibility to help supervisee’s build on the cultural competence skills they already possess as well as to focus on their cultural competence deficits.  It is important to initiate discussion of issues of culture, race, gender, sexual orientation and the like in supervision. </a:t>
            </a:r>
          </a:p>
          <a:p>
            <a:pPr marL="609600" indent="-609600" eaLnBrk="1" hangingPunct="1">
              <a:buFont typeface="Arial" charset="0"/>
              <a:buNone/>
            </a:pPr>
            <a:endParaRPr lang="en-US" sz="2400" smtClean="0"/>
          </a:p>
          <a:p>
            <a:pPr marL="609600" indent="-609600" eaLnBrk="1" hangingPunct="1">
              <a:buFont typeface="Arial" charset="0"/>
              <a:buNone/>
            </a:pPr>
            <a:endParaRPr lang="en-US" sz="2400" smtClean="0"/>
          </a:p>
          <a:p>
            <a:pPr marL="609600" indent="-609600" eaLnBrk="1" hangingPunct="1">
              <a:buFont typeface="Arial" charset="0"/>
              <a:buNone/>
            </a:pPr>
            <a:r>
              <a:rPr lang="en-US" smtClean="0"/>
              <a:t>	</a:t>
            </a:r>
          </a:p>
        </p:txBody>
      </p:sp>
      <p:sp>
        <p:nvSpPr>
          <p:cNvPr id="61445"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4BE6DA0-60A7-43D5-9DA1-B0DAAA14D691}" type="slidenum">
              <a:rPr lang="en-US" sz="1200">
                <a:solidFill>
                  <a:schemeClr val="bg1"/>
                </a:solidFill>
                <a:cs typeface="Arial" charset="0"/>
              </a:rPr>
              <a:pPr algn="r"/>
              <a:t>28</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349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3491"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Ethical Issues</a:t>
            </a:r>
          </a:p>
        </p:txBody>
      </p:sp>
      <p:sp>
        <p:nvSpPr>
          <p:cNvPr id="63492" name="Content Placeholder 2"/>
          <p:cNvSpPr>
            <a:spLocks noGrp="1"/>
          </p:cNvSpPr>
          <p:nvPr>
            <p:ph idx="4294967295"/>
          </p:nvPr>
        </p:nvSpPr>
        <p:spPr>
          <a:xfrm>
            <a:off x="228600" y="1676400"/>
            <a:ext cx="8686800" cy="4741863"/>
          </a:xfrm>
        </p:spPr>
        <p:txBody>
          <a:bodyPr/>
          <a:lstStyle/>
          <a:p>
            <a:pPr marL="609600" indent="-609600" eaLnBrk="1" hangingPunct="1"/>
            <a:r>
              <a:rPr lang="en-US" sz="2000" smtClean="0"/>
              <a:t>Ethical decision-making is a continuous, active process.</a:t>
            </a:r>
          </a:p>
          <a:p>
            <a:pPr marL="609600" indent="-609600" eaLnBrk="1" hangingPunct="1"/>
            <a:r>
              <a:rPr lang="en-US" sz="2000" smtClean="0"/>
              <a:t>Ethical standards are not a cookbook. They tell you what to do, not always how.</a:t>
            </a:r>
          </a:p>
          <a:p>
            <a:pPr marL="609600" indent="-609600" eaLnBrk="1" hangingPunct="1"/>
            <a:r>
              <a:rPr lang="en-US" sz="2000" smtClean="0"/>
              <a:t>Each situation is unique. Therefore, it is imperative that all personnel learn how to “think ethically” and how to make sound legal and ethical decisions.</a:t>
            </a:r>
          </a:p>
          <a:p>
            <a:pPr marL="609600" indent="-609600" eaLnBrk="1" hangingPunct="1"/>
            <a:r>
              <a:rPr lang="en-US" sz="2000" smtClean="0"/>
              <a:t>The most complex ethical issues arise in the context of two ethical behaviors that conflict; for instance, when a counselor wants to respect the privacy and confidentiality of a client, but it is in the client’s best interest for the counselor to contact someone else about his or her care.</a:t>
            </a:r>
          </a:p>
          <a:p>
            <a:pPr marL="609600" indent="-609600" eaLnBrk="1" hangingPunct="1"/>
            <a:r>
              <a:rPr lang="en-US" sz="2000" smtClean="0"/>
              <a:t>Therapy is conducted by fallible beings; people make mistakes—hopefully, minor ones.</a:t>
            </a:r>
          </a:p>
          <a:p>
            <a:pPr marL="609600" indent="-609600" eaLnBrk="1" hangingPunct="1"/>
            <a:r>
              <a:rPr lang="en-US" sz="2000" smtClean="0"/>
              <a:t>Sometimes the answers to ethical and legal questions are elusive. Ask a dozen people, and you’ll likely get twelve different points of view.</a:t>
            </a:r>
          </a:p>
          <a:p>
            <a:pPr marL="609600" indent="-609600" eaLnBrk="1" hangingPunct="1">
              <a:buFont typeface="Arial" charset="0"/>
              <a:buNone/>
            </a:pPr>
            <a:endParaRPr lang="en-US" sz="2400" smtClean="0"/>
          </a:p>
          <a:p>
            <a:pPr marL="609600" indent="-609600" eaLnBrk="1" hangingPunct="1">
              <a:buFont typeface="Arial" charset="0"/>
              <a:buNone/>
            </a:pPr>
            <a:r>
              <a:rPr lang="en-US" smtClean="0"/>
              <a:t>	</a:t>
            </a:r>
          </a:p>
        </p:txBody>
      </p:sp>
      <p:sp>
        <p:nvSpPr>
          <p:cNvPr id="6349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C00B246-0B17-429B-86E7-B5C509A65A92}" type="slidenum">
              <a:rPr lang="en-US" sz="1200">
                <a:solidFill>
                  <a:schemeClr val="bg1"/>
                </a:solidFill>
                <a:cs typeface="Arial" charset="0"/>
              </a:rPr>
              <a:pPr algn="r"/>
              <a:t>29</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6019"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86020"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cs typeface="Arial" charset="0"/>
              </a:rPr>
              <a:t>Learning Objectives</a:t>
            </a:r>
          </a:p>
        </p:txBody>
      </p:sp>
      <p:sp>
        <p:nvSpPr>
          <p:cNvPr id="8602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91C3FF62-7724-4A27-8F40-CBFF44B737B1}" type="slidenum">
              <a:rPr lang="en-US" sz="1200">
                <a:solidFill>
                  <a:schemeClr val="bg1"/>
                </a:solidFill>
                <a:cs typeface="Arial" charset="0"/>
              </a:rPr>
              <a:pPr algn="r"/>
              <a:t>3</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024" name="Content Placeholder 2"/>
          <p:cNvSpPr>
            <a:spLocks/>
          </p:cNvSpPr>
          <p:nvPr/>
        </p:nvSpPr>
        <p:spPr bwMode="auto">
          <a:xfrm>
            <a:off x="381000" y="1600200"/>
            <a:ext cx="8229600" cy="4038600"/>
          </a:xfrm>
          <a:prstGeom prst="rect">
            <a:avLst/>
          </a:prstGeom>
          <a:noFill/>
          <a:ln w="9525">
            <a:noFill/>
            <a:miter lim="800000"/>
            <a:headEnd/>
            <a:tailEnd/>
          </a:ln>
        </p:spPr>
        <p:txBody>
          <a:bodyPr/>
          <a:lstStyle/>
          <a:p>
            <a:pPr marL="342900" indent="-342900">
              <a:spcBef>
                <a:spcPct val="20000"/>
              </a:spcBef>
              <a:buClr>
                <a:srgbClr val="BE854C"/>
              </a:buClr>
              <a:buSzPct val="65000"/>
              <a:buFont typeface="Arial" charset="0"/>
              <a:buNone/>
            </a:pPr>
            <a:r>
              <a:rPr lang="en-US" sz="3200">
                <a:latin typeface="Calibri" pitchFamily="34" charset="0"/>
              </a:rPr>
              <a:t>   Participants will be able to:</a:t>
            </a:r>
          </a:p>
          <a:p>
            <a:pPr marL="342900" indent="-342900">
              <a:spcBef>
                <a:spcPct val="20000"/>
              </a:spcBef>
              <a:buClr>
                <a:srgbClr val="BE854C"/>
              </a:buClr>
              <a:buSzPct val="65000"/>
              <a:buFont typeface="Arial" charset="0"/>
              <a:buNone/>
            </a:pPr>
            <a:endParaRPr lang="en-US" sz="1200">
              <a:latin typeface="Calibri" pitchFamily="34" charset="0"/>
            </a:endParaRPr>
          </a:p>
          <a:p>
            <a:pPr marL="342900" indent="-342900">
              <a:spcBef>
                <a:spcPct val="20000"/>
              </a:spcBef>
              <a:buClr>
                <a:srgbClr val="006892"/>
              </a:buClr>
              <a:buSzPct val="65000"/>
              <a:buFont typeface="Wingdings" pitchFamily="2" charset="2"/>
              <a:buChar char="Ø"/>
            </a:pPr>
            <a:r>
              <a:rPr lang="en-US" sz="2800">
                <a:latin typeface="Calibri" pitchFamily="34" charset="0"/>
              </a:rPr>
              <a:t>Describe benefits of Clinical Supervision as it pertains both to counseling staff and for clientele</a:t>
            </a:r>
          </a:p>
          <a:p>
            <a:pPr marL="342900" indent="-342900">
              <a:spcBef>
                <a:spcPct val="20000"/>
              </a:spcBef>
              <a:buClr>
                <a:srgbClr val="006892"/>
              </a:buClr>
              <a:buSzPct val="65000"/>
              <a:buFont typeface="Wingdings" pitchFamily="2" charset="2"/>
              <a:buChar char="Ø"/>
            </a:pPr>
            <a:r>
              <a:rPr lang="en-US" sz="2800">
                <a:latin typeface="Calibri" pitchFamily="34" charset="0"/>
              </a:rPr>
              <a:t>Identify at least three qualities of effective Clinical Supervision</a:t>
            </a:r>
          </a:p>
          <a:p>
            <a:pPr marL="342900" indent="-342900">
              <a:spcBef>
                <a:spcPct val="20000"/>
              </a:spcBef>
              <a:buClr>
                <a:srgbClr val="006892"/>
              </a:buClr>
              <a:buSzPct val="65000"/>
              <a:buFont typeface="Wingdings" pitchFamily="2" charset="2"/>
              <a:buChar char="Ø"/>
            </a:pPr>
            <a:r>
              <a:rPr lang="en-US" sz="2800">
                <a:latin typeface="Calibri" pitchFamily="34" charset="0"/>
              </a:rPr>
              <a:t>Describe at least two Ethical Issues that Clinical Supervision can help address</a:t>
            </a:r>
          </a:p>
          <a:p>
            <a:pPr marL="342900" indent="-342900">
              <a:spcBef>
                <a:spcPct val="20000"/>
              </a:spcBef>
              <a:buClr>
                <a:srgbClr val="BE854C"/>
              </a:buClr>
              <a:buSzPct val="65000"/>
              <a:buFont typeface="Arial" charset="0"/>
              <a:buNone/>
            </a:pPr>
            <a:r>
              <a:rPr lang="en-US" sz="2400">
                <a:latin typeface="Calibri" pitchFamily="34" charset="0"/>
              </a:rPr>
              <a:t>	</a:t>
            </a:r>
            <a:endParaRPr lang="en-US" sz="2400">
              <a:solidFill>
                <a:srgbClr val="262626"/>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553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5539"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Ethical Issues</a:t>
            </a:r>
          </a:p>
        </p:txBody>
      </p:sp>
      <p:sp>
        <p:nvSpPr>
          <p:cNvPr id="65540" name="Content Placeholder 2"/>
          <p:cNvSpPr>
            <a:spLocks noGrp="1"/>
          </p:cNvSpPr>
          <p:nvPr>
            <p:ph idx="4294967295"/>
          </p:nvPr>
        </p:nvSpPr>
        <p:spPr>
          <a:xfrm>
            <a:off x="228600" y="1676400"/>
            <a:ext cx="8686800" cy="4741863"/>
          </a:xfrm>
        </p:spPr>
        <p:txBody>
          <a:bodyPr/>
          <a:lstStyle/>
          <a:p>
            <a:pPr marL="609600" indent="-609600" eaLnBrk="1" hangingPunct="1">
              <a:buFont typeface="Arial" charset="0"/>
              <a:buNone/>
            </a:pPr>
            <a:r>
              <a:rPr lang="en-US" sz="3600" b="1" smtClean="0"/>
              <a:t>Direct vs. Vicarious Liability</a:t>
            </a:r>
          </a:p>
          <a:p>
            <a:pPr marL="609600" indent="-609600" eaLnBrk="1" hangingPunct="1">
              <a:buFont typeface="Arial" charset="0"/>
              <a:buNone/>
            </a:pPr>
            <a:endParaRPr lang="en-US" sz="2400" smtClean="0"/>
          </a:p>
          <a:p>
            <a:pPr marL="609600" indent="-609600" eaLnBrk="1" hangingPunct="1">
              <a:buClr>
                <a:srgbClr val="BE854C"/>
              </a:buClr>
              <a:buSzPct val="80000"/>
              <a:buFont typeface="Wingdings" pitchFamily="2" charset="2"/>
              <a:buChar char="Ø"/>
            </a:pPr>
            <a:r>
              <a:rPr lang="en-US" b="1" smtClean="0"/>
              <a:t>Direct liability</a:t>
            </a:r>
            <a:r>
              <a:rPr lang="en-US" smtClean="0"/>
              <a:t> of the supervisor might include </a:t>
            </a:r>
            <a:r>
              <a:rPr lang="en-US" i="1" smtClean="0"/>
              <a:t>dereliction of supervisory responsibility</a:t>
            </a:r>
            <a:r>
              <a:rPr lang="en-US" smtClean="0"/>
              <a:t>.</a:t>
            </a:r>
          </a:p>
          <a:p>
            <a:pPr marL="609600" indent="-609600" eaLnBrk="1" hangingPunct="1">
              <a:buClr>
                <a:srgbClr val="BE854C"/>
              </a:buClr>
              <a:buSzPct val="80000"/>
              <a:buFont typeface="Wingdings" pitchFamily="2" charset="2"/>
              <a:buNone/>
            </a:pPr>
            <a:endParaRPr lang="en-US" sz="1400" smtClean="0"/>
          </a:p>
          <a:p>
            <a:pPr marL="609600" indent="-609600" eaLnBrk="1" hangingPunct="1">
              <a:buClr>
                <a:srgbClr val="BE854C"/>
              </a:buClr>
              <a:buSzPct val="80000"/>
              <a:buFont typeface="Wingdings" pitchFamily="2" charset="2"/>
              <a:buChar char="Ø"/>
            </a:pPr>
            <a:r>
              <a:rPr lang="en-US" b="1" smtClean="0"/>
              <a:t>Vicarious liability</a:t>
            </a:r>
            <a:r>
              <a:rPr lang="en-US" smtClean="0"/>
              <a:t> might include being held liable for damages incurred as a result of </a:t>
            </a:r>
            <a:r>
              <a:rPr lang="en-US" i="1" smtClean="0"/>
              <a:t>negligence in the supervision process</a:t>
            </a:r>
            <a:r>
              <a:rPr lang="en-US" smtClean="0"/>
              <a:t>. </a:t>
            </a:r>
            <a:endParaRPr lang="en-US" sz="2400" smtClean="0"/>
          </a:p>
          <a:p>
            <a:pPr marL="609600" indent="-609600" eaLnBrk="1" hangingPunct="1">
              <a:buFont typeface="Arial" charset="0"/>
              <a:buNone/>
            </a:pPr>
            <a:r>
              <a:rPr lang="en-US" smtClean="0"/>
              <a:t>	</a:t>
            </a:r>
          </a:p>
        </p:txBody>
      </p:sp>
      <p:sp>
        <p:nvSpPr>
          <p:cNvPr id="6554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EEE4E2C-9260-4B9B-94E6-697AC8197AA1}" type="slidenum">
              <a:rPr lang="en-US" sz="1200">
                <a:solidFill>
                  <a:schemeClr val="bg1"/>
                </a:solidFill>
                <a:cs typeface="Arial" charset="0"/>
              </a:rPr>
              <a:pPr algn="r"/>
              <a:t>30</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758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7587"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Ethical Issues</a:t>
            </a:r>
          </a:p>
        </p:txBody>
      </p:sp>
      <p:sp>
        <p:nvSpPr>
          <p:cNvPr id="67588" name="Content Placeholder 2"/>
          <p:cNvSpPr>
            <a:spLocks noGrp="1"/>
          </p:cNvSpPr>
          <p:nvPr>
            <p:ph idx="4294967295"/>
          </p:nvPr>
        </p:nvSpPr>
        <p:spPr>
          <a:xfrm>
            <a:off x="152400" y="1828800"/>
            <a:ext cx="8686800" cy="2057400"/>
          </a:xfrm>
        </p:spPr>
        <p:txBody>
          <a:bodyPr/>
          <a:lstStyle/>
          <a:p>
            <a:pPr marL="609600" indent="-609600" eaLnBrk="1" hangingPunct="1">
              <a:buFont typeface="Arial" charset="0"/>
              <a:buNone/>
            </a:pPr>
            <a:r>
              <a:rPr lang="en-US" b="1" smtClean="0"/>
              <a:t>Dual Relationships and Boundary Issues</a:t>
            </a:r>
          </a:p>
          <a:p>
            <a:pPr marL="609600" indent="-609600" eaLnBrk="1" hangingPunct="1">
              <a:buFont typeface="Arial" charset="0"/>
              <a:buNone/>
            </a:pPr>
            <a:endParaRPr lang="en-US" sz="1200" smtClean="0"/>
          </a:p>
          <a:p>
            <a:pPr marL="609600" indent="-609600" eaLnBrk="1" hangingPunct="1">
              <a:buClr>
                <a:srgbClr val="BE854C"/>
              </a:buClr>
              <a:buSzPct val="80000"/>
              <a:buFont typeface="Wingdings" pitchFamily="2" charset="2"/>
              <a:buChar char="Ø"/>
            </a:pPr>
            <a:r>
              <a:rPr lang="en-US" sz="2400" smtClean="0"/>
              <a:t>Be aware of both of these at two levels: between Clinical Supervisor and treatment staff AND treatment staff and client / inmate.  </a:t>
            </a:r>
          </a:p>
          <a:p>
            <a:pPr marL="609600" indent="-609600" eaLnBrk="1" hangingPunct="1">
              <a:buClr>
                <a:srgbClr val="BE854C"/>
              </a:buClr>
              <a:buSzPct val="80000"/>
              <a:buFont typeface="Wingdings" pitchFamily="2" charset="2"/>
              <a:buNone/>
            </a:pPr>
            <a:endParaRPr lang="en-US" sz="2400" smtClean="0"/>
          </a:p>
          <a:p>
            <a:pPr marL="609600" indent="-609600" eaLnBrk="1" hangingPunct="1">
              <a:buFont typeface="Arial" charset="0"/>
              <a:buNone/>
            </a:pPr>
            <a:r>
              <a:rPr lang="en-US" smtClean="0"/>
              <a:t>	</a:t>
            </a:r>
          </a:p>
        </p:txBody>
      </p:sp>
      <p:sp>
        <p:nvSpPr>
          <p:cNvPr id="6758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8F45369-D5B3-4131-AFDC-BD2BE6A19F0D}" type="slidenum">
              <a:rPr lang="en-US" sz="1200">
                <a:solidFill>
                  <a:schemeClr val="bg1"/>
                </a:solidFill>
                <a:cs typeface="Arial" charset="0"/>
              </a:rPr>
              <a:pPr algn="r"/>
              <a:t>31</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92" name="Text Box 9"/>
          <p:cNvSpPr txBox="1">
            <a:spLocks noChangeArrowheads="1"/>
          </p:cNvSpPr>
          <p:nvPr/>
        </p:nvSpPr>
        <p:spPr bwMode="auto">
          <a:xfrm>
            <a:off x="365125" y="3694113"/>
            <a:ext cx="3673475" cy="366712"/>
          </a:xfrm>
          <a:prstGeom prst="rect">
            <a:avLst/>
          </a:prstGeom>
          <a:noFill/>
          <a:ln w="9525">
            <a:noFill/>
            <a:miter lim="800000"/>
            <a:headEnd/>
            <a:tailEnd/>
          </a:ln>
        </p:spPr>
        <p:txBody>
          <a:bodyPr>
            <a:spAutoFit/>
          </a:bodyPr>
          <a:lstStyle/>
          <a:p>
            <a:endParaRPr lang="en-US"/>
          </a:p>
        </p:txBody>
      </p:sp>
      <p:sp>
        <p:nvSpPr>
          <p:cNvPr id="67593" name="Text Box 11"/>
          <p:cNvSpPr txBox="1">
            <a:spLocks noChangeArrowheads="1"/>
          </p:cNvSpPr>
          <p:nvPr/>
        </p:nvSpPr>
        <p:spPr bwMode="auto">
          <a:xfrm>
            <a:off x="304800" y="4191000"/>
            <a:ext cx="4343400" cy="915988"/>
          </a:xfrm>
          <a:prstGeom prst="rect">
            <a:avLst/>
          </a:prstGeom>
          <a:noFill/>
          <a:ln w="9525">
            <a:noFill/>
            <a:miter lim="800000"/>
            <a:headEnd/>
            <a:tailEnd/>
          </a:ln>
        </p:spPr>
        <p:txBody>
          <a:bodyPr>
            <a:spAutoFit/>
          </a:bodyPr>
          <a:lstStyle/>
          <a:p>
            <a:pPr>
              <a:buClr>
                <a:srgbClr val="006892"/>
              </a:buClr>
              <a:buFontTx/>
              <a:buChar char="•"/>
            </a:pPr>
            <a:r>
              <a:rPr lang="en-US"/>
              <a:t>  Former / future counselor</a:t>
            </a:r>
          </a:p>
          <a:p>
            <a:pPr>
              <a:buClr>
                <a:srgbClr val="006892"/>
              </a:buClr>
              <a:buFontTx/>
              <a:buChar char="•"/>
            </a:pPr>
            <a:r>
              <a:rPr lang="en-US"/>
              <a:t>  Former / future AA/NA sponsor</a:t>
            </a:r>
          </a:p>
          <a:p>
            <a:pPr>
              <a:buClr>
                <a:srgbClr val="006892"/>
              </a:buClr>
              <a:buFontTx/>
              <a:buChar char="•"/>
            </a:pPr>
            <a:r>
              <a:rPr lang="en-US"/>
              <a:t>  Former / future emotional relationship</a:t>
            </a:r>
          </a:p>
        </p:txBody>
      </p:sp>
      <p:sp>
        <p:nvSpPr>
          <p:cNvPr id="67594" name="Text Box 12"/>
          <p:cNvSpPr txBox="1">
            <a:spLocks noChangeArrowheads="1"/>
          </p:cNvSpPr>
          <p:nvPr/>
        </p:nvSpPr>
        <p:spPr bwMode="auto">
          <a:xfrm>
            <a:off x="4876800" y="4267200"/>
            <a:ext cx="4114800" cy="915988"/>
          </a:xfrm>
          <a:prstGeom prst="rect">
            <a:avLst/>
          </a:prstGeom>
          <a:noFill/>
          <a:ln w="9525">
            <a:noFill/>
            <a:miter lim="800000"/>
            <a:headEnd/>
            <a:tailEnd/>
          </a:ln>
        </p:spPr>
        <p:txBody>
          <a:bodyPr>
            <a:spAutoFit/>
          </a:bodyPr>
          <a:lstStyle/>
          <a:p>
            <a:pPr>
              <a:buClr>
                <a:srgbClr val="006892"/>
              </a:buClr>
              <a:buFontTx/>
              <a:buChar char="•"/>
            </a:pPr>
            <a:r>
              <a:rPr lang="en-US"/>
              <a:t>  Former / future administrative  </a:t>
            </a:r>
          </a:p>
          <a:p>
            <a:pPr>
              <a:buClr>
                <a:srgbClr val="006892"/>
              </a:buClr>
            </a:pPr>
            <a:r>
              <a:rPr lang="en-US"/>
              <a:t>   supervisor</a:t>
            </a:r>
          </a:p>
          <a:p>
            <a:pPr>
              <a:buClr>
                <a:srgbClr val="006892"/>
              </a:buClr>
              <a:buFontTx/>
              <a:buChar char="•"/>
            </a:pPr>
            <a:r>
              <a:rPr lang="en-US"/>
              <a:t>  Former / future sexual relationship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963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69635"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Ethical Issues</a:t>
            </a:r>
          </a:p>
        </p:txBody>
      </p:sp>
      <p:sp>
        <p:nvSpPr>
          <p:cNvPr id="69636" name="Content Placeholder 2"/>
          <p:cNvSpPr>
            <a:spLocks noGrp="1"/>
          </p:cNvSpPr>
          <p:nvPr>
            <p:ph idx="4294967295"/>
          </p:nvPr>
        </p:nvSpPr>
        <p:spPr>
          <a:xfrm>
            <a:off x="0" y="1371600"/>
            <a:ext cx="8686800" cy="2514600"/>
          </a:xfrm>
        </p:spPr>
        <p:txBody>
          <a:bodyPr/>
          <a:lstStyle/>
          <a:p>
            <a:pPr marL="609600" indent="-609600" eaLnBrk="1" hangingPunct="1">
              <a:buClr>
                <a:srgbClr val="006892"/>
              </a:buClr>
              <a:buFont typeface="Wingdings" pitchFamily="2" charset="2"/>
              <a:buNone/>
            </a:pPr>
            <a:r>
              <a:rPr lang="en-US" sz="3600" b="1" smtClean="0"/>
              <a:t>Informed Consent</a:t>
            </a:r>
          </a:p>
          <a:p>
            <a:pPr marL="609600" indent="-609600" eaLnBrk="1" hangingPunct="1">
              <a:buClr>
                <a:srgbClr val="006892"/>
              </a:buClr>
              <a:buFont typeface="Wingdings" pitchFamily="2" charset="2"/>
              <a:buNone/>
            </a:pPr>
            <a:endParaRPr lang="en-US" sz="1400" b="1" smtClean="0"/>
          </a:p>
          <a:p>
            <a:pPr marL="609600" indent="-609600" eaLnBrk="1" hangingPunct="1">
              <a:buClr>
                <a:srgbClr val="006892"/>
              </a:buClr>
              <a:buFont typeface="Wingdings" pitchFamily="2" charset="2"/>
              <a:buChar char="Ø"/>
            </a:pPr>
            <a:r>
              <a:rPr lang="en-US" sz="2800" smtClean="0"/>
              <a:t>The key to protecting the counselor and/or supervisor from legal concerns </a:t>
            </a:r>
            <a:endParaRPr lang="en-US" sz="2800" b="1" smtClean="0"/>
          </a:p>
          <a:p>
            <a:pPr marL="609600" indent="-609600" eaLnBrk="1" hangingPunct="1">
              <a:buFont typeface="Arial" charset="0"/>
              <a:buNone/>
            </a:pPr>
            <a:endParaRPr lang="en-US" sz="1600" smtClean="0"/>
          </a:p>
          <a:p>
            <a:pPr marL="609600" indent="-609600" eaLnBrk="1" hangingPunct="1">
              <a:buClr>
                <a:srgbClr val="BE854C"/>
              </a:buClr>
              <a:buSzPct val="65000"/>
              <a:buFont typeface="Wingdings" pitchFamily="2" charset="2"/>
              <a:buNone/>
            </a:pPr>
            <a:r>
              <a:rPr lang="en-US" sz="2800" smtClean="0"/>
              <a:t>The supervisor must inform the supervisee about:</a:t>
            </a:r>
            <a:r>
              <a:rPr lang="en-US" smtClean="0"/>
              <a:t> </a:t>
            </a:r>
          </a:p>
          <a:p>
            <a:pPr marL="931863" lvl="1" indent="-533400" eaLnBrk="1" hangingPunct="1">
              <a:buClr>
                <a:srgbClr val="BE854C"/>
              </a:buClr>
              <a:buSzPct val="65000"/>
              <a:buFont typeface="Wingdings" pitchFamily="2" charset="2"/>
              <a:buChar char="Ø"/>
            </a:pPr>
            <a:r>
              <a:rPr lang="en-US" sz="2400" smtClean="0"/>
              <a:t>The process of supervision </a:t>
            </a:r>
          </a:p>
          <a:p>
            <a:pPr marL="931863" lvl="1" indent="-533400" eaLnBrk="1" hangingPunct="1">
              <a:buClr>
                <a:srgbClr val="BE854C"/>
              </a:buClr>
              <a:buSzPct val="65000"/>
              <a:buFont typeface="Wingdings" pitchFamily="2" charset="2"/>
              <a:buChar char="Ø"/>
            </a:pPr>
            <a:r>
              <a:rPr lang="en-US" sz="2400" smtClean="0"/>
              <a:t>The feedback and evaluation criteria</a:t>
            </a:r>
          </a:p>
          <a:p>
            <a:pPr marL="931863" lvl="1" indent="-533400" eaLnBrk="1" hangingPunct="1">
              <a:buClr>
                <a:srgbClr val="BE854C"/>
              </a:buClr>
              <a:buSzPct val="65000"/>
              <a:buFont typeface="Wingdings" pitchFamily="2" charset="2"/>
              <a:buChar char="Ø"/>
            </a:pPr>
            <a:r>
              <a:rPr lang="en-US" sz="2400" smtClean="0"/>
              <a:t>Any other expectations of supervision - the supervision contract should clearly spell out these issues </a:t>
            </a:r>
          </a:p>
          <a:p>
            <a:pPr marL="609600" indent="-609600" eaLnBrk="1" hangingPunct="1">
              <a:buFont typeface="Arial" charset="0"/>
              <a:buNone/>
            </a:pPr>
            <a:r>
              <a:rPr lang="en-US" smtClean="0"/>
              <a:t>	</a:t>
            </a:r>
          </a:p>
        </p:txBody>
      </p:sp>
      <p:sp>
        <p:nvSpPr>
          <p:cNvPr id="6963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F4D4483-5098-46D9-86D5-97F35D701CAF}" type="slidenum">
              <a:rPr lang="en-US" sz="1200">
                <a:solidFill>
                  <a:schemeClr val="bg1"/>
                </a:solidFill>
                <a:cs typeface="Arial" charset="0"/>
              </a:rPr>
              <a:pPr algn="r"/>
              <a:t>32</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40" name="Text Box 9"/>
          <p:cNvSpPr txBox="1">
            <a:spLocks noChangeArrowheads="1"/>
          </p:cNvSpPr>
          <p:nvPr/>
        </p:nvSpPr>
        <p:spPr bwMode="auto">
          <a:xfrm>
            <a:off x="365125" y="3694113"/>
            <a:ext cx="3673475"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373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3731"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Ethical Issues</a:t>
            </a:r>
          </a:p>
        </p:txBody>
      </p:sp>
      <p:sp>
        <p:nvSpPr>
          <p:cNvPr id="73732" name="Content Placeholder 2"/>
          <p:cNvSpPr>
            <a:spLocks noGrp="1"/>
          </p:cNvSpPr>
          <p:nvPr>
            <p:ph idx="4294967295"/>
          </p:nvPr>
        </p:nvSpPr>
        <p:spPr>
          <a:xfrm>
            <a:off x="228600" y="1371600"/>
            <a:ext cx="8686800" cy="2514600"/>
          </a:xfrm>
        </p:spPr>
        <p:txBody>
          <a:bodyPr/>
          <a:lstStyle/>
          <a:p>
            <a:pPr marL="609600" indent="-609600" eaLnBrk="1" hangingPunct="1">
              <a:buClr>
                <a:srgbClr val="006892"/>
              </a:buClr>
              <a:buFont typeface="Wingdings" pitchFamily="2" charset="2"/>
              <a:buNone/>
            </a:pPr>
            <a:r>
              <a:rPr lang="en-US" sz="3600" b="1" smtClean="0"/>
              <a:t>Confidentiality</a:t>
            </a:r>
          </a:p>
          <a:p>
            <a:pPr marL="609600" indent="-609600" eaLnBrk="1" hangingPunct="1">
              <a:buClr>
                <a:srgbClr val="006892"/>
              </a:buClr>
              <a:buFont typeface="Wingdings" pitchFamily="2" charset="2"/>
              <a:buNone/>
            </a:pPr>
            <a:endParaRPr lang="en-US" sz="1400" b="1" smtClean="0"/>
          </a:p>
          <a:p>
            <a:pPr marL="609600" indent="-609600" eaLnBrk="1" hangingPunct="1">
              <a:buClr>
                <a:srgbClr val="006892"/>
              </a:buClr>
              <a:buFont typeface="Wingdings" pitchFamily="2" charset="2"/>
              <a:buNone/>
            </a:pPr>
            <a:r>
              <a:rPr lang="en-US" sz="2400" smtClean="0"/>
              <a:t>	“In supervision, regardless of whether there is a written or verbal contract between the clinical supervisor and supervisee, there is an implied contract and duty of care because of the supervisor’s vicarious liability. Informed consent and concerns for confidentiality should occur at three levels: </a:t>
            </a:r>
          </a:p>
          <a:p>
            <a:pPr marL="1371600" lvl="2" indent="-457200" eaLnBrk="1" hangingPunct="1">
              <a:buClr>
                <a:srgbClr val="006892"/>
              </a:buClr>
              <a:buFont typeface="Wingdings" pitchFamily="2" charset="2"/>
              <a:buChar char="Ø"/>
            </a:pPr>
            <a:r>
              <a:rPr lang="en-US" smtClean="0"/>
              <a:t>client consent to treatment </a:t>
            </a:r>
          </a:p>
          <a:p>
            <a:pPr marL="1371600" lvl="2" indent="-457200" eaLnBrk="1" hangingPunct="1">
              <a:buClr>
                <a:srgbClr val="006892"/>
              </a:buClr>
              <a:buFont typeface="Wingdings" pitchFamily="2" charset="2"/>
              <a:buChar char="Ø"/>
            </a:pPr>
            <a:r>
              <a:rPr lang="en-US" smtClean="0"/>
              <a:t>client consent to supervision of the case </a:t>
            </a:r>
          </a:p>
          <a:p>
            <a:pPr marL="1371600" lvl="2" indent="-457200" eaLnBrk="1" hangingPunct="1">
              <a:buClr>
                <a:srgbClr val="006892"/>
              </a:buClr>
              <a:buFont typeface="Wingdings" pitchFamily="2" charset="2"/>
              <a:buChar char="Ø"/>
            </a:pPr>
            <a:r>
              <a:rPr lang="en-US" smtClean="0"/>
              <a:t>supervisee consent to supervision.” </a:t>
            </a:r>
          </a:p>
          <a:p>
            <a:pPr marL="1371600" lvl="2" indent="-457200" eaLnBrk="1" hangingPunct="1">
              <a:buClr>
                <a:srgbClr val="006892"/>
              </a:buClr>
              <a:buFont typeface="Wingdings" pitchFamily="2" charset="2"/>
              <a:buNone/>
            </a:pPr>
            <a:r>
              <a:rPr lang="en-US" sz="1600" smtClean="0"/>
              <a:t>					</a:t>
            </a:r>
            <a:r>
              <a:rPr lang="en-US" sz="2000" smtClean="0"/>
              <a:t>(Bernard &amp; Goodyear, 2004)</a:t>
            </a:r>
            <a:r>
              <a:rPr lang="en-US" sz="1600" smtClean="0"/>
              <a:t> </a:t>
            </a:r>
            <a:r>
              <a:rPr lang="en-US" smtClean="0"/>
              <a:t>	</a:t>
            </a:r>
          </a:p>
        </p:txBody>
      </p:sp>
      <p:sp>
        <p:nvSpPr>
          <p:cNvPr id="7373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F2D9E9C0-148E-40EC-8C15-A05E0DC943D4}" type="slidenum">
              <a:rPr lang="en-US" sz="1200">
                <a:solidFill>
                  <a:schemeClr val="bg1"/>
                </a:solidFill>
                <a:cs typeface="Arial" charset="0"/>
              </a:rPr>
              <a:pPr algn="r"/>
              <a:t>33</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736" name="Text Box 9"/>
          <p:cNvSpPr txBox="1">
            <a:spLocks noChangeArrowheads="1"/>
          </p:cNvSpPr>
          <p:nvPr/>
        </p:nvSpPr>
        <p:spPr bwMode="auto">
          <a:xfrm>
            <a:off x="365125" y="3694113"/>
            <a:ext cx="3673475"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577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5779"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Ethical Issues</a:t>
            </a:r>
          </a:p>
        </p:txBody>
      </p:sp>
      <p:sp>
        <p:nvSpPr>
          <p:cNvPr id="75780" name="Content Placeholder 2"/>
          <p:cNvSpPr>
            <a:spLocks noGrp="1"/>
          </p:cNvSpPr>
          <p:nvPr>
            <p:ph idx="4294967295"/>
          </p:nvPr>
        </p:nvSpPr>
        <p:spPr>
          <a:xfrm>
            <a:off x="228600" y="1219200"/>
            <a:ext cx="8686800" cy="4876800"/>
          </a:xfrm>
        </p:spPr>
        <p:txBody>
          <a:bodyPr/>
          <a:lstStyle/>
          <a:p>
            <a:pPr marL="609600" indent="-609600" eaLnBrk="1" hangingPunct="1">
              <a:buClr>
                <a:srgbClr val="006892"/>
              </a:buClr>
              <a:buFont typeface="Wingdings" pitchFamily="2" charset="2"/>
              <a:buNone/>
            </a:pPr>
            <a:r>
              <a:rPr lang="en-US" b="1" smtClean="0"/>
              <a:t>Supervisor Ethics</a:t>
            </a:r>
          </a:p>
          <a:p>
            <a:pPr marL="609600" indent="-609600" eaLnBrk="1" hangingPunct="1">
              <a:buFont typeface="Arial" charset="0"/>
              <a:buNone/>
            </a:pPr>
            <a:r>
              <a:rPr lang="en-US" sz="1800" b="1" smtClean="0"/>
              <a:t>	</a:t>
            </a:r>
            <a:r>
              <a:rPr lang="en-US" sz="1800" smtClean="0"/>
              <a:t>In general, supervisors adhere to the same standards and ethics as substance abuse counselors with regard to dual relationship and other boundary violations. Supervisors will:</a:t>
            </a:r>
          </a:p>
          <a:p>
            <a:pPr marL="609600" indent="-609600" eaLnBrk="1" hangingPunct="1">
              <a:buFont typeface="Arial" charset="0"/>
              <a:buNone/>
            </a:pPr>
            <a:endParaRPr lang="en-US" sz="1200" smtClean="0"/>
          </a:p>
          <a:p>
            <a:pPr marL="609600" indent="-609600" eaLnBrk="1" hangingPunct="1">
              <a:buClr>
                <a:srgbClr val="006892"/>
              </a:buClr>
              <a:buFontTx/>
              <a:buChar char="•"/>
            </a:pPr>
            <a:r>
              <a:rPr lang="en-US" sz="1800" smtClean="0"/>
              <a:t>Uphold the highest professional standards of the field.</a:t>
            </a:r>
          </a:p>
          <a:p>
            <a:pPr marL="609600" indent="-609600" eaLnBrk="1" hangingPunct="1">
              <a:buClr>
                <a:srgbClr val="006892"/>
              </a:buClr>
              <a:buFontTx/>
              <a:buChar char="•"/>
            </a:pPr>
            <a:r>
              <a:rPr lang="en-US" sz="1800" smtClean="0"/>
              <a:t>Seek professional help (outside the work setting) when personal issues interfere with their clinical and/or supervisory functioning.</a:t>
            </a:r>
          </a:p>
          <a:p>
            <a:pPr marL="609600" indent="-609600" eaLnBrk="1" hangingPunct="1">
              <a:buClr>
                <a:srgbClr val="006892"/>
              </a:buClr>
              <a:buFontTx/>
              <a:buChar char="•"/>
            </a:pPr>
            <a:r>
              <a:rPr lang="en-US" sz="1800" smtClean="0"/>
              <a:t>Conduct themselves in a manner that models and sets an example for agency mission, vision, philosophy, wellness, recovery, and consumer satisfaction.</a:t>
            </a:r>
          </a:p>
          <a:p>
            <a:pPr marL="609600" indent="-609600" eaLnBrk="1" hangingPunct="1">
              <a:buClr>
                <a:srgbClr val="006892"/>
              </a:buClr>
              <a:buFontTx/>
              <a:buChar char="•"/>
            </a:pPr>
            <a:r>
              <a:rPr lang="en-US" sz="1800" smtClean="0"/>
              <a:t>Reinforce zero tolerance for interactions that are not professional, courteous, and compassionate.</a:t>
            </a:r>
          </a:p>
          <a:p>
            <a:pPr marL="609600" indent="-609600" eaLnBrk="1" hangingPunct="1">
              <a:buClr>
                <a:srgbClr val="006892"/>
              </a:buClr>
              <a:buFontTx/>
              <a:buChar char="•"/>
            </a:pPr>
            <a:r>
              <a:rPr lang="en-US" sz="1800" smtClean="0"/>
              <a:t>Treat supervisees, colleagues, peers, and clients with dignity, respect, and honesty.</a:t>
            </a:r>
          </a:p>
          <a:p>
            <a:pPr marL="609600" indent="-609600" eaLnBrk="1" hangingPunct="1">
              <a:buClr>
                <a:srgbClr val="006892"/>
              </a:buClr>
              <a:buFontTx/>
              <a:buChar char="•"/>
            </a:pPr>
            <a:r>
              <a:rPr lang="en-US" sz="1800" smtClean="0"/>
              <a:t>Adhere to the standards and regulations of confidentiality as dictated by the field and security of the institution. This applies to the supervisory as well as the counseling relationship.</a:t>
            </a:r>
          </a:p>
          <a:p>
            <a:pPr marL="609600" indent="-609600" eaLnBrk="1" hangingPunct="1">
              <a:buClr>
                <a:srgbClr val="006892"/>
              </a:buClr>
              <a:buFont typeface="Wingdings" pitchFamily="2" charset="2"/>
              <a:buNone/>
            </a:pPr>
            <a:endParaRPr lang="en-US" sz="1800" smtClean="0"/>
          </a:p>
          <a:p>
            <a:pPr marL="609600" indent="-609600" eaLnBrk="1" hangingPunct="1">
              <a:buClr>
                <a:srgbClr val="006892"/>
              </a:buClr>
              <a:buFont typeface="Wingdings" pitchFamily="2" charset="2"/>
              <a:buNone/>
            </a:pPr>
            <a:r>
              <a:rPr lang="en-US" smtClean="0"/>
              <a:t>	</a:t>
            </a:r>
          </a:p>
        </p:txBody>
      </p:sp>
      <p:sp>
        <p:nvSpPr>
          <p:cNvPr id="7578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A8A5107-2C74-4DC2-9F08-370112F36DD9}" type="slidenum">
              <a:rPr lang="en-US" sz="1200">
                <a:solidFill>
                  <a:schemeClr val="bg1"/>
                </a:solidFill>
                <a:cs typeface="Arial" charset="0"/>
              </a:rPr>
              <a:pPr algn="r"/>
              <a:t>34</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784" name="Text Box 9"/>
          <p:cNvSpPr txBox="1">
            <a:spLocks noChangeArrowheads="1"/>
          </p:cNvSpPr>
          <p:nvPr/>
        </p:nvSpPr>
        <p:spPr bwMode="auto">
          <a:xfrm>
            <a:off x="365125" y="3694113"/>
            <a:ext cx="3673475"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782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7827"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Benefits of Clinical Supervision </a:t>
            </a:r>
          </a:p>
        </p:txBody>
      </p:sp>
      <p:sp>
        <p:nvSpPr>
          <p:cNvPr id="77828" name="Content Placeholder 2"/>
          <p:cNvSpPr>
            <a:spLocks noGrp="1"/>
          </p:cNvSpPr>
          <p:nvPr>
            <p:ph idx="4294967295"/>
          </p:nvPr>
        </p:nvSpPr>
        <p:spPr>
          <a:xfrm>
            <a:off x="152400" y="1752600"/>
            <a:ext cx="8686800" cy="4876800"/>
          </a:xfrm>
        </p:spPr>
        <p:txBody>
          <a:bodyPr/>
          <a:lstStyle/>
          <a:p>
            <a:pPr marL="609600" indent="-609600" eaLnBrk="1" hangingPunct="1">
              <a:buClr>
                <a:srgbClr val="006892"/>
              </a:buClr>
              <a:buFont typeface="Wingdings" pitchFamily="2" charset="2"/>
              <a:buNone/>
            </a:pPr>
            <a:r>
              <a:rPr lang="en-US" sz="2800" b="1" smtClean="0"/>
              <a:t>Clinical supervision has a range of benefits for clinicians and the organization:</a:t>
            </a:r>
            <a:endParaRPr lang="en-US" b="1" smtClean="0"/>
          </a:p>
          <a:p>
            <a:pPr marL="609600" indent="-609600" eaLnBrk="1" hangingPunct="1">
              <a:buFont typeface="Arial" charset="0"/>
              <a:buNone/>
            </a:pPr>
            <a:r>
              <a:rPr lang="en-US" sz="1800" b="1" smtClean="0"/>
              <a:t>	</a:t>
            </a:r>
            <a:endParaRPr lang="en-US" sz="1200" smtClean="0"/>
          </a:p>
          <a:p>
            <a:pPr marL="609600" indent="-609600" eaLnBrk="1" hangingPunct="1"/>
            <a:r>
              <a:rPr lang="en-US" sz="2000" smtClean="0"/>
              <a:t>Availability of support for supervisees, and a forum to discuss clinical issues</a:t>
            </a:r>
          </a:p>
          <a:p>
            <a:pPr marL="609600" indent="-609600" eaLnBrk="1" hangingPunct="1"/>
            <a:r>
              <a:rPr lang="en-US" sz="2000" smtClean="0"/>
              <a:t>Maintenance of clinical skills and quality practice</a:t>
            </a:r>
          </a:p>
          <a:p>
            <a:pPr marL="609600" indent="-609600" eaLnBrk="1" hangingPunct="1"/>
            <a:r>
              <a:rPr lang="en-US" sz="2000" smtClean="0"/>
              <a:t>Promotion of standardized performance of core skills across the organization and / or field</a:t>
            </a:r>
          </a:p>
          <a:p>
            <a:pPr marL="609600" indent="-609600" eaLnBrk="1" hangingPunct="1"/>
            <a:r>
              <a:rPr lang="en-US" sz="2000" smtClean="0"/>
              <a:t>Improvement and / or attainment of complex clinical skills</a:t>
            </a:r>
          </a:p>
          <a:p>
            <a:pPr marL="609600" indent="-609600" eaLnBrk="1" hangingPunct="1"/>
            <a:r>
              <a:rPr lang="en-US" sz="2000" smtClean="0"/>
              <a:t>Increased job satisfaction and self confidence</a:t>
            </a:r>
          </a:p>
          <a:p>
            <a:pPr marL="609600" indent="-609600" eaLnBrk="1" hangingPunct="1"/>
            <a:r>
              <a:rPr lang="en-US" sz="2000" smtClean="0"/>
              <a:t>Improved communication amongst workers</a:t>
            </a:r>
          </a:p>
          <a:p>
            <a:pPr marL="609600" indent="-609600" eaLnBrk="1" hangingPunct="1"/>
            <a:r>
              <a:rPr lang="en-US" sz="2000" smtClean="0"/>
              <a:t>Improved worker retention</a:t>
            </a:r>
          </a:p>
          <a:p>
            <a:pPr marL="609600" indent="-609600" eaLnBrk="1" hangingPunct="1">
              <a:buClr>
                <a:srgbClr val="006892"/>
              </a:buClr>
              <a:buFont typeface="Wingdings" pitchFamily="2" charset="2"/>
              <a:buNone/>
            </a:pPr>
            <a:r>
              <a:rPr lang="en-US" smtClean="0"/>
              <a:t>	</a:t>
            </a:r>
          </a:p>
        </p:txBody>
      </p:sp>
      <p:sp>
        <p:nvSpPr>
          <p:cNvPr id="7782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D4E61BB-0D8F-4897-AC1B-BB0BC87F4F60}" type="slidenum">
              <a:rPr lang="en-US" sz="1200">
                <a:solidFill>
                  <a:schemeClr val="bg1"/>
                </a:solidFill>
                <a:cs typeface="Arial" charset="0"/>
              </a:rPr>
              <a:pPr algn="r"/>
              <a:t>35</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32" name="Text Box 9"/>
          <p:cNvSpPr txBox="1">
            <a:spLocks noChangeArrowheads="1"/>
          </p:cNvSpPr>
          <p:nvPr/>
        </p:nvSpPr>
        <p:spPr bwMode="auto">
          <a:xfrm>
            <a:off x="365125" y="3694113"/>
            <a:ext cx="3673475"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2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81923"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Benefits of Clinical Supervision </a:t>
            </a:r>
          </a:p>
        </p:txBody>
      </p:sp>
      <p:sp>
        <p:nvSpPr>
          <p:cNvPr id="81924" name="Content Placeholder 2"/>
          <p:cNvSpPr>
            <a:spLocks noGrp="1"/>
          </p:cNvSpPr>
          <p:nvPr>
            <p:ph idx="4294967295"/>
          </p:nvPr>
        </p:nvSpPr>
        <p:spPr>
          <a:xfrm>
            <a:off x="228600" y="1143000"/>
            <a:ext cx="8686800" cy="4876800"/>
          </a:xfrm>
        </p:spPr>
        <p:txBody>
          <a:bodyPr/>
          <a:lstStyle/>
          <a:p>
            <a:pPr marL="609600" indent="-609600" eaLnBrk="1" hangingPunct="1">
              <a:buFont typeface="Arial" charset="0"/>
              <a:buNone/>
            </a:pPr>
            <a:r>
              <a:rPr lang="en-US" sz="2400" b="1" smtClean="0"/>
              <a:t>Clinical supervision can address a number of recognized contributors to stress and burnout. For instance, clinical supervision may help with issues such as:</a:t>
            </a:r>
            <a:r>
              <a:rPr lang="en-US" sz="1800" b="1" smtClean="0"/>
              <a:t>	</a:t>
            </a:r>
          </a:p>
          <a:p>
            <a:pPr marL="609600" indent="-609600" eaLnBrk="1" hangingPunct="1">
              <a:buFont typeface="Arial" charset="0"/>
              <a:buNone/>
            </a:pPr>
            <a:endParaRPr lang="en-US" sz="800" smtClean="0"/>
          </a:p>
          <a:p>
            <a:pPr marL="609600" indent="-609600" eaLnBrk="1" hangingPunct="1"/>
            <a:r>
              <a:rPr lang="en-US" sz="2000" b="1" smtClean="0"/>
              <a:t>Stressful events.  </a:t>
            </a:r>
            <a:r>
              <a:rPr lang="en-US" sz="2000" smtClean="0"/>
              <a:t>Clinical supervision may help the supervisee to develop coping strategies</a:t>
            </a:r>
          </a:p>
          <a:p>
            <a:pPr marL="609600" indent="-609600" eaLnBrk="1" hangingPunct="1"/>
            <a:r>
              <a:rPr lang="en-US" sz="2000" b="1" smtClean="0"/>
              <a:t>Role ambiguity.  </a:t>
            </a:r>
            <a:r>
              <a:rPr lang="en-US" sz="2000" smtClean="0"/>
              <a:t>Clinical supervision may help to clarify the roles and responsibilities of the job</a:t>
            </a:r>
          </a:p>
          <a:p>
            <a:pPr marL="609600" indent="-609600" eaLnBrk="1" hangingPunct="1"/>
            <a:r>
              <a:rPr lang="en-US" sz="2000" b="1" smtClean="0"/>
              <a:t>Career development.  </a:t>
            </a:r>
            <a:r>
              <a:rPr lang="en-US" sz="2000" smtClean="0"/>
              <a:t>Clinical supervision can facilitate career progression by helping supervisees to enhance clinical skills and experience and by providing (in some cases) the required credentials for registration with professional bodies</a:t>
            </a:r>
          </a:p>
          <a:p>
            <a:pPr marL="609600" indent="-609600" eaLnBrk="1" hangingPunct="1"/>
            <a:r>
              <a:rPr lang="en-US" sz="2000" b="1" smtClean="0"/>
              <a:t>Skill use.  </a:t>
            </a:r>
            <a:r>
              <a:rPr lang="en-US" sz="2000" smtClean="0"/>
              <a:t>Skill variety, task identity, task significance, autonomy and feedback are recognized contributors to job satisfaction, which in turn can impact on worker wellbeing.  Clinical supervision can help to expand supervisees’ repertoire of clinical and interpersonal skills.	</a:t>
            </a:r>
          </a:p>
        </p:txBody>
      </p:sp>
      <p:sp>
        <p:nvSpPr>
          <p:cNvPr id="81925"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A3A1A37-5B20-4A92-B384-E3FA9ABF2A17}" type="slidenum">
              <a:rPr lang="en-US" sz="1200">
                <a:solidFill>
                  <a:schemeClr val="bg1"/>
                </a:solidFill>
                <a:cs typeface="Arial" charset="0"/>
              </a:rPr>
              <a:pPr algn="r"/>
              <a:t>36</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28" name="Text Box 9"/>
          <p:cNvSpPr txBox="1">
            <a:spLocks noChangeArrowheads="1"/>
          </p:cNvSpPr>
          <p:nvPr/>
        </p:nvSpPr>
        <p:spPr bwMode="auto">
          <a:xfrm>
            <a:off x="365125" y="3694113"/>
            <a:ext cx="3673475"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6259"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96260"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Benefits of Clinical Supervision </a:t>
            </a:r>
          </a:p>
        </p:txBody>
      </p:sp>
      <p:sp>
        <p:nvSpPr>
          <p:cNvPr id="96261" name="Content Placeholder 2"/>
          <p:cNvSpPr>
            <a:spLocks noGrp="1"/>
          </p:cNvSpPr>
          <p:nvPr>
            <p:ph idx="4294967295"/>
          </p:nvPr>
        </p:nvSpPr>
        <p:spPr>
          <a:xfrm>
            <a:off x="228600" y="1143000"/>
            <a:ext cx="8686800" cy="4876800"/>
          </a:xfrm>
        </p:spPr>
        <p:txBody>
          <a:bodyPr/>
          <a:lstStyle/>
          <a:p>
            <a:pPr marL="609600" indent="-609600" eaLnBrk="1" hangingPunct="1">
              <a:buClr>
                <a:srgbClr val="BE854C"/>
              </a:buClr>
              <a:buSzPct val="65000"/>
              <a:buFont typeface="Arial" charset="0"/>
              <a:buNone/>
            </a:pPr>
            <a:r>
              <a:rPr lang="en-US" sz="2400" b="1" smtClean="0"/>
              <a:t>	</a:t>
            </a:r>
          </a:p>
          <a:p>
            <a:pPr marL="609600" indent="-609600" algn="ctr" eaLnBrk="1" hangingPunct="1">
              <a:buClr>
                <a:srgbClr val="BE854C"/>
              </a:buClr>
              <a:buSzPct val="65000"/>
              <a:buFont typeface="Arial" charset="0"/>
              <a:buNone/>
            </a:pPr>
            <a:r>
              <a:rPr lang="en-US" sz="2400" b="1" smtClean="0"/>
              <a:t>REMEMBER</a:t>
            </a:r>
          </a:p>
          <a:p>
            <a:pPr marL="609600" indent="-609600" algn="ctr" eaLnBrk="1" hangingPunct="1">
              <a:buClr>
                <a:srgbClr val="BE854C"/>
              </a:buClr>
              <a:buSzPct val="65000"/>
              <a:buFont typeface="Arial" charset="0"/>
              <a:buNone/>
            </a:pPr>
            <a:endParaRPr lang="en-US" sz="2400" b="1" smtClean="0"/>
          </a:p>
          <a:p>
            <a:pPr marL="609600" indent="-609600" eaLnBrk="1" hangingPunct="1">
              <a:buClr>
                <a:srgbClr val="BE854C"/>
              </a:buClr>
              <a:buSzPct val="65000"/>
              <a:buFont typeface="Arial" charset="0"/>
              <a:buNone/>
            </a:pPr>
            <a:r>
              <a:rPr lang="en-US" sz="2400" b="1" smtClean="0"/>
              <a:t>	Every clinician, regardless of level of skill and experience, needs and has a right to clinical supervision. </a:t>
            </a:r>
            <a:r>
              <a:rPr lang="en-US" sz="2000" smtClean="0"/>
              <a:t>	</a:t>
            </a:r>
          </a:p>
          <a:p>
            <a:pPr marL="609600" indent="-609600" eaLnBrk="1" hangingPunct="1">
              <a:buClr>
                <a:srgbClr val="BE854C"/>
              </a:buClr>
              <a:buSzPct val="65000"/>
              <a:buFont typeface="Arial" charset="0"/>
              <a:buNone/>
            </a:pPr>
            <a:endParaRPr lang="en-US" sz="2000" smtClean="0"/>
          </a:p>
          <a:p>
            <a:pPr marL="609600" indent="-609600" eaLnBrk="1" hangingPunct="1">
              <a:buClr>
                <a:srgbClr val="BE854C"/>
              </a:buClr>
              <a:buSzPct val="65000"/>
              <a:buFont typeface="Arial" charset="0"/>
              <a:buNone/>
            </a:pPr>
            <a:r>
              <a:rPr lang="en-US" sz="2000" smtClean="0"/>
              <a:t>	</a:t>
            </a:r>
            <a:r>
              <a:rPr lang="en-US" sz="2400" b="1" smtClean="0"/>
              <a:t>This is difficult work – take care of yourself if you want to continue doing it effectively and with compassion.</a:t>
            </a:r>
          </a:p>
        </p:txBody>
      </p:sp>
      <p:sp>
        <p:nvSpPr>
          <p:cNvPr id="9626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B4B0F17-0463-4FCA-92C9-E1B3BB4FA625}" type="slidenum">
              <a:rPr lang="en-US" sz="1200">
                <a:solidFill>
                  <a:schemeClr val="bg1"/>
                </a:solidFill>
                <a:cs typeface="Arial" charset="0"/>
              </a:rPr>
              <a:pPr algn="r"/>
              <a:t>37</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265" name="Text Box 9"/>
          <p:cNvSpPr txBox="1">
            <a:spLocks noChangeArrowheads="1"/>
          </p:cNvSpPr>
          <p:nvPr/>
        </p:nvSpPr>
        <p:spPr bwMode="auto">
          <a:xfrm>
            <a:off x="365125" y="3694113"/>
            <a:ext cx="3673475"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03"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102404"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References </a:t>
            </a:r>
          </a:p>
        </p:txBody>
      </p:sp>
      <p:sp>
        <p:nvSpPr>
          <p:cNvPr id="102405" name="Content Placeholder 2"/>
          <p:cNvSpPr>
            <a:spLocks noGrp="1"/>
          </p:cNvSpPr>
          <p:nvPr>
            <p:ph idx="4294967295"/>
          </p:nvPr>
        </p:nvSpPr>
        <p:spPr>
          <a:xfrm>
            <a:off x="228600" y="1143000"/>
            <a:ext cx="8686800" cy="4876800"/>
          </a:xfrm>
        </p:spPr>
        <p:txBody>
          <a:bodyPr/>
          <a:lstStyle/>
          <a:p>
            <a:pPr marL="609600" indent="-609600" eaLnBrk="1" hangingPunct="1">
              <a:buClr>
                <a:srgbClr val="BE854C"/>
              </a:buClr>
              <a:buSzPct val="65000"/>
              <a:buFont typeface="Arial" charset="0"/>
              <a:buNone/>
            </a:pPr>
            <a:r>
              <a:rPr lang="en-US" sz="1600" b="1" smtClean="0"/>
              <a:t>	</a:t>
            </a:r>
          </a:p>
          <a:p>
            <a:pPr marL="609600" indent="-609600" eaLnBrk="1" hangingPunct="1">
              <a:buClr>
                <a:srgbClr val="BE854C"/>
              </a:buClr>
              <a:buSzPct val="65000"/>
              <a:buFont typeface="Arial" charset="0"/>
              <a:buNone/>
            </a:pPr>
            <a:r>
              <a:rPr lang="en-US" sz="1600" b="1" smtClean="0">
                <a:latin typeface="Arial" charset="0"/>
              </a:rPr>
              <a:t>	</a:t>
            </a:r>
            <a:r>
              <a:rPr lang="en-US" sz="1600" smtClean="0">
                <a:latin typeface="Arial" charset="0"/>
              </a:rPr>
              <a:t>Center for Substance Abuse Treatment. </a:t>
            </a:r>
            <a:r>
              <a:rPr lang="en-US" sz="1600" i="1" smtClean="0">
                <a:latin typeface="Arial" charset="0"/>
              </a:rPr>
              <a:t>Clinical Supervision and Professional Development of the Substance Abuse Counselor</a:t>
            </a:r>
            <a:r>
              <a:rPr lang="en-US" sz="1600" smtClean="0">
                <a:latin typeface="Arial" charset="0"/>
              </a:rPr>
              <a:t>. Treatment Improvement Protocol (TIP) Series 52. DHHS Publication No. (SMA) 09-4435. Rockville, MD: Substance Abuse and Mental Health Services Administration, 2009. </a:t>
            </a:r>
          </a:p>
          <a:p>
            <a:pPr marL="609600" indent="-609600" eaLnBrk="1" hangingPunct="1">
              <a:buClr>
                <a:srgbClr val="BE854C"/>
              </a:buClr>
              <a:buSzPct val="65000"/>
              <a:buFont typeface="Arial" charset="0"/>
              <a:buNone/>
            </a:pPr>
            <a:endParaRPr lang="en-US" sz="1600" smtClean="0">
              <a:latin typeface="Arial" charset="0"/>
            </a:endParaRPr>
          </a:p>
          <a:p>
            <a:pPr marL="609600" indent="-609600">
              <a:buFont typeface="Arial" charset="0"/>
              <a:buNone/>
            </a:pPr>
            <a:r>
              <a:rPr lang="en-US" sz="1600" smtClean="0">
                <a:latin typeface="Arial" charset="0"/>
              </a:rPr>
              <a:t>	Center for Substance Abuse Treatment. Competencies for Substance Abuse Treatment Clinical Supervisors. Technical Assistance Publication (TAP) Series 21-A. DHHS Publication No. (SMA) 08-4243. Rockville, MD: Substance Abuse and Mental Health Services Administration, 2007; reprinted 2008.</a:t>
            </a:r>
          </a:p>
          <a:p>
            <a:pPr marL="609600" indent="-609600">
              <a:buFont typeface="Arial" charset="0"/>
              <a:buNone/>
            </a:pPr>
            <a:endParaRPr lang="en-US" sz="1600" smtClean="0">
              <a:latin typeface="Arial" charset="0"/>
            </a:endParaRPr>
          </a:p>
          <a:p>
            <a:pPr marL="609600" indent="-609600">
              <a:buFont typeface="Arial" charset="0"/>
              <a:buNone/>
            </a:pPr>
            <a:r>
              <a:rPr lang="en-US" sz="1600" smtClean="0">
                <a:latin typeface="Arial" charset="0"/>
              </a:rPr>
              <a:t>	Neumann, D.A. and Gamble, S.J. 2009. Issues in the professional development of psychotherapists: Countertransference, and vicarious traumatization in the new trauma therapist. Pyschotherapy, 32 (2), 341-347. </a:t>
            </a:r>
          </a:p>
          <a:p>
            <a:pPr marL="609600" indent="-609600">
              <a:buFont typeface="Arial" charset="0"/>
              <a:buNone/>
            </a:pPr>
            <a:endParaRPr lang="en-US" sz="1600" smtClean="0">
              <a:latin typeface="Arial" charset="0"/>
            </a:endParaRPr>
          </a:p>
          <a:p>
            <a:pPr marL="609600" indent="-609600">
              <a:buFont typeface="Arial" charset="0"/>
              <a:buNone/>
            </a:pPr>
            <a:r>
              <a:rPr lang="en-US" sz="1600" smtClean="0">
                <a:latin typeface="Arial" charset="0"/>
              </a:rPr>
              <a:t>	</a:t>
            </a:r>
            <a:r>
              <a:rPr lang="en-US" sz="1600" smtClean="0">
                <a:latin typeface="Arial" charset="0"/>
                <a:hlinkClick r:id="rId4"/>
              </a:rPr>
              <a:t>http://community.nicic.gov/blogs/mentalhealth/archive/2011/03/11/vicarious-traumatization-a-guide-to-recognizing-responding-to-and-preventing-a-serious-consequence-of-providing-mental-health-care-in-jails-prisons-and-community-corrections.aspx</a:t>
            </a:r>
            <a:r>
              <a:rPr lang="en-US" sz="1600" smtClean="0">
                <a:latin typeface="Arial" charset="0"/>
              </a:rPr>
              <a:t> </a:t>
            </a:r>
          </a:p>
          <a:p>
            <a:pPr marL="609600" indent="-609600">
              <a:buFont typeface="Arial" charset="0"/>
              <a:buNone/>
            </a:pPr>
            <a:endParaRPr lang="en-US" sz="1600" smtClean="0">
              <a:latin typeface="Arial" charset="0"/>
            </a:endParaRPr>
          </a:p>
          <a:p>
            <a:pPr marL="609600" indent="-609600">
              <a:buFont typeface="Arial" charset="0"/>
              <a:buNone/>
            </a:pPr>
            <a:endParaRPr lang="en-US" sz="1800" smtClean="0">
              <a:latin typeface="Arial" charset="0"/>
            </a:endParaRPr>
          </a:p>
          <a:p>
            <a:pPr marL="609600" indent="-609600" eaLnBrk="1" hangingPunct="1">
              <a:buClr>
                <a:srgbClr val="BE854C"/>
              </a:buClr>
              <a:buSzPct val="65000"/>
              <a:buFont typeface="Arial" charset="0"/>
              <a:buNone/>
            </a:pPr>
            <a:endParaRPr lang="en-US" sz="1800" smtClean="0">
              <a:latin typeface="Arial" charset="0"/>
            </a:endParaRPr>
          </a:p>
          <a:p>
            <a:pPr marL="609600" indent="-609600" eaLnBrk="1" hangingPunct="1">
              <a:buClr>
                <a:srgbClr val="BE854C"/>
              </a:buClr>
              <a:buSzPct val="65000"/>
              <a:buFont typeface="Arial" charset="0"/>
              <a:buNone/>
            </a:pPr>
            <a:endParaRPr lang="en-US" sz="2000" smtClean="0"/>
          </a:p>
        </p:txBody>
      </p:sp>
      <p:sp>
        <p:nvSpPr>
          <p:cNvPr id="102406"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650A07C-249C-4427-952D-A22282719D29}" type="slidenum">
              <a:rPr lang="en-US" sz="1200">
                <a:solidFill>
                  <a:schemeClr val="bg1"/>
                </a:solidFill>
                <a:cs typeface="Arial" charset="0"/>
              </a:rPr>
              <a:pPr algn="r"/>
              <a:t>38</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09" name="Text Box 9"/>
          <p:cNvSpPr txBox="1">
            <a:spLocks noChangeArrowheads="1"/>
          </p:cNvSpPr>
          <p:nvPr/>
        </p:nvSpPr>
        <p:spPr bwMode="auto">
          <a:xfrm>
            <a:off x="365125" y="3694113"/>
            <a:ext cx="3673475"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457200" y="152400"/>
            <a:ext cx="8229600" cy="1143000"/>
          </a:xfrm>
        </p:spPr>
        <p:txBody>
          <a:bodyPr/>
          <a:lstStyle/>
          <a:p>
            <a:pPr eaLnBrk="1" hangingPunct="1"/>
            <a:r>
              <a:rPr lang="en-US" smtClean="0">
                <a:solidFill>
                  <a:srgbClr val="006892"/>
                </a:solidFill>
              </a:rPr>
              <a:t>What is Clinical Supervision?</a:t>
            </a:r>
          </a:p>
        </p:txBody>
      </p:sp>
      <p:sp>
        <p:nvSpPr>
          <p:cNvPr id="18436" name="Content Placeholder 2"/>
          <p:cNvSpPr>
            <a:spLocks noGrp="1"/>
          </p:cNvSpPr>
          <p:nvPr>
            <p:ph idx="1"/>
          </p:nvPr>
        </p:nvSpPr>
        <p:spPr>
          <a:xfrm>
            <a:off x="457200" y="1752600"/>
            <a:ext cx="8229600" cy="4208463"/>
          </a:xfrm>
        </p:spPr>
        <p:txBody>
          <a:bodyPr/>
          <a:lstStyle/>
          <a:p>
            <a:pPr eaLnBrk="1" hangingPunct="1">
              <a:buClr>
                <a:srgbClr val="BE854C"/>
              </a:buClr>
              <a:buSzPct val="65000"/>
              <a:buFont typeface="Arial" charset="0"/>
              <a:buNone/>
            </a:pPr>
            <a:r>
              <a:rPr lang="en-US" smtClean="0"/>
              <a:t>“ … a disciplined, tutorial process wherein principles are transformed into practical skills on four overlapping foci:</a:t>
            </a:r>
            <a:endParaRPr lang="en-US" smtClean="0">
              <a:solidFill>
                <a:srgbClr val="262626"/>
              </a:solidFill>
              <a:cs typeface="Arial" charset="0"/>
            </a:endParaRPr>
          </a:p>
          <a:p>
            <a:pPr marL="796925" lvl="1" indent="-398463" eaLnBrk="1" hangingPunct="1">
              <a:buClr>
                <a:srgbClr val="BE854C"/>
              </a:buClr>
            </a:pPr>
            <a:r>
              <a:rPr lang="en-US" smtClean="0"/>
              <a:t>Administrative</a:t>
            </a:r>
          </a:p>
          <a:p>
            <a:pPr marL="796925" lvl="1" indent="-398463" eaLnBrk="1" hangingPunct="1">
              <a:buClr>
                <a:srgbClr val="BE854C"/>
              </a:buClr>
            </a:pPr>
            <a:r>
              <a:rPr lang="en-US" smtClean="0"/>
              <a:t>Evaluative</a:t>
            </a:r>
          </a:p>
          <a:p>
            <a:pPr marL="796925" lvl="1" indent="-398463" eaLnBrk="1" hangingPunct="1">
              <a:buClr>
                <a:srgbClr val="BE854C"/>
              </a:buClr>
            </a:pPr>
            <a:r>
              <a:rPr lang="en-US" smtClean="0"/>
              <a:t>Supportive </a:t>
            </a:r>
          </a:p>
          <a:p>
            <a:pPr marL="796925" lvl="1" indent="-398463" eaLnBrk="1" hangingPunct="1">
              <a:buClr>
                <a:srgbClr val="BE854C"/>
              </a:buClr>
            </a:pPr>
            <a:r>
              <a:rPr lang="en-US" smtClean="0"/>
              <a:t>Clinical”</a:t>
            </a:r>
          </a:p>
          <a:p>
            <a:pPr marL="796925" lvl="1" indent="-398463" eaLnBrk="1" hangingPunct="1">
              <a:buClr>
                <a:srgbClr val="BE854C"/>
              </a:buClr>
              <a:buFont typeface="Arial" charset="0"/>
              <a:buNone/>
            </a:pPr>
            <a:r>
              <a:rPr lang="en-US" smtClean="0"/>
              <a:t>			</a:t>
            </a:r>
            <a:r>
              <a:rPr lang="en-US" sz="2000" smtClean="0"/>
              <a:t>Powell &amp; Brodsky (2004)</a:t>
            </a:r>
            <a:endParaRPr lang="en-US" sz="200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4A0516-2BBA-4D86-A310-197A3BBB5182}" type="slidenum">
              <a:rPr lang="en-US" smtClean="0">
                <a:solidFill>
                  <a:schemeClr val="bg1"/>
                </a:solidFill>
                <a:latin typeface="Arial" charset="0"/>
                <a:cs typeface="Arial" charset="0"/>
              </a:rPr>
              <a:pPr fontAlgn="base">
                <a:spcBef>
                  <a:spcPct val="0"/>
                </a:spcBef>
                <a:spcAft>
                  <a:spcPct val="0"/>
                </a:spcAft>
              </a:pPr>
              <a:t>4</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0483"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cs typeface="Arial" charset="0"/>
              </a:rPr>
              <a:t>Roles of the Clinical Supervisor</a:t>
            </a:r>
          </a:p>
        </p:txBody>
      </p:sp>
      <p:sp>
        <p:nvSpPr>
          <p:cNvPr id="20484"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05FA25A-4F97-4701-B55A-7982BDF48769}" type="slidenum">
              <a:rPr lang="en-US" sz="1200">
                <a:solidFill>
                  <a:schemeClr val="bg1"/>
                </a:solidFill>
                <a:cs typeface="Arial" charset="0"/>
              </a:rPr>
              <a:pPr algn="r"/>
              <a:t>5</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7" name="Picture 13"/>
          <p:cNvPicPr>
            <a:picLocks noChangeAspect="1" noChangeArrowheads="1"/>
          </p:cNvPicPr>
          <p:nvPr/>
        </p:nvPicPr>
        <p:blipFill>
          <a:blip r:embed="rId4"/>
          <a:srcRect/>
          <a:stretch>
            <a:fillRect/>
          </a:stretch>
        </p:blipFill>
        <p:spPr bwMode="auto">
          <a:xfrm>
            <a:off x="2286000" y="1600200"/>
            <a:ext cx="4529138" cy="452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2531"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Clinical Supervision</a:t>
            </a:r>
          </a:p>
        </p:txBody>
      </p:sp>
      <p:sp>
        <p:nvSpPr>
          <p:cNvPr id="22532" name="Content Placeholder 2"/>
          <p:cNvSpPr>
            <a:spLocks noGrp="1"/>
          </p:cNvSpPr>
          <p:nvPr>
            <p:ph idx="4294967295"/>
          </p:nvPr>
        </p:nvSpPr>
        <p:spPr>
          <a:xfrm>
            <a:off x="0" y="1219200"/>
            <a:ext cx="9144000" cy="609600"/>
          </a:xfrm>
        </p:spPr>
        <p:txBody>
          <a:bodyPr/>
          <a:lstStyle/>
          <a:p>
            <a:pPr marL="609600" indent="-609600" eaLnBrk="1" hangingPunct="1">
              <a:buClr>
                <a:srgbClr val="BE854C"/>
              </a:buClr>
              <a:buSzPct val="65000"/>
              <a:buFont typeface="Arial" charset="0"/>
              <a:buNone/>
            </a:pPr>
            <a:r>
              <a:rPr lang="en-US" sz="2400" b="1" smtClean="0"/>
              <a:t>   Many of us do a pretty good job of holding back our true feelings …</a:t>
            </a:r>
          </a:p>
          <a:p>
            <a:pPr marL="609600" indent="-609600" eaLnBrk="1" hangingPunct="1">
              <a:buClr>
                <a:srgbClr val="BE854C"/>
              </a:buClr>
              <a:buSzPct val="65000"/>
              <a:buFont typeface="Arial" charset="0"/>
              <a:buNone/>
            </a:pPr>
            <a:r>
              <a:rPr lang="en-US" sz="2400" b="1" smtClean="0"/>
              <a:t>  </a:t>
            </a:r>
          </a:p>
          <a:p>
            <a:pPr marL="609600" indent="-609600" eaLnBrk="1" hangingPunct="1">
              <a:buClr>
                <a:srgbClr val="BE854C"/>
              </a:buClr>
              <a:buSzPct val="65000"/>
              <a:buFont typeface="Arial" charset="0"/>
              <a:buNone/>
            </a:pPr>
            <a:r>
              <a:rPr lang="en-US" sz="2400" b="1" smtClean="0"/>
              <a:t>     </a:t>
            </a:r>
            <a:endParaRPr lang="en-US" sz="2400" smtClean="0"/>
          </a:p>
          <a:p>
            <a:pPr marL="609600" indent="-609600" eaLnBrk="1" hangingPunct="1">
              <a:buClr>
                <a:srgbClr val="BE854C"/>
              </a:buClr>
              <a:buSzPct val="65000"/>
              <a:buFont typeface="Arial" charset="0"/>
              <a:buAutoNum type="arabicPeriod"/>
            </a:pPr>
            <a:endParaRPr lang="en-US" sz="800" smtClean="0"/>
          </a:p>
          <a:p>
            <a:pPr marL="931863" lvl="1" indent="-533400" eaLnBrk="1" hangingPunct="1">
              <a:buClr>
                <a:srgbClr val="BE854C"/>
              </a:buClr>
              <a:buFont typeface="Arial" charset="0"/>
              <a:buNone/>
            </a:pPr>
            <a:endParaRPr lang="en-US" smtClean="0"/>
          </a:p>
        </p:txBody>
      </p:sp>
      <p:sp>
        <p:nvSpPr>
          <p:cNvPr id="22533"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7B7269E-D8B5-4AE8-AB20-C44C60A9D535}" type="slidenum">
              <a:rPr lang="en-US" sz="1200">
                <a:solidFill>
                  <a:schemeClr val="bg1"/>
                </a:solidFill>
                <a:cs typeface="Arial" charset="0"/>
              </a:rPr>
              <a:pPr algn="r"/>
              <a:t>6</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6" name="Picture 10" descr="01-ibm-time-clock"/>
          <p:cNvPicPr>
            <a:picLocks noChangeAspect="1" noChangeArrowheads="1"/>
          </p:cNvPicPr>
          <p:nvPr/>
        </p:nvPicPr>
        <p:blipFill>
          <a:blip r:embed="rId4"/>
          <a:srcRect/>
          <a:stretch>
            <a:fillRect/>
          </a:stretch>
        </p:blipFill>
        <p:spPr bwMode="auto">
          <a:xfrm>
            <a:off x="5562600" y="3124200"/>
            <a:ext cx="2651125" cy="3048000"/>
          </a:xfrm>
          <a:prstGeom prst="rect">
            <a:avLst/>
          </a:prstGeom>
          <a:noFill/>
          <a:ln w="9525">
            <a:noFill/>
            <a:miter lim="800000"/>
            <a:headEnd/>
            <a:tailEnd/>
          </a:ln>
        </p:spPr>
      </p:pic>
      <p:pic>
        <p:nvPicPr>
          <p:cNvPr id="22537" name="Picture 12" descr="ANd9GcRtEekfr-9etuLd1FpJKWDobsdNQ__j6rbqzx9zwq_LtPXsxvvrKw"/>
          <p:cNvPicPr>
            <a:picLocks noChangeAspect="1" noChangeArrowheads="1"/>
          </p:cNvPicPr>
          <p:nvPr/>
        </p:nvPicPr>
        <p:blipFill>
          <a:blip r:embed="rId5"/>
          <a:srcRect/>
          <a:stretch>
            <a:fillRect/>
          </a:stretch>
        </p:blipFill>
        <p:spPr bwMode="auto">
          <a:xfrm>
            <a:off x="609600" y="3503613"/>
            <a:ext cx="2590800" cy="2579687"/>
          </a:xfrm>
          <a:prstGeom prst="rect">
            <a:avLst/>
          </a:prstGeom>
          <a:noFill/>
          <a:ln w="9525">
            <a:noFill/>
            <a:miter lim="800000"/>
            <a:headEnd/>
            <a:tailEnd/>
          </a:ln>
        </p:spPr>
      </p:pic>
      <p:sp>
        <p:nvSpPr>
          <p:cNvPr id="22540" name="Text Box 12"/>
          <p:cNvSpPr txBox="1">
            <a:spLocks noChangeArrowheads="1"/>
          </p:cNvSpPr>
          <p:nvPr/>
        </p:nvSpPr>
        <p:spPr bwMode="auto">
          <a:xfrm>
            <a:off x="4876800" y="2057400"/>
            <a:ext cx="3775075" cy="822325"/>
          </a:xfrm>
          <a:prstGeom prst="rect">
            <a:avLst/>
          </a:prstGeom>
          <a:noFill/>
          <a:ln w="9525">
            <a:noFill/>
            <a:miter lim="800000"/>
            <a:headEnd/>
            <a:tailEnd/>
          </a:ln>
          <a:effectLst/>
        </p:spPr>
        <p:txBody>
          <a:bodyPr wrap="none">
            <a:spAutoFit/>
          </a:bodyPr>
          <a:lstStyle/>
          <a:p>
            <a:r>
              <a:rPr lang="en-US" sz="2400" b="1">
                <a:latin typeface="Calibri" pitchFamily="34" charset="0"/>
              </a:rPr>
              <a:t>…and we don’t have enough</a:t>
            </a:r>
          </a:p>
          <a:p>
            <a:r>
              <a:rPr lang="en-US" sz="2400" b="1">
                <a:latin typeface="Calibri" pitchFamily="34" charset="0"/>
              </a:rPr>
              <a:t>      time to express them …</a:t>
            </a:r>
          </a:p>
        </p:txBody>
      </p:sp>
      <p:sp>
        <p:nvSpPr>
          <p:cNvPr id="22541" name="Text Box 13"/>
          <p:cNvSpPr txBox="1">
            <a:spLocks noChangeArrowheads="1"/>
          </p:cNvSpPr>
          <p:nvPr/>
        </p:nvSpPr>
        <p:spPr bwMode="auto">
          <a:xfrm>
            <a:off x="533400" y="2057400"/>
            <a:ext cx="3581400" cy="822325"/>
          </a:xfrm>
          <a:prstGeom prst="rect">
            <a:avLst/>
          </a:prstGeom>
          <a:noFill/>
          <a:ln w="9525">
            <a:noFill/>
            <a:miter lim="800000"/>
            <a:headEnd/>
            <a:tailEnd/>
          </a:ln>
          <a:effectLst/>
        </p:spPr>
        <p:txBody>
          <a:bodyPr>
            <a:spAutoFit/>
          </a:bodyPr>
          <a:lstStyle/>
          <a:p>
            <a:pPr>
              <a:spcBef>
                <a:spcPct val="50000"/>
              </a:spcBef>
            </a:pPr>
            <a:r>
              <a:rPr lang="en-US" sz="2400" b="1">
                <a:latin typeface="Calibri" pitchFamily="34" charset="0"/>
              </a:rPr>
              <a:t>It may be we are too busy to express our feelings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additive="base">
                                        <p:cTn id="7" dur="2000" fill="hold"/>
                                        <p:tgtEl>
                                          <p:spTgt spid="22541"/>
                                        </p:tgtEl>
                                        <p:attrNameLst>
                                          <p:attrName>ppt_x</p:attrName>
                                        </p:attrNameLst>
                                      </p:cBhvr>
                                      <p:tavLst>
                                        <p:tav tm="0">
                                          <p:val>
                                            <p:strVal val="0-#ppt_w/2"/>
                                          </p:val>
                                        </p:tav>
                                        <p:tav tm="100000">
                                          <p:val>
                                            <p:strVal val="#ppt_x"/>
                                          </p:val>
                                        </p:tav>
                                      </p:tavLst>
                                    </p:anim>
                                    <p:anim calcmode="lin" valueType="num">
                                      <p:cBhvr additive="base">
                                        <p:cTn id="8" dur="2000" fill="hold"/>
                                        <p:tgtEl>
                                          <p:spTgt spid="225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additive="base">
                                        <p:cTn id="13" dur="500" fill="hold"/>
                                        <p:tgtEl>
                                          <p:spTgt spid="22537"/>
                                        </p:tgtEl>
                                        <p:attrNameLst>
                                          <p:attrName>ppt_x</p:attrName>
                                        </p:attrNameLst>
                                      </p:cBhvr>
                                      <p:tavLst>
                                        <p:tav tm="0">
                                          <p:val>
                                            <p:strVal val="0-#ppt_w/2"/>
                                          </p:val>
                                        </p:tav>
                                        <p:tav tm="100000">
                                          <p:val>
                                            <p:strVal val="#ppt_x"/>
                                          </p:val>
                                        </p:tav>
                                      </p:tavLst>
                                    </p:anim>
                                    <p:anim calcmode="lin" valueType="num">
                                      <p:cBhvr additive="base">
                                        <p:cTn id="14"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40"/>
                                        </p:tgtEl>
                                        <p:attrNameLst>
                                          <p:attrName>style.visibility</p:attrName>
                                        </p:attrNameLst>
                                      </p:cBhvr>
                                      <p:to>
                                        <p:strVal val="visible"/>
                                      </p:to>
                                    </p:set>
                                    <p:anim calcmode="lin" valueType="num">
                                      <p:cBhvr additive="base">
                                        <p:cTn id="19" dur="2000" fill="hold"/>
                                        <p:tgtEl>
                                          <p:spTgt spid="22540"/>
                                        </p:tgtEl>
                                        <p:attrNameLst>
                                          <p:attrName>ppt_x</p:attrName>
                                        </p:attrNameLst>
                                      </p:cBhvr>
                                      <p:tavLst>
                                        <p:tav tm="0">
                                          <p:val>
                                            <p:strVal val="1+#ppt_w/2"/>
                                          </p:val>
                                        </p:tav>
                                        <p:tav tm="100000">
                                          <p:val>
                                            <p:strVal val="#ppt_x"/>
                                          </p:val>
                                        </p:tav>
                                      </p:tavLst>
                                    </p:anim>
                                    <p:anim calcmode="lin" valueType="num">
                                      <p:cBhvr additive="base">
                                        <p:cTn id="20" dur="20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2536"/>
                                        </p:tgtEl>
                                        <p:attrNameLst>
                                          <p:attrName>style.visibility</p:attrName>
                                        </p:attrNameLst>
                                      </p:cBhvr>
                                      <p:to>
                                        <p:strVal val="visible"/>
                                      </p:to>
                                    </p:set>
                                    <p:anim calcmode="lin" valueType="num">
                                      <p:cBhvr additive="base">
                                        <p:cTn id="25" dur="500" fill="hold"/>
                                        <p:tgtEl>
                                          <p:spTgt spid="22536"/>
                                        </p:tgtEl>
                                        <p:attrNameLst>
                                          <p:attrName>ppt_x</p:attrName>
                                        </p:attrNameLst>
                                      </p:cBhvr>
                                      <p:tavLst>
                                        <p:tav tm="0">
                                          <p:val>
                                            <p:strVal val="1+#ppt_w/2"/>
                                          </p:val>
                                        </p:tav>
                                        <p:tav tm="100000">
                                          <p:val>
                                            <p:strVal val="#ppt_x"/>
                                          </p:val>
                                        </p:tav>
                                      </p:tavLst>
                                    </p:anim>
                                    <p:anim calcmode="lin" valueType="num">
                                      <p:cBhvr additive="base">
                                        <p:cTn id="26"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p:bldP spid="225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7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4579"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Clinical Supervision</a:t>
            </a:r>
          </a:p>
        </p:txBody>
      </p:sp>
      <p:sp>
        <p:nvSpPr>
          <p:cNvPr id="24580" name="Content Placeholder 2"/>
          <p:cNvSpPr>
            <a:spLocks noGrp="1"/>
          </p:cNvSpPr>
          <p:nvPr>
            <p:ph idx="4294967295"/>
          </p:nvPr>
        </p:nvSpPr>
        <p:spPr>
          <a:xfrm>
            <a:off x="0" y="1295400"/>
            <a:ext cx="9144000" cy="5105400"/>
          </a:xfrm>
        </p:spPr>
        <p:txBody>
          <a:bodyPr/>
          <a:lstStyle/>
          <a:p>
            <a:pPr marL="609600" indent="-609600" eaLnBrk="1" hangingPunct="1">
              <a:buClr>
                <a:srgbClr val="BE854C"/>
              </a:buClr>
              <a:buSzPct val="65000"/>
              <a:buFont typeface="Arial" charset="0"/>
              <a:buNone/>
            </a:pPr>
            <a:r>
              <a:rPr lang="en-US" sz="2400" b="1" smtClean="0"/>
              <a:t>   At the same time, we also have a difficult time managing stress …</a:t>
            </a:r>
          </a:p>
          <a:p>
            <a:pPr marL="609600" indent="-609600" eaLnBrk="1" hangingPunct="1">
              <a:buClr>
                <a:srgbClr val="BE854C"/>
              </a:buClr>
              <a:buSzPct val="65000"/>
              <a:buFont typeface="Arial" charset="0"/>
              <a:buNone/>
            </a:pPr>
            <a:r>
              <a:rPr lang="en-US" sz="2400" b="1" smtClean="0"/>
              <a:t>  </a:t>
            </a:r>
          </a:p>
          <a:p>
            <a:pPr marL="609600" indent="-609600" eaLnBrk="1" hangingPunct="1">
              <a:buClr>
                <a:srgbClr val="BE854C"/>
              </a:buClr>
              <a:buSzPct val="65000"/>
              <a:buFont typeface="Arial" charset="0"/>
              <a:buAutoNum type="arabicPeriod"/>
            </a:pPr>
            <a:endParaRPr lang="en-US" sz="800"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r>
              <a:rPr lang="en-US" sz="2400" b="1" smtClean="0"/>
              <a:t>                              This can unfortunately lead to …</a:t>
            </a:r>
          </a:p>
        </p:txBody>
      </p:sp>
      <p:sp>
        <p:nvSpPr>
          <p:cNvPr id="24581"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E7D36E-0601-4C7B-83B6-B7562C3EF3FA}" type="slidenum">
              <a:rPr lang="en-US" sz="1200">
                <a:solidFill>
                  <a:schemeClr val="bg1"/>
                </a:solidFill>
                <a:cs typeface="Arial" charset="0"/>
              </a:rPr>
              <a:pPr algn="r"/>
              <a:t>7</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4" name="Picture 12" descr="stress_city-300x210burnout"/>
          <p:cNvPicPr>
            <a:picLocks noChangeAspect="1" noChangeArrowheads="1"/>
          </p:cNvPicPr>
          <p:nvPr/>
        </p:nvPicPr>
        <p:blipFill>
          <a:blip r:embed="rId4"/>
          <a:srcRect/>
          <a:stretch>
            <a:fillRect/>
          </a:stretch>
        </p:blipFill>
        <p:spPr bwMode="auto">
          <a:xfrm>
            <a:off x="1295400" y="1905000"/>
            <a:ext cx="6629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2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6627"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Compassion Fatigue</a:t>
            </a:r>
          </a:p>
        </p:txBody>
      </p:sp>
      <p:sp>
        <p:nvSpPr>
          <p:cNvPr id="26628" name="Content Placeholder 2"/>
          <p:cNvSpPr>
            <a:spLocks noGrp="1"/>
          </p:cNvSpPr>
          <p:nvPr>
            <p:ph idx="4294967295"/>
          </p:nvPr>
        </p:nvSpPr>
        <p:spPr>
          <a:xfrm>
            <a:off x="0" y="1295400"/>
            <a:ext cx="9144000" cy="5105400"/>
          </a:xfrm>
        </p:spPr>
        <p:txBody>
          <a:bodyPr/>
          <a:lstStyle/>
          <a:p>
            <a:pPr marL="609600" indent="-609600" eaLnBrk="1" hangingPunct="1">
              <a:buClr>
                <a:srgbClr val="BE854C"/>
              </a:buClr>
              <a:buSzPct val="65000"/>
              <a:buFont typeface="Arial" charset="0"/>
              <a:buNone/>
            </a:pPr>
            <a:r>
              <a:rPr lang="en-US" sz="2400" b="1" smtClean="0"/>
              <a:t>   </a:t>
            </a:r>
          </a:p>
          <a:p>
            <a:pPr marL="609600" indent="-609600" eaLnBrk="1" hangingPunct="1">
              <a:buClr>
                <a:srgbClr val="BE854C"/>
              </a:buClr>
              <a:buSzPct val="65000"/>
              <a:buFont typeface="Arial" charset="0"/>
              <a:buNone/>
            </a:pPr>
            <a:r>
              <a:rPr lang="en-US" sz="2400" b="1" smtClean="0"/>
              <a:t>  </a:t>
            </a:r>
          </a:p>
          <a:p>
            <a:pPr marL="609600" indent="-609600" eaLnBrk="1" hangingPunct="1">
              <a:buClr>
                <a:srgbClr val="BE854C"/>
              </a:buClr>
              <a:buSzPct val="65000"/>
              <a:buFont typeface="Arial" charset="0"/>
              <a:buAutoNum type="arabicPeriod"/>
            </a:pPr>
            <a:endParaRPr lang="en-US" sz="800"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a:p>
            <a:pPr marL="931863" lvl="1" indent="-533400" eaLnBrk="1" hangingPunct="1">
              <a:buClr>
                <a:srgbClr val="BE854C"/>
              </a:buClr>
              <a:buFont typeface="Arial" charset="0"/>
              <a:buNone/>
            </a:pPr>
            <a:endParaRPr lang="en-US" smtClean="0"/>
          </a:p>
        </p:txBody>
      </p:sp>
      <p:sp>
        <p:nvSpPr>
          <p:cNvPr id="26629"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259257F-89F5-4B73-9647-F4002293B03C}" type="slidenum">
              <a:rPr lang="en-US" sz="1200">
                <a:solidFill>
                  <a:schemeClr val="bg1"/>
                </a:solidFill>
                <a:cs typeface="Arial" charset="0"/>
              </a:rPr>
              <a:pPr algn="r"/>
              <a:t>8</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32" name="Picture 10" descr="ANd9GcQGLCgr0SeLWZbxSrEsYiXUoUUJyYyvV3w6edXBcbzYcpVfC4evkg"/>
          <p:cNvPicPr>
            <a:picLocks noChangeAspect="1" noChangeArrowheads="1"/>
          </p:cNvPicPr>
          <p:nvPr/>
        </p:nvPicPr>
        <p:blipFill>
          <a:blip r:embed="rId4"/>
          <a:srcRect/>
          <a:stretch>
            <a:fillRect/>
          </a:stretch>
        </p:blipFill>
        <p:spPr bwMode="auto">
          <a:xfrm>
            <a:off x="2971800" y="2133600"/>
            <a:ext cx="3124200"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28675" name="Title 1"/>
          <p:cNvSpPr>
            <a:spLocks noGrp="1"/>
          </p:cNvSpPr>
          <p:nvPr>
            <p:ph type="title" idx="4294967295"/>
          </p:nvPr>
        </p:nvSpPr>
        <p:spPr>
          <a:xfrm>
            <a:off x="457200" y="152400"/>
            <a:ext cx="8229600" cy="1143000"/>
          </a:xfrm>
        </p:spPr>
        <p:txBody>
          <a:bodyPr/>
          <a:lstStyle/>
          <a:p>
            <a:pPr eaLnBrk="1" hangingPunct="1"/>
            <a:r>
              <a:rPr lang="en-US" smtClean="0">
                <a:solidFill>
                  <a:srgbClr val="006892"/>
                </a:solidFill>
              </a:rPr>
              <a:t>Compassion Fatigue</a:t>
            </a:r>
          </a:p>
        </p:txBody>
      </p:sp>
      <p:sp>
        <p:nvSpPr>
          <p:cNvPr id="28676" name="Content Placeholder 2"/>
          <p:cNvSpPr>
            <a:spLocks noGrp="1"/>
          </p:cNvSpPr>
          <p:nvPr>
            <p:ph idx="4294967295"/>
          </p:nvPr>
        </p:nvSpPr>
        <p:spPr>
          <a:xfrm>
            <a:off x="457200" y="1981200"/>
            <a:ext cx="8229600" cy="2895600"/>
          </a:xfrm>
        </p:spPr>
        <p:txBody>
          <a:bodyPr/>
          <a:lstStyle/>
          <a:p>
            <a:pPr marL="609600" indent="-609600">
              <a:buClr>
                <a:srgbClr val="BE854C"/>
              </a:buClr>
              <a:buSzPct val="80000"/>
              <a:buFont typeface="Wingdings" pitchFamily="2" charset="2"/>
              <a:buChar char="Ø"/>
            </a:pPr>
            <a:r>
              <a:rPr lang="en-US" smtClean="0"/>
              <a:t>Secondary Traumatic Stress</a:t>
            </a:r>
          </a:p>
          <a:p>
            <a:pPr marL="609600" indent="-609600">
              <a:buClr>
                <a:srgbClr val="BE854C"/>
              </a:buClr>
              <a:buSzPct val="80000"/>
              <a:buFont typeface="Wingdings" pitchFamily="2" charset="2"/>
              <a:buChar char="Ø"/>
            </a:pPr>
            <a:r>
              <a:rPr lang="en-US" smtClean="0"/>
              <a:t>Burnout</a:t>
            </a:r>
          </a:p>
          <a:p>
            <a:pPr marL="609600" indent="-609600">
              <a:buClr>
                <a:srgbClr val="BE854C"/>
              </a:buClr>
              <a:buSzPct val="80000"/>
              <a:buFont typeface="Wingdings" pitchFamily="2" charset="2"/>
              <a:buChar char="Ø"/>
            </a:pPr>
            <a:r>
              <a:rPr lang="en-US" smtClean="0"/>
              <a:t>Countertransference</a:t>
            </a:r>
          </a:p>
          <a:p>
            <a:pPr marL="609600" indent="-609600">
              <a:buClr>
                <a:srgbClr val="BE854C"/>
              </a:buClr>
              <a:buSzPct val="80000"/>
              <a:buFont typeface="Wingdings" pitchFamily="2" charset="2"/>
              <a:buChar char="Ø"/>
            </a:pPr>
            <a:r>
              <a:rPr lang="en-US" smtClean="0"/>
              <a:t>Vicarious Traumatization</a:t>
            </a:r>
          </a:p>
        </p:txBody>
      </p:sp>
      <p:sp>
        <p:nvSpPr>
          <p:cNvPr id="28677"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E924F63-7150-45A3-B1D5-7D197FBA1E4F}" type="slidenum">
              <a:rPr lang="en-US" sz="1200">
                <a:solidFill>
                  <a:schemeClr val="bg1"/>
                </a:solidFill>
                <a:cs typeface="Arial" charset="0"/>
              </a:rPr>
              <a:pPr algn="r"/>
              <a:t>9</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SAT_POWER_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RSAT_POWER_POINT_TEMPLATE</Template>
  <TotalTime>4926</TotalTime>
  <Words>5803</Words>
  <Application>Microsoft Office PowerPoint</Application>
  <PresentationFormat>On-screen Show (4:3)</PresentationFormat>
  <Paragraphs>437</Paragraphs>
  <Slides>38</Slides>
  <Notes>38</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38</vt:i4>
      </vt:variant>
    </vt:vector>
  </HeadingPairs>
  <TitlesOfParts>
    <vt:vector size="42" baseType="lpstr">
      <vt:lpstr>Arial</vt:lpstr>
      <vt:lpstr>Calibri</vt:lpstr>
      <vt:lpstr>Wingdings</vt:lpstr>
      <vt:lpstr>RSAT_POWER_POINT_TEMPLATE</vt:lpstr>
      <vt:lpstr>Working with Resistant Clients</vt:lpstr>
      <vt:lpstr> CLINICAL SUPERVISION</vt:lpstr>
      <vt:lpstr>Learning Objectives</vt:lpstr>
      <vt:lpstr>What is Clinical Supervision?</vt:lpstr>
      <vt:lpstr>Roles of the Clinical Supervisor</vt:lpstr>
      <vt:lpstr>Clinical Supervision</vt:lpstr>
      <vt:lpstr>Clinical Supervision</vt:lpstr>
      <vt:lpstr>Compassion Fatigue</vt:lpstr>
      <vt:lpstr>Compassion Fatigue</vt:lpstr>
      <vt:lpstr>Secondary Traumatic Stress</vt:lpstr>
      <vt:lpstr>Burnout</vt:lpstr>
      <vt:lpstr>Countertransference</vt:lpstr>
      <vt:lpstr>Vicarious Traumatization</vt:lpstr>
      <vt:lpstr>Effective Clinical Supervision  provides a means for …</vt:lpstr>
      <vt:lpstr>Principles of Clinical Supervision</vt:lpstr>
      <vt:lpstr>Principles of Clinical Supervision</vt:lpstr>
      <vt:lpstr>Principles of Clinical Supervision</vt:lpstr>
      <vt:lpstr>Models of Clinical Supervision</vt:lpstr>
      <vt:lpstr>Models of Clinical Supervision</vt:lpstr>
      <vt:lpstr>Models of Clinical Supervision</vt:lpstr>
      <vt:lpstr>Direct Observation</vt:lpstr>
      <vt:lpstr>Direct Observation</vt:lpstr>
      <vt:lpstr>Direct Observation</vt:lpstr>
      <vt:lpstr>Developmental Stages of Counselors</vt:lpstr>
      <vt:lpstr>Developmental Stages of Counselors</vt:lpstr>
      <vt:lpstr>Cultural and Contextual Factors</vt:lpstr>
      <vt:lpstr>Cultural and Contextual Factors</vt:lpstr>
      <vt:lpstr>Cultural and Contextual Factors</vt:lpstr>
      <vt:lpstr>Ethical Issues</vt:lpstr>
      <vt:lpstr>Ethical Issues</vt:lpstr>
      <vt:lpstr>Ethical Issues</vt:lpstr>
      <vt:lpstr>Ethical Issues</vt:lpstr>
      <vt:lpstr>Ethical Issues</vt:lpstr>
      <vt:lpstr>Ethical Issues</vt:lpstr>
      <vt:lpstr>Benefits of Clinical Supervision </vt:lpstr>
      <vt:lpstr>Benefits of Clinical Supervision </vt:lpstr>
      <vt:lpstr>Benefits of Clinical Supervision </vt:lpstr>
      <vt:lpstr>References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Header Here  and Here in Initial Caps</dc:title>
  <dc:creator>RBartlett</dc:creator>
  <cp:lastModifiedBy>Roberta Bartlett</cp:lastModifiedBy>
  <cp:revision>8</cp:revision>
  <dcterms:created xsi:type="dcterms:W3CDTF">2011-11-07T18:54:38Z</dcterms:created>
  <dcterms:modified xsi:type="dcterms:W3CDTF">2011-11-14T11:56:50Z</dcterms:modified>
</cp:coreProperties>
</file>