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59" r:id="rId1"/>
  </p:sldMasterIdLst>
  <p:notesMasterIdLst>
    <p:notesMasterId r:id="rId24"/>
  </p:notesMasterIdLst>
  <p:handoutMasterIdLst>
    <p:handoutMasterId r:id="rId25"/>
  </p:handoutMasterIdLst>
  <p:sldIdLst>
    <p:sldId id="256" r:id="rId2"/>
    <p:sldId id="314" r:id="rId3"/>
    <p:sldId id="298" r:id="rId4"/>
    <p:sldId id="315" r:id="rId5"/>
    <p:sldId id="316" r:id="rId6"/>
    <p:sldId id="317" r:id="rId7"/>
    <p:sldId id="324" r:id="rId8"/>
    <p:sldId id="300" r:id="rId9"/>
    <p:sldId id="301" r:id="rId10"/>
    <p:sldId id="328" r:id="rId11"/>
    <p:sldId id="302" r:id="rId12"/>
    <p:sldId id="325" r:id="rId13"/>
    <p:sldId id="304" r:id="rId14"/>
    <p:sldId id="309" r:id="rId15"/>
    <p:sldId id="306" r:id="rId16"/>
    <p:sldId id="330" r:id="rId17"/>
    <p:sldId id="310" r:id="rId18"/>
    <p:sldId id="320" r:id="rId19"/>
    <p:sldId id="307" r:id="rId20"/>
    <p:sldId id="308" r:id="rId21"/>
    <p:sldId id="332" r:id="rId22"/>
    <p:sldId id="326"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06">
          <p15:clr>
            <a:srgbClr val="A4A3A4"/>
          </p15:clr>
        </p15:guide>
        <p15:guide id="2" pos="2880">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anine Hanna" initials="JH" lastIdx="5" clrIdx="0">
    <p:extLst>
      <p:ext uri="{19B8F6BF-5375-455C-9EA6-DF929625EA0E}">
        <p15:presenceInfo xmlns:p15="http://schemas.microsoft.com/office/powerpoint/2012/main" userId="S-1-5-21-1715567821-1770027372-682003330-71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8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4" autoAdjust="0"/>
    <p:restoredTop sz="96019" autoAdjust="0"/>
  </p:normalViewPr>
  <p:slideViewPr>
    <p:cSldViewPr showGuides="1">
      <p:cViewPr varScale="1">
        <p:scale>
          <a:sx n="110" d="100"/>
          <a:sy n="110" d="100"/>
        </p:scale>
        <p:origin x="1494" y="96"/>
      </p:cViewPr>
      <p:guideLst>
        <p:guide orient="horz" pos="3906"/>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98" y="-96"/>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n Stainbrook" userId="d8d0283e-1a71-4dbc-a793-9f792e7f3ccf" providerId="ADAL" clId="{837D3B2F-BE30-44DB-9C72-EFEA2B6D3522}"/>
    <pc:docChg chg="undo redo custSel addSld delSld modSld sldOrd modMainMaster">
      <pc:chgData name="Kristin Stainbrook" userId="d8d0283e-1a71-4dbc-a793-9f792e7f3ccf" providerId="ADAL" clId="{837D3B2F-BE30-44DB-9C72-EFEA2B6D3522}" dt="2017-07-25T14:26:18.502" v="2922" actId="27636"/>
      <pc:docMkLst>
        <pc:docMk/>
      </pc:docMkLst>
      <pc:sldChg chg="modSp">
        <pc:chgData name="Kristin Stainbrook" userId="d8d0283e-1a71-4dbc-a793-9f792e7f3ccf" providerId="ADAL" clId="{837D3B2F-BE30-44DB-9C72-EFEA2B6D3522}" dt="2017-07-25T14:26:18.502" v="2922" actId="27636"/>
        <pc:sldMkLst>
          <pc:docMk/>
          <pc:sldMk cId="2992012195" sldId="256"/>
        </pc:sldMkLst>
        <pc:spChg chg="mod">
          <ac:chgData name="Kristin Stainbrook" userId="d8d0283e-1a71-4dbc-a793-9f792e7f3ccf" providerId="ADAL" clId="{837D3B2F-BE30-44DB-9C72-EFEA2B6D3522}" dt="2017-07-24T19:46:05.336" v="2769" actId="6549"/>
          <ac:spMkLst>
            <pc:docMk/>
            <pc:sldMk cId="2992012195" sldId="256"/>
            <ac:spMk id="2" creationId="{00000000-0000-0000-0000-000000000000}"/>
          </ac:spMkLst>
        </pc:spChg>
        <pc:spChg chg="mod">
          <ac:chgData name="Kristin Stainbrook" userId="d8d0283e-1a71-4dbc-a793-9f792e7f3ccf" providerId="ADAL" clId="{837D3B2F-BE30-44DB-9C72-EFEA2B6D3522}" dt="2017-07-25T14:26:10.899" v="2920" actId="1076"/>
          <ac:spMkLst>
            <pc:docMk/>
            <pc:sldMk cId="2992012195" sldId="256"/>
            <ac:spMk id="3" creationId="{00000000-0000-0000-0000-000000000000}"/>
          </ac:spMkLst>
        </pc:spChg>
        <pc:spChg chg="mod">
          <ac:chgData name="Kristin Stainbrook" userId="d8d0283e-1a71-4dbc-a793-9f792e7f3ccf" providerId="ADAL" clId="{837D3B2F-BE30-44DB-9C72-EFEA2B6D3522}" dt="2017-07-25T14:26:18.502" v="2922" actId="27636"/>
          <ac:spMkLst>
            <pc:docMk/>
            <pc:sldMk cId="2992012195" sldId="256"/>
            <ac:spMk id="6" creationId="{00000000-0000-0000-0000-000000000000}"/>
          </ac:spMkLst>
        </pc:spChg>
        <pc:cxnChg chg="mod">
          <ac:chgData name="Kristin Stainbrook" userId="d8d0283e-1a71-4dbc-a793-9f792e7f3ccf" providerId="ADAL" clId="{837D3B2F-BE30-44DB-9C72-EFEA2B6D3522}" dt="2017-07-25T14:26:07.603" v="2919" actId="1076"/>
          <ac:cxnSpMkLst>
            <pc:docMk/>
            <pc:sldMk cId="2992012195" sldId="256"/>
            <ac:cxnSpMk id="5" creationId="{00000000-0000-0000-0000-000000000000}"/>
          </ac:cxnSpMkLst>
        </pc:cxnChg>
      </pc:sldChg>
      <pc:sldChg chg="addSp delSp modSp">
        <pc:chgData name="Kristin Stainbrook" userId="d8d0283e-1a71-4dbc-a793-9f792e7f3ccf" providerId="ADAL" clId="{837D3B2F-BE30-44DB-9C72-EFEA2B6D3522}" dt="2017-07-24T14:53:06.632" v="610" actId="27636"/>
        <pc:sldMkLst>
          <pc:docMk/>
          <pc:sldMk cId="1459129795" sldId="298"/>
        </pc:sldMkLst>
        <pc:graphicFrameChg chg="add del mod modGraphic">
          <ac:chgData name="Kristin Stainbrook" userId="d8d0283e-1a71-4dbc-a793-9f792e7f3ccf" providerId="ADAL" clId="{837D3B2F-BE30-44DB-9C72-EFEA2B6D3522}" dt="2017-07-24T14:53:06.632" v="610" actId="27636"/>
          <ac:graphicFrameMkLst>
            <pc:docMk/>
            <pc:sldMk cId="1459129795" sldId="298"/>
            <ac:graphicFrameMk id="5" creationId="{00000000-0000-0000-0000-000000000000}"/>
          </ac:graphicFrameMkLst>
        </pc:graphicFrameChg>
      </pc:sldChg>
      <pc:sldChg chg="modSp">
        <pc:chgData name="Kristin Stainbrook" userId="d8d0283e-1a71-4dbc-a793-9f792e7f3ccf" providerId="ADAL" clId="{837D3B2F-BE30-44DB-9C72-EFEA2B6D3522}" dt="2017-07-24T17:17:17.113" v="1258" actId="27636"/>
        <pc:sldMkLst>
          <pc:docMk/>
          <pc:sldMk cId="213724809" sldId="300"/>
        </pc:sldMkLst>
        <pc:spChg chg="mod">
          <ac:chgData name="Kristin Stainbrook" userId="d8d0283e-1a71-4dbc-a793-9f792e7f3ccf" providerId="ADAL" clId="{837D3B2F-BE30-44DB-9C72-EFEA2B6D3522}" dt="2017-07-24T17:17:17.113" v="1258" actId="27636"/>
          <ac:spMkLst>
            <pc:docMk/>
            <pc:sldMk cId="213724809" sldId="300"/>
            <ac:spMk id="5" creationId="{00000000-0000-0000-0000-000000000000}"/>
          </ac:spMkLst>
        </pc:spChg>
      </pc:sldChg>
      <pc:sldChg chg="modSp">
        <pc:chgData name="Kristin Stainbrook" userId="d8d0283e-1a71-4dbc-a793-9f792e7f3ccf" providerId="ADAL" clId="{837D3B2F-BE30-44DB-9C72-EFEA2B6D3522}" dt="2017-07-25T14:19:51.666" v="2811" actId="6549"/>
        <pc:sldMkLst>
          <pc:docMk/>
          <pc:sldMk cId="4292313494" sldId="301"/>
        </pc:sldMkLst>
        <pc:spChg chg="mod">
          <ac:chgData name="Kristin Stainbrook" userId="d8d0283e-1a71-4dbc-a793-9f792e7f3ccf" providerId="ADAL" clId="{837D3B2F-BE30-44DB-9C72-EFEA2B6D3522}" dt="2017-07-25T14:19:51.666" v="2811" actId="6549"/>
          <ac:spMkLst>
            <pc:docMk/>
            <pc:sldMk cId="4292313494" sldId="301"/>
            <ac:spMk id="3" creationId="{00000000-0000-0000-0000-000000000000}"/>
          </ac:spMkLst>
        </pc:spChg>
      </pc:sldChg>
      <pc:sldChg chg="addSp delSp modSp modNotesTx">
        <pc:chgData name="Kristin Stainbrook" userId="d8d0283e-1a71-4dbc-a793-9f792e7f3ccf" providerId="ADAL" clId="{837D3B2F-BE30-44DB-9C72-EFEA2B6D3522}" dt="2017-07-24T17:52:37.952" v="2376" actId="20577"/>
        <pc:sldMkLst>
          <pc:docMk/>
          <pc:sldMk cId="736141835" sldId="302"/>
        </pc:sldMkLst>
        <pc:spChg chg="mod">
          <ac:chgData name="Kristin Stainbrook" userId="d8d0283e-1a71-4dbc-a793-9f792e7f3ccf" providerId="ADAL" clId="{837D3B2F-BE30-44DB-9C72-EFEA2B6D3522}" dt="2017-07-24T15:37:28.737" v="636" actId="20577"/>
          <ac:spMkLst>
            <pc:docMk/>
            <pc:sldMk cId="736141835" sldId="302"/>
            <ac:spMk id="2" creationId="{00000000-0000-0000-0000-000000000000}"/>
          </ac:spMkLst>
        </pc:spChg>
        <pc:spChg chg="add del mod">
          <ac:chgData name="Kristin Stainbrook" userId="d8d0283e-1a71-4dbc-a793-9f792e7f3ccf" providerId="ADAL" clId="{837D3B2F-BE30-44DB-9C72-EFEA2B6D3522}" dt="2017-07-24T17:34:06.055" v="1446" actId="20577"/>
          <ac:spMkLst>
            <pc:docMk/>
            <pc:sldMk cId="736141835" sldId="302"/>
            <ac:spMk id="3" creationId="{7B61A5D2-FB25-4EAD-B290-3FBEA6740127}"/>
          </ac:spMkLst>
        </pc:spChg>
        <pc:spChg chg="add mod">
          <ac:chgData name="Kristin Stainbrook" userId="d8d0283e-1a71-4dbc-a793-9f792e7f3ccf" providerId="ADAL" clId="{837D3B2F-BE30-44DB-9C72-EFEA2B6D3522}" dt="2017-07-24T17:51:37.531" v="2281" actId="27636"/>
          <ac:spMkLst>
            <pc:docMk/>
            <pc:sldMk cId="736141835" sldId="302"/>
            <ac:spMk id="5" creationId="{805B776F-3196-4F42-88FE-717F3D422DCD}"/>
          </ac:spMkLst>
        </pc:spChg>
        <pc:spChg chg="add mod">
          <ac:chgData name="Kristin Stainbrook" userId="d8d0283e-1a71-4dbc-a793-9f792e7f3ccf" providerId="ADAL" clId="{837D3B2F-BE30-44DB-9C72-EFEA2B6D3522}" dt="2017-07-24T17:47:25.747" v="1786" actId="1076"/>
          <ac:spMkLst>
            <pc:docMk/>
            <pc:sldMk cId="736141835" sldId="302"/>
            <ac:spMk id="6" creationId="{CB6B7722-3BD5-4BE4-BCCF-7EE93D4A6E40}"/>
          </ac:spMkLst>
        </pc:spChg>
        <pc:graphicFrameChg chg="del">
          <ac:chgData name="Kristin Stainbrook" userId="d8d0283e-1a71-4dbc-a793-9f792e7f3ccf" providerId="ADAL" clId="{837D3B2F-BE30-44DB-9C72-EFEA2B6D3522}" dt="2017-07-18T15:04:28.786" v="37" actId="478"/>
          <ac:graphicFrameMkLst>
            <pc:docMk/>
            <pc:sldMk cId="736141835" sldId="302"/>
            <ac:graphicFrameMk id="8" creationId="{00000000-0000-0000-0000-000000000000}"/>
          </ac:graphicFrameMkLst>
        </pc:graphicFrameChg>
      </pc:sldChg>
      <pc:sldChg chg="modSp">
        <pc:chgData name="Kristin Stainbrook" userId="d8d0283e-1a71-4dbc-a793-9f792e7f3ccf" providerId="ADAL" clId="{837D3B2F-BE30-44DB-9C72-EFEA2B6D3522}" dt="2017-07-24T17:17:17.113" v="1258" actId="27636"/>
        <pc:sldMkLst>
          <pc:docMk/>
          <pc:sldMk cId="2829686452" sldId="304"/>
        </pc:sldMkLst>
        <pc:spChg chg="mod">
          <ac:chgData name="Kristin Stainbrook" userId="d8d0283e-1a71-4dbc-a793-9f792e7f3ccf" providerId="ADAL" clId="{837D3B2F-BE30-44DB-9C72-EFEA2B6D3522}" dt="2017-07-24T17:17:17.113" v="1258" actId="27636"/>
          <ac:spMkLst>
            <pc:docMk/>
            <pc:sldMk cId="2829686452" sldId="304"/>
            <ac:spMk id="3" creationId="{00000000-0000-0000-0000-000000000000}"/>
          </ac:spMkLst>
        </pc:spChg>
      </pc:sldChg>
      <pc:sldChg chg="del">
        <pc:chgData name="Kristin Stainbrook" userId="d8d0283e-1a71-4dbc-a793-9f792e7f3ccf" providerId="ADAL" clId="{837D3B2F-BE30-44DB-9C72-EFEA2B6D3522}" dt="2017-07-18T15:08:43.071" v="446" actId="2696"/>
        <pc:sldMkLst>
          <pc:docMk/>
          <pc:sldMk cId="2352218002" sldId="305"/>
        </pc:sldMkLst>
      </pc:sldChg>
      <pc:sldChg chg="modSp">
        <pc:chgData name="Kristin Stainbrook" userId="d8d0283e-1a71-4dbc-a793-9f792e7f3ccf" providerId="ADAL" clId="{837D3B2F-BE30-44DB-9C72-EFEA2B6D3522}" dt="2017-07-10T14:10:36.974" v="35" actId="14100"/>
        <pc:sldMkLst>
          <pc:docMk/>
          <pc:sldMk cId="3377437039" sldId="307"/>
        </pc:sldMkLst>
        <pc:spChg chg="mod">
          <ac:chgData name="Kristin Stainbrook" userId="d8d0283e-1a71-4dbc-a793-9f792e7f3ccf" providerId="ADAL" clId="{837D3B2F-BE30-44DB-9C72-EFEA2B6D3522}" dt="2017-07-10T14:10:21.933" v="30" actId="1076"/>
          <ac:spMkLst>
            <pc:docMk/>
            <pc:sldMk cId="3377437039" sldId="307"/>
            <ac:spMk id="5" creationId="{00000000-0000-0000-0000-000000000000}"/>
          </ac:spMkLst>
        </pc:spChg>
        <pc:spChg chg="mod">
          <ac:chgData name="Kristin Stainbrook" userId="d8d0283e-1a71-4dbc-a793-9f792e7f3ccf" providerId="ADAL" clId="{837D3B2F-BE30-44DB-9C72-EFEA2B6D3522}" dt="2017-07-10T14:10:23.981" v="31" actId="1076"/>
          <ac:spMkLst>
            <pc:docMk/>
            <pc:sldMk cId="3377437039" sldId="307"/>
            <ac:spMk id="6" creationId="{00000000-0000-0000-0000-000000000000}"/>
          </ac:spMkLst>
        </pc:spChg>
        <pc:spChg chg="mod">
          <ac:chgData name="Kristin Stainbrook" userId="d8d0283e-1a71-4dbc-a793-9f792e7f3ccf" providerId="ADAL" clId="{837D3B2F-BE30-44DB-9C72-EFEA2B6D3522}" dt="2017-07-10T14:10:31.821" v="33" actId="14100"/>
          <ac:spMkLst>
            <pc:docMk/>
            <pc:sldMk cId="3377437039" sldId="307"/>
            <ac:spMk id="7" creationId="{00000000-0000-0000-0000-000000000000}"/>
          </ac:spMkLst>
        </pc:spChg>
        <pc:spChg chg="mod">
          <ac:chgData name="Kristin Stainbrook" userId="d8d0283e-1a71-4dbc-a793-9f792e7f3ccf" providerId="ADAL" clId="{837D3B2F-BE30-44DB-9C72-EFEA2B6D3522}" dt="2017-07-10T14:10:34.870" v="34" actId="14100"/>
          <ac:spMkLst>
            <pc:docMk/>
            <pc:sldMk cId="3377437039" sldId="307"/>
            <ac:spMk id="8" creationId="{00000000-0000-0000-0000-000000000000}"/>
          </ac:spMkLst>
        </pc:spChg>
        <pc:spChg chg="mod">
          <ac:chgData name="Kristin Stainbrook" userId="d8d0283e-1a71-4dbc-a793-9f792e7f3ccf" providerId="ADAL" clId="{837D3B2F-BE30-44DB-9C72-EFEA2B6D3522}" dt="2017-07-10T14:10:26.821" v="32" actId="1076"/>
          <ac:spMkLst>
            <pc:docMk/>
            <pc:sldMk cId="3377437039" sldId="307"/>
            <ac:spMk id="9" creationId="{00000000-0000-0000-0000-000000000000}"/>
          </ac:spMkLst>
        </pc:spChg>
        <pc:spChg chg="mod">
          <ac:chgData name="Kristin Stainbrook" userId="d8d0283e-1a71-4dbc-a793-9f792e7f3ccf" providerId="ADAL" clId="{837D3B2F-BE30-44DB-9C72-EFEA2B6D3522}" dt="2017-07-10T14:10:36.974" v="35" actId="14100"/>
          <ac:spMkLst>
            <pc:docMk/>
            <pc:sldMk cId="3377437039" sldId="307"/>
            <ac:spMk id="10" creationId="{00000000-0000-0000-0000-000000000000}"/>
          </ac:spMkLst>
        </pc:spChg>
      </pc:sldChg>
      <pc:sldChg chg="addSp delSp modSp">
        <pc:chgData name="Kristin Stainbrook" userId="d8d0283e-1a71-4dbc-a793-9f792e7f3ccf" providerId="ADAL" clId="{837D3B2F-BE30-44DB-9C72-EFEA2B6D3522}" dt="2017-07-24T17:22:13.195" v="1312" actId="27636"/>
        <pc:sldMkLst>
          <pc:docMk/>
          <pc:sldMk cId="3401214362" sldId="308"/>
        </pc:sldMkLst>
        <pc:spChg chg="mod">
          <ac:chgData name="Kristin Stainbrook" userId="d8d0283e-1a71-4dbc-a793-9f792e7f3ccf" providerId="ADAL" clId="{837D3B2F-BE30-44DB-9C72-EFEA2B6D3522}" dt="2017-07-24T17:20:16.115" v="1310" actId="6549"/>
          <ac:spMkLst>
            <pc:docMk/>
            <pc:sldMk cId="3401214362" sldId="308"/>
            <ac:spMk id="3" creationId="{00000000-0000-0000-0000-000000000000}"/>
          </ac:spMkLst>
        </pc:spChg>
        <pc:graphicFrameChg chg="add del mod">
          <ac:chgData name="Kristin Stainbrook" userId="d8d0283e-1a71-4dbc-a793-9f792e7f3ccf" providerId="ADAL" clId="{837D3B2F-BE30-44DB-9C72-EFEA2B6D3522}" dt="2017-07-24T17:22:13.195" v="1312" actId="27636"/>
          <ac:graphicFrameMkLst>
            <pc:docMk/>
            <pc:sldMk cId="3401214362" sldId="308"/>
            <ac:graphicFrameMk id="5" creationId="{816AB5F2-FE38-4B63-B233-D49531B07B39}"/>
          </ac:graphicFrameMkLst>
        </pc:graphicFrameChg>
      </pc:sldChg>
      <pc:sldChg chg="modSp">
        <pc:chgData name="Kristin Stainbrook" userId="d8d0283e-1a71-4dbc-a793-9f792e7f3ccf" providerId="ADAL" clId="{837D3B2F-BE30-44DB-9C72-EFEA2B6D3522}" dt="2017-07-24T17:17:17.113" v="1258" actId="27636"/>
        <pc:sldMkLst>
          <pc:docMk/>
          <pc:sldMk cId="3483653212" sldId="309"/>
        </pc:sldMkLst>
        <pc:spChg chg="mod">
          <ac:chgData name="Kristin Stainbrook" userId="d8d0283e-1a71-4dbc-a793-9f792e7f3ccf" providerId="ADAL" clId="{837D3B2F-BE30-44DB-9C72-EFEA2B6D3522}" dt="2017-07-24T17:17:17.113" v="1258" actId="27636"/>
          <ac:spMkLst>
            <pc:docMk/>
            <pc:sldMk cId="3483653212" sldId="309"/>
            <ac:spMk id="3" creationId="{00000000-0000-0000-0000-000000000000}"/>
          </ac:spMkLst>
        </pc:spChg>
      </pc:sldChg>
      <pc:sldChg chg="modSp">
        <pc:chgData name="Kristin Stainbrook" userId="d8d0283e-1a71-4dbc-a793-9f792e7f3ccf" providerId="ADAL" clId="{837D3B2F-BE30-44DB-9C72-EFEA2B6D3522}" dt="2017-07-24T17:17:17.113" v="1258" actId="27636"/>
        <pc:sldMkLst>
          <pc:docMk/>
          <pc:sldMk cId="3890527921" sldId="310"/>
        </pc:sldMkLst>
        <pc:spChg chg="mod">
          <ac:chgData name="Kristin Stainbrook" userId="d8d0283e-1a71-4dbc-a793-9f792e7f3ccf" providerId="ADAL" clId="{837D3B2F-BE30-44DB-9C72-EFEA2B6D3522}" dt="2017-07-24T17:17:17.113" v="1258" actId="27636"/>
          <ac:spMkLst>
            <pc:docMk/>
            <pc:sldMk cId="3890527921" sldId="310"/>
            <ac:spMk id="3" creationId="{00000000-0000-0000-0000-000000000000}"/>
          </ac:spMkLst>
        </pc:spChg>
      </pc:sldChg>
      <pc:sldChg chg="modSp">
        <pc:chgData name="Kristin Stainbrook" userId="d8d0283e-1a71-4dbc-a793-9f792e7f3ccf" providerId="ADAL" clId="{837D3B2F-BE30-44DB-9C72-EFEA2B6D3522}" dt="2017-07-24T17:17:17.113" v="1258" actId="27636"/>
        <pc:sldMkLst>
          <pc:docMk/>
          <pc:sldMk cId="820975176" sldId="314"/>
        </pc:sldMkLst>
        <pc:spChg chg="mod">
          <ac:chgData name="Kristin Stainbrook" userId="d8d0283e-1a71-4dbc-a793-9f792e7f3ccf" providerId="ADAL" clId="{837D3B2F-BE30-44DB-9C72-EFEA2B6D3522}" dt="2017-07-24T17:17:17.113" v="1258" actId="27636"/>
          <ac:spMkLst>
            <pc:docMk/>
            <pc:sldMk cId="820975176" sldId="314"/>
            <ac:spMk id="3" creationId="{00000000-0000-0000-0000-000000000000}"/>
          </ac:spMkLst>
        </pc:spChg>
      </pc:sldChg>
      <pc:sldChg chg="modSp">
        <pc:chgData name="Kristin Stainbrook" userId="d8d0283e-1a71-4dbc-a793-9f792e7f3ccf" providerId="ADAL" clId="{837D3B2F-BE30-44DB-9C72-EFEA2B6D3522}" dt="2017-07-24T17:17:17.113" v="1258" actId="27636"/>
        <pc:sldMkLst>
          <pc:docMk/>
          <pc:sldMk cId="602492186" sldId="315"/>
        </pc:sldMkLst>
        <pc:spChg chg="mod">
          <ac:chgData name="Kristin Stainbrook" userId="d8d0283e-1a71-4dbc-a793-9f792e7f3ccf" providerId="ADAL" clId="{837D3B2F-BE30-44DB-9C72-EFEA2B6D3522}" dt="2017-07-24T17:17:17.113" v="1258" actId="27636"/>
          <ac:spMkLst>
            <pc:docMk/>
            <pc:sldMk cId="602492186" sldId="315"/>
            <ac:spMk id="5" creationId="{00000000-0000-0000-0000-000000000000}"/>
          </ac:spMkLst>
        </pc:spChg>
      </pc:sldChg>
      <pc:sldChg chg="addSp delSp modSp">
        <pc:chgData name="Kristin Stainbrook" userId="d8d0283e-1a71-4dbc-a793-9f792e7f3ccf" providerId="ADAL" clId="{837D3B2F-BE30-44DB-9C72-EFEA2B6D3522}" dt="2017-07-25T14:19:32.318" v="2803" actId="20577"/>
        <pc:sldMkLst>
          <pc:docMk/>
          <pc:sldMk cId="4003290376" sldId="316"/>
        </pc:sldMkLst>
        <pc:spChg chg="mod">
          <ac:chgData name="Kristin Stainbrook" userId="d8d0283e-1a71-4dbc-a793-9f792e7f3ccf" providerId="ADAL" clId="{837D3B2F-BE30-44DB-9C72-EFEA2B6D3522}" dt="2017-07-24T17:17:17.113" v="1258" actId="27636"/>
          <ac:spMkLst>
            <pc:docMk/>
            <pc:sldMk cId="4003290376" sldId="316"/>
            <ac:spMk id="2" creationId="{00000000-0000-0000-0000-000000000000}"/>
          </ac:spMkLst>
        </pc:spChg>
        <pc:spChg chg="add del">
          <ac:chgData name="Kristin Stainbrook" userId="d8d0283e-1a71-4dbc-a793-9f792e7f3ccf" providerId="ADAL" clId="{837D3B2F-BE30-44DB-9C72-EFEA2B6D3522}" dt="2017-07-24T17:17:17.113" v="1258" actId="27636"/>
          <ac:spMkLst>
            <pc:docMk/>
            <pc:sldMk cId="4003290376" sldId="316"/>
            <ac:spMk id="4" creationId="{00000000-0000-0000-0000-000000000000}"/>
          </ac:spMkLst>
        </pc:spChg>
        <pc:spChg chg="mod">
          <ac:chgData name="Kristin Stainbrook" userId="d8d0283e-1a71-4dbc-a793-9f792e7f3ccf" providerId="ADAL" clId="{837D3B2F-BE30-44DB-9C72-EFEA2B6D3522}" dt="2017-07-25T14:19:32.318" v="2803" actId="20577"/>
          <ac:spMkLst>
            <pc:docMk/>
            <pc:sldMk cId="4003290376" sldId="316"/>
            <ac:spMk id="6" creationId="{00000000-0000-0000-0000-000000000000}"/>
          </ac:spMkLst>
        </pc:spChg>
      </pc:sldChg>
      <pc:sldChg chg="modSp">
        <pc:chgData name="Kristin Stainbrook" userId="d8d0283e-1a71-4dbc-a793-9f792e7f3ccf" providerId="ADAL" clId="{837D3B2F-BE30-44DB-9C72-EFEA2B6D3522}" dt="2017-07-24T17:17:17.113" v="1258" actId="27636"/>
        <pc:sldMkLst>
          <pc:docMk/>
          <pc:sldMk cId="2125564887" sldId="317"/>
        </pc:sldMkLst>
        <pc:spChg chg="mod">
          <ac:chgData name="Kristin Stainbrook" userId="d8d0283e-1a71-4dbc-a793-9f792e7f3ccf" providerId="ADAL" clId="{837D3B2F-BE30-44DB-9C72-EFEA2B6D3522}" dt="2017-07-24T17:17:17.113" v="1258" actId="27636"/>
          <ac:spMkLst>
            <pc:docMk/>
            <pc:sldMk cId="2125564887" sldId="317"/>
            <ac:spMk id="2" creationId="{00000000-0000-0000-0000-000000000000}"/>
          </ac:spMkLst>
        </pc:spChg>
        <pc:spChg chg="mod">
          <ac:chgData name="Kristin Stainbrook" userId="d8d0283e-1a71-4dbc-a793-9f792e7f3ccf" providerId="ADAL" clId="{837D3B2F-BE30-44DB-9C72-EFEA2B6D3522}" dt="2017-07-24T17:17:17.113" v="1258" actId="27636"/>
          <ac:spMkLst>
            <pc:docMk/>
            <pc:sldMk cId="2125564887" sldId="317"/>
            <ac:spMk id="4" creationId="{00000000-0000-0000-0000-000000000000}"/>
          </ac:spMkLst>
        </pc:spChg>
      </pc:sldChg>
      <pc:sldChg chg="modSp">
        <pc:chgData name="Kristin Stainbrook" userId="d8d0283e-1a71-4dbc-a793-9f792e7f3ccf" providerId="ADAL" clId="{837D3B2F-BE30-44DB-9C72-EFEA2B6D3522}" dt="2017-07-24T17:17:17.113" v="1258" actId="27636"/>
        <pc:sldMkLst>
          <pc:docMk/>
          <pc:sldMk cId="961407019" sldId="320"/>
        </pc:sldMkLst>
        <pc:spChg chg="mod">
          <ac:chgData name="Kristin Stainbrook" userId="d8d0283e-1a71-4dbc-a793-9f792e7f3ccf" providerId="ADAL" clId="{837D3B2F-BE30-44DB-9C72-EFEA2B6D3522}" dt="2017-07-24T17:17:17.113" v="1258" actId="27636"/>
          <ac:spMkLst>
            <pc:docMk/>
            <pc:sldMk cId="961407019" sldId="320"/>
            <ac:spMk id="7" creationId="{00000000-0000-0000-0000-000000000000}"/>
          </ac:spMkLst>
        </pc:spChg>
      </pc:sldChg>
      <pc:sldChg chg="del">
        <pc:chgData name="Kristin Stainbrook" userId="d8d0283e-1a71-4dbc-a793-9f792e7f3ccf" providerId="ADAL" clId="{837D3B2F-BE30-44DB-9C72-EFEA2B6D3522}" dt="2017-07-18T15:07:54.281" v="445" actId="2696"/>
        <pc:sldMkLst>
          <pc:docMk/>
          <pc:sldMk cId="2330080662" sldId="322"/>
        </pc:sldMkLst>
      </pc:sldChg>
      <pc:sldChg chg="del">
        <pc:chgData name="Kristin Stainbrook" userId="d8d0283e-1a71-4dbc-a793-9f792e7f3ccf" providerId="ADAL" clId="{837D3B2F-BE30-44DB-9C72-EFEA2B6D3522}" dt="2017-07-18T15:04:10.991" v="36" actId="2696"/>
        <pc:sldMkLst>
          <pc:docMk/>
          <pc:sldMk cId="533408812" sldId="323"/>
        </pc:sldMkLst>
      </pc:sldChg>
      <pc:sldChg chg="modSp">
        <pc:chgData name="Kristin Stainbrook" userId="d8d0283e-1a71-4dbc-a793-9f792e7f3ccf" providerId="ADAL" clId="{837D3B2F-BE30-44DB-9C72-EFEA2B6D3522}" dt="2017-07-25T14:21:42.597" v="2827" actId="6549"/>
        <pc:sldMkLst>
          <pc:docMk/>
          <pc:sldMk cId="4068808310" sldId="326"/>
        </pc:sldMkLst>
        <pc:spChg chg="mod">
          <ac:chgData name="Kristin Stainbrook" userId="d8d0283e-1a71-4dbc-a793-9f792e7f3ccf" providerId="ADAL" clId="{837D3B2F-BE30-44DB-9C72-EFEA2B6D3522}" dt="2017-07-25T14:21:42.597" v="2827" actId="6549"/>
          <ac:spMkLst>
            <pc:docMk/>
            <pc:sldMk cId="4068808310" sldId="326"/>
            <ac:spMk id="3" creationId="{00000000-0000-0000-0000-000000000000}"/>
          </ac:spMkLst>
        </pc:spChg>
      </pc:sldChg>
      <pc:sldChg chg="del">
        <pc:chgData name="Kristin Stainbrook" userId="d8d0283e-1a71-4dbc-a793-9f792e7f3ccf" providerId="ADAL" clId="{837D3B2F-BE30-44DB-9C72-EFEA2B6D3522}" dt="2017-07-24T17:13:19.594" v="1221" actId="2696"/>
        <pc:sldMkLst>
          <pc:docMk/>
          <pc:sldMk cId="1381941061" sldId="327"/>
        </pc:sldMkLst>
      </pc:sldChg>
      <pc:sldChg chg="modSp add ord">
        <pc:chgData name="Kristin Stainbrook" userId="d8d0283e-1a71-4dbc-a793-9f792e7f3ccf" providerId="ADAL" clId="{837D3B2F-BE30-44DB-9C72-EFEA2B6D3522}" dt="2017-07-25T14:20:17.218" v="2815" actId="20577"/>
        <pc:sldMkLst>
          <pc:docMk/>
          <pc:sldMk cId="2546616394" sldId="328"/>
        </pc:sldMkLst>
        <pc:graphicFrameChg chg="modGraphic">
          <ac:chgData name="Kristin Stainbrook" userId="d8d0283e-1a71-4dbc-a793-9f792e7f3ccf" providerId="ADAL" clId="{837D3B2F-BE30-44DB-9C72-EFEA2B6D3522}" dt="2017-07-25T14:20:17.218" v="2815" actId="20577"/>
          <ac:graphicFrameMkLst>
            <pc:docMk/>
            <pc:sldMk cId="2546616394" sldId="328"/>
            <ac:graphicFrameMk id="8" creationId="{00000000-0000-0000-0000-000000000000}"/>
          </ac:graphicFrameMkLst>
        </pc:graphicFrameChg>
      </pc:sldChg>
      <pc:sldChg chg="addSp delSp modSp add del mod ord modNotesTx">
        <pc:chgData name="Kristin Stainbrook" userId="d8d0283e-1a71-4dbc-a793-9f792e7f3ccf" providerId="ADAL" clId="{837D3B2F-BE30-44DB-9C72-EFEA2B6D3522}" dt="2017-07-25T13:19:52.237" v="2770" actId="2696"/>
        <pc:sldMkLst>
          <pc:docMk/>
          <pc:sldMk cId="4001125096" sldId="329"/>
        </pc:sldMkLst>
        <pc:spChg chg="mod">
          <ac:chgData name="Kristin Stainbrook" userId="d8d0283e-1a71-4dbc-a793-9f792e7f3ccf" providerId="ADAL" clId="{837D3B2F-BE30-44DB-9C72-EFEA2B6D3522}" dt="2017-07-24T17:53:21.917" v="2397" actId="20577"/>
          <ac:spMkLst>
            <pc:docMk/>
            <pc:sldMk cId="4001125096" sldId="329"/>
            <ac:spMk id="2" creationId="{BEDDABA7-1033-445E-9E5D-83E4AC4A6A91}"/>
          </ac:spMkLst>
        </pc:spChg>
        <pc:spChg chg="mod">
          <ac:chgData name="Kristin Stainbrook" userId="d8d0283e-1a71-4dbc-a793-9f792e7f3ccf" providerId="ADAL" clId="{837D3B2F-BE30-44DB-9C72-EFEA2B6D3522}" dt="2017-07-24T17:55:31.541" v="2462" actId="20577"/>
          <ac:spMkLst>
            <pc:docMk/>
            <pc:sldMk cId="4001125096" sldId="329"/>
            <ac:spMk id="3" creationId="{DB0551C2-FA3E-4296-954F-C4E6EFAC9390}"/>
          </ac:spMkLst>
        </pc:spChg>
        <pc:spChg chg="add del mod">
          <ac:chgData name="Kristin Stainbrook" userId="d8d0283e-1a71-4dbc-a793-9f792e7f3ccf" providerId="ADAL" clId="{837D3B2F-BE30-44DB-9C72-EFEA2B6D3522}" dt="2017-07-24T16:50:31.162" v="992" actId="27636"/>
          <ac:spMkLst>
            <pc:docMk/>
            <pc:sldMk cId="4001125096" sldId="329"/>
            <ac:spMk id="4" creationId="{FABE9E2A-CD67-4371-A101-EE89E39F5E95}"/>
          </ac:spMkLst>
        </pc:spChg>
        <pc:spChg chg="add del mod">
          <ac:chgData name="Kristin Stainbrook" userId="d8d0283e-1a71-4dbc-a793-9f792e7f3ccf" providerId="ADAL" clId="{837D3B2F-BE30-44DB-9C72-EFEA2B6D3522}" dt="2017-07-24T16:50:31.162" v="992" actId="27636"/>
          <ac:spMkLst>
            <pc:docMk/>
            <pc:sldMk cId="4001125096" sldId="329"/>
            <ac:spMk id="5" creationId="{1B7EBA8F-6180-4AF3-AB36-3E3136EE3E58}"/>
          </ac:spMkLst>
        </pc:spChg>
        <pc:spChg chg="add del mod">
          <ac:chgData name="Kristin Stainbrook" userId="d8d0283e-1a71-4dbc-a793-9f792e7f3ccf" providerId="ADAL" clId="{837D3B2F-BE30-44DB-9C72-EFEA2B6D3522}" dt="2017-07-24T16:50:31.162" v="992" actId="27636"/>
          <ac:spMkLst>
            <pc:docMk/>
            <pc:sldMk cId="4001125096" sldId="329"/>
            <ac:spMk id="6" creationId="{B999FC82-CB96-44FD-BF7F-8957CDFE7226}"/>
          </ac:spMkLst>
        </pc:spChg>
        <pc:spChg chg="add del mod">
          <ac:chgData name="Kristin Stainbrook" userId="d8d0283e-1a71-4dbc-a793-9f792e7f3ccf" providerId="ADAL" clId="{837D3B2F-BE30-44DB-9C72-EFEA2B6D3522}" dt="2017-07-24T16:50:59.039" v="994" actId="27636"/>
          <ac:spMkLst>
            <pc:docMk/>
            <pc:sldMk cId="4001125096" sldId="329"/>
            <ac:spMk id="7" creationId="{8E1CA72F-06E5-4CD5-B16D-D840B4BC4818}"/>
          </ac:spMkLst>
        </pc:spChg>
        <pc:spChg chg="add del mod">
          <ac:chgData name="Kristin Stainbrook" userId="d8d0283e-1a71-4dbc-a793-9f792e7f3ccf" providerId="ADAL" clId="{837D3B2F-BE30-44DB-9C72-EFEA2B6D3522}" dt="2017-07-24T16:59:53.038" v="1173" actId="27636"/>
          <ac:spMkLst>
            <pc:docMk/>
            <pc:sldMk cId="4001125096" sldId="329"/>
            <ac:spMk id="11" creationId="{3D85ACF8-D8F8-4B5B-B397-C1923D97F765}"/>
          </ac:spMkLst>
        </pc:spChg>
        <pc:graphicFrameChg chg="add del mod">
          <ac:chgData name="Kristin Stainbrook" userId="d8d0283e-1a71-4dbc-a793-9f792e7f3ccf" providerId="ADAL" clId="{837D3B2F-BE30-44DB-9C72-EFEA2B6D3522}" dt="2017-07-24T17:01:35.825" v="1196" actId="27636"/>
          <ac:graphicFrameMkLst>
            <pc:docMk/>
            <pc:sldMk cId="4001125096" sldId="329"/>
            <ac:graphicFrameMk id="10" creationId="{FA581D13-DB84-4C1A-8FA0-65A6576BCFE3}"/>
          </ac:graphicFrameMkLst>
        </pc:graphicFrameChg>
      </pc:sldChg>
      <pc:sldChg chg="add del">
        <pc:chgData name="Kristin Stainbrook" userId="d8d0283e-1a71-4dbc-a793-9f792e7f3ccf" providerId="ADAL" clId="{837D3B2F-BE30-44DB-9C72-EFEA2B6D3522}" dt="2017-07-24T17:02:54.034" v="1197" actId="2696"/>
        <pc:sldMkLst>
          <pc:docMk/>
          <pc:sldMk cId="743662625" sldId="330"/>
        </pc:sldMkLst>
      </pc:sldChg>
      <pc:sldChg chg="add del">
        <pc:chgData name="Kristin Stainbrook" userId="d8d0283e-1a71-4dbc-a793-9f792e7f3ccf" providerId="ADAL" clId="{837D3B2F-BE30-44DB-9C72-EFEA2B6D3522}" dt="2017-07-24T17:17:21.676" v="1259" actId="2696"/>
        <pc:sldMkLst>
          <pc:docMk/>
          <pc:sldMk cId="1007399754" sldId="330"/>
        </pc:sldMkLst>
      </pc:sldChg>
      <pc:sldChg chg="add del ord">
        <pc:chgData name="Kristin Stainbrook" userId="d8d0283e-1a71-4dbc-a793-9f792e7f3ccf" providerId="ADAL" clId="{837D3B2F-BE30-44DB-9C72-EFEA2B6D3522}" dt="2017-07-24T17:29:15.422" v="1439" actId="27636"/>
        <pc:sldMkLst>
          <pc:docMk/>
          <pc:sldMk cId="2352218002" sldId="330"/>
        </pc:sldMkLst>
      </pc:sldChg>
      <pc:sldChg chg="add del ord">
        <pc:chgData name="Kristin Stainbrook" userId="d8d0283e-1a71-4dbc-a793-9f792e7f3ccf" providerId="ADAL" clId="{837D3B2F-BE30-44DB-9C72-EFEA2B6D3522}" dt="2017-07-24T17:32:06.251" v="1442" actId="2696"/>
        <pc:sldMkLst>
          <pc:docMk/>
          <pc:sldMk cId="483256669" sldId="331"/>
        </pc:sldMkLst>
      </pc:sldChg>
      <pc:sldChg chg="addSp delSp add del">
        <pc:chgData name="Kristin Stainbrook" userId="d8d0283e-1a71-4dbc-a793-9f792e7f3ccf" providerId="ADAL" clId="{837D3B2F-BE30-44DB-9C72-EFEA2B6D3522}" dt="2017-07-24T18:23:34.976" v="2676" actId="2696"/>
        <pc:sldMkLst>
          <pc:docMk/>
          <pc:sldMk cId="1599697340" sldId="331"/>
        </pc:sldMkLst>
        <pc:spChg chg="add del">
          <ac:chgData name="Kristin Stainbrook" userId="d8d0283e-1a71-4dbc-a793-9f792e7f3ccf" providerId="ADAL" clId="{837D3B2F-BE30-44DB-9C72-EFEA2B6D3522}" dt="2017-07-24T18:22:39.558" v="2671" actId="2696"/>
          <ac:spMkLst>
            <pc:docMk/>
            <pc:sldMk cId="1599697340" sldId="331"/>
            <ac:spMk id="4" creationId="{7619D980-AFCF-4D95-9124-DAFC39FF55A8}"/>
          </ac:spMkLst>
        </pc:spChg>
        <pc:spChg chg="add del">
          <ac:chgData name="Kristin Stainbrook" userId="d8d0283e-1a71-4dbc-a793-9f792e7f3ccf" providerId="ADAL" clId="{837D3B2F-BE30-44DB-9C72-EFEA2B6D3522}" dt="2017-07-24T18:22:39.558" v="2671" actId="2696"/>
          <ac:spMkLst>
            <pc:docMk/>
            <pc:sldMk cId="1599697340" sldId="331"/>
            <ac:spMk id="6" creationId="{CAFF5C52-D6B3-4051-A192-6F0B34C4F0A3}"/>
          </ac:spMkLst>
        </pc:spChg>
        <pc:spChg chg="add del">
          <ac:chgData name="Kristin Stainbrook" userId="d8d0283e-1a71-4dbc-a793-9f792e7f3ccf" providerId="ADAL" clId="{837D3B2F-BE30-44DB-9C72-EFEA2B6D3522}" dt="2017-07-24T18:22:39.558" v="2671" actId="2696"/>
          <ac:spMkLst>
            <pc:docMk/>
            <pc:sldMk cId="1599697340" sldId="331"/>
            <ac:spMk id="7" creationId="{CCF5E0F7-5F3C-4453-B8B5-6F5E24F76E06}"/>
          </ac:spMkLst>
        </pc:spChg>
        <pc:spChg chg="add del">
          <ac:chgData name="Kristin Stainbrook" userId="d8d0283e-1a71-4dbc-a793-9f792e7f3ccf" providerId="ADAL" clId="{837D3B2F-BE30-44DB-9C72-EFEA2B6D3522}" dt="2017-07-24T18:22:39.558" v="2671" actId="2696"/>
          <ac:spMkLst>
            <pc:docMk/>
            <pc:sldMk cId="1599697340" sldId="331"/>
            <ac:spMk id="8" creationId="{F51AEF43-797B-4C11-80EB-11F6362BD183}"/>
          </ac:spMkLst>
        </pc:spChg>
        <pc:graphicFrameChg chg="add del">
          <ac:chgData name="Kristin Stainbrook" userId="d8d0283e-1a71-4dbc-a793-9f792e7f3ccf" providerId="ADAL" clId="{837D3B2F-BE30-44DB-9C72-EFEA2B6D3522}" dt="2017-07-24T18:22:39.558" v="2671" actId="2696"/>
          <ac:graphicFrameMkLst>
            <pc:docMk/>
            <pc:sldMk cId="1599697340" sldId="331"/>
            <ac:graphicFrameMk id="5" creationId="{B1D4E995-0608-49BC-9CBD-F2FED84FE943}"/>
          </ac:graphicFrameMkLst>
        </pc:graphicFrameChg>
      </pc:sldChg>
      <pc:sldChg chg="addSp delSp modSp add">
        <pc:chgData name="Kristin Stainbrook" userId="d8d0283e-1a71-4dbc-a793-9f792e7f3ccf" providerId="ADAL" clId="{837D3B2F-BE30-44DB-9C72-EFEA2B6D3522}" dt="2017-07-24T18:26:22.903" v="2768" actId="27636"/>
        <pc:sldMkLst>
          <pc:docMk/>
          <pc:sldMk cId="2096013380" sldId="332"/>
        </pc:sldMkLst>
        <pc:spChg chg="mod">
          <ac:chgData name="Kristin Stainbrook" userId="d8d0283e-1a71-4dbc-a793-9f792e7f3ccf" providerId="ADAL" clId="{837D3B2F-BE30-44DB-9C72-EFEA2B6D3522}" dt="2017-07-24T18:24:16.405" v="2724" actId="20577"/>
          <ac:spMkLst>
            <pc:docMk/>
            <pc:sldMk cId="2096013380" sldId="332"/>
            <ac:spMk id="2" creationId="{D7F5E484-9C25-4B50-8EC3-4FE11C3F6251}"/>
          </ac:spMkLst>
        </pc:spChg>
        <pc:spChg chg="add mod">
          <ac:chgData name="Kristin Stainbrook" userId="d8d0283e-1a71-4dbc-a793-9f792e7f3ccf" providerId="ADAL" clId="{837D3B2F-BE30-44DB-9C72-EFEA2B6D3522}" dt="2017-07-24T18:26:22.903" v="2768" actId="27636"/>
          <ac:spMkLst>
            <pc:docMk/>
            <pc:sldMk cId="2096013380" sldId="332"/>
            <ac:spMk id="5" creationId="{468E7904-EC81-4B4F-975E-3E95DA05B091}"/>
          </ac:spMkLst>
        </pc:spChg>
        <pc:graphicFrameChg chg="add mod">
          <ac:chgData name="Kristin Stainbrook" userId="d8d0283e-1a71-4dbc-a793-9f792e7f3ccf" providerId="ADAL" clId="{837D3B2F-BE30-44DB-9C72-EFEA2B6D3522}" dt="2017-07-24T18:26:09.893" v="2763" actId="27636"/>
          <ac:graphicFrameMkLst>
            <pc:docMk/>
            <pc:sldMk cId="2096013380" sldId="332"/>
            <ac:graphicFrameMk id="4" creationId="{294087E0-CBE5-4BC5-8FAA-0E2F0670D91D}"/>
          </ac:graphicFrameMkLst>
        </pc:graphicFrameChg>
        <pc:picChg chg="add del">
          <ac:chgData name="Kristin Stainbrook" userId="d8d0283e-1a71-4dbc-a793-9f792e7f3ccf" providerId="ADAL" clId="{837D3B2F-BE30-44DB-9C72-EFEA2B6D3522}" dt="2017-07-24T18:22:08.621" v="2669" actId="27636"/>
          <ac:picMkLst>
            <pc:docMk/>
            <pc:sldMk cId="2096013380" sldId="332"/>
            <ac:picMk id="3" creationId="{C63A252B-CF09-42C1-90EB-F2A3A4D3D8D8}"/>
          </ac:picMkLst>
        </pc:picChg>
      </pc:sldChg>
      <pc:sldMasterChg chg="modSldLayout">
        <pc:chgData name="Kristin Stainbrook" userId="d8d0283e-1a71-4dbc-a793-9f792e7f3ccf" providerId="ADAL" clId="{837D3B2F-BE30-44DB-9C72-EFEA2B6D3522}" dt="2017-07-24T17:16:25.556" v="1223" actId="27636"/>
        <pc:sldMasterMkLst>
          <pc:docMk/>
          <pc:sldMasterMk cId="4164472792" sldId="2147483671"/>
        </pc:sldMasterMkLst>
        <pc:sldLayoutChg chg="addSp">
          <pc:chgData name="Kristin Stainbrook" userId="d8d0283e-1a71-4dbc-a793-9f792e7f3ccf" providerId="ADAL" clId="{837D3B2F-BE30-44DB-9C72-EFEA2B6D3522}" dt="2017-07-24T17:16:25.556" v="1223" actId="27636"/>
          <pc:sldLayoutMkLst>
            <pc:docMk/>
            <pc:sldMasterMk cId="4164472792" sldId="2147483671"/>
            <pc:sldLayoutMk cId="969153028" sldId="2147483672"/>
          </pc:sldLayoutMkLst>
          <pc:picChg chg="add">
            <ac:chgData name="Kristin Stainbrook" userId="d8d0283e-1a71-4dbc-a793-9f792e7f3ccf" providerId="ADAL" clId="{837D3B2F-BE30-44DB-9C72-EFEA2B6D3522}" dt="2017-07-24T17:16:25.556" v="1223" actId="27636"/>
            <ac:picMkLst>
              <pc:docMk/>
              <pc:sldMasterMk cId="4164472792" sldId="2147483671"/>
              <pc:sldLayoutMk cId="969153028" sldId="2147483672"/>
              <ac:picMk id="7" creationId="{89A7D78D-D577-4658-9D1C-D7CF7402B352}"/>
            </ac:picMkLst>
          </pc:picChg>
        </pc:sldLayoutChg>
        <pc:sldLayoutChg chg="addSp">
          <pc:chgData name="Kristin Stainbrook" userId="d8d0283e-1a71-4dbc-a793-9f792e7f3ccf" providerId="ADAL" clId="{837D3B2F-BE30-44DB-9C72-EFEA2B6D3522}" dt="2017-07-24T17:16:25.556" v="1223" actId="27636"/>
          <pc:sldLayoutMkLst>
            <pc:docMk/>
            <pc:sldMasterMk cId="4164472792" sldId="2147483671"/>
            <pc:sldLayoutMk cId="3818481672" sldId="2147483673"/>
          </pc:sldLayoutMkLst>
          <pc:spChg chg="add">
            <ac:chgData name="Kristin Stainbrook" userId="d8d0283e-1a71-4dbc-a793-9f792e7f3ccf" providerId="ADAL" clId="{837D3B2F-BE30-44DB-9C72-EFEA2B6D3522}" dt="2017-07-24T17:16:25.556" v="1223" actId="27636"/>
            <ac:spMkLst>
              <pc:docMk/>
              <pc:sldMasterMk cId="4164472792" sldId="2147483671"/>
              <pc:sldLayoutMk cId="3818481672" sldId="2147483673"/>
              <ac:spMk id="8" creationId="{FA49336B-05DE-4C3E-9003-53ADF8668961}"/>
            </ac:spMkLst>
          </pc:spChg>
          <pc:picChg chg="add">
            <ac:chgData name="Kristin Stainbrook" userId="d8d0283e-1a71-4dbc-a793-9f792e7f3ccf" providerId="ADAL" clId="{837D3B2F-BE30-44DB-9C72-EFEA2B6D3522}" dt="2017-07-24T17:16:25.556" v="1223" actId="27636"/>
            <ac:picMkLst>
              <pc:docMk/>
              <pc:sldMasterMk cId="4164472792" sldId="2147483671"/>
              <pc:sldLayoutMk cId="3818481672" sldId="2147483673"/>
              <ac:picMk id="7" creationId="{5BC1E592-174D-4550-8158-AEDD2C403F77}"/>
            </ac:picMkLst>
          </pc:picChg>
          <pc:cxnChg chg="add">
            <ac:chgData name="Kristin Stainbrook" userId="d8d0283e-1a71-4dbc-a793-9f792e7f3ccf" providerId="ADAL" clId="{837D3B2F-BE30-44DB-9C72-EFEA2B6D3522}" dt="2017-07-24T17:16:25.556" v="1223" actId="27636"/>
            <ac:cxnSpMkLst>
              <pc:docMk/>
              <pc:sldMasterMk cId="4164472792" sldId="2147483671"/>
              <pc:sldLayoutMk cId="3818481672" sldId="2147483673"/>
              <ac:cxnSpMk id="9" creationId="{72D68EF3-1C2E-411B-8FB3-CCD456296C60}"/>
            </ac:cxnSpMkLst>
          </pc:cxnChg>
        </pc:sldLayoutChg>
        <pc:sldLayoutChg chg="addSp">
          <pc:chgData name="Kristin Stainbrook" userId="d8d0283e-1a71-4dbc-a793-9f792e7f3ccf" providerId="ADAL" clId="{837D3B2F-BE30-44DB-9C72-EFEA2B6D3522}" dt="2017-07-24T17:16:25.556" v="1223" actId="27636"/>
          <pc:sldLayoutMkLst>
            <pc:docMk/>
            <pc:sldMasterMk cId="4164472792" sldId="2147483671"/>
            <pc:sldLayoutMk cId="2993005494" sldId="2147483674"/>
          </pc:sldLayoutMkLst>
          <pc:picChg chg="add">
            <ac:chgData name="Kristin Stainbrook" userId="d8d0283e-1a71-4dbc-a793-9f792e7f3ccf" providerId="ADAL" clId="{837D3B2F-BE30-44DB-9C72-EFEA2B6D3522}" dt="2017-07-24T17:16:25.556" v="1223" actId="27636"/>
            <ac:picMkLst>
              <pc:docMk/>
              <pc:sldMasterMk cId="4164472792" sldId="2147483671"/>
              <pc:sldLayoutMk cId="2993005494" sldId="2147483674"/>
              <ac:picMk id="7" creationId="{CFB74651-973C-45C4-A258-E558EAF3A813}"/>
            </ac:picMkLst>
          </pc:picChg>
        </pc:sldLayoutChg>
        <pc:sldLayoutChg chg="addSp">
          <pc:chgData name="Kristin Stainbrook" userId="d8d0283e-1a71-4dbc-a793-9f792e7f3ccf" providerId="ADAL" clId="{837D3B2F-BE30-44DB-9C72-EFEA2B6D3522}" dt="2017-07-24T17:16:25.556" v="1223" actId="27636"/>
          <pc:sldLayoutMkLst>
            <pc:docMk/>
            <pc:sldMasterMk cId="4164472792" sldId="2147483671"/>
            <pc:sldLayoutMk cId="3172820332" sldId="2147483675"/>
          </pc:sldLayoutMkLst>
          <pc:spChg chg="add">
            <ac:chgData name="Kristin Stainbrook" userId="d8d0283e-1a71-4dbc-a793-9f792e7f3ccf" providerId="ADAL" clId="{837D3B2F-BE30-44DB-9C72-EFEA2B6D3522}" dt="2017-07-24T17:16:25.556" v="1223" actId="27636"/>
            <ac:spMkLst>
              <pc:docMk/>
              <pc:sldMasterMk cId="4164472792" sldId="2147483671"/>
              <pc:sldLayoutMk cId="3172820332" sldId="2147483675"/>
              <ac:spMk id="8" creationId="{3220CE09-57CF-4DA5-ABEB-59A43D4BD99B}"/>
            </ac:spMkLst>
          </pc:spChg>
          <pc:picChg chg="add">
            <ac:chgData name="Kristin Stainbrook" userId="d8d0283e-1a71-4dbc-a793-9f792e7f3ccf" providerId="ADAL" clId="{837D3B2F-BE30-44DB-9C72-EFEA2B6D3522}" dt="2017-07-24T17:16:25.556" v="1223" actId="27636"/>
            <ac:picMkLst>
              <pc:docMk/>
              <pc:sldMasterMk cId="4164472792" sldId="2147483671"/>
              <pc:sldLayoutMk cId="3172820332" sldId="2147483675"/>
              <ac:picMk id="9" creationId="{0972D99E-6FA3-478F-BD04-723BB8555B15}"/>
            </ac:picMkLst>
          </pc:picChg>
          <pc:cxnChg chg="add">
            <ac:chgData name="Kristin Stainbrook" userId="d8d0283e-1a71-4dbc-a793-9f792e7f3ccf" providerId="ADAL" clId="{837D3B2F-BE30-44DB-9C72-EFEA2B6D3522}" dt="2017-07-24T17:16:25.556" v="1223" actId="27636"/>
            <ac:cxnSpMkLst>
              <pc:docMk/>
              <pc:sldMasterMk cId="4164472792" sldId="2147483671"/>
              <pc:sldLayoutMk cId="3172820332" sldId="2147483675"/>
              <ac:cxnSpMk id="10" creationId="{1BDB4AD3-3DEE-45F9-9079-B714AA4A5692}"/>
            </ac:cxnSpMkLst>
          </pc:cxnChg>
        </pc:sldLayoutChg>
        <pc:sldLayoutChg chg="addSp">
          <pc:chgData name="Kristin Stainbrook" userId="d8d0283e-1a71-4dbc-a793-9f792e7f3ccf" providerId="ADAL" clId="{837D3B2F-BE30-44DB-9C72-EFEA2B6D3522}" dt="2017-07-24T17:16:25.556" v="1223" actId="27636"/>
          <pc:sldLayoutMkLst>
            <pc:docMk/>
            <pc:sldMasterMk cId="4164472792" sldId="2147483671"/>
            <pc:sldLayoutMk cId="2971501047" sldId="2147483676"/>
          </pc:sldLayoutMkLst>
          <pc:spChg chg="add">
            <ac:chgData name="Kristin Stainbrook" userId="d8d0283e-1a71-4dbc-a793-9f792e7f3ccf" providerId="ADAL" clId="{837D3B2F-BE30-44DB-9C72-EFEA2B6D3522}" dt="2017-07-24T17:16:25.556" v="1223" actId="27636"/>
            <ac:spMkLst>
              <pc:docMk/>
              <pc:sldMasterMk cId="4164472792" sldId="2147483671"/>
              <pc:sldLayoutMk cId="2971501047" sldId="2147483676"/>
              <ac:spMk id="10" creationId="{0CD2FEDA-8EB6-404A-9FF1-C9065977680D}"/>
            </ac:spMkLst>
          </pc:spChg>
          <pc:picChg chg="add">
            <ac:chgData name="Kristin Stainbrook" userId="d8d0283e-1a71-4dbc-a793-9f792e7f3ccf" providerId="ADAL" clId="{837D3B2F-BE30-44DB-9C72-EFEA2B6D3522}" dt="2017-07-24T17:16:25.556" v="1223" actId="27636"/>
            <ac:picMkLst>
              <pc:docMk/>
              <pc:sldMasterMk cId="4164472792" sldId="2147483671"/>
              <pc:sldLayoutMk cId="2971501047" sldId="2147483676"/>
              <ac:picMk id="11" creationId="{E907768D-D89C-4E9B-A679-94745029A57B}"/>
            </ac:picMkLst>
          </pc:picChg>
          <pc:cxnChg chg="add">
            <ac:chgData name="Kristin Stainbrook" userId="d8d0283e-1a71-4dbc-a793-9f792e7f3ccf" providerId="ADAL" clId="{837D3B2F-BE30-44DB-9C72-EFEA2B6D3522}" dt="2017-07-24T17:16:25.556" v="1223" actId="27636"/>
            <ac:cxnSpMkLst>
              <pc:docMk/>
              <pc:sldMasterMk cId="4164472792" sldId="2147483671"/>
              <pc:sldLayoutMk cId="2971501047" sldId="2147483676"/>
              <ac:cxnSpMk id="12" creationId="{422487FF-DAD8-42CA-8D8D-113CABF7A774}"/>
            </ac:cxnSpMkLst>
          </pc:cxnChg>
        </pc:sldLayoutChg>
        <pc:sldLayoutChg chg="addSp">
          <pc:chgData name="Kristin Stainbrook" userId="d8d0283e-1a71-4dbc-a793-9f792e7f3ccf" providerId="ADAL" clId="{837D3B2F-BE30-44DB-9C72-EFEA2B6D3522}" dt="2017-07-24T17:16:25.556" v="1223" actId="27636"/>
          <pc:sldLayoutMkLst>
            <pc:docMk/>
            <pc:sldMasterMk cId="4164472792" sldId="2147483671"/>
            <pc:sldLayoutMk cId="1324090434" sldId="2147483677"/>
          </pc:sldLayoutMkLst>
          <pc:spChg chg="add">
            <ac:chgData name="Kristin Stainbrook" userId="d8d0283e-1a71-4dbc-a793-9f792e7f3ccf" providerId="ADAL" clId="{837D3B2F-BE30-44DB-9C72-EFEA2B6D3522}" dt="2017-07-24T17:16:25.556" v="1223" actId="27636"/>
            <ac:spMkLst>
              <pc:docMk/>
              <pc:sldMasterMk cId="4164472792" sldId="2147483671"/>
              <pc:sldLayoutMk cId="1324090434" sldId="2147483677"/>
              <ac:spMk id="6" creationId="{8754D39E-593A-4D19-A79C-0D0272C546D6}"/>
            </ac:spMkLst>
          </pc:spChg>
          <pc:picChg chg="add">
            <ac:chgData name="Kristin Stainbrook" userId="d8d0283e-1a71-4dbc-a793-9f792e7f3ccf" providerId="ADAL" clId="{837D3B2F-BE30-44DB-9C72-EFEA2B6D3522}" dt="2017-07-24T17:16:25.556" v="1223" actId="27636"/>
            <ac:picMkLst>
              <pc:docMk/>
              <pc:sldMasterMk cId="4164472792" sldId="2147483671"/>
              <pc:sldLayoutMk cId="1324090434" sldId="2147483677"/>
              <ac:picMk id="7" creationId="{4A2F2C44-B350-41C0-BC8F-48BBC0ACAE96}"/>
            </ac:picMkLst>
          </pc:picChg>
          <pc:cxnChg chg="add">
            <ac:chgData name="Kristin Stainbrook" userId="d8d0283e-1a71-4dbc-a793-9f792e7f3ccf" providerId="ADAL" clId="{837D3B2F-BE30-44DB-9C72-EFEA2B6D3522}" dt="2017-07-24T17:16:25.556" v="1223" actId="27636"/>
            <ac:cxnSpMkLst>
              <pc:docMk/>
              <pc:sldMasterMk cId="4164472792" sldId="2147483671"/>
              <pc:sldLayoutMk cId="1324090434" sldId="2147483677"/>
              <ac:cxnSpMk id="8" creationId="{5240D52A-6A44-4B25-8B6A-D6024ADBEF75}"/>
            </ac:cxnSpMkLst>
          </pc:cxnChg>
        </pc:sldLayoutChg>
      </pc:sldMasterChg>
      <pc:sldMasterChg chg="modSldLayout">
        <pc:chgData name="Kristin Stainbrook" userId="d8d0283e-1a71-4dbc-a793-9f792e7f3ccf" providerId="ADAL" clId="{837D3B2F-BE30-44DB-9C72-EFEA2B6D3522}" dt="2017-07-24T17:16:31.843" v="1238" actId="27636"/>
        <pc:sldMasterMkLst>
          <pc:docMk/>
          <pc:sldMasterMk cId="406059208" sldId="2147483684"/>
        </pc:sldMasterMkLst>
        <pc:sldLayoutChg chg="addSp">
          <pc:chgData name="Kristin Stainbrook" userId="d8d0283e-1a71-4dbc-a793-9f792e7f3ccf" providerId="ADAL" clId="{837D3B2F-BE30-44DB-9C72-EFEA2B6D3522}" dt="2017-07-24T17:16:31.843" v="1238" actId="27636"/>
          <pc:sldLayoutMkLst>
            <pc:docMk/>
            <pc:sldMasterMk cId="406059208" sldId="2147483684"/>
            <pc:sldLayoutMk cId="996656080" sldId="2147483685"/>
          </pc:sldLayoutMkLst>
          <pc:picChg chg="add">
            <ac:chgData name="Kristin Stainbrook" userId="d8d0283e-1a71-4dbc-a793-9f792e7f3ccf" providerId="ADAL" clId="{837D3B2F-BE30-44DB-9C72-EFEA2B6D3522}" dt="2017-07-24T17:16:31.843" v="1238" actId="27636"/>
            <ac:picMkLst>
              <pc:docMk/>
              <pc:sldMasterMk cId="406059208" sldId="2147483684"/>
              <pc:sldLayoutMk cId="996656080" sldId="2147483685"/>
              <ac:picMk id="26" creationId="{9D94B95F-3028-4CB5-9D71-9657DAA1E819}"/>
            </ac:picMkLst>
          </pc:picChg>
        </pc:sldLayoutChg>
        <pc:sldLayoutChg chg="addSp">
          <pc:chgData name="Kristin Stainbrook" userId="d8d0283e-1a71-4dbc-a793-9f792e7f3ccf" providerId="ADAL" clId="{837D3B2F-BE30-44DB-9C72-EFEA2B6D3522}" dt="2017-07-24T17:16:31.843" v="1238" actId="27636"/>
          <pc:sldLayoutMkLst>
            <pc:docMk/>
            <pc:sldMasterMk cId="406059208" sldId="2147483684"/>
            <pc:sldLayoutMk cId="1770661621" sldId="2147483686"/>
          </pc:sldLayoutMkLst>
          <pc:spChg chg="add">
            <ac:chgData name="Kristin Stainbrook" userId="d8d0283e-1a71-4dbc-a793-9f792e7f3ccf" providerId="ADAL" clId="{837D3B2F-BE30-44DB-9C72-EFEA2B6D3522}" dt="2017-07-24T17:16:31.843" v="1238" actId="27636"/>
            <ac:spMkLst>
              <pc:docMk/>
              <pc:sldMasterMk cId="406059208" sldId="2147483684"/>
              <pc:sldLayoutMk cId="1770661621" sldId="2147483686"/>
              <ac:spMk id="8" creationId="{27377E7F-4750-4740-979F-970E22FBE44D}"/>
            </ac:spMkLst>
          </pc:spChg>
          <pc:picChg chg="add">
            <ac:chgData name="Kristin Stainbrook" userId="d8d0283e-1a71-4dbc-a793-9f792e7f3ccf" providerId="ADAL" clId="{837D3B2F-BE30-44DB-9C72-EFEA2B6D3522}" dt="2017-07-24T17:16:31.843" v="1238" actId="27636"/>
            <ac:picMkLst>
              <pc:docMk/>
              <pc:sldMasterMk cId="406059208" sldId="2147483684"/>
              <pc:sldLayoutMk cId="1770661621" sldId="2147483686"/>
              <ac:picMk id="7" creationId="{C3FA07D0-7240-47EE-8BE5-F409F6DCE717}"/>
            </ac:picMkLst>
          </pc:picChg>
          <pc:cxnChg chg="add">
            <ac:chgData name="Kristin Stainbrook" userId="d8d0283e-1a71-4dbc-a793-9f792e7f3ccf" providerId="ADAL" clId="{837D3B2F-BE30-44DB-9C72-EFEA2B6D3522}" dt="2017-07-24T17:16:31.843" v="1238" actId="27636"/>
            <ac:cxnSpMkLst>
              <pc:docMk/>
              <pc:sldMasterMk cId="406059208" sldId="2147483684"/>
              <pc:sldLayoutMk cId="1770661621" sldId="2147483686"/>
              <ac:cxnSpMk id="9" creationId="{BEDA0ECA-C6A8-4D2F-A400-6F31995F6A6A}"/>
            </ac:cxnSpMkLst>
          </pc:cxnChg>
        </pc:sldLayoutChg>
        <pc:sldLayoutChg chg="addSp">
          <pc:chgData name="Kristin Stainbrook" userId="d8d0283e-1a71-4dbc-a793-9f792e7f3ccf" providerId="ADAL" clId="{837D3B2F-BE30-44DB-9C72-EFEA2B6D3522}" dt="2017-07-24T17:16:31.843" v="1238" actId="27636"/>
          <pc:sldLayoutMkLst>
            <pc:docMk/>
            <pc:sldMasterMk cId="406059208" sldId="2147483684"/>
            <pc:sldLayoutMk cId="143507377" sldId="2147483687"/>
          </pc:sldLayoutMkLst>
          <pc:picChg chg="add">
            <ac:chgData name="Kristin Stainbrook" userId="d8d0283e-1a71-4dbc-a793-9f792e7f3ccf" providerId="ADAL" clId="{837D3B2F-BE30-44DB-9C72-EFEA2B6D3522}" dt="2017-07-24T17:16:31.843" v="1238" actId="27636"/>
            <ac:picMkLst>
              <pc:docMk/>
              <pc:sldMasterMk cId="406059208" sldId="2147483684"/>
              <pc:sldLayoutMk cId="143507377" sldId="2147483687"/>
              <ac:picMk id="7" creationId="{5FAA9234-A378-499D-8725-B4A96BB417F6}"/>
            </ac:picMkLst>
          </pc:picChg>
        </pc:sldLayoutChg>
        <pc:sldLayoutChg chg="addSp">
          <pc:chgData name="Kristin Stainbrook" userId="d8d0283e-1a71-4dbc-a793-9f792e7f3ccf" providerId="ADAL" clId="{837D3B2F-BE30-44DB-9C72-EFEA2B6D3522}" dt="2017-07-24T17:16:31.843" v="1238" actId="27636"/>
          <pc:sldLayoutMkLst>
            <pc:docMk/>
            <pc:sldMasterMk cId="406059208" sldId="2147483684"/>
            <pc:sldLayoutMk cId="3934791204" sldId="2147483688"/>
          </pc:sldLayoutMkLst>
          <pc:spChg chg="add">
            <ac:chgData name="Kristin Stainbrook" userId="d8d0283e-1a71-4dbc-a793-9f792e7f3ccf" providerId="ADAL" clId="{837D3B2F-BE30-44DB-9C72-EFEA2B6D3522}" dt="2017-07-24T17:16:31.843" v="1238" actId="27636"/>
            <ac:spMkLst>
              <pc:docMk/>
              <pc:sldMasterMk cId="406059208" sldId="2147483684"/>
              <pc:sldLayoutMk cId="3934791204" sldId="2147483688"/>
              <ac:spMk id="8" creationId="{0DB29485-8E43-4EA0-800F-F1885F186637}"/>
            </ac:spMkLst>
          </pc:spChg>
          <pc:picChg chg="add">
            <ac:chgData name="Kristin Stainbrook" userId="d8d0283e-1a71-4dbc-a793-9f792e7f3ccf" providerId="ADAL" clId="{837D3B2F-BE30-44DB-9C72-EFEA2B6D3522}" dt="2017-07-24T17:16:31.843" v="1238" actId="27636"/>
            <ac:picMkLst>
              <pc:docMk/>
              <pc:sldMasterMk cId="406059208" sldId="2147483684"/>
              <pc:sldLayoutMk cId="3934791204" sldId="2147483688"/>
              <ac:picMk id="9" creationId="{2DB0D4E6-968C-4A37-898F-13F8D0916678}"/>
            </ac:picMkLst>
          </pc:picChg>
          <pc:cxnChg chg="add">
            <ac:chgData name="Kristin Stainbrook" userId="d8d0283e-1a71-4dbc-a793-9f792e7f3ccf" providerId="ADAL" clId="{837D3B2F-BE30-44DB-9C72-EFEA2B6D3522}" dt="2017-07-24T17:16:31.843" v="1238" actId="27636"/>
            <ac:cxnSpMkLst>
              <pc:docMk/>
              <pc:sldMasterMk cId="406059208" sldId="2147483684"/>
              <pc:sldLayoutMk cId="3934791204" sldId="2147483688"/>
              <ac:cxnSpMk id="10" creationId="{9A0D7CE6-19A1-462D-B257-1B284E6ACBDE}"/>
            </ac:cxnSpMkLst>
          </pc:cxnChg>
        </pc:sldLayoutChg>
        <pc:sldLayoutChg chg="addSp">
          <pc:chgData name="Kristin Stainbrook" userId="d8d0283e-1a71-4dbc-a793-9f792e7f3ccf" providerId="ADAL" clId="{837D3B2F-BE30-44DB-9C72-EFEA2B6D3522}" dt="2017-07-24T17:16:31.843" v="1238" actId="27636"/>
          <pc:sldLayoutMkLst>
            <pc:docMk/>
            <pc:sldMasterMk cId="406059208" sldId="2147483684"/>
            <pc:sldLayoutMk cId="4102724961" sldId="2147483689"/>
          </pc:sldLayoutMkLst>
          <pc:spChg chg="add">
            <ac:chgData name="Kristin Stainbrook" userId="d8d0283e-1a71-4dbc-a793-9f792e7f3ccf" providerId="ADAL" clId="{837D3B2F-BE30-44DB-9C72-EFEA2B6D3522}" dt="2017-07-24T17:16:31.843" v="1238" actId="27636"/>
            <ac:spMkLst>
              <pc:docMk/>
              <pc:sldMasterMk cId="406059208" sldId="2147483684"/>
              <pc:sldLayoutMk cId="4102724961" sldId="2147483689"/>
              <ac:spMk id="10" creationId="{9635D9A8-9195-4E31-9B41-F5AFDC116DA1}"/>
            </ac:spMkLst>
          </pc:spChg>
          <pc:picChg chg="add">
            <ac:chgData name="Kristin Stainbrook" userId="d8d0283e-1a71-4dbc-a793-9f792e7f3ccf" providerId="ADAL" clId="{837D3B2F-BE30-44DB-9C72-EFEA2B6D3522}" dt="2017-07-24T17:16:31.843" v="1238" actId="27636"/>
            <ac:picMkLst>
              <pc:docMk/>
              <pc:sldMasterMk cId="406059208" sldId="2147483684"/>
              <pc:sldLayoutMk cId="4102724961" sldId="2147483689"/>
              <ac:picMk id="11" creationId="{77D0D635-A741-467D-BBA3-9D63EDAE58B0}"/>
            </ac:picMkLst>
          </pc:picChg>
          <pc:cxnChg chg="add">
            <ac:chgData name="Kristin Stainbrook" userId="d8d0283e-1a71-4dbc-a793-9f792e7f3ccf" providerId="ADAL" clId="{837D3B2F-BE30-44DB-9C72-EFEA2B6D3522}" dt="2017-07-24T17:16:31.843" v="1238" actId="27636"/>
            <ac:cxnSpMkLst>
              <pc:docMk/>
              <pc:sldMasterMk cId="406059208" sldId="2147483684"/>
              <pc:sldLayoutMk cId="4102724961" sldId="2147483689"/>
              <ac:cxnSpMk id="12" creationId="{797AD416-694E-4BB2-98D7-F70793A97B2F}"/>
            </ac:cxnSpMkLst>
          </pc:cxnChg>
        </pc:sldLayoutChg>
        <pc:sldLayoutChg chg="addSp">
          <pc:chgData name="Kristin Stainbrook" userId="d8d0283e-1a71-4dbc-a793-9f792e7f3ccf" providerId="ADAL" clId="{837D3B2F-BE30-44DB-9C72-EFEA2B6D3522}" dt="2017-07-24T17:16:31.843" v="1238" actId="27636"/>
          <pc:sldLayoutMkLst>
            <pc:docMk/>
            <pc:sldMasterMk cId="406059208" sldId="2147483684"/>
            <pc:sldLayoutMk cId="1004722561" sldId="2147483690"/>
          </pc:sldLayoutMkLst>
          <pc:spChg chg="add">
            <ac:chgData name="Kristin Stainbrook" userId="d8d0283e-1a71-4dbc-a793-9f792e7f3ccf" providerId="ADAL" clId="{837D3B2F-BE30-44DB-9C72-EFEA2B6D3522}" dt="2017-07-24T17:16:31.843" v="1238" actId="27636"/>
            <ac:spMkLst>
              <pc:docMk/>
              <pc:sldMasterMk cId="406059208" sldId="2147483684"/>
              <pc:sldLayoutMk cId="1004722561" sldId="2147483690"/>
              <ac:spMk id="6" creationId="{88B68A99-74CB-4B88-8DBD-771EC87F88F9}"/>
            </ac:spMkLst>
          </pc:spChg>
          <pc:picChg chg="add">
            <ac:chgData name="Kristin Stainbrook" userId="d8d0283e-1a71-4dbc-a793-9f792e7f3ccf" providerId="ADAL" clId="{837D3B2F-BE30-44DB-9C72-EFEA2B6D3522}" dt="2017-07-24T17:16:31.843" v="1238" actId="27636"/>
            <ac:picMkLst>
              <pc:docMk/>
              <pc:sldMasterMk cId="406059208" sldId="2147483684"/>
              <pc:sldLayoutMk cId="1004722561" sldId="2147483690"/>
              <ac:picMk id="7" creationId="{CEF4C44C-91B9-4A80-BE57-CD555AF65F7C}"/>
            </ac:picMkLst>
          </pc:picChg>
          <pc:cxnChg chg="add">
            <ac:chgData name="Kristin Stainbrook" userId="d8d0283e-1a71-4dbc-a793-9f792e7f3ccf" providerId="ADAL" clId="{837D3B2F-BE30-44DB-9C72-EFEA2B6D3522}" dt="2017-07-24T17:16:31.843" v="1238" actId="27636"/>
            <ac:cxnSpMkLst>
              <pc:docMk/>
              <pc:sldMasterMk cId="406059208" sldId="2147483684"/>
              <pc:sldLayoutMk cId="1004722561" sldId="2147483690"/>
              <ac:cxnSpMk id="8" creationId="{5223EED2-3E32-41E9-A9FB-E2D865D8F3CD}"/>
            </ac:cxnSpMkLst>
          </pc:cxnChg>
        </pc:sldLayoutChg>
      </pc:sldMasterChg>
      <pc:sldMasterChg chg="modSldLayout">
        <pc:chgData name="Kristin Stainbrook" userId="d8d0283e-1a71-4dbc-a793-9f792e7f3ccf" providerId="ADAL" clId="{837D3B2F-BE30-44DB-9C72-EFEA2B6D3522}" dt="2017-07-24T17:16:51.454" v="1246" actId="27636"/>
        <pc:sldMasterMkLst>
          <pc:docMk/>
          <pc:sldMasterMk cId="832968747" sldId="2147483702"/>
        </pc:sldMasterMkLst>
        <pc:sldLayoutChg chg="addSp">
          <pc:chgData name="Kristin Stainbrook" userId="d8d0283e-1a71-4dbc-a793-9f792e7f3ccf" providerId="ADAL" clId="{837D3B2F-BE30-44DB-9C72-EFEA2B6D3522}" dt="2017-07-24T17:16:51.454" v="1246" actId="27636"/>
          <pc:sldLayoutMkLst>
            <pc:docMk/>
            <pc:sldMasterMk cId="832968747" sldId="2147483702"/>
            <pc:sldLayoutMk cId="2664102680" sldId="2147483703"/>
          </pc:sldLayoutMkLst>
          <pc:picChg chg="add">
            <ac:chgData name="Kristin Stainbrook" userId="d8d0283e-1a71-4dbc-a793-9f792e7f3ccf" providerId="ADAL" clId="{837D3B2F-BE30-44DB-9C72-EFEA2B6D3522}" dt="2017-07-24T17:16:51.454" v="1246" actId="27636"/>
            <ac:picMkLst>
              <pc:docMk/>
              <pc:sldMasterMk cId="832968747" sldId="2147483702"/>
              <pc:sldLayoutMk cId="2664102680" sldId="2147483703"/>
              <ac:picMk id="7" creationId="{416DEA00-44E2-414E-BDAD-5A3CCF6C7AAF}"/>
            </ac:picMkLst>
          </pc:picChg>
        </pc:sldLayoutChg>
        <pc:sldLayoutChg chg="addSp">
          <pc:chgData name="Kristin Stainbrook" userId="d8d0283e-1a71-4dbc-a793-9f792e7f3ccf" providerId="ADAL" clId="{837D3B2F-BE30-44DB-9C72-EFEA2B6D3522}" dt="2017-07-24T17:16:51.454" v="1246" actId="27636"/>
          <pc:sldLayoutMkLst>
            <pc:docMk/>
            <pc:sldMasterMk cId="832968747" sldId="2147483702"/>
            <pc:sldLayoutMk cId="1199375330" sldId="2147483704"/>
          </pc:sldLayoutMkLst>
          <pc:spChg chg="add">
            <ac:chgData name="Kristin Stainbrook" userId="d8d0283e-1a71-4dbc-a793-9f792e7f3ccf" providerId="ADAL" clId="{837D3B2F-BE30-44DB-9C72-EFEA2B6D3522}" dt="2017-07-24T17:16:51.454" v="1246" actId="27636"/>
            <ac:spMkLst>
              <pc:docMk/>
              <pc:sldMasterMk cId="832968747" sldId="2147483702"/>
              <pc:sldLayoutMk cId="1199375330" sldId="2147483704"/>
              <ac:spMk id="8" creationId="{19C8F270-C8E8-4DAD-A46A-D241DE7C79F3}"/>
            </ac:spMkLst>
          </pc:spChg>
          <pc:picChg chg="add">
            <ac:chgData name="Kristin Stainbrook" userId="d8d0283e-1a71-4dbc-a793-9f792e7f3ccf" providerId="ADAL" clId="{837D3B2F-BE30-44DB-9C72-EFEA2B6D3522}" dt="2017-07-24T17:16:51.454" v="1246" actId="27636"/>
            <ac:picMkLst>
              <pc:docMk/>
              <pc:sldMasterMk cId="832968747" sldId="2147483702"/>
              <pc:sldLayoutMk cId="1199375330" sldId="2147483704"/>
              <ac:picMk id="7" creationId="{DE8667FF-86CC-4AD1-84F7-19DC2884B190}"/>
            </ac:picMkLst>
          </pc:picChg>
          <pc:cxnChg chg="add">
            <ac:chgData name="Kristin Stainbrook" userId="d8d0283e-1a71-4dbc-a793-9f792e7f3ccf" providerId="ADAL" clId="{837D3B2F-BE30-44DB-9C72-EFEA2B6D3522}" dt="2017-07-24T17:16:51.454" v="1246" actId="27636"/>
            <ac:cxnSpMkLst>
              <pc:docMk/>
              <pc:sldMasterMk cId="832968747" sldId="2147483702"/>
              <pc:sldLayoutMk cId="1199375330" sldId="2147483704"/>
              <ac:cxnSpMk id="9" creationId="{8E7C9EF8-928D-4F9D-8A3A-265213202580}"/>
            </ac:cxnSpMkLst>
          </pc:cxnChg>
        </pc:sldLayoutChg>
        <pc:sldLayoutChg chg="addSp">
          <pc:chgData name="Kristin Stainbrook" userId="d8d0283e-1a71-4dbc-a793-9f792e7f3ccf" providerId="ADAL" clId="{837D3B2F-BE30-44DB-9C72-EFEA2B6D3522}" dt="2017-07-24T17:16:51.454" v="1246" actId="27636"/>
          <pc:sldLayoutMkLst>
            <pc:docMk/>
            <pc:sldMasterMk cId="832968747" sldId="2147483702"/>
            <pc:sldLayoutMk cId="3966424154" sldId="2147483705"/>
          </pc:sldLayoutMkLst>
          <pc:picChg chg="add">
            <ac:chgData name="Kristin Stainbrook" userId="d8d0283e-1a71-4dbc-a793-9f792e7f3ccf" providerId="ADAL" clId="{837D3B2F-BE30-44DB-9C72-EFEA2B6D3522}" dt="2017-07-24T17:16:51.454" v="1246" actId="27636"/>
            <ac:picMkLst>
              <pc:docMk/>
              <pc:sldMasterMk cId="832968747" sldId="2147483702"/>
              <pc:sldLayoutMk cId="3966424154" sldId="2147483705"/>
              <ac:picMk id="7" creationId="{74783D81-D910-4743-A6F6-583B801FCB6A}"/>
            </ac:picMkLst>
          </pc:picChg>
        </pc:sldLayoutChg>
        <pc:sldLayoutChg chg="addSp">
          <pc:chgData name="Kristin Stainbrook" userId="d8d0283e-1a71-4dbc-a793-9f792e7f3ccf" providerId="ADAL" clId="{837D3B2F-BE30-44DB-9C72-EFEA2B6D3522}" dt="2017-07-24T17:16:51.454" v="1246" actId="27636"/>
          <pc:sldLayoutMkLst>
            <pc:docMk/>
            <pc:sldMasterMk cId="832968747" sldId="2147483702"/>
            <pc:sldLayoutMk cId="2681782811" sldId="2147483706"/>
          </pc:sldLayoutMkLst>
          <pc:spChg chg="add">
            <ac:chgData name="Kristin Stainbrook" userId="d8d0283e-1a71-4dbc-a793-9f792e7f3ccf" providerId="ADAL" clId="{837D3B2F-BE30-44DB-9C72-EFEA2B6D3522}" dt="2017-07-24T17:16:51.454" v="1246" actId="27636"/>
            <ac:spMkLst>
              <pc:docMk/>
              <pc:sldMasterMk cId="832968747" sldId="2147483702"/>
              <pc:sldLayoutMk cId="2681782811" sldId="2147483706"/>
              <ac:spMk id="8" creationId="{F5EB61AD-549D-4A3D-B323-C5DCD5B4A33C}"/>
            </ac:spMkLst>
          </pc:spChg>
          <pc:picChg chg="add">
            <ac:chgData name="Kristin Stainbrook" userId="d8d0283e-1a71-4dbc-a793-9f792e7f3ccf" providerId="ADAL" clId="{837D3B2F-BE30-44DB-9C72-EFEA2B6D3522}" dt="2017-07-24T17:16:51.454" v="1246" actId="27636"/>
            <ac:picMkLst>
              <pc:docMk/>
              <pc:sldMasterMk cId="832968747" sldId="2147483702"/>
              <pc:sldLayoutMk cId="2681782811" sldId="2147483706"/>
              <ac:picMk id="9" creationId="{045B3495-7592-4163-9352-75CD33431A6A}"/>
            </ac:picMkLst>
          </pc:picChg>
          <pc:cxnChg chg="add">
            <ac:chgData name="Kristin Stainbrook" userId="d8d0283e-1a71-4dbc-a793-9f792e7f3ccf" providerId="ADAL" clId="{837D3B2F-BE30-44DB-9C72-EFEA2B6D3522}" dt="2017-07-24T17:16:51.454" v="1246" actId="27636"/>
            <ac:cxnSpMkLst>
              <pc:docMk/>
              <pc:sldMasterMk cId="832968747" sldId="2147483702"/>
              <pc:sldLayoutMk cId="2681782811" sldId="2147483706"/>
              <ac:cxnSpMk id="10" creationId="{01C37871-0810-44BA-BE18-CCEA2FE75E8D}"/>
            </ac:cxnSpMkLst>
          </pc:cxnChg>
        </pc:sldLayoutChg>
        <pc:sldLayoutChg chg="addSp">
          <pc:chgData name="Kristin Stainbrook" userId="d8d0283e-1a71-4dbc-a793-9f792e7f3ccf" providerId="ADAL" clId="{837D3B2F-BE30-44DB-9C72-EFEA2B6D3522}" dt="2017-07-24T17:16:51.454" v="1246" actId="27636"/>
          <pc:sldLayoutMkLst>
            <pc:docMk/>
            <pc:sldMasterMk cId="832968747" sldId="2147483702"/>
            <pc:sldLayoutMk cId="1419684778" sldId="2147483707"/>
          </pc:sldLayoutMkLst>
          <pc:spChg chg="add">
            <ac:chgData name="Kristin Stainbrook" userId="d8d0283e-1a71-4dbc-a793-9f792e7f3ccf" providerId="ADAL" clId="{837D3B2F-BE30-44DB-9C72-EFEA2B6D3522}" dt="2017-07-24T17:16:51.454" v="1246" actId="27636"/>
            <ac:spMkLst>
              <pc:docMk/>
              <pc:sldMasterMk cId="832968747" sldId="2147483702"/>
              <pc:sldLayoutMk cId="1419684778" sldId="2147483707"/>
              <ac:spMk id="10" creationId="{70F6544A-81CC-47BE-8455-6A08B4ED2F75}"/>
            </ac:spMkLst>
          </pc:spChg>
          <pc:picChg chg="add">
            <ac:chgData name="Kristin Stainbrook" userId="d8d0283e-1a71-4dbc-a793-9f792e7f3ccf" providerId="ADAL" clId="{837D3B2F-BE30-44DB-9C72-EFEA2B6D3522}" dt="2017-07-24T17:16:51.454" v="1246" actId="27636"/>
            <ac:picMkLst>
              <pc:docMk/>
              <pc:sldMasterMk cId="832968747" sldId="2147483702"/>
              <pc:sldLayoutMk cId="1419684778" sldId="2147483707"/>
              <ac:picMk id="11" creationId="{87C3F863-3D08-48B9-9640-6568DF0F4CCD}"/>
            </ac:picMkLst>
          </pc:picChg>
          <pc:cxnChg chg="add">
            <ac:chgData name="Kristin Stainbrook" userId="d8d0283e-1a71-4dbc-a793-9f792e7f3ccf" providerId="ADAL" clId="{837D3B2F-BE30-44DB-9C72-EFEA2B6D3522}" dt="2017-07-24T17:16:51.454" v="1246" actId="27636"/>
            <ac:cxnSpMkLst>
              <pc:docMk/>
              <pc:sldMasterMk cId="832968747" sldId="2147483702"/>
              <pc:sldLayoutMk cId="1419684778" sldId="2147483707"/>
              <ac:cxnSpMk id="12" creationId="{E71394F8-305E-46A8-B04B-4C89BEBEB59C}"/>
            </ac:cxnSpMkLst>
          </pc:cxnChg>
        </pc:sldLayoutChg>
        <pc:sldLayoutChg chg="addSp">
          <pc:chgData name="Kristin Stainbrook" userId="d8d0283e-1a71-4dbc-a793-9f792e7f3ccf" providerId="ADAL" clId="{837D3B2F-BE30-44DB-9C72-EFEA2B6D3522}" dt="2017-07-24T17:16:51.454" v="1246" actId="27636"/>
          <pc:sldLayoutMkLst>
            <pc:docMk/>
            <pc:sldMasterMk cId="832968747" sldId="2147483702"/>
            <pc:sldLayoutMk cId="2408459802" sldId="2147483708"/>
          </pc:sldLayoutMkLst>
          <pc:spChg chg="add">
            <ac:chgData name="Kristin Stainbrook" userId="d8d0283e-1a71-4dbc-a793-9f792e7f3ccf" providerId="ADAL" clId="{837D3B2F-BE30-44DB-9C72-EFEA2B6D3522}" dt="2017-07-24T17:16:51.454" v="1246" actId="27636"/>
            <ac:spMkLst>
              <pc:docMk/>
              <pc:sldMasterMk cId="832968747" sldId="2147483702"/>
              <pc:sldLayoutMk cId="2408459802" sldId="2147483708"/>
              <ac:spMk id="6" creationId="{D2D01844-280C-42B4-992A-3C1DA6C28764}"/>
            </ac:spMkLst>
          </pc:spChg>
          <pc:picChg chg="add">
            <ac:chgData name="Kristin Stainbrook" userId="d8d0283e-1a71-4dbc-a793-9f792e7f3ccf" providerId="ADAL" clId="{837D3B2F-BE30-44DB-9C72-EFEA2B6D3522}" dt="2017-07-24T17:16:51.454" v="1246" actId="27636"/>
            <ac:picMkLst>
              <pc:docMk/>
              <pc:sldMasterMk cId="832968747" sldId="2147483702"/>
              <pc:sldLayoutMk cId="2408459802" sldId="2147483708"/>
              <ac:picMk id="7" creationId="{E2BADB9B-F429-41C1-9D74-34B398A48C90}"/>
            </ac:picMkLst>
          </pc:picChg>
          <pc:cxnChg chg="add">
            <ac:chgData name="Kristin Stainbrook" userId="d8d0283e-1a71-4dbc-a793-9f792e7f3ccf" providerId="ADAL" clId="{837D3B2F-BE30-44DB-9C72-EFEA2B6D3522}" dt="2017-07-24T17:16:51.454" v="1246" actId="27636"/>
            <ac:cxnSpMkLst>
              <pc:docMk/>
              <pc:sldMasterMk cId="832968747" sldId="2147483702"/>
              <pc:sldLayoutMk cId="2408459802" sldId="2147483708"/>
              <ac:cxnSpMk id="8" creationId="{E207C098-FFAA-4CFE-86A2-4BE1A8C0E108}"/>
            </ac:cxnSpMkLst>
          </pc:cxnChg>
        </pc:sldLayoutChg>
      </pc:sldMaster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Sheet1!$B$1</c:f>
              <c:strCache>
                <c:ptCount val="1"/>
                <c:pt idx="0">
                  <c:v>Dollars in millions</c:v>
                </c:pt>
              </c:strCache>
            </c:strRef>
          </c:tx>
          <c:marker>
            <c:symbol val="none"/>
          </c:marker>
          <c:cat>
            <c:numRef>
              <c:f>Sheet1!$A$2:$A$15</c:f>
              <c:numCache>
                <c:formatCode>General</c:formatCode>
                <c:ptCount val="14"/>
                <c:pt idx="0">
                  <c:v>1996</c:v>
                </c:pt>
                <c:pt idx="1">
                  <c:v>1998</c:v>
                </c:pt>
                <c:pt idx="2">
                  <c:v>2000</c:v>
                </c:pt>
                <c:pt idx="3">
                  <c:v>2002</c:v>
                </c:pt>
                <c:pt idx="4">
                  <c:v>2003</c:v>
                </c:pt>
                <c:pt idx="5">
                  <c:v>2005</c:v>
                </c:pt>
                <c:pt idx="6">
                  <c:v>2006</c:v>
                </c:pt>
                <c:pt idx="7">
                  <c:v>2007</c:v>
                </c:pt>
                <c:pt idx="8">
                  <c:v>2008</c:v>
                </c:pt>
                <c:pt idx="9">
                  <c:v>2010</c:v>
                </c:pt>
                <c:pt idx="10">
                  <c:v>2011</c:v>
                </c:pt>
                <c:pt idx="11">
                  <c:v>2012</c:v>
                </c:pt>
                <c:pt idx="12">
                  <c:v>2013</c:v>
                </c:pt>
                <c:pt idx="13">
                  <c:v>2014</c:v>
                </c:pt>
              </c:numCache>
            </c:numRef>
          </c:cat>
          <c:val>
            <c:numRef>
              <c:f>Sheet1!$B$2:$B$15</c:f>
              <c:numCache>
                <c:formatCode>General</c:formatCode>
                <c:ptCount val="14"/>
                <c:pt idx="0">
                  <c:v>27</c:v>
                </c:pt>
                <c:pt idx="1">
                  <c:v>58</c:v>
                </c:pt>
                <c:pt idx="2">
                  <c:v>57</c:v>
                </c:pt>
                <c:pt idx="3">
                  <c:v>64</c:v>
                </c:pt>
                <c:pt idx="4">
                  <c:v>59</c:v>
                </c:pt>
                <c:pt idx="5">
                  <c:v>32.6</c:v>
                </c:pt>
                <c:pt idx="6">
                  <c:v>9.6</c:v>
                </c:pt>
                <c:pt idx="7">
                  <c:v>9.3000000000000007</c:v>
                </c:pt>
                <c:pt idx="8">
                  <c:v>9.6999999999999993</c:v>
                </c:pt>
                <c:pt idx="9">
                  <c:v>28.3</c:v>
                </c:pt>
                <c:pt idx="10">
                  <c:v>22.9</c:v>
                </c:pt>
                <c:pt idx="11">
                  <c:v>8.6</c:v>
                </c:pt>
                <c:pt idx="12">
                  <c:v>10.6</c:v>
                </c:pt>
                <c:pt idx="13">
                  <c:v>8.6</c:v>
                </c:pt>
              </c:numCache>
            </c:numRef>
          </c:val>
          <c:smooth val="0"/>
          <c:extLst>
            <c:ext xmlns:c16="http://schemas.microsoft.com/office/drawing/2014/chart" uri="{C3380CC4-5D6E-409C-BE32-E72D297353CC}">
              <c16:uniqueId val="{00000000-6382-4113-991D-38DE3C73B5F7}"/>
            </c:ext>
          </c:extLst>
        </c:ser>
        <c:dLbls>
          <c:showLegendKey val="0"/>
          <c:showVal val="0"/>
          <c:showCatName val="0"/>
          <c:showSerName val="0"/>
          <c:showPercent val="0"/>
          <c:showBubbleSize val="0"/>
        </c:dLbls>
        <c:hiLowLines/>
        <c:smooth val="0"/>
        <c:axId val="68478848"/>
        <c:axId val="55160832"/>
      </c:lineChart>
      <c:catAx>
        <c:axId val="68478848"/>
        <c:scaling>
          <c:orientation val="minMax"/>
        </c:scaling>
        <c:delete val="0"/>
        <c:axPos val="b"/>
        <c:title>
          <c:tx>
            <c:rich>
              <a:bodyPr/>
              <a:lstStyle/>
              <a:p>
                <a:pPr>
                  <a:defRPr/>
                </a:pPr>
                <a:r>
                  <a:rPr lang="en-US"/>
                  <a:t>Funding Year</a:t>
                </a:r>
              </a:p>
            </c:rich>
          </c:tx>
          <c:overlay val="0"/>
        </c:title>
        <c:numFmt formatCode="General" sourceLinked="1"/>
        <c:majorTickMark val="none"/>
        <c:minorTickMark val="none"/>
        <c:tickLblPos val="nextTo"/>
        <c:crossAx val="55160832"/>
        <c:crosses val="autoZero"/>
        <c:auto val="1"/>
        <c:lblAlgn val="ctr"/>
        <c:lblOffset val="100"/>
        <c:noMultiLvlLbl val="0"/>
      </c:catAx>
      <c:valAx>
        <c:axId val="55160832"/>
        <c:scaling>
          <c:orientation val="minMax"/>
        </c:scaling>
        <c:delete val="0"/>
        <c:axPos val="l"/>
        <c:majorGridlines/>
        <c:title>
          <c:tx>
            <c:rich>
              <a:bodyPr/>
              <a:lstStyle/>
              <a:p>
                <a:pPr>
                  <a:defRPr/>
                </a:pPr>
                <a:r>
                  <a:rPr lang="en-US"/>
                  <a:t>Dollars in Millions</a:t>
                </a:r>
              </a:p>
            </c:rich>
          </c:tx>
          <c:layout>
            <c:manualLayout>
              <c:xMode val="edge"/>
              <c:yMode val="edge"/>
              <c:x val="1.3594652769910502E-2"/>
              <c:y val="0.26028501558348038"/>
            </c:manualLayout>
          </c:layout>
          <c:overlay val="0"/>
        </c:title>
        <c:numFmt formatCode="General" sourceLinked="1"/>
        <c:majorTickMark val="out"/>
        <c:minorTickMark val="none"/>
        <c:tickLblPos val="nextTo"/>
        <c:crossAx val="68478848"/>
        <c:crosses val="autoZero"/>
        <c:crossBetween val="between"/>
      </c:valAx>
    </c:plotArea>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062" tIns="46031" rIns="92062" bIns="46031"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2062" tIns="46031" rIns="92062" bIns="46031" rtlCol="0"/>
          <a:lstStyle>
            <a:lvl1pPr algn="r">
              <a:defRPr sz="1200"/>
            </a:lvl1pPr>
          </a:lstStyle>
          <a:p>
            <a:fld id="{9D111C99-DD43-45D3-96FB-2D20815B183E}" type="datetimeFigureOut">
              <a:rPr lang="en-US" smtClean="0"/>
              <a:t>7/25/2017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2062" tIns="46031" rIns="92062" bIns="4603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062" tIns="46031" rIns="92062" bIns="46031" rtlCol="0" anchor="b"/>
          <a:lstStyle>
            <a:lvl1pPr algn="r">
              <a:defRPr sz="1200"/>
            </a:lvl1pPr>
          </a:lstStyle>
          <a:p>
            <a:fld id="{EAE15FC7-4EE3-424B-A7E1-181FC47435DA}" type="slidenum">
              <a:rPr lang="en-US" smtClean="0"/>
              <a:t>‹#›</a:t>
            </a:fld>
            <a:endParaRPr lang="en-US" dirty="0"/>
          </a:p>
        </p:txBody>
      </p:sp>
    </p:spTree>
    <p:extLst>
      <p:ext uri="{BB962C8B-B14F-4D97-AF65-F5344CB8AC3E}">
        <p14:creationId xmlns:p14="http://schemas.microsoft.com/office/powerpoint/2010/main" val="3703723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062" tIns="46031" rIns="92062" bIns="46031"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062" tIns="46031" rIns="92062" bIns="46031" rtlCol="0"/>
          <a:lstStyle>
            <a:lvl1pPr algn="r">
              <a:defRPr sz="1200"/>
            </a:lvl1pPr>
          </a:lstStyle>
          <a:p>
            <a:fld id="{94528E02-A0ED-4796-BAB4-8E6D3395DD2D}" type="datetimeFigureOut">
              <a:rPr lang="en-US" smtClean="0"/>
              <a:t>7/25/2017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062" tIns="46031" rIns="92062" bIns="46031"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062" tIns="46031" rIns="92062" bIns="460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2062" tIns="46031" rIns="92062" bIns="4603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062" tIns="46031" rIns="92062" bIns="46031" rtlCol="0" anchor="b"/>
          <a:lstStyle>
            <a:lvl1pPr algn="r">
              <a:defRPr sz="1200"/>
            </a:lvl1pPr>
          </a:lstStyle>
          <a:p>
            <a:fld id="{AEA73C24-4246-4CC2-AD93-CF80252C6A7D}" type="slidenum">
              <a:rPr lang="en-US" smtClean="0"/>
              <a:t>‹#›</a:t>
            </a:fld>
            <a:endParaRPr lang="en-US" dirty="0"/>
          </a:p>
        </p:txBody>
      </p:sp>
    </p:spTree>
    <p:extLst>
      <p:ext uri="{BB962C8B-B14F-4D97-AF65-F5344CB8AC3E}">
        <p14:creationId xmlns:p14="http://schemas.microsoft.com/office/powerpoint/2010/main" val="117943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a:t>
            </a:fld>
            <a:endParaRPr lang="en-US" dirty="0"/>
          </a:p>
        </p:txBody>
      </p:sp>
    </p:spTree>
    <p:extLst>
      <p:ext uri="{BB962C8B-B14F-4D97-AF65-F5344CB8AC3E}">
        <p14:creationId xmlns:p14="http://schemas.microsoft.com/office/powerpoint/2010/main" val="1366818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Only a small percentage of POCs are</a:t>
            </a:r>
            <a:r>
              <a:rPr lang="en-US" baseline="0" dirty="0"/>
              <a:t> actively involved in treatment quality or client eligibility issues. This finding suggests that RSAT programs across the country lack a consistent official responsible for uniform oversight of the program’s essential treatment activity. </a:t>
            </a:r>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10</a:t>
            </a:fld>
            <a:endParaRPr lang="en-US" dirty="0"/>
          </a:p>
        </p:txBody>
      </p:sp>
    </p:spTree>
    <p:extLst>
      <p:ext uri="{BB962C8B-B14F-4D97-AF65-F5344CB8AC3E}">
        <p14:creationId xmlns:p14="http://schemas.microsoft.com/office/powerpoint/2010/main" val="3580834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POCs were asked about their involvement in stats level activities- found that while most are involved RSAT funding state policy issues- or state legislative programming, or DOC health policies.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This is less surprising when we consider the POC position- which most often had to do with grants management- and the fair number of  only a few years in that role.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data suggest that many POCs may are </a:t>
            </a:r>
            <a:r>
              <a:rPr lang="en-US" sz="1200" kern="1200" baseline="0" dirty="0">
                <a:solidFill>
                  <a:schemeClr val="tx1"/>
                </a:solidFill>
                <a:effectLst/>
                <a:latin typeface="+mn-lt"/>
                <a:ea typeface="+mn-ea"/>
                <a:cs typeface="+mn-cs"/>
              </a:rPr>
              <a:t>not highly involved with state level activities and a</a:t>
            </a:r>
            <a:r>
              <a:rPr lang="en-US" dirty="0"/>
              <a:t>s a result, they play no role in shaping overall correctional department policies to ensure that they are consistent with or supportive of RSAT programs. Additionally, POCs may not be knowledgeable about issues relevant to RSAT programs, potentially missing opportunities to support and leverage resources for programming.</a:t>
            </a:r>
          </a:p>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11</a:t>
            </a:fld>
            <a:endParaRPr lang="en-US" dirty="0"/>
          </a:p>
        </p:txBody>
      </p:sp>
    </p:spTree>
    <p:extLst>
      <p:ext uri="{BB962C8B-B14F-4D97-AF65-F5344CB8AC3E}">
        <p14:creationId xmlns:p14="http://schemas.microsoft.com/office/powerpoint/2010/main" val="1233813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12</a:t>
            </a:fld>
            <a:endParaRPr lang="en-US" dirty="0"/>
          </a:p>
        </p:txBody>
      </p:sp>
    </p:spTree>
    <p:extLst>
      <p:ext uri="{BB962C8B-B14F-4D97-AF65-F5344CB8AC3E}">
        <p14:creationId xmlns:p14="http://schemas.microsoft.com/office/powerpoint/2010/main" val="4144826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618">
              <a:defRPr/>
            </a:pPr>
            <a:r>
              <a:rPr lang="en-US" dirty="0"/>
              <a:t>Respondents reported that the need for treatment services for offenders is high, and it is challenging to determine the most effective use of limited funds. </a:t>
            </a:r>
          </a:p>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13</a:t>
            </a:fld>
            <a:endParaRPr lang="en-US" dirty="0"/>
          </a:p>
        </p:txBody>
      </p:sp>
    </p:spTree>
    <p:extLst>
      <p:ext uri="{BB962C8B-B14F-4D97-AF65-F5344CB8AC3E}">
        <p14:creationId xmlns:p14="http://schemas.microsoft.com/office/powerpoint/2010/main" val="3080223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Reported utilization of valid screening/assessment instruments for substance use problem problems was surprisingly low in jail-based treatment programs (63%, n=12). </a:t>
            </a:r>
          </a:p>
          <a:p>
            <a:r>
              <a:rPr lang="en-US" dirty="0"/>
              <a:t>Use of valid mental health screening/assessment instruments was reported among fewer than one-third of programs, despite the fact that the overlap between substance use and mental health problems is well-documented. </a:t>
            </a:r>
          </a:p>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14</a:t>
            </a:fld>
            <a:endParaRPr lang="en-US" dirty="0"/>
          </a:p>
        </p:txBody>
      </p:sp>
    </p:spTree>
    <p:extLst>
      <p:ext uri="{BB962C8B-B14F-4D97-AF65-F5344CB8AC3E}">
        <p14:creationId xmlns:p14="http://schemas.microsoft.com/office/powerpoint/2010/main" val="2163145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618">
              <a:defRPr/>
            </a:pPr>
            <a:r>
              <a:rPr lang="en-US" dirty="0"/>
              <a:t>The fact that this NIDA principle was not highly endorsed suggests that this may be an area for technical support. Future research should examine staff training and fidelity assessment for EBPs. </a:t>
            </a:r>
          </a:p>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15</a:t>
            </a:fld>
            <a:endParaRPr lang="en-US" dirty="0"/>
          </a:p>
        </p:txBody>
      </p:sp>
    </p:spTree>
    <p:extLst>
      <p:ext uri="{BB962C8B-B14F-4D97-AF65-F5344CB8AC3E}">
        <p14:creationId xmlns:p14="http://schemas.microsoft.com/office/powerpoint/2010/main" val="1510306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618">
              <a:defRPr/>
            </a:pPr>
            <a:r>
              <a:rPr lang="en-US" dirty="0"/>
              <a:t>One of the research goals of this study is to identify if treatment and aftercare services are science-based. Using the National Institute of Drug Abuse’s (NIDA) landmark publication </a:t>
            </a:r>
            <a:r>
              <a:rPr lang="en-US" i="1" dirty="0"/>
              <a:t>Principles of Drug Abuse Treatment for Criminal Justice Populations</a:t>
            </a:r>
            <a:r>
              <a:rPr lang="en-US" dirty="0"/>
              <a:t> to partially guide our research in this area, we sought to understand the extent to which RSAT programs incorporate these principles. Revised in 2014, the NIDA guide outlines 13 research-based treatment principles relevant to criminal justice populations (NIDA, 2014). </a:t>
            </a:r>
          </a:p>
          <a:p>
            <a:pPr defTabSz="920618">
              <a:defRPr/>
            </a:pPr>
            <a:endParaRPr lang="en-US"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sizable majority incorporated basic treatment principles such as drug testing, treatment planning, and screening/assessment for SUD in their programs, while they were least likely to provide connections to medical services or linkages to medication-assisted treatment post program.    </a:t>
            </a:r>
          </a:p>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16</a:t>
            </a:fld>
            <a:endParaRPr lang="en-US" dirty="0"/>
          </a:p>
        </p:txBody>
      </p:sp>
    </p:spTree>
    <p:extLst>
      <p:ext uri="{BB962C8B-B14F-4D97-AF65-F5344CB8AC3E}">
        <p14:creationId xmlns:p14="http://schemas.microsoft.com/office/powerpoint/2010/main" val="29620326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0618"/>
            <a:r>
              <a:rPr lang="en-US" dirty="0"/>
              <a:t>Not only are there limited referrals to aftercare, there is little connection to the community based programs to assure that it occurs at all. </a:t>
            </a:r>
          </a:p>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17</a:t>
            </a:fld>
            <a:endParaRPr lang="en-US" dirty="0"/>
          </a:p>
        </p:txBody>
      </p:sp>
    </p:spTree>
    <p:extLst>
      <p:ext uri="{BB962C8B-B14F-4D97-AF65-F5344CB8AC3E}">
        <p14:creationId xmlns:p14="http://schemas.microsoft.com/office/powerpoint/2010/main" val="5801488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kern="1200" baseline="30000" dirty="0">
                <a:solidFill>
                  <a:schemeClr val="tx1"/>
                </a:solidFill>
                <a:effectLst/>
                <a:latin typeface="+mn-lt"/>
                <a:ea typeface="+mn-ea"/>
                <a:cs typeface="+mn-cs"/>
              </a:rPr>
              <a:t>Three programs reported referrals from “RSAT” programs, which may not have been funded by BJA resources and were not reported in PMT data, and thus not included in the subgrantee sample frame. </a:t>
            </a:r>
            <a:endParaRPr lang="en-US" sz="1400" dirty="0"/>
          </a:p>
        </p:txBody>
      </p:sp>
      <p:sp>
        <p:nvSpPr>
          <p:cNvPr id="4" name="Slide Number Placeholder 3"/>
          <p:cNvSpPr>
            <a:spLocks noGrp="1"/>
          </p:cNvSpPr>
          <p:nvPr>
            <p:ph type="sldNum" sz="quarter" idx="10"/>
          </p:nvPr>
        </p:nvSpPr>
        <p:spPr/>
        <p:txBody>
          <a:bodyPr/>
          <a:lstStyle/>
          <a:p>
            <a:fld id="{AEA73C24-4246-4CC2-AD93-CF80252C6A7D}" type="slidenum">
              <a:rPr lang="en-US" smtClean="0"/>
              <a:t>18</a:t>
            </a:fld>
            <a:endParaRPr lang="en-US" dirty="0"/>
          </a:p>
        </p:txBody>
      </p:sp>
    </p:spTree>
    <p:extLst>
      <p:ext uri="{BB962C8B-B14F-4D97-AF65-F5344CB8AC3E}">
        <p14:creationId xmlns:p14="http://schemas.microsoft.com/office/powerpoint/2010/main" val="2063430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19</a:t>
            </a:fld>
            <a:endParaRPr lang="en-US" dirty="0"/>
          </a:p>
        </p:txBody>
      </p:sp>
    </p:spTree>
    <p:extLst>
      <p:ext uri="{BB962C8B-B14F-4D97-AF65-F5344CB8AC3E}">
        <p14:creationId xmlns:p14="http://schemas.microsoft.com/office/powerpoint/2010/main" val="3799554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a:t>
            </a:fld>
            <a:endParaRPr lang="en-US" dirty="0"/>
          </a:p>
        </p:txBody>
      </p:sp>
    </p:spTree>
    <p:extLst>
      <p:ext uri="{BB962C8B-B14F-4D97-AF65-F5344CB8AC3E}">
        <p14:creationId xmlns:p14="http://schemas.microsoft.com/office/powerpoint/2010/main" val="5631757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20</a:t>
            </a:fld>
            <a:endParaRPr lang="en-US" dirty="0"/>
          </a:p>
        </p:txBody>
      </p:sp>
    </p:spTree>
    <p:extLst>
      <p:ext uri="{BB962C8B-B14F-4D97-AF65-F5344CB8AC3E}">
        <p14:creationId xmlns:p14="http://schemas.microsoft.com/office/powerpoint/2010/main" val="2981421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21</a:t>
            </a:fld>
            <a:endParaRPr lang="en-US" dirty="0"/>
          </a:p>
        </p:txBody>
      </p:sp>
    </p:spTree>
    <p:extLst>
      <p:ext uri="{BB962C8B-B14F-4D97-AF65-F5344CB8AC3E}">
        <p14:creationId xmlns:p14="http://schemas.microsoft.com/office/powerpoint/2010/main" val="23791275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22</a:t>
            </a:fld>
            <a:endParaRPr lang="en-US" dirty="0"/>
          </a:p>
        </p:txBody>
      </p:sp>
    </p:spTree>
    <p:extLst>
      <p:ext uri="{BB962C8B-B14F-4D97-AF65-F5344CB8AC3E}">
        <p14:creationId xmlns:p14="http://schemas.microsoft.com/office/powerpoint/2010/main" val="1375251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3</a:t>
            </a:fld>
            <a:endParaRPr lang="en-US" dirty="0"/>
          </a:p>
        </p:txBody>
      </p:sp>
    </p:spTree>
    <p:extLst>
      <p:ext uri="{BB962C8B-B14F-4D97-AF65-F5344CB8AC3E}">
        <p14:creationId xmlns:p14="http://schemas.microsoft.com/office/powerpoint/2010/main" val="712984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4</a:t>
            </a:fld>
            <a:endParaRPr lang="en-US" dirty="0"/>
          </a:p>
        </p:txBody>
      </p:sp>
    </p:spTree>
    <p:extLst>
      <p:ext uri="{BB962C8B-B14F-4D97-AF65-F5344CB8AC3E}">
        <p14:creationId xmlns:p14="http://schemas.microsoft.com/office/powerpoint/2010/main" val="4028334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5</a:t>
            </a:fld>
            <a:endParaRPr lang="en-US" dirty="0"/>
          </a:p>
        </p:txBody>
      </p:sp>
    </p:spTree>
    <p:extLst>
      <p:ext uri="{BB962C8B-B14F-4D97-AF65-F5344CB8AC3E}">
        <p14:creationId xmlns:p14="http://schemas.microsoft.com/office/powerpoint/2010/main" val="1302047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details of sampling</a:t>
            </a:r>
            <a:r>
              <a:rPr lang="en-US" baseline="0" dirty="0"/>
              <a:t> frame: some states may fund multiple programs, others may have one, and some states may have no active programs during a given quarter. To ensure that we would be reaching out to active programs, we chose to focus on a single reporting quarter using the most current PMT data- July-September 2014. Due to large amount of resources telephone interviews entail, programs that served fewer than 10 individuals in the reporting quarter were excluded. However given the focus of the study, all aftercare programs identified in the PMT data were included in the sample regardless of the number of individuals served. </a:t>
            </a:r>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6</a:t>
            </a:fld>
            <a:endParaRPr lang="en-US" dirty="0"/>
          </a:p>
        </p:txBody>
      </p:sp>
    </p:spTree>
    <p:extLst>
      <p:ext uri="{BB962C8B-B14F-4D97-AF65-F5344CB8AC3E}">
        <p14:creationId xmlns:p14="http://schemas.microsoft.com/office/powerpoint/2010/main" val="345256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7</a:t>
            </a:fld>
            <a:endParaRPr lang="en-US" dirty="0"/>
          </a:p>
        </p:txBody>
      </p:sp>
    </p:spTree>
    <p:extLst>
      <p:ext uri="{BB962C8B-B14F-4D97-AF65-F5344CB8AC3E}">
        <p14:creationId xmlns:p14="http://schemas.microsoft.com/office/powerpoint/2010/main" val="1008651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states, it appears that RSAT resources are used as seed money to launch or enhance programming. Several of the aftercare services funded under RSAT were used to fill a specific programmatic gap in a community and enhance existing treatment services. </a:t>
            </a:r>
          </a:p>
        </p:txBody>
      </p:sp>
      <p:sp>
        <p:nvSpPr>
          <p:cNvPr id="4" name="Slide Number Placeholder 3"/>
          <p:cNvSpPr>
            <a:spLocks noGrp="1"/>
          </p:cNvSpPr>
          <p:nvPr>
            <p:ph type="sldNum" sz="quarter" idx="10"/>
          </p:nvPr>
        </p:nvSpPr>
        <p:spPr/>
        <p:txBody>
          <a:bodyPr/>
          <a:lstStyle/>
          <a:p>
            <a:fld id="{AEA73C24-4246-4CC2-AD93-CF80252C6A7D}" type="slidenum">
              <a:rPr lang="en-US" smtClean="0"/>
              <a:t>8</a:t>
            </a:fld>
            <a:endParaRPr lang="en-US" dirty="0"/>
          </a:p>
        </p:txBody>
      </p:sp>
    </p:spTree>
    <p:extLst>
      <p:ext uri="{BB962C8B-B14F-4D97-AF65-F5344CB8AC3E}">
        <p14:creationId xmlns:p14="http://schemas.microsoft.com/office/powerpoint/2010/main" val="62811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Several respondents explicitly indicated that all RSAT funds are needed to support facility-based programming in their state.</a:t>
            </a:r>
          </a:p>
        </p:txBody>
      </p:sp>
      <p:sp>
        <p:nvSpPr>
          <p:cNvPr id="4" name="Slide Number Placeholder 3"/>
          <p:cNvSpPr>
            <a:spLocks noGrp="1"/>
          </p:cNvSpPr>
          <p:nvPr>
            <p:ph type="sldNum" sz="quarter" idx="10"/>
          </p:nvPr>
        </p:nvSpPr>
        <p:spPr/>
        <p:txBody>
          <a:bodyPr/>
          <a:lstStyle/>
          <a:p>
            <a:fld id="{AEA73C24-4246-4CC2-AD93-CF80252C6A7D}" type="slidenum">
              <a:rPr lang="en-US" smtClean="0"/>
              <a:t>9</a:t>
            </a:fld>
            <a:endParaRPr lang="en-US" dirty="0"/>
          </a:p>
        </p:txBody>
      </p:sp>
    </p:spTree>
    <p:extLst>
      <p:ext uri="{BB962C8B-B14F-4D97-AF65-F5344CB8AC3E}">
        <p14:creationId xmlns:p14="http://schemas.microsoft.com/office/powerpoint/2010/main" val="2013088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616613C-6A65-4408-B5D4-A4E4AACBA037}" type="datetimeFigureOut">
              <a:rPr lang="en-US" smtClean="0"/>
              <a:t>7/25/2017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5795" y="762000"/>
            <a:ext cx="2735986" cy="1524300"/>
          </a:xfrm>
          <a:prstGeom prst="rect">
            <a:avLst/>
          </a:prstGeom>
        </p:spPr>
      </p:pic>
    </p:spTree>
    <p:extLst>
      <p:ext uri="{BB962C8B-B14F-4D97-AF65-F5344CB8AC3E}">
        <p14:creationId xmlns:p14="http://schemas.microsoft.com/office/powerpoint/2010/main" val="288999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16613C-6A65-4408-B5D4-A4E4AACBA037}" type="datetimeFigureOut">
              <a:rPr lang="en-US" smtClean="0"/>
              <a:t>7/25/2017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3126115783"/>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16613C-6A65-4408-B5D4-A4E4AACBA037}" type="datetimeFigureOut">
              <a:rPr lang="en-US" smtClean="0"/>
              <a:t>7/25/2017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1863095177"/>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lIns="0" tIns="0" rIns="0" bIns="0">
            <a:noAutofit/>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0" y="914400"/>
            <a:ext cx="2735986" cy="1524300"/>
          </a:xfrm>
          <a:prstGeom prst="rect">
            <a:avLst/>
          </a:prstGeom>
        </p:spPr>
      </p:pic>
    </p:spTree>
    <p:extLst>
      <p:ext uri="{BB962C8B-B14F-4D97-AF65-F5344CB8AC3E}">
        <p14:creationId xmlns:p14="http://schemas.microsoft.com/office/powerpoint/2010/main" val="2544715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1554480"/>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Content Placeholder 3"/>
          <p:cNvSpPr>
            <a:spLocks noGrp="1"/>
          </p:cNvSpPr>
          <p:nvPr>
            <p:ph sz="half" idx="2"/>
          </p:nvPr>
        </p:nvSpPr>
        <p:spPr>
          <a:xfrm>
            <a:off x="4648201" y="1554480"/>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Box 6"/>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a:latin typeface="Arial" pitchFamily="34" charset="0"/>
            </a:endParaRPr>
          </a:p>
          <a:p>
            <a:endParaRPr lang="en-US" sz="1000" baseline="0" dirty="0">
              <a:latin typeface="Arial" pitchFamily="34" charset="0"/>
            </a:endParaRPr>
          </a:p>
        </p:txBody>
      </p:sp>
      <p:pic>
        <p:nvPicPr>
          <p:cNvPr id="9" name="Picture 8"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8" name="Straight Connector 7"/>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5434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64601" y="1554480"/>
            <a:ext cx="8039847" cy="639762"/>
          </a:xfrm>
        </p:spPr>
        <p:txBody>
          <a:bodyPr anchor="t"/>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11680"/>
            <a:ext cx="7810636"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extBox 6"/>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a:latin typeface="Arial" pitchFamily="34" charset="0"/>
            </a:endParaRPr>
          </a:p>
          <a:p>
            <a:endParaRPr lang="en-US" sz="1000" baseline="0" dirty="0">
              <a:latin typeface="Arial" pitchFamily="34" charset="0"/>
            </a:endParaRPr>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9" name="Straight Connector 8"/>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47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sp>
        <p:nvSpPr>
          <p:cNvPr id="8" name="TextBox 7"/>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a:latin typeface="Arial" pitchFamily="34" charset="0"/>
            </a:endParaRPr>
          </a:p>
          <a:p>
            <a:endParaRPr lang="en-US" sz="1000" baseline="0" dirty="0">
              <a:latin typeface="Arial" pitchFamily="34" charset="0"/>
            </a:endParaRPr>
          </a:p>
        </p:txBody>
      </p:sp>
      <p:cxnSp>
        <p:nvCxnSpPr>
          <p:cNvPr id="9" name="Straight Connector 8"/>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505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spTree>
    <p:extLst>
      <p:ext uri="{BB962C8B-B14F-4D97-AF65-F5344CB8AC3E}">
        <p14:creationId xmlns:p14="http://schemas.microsoft.com/office/powerpoint/2010/main" val="2520497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8CE010-37A2-4618-8ADC-018620D053DB}" type="slidenum">
              <a:rPr lang="en-US" smtClean="0"/>
              <a:t>‹#›</a:t>
            </a:fld>
            <a:endParaRPr lang="en-US" dirty="0"/>
          </a:p>
        </p:txBody>
      </p:sp>
      <p:sp>
        <p:nvSpPr>
          <p:cNvPr id="8" name="TextBox 7"/>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a:latin typeface="Arial" pitchFamily="34" charset="0"/>
            </a:endParaRPr>
          </a:p>
          <a:p>
            <a:endParaRPr lang="en-US" sz="1000" baseline="0" dirty="0">
              <a:latin typeface="Arial" pitchFamily="34" charset="0"/>
            </a:endParaRPr>
          </a:p>
        </p:txBody>
      </p:sp>
      <p:pic>
        <p:nvPicPr>
          <p:cNvPr id="9" name="Picture 8"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10" name="Straight Connector 9"/>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352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8CE010-37A2-4618-8ADC-018620D053DB}" type="slidenum">
              <a:rPr lang="en-US" smtClean="0"/>
              <a:t>‹#›</a:t>
            </a:fld>
            <a:endParaRPr lang="en-US" dirty="0"/>
          </a:p>
        </p:txBody>
      </p:sp>
      <p:sp>
        <p:nvSpPr>
          <p:cNvPr id="10" name="TextBox 9"/>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a:latin typeface="Arial" pitchFamily="34" charset="0"/>
            </a:endParaRPr>
          </a:p>
          <a:p>
            <a:endParaRPr lang="en-US" sz="1000" baseline="0" dirty="0">
              <a:latin typeface="Arial" pitchFamily="34" charset="0"/>
            </a:endParaRPr>
          </a:p>
        </p:txBody>
      </p:sp>
      <p:pic>
        <p:nvPicPr>
          <p:cNvPr id="11" name="Picture 10"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12" name="Straight Connector 11"/>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77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8CE010-37A2-4618-8ADC-018620D053DB}" type="slidenum">
              <a:rPr lang="en-US" smtClean="0"/>
              <a:t>‹#›</a:t>
            </a:fld>
            <a:endParaRPr lang="en-US" dirty="0"/>
          </a:p>
        </p:txBody>
      </p:sp>
      <p:sp>
        <p:nvSpPr>
          <p:cNvPr id="6" name="TextBox 5"/>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a:latin typeface="Arial" pitchFamily="34" charset="0"/>
            </a:endParaRPr>
          </a:p>
          <a:p>
            <a:endParaRPr lang="en-US" sz="1000" baseline="0" dirty="0">
              <a:latin typeface="Arial" pitchFamily="34" charset="0"/>
            </a:endParaRPr>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8" name="Straight Connector 7"/>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04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16613C-6A65-4408-B5D4-A4E4AACBA037}" type="datetimeFigureOut">
              <a:rPr lang="en-US" smtClean="0"/>
              <a:t>7/25/2017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574214106"/>
      </p:ext>
    </p:extLst>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16613C-6A65-4408-B5D4-A4E4AACBA037}" type="datetimeFigureOut">
              <a:rPr lang="en-US" smtClean="0"/>
              <a:t>7/25/2017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1021879431"/>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16613C-6A65-4408-B5D4-A4E4AACBA037}" type="datetimeFigureOut">
              <a:rPr lang="en-US" smtClean="0"/>
              <a:t>7/25/2017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1705154717"/>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16613C-6A65-4408-B5D4-A4E4AACBA037}" type="datetimeFigureOut">
              <a:rPr lang="en-US" smtClean="0"/>
              <a:t>7/25/2017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8CE010-37A2-4618-8ADC-018620D053DB}" type="slidenum">
              <a:rPr lang="en-US" smtClean="0"/>
              <a:t>‹#›</a:t>
            </a:fld>
            <a:endParaRPr lang="en-US" dirty="0"/>
          </a:p>
        </p:txBody>
      </p:sp>
    </p:spTree>
    <p:extLst>
      <p:ext uri="{BB962C8B-B14F-4D97-AF65-F5344CB8AC3E}">
        <p14:creationId xmlns:p14="http://schemas.microsoft.com/office/powerpoint/2010/main" val="825157277"/>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49" r:id="rId12"/>
    <p:sldLayoutId id="2147483652" r:id="rId13"/>
    <p:sldLayoutId id="2147483658" r:id="rId14"/>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www.bja.gov/Funding/2011_RSAT_Alloc.pdf" TargetMode="External"/><Relationship Id="rId13" Type="http://schemas.openxmlformats.org/officeDocument/2006/relationships/chart" Target="../charts/chart1.xml"/><Relationship Id="rId3" Type="http://schemas.openxmlformats.org/officeDocument/2006/relationships/hyperlink" Target="https://www.bja.gov/Funding/05RSATAllocations.pdf" TargetMode="External"/><Relationship Id="rId7" Type="http://schemas.openxmlformats.org/officeDocument/2006/relationships/hyperlink" Target="https://www.bja.gov/Funding/10RSATAllocations.pdf" TargetMode="External"/><Relationship Id="rId12" Type="http://schemas.openxmlformats.org/officeDocument/2006/relationships/hyperlink" Target="http://www.prnewswire.com/news-releases/states-receive-first-installment-of-fy-1998-prison-funds-and-funds-to-continue-drug-testing-and-treatment-initiatives-77244117.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www.bja.gov/Funding/09RSATallocations.pdf" TargetMode="External"/><Relationship Id="rId11" Type="http://schemas.openxmlformats.org/officeDocument/2006/relationships/hyperlink" Target="https://www.bja.gov/Funding/14RSATAllocations.pdf" TargetMode="External"/><Relationship Id="rId5" Type="http://schemas.openxmlformats.org/officeDocument/2006/relationships/hyperlink" Target="https://www.bja.gov/Funding/07RSATAllocations.pdf" TargetMode="External"/><Relationship Id="rId10" Type="http://schemas.openxmlformats.org/officeDocument/2006/relationships/hyperlink" Target="https://www.bja.gov/Funding/13RSATAllocations.pdf" TargetMode="External"/><Relationship Id="rId4" Type="http://schemas.openxmlformats.org/officeDocument/2006/relationships/hyperlink" Target="https://www.bja.gov/Funding/06RSATAllocations.pdf" TargetMode="External"/><Relationship Id="rId9" Type="http://schemas.openxmlformats.org/officeDocument/2006/relationships/hyperlink" Target="https://www.bja.gov/Funding/12RSATAllocations.pdf"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99747"/>
            <a:ext cx="8305800" cy="1470025"/>
          </a:xfrm>
        </p:spPr>
        <p:txBody>
          <a:bodyPr>
            <a:noAutofit/>
          </a:bodyPr>
          <a:lstStyle/>
          <a:p>
            <a:r>
              <a:rPr lang="en-US" sz="3300" dirty="0"/>
              <a:t>The Residential Substance Abuse Treatment (RSAT) Aftercare Study: Major Findings</a:t>
            </a:r>
          </a:p>
        </p:txBody>
      </p:sp>
      <p:sp>
        <p:nvSpPr>
          <p:cNvPr id="3" name="Subtitle 2"/>
          <p:cNvSpPr>
            <a:spLocks noGrp="1"/>
          </p:cNvSpPr>
          <p:nvPr>
            <p:ph type="subTitle" idx="1"/>
          </p:nvPr>
        </p:nvSpPr>
        <p:spPr>
          <a:xfrm>
            <a:off x="1363954" y="4282615"/>
            <a:ext cx="6400800" cy="609600"/>
          </a:xfrm>
        </p:spPr>
        <p:txBody>
          <a:bodyPr/>
          <a:lstStyle/>
          <a:p>
            <a:r>
              <a:rPr lang="en-US" sz="2400" dirty="0">
                <a:solidFill>
                  <a:schemeClr val="tx2">
                    <a:lumMod val="75000"/>
                  </a:schemeClr>
                </a:solidFill>
              </a:rPr>
              <a:t>Kristin Stainbrook, Ph.D.</a:t>
            </a:r>
            <a:endParaRPr lang="en-US" dirty="0">
              <a:solidFill>
                <a:schemeClr val="tx2">
                  <a:lumMod val="75000"/>
                </a:schemeClr>
              </a:solidFill>
            </a:endParaRPr>
          </a:p>
        </p:txBody>
      </p:sp>
      <p:cxnSp>
        <p:nvCxnSpPr>
          <p:cNvPr id="5" name="Straight Connector 4"/>
          <p:cNvCxnSpPr/>
          <p:nvPr/>
        </p:nvCxnSpPr>
        <p:spPr>
          <a:xfrm>
            <a:off x="914400" y="4114800"/>
            <a:ext cx="70866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363954" y="4892215"/>
            <a:ext cx="6400800" cy="782951"/>
          </a:xfrm>
          <a:prstGeom prst="rect">
            <a:avLst/>
          </a:prstGeom>
          <a:solidFill>
            <a:srgbClr val="005581"/>
          </a:solidFill>
        </p:spPr>
        <p:txBody>
          <a:bodyPr vert="horz" lIns="91440" tIns="45720" rIns="91440" bIns="45720" rtlCol="0">
            <a:normAutofit fontScale="47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bg1"/>
                </a:solidFill>
              </a:rPr>
              <a:t>6</a:t>
            </a:r>
            <a:r>
              <a:rPr lang="en-US" baseline="30000" dirty="0">
                <a:solidFill>
                  <a:schemeClr val="bg1"/>
                </a:solidFill>
              </a:rPr>
              <a:t>th</a:t>
            </a:r>
            <a:r>
              <a:rPr lang="en-US" dirty="0">
                <a:solidFill>
                  <a:schemeClr val="bg1"/>
                </a:solidFill>
              </a:rPr>
              <a:t> Annual RSAT TTA Meeting </a:t>
            </a:r>
          </a:p>
          <a:p>
            <a:r>
              <a:rPr lang="en-US" dirty="0">
                <a:solidFill>
                  <a:schemeClr val="bg1"/>
                </a:solidFill>
              </a:rPr>
              <a:t>Louisville, KY</a:t>
            </a:r>
          </a:p>
          <a:p>
            <a:r>
              <a:rPr lang="en-US" dirty="0">
                <a:solidFill>
                  <a:schemeClr val="bg1"/>
                </a:solidFill>
              </a:rPr>
              <a:t>August 2, 2017</a:t>
            </a:r>
          </a:p>
        </p:txBody>
      </p:sp>
      <p:sp>
        <p:nvSpPr>
          <p:cNvPr id="8" name="Subtitle 2"/>
          <p:cNvSpPr txBox="1">
            <a:spLocks/>
          </p:cNvSpPr>
          <p:nvPr/>
        </p:nvSpPr>
        <p:spPr>
          <a:xfrm>
            <a:off x="762000" y="5943600"/>
            <a:ext cx="7620000" cy="585158"/>
          </a:xfrm>
          <a:prstGeom prst="rect">
            <a:avLst/>
          </a:prstGeom>
        </p:spPr>
        <p:txBody>
          <a:bodyPr vert="horz" lIns="91440" tIns="45720" rIns="91440" bIns="45720" rtlCol="0">
            <a:normAutofit fontScale="3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dirty="0">
                <a:solidFill>
                  <a:schemeClr val="tx1"/>
                </a:solidFill>
              </a:rPr>
              <a:t>This study was supported by grant number MU-CX-0057 awarded by the National Institute of Justice, Office of Justice Programs, U.S. Department of Justice. The opinions, findings, and conclusions or recommendations expressed in this presentation are those of the authors and do not necessarily reflect those of the Department of Justice.</a:t>
            </a:r>
          </a:p>
          <a:p>
            <a:r>
              <a:rPr lang="en-US" sz="1400" dirty="0">
                <a:solidFill>
                  <a:schemeClr val="tx2">
                    <a:lumMod val="75000"/>
                  </a:schemeClr>
                </a:solidFill>
              </a:rPr>
              <a:t>.</a:t>
            </a:r>
          </a:p>
          <a:p>
            <a:endParaRPr lang="en-US" dirty="0">
              <a:solidFill>
                <a:schemeClr val="tx2">
                  <a:lumMod val="75000"/>
                </a:schemeClr>
              </a:solidFill>
            </a:endParaRPr>
          </a:p>
        </p:txBody>
      </p:sp>
    </p:spTree>
    <p:extLst>
      <p:ext uri="{BB962C8B-B14F-4D97-AF65-F5344CB8AC3E}">
        <p14:creationId xmlns:p14="http://schemas.microsoft.com/office/powerpoint/2010/main" val="2992012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9725"/>
            <a:ext cx="8229600" cy="1031875"/>
          </a:xfrm>
        </p:spPr>
        <p:txBody>
          <a:bodyPr>
            <a:noAutofit/>
          </a:bodyPr>
          <a:lstStyle/>
          <a:p>
            <a:r>
              <a:rPr lang="en-US" sz="3700" dirty="0"/>
              <a:t>Major Findings from State Inventory</a:t>
            </a:r>
            <a:br>
              <a:rPr lang="en-US" sz="3700" dirty="0"/>
            </a:br>
            <a:r>
              <a:rPr lang="en-US" sz="3600" dirty="0">
                <a:latin typeface="Calibri Light" panose="020F0302020204030204" pitchFamily="34" charset="0"/>
              </a:rPr>
              <a:t>PoC Involvement in Programmatic Activities</a:t>
            </a:r>
            <a:endParaRPr lang="en-US" sz="3700" dirty="0"/>
          </a:p>
        </p:txBody>
      </p:sp>
      <p:sp>
        <p:nvSpPr>
          <p:cNvPr id="4" name="Date Placeholder 3"/>
          <p:cNvSpPr>
            <a:spLocks noGrp="1"/>
          </p:cNvSpPr>
          <p:nvPr>
            <p:ph type="dt" sz="half" idx="4294967295"/>
          </p:nvPr>
        </p:nvSpPr>
        <p:spPr>
          <a:xfrm>
            <a:off x="457200" y="6356350"/>
            <a:ext cx="2133600" cy="365125"/>
          </a:xfrm>
        </p:spPr>
        <p:txBody>
          <a:bodyPr/>
          <a:lstStyle/>
          <a:p>
            <a:fld id="{3A1567F2-76A3-4657-94D7-D004E0F34C49}" type="datetime1">
              <a:rPr lang="en-US" smtClean="0"/>
              <a:t>7/25/2017</a:t>
            </a:fld>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9259735"/>
              </p:ext>
            </p:extLst>
          </p:nvPr>
        </p:nvGraphicFramePr>
        <p:xfrm>
          <a:off x="609599" y="1650631"/>
          <a:ext cx="7620001" cy="4409440"/>
        </p:xfrm>
        <a:graphic>
          <a:graphicData uri="http://schemas.openxmlformats.org/drawingml/2006/table">
            <a:tbl>
              <a:tblPr firstRow="1" bandRow="1">
                <a:tableStyleId>{5C22544A-7EE6-4342-B048-85BDC9FD1C3A}</a:tableStyleId>
              </a:tblPr>
              <a:tblGrid>
                <a:gridCol w="3951111">
                  <a:extLst>
                    <a:ext uri="{9D8B030D-6E8A-4147-A177-3AD203B41FA5}">
                      <a16:colId xmlns:a16="http://schemas.microsoft.com/office/drawing/2014/main" val="2893638469"/>
                    </a:ext>
                  </a:extLst>
                </a:gridCol>
                <a:gridCol w="1199445">
                  <a:extLst>
                    <a:ext uri="{9D8B030D-6E8A-4147-A177-3AD203B41FA5}">
                      <a16:colId xmlns:a16="http://schemas.microsoft.com/office/drawing/2014/main" val="1576843504"/>
                    </a:ext>
                  </a:extLst>
                </a:gridCol>
                <a:gridCol w="1270000">
                  <a:extLst>
                    <a:ext uri="{9D8B030D-6E8A-4147-A177-3AD203B41FA5}">
                      <a16:colId xmlns:a16="http://schemas.microsoft.com/office/drawing/2014/main" val="2816216460"/>
                    </a:ext>
                  </a:extLst>
                </a:gridCol>
                <a:gridCol w="1199445">
                  <a:extLst>
                    <a:ext uri="{9D8B030D-6E8A-4147-A177-3AD203B41FA5}">
                      <a16:colId xmlns:a16="http://schemas.microsoft.com/office/drawing/2014/main" val="33203839"/>
                    </a:ext>
                  </a:extLst>
                </a:gridCol>
              </a:tblGrid>
              <a:tr h="533400">
                <a:tc gridSpan="4">
                  <a:txBody>
                    <a:bodyPr/>
                    <a:lstStyle/>
                    <a:p>
                      <a:r>
                        <a:rPr lang="en-US" sz="2400" dirty="0">
                          <a:solidFill>
                            <a:schemeClr val="tx1"/>
                          </a:solidFill>
                        </a:rPr>
                        <a:t>RSAT Point of Contact (PoC) Activities (n=45)</a:t>
                      </a:r>
                    </a:p>
                  </a:txBody>
                  <a:tcPr>
                    <a:noFill/>
                  </a:tcPr>
                </a:tc>
                <a:tc hMerge="1">
                  <a:txBody>
                    <a:bodyPr/>
                    <a:lstStyle/>
                    <a:p>
                      <a:endParaRPr lang="en-US" dirty="0">
                        <a:solidFill>
                          <a:schemeClr val="tx1"/>
                        </a:solidFill>
                      </a:endParaRPr>
                    </a:p>
                  </a:txBody>
                  <a:tcPr>
                    <a:noFill/>
                  </a:tcPr>
                </a:tc>
                <a:tc hMerge="1">
                  <a:txBody>
                    <a:bodyPr/>
                    <a:lstStyle/>
                    <a:p>
                      <a:endParaRPr lang="en-US" dirty="0">
                        <a:solidFill>
                          <a:schemeClr val="tx1"/>
                        </a:solidFill>
                      </a:endParaRPr>
                    </a:p>
                  </a:txBody>
                  <a:tcPr>
                    <a:noFill/>
                  </a:tcPr>
                </a:tc>
                <a:tc hMerge="1">
                  <a:txBody>
                    <a:bodyPr/>
                    <a:lstStyle/>
                    <a:p>
                      <a:endParaRPr lang="en-US" dirty="0">
                        <a:solidFill>
                          <a:schemeClr val="tx1"/>
                        </a:solidFill>
                      </a:endParaRPr>
                    </a:p>
                  </a:txBody>
                  <a:tcPr>
                    <a:noFill/>
                  </a:tcPr>
                </a:tc>
                <a:extLst>
                  <a:ext uri="{0D108BD9-81ED-4DB2-BD59-A6C34878D82A}">
                    <a16:rowId xmlns:a16="http://schemas.microsoft.com/office/drawing/2014/main" val="389311822"/>
                  </a:ext>
                </a:extLst>
              </a:tr>
              <a:tr h="370840">
                <a:tc>
                  <a:txBody>
                    <a:bodyPr/>
                    <a:lstStyle/>
                    <a:p>
                      <a:endParaRPr lang="en-US" sz="900" dirty="0">
                        <a:solidFill>
                          <a:schemeClr val="bg1"/>
                        </a:solidFill>
                      </a:endParaRPr>
                    </a:p>
                    <a:p>
                      <a:r>
                        <a:rPr lang="en-US" dirty="0">
                          <a:solidFill>
                            <a:schemeClr val="bg1"/>
                          </a:solidFill>
                        </a:rPr>
                        <a:t>Types of Activities with Subgrantees</a:t>
                      </a:r>
                    </a:p>
                  </a:txBody>
                  <a:tcPr>
                    <a:solidFill>
                      <a:srgbClr val="005581"/>
                    </a:solidFill>
                  </a:tcPr>
                </a:tc>
                <a:tc>
                  <a:txBody>
                    <a:bodyPr/>
                    <a:lstStyle/>
                    <a:p>
                      <a:pPr algn="ctr"/>
                      <a:r>
                        <a:rPr lang="en-US" dirty="0">
                          <a:solidFill>
                            <a:schemeClr val="bg1"/>
                          </a:solidFill>
                        </a:rPr>
                        <a:t>Frequently</a:t>
                      </a:r>
                    </a:p>
                    <a:p>
                      <a:pPr algn="ctr"/>
                      <a:r>
                        <a:rPr lang="en-US" dirty="0">
                          <a:solidFill>
                            <a:schemeClr val="bg1"/>
                          </a:solidFill>
                        </a:rPr>
                        <a:t>% (n)</a:t>
                      </a:r>
                    </a:p>
                  </a:txBody>
                  <a:tcPr>
                    <a:solidFill>
                      <a:srgbClr val="005581"/>
                    </a:solidFill>
                  </a:tcPr>
                </a:tc>
                <a:tc>
                  <a:txBody>
                    <a:bodyPr/>
                    <a:lstStyle/>
                    <a:p>
                      <a:pPr algn="ctr"/>
                      <a:r>
                        <a:rPr lang="en-US" dirty="0">
                          <a:solidFill>
                            <a:schemeClr val="bg1"/>
                          </a:solidFill>
                        </a:rPr>
                        <a:t>Sometimes</a:t>
                      </a:r>
                    </a:p>
                    <a:p>
                      <a:pPr algn="ctr"/>
                      <a:r>
                        <a:rPr lang="en-US" dirty="0">
                          <a:solidFill>
                            <a:schemeClr val="bg1"/>
                          </a:solidFill>
                        </a:rPr>
                        <a:t>% (n)</a:t>
                      </a:r>
                    </a:p>
                  </a:txBody>
                  <a:tcPr>
                    <a:solidFill>
                      <a:srgbClr val="005581"/>
                    </a:solidFill>
                  </a:tcPr>
                </a:tc>
                <a:tc>
                  <a:txBody>
                    <a:bodyPr/>
                    <a:lstStyle/>
                    <a:p>
                      <a:pPr algn="ctr"/>
                      <a:r>
                        <a:rPr lang="en-US" dirty="0">
                          <a:solidFill>
                            <a:schemeClr val="bg1"/>
                          </a:solidFill>
                        </a:rPr>
                        <a:t>Not at all</a:t>
                      </a:r>
                    </a:p>
                    <a:p>
                      <a:pPr algn="ctr"/>
                      <a:r>
                        <a:rPr lang="en-US" dirty="0">
                          <a:solidFill>
                            <a:schemeClr val="bg1"/>
                          </a:solidFill>
                        </a:rPr>
                        <a:t>% (n)</a:t>
                      </a:r>
                    </a:p>
                  </a:txBody>
                  <a:tcPr>
                    <a:solidFill>
                      <a:srgbClr val="005581"/>
                    </a:solidFill>
                  </a:tcPr>
                </a:tc>
                <a:extLst>
                  <a:ext uri="{0D108BD9-81ED-4DB2-BD59-A6C34878D82A}">
                    <a16:rowId xmlns:a16="http://schemas.microsoft.com/office/drawing/2014/main" val="2280562420"/>
                  </a:ext>
                </a:extLst>
              </a:tr>
              <a:tr h="370840">
                <a:tc>
                  <a:txBody>
                    <a:bodyPr/>
                    <a:lstStyle/>
                    <a:p>
                      <a:r>
                        <a:rPr lang="en-US" dirty="0"/>
                        <a:t>Review quarterly PMT data</a:t>
                      </a:r>
                    </a:p>
                  </a:txBody>
                  <a:tcPr/>
                </a:tc>
                <a:tc>
                  <a:txBody>
                    <a:bodyPr/>
                    <a:lstStyle/>
                    <a:p>
                      <a:pPr algn="ctr"/>
                      <a:r>
                        <a:rPr lang="en-US" dirty="0"/>
                        <a:t>   93% (41)</a:t>
                      </a:r>
                    </a:p>
                  </a:txBody>
                  <a:tcPr/>
                </a:tc>
                <a:tc>
                  <a:txBody>
                    <a:bodyPr/>
                    <a:lstStyle/>
                    <a:p>
                      <a:pPr algn="ctr"/>
                      <a:r>
                        <a:rPr lang="en-US" dirty="0"/>
                        <a:t>7% (3)</a:t>
                      </a:r>
                    </a:p>
                  </a:txBody>
                  <a:tcPr/>
                </a:tc>
                <a:tc>
                  <a:txBody>
                    <a:bodyPr/>
                    <a:lstStyle/>
                    <a:p>
                      <a:pPr algn="ctr"/>
                      <a:r>
                        <a:rPr lang="en-US" dirty="0"/>
                        <a:t>---</a:t>
                      </a:r>
                    </a:p>
                  </a:txBody>
                  <a:tcPr/>
                </a:tc>
                <a:extLst>
                  <a:ext uri="{0D108BD9-81ED-4DB2-BD59-A6C34878D82A}">
                    <a16:rowId xmlns:a16="http://schemas.microsoft.com/office/drawing/2014/main" val="601471073"/>
                  </a:ext>
                </a:extLst>
              </a:tr>
              <a:tr h="370840">
                <a:tc>
                  <a:txBody>
                    <a:bodyPr/>
                    <a:lstStyle/>
                    <a:p>
                      <a:r>
                        <a:rPr lang="en-US" dirty="0"/>
                        <a:t>Monitor contracts</a:t>
                      </a:r>
                    </a:p>
                  </a:txBody>
                  <a:tcPr/>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64% (29)</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23% (10)</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11% (5)</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extLst>
                  <a:ext uri="{0D108BD9-81ED-4DB2-BD59-A6C34878D82A}">
                    <a16:rowId xmlns:a16="http://schemas.microsoft.com/office/drawing/2014/main" val="2135526225"/>
                  </a:ext>
                </a:extLst>
              </a:tr>
              <a:tr h="370840">
                <a:tc>
                  <a:txBody>
                    <a:bodyPr/>
                    <a:lstStyle/>
                    <a:p>
                      <a:r>
                        <a:rPr lang="en-US" dirty="0"/>
                        <a:t>Monitor</a:t>
                      </a:r>
                      <a:r>
                        <a:rPr lang="en-US" baseline="0" dirty="0"/>
                        <a:t> program implementation</a:t>
                      </a:r>
                      <a:endParaRPr lang="en-US" dirty="0"/>
                    </a:p>
                  </a:txBody>
                  <a:tcPr/>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50% (22)</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46% (20)</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5% (2)</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extLst>
                  <a:ext uri="{0D108BD9-81ED-4DB2-BD59-A6C34878D82A}">
                    <a16:rowId xmlns:a16="http://schemas.microsoft.com/office/drawing/2014/main" val="1055350093"/>
                  </a:ext>
                </a:extLst>
              </a:tr>
              <a:tr h="370840">
                <a:tc>
                  <a:txBody>
                    <a:bodyPr/>
                    <a:lstStyle/>
                    <a:p>
                      <a:r>
                        <a:rPr lang="en-US" dirty="0"/>
                        <a:t>Conduct monitoring visits</a:t>
                      </a:r>
                    </a:p>
                  </a:txBody>
                  <a:tcPr/>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42% (19)</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47% (21)</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11% (5)</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extLst>
                  <a:ext uri="{0D108BD9-81ED-4DB2-BD59-A6C34878D82A}">
                    <a16:rowId xmlns:a16="http://schemas.microsoft.com/office/drawing/2014/main" val="3080206553"/>
                  </a:ext>
                </a:extLst>
              </a:tr>
              <a:tr h="370840">
                <a:tc>
                  <a:txBody>
                    <a:bodyPr/>
                    <a:lstStyle/>
                    <a:p>
                      <a:r>
                        <a:rPr lang="en-US" dirty="0"/>
                        <a:t>Involved with quality improvement issues</a:t>
                      </a:r>
                    </a:p>
                  </a:txBody>
                  <a:tcPr/>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29% (13)</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36% (16)</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36% (13)</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extLst>
                  <a:ext uri="{0D108BD9-81ED-4DB2-BD59-A6C34878D82A}">
                    <a16:rowId xmlns:a16="http://schemas.microsoft.com/office/drawing/2014/main" val="2064681296"/>
                  </a:ext>
                </a:extLst>
              </a:tr>
              <a:tr h="370840">
                <a:tc>
                  <a:txBody>
                    <a:bodyPr/>
                    <a:lstStyle/>
                    <a:p>
                      <a:r>
                        <a:rPr lang="en-US" dirty="0"/>
                        <a:t>Involved with treatment</a:t>
                      </a:r>
                      <a:r>
                        <a:rPr lang="en-US" baseline="0" dirty="0"/>
                        <a:t> </a:t>
                      </a:r>
                      <a:r>
                        <a:rPr lang="en-US" dirty="0"/>
                        <a:t>quality issues</a:t>
                      </a:r>
                    </a:p>
                  </a:txBody>
                  <a:tcPr/>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18% (8)</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31% (14)</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51% (23)</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extLst>
                  <a:ext uri="{0D108BD9-81ED-4DB2-BD59-A6C34878D82A}">
                    <a16:rowId xmlns:a16="http://schemas.microsoft.com/office/drawing/2014/main" val="7912785"/>
                  </a:ext>
                </a:extLst>
              </a:tr>
              <a:tr h="370840">
                <a:tc>
                  <a:txBody>
                    <a:bodyPr/>
                    <a:lstStyle/>
                    <a:p>
                      <a:r>
                        <a:rPr lang="en-US" dirty="0"/>
                        <a:t>Involved with client eligibility issues</a:t>
                      </a:r>
                    </a:p>
                  </a:txBody>
                  <a:tcPr/>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15% (7)</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24% (11)</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tc>
                  <a:txBody>
                    <a:bodyPr/>
                    <a:lstStyle/>
                    <a:p>
                      <a:pPr marL="0" marR="0" indent="228600" algn="ctr">
                        <a:spcBef>
                          <a:spcPts val="0"/>
                        </a:spcBef>
                        <a:spcAft>
                          <a:spcPts val="0"/>
                        </a:spcAft>
                      </a:pPr>
                      <a:r>
                        <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60% (27)</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tc>
                <a:extLst>
                  <a:ext uri="{0D108BD9-81ED-4DB2-BD59-A6C34878D82A}">
                    <a16:rowId xmlns:a16="http://schemas.microsoft.com/office/drawing/2014/main" val="311032127"/>
                  </a:ext>
                </a:extLst>
              </a:tr>
              <a:tr h="370840">
                <a:tc>
                  <a:txBody>
                    <a:bodyPr/>
                    <a:lstStyle/>
                    <a:p>
                      <a:r>
                        <a:rPr lang="en-US" sz="1200" dirty="0"/>
                        <a:t>Percentages may vary due to missing data.</a:t>
                      </a:r>
                    </a:p>
                  </a:txBody>
                  <a:tcPr>
                    <a:noFill/>
                  </a:tcPr>
                </a:tc>
                <a:tc>
                  <a:txBody>
                    <a:bodyPr/>
                    <a:lstStyle/>
                    <a:p>
                      <a:pPr marL="0" marR="0" indent="228600" algn="ctr">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oFill/>
                  </a:tcPr>
                </a:tc>
                <a:tc>
                  <a:txBody>
                    <a:bodyPr/>
                    <a:lstStyle/>
                    <a:p>
                      <a:pPr marL="0" marR="0" indent="228600" algn="ctr">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oFill/>
                  </a:tcPr>
                </a:tc>
                <a:tc>
                  <a:txBody>
                    <a:bodyPr/>
                    <a:lstStyle/>
                    <a:p>
                      <a:pPr marL="0" marR="0" indent="228600" algn="ctr">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830" marR="36830" marT="0" marB="0">
                    <a:noFill/>
                  </a:tcPr>
                </a:tc>
                <a:extLst>
                  <a:ext uri="{0D108BD9-81ED-4DB2-BD59-A6C34878D82A}">
                    <a16:rowId xmlns:a16="http://schemas.microsoft.com/office/drawing/2014/main" val="2183687168"/>
                  </a:ext>
                </a:extLst>
              </a:tr>
            </a:tbl>
          </a:graphicData>
        </a:graphic>
      </p:graphicFrame>
    </p:spTree>
    <p:extLst>
      <p:ext uri="{BB962C8B-B14F-4D97-AF65-F5344CB8AC3E}">
        <p14:creationId xmlns:p14="http://schemas.microsoft.com/office/powerpoint/2010/main" val="2546616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a:t>Major Findings from State Inventory</a:t>
            </a:r>
            <a:br>
              <a:rPr lang="en-US" sz="3700" dirty="0"/>
            </a:br>
            <a:r>
              <a:rPr lang="en-US" sz="3600" dirty="0">
                <a:latin typeface="Calibri Light" panose="020F0302020204030204" pitchFamily="34" charset="0"/>
              </a:rPr>
              <a:t>PoC Involvement in State Level Activities</a:t>
            </a:r>
            <a:endParaRPr lang="en-US" sz="3700" dirty="0"/>
          </a:p>
        </p:txBody>
      </p:sp>
      <p:sp>
        <p:nvSpPr>
          <p:cNvPr id="5" name="Content Placeholder 4">
            <a:extLst>
              <a:ext uri="{FF2B5EF4-FFF2-40B4-BE49-F238E27FC236}">
                <a16:creationId xmlns:a16="http://schemas.microsoft.com/office/drawing/2014/main" id="{805B776F-3196-4F42-88FE-717F3D422DCD}"/>
              </a:ext>
            </a:extLst>
          </p:cNvPr>
          <p:cNvSpPr>
            <a:spLocks noGrp="1"/>
          </p:cNvSpPr>
          <p:nvPr>
            <p:ph sz="half" idx="1"/>
          </p:nvPr>
        </p:nvSpPr>
        <p:spPr>
          <a:xfrm>
            <a:off x="4876800" y="1485982"/>
            <a:ext cx="4038600" cy="4525963"/>
          </a:xfrm>
        </p:spPr>
        <p:txBody>
          <a:bodyPr>
            <a:normAutofit/>
          </a:bodyPr>
          <a:lstStyle/>
          <a:p>
            <a:r>
              <a:rPr lang="en-US" dirty="0"/>
              <a:t>PoC position titles vary</a:t>
            </a:r>
          </a:p>
          <a:p>
            <a:pPr lvl="1"/>
            <a:r>
              <a:rPr lang="en-US" dirty="0"/>
              <a:t>Most common is grant management/admin. (n=12)</a:t>
            </a:r>
          </a:p>
          <a:p>
            <a:r>
              <a:rPr lang="en-US" dirty="0"/>
              <a:t>Mean tenure 5.5 years</a:t>
            </a:r>
          </a:p>
          <a:p>
            <a:pPr lvl="1"/>
            <a:r>
              <a:rPr lang="en-US" dirty="0"/>
              <a:t>24% (n=11) in position less than year</a:t>
            </a:r>
          </a:p>
          <a:p>
            <a:pPr lvl="1"/>
            <a:r>
              <a:rPr lang="en-US" dirty="0"/>
              <a:t>19% (n=8) ten years and longer</a:t>
            </a:r>
          </a:p>
        </p:txBody>
      </p:sp>
      <p:sp>
        <p:nvSpPr>
          <p:cNvPr id="6" name="Content Placeholder 5">
            <a:extLst>
              <a:ext uri="{FF2B5EF4-FFF2-40B4-BE49-F238E27FC236}">
                <a16:creationId xmlns:a16="http://schemas.microsoft.com/office/drawing/2014/main" id="{CB6B7722-3BD5-4BE4-BCCF-7EE93D4A6E40}"/>
              </a:ext>
            </a:extLst>
          </p:cNvPr>
          <p:cNvSpPr>
            <a:spLocks noGrp="1"/>
          </p:cNvSpPr>
          <p:nvPr>
            <p:ph sz="half" idx="2"/>
          </p:nvPr>
        </p:nvSpPr>
        <p:spPr>
          <a:xfrm>
            <a:off x="609600" y="1485982"/>
            <a:ext cx="4038600" cy="4525963"/>
          </a:xfrm>
        </p:spPr>
        <p:txBody>
          <a:bodyPr>
            <a:normAutofit fontScale="92500" lnSpcReduction="20000"/>
          </a:bodyPr>
          <a:lstStyle/>
          <a:p>
            <a:r>
              <a:rPr lang="en-US" dirty="0"/>
              <a:t>Most state </a:t>
            </a:r>
            <a:r>
              <a:rPr lang="en-US" dirty="0" err="1"/>
              <a:t>PoCs</a:t>
            </a:r>
            <a:r>
              <a:rPr lang="en-US" dirty="0"/>
              <a:t> do not report significant involvement with state policy issues related to substance use treatment or corrections.</a:t>
            </a:r>
          </a:p>
          <a:p>
            <a:pPr lvl="1"/>
            <a:r>
              <a:rPr lang="en-US" dirty="0"/>
              <a:t>83% (n=38) are highly involved in how funds are distributed</a:t>
            </a:r>
          </a:p>
          <a:p>
            <a:pPr lvl="1"/>
            <a:r>
              <a:rPr lang="en-US" dirty="0"/>
              <a:t>22% (n=8) report “quite a bit” of involvement with state policy issues related to substance use treatment or corrections</a:t>
            </a:r>
          </a:p>
          <a:p>
            <a:endParaRPr lang="en-US" dirty="0"/>
          </a:p>
        </p:txBody>
      </p:sp>
      <p:sp>
        <p:nvSpPr>
          <p:cNvPr id="4" name="Date Placeholder 3"/>
          <p:cNvSpPr>
            <a:spLocks noGrp="1"/>
          </p:cNvSpPr>
          <p:nvPr>
            <p:ph type="dt" sz="half" idx="4294967295"/>
          </p:nvPr>
        </p:nvSpPr>
        <p:spPr>
          <a:xfrm>
            <a:off x="0" y="6356350"/>
            <a:ext cx="2133600" cy="365125"/>
          </a:xfrm>
        </p:spPr>
        <p:txBody>
          <a:bodyPr/>
          <a:lstStyle/>
          <a:p>
            <a:fld id="{3A1567F2-76A3-4657-94D7-D004E0F34C49}" type="datetime1">
              <a:rPr lang="en-US" smtClean="0"/>
              <a:t>7/25/2017</a:t>
            </a:fld>
            <a:endParaRPr lang="en-US" dirty="0"/>
          </a:p>
        </p:txBody>
      </p:sp>
    </p:spTree>
    <p:extLst>
      <p:ext uri="{BB962C8B-B14F-4D97-AF65-F5344CB8AC3E}">
        <p14:creationId xmlns:p14="http://schemas.microsoft.com/office/powerpoint/2010/main" val="736141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838200" y="2514600"/>
            <a:ext cx="7772400" cy="1295400"/>
          </a:xfrm>
          <a:ln>
            <a:solidFill>
              <a:schemeClr val="accent1">
                <a:lumMod val="40000"/>
                <a:lumOff val="60000"/>
              </a:schemeClr>
            </a:solidFill>
          </a:ln>
        </p:spPr>
        <p:txBody>
          <a:bodyPr>
            <a:normAutofit/>
          </a:bodyPr>
          <a:lstStyle/>
          <a:p>
            <a:pPr algn="ctr"/>
            <a:r>
              <a:rPr lang="en-US" sz="4400" dirty="0">
                <a:solidFill>
                  <a:srgbClr val="005581"/>
                </a:solidFill>
              </a:rPr>
              <a:t>Subgrantee Inventory Findings</a:t>
            </a:r>
          </a:p>
        </p:txBody>
      </p:sp>
      <p:sp>
        <p:nvSpPr>
          <p:cNvPr id="4" name="Date Placeholder 3"/>
          <p:cNvSpPr>
            <a:spLocks noGrp="1"/>
          </p:cNvSpPr>
          <p:nvPr>
            <p:ph type="dt" sz="half" idx="4294967295"/>
          </p:nvPr>
        </p:nvSpPr>
        <p:spPr>
          <a:xfrm>
            <a:off x="457200" y="6356350"/>
            <a:ext cx="2133600" cy="365125"/>
          </a:xfrm>
        </p:spPr>
        <p:txBody>
          <a:bodyPr/>
          <a:lstStyle/>
          <a:p>
            <a:fld id="{FF6F1F79-F01F-4844-965A-7E6908EBE3C4}" type="slidenum">
              <a:rPr lang="en-US" smtClean="0"/>
              <a:t>12</a:t>
            </a:fld>
            <a:endParaRPr lang="en-US" dirty="0"/>
          </a:p>
        </p:txBody>
      </p:sp>
    </p:spTree>
    <p:extLst>
      <p:ext uri="{BB962C8B-B14F-4D97-AF65-F5344CB8AC3E}">
        <p14:creationId xmlns:p14="http://schemas.microsoft.com/office/powerpoint/2010/main" val="2405227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Major Findings from Subgrantee Inventory</a:t>
            </a:r>
            <a:br>
              <a:rPr lang="en-US" sz="3700" dirty="0"/>
            </a:br>
            <a:r>
              <a:rPr lang="en-US" sz="3700" dirty="0">
                <a:latin typeface="Calibri Light" panose="020F0302020204030204" pitchFamily="34" charset="0"/>
              </a:rPr>
              <a:t>Types of Programs Funded</a:t>
            </a:r>
            <a:endParaRPr lang="en-US" sz="3700" dirty="0"/>
          </a:p>
        </p:txBody>
      </p:sp>
      <p:sp>
        <p:nvSpPr>
          <p:cNvPr id="3" name="Content Placeholder 2"/>
          <p:cNvSpPr>
            <a:spLocks noGrp="1"/>
          </p:cNvSpPr>
          <p:nvPr>
            <p:ph idx="1"/>
          </p:nvPr>
        </p:nvSpPr>
        <p:spPr/>
        <p:txBody>
          <a:bodyPr>
            <a:normAutofit fontScale="85000" lnSpcReduction="20000"/>
          </a:bodyPr>
          <a:lstStyle/>
          <a:p>
            <a:pPr lvl="0"/>
            <a:r>
              <a:rPr lang="en-US" dirty="0"/>
              <a:t>The majority of RSAT funds are used to support treatment services provided in correctional settings (85%, n=53); less than a fifth of programs use RSAT funds to support step-down treatment or aftercare services (18%, n=11). </a:t>
            </a:r>
          </a:p>
          <a:p>
            <a:pPr lvl="0"/>
            <a:r>
              <a:rPr lang="en-US" dirty="0"/>
              <a:t>Although the recent lifting of the 10% funding restriction (2013) for community-based services may partially account for the small number of aftercare programs, it is more likely that states have chosen to focus on correctional-based treatment services because of the limited funding available for the RSAT program.</a:t>
            </a:r>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2829686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prstClr val="black"/>
                </a:solidFill>
              </a:rPr>
              <a:t>Major Findings from Subgrantee Inventory</a:t>
            </a:r>
            <a:br>
              <a:rPr lang="en-US" sz="3700" dirty="0">
                <a:solidFill>
                  <a:prstClr val="black"/>
                </a:solidFill>
              </a:rPr>
            </a:br>
            <a:r>
              <a:rPr lang="en-US" sz="3700" dirty="0">
                <a:solidFill>
                  <a:prstClr val="black"/>
                </a:solidFill>
                <a:latin typeface="Calibri Light" panose="020F0302020204030204" pitchFamily="34" charset="0"/>
              </a:rPr>
              <a:t>Screening &amp; Assessment Practices</a:t>
            </a:r>
            <a:endParaRPr lang="en-US" sz="3700" dirty="0"/>
          </a:p>
        </p:txBody>
      </p:sp>
      <p:sp>
        <p:nvSpPr>
          <p:cNvPr id="3" name="Content Placeholder 2"/>
          <p:cNvSpPr>
            <a:spLocks noGrp="1"/>
          </p:cNvSpPr>
          <p:nvPr>
            <p:ph idx="1"/>
          </p:nvPr>
        </p:nvSpPr>
        <p:spPr>
          <a:xfrm>
            <a:off x="5715000" y="1905000"/>
            <a:ext cx="2949677" cy="3962400"/>
          </a:xfrm>
        </p:spPr>
        <p:txBody>
          <a:bodyPr>
            <a:normAutofit fontScale="92500" lnSpcReduction="20000"/>
          </a:bodyPr>
          <a:lstStyle/>
          <a:p>
            <a:pPr marL="0" indent="0">
              <a:buNone/>
            </a:pPr>
            <a:r>
              <a:rPr lang="en-US" dirty="0"/>
              <a:t>Although almost all prison programs (95%, n=20) reported substance use problem screening, only two-thirds of jail programs (63%, n=12) did so. </a:t>
            </a:r>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graphicFrame>
        <p:nvGraphicFramePr>
          <p:cNvPr id="6" name="Content Placeholder 4"/>
          <p:cNvGraphicFramePr>
            <a:graphicFrameLocks/>
          </p:cNvGraphicFramePr>
          <p:nvPr>
            <p:extLst>
              <p:ext uri="{D42A27DB-BD31-4B8C-83A1-F6EECF244321}">
                <p14:modId xmlns:p14="http://schemas.microsoft.com/office/powerpoint/2010/main" val="691204206"/>
              </p:ext>
            </p:extLst>
          </p:nvPr>
        </p:nvGraphicFramePr>
        <p:xfrm>
          <a:off x="457200" y="2199835"/>
          <a:ext cx="4820265" cy="3911405"/>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173809032"/>
                    </a:ext>
                  </a:extLst>
                </a:gridCol>
                <a:gridCol w="1447800">
                  <a:extLst>
                    <a:ext uri="{9D8B030D-6E8A-4147-A177-3AD203B41FA5}">
                      <a16:colId xmlns:a16="http://schemas.microsoft.com/office/drawing/2014/main" val="1012936587"/>
                    </a:ext>
                  </a:extLst>
                </a:gridCol>
                <a:gridCol w="1772265">
                  <a:extLst>
                    <a:ext uri="{9D8B030D-6E8A-4147-A177-3AD203B41FA5}">
                      <a16:colId xmlns:a16="http://schemas.microsoft.com/office/drawing/2014/main" val="2202607675"/>
                    </a:ext>
                  </a:extLst>
                </a:gridCol>
              </a:tblGrid>
              <a:tr h="928662">
                <a:tc>
                  <a:txBody>
                    <a:bodyPr/>
                    <a:lstStyle/>
                    <a:p>
                      <a:pPr marL="0" marR="0" indent="0">
                        <a:spcBef>
                          <a:spcPts val="0"/>
                        </a:spcBef>
                        <a:spcAft>
                          <a:spcPts val="0"/>
                        </a:spcAft>
                      </a:pPr>
                      <a:endParaRPr lang="en-US" sz="1600" b="0" dirty="0">
                        <a:solidFill>
                          <a:schemeClr val="bg1"/>
                        </a:solidFill>
                        <a:effectLst/>
                      </a:endParaRPr>
                    </a:p>
                    <a:p>
                      <a:pPr marL="0" marR="0" indent="0">
                        <a:spcBef>
                          <a:spcPts val="0"/>
                        </a:spcBef>
                        <a:spcAft>
                          <a:spcPts val="0"/>
                        </a:spcAft>
                      </a:pPr>
                      <a:endParaRPr lang="en-US" sz="1600" b="0" dirty="0">
                        <a:solidFill>
                          <a:schemeClr val="bg1"/>
                        </a:solidFill>
                        <a:effectLst/>
                      </a:endParaRPr>
                    </a:p>
                    <a:p>
                      <a:pPr marL="0" marR="0" indent="0">
                        <a:spcBef>
                          <a:spcPts val="0"/>
                        </a:spcBef>
                        <a:spcAft>
                          <a:spcPts val="0"/>
                        </a:spcAft>
                      </a:pPr>
                      <a:r>
                        <a:rPr lang="en-US" sz="1600" b="0" dirty="0">
                          <a:solidFill>
                            <a:schemeClr val="bg1"/>
                          </a:solidFill>
                          <a:effectLst/>
                        </a:rPr>
                        <a:t>Type of Screening</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5581"/>
                    </a:solidFill>
                  </a:tcPr>
                </a:tc>
                <a:tc>
                  <a:txBody>
                    <a:bodyPr/>
                    <a:lstStyle/>
                    <a:p>
                      <a:pPr marL="0" marR="0" indent="0" algn="ctr">
                        <a:spcBef>
                          <a:spcPts val="0"/>
                        </a:spcBef>
                        <a:spcAft>
                          <a:spcPts val="0"/>
                        </a:spcAft>
                      </a:pPr>
                      <a:r>
                        <a:rPr lang="en-US" sz="1600" b="0" dirty="0">
                          <a:solidFill>
                            <a:schemeClr val="bg1"/>
                          </a:solidFill>
                          <a:effectLst/>
                        </a:rPr>
                        <a:t>Programs that Conduct Screening</a:t>
                      </a:r>
                    </a:p>
                    <a:p>
                      <a:pPr marL="0" marR="0" indent="0" algn="ctr">
                        <a:spcBef>
                          <a:spcPts val="0"/>
                        </a:spcBef>
                        <a:spcAft>
                          <a:spcPts val="0"/>
                        </a:spcAft>
                      </a:pPr>
                      <a:r>
                        <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lang="en-US" sz="1600" b="0" baseline="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5581"/>
                    </a:solidFill>
                  </a:tcPr>
                </a:tc>
                <a:tc>
                  <a:txBody>
                    <a:bodyPr/>
                    <a:lstStyle/>
                    <a:p>
                      <a:pPr marL="0" marR="0" indent="0" algn="ctr">
                        <a:spcBef>
                          <a:spcPts val="0"/>
                        </a:spcBef>
                        <a:spcAft>
                          <a:spcPts val="0"/>
                        </a:spcAft>
                      </a:pPr>
                      <a:r>
                        <a:rPr lang="en-US" sz="1600" b="0" dirty="0">
                          <a:solidFill>
                            <a:schemeClr val="bg1"/>
                          </a:solidFill>
                          <a:effectLst/>
                        </a:rPr>
                        <a:t>Programs that Conduct Screening </a:t>
                      </a:r>
                      <a:br>
                        <a:rPr lang="en-US" sz="1600" b="0" dirty="0">
                          <a:solidFill>
                            <a:schemeClr val="bg1"/>
                          </a:solidFill>
                          <a:effectLst/>
                        </a:rPr>
                      </a:br>
                      <a:r>
                        <a:rPr lang="en-US" sz="1600" b="0" dirty="0">
                          <a:solidFill>
                            <a:schemeClr val="bg1"/>
                          </a:solidFill>
                          <a:effectLst/>
                        </a:rPr>
                        <a:t>with a Valid Instrument </a:t>
                      </a:r>
                    </a:p>
                    <a:p>
                      <a:pPr marL="0" marR="0" indent="0" algn="ctr">
                        <a:spcBef>
                          <a:spcPts val="0"/>
                        </a:spcBef>
                        <a:spcAft>
                          <a:spcPts val="0"/>
                        </a:spcAft>
                      </a:pPr>
                      <a:r>
                        <a:rPr lang="en-US" sz="1600" b="0" dirty="0">
                          <a:solidFill>
                            <a:schemeClr val="bg1"/>
                          </a:solidFill>
                          <a:effectLst/>
                        </a:rPr>
                        <a:t>% (n)</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5581"/>
                    </a:solidFill>
                  </a:tcPr>
                </a:tc>
                <a:extLst>
                  <a:ext uri="{0D108BD9-81ED-4DB2-BD59-A6C34878D82A}">
                    <a16:rowId xmlns:a16="http://schemas.microsoft.com/office/drawing/2014/main" val="3693388418"/>
                  </a:ext>
                </a:extLst>
              </a:tr>
              <a:tr h="696505">
                <a:tc>
                  <a:txBody>
                    <a:bodyPr/>
                    <a:lstStyle/>
                    <a:p>
                      <a:pPr marL="0" marR="0" indent="0">
                        <a:spcBef>
                          <a:spcPts val="0"/>
                        </a:spcBef>
                        <a:spcAft>
                          <a:spcPts val="0"/>
                        </a:spcAft>
                      </a:pPr>
                      <a:r>
                        <a:rPr lang="en-US" sz="1700" b="0" dirty="0">
                          <a:effectLst/>
                        </a:rPr>
                        <a:t>Substance use problems</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97% (58)</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77% (46)</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1976012"/>
                  </a:ext>
                </a:extLst>
              </a:tr>
              <a:tr h="602690">
                <a:tc>
                  <a:txBody>
                    <a:bodyPr/>
                    <a:lstStyle/>
                    <a:p>
                      <a:pPr marL="0" marR="0" indent="0">
                        <a:spcBef>
                          <a:spcPts val="0"/>
                        </a:spcBef>
                        <a:spcAft>
                          <a:spcPts val="0"/>
                        </a:spcAft>
                      </a:pPr>
                      <a:r>
                        <a:rPr lang="en-US" sz="1700" b="0" dirty="0">
                          <a:effectLst/>
                        </a:rPr>
                        <a:t>Risk assessment</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87% (52)</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67% (40)</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6152776"/>
                  </a:ext>
                </a:extLst>
              </a:tr>
              <a:tr h="696505">
                <a:tc>
                  <a:txBody>
                    <a:bodyPr/>
                    <a:lstStyle/>
                    <a:p>
                      <a:pPr marL="0" marR="0" indent="0">
                        <a:spcBef>
                          <a:spcPts val="0"/>
                        </a:spcBef>
                        <a:spcAft>
                          <a:spcPts val="0"/>
                        </a:spcAft>
                      </a:pPr>
                      <a:r>
                        <a:rPr lang="en-US" sz="1700" b="0" dirty="0">
                          <a:effectLst/>
                        </a:rPr>
                        <a:t>Mental health problems</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85% (51)</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32% (19)</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2784322"/>
                  </a:ext>
                </a:extLst>
              </a:tr>
              <a:tr h="696505">
                <a:tc>
                  <a:txBody>
                    <a:bodyPr/>
                    <a:lstStyle/>
                    <a:p>
                      <a:pPr marL="0" marR="0" indent="0">
                        <a:spcBef>
                          <a:spcPts val="0"/>
                        </a:spcBef>
                        <a:spcAft>
                          <a:spcPts val="0"/>
                        </a:spcAft>
                      </a:pPr>
                      <a:r>
                        <a:rPr lang="en-US" sz="1700" b="0" dirty="0">
                          <a:effectLst/>
                        </a:rPr>
                        <a:t>Trauma symptoms</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40% (24)</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228600" algn="ctr">
                        <a:spcBef>
                          <a:spcPts val="0"/>
                        </a:spcBef>
                        <a:spcAft>
                          <a:spcPts val="0"/>
                        </a:spcAft>
                      </a:pPr>
                      <a:r>
                        <a:rPr lang="en-US" sz="1700" dirty="0">
                          <a:effectLst/>
                        </a:rPr>
                        <a:t>23% (14)</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4594752"/>
                  </a:ext>
                </a:extLst>
              </a:tr>
            </a:tbl>
          </a:graphicData>
        </a:graphic>
      </p:graphicFrame>
      <p:sp>
        <p:nvSpPr>
          <p:cNvPr id="7" name="Rectangle 6"/>
          <p:cNvSpPr/>
          <p:nvPr/>
        </p:nvSpPr>
        <p:spPr>
          <a:xfrm>
            <a:off x="685800" y="1714864"/>
            <a:ext cx="4102533" cy="369332"/>
          </a:xfrm>
          <a:prstGeom prst="rect">
            <a:avLst/>
          </a:prstGeom>
        </p:spPr>
        <p:txBody>
          <a:bodyPr wrap="none">
            <a:spAutoFit/>
          </a:bodyPr>
          <a:lstStyle/>
          <a:p>
            <a:pPr lvl="0"/>
            <a:r>
              <a:rPr lang="en-US" b="1" dirty="0">
                <a:solidFill>
                  <a:prstClr val="black"/>
                </a:solidFill>
              </a:rPr>
              <a:t>RSAT Program Screening Activities (n=60)</a:t>
            </a:r>
            <a:endParaRPr lang="en-US"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3653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prstClr val="black"/>
                </a:solidFill>
              </a:rPr>
              <a:t>Major Findings from Subgrantee Inventory</a:t>
            </a:r>
            <a:br>
              <a:rPr lang="en-US" sz="3700" dirty="0">
                <a:solidFill>
                  <a:prstClr val="black"/>
                </a:solidFill>
              </a:rPr>
            </a:br>
            <a:r>
              <a:rPr lang="en-US" sz="3700" dirty="0">
                <a:solidFill>
                  <a:prstClr val="black"/>
                </a:solidFill>
                <a:latin typeface="Calibri Light" panose="020F0302020204030204" pitchFamily="34" charset="0"/>
              </a:rPr>
              <a:t>Evidence-Based Practices</a:t>
            </a:r>
            <a:endParaRPr lang="en-US" sz="3700" dirty="0"/>
          </a:p>
        </p:txBody>
      </p:sp>
      <p:sp>
        <p:nvSpPr>
          <p:cNvPr id="6" name="Content Placeholder 5"/>
          <p:cNvSpPr>
            <a:spLocks noGrp="1"/>
          </p:cNvSpPr>
          <p:nvPr>
            <p:ph idx="1"/>
          </p:nvPr>
        </p:nvSpPr>
        <p:spPr/>
        <p:txBody>
          <a:bodyPr>
            <a:normAutofit/>
          </a:bodyPr>
          <a:lstStyle/>
          <a:p>
            <a:r>
              <a:rPr lang="en-US" dirty="0"/>
              <a:t>Ninety-five percent (n=57) of programs reported providing at least one EBP to 75–100% of participants. </a:t>
            </a:r>
          </a:p>
          <a:p>
            <a:pPr lvl="1"/>
            <a:r>
              <a:rPr lang="en-US" dirty="0"/>
              <a:t>Cognitive behavioral therapy (CBT) was the most common EBP among correctional-based treatment programs (78%, n=40). </a:t>
            </a:r>
          </a:p>
          <a:p>
            <a:pPr lvl="1"/>
            <a:r>
              <a:rPr lang="en-US" dirty="0"/>
              <a:t>Motivational interviewing (MI) was the most common EBP among aftercare (82%, n=9) programs.</a:t>
            </a:r>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3677945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Major Findings from Subgrantee Inventory</a:t>
            </a:r>
            <a:br>
              <a:rPr lang="en-US" sz="3700" dirty="0"/>
            </a:br>
            <a:r>
              <a:rPr lang="en-US" sz="3700" dirty="0">
                <a:latin typeface="Calibri Light" panose="020F0302020204030204" pitchFamily="34" charset="0"/>
              </a:rPr>
              <a:t>NIDA Principles Endorsed</a:t>
            </a:r>
            <a:endParaRPr lang="en-US" sz="3700" dirty="0"/>
          </a:p>
        </p:txBody>
      </p:sp>
      <p:graphicFrame>
        <p:nvGraphicFramePr>
          <p:cNvPr id="5" name="Content Placeholder 4"/>
          <p:cNvGraphicFramePr>
            <a:graphicFrameLocks noGrp="1"/>
          </p:cNvGraphicFramePr>
          <p:nvPr>
            <p:ph idx="1"/>
            <p:extLst/>
          </p:nvPr>
        </p:nvGraphicFramePr>
        <p:xfrm>
          <a:off x="457200" y="1401370"/>
          <a:ext cx="8229600" cy="5135889"/>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978921278"/>
                    </a:ext>
                  </a:extLst>
                </a:gridCol>
                <a:gridCol w="3505200">
                  <a:extLst>
                    <a:ext uri="{9D8B030D-6E8A-4147-A177-3AD203B41FA5}">
                      <a16:colId xmlns:a16="http://schemas.microsoft.com/office/drawing/2014/main" val="3537730791"/>
                    </a:ext>
                  </a:extLst>
                </a:gridCol>
                <a:gridCol w="1066800">
                  <a:extLst>
                    <a:ext uri="{9D8B030D-6E8A-4147-A177-3AD203B41FA5}">
                      <a16:colId xmlns:a16="http://schemas.microsoft.com/office/drawing/2014/main" val="3125119070"/>
                    </a:ext>
                  </a:extLst>
                </a:gridCol>
              </a:tblGrid>
              <a:tr h="371523">
                <a:tc gridSpan="3">
                  <a:txBody>
                    <a:bodyPr/>
                    <a:lstStyle/>
                    <a:p>
                      <a:pPr algn="l"/>
                      <a:r>
                        <a:rPr lang="en-US" sz="1800" b="1" kern="1200" dirty="0">
                          <a:solidFill>
                            <a:schemeClr val="tx1"/>
                          </a:solidFill>
                          <a:effectLst/>
                          <a:latin typeface="+mn-lt"/>
                          <a:ea typeface="+mn-ea"/>
                          <a:cs typeface="+mn-cs"/>
                        </a:rPr>
                        <a:t>Proportion of NIDA Principles Endorsed by RSAT Correctional </a:t>
                      </a:r>
                      <a:r>
                        <a:rPr lang="en-US" sz="1800" b="1" kern="1200" baseline="0" dirty="0">
                          <a:solidFill>
                            <a:schemeClr val="tx1"/>
                          </a:solidFill>
                          <a:effectLst/>
                          <a:latin typeface="+mn-lt"/>
                          <a:ea typeface="+mn-ea"/>
                          <a:cs typeface="+mn-cs"/>
                        </a:rPr>
                        <a:t>P</a:t>
                      </a:r>
                      <a:r>
                        <a:rPr lang="en-US" sz="1800" b="1" kern="1200" dirty="0">
                          <a:solidFill>
                            <a:schemeClr val="tx1"/>
                          </a:solidFill>
                          <a:effectLst/>
                          <a:latin typeface="+mn-lt"/>
                          <a:ea typeface="+mn-ea"/>
                          <a:cs typeface="+mn-cs"/>
                        </a:rPr>
                        <a:t>rograms (n=53)</a:t>
                      </a:r>
                      <a:endParaRPr lang="en-US" sz="1800" dirty="0">
                        <a:solidFill>
                          <a:schemeClr val="tx1"/>
                        </a:solidFill>
                      </a:endParaRPr>
                    </a:p>
                  </a:txBody>
                  <a:tcPr>
                    <a:no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453874947"/>
                  </a:ext>
                </a:extLst>
              </a:tr>
              <a:tr h="273053">
                <a:tc>
                  <a:txBody>
                    <a:bodyPr/>
                    <a:lstStyle/>
                    <a:p>
                      <a:pPr marL="0" marR="0" indent="0">
                        <a:spcBef>
                          <a:spcPts val="0"/>
                        </a:spcBef>
                        <a:spcAft>
                          <a:spcPts val="0"/>
                        </a:spcAft>
                      </a:pPr>
                      <a:r>
                        <a:rPr lang="en-US" sz="1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Principle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5581"/>
                    </a:solidFill>
                  </a:tcPr>
                </a:tc>
                <a:tc>
                  <a:txBody>
                    <a:bodyPr/>
                    <a:lstStyle/>
                    <a:p>
                      <a:pPr marL="0" marR="0" indent="0">
                        <a:spcBef>
                          <a:spcPts val="0"/>
                        </a:spcBef>
                        <a:spcAft>
                          <a:spcPts val="0"/>
                        </a:spcAft>
                      </a:pPr>
                      <a:r>
                        <a:rPr lang="en-US" sz="1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Study Indicator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5581"/>
                    </a:solidFill>
                  </a:tcPr>
                </a:tc>
                <a:tc>
                  <a:txBody>
                    <a:bodyPr/>
                    <a:lstStyle/>
                    <a:p>
                      <a:pPr marL="0" marR="0" indent="0" algn="ctr">
                        <a:spcBef>
                          <a:spcPts val="0"/>
                        </a:spcBef>
                        <a:spcAft>
                          <a:spcPts val="0"/>
                        </a:spcAft>
                      </a:pPr>
                      <a:r>
                        <a:rPr lang="en-US" sz="1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5581"/>
                    </a:solidFill>
                  </a:tcPr>
                </a:tc>
                <a:extLst>
                  <a:ext uri="{0D108BD9-81ED-4DB2-BD59-A6C34878D82A}">
                    <a16:rowId xmlns:a16="http://schemas.microsoft.com/office/drawing/2014/main" val="346181205"/>
                  </a:ext>
                </a:extLst>
              </a:tr>
              <a:tr h="216722">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Drug use should be monitored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Drug testing conducted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100% (53)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38726"/>
                  </a:ext>
                </a:extLst>
              </a:tr>
              <a:tr h="650166">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Criminal justice supervision should incorporate TX planning; planning should incorporate transition to community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Program does treatment planning </a:t>
                      </a:r>
                      <a:r>
                        <a:rPr lang="en-US" sz="1400" u="sng" dirty="0">
                          <a:effectLst/>
                          <a:latin typeface="Calibri" panose="020F0502020204030204" pitchFamily="34" charset="0"/>
                          <a:ea typeface="Times New Roman" panose="02020603050405020304" pitchFamily="18" charset="0"/>
                          <a:cs typeface="Times New Roman" panose="02020603050405020304" pitchFamily="18" charset="0"/>
                        </a:rPr>
                        <a:t>and </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transitional planning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87% (46)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1564489"/>
                  </a:ext>
                </a:extLst>
              </a:tr>
              <a:tr h="433444">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Assessment is the first step in treatment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Program conducts substance use screening/assessment using valid instrument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79% (42)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5041378"/>
                  </a:ext>
                </a:extLst>
              </a:tr>
              <a:tr h="258911">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TX</a:t>
                      </a:r>
                      <a:r>
                        <a:rPr lang="en-US" sz="14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must last long enough to produce results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Program length is longer than 3 months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76% (40)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8087578"/>
                  </a:ext>
                </a:extLst>
              </a:tr>
              <a:tr h="433444">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A balance of rewards and sanctions encourages participation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Use of both rewards </a:t>
                      </a:r>
                      <a:r>
                        <a:rPr lang="en-US" sz="1400" u="sng" dirty="0">
                          <a:effectLst/>
                          <a:latin typeface="Calibri" panose="020F0502020204030204" pitchFamily="34" charset="0"/>
                          <a:ea typeface="Times New Roman" panose="02020603050405020304" pitchFamily="18" charset="0"/>
                          <a:cs typeface="Times New Roman" panose="02020603050405020304" pitchFamily="18" charset="0"/>
                        </a:rPr>
                        <a:t>and</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sanctions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74% (39)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8684322"/>
                  </a:ext>
                </a:extLst>
              </a:tr>
              <a:tr h="433444">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Offenders with co-occurring disorders require integrated TX</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Program has co-occurring services available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57% (30)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8611639"/>
                  </a:ext>
                </a:extLst>
              </a:tr>
              <a:tr h="433444">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Continuity of care is essential for </a:t>
                      </a:r>
                      <a:br>
                        <a:rPr lang="en-US" sz="1400" dirty="0">
                          <a:effectLst/>
                          <a:latin typeface="Calibri" panose="020F0502020204030204" pitchFamily="34" charset="0"/>
                          <a:ea typeface="Times New Roman" panose="02020603050405020304" pitchFamily="18" charset="0"/>
                          <a:cs typeface="Times New Roman" panose="02020603050405020304" pitchFamily="18" charset="0"/>
                        </a:rPr>
                      </a:b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re-entry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Program connects RSAT participants to aftercare program services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53% (28)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5454342"/>
                  </a:ext>
                </a:extLst>
              </a:tr>
              <a:tr h="433444">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TX should fit the needs of the individual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Program may adjust TX sessions &amp; intensity of service based on clinical needs of client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45% (24)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969416"/>
                  </a:ext>
                </a:extLst>
              </a:tr>
              <a:tr h="223635">
                <a:tc>
                  <a:txBody>
                    <a:bodyPr/>
                    <a:lstStyle/>
                    <a:p>
                      <a:pPr marL="0" marR="0" indent="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Treatment should target criminal</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behavior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Program has criminal thinking EBP</a:t>
                      </a:r>
                    </a:p>
                  </a:txBody>
                  <a:tcPr marL="68580" marR="68580" marT="0" marB="0"/>
                </a:tc>
                <a:tc>
                  <a:txBody>
                    <a:bodyPr/>
                    <a:lstStyle/>
                    <a:p>
                      <a:pPr marL="0" marR="0" indent="0" algn="ct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45% (24)</a:t>
                      </a:r>
                    </a:p>
                  </a:txBody>
                  <a:tcPr marL="68580" marR="68580" marT="0" marB="0"/>
                </a:tc>
                <a:extLst>
                  <a:ext uri="{0D108BD9-81ED-4DB2-BD59-A6C34878D82A}">
                    <a16:rowId xmlns:a16="http://schemas.microsoft.com/office/drawing/2014/main" val="2343394836"/>
                  </a:ext>
                </a:extLst>
              </a:tr>
              <a:tr h="541215">
                <a:tc>
                  <a:txBody>
                    <a:bodyPr/>
                    <a:lstStyle/>
                    <a:p>
                      <a:pPr marL="0" marR="0" indent="0">
                        <a:spcBef>
                          <a:spcPts val="0"/>
                        </a:spcBef>
                        <a:spcAft>
                          <a:spcPts val="0"/>
                        </a:spcAft>
                      </a:pP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TX</a:t>
                      </a:r>
                      <a:r>
                        <a:rPr lang="en-US" sz="1400" baseline="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planning for re-entry should include strategies to prevent and treat serious illness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Connection to medical services post-release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36% (19)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1816127"/>
                  </a:ext>
                </a:extLst>
              </a:tr>
              <a:tr h="433444">
                <a:tc>
                  <a:txBody>
                    <a:bodyPr/>
                    <a:lstStyle/>
                    <a:p>
                      <a:pPr marL="0" marR="0" indent="0">
                        <a:spcBef>
                          <a:spcPts val="0"/>
                        </a:spcBef>
                        <a:spcAft>
                          <a:spcPts val="0"/>
                        </a:spcAft>
                      </a:pP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Medications are an important part of TX</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Linkage to medication-assisted TX (MAT) post-program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23% (12)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39343016"/>
                  </a:ext>
                </a:extLst>
              </a:tr>
            </a:tbl>
          </a:graphicData>
        </a:graphic>
      </p:graphicFrame>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2352218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prstClr val="black"/>
                </a:solidFill>
              </a:rPr>
              <a:t>Major Findings from Subgrantee Inventory</a:t>
            </a:r>
            <a:br>
              <a:rPr lang="en-US" sz="3700" dirty="0">
                <a:solidFill>
                  <a:prstClr val="black"/>
                </a:solidFill>
              </a:rPr>
            </a:br>
            <a:r>
              <a:rPr lang="en-US" sz="3700" dirty="0">
                <a:solidFill>
                  <a:prstClr val="black"/>
                </a:solidFill>
                <a:latin typeface="Calibri Light" panose="020F0302020204030204" pitchFamily="34" charset="0"/>
              </a:rPr>
              <a:t>Transitional Planning &amp; Aftercare</a:t>
            </a:r>
            <a:endParaRPr lang="en-US" sz="3700" dirty="0"/>
          </a:p>
        </p:txBody>
      </p:sp>
      <p:sp>
        <p:nvSpPr>
          <p:cNvPr id="3" name="Content Placeholder 2"/>
          <p:cNvSpPr>
            <a:spLocks noGrp="1"/>
          </p:cNvSpPr>
          <p:nvPr>
            <p:ph idx="1"/>
          </p:nvPr>
        </p:nvSpPr>
        <p:spPr/>
        <p:txBody>
          <a:bodyPr>
            <a:normAutofit fontScale="92500" lnSpcReduction="10000"/>
          </a:bodyPr>
          <a:lstStyle/>
          <a:p>
            <a:pPr lvl="0"/>
            <a:r>
              <a:rPr lang="en-US" dirty="0"/>
              <a:t>Although almost all facility-based programs reported providing transitional planning services to RSAT participants prior to release (98%, n=50), almost half are missing the connection to community-based aftercare programs that can provide recovery supports that help prevent relapse or re-offense (53%, n=28). </a:t>
            </a:r>
          </a:p>
          <a:p>
            <a:pPr lvl="0"/>
            <a:r>
              <a:rPr lang="en-US" dirty="0"/>
              <a:t>Twice as many jail programs use a personal contact to connect offenders to substance use providers (65%, n=12) than prisons (29%, n=6).</a:t>
            </a:r>
          </a:p>
          <a:p>
            <a:pPr lvl="0"/>
            <a:endParaRPr lang="en-US" dirty="0"/>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3890527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prstClr val="black"/>
                </a:solidFill>
              </a:rPr>
              <a:t>Major Findings from Subgrantee Inventory</a:t>
            </a:r>
            <a:br>
              <a:rPr lang="en-US" sz="3600" dirty="0">
                <a:solidFill>
                  <a:prstClr val="black"/>
                </a:solidFill>
              </a:rPr>
            </a:br>
            <a:r>
              <a:rPr lang="en-US" sz="3600" dirty="0">
                <a:solidFill>
                  <a:prstClr val="black"/>
                </a:solidFill>
                <a:latin typeface="Calibri Light" panose="020F0302020204030204" pitchFamily="34" charset="0"/>
              </a:rPr>
              <a:t>RSAT-Funded Aftercare</a:t>
            </a:r>
            <a:endParaRPr lang="en-US" sz="3600" dirty="0"/>
          </a:p>
        </p:txBody>
      </p:sp>
      <p:sp>
        <p:nvSpPr>
          <p:cNvPr id="7" name="Content Placeholder 6"/>
          <p:cNvSpPr>
            <a:spLocks noGrp="1"/>
          </p:cNvSpPr>
          <p:nvPr>
            <p:ph idx="1"/>
          </p:nvPr>
        </p:nvSpPr>
        <p:spPr/>
        <p:txBody>
          <a:bodyPr>
            <a:normAutofit lnSpcReduction="10000"/>
          </a:bodyPr>
          <a:lstStyle/>
          <a:p>
            <a:r>
              <a:rPr lang="en-US" dirty="0"/>
              <a:t>Identification/referral process</a:t>
            </a:r>
          </a:p>
          <a:p>
            <a:pPr lvl="1"/>
            <a:r>
              <a:rPr lang="en-US" dirty="0"/>
              <a:t>Seven programs link directly to RSAT program.</a:t>
            </a:r>
          </a:p>
          <a:p>
            <a:pPr lvl="1"/>
            <a:r>
              <a:rPr lang="en-US" dirty="0"/>
              <a:t>Four programs in-reach/outreach to a facility.</a:t>
            </a:r>
          </a:p>
          <a:p>
            <a:r>
              <a:rPr lang="en-US" dirty="0"/>
              <a:t>Settings for services</a:t>
            </a:r>
          </a:p>
          <a:p>
            <a:pPr lvl="1"/>
            <a:r>
              <a:rPr lang="en-US" dirty="0"/>
              <a:t>Four programs provide residential treatment.</a:t>
            </a:r>
          </a:p>
          <a:p>
            <a:pPr lvl="1"/>
            <a:r>
              <a:rPr lang="en-US" dirty="0"/>
              <a:t>Seven programs provide case management that coordinates outpatient treatment services.</a:t>
            </a:r>
          </a:p>
          <a:p>
            <a:r>
              <a:rPr lang="en-US" dirty="0"/>
              <a:t>Four programs report access to Medication-Assisted Treatment (MAT).</a:t>
            </a:r>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9614070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Major Findings from Subgrantee Inventory</a:t>
            </a:r>
            <a:br>
              <a:rPr lang="en-US" sz="3700" dirty="0"/>
            </a:br>
            <a:r>
              <a:rPr lang="en-US" sz="3700" dirty="0">
                <a:latin typeface="Calibri Light" panose="020F0302020204030204" pitchFamily="34" charset="0"/>
              </a:rPr>
              <a:t>Aftercare Challenges and Strategies</a:t>
            </a:r>
            <a:endParaRPr lang="en-US" sz="3700" dirty="0"/>
          </a:p>
        </p:txBody>
      </p:sp>
      <p:sp>
        <p:nvSpPr>
          <p:cNvPr id="5" name="Rounded Rectangle 5"/>
          <p:cNvSpPr>
            <a:spLocks noChangeArrowheads="1"/>
          </p:cNvSpPr>
          <p:nvPr/>
        </p:nvSpPr>
        <p:spPr bwMode="auto">
          <a:xfrm>
            <a:off x="990600" y="1945539"/>
            <a:ext cx="2484438" cy="1133475"/>
          </a:xfrm>
          <a:prstGeom prst="roundRect">
            <a:avLst>
              <a:gd name="adj" fmla="val 16667"/>
            </a:avLst>
          </a:prstGeom>
          <a:solidFill>
            <a:srgbClr val="0065A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Enrolling participants in aftercare and engaging them in post-release services</a:t>
            </a:r>
            <a:endParaRPr kumimoji="0" lang="en-US" altLang="en-US" sz="1600" b="0" i="0" u="none" strike="noStrike" cap="none" normalizeH="0" baseline="0" dirty="0">
              <a:ln>
                <a:noFill/>
              </a:ln>
              <a:solidFill>
                <a:schemeClr val="bg1"/>
              </a:solidFill>
              <a:effectLst/>
              <a:latin typeface="Arial" panose="020B0604020202020204" pitchFamily="34" charset="0"/>
            </a:endParaRPr>
          </a:p>
        </p:txBody>
      </p:sp>
      <p:sp>
        <p:nvSpPr>
          <p:cNvPr id="6" name="Rounded Rectangle 6"/>
          <p:cNvSpPr>
            <a:spLocks noChangeArrowheads="1"/>
          </p:cNvSpPr>
          <p:nvPr/>
        </p:nvSpPr>
        <p:spPr bwMode="auto">
          <a:xfrm>
            <a:off x="990600" y="3250286"/>
            <a:ext cx="2482850" cy="1266825"/>
          </a:xfrm>
          <a:prstGeom prst="roundRect">
            <a:avLst>
              <a:gd name="adj" fmla="val 16667"/>
            </a:avLst>
          </a:prstGeom>
          <a:solidFill>
            <a:srgbClr val="0065A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Limited community services/resources: treatment, housing, transportation</a:t>
            </a:r>
            <a:endParaRPr kumimoji="0" lang="en-US" altLang="en-US" sz="1600" b="0" i="0" u="none" strike="noStrike" cap="none" normalizeH="0" baseline="0" dirty="0">
              <a:ln>
                <a:noFill/>
              </a:ln>
              <a:solidFill>
                <a:schemeClr val="bg1"/>
              </a:solidFill>
              <a:effectLst/>
            </a:endParaRPr>
          </a:p>
        </p:txBody>
      </p:sp>
      <p:sp>
        <p:nvSpPr>
          <p:cNvPr id="7" name="Pentagon 10"/>
          <p:cNvSpPr>
            <a:spLocks noChangeArrowheads="1"/>
          </p:cNvSpPr>
          <p:nvPr/>
        </p:nvSpPr>
        <p:spPr bwMode="auto">
          <a:xfrm>
            <a:off x="3627438" y="1981200"/>
            <a:ext cx="4373562" cy="1133475"/>
          </a:xfrm>
          <a:prstGeom prst="homePlate">
            <a:avLst>
              <a:gd name="adj" fmla="val 48294"/>
            </a:avLst>
          </a:prstGeom>
          <a:solidFill>
            <a:srgbClr val="D5DCE4"/>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n-lt"/>
              </a:rPr>
              <a:t>Meet/engage with offenders before release; provide “familiar face” once in the community. Use ex-offenders to “sell” program before release</a:t>
            </a:r>
            <a:r>
              <a:rPr lang="en-US" altLang="en-US" sz="1400" dirty="0">
                <a:latin typeface="+mn-lt"/>
              </a:rPr>
              <a:t>; serve as program mentors.</a:t>
            </a:r>
            <a:endParaRPr kumimoji="0" lang="en-US" altLang="en-US" sz="1400" b="0" i="0" u="none" strike="noStrike" cap="none" normalizeH="0" baseline="0" dirty="0">
              <a:ln>
                <a:noFill/>
              </a:ln>
              <a:solidFill>
                <a:schemeClr val="tx1"/>
              </a:solidFill>
              <a:effectLst/>
              <a:latin typeface="+mn-lt"/>
            </a:endParaRPr>
          </a:p>
        </p:txBody>
      </p:sp>
      <p:sp>
        <p:nvSpPr>
          <p:cNvPr id="8" name="Pentagon 12"/>
          <p:cNvSpPr>
            <a:spLocks noChangeArrowheads="1"/>
          </p:cNvSpPr>
          <p:nvPr/>
        </p:nvSpPr>
        <p:spPr bwMode="auto">
          <a:xfrm>
            <a:off x="3627438" y="3228974"/>
            <a:ext cx="4373562" cy="1266826"/>
          </a:xfrm>
          <a:prstGeom prst="homePlate">
            <a:avLst>
              <a:gd name="adj" fmla="val 50029"/>
            </a:avLst>
          </a:prstGeom>
          <a:solidFill>
            <a:srgbClr val="D5DCE4"/>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n-lt"/>
              </a:rPr>
              <a:t>Program leadership involvement in community re-entry</a:t>
            </a:r>
            <a:r>
              <a:rPr kumimoji="0" lang="en-US" altLang="en-US" sz="1400" b="0" i="0" u="none" strike="noStrike" cap="none" normalizeH="0" dirty="0">
                <a:ln>
                  <a:noFill/>
                </a:ln>
                <a:solidFill>
                  <a:schemeClr val="tx1"/>
                </a:solidFill>
                <a:effectLst/>
                <a:latin typeface="+mn-lt"/>
              </a:rPr>
              <a:t> initiatives/workgroups helps leverage resources.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aseline="0" dirty="0">
                <a:latin typeface="+mn-lt"/>
              </a:rPr>
              <a:t>Partnering</a:t>
            </a:r>
            <a:r>
              <a:rPr lang="en-US" altLang="en-US" sz="1400" dirty="0">
                <a:latin typeface="+mn-lt"/>
              </a:rPr>
              <a:t> with treatment agency capitalizes on internal resources and community connections. </a:t>
            </a:r>
            <a:endParaRPr kumimoji="0" lang="en-US" altLang="en-US" sz="1400" b="0" i="0" u="none" strike="noStrike" cap="none" normalizeH="0" baseline="0" dirty="0">
              <a:ln>
                <a:noFill/>
              </a:ln>
              <a:solidFill>
                <a:schemeClr val="tx1"/>
              </a:solidFill>
              <a:effectLst/>
              <a:latin typeface="+mn-lt"/>
            </a:endParaRPr>
          </a:p>
        </p:txBody>
      </p:sp>
      <p:sp>
        <p:nvSpPr>
          <p:cNvPr id="9" name="Rounded Rectangle 13"/>
          <p:cNvSpPr>
            <a:spLocks noChangeArrowheads="1"/>
          </p:cNvSpPr>
          <p:nvPr/>
        </p:nvSpPr>
        <p:spPr bwMode="auto">
          <a:xfrm>
            <a:off x="990600" y="4675820"/>
            <a:ext cx="2482850" cy="1267780"/>
          </a:xfrm>
          <a:prstGeom prst="roundRect">
            <a:avLst>
              <a:gd name="adj" fmla="val 16667"/>
            </a:avLst>
          </a:prstGeom>
          <a:solidFill>
            <a:srgbClr val="0065A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Retaining clients, client relapse, &amp; preventing parole/probation violations </a:t>
            </a:r>
            <a:endParaRPr kumimoji="0" lang="en-US" altLang="en-US" sz="1600" b="0" i="0" u="none" strike="noStrike" cap="none" normalizeH="0" baseline="0" dirty="0">
              <a:ln>
                <a:noFill/>
              </a:ln>
              <a:solidFill>
                <a:schemeClr val="bg1"/>
              </a:solidFill>
              <a:effectLst/>
              <a:latin typeface="Arial" panose="020B0604020202020204" pitchFamily="34" charset="0"/>
            </a:endParaRPr>
          </a:p>
        </p:txBody>
      </p:sp>
      <p:sp>
        <p:nvSpPr>
          <p:cNvPr id="10" name="Pentagon 15"/>
          <p:cNvSpPr>
            <a:spLocks noChangeArrowheads="1"/>
          </p:cNvSpPr>
          <p:nvPr/>
        </p:nvSpPr>
        <p:spPr bwMode="auto">
          <a:xfrm>
            <a:off x="3627438" y="4648200"/>
            <a:ext cx="4373562" cy="1295400"/>
          </a:xfrm>
          <a:prstGeom prst="homePlate">
            <a:avLst>
              <a:gd name="adj" fmla="val 49969"/>
            </a:avLst>
          </a:prstGeom>
          <a:solidFill>
            <a:srgbClr val="D5DCE4"/>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latin typeface="+mn-lt"/>
              </a:rPr>
              <a:t>C</a:t>
            </a:r>
            <a:r>
              <a:rPr kumimoji="0" lang="en-US" altLang="en-US" sz="1400" b="0" i="0" u="none" strike="noStrike" cap="none" normalizeH="0" baseline="0" dirty="0">
                <a:ln>
                  <a:noFill/>
                </a:ln>
                <a:solidFill>
                  <a:schemeClr val="tx1"/>
                </a:solidFill>
                <a:effectLst/>
                <a:latin typeface="+mn-lt"/>
              </a:rPr>
              <a:t>ollaboration between treatment and community corrections creates opportunities to intervene and intensify treatment.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latin typeface="+mn-lt"/>
              </a:rPr>
              <a:t>Motivational interviewing skills, connections to community resources.</a:t>
            </a:r>
            <a:endParaRPr kumimoji="0" lang="en-US" altLang="en-US" sz="1400" b="0" i="0" u="none" strike="noStrike" cap="none" normalizeH="0" baseline="0" dirty="0">
              <a:ln>
                <a:noFill/>
              </a:ln>
              <a:solidFill>
                <a:schemeClr val="tx1"/>
              </a:solidFill>
              <a:effectLst/>
              <a:latin typeface="+mn-lt"/>
            </a:endParaRPr>
          </a:p>
        </p:txBody>
      </p:sp>
      <p:sp>
        <p:nvSpPr>
          <p:cNvPr id="11" name="Rectangle 7"/>
          <p:cNvSpPr>
            <a:spLocks noChangeArrowheads="1"/>
          </p:cNvSpPr>
          <p:nvPr/>
        </p:nvSpPr>
        <p:spPr bwMode="auto">
          <a:xfrm>
            <a:off x="838200" y="1576312"/>
            <a:ext cx="7480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Common Challenges and Strategies for Implementing </a:t>
            </a:r>
            <a:r>
              <a:rPr lang="en-US" altLang="en-US" b="1" dirty="0">
                <a:latin typeface="Calibri" panose="020F0502020204030204" pitchFamily="34" charset="0"/>
                <a:ea typeface="Calibri" panose="020F0502020204030204" pitchFamily="34" charset="0"/>
                <a:cs typeface="Times New Roman" panose="02020603050405020304" pitchFamily="18" charset="0"/>
              </a:rPr>
              <a:t>A</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ftercare </a:t>
            </a:r>
            <a:r>
              <a:rPr lang="en-US" altLang="en-US" b="1" dirty="0">
                <a:latin typeface="Calibri" panose="020F0502020204030204" pitchFamily="34" charset="0"/>
                <a:ea typeface="Calibri" panose="020F0502020204030204" pitchFamily="34" charset="0"/>
                <a:cs typeface="Times New Roman" panose="02020603050405020304" pitchFamily="18" charset="0"/>
              </a:rPr>
              <a:t>P</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rograms </a:t>
            </a:r>
            <a:endParaRPr kumimoji="0" lang="en-US" altLang="en-US" b="0" i="0" u="none" strike="noStrike" cap="none" normalizeH="0" baseline="0" dirty="0">
              <a:ln>
                <a:noFill/>
              </a:ln>
              <a:solidFill>
                <a:schemeClr val="tx1"/>
              </a:solidFill>
              <a:effectLst/>
            </a:endParaRPr>
          </a:p>
        </p:txBody>
      </p:sp>
      <p:sp>
        <p:nvSpPr>
          <p:cNvPr id="12" name="Rectangle 14"/>
          <p:cNvSpPr>
            <a:spLocks noChangeArrowheads="1"/>
          </p:cNvSpPr>
          <p:nvPr/>
        </p:nvSpPr>
        <p:spPr bwMode="auto">
          <a:xfrm>
            <a:off x="1295400" y="2133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37743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Goal</a:t>
            </a:r>
          </a:p>
        </p:txBody>
      </p:sp>
      <p:sp>
        <p:nvSpPr>
          <p:cNvPr id="3" name="Content Placeholder 2"/>
          <p:cNvSpPr>
            <a:spLocks noGrp="1"/>
          </p:cNvSpPr>
          <p:nvPr>
            <p:ph idx="1"/>
          </p:nvPr>
        </p:nvSpPr>
        <p:spPr/>
        <p:txBody>
          <a:bodyPr>
            <a:normAutofit lnSpcReduction="10000"/>
          </a:bodyPr>
          <a:lstStyle/>
          <a:p>
            <a:pPr marL="0" indent="0">
              <a:buNone/>
            </a:pPr>
            <a:r>
              <a:rPr lang="en-US" dirty="0"/>
              <a:t>The goal of this study is to provide programmatic information about the treatment and aftercare services funded by the Bureau of Justice Assistance (BJA) Residential Substance Abuse Treatment (RSAT) for State Prisoners Formula Grant Program, to help understand the extent to which RSAT-funded programs are fulfilling their mandate under the Second Chance Act of 2007 to connect participants to aftercare services.</a:t>
            </a:r>
            <a:endParaRPr lang="en-US" kern="1000" dirty="0"/>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820975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Conclusions</a:t>
            </a:r>
          </a:p>
        </p:txBody>
      </p:sp>
      <p:sp>
        <p:nvSpPr>
          <p:cNvPr id="3" name="Content Placeholder 2"/>
          <p:cNvSpPr>
            <a:spLocks noGrp="1"/>
          </p:cNvSpPr>
          <p:nvPr>
            <p:ph idx="1"/>
          </p:nvPr>
        </p:nvSpPr>
        <p:spPr/>
        <p:txBody>
          <a:bodyPr>
            <a:normAutofit fontScale="77500" lnSpcReduction="20000"/>
          </a:bodyPr>
          <a:lstStyle/>
          <a:p>
            <a:r>
              <a:rPr lang="en-US" dirty="0"/>
              <a:t>The RSAT program represents an important funding source for offender substance use problem treatment. </a:t>
            </a:r>
          </a:p>
          <a:p>
            <a:pPr lvl="1"/>
            <a:r>
              <a:rPr lang="en-US" dirty="0"/>
              <a:t>Many states rely on these funds to fill treatment gaps in their correctional systems, and reductions in RSAT funding in the past decade have been acutely felt by state and subgrantee respondents.  </a:t>
            </a:r>
          </a:p>
          <a:p>
            <a:r>
              <a:rPr lang="en-US" dirty="0"/>
              <a:t>Although BJA’s removal of the 10% limitation for community treatment has allowed some communities to creatively use RSAT funds for aftercare services, RSAT resources are not sufficient to take on new aftercare programming activities.  </a:t>
            </a:r>
          </a:p>
          <a:p>
            <a:pPr lvl="1"/>
            <a:r>
              <a:rPr lang="en-US" dirty="0"/>
              <a:t>Treatment and resource gaps in communities prevent many RSAT-funded programs from fulfilling the legislative mandate to provide aftercare. </a:t>
            </a:r>
          </a:p>
        </p:txBody>
      </p:sp>
      <p:sp>
        <p:nvSpPr>
          <p:cNvPr id="4" name="Date Placeholder 3"/>
          <p:cNvSpPr>
            <a:spLocks noGrp="1"/>
          </p:cNvSpPr>
          <p:nvPr>
            <p:ph type="dt" sz="half" idx="4294967295"/>
          </p:nvPr>
        </p:nvSpPr>
        <p:spPr>
          <a:xfrm>
            <a:off x="457200" y="6356350"/>
            <a:ext cx="2133600" cy="365125"/>
          </a:xfrm>
        </p:spPr>
        <p:txBody>
          <a:bodyPr/>
          <a:lstStyle/>
          <a:p>
            <a:fld id="{70A5512F-0751-4AED-AA5E-6AB7691F4D9A}" type="datetime1">
              <a:rPr lang="en-US" smtClean="0"/>
              <a:t>7/25/2017</a:t>
            </a:fld>
            <a:endParaRPr lang="en-US" dirty="0"/>
          </a:p>
        </p:txBody>
      </p:sp>
    </p:spTree>
    <p:extLst>
      <p:ext uri="{BB962C8B-B14F-4D97-AF65-F5344CB8AC3E}">
        <p14:creationId xmlns:p14="http://schemas.microsoft.com/office/powerpoint/2010/main" val="3401214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5E484-9C25-4B50-8EC3-4FE11C3F6251}"/>
              </a:ext>
            </a:extLst>
          </p:cNvPr>
          <p:cNvSpPr>
            <a:spLocks noGrp="1"/>
          </p:cNvSpPr>
          <p:nvPr>
            <p:ph type="title"/>
          </p:nvPr>
        </p:nvSpPr>
        <p:spPr/>
        <p:txBody>
          <a:bodyPr>
            <a:normAutofit fontScale="90000"/>
          </a:bodyPr>
          <a:lstStyle/>
          <a:p>
            <a:r>
              <a:rPr lang="en-US" dirty="0"/>
              <a:t>BJA RSAT Funding Allocations between 1996-2004*</a:t>
            </a:r>
          </a:p>
        </p:txBody>
      </p:sp>
      <p:sp>
        <p:nvSpPr>
          <p:cNvPr id="5" name="Content Placeholder 4">
            <a:extLst>
              <a:ext uri="{FF2B5EF4-FFF2-40B4-BE49-F238E27FC236}">
                <a16:creationId xmlns:a16="http://schemas.microsoft.com/office/drawing/2014/main" id="{468E7904-EC81-4B4F-975E-3E95DA05B091}"/>
              </a:ext>
            </a:extLst>
          </p:cNvPr>
          <p:cNvSpPr>
            <a:spLocks noGrp="1"/>
          </p:cNvSpPr>
          <p:nvPr>
            <p:ph idx="1"/>
          </p:nvPr>
        </p:nvSpPr>
        <p:spPr>
          <a:xfrm>
            <a:off x="457200" y="1600200"/>
            <a:ext cx="8229600" cy="4724400"/>
          </a:xfrm>
        </p:spPr>
        <p:txBody>
          <a:bodyPr>
            <a:normAutofit fontScale="85000" lnSpcReduction="10000"/>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sz="1600" dirty="0"/>
          </a:p>
          <a:p>
            <a:pPr marL="0" indent="0">
              <a:buNone/>
            </a:pPr>
            <a:endParaRPr lang="en-US" sz="1400" dirty="0"/>
          </a:p>
          <a:p>
            <a:pPr marL="0" indent="0">
              <a:buNone/>
            </a:pPr>
            <a:endParaRPr lang="en-US" sz="1400" dirty="0"/>
          </a:p>
          <a:p>
            <a:pPr marL="0" indent="0">
              <a:buNone/>
            </a:pPr>
            <a:r>
              <a:rPr lang="en-US" sz="1400" dirty="0"/>
              <a:t>*Data from some years were not available, and there are several years when an RSAT Request for Proposal (RFP) was not issued</a:t>
            </a:r>
          </a:p>
          <a:p>
            <a:pPr marL="0" indent="0">
              <a:buNone/>
            </a:pPr>
            <a:endParaRPr lang="en-US" sz="1400" dirty="0"/>
          </a:p>
          <a:p>
            <a:pPr marL="0" indent="0">
              <a:buNone/>
            </a:pPr>
            <a:r>
              <a:rPr lang="en-US" sz="800" dirty="0">
                <a:latin typeface="Calibri" panose="020F0502020204030204" pitchFamily="34" charset="0"/>
                <a:ea typeface="Calibri" panose="020F0502020204030204" pitchFamily="34" charset="0"/>
                <a:cs typeface="Times New Roman" panose="02020603050405020304" pitchFamily="18" charset="0"/>
              </a:rPr>
              <a:t>2000-2011 RSAT Formula Grant Allocations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https://www.bja.gov/Funding/05RSATAllocations.pdf</a:t>
            </a:r>
            <a:r>
              <a:rPr lang="en-US" sz="800" dirty="0">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4"/>
              </a:rPr>
              <a:t>https://www.bja.gov/Funding/06RSATAllocations.pdf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5"/>
              </a:rPr>
              <a:t>https://www.bja.gov/Funding/07RSATAllocations.pdf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6"/>
              </a:rPr>
              <a:t>https://www.bja.gov/Funding/09RSATallocations.pdf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7"/>
              </a:rPr>
              <a:t>https://www.bja.gov/Funding/10RSATAllocations.pdf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8"/>
              </a:rPr>
              <a:t>https://www.bja.gov/Funding/2011_RSAT_Alloc.pdf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9"/>
              </a:rPr>
              <a:t>https://www.bja.gov/Funding/12RSATAllocations.pdf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9"/>
              </a:rPr>
              <a:t>https://www.bja.gov/Funding/12RSATAllocations.pdf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10"/>
              </a:rPr>
              <a:t>https://www.bja.gov/Funding/13RSATAllocations.pdf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11"/>
              </a:rPr>
              <a:t>https://www.bja.gov/Funding/14RSATAllocations.pdf</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  </a:t>
            </a:r>
            <a:r>
              <a:rPr lang="en-US" sz="800" dirty="0">
                <a:latin typeface="Calibri" panose="020F0502020204030204" pitchFamily="34" charset="0"/>
                <a:ea typeface="Calibri" panose="020F0502020204030204" pitchFamily="34" charset="0"/>
                <a:cs typeface="Times New Roman" panose="02020603050405020304" pitchFamily="18" charset="0"/>
              </a:rPr>
              <a:t>Bureau of Justice Assistance. (2005).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Residential Substance Abuse Treatment for State Prisoners (RSAT) Program, Program Update</a:t>
            </a:r>
            <a:r>
              <a:rPr lang="en-US" sz="800" dirty="0">
                <a:latin typeface="Calibri" panose="020F0502020204030204" pitchFamily="34" charset="0"/>
                <a:ea typeface="Calibri" panose="020F0502020204030204" pitchFamily="34" charset="0"/>
                <a:cs typeface="Times New Roman" panose="02020603050405020304" pitchFamily="18" charset="0"/>
              </a:rPr>
              <a:t>, U.S. Department of Justice, Office of Justice Programs, Bureau of Justice Assistance. </a:t>
            </a:r>
            <a:r>
              <a:rPr lang="en-US" sz="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12"/>
              </a:rPr>
              <a:t>http://www.prnewswire.com/news-releases/states-receive-first-installment-of-fy-1998-prison-funds-and-funds-to-continue-drug-testing-and-treatment-initiatives-77244117.html</a:t>
            </a:r>
            <a:endParaRPr lang="en-US" sz="1400" dirty="0"/>
          </a:p>
        </p:txBody>
      </p:sp>
      <p:graphicFrame>
        <p:nvGraphicFramePr>
          <p:cNvPr id="4" name="Chart 3">
            <a:extLst>
              <a:ext uri="{FF2B5EF4-FFF2-40B4-BE49-F238E27FC236}">
                <a16:creationId xmlns:a16="http://schemas.microsoft.com/office/drawing/2014/main" id="{294087E0-CBE5-4BC5-8FAA-0E2F0670D91D}"/>
              </a:ext>
            </a:extLst>
          </p:cNvPr>
          <p:cNvGraphicFramePr/>
          <p:nvPr>
            <p:extLst>
              <p:ext uri="{D42A27DB-BD31-4B8C-83A1-F6EECF244321}">
                <p14:modId xmlns:p14="http://schemas.microsoft.com/office/powerpoint/2010/main" val="57622861"/>
              </p:ext>
            </p:extLst>
          </p:nvPr>
        </p:nvGraphicFramePr>
        <p:xfrm>
          <a:off x="685800" y="1417638"/>
          <a:ext cx="7848600" cy="3763962"/>
        </p:xfrm>
        <a:graphic>
          <a:graphicData uri="http://schemas.openxmlformats.org/drawingml/2006/chart">
            <c:chart xmlns:c="http://schemas.openxmlformats.org/drawingml/2006/chart" xmlns:r="http://schemas.openxmlformats.org/officeDocument/2006/relationships" r:id="rId13"/>
          </a:graphicData>
        </a:graphic>
      </p:graphicFrame>
    </p:spTree>
    <p:extLst>
      <p:ext uri="{BB962C8B-B14F-4D97-AF65-F5344CB8AC3E}">
        <p14:creationId xmlns:p14="http://schemas.microsoft.com/office/powerpoint/2010/main" val="2096013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Conclusions</a:t>
            </a:r>
          </a:p>
        </p:txBody>
      </p:sp>
      <p:sp>
        <p:nvSpPr>
          <p:cNvPr id="3" name="Content Placeholder 2"/>
          <p:cNvSpPr>
            <a:spLocks noGrp="1"/>
          </p:cNvSpPr>
          <p:nvPr>
            <p:ph idx="1"/>
          </p:nvPr>
        </p:nvSpPr>
        <p:spPr/>
        <p:txBody>
          <a:bodyPr>
            <a:normAutofit fontScale="77500" lnSpcReduction="20000"/>
          </a:bodyPr>
          <a:lstStyle/>
          <a:p>
            <a:r>
              <a:rPr lang="en-US" dirty="0"/>
              <a:t>The widespread provision of EBPs is a strength of the RSAT programs, however training and fidelity assessment activities to support EBPs was not addressed in this research.  </a:t>
            </a:r>
          </a:p>
          <a:p>
            <a:r>
              <a:rPr lang="en-US" dirty="0"/>
              <a:t>Many state </a:t>
            </a:r>
            <a:r>
              <a:rPr lang="en-US" dirty="0" err="1"/>
              <a:t>PoCs</a:t>
            </a:r>
            <a:r>
              <a:rPr lang="en-US" dirty="0"/>
              <a:t> are not highly involved in </a:t>
            </a:r>
            <a:r>
              <a:rPr lang="en-US"/>
              <a:t>RSAT program </a:t>
            </a:r>
            <a:r>
              <a:rPr lang="en-US" dirty="0"/>
              <a:t>implementation, which may mean that aftercare and pre-release activities are not likely to receive priority attention.  </a:t>
            </a:r>
          </a:p>
          <a:p>
            <a:r>
              <a:rPr lang="en-US" dirty="0"/>
              <a:t>For RSAT programs to achieve their fullest potential, they will require not only more resources, but consistent leadership on a statewide basis to ensure that inmate treatment and continuity of care is not only a correctional priority, but a public health priority.</a:t>
            </a:r>
          </a:p>
        </p:txBody>
      </p:sp>
    </p:spTree>
    <p:extLst>
      <p:ext uri="{BB962C8B-B14F-4D97-AF65-F5344CB8AC3E}">
        <p14:creationId xmlns:p14="http://schemas.microsoft.com/office/powerpoint/2010/main" val="406880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dirty="0"/>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val="3052364705"/>
              </p:ext>
            </p:extLst>
          </p:nvPr>
        </p:nvGraphicFramePr>
        <p:xfrm>
          <a:off x="685800" y="216893"/>
          <a:ext cx="7896726" cy="6141277"/>
        </p:xfrm>
        <a:graphic>
          <a:graphicData uri="http://schemas.openxmlformats.org/drawingml/2006/table">
            <a:tbl>
              <a:tblPr firstRow="1" bandRow="1">
                <a:tableStyleId>{5940675A-B579-460E-94D1-54222C63F5DA}</a:tableStyleId>
              </a:tblPr>
              <a:tblGrid>
                <a:gridCol w="7896726">
                  <a:extLst>
                    <a:ext uri="{9D8B030D-6E8A-4147-A177-3AD203B41FA5}">
                      <a16:colId xmlns:a16="http://schemas.microsoft.com/office/drawing/2014/main" val="725829370"/>
                    </a:ext>
                  </a:extLst>
                </a:gridCol>
              </a:tblGrid>
              <a:tr h="489362">
                <a:tc>
                  <a:txBody>
                    <a:bodyPr/>
                    <a:lstStyle/>
                    <a:p>
                      <a:pPr algn="ctr"/>
                      <a:r>
                        <a:rPr lang="en-US" sz="2900" dirty="0">
                          <a:solidFill>
                            <a:schemeClr val="tx1"/>
                          </a:solidFill>
                        </a:rPr>
                        <a:t>Study </a:t>
                      </a:r>
                      <a:r>
                        <a:rPr lang="en-US" sz="2900" baseline="0" dirty="0">
                          <a:solidFill>
                            <a:schemeClr val="tx1"/>
                          </a:solidFill>
                        </a:rPr>
                        <a:t>Aims and Research Questions</a:t>
                      </a:r>
                      <a:endParaRPr lang="en-US" sz="29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noFill/>
                  </a:tcPr>
                </a:tc>
                <a:extLst>
                  <a:ext uri="{0D108BD9-81ED-4DB2-BD59-A6C34878D82A}">
                    <a16:rowId xmlns:a16="http://schemas.microsoft.com/office/drawing/2014/main" val="1177185089"/>
                  </a:ext>
                </a:extLst>
              </a:tr>
              <a:tr h="456757">
                <a:tc>
                  <a:txBody>
                    <a:bodyPr/>
                    <a:lstStyle/>
                    <a:p>
                      <a:r>
                        <a:rPr lang="en-US" sz="1600" b="1" kern="1200" dirty="0">
                          <a:solidFill>
                            <a:schemeClr val="bg1"/>
                          </a:solidFill>
                          <a:effectLst/>
                          <a:latin typeface="+mn-lt"/>
                          <a:ea typeface="+mn-ea"/>
                          <a:cs typeface="+mn-cs"/>
                        </a:rPr>
                        <a:t>AIM 1. Understand how states use BJA RSAT funds for treatment and aftercare services.</a:t>
                      </a:r>
                      <a:endParaRPr lang="en-US" sz="1200" dirty="0">
                        <a:solidFill>
                          <a:schemeClr val="bg1"/>
                        </a:solidFill>
                      </a:endParaRPr>
                    </a:p>
                  </a:txBody>
                  <a:tcPr>
                    <a:solidFill>
                      <a:srgbClr val="005581"/>
                    </a:solidFill>
                  </a:tcPr>
                </a:tc>
                <a:extLst>
                  <a:ext uri="{0D108BD9-81ED-4DB2-BD59-A6C34878D82A}">
                    <a16:rowId xmlns:a16="http://schemas.microsoft.com/office/drawing/2014/main" val="2759074717"/>
                  </a:ext>
                </a:extLst>
              </a:tr>
              <a:tr h="755016">
                <a:tc>
                  <a:txBody>
                    <a:bodyPr/>
                    <a:lstStyle/>
                    <a:p>
                      <a:r>
                        <a:rPr lang="en-US" sz="1600" b="1" kern="1200" dirty="0">
                          <a:solidFill>
                            <a:schemeClr val="tx1"/>
                          </a:solidFill>
                          <a:effectLst/>
                          <a:latin typeface="+mn-lt"/>
                          <a:ea typeface="+mn-ea"/>
                          <a:cs typeface="+mn-cs"/>
                        </a:rPr>
                        <a:t>1.1.</a:t>
                      </a:r>
                      <a:r>
                        <a:rPr lang="en-US" sz="1600" kern="1200" dirty="0">
                          <a:solidFill>
                            <a:schemeClr val="tx1"/>
                          </a:solidFill>
                          <a:effectLst/>
                          <a:latin typeface="+mn-lt"/>
                          <a:ea typeface="+mn-ea"/>
                          <a:cs typeface="+mn-cs"/>
                        </a:rPr>
                        <a:t> How do states decide what services to fund with RSAT dollars?</a:t>
                      </a:r>
                    </a:p>
                    <a:p>
                      <a:r>
                        <a:rPr lang="en-US" sz="1600" b="1" kern="1200" dirty="0">
                          <a:solidFill>
                            <a:schemeClr val="tx1"/>
                          </a:solidFill>
                          <a:effectLst/>
                          <a:latin typeface="+mn-lt"/>
                          <a:ea typeface="+mn-ea"/>
                          <a:cs typeface="+mn-cs"/>
                        </a:rPr>
                        <a:t>1.2.</a:t>
                      </a:r>
                      <a:r>
                        <a:rPr lang="en-US" sz="1600" kern="1200" dirty="0">
                          <a:solidFill>
                            <a:schemeClr val="tx1"/>
                          </a:solidFill>
                          <a:effectLst/>
                          <a:latin typeface="+mn-lt"/>
                          <a:ea typeface="+mn-ea"/>
                          <a:cs typeface="+mn-cs"/>
                        </a:rPr>
                        <a:t> How do states assure RSAT-funded programs are connected to aftercare?</a:t>
                      </a:r>
                    </a:p>
                    <a:p>
                      <a:r>
                        <a:rPr lang="en-US" sz="1600" b="1" kern="1200" dirty="0">
                          <a:solidFill>
                            <a:schemeClr val="tx1"/>
                          </a:solidFill>
                          <a:effectLst/>
                          <a:latin typeface="+mn-lt"/>
                          <a:ea typeface="+mn-ea"/>
                          <a:cs typeface="+mn-cs"/>
                        </a:rPr>
                        <a:t>1.3.</a:t>
                      </a:r>
                      <a:r>
                        <a:rPr lang="en-US" sz="1600" kern="1200" dirty="0">
                          <a:solidFill>
                            <a:schemeClr val="tx1"/>
                          </a:solidFill>
                          <a:effectLst/>
                          <a:latin typeface="+mn-lt"/>
                          <a:ea typeface="+mn-ea"/>
                          <a:cs typeface="+mn-cs"/>
                        </a:rPr>
                        <a:t> What is the relationship between states and RSAT-funded programs?</a:t>
                      </a:r>
                      <a:endParaRPr lang="en-US" sz="1600" kern="1200" dirty="0">
                        <a:solidFill>
                          <a:schemeClr val="dk1"/>
                        </a:solidFill>
                        <a:effectLst/>
                        <a:latin typeface="+mn-lt"/>
                        <a:ea typeface="+mn-ea"/>
                        <a:cs typeface="+mn-cs"/>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626519932"/>
                  </a:ext>
                </a:extLst>
              </a:tr>
              <a:tr h="456757">
                <a:tc>
                  <a:txBody>
                    <a:bodyPr/>
                    <a:lstStyle/>
                    <a:p>
                      <a:pPr marL="0" marR="0">
                        <a:spcBef>
                          <a:spcPts val="0"/>
                        </a:spcBef>
                        <a:spcAft>
                          <a:spcPts val="0"/>
                        </a:spcAft>
                      </a:pPr>
                      <a:r>
                        <a:rPr lang="en-US" sz="16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AIM 2. Describe the specific substance use disorder treatment and other services supported by BJA RSAT grants and the nature of these services.</a:t>
                      </a:r>
                      <a:endParaRPr lang="en-US"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T w="12700" cmpd="sng">
                      <a:noFill/>
                    </a:lnT>
                    <a:solidFill>
                      <a:srgbClr val="005581"/>
                    </a:solidFill>
                  </a:tcPr>
                </a:tc>
                <a:extLst>
                  <a:ext uri="{0D108BD9-81ED-4DB2-BD59-A6C34878D82A}">
                    <a16:rowId xmlns:a16="http://schemas.microsoft.com/office/drawing/2014/main" val="2046895143"/>
                  </a:ext>
                </a:extLst>
              </a:tr>
              <a:tr h="1649849">
                <a:tc>
                  <a:txBody>
                    <a:bodyPr/>
                    <a:lstStyle/>
                    <a:p>
                      <a:r>
                        <a:rPr lang="en-US" sz="1600" b="1" kern="1200" dirty="0">
                          <a:solidFill>
                            <a:schemeClr val="tx1"/>
                          </a:solidFill>
                          <a:effectLst/>
                          <a:latin typeface="+mn-lt"/>
                          <a:ea typeface="+mn-ea"/>
                          <a:cs typeface="+mn-cs"/>
                        </a:rPr>
                        <a:t>2.1.</a:t>
                      </a:r>
                      <a:r>
                        <a:rPr lang="en-US" sz="1600" kern="1200" dirty="0">
                          <a:solidFill>
                            <a:schemeClr val="tx1"/>
                          </a:solidFill>
                          <a:effectLst/>
                          <a:latin typeface="+mn-lt"/>
                          <a:ea typeface="+mn-ea"/>
                          <a:cs typeface="+mn-cs"/>
                        </a:rPr>
                        <a:t> What specific substance use disorder treatment services are supported through RSAT funding and how do services and programmatic characteristics vary by facility type (prison, jail)?</a:t>
                      </a:r>
                    </a:p>
                    <a:p>
                      <a:r>
                        <a:rPr lang="en-US" sz="1600" b="1" kern="1200" dirty="0">
                          <a:solidFill>
                            <a:schemeClr val="tx1"/>
                          </a:solidFill>
                          <a:effectLst/>
                          <a:latin typeface="+mn-lt"/>
                          <a:ea typeface="+mn-ea"/>
                          <a:cs typeface="+mn-cs"/>
                        </a:rPr>
                        <a:t>2.2.</a:t>
                      </a:r>
                      <a:r>
                        <a:rPr lang="en-US" sz="1600" kern="1200" dirty="0">
                          <a:solidFill>
                            <a:schemeClr val="tx1"/>
                          </a:solidFill>
                          <a:effectLst/>
                          <a:latin typeface="+mn-lt"/>
                          <a:ea typeface="+mn-ea"/>
                          <a:cs typeface="+mn-cs"/>
                        </a:rPr>
                        <a:t> What types of evidence-based practices or other specific program models are used by RSAT grantees?</a:t>
                      </a:r>
                    </a:p>
                    <a:p>
                      <a:r>
                        <a:rPr lang="en-US" sz="1600" b="1" kern="1200" dirty="0">
                          <a:solidFill>
                            <a:schemeClr val="tx1"/>
                          </a:solidFill>
                          <a:effectLst/>
                          <a:latin typeface="+mn-lt"/>
                          <a:ea typeface="+mn-ea"/>
                          <a:cs typeface="+mn-cs"/>
                        </a:rPr>
                        <a:t>2.3.</a:t>
                      </a:r>
                      <a:r>
                        <a:rPr lang="en-US" sz="1600" kern="1200" dirty="0">
                          <a:solidFill>
                            <a:schemeClr val="tx1"/>
                          </a:solidFill>
                          <a:effectLst/>
                          <a:latin typeface="+mn-lt"/>
                          <a:ea typeface="+mn-ea"/>
                          <a:cs typeface="+mn-cs"/>
                        </a:rPr>
                        <a:t> What types of substance use disorder treatment and related services are provided to individuals transitioning to the community, generally?</a:t>
                      </a:r>
                      <a:endParaRPr lang="en-US" sz="1600" kern="1200" dirty="0">
                        <a:solidFill>
                          <a:schemeClr val="dk1"/>
                        </a:solidFill>
                        <a:effectLst/>
                        <a:latin typeface="+mn-lt"/>
                        <a:ea typeface="+mn-ea"/>
                        <a:cs typeface="+mn-cs"/>
                      </a:endParaRPr>
                    </a:p>
                  </a:txBody>
                  <a:tcPr>
                    <a:lnB w="12700" cap="flat" cmpd="sng" algn="ctr">
                      <a:noFill/>
                      <a:prstDash val="solid"/>
                      <a:round/>
                      <a:headEnd type="none" w="med" len="med"/>
                      <a:tailEnd type="none" w="med" len="med"/>
                    </a:lnB>
                  </a:tcPr>
                </a:tc>
                <a:extLst>
                  <a:ext uri="{0D108BD9-81ED-4DB2-BD59-A6C34878D82A}">
                    <a16:rowId xmlns:a16="http://schemas.microsoft.com/office/drawing/2014/main" val="1510708739"/>
                  </a:ext>
                </a:extLst>
              </a:tr>
              <a:tr h="532707">
                <a:tc>
                  <a:txBody>
                    <a:bodyPr/>
                    <a:lstStyle/>
                    <a:p>
                      <a:r>
                        <a:rPr lang="en-US" sz="1600" b="1" kern="1200" dirty="0">
                          <a:solidFill>
                            <a:schemeClr val="bg1"/>
                          </a:solidFill>
                          <a:effectLst/>
                          <a:latin typeface="+mn-lt"/>
                          <a:ea typeface="+mn-ea"/>
                          <a:cs typeface="+mn-cs"/>
                        </a:rPr>
                        <a:t>AIM 3. Describe aftercare services supported by BJA RSAT grants and other sources, as well as the challenges and facilitators to implementing aftercare.</a:t>
                      </a:r>
                      <a:endParaRPr lang="en-US" sz="1600" dirty="0">
                        <a:solidFill>
                          <a:schemeClr val="bg1"/>
                        </a:solidFill>
                      </a:endParaRPr>
                    </a:p>
                  </a:txBody>
                  <a:tcPr>
                    <a:lnT w="12700" cmpd="sng">
                      <a:noFill/>
                    </a:lnT>
                    <a:lnB w="12700" cap="flat" cmpd="sng" algn="ctr">
                      <a:solidFill>
                        <a:schemeClr val="tx1"/>
                      </a:solidFill>
                      <a:prstDash val="solid"/>
                      <a:round/>
                      <a:headEnd type="none" w="med" len="med"/>
                      <a:tailEnd type="none" w="med" len="med"/>
                    </a:lnB>
                    <a:solidFill>
                      <a:srgbClr val="005581"/>
                    </a:solidFill>
                  </a:tcPr>
                </a:tc>
                <a:extLst>
                  <a:ext uri="{0D108BD9-81ED-4DB2-BD59-A6C34878D82A}">
                    <a16:rowId xmlns:a16="http://schemas.microsoft.com/office/drawing/2014/main" val="1630461946"/>
                  </a:ext>
                </a:extLst>
              </a:tr>
              <a:tr h="1156280">
                <a:tc>
                  <a:txBody>
                    <a:bodyPr/>
                    <a:lstStyle/>
                    <a:p>
                      <a:r>
                        <a:rPr lang="en-US" sz="1800" b="1" kern="1200" dirty="0">
                          <a:solidFill>
                            <a:schemeClr val="tx1"/>
                          </a:solidFill>
                          <a:effectLst/>
                          <a:latin typeface="+mn-lt"/>
                          <a:ea typeface="+mn-ea"/>
                          <a:cs typeface="+mn-cs"/>
                        </a:rPr>
                        <a:t>3.1.</a:t>
                      </a:r>
                      <a:r>
                        <a:rPr lang="en-US" sz="1800" kern="1200" dirty="0">
                          <a:solidFill>
                            <a:schemeClr val="tx1"/>
                          </a:solidFill>
                          <a:effectLst/>
                          <a:latin typeface="+mn-lt"/>
                          <a:ea typeface="+mn-ea"/>
                          <a:cs typeface="+mn-cs"/>
                        </a:rPr>
                        <a:t> What types of aftercare services are supported through RSAT funding?</a:t>
                      </a:r>
                    </a:p>
                    <a:p>
                      <a:r>
                        <a:rPr lang="en-US" sz="1800" b="1" kern="1200" dirty="0">
                          <a:solidFill>
                            <a:schemeClr val="tx1"/>
                          </a:solidFill>
                          <a:effectLst/>
                          <a:latin typeface="+mn-lt"/>
                          <a:ea typeface="+mn-ea"/>
                          <a:cs typeface="+mn-cs"/>
                        </a:rPr>
                        <a:t>3.2.</a:t>
                      </a:r>
                      <a:r>
                        <a:rPr lang="en-US" sz="1800" kern="1200" dirty="0">
                          <a:solidFill>
                            <a:schemeClr val="tx1"/>
                          </a:solidFill>
                          <a:effectLst/>
                          <a:latin typeface="+mn-lt"/>
                          <a:ea typeface="+mn-ea"/>
                          <a:cs typeface="+mn-cs"/>
                        </a:rPr>
                        <a:t> What aftercare services are available to RSAT participants transitioning to the community, generally?</a:t>
                      </a:r>
                    </a:p>
                    <a:p>
                      <a:r>
                        <a:rPr lang="en-US" sz="1800" b="1" kern="1200" dirty="0">
                          <a:solidFill>
                            <a:schemeClr val="tx1"/>
                          </a:solidFill>
                          <a:effectLst/>
                          <a:latin typeface="+mn-lt"/>
                          <a:ea typeface="+mn-ea"/>
                          <a:cs typeface="+mn-cs"/>
                        </a:rPr>
                        <a:t>3.3.</a:t>
                      </a:r>
                      <a:r>
                        <a:rPr lang="en-US" sz="1800" kern="1200" dirty="0">
                          <a:solidFill>
                            <a:schemeClr val="tx1"/>
                          </a:solidFill>
                          <a:effectLst/>
                          <a:latin typeface="+mn-lt"/>
                          <a:ea typeface="+mn-ea"/>
                          <a:cs typeface="+mn-cs"/>
                        </a:rPr>
                        <a:t> What challenges or facilitates the implementation of aftercare for individuals transitioning to the community, including pre-release planning?</a:t>
                      </a:r>
                      <a:endParaRPr lang="en-US" sz="140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8885146"/>
                  </a:ext>
                </a:extLst>
              </a:tr>
            </a:tbl>
          </a:graphicData>
        </a:graphic>
      </p:graphicFrame>
    </p:spTree>
    <p:extLst>
      <p:ext uri="{BB962C8B-B14F-4D97-AF65-F5344CB8AC3E}">
        <p14:creationId xmlns:p14="http://schemas.microsoft.com/office/powerpoint/2010/main" val="1459129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Study Design</a:t>
            </a:r>
          </a:p>
        </p:txBody>
      </p:sp>
      <p:sp>
        <p:nvSpPr>
          <p:cNvPr id="5" name="Content Placeholder 4"/>
          <p:cNvSpPr>
            <a:spLocks noGrp="1"/>
          </p:cNvSpPr>
          <p:nvPr>
            <p:ph idx="1"/>
          </p:nvPr>
        </p:nvSpPr>
        <p:spPr/>
        <p:txBody>
          <a:bodyPr>
            <a:normAutofit fontScale="92500" lnSpcReduction="10000"/>
          </a:bodyPr>
          <a:lstStyle/>
          <a:p>
            <a:r>
              <a:rPr lang="en-US" dirty="0"/>
              <a:t>Two major data collection activities: </a:t>
            </a:r>
          </a:p>
          <a:p>
            <a:pPr lvl="1"/>
            <a:r>
              <a:rPr lang="en-US" dirty="0"/>
              <a:t>State Coordinator Program Inventory to understand states’ approaches to distributing RSAT funds, including aftercare</a:t>
            </a:r>
          </a:p>
          <a:p>
            <a:pPr lvl="1"/>
            <a:r>
              <a:rPr lang="en-US" dirty="0"/>
              <a:t>Subgrantee Program Inventory to document RSAT-funded program activities and approaches for treatment and aftercare </a:t>
            </a:r>
          </a:p>
          <a:p>
            <a:r>
              <a:rPr lang="en-US" dirty="0"/>
              <a:t>Aftercare is broadly defined as any community-based step-down treatment or case management services to support ex-offenders’ recovery.</a:t>
            </a:r>
          </a:p>
        </p:txBody>
      </p:sp>
      <p:sp>
        <p:nvSpPr>
          <p:cNvPr id="2" name="Date Placeholder 1"/>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602492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State Coordinator Program Inventory Sample &amp; Methods</a:t>
            </a:r>
          </a:p>
        </p:txBody>
      </p:sp>
      <p:sp>
        <p:nvSpPr>
          <p:cNvPr id="6" name="Content Placeholder 5"/>
          <p:cNvSpPr>
            <a:spLocks noGrp="1"/>
          </p:cNvSpPr>
          <p:nvPr>
            <p:ph sz="half" idx="2"/>
          </p:nvPr>
        </p:nvSpPr>
        <p:spPr/>
        <p:txBody>
          <a:bodyPr>
            <a:normAutofit lnSpcReduction="10000"/>
          </a:bodyPr>
          <a:lstStyle/>
          <a:p>
            <a:r>
              <a:rPr lang="en-US" kern="1000" dirty="0"/>
              <a:t>Administered as a web survey; primarily close-ended questions</a:t>
            </a:r>
          </a:p>
          <a:p>
            <a:r>
              <a:rPr lang="en-US" kern="1000" dirty="0"/>
              <a:t>Questions center on:</a:t>
            </a:r>
          </a:p>
          <a:p>
            <a:pPr lvl="1"/>
            <a:r>
              <a:rPr lang="en-US" kern="1000" dirty="0"/>
              <a:t>process for distributing funds</a:t>
            </a:r>
          </a:p>
          <a:p>
            <a:pPr lvl="1"/>
            <a:r>
              <a:rPr lang="en-US" kern="1000" dirty="0"/>
              <a:t>use of additional federal or state funding sources to support RSAT</a:t>
            </a:r>
          </a:p>
          <a:p>
            <a:pPr lvl="1"/>
            <a:r>
              <a:rPr lang="en-US" kern="1000" dirty="0"/>
              <a:t>dedicated funding for aftercare </a:t>
            </a:r>
          </a:p>
          <a:p>
            <a:pPr lvl="1"/>
            <a:r>
              <a:rPr lang="en-US" kern="1000" dirty="0"/>
              <a:t>role of RSAT Point of Contact (PoC) </a:t>
            </a:r>
          </a:p>
          <a:p>
            <a:endParaRPr lang="en-US" dirty="0"/>
          </a:p>
        </p:txBody>
      </p:sp>
      <p:sp>
        <p:nvSpPr>
          <p:cNvPr id="4" name="Date Placeholder 3"/>
          <p:cNvSpPr>
            <a:spLocks noGrp="1"/>
          </p:cNvSpPr>
          <p:nvPr>
            <p:ph type="dt" sz="half" idx="4294967295"/>
          </p:nvPr>
        </p:nvSpPr>
        <p:spPr>
          <a:xfrm>
            <a:off x="0" y="6356350"/>
            <a:ext cx="2133600" cy="365125"/>
          </a:xfrm>
        </p:spPr>
        <p:txBody>
          <a:bodyPr/>
          <a:lstStyle/>
          <a:p>
            <a:endParaRPr lang="en-US" dirty="0"/>
          </a:p>
        </p:txBody>
      </p:sp>
      <p:pic>
        <p:nvPicPr>
          <p:cNvPr id="5" name="Content Placeholder 4"/>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965549" y="1717072"/>
            <a:ext cx="3255264" cy="4200144"/>
          </a:xfrm>
        </p:spPr>
      </p:pic>
    </p:spTree>
    <p:extLst>
      <p:ext uri="{BB962C8B-B14F-4D97-AF65-F5344CB8AC3E}">
        <p14:creationId xmlns:p14="http://schemas.microsoft.com/office/powerpoint/2010/main" val="400329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RSAT Subgrantee Program Inventory Sample &amp; Methods </a:t>
            </a:r>
          </a:p>
        </p:txBody>
      </p:sp>
      <p:sp>
        <p:nvSpPr>
          <p:cNvPr id="4" name="Content Placeholder 3"/>
          <p:cNvSpPr>
            <a:spLocks noGrp="1"/>
          </p:cNvSpPr>
          <p:nvPr>
            <p:ph sz="half" idx="2"/>
          </p:nvPr>
        </p:nvSpPr>
        <p:spPr/>
        <p:txBody>
          <a:bodyPr>
            <a:normAutofit fontScale="92500" lnSpcReduction="20000"/>
          </a:bodyPr>
          <a:lstStyle/>
          <a:p>
            <a:r>
              <a:rPr lang="en-US" dirty="0"/>
              <a:t>Administered as a telephone interview; mix of close- and open-ended questions</a:t>
            </a:r>
          </a:p>
          <a:p>
            <a:pPr lvl="0"/>
            <a:r>
              <a:rPr lang="en-US" dirty="0"/>
              <a:t>Questions center on:</a:t>
            </a:r>
          </a:p>
          <a:p>
            <a:pPr lvl="1"/>
            <a:r>
              <a:rPr lang="en-US" dirty="0"/>
              <a:t>program setting and enrollment criteria</a:t>
            </a:r>
          </a:p>
          <a:p>
            <a:pPr lvl="1"/>
            <a:r>
              <a:rPr lang="en-US" dirty="0"/>
              <a:t>screening and assessment procedures </a:t>
            </a:r>
          </a:p>
          <a:p>
            <a:pPr lvl="1"/>
            <a:r>
              <a:rPr lang="en-US" dirty="0"/>
              <a:t>types of services and evidence-based practices</a:t>
            </a:r>
          </a:p>
          <a:p>
            <a:pPr lvl="1"/>
            <a:r>
              <a:rPr lang="en-US" dirty="0"/>
              <a:t>pre-release planning activities</a:t>
            </a:r>
          </a:p>
          <a:p>
            <a:pPr lvl="1"/>
            <a:r>
              <a:rPr lang="en-US" dirty="0"/>
              <a:t>aftercare-related activities</a:t>
            </a:r>
          </a:p>
          <a:p>
            <a:pPr lvl="1"/>
            <a:r>
              <a:rPr lang="en-US" dirty="0"/>
              <a:t>barriers and facilitators to aftercare</a:t>
            </a:r>
          </a:p>
        </p:txBody>
      </p:sp>
      <p:pic>
        <p:nvPicPr>
          <p:cNvPr id="6" name="Content Placeholder 5"/>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965549" y="1590580"/>
            <a:ext cx="3255264" cy="4453128"/>
          </a:xfrm>
        </p:spPr>
      </p:pic>
    </p:spTree>
    <p:extLst>
      <p:ext uri="{BB962C8B-B14F-4D97-AF65-F5344CB8AC3E}">
        <p14:creationId xmlns:p14="http://schemas.microsoft.com/office/powerpoint/2010/main" val="212556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838200" y="2438400"/>
            <a:ext cx="7772400" cy="1371600"/>
          </a:xfrm>
          <a:ln>
            <a:solidFill>
              <a:schemeClr val="accent1">
                <a:lumMod val="40000"/>
                <a:lumOff val="60000"/>
              </a:schemeClr>
            </a:solidFill>
          </a:ln>
        </p:spPr>
        <p:txBody>
          <a:bodyPr>
            <a:normAutofit/>
          </a:bodyPr>
          <a:lstStyle/>
          <a:p>
            <a:pPr algn="ctr">
              <a:spcBef>
                <a:spcPts val="0"/>
              </a:spcBef>
            </a:pPr>
            <a:r>
              <a:rPr lang="en-US" sz="4400" dirty="0">
                <a:solidFill>
                  <a:srgbClr val="005581"/>
                </a:solidFill>
              </a:rPr>
              <a:t>State Inventory Findings</a:t>
            </a:r>
          </a:p>
        </p:txBody>
      </p:sp>
      <p:sp>
        <p:nvSpPr>
          <p:cNvPr id="4" name="Date Placeholder 3"/>
          <p:cNvSpPr>
            <a:spLocks noGrp="1"/>
          </p:cNvSpPr>
          <p:nvPr>
            <p:ph type="dt" sz="half" idx="4294967295"/>
          </p:nvPr>
        </p:nvSpPr>
        <p:spPr>
          <a:xfrm>
            <a:off x="457200" y="6356350"/>
            <a:ext cx="2133600" cy="365125"/>
          </a:xfrm>
        </p:spPr>
        <p:txBody>
          <a:bodyPr/>
          <a:lstStyle/>
          <a:p>
            <a:fld id="{CCE2BCCC-D8A5-4F54-BC05-E8A2B0C25216}" type="slidenum">
              <a:rPr lang="en-US" smtClean="0"/>
              <a:t>7</a:t>
            </a:fld>
            <a:endParaRPr lang="en-US" dirty="0"/>
          </a:p>
        </p:txBody>
      </p:sp>
    </p:spTree>
    <p:extLst>
      <p:ext uri="{BB962C8B-B14F-4D97-AF65-F5344CB8AC3E}">
        <p14:creationId xmlns:p14="http://schemas.microsoft.com/office/powerpoint/2010/main" val="3004119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a:latin typeface="+mn-lt"/>
              </a:rPr>
              <a:t>Major Findings from State Inventory</a:t>
            </a:r>
            <a:br>
              <a:rPr lang="en-US" sz="3700" dirty="0">
                <a:latin typeface="+mn-lt"/>
              </a:rPr>
            </a:br>
            <a:r>
              <a:rPr lang="en-US" sz="3700" dirty="0">
                <a:latin typeface="Calibri Light" panose="020F0302020204030204" pitchFamily="34" charset="0"/>
              </a:rPr>
              <a:t>Distribution of RSAT Funds</a:t>
            </a:r>
          </a:p>
        </p:txBody>
      </p:sp>
      <p:sp>
        <p:nvSpPr>
          <p:cNvPr id="5" name="Content Placeholder 4"/>
          <p:cNvSpPr>
            <a:spLocks noGrp="1"/>
          </p:cNvSpPr>
          <p:nvPr>
            <p:ph idx="1"/>
          </p:nvPr>
        </p:nvSpPr>
        <p:spPr>
          <a:xfrm>
            <a:off x="457200" y="1417638"/>
            <a:ext cx="8229600" cy="4708525"/>
          </a:xfrm>
        </p:spPr>
        <p:txBody>
          <a:bodyPr>
            <a:normAutofit fontScale="85000" lnSpcReduction="10000"/>
          </a:bodyPr>
          <a:lstStyle/>
          <a:p>
            <a:r>
              <a:rPr lang="en-US" dirty="0"/>
              <a:t>About two-thirds of states (64%, n=30) adopted a funding process that makes RSAT monies available on a competitive basis.</a:t>
            </a:r>
          </a:p>
          <a:p>
            <a:pPr lvl="1"/>
            <a:r>
              <a:rPr lang="en-US" dirty="0"/>
              <a:t>Some states use RSAT funds as seed money or to launch new programs.</a:t>
            </a:r>
          </a:p>
          <a:p>
            <a:r>
              <a:rPr lang="en-US" dirty="0"/>
              <a:t>A little more than half of states (51%, n=24) report use of other funds to support RSAT programming.</a:t>
            </a:r>
          </a:p>
          <a:p>
            <a:pPr lvl="1"/>
            <a:r>
              <a:rPr lang="en-US" dirty="0"/>
              <a:t>Resources must be leveraged from other resources to fully fund programming.</a:t>
            </a:r>
          </a:p>
          <a:p>
            <a:pPr marL="342900" lvl="1" indent="-342900">
              <a:buFont typeface="Arial" panose="020B0604020202020204" pitchFamily="34" charset="0"/>
              <a:buChar char="•"/>
            </a:pPr>
            <a:r>
              <a:rPr lang="en-US" sz="3100" dirty="0"/>
              <a:t>Although this approach allows local innovation and targeting of a tailored set of needs, it does not allow establishment of a comprehensive model.</a:t>
            </a:r>
          </a:p>
        </p:txBody>
      </p:sp>
    </p:spTree>
    <p:extLst>
      <p:ext uri="{BB962C8B-B14F-4D97-AF65-F5344CB8AC3E}">
        <p14:creationId xmlns:p14="http://schemas.microsoft.com/office/powerpoint/2010/main" val="213724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a:t>Major Findings from State Inventory</a:t>
            </a:r>
            <a:br>
              <a:rPr lang="en-US" sz="3700" dirty="0"/>
            </a:br>
            <a:r>
              <a:rPr lang="en-US" sz="3700" dirty="0">
                <a:latin typeface="Calibri Light" panose="020F0302020204030204" pitchFamily="34" charset="0"/>
              </a:rPr>
              <a:t>Funding for Aftercare</a:t>
            </a:r>
            <a:endParaRPr lang="en-US" sz="3700" dirty="0"/>
          </a:p>
        </p:txBody>
      </p:sp>
      <p:sp>
        <p:nvSpPr>
          <p:cNvPr id="3" name="Content Placeholder 2"/>
          <p:cNvSpPr>
            <a:spLocks noGrp="1"/>
          </p:cNvSpPr>
          <p:nvPr>
            <p:ph idx="1"/>
          </p:nvPr>
        </p:nvSpPr>
        <p:spPr/>
        <p:txBody>
          <a:bodyPr>
            <a:normAutofit fontScale="92500" lnSpcReduction="20000"/>
          </a:bodyPr>
          <a:lstStyle/>
          <a:p>
            <a:r>
              <a:rPr lang="en-US" dirty="0"/>
              <a:t>Despite the BJA requirement that RSAT programs assure connections to aftercare programs, only 55% (n=23) reported they require RSAT subgrantees to provide aftercare services, and even fewer reported using RSAT funds specifically for aftercare (29%, n=12).</a:t>
            </a:r>
          </a:p>
          <a:p>
            <a:r>
              <a:rPr lang="en-US" dirty="0"/>
              <a:t>Reported reasons aftercare is not required:</a:t>
            </a:r>
          </a:p>
          <a:p>
            <a:pPr lvl="1"/>
            <a:r>
              <a:rPr lang="en-US" dirty="0"/>
              <a:t>Other state resources for aftercare are available to RSAT participants</a:t>
            </a:r>
          </a:p>
          <a:p>
            <a:pPr lvl="1"/>
            <a:r>
              <a:rPr lang="en-US" dirty="0"/>
              <a:t>Resources for aftercare are too limited to require these services</a:t>
            </a:r>
          </a:p>
          <a:p>
            <a:endParaRPr lang="en-US" dirty="0"/>
          </a:p>
        </p:txBody>
      </p:sp>
      <p:sp>
        <p:nvSpPr>
          <p:cNvPr id="4" name="Date Placeholder 3"/>
          <p:cNvSpPr>
            <a:spLocks noGrp="1"/>
          </p:cNvSpPr>
          <p:nvPr>
            <p:ph type="dt" sz="half" idx="4294967295"/>
          </p:nvPr>
        </p:nvSpPr>
        <p:spPr>
          <a:xfrm>
            <a:off x="457200" y="6356350"/>
            <a:ext cx="2133600" cy="365125"/>
          </a:xfrm>
        </p:spPr>
        <p:txBody>
          <a:bodyPr/>
          <a:lstStyle/>
          <a:p>
            <a:endParaRPr lang="en-US" dirty="0"/>
          </a:p>
        </p:txBody>
      </p:sp>
    </p:spTree>
    <p:extLst>
      <p:ext uri="{BB962C8B-B14F-4D97-AF65-F5344CB8AC3E}">
        <p14:creationId xmlns:p14="http://schemas.microsoft.com/office/powerpoint/2010/main" val="4292313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3971</TotalTime>
  <Words>2967</Words>
  <Application>Microsoft Office PowerPoint</Application>
  <PresentationFormat>On-screen Show (4:3)</PresentationFormat>
  <Paragraphs>262</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The Residential Substance Abuse Treatment (RSAT) Aftercare Study: Major Findings</vt:lpstr>
      <vt:lpstr>Study Goal</vt:lpstr>
      <vt:lpstr>PowerPoint Presentation</vt:lpstr>
      <vt:lpstr>Study Design</vt:lpstr>
      <vt:lpstr>State Coordinator Program Inventory Sample &amp; Methods</vt:lpstr>
      <vt:lpstr>RSAT Subgrantee Program Inventory Sample &amp; Methods </vt:lpstr>
      <vt:lpstr>PowerPoint Presentation</vt:lpstr>
      <vt:lpstr>Major Findings from State Inventory Distribution of RSAT Funds</vt:lpstr>
      <vt:lpstr>Major Findings from State Inventory Funding for Aftercare</vt:lpstr>
      <vt:lpstr>Major Findings from State Inventory PoC Involvement in Programmatic Activities</vt:lpstr>
      <vt:lpstr>Major Findings from State Inventory PoC Involvement in State Level Activities</vt:lpstr>
      <vt:lpstr>PowerPoint Presentation</vt:lpstr>
      <vt:lpstr>Major Findings from Subgrantee Inventory Types of Programs Funded</vt:lpstr>
      <vt:lpstr>Major Findings from Subgrantee Inventory Screening &amp; Assessment Practices</vt:lpstr>
      <vt:lpstr>Major Findings from Subgrantee Inventory Evidence-Based Practices</vt:lpstr>
      <vt:lpstr>Major Findings from Subgrantee Inventory NIDA Principles Endorsed</vt:lpstr>
      <vt:lpstr>Major Findings from Subgrantee Inventory Transitional Planning &amp; Aftercare</vt:lpstr>
      <vt:lpstr>Major Findings from Subgrantee Inventory RSAT-Funded Aftercare</vt:lpstr>
      <vt:lpstr>Major Findings from Subgrantee Inventory Aftercare Challenges and Strategies</vt:lpstr>
      <vt:lpstr>Conclusions</vt:lpstr>
      <vt:lpstr>BJA RSAT Funding Allocations between 1996-2004*</vt:lpstr>
      <vt:lpstr>Conclusions</vt:lpstr>
    </vt:vector>
  </TitlesOfParts>
  <Company>Advocates for Human Potential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HERE IN ALL CAPS</dc:title>
  <dc:creator>Debra Boisvert</dc:creator>
  <cp:lastModifiedBy>Kristin Stainbrook</cp:lastModifiedBy>
  <cp:revision>231</cp:revision>
  <cp:lastPrinted>2017-07-24T19:46:44Z</cp:lastPrinted>
  <dcterms:created xsi:type="dcterms:W3CDTF">2012-11-16T16:58:39Z</dcterms:created>
  <dcterms:modified xsi:type="dcterms:W3CDTF">2017-07-25T14:26:27Z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