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60" r:id="rId4"/>
    <p:sldId id="262" r:id="rId5"/>
    <p:sldId id="259" r:id="rId6"/>
    <p:sldId id="268" r:id="rId7"/>
    <p:sldId id="261" r:id="rId8"/>
    <p:sldId id="269" r:id="rId9"/>
    <p:sldId id="270" r:id="rId10"/>
    <p:sldId id="271" r:id="rId11"/>
    <p:sldId id="272" r:id="rId12"/>
    <p:sldId id="267" r:id="rId13"/>
    <p:sldId id="273" r:id="rId14"/>
    <p:sldId id="274" r:id="rId15"/>
    <p:sldId id="275" r:id="rId16"/>
    <p:sldId id="276" r:id="rId17"/>
    <p:sldId id="277" r:id="rId18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702" y="3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ADB34D8D-FE6D-4A99-802C-ECEBA357E12A}" type="datetimeFigureOut">
              <a:rPr lang="en-US" smtClean="0"/>
              <a:t>7/26/2017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0B8C7737-E2C7-4630-B9B9-606CB1A0AAB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4283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8C7737-E2C7-4630-B9B9-606CB1A0AABD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6687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8C7737-E2C7-4630-B9B9-606CB1A0AABD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02634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8C7737-E2C7-4630-B9B9-606CB1A0AABD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77057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OPER template open, close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166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31372"/>
            <a:ext cx="4470400" cy="16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4"/>
          <p:cNvSpPr txBox="1">
            <a:spLocks/>
          </p:cNvSpPr>
          <p:nvPr userDrawn="1"/>
        </p:nvSpPr>
        <p:spPr>
          <a:xfrm>
            <a:off x="6553200" y="635118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76838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20791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3947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30366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808640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666743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58553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444837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7693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356405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2349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OPER only template content final.png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574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4231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5.wdp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microsoft.com/office/2007/relationships/hdphoto" Target="../media/hdphoto7.wdp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ahney.king@dshs.wa.gov" TargetMode="External"/><Relationship Id="rId2" Type="http://schemas.openxmlformats.org/officeDocument/2006/relationships/hyperlink" Target="mailto:earl.long@dshs.wa.gov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dshs.wa.gov/sesa/research-and-data-analysis/dashboards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1676400"/>
            <a:ext cx="7772400" cy="1676400"/>
          </a:xfrm>
        </p:spPr>
        <p:txBody>
          <a:bodyPr>
            <a:noAutofit/>
          </a:bodyPr>
          <a:lstStyle/>
          <a:p>
            <a:r>
              <a:rPr lang="en-US" sz="3800" b="1" dirty="0"/>
              <a:t>Washington State</a:t>
            </a:r>
            <a:br>
              <a:rPr lang="en-US" sz="3800" b="1" dirty="0"/>
            </a:br>
            <a:r>
              <a:rPr lang="en-US" sz="3800" b="1" dirty="0"/>
              <a:t>DSHS Integrated Client Database</a:t>
            </a:r>
            <a:br>
              <a:rPr lang="en-US" sz="3800" b="1" dirty="0"/>
            </a:br>
            <a:r>
              <a:rPr lang="en-US" sz="3800" b="1" dirty="0"/>
              <a:t>(ICDB)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600" y="3657600"/>
            <a:ext cx="7239000" cy="1752600"/>
          </a:xfrm>
        </p:spPr>
        <p:txBody>
          <a:bodyPr>
            <a:normAutofit fontScale="92500" lnSpcReduction="20000"/>
          </a:bodyPr>
          <a:lstStyle/>
          <a:p>
            <a:r>
              <a:rPr lang="en-US" sz="2000" dirty="0">
                <a:solidFill>
                  <a:schemeClr val="tx1"/>
                </a:solidFill>
              </a:rPr>
              <a:t>Division of Behavioral Health and Recovery</a:t>
            </a:r>
          </a:p>
          <a:p>
            <a:endParaRPr lang="en-US" sz="1100" dirty="0">
              <a:solidFill>
                <a:schemeClr val="tx1"/>
              </a:solidFill>
            </a:endParaRPr>
          </a:p>
          <a:p>
            <a:r>
              <a:rPr lang="en-US" sz="2000" dirty="0">
                <a:solidFill>
                  <a:schemeClr val="tx1"/>
                </a:solidFill>
              </a:rPr>
              <a:t>Earl Long, Behavioral Health Administrator</a:t>
            </a:r>
          </a:p>
          <a:p>
            <a:r>
              <a:rPr lang="en-US" sz="2000" dirty="0">
                <a:solidFill>
                  <a:schemeClr val="tx1"/>
                </a:solidFill>
              </a:rPr>
              <a:t>Ahney King, Behavioral Health Criminal Justice Administrator</a:t>
            </a:r>
          </a:p>
          <a:p>
            <a:endParaRPr lang="en-US" sz="2000" dirty="0">
              <a:solidFill>
                <a:schemeClr val="tx1"/>
              </a:solidFill>
            </a:endParaRPr>
          </a:p>
          <a:p>
            <a:r>
              <a:rPr lang="en-US" sz="2000" dirty="0">
                <a:solidFill>
                  <a:schemeClr val="tx1"/>
                </a:solidFill>
              </a:rPr>
              <a:t>August 2, 2017</a:t>
            </a:r>
          </a:p>
        </p:txBody>
      </p:sp>
    </p:spTree>
    <p:extLst>
      <p:ext uri="{BB962C8B-B14F-4D97-AF65-F5344CB8AC3E}">
        <p14:creationId xmlns:p14="http://schemas.microsoft.com/office/powerpoint/2010/main" val="3113418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E309CEDC-BC94-4004-AB78-B1F1A39C26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68" y="3655568"/>
            <a:ext cx="8133334" cy="2687066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xmlns="" id="{81A18574-E7E1-4FEA-A9F3-6CC146BAAF84}"/>
              </a:ext>
            </a:extLst>
          </p:cNvPr>
          <p:cNvSpPr txBox="1">
            <a:spLocks/>
          </p:cNvSpPr>
          <p:nvPr/>
        </p:nvSpPr>
        <p:spPr>
          <a:xfrm>
            <a:off x="457200" y="321156"/>
            <a:ext cx="4660964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/>
              <a:t>DSHS ICDB – Snapshots</a:t>
            </a:r>
            <a:endParaRPr lang="en-US" sz="36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9235C6F-C0C1-4C27-9350-7646DD8588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914400"/>
            <a:ext cx="8205470" cy="2741168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1927658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543ED135-7385-446C-81BE-4A97992CC5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6768" y="3505200"/>
            <a:ext cx="7973990" cy="268234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xmlns="" id="{81A18574-E7E1-4FEA-A9F3-6CC146BAAF84}"/>
              </a:ext>
            </a:extLst>
          </p:cNvPr>
          <p:cNvSpPr txBox="1">
            <a:spLocks/>
          </p:cNvSpPr>
          <p:nvPr/>
        </p:nvSpPr>
        <p:spPr>
          <a:xfrm>
            <a:off x="457200" y="321156"/>
            <a:ext cx="4660964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/>
              <a:t>DSHS ICDB – Snapshots</a:t>
            </a:r>
            <a:endParaRPr lang="en-US" sz="36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83EC55F2-0613-4A17-AD40-C49B954A0F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1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43695" y="914400"/>
            <a:ext cx="8001000" cy="2704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940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143000" y="990600"/>
            <a:ext cx="8229600" cy="685800"/>
          </a:xfrm>
        </p:spPr>
        <p:txBody>
          <a:bodyPr>
            <a:normAutofit/>
          </a:bodyPr>
          <a:lstStyle/>
          <a:p>
            <a:r>
              <a:rPr lang="en-US" sz="3600" b="1" dirty="0"/>
              <a:t>DSHS ICDB – Jails and RSAT</a:t>
            </a:r>
            <a:endParaRPr lang="en-US" sz="3600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xmlns="" id="{23A1C886-FE54-4E27-924D-64E64CC976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05000"/>
            <a:ext cx="7772400" cy="4343400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400" dirty="0" smtClean="0"/>
              <a:t>Well, we are not </a:t>
            </a:r>
            <a:r>
              <a:rPr lang="en-US" sz="2400" dirty="0"/>
              <a:t>quite there </a:t>
            </a:r>
            <a:r>
              <a:rPr lang="en-US" sz="2400" dirty="0" smtClean="0"/>
              <a:t>yet with a dashboard 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dirty="0"/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/>
              <a:t>Why?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dirty="0"/>
          </a:p>
          <a:p>
            <a:pPr>
              <a:spcBef>
                <a:spcPts val="0"/>
              </a:spcBef>
            </a:pPr>
            <a:r>
              <a:rPr lang="en-US" sz="2400" dirty="0" smtClean="0"/>
              <a:t>Jail data was not one of the data sources in the ICDB until this year  </a:t>
            </a:r>
          </a:p>
          <a:p>
            <a:pPr lvl="1">
              <a:spcBef>
                <a:spcPts val="0"/>
              </a:spcBef>
            </a:pPr>
            <a:r>
              <a:rPr lang="en-US" sz="2400" dirty="0" smtClean="0"/>
              <a:t>Data was not available until the Washington </a:t>
            </a:r>
            <a:r>
              <a:rPr lang="en-US" sz="2400" dirty="0"/>
              <a:t>S</a:t>
            </a:r>
            <a:r>
              <a:rPr lang="en-US" sz="2400" dirty="0" smtClean="0"/>
              <a:t>tate Legislature passed legislation that required jails to collect data in a uniform fashion</a:t>
            </a:r>
          </a:p>
          <a:p>
            <a:pPr marL="457200" lvl="1" indent="0">
              <a:spcBef>
                <a:spcPts val="0"/>
              </a:spcBef>
              <a:buNone/>
            </a:pPr>
            <a:endParaRPr lang="en-US" sz="2000" dirty="0" smtClean="0"/>
          </a:p>
          <a:p>
            <a:pPr>
              <a:spcBef>
                <a:spcPts val="0"/>
              </a:spcBef>
            </a:pPr>
            <a:r>
              <a:rPr lang="en-US" sz="2400" dirty="0" smtClean="0"/>
              <a:t>Work is on-going with jails to develop methods to uniformly collect and submit data</a:t>
            </a:r>
            <a:endParaRPr lang="en-US" sz="2400" dirty="0"/>
          </a:p>
          <a:p>
            <a:pPr marL="0" indent="0">
              <a:spcBef>
                <a:spcPts val="0"/>
              </a:spcBef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32493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7734" y="1975681"/>
            <a:ext cx="3310052" cy="2019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143000" y="990600"/>
            <a:ext cx="8229600" cy="685800"/>
          </a:xfrm>
        </p:spPr>
        <p:txBody>
          <a:bodyPr>
            <a:normAutofit/>
          </a:bodyPr>
          <a:lstStyle/>
          <a:p>
            <a:r>
              <a:rPr lang="en-US" sz="3600" b="1" dirty="0"/>
              <a:t>DSHS ICDB – Jails and RSAT</a:t>
            </a:r>
            <a:endParaRPr lang="en-US" sz="3600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xmlns="" id="{23A1C886-FE54-4E27-924D-64E64CC976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314" y="2013857"/>
            <a:ext cx="5091545" cy="2019224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US" sz="2400" dirty="0"/>
              <a:t>Washington has only one </a:t>
            </a:r>
            <a:r>
              <a:rPr lang="en-US" sz="2400" dirty="0" smtClean="0"/>
              <a:t>RSAT project, </a:t>
            </a:r>
            <a:r>
              <a:rPr lang="en-US" sz="2400" dirty="0"/>
              <a:t>which </a:t>
            </a:r>
            <a:r>
              <a:rPr lang="en-US" sz="2400" dirty="0" smtClean="0"/>
              <a:t>is housed </a:t>
            </a:r>
            <a:r>
              <a:rPr lang="en-US" sz="2400" dirty="0"/>
              <a:t>in the Skagit County </a:t>
            </a:r>
            <a:r>
              <a:rPr lang="en-US" sz="2400" dirty="0" smtClean="0"/>
              <a:t>jail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/>
              <a:t> </a:t>
            </a:r>
          </a:p>
          <a:p>
            <a:pPr>
              <a:spcBef>
                <a:spcPts val="0"/>
              </a:spcBef>
            </a:pPr>
            <a:r>
              <a:rPr lang="en-US" sz="2400" dirty="0"/>
              <a:t>The county population is </a:t>
            </a:r>
            <a:r>
              <a:rPr lang="en-US" sz="2400" dirty="0" smtClean="0"/>
              <a:t>123,000</a:t>
            </a:r>
          </a:p>
          <a:p>
            <a:pPr>
              <a:spcBef>
                <a:spcPts val="0"/>
              </a:spcBef>
            </a:pPr>
            <a:endParaRPr lang="en-US" sz="2400" dirty="0"/>
          </a:p>
          <a:p>
            <a:pPr marL="0" indent="0">
              <a:spcBef>
                <a:spcPts val="0"/>
              </a:spcBef>
              <a:buNone/>
            </a:pPr>
            <a:endParaRPr lang="en-US" sz="2400" dirty="0"/>
          </a:p>
          <a:p>
            <a:pPr marL="0" indent="0">
              <a:spcBef>
                <a:spcPts val="0"/>
              </a:spcBef>
              <a:buNone/>
            </a:pPr>
            <a:endParaRPr lang="en-US" sz="2400" dirty="0"/>
          </a:p>
        </p:txBody>
      </p:sp>
      <p:sp>
        <p:nvSpPr>
          <p:cNvPr id="6" name="Star: 5 Points 6">
            <a:extLst>
              <a:ext uri="{FF2B5EF4-FFF2-40B4-BE49-F238E27FC236}">
                <a16:creationId xmlns:a16="http://schemas.microsoft.com/office/drawing/2014/main" xmlns="" id="{C727B412-EA2E-4653-9292-DDA50C2FF36D}"/>
              </a:ext>
            </a:extLst>
          </p:cNvPr>
          <p:cNvSpPr/>
          <p:nvPr/>
        </p:nvSpPr>
        <p:spPr>
          <a:xfrm>
            <a:off x="6172200" y="2278380"/>
            <a:ext cx="137160" cy="137160"/>
          </a:xfrm>
          <a:prstGeom prst="star5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457200" y="4191000"/>
            <a:ext cx="826305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/>
              <a:t>Located 60 miles north of Seattle, Skagit </a:t>
            </a:r>
            <a:r>
              <a:rPr lang="en-US" sz="2400" dirty="0" smtClean="0"/>
              <a:t>County’s </a:t>
            </a:r>
            <a:r>
              <a:rPr lang="en-US" sz="2400" dirty="0"/>
              <a:t>primary sources of employment </a:t>
            </a:r>
            <a:r>
              <a:rPr lang="en-US" sz="2400" dirty="0" smtClean="0"/>
              <a:t>are agriculture </a:t>
            </a:r>
            <a:r>
              <a:rPr lang="en-US" sz="2400" dirty="0"/>
              <a:t>and </a:t>
            </a:r>
            <a:r>
              <a:rPr lang="en-US" sz="2400" dirty="0" smtClean="0"/>
              <a:t>tourism</a:t>
            </a: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 smtClean="0"/>
              <a:t>A </a:t>
            </a:r>
            <a:r>
              <a:rPr lang="en-US" sz="2400" dirty="0"/>
              <a:t>new jail will open in September </a:t>
            </a:r>
            <a:r>
              <a:rPr lang="en-US" sz="2400" dirty="0" smtClean="0"/>
              <a:t>2017 and </a:t>
            </a:r>
            <a:r>
              <a:rPr lang="en-US" sz="2400" dirty="0"/>
              <a:t>will house </a:t>
            </a:r>
            <a:r>
              <a:rPr lang="en-US" sz="2400"/>
              <a:t>400 </a:t>
            </a:r>
            <a:r>
              <a:rPr lang="en-US" sz="2400" smtClean="0"/>
              <a:t>inmates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249271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990600"/>
            <a:ext cx="6324600" cy="685800"/>
          </a:xfrm>
        </p:spPr>
        <p:txBody>
          <a:bodyPr>
            <a:normAutofit fontScale="90000"/>
          </a:bodyPr>
          <a:lstStyle/>
          <a:p>
            <a:r>
              <a:rPr lang="en-US" sz="3600" b="1" dirty="0"/>
              <a:t>DSHS ICDB – </a:t>
            </a:r>
            <a:r>
              <a:rPr lang="en-US" sz="3600" b="1" dirty="0" smtClean="0"/>
              <a:t>RSAT Treatment Data</a:t>
            </a:r>
            <a:endParaRPr lang="en-US" sz="3600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xmlns="" id="{23A1C886-FE54-4E27-924D-64E64CC976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52600"/>
            <a:ext cx="7543800" cy="480060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400" dirty="0" smtClean="0"/>
              <a:t>Although we do not have a dashboard, we do have a few snapshots of data showing what happened to individuals who left the program:</a:t>
            </a:r>
          </a:p>
          <a:p>
            <a:pPr marL="0" indent="0">
              <a:spcBef>
                <a:spcPts val="0"/>
              </a:spcBef>
              <a:buNone/>
            </a:pPr>
            <a:endParaRPr lang="en-US" sz="1400" dirty="0"/>
          </a:p>
          <a:p>
            <a:pPr>
              <a:spcBef>
                <a:spcPts val="0"/>
              </a:spcBef>
            </a:pPr>
            <a:r>
              <a:rPr lang="en-US" sz="2400" dirty="0" smtClean="0"/>
              <a:t>Of 137 people who </a:t>
            </a:r>
            <a:r>
              <a:rPr lang="en-US" sz="2400" dirty="0"/>
              <a:t>participated in </a:t>
            </a:r>
            <a:r>
              <a:rPr lang="en-US" sz="2400" dirty="0" smtClean="0"/>
              <a:t>RSAT between January 2014 and June 2017 :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dirty="0" smtClean="0"/>
          </a:p>
          <a:p>
            <a:pPr>
              <a:spcBef>
                <a:spcPts val="0"/>
              </a:spcBef>
            </a:pPr>
            <a:endParaRPr lang="en-US" sz="2400" dirty="0"/>
          </a:p>
          <a:p>
            <a:pPr marL="0" indent="0">
              <a:spcBef>
                <a:spcPts val="0"/>
              </a:spcBef>
              <a:buNone/>
            </a:pPr>
            <a:endParaRPr lang="en-US" sz="2400" dirty="0" smtClean="0"/>
          </a:p>
          <a:p>
            <a:pPr marL="0" indent="0">
              <a:spcBef>
                <a:spcPts val="0"/>
              </a:spcBef>
              <a:buNone/>
            </a:pPr>
            <a:endParaRPr lang="en-US" sz="2400" dirty="0"/>
          </a:p>
          <a:p>
            <a:pPr marL="0" indent="0">
              <a:spcBef>
                <a:spcPts val="0"/>
              </a:spcBef>
              <a:buNone/>
            </a:pPr>
            <a:endParaRPr lang="en-US" sz="2400" dirty="0" smtClean="0"/>
          </a:p>
          <a:p>
            <a:pPr marL="0" indent="0">
              <a:spcBef>
                <a:spcPts val="0"/>
              </a:spcBef>
              <a:buNone/>
            </a:pPr>
            <a:endParaRPr lang="en-US" sz="2000" dirty="0" smtClean="0"/>
          </a:p>
          <a:p>
            <a:pPr marL="0" indent="0">
              <a:spcBef>
                <a:spcPts val="0"/>
              </a:spcBef>
              <a:buNone/>
            </a:pPr>
            <a:endParaRPr lang="en-US" sz="2400" dirty="0"/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783723"/>
              </p:ext>
            </p:extLst>
          </p:nvPr>
        </p:nvGraphicFramePr>
        <p:xfrm>
          <a:off x="1371600" y="4038600"/>
          <a:ext cx="6098504" cy="789441"/>
        </p:xfrm>
        <a:graphic>
          <a:graphicData uri="http://schemas.openxmlformats.org/drawingml/2006/table">
            <a:tbl>
              <a:tblPr/>
              <a:tblGrid>
                <a:gridCol w="2225004"/>
                <a:gridCol w="1981200"/>
                <a:gridCol w="1892300"/>
              </a:tblGrid>
              <a:tr h="152904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Substance Use Disorder</a:t>
                      </a:r>
                      <a:r>
                        <a:rPr lang="en-US" sz="10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(S</a:t>
                      </a:r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UD) </a:t>
                      </a:r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Treatment Admissions in the 6-Months Following RSAT </a:t>
                      </a:r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Release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38273"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Completed RSAT Tx (n=37)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Did Not Complete RSAT Tx (n=100)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99132">
                <a:tc>
                  <a:txBody>
                    <a:bodyPr/>
                    <a:lstStyle/>
                    <a:p>
                      <a:pPr marL="182880" lvl="1" algn="l" fontAlgn="t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Any Admission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24 (65%)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46 (46%)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99132">
                <a:tc>
                  <a:txBody>
                    <a:bodyPr/>
                    <a:lstStyle/>
                    <a:p>
                      <a:pPr marL="182880" lvl="1" algn="l" fontAlgn="t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None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 (35%)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54 (54%)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7815714"/>
              </p:ext>
            </p:extLst>
          </p:nvPr>
        </p:nvGraphicFramePr>
        <p:xfrm>
          <a:off x="1371600" y="4876800"/>
          <a:ext cx="6098504" cy="1219200"/>
        </p:xfrm>
        <a:graphic>
          <a:graphicData uri="http://schemas.openxmlformats.org/drawingml/2006/table">
            <a:tbl>
              <a:tblPr/>
              <a:tblGrid>
                <a:gridCol w="2237704"/>
                <a:gridCol w="1905000"/>
                <a:gridCol w="1955800"/>
              </a:tblGrid>
              <a:tr h="312420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SUD Treatment Admissions in the 6-Months Following RSAT Release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05740"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Completed RSAT Tx </a:t>
                      </a:r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(</a:t>
                      </a:r>
                      <a:r>
                        <a:rPr lang="en-US" sz="1000" b="1" i="0" u="none" strike="noStrike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n=24)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Did Not Complete RSAT Tx </a:t>
                      </a:r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(</a:t>
                      </a:r>
                      <a:r>
                        <a:rPr lang="en-US" sz="1000" b="1" i="0" u="none" strike="noStrike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n=46)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marL="182880" lvl="1" algn="l" fontAlgn="t"/>
                      <a:r>
                        <a:rPr lang="en-US" sz="1000" b="0" i="1" u="sng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SUD Tx Modality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marL="182880" lvl="1" algn="l" fontAlgn="t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Outpatient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 (62%)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 (41%)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marL="182880" lvl="1" algn="l" fontAlgn="t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Long Term Residential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 (16%)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 (10%)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marL="182880" lvl="1" algn="l" fontAlgn="t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Intensive Inpatient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 (2.0%)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1371600" y="6096000"/>
            <a:ext cx="6096000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>
                <a:solidFill>
                  <a:srgbClr val="000000"/>
                </a:solidFill>
              </a:rPr>
              <a:t>note</a:t>
            </a:r>
            <a:r>
              <a:rPr lang="en-US" sz="1050">
                <a:solidFill>
                  <a:srgbClr val="000000"/>
                </a:solidFill>
              </a:rPr>
              <a:t>: </a:t>
            </a:r>
            <a:r>
              <a:rPr lang="en-US" sz="1050" smtClean="0">
                <a:solidFill>
                  <a:srgbClr val="000000"/>
                </a:solidFill>
              </a:rPr>
              <a:t>Clients had multiple admission during the 6-month timeperiod following RSAT Release</a:t>
            </a:r>
            <a:endParaRPr lang="en-US" sz="1050"/>
          </a:p>
        </p:txBody>
      </p:sp>
    </p:spTree>
    <p:extLst>
      <p:ext uri="{BB962C8B-B14F-4D97-AF65-F5344CB8AC3E}">
        <p14:creationId xmlns:p14="http://schemas.microsoft.com/office/powerpoint/2010/main" val="2372742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90600"/>
            <a:ext cx="5943600" cy="685800"/>
          </a:xfrm>
        </p:spPr>
        <p:txBody>
          <a:bodyPr>
            <a:normAutofit/>
          </a:bodyPr>
          <a:lstStyle/>
          <a:p>
            <a:r>
              <a:rPr lang="en-US" sz="3600" b="1" dirty="0"/>
              <a:t>DSHS ICDB – </a:t>
            </a:r>
            <a:r>
              <a:rPr lang="en-US" sz="3600" b="1" dirty="0" smtClean="0"/>
              <a:t>RSAT Arrest Data</a:t>
            </a:r>
            <a:endParaRPr lang="en-US" sz="3600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xmlns="" id="{23A1C886-FE54-4E27-924D-64E64CC976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52600"/>
            <a:ext cx="7543800" cy="426720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sz="2400" dirty="0" smtClean="0"/>
              <a:t>Of 137 people </a:t>
            </a:r>
            <a:r>
              <a:rPr lang="en-US" sz="2400" dirty="0"/>
              <a:t>who </a:t>
            </a:r>
            <a:r>
              <a:rPr lang="en-US" sz="2400" dirty="0" smtClean="0"/>
              <a:t>participated in </a:t>
            </a:r>
            <a:r>
              <a:rPr lang="en-US" sz="2400" dirty="0"/>
              <a:t>RSAT </a:t>
            </a:r>
            <a:r>
              <a:rPr lang="en-US" sz="2400" dirty="0" smtClean="0"/>
              <a:t>between January 2014 and June 2017: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dirty="0"/>
          </a:p>
          <a:p>
            <a:pPr marL="0" indent="0">
              <a:spcBef>
                <a:spcPts val="0"/>
              </a:spcBef>
              <a:buNone/>
            </a:pPr>
            <a:endParaRPr lang="en-US" sz="2400" dirty="0" smtClean="0"/>
          </a:p>
          <a:p>
            <a:pPr>
              <a:spcBef>
                <a:spcPts val="0"/>
              </a:spcBef>
            </a:pPr>
            <a:endParaRPr lang="en-US" sz="2400" dirty="0"/>
          </a:p>
          <a:p>
            <a:pPr marL="0" indent="0">
              <a:spcBef>
                <a:spcPts val="0"/>
              </a:spcBef>
              <a:buNone/>
            </a:pPr>
            <a:endParaRPr lang="en-US" sz="2400" dirty="0" smtClean="0"/>
          </a:p>
          <a:p>
            <a:pPr marL="0" indent="0">
              <a:spcBef>
                <a:spcPts val="0"/>
              </a:spcBef>
              <a:buNone/>
            </a:pPr>
            <a:endParaRPr lang="en-US" sz="2000" dirty="0" smtClean="0"/>
          </a:p>
          <a:p>
            <a:pPr marL="0" indent="0">
              <a:spcBef>
                <a:spcPts val="0"/>
              </a:spcBef>
              <a:buNone/>
            </a:pPr>
            <a:endParaRPr lang="en-US" sz="2400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9498931"/>
              </p:ext>
            </p:extLst>
          </p:nvPr>
        </p:nvGraphicFramePr>
        <p:xfrm>
          <a:off x="1219201" y="3230880"/>
          <a:ext cx="6146800" cy="708660"/>
        </p:xfrm>
        <a:graphic>
          <a:graphicData uri="http://schemas.openxmlformats.org/drawingml/2006/table">
            <a:tbl>
              <a:tblPr/>
              <a:tblGrid>
                <a:gridCol w="2362200"/>
                <a:gridCol w="1905000"/>
                <a:gridCol w="1879600"/>
              </a:tblGrid>
              <a:tr h="0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Arrest Status in the 6-months Following Release from RSAT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05740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Completed RSAT Tx (n=37)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Did Not Complete RSAT Tx (n=100)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marL="182880" lvl="1" algn="l" fontAlgn="t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Not Arrested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24 (65%)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46 (46%)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marL="182880" lvl="1" algn="l" fontAlgn="t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Arrested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 (35%)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54 (54%)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5847688"/>
              </p:ext>
            </p:extLst>
          </p:nvPr>
        </p:nvGraphicFramePr>
        <p:xfrm>
          <a:off x="1227788" y="4042410"/>
          <a:ext cx="6146800" cy="1375410"/>
        </p:xfrm>
        <a:graphic>
          <a:graphicData uri="http://schemas.openxmlformats.org/drawingml/2006/table">
            <a:tbl>
              <a:tblPr/>
              <a:tblGrid>
                <a:gridCol w="2362200"/>
                <a:gridCol w="1905000"/>
                <a:gridCol w="1879600"/>
              </a:tblGrid>
              <a:tr h="0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Arrest Class Among Those Arrested in the 6-months following Release from RSAT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05740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Completed RSAT Tx (n=13)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Did Not Complete RSAT Tx (n=54)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marL="182880" lvl="1" algn="l" fontAlgn="t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Felony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 (85%)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 (65%)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marL="182880" lvl="1" algn="l" fontAlgn="t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Gross Misdemeanor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 (54%)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43 (80%)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marL="182880" lvl="1" algn="l" fontAlgn="t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Unknown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 (46%)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24 (44%)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marL="182880" lvl="1" algn="l" fontAlgn="t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Misdemeanor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 (15%)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 (31%)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16230"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note: Clients might have been arrested for crimes in multiple arrest classes. Often multiple charges are filed for a single arrest event.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AFBF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1154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90600"/>
            <a:ext cx="5943600" cy="685800"/>
          </a:xfrm>
        </p:spPr>
        <p:txBody>
          <a:bodyPr>
            <a:normAutofit/>
          </a:bodyPr>
          <a:lstStyle/>
          <a:p>
            <a:r>
              <a:rPr lang="en-US" sz="3600" b="1" dirty="0"/>
              <a:t>DSHS ICDB – </a:t>
            </a:r>
            <a:r>
              <a:rPr lang="en-US" sz="3600" b="1" dirty="0" smtClean="0"/>
              <a:t>RSAT Arrest Data</a:t>
            </a:r>
            <a:endParaRPr lang="en-US" sz="3600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xmlns="" id="{23A1C886-FE54-4E27-924D-64E64CC976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52600"/>
            <a:ext cx="7543800" cy="426720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sz="2400" dirty="0" smtClean="0"/>
              <a:t>Of 137 people who participated in RSAT between January 2014 and June 2017: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dirty="0"/>
          </a:p>
          <a:p>
            <a:pPr marL="0" indent="0">
              <a:spcBef>
                <a:spcPts val="0"/>
              </a:spcBef>
              <a:buNone/>
            </a:pPr>
            <a:endParaRPr lang="en-US" sz="2400" dirty="0" smtClean="0"/>
          </a:p>
          <a:p>
            <a:pPr>
              <a:spcBef>
                <a:spcPts val="0"/>
              </a:spcBef>
            </a:pPr>
            <a:endParaRPr lang="en-US" sz="2400" dirty="0"/>
          </a:p>
          <a:p>
            <a:pPr marL="0" indent="0">
              <a:spcBef>
                <a:spcPts val="0"/>
              </a:spcBef>
              <a:buNone/>
            </a:pPr>
            <a:endParaRPr lang="en-US" sz="2400" dirty="0" smtClean="0"/>
          </a:p>
          <a:p>
            <a:pPr marL="0" indent="0">
              <a:spcBef>
                <a:spcPts val="0"/>
              </a:spcBef>
              <a:buNone/>
            </a:pPr>
            <a:endParaRPr lang="en-US" sz="2000" dirty="0" smtClean="0"/>
          </a:p>
          <a:p>
            <a:pPr marL="0" indent="0">
              <a:spcBef>
                <a:spcPts val="0"/>
              </a:spcBef>
              <a:buNone/>
            </a:pPr>
            <a:endParaRPr lang="en-US" sz="24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170913"/>
              </p:ext>
            </p:extLst>
          </p:nvPr>
        </p:nvGraphicFramePr>
        <p:xfrm>
          <a:off x="1346200" y="3080009"/>
          <a:ext cx="6426200" cy="2927985"/>
        </p:xfrm>
        <a:graphic>
          <a:graphicData uri="http://schemas.openxmlformats.org/drawingml/2006/table">
            <a:tbl>
              <a:tblPr/>
              <a:tblGrid>
                <a:gridCol w="2477059"/>
                <a:gridCol w="1854256"/>
                <a:gridCol w="240629"/>
                <a:gridCol w="1854256"/>
              </a:tblGrid>
              <a:tr h="47625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Crime Type Among Those Arrested in the 6-months following Release from RSAT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80975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Completed RSAT Tx (n=13)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Did Not Complete RSAT Tx (n=54)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BFE"/>
                    </a:solidFill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marL="182880" lvl="1" algn="l" fontAlgn="t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Theft/Burglary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 (77%)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 (65%)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BFE"/>
                    </a:solidFill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marL="182880" lvl="1" algn="l" fontAlgn="t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Alcohol/Drug 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Related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 (54%)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 (46%)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BFE"/>
                    </a:solidFill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marL="182880" lvl="1" algn="l" fontAlgn="t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Tresspass/Malicious Mischief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 (15%)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 (26%)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BFE"/>
                    </a:solidFill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marL="182880" lvl="1" algn="l" fontAlgn="t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Assault/Harassment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(7.7%)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 (20%)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BFE"/>
                    </a:solidFill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marL="182880" lvl="1" algn="l" fontAlgn="t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DV, Child Abuse, related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(7.7%)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 (17%)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BFE"/>
                    </a:solidFill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marL="182880" lvl="1" algn="l" fontAlgn="t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Probation /Supervision/Contempt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(7.7%)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 (30%)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BFE"/>
                    </a:solidFill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marL="182880" lvl="1" algn="l" fontAlgn="t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Reckless/Negligent Driving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(7.7%)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 (5.6%)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BFE"/>
                    </a:solidFill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marL="182880" lvl="1" algn="l" fontAlgn="t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Sex Related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(7.7%)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(1.9%)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BFE"/>
                    </a:solidFill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marL="182880" lvl="1" algn="l" fontAlgn="t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Vehicle License Related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(7.7%)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 (13%)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BFE"/>
                    </a:solidFill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marL="182880" lvl="1" algn="l" fontAlgn="t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Weapons Related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(7.7%)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 (5.6%)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BFE"/>
                    </a:solidFill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marL="182880" lvl="1" algn="l" fontAlgn="t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DUI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 (9.3%)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BFE"/>
                    </a:solidFill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marL="182880" lvl="1" algn="l" fontAlgn="t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Fail to comply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 (13%)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BFE"/>
                    </a:solidFill>
                  </a:tcPr>
                </a:tc>
              </a:tr>
              <a:tr h="316230">
                <a:tc gridSpan="4">
                  <a:txBody>
                    <a:bodyPr/>
                    <a:lstStyle/>
                    <a:p>
                      <a:pPr algn="l" fontAlgn="t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note: Clients might have been arrested for crimes in multiple categories.  Often multiple charges are filed for a single arrest event.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AFBF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7526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FBFE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FBF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FBFE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87803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 smtClean="0"/>
              <a:t>Questions?  </a:t>
            </a:r>
          </a:p>
          <a:p>
            <a:pPr marL="0" indent="0">
              <a:buNone/>
            </a:pPr>
            <a:r>
              <a:rPr lang="en-US" sz="2400" dirty="0" smtClean="0"/>
              <a:t>Please contact either:</a:t>
            </a:r>
          </a:p>
          <a:p>
            <a:pPr marL="0" indent="0">
              <a:buNone/>
            </a:pPr>
            <a:endParaRPr lang="en-US" sz="2400" dirty="0" smtClean="0"/>
          </a:p>
          <a:p>
            <a:pPr marL="400050" lvl="1" indent="0">
              <a:buNone/>
            </a:pPr>
            <a:r>
              <a:rPr lang="en-US" sz="2400" dirty="0" smtClean="0"/>
              <a:t>Earl Long at 360-725-9985, </a:t>
            </a:r>
            <a:r>
              <a:rPr lang="en-US" sz="2400" dirty="0" smtClean="0">
                <a:hlinkClick r:id="rId2"/>
              </a:rPr>
              <a:t>earl.long@dshs.wa.gov</a:t>
            </a:r>
            <a:endParaRPr lang="en-US" sz="2400" dirty="0" smtClean="0"/>
          </a:p>
          <a:p>
            <a:pPr marL="400050" lvl="1" indent="0">
              <a:buNone/>
            </a:pPr>
            <a:endParaRPr lang="en-US" sz="2400" dirty="0"/>
          </a:p>
          <a:p>
            <a:pPr marL="400050" lvl="1" indent="0">
              <a:buNone/>
            </a:pPr>
            <a:r>
              <a:rPr lang="en-US" sz="2400" dirty="0" smtClean="0"/>
              <a:t>Ahney King at 360-725-3753, </a:t>
            </a:r>
            <a:r>
              <a:rPr lang="en-US" sz="2400" dirty="0" smtClean="0">
                <a:hlinkClick r:id="rId3"/>
              </a:rPr>
              <a:t>ahney.king@dshs.wa.gov</a:t>
            </a:r>
            <a:endParaRPr lang="en-US" sz="2400" dirty="0" smtClean="0"/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263049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143000" y="990600"/>
            <a:ext cx="7696200" cy="685800"/>
          </a:xfrm>
        </p:spPr>
        <p:txBody>
          <a:bodyPr>
            <a:normAutofit/>
          </a:bodyPr>
          <a:lstStyle/>
          <a:p>
            <a:r>
              <a:rPr lang="en-US" sz="3600" b="1" dirty="0"/>
              <a:t>DSHS ICDB – What is it?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905000"/>
            <a:ext cx="7239000" cy="4267200"/>
          </a:xfrm>
        </p:spPr>
        <p:txBody>
          <a:bodyPr>
            <a:normAutofit fontScale="92500" lnSpcReduction="1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400" dirty="0" smtClean="0"/>
              <a:t>A longitudinal </a:t>
            </a:r>
            <a:r>
              <a:rPr lang="en-US" sz="2400" dirty="0"/>
              <a:t>client database containing over a decade of detailed service risks, history, costs, and outcomes. </a:t>
            </a:r>
            <a:r>
              <a:rPr lang="en-US" sz="2400" dirty="0" smtClean="0"/>
              <a:t>Information is drawn </a:t>
            </a:r>
            <a:r>
              <a:rPr lang="en-US" sz="2400" dirty="0"/>
              <a:t>from over 30 data systems across and outside of DSHS.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dirty="0"/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/>
              <a:t>This information is </a:t>
            </a:r>
            <a:r>
              <a:rPr lang="en-US" sz="2400" dirty="0"/>
              <a:t>used </a:t>
            </a:r>
            <a:r>
              <a:rPr lang="en-US" sz="2400" dirty="0" smtClean="0"/>
              <a:t>to: 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dirty="0" smtClean="0"/>
          </a:p>
          <a:p>
            <a:pPr>
              <a:spcBef>
                <a:spcPts val="0"/>
              </a:spcBef>
            </a:pPr>
            <a:r>
              <a:rPr lang="en-US" sz="2400" dirty="0"/>
              <a:t>S</a:t>
            </a:r>
            <a:r>
              <a:rPr lang="en-US" sz="2400" dirty="0" smtClean="0"/>
              <a:t>upport </a:t>
            </a:r>
            <a:r>
              <a:rPr lang="en-US" sz="2400" dirty="0"/>
              <a:t>cost-benefit and cost </a:t>
            </a:r>
            <a:r>
              <a:rPr lang="en-US" sz="2400" dirty="0" smtClean="0"/>
              <a:t>offset</a:t>
            </a:r>
            <a:endParaRPr lang="en-US" sz="2400" dirty="0"/>
          </a:p>
          <a:p>
            <a:pPr marL="0" indent="0">
              <a:spcBef>
                <a:spcPts val="0"/>
              </a:spcBef>
              <a:buNone/>
            </a:pPr>
            <a:endParaRPr lang="en-US" sz="2400" dirty="0" smtClean="0"/>
          </a:p>
          <a:p>
            <a:pPr>
              <a:spcBef>
                <a:spcPts val="0"/>
              </a:spcBef>
            </a:pPr>
            <a:r>
              <a:rPr lang="en-US" sz="2400" dirty="0" smtClean="0"/>
              <a:t>Provide analyses</a:t>
            </a:r>
            <a:r>
              <a:rPr lang="en-US" sz="2400" dirty="0"/>
              <a:t>, program evaluations, operational </a:t>
            </a:r>
            <a:r>
              <a:rPr lang="en-US" sz="2400"/>
              <a:t>program </a:t>
            </a:r>
            <a:r>
              <a:rPr lang="en-US" sz="2400" smtClean="0"/>
              <a:t>decisions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smtClean="0"/>
          </a:p>
          <a:p>
            <a:pPr>
              <a:spcBef>
                <a:spcPts val="0"/>
              </a:spcBef>
            </a:pPr>
            <a:r>
              <a:rPr lang="en-US" sz="2400" smtClean="0"/>
              <a:t>geographical </a:t>
            </a:r>
            <a:r>
              <a:rPr lang="en-US" sz="2400" dirty="0"/>
              <a:t>analyses and in-depth </a:t>
            </a:r>
            <a:r>
              <a:rPr lang="en-US" sz="2400" dirty="0" smtClean="0"/>
              <a:t>research 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dirty="0"/>
          </a:p>
          <a:p>
            <a:pPr marL="0" indent="0">
              <a:spcBef>
                <a:spcPts val="0"/>
              </a:spcBef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14641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524000" y="1066800"/>
            <a:ext cx="7696200" cy="685800"/>
          </a:xfrm>
        </p:spPr>
        <p:txBody>
          <a:bodyPr>
            <a:normAutofit/>
          </a:bodyPr>
          <a:lstStyle/>
          <a:p>
            <a:r>
              <a:rPr lang="en-US" sz="3600" b="1" dirty="0"/>
              <a:t>DSHS ICDB – Why?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905000"/>
            <a:ext cx="7924800" cy="472440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400" dirty="0" smtClean="0"/>
              <a:t>Provides an explanation for </a:t>
            </a:r>
            <a:r>
              <a:rPr lang="en-US" sz="2400" dirty="0"/>
              <a:t>the state’s social services for the </a:t>
            </a:r>
            <a:r>
              <a:rPr lang="en-US" sz="2400" dirty="0" smtClean="0"/>
              <a:t>2.4 million </a:t>
            </a:r>
            <a:r>
              <a:rPr lang="en-US" sz="2400" dirty="0"/>
              <a:t>DSHS clients served </a:t>
            </a:r>
            <a:r>
              <a:rPr lang="en-US" sz="2400" smtClean="0"/>
              <a:t>each </a:t>
            </a:r>
            <a:r>
              <a:rPr lang="en-US" sz="2400" smtClean="0"/>
              <a:t>year.</a:t>
            </a:r>
            <a:endParaRPr lang="en-US" sz="2400" dirty="0"/>
          </a:p>
          <a:p>
            <a:pPr marL="0" indent="0">
              <a:spcBef>
                <a:spcPts val="0"/>
              </a:spcBef>
              <a:buNone/>
            </a:pPr>
            <a:endParaRPr lang="en-US" sz="2400" dirty="0"/>
          </a:p>
          <a:p>
            <a:pPr marL="0" indent="0">
              <a:spcBef>
                <a:spcPts val="0"/>
              </a:spcBef>
              <a:buNone/>
            </a:pPr>
            <a:r>
              <a:rPr lang="en-US" sz="2400" i="1" dirty="0"/>
              <a:t>The ICDB is the only place where all the </a:t>
            </a:r>
            <a:r>
              <a:rPr lang="en-US" sz="2400" i="1" dirty="0" smtClean="0"/>
              <a:t>DSHS client information comes </a:t>
            </a:r>
            <a:r>
              <a:rPr lang="en-US" sz="2400" i="1" dirty="0"/>
              <a:t>together. </a:t>
            </a:r>
            <a:r>
              <a:rPr lang="en-US" sz="2400" i="1" dirty="0" smtClean="0"/>
              <a:t> </a:t>
            </a:r>
            <a:r>
              <a:rPr lang="en-US" sz="2400" dirty="0"/>
              <a:t>T</a:t>
            </a:r>
            <a:r>
              <a:rPr lang="en-US" sz="2400" dirty="0" smtClean="0"/>
              <a:t>his </a:t>
            </a:r>
            <a:r>
              <a:rPr lang="en-US" sz="2400" dirty="0"/>
              <a:t>central </a:t>
            </a:r>
            <a:r>
              <a:rPr lang="en-US" sz="2400" dirty="0" smtClean="0"/>
              <a:t>client </a:t>
            </a:r>
            <a:r>
              <a:rPr lang="en-US" sz="2400" dirty="0"/>
              <a:t>database, </a:t>
            </a:r>
            <a:r>
              <a:rPr lang="en-US" sz="2400" dirty="0" smtClean="0"/>
              <a:t>provides a </a:t>
            </a:r>
            <a:r>
              <a:rPr lang="en-US" sz="2400" dirty="0"/>
              <a:t>current and historical look into the life experiences of </a:t>
            </a:r>
            <a:r>
              <a:rPr lang="en-US" sz="2400" dirty="0" smtClean="0"/>
              <a:t>Washington residents </a:t>
            </a:r>
            <a:r>
              <a:rPr lang="en-US" sz="2400" dirty="0"/>
              <a:t>and families who encounter the state’s social service system.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514679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609600" y="1066800"/>
            <a:ext cx="7696200" cy="685800"/>
          </a:xfrm>
        </p:spPr>
        <p:txBody>
          <a:bodyPr>
            <a:normAutofit/>
          </a:bodyPr>
          <a:lstStyle/>
          <a:p>
            <a:r>
              <a:rPr lang="en-US" sz="3600" b="1" dirty="0"/>
              <a:t>DSHS ICDB –  Confidentiality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3840163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sz="2400" dirty="0"/>
              <a:t>Strict confidentiality standards are in place to ensure protection of personal client </a:t>
            </a:r>
            <a:r>
              <a:rPr lang="en-US" sz="2400" dirty="0" smtClean="0"/>
              <a:t>information</a:t>
            </a:r>
            <a:endParaRPr lang="en-US" sz="2400" dirty="0"/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/>
              <a:t> </a:t>
            </a:r>
          </a:p>
          <a:p>
            <a:pPr>
              <a:spcBef>
                <a:spcPts val="0"/>
              </a:spcBef>
            </a:pPr>
            <a:r>
              <a:rPr lang="en-US" sz="2400" dirty="0"/>
              <a:t>Strict adherence to human subjects review applies to all research conducted from this central client </a:t>
            </a:r>
            <a:r>
              <a:rPr lang="en-US" sz="2400" dirty="0" smtClean="0"/>
              <a:t>database </a:t>
            </a:r>
            <a:endParaRPr lang="en-US" sz="2400" dirty="0"/>
          </a:p>
          <a:p>
            <a:pPr marL="0" indent="0">
              <a:spcBef>
                <a:spcPts val="0"/>
              </a:spcBef>
              <a:buNone/>
            </a:pPr>
            <a:endParaRPr lang="en-US" sz="2400" dirty="0"/>
          </a:p>
          <a:p>
            <a:pPr>
              <a:spcBef>
                <a:spcPts val="0"/>
              </a:spcBef>
            </a:pPr>
            <a:r>
              <a:rPr lang="en-US" sz="2400" dirty="0"/>
              <a:t>Data management is HIPAA </a:t>
            </a:r>
            <a:r>
              <a:rPr lang="en-US" sz="2400" dirty="0" smtClean="0"/>
              <a:t>compliant</a:t>
            </a:r>
            <a:endParaRPr lang="en-US" sz="2400" dirty="0"/>
          </a:p>
          <a:p>
            <a:pPr marL="0" indent="0">
              <a:spcBef>
                <a:spcPts val="0"/>
              </a:spcBef>
              <a:buNone/>
            </a:pPr>
            <a:endParaRPr lang="en-US" sz="2400" dirty="0"/>
          </a:p>
          <a:p>
            <a:pPr>
              <a:spcBef>
                <a:spcPts val="0"/>
              </a:spcBef>
            </a:pPr>
            <a:r>
              <a:rPr lang="en-US" sz="2400" dirty="0"/>
              <a:t>Meets 42 CFR confidentiality </a:t>
            </a:r>
            <a:r>
              <a:rPr lang="en-US" sz="2400" dirty="0" smtClean="0"/>
              <a:t>requirements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09804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81000" y="990600"/>
            <a:ext cx="7696200" cy="685800"/>
          </a:xfrm>
        </p:spPr>
        <p:txBody>
          <a:bodyPr>
            <a:normAutofit/>
          </a:bodyPr>
          <a:lstStyle/>
          <a:p>
            <a:r>
              <a:rPr lang="en-US" sz="3600" b="1" dirty="0"/>
              <a:t>DSHS ICDB – What kind of data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98516689"/>
              </p:ext>
            </p:extLst>
          </p:nvPr>
        </p:nvGraphicFramePr>
        <p:xfrm>
          <a:off x="457200" y="1905000"/>
          <a:ext cx="8229600" cy="423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Service spans and costs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Residential history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Sex, race/ethnicity and citizenship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Births to Washington residents and parent/child links through Support Enforcement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Length and type of social services received and their costs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Medical coverage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Health status, medical </a:t>
                      </a:r>
                      <a:r>
                        <a:rPr lang="en-US" sz="1600" b="0" dirty="0" smtClean="0">
                          <a:solidFill>
                            <a:schemeClr val="tx1"/>
                          </a:solidFill>
                        </a:rPr>
                        <a:t>encounters, 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and prescriptions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Mental health status and services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Alcohol and drug problems and treatment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Developmental disability services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Severity of health problems, functional health status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Economic services and child support enforcement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Out-of-home placement episodes and events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Adult and juvenile criminal justice events (arrests, convictions, and incarcerations)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Juvenile rehabilitation services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Employment information (wages, hours and industry type)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Vocational rehabilitation services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Disabling health conditions and long-term care services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Status and spells of homelessness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Death and its causes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sz="16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127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876B5734-47E9-4C3B-A05A-C7E2F3A325AD}"/>
              </a:ext>
            </a:extLst>
          </p:cNvPr>
          <p:cNvGrpSpPr/>
          <p:nvPr/>
        </p:nvGrpSpPr>
        <p:grpSpPr>
          <a:xfrm>
            <a:off x="228600" y="381001"/>
            <a:ext cx="8534400" cy="5823764"/>
            <a:chOff x="569728" y="979766"/>
            <a:chExt cx="8138160" cy="5350592"/>
          </a:xfrm>
        </p:grpSpPr>
        <p:grpSp>
          <p:nvGrpSpPr>
            <p:cNvPr id="5" name="Group 103">
              <a:extLst>
                <a:ext uri="{FF2B5EF4-FFF2-40B4-BE49-F238E27FC236}">
                  <a16:creationId xmlns:a16="http://schemas.microsoft.com/office/drawing/2014/main" xmlns="" id="{B78EC41D-C3F5-4FA8-9F45-F814EB39B1C9}"/>
                </a:ext>
              </a:extLst>
            </p:cNvPr>
            <p:cNvGrpSpPr/>
            <p:nvPr/>
          </p:nvGrpSpPr>
          <p:grpSpPr>
            <a:xfrm flipV="1">
              <a:off x="1101586" y="2090701"/>
              <a:ext cx="7024082" cy="1367819"/>
              <a:chOff x="1084752" y="2850399"/>
              <a:chExt cx="7024082" cy="1367819"/>
            </a:xfrm>
          </p:grpSpPr>
          <p:cxnSp>
            <p:nvCxnSpPr>
              <p:cNvPr id="165" name="Elbow Connector 506">
                <a:extLst>
                  <a:ext uri="{FF2B5EF4-FFF2-40B4-BE49-F238E27FC236}">
                    <a16:creationId xmlns:a16="http://schemas.microsoft.com/office/drawing/2014/main" xmlns="" id="{EA8E1D68-3AB1-4879-B25D-B90FE0143E1C}"/>
                  </a:ext>
                </a:extLst>
              </p:cNvPr>
              <p:cNvCxnSpPr/>
              <p:nvPr/>
            </p:nvCxnSpPr>
            <p:spPr>
              <a:xfrm rot="5400000">
                <a:off x="3809730" y="3434392"/>
                <a:ext cx="983204" cy="457200"/>
              </a:xfrm>
              <a:prstGeom prst="bentConnector3">
                <a:avLst>
                  <a:gd name="adj1" fmla="val 50000"/>
                </a:avLst>
              </a:prstGeom>
              <a:ln w="3175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6" name="Elbow Connector 42">
                <a:extLst>
                  <a:ext uri="{FF2B5EF4-FFF2-40B4-BE49-F238E27FC236}">
                    <a16:creationId xmlns:a16="http://schemas.microsoft.com/office/drawing/2014/main" xmlns="" id="{8C0B3020-7904-4CC5-93DF-4888CC0C156A}"/>
                  </a:ext>
                </a:extLst>
              </p:cNvPr>
              <p:cNvCxnSpPr/>
              <p:nvPr/>
            </p:nvCxnSpPr>
            <p:spPr>
              <a:xfrm rot="16200000" flipH="1">
                <a:off x="4354826" y="3434392"/>
                <a:ext cx="983204" cy="457200"/>
              </a:xfrm>
              <a:prstGeom prst="bentConnector3">
                <a:avLst>
                  <a:gd name="adj1" fmla="val 50000"/>
                </a:avLst>
              </a:prstGeom>
              <a:ln w="3175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67" name="Group 455">
                <a:extLst>
                  <a:ext uri="{FF2B5EF4-FFF2-40B4-BE49-F238E27FC236}">
                    <a16:creationId xmlns:a16="http://schemas.microsoft.com/office/drawing/2014/main" xmlns="" id="{2988E8CD-F543-42D8-A38E-9D940335AC01}"/>
                  </a:ext>
                </a:extLst>
              </p:cNvPr>
              <p:cNvGrpSpPr/>
              <p:nvPr/>
            </p:nvGrpSpPr>
            <p:grpSpPr>
              <a:xfrm flipV="1">
                <a:off x="1084752" y="2850399"/>
                <a:ext cx="7024082" cy="1367819"/>
                <a:chOff x="426550" y="666733"/>
                <a:chExt cx="6582482" cy="1054762"/>
              </a:xfrm>
            </p:grpSpPr>
            <p:cxnSp>
              <p:nvCxnSpPr>
                <p:cNvPr id="168" name="Elbow Connector 49">
                  <a:extLst>
                    <a:ext uri="{FF2B5EF4-FFF2-40B4-BE49-F238E27FC236}">
                      <a16:creationId xmlns:a16="http://schemas.microsoft.com/office/drawing/2014/main" xmlns="" id="{1C90C2E5-342C-4C1B-BAEC-D2266EA84397}"/>
                    </a:ext>
                  </a:extLst>
                </p:cNvPr>
                <p:cNvCxnSpPr/>
                <p:nvPr/>
              </p:nvCxnSpPr>
              <p:spPr>
                <a:xfrm rot="16200000" flipV="1">
                  <a:off x="2433858" y="537617"/>
                  <a:ext cx="926658" cy="1199677"/>
                </a:xfrm>
                <a:prstGeom prst="bentConnector3">
                  <a:avLst>
                    <a:gd name="adj1" fmla="val 50000"/>
                  </a:avLst>
                </a:prstGeom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" name="Elbow Connector 510">
                  <a:extLst>
                    <a:ext uri="{FF2B5EF4-FFF2-40B4-BE49-F238E27FC236}">
                      <a16:creationId xmlns:a16="http://schemas.microsoft.com/office/drawing/2014/main" xmlns="" id="{9DC8267C-F585-43CD-8D4A-ED61806F27D5}"/>
                    </a:ext>
                  </a:extLst>
                </p:cNvPr>
                <p:cNvCxnSpPr/>
                <p:nvPr/>
              </p:nvCxnSpPr>
              <p:spPr>
                <a:xfrm rot="5400000" flipH="1" flipV="1">
                  <a:off x="4044417" y="538050"/>
                  <a:ext cx="926658" cy="1199677"/>
                </a:xfrm>
                <a:prstGeom prst="bentConnector3">
                  <a:avLst>
                    <a:gd name="adj1" fmla="val 50000"/>
                  </a:avLst>
                </a:prstGeom>
                <a:ln w="3175"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0" name="Elbow Connector 511">
                  <a:extLst>
                    <a:ext uri="{FF2B5EF4-FFF2-40B4-BE49-F238E27FC236}">
                      <a16:creationId xmlns:a16="http://schemas.microsoft.com/office/drawing/2014/main" xmlns="" id="{6A992B96-51B7-456D-952B-02D125DD697E}"/>
                    </a:ext>
                  </a:extLst>
                </p:cNvPr>
                <p:cNvCxnSpPr/>
                <p:nvPr/>
              </p:nvCxnSpPr>
              <p:spPr>
                <a:xfrm rot="16200000" flipV="1">
                  <a:off x="1825995" y="212207"/>
                  <a:ext cx="1010900" cy="1920231"/>
                </a:xfrm>
                <a:prstGeom prst="bentConnector3">
                  <a:avLst>
                    <a:gd name="adj1" fmla="val 50000"/>
                  </a:avLst>
                </a:prstGeom>
                <a:ln w="3175"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1" name="Elbow Connector 512">
                  <a:extLst>
                    <a:ext uri="{FF2B5EF4-FFF2-40B4-BE49-F238E27FC236}">
                      <a16:creationId xmlns:a16="http://schemas.microsoft.com/office/drawing/2014/main" xmlns="" id="{1FA7354C-C767-4EB7-AFE6-F45F8B0549C8}"/>
                    </a:ext>
                  </a:extLst>
                </p:cNvPr>
                <p:cNvCxnSpPr/>
                <p:nvPr/>
              </p:nvCxnSpPr>
              <p:spPr>
                <a:xfrm rot="16200000" flipV="1">
                  <a:off x="1289102" y="-101599"/>
                  <a:ext cx="926658" cy="2651761"/>
                </a:xfrm>
                <a:prstGeom prst="bentConnector3">
                  <a:avLst>
                    <a:gd name="adj1" fmla="val 50000"/>
                  </a:avLst>
                </a:prstGeom>
                <a:ln w="3175"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2" name="Elbow Connector 513">
                  <a:extLst>
                    <a:ext uri="{FF2B5EF4-FFF2-40B4-BE49-F238E27FC236}">
                      <a16:creationId xmlns:a16="http://schemas.microsoft.com/office/drawing/2014/main" xmlns="" id="{52124E4A-7063-4539-B11F-E289E8E76312}"/>
                    </a:ext>
                  </a:extLst>
                </p:cNvPr>
                <p:cNvCxnSpPr/>
                <p:nvPr/>
              </p:nvCxnSpPr>
              <p:spPr>
                <a:xfrm rot="5400000" flipH="1" flipV="1">
                  <a:off x="4585063" y="166347"/>
                  <a:ext cx="1010899" cy="2011672"/>
                </a:xfrm>
                <a:prstGeom prst="bentConnector3">
                  <a:avLst>
                    <a:gd name="adj1" fmla="val 50000"/>
                  </a:avLst>
                </a:prstGeom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3" name="Elbow Connector 54">
                  <a:extLst>
                    <a:ext uri="{FF2B5EF4-FFF2-40B4-BE49-F238E27FC236}">
                      <a16:creationId xmlns:a16="http://schemas.microsoft.com/office/drawing/2014/main" xmlns="" id="{C0ED8BE0-0D46-4952-BD86-667A82AC3514}"/>
                    </a:ext>
                  </a:extLst>
                </p:cNvPr>
                <p:cNvCxnSpPr/>
                <p:nvPr/>
              </p:nvCxnSpPr>
              <p:spPr>
                <a:xfrm rot="5400000" flipH="1" flipV="1">
                  <a:off x="5131989" y="-155549"/>
                  <a:ext cx="1010900" cy="2743187"/>
                </a:xfrm>
                <a:prstGeom prst="bentConnector3">
                  <a:avLst>
                    <a:gd name="adj1" fmla="val 50000"/>
                  </a:avLst>
                </a:prstGeom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6C78A8D6-B4D5-4D94-887C-0C9AB11D73C6}"/>
                </a:ext>
              </a:extLst>
            </p:cNvPr>
            <p:cNvSpPr txBox="1"/>
            <p:nvPr/>
          </p:nvSpPr>
          <p:spPr>
            <a:xfrm>
              <a:off x="1283599" y="3180354"/>
              <a:ext cx="118717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>
                  <a:latin typeface="Calibri" pitchFamily="34" charset="0"/>
                  <a:cs typeface="Calibri" pitchFamily="34" charset="0"/>
                </a:rPr>
                <a:t>Internal</a:t>
              </a:r>
            </a:p>
          </p:txBody>
        </p:sp>
        <p:sp>
          <p:nvSpPr>
            <p:cNvPr id="7" name="Line 109">
              <a:extLst>
                <a:ext uri="{FF2B5EF4-FFF2-40B4-BE49-F238E27FC236}">
                  <a16:creationId xmlns:a16="http://schemas.microsoft.com/office/drawing/2014/main" xmlns="" id="{7AB2CE97-2B6B-48AC-B320-7BDF60E15D1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705288" y="1757558"/>
              <a:ext cx="66065" cy="0"/>
            </a:xfrm>
            <a:prstGeom prst="line">
              <a:avLst/>
            </a:prstGeom>
            <a:solidFill>
              <a:schemeClr val="bg1"/>
            </a:solidFill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8" name="Line 110">
              <a:extLst>
                <a:ext uri="{FF2B5EF4-FFF2-40B4-BE49-F238E27FC236}">
                  <a16:creationId xmlns:a16="http://schemas.microsoft.com/office/drawing/2014/main" xmlns="" id="{78F10D52-6B14-4F69-8D93-8419E91A125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705288" y="1545491"/>
              <a:ext cx="66065" cy="0"/>
            </a:xfrm>
            <a:prstGeom prst="line">
              <a:avLst/>
            </a:prstGeom>
            <a:solidFill>
              <a:schemeClr val="bg1"/>
            </a:solidFill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9" name="Line 98">
              <a:extLst>
                <a:ext uri="{FF2B5EF4-FFF2-40B4-BE49-F238E27FC236}">
                  <a16:creationId xmlns:a16="http://schemas.microsoft.com/office/drawing/2014/main" xmlns="" id="{52CDA913-10F8-4DAE-9D39-814D0EB3E9D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665245" y="1665974"/>
              <a:ext cx="0" cy="764714"/>
            </a:xfrm>
            <a:prstGeom prst="line">
              <a:avLst/>
            </a:prstGeom>
            <a:solidFill>
              <a:schemeClr val="bg1"/>
            </a:solidFill>
            <a:ln w="3175">
              <a:solidFill>
                <a:schemeClr val="tx1">
                  <a:lumMod val="75000"/>
                  <a:lumOff val="2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0" name="Line 109">
              <a:extLst>
                <a:ext uri="{FF2B5EF4-FFF2-40B4-BE49-F238E27FC236}">
                  <a16:creationId xmlns:a16="http://schemas.microsoft.com/office/drawing/2014/main" xmlns="" id="{AB765D39-FA3F-4972-9EFE-E1E307F9700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665245" y="1878041"/>
              <a:ext cx="66065" cy="0"/>
            </a:xfrm>
            <a:prstGeom prst="line">
              <a:avLst/>
            </a:prstGeom>
            <a:solidFill>
              <a:schemeClr val="bg1"/>
            </a:solidFill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1" name="Line 110">
              <a:extLst>
                <a:ext uri="{FF2B5EF4-FFF2-40B4-BE49-F238E27FC236}">
                  <a16:creationId xmlns:a16="http://schemas.microsoft.com/office/drawing/2014/main" xmlns="" id="{93EF1A53-86A5-4AC6-8D7D-BDC60AA06A4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665245" y="1665974"/>
              <a:ext cx="66065" cy="0"/>
            </a:xfrm>
            <a:prstGeom prst="line">
              <a:avLst/>
            </a:prstGeom>
            <a:solidFill>
              <a:schemeClr val="bg1"/>
            </a:solidFill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2" name="Line 98">
              <a:extLst>
                <a:ext uri="{FF2B5EF4-FFF2-40B4-BE49-F238E27FC236}">
                  <a16:creationId xmlns:a16="http://schemas.microsoft.com/office/drawing/2014/main" xmlns="" id="{B1D1B8C6-94CC-4949-A328-66D72CD5519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82558" y="1665974"/>
              <a:ext cx="0" cy="764714"/>
            </a:xfrm>
            <a:prstGeom prst="line">
              <a:avLst/>
            </a:prstGeom>
            <a:solidFill>
              <a:schemeClr val="bg1"/>
            </a:solidFill>
            <a:ln w="3175">
              <a:solidFill>
                <a:schemeClr val="tx1">
                  <a:lumMod val="75000"/>
                  <a:lumOff val="2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3" name="Line 109">
              <a:extLst>
                <a:ext uri="{FF2B5EF4-FFF2-40B4-BE49-F238E27FC236}">
                  <a16:creationId xmlns:a16="http://schemas.microsoft.com/office/drawing/2014/main" xmlns="" id="{8127C17A-0A0F-4A4D-8838-DC9BBC0FBCE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82558" y="1665974"/>
              <a:ext cx="66065" cy="0"/>
            </a:xfrm>
            <a:prstGeom prst="line">
              <a:avLst/>
            </a:prstGeom>
            <a:solidFill>
              <a:schemeClr val="bg1"/>
            </a:solidFill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4" name="Text Box 137">
              <a:extLst>
                <a:ext uri="{FF2B5EF4-FFF2-40B4-BE49-F238E27FC236}">
                  <a16:creationId xmlns:a16="http://schemas.microsoft.com/office/drawing/2014/main" xmlns="" id="{EBDF5B2F-334A-4B25-BCD8-374A8432BC1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17542" y="1566664"/>
              <a:ext cx="669518" cy="213475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 lIns="27432" rIns="9144">
              <a:spAutoFit/>
            </a:bodyPr>
            <a:lstStyle/>
            <a:p>
              <a:pPr>
                <a:spcAft>
                  <a:spcPts val="800"/>
                </a:spcAft>
              </a:pPr>
              <a:r>
                <a:rPr lang="en-US" sz="800" dirty="0">
                  <a:latin typeface="Calibri" pitchFamily="34" charset="0"/>
                  <a:cs typeface="Calibri" pitchFamily="34" charset="0"/>
                </a:rPr>
                <a:t>Arrests</a:t>
              </a:r>
            </a:p>
          </p:txBody>
        </p:sp>
        <p:sp>
          <p:nvSpPr>
            <p:cNvPr id="15" name="Line 98">
              <a:extLst>
                <a:ext uri="{FF2B5EF4-FFF2-40B4-BE49-F238E27FC236}">
                  <a16:creationId xmlns:a16="http://schemas.microsoft.com/office/drawing/2014/main" xmlns="" id="{BC8D574D-DEB1-46E6-A178-E299C9DB4ED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698709" y="1139646"/>
              <a:ext cx="0" cy="1097280"/>
            </a:xfrm>
            <a:prstGeom prst="line">
              <a:avLst/>
            </a:prstGeom>
            <a:solidFill>
              <a:schemeClr val="bg1"/>
            </a:solidFill>
            <a:ln w="3175">
              <a:solidFill>
                <a:schemeClr val="tx1">
                  <a:lumMod val="85000"/>
                  <a:lumOff val="1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6" name="Line 109">
              <a:extLst>
                <a:ext uri="{FF2B5EF4-FFF2-40B4-BE49-F238E27FC236}">
                  <a16:creationId xmlns:a16="http://schemas.microsoft.com/office/drawing/2014/main" xmlns="" id="{366EB6AF-52CE-4112-8F72-09DCC8FEBB5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698709" y="1871346"/>
              <a:ext cx="66065" cy="0"/>
            </a:xfrm>
            <a:prstGeom prst="line">
              <a:avLst/>
            </a:prstGeom>
            <a:solidFill>
              <a:schemeClr val="bg1"/>
            </a:solidFill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7" name="Line 110">
              <a:extLst>
                <a:ext uri="{FF2B5EF4-FFF2-40B4-BE49-F238E27FC236}">
                  <a16:creationId xmlns:a16="http://schemas.microsoft.com/office/drawing/2014/main" xmlns="" id="{DC29803A-3B65-4594-8895-A57CF889A4C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698709" y="1725006"/>
              <a:ext cx="66065" cy="0"/>
            </a:xfrm>
            <a:prstGeom prst="line">
              <a:avLst/>
            </a:prstGeom>
            <a:solidFill>
              <a:schemeClr val="bg1"/>
            </a:solidFill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8" name="Line 110">
              <a:extLst>
                <a:ext uri="{FF2B5EF4-FFF2-40B4-BE49-F238E27FC236}">
                  <a16:creationId xmlns:a16="http://schemas.microsoft.com/office/drawing/2014/main" xmlns="" id="{DA83525E-CC8C-426E-B1D9-F12E474DDCF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698709" y="1139646"/>
              <a:ext cx="66065" cy="0"/>
            </a:xfrm>
            <a:prstGeom prst="line">
              <a:avLst/>
            </a:prstGeom>
            <a:solidFill>
              <a:schemeClr val="bg1"/>
            </a:solidFill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9" name="Line 110">
              <a:extLst>
                <a:ext uri="{FF2B5EF4-FFF2-40B4-BE49-F238E27FC236}">
                  <a16:creationId xmlns:a16="http://schemas.microsoft.com/office/drawing/2014/main" xmlns="" id="{0CAA490F-D5CE-42C6-B65F-885B524E45F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698709" y="1285986"/>
              <a:ext cx="66065" cy="0"/>
            </a:xfrm>
            <a:prstGeom prst="line">
              <a:avLst/>
            </a:prstGeom>
            <a:solidFill>
              <a:schemeClr val="bg1"/>
            </a:solidFill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0" name="Line 110">
              <a:extLst>
                <a:ext uri="{FF2B5EF4-FFF2-40B4-BE49-F238E27FC236}">
                  <a16:creationId xmlns:a16="http://schemas.microsoft.com/office/drawing/2014/main" xmlns="" id="{5073E2F7-B78E-4B8D-B8E4-FEE40BDB32B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698709" y="1432326"/>
              <a:ext cx="66065" cy="0"/>
            </a:xfrm>
            <a:prstGeom prst="line">
              <a:avLst/>
            </a:prstGeom>
            <a:solidFill>
              <a:schemeClr val="bg1"/>
            </a:solidFill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1" name="Line 110">
              <a:extLst>
                <a:ext uri="{FF2B5EF4-FFF2-40B4-BE49-F238E27FC236}">
                  <a16:creationId xmlns:a16="http://schemas.microsoft.com/office/drawing/2014/main" xmlns="" id="{B583DCF5-18C7-41D4-9CFF-AA5566B5E33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698709" y="1578666"/>
              <a:ext cx="66065" cy="0"/>
            </a:xfrm>
            <a:prstGeom prst="line">
              <a:avLst/>
            </a:prstGeom>
            <a:solidFill>
              <a:schemeClr val="bg1"/>
            </a:solidFill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2" name="Line 98">
              <a:extLst>
                <a:ext uri="{FF2B5EF4-FFF2-40B4-BE49-F238E27FC236}">
                  <a16:creationId xmlns:a16="http://schemas.microsoft.com/office/drawing/2014/main" xmlns="" id="{46E6E55B-302D-42FF-B546-3E5FCCCB748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705288" y="1545491"/>
              <a:ext cx="0" cy="764714"/>
            </a:xfrm>
            <a:prstGeom prst="line">
              <a:avLst/>
            </a:prstGeom>
            <a:solidFill>
              <a:schemeClr val="bg1"/>
            </a:solidFill>
            <a:ln w="3175">
              <a:solidFill>
                <a:schemeClr val="tx1">
                  <a:lumMod val="85000"/>
                  <a:lumOff val="1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3" name="Text Box 137">
              <a:extLst>
                <a:ext uri="{FF2B5EF4-FFF2-40B4-BE49-F238E27FC236}">
                  <a16:creationId xmlns:a16="http://schemas.microsoft.com/office/drawing/2014/main" xmlns="" id="{87F2A1E5-E8D1-45AA-82B5-B0C9458D339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04773" y="1578436"/>
              <a:ext cx="790611" cy="41549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 lIns="27432" rIns="9144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800" dirty="0">
                  <a:latin typeface="Calibri" pitchFamily="34" charset="0"/>
                  <a:cs typeface="Calibri" pitchFamily="34" charset="0"/>
                </a:rPr>
                <a:t>Charges</a:t>
              </a:r>
            </a:p>
            <a:p>
              <a:pPr>
                <a:spcAft>
                  <a:spcPts val="400"/>
                </a:spcAft>
              </a:pPr>
              <a:r>
                <a:rPr lang="en-US" sz="800" dirty="0">
                  <a:latin typeface="Calibri" pitchFamily="34" charset="0"/>
                  <a:cs typeface="Calibri" pitchFamily="34" charset="0"/>
                </a:rPr>
                <a:t>Convictions</a:t>
              </a:r>
            </a:p>
          </p:txBody>
        </p:sp>
        <p:sp>
          <p:nvSpPr>
            <p:cNvPr id="24" name="Text Box 137">
              <a:extLst>
                <a:ext uri="{FF2B5EF4-FFF2-40B4-BE49-F238E27FC236}">
                  <a16:creationId xmlns:a16="http://schemas.microsoft.com/office/drawing/2014/main" xmlns="" id="{80E6A3B0-1195-4FB7-8828-B63BBB0073E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54528" y="1455325"/>
              <a:ext cx="773745" cy="538609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 lIns="27432" rIns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800" dirty="0">
                  <a:latin typeface="Calibri" pitchFamily="34" charset="0"/>
                  <a:cs typeface="Calibri" pitchFamily="34" charset="0"/>
                </a:rPr>
                <a:t>Incarcerations</a:t>
              </a:r>
            </a:p>
            <a:p>
              <a:pPr>
                <a:spcAft>
                  <a:spcPts val="600"/>
                </a:spcAft>
              </a:pPr>
              <a:r>
                <a:rPr lang="en-US" sz="800" dirty="0">
                  <a:latin typeface="Calibri" pitchFamily="34" charset="0"/>
                  <a:cs typeface="Calibri" pitchFamily="34" charset="0"/>
                </a:rPr>
                <a:t>Community Supervision</a:t>
              </a:r>
            </a:p>
          </p:txBody>
        </p:sp>
        <p:sp>
          <p:nvSpPr>
            <p:cNvPr id="25" name="Text Box 103">
              <a:extLst>
                <a:ext uri="{FF2B5EF4-FFF2-40B4-BE49-F238E27FC236}">
                  <a16:creationId xmlns:a16="http://schemas.microsoft.com/office/drawing/2014/main" xmlns="" id="{7FD8201E-A3E5-44AE-9D68-B97716FEAE5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42120" y="1027074"/>
              <a:ext cx="1663863" cy="91307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 lIns="27432" rIns="9144" bIns="0">
              <a:spAutoFit/>
            </a:bodyPr>
            <a:lstStyle/>
            <a:p>
              <a:pPr>
                <a:spcAft>
                  <a:spcPts val="200"/>
                </a:spcAft>
              </a:pPr>
              <a:r>
                <a:rPr lang="en-US" sz="800" dirty="0">
                  <a:latin typeface="Calibri" pitchFamily="34" charset="0"/>
                  <a:cs typeface="Calibri" pitchFamily="34" charset="0"/>
                </a:rPr>
                <a:t>Dental Services</a:t>
              </a:r>
            </a:p>
            <a:p>
              <a:pPr>
                <a:spcAft>
                  <a:spcPts val="200"/>
                </a:spcAft>
              </a:pPr>
              <a:r>
                <a:rPr lang="en-US" sz="800" dirty="0">
                  <a:latin typeface="Calibri" pitchFamily="34" charset="0"/>
                  <a:cs typeface="Calibri" pitchFamily="34" charset="0"/>
                </a:rPr>
                <a:t>Medical Eligibility </a:t>
              </a:r>
              <a:r>
                <a:rPr lang="en-US" sz="800" i="1" dirty="0">
                  <a:latin typeface="Calibri" pitchFamily="34" charset="0"/>
                  <a:cs typeface="Calibri" pitchFamily="34" charset="0"/>
                </a:rPr>
                <a:t>Medicaid, State Only</a:t>
              </a:r>
            </a:p>
            <a:p>
              <a:pPr>
                <a:spcAft>
                  <a:spcPts val="200"/>
                </a:spcAft>
              </a:pPr>
              <a:r>
                <a:rPr lang="en-US" sz="800" dirty="0">
                  <a:latin typeface="Calibri" pitchFamily="34" charset="0"/>
                  <a:cs typeface="Calibri" pitchFamily="34" charset="0"/>
                </a:rPr>
                <a:t>Hospital Inpatient/ Outpatient</a:t>
              </a:r>
            </a:p>
            <a:p>
              <a:pPr>
                <a:spcAft>
                  <a:spcPts val="200"/>
                </a:spcAft>
              </a:pPr>
              <a:r>
                <a:rPr lang="en-US" sz="800" dirty="0">
                  <a:latin typeface="Calibri" pitchFamily="34" charset="0"/>
                  <a:cs typeface="Calibri" pitchFamily="34" charset="0"/>
                </a:rPr>
                <a:t>Managed Care </a:t>
              </a:r>
            </a:p>
            <a:p>
              <a:pPr>
                <a:spcAft>
                  <a:spcPts val="200"/>
                </a:spcAft>
              </a:pPr>
              <a:r>
                <a:rPr lang="en-US" sz="800" dirty="0">
                  <a:latin typeface="Calibri" pitchFamily="34" charset="0"/>
                  <a:cs typeface="Calibri" pitchFamily="34" charset="0"/>
                </a:rPr>
                <a:t>Physician Services</a:t>
              </a:r>
            </a:p>
            <a:p>
              <a:pPr>
                <a:spcAft>
                  <a:spcPts val="200"/>
                </a:spcAft>
              </a:pPr>
              <a:r>
                <a:rPr lang="en-US" sz="800" dirty="0">
                  <a:latin typeface="Calibri" pitchFamily="34" charset="0"/>
                  <a:cs typeface="Calibri" pitchFamily="34" charset="0"/>
                </a:rPr>
                <a:t>Prescription Drugs</a:t>
              </a:r>
            </a:p>
          </p:txBody>
        </p:sp>
        <p:sp>
          <p:nvSpPr>
            <p:cNvPr id="26" name="Line 109">
              <a:extLst>
                <a:ext uri="{FF2B5EF4-FFF2-40B4-BE49-F238E27FC236}">
                  <a16:creationId xmlns:a16="http://schemas.microsoft.com/office/drawing/2014/main" xmlns="" id="{A8E4864A-DFDA-4135-948F-00E52AB5424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709078" y="1665974"/>
              <a:ext cx="73967" cy="0"/>
            </a:xfrm>
            <a:prstGeom prst="line">
              <a:avLst/>
            </a:prstGeom>
            <a:solidFill>
              <a:schemeClr val="bg1"/>
            </a:solidFill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7" name="Line 109">
              <a:extLst>
                <a:ext uri="{FF2B5EF4-FFF2-40B4-BE49-F238E27FC236}">
                  <a16:creationId xmlns:a16="http://schemas.microsoft.com/office/drawing/2014/main" xmlns="" id="{72D5ACFE-35D5-4682-9EE3-15496D1CA0F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709078" y="1865665"/>
              <a:ext cx="73967" cy="0"/>
            </a:xfrm>
            <a:prstGeom prst="line">
              <a:avLst/>
            </a:prstGeom>
            <a:solidFill>
              <a:schemeClr val="bg1"/>
            </a:solidFill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8" name="Line 98">
              <a:extLst>
                <a:ext uri="{FF2B5EF4-FFF2-40B4-BE49-F238E27FC236}">
                  <a16:creationId xmlns:a16="http://schemas.microsoft.com/office/drawing/2014/main" xmlns="" id="{10F800FB-EFD1-4696-BC33-6B9DBFE78D6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709078" y="1665974"/>
              <a:ext cx="0" cy="764714"/>
            </a:xfrm>
            <a:prstGeom prst="line">
              <a:avLst/>
            </a:prstGeom>
            <a:solidFill>
              <a:schemeClr val="bg1"/>
            </a:solidFill>
            <a:ln w="3175">
              <a:solidFill>
                <a:schemeClr val="tx1">
                  <a:lumMod val="85000"/>
                  <a:lumOff val="1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9" name="Text Box 137">
              <a:extLst>
                <a:ext uri="{FF2B5EF4-FFF2-40B4-BE49-F238E27FC236}">
                  <a16:creationId xmlns:a16="http://schemas.microsoft.com/office/drawing/2014/main" xmlns="" id="{C9108F2C-FB17-4AE4-8CA7-8D82351B8A6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47922" y="1578436"/>
              <a:ext cx="890994" cy="41549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 lIns="27432" rIns="9144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800" dirty="0">
                  <a:latin typeface="Calibri" pitchFamily="34" charset="0"/>
                  <a:cs typeface="Calibri" pitchFamily="34" charset="0"/>
                </a:rPr>
                <a:t>Hours</a:t>
              </a:r>
            </a:p>
            <a:p>
              <a:pPr>
                <a:spcAft>
                  <a:spcPts val="600"/>
                </a:spcAft>
              </a:pPr>
              <a:r>
                <a:rPr lang="en-US" sz="800" dirty="0">
                  <a:latin typeface="Calibri" pitchFamily="34" charset="0"/>
                  <a:cs typeface="Calibri" pitchFamily="34" charset="0"/>
                </a:rPr>
                <a:t>Wages</a:t>
              </a:r>
            </a:p>
          </p:txBody>
        </p:sp>
        <p:sp>
          <p:nvSpPr>
            <p:cNvPr id="30" name="Line 98">
              <a:extLst>
                <a:ext uri="{FF2B5EF4-FFF2-40B4-BE49-F238E27FC236}">
                  <a16:creationId xmlns:a16="http://schemas.microsoft.com/office/drawing/2014/main" xmlns="" id="{5A48DE2F-6FAC-4FB6-8628-6B573B8CA3F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690145" y="1026870"/>
              <a:ext cx="0" cy="1097280"/>
            </a:xfrm>
            <a:prstGeom prst="line">
              <a:avLst/>
            </a:prstGeom>
            <a:solidFill>
              <a:schemeClr val="bg1"/>
            </a:solidFill>
            <a:ln w="3175">
              <a:solidFill>
                <a:schemeClr val="tx1">
                  <a:lumMod val="85000"/>
                  <a:lumOff val="1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1" name="Line 110">
              <a:extLst>
                <a:ext uri="{FF2B5EF4-FFF2-40B4-BE49-F238E27FC236}">
                  <a16:creationId xmlns:a16="http://schemas.microsoft.com/office/drawing/2014/main" xmlns="" id="{2BAC4783-8946-4D67-AD64-315B85EBFCF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690145" y="1731102"/>
              <a:ext cx="66065" cy="0"/>
            </a:xfrm>
            <a:prstGeom prst="line">
              <a:avLst/>
            </a:prstGeom>
            <a:solidFill>
              <a:schemeClr val="bg1"/>
            </a:solidFill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2" name="Line 110">
              <a:extLst>
                <a:ext uri="{FF2B5EF4-FFF2-40B4-BE49-F238E27FC236}">
                  <a16:creationId xmlns:a16="http://schemas.microsoft.com/office/drawing/2014/main" xmlns="" id="{15726AB9-A00F-4587-9014-D2F600D5D0D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690145" y="1026870"/>
              <a:ext cx="66065" cy="0"/>
            </a:xfrm>
            <a:prstGeom prst="line">
              <a:avLst/>
            </a:prstGeom>
            <a:solidFill>
              <a:schemeClr val="bg1"/>
            </a:solidFill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3" name="Line 110">
              <a:extLst>
                <a:ext uri="{FF2B5EF4-FFF2-40B4-BE49-F238E27FC236}">
                  <a16:creationId xmlns:a16="http://schemas.microsoft.com/office/drawing/2014/main" xmlns="" id="{A20BA9A5-0154-4512-A0E4-8D4A0AFE2D7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690145" y="1182354"/>
              <a:ext cx="66065" cy="0"/>
            </a:xfrm>
            <a:prstGeom prst="line">
              <a:avLst/>
            </a:prstGeom>
            <a:solidFill>
              <a:schemeClr val="bg1"/>
            </a:solidFill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4" name="Line 110">
              <a:extLst>
                <a:ext uri="{FF2B5EF4-FFF2-40B4-BE49-F238E27FC236}">
                  <a16:creationId xmlns:a16="http://schemas.microsoft.com/office/drawing/2014/main" xmlns="" id="{43347E42-994E-4F34-80D3-28059F12B13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690145" y="1328694"/>
              <a:ext cx="66065" cy="0"/>
            </a:xfrm>
            <a:prstGeom prst="line">
              <a:avLst/>
            </a:prstGeom>
            <a:solidFill>
              <a:schemeClr val="bg1"/>
            </a:solidFill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5" name="Line 110">
              <a:extLst>
                <a:ext uri="{FF2B5EF4-FFF2-40B4-BE49-F238E27FC236}">
                  <a16:creationId xmlns:a16="http://schemas.microsoft.com/office/drawing/2014/main" xmlns="" id="{A49BF686-F383-4F41-853B-8B6F29A301C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690145" y="1475034"/>
              <a:ext cx="66065" cy="0"/>
            </a:xfrm>
            <a:prstGeom prst="line">
              <a:avLst/>
            </a:prstGeom>
            <a:solidFill>
              <a:schemeClr val="bg1"/>
            </a:solidFill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6" name="Text Box 137">
              <a:extLst>
                <a:ext uri="{FF2B5EF4-FFF2-40B4-BE49-F238E27FC236}">
                  <a16:creationId xmlns:a16="http://schemas.microsoft.com/office/drawing/2014/main" xmlns="" id="{7255ECCB-8BF4-4C9B-83E1-F2FB5695015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28228" y="979766"/>
              <a:ext cx="967863" cy="1010533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 lIns="27432" tIns="0" rIns="9144">
              <a:spAutoFit/>
            </a:bodyPr>
            <a:lstStyle/>
            <a:p>
              <a:pPr>
                <a:spcAft>
                  <a:spcPts val="200"/>
                </a:spcAft>
              </a:pPr>
              <a:r>
                <a:rPr lang="en-US" sz="800" dirty="0">
                  <a:latin typeface="Calibri" pitchFamily="34" charset="0"/>
                  <a:cs typeface="Calibri" pitchFamily="34" charset="0"/>
                </a:rPr>
                <a:t>Housing Assistance</a:t>
              </a:r>
            </a:p>
            <a:p>
              <a:pPr>
                <a:spcAft>
                  <a:spcPts val="200"/>
                </a:spcAft>
              </a:pPr>
              <a:r>
                <a:rPr lang="en-US" sz="800" dirty="0">
                  <a:latin typeface="Calibri" pitchFamily="34" charset="0"/>
                  <a:cs typeface="Calibri" pitchFamily="34" charset="0"/>
                </a:rPr>
                <a:t>Emergency Shelter</a:t>
              </a:r>
            </a:p>
            <a:p>
              <a:pPr>
                <a:spcAft>
                  <a:spcPts val="200"/>
                </a:spcAft>
              </a:pPr>
              <a:r>
                <a:rPr lang="en-US" sz="800" dirty="0">
                  <a:latin typeface="Calibri" pitchFamily="34" charset="0"/>
                  <a:cs typeface="Calibri" pitchFamily="34" charset="0"/>
                </a:rPr>
                <a:t>Transitional Housing</a:t>
              </a:r>
            </a:p>
            <a:p>
              <a:pPr>
                <a:spcAft>
                  <a:spcPts val="200"/>
                </a:spcAft>
              </a:pPr>
              <a:r>
                <a:rPr lang="en-US" sz="800" dirty="0">
                  <a:latin typeface="Calibri" pitchFamily="34" charset="0"/>
                  <a:cs typeface="Calibri" pitchFamily="34" charset="0"/>
                </a:rPr>
                <a:t>Homeless Prevention and Rapid Re-housing </a:t>
              </a:r>
            </a:p>
            <a:p>
              <a:r>
                <a:rPr lang="en-US" sz="800" dirty="0">
                  <a:latin typeface="Calibri" pitchFamily="34" charset="0"/>
                  <a:cs typeface="Calibri" pitchFamily="34" charset="0"/>
                </a:rPr>
                <a:t>Permanent Supportive Housing</a:t>
              </a:r>
            </a:p>
          </p:txBody>
        </p:sp>
        <p:sp>
          <p:nvSpPr>
            <p:cNvPr id="37" name="Line 98">
              <a:extLst>
                <a:ext uri="{FF2B5EF4-FFF2-40B4-BE49-F238E27FC236}">
                  <a16:creationId xmlns:a16="http://schemas.microsoft.com/office/drawing/2014/main" xmlns="" id="{72D490EB-61CD-452D-86DE-0D0AA011D89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752178" y="1233067"/>
              <a:ext cx="0" cy="1097280"/>
            </a:xfrm>
            <a:prstGeom prst="line">
              <a:avLst/>
            </a:prstGeom>
            <a:solidFill>
              <a:schemeClr val="bg1"/>
            </a:solidFill>
            <a:ln w="3175">
              <a:solidFill>
                <a:schemeClr val="tx1">
                  <a:lumMod val="85000"/>
                  <a:lumOff val="1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8" name="Line 110">
              <a:extLst>
                <a:ext uri="{FF2B5EF4-FFF2-40B4-BE49-F238E27FC236}">
                  <a16:creationId xmlns:a16="http://schemas.microsoft.com/office/drawing/2014/main" xmlns="" id="{D12847C4-3025-4C59-88E6-8D0BD47C5AA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752178" y="1224095"/>
              <a:ext cx="66065" cy="0"/>
            </a:xfrm>
            <a:prstGeom prst="line">
              <a:avLst/>
            </a:prstGeom>
            <a:solidFill>
              <a:schemeClr val="bg1"/>
            </a:solidFill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9" name="Line 110">
              <a:extLst>
                <a:ext uri="{FF2B5EF4-FFF2-40B4-BE49-F238E27FC236}">
                  <a16:creationId xmlns:a16="http://schemas.microsoft.com/office/drawing/2014/main" xmlns="" id="{788D7F39-0FA8-41C6-A240-B4EB114202C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752178" y="1370614"/>
              <a:ext cx="66065" cy="0"/>
            </a:xfrm>
            <a:prstGeom prst="line">
              <a:avLst/>
            </a:prstGeom>
            <a:solidFill>
              <a:schemeClr val="bg1"/>
            </a:solidFill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0" name="Line 110">
              <a:extLst>
                <a:ext uri="{FF2B5EF4-FFF2-40B4-BE49-F238E27FC236}">
                  <a16:creationId xmlns:a16="http://schemas.microsoft.com/office/drawing/2014/main" xmlns="" id="{5B5CE9F3-BFCA-4A8F-AFFC-0D5B1733B4C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752178" y="1633499"/>
              <a:ext cx="66065" cy="0"/>
            </a:xfrm>
            <a:prstGeom prst="line">
              <a:avLst/>
            </a:prstGeom>
            <a:solidFill>
              <a:schemeClr val="bg1"/>
            </a:solidFill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1" name="Text Box 137">
              <a:extLst>
                <a:ext uri="{FF2B5EF4-FFF2-40B4-BE49-F238E27FC236}">
                  <a16:creationId xmlns:a16="http://schemas.microsoft.com/office/drawing/2014/main" xmlns="" id="{306001D0-22FB-4F7F-AD7C-9DF28D4EC60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791430" y="1111641"/>
              <a:ext cx="743306" cy="882293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 lIns="27432" rIns="9144">
              <a:spAutoFit/>
            </a:bodyPr>
            <a:lstStyle/>
            <a:p>
              <a:pPr>
                <a:spcAft>
                  <a:spcPts val="200"/>
                </a:spcAft>
              </a:pPr>
              <a:r>
                <a:rPr lang="en-US" sz="800" dirty="0">
                  <a:latin typeface="Calibri" pitchFamily="34" charset="0"/>
                  <a:cs typeface="Calibri" pitchFamily="34" charset="0"/>
                </a:rPr>
                <a:t>Public Housing</a:t>
              </a:r>
            </a:p>
            <a:p>
              <a:pPr>
                <a:spcAft>
                  <a:spcPts val="200"/>
                </a:spcAft>
              </a:pPr>
              <a:r>
                <a:rPr lang="en-US" sz="800" dirty="0">
                  <a:latin typeface="Calibri" pitchFamily="34" charset="0"/>
                  <a:cs typeface="Calibri" pitchFamily="34" charset="0"/>
                </a:rPr>
                <a:t>Housing Choice Vouchers</a:t>
              </a:r>
            </a:p>
            <a:p>
              <a:pPr>
                <a:spcAft>
                  <a:spcPts val="200"/>
                </a:spcAft>
              </a:pPr>
              <a:r>
                <a:rPr lang="en-US" sz="800" dirty="0">
                  <a:latin typeface="Calibri" pitchFamily="34" charset="0"/>
                  <a:cs typeface="Calibri" pitchFamily="34" charset="0"/>
                </a:rPr>
                <a:t>Multi-Family Project-Based Vouchers</a:t>
              </a:r>
            </a:p>
          </p:txBody>
        </p: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xmlns="" id="{AD59DE5F-9AF5-432C-9A29-7DA191E4FCC7}"/>
                </a:ext>
              </a:extLst>
            </p:cNvPr>
            <p:cNvCxnSpPr/>
            <p:nvPr/>
          </p:nvCxnSpPr>
          <p:spPr>
            <a:xfrm>
              <a:off x="569728" y="3184395"/>
              <a:ext cx="8138160" cy="0"/>
            </a:xfrm>
            <a:prstGeom prst="line">
              <a:avLst/>
            </a:prstGeom>
            <a:ln w="12700">
              <a:solidFill>
                <a:schemeClr val="tx1"/>
              </a:solidFill>
              <a:prstDash val="lgDash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3" name="Group 103">
              <a:extLst>
                <a:ext uri="{FF2B5EF4-FFF2-40B4-BE49-F238E27FC236}">
                  <a16:creationId xmlns:a16="http://schemas.microsoft.com/office/drawing/2014/main" xmlns="" id="{DDE31378-FA26-49C8-A206-3AD94B587A55}"/>
                </a:ext>
              </a:extLst>
            </p:cNvPr>
            <p:cNvGrpSpPr/>
            <p:nvPr/>
          </p:nvGrpSpPr>
          <p:grpSpPr>
            <a:xfrm>
              <a:off x="1101586" y="2876758"/>
              <a:ext cx="7024082" cy="1367819"/>
              <a:chOff x="1084752" y="2850399"/>
              <a:chExt cx="7024082" cy="1367819"/>
            </a:xfrm>
          </p:grpSpPr>
          <p:cxnSp>
            <p:nvCxnSpPr>
              <p:cNvPr id="156" name="Elbow Connector 497">
                <a:extLst>
                  <a:ext uri="{FF2B5EF4-FFF2-40B4-BE49-F238E27FC236}">
                    <a16:creationId xmlns:a16="http://schemas.microsoft.com/office/drawing/2014/main" xmlns="" id="{D82CBB15-8501-4BC1-8E53-173F73B97613}"/>
                  </a:ext>
                </a:extLst>
              </p:cNvPr>
              <p:cNvCxnSpPr/>
              <p:nvPr/>
            </p:nvCxnSpPr>
            <p:spPr>
              <a:xfrm rot="5400000">
                <a:off x="3809730" y="3434392"/>
                <a:ext cx="983204" cy="457200"/>
              </a:xfrm>
              <a:prstGeom prst="bentConnector3">
                <a:avLst>
                  <a:gd name="adj1" fmla="val 50000"/>
                </a:avLst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7" name="Elbow Connector 42">
                <a:extLst>
                  <a:ext uri="{FF2B5EF4-FFF2-40B4-BE49-F238E27FC236}">
                    <a16:creationId xmlns:a16="http://schemas.microsoft.com/office/drawing/2014/main" xmlns="" id="{FB8C85A5-E5D9-43F1-8F04-70347CAC7FF9}"/>
                  </a:ext>
                </a:extLst>
              </p:cNvPr>
              <p:cNvCxnSpPr/>
              <p:nvPr/>
            </p:nvCxnSpPr>
            <p:spPr>
              <a:xfrm rot="16200000" flipH="1">
                <a:off x="4354826" y="3434392"/>
                <a:ext cx="983204" cy="457200"/>
              </a:xfrm>
              <a:prstGeom prst="bentConnector3">
                <a:avLst>
                  <a:gd name="adj1" fmla="val 50000"/>
                </a:avLst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58" name="Group 455">
                <a:extLst>
                  <a:ext uri="{FF2B5EF4-FFF2-40B4-BE49-F238E27FC236}">
                    <a16:creationId xmlns:a16="http://schemas.microsoft.com/office/drawing/2014/main" xmlns="" id="{A97F727F-C094-4B26-9279-23B715563839}"/>
                  </a:ext>
                </a:extLst>
              </p:cNvPr>
              <p:cNvGrpSpPr/>
              <p:nvPr/>
            </p:nvGrpSpPr>
            <p:grpSpPr>
              <a:xfrm flipV="1">
                <a:off x="1084752" y="2850399"/>
                <a:ext cx="7024082" cy="1367819"/>
                <a:chOff x="426550" y="666733"/>
                <a:chExt cx="6582482" cy="1054762"/>
              </a:xfrm>
            </p:grpSpPr>
            <p:cxnSp>
              <p:nvCxnSpPr>
                <p:cNvPr id="159" name="Elbow Connector 49">
                  <a:extLst>
                    <a:ext uri="{FF2B5EF4-FFF2-40B4-BE49-F238E27FC236}">
                      <a16:creationId xmlns:a16="http://schemas.microsoft.com/office/drawing/2014/main" xmlns="" id="{C2849BE1-DCB2-4402-AD52-A9C6784D7DDE}"/>
                    </a:ext>
                  </a:extLst>
                </p:cNvPr>
                <p:cNvCxnSpPr/>
                <p:nvPr/>
              </p:nvCxnSpPr>
              <p:spPr>
                <a:xfrm rot="16200000" flipV="1">
                  <a:off x="2433858" y="537617"/>
                  <a:ext cx="926658" cy="1199677"/>
                </a:xfrm>
                <a:prstGeom prst="bentConnector3">
                  <a:avLst>
                    <a:gd name="adj1" fmla="val 50000"/>
                  </a:avLst>
                </a:prstGeom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0" name="Elbow Connector 501">
                  <a:extLst>
                    <a:ext uri="{FF2B5EF4-FFF2-40B4-BE49-F238E27FC236}">
                      <a16:creationId xmlns:a16="http://schemas.microsoft.com/office/drawing/2014/main" xmlns="" id="{FB693781-DAA9-47FB-BC1E-8D43B303ADB1}"/>
                    </a:ext>
                  </a:extLst>
                </p:cNvPr>
                <p:cNvCxnSpPr/>
                <p:nvPr/>
              </p:nvCxnSpPr>
              <p:spPr>
                <a:xfrm rot="5400000" flipH="1" flipV="1">
                  <a:off x="4044417" y="538050"/>
                  <a:ext cx="926658" cy="1199677"/>
                </a:xfrm>
                <a:prstGeom prst="bentConnector3">
                  <a:avLst>
                    <a:gd name="adj1" fmla="val 50000"/>
                  </a:avLst>
                </a:prstGeom>
                <a:ln w="3175"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" name="Elbow Connector 502">
                  <a:extLst>
                    <a:ext uri="{FF2B5EF4-FFF2-40B4-BE49-F238E27FC236}">
                      <a16:creationId xmlns:a16="http://schemas.microsoft.com/office/drawing/2014/main" xmlns="" id="{97744E1A-D8A0-495E-9DB6-7CF8BDE972CB}"/>
                    </a:ext>
                  </a:extLst>
                </p:cNvPr>
                <p:cNvCxnSpPr/>
                <p:nvPr/>
              </p:nvCxnSpPr>
              <p:spPr>
                <a:xfrm rot="16200000" flipV="1">
                  <a:off x="1825995" y="212207"/>
                  <a:ext cx="1010900" cy="1920231"/>
                </a:xfrm>
                <a:prstGeom prst="bentConnector3">
                  <a:avLst>
                    <a:gd name="adj1" fmla="val 50000"/>
                  </a:avLst>
                </a:prstGeom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2" name="Elbow Connector 503">
                  <a:extLst>
                    <a:ext uri="{FF2B5EF4-FFF2-40B4-BE49-F238E27FC236}">
                      <a16:creationId xmlns:a16="http://schemas.microsoft.com/office/drawing/2014/main" xmlns="" id="{C7364384-8DE1-45CE-BB3B-DDE28A4F1ACB}"/>
                    </a:ext>
                  </a:extLst>
                </p:cNvPr>
                <p:cNvCxnSpPr/>
                <p:nvPr/>
              </p:nvCxnSpPr>
              <p:spPr>
                <a:xfrm rot="16200000" flipV="1">
                  <a:off x="1289102" y="-101599"/>
                  <a:ext cx="926658" cy="2651761"/>
                </a:xfrm>
                <a:prstGeom prst="bentConnector3">
                  <a:avLst>
                    <a:gd name="adj1" fmla="val 50000"/>
                  </a:avLst>
                </a:prstGeom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3" name="Elbow Connector 504">
                  <a:extLst>
                    <a:ext uri="{FF2B5EF4-FFF2-40B4-BE49-F238E27FC236}">
                      <a16:creationId xmlns:a16="http://schemas.microsoft.com/office/drawing/2014/main" xmlns="" id="{C04C1CE0-EB1C-4E08-B6E4-EDD3C95DA9EB}"/>
                    </a:ext>
                  </a:extLst>
                </p:cNvPr>
                <p:cNvCxnSpPr/>
                <p:nvPr/>
              </p:nvCxnSpPr>
              <p:spPr>
                <a:xfrm rot="5400000" flipH="1" flipV="1">
                  <a:off x="4585063" y="166347"/>
                  <a:ext cx="1010899" cy="2011672"/>
                </a:xfrm>
                <a:prstGeom prst="bentConnector3">
                  <a:avLst>
                    <a:gd name="adj1" fmla="val 50000"/>
                  </a:avLst>
                </a:prstGeom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4" name="Elbow Connector 54">
                  <a:extLst>
                    <a:ext uri="{FF2B5EF4-FFF2-40B4-BE49-F238E27FC236}">
                      <a16:creationId xmlns:a16="http://schemas.microsoft.com/office/drawing/2014/main" xmlns="" id="{B33B98A6-FAF7-4842-8FDD-AAAD10345D23}"/>
                    </a:ext>
                  </a:extLst>
                </p:cNvPr>
                <p:cNvCxnSpPr/>
                <p:nvPr/>
              </p:nvCxnSpPr>
              <p:spPr>
                <a:xfrm rot="5400000" flipH="1" flipV="1">
                  <a:off x="5131989" y="-155549"/>
                  <a:ext cx="1010900" cy="2743187"/>
                </a:xfrm>
                <a:prstGeom prst="bentConnector3">
                  <a:avLst>
                    <a:gd name="adj1" fmla="val 50000"/>
                  </a:avLst>
                </a:prstGeom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44" name="Group 119">
              <a:extLst>
                <a:ext uri="{FF2B5EF4-FFF2-40B4-BE49-F238E27FC236}">
                  <a16:creationId xmlns:a16="http://schemas.microsoft.com/office/drawing/2014/main" xmlns="" id="{91E152A8-EBCC-4258-B896-86F50EB4866D}"/>
                </a:ext>
              </a:extLst>
            </p:cNvPr>
            <p:cNvGrpSpPr/>
            <p:nvPr/>
          </p:nvGrpSpPr>
          <p:grpSpPr>
            <a:xfrm>
              <a:off x="1155011" y="2913102"/>
              <a:ext cx="1444354" cy="554473"/>
              <a:chOff x="1084534" y="2386851"/>
              <a:chExt cx="1444354" cy="554473"/>
            </a:xfrm>
          </p:grpSpPr>
          <p:sp>
            <p:nvSpPr>
              <p:cNvPr id="153" name="TextBox 152">
                <a:extLst>
                  <a:ext uri="{FF2B5EF4-FFF2-40B4-BE49-F238E27FC236}">
                    <a16:creationId xmlns:a16="http://schemas.microsoft.com/office/drawing/2014/main" xmlns="" id="{E504A945-86D7-4791-8144-EC4072A92CDE}"/>
                  </a:ext>
                </a:extLst>
              </p:cNvPr>
              <p:cNvSpPr txBox="1"/>
              <p:nvPr/>
            </p:nvSpPr>
            <p:spPr>
              <a:xfrm>
                <a:off x="1084534" y="2402845"/>
                <a:ext cx="1444354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100" b="1" dirty="0">
                    <a:latin typeface="Calibri" pitchFamily="34" charset="0"/>
                    <a:cs typeface="Calibri" pitchFamily="34" charset="0"/>
                  </a:rPr>
                  <a:t>External</a:t>
                </a:r>
              </a:p>
            </p:txBody>
          </p:sp>
          <p:sp>
            <p:nvSpPr>
              <p:cNvPr id="154" name="Right Triangle 153">
                <a:extLst>
                  <a:ext uri="{FF2B5EF4-FFF2-40B4-BE49-F238E27FC236}">
                    <a16:creationId xmlns:a16="http://schemas.microsoft.com/office/drawing/2014/main" xmlns="" id="{D0F63157-905B-4E32-9FB8-25AC279DEAFE}"/>
                  </a:ext>
                </a:extLst>
              </p:cNvPr>
              <p:cNvSpPr/>
              <p:nvPr/>
            </p:nvSpPr>
            <p:spPr bwMode="auto">
              <a:xfrm rot="8100000">
                <a:off x="1738131" y="2386851"/>
                <a:ext cx="137160" cy="137160"/>
              </a:xfrm>
              <a:prstGeom prst="rtTriangle">
                <a:avLst/>
              </a:prstGeom>
              <a:solidFill>
                <a:schemeClr val="tx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 dirty="0">
                  <a:ln>
                    <a:noFill/>
                  </a:ln>
                  <a:solidFill>
                    <a:schemeClr val="accent2">
                      <a:lumMod val="50000"/>
                    </a:schemeClr>
                  </a:solidFill>
                  <a:effectLst/>
                  <a:latin typeface="Calibri" pitchFamily="34" charset="0"/>
                  <a:ea typeface="ＭＳ Ｐゴシック" charset="-128"/>
                  <a:cs typeface="Calibri" pitchFamily="34" charset="0"/>
                </a:endParaRPr>
              </a:p>
            </p:txBody>
          </p:sp>
          <p:sp>
            <p:nvSpPr>
              <p:cNvPr id="155" name="Right Triangle 154">
                <a:extLst>
                  <a:ext uri="{FF2B5EF4-FFF2-40B4-BE49-F238E27FC236}">
                    <a16:creationId xmlns:a16="http://schemas.microsoft.com/office/drawing/2014/main" xmlns="" id="{8A668483-A845-42E1-9BF5-211DB7BB3F5D}"/>
                  </a:ext>
                </a:extLst>
              </p:cNvPr>
              <p:cNvSpPr/>
              <p:nvPr/>
            </p:nvSpPr>
            <p:spPr bwMode="auto">
              <a:xfrm rot="13500000" flipV="1">
                <a:off x="1738131" y="2804164"/>
                <a:ext cx="137160" cy="137160"/>
              </a:xfrm>
              <a:prstGeom prst="rtTriangle">
                <a:avLst/>
              </a:prstGeom>
              <a:solidFill>
                <a:schemeClr val="tx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 dirty="0">
                  <a:ln>
                    <a:noFill/>
                  </a:ln>
                  <a:solidFill>
                    <a:schemeClr val="accent2">
                      <a:lumMod val="50000"/>
                    </a:schemeClr>
                  </a:solidFill>
                  <a:effectLst/>
                  <a:latin typeface="Calibri" pitchFamily="34" charset="0"/>
                  <a:ea typeface="ＭＳ Ｐゴシック" charset="-128"/>
                  <a:cs typeface="Calibri" pitchFamily="34" charset="0"/>
                </a:endParaRPr>
              </a:p>
            </p:txBody>
          </p:sp>
        </p:grp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xmlns="" id="{920A0D21-038E-42B2-8E75-5E4F8702D4B9}"/>
                </a:ext>
              </a:extLst>
            </p:cNvPr>
            <p:cNvGrpSpPr/>
            <p:nvPr/>
          </p:nvGrpSpPr>
          <p:grpSpPr>
            <a:xfrm>
              <a:off x="1611237" y="1991085"/>
              <a:ext cx="914400" cy="585216"/>
              <a:chOff x="1611237" y="1991085"/>
              <a:chExt cx="914400" cy="585216"/>
            </a:xfrm>
          </p:grpSpPr>
          <p:sp>
            <p:nvSpPr>
              <p:cNvPr id="151" name="AutoShape 86">
                <a:extLst>
                  <a:ext uri="{FF2B5EF4-FFF2-40B4-BE49-F238E27FC236}">
                    <a16:creationId xmlns:a16="http://schemas.microsoft.com/office/drawing/2014/main" xmlns="" id="{655A81EA-1098-4177-BF58-BA227581B59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11237" y="1991085"/>
                <a:ext cx="914400" cy="58521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bg1">
                    <a:lumMod val="50000"/>
                  </a:schemeClr>
                </a:solidFill>
                <a:round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none" anchor="ctr"/>
              <a:lstStyle/>
              <a:p>
                <a:endParaRPr lang="en-US" sz="700" dirty="0"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152" name="Text Box 87">
                <a:extLst>
                  <a:ext uri="{FF2B5EF4-FFF2-40B4-BE49-F238E27FC236}">
                    <a16:creationId xmlns:a16="http://schemas.microsoft.com/office/drawing/2014/main" xmlns="" id="{855B28D2-8773-4821-B261-22AC9B2389A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641079" y="2064402"/>
                <a:ext cx="854717" cy="43858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 lIns="0" rIns="0">
                <a:spAutoFit/>
              </a:bodyPr>
              <a:lstStyle/>
              <a:p>
                <a:pPr algn="ctr">
                  <a:lnSpc>
                    <a:spcPts val="900"/>
                  </a:lnSpc>
                </a:pPr>
                <a:r>
                  <a:rPr lang="en-US" sz="900" b="1" dirty="0">
                    <a:latin typeface="Calibri" pitchFamily="34" charset="0"/>
                    <a:cs typeface="Calibri" pitchFamily="34" charset="0"/>
                  </a:rPr>
                  <a:t>Administrative </a:t>
                </a:r>
              </a:p>
              <a:p>
                <a:pPr algn="ctr">
                  <a:lnSpc>
                    <a:spcPts val="900"/>
                  </a:lnSpc>
                </a:pPr>
                <a:r>
                  <a:rPr lang="en-US" sz="900" b="1" dirty="0">
                    <a:latin typeface="Calibri" pitchFamily="34" charset="0"/>
                    <a:cs typeface="Calibri" pitchFamily="34" charset="0"/>
                  </a:rPr>
                  <a:t>Office </a:t>
                </a:r>
              </a:p>
              <a:p>
                <a:pPr algn="ctr">
                  <a:lnSpc>
                    <a:spcPts val="900"/>
                  </a:lnSpc>
                </a:pPr>
                <a:r>
                  <a:rPr lang="en-US" sz="900" b="1" dirty="0">
                    <a:latin typeface="Calibri" pitchFamily="34" charset="0"/>
                    <a:cs typeface="Calibri" pitchFamily="34" charset="0"/>
                  </a:rPr>
                  <a:t>of the Courts</a:t>
                </a:r>
                <a:endParaRPr lang="en-US" sz="900" dirty="0">
                  <a:latin typeface="Calibri" pitchFamily="34" charset="0"/>
                  <a:cs typeface="Calibri" pitchFamily="34" charset="0"/>
                </a:endParaRPr>
              </a:p>
            </p:txBody>
          </p:sp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xmlns="" id="{18BA7F97-AC07-43FF-9FB9-41834C0E78E6}"/>
                </a:ext>
              </a:extLst>
            </p:cNvPr>
            <p:cNvGrpSpPr/>
            <p:nvPr/>
          </p:nvGrpSpPr>
          <p:grpSpPr>
            <a:xfrm>
              <a:off x="4616626" y="1991085"/>
              <a:ext cx="914400" cy="585216"/>
              <a:chOff x="4616626" y="1991085"/>
              <a:chExt cx="914400" cy="585216"/>
            </a:xfrm>
          </p:grpSpPr>
          <p:sp>
            <p:nvSpPr>
              <p:cNvPr id="149" name="AutoShape 84">
                <a:extLst>
                  <a:ext uri="{FF2B5EF4-FFF2-40B4-BE49-F238E27FC236}">
                    <a16:creationId xmlns:a16="http://schemas.microsoft.com/office/drawing/2014/main" xmlns="" id="{5449B3A4-636A-4829-B739-AD0B66E97B1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16626" y="1991085"/>
                <a:ext cx="914400" cy="58521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bg1">
                    <a:lumMod val="50000"/>
                  </a:schemeClr>
                </a:solidFill>
                <a:round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none" anchor="ctr"/>
              <a:lstStyle/>
              <a:p>
                <a:endParaRPr lang="en-US" sz="700" dirty="0"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150" name="Text Box 85">
                <a:extLst>
                  <a:ext uri="{FF2B5EF4-FFF2-40B4-BE49-F238E27FC236}">
                    <a16:creationId xmlns:a16="http://schemas.microsoft.com/office/drawing/2014/main" xmlns="" id="{2763745B-24A1-4C6A-98A1-054164BEF7B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656911" y="2064402"/>
                <a:ext cx="833830" cy="43858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ts val="900"/>
                  </a:lnSpc>
                </a:pPr>
                <a:r>
                  <a:rPr lang="en-US" sz="900" b="1" dirty="0">
                    <a:latin typeface="Calibri" pitchFamily="34" charset="0"/>
                    <a:cs typeface="Calibri" pitchFamily="34" charset="0"/>
                  </a:rPr>
                  <a:t>Employment </a:t>
                </a:r>
              </a:p>
              <a:p>
                <a:pPr algn="ctr">
                  <a:lnSpc>
                    <a:spcPts val="900"/>
                  </a:lnSpc>
                </a:pPr>
                <a:r>
                  <a:rPr lang="en-US" sz="900" b="1" dirty="0">
                    <a:latin typeface="Calibri" pitchFamily="34" charset="0"/>
                    <a:cs typeface="Calibri" pitchFamily="34" charset="0"/>
                  </a:rPr>
                  <a:t>Security Department</a:t>
                </a:r>
              </a:p>
            </p:txBody>
          </p:sp>
        </p:grp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xmlns="" id="{0EC589ED-C2B9-475F-AD67-C83E5AEB6B13}"/>
                </a:ext>
              </a:extLst>
            </p:cNvPr>
            <p:cNvGrpSpPr/>
            <p:nvPr/>
          </p:nvGrpSpPr>
          <p:grpSpPr>
            <a:xfrm>
              <a:off x="2617022" y="1991085"/>
              <a:ext cx="914400" cy="585216"/>
              <a:chOff x="2617022" y="1991085"/>
              <a:chExt cx="914400" cy="585216"/>
            </a:xfrm>
          </p:grpSpPr>
          <p:sp>
            <p:nvSpPr>
              <p:cNvPr id="147" name="AutoShape 88">
                <a:extLst>
                  <a:ext uri="{FF2B5EF4-FFF2-40B4-BE49-F238E27FC236}">
                    <a16:creationId xmlns:a16="http://schemas.microsoft.com/office/drawing/2014/main" xmlns="" id="{BBCC694D-92AE-4D67-9CDC-33F3BD736C3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17022" y="1991085"/>
                <a:ext cx="914400" cy="58521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bg1">
                    <a:lumMod val="50000"/>
                  </a:schemeClr>
                </a:solidFill>
                <a:round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none" anchor="ctr"/>
              <a:lstStyle/>
              <a:p>
                <a:endParaRPr lang="en-US" sz="700" dirty="0"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148" name="Text Box 89">
                <a:extLst>
                  <a:ext uri="{FF2B5EF4-FFF2-40B4-BE49-F238E27FC236}">
                    <a16:creationId xmlns:a16="http://schemas.microsoft.com/office/drawing/2014/main" xmlns="" id="{A7EAA1AD-B63B-4496-91CC-80F289A720F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645733" y="2122111"/>
                <a:ext cx="856978" cy="3231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ts val="900"/>
                  </a:lnSpc>
                </a:pPr>
                <a:r>
                  <a:rPr lang="en-US" sz="900" b="1" dirty="0">
                    <a:latin typeface="Calibri" pitchFamily="34" charset="0"/>
                    <a:cs typeface="Calibri" pitchFamily="34" charset="0"/>
                  </a:rPr>
                  <a:t>Department </a:t>
                </a:r>
              </a:p>
              <a:p>
                <a:pPr algn="ctr">
                  <a:lnSpc>
                    <a:spcPts val="900"/>
                  </a:lnSpc>
                </a:pPr>
                <a:r>
                  <a:rPr lang="en-US" sz="900" b="1" dirty="0">
                    <a:latin typeface="Calibri" pitchFamily="34" charset="0"/>
                    <a:cs typeface="Calibri" pitchFamily="34" charset="0"/>
                  </a:rPr>
                  <a:t>of Corrections</a:t>
                </a:r>
              </a:p>
            </p:txBody>
          </p:sp>
        </p:grp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xmlns="" id="{A22C75DE-FE81-426A-AFC2-3403C73EB1F1}"/>
                </a:ext>
              </a:extLst>
            </p:cNvPr>
            <p:cNvGrpSpPr/>
            <p:nvPr/>
          </p:nvGrpSpPr>
          <p:grpSpPr>
            <a:xfrm>
              <a:off x="607324" y="1991085"/>
              <a:ext cx="914400" cy="585216"/>
              <a:chOff x="607324" y="1991085"/>
              <a:chExt cx="914400" cy="585216"/>
            </a:xfrm>
          </p:grpSpPr>
          <p:sp>
            <p:nvSpPr>
              <p:cNvPr id="145" name="AutoShape 86">
                <a:extLst>
                  <a:ext uri="{FF2B5EF4-FFF2-40B4-BE49-F238E27FC236}">
                    <a16:creationId xmlns:a16="http://schemas.microsoft.com/office/drawing/2014/main" xmlns="" id="{F2FE2FEE-EB34-4D93-8D92-DA6AECF4087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7324" y="1991085"/>
                <a:ext cx="914400" cy="58521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bg1">
                    <a:lumMod val="50000"/>
                  </a:schemeClr>
                </a:solidFill>
                <a:round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none" anchor="ctr"/>
              <a:lstStyle/>
              <a:p>
                <a:endParaRPr lang="en-US" sz="700" dirty="0"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146" name="Text Box 87">
                <a:extLst>
                  <a:ext uri="{FF2B5EF4-FFF2-40B4-BE49-F238E27FC236}">
                    <a16:creationId xmlns:a16="http://schemas.microsoft.com/office/drawing/2014/main" xmlns="" id="{E519074D-A3A6-419D-9B6C-15FE06AB074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71002" y="2122111"/>
                <a:ext cx="787045" cy="3231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ts val="900"/>
                  </a:lnSpc>
                </a:pPr>
                <a:r>
                  <a:rPr lang="en-US" sz="900" b="1" dirty="0">
                    <a:latin typeface="Calibri" pitchFamily="34" charset="0"/>
                    <a:cs typeface="Calibri" pitchFamily="34" charset="0"/>
                  </a:rPr>
                  <a:t>Washington State Patrol</a:t>
                </a:r>
              </a:p>
            </p:txBody>
          </p:sp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xmlns="" id="{28BDEC73-D02B-4254-84FF-43AAF95D3606}"/>
                </a:ext>
              </a:extLst>
            </p:cNvPr>
            <p:cNvGrpSpPr/>
            <p:nvPr/>
          </p:nvGrpSpPr>
          <p:grpSpPr>
            <a:xfrm>
              <a:off x="6630802" y="1991085"/>
              <a:ext cx="914400" cy="585216"/>
              <a:chOff x="6630802" y="1991085"/>
              <a:chExt cx="914400" cy="585216"/>
            </a:xfrm>
          </p:grpSpPr>
          <p:sp>
            <p:nvSpPr>
              <p:cNvPr id="143" name="AutoShape 84">
                <a:extLst>
                  <a:ext uri="{FF2B5EF4-FFF2-40B4-BE49-F238E27FC236}">
                    <a16:creationId xmlns:a16="http://schemas.microsoft.com/office/drawing/2014/main" xmlns="" id="{B57F26D0-731D-45CA-9987-63FB679BC75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630802" y="1991085"/>
                <a:ext cx="914400" cy="58521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bg1">
                    <a:lumMod val="50000"/>
                  </a:schemeClr>
                </a:solidFill>
                <a:round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none" anchor="ctr"/>
              <a:lstStyle/>
              <a:p>
                <a:endParaRPr lang="en-US" sz="700" dirty="0"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144" name="Text Box 85">
                <a:extLst>
                  <a:ext uri="{FF2B5EF4-FFF2-40B4-BE49-F238E27FC236}">
                    <a16:creationId xmlns:a16="http://schemas.microsoft.com/office/drawing/2014/main" xmlns="" id="{ACCCEE9F-64A7-455A-B703-2FA35E6C039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672563" y="2122111"/>
                <a:ext cx="830879" cy="3231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ts val="900"/>
                  </a:lnSpc>
                </a:pPr>
                <a:r>
                  <a:rPr lang="en-US" sz="900" b="1" dirty="0">
                    <a:latin typeface="Calibri" pitchFamily="34" charset="0"/>
                    <a:cs typeface="Calibri" pitchFamily="34" charset="0"/>
                  </a:rPr>
                  <a:t>Department </a:t>
                </a:r>
              </a:p>
              <a:p>
                <a:pPr algn="ctr">
                  <a:lnSpc>
                    <a:spcPts val="900"/>
                  </a:lnSpc>
                </a:pPr>
                <a:r>
                  <a:rPr lang="en-US" sz="900" b="1" dirty="0">
                    <a:latin typeface="Calibri" pitchFamily="34" charset="0"/>
                    <a:cs typeface="Calibri" pitchFamily="34" charset="0"/>
                  </a:rPr>
                  <a:t>of Commerce</a:t>
                </a:r>
              </a:p>
            </p:txBody>
          </p: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xmlns="" id="{DDA90AFD-D7E1-4621-839F-D3B0D4B3589F}"/>
                </a:ext>
              </a:extLst>
            </p:cNvPr>
            <p:cNvGrpSpPr/>
            <p:nvPr/>
          </p:nvGrpSpPr>
          <p:grpSpPr>
            <a:xfrm>
              <a:off x="3619063" y="1991085"/>
              <a:ext cx="914400" cy="585216"/>
              <a:chOff x="3619063" y="1991085"/>
              <a:chExt cx="914400" cy="585216"/>
            </a:xfrm>
          </p:grpSpPr>
          <p:sp>
            <p:nvSpPr>
              <p:cNvPr id="141" name="AutoShape 84">
                <a:extLst>
                  <a:ext uri="{FF2B5EF4-FFF2-40B4-BE49-F238E27FC236}">
                    <a16:creationId xmlns:a16="http://schemas.microsoft.com/office/drawing/2014/main" xmlns="" id="{05F5134B-86F7-41BD-A17A-92A584C4D65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19063" y="1991085"/>
                <a:ext cx="914400" cy="58521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bg1">
                    <a:lumMod val="50000"/>
                  </a:schemeClr>
                </a:solidFill>
                <a:round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none" anchor="ctr"/>
              <a:lstStyle/>
              <a:p>
                <a:endParaRPr lang="en-US" sz="700" dirty="0"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142" name="Text Box 89">
                <a:extLst>
                  <a:ext uri="{FF2B5EF4-FFF2-40B4-BE49-F238E27FC236}">
                    <a16:creationId xmlns:a16="http://schemas.microsoft.com/office/drawing/2014/main" xmlns="" id="{D173791D-985F-4ADB-9091-69DB8F0B2F7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663721" y="2122111"/>
                <a:ext cx="825084" cy="3231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ts val="900"/>
                  </a:lnSpc>
                </a:pPr>
                <a:r>
                  <a:rPr lang="en-US" sz="900" b="1" dirty="0">
                    <a:latin typeface="Calibri" pitchFamily="34" charset="0"/>
                    <a:cs typeface="Calibri" pitchFamily="34" charset="0"/>
                  </a:rPr>
                  <a:t>Health Care Authority</a:t>
                </a:r>
              </a:p>
            </p:txBody>
          </p:sp>
        </p:grpSp>
        <p:sp>
          <p:nvSpPr>
            <p:cNvPr id="51" name="AutoShape 84">
              <a:extLst>
                <a:ext uri="{FF2B5EF4-FFF2-40B4-BE49-F238E27FC236}">
                  <a16:creationId xmlns:a16="http://schemas.microsoft.com/office/drawing/2014/main" xmlns="" id="{482FD69C-0B54-425C-BB88-8158F3BF27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34714" y="1991085"/>
              <a:ext cx="914400" cy="585216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anchor="ctr"/>
            <a:lstStyle/>
            <a:p>
              <a:endParaRPr lang="en-US" sz="700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52" name="Text Box 85">
              <a:extLst>
                <a:ext uri="{FF2B5EF4-FFF2-40B4-BE49-F238E27FC236}">
                  <a16:creationId xmlns:a16="http://schemas.microsoft.com/office/drawing/2014/main" xmlns="" id="{CEAECA9B-CAFF-4ABF-A33E-74521C40DD5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94156" y="1993811"/>
              <a:ext cx="795516" cy="6052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0" rIns="0">
              <a:spAutoFit/>
            </a:bodyPr>
            <a:lstStyle/>
            <a:p>
              <a:pPr algn="ctr">
                <a:lnSpc>
                  <a:spcPts val="800"/>
                </a:lnSpc>
              </a:pPr>
              <a:r>
                <a:rPr lang="en-US" sz="900" b="1" dirty="0">
                  <a:latin typeface="Calibri" pitchFamily="34" charset="0"/>
                  <a:cs typeface="Calibri" pitchFamily="34" charset="0"/>
                </a:rPr>
                <a:t>Housing </a:t>
              </a:r>
            </a:p>
            <a:p>
              <a:pPr algn="ctr">
                <a:lnSpc>
                  <a:spcPts val="800"/>
                </a:lnSpc>
              </a:pPr>
              <a:r>
                <a:rPr lang="en-US" sz="900" b="1" dirty="0">
                  <a:latin typeface="Calibri" pitchFamily="34" charset="0"/>
                  <a:cs typeface="Calibri" pitchFamily="34" charset="0"/>
                </a:rPr>
                <a:t>and Urban Development </a:t>
              </a:r>
              <a:r>
                <a:rPr lang="en-US" sz="800" i="1" dirty="0">
                  <a:latin typeface="Calibri" pitchFamily="34" charset="0"/>
                  <a:cs typeface="Calibri" pitchFamily="34" charset="0"/>
                </a:rPr>
                <a:t>Public Housing Authority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xmlns="" id="{B24B4BE7-52CB-4237-A8F6-0B881C7D73BF}"/>
                </a:ext>
              </a:extLst>
            </p:cNvPr>
            <p:cNvSpPr txBox="1"/>
            <p:nvPr/>
          </p:nvSpPr>
          <p:spPr>
            <a:xfrm>
              <a:off x="3107639" y="2878882"/>
              <a:ext cx="2927221" cy="58477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tIns="45720" bIns="45720" rtlCol="0">
              <a:spAutoFit/>
            </a:bodyPr>
            <a:lstStyle/>
            <a:p>
              <a:pPr algn="ctr"/>
              <a:r>
                <a:rPr lang="en-US" sz="700" dirty="0">
                  <a:latin typeface="Calibri" pitchFamily="34" charset="0"/>
                  <a:cs typeface="Calibri" pitchFamily="34" charset="0"/>
                </a:rPr>
                <a:t>WASHINGTON STATE</a:t>
              </a:r>
            </a:p>
            <a:p>
              <a:pPr algn="ctr"/>
              <a:r>
                <a:rPr lang="en-US" sz="900" dirty="0">
                  <a:latin typeface="Calibri" pitchFamily="34" charset="0"/>
                  <a:cs typeface="Calibri" pitchFamily="34" charset="0"/>
                </a:rPr>
                <a:t>Department of Social and Health Services </a:t>
              </a:r>
            </a:p>
            <a:p>
              <a:pPr algn="ctr"/>
              <a:r>
                <a:rPr lang="en-US" sz="1600" b="1" dirty="0">
                  <a:latin typeface="Calibri" pitchFamily="34" charset="0"/>
                  <a:cs typeface="Calibri" pitchFamily="34" charset="0"/>
                </a:rPr>
                <a:t>Integrated Client Databases</a:t>
              </a:r>
            </a:p>
          </p:txBody>
        </p:sp>
        <p:pic>
          <p:nvPicPr>
            <p:cNvPr id="54" name="Picture 107" descr="DSHSlogo">
              <a:extLst>
                <a:ext uri="{FF2B5EF4-FFF2-40B4-BE49-F238E27FC236}">
                  <a16:creationId xmlns:a16="http://schemas.microsoft.com/office/drawing/2014/main" xmlns="" id="{079D982B-E251-415C-8ACE-57D976D0D5A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-50000"/>
                      </a14:imgEffect>
                      <a14:imgEffect>
                        <a14:brightnessContrast contrast="34000"/>
                      </a14:imgEffect>
                    </a14:imgLayer>
                  </a14:imgProps>
                </a:ext>
              </a:extLst>
            </a:blip>
            <a:srcRect t="-1740"/>
            <a:stretch>
              <a:fillRect/>
            </a:stretch>
          </p:blipFill>
          <p:spPr bwMode="auto">
            <a:xfrm>
              <a:off x="3015215" y="2837977"/>
              <a:ext cx="329615" cy="3147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55" name="Group 162">
              <a:extLst>
                <a:ext uri="{FF2B5EF4-FFF2-40B4-BE49-F238E27FC236}">
                  <a16:creationId xmlns:a16="http://schemas.microsoft.com/office/drawing/2014/main" xmlns="" id="{866FB754-0C8D-418D-907D-7FA357D87F56}"/>
                </a:ext>
              </a:extLst>
            </p:cNvPr>
            <p:cNvGrpSpPr/>
            <p:nvPr/>
          </p:nvGrpSpPr>
          <p:grpSpPr>
            <a:xfrm>
              <a:off x="1693691" y="4130957"/>
              <a:ext cx="73967" cy="2011680"/>
              <a:chOff x="2160896" y="3116418"/>
              <a:chExt cx="73967" cy="2011680"/>
            </a:xfrm>
          </p:grpSpPr>
          <p:sp>
            <p:nvSpPr>
              <p:cNvPr id="132" name="Line 98">
                <a:extLst>
                  <a:ext uri="{FF2B5EF4-FFF2-40B4-BE49-F238E27FC236}">
                    <a16:creationId xmlns:a16="http://schemas.microsoft.com/office/drawing/2014/main" xmlns="" id="{282B808E-1E56-43B8-805C-E7837471EEF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60896" y="3116418"/>
                <a:ext cx="0" cy="201168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133" name="Line 112">
                <a:extLst>
                  <a:ext uri="{FF2B5EF4-FFF2-40B4-BE49-F238E27FC236}">
                    <a16:creationId xmlns:a16="http://schemas.microsoft.com/office/drawing/2014/main" xmlns="" id="{91F7D612-7D8C-4447-B2E1-BC4D29600F8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60896" y="3774793"/>
                <a:ext cx="73967" cy="0"/>
              </a:xfrm>
              <a:prstGeom prst="line">
                <a:avLst/>
              </a:prstGeom>
              <a:noFill/>
              <a:ln w="9525">
                <a:solidFill>
                  <a:schemeClr val="bg1">
                    <a:lumMod val="6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134" name="Line 112">
                <a:extLst>
                  <a:ext uri="{FF2B5EF4-FFF2-40B4-BE49-F238E27FC236}">
                    <a16:creationId xmlns:a16="http://schemas.microsoft.com/office/drawing/2014/main" xmlns="" id="{3294B73A-363D-489C-98F1-549D918F55D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60896" y="4452069"/>
                <a:ext cx="73967" cy="0"/>
              </a:xfrm>
              <a:prstGeom prst="line">
                <a:avLst/>
              </a:prstGeom>
              <a:noFill/>
              <a:ln w="9525">
                <a:solidFill>
                  <a:schemeClr val="bg1">
                    <a:lumMod val="6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135" name="Line 112">
                <a:extLst>
                  <a:ext uri="{FF2B5EF4-FFF2-40B4-BE49-F238E27FC236}">
                    <a16:creationId xmlns:a16="http://schemas.microsoft.com/office/drawing/2014/main" xmlns="" id="{EFFC9364-C7B8-4729-A3E9-4BA84B52E5D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60896" y="4637151"/>
                <a:ext cx="73967" cy="0"/>
              </a:xfrm>
              <a:prstGeom prst="line">
                <a:avLst/>
              </a:prstGeom>
              <a:noFill/>
              <a:ln w="9525">
                <a:solidFill>
                  <a:schemeClr val="bg1">
                    <a:lumMod val="6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136" name="Line 109">
                <a:extLst>
                  <a:ext uri="{FF2B5EF4-FFF2-40B4-BE49-F238E27FC236}">
                    <a16:creationId xmlns:a16="http://schemas.microsoft.com/office/drawing/2014/main" xmlns="" id="{8EAD7372-344B-46B8-AA4B-4DB0C887983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60896" y="3453952"/>
                <a:ext cx="73967" cy="0"/>
              </a:xfrm>
              <a:prstGeom prst="line">
                <a:avLst/>
              </a:prstGeom>
              <a:noFill/>
              <a:ln w="9525">
                <a:solidFill>
                  <a:schemeClr val="bg1">
                    <a:lumMod val="6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137" name="Line 112">
                <a:extLst>
                  <a:ext uri="{FF2B5EF4-FFF2-40B4-BE49-F238E27FC236}">
                    <a16:creationId xmlns:a16="http://schemas.microsoft.com/office/drawing/2014/main" xmlns="" id="{4B6E3BB1-FBF2-482C-BDAC-EA990BF9B11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60896" y="5128098"/>
                <a:ext cx="73967" cy="0"/>
              </a:xfrm>
              <a:prstGeom prst="line">
                <a:avLst/>
              </a:prstGeom>
              <a:noFill/>
              <a:ln w="9525">
                <a:solidFill>
                  <a:schemeClr val="bg1">
                    <a:lumMod val="6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138" name="Line 112">
                <a:extLst>
                  <a:ext uri="{FF2B5EF4-FFF2-40B4-BE49-F238E27FC236}">
                    <a16:creationId xmlns:a16="http://schemas.microsoft.com/office/drawing/2014/main" xmlns="" id="{9C223A69-06EE-4D5E-82F3-41F93404231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60896" y="4947123"/>
                <a:ext cx="73967" cy="0"/>
              </a:xfrm>
              <a:prstGeom prst="line">
                <a:avLst/>
              </a:prstGeom>
              <a:noFill/>
              <a:ln w="9525">
                <a:solidFill>
                  <a:schemeClr val="bg1">
                    <a:lumMod val="6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139" name="Line 112">
                <a:extLst>
                  <a:ext uri="{FF2B5EF4-FFF2-40B4-BE49-F238E27FC236}">
                    <a16:creationId xmlns:a16="http://schemas.microsoft.com/office/drawing/2014/main" xmlns="" id="{D39C2C09-3F20-4524-B11B-C22F6719ACB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60896" y="4261569"/>
                <a:ext cx="73967" cy="0"/>
              </a:xfrm>
              <a:prstGeom prst="line">
                <a:avLst/>
              </a:prstGeom>
              <a:noFill/>
              <a:ln w="9525">
                <a:solidFill>
                  <a:schemeClr val="bg1">
                    <a:lumMod val="6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140" name="Line 112">
                <a:extLst>
                  <a:ext uri="{FF2B5EF4-FFF2-40B4-BE49-F238E27FC236}">
                    <a16:creationId xmlns:a16="http://schemas.microsoft.com/office/drawing/2014/main" xmlns="" id="{58D8AF76-5C28-45DC-9841-61A96F75396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60896" y="4080594"/>
                <a:ext cx="73967" cy="0"/>
              </a:xfrm>
              <a:prstGeom prst="line">
                <a:avLst/>
              </a:prstGeom>
              <a:noFill/>
              <a:ln w="9525">
                <a:solidFill>
                  <a:schemeClr val="bg1">
                    <a:lumMod val="6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>
                  <a:latin typeface="Calibri" pitchFamily="34" charset="0"/>
                  <a:cs typeface="Calibri" pitchFamily="34" charset="0"/>
                </a:endParaRPr>
              </a:p>
            </p:txBody>
          </p:sp>
        </p:grpSp>
        <p:grpSp>
          <p:nvGrpSpPr>
            <p:cNvPr id="56" name="Group 13">
              <a:extLst>
                <a:ext uri="{FF2B5EF4-FFF2-40B4-BE49-F238E27FC236}">
                  <a16:creationId xmlns:a16="http://schemas.microsoft.com/office/drawing/2014/main" xmlns="" id="{49923289-3530-4034-94B5-29D5651B468D}"/>
                </a:ext>
              </a:extLst>
            </p:cNvPr>
            <p:cNvGrpSpPr/>
            <p:nvPr/>
          </p:nvGrpSpPr>
          <p:grpSpPr>
            <a:xfrm>
              <a:off x="705675" y="3767027"/>
              <a:ext cx="81554" cy="1420183"/>
              <a:chOff x="661788" y="3408822"/>
              <a:chExt cx="81554" cy="1420183"/>
            </a:xfrm>
          </p:grpSpPr>
          <p:sp>
            <p:nvSpPr>
              <p:cNvPr id="127" name="Line 98">
                <a:extLst>
                  <a:ext uri="{FF2B5EF4-FFF2-40B4-BE49-F238E27FC236}">
                    <a16:creationId xmlns:a16="http://schemas.microsoft.com/office/drawing/2014/main" xmlns="" id="{B3B934DB-5D63-46E7-9363-7D32E663AA4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61788" y="3408822"/>
                <a:ext cx="0" cy="1420182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128" name="Line 109">
                <a:extLst>
                  <a:ext uri="{FF2B5EF4-FFF2-40B4-BE49-F238E27FC236}">
                    <a16:creationId xmlns:a16="http://schemas.microsoft.com/office/drawing/2014/main" xmlns="" id="{0A645DF7-BAD3-4E71-9EEF-2841F6D249E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69375" y="4119811"/>
                <a:ext cx="73967" cy="0"/>
              </a:xfrm>
              <a:prstGeom prst="line">
                <a:avLst/>
              </a:prstGeom>
              <a:noFill/>
              <a:ln w="9525">
                <a:solidFill>
                  <a:schemeClr val="bg1">
                    <a:lumMod val="6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129" name="Line 110">
                <a:extLst>
                  <a:ext uri="{FF2B5EF4-FFF2-40B4-BE49-F238E27FC236}">
                    <a16:creationId xmlns:a16="http://schemas.microsoft.com/office/drawing/2014/main" xmlns="" id="{119250F6-D193-497B-A17A-53CC4A84756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69375" y="4319581"/>
                <a:ext cx="73967" cy="0"/>
              </a:xfrm>
              <a:prstGeom prst="line">
                <a:avLst/>
              </a:prstGeom>
              <a:noFill/>
              <a:ln w="9525">
                <a:solidFill>
                  <a:schemeClr val="bg1">
                    <a:lumMod val="6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130" name="Line 111">
                <a:extLst>
                  <a:ext uri="{FF2B5EF4-FFF2-40B4-BE49-F238E27FC236}">
                    <a16:creationId xmlns:a16="http://schemas.microsoft.com/office/drawing/2014/main" xmlns="" id="{3688FE1F-D430-446D-B569-A15D400AE14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69375" y="4510786"/>
                <a:ext cx="73967" cy="0"/>
              </a:xfrm>
              <a:prstGeom prst="line">
                <a:avLst/>
              </a:prstGeom>
              <a:noFill/>
              <a:ln w="9525">
                <a:solidFill>
                  <a:schemeClr val="bg1">
                    <a:lumMod val="6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131" name="Line 112">
                <a:extLst>
                  <a:ext uri="{FF2B5EF4-FFF2-40B4-BE49-F238E27FC236}">
                    <a16:creationId xmlns:a16="http://schemas.microsoft.com/office/drawing/2014/main" xmlns="" id="{62D139EF-0B59-4F71-A889-C6C6A1BBAC5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69375" y="4829005"/>
                <a:ext cx="73967" cy="0"/>
              </a:xfrm>
              <a:prstGeom prst="line">
                <a:avLst/>
              </a:prstGeom>
              <a:noFill/>
              <a:ln w="9525">
                <a:solidFill>
                  <a:schemeClr val="bg1">
                    <a:lumMod val="6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>
                  <a:latin typeface="Calibri" pitchFamily="34" charset="0"/>
                  <a:cs typeface="Calibri" pitchFamily="34" charset="0"/>
                </a:endParaRPr>
              </a:p>
            </p:txBody>
          </p:sp>
        </p:grpSp>
        <p:grpSp>
          <p:nvGrpSpPr>
            <p:cNvPr id="57" name="Group 19">
              <a:extLst>
                <a:ext uri="{FF2B5EF4-FFF2-40B4-BE49-F238E27FC236}">
                  <a16:creationId xmlns:a16="http://schemas.microsoft.com/office/drawing/2014/main" xmlns="" id="{B617B835-81D1-4D03-AE58-4809A3AB65B6}"/>
                </a:ext>
              </a:extLst>
            </p:cNvPr>
            <p:cNvGrpSpPr/>
            <p:nvPr/>
          </p:nvGrpSpPr>
          <p:grpSpPr>
            <a:xfrm>
              <a:off x="2697139" y="4032060"/>
              <a:ext cx="81554" cy="1529427"/>
              <a:chOff x="3304480" y="3673855"/>
              <a:chExt cx="81554" cy="1529427"/>
            </a:xfrm>
          </p:grpSpPr>
          <p:sp>
            <p:nvSpPr>
              <p:cNvPr id="122" name="Line 98">
                <a:extLst>
                  <a:ext uri="{FF2B5EF4-FFF2-40B4-BE49-F238E27FC236}">
                    <a16:creationId xmlns:a16="http://schemas.microsoft.com/office/drawing/2014/main" xmlns="" id="{D82030E9-0572-4095-9765-5B67E2786C2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304480" y="3673855"/>
                <a:ext cx="0" cy="1529427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123" name="Line 109">
                <a:extLst>
                  <a:ext uri="{FF2B5EF4-FFF2-40B4-BE49-F238E27FC236}">
                    <a16:creationId xmlns:a16="http://schemas.microsoft.com/office/drawing/2014/main" xmlns="" id="{FB4DD950-ACE6-4A28-B7DC-CC21E1CC401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312067" y="4119811"/>
                <a:ext cx="73967" cy="0"/>
              </a:xfrm>
              <a:prstGeom prst="line">
                <a:avLst/>
              </a:prstGeom>
              <a:noFill/>
              <a:ln w="9525">
                <a:solidFill>
                  <a:schemeClr val="bg1">
                    <a:lumMod val="6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124" name="Line 110">
                <a:extLst>
                  <a:ext uri="{FF2B5EF4-FFF2-40B4-BE49-F238E27FC236}">
                    <a16:creationId xmlns:a16="http://schemas.microsoft.com/office/drawing/2014/main" xmlns="" id="{F7CF2EAF-F33B-458F-AC8F-2708EB8C96B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312067" y="4432322"/>
                <a:ext cx="73967" cy="0"/>
              </a:xfrm>
              <a:prstGeom prst="line">
                <a:avLst/>
              </a:prstGeom>
              <a:noFill/>
              <a:ln w="9525">
                <a:solidFill>
                  <a:schemeClr val="bg1">
                    <a:lumMod val="6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125" name="Line 112">
                <a:extLst>
                  <a:ext uri="{FF2B5EF4-FFF2-40B4-BE49-F238E27FC236}">
                    <a16:creationId xmlns:a16="http://schemas.microsoft.com/office/drawing/2014/main" xmlns="" id="{1418D306-2462-4997-B133-371A0282946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312067" y="4868461"/>
                <a:ext cx="73967" cy="0"/>
              </a:xfrm>
              <a:prstGeom prst="line">
                <a:avLst/>
              </a:prstGeom>
              <a:noFill/>
              <a:ln w="9525">
                <a:solidFill>
                  <a:schemeClr val="bg1">
                    <a:lumMod val="6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126" name="Line 112">
                <a:extLst>
                  <a:ext uri="{FF2B5EF4-FFF2-40B4-BE49-F238E27FC236}">
                    <a16:creationId xmlns:a16="http://schemas.microsoft.com/office/drawing/2014/main" xmlns="" id="{84FAE45B-C515-40D4-97B4-0959C95F391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312067" y="5203282"/>
                <a:ext cx="73967" cy="0"/>
              </a:xfrm>
              <a:prstGeom prst="line">
                <a:avLst/>
              </a:prstGeom>
              <a:noFill/>
              <a:ln w="9525">
                <a:solidFill>
                  <a:schemeClr val="bg1">
                    <a:lumMod val="6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>
                  <a:latin typeface="Calibri" pitchFamily="34" charset="0"/>
                  <a:cs typeface="Calibri" pitchFamily="34" charset="0"/>
                </a:endParaRPr>
              </a:p>
            </p:txBody>
          </p:sp>
        </p:grpSp>
        <p:grpSp>
          <p:nvGrpSpPr>
            <p:cNvPr id="58" name="Group 32">
              <a:extLst>
                <a:ext uri="{FF2B5EF4-FFF2-40B4-BE49-F238E27FC236}">
                  <a16:creationId xmlns:a16="http://schemas.microsoft.com/office/drawing/2014/main" xmlns="" id="{22F45311-663B-4A6D-8ADC-12AF4051E406}"/>
                </a:ext>
              </a:extLst>
            </p:cNvPr>
            <p:cNvGrpSpPr/>
            <p:nvPr/>
          </p:nvGrpSpPr>
          <p:grpSpPr>
            <a:xfrm>
              <a:off x="7715142" y="4048016"/>
              <a:ext cx="81553" cy="1638672"/>
              <a:chOff x="7708963" y="3689811"/>
              <a:chExt cx="81553" cy="1638672"/>
            </a:xfrm>
          </p:grpSpPr>
          <p:sp>
            <p:nvSpPr>
              <p:cNvPr id="117" name="Line 98">
                <a:extLst>
                  <a:ext uri="{FF2B5EF4-FFF2-40B4-BE49-F238E27FC236}">
                    <a16:creationId xmlns:a16="http://schemas.microsoft.com/office/drawing/2014/main" xmlns="" id="{CD962613-B857-41C6-B19C-BDC44117290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708963" y="3689811"/>
                <a:ext cx="0" cy="1638672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118" name="Line 109">
                <a:extLst>
                  <a:ext uri="{FF2B5EF4-FFF2-40B4-BE49-F238E27FC236}">
                    <a16:creationId xmlns:a16="http://schemas.microsoft.com/office/drawing/2014/main" xmlns="" id="{D4A4F6AA-97CC-4658-8A5B-FB8E988A72A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716549" y="4119811"/>
                <a:ext cx="73967" cy="0"/>
              </a:xfrm>
              <a:prstGeom prst="line">
                <a:avLst/>
              </a:prstGeom>
              <a:noFill/>
              <a:ln w="9525">
                <a:solidFill>
                  <a:schemeClr val="bg1">
                    <a:lumMod val="6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119" name="Line 110">
                <a:extLst>
                  <a:ext uri="{FF2B5EF4-FFF2-40B4-BE49-F238E27FC236}">
                    <a16:creationId xmlns:a16="http://schemas.microsoft.com/office/drawing/2014/main" xmlns="" id="{BD5B1FC3-F92A-4C8D-9F16-CC3536627A4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716549" y="4564298"/>
                <a:ext cx="73967" cy="0"/>
              </a:xfrm>
              <a:prstGeom prst="line">
                <a:avLst/>
              </a:prstGeom>
              <a:noFill/>
              <a:ln w="9525">
                <a:solidFill>
                  <a:schemeClr val="bg1">
                    <a:lumMod val="6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120" name="Line 111">
                <a:extLst>
                  <a:ext uri="{FF2B5EF4-FFF2-40B4-BE49-F238E27FC236}">
                    <a16:creationId xmlns:a16="http://schemas.microsoft.com/office/drawing/2014/main" xmlns="" id="{73CF4183-7106-4921-A96C-8532B543B74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716549" y="5006714"/>
                <a:ext cx="73967" cy="0"/>
              </a:xfrm>
              <a:prstGeom prst="line">
                <a:avLst/>
              </a:prstGeom>
              <a:noFill/>
              <a:ln w="9525">
                <a:solidFill>
                  <a:schemeClr val="bg1">
                    <a:lumMod val="6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121" name="Line 112">
                <a:extLst>
                  <a:ext uri="{FF2B5EF4-FFF2-40B4-BE49-F238E27FC236}">
                    <a16:creationId xmlns:a16="http://schemas.microsoft.com/office/drawing/2014/main" xmlns="" id="{E2476F6E-A642-4A63-8BC5-8455467451B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716549" y="5328483"/>
                <a:ext cx="73967" cy="0"/>
              </a:xfrm>
              <a:prstGeom prst="line">
                <a:avLst/>
              </a:prstGeom>
              <a:noFill/>
              <a:ln w="9525">
                <a:solidFill>
                  <a:schemeClr val="bg1">
                    <a:lumMod val="6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>
                  <a:latin typeface="Calibri" pitchFamily="34" charset="0"/>
                  <a:cs typeface="Calibri" pitchFamily="34" charset="0"/>
                </a:endParaRPr>
              </a:p>
            </p:txBody>
          </p:sp>
        </p:grpSp>
        <p:sp>
          <p:nvSpPr>
            <p:cNvPr id="59" name="Text Box 124">
              <a:extLst>
                <a:ext uri="{FF2B5EF4-FFF2-40B4-BE49-F238E27FC236}">
                  <a16:creationId xmlns:a16="http://schemas.microsoft.com/office/drawing/2014/main" xmlns="" id="{0C0B0950-93F8-4AA9-98C0-13BCBFB41DA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8799" y="4368287"/>
              <a:ext cx="764276" cy="1061829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 lIns="27432" rIns="9144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800" dirty="0">
                  <a:latin typeface="Calibri" pitchFamily="34" charset="0"/>
                  <a:cs typeface="Calibri" pitchFamily="34" charset="0"/>
                </a:rPr>
                <a:t>Nursing Facilities</a:t>
              </a:r>
            </a:p>
            <a:p>
              <a:pPr>
                <a:spcAft>
                  <a:spcPts val="600"/>
                </a:spcAft>
              </a:pPr>
              <a:r>
                <a:rPr lang="en-US" sz="800" dirty="0">
                  <a:latin typeface="Calibri" pitchFamily="34" charset="0"/>
                  <a:cs typeface="Calibri" pitchFamily="34" charset="0"/>
                </a:rPr>
                <a:t>In-home Services</a:t>
              </a:r>
            </a:p>
            <a:p>
              <a:pPr>
                <a:spcAft>
                  <a:spcPts val="600"/>
                </a:spcAft>
              </a:pPr>
              <a:r>
                <a:rPr lang="en-US" sz="800" dirty="0">
                  <a:latin typeface="Calibri" pitchFamily="34" charset="0"/>
                  <a:cs typeface="Calibri" pitchFamily="34" charset="0"/>
                </a:rPr>
                <a:t>Community Residential</a:t>
              </a:r>
            </a:p>
            <a:p>
              <a:pPr>
                <a:spcAft>
                  <a:spcPts val="600"/>
                </a:spcAft>
              </a:pPr>
              <a:r>
                <a:rPr lang="en-US" sz="800" dirty="0">
                  <a:latin typeface="Calibri" pitchFamily="34" charset="0"/>
                  <a:cs typeface="Calibri" pitchFamily="34" charset="0"/>
                </a:rPr>
                <a:t>Functional Assessments</a:t>
              </a:r>
            </a:p>
          </p:txBody>
        </p:sp>
        <p:sp>
          <p:nvSpPr>
            <p:cNvPr id="60" name="Text Box 240">
              <a:extLst>
                <a:ext uri="{FF2B5EF4-FFF2-40B4-BE49-F238E27FC236}">
                  <a16:creationId xmlns:a16="http://schemas.microsoft.com/office/drawing/2014/main" xmlns="" id="{AB11D16B-76C5-44EE-AC2A-7D9131D6C64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44939" y="4368287"/>
              <a:ext cx="788356" cy="167738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 lIns="27432" rIns="9144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800" dirty="0">
                  <a:latin typeface="Calibri" pitchFamily="34" charset="0"/>
                  <a:cs typeface="Calibri" pitchFamily="34" charset="0"/>
                </a:rPr>
                <a:t>Case Management</a:t>
              </a:r>
            </a:p>
            <a:p>
              <a:pPr>
                <a:spcAft>
                  <a:spcPts val="600"/>
                </a:spcAft>
              </a:pPr>
              <a:r>
                <a:rPr lang="en-US" sz="800" dirty="0">
                  <a:latin typeface="Calibri" pitchFamily="34" charset="0"/>
                  <a:cs typeface="Calibri" pitchFamily="34" charset="0"/>
                </a:rPr>
                <a:t>Community Residential Services </a:t>
              </a:r>
            </a:p>
            <a:p>
              <a:pPr>
                <a:spcAft>
                  <a:spcPts val="600"/>
                </a:spcAft>
              </a:pPr>
              <a:r>
                <a:rPr lang="en-US" sz="800" dirty="0">
                  <a:latin typeface="Calibri" pitchFamily="34" charset="0"/>
                  <a:cs typeface="Calibri" pitchFamily="34" charset="0"/>
                </a:rPr>
                <a:t>Personal Care Support</a:t>
              </a:r>
            </a:p>
            <a:p>
              <a:pPr>
                <a:spcAft>
                  <a:spcPts val="600"/>
                </a:spcAft>
              </a:pPr>
              <a:r>
                <a:rPr lang="en-US" sz="800" dirty="0">
                  <a:latin typeface="Calibri" pitchFamily="34" charset="0"/>
                  <a:cs typeface="Calibri" pitchFamily="34" charset="0"/>
                </a:rPr>
                <a:t>Residential Habilitation Centers and Nursing Facilities</a:t>
              </a:r>
            </a:p>
          </p:txBody>
        </p:sp>
        <p:sp>
          <p:nvSpPr>
            <p:cNvPr id="61" name="Text Box 137">
              <a:extLst>
                <a:ext uri="{FF2B5EF4-FFF2-40B4-BE49-F238E27FC236}">
                  <a16:creationId xmlns:a16="http://schemas.microsoft.com/office/drawing/2014/main" xmlns="" id="{78F0CB89-4943-4AF8-ACB3-511D86AA26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760259" y="4368287"/>
              <a:ext cx="781408" cy="167738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 lIns="27432" rIns="9144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800" dirty="0">
                  <a:latin typeface="Calibri" pitchFamily="34" charset="0"/>
                  <a:cs typeface="Calibri" pitchFamily="34" charset="0"/>
                </a:rPr>
                <a:t>Medical and Psychological Services </a:t>
              </a:r>
            </a:p>
            <a:p>
              <a:pPr>
                <a:spcAft>
                  <a:spcPts val="600"/>
                </a:spcAft>
              </a:pPr>
              <a:r>
                <a:rPr lang="en-US" sz="800" dirty="0">
                  <a:latin typeface="Calibri" pitchFamily="34" charset="0"/>
                  <a:cs typeface="Calibri" pitchFamily="34" charset="0"/>
                </a:rPr>
                <a:t>Training, Education, Supplies</a:t>
              </a:r>
            </a:p>
            <a:p>
              <a:pPr>
                <a:spcAft>
                  <a:spcPts val="600"/>
                </a:spcAft>
              </a:pPr>
              <a:r>
                <a:rPr lang="en-US" sz="800" dirty="0">
                  <a:latin typeface="Calibri" pitchFamily="34" charset="0"/>
                  <a:cs typeface="Calibri" pitchFamily="34" charset="0"/>
                </a:rPr>
                <a:t>Case Management</a:t>
              </a:r>
            </a:p>
            <a:p>
              <a:pPr>
                <a:spcAft>
                  <a:spcPts val="600"/>
                </a:spcAft>
              </a:pPr>
              <a:r>
                <a:rPr lang="en-US" sz="800" dirty="0">
                  <a:latin typeface="Calibri" pitchFamily="34" charset="0"/>
                  <a:cs typeface="Calibri" pitchFamily="34" charset="0"/>
                </a:rPr>
                <a:t>Vocational Assessments </a:t>
              </a:r>
              <a:r>
                <a:rPr lang="en-US" sz="800" i="1" dirty="0">
                  <a:latin typeface="Calibri" pitchFamily="34" charset="0"/>
                  <a:cs typeface="Calibri" pitchFamily="34" charset="0"/>
                </a:rPr>
                <a:t>Job Skills</a:t>
              </a:r>
            </a:p>
          </p:txBody>
        </p:sp>
        <p:sp>
          <p:nvSpPr>
            <p:cNvPr id="62" name="Text Box 240">
              <a:extLst>
                <a:ext uri="{FF2B5EF4-FFF2-40B4-BE49-F238E27FC236}">
                  <a16:creationId xmlns:a16="http://schemas.microsoft.com/office/drawing/2014/main" xmlns="" id="{DF844028-D146-4BA5-B254-A3B0D851894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39254" y="4368290"/>
              <a:ext cx="927266" cy="196206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 lIns="27432" rIns="9144" bIns="0">
              <a:spAutoFit/>
            </a:bodyPr>
            <a:lstStyle/>
            <a:p>
              <a:pPr>
                <a:spcAft>
                  <a:spcPts val="500"/>
                </a:spcAft>
              </a:pPr>
              <a:r>
                <a:rPr lang="en-US" sz="800" dirty="0">
                  <a:latin typeface="Calibri" pitchFamily="34" charset="0"/>
                  <a:cs typeface="Calibri" pitchFamily="34" charset="0"/>
                </a:rPr>
                <a:t>Child Protective Services</a:t>
              </a:r>
            </a:p>
            <a:p>
              <a:pPr>
                <a:spcAft>
                  <a:spcPts val="500"/>
                </a:spcAft>
              </a:pPr>
              <a:r>
                <a:rPr lang="en-US" sz="800" dirty="0">
                  <a:latin typeface="Calibri" pitchFamily="34" charset="0"/>
                  <a:cs typeface="Calibri" pitchFamily="34" charset="0"/>
                </a:rPr>
                <a:t>Child Welfare Services </a:t>
              </a:r>
            </a:p>
            <a:p>
              <a:pPr>
                <a:spcAft>
                  <a:spcPts val="500"/>
                </a:spcAft>
              </a:pPr>
              <a:r>
                <a:rPr lang="en-US" sz="800" dirty="0">
                  <a:latin typeface="Calibri" pitchFamily="34" charset="0"/>
                  <a:cs typeface="Calibri" pitchFamily="34" charset="0"/>
                </a:rPr>
                <a:t>Adoption</a:t>
              </a:r>
            </a:p>
            <a:p>
              <a:pPr>
                <a:spcAft>
                  <a:spcPts val="500"/>
                </a:spcAft>
              </a:pPr>
              <a:r>
                <a:rPr lang="en-US" sz="800" dirty="0">
                  <a:latin typeface="Calibri" pitchFamily="34" charset="0"/>
                  <a:cs typeface="Calibri" pitchFamily="34" charset="0"/>
                </a:rPr>
                <a:t>Adoption Support</a:t>
              </a:r>
            </a:p>
            <a:p>
              <a:pPr>
                <a:spcAft>
                  <a:spcPts val="500"/>
                </a:spcAft>
              </a:pPr>
              <a:r>
                <a:rPr lang="en-US" sz="800" dirty="0">
                  <a:latin typeface="Calibri" pitchFamily="34" charset="0"/>
                  <a:cs typeface="Calibri" pitchFamily="34" charset="0"/>
                </a:rPr>
                <a:t>Child Care</a:t>
              </a:r>
            </a:p>
            <a:p>
              <a:pPr>
                <a:spcAft>
                  <a:spcPts val="500"/>
                </a:spcAft>
              </a:pPr>
              <a:r>
                <a:rPr lang="en-US" sz="800" dirty="0">
                  <a:latin typeface="Calibri" pitchFamily="34" charset="0"/>
                  <a:cs typeface="Calibri" pitchFamily="34" charset="0"/>
                </a:rPr>
                <a:t>Out of Home Placement</a:t>
              </a:r>
            </a:p>
            <a:p>
              <a:pPr>
                <a:spcAft>
                  <a:spcPts val="500"/>
                </a:spcAft>
              </a:pPr>
              <a:r>
                <a:rPr lang="en-US" sz="800" dirty="0">
                  <a:latin typeface="Calibri" pitchFamily="34" charset="0"/>
                  <a:cs typeface="Calibri" pitchFamily="34" charset="0"/>
                </a:rPr>
                <a:t>Voluntary Services</a:t>
              </a:r>
            </a:p>
            <a:p>
              <a:pPr>
                <a:spcAft>
                  <a:spcPts val="0"/>
                </a:spcAft>
              </a:pPr>
              <a:r>
                <a:rPr lang="en-US" sz="800" dirty="0">
                  <a:latin typeface="Calibri" pitchFamily="34" charset="0"/>
                  <a:cs typeface="Calibri" pitchFamily="34" charset="0"/>
                </a:rPr>
                <a:t>Family Reconciliation Services</a:t>
              </a:r>
            </a:p>
          </p:txBody>
        </p:sp>
        <p:sp>
          <p:nvSpPr>
            <p:cNvPr id="63" name="AutoShape 86">
              <a:extLst>
                <a:ext uri="{FF2B5EF4-FFF2-40B4-BE49-F238E27FC236}">
                  <a16:creationId xmlns:a16="http://schemas.microsoft.com/office/drawing/2014/main" xmlns="" id="{4EEA9F77-C540-47AE-B6C3-DF565B3D42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7404" y="3761458"/>
              <a:ext cx="914320" cy="588529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anchor="ctr"/>
            <a:lstStyle/>
            <a:p>
              <a:endParaRPr lang="en-US" sz="700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64" name="AutoShape 86">
              <a:extLst>
                <a:ext uri="{FF2B5EF4-FFF2-40B4-BE49-F238E27FC236}">
                  <a16:creationId xmlns:a16="http://schemas.microsoft.com/office/drawing/2014/main" xmlns="" id="{959CC0AD-1F23-4599-9108-0F90235E55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1695" y="3761458"/>
              <a:ext cx="930112" cy="588529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anchor="ctr"/>
            <a:lstStyle/>
            <a:p>
              <a:endParaRPr lang="en-US" sz="700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65" name="AutoShape 84">
              <a:extLst>
                <a:ext uri="{FF2B5EF4-FFF2-40B4-BE49-F238E27FC236}">
                  <a16:creationId xmlns:a16="http://schemas.microsoft.com/office/drawing/2014/main" xmlns="" id="{AD5692FA-730A-40C4-A1A2-ABCE85BE05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34714" y="3761458"/>
              <a:ext cx="914320" cy="588529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anchor="ctr"/>
            <a:lstStyle/>
            <a:p>
              <a:endParaRPr lang="en-US" sz="700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66" name="AutoShape 86">
              <a:extLst>
                <a:ext uri="{FF2B5EF4-FFF2-40B4-BE49-F238E27FC236}">
                  <a16:creationId xmlns:a16="http://schemas.microsoft.com/office/drawing/2014/main" xmlns="" id="{ED360E63-2ADA-4064-A373-2AACA63973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20038" y="3761458"/>
              <a:ext cx="914320" cy="588529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anchor="ctr"/>
            <a:lstStyle/>
            <a:p>
              <a:endParaRPr lang="en-US" sz="700" dirty="0">
                <a:latin typeface="Calibri" pitchFamily="34" charset="0"/>
                <a:cs typeface="Calibri" pitchFamily="34" charset="0"/>
              </a:endParaRPr>
            </a:p>
          </p:txBody>
        </p:sp>
        <p:grpSp>
          <p:nvGrpSpPr>
            <p:cNvPr id="67" name="Group 252">
              <a:extLst>
                <a:ext uri="{FF2B5EF4-FFF2-40B4-BE49-F238E27FC236}">
                  <a16:creationId xmlns:a16="http://schemas.microsoft.com/office/drawing/2014/main" xmlns="" id="{1E646721-0D8E-449B-994A-0AB4D9F5EC78}"/>
                </a:ext>
              </a:extLst>
            </p:cNvPr>
            <p:cNvGrpSpPr/>
            <p:nvPr/>
          </p:nvGrpSpPr>
          <p:grpSpPr>
            <a:xfrm>
              <a:off x="5629869" y="3761458"/>
              <a:ext cx="1982977" cy="2238045"/>
              <a:chOff x="3115749" y="2746919"/>
              <a:chExt cx="1982977" cy="2238045"/>
            </a:xfrm>
          </p:grpSpPr>
          <p:grpSp>
            <p:nvGrpSpPr>
              <p:cNvPr id="98" name="Group 25">
                <a:extLst>
                  <a:ext uri="{FF2B5EF4-FFF2-40B4-BE49-F238E27FC236}">
                    <a16:creationId xmlns:a16="http://schemas.microsoft.com/office/drawing/2014/main" xmlns="" id="{A93E60C3-A77C-42EA-A63D-49CFCFE73A64}"/>
                  </a:ext>
                </a:extLst>
              </p:cNvPr>
              <p:cNvGrpSpPr/>
              <p:nvPr/>
            </p:nvGrpSpPr>
            <p:grpSpPr>
              <a:xfrm>
                <a:off x="3186620" y="3079624"/>
                <a:ext cx="81553" cy="1529427"/>
                <a:chOff x="4185378" y="3735958"/>
                <a:chExt cx="81553" cy="1529427"/>
              </a:xfrm>
            </p:grpSpPr>
            <p:sp>
              <p:nvSpPr>
                <p:cNvPr id="111" name="Line 112">
                  <a:extLst>
                    <a:ext uri="{FF2B5EF4-FFF2-40B4-BE49-F238E27FC236}">
                      <a16:creationId xmlns:a16="http://schemas.microsoft.com/office/drawing/2014/main" xmlns="" id="{0B0BB2C0-DE76-49B4-98DD-1D8C32AA752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192964" y="4956216"/>
                  <a:ext cx="73967" cy="0"/>
                </a:xfrm>
                <a:prstGeom prst="line">
                  <a:avLst/>
                </a:prstGeom>
                <a:noFill/>
                <a:ln w="9525">
                  <a:solidFill>
                    <a:schemeClr val="bg1">
                      <a:lumMod val="6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>
                    <a:latin typeface="Calibri" pitchFamily="34" charset="0"/>
                    <a:cs typeface="Calibri" pitchFamily="34" charset="0"/>
                  </a:endParaRPr>
                </a:p>
              </p:txBody>
            </p:sp>
            <p:sp>
              <p:nvSpPr>
                <p:cNvPr id="112" name="Line 112">
                  <a:extLst>
                    <a:ext uri="{FF2B5EF4-FFF2-40B4-BE49-F238E27FC236}">
                      <a16:creationId xmlns:a16="http://schemas.microsoft.com/office/drawing/2014/main" xmlns="" id="{2960970B-24E5-47E9-A6B5-F3633B1853B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192964" y="5265385"/>
                  <a:ext cx="73967" cy="0"/>
                </a:xfrm>
                <a:prstGeom prst="line">
                  <a:avLst/>
                </a:prstGeom>
                <a:noFill/>
                <a:ln w="9525">
                  <a:solidFill>
                    <a:schemeClr val="bg1">
                      <a:lumMod val="6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>
                    <a:latin typeface="Calibri" pitchFamily="34" charset="0"/>
                    <a:cs typeface="Calibri" pitchFamily="34" charset="0"/>
                  </a:endParaRPr>
                </a:p>
              </p:txBody>
            </p:sp>
            <p:sp>
              <p:nvSpPr>
                <p:cNvPr id="113" name="Line 98">
                  <a:extLst>
                    <a:ext uri="{FF2B5EF4-FFF2-40B4-BE49-F238E27FC236}">
                      <a16:creationId xmlns:a16="http://schemas.microsoft.com/office/drawing/2014/main" xmlns="" id="{0F907F13-1590-4A7E-88A3-0EBF9AE5E45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185378" y="3735958"/>
                  <a:ext cx="0" cy="1529427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>
                    <a:latin typeface="Calibri" pitchFamily="34" charset="0"/>
                    <a:cs typeface="Calibri" pitchFamily="34" charset="0"/>
                  </a:endParaRPr>
                </a:p>
              </p:txBody>
            </p:sp>
            <p:sp>
              <p:nvSpPr>
                <p:cNvPr id="114" name="Line 109">
                  <a:extLst>
                    <a:ext uri="{FF2B5EF4-FFF2-40B4-BE49-F238E27FC236}">
                      <a16:creationId xmlns:a16="http://schemas.microsoft.com/office/drawing/2014/main" xmlns="" id="{82F5E37D-26A7-42D0-8BB8-07293A157A4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192964" y="4119811"/>
                  <a:ext cx="73967" cy="0"/>
                </a:xfrm>
                <a:prstGeom prst="line">
                  <a:avLst/>
                </a:prstGeom>
                <a:noFill/>
                <a:ln w="9525">
                  <a:solidFill>
                    <a:schemeClr val="bg1">
                      <a:lumMod val="6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>
                    <a:latin typeface="Calibri" pitchFamily="34" charset="0"/>
                    <a:cs typeface="Calibri" pitchFamily="34" charset="0"/>
                  </a:endParaRPr>
                </a:p>
              </p:txBody>
            </p:sp>
            <p:sp>
              <p:nvSpPr>
                <p:cNvPr id="115" name="Line 110">
                  <a:extLst>
                    <a:ext uri="{FF2B5EF4-FFF2-40B4-BE49-F238E27FC236}">
                      <a16:creationId xmlns:a16="http://schemas.microsoft.com/office/drawing/2014/main" xmlns="" id="{B28B17AB-8432-4687-9AD2-5771774999B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192964" y="4293587"/>
                  <a:ext cx="73967" cy="0"/>
                </a:xfrm>
                <a:prstGeom prst="line">
                  <a:avLst/>
                </a:prstGeom>
                <a:noFill/>
                <a:ln w="9525">
                  <a:solidFill>
                    <a:schemeClr val="bg1">
                      <a:lumMod val="6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>
                    <a:latin typeface="Calibri" pitchFamily="34" charset="0"/>
                    <a:cs typeface="Calibri" pitchFamily="34" charset="0"/>
                  </a:endParaRPr>
                </a:p>
              </p:txBody>
            </p:sp>
            <p:sp>
              <p:nvSpPr>
                <p:cNvPr id="116" name="Line 112">
                  <a:extLst>
                    <a:ext uri="{FF2B5EF4-FFF2-40B4-BE49-F238E27FC236}">
                      <a16:creationId xmlns:a16="http://schemas.microsoft.com/office/drawing/2014/main" xmlns="" id="{C5A90EAC-AC38-46B5-AB1D-21019AA6A23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192964" y="4638777"/>
                  <a:ext cx="73967" cy="0"/>
                </a:xfrm>
                <a:prstGeom prst="line">
                  <a:avLst/>
                </a:prstGeom>
                <a:noFill/>
                <a:ln w="9525">
                  <a:solidFill>
                    <a:schemeClr val="bg1">
                      <a:lumMod val="6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>
                    <a:latin typeface="Calibri" pitchFamily="34" charset="0"/>
                    <a:cs typeface="Calibri" pitchFamily="34" charset="0"/>
                  </a:endParaRPr>
                </a:p>
              </p:txBody>
            </p:sp>
          </p:grpSp>
          <p:grpSp>
            <p:nvGrpSpPr>
              <p:cNvPr id="99" name="Group 38">
                <a:extLst>
                  <a:ext uri="{FF2B5EF4-FFF2-40B4-BE49-F238E27FC236}">
                    <a16:creationId xmlns:a16="http://schemas.microsoft.com/office/drawing/2014/main" xmlns="" id="{E43AC454-8463-4B84-9E23-85095EA08587}"/>
                  </a:ext>
                </a:extLst>
              </p:cNvPr>
              <p:cNvGrpSpPr/>
              <p:nvPr/>
            </p:nvGrpSpPr>
            <p:grpSpPr>
              <a:xfrm>
                <a:off x="4199495" y="2986097"/>
                <a:ext cx="81554" cy="1310938"/>
                <a:chOff x="5066275" y="3642431"/>
                <a:chExt cx="81554" cy="1310938"/>
              </a:xfrm>
            </p:grpSpPr>
            <p:sp>
              <p:nvSpPr>
                <p:cNvPr id="106" name="Line 98">
                  <a:extLst>
                    <a:ext uri="{FF2B5EF4-FFF2-40B4-BE49-F238E27FC236}">
                      <a16:creationId xmlns:a16="http://schemas.microsoft.com/office/drawing/2014/main" xmlns="" id="{F79F8452-2D95-474A-89EA-6A2C2ACFA37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066275" y="3642431"/>
                  <a:ext cx="0" cy="1310938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>
                    <a:latin typeface="Calibri" pitchFamily="34" charset="0"/>
                    <a:cs typeface="Calibri" pitchFamily="34" charset="0"/>
                  </a:endParaRPr>
                </a:p>
              </p:txBody>
            </p:sp>
            <p:sp>
              <p:nvSpPr>
                <p:cNvPr id="107" name="Line 109">
                  <a:extLst>
                    <a:ext uri="{FF2B5EF4-FFF2-40B4-BE49-F238E27FC236}">
                      <a16:creationId xmlns:a16="http://schemas.microsoft.com/office/drawing/2014/main" xmlns="" id="{82925DC3-F8CF-4E95-A637-12526DA63F7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073862" y="4119811"/>
                  <a:ext cx="73967" cy="0"/>
                </a:xfrm>
                <a:prstGeom prst="line">
                  <a:avLst/>
                </a:prstGeom>
                <a:noFill/>
                <a:ln w="9525">
                  <a:solidFill>
                    <a:schemeClr val="bg1">
                      <a:lumMod val="6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>
                    <a:latin typeface="Calibri" pitchFamily="34" charset="0"/>
                    <a:cs typeface="Calibri" pitchFamily="34" charset="0"/>
                  </a:endParaRPr>
                </a:p>
              </p:txBody>
            </p:sp>
            <p:sp>
              <p:nvSpPr>
                <p:cNvPr id="108" name="Line 110">
                  <a:extLst>
                    <a:ext uri="{FF2B5EF4-FFF2-40B4-BE49-F238E27FC236}">
                      <a16:creationId xmlns:a16="http://schemas.microsoft.com/office/drawing/2014/main" xmlns="" id="{CCCA916A-AB94-4E9E-9427-1198F8D3756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073862" y="4302326"/>
                  <a:ext cx="73967" cy="0"/>
                </a:xfrm>
                <a:prstGeom prst="line">
                  <a:avLst/>
                </a:prstGeom>
                <a:noFill/>
                <a:ln w="9525">
                  <a:solidFill>
                    <a:schemeClr val="bg1">
                      <a:lumMod val="6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>
                    <a:latin typeface="Calibri" pitchFamily="34" charset="0"/>
                    <a:cs typeface="Calibri" pitchFamily="34" charset="0"/>
                  </a:endParaRPr>
                </a:p>
              </p:txBody>
            </p:sp>
            <p:sp>
              <p:nvSpPr>
                <p:cNvPr id="109" name="Line 111">
                  <a:extLst>
                    <a:ext uri="{FF2B5EF4-FFF2-40B4-BE49-F238E27FC236}">
                      <a16:creationId xmlns:a16="http://schemas.microsoft.com/office/drawing/2014/main" xmlns="" id="{B2145356-D06A-4510-936D-8BE029D132D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073862" y="4620030"/>
                  <a:ext cx="73967" cy="0"/>
                </a:xfrm>
                <a:prstGeom prst="line">
                  <a:avLst/>
                </a:prstGeom>
                <a:noFill/>
                <a:ln w="9525">
                  <a:solidFill>
                    <a:schemeClr val="bg1">
                      <a:lumMod val="6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>
                    <a:latin typeface="Calibri" pitchFamily="34" charset="0"/>
                    <a:cs typeface="Calibri" pitchFamily="34" charset="0"/>
                  </a:endParaRPr>
                </a:p>
              </p:txBody>
            </p:sp>
            <p:sp>
              <p:nvSpPr>
                <p:cNvPr id="110" name="Line 112">
                  <a:extLst>
                    <a:ext uri="{FF2B5EF4-FFF2-40B4-BE49-F238E27FC236}">
                      <a16:creationId xmlns:a16="http://schemas.microsoft.com/office/drawing/2014/main" xmlns="" id="{827779BF-6816-41B6-AF49-FC70C1DD52A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073862" y="4953369"/>
                  <a:ext cx="73967" cy="0"/>
                </a:xfrm>
                <a:prstGeom prst="line">
                  <a:avLst/>
                </a:prstGeom>
                <a:noFill/>
                <a:ln w="9525">
                  <a:solidFill>
                    <a:schemeClr val="bg1">
                      <a:lumMod val="6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>
                    <a:latin typeface="Calibri" pitchFamily="34" charset="0"/>
                    <a:cs typeface="Calibri" pitchFamily="34" charset="0"/>
                  </a:endParaRPr>
                </a:p>
              </p:txBody>
            </p:sp>
          </p:grpSp>
          <p:sp>
            <p:nvSpPr>
              <p:cNvPr id="100" name="Text Box 137">
                <a:extLst>
                  <a:ext uri="{FF2B5EF4-FFF2-40B4-BE49-F238E27FC236}">
                    <a16:creationId xmlns:a16="http://schemas.microsoft.com/office/drawing/2014/main" xmlns="" id="{A5FDFC72-4C6E-4A2A-A8BD-82A43447A7F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244260" y="3353748"/>
                <a:ext cx="822761" cy="1061829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 lIns="27432" rIns="9144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US" sz="800" dirty="0">
                    <a:latin typeface="Calibri" pitchFamily="34" charset="0"/>
                    <a:cs typeface="Calibri" pitchFamily="34" charset="0"/>
                  </a:rPr>
                  <a:t>Institutions </a:t>
                </a:r>
              </a:p>
              <a:p>
                <a:pPr>
                  <a:spcAft>
                    <a:spcPts val="600"/>
                  </a:spcAft>
                </a:pPr>
                <a:r>
                  <a:rPr lang="en-US" sz="800" dirty="0">
                    <a:latin typeface="Calibri" pitchFamily="34" charset="0"/>
                    <a:cs typeface="Calibri" pitchFamily="34" charset="0"/>
                  </a:rPr>
                  <a:t>Dispositional Alternative</a:t>
                </a:r>
              </a:p>
              <a:p>
                <a:pPr>
                  <a:spcAft>
                    <a:spcPts val="600"/>
                  </a:spcAft>
                </a:pPr>
                <a:r>
                  <a:rPr lang="en-US" sz="800" dirty="0">
                    <a:latin typeface="Calibri" pitchFamily="34" charset="0"/>
                    <a:cs typeface="Calibri" pitchFamily="34" charset="0"/>
                  </a:rPr>
                  <a:t>Community Placement</a:t>
                </a:r>
              </a:p>
              <a:p>
                <a:pPr>
                  <a:spcAft>
                    <a:spcPts val="600"/>
                  </a:spcAft>
                </a:pPr>
                <a:r>
                  <a:rPr lang="en-US" sz="800" dirty="0">
                    <a:latin typeface="Calibri" pitchFamily="34" charset="0"/>
                    <a:cs typeface="Calibri" pitchFamily="34" charset="0"/>
                  </a:rPr>
                  <a:t>Parole</a:t>
                </a:r>
              </a:p>
            </p:txBody>
          </p:sp>
          <p:sp>
            <p:nvSpPr>
              <p:cNvPr id="101" name="Text Box 240">
                <a:extLst>
                  <a:ext uri="{FF2B5EF4-FFF2-40B4-BE49-F238E27FC236}">
                    <a16:creationId xmlns:a16="http://schemas.microsoft.com/office/drawing/2014/main" xmlns="" id="{C958A975-60C0-42F7-A445-269D2FB4B86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234329" y="3353748"/>
                <a:ext cx="813796" cy="1631216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 lIns="27432" rIns="9144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US" sz="800" dirty="0">
                    <a:latin typeface="Calibri" pitchFamily="34" charset="0"/>
                    <a:cs typeface="Calibri" pitchFamily="34" charset="0"/>
                  </a:rPr>
                  <a:t>Food Stamps</a:t>
                </a:r>
              </a:p>
              <a:p>
                <a:pPr>
                  <a:spcAft>
                    <a:spcPts val="600"/>
                  </a:spcAft>
                </a:pPr>
                <a:r>
                  <a:rPr lang="en-US" sz="800" dirty="0">
                    <a:latin typeface="Calibri" pitchFamily="34" charset="0"/>
                    <a:cs typeface="Calibri" pitchFamily="34" charset="0"/>
                  </a:rPr>
                  <a:t>TANF and State Family Assistance</a:t>
                </a:r>
              </a:p>
              <a:p>
                <a:pPr>
                  <a:spcAft>
                    <a:spcPts val="600"/>
                  </a:spcAft>
                </a:pPr>
                <a:r>
                  <a:rPr lang="en-US" sz="800" dirty="0">
                    <a:latin typeface="Calibri" pitchFamily="34" charset="0"/>
                    <a:cs typeface="Calibri" pitchFamily="34" charset="0"/>
                  </a:rPr>
                  <a:t>General Assistance</a:t>
                </a:r>
              </a:p>
              <a:p>
                <a:pPr>
                  <a:spcAft>
                    <a:spcPts val="600"/>
                  </a:spcAft>
                </a:pPr>
                <a:r>
                  <a:rPr lang="en-US" sz="800" dirty="0">
                    <a:latin typeface="Calibri" pitchFamily="34" charset="0"/>
                    <a:cs typeface="Calibri" pitchFamily="34" charset="0"/>
                  </a:rPr>
                  <a:t>Child Support Services</a:t>
                </a:r>
              </a:p>
              <a:p>
                <a:pPr>
                  <a:spcAft>
                    <a:spcPts val="600"/>
                  </a:spcAft>
                </a:pPr>
                <a:r>
                  <a:rPr lang="en-US" sz="800" dirty="0">
                    <a:latin typeface="Calibri" pitchFamily="34" charset="0"/>
                    <a:cs typeface="Calibri" pitchFamily="34" charset="0"/>
                  </a:rPr>
                  <a:t>Working Connections Child Care</a:t>
                </a:r>
              </a:p>
            </p:txBody>
          </p:sp>
          <p:sp>
            <p:nvSpPr>
              <p:cNvPr id="102" name="AutoShape 86">
                <a:extLst>
                  <a:ext uri="{FF2B5EF4-FFF2-40B4-BE49-F238E27FC236}">
                    <a16:creationId xmlns:a16="http://schemas.microsoft.com/office/drawing/2014/main" xmlns="" id="{CAB20F24-6F6D-4D4F-BE56-125A0D08A1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17406" y="2746919"/>
                <a:ext cx="914320" cy="588529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bg1">
                    <a:lumMod val="50000"/>
                  </a:schemeClr>
                </a:solidFill>
                <a:round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none" anchor="ctr"/>
              <a:lstStyle/>
              <a:p>
                <a:endParaRPr lang="en-US" sz="700" dirty="0"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103" name="AutoShape 86">
                <a:extLst>
                  <a:ext uri="{FF2B5EF4-FFF2-40B4-BE49-F238E27FC236}">
                    <a16:creationId xmlns:a16="http://schemas.microsoft.com/office/drawing/2014/main" xmlns="" id="{A202EBC4-89CA-45C3-9F36-B309FFE3E68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15749" y="2746919"/>
                <a:ext cx="914320" cy="588529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bg1">
                    <a:lumMod val="50000"/>
                  </a:schemeClr>
                </a:solidFill>
                <a:round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none" anchor="ctr"/>
              <a:lstStyle/>
              <a:p>
                <a:endParaRPr lang="en-US" sz="700" dirty="0"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104" name="Text Box 87">
                <a:extLst>
                  <a:ext uri="{FF2B5EF4-FFF2-40B4-BE49-F238E27FC236}">
                    <a16:creationId xmlns:a16="http://schemas.microsoft.com/office/drawing/2014/main" xmlns="" id="{D5C53CF0-9448-4ED7-9119-17B752E2204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076194" y="2825293"/>
                <a:ext cx="1022532" cy="4401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ts val="900"/>
                  </a:lnSpc>
                </a:pPr>
                <a:r>
                  <a:rPr lang="en-US" sz="900" b="1" dirty="0">
                    <a:latin typeface="Calibri" pitchFamily="34" charset="0"/>
                    <a:cs typeface="Calibri" pitchFamily="34" charset="0"/>
                  </a:rPr>
                  <a:t>DSHS </a:t>
                </a:r>
              </a:p>
              <a:p>
                <a:pPr algn="ctr">
                  <a:lnSpc>
                    <a:spcPts val="900"/>
                  </a:lnSpc>
                </a:pPr>
                <a:r>
                  <a:rPr lang="en-US" sz="900" b="1" dirty="0">
                    <a:latin typeface="Calibri" pitchFamily="34" charset="0"/>
                    <a:cs typeface="Calibri" pitchFamily="34" charset="0"/>
                  </a:rPr>
                  <a:t>Juvenile </a:t>
                </a:r>
              </a:p>
              <a:p>
                <a:pPr algn="ctr">
                  <a:lnSpc>
                    <a:spcPts val="900"/>
                  </a:lnSpc>
                </a:pPr>
                <a:r>
                  <a:rPr lang="en-US" sz="900" b="1" dirty="0">
                    <a:latin typeface="Calibri" pitchFamily="34" charset="0"/>
                    <a:cs typeface="Calibri" pitchFamily="34" charset="0"/>
                  </a:rPr>
                  <a:t>Rehabilitation</a:t>
                </a:r>
              </a:p>
            </p:txBody>
          </p:sp>
          <p:sp>
            <p:nvSpPr>
              <p:cNvPr id="105" name="Text Box 85">
                <a:extLst>
                  <a:ext uri="{FF2B5EF4-FFF2-40B4-BE49-F238E27FC236}">
                    <a16:creationId xmlns:a16="http://schemas.microsoft.com/office/drawing/2014/main" xmlns="" id="{FB34CFD8-0BD0-492B-899C-8D208853196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130326" y="2825293"/>
                <a:ext cx="873963" cy="4401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ts val="900"/>
                  </a:lnSpc>
                </a:pPr>
                <a:r>
                  <a:rPr lang="en-US" sz="900" b="1" dirty="0">
                    <a:latin typeface="Calibri" pitchFamily="34" charset="0"/>
                    <a:cs typeface="Calibri" pitchFamily="34" charset="0"/>
                  </a:rPr>
                  <a:t>DSHS </a:t>
                </a:r>
              </a:p>
              <a:p>
                <a:pPr algn="ctr">
                  <a:lnSpc>
                    <a:spcPts val="900"/>
                  </a:lnSpc>
                </a:pPr>
                <a:r>
                  <a:rPr lang="en-US" sz="900" b="1" dirty="0">
                    <a:latin typeface="Calibri" pitchFamily="34" charset="0"/>
                    <a:cs typeface="Calibri" pitchFamily="34" charset="0"/>
                  </a:rPr>
                  <a:t>Economic Services</a:t>
                </a:r>
              </a:p>
            </p:txBody>
          </p:sp>
        </p:grpSp>
        <p:sp>
          <p:nvSpPr>
            <p:cNvPr id="68" name="Text Box 85">
              <a:extLst>
                <a:ext uri="{FF2B5EF4-FFF2-40B4-BE49-F238E27FC236}">
                  <a16:creationId xmlns:a16="http://schemas.microsoft.com/office/drawing/2014/main" xmlns="" id="{71B3E2F7-5609-4CA2-A484-B5D2F0A0ADF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6000" y="3839832"/>
              <a:ext cx="994749" cy="4385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>
                <a:lnSpc>
                  <a:spcPts val="900"/>
                </a:lnSpc>
              </a:pPr>
              <a:r>
                <a:rPr lang="en-US" sz="900" b="1" dirty="0">
                  <a:latin typeface="Calibri" pitchFamily="34" charset="0"/>
                  <a:cs typeface="Calibri" pitchFamily="34" charset="0"/>
                </a:rPr>
                <a:t>DSHS </a:t>
              </a:r>
            </a:p>
            <a:p>
              <a:pPr algn="ctr">
                <a:lnSpc>
                  <a:spcPts val="900"/>
                </a:lnSpc>
              </a:pPr>
              <a:r>
                <a:rPr lang="en-US" sz="900" b="1" dirty="0">
                  <a:latin typeface="Calibri" pitchFamily="34" charset="0"/>
                  <a:cs typeface="Calibri" pitchFamily="34" charset="0"/>
                </a:rPr>
                <a:t>Aging and Long-Term Support</a:t>
              </a:r>
            </a:p>
          </p:txBody>
        </p:sp>
        <p:sp>
          <p:nvSpPr>
            <p:cNvPr id="69" name="Text Box 85">
              <a:extLst>
                <a:ext uri="{FF2B5EF4-FFF2-40B4-BE49-F238E27FC236}">
                  <a16:creationId xmlns:a16="http://schemas.microsoft.com/office/drawing/2014/main" xmlns="" id="{5A798BA1-FFF9-4E72-995F-7F65F92F18E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30569" y="3839832"/>
              <a:ext cx="1101330" cy="4401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>
                <a:lnSpc>
                  <a:spcPts val="900"/>
                </a:lnSpc>
              </a:pPr>
              <a:r>
                <a:rPr lang="en-US" sz="900" b="1" dirty="0">
                  <a:latin typeface="Calibri" pitchFamily="34" charset="0"/>
                  <a:cs typeface="Calibri" pitchFamily="34" charset="0"/>
                </a:rPr>
                <a:t>DSHS </a:t>
              </a:r>
            </a:p>
            <a:p>
              <a:pPr algn="ctr">
                <a:lnSpc>
                  <a:spcPts val="900"/>
                </a:lnSpc>
              </a:pPr>
              <a:r>
                <a:rPr lang="en-US" sz="900" b="1" dirty="0">
                  <a:latin typeface="Calibri" pitchFamily="34" charset="0"/>
                  <a:cs typeface="Calibri" pitchFamily="34" charset="0"/>
                </a:rPr>
                <a:t>Developmental Disabilities</a:t>
              </a:r>
            </a:p>
          </p:txBody>
        </p:sp>
        <p:sp>
          <p:nvSpPr>
            <p:cNvPr id="70" name="Text Box 85">
              <a:extLst>
                <a:ext uri="{FF2B5EF4-FFF2-40B4-BE49-F238E27FC236}">
                  <a16:creationId xmlns:a16="http://schemas.microsoft.com/office/drawing/2014/main" xmlns="" id="{3FE601C4-5B2F-43F6-BB98-628977D4788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588874" y="3839832"/>
              <a:ext cx="999191" cy="4401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>
                <a:lnSpc>
                  <a:spcPts val="900"/>
                </a:lnSpc>
              </a:pPr>
              <a:r>
                <a:rPr lang="en-US" sz="900" b="1" dirty="0">
                  <a:latin typeface="Calibri" pitchFamily="34" charset="0"/>
                  <a:cs typeface="Calibri" pitchFamily="34" charset="0"/>
                </a:rPr>
                <a:t>DSHS </a:t>
              </a:r>
            </a:p>
            <a:p>
              <a:pPr algn="ctr">
                <a:lnSpc>
                  <a:spcPts val="900"/>
                </a:lnSpc>
              </a:pPr>
              <a:r>
                <a:rPr lang="en-US" sz="900" b="1" dirty="0">
                  <a:latin typeface="Calibri" pitchFamily="34" charset="0"/>
                  <a:cs typeface="Calibri" pitchFamily="34" charset="0"/>
                </a:rPr>
                <a:t>Vocational Rehabilitation</a:t>
              </a:r>
            </a:p>
          </p:txBody>
        </p:sp>
        <p:sp>
          <p:nvSpPr>
            <p:cNvPr id="71" name="Text Box 85">
              <a:extLst>
                <a:ext uri="{FF2B5EF4-FFF2-40B4-BE49-F238E27FC236}">
                  <a16:creationId xmlns:a16="http://schemas.microsoft.com/office/drawing/2014/main" xmlns="" id="{8FFC29A4-46E9-4DA5-BAE7-0F029AD1CD1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61678" y="3839832"/>
              <a:ext cx="848202" cy="4401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>
                <a:lnSpc>
                  <a:spcPts val="900"/>
                </a:lnSpc>
              </a:pPr>
              <a:r>
                <a:rPr lang="en-US" sz="900" b="1" dirty="0">
                  <a:latin typeface="Calibri" pitchFamily="34" charset="0"/>
                  <a:cs typeface="Calibri" pitchFamily="34" charset="0"/>
                </a:rPr>
                <a:t>DSHS Children’s Services</a:t>
              </a:r>
            </a:p>
          </p:txBody>
        </p:sp>
        <p:grpSp>
          <p:nvGrpSpPr>
            <p:cNvPr id="72" name="Group 299">
              <a:extLst>
                <a:ext uri="{FF2B5EF4-FFF2-40B4-BE49-F238E27FC236}">
                  <a16:creationId xmlns:a16="http://schemas.microsoft.com/office/drawing/2014/main" xmlns="" id="{90653FE9-7F5D-45A8-BE2A-47B05DAC6D84}"/>
                </a:ext>
              </a:extLst>
            </p:cNvPr>
            <p:cNvGrpSpPr/>
            <p:nvPr/>
          </p:nvGrpSpPr>
          <p:grpSpPr>
            <a:xfrm>
              <a:off x="3637806" y="3761458"/>
              <a:ext cx="1954868" cy="2561211"/>
              <a:chOff x="5114661" y="2746919"/>
              <a:chExt cx="1954868" cy="2561211"/>
            </a:xfrm>
          </p:grpSpPr>
          <p:grpSp>
            <p:nvGrpSpPr>
              <p:cNvPr id="81" name="Group 96">
                <a:extLst>
                  <a:ext uri="{FF2B5EF4-FFF2-40B4-BE49-F238E27FC236}">
                    <a16:creationId xmlns:a16="http://schemas.microsoft.com/office/drawing/2014/main" xmlns="" id="{C6FAC898-076C-434E-9B54-61E5A5E57916}"/>
                  </a:ext>
                </a:extLst>
              </p:cNvPr>
              <p:cNvGrpSpPr/>
              <p:nvPr/>
            </p:nvGrpSpPr>
            <p:grpSpPr>
              <a:xfrm>
                <a:off x="6207157" y="3255367"/>
                <a:ext cx="81553" cy="1857161"/>
                <a:chOff x="6828070" y="3911701"/>
                <a:chExt cx="81553" cy="1857161"/>
              </a:xfrm>
            </p:grpSpPr>
            <p:sp>
              <p:nvSpPr>
                <p:cNvPr id="92" name="Line 98">
                  <a:extLst>
                    <a:ext uri="{FF2B5EF4-FFF2-40B4-BE49-F238E27FC236}">
                      <a16:creationId xmlns:a16="http://schemas.microsoft.com/office/drawing/2014/main" xmlns="" id="{E822795B-E236-42FC-BCC7-EEA06305585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828070" y="3911701"/>
                  <a:ext cx="0" cy="1857161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>
                    <a:latin typeface="Calibri" pitchFamily="34" charset="0"/>
                    <a:cs typeface="Calibri" pitchFamily="34" charset="0"/>
                  </a:endParaRPr>
                </a:p>
              </p:txBody>
            </p:sp>
            <p:sp>
              <p:nvSpPr>
                <p:cNvPr id="93" name="Line 109">
                  <a:extLst>
                    <a:ext uri="{FF2B5EF4-FFF2-40B4-BE49-F238E27FC236}">
                      <a16:creationId xmlns:a16="http://schemas.microsoft.com/office/drawing/2014/main" xmlns="" id="{A665DC2D-3302-42BD-ACE3-AE3D0114505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835656" y="4119811"/>
                  <a:ext cx="73967" cy="0"/>
                </a:xfrm>
                <a:prstGeom prst="line">
                  <a:avLst/>
                </a:prstGeom>
                <a:noFill/>
                <a:ln w="9525">
                  <a:solidFill>
                    <a:schemeClr val="bg1">
                      <a:lumMod val="6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>
                    <a:latin typeface="Calibri" pitchFamily="34" charset="0"/>
                    <a:cs typeface="Calibri" pitchFamily="34" charset="0"/>
                  </a:endParaRPr>
                </a:p>
              </p:txBody>
            </p:sp>
            <p:sp>
              <p:nvSpPr>
                <p:cNvPr id="94" name="Line 110">
                  <a:extLst>
                    <a:ext uri="{FF2B5EF4-FFF2-40B4-BE49-F238E27FC236}">
                      <a16:creationId xmlns:a16="http://schemas.microsoft.com/office/drawing/2014/main" xmlns="" id="{07D64450-1AB4-4250-83E7-37CA2CAA24B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835656" y="4434732"/>
                  <a:ext cx="73967" cy="0"/>
                </a:xfrm>
                <a:prstGeom prst="line">
                  <a:avLst/>
                </a:prstGeom>
                <a:noFill/>
                <a:ln w="9525">
                  <a:solidFill>
                    <a:schemeClr val="bg1">
                      <a:lumMod val="6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>
                    <a:latin typeface="Calibri" pitchFamily="34" charset="0"/>
                    <a:cs typeface="Calibri" pitchFamily="34" charset="0"/>
                  </a:endParaRPr>
                </a:p>
              </p:txBody>
            </p:sp>
            <p:sp>
              <p:nvSpPr>
                <p:cNvPr id="95" name="Line 111">
                  <a:extLst>
                    <a:ext uri="{FF2B5EF4-FFF2-40B4-BE49-F238E27FC236}">
                      <a16:creationId xmlns:a16="http://schemas.microsoft.com/office/drawing/2014/main" xmlns="" id="{C9FBFC7F-DB73-4BA7-9080-AAC6EDDAAEB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835656" y="4866600"/>
                  <a:ext cx="73967" cy="0"/>
                </a:xfrm>
                <a:prstGeom prst="line">
                  <a:avLst/>
                </a:prstGeom>
                <a:noFill/>
                <a:ln w="9525">
                  <a:solidFill>
                    <a:schemeClr val="bg1">
                      <a:lumMod val="6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>
                    <a:latin typeface="Calibri" pitchFamily="34" charset="0"/>
                    <a:cs typeface="Calibri" pitchFamily="34" charset="0"/>
                  </a:endParaRPr>
                </a:p>
              </p:txBody>
            </p:sp>
            <p:sp>
              <p:nvSpPr>
                <p:cNvPr id="96" name="Line 112">
                  <a:extLst>
                    <a:ext uri="{FF2B5EF4-FFF2-40B4-BE49-F238E27FC236}">
                      <a16:creationId xmlns:a16="http://schemas.microsoft.com/office/drawing/2014/main" xmlns="" id="{43DE81F7-8B7D-491B-A817-2CCBD79D2F4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835656" y="5442172"/>
                  <a:ext cx="73967" cy="0"/>
                </a:xfrm>
                <a:prstGeom prst="line">
                  <a:avLst/>
                </a:prstGeom>
                <a:noFill/>
                <a:ln w="9525">
                  <a:solidFill>
                    <a:schemeClr val="bg1">
                      <a:lumMod val="6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>
                    <a:latin typeface="Calibri" pitchFamily="34" charset="0"/>
                    <a:cs typeface="Calibri" pitchFamily="34" charset="0"/>
                  </a:endParaRPr>
                </a:p>
              </p:txBody>
            </p:sp>
            <p:sp>
              <p:nvSpPr>
                <p:cNvPr id="97" name="Line 112">
                  <a:extLst>
                    <a:ext uri="{FF2B5EF4-FFF2-40B4-BE49-F238E27FC236}">
                      <a16:creationId xmlns:a16="http://schemas.microsoft.com/office/drawing/2014/main" xmlns="" id="{D6ED68E2-F95E-416F-BC47-31E1A124678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830452" y="5768862"/>
                  <a:ext cx="73967" cy="0"/>
                </a:xfrm>
                <a:prstGeom prst="line">
                  <a:avLst/>
                </a:prstGeom>
                <a:noFill/>
                <a:ln w="9525">
                  <a:solidFill>
                    <a:schemeClr val="bg1">
                      <a:lumMod val="6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>
                    <a:latin typeface="Calibri" pitchFamily="34" charset="0"/>
                    <a:cs typeface="Calibri" pitchFamily="34" charset="0"/>
                  </a:endParaRPr>
                </a:p>
              </p:txBody>
            </p:sp>
          </p:grpSp>
          <p:sp>
            <p:nvSpPr>
              <p:cNvPr id="82" name="Text Box 137">
                <a:extLst>
                  <a:ext uri="{FF2B5EF4-FFF2-40B4-BE49-F238E27FC236}">
                    <a16:creationId xmlns:a16="http://schemas.microsoft.com/office/drawing/2014/main" xmlns="" id="{AB9DB7CC-CAB2-4998-94E1-6D233E61CAE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253164" y="3353749"/>
                <a:ext cx="816365" cy="1954381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 lIns="27432" rIns="9144" bIns="0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US" sz="800" dirty="0">
                    <a:latin typeface="Calibri" pitchFamily="34" charset="0"/>
                    <a:cs typeface="Calibri" pitchFamily="34" charset="0"/>
                  </a:rPr>
                  <a:t>Child Study Treatment Center</a:t>
                </a:r>
              </a:p>
              <a:p>
                <a:pPr>
                  <a:spcAft>
                    <a:spcPts val="600"/>
                  </a:spcAft>
                </a:pPr>
                <a:r>
                  <a:rPr lang="en-US" sz="800" dirty="0">
                    <a:latin typeface="Calibri" pitchFamily="34" charset="0"/>
                    <a:cs typeface="Calibri" pitchFamily="34" charset="0"/>
                  </a:rPr>
                  <a:t>Children’s Long-term Inpatient Program</a:t>
                </a:r>
              </a:p>
              <a:p>
                <a:pPr>
                  <a:spcAft>
                    <a:spcPts val="600"/>
                  </a:spcAft>
                </a:pPr>
                <a:r>
                  <a:rPr lang="en-US" sz="800" dirty="0">
                    <a:latin typeface="Calibri" pitchFamily="34" charset="0"/>
                    <a:cs typeface="Calibri" pitchFamily="34" charset="0"/>
                  </a:rPr>
                  <a:t>Community Inpatient Evaluation/ Treatment</a:t>
                </a:r>
              </a:p>
              <a:p>
                <a:pPr>
                  <a:spcAft>
                    <a:spcPts val="600"/>
                  </a:spcAft>
                </a:pPr>
                <a:r>
                  <a:rPr lang="en-US" sz="800" dirty="0">
                    <a:latin typeface="Calibri" pitchFamily="34" charset="0"/>
                    <a:cs typeface="Calibri" pitchFamily="34" charset="0"/>
                  </a:rPr>
                  <a:t>Community Services</a:t>
                </a:r>
              </a:p>
              <a:p>
                <a:pPr>
                  <a:spcAft>
                    <a:spcPts val="0"/>
                  </a:spcAft>
                </a:pPr>
                <a:r>
                  <a:rPr lang="en-US" sz="800" dirty="0">
                    <a:latin typeface="Calibri" pitchFamily="34" charset="0"/>
                    <a:cs typeface="Calibri" pitchFamily="34" charset="0"/>
                  </a:rPr>
                  <a:t>State Hospitals </a:t>
                </a:r>
                <a:r>
                  <a:rPr lang="en-US" sz="800" i="1" dirty="0">
                    <a:latin typeface="Calibri" pitchFamily="34" charset="0"/>
                    <a:cs typeface="Calibri" pitchFamily="34" charset="0"/>
                  </a:rPr>
                  <a:t>State Institutions</a:t>
                </a:r>
                <a:endParaRPr lang="en-US" sz="800" b="1" i="1" dirty="0">
                  <a:latin typeface="Calibri" pitchFamily="34" charset="0"/>
                  <a:cs typeface="Calibri" pitchFamily="34" charset="0"/>
                </a:endParaRPr>
              </a:p>
            </p:txBody>
          </p:sp>
          <p:grpSp>
            <p:nvGrpSpPr>
              <p:cNvPr id="83" name="Group 89">
                <a:extLst>
                  <a:ext uri="{FF2B5EF4-FFF2-40B4-BE49-F238E27FC236}">
                    <a16:creationId xmlns:a16="http://schemas.microsoft.com/office/drawing/2014/main" xmlns="" id="{66F280F5-BBE6-4C37-A74B-A7BF77A69A41}"/>
                  </a:ext>
                </a:extLst>
              </p:cNvPr>
              <p:cNvGrpSpPr/>
              <p:nvPr/>
            </p:nvGrpSpPr>
            <p:grpSpPr>
              <a:xfrm>
                <a:off x="5186523" y="2968514"/>
                <a:ext cx="81553" cy="1638672"/>
                <a:chOff x="1542686" y="3624848"/>
                <a:chExt cx="81553" cy="1638672"/>
              </a:xfrm>
            </p:grpSpPr>
            <p:sp>
              <p:nvSpPr>
                <p:cNvPr id="86" name="Line 98">
                  <a:extLst>
                    <a:ext uri="{FF2B5EF4-FFF2-40B4-BE49-F238E27FC236}">
                      <a16:creationId xmlns:a16="http://schemas.microsoft.com/office/drawing/2014/main" xmlns="" id="{ABC59E67-8C36-4D90-B5C8-C8AD6D44DA0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542686" y="3624848"/>
                  <a:ext cx="0" cy="1638672"/>
                </a:xfrm>
                <a:prstGeom prst="line">
                  <a:avLst/>
                </a:prstGeom>
                <a:noFill/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>
                    <a:latin typeface="Calibri" pitchFamily="34" charset="0"/>
                    <a:cs typeface="Calibri" pitchFamily="34" charset="0"/>
                  </a:endParaRPr>
                </a:p>
              </p:txBody>
            </p:sp>
            <p:sp>
              <p:nvSpPr>
                <p:cNvPr id="87" name="Line 109">
                  <a:extLst>
                    <a:ext uri="{FF2B5EF4-FFF2-40B4-BE49-F238E27FC236}">
                      <a16:creationId xmlns:a16="http://schemas.microsoft.com/office/drawing/2014/main" xmlns="" id="{CCD72C27-455B-4340-8D14-EDA03C0B973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550272" y="4119811"/>
                  <a:ext cx="73967" cy="0"/>
                </a:xfrm>
                <a:prstGeom prst="line">
                  <a:avLst/>
                </a:prstGeom>
                <a:noFill/>
                <a:ln w="9525">
                  <a:solidFill>
                    <a:schemeClr val="bg1">
                      <a:lumMod val="6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>
                    <a:latin typeface="Calibri" pitchFamily="34" charset="0"/>
                    <a:cs typeface="Calibri" pitchFamily="34" charset="0"/>
                  </a:endParaRPr>
                </a:p>
              </p:txBody>
            </p:sp>
            <p:sp>
              <p:nvSpPr>
                <p:cNvPr id="88" name="Line 110">
                  <a:extLst>
                    <a:ext uri="{FF2B5EF4-FFF2-40B4-BE49-F238E27FC236}">
                      <a16:creationId xmlns:a16="http://schemas.microsoft.com/office/drawing/2014/main" xmlns="" id="{16928DBD-8683-4B78-917C-5AD1CFB562B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550272" y="4310707"/>
                  <a:ext cx="73967" cy="0"/>
                </a:xfrm>
                <a:prstGeom prst="line">
                  <a:avLst/>
                </a:prstGeom>
                <a:noFill/>
                <a:ln w="9525">
                  <a:solidFill>
                    <a:schemeClr val="bg1">
                      <a:lumMod val="6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>
                    <a:latin typeface="Calibri" pitchFamily="34" charset="0"/>
                    <a:cs typeface="Calibri" pitchFamily="34" charset="0"/>
                  </a:endParaRPr>
                </a:p>
              </p:txBody>
            </p:sp>
            <p:sp>
              <p:nvSpPr>
                <p:cNvPr id="89" name="Line 111">
                  <a:extLst>
                    <a:ext uri="{FF2B5EF4-FFF2-40B4-BE49-F238E27FC236}">
                      <a16:creationId xmlns:a16="http://schemas.microsoft.com/office/drawing/2014/main" xmlns="" id="{18185A1D-F7B8-475A-BF2B-2F747D258E1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550272" y="4499454"/>
                  <a:ext cx="73967" cy="0"/>
                </a:xfrm>
                <a:prstGeom prst="line">
                  <a:avLst/>
                </a:prstGeom>
                <a:noFill/>
                <a:ln w="9525">
                  <a:solidFill>
                    <a:schemeClr val="bg1">
                      <a:lumMod val="6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>
                    <a:latin typeface="Calibri" pitchFamily="34" charset="0"/>
                    <a:cs typeface="Calibri" pitchFamily="34" charset="0"/>
                  </a:endParaRPr>
                </a:p>
              </p:txBody>
            </p:sp>
            <p:sp>
              <p:nvSpPr>
                <p:cNvPr id="90" name="Line 112">
                  <a:extLst>
                    <a:ext uri="{FF2B5EF4-FFF2-40B4-BE49-F238E27FC236}">
                      <a16:creationId xmlns:a16="http://schemas.microsoft.com/office/drawing/2014/main" xmlns="" id="{C23C5BFE-8F28-47A4-A302-31E025BB909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550272" y="4958564"/>
                  <a:ext cx="73967" cy="0"/>
                </a:xfrm>
                <a:prstGeom prst="line">
                  <a:avLst/>
                </a:prstGeom>
                <a:noFill/>
                <a:ln w="9525">
                  <a:solidFill>
                    <a:schemeClr val="bg1">
                      <a:lumMod val="6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>
                    <a:latin typeface="Calibri" pitchFamily="34" charset="0"/>
                    <a:cs typeface="Calibri" pitchFamily="34" charset="0"/>
                  </a:endParaRPr>
                </a:p>
              </p:txBody>
            </p:sp>
            <p:sp>
              <p:nvSpPr>
                <p:cNvPr id="91" name="Line 112">
                  <a:extLst>
                    <a:ext uri="{FF2B5EF4-FFF2-40B4-BE49-F238E27FC236}">
                      <a16:creationId xmlns:a16="http://schemas.microsoft.com/office/drawing/2014/main" xmlns="" id="{5E2DD4AD-0A90-4691-94DF-B350387D830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550272" y="5263520"/>
                  <a:ext cx="73967" cy="0"/>
                </a:xfrm>
                <a:prstGeom prst="line">
                  <a:avLst/>
                </a:prstGeom>
                <a:noFill/>
                <a:ln w="9525">
                  <a:solidFill>
                    <a:schemeClr val="bg1">
                      <a:lumMod val="65000"/>
                    </a:scheme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>
                    <a:latin typeface="Calibri" pitchFamily="34" charset="0"/>
                    <a:cs typeface="Calibri" pitchFamily="34" charset="0"/>
                  </a:endParaRPr>
                </a:p>
              </p:txBody>
            </p:sp>
          </p:grpSp>
          <p:sp>
            <p:nvSpPr>
              <p:cNvPr id="84" name="Text Box 124">
                <a:extLst>
                  <a:ext uri="{FF2B5EF4-FFF2-40B4-BE49-F238E27FC236}">
                    <a16:creationId xmlns:a16="http://schemas.microsoft.com/office/drawing/2014/main" xmlns="" id="{DBCC19C8-B7D1-4A34-9F55-1E44CF61082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232903" y="3353748"/>
                <a:ext cx="746406" cy="1508105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 lIns="27432" rIns="9144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US" sz="800" dirty="0">
                    <a:latin typeface="Calibri" pitchFamily="34" charset="0"/>
                    <a:cs typeface="Calibri" pitchFamily="34" charset="0"/>
                  </a:rPr>
                  <a:t>Assessments</a:t>
                </a:r>
              </a:p>
              <a:p>
                <a:pPr>
                  <a:spcAft>
                    <a:spcPts val="600"/>
                  </a:spcAft>
                </a:pPr>
                <a:r>
                  <a:rPr lang="en-US" sz="800" dirty="0">
                    <a:latin typeface="Calibri" pitchFamily="34" charset="0"/>
                    <a:cs typeface="Calibri" pitchFamily="34" charset="0"/>
                  </a:rPr>
                  <a:t>Detoxification</a:t>
                </a:r>
              </a:p>
              <a:p>
                <a:pPr>
                  <a:spcAft>
                    <a:spcPts val="600"/>
                  </a:spcAft>
                </a:pPr>
                <a:r>
                  <a:rPr lang="en-US" sz="800" dirty="0">
                    <a:latin typeface="Calibri" pitchFamily="34" charset="0"/>
                    <a:cs typeface="Calibri" pitchFamily="34" charset="0"/>
                  </a:rPr>
                  <a:t>Opiate Substitution Treatment</a:t>
                </a:r>
              </a:p>
              <a:p>
                <a:pPr>
                  <a:spcAft>
                    <a:spcPts val="600"/>
                  </a:spcAft>
                </a:pPr>
                <a:r>
                  <a:rPr lang="en-US" sz="800" dirty="0">
                    <a:latin typeface="Calibri" pitchFamily="34" charset="0"/>
                    <a:cs typeface="Calibri" pitchFamily="34" charset="0"/>
                  </a:rPr>
                  <a:t>Outpatient Treatment</a:t>
                </a:r>
              </a:p>
              <a:p>
                <a:pPr>
                  <a:spcAft>
                    <a:spcPts val="600"/>
                  </a:spcAft>
                </a:pPr>
                <a:r>
                  <a:rPr lang="en-US" sz="800" dirty="0">
                    <a:latin typeface="Calibri" pitchFamily="34" charset="0"/>
                    <a:cs typeface="Calibri" pitchFamily="34" charset="0"/>
                  </a:rPr>
                  <a:t>Residential Treatment</a:t>
                </a:r>
              </a:p>
            </p:txBody>
          </p:sp>
          <p:sp>
            <p:nvSpPr>
              <p:cNvPr id="85" name="AutoShape 86">
                <a:extLst>
                  <a:ext uri="{FF2B5EF4-FFF2-40B4-BE49-F238E27FC236}">
                    <a16:creationId xmlns:a16="http://schemas.microsoft.com/office/drawing/2014/main" xmlns="" id="{6E06DB4F-B9C1-4059-A6C2-88F293C797D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114661" y="2746919"/>
                <a:ext cx="1905264" cy="588529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bg1">
                    <a:lumMod val="50000"/>
                  </a:schemeClr>
                </a:solidFill>
                <a:round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none" anchor="ctr"/>
              <a:lstStyle/>
              <a:p>
                <a:endParaRPr lang="en-US" sz="700" dirty="0">
                  <a:latin typeface="Calibri" pitchFamily="34" charset="0"/>
                  <a:cs typeface="Calibri" pitchFamily="34" charset="0"/>
                </a:endParaRPr>
              </a:p>
            </p:txBody>
          </p:sp>
        </p:grpSp>
        <p:sp>
          <p:nvSpPr>
            <p:cNvPr id="73" name="Text Box 89">
              <a:extLst>
                <a:ext uri="{FF2B5EF4-FFF2-40B4-BE49-F238E27FC236}">
                  <a16:creationId xmlns:a16="http://schemas.microsoft.com/office/drawing/2014/main" xmlns="" id="{6A41248A-69C4-4C3C-A33A-C15967C4068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23769" y="3792207"/>
              <a:ext cx="2124075" cy="553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>
                <a:lnSpc>
                  <a:spcPts val="900"/>
                </a:lnSpc>
              </a:pPr>
              <a:r>
                <a:rPr lang="en-US" sz="900" b="1" dirty="0">
                  <a:latin typeface="Calibri" pitchFamily="34" charset="0"/>
                  <a:cs typeface="Calibri" pitchFamily="34" charset="0"/>
                </a:rPr>
                <a:t>DSHS </a:t>
              </a:r>
            </a:p>
            <a:p>
              <a:pPr algn="ctr">
                <a:lnSpc>
                  <a:spcPts val="900"/>
                </a:lnSpc>
              </a:pPr>
              <a:r>
                <a:rPr lang="en-US" sz="900" b="1" dirty="0">
                  <a:latin typeface="Calibri" pitchFamily="34" charset="0"/>
                  <a:cs typeface="Calibri" pitchFamily="34" charset="0"/>
                </a:rPr>
                <a:t>Behavioral Health and Service Integration</a:t>
              </a:r>
            </a:p>
            <a:p>
              <a:pPr algn="ctr">
                <a:lnSpc>
                  <a:spcPts val="900"/>
                </a:lnSpc>
              </a:pPr>
              <a:r>
                <a:rPr lang="en-US" sz="750" i="1" dirty="0">
                  <a:latin typeface="Calibri" pitchFamily="34" charset="0"/>
                  <a:cs typeface="Calibri" pitchFamily="34" charset="0"/>
                </a:rPr>
                <a:t>Mental Health and Substance Abuse Services</a:t>
              </a:r>
            </a:p>
          </p:txBody>
        </p:sp>
        <p:sp>
          <p:nvSpPr>
            <p:cNvPr id="74" name="Line 98">
              <a:extLst>
                <a:ext uri="{FF2B5EF4-FFF2-40B4-BE49-F238E27FC236}">
                  <a16:creationId xmlns:a16="http://schemas.microsoft.com/office/drawing/2014/main" xmlns="" id="{99F0C223-91C0-4DA0-8B03-9713F519DE8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721952" y="1665974"/>
              <a:ext cx="0" cy="764714"/>
            </a:xfrm>
            <a:prstGeom prst="line">
              <a:avLst/>
            </a:prstGeom>
            <a:solidFill>
              <a:schemeClr val="bg1"/>
            </a:solidFill>
            <a:ln w="3175">
              <a:solidFill>
                <a:schemeClr val="tx1">
                  <a:lumMod val="85000"/>
                  <a:lumOff val="1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75" name="Line 109">
              <a:extLst>
                <a:ext uri="{FF2B5EF4-FFF2-40B4-BE49-F238E27FC236}">
                  <a16:creationId xmlns:a16="http://schemas.microsoft.com/office/drawing/2014/main" xmlns="" id="{8FB8F339-B7EB-4621-813F-B8258AB9F1F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721952" y="1871346"/>
              <a:ext cx="66065" cy="0"/>
            </a:xfrm>
            <a:prstGeom prst="line">
              <a:avLst/>
            </a:prstGeom>
            <a:solidFill>
              <a:schemeClr val="bg1"/>
            </a:solidFill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76" name="Line 110">
              <a:extLst>
                <a:ext uri="{FF2B5EF4-FFF2-40B4-BE49-F238E27FC236}">
                  <a16:creationId xmlns:a16="http://schemas.microsoft.com/office/drawing/2014/main" xmlns="" id="{697732B7-F795-4461-BACC-DD23BDD5AB8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721952" y="1665974"/>
              <a:ext cx="66065" cy="0"/>
            </a:xfrm>
            <a:prstGeom prst="line">
              <a:avLst/>
            </a:prstGeom>
            <a:solidFill>
              <a:schemeClr val="bg1"/>
            </a:solidFill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77" name="Text Box 137">
              <a:extLst>
                <a:ext uri="{FF2B5EF4-FFF2-40B4-BE49-F238E27FC236}">
                  <a16:creationId xmlns:a16="http://schemas.microsoft.com/office/drawing/2014/main" xmlns="" id="{26B25F19-DC77-4E2F-8E0B-2D9AB277565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58297" y="1578436"/>
              <a:ext cx="557657" cy="41549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 lIns="27432" rIns="9144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800" dirty="0">
                  <a:latin typeface="Calibri" pitchFamily="34" charset="0"/>
                  <a:cs typeface="Calibri" pitchFamily="34" charset="0"/>
                </a:rPr>
                <a:t>Births</a:t>
              </a:r>
            </a:p>
            <a:p>
              <a:pPr>
                <a:spcAft>
                  <a:spcPts val="600"/>
                </a:spcAft>
              </a:pPr>
              <a:r>
                <a:rPr lang="en-US" sz="800" dirty="0">
                  <a:latin typeface="Calibri" pitchFamily="34" charset="0"/>
                  <a:cs typeface="Calibri" pitchFamily="34" charset="0"/>
                </a:rPr>
                <a:t>Deaths</a:t>
              </a:r>
            </a:p>
          </p:txBody>
        </p: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xmlns="" id="{B764FDBF-D5AE-4FC1-A757-5D815F42617A}"/>
                </a:ext>
              </a:extLst>
            </p:cNvPr>
            <p:cNvGrpSpPr/>
            <p:nvPr/>
          </p:nvGrpSpPr>
          <p:grpSpPr>
            <a:xfrm>
              <a:off x="5626889" y="1991085"/>
              <a:ext cx="914400" cy="585216"/>
              <a:chOff x="5626889" y="1991085"/>
              <a:chExt cx="914400" cy="585216"/>
            </a:xfrm>
          </p:grpSpPr>
          <p:sp>
            <p:nvSpPr>
              <p:cNvPr id="79" name="AutoShape 84">
                <a:extLst>
                  <a:ext uri="{FF2B5EF4-FFF2-40B4-BE49-F238E27FC236}">
                    <a16:creationId xmlns:a16="http://schemas.microsoft.com/office/drawing/2014/main" xmlns="" id="{8AA249F0-8ED6-4B07-9E91-6465F868302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626889" y="1991085"/>
                <a:ext cx="914400" cy="58521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bg1">
                    <a:lumMod val="50000"/>
                  </a:schemeClr>
                </a:solidFill>
                <a:round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none" anchor="ctr"/>
              <a:lstStyle/>
              <a:p>
                <a:endParaRPr lang="en-US" sz="700" dirty="0"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80" name="Text Box 85">
                <a:extLst>
                  <a:ext uri="{FF2B5EF4-FFF2-40B4-BE49-F238E27FC236}">
                    <a16:creationId xmlns:a16="http://schemas.microsoft.com/office/drawing/2014/main" xmlns="" id="{D2CBD1A0-94BA-49F0-979E-6287056000A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701247" y="2122111"/>
                <a:ext cx="765684" cy="3231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ts val="900"/>
                  </a:lnSpc>
                </a:pPr>
                <a:r>
                  <a:rPr lang="en-US" sz="900" b="1" dirty="0">
                    <a:latin typeface="Calibri" pitchFamily="34" charset="0"/>
                    <a:cs typeface="Calibri" pitchFamily="34" charset="0"/>
                  </a:rPr>
                  <a:t>Department </a:t>
                </a:r>
              </a:p>
              <a:p>
                <a:pPr algn="ctr">
                  <a:lnSpc>
                    <a:spcPts val="900"/>
                  </a:lnSpc>
                </a:pPr>
                <a:r>
                  <a:rPr lang="en-US" sz="900" b="1" dirty="0">
                    <a:latin typeface="Calibri" pitchFamily="34" charset="0"/>
                    <a:cs typeface="Calibri" pitchFamily="34" charset="0"/>
                  </a:rPr>
                  <a:t>of Health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41041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371600" y="1066800"/>
            <a:ext cx="8229600" cy="685800"/>
          </a:xfrm>
        </p:spPr>
        <p:txBody>
          <a:bodyPr>
            <a:normAutofit/>
          </a:bodyPr>
          <a:lstStyle/>
          <a:p>
            <a:r>
              <a:rPr lang="en-US" sz="3600" b="1" dirty="0"/>
              <a:t>DSHS ICDB – Dashboards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57400"/>
            <a:ext cx="8534400" cy="4525963"/>
          </a:xfrm>
        </p:spPr>
        <p:txBody>
          <a:bodyPr>
            <a:normAutofit/>
          </a:bodyPr>
          <a:lstStyle/>
          <a:p>
            <a:r>
              <a:rPr lang="en-US" sz="2400" dirty="0" smtClean="0"/>
              <a:t>ICDB is used </a:t>
            </a:r>
            <a:r>
              <a:rPr lang="en-US" sz="2400" dirty="0"/>
              <a:t>to create profiles, know as </a:t>
            </a:r>
            <a:r>
              <a:rPr lang="en-US" sz="2400" dirty="0" smtClean="0"/>
              <a:t>dashboards</a:t>
            </a:r>
            <a:r>
              <a:rPr lang="en-US" sz="2400" dirty="0"/>
              <a:t>, as a way of describing </a:t>
            </a:r>
            <a:r>
              <a:rPr lang="en-US" sz="2400" dirty="0" smtClean="0"/>
              <a:t>services</a:t>
            </a:r>
            <a:endParaRPr lang="en-US" sz="2400" dirty="0"/>
          </a:p>
          <a:p>
            <a:pPr marL="0" indent="0">
              <a:buNone/>
            </a:pPr>
            <a:r>
              <a:rPr lang="en-US" sz="2400" dirty="0"/>
              <a:t>  </a:t>
            </a:r>
          </a:p>
          <a:p>
            <a:r>
              <a:rPr lang="en-US" sz="2400" dirty="0" smtClean="0"/>
              <a:t>Dashboards are available </a:t>
            </a:r>
            <a:r>
              <a:rPr lang="en-US" sz="2400" dirty="0"/>
              <a:t>for </a:t>
            </a:r>
            <a:r>
              <a:rPr lang="en-US" sz="2400" dirty="0" smtClean="0"/>
              <a:t>anyone’s use.  </a:t>
            </a:r>
            <a:r>
              <a:rPr lang="en-US" sz="2400" dirty="0"/>
              <a:t>Current dashboard are located at:</a:t>
            </a:r>
          </a:p>
          <a:p>
            <a:pPr marL="0" indent="0" algn="ctr">
              <a:buNone/>
            </a:pPr>
            <a:r>
              <a:rPr lang="en-US" sz="2000" dirty="0">
                <a:hlinkClick r:id="rId2"/>
              </a:rPr>
              <a:t>https://www.dshs.wa.gov/sesa/research-and-data-analysis/dashboards</a:t>
            </a:r>
            <a:endParaRPr lang="en-US" sz="2000" dirty="0"/>
          </a:p>
          <a:p>
            <a:pPr marL="0" indent="0">
              <a:buNone/>
            </a:pPr>
            <a:endParaRPr lang="en-US" sz="2400" dirty="0"/>
          </a:p>
          <a:p>
            <a:pPr marL="0" indent="0" algn="ctr">
              <a:buNone/>
            </a:pPr>
            <a:r>
              <a:rPr lang="en-US" sz="2400" dirty="0" smtClean="0"/>
              <a:t>Next </a:t>
            </a:r>
            <a:r>
              <a:rPr lang="en-US" sz="2400" dirty="0"/>
              <a:t>are a few snap shots from the dashboard of drug </a:t>
            </a:r>
            <a:r>
              <a:rPr lang="en-US" sz="2400" dirty="0" smtClean="0"/>
              <a:t>courts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862692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00B558A-98C8-4101-97D7-FF78A37405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2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0357" y="964476"/>
            <a:ext cx="7841643" cy="515329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F3F005D-3262-46FF-97CB-F711CE5F18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16295" y="1295400"/>
            <a:ext cx="2386584" cy="353568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xmlns="" id="{81A18574-E7E1-4FEA-A9F3-6CC146BAAF84}"/>
              </a:ext>
            </a:extLst>
          </p:cNvPr>
          <p:cNvSpPr txBox="1">
            <a:spLocks/>
          </p:cNvSpPr>
          <p:nvPr/>
        </p:nvSpPr>
        <p:spPr>
          <a:xfrm>
            <a:off x="457200" y="321156"/>
            <a:ext cx="4660964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/>
              <a:t>DSHS ICDB – Snapshots</a:t>
            </a:r>
            <a:endParaRPr lang="en-US" sz="3600" dirty="0"/>
          </a:p>
        </p:txBody>
      </p:sp>
      <p:sp>
        <p:nvSpPr>
          <p:cNvPr id="7" name="Star: 5 Points 6">
            <a:extLst>
              <a:ext uri="{FF2B5EF4-FFF2-40B4-BE49-F238E27FC236}">
                <a16:creationId xmlns:a16="http://schemas.microsoft.com/office/drawing/2014/main" xmlns="" id="{C727B412-EA2E-4653-9292-DDA50C2FF36D}"/>
              </a:ext>
            </a:extLst>
          </p:cNvPr>
          <p:cNvSpPr/>
          <p:nvPr/>
        </p:nvSpPr>
        <p:spPr>
          <a:xfrm>
            <a:off x="5622290" y="4267200"/>
            <a:ext cx="137160" cy="137160"/>
          </a:xfrm>
          <a:prstGeom prst="star5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Star: 5 Points 7">
            <a:extLst>
              <a:ext uri="{FF2B5EF4-FFF2-40B4-BE49-F238E27FC236}">
                <a16:creationId xmlns:a16="http://schemas.microsoft.com/office/drawing/2014/main" xmlns="" id="{03E68269-709B-423B-9741-943AA6D5D1D2}"/>
              </a:ext>
            </a:extLst>
          </p:cNvPr>
          <p:cNvSpPr/>
          <p:nvPr/>
        </p:nvSpPr>
        <p:spPr>
          <a:xfrm>
            <a:off x="5636260" y="4541520"/>
            <a:ext cx="137160" cy="137160"/>
          </a:xfrm>
          <a:prstGeom prst="star5">
            <a:avLst>
              <a:gd name="adj" fmla="val 21610"/>
              <a:gd name="hf" fmla="val 105146"/>
              <a:gd name="vf" fmla="val 110557"/>
            </a:avLst>
          </a:prstGeom>
          <a:solidFill>
            <a:srgbClr val="FFFF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6248400" y="3660335"/>
            <a:ext cx="228600" cy="184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600"/>
          </a:p>
        </p:txBody>
      </p:sp>
    </p:spTree>
    <p:extLst>
      <p:ext uri="{BB962C8B-B14F-4D97-AF65-F5344CB8AC3E}">
        <p14:creationId xmlns:p14="http://schemas.microsoft.com/office/powerpoint/2010/main" val="2699948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xmlns="" id="{81A18574-E7E1-4FEA-A9F3-6CC146BAAF84}"/>
              </a:ext>
            </a:extLst>
          </p:cNvPr>
          <p:cNvSpPr txBox="1">
            <a:spLocks/>
          </p:cNvSpPr>
          <p:nvPr/>
        </p:nvSpPr>
        <p:spPr>
          <a:xfrm>
            <a:off x="457200" y="321156"/>
            <a:ext cx="4660964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/>
              <a:t>DSHS ICDB – Snapshots</a:t>
            </a:r>
            <a:endParaRPr lang="en-US" sz="36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490A29EE-ECF8-4F93-81EE-11ACE86D79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4800" y="914400"/>
            <a:ext cx="8458200" cy="5538692"/>
          </a:xfrm>
          <a:prstGeom prst="rect">
            <a:avLst/>
          </a:prstGeom>
        </p:spPr>
      </p:pic>
      <p:sp>
        <p:nvSpPr>
          <p:cNvPr id="8" name="Star: 5 Points 7">
            <a:extLst>
              <a:ext uri="{FF2B5EF4-FFF2-40B4-BE49-F238E27FC236}">
                <a16:creationId xmlns:a16="http://schemas.microsoft.com/office/drawing/2014/main" xmlns="" id="{1B58FA5B-C92A-4F02-9EE0-C2A4ADEBB6A8}"/>
              </a:ext>
            </a:extLst>
          </p:cNvPr>
          <p:cNvSpPr/>
          <p:nvPr/>
        </p:nvSpPr>
        <p:spPr>
          <a:xfrm>
            <a:off x="1960418" y="1828800"/>
            <a:ext cx="304800" cy="304800"/>
          </a:xfrm>
          <a:prstGeom prst="star5">
            <a:avLst/>
          </a:prstGeom>
          <a:solidFill>
            <a:srgbClr val="FFFF00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Star: 5 Points 8">
            <a:extLst>
              <a:ext uri="{FF2B5EF4-FFF2-40B4-BE49-F238E27FC236}">
                <a16:creationId xmlns:a16="http://schemas.microsoft.com/office/drawing/2014/main" xmlns="" id="{DA9471C2-571F-4EC9-9FD5-51DC97068776}"/>
              </a:ext>
            </a:extLst>
          </p:cNvPr>
          <p:cNvSpPr/>
          <p:nvPr/>
        </p:nvSpPr>
        <p:spPr>
          <a:xfrm>
            <a:off x="1905000" y="3531346"/>
            <a:ext cx="304800" cy="304800"/>
          </a:xfrm>
          <a:prstGeom prst="star5">
            <a:avLst/>
          </a:prstGeom>
          <a:solidFill>
            <a:srgbClr val="FFFF00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2741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7-24-17 (RSAT presentationP</Template>
  <TotalTime>537</TotalTime>
  <Words>1268</Words>
  <Application>Microsoft Office PowerPoint</Application>
  <PresentationFormat>On-screen Show (4:3)</PresentationFormat>
  <Paragraphs>303</Paragraphs>
  <Slides>17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Washington State DSHS Integrated Client Database (ICDB)</vt:lpstr>
      <vt:lpstr>DSHS ICDB – What is it?</vt:lpstr>
      <vt:lpstr>DSHS ICDB – Why?</vt:lpstr>
      <vt:lpstr>DSHS ICDB –  Confidentiality</vt:lpstr>
      <vt:lpstr>DSHS ICDB – What kind of data</vt:lpstr>
      <vt:lpstr>PowerPoint Presentation</vt:lpstr>
      <vt:lpstr>DSHS ICDB – Dashboards</vt:lpstr>
      <vt:lpstr>PowerPoint Presentation</vt:lpstr>
      <vt:lpstr>PowerPoint Presentation</vt:lpstr>
      <vt:lpstr>PowerPoint Presentation</vt:lpstr>
      <vt:lpstr>PowerPoint Presentation</vt:lpstr>
      <vt:lpstr>DSHS ICDB – Jails and RSAT</vt:lpstr>
      <vt:lpstr>DSHS ICDB – Jails and RSAT</vt:lpstr>
      <vt:lpstr>DSHS ICDB – RSAT Treatment Data</vt:lpstr>
      <vt:lpstr>DSHS ICDB – RSAT Arrest Data</vt:lpstr>
      <vt:lpstr>DSHS ICDB – RSAT Arrest Data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Washington State DSHS Integrated Client Database (ICDB)</dc:title>
  <dc:creator>Earl Long</dc:creator>
  <cp:lastModifiedBy>Long, Earl  (DSHS/BHA/CD)</cp:lastModifiedBy>
  <cp:revision>40</cp:revision>
  <cp:lastPrinted>2017-07-25T21:51:29Z</cp:lastPrinted>
  <dcterms:created xsi:type="dcterms:W3CDTF">2017-07-25T04:30:01Z</dcterms:created>
  <dcterms:modified xsi:type="dcterms:W3CDTF">2017-07-26T18:11:49Z</dcterms:modified>
</cp:coreProperties>
</file>