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2" r:id="rId5"/>
    <p:sldId id="259" r:id="rId6"/>
    <p:sldId id="268" r:id="rId7"/>
    <p:sldId id="261" r:id="rId8"/>
    <p:sldId id="269" r:id="rId9"/>
    <p:sldId id="270" r:id="rId10"/>
    <p:sldId id="271" r:id="rId11"/>
    <p:sldId id="272" r:id="rId12"/>
    <p:sldId id="267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3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B34D8D-FE6D-4A99-802C-ECEBA357E12A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8C7737-E2C7-4630-B9B9-606CB1A0AA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2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737-E2C7-4630-B9B9-606CB1A0AA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6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737-E2C7-4630-B9B9-606CB1A0AAB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6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C7737-E2C7-4630-B9B9-606CB1A0AA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0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PER template open, clo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1372"/>
            <a:ext cx="44704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53200" y="63511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8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079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3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86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67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4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69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64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34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PER only template content final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3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hney.king@dshs.wa.gov" TargetMode="External"/><Relationship Id="rId2" Type="http://schemas.openxmlformats.org/officeDocument/2006/relationships/hyperlink" Target="mailto:earl.long@dshs.w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shs.wa.gov/sesa/research-and-data-analysis/dashboar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676400"/>
          </a:xfrm>
        </p:spPr>
        <p:txBody>
          <a:bodyPr>
            <a:noAutofit/>
          </a:bodyPr>
          <a:lstStyle/>
          <a:p>
            <a:r>
              <a:rPr lang="en-US" sz="3800" b="1" dirty="0"/>
              <a:t>Washington State</a:t>
            </a:r>
            <a:br>
              <a:rPr lang="en-US" sz="3800" b="1" dirty="0"/>
            </a:br>
            <a:r>
              <a:rPr lang="en-US" sz="3800" b="1" dirty="0"/>
              <a:t>DSHS Integrated Client Database</a:t>
            </a:r>
            <a:br>
              <a:rPr lang="en-US" sz="3800" b="1" dirty="0"/>
            </a:br>
            <a:r>
              <a:rPr lang="en-US" sz="3800" b="1" dirty="0"/>
              <a:t>(ICDB)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2390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Division of Behavioral Health and Recovery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Earl Long, Behavioral Health Administrator</a:t>
            </a:r>
          </a:p>
          <a:p>
            <a:r>
              <a:rPr lang="en-US" sz="2000" dirty="0">
                <a:solidFill>
                  <a:schemeClr val="tx1"/>
                </a:solidFill>
              </a:rPr>
              <a:t>Ahney King, Behavioral Health Criminal Justice Administrator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August 2, 2017</a:t>
            </a:r>
          </a:p>
        </p:txBody>
      </p:sp>
    </p:spTree>
    <p:extLst>
      <p:ext uri="{BB962C8B-B14F-4D97-AF65-F5344CB8AC3E}">
        <p14:creationId xmlns:p14="http://schemas.microsoft.com/office/powerpoint/2010/main" val="31134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09CEDC-BC94-4004-AB78-B1F1A39C2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8" y="3655568"/>
            <a:ext cx="8133334" cy="26870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81A18574-E7E1-4FEA-A9F3-6CC146BAAF84}"/>
              </a:ext>
            </a:extLst>
          </p:cNvPr>
          <p:cNvSpPr txBox="1">
            <a:spLocks/>
          </p:cNvSpPr>
          <p:nvPr/>
        </p:nvSpPr>
        <p:spPr>
          <a:xfrm>
            <a:off x="457200" y="321156"/>
            <a:ext cx="466096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DSHS ICDB – Snapshots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235C6F-C0C1-4C27-9350-7646DD858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05470" cy="27411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76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3ED135-7385-446C-81BE-4A97992C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68" y="3505200"/>
            <a:ext cx="7973990" cy="26823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81A18574-E7E1-4FEA-A9F3-6CC146BAAF84}"/>
              </a:ext>
            </a:extLst>
          </p:cNvPr>
          <p:cNvSpPr txBox="1">
            <a:spLocks/>
          </p:cNvSpPr>
          <p:nvPr/>
        </p:nvSpPr>
        <p:spPr>
          <a:xfrm>
            <a:off x="457200" y="321156"/>
            <a:ext cx="466096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DSHS ICDB – Snapshots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EC55F2-0613-4A17-AD40-C49B954A0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695" y="914400"/>
            <a:ext cx="8001000" cy="27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990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Jails and RSAT</a:t>
            </a: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3A1C886-FE54-4E27-924D-64E64CC9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343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Well, we are not </a:t>
            </a:r>
            <a:r>
              <a:rPr lang="en-US" sz="2400" dirty="0"/>
              <a:t>quite there </a:t>
            </a:r>
            <a:r>
              <a:rPr lang="en-US" sz="2400" dirty="0" smtClean="0"/>
              <a:t>yet with a dashboard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Why?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Jail data was not one of the data sources in the ICDB until this year 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Data was not available until the Washington </a:t>
            </a:r>
            <a:r>
              <a:rPr lang="en-US" sz="2400" dirty="0"/>
              <a:t>S</a:t>
            </a:r>
            <a:r>
              <a:rPr lang="en-US" sz="2400" dirty="0" smtClean="0"/>
              <a:t>tate Legislature passed legislation that required jails to collect data in a uniform fashion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Work is on-going with jails to develop methods to uniformly collect and submit data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24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34" y="1975681"/>
            <a:ext cx="3310052" cy="20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990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Jails and RSAT</a:t>
            </a: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3A1C886-FE54-4E27-924D-64E64CC9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2013857"/>
            <a:ext cx="5091545" cy="2019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Washington has only one </a:t>
            </a:r>
            <a:r>
              <a:rPr lang="en-US" sz="2400" dirty="0" smtClean="0"/>
              <a:t>RSAT project, </a:t>
            </a:r>
            <a:r>
              <a:rPr lang="en-US" sz="2400" dirty="0"/>
              <a:t>which </a:t>
            </a:r>
            <a:r>
              <a:rPr lang="en-US" sz="2400" dirty="0" smtClean="0"/>
              <a:t>is housed </a:t>
            </a:r>
            <a:r>
              <a:rPr lang="en-US" sz="2400" dirty="0"/>
              <a:t>in the Skagit County </a:t>
            </a:r>
            <a:r>
              <a:rPr lang="en-US" sz="2400" dirty="0" smtClean="0"/>
              <a:t>jail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county population is </a:t>
            </a:r>
            <a:r>
              <a:rPr lang="en-US" sz="2400" dirty="0" smtClean="0"/>
              <a:t>123,000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6" name="Star: 5 Points 6">
            <a:extLst>
              <a:ext uri="{FF2B5EF4-FFF2-40B4-BE49-F238E27FC236}">
                <a16:creationId xmlns:a16="http://schemas.microsoft.com/office/drawing/2014/main" xmlns="" id="{C727B412-EA2E-4653-9292-DDA50C2FF36D}"/>
              </a:ext>
            </a:extLst>
          </p:cNvPr>
          <p:cNvSpPr/>
          <p:nvPr/>
        </p:nvSpPr>
        <p:spPr>
          <a:xfrm>
            <a:off x="6172200" y="2278380"/>
            <a:ext cx="137160" cy="13716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4191000"/>
            <a:ext cx="8263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Located 60 miles north of Seattle, Skagit </a:t>
            </a:r>
            <a:r>
              <a:rPr lang="en-US" sz="2400" dirty="0" smtClean="0"/>
              <a:t>County’s </a:t>
            </a:r>
            <a:r>
              <a:rPr lang="en-US" sz="2400" dirty="0"/>
              <a:t>primary sources of employment </a:t>
            </a:r>
            <a:r>
              <a:rPr lang="en-US" sz="2400" dirty="0" smtClean="0"/>
              <a:t>are agriculture </a:t>
            </a:r>
            <a:r>
              <a:rPr lang="en-US" sz="2400" dirty="0"/>
              <a:t>and </a:t>
            </a:r>
            <a:r>
              <a:rPr lang="en-US" sz="2400" dirty="0" smtClean="0"/>
              <a:t>tourism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new jail will open in September </a:t>
            </a:r>
            <a:r>
              <a:rPr lang="en-US" sz="2400" dirty="0" smtClean="0"/>
              <a:t>2017 and </a:t>
            </a:r>
            <a:r>
              <a:rPr lang="en-US" sz="2400" dirty="0"/>
              <a:t>will house </a:t>
            </a:r>
            <a:r>
              <a:rPr lang="en-US" sz="2400"/>
              <a:t>400 </a:t>
            </a:r>
            <a:r>
              <a:rPr lang="en-US" sz="2400" smtClean="0"/>
              <a:t>inmates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92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6324600" cy="6858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DSHS ICDB – </a:t>
            </a:r>
            <a:r>
              <a:rPr lang="en-US" sz="3600" b="1" dirty="0" smtClean="0"/>
              <a:t>RSAT Treatment Data</a:t>
            </a: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3A1C886-FE54-4E27-924D-64E64CC9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5438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Although we do not have a dashboard, we do have a few snapshots of data showing what happened to individuals who left the program: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Of 137 people who </a:t>
            </a:r>
            <a:r>
              <a:rPr lang="en-US" sz="2400" dirty="0"/>
              <a:t>participated in </a:t>
            </a:r>
            <a:r>
              <a:rPr lang="en-US" sz="2400" dirty="0" smtClean="0"/>
              <a:t>RSAT between January 2014 and June 2017 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3723"/>
              </p:ext>
            </p:extLst>
          </p:nvPr>
        </p:nvGraphicFramePr>
        <p:xfrm>
          <a:off x="1371600" y="4038600"/>
          <a:ext cx="6098504" cy="789441"/>
        </p:xfrm>
        <a:graphic>
          <a:graphicData uri="http://schemas.openxmlformats.org/drawingml/2006/table">
            <a:tbl>
              <a:tblPr/>
              <a:tblGrid>
                <a:gridCol w="2225004"/>
                <a:gridCol w="1981200"/>
                <a:gridCol w="1892300"/>
              </a:tblGrid>
              <a:tr h="1529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Substance Use Disorder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(S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UD)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Treatment Admissions in the 6-Months Following RSAT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2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RSAT Tx (n=37)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 Not Complete RSAT Tx (n=100)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132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Any Admission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(65%)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(46%)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132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(35%)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(54%)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15714"/>
              </p:ext>
            </p:extLst>
          </p:nvPr>
        </p:nvGraphicFramePr>
        <p:xfrm>
          <a:off x="1371600" y="4876800"/>
          <a:ext cx="6098504" cy="1219200"/>
        </p:xfrm>
        <a:graphic>
          <a:graphicData uri="http://schemas.openxmlformats.org/drawingml/2006/table">
            <a:tbl>
              <a:tblPr/>
              <a:tblGrid>
                <a:gridCol w="2237704"/>
                <a:gridCol w="1905000"/>
                <a:gridCol w="1955800"/>
              </a:tblGrid>
              <a:tr h="31242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SUD Treatment Admissions in the 6-Months Following RSAT Release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RSAT Tx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n=24)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 Not Complete RSAT Tx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n=46)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SUD Tx Modality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Outpatient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(62%)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 (41%)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 Term Residential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(16%)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(10%)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Intensive Inpatient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(2.0%)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0" y="6096000"/>
            <a:ext cx="6096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rgbClr val="000000"/>
                </a:solidFill>
              </a:rPr>
              <a:t>note</a:t>
            </a:r>
            <a:r>
              <a:rPr lang="en-US" sz="1050">
                <a:solidFill>
                  <a:srgbClr val="000000"/>
                </a:solidFill>
              </a:rPr>
              <a:t>: </a:t>
            </a:r>
            <a:r>
              <a:rPr lang="en-US" sz="1050" smtClean="0">
                <a:solidFill>
                  <a:srgbClr val="000000"/>
                </a:solidFill>
              </a:rPr>
              <a:t>Clients had multiple admission during the 6-month timeperiod following RSAT Release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727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5943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</a:t>
            </a:r>
            <a:r>
              <a:rPr lang="en-US" sz="3600" b="1" dirty="0" smtClean="0"/>
              <a:t>RSAT Arrest Data</a:t>
            </a: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3A1C886-FE54-4E27-924D-64E64CC9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543800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Of 137 people </a:t>
            </a:r>
            <a:r>
              <a:rPr lang="en-US" sz="2400" dirty="0"/>
              <a:t>who </a:t>
            </a:r>
            <a:r>
              <a:rPr lang="en-US" sz="2400" dirty="0" smtClean="0"/>
              <a:t>participated in </a:t>
            </a:r>
            <a:r>
              <a:rPr lang="en-US" sz="2400" dirty="0"/>
              <a:t>RSAT </a:t>
            </a:r>
            <a:r>
              <a:rPr lang="en-US" sz="2400" dirty="0" smtClean="0"/>
              <a:t>between January 2014 and June 2017: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98931"/>
              </p:ext>
            </p:extLst>
          </p:nvPr>
        </p:nvGraphicFramePr>
        <p:xfrm>
          <a:off x="1219201" y="3230880"/>
          <a:ext cx="6146800" cy="708660"/>
        </p:xfrm>
        <a:graphic>
          <a:graphicData uri="http://schemas.openxmlformats.org/drawingml/2006/table">
            <a:tbl>
              <a:tblPr/>
              <a:tblGrid>
                <a:gridCol w="2362200"/>
                <a:gridCol w="1905000"/>
                <a:gridCol w="1879600"/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Arrest Status in the 6-months Following Release from RSAT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RSAT Tx (n=37)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 Not Complete RSAT Tx (n=100)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Arrested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(65%)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 (46%)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Arrested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(35%)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 (54%)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847688"/>
              </p:ext>
            </p:extLst>
          </p:nvPr>
        </p:nvGraphicFramePr>
        <p:xfrm>
          <a:off x="1227788" y="4042410"/>
          <a:ext cx="6146800" cy="1375410"/>
        </p:xfrm>
        <a:graphic>
          <a:graphicData uri="http://schemas.openxmlformats.org/drawingml/2006/table">
            <a:tbl>
              <a:tblPr/>
              <a:tblGrid>
                <a:gridCol w="2362200"/>
                <a:gridCol w="1905000"/>
                <a:gridCol w="1879600"/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Arrest Class Among Those Arrested in the 6-months following Release from RSAT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RSAT Tx (n=13)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 Not Complete RSAT Tx (n=54)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Felony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(85%)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(65%)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Gross Misdemeanor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(54%)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 (80%)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Unknown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(46%)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 (44%)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Misdemeanor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(15%)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(31%)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23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note: Clients might have been arrested for crimes in multiple arrest classes. Often multiple charges are filed for a single arrest event.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1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5943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</a:t>
            </a:r>
            <a:r>
              <a:rPr lang="en-US" sz="3600" b="1" dirty="0" smtClean="0"/>
              <a:t>RSAT Arrest Data</a:t>
            </a:r>
            <a:endParaRPr lang="en-US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3A1C886-FE54-4E27-924D-64E64CC97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7543800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Of 137 people who participated in RSAT between January 2014 and June 2017: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0913"/>
              </p:ext>
            </p:extLst>
          </p:nvPr>
        </p:nvGraphicFramePr>
        <p:xfrm>
          <a:off x="1346200" y="3080009"/>
          <a:ext cx="6426200" cy="2927985"/>
        </p:xfrm>
        <a:graphic>
          <a:graphicData uri="http://schemas.openxmlformats.org/drawingml/2006/table">
            <a:tbl>
              <a:tblPr/>
              <a:tblGrid>
                <a:gridCol w="2477059"/>
                <a:gridCol w="1854256"/>
                <a:gridCol w="240629"/>
                <a:gridCol w="1854256"/>
              </a:tblGrid>
              <a:tr h="476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Crime Type Among Those Arrested in the 6-months following Release from RSAT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Completed RSAT Tx (n=13)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Did Not Complete RSAT Tx (n=54)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Theft/Burglary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(77%)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 (65%)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Alcohol/Drug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(54%)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(46%)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Tresspass/Malicious Mischief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(15%)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(26%)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Assault/Harassment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(7.7%)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(20%)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DV, Child Abuse, related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(7.7%)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(17%)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Probation /Supervision/Contempt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(7.7%)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(30%)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Reckless/Negligent Driving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(7.7%)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(5.6%)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Sex Related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(7.7%)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(1.9%)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Vehicle License Related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(7.7%)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(13%)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Weapons Related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(7.7%)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(5.6%)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(9.3%)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182880" lvl="1"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 to comply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(13%)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1623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note: Clients might have been arrested for crimes in multiple categories.  Often multiple charges are filed for a single arrest event.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8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Questions?  </a:t>
            </a:r>
          </a:p>
          <a:p>
            <a:pPr marL="0" indent="0">
              <a:buNone/>
            </a:pPr>
            <a:r>
              <a:rPr lang="en-US" sz="2400" dirty="0" smtClean="0"/>
              <a:t>Please contact either:</a:t>
            </a: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Earl Long at 360-725-9985, </a:t>
            </a:r>
            <a:r>
              <a:rPr lang="en-US" sz="2400" dirty="0" smtClean="0">
                <a:hlinkClick r:id="rId2"/>
              </a:rPr>
              <a:t>earl.long@dshs.wa.gov</a:t>
            </a:r>
            <a:endParaRPr lang="en-US" sz="2400" dirty="0" smtClean="0"/>
          </a:p>
          <a:p>
            <a:pPr marL="400050" lvl="1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 smtClean="0"/>
              <a:t>Ahney King at 360-725-3753, </a:t>
            </a:r>
            <a:r>
              <a:rPr lang="en-US" sz="2400" dirty="0" smtClean="0">
                <a:hlinkClick r:id="rId3"/>
              </a:rPr>
              <a:t>ahney.king@dshs.wa.gov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30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990600"/>
            <a:ext cx="76962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2390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A longitudinal </a:t>
            </a:r>
            <a:r>
              <a:rPr lang="en-US" sz="2400" dirty="0"/>
              <a:t>client database containing over a decade of detailed service risks, history, costs, and outcomes. </a:t>
            </a:r>
            <a:r>
              <a:rPr lang="en-US" sz="2400" dirty="0" smtClean="0"/>
              <a:t>Information is drawn </a:t>
            </a:r>
            <a:r>
              <a:rPr lang="en-US" sz="2400" dirty="0"/>
              <a:t>from over 30 data systems across and outside of DSHS.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This information is </a:t>
            </a:r>
            <a:r>
              <a:rPr lang="en-US" sz="2400" dirty="0"/>
              <a:t>used </a:t>
            </a:r>
            <a:r>
              <a:rPr lang="en-US" sz="2400" dirty="0" smtClean="0"/>
              <a:t>to: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/>
              <a:t>S</a:t>
            </a:r>
            <a:r>
              <a:rPr lang="en-US" sz="2400" dirty="0" smtClean="0"/>
              <a:t>upport </a:t>
            </a:r>
            <a:r>
              <a:rPr lang="en-US" sz="2400" dirty="0"/>
              <a:t>cost-benefit and cost </a:t>
            </a:r>
            <a:r>
              <a:rPr lang="en-US" sz="2400" dirty="0" smtClean="0"/>
              <a:t>offset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Provide analyses</a:t>
            </a:r>
            <a:r>
              <a:rPr lang="en-US" sz="2400" dirty="0"/>
              <a:t>, program evaluations, operational </a:t>
            </a:r>
            <a:r>
              <a:rPr lang="en-US" sz="2400"/>
              <a:t>program </a:t>
            </a:r>
            <a:r>
              <a:rPr lang="en-US" sz="2400" smtClean="0"/>
              <a:t>decisions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smtClean="0"/>
          </a:p>
          <a:p>
            <a:pPr>
              <a:spcBef>
                <a:spcPts val="0"/>
              </a:spcBef>
            </a:pPr>
            <a:r>
              <a:rPr lang="en-US" sz="2400" smtClean="0"/>
              <a:t>geographical </a:t>
            </a:r>
            <a:r>
              <a:rPr lang="en-US" sz="2400" dirty="0"/>
              <a:t>analyses and in-depth </a:t>
            </a:r>
            <a:r>
              <a:rPr lang="en-US" sz="2400" dirty="0" smtClean="0"/>
              <a:t>research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1066800"/>
            <a:ext cx="76962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Provides an explanation for </a:t>
            </a:r>
            <a:r>
              <a:rPr lang="en-US" sz="2400" dirty="0"/>
              <a:t>the state’s social services for the </a:t>
            </a:r>
            <a:r>
              <a:rPr lang="en-US" sz="2400" dirty="0" smtClean="0"/>
              <a:t>2.4 million </a:t>
            </a:r>
            <a:r>
              <a:rPr lang="en-US" sz="2400" dirty="0"/>
              <a:t>DSHS clients served </a:t>
            </a:r>
            <a:r>
              <a:rPr lang="en-US" sz="2400" smtClean="0"/>
              <a:t>each </a:t>
            </a:r>
            <a:r>
              <a:rPr lang="en-US" sz="2400" smtClean="0"/>
              <a:t>year.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i="1" dirty="0"/>
              <a:t>The ICDB is the only place where all the </a:t>
            </a:r>
            <a:r>
              <a:rPr lang="en-US" sz="2400" i="1" dirty="0" smtClean="0"/>
              <a:t>DSHS client information comes </a:t>
            </a:r>
            <a:r>
              <a:rPr lang="en-US" sz="2400" i="1" dirty="0"/>
              <a:t>together. </a:t>
            </a:r>
            <a:r>
              <a:rPr lang="en-US" sz="2400" i="1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his </a:t>
            </a:r>
            <a:r>
              <a:rPr lang="en-US" sz="2400" dirty="0"/>
              <a:t>central </a:t>
            </a:r>
            <a:r>
              <a:rPr lang="en-US" sz="2400" dirty="0" smtClean="0"/>
              <a:t>client </a:t>
            </a:r>
            <a:r>
              <a:rPr lang="en-US" sz="2400" dirty="0"/>
              <a:t>database, </a:t>
            </a:r>
            <a:r>
              <a:rPr lang="en-US" sz="2400" dirty="0" smtClean="0"/>
              <a:t>provides a </a:t>
            </a:r>
            <a:r>
              <a:rPr lang="en-US" sz="2400" dirty="0"/>
              <a:t>current and historical look into the life experiences of </a:t>
            </a:r>
            <a:r>
              <a:rPr lang="en-US" sz="2400" dirty="0" smtClean="0"/>
              <a:t>Washington residents </a:t>
            </a:r>
            <a:r>
              <a:rPr lang="en-US" sz="2400" dirty="0"/>
              <a:t>and families who encounter the state’s social service system.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46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1066800"/>
            <a:ext cx="76962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 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401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Strict confidentiality standards are in place to ensure protection of personal client </a:t>
            </a:r>
            <a:r>
              <a:rPr lang="en-US" sz="2400" dirty="0" smtClean="0"/>
              <a:t>information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Strict adherence to human subjects review applies to all research conducted from this central client </a:t>
            </a:r>
            <a:r>
              <a:rPr lang="en-US" sz="2400" dirty="0" smtClean="0"/>
              <a:t>database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Data management is HIPAA </a:t>
            </a:r>
            <a:r>
              <a:rPr lang="en-US" sz="2400" dirty="0" smtClean="0"/>
              <a:t>compliant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Meets 42 CFR confidentiality </a:t>
            </a:r>
            <a:r>
              <a:rPr lang="en-US" sz="2400" dirty="0" smtClean="0"/>
              <a:t>requirements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8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990600"/>
            <a:ext cx="76962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What kind of data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516689"/>
              </p:ext>
            </p:extLst>
          </p:nvPr>
        </p:nvGraphicFramePr>
        <p:xfrm>
          <a:off x="457200" y="1905000"/>
          <a:ext cx="8229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Service spans and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Residential history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Sex, race/ethnicity and citizenship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Births to Washington residents and parent/child links through Support Enforcement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Length and type of social services received and their costs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Medical coverage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Health status, medical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encounters,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and prescriptions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Mental health status and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Alcohol and drug problems and treatment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Developmental disability services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Severity of health problems, functional health 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Economic services and child support enforcement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Out-of-home placement episodes and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Adult and juvenile criminal justice events (arrests, convictions, and incarcerations)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Juvenile rehabilitation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Employment information (wages, hours and industry type)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Vocational rehabilitation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Disabling health conditions and long-term care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Status and spells of homelessness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Death and its causes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76B5734-47E9-4C3B-A05A-C7E2F3A325AD}"/>
              </a:ext>
            </a:extLst>
          </p:cNvPr>
          <p:cNvGrpSpPr/>
          <p:nvPr/>
        </p:nvGrpSpPr>
        <p:grpSpPr>
          <a:xfrm>
            <a:off x="228600" y="381001"/>
            <a:ext cx="8534400" cy="5823764"/>
            <a:chOff x="569728" y="979766"/>
            <a:chExt cx="8138160" cy="5350592"/>
          </a:xfrm>
        </p:grpSpPr>
        <p:grpSp>
          <p:nvGrpSpPr>
            <p:cNvPr id="5" name="Group 103">
              <a:extLst>
                <a:ext uri="{FF2B5EF4-FFF2-40B4-BE49-F238E27FC236}">
                  <a16:creationId xmlns:a16="http://schemas.microsoft.com/office/drawing/2014/main" xmlns="" id="{B78EC41D-C3F5-4FA8-9F45-F814EB39B1C9}"/>
                </a:ext>
              </a:extLst>
            </p:cNvPr>
            <p:cNvGrpSpPr/>
            <p:nvPr/>
          </p:nvGrpSpPr>
          <p:grpSpPr>
            <a:xfrm flipV="1">
              <a:off x="1101586" y="2090701"/>
              <a:ext cx="7024082" cy="1367819"/>
              <a:chOff x="1084752" y="2850399"/>
              <a:chExt cx="7024082" cy="1367819"/>
            </a:xfrm>
          </p:grpSpPr>
          <p:cxnSp>
            <p:nvCxnSpPr>
              <p:cNvPr id="165" name="Elbow Connector 506">
                <a:extLst>
                  <a:ext uri="{FF2B5EF4-FFF2-40B4-BE49-F238E27FC236}">
                    <a16:creationId xmlns:a16="http://schemas.microsoft.com/office/drawing/2014/main" xmlns="" id="{EA8E1D68-3AB1-4879-B25D-B90FE0143E1C}"/>
                  </a:ext>
                </a:extLst>
              </p:cNvPr>
              <p:cNvCxnSpPr/>
              <p:nvPr/>
            </p:nvCxnSpPr>
            <p:spPr>
              <a:xfrm rot="5400000">
                <a:off x="3809730" y="3434392"/>
                <a:ext cx="983204" cy="457200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Elbow Connector 42">
                <a:extLst>
                  <a:ext uri="{FF2B5EF4-FFF2-40B4-BE49-F238E27FC236}">
                    <a16:creationId xmlns:a16="http://schemas.microsoft.com/office/drawing/2014/main" xmlns="" id="{8C0B3020-7904-4CC5-93DF-4888CC0C156A}"/>
                  </a:ext>
                </a:extLst>
              </p:cNvPr>
              <p:cNvCxnSpPr/>
              <p:nvPr/>
            </p:nvCxnSpPr>
            <p:spPr>
              <a:xfrm rot="16200000" flipH="1">
                <a:off x="4354826" y="3434392"/>
                <a:ext cx="983204" cy="457200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" name="Group 455">
                <a:extLst>
                  <a:ext uri="{FF2B5EF4-FFF2-40B4-BE49-F238E27FC236}">
                    <a16:creationId xmlns:a16="http://schemas.microsoft.com/office/drawing/2014/main" xmlns="" id="{2988E8CD-F543-42D8-A38E-9D940335AC01}"/>
                  </a:ext>
                </a:extLst>
              </p:cNvPr>
              <p:cNvGrpSpPr/>
              <p:nvPr/>
            </p:nvGrpSpPr>
            <p:grpSpPr>
              <a:xfrm flipV="1">
                <a:off x="1084752" y="2850399"/>
                <a:ext cx="7024082" cy="1367819"/>
                <a:chOff x="426550" y="666733"/>
                <a:chExt cx="6582482" cy="1054762"/>
              </a:xfrm>
            </p:grpSpPr>
            <p:cxnSp>
              <p:nvCxnSpPr>
                <p:cNvPr id="168" name="Elbow Connector 49">
                  <a:extLst>
                    <a:ext uri="{FF2B5EF4-FFF2-40B4-BE49-F238E27FC236}">
                      <a16:creationId xmlns:a16="http://schemas.microsoft.com/office/drawing/2014/main" xmlns="" id="{1C90C2E5-342C-4C1B-BAEC-D2266EA84397}"/>
                    </a:ext>
                  </a:extLst>
                </p:cNvPr>
                <p:cNvCxnSpPr/>
                <p:nvPr/>
              </p:nvCxnSpPr>
              <p:spPr>
                <a:xfrm rot="16200000" flipV="1">
                  <a:off x="2433858" y="537617"/>
                  <a:ext cx="926658" cy="1199677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Elbow Connector 510">
                  <a:extLst>
                    <a:ext uri="{FF2B5EF4-FFF2-40B4-BE49-F238E27FC236}">
                      <a16:creationId xmlns:a16="http://schemas.microsoft.com/office/drawing/2014/main" xmlns="" id="{9DC8267C-F585-43CD-8D4A-ED61806F27D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044417" y="538050"/>
                  <a:ext cx="926658" cy="1199677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Elbow Connector 511">
                  <a:extLst>
                    <a:ext uri="{FF2B5EF4-FFF2-40B4-BE49-F238E27FC236}">
                      <a16:creationId xmlns:a16="http://schemas.microsoft.com/office/drawing/2014/main" xmlns="" id="{6A992B96-51B7-456D-952B-02D125DD697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1825995" y="212207"/>
                  <a:ext cx="1010900" cy="1920231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Elbow Connector 512">
                  <a:extLst>
                    <a:ext uri="{FF2B5EF4-FFF2-40B4-BE49-F238E27FC236}">
                      <a16:creationId xmlns:a16="http://schemas.microsoft.com/office/drawing/2014/main" xmlns="" id="{1FA7354C-C767-4EB7-AFE6-F45F8B0549C8}"/>
                    </a:ext>
                  </a:extLst>
                </p:cNvPr>
                <p:cNvCxnSpPr/>
                <p:nvPr/>
              </p:nvCxnSpPr>
              <p:spPr>
                <a:xfrm rot="16200000" flipV="1">
                  <a:off x="1289102" y="-101599"/>
                  <a:ext cx="926658" cy="2651761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Elbow Connector 513">
                  <a:extLst>
                    <a:ext uri="{FF2B5EF4-FFF2-40B4-BE49-F238E27FC236}">
                      <a16:creationId xmlns:a16="http://schemas.microsoft.com/office/drawing/2014/main" xmlns="" id="{52124E4A-7063-4539-B11F-E289E8E7631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585063" y="166347"/>
                  <a:ext cx="1010899" cy="2011672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Elbow Connector 54">
                  <a:extLst>
                    <a:ext uri="{FF2B5EF4-FFF2-40B4-BE49-F238E27FC236}">
                      <a16:creationId xmlns:a16="http://schemas.microsoft.com/office/drawing/2014/main" xmlns="" id="{C0ED8BE0-0D46-4952-BD86-667A82AC351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5131989" y="-155549"/>
                  <a:ext cx="1010900" cy="2743187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C78A8D6-B4D5-4D94-887C-0C9AB11D73C6}"/>
                </a:ext>
              </a:extLst>
            </p:cNvPr>
            <p:cNvSpPr txBox="1"/>
            <p:nvPr/>
          </p:nvSpPr>
          <p:spPr>
            <a:xfrm>
              <a:off x="1283599" y="3180354"/>
              <a:ext cx="11871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latin typeface="Calibri" pitchFamily="34" charset="0"/>
                  <a:cs typeface="Calibri" pitchFamily="34" charset="0"/>
                </a:rPr>
                <a:t>Internal</a:t>
              </a:r>
            </a:p>
          </p:txBody>
        </p:sp>
        <p:sp>
          <p:nvSpPr>
            <p:cNvPr id="7" name="Line 109">
              <a:extLst>
                <a:ext uri="{FF2B5EF4-FFF2-40B4-BE49-F238E27FC236}">
                  <a16:creationId xmlns:a16="http://schemas.microsoft.com/office/drawing/2014/main" xmlns="" id="{7AB2CE97-2B6B-48AC-B320-7BDF60E15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288" y="1757558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Line 110">
              <a:extLst>
                <a:ext uri="{FF2B5EF4-FFF2-40B4-BE49-F238E27FC236}">
                  <a16:creationId xmlns:a16="http://schemas.microsoft.com/office/drawing/2014/main" xmlns="" id="{78F10D52-6B14-4F69-8D93-8419E91A12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288" y="1545491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Line 98">
              <a:extLst>
                <a:ext uri="{FF2B5EF4-FFF2-40B4-BE49-F238E27FC236}">
                  <a16:creationId xmlns:a16="http://schemas.microsoft.com/office/drawing/2014/main" xmlns="" id="{52CDA913-10F8-4DAE-9D39-814D0EB3E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5245" y="1665974"/>
              <a:ext cx="0" cy="764714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Line 109">
              <a:extLst>
                <a:ext uri="{FF2B5EF4-FFF2-40B4-BE49-F238E27FC236}">
                  <a16:creationId xmlns:a16="http://schemas.microsoft.com/office/drawing/2014/main" xmlns="" id="{AB765D39-FA3F-4972-9EFE-E1E307F970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5245" y="1878041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Line 110">
              <a:extLst>
                <a:ext uri="{FF2B5EF4-FFF2-40B4-BE49-F238E27FC236}">
                  <a16:creationId xmlns:a16="http://schemas.microsoft.com/office/drawing/2014/main" xmlns="" id="{93EF1A53-86A5-4AC6-8D7D-BDC60AA06A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5245" y="1665974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Line 98">
              <a:extLst>
                <a:ext uri="{FF2B5EF4-FFF2-40B4-BE49-F238E27FC236}">
                  <a16:creationId xmlns:a16="http://schemas.microsoft.com/office/drawing/2014/main" xmlns="" id="{B1D1B8C6-94CC-4949-A328-66D72CD55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558" y="1665974"/>
              <a:ext cx="0" cy="764714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Line 109">
              <a:extLst>
                <a:ext uri="{FF2B5EF4-FFF2-40B4-BE49-F238E27FC236}">
                  <a16:creationId xmlns:a16="http://schemas.microsoft.com/office/drawing/2014/main" xmlns="" id="{8127C17A-0A0F-4A4D-8838-DC9BBC0FB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558" y="1665974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Text Box 137">
              <a:extLst>
                <a:ext uri="{FF2B5EF4-FFF2-40B4-BE49-F238E27FC236}">
                  <a16:creationId xmlns:a16="http://schemas.microsoft.com/office/drawing/2014/main" xmlns="" id="{EBDF5B2F-334A-4B25-BCD8-374A8432B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42" y="1566664"/>
              <a:ext cx="669518" cy="213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Arrests</a:t>
              </a:r>
            </a:p>
          </p:txBody>
        </p:sp>
        <p:sp>
          <p:nvSpPr>
            <p:cNvPr id="15" name="Line 98">
              <a:extLst>
                <a:ext uri="{FF2B5EF4-FFF2-40B4-BE49-F238E27FC236}">
                  <a16:creationId xmlns:a16="http://schemas.microsoft.com/office/drawing/2014/main" xmlns="" id="{BC8D574D-DEB1-46E6-A178-E299C9DB4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709" y="1139646"/>
              <a:ext cx="0" cy="1097280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Line 109">
              <a:extLst>
                <a:ext uri="{FF2B5EF4-FFF2-40B4-BE49-F238E27FC236}">
                  <a16:creationId xmlns:a16="http://schemas.microsoft.com/office/drawing/2014/main" xmlns="" id="{366EB6AF-52CE-4112-8F72-09DCC8FEB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709" y="1871346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Line 110">
              <a:extLst>
                <a:ext uri="{FF2B5EF4-FFF2-40B4-BE49-F238E27FC236}">
                  <a16:creationId xmlns:a16="http://schemas.microsoft.com/office/drawing/2014/main" xmlns="" id="{DC29803A-3B65-4594-8895-A57CF889A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709" y="1725006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Line 110">
              <a:extLst>
                <a:ext uri="{FF2B5EF4-FFF2-40B4-BE49-F238E27FC236}">
                  <a16:creationId xmlns:a16="http://schemas.microsoft.com/office/drawing/2014/main" xmlns="" id="{DA83525E-CC8C-426E-B1D9-F12E474DD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709" y="1139646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Line 110">
              <a:extLst>
                <a:ext uri="{FF2B5EF4-FFF2-40B4-BE49-F238E27FC236}">
                  <a16:creationId xmlns:a16="http://schemas.microsoft.com/office/drawing/2014/main" xmlns="" id="{0CAA490F-D5CE-42C6-B65F-885B524E45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709" y="1285986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Line 110">
              <a:extLst>
                <a:ext uri="{FF2B5EF4-FFF2-40B4-BE49-F238E27FC236}">
                  <a16:creationId xmlns:a16="http://schemas.microsoft.com/office/drawing/2014/main" xmlns="" id="{5073E2F7-B78E-4B8D-B8E4-FEE40BDB3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709" y="1432326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Line 110">
              <a:extLst>
                <a:ext uri="{FF2B5EF4-FFF2-40B4-BE49-F238E27FC236}">
                  <a16:creationId xmlns:a16="http://schemas.microsoft.com/office/drawing/2014/main" xmlns="" id="{B583DCF5-18C7-41D4-9CFF-AA5566B5E3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8709" y="1578666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Line 98">
              <a:extLst>
                <a:ext uri="{FF2B5EF4-FFF2-40B4-BE49-F238E27FC236}">
                  <a16:creationId xmlns:a16="http://schemas.microsoft.com/office/drawing/2014/main" xmlns="" id="{46E6E55B-302D-42FF-B546-3E5FCCCB7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288" y="1545491"/>
              <a:ext cx="0" cy="764714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 Box 137">
              <a:extLst>
                <a:ext uri="{FF2B5EF4-FFF2-40B4-BE49-F238E27FC236}">
                  <a16:creationId xmlns:a16="http://schemas.microsoft.com/office/drawing/2014/main" xmlns="" id="{87F2A1E5-E8D1-45AA-82B5-B0C9458D3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773" y="1578436"/>
              <a:ext cx="790611" cy="4154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Charges</a:t>
              </a:r>
            </a:p>
            <a:p>
              <a:pPr>
                <a:spcAft>
                  <a:spcPts val="4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Convictions</a:t>
              </a:r>
            </a:p>
          </p:txBody>
        </p:sp>
        <p:sp>
          <p:nvSpPr>
            <p:cNvPr id="24" name="Text Box 137">
              <a:extLst>
                <a:ext uri="{FF2B5EF4-FFF2-40B4-BE49-F238E27FC236}">
                  <a16:creationId xmlns:a16="http://schemas.microsoft.com/office/drawing/2014/main" xmlns="" id="{80E6A3B0-1195-4FB7-8828-B63BBB007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528" y="1455325"/>
              <a:ext cx="773745" cy="5386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Incarcerations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Community Supervision</a:t>
              </a:r>
            </a:p>
          </p:txBody>
        </p:sp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xmlns="" id="{7FD8201E-A3E5-44AE-9D68-B97716FEA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120" y="1027074"/>
              <a:ext cx="1663863" cy="9130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 bIns="0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Dental Services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Medical Eligibility </a:t>
              </a:r>
              <a:r>
                <a:rPr lang="en-US" sz="800" i="1" dirty="0">
                  <a:latin typeface="Calibri" pitchFamily="34" charset="0"/>
                  <a:cs typeface="Calibri" pitchFamily="34" charset="0"/>
                </a:rPr>
                <a:t>Medicaid, State Only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Hospital Inpatient/ Outpatient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Managed Care 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Physician Services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Prescription Drugs</a:t>
              </a:r>
            </a:p>
          </p:txBody>
        </p:sp>
        <p:sp>
          <p:nvSpPr>
            <p:cNvPr id="26" name="Line 109">
              <a:extLst>
                <a:ext uri="{FF2B5EF4-FFF2-40B4-BE49-F238E27FC236}">
                  <a16:creationId xmlns:a16="http://schemas.microsoft.com/office/drawing/2014/main" xmlns="" id="{A8E4864A-DFDA-4135-948F-00E52AB54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9078" y="1665974"/>
              <a:ext cx="73967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Line 109">
              <a:extLst>
                <a:ext uri="{FF2B5EF4-FFF2-40B4-BE49-F238E27FC236}">
                  <a16:creationId xmlns:a16="http://schemas.microsoft.com/office/drawing/2014/main" xmlns="" id="{72D5ACFE-35D5-4682-9EE3-15496D1CA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9078" y="1865665"/>
              <a:ext cx="73967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Line 98">
              <a:extLst>
                <a:ext uri="{FF2B5EF4-FFF2-40B4-BE49-F238E27FC236}">
                  <a16:creationId xmlns:a16="http://schemas.microsoft.com/office/drawing/2014/main" xmlns="" id="{10F800FB-EFD1-4696-BC33-6B9DBFE78D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9078" y="1665974"/>
              <a:ext cx="0" cy="764714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Text Box 137">
              <a:extLst>
                <a:ext uri="{FF2B5EF4-FFF2-40B4-BE49-F238E27FC236}">
                  <a16:creationId xmlns:a16="http://schemas.microsoft.com/office/drawing/2014/main" xmlns="" id="{C9108F2C-FB17-4AE4-8CA7-8D82351B8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7922" y="1578436"/>
              <a:ext cx="890994" cy="4154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Hours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Wages</a:t>
              </a:r>
            </a:p>
          </p:txBody>
        </p:sp>
        <p:sp>
          <p:nvSpPr>
            <p:cNvPr id="30" name="Line 98">
              <a:extLst>
                <a:ext uri="{FF2B5EF4-FFF2-40B4-BE49-F238E27FC236}">
                  <a16:creationId xmlns:a16="http://schemas.microsoft.com/office/drawing/2014/main" xmlns="" id="{5A48DE2F-6FAC-4FB6-8628-6B573B8CA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0145" y="1026870"/>
              <a:ext cx="0" cy="1097280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Line 110">
              <a:extLst>
                <a:ext uri="{FF2B5EF4-FFF2-40B4-BE49-F238E27FC236}">
                  <a16:creationId xmlns:a16="http://schemas.microsoft.com/office/drawing/2014/main" xmlns="" id="{2BAC4783-8946-4D67-AD64-315B85EBF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0145" y="1731102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Line 110">
              <a:extLst>
                <a:ext uri="{FF2B5EF4-FFF2-40B4-BE49-F238E27FC236}">
                  <a16:creationId xmlns:a16="http://schemas.microsoft.com/office/drawing/2014/main" xmlns="" id="{15726AB9-A00F-4587-9014-D2F600D5D0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0145" y="1026870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Line 110">
              <a:extLst>
                <a:ext uri="{FF2B5EF4-FFF2-40B4-BE49-F238E27FC236}">
                  <a16:creationId xmlns:a16="http://schemas.microsoft.com/office/drawing/2014/main" xmlns="" id="{A20BA9A5-0154-4512-A0E4-8D4A0AFE2D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0145" y="1182354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Line 110">
              <a:extLst>
                <a:ext uri="{FF2B5EF4-FFF2-40B4-BE49-F238E27FC236}">
                  <a16:creationId xmlns:a16="http://schemas.microsoft.com/office/drawing/2014/main" xmlns="" id="{43347E42-994E-4F34-80D3-28059F12B1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0145" y="1328694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Line 110">
              <a:extLst>
                <a:ext uri="{FF2B5EF4-FFF2-40B4-BE49-F238E27FC236}">
                  <a16:creationId xmlns:a16="http://schemas.microsoft.com/office/drawing/2014/main" xmlns="" id="{A49BF686-F383-4F41-853B-8B6F29A30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90145" y="1475034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Text Box 137">
              <a:extLst>
                <a:ext uri="{FF2B5EF4-FFF2-40B4-BE49-F238E27FC236}">
                  <a16:creationId xmlns:a16="http://schemas.microsoft.com/office/drawing/2014/main" xmlns="" id="{7255ECCB-8BF4-4C9B-83E1-F2FB56950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8228" y="979766"/>
              <a:ext cx="967863" cy="10105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tIns="0" rIns="9144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Housing Assistance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Emergency Shelter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Transitional Housing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Homeless Prevention and Rapid Re-housing </a:t>
              </a:r>
            </a:p>
            <a:p>
              <a:r>
                <a:rPr lang="en-US" sz="800" dirty="0">
                  <a:latin typeface="Calibri" pitchFamily="34" charset="0"/>
                  <a:cs typeface="Calibri" pitchFamily="34" charset="0"/>
                </a:rPr>
                <a:t>Permanent Supportive Housing</a:t>
              </a:r>
            </a:p>
          </p:txBody>
        </p:sp>
        <p:sp>
          <p:nvSpPr>
            <p:cNvPr id="37" name="Line 98">
              <a:extLst>
                <a:ext uri="{FF2B5EF4-FFF2-40B4-BE49-F238E27FC236}">
                  <a16:creationId xmlns:a16="http://schemas.microsoft.com/office/drawing/2014/main" xmlns="" id="{72D490EB-61CD-452D-86DE-0D0AA011D8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2178" y="1233067"/>
              <a:ext cx="0" cy="1097280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Line 110">
              <a:extLst>
                <a:ext uri="{FF2B5EF4-FFF2-40B4-BE49-F238E27FC236}">
                  <a16:creationId xmlns:a16="http://schemas.microsoft.com/office/drawing/2014/main" xmlns="" id="{D12847C4-3025-4C59-88E6-8D0BD47C5A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2178" y="1224095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Line 110">
              <a:extLst>
                <a:ext uri="{FF2B5EF4-FFF2-40B4-BE49-F238E27FC236}">
                  <a16:creationId xmlns:a16="http://schemas.microsoft.com/office/drawing/2014/main" xmlns="" id="{788D7F39-0FA8-41C6-A240-B4EB114202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2178" y="1370614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Line 110">
              <a:extLst>
                <a:ext uri="{FF2B5EF4-FFF2-40B4-BE49-F238E27FC236}">
                  <a16:creationId xmlns:a16="http://schemas.microsoft.com/office/drawing/2014/main" xmlns="" id="{5B5CE9F3-BFCA-4A8F-AFFC-0D5B1733B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2178" y="1633499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 Box 137">
              <a:extLst>
                <a:ext uri="{FF2B5EF4-FFF2-40B4-BE49-F238E27FC236}">
                  <a16:creationId xmlns:a16="http://schemas.microsoft.com/office/drawing/2014/main" xmlns="" id="{306001D0-22FB-4F7F-AD7C-9DF28D4EC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1430" y="1111641"/>
              <a:ext cx="743306" cy="8822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>
              <a:spAutoFit/>
            </a:bodyPr>
            <a:lstStyle/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Public Housing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Housing Choice Vouchers</a:t>
              </a:r>
            </a:p>
            <a:p>
              <a:pPr>
                <a:spcAft>
                  <a:spcPts val="2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Multi-Family Project-Based Vouchers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AD59DE5F-9AF5-432C-9A29-7DA191E4FCC7}"/>
                </a:ext>
              </a:extLst>
            </p:cNvPr>
            <p:cNvCxnSpPr/>
            <p:nvPr/>
          </p:nvCxnSpPr>
          <p:spPr>
            <a:xfrm>
              <a:off x="569728" y="3184395"/>
              <a:ext cx="813816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103">
              <a:extLst>
                <a:ext uri="{FF2B5EF4-FFF2-40B4-BE49-F238E27FC236}">
                  <a16:creationId xmlns:a16="http://schemas.microsoft.com/office/drawing/2014/main" xmlns="" id="{DDE31378-FA26-49C8-A206-3AD94B587A55}"/>
                </a:ext>
              </a:extLst>
            </p:cNvPr>
            <p:cNvGrpSpPr/>
            <p:nvPr/>
          </p:nvGrpSpPr>
          <p:grpSpPr>
            <a:xfrm>
              <a:off x="1101586" y="2876758"/>
              <a:ext cx="7024082" cy="1367819"/>
              <a:chOff x="1084752" y="2850399"/>
              <a:chExt cx="7024082" cy="1367819"/>
            </a:xfrm>
          </p:grpSpPr>
          <p:cxnSp>
            <p:nvCxnSpPr>
              <p:cNvPr id="156" name="Elbow Connector 497">
                <a:extLst>
                  <a:ext uri="{FF2B5EF4-FFF2-40B4-BE49-F238E27FC236}">
                    <a16:creationId xmlns:a16="http://schemas.microsoft.com/office/drawing/2014/main" xmlns="" id="{D82CBB15-8501-4BC1-8E53-173F73B97613}"/>
                  </a:ext>
                </a:extLst>
              </p:cNvPr>
              <p:cNvCxnSpPr/>
              <p:nvPr/>
            </p:nvCxnSpPr>
            <p:spPr>
              <a:xfrm rot="5400000">
                <a:off x="3809730" y="3434392"/>
                <a:ext cx="983204" cy="457200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Elbow Connector 42">
                <a:extLst>
                  <a:ext uri="{FF2B5EF4-FFF2-40B4-BE49-F238E27FC236}">
                    <a16:creationId xmlns:a16="http://schemas.microsoft.com/office/drawing/2014/main" xmlns="" id="{FB8C85A5-E5D9-43F1-8F04-70347CAC7FF9}"/>
                  </a:ext>
                </a:extLst>
              </p:cNvPr>
              <p:cNvCxnSpPr/>
              <p:nvPr/>
            </p:nvCxnSpPr>
            <p:spPr>
              <a:xfrm rot="16200000" flipH="1">
                <a:off x="4354826" y="3434392"/>
                <a:ext cx="983204" cy="457200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8" name="Group 455">
                <a:extLst>
                  <a:ext uri="{FF2B5EF4-FFF2-40B4-BE49-F238E27FC236}">
                    <a16:creationId xmlns:a16="http://schemas.microsoft.com/office/drawing/2014/main" xmlns="" id="{A97F727F-C094-4B26-9279-23B715563839}"/>
                  </a:ext>
                </a:extLst>
              </p:cNvPr>
              <p:cNvGrpSpPr/>
              <p:nvPr/>
            </p:nvGrpSpPr>
            <p:grpSpPr>
              <a:xfrm flipV="1">
                <a:off x="1084752" y="2850399"/>
                <a:ext cx="7024082" cy="1367819"/>
                <a:chOff x="426550" y="666733"/>
                <a:chExt cx="6582482" cy="1054762"/>
              </a:xfrm>
            </p:grpSpPr>
            <p:cxnSp>
              <p:nvCxnSpPr>
                <p:cNvPr id="159" name="Elbow Connector 49">
                  <a:extLst>
                    <a:ext uri="{FF2B5EF4-FFF2-40B4-BE49-F238E27FC236}">
                      <a16:creationId xmlns:a16="http://schemas.microsoft.com/office/drawing/2014/main" xmlns="" id="{C2849BE1-DCB2-4402-AD52-A9C6784D7DD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2433858" y="537617"/>
                  <a:ext cx="926658" cy="1199677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Elbow Connector 501">
                  <a:extLst>
                    <a:ext uri="{FF2B5EF4-FFF2-40B4-BE49-F238E27FC236}">
                      <a16:creationId xmlns:a16="http://schemas.microsoft.com/office/drawing/2014/main" xmlns="" id="{FB693781-DAA9-47FB-BC1E-8D43B303ADB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044417" y="538050"/>
                  <a:ext cx="926658" cy="1199677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Elbow Connector 502">
                  <a:extLst>
                    <a:ext uri="{FF2B5EF4-FFF2-40B4-BE49-F238E27FC236}">
                      <a16:creationId xmlns:a16="http://schemas.microsoft.com/office/drawing/2014/main" xmlns="" id="{97744E1A-D8A0-495E-9DB6-7CF8BDE972CB}"/>
                    </a:ext>
                  </a:extLst>
                </p:cNvPr>
                <p:cNvCxnSpPr/>
                <p:nvPr/>
              </p:nvCxnSpPr>
              <p:spPr>
                <a:xfrm rot="16200000" flipV="1">
                  <a:off x="1825995" y="212207"/>
                  <a:ext cx="1010900" cy="1920231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Elbow Connector 503">
                  <a:extLst>
                    <a:ext uri="{FF2B5EF4-FFF2-40B4-BE49-F238E27FC236}">
                      <a16:creationId xmlns:a16="http://schemas.microsoft.com/office/drawing/2014/main" xmlns="" id="{C7364384-8DE1-45CE-BB3B-DDE28A4F1ACB}"/>
                    </a:ext>
                  </a:extLst>
                </p:cNvPr>
                <p:cNvCxnSpPr/>
                <p:nvPr/>
              </p:nvCxnSpPr>
              <p:spPr>
                <a:xfrm rot="16200000" flipV="1">
                  <a:off x="1289102" y="-101599"/>
                  <a:ext cx="926658" cy="2651761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Elbow Connector 504">
                  <a:extLst>
                    <a:ext uri="{FF2B5EF4-FFF2-40B4-BE49-F238E27FC236}">
                      <a16:creationId xmlns:a16="http://schemas.microsoft.com/office/drawing/2014/main" xmlns="" id="{C04C1CE0-EB1C-4E08-B6E4-EDD3C95DA9E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585063" y="166347"/>
                  <a:ext cx="1010899" cy="2011672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Elbow Connector 54">
                  <a:extLst>
                    <a:ext uri="{FF2B5EF4-FFF2-40B4-BE49-F238E27FC236}">
                      <a16:creationId xmlns:a16="http://schemas.microsoft.com/office/drawing/2014/main" xmlns="" id="{B33B98A6-FAF7-4842-8FDD-AAAD10345D2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5131989" y="-155549"/>
                  <a:ext cx="1010900" cy="2743187"/>
                </a:xfrm>
                <a:prstGeom prst="bentConnector3">
                  <a:avLst>
                    <a:gd name="adj1" fmla="val 50000"/>
                  </a:avLst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119">
              <a:extLst>
                <a:ext uri="{FF2B5EF4-FFF2-40B4-BE49-F238E27FC236}">
                  <a16:creationId xmlns:a16="http://schemas.microsoft.com/office/drawing/2014/main" xmlns="" id="{91E152A8-EBCC-4258-B896-86F50EB4866D}"/>
                </a:ext>
              </a:extLst>
            </p:cNvPr>
            <p:cNvGrpSpPr/>
            <p:nvPr/>
          </p:nvGrpSpPr>
          <p:grpSpPr>
            <a:xfrm>
              <a:off x="1155011" y="2913102"/>
              <a:ext cx="1444354" cy="554473"/>
              <a:chOff x="1084534" y="2386851"/>
              <a:chExt cx="1444354" cy="554473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E504A945-86D7-4791-8144-EC4072A92CDE}"/>
                  </a:ext>
                </a:extLst>
              </p:cNvPr>
              <p:cNvSpPr txBox="1"/>
              <p:nvPr/>
            </p:nvSpPr>
            <p:spPr>
              <a:xfrm>
                <a:off x="1084534" y="2402845"/>
                <a:ext cx="14443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latin typeface="Calibri" pitchFamily="34" charset="0"/>
                    <a:cs typeface="Calibri" pitchFamily="34" charset="0"/>
                  </a:rPr>
                  <a:t>External</a:t>
                </a:r>
              </a:p>
            </p:txBody>
          </p:sp>
          <p:sp>
            <p:nvSpPr>
              <p:cNvPr id="154" name="Right Triangle 153">
                <a:extLst>
                  <a:ext uri="{FF2B5EF4-FFF2-40B4-BE49-F238E27FC236}">
                    <a16:creationId xmlns:a16="http://schemas.microsoft.com/office/drawing/2014/main" xmlns="" id="{D0F63157-905B-4E32-9FB8-25AC279DEAFE}"/>
                  </a:ext>
                </a:extLst>
              </p:cNvPr>
              <p:cNvSpPr/>
              <p:nvPr/>
            </p:nvSpPr>
            <p:spPr bwMode="auto">
              <a:xfrm rot="8100000">
                <a:off x="1738131" y="2386851"/>
                <a:ext cx="137160" cy="137160"/>
              </a:xfrm>
              <a:prstGeom prst="rt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  <a:ea typeface="ＭＳ Ｐゴシック" charset="-128"/>
                  <a:cs typeface="Calibri" pitchFamily="34" charset="0"/>
                </a:endParaRPr>
              </a:p>
            </p:txBody>
          </p:sp>
          <p:sp>
            <p:nvSpPr>
              <p:cNvPr id="155" name="Right Triangle 154">
                <a:extLst>
                  <a:ext uri="{FF2B5EF4-FFF2-40B4-BE49-F238E27FC236}">
                    <a16:creationId xmlns:a16="http://schemas.microsoft.com/office/drawing/2014/main" xmlns="" id="{8A668483-A845-42E1-9BF5-211DB7BB3F5D}"/>
                  </a:ext>
                </a:extLst>
              </p:cNvPr>
              <p:cNvSpPr/>
              <p:nvPr/>
            </p:nvSpPr>
            <p:spPr bwMode="auto">
              <a:xfrm rot="13500000" flipV="1">
                <a:off x="1738131" y="2804164"/>
                <a:ext cx="137160" cy="137160"/>
              </a:xfrm>
              <a:prstGeom prst="rtTriangl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alibri" pitchFamily="34" charset="0"/>
                  <a:ea typeface="ＭＳ Ｐゴシック" charset="-128"/>
                  <a:cs typeface="Calibri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920A0D21-038E-42B2-8E75-5E4F8702D4B9}"/>
                </a:ext>
              </a:extLst>
            </p:cNvPr>
            <p:cNvGrpSpPr/>
            <p:nvPr/>
          </p:nvGrpSpPr>
          <p:grpSpPr>
            <a:xfrm>
              <a:off x="1611237" y="1991085"/>
              <a:ext cx="914400" cy="585216"/>
              <a:chOff x="1611237" y="1991085"/>
              <a:chExt cx="914400" cy="585216"/>
            </a:xfrm>
          </p:grpSpPr>
          <p:sp>
            <p:nvSpPr>
              <p:cNvPr id="151" name="AutoShape 86">
                <a:extLst>
                  <a:ext uri="{FF2B5EF4-FFF2-40B4-BE49-F238E27FC236}">
                    <a16:creationId xmlns:a16="http://schemas.microsoft.com/office/drawing/2014/main" xmlns="" id="{655A81EA-1098-4177-BF58-BA227581B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237" y="1991085"/>
                <a:ext cx="914400" cy="58521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Text Box 87">
                <a:extLst>
                  <a:ext uri="{FF2B5EF4-FFF2-40B4-BE49-F238E27FC236}">
                    <a16:creationId xmlns:a16="http://schemas.microsoft.com/office/drawing/2014/main" xmlns="" id="{855B28D2-8773-4821-B261-22AC9B2389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1079" y="2064402"/>
                <a:ext cx="854717" cy="438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rIns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Administrative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Office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of the Courts</a:t>
                </a:r>
                <a:endParaRPr lang="en-US" sz="9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18BA7F97-AC07-43FF-9FB9-41834C0E78E6}"/>
                </a:ext>
              </a:extLst>
            </p:cNvPr>
            <p:cNvGrpSpPr/>
            <p:nvPr/>
          </p:nvGrpSpPr>
          <p:grpSpPr>
            <a:xfrm>
              <a:off x="4616626" y="1991085"/>
              <a:ext cx="914400" cy="585216"/>
              <a:chOff x="4616626" y="1991085"/>
              <a:chExt cx="914400" cy="585216"/>
            </a:xfrm>
          </p:grpSpPr>
          <p:sp>
            <p:nvSpPr>
              <p:cNvPr id="149" name="AutoShape 84">
                <a:extLst>
                  <a:ext uri="{FF2B5EF4-FFF2-40B4-BE49-F238E27FC236}">
                    <a16:creationId xmlns:a16="http://schemas.microsoft.com/office/drawing/2014/main" xmlns="" id="{5449B3A4-636A-4829-B739-AD0B66E97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626" y="1991085"/>
                <a:ext cx="914400" cy="58521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Text Box 85">
                <a:extLst>
                  <a:ext uri="{FF2B5EF4-FFF2-40B4-BE49-F238E27FC236}">
                    <a16:creationId xmlns:a16="http://schemas.microsoft.com/office/drawing/2014/main" xmlns="" id="{2763745B-24A1-4C6A-98A1-054164BEF7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911" y="2064402"/>
                <a:ext cx="833830" cy="438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Employment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Security Department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EC589ED-C2B9-475F-AD67-C83E5AEB6B13}"/>
                </a:ext>
              </a:extLst>
            </p:cNvPr>
            <p:cNvGrpSpPr/>
            <p:nvPr/>
          </p:nvGrpSpPr>
          <p:grpSpPr>
            <a:xfrm>
              <a:off x="2617022" y="1991085"/>
              <a:ext cx="914400" cy="585216"/>
              <a:chOff x="2617022" y="1991085"/>
              <a:chExt cx="914400" cy="585216"/>
            </a:xfrm>
          </p:grpSpPr>
          <p:sp>
            <p:nvSpPr>
              <p:cNvPr id="147" name="AutoShape 88">
                <a:extLst>
                  <a:ext uri="{FF2B5EF4-FFF2-40B4-BE49-F238E27FC236}">
                    <a16:creationId xmlns:a16="http://schemas.microsoft.com/office/drawing/2014/main" xmlns="" id="{BBCC694D-92AE-4D67-9CDC-33F3BD736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7022" y="1991085"/>
                <a:ext cx="914400" cy="58521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8" name="Text Box 89">
                <a:extLst>
                  <a:ext uri="{FF2B5EF4-FFF2-40B4-BE49-F238E27FC236}">
                    <a16:creationId xmlns:a16="http://schemas.microsoft.com/office/drawing/2014/main" xmlns="" id="{A7EAA1AD-B63B-4496-91CC-80F289A720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5733" y="2122111"/>
                <a:ext cx="856978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Department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of Corrections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A22C75DE-FE81-426A-AFC2-3403C73EB1F1}"/>
                </a:ext>
              </a:extLst>
            </p:cNvPr>
            <p:cNvGrpSpPr/>
            <p:nvPr/>
          </p:nvGrpSpPr>
          <p:grpSpPr>
            <a:xfrm>
              <a:off x="607324" y="1991085"/>
              <a:ext cx="914400" cy="585216"/>
              <a:chOff x="607324" y="1991085"/>
              <a:chExt cx="914400" cy="585216"/>
            </a:xfrm>
          </p:grpSpPr>
          <p:sp>
            <p:nvSpPr>
              <p:cNvPr id="145" name="AutoShape 86">
                <a:extLst>
                  <a:ext uri="{FF2B5EF4-FFF2-40B4-BE49-F238E27FC236}">
                    <a16:creationId xmlns:a16="http://schemas.microsoft.com/office/drawing/2014/main" xmlns="" id="{F2FE2FEE-EB34-4D93-8D92-DA6AECF40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324" y="1991085"/>
                <a:ext cx="914400" cy="58521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6" name="Text Box 87">
                <a:extLst>
                  <a:ext uri="{FF2B5EF4-FFF2-40B4-BE49-F238E27FC236}">
                    <a16:creationId xmlns:a16="http://schemas.microsoft.com/office/drawing/2014/main" xmlns="" id="{E519074D-A3A6-419D-9B6C-15FE06AB07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002" y="2122111"/>
                <a:ext cx="787045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Washington State Patrol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28BDEC73-D02B-4254-84FF-43AAF95D3606}"/>
                </a:ext>
              </a:extLst>
            </p:cNvPr>
            <p:cNvGrpSpPr/>
            <p:nvPr/>
          </p:nvGrpSpPr>
          <p:grpSpPr>
            <a:xfrm>
              <a:off x="6630802" y="1991085"/>
              <a:ext cx="914400" cy="585216"/>
              <a:chOff x="6630802" y="1991085"/>
              <a:chExt cx="914400" cy="585216"/>
            </a:xfrm>
          </p:grpSpPr>
          <p:sp>
            <p:nvSpPr>
              <p:cNvPr id="143" name="AutoShape 84">
                <a:extLst>
                  <a:ext uri="{FF2B5EF4-FFF2-40B4-BE49-F238E27FC236}">
                    <a16:creationId xmlns:a16="http://schemas.microsoft.com/office/drawing/2014/main" xmlns="" id="{B57F26D0-731D-45CA-9987-63FB679BC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0802" y="1991085"/>
                <a:ext cx="914400" cy="58521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4" name="Text Box 85">
                <a:extLst>
                  <a:ext uri="{FF2B5EF4-FFF2-40B4-BE49-F238E27FC236}">
                    <a16:creationId xmlns:a16="http://schemas.microsoft.com/office/drawing/2014/main" xmlns="" id="{ACCCEE9F-64A7-455A-B703-2FA35E6C03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2563" y="2122111"/>
                <a:ext cx="830879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Department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of Commerce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DDA90AFD-D7E1-4621-839F-D3B0D4B3589F}"/>
                </a:ext>
              </a:extLst>
            </p:cNvPr>
            <p:cNvGrpSpPr/>
            <p:nvPr/>
          </p:nvGrpSpPr>
          <p:grpSpPr>
            <a:xfrm>
              <a:off x="3619063" y="1991085"/>
              <a:ext cx="914400" cy="585216"/>
              <a:chOff x="3619063" y="1991085"/>
              <a:chExt cx="914400" cy="585216"/>
            </a:xfrm>
          </p:grpSpPr>
          <p:sp>
            <p:nvSpPr>
              <p:cNvPr id="141" name="AutoShape 84">
                <a:extLst>
                  <a:ext uri="{FF2B5EF4-FFF2-40B4-BE49-F238E27FC236}">
                    <a16:creationId xmlns:a16="http://schemas.microsoft.com/office/drawing/2014/main" xmlns="" id="{05F5134B-86F7-41BD-A17A-92A584C4D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9063" y="1991085"/>
                <a:ext cx="914400" cy="58521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Text Box 89">
                <a:extLst>
                  <a:ext uri="{FF2B5EF4-FFF2-40B4-BE49-F238E27FC236}">
                    <a16:creationId xmlns:a16="http://schemas.microsoft.com/office/drawing/2014/main" xmlns="" id="{D173791D-985F-4ADB-9091-69DB8F0B2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63721" y="2122111"/>
                <a:ext cx="825084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Health Care Authority</a:t>
                </a:r>
              </a:p>
            </p:txBody>
          </p:sp>
        </p:grpSp>
        <p:sp>
          <p:nvSpPr>
            <p:cNvPr id="51" name="AutoShape 84">
              <a:extLst>
                <a:ext uri="{FF2B5EF4-FFF2-40B4-BE49-F238E27FC236}">
                  <a16:creationId xmlns:a16="http://schemas.microsoft.com/office/drawing/2014/main" xmlns="" id="{482FD69C-0B54-425C-BB88-8158F3BF2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14" y="1991085"/>
              <a:ext cx="914400" cy="5852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7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 Box 85">
              <a:extLst>
                <a:ext uri="{FF2B5EF4-FFF2-40B4-BE49-F238E27FC236}">
                  <a16:creationId xmlns:a16="http://schemas.microsoft.com/office/drawing/2014/main" xmlns="" id="{CEAECA9B-CAFF-4ABF-A33E-74521C40D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4156" y="1993811"/>
              <a:ext cx="795516" cy="60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rIns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Housing </a:t>
              </a:r>
            </a:p>
            <a:p>
              <a:pPr algn="ctr">
                <a:lnSpc>
                  <a:spcPts val="8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and Urban Development </a:t>
              </a:r>
              <a:r>
                <a:rPr lang="en-US" sz="800" i="1" dirty="0">
                  <a:latin typeface="Calibri" pitchFamily="34" charset="0"/>
                  <a:cs typeface="Calibri" pitchFamily="34" charset="0"/>
                </a:rPr>
                <a:t>Public Housing Authority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B24B4BE7-52CB-4237-A8F6-0B881C7D73BF}"/>
                </a:ext>
              </a:extLst>
            </p:cNvPr>
            <p:cNvSpPr txBox="1"/>
            <p:nvPr/>
          </p:nvSpPr>
          <p:spPr>
            <a:xfrm>
              <a:off x="3107639" y="2878882"/>
              <a:ext cx="2927221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tIns="45720" bIns="45720" rtlCol="0">
              <a:spAutoFit/>
            </a:bodyPr>
            <a:lstStyle/>
            <a:p>
              <a:pPr algn="ctr"/>
              <a:r>
                <a:rPr lang="en-US" sz="700" dirty="0">
                  <a:latin typeface="Calibri" pitchFamily="34" charset="0"/>
                  <a:cs typeface="Calibri" pitchFamily="34" charset="0"/>
                </a:rPr>
                <a:t>WASHINGTON STATE</a:t>
              </a:r>
            </a:p>
            <a:p>
              <a:pPr algn="ctr"/>
              <a:r>
                <a:rPr lang="en-US" sz="900" dirty="0">
                  <a:latin typeface="Calibri" pitchFamily="34" charset="0"/>
                  <a:cs typeface="Calibri" pitchFamily="34" charset="0"/>
                </a:rPr>
                <a:t>Department of Social and Health Services </a:t>
              </a:r>
            </a:p>
            <a:p>
              <a:pPr algn="ctr"/>
              <a:r>
                <a:rPr lang="en-US" sz="1600" b="1" dirty="0">
                  <a:latin typeface="Calibri" pitchFamily="34" charset="0"/>
                  <a:cs typeface="Calibri" pitchFamily="34" charset="0"/>
                </a:rPr>
                <a:t>Integrated Client Databases</a:t>
              </a:r>
            </a:p>
          </p:txBody>
        </p:sp>
        <p:pic>
          <p:nvPicPr>
            <p:cNvPr id="54" name="Picture 107" descr="DSHSlogo">
              <a:extLst>
                <a:ext uri="{FF2B5EF4-FFF2-40B4-BE49-F238E27FC236}">
                  <a16:creationId xmlns:a16="http://schemas.microsoft.com/office/drawing/2014/main" xmlns="" id="{079D982B-E251-415C-8ACE-57D976D0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50000"/>
                      </a14:imgEffect>
                      <a14:imgEffect>
                        <a14:brightnessContrast contrast="34000"/>
                      </a14:imgEffect>
                    </a14:imgLayer>
                  </a14:imgProps>
                </a:ext>
              </a:extLst>
            </a:blip>
            <a:srcRect t="-1740"/>
            <a:stretch>
              <a:fillRect/>
            </a:stretch>
          </p:blipFill>
          <p:spPr bwMode="auto">
            <a:xfrm>
              <a:off x="3015215" y="2837977"/>
              <a:ext cx="329615" cy="314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5" name="Group 162">
              <a:extLst>
                <a:ext uri="{FF2B5EF4-FFF2-40B4-BE49-F238E27FC236}">
                  <a16:creationId xmlns:a16="http://schemas.microsoft.com/office/drawing/2014/main" xmlns="" id="{866FB754-0C8D-418D-907D-7FA357D87F56}"/>
                </a:ext>
              </a:extLst>
            </p:cNvPr>
            <p:cNvGrpSpPr/>
            <p:nvPr/>
          </p:nvGrpSpPr>
          <p:grpSpPr>
            <a:xfrm>
              <a:off x="1693691" y="4130957"/>
              <a:ext cx="73967" cy="2011680"/>
              <a:chOff x="2160896" y="3116418"/>
              <a:chExt cx="73967" cy="2011680"/>
            </a:xfrm>
          </p:grpSpPr>
          <p:sp>
            <p:nvSpPr>
              <p:cNvPr id="132" name="Line 98">
                <a:extLst>
                  <a:ext uri="{FF2B5EF4-FFF2-40B4-BE49-F238E27FC236}">
                    <a16:creationId xmlns:a16="http://schemas.microsoft.com/office/drawing/2014/main" xmlns="" id="{282B808E-1E56-43B8-805C-E7837471E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3116418"/>
                <a:ext cx="0" cy="2011680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3" name="Line 112">
                <a:extLst>
                  <a:ext uri="{FF2B5EF4-FFF2-40B4-BE49-F238E27FC236}">
                    <a16:creationId xmlns:a16="http://schemas.microsoft.com/office/drawing/2014/main" xmlns="" id="{91F7D612-7D8C-4447-B2E1-BC4D29600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3774793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4" name="Line 112">
                <a:extLst>
                  <a:ext uri="{FF2B5EF4-FFF2-40B4-BE49-F238E27FC236}">
                    <a16:creationId xmlns:a16="http://schemas.microsoft.com/office/drawing/2014/main" xmlns="" id="{3294B73A-363D-489C-98F1-549D918F5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4452069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5" name="Line 112">
                <a:extLst>
                  <a:ext uri="{FF2B5EF4-FFF2-40B4-BE49-F238E27FC236}">
                    <a16:creationId xmlns:a16="http://schemas.microsoft.com/office/drawing/2014/main" xmlns="" id="{EFFC9364-C7B8-4729-A3E9-4BA84B52E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4637151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6" name="Line 109">
                <a:extLst>
                  <a:ext uri="{FF2B5EF4-FFF2-40B4-BE49-F238E27FC236}">
                    <a16:creationId xmlns:a16="http://schemas.microsoft.com/office/drawing/2014/main" xmlns="" id="{8EAD7372-344B-46B8-AA4B-4DB0C8879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3453952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7" name="Line 112">
                <a:extLst>
                  <a:ext uri="{FF2B5EF4-FFF2-40B4-BE49-F238E27FC236}">
                    <a16:creationId xmlns:a16="http://schemas.microsoft.com/office/drawing/2014/main" xmlns="" id="{4B6E3BB1-FBF2-482C-BDAC-EA990BF9B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5128098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Line 112">
                <a:extLst>
                  <a:ext uri="{FF2B5EF4-FFF2-40B4-BE49-F238E27FC236}">
                    <a16:creationId xmlns:a16="http://schemas.microsoft.com/office/drawing/2014/main" xmlns="" id="{9C223A69-06EE-4D5E-82F3-41F934042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4947123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Line 112">
                <a:extLst>
                  <a:ext uri="{FF2B5EF4-FFF2-40B4-BE49-F238E27FC236}">
                    <a16:creationId xmlns:a16="http://schemas.microsoft.com/office/drawing/2014/main" xmlns="" id="{D39C2C09-3F20-4524-B11B-C22F6719A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4261569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Line 112">
                <a:extLst>
                  <a:ext uri="{FF2B5EF4-FFF2-40B4-BE49-F238E27FC236}">
                    <a16:creationId xmlns:a16="http://schemas.microsoft.com/office/drawing/2014/main" xmlns="" id="{58D8AF76-5C28-45DC-9841-61A96F753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0896" y="4080594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6" name="Group 13">
              <a:extLst>
                <a:ext uri="{FF2B5EF4-FFF2-40B4-BE49-F238E27FC236}">
                  <a16:creationId xmlns:a16="http://schemas.microsoft.com/office/drawing/2014/main" xmlns="" id="{49923289-3530-4034-94B5-29D5651B468D}"/>
                </a:ext>
              </a:extLst>
            </p:cNvPr>
            <p:cNvGrpSpPr/>
            <p:nvPr/>
          </p:nvGrpSpPr>
          <p:grpSpPr>
            <a:xfrm>
              <a:off x="705675" y="3767027"/>
              <a:ext cx="81554" cy="1420183"/>
              <a:chOff x="661788" y="3408822"/>
              <a:chExt cx="81554" cy="1420183"/>
            </a:xfrm>
          </p:grpSpPr>
          <p:sp>
            <p:nvSpPr>
              <p:cNvPr id="127" name="Line 98">
                <a:extLst>
                  <a:ext uri="{FF2B5EF4-FFF2-40B4-BE49-F238E27FC236}">
                    <a16:creationId xmlns:a16="http://schemas.microsoft.com/office/drawing/2014/main" xmlns="" id="{B3B934DB-5D63-46E7-9363-7D32E663A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788" y="3408822"/>
                <a:ext cx="0" cy="1420182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8" name="Line 109">
                <a:extLst>
                  <a:ext uri="{FF2B5EF4-FFF2-40B4-BE49-F238E27FC236}">
                    <a16:creationId xmlns:a16="http://schemas.microsoft.com/office/drawing/2014/main" xmlns="" id="{0A645DF7-BAD3-4E71-9EEF-2841F6D24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375" y="4119811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9" name="Line 110">
                <a:extLst>
                  <a:ext uri="{FF2B5EF4-FFF2-40B4-BE49-F238E27FC236}">
                    <a16:creationId xmlns:a16="http://schemas.microsoft.com/office/drawing/2014/main" xmlns="" id="{119250F6-D193-497B-A17A-53CC4A847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375" y="4319581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0" name="Line 111">
                <a:extLst>
                  <a:ext uri="{FF2B5EF4-FFF2-40B4-BE49-F238E27FC236}">
                    <a16:creationId xmlns:a16="http://schemas.microsoft.com/office/drawing/2014/main" xmlns="" id="{3688FE1F-D430-446D-B569-A15D400AE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375" y="4510786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1" name="Line 112">
                <a:extLst>
                  <a:ext uri="{FF2B5EF4-FFF2-40B4-BE49-F238E27FC236}">
                    <a16:creationId xmlns:a16="http://schemas.microsoft.com/office/drawing/2014/main" xmlns="" id="{62D139EF-0B59-4F71-A889-C6C6A1BBA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9375" y="4829005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7" name="Group 19">
              <a:extLst>
                <a:ext uri="{FF2B5EF4-FFF2-40B4-BE49-F238E27FC236}">
                  <a16:creationId xmlns:a16="http://schemas.microsoft.com/office/drawing/2014/main" xmlns="" id="{B617B835-81D1-4D03-AE58-4809A3AB65B6}"/>
                </a:ext>
              </a:extLst>
            </p:cNvPr>
            <p:cNvGrpSpPr/>
            <p:nvPr/>
          </p:nvGrpSpPr>
          <p:grpSpPr>
            <a:xfrm>
              <a:off x="2697139" y="4032060"/>
              <a:ext cx="81554" cy="1529427"/>
              <a:chOff x="3304480" y="3673855"/>
              <a:chExt cx="81554" cy="1529427"/>
            </a:xfrm>
          </p:grpSpPr>
          <p:sp>
            <p:nvSpPr>
              <p:cNvPr id="122" name="Line 98">
                <a:extLst>
                  <a:ext uri="{FF2B5EF4-FFF2-40B4-BE49-F238E27FC236}">
                    <a16:creationId xmlns:a16="http://schemas.microsoft.com/office/drawing/2014/main" xmlns="" id="{D82030E9-0572-4095-9765-5B67E2786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4480" y="3673855"/>
                <a:ext cx="0" cy="1529427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3" name="Line 109">
                <a:extLst>
                  <a:ext uri="{FF2B5EF4-FFF2-40B4-BE49-F238E27FC236}">
                    <a16:creationId xmlns:a16="http://schemas.microsoft.com/office/drawing/2014/main" xmlns="" id="{FB4DD950-ACE6-4A28-B7DC-CC21E1CC4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067" y="4119811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4" name="Line 110">
                <a:extLst>
                  <a:ext uri="{FF2B5EF4-FFF2-40B4-BE49-F238E27FC236}">
                    <a16:creationId xmlns:a16="http://schemas.microsoft.com/office/drawing/2014/main" xmlns="" id="{F7CF2EAF-F33B-458F-AC8F-2708EB8C9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067" y="4432322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5" name="Line 112">
                <a:extLst>
                  <a:ext uri="{FF2B5EF4-FFF2-40B4-BE49-F238E27FC236}">
                    <a16:creationId xmlns:a16="http://schemas.microsoft.com/office/drawing/2014/main" xmlns="" id="{1418D306-2462-4997-B133-371A02829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067" y="4868461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6" name="Line 112">
                <a:extLst>
                  <a:ext uri="{FF2B5EF4-FFF2-40B4-BE49-F238E27FC236}">
                    <a16:creationId xmlns:a16="http://schemas.microsoft.com/office/drawing/2014/main" xmlns="" id="{84FAE45B-C515-40D4-97B4-0959C95F3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067" y="5203282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8" name="Group 32">
              <a:extLst>
                <a:ext uri="{FF2B5EF4-FFF2-40B4-BE49-F238E27FC236}">
                  <a16:creationId xmlns:a16="http://schemas.microsoft.com/office/drawing/2014/main" xmlns="" id="{22F45311-663B-4A6D-8ADC-12AF4051E406}"/>
                </a:ext>
              </a:extLst>
            </p:cNvPr>
            <p:cNvGrpSpPr/>
            <p:nvPr/>
          </p:nvGrpSpPr>
          <p:grpSpPr>
            <a:xfrm>
              <a:off x="7715142" y="4048016"/>
              <a:ext cx="81553" cy="1638672"/>
              <a:chOff x="7708963" y="3689811"/>
              <a:chExt cx="81553" cy="1638672"/>
            </a:xfrm>
          </p:grpSpPr>
          <p:sp>
            <p:nvSpPr>
              <p:cNvPr id="117" name="Line 98">
                <a:extLst>
                  <a:ext uri="{FF2B5EF4-FFF2-40B4-BE49-F238E27FC236}">
                    <a16:creationId xmlns:a16="http://schemas.microsoft.com/office/drawing/2014/main" xmlns="" id="{CD962613-B857-41C6-B19C-BDC441172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8963" y="3689811"/>
                <a:ext cx="0" cy="1638672"/>
              </a:xfrm>
              <a:prstGeom prst="line">
                <a:avLst/>
              </a:prstGeom>
              <a:noFill/>
              <a:ln w="317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8" name="Line 109">
                <a:extLst>
                  <a:ext uri="{FF2B5EF4-FFF2-40B4-BE49-F238E27FC236}">
                    <a16:creationId xmlns:a16="http://schemas.microsoft.com/office/drawing/2014/main" xmlns="" id="{D4A4F6AA-97CC-4658-8A5B-FB8E988A72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549" y="4119811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9" name="Line 110">
                <a:extLst>
                  <a:ext uri="{FF2B5EF4-FFF2-40B4-BE49-F238E27FC236}">
                    <a16:creationId xmlns:a16="http://schemas.microsoft.com/office/drawing/2014/main" xmlns="" id="{BD5B1FC3-F92A-4C8D-9F16-CC3536627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549" y="4564298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0" name="Line 111">
                <a:extLst>
                  <a:ext uri="{FF2B5EF4-FFF2-40B4-BE49-F238E27FC236}">
                    <a16:creationId xmlns:a16="http://schemas.microsoft.com/office/drawing/2014/main" xmlns="" id="{73CF4183-7106-4921-A96C-8532B543B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549" y="5006714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1" name="Line 112">
                <a:extLst>
                  <a:ext uri="{FF2B5EF4-FFF2-40B4-BE49-F238E27FC236}">
                    <a16:creationId xmlns:a16="http://schemas.microsoft.com/office/drawing/2014/main" xmlns="" id="{E2476F6E-A642-4A63-8BC5-845546745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16549" y="5328483"/>
                <a:ext cx="73967" cy="0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9" name="Text Box 124">
              <a:extLst>
                <a:ext uri="{FF2B5EF4-FFF2-40B4-BE49-F238E27FC236}">
                  <a16:creationId xmlns:a16="http://schemas.microsoft.com/office/drawing/2014/main" xmlns="" id="{0C0B0950-93F8-4AA9-98C0-13BCBFB41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799" y="4368287"/>
              <a:ext cx="764276" cy="10618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Nursing Facilities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In-home Services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Community Residential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Functional Assessments</a:t>
              </a:r>
            </a:p>
          </p:txBody>
        </p:sp>
        <p:sp>
          <p:nvSpPr>
            <p:cNvPr id="60" name="Text Box 240">
              <a:extLst>
                <a:ext uri="{FF2B5EF4-FFF2-40B4-BE49-F238E27FC236}">
                  <a16:creationId xmlns:a16="http://schemas.microsoft.com/office/drawing/2014/main" xmlns="" id="{AB11D16B-76C5-44EE-AC2A-7D9131D6C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939" y="4368287"/>
              <a:ext cx="788356" cy="16773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Case Management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Community Residential Services 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Personal Care Support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Residential Habilitation Centers and Nursing Facilities</a:t>
              </a:r>
            </a:p>
          </p:txBody>
        </p:sp>
        <p:sp>
          <p:nvSpPr>
            <p:cNvPr id="61" name="Text Box 137">
              <a:extLst>
                <a:ext uri="{FF2B5EF4-FFF2-40B4-BE49-F238E27FC236}">
                  <a16:creationId xmlns:a16="http://schemas.microsoft.com/office/drawing/2014/main" xmlns="" id="{78F0CB89-4943-4AF8-ACB3-511D86AA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259" y="4368287"/>
              <a:ext cx="781408" cy="16773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Medical and Psychological Services 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Training, Education, Supplies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Case Management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Vocational Assessments </a:t>
              </a:r>
              <a:r>
                <a:rPr lang="en-US" sz="800" i="1" dirty="0">
                  <a:latin typeface="Calibri" pitchFamily="34" charset="0"/>
                  <a:cs typeface="Calibri" pitchFamily="34" charset="0"/>
                </a:rPr>
                <a:t>Job Skills</a:t>
              </a:r>
            </a:p>
          </p:txBody>
        </p:sp>
        <p:sp>
          <p:nvSpPr>
            <p:cNvPr id="62" name="Text Box 240">
              <a:extLst>
                <a:ext uri="{FF2B5EF4-FFF2-40B4-BE49-F238E27FC236}">
                  <a16:creationId xmlns:a16="http://schemas.microsoft.com/office/drawing/2014/main" xmlns="" id="{DF844028-D146-4BA5-B254-A3B0D8518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254" y="4368290"/>
              <a:ext cx="927266" cy="19620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 bIns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Child Protective Services</a:t>
              </a:r>
            </a:p>
            <a:p>
              <a:pPr>
                <a:spcAft>
                  <a:spcPts val="5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Child Welfare Services </a:t>
              </a:r>
            </a:p>
            <a:p>
              <a:pPr>
                <a:spcAft>
                  <a:spcPts val="5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Adoption</a:t>
              </a:r>
            </a:p>
            <a:p>
              <a:pPr>
                <a:spcAft>
                  <a:spcPts val="5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Adoption Support</a:t>
              </a:r>
            </a:p>
            <a:p>
              <a:pPr>
                <a:spcAft>
                  <a:spcPts val="5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Child Care</a:t>
              </a:r>
            </a:p>
            <a:p>
              <a:pPr>
                <a:spcAft>
                  <a:spcPts val="5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Out of Home Placement</a:t>
              </a:r>
            </a:p>
            <a:p>
              <a:pPr>
                <a:spcAft>
                  <a:spcPts val="5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Voluntary Services</a:t>
              </a:r>
            </a:p>
            <a:p>
              <a:pPr>
                <a:spcAft>
                  <a:spcPts val="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Family Reconciliation Services</a:t>
              </a:r>
            </a:p>
          </p:txBody>
        </p:sp>
        <p:sp>
          <p:nvSpPr>
            <p:cNvPr id="63" name="AutoShape 86">
              <a:extLst>
                <a:ext uri="{FF2B5EF4-FFF2-40B4-BE49-F238E27FC236}">
                  <a16:creationId xmlns:a16="http://schemas.microsoft.com/office/drawing/2014/main" xmlns="" id="{4EEA9F77-C540-47AE-B6C3-DF565B3D4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04" y="3761458"/>
              <a:ext cx="914320" cy="5885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7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AutoShape 86">
              <a:extLst>
                <a:ext uri="{FF2B5EF4-FFF2-40B4-BE49-F238E27FC236}">
                  <a16:creationId xmlns:a16="http://schemas.microsoft.com/office/drawing/2014/main" xmlns="" id="{959CC0AD-1F23-4599-9108-0F90235E5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695" y="3761458"/>
              <a:ext cx="930112" cy="5885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7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AutoShape 84">
              <a:extLst>
                <a:ext uri="{FF2B5EF4-FFF2-40B4-BE49-F238E27FC236}">
                  <a16:creationId xmlns:a16="http://schemas.microsoft.com/office/drawing/2014/main" xmlns="" id="{AD5692FA-730A-40C4-A1A2-ABCE85BE0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4714" y="3761458"/>
              <a:ext cx="914320" cy="5885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7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AutoShape 86">
              <a:extLst>
                <a:ext uri="{FF2B5EF4-FFF2-40B4-BE49-F238E27FC236}">
                  <a16:creationId xmlns:a16="http://schemas.microsoft.com/office/drawing/2014/main" xmlns="" id="{ED360E63-2ADA-4064-A373-2AACA6397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038" y="3761458"/>
              <a:ext cx="914320" cy="58852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7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7" name="Group 252">
              <a:extLst>
                <a:ext uri="{FF2B5EF4-FFF2-40B4-BE49-F238E27FC236}">
                  <a16:creationId xmlns:a16="http://schemas.microsoft.com/office/drawing/2014/main" xmlns="" id="{1E646721-0D8E-449B-994A-0AB4D9F5EC78}"/>
                </a:ext>
              </a:extLst>
            </p:cNvPr>
            <p:cNvGrpSpPr/>
            <p:nvPr/>
          </p:nvGrpSpPr>
          <p:grpSpPr>
            <a:xfrm>
              <a:off x="5629869" y="3761458"/>
              <a:ext cx="1982977" cy="2238045"/>
              <a:chOff x="3115749" y="2746919"/>
              <a:chExt cx="1982977" cy="2238045"/>
            </a:xfrm>
          </p:grpSpPr>
          <p:grpSp>
            <p:nvGrpSpPr>
              <p:cNvPr id="98" name="Group 25">
                <a:extLst>
                  <a:ext uri="{FF2B5EF4-FFF2-40B4-BE49-F238E27FC236}">
                    <a16:creationId xmlns:a16="http://schemas.microsoft.com/office/drawing/2014/main" xmlns="" id="{A93E60C3-A77C-42EA-A63D-49CFCFE73A64}"/>
                  </a:ext>
                </a:extLst>
              </p:cNvPr>
              <p:cNvGrpSpPr/>
              <p:nvPr/>
            </p:nvGrpSpPr>
            <p:grpSpPr>
              <a:xfrm>
                <a:off x="3186620" y="3079624"/>
                <a:ext cx="81553" cy="1529427"/>
                <a:chOff x="4185378" y="3735958"/>
                <a:chExt cx="81553" cy="1529427"/>
              </a:xfrm>
            </p:grpSpPr>
            <p:sp>
              <p:nvSpPr>
                <p:cNvPr id="111" name="Line 112">
                  <a:extLst>
                    <a:ext uri="{FF2B5EF4-FFF2-40B4-BE49-F238E27FC236}">
                      <a16:creationId xmlns:a16="http://schemas.microsoft.com/office/drawing/2014/main" xmlns="" id="{0B0BB2C0-DE76-49B4-98DD-1D8C32AA75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2964" y="4956216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2" name="Line 112">
                  <a:extLst>
                    <a:ext uri="{FF2B5EF4-FFF2-40B4-BE49-F238E27FC236}">
                      <a16:creationId xmlns:a16="http://schemas.microsoft.com/office/drawing/2014/main" xmlns="" id="{2960970B-24E5-47E9-A6B5-F3633B1853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2964" y="5265385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3" name="Line 98">
                  <a:extLst>
                    <a:ext uri="{FF2B5EF4-FFF2-40B4-BE49-F238E27FC236}">
                      <a16:creationId xmlns:a16="http://schemas.microsoft.com/office/drawing/2014/main" xmlns="" id="{0F907F13-1590-4A7E-88A3-0EBF9AE5E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5378" y="3735958"/>
                  <a:ext cx="0" cy="1529427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4" name="Line 109">
                  <a:extLst>
                    <a:ext uri="{FF2B5EF4-FFF2-40B4-BE49-F238E27FC236}">
                      <a16:creationId xmlns:a16="http://schemas.microsoft.com/office/drawing/2014/main" xmlns="" id="{82F5E37D-26A7-42D0-8BB8-07293A157A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2964" y="4119811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5" name="Line 110">
                  <a:extLst>
                    <a:ext uri="{FF2B5EF4-FFF2-40B4-BE49-F238E27FC236}">
                      <a16:creationId xmlns:a16="http://schemas.microsoft.com/office/drawing/2014/main" xmlns="" id="{B28B17AB-8432-4687-9AD2-5771774999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2964" y="4293587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6" name="Line 112">
                  <a:extLst>
                    <a:ext uri="{FF2B5EF4-FFF2-40B4-BE49-F238E27FC236}">
                      <a16:creationId xmlns:a16="http://schemas.microsoft.com/office/drawing/2014/main" xmlns="" id="{C5A90EAC-AC38-46B5-AB1D-21019AA6A2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2964" y="4638777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99" name="Group 38">
                <a:extLst>
                  <a:ext uri="{FF2B5EF4-FFF2-40B4-BE49-F238E27FC236}">
                    <a16:creationId xmlns:a16="http://schemas.microsoft.com/office/drawing/2014/main" xmlns="" id="{E43AC454-8463-4B84-9E23-85095EA08587}"/>
                  </a:ext>
                </a:extLst>
              </p:cNvPr>
              <p:cNvGrpSpPr/>
              <p:nvPr/>
            </p:nvGrpSpPr>
            <p:grpSpPr>
              <a:xfrm>
                <a:off x="4199495" y="2986097"/>
                <a:ext cx="81554" cy="1310938"/>
                <a:chOff x="5066275" y="3642431"/>
                <a:chExt cx="81554" cy="1310938"/>
              </a:xfrm>
            </p:grpSpPr>
            <p:sp>
              <p:nvSpPr>
                <p:cNvPr id="106" name="Line 98">
                  <a:extLst>
                    <a:ext uri="{FF2B5EF4-FFF2-40B4-BE49-F238E27FC236}">
                      <a16:creationId xmlns:a16="http://schemas.microsoft.com/office/drawing/2014/main" xmlns="" id="{F79F8452-2D95-474A-89EA-6A2C2ACFA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6275" y="3642431"/>
                  <a:ext cx="0" cy="1310938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7" name="Line 109">
                  <a:extLst>
                    <a:ext uri="{FF2B5EF4-FFF2-40B4-BE49-F238E27FC236}">
                      <a16:creationId xmlns:a16="http://schemas.microsoft.com/office/drawing/2014/main" xmlns="" id="{82925DC3-F8CF-4E95-A637-12526DA63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73862" y="4119811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8" name="Line 110">
                  <a:extLst>
                    <a:ext uri="{FF2B5EF4-FFF2-40B4-BE49-F238E27FC236}">
                      <a16:creationId xmlns:a16="http://schemas.microsoft.com/office/drawing/2014/main" xmlns="" id="{CCCA916A-AB94-4E9E-9427-1198F8D37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73862" y="4302326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09" name="Line 111">
                  <a:extLst>
                    <a:ext uri="{FF2B5EF4-FFF2-40B4-BE49-F238E27FC236}">
                      <a16:creationId xmlns:a16="http://schemas.microsoft.com/office/drawing/2014/main" xmlns="" id="{B2145356-D06A-4510-936D-8BE029D132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73862" y="4620030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110" name="Line 112">
                  <a:extLst>
                    <a:ext uri="{FF2B5EF4-FFF2-40B4-BE49-F238E27FC236}">
                      <a16:creationId xmlns:a16="http://schemas.microsoft.com/office/drawing/2014/main" xmlns="" id="{827779BF-6816-41B6-AF49-FC70C1DD5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73862" y="4953369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100" name="Text Box 137">
                <a:extLst>
                  <a:ext uri="{FF2B5EF4-FFF2-40B4-BE49-F238E27FC236}">
                    <a16:creationId xmlns:a16="http://schemas.microsoft.com/office/drawing/2014/main" xmlns="" id="{A5FDFC72-4C6E-4A2A-A8BD-82A43447A7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4260" y="3353748"/>
                <a:ext cx="822761" cy="106182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27432" rIns="9144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Institutions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Dispositional Alternative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Community Placement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Parole</a:t>
                </a:r>
              </a:p>
            </p:txBody>
          </p:sp>
          <p:sp>
            <p:nvSpPr>
              <p:cNvPr id="101" name="Text Box 240">
                <a:extLst>
                  <a:ext uri="{FF2B5EF4-FFF2-40B4-BE49-F238E27FC236}">
                    <a16:creationId xmlns:a16="http://schemas.microsoft.com/office/drawing/2014/main" xmlns="" id="{C958A975-60C0-42F7-A445-269D2FB4B8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4329" y="3353748"/>
                <a:ext cx="813796" cy="163121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27432" rIns="9144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Food Stamps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TANF and State Family Assistance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General Assistance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Child Support Services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Working Connections Child Care</a:t>
                </a:r>
              </a:p>
            </p:txBody>
          </p:sp>
          <p:sp>
            <p:nvSpPr>
              <p:cNvPr id="102" name="AutoShape 86">
                <a:extLst>
                  <a:ext uri="{FF2B5EF4-FFF2-40B4-BE49-F238E27FC236}">
                    <a16:creationId xmlns:a16="http://schemas.microsoft.com/office/drawing/2014/main" xmlns="" id="{CAB20F24-6F6D-4D4F-BE56-125A0D08A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7406" y="2746919"/>
                <a:ext cx="914320" cy="58852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" name="AutoShape 86">
                <a:extLst>
                  <a:ext uri="{FF2B5EF4-FFF2-40B4-BE49-F238E27FC236}">
                    <a16:creationId xmlns:a16="http://schemas.microsoft.com/office/drawing/2014/main" xmlns="" id="{A202EBC4-89CA-45C3-9F36-B309FFE3E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5749" y="2746919"/>
                <a:ext cx="914320" cy="58852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4" name="Text Box 87">
                <a:extLst>
                  <a:ext uri="{FF2B5EF4-FFF2-40B4-BE49-F238E27FC236}">
                    <a16:creationId xmlns:a16="http://schemas.microsoft.com/office/drawing/2014/main" xmlns="" id="{D5C53CF0-9448-4ED7-9119-17B752E22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6194" y="2825293"/>
                <a:ext cx="1022532" cy="44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DSHS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Juvenile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Rehabilitation</a:t>
                </a:r>
              </a:p>
            </p:txBody>
          </p:sp>
          <p:sp>
            <p:nvSpPr>
              <p:cNvPr id="105" name="Text Box 85">
                <a:extLst>
                  <a:ext uri="{FF2B5EF4-FFF2-40B4-BE49-F238E27FC236}">
                    <a16:creationId xmlns:a16="http://schemas.microsoft.com/office/drawing/2014/main" xmlns="" id="{FB34CFD8-0BD0-492B-899C-8D2088531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0326" y="2825293"/>
                <a:ext cx="873963" cy="440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DSHS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Economic Services</a:t>
                </a:r>
              </a:p>
            </p:txBody>
          </p:sp>
        </p:grpSp>
        <p:sp>
          <p:nvSpPr>
            <p:cNvPr id="68" name="Text Box 85">
              <a:extLst>
                <a:ext uri="{FF2B5EF4-FFF2-40B4-BE49-F238E27FC236}">
                  <a16:creationId xmlns:a16="http://schemas.microsoft.com/office/drawing/2014/main" xmlns="" id="{71B3E2F7-5609-4CA2-A484-B5D2F0A0AD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00" y="3839832"/>
              <a:ext cx="994749" cy="438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DSHS </a:t>
              </a:r>
            </a:p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Aging and Long-Term Support</a:t>
              </a:r>
            </a:p>
          </p:txBody>
        </p:sp>
        <p:sp>
          <p:nvSpPr>
            <p:cNvPr id="69" name="Text Box 85">
              <a:extLst>
                <a:ext uri="{FF2B5EF4-FFF2-40B4-BE49-F238E27FC236}">
                  <a16:creationId xmlns:a16="http://schemas.microsoft.com/office/drawing/2014/main" xmlns="" id="{5A798BA1-FFF9-4E72-995F-7F65F92F1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569" y="3839832"/>
              <a:ext cx="1101330" cy="440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DSHS </a:t>
              </a:r>
            </a:p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Developmental Disabilities</a:t>
              </a:r>
            </a:p>
          </p:txBody>
        </p:sp>
        <p:sp>
          <p:nvSpPr>
            <p:cNvPr id="70" name="Text Box 85">
              <a:extLst>
                <a:ext uri="{FF2B5EF4-FFF2-40B4-BE49-F238E27FC236}">
                  <a16:creationId xmlns:a16="http://schemas.microsoft.com/office/drawing/2014/main" xmlns="" id="{3FE601C4-5B2F-43F6-BB98-628977D47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8874" y="3839832"/>
              <a:ext cx="999191" cy="440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DSHS </a:t>
              </a:r>
            </a:p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Vocational Rehabilitation</a:t>
              </a:r>
            </a:p>
          </p:txBody>
        </p:sp>
        <p:sp>
          <p:nvSpPr>
            <p:cNvPr id="71" name="Text Box 85">
              <a:extLst>
                <a:ext uri="{FF2B5EF4-FFF2-40B4-BE49-F238E27FC236}">
                  <a16:creationId xmlns:a16="http://schemas.microsoft.com/office/drawing/2014/main" xmlns="" id="{8FFC29A4-46E9-4DA5-BAE7-0F029AD1C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1678" y="3839832"/>
              <a:ext cx="848202" cy="440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DSHS Children’s Services</a:t>
              </a:r>
            </a:p>
          </p:txBody>
        </p:sp>
        <p:grpSp>
          <p:nvGrpSpPr>
            <p:cNvPr id="72" name="Group 299">
              <a:extLst>
                <a:ext uri="{FF2B5EF4-FFF2-40B4-BE49-F238E27FC236}">
                  <a16:creationId xmlns:a16="http://schemas.microsoft.com/office/drawing/2014/main" xmlns="" id="{90653FE9-7F5D-45A8-BE2A-47B05DAC6D84}"/>
                </a:ext>
              </a:extLst>
            </p:cNvPr>
            <p:cNvGrpSpPr/>
            <p:nvPr/>
          </p:nvGrpSpPr>
          <p:grpSpPr>
            <a:xfrm>
              <a:off x="3637806" y="3761458"/>
              <a:ext cx="1954868" cy="2561211"/>
              <a:chOff x="5114661" y="2746919"/>
              <a:chExt cx="1954868" cy="2561211"/>
            </a:xfrm>
          </p:grpSpPr>
          <p:grpSp>
            <p:nvGrpSpPr>
              <p:cNvPr id="81" name="Group 96">
                <a:extLst>
                  <a:ext uri="{FF2B5EF4-FFF2-40B4-BE49-F238E27FC236}">
                    <a16:creationId xmlns:a16="http://schemas.microsoft.com/office/drawing/2014/main" xmlns="" id="{C6FAC898-076C-434E-9B54-61E5A5E57916}"/>
                  </a:ext>
                </a:extLst>
              </p:cNvPr>
              <p:cNvGrpSpPr/>
              <p:nvPr/>
            </p:nvGrpSpPr>
            <p:grpSpPr>
              <a:xfrm>
                <a:off x="6207157" y="3255367"/>
                <a:ext cx="81553" cy="1857161"/>
                <a:chOff x="6828070" y="3911701"/>
                <a:chExt cx="81553" cy="1857161"/>
              </a:xfrm>
            </p:grpSpPr>
            <p:sp>
              <p:nvSpPr>
                <p:cNvPr id="92" name="Line 98">
                  <a:extLst>
                    <a:ext uri="{FF2B5EF4-FFF2-40B4-BE49-F238E27FC236}">
                      <a16:creationId xmlns:a16="http://schemas.microsoft.com/office/drawing/2014/main" xmlns="" id="{E822795B-E236-42FC-BCC7-EEA063055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28070" y="3911701"/>
                  <a:ext cx="0" cy="1857161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3" name="Line 109">
                  <a:extLst>
                    <a:ext uri="{FF2B5EF4-FFF2-40B4-BE49-F238E27FC236}">
                      <a16:creationId xmlns:a16="http://schemas.microsoft.com/office/drawing/2014/main" xmlns="" id="{A665DC2D-3302-42BD-ACE3-AE3D011450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35656" y="4119811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4" name="Line 110">
                  <a:extLst>
                    <a:ext uri="{FF2B5EF4-FFF2-40B4-BE49-F238E27FC236}">
                      <a16:creationId xmlns:a16="http://schemas.microsoft.com/office/drawing/2014/main" xmlns="" id="{07D64450-1AB4-4250-83E7-37CA2CAA24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35656" y="4434732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5" name="Line 111">
                  <a:extLst>
                    <a:ext uri="{FF2B5EF4-FFF2-40B4-BE49-F238E27FC236}">
                      <a16:creationId xmlns:a16="http://schemas.microsoft.com/office/drawing/2014/main" xmlns="" id="{C9FBFC7F-DB73-4BA7-9080-AAC6EDDAA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35656" y="4866600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6" name="Line 112">
                  <a:extLst>
                    <a:ext uri="{FF2B5EF4-FFF2-40B4-BE49-F238E27FC236}">
                      <a16:creationId xmlns:a16="http://schemas.microsoft.com/office/drawing/2014/main" xmlns="" id="{43DE81F7-8B7D-491B-A817-2CCBD79D2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35656" y="5442172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7" name="Line 112">
                  <a:extLst>
                    <a:ext uri="{FF2B5EF4-FFF2-40B4-BE49-F238E27FC236}">
                      <a16:creationId xmlns:a16="http://schemas.microsoft.com/office/drawing/2014/main" xmlns="" id="{D6ED68E2-F95E-416F-BC47-31E1A12467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30452" y="5768862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82" name="Text Box 137">
                <a:extLst>
                  <a:ext uri="{FF2B5EF4-FFF2-40B4-BE49-F238E27FC236}">
                    <a16:creationId xmlns:a16="http://schemas.microsoft.com/office/drawing/2014/main" xmlns="" id="{AB9DB7CC-CAB2-4998-94E1-6D233E61CA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3164" y="3353749"/>
                <a:ext cx="816365" cy="19543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27432" rIns="9144" bIns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Child Study Treatment Center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Children’s Long-term Inpatient Program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Community Inpatient Evaluation/ Treatment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Community Services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State Hospitals </a:t>
                </a:r>
                <a:r>
                  <a:rPr lang="en-US" sz="800" i="1" dirty="0">
                    <a:latin typeface="Calibri" pitchFamily="34" charset="0"/>
                    <a:cs typeface="Calibri" pitchFamily="34" charset="0"/>
                  </a:rPr>
                  <a:t>State Institutions</a:t>
                </a:r>
                <a:endParaRPr lang="en-US" sz="800" b="1" i="1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83" name="Group 89">
                <a:extLst>
                  <a:ext uri="{FF2B5EF4-FFF2-40B4-BE49-F238E27FC236}">
                    <a16:creationId xmlns:a16="http://schemas.microsoft.com/office/drawing/2014/main" xmlns="" id="{66F280F5-BBE6-4C37-A74B-A7BF77A69A41}"/>
                  </a:ext>
                </a:extLst>
              </p:cNvPr>
              <p:cNvGrpSpPr/>
              <p:nvPr/>
            </p:nvGrpSpPr>
            <p:grpSpPr>
              <a:xfrm>
                <a:off x="5186523" y="2968514"/>
                <a:ext cx="81553" cy="1638672"/>
                <a:chOff x="1542686" y="3624848"/>
                <a:chExt cx="81553" cy="1638672"/>
              </a:xfrm>
            </p:grpSpPr>
            <p:sp>
              <p:nvSpPr>
                <p:cNvPr id="86" name="Line 98">
                  <a:extLst>
                    <a:ext uri="{FF2B5EF4-FFF2-40B4-BE49-F238E27FC236}">
                      <a16:creationId xmlns:a16="http://schemas.microsoft.com/office/drawing/2014/main" xmlns="" id="{ABC59E67-8C36-4D90-B5C8-C8AD6D44DA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42686" y="3624848"/>
                  <a:ext cx="0" cy="1638672"/>
                </a:xfrm>
                <a:prstGeom prst="line">
                  <a:avLst/>
                </a:prstGeom>
                <a:noFill/>
                <a:ln w="317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7" name="Line 109">
                  <a:extLst>
                    <a:ext uri="{FF2B5EF4-FFF2-40B4-BE49-F238E27FC236}">
                      <a16:creationId xmlns:a16="http://schemas.microsoft.com/office/drawing/2014/main" xmlns="" id="{CCD72C27-455B-4340-8D14-EDA03C0B9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272" y="4119811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8" name="Line 110">
                  <a:extLst>
                    <a:ext uri="{FF2B5EF4-FFF2-40B4-BE49-F238E27FC236}">
                      <a16:creationId xmlns:a16="http://schemas.microsoft.com/office/drawing/2014/main" xmlns="" id="{16928DBD-8683-4B78-917C-5AD1CFB562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272" y="4310707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89" name="Line 111">
                  <a:extLst>
                    <a:ext uri="{FF2B5EF4-FFF2-40B4-BE49-F238E27FC236}">
                      <a16:creationId xmlns:a16="http://schemas.microsoft.com/office/drawing/2014/main" xmlns="" id="{18185A1D-F7B8-475A-BF2B-2F747D258E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272" y="4499454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0" name="Line 112">
                  <a:extLst>
                    <a:ext uri="{FF2B5EF4-FFF2-40B4-BE49-F238E27FC236}">
                      <a16:creationId xmlns:a16="http://schemas.microsoft.com/office/drawing/2014/main" xmlns="" id="{C23C5BFE-8F28-47A4-A302-31E025BB90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272" y="4958564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91" name="Line 112">
                  <a:extLst>
                    <a:ext uri="{FF2B5EF4-FFF2-40B4-BE49-F238E27FC236}">
                      <a16:creationId xmlns:a16="http://schemas.microsoft.com/office/drawing/2014/main" xmlns="" id="{5E2DD4AD-0A90-4691-94DF-B350387D83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272" y="5263520"/>
                  <a:ext cx="73967" cy="0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84" name="Text Box 124">
                <a:extLst>
                  <a:ext uri="{FF2B5EF4-FFF2-40B4-BE49-F238E27FC236}">
                    <a16:creationId xmlns:a16="http://schemas.microsoft.com/office/drawing/2014/main" xmlns="" id="{DBCC19C8-B7D1-4A34-9F55-1E44CF610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32903" y="3353748"/>
                <a:ext cx="746406" cy="150810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27432" rIns="9144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Assessments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Detoxification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Opiate Substitution Treatment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Outpatient Treatment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800" dirty="0">
                    <a:latin typeface="Calibri" pitchFamily="34" charset="0"/>
                    <a:cs typeface="Calibri" pitchFamily="34" charset="0"/>
                  </a:rPr>
                  <a:t>Residential Treatment</a:t>
                </a:r>
              </a:p>
            </p:txBody>
          </p:sp>
          <p:sp>
            <p:nvSpPr>
              <p:cNvPr id="85" name="AutoShape 86">
                <a:extLst>
                  <a:ext uri="{FF2B5EF4-FFF2-40B4-BE49-F238E27FC236}">
                    <a16:creationId xmlns:a16="http://schemas.microsoft.com/office/drawing/2014/main" xmlns="" id="{6E06DB4F-B9C1-4059-A6C2-88F293C79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4661" y="2746919"/>
                <a:ext cx="1905264" cy="58852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3" name="Text Box 89">
              <a:extLst>
                <a:ext uri="{FF2B5EF4-FFF2-40B4-BE49-F238E27FC236}">
                  <a16:creationId xmlns:a16="http://schemas.microsoft.com/office/drawing/2014/main" xmlns="" id="{6A41248A-69C4-4C3C-A33A-C15967C40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3769" y="3792207"/>
              <a:ext cx="212407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DSHS </a:t>
              </a:r>
            </a:p>
            <a:p>
              <a:pPr algn="ctr">
                <a:lnSpc>
                  <a:spcPts val="900"/>
                </a:lnSpc>
              </a:pPr>
              <a:r>
                <a:rPr lang="en-US" sz="900" b="1" dirty="0">
                  <a:latin typeface="Calibri" pitchFamily="34" charset="0"/>
                  <a:cs typeface="Calibri" pitchFamily="34" charset="0"/>
                </a:rPr>
                <a:t>Behavioral Health and Service Integration</a:t>
              </a:r>
            </a:p>
            <a:p>
              <a:pPr algn="ctr">
                <a:lnSpc>
                  <a:spcPts val="900"/>
                </a:lnSpc>
              </a:pPr>
              <a:r>
                <a:rPr lang="en-US" sz="750" i="1" dirty="0">
                  <a:latin typeface="Calibri" pitchFamily="34" charset="0"/>
                  <a:cs typeface="Calibri" pitchFamily="34" charset="0"/>
                </a:rPr>
                <a:t>Mental Health and Substance Abuse Services</a:t>
              </a:r>
            </a:p>
          </p:txBody>
        </p:sp>
        <p:sp>
          <p:nvSpPr>
            <p:cNvPr id="74" name="Line 98">
              <a:extLst>
                <a:ext uri="{FF2B5EF4-FFF2-40B4-BE49-F238E27FC236}">
                  <a16:creationId xmlns:a16="http://schemas.microsoft.com/office/drawing/2014/main" xmlns="" id="{99F0C223-91C0-4DA0-8B03-9713F519D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1952" y="1665974"/>
              <a:ext cx="0" cy="764714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Line 109">
              <a:extLst>
                <a:ext uri="{FF2B5EF4-FFF2-40B4-BE49-F238E27FC236}">
                  <a16:creationId xmlns:a16="http://schemas.microsoft.com/office/drawing/2014/main" xmlns="" id="{8FB8F339-B7EB-4621-813F-B8258AB9F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1952" y="1871346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Line 110">
              <a:extLst>
                <a:ext uri="{FF2B5EF4-FFF2-40B4-BE49-F238E27FC236}">
                  <a16:creationId xmlns:a16="http://schemas.microsoft.com/office/drawing/2014/main" xmlns="" id="{697732B7-F795-4461-BACC-DD23BDD5A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1952" y="1665974"/>
              <a:ext cx="66065" cy="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Text Box 137">
              <a:extLst>
                <a:ext uri="{FF2B5EF4-FFF2-40B4-BE49-F238E27FC236}">
                  <a16:creationId xmlns:a16="http://schemas.microsoft.com/office/drawing/2014/main" xmlns="" id="{26B25F19-DC77-4E2F-8E0B-2D9AB27756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297" y="1578436"/>
              <a:ext cx="557657" cy="4154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27432" rIns="9144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Births</a:t>
              </a:r>
            </a:p>
            <a:p>
              <a:pPr>
                <a:spcAft>
                  <a:spcPts val="600"/>
                </a:spcAft>
              </a:pPr>
              <a:r>
                <a:rPr lang="en-US" sz="800" dirty="0">
                  <a:latin typeface="Calibri" pitchFamily="34" charset="0"/>
                  <a:cs typeface="Calibri" pitchFamily="34" charset="0"/>
                </a:rPr>
                <a:t>Deaths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B764FDBF-D5AE-4FC1-A757-5D815F42617A}"/>
                </a:ext>
              </a:extLst>
            </p:cNvPr>
            <p:cNvGrpSpPr/>
            <p:nvPr/>
          </p:nvGrpSpPr>
          <p:grpSpPr>
            <a:xfrm>
              <a:off x="5626889" y="1991085"/>
              <a:ext cx="914400" cy="585216"/>
              <a:chOff x="5626889" y="1991085"/>
              <a:chExt cx="914400" cy="585216"/>
            </a:xfrm>
          </p:grpSpPr>
          <p:sp>
            <p:nvSpPr>
              <p:cNvPr id="79" name="AutoShape 84">
                <a:extLst>
                  <a:ext uri="{FF2B5EF4-FFF2-40B4-BE49-F238E27FC236}">
                    <a16:creationId xmlns:a16="http://schemas.microsoft.com/office/drawing/2014/main" xmlns="" id="{8AA249F0-8ED6-4B07-9E91-6465F8683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6889" y="1991085"/>
                <a:ext cx="914400" cy="58521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en-US" sz="7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0" name="Text Box 85">
                <a:extLst>
                  <a:ext uri="{FF2B5EF4-FFF2-40B4-BE49-F238E27FC236}">
                    <a16:creationId xmlns:a16="http://schemas.microsoft.com/office/drawing/2014/main" xmlns="" id="{D2CBD1A0-94BA-49F0-979E-628705600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1247" y="2122111"/>
                <a:ext cx="765684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Department 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n-US" sz="900" b="1" dirty="0">
                    <a:latin typeface="Calibri" pitchFamily="34" charset="0"/>
                    <a:cs typeface="Calibri" pitchFamily="34" charset="0"/>
                  </a:rPr>
                  <a:t>of Health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10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1600" y="10668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DSHS ICDB – Dashboards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ICDB is used </a:t>
            </a:r>
            <a:r>
              <a:rPr lang="en-US" sz="2400" dirty="0"/>
              <a:t>to create profiles, know as </a:t>
            </a:r>
            <a:r>
              <a:rPr lang="en-US" sz="2400" dirty="0" smtClean="0"/>
              <a:t>dashboards</a:t>
            </a:r>
            <a:r>
              <a:rPr lang="en-US" sz="2400" dirty="0"/>
              <a:t>, as a way of describing </a:t>
            </a:r>
            <a:r>
              <a:rPr lang="en-US" sz="2400" dirty="0" smtClean="0"/>
              <a:t>services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  <a:p>
            <a:r>
              <a:rPr lang="en-US" sz="2400" dirty="0" smtClean="0"/>
              <a:t>Dashboards are available </a:t>
            </a:r>
            <a:r>
              <a:rPr lang="en-US" sz="2400" dirty="0"/>
              <a:t>for </a:t>
            </a:r>
            <a:r>
              <a:rPr lang="en-US" sz="2400" dirty="0" smtClean="0"/>
              <a:t>anyone’s use.  </a:t>
            </a:r>
            <a:r>
              <a:rPr lang="en-US" sz="2400" dirty="0"/>
              <a:t>Current dashboard are located at:</a:t>
            </a: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https://www.dshs.wa.gov/sesa/research-and-data-analysis/dashboards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Next </a:t>
            </a:r>
            <a:r>
              <a:rPr lang="en-US" sz="2400" dirty="0"/>
              <a:t>are a few snap shots from the dashboard of drug </a:t>
            </a:r>
            <a:r>
              <a:rPr lang="en-US" sz="2400" dirty="0" smtClean="0"/>
              <a:t>courts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26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0B558A-98C8-4101-97D7-FF78A3740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357" y="964476"/>
            <a:ext cx="7841643" cy="5153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3F005D-3262-46FF-97CB-F711CE5F1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295" y="1295400"/>
            <a:ext cx="2386584" cy="3535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81A18574-E7E1-4FEA-A9F3-6CC146BAAF84}"/>
              </a:ext>
            </a:extLst>
          </p:cNvPr>
          <p:cNvSpPr txBox="1">
            <a:spLocks/>
          </p:cNvSpPr>
          <p:nvPr/>
        </p:nvSpPr>
        <p:spPr>
          <a:xfrm>
            <a:off x="457200" y="321156"/>
            <a:ext cx="466096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DSHS ICDB – Snapshots</a:t>
            </a:r>
            <a:endParaRPr lang="en-US" sz="3600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C727B412-EA2E-4653-9292-DDA50C2FF36D}"/>
              </a:ext>
            </a:extLst>
          </p:cNvPr>
          <p:cNvSpPr/>
          <p:nvPr/>
        </p:nvSpPr>
        <p:spPr>
          <a:xfrm>
            <a:off x="5622290" y="4267200"/>
            <a:ext cx="137160" cy="137160"/>
          </a:xfrm>
          <a:prstGeom prst="star5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03E68269-709B-423B-9741-943AA6D5D1D2}"/>
              </a:ext>
            </a:extLst>
          </p:cNvPr>
          <p:cNvSpPr/>
          <p:nvPr/>
        </p:nvSpPr>
        <p:spPr>
          <a:xfrm>
            <a:off x="5636260" y="4541520"/>
            <a:ext cx="137160" cy="137160"/>
          </a:xfrm>
          <a:prstGeom prst="star5">
            <a:avLst>
              <a:gd name="adj" fmla="val 21610"/>
              <a:gd name="hf" fmla="val 105146"/>
              <a:gd name="vf" fmla="val 110557"/>
            </a:avLst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48400" y="3660335"/>
            <a:ext cx="22860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69994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81A18574-E7E1-4FEA-A9F3-6CC146BAAF84}"/>
              </a:ext>
            </a:extLst>
          </p:cNvPr>
          <p:cNvSpPr txBox="1">
            <a:spLocks/>
          </p:cNvSpPr>
          <p:nvPr/>
        </p:nvSpPr>
        <p:spPr>
          <a:xfrm>
            <a:off x="457200" y="321156"/>
            <a:ext cx="466096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DSHS ICDB – Snapshots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0A29EE-ECF8-4F93-81EE-11ACE86D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914400"/>
            <a:ext cx="8458200" cy="5538692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1B58FA5B-C92A-4F02-9EE0-C2A4ADEBB6A8}"/>
              </a:ext>
            </a:extLst>
          </p:cNvPr>
          <p:cNvSpPr/>
          <p:nvPr/>
        </p:nvSpPr>
        <p:spPr>
          <a:xfrm>
            <a:off x="1960418" y="1828800"/>
            <a:ext cx="304800" cy="304800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DA9471C2-571F-4EC9-9FD5-51DC97068776}"/>
              </a:ext>
            </a:extLst>
          </p:cNvPr>
          <p:cNvSpPr/>
          <p:nvPr/>
        </p:nvSpPr>
        <p:spPr>
          <a:xfrm>
            <a:off x="1905000" y="3531346"/>
            <a:ext cx="304800" cy="304800"/>
          </a:xfrm>
          <a:prstGeom prst="star5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7-24-17 (RSAT presentationP</Template>
  <TotalTime>537</TotalTime>
  <Words>1268</Words>
  <Application>Microsoft Office PowerPoint</Application>
  <PresentationFormat>On-screen Show (4:3)</PresentationFormat>
  <Paragraphs>303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Washington State DSHS Integrated Client Database (ICDB)</vt:lpstr>
      <vt:lpstr>DSHS ICDB – What is it?</vt:lpstr>
      <vt:lpstr>DSHS ICDB – Why?</vt:lpstr>
      <vt:lpstr>DSHS ICDB –  Confidentiality</vt:lpstr>
      <vt:lpstr>DSHS ICDB – What kind of data</vt:lpstr>
      <vt:lpstr>PowerPoint Presentation</vt:lpstr>
      <vt:lpstr>DSHS ICDB – Dashboards</vt:lpstr>
      <vt:lpstr>PowerPoint Presentation</vt:lpstr>
      <vt:lpstr>PowerPoint Presentation</vt:lpstr>
      <vt:lpstr>PowerPoint Presentation</vt:lpstr>
      <vt:lpstr>PowerPoint Presentation</vt:lpstr>
      <vt:lpstr>DSHS ICDB – Jails and RSAT</vt:lpstr>
      <vt:lpstr>DSHS ICDB – Jails and RSAT</vt:lpstr>
      <vt:lpstr>DSHS ICDB – RSAT Treatment Data</vt:lpstr>
      <vt:lpstr>DSHS ICDB – RSAT Arrest Data</vt:lpstr>
      <vt:lpstr>DSHS ICDB – RSAT Arrest Data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DSHS Integrated Client Database (ICDB)</dc:title>
  <dc:creator>Earl Long</dc:creator>
  <cp:lastModifiedBy>Long, Earl  (DSHS/BHA/CD)</cp:lastModifiedBy>
  <cp:revision>40</cp:revision>
  <cp:lastPrinted>2017-07-25T21:51:29Z</cp:lastPrinted>
  <dcterms:created xsi:type="dcterms:W3CDTF">2017-07-25T04:30:01Z</dcterms:created>
  <dcterms:modified xsi:type="dcterms:W3CDTF">2017-07-26T18:11:49Z</dcterms:modified>
</cp:coreProperties>
</file>