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28" r:id="rId2"/>
  </p:sldMasterIdLst>
  <p:notesMasterIdLst>
    <p:notesMasterId r:id="rId30"/>
  </p:notesMasterIdLst>
  <p:handoutMasterIdLst>
    <p:handoutMasterId r:id="rId31"/>
  </p:handoutMasterIdLst>
  <p:sldIdLst>
    <p:sldId id="260" r:id="rId3"/>
    <p:sldId id="309" r:id="rId4"/>
    <p:sldId id="297" r:id="rId5"/>
    <p:sldId id="286" r:id="rId6"/>
    <p:sldId id="311" r:id="rId7"/>
    <p:sldId id="313" r:id="rId8"/>
    <p:sldId id="314" r:id="rId9"/>
    <p:sldId id="315" r:id="rId10"/>
    <p:sldId id="316" r:id="rId11"/>
    <p:sldId id="312" r:id="rId12"/>
    <p:sldId id="317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18" r:id="rId28"/>
    <p:sldId id="292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0420" autoAdjust="0"/>
  </p:normalViewPr>
  <p:slideViewPr>
    <p:cSldViewPr snapToGrid="0">
      <p:cViewPr>
        <p:scale>
          <a:sx n="60" d="100"/>
          <a:sy n="60" d="100"/>
        </p:scale>
        <p:origin x="-145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8CBCD925-0516-4C07-8131-76B80AB7B6AF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0738C46D-43A1-40C8-A296-5A89361B3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61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F7B73B8D-C8BD-4980-BCB0-F0166D71A468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1"/>
            <a:ext cx="5608320" cy="3660459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4C39D63D-7A3B-42FE-BBAF-212653E9B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28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4463" y="1162050"/>
            <a:ext cx="4181475" cy="31369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52147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29CD3-FC32-439E-8915-97D96E2F14D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963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r>
              <a:rPr lang="en-US" baseline="0" dirty="0" smtClean="0"/>
              <a:t> video after Lieutenant who speaks following Steve Valle at 14:45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9D63D-7A3B-42FE-BBAF-212653E9BA0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05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" y="6"/>
            <a:ext cx="9171433" cy="6664325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013">
              <a:solidFill>
                <a:srgbClr val="2841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68891"/>
            <a:ext cx="8229600" cy="3451225"/>
          </a:xfrm>
        </p:spPr>
        <p:txBody>
          <a:bodyPr anchor="t"/>
          <a:lstStyle>
            <a:lvl1pPr>
              <a:lnSpc>
                <a:spcPct val="110000"/>
              </a:lnSpc>
              <a:defRPr sz="1969" b="1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Cover Slide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43688" y="4930840"/>
            <a:ext cx="8229600" cy="837918"/>
          </a:xfrm>
        </p:spPr>
        <p:txBody>
          <a:bodyPr numCol="2" spcCol="365760" anchor="b"/>
          <a:lstStyle>
            <a:lvl1pPr marL="0" marR="0" indent="0" algn="l" defTabSz="257175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sz="1013" b="0" i="0">
                <a:solidFill>
                  <a:schemeClr val="bg1"/>
                </a:solidFill>
                <a:latin typeface="Arial"/>
                <a:cs typeface="Arial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013">
                <a:solidFill>
                  <a:prstClr val="white"/>
                </a:solidFill>
              </a:endParaRPr>
            </a:p>
          </p:txBody>
        </p:sp>
        <p:pic>
          <p:nvPicPr>
            <p:cNvPr id="14" name="Picture 13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29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453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000" baseline="0"/>
            </a:lvl1pPr>
            <a:lvl2pPr>
              <a:defRPr sz="2000" baseline="0"/>
            </a:lvl2pPr>
            <a:lvl3pPr>
              <a:defRPr sz="2000" baseline="0"/>
            </a:lvl3pPr>
            <a:lvl4pPr>
              <a:defRPr sz="2000" baseline="0"/>
            </a:lvl4pPr>
            <a:lvl5pPr>
              <a:defRPr sz="2000" baseline="0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000" baseline="0"/>
            </a:lvl1pPr>
            <a:lvl2pPr>
              <a:defRPr sz="2000" baseline="0"/>
            </a:lvl2pPr>
            <a:lvl3pPr>
              <a:defRPr sz="2000" baseline="0"/>
            </a:lvl3pPr>
            <a:lvl4pPr>
              <a:defRPr sz="2000" baseline="0"/>
            </a:lvl4pPr>
            <a:lvl5pPr>
              <a:defRPr sz="2000" baseline="0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5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4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2000" baseline="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8268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5947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1ED5658-5F2C-A94C-8537-E3571DE15289}" type="datetimeFigureOut">
              <a:rPr lang="en-US" smtClean="0">
                <a:solidFill>
                  <a:prstClr val="black"/>
                </a:solidFill>
              </a:rPr>
              <a:pPr defTabSz="457200"/>
              <a:t>7/25/2017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6AE34CD9-8D6E-8D40-8882-F83EF6D6CC76}" type="slidenum">
              <a:rPr 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37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" y="8"/>
            <a:ext cx="9171433" cy="6664325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68893"/>
            <a:ext cx="8229600" cy="3451225"/>
          </a:xfrm>
        </p:spPr>
        <p:txBody>
          <a:bodyPr anchor="t"/>
          <a:lstStyle>
            <a:lvl1pPr>
              <a:lnSpc>
                <a:spcPct val="110000"/>
              </a:lnSpc>
              <a:defRPr sz="3500" b="1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Cover Slide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43688" y="4930840"/>
            <a:ext cx="8229600" cy="837918"/>
          </a:xfrm>
        </p:spPr>
        <p:txBody>
          <a:bodyPr numCol="2" spcCol="365760" anchor="b"/>
          <a:lstStyle>
            <a:lvl1pPr marL="0" marR="0" indent="0" algn="l" defTabSz="4572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14" name="Picture 13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30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3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3"/>
            <a:ext cx="8229600" cy="808431"/>
          </a:xfrm>
        </p:spPr>
        <p:txBody>
          <a:bodyPr anchor="t"/>
          <a:lstStyle>
            <a:lvl1pPr>
              <a:defRPr sz="3000" b="1" i="0">
                <a:solidFill>
                  <a:srgbClr val="35547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94046"/>
            <a:ext cx="8229600" cy="3578092"/>
          </a:xfrm>
        </p:spPr>
        <p:txBody>
          <a:bodyPr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95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3263"/>
            <a:ext cx="8229600" cy="157681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3024770"/>
            <a:ext cx="8229600" cy="2647368"/>
          </a:xfrm>
        </p:spPr>
        <p:txBody>
          <a:bodyPr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68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Head / 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3"/>
            <a:ext cx="8229600" cy="78141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80536"/>
            <a:ext cx="8229600" cy="3591602"/>
          </a:xfrm>
        </p:spPr>
        <p:txBody>
          <a:bodyPr numCol="2" spcCol="365760"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14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1583"/>
            <a:ext cx="8229600" cy="72737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Data &amp; Text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30176" y="2185500"/>
            <a:ext cx="8229600" cy="34866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0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1" y="-40530"/>
            <a:ext cx="9159212" cy="6322667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grpSp>
        <p:nvGrpSpPr>
          <p:cNvPr id="3" name="Group 2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5000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30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65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ort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1"/>
            <a:ext cx="8229600" cy="808431"/>
          </a:xfrm>
        </p:spPr>
        <p:txBody>
          <a:bodyPr anchor="t"/>
          <a:lstStyle>
            <a:lvl1pPr>
              <a:defRPr sz="2400" b="1" i="0" baseline="0">
                <a:solidFill>
                  <a:srgbClr val="355474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94046"/>
            <a:ext cx="8229600" cy="3578092"/>
          </a:xfrm>
        </p:spPr>
        <p:txBody>
          <a:bodyPr anchor="t"/>
          <a:lstStyle>
            <a:lvl1pPr marL="160735" marR="0" indent="-160735" algn="l" defTabSz="257175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2000" b="0" i="0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03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" y="1"/>
            <a:ext cx="9171433" cy="6376706"/>
          </a:xfrm>
          <a:prstGeom prst="rect">
            <a:avLst/>
          </a:prstGeom>
          <a:solidFill>
            <a:srgbClr val="9597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5000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2" name="Picture 11" descr="CHJ_Logo_Bug_b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18280" y="227530"/>
            <a:ext cx="4004671" cy="5486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30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07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117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66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843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738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8968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40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821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" y="8"/>
            <a:ext cx="9171433" cy="6664325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68893"/>
            <a:ext cx="8229600" cy="3451225"/>
          </a:xfrm>
        </p:spPr>
        <p:txBody>
          <a:bodyPr anchor="t"/>
          <a:lstStyle>
            <a:lvl1pPr>
              <a:lnSpc>
                <a:spcPct val="110000"/>
              </a:lnSpc>
              <a:defRPr sz="3500" b="1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Cover Slide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43688" y="4930840"/>
            <a:ext cx="8229600" cy="837918"/>
          </a:xfrm>
        </p:spPr>
        <p:txBody>
          <a:bodyPr numCol="2" spcCol="365760" anchor="b"/>
          <a:lstStyle>
            <a:lvl1pPr marL="0" marR="0" indent="0" algn="l" defTabSz="4572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14" name="Picture 13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42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ort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3"/>
            <a:ext cx="8229600" cy="808431"/>
          </a:xfrm>
        </p:spPr>
        <p:txBody>
          <a:bodyPr anchor="t"/>
          <a:lstStyle>
            <a:lvl1pPr>
              <a:defRPr sz="3000" b="1" i="0">
                <a:solidFill>
                  <a:srgbClr val="35547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94046"/>
            <a:ext cx="8229600" cy="3578092"/>
          </a:xfrm>
        </p:spPr>
        <p:txBody>
          <a:bodyPr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1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29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ng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3263"/>
            <a:ext cx="8229600" cy="1576811"/>
          </a:xfrm>
        </p:spPr>
        <p:txBody>
          <a:bodyPr anchor="t"/>
          <a:lstStyle>
            <a:lvl1pPr>
              <a:defRPr sz="1688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3024770"/>
            <a:ext cx="8229600" cy="2647368"/>
          </a:xfrm>
        </p:spPr>
        <p:txBody>
          <a:bodyPr anchor="t"/>
          <a:lstStyle>
            <a:lvl1pPr marL="160735" marR="0" indent="-160735" algn="l" defTabSz="257175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013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71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ng Head / 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3263"/>
            <a:ext cx="8229600" cy="157681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3024770"/>
            <a:ext cx="8229600" cy="2647368"/>
          </a:xfrm>
        </p:spPr>
        <p:txBody>
          <a:bodyPr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1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ort Head / 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3"/>
            <a:ext cx="8229600" cy="78141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80536"/>
            <a:ext cx="8229600" cy="3591602"/>
          </a:xfrm>
        </p:spPr>
        <p:txBody>
          <a:bodyPr numCol="2" spcCol="365760" anchor="t"/>
          <a:lstStyle>
            <a:lvl1pPr marL="285750" marR="0" indent="-285750" algn="l" defTabSz="457200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80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r>
              <a:rPr lang="en-US" dirty="0" smtClean="0"/>
              <a:t>Click to edit Master subtitle style</a:t>
            </a:r>
          </a:p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1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85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1583"/>
            <a:ext cx="8229600" cy="727371"/>
          </a:xfrm>
        </p:spPr>
        <p:txBody>
          <a:bodyPr anchor="t"/>
          <a:lstStyle>
            <a:lvl1pPr>
              <a:defRPr sz="3000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Data &amp; Text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30176" y="2185500"/>
            <a:ext cx="8229600" cy="34866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1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20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1" y="-40530"/>
            <a:ext cx="9159212" cy="6322667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grpSp>
        <p:nvGrpSpPr>
          <p:cNvPr id="3" name="Group 2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5000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100" b="1" i="0">
                <a:solidFill>
                  <a:srgbClr val="355474"/>
                </a:solidFill>
                <a:latin typeface="Arial"/>
                <a:cs typeface="Arial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7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" y="1"/>
            <a:ext cx="9171433" cy="6376706"/>
          </a:xfrm>
          <a:prstGeom prst="rect">
            <a:avLst/>
          </a:prstGeom>
          <a:solidFill>
            <a:srgbClr val="9597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84160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5000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2" name="Picture 11" descr="CHJ_Logo_Bug_b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18280" y="227530"/>
            <a:ext cx="400467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84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6620" y="637067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3868204-2F57-426D-9F14-6594581641A7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457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ort Head / 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176" y="1231581"/>
            <a:ext cx="8229600" cy="781411"/>
          </a:xfrm>
        </p:spPr>
        <p:txBody>
          <a:bodyPr anchor="t"/>
          <a:lstStyle>
            <a:lvl1pPr>
              <a:defRPr sz="1688">
                <a:solidFill>
                  <a:srgbClr val="35547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76" y="2080536"/>
            <a:ext cx="8229600" cy="3591602"/>
          </a:xfrm>
        </p:spPr>
        <p:txBody>
          <a:bodyPr numCol="2" spcCol="365760" anchor="t"/>
          <a:lstStyle>
            <a:lvl1pPr marL="160735" marR="0" indent="-160735" algn="l" defTabSz="257175" rtl="0" eaLnBrk="0" fontAlgn="base" latinLnBrk="0" hangingPunct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sz="1013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62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231581"/>
            <a:ext cx="8229600" cy="727371"/>
          </a:xfrm>
        </p:spPr>
        <p:txBody>
          <a:bodyPr anchor="t"/>
          <a:lstStyle>
            <a:lvl1pPr>
              <a:defRPr sz="1688">
                <a:solidFill>
                  <a:srgbClr val="355474"/>
                </a:solidFill>
              </a:defRPr>
            </a:lvl1pPr>
          </a:lstStyle>
          <a:p>
            <a:r>
              <a:rPr lang="en-US" dirty="0" smtClean="0"/>
              <a:t>Data &amp; Text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30176" y="2185500"/>
            <a:ext cx="8229600" cy="3486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84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1" y="-40530"/>
            <a:ext cx="9159212" cy="6322667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013">
              <a:solidFill>
                <a:srgbClr val="28416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013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0176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2813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650439" y="242110"/>
            <a:ext cx="3964626" cy="5486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29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55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" y="1"/>
            <a:ext cx="9171433" cy="6376706"/>
          </a:xfrm>
          <a:prstGeom prst="rect">
            <a:avLst/>
          </a:prstGeom>
          <a:solidFill>
            <a:srgbClr val="9597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013">
              <a:solidFill>
                <a:srgbClr val="28416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2032" y="5980953"/>
            <a:ext cx="9171433" cy="914400"/>
            <a:chOff x="-2033" y="5980953"/>
            <a:chExt cx="9171433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2033" y="5980953"/>
              <a:ext cx="9171433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1013">
                <a:solidFill>
                  <a:prstClr val="white"/>
                </a:solidFill>
              </a:endParaRPr>
            </a:p>
          </p:txBody>
        </p:sp>
        <p:pic>
          <p:nvPicPr>
            <p:cNvPr id="9" name="Picture 8" descr="CHJ_Logo.eps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128575"/>
              <a:ext cx="2286000" cy="62551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106196"/>
            <a:ext cx="8229600" cy="4565942"/>
          </a:xfrm>
        </p:spPr>
        <p:txBody>
          <a:bodyPr anchor="t"/>
          <a:lstStyle>
            <a:lvl1pPr>
              <a:lnSpc>
                <a:spcPct val="110000"/>
              </a:lnSpc>
              <a:defRPr sz="2813" b="0" i="0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pic>
        <p:nvPicPr>
          <p:cNvPr id="12" name="Picture 11" descr="CHJ_Logo_Bug_b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18279" y="227530"/>
            <a:ext cx="4004671" cy="5486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29" y="6272215"/>
            <a:ext cx="1674091" cy="33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996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076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/>
            </a:lvl1pPr>
            <a:lvl2pPr>
              <a:defRPr sz="2000" baseline="0"/>
            </a:lvl2pPr>
            <a:lvl3pPr>
              <a:defRPr sz="2000" baseline="0"/>
            </a:lvl3pPr>
            <a:lvl4pPr>
              <a:defRPr sz="2000" baseline="0"/>
            </a:lvl4pPr>
            <a:lvl5pPr>
              <a:defRPr sz="20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5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2" y="5980953"/>
            <a:ext cx="9171433" cy="914400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013">
              <a:solidFill>
                <a:prstClr val="white"/>
              </a:solidFill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30176" y="1155446"/>
            <a:ext cx="8229600" cy="69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0176" y="2171995"/>
            <a:ext cx="8229600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pic>
        <p:nvPicPr>
          <p:cNvPr id="7" name="Picture 6" descr="CHJ_Logo_w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120524"/>
            <a:ext cx="2286000" cy="6352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29" y="6272221"/>
            <a:ext cx="1674091" cy="33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9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iming>
    <p:tnLst>
      <p:par>
        <p:cTn id="1" dur="indefinite" restart="never" nodeType="tmRoot"/>
      </p:par>
    </p:tnLst>
  </p:timing>
  <p:txStyles>
    <p:titleStyle>
      <a:lvl1pPr algn="l" defTabSz="257175" rtl="0" eaLnBrk="1" fontAlgn="base" hangingPunct="1">
        <a:spcBef>
          <a:spcPct val="0"/>
        </a:spcBef>
        <a:spcAft>
          <a:spcPct val="0"/>
        </a:spcAft>
        <a:defRPr sz="2800" b="1" i="0" kern="1200">
          <a:solidFill>
            <a:srgbClr val="355474"/>
          </a:solidFill>
          <a:latin typeface="Arial"/>
          <a:ea typeface="Lato Black" pitchFamily="34" charset="0"/>
          <a:cs typeface="Arial"/>
        </a:defRPr>
      </a:lvl1pPr>
      <a:lvl2pPr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2pPr>
      <a:lvl3pPr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3pPr>
      <a:lvl4pPr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4pPr>
      <a:lvl5pPr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5pPr>
      <a:lvl6pPr marL="257175"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6pPr>
      <a:lvl7pPr marL="514350"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7pPr>
      <a:lvl8pPr marL="771525"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8pPr>
      <a:lvl9pPr marL="1028700" algn="l" defTabSz="257175" rtl="0" eaLnBrk="1" fontAlgn="base" hangingPunct="1">
        <a:spcBef>
          <a:spcPct val="0"/>
        </a:spcBef>
        <a:spcAft>
          <a:spcPct val="0"/>
        </a:spcAft>
        <a:defRPr sz="18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9pPr>
    </p:titleStyle>
    <p:bodyStyle>
      <a:lvl1pPr marL="192881" indent="-192881" algn="l" defTabSz="25717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Bold" pitchFamily="34" charset="0"/>
          <a:cs typeface="Arial"/>
        </a:defRPr>
      </a:lvl1pPr>
      <a:lvl2pPr marL="417910" indent="-160735" algn="l" defTabSz="25717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2pPr>
      <a:lvl3pPr marL="642938" indent="-128588" algn="l" defTabSz="25717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3pPr>
      <a:lvl4pPr marL="900113" indent="-128588" algn="l" defTabSz="25717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4pPr>
      <a:lvl5pPr marL="1157288" indent="-128588" algn="l" defTabSz="25717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5pPr>
      <a:lvl6pPr marL="141446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2032" y="5980953"/>
            <a:ext cx="9171433" cy="914400"/>
          </a:xfrm>
          <a:prstGeom prst="rect">
            <a:avLst/>
          </a:prstGeom>
          <a:solidFill>
            <a:srgbClr val="2941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30176" y="1155448"/>
            <a:ext cx="8229600" cy="69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30176" y="2171995"/>
            <a:ext cx="8229600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pic>
        <p:nvPicPr>
          <p:cNvPr id="7" name="Picture 6" descr="CHJ_Logo_w.eps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120524"/>
            <a:ext cx="2286000" cy="6352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530" y="6272223"/>
            <a:ext cx="1674091" cy="33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74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  <p:sldLayoutId id="2147483746" r:id="rId18"/>
    <p:sldLayoutId id="2147483747" r:id="rId19"/>
    <p:sldLayoutId id="2147483748" r:id="rId20"/>
    <p:sldLayoutId id="2147483749" r:id="rId21"/>
    <p:sldLayoutId id="2147483750" r:id="rId2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i="0" kern="1200">
          <a:solidFill>
            <a:srgbClr val="355474"/>
          </a:solidFill>
          <a:latin typeface="Arial"/>
          <a:ea typeface="Lato Black" pitchFamily="34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376092"/>
          </a:solidFill>
          <a:latin typeface="Lato Black" pitchFamily="34" charset="0"/>
          <a:ea typeface="Lato Black" pitchFamily="34" charset="0"/>
          <a:cs typeface="Lato Black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Bold" pitchFamily="34" charset="0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Lato Regular" pitchFamily="34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rNdg8T7DBI?t=13m16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47488" y="2157688"/>
            <a:ext cx="6172200" cy="1941314"/>
          </a:xfrm>
        </p:spPr>
        <p:txBody>
          <a:bodyPr/>
          <a:lstStyle/>
          <a:p>
            <a:r>
              <a:rPr lang="en-US" sz="3500" dirty="0" smtClean="0"/>
              <a:t>The Role of the Corrections </a:t>
            </a:r>
            <a:br>
              <a:rPr lang="en-US" sz="3500" dirty="0" smtClean="0"/>
            </a:br>
            <a:r>
              <a:rPr lang="en-US" sz="3500" dirty="0" smtClean="0"/>
              <a:t>Officer in RSAT Programs</a:t>
            </a:r>
            <a:br>
              <a:rPr lang="en-US" sz="3500" dirty="0" smtClean="0"/>
            </a:b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1800" dirty="0" smtClean="0"/>
              <a:t>Tuesday, August 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, 2017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3375" dirty="0"/>
              <a:t/>
            </a:r>
            <a:br>
              <a:rPr lang="en-US" sz="3375" dirty="0"/>
            </a:br>
            <a:endParaRPr lang="en-US" b="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11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907629"/>
            <a:ext cx="8229600" cy="3563006"/>
          </a:xfrm>
        </p:spPr>
        <p:txBody>
          <a:bodyPr/>
          <a:lstStyle/>
          <a:p>
            <a:r>
              <a:rPr lang="en-US" dirty="0" smtClean="0"/>
              <a:t>Officers are one of the most influential staff members in the  program</a:t>
            </a:r>
          </a:p>
          <a:p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ust </a:t>
            </a:r>
            <a:r>
              <a:rPr lang="en-US" dirty="0"/>
              <a:t>be familiar with the values and philosophy of the program and model the attitudes of the program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Lack </a:t>
            </a:r>
            <a:r>
              <a:rPr lang="en-US" dirty="0"/>
              <a:t>of knowledge by officers of the TC components often causes the concerns of the correctional facility to overwhelm the concerns of the </a:t>
            </a:r>
            <a:r>
              <a:rPr lang="en-US" dirty="0" smtClean="0"/>
              <a:t>treatment program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135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686912"/>
            <a:ext cx="8229600" cy="3563006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Sanctions</a:t>
            </a:r>
          </a:p>
          <a:p>
            <a:endParaRPr lang="en-US" dirty="0" smtClean="0"/>
          </a:p>
          <a:p>
            <a:r>
              <a:rPr lang="en-US" dirty="0" smtClean="0"/>
              <a:t>Sanctions are still utilized as consequence of non-compliance (i.e.: positive drug test, no show, prohibited behavior, </a:t>
            </a:r>
            <a:r>
              <a:rPr lang="en-US" dirty="0" err="1" smtClean="0"/>
              <a:t>etc</a:t>
            </a:r>
            <a:r>
              <a:rPr lang="en-US" dirty="0" smtClean="0"/>
              <a:t>) in RSAT</a:t>
            </a:r>
          </a:p>
          <a:p>
            <a:endParaRPr lang="en-US" dirty="0" smtClean="0"/>
          </a:p>
          <a:p>
            <a:r>
              <a:rPr lang="en-US" dirty="0" smtClean="0"/>
              <a:t>However, lesser infractions of TC house rules are seen as opportunities for inmates to learn more appropriate behavior. Staff may allow inmate opportunity to redeem a privilege lost initially</a:t>
            </a:r>
          </a:p>
          <a:p>
            <a:endParaRPr lang="en-US" dirty="0" smtClean="0"/>
          </a:p>
          <a:p>
            <a:r>
              <a:rPr lang="en-US" dirty="0" smtClean="0"/>
              <a:t>Officers </a:t>
            </a:r>
            <a:r>
              <a:rPr lang="en-US" dirty="0"/>
              <a:t>need to be aware of how they can leverage the influence of the group with direction from TC staff to promote behavior </a:t>
            </a:r>
            <a:r>
              <a:rPr lang="en-US" dirty="0" smtClean="0"/>
              <a:t>change in place of traditional sanctions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088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907629"/>
            <a:ext cx="8229600" cy="3563006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Sanctions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imposing sanctions to a RSAT inmate, it is important for the officer to depersonalize the conflict. This means to depersonalize 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officer authority,  </a:t>
            </a:r>
          </a:p>
          <a:p>
            <a:pPr lvl="0"/>
            <a:r>
              <a:rPr lang="en-US" dirty="0"/>
              <a:t>the specific controls an officer imposes on a person, </a:t>
            </a:r>
          </a:p>
          <a:p>
            <a:pPr lvl="0"/>
            <a:r>
              <a:rPr lang="en-US" dirty="0"/>
              <a:t>the conflicts that may occur between the officer and the client. </a:t>
            </a:r>
          </a:p>
          <a:p>
            <a:pPr marL="0" indent="0">
              <a:buNone/>
            </a:pPr>
            <a:endParaRPr lang="en-US" u="sn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2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Incentives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O</a:t>
            </a:r>
            <a:r>
              <a:rPr lang="en-US" dirty="0" smtClean="0"/>
              <a:t>fficers </a:t>
            </a:r>
            <a:r>
              <a:rPr lang="en-US" dirty="0"/>
              <a:t>are often less familiar with the use incentives in correctional settings but they can be a powerful tool in promoting long-term behavior change over the immediate compliance that sanctions will often </a:t>
            </a:r>
            <a:r>
              <a:rPr lang="en-US" dirty="0" smtClean="0"/>
              <a:t>produce. </a:t>
            </a:r>
            <a:r>
              <a:rPr lang="en-US" dirty="0" smtClean="0"/>
              <a:t>These can </a:t>
            </a:r>
            <a:r>
              <a:rPr lang="en-US" dirty="0" smtClean="0"/>
              <a:t>include: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Public </a:t>
            </a:r>
            <a:r>
              <a:rPr lang="en-US" dirty="0"/>
              <a:t>recognition</a:t>
            </a:r>
          </a:p>
          <a:p>
            <a:pPr lvl="0"/>
            <a:r>
              <a:rPr lang="en-US" dirty="0"/>
              <a:t>Awards</a:t>
            </a:r>
          </a:p>
          <a:p>
            <a:pPr lvl="0"/>
            <a:r>
              <a:rPr lang="en-US" dirty="0"/>
              <a:t>Preferred meals</a:t>
            </a:r>
          </a:p>
          <a:p>
            <a:pPr lvl="0"/>
            <a:r>
              <a:rPr lang="en-US" dirty="0"/>
              <a:t>Additional recreation </a:t>
            </a:r>
            <a:r>
              <a:rPr lang="en-US" dirty="0" smtClean="0"/>
              <a:t>time, </a:t>
            </a:r>
            <a:r>
              <a:rPr lang="en-US" dirty="0" err="1" smtClean="0"/>
              <a:t>etc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u="sn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08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Supportive Environment with Accountability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elying </a:t>
            </a:r>
            <a:r>
              <a:rPr lang="en-US" dirty="0"/>
              <a:t>too heavily on authority can result in unsuccessful engagement of inmates </a:t>
            </a:r>
            <a:r>
              <a:rPr lang="en-US" dirty="0" smtClean="0"/>
              <a:t>into recovery</a:t>
            </a:r>
          </a:p>
          <a:p>
            <a:endParaRPr lang="en-US" dirty="0" smtClean="0"/>
          </a:p>
          <a:p>
            <a:r>
              <a:rPr lang="en-US" dirty="0" smtClean="0"/>
              <a:t>Society </a:t>
            </a:r>
            <a:r>
              <a:rPr lang="en-US" dirty="0"/>
              <a:t>may isolate the inmate while incarcerated, but it is an officer’s role and professional responsibility to create cooperative relationships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To personalize cooperation means conveying an officer’s personal willingness to enter into a cooperative relationship with the </a:t>
            </a:r>
            <a:r>
              <a:rPr lang="en-US" dirty="0" smtClean="0"/>
              <a:t>inmate to achieve treatment goals. </a:t>
            </a:r>
            <a:r>
              <a:rPr lang="en-US" dirty="0"/>
              <a:t>It does not imply liking the participant or approving of </a:t>
            </a:r>
            <a:r>
              <a:rPr lang="en-US" dirty="0" smtClean="0"/>
              <a:t>them.</a:t>
            </a:r>
            <a:endParaRPr lang="en-US" u="sn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002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Collaboration with RSAT staff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Collaboration/communication between  officers and RSAT staff is critical  element to RSAT success!</a:t>
            </a:r>
          </a:p>
          <a:p>
            <a:r>
              <a:rPr lang="en-US" dirty="0" smtClean="0"/>
              <a:t>RSAT staff and officers should determine conditions for imposing both therapeutic and institutional sanctions</a:t>
            </a:r>
          </a:p>
          <a:p>
            <a:r>
              <a:rPr lang="en-US" dirty="0" smtClean="0"/>
              <a:t>Need regular meetings between staff and officers to:</a:t>
            </a:r>
          </a:p>
          <a:p>
            <a:pPr lvl="1"/>
            <a:r>
              <a:rPr lang="en-US" dirty="0" smtClean="0"/>
              <a:t>Address inmate behaviors or non-compliance</a:t>
            </a:r>
            <a:endParaRPr lang="en-US" dirty="0" smtClean="0"/>
          </a:p>
          <a:p>
            <a:pPr lvl="1"/>
            <a:r>
              <a:rPr lang="en-US" dirty="0" smtClean="0"/>
              <a:t>Review retention rates</a:t>
            </a:r>
          </a:p>
          <a:p>
            <a:pPr lvl="1"/>
            <a:r>
              <a:rPr lang="en-US" dirty="0" smtClean="0"/>
              <a:t>Likely dropout points</a:t>
            </a:r>
          </a:p>
          <a:p>
            <a:pPr lvl="1"/>
            <a:r>
              <a:rPr lang="en-US" dirty="0" smtClean="0"/>
              <a:t>Review relapse rates of participants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50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Collaboration with RSAT staff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Amity TC model uses </a:t>
            </a:r>
            <a:r>
              <a:rPr lang="en-US" dirty="0" smtClean="0"/>
              <a:t>collaboration between offices and staff </a:t>
            </a:r>
            <a:r>
              <a:rPr lang="en-US" dirty="0" smtClean="0"/>
              <a:t>to:</a:t>
            </a:r>
          </a:p>
          <a:p>
            <a:pPr lvl="1"/>
            <a:r>
              <a:rPr lang="en-US" dirty="0" smtClean="0"/>
              <a:t>Select inmates for RSAT programs</a:t>
            </a:r>
          </a:p>
          <a:p>
            <a:pPr lvl="1"/>
            <a:r>
              <a:rPr lang="en-US" dirty="0" smtClean="0"/>
              <a:t>Conduct disciplinary hearings</a:t>
            </a:r>
          </a:p>
          <a:p>
            <a:pPr lvl="1"/>
            <a:r>
              <a:rPr lang="en-US" dirty="0" smtClean="0"/>
              <a:t>Develop treatment plan goals</a:t>
            </a:r>
          </a:p>
          <a:p>
            <a:pPr lvl="1"/>
            <a:r>
              <a:rPr lang="en-US" dirty="0" smtClean="0"/>
              <a:t>Formulate discharge plans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 RSAT facility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6270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Similar to facility officers, probation or parole officers should be given opportunity to self-select assignment of RSAT </a:t>
            </a:r>
            <a:r>
              <a:rPr lang="en-US" dirty="0" smtClean="0"/>
              <a:t>caseload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PO’s should be  given similar  orientation on RSAT concepts as facility officers before them. Special training should also be provided on Opioid Overdose Prevention protocols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503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Key elements of Officer Aftercare Activities</a:t>
            </a:r>
          </a:p>
          <a:p>
            <a:pPr marL="0" indent="0">
              <a:buNone/>
            </a:pPr>
            <a:endParaRPr lang="en-US" u="sng" dirty="0" smtClean="0"/>
          </a:p>
          <a:p>
            <a:r>
              <a:rPr lang="en-US" dirty="0" smtClean="0"/>
              <a:t>Collaborative case planning with RSAT staff</a:t>
            </a:r>
          </a:p>
          <a:p>
            <a:endParaRPr lang="en-US" dirty="0"/>
          </a:p>
          <a:p>
            <a:r>
              <a:rPr lang="en-US" dirty="0" smtClean="0"/>
              <a:t>Leveraging existing resources in the community</a:t>
            </a:r>
          </a:p>
          <a:p>
            <a:endParaRPr lang="en-US" dirty="0"/>
          </a:p>
          <a:p>
            <a:r>
              <a:rPr lang="en-US" dirty="0" smtClean="0"/>
              <a:t>Case management of the SUD offender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852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Collaborative case planning with RSAT staff</a:t>
            </a:r>
            <a:endParaRPr lang="en-US" dirty="0" smtClean="0"/>
          </a:p>
          <a:p>
            <a:pPr marL="0" indent="0">
              <a:buNone/>
            </a:pPr>
            <a:endParaRPr lang="en-US" u="sng" dirty="0"/>
          </a:p>
          <a:p>
            <a:r>
              <a:rPr lang="en-US" dirty="0" smtClean="0"/>
              <a:t>Address basic needs such as housing &amp; employment</a:t>
            </a:r>
          </a:p>
          <a:p>
            <a:endParaRPr lang="en-US" dirty="0" smtClean="0"/>
          </a:p>
          <a:p>
            <a:r>
              <a:rPr lang="en-US" dirty="0" smtClean="0"/>
              <a:t>Finding appropriate housing to support recovery</a:t>
            </a:r>
          </a:p>
          <a:p>
            <a:endParaRPr lang="en-US" dirty="0" smtClean="0"/>
          </a:p>
          <a:p>
            <a:r>
              <a:rPr lang="en-US" dirty="0" smtClean="0"/>
              <a:t>Should include recreational activities for pro-social outlets</a:t>
            </a:r>
          </a:p>
          <a:p>
            <a:endParaRPr lang="en-US" dirty="0" smtClean="0"/>
          </a:p>
          <a:p>
            <a:r>
              <a:rPr lang="en-US" dirty="0" smtClean="0"/>
              <a:t>Begin vocational services at the beginning of aftercare treatment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480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r>
              <a:rPr lang="en-US" dirty="0" smtClean="0"/>
              <a:t>Manual on promising practices for the Role of the Corrections Officer in RSAP Programs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76" y="950495"/>
            <a:ext cx="8229600" cy="692727"/>
          </a:xfrm>
        </p:spPr>
        <p:txBody>
          <a:bodyPr/>
          <a:lstStyle/>
          <a:p>
            <a:r>
              <a:rPr lang="en-US" sz="3600" dirty="0" smtClean="0"/>
              <a:t>Coming Soon!</a:t>
            </a:r>
            <a:endParaRPr lang="en-US" sz="3600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857" y="2735098"/>
            <a:ext cx="2285212" cy="292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7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Leveraging existing resources in the community</a:t>
            </a:r>
          </a:p>
          <a:p>
            <a:endParaRPr lang="en-US" dirty="0"/>
          </a:p>
          <a:p>
            <a:r>
              <a:rPr lang="en-US" dirty="0" smtClean="0"/>
              <a:t>Assist with obtaining insurance to access resources</a:t>
            </a:r>
          </a:p>
          <a:p>
            <a:endParaRPr lang="en-US" dirty="0" smtClean="0"/>
          </a:p>
          <a:p>
            <a:r>
              <a:rPr lang="en-US" dirty="0" smtClean="0"/>
              <a:t>Identify treatment providers in community who will cater to criminal  justice population and target their needs (criminal thinking, antisocial attitudes &amp; SUDs)</a:t>
            </a:r>
          </a:p>
          <a:p>
            <a:endParaRPr lang="en-US" dirty="0"/>
          </a:p>
          <a:p>
            <a:r>
              <a:rPr lang="en-US" dirty="0" smtClean="0"/>
              <a:t>Establish MOU’s to outline expectations of justice and treatment partners (</a:t>
            </a:r>
            <a:r>
              <a:rPr lang="en-US" dirty="0" err="1" smtClean="0"/>
              <a:t>ie</a:t>
            </a:r>
            <a:r>
              <a:rPr lang="en-US" dirty="0" smtClean="0"/>
              <a:t>. Exchanging information; protocol for violations)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07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Case Management of the SUD Offender</a:t>
            </a:r>
          </a:p>
          <a:p>
            <a:endParaRPr lang="en-US" dirty="0"/>
          </a:p>
          <a:p>
            <a:r>
              <a:rPr lang="en-US" dirty="0" smtClean="0"/>
              <a:t>Risk containment vs. Risk reduction</a:t>
            </a:r>
          </a:p>
          <a:p>
            <a:endParaRPr lang="en-US" dirty="0"/>
          </a:p>
          <a:p>
            <a:r>
              <a:rPr lang="en-US" dirty="0" smtClean="0"/>
              <a:t>Containment: Focus on preventing all criminal activity and violations while on supervision</a:t>
            </a:r>
            <a:endParaRPr lang="en-US" dirty="0"/>
          </a:p>
          <a:p>
            <a:r>
              <a:rPr lang="en-US" dirty="0" smtClean="0"/>
              <a:t>Reduction: Focus on reducing criminogenic needs both during and after criminal justice supervision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**Which produces better long-term effects for the individual?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848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HICA Case Management</a:t>
            </a:r>
          </a:p>
          <a:p>
            <a:endParaRPr lang="en-US" dirty="0" smtClean="0"/>
          </a:p>
          <a:p>
            <a:r>
              <a:rPr lang="en-US" dirty="0" smtClean="0"/>
              <a:t>HICA: Holistic, Integrated, Collaborative, Aligned</a:t>
            </a:r>
          </a:p>
          <a:p>
            <a:endParaRPr lang="en-US" dirty="0" smtClean="0"/>
          </a:p>
          <a:p>
            <a:r>
              <a:rPr lang="en-US" dirty="0" smtClean="0"/>
              <a:t>Purpose</a:t>
            </a:r>
            <a:r>
              <a:rPr lang="en-US" dirty="0"/>
              <a:t>: Improve linkages between treatment and criminal justice – two different </a:t>
            </a:r>
            <a:r>
              <a:rPr lang="en-US" dirty="0" smtClean="0"/>
              <a:t>philosophies</a:t>
            </a:r>
          </a:p>
          <a:p>
            <a:endParaRPr lang="en-US" dirty="0" smtClean="0"/>
          </a:p>
          <a:p>
            <a:r>
              <a:rPr lang="en-US" dirty="0" smtClean="0"/>
              <a:t>Goal</a:t>
            </a:r>
            <a:r>
              <a:rPr lang="en-US" dirty="0"/>
              <a:t>: Maximize treatment completion </a:t>
            </a:r>
            <a:r>
              <a:rPr lang="en-US" dirty="0" smtClean="0"/>
              <a:t>rates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599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18441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HICA Case Management</a:t>
            </a:r>
          </a:p>
          <a:p>
            <a:endParaRPr lang="en-US" dirty="0" smtClean="0"/>
          </a:p>
          <a:p>
            <a:r>
              <a:rPr lang="en-US" dirty="0" smtClean="0"/>
              <a:t>How</a:t>
            </a:r>
            <a:r>
              <a:rPr lang="en-US" dirty="0"/>
              <a:t>:  increase access to treatment, reduce barriers, resolve problems, ensure treatment </a:t>
            </a:r>
            <a:r>
              <a:rPr lang="en-US" dirty="0" smtClean="0"/>
              <a:t>engagement</a:t>
            </a:r>
          </a:p>
          <a:p>
            <a:endParaRPr lang="en-US" dirty="0"/>
          </a:p>
          <a:p>
            <a:r>
              <a:rPr lang="en-US" dirty="0" smtClean="0"/>
              <a:t>Enforce graduated </a:t>
            </a:r>
            <a:r>
              <a:rPr lang="en-US" dirty="0" smtClean="0"/>
              <a:t>sanctions for relapse occurrences</a:t>
            </a:r>
          </a:p>
          <a:p>
            <a:endParaRPr lang="en-US" dirty="0"/>
          </a:p>
          <a:p>
            <a:r>
              <a:rPr lang="en-US" dirty="0" smtClean="0"/>
              <a:t>Mandated </a:t>
            </a:r>
            <a:r>
              <a:rPr lang="en-US" dirty="0"/>
              <a:t>referrals + Access + Retention = Success (reduction in risk factors &amp; reduced criminality)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0176" y="950494"/>
            <a:ext cx="8229600" cy="692727"/>
          </a:xfrm>
        </p:spPr>
        <p:txBody>
          <a:bodyPr/>
          <a:lstStyle/>
          <a:p>
            <a:r>
              <a:rPr lang="en-US" sz="2800" dirty="0" smtClean="0"/>
              <a:t>Role of the Officer in Aftercare Treatment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367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5942" y="1324303"/>
            <a:ext cx="8229600" cy="3752194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Joint-training </a:t>
            </a:r>
            <a:r>
              <a:rPr lang="en-US" u="sng" dirty="0" smtClean="0"/>
              <a:t>sessions with RSAT staff and corrections officers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Treatment and corrections should learn from each other</a:t>
            </a:r>
          </a:p>
          <a:p>
            <a:endParaRPr lang="en-US" dirty="0"/>
          </a:p>
          <a:p>
            <a:r>
              <a:rPr lang="en-US" dirty="0" smtClean="0"/>
              <a:t>Counselors can benefit from training in security guidelines and learning about  inmate attitude and behaviors</a:t>
            </a:r>
          </a:p>
          <a:p>
            <a:endParaRPr lang="en-US" dirty="0"/>
          </a:p>
          <a:p>
            <a:r>
              <a:rPr lang="en-US" dirty="0" smtClean="0"/>
              <a:t>Corrections can benefit from training on specific populations, components of substance abuse treatment and their role in shaping a therapeutic environment</a:t>
            </a:r>
          </a:p>
          <a:p>
            <a:endParaRPr lang="en-US" dirty="0"/>
          </a:p>
          <a:p>
            <a:r>
              <a:rPr lang="en-US" dirty="0" smtClean="0"/>
              <a:t>Avoid us vs. them mentalities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398701"/>
            <a:ext cx="8229600" cy="692727"/>
          </a:xfrm>
        </p:spPr>
        <p:txBody>
          <a:bodyPr/>
          <a:lstStyle/>
          <a:p>
            <a:r>
              <a:rPr lang="en-US" sz="2800" dirty="0" smtClean="0"/>
              <a:t>Key to successful corrections &amp; treatment collaboration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147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434662"/>
            <a:ext cx="8229600" cy="403597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Joint-training </a:t>
            </a:r>
            <a:r>
              <a:rPr lang="en-US" u="sng" dirty="0" smtClean="0"/>
              <a:t>sessions </a:t>
            </a:r>
            <a:r>
              <a:rPr lang="en-US" u="sng" dirty="0" smtClean="0"/>
              <a:t>topics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Overview of how the system works</a:t>
            </a:r>
          </a:p>
          <a:p>
            <a:r>
              <a:rPr lang="en-US" dirty="0" smtClean="0"/>
              <a:t>Education on  the language and jargon of both systems</a:t>
            </a:r>
          </a:p>
          <a:p>
            <a:r>
              <a:rPr lang="en-US" dirty="0" smtClean="0"/>
              <a:t>Clarification of system and personnel roles</a:t>
            </a:r>
          </a:p>
          <a:p>
            <a:r>
              <a:rPr lang="en-US" dirty="0" smtClean="0"/>
              <a:t>Establishing communication and  managing system conflicts</a:t>
            </a:r>
          </a:p>
          <a:p>
            <a:r>
              <a:rPr lang="en-US" dirty="0" smtClean="0"/>
              <a:t>Understanding the RSAT inmate: trauma and gender responsive issues</a:t>
            </a:r>
          </a:p>
          <a:p>
            <a:r>
              <a:rPr lang="en-US" dirty="0" smtClean="0"/>
              <a:t>Confidentiality</a:t>
            </a:r>
          </a:p>
          <a:p>
            <a:r>
              <a:rPr lang="en-US" dirty="0" smtClean="0"/>
              <a:t>Application of sanctions &amp; incentives</a:t>
            </a:r>
          </a:p>
          <a:p>
            <a:r>
              <a:rPr lang="en-US" dirty="0" smtClean="0"/>
              <a:t>Medication-assisted treatment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382935"/>
            <a:ext cx="8229600" cy="692727"/>
          </a:xfrm>
        </p:spPr>
        <p:txBody>
          <a:bodyPr/>
          <a:lstStyle/>
          <a:p>
            <a:r>
              <a:rPr lang="en-US" sz="2800" dirty="0" smtClean="0"/>
              <a:t>Key to successful corrections &amp; treatment collaboration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61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hlinkClick r:id="rId3"/>
            </a:endParaRPr>
          </a:p>
          <a:p>
            <a:pPr algn="ctr"/>
            <a:endParaRPr lang="en-US" dirty="0">
              <a:hlinkClick r:id="rId3"/>
            </a:endParaRPr>
          </a:p>
          <a:p>
            <a:pPr algn="ctr"/>
            <a:r>
              <a:rPr lang="en-US" dirty="0" smtClean="0">
                <a:hlinkClick r:id="rId3"/>
              </a:rPr>
              <a:t>RSAT video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Testimony of importance of corrections &amp; staff 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6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0" y="1655763"/>
            <a:ext cx="6172200" cy="2012950"/>
          </a:xfrm>
        </p:spPr>
        <p:txBody>
          <a:bodyPr>
            <a:noAutofit/>
          </a:bodyPr>
          <a:lstStyle/>
          <a:p>
            <a:pPr marL="0" indent="0">
              <a:spcBef>
                <a:spcPts val="11"/>
              </a:spcBef>
              <a:buNone/>
            </a:pPr>
            <a:r>
              <a:rPr lang="en-US" sz="4400" dirty="0" smtClean="0">
                <a:solidFill>
                  <a:srgbClr val="0D2D4B"/>
                </a:solidFill>
              </a:rPr>
              <a:t>Phil Barbour</a:t>
            </a:r>
            <a:endParaRPr lang="en-US" sz="4400" dirty="0">
              <a:solidFill>
                <a:srgbClr val="0D2D4B"/>
              </a:solidFill>
            </a:endParaRPr>
          </a:p>
          <a:p>
            <a:pPr marL="0" indent="0">
              <a:spcBef>
                <a:spcPts val="11"/>
              </a:spcBef>
              <a:buNone/>
            </a:pPr>
            <a:r>
              <a:rPr lang="en-US" sz="2000" dirty="0" smtClean="0">
                <a:solidFill>
                  <a:srgbClr val="0D2D4B"/>
                </a:solidFill>
              </a:rPr>
              <a:t>Master Trainer</a:t>
            </a:r>
            <a:endParaRPr lang="en-US" sz="2000" dirty="0">
              <a:solidFill>
                <a:srgbClr val="0D2D4B"/>
              </a:solidFill>
            </a:endParaRPr>
          </a:p>
          <a:p>
            <a:pPr marL="0" indent="0">
              <a:spcBef>
                <a:spcPts val="11"/>
              </a:spcBef>
              <a:buNone/>
            </a:pPr>
            <a:r>
              <a:rPr lang="en-US" sz="2000" dirty="0" smtClean="0">
                <a:solidFill>
                  <a:srgbClr val="0D2D4B"/>
                </a:solidFill>
              </a:rPr>
              <a:t>Center </a:t>
            </a:r>
            <a:r>
              <a:rPr lang="en-US" sz="2000" dirty="0">
                <a:solidFill>
                  <a:srgbClr val="0D2D4B"/>
                </a:solidFill>
              </a:rPr>
              <a:t>for Health and Justice at </a:t>
            </a:r>
            <a:r>
              <a:rPr lang="en-US" sz="2000" dirty="0" smtClean="0">
                <a:solidFill>
                  <a:srgbClr val="0D2D4B"/>
                </a:solidFill>
              </a:rPr>
              <a:t>TASC</a:t>
            </a:r>
          </a:p>
          <a:p>
            <a:pPr marL="0" indent="0">
              <a:spcBef>
                <a:spcPts val="11"/>
              </a:spcBef>
              <a:buNone/>
            </a:pPr>
            <a:r>
              <a:rPr lang="en-US" sz="2000" dirty="0" smtClean="0">
                <a:solidFill>
                  <a:srgbClr val="0D2D4B"/>
                </a:solidFill>
              </a:rPr>
              <a:t>(312) 573-8354</a:t>
            </a:r>
          </a:p>
          <a:p>
            <a:pPr marL="0" indent="0">
              <a:spcBef>
                <a:spcPts val="11"/>
              </a:spcBef>
              <a:buNone/>
            </a:pPr>
            <a:r>
              <a:rPr lang="en-US" sz="2000" dirty="0" smtClean="0">
                <a:solidFill>
                  <a:srgbClr val="0D2D4B"/>
                </a:solidFill>
              </a:rPr>
              <a:t>pbarbour@tasc.org </a:t>
            </a:r>
          </a:p>
          <a:p>
            <a:pPr marL="0" indent="0">
              <a:spcBef>
                <a:spcPts val="11"/>
              </a:spcBef>
              <a:buNone/>
            </a:pPr>
            <a:endParaRPr lang="en-US" sz="2000" dirty="0" smtClean="0">
              <a:solidFill>
                <a:srgbClr val="0D2D4B"/>
              </a:solidFill>
            </a:endParaRPr>
          </a:p>
          <a:p>
            <a:pPr marL="0" indent="0">
              <a:spcBef>
                <a:spcPts val="11"/>
              </a:spcBef>
              <a:buNone/>
            </a:pPr>
            <a:r>
              <a:rPr lang="en-US" sz="2800" dirty="0" smtClean="0">
                <a:solidFill>
                  <a:srgbClr val="0D2D4B"/>
                </a:solidFill>
              </a:rPr>
              <a:t>http://centerforhealthandjustice.org</a:t>
            </a:r>
            <a:endParaRPr lang="en-US" sz="2800" dirty="0">
              <a:solidFill>
                <a:srgbClr val="0D2D4B"/>
              </a:solidFill>
            </a:endParaRPr>
          </a:p>
          <a:p>
            <a:endParaRPr lang="en-US" sz="2000" dirty="0">
              <a:solidFill>
                <a:srgbClr val="0D2D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429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410" y="695553"/>
            <a:ext cx="8229600" cy="808431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ea typeface="ＭＳ Ｐゴシック" charset="-128"/>
                <a:cs typeface="Arial" pitchFamily="34" charset="0"/>
              </a:rPr>
              <a:t>The Purpose of </a:t>
            </a:r>
            <a:r>
              <a:rPr lang="en-US" sz="3600" dirty="0" smtClean="0">
                <a:ea typeface="ＭＳ Ｐゴシック" charset="-128"/>
                <a:cs typeface="Arial" pitchFamily="34" charset="0"/>
              </a:rPr>
              <a:t>the RSAT </a:t>
            </a:r>
            <a:r>
              <a:rPr lang="en-US" sz="3600" dirty="0" smtClean="0">
                <a:ea typeface="ＭＳ Ｐゴシック" charset="-128"/>
                <a:cs typeface="Arial" pitchFamily="34" charset="0"/>
              </a:rPr>
              <a:t>Corrections Officer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30176" y="2065282"/>
            <a:ext cx="8229600" cy="3606855"/>
          </a:xfrm>
        </p:spPr>
        <p:txBody>
          <a:bodyPr>
            <a:normAutofit/>
          </a:bodyPr>
          <a:lstStyle/>
          <a:p>
            <a:pPr marL="342900" lvl="1" indent="-34290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Maintain the safety and security of the RSAT facility and play a cooperative role in the success of the therapeutic community</a:t>
            </a:r>
          </a:p>
          <a:p>
            <a:pPr marL="342900" lvl="1" indent="-34290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Cooperation </a:t>
            </a:r>
            <a:r>
              <a:rPr lang="en-US" dirty="0"/>
              <a:t>and continuous communication </a:t>
            </a:r>
            <a:r>
              <a:rPr lang="en-US" dirty="0" smtClean="0"/>
              <a:t>between RSAT staff and corrections </a:t>
            </a:r>
            <a:r>
              <a:rPr lang="en-US" dirty="0" smtClean="0"/>
              <a:t>are </a:t>
            </a:r>
            <a:r>
              <a:rPr lang="en-US" dirty="0"/>
              <a:t>essential to the autonomous functioning of the therapeutic community.</a:t>
            </a:r>
            <a:endParaRPr lang="en-US" b="1" dirty="0"/>
          </a:p>
          <a:p>
            <a:pPr marL="342900" lvl="1" indent="-34290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400050" lvl="2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849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176" y="1797269"/>
            <a:ext cx="8064119" cy="3953826"/>
          </a:xfrm>
        </p:spPr>
        <p:txBody>
          <a:bodyPr>
            <a:noAutofit/>
          </a:bodyPr>
          <a:lstStyle/>
          <a:p>
            <a:pPr lvl="1">
              <a:lnSpc>
                <a:spcPct val="120000"/>
              </a:lnSpc>
              <a:spcBef>
                <a:spcPts val="100"/>
              </a:spcBef>
            </a:pPr>
            <a:r>
              <a:rPr lang="en-US" dirty="0"/>
              <a:t>C</a:t>
            </a:r>
            <a:r>
              <a:rPr lang="en-US" dirty="0" smtClean="0"/>
              <a:t>orrectional </a:t>
            </a:r>
            <a:r>
              <a:rPr lang="en-US" dirty="0"/>
              <a:t>officers must understand RSAT programming and be as committed to </a:t>
            </a:r>
            <a:r>
              <a:rPr lang="en-US" dirty="0" smtClean="0"/>
              <a:t>treatment goals </a:t>
            </a:r>
            <a:r>
              <a:rPr lang="en-US" dirty="0"/>
              <a:t>as RSAT counselors and administrators</a:t>
            </a:r>
            <a:r>
              <a:rPr lang="en-US" dirty="0" smtClean="0"/>
              <a:t>.</a:t>
            </a:r>
          </a:p>
          <a:p>
            <a:pPr lvl="1">
              <a:lnSpc>
                <a:spcPct val="120000"/>
              </a:lnSpc>
              <a:spcBef>
                <a:spcPts val="100"/>
              </a:spcBef>
            </a:pPr>
            <a:endParaRPr lang="en-US" dirty="0"/>
          </a:p>
          <a:p>
            <a:pPr lvl="1">
              <a:lnSpc>
                <a:spcPct val="120000"/>
              </a:lnSpc>
              <a:spcBef>
                <a:spcPts val="100"/>
              </a:spcBef>
            </a:pPr>
            <a:r>
              <a:rPr lang="en-US" dirty="0" smtClean="0"/>
              <a:t>Requires voluntary </a:t>
            </a:r>
            <a:r>
              <a:rPr lang="en-US" dirty="0"/>
              <a:t>self-referral </a:t>
            </a:r>
            <a:r>
              <a:rPr lang="en-US" dirty="0" smtClean="0"/>
              <a:t>into RSAT programming</a:t>
            </a:r>
            <a:endParaRPr lang="en-US" dirty="0"/>
          </a:p>
          <a:p>
            <a:pPr lvl="2">
              <a:lnSpc>
                <a:spcPct val="120000"/>
              </a:lnSpc>
              <a:spcBef>
                <a:spcPts val="100"/>
              </a:spcBef>
            </a:pPr>
            <a:r>
              <a:rPr lang="en-US" dirty="0" smtClean="0"/>
              <a:t>Certify </a:t>
            </a:r>
            <a:r>
              <a:rPr lang="en-US" dirty="0"/>
              <a:t>and reward officers who want to work in RSAT </a:t>
            </a:r>
          </a:p>
          <a:p>
            <a:pPr lvl="1">
              <a:lnSpc>
                <a:spcPct val="120000"/>
              </a:lnSpc>
              <a:spcBef>
                <a:spcPts val="100"/>
              </a:spcBef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76" y="662148"/>
            <a:ext cx="8229600" cy="69272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00"/>
              </a:spcBef>
            </a:pPr>
            <a:r>
              <a:rPr lang="en-US" sz="3200" dirty="0" smtClean="0"/>
              <a:t>Golden Rule of RSAT Corrections Officer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2315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81503"/>
            <a:ext cx="8229600" cy="40044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RSAT CO’s should receive orientation in: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Science of Addiction</a:t>
            </a:r>
          </a:p>
          <a:p>
            <a:r>
              <a:rPr lang="en-US" dirty="0" smtClean="0"/>
              <a:t>Criminogenic Risk-Need-Responsivity</a:t>
            </a:r>
          </a:p>
          <a:p>
            <a:r>
              <a:rPr lang="en-US" dirty="0" smtClean="0"/>
              <a:t>Understanding of the modified Therapeutic Community (TC)</a:t>
            </a:r>
          </a:p>
          <a:p>
            <a:pPr lvl="1"/>
            <a:r>
              <a:rPr lang="en-US" dirty="0" smtClean="0"/>
              <a:t>4 Promising Practice TC’s</a:t>
            </a:r>
          </a:p>
          <a:p>
            <a:pPr lvl="2"/>
            <a:r>
              <a:rPr lang="en-US" dirty="0" smtClean="0"/>
              <a:t>Minnesota </a:t>
            </a:r>
            <a:r>
              <a:rPr lang="en-US" dirty="0"/>
              <a:t>Department of Correction substance use disorder treatment program </a:t>
            </a:r>
            <a:endParaRPr lang="en-US" dirty="0" smtClean="0"/>
          </a:p>
          <a:p>
            <a:pPr lvl="2"/>
            <a:r>
              <a:rPr lang="en-US" dirty="0" smtClean="0"/>
              <a:t>Forever </a:t>
            </a:r>
            <a:r>
              <a:rPr lang="en-US" dirty="0"/>
              <a:t>Free Program at the California Institute for Women </a:t>
            </a:r>
            <a:endParaRPr lang="en-US" dirty="0" smtClean="0"/>
          </a:p>
          <a:p>
            <a:pPr lvl="2"/>
            <a:r>
              <a:rPr lang="en-US" dirty="0" smtClean="0"/>
              <a:t>Amity </a:t>
            </a:r>
            <a:r>
              <a:rPr lang="en-US" dirty="0"/>
              <a:t>In-Prison Therapeutic Community </a:t>
            </a:r>
            <a:endParaRPr lang="en-US" dirty="0" smtClean="0"/>
          </a:p>
          <a:p>
            <a:pPr lvl="2"/>
            <a:r>
              <a:rPr lang="en-US" dirty="0" smtClean="0"/>
              <a:t>Delaware </a:t>
            </a:r>
            <a:r>
              <a:rPr lang="en-US" dirty="0"/>
              <a:t>Department of Correction Key/Crest programs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934729"/>
            <a:ext cx="8229600" cy="692727"/>
          </a:xfrm>
        </p:spPr>
        <p:txBody>
          <a:bodyPr/>
          <a:lstStyle/>
          <a:p>
            <a:r>
              <a:rPr lang="en-US" sz="2800" dirty="0" smtClean="0"/>
              <a:t>Orientation of the Corrections Officer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978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81503"/>
            <a:ext cx="8229600" cy="40044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Structure </a:t>
            </a:r>
            <a:r>
              <a:rPr lang="en-US" dirty="0" smtClean="0"/>
              <a:t>of the Modified Therapeutic </a:t>
            </a:r>
            <a:r>
              <a:rPr lang="en-US" dirty="0" smtClean="0"/>
              <a:t>Community includes: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Orientations to acquaint clients to the rules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Individual </a:t>
            </a:r>
            <a:r>
              <a:rPr lang="en-US" dirty="0"/>
              <a:t>and group counseling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Maintaining </a:t>
            </a:r>
            <a:r>
              <a:rPr lang="en-US" dirty="0"/>
              <a:t>recovery and relapse prevention</a:t>
            </a:r>
          </a:p>
          <a:p>
            <a:endParaRPr lang="en-US" dirty="0" smtClean="0"/>
          </a:p>
          <a:p>
            <a:r>
              <a:rPr lang="en-US" dirty="0" smtClean="0"/>
              <a:t>Reentry </a:t>
            </a:r>
            <a:r>
              <a:rPr lang="en-US" dirty="0"/>
              <a:t>planning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934729"/>
            <a:ext cx="8229600" cy="692727"/>
          </a:xfrm>
        </p:spPr>
        <p:txBody>
          <a:bodyPr/>
          <a:lstStyle/>
          <a:p>
            <a:r>
              <a:rPr lang="en-US" sz="2800" dirty="0" smtClean="0"/>
              <a:t>Modified Therapeutic Community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891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81503"/>
            <a:ext cx="8229600" cy="40044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Components of the Modified Therapeutic </a:t>
            </a:r>
            <a:r>
              <a:rPr lang="en-US" dirty="0" smtClean="0"/>
              <a:t>Community include: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Community meetings, events and ceremonies</a:t>
            </a:r>
          </a:p>
          <a:p>
            <a:pPr lvl="0"/>
            <a:r>
              <a:rPr lang="en-US" dirty="0"/>
              <a:t>Seminars</a:t>
            </a:r>
          </a:p>
          <a:p>
            <a:pPr lvl="0"/>
            <a:r>
              <a:rPr lang="en-US" dirty="0"/>
              <a:t>Group encounters</a:t>
            </a:r>
          </a:p>
          <a:p>
            <a:pPr lvl="0"/>
            <a:r>
              <a:rPr lang="en-US" dirty="0"/>
              <a:t>Group therapy</a:t>
            </a:r>
          </a:p>
          <a:p>
            <a:pPr lvl="0"/>
            <a:r>
              <a:rPr lang="en-US" dirty="0"/>
              <a:t>Tutorial learning sessions</a:t>
            </a:r>
          </a:p>
          <a:p>
            <a:pPr lvl="0"/>
            <a:r>
              <a:rPr lang="en-US" dirty="0"/>
              <a:t>Education classes</a:t>
            </a:r>
          </a:p>
          <a:p>
            <a:pPr lvl="0"/>
            <a:r>
              <a:rPr lang="en-US" dirty="0"/>
              <a:t>Client job-work responsibilities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934729"/>
            <a:ext cx="8229600" cy="692727"/>
          </a:xfrm>
        </p:spPr>
        <p:txBody>
          <a:bodyPr/>
          <a:lstStyle/>
          <a:p>
            <a:r>
              <a:rPr lang="en-US" dirty="0"/>
              <a:t>Modified Therapeutic Community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81503"/>
            <a:ext cx="8229600" cy="40044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Rules of the Modified Therapeutic </a:t>
            </a:r>
            <a:r>
              <a:rPr lang="en-US" dirty="0" smtClean="0"/>
              <a:t>Community include: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dirty="0"/>
              <a:t>Cardinal rules – which protect the community from behaviors that threaten its viability</a:t>
            </a:r>
          </a:p>
          <a:p>
            <a:pPr lvl="0"/>
            <a:r>
              <a:rPr lang="en-US" dirty="0"/>
              <a:t>Major rules – which define the relationship between individual members and community and identify behaviors to be corrected</a:t>
            </a:r>
          </a:p>
          <a:p>
            <a:pPr lvl="0"/>
            <a:r>
              <a:rPr lang="en-US" dirty="0"/>
              <a:t>House rules – which define the “norms” for the community resulting in verbal and written reprimands if violated.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**Institutional rules take precedent over TC rules but CO’s should have familiarity of TC rules to promote recovery of the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934729"/>
            <a:ext cx="8229600" cy="692727"/>
          </a:xfrm>
        </p:spPr>
        <p:txBody>
          <a:bodyPr/>
          <a:lstStyle/>
          <a:p>
            <a:r>
              <a:rPr lang="en-US" dirty="0"/>
              <a:t>Modified Therapeutic Community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46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0176" y="1781503"/>
            <a:ext cx="8229600" cy="40044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Roles of the Modified Therapeutic </a:t>
            </a:r>
            <a:r>
              <a:rPr lang="en-US" dirty="0" smtClean="0"/>
              <a:t>Community include: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Corrections officer as the ultimate “Rational Authority”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rational authorities </a:t>
            </a:r>
            <a:r>
              <a:rPr lang="en-US" dirty="0" smtClean="0"/>
              <a:t>CO’s are </a:t>
            </a:r>
            <a:r>
              <a:rPr lang="en-US" dirty="0"/>
              <a:t>responsible to direct community member’s behavior within the training activities, learning experiences and community scheduling.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8645" y="934729"/>
            <a:ext cx="8229600" cy="692727"/>
          </a:xfrm>
        </p:spPr>
        <p:txBody>
          <a:bodyPr/>
          <a:lstStyle/>
          <a:p>
            <a:r>
              <a:rPr lang="en-US" dirty="0"/>
              <a:t>Modified Therapeutic Community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759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2_CHJ-Office Theme-20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4604</TotalTime>
  <Words>1311</Words>
  <Application>Microsoft Office PowerPoint</Application>
  <PresentationFormat>On-screen Show (4:3)</PresentationFormat>
  <Paragraphs>207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2_CHJ-Office Theme-2017</vt:lpstr>
      <vt:lpstr>2_Office Theme</vt:lpstr>
      <vt:lpstr>The Role of the Corrections  Officer in RSAT Programs  Tuesday, August 1st, 2017  </vt:lpstr>
      <vt:lpstr>Coming Soon!</vt:lpstr>
      <vt:lpstr>The Purpose of the RSAT Corrections Officer</vt:lpstr>
      <vt:lpstr>Golden Rule of RSAT Corrections Officer</vt:lpstr>
      <vt:lpstr>Orientation of the Corrections Officer</vt:lpstr>
      <vt:lpstr>Modified Therapeutic Community</vt:lpstr>
      <vt:lpstr>Modified Therapeutic Community</vt:lpstr>
      <vt:lpstr>Modified Therapeutic Community</vt:lpstr>
      <vt:lpstr>Modified Therapeutic Community</vt:lpstr>
      <vt:lpstr>Role of the Officer in a RSAT facility</vt:lpstr>
      <vt:lpstr>Role of the Officer in a RSAT facility</vt:lpstr>
      <vt:lpstr>Role of the Officer in a RSAT facility</vt:lpstr>
      <vt:lpstr>Role of the Officer in a RSAT facility</vt:lpstr>
      <vt:lpstr>Role of the Officer in a RSAT facility</vt:lpstr>
      <vt:lpstr>Role of the Officer in a RSAT facility</vt:lpstr>
      <vt:lpstr>Role of the Officer in a RSAT facility</vt:lpstr>
      <vt:lpstr>Role of the Officer in Aftercare Treatment</vt:lpstr>
      <vt:lpstr>Role of the Officer in Aftercare Treatment</vt:lpstr>
      <vt:lpstr>Role of the Officer in Aftercare Treatment</vt:lpstr>
      <vt:lpstr>Role of the Officer in Aftercare Treatment</vt:lpstr>
      <vt:lpstr>Role of the Officer in Aftercare Treatment</vt:lpstr>
      <vt:lpstr>Role of the Officer in Aftercare Treatment</vt:lpstr>
      <vt:lpstr>Role of the Officer in Aftercare Treatment</vt:lpstr>
      <vt:lpstr>Key to successful corrections &amp; treatment collaboration</vt:lpstr>
      <vt:lpstr>Key to successful corrections &amp; treatment collaboration</vt:lpstr>
      <vt:lpstr>Testimony of importance of corrections &amp; staff collaboration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jcharlier</dc:creator>
  <cp:lastModifiedBy>BEkelund</cp:lastModifiedBy>
  <cp:revision>371</cp:revision>
  <cp:lastPrinted>2017-02-10T15:36:38Z</cp:lastPrinted>
  <dcterms:created xsi:type="dcterms:W3CDTF">2016-06-03T21:59:50Z</dcterms:created>
  <dcterms:modified xsi:type="dcterms:W3CDTF">2017-07-25T21:15:10Z</dcterms:modified>
</cp:coreProperties>
</file>