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8"/>
  </p:notesMasterIdLst>
  <p:handoutMasterIdLst>
    <p:handoutMasterId r:id="rId39"/>
  </p:handoutMasterIdLst>
  <p:sldIdLst>
    <p:sldId id="313" r:id="rId2"/>
    <p:sldId id="393" r:id="rId3"/>
    <p:sldId id="355" r:id="rId4"/>
    <p:sldId id="398" r:id="rId5"/>
    <p:sldId id="316" r:id="rId6"/>
    <p:sldId id="437" r:id="rId7"/>
    <p:sldId id="361" r:id="rId8"/>
    <p:sldId id="394" r:id="rId9"/>
    <p:sldId id="401" r:id="rId10"/>
    <p:sldId id="402" r:id="rId11"/>
    <p:sldId id="403" r:id="rId12"/>
    <p:sldId id="404" r:id="rId13"/>
    <p:sldId id="407" r:id="rId14"/>
    <p:sldId id="400" r:id="rId15"/>
    <p:sldId id="364" r:id="rId16"/>
    <p:sldId id="365" r:id="rId17"/>
    <p:sldId id="367" r:id="rId18"/>
    <p:sldId id="373" r:id="rId19"/>
    <p:sldId id="383" r:id="rId20"/>
    <p:sldId id="440" r:id="rId21"/>
    <p:sldId id="461" r:id="rId22"/>
    <p:sldId id="380" r:id="rId23"/>
    <p:sldId id="381" r:id="rId24"/>
    <p:sldId id="388" r:id="rId25"/>
    <p:sldId id="387" r:id="rId26"/>
    <p:sldId id="412" r:id="rId27"/>
    <p:sldId id="416" r:id="rId28"/>
    <p:sldId id="415" r:id="rId29"/>
    <p:sldId id="443" r:id="rId30"/>
    <p:sldId id="444" r:id="rId31"/>
    <p:sldId id="445" r:id="rId32"/>
    <p:sldId id="446" r:id="rId33"/>
    <p:sldId id="447" r:id="rId34"/>
    <p:sldId id="448" r:id="rId35"/>
    <p:sldId id="449" r:id="rId36"/>
    <p:sldId id="458"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1356" autoAdjust="0"/>
  </p:normalViewPr>
  <p:slideViewPr>
    <p:cSldViewPr>
      <p:cViewPr varScale="1">
        <p:scale>
          <a:sx n="50" d="100"/>
          <a:sy n="50" d="100"/>
        </p:scale>
        <p:origin x="1648" y="36"/>
      </p:cViewPr>
      <p:guideLst>
        <p:guide orient="horz" pos="2160"/>
        <p:guide pos="2880"/>
      </p:guideLst>
    </p:cSldViewPr>
  </p:slideViewPr>
  <p:outlineViewPr>
    <p:cViewPr>
      <p:scale>
        <a:sx n="33" d="100"/>
        <a:sy n="33" d="100"/>
      </p:scale>
      <p:origin x="0" y="1724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18" y="-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29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3C7F3B1-5F19-47EC-BFE5-85EC2823F88C}" type="datetimeFigureOut">
              <a:rPr lang="en-US" smtClean="0"/>
              <a:pPr/>
              <a:t>7/30/2017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AFD65A6-3B78-4CEF-8590-205D01B1AAA5}" type="slidenum">
              <a:rPr lang="en-US" smtClean="0"/>
              <a:pPr/>
              <a:t>‹#›</a:t>
            </a:fld>
            <a:endParaRPr lang="en-US" dirty="0"/>
          </a:p>
        </p:txBody>
      </p:sp>
    </p:spTree>
    <p:extLst>
      <p:ext uri="{BB962C8B-B14F-4D97-AF65-F5344CB8AC3E}">
        <p14:creationId xmlns:p14="http://schemas.microsoft.com/office/powerpoint/2010/main" val="333165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SAMHSA/CSAT 2010</a:t>
            </a:r>
            <a:endParaRPr lang="en-US" dirty="0"/>
          </a:p>
        </p:txBody>
      </p:sp>
      <p:sp>
        <p:nvSpPr>
          <p:cNvPr id="4" name="Slide Number Placeholder 3"/>
          <p:cNvSpPr>
            <a:spLocks noGrp="1"/>
          </p:cNvSpPr>
          <p:nvPr>
            <p:ph type="sldNum" sz="quarter" idx="10"/>
          </p:nvPr>
        </p:nvSpPr>
        <p:spPr/>
        <p:txBody>
          <a:bodyPr/>
          <a:lstStyle/>
          <a:p>
            <a:fld id="{8AFD65A6-3B78-4CEF-8590-205D01B1AAA5}" type="slidenum">
              <a:rPr lang="en-US" smtClean="0"/>
              <a:pPr/>
              <a:t>4</a:t>
            </a:fld>
            <a:endParaRPr lang="en-US" dirty="0"/>
          </a:p>
        </p:txBody>
      </p:sp>
    </p:spTree>
    <p:extLst>
      <p:ext uri="{BB962C8B-B14F-4D97-AF65-F5344CB8AC3E}">
        <p14:creationId xmlns:p14="http://schemas.microsoft.com/office/powerpoint/2010/main" val="14924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solidFill>
                  <a:srgbClr val="006600"/>
                </a:solidFill>
                <a:latin typeface="Calibri" pitchFamily="34" charset="0"/>
              </a:rPr>
              <a:t>Source: </a:t>
            </a:r>
            <a:r>
              <a:rPr lang="en-US" sz="1300" dirty="0" err="1" smtClean="0">
                <a:solidFill>
                  <a:srgbClr val="006600"/>
                </a:solidFill>
                <a:latin typeface="Calibri" pitchFamily="34" charset="0"/>
              </a:rPr>
              <a:t>Aos</a:t>
            </a:r>
            <a:r>
              <a:rPr lang="en-US" sz="1300" dirty="0" smtClean="0">
                <a:solidFill>
                  <a:srgbClr val="006600"/>
                </a:solidFill>
                <a:latin typeface="Calibri" pitchFamily="34" charset="0"/>
              </a:rPr>
              <a:t>, </a:t>
            </a:r>
            <a:r>
              <a:rPr lang="en-US" sz="1300" dirty="0" err="1" smtClean="0">
                <a:solidFill>
                  <a:srgbClr val="006600"/>
                </a:solidFill>
                <a:latin typeface="Calibri" pitchFamily="34" charset="0"/>
              </a:rPr>
              <a:t>S,etal</a:t>
            </a:r>
            <a:r>
              <a:rPr lang="en-US" sz="1300" dirty="0" smtClean="0">
                <a:solidFill>
                  <a:srgbClr val="006600"/>
                </a:solidFill>
                <a:latin typeface="Calibri" pitchFamily="34" charset="0"/>
              </a:rPr>
              <a:t>, Evidence-Based Public Policy Options to Reduce Future Prison Construction, Criminal Justice Costs, and Crime Rates (</a:t>
            </a:r>
            <a:r>
              <a:rPr lang="en-US" sz="1300" dirty="0" err="1" smtClean="0">
                <a:solidFill>
                  <a:srgbClr val="006600"/>
                </a:solidFill>
                <a:latin typeface="Calibri" pitchFamily="34" charset="0"/>
              </a:rPr>
              <a:t>Olympia,WA:Washington</a:t>
            </a:r>
            <a:r>
              <a:rPr lang="en-US" sz="1300" dirty="0" smtClean="0">
                <a:solidFill>
                  <a:srgbClr val="006600"/>
                </a:solidFill>
                <a:latin typeface="Calibri" pitchFamily="34" charset="0"/>
              </a:rPr>
              <a:t> State Institute for Public Policy, Oct.2006) As cited in Pew Center on the States, </a:t>
            </a:r>
            <a:r>
              <a:rPr lang="en-US" sz="1300" i="1" dirty="0" smtClean="0">
                <a:solidFill>
                  <a:srgbClr val="006600"/>
                </a:solidFill>
                <a:latin typeface="Calibri" pitchFamily="34" charset="0"/>
              </a:rPr>
              <a:t>One in 31: The Long Reach of American Corrections </a:t>
            </a:r>
            <a:r>
              <a:rPr lang="en-US" sz="1300" dirty="0" smtClean="0">
                <a:solidFill>
                  <a:srgbClr val="006600"/>
                </a:solidFill>
                <a:latin typeface="Calibri" pitchFamily="34" charset="0"/>
              </a:rPr>
              <a:t>(Washington, DC: The Pew Charitable Trusts, March 2009).</a:t>
            </a:r>
          </a:p>
          <a:p>
            <a:endParaRPr lang="en-US" dirty="0"/>
          </a:p>
        </p:txBody>
      </p:sp>
      <p:sp>
        <p:nvSpPr>
          <p:cNvPr id="4" name="Slide Number Placeholder 3"/>
          <p:cNvSpPr>
            <a:spLocks noGrp="1"/>
          </p:cNvSpPr>
          <p:nvPr>
            <p:ph type="sldNum" sz="quarter" idx="10"/>
          </p:nvPr>
        </p:nvSpPr>
        <p:spPr/>
        <p:txBody>
          <a:bodyPr/>
          <a:lstStyle/>
          <a:p>
            <a:fld id="{8AFD65A6-3B78-4CEF-8590-205D01B1AAA5}" type="slidenum">
              <a:rPr lang="en-US" smtClean="0"/>
              <a:pPr/>
              <a:t>25</a:t>
            </a:fld>
            <a:endParaRPr lang="en-US" dirty="0"/>
          </a:p>
        </p:txBody>
      </p:sp>
    </p:spTree>
    <p:extLst>
      <p:ext uri="{BB962C8B-B14F-4D97-AF65-F5344CB8AC3E}">
        <p14:creationId xmlns:p14="http://schemas.microsoft.com/office/powerpoint/2010/main" val="44196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err="1" smtClean="0"/>
              <a:t>Lonnetta</a:t>
            </a:r>
            <a:r>
              <a:rPr lang="en-US" sz="1300" dirty="0" smtClean="0"/>
              <a:t> Albright  &amp; David </a:t>
            </a:r>
            <a:r>
              <a:rPr lang="en-US" sz="1300" dirty="0" err="1" smtClean="0"/>
              <a:t>Njabulo</a:t>
            </a:r>
            <a:r>
              <a:rPr lang="en-US" sz="1300" dirty="0" smtClean="0"/>
              <a:t> </a:t>
            </a:r>
            <a:r>
              <a:rPr lang="en-US" sz="1300" dirty="0" err="1" smtClean="0"/>
              <a:t>Whiters</a:t>
            </a:r>
            <a:endParaRPr lang="en-US" dirty="0"/>
          </a:p>
        </p:txBody>
      </p:sp>
      <p:sp>
        <p:nvSpPr>
          <p:cNvPr id="4" name="Slide Number Placeholder 3"/>
          <p:cNvSpPr>
            <a:spLocks noGrp="1"/>
          </p:cNvSpPr>
          <p:nvPr>
            <p:ph type="sldNum" sz="quarter" idx="10"/>
          </p:nvPr>
        </p:nvSpPr>
        <p:spPr/>
        <p:txBody>
          <a:bodyPr/>
          <a:lstStyle/>
          <a:p>
            <a:fld id="{8AFD65A6-3B78-4CEF-8590-205D01B1AAA5}" type="slidenum">
              <a:rPr lang="en-US" smtClean="0"/>
              <a:pPr/>
              <a:t>27</a:t>
            </a:fld>
            <a:endParaRPr lang="en-US" dirty="0"/>
          </a:p>
        </p:txBody>
      </p:sp>
    </p:spTree>
    <p:extLst>
      <p:ext uri="{BB962C8B-B14F-4D97-AF65-F5344CB8AC3E}">
        <p14:creationId xmlns:p14="http://schemas.microsoft.com/office/powerpoint/2010/main" val="145362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 </a:t>
            </a:r>
            <a:r>
              <a:rPr lang="en-US" sz="1300" dirty="0" err="1" smtClean="0"/>
              <a:t>Lonnetta</a:t>
            </a:r>
            <a:r>
              <a:rPr lang="en-US" sz="1300" dirty="0" smtClean="0"/>
              <a:t> Albright  &amp; David </a:t>
            </a:r>
            <a:r>
              <a:rPr lang="en-US" sz="1300" dirty="0" err="1" smtClean="0"/>
              <a:t>Njabulo</a:t>
            </a:r>
            <a:r>
              <a:rPr lang="en-US" sz="1300" dirty="0" smtClean="0"/>
              <a:t> </a:t>
            </a:r>
            <a:r>
              <a:rPr lang="en-US" sz="1300" dirty="0" err="1" smtClean="0"/>
              <a:t>Whiters</a:t>
            </a:r>
            <a:endParaRPr lang="en-US" dirty="0"/>
          </a:p>
        </p:txBody>
      </p:sp>
      <p:sp>
        <p:nvSpPr>
          <p:cNvPr id="4" name="Slide Number Placeholder 3"/>
          <p:cNvSpPr>
            <a:spLocks noGrp="1"/>
          </p:cNvSpPr>
          <p:nvPr>
            <p:ph type="sldNum" sz="quarter" idx="10"/>
          </p:nvPr>
        </p:nvSpPr>
        <p:spPr/>
        <p:txBody>
          <a:bodyPr/>
          <a:lstStyle/>
          <a:p>
            <a:fld id="{8AFD65A6-3B78-4CEF-8590-205D01B1AAA5}" type="slidenum">
              <a:rPr lang="en-US" smtClean="0"/>
              <a:pPr/>
              <a:t>28</a:t>
            </a:fld>
            <a:endParaRPr lang="en-US" dirty="0"/>
          </a:p>
        </p:txBody>
      </p:sp>
    </p:spTree>
    <p:extLst>
      <p:ext uri="{BB962C8B-B14F-4D97-AF65-F5344CB8AC3E}">
        <p14:creationId xmlns:p14="http://schemas.microsoft.com/office/powerpoint/2010/main" val="73621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4143587" y="9117806"/>
            <a:ext cx="3169920" cy="481727"/>
          </a:xfrm>
          <a:noFill/>
        </p:spPr>
        <p:txBody>
          <a:bodyPr lIns="93628" tIns="46814" rIns="93628" bIns="46814"/>
          <a:lstStyle/>
          <a:p>
            <a:pPr eaLnBrk="0" hangingPunct="0"/>
            <a:fld id="{E8061FDF-B156-41DF-811C-2E0148DF1C2B}" type="slidenum">
              <a:rPr lang="en-US"/>
              <a:pPr eaLnBrk="0" hangingPunct="0"/>
              <a:t>29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Source: Data received through August 4, 2004 from 23 States (CA, CO, GA, HI, IA, IL, KS, MA, MD, ME, MI, MN, MO, MT, NE, NJ, OH, OK, RI, SC, TX, UT, WY)  as reported in Office of Applied Studies (OAS;  2005). Treatment Episode Data Set (TEDS): 2002. Discharges from Substance Abuse Treatment Services, </a:t>
            </a:r>
            <a:r>
              <a:rPr lang="en-US" sz="1200" i="1" dirty="0" err="1" smtClean="0"/>
              <a:t>DASIS</a:t>
            </a:r>
            <a:r>
              <a:rPr lang="en-US" sz="1200" i="1" dirty="0" smtClean="0"/>
              <a:t> Series: S-25, </a:t>
            </a:r>
            <a:r>
              <a:rPr lang="en-US" sz="1200" i="1" dirty="0" err="1" smtClean="0"/>
              <a:t>DHHS</a:t>
            </a:r>
            <a:r>
              <a:rPr lang="en-US" sz="1200" i="1" dirty="0" smtClean="0"/>
              <a:t> Publication No. (</a:t>
            </a:r>
            <a:r>
              <a:rPr lang="en-US" sz="1200" i="1" dirty="0" err="1" smtClean="0"/>
              <a:t>SMA</a:t>
            </a:r>
            <a:r>
              <a:rPr lang="en-US" sz="1200" i="1" dirty="0" smtClean="0"/>
              <a:t>) 04-3967, Rockville, MD: Substance Abuse and Mental Health Services Administration.   Retrieved from http://wwwdasis.samhsa.gov/teds02/2002_teds_rpt_d.pdf .</a:t>
            </a:r>
          </a:p>
          <a:p>
            <a:r>
              <a:rPr lang="en-US" dirty="0" smtClean="0">
                <a:latin typeface="Times" pitchFamily="-106" charset="0"/>
                <a:ea typeface="ＭＳ Ｐゴシック" pitchFamily="-106" charset="-128"/>
              </a:rPr>
              <a:t>This figure shows the median length of stay by level of care</a:t>
            </a:r>
          </a:p>
        </p:txBody>
      </p:sp>
    </p:spTree>
    <p:extLst>
      <p:ext uri="{BB962C8B-B14F-4D97-AF65-F5344CB8AC3E}">
        <p14:creationId xmlns:p14="http://schemas.microsoft.com/office/powerpoint/2010/main" val="38762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4145281" y="9117806"/>
            <a:ext cx="3168227" cy="481727"/>
          </a:xfrm>
          <a:noFill/>
        </p:spPr>
        <p:txBody>
          <a:bodyPr lIns="93628" tIns="46814" rIns="93628" bIns="46814"/>
          <a:lstStyle/>
          <a:p>
            <a:pPr eaLnBrk="0" hangingPunct="0"/>
            <a:fld id="{119791C7-BB9C-4FD0-B6FB-816938DAAEA7}" type="slidenum">
              <a:rPr lang="en-US"/>
              <a:pPr eaLnBrk="0" hangingPunct="0"/>
              <a:t>30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latin typeface="Times" pitchFamily="-106" charset="0"/>
                <a:ea typeface="ＭＳ Ｐゴシック" pitchFamily="-106" charset="-128"/>
              </a:rPr>
              <a:t>A key question that is often asked is how long someone is at risk of relapse.   This figure shows the odds of sustaining relapsed from year 7 to year 8 based on the duration of abstinence. </a:t>
            </a:r>
          </a:p>
          <a:p>
            <a:endParaRPr lang="en-US" smtClean="0">
              <a:latin typeface="Times" pitchFamily="-106" charset="0"/>
              <a:ea typeface="ＭＳ Ｐゴシック" pitchFamily="-106" charset="-128"/>
            </a:endParaRPr>
          </a:p>
          <a:p>
            <a:endParaRPr lang="en-US" smtClean="0">
              <a:latin typeface="Times" pitchFamily="-106" charset="0"/>
              <a:ea typeface="ＭＳ Ｐゴシック" pitchFamily="-106" charset="-128"/>
            </a:endParaRPr>
          </a:p>
        </p:txBody>
      </p:sp>
    </p:spTree>
    <p:extLst>
      <p:ext uri="{BB962C8B-B14F-4D97-AF65-F5344CB8AC3E}">
        <p14:creationId xmlns:p14="http://schemas.microsoft.com/office/powerpoint/2010/main" val="65157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latin typeface="Times" pitchFamily="-106" charset="0"/>
                <a:ea typeface="ＭＳ Ｐゴシック" pitchFamily="-106" charset="-128"/>
              </a:rPr>
              <a:t>We now know that there are many ways that people find and stay in long-term recovery. It’s important to let people know there is no ONE right way into recovery. Another way to say this is to say there is no wrong door into recovery as long as the person feels that it’s right and working for them and they are experiencing success. And, if one pathway doesn’t work, just like other illnesses, we want to encourage people to find the pathway that works for them.</a:t>
            </a:r>
          </a:p>
        </p:txBody>
      </p:sp>
    </p:spTree>
    <p:extLst>
      <p:ext uri="{BB962C8B-B14F-4D97-AF65-F5344CB8AC3E}">
        <p14:creationId xmlns:p14="http://schemas.microsoft.com/office/powerpoint/2010/main" val="413459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4145281" y="9117806"/>
            <a:ext cx="3168227" cy="481727"/>
          </a:xfrm>
          <a:noFill/>
        </p:spPr>
        <p:txBody>
          <a:bodyPr lIns="93628" tIns="46814" rIns="93628" bIns="46814"/>
          <a:lstStyle/>
          <a:p>
            <a:pPr eaLnBrk="0" hangingPunct="0"/>
            <a:fld id="{5DBC57BD-8B37-491F-8AEF-4567A493345B}" type="slidenum">
              <a:rPr lang="en-US"/>
              <a:pPr eaLnBrk="0" hangingPunct="0"/>
              <a:t>32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169863" indent="-169863">
              <a:spcBef>
                <a:spcPct val="50000"/>
              </a:spcBef>
            </a:pPr>
            <a:r>
              <a:rPr lang="en-US" sz="1200" dirty="0" smtClean="0"/>
              <a:t>Dennis, </a:t>
            </a:r>
            <a:r>
              <a:rPr lang="en-US" sz="1200" dirty="0" err="1" smtClean="0"/>
              <a:t>M.L.</a:t>
            </a:r>
            <a:r>
              <a:rPr lang="en-US" sz="1200" dirty="0" smtClean="0"/>
              <a:t>, Foss, M.A., &amp; Scott, </a:t>
            </a:r>
            <a:r>
              <a:rPr lang="en-US" sz="1200" dirty="0" err="1" smtClean="0"/>
              <a:t>C.K</a:t>
            </a:r>
            <a:r>
              <a:rPr lang="en-US" sz="1200" dirty="0" smtClean="0"/>
              <a:t> (2007). An eight-year perspective on the relationship between the duration of abstinence and other aspects of recovery. </a:t>
            </a:r>
            <a:r>
              <a:rPr lang="en-US" sz="1200" i="1" dirty="0" smtClean="0"/>
              <a:t>Evaluation Review</a:t>
            </a:r>
            <a:r>
              <a:rPr lang="en-US" sz="1200" dirty="0" smtClean="0"/>
              <a:t>, 31(6), 585-612.</a:t>
            </a:r>
            <a:endParaRPr lang="en-US" sz="1200" dirty="0"/>
          </a:p>
        </p:txBody>
      </p:sp>
    </p:spTree>
    <p:extLst>
      <p:ext uri="{BB962C8B-B14F-4D97-AF65-F5344CB8AC3E}">
        <p14:creationId xmlns:p14="http://schemas.microsoft.com/office/powerpoint/2010/main" val="759474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mtClean="0">
                <a:latin typeface="Arial" charset="0"/>
                <a:ea typeface="ＭＳ Ｐゴシック" pitchFamily="-106" charset="-128"/>
              </a:rPr>
              <a:t>What’s that? Why, it’s the Killer D’s – DSM, diagnosis, disorder, disease, dysfunction…</a:t>
            </a:r>
          </a:p>
          <a:p>
            <a:pPr eaLnBrk="1" hangingPunct="1"/>
            <a:r>
              <a:rPr lang="en-US" smtClean="0">
                <a:latin typeface="Arial" charset="0"/>
                <a:ea typeface="ＭＳ Ｐゴシック" pitchFamily="-106" charset="-128"/>
              </a:rPr>
              <a:t>Be(e)ing replaced by…</a:t>
            </a:r>
          </a:p>
        </p:txBody>
      </p:sp>
      <p:sp>
        <p:nvSpPr>
          <p:cNvPr id="40964" name="Header Placeholder 3"/>
          <p:cNvSpPr>
            <a:spLocks noGrp="1"/>
          </p:cNvSpPr>
          <p:nvPr>
            <p:ph type="hdr" sz="quarter"/>
          </p:nvPr>
        </p:nvSpPr>
        <p:spPr>
          <a:xfrm>
            <a:off x="1" y="0"/>
            <a:ext cx="3168227" cy="481727"/>
          </a:xfrm>
          <a:noFill/>
        </p:spPr>
        <p:txBody>
          <a:bodyPr lIns="93628" tIns="46814" rIns="93628" bIns="46814"/>
          <a:lstStyle/>
          <a:p>
            <a:pPr defTabSz="951509" eaLnBrk="0" hangingPunct="0"/>
            <a:r>
              <a:rPr lang="en-US" dirty="0" err="1"/>
              <a:t>Kaltenecker</a:t>
            </a:r>
            <a:r>
              <a:rPr lang="en-US" dirty="0"/>
              <a:t> &amp; </a:t>
            </a:r>
            <a:r>
              <a:rPr lang="en-US" dirty="0" err="1"/>
              <a:t>Braucht</a:t>
            </a:r>
            <a:endParaRPr lang="en-US" dirty="0"/>
          </a:p>
        </p:txBody>
      </p:sp>
      <p:sp>
        <p:nvSpPr>
          <p:cNvPr id="40965" name="Date Placeholder 4"/>
          <p:cNvSpPr>
            <a:spLocks noGrp="1"/>
          </p:cNvSpPr>
          <p:nvPr>
            <p:ph type="dt" sz="quarter" idx="1"/>
          </p:nvPr>
        </p:nvSpPr>
        <p:spPr>
          <a:xfrm>
            <a:off x="4145281" y="0"/>
            <a:ext cx="3168227" cy="481727"/>
          </a:xfrm>
          <a:noFill/>
        </p:spPr>
        <p:txBody>
          <a:bodyPr lIns="93628" tIns="46814" rIns="93628" bIns="46814"/>
          <a:lstStyle/>
          <a:p>
            <a:pPr defTabSz="951509" eaLnBrk="0" hangingPunct="0"/>
            <a:r>
              <a:rPr lang="en-US" dirty="0"/>
              <a:t>Advancing Recovery from Addiction</a:t>
            </a:r>
          </a:p>
        </p:txBody>
      </p:sp>
      <p:sp>
        <p:nvSpPr>
          <p:cNvPr id="40966" name="Footer Placeholder 5"/>
          <p:cNvSpPr>
            <a:spLocks noGrp="1"/>
          </p:cNvSpPr>
          <p:nvPr>
            <p:ph type="ftr" sz="quarter" idx="4"/>
          </p:nvPr>
        </p:nvSpPr>
        <p:spPr>
          <a:xfrm>
            <a:off x="1" y="9117806"/>
            <a:ext cx="3168227" cy="481727"/>
          </a:xfrm>
          <a:noFill/>
        </p:spPr>
        <p:txBody>
          <a:bodyPr lIns="93628" tIns="46814" rIns="93628" bIns="46814"/>
          <a:lstStyle/>
          <a:p>
            <a:pPr defTabSz="951509" eaLnBrk="0" hangingPunct="0"/>
            <a:r>
              <a:rPr lang="en-US" dirty="0"/>
              <a:t>2009 SC FAVOR Conference</a:t>
            </a:r>
          </a:p>
        </p:txBody>
      </p:sp>
      <p:sp>
        <p:nvSpPr>
          <p:cNvPr id="40967" name="Slide Number Placeholder 7"/>
          <p:cNvSpPr>
            <a:spLocks noGrp="1"/>
          </p:cNvSpPr>
          <p:nvPr>
            <p:ph type="sldNum" sz="quarter" idx="5"/>
          </p:nvPr>
        </p:nvSpPr>
        <p:spPr>
          <a:xfrm>
            <a:off x="4145281" y="9117806"/>
            <a:ext cx="3168227" cy="481727"/>
          </a:xfrm>
          <a:noFill/>
        </p:spPr>
        <p:txBody>
          <a:bodyPr lIns="93628" tIns="46814" rIns="93628" bIns="46814"/>
          <a:lstStyle/>
          <a:p>
            <a:pPr defTabSz="951509" eaLnBrk="0" hangingPunct="0"/>
            <a:fld id="{2416B4DA-B559-4765-91BB-FC91D2B80308}" type="slidenum">
              <a:rPr lang="en-US"/>
              <a:pPr defTabSz="951509" eaLnBrk="0" hangingPunct="0"/>
              <a:t>33</a:t>
            </a:fld>
            <a:endParaRPr lang="en-US" dirty="0"/>
          </a:p>
        </p:txBody>
      </p:sp>
    </p:spTree>
    <p:extLst>
      <p:ext uri="{BB962C8B-B14F-4D97-AF65-F5344CB8AC3E}">
        <p14:creationId xmlns:p14="http://schemas.microsoft.com/office/powerpoint/2010/main" val="118155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solidFill>
                  <a:schemeClr val="tx2"/>
                </a:solidFill>
              </a:rPr>
              <a:t>SAMHSA/CSAT 2010</a:t>
            </a:r>
            <a:endParaRPr lang="en-US" dirty="0"/>
          </a:p>
        </p:txBody>
      </p:sp>
      <p:sp>
        <p:nvSpPr>
          <p:cNvPr id="4" name="Slide Number Placeholder 3"/>
          <p:cNvSpPr>
            <a:spLocks noGrp="1"/>
          </p:cNvSpPr>
          <p:nvPr>
            <p:ph type="sldNum" sz="quarter" idx="10"/>
          </p:nvPr>
        </p:nvSpPr>
        <p:spPr/>
        <p:txBody>
          <a:bodyPr/>
          <a:lstStyle/>
          <a:p>
            <a:fld id="{8AFD65A6-3B78-4CEF-8590-205D01B1AAA5}" type="slidenum">
              <a:rPr lang="en-US" smtClean="0"/>
              <a:pPr/>
              <a:t>6</a:t>
            </a:fld>
            <a:endParaRPr lang="en-US" dirty="0"/>
          </a:p>
        </p:txBody>
      </p:sp>
    </p:spTree>
    <p:extLst>
      <p:ext uri="{BB962C8B-B14F-4D97-AF65-F5344CB8AC3E}">
        <p14:creationId xmlns:p14="http://schemas.microsoft.com/office/powerpoint/2010/main" val="36688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8FFB218F-5E0C-44C6-A8E6-63FF259B68F4}" type="slidenum">
              <a:rPr lang="en-US" smtClean="0">
                <a:ea typeface="ＭＳ Ｐゴシック" pitchFamily="34" charset="-128"/>
              </a:rPr>
              <a:pPr/>
              <a:t>9</a:t>
            </a:fld>
            <a:endParaRPr lang="en-US" smtClean="0">
              <a:ea typeface="ＭＳ Ｐゴシック" pitchFamily="34" charset="-128"/>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algn="r">
              <a:lnSpc>
                <a:spcPct val="80000"/>
              </a:lnSpc>
            </a:pPr>
            <a:r>
              <a:rPr lang="en-US" dirty="0" smtClean="0">
                <a:solidFill>
                  <a:schemeClr val="tx2"/>
                </a:solidFill>
              </a:rPr>
              <a:t>SAMHSA/CSAT</a:t>
            </a:r>
          </a:p>
          <a:p>
            <a:pPr algn="r">
              <a:lnSpc>
                <a:spcPct val="80000"/>
              </a:lnSpc>
            </a:pPr>
            <a:r>
              <a:rPr lang="en-US" dirty="0" smtClean="0">
                <a:solidFill>
                  <a:schemeClr val="tx2"/>
                </a:solidFill>
              </a:rPr>
              <a:t>2010</a:t>
            </a:r>
          </a:p>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59330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508158D9-A710-4D48-AE9F-96D01C2572B6}" type="slidenum">
              <a:rPr lang="en-US" smtClean="0">
                <a:ea typeface="ＭＳ Ｐゴシック" pitchFamily="34" charset="-128"/>
              </a:rPr>
              <a:pPr/>
              <a:t>10</a:t>
            </a:fld>
            <a:endParaRPr lang="en-US" smtClean="0">
              <a:ea typeface="ＭＳ Ｐゴシック" pitchFamily="34" charset="-128"/>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11128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A0DB87E-CB31-4EBE-AEF8-0EDEEEE6C03F}" type="slidenum">
              <a:rPr lang="en-US" smtClean="0">
                <a:ea typeface="ＭＳ Ｐゴシック" pitchFamily="34" charset="-128"/>
              </a:rPr>
              <a:pPr/>
              <a:t>11</a:t>
            </a:fld>
            <a:endParaRPr lang="en-US" smtClean="0">
              <a:ea typeface="ＭＳ Ｐゴシック" pitchFamily="34"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99488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1AFFF073-DD1E-46CD-B16E-A6446189CFFC}" type="slidenum">
              <a:rPr lang="en-US" smtClean="0">
                <a:ea typeface="ＭＳ Ｐゴシック" pitchFamily="34" charset="-128"/>
              </a:rPr>
              <a:pPr/>
              <a:t>12</a:t>
            </a:fld>
            <a:endParaRPr lang="en-US" smtClean="0">
              <a:ea typeface="ＭＳ Ｐゴシック" pitchFamily="34" charset="-128"/>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9728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594DBF47-07C6-4F18-BB6E-F05435496D7F}" type="slidenum">
              <a:rPr lang="en-US" smtClean="0">
                <a:ea typeface="ＭＳ Ｐゴシック" pitchFamily="34" charset="-128"/>
              </a:rPr>
              <a:pPr/>
              <a:t>13</a:t>
            </a:fld>
            <a:endParaRPr lang="en-US" smtClean="0">
              <a:ea typeface="ＭＳ Ｐゴシック" pitchFamily="34" charset="-128"/>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03766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StOP program in Philadelphia provides a comprehensive range of services and supports for people to select from.  Additionally they have formed partnerships with community stakeholders to assist people receiving services.  One such partnership was formed with a local barber shop.  The barber comes into the program to give people hair cuts to help them prepare for job interviews etc, but in addition, people in the program who are interested in learning this skill do an internship at this barber shop in the community.  They learn valuable skills, expand their social network, develop  a reference and better position themselves for employment.</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Comment on lost opportunities from Alumnus construction company</a:t>
            </a:r>
          </a:p>
        </p:txBody>
      </p:sp>
    </p:spTree>
    <p:extLst>
      <p:ext uri="{BB962C8B-B14F-4D97-AF65-F5344CB8AC3E}">
        <p14:creationId xmlns:p14="http://schemas.microsoft.com/office/powerpoint/2010/main" val="34340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solidFill>
                  <a:srgbClr val="006600"/>
                </a:solidFill>
                <a:latin typeface="Calibri" pitchFamily="34" charset="0"/>
              </a:rPr>
              <a:t>* outpatient, intensive outpatient, short-term residential (30 days or less), and long-term residential (more than 30 days</a:t>
            </a:r>
            <a:r>
              <a:rPr lang="en-US" dirty="0" smtClean="0">
                <a:solidFill>
                  <a:srgbClr val="006600"/>
                </a:solidFill>
                <a:latin typeface="Calibri" pitchFamily="34" charset="0"/>
              </a:rPr>
              <a:t>)</a:t>
            </a:r>
          </a:p>
        </p:txBody>
      </p:sp>
      <p:sp>
        <p:nvSpPr>
          <p:cNvPr id="4" name="Slide Number Placeholder 3"/>
          <p:cNvSpPr>
            <a:spLocks noGrp="1"/>
          </p:cNvSpPr>
          <p:nvPr>
            <p:ph type="sldNum" sz="quarter" idx="10"/>
          </p:nvPr>
        </p:nvSpPr>
        <p:spPr/>
        <p:txBody>
          <a:bodyPr/>
          <a:lstStyle/>
          <a:p>
            <a:fld id="{8AFD65A6-3B78-4CEF-8590-205D01B1AAA5}" type="slidenum">
              <a:rPr lang="en-US" smtClean="0"/>
              <a:pPr/>
              <a:t>23</a:t>
            </a:fld>
            <a:endParaRPr lang="en-US" dirty="0"/>
          </a:p>
        </p:txBody>
      </p:sp>
    </p:spTree>
    <p:extLst>
      <p:ext uri="{BB962C8B-B14F-4D97-AF65-F5344CB8AC3E}">
        <p14:creationId xmlns:p14="http://schemas.microsoft.com/office/powerpoint/2010/main" val="280478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D84A5EF-9287-4A0E-8B85-B804244EE641}" type="datetimeFigureOut">
              <a:rPr lang="en-US" smtClean="0"/>
              <a:pPr>
                <a:defRPr/>
              </a:pPr>
              <a:t>7/30/2017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328DC1-CF16-499B-86CC-01E49F2085AB}" type="slidenum">
              <a:rPr lang="en-US" smtClean="0"/>
              <a:pPr>
                <a:defRPr/>
              </a:pPr>
              <a:t>‹#›</a:t>
            </a:fld>
            <a:endParaRPr lang="en-US" dirty="0"/>
          </a:p>
        </p:txBody>
      </p:sp>
    </p:spTree>
    <p:extLst>
      <p:ext uri="{BB962C8B-B14F-4D97-AF65-F5344CB8AC3E}">
        <p14:creationId xmlns:p14="http://schemas.microsoft.com/office/powerpoint/2010/main" val="14343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03A0987-12B3-4D40-A33A-88280185B627}" type="datetimeFigureOut">
              <a:rPr lang="en-US" smtClean="0"/>
              <a:pPr>
                <a:defRPr/>
              </a:pPr>
              <a:t>7/30/2017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C6C66E-2DA3-49CF-A44E-12D1097BB4DF}" type="slidenum">
              <a:rPr lang="en-US" smtClean="0"/>
              <a:pPr>
                <a:defRPr/>
              </a:pPr>
              <a:t>‹#›</a:t>
            </a:fld>
            <a:endParaRPr lang="en-US" dirty="0"/>
          </a:p>
        </p:txBody>
      </p:sp>
    </p:spTree>
    <p:extLst>
      <p:ext uri="{BB962C8B-B14F-4D97-AF65-F5344CB8AC3E}">
        <p14:creationId xmlns:p14="http://schemas.microsoft.com/office/powerpoint/2010/main" val="178575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03A0987-12B3-4D40-A33A-88280185B627}" type="datetimeFigureOut">
              <a:rPr lang="en-US" smtClean="0"/>
              <a:pPr>
                <a:defRPr/>
              </a:pPr>
              <a:t>7/30/2017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C6C66E-2DA3-49CF-A44E-12D1097BB4DF}" type="slidenum">
              <a:rPr lang="en-US" smtClean="0"/>
              <a:pPr>
                <a:defRPr/>
              </a:pPr>
              <a:t>‹#›</a:t>
            </a:fld>
            <a:endParaRPr lang="en-US" dirty="0"/>
          </a:p>
        </p:txBody>
      </p:sp>
    </p:spTree>
    <p:extLst>
      <p:ext uri="{BB962C8B-B14F-4D97-AF65-F5344CB8AC3E}">
        <p14:creationId xmlns:p14="http://schemas.microsoft.com/office/powerpoint/2010/main" val="380973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03A0987-12B3-4D40-A33A-88280185B627}" type="datetimeFigureOut">
              <a:rPr lang="en-US" smtClean="0"/>
              <a:pPr>
                <a:defRPr/>
              </a:pPr>
              <a:t>7/30/2017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CC6C66E-2DA3-49CF-A44E-12D1097BB4D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B921F0A-E284-4053-A151-DC8A5F0530C5}" type="datetimeFigureOut">
              <a:rPr lang="en-US" smtClean="0"/>
              <a:pPr>
                <a:defRPr/>
              </a:pPr>
              <a:t>7/30/2017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AE21FD-E20F-494D-B44A-6FBC3FB577DF}" type="slidenum">
              <a:rPr lang="en-US" smtClean="0"/>
              <a:pPr>
                <a:defRPr/>
              </a:pPr>
              <a:t>‹#›</a:t>
            </a:fld>
            <a:endParaRPr lang="en-US" dirty="0"/>
          </a:p>
        </p:txBody>
      </p:sp>
    </p:spTree>
    <p:extLst>
      <p:ext uri="{BB962C8B-B14F-4D97-AF65-F5344CB8AC3E}">
        <p14:creationId xmlns:p14="http://schemas.microsoft.com/office/powerpoint/2010/main" val="105101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2D0E4A-AFB7-4087-9302-679FE6ABB62E}" type="datetimeFigureOut">
              <a:rPr lang="en-US" smtClean="0"/>
              <a:pPr>
                <a:defRPr/>
              </a:pPr>
              <a:t>7/30/2017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D2CAA8-8116-4000-A5B1-3CB5F7B5B3BF}" type="slidenum">
              <a:rPr lang="en-US" smtClean="0"/>
              <a:pPr>
                <a:defRPr/>
              </a:pPr>
              <a:t>‹#›</a:t>
            </a:fld>
            <a:endParaRPr lang="en-US" dirty="0"/>
          </a:p>
        </p:txBody>
      </p:sp>
    </p:spTree>
    <p:extLst>
      <p:ext uri="{BB962C8B-B14F-4D97-AF65-F5344CB8AC3E}">
        <p14:creationId xmlns:p14="http://schemas.microsoft.com/office/powerpoint/2010/main" val="118497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C1F7B9-9C1A-47C5-BA62-42CA210B6715}" type="datetimeFigureOut">
              <a:rPr lang="en-US" smtClean="0"/>
              <a:pPr>
                <a:defRPr/>
              </a:pPr>
              <a:t>7/30/2017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B728B9D-9FCB-4CF1-A89A-D0CFCEBDC6CB}" type="slidenum">
              <a:rPr lang="en-US" smtClean="0"/>
              <a:pPr>
                <a:defRPr/>
              </a:pPr>
              <a:t>‹#›</a:t>
            </a:fld>
            <a:endParaRPr lang="en-US" dirty="0"/>
          </a:p>
        </p:txBody>
      </p:sp>
    </p:spTree>
    <p:extLst>
      <p:ext uri="{BB962C8B-B14F-4D97-AF65-F5344CB8AC3E}">
        <p14:creationId xmlns:p14="http://schemas.microsoft.com/office/powerpoint/2010/main" val="99627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03A0987-12B3-4D40-A33A-88280185B627}" type="datetimeFigureOut">
              <a:rPr lang="en-US" smtClean="0"/>
              <a:pPr>
                <a:defRPr/>
              </a:pPr>
              <a:t>7/30/2017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CC6C66E-2DA3-49CF-A44E-12D1097BB4DF}" type="slidenum">
              <a:rPr lang="en-US" smtClean="0"/>
              <a:pPr>
                <a:defRPr/>
              </a:pPr>
              <a:t>‹#›</a:t>
            </a:fld>
            <a:endParaRPr lang="en-US" dirty="0"/>
          </a:p>
        </p:txBody>
      </p:sp>
    </p:spTree>
    <p:extLst>
      <p:ext uri="{BB962C8B-B14F-4D97-AF65-F5344CB8AC3E}">
        <p14:creationId xmlns:p14="http://schemas.microsoft.com/office/powerpoint/2010/main" val="106813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869E6DA-3A3E-4F81-8555-7F705233E653}" type="datetimeFigureOut">
              <a:rPr lang="en-US" smtClean="0"/>
              <a:pPr>
                <a:defRPr/>
              </a:pPr>
              <a:t>7/30/2017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8F9B97-2947-4C39-A1B4-D5474709341E}" type="slidenum">
              <a:rPr lang="en-US" smtClean="0"/>
              <a:pPr>
                <a:defRPr/>
              </a:pPr>
              <a:t>‹#›</a:t>
            </a:fld>
            <a:endParaRPr lang="en-US" dirty="0"/>
          </a:p>
        </p:txBody>
      </p:sp>
    </p:spTree>
    <p:extLst>
      <p:ext uri="{BB962C8B-B14F-4D97-AF65-F5344CB8AC3E}">
        <p14:creationId xmlns:p14="http://schemas.microsoft.com/office/powerpoint/2010/main" val="158319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6718BEF-D1F3-450B-BA04-0B310285CE4D}" type="datetimeFigureOut">
              <a:rPr lang="en-US" smtClean="0"/>
              <a:pPr>
                <a:defRPr/>
              </a:pPr>
              <a:t>7/30/2017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E6A0749-AE2C-46E4-BF01-719CD6A240AF}" type="slidenum">
              <a:rPr lang="en-US" smtClean="0"/>
              <a:pPr>
                <a:defRPr/>
              </a:pPr>
              <a:t>‹#›</a:t>
            </a:fld>
            <a:endParaRPr lang="en-US" dirty="0"/>
          </a:p>
        </p:txBody>
      </p:sp>
    </p:spTree>
    <p:extLst>
      <p:ext uri="{BB962C8B-B14F-4D97-AF65-F5344CB8AC3E}">
        <p14:creationId xmlns:p14="http://schemas.microsoft.com/office/powerpoint/2010/main" val="163831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03A0987-12B3-4D40-A33A-88280185B627}" type="datetimeFigureOut">
              <a:rPr lang="en-US" smtClean="0"/>
              <a:pPr>
                <a:defRPr/>
              </a:pPr>
              <a:t>7/30/2017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CC6C66E-2DA3-49CF-A44E-12D1097BB4DF}" type="slidenum">
              <a:rPr lang="en-US" smtClean="0"/>
              <a:pPr>
                <a:defRPr/>
              </a:pPr>
              <a:t>‹#›</a:t>
            </a:fld>
            <a:endParaRPr lang="en-US" dirty="0"/>
          </a:p>
        </p:txBody>
      </p:sp>
    </p:spTree>
    <p:extLst>
      <p:ext uri="{BB962C8B-B14F-4D97-AF65-F5344CB8AC3E}">
        <p14:creationId xmlns:p14="http://schemas.microsoft.com/office/powerpoint/2010/main" val="245111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42EC06-75A2-4402-BEF4-E3DDF9A27045}" type="datetimeFigureOut">
              <a:rPr lang="en-US" smtClean="0"/>
              <a:pPr>
                <a:defRPr/>
              </a:pPr>
              <a:t>7/30/2017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85BE4F4-6A78-43CA-8DB6-7F62633F1859}" type="slidenum">
              <a:rPr lang="en-US" smtClean="0"/>
              <a:pPr>
                <a:defRPr/>
              </a:pPr>
              <a:t>‹#›</a:t>
            </a:fld>
            <a:endParaRPr lang="en-US" dirty="0"/>
          </a:p>
        </p:txBody>
      </p:sp>
    </p:spTree>
    <p:extLst>
      <p:ext uri="{BB962C8B-B14F-4D97-AF65-F5344CB8AC3E}">
        <p14:creationId xmlns:p14="http://schemas.microsoft.com/office/powerpoint/2010/main" val="177790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03A0987-12B3-4D40-A33A-88280185B627}" type="datetimeFigureOut">
              <a:rPr lang="en-US" smtClean="0"/>
              <a:pPr>
                <a:defRPr/>
              </a:pPr>
              <a:t>7/30/2017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CC6C66E-2DA3-49CF-A44E-12D1097BB4DF}" type="slidenum">
              <a:rPr lang="en-US" smtClean="0"/>
              <a:pPr>
                <a:defRPr/>
              </a:pPr>
              <a:t>‹#›</a:t>
            </a:fld>
            <a:endParaRPr lang="en-US" dirty="0"/>
          </a:p>
        </p:txBody>
      </p:sp>
    </p:spTree>
    <p:extLst>
      <p:ext uri="{BB962C8B-B14F-4D97-AF65-F5344CB8AC3E}">
        <p14:creationId xmlns:p14="http://schemas.microsoft.com/office/powerpoint/2010/main" val="25077551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7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illiamwhitepaper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ctrTitle"/>
          </p:nvPr>
        </p:nvSpPr>
        <p:spPr>
          <a:xfrm>
            <a:off x="685800" y="609600"/>
            <a:ext cx="7772400" cy="2438400"/>
          </a:xfrm>
        </p:spPr>
        <p:txBody>
          <a:bodyPr/>
          <a:lstStyle/>
          <a:p>
            <a:pPr>
              <a:lnSpc>
                <a:spcPct val="90000"/>
              </a:lnSpc>
            </a:pPr>
            <a:r>
              <a:rPr lang="en-US" sz="4000" b="1" dirty="0" smtClean="0">
                <a:latin typeface="Arial Black" panose="020B0A04020102020204" pitchFamily="34" charset="0"/>
                <a:ea typeface="ＭＳ Ｐゴシック" pitchFamily="34" charset="-128"/>
              </a:rPr>
              <a:t>ROSC:  </a:t>
            </a:r>
            <a:br>
              <a:rPr lang="en-US" sz="4000" b="1" dirty="0" smtClean="0">
                <a:latin typeface="Arial Black" panose="020B0A04020102020204" pitchFamily="34" charset="0"/>
                <a:ea typeface="ＭＳ Ｐゴシック" pitchFamily="34" charset="-128"/>
              </a:rPr>
            </a:br>
            <a:r>
              <a:rPr lang="en-US" sz="4000" b="1" dirty="0" smtClean="0">
                <a:latin typeface="Arial Black" panose="020B0A04020102020204" pitchFamily="34" charset="0"/>
                <a:ea typeface="ＭＳ Ｐゴシック" pitchFamily="34" charset="-128"/>
              </a:rPr>
              <a:t>Recovery Oriented Systems of Care</a:t>
            </a:r>
            <a:r>
              <a:rPr lang="en-US" sz="3600" dirty="0" smtClean="0">
                <a:latin typeface="Arial Black" panose="020B0A04020102020204" pitchFamily="34" charset="0"/>
                <a:ea typeface="ＭＳ Ｐゴシック" pitchFamily="34" charset="-128"/>
              </a:rPr>
              <a:t/>
            </a:r>
            <a:br>
              <a:rPr lang="en-US" sz="3600" dirty="0" smtClean="0">
                <a:latin typeface="Arial Black" panose="020B0A04020102020204" pitchFamily="34" charset="0"/>
                <a:ea typeface="ＭＳ Ｐゴシック" pitchFamily="34" charset="-128"/>
              </a:rPr>
            </a:br>
            <a:endParaRPr lang="en-US" sz="3600" dirty="0" smtClean="0">
              <a:latin typeface="Arial Black" panose="020B0A04020102020204" pitchFamily="34" charset="0"/>
              <a:ea typeface="ＭＳ Ｐゴシック" pitchFamily="-65" charset="-128"/>
            </a:endParaRPr>
          </a:p>
        </p:txBody>
      </p:sp>
      <p:sp>
        <p:nvSpPr>
          <p:cNvPr id="2" name="Subtitle 1"/>
          <p:cNvSpPr>
            <a:spLocks noGrp="1"/>
          </p:cNvSpPr>
          <p:nvPr>
            <p:ph type="subTitle" idx="1"/>
          </p:nvPr>
        </p:nvSpPr>
        <p:spPr>
          <a:xfrm>
            <a:off x="1524000" y="3505200"/>
            <a:ext cx="6400800" cy="2590800"/>
          </a:xfrm>
        </p:spPr>
        <p:txBody>
          <a:bodyPr>
            <a:normAutofit/>
          </a:bodyPr>
          <a:lstStyle/>
          <a:p>
            <a:pPr eaLnBrk="1" hangingPunct="1">
              <a:lnSpc>
                <a:spcPct val="90000"/>
              </a:lnSpc>
              <a:spcBef>
                <a:spcPct val="10000"/>
              </a:spcBef>
              <a:defRPr/>
            </a:pPr>
            <a:endParaRPr lang="en-US" sz="900" cap="none" dirty="0" smtClean="0">
              <a:ea typeface="ＭＳ Ｐゴシック" pitchFamily="-65" charset="-128"/>
            </a:endParaRPr>
          </a:p>
          <a:p>
            <a:pPr eaLnBrk="1" hangingPunct="1">
              <a:lnSpc>
                <a:spcPct val="90000"/>
              </a:lnSpc>
              <a:spcBef>
                <a:spcPct val="10000"/>
              </a:spcBef>
              <a:defRPr/>
            </a:pPr>
            <a:endParaRPr lang="en-US" sz="2000" b="0" cap="none" dirty="0" smtClean="0">
              <a:ea typeface="ＭＳ Ｐゴシック" pitchFamily="-65" charset="-128"/>
            </a:endParaRPr>
          </a:p>
          <a:p>
            <a:pPr eaLnBrk="1" hangingPunct="1">
              <a:lnSpc>
                <a:spcPct val="90000"/>
              </a:lnSpc>
              <a:spcBef>
                <a:spcPct val="10000"/>
              </a:spcBef>
              <a:defRPr/>
            </a:pPr>
            <a:endParaRPr lang="en-US" sz="2000" b="0" cap="none" dirty="0" smtClean="0">
              <a:ea typeface="ＭＳ Ｐゴシック" pitchFamily="-65" charset="-128"/>
            </a:endParaRPr>
          </a:p>
        </p:txBody>
      </p:sp>
      <p:sp>
        <p:nvSpPr>
          <p:cNvPr id="4" name="Rectangle 3"/>
          <p:cNvSpPr/>
          <p:nvPr/>
        </p:nvSpPr>
        <p:spPr>
          <a:xfrm>
            <a:off x="609600" y="2295638"/>
            <a:ext cx="7696200" cy="2419124"/>
          </a:xfrm>
          <a:prstGeom prst="rect">
            <a:avLst/>
          </a:prstGeom>
        </p:spPr>
        <p:txBody>
          <a:bodyPr wrap="square">
            <a:spAutoFit/>
          </a:bodyPr>
          <a:lstStyle/>
          <a:p>
            <a:pPr algn="ctr">
              <a:lnSpc>
                <a:spcPct val="90000"/>
              </a:lnSpc>
              <a:buFontTx/>
              <a:buNone/>
            </a:pPr>
            <a:endParaRPr lang="en-US" sz="3600" dirty="0" smtClean="0">
              <a:effectLst>
                <a:outerShdw blurRad="38100" dist="38100" dir="2700000" algn="tl">
                  <a:srgbClr val="000000">
                    <a:alpha val="43137"/>
                  </a:srgbClr>
                </a:outerShdw>
              </a:effectLst>
              <a:ea typeface="ＭＳ Ｐゴシック" pitchFamily="34" charset="-128"/>
            </a:endParaRPr>
          </a:p>
          <a:p>
            <a:pPr algn="ctr">
              <a:lnSpc>
                <a:spcPct val="90000"/>
              </a:lnSpc>
              <a:buFontTx/>
              <a:buNone/>
            </a:pPr>
            <a:endParaRPr lang="en-US" sz="3600" dirty="0" smtClean="0">
              <a:effectLst>
                <a:outerShdw blurRad="38100" dist="38100" dir="2700000" algn="tl">
                  <a:srgbClr val="000000">
                    <a:alpha val="43137"/>
                  </a:srgbClr>
                </a:outerShdw>
              </a:effectLst>
              <a:ea typeface="ＭＳ Ｐゴシック" pitchFamily="34" charset="-128"/>
            </a:endParaRPr>
          </a:p>
          <a:p>
            <a:pPr algn="ctr">
              <a:lnSpc>
                <a:spcPct val="90000"/>
              </a:lnSpc>
              <a:buFontTx/>
              <a:buNone/>
            </a:pPr>
            <a:r>
              <a:rPr lang="en-US" sz="3200" b="1" dirty="0" smtClean="0">
                <a:ea typeface="ＭＳ Ｐゴシック" pitchFamily="34" charset="-128"/>
              </a:rPr>
              <a:t>Phillip Barbour</a:t>
            </a:r>
          </a:p>
          <a:p>
            <a:pPr algn="ctr">
              <a:lnSpc>
                <a:spcPct val="90000"/>
              </a:lnSpc>
              <a:buFontTx/>
              <a:buNone/>
            </a:pPr>
            <a:r>
              <a:rPr lang="en-US" sz="3200" b="1" dirty="0" smtClean="0">
                <a:ea typeface="ＭＳ Ｐゴシック" pitchFamily="34" charset="-128"/>
              </a:rPr>
              <a:t>Center for Health and Justice at </a:t>
            </a:r>
            <a:r>
              <a:rPr lang="en-US" sz="3200" b="1" dirty="0" err="1" smtClean="0">
                <a:ea typeface="ＭＳ Ｐゴシック" pitchFamily="34" charset="-128"/>
              </a:rPr>
              <a:t>TASC</a:t>
            </a:r>
            <a:endParaRPr lang="en-US" sz="3200" b="1" dirty="0" smtClean="0">
              <a:ea typeface="ＭＳ Ｐゴシック" pitchFamily="34" charset="-128"/>
            </a:endParaRPr>
          </a:p>
          <a:p>
            <a:pPr algn="ctr">
              <a:lnSpc>
                <a:spcPct val="90000"/>
              </a:lnSpc>
              <a:buFontTx/>
              <a:buNone/>
            </a:pPr>
            <a:r>
              <a:rPr lang="en-US" sz="3200" b="1" dirty="0" smtClean="0">
                <a:ea typeface="ＭＳ Ｐゴシック" pitchFamily="34" charset="-128"/>
              </a:rPr>
              <a:t>TASC, Inc. Chicago, Illinois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defRPr/>
            </a:pPr>
            <a:r>
              <a:rPr lang="en-US" sz="3600" b="1" dirty="0" smtClean="0">
                <a:latin typeface="Arial Black" panose="020B0A04020102020204" pitchFamily="34" charset="0"/>
              </a:rPr>
              <a:t>Values Underlying a ROSC</a:t>
            </a:r>
          </a:p>
        </p:txBody>
      </p:sp>
      <p:sp>
        <p:nvSpPr>
          <p:cNvPr id="56323" name="Rectangle 4"/>
          <p:cNvSpPr>
            <a:spLocks noGrp="1" noChangeArrowheads="1"/>
          </p:cNvSpPr>
          <p:nvPr>
            <p:ph idx="4294967295"/>
          </p:nvPr>
        </p:nvSpPr>
        <p:spPr>
          <a:xfrm>
            <a:off x="381000" y="1143000"/>
            <a:ext cx="7848600" cy="5105400"/>
          </a:xfrm>
        </p:spPr>
        <p:txBody>
          <a:bodyPr>
            <a:normAutofit/>
          </a:bodyPr>
          <a:lstStyle/>
          <a:p>
            <a:pPr marL="0" indent="0" eaLnBrk="1" hangingPunct="1">
              <a:buNone/>
            </a:pPr>
            <a:endParaRPr lang="en-US" sz="2800" b="1" dirty="0" smtClean="0">
              <a:ea typeface="ＭＳ Ｐゴシック" pitchFamily="34" charset="-128"/>
            </a:endParaRPr>
          </a:p>
          <a:p>
            <a:pPr marL="0" indent="0" eaLnBrk="1" hangingPunct="1">
              <a:buNone/>
            </a:pPr>
            <a:r>
              <a:rPr lang="en-US" sz="2800" b="1" dirty="0" smtClean="0">
                <a:ea typeface="ＭＳ Ｐゴシック" pitchFamily="34" charset="-128"/>
              </a:rPr>
              <a:t>Person-centered</a:t>
            </a:r>
          </a:p>
          <a:p>
            <a:pPr marL="0" indent="0" eaLnBrk="1" hangingPunct="1">
              <a:spcBef>
                <a:spcPts val="1800"/>
              </a:spcBef>
              <a:buFontTx/>
              <a:buNone/>
            </a:pPr>
            <a:r>
              <a:rPr lang="en-US" sz="2800" dirty="0" err="1" smtClean="0">
                <a:ea typeface="ＭＳ Ｐゴシック" pitchFamily="34" charset="-128"/>
              </a:rPr>
              <a:t>ROSC</a:t>
            </a:r>
            <a:r>
              <a:rPr lang="en-US" sz="2800" dirty="0" smtClean="0">
                <a:ea typeface="ＭＳ Ｐゴシック" pitchFamily="34" charset="-128"/>
              </a:rPr>
              <a:t> places the individual at the center of the services and supports offered. ROSC recognizes that there are </a:t>
            </a:r>
            <a:r>
              <a:rPr lang="en-US" sz="2800" b="1" dirty="0" smtClean="0">
                <a:ea typeface="ＭＳ Ｐゴシック" pitchFamily="34" charset="-128"/>
              </a:rPr>
              <a:t>many pathways</a:t>
            </a:r>
            <a:r>
              <a:rPr lang="en-US" sz="2800" dirty="0" smtClean="0">
                <a:ea typeface="ＭＳ Ｐゴシック" pitchFamily="34" charset="-128"/>
              </a:rPr>
              <a:t> to recovery, including treatment, peer-to-peer recovery support, faith-based recovery support, medication-assisted recovery, and others.</a:t>
            </a:r>
          </a:p>
          <a:p>
            <a:pPr marL="0" indent="0" eaLnBrk="1" hangingPunct="1">
              <a:spcBef>
                <a:spcPts val="1800"/>
              </a:spcBef>
              <a:buFontTx/>
              <a:buNone/>
            </a:pPr>
            <a:r>
              <a:rPr lang="en-US" sz="2800" dirty="0" err="1" smtClean="0">
                <a:ea typeface="ＭＳ Ｐゴシック" pitchFamily="34" charset="-128"/>
              </a:rPr>
              <a:t>ROSC</a:t>
            </a:r>
            <a:r>
              <a:rPr lang="en-US" sz="2800" dirty="0" smtClean="0">
                <a:ea typeface="ＭＳ Ｐゴシック" pitchFamily="34" charset="-128"/>
              </a:rPr>
              <a:t> offers choice among a </a:t>
            </a:r>
            <a:r>
              <a:rPr lang="en-US" sz="2800" b="1" dirty="0" smtClean="0">
                <a:ea typeface="ＭＳ Ｐゴシック" pitchFamily="34" charset="-128"/>
              </a:rPr>
              <a:t>flexible menu of services and supports</a:t>
            </a:r>
            <a:r>
              <a:rPr lang="en-US" sz="2800" dirty="0" smtClean="0">
                <a:ea typeface="ＭＳ Ｐゴシック" pitchFamily="34" charset="-128"/>
              </a:rPr>
              <a:t> designed to meet each </a:t>
            </a:r>
            <a:r>
              <a:rPr lang="en-US" sz="2800" b="1" dirty="0" smtClean="0">
                <a:ea typeface="ＭＳ Ｐゴシック" pitchFamily="34" charset="-128"/>
              </a:rPr>
              <a:t>individual’s specific needs.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defRPr/>
            </a:pPr>
            <a:r>
              <a:rPr lang="en-US" sz="3600" b="1" dirty="0" smtClean="0">
                <a:effectLst>
                  <a:outerShdw blurRad="38100" dist="38100" dir="2700000" algn="tl">
                    <a:srgbClr val="000000">
                      <a:alpha val="43137"/>
                    </a:srgbClr>
                  </a:outerShdw>
                </a:effectLst>
                <a:latin typeface="Arial Black" panose="020B0A04020102020204" pitchFamily="34" charset="0"/>
              </a:rPr>
              <a:t>Values Underlying a ROSC</a:t>
            </a:r>
          </a:p>
        </p:txBody>
      </p:sp>
      <p:sp>
        <p:nvSpPr>
          <p:cNvPr id="60419" name="Rectangle 4"/>
          <p:cNvSpPr>
            <a:spLocks noGrp="1" noChangeArrowheads="1"/>
          </p:cNvSpPr>
          <p:nvPr>
            <p:ph idx="1"/>
          </p:nvPr>
        </p:nvSpPr>
        <p:spPr/>
        <p:txBody>
          <a:bodyPr>
            <a:normAutofit/>
          </a:bodyPr>
          <a:lstStyle/>
          <a:p>
            <a:pPr eaLnBrk="1" hangingPunct="1">
              <a:buNone/>
            </a:pPr>
            <a:r>
              <a:rPr lang="en-US" sz="2800" b="1" dirty="0" smtClean="0">
                <a:ea typeface="ＭＳ Ｐゴシック" pitchFamily="34" charset="-128"/>
              </a:rPr>
              <a:t>Self-directed</a:t>
            </a:r>
          </a:p>
          <a:p>
            <a:pPr marL="0" indent="0" eaLnBrk="1" hangingPunct="1">
              <a:spcBef>
                <a:spcPts val="1800"/>
              </a:spcBef>
              <a:buNone/>
            </a:pPr>
            <a:r>
              <a:rPr lang="en-US" sz="2800" dirty="0" smtClean="0">
                <a:ea typeface="ＭＳ Ｐゴシック" pitchFamily="34" charset="-128"/>
              </a:rPr>
              <a:t>In a ROSC, the service recipient is </a:t>
            </a:r>
            <a:r>
              <a:rPr lang="en-US" sz="2800" b="1" dirty="0" smtClean="0">
                <a:ea typeface="ＭＳ Ｐゴシック" pitchFamily="34" charset="-128"/>
              </a:rPr>
              <a:t>encouraged and assisted </a:t>
            </a:r>
            <a:r>
              <a:rPr lang="en-US" sz="2800" dirty="0" smtClean="0">
                <a:ea typeface="ＭＳ Ｐゴシック" pitchFamily="34" charset="-128"/>
              </a:rPr>
              <a:t>in exercising the greatest level of </a:t>
            </a:r>
            <a:r>
              <a:rPr lang="en-US" sz="2800" b="1" dirty="0" smtClean="0">
                <a:ea typeface="ＭＳ Ｐゴシック" pitchFamily="34" charset="-128"/>
              </a:rPr>
              <a:t>choice</a:t>
            </a:r>
            <a:r>
              <a:rPr lang="en-US" sz="2800" dirty="0" smtClean="0">
                <a:ea typeface="ＭＳ Ｐゴシック" pitchFamily="34" charset="-128"/>
              </a:rPr>
              <a:t> and </a:t>
            </a:r>
            <a:r>
              <a:rPr lang="en-US" sz="2800" b="1" dirty="0" smtClean="0">
                <a:ea typeface="ＭＳ Ｐゴシック" pitchFamily="34" charset="-128"/>
              </a:rPr>
              <a:t>responsibility</a:t>
            </a:r>
            <a:r>
              <a:rPr lang="en-US" sz="2800" dirty="0" smtClean="0">
                <a:ea typeface="ＭＳ Ｐゴシック" pitchFamily="34" charset="-128"/>
              </a:rPr>
              <a:t> of which he or she is capable.</a:t>
            </a:r>
            <a:endParaRPr lang="en-US" sz="2800" b="1"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par>
                                <p:cTn id="8" presetID="5" presetClass="entr" presetSubtype="5" fill="hold" grpId="0" nodeType="with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Effect transition="in" filter="checkerboard(down)">
                                      <p:cBhvr>
                                        <p:cTn id="10" dur="1000"/>
                                        <p:tgtEl>
                                          <p:spTgt spid="60419">
                                            <p:txEl>
                                              <p:pRg st="0" end="0"/>
                                            </p:txEl>
                                          </p:spTgt>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Effect transition="in" filter="checkerboard(down)">
                                      <p:cBhvr>
                                        <p:cTn id="13" dur="1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04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defRPr/>
            </a:pPr>
            <a:r>
              <a:rPr lang="en-US" sz="3600" b="1" dirty="0" smtClean="0">
                <a:effectLst>
                  <a:outerShdw blurRad="38100" dist="38100" dir="2700000" algn="tl">
                    <a:srgbClr val="000000">
                      <a:alpha val="43137"/>
                    </a:srgbClr>
                  </a:outerShdw>
                </a:effectLst>
                <a:latin typeface="Arial Black" panose="020B0A04020102020204" pitchFamily="34" charset="0"/>
              </a:rPr>
              <a:t>Values Underlying a ROSC</a:t>
            </a:r>
          </a:p>
        </p:txBody>
      </p:sp>
      <p:sp>
        <p:nvSpPr>
          <p:cNvPr id="61443" name="Rectangle 4"/>
          <p:cNvSpPr>
            <a:spLocks noGrp="1" noChangeArrowheads="1"/>
          </p:cNvSpPr>
          <p:nvPr>
            <p:ph idx="1"/>
          </p:nvPr>
        </p:nvSpPr>
        <p:spPr/>
        <p:txBody>
          <a:bodyPr>
            <a:normAutofit/>
          </a:bodyPr>
          <a:lstStyle/>
          <a:p>
            <a:pPr eaLnBrk="1" hangingPunct="1">
              <a:buNone/>
            </a:pPr>
            <a:r>
              <a:rPr lang="en-US" sz="2800" b="1" dirty="0" smtClean="0">
                <a:ea typeface="ＭＳ Ｐゴシック" pitchFamily="34" charset="-128"/>
              </a:rPr>
              <a:t>Strength-based</a:t>
            </a:r>
          </a:p>
          <a:p>
            <a:pPr marL="0" indent="0" eaLnBrk="1" hangingPunct="1">
              <a:spcBef>
                <a:spcPts val="1800"/>
              </a:spcBef>
              <a:buFontTx/>
              <a:buNone/>
            </a:pPr>
            <a:r>
              <a:rPr lang="en-US" sz="2800" dirty="0" err="1" smtClean="0">
                <a:ea typeface="ＭＳ Ｐゴシック" pitchFamily="34" charset="-128"/>
              </a:rPr>
              <a:t>ROSC</a:t>
            </a:r>
            <a:r>
              <a:rPr lang="en-US" sz="2800" dirty="0" smtClean="0">
                <a:ea typeface="ＭＳ Ｐゴシック" pitchFamily="34" charset="-128"/>
              </a:rPr>
              <a:t> identifies and builds on the assets, strengths, resources, and resiliencies of the </a:t>
            </a:r>
            <a:r>
              <a:rPr lang="en-US" sz="2800" b="1" dirty="0" smtClean="0">
                <a:ea typeface="ＭＳ Ｐゴシック" pitchFamily="34" charset="-128"/>
              </a:rPr>
              <a:t>individual, family, and community</a:t>
            </a:r>
            <a:r>
              <a:rPr lang="en-US" sz="2800" dirty="0" smtClean="0">
                <a:ea typeface="ＭＳ Ｐゴシック" pitchFamily="34" charset="-128"/>
              </a:rPr>
              <a:t>, rather than emphasizing needs, deficits, and pathologies.</a:t>
            </a:r>
            <a:endParaRPr lang="en-US" sz="2800" b="1"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0" end="0"/>
                                            </p:txEl>
                                          </p:spTgt>
                                        </p:tgtEl>
                                        <p:attrNameLst>
                                          <p:attrName>style.visibility</p:attrName>
                                        </p:attrNameLst>
                                      </p:cBhvr>
                                      <p:to>
                                        <p:strVal val="visible"/>
                                      </p:to>
                                    </p:set>
                                    <p:animEffect transition="in" filter="fade">
                                      <p:cBhvr>
                                        <p:cTn id="10" dur="1000"/>
                                        <p:tgtEl>
                                          <p:spTgt spid="614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14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eaLnBrk="1" hangingPunct="1">
              <a:defRPr/>
            </a:pPr>
            <a:r>
              <a:rPr lang="en-US"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
            </a:r>
            <a:br>
              <a:rPr lang="en-US"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br>
            <a:r>
              <a:rPr lang="en-US" sz="36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Values Underlying a ROSC </a:t>
            </a:r>
            <a:r>
              <a:rPr lang="en-US"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
            </a:r>
            <a:br>
              <a:rPr lang="en-US"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br>
            <a:endParaRPr lang="en-US"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endParaRPr>
          </a:p>
        </p:txBody>
      </p:sp>
      <p:sp>
        <p:nvSpPr>
          <p:cNvPr id="61443" name="Rectangle 3"/>
          <p:cNvSpPr>
            <a:spLocks noGrp="1" noChangeArrowheads="1"/>
          </p:cNvSpPr>
          <p:nvPr>
            <p:ph idx="1"/>
          </p:nvPr>
        </p:nvSpPr>
        <p:spPr>
          <a:xfrm>
            <a:off x="457200" y="1447800"/>
            <a:ext cx="8229600" cy="5105400"/>
          </a:xfrm>
        </p:spPr>
        <p:txBody>
          <a:bodyPr>
            <a:noAutofit/>
          </a:bodyPr>
          <a:lstStyle/>
          <a:p>
            <a:pPr marL="0" indent="0" eaLnBrk="1" hangingPunct="1">
              <a:buNone/>
            </a:pPr>
            <a:r>
              <a:rPr lang="en-US" sz="2800" b="1" dirty="0" smtClean="0">
                <a:ea typeface="ＭＳ Ｐゴシック" pitchFamily="34" charset="-128"/>
              </a:rPr>
              <a:t>Community-based services and supports</a:t>
            </a:r>
          </a:p>
          <a:p>
            <a:pPr marL="0" indent="0" eaLnBrk="1" hangingPunct="1">
              <a:buFont typeface="Wingdings" pitchFamily="2" charset="2"/>
              <a:buNone/>
            </a:pPr>
            <a:r>
              <a:rPr lang="en-US" sz="2800" dirty="0" err="1" smtClean="0">
                <a:ea typeface="ＭＳ Ｐゴシック" pitchFamily="34" charset="-128"/>
              </a:rPr>
              <a:t>ROSC</a:t>
            </a:r>
            <a:r>
              <a:rPr lang="en-US" sz="2800" dirty="0" smtClean="0">
                <a:ea typeface="ＭＳ Ｐゴシック" pitchFamily="34" charset="-128"/>
              </a:rPr>
              <a:t> is situated within and draws on the </a:t>
            </a:r>
            <a:r>
              <a:rPr lang="en-US" sz="2800" b="1" dirty="0" smtClean="0">
                <a:ea typeface="ＭＳ Ｐゴシック" pitchFamily="34" charset="-128"/>
              </a:rPr>
              <a:t>strengths, resilience, and resources of the community</a:t>
            </a:r>
            <a:r>
              <a:rPr lang="en-US" sz="2800" dirty="0" smtClean="0">
                <a:ea typeface="ＭＳ Ｐゴシック" pitchFamily="34" charset="-128"/>
              </a:rPr>
              <a:t>, including professional and </a:t>
            </a:r>
            <a:r>
              <a:rPr lang="en-US" sz="2800" b="1" dirty="0" smtClean="0">
                <a:ea typeface="ＭＳ Ｐゴシック" pitchFamily="34" charset="-128"/>
              </a:rPr>
              <a:t>non-professional </a:t>
            </a:r>
            <a:r>
              <a:rPr lang="en-US" sz="2800" dirty="0" smtClean="0">
                <a:ea typeface="ＭＳ Ｐゴシック" pitchFamily="34" charset="-128"/>
              </a:rPr>
              <a:t>organizations and groups such as:</a:t>
            </a:r>
          </a:p>
          <a:p>
            <a:pPr marL="0" indent="0" eaLnBrk="1" hangingPunct="1">
              <a:buFont typeface="Wingdings" pitchFamily="2" charset="2"/>
              <a:buNone/>
            </a:pPr>
            <a:r>
              <a:rPr lang="en-US" sz="2800" dirty="0" smtClean="0">
                <a:ea typeface="ＭＳ Ｐゴシック" pitchFamily="34" charset="-128"/>
              </a:rPr>
              <a:t>- Community-based organizations</a:t>
            </a:r>
          </a:p>
          <a:p>
            <a:pPr marL="0" indent="0" eaLnBrk="1" hangingPunct="1">
              <a:buFont typeface="Wingdings" pitchFamily="2" charset="2"/>
              <a:buNone/>
            </a:pPr>
            <a:r>
              <a:rPr lang="en-US" sz="2800" dirty="0" smtClean="0">
                <a:ea typeface="ＭＳ Ｐゴシック" pitchFamily="34" charset="-128"/>
              </a:rPr>
              <a:t>- Recovery Community Organizations (RCOs)</a:t>
            </a:r>
          </a:p>
          <a:p>
            <a:pPr marL="0" indent="0" eaLnBrk="1" hangingPunct="1">
              <a:buFont typeface="Wingdings" pitchFamily="2" charset="2"/>
              <a:buNone/>
            </a:pPr>
            <a:r>
              <a:rPr lang="en-US" sz="2800" dirty="0" smtClean="0">
                <a:ea typeface="ＭＳ Ｐゴシック" pitchFamily="34" charset="-128"/>
              </a:rPr>
              <a:t>- Faith-based Organizations</a:t>
            </a:r>
          </a:p>
          <a:p>
            <a:pPr marL="0" indent="0" eaLnBrk="1" hangingPunct="1">
              <a:buFont typeface="Wingdings" pitchFamily="2" charset="2"/>
              <a:buNone/>
            </a:pPr>
            <a:r>
              <a:rPr lang="en-US" sz="2800" dirty="0" smtClean="0">
                <a:ea typeface="ＭＳ Ｐゴシック" pitchFamily="34" charset="-128"/>
              </a:rPr>
              <a:t>- Civic Organizations</a:t>
            </a:r>
          </a:p>
          <a:p>
            <a:pPr marL="0" indent="0" eaLnBrk="1" hangingPunct="1">
              <a:buFont typeface="Wingdings" pitchFamily="2" charset="2"/>
              <a:buNone/>
            </a:pPr>
            <a:r>
              <a:rPr lang="en-US" sz="2800" dirty="0" smtClean="0">
                <a:ea typeface="ＭＳ Ｐゴシック" pitchFamily="34" charset="-128"/>
              </a:rPr>
              <a:t>- Schools, 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sz="3600" b="1" dirty="0" smtClean="0">
                <a:effectLst>
                  <a:outerShdw blurRad="38100" dist="38100" dir="2700000" algn="tl">
                    <a:srgbClr val="000000">
                      <a:alpha val="43137"/>
                    </a:srgbClr>
                  </a:outerShdw>
                </a:effectLst>
                <a:latin typeface="Arial Black" panose="020B0A04020102020204" pitchFamily="34" charset="0"/>
              </a:rPr>
              <a:t>Operational Elements of a ROSC</a:t>
            </a:r>
            <a:endParaRPr lang="en-US" sz="3600" b="1" dirty="0" smtClean="0">
              <a:solidFill>
                <a:srgbClr val="7B9899"/>
              </a:solidFill>
              <a:effectLst>
                <a:outerShdw blurRad="38100" dist="38100" dir="2700000" algn="tl">
                  <a:srgbClr val="000000">
                    <a:alpha val="43137"/>
                  </a:srgbClr>
                </a:outerShdw>
              </a:effectLst>
              <a:latin typeface="Arial Black" panose="020B0A04020102020204" pitchFamily="34" charset="0"/>
              <a:ea typeface="ＭＳ Ｐゴシック" pitchFamily="-65" charset="-128"/>
            </a:endParaRPr>
          </a:p>
        </p:txBody>
      </p:sp>
      <p:sp>
        <p:nvSpPr>
          <p:cNvPr id="34819" name="Content Placeholder 2"/>
          <p:cNvSpPr>
            <a:spLocks noGrp="1"/>
          </p:cNvSpPr>
          <p:nvPr>
            <p:ph idx="1"/>
          </p:nvPr>
        </p:nvSpPr>
        <p:spPr/>
        <p:txBody>
          <a:bodyPr/>
          <a:lstStyle/>
          <a:p>
            <a:pPr>
              <a:buNone/>
            </a:pPr>
            <a:r>
              <a:rPr lang="en-US" sz="2800" b="1" dirty="0" smtClean="0">
                <a:ea typeface="ＭＳ Ｐゴシック" pitchFamily="34" charset="-128"/>
              </a:rPr>
              <a:t>Continuity of services &amp; supports</a:t>
            </a:r>
          </a:p>
          <a:p>
            <a:pPr marL="0" indent="0">
              <a:buNone/>
            </a:pPr>
            <a:r>
              <a:rPr lang="en-US" sz="2800" dirty="0" smtClean="0">
                <a:ea typeface="ＭＳ Ｐゴシック" pitchFamily="34" charset="-128"/>
              </a:rPr>
              <a:t>Coordination ensures </a:t>
            </a:r>
            <a:r>
              <a:rPr lang="en-US" sz="2800" b="1" dirty="0" smtClean="0">
                <a:ea typeface="ＭＳ Ｐゴシック" pitchFamily="34" charset="-128"/>
              </a:rPr>
              <a:t>ongoing</a:t>
            </a:r>
            <a:r>
              <a:rPr lang="en-US" sz="2800" dirty="0" smtClean="0">
                <a:ea typeface="ＭＳ Ｐゴシック" pitchFamily="34" charset="-128"/>
              </a:rPr>
              <a:t> and </a:t>
            </a:r>
            <a:r>
              <a:rPr lang="en-US" sz="2800" b="1" dirty="0" smtClean="0">
                <a:ea typeface="ＭＳ Ｐゴシック" pitchFamily="34" charset="-128"/>
              </a:rPr>
              <a:t>seamless connections </a:t>
            </a:r>
            <a:r>
              <a:rPr lang="en-US" sz="2800" dirty="0" smtClean="0">
                <a:ea typeface="ＭＳ Ｐゴシック" pitchFamily="34" charset="-128"/>
              </a:rPr>
              <a:t>with services and supports for </a:t>
            </a:r>
            <a:r>
              <a:rPr lang="en-US" sz="2800" b="1" dirty="0" smtClean="0">
                <a:ea typeface="ＭＳ Ｐゴシック" pitchFamily="34" charset="-128"/>
              </a:rPr>
              <a:t>as long as</a:t>
            </a:r>
            <a:r>
              <a:rPr lang="en-US" sz="2800" dirty="0" smtClean="0">
                <a:ea typeface="ＭＳ Ｐゴシック" pitchFamily="34" charset="-128"/>
              </a:rPr>
              <a:t> the service recipient needs them.</a:t>
            </a:r>
          </a:p>
          <a:p>
            <a:pPr>
              <a:spcBef>
                <a:spcPts val="1200"/>
              </a:spcBef>
              <a:buNone/>
            </a:pPr>
            <a:endParaRPr lang="en-US" sz="2600" dirty="0" smtClean="0">
              <a:latin typeface="Georgia" pitchFamily="18" charset="0"/>
              <a:ea typeface="ＭＳ Ｐゴシック" pitchFamily="-65" charset="-128"/>
            </a:endParaRPr>
          </a:p>
        </p:txBody>
      </p:sp>
      <p:pic>
        <p:nvPicPr>
          <p:cNvPr id="4" name="Picture 5" descr="1216687_45122515"/>
          <p:cNvPicPr>
            <a:picLocks noChangeAspect="1" noChangeArrowheads="1"/>
          </p:cNvPicPr>
          <p:nvPr/>
        </p:nvPicPr>
        <p:blipFill>
          <a:blip r:embed="rId2" cstate="print"/>
          <a:srcRect/>
          <a:stretch>
            <a:fillRect/>
          </a:stretch>
        </p:blipFill>
        <p:spPr bwMode="auto">
          <a:xfrm>
            <a:off x="4925536" y="3886200"/>
            <a:ext cx="4039077"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96451"/>
            <a:ext cx="6931025" cy="1325563"/>
          </a:xfrm>
        </p:spPr>
        <p:txBody>
          <a:bodyPr>
            <a:noAutofit/>
          </a:bodyPr>
          <a:lstStyle/>
          <a:p>
            <a:pPr algn="ctr"/>
            <a:r>
              <a:rPr lang="en-US" sz="3600" dirty="0" smtClean="0">
                <a:effectLst>
                  <a:outerShdw blurRad="38100" dist="38100" dir="2700000" algn="tl">
                    <a:srgbClr val="000000">
                      <a:alpha val="43137"/>
                    </a:srgbClr>
                  </a:outerShdw>
                </a:effectLst>
                <a:latin typeface="Arial Black" panose="020B0A04020102020204" pitchFamily="34" charset="0"/>
              </a:rPr>
              <a:t>Operational Elements of a </a:t>
            </a:r>
            <a:r>
              <a:rPr lang="en-US" sz="3600" dirty="0" err="1" smtClean="0">
                <a:effectLst>
                  <a:outerShdw blurRad="38100" dist="38100" dir="2700000" algn="tl">
                    <a:srgbClr val="000000">
                      <a:alpha val="43137"/>
                    </a:srgbClr>
                  </a:outerShdw>
                </a:effectLst>
                <a:latin typeface="Arial Black" panose="020B0A04020102020204" pitchFamily="34" charset="0"/>
              </a:rPr>
              <a:t>ROSC</a:t>
            </a:r>
            <a:r>
              <a:rPr lang="en-US" sz="3600" i="1" dirty="0" smtClean="0">
                <a:solidFill>
                  <a:schemeClr val="accent1"/>
                </a:solidFill>
                <a:effectLst>
                  <a:outerShdw blurRad="38100" dist="38100" dir="2700000" algn="tl">
                    <a:srgbClr val="000000">
                      <a:alpha val="43137"/>
                    </a:srgbClr>
                  </a:outerShdw>
                </a:effectLst>
                <a:latin typeface="Arial Black" panose="020B0A04020102020204" pitchFamily="34" charset="0"/>
                <a:ea typeface="ＭＳ Ｐゴシック" pitchFamily="-65" charset="-128"/>
              </a:rPr>
              <a:t/>
            </a:r>
            <a:br>
              <a:rPr lang="en-US" sz="3600" i="1" dirty="0" smtClean="0">
                <a:solidFill>
                  <a:schemeClr val="accent1"/>
                </a:solidFill>
                <a:effectLst>
                  <a:outerShdw blurRad="38100" dist="38100" dir="2700000" algn="tl">
                    <a:srgbClr val="000000">
                      <a:alpha val="43137"/>
                    </a:srgbClr>
                  </a:outerShdw>
                </a:effectLst>
                <a:latin typeface="Arial Black" panose="020B0A04020102020204" pitchFamily="34" charset="0"/>
                <a:ea typeface="ＭＳ Ｐゴシック" pitchFamily="-65" charset="-128"/>
              </a:rPr>
            </a:br>
            <a:endParaRPr lang="en-US" sz="36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p:cNvSpPr/>
          <p:nvPr/>
        </p:nvSpPr>
        <p:spPr>
          <a:xfrm>
            <a:off x="615950" y="1768257"/>
            <a:ext cx="8001000" cy="3108543"/>
          </a:xfrm>
          <a:prstGeom prst="rect">
            <a:avLst/>
          </a:prstGeom>
        </p:spPr>
        <p:txBody>
          <a:bodyPr wrap="square">
            <a:spAutoFit/>
          </a:bodyPr>
          <a:lstStyle/>
          <a:p>
            <a:pPr eaLnBrk="1" hangingPunct="1"/>
            <a:r>
              <a:rPr lang="en-US" sz="2800" b="1" dirty="0" smtClean="0">
                <a:latin typeface="+mn-lt"/>
                <a:ea typeface="ＭＳ Ｐゴシック" pitchFamily="34" charset="-128"/>
              </a:rPr>
              <a:t>Service quality &amp; responsiveness</a:t>
            </a:r>
          </a:p>
          <a:p>
            <a:pPr eaLnBrk="1" hangingPunct="1"/>
            <a:endParaRPr lang="en-US" sz="2800" b="1" dirty="0" smtClean="0">
              <a:latin typeface="+mn-lt"/>
              <a:ea typeface="ＭＳ Ｐゴシック" pitchFamily="34" charset="-128"/>
            </a:endParaRPr>
          </a:p>
          <a:p>
            <a:pPr eaLnBrk="1" hangingPunct="1">
              <a:buFontTx/>
              <a:buNone/>
            </a:pPr>
            <a:r>
              <a:rPr lang="en-US" sz="2800" dirty="0" smtClean="0">
                <a:latin typeface="+mn-lt"/>
                <a:ea typeface="ＭＳ Ｐゴシック" pitchFamily="34" charset="-128"/>
              </a:rPr>
              <a:t>Services and supports are evidence-based, developmentally appropriate, gender-specific, culturally relevant, trauma-informed, family-focused, and </a:t>
            </a:r>
            <a:r>
              <a:rPr lang="en-US" sz="2800" b="1" dirty="0" smtClean="0">
                <a:latin typeface="+mn-lt"/>
                <a:ea typeface="ＭＳ Ｐゴシック" pitchFamily="34" charset="-128"/>
              </a:rPr>
              <a:t>appropriate</a:t>
            </a:r>
            <a:r>
              <a:rPr lang="en-US" sz="2800" dirty="0" smtClean="0">
                <a:latin typeface="+mn-lt"/>
                <a:ea typeface="ＭＳ Ｐゴシック" pitchFamily="34" charset="-128"/>
              </a:rPr>
              <a:t> to the person’s </a:t>
            </a:r>
            <a:r>
              <a:rPr lang="en-US" sz="2800" b="1" dirty="0" smtClean="0">
                <a:latin typeface="+mn-lt"/>
                <a:ea typeface="ＭＳ Ｐゴシック" pitchFamily="34" charset="-128"/>
              </a:rPr>
              <a:t>stage of life and stage of recovery.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65126"/>
            <a:ext cx="8058150" cy="1325563"/>
          </a:xfrm>
        </p:spPr>
        <p:txBody>
          <a:bodyPr anchor="ctr"/>
          <a:lstStyle/>
          <a:p>
            <a:pPr algn="ctr"/>
            <a:r>
              <a:rPr lang="en-US" sz="36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Operational Elements of a ROSC</a:t>
            </a:r>
            <a:endParaRPr lang="en-US" sz="3600" b="1" dirty="0" smtClean="0">
              <a:effectLst>
                <a:outerShdw blurRad="38100" dist="38100" dir="2700000" algn="tl">
                  <a:srgbClr val="000000">
                    <a:alpha val="43137"/>
                  </a:srgbClr>
                </a:outerShdw>
              </a:effectLst>
              <a:latin typeface="Arial Black" panose="020B0A04020102020204" pitchFamily="34" charset="0"/>
              <a:ea typeface="ＭＳ Ｐゴシック" pitchFamily="-65" charset="-128"/>
            </a:endParaRPr>
          </a:p>
        </p:txBody>
      </p:sp>
      <p:sp>
        <p:nvSpPr>
          <p:cNvPr id="45059" name="Content Placeholder 2"/>
          <p:cNvSpPr>
            <a:spLocks noGrp="1"/>
          </p:cNvSpPr>
          <p:nvPr>
            <p:ph idx="1"/>
          </p:nvPr>
        </p:nvSpPr>
        <p:spPr/>
        <p:txBody>
          <a:bodyPr>
            <a:normAutofit fontScale="92500"/>
          </a:bodyPr>
          <a:lstStyle/>
          <a:p>
            <a:pPr marL="0" indent="0">
              <a:lnSpc>
                <a:spcPct val="90000"/>
              </a:lnSpc>
              <a:buNone/>
            </a:pPr>
            <a:r>
              <a:rPr lang="en-US" sz="3000" b="1" dirty="0" smtClean="0">
                <a:ea typeface="ＭＳ Ｐゴシック" pitchFamily="34" charset="-128"/>
              </a:rPr>
              <a:t>Recovery community/peer involvement</a:t>
            </a:r>
          </a:p>
          <a:p>
            <a:pPr marL="0" indent="0">
              <a:lnSpc>
                <a:spcPct val="90000"/>
              </a:lnSpc>
              <a:spcBef>
                <a:spcPts val="1800"/>
              </a:spcBef>
              <a:buNone/>
            </a:pPr>
            <a:r>
              <a:rPr lang="en-US" sz="3000" b="1" dirty="0" smtClean="0">
                <a:ea typeface="ＭＳ Ｐゴシック" pitchFamily="34" charset="-128"/>
              </a:rPr>
              <a:t>People in recovery and their family members</a:t>
            </a:r>
            <a:r>
              <a:rPr lang="en-US" sz="3000" dirty="0" smtClean="0">
                <a:ea typeface="ＭＳ Ｐゴシック" pitchFamily="34" charset="-128"/>
              </a:rPr>
              <a:t>, caregivers, significant others, friends, and other allies are included among </a:t>
            </a:r>
            <a:r>
              <a:rPr lang="en-US" sz="3000" b="1" dirty="0" smtClean="0">
                <a:ea typeface="ＭＳ Ｐゴシック" pitchFamily="34" charset="-128"/>
              </a:rPr>
              <a:t>decision-makers</a:t>
            </a:r>
            <a:r>
              <a:rPr lang="en-US" sz="3000" dirty="0" smtClean="0">
                <a:ea typeface="ＭＳ Ｐゴシック" pitchFamily="34" charset="-128"/>
              </a:rPr>
              <a:t> and have a meaningful role in service design, provision, and quality improvement. </a:t>
            </a:r>
            <a:r>
              <a:rPr lang="en-US" sz="3000" b="1" dirty="0" smtClean="0">
                <a:ea typeface="ＭＳ Ｐゴシック" pitchFamily="34" charset="-128"/>
              </a:rPr>
              <a:t>They </a:t>
            </a:r>
            <a:r>
              <a:rPr lang="en-US" sz="3000" dirty="0" smtClean="0">
                <a:ea typeface="ＭＳ Ｐゴシック" pitchFamily="34" charset="-128"/>
              </a:rPr>
              <a:t>are </a:t>
            </a:r>
            <a:r>
              <a:rPr lang="en-US" sz="3000" b="1" dirty="0" smtClean="0">
                <a:ea typeface="ＭＳ Ｐゴシック" pitchFamily="34" charset="-128"/>
              </a:rPr>
              <a:t>involved</a:t>
            </a:r>
            <a:r>
              <a:rPr lang="en-US" sz="3000" dirty="0" smtClean="0">
                <a:ea typeface="ＭＳ Ｐゴシック" pitchFamily="34" charset="-128"/>
              </a:rPr>
              <a:t> in the design of all systems, services, and supports.</a:t>
            </a:r>
          </a:p>
          <a:p>
            <a:pPr marL="0" indent="0">
              <a:lnSpc>
                <a:spcPct val="90000"/>
              </a:lnSpc>
              <a:spcBef>
                <a:spcPts val="1800"/>
              </a:spcBef>
              <a:buNone/>
            </a:pPr>
            <a:r>
              <a:rPr lang="en-US" sz="3000" b="1" dirty="0" smtClean="0">
                <a:ea typeface="ＭＳ Ｐゴシック" pitchFamily="34" charset="-128"/>
              </a:rPr>
              <a:t>Peer-to-peer recovery support services </a:t>
            </a:r>
            <a:r>
              <a:rPr lang="en-US" sz="3000" dirty="0" smtClean="0">
                <a:ea typeface="ＭＳ Ｐゴシック" pitchFamily="34" charset="-128"/>
              </a:rPr>
              <a:t>are included in the array of services offered and provided</a:t>
            </a:r>
          </a:p>
          <a:p>
            <a:pPr lvl="1" eaLnBrk="1" hangingPunct="1">
              <a:spcBef>
                <a:spcPts val="1200"/>
              </a:spcBef>
              <a:buNone/>
            </a:pPr>
            <a:endParaRPr lang="en-US" dirty="0" smtClean="0">
              <a:ea typeface="ＭＳ Ｐゴシック" pitchFamily="-65"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chor="ctr">
            <a:normAutofit/>
          </a:bodyPr>
          <a:lstStyle/>
          <a:p>
            <a:pPr algn="ctr"/>
            <a:r>
              <a:rPr lang="en-US" sz="3600" b="1" dirty="0" smtClean="0">
                <a:effectLst>
                  <a:outerShdw blurRad="38100" dist="38100" dir="2700000" algn="tl">
                    <a:srgbClr val="000000">
                      <a:alpha val="43137"/>
                    </a:srgbClr>
                  </a:outerShdw>
                </a:effectLst>
                <a:latin typeface="Arial Black" panose="020B0A04020102020204" pitchFamily="34" charset="0"/>
              </a:rPr>
              <a:t>Operational Elements of a </a:t>
            </a:r>
            <a:r>
              <a:rPr lang="en-US" sz="3600" b="1" dirty="0" err="1" smtClean="0">
                <a:effectLst>
                  <a:outerShdw blurRad="38100" dist="38100" dir="2700000" algn="tl">
                    <a:srgbClr val="000000">
                      <a:alpha val="43137"/>
                    </a:srgbClr>
                  </a:outerShdw>
                </a:effectLst>
                <a:latin typeface="Arial Black" panose="020B0A04020102020204" pitchFamily="34" charset="0"/>
              </a:rPr>
              <a:t>ROSC</a:t>
            </a:r>
            <a:endParaRPr lang="en-US" sz="3600" b="1" dirty="0" smtClean="0">
              <a:effectLst>
                <a:outerShdw blurRad="38100" dist="38100" dir="2700000" algn="tl">
                  <a:srgbClr val="000000">
                    <a:alpha val="43137"/>
                  </a:srgbClr>
                </a:outerShdw>
              </a:effectLst>
              <a:latin typeface="Arial Black" panose="020B0A04020102020204" pitchFamily="34" charset="0"/>
              <a:ea typeface="ＭＳ Ｐゴシック" pitchFamily="-65" charset="-128"/>
            </a:endParaRPr>
          </a:p>
        </p:txBody>
      </p:sp>
      <p:sp>
        <p:nvSpPr>
          <p:cNvPr id="46083" name="Content Placeholder 2"/>
          <p:cNvSpPr>
            <a:spLocks noGrp="1"/>
          </p:cNvSpPr>
          <p:nvPr>
            <p:ph idx="1"/>
          </p:nvPr>
        </p:nvSpPr>
        <p:spPr>
          <a:xfrm>
            <a:off x="628650" y="1981200"/>
            <a:ext cx="7886700" cy="4351338"/>
          </a:xfrm>
        </p:spPr>
        <p:txBody>
          <a:bodyPr>
            <a:normAutofit/>
          </a:bodyPr>
          <a:lstStyle/>
          <a:p>
            <a:pPr>
              <a:buNone/>
            </a:pPr>
            <a:r>
              <a:rPr lang="en-US" sz="2800" b="1" dirty="0" smtClean="0">
                <a:ea typeface="ＭＳ Ｐゴシック" pitchFamily="34" charset="-128"/>
              </a:rPr>
              <a:t>Outcomes-driven</a:t>
            </a:r>
          </a:p>
          <a:p>
            <a:pPr marL="396875" lvl="1" indent="-396875">
              <a:buFont typeface="Wingdings" pitchFamily="2" charset="2"/>
              <a:buChar char="§"/>
            </a:pPr>
            <a:r>
              <a:rPr lang="en-US" sz="2800" b="1" dirty="0" smtClean="0">
                <a:ea typeface="ＭＳ Ｐゴシック" pitchFamily="34" charset="-128"/>
              </a:rPr>
              <a:t>for the individual</a:t>
            </a:r>
          </a:p>
          <a:p>
            <a:pPr marL="396875" lvl="1" indent="-396875">
              <a:buFont typeface="Wingdings" pitchFamily="2" charset="2"/>
              <a:buChar char="§"/>
            </a:pPr>
            <a:r>
              <a:rPr lang="en-US" sz="2800" b="1" dirty="0" smtClean="0">
                <a:ea typeface="ＭＳ Ｐゴシック" pitchFamily="34" charset="-128"/>
              </a:rPr>
              <a:t>for the system</a:t>
            </a:r>
          </a:p>
          <a:p>
            <a:pPr marL="396875" lvl="1" indent="-396875">
              <a:buNone/>
            </a:pPr>
            <a:r>
              <a:rPr lang="en-US" sz="2800" dirty="0" smtClean="0">
                <a:ea typeface="ＭＳ Ｐゴシック" pitchFamily="34" charset="-128"/>
              </a:rPr>
              <a:t>	Systems and service design and quality are </a:t>
            </a:r>
            <a:r>
              <a:rPr lang="en-US" sz="2800" b="1" dirty="0" smtClean="0">
                <a:ea typeface="ＭＳ Ｐゴシック" pitchFamily="34" charset="-128"/>
              </a:rPr>
              <a:t>driven by performance data </a:t>
            </a:r>
            <a:r>
              <a:rPr lang="en-US" sz="2800" dirty="0" smtClean="0">
                <a:ea typeface="ＭＳ Ｐゴシック" pitchFamily="34" charset="-128"/>
              </a:rPr>
              <a:t>that at a minimum achieve identified outcomes </a:t>
            </a:r>
            <a:r>
              <a:rPr lang="en-US" sz="2800" b="1" dirty="0" smtClean="0">
                <a:ea typeface="ＭＳ Ｐゴシック" pitchFamily="34" charset="-128"/>
              </a:rPr>
              <a:t>for the individual as well as for the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chor="ctr">
            <a:no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Strategies to Promote </a:t>
            </a:r>
            <a:br>
              <a:rPr lang="en-US" sz="3200" b="1" dirty="0" smtClean="0">
                <a:effectLst>
                  <a:outerShdw blurRad="38100" dist="38100" dir="2700000" algn="tl">
                    <a:srgbClr val="000000">
                      <a:alpha val="43137"/>
                    </a:srgbClr>
                  </a:outerShdw>
                </a:effectLst>
                <a:latin typeface="Arial Black" panose="020B0A04020102020204" pitchFamily="34" charset="0"/>
              </a:rPr>
            </a:br>
            <a:r>
              <a:rPr lang="en-US" sz="3200" b="1" dirty="0" smtClean="0">
                <a:effectLst>
                  <a:outerShdw blurRad="38100" dist="38100" dir="2700000" algn="tl">
                    <a:srgbClr val="000000">
                      <a:alpha val="43137"/>
                    </a:srgbClr>
                  </a:outerShdw>
                </a:effectLst>
                <a:latin typeface="Arial Black" panose="020B0A04020102020204" pitchFamily="34" charset="0"/>
              </a:rPr>
              <a:t>Continuity of Services and Supports</a:t>
            </a:r>
            <a:endPar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pitchFamily="-65" charset="-128"/>
            </a:endParaRPr>
          </a:p>
        </p:txBody>
      </p:sp>
      <p:sp>
        <p:nvSpPr>
          <p:cNvPr id="37891" name="Content Placeholder 2"/>
          <p:cNvSpPr>
            <a:spLocks noGrp="1"/>
          </p:cNvSpPr>
          <p:nvPr>
            <p:ph idx="1"/>
          </p:nvPr>
        </p:nvSpPr>
        <p:spPr>
          <a:xfrm>
            <a:off x="457200" y="1854200"/>
            <a:ext cx="8229600" cy="5029200"/>
          </a:xfrm>
        </p:spPr>
        <p:txBody>
          <a:bodyPr/>
          <a:lstStyle/>
          <a:p>
            <a:r>
              <a:rPr lang="en-US" sz="2700" dirty="0" smtClean="0">
                <a:ea typeface="ＭＳ Ｐゴシック" pitchFamily="34" charset="-128"/>
              </a:rPr>
              <a:t>Identify and engage everyone this person interacts with</a:t>
            </a:r>
          </a:p>
          <a:p>
            <a:r>
              <a:rPr lang="en-US" sz="2700" dirty="0" smtClean="0">
                <a:ea typeface="ＭＳ Ｐゴシック" pitchFamily="34" charset="-128"/>
              </a:rPr>
              <a:t>Coach family members, friends and allies on supporting recovery</a:t>
            </a:r>
          </a:p>
          <a:p>
            <a:r>
              <a:rPr lang="en-US" sz="2700" dirty="0" smtClean="0">
                <a:ea typeface="ＭＳ Ｐゴシック" pitchFamily="34" charset="-128"/>
              </a:rPr>
              <a:t>Develop a menu of options </a:t>
            </a:r>
          </a:p>
          <a:p>
            <a:r>
              <a:rPr lang="en-US" sz="2700" dirty="0" smtClean="0">
                <a:ea typeface="ＭＳ Ｐゴシック" pitchFamily="34" charset="-128"/>
              </a:rPr>
              <a:t>Utilize recovery coaches and peer support to help people develop or connect to a culture of recovery in their community</a:t>
            </a:r>
          </a:p>
          <a:p>
            <a:r>
              <a:rPr lang="en-US" sz="2700" dirty="0" smtClean="0">
                <a:ea typeface="ＭＳ Ｐゴシック" pitchFamily="34" charset="-128"/>
              </a:rPr>
              <a:t>Utilize professional and natural supports</a:t>
            </a:r>
          </a:p>
          <a:p>
            <a:r>
              <a:rPr lang="en-US" sz="2700" dirty="0" smtClean="0">
                <a:ea typeface="ＭＳ Ｐゴシック" pitchFamily="34" charset="-128"/>
              </a:rPr>
              <a:t>In areas that have few recovery resources, support the development of peer-led support groups</a:t>
            </a:r>
            <a:endParaRPr lang="en-US" sz="2700" dirty="0" smtClean="0">
              <a:solidFill>
                <a:schemeClr val="tx2"/>
              </a:solidFill>
            </a:endParaRPr>
          </a:p>
          <a:p>
            <a:pPr>
              <a:buNone/>
            </a:pP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chor="ctr"/>
          <a:lstStyle/>
          <a:p>
            <a:pPr algn="ctr"/>
            <a:r>
              <a:rPr lang="en-US" sz="3200" b="1" dirty="0" smtClean="0">
                <a:latin typeface="Arial Black" panose="020B0A04020102020204" pitchFamily="34" charset="0"/>
                <a:ea typeface="ＭＳ Ｐゴシック" pitchFamily="34" charset="-128"/>
              </a:rPr>
              <a:t>Examples of Recovery Support Services</a:t>
            </a:r>
            <a:endParaRPr lang="en-US" sz="3200" b="1" dirty="0" smtClean="0">
              <a:latin typeface="Arial Black" panose="020B0A04020102020204" pitchFamily="34" charset="0"/>
              <a:ea typeface="ＭＳ Ｐゴシック" pitchFamily="-65" charset="-128"/>
            </a:endParaRPr>
          </a:p>
        </p:txBody>
      </p:sp>
      <p:sp>
        <p:nvSpPr>
          <p:cNvPr id="49155" name="Content Placeholder 2"/>
          <p:cNvSpPr>
            <a:spLocks noGrp="1"/>
          </p:cNvSpPr>
          <p:nvPr>
            <p:ph idx="1"/>
          </p:nvPr>
        </p:nvSpPr>
        <p:spPr/>
        <p:txBody>
          <a:bodyPr/>
          <a:lstStyle/>
          <a:p>
            <a:pPr>
              <a:lnSpc>
                <a:spcPct val="90000"/>
              </a:lnSpc>
            </a:pPr>
            <a:r>
              <a:rPr lang="en-US" sz="3000" dirty="0" smtClean="0">
                <a:ea typeface="ＭＳ Ｐゴシック" pitchFamily="34" charset="-128"/>
              </a:rPr>
              <a:t>Employment services and job training</a:t>
            </a:r>
          </a:p>
          <a:p>
            <a:pPr>
              <a:lnSpc>
                <a:spcPct val="90000"/>
              </a:lnSpc>
            </a:pPr>
            <a:r>
              <a:rPr lang="en-US" sz="3000" dirty="0" smtClean="0">
                <a:ea typeface="ＭＳ Ｐゴシック" pitchFamily="34" charset="-128"/>
              </a:rPr>
              <a:t>Case management  individual services coordination, with linkages to other services</a:t>
            </a:r>
          </a:p>
          <a:p>
            <a:pPr>
              <a:lnSpc>
                <a:spcPct val="90000"/>
              </a:lnSpc>
            </a:pPr>
            <a:r>
              <a:rPr lang="en-US" sz="3000" dirty="0" smtClean="0">
                <a:ea typeface="ＭＳ Ｐゴシック" pitchFamily="34" charset="-128"/>
              </a:rPr>
              <a:t>Relapse Prevention</a:t>
            </a:r>
          </a:p>
          <a:p>
            <a:pPr>
              <a:lnSpc>
                <a:spcPct val="90000"/>
              </a:lnSpc>
            </a:pPr>
            <a:r>
              <a:rPr lang="en-US" sz="3000" dirty="0" smtClean="0">
                <a:ea typeface="ＭＳ Ｐゴシック" pitchFamily="34" charset="-128"/>
              </a:rPr>
              <a:t>Housing assistance &amp; services</a:t>
            </a:r>
          </a:p>
          <a:p>
            <a:pPr>
              <a:lnSpc>
                <a:spcPct val="90000"/>
              </a:lnSpc>
            </a:pPr>
            <a:r>
              <a:rPr lang="en-US" sz="3000" dirty="0" smtClean="0">
                <a:ea typeface="ＭＳ Ｐゴシック" pitchFamily="34" charset="-128"/>
              </a:rPr>
              <a:t>Child care</a:t>
            </a:r>
          </a:p>
          <a:p>
            <a:pPr>
              <a:lnSpc>
                <a:spcPct val="90000"/>
              </a:lnSpc>
            </a:pPr>
            <a:r>
              <a:rPr lang="en-US" sz="3000" dirty="0" smtClean="0">
                <a:ea typeface="ＭＳ Ｐゴシック" pitchFamily="34" charset="-128"/>
              </a:rPr>
              <a:t>Parent education &amp; child development support services</a:t>
            </a:r>
          </a:p>
          <a:p>
            <a:pPr eaLnBrk="1" hangingPunct="1">
              <a:spcBef>
                <a:spcPts val="1200"/>
              </a:spcBef>
            </a:pPr>
            <a:endParaRPr lang="en-US" sz="2600" dirty="0" smtClean="0">
              <a:latin typeface="Georgia" pitchFamily="18" charset="0"/>
              <a:ea typeface="ＭＳ Ｐゴシック" pitchFamily="-65"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p:txBody>
          <a:bodyPr/>
          <a:lstStyle/>
          <a:p>
            <a:r>
              <a:rPr lang="en-US" b="1" dirty="0" smtClean="0">
                <a:latin typeface="Arial Black" panose="020B0A04020102020204" pitchFamily="34" charset="0"/>
                <a:ea typeface="ＭＳ Ｐゴシック" pitchFamily="34" charset="-128"/>
              </a:rPr>
              <a:t>Goals of Presentation</a:t>
            </a:r>
            <a:r>
              <a:rPr lang="en-US" sz="3600" b="1" dirty="0" smtClean="0">
                <a:latin typeface="Arial Black" panose="020B0A04020102020204" pitchFamily="34" charset="0"/>
                <a:ea typeface="ＭＳ Ｐゴシック" pitchFamily="34" charset="-128"/>
              </a:rPr>
              <a:t>:</a:t>
            </a:r>
            <a:endParaRPr lang="en-US" sz="3600" b="1" i="1" dirty="0" smtClean="0">
              <a:latin typeface="Arial Black" panose="020B0A04020102020204" pitchFamily="34" charset="0"/>
              <a:ea typeface="ＭＳ Ｐゴシック" pitchFamily="-65" charset="-128"/>
            </a:endParaRPr>
          </a:p>
        </p:txBody>
      </p:sp>
      <p:sp>
        <p:nvSpPr>
          <p:cNvPr id="2" name="Subtitle 1"/>
          <p:cNvSpPr>
            <a:spLocks noGrp="1"/>
          </p:cNvSpPr>
          <p:nvPr>
            <p:ph idx="1"/>
          </p:nvPr>
        </p:nvSpPr>
        <p:spPr/>
        <p:txBody>
          <a:bodyPr>
            <a:normAutofit/>
          </a:bodyPr>
          <a:lstStyle/>
          <a:p>
            <a:pPr eaLnBrk="1" hangingPunct="1">
              <a:lnSpc>
                <a:spcPct val="90000"/>
              </a:lnSpc>
              <a:spcBef>
                <a:spcPct val="10000"/>
              </a:spcBef>
              <a:defRPr/>
            </a:pPr>
            <a:endParaRPr lang="en-US" sz="900" cap="none" dirty="0" smtClean="0">
              <a:ea typeface="ＭＳ Ｐゴシック" pitchFamily="-65" charset="-128"/>
            </a:endParaRPr>
          </a:p>
          <a:p>
            <a:pPr eaLnBrk="1" hangingPunct="1">
              <a:lnSpc>
                <a:spcPct val="90000"/>
              </a:lnSpc>
              <a:spcBef>
                <a:spcPct val="10000"/>
              </a:spcBef>
              <a:defRPr/>
            </a:pPr>
            <a:endParaRPr lang="en-US" sz="2000" b="0" cap="none" dirty="0" smtClean="0">
              <a:ea typeface="ＭＳ Ｐゴシック" pitchFamily="-65" charset="-128"/>
            </a:endParaRPr>
          </a:p>
          <a:p>
            <a:pPr eaLnBrk="1" hangingPunct="1">
              <a:lnSpc>
                <a:spcPct val="90000"/>
              </a:lnSpc>
              <a:spcBef>
                <a:spcPct val="10000"/>
              </a:spcBef>
              <a:defRPr/>
            </a:pPr>
            <a:endParaRPr lang="en-US" sz="2000" b="0" cap="none" dirty="0" smtClean="0">
              <a:ea typeface="ＭＳ Ｐゴシック" pitchFamily="-65" charset="-128"/>
            </a:endParaRPr>
          </a:p>
        </p:txBody>
      </p:sp>
      <p:sp>
        <p:nvSpPr>
          <p:cNvPr id="4" name="Rectangle 3"/>
          <p:cNvSpPr/>
          <p:nvPr/>
        </p:nvSpPr>
        <p:spPr>
          <a:xfrm>
            <a:off x="952500" y="2057400"/>
            <a:ext cx="7239000" cy="1384995"/>
          </a:xfrm>
          <a:prstGeom prst="rect">
            <a:avLst/>
          </a:prstGeom>
        </p:spPr>
        <p:txBody>
          <a:bodyPr wrap="square">
            <a:spAutoFit/>
          </a:bodyPr>
          <a:lstStyle/>
          <a:p>
            <a:pPr>
              <a:buFont typeface="Arial" pitchFamily="34" charset="0"/>
              <a:buChar char="•"/>
            </a:pPr>
            <a:r>
              <a:rPr lang="en-US" sz="2800" dirty="0" smtClean="0">
                <a:ea typeface="ＭＳ Ｐゴシック" pitchFamily="34" charset="-128"/>
              </a:rPr>
              <a:t>Define ROSC</a:t>
            </a:r>
          </a:p>
          <a:p>
            <a:pPr>
              <a:buFont typeface="Arial" pitchFamily="34" charset="0"/>
              <a:buChar char="•"/>
            </a:pPr>
            <a:r>
              <a:rPr lang="en-US" sz="2800" dirty="0" smtClean="0">
                <a:ea typeface="ＭＳ Ｐゴシック" pitchFamily="34" charset="-128"/>
              </a:rPr>
              <a:t>Discuss what it means for you</a:t>
            </a:r>
          </a:p>
          <a:p>
            <a:pPr>
              <a:buFont typeface="Arial" pitchFamily="34" charset="0"/>
              <a:buChar char="•"/>
            </a:pPr>
            <a:r>
              <a:rPr lang="en-US" sz="2800" dirty="0" smtClean="0">
                <a:ea typeface="ＭＳ Ｐゴシック" pitchFamily="34" charset="-128"/>
              </a:rPr>
              <a:t>Questions &amp; Answers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prstClr val="black"/>
                </a:solidFill>
                <a:latin typeface="Arial Black" panose="020B0A04020102020204" pitchFamily="34" charset="0"/>
                <a:ea typeface="ＭＳ Ｐゴシック" pitchFamily="34" charset="-128"/>
              </a:rPr>
              <a:t>Examples of Recovery Support Services</a:t>
            </a:r>
            <a:endParaRPr lang="en-US" sz="3200"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a:lnSpc>
                <a:spcPct val="90000"/>
              </a:lnSpc>
            </a:pPr>
            <a:r>
              <a:rPr lang="en-US" sz="2800" dirty="0" smtClean="0">
                <a:ea typeface="ＭＳ Ｐゴシック" pitchFamily="34" charset="-128"/>
              </a:rPr>
              <a:t>Transportation to and from treatment, recovery support activities, employment, etc.</a:t>
            </a:r>
          </a:p>
          <a:p>
            <a:pPr>
              <a:lnSpc>
                <a:spcPct val="90000"/>
              </a:lnSpc>
            </a:pPr>
            <a:r>
              <a:rPr lang="en-US" sz="2800" dirty="0" smtClean="0">
                <a:ea typeface="ＭＳ Ｐゴシック" pitchFamily="34" charset="-128"/>
              </a:rPr>
              <a:t>Family/marriage counseling</a:t>
            </a:r>
          </a:p>
          <a:p>
            <a:pPr>
              <a:lnSpc>
                <a:spcPct val="90000"/>
              </a:lnSpc>
            </a:pPr>
            <a:r>
              <a:rPr lang="en-US" sz="2800" dirty="0" smtClean="0">
                <a:ea typeface="ＭＳ Ｐゴシック" pitchFamily="34" charset="-128"/>
              </a:rPr>
              <a:t>Education (including substance abuse education)</a:t>
            </a:r>
          </a:p>
          <a:p>
            <a:pPr>
              <a:lnSpc>
                <a:spcPct val="90000"/>
              </a:lnSpc>
            </a:pPr>
            <a:r>
              <a:rPr lang="en-US" sz="2800" dirty="0" smtClean="0">
                <a:ea typeface="ＭＳ Ｐゴシック" pitchFamily="34" charset="-128"/>
              </a:rPr>
              <a:t>Peer-to-peer mentoring and coaching</a:t>
            </a:r>
          </a:p>
          <a:p>
            <a:pPr>
              <a:lnSpc>
                <a:spcPct val="90000"/>
              </a:lnSpc>
            </a:pPr>
            <a:r>
              <a:rPr lang="en-US" sz="2800" dirty="0" smtClean="0">
                <a:ea typeface="ＭＳ Ｐゴシック" pitchFamily="34" charset="-128"/>
              </a:rPr>
              <a:t>Self-help &amp; support groups (including spiritual &amp; faith-based)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8" name="Picture 3"/>
          <p:cNvPicPr>
            <a:picLocks noChangeAspect="1"/>
          </p:cNvPicPr>
          <p:nvPr/>
        </p:nvPicPr>
        <p:blipFill>
          <a:blip r:embed="rId3" cstate="print"/>
          <a:srcRect/>
          <a:stretch>
            <a:fillRect/>
          </a:stretch>
        </p:blipFill>
        <p:spPr bwMode="auto">
          <a:xfrm>
            <a:off x="-684213" y="-261938"/>
            <a:ext cx="10121901" cy="711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ctr"/>
          <a:lstStyle/>
          <a:p>
            <a:pPr algn="ctr"/>
            <a:r>
              <a:rPr lang="en-US" sz="34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Treatment Does Not Equal Recovery</a:t>
            </a:r>
            <a:endParaRPr lang="en-US" sz="3400" b="1" dirty="0" smtClean="0">
              <a:effectLst>
                <a:outerShdw blurRad="38100" dist="38100" dir="2700000" algn="tl">
                  <a:srgbClr val="000000">
                    <a:alpha val="43137"/>
                  </a:srgbClr>
                </a:outerShdw>
              </a:effectLst>
              <a:latin typeface="Arial Black" panose="020B0A04020102020204" pitchFamily="34" charset="0"/>
              <a:ea typeface="ＭＳ Ｐゴシック" pitchFamily="-65" charset="-128"/>
            </a:endParaRPr>
          </a:p>
        </p:txBody>
      </p:sp>
      <p:sp>
        <p:nvSpPr>
          <p:cNvPr id="40963" name="Content Placeholder 2"/>
          <p:cNvSpPr>
            <a:spLocks noGrp="1"/>
          </p:cNvSpPr>
          <p:nvPr>
            <p:ph idx="1"/>
          </p:nvPr>
        </p:nvSpPr>
        <p:spPr/>
        <p:txBody>
          <a:bodyPr>
            <a:normAutofit/>
          </a:bodyPr>
          <a:lstStyle/>
          <a:p>
            <a:pPr>
              <a:spcAft>
                <a:spcPct val="20000"/>
              </a:spcAft>
            </a:pPr>
            <a:r>
              <a:rPr lang="en-US" sz="2800" dirty="0" smtClean="0">
                <a:ea typeface="ＭＳ Ｐゴシック" pitchFamily="34" charset="-128"/>
              </a:rPr>
              <a:t>Treatment is part of recovery – but it is not </a:t>
            </a:r>
            <a:r>
              <a:rPr lang="en-US" sz="2800" u="sng" dirty="0" smtClean="0">
                <a:ea typeface="ＭＳ Ｐゴシック" pitchFamily="34" charset="-128"/>
              </a:rPr>
              <a:t>equal to</a:t>
            </a:r>
            <a:r>
              <a:rPr lang="en-US" sz="2800" dirty="0" smtClean="0">
                <a:ea typeface="ＭＳ Ｐゴシック" pitchFamily="34" charset="-128"/>
              </a:rPr>
              <a:t> recovery.</a:t>
            </a:r>
          </a:p>
          <a:p>
            <a:pPr>
              <a:spcAft>
                <a:spcPct val="20000"/>
              </a:spcAft>
            </a:pPr>
            <a:r>
              <a:rPr lang="en-US" sz="2800" dirty="0" smtClean="0">
                <a:ea typeface="ＭＳ Ｐゴシック" pitchFamily="34" charset="-128"/>
              </a:rPr>
              <a:t>The goal of treatment is absence of symptoms; the goal of recovery is holistic health.</a:t>
            </a:r>
          </a:p>
          <a:p>
            <a:pPr>
              <a:spcAft>
                <a:spcPct val="20000"/>
              </a:spcAft>
            </a:pPr>
            <a:r>
              <a:rPr lang="en-US" sz="2800" dirty="0" smtClean="0">
                <a:ea typeface="ＭＳ Ｐゴシック" pitchFamily="34" charset="-128"/>
              </a:rPr>
              <a:t>Treatment alone does not address other challenges, such as family, employment, housing, etc.</a:t>
            </a:r>
          </a:p>
          <a:p>
            <a:pPr>
              <a:spcAft>
                <a:spcPct val="20000"/>
              </a:spcAft>
            </a:pPr>
            <a:r>
              <a:rPr lang="en-US" sz="2800" dirty="0" smtClean="0">
                <a:ea typeface="ＭＳ Ｐゴシック" pitchFamily="34" charset="-128"/>
              </a:rPr>
              <a:t>Recovery is different for each individual, and the social determinants of health need to be addressed before the recovery process can move forward.</a:t>
            </a:r>
          </a:p>
          <a:p>
            <a:pPr eaLnBrk="1" hangingPunct="1">
              <a:lnSpc>
                <a:spcPct val="80000"/>
              </a:lnSpc>
              <a:spcBef>
                <a:spcPts val="1200"/>
              </a:spcBef>
            </a:pPr>
            <a:endParaRPr lang="en-US" sz="2300" dirty="0" smtClean="0">
              <a:latin typeface="Georgia" pitchFamily="18" charset="0"/>
              <a:ea typeface="ＭＳ Ｐゴシック" pitchFamily="-65"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chor="ctr">
            <a:normAutofit fontScale="90000"/>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Referral from the Criminal Justice System as a Predictor of Treatment Completion</a:t>
            </a:r>
            <a:endPar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pitchFamily="-65" charset="-128"/>
            </a:endParaRPr>
          </a:p>
        </p:txBody>
      </p:sp>
      <p:sp>
        <p:nvSpPr>
          <p:cNvPr id="41987" name="Content Placeholder 2"/>
          <p:cNvSpPr>
            <a:spLocks noGrp="1"/>
          </p:cNvSpPr>
          <p:nvPr>
            <p:ph idx="1"/>
          </p:nvPr>
        </p:nvSpPr>
        <p:spPr/>
        <p:txBody>
          <a:bodyPr/>
          <a:lstStyle/>
          <a:p>
            <a:r>
              <a:rPr lang="en-US" sz="2800" dirty="0" smtClean="0">
                <a:ea typeface="ＭＳ Ｐゴシック" pitchFamily="34" charset="-128"/>
              </a:rPr>
              <a:t>According to Treatment Episode Data Set, across the four treatment types,* referral to treatment from the criminal justice system was consistently one of the strongest predictors of treatment completion or transfer to further treatment.</a:t>
            </a:r>
          </a:p>
          <a:p>
            <a:pPr eaLnBrk="1" hangingPunct="1">
              <a:spcBef>
                <a:spcPts val="1200"/>
              </a:spcBef>
              <a:buNone/>
            </a:pPr>
            <a:endParaRPr lang="en-US" sz="2200" dirty="0" smtClean="0">
              <a:latin typeface="Georgia" pitchFamily="18" charset="0"/>
              <a:ea typeface="ＭＳ Ｐゴシック" pitchFamily="-65"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fontScale="90000"/>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Linking the Institutional Corrections Agencies and the Community-based Organizations</a:t>
            </a:r>
            <a:endParaRPr lang="en-US" sz="3200" b="1" dirty="0" smtClean="0">
              <a:effectLst>
                <a:outerShdw blurRad="38100" dist="38100" dir="2700000" algn="tl">
                  <a:srgbClr val="000000">
                    <a:alpha val="43137"/>
                  </a:srgbClr>
                </a:outerShdw>
              </a:effectLst>
              <a:latin typeface="Arial Black" panose="020B0A04020102020204" pitchFamily="34" charset="0"/>
            </a:endParaRPr>
          </a:p>
        </p:txBody>
      </p:sp>
      <p:sp>
        <p:nvSpPr>
          <p:cNvPr id="30723" name="Rectangle 3"/>
          <p:cNvSpPr>
            <a:spLocks noGrp="1"/>
          </p:cNvSpPr>
          <p:nvPr>
            <p:ph idx="1"/>
          </p:nvPr>
        </p:nvSpPr>
        <p:spPr/>
        <p:txBody>
          <a:bodyPr/>
          <a:lstStyle/>
          <a:p>
            <a:r>
              <a:rPr lang="en-US" sz="2800" dirty="0" smtClean="0">
                <a:ea typeface="ＭＳ Ｐゴシック" pitchFamily="34" charset="-128"/>
              </a:rPr>
              <a:t>ROSC’s holistic approach to recovery requires an effective collaboration between the criminal justice system and all services, systems, and agencies contributing to the client’s recovery.</a:t>
            </a:r>
          </a:p>
          <a:p>
            <a:r>
              <a:rPr lang="en-US" sz="2800" dirty="0" smtClean="0">
                <a:ea typeface="ＭＳ Ｐゴシック" pitchFamily="34" charset="-128"/>
              </a:rPr>
              <a:t>Communication and case management are key components to ensure that silo-building, redundancies and gaps don’t occur.</a:t>
            </a:r>
          </a:p>
          <a:p>
            <a:r>
              <a:rPr lang="en-US" sz="2800" dirty="0" smtClean="0">
                <a:ea typeface="ＭＳ Ｐゴシック" pitchFamily="34" charset="-128"/>
              </a:rPr>
              <a:t>The result: more effective treatment and more efficient use of funds.</a:t>
            </a:r>
          </a:p>
          <a:p>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Evidence-Based Practices in the Judicial System</a:t>
            </a:r>
            <a:endParaRPr lang="en-US" sz="3200" b="1" dirty="0" smtClean="0">
              <a:effectLst>
                <a:outerShdw blurRad="38100" dist="38100" dir="2700000" algn="tl">
                  <a:srgbClr val="000000">
                    <a:alpha val="43137"/>
                  </a:srgbClr>
                </a:outerShdw>
              </a:effectLst>
              <a:latin typeface="Arial Black" panose="020B0A04020102020204" pitchFamily="34" charset="0"/>
            </a:endParaRPr>
          </a:p>
        </p:txBody>
      </p:sp>
      <p:sp>
        <p:nvSpPr>
          <p:cNvPr id="24579" name="Rectangle 3"/>
          <p:cNvSpPr>
            <a:spLocks noGrp="1"/>
          </p:cNvSpPr>
          <p:nvPr>
            <p:ph idx="1"/>
          </p:nvPr>
        </p:nvSpPr>
        <p:spPr/>
        <p:txBody>
          <a:bodyPr>
            <a:normAutofit lnSpcReduction="10000"/>
          </a:bodyPr>
          <a:lstStyle/>
          <a:p>
            <a:pPr>
              <a:lnSpc>
                <a:spcPct val="90000"/>
              </a:lnSpc>
            </a:pPr>
            <a:r>
              <a:rPr lang="en-US" sz="3000" dirty="0" smtClean="0">
                <a:ea typeface="ＭＳ Ｐゴシック" pitchFamily="34" charset="-128"/>
              </a:rPr>
              <a:t>Evidence-based programs should identify desired outcomes for offenders and include a means for measuring progress.</a:t>
            </a:r>
          </a:p>
          <a:p>
            <a:pPr>
              <a:lnSpc>
                <a:spcPct val="90000"/>
              </a:lnSpc>
            </a:pPr>
            <a:r>
              <a:rPr lang="en-US" sz="3000" dirty="0" smtClean="0">
                <a:ea typeface="ＭＳ Ｐゴシック" pitchFamily="34" charset="-128"/>
              </a:rPr>
              <a:t>The implementation of evidence-based practices results in an average decrease in crime of 10-20%, whereas programs that are not evidence-based tend to see no decrease and even a slight increase in crime. </a:t>
            </a:r>
          </a:p>
          <a:p>
            <a:pPr>
              <a:lnSpc>
                <a:spcPct val="90000"/>
              </a:lnSpc>
            </a:pPr>
            <a:r>
              <a:rPr lang="en-US" sz="3000" dirty="0" smtClean="0">
                <a:ea typeface="ＭＳ Ｐゴシック" pitchFamily="34" charset="-128"/>
              </a:rPr>
              <a:t>Interventions that follow evidence-based practices can achieve recidivism reductions of 30%.</a:t>
            </a:r>
          </a:p>
          <a:p>
            <a:pPr>
              <a:buNone/>
            </a:pPr>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914400" y="381000"/>
            <a:ext cx="7886700" cy="1325563"/>
          </a:xfrm>
        </p:spPr>
        <p:txBody>
          <a:bodyPr>
            <a:normAutofit fontScale="90000"/>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National Registry of Evidence-based Programs and Practices (NREPP</a:t>
            </a:r>
            <a:r>
              <a:rPr lang="en-US" sz="3600" dirty="0" smtClean="0">
                <a:effectLst>
                  <a:outerShdw blurRad="38100" dist="38100" dir="2700000" algn="tl">
                    <a:srgbClr val="000000">
                      <a:alpha val="43137"/>
                    </a:srgbClr>
                  </a:outerShdw>
                </a:effectLst>
                <a:latin typeface="Arial Black" panose="020B0A04020102020204" pitchFamily="34" charset="0"/>
                <a:ea typeface="ＭＳ Ｐゴシック" pitchFamily="34" charset="-128"/>
              </a:rPr>
              <a:t>)</a:t>
            </a:r>
            <a:endParaRPr lang="en-US" sz="3300" dirty="0" smtClean="0">
              <a:effectLst>
                <a:outerShdw blurRad="38100" dist="38100" dir="2700000" algn="tl">
                  <a:srgbClr val="000000">
                    <a:alpha val="43137"/>
                  </a:srgbClr>
                </a:outerShdw>
              </a:effectLst>
              <a:latin typeface="Arial Black" panose="020B0A04020102020204" pitchFamily="34" charset="0"/>
            </a:endParaRPr>
          </a:p>
        </p:txBody>
      </p:sp>
      <p:sp>
        <p:nvSpPr>
          <p:cNvPr id="24579" name="Rectangle 3"/>
          <p:cNvSpPr>
            <a:spLocks noGrp="1"/>
          </p:cNvSpPr>
          <p:nvPr>
            <p:ph idx="1"/>
          </p:nvPr>
        </p:nvSpPr>
        <p:spPr/>
        <p:txBody>
          <a:bodyPr/>
          <a:lstStyle/>
          <a:p>
            <a:pPr>
              <a:lnSpc>
                <a:spcPct val="90000"/>
              </a:lnSpc>
            </a:pPr>
            <a:r>
              <a:rPr lang="en-US" sz="2600" dirty="0" smtClean="0">
                <a:ea typeface="ＭＳ Ｐゴシック" pitchFamily="34" charset="-128"/>
              </a:rPr>
              <a:t>A searchable online registry of mental health and substance abuse interventions  - reviewed and rated by independent reviewers.</a:t>
            </a:r>
          </a:p>
          <a:p>
            <a:pPr>
              <a:lnSpc>
                <a:spcPct val="90000"/>
              </a:lnSpc>
            </a:pPr>
            <a:r>
              <a:rPr lang="en-US" sz="2600" dirty="0" smtClean="0">
                <a:ea typeface="ＭＳ Ｐゴシック" pitchFamily="34" charset="-128"/>
              </a:rPr>
              <a:t>Helps states, territories, community-based organizations, identify service models that may address your particular regional and cultural needs, and match your specific resource capacity. </a:t>
            </a:r>
          </a:p>
          <a:p>
            <a:pPr>
              <a:lnSpc>
                <a:spcPct val="90000"/>
              </a:lnSpc>
            </a:pPr>
            <a:r>
              <a:rPr lang="en-US" sz="2600" dirty="0" smtClean="0">
                <a:ea typeface="ＭＳ Ｐゴシック" pitchFamily="34" charset="-128"/>
              </a:rPr>
              <a:t>Search feature identifies NREPP interventions that have been evaluated in comparative effectiveness research studies. </a:t>
            </a:r>
          </a:p>
          <a:p>
            <a:pPr>
              <a:lnSpc>
                <a:spcPct val="90000"/>
              </a:lnSpc>
            </a:pPr>
            <a:r>
              <a:rPr lang="en-US" sz="2600" u="sng" dirty="0" smtClean="0">
                <a:ea typeface="ＭＳ Ｐゴシック" pitchFamily="34" charset="-128"/>
              </a:rPr>
              <a:t>http://www.nrepp.samhsa.gov/</a:t>
            </a:r>
          </a:p>
          <a:p>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Implications for Criminal Justice </a:t>
            </a:r>
            <a:br>
              <a:rPr lang="en-US" sz="3200" b="1" dirty="0" smtClean="0">
                <a:effectLst>
                  <a:outerShdw blurRad="38100" dist="38100" dir="2700000" algn="tl">
                    <a:srgbClr val="000000">
                      <a:alpha val="43137"/>
                    </a:srgbClr>
                  </a:outerShdw>
                </a:effectLst>
                <a:latin typeface="Arial Black" panose="020B0A04020102020204" pitchFamily="34" charset="0"/>
              </a:rPr>
            </a:br>
            <a:r>
              <a:rPr lang="en-US" sz="3200" b="1" dirty="0" smtClean="0">
                <a:effectLst>
                  <a:outerShdw blurRad="38100" dist="38100" dir="2700000" algn="tl">
                    <a:srgbClr val="000000">
                      <a:alpha val="43137"/>
                    </a:srgbClr>
                  </a:outerShdw>
                </a:effectLst>
                <a:latin typeface="Arial Black" panose="020B0A04020102020204" pitchFamily="34" charset="0"/>
              </a:rPr>
              <a:t>Systems and Populations</a:t>
            </a:r>
          </a:p>
        </p:txBody>
      </p:sp>
      <p:sp>
        <p:nvSpPr>
          <p:cNvPr id="24579" name="Rectangle 3"/>
          <p:cNvSpPr>
            <a:spLocks noGrp="1"/>
          </p:cNvSpPr>
          <p:nvPr>
            <p:ph idx="1"/>
          </p:nvPr>
        </p:nvSpPr>
        <p:spPr>
          <a:xfrm>
            <a:off x="628650" y="1828800"/>
            <a:ext cx="7886700" cy="4351338"/>
          </a:xfrm>
        </p:spPr>
        <p:txBody>
          <a:bodyPr>
            <a:noAutofit/>
          </a:bodyPr>
          <a:lstStyle/>
          <a:p>
            <a:r>
              <a:rPr lang="en-US" sz="2800" dirty="0" smtClean="0">
                <a:ea typeface="ＭＳ Ｐゴシック" pitchFamily="34" charset="-128"/>
              </a:rPr>
              <a:t>Recovery Capital Assessments</a:t>
            </a:r>
          </a:p>
          <a:p>
            <a:r>
              <a:rPr lang="en-US" sz="2800" dirty="0" smtClean="0">
                <a:ea typeface="ＭＳ Ｐゴシック" pitchFamily="34" charset="-128"/>
              </a:rPr>
              <a:t>Implications of Chronic Care Approach: Importance of Graduated Sanctions</a:t>
            </a:r>
          </a:p>
          <a:p>
            <a:r>
              <a:rPr lang="en-US" sz="2800" dirty="0" smtClean="0">
                <a:ea typeface="ＭＳ Ｐゴシック" pitchFamily="34" charset="-128"/>
              </a:rPr>
              <a:t>Effectiveness of peer-support to assist with transitioning between cultures</a:t>
            </a:r>
          </a:p>
          <a:p>
            <a:r>
              <a:rPr lang="en-US" sz="2800" dirty="0" smtClean="0">
                <a:ea typeface="ＭＳ Ｐゴシック" pitchFamily="34" charset="-128"/>
              </a:rPr>
              <a:t>Appropriate dose, duration and intensity of treatment</a:t>
            </a:r>
          </a:p>
          <a:p>
            <a:r>
              <a:rPr lang="en-US" sz="2800" dirty="0" smtClean="0">
                <a:ea typeface="ＭＳ Ｐゴシック" pitchFamily="34" charset="-128"/>
              </a:rPr>
              <a:t>Continued monitoring AND support that integrates natural community based supports</a:t>
            </a:r>
          </a:p>
          <a:p>
            <a:r>
              <a:rPr lang="en-US" sz="2800" dirty="0" smtClean="0">
                <a:ea typeface="ＭＳ Ｐゴシック" pitchFamily="34" charset="-128"/>
              </a:rPr>
              <a:t>Holistic Sentencing Recommendations: Rebuilding lives within the context of communities</a:t>
            </a:r>
          </a:p>
          <a:p>
            <a:pPr>
              <a:buNone/>
            </a:pPr>
            <a:r>
              <a:rPr lang="en-US" sz="2800" dirty="0" smtClean="0"/>
              <a:t>						</a:t>
            </a:r>
          </a:p>
          <a:p>
            <a:pPr>
              <a:buNone/>
            </a:pPr>
            <a:endParaRPr lang="en-US" sz="2800" dirty="0" smtClean="0">
              <a:ea typeface="ＭＳ Ｐゴシック" pitchFamily="34" charset="-128"/>
            </a:endParaRPr>
          </a:p>
          <a:p>
            <a:pPr>
              <a:buNone/>
            </a:pPr>
            <a:endParaRPr lang="en-US" sz="2800" dirty="0" smtClean="0">
              <a:ea typeface="ＭＳ Ｐゴシック" pitchFamily="34" charset="-128"/>
            </a:endParaRPr>
          </a:p>
          <a:p>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Benefits for Criminal Justice </a:t>
            </a:r>
            <a:br>
              <a:rPr lang="en-US" sz="3200" b="1" dirty="0" smtClean="0">
                <a:effectLst>
                  <a:outerShdw blurRad="38100" dist="38100" dir="2700000" algn="tl">
                    <a:srgbClr val="000000">
                      <a:alpha val="43137"/>
                    </a:srgbClr>
                  </a:outerShdw>
                </a:effectLst>
                <a:latin typeface="Arial Black" panose="020B0A04020102020204" pitchFamily="34" charset="0"/>
              </a:rPr>
            </a:br>
            <a:r>
              <a:rPr lang="en-US" sz="3200" b="1" dirty="0" smtClean="0">
                <a:effectLst>
                  <a:outerShdw blurRad="38100" dist="38100" dir="2700000" algn="tl">
                    <a:srgbClr val="000000">
                      <a:alpha val="43137"/>
                    </a:srgbClr>
                  </a:outerShdw>
                </a:effectLst>
                <a:latin typeface="Arial Black" panose="020B0A04020102020204" pitchFamily="34" charset="0"/>
              </a:rPr>
              <a:t>Systems and Populations</a:t>
            </a:r>
            <a:endParaRPr lang="en-US" sz="3300" b="1" dirty="0" smtClean="0">
              <a:effectLst>
                <a:outerShdw blurRad="38100" dist="38100" dir="2700000" algn="tl">
                  <a:srgbClr val="000000">
                    <a:alpha val="43137"/>
                  </a:srgbClr>
                </a:outerShdw>
              </a:effectLst>
              <a:latin typeface="Arial Black" panose="020B0A04020102020204" pitchFamily="34" charset="0"/>
            </a:endParaRPr>
          </a:p>
        </p:txBody>
      </p:sp>
      <p:sp>
        <p:nvSpPr>
          <p:cNvPr id="24579" name="Rectangle 3"/>
          <p:cNvSpPr>
            <a:spLocks noGrp="1"/>
          </p:cNvSpPr>
          <p:nvPr>
            <p:ph idx="1"/>
          </p:nvPr>
        </p:nvSpPr>
        <p:spPr/>
        <p:txBody>
          <a:bodyPr>
            <a:normAutofit lnSpcReduction="10000"/>
          </a:bodyPr>
          <a:lstStyle/>
          <a:p>
            <a:r>
              <a:rPr lang="en-US" sz="2700" u="sng" dirty="0" smtClean="0">
                <a:ea typeface="ＭＳ Ｐゴシック" pitchFamily="34" charset="-128"/>
              </a:rPr>
              <a:t>Increased Attraction:</a:t>
            </a:r>
            <a:r>
              <a:rPr lang="en-US" sz="2700" dirty="0" smtClean="0">
                <a:ea typeface="ＭＳ Ｐゴシック" pitchFamily="34" charset="-128"/>
              </a:rPr>
              <a:t> People typically referred after very long addiction careers.  ROSC provides increased opportunities for early intervention.</a:t>
            </a:r>
          </a:p>
          <a:p>
            <a:pPr lvl="1"/>
            <a:r>
              <a:rPr lang="en-US" sz="2700" dirty="0" smtClean="0">
                <a:ea typeface="ＭＳ Ｐゴシック" pitchFamily="34" charset="-128"/>
              </a:rPr>
              <a:t>First offenders programs</a:t>
            </a:r>
          </a:p>
          <a:p>
            <a:pPr lvl="1"/>
            <a:r>
              <a:rPr lang="en-US" sz="2700" dirty="0" smtClean="0">
                <a:ea typeface="ＭＳ Ｐゴシック" pitchFamily="34" charset="-128"/>
              </a:rPr>
              <a:t>Early diversion programs</a:t>
            </a:r>
          </a:p>
          <a:p>
            <a:r>
              <a:rPr lang="en-US" sz="2700" u="sng" dirty="0" smtClean="0">
                <a:ea typeface="ＭＳ Ｐゴシック" pitchFamily="34" charset="-128"/>
              </a:rPr>
              <a:t>Increased Access:</a:t>
            </a:r>
            <a:r>
              <a:rPr lang="en-US" sz="2700" dirty="0" smtClean="0">
                <a:ea typeface="ＭＳ Ｐゴシック" pitchFamily="34" charset="-128"/>
              </a:rPr>
              <a:t> finite capacity of the treatment system leads to long waiting lists.  CJ has an opportunity to expand the use of and develop recovery natural supports.  Opportunities for partnership with both prevention, treatment, and grass roots community.</a:t>
            </a:r>
          </a:p>
          <a:p>
            <a:r>
              <a:rPr lang="en-US" sz="2700" u="sng" dirty="0" smtClean="0">
                <a:ea typeface="ＭＳ Ｐゴシック" pitchFamily="34" charset="-128"/>
              </a:rPr>
              <a:t>Increased Engagement and Treatment Outcomes</a:t>
            </a:r>
          </a:p>
          <a:p>
            <a:endParaRPr lang="en-US" sz="2200" u="sng" dirty="0" smtClean="0">
              <a:ea typeface="ＭＳ Ｐゴシック" pitchFamily="34" charset="-128"/>
            </a:endParaRPr>
          </a:p>
          <a:p>
            <a:endParaRPr lang="en-US" sz="2200" u="sng" dirty="0" smtClean="0">
              <a:ea typeface="ＭＳ Ｐゴシック" pitchFamily="34" charset="-128"/>
            </a:endParaRPr>
          </a:p>
          <a:p>
            <a:endParaRPr lang="en-US" sz="2500" u="sng" dirty="0" smtClean="0">
              <a:ea typeface="ＭＳ Ｐゴシック" pitchFamily="34" charset="-128"/>
            </a:endParaRPr>
          </a:p>
          <a:p>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ln>
            <a:miter lim="800000"/>
            <a:headEnd/>
            <a:tailEnd/>
          </a:ln>
        </p:spPr>
        <p:txBody>
          <a:bodyPr anchor="t"/>
          <a:lstStyle/>
          <a:p>
            <a:r>
              <a:rPr lang="en-US" sz="2800" b="1" i="1" dirty="0" smtClean="0">
                <a:effectLst>
                  <a:outerShdw blurRad="38100" dist="38100" dir="2700000" algn="tl">
                    <a:srgbClr val="000000">
                      <a:alpha val="43137"/>
                    </a:srgbClr>
                  </a:outerShdw>
                </a:effectLst>
                <a:ea typeface="ＭＳ Ｐゴシック" pitchFamily="-106" charset="-128"/>
              </a:rPr>
              <a:t>Few Stay in Treatment 90 Days</a:t>
            </a:r>
          </a:p>
        </p:txBody>
      </p:sp>
      <p:sp>
        <p:nvSpPr>
          <p:cNvPr id="35" name="Content Placeholder 34"/>
          <p:cNvSpPr>
            <a:spLocks noGrp="1"/>
          </p:cNvSpPr>
          <p:nvPr>
            <p:ph idx="1"/>
          </p:nvPr>
        </p:nvSpPr>
        <p:spPr/>
        <p:txBody>
          <a:bodyPr/>
          <a:lstStyle/>
          <a:p>
            <a:endParaRPr lang="en-US"/>
          </a:p>
        </p:txBody>
      </p:sp>
      <p:sp>
        <p:nvSpPr>
          <p:cNvPr id="25603" name="Text Box 3"/>
          <p:cNvSpPr txBox="1">
            <a:spLocks noChangeArrowheads="1"/>
          </p:cNvSpPr>
          <p:nvPr/>
        </p:nvSpPr>
        <p:spPr bwMode="auto">
          <a:xfrm>
            <a:off x="777875" y="6000750"/>
            <a:ext cx="7680325" cy="838200"/>
          </a:xfrm>
          <a:prstGeom prst="rect">
            <a:avLst/>
          </a:prstGeom>
          <a:noFill/>
          <a:ln w="9525">
            <a:noFill/>
            <a:miter lim="800000"/>
            <a:headEnd/>
            <a:tailEnd/>
          </a:ln>
        </p:spPr>
        <p:txBody>
          <a:bodyPr/>
          <a:lstStyle/>
          <a:p>
            <a:pPr>
              <a:lnSpc>
                <a:spcPct val="90000"/>
              </a:lnSpc>
            </a:pPr>
            <a:endParaRPr lang="en-US" sz="1000" i="1" dirty="0"/>
          </a:p>
        </p:txBody>
      </p:sp>
      <p:sp>
        <p:nvSpPr>
          <p:cNvPr id="25604" name="Line 8"/>
          <p:cNvSpPr>
            <a:spLocks noChangeShapeType="1"/>
          </p:cNvSpPr>
          <p:nvPr/>
        </p:nvSpPr>
        <p:spPr bwMode="auto">
          <a:xfrm>
            <a:off x="1651000" y="4152900"/>
            <a:ext cx="6553200" cy="1588"/>
          </a:xfrm>
          <a:prstGeom prst="line">
            <a:avLst/>
          </a:prstGeom>
          <a:noFill/>
          <a:ln w="0">
            <a:solidFill>
              <a:srgbClr val="C0C0C0"/>
            </a:solidFill>
            <a:prstDash val="sysDot"/>
            <a:round/>
            <a:headEnd/>
            <a:tailEnd/>
          </a:ln>
        </p:spPr>
        <p:txBody>
          <a:bodyPr/>
          <a:lstStyle/>
          <a:p>
            <a:endParaRPr lang="en-US"/>
          </a:p>
        </p:txBody>
      </p:sp>
      <p:sp>
        <p:nvSpPr>
          <p:cNvPr id="25605" name="Line 9"/>
          <p:cNvSpPr>
            <a:spLocks noChangeShapeType="1"/>
          </p:cNvSpPr>
          <p:nvPr/>
        </p:nvSpPr>
        <p:spPr bwMode="auto">
          <a:xfrm>
            <a:off x="1651000" y="2971800"/>
            <a:ext cx="6553200" cy="1588"/>
          </a:xfrm>
          <a:prstGeom prst="line">
            <a:avLst/>
          </a:prstGeom>
          <a:noFill/>
          <a:ln w="0">
            <a:solidFill>
              <a:srgbClr val="C0C0C0"/>
            </a:solidFill>
            <a:prstDash val="sysDot"/>
            <a:round/>
            <a:headEnd/>
            <a:tailEnd/>
          </a:ln>
        </p:spPr>
        <p:txBody>
          <a:bodyPr/>
          <a:lstStyle/>
          <a:p>
            <a:endParaRPr lang="en-US"/>
          </a:p>
        </p:txBody>
      </p:sp>
      <p:sp>
        <p:nvSpPr>
          <p:cNvPr id="25606" name="Line 10"/>
          <p:cNvSpPr>
            <a:spLocks noChangeShapeType="1"/>
          </p:cNvSpPr>
          <p:nvPr/>
        </p:nvSpPr>
        <p:spPr bwMode="auto">
          <a:xfrm>
            <a:off x="1651000" y="1903413"/>
            <a:ext cx="6553200" cy="1587"/>
          </a:xfrm>
          <a:prstGeom prst="line">
            <a:avLst/>
          </a:prstGeom>
          <a:noFill/>
          <a:ln w="0">
            <a:solidFill>
              <a:srgbClr val="C0C0C0"/>
            </a:solidFill>
            <a:round/>
            <a:headEnd/>
            <a:tailEnd/>
          </a:ln>
        </p:spPr>
        <p:txBody>
          <a:bodyPr/>
          <a:lstStyle/>
          <a:p>
            <a:endParaRPr lang="en-US"/>
          </a:p>
        </p:txBody>
      </p:sp>
      <p:sp>
        <p:nvSpPr>
          <p:cNvPr id="25607" name="Line 17"/>
          <p:cNvSpPr>
            <a:spLocks noChangeShapeType="1"/>
          </p:cNvSpPr>
          <p:nvPr/>
        </p:nvSpPr>
        <p:spPr bwMode="auto">
          <a:xfrm>
            <a:off x="1571625" y="4749800"/>
            <a:ext cx="79375" cy="1588"/>
          </a:xfrm>
          <a:prstGeom prst="line">
            <a:avLst/>
          </a:prstGeom>
          <a:noFill/>
          <a:ln w="0">
            <a:solidFill>
              <a:srgbClr val="000000"/>
            </a:solidFill>
            <a:round/>
            <a:headEnd/>
            <a:tailEnd/>
          </a:ln>
        </p:spPr>
        <p:txBody>
          <a:bodyPr/>
          <a:lstStyle/>
          <a:p>
            <a:endParaRPr lang="en-US"/>
          </a:p>
        </p:txBody>
      </p:sp>
      <p:sp>
        <p:nvSpPr>
          <p:cNvPr id="25608" name="Line 18"/>
          <p:cNvSpPr>
            <a:spLocks noChangeShapeType="1"/>
          </p:cNvSpPr>
          <p:nvPr/>
        </p:nvSpPr>
        <p:spPr bwMode="auto">
          <a:xfrm>
            <a:off x="1571625" y="3613150"/>
            <a:ext cx="79375" cy="1588"/>
          </a:xfrm>
          <a:prstGeom prst="line">
            <a:avLst/>
          </a:prstGeom>
          <a:noFill/>
          <a:ln w="0">
            <a:solidFill>
              <a:srgbClr val="000000"/>
            </a:solidFill>
            <a:round/>
            <a:headEnd/>
            <a:tailEnd/>
          </a:ln>
        </p:spPr>
        <p:txBody>
          <a:bodyPr/>
          <a:lstStyle/>
          <a:p>
            <a:endParaRPr lang="en-US"/>
          </a:p>
        </p:txBody>
      </p:sp>
      <p:sp>
        <p:nvSpPr>
          <p:cNvPr id="25609" name="Line 19"/>
          <p:cNvSpPr>
            <a:spLocks noChangeShapeType="1"/>
          </p:cNvSpPr>
          <p:nvPr/>
        </p:nvSpPr>
        <p:spPr bwMode="auto">
          <a:xfrm>
            <a:off x="1571625" y="2478088"/>
            <a:ext cx="79375" cy="1587"/>
          </a:xfrm>
          <a:prstGeom prst="line">
            <a:avLst/>
          </a:prstGeom>
          <a:noFill/>
          <a:ln w="0">
            <a:solidFill>
              <a:srgbClr val="000000"/>
            </a:solidFill>
            <a:round/>
            <a:headEnd/>
            <a:tailEnd/>
          </a:ln>
        </p:spPr>
        <p:txBody>
          <a:bodyPr/>
          <a:lstStyle/>
          <a:p>
            <a:endParaRPr lang="en-US"/>
          </a:p>
        </p:txBody>
      </p:sp>
      <p:sp>
        <p:nvSpPr>
          <p:cNvPr id="25610" name="Line 22"/>
          <p:cNvSpPr>
            <a:spLocks noChangeShapeType="1"/>
          </p:cNvSpPr>
          <p:nvPr/>
        </p:nvSpPr>
        <p:spPr bwMode="auto">
          <a:xfrm flipV="1">
            <a:off x="1651000" y="4749800"/>
            <a:ext cx="1588" cy="79375"/>
          </a:xfrm>
          <a:prstGeom prst="line">
            <a:avLst/>
          </a:prstGeom>
          <a:noFill/>
          <a:ln w="0">
            <a:solidFill>
              <a:srgbClr val="000000"/>
            </a:solidFill>
            <a:round/>
            <a:headEnd/>
            <a:tailEnd/>
          </a:ln>
        </p:spPr>
        <p:txBody>
          <a:bodyPr/>
          <a:lstStyle/>
          <a:p>
            <a:endParaRPr lang="en-US"/>
          </a:p>
        </p:txBody>
      </p:sp>
      <p:sp>
        <p:nvSpPr>
          <p:cNvPr id="25611" name="Rectangle 12"/>
          <p:cNvSpPr>
            <a:spLocks noChangeArrowheads="1"/>
          </p:cNvSpPr>
          <p:nvPr/>
        </p:nvSpPr>
        <p:spPr bwMode="auto">
          <a:xfrm>
            <a:off x="2143125" y="3289300"/>
            <a:ext cx="655638" cy="1968500"/>
          </a:xfrm>
          <a:prstGeom prst="rect">
            <a:avLst/>
          </a:prstGeom>
          <a:solidFill>
            <a:srgbClr val="00FF00"/>
          </a:solidFill>
          <a:ln w="11113">
            <a:solidFill>
              <a:srgbClr val="000000"/>
            </a:solidFill>
            <a:miter lim="800000"/>
            <a:headEnd/>
            <a:tailEnd/>
          </a:ln>
        </p:spPr>
        <p:txBody>
          <a:bodyPr/>
          <a:lstStyle/>
          <a:p>
            <a:endParaRPr lang="en-US"/>
          </a:p>
        </p:txBody>
      </p:sp>
      <p:sp>
        <p:nvSpPr>
          <p:cNvPr id="25612" name="Rectangle 13"/>
          <p:cNvSpPr>
            <a:spLocks noChangeArrowheads="1"/>
          </p:cNvSpPr>
          <p:nvPr/>
        </p:nvSpPr>
        <p:spPr bwMode="auto">
          <a:xfrm>
            <a:off x="3781425" y="3667125"/>
            <a:ext cx="655638" cy="1590675"/>
          </a:xfrm>
          <a:prstGeom prst="rect">
            <a:avLst/>
          </a:prstGeom>
          <a:solidFill>
            <a:srgbClr val="00FF00"/>
          </a:solidFill>
          <a:ln w="11113">
            <a:solidFill>
              <a:srgbClr val="000000"/>
            </a:solidFill>
            <a:miter lim="800000"/>
            <a:headEnd/>
            <a:tailEnd/>
          </a:ln>
        </p:spPr>
        <p:txBody>
          <a:bodyPr/>
          <a:lstStyle/>
          <a:p>
            <a:endParaRPr lang="en-US"/>
          </a:p>
        </p:txBody>
      </p:sp>
      <p:sp>
        <p:nvSpPr>
          <p:cNvPr id="25613" name="Rectangle 14"/>
          <p:cNvSpPr>
            <a:spLocks noChangeArrowheads="1"/>
          </p:cNvSpPr>
          <p:nvPr/>
        </p:nvSpPr>
        <p:spPr bwMode="auto">
          <a:xfrm>
            <a:off x="5419725" y="4516438"/>
            <a:ext cx="654050" cy="741362"/>
          </a:xfrm>
          <a:prstGeom prst="rect">
            <a:avLst/>
          </a:prstGeom>
          <a:solidFill>
            <a:srgbClr val="00FF00"/>
          </a:solidFill>
          <a:ln w="11113">
            <a:solidFill>
              <a:srgbClr val="000000"/>
            </a:solidFill>
            <a:miter lim="800000"/>
            <a:headEnd/>
            <a:tailEnd/>
          </a:ln>
        </p:spPr>
        <p:txBody>
          <a:bodyPr/>
          <a:lstStyle/>
          <a:p>
            <a:endParaRPr lang="en-US"/>
          </a:p>
        </p:txBody>
      </p:sp>
      <p:sp>
        <p:nvSpPr>
          <p:cNvPr id="25614" name="Rectangle 15"/>
          <p:cNvSpPr>
            <a:spLocks noChangeArrowheads="1"/>
          </p:cNvSpPr>
          <p:nvPr/>
        </p:nvSpPr>
        <p:spPr bwMode="auto">
          <a:xfrm>
            <a:off x="7056438" y="4008438"/>
            <a:ext cx="655637" cy="1249362"/>
          </a:xfrm>
          <a:prstGeom prst="rect">
            <a:avLst/>
          </a:prstGeom>
          <a:solidFill>
            <a:srgbClr val="00FF00"/>
          </a:solidFill>
          <a:ln w="11113">
            <a:solidFill>
              <a:srgbClr val="000000"/>
            </a:solidFill>
            <a:miter lim="800000"/>
            <a:headEnd/>
            <a:tailEnd/>
          </a:ln>
        </p:spPr>
        <p:txBody>
          <a:bodyPr/>
          <a:lstStyle/>
          <a:p>
            <a:endParaRPr lang="en-US"/>
          </a:p>
        </p:txBody>
      </p:sp>
      <p:sp>
        <p:nvSpPr>
          <p:cNvPr id="25615" name="Line 16"/>
          <p:cNvSpPr>
            <a:spLocks noChangeShapeType="1"/>
          </p:cNvSpPr>
          <p:nvPr/>
        </p:nvSpPr>
        <p:spPr bwMode="auto">
          <a:xfrm>
            <a:off x="1651000" y="1925638"/>
            <a:ext cx="1588" cy="3408362"/>
          </a:xfrm>
          <a:prstGeom prst="line">
            <a:avLst/>
          </a:prstGeom>
          <a:noFill/>
          <a:ln w="0">
            <a:solidFill>
              <a:srgbClr val="000000"/>
            </a:solidFill>
            <a:round/>
            <a:headEnd/>
            <a:tailEnd/>
          </a:ln>
        </p:spPr>
        <p:txBody>
          <a:bodyPr/>
          <a:lstStyle/>
          <a:p>
            <a:endParaRPr lang="en-US"/>
          </a:p>
        </p:txBody>
      </p:sp>
      <p:sp>
        <p:nvSpPr>
          <p:cNvPr id="25616" name="Line 21"/>
          <p:cNvSpPr>
            <a:spLocks noChangeShapeType="1"/>
          </p:cNvSpPr>
          <p:nvPr/>
        </p:nvSpPr>
        <p:spPr bwMode="auto">
          <a:xfrm>
            <a:off x="1651000" y="5257800"/>
            <a:ext cx="6553200" cy="1588"/>
          </a:xfrm>
          <a:prstGeom prst="line">
            <a:avLst/>
          </a:prstGeom>
          <a:noFill/>
          <a:ln w="0">
            <a:solidFill>
              <a:srgbClr val="000000"/>
            </a:solidFill>
            <a:round/>
            <a:headEnd/>
            <a:tailEnd/>
          </a:ln>
        </p:spPr>
        <p:txBody>
          <a:bodyPr/>
          <a:lstStyle/>
          <a:p>
            <a:endParaRPr lang="en-US"/>
          </a:p>
        </p:txBody>
      </p:sp>
      <p:sp>
        <p:nvSpPr>
          <p:cNvPr id="25617" name="Rectangle 27"/>
          <p:cNvSpPr>
            <a:spLocks noChangeArrowheads="1"/>
          </p:cNvSpPr>
          <p:nvPr/>
        </p:nvSpPr>
        <p:spPr bwMode="auto">
          <a:xfrm>
            <a:off x="2400300" y="2913063"/>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52</a:t>
            </a:r>
            <a:endParaRPr lang="en-US"/>
          </a:p>
        </p:txBody>
      </p:sp>
      <p:sp>
        <p:nvSpPr>
          <p:cNvPr id="25618" name="Rectangle 28"/>
          <p:cNvSpPr>
            <a:spLocks noChangeArrowheads="1"/>
          </p:cNvSpPr>
          <p:nvPr/>
        </p:nvSpPr>
        <p:spPr bwMode="auto">
          <a:xfrm>
            <a:off x="4040188" y="3290888"/>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42</a:t>
            </a:r>
            <a:endParaRPr lang="en-US"/>
          </a:p>
        </p:txBody>
      </p:sp>
      <p:sp>
        <p:nvSpPr>
          <p:cNvPr id="25619" name="Rectangle 29"/>
          <p:cNvSpPr>
            <a:spLocks noChangeArrowheads="1"/>
          </p:cNvSpPr>
          <p:nvPr/>
        </p:nvSpPr>
        <p:spPr bwMode="auto">
          <a:xfrm>
            <a:off x="5676900" y="4140200"/>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20</a:t>
            </a:r>
            <a:endParaRPr lang="en-US"/>
          </a:p>
        </p:txBody>
      </p:sp>
      <p:sp>
        <p:nvSpPr>
          <p:cNvPr id="25620" name="Rectangle 30"/>
          <p:cNvSpPr>
            <a:spLocks noChangeArrowheads="1"/>
          </p:cNvSpPr>
          <p:nvPr/>
        </p:nvSpPr>
        <p:spPr bwMode="auto">
          <a:xfrm>
            <a:off x="7315200" y="3632200"/>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33</a:t>
            </a:r>
            <a:endParaRPr lang="en-US"/>
          </a:p>
        </p:txBody>
      </p:sp>
      <p:sp>
        <p:nvSpPr>
          <p:cNvPr id="25621" name="Rectangle 31"/>
          <p:cNvSpPr>
            <a:spLocks noChangeArrowheads="1"/>
          </p:cNvSpPr>
          <p:nvPr/>
        </p:nvSpPr>
        <p:spPr bwMode="auto">
          <a:xfrm>
            <a:off x="1384300" y="5114925"/>
            <a:ext cx="142875" cy="307975"/>
          </a:xfrm>
          <a:prstGeom prst="rect">
            <a:avLst/>
          </a:prstGeom>
          <a:noFill/>
          <a:ln w="9525">
            <a:noFill/>
            <a:miter lim="800000"/>
            <a:headEnd/>
            <a:tailEnd/>
          </a:ln>
        </p:spPr>
        <p:txBody>
          <a:bodyPr wrap="none" lIns="0" tIns="0" rIns="0" bIns="0">
            <a:spAutoFit/>
          </a:bodyPr>
          <a:lstStyle/>
          <a:p>
            <a:r>
              <a:rPr lang="en-US" sz="2000">
                <a:solidFill>
                  <a:srgbClr val="000000"/>
                </a:solidFill>
              </a:rPr>
              <a:t>0</a:t>
            </a:r>
            <a:endParaRPr lang="en-US"/>
          </a:p>
        </p:txBody>
      </p:sp>
      <p:sp>
        <p:nvSpPr>
          <p:cNvPr id="25622" name="Rectangle 32"/>
          <p:cNvSpPr>
            <a:spLocks noChangeArrowheads="1"/>
          </p:cNvSpPr>
          <p:nvPr/>
        </p:nvSpPr>
        <p:spPr bwMode="auto">
          <a:xfrm>
            <a:off x="1260475" y="3978275"/>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30</a:t>
            </a:r>
            <a:endParaRPr lang="en-US"/>
          </a:p>
        </p:txBody>
      </p:sp>
      <p:sp>
        <p:nvSpPr>
          <p:cNvPr id="25623" name="Rectangle 33"/>
          <p:cNvSpPr>
            <a:spLocks noChangeArrowheads="1"/>
          </p:cNvSpPr>
          <p:nvPr/>
        </p:nvSpPr>
        <p:spPr bwMode="auto">
          <a:xfrm>
            <a:off x="1260475" y="2843213"/>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60</a:t>
            </a:r>
            <a:endParaRPr lang="en-US"/>
          </a:p>
        </p:txBody>
      </p:sp>
      <p:sp>
        <p:nvSpPr>
          <p:cNvPr id="25624" name="Rectangle 34"/>
          <p:cNvSpPr>
            <a:spLocks noChangeArrowheads="1"/>
          </p:cNvSpPr>
          <p:nvPr/>
        </p:nvSpPr>
        <p:spPr bwMode="auto">
          <a:xfrm>
            <a:off x="1260475" y="1752600"/>
            <a:ext cx="285750" cy="307975"/>
          </a:xfrm>
          <a:prstGeom prst="rect">
            <a:avLst/>
          </a:prstGeom>
          <a:noFill/>
          <a:ln w="9525">
            <a:noFill/>
            <a:miter lim="800000"/>
            <a:headEnd/>
            <a:tailEnd/>
          </a:ln>
        </p:spPr>
        <p:txBody>
          <a:bodyPr wrap="none" lIns="0" tIns="0" rIns="0" bIns="0">
            <a:spAutoFit/>
          </a:bodyPr>
          <a:lstStyle/>
          <a:p>
            <a:r>
              <a:rPr lang="en-US" sz="2000">
                <a:solidFill>
                  <a:srgbClr val="000000"/>
                </a:solidFill>
              </a:rPr>
              <a:t>90</a:t>
            </a:r>
            <a:endParaRPr lang="en-US"/>
          </a:p>
        </p:txBody>
      </p:sp>
      <p:sp>
        <p:nvSpPr>
          <p:cNvPr id="25625" name="Rectangle 35"/>
          <p:cNvSpPr>
            <a:spLocks noChangeArrowheads="1"/>
          </p:cNvSpPr>
          <p:nvPr/>
        </p:nvSpPr>
        <p:spPr bwMode="auto">
          <a:xfrm>
            <a:off x="2005013" y="5334000"/>
            <a:ext cx="1181100" cy="307975"/>
          </a:xfrm>
          <a:prstGeom prst="rect">
            <a:avLst/>
          </a:prstGeom>
          <a:noFill/>
          <a:ln w="9525">
            <a:noFill/>
            <a:miter lim="800000"/>
            <a:headEnd/>
            <a:tailEnd/>
          </a:ln>
        </p:spPr>
        <p:txBody>
          <a:bodyPr wrap="none" lIns="0" tIns="0" rIns="0" bIns="0">
            <a:spAutoFit/>
          </a:bodyPr>
          <a:lstStyle/>
          <a:p>
            <a:r>
              <a:rPr lang="en-US" sz="2000">
                <a:solidFill>
                  <a:srgbClr val="000000"/>
                </a:solidFill>
              </a:rPr>
              <a:t>Outpatient</a:t>
            </a:r>
            <a:endParaRPr lang="en-US"/>
          </a:p>
        </p:txBody>
      </p:sp>
      <p:sp>
        <p:nvSpPr>
          <p:cNvPr id="25626" name="Rectangle 36"/>
          <p:cNvSpPr>
            <a:spLocks noChangeArrowheads="1"/>
          </p:cNvSpPr>
          <p:nvPr/>
        </p:nvSpPr>
        <p:spPr bwMode="auto">
          <a:xfrm>
            <a:off x="3713163" y="5334000"/>
            <a:ext cx="1025525" cy="307975"/>
          </a:xfrm>
          <a:prstGeom prst="rect">
            <a:avLst/>
          </a:prstGeom>
          <a:noFill/>
          <a:ln w="9525">
            <a:noFill/>
            <a:miter lim="800000"/>
            <a:headEnd/>
            <a:tailEnd/>
          </a:ln>
        </p:spPr>
        <p:txBody>
          <a:bodyPr wrap="none" lIns="0" tIns="0" rIns="0" bIns="0">
            <a:spAutoFit/>
          </a:bodyPr>
          <a:lstStyle/>
          <a:p>
            <a:r>
              <a:rPr lang="en-US" sz="2000">
                <a:solidFill>
                  <a:srgbClr val="000000"/>
                </a:solidFill>
              </a:rPr>
              <a:t>Intensive</a:t>
            </a:r>
            <a:endParaRPr lang="en-US"/>
          </a:p>
        </p:txBody>
      </p:sp>
      <p:sp>
        <p:nvSpPr>
          <p:cNvPr id="25627" name="Rectangle 37"/>
          <p:cNvSpPr>
            <a:spLocks noChangeArrowheads="1"/>
          </p:cNvSpPr>
          <p:nvPr/>
        </p:nvSpPr>
        <p:spPr bwMode="auto">
          <a:xfrm>
            <a:off x="3644900" y="5638800"/>
            <a:ext cx="1181100" cy="307975"/>
          </a:xfrm>
          <a:prstGeom prst="rect">
            <a:avLst/>
          </a:prstGeom>
          <a:noFill/>
          <a:ln w="9525">
            <a:noFill/>
            <a:miter lim="800000"/>
            <a:headEnd/>
            <a:tailEnd/>
          </a:ln>
        </p:spPr>
        <p:txBody>
          <a:bodyPr wrap="none" lIns="0" tIns="0" rIns="0" bIns="0">
            <a:spAutoFit/>
          </a:bodyPr>
          <a:lstStyle/>
          <a:p>
            <a:r>
              <a:rPr lang="en-US" sz="2000">
                <a:solidFill>
                  <a:srgbClr val="000000"/>
                </a:solidFill>
              </a:rPr>
              <a:t>Outpatient</a:t>
            </a:r>
            <a:endParaRPr lang="en-US"/>
          </a:p>
        </p:txBody>
      </p:sp>
      <p:sp>
        <p:nvSpPr>
          <p:cNvPr id="25628" name="Rectangle 38"/>
          <p:cNvSpPr>
            <a:spLocks noChangeArrowheads="1"/>
          </p:cNvSpPr>
          <p:nvPr/>
        </p:nvSpPr>
        <p:spPr bwMode="auto">
          <a:xfrm>
            <a:off x="5238750" y="5334000"/>
            <a:ext cx="1247775" cy="307975"/>
          </a:xfrm>
          <a:prstGeom prst="rect">
            <a:avLst/>
          </a:prstGeom>
          <a:noFill/>
          <a:ln w="9525">
            <a:noFill/>
            <a:miter lim="800000"/>
            <a:headEnd/>
            <a:tailEnd/>
          </a:ln>
        </p:spPr>
        <p:txBody>
          <a:bodyPr wrap="none" lIns="0" tIns="0" rIns="0" bIns="0">
            <a:spAutoFit/>
          </a:bodyPr>
          <a:lstStyle/>
          <a:p>
            <a:r>
              <a:rPr lang="en-US" sz="2000">
                <a:solidFill>
                  <a:srgbClr val="000000"/>
                </a:solidFill>
              </a:rPr>
              <a:t>Short Term</a:t>
            </a:r>
            <a:endParaRPr lang="en-US"/>
          </a:p>
        </p:txBody>
      </p:sp>
      <p:sp>
        <p:nvSpPr>
          <p:cNvPr id="25629" name="Rectangle 39"/>
          <p:cNvSpPr>
            <a:spLocks noChangeArrowheads="1"/>
          </p:cNvSpPr>
          <p:nvPr/>
        </p:nvSpPr>
        <p:spPr bwMode="auto">
          <a:xfrm>
            <a:off x="5248275" y="5638800"/>
            <a:ext cx="1271588" cy="307975"/>
          </a:xfrm>
          <a:prstGeom prst="rect">
            <a:avLst/>
          </a:prstGeom>
          <a:noFill/>
          <a:ln w="9525">
            <a:noFill/>
            <a:miter lim="800000"/>
            <a:headEnd/>
            <a:tailEnd/>
          </a:ln>
        </p:spPr>
        <p:txBody>
          <a:bodyPr wrap="none" lIns="0" tIns="0" rIns="0" bIns="0">
            <a:spAutoFit/>
          </a:bodyPr>
          <a:lstStyle/>
          <a:p>
            <a:r>
              <a:rPr lang="en-US" sz="2000">
                <a:solidFill>
                  <a:srgbClr val="000000"/>
                </a:solidFill>
              </a:rPr>
              <a:t>Residential</a:t>
            </a:r>
            <a:endParaRPr lang="en-US"/>
          </a:p>
        </p:txBody>
      </p:sp>
      <p:sp>
        <p:nvSpPr>
          <p:cNvPr id="25630" name="Rectangle 40"/>
          <p:cNvSpPr>
            <a:spLocks noChangeArrowheads="1"/>
          </p:cNvSpPr>
          <p:nvPr/>
        </p:nvSpPr>
        <p:spPr bwMode="auto">
          <a:xfrm>
            <a:off x="6883400" y="5334000"/>
            <a:ext cx="1206500" cy="307975"/>
          </a:xfrm>
          <a:prstGeom prst="rect">
            <a:avLst/>
          </a:prstGeom>
          <a:noFill/>
          <a:ln w="9525">
            <a:noFill/>
            <a:miter lim="800000"/>
            <a:headEnd/>
            <a:tailEnd/>
          </a:ln>
        </p:spPr>
        <p:txBody>
          <a:bodyPr wrap="none" lIns="0" tIns="0" rIns="0" bIns="0">
            <a:spAutoFit/>
          </a:bodyPr>
          <a:lstStyle/>
          <a:p>
            <a:r>
              <a:rPr lang="en-US" sz="2000">
                <a:solidFill>
                  <a:srgbClr val="000000"/>
                </a:solidFill>
              </a:rPr>
              <a:t>Long Term</a:t>
            </a:r>
            <a:endParaRPr lang="en-US"/>
          </a:p>
        </p:txBody>
      </p:sp>
      <p:sp>
        <p:nvSpPr>
          <p:cNvPr id="25631" name="Rectangle 41"/>
          <p:cNvSpPr>
            <a:spLocks noChangeArrowheads="1"/>
          </p:cNvSpPr>
          <p:nvPr/>
        </p:nvSpPr>
        <p:spPr bwMode="auto">
          <a:xfrm>
            <a:off x="6886575" y="5638800"/>
            <a:ext cx="1271588" cy="307975"/>
          </a:xfrm>
          <a:prstGeom prst="rect">
            <a:avLst/>
          </a:prstGeom>
          <a:noFill/>
          <a:ln w="9525">
            <a:noFill/>
            <a:miter lim="800000"/>
            <a:headEnd/>
            <a:tailEnd/>
          </a:ln>
        </p:spPr>
        <p:txBody>
          <a:bodyPr wrap="none" lIns="0" tIns="0" rIns="0" bIns="0">
            <a:spAutoFit/>
          </a:bodyPr>
          <a:lstStyle/>
          <a:p>
            <a:r>
              <a:rPr lang="en-US" sz="2000">
                <a:solidFill>
                  <a:srgbClr val="000000"/>
                </a:solidFill>
              </a:rPr>
              <a:t>Residential</a:t>
            </a:r>
            <a:endParaRPr lang="en-US"/>
          </a:p>
        </p:txBody>
      </p:sp>
      <p:sp>
        <p:nvSpPr>
          <p:cNvPr id="25632" name="Rectangle 43"/>
          <p:cNvSpPr>
            <a:spLocks noChangeArrowheads="1"/>
          </p:cNvSpPr>
          <p:nvPr/>
        </p:nvSpPr>
        <p:spPr bwMode="auto">
          <a:xfrm rot="-5400000">
            <a:off x="-791368" y="3507581"/>
            <a:ext cx="3490912" cy="307975"/>
          </a:xfrm>
          <a:prstGeom prst="rect">
            <a:avLst/>
          </a:prstGeom>
          <a:noFill/>
          <a:ln w="9525">
            <a:noFill/>
            <a:miter lim="800000"/>
            <a:headEnd/>
            <a:tailEnd/>
          </a:ln>
        </p:spPr>
        <p:txBody>
          <a:bodyPr wrap="none" lIns="0" tIns="0" rIns="0" bIns="0">
            <a:spAutoFit/>
          </a:bodyPr>
          <a:lstStyle/>
          <a:p>
            <a:r>
              <a:rPr lang="en-US" sz="2000">
                <a:solidFill>
                  <a:srgbClr val="000000"/>
                </a:solidFill>
              </a:rPr>
              <a:t>Median Length of Stay in Days</a:t>
            </a:r>
            <a:endParaRPr lang="en-US"/>
          </a:p>
        </p:txBody>
      </p:sp>
    </p:spTree>
  </p:cSld>
  <p:clrMapOvr>
    <a:masterClrMapping/>
  </p:clrMapOvr>
  <p:transition spd="med">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chor="ctr">
            <a:normAutofit/>
          </a:bodyPr>
          <a:lstStyle/>
          <a:p>
            <a:pPr eaLnBrk="1" hangingPunct="1"/>
            <a:r>
              <a:rPr lang="en-US" sz="3600" b="1" dirty="0" smtClean="0">
                <a:latin typeface="Arial Black" panose="020B0A04020102020204" pitchFamily="34" charset="0"/>
                <a:ea typeface="ＭＳ Ｐゴシック" pitchFamily="-65" charset="-128"/>
              </a:rPr>
              <a:t>There is some movement</a:t>
            </a:r>
          </a:p>
        </p:txBody>
      </p:sp>
      <p:sp>
        <p:nvSpPr>
          <p:cNvPr id="14339" name="Content Placeholder 2"/>
          <p:cNvSpPr>
            <a:spLocks noGrp="1"/>
          </p:cNvSpPr>
          <p:nvPr>
            <p:ph idx="1"/>
          </p:nvPr>
        </p:nvSpPr>
        <p:spPr>
          <a:xfrm>
            <a:off x="457200" y="1690689"/>
            <a:ext cx="8229600" cy="4953000"/>
          </a:xfrm>
        </p:spPr>
        <p:txBody>
          <a:bodyPr>
            <a:noAutofit/>
          </a:bodyPr>
          <a:lstStyle/>
          <a:p>
            <a:pPr>
              <a:lnSpc>
                <a:spcPct val="90000"/>
              </a:lnSpc>
              <a:buClr>
                <a:schemeClr val="tx1"/>
              </a:buClr>
            </a:pPr>
            <a:r>
              <a:rPr lang="en-US" sz="3200" dirty="0" smtClean="0">
                <a:ea typeface="ＭＳ Ｐゴシック" pitchFamily="34" charset="-128"/>
              </a:rPr>
              <a:t>Discovery that addiction shares many characteristics with other chronic medical disorders (McLellan, et al, 2000)</a:t>
            </a:r>
          </a:p>
          <a:p>
            <a:pPr>
              <a:lnSpc>
                <a:spcPct val="90000"/>
              </a:lnSpc>
              <a:buClr>
                <a:schemeClr val="tx1"/>
              </a:buClr>
            </a:pPr>
            <a:r>
              <a:rPr lang="en-US" sz="3200" dirty="0" smtClean="0">
                <a:ea typeface="ＭＳ Ｐゴシック" pitchFamily="34" charset="-128"/>
              </a:rPr>
              <a:t>Growing interest in addressing the question “how would we treat addiction if we </a:t>
            </a:r>
            <a:r>
              <a:rPr lang="en-US" sz="3200" u="sng" dirty="0" smtClean="0">
                <a:ea typeface="ＭＳ Ｐゴシック" pitchFamily="34" charset="-128"/>
              </a:rPr>
              <a:t>really</a:t>
            </a:r>
            <a:r>
              <a:rPr lang="en-US" sz="3200" dirty="0" smtClean="0">
                <a:ea typeface="ＭＳ Ｐゴシック" pitchFamily="34" charset="-128"/>
              </a:rPr>
              <a:t> believed it was a chronic disorder?”</a:t>
            </a:r>
          </a:p>
          <a:p>
            <a:pPr>
              <a:lnSpc>
                <a:spcPct val="90000"/>
              </a:lnSpc>
              <a:buClr>
                <a:schemeClr val="tx1"/>
              </a:buClr>
            </a:pPr>
            <a:r>
              <a:rPr lang="en-US" sz="3200" dirty="0" smtClean="0">
                <a:ea typeface="ＭＳ Ｐゴシック" pitchFamily="34" charset="-128"/>
              </a:rPr>
              <a:t>Adopting models of “disease management” in primary health care to long-term management of addictive disorders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1371600"/>
            <a:ext cx="8243888" cy="5008563"/>
          </a:xfrm>
          <a:prstGeom prst="rect">
            <a:avLst/>
          </a:prstGeom>
          <a:solidFill>
            <a:schemeClr val="bg1"/>
          </a:solidFill>
          <a:ln w="38100">
            <a:noFill/>
            <a:miter lim="800000"/>
            <a:headEnd/>
            <a:tailEnd/>
          </a:ln>
        </p:spPr>
        <p:txBody>
          <a:bodyPr wrap="none" anchor="ctr"/>
          <a:lstStyle/>
          <a:p>
            <a:endParaRPr lang="en-US"/>
          </a:p>
        </p:txBody>
      </p:sp>
      <p:sp>
        <p:nvSpPr>
          <p:cNvPr id="1041411" name="Rectangle 3"/>
          <p:cNvSpPr>
            <a:spLocks noGrp="1" noChangeArrowheads="1"/>
          </p:cNvSpPr>
          <p:nvPr>
            <p:ph type="title"/>
          </p:nvPr>
        </p:nvSpPr>
        <p:spPr/>
        <p:txBody>
          <a:bodyPr anchor="t">
            <a:normAutofit/>
          </a:bodyPr>
          <a:lstStyle/>
          <a:p>
            <a:r>
              <a:rPr lang="en-US" sz="2400" b="1" dirty="0" smtClean="0">
                <a:solidFill>
                  <a:srgbClr val="C00000"/>
                </a:solidFill>
                <a:effectLst>
                  <a:outerShdw blurRad="38100" dist="38100" dir="2700000" algn="tl">
                    <a:srgbClr val="000000">
                      <a:alpha val="43137"/>
                    </a:srgbClr>
                  </a:outerShdw>
                </a:effectLst>
                <a:ea typeface="ＭＳ Ｐゴシック" pitchFamily="-106" charset="-128"/>
              </a:rPr>
              <a:t>The Likelihood of Sustaining Abstinence </a:t>
            </a:r>
            <a:br>
              <a:rPr lang="en-US" sz="2400" b="1" dirty="0" smtClean="0">
                <a:solidFill>
                  <a:srgbClr val="C00000"/>
                </a:solidFill>
                <a:effectLst>
                  <a:outerShdw blurRad="38100" dist="38100" dir="2700000" algn="tl">
                    <a:srgbClr val="000000">
                      <a:alpha val="43137"/>
                    </a:srgbClr>
                  </a:outerShdw>
                </a:effectLst>
                <a:ea typeface="ＭＳ Ｐゴシック" pitchFamily="-106" charset="-128"/>
              </a:rPr>
            </a:br>
            <a:r>
              <a:rPr lang="en-US" sz="2400" b="1" dirty="0" smtClean="0">
                <a:solidFill>
                  <a:srgbClr val="C00000"/>
                </a:solidFill>
                <a:effectLst>
                  <a:outerShdw blurRad="38100" dist="38100" dir="2700000" algn="tl">
                    <a:srgbClr val="000000">
                      <a:alpha val="43137"/>
                    </a:srgbClr>
                  </a:outerShdw>
                </a:effectLst>
                <a:ea typeface="ＭＳ Ｐゴシック" pitchFamily="-106" charset="-128"/>
              </a:rPr>
              <a:t>Another Year Grows Over Time</a:t>
            </a:r>
          </a:p>
        </p:txBody>
      </p:sp>
      <p:sp>
        <p:nvSpPr>
          <p:cNvPr id="61" name="Content Placeholder 60"/>
          <p:cNvSpPr>
            <a:spLocks noGrp="1"/>
          </p:cNvSpPr>
          <p:nvPr>
            <p:ph idx="1"/>
          </p:nvPr>
        </p:nvSpPr>
        <p:spPr/>
        <p:txBody>
          <a:bodyPr/>
          <a:lstStyle/>
          <a:p>
            <a:endParaRPr lang="en-US"/>
          </a:p>
        </p:txBody>
      </p:sp>
      <p:sp>
        <p:nvSpPr>
          <p:cNvPr id="30724" name="Rectangle 4"/>
          <p:cNvSpPr>
            <a:spLocks noChangeArrowheads="1"/>
          </p:cNvSpPr>
          <p:nvPr/>
        </p:nvSpPr>
        <p:spPr bwMode="auto">
          <a:xfrm>
            <a:off x="1520825" y="1446213"/>
            <a:ext cx="7040563" cy="3648075"/>
          </a:xfrm>
          <a:prstGeom prst="rect">
            <a:avLst/>
          </a:prstGeom>
          <a:noFill/>
          <a:ln w="9525">
            <a:noFill/>
            <a:miter lim="800000"/>
            <a:headEnd/>
            <a:tailEnd/>
          </a:ln>
        </p:spPr>
        <p:txBody>
          <a:bodyPr/>
          <a:lstStyle/>
          <a:p>
            <a:endParaRPr lang="en-US"/>
          </a:p>
        </p:txBody>
      </p:sp>
      <p:sp>
        <p:nvSpPr>
          <p:cNvPr id="30725" name="Line 5"/>
          <p:cNvSpPr>
            <a:spLocks noChangeShapeType="1"/>
          </p:cNvSpPr>
          <p:nvPr/>
        </p:nvSpPr>
        <p:spPr bwMode="auto">
          <a:xfrm>
            <a:off x="1520825" y="4730750"/>
            <a:ext cx="7040563" cy="1588"/>
          </a:xfrm>
          <a:prstGeom prst="line">
            <a:avLst/>
          </a:prstGeom>
          <a:noFill/>
          <a:ln w="0">
            <a:solidFill>
              <a:srgbClr val="969696"/>
            </a:solidFill>
            <a:prstDash val="sysDot"/>
            <a:round/>
            <a:headEnd/>
            <a:tailEnd/>
          </a:ln>
        </p:spPr>
        <p:txBody>
          <a:bodyPr/>
          <a:lstStyle/>
          <a:p>
            <a:endParaRPr lang="en-US"/>
          </a:p>
        </p:txBody>
      </p:sp>
      <p:sp>
        <p:nvSpPr>
          <p:cNvPr id="30726" name="Line 6"/>
          <p:cNvSpPr>
            <a:spLocks noChangeShapeType="1"/>
          </p:cNvSpPr>
          <p:nvPr/>
        </p:nvSpPr>
        <p:spPr bwMode="auto">
          <a:xfrm>
            <a:off x="1520825" y="4364038"/>
            <a:ext cx="7040563" cy="1587"/>
          </a:xfrm>
          <a:prstGeom prst="line">
            <a:avLst/>
          </a:prstGeom>
          <a:noFill/>
          <a:ln w="0">
            <a:solidFill>
              <a:srgbClr val="969696"/>
            </a:solidFill>
            <a:prstDash val="sysDot"/>
            <a:round/>
            <a:headEnd/>
            <a:tailEnd/>
          </a:ln>
        </p:spPr>
        <p:txBody>
          <a:bodyPr/>
          <a:lstStyle/>
          <a:p>
            <a:endParaRPr lang="en-US"/>
          </a:p>
        </p:txBody>
      </p:sp>
      <p:sp>
        <p:nvSpPr>
          <p:cNvPr id="30727" name="Line 7"/>
          <p:cNvSpPr>
            <a:spLocks noChangeShapeType="1"/>
          </p:cNvSpPr>
          <p:nvPr/>
        </p:nvSpPr>
        <p:spPr bwMode="auto">
          <a:xfrm>
            <a:off x="1520825" y="4000500"/>
            <a:ext cx="7040563" cy="1588"/>
          </a:xfrm>
          <a:prstGeom prst="line">
            <a:avLst/>
          </a:prstGeom>
          <a:noFill/>
          <a:ln w="0">
            <a:solidFill>
              <a:srgbClr val="969696"/>
            </a:solidFill>
            <a:prstDash val="sysDot"/>
            <a:round/>
            <a:headEnd/>
            <a:tailEnd/>
          </a:ln>
        </p:spPr>
        <p:txBody>
          <a:bodyPr/>
          <a:lstStyle/>
          <a:p>
            <a:endParaRPr lang="en-US"/>
          </a:p>
        </p:txBody>
      </p:sp>
      <p:sp>
        <p:nvSpPr>
          <p:cNvPr id="30728" name="Line 8"/>
          <p:cNvSpPr>
            <a:spLocks noChangeShapeType="1"/>
          </p:cNvSpPr>
          <p:nvPr/>
        </p:nvSpPr>
        <p:spPr bwMode="auto">
          <a:xfrm>
            <a:off x="1520825" y="3635375"/>
            <a:ext cx="7040563" cy="1588"/>
          </a:xfrm>
          <a:prstGeom prst="line">
            <a:avLst/>
          </a:prstGeom>
          <a:noFill/>
          <a:ln w="0">
            <a:solidFill>
              <a:srgbClr val="969696"/>
            </a:solidFill>
            <a:prstDash val="sysDot"/>
            <a:round/>
            <a:headEnd/>
            <a:tailEnd/>
          </a:ln>
        </p:spPr>
        <p:txBody>
          <a:bodyPr/>
          <a:lstStyle/>
          <a:p>
            <a:endParaRPr lang="en-US"/>
          </a:p>
        </p:txBody>
      </p:sp>
      <p:sp>
        <p:nvSpPr>
          <p:cNvPr id="30729" name="Line 9"/>
          <p:cNvSpPr>
            <a:spLocks noChangeShapeType="1"/>
          </p:cNvSpPr>
          <p:nvPr/>
        </p:nvSpPr>
        <p:spPr bwMode="auto">
          <a:xfrm>
            <a:off x="1520825" y="3270250"/>
            <a:ext cx="7040563" cy="1588"/>
          </a:xfrm>
          <a:prstGeom prst="line">
            <a:avLst/>
          </a:prstGeom>
          <a:noFill/>
          <a:ln w="0">
            <a:solidFill>
              <a:srgbClr val="969696"/>
            </a:solidFill>
            <a:prstDash val="sysDot"/>
            <a:round/>
            <a:headEnd/>
            <a:tailEnd/>
          </a:ln>
        </p:spPr>
        <p:txBody>
          <a:bodyPr/>
          <a:lstStyle/>
          <a:p>
            <a:endParaRPr lang="en-US"/>
          </a:p>
        </p:txBody>
      </p:sp>
      <p:sp>
        <p:nvSpPr>
          <p:cNvPr id="30730" name="Line 10"/>
          <p:cNvSpPr>
            <a:spLocks noChangeShapeType="1"/>
          </p:cNvSpPr>
          <p:nvPr/>
        </p:nvSpPr>
        <p:spPr bwMode="auto">
          <a:xfrm>
            <a:off x="1520825" y="2905125"/>
            <a:ext cx="7040563" cy="1588"/>
          </a:xfrm>
          <a:prstGeom prst="line">
            <a:avLst/>
          </a:prstGeom>
          <a:noFill/>
          <a:ln w="0">
            <a:solidFill>
              <a:srgbClr val="969696"/>
            </a:solidFill>
            <a:prstDash val="sysDot"/>
            <a:round/>
            <a:headEnd/>
            <a:tailEnd/>
          </a:ln>
        </p:spPr>
        <p:txBody>
          <a:bodyPr/>
          <a:lstStyle/>
          <a:p>
            <a:endParaRPr lang="en-US"/>
          </a:p>
        </p:txBody>
      </p:sp>
      <p:sp>
        <p:nvSpPr>
          <p:cNvPr id="30731" name="Line 11"/>
          <p:cNvSpPr>
            <a:spLocks noChangeShapeType="1"/>
          </p:cNvSpPr>
          <p:nvPr/>
        </p:nvSpPr>
        <p:spPr bwMode="auto">
          <a:xfrm>
            <a:off x="1520825" y="2541588"/>
            <a:ext cx="7040563" cy="1587"/>
          </a:xfrm>
          <a:prstGeom prst="line">
            <a:avLst/>
          </a:prstGeom>
          <a:noFill/>
          <a:ln w="0">
            <a:solidFill>
              <a:srgbClr val="969696"/>
            </a:solidFill>
            <a:prstDash val="sysDot"/>
            <a:round/>
            <a:headEnd/>
            <a:tailEnd/>
          </a:ln>
        </p:spPr>
        <p:txBody>
          <a:bodyPr/>
          <a:lstStyle/>
          <a:p>
            <a:endParaRPr lang="en-US"/>
          </a:p>
        </p:txBody>
      </p:sp>
      <p:sp>
        <p:nvSpPr>
          <p:cNvPr id="30732" name="Line 12"/>
          <p:cNvSpPr>
            <a:spLocks noChangeShapeType="1"/>
          </p:cNvSpPr>
          <p:nvPr/>
        </p:nvSpPr>
        <p:spPr bwMode="auto">
          <a:xfrm>
            <a:off x="1520825" y="2174875"/>
            <a:ext cx="7040563" cy="1588"/>
          </a:xfrm>
          <a:prstGeom prst="line">
            <a:avLst/>
          </a:prstGeom>
          <a:noFill/>
          <a:ln w="0">
            <a:solidFill>
              <a:srgbClr val="969696"/>
            </a:solidFill>
            <a:prstDash val="sysDot"/>
            <a:round/>
            <a:headEnd/>
            <a:tailEnd/>
          </a:ln>
        </p:spPr>
        <p:txBody>
          <a:bodyPr/>
          <a:lstStyle/>
          <a:p>
            <a:endParaRPr lang="en-US"/>
          </a:p>
        </p:txBody>
      </p:sp>
      <p:sp>
        <p:nvSpPr>
          <p:cNvPr id="30733" name="Line 13"/>
          <p:cNvSpPr>
            <a:spLocks noChangeShapeType="1"/>
          </p:cNvSpPr>
          <p:nvPr/>
        </p:nvSpPr>
        <p:spPr bwMode="auto">
          <a:xfrm>
            <a:off x="1520825" y="1811338"/>
            <a:ext cx="7040563" cy="1587"/>
          </a:xfrm>
          <a:prstGeom prst="line">
            <a:avLst/>
          </a:prstGeom>
          <a:noFill/>
          <a:ln w="0">
            <a:solidFill>
              <a:srgbClr val="969696"/>
            </a:solidFill>
            <a:prstDash val="sysDot"/>
            <a:round/>
            <a:headEnd/>
            <a:tailEnd/>
          </a:ln>
        </p:spPr>
        <p:txBody>
          <a:bodyPr/>
          <a:lstStyle/>
          <a:p>
            <a:endParaRPr lang="en-US"/>
          </a:p>
        </p:txBody>
      </p:sp>
      <p:sp>
        <p:nvSpPr>
          <p:cNvPr id="30734" name="Line 14"/>
          <p:cNvSpPr>
            <a:spLocks noChangeShapeType="1"/>
          </p:cNvSpPr>
          <p:nvPr/>
        </p:nvSpPr>
        <p:spPr bwMode="auto">
          <a:xfrm>
            <a:off x="1520825" y="1446213"/>
            <a:ext cx="7040563" cy="1587"/>
          </a:xfrm>
          <a:prstGeom prst="line">
            <a:avLst/>
          </a:prstGeom>
          <a:noFill/>
          <a:ln w="0">
            <a:solidFill>
              <a:srgbClr val="969696"/>
            </a:solidFill>
            <a:prstDash val="sysDot"/>
            <a:round/>
            <a:headEnd/>
            <a:tailEnd/>
          </a:ln>
        </p:spPr>
        <p:txBody>
          <a:bodyPr/>
          <a:lstStyle/>
          <a:p>
            <a:endParaRPr lang="en-US"/>
          </a:p>
        </p:txBody>
      </p:sp>
      <p:sp>
        <p:nvSpPr>
          <p:cNvPr id="30735" name="Rectangle 15"/>
          <p:cNvSpPr>
            <a:spLocks noChangeArrowheads="1"/>
          </p:cNvSpPr>
          <p:nvPr/>
        </p:nvSpPr>
        <p:spPr bwMode="auto">
          <a:xfrm>
            <a:off x="1520825" y="1446213"/>
            <a:ext cx="7040563" cy="3648075"/>
          </a:xfrm>
          <a:prstGeom prst="rect">
            <a:avLst/>
          </a:prstGeom>
          <a:noFill/>
          <a:ln w="12700">
            <a:solidFill>
              <a:srgbClr val="000000"/>
            </a:solidFill>
            <a:miter lim="800000"/>
            <a:headEnd/>
            <a:tailEnd/>
          </a:ln>
        </p:spPr>
        <p:txBody>
          <a:bodyPr/>
          <a:lstStyle/>
          <a:p>
            <a:endParaRPr lang="en-US"/>
          </a:p>
        </p:txBody>
      </p:sp>
      <p:sp>
        <p:nvSpPr>
          <p:cNvPr id="30736" name="Line 20"/>
          <p:cNvSpPr>
            <a:spLocks noChangeShapeType="1"/>
          </p:cNvSpPr>
          <p:nvPr/>
        </p:nvSpPr>
        <p:spPr bwMode="auto">
          <a:xfrm>
            <a:off x="1520825" y="1446213"/>
            <a:ext cx="1588" cy="3648075"/>
          </a:xfrm>
          <a:prstGeom prst="line">
            <a:avLst/>
          </a:prstGeom>
          <a:noFill/>
          <a:ln w="0">
            <a:solidFill>
              <a:srgbClr val="000000"/>
            </a:solidFill>
            <a:round/>
            <a:headEnd/>
            <a:tailEnd/>
          </a:ln>
        </p:spPr>
        <p:txBody>
          <a:bodyPr/>
          <a:lstStyle/>
          <a:p>
            <a:endParaRPr lang="en-US"/>
          </a:p>
        </p:txBody>
      </p:sp>
      <p:sp>
        <p:nvSpPr>
          <p:cNvPr id="30737" name="Line 21"/>
          <p:cNvSpPr>
            <a:spLocks noChangeShapeType="1"/>
          </p:cNvSpPr>
          <p:nvPr/>
        </p:nvSpPr>
        <p:spPr bwMode="auto">
          <a:xfrm>
            <a:off x="1457325" y="5094288"/>
            <a:ext cx="63500" cy="1587"/>
          </a:xfrm>
          <a:prstGeom prst="line">
            <a:avLst/>
          </a:prstGeom>
          <a:noFill/>
          <a:ln w="0">
            <a:solidFill>
              <a:srgbClr val="000000"/>
            </a:solidFill>
            <a:round/>
            <a:headEnd/>
            <a:tailEnd/>
          </a:ln>
        </p:spPr>
        <p:txBody>
          <a:bodyPr/>
          <a:lstStyle/>
          <a:p>
            <a:endParaRPr lang="en-US"/>
          </a:p>
        </p:txBody>
      </p:sp>
      <p:sp>
        <p:nvSpPr>
          <p:cNvPr id="30738" name="Line 22"/>
          <p:cNvSpPr>
            <a:spLocks noChangeShapeType="1"/>
          </p:cNvSpPr>
          <p:nvPr/>
        </p:nvSpPr>
        <p:spPr bwMode="auto">
          <a:xfrm>
            <a:off x="1457325" y="4730750"/>
            <a:ext cx="63500" cy="1588"/>
          </a:xfrm>
          <a:prstGeom prst="line">
            <a:avLst/>
          </a:prstGeom>
          <a:noFill/>
          <a:ln w="0">
            <a:solidFill>
              <a:srgbClr val="000000"/>
            </a:solidFill>
            <a:round/>
            <a:headEnd/>
            <a:tailEnd/>
          </a:ln>
        </p:spPr>
        <p:txBody>
          <a:bodyPr/>
          <a:lstStyle/>
          <a:p>
            <a:endParaRPr lang="en-US"/>
          </a:p>
        </p:txBody>
      </p:sp>
      <p:sp>
        <p:nvSpPr>
          <p:cNvPr id="30739" name="Line 23"/>
          <p:cNvSpPr>
            <a:spLocks noChangeShapeType="1"/>
          </p:cNvSpPr>
          <p:nvPr/>
        </p:nvSpPr>
        <p:spPr bwMode="auto">
          <a:xfrm>
            <a:off x="1457325" y="4364038"/>
            <a:ext cx="63500" cy="1587"/>
          </a:xfrm>
          <a:prstGeom prst="line">
            <a:avLst/>
          </a:prstGeom>
          <a:noFill/>
          <a:ln w="0">
            <a:solidFill>
              <a:srgbClr val="000000"/>
            </a:solidFill>
            <a:round/>
            <a:headEnd/>
            <a:tailEnd/>
          </a:ln>
        </p:spPr>
        <p:txBody>
          <a:bodyPr/>
          <a:lstStyle/>
          <a:p>
            <a:endParaRPr lang="en-US"/>
          </a:p>
        </p:txBody>
      </p:sp>
      <p:sp>
        <p:nvSpPr>
          <p:cNvPr id="30740" name="Line 24"/>
          <p:cNvSpPr>
            <a:spLocks noChangeShapeType="1"/>
          </p:cNvSpPr>
          <p:nvPr/>
        </p:nvSpPr>
        <p:spPr bwMode="auto">
          <a:xfrm>
            <a:off x="1457325" y="4000500"/>
            <a:ext cx="63500" cy="1588"/>
          </a:xfrm>
          <a:prstGeom prst="line">
            <a:avLst/>
          </a:prstGeom>
          <a:noFill/>
          <a:ln w="0">
            <a:solidFill>
              <a:srgbClr val="000000"/>
            </a:solidFill>
            <a:round/>
            <a:headEnd/>
            <a:tailEnd/>
          </a:ln>
        </p:spPr>
        <p:txBody>
          <a:bodyPr/>
          <a:lstStyle/>
          <a:p>
            <a:endParaRPr lang="en-US"/>
          </a:p>
        </p:txBody>
      </p:sp>
      <p:sp>
        <p:nvSpPr>
          <p:cNvPr id="30741" name="Line 25"/>
          <p:cNvSpPr>
            <a:spLocks noChangeShapeType="1"/>
          </p:cNvSpPr>
          <p:nvPr/>
        </p:nvSpPr>
        <p:spPr bwMode="auto">
          <a:xfrm>
            <a:off x="1457325" y="3635375"/>
            <a:ext cx="63500" cy="1588"/>
          </a:xfrm>
          <a:prstGeom prst="line">
            <a:avLst/>
          </a:prstGeom>
          <a:noFill/>
          <a:ln w="0">
            <a:solidFill>
              <a:srgbClr val="000000"/>
            </a:solidFill>
            <a:round/>
            <a:headEnd/>
            <a:tailEnd/>
          </a:ln>
        </p:spPr>
        <p:txBody>
          <a:bodyPr/>
          <a:lstStyle/>
          <a:p>
            <a:endParaRPr lang="en-US"/>
          </a:p>
        </p:txBody>
      </p:sp>
      <p:sp>
        <p:nvSpPr>
          <p:cNvPr id="30742" name="Line 26"/>
          <p:cNvSpPr>
            <a:spLocks noChangeShapeType="1"/>
          </p:cNvSpPr>
          <p:nvPr/>
        </p:nvSpPr>
        <p:spPr bwMode="auto">
          <a:xfrm>
            <a:off x="1457325" y="3270250"/>
            <a:ext cx="63500" cy="1588"/>
          </a:xfrm>
          <a:prstGeom prst="line">
            <a:avLst/>
          </a:prstGeom>
          <a:noFill/>
          <a:ln w="0">
            <a:solidFill>
              <a:srgbClr val="000000"/>
            </a:solidFill>
            <a:round/>
            <a:headEnd/>
            <a:tailEnd/>
          </a:ln>
        </p:spPr>
        <p:txBody>
          <a:bodyPr/>
          <a:lstStyle/>
          <a:p>
            <a:endParaRPr lang="en-US"/>
          </a:p>
        </p:txBody>
      </p:sp>
      <p:sp>
        <p:nvSpPr>
          <p:cNvPr id="30743" name="Line 27"/>
          <p:cNvSpPr>
            <a:spLocks noChangeShapeType="1"/>
          </p:cNvSpPr>
          <p:nvPr/>
        </p:nvSpPr>
        <p:spPr bwMode="auto">
          <a:xfrm>
            <a:off x="1457325" y="2905125"/>
            <a:ext cx="63500" cy="1588"/>
          </a:xfrm>
          <a:prstGeom prst="line">
            <a:avLst/>
          </a:prstGeom>
          <a:noFill/>
          <a:ln w="0">
            <a:solidFill>
              <a:srgbClr val="000000"/>
            </a:solidFill>
            <a:round/>
            <a:headEnd/>
            <a:tailEnd/>
          </a:ln>
        </p:spPr>
        <p:txBody>
          <a:bodyPr/>
          <a:lstStyle/>
          <a:p>
            <a:endParaRPr lang="en-US"/>
          </a:p>
        </p:txBody>
      </p:sp>
      <p:sp>
        <p:nvSpPr>
          <p:cNvPr id="30744" name="Line 28"/>
          <p:cNvSpPr>
            <a:spLocks noChangeShapeType="1"/>
          </p:cNvSpPr>
          <p:nvPr/>
        </p:nvSpPr>
        <p:spPr bwMode="auto">
          <a:xfrm>
            <a:off x="1457325" y="2541588"/>
            <a:ext cx="63500" cy="1587"/>
          </a:xfrm>
          <a:prstGeom prst="line">
            <a:avLst/>
          </a:prstGeom>
          <a:noFill/>
          <a:ln w="0">
            <a:solidFill>
              <a:srgbClr val="000000"/>
            </a:solidFill>
            <a:round/>
            <a:headEnd/>
            <a:tailEnd/>
          </a:ln>
        </p:spPr>
        <p:txBody>
          <a:bodyPr/>
          <a:lstStyle/>
          <a:p>
            <a:endParaRPr lang="en-US"/>
          </a:p>
        </p:txBody>
      </p:sp>
      <p:sp>
        <p:nvSpPr>
          <p:cNvPr id="30745" name="Line 29"/>
          <p:cNvSpPr>
            <a:spLocks noChangeShapeType="1"/>
          </p:cNvSpPr>
          <p:nvPr/>
        </p:nvSpPr>
        <p:spPr bwMode="auto">
          <a:xfrm>
            <a:off x="1457325" y="2174875"/>
            <a:ext cx="63500" cy="1588"/>
          </a:xfrm>
          <a:prstGeom prst="line">
            <a:avLst/>
          </a:prstGeom>
          <a:noFill/>
          <a:ln w="0">
            <a:solidFill>
              <a:srgbClr val="000000"/>
            </a:solidFill>
            <a:round/>
            <a:headEnd/>
            <a:tailEnd/>
          </a:ln>
        </p:spPr>
        <p:txBody>
          <a:bodyPr/>
          <a:lstStyle/>
          <a:p>
            <a:endParaRPr lang="en-US"/>
          </a:p>
        </p:txBody>
      </p:sp>
      <p:sp>
        <p:nvSpPr>
          <p:cNvPr id="30746" name="Line 30"/>
          <p:cNvSpPr>
            <a:spLocks noChangeShapeType="1"/>
          </p:cNvSpPr>
          <p:nvPr/>
        </p:nvSpPr>
        <p:spPr bwMode="auto">
          <a:xfrm>
            <a:off x="1457325" y="1811338"/>
            <a:ext cx="63500" cy="1587"/>
          </a:xfrm>
          <a:prstGeom prst="line">
            <a:avLst/>
          </a:prstGeom>
          <a:noFill/>
          <a:ln w="0">
            <a:solidFill>
              <a:srgbClr val="000000"/>
            </a:solidFill>
            <a:round/>
            <a:headEnd/>
            <a:tailEnd/>
          </a:ln>
        </p:spPr>
        <p:txBody>
          <a:bodyPr/>
          <a:lstStyle/>
          <a:p>
            <a:endParaRPr lang="en-US"/>
          </a:p>
        </p:txBody>
      </p:sp>
      <p:sp>
        <p:nvSpPr>
          <p:cNvPr id="30747" name="Line 31"/>
          <p:cNvSpPr>
            <a:spLocks noChangeShapeType="1"/>
          </p:cNvSpPr>
          <p:nvPr/>
        </p:nvSpPr>
        <p:spPr bwMode="auto">
          <a:xfrm>
            <a:off x="1457325" y="1446213"/>
            <a:ext cx="63500" cy="1587"/>
          </a:xfrm>
          <a:prstGeom prst="line">
            <a:avLst/>
          </a:prstGeom>
          <a:noFill/>
          <a:ln w="0">
            <a:solidFill>
              <a:srgbClr val="000000"/>
            </a:solidFill>
            <a:round/>
            <a:headEnd/>
            <a:tailEnd/>
          </a:ln>
        </p:spPr>
        <p:txBody>
          <a:bodyPr/>
          <a:lstStyle/>
          <a:p>
            <a:endParaRPr lang="en-US"/>
          </a:p>
        </p:txBody>
      </p:sp>
      <p:sp>
        <p:nvSpPr>
          <p:cNvPr id="30748" name="Line 32"/>
          <p:cNvSpPr>
            <a:spLocks noChangeShapeType="1"/>
          </p:cNvSpPr>
          <p:nvPr/>
        </p:nvSpPr>
        <p:spPr bwMode="auto">
          <a:xfrm>
            <a:off x="1520825" y="5094288"/>
            <a:ext cx="7040563" cy="1587"/>
          </a:xfrm>
          <a:prstGeom prst="line">
            <a:avLst/>
          </a:prstGeom>
          <a:noFill/>
          <a:ln w="0">
            <a:solidFill>
              <a:srgbClr val="000000"/>
            </a:solidFill>
            <a:round/>
            <a:headEnd/>
            <a:tailEnd/>
          </a:ln>
        </p:spPr>
        <p:txBody>
          <a:bodyPr/>
          <a:lstStyle/>
          <a:p>
            <a:endParaRPr lang="en-US"/>
          </a:p>
        </p:txBody>
      </p:sp>
      <p:sp>
        <p:nvSpPr>
          <p:cNvPr id="30749" name="Line 33"/>
          <p:cNvSpPr>
            <a:spLocks noChangeShapeType="1"/>
          </p:cNvSpPr>
          <p:nvPr/>
        </p:nvSpPr>
        <p:spPr bwMode="auto">
          <a:xfrm flipV="1">
            <a:off x="1520825" y="5094288"/>
            <a:ext cx="1588" cy="61912"/>
          </a:xfrm>
          <a:prstGeom prst="line">
            <a:avLst/>
          </a:prstGeom>
          <a:noFill/>
          <a:ln w="0">
            <a:solidFill>
              <a:srgbClr val="000000"/>
            </a:solidFill>
            <a:round/>
            <a:headEnd/>
            <a:tailEnd/>
          </a:ln>
        </p:spPr>
        <p:txBody>
          <a:bodyPr/>
          <a:lstStyle/>
          <a:p>
            <a:endParaRPr lang="en-US"/>
          </a:p>
        </p:txBody>
      </p:sp>
      <p:sp>
        <p:nvSpPr>
          <p:cNvPr id="30750" name="Line 37"/>
          <p:cNvSpPr>
            <a:spLocks noChangeShapeType="1"/>
          </p:cNvSpPr>
          <p:nvPr/>
        </p:nvSpPr>
        <p:spPr bwMode="auto">
          <a:xfrm flipV="1">
            <a:off x="8561388" y="5094288"/>
            <a:ext cx="1587" cy="61912"/>
          </a:xfrm>
          <a:prstGeom prst="line">
            <a:avLst/>
          </a:prstGeom>
          <a:noFill/>
          <a:ln w="0">
            <a:solidFill>
              <a:srgbClr val="000000"/>
            </a:solidFill>
            <a:round/>
            <a:headEnd/>
            <a:tailEnd/>
          </a:ln>
        </p:spPr>
        <p:txBody>
          <a:bodyPr/>
          <a:lstStyle/>
          <a:p>
            <a:endParaRPr lang="en-US"/>
          </a:p>
        </p:txBody>
      </p:sp>
      <p:grpSp>
        <p:nvGrpSpPr>
          <p:cNvPr id="2" name="Group 84"/>
          <p:cNvGrpSpPr>
            <a:grpSpLocks/>
          </p:cNvGrpSpPr>
          <p:nvPr/>
        </p:nvGrpSpPr>
        <p:grpSpPr bwMode="auto">
          <a:xfrm>
            <a:off x="2289175" y="3768725"/>
            <a:ext cx="1143000" cy="1325563"/>
            <a:chOff x="1442" y="2374"/>
            <a:chExt cx="720" cy="835"/>
          </a:xfrm>
        </p:grpSpPr>
        <p:sp>
          <p:nvSpPr>
            <p:cNvPr id="30779" name="Rectangle 16"/>
            <p:cNvSpPr>
              <a:spLocks noChangeArrowheads="1"/>
            </p:cNvSpPr>
            <p:nvPr/>
          </p:nvSpPr>
          <p:spPr bwMode="auto">
            <a:xfrm>
              <a:off x="1442" y="2374"/>
              <a:ext cx="720" cy="835"/>
            </a:xfrm>
            <a:prstGeom prst="rect">
              <a:avLst/>
            </a:prstGeom>
            <a:solidFill>
              <a:srgbClr val="00FF00"/>
            </a:solidFill>
            <a:ln w="12700">
              <a:solidFill>
                <a:srgbClr val="000000"/>
              </a:solidFill>
              <a:miter lim="800000"/>
              <a:headEnd/>
              <a:tailEnd/>
            </a:ln>
          </p:spPr>
          <p:txBody>
            <a:bodyPr/>
            <a:lstStyle/>
            <a:p>
              <a:endParaRPr lang="en-US"/>
            </a:p>
          </p:txBody>
        </p:sp>
        <p:sp>
          <p:nvSpPr>
            <p:cNvPr id="30780" name="Rectangle 38"/>
            <p:cNvSpPr>
              <a:spLocks noChangeArrowheads="1"/>
            </p:cNvSpPr>
            <p:nvPr/>
          </p:nvSpPr>
          <p:spPr bwMode="auto">
            <a:xfrm>
              <a:off x="1671" y="2448"/>
              <a:ext cx="323" cy="194"/>
            </a:xfrm>
            <a:prstGeom prst="rect">
              <a:avLst/>
            </a:prstGeom>
            <a:noFill/>
            <a:ln w="9525">
              <a:noFill/>
              <a:miter lim="800000"/>
              <a:headEnd/>
              <a:tailEnd/>
            </a:ln>
          </p:spPr>
          <p:txBody>
            <a:bodyPr wrap="none" lIns="0" tIns="0" rIns="0" bIns="0">
              <a:spAutoFit/>
            </a:bodyPr>
            <a:lstStyle/>
            <a:p>
              <a:r>
                <a:rPr lang="en-US" sz="2000">
                  <a:solidFill>
                    <a:srgbClr val="000000"/>
                  </a:solidFill>
                </a:rPr>
                <a:t>36%</a:t>
              </a:r>
              <a:endParaRPr lang="en-US" sz="2000">
                <a:solidFill>
                  <a:srgbClr val="990033"/>
                </a:solidFill>
              </a:endParaRPr>
            </a:p>
          </p:txBody>
        </p:sp>
      </p:grpSp>
      <p:grpSp>
        <p:nvGrpSpPr>
          <p:cNvPr id="3" name="Group 85"/>
          <p:cNvGrpSpPr>
            <a:grpSpLocks/>
          </p:cNvGrpSpPr>
          <p:nvPr/>
        </p:nvGrpSpPr>
        <p:grpSpPr bwMode="auto">
          <a:xfrm>
            <a:off x="4418013" y="2687638"/>
            <a:ext cx="1143000" cy="2406650"/>
            <a:chOff x="2783" y="1693"/>
            <a:chExt cx="720" cy="1516"/>
          </a:xfrm>
        </p:grpSpPr>
        <p:sp>
          <p:nvSpPr>
            <p:cNvPr id="30777" name="Rectangle 17"/>
            <p:cNvSpPr>
              <a:spLocks noChangeArrowheads="1"/>
            </p:cNvSpPr>
            <p:nvPr/>
          </p:nvSpPr>
          <p:spPr bwMode="auto">
            <a:xfrm>
              <a:off x="2783" y="1693"/>
              <a:ext cx="720" cy="1516"/>
            </a:xfrm>
            <a:prstGeom prst="rect">
              <a:avLst/>
            </a:prstGeom>
            <a:solidFill>
              <a:srgbClr val="00FF00"/>
            </a:solidFill>
            <a:ln w="12700">
              <a:solidFill>
                <a:srgbClr val="000000"/>
              </a:solidFill>
              <a:miter lim="800000"/>
              <a:headEnd/>
              <a:tailEnd/>
            </a:ln>
          </p:spPr>
          <p:txBody>
            <a:bodyPr/>
            <a:lstStyle/>
            <a:p>
              <a:endParaRPr lang="en-US"/>
            </a:p>
          </p:txBody>
        </p:sp>
        <p:sp>
          <p:nvSpPr>
            <p:cNvPr id="30778" name="Rectangle 39"/>
            <p:cNvSpPr>
              <a:spLocks noChangeArrowheads="1"/>
            </p:cNvSpPr>
            <p:nvPr/>
          </p:nvSpPr>
          <p:spPr bwMode="auto">
            <a:xfrm>
              <a:off x="3013" y="1776"/>
              <a:ext cx="323" cy="194"/>
            </a:xfrm>
            <a:prstGeom prst="rect">
              <a:avLst/>
            </a:prstGeom>
            <a:noFill/>
            <a:ln w="9525">
              <a:noFill/>
              <a:miter lim="800000"/>
              <a:headEnd/>
              <a:tailEnd/>
            </a:ln>
          </p:spPr>
          <p:txBody>
            <a:bodyPr wrap="none" lIns="0" tIns="0" rIns="0" bIns="0">
              <a:spAutoFit/>
            </a:bodyPr>
            <a:lstStyle/>
            <a:p>
              <a:r>
                <a:rPr lang="en-US" sz="2000">
                  <a:solidFill>
                    <a:srgbClr val="000000"/>
                  </a:solidFill>
                </a:rPr>
                <a:t>66%</a:t>
              </a:r>
              <a:endParaRPr lang="en-US" sz="2000">
                <a:solidFill>
                  <a:srgbClr val="990033"/>
                </a:solidFill>
              </a:endParaRPr>
            </a:p>
          </p:txBody>
        </p:sp>
      </p:grpSp>
      <p:grpSp>
        <p:nvGrpSpPr>
          <p:cNvPr id="4" name="Group 86"/>
          <p:cNvGrpSpPr>
            <a:grpSpLocks/>
          </p:cNvGrpSpPr>
          <p:nvPr/>
        </p:nvGrpSpPr>
        <p:grpSpPr bwMode="auto">
          <a:xfrm>
            <a:off x="6561138" y="1939925"/>
            <a:ext cx="1143000" cy="3154363"/>
            <a:chOff x="4133" y="1222"/>
            <a:chExt cx="720" cy="1987"/>
          </a:xfrm>
        </p:grpSpPr>
        <p:sp>
          <p:nvSpPr>
            <p:cNvPr id="30775" name="Rectangle 18"/>
            <p:cNvSpPr>
              <a:spLocks noChangeArrowheads="1"/>
            </p:cNvSpPr>
            <p:nvPr/>
          </p:nvSpPr>
          <p:spPr bwMode="auto">
            <a:xfrm>
              <a:off x="4133" y="1222"/>
              <a:ext cx="720" cy="1987"/>
            </a:xfrm>
            <a:prstGeom prst="rect">
              <a:avLst/>
            </a:prstGeom>
            <a:solidFill>
              <a:srgbClr val="00FF00"/>
            </a:solidFill>
            <a:ln w="12700">
              <a:solidFill>
                <a:srgbClr val="000000"/>
              </a:solidFill>
              <a:miter lim="800000"/>
              <a:headEnd/>
              <a:tailEnd/>
            </a:ln>
          </p:spPr>
          <p:txBody>
            <a:bodyPr/>
            <a:lstStyle/>
            <a:p>
              <a:endParaRPr lang="en-US"/>
            </a:p>
          </p:txBody>
        </p:sp>
        <p:sp>
          <p:nvSpPr>
            <p:cNvPr id="30776" name="Rectangle 40"/>
            <p:cNvSpPr>
              <a:spLocks noChangeArrowheads="1"/>
            </p:cNvSpPr>
            <p:nvPr/>
          </p:nvSpPr>
          <p:spPr bwMode="auto">
            <a:xfrm>
              <a:off x="4362" y="1296"/>
              <a:ext cx="323" cy="194"/>
            </a:xfrm>
            <a:prstGeom prst="rect">
              <a:avLst/>
            </a:prstGeom>
            <a:noFill/>
            <a:ln w="9525">
              <a:noFill/>
              <a:miter lim="800000"/>
              <a:headEnd/>
              <a:tailEnd/>
            </a:ln>
          </p:spPr>
          <p:txBody>
            <a:bodyPr wrap="none" lIns="0" tIns="0" rIns="0" bIns="0">
              <a:spAutoFit/>
            </a:bodyPr>
            <a:lstStyle/>
            <a:p>
              <a:r>
                <a:rPr lang="en-US" sz="2000">
                  <a:solidFill>
                    <a:srgbClr val="000000"/>
                  </a:solidFill>
                </a:rPr>
                <a:t>86%</a:t>
              </a:r>
              <a:endParaRPr lang="en-US" sz="2000">
                <a:solidFill>
                  <a:srgbClr val="990033"/>
                </a:solidFill>
              </a:endParaRPr>
            </a:p>
          </p:txBody>
        </p:sp>
      </p:grpSp>
      <p:sp>
        <p:nvSpPr>
          <p:cNvPr id="30754" name="Rectangle 42"/>
          <p:cNvSpPr>
            <a:spLocks noChangeArrowheads="1"/>
          </p:cNvSpPr>
          <p:nvPr/>
        </p:nvSpPr>
        <p:spPr bwMode="auto">
          <a:xfrm>
            <a:off x="1138238" y="4978400"/>
            <a:ext cx="296862" cy="246063"/>
          </a:xfrm>
          <a:prstGeom prst="rect">
            <a:avLst/>
          </a:prstGeom>
          <a:noFill/>
          <a:ln w="9525">
            <a:noFill/>
            <a:miter lim="800000"/>
            <a:headEnd/>
            <a:tailEnd/>
          </a:ln>
        </p:spPr>
        <p:txBody>
          <a:bodyPr wrap="none" lIns="0" tIns="0" rIns="0" bIns="0">
            <a:spAutoFit/>
          </a:bodyPr>
          <a:lstStyle/>
          <a:p>
            <a:r>
              <a:rPr lang="en-US" sz="1600">
                <a:solidFill>
                  <a:srgbClr val="000000"/>
                </a:solidFill>
              </a:rPr>
              <a:t>0%</a:t>
            </a:r>
            <a:endParaRPr lang="en-US" sz="2400">
              <a:solidFill>
                <a:srgbClr val="990033"/>
              </a:solidFill>
            </a:endParaRPr>
          </a:p>
        </p:txBody>
      </p:sp>
      <p:sp>
        <p:nvSpPr>
          <p:cNvPr id="30755" name="Rectangle 43"/>
          <p:cNvSpPr>
            <a:spLocks noChangeArrowheads="1"/>
          </p:cNvSpPr>
          <p:nvPr/>
        </p:nvSpPr>
        <p:spPr bwMode="auto">
          <a:xfrm>
            <a:off x="1035050" y="4613275"/>
            <a:ext cx="411163" cy="246063"/>
          </a:xfrm>
          <a:prstGeom prst="rect">
            <a:avLst/>
          </a:prstGeom>
          <a:noFill/>
          <a:ln w="9525">
            <a:noFill/>
            <a:miter lim="800000"/>
            <a:headEnd/>
            <a:tailEnd/>
          </a:ln>
        </p:spPr>
        <p:txBody>
          <a:bodyPr wrap="none" lIns="0" tIns="0" rIns="0" bIns="0">
            <a:spAutoFit/>
          </a:bodyPr>
          <a:lstStyle/>
          <a:p>
            <a:r>
              <a:rPr lang="en-US" sz="1600">
                <a:solidFill>
                  <a:srgbClr val="000000"/>
                </a:solidFill>
              </a:rPr>
              <a:t>10%</a:t>
            </a:r>
            <a:endParaRPr lang="en-US" sz="2400">
              <a:solidFill>
                <a:srgbClr val="990033"/>
              </a:solidFill>
            </a:endParaRPr>
          </a:p>
        </p:txBody>
      </p:sp>
      <p:sp>
        <p:nvSpPr>
          <p:cNvPr id="30756" name="Rectangle 44"/>
          <p:cNvSpPr>
            <a:spLocks noChangeArrowheads="1"/>
          </p:cNvSpPr>
          <p:nvPr/>
        </p:nvSpPr>
        <p:spPr bwMode="auto">
          <a:xfrm>
            <a:off x="1035050" y="4248150"/>
            <a:ext cx="411163" cy="246063"/>
          </a:xfrm>
          <a:prstGeom prst="rect">
            <a:avLst/>
          </a:prstGeom>
          <a:noFill/>
          <a:ln w="9525">
            <a:noFill/>
            <a:miter lim="800000"/>
            <a:headEnd/>
            <a:tailEnd/>
          </a:ln>
        </p:spPr>
        <p:txBody>
          <a:bodyPr wrap="none" lIns="0" tIns="0" rIns="0" bIns="0">
            <a:spAutoFit/>
          </a:bodyPr>
          <a:lstStyle/>
          <a:p>
            <a:r>
              <a:rPr lang="en-US" sz="1600">
                <a:solidFill>
                  <a:srgbClr val="000000"/>
                </a:solidFill>
              </a:rPr>
              <a:t>20%</a:t>
            </a:r>
            <a:endParaRPr lang="en-US" sz="2400">
              <a:solidFill>
                <a:srgbClr val="990033"/>
              </a:solidFill>
            </a:endParaRPr>
          </a:p>
        </p:txBody>
      </p:sp>
      <p:sp>
        <p:nvSpPr>
          <p:cNvPr id="30757" name="Rectangle 45"/>
          <p:cNvSpPr>
            <a:spLocks noChangeArrowheads="1"/>
          </p:cNvSpPr>
          <p:nvPr/>
        </p:nvSpPr>
        <p:spPr bwMode="auto">
          <a:xfrm>
            <a:off x="1035050" y="3884613"/>
            <a:ext cx="411163" cy="246062"/>
          </a:xfrm>
          <a:prstGeom prst="rect">
            <a:avLst/>
          </a:prstGeom>
          <a:noFill/>
          <a:ln w="9525">
            <a:noFill/>
            <a:miter lim="800000"/>
            <a:headEnd/>
            <a:tailEnd/>
          </a:ln>
        </p:spPr>
        <p:txBody>
          <a:bodyPr wrap="none" lIns="0" tIns="0" rIns="0" bIns="0">
            <a:spAutoFit/>
          </a:bodyPr>
          <a:lstStyle/>
          <a:p>
            <a:r>
              <a:rPr lang="en-US" sz="1600">
                <a:solidFill>
                  <a:srgbClr val="000000"/>
                </a:solidFill>
              </a:rPr>
              <a:t>30%</a:t>
            </a:r>
            <a:endParaRPr lang="en-US" sz="2400">
              <a:solidFill>
                <a:srgbClr val="990033"/>
              </a:solidFill>
            </a:endParaRPr>
          </a:p>
        </p:txBody>
      </p:sp>
      <p:sp>
        <p:nvSpPr>
          <p:cNvPr id="30758" name="Rectangle 46"/>
          <p:cNvSpPr>
            <a:spLocks noChangeArrowheads="1"/>
          </p:cNvSpPr>
          <p:nvPr/>
        </p:nvSpPr>
        <p:spPr bwMode="auto">
          <a:xfrm>
            <a:off x="1035050" y="3517900"/>
            <a:ext cx="411163" cy="246063"/>
          </a:xfrm>
          <a:prstGeom prst="rect">
            <a:avLst/>
          </a:prstGeom>
          <a:noFill/>
          <a:ln w="9525">
            <a:noFill/>
            <a:miter lim="800000"/>
            <a:headEnd/>
            <a:tailEnd/>
          </a:ln>
        </p:spPr>
        <p:txBody>
          <a:bodyPr wrap="none" lIns="0" tIns="0" rIns="0" bIns="0">
            <a:spAutoFit/>
          </a:bodyPr>
          <a:lstStyle/>
          <a:p>
            <a:r>
              <a:rPr lang="en-US" sz="1600">
                <a:solidFill>
                  <a:srgbClr val="000000"/>
                </a:solidFill>
              </a:rPr>
              <a:t>40%</a:t>
            </a:r>
            <a:endParaRPr lang="en-US" sz="2400">
              <a:solidFill>
                <a:srgbClr val="990033"/>
              </a:solidFill>
            </a:endParaRPr>
          </a:p>
        </p:txBody>
      </p:sp>
      <p:sp>
        <p:nvSpPr>
          <p:cNvPr id="30759" name="Rectangle 47"/>
          <p:cNvSpPr>
            <a:spLocks noChangeArrowheads="1"/>
          </p:cNvSpPr>
          <p:nvPr/>
        </p:nvSpPr>
        <p:spPr bwMode="auto">
          <a:xfrm>
            <a:off x="1035050" y="3154363"/>
            <a:ext cx="411163" cy="246062"/>
          </a:xfrm>
          <a:prstGeom prst="rect">
            <a:avLst/>
          </a:prstGeom>
          <a:noFill/>
          <a:ln w="9525">
            <a:noFill/>
            <a:miter lim="800000"/>
            <a:headEnd/>
            <a:tailEnd/>
          </a:ln>
        </p:spPr>
        <p:txBody>
          <a:bodyPr wrap="none" lIns="0" tIns="0" rIns="0" bIns="0">
            <a:spAutoFit/>
          </a:bodyPr>
          <a:lstStyle/>
          <a:p>
            <a:r>
              <a:rPr lang="en-US" sz="1600">
                <a:solidFill>
                  <a:srgbClr val="000000"/>
                </a:solidFill>
              </a:rPr>
              <a:t>50%</a:t>
            </a:r>
            <a:endParaRPr lang="en-US" sz="2400">
              <a:solidFill>
                <a:srgbClr val="990033"/>
              </a:solidFill>
            </a:endParaRPr>
          </a:p>
        </p:txBody>
      </p:sp>
      <p:sp>
        <p:nvSpPr>
          <p:cNvPr id="30760" name="Rectangle 48"/>
          <p:cNvSpPr>
            <a:spLocks noChangeArrowheads="1"/>
          </p:cNvSpPr>
          <p:nvPr/>
        </p:nvSpPr>
        <p:spPr bwMode="auto">
          <a:xfrm>
            <a:off x="1035050" y="2789238"/>
            <a:ext cx="411163" cy="246062"/>
          </a:xfrm>
          <a:prstGeom prst="rect">
            <a:avLst/>
          </a:prstGeom>
          <a:noFill/>
          <a:ln w="9525">
            <a:noFill/>
            <a:miter lim="800000"/>
            <a:headEnd/>
            <a:tailEnd/>
          </a:ln>
        </p:spPr>
        <p:txBody>
          <a:bodyPr wrap="none" lIns="0" tIns="0" rIns="0" bIns="0">
            <a:spAutoFit/>
          </a:bodyPr>
          <a:lstStyle/>
          <a:p>
            <a:r>
              <a:rPr lang="en-US" sz="1600">
                <a:solidFill>
                  <a:srgbClr val="000000"/>
                </a:solidFill>
              </a:rPr>
              <a:t>60%</a:t>
            </a:r>
            <a:endParaRPr lang="en-US" sz="2400">
              <a:solidFill>
                <a:srgbClr val="990033"/>
              </a:solidFill>
            </a:endParaRPr>
          </a:p>
        </p:txBody>
      </p:sp>
      <p:sp>
        <p:nvSpPr>
          <p:cNvPr id="30761" name="Rectangle 49"/>
          <p:cNvSpPr>
            <a:spLocks noChangeArrowheads="1"/>
          </p:cNvSpPr>
          <p:nvPr/>
        </p:nvSpPr>
        <p:spPr bwMode="auto">
          <a:xfrm>
            <a:off x="1035050" y="2425700"/>
            <a:ext cx="411163" cy="246063"/>
          </a:xfrm>
          <a:prstGeom prst="rect">
            <a:avLst/>
          </a:prstGeom>
          <a:noFill/>
          <a:ln w="9525">
            <a:noFill/>
            <a:miter lim="800000"/>
            <a:headEnd/>
            <a:tailEnd/>
          </a:ln>
        </p:spPr>
        <p:txBody>
          <a:bodyPr wrap="none" lIns="0" tIns="0" rIns="0" bIns="0">
            <a:spAutoFit/>
          </a:bodyPr>
          <a:lstStyle/>
          <a:p>
            <a:r>
              <a:rPr lang="en-US" sz="1600">
                <a:solidFill>
                  <a:srgbClr val="000000"/>
                </a:solidFill>
              </a:rPr>
              <a:t>70%</a:t>
            </a:r>
            <a:endParaRPr lang="en-US" sz="2400">
              <a:solidFill>
                <a:srgbClr val="990033"/>
              </a:solidFill>
            </a:endParaRPr>
          </a:p>
        </p:txBody>
      </p:sp>
      <p:sp>
        <p:nvSpPr>
          <p:cNvPr id="30762" name="Rectangle 50"/>
          <p:cNvSpPr>
            <a:spLocks noChangeArrowheads="1"/>
          </p:cNvSpPr>
          <p:nvPr/>
        </p:nvSpPr>
        <p:spPr bwMode="auto">
          <a:xfrm>
            <a:off x="1035050" y="2058988"/>
            <a:ext cx="411163" cy="246062"/>
          </a:xfrm>
          <a:prstGeom prst="rect">
            <a:avLst/>
          </a:prstGeom>
          <a:noFill/>
          <a:ln w="9525">
            <a:noFill/>
            <a:miter lim="800000"/>
            <a:headEnd/>
            <a:tailEnd/>
          </a:ln>
        </p:spPr>
        <p:txBody>
          <a:bodyPr wrap="none" lIns="0" tIns="0" rIns="0" bIns="0">
            <a:spAutoFit/>
          </a:bodyPr>
          <a:lstStyle/>
          <a:p>
            <a:r>
              <a:rPr lang="en-US" sz="1600">
                <a:solidFill>
                  <a:srgbClr val="000000"/>
                </a:solidFill>
              </a:rPr>
              <a:t>80%</a:t>
            </a:r>
            <a:endParaRPr lang="en-US" sz="2400">
              <a:solidFill>
                <a:srgbClr val="990033"/>
              </a:solidFill>
            </a:endParaRPr>
          </a:p>
        </p:txBody>
      </p:sp>
      <p:sp>
        <p:nvSpPr>
          <p:cNvPr id="30763" name="Rectangle 51"/>
          <p:cNvSpPr>
            <a:spLocks noChangeArrowheads="1"/>
          </p:cNvSpPr>
          <p:nvPr/>
        </p:nvSpPr>
        <p:spPr bwMode="auto">
          <a:xfrm>
            <a:off x="1035050" y="1695450"/>
            <a:ext cx="411163" cy="246063"/>
          </a:xfrm>
          <a:prstGeom prst="rect">
            <a:avLst/>
          </a:prstGeom>
          <a:noFill/>
          <a:ln w="9525">
            <a:noFill/>
            <a:miter lim="800000"/>
            <a:headEnd/>
            <a:tailEnd/>
          </a:ln>
        </p:spPr>
        <p:txBody>
          <a:bodyPr wrap="none" lIns="0" tIns="0" rIns="0" bIns="0">
            <a:spAutoFit/>
          </a:bodyPr>
          <a:lstStyle/>
          <a:p>
            <a:r>
              <a:rPr lang="en-US" sz="1600">
                <a:solidFill>
                  <a:srgbClr val="000000"/>
                </a:solidFill>
              </a:rPr>
              <a:t>90%</a:t>
            </a:r>
            <a:endParaRPr lang="en-US" sz="2400">
              <a:solidFill>
                <a:srgbClr val="990033"/>
              </a:solidFill>
            </a:endParaRPr>
          </a:p>
        </p:txBody>
      </p:sp>
      <p:sp>
        <p:nvSpPr>
          <p:cNvPr id="30764" name="Rectangle 52"/>
          <p:cNvSpPr>
            <a:spLocks noChangeArrowheads="1"/>
          </p:cNvSpPr>
          <p:nvPr/>
        </p:nvSpPr>
        <p:spPr bwMode="auto">
          <a:xfrm>
            <a:off x="933450" y="1330325"/>
            <a:ext cx="523875" cy="246063"/>
          </a:xfrm>
          <a:prstGeom prst="rect">
            <a:avLst/>
          </a:prstGeom>
          <a:noFill/>
          <a:ln w="9525">
            <a:noFill/>
            <a:miter lim="800000"/>
            <a:headEnd/>
            <a:tailEnd/>
          </a:ln>
        </p:spPr>
        <p:txBody>
          <a:bodyPr wrap="none" lIns="0" tIns="0" rIns="0" bIns="0">
            <a:spAutoFit/>
          </a:bodyPr>
          <a:lstStyle/>
          <a:p>
            <a:r>
              <a:rPr lang="en-US" sz="1600">
                <a:solidFill>
                  <a:srgbClr val="000000"/>
                </a:solidFill>
              </a:rPr>
              <a:t>100%</a:t>
            </a:r>
            <a:endParaRPr lang="en-US" sz="2400">
              <a:solidFill>
                <a:srgbClr val="990033"/>
              </a:solidFill>
            </a:endParaRPr>
          </a:p>
        </p:txBody>
      </p:sp>
      <p:sp>
        <p:nvSpPr>
          <p:cNvPr id="30765" name="Rectangle 53"/>
          <p:cNvSpPr>
            <a:spLocks noChangeArrowheads="1"/>
          </p:cNvSpPr>
          <p:nvPr/>
        </p:nvSpPr>
        <p:spPr bwMode="auto">
          <a:xfrm>
            <a:off x="2065338" y="5276850"/>
            <a:ext cx="1692275" cy="307975"/>
          </a:xfrm>
          <a:prstGeom prst="rect">
            <a:avLst/>
          </a:prstGeom>
          <a:noFill/>
          <a:ln w="9525">
            <a:noFill/>
            <a:miter lim="800000"/>
            <a:headEnd/>
            <a:tailEnd/>
          </a:ln>
        </p:spPr>
        <p:txBody>
          <a:bodyPr wrap="none" lIns="0" tIns="0" rIns="0" bIns="0">
            <a:spAutoFit/>
          </a:bodyPr>
          <a:lstStyle/>
          <a:p>
            <a:r>
              <a:rPr lang="en-US" sz="2000" dirty="0">
                <a:solidFill>
                  <a:srgbClr val="000000"/>
                </a:solidFill>
              </a:rPr>
              <a:t>1 to 12 months</a:t>
            </a:r>
            <a:endParaRPr lang="en-US" sz="2000" dirty="0">
              <a:solidFill>
                <a:srgbClr val="990033"/>
              </a:solidFill>
            </a:endParaRPr>
          </a:p>
        </p:txBody>
      </p:sp>
      <p:sp>
        <p:nvSpPr>
          <p:cNvPr id="30766" name="Rectangle 55"/>
          <p:cNvSpPr>
            <a:spLocks noChangeArrowheads="1"/>
          </p:cNvSpPr>
          <p:nvPr/>
        </p:nvSpPr>
        <p:spPr bwMode="auto">
          <a:xfrm>
            <a:off x="4373563" y="5276850"/>
            <a:ext cx="1336675" cy="307975"/>
          </a:xfrm>
          <a:prstGeom prst="rect">
            <a:avLst/>
          </a:prstGeom>
          <a:noFill/>
          <a:ln w="9525">
            <a:noFill/>
            <a:miter lim="800000"/>
            <a:headEnd/>
            <a:tailEnd/>
          </a:ln>
        </p:spPr>
        <p:txBody>
          <a:bodyPr wrap="none" lIns="0" tIns="0" rIns="0" bIns="0">
            <a:spAutoFit/>
          </a:bodyPr>
          <a:lstStyle/>
          <a:p>
            <a:r>
              <a:rPr lang="en-US" sz="2000">
                <a:solidFill>
                  <a:srgbClr val="000000"/>
                </a:solidFill>
              </a:rPr>
              <a:t>1 to 3 years</a:t>
            </a:r>
            <a:endParaRPr lang="en-US" sz="2000">
              <a:solidFill>
                <a:srgbClr val="990033"/>
              </a:solidFill>
            </a:endParaRPr>
          </a:p>
        </p:txBody>
      </p:sp>
      <p:sp>
        <p:nvSpPr>
          <p:cNvPr id="30767" name="Rectangle 57"/>
          <p:cNvSpPr>
            <a:spLocks noChangeArrowheads="1"/>
          </p:cNvSpPr>
          <p:nvPr/>
        </p:nvSpPr>
        <p:spPr bwMode="auto">
          <a:xfrm>
            <a:off x="6540500" y="5276850"/>
            <a:ext cx="1336675" cy="307975"/>
          </a:xfrm>
          <a:prstGeom prst="rect">
            <a:avLst/>
          </a:prstGeom>
          <a:noFill/>
          <a:ln w="9525">
            <a:noFill/>
            <a:miter lim="800000"/>
            <a:headEnd/>
            <a:tailEnd/>
          </a:ln>
        </p:spPr>
        <p:txBody>
          <a:bodyPr wrap="none" lIns="0" tIns="0" rIns="0" bIns="0">
            <a:spAutoFit/>
          </a:bodyPr>
          <a:lstStyle/>
          <a:p>
            <a:r>
              <a:rPr lang="en-US" sz="2000">
                <a:solidFill>
                  <a:srgbClr val="000000"/>
                </a:solidFill>
              </a:rPr>
              <a:t>4 to 7 years</a:t>
            </a:r>
            <a:endParaRPr lang="en-US" sz="2000">
              <a:solidFill>
                <a:srgbClr val="990033"/>
              </a:solidFill>
            </a:endParaRPr>
          </a:p>
        </p:txBody>
      </p:sp>
      <p:sp>
        <p:nvSpPr>
          <p:cNvPr id="30768" name="Rectangle 61"/>
          <p:cNvSpPr>
            <a:spLocks noChangeArrowheads="1"/>
          </p:cNvSpPr>
          <p:nvPr/>
        </p:nvSpPr>
        <p:spPr bwMode="auto">
          <a:xfrm>
            <a:off x="3751263" y="5765800"/>
            <a:ext cx="2579687" cy="307975"/>
          </a:xfrm>
          <a:prstGeom prst="rect">
            <a:avLst/>
          </a:prstGeom>
          <a:noFill/>
          <a:ln w="9525">
            <a:noFill/>
            <a:miter lim="800000"/>
            <a:headEnd/>
            <a:tailEnd/>
          </a:ln>
        </p:spPr>
        <p:txBody>
          <a:bodyPr wrap="none" lIns="0" tIns="0" rIns="0" bIns="0">
            <a:spAutoFit/>
          </a:bodyPr>
          <a:lstStyle/>
          <a:p>
            <a:r>
              <a:rPr lang="en-US" sz="2000">
                <a:solidFill>
                  <a:srgbClr val="000000"/>
                </a:solidFill>
              </a:rPr>
              <a:t>Duration of Abstinence</a:t>
            </a:r>
            <a:endParaRPr lang="en-US" sz="2000">
              <a:solidFill>
                <a:srgbClr val="990033"/>
              </a:solidFill>
            </a:endParaRPr>
          </a:p>
        </p:txBody>
      </p:sp>
      <p:sp>
        <p:nvSpPr>
          <p:cNvPr id="30769" name="Rectangle 62"/>
          <p:cNvSpPr>
            <a:spLocks noChangeArrowheads="1"/>
          </p:cNvSpPr>
          <p:nvPr/>
        </p:nvSpPr>
        <p:spPr bwMode="auto">
          <a:xfrm rot="-5400000">
            <a:off x="-381000" y="3030538"/>
            <a:ext cx="2254250" cy="444500"/>
          </a:xfrm>
          <a:prstGeom prst="rect">
            <a:avLst/>
          </a:prstGeom>
          <a:noFill/>
          <a:ln w="9525">
            <a:noFill/>
            <a:miter lim="800000"/>
            <a:headEnd/>
            <a:tailEnd/>
          </a:ln>
        </p:spPr>
        <p:txBody>
          <a:bodyPr wrap="none" lIns="0" tIns="0" rIns="0" bIns="0">
            <a:spAutoFit/>
          </a:bodyPr>
          <a:lstStyle/>
          <a:p>
            <a:pPr algn="ctr">
              <a:lnSpc>
                <a:spcPct val="90000"/>
              </a:lnSpc>
            </a:pPr>
            <a:r>
              <a:rPr lang="en-US" sz="1600">
                <a:solidFill>
                  <a:srgbClr val="000000"/>
                </a:solidFill>
              </a:rPr>
              <a:t>% Sustaining Abstinence</a:t>
            </a:r>
          </a:p>
          <a:p>
            <a:pPr algn="ctr">
              <a:lnSpc>
                <a:spcPct val="90000"/>
              </a:lnSpc>
            </a:pPr>
            <a:r>
              <a:rPr lang="en-US" sz="1600">
                <a:solidFill>
                  <a:srgbClr val="000000"/>
                </a:solidFill>
              </a:rPr>
              <a:t>Another Year   </a:t>
            </a:r>
          </a:p>
        </p:txBody>
      </p:sp>
      <p:sp>
        <p:nvSpPr>
          <p:cNvPr id="30770" name="Rectangle 63"/>
          <p:cNvSpPr>
            <a:spLocks noChangeArrowheads="1"/>
          </p:cNvSpPr>
          <p:nvPr/>
        </p:nvSpPr>
        <p:spPr bwMode="auto">
          <a:xfrm rot="-5400000">
            <a:off x="658813" y="1419225"/>
            <a:ext cx="57150" cy="247650"/>
          </a:xfrm>
          <a:prstGeom prst="rect">
            <a:avLst/>
          </a:prstGeom>
          <a:noFill/>
          <a:ln w="9525">
            <a:noFill/>
            <a:miter lim="800000"/>
            <a:headEnd/>
            <a:tailEnd/>
          </a:ln>
        </p:spPr>
        <p:txBody>
          <a:bodyPr wrap="none" lIns="0" tIns="0" rIns="0" bIns="0">
            <a:spAutoFit/>
          </a:bodyPr>
          <a:lstStyle/>
          <a:p>
            <a:r>
              <a:rPr lang="en-US" sz="1600"/>
              <a:t>.</a:t>
            </a:r>
            <a:endParaRPr lang="en-US" sz="2400">
              <a:solidFill>
                <a:srgbClr val="990033"/>
              </a:solidFill>
            </a:endParaRPr>
          </a:p>
        </p:txBody>
      </p:sp>
      <p:sp>
        <p:nvSpPr>
          <p:cNvPr id="30771" name="AutoShape 64"/>
          <p:cNvSpPr>
            <a:spLocks noChangeArrowheads="1"/>
          </p:cNvSpPr>
          <p:nvPr/>
        </p:nvSpPr>
        <p:spPr bwMode="auto">
          <a:xfrm>
            <a:off x="3948113" y="1292225"/>
            <a:ext cx="2224087" cy="917575"/>
          </a:xfrm>
          <a:prstGeom prst="wedgeRectCallout">
            <a:avLst>
              <a:gd name="adj1" fmla="val -20903"/>
              <a:gd name="adj2" fmla="val 91523"/>
            </a:avLst>
          </a:prstGeom>
          <a:solidFill>
            <a:schemeClr val="bg1"/>
          </a:solidFill>
          <a:ln w="38100">
            <a:solidFill>
              <a:srgbClr val="0033CC"/>
            </a:solidFill>
            <a:miter lim="800000"/>
            <a:headEnd/>
            <a:tailEnd/>
          </a:ln>
        </p:spPr>
        <p:txBody>
          <a:bodyPr anchor="ctr"/>
          <a:lstStyle/>
          <a:p>
            <a:pPr>
              <a:lnSpc>
                <a:spcPct val="90000"/>
              </a:lnSpc>
            </a:pPr>
            <a:r>
              <a:rPr lang="en-US" sz="1600"/>
              <a:t>After 1 to 3 years of abstinence, 2/3rds will make it another year</a:t>
            </a:r>
          </a:p>
        </p:txBody>
      </p:sp>
      <p:sp>
        <p:nvSpPr>
          <p:cNvPr id="30772" name="AutoShape 65"/>
          <p:cNvSpPr>
            <a:spLocks noChangeArrowheads="1"/>
          </p:cNvSpPr>
          <p:nvPr/>
        </p:nvSpPr>
        <p:spPr bwMode="auto">
          <a:xfrm>
            <a:off x="6553200" y="492125"/>
            <a:ext cx="2343150" cy="1184275"/>
          </a:xfrm>
          <a:prstGeom prst="wedgeRectCallout">
            <a:avLst>
              <a:gd name="adj1" fmla="val 6352"/>
              <a:gd name="adj2" fmla="val 65685"/>
            </a:avLst>
          </a:prstGeom>
          <a:solidFill>
            <a:schemeClr val="bg1"/>
          </a:solidFill>
          <a:ln w="38100">
            <a:solidFill>
              <a:srgbClr val="0033CC"/>
            </a:solidFill>
            <a:miter lim="800000"/>
            <a:headEnd/>
            <a:tailEnd/>
          </a:ln>
        </p:spPr>
        <p:txBody>
          <a:bodyPr anchor="ctr"/>
          <a:lstStyle/>
          <a:p>
            <a:r>
              <a:rPr lang="en-US" sz="1600"/>
              <a:t>After  about 5 years of abstinence, 86% will make it another year</a:t>
            </a:r>
          </a:p>
        </p:txBody>
      </p:sp>
      <p:sp>
        <p:nvSpPr>
          <p:cNvPr id="30773" name="Text Box 66"/>
          <p:cNvSpPr txBox="1">
            <a:spLocks noChangeArrowheads="1"/>
          </p:cNvSpPr>
          <p:nvPr/>
        </p:nvSpPr>
        <p:spPr bwMode="auto">
          <a:xfrm>
            <a:off x="3448050" y="6400800"/>
            <a:ext cx="3105150" cy="276225"/>
          </a:xfrm>
          <a:prstGeom prst="rect">
            <a:avLst/>
          </a:prstGeom>
          <a:noFill/>
          <a:ln w="38100">
            <a:noFill/>
            <a:miter lim="800000"/>
            <a:headEnd/>
            <a:tailEnd/>
          </a:ln>
        </p:spPr>
        <p:txBody>
          <a:bodyPr>
            <a:spAutoFit/>
          </a:bodyPr>
          <a:lstStyle/>
          <a:p>
            <a:pPr>
              <a:spcBef>
                <a:spcPct val="50000"/>
              </a:spcBef>
            </a:pPr>
            <a:r>
              <a:rPr lang="en-US" sz="1200"/>
              <a:t>Dennis, Foss &amp; Scott (2007)</a:t>
            </a:r>
          </a:p>
        </p:txBody>
      </p:sp>
      <p:sp>
        <p:nvSpPr>
          <p:cNvPr id="30774" name="AutoShape 81"/>
          <p:cNvSpPr>
            <a:spLocks noChangeArrowheads="1"/>
          </p:cNvSpPr>
          <p:nvPr/>
        </p:nvSpPr>
        <p:spPr bwMode="auto">
          <a:xfrm>
            <a:off x="1719263" y="1597025"/>
            <a:ext cx="1862137" cy="1755775"/>
          </a:xfrm>
          <a:prstGeom prst="wedgeRectCallout">
            <a:avLst>
              <a:gd name="adj1" fmla="val -9676"/>
              <a:gd name="adj2" fmla="val 69713"/>
            </a:avLst>
          </a:prstGeom>
          <a:solidFill>
            <a:schemeClr val="bg1"/>
          </a:solidFill>
          <a:ln w="38100">
            <a:solidFill>
              <a:srgbClr val="0033CC"/>
            </a:solidFill>
            <a:miter lim="800000"/>
            <a:headEnd/>
            <a:tailEnd/>
          </a:ln>
        </p:spPr>
        <p:txBody>
          <a:bodyPr anchor="ctr"/>
          <a:lstStyle/>
          <a:p>
            <a:pPr algn="ctr">
              <a:lnSpc>
                <a:spcPct val="90000"/>
              </a:lnSpc>
            </a:pPr>
            <a:r>
              <a:rPr lang="en-US" sz="1600"/>
              <a:t>Over a third of people with </a:t>
            </a:r>
          </a:p>
          <a:p>
            <a:pPr algn="ctr">
              <a:lnSpc>
                <a:spcPct val="90000"/>
              </a:lnSpc>
            </a:pPr>
            <a:r>
              <a:rPr lang="en-US" sz="1600"/>
              <a:t>less than a year of abstinence will sustain it </a:t>
            </a:r>
          </a:p>
          <a:p>
            <a:pPr algn="ctr">
              <a:lnSpc>
                <a:spcPct val="90000"/>
              </a:lnSpc>
            </a:pPr>
            <a:r>
              <a:rPr lang="en-US" sz="1600"/>
              <a:t>another year</a:t>
            </a:r>
          </a:p>
        </p:txBody>
      </p:sp>
    </p:spTree>
  </p:cSld>
  <p:clrMapOvr>
    <a:masterClrMapping/>
  </p:clrMapOvr>
  <p:transition spd="med">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ln>
            <a:miter lim="800000"/>
            <a:headEnd/>
            <a:tailEnd/>
          </a:ln>
        </p:spPr>
        <p:txBody>
          <a:bodyPr anchor="t"/>
          <a:lstStyle/>
          <a:p>
            <a:pPr algn="ctr" eaLnBrk="1" hangingPunct="1"/>
            <a:r>
              <a:rPr lang="en-US" dirty="0" smtClean="0">
                <a:effectLst>
                  <a:outerShdw blurRad="38100" dist="38100" dir="2700000" algn="tl">
                    <a:srgbClr val="C0C0C0"/>
                  </a:outerShdw>
                </a:effectLst>
                <a:latin typeface="Arial Black" panose="020B0A04020102020204" pitchFamily="34" charset="0"/>
                <a:ea typeface="ＭＳ Ｐゴシック" pitchFamily="-106" charset="-128"/>
              </a:rPr>
              <a:t>Many Pathways to Recovery</a:t>
            </a:r>
          </a:p>
        </p:txBody>
      </p:sp>
      <p:sp>
        <p:nvSpPr>
          <p:cNvPr id="11267" name="Rectangle 3"/>
          <p:cNvSpPr>
            <a:spLocks noGrp="1" noChangeArrowheads="1"/>
          </p:cNvSpPr>
          <p:nvPr>
            <p:ph idx="1"/>
          </p:nvPr>
        </p:nvSpPr>
        <p:spPr>
          <a:xfrm>
            <a:off x="381000" y="1600200"/>
            <a:ext cx="8229600" cy="4800599"/>
          </a:xfrm>
        </p:spPr>
        <p:txBody>
          <a:bodyPr>
            <a:normAutofit/>
          </a:bodyPr>
          <a:lstStyle/>
          <a:p>
            <a:pPr eaLnBrk="1" hangingPunct="1">
              <a:lnSpc>
                <a:spcPct val="150000"/>
              </a:lnSpc>
              <a:buClr>
                <a:schemeClr val="tx1"/>
              </a:buClr>
              <a:buSzPct val="95000"/>
              <a:buFont typeface="Wingdings" panose="05000000000000000000" pitchFamily="2" charset="2"/>
              <a:buChar char="Ø"/>
            </a:pPr>
            <a:r>
              <a:rPr lang="en-US" sz="2800" b="0" dirty="0" smtClean="0">
                <a:solidFill>
                  <a:schemeClr val="tx1"/>
                </a:solidFill>
                <a:latin typeface="Tahoma" pitchFamily="-106" charset="0"/>
                <a:ea typeface="ＭＳ Ｐゴシック" pitchFamily="-106" charset="-128"/>
              </a:rPr>
              <a:t>Mutual support groups</a:t>
            </a:r>
          </a:p>
          <a:p>
            <a:pPr eaLnBrk="1" hangingPunct="1">
              <a:lnSpc>
                <a:spcPct val="150000"/>
              </a:lnSpc>
              <a:buClr>
                <a:schemeClr val="tx1"/>
              </a:buClr>
              <a:buSzPct val="95000"/>
              <a:buFont typeface="Wingdings" panose="05000000000000000000" pitchFamily="2" charset="2"/>
              <a:buChar char="Ø"/>
            </a:pPr>
            <a:r>
              <a:rPr lang="en-US" sz="2800" b="0" dirty="0" smtClean="0">
                <a:solidFill>
                  <a:schemeClr val="tx1"/>
                </a:solidFill>
                <a:latin typeface="Tahoma" pitchFamily="-106" charset="0"/>
                <a:ea typeface="ＭＳ Ｐゴシック" pitchFamily="-106" charset="-128"/>
              </a:rPr>
              <a:t>Professional treatment</a:t>
            </a:r>
          </a:p>
          <a:p>
            <a:pPr eaLnBrk="1" hangingPunct="1">
              <a:lnSpc>
                <a:spcPct val="150000"/>
              </a:lnSpc>
              <a:buClr>
                <a:schemeClr val="tx1"/>
              </a:buClr>
              <a:buSzPct val="95000"/>
              <a:buFont typeface="Wingdings" panose="05000000000000000000" pitchFamily="2" charset="2"/>
              <a:buChar char="Ø"/>
            </a:pPr>
            <a:r>
              <a:rPr lang="en-US" sz="2800" b="0" dirty="0" smtClean="0">
                <a:solidFill>
                  <a:schemeClr val="tx1"/>
                </a:solidFill>
                <a:latin typeface="Tahoma" pitchFamily="-106" charset="0"/>
                <a:ea typeface="ＭＳ Ｐゴシック" pitchFamily="-106" charset="-128"/>
              </a:rPr>
              <a:t>Faith-based groups</a:t>
            </a:r>
          </a:p>
          <a:p>
            <a:pPr eaLnBrk="1" hangingPunct="1">
              <a:lnSpc>
                <a:spcPct val="150000"/>
              </a:lnSpc>
              <a:buClr>
                <a:schemeClr val="tx1"/>
              </a:buClr>
              <a:buSzPct val="95000"/>
              <a:buFont typeface="Wingdings" panose="05000000000000000000" pitchFamily="2" charset="2"/>
              <a:buChar char="Ø"/>
            </a:pPr>
            <a:r>
              <a:rPr lang="en-US" sz="2800" b="0" dirty="0" smtClean="0">
                <a:solidFill>
                  <a:schemeClr val="tx1"/>
                </a:solidFill>
                <a:latin typeface="Tahoma" pitchFamily="-106" charset="0"/>
                <a:ea typeface="ＭＳ Ｐゴシック" pitchFamily="-106" charset="-128"/>
              </a:rPr>
              <a:t>Medication-assisted treatment</a:t>
            </a:r>
          </a:p>
          <a:p>
            <a:pPr eaLnBrk="1" hangingPunct="1">
              <a:lnSpc>
                <a:spcPct val="150000"/>
              </a:lnSpc>
              <a:buClr>
                <a:schemeClr val="tx1"/>
              </a:buClr>
              <a:buSzPct val="95000"/>
              <a:buFont typeface="Wingdings" panose="05000000000000000000" pitchFamily="2" charset="2"/>
              <a:buChar char="Ø"/>
            </a:pPr>
            <a:r>
              <a:rPr lang="en-US" sz="2800" b="0" dirty="0" smtClean="0">
                <a:solidFill>
                  <a:schemeClr val="tx1"/>
                </a:solidFill>
                <a:latin typeface="Tahoma" pitchFamily="-106" charset="0"/>
                <a:ea typeface="ＭＳ Ｐゴシック" pitchFamily="-106" charset="-128"/>
              </a:rPr>
              <a:t>“Natural” or on your own</a:t>
            </a:r>
          </a:p>
          <a:p>
            <a:pPr eaLnBrk="1" hangingPunct="1">
              <a:lnSpc>
                <a:spcPct val="150000"/>
              </a:lnSpc>
              <a:buClr>
                <a:schemeClr val="tx1"/>
              </a:buClr>
              <a:buSzPct val="95000"/>
              <a:buFont typeface="Wingdings" panose="05000000000000000000" pitchFamily="2" charset="2"/>
              <a:buChar char="Ø"/>
            </a:pPr>
            <a:r>
              <a:rPr lang="en-US" sz="2800" b="0" dirty="0" smtClean="0">
                <a:solidFill>
                  <a:schemeClr val="tx1"/>
                </a:solidFill>
                <a:latin typeface="Tahoma" pitchFamily="-106" charset="0"/>
                <a:ea typeface="ＭＳ Ｐゴシック" pitchFamily="-106" charset="-128"/>
              </a:rPr>
              <a:t>And more indigenous routes</a:t>
            </a:r>
          </a:p>
        </p:txBody>
      </p:sp>
      <p:pic>
        <p:nvPicPr>
          <p:cNvPr id="35844" name="Picture 5" descr="Atlanta street signs - Peachtree"/>
          <p:cNvPicPr>
            <a:picLocks noChangeAspect="1" noChangeArrowheads="1"/>
          </p:cNvPicPr>
          <p:nvPr/>
        </p:nvPicPr>
        <p:blipFill>
          <a:blip r:embed="rId3" cstate="print"/>
          <a:srcRect/>
          <a:stretch>
            <a:fillRect/>
          </a:stretch>
        </p:blipFill>
        <p:spPr bwMode="auto">
          <a:xfrm>
            <a:off x="6210300" y="1676400"/>
            <a:ext cx="2781300" cy="3859212"/>
          </a:xfrm>
          <a:prstGeom prst="rect">
            <a:avLst/>
          </a:prstGeom>
          <a:noFill/>
          <a:ln w="9525">
            <a:noFill/>
            <a:miter lim="800000"/>
            <a:headEnd/>
            <a:tailEnd/>
          </a:ln>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2050"/>
                                  </p:stCondLst>
                                  <p:childTnLst>
                                    <p:set>
                                      <p:cBhvr>
                                        <p:cTn id="6" dur="1" fill="hold">
                                          <p:stCondLst>
                                            <p:cond delay="0"/>
                                          </p:stCondLst>
                                        </p:cTn>
                                        <p:tgtEl>
                                          <p:spTgt spid="11267">
                                            <p:bg/>
                                          </p:spTgt>
                                        </p:tgtEl>
                                        <p:attrNameLst>
                                          <p:attrName>style.visibility</p:attrName>
                                        </p:attrNameLst>
                                      </p:cBhvr>
                                      <p:to>
                                        <p:strVal val="visible"/>
                                      </p:to>
                                    </p:set>
                                    <p:anim calcmode="lin" valueType="num">
                                      <p:cBhvr>
                                        <p:cTn id="7" dur="1000" fill="hold"/>
                                        <p:tgtEl>
                                          <p:spTgt spid="11267">
                                            <p:bg/>
                                          </p:spTgt>
                                        </p:tgtEl>
                                        <p:attrNameLst>
                                          <p:attrName>ppt_w</p:attrName>
                                        </p:attrNameLst>
                                      </p:cBhvr>
                                      <p:tavLst>
                                        <p:tav tm="0">
                                          <p:val>
                                            <p:strVal val="#ppt_w*2.5"/>
                                          </p:val>
                                        </p:tav>
                                        <p:tav tm="100000">
                                          <p:val>
                                            <p:strVal val="#ppt_w"/>
                                          </p:val>
                                        </p:tav>
                                      </p:tavLst>
                                    </p:anim>
                                    <p:anim calcmode="lin" valueType="num">
                                      <p:cBhvr>
                                        <p:cTn id="8" dur="1000" fill="hold"/>
                                        <p:tgtEl>
                                          <p:spTgt spid="11267">
                                            <p:bg/>
                                          </p:spTgt>
                                        </p:tgtEl>
                                        <p:attrNameLst>
                                          <p:attrName>ppt_h</p:attrName>
                                        </p:attrNameLst>
                                      </p:cBhvr>
                                      <p:tavLst>
                                        <p:tav tm="0">
                                          <p:val>
                                            <p:strVal val="#ppt_h*0.01"/>
                                          </p:val>
                                        </p:tav>
                                        <p:tav tm="100000">
                                          <p:val>
                                            <p:strVal val="#ppt_h"/>
                                          </p:val>
                                        </p:tav>
                                      </p:tavLst>
                                    </p:anim>
                                    <p:anim calcmode="lin" valueType="num">
                                      <p:cBhvr>
                                        <p:cTn id="9" dur="1000" fill="hold"/>
                                        <p:tgtEl>
                                          <p:spTgt spid="11267">
                                            <p:bg/>
                                          </p:spTgt>
                                        </p:tgtEl>
                                        <p:attrNameLst>
                                          <p:attrName>ppt_x</p:attrName>
                                        </p:attrNameLst>
                                      </p:cBhvr>
                                      <p:tavLst>
                                        <p:tav tm="0">
                                          <p:val>
                                            <p:strVal val="#ppt_x"/>
                                          </p:val>
                                        </p:tav>
                                        <p:tav tm="100000">
                                          <p:val>
                                            <p:strVal val="#ppt_x"/>
                                          </p:val>
                                        </p:tav>
                                      </p:tavLst>
                                    </p:anim>
                                    <p:anim calcmode="lin" valueType="num">
                                      <p:cBhvr>
                                        <p:cTn id="10" dur="1000" fill="hold"/>
                                        <p:tgtEl>
                                          <p:spTgt spid="11267">
                                            <p:bg/>
                                          </p:spTgt>
                                        </p:tgtEl>
                                        <p:attrNameLst>
                                          <p:attrName>ppt_y</p:attrName>
                                        </p:attrNameLst>
                                      </p:cBhvr>
                                      <p:tavLst>
                                        <p:tav tm="0">
                                          <p:val>
                                            <p:strVal val="#ppt_h+1"/>
                                          </p:val>
                                        </p:tav>
                                        <p:tav tm="100000">
                                          <p:val>
                                            <p:strVal val="#ppt_y"/>
                                          </p:val>
                                        </p:tav>
                                      </p:tavLst>
                                    </p:anim>
                                    <p:animEffect transition="in" filter="fade">
                                      <p:cBhvr>
                                        <p:cTn id="11" dur="1000"/>
                                        <p:tgtEl>
                                          <p:spTgt spid="11267">
                                            <p:bg/>
                                          </p:spTgt>
                                        </p:tgtEl>
                                      </p:cBhvr>
                                    </p:animEffect>
                                  </p:childTnLst>
                                </p:cTn>
                              </p:par>
                            </p:childTnLst>
                          </p:cTn>
                        </p:par>
                        <p:par>
                          <p:cTn id="12" fill="hold">
                            <p:stCondLst>
                              <p:cond delay="3050"/>
                            </p:stCondLst>
                            <p:childTnLst>
                              <p:par>
                                <p:cTn id="13" presetID="58" presetClass="entr" presetSubtype="0" accel="100000" fill="hold" grpId="0" nodeType="after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 calcmode="lin" valueType="num">
                                      <p:cBhvr>
                                        <p:cTn id="15" dur="1000" fill="hold"/>
                                        <p:tgtEl>
                                          <p:spTgt spid="11267">
                                            <p:txEl>
                                              <p:pRg st="0" end="0"/>
                                            </p:txEl>
                                          </p:spTgt>
                                        </p:tgtEl>
                                        <p:attrNameLst>
                                          <p:attrName>ppt_w</p:attrName>
                                        </p:attrNameLst>
                                      </p:cBhvr>
                                      <p:tavLst>
                                        <p:tav tm="0">
                                          <p:val>
                                            <p:strVal val="#ppt_w*2.5"/>
                                          </p:val>
                                        </p:tav>
                                        <p:tav tm="100000">
                                          <p:val>
                                            <p:strVal val="#ppt_w"/>
                                          </p:val>
                                        </p:tav>
                                      </p:tavLst>
                                    </p:anim>
                                    <p:anim calcmode="lin" valueType="num">
                                      <p:cBhvr>
                                        <p:cTn id="16" dur="1000" fill="hold"/>
                                        <p:tgtEl>
                                          <p:spTgt spid="11267">
                                            <p:txEl>
                                              <p:pRg st="0" end="0"/>
                                            </p:txEl>
                                          </p:spTgt>
                                        </p:tgtEl>
                                        <p:attrNameLst>
                                          <p:attrName>ppt_h</p:attrName>
                                        </p:attrNameLst>
                                      </p:cBhvr>
                                      <p:tavLst>
                                        <p:tav tm="0">
                                          <p:val>
                                            <p:strVal val="#ppt_h*0.01"/>
                                          </p:val>
                                        </p:tav>
                                        <p:tav tm="100000">
                                          <p:val>
                                            <p:strVal val="#ppt_h"/>
                                          </p:val>
                                        </p:tav>
                                      </p:tavLst>
                                    </p:anim>
                                    <p:anim calcmode="lin" valueType="num">
                                      <p:cBhvr>
                                        <p:cTn id="1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1267">
                                            <p:txEl>
                                              <p:pRg st="0" end="0"/>
                                            </p:txEl>
                                          </p:spTgt>
                                        </p:tgtEl>
                                        <p:attrNameLst>
                                          <p:attrName>ppt_y</p:attrName>
                                        </p:attrNameLst>
                                      </p:cBhvr>
                                      <p:tavLst>
                                        <p:tav tm="0">
                                          <p:val>
                                            <p:strVal val="#ppt_h+1"/>
                                          </p:val>
                                        </p:tav>
                                        <p:tav tm="100000">
                                          <p:val>
                                            <p:strVal val="#ppt_y"/>
                                          </p:val>
                                        </p:tav>
                                      </p:tavLst>
                                    </p:anim>
                                    <p:animEffect transition="in" filter="fade">
                                      <p:cBhvr>
                                        <p:cTn id="19" dur="1000"/>
                                        <p:tgtEl>
                                          <p:spTgt spid="11267">
                                            <p:txEl>
                                              <p:pRg st="0" end="0"/>
                                            </p:txEl>
                                          </p:spTgt>
                                        </p:tgtEl>
                                      </p:cBhvr>
                                    </p:animEffect>
                                  </p:childTnLst>
                                </p:cTn>
                              </p:par>
                            </p:childTnLst>
                          </p:cTn>
                        </p:par>
                        <p:par>
                          <p:cTn id="20" fill="hold">
                            <p:stCondLst>
                              <p:cond delay="4050"/>
                            </p:stCondLst>
                            <p:childTnLst>
                              <p:par>
                                <p:cTn id="21" presetID="58" presetClass="entr" presetSubtype="0" accel="100000" fill="hold" grpId="0" nodeType="afterEffect">
                                  <p:stCondLst>
                                    <p:cond delay="0"/>
                                  </p:stCondLst>
                                  <p:childTnLst>
                                    <p:set>
                                      <p:cBhvr>
                                        <p:cTn id="22" dur="1" fill="hold">
                                          <p:stCondLst>
                                            <p:cond delay="0"/>
                                          </p:stCondLst>
                                        </p:cTn>
                                        <p:tgtEl>
                                          <p:spTgt spid="11267">
                                            <p:txEl>
                                              <p:pRg st="1" end="1"/>
                                            </p:txEl>
                                          </p:spTgt>
                                        </p:tgtEl>
                                        <p:attrNameLst>
                                          <p:attrName>style.visibility</p:attrName>
                                        </p:attrNameLst>
                                      </p:cBhvr>
                                      <p:to>
                                        <p:strVal val="visible"/>
                                      </p:to>
                                    </p:set>
                                    <p:anim calcmode="lin" valueType="num">
                                      <p:cBhvr>
                                        <p:cTn id="23" dur="1000" fill="hold"/>
                                        <p:tgtEl>
                                          <p:spTgt spid="11267">
                                            <p:txEl>
                                              <p:pRg st="1" end="1"/>
                                            </p:txEl>
                                          </p:spTgt>
                                        </p:tgtEl>
                                        <p:attrNameLst>
                                          <p:attrName>ppt_w</p:attrName>
                                        </p:attrNameLst>
                                      </p:cBhvr>
                                      <p:tavLst>
                                        <p:tav tm="0">
                                          <p:val>
                                            <p:strVal val="#ppt_w*2.5"/>
                                          </p:val>
                                        </p:tav>
                                        <p:tav tm="100000">
                                          <p:val>
                                            <p:strVal val="#ppt_w"/>
                                          </p:val>
                                        </p:tav>
                                      </p:tavLst>
                                    </p:anim>
                                    <p:anim calcmode="lin" valueType="num">
                                      <p:cBhvr>
                                        <p:cTn id="24" dur="1000" fill="hold"/>
                                        <p:tgtEl>
                                          <p:spTgt spid="11267">
                                            <p:txEl>
                                              <p:pRg st="1" end="1"/>
                                            </p:txEl>
                                          </p:spTgt>
                                        </p:tgtEl>
                                        <p:attrNameLst>
                                          <p:attrName>ppt_h</p:attrName>
                                        </p:attrNameLst>
                                      </p:cBhvr>
                                      <p:tavLst>
                                        <p:tav tm="0">
                                          <p:val>
                                            <p:strVal val="#ppt_h*0.01"/>
                                          </p:val>
                                        </p:tav>
                                        <p:tav tm="100000">
                                          <p:val>
                                            <p:strVal val="#ppt_h"/>
                                          </p:val>
                                        </p:tav>
                                      </p:tavLst>
                                    </p:anim>
                                    <p:anim calcmode="lin" valueType="num">
                                      <p:cBhvr>
                                        <p:cTn id="2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267">
                                            <p:txEl>
                                              <p:pRg st="1" end="1"/>
                                            </p:txEl>
                                          </p:spTgt>
                                        </p:tgtEl>
                                        <p:attrNameLst>
                                          <p:attrName>ppt_y</p:attrName>
                                        </p:attrNameLst>
                                      </p:cBhvr>
                                      <p:tavLst>
                                        <p:tav tm="0">
                                          <p:val>
                                            <p:strVal val="#ppt_h+1"/>
                                          </p:val>
                                        </p:tav>
                                        <p:tav tm="100000">
                                          <p:val>
                                            <p:strVal val="#ppt_y"/>
                                          </p:val>
                                        </p:tav>
                                      </p:tavLst>
                                    </p:anim>
                                    <p:animEffect transition="in" filter="fade">
                                      <p:cBhvr>
                                        <p:cTn id="27" dur="1000"/>
                                        <p:tgtEl>
                                          <p:spTgt spid="11267">
                                            <p:txEl>
                                              <p:pRg st="1" end="1"/>
                                            </p:txEl>
                                          </p:spTgt>
                                        </p:tgtEl>
                                      </p:cBhvr>
                                    </p:animEffect>
                                  </p:childTnLst>
                                </p:cTn>
                              </p:par>
                            </p:childTnLst>
                          </p:cTn>
                        </p:par>
                        <p:par>
                          <p:cTn id="28" fill="hold">
                            <p:stCondLst>
                              <p:cond delay="5050"/>
                            </p:stCondLst>
                            <p:childTnLst>
                              <p:par>
                                <p:cTn id="29" presetID="58" presetClass="entr" presetSubtype="0" accel="100000" fill="hold" grpId="0" nodeType="after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 calcmode="lin" valueType="num">
                                      <p:cBhvr>
                                        <p:cTn id="31" dur="1000" fill="hold"/>
                                        <p:tgtEl>
                                          <p:spTgt spid="11267">
                                            <p:txEl>
                                              <p:pRg st="2" end="2"/>
                                            </p:txEl>
                                          </p:spTgt>
                                        </p:tgtEl>
                                        <p:attrNameLst>
                                          <p:attrName>ppt_w</p:attrName>
                                        </p:attrNameLst>
                                      </p:cBhvr>
                                      <p:tavLst>
                                        <p:tav tm="0">
                                          <p:val>
                                            <p:strVal val="#ppt_w*2.5"/>
                                          </p:val>
                                        </p:tav>
                                        <p:tav tm="100000">
                                          <p:val>
                                            <p:strVal val="#ppt_w"/>
                                          </p:val>
                                        </p:tav>
                                      </p:tavLst>
                                    </p:anim>
                                    <p:anim calcmode="lin" valueType="num">
                                      <p:cBhvr>
                                        <p:cTn id="32" dur="1000" fill="hold"/>
                                        <p:tgtEl>
                                          <p:spTgt spid="11267">
                                            <p:txEl>
                                              <p:pRg st="2" end="2"/>
                                            </p:txEl>
                                          </p:spTgt>
                                        </p:tgtEl>
                                        <p:attrNameLst>
                                          <p:attrName>ppt_h</p:attrName>
                                        </p:attrNameLst>
                                      </p:cBhvr>
                                      <p:tavLst>
                                        <p:tav tm="0">
                                          <p:val>
                                            <p:strVal val="#ppt_h*0.01"/>
                                          </p:val>
                                        </p:tav>
                                        <p:tav tm="100000">
                                          <p:val>
                                            <p:strVal val="#ppt_h"/>
                                          </p:val>
                                        </p:tav>
                                      </p:tavLst>
                                    </p:anim>
                                    <p:anim calcmode="lin" valueType="num">
                                      <p:cBhvr>
                                        <p:cTn id="33"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1267">
                                            <p:txEl>
                                              <p:pRg st="2" end="2"/>
                                            </p:txEl>
                                          </p:spTgt>
                                        </p:tgtEl>
                                        <p:attrNameLst>
                                          <p:attrName>ppt_y</p:attrName>
                                        </p:attrNameLst>
                                      </p:cBhvr>
                                      <p:tavLst>
                                        <p:tav tm="0">
                                          <p:val>
                                            <p:strVal val="#ppt_h+1"/>
                                          </p:val>
                                        </p:tav>
                                        <p:tav tm="100000">
                                          <p:val>
                                            <p:strVal val="#ppt_y"/>
                                          </p:val>
                                        </p:tav>
                                      </p:tavLst>
                                    </p:anim>
                                    <p:animEffect transition="in" filter="fade">
                                      <p:cBhvr>
                                        <p:cTn id="35" dur="1000"/>
                                        <p:tgtEl>
                                          <p:spTgt spid="11267">
                                            <p:txEl>
                                              <p:pRg st="2" end="2"/>
                                            </p:txEl>
                                          </p:spTgt>
                                        </p:tgtEl>
                                      </p:cBhvr>
                                    </p:animEffect>
                                  </p:childTnLst>
                                </p:cTn>
                              </p:par>
                            </p:childTnLst>
                          </p:cTn>
                        </p:par>
                        <p:par>
                          <p:cTn id="36" fill="hold">
                            <p:stCondLst>
                              <p:cond delay="6050"/>
                            </p:stCondLst>
                            <p:childTnLst>
                              <p:par>
                                <p:cTn id="37" presetID="58" presetClass="entr" presetSubtype="0" accel="100000" fill="hold" grpId="0" nodeType="after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 calcmode="lin" valueType="num">
                                      <p:cBhvr>
                                        <p:cTn id="39" dur="1000" fill="hold"/>
                                        <p:tgtEl>
                                          <p:spTgt spid="11267">
                                            <p:txEl>
                                              <p:pRg st="3" end="3"/>
                                            </p:txEl>
                                          </p:spTgt>
                                        </p:tgtEl>
                                        <p:attrNameLst>
                                          <p:attrName>ppt_w</p:attrName>
                                        </p:attrNameLst>
                                      </p:cBhvr>
                                      <p:tavLst>
                                        <p:tav tm="0">
                                          <p:val>
                                            <p:strVal val="#ppt_w*2.5"/>
                                          </p:val>
                                        </p:tav>
                                        <p:tav tm="100000">
                                          <p:val>
                                            <p:strVal val="#ppt_w"/>
                                          </p:val>
                                        </p:tav>
                                      </p:tavLst>
                                    </p:anim>
                                    <p:anim calcmode="lin" valueType="num">
                                      <p:cBhvr>
                                        <p:cTn id="40" dur="1000" fill="hold"/>
                                        <p:tgtEl>
                                          <p:spTgt spid="11267">
                                            <p:txEl>
                                              <p:pRg st="3" end="3"/>
                                            </p:txEl>
                                          </p:spTgt>
                                        </p:tgtEl>
                                        <p:attrNameLst>
                                          <p:attrName>ppt_h</p:attrName>
                                        </p:attrNameLst>
                                      </p:cBhvr>
                                      <p:tavLst>
                                        <p:tav tm="0">
                                          <p:val>
                                            <p:strVal val="#ppt_h*0.01"/>
                                          </p:val>
                                        </p:tav>
                                        <p:tav tm="100000">
                                          <p:val>
                                            <p:strVal val="#ppt_h"/>
                                          </p:val>
                                        </p:tav>
                                      </p:tavLst>
                                    </p:anim>
                                    <p:anim calcmode="lin" valueType="num">
                                      <p:cBhvr>
                                        <p:cTn id="41"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1267">
                                            <p:txEl>
                                              <p:pRg st="3" end="3"/>
                                            </p:txEl>
                                          </p:spTgt>
                                        </p:tgtEl>
                                        <p:attrNameLst>
                                          <p:attrName>ppt_y</p:attrName>
                                        </p:attrNameLst>
                                      </p:cBhvr>
                                      <p:tavLst>
                                        <p:tav tm="0">
                                          <p:val>
                                            <p:strVal val="#ppt_h+1"/>
                                          </p:val>
                                        </p:tav>
                                        <p:tav tm="100000">
                                          <p:val>
                                            <p:strVal val="#ppt_y"/>
                                          </p:val>
                                        </p:tav>
                                      </p:tavLst>
                                    </p:anim>
                                    <p:animEffect transition="in" filter="fade">
                                      <p:cBhvr>
                                        <p:cTn id="43" dur="1000"/>
                                        <p:tgtEl>
                                          <p:spTgt spid="11267">
                                            <p:txEl>
                                              <p:pRg st="3" end="3"/>
                                            </p:txEl>
                                          </p:spTgt>
                                        </p:tgtEl>
                                      </p:cBhvr>
                                    </p:animEffect>
                                  </p:childTnLst>
                                </p:cTn>
                              </p:par>
                            </p:childTnLst>
                          </p:cTn>
                        </p:par>
                        <p:par>
                          <p:cTn id="44" fill="hold">
                            <p:stCondLst>
                              <p:cond delay="7050"/>
                            </p:stCondLst>
                            <p:childTnLst>
                              <p:par>
                                <p:cTn id="45" presetID="58" presetClass="entr" presetSubtype="0" accel="100000" fill="hold" grpId="0" nodeType="afterEffect">
                                  <p:stCondLst>
                                    <p:cond delay="0"/>
                                  </p:stCondLst>
                                  <p:childTnLst>
                                    <p:set>
                                      <p:cBhvr>
                                        <p:cTn id="46" dur="1" fill="hold">
                                          <p:stCondLst>
                                            <p:cond delay="0"/>
                                          </p:stCondLst>
                                        </p:cTn>
                                        <p:tgtEl>
                                          <p:spTgt spid="11267">
                                            <p:txEl>
                                              <p:pRg st="4" end="4"/>
                                            </p:txEl>
                                          </p:spTgt>
                                        </p:tgtEl>
                                        <p:attrNameLst>
                                          <p:attrName>style.visibility</p:attrName>
                                        </p:attrNameLst>
                                      </p:cBhvr>
                                      <p:to>
                                        <p:strVal val="visible"/>
                                      </p:to>
                                    </p:set>
                                    <p:anim calcmode="lin" valueType="num">
                                      <p:cBhvr>
                                        <p:cTn id="47" dur="1000" fill="hold"/>
                                        <p:tgtEl>
                                          <p:spTgt spid="11267">
                                            <p:txEl>
                                              <p:pRg st="4" end="4"/>
                                            </p:txEl>
                                          </p:spTgt>
                                        </p:tgtEl>
                                        <p:attrNameLst>
                                          <p:attrName>ppt_w</p:attrName>
                                        </p:attrNameLst>
                                      </p:cBhvr>
                                      <p:tavLst>
                                        <p:tav tm="0">
                                          <p:val>
                                            <p:strVal val="#ppt_w*2.5"/>
                                          </p:val>
                                        </p:tav>
                                        <p:tav tm="100000">
                                          <p:val>
                                            <p:strVal val="#ppt_w"/>
                                          </p:val>
                                        </p:tav>
                                      </p:tavLst>
                                    </p:anim>
                                    <p:anim calcmode="lin" valueType="num">
                                      <p:cBhvr>
                                        <p:cTn id="48" dur="1000" fill="hold"/>
                                        <p:tgtEl>
                                          <p:spTgt spid="11267">
                                            <p:txEl>
                                              <p:pRg st="4" end="4"/>
                                            </p:txEl>
                                          </p:spTgt>
                                        </p:tgtEl>
                                        <p:attrNameLst>
                                          <p:attrName>ppt_h</p:attrName>
                                        </p:attrNameLst>
                                      </p:cBhvr>
                                      <p:tavLst>
                                        <p:tav tm="0">
                                          <p:val>
                                            <p:strVal val="#ppt_h*0.01"/>
                                          </p:val>
                                        </p:tav>
                                        <p:tav tm="100000">
                                          <p:val>
                                            <p:strVal val="#ppt_h"/>
                                          </p:val>
                                        </p:tav>
                                      </p:tavLst>
                                    </p:anim>
                                    <p:anim calcmode="lin" valueType="num">
                                      <p:cBhvr>
                                        <p:cTn id="4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11267">
                                            <p:txEl>
                                              <p:pRg st="4" end="4"/>
                                            </p:txEl>
                                          </p:spTgt>
                                        </p:tgtEl>
                                        <p:attrNameLst>
                                          <p:attrName>ppt_y</p:attrName>
                                        </p:attrNameLst>
                                      </p:cBhvr>
                                      <p:tavLst>
                                        <p:tav tm="0">
                                          <p:val>
                                            <p:strVal val="#ppt_h+1"/>
                                          </p:val>
                                        </p:tav>
                                        <p:tav tm="100000">
                                          <p:val>
                                            <p:strVal val="#ppt_y"/>
                                          </p:val>
                                        </p:tav>
                                      </p:tavLst>
                                    </p:anim>
                                    <p:animEffect transition="in" filter="fade">
                                      <p:cBhvr>
                                        <p:cTn id="51" dur="1000"/>
                                        <p:tgtEl>
                                          <p:spTgt spid="11267">
                                            <p:txEl>
                                              <p:pRg st="4" end="4"/>
                                            </p:txEl>
                                          </p:spTgt>
                                        </p:tgtEl>
                                      </p:cBhvr>
                                    </p:animEffect>
                                  </p:childTnLst>
                                </p:cTn>
                              </p:par>
                            </p:childTnLst>
                          </p:cTn>
                        </p:par>
                        <p:par>
                          <p:cTn id="52" fill="hold">
                            <p:stCondLst>
                              <p:cond delay="8050"/>
                            </p:stCondLst>
                            <p:childTnLst>
                              <p:par>
                                <p:cTn id="53" presetID="58" presetClass="entr" presetSubtype="0" accel="100000" fill="hold" grpId="0" nodeType="afterEffect">
                                  <p:stCondLst>
                                    <p:cond delay="0"/>
                                  </p:stCondLst>
                                  <p:childTnLst>
                                    <p:set>
                                      <p:cBhvr>
                                        <p:cTn id="54" dur="1" fill="hold">
                                          <p:stCondLst>
                                            <p:cond delay="0"/>
                                          </p:stCondLst>
                                        </p:cTn>
                                        <p:tgtEl>
                                          <p:spTgt spid="11267">
                                            <p:txEl>
                                              <p:pRg st="5" end="5"/>
                                            </p:txEl>
                                          </p:spTgt>
                                        </p:tgtEl>
                                        <p:attrNameLst>
                                          <p:attrName>style.visibility</p:attrName>
                                        </p:attrNameLst>
                                      </p:cBhvr>
                                      <p:to>
                                        <p:strVal val="visible"/>
                                      </p:to>
                                    </p:set>
                                    <p:anim calcmode="lin" valueType="num">
                                      <p:cBhvr>
                                        <p:cTn id="55" dur="1000" fill="hold"/>
                                        <p:tgtEl>
                                          <p:spTgt spid="11267">
                                            <p:txEl>
                                              <p:pRg st="5" end="5"/>
                                            </p:txEl>
                                          </p:spTgt>
                                        </p:tgtEl>
                                        <p:attrNameLst>
                                          <p:attrName>ppt_w</p:attrName>
                                        </p:attrNameLst>
                                      </p:cBhvr>
                                      <p:tavLst>
                                        <p:tav tm="0">
                                          <p:val>
                                            <p:strVal val="#ppt_w*2.5"/>
                                          </p:val>
                                        </p:tav>
                                        <p:tav tm="100000">
                                          <p:val>
                                            <p:strVal val="#ppt_w"/>
                                          </p:val>
                                        </p:tav>
                                      </p:tavLst>
                                    </p:anim>
                                    <p:anim calcmode="lin" valueType="num">
                                      <p:cBhvr>
                                        <p:cTn id="56" dur="1000" fill="hold"/>
                                        <p:tgtEl>
                                          <p:spTgt spid="11267">
                                            <p:txEl>
                                              <p:pRg st="5" end="5"/>
                                            </p:txEl>
                                          </p:spTgt>
                                        </p:tgtEl>
                                        <p:attrNameLst>
                                          <p:attrName>ppt_h</p:attrName>
                                        </p:attrNameLst>
                                      </p:cBhvr>
                                      <p:tavLst>
                                        <p:tav tm="0">
                                          <p:val>
                                            <p:strVal val="#ppt_h*0.01"/>
                                          </p:val>
                                        </p:tav>
                                        <p:tav tm="100000">
                                          <p:val>
                                            <p:strVal val="#ppt_h"/>
                                          </p:val>
                                        </p:tav>
                                      </p:tavLst>
                                    </p:anim>
                                    <p:anim calcmode="lin" valueType="num">
                                      <p:cBhvr>
                                        <p:cTn id="57"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11267">
                                            <p:txEl>
                                              <p:pRg st="5" end="5"/>
                                            </p:txEl>
                                          </p:spTgt>
                                        </p:tgtEl>
                                        <p:attrNameLst>
                                          <p:attrName>ppt_y</p:attrName>
                                        </p:attrNameLst>
                                      </p:cBhvr>
                                      <p:tavLst>
                                        <p:tav tm="0">
                                          <p:val>
                                            <p:strVal val="#ppt_h+1"/>
                                          </p:val>
                                        </p:tav>
                                        <p:tav tm="100000">
                                          <p:val>
                                            <p:strVal val="#ppt_y"/>
                                          </p:val>
                                        </p:tav>
                                      </p:tavLst>
                                    </p:anim>
                                    <p:animEffect transition="in" filter="fade">
                                      <p:cBhvr>
                                        <p:cTn id="59" dur="1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nchor="t"/>
          <a:lstStyle/>
          <a:p>
            <a:pPr>
              <a:lnSpc>
                <a:spcPct val="90000"/>
              </a:lnSpc>
              <a:tabLst>
                <a:tab pos="1365250" algn="l"/>
              </a:tabLst>
            </a:pPr>
            <a:r>
              <a:rPr lang="en-US" sz="3200" b="1" dirty="0" smtClean="0">
                <a:effectLst>
                  <a:outerShdw blurRad="38100" dist="38100" dir="2700000" algn="tl">
                    <a:srgbClr val="C0C0C0"/>
                  </a:outerShdw>
                </a:effectLst>
                <a:ea typeface="ＭＳ Ｐゴシック" pitchFamily="-106" charset="-128"/>
              </a:rPr>
              <a:t>What does recovery look like on average? </a:t>
            </a:r>
          </a:p>
        </p:txBody>
      </p:sp>
      <p:sp>
        <p:nvSpPr>
          <p:cNvPr id="37892" name="AutoShape 12"/>
          <p:cNvSpPr>
            <a:spLocks noChangeArrowheads="1"/>
          </p:cNvSpPr>
          <p:nvPr/>
        </p:nvSpPr>
        <p:spPr bwMode="auto">
          <a:xfrm>
            <a:off x="330200" y="990600"/>
            <a:ext cx="8369300" cy="900113"/>
          </a:xfrm>
          <a:prstGeom prst="rightArrow">
            <a:avLst>
              <a:gd name="adj1" fmla="val 65194"/>
              <a:gd name="adj2" fmla="val 74987"/>
            </a:avLst>
          </a:prstGeom>
          <a:solidFill>
            <a:schemeClr val="bg1"/>
          </a:solidFill>
          <a:ln w="38100">
            <a:solidFill>
              <a:srgbClr val="00FF00"/>
            </a:solidFill>
            <a:miter lim="800000"/>
            <a:headEnd/>
            <a:tailEnd/>
          </a:ln>
        </p:spPr>
        <p:txBody>
          <a:bodyPr wrap="none" anchor="ctr"/>
          <a:lstStyle/>
          <a:p>
            <a:r>
              <a:rPr lang="en-US" sz="2000" u="sng">
                <a:solidFill>
                  <a:srgbClr val="008000"/>
                </a:solidFill>
              </a:rPr>
              <a:t>Duration of Abstinence</a:t>
            </a:r>
          </a:p>
          <a:p>
            <a:r>
              <a:rPr lang="en-US" sz="2000">
                <a:solidFill>
                  <a:srgbClr val="008000"/>
                </a:solidFill>
              </a:rPr>
              <a:t>1-12 Months                    1-3 Years                  4-7 Years</a:t>
            </a:r>
          </a:p>
        </p:txBody>
      </p:sp>
      <p:sp>
        <p:nvSpPr>
          <p:cNvPr id="1177615" name="AutoShape 15"/>
          <p:cNvSpPr>
            <a:spLocks noChangeArrowheads="1"/>
          </p:cNvSpPr>
          <p:nvPr/>
        </p:nvSpPr>
        <p:spPr bwMode="auto">
          <a:xfrm>
            <a:off x="3200400" y="4267200"/>
            <a:ext cx="5624513" cy="2393950"/>
          </a:xfrm>
          <a:prstGeom prst="wedgeRectCallout">
            <a:avLst>
              <a:gd name="adj1" fmla="val 22880"/>
              <a:gd name="adj2" fmla="val -154912"/>
            </a:avLst>
          </a:prstGeom>
          <a:solidFill>
            <a:schemeClr val="bg1"/>
          </a:solidFill>
          <a:ln w="38100">
            <a:solidFill>
              <a:srgbClr val="0033CC"/>
            </a:solidFill>
            <a:miter lim="800000"/>
            <a:headEnd/>
            <a:tailEnd/>
          </a:ln>
        </p:spPr>
        <p:txBody>
          <a:bodyPr anchor="ctr"/>
          <a:lstStyle/>
          <a:p>
            <a:pPr marL="114300" lvl="1">
              <a:lnSpc>
                <a:spcPct val="90000"/>
              </a:lnSpc>
              <a:buFont typeface="Wingdings" pitchFamily="-106" charset="2"/>
              <a:buChar char="ü"/>
              <a:tabLst>
                <a:tab pos="0" algn="l"/>
              </a:tabLst>
            </a:pPr>
            <a:r>
              <a:rPr lang="en-US" sz="2000">
                <a:solidFill>
                  <a:schemeClr val="tx2"/>
                </a:solidFill>
              </a:rPr>
              <a:t> More social and spiritual support</a:t>
            </a:r>
          </a:p>
          <a:p>
            <a:pPr marL="114300" lvl="1">
              <a:lnSpc>
                <a:spcPct val="90000"/>
              </a:lnSpc>
              <a:buFont typeface="Wingdings" pitchFamily="-106" charset="2"/>
              <a:buChar char="ü"/>
              <a:tabLst>
                <a:tab pos="0" algn="l"/>
              </a:tabLst>
            </a:pPr>
            <a:r>
              <a:rPr lang="en-US" sz="2000">
                <a:solidFill>
                  <a:schemeClr val="tx2"/>
                </a:solidFill>
              </a:rPr>
              <a:t> Better mental health </a:t>
            </a:r>
          </a:p>
          <a:p>
            <a:pPr marL="114300" lvl="1">
              <a:lnSpc>
                <a:spcPct val="90000"/>
              </a:lnSpc>
              <a:buFont typeface="Wingdings" pitchFamily="-106" charset="2"/>
              <a:buChar char="ü"/>
              <a:tabLst>
                <a:tab pos="0" algn="l"/>
              </a:tabLst>
            </a:pPr>
            <a:r>
              <a:rPr lang="en-US" sz="2000">
                <a:solidFill>
                  <a:schemeClr val="tx2"/>
                </a:solidFill>
              </a:rPr>
              <a:t> Housing and living situations continue to improve  </a:t>
            </a:r>
          </a:p>
          <a:p>
            <a:pPr marL="114300" lvl="1">
              <a:lnSpc>
                <a:spcPct val="90000"/>
              </a:lnSpc>
              <a:buFont typeface="Wingdings" pitchFamily="-106" charset="2"/>
              <a:buChar char="ü"/>
              <a:tabLst>
                <a:tab pos="0" algn="l"/>
              </a:tabLst>
            </a:pPr>
            <a:r>
              <a:rPr lang="en-US" sz="2000">
                <a:solidFill>
                  <a:schemeClr val="tx2"/>
                </a:solidFill>
              </a:rPr>
              <a:t> Dramatic rise in employment and income  </a:t>
            </a:r>
          </a:p>
          <a:p>
            <a:pPr marL="114300" lvl="1">
              <a:lnSpc>
                <a:spcPct val="90000"/>
              </a:lnSpc>
              <a:buFont typeface="Wingdings" pitchFamily="-106" charset="2"/>
              <a:buChar char="ü"/>
              <a:tabLst>
                <a:tab pos="0" algn="l"/>
              </a:tabLst>
            </a:pPr>
            <a:r>
              <a:rPr lang="en-US" sz="2000">
                <a:solidFill>
                  <a:schemeClr val="tx2"/>
                </a:solidFill>
              </a:rPr>
              <a:t> Dramatic drop in people living below the poverty line</a:t>
            </a:r>
          </a:p>
        </p:txBody>
      </p:sp>
      <p:sp>
        <p:nvSpPr>
          <p:cNvPr id="1177614" name="AutoShape 14"/>
          <p:cNvSpPr>
            <a:spLocks noChangeArrowheads="1"/>
          </p:cNvSpPr>
          <p:nvPr/>
        </p:nvSpPr>
        <p:spPr bwMode="auto">
          <a:xfrm>
            <a:off x="3200400" y="2014538"/>
            <a:ext cx="3276600" cy="2312987"/>
          </a:xfrm>
          <a:prstGeom prst="wedgeRectCallout">
            <a:avLst>
              <a:gd name="adj1" fmla="val -23227"/>
              <a:gd name="adj2" fmla="val -60731"/>
            </a:avLst>
          </a:prstGeom>
          <a:solidFill>
            <a:schemeClr val="bg1"/>
          </a:solidFill>
          <a:ln w="38100">
            <a:solidFill>
              <a:srgbClr val="0033CC"/>
            </a:solidFill>
            <a:miter lim="800000"/>
            <a:headEnd/>
            <a:tailEnd/>
          </a:ln>
        </p:spPr>
        <p:txBody>
          <a:bodyPr>
            <a:spAutoFit/>
          </a:bodyPr>
          <a:lstStyle/>
          <a:p>
            <a:pPr marL="114300" lvl="1">
              <a:lnSpc>
                <a:spcPct val="90000"/>
              </a:lnSpc>
              <a:buFont typeface="Wingdings" pitchFamily="-106" charset="2"/>
              <a:buChar char="ü"/>
              <a:tabLst>
                <a:tab pos="574675" algn="l"/>
              </a:tabLst>
            </a:pPr>
            <a:r>
              <a:rPr lang="en-CA" sz="2000">
                <a:solidFill>
                  <a:schemeClr val="tx2"/>
                </a:solidFill>
              </a:rPr>
              <a:t> </a:t>
            </a:r>
            <a:r>
              <a:rPr lang="en-US" sz="2000">
                <a:solidFill>
                  <a:schemeClr val="tx2"/>
                </a:solidFill>
              </a:rPr>
              <a:t>Virtual elimination of 	illegal activity and 	illegal income </a:t>
            </a:r>
          </a:p>
          <a:p>
            <a:pPr marL="114300" lvl="1">
              <a:lnSpc>
                <a:spcPct val="90000"/>
              </a:lnSpc>
              <a:buFont typeface="Wingdings" pitchFamily="-106" charset="2"/>
              <a:buChar char="ü"/>
              <a:tabLst>
                <a:tab pos="574675" algn="l"/>
              </a:tabLst>
            </a:pPr>
            <a:r>
              <a:rPr lang="en-US" sz="2000">
                <a:solidFill>
                  <a:schemeClr val="tx2"/>
                </a:solidFill>
              </a:rPr>
              <a:t> Better housing and 	living situations  </a:t>
            </a:r>
          </a:p>
          <a:p>
            <a:pPr marL="114300" lvl="1">
              <a:lnSpc>
                <a:spcPct val="90000"/>
              </a:lnSpc>
              <a:buFont typeface="Wingdings" pitchFamily="-106" charset="2"/>
              <a:buChar char="ü"/>
              <a:tabLst>
                <a:tab pos="574675" algn="l"/>
              </a:tabLst>
            </a:pPr>
            <a:r>
              <a:rPr lang="en-US" sz="2000">
                <a:solidFill>
                  <a:schemeClr val="tx2"/>
                </a:solidFill>
              </a:rPr>
              <a:t> Increasing employment and income </a:t>
            </a:r>
          </a:p>
        </p:txBody>
      </p:sp>
      <p:sp>
        <p:nvSpPr>
          <p:cNvPr id="1177613" name="AutoShape 13"/>
          <p:cNvSpPr>
            <a:spLocks noChangeArrowheads="1"/>
          </p:cNvSpPr>
          <p:nvPr/>
        </p:nvSpPr>
        <p:spPr bwMode="auto">
          <a:xfrm>
            <a:off x="228600" y="1990725"/>
            <a:ext cx="2895600" cy="3698875"/>
          </a:xfrm>
          <a:prstGeom prst="wedgeRectCallout">
            <a:avLst>
              <a:gd name="adj1" fmla="val -19759"/>
              <a:gd name="adj2" fmla="val -55046"/>
            </a:avLst>
          </a:prstGeom>
          <a:solidFill>
            <a:schemeClr val="bg1"/>
          </a:solidFill>
          <a:ln w="38100">
            <a:solidFill>
              <a:srgbClr val="0033CC"/>
            </a:solidFill>
            <a:miter lim="800000"/>
            <a:headEnd/>
            <a:tailEnd/>
          </a:ln>
        </p:spPr>
        <p:txBody>
          <a:bodyPr>
            <a:spAutoFit/>
          </a:bodyPr>
          <a:lstStyle/>
          <a:p>
            <a:pPr marL="114300" lvl="1">
              <a:lnSpc>
                <a:spcPct val="90000"/>
              </a:lnSpc>
              <a:buFont typeface="Wingdings" pitchFamily="-106" charset="2"/>
              <a:buChar char="ü"/>
              <a:tabLst>
                <a:tab pos="574675" algn="l"/>
              </a:tabLst>
            </a:pPr>
            <a:r>
              <a:rPr lang="en-CA">
                <a:solidFill>
                  <a:schemeClr val="tx2"/>
                </a:solidFill>
              </a:rPr>
              <a:t> </a:t>
            </a:r>
            <a:r>
              <a:rPr lang="en-CA" sz="2000">
                <a:solidFill>
                  <a:schemeClr val="tx2"/>
                </a:solidFill>
              </a:rPr>
              <a:t>More clean and sober friends</a:t>
            </a:r>
          </a:p>
          <a:p>
            <a:pPr marL="114300" lvl="1">
              <a:lnSpc>
                <a:spcPct val="90000"/>
              </a:lnSpc>
              <a:buFont typeface="Wingdings" pitchFamily="-106" charset="2"/>
              <a:buChar char="ü"/>
              <a:tabLst>
                <a:tab pos="574675" algn="l"/>
              </a:tabLst>
            </a:pPr>
            <a:r>
              <a:rPr lang="en-CA" sz="2000">
                <a:solidFill>
                  <a:schemeClr val="tx2"/>
                </a:solidFill>
              </a:rPr>
              <a:t> Less illegal activity and incarceration </a:t>
            </a:r>
          </a:p>
          <a:p>
            <a:pPr marL="114300" lvl="1">
              <a:lnSpc>
                <a:spcPct val="90000"/>
              </a:lnSpc>
              <a:buFont typeface="Wingdings" pitchFamily="-106" charset="2"/>
              <a:buChar char="ü"/>
              <a:tabLst>
                <a:tab pos="574675" algn="l"/>
              </a:tabLst>
            </a:pPr>
            <a:r>
              <a:rPr lang="en-CA" sz="2000">
                <a:solidFill>
                  <a:schemeClr val="tx2"/>
                </a:solidFill>
              </a:rPr>
              <a:t> Less homelessness, violence and </a:t>
            </a:r>
          </a:p>
          <a:p>
            <a:pPr marL="114300" lvl="1">
              <a:lnSpc>
                <a:spcPct val="90000"/>
              </a:lnSpc>
              <a:tabLst>
                <a:tab pos="574675" algn="l"/>
              </a:tabLst>
            </a:pPr>
            <a:r>
              <a:rPr lang="en-CA" sz="2000">
                <a:solidFill>
                  <a:schemeClr val="tx2"/>
                </a:solidFill>
              </a:rPr>
              <a:t>victimization </a:t>
            </a:r>
          </a:p>
          <a:p>
            <a:pPr marL="114300" lvl="1">
              <a:lnSpc>
                <a:spcPct val="90000"/>
              </a:lnSpc>
              <a:buFont typeface="Wingdings" pitchFamily="-106" charset="2"/>
              <a:buChar char="ü"/>
              <a:tabLst>
                <a:tab pos="574675" algn="l"/>
              </a:tabLst>
            </a:pPr>
            <a:r>
              <a:rPr lang="en-CA" sz="2000">
                <a:solidFill>
                  <a:schemeClr val="tx2"/>
                </a:solidFill>
              </a:rPr>
              <a:t> Less use by others at home, work and by social peers</a:t>
            </a:r>
            <a:endParaRPr lang="en-US" sz="2000">
              <a:solidFill>
                <a:schemeClr val="tx2"/>
              </a:solidFill>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613"/>
                                        </p:tgtEl>
                                        <p:attrNameLst>
                                          <p:attrName>style.visibility</p:attrName>
                                        </p:attrNameLst>
                                      </p:cBhvr>
                                      <p:to>
                                        <p:strVal val="visible"/>
                                      </p:to>
                                    </p:set>
                                    <p:animEffect transition="in" filter="wipe(left)">
                                      <p:cBhvr>
                                        <p:cTn id="7" dur="500"/>
                                        <p:tgtEl>
                                          <p:spTgt spid="11776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14"/>
                                        </p:tgtEl>
                                        <p:attrNameLst>
                                          <p:attrName>style.visibility</p:attrName>
                                        </p:attrNameLst>
                                      </p:cBhvr>
                                      <p:to>
                                        <p:strVal val="visible"/>
                                      </p:to>
                                    </p:set>
                                    <p:animEffect transition="in" filter="wipe(left)">
                                      <p:cBhvr>
                                        <p:cTn id="12" dur="500"/>
                                        <p:tgtEl>
                                          <p:spTgt spid="11776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7615"/>
                                        </p:tgtEl>
                                        <p:attrNameLst>
                                          <p:attrName>style.visibility</p:attrName>
                                        </p:attrNameLst>
                                      </p:cBhvr>
                                      <p:to>
                                        <p:strVal val="visible"/>
                                      </p:to>
                                    </p:set>
                                    <p:animEffect transition="in" filter="wipe(left)">
                                      <p:cBhvr>
                                        <p:cTn id="17" dur="500"/>
                                        <p:tgtEl>
                                          <p:spTgt spid="1177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15" grpId="0" animBg="1"/>
      <p:bldP spid="1177614" grpId="0" animBg="1"/>
      <p:bldP spid="11776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381000" y="533400"/>
            <a:ext cx="8229600" cy="865188"/>
          </a:xfrm>
        </p:spPr>
        <p:txBody>
          <a:bodyPr anchor="t"/>
          <a:lstStyle/>
          <a:p>
            <a:pPr eaLnBrk="1" hangingPunct="1"/>
            <a:r>
              <a:rPr lang="en-US" sz="3200" smtClean="0">
                <a:effectLst>
                  <a:outerShdw blurRad="38100" dist="38100" dir="2700000" algn="tl">
                    <a:srgbClr val="C0C0C0"/>
                  </a:outerShdw>
                </a:effectLst>
                <a:ea typeface="ＭＳ Ｐゴシック" pitchFamily="-106" charset="-128"/>
              </a:rPr>
              <a:t>The Emerging Recovery Continuum of Care</a:t>
            </a:r>
          </a:p>
        </p:txBody>
      </p:sp>
      <p:sp>
        <p:nvSpPr>
          <p:cNvPr id="739332" name="Rectangle 4"/>
          <p:cNvSpPr>
            <a:spLocks noChangeArrowheads="1"/>
          </p:cNvSpPr>
          <p:nvPr/>
        </p:nvSpPr>
        <p:spPr bwMode="auto">
          <a:xfrm>
            <a:off x="152400" y="3886200"/>
            <a:ext cx="8915400" cy="2743200"/>
          </a:xfrm>
          <a:prstGeom prst="rect">
            <a:avLst/>
          </a:prstGeom>
          <a:solidFill>
            <a:schemeClr val="accent1">
              <a:lumMod val="60000"/>
              <a:lumOff val="40000"/>
            </a:schemeClr>
          </a:solidFill>
          <a:ln w="9525">
            <a:noFill/>
            <a:miter lim="800000"/>
            <a:headEnd/>
            <a:tailEnd/>
          </a:ln>
        </p:spPr>
        <p:txBody>
          <a:bodyPr wrap="none" anchor="ctr"/>
          <a:lstStyle/>
          <a:p>
            <a:pPr algn="ctr"/>
            <a:r>
              <a:rPr lang="en-US" sz="2400" dirty="0">
                <a:solidFill>
                  <a:srgbClr val="FFFF00"/>
                </a:solidFill>
                <a:effectLst>
                  <a:outerShdw blurRad="38100" dist="38100" dir="2700000" algn="tl">
                    <a:srgbClr val="000000">
                      <a:alpha val="43137"/>
                    </a:srgbClr>
                  </a:outerShdw>
                </a:effectLst>
                <a:latin typeface="Tahoma" pitchFamily="-106" charset="0"/>
              </a:rPr>
              <a:t>Long-Term Recovery Continuum of Care</a:t>
            </a:r>
          </a:p>
          <a:p>
            <a:pPr algn="ctr"/>
            <a:endParaRPr lang="en-US" sz="800" dirty="0">
              <a:solidFill>
                <a:srgbClr val="FFFF00"/>
              </a:solidFill>
              <a:latin typeface="Tahoma" pitchFamily="-106" charset="0"/>
            </a:endParaRPr>
          </a:p>
          <a:p>
            <a:pPr algn="ctr"/>
            <a:r>
              <a:rPr lang="en-US" sz="2400" dirty="0">
                <a:latin typeface="Tahoma" pitchFamily="-106" charset="0"/>
              </a:rPr>
              <a:t>Self-Help      Outpatient      IOP      Residential      Institutional</a:t>
            </a:r>
          </a:p>
          <a:p>
            <a:pPr algn="ctr"/>
            <a:endParaRPr lang="en-US" sz="800" dirty="0">
              <a:latin typeface="Tahoma" pitchFamily="-106" charset="0"/>
            </a:endParaRPr>
          </a:p>
          <a:p>
            <a:pPr algn="ctr"/>
            <a:r>
              <a:rPr lang="en-US" sz="2400" dirty="0">
                <a:solidFill>
                  <a:srgbClr val="D14D0B"/>
                </a:solidFill>
                <a:effectLst>
                  <a:outerShdw blurRad="38100" dist="38100" dir="2700000" algn="tl">
                    <a:srgbClr val="000000">
                      <a:alpha val="43137"/>
                    </a:srgbClr>
                  </a:outerShdw>
                </a:effectLst>
                <a:latin typeface="Tahoma" pitchFamily="-106" charset="0"/>
              </a:rPr>
              <a:t>Person-Directed, Outcome Informed Services</a:t>
            </a:r>
          </a:p>
          <a:p>
            <a:pPr algn="ctr"/>
            <a:r>
              <a:rPr lang="en-US" sz="2400" dirty="0">
                <a:solidFill>
                  <a:srgbClr val="D14D0B"/>
                </a:solidFill>
                <a:effectLst>
                  <a:outerShdw blurRad="38100" dist="38100" dir="2700000" algn="tl">
                    <a:srgbClr val="000000">
                      <a:alpha val="43137"/>
                    </a:srgbClr>
                  </a:outerShdw>
                </a:effectLst>
                <a:latin typeface="Tahoma" pitchFamily="-106" charset="0"/>
              </a:rPr>
              <a:t> Self-Determined Risk Level &amp; Service Intensity</a:t>
            </a:r>
          </a:p>
          <a:p>
            <a:pPr algn="ctr"/>
            <a:endParaRPr lang="en-US" sz="800" dirty="0">
              <a:latin typeface="Tahoma" pitchFamily="-106" charset="0"/>
            </a:endParaRPr>
          </a:p>
          <a:p>
            <a:pPr algn="ctr"/>
            <a:r>
              <a:rPr lang="en-US" sz="2400" dirty="0">
                <a:latin typeface="Tahoma" pitchFamily="-106" charset="0"/>
              </a:rPr>
              <a:t>Check-In Sessions    </a:t>
            </a:r>
            <a:r>
              <a:rPr lang="en-US" sz="2400" dirty="0">
                <a:solidFill>
                  <a:srgbClr val="C00000"/>
                </a:solidFill>
                <a:effectLst>
                  <a:outerShdw blurRad="38100" dist="38100" dir="2700000" algn="tl">
                    <a:srgbClr val="000000">
                      <a:alpha val="43137"/>
                    </a:srgbClr>
                  </a:outerShdw>
                </a:effectLst>
                <a:latin typeface="Tahoma" pitchFamily="-106" charset="0"/>
              </a:rPr>
              <a:t>Recovery Coaching</a:t>
            </a:r>
            <a:r>
              <a:rPr lang="en-US" sz="2400" dirty="0">
                <a:effectLst>
                  <a:outerShdw blurRad="38100" dist="38100" dir="2700000" algn="tl">
                    <a:srgbClr val="000000">
                      <a:alpha val="43137"/>
                    </a:srgbClr>
                  </a:outerShdw>
                </a:effectLst>
                <a:latin typeface="Tahoma" pitchFamily="-106" charset="0"/>
              </a:rPr>
              <a:t>  </a:t>
            </a:r>
            <a:r>
              <a:rPr lang="en-US" sz="2400" dirty="0">
                <a:latin typeface="Tahoma" pitchFamily="-106" charset="0"/>
              </a:rPr>
              <a:t>  Home/Work/SO Visits</a:t>
            </a:r>
          </a:p>
          <a:p>
            <a:pPr algn="ctr"/>
            <a:r>
              <a:rPr lang="en-US" sz="2400" dirty="0">
                <a:latin typeface="Tahoma" pitchFamily="-106" charset="0"/>
              </a:rPr>
              <a:t>Indigenous Recovery Supports Telephone/Internet-Based Contact</a:t>
            </a:r>
          </a:p>
        </p:txBody>
      </p:sp>
      <p:sp>
        <p:nvSpPr>
          <p:cNvPr id="23" name="Rectangle 4"/>
          <p:cNvSpPr>
            <a:spLocks noChangeArrowheads="1"/>
          </p:cNvSpPr>
          <p:nvPr/>
        </p:nvSpPr>
        <p:spPr bwMode="auto">
          <a:xfrm>
            <a:off x="228600" y="1524000"/>
            <a:ext cx="8915400" cy="1676400"/>
          </a:xfrm>
          <a:prstGeom prst="rect">
            <a:avLst/>
          </a:prstGeom>
          <a:solidFill>
            <a:schemeClr val="accent1">
              <a:lumMod val="60000"/>
              <a:lumOff val="40000"/>
            </a:schemeClr>
          </a:solidFill>
          <a:ln w="9525">
            <a:noFill/>
            <a:miter lim="800000"/>
            <a:headEnd/>
            <a:tailEnd/>
          </a:ln>
        </p:spPr>
        <p:txBody>
          <a:bodyPr wrap="none" anchor="ctr"/>
          <a:lstStyle/>
          <a:p>
            <a:pPr algn="ctr"/>
            <a:r>
              <a:rPr lang="en-US" sz="2400" dirty="0">
                <a:solidFill>
                  <a:srgbClr val="FFFF00"/>
                </a:solidFill>
                <a:effectLst>
                  <a:outerShdw blurRad="38100" dist="38100" dir="2700000" algn="tl">
                    <a:srgbClr val="000000">
                      <a:alpha val="43137"/>
                    </a:srgbClr>
                  </a:outerShdw>
                </a:effectLst>
                <a:latin typeface="Tahoma" pitchFamily="-106" charset="0"/>
              </a:rPr>
              <a:t>Traditional Acute-Care Addiction Treatment Continuum</a:t>
            </a:r>
          </a:p>
          <a:p>
            <a:pPr algn="ctr"/>
            <a:endParaRPr lang="en-US" sz="800" dirty="0">
              <a:solidFill>
                <a:srgbClr val="FFFF00"/>
              </a:solidFill>
              <a:latin typeface="Tahoma" pitchFamily="-106" charset="0"/>
            </a:endParaRPr>
          </a:p>
          <a:p>
            <a:pPr algn="ctr"/>
            <a:r>
              <a:rPr lang="en-US" sz="2400" dirty="0">
                <a:latin typeface="Tahoma" pitchFamily="-106" charset="0"/>
              </a:rPr>
              <a:t>Outpatient                   Inpatient                  Residential</a:t>
            </a:r>
          </a:p>
          <a:p>
            <a:pPr algn="ctr"/>
            <a:endParaRPr lang="en-US" sz="800" dirty="0">
              <a:latin typeface="Tahoma" pitchFamily="-106" charset="0"/>
            </a:endParaRPr>
          </a:p>
          <a:p>
            <a:pPr algn="ctr"/>
            <a:r>
              <a:rPr lang="en-US" dirty="0">
                <a:solidFill>
                  <a:srgbClr val="D14D0B"/>
                </a:solidFill>
                <a:effectLst>
                  <a:outerShdw blurRad="38100" dist="38100" dir="2700000" algn="tl">
                    <a:srgbClr val="000000">
                      <a:alpha val="43137"/>
                    </a:srgbClr>
                  </a:outerShdw>
                </a:effectLst>
                <a:latin typeface="Tahoma" pitchFamily="-106" charset="0"/>
              </a:rPr>
              <a:t>Short-Term, Expert-Determined Environmental Restriction and Treatment Intensity</a:t>
            </a:r>
          </a:p>
        </p:txBody>
      </p:sp>
      <p:sp>
        <p:nvSpPr>
          <p:cNvPr id="30" name="TextBox 29"/>
          <p:cNvSpPr txBox="1">
            <a:spLocks noChangeArrowheads="1"/>
          </p:cNvSpPr>
          <p:nvPr/>
        </p:nvSpPr>
        <p:spPr bwMode="auto">
          <a:xfrm>
            <a:off x="2133600" y="3352800"/>
            <a:ext cx="4876800" cy="461963"/>
          </a:xfrm>
          <a:prstGeom prst="rect">
            <a:avLst/>
          </a:prstGeom>
          <a:noFill/>
          <a:ln w="9525">
            <a:noFill/>
            <a:miter lim="800000"/>
            <a:headEnd/>
            <a:tailEnd/>
          </a:ln>
        </p:spPr>
        <p:txBody>
          <a:bodyPr>
            <a:spAutoFit/>
          </a:bodyPr>
          <a:lstStyle/>
          <a:p>
            <a:pPr algn="ctr"/>
            <a:r>
              <a:rPr lang="en-US" sz="2400" b="1"/>
              <a:t>is</a:t>
            </a:r>
            <a:r>
              <a:rPr lang="en-US" sz="2400" b="1" i="1"/>
              <a:t> </a:t>
            </a:r>
            <a:r>
              <a:rPr lang="en-US" sz="2400" b="1"/>
              <a:t>being enhanced by…</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strVal val="#ppt_w*0.70"/>
                                          </p:val>
                                        </p:tav>
                                        <p:tav tm="100000">
                                          <p:val>
                                            <p:strVal val="#ppt_w"/>
                                          </p:val>
                                        </p:tav>
                                      </p:tavLst>
                                    </p:anim>
                                    <p:anim calcmode="lin" valueType="num">
                                      <p:cBhvr>
                                        <p:cTn id="15" dur="1000" fill="hold"/>
                                        <p:tgtEl>
                                          <p:spTgt spid="30"/>
                                        </p:tgtEl>
                                        <p:attrNameLst>
                                          <p:attrName>ppt_h</p:attrName>
                                        </p:attrNameLst>
                                      </p:cBhvr>
                                      <p:tavLst>
                                        <p:tav tm="0">
                                          <p:val>
                                            <p:strVal val="#ppt_h"/>
                                          </p:val>
                                        </p:tav>
                                        <p:tav tm="100000">
                                          <p:val>
                                            <p:strVal val="#ppt_h"/>
                                          </p:val>
                                        </p:tav>
                                      </p:tavLst>
                                    </p:anim>
                                    <p:animEffect transition="in" filter="fade">
                                      <p:cBhvr>
                                        <p:cTn id="16" dur="1000"/>
                                        <p:tgtEl>
                                          <p:spTgt spid="30"/>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39332"/>
                                        </p:tgtEl>
                                        <p:attrNameLst>
                                          <p:attrName>style.visibility</p:attrName>
                                        </p:attrNameLst>
                                      </p:cBhvr>
                                      <p:to>
                                        <p:strVal val="visible"/>
                                      </p:to>
                                    </p:set>
                                    <p:anim calcmode="lin" valueType="num">
                                      <p:cBhvr>
                                        <p:cTn id="20" dur="1000" fill="hold"/>
                                        <p:tgtEl>
                                          <p:spTgt spid="739332"/>
                                        </p:tgtEl>
                                        <p:attrNameLst>
                                          <p:attrName>ppt_w</p:attrName>
                                        </p:attrNameLst>
                                      </p:cBhvr>
                                      <p:tavLst>
                                        <p:tav tm="0">
                                          <p:val>
                                            <p:strVal val="#ppt_w*0.70"/>
                                          </p:val>
                                        </p:tav>
                                        <p:tav tm="100000">
                                          <p:val>
                                            <p:strVal val="#ppt_w"/>
                                          </p:val>
                                        </p:tav>
                                      </p:tavLst>
                                    </p:anim>
                                    <p:anim calcmode="lin" valueType="num">
                                      <p:cBhvr>
                                        <p:cTn id="21" dur="1000" fill="hold"/>
                                        <p:tgtEl>
                                          <p:spTgt spid="739332"/>
                                        </p:tgtEl>
                                        <p:attrNameLst>
                                          <p:attrName>ppt_h</p:attrName>
                                        </p:attrNameLst>
                                      </p:cBhvr>
                                      <p:tavLst>
                                        <p:tav tm="0">
                                          <p:val>
                                            <p:strVal val="#ppt_h"/>
                                          </p:val>
                                        </p:tav>
                                        <p:tav tm="100000">
                                          <p:val>
                                            <p:strVal val="#ppt_h"/>
                                          </p:val>
                                        </p:tav>
                                      </p:tavLst>
                                    </p:anim>
                                    <p:animEffect transition="in" filter="fade">
                                      <p:cBhvr>
                                        <p:cTn id="22" dur="1000"/>
                                        <p:tgtEl>
                                          <p:spTgt spid="73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2" grpId="0" animBg="1"/>
      <p:bldP spid="23" grpId="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algn="ctr"/>
            <a:r>
              <a:rPr lang="en-US" sz="4500" b="1" dirty="0" smtClean="0">
                <a:effectLst>
                  <a:outerShdw blurRad="38100" dist="38100" dir="2700000" algn="tl">
                    <a:srgbClr val="C0C0C0"/>
                  </a:outerShdw>
                </a:effectLst>
                <a:latin typeface="Arial Black" panose="020B0A04020102020204" pitchFamily="34" charset="0"/>
                <a:ea typeface="ＭＳ Ｐゴシック" pitchFamily="-106" charset="-128"/>
              </a:rPr>
              <a:t>Recovery and wellness focus</a:t>
            </a:r>
          </a:p>
        </p:txBody>
      </p:sp>
      <p:sp>
        <p:nvSpPr>
          <p:cNvPr id="47107" name="Rectangle 3"/>
          <p:cNvSpPr>
            <a:spLocks noGrp="1" noChangeArrowheads="1"/>
          </p:cNvSpPr>
          <p:nvPr>
            <p:ph idx="1"/>
          </p:nvPr>
        </p:nvSpPr>
        <p:spPr>
          <a:xfrm>
            <a:off x="628650" y="1981200"/>
            <a:ext cx="7886700" cy="4351338"/>
          </a:xfrm>
        </p:spPr>
        <p:txBody>
          <a:bodyPr/>
          <a:lstStyle/>
          <a:p>
            <a:pPr>
              <a:buFont typeface="Wingdings" pitchFamily="-106" charset="2"/>
              <a:buNone/>
            </a:pPr>
            <a:r>
              <a:rPr lang="en-US" sz="3200" dirty="0" smtClean="0">
                <a:ea typeface="ＭＳ Ｐゴシック" pitchFamily="-106" charset="-128"/>
              </a:rPr>
              <a:t>  </a:t>
            </a:r>
            <a:r>
              <a:rPr lang="en-US" sz="3200" dirty="0" smtClean="0">
                <a:ea typeface="ＭＳ Ｐゴシック" pitchFamily="-106" charset="-128"/>
              </a:rPr>
              <a:t>Shifting </a:t>
            </a:r>
            <a:r>
              <a:rPr lang="en-US" sz="3200" dirty="0" smtClean="0">
                <a:ea typeface="ＭＳ Ｐゴシック" pitchFamily="-106" charset="-128"/>
              </a:rPr>
              <a:t>from a crisis-oriented professionally directed, acute-care approach with its emphasis on isolated treatment episodes, to a recovery management approach that provides long-term supports and recognizes the many pathways to health and wellness. </a:t>
            </a:r>
          </a:p>
          <a:p>
            <a:endParaRPr lang="en-US" dirty="0" smtClean="0">
              <a:ea typeface="ＭＳ Ｐゴシック" pitchFamily="-106"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algn="ctr"/>
            <a:r>
              <a:rPr lang="en-US" dirty="0" smtClean="0">
                <a:effectLst>
                  <a:outerShdw blurRad="38100" dist="38100" dir="2700000" algn="tl">
                    <a:srgbClr val="C0C0C0"/>
                  </a:outerShdw>
                </a:effectLst>
                <a:latin typeface="Arial Black" panose="020B0A04020102020204" pitchFamily="34" charset="0"/>
                <a:ea typeface="ＭＳ Ｐゴシック" pitchFamily="-106" charset="-128"/>
              </a:rPr>
              <a:t>Building recovery-friendly communities</a:t>
            </a:r>
          </a:p>
        </p:txBody>
      </p:sp>
      <p:sp>
        <p:nvSpPr>
          <p:cNvPr id="48131" name="Rectangle 3"/>
          <p:cNvSpPr>
            <a:spLocks noGrp="1" noChangeArrowheads="1"/>
          </p:cNvSpPr>
          <p:nvPr>
            <p:ph idx="1"/>
          </p:nvPr>
        </p:nvSpPr>
        <p:spPr>
          <a:xfrm>
            <a:off x="628650" y="2057400"/>
            <a:ext cx="7886700" cy="4351338"/>
          </a:xfrm>
        </p:spPr>
        <p:txBody>
          <a:bodyPr/>
          <a:lstStyle/>
          <a:p>
            <a:pPr indent="0">
              <a:spcBef>
                <a:spcPct val="0"/>
              </a:spcBef>
              <a:buFont typeface="Wingdings" pitchFamily="-106" charset="2"/>
              <a:buNone/>
            </a:pPr>
            <a:r>
              <a:rPr lang="en-US" sz="3200" dirty="0" smtClean="0">
                <a:ea typeface="ＭＳ Ｐゴシック" pitchFamily="-106" charset="-128"/>
              </a:rPr>
              <a:t>Our goal is to develop policies, communities, and a society that are recovery-friendly.  One part of making  this happen is to create what some are calling:</a:t>
            </a:r>
          </a:p>
          <a:p>
            <a:pPr indent="0">
              <a:lnSpc>
                <a:spcPct val="10000"/>
              </a:lnSpc>
            </a:pPr>
            <a:endParaRPr lang="en-US" sz="3200" dirty="0" smtClean="0">
              <a:ea typeface="ＭＳ Ｐゴシック" pitchFamily="-106" charset="-128"/>
            </a:endParaRPr>
          </a:p>
          <a:p>
            <a:pPr indent="0" algn="ctr">
              <a:buFont typeface="Wingdings" pitchFamily="-106" charset="2"/>
              <a:buNone/>
            </a:pPr>
            <a:r>
              <a:rPr lang="en-US" sz="3800" b="1" i="1" dirty="0" smtClean="0">
                <a:solidFill>
                  <a:srgbClr val="800000"/>
                </a:solidFill>
                <a:ea typeface="ＭＳ Ｐゴシック" pitchFamily="-106" charset="-128"/>
              </a:rPr>
              <a:t>Recovery-oriented systems of care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eaLnBrk="1" hangingPunct="1"/>
            <a:r>
              <a:rPr lang="en-US" dirty="0" smtClean="0">
                <a:effectLst>
                  <a:outerShdw blurRad="38100" dist="38100" dir="2700000" algn="tl">
                    <a:srgbClr val="000000">
                      <a:alpha val="43137"/>
                    </a:srgbClr>
                  </a:outerShdw>
                </a:effectLst>
                <a:latin typeface="Arial Black" panose="020B0A04020102020204" pitchFamily="34" charset="0"/>
                <a:ea typeface="ＭＳ Ｐゴシック" pitchFamily="-106" charset="-128"/>
              </a:rPr>
              <a:t>Message of Hope	</a:t>
            </a:r>
          </a:p>
        </p:txBody>
      </p:sp>
      <p:sp>
        <p:nvSpPr>
          <p:cNvPr id="57348" name="Rectangle 3"/>
          <p:cNvSpPr>
            <a:spLocks noGrp="1" noChangeArrowheads="1"/>
          </p:cNvSpPr>
          <p:nvPr>
            <p:ph idx="1"/>
          </p:nvPr>
        </p:nvSpPr>
        <p:spPr/>
        <p:txBody>
          <a:bodyPr>
            <a:normAutofit fontScale="92500"/>
          </a:bodyPr>
          <a:lstStyle/>
          <a:p>
            <a:pPr marL="0" indent="0">
              <a:lnSpc>
                <a:spcPct val="90000"/>
              </a:lnSpc>
              <a:buFont typeface="Wingdings" pitchFamily="-106" charset="2"/>
              <a:buNone/>
            </a:pPr>
            <a:r>
              <a:rPr lang="en-US" sz="3000" dirty="0" smtClean="0">
                <a:ea typeface="ＭＳ Ｐゴシック" pitchFamily="-106" charset="-128"/>
              </a:rPr>
              <a:t>“Addiction is visible everywhere in this culture, but the transformative power of </a:t>
            </a:r>
            <a:r>
              <a:rPr lang="en-US" sz="3000" b="1" i="1" dirty="0" smtClean="0">
                <a:solidFill>
                  <a:srgbClr val="660066"/>
                </a:solidFill>
                <a:ea typeface="ＭＳ Ｐゴシック" pitchFamily="-106" charset="-128"/>
              </a:rPr>
              <a:t>recovery</a:t>
            </a:r>
            <a:r>
              <a:rPr lang="en-US" sz="3000" dirty="0" smtClean="0">
                <a:ea typeface="ＭＳ Ｐゴシック" pitchFamily="-106" charset="-128"/>
              </a:rPr>
              <a:t> is hidden behind closed doors.  It is time we all became </a:t>
            </a:r>
            <a:r>
              <a:rPr lang="en-US" sz="3000" b="1" i="1" dirty="0" smtClean="0">
                <a:solidFill>
                  <a:srgbClr val="660066"/>
                </a:solidFill>
                <a:ea typeface="ＭＳ Ｐゴシック" pitchFamily="-106" charset="-128"/>
              </a:rPr>
              <a:t>recovery carriers</a:t>
            </a:r>
            <a:r>
              <a:rPr lang="en-US" sz="3000" dirty="0" smtClean="0">
                <a:ea typeface="ＭＳ Ｐゴシック" pitchFamily="-106" charset="-128"/>
              </a:rPr>
              <a:t>.  It is time we helped our community, our nation, and our world recover…Recovery is contagious.  Get close to it.  Stay close to it.  Catch it.  Keep catching it.  Pass it on.”</a:t>
            </a:r>
          </a:p>
          <a:p>
            <a:pPr>
              <a:spcBef>
                <a:spcPct val="0"/>
              </a:spcBef>
              <a:buFont typeface="Wingdings" pitchFamily="-106" charset="2"/>
              <a:buNone/>
            </a:pPr>
            <a:r>
              <a:rPr lang="en-US" sz="3000" dirty="0" smtClean="0">
                <a:ea typeface="ＭＳ Ｐゴシック" pitchFamily="-106" charset="-128"/>
              </a:rPr>
              <a:t>					</a:t>
            </a:r>
          </a:p>
          <a:p>
            <a:pPr>
              <a:spcBef>
                <a:spcPct val="0"/>
              </a:spcBef>
              <a:buFont typeface="Wingdings" pitchFamily="-106" charset="2"/>
              <a:buNone/>
            </a:pPr>
            <a:r>
              <a:rPr lang="en-US" sz="3000" b="1" dirty="0" smtClean="0">
                <a:solidFill>
                  <a:srgbClr val="660066"/>
                </a:solidFill>
                <a:ea typeface="ＭＳ Ｐゴシック" pitchFamily="-106" charset="-128"/>
              </a:rPr>
              <a:t>William White</a:t>
            </a:r>
          </a:p>
          <a:p>
            <a:pPr>
              <a:spcBef>
                <a:spcPct val="0"/>
              </a:spcBef>
              <a:buFont typeface="Wingdings" pitchFamily="-106" charset="2"/>
              <a:buNone/>
            </a:pPr>
            <a:r>
              <a:rPr lang="en-US" sz="3000" b="1" dirty="0" smtClean="0">
                <a:solidFill>
                  <a:srgbClr val="660066"/>
                </a:solidFill>
                <a:ea typeface="ＭＳ Ｐゴシック" pitchFamily="-106" charset="-128"/>
              </a:rPr>
              <a:t>Author and Recovery Advocate</a:t>
            </a:r>
          </a:p>
          <a:p>
            <a:pPr>
              <a:spcBef>
                <a:spcPct val="0"/>
              </a:spcBef>
              <a:buFont typeface="Wingdings" pitchFamily="-106" charset="2"/>
              <a:buNone/>
            </a:pPr>
            <a:r>
              <a:rPr lang="en-US" sz="3000" b="1" dirty="0" smtClean="0">
                <a:solidFill>
                  <a:srgbClr val="660066"/>
                </a:solidFill>
                <a:ea typeface="ＭＳ Ｐゴシック" pitchFamily="-106" charset="-128"/>
                <a:hlinkClick r:id="rId2"/>
              </a:rPr>
              <a:t>www.williamwhitepapers.com</a:t>
            </a:r>
            <a:r>
              <a:rPr lang="en-US" sz="3000" b="1" dirty="0" smtClean="0">
                <a:solidFill>
                  <a:srgbClr val="660066"/>
                </a:solidFill>
                <a:ea typeface="ＭＳ Ｐゴシック" pitchFamily="-106" charset="-128"/>
              </a:rPr>
              <a:t> </a:t>
            </a:r>
          </a:p>
        </p:txBody>
      </p:sp>
      <p:pic>
        <p:nvPicPr>
          <p:cNvPr id="57349" name="Picture 1030" descr="Bill.jpg                                                       00332D6D HardDrive                      985D2530:"/>
          <p:cNvPicPr>
            <a:picLocks noChangeAspect="1" noChangeArrowheads="1"/>
          </p:cNvPicPr>
          <p:nvPr/>
        </p:nvPicPr>
        <p:blipFill>
          <a:blip r:embed="rId3" cstate="print"/>
          <a:srcRect/>
          <a:stretch>
            <a:fillRect/>
          </a:stretch>
        </p:blipFill>
        <p:spPr bwMode="auto">
          <a:xfrm>
            <a:off x="6273506" y="4724400"/>
            <a:ext cx="2229144" cy="1897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6764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6" name="Picture 7" descr="iStock_000008735138Small"/>
          <p:cNvPicPr>
            <a:picLocks noChangeAspect="1" noChangeArrowheads="1"/>
          </p:cNvPicPr>
          <p:nvPr/>
        </p:nvPicPr>
        <p:blipFill>
          <a:blip r:embed="rId3" cstate="print"/>
          <a:srcRect l="11564" t="7936"/>
          <a:stretch>
            <a:fillRect/>
          </a:stretch>
        </p:blipFill>
        <p:spPr bwMode="auto">
          <a:xfrm>
            <a:off x="74167" y="2438400"/>
            <a:ext cx="9069833" cy="4419600"/>
          </a:xfrm>
          <a:prstGeom prst="rect">
            <a:avLst/>
          </a:prstGeom>
          <a:noFill/>
          <a:ln w="9525">
            <a:noFill/>
            <a:miter lim="800000"/>
            <a:headEnd/>
            <a:tailEnd/>
          </a:ln>
        </p:spPr>
      </p:pic>
      <p:sp>
        <p:nvSpPr>
          <p:cNvPr id="7" name="Rectangle 6"/>
          <p:cNvSpPr/>
          <p:nvPr/>
        </p:nvSpPr>
        <p:spPr>
          <a:xfrm>
            <a:off x="2286000" y="2690336"/>
            <a:ext cx="4572000" cy="369332"/>
          </a:xfrm>
          <a:prstGeom prst="rect">
            <a:avLst/>
          </a:prstGeom>
        </p:spPr>
        <p:txBody>
          <a:bodyPr>
            <a:spAutoFit/>
          </a:bodyPr>
          <a:lstStyle/>
          <a:p>
            <a:pPr algn="ctr" eaLnBrk="1" hangingPunct="1">
              <a:buFont typeface="Wingdings" pitchFamily="2" charset="2"/>
              <a:buNone/>
            </a:pPr>
            <a:endParaRPr lang="en-US" dirty="0" smtClean="0">
              <a:ea typeface="ＭＳ Ｐゴシック" pitchFamily="34" charset="-128"/>
            </a:endParaRPr>
          </a:p>
        </p:txBody>
      </p:sp>
      <p:sp>
        <p:nvSpPr>
          <p:cNvPr id="9" name="Rectangle 5"/>
          <p:cNvSpPr txBox="1">
            <a:spLocks/>
          </p:cNvSpPr>
          <p:nvPr/>
        </p:nvSpPr>
        <p:spPr bwMode="auto">
          <a:xfrm>
            <a:off x="381000" y="457200"/>
            <a:ext cx="8382000" cy="2057400"/>
          </a:xfrm>
          <a:prstGeom prst="rect">
            <a:avLst/>
          </a:prstGeom>
          <a:solidFill>
            <a:schemeClr val="tx2">
              <a:lumMod val="60000"/>
              <a:lumOff val="40000"/>
              <a:alpha val="22000"/>
            </a:schemeClr>
          </a:solidFill>
          <a:ln w="38100">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indent="0">
              <a:spcBef>
                <a:spcPts val="600"/>
              </a:spcBef>
              <a:spcAft>
                <a:spcPts val="600"/>
              </a:spcAft>
              <a:buNone/>
            </a:pPr>
            <a:r>
              <a:rPr lang="en-US" sz="3400" b="1" dirty="0" smtClean="0">
                <a:ea typeface="ＭＳ Ｐゴシック" pitchFamily="34" charset="-128"/>
              </a:rPr>
              <a:t>Recovery</a:t>
            </a:r>
            <a:r>
              <a:rPr lang="en-US" sz="3200" dirty="0" smtClean="0">
                <a:ea typeface="ＭＳ Ｐゴシック" pitchFamily="34" charset="-128"/>
              </a:rPr>
              <a:t> from alcohol and drug problems is a process of change through which an individual achieves abstinence and improved health, wellness, and quality of life.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p:cNvSpPr>
          <p:nvPr>
            <p:ph idx="1"/>
          </p:nvPr>
        </p:nvSpPr>
        <p:spPr>
          <a:xfrm>
            <a:off x="914400" y="1600201"/>
            <a:ext cx="7467600" cy="3962400"/>
          </a:xfrm>
          <a:solidFill>
            <a:schemeClr val="tx2">
              <a:lumMod val="60000"/>
              <a:lumOff val="40000"/>
              <a:alpha val="22000"/>
            </a:schemeClr>
          </a:solidFill>
          <a:ln w="38100">
            <a:solidFill>
              <a:srgbClr val="92D050"/>
            </a:solidFill>
          </a:ln>
        </p:spPr>
        <p:txBody>
          <a:bodyPr/>
          <a:lstStyle/>
          <a:p>
            <a:pPr marL="0" indent="0">
              <a:spcBef>
                <a:spcPct val="0"/>
              </a:spcBef>
              <a:buFont typeface="Wingdings 2" pitchFamily="18" charset="2"/>
              <a:buNone/>
            </a:pPr>
            <a:r>
              <a:rPr lang="en-US" sz="2800" dirty="0" smtClean="0">
                <a:latin typeface="+mj-lt"/>
                <a:ea typeface="ＭＳ Ｐゴシック" pitchFamily="34" charset="-128"/>
              </a:rPr>
              <a:t>Recovery management (RM) is a philosophical framework for organizing addiction treatment and recovery support services across the stages of pre-recovery identification and engagement, recovery initiation and stabilization, long-term recovery  maintenance, and quality of life enhancement for individuals and families affected by severe substance use disorders.</a:t>
            </a:r>
          </a:p>
          <a:p>
            <a:pPr marL="0" indent="0">
              <a:spcBef>
                <a:spcPct val="0"/>
              </a:spcBef>
              <a:buFont typeface="Wingdings 2" pitchFamily="18" charset="2"/>
              <a:buNone/>
            </a:pPr>
            <a:r>
              <a:rPr lang="en-US" sz="2800" i="1" dirty="0" smtClean="0">
                <a:latin typeface="+mj-lt"/>
                <a:ea typeface="ＭＳ Ｐゴシック" pitchFamily="34" charset="-128"/>
              </a:rPr>
              <a:t>				--- </a:t>
            </a:r>
            <a:r>
              <a:rPr lang="en-US" sz="2800" dirty="0" smtClean="0">
                <a:latin typeface="+mj-lt"/>
                <a:ea typeface="ＭＳ Ｐゴシック" pitchFamily="34" charset="-128"/>
              </a:rPr>
              <a:t>William White</a:t>
            </a:r>
          </a:p>
          <a:p>
            <a:pPr marL="0" indent="0">
              <a:spcBef>
                <a:spcPct val="0"/>
              </a:spcBef>
              <a:buFont typeface="Wingdings 2" pitchFamily="18" charset="2"/>
              <a:buNone/>
            </a:pPr>
            <a:endParaRPr lang="en-US" sz="3600" i="1" dirty="0" smtClean="0">
              <a:solidFill>
                <a:schemeClr val="accent1"/>
              </a:solidFill>
              <a:latin typeface="Georgia" pitchFamily="18" charset="0"/>
              <a:ea typeface="ＭＳ Ｐゴシック" pitchFamily="-65" charset="-128"/>
            </a:endParaRPr>
          </a:p>
        </p:txBody>
      </p:sp>
      <p:sp>
        <p:nvSpPr>
          <p:cNvPr id="4" name="Rectangle 3"/>
          <p:cNvSpPr/>
          <p:nvPr/>
        </p:nvSpPr>
        <p:spPr>
          <a:xfrm>
            <a:off x="152400" y="572869"/>
            <a:ext cx="8763000" cy="646331"/>
          </a:xfrm>
          <a:prstGeom prst="rect">
            <a:avLst/>
          </a:prstGeom>
        </p:spPr>
        <p:txBody>
          <a:bodyPr wrap="square">
            <a:spAutoFit/>
          </a:bodyPr>
          <a:lstStyle/>
          <a:p>
            <a:pPr algn="ctr"/>
            <a:r>
              <a:rPr lang="en-US" sz="3600" b="1" dirty="0" smtClean="0">
                <a:latin typeface="Arial Black" panose="020B0A04020102020204" pitchFamily="34" charset="0"/>
                <a:ea typeface="ＭＳ Ｐゴシック" pitchFamily="-65" charset="-128"/>
              </a:rPr>
              <a:t>Conceptual &amp; Language Clarity</a:t>
            </a:r>
            <a:endParaRPr lang="en-US" sz="3600"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p:cNvSpPr>
          <p:nvPr>
            <p:ph idx="4294967295"/>
          </p:nvPr>
        </p:nvSpPr>
        <p:spPr>
          <a:xfrm>
            <a:off x="990600" y="2133600"/>
            <a:ext cx="7391400" cy="3810000"/>
          </a:xfrm>
          <a:solidFill>
            <a:schemeClr val="tx2">
              <a:lumMod val="60000"/>
              <a:lumOff val="40000"/>
              <a:alpha val="22000"/>
            </a:schemeClr>
          </a:solidFill>
          <a:ln w="38100">
            <a:solidFill>
              <a:srgbClr val="92D050"/>
            </a:solidFill>
          </a:ln>
        </p:spPr>
        <p:txBody>
          <a:bodyPr>
            <a:normAutofit/>
          </a:bodyPr>
          <a:lstStyle/>
          <a:p>
            <a:pPr marL="0" indent="0">
              <a:lnSpc>
                <a:spcPct val="110000"/>
              </a:lnSpc>
              <a:spcBef>
                <a:spcPts val="0"/>
              </a:spcBef>
              <a:buNone/>
            </a:pPr>
            <a:r>
              <a:rPr lang="en-US" dirty="0" smtClean="0">
                <a:ea typeface="ＭＳ Ｐゴシック" pitchFamily="34" charset="-128"/>
              </a:rPr>
              <a:t>A </a:t>
            </a:r>
            <a:r>
              <a:rPr lang="en-US" dirty="0" err="1" smtClean="0">
                <a:ea typeface="ＭＳ Ｐゴシック" pitchFamily="34" charset="-128"/>
              </a:rPr>
              <a:t>ROSC</a:t>
            </a:r>
            <a:r>
              <a:rPr lang="en-US" dirty="0" smtClean="0">
                <a:ea typeface="ＭＳ Ｐゴシック" pitchFamily="34" charset="-128"/>
              </a:rPr>
              <a:t> is a coordinated network of community-based services and supports that is person-centered and builds on the strengths and resilience of individuals, families, and communities to achieve abstinence and improved health, wellness, and quality of life for those with or at risk of alcohol and drug problems. </a:t>
            </a:r>
          </a:p>
        </p:txBody>
      </p:sp>
      <p:sp>
        <p:nvSpPr>
          <p:cNvPr id="4" name="Rectangle 3"/>
          <p:cNvSpPr/>
          <p:nvPr/>
        </p:nvSpPr>
        <p:spPr>
          <a:xfrm>
            <a:off x="152400" y="572869"/>
            <a:ext cx="8763000" cy="954107"/>
          </a:xfrm>
          <a:prstGeom prst="rect">
            <a:avLst/>
          </a:prstGeom>
        </p:spPr>
        <p:txBody>
          <a:bodyPr wrap="square">
            <a:spAutoFit/>
          </a:bodyPr>
          <a:lstStyle/>
          <a:p>
            <a:pPr algn="ctr"/>
            <a:r>
              <a:rPr lang="en-US" sz="2800" b="1" dirty="0" smtClean="0">
                <a:latin typeface="Arial Black" panose="020B0A04020102020204" pitchFamily="34" charset="0"/>
              </a:rPr>
              <a:t>RECOVERY-ORIENTED SYSTEMS OF CARE </a:t>
            </a:r>
            <a:br>
              <a:rPr lang="en-US" sz="2800" b="1" dirty="0" smtClean="0">
                <a:latin typeface="Arial Black" panose="020B0A04020102020204" pitchFamily="34" charset="0"/>
              </a:rPr>
            </a:br>
            <a:r>
              <a:rPr lang="en-US" sz="2800" b="1" dirty="0" smtClean="0">
                <a:latin typeface="Arial Black" panose="020B0A04020102020204" pitchFamily="34" charset="0"/>
              </a:rPr>
              <a:t>(</a:t>
            </a:r>
            <a:r>
              <a:rPr lang="en-US" sz="2800" b="1" dirty="0" err="1" smtClean="0">
                <a:latin typeface="Arial Black" panose="020B0A04020102020204" pitchFamily="34" charset="0"/>
              </a:rPr>
              <a:t>ROSC</a:t>
            </a:r>
            <a:r>
              <a:rPr lang="en-US" sz="2800" b="1" dirty="0" smtClean="0">
                <a:latin typeface="Arial Black" panose="020B0A04020102020204" pitchFamily="34" charset="0"/>
              </a:rPr>
              <a:t>)</a:t>
            </a:r>
            <a:endParaRPr lang="en-US" sz="2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chor="ctr">
            <a:normAutofit/>
          </a:bodyPr>
          <a:lstStyle/>
          <a:p>
            <a:r>
              <a:rPr lang="en-US" sz="3400" b="1" dirty="0" smtClean="0"/>
              <a:t>Recovery Management Application and </a:t>
            </a:r>
            <a:br>
              <a:rPr lang="en-US" sz="3400" b="1" dirty="0" smtClean="0"/>
            </a:br>
            <a:r>
              <a:rPr lang="en-US" sz="3400" b="1" dirty="0" smtClean="0"/>
              <a:t>Stages of Recovery</a:t>
            </a:r>
            <a:endParaRPr lang="en-US" sz="3400" b="1" dirty="0" smtClean="0">
              <a:ea typeface="ＭＳ Ｐゴシック" pitchFamily="-65" charset="-128"/>
            </a:endParaRPr>
          </a:p>
        </p:txBody>
      </p:sp>
      <p:sp>
        <p:nvSpPr>
          <p:cNvPr id="33795" name="Rectangle 3"/>
          <p:cNvSpPr>
            <a:spLocks noGrp="1" noChangeArrowheads="1"/>
          </p:cNvSpPr>
          <p:nvPr>
            <p:ph idx="1"/>
          </p:nvPr>
        </p:nvSpPr>
        <p:spPr/>
        <p:txBody>
          <a:bodyPr>
            <a:noAutofit/>
          </a:bodyPr>
          <a:lstStyle/>
          <a:p>
            <a:pPr>
              <a:buNone/>
            </a:pPr>
            <a:r>
              <a:rPr lang="en-US" sz="3200" dirty="0" smtClean="0">
                <a:ea typeface="ＭＳ Ｐゴシック" pitchFamily="34" charset="-128"/>
              </a:rPr>
              <a:t>Focus of attention/intervention:</a:t>
            </a:r>
          </a:p>
          <a:p>
            <a:pPr>
              <a:buNone/>
            </a:pPr>
            <a:endParaRPr lang="en-US" sz="3200" b="1" dirty="0" smtClean="0">
              <a:ea typeface="ＭＳ Ｐゴシック" pitchFamily="34" charset="-128"/>
            </a:endParaRPr>
          </a:p>
          <a:p>
            <a:pPr>
              <a:buNone/>
            </a:pPr>
            <a:r>
              <a:rPr lang="en-US" sz="3200" b="1" dirty="0" smtClean="0">
                <a:ea typeface="ＭＳ Ｐゴシック" pitchFamily="34" charset="-128"/>
              </a:rPr>
              <a:t>Stages of Recovery</a:t>
            </a:r>
          </a:p>
          <a:p>
            <a:r>
              <a:rPr lang="en-US" sz="3200" dirty="0" smtClean="0">
                <a:solidFill>
                  <a:srgbClr val="FF0000"/>
                </a:solidFill>
                <a:ea typeface="ＭＳ Ｐゴシック" pitchFamily="34" charset="-128"/>
              </a:rPr>
              <a:t>Pre-Recovery Initiation</a:t>
            </a:r>
          </a:p>
          <a:p>
            <a:r>
              <a:rPr lang="en-US" sz="3200" dirty="0" smtClean="0">
                <a:solidFill>
                  <a:srgbClr val="FF0000"/>
                </a:solidFill>
                <a:ea typeface="ＭＳ Ｐゴシック" pitchFamily="34" charset="-128"/>
              </a:rPr>
              <a:t>Recovery Initiation and Stabilization</a:t>
            </a:r>
          </a:p>
          <a:p>
            <a:r>
              <a:rPr lang="en-US" sz="3200" dirty="0" smtClean="0">
                <a:solidFill>
                  <a:srgbClr val="FF0000"/>
                </a:solidFill>
                <a:ea typeface="ＭＳ Ｐゴシック" pitchFamily="34" charset="-128"/>
              </a:rPr>
              <a:t>Recovery Maintenance</a:t>
            </a:r>
          </a:p>
          <a:p>
            <a:r>
              <a:rPr lang="en-US" sz="3200" dirty="0" smtClean="0">
                <a:solidFill>
                  <a:srgbClr val="FF0000"/>
                </a:solidFill>
                <a:ea typeface="ＭＳ Ｐゴシック" pitchFamily="34" charset="-128"/>
              </a:rPr>
              <a:t>Quality of Life Enhancement</a:t>
            </a:r>
          </a:p>
          <a:p>
            <a:r>
              <a:rPr lang="en-US" sz="3200" dirty="0" smtClean="0">
                <a:solidFill>
                  <a:srgbClr val="0070C0"/>
                </a:solidFill>
                <a:ea typeface="ＭＳ Ｐゴシック" pitchFamily="34" charset="-128"/>
              </a:rPr>
              <a:t>Community Health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1752600"/>
            <a:ext cx="8839200" cy="3657600"/>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Helvetica" pitchFamily="-65" charset="0"/>
            </a:endParaRPr>
          </a:p>
        </p:txBody>
      </p:sp>
      <p:sp>
        <p:nvSpPr>
          <p:cNvPr id="9" name="Text Box 21"/>
          <p:cNvSpPr txBox="1">
            <a:spLocks noChangeArrowheads="1"/>
          </p:cNvSpPr>
          <p:nvPr/>
        </p:nvSpPr>
        <p:spPr bwMode="auto">
          <a:xfrm>
            <a:off x="7086600" y="2209800"/>
            <a:ext cx="1371600" cy="348813"/>
          </a:xfrm>
          <a:prstGeom prst="rect">
            <a:avLst/>
          </a:prstGeom>
          <a:noFill/>
          <a:ln w="9525">
            <a:noFill/>
            <a:miter lim="800000"/>
            <a:headEnd/>
            <a:tailEnd/>
          </a:ln>
        </p:spPr>
        <p:txBody>
          <a:bodyPr>
            <a:spAutoFit/>
          </a:bodyPr>
          <a:lstStyle/>
          <a:p>
            <a:pPr eaLnBrk="0" hangingPunct="0">
              <a:lnSpc>
                <a:spcPts val="1000"/>
              </a:lnSpc>
            </a:pPr>
            <a:endParaRPr lang="en-US" sz="1000" dirty="0">
              <a:cs typeface="Arial" charset="0"/>
            </a:endParaRPr>
          </a:p>
          <a:p>
            <a:pPr eaLnBrk="0" hangingPunct="0">
              <a:lnSpc>
                <a:spcPts val="1000"/>
              </a:lnSpc>
            </a:pPr>
            <a:endParaRPr lang="en-US" sz="1000" dirty="0">
              <a:cs typeface="Arial" charset="0"/>
            </a:endParaRPr>
          </a:p>
        </p:txBody>
      </p:sp>
      <p:sp>
        <p:nvSpPr>
          <p:cNvPr id="11" name="Text Box 21"/>
          <p:cNvSpPr txBox="1">
            <a:spLocks noChangeArrowheads="1"/>
          </p:cNvSpPr>
          <p:nvPr/>
        </p:nvSpPr>
        <p:spPr bwMode="auto">
          <a:xfrm>
            <a:off x="7010400" y="4343400"/>
            <a:ext cx="1524000" cy="348813"/>
          </a:xfrm>
          <a:prstGeom prst="rect">
            <a:avLst/>
          </a:prstGeom>
          <a:noFill/>
          <a:ln w="9525">
            <a:noFill/>
            <a:miter lim="800000"/>
            <a:headEnd/>
            <a:tailEnd/>
          </a:ln>
        </p:spPr>
        <p:txBody>
          <a:bodyPr>
            <a:spAutoFit/>
          </a:bodyPr>
          <a:lstStyle/>
          <a:p>
            <a:pPr eaLnBrk="0" hangingPunct="0">
              <a:lnSpc>
                <a:spcPts val="1000"/>
              </a:lnSpc>
            </a:pPr>
            <a:endParaRPr lang="en-US" sz="1000" dirty="0">
              <a:cs typeface="Arial" charset="0"/>
            </a:endParaRPr>
          </a:p>
          <a:p>
            <a:pPr eaLnBrk="0" hangingPunct="0">
              <a:lnSpc>
                <a:spcPts val="1000"/>
              </a:lnSpc>
            </a:pPr>
            <a:endParaRPr lang="en-US" sz="1000" dirty="0">
              <a:solidFill>
                <a:schemeClr val="bg2"/>
              </a:solidFill>
              <a:cs typeface="Arial" charset="0"/>
            </a:endParaRPr>
          </a:p>
        </p:txBody>
      </p:sp>
      <p:sp>
        <p:nvSpPr>
          <p:cNvPr id="30731" name="Title 1"/>
          <p:cNvSpPr>
            <a:spLocks/>
          </p:cNvSpPr>
          <p:nvPr/>
        </p:nvSpPr>
        <p:spPr bwMode="auto">
          <a:xfrm>
            <a:off x="301625" y="228600"/>
            <a:ext cx="8534400" cy="990600"/>
          </a:xfrm>
          <a:prstGeom prst="rect">
            <a:avLst/>
          </a:prstGeom>
          <a:noFill/>
          <a:ln w="9525">
            <a:noFill/>
            <a:miter lim="800000"/>
            <a:headEnd/>
            <a:tailEnd/>
          </a:ln>
        </p:spPr>
        <p:txBody>
          <a:bodyPr anchor="ctr"/>
          <a:lstStyle/>
          <a:p>
            <a:pPr algn="ctr"/>
            <a:endParaRPr lang="en-US" sz="3300" dirty="0">
              <a:solidFill>
                <a:srgbClr val="7B9899"/>
              </a:solidFill>
              <a:latin typeface="Georgia" pitchFamily="18" charset="0"/>
            </a:endParaRPr>
          </a:p>
        </p:txBody>
      </p:sp>
      <p:pic>
        <p:nvPicPr>
          <p:cNvPr id="6" name="Picture 4"/>
          <p:cNvPicPr>
            <a:picLocks noChangeAspect="1" noChangeArrowheads="1"/>
          </p:cNvPicPr>
          <p:nvPr/>
        </p:nvPicPr>
        <p:blipFill>
          <a:blip r:embed="rId2" cstate="print"/>
          <a:srcRect/>
          <a:stretch>
            <a:fillRect/>
          </a:stretch>
        </p:blipFill>
        <p:spPr bwMode="auto">
          <a:xfrm>
            <a:off x="685800" y="0"/>
            <a:ext cx="7696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5300" name="Picture 10" descr="iStock_000008816106Small"/>
          <p:cNvPicPr>
            <a:picLocks noChangeAspect="1" noChangeArrowheads="1"/>
          </p:cNvPicPr>
          <p:nvPr/>
        </p:nvPicPr>
        <p:blipFill>
          <a:blip r:embed="rId4" cstate="print"/>
          <a:srcRect/>
          <a:stretch>
            <a:fillRect/>
          </a:stretch>
        </p:blipFill>
        <p:spPr bwMode="auto">
          <a:xfrm>
            <a:off x="0" y="0"/>
            <a:ext cx="4485082" cy="2971800"/>
          </a:xfrm>
          <a:prstGeom prst="rect">
            <a:avLst/>
          </a:prstGeom>
          <a:noFill/>
          <a:ln w="9525">
            <a:noFill/>
            <a:miter lim="800000"/>
            <a:headEnd/>
            <a:tailEnd/>
          </a:ln>
        </p:spPr>
      </p:pic>
      <p:pic>
        <p:nvPicPr>
          <p:cNvPr id="55301" name="Picture 11" descr="iStock_000003131230Small"/>
          <p:cNvPicPr>
            <a:picLocks noChangeAspect="1" noChangeArrowheads="1"/>
          </p:cNvPicPr>
          <p:nvPr/>
        </p:nvPicPr>
        <p:blipFill>
          <a:blip r:embed="rId5" cstate="print"/>
          <a:srcRect/>
          <a:stretch>
            <a:fillRect/>
          </a:stretch>
        </p:blipFill>
        <p:spPr bwMode="auto">
          <a:xfrm>
            <a:off x="4572000" y="3429000"/>
            <a:ext cx="4572000" cy="3429000"/>
          </a:xfrm>
          <a:prstGeom prst="rect">
            <a:avLst/>
          </a:prstGeom>
          <a:noFill/>
          <a:ln w="9525">
            <a:noFill/>
            <a:miter lim="800000"/>
            <a:headEnd/>
            <a:tailEnd/>
          </a:ln>
        </p:spPr>
      </p:pic>
      <p:sp>
        <p:nvSpPr>
          <p:cNvPr id="10" name="TextBox 9"/>
          <p:cNvSpPr txBox="1"/>
          <p:nvPr/>
        </p:nvSpPr>
        <p:spPr>
          <a:xfrm>
            <a:off x="914400" y="2667000"/>
            <a:ext cx="45719" cy="369332"/>
          </a:xfrm>
          <a:prstGeom prst="rect">
            <a:avLst/>
          </a:prstGeom>
          <a:noFill/>
        </p:spPr>
        <p:txBody>
          <a:bodyPr wrap="square" rtlCol="0">
            <a:spAutoFit/>
          </a:bodyPr>
          <a:lstStyle/>
          <a:p>
            <a:endParaRPr lang="en-US" dirty="0"/>
          </a:p>
        </p:txBody>
      </p:sp>
      <p:sp>
        <p:nvSpPr>
          <p:cNvPr id="11" name="TextBox 10"/>
          <p:cNvSpPr txBox="1"/>
          <p:nvPr/>
        </p:nvSpPr>
        <p:spPr>
          <a:xfrm>
            <a:off x="152400" y="4189274"/>
            <a:ext cx="4191000" cy="1754326"/>
          </a:xfrm>
          <a:prstGeom prst="rect">
            <a:avLst/>
          </a:prstGeom>
          <a:noFill/>
        </p:spPr>
        <p:txBody>
          <a:bodyPr wrap="square" rtlCol="0">
            <a:spAutoFit/>
          </a:bodyPr>
          <a:lstStyle/>
          <a:p>
            <a:pPr algn="ctr"/>
            <a:r>
              <a:rPr lang="en-US" sz="3600" b="1" dirty="0" smtClean="0">
                <a:latin typeface="+mj-lt"/>
              </a:rPr>
              <a:t>Operational Elements </a:t>
            </a:r>
          </a:p>
          <a:p>
            <a:pPr algn="ctr"/>
            <a:r>
              <a:rPr lang="en-US" sz="3600" b="1" dirty="0" smtClean="0">
                <a:latin typeface="+mj-lt"/>
              </a:rPr>
              <a:t>of ROSC</a:t>
            </a:r>
            <a:endParaRPr lang="en-US" sz="3600" b="1" dirty="0">
              <a:latin typeface="+mj-lt"/>
            </a:endParaRPr>
          </a:p>
        </p:txBody>
      </p:sp>
      <p:sp>
        <p:nvSpPr>
          <p:cNvPr id="14" name="TextBox 13"/>
          <p:cNvSpPr txBox="1"/>
          <p:nvPr/>
        </p:nvSpPr>
        <p:spPr>
          <a:xfrm>
            <a:off x="4343400" y="1238071"/>
            <a:ext cx="4800600" cy="1200329"/>
          </a:xfrm>
          <a:prstGeom prst="rect">
            <a:avLst/>
          </a:prstGeom>
          <a:noFill/>
        </p:spPr>
        <p:txBody>
          <a:bodyPr wrap="square" rtlCol="0">
            <a:spAutoFit/>
          </a:bodyPr>
          <a:lstStyle/>
          <a:p>
            <a:pPr algn="ctr"/>
            <a:r>
              <a:rPr lang="en-US" sz="3600" b="1" dirty="0" smtClean="0">
                <a:latin typeface="+mj-lt"/>
              </a:rPr>
              <a:t>Values Underlying </a:t>
            </a:r>
          </a:p>
          <a:p>
            <a:pPr algn="ctr"/>
            <a:r>
              <a:rPr lang="en-US" sz="3600" b="1" dirty="0" smtClean="0">
                <a:latin typeface="+mj-lt"/>
              </a:rPr>
              <a:t>a ROSC</a:t>
            </a:r>
            <a:endParaRPr lang="en-US" sz="3600" b="1" dirty="0">
              <a:latin typeface="+mj-lt"/>
            </a:endParaRPr>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OSC:  &amp;#x0D;&amp;#x0A;Recovery Oriented Systems of Care&amp;#x0D;&amp;#x0A;&amp;quot;&quot;/&gt;&lt;property id=&quot;20307&quot; value=&quot;313&quot;/&gt;&lt;/object&gt;&lt;object type=&quot;3&quot; unique_id=&quot;10005&quot;&gt;&lt;property id=&quot;20148&quot; value=&quot;5&quot;/&gt;&lt;property id=&quot;20300&quot; value=&quot;Slide 2 - &amp;quot;Goals of Presentation:&amp;quot;&quot;/&gt;&lt;property id=&quot;20307&quot; value=&quot;393&quot;/&gt;&lt;/object&gt;&lt;object type=&quot;3&quot; unique_id=&quot;10006&quot;&gt;&lt;property id=&quot;20148&quot; value=&quot;5&quot;/&gt;&lt;property id=&quot;20300&quot; value=&quot;Slide 3 - &amp;quot;There is some movement&amp;quot;&quot;/&gt;&lt;property id=&quot;20307&quot; value=&quot;355&quot;/&gt;&lt;/object&gt;&lt;object type=&quot;3&quot; unique_id=&quot;10007&quot;&gt;&lt;property id=&quot;20148&quot; value=&quot;5&quot;/&gt;&lt;property id=&quot;20300&quot; value=&quot;Slide 4&quot;/&gt;&lt;property id=&quot;20307&quot; value=&quot;398&quot;/&gt;&lt;/object&gt;&lt;object type=&quot;3&quot; unique_id=&quot;10008&quot;&gt;&lt;property id=&quot;20148&quot; value=&quot;5&quot;/&gt;&lt;property id=&quot;20300&quot; value=&quot;Slide 5&quot;/&gt;&lt;property id=&quot;20307&quot; value=&quot;316&quot;/&gt;&lt;/object&gt;&lt;object type=&quot;3&quot; unique_id=&quot;10009&quot;&gt;&lt;property id=&quot;20148&quot; value=&quot;5&quot;/&gt;&lt;property id=&quot;20300&quot; value=&quot;Slide 6&quot;/&gt;&lt;property id=&quot;20307&quot; value=&quot;437&quot;/&gt;&lt;/object&gt;&lt;object type=&quot;3&quot; unique_id=&quot;10010&quot;&gt;&lt;property id=&quot;20148&quot; value=&quot;5&quot;/&gt;&lt;property id=&quot;20300&quot; value=&quot;Slide 7 - &amp;quot;Recovery Management Application and &amp;#x0D;&amp;#x0A;Stages of Recovery&amp;quot;&quot;/&gt;&lt;property id=&quot;20307&quot; value=&quot;361&quot;/&gt;&lt;/object&gt;&lt;object type=&quot;3&quot; unique_id=&quot;10011&quot;&gt;&lt;property id=&quot;20148&quot; value=&quot;5&quot;/&gt;&lt;property id=&quot;20300&quot; value=&quot;Slide 8&quot;/&gt;&lt;property id=&quot;20307&quot; value=&quot;394&quot;/&gt;&lt;/object&gt;&lt;object type=&quot;3&quot; unique_id=&quot;10012&quot;&gt;&lt;property id=&quot;20148&quot; value=&quot;5&quot;/&gt;&lt;property id=&quot;20300&quot; value=&quot;Slide 9&quot;/&gt;&lt;property id=&quot;20307&quot; value=&quot;401&quot;/&gt;&lt;/object&gt;&lt;object type=&quot;3&quot; unique_id=&quot;10013&quot;&gt;&lt;property id=&quot;20148&quot; value=&quot;5&quot;/&gt;&lt;property id=&quot;20300&quot; value=&quot;Slide 10 - &amp;quot;Values Underlying a ROSC&amp;quot;&quot;/&gt;&lt;property id=&quot;20307&quot; value=&quot;402&quot;/&gt;&lt;/object&gt;&lt;object type=&quot;3&quot; unique_id=&quot;10014&quot;&gt;&lt;property id=&quot;20148&quot; value=&quot;5&quot;/&gt;&lt;property id=&quot;20300&quot; value=&quot;Slide 11 - &amp;quot;Values Underlying a ROSC&amp;quot;&quot;/&gt;&lt;property id=&quot;20307&quot; value=&quot;403&quot;/&gt;&lt;/object&gt;&lt;object type=&quot;3&quot; unique_id=&quot;10015&quot;&gt;&lt;property id=&quot;20148&quot; value=&quot;5&quot;/&gt;&lt;property id=&quot;20300&quot; value=&quot;Slide 12 - &amp;quot;Values Underlying a ROSC&amp;quot;&quot;/&gt;&lt;property id=&quot;20307&quot; value=&quot;404&quot;/&gt;&lt;/object&gt;&lt;object type=&quot;3&quot; unique_id=&quot;10016&quot;&gt;&lt;property id=&quot;20148&quot; value=&quot;5&quot;/&gt;&lt;property id=&quot;20300&quot; value=&quot;Slide 13 - &amp;quot;&amp;#x0D;&amp;#x0A;Values Underlying a ROSC &amp;#x0D;&amp;#x0A;&amp;quot;&quot;/&gt;&lt;property id=&quot;20307&quot; value=&quot;407&quot;/&gt;&lt;/object&gt;&lt;object type=&quot;3&quot; unique_id=&quot;10017&quot;&gt;&lt;property id=&quot;20148&quot; value=&quot;5&quot;/&gt;&lt;property id=&quot;20300&quot; value=&quot;Slide 14 - &amp;quot;Operational Elements of a ROSC&amp;quot;&quot;/&gt;&lt;property id=&quot;20307&quot; value=&quot;400&quot;/&gt;&lt;/object&gt;&lt;object type=&quot;3&quot; unique_id=&quot;10018&quot;&gt;&lt;property id=&quot;20148&quot; value=&quot;5&quot;/&gt;&lt;property id=&quot;20300&quot; value=&quot;Slide 15 - &amp;quot;Operational Elements of a ROSC&amp;#x0D;&amp;#x0A;&amp;quot;&quot;/&gt;&lt;property id=&quot;20307&quot; value=&quot;364&quot;/&gt;&lt;/object&gt;&lt;object type=&quot;3&quot; unique_id=&quot;10019&quot;&gt;&lt;property id=&quot;20148&quot; value=&quot;5&quot;/&gt;&lt;property id=&quot;20300&quot; value=&quot;Slide 16 - &amp;quot;Operational Elements of a ROSC&amp;quot;&quot;/&gt;&lt;property id=&quot;20307&quot; value=&quot;365&quot;/&gt;&lt;/object&gt;&lt;object type=&quot;3&quot; unique_id=&quot;10020&quot;&gt;&lt;property id=&quot;20148&quot; value=&quot;5&quot;/&gt;&lt;property id=&quot;20300&quot; value=&quot;Slide 17 - &amp;quot;Operational Elements of a ROSC&amp;quot;&quot;/&gt;&lt;property id=&quot;20307&quot; value=&quot;367&quot;/&gt;&lt;/object&gt;&lt;object type=&quot;3&quot; unique_id=&quot;10021&quot;&gt;&lt;property id=&quot;20148&quot; value=&quot;5&quot;/&gt;&lt;property id=&quot;20300&quot; value=&quot;Slide 18 - &amp;quot;Strategies to Promote &amp;#x0D;&amp;#x0A;Continuity of Services and Supports&amp;quot;&quot;/&gt;&lt;property id=&quot;20307&quot; value=&quot;373&quot;/&gt;&lt;/object&gt;&lt;object type=&quot;3&quot; unique_id=&quot;10022&quot;&gt;&lt;property id=&quot;20148&quot; value=&quot;5&quot;/&gt;&lt;property id=&quot;20300&quot; value=&quot;Slide 19 - &amp;quot;Examples of Recovery Support Services&amp;quot;&quot;/&gt;&lt;property id=&quot;20307&quot; value=&quot;383&quot;/&gt;&lt;/object&gt;&lt;object type=&quot;3&quot; unique_id=&quot;10023&quot;&gt;&lt;property id=&quot;20148&quot; value=&quot;5&quot;/&gt;&lt;property id=&quot;20300&quot; value=&quot;Slide 20 - &amp;quot;Examples of Recovery Support Services&amp;quot;&quot;/&gt;&lt;property id=&quot;20307&quot; value=&quot;440&quot;/&gt;&lt;/object&gt;&lt;object type=&quot;3&quot; unique_id=&quot;10024&quot;&gt;&lt;property id=&quot;20148&quot; value=&quot;5&quot;/&gt;&lt;property id=&quot;20300&quot; value=&quot;Slide 21&quot;/&gt;&lt;property id=&quot;20307&quot; value=&quot;461&quot;/&gt;&lt;/object&gt;&lt;object type=&quot;3&quot; unique_id=&quot;10025&quot;&gt;&lt;property id=&quot;20148&quot; value=&quot;5&quot;/&gt;&lt;property id=&quot;20300&quot; value=&quot;Slide 22 - &amp;quot;Treatment Does Not Equal Recovery&amp;quot;&quot;/&gt;&lt;property id=&quot;20307&quot; value=&quot;380&quot;/&gt;&lt;/object&gt;&lt;object type=&quot;3&quot; unique_id=&quot;10026&quot;&gt;&lt;property id=&quot;20148&quot; value=&quot;5&quot;/&gt;&lt;property id=&quot;20300&quot; value=&quot;Slide 23 - &amp;quot;Referral from the Criminal Justice System as a Predictor of Treatment Completion&amp;quot;&quot;/&gt;&lt;property id=&quot;20307&quot; value=&quot;381&quot;/&gt;&lt;/object&gt;&lt;object type=&quot;3&quot; unique_id=&quot;10027&quot;&gt;&lt;property id=&quot;20148&quot; value=&quot;5&quot;/&gt;&lt;property id=&quot;20300&quot; value=&quot;Slide 24 - &amp;quot;Linking the Institutional Corrections Agencies and the Community-based Organizations&amp;quot;&quot;/&gt;&lt;property id=&quot;20307&quot; value=&quot;388&quot;/&gt;&lt;/object&gt;&lt;object type=&quot;3&quot; unique_id=&quot;10028&quot;&gt;&lt;property id=&quot;20148&quot; value=&quot;5&quot;/&gt;&lt;property id=&quot;20300&quot; value=&quot;Slide 25 - &amp;quot;Evidence-Based Practices in the Judicial System&amp;quot;&quot;/&gt;&lt;property id=&quot;20307&quot; value=&quot;387&quot;/&gt;&lt;/object&gt;&lt;object type=&quot;3&quot; unique_id=&quot;10029&quot;&gt;&lt;property id=&quot;20148&quot; value=&quot;5&quot;/&gt;&lt;property id=&quot;20300&quot; value=&quot;Slide 26 - &amp;quot;National Registry of Evidence-based Programs and Practices (NREPP)&amp;quot;&quot;/&gt;&lt;property id=&quot;20307&quot; value=&quot;412&quot;/&gt;&lt;/object&gt;&lt;object type=&quot;3&quot; unique_id=&quot;10030&quot;&gt;&lt;property id=&quot;20148&quot; value=&quot;5&quot;/&gt;&lt;property id=&quot;20300&quot; value=&quot;Slide 27 - &amp;quot;Implications for Criminal Justice &amp;#x0D;&amp;#x0A;Systems and Populations&amp;quot;&quot;/&gt;&lt;property id=&quot;20307&quot; value=&quot;416&quot;/&gt;&lt;/object&gt;&lt;object type=&quot;3&quot; unique_id=&quot;10031&quot;&gt;&lt;property id=&quot;20148&quot; value=&quot;5&quot;/&gt;&lt;property id=&quot;20300&quot; value=&quot;Slide 28 - &amp;quot;Benefits for Criminal Justice &amp;#x0D;&amp;#x0A;Systems and Populations&amp;quot;&quot;/&gt;&lt;property id=&quot;20307&quot; value=&quot;415&quot;/&gt;&lt;/object&gt;&lt;object type=&quot;3&quot; unique_id=&quot;10034&quot;&gt;&lt;property id=&quot;20148&quot; value=&quot;5&quot;/&gt;&lt;property id=&quot;20300&quot; value=&quot;Slide 29 - &amp;quot;Few Stay in Treatment 90 Days&amp;quot;&quot;/&gt;&lt;property id=&quot;20307&quot; value=&quot;443&quot;/&gt;&lt;/object&gt;&lt;object type=&quot;3&quot; unique_id=&quot;10035&quot;&gt;&lt;property id=&quot;20148&quot; value=&quot;5&quot;/&gt;&lt;property id=&quot;20300&quot; value=&quot;Slide 30 - &amp;quot;The Likelihood of Sustaining Abstinence &amp;#x0D;&amp;#x0A;Another Year Grows Over Time&amp;quot;&quot;/&gt;&lt;property id=&quot;20307&quot; value=&quot;444&quot;/&gt;&lt;/object&gt;&lt;object type=&quot;3&quot; unique_id=&quot;10036&quot;&gt;&lt;property id=&quot;20148&quot; value=&quot;5&quot;/&gt;&lt;property id=&quot;20300&quot; value=&quot;Slide 31 - &amp;quot;Many Pathways to Recovery&amp;quot;&quot;/&gt;&lt;property id=&quot;20307&quot; value=&quot;445&quot;/&gt;&lt;/object&gt;&lt;object type=&quot;3&quot; unique_id=&quot;10037&quot;&gt;&lt;property id=&quot;20148&quot; value=&quot;5&quot;/&gt;&lt;property id=&quot;20300&quot; value=&quot;Slide 32 - &amp;quot;What does recovery look like on average? &amp;quot;&quot;/&gt;&lt;property id=&quot;20307&quot; value=&quot;446&quot;/&gt;&lt;/object&gt;&lt;object type=&quot;3&quot; unique_id=&quot;10038&quot;&gt;&lt;property id=&quot;20148&quot; value=&quot;5&quot;/&gt;&lt;property id=&quot;20300&quot; value=&quot;Slide 33 - &amp;quot;The Emerging Recovery Continuum of Care&amp;quot;&quot;/&gt;&lt;property id=&quot;20307&quot; value=&quot;447&quot;/&gt;&lt;/object&gt;&lt;object type=&quot;3&quot; unique_id=&quot;10039&quot;&gt;&lt;property id=&quot;20148&quot; value=&quot;5&quot;/&gt;&lt;property id=&quot;20300&quot; value=&quot;Slide 34 - &amp;quot;Recovery and wellness focus&amp;quot;&quot;/&gt;&lt;property id=&quot;20307&quot; value=&quot;448&quot;/&gt;&lt;/object&gt;&lt;object type=&quot;3&quot; unique_id=&quot;10040&quot;&gt;&lt;property id=&quot;20148&quot; value=&quot;5&quot;/&gt;&lt;property id=&quot;20300&quot; value=&quot;Slide 35 - &amp;quot;Building recovery-friendly communities&amp;quot;&quot;/&gt;&lt;property id=&quot;20307&quot; value=&quot;449&quot;/&gt;&lt;/object&gt;&lt;object type=&quot;3&quot; unique_id=&quot;10049&quot;&gt;&lt;property id=&quot;20148&quot; value=&quot;5&quot;/&gt;&lt;property id=&quot;20300&quot; value=&quot;Slide 36 - &amp;quot;Message of Hope&amp;amp;#x09;&amp;quot;&quot;/&gt;&lt;property id=&quot;20307&quot; value=&quot;45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TotalTime>
  <Words>2265</Words>
  <Application>Microsoft Office PowerPoint</Application>
  <PresentationFormat>On-screen Show (4:3)</PresentationFormat>
  <Paragraphs>259</Paragraphs>
  <Slides>36</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Arial Black</vt:lpstr>
      <vt:lpstr>Calibri</vt:lpstr>
      <vt:lpstr>Calibri Light</vt:lpstr>
      <vt:lpstr>Georgia</vt:lpstr>
      <vt:lpstr>Helvetica</vt:lpstr>
      <vt:lpstr>Tahoma</vt:lpstr>
      <vt:lpstr>Times</vt:lpstr>
      <vt:lpstr>Wingdings</vt:lpstr>
      <vt:lpstr>Wingdings 2</vt:lpstr>
      <vt:lpstr>Office Theme</vt:lpstr>
      <vt:lpstr>ROSC:   Recovery Oriented Systems of Care </vt:lpstr>
      <vt:lpstr>Goals of Presentation:</vt:lpstr>
      <vt:lpstr>There is some movement</vt:lpstr>
      <vt:lpstr>PowerPoint Presentation</vt:lpstr>
      <vt:lpstr>PowerPoint Presentation</vt:lpstr>
      <vt:lpstr>PowerPoint Presentation</vt:lpstr>
      <vt:lpstr>Recovery Management Application and  Stages of Recovery</vt:lpstr>
      <vt:lpstr>PowerPoint Presentation</vt:lpstr>
      <vt:lpstr>PowerPoint Presentation</vt:lpstr>
      <vt:lpstr>Values Underlying a ROSC</vt:lpstr>
      <vt:lpstr>Values Underlying a ROSC</vt:lpstr>
      <vt:lpstr>Values Underlying a ROSC</vt:lpstr>
      <vt:lpstr> Values Underlying a ROSC  </vt:lpstr>
      <vt:lpstr>Operational Elements of a ROSC</vt:lpstr>
      <vt:lpstr>Operational Elements of a ROSC </vt:lpstr>
      <vt:lpstr>Operational Elements of a ROSC</vt:lpstr>
      <vt:lpstr>Operational Elements of a ROSC</vt:lpstr>
      <vt:lpstr>Strategies to Promote  Continuity of Services and Supports</vt:lpstr>
      <vt:lpstr>Examples of Recovery Support Services</vt:lpstr>
      <vt:lpstr>Examples of Recovery Support Services</vt:lpstr>
      <vt:lpstr>PowerPoint Presentation</vt:lpstr>
      <vt:lpstr>Treatment Does Not Equal Recovery</vt:lpstr>
      <vt:lpstr>Referral from the Criminal Justice System as a Predictor of Treatment Completion</vt:lpstr>
      <vt:lpstr>Linking the Institutional Corrections Agencies and the Community-based Organizations</vt:lpstr>
      <vt:lpstr>Evidence-Based Practices in the Judicial System</vt:lpstr>
      <vt:lpstr>National Registry of Evidence-based Programs and Practices (NREPP)</vt:lpstr>
      <vt:lpstr>Implications for Criminal Justice  Systems and Populations</vt:lpstr>
      <vt:lpstr>Benefits for Criminal Justice  Systems and Populations</vt:lpstr>
      <vt:lpstr>Few Stay in Treatment 90 Days</vt:lpstr>
      <vt:lpstr>The Likelihood of Sustaining Abstinence  Another Year Grows Over Time</vt:lpstr>
      <vt:lpstr>Many Pathways to Recovery</vt:lpstr>
      <vt:lpstr>What does recovery look like on average? </vt:lpstr>
      <vt:lpstr>The Emerging Recovery Continuum of Care</vt:lpstr>
      <vt:lpstr>Recovery and wellness focus</vt:lpstr>
      <vt:lpstr>Building recovery-friendly communities</vt:lpstr>
      <vt:lpstr>Message of Hope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Application</dc:title>
  <dc:creator>Angela</dc:creator>
  <cp:lastModifiedBy>Phil Barbour</cp:lastModifiedBy>
  <cp:revision>100</cp:revision>
  <dcterms:created xsi:type="dcterms:W3CDTF">2011-09-14T14:36:25Z</dcterms:created>
  <dcterms:modified xsi:type="dcterms:W3CDTF">2017-07-31T00:40:31Z</dcterms:modified>
</cp:coreProperties>
</file>