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259" r:id="rId2"/>
    <p:sldId id="260" r:id="rId3"/>
    <p:sldId id="261" r:id="rId4"/>
    <p:sldId id="262" r:id="rId5"/>
    <p:sldId id="263" r:id="rId6"/>
    <p:sldId id="360" r:id="rId7"/>
    <p:sldId id="361" r:id="rId8"/>
    <p:sldId id="362" r:id="rId9"/>
    <p:sldId id="363" r:id="rId10"/>
    <p:sldId id="364" r:id="rId11"/>
    <p:sldId id="381" r:id="rId12"/>
    <p:sldId id="365" r:id="rId13"/>
    <p:sldId id="366" r:id="rId14"/>
    <p:sldId id="369" r:id="rId15"/>
    <p:sldId id="367" r:id="rId16"/>
    <p:sldId id="368" r:id="rId17"/>
    <p:sldId id="379" r:id="rId18"/>
    <p:sldId id="371" r:id="rId19"/>
    <p:sldId id="378" r:id="rId20"/>
    <p:sldId id="370" r:id="rId21"/>
    <p:sldId id="380" r:id="rId22"/>
    <p:sldId id="374" r:id="rId23"/>
    <p:sldId id="373" r:id="rId24"/>
    <p:sldId id="372" r:id="rId25"/>
    <p:sldId id="375" r:id="rId26"/>
    <p:sldId id="376" r:id="rId27"/>
    <p:sldId id="377" r:id="rId28"/>
    <p:sldId id="382" r:id="rId29"/>
    <p:sldId id="289" r:id="rId30"/>
    <p:sldId id="290" r:id="rId31"/>
    <p:sldId id="291" r:id="rId32"/>
    <p:sldId id="292" r:id="rId33"/>
  </p:sldIdLst>
  <p:sldSz cx="9144000" cy="6858000" type="screen4x3"/>
  <p:notesSz cx="7023100" cy="93091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0C3A3"/>
    <a:srgbClr val="006892"/>
    <a:srgbClr val="BE85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72503" autoAdjust="0"/>
  </p:normalViewPr>
  <p:slideViewPr>
    <p:cSldViewPr>
      <p:cViewPr varScale="1">
        <p:scale>
          <a:sx n="55" d="100"/>
          <a:sy n="55" d="100"/>
        </p:scale>
        <p:origin x="169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770"/>
    </p:cViewPr>
  </p:sorterViewPr>
  <p:notesViewPr>
    <p:cSldViewPr>
      <p:cViewPr>
        <p:scale>
          <a:sx n="100" d="100"/>
          <a:sy n="100" d="100"/>
        </p:scale>
        <p:origin x="-3540"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b="1" dirty="0">
                <a:solidFill>
                  <a:schemeClr val="tx1"/>
                </a:solidFill>
              </a:rPr>
              <a:t>People with CODs</a:t>
            </a:r>
            <a:r>
              <a:rPr lang="en-US" b="1" baseline="0" dirty="0">
                <a:solidFill>
                  <a:schemeClr val="tx1"/>
                </a:solidFill>
              </a:rPr>
              <a:t> in U.S. Population</a:t>
            </a:r>
            <a:endParaRPr lang="en-US" b="1" dirty="0">
              <a:solidFill>
                <a:schemeClr val="tx1"/>
              </a:solidFill>
            </a:endParaRPr>
          </a:p>
        </c:rich>
      </c:tx>
      <c:layout>
        <c:manualLayout>
          <c:xMode val="edge"/>
          <c:yMode val="edge"/>
          <c:x val="0.14966478374985737"/>
          <c:y val="0.85000018591430138"/>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1739130434782608E-2"/>
          <c:y val="7.8233618233618227E-2"/>
          <c:w val="0.92028985507246375"/>
          <c:h val="0.78216524216524219"/>
        </c:manualLayout>
      </c:layout>
      <c:pie3DChart>
        <c:varyColors val="1"/>
        <c:ser>
          <c:idx val="0"/>
          <c:order val="0"/>
          <c:tx>
            <c:strRef>
              <c:f>Sheet1!$B$1</c:f>
              <c:strCache>
                <c:ptCount val="1"/>
                <c:pt idx="0">
                  <c:v>Sales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BF6-4E67-AEBC-A719EB643A6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BF6-4E67-AEBC-A719EB643A6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BF6-4E67-AEBC-A719EB643A6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BF6-4E67-AEBC-A719EB643A6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4</c:v>
                </c:pt>
                <c:pt idx="1">
                  <c:v>96</c:v>
                </c:pt>
              </c:numCache>
            </c:numRef>
          </c:val>
          <c:extLst>
            <c:ext xmlns:c16="http://schemas.microsoft.com/office/drawing/2014/chart" uri="{C3380CC4-5D6E-409C-BE32-E72D297353CC}">
              <c16:uniqueId val="{00000000-555C-4694-B72E-A00AC9A2D6D7}"/>
            </c:ext>
          </c:extLst>
        </c:ser>
        <c:dLbls>
          <c:showLegendKey val="0"/>
          <c:showVal val="0"/>
          <c:showCatName val="0"/>
          <c:showSerName val="0"/>
          <c:showPercent val="0"/>
          <c:showBubbleSize val="0"/>
          <c:showLeaderLines val="1"/>
        </c:dLbls>
      </c:pie3D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2000" b="1" dirty="0">
                <a:solidFill>
                  <a:schemeClr val="tx1"/>
                </a:solidFill>
              </a:rPr>
              <a:t>People in custody with</a:t>
            </a:r>
            <a:r>
              <a:rPr lang="en-US" sz="2000" b="1" baseline="0" dirty="0">
                <a:solidFill>
                  <a:schemeClr val="tx1"/>
                </a:solidFill>
              </a:rPr>
              <a:t> SUDs </a:t>
            </a:r>
            <a:r>
              <a:rPr lang="en-US" sz="2000" b="1" dirty="0">
                <a:solidFill>
                  <a:schemeClr val="tx1"/>
                </a:solidFill>
              </a:rPr>
              <a:t>who also have a mental</a:t>
            </a:r>
            <a:r>
              <a:rPr lang="en-US" sz="2000" b="1" baseline="0" dirty="0">
                <a:solidFill>
                  <a:schemeClr val="tx1"/>
                </a:solidFill>
              </a:rPr>
              <a:t> health disorder</a:t>
            </a:r>
            <a:endParaRPr lang="en-US" sz="2000" b="1" dirty="0">
              <a:solidFill>
                <a:schemeClr val="tx1"/>
              </a:solidFill>
            </a:endParaRPr>
          </a:p>
        </c:rich>
      </c:tx>
      <c:layout>
        <c:manualLayout>
          <c:xMode val="edge"/>
          <c:yMode val="edge"/>
          <c:x val="0.14966478374985737"/>
          <c:y val="0.85000018591430138"/>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5217391304347824E-2"/>
          <c:y val="9.2422849638870638E-2"/>
          <c:w val="0.92028985507246375"/>
          <c:h val="0.7394878529218647"/>
        </c:manualLayout>
      </c:layout>
      <c:pie3DChart>
        <c:varyColors val="1"/>
        <c:ser>
          <c:idx val="0"/>
          <c:order val="0"/>
          <c:tx>
            <c:strRef>
              <c:f>Sheet1!$B$1</c:f>
              <c:strCache>
                <c:ptCount val="1"/>
                <c:pt idx="0">
                  <c:v>Sales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BE0-4F35-B68B-2533E632758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BE0-4F35-B68B-2533E632758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BE0-4F35-B68B-2533E632758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BE0-4F35-B68B-2533E632758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75</c:v>
                </c:pt>
                <c:pt idx="1">
                  <c:v>25</c:v>
                </c:pt>
              </c:numCache>
            </c:numRef>
          </c:val>
          <c:extLst>
            <c:ext xmlns:c16="http://schemas.microsoft.com/office/drawing/2014/chart" uri="{C3380CC4-5D6E-409C-BE32-E72D297353CC}">
              <c16:uniqueId val="{00000008-1BE0-4F35-B68B-2533E632758E}"/>
            </c:ext>
          </c:extLst>
        </c:ser>
        <c:dLbls>
          <c:showLegendKey val="0"/>
          <c:showVal val="0"/>
          <c:showCatName val="0"/>
          <c:showSerName val="0"/>
          <c:showPercent val="0"/>
          <c:showBubbleSize val="0"/>
          <c:showLeaderLines val="1"/>
        </c:dLbls>
      </c:pie3D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665E7-EFFD-4D81-AF65-E82AB54B482D}"/>
              </a:ext>
            </a:extLst>
          </p:cNvPr>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a:p>
        </p:txBody>
      </p:sp>
      <p:sp>
        <p:nvSpPr>
          <p:cNvPr id="3" name="Date Placeholder 2">
            <a:extLst>
              <a:ext uri="{FF2B5EF4-FFF2-40B4-BE49-F238E27FC236}">
                <a16:creationId xmlns:a16="http://schemas.microsoft.com/office/drawing/2014/main" id="{5DCB9EDA-E304-4878-8426-C7E962D7B2D5}"/>
              </a:ext>
            </a:extLst>
          </p:cNvPr>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975D2F6A-A542-4AF8-A8B1-276D6CC7E641}" type="datetimeFigureOut">
              <a:rPr lang="en-US" smtClean="0"/>
              <a:t>3/21/2018</a:t>
            </a:fld>
            <a:endParaRPr lang="en-US"/>
          </a:p>
        </p:txBody>
      </p:sp>
      <p:sp>
        <p:nvSpPr>
          <p:cNvPr id="4" name="Footer Placeholder 3">
            <a:extLst>
              <a:ext uri="{FF2B5EF4-FFF2-40B4-BE49-F238E27FC236}">
                <a16:creationId xmlns:a16="http://schemas.microsoft.com/office/drawing/2014/main" id="{623E02BC-3F0D-4FB4-A449-BECFCF5F60FB}"/>
              </a:ext>
            </a:extLst>
          </p:cNvPr>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0CC0F17-C905-46D5-AB0D-EB1C462B80D4}"/>
              </a:ext>
            </a:extLst>
          </p:cNvPr>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2FC1F383-63D8-45EC-B0B2-47691A105D7F}" type="slidenum">
              <a:rPr lang="en-US" smtClean="0"/>
              <a:t>‹#›</a:t>
            </a:fld>
            <a:endParaRPr lang="en-US"/>
          </a:p>
        </p:txBody>
      </p:sp>
    </p:spTree>
    <p:extLst>
      <p:ext uri="{BB962C8B-B14F-4D97-AF65-F5344CB8AC3E}">
        <p14:creationId xmlns:p14="http://schemas.microsoft.com/office/powerpoint/2010/main" val="1592473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BE49785F-AEC9-4CAF-8147-E59A22856DC5}" type="datetimeFigureOut">
              <a:rPr lang="en-US" smtClean="0"/>
              <a:t>3/21/2018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88D7AFB4-6AE2-405B-84EC-60E187CE7000}" type="slidenum">
              <a:rPr lang="en-US" smtClean="0"/>
              <a:t>‹#›</a:t>
            </a:fld>
            <a:endParaRPr lang="en-US"/>
          </a:p>
        </p:txBody>
      </p:sp>
    </p:spTree>
    <p:extLst>
      <p:ext uri="{BB962C8B-B14F-4D97-AF65-F5344CB8AC3E}">
        <p14:creationId xmlns:p14="http://schemas.microsoft.com/office/powerpoint/2010/main" val="53675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kenminkoff.com/ccisc.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nrepp.samhsa.gov/ProgramProfile.aspx?id=3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D24EFB-9AAE-4E7D-8EBD-69E13AFA1BA2}" type="slidenum">
              <a:rPr lang="en-US" smtClean="0"/>
              <a:t>1</a:t>
            </a:fld>
            <a:endParaRPr lang="en-US" dirty="0"/>
          </a:p>
        </p:txBody>
      </p:sp>
    </p:spTree>
    <p:extLst>
      <p:ext uri="{BB962C8B-B14F-4D97-AF65-F5344CB8AC3E}">
        <p14:creationId xmlns:p14="http://schemas.microsoft.com/office/powerpoint/2010/main" val="4027570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Percentage of people in community addiction </a:t>
            </a:r>
          </a:p>
          <a:p>
            <a:r>
              <a:rPr lang="en-US" sz="1200" kern="1200" dirty="0">
                <a:solidFill>
                  <a:schemeClr val="tx1"/>
                </a:solidFill>
                <a:effectLst/>
                <a:latin typeface="+mn-lt"/>
                <a:ea typeface="+mn-ea"/>
                <a:cs typeface="+mn-cs"/>
              </a:rPr>
              <a:t>treatment that have a mental health disorder: about half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Percentage of people in prison who use drugs and alcohol that also report a mental health problem. ….74 %</a:t>
            </a:r>
          </a:p>
          <a:p>
            <a:r>
              <a:rPr lang="en-US" sz="1200" kern="1200" dirty="0">
                <a:solidFill>
                  <a:schemeClr val="tx1"/>
                </a:solidFill>
                <a:effectLst/>
                <a:latin typeface="+mn-lt"/>
                <a:ea typeface="+mn-ea"/>
                <a:cs typeface="+mn-cs"/>
              </a:rPr>
              <a:t>Percentage of people in jail with a serious mental disorders that also have a substance use disorder….76%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40% of people with a serious MH disorder that are incarcerated in their lifetime.</a:t>
            </a:r>
          </a:p>
          <a:p>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12</a:t>
            </a:fld>
            <a:endParaRPr lang="en-US"/>
          </a:p>
        </p:txBody>
      </p:sp>
    </p:spTree>
    <p:extLst>
      <p:ext uri="{BB962C8B-B14F-4D97-AF65-F5344CB8AC3E}">
        <p14:creationId xmlns:p14="http://schemas.microsoft.com/office/powerpoint/2010/main" val="251834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BE854C"/>
              </a:buClr>
              <a:buSzPct val="65000"/>
              <a:buFont typeface="Wingdings" pitchFamily="2" charset="2"/>
              <a:buNone/>
            </a:pPr>
            <a:r>
              <a:rPr lang="en-US" dirty="0"/>
              <a:t>Old school – and a lot of disagreement</a:t>
            </a:r>
            <a:r>
              <a:rPr lang="en-US" baseline="0" dirty="0"/>
              <a:t> on the order</a:t>
            </a:r>
          </a:p>
          <a:p>
            <a:pPr>
              <a:buClr>
                <a:srgbClr val="BE854C"/>
              </a:buClr>
              <a:buSzPct val="65000"/>
              <a:buFont typeface="Wingdings" pitchFamily="2" charset="2"/>
              <a:buNone/>
            </a:pPr>
            <a:endParaRPr lang="en-US" baseline="0" dirty="0"/>
          </a:p>
          <a:p>
            <a:pPr>
              <a:buClr>
                <a:srgbClr val="BE854C"/>
              </a:buClr>
              <a:buSzPct val="65000"/>
              <a:buFont typeface="Wingdings" pitchFamily="2" charset="2"/>
              <a:buNone/>
            </a:pPr>
            <a:r>
              <a:rPr lang="en-US" baseline="0" dirty="0"/>
              <a:t>Parallel – to some extent most people with both get some level of parallel </a:t>
            </a:r>
            <a:r>
              <a:rPr lang="en-US" baseline="0" dirty="0" err="1"/>
              <a:t>tx</a:t>
            </a:r>
            <a:r>
              <a:rPr lang="en-US" baseline="0" dirty="0"/>
              <a:t>, especially in corrections</a:t>
            </a:r>
          </a:p>
          <a:p>
            <a:pPr>
              <a:buClr>
                <a:srgbClr val="BE854C"/>
              </a:buClr>
              <a:buSzPct val="65000"/>
              <a:buFont typeface="Wingdings" pitchFamily="2" charset="2"/>
              <a:buNone/>
            </a:pPr>
            <a:endParaRPr lang="en-US" baseline="0" dirty="0"/>
          </a:p>
          <a:p>
            <a:pPr>
              <a:buClr>
                <a:srgbClr val="BE854C"/>
              </a:buClr>
              <a:buSzPct val="65000"/>
              <a:buFont typeface="Wingdings" pitchFamily="2" charset="2"/>
              <a:buNone/>
            </a:pPr>
            <a:r>
              <a:rPr lang="en-US" baseline="0" dirty="0"/>
              <a:t>Integrated – even if RSAT does not delivery fully ‘integrated’ </a:t>
            </a:r>
            <a:r>
              <a:rPr lang="en-US" baseline="0" dirty="0" err="1"/>
              <a:t>tx</a:t>
            </a:r>
            <a:r>
              <a:rPr lang="en-US" baseline="0" dirty="0"/>
              <a:t>, programs can employ practices, interventions and components that support both</a:t>
            </a:r>
            <a:endParaRPr lang="en-US" dirty="0"/>
          </a:p>
        </p:txBody>
      </p:sp>
      <p:sp>
        <p:nvSpPr>
          <p:cNvPr id="4" name="Slide Number Placeholder 3"/>
          <p:cNvSpPr>
            <a:spLocks noGrp="1"/>
          </p:cNvSpPr>
          <p:nvPr>
            <p:ph type="sldNum" sz="quarter" idx="10"/>
          </p:nvPr>
        </p:nvSpPr>
        <p:spPr/>
        <p:txBody>
          <a:bodyPr/>
          <a:lstStyle/>
          <a:p>
            <a:fld id="{22D24EFB-9AAE-4E7D-8EBD-69E13AFA1BA2}" type="slidenum">
              <a:rPr lang="en-US" smtClean="0"/>
              <a:t>13</a:t>
            </a:fld>
            <a:endParaRPr lang="en-US"/>
          </a:p>
        </p:txBody>
      </p:sp>
    </p:spTree>
    <p:extLst>
      <p:ext uri="{BB962C8B-B14F-4D97-AF65-F5344CB8AC3E}">
        <p14:creationId xmlns:p14="http://schemas.microsoft.com/office/powerpoint/2010/main" val="1055143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                People with mood disorders are about twice as likely to also have a co-occurring substance use disorder.</a:t>
            </a:r>
          </a:p>
          <a:p>
            <a:r>
              <a:rPr lang="en-US" sz="1200" kern="1200" dirty="0">
                <a:solidFill>
                  <a:schemeClr val="tx1"/>
                </a:solidFill>
                <a:effectLst/>
                <a:latin typeface="+mn-lt"/>
                <a:ea typeface="+mn-ea"/>
                <a:cs typeface="+mn-cs"/>
              </a:rPr>
              <a:t>·	People with substance use disorders are about twice as likely to also have a co-occurring mood or anxiety disorder.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Integrated screening can include exploration of the relationship between substance abuse and mental health symptoms, shared triggers, and a preliminary determination of service needs.  According to Peters, et al., (2008), the goals of integrated screening include detection of:</a:t>
            </a:r>
          </a:p>
          <a:p>
            <a:r>
              <a:rPr lang="en-US" sz="1200" kern="1200" dirty="0">
                <a:solidFill>
                  <a:schemeClr val="tx1"/>
                </a:solidFill>
                <a:effectLst/>
                <a:latin typeface="+mn-lt"/>
                <a:ea typeface="+mn-ea"/>
                <a:cs typeface="+mn-cs"/>
              </a:rPr>
              <a:t>·	Current mental health and substance use symptoms and behaviors</a:t>
            </a:r>
          </a:p>
          <a:p>
            <a:r>
              <a:rPr lang="en-US" sz="1200" kern="1200" dirty="0">
                <a:solidFill>
                  <a:schemeClr val="tx1"/>
                </a:solidFill>
                <a:effectLst/>
                <a:latin typeface="+mn-lt"/>
                <a:ea typeface="+mn-ea"/>
                <a:cs typeface="+mn-cs"/>
              </a:rPr>
              <a:t>·	Influence of co-occurring disorders on symptoms or behaviors  </a:t>
            </a:r>
          </a:p>
          <a:p>
            <a:pPr lvl="0"/>
            <a:r>
              <a:rPr lang="en-US" sz="1200" kern="1200" dirty="0">
                <a:solidFill>
                  <a:schemeClr val="tx1"/>
                </a:solidFill>
                <a:effectLst/>
                <a:latin typeface="+mn-lt"/>
                <a:ea typeface="+mn-ea"/>
                <a:cs typeface="+mn-cs"/>
              </a:rPr>
              <a:t>	Cognitive deficits or medical problems that may need immediate attention</a:t>
            </a:r>
          </a:p>
          <a:p>
            <a:pPr lvl="0"/>
            <a:r>
              <a:rPr lang="en-US" sz="1200" kern="1200" dirty="0">
                <a:solidFill>
                  <a:schemeClr val="tx1"/>
                </a:solidFill>
                <a:effectLst/>
                <a:latin typeface="+mn-lt"/>
                <a:ea typeface="+mn-ea"/>
                <a:cs typeface="+mn-cs"/>
              </a:rPr>
              <a:t>	Suicidal</a:t>
            </a:r>
            <a:r>
              <a:rPr lang="en-US" sz="1200" kern="1200" baseline="0" dirty="0">
                <a:solidFill>
                  <a:schemeClr val="tx1"/>
                </a:solidFill>
                <a:effectLst/>
                <a:latin typeface="+mn-lt"/>
                <a:ea typeface="+mn-ea"/>
                <a:cs typeface="+mn-cs"/>
              </a:rPr>
              <a:t> of violent tendencies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14</a:t>
            </a:fld>
            <a:endParaRPr lang="en-US"/>
          </a:p>
        </p:txBody>
      </p:sp>
    </p:spTree>
    <p:extLst>
      <p:ext uri="{BB962C8B-B14F-4D97-AF65-F5344CB8AC3E}">
        <p14:creationId xmlns:p14="http://schemas.microsoft.com/office/powerpoint/2010/main" val="3096460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term </a:t>
            </a:r>
            <a:r>
              <a:rPr lang="en-US" sz="1200" i="1" kern="1200" dirty="0">
                <a:solidFill>
                  <a:schemeClr val="tx1"/>
                </a:solidFill>
                <a:effectLst/>
                <a:latin typeface="+mn-lt"/>
                <a:ea typeface="+mn-ea"/>
                <a:cs typeface="+mn-cs"/>
              </a:rPr>
              <a:t>‘severe and persistent mental illness’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SPMI</a:t>
            </a:r>
            <a:r>
              <a:rPr lang="en-US" sz="1200" kern="1200" dirty="0">
                <a:solidFill>
                  <a:schemeClr val="tx1"/>
                </a:solidFill>
                <a:effectLst/>
                <a:latin typeface="+mn-lt"/>
                <a:ea typeface="+mn-ea"/>
                <a:cs typeface="+mn-cs"/>
              </a:rPr>
              <a:t>) is no longer used.  For years it </a:t>
            </a:r>
            <a:r>
              <a:rPr lang="en-US" sz="1200" kern="1200" dirty="0" err="1">
                <a:solidFill>
                  <a:schemeClr val="tx1"/>
                </a:solidFill>
                <a:effectLst/>
                <a:latin typeface="+mn-lt"/>
                <a:ea typeface="+mn-ea"/>
                <a:cs typeface="+mn-cs"/>
              </a:rPr>
              <a:t>refered</a:t>
            </a:r>
            <a:r>
              <a:rPr lang="en-US" sz="1200" kern="1200" dirty="0">
                <a:solidFill>
                  <a:schemeClr val="tx1"/>
                </a:solidFill>
                <a:effectLst/>
                <a:latin typeface="+mn-lt"/>
                <a:ea typeface="+mn-ea"/>
                <a:cs typeface="+mn-cs"/>
              </a:rPr>
              <a:t> to people who experience significant impairment for long periods of time.  It has been replaced by </a:t>
            </a:r>
            <a:r>
              <a:rPr lang="en-US" sz="1200" i="1" kern="1200" dirty="0">
                <a:solidFill>
                  <a:schemeClr val="tx1"/>
                </a:solidFill>
                <a:effectLst/>
                <a:latin typeface="+mn-lt"/>
                <a:ea typeface="+mn-ea"/>
                <a:cs typeface="+mn-cs"/>
              </a:rPr>
              <a:t>‘serious mental illness (</a:t>
            </a:r>
            <a:r>
              <a:rPr lang="en-US" sz="1200" i="1" kern="1200" dirty="0" err="1">
                <a:solidFill>
                  <a:schemeClr val="tx1"/>
                </a:solidFill>
                <a:effectLst/>
                <a:latin typeface="+mn-lt"/>
                <a:ea typeface="+mn-ea"/>
                <a:cs typeface="+mn-cs"/>
              </a:rPr>
              <a:t>SMI</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does not necessarily connote the same gravity.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Legal and clinical definitions differ.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Social Security law specifies which impairments may be eligible for disability benefits and the criteria for the severity of each.  Insurance companies may also use this list to determine covered levels of care.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Clinical definitions are based on the impact of a disorder and the “serious functional impairment, which substantially interferes with or limits one or more major life activities.” (SAMHSA, 2013).  </a:t>
            </a:r>
          </a:p>
          <a:p>
            <a:endParaRPr lang="en-US" dirty="0"/>
          </a:p>
          <a:p>
            <a:r>
              <a:rPr lang="en-US" b="1" dirty="0"/>
              <a:t>SS Law Qualifying Disorders</a:t>
            </a:r>
          </a:p>
          <a:p>
            <a:pPr lvl="0"/>
            <a:r>
              <a:rPr lang="en-US" sz="1200" i="1" kern="1200" dirty="0">
                <a:solidFill>
                  <a:schemeClr val="tx1"/>
                </a:solidFill>
                <a:effectLst/>
                <a:latin typeface="+mn-lt"/>
                <a:ea typeface="+mn-ea"/>
                <a:cs typeface="+mn-cs"/>
              </a:rPr>
              <a:t>Schizophrenia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Paranoid and other psychotic disorders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Bipolar disorders (hypomanic, manic, depressive, and mixed)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Major depressive disorders (single episode or recurrent)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Schizoaffective disorders (bipolar or depressive)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Pervasive developmental disorders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Obsessive-compulsive disorders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Depression in childhood and adolescence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Panic disorder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Posttraumatic stress disorders (acute, chronic, or with delayed onset)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Bulimia Nervosa 307.51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Anorexia Nervosa 307.1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15</a:t>
            </a:fld>
            <a:endParaRPr lang="en-US"/>
          </a:p>
        </p:txBody>
      </p:sp>
    </p:spTree>
    <p:extLst>
      <p:ext uri="{BB962C8B-B14F-4D97-AF65-F5344CB8AC3E}">
        <p14:creationId xmlns:p14="http://schemas.microsoft.com/office/powerpoint/2010/main" val="2053436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Spectrum – several categories of related disorders are diagnosed</a:t>
            </a:r>
            <a:r>
              <a:rPr lang="en-US" baseline="0" dirty="0"/>
              <a:t> on a continuum of severity – including SUDs.  </a:t>
            </a:r>
          </a:p>
          <a:p>
            <a:endParaRPr lang="en-US" baseline="0" dirty="0"/>
          </a:p>
          <a:p>
            <a:r>
              <a:rPr lang="en-US" baseline="0" dirty="0"/>
              <a:t>Also – Trauma-related disorders are now their own category and not part of anxiety disorders </a:t>
            </a:r>
            <a:endParaRPr lang="en-US" dirty="0"/>
          </a:p>
          <a:p>
            <a:endParaRPr lang="en-US" dirty="0"/>
          </a:p>
          <a:p>
            <a:r>
              <a:rPr lang="en-US" dirty="0"/>
              <a:t>Some</a:t>
            </a:r>
            <a:r>
              <a:rPr lang="en-US" baseline="0" dirty="0"/>
              <a:t> clients might not meet the threshold for all the symptoms required for a diagnosis of a disorder, but could still benefit from mental health treatment or from treatment planning that addresses certain issues - trauma (for example) or anxiety.</a:t>
            </a:r>
          </a:p>
          <a:p>
            <a:endParaRPr lang="en-US" baseline="0" dirty="0"/>
          </a:p>
          <a:p>
            <a:r>
              <a:rPr lang="en-US" baseline="0" dirty="0"/>
              <a:t>Some clients may be depressed with some agitation that does not constitute ‘mania or manic’ episodes, but might be at risk for progressing from depression to bi-polar disorder. </a:t>
            </a:r>
            <a:endParaRPr lang="en-US" dirty="0"/>
          </a:p>
          <a:p>
            <a:endParaRPr lang="en-US" dirty="0"/>
          </a:p>
          <a:p>
            <a:endParaRPr lang="en-US" dirty="0"/>
          </a:p>
          <a:p>
            <a:endParaRPr lang="en-US" dirty="0"/>
          </a:p>
          <a:p>
            <a:endParaRPr lang="en-US" dirty="0"/>
          </a:p>
          <a:p>
            <a:endParaRPr lang="en-US" dirty="0"/>
          </a:p>
          <a:p>
            <a:r>
              <a:rPr lang="en-US" dirty="0"/>
              <a:t>Beck depression</a:t>
            </a:r>
            <a:r>
              <a:rPr lang="en-US" baseline="0" dirty="0"/>
              <a:t> inventory</a:t>
            </a:r>
          </a:p>
          <a:p>
            <a:r>
              <a:rPr lang="en-US" baseline="0" dirty="0"/>
              <a:t>Trauma Symptom Checklist</a:t>
            </a:r>
          </a:p>
          <a:p>
            <a:endParaRPr lang="en-US" baseline="0" dirty="0"/>
          </a:p>
          <a:p>
            <a:r>
              <a:rPr lang="en-US" baseline="0" dirty="0" err="1"/>
              <a:t>ASI</a:t>
            </a:r>
            <a:r>
              <a:rPr lang="en-US" baseline="0" dirty="0"/>
              <a:t> and GAIN both screen/assess for MH disorders  and will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16</a:t>
            </a:fld>
            <a:endParaRPr lang="en-US"/>
          </a:p>
        </p:txBody>
      </p:sp>
    </p:spTree>
    <p:extLst>
      <p:ext uri="{BB962C8B-B14F-4D97-AF65-F5344CB8AC3E}">
        <p14:creationId xmlns:p14="http://schemas.microsoft.com/office/powerpoint/2010/main" val="3608322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percent of state prisons screen for MH disorders upon intake; the proportion of jails is not as high but</a:t>
            </a:r>
            <a:r>
              <a:rPr lang="en-US" baseline="0" dirty="0"/>
              <a:t> many jails also screen</a:t>
            </a:r>
            <a:endParaRPr lang="en-US" dirty="0"/>
          </a:p>
          <a:p>
            <a:endParaRPr lang="en-US" dirty="0"/>
          </a:p>
          <a:p>
            <a:r>
              <a:rPr lang="en-US" dirty="0"/>
              <a:t>A positive screen</a:t>
            </a:r>
            <a:r>
              <a:rPr lang="en-US" baseline="0" dirty="0"/>
              <a:t> would indicate the person would be referred for an in-depth assessment and evaluation/interview with a qualified MH staff</a:t>
            </a:r>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17</a:t>
            </a:fld>
            <a:endParaRPr lang="en-US"/>
          </a:p>
        </p:txBody>
      </p:sp>
    </p:spTree>
    <p:extLst>
      <p:ext uri="{BB962C8B-B14F-4D97-AF65-F5344CB8AC3E}">
        <p14:creationId xmlns:p14="http://schemas.microsoft.com/office/powerpoint/2010/main" val="3010685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MH disorders change and one change</a:t>
            </a:r>
            <a:r>
              <a:rPr lang="en-US" baseline="0" dirty="0"/>
              <a:t> agent is substance use – abstinence can precipitate the emergence of MH symptoms; increased substance use or returns to substance use can trigger worsening of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Rates of mental health disorders vary by gender; women have overall higher rates of most mental health disorders, with the exception of schizophrenia. 	Females are more likely to develop PTSD after experiencing a traumatic event (NIH, 2015). </a:t>
            </a:r>
          </a:p>
          <a:p>
            <a:endParaRPr lang="en-US" sz="1200" kern="1200" dirty="0">
              <a:solidFill>
                <a:schemeClr val="tx1"/>
              </a:solidFill>
              <a:effectLst/>
              <a:latin typeface="+mn-lt"/>
              <a:ea typeface="+mn-ea"/>
              <a:cs typeface="+mn-cs"/>
            </a:endParaRPr>
          </a:p>
          <a:p>
            <a:r>
              <a:rPr lang="en-US" sz="1200" kern="1200" dirty="0">
                <a:solidFill>
                  <a:srgbClr val="FF0000"/>
                </a:solidFill>
                <a:effectLst/>
                <a:latin typeface="+mn-lt"/>
                <a:ea typeface="+mn-ea"/>
                <a:cs typeface="+mn-cs"/>
              </a:rPr>
              <a:t>·	Some mental health disorders are common among men and women in correctional drug treatment programs (NIDA, 2007). </a:t>
            </a:r>
          </a:p>
          <a:p>
            <a:r>
              <a:rPr lang="en-US" sz="1200" kern="1200" dirty="0">
                <a:solidFill>
                  <a:srgbClr val="FF0000"/>
                </a:solidFill>
                <a:effectLst/>
                <a:latin typeface="+mn-lt"/>
                <a:ea typeface="+mn-ea"/>
                <a:cs typeface="+mn-cs"/>
              </a:rPr>
              <a:t>	For males: depression and antisocial personality disorder are common; for females: PTSD, major depression and anxiety disorders. </a:t>
            </a:r>
          </a:p>
          <a:p>
            <a:endParaRPr lang="en-US" sz="1200" kern="1200" dirty="0">
              <a:solidFill>
                <a:srgbClr val="FF0000"/>
              </a:solidFill>
              <a:effectLst/>
              <a:latin typeface="+mn-lt"/>
              <a:ea typeface="+mn-ea"/>
              <a:cs typeface="+mn-cs"/>
            </a:endParaRPr>
          </a:p>
          <a:p>
            <a:r>
              <a:rPr lang="en-US" sz="1200" kern="1200" dirty="0">
                <a:solidFill>
                  <a:srgbClr val="FF0000"/>
                </a:solidFill>
                <a:effectLst/>
                <a:latin typeface="+mn-lt"/>
                <a:ea typeface="+mn-ea"/>
                <a:cs typeface="+mn-cs"/>
              </a:rPr>
              <a:t>Patients with OCD can develop a panic</a:t>
            </a:r>
            <a:r>
              <a:rPr lang="en-US" sz="1200" kern="1200" baseline="0" dirty="0">
                <a:solidFill>
                  <a:srgbClr val="FF0000"/>
                </a:solidFill>
                <a:effectLst/>
                <a:latin typeface="+mn-lt"/>
                <a:ea typeface="+mn-ea"/>
                <a:cs typeface="+mn-cs"/>
              </a:rPr>
              <a:t> disorder</a:t>
            </a:r>
          </a:p>
          <a:p>
            <a:r>
              <a:rPr lang="en-US" sz="1200" kern="1200" baseline="0" dirty="0">
                <a:solidFill>
                  <a:srgbClr val="FF0000"/>
                </a:solidFill>
                <a:effectLst/>
                <a:latin typeface="+mn-lt"/>
                <a:ea typeface="+mn-ea"/>
                <a:cs typeface="+mn-cs"/>
              </a:rPr>
              <a:t>Panic disorder can lead to agoraphobia</a:t>
            </a:r>
            <a:endParaRPr lang="en-US" sz="1200" kern="1200" dirty="0">
              <a:solidFill>
                <a:srgbClr val="FF0000"/>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18</a:t>
            </a:fld>
            <a:endParaRPr lang="en-US"/>
          </a:p>
        </p:txBody>
      </p:sp>
    </p:spTree>
    <p:extLst>
      <p:ext uri="{BB962C8B-B14F-4D97-AF65-F5344CB8AC3E}">
        <p14:creationId xmlns:p14="http://schemas.microsoft.com/office/powerpoint/2010/main" val="118759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PRISM</a:t>
            </a:r>
          </a:p>
          <a:p>
            <a:r>
              <a:rPr lang="en-US" dirty="0"/>
              <a:t>GAIN</a:t>
            </a:r>
          </a:p>
          <a:p>
            <a:r>
              <a:rPr lang="en-US" dirty="0" err="1"/>
              <a:t>ASI</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Assessment tools are generally used to identify the likely presence and severity of co-occurring disorders, but do not ‘diagnose.” Some of these assessments require significant training to administer; some are proprietary and can have associated costs. The information is usually combined with a comprehensive psychosocial history, a review of administrative files.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mental health diagnosis can</a:t>
            </a:r>
            <a:r>
              <a:rPr lang="en-US" sz="1200" kern="1200" baseline="0" dirty="0">
                <a:solidFill>
                  <a:schemeClr val="tx1"/>
                </a:solidFill>
                <a:effectLst/>
                <a:latin typeface="+mn-lt"/>
                <a:ea typeface="+mn-ea"/>
                <a:cs typeface="+mn-cs"/>
              </a:rPr>
              <a:t> be made after </a:t>
            </a:r>
            <a:r>
              <a:rPr lang="en-US" sz="1200" kern="1200" dirty="0">
                <a:solidFill>
                  <a:schemeClr val="tx1"/>
                </a:solidFill>
                <a:effectLst/>
                <a:latin typeface="+mn-lt"/>
                <a:ea typeface="+mn-ea"/>
                <a:cs typeface="+mn-cs"/>
              </a:rPr>
              <a:t>an interview with a qualified behavioral health practitioner who makes a based on the total picture. </a:t>
            </a:r>
          </a:p>
          <a:p>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19</a:t>
            </a:fld>
            <a:endParaRPr lang="en-US"/>
          </a:p>
        </p:txBody>
      </p:sp>
    </p:spTree>
    <p:extLst>
      <p:ext uri="{BB962C8B-B14F-4D97-AF65-F5344CB8AC3E}">
        <p14:creationId xmlns:p14="http://schemas.microsoft.com/office/powerpoint/2010/main" val="1474408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Cannabis, cocaine and other stimulants have been found to contribute to episodes of decompensation and suicidality (Reis, 2003) and precipitate psychotic relapse in people with schizophrenia who had previously achieved remission (</a:t>
            </a:r>
            <a:r>
              <a:rPr lang="en-US" i="1" dirty="0" err="1"/>
              <a:t>Gururajan</a:t>
            </a:r>
            <a:r>
              <a:rPr lang="en-US" i="1" dirty="0"/>
              <a:t> et al., 2012). </a:t>
            </a:r>
          </a:p>
          <a:p>
            <a:endParaRPr lang="en-US" dirty="0"/>
          </a:p>
          <a:p>
            <a:endParaRPr lang="en-US" dirty="0"/>
          </a:p>
          <a:p>
            <a:r>
              <a:rPr lang="en-US" dirty="0"/>
              <a:t>Cannabis – may seem like a low-risk substance but</a:t>
            </a:r>
            <a:r>
              <a:rPr lang="en-US" baseline="0" dirty="0"/>
              <a:t> causes a lot of problems for people with mental health disorders</a:t>
            </a:r>
          </a:p>
          <a:p>
            <a:endParaRPr lang="en-US" baseline="0" dirty="0"/>
          </a:p>
          <a:p>
            <a:r>
              <a:rPr lang="en-US" baseline="0" dirty="0"/>
              <a:t>Cocaine – has been shown to trigger relapses in psychotic disorders in patients whose symptom were stable</a:t>
            </a:r>
          </a:p>
          <a:p>
            <a:endParaRPr lang="en-US" baseline="0" dirty="0"/>
          </a:p>
          <a:p>
            <a:r>
              <a:rPr lang="en-US" baseline="0" dirty="0"/>
              <a:t>Meth and other stimulants also cause problems or exacerbate certain symptoms such as paranoia</a:t>
            </a:r>
          </a:p>
          <a:p>
            <a:endParaRPr lang="en-US" baseline="0" dirty="0"/>
          </a:p>
          <a:p>
            <a:r>
              <a:rPr lang="en-US" baseline="0" dirty="0"/>
              <a:t>Schedule I club drugs – many ‘psychedelics’; some amphetamine-based , </a:t>
            </a:r>
            <a:r>
              <a:rPr lang="en-US" baseline="0" dirty="0" err="1"/>
              <a:t>MDMA</a:t>
            </a:r>
            <a:r>
              <a:rPr lang="en-US" baseline="0" dirty="0"/>
              <a:t> or ecstasy, PCP and about 100 others </a:t>
            </a:r>
          </a:p>
          <a:p>
            <a:endParaRPr lang="en-US" baseline="0" dirty="0"/>
          </a:p>
          <a:p>
            <a:r>
              <a:rPr lang="en-US" baseline="0" dirty="0"/>
              <a:t>Alcohol – Self-</a:t>
            </a:r>
            <a:r>
              <a:rPr lang="en-US" baseline="0" dirty="0" err="1"/>
              <a:t>medicator</a:t>
            </a:r>
            <a:r>
              <a:rPr lang="en-US" baseline="0" dirty="0"/>
              <a:t> often for anxiety disorders </a:t>
            </a:r>
          </a:p>
          <a:p>
            <a:endParaRPr lang="en-US" baseline="0" dirty="0"/>
          </a:p>
          <a:p>
            <a:r>
              <a:rPr lang="en-US" baseline="0" dirty="0"/>
              <a:t>Opioids – highly associated with MH disorders and with suicidal behavior and risk</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20</a:t>
            </a:fld>
            <a:endParaRPr lang="en-US"/>
          </a:p>
        </p:txBody>
      </p:sp>
    </p:spTree>
    <p:extLst>
      <p:ext uri="{BB962C8B-B14F-4D97-AF65-F5344CB8AC3E}">
        <p14:creationId xmlns:p14="http://schemas.microsoft.com/office/powerpoint/2010/main" val="3868973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21</a:t>
            </a:fld>
            <a:endParaRPr lang="en-US"/>
          </a:p>
        </p:txBody>
      </p:sp>
    </p:spTree>
    <p:extLst>
      <p:ext uri="{BB962C8B-B14F-4D97-AF65-F5344CB8AC3E}">
        <p14:creationId xmlns:p14="http://schemas.microsoft.com/office/powerpoint/2010/main" val="1660245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buClr>
                <a:srgbClr val="BE854C"/>
              </a:buClr>
              <a:buSzPct val="65000"/>
              <a:buFont typeface="Wingdings" panose="05000000000000000000" pitchFamily="2" charset="2"/>
              <a:buChar char="Ø"/>
            </a:pPr>
            <a:endParaRPr lang="en-US" altLang="en-US" sz="2400"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02" indent="-291616">
              <a:defRPr>
                <a:solidFill>
                  <a:schemeClr val="tx1"/>
                </a:solidFill>
                <a:latin typeface="Calibri" panose="020F0502020204030204" pitchFamily="34" charset="0"/>
                <a:cs typeface="Arial" panose="020B0604020202020204" pitchFamily="34" charset="0"/>
              </a:defRPr>
            </a:lvl2pPr>
            <a:lvl3pPr marL="1166464" indent="-233292">
              <a:defRPr>
                <a:solidFill>
                  <a:schemeClr val="tx1"/>
                </a:solidFill>
                <a:latin typeface="Calibri" panose="020F0502020204030204" pitchFamily="34" charset="0"/>
                <a:cs typeface="Arial" panose="020B0604020202020204" pitchFamily="34" charset="0"/>
              </a:defRPr>
            </a:lvl3pPr>
            <a:lvl4pPr marL="1633050" indent="-233292">
              <a:defRPr>
                <a:solidFill>
                  <a:schemeClr val="tx1"/>
                </a:solidFill>
                <a:latin typeface="Calibri" panose="020F0502020204030204" pitchFamily="34" charset="0"/>
                <a:cs typeface="Arial" panose="020B0604020202020204" pitchFamily="34" charset="0"/>
              </a:defRPr>
            </a:lvl4pPr>
            <a:lvl5pPr marL="2099636" indent="-233292">
              <a:defRPr>
                <a:solidFill>
                  <a:schemeClr val="tx1"/>
                </a:solidFill>
                <a:latin typeface="Calibri" panose="020F050202020403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19461AA-1343-49FE-9B0A-6F89E51BB3C6}" type="slidenum">
              <a:rPr lang="en-US" altLang="en-US" smtClean="0">
                <a:latin typeface="Arial" panose="020B0604020202020204" pitchFamily="34" charset="0"/>
              </a:rPr>
              <a:pPr/>
              <a:t>2</a:t>
            </a:fld>
            <a:endParaRPr lang="en-US" altLang="en-US" dirty="0">
              <a:latin typeface="Arial" panose="020B0604020202020204" pitchFamily="34" charset="0"/>
            </a:endParaRPr>
          </a:p>
        </p:txBody>
      </p:sp>
    </p:spTree>
    <p:extLst>
      <p:ext uri="{BB962C8B-B14F-4D97-AF65-F5344CB8AC3E}">
        <p14:creationId xmlns:p14="http://schemas.microsoft.com/office/powerpoint/2010/main" val="251721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RSAT programs are never really dealing</a:t>
            </a:r>
            <a:r>
              <a:rPr lang="en-US" baseline="0" dirty="0"/>
              <a:t> with CODs but rather tri-occurring issues</a:t>
            </a:r>
          </a:p>
          <a:p>
            <a:endParaRPr lang="en-US" baseline="0" dirty="0"/>
          </a:p>
          <a:p>
            <a:r>
              <a:rPr lang="en-US" dirty="0"/>
              <a:t>Which means coordinating</a:t>
            </a:r>
            <a:r>
              <a:rPr lang="en-US" baseline="0" dirty="0"/>
              <a:t> rehabilitation and recovery in all 3 areas – assessing the impact of each and the way they interact </a:t>
            </a:r>
          </a:p>
          <a:p>
            <a:r>
              <a:rPr lang="en-US" baseline="0" dirty="0"/>
              <a:t>Involving coordination between all 3 categories' of staff in facilities and upon release</a:t>
            </a:r>
          </a:p>
          <a:p>
            <a:r>
              <a:rPr lang="en-US" baseline="0" dirty="0"/>
              <a:t>And risk and needs assessment as well as interventions that address them</a:t>
            </a:r>
          </a:p>
          <a:p>
            <a:endParaRPr lang="en-US" baseline="0" dirty="0"/>
          </a:p>
          <a:p>
            <a:r>
              <a:rPr lang="en-US" sz="1200" kern="1200" dirty="0">
                <a:solidFill>
                  <a:schemeClr val="tx1"/>
                </a:solidFill>
                <a:effectLst/>
                <a:latin typeface="+mn-lt"/>
                <a:ea typeface="+mn-ea"/>
                <a:cs typeface="+mn-cs"/>
              </a:rPr>
              <a:t>Research shows that the same indicators that predict recidivism among individuals without mental health disorders (criminal values, criminal associates, etc.) apply to individuals with mental health diagnoses (Prins &amp; Draper, 2009). If individuals with co-occurring disorders have high levels of criminal thinking and long histories of criminal behavior, interventions to reduce criminogenic risk factors are required, along with mental health and substance abuse treatment to reduce the likelihood of recidivism.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MH disorders can</a:t>
            </a:r>
            <a:r>
              <a:rPr lang="en-US" sz="1200" kern="1200" baseline="0" dirty="0">
                <a:solidFill>
                  <a:schemeClr val="tx1"/>
                </a:solidFill>
                <a:effectLst/>
                <a:latin typeface="+mn-lt"/>
                <a:ea typeface="+mn-ea"/>
                <a:cs typeface="+mn-cs"/>
              </a:rPr>
              <a:t> be an important responsivity issue. </a:t>
            </a:r>
            <a:r>
              <a:rPr lang="en-US" sz="1200" kern="1200" dirty="0">
                <a:solidFill>
                  <a:schemeClr val="tx1"/>
                </a:solidFill>
                <a:effectLst/>
                <a:latin typeface="+mn-lt"/>
                <a:ea typeface="+mn-ea"/>
                <a:cs typeface="+mn-cs"/>
              </a:rPr>
              <a:t>For example, an individual with active symptoms of psychosis who</a:t>
            </a:r>
            <a:r>
              <a:rPr lang="en-US" sz="1200" kern="1200" baseline="0" dirty="0">
                <a:solidFill>
                  <a:schemeClr val="tx1"/>
                </a:solidFill>
                <a:effectLst/>
                <a:latin typeface="+mn-lt"/>
                <a:ea typeface="+mn-ea"/>
                <a:cs typeface="+mn-cs"/>
              </a:rPr>
              <a:t> is</a:t>
            </a:r>
            <a:r>
              <a:rPr lang="en-US" sz="1200" kern="1200" dirty="0">
                <a:solidFill>
                  <a:schemeClr val="tx1"/>
                </a:solidFill>
                <a:effectLst/>
                <a:latin typeface="+mn-lt"/>
                <a:ea typeface="+mn-ea"/>
                <a:cs typeface="+mn-cs"/>
              </a:rPr>
              <a:t> in need of addiction treatment may not do well in RSAT until they are stabilized through mental health counseling and/or they are stabilized on effective anti-psychotic, sometimes in combination with other psychiatric medications. But, they may do very well in RSAT once this has been accomplished. Likewise a risk and needs assessment may indicate an individual is at high risk for self-harm or suicide and may not be appropriate for participation in an RSAT program until the issue is addressed.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D7AFB4-6AE2-405B-84EC-60E187CE7000}" type="slidenum">
              <a:rPr lang="en-US" smtClean="0"/>
              <a:t>22</a:t>
            </a:fld>
            <a:endParaRPr lang="en-US"/>
          </a:p>
        </p:txBody>
      </p:sp>
    </p:spTree>
    <p:extLst>
      <p:ext uri="{BB962C8B-B14F-4D97-AF65-F5344CB8AC3E}">
        <p14:creationId xmlns:p14="http://schemas.microsoft.com/office/powerpoint/2010/main" val="2896465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‘Quadrant’ model is part of the </a:t>
            </a:r>
            <a:r>
              <a:rPr lang="en-US" sz="1200" u="sng" kern="1200" dirty="0">
                <a:solidFill>
                  <a:schemeClr val="tx1"/>
                </a:solidFill>
                <a:effectLst/>
                <a:latin typeface="+mn-lt"/>
                <a:ea typeface="+mn-ea"/>
                <a:cs typeface="+mn-cs"/>
                <a:hlinkClick r:id="rId3"/>
              </a:rPr>
              <a:t>Comprehensive, Continuous, Integrated System of Care Model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Minkoff</a:t>
            </a:r>
            <a:r>
              <a:rPr lang="en-US" sz="1200" kern="1200" dirty="0">
                <a:solidFill>
                  <a:schemeClr val="tx1"/>
                </a:solidFill>
                <a:effectLst/>
                <a:latin typeface="+mn-lt"/>
                <a:ea typeface="+mn-ea"/>
                <a:cs typeface="+mn-cs"/>
              </a:rPr>
              <a:t> and Cline, 2004). has been internationally applied to patient placement and care management for co-occurring disorders. It suggests a way to structure collaboration by assigning primary management of patient care according to the severity of each disorder.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Quadrant I – </a:t>
            </a:r>
            <a:r>
              <a:rPr lang="en-US" sz="1200" kern="1200" dirty="0">
                <a:solidFill>
                  <a:schemeClr val="tx1"/>
                </a:solidFill>
                <a:effectLst/>
                <a:latin typeface="+mn-lt"/>
                <a:ea typeface="+mn-ea"/>
                <a:cs typeface="+mn-cs"/>
              </a:rPr>
              <a:t>These individuals are in the ‘low severity’ quadrant for both disorders, but in custody settings they often have a high degree of criminogenic risk factors that combine with their mental health and substance abuse issues to increase the risk of recidivism.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Quadrant II – </a:t>
            </a:r>
            <a:r>
              <a:rPr lang="en-US" sz="1200" kern="1200" dirty="0">
                <a:solidFill>
                  <a:schemeClr val="tx1"/>
                </a:solidFill>
                <a:effectLst/>
                <a:latin typeface="+mn-lt"/>
                <a:ea typeface="+mn-ea"/>
                <a:cs typeface="+mn-cs"/>
              </a:rPr>
              <a:t>The majority of</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individuals RSAT programs serve are likely to have severe substance use disorders and less serious mental health problems. Some of these individuals may benefit from psychiatric medications for depression or other disorders and may require ongoing medication management.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Quadrant III –  </a:t>
            </a:r>
            <a:r>
              <a:rPr lang="en-US" sz="1200" b="0" i="0" kern="1200" dirty="0">
                <a:solidFill>
                  <a:schemeClr val="tx1"/>
                </a:solidFill>
                <a:effectLst/>
                <a:latin typeface="+mn-lt"/>
                <a:ea typeface="+mn-ea"/>
                <a:cs typeface="+mn-cs"/>
              </a:rPr>
              <a:t>Serious</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mental illness,</a:t>
            </a:r>
            <a:r>
              <a:rPr lang="en-US" sz="1200" kern="1200" baseline="0" dirty="0">
                <a:solidFill>
                  <a:schemeClr val="tx1"/>
                </a:solidFill>
                <a:effectLst/>
                <a:latin typeface="+mn-lt"/>
                <a:ea typeface="+mn-ea"/>
                <a:cs typeface="+mn-cs"/>
              </a:rPr>
              <a:t> but </a:t>
            </a:r>
            <a:r>
              <a:rPr lang="en-US" sz="1200" kern="1200" dirty="0">
                <a:solidFill>
                  <a:schemeClr val="tx1"/>
                </a:solidFill>
                <a:effectLst/>
                <a:latin typeface="+mn-lt"/>
                <a:ea typeface="+mn-ea"/>
                <a:cs typeface="+mn-cs"/>
              </a:rPr>
              <a:t>do not have severe substance abuse problems and are not appropriate for RSAT. Their mental health problems, however, may be exacerbated by substance abuse.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Quadrant IV –</a:t>
            </a:r>
            <a:r>
              <a:rPr lang="en-US" sz="1200" kern="1200" dirty="0">
                <a:solidFill>
                  <a:schemeClr val="tx1"/>
                </a:solidFill>
                <a:effectLst/>
                <a:latin typeface="+mn-lt"/>
                <a:ea typeface="+mn-ea"/>
                <a:cs typeface="+mn-cs"/>
              </a:rPr>
              <a:t> Serious mental illness who also have severe substance use disorders.  Mental health staff usually makes the determination if mental health symptoms are stablelized to allow them to benefit from RSAT.  Require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collaborative treatment planning and close monitoring. Continuity of care is critical for re-entry - requires a high level of pre-release planning and integrated care coordination.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23</a:t>
            </a:fld>
            <a:endParaRPr lang="en-US"/>
          </a:p>
        </p:txBody>
      </p:sp>
    </p:spTree>
    <p:extLst>
      <p:ext uri="{BB962C8B-B14F-4D97-AF65-F5344CB8AC3E}">
        <p14:creationId xmlns:p14="http://schemas.microsoft.com/office/powerpoint/2010/main" val="4069610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15000"/>
              </a:lnSpc>
              <a:spcBef>
                <a:spcPts val="600"/>
              </a:spcBef>
              <a:spcAft>
                <a:spcPts val="0"/>
              </a:spcAft>
            </a:pPr>
            <a:r>
              <a:rPr lang="en-US" sz="1200" b="1" kern="1200" dirty="0">
                <a:solidFill>
                  <a:schemeClr val="tx1"/>
                </a:solidFill>
                <a:effectLst/>
                <a:latin typeface="+mn-lt"/>
                <a:ea typeface="+mn-ea"/>
                <a:cs typeface="+mn-cs"/>
              </a:rPr>
              <a:t>Communication: Staff - </a:t>
            </a:r>
            <a:r>
              <a:rPr lang="en-US" sz="1200" kern="1200" dirty="0">
                <a:solidFill>
                  <a:schemeClr val="tx1"/>
                </a:solidFill>
                <a:effectLst/>
                <a:latin typeface="+mn-lt"/>
                <a:ea typeface="+mn-ea"/>
                <a:cs typeface="+mn-cs"/>
              </a:rPr>
              <a:t>Ad hoc contact between mental health services and RSAT programs is not sufficient for the level of bi-directional communication required. Check-ins, team meetings, joint staffing, access to consultation and specialists, sitting-in on appointments with prescribers, and looping in security and other program partners must be built into operations by design. </a:t>
            </a:r>
            <a:r>
              <a:rPr lang="en-US" sz="1200" b="1" kern="1200" dirty="0">
                <a:solidFill>
                  <a:schemeClr val="tx1"/>
                </a:solidFill>
                <a:effectLst/>
                <a:latin typeface="+mn-lt"/>
                <a:ea typeface="+mn-ea"/>
                <a:cs typeface="+mn-cs"/>
              </a:rPr>
              <a:t>Clients </a:t>
            </a:r>
            <a:r>
              <a:rPr lang="en-US" sz="1200" spc="25" dirty="0">
                <a:effectLst/>
                <a:latin typeface="Arial"/>
                <a:ea typeface="Calibri"/>
                <a:cs typeface="Times New Roman"/>
              </a:rPr>
              <a:t>simple explanations of complex issues and options. Low health literacy levels, linguistic/cultural and cognitive barriers are challenges. Confirming comprehension of key points, symptom and medication monitoring and exploring insights about how mental health problems can trigger the urge to use. This is the heart and soul of relapse prevention for individuals with CODs.</a:t>
            </a:r>
            <a:endParaRPr lang="en-US" sz="1200" dirty="0">
              <a:effectLst/>
              <a:latin typeface="+mn-lt"/>
              <a:ea typeface="Calibri"/>
              <a:cs typeface="Times New Roman"/>
            </a:endParaRPr>
          </a:p>
          <a:p>
            <a:pPr lvl="0"/>
            <a:endParaRPr lang="en-US" sz="1200" b="1" i="1" kern="1200" dirty="0">
              <a:solidFill>
                <a:schemeClr val="tx1"/>
              </a:solidFill>
              <a:effectLst/>
              <a:latin typeface="+mn-lt"/>
              <a:ea typeface="+mn-ea"/>
              <a:cs typeface="+mn-cs"/>
            </a:endParaRPr>
          </a:p>
          <a:p>
            <a:pPr lvl="0"/>
            <a:r>
              <a:rPr lang="en-US" sz="1200" b="1" i="1"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Collaboration: </a:t>
            </a:r>
            <a:r>
              <a:rPr lang="en-US" sz="1200" b="1" kern="1200" dirty="0">
                <a:solidFill>
                  <a:schemeClr val="tx1"/>
                </a:solidFill>
                <a:effectLst/>
                <a:latin typeface="+mn-lt"/>
                <a:ea typeface="+mn-ea"/>
                <a:cs typeface="+mn-cs"/>
              </a:rPr>
              <a:t>Staff</a:t>
            </a:r>
            <a:r>
              <a:rPr lang="en-US" sz="1200" i="1" kern="120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No single discipline can facilitate durable recoveries among people with co-occurring disorders in custody by going it alone. Integration implies strategies that reach out to housing, health care, supported employment, peer recovery services …and more. It involves  meeting the needs of a group with a triad of intersecting stigmas - at the outset. </a:t>
            </a:r>
            <a:r>
              <a:rPr lang="en-US" sz="1200" b="1" kern="1200" dirty="0">
                <a:solidFill>
                  <a:schemeClr val="tx1"/>
                </a:solidFill>
                <a:effectLst/>
                <a:latin typeface="+mn-lt"/>
                <a:ea typeface="+mn-ea"/>
                <a:cs typeface="+mn-cs"/>
              </a:rPr>
              <a:t>Clients:</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RSAT graduates may have valid reasons for avoiding institutions and interactions with service providers, many of whom are eager to reciprocate with skepticism. Clients with multiple needs are more likely to achieve the level of independence they require to remain in the community when they can rely on a number of people, providers and social service agencies.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Coordination;</a:t>
            </a:r>
            <a:r>
              <a:rPr lang="en-US" sz="1200" b="1" kern="1200" baseline="0" dirty="0">
                <a:solidFill>
                  <a:schemeClr val="tx1"/>
                </a:solidFill>
                <a:effectLst/>
                <a:latin typeface="+mn-lt"/>
                <a:ea typeface="+mn-ea"/>
                <a:cs typeface="+mn-cs"/>
              </a:rPr>
              <a:t> Staff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Unified treatment and pre-release planning can help to consolidate the work load</a:t>
            </a:r>
            <a:r>
              <a:rPr lang="en-US" sz="1200" kern="1200" baseline="0" dirty="0">
                <a:solidFill>
                  <a:schemeClr val="tx1"/>
                </a:solidFill>
                <a:effectLst/>
                <a:latin typeface="+mn-lt"/>
                <a:ea typeface="+mn-ea"/>
                <a:cs typeface="+mn-cs"/>
              </a:rPr>
              <a:t> and make sure efforts aren’t duplicated or fall through the cracks. </a:t>
            </a:r>
            <a:r>
              <a:rPr lang="en-US" sz="1200" kern="1200" dirty="0">
                <a:solidFill>
                  <a:schemeClr val="tx1"/>
                </a:solidFill>
                <a:effectLst/>
                <a:latin typeface="+mn-lt"/>
                <a:ea typeface="+mn-ea"/>
                <a:cs typeface="+mn-cs"/>
              </a:rPr>
              <a:t>Establishing consistent designated contacts at key community agencies can help coordinate post-release care. </a:t>
            </a:r>
            <a:r>
              <a:rPr lang="en-US" sz="1200" b="1" kern="1200" dirty="0">
                <a:solidFill>
                  <a:schemeClr val="tx1"/>
                </a:solidFill>
                <a:effectLst/>
                <a:latin typeface="+mn-lt"/>
                <a:ea typeface="+mn-ea"/>
                <a:cs typeface="+mn-cs"/>
              </a:rPr>
              <a:t>Clients – </a:t>
            </a:r>
            <a:r>
              <a:rPr lang="en-US" sz="1200" kern="1200" dirty="0">
                <a:solidFill>
                  <a:schemeClr val="tx1"/>
                </a:solidFill>
                <a:effectLst/>
                <a:latin typeface="+mn-lt"/>
                <a:ea typeface="+mn-ea"/>
                <a:cs typeface="+mn-cs"/>
              </a:rPr>
              <a:t>Realistic expectations regarding accessible services upon release are critical…transportation, access, waiting lists and</a:t>
            </a:r>
            <a:r>
              <a:rPr lang="en-US" sz="1200" kern="1200" baseline="0" dirty="0">
                <a:solidFill>
                  <a:schemeClr val="tx1"/>
                </a:solidFill>
                <a:effectLst/>
                <a:latin typeface="+mn-lt"/>
                <a:ea typeface="+mn-ea"/>
                <a:cs typeface="+mn-cs"/>
              </a:rPr>
              <a:t> a balance of clinical and non-clinical supports/</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Consultation:</a:t>
            </a:r>
            <a:r>
              <a:rPr lang="en-US" sz="1200" b="1" i="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Staff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Prescribers, mental health specialist, pain management specialists, psychiatrists and physicians certified in addictions, and psychiatric social workers all have specific areas of expertise. Conferring with resources available to your facility on individual cases is essential. There are also resources available through state mental health and substance abuse authorities and local university research centers, and federal resources that support practice improvement. </a:t>
            </a:r>
            <a:r>
              <a:rPr lang="en-US" sz="1200" b="1" kern="1200" dirty="0">
                <a:solidFill>
                  <a:schemeClr val="tx1"/>
                </a:solidFill>
                <a:effectLst/>
                <a:latin typeface="+mn-lt"/>
                <a:ea typeface="+mn-ea"/>
                <a:cs typeface="+mn-cs"/>
              </a:rPr>
              <a:t>Clients – </a:t>
            </a:r>
            <a:r>
              <a:rPr lang="en-US" sz="1200" b="0" kern="1200" dirty="0">
                <a:solidFill>
                  <a:schemeClr val="tx1"/>
                </a:solidFill>
                <a:effectLst/>
                <a:latin typeface="+mn-lt"/>
                <a:ea typeface="+mn-ea"/>
                <a:cs typeface="+mn-cs"/>
              </a:rPr>
              <a:t>proactive</a:t>
            </a:r>
            <a:r>
              <a:rPr lang="en-US" sz="1200" b="0" kern="1200" baseline="0" dirty="0">
                <a:solidFill>
                  <a:schemeClr val="tx1"/>
                </a:solidFill>
                <a:effectLst/>
                <a:latin typeface="+mn-lt"/>
                <a:ea typeface="+mn-ea"/>
                <a:cs typeface="+mn-cs"/>
              </a:rPr>
              <a:t> about seeking out resources such as </a:t>
            </a:r>
            <a:r>
              <a:rPr lang="en-US" sz="1200" b="0" kern="1200" baseline="0" dirty="0" err="1">
                <a:solidFill>
                  <a:schemeClr val="tx1"/>
                </a:solidFill>
                <a:effectLst/>
                <a:latin typeface="+mn-lt"/>
                <a:ea typeface="+mn-ea"/>
                <a:cs typeface="+mn-cs"/>
              </a:rPr>
              <a:t>NAMI</a:t>
            </a:r>
            <a:r>
              <a:rPr lang="en-US" sz="1200" b="0" kern="1200" baseline="0" dirty="0">
                <a:solidFill>
                  <a:schemeClr val="tx1"/>
                </a:solidFill>
                <a:effectLst/>
                <a:latin typeface="+mn-lt"/>
                <a:ea typeface="+mn-ea"/>
                <a:cs typeface="+mn-cs"/>
              </a:rPr>
              <a:t>, consumer mental health offices, peer support, state protection and advocacy et.</a:t>
            </a:r>
          </a:p>
          <a:p>
            <a:pPr lvl="0"/>
            <a:endParaRPr lang="en-US" sz="1200" b="0"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Cross</a:t>
            </a:r>
            <a:r>
              <a:rPr lang="en-US" sz="1200" b="1" kern="1200" baseline="0" dirty="0">
                <a:solidFill>
                  <a:schemeClr val="tx1"/>
                </a:solidFill>
                <a:effectLst/>
                <a:latin typeface="+mn-lt"/>
                <a:ea typeface="+mn-ea"/>
                <a:cs typeface="+mn-cs"/>
              </a:rPr>
              <a:t> Training:</a:t>
            </a:r>
            <a:r>
              <a:rPr lang="en-US" sz="1200" b="1" kern="1200" dirty="0">
                <a:solidFill>
                  <a:schemeClr val="tx1"/>
                </a:solidFill>
                <a:effectLst/>
                <a:latin typeface="+mn-lt"/>
                <a:ea typeface="+mn-ea"/>
                <a:cs typeface="+mn-cs"/>
              </a:rPr>
              <a:t> Staff</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In service training by mental health and addiction specialists experienced in co-occurring recovery offer training for community mental health and substance abuse service providers in every state. Promoting more knowledge about substances, addiction, trauma, medications and various evidence-based approaches.</a:t>
            </a:r>
            <a:r>
              <a:rPr lang="en-US" sz="1200"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Clients: </a:t>
            </a:r>
            <a:r>
              <a:rPr lang="en-US" sz="1200" b="0" kern="1200" baseline="0" dirty="0">
                <a:solidFill>
                  <a:schemeClr val="tx1"/>
                </a:solidFill>
                <a:effectLst/>
                <a:latin typeface="+mn-lt"/>
                <a:ea typeface="+mn-ea"/>
                <a:cs typeface="+mn-cs"/>
              </a:rPr>
              <a:t>information and resource for learning about both disorders shown to be beneficial – printed and web-based materials available..</a:t>
            </a:r>
            <a:endParaRPr lang="en-US" sz="1200" b="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88D7AFB4-6AE2-405B-84EC-60E187CE7000}" type="slidenum">
              <a:rPr lang="en-US" smtClean="0"/>
              <a:t>24</a:t>
            </a:fld>
            <a:endParaRPr lang="en-US"/>
          </a:p>
        </p:txBody>
      </p:sp>
    </p:spTree>
    <p:extLst>
      <p:ext uri="{BB962C8B-B14F-4D97-AF65-F5344CB8AC3E}">
        <p14:creationId xmlns:p14="http://schemas.microsoft.com/office/powerpoint/2010/main" val="2927571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CBT combined</a:t>
            </a:r>
            <a:r>
              <a:rPr lang="en-US" baseline="0" dirty="0"/>
              <a:t> manual as well as other CBT techniques </a:t>
            </a:r>
          </a:p>
          <a:p>
            <a:r>
              <a:rPr lang="en-US" sz="1200" kern="1200" dirty="0" err="1">
                <a:solidFill>
                  <a:schemeClr val="tx1"/>
                </a:solidFill>
                <a:effectLst/>
                <a:latin typeface="+mn-lt"/>
                <a:ea typeface="+mn-ea"/>
                <a:cs typeface="+mn-cs"/>
              </a:rPr>
              <a:t>MRT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T4C</a:t>
            </a:r>
            <a:r>
              <a:rPr lang="en-US" sz="1200" kern="1200" dirty="0">
                <a:solidFill>
                  <a:schemeClr val="tx1"/>
                </a:solidFill>
                <a:effectLst/>
                <a:latin typeface="+mn-lt"/>
                <a:ea typeface="+mn-ea"/>
                <a:cs typeface="+mn-cs"/>
              </a:rPr>
              <a:t>, ART….Another example of a CBT hybrid specifically developed for veterans and active military is </a:t>
            </a:r>
            <a:r>
              <a:rPr lang="en-US" sz="1200" u="sng" kern="1200" dirty="0">
                <a:solidFill>
                  <a:schemeClr val="tx1"/>
                </a:solidFill>
                <a:effectLst/>
                <a:latin typeface="+mn-lt"/>
                <a:ea typeface="+mn-ea"/>
                <a:cs typeface="+mn-cs"/>
                <a:hlinkClick r:id="rId3" tooltip="Maintaining Independence and Sobriety through Systems Integration, Outreach, and Networking (MISSION)"/>
              </a:rPr>
              <a:t>Maintaining Independence and Sobriety through Systems Integration, Outreach, and Networking (MISSION)</a:t>
            </a:r>
            <a:r>
              <a:rPr lang="en-US" sz="1200" u="sng" kern="1200" dirty="0">
                <a:solidFill>
                  <a:schemeClr val="tx1"/>
                </a:solidFill>
                <a:effectLst/>
                <a:latin typeface="+mn-lt"/>
                <a:ea typeface="+mn-ea"/>
                <a:cs typeface="+mn-cs"/>
              </a:rPr>
              <a:t>. </a:t>
            </a:r>
            <a:endParaRPr lang="en-US" baseline="0" dirty="0"/>
          </a:p>
          <a:p>
            <a:endParaRPr lang="en-US" baseline="0" dirty="0"/>
          </a:p>
          <a:p>
            <a:r>
              <a:rPr lang="en-US" baseline="0" dirty="0"/>
              <a:t>MI,  MET, Contingency management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WRAP, </a:t>
            </a:r>
            <a:r>
              <a:rPr lang="en-US" baseline="0" dirty="0" err="1"/>
              <a:t>IRM</a:t>
            </a:r>
            <a:r>
              <a:rPr lang="en-US" baseline="0" dirty="0"/>
              <a:t>, Psychoeducation-- Advanced directives</a:t>
            </a:r>
          </a:p>
          <a:p>
            <a:endParaRPr lang="en-US" baseline="0" dirty="0"/>
          </a:p>
          <a:p>
            <a:r>
              <a:rPr lang="en-US" baseline="0" dirty="0" err="1"/>
              <a:t>TREM</a:t>
            </a:r>
            <a:r>
              <a:rPr lang="en-US" baseline="0" dirty="0"/>
              <a:t>, Seeking Safety, TARGET, TAMAR, Trauma-focused CBT</a:t>
            </a:r>
          </a:p>
          <a:p>
            <a:endParaRPr lang="en-US" baseline="0" dirty="0"/>
          </a:p>
          <a:p>
            <a:r>
              <a:rPr lang="en-US" baseline="0" dirty="0"/>
              <a:t>Specialize POs, Teams, </a:t>
            </a:r>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25</a:t>
            </a:fld>
            <a:endParaRPr lang="en-US"/>
          </a:p>
        </p:txBody>
      </p:sp>
    </p:spTree>
    <p:extLst>
      <p:ext uri="{BB962C8B-B14F-4D97-AF65-F5344CB8AC3E}">
        <p14:creationId xmlns:p14="http://schemas.microsoft.com/office/powerpoint/2010/main" val="3033274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AUDs – under</a:t>
            </a:r>
            <a:r>
              <a:rPr lang="en-US" baseline="0" dirty="0"/>
              <a:t> </a:t>
            </a:r>
            <a:r>
              <a:rPr lang="en-US" baseline="0" dirty="0" err="1"/>
              <a:t>untilized</a:t>
            </a:r>
            <a:r>
              <a:rPr lang="en-US" baseline="0" dirty="0"/>
              <a:t>  naltrexone (oral and injectable) –the only one that is shown to reduce drinking for people who haven’t stopped. Acamprosate (helpful if people take it after not drinking for several days – but not Antabuse – no longer first line, especially not for people with MH</a:t>
            </a:r>
          </a:p>
          <a:p>
            <a:r>
              <a:rPr lang="en-US" baseline="0" dirty="0"/>
              <a:t>(new medication available in Europe)</a:t>
            </a:r>
          </a:p>
          <a:p>
            <a:endParaRPr lang="en-US" baseline="0" dirty="0"/>
          </a:p>
          <a:p>
            <a:r>
              <a:rPr lang="en-US" baseline="0" dirty="0"/>
              <a:t>Injectable long acting naltrexone can have effect on both opioid use and alcohol…</a:t>
            </a:r>
          </a:p>
          <a:p>
            <a:endParaRPr lang="en-US" baseline="0" dirty="0"/>
          </a:p>
          <a:p>
            <a:r>
              <a:rPr lang="en-US" baseline="0" dirty="0"/>
              <a:t>Methadone – structure of going to the clinic can be helpful, but buprenorphine may be less likely to interact with other medications, Dosages of OAT may need to be split or adjusted.  Addiction psychiatrist is best. </a:t>
            </a:r>
          </a:p>
          <a:p>
            <a:endParaRPr lang="en-US" baseline="0" dirty="0"/>
          </a:p>
          <a:p>
            <a:r>
              <a:rPr lang="en-US" baseline="0" dirty="0"/>
              <a:t>Benzo’s and other meds with abuse potential – avoided but sometime required ---also some studies show they do better with benzo’s at complying with </a:t>
            </a:r>
            <a:r>
              <a:rPr lang="en-US" baseline="0" dirty="0" err="1"/>
              <a:t>tx</a:t>
            </a:r>
            <a:r>
              <a:rPr lang="en-US" baseline="0" dirty="0"/>
              <a:t> and abstinence for ETOH</a:t>
            </a:r>
          </a:p>
          <a:p>
            <a:endParaRPr lang="en-US" baseline="0" dirty="0"/>
          </a:p>
          <a:p>
            <a:r>
              <a:rPr lang="en-US" sz="1200" kern="1200" dirty="0">
                <a:solidFill>
                  <a:schemeClr val="tx1"/>
                </a:solidFill>
                <a:effectLst/>
                <a:latin typeface="+mn-lt"/>
                <a:ea typeface="+mn-ea"/>
                <a:cs typeface="+mn-cs"/>
              </a:rPr>
              <a:t>Piloted in a few re-entry programs and mental health courts is a new generation of anti-psychotic drugs that are administered in long-acting injectable form, with effects that continue for 30 days or more. Injectable anti-psychotic agents can be helpful if medication adherence is poor or uncertain (</a:t>
            </a:r>
            <a:r>
              <a:rPr lang="en-US" sz="1200" kern="1200" dirty="0" err="1">
                <a:solidFill>
                  <a:schemeClr val="tx1"/>
                </a:solidFill>
                <a:effectLst/>
                <a:latin typeface="+mn-lt"/>
                <a:ea typeface="+mn-ea"/>
                <a:cs typeface="+mn-cs"/>
              </a:rPr>
              <a:t>Bosanac</a:t>
            </a:r>
            <a:r>
              <a:rPr lang="en-US" sz="1200" kern="1200" dirty="0">
                <a:solidFill>
                  <a:schemeClr val="tx1"/>
                </a:solidFill>
                <a:effectLst/>
                <a:latin typeface="+mn-lt"/>
                <a:ea typeface="+mn-ea"/>
                <a:cs typeface="+mn-cs"/>
              </a:rPr>
              <a:t> and Castle, 2015). These long-acting injectable anti-psychotics must be initiated in advance of release to allow time to achieve the desired steady therapeutic dosage.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Certain anti-psychotics are associated with better outcomes regarding criminal and violent behavior and regarding cessation of alcohol and other drug use.  Medication compliance and side effects are an issue along with continuity of care.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Mood stabilizers – for bi-polar disorders can also be used in conjunction with other meds. Including benzos. Some have been highly associated in research studies with diminished alcohol use.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Ant-depressants – only about a third have response  </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26</a:t>
            </a:fld>
            <a:endParaRPr lang="en-US"/>
          </a:p>
        </p:txBody>
      </p:sp>
    </p:spTree>
    <p:extLst>
      <p:ext uri="{BB962C8B-B14F-4D97-AF65-F5344CB8AC3E}">
        <p14:creationId xmlns:p14="http://schemas.microsoft.com/office/powerpoint/2010/main" val="3744256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What approaches have been most effective in RSAT programs for addressing mental health concerns?</a:t>
            </a:r>
          </a:p>
          <a:p>
            <a:pPr marL="0" indent="0">
              <a:buNone/>
            </a:pPr>
            <a:endParaRPr lang="en-US" sz="300" dirty="0"/>
          </a:p>
          <a:p>
            <a:pPr marL="457200" indent="-457200">
              <a:buAutoNum type="alphaLcParenR"/>
            </a:pPr>
            <a:r>
              <a:rPr lang="en-US" sz="1200" dirty="0"/>
              <a:t>Specific integrated interventions</a:t>
            </a:r>
          </a:p>
          <a:p>
            <a:pPr marL="457200" indent="-457200">
              <a:buAutoNum type="alphaLcParenR"/>
            </a:pPr>
            <a:r>
              <a:rPr lang="en-US" sz="1200" dirty="0"/>
              <a:t>Peer support/ recovery self-management</a:t>
            </a:r>
          </a:p>
          <a:p>
            <a:pPr marL="457200" indent="-457200">
              <a:buAutoNum type="alphaLcParenR"/>
            </a:pPr>
            <a:r>
              <a:rPr lang="en-US" sz="1200" dirty="0"/>
              <a:t>Coordinated treatment/reentry planning with MH</a:t>
            </a:r>
          </a:p>
          <a:p>
            <a:pPr marL="457200" indent="-457200">
              <a:buAutoNum type="alphaLcParenR"/>
            </a:pPr>
            <a:r>
              <a:rPr lang="en-US" sz="1200" dirty="0"/>
              <a:t>Linkages to specialized re-entry supports</a:t>
            </a:r>
          </a:p>
          <a:p>
            <a:pPr marL="457200" indent="-457200">
              <a:buAutoNum type="alphaLcParenR"/>
            </a:pPr>
            <a:r>
              <a:rPr lang="en-US" sz="1200" dirty="0"/>
              <a:t>Dedicated RSAT programs for clients with CODs</a:t>
            </a:r>
          </a:p>
          <a:p>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27</a:t>
            </a:fld>
            <a:endParaRPr lang="en-US"/>
          </a:p>
        </p:txBody>
      </p:sp>
    </p:spTree>
    <p:extLst>
      <p:ext uri="{BB962C8B-B14F-4D97-AF65-F5344CB8AC3E}">
        <p14:creationId xmlns:p14="http://schemas.microsoft.com/office/powerpoint/2010/main" val="1433316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02" indent="-291616">
              <a:defRPr>
                <a:solidFill>
                  <a:schemeClr val="tx1"/>
                </a:solidFill>
                <a:latin typeface="Calibri" panose="020F0502020204030204" pitchFamily="34" charset="0"/>
                <a:cs typeface="Arial" panose="020B0604020202020204" pitchFamily="34" charset="0"/>
              </a:defRPr>
            </a:lvl2pPr>
            <a:lvl3pPr marL="1166464" indent="-233292">
              <a:defRPr>
                <a:solidFill>
                  <a:schemeClr val="tx1"/>
                </a:solidFill>
                <a:latin typeface="Calibri" panose="020F0502020204030204" pitchFamily="34" charset="0"/>
                <a:cs typeface="Arial" panose="020B0604020202020204" pitchFamily="34" charset="0"/>
              </a:defRPr>
            </a:lvl3pPr>
            <a:lvl4pPr marL="1633050" indent="-233292">
              <a:defRPr>
                <a:solidFill>
                  <a:schemeClr val="tx1"/>
                </a:solidFill>
                <a:latin typeface="Calibri" panose="020F0502020204030204" pitchFamily="34" charset="0"/>
                <a:cs typeface="Arial" panose="020B0604020202020204" pitchFamily="34" charset="0"/>
              </a:defRPr>
            </a:lvl4pPr>
            <a:lvl5pPr marL="2099636" indent="-233292">
              <a:defRPr>
                <a:solidFill>
                  <a:schemeClr val="tx1"/>
                </a:solidFill>
                <a:latin typeface="Calibri" panose="020F050202020403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2124BDE-A707-4539-97A1-64C83279819C}" type="slidenum">
              <a:rPr lang="en-US" altLang="en-US" smtClean="0">
                <a:solidFill>
                  <a:srgbClr val="000000"/>
                </a:solidFill>
                <a:latin typeface="Arial" panose="020B0604020202020204" pitchFamily="34" charset="0"/>
              </a:rPr>
              <a:pPr/>
              <a:t>29</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79303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02" indent="-291616">
              <a:defRPr>
                <a:solidFill>
                  <a:schemeClr val="tx1"/>
                </a:solidFill>
                <a:latin typeface="Calibri" panose="020F0502020204030204" pitchFamily="34" charset="0"/>
                <a:cs typeface="Arial" panose="020B0604020202020204" pitchFamily="34" charset="0"/>
              </a:defRPr>
            </a:lvl2pPr>
            <a:lvl3pPr marL="1166464" indent="-233292">
              <a:defRPr>
                <a:solidFill>
                  <a:schemeClr val="tx1"/>
                </a:solidFill>
                <a:latin typeface="Calibri" panose="020F0502020204030204" pitchFamily="34" charset="0"/>
                <a:cs typeface="Arial" panose="020B0604020202020204" pitchFamily="34" charset="0"/>
              </a:defRPr>
            </a:lvl3pPr>
            <a:lvl4pPr marL="1633050" indent="-233292">
              <a:defRPr>
                <a:solidFill>
                  <a:schemeClr val="tx1"/>
                </a:solidFill>
                <a:latin typeface="Calibri" panose="020F0502020204030204" pitchFamily="34" charset="0"/>
                <a:cs typeface="Arial" panose="020B0604020202020204" pitchFamily="34" charset="0"/>
              </a:defRPr>
            </a:lvl4pPr>
            <a:lvl5pPr marL="2099636" indent="-233292">
              <a:defRPr>
                <a:solidFill>
                  <a:schemeClr val="tx1"/>
                </a:solidFill>
                <a:latin typeface="Calibri" panose="020F050202020403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5F94A1A-52CD-47D6-AFD3-31948AD65244}" type="slidenum">
              <a:rPr lang="en-US" altLang="en-US" smtClean="0">
                <a:solidFill>
                  <a:srgbClr val="000000"/>
                </a:solidFill>
                <a:latin typeface="Arial" panose="020B0604020202020204" pitchFamily="34" charset="0"/>
              </a:rPr>
              <a:pPr/>
              <a:t>30</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325439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02" indent="-291616">
              <a:defRPr>
                <a:solidFill>
                  <a:schemeClr val="tx1"/>
                </a:solidFill>
                <a:latin typeface="Calibri" panose="020F0502020204030204" pitchFamily="34" charset="0"/>
                <a:cs typeface="Arial" panose="020B0604020202020204" pitchFamily="34" charset="0"/>
              </a:defRPr>
            </a:lvl2pPr>
            <a:lvl3pPr marL="1166464" indent="-233292">
              <a:defRPr>
                <a:solidFill>
                  <a:schemeClr val="tx1"/>
                </a:solidFill>
                <a:latin typeface="Calibri" panose="020F0502020204030204" pitchFamily="34" charset="0"/>
                <a:cs typeface="Arial" panose="020B0604020202020204" pitchFamily="34" charset="0"/>
              </a:defRPr>
            </a:lvl3pPr>
            <a:lvl4pPr marL="1633050" indent="-233292">
              <a:defRPr>
                <a:solidFill>
                  <a:schemeClr val="tx1"/>
                </a:solidFill>
                <a:latin typeface="Calibri" panose="020F0502020204030204" pitchFamily="34" charset="0"/>
                <a:cs typeface="Arial" panose="020B0604020202020204" pitchFamily="34" charset="0"/>
              </a:defRPr>
            </a:lvl4pPr>
            <a:lvl5pPr marL="2099636" indent="-233292">
              <a:defRPr>
                <a:solidFill>
                  <a:schemeClr val="tx1"/>
                </a:solidFill>
                <a:latin typeface="Calibri" panose="020F050202020403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4DDE335-F703-4903-BA8E-AF554FA885E8}" type="slidenum">
              <a:rPr lang="en-US" altLang="en-US" smtClean="0">
                <a:solidFill>
                  <a:srgbClr val="000000"/>
                </a:solidFill>
                <a:latin typeface="Arial" panose="020B0604020202020204" pitchFamily="34" charset="0"/>
              </a:rPr>
              <a:pPr/>
              <a:t>31</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325138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D24EFB-9AAE-4E7D-8EBD-69E13AFA1BA2}"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733758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buClr>
                <a:srgbClr val="BE854C"/>
              </a:buClr>
              <a:buSzPct val="65000"/>
              <a:buFont typeface="Wingdings" panose="05000000000000000000" pitchFamily="2" charset="2"/>
              <a:buChar char="Ø"/>
            </a:pPr>
            <a:endParaRPr lang="en-US" altLang="en-US" sz="2400"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02" indent="-291616">
              <a:defRPr>
                <a:solidFill>
                  <a:schemeClr val="tx1"/>
                </a:solidFill>
                <a:latin typeface="Calibri" panose="020F0502020204030204" pitchFamily="34" charset="0"/>
                <a:cs typeface="Arial" panose="020B0604020202020204" pitchFamily="34" charset="0"/>
              </a:defRPr>
            </a:lvl2pPr>
            <a:lvl3pPr marL="1166464" indent="-233292">
              <a:defRPr>
                <a:solidFill>
                  <a:schemeClr val="tx1"/>
                </a:solidFill>
                <a:latin typeface="Calibri" panose="020F0502020204030204" pitchFamily="34" charset="0"/>
                <a:cs typeface="Arial" panose="020B0604020202020204" pitchFamily="34" charset="0"/>
              </a:defRPr>
            </a:lvl3pPr>
            <a:lvl4pPr marL="1633050" indent="-233292">
              <a:defRPr>
                <a:solidFill>
                  <a:schemeClr val="tx1"/>
                </a:solidFill>
                <a:latin typeface="Calibri" panose="020F0502020204030204" pitchFamily="34" charset="0"/>
                <a:cs typeface="Arial" panose="020B0604020202020204" pitchFamily="34" charset="0"/>
              </a:defRPr>
            </a:lvl4pPr>
            <a:lvl5pPr marL="2099636" indent="-233292">
              <a:defRPr>
                <a:solidFill>
                  <a:schemeClr val="tx1"/>
                </a:solidFill>
                <a:latin typeface="Calibri" panose="020F050202020403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6A2C4F2-C2BE-413C-A5B4-89A59286ED85}" type="slidenum">
              <a:rPr lang="en-US" altLang="en-US" smtClean="0">
                <a:latin typeface="Arial" panose="020B0604020202020204" pitchFamily="34" charset="0"/>
              </a:rPr>
              <a:pPr/>
              <a:t>3</a:t>
            </a:fld>
            <a:endParaRPr lang="en-US" altLang="en-US" dirty="0">
              <a:latin typeface="Arial" panose="020B0604020202020204" pitchFamily="34" charset="0"/>
            </a:endParaRPr>
          </a:p>
        </p:txBody>
      </p:sp>
    </p:spTree>
    <p:extLst>
      <p:ext uri="{BB962C8B-B14F-4D97-AF65-F5344CB8AC3E}">
        <p14:creationId xmlns:p14="http://schemas.microsoft.com/office/powerpoint/2010/main" val="2676790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Clr>
                <a:srgbClr val="BE854C"/>
              </a:buClr>
              <a:buSzPct val="65000"/>
              <a:buFont typeface="Wingdings" panose="05000000000000000000" pitchFamily="2" charset="2"/>
              <a:buNone/>
            </a:pPr>
            <a:r>
              <a:rPr lang="en-US" altLang="en-US" dirty="0"/>
              <a:t>Example:</a:t>
            </a:r>
          </a:p>
          <a:p>
            <a:pPr>
              <a:buClr>
                <a:srgbClr val="BE854C"/>
              </a:buClr>
              <a:buSzPct val="65000"/>
              <a:buFont typeface="Wingdings" panose="05000000000000000000" pitchFamily="2" charset="2"/>
              <a:buNone/>
            </a:pPr>
            <a:endParaRPr lang="en-US" altLang="en-US" dirty="0"/>
          </a:p>
          <a:p>
            <a:pPr>
              <a:buClr>
                <a:srgbClr val="BE854C"/>
              </a:buClr>
              <a:buSzPct val="65000"/>
              <a:buFont typeface="Wingdings" panose="05000000000000000000" pitchFamily="2" charset="2"/>
              <a:buNone/>
            </a:pPr>
            <a:r>
              <a:rPr lang="en-US" altLang="en-US" dirty="0"/>
              <a:t>If you can understand the form that allows your insurance to bill at a hospital, you can’t be seen.</a:t>
            </a:r>
          </a:p>
          <a:p>
            <a:pPr>
              <a:buClr>
                <a:srgbClr val="BE854C"/>
              </a:buClr>
              <a:buSzPct val="65000"/>
              <a:buFont typeface="Wingdings" panose="05000000000000000000" pitchFamily="2" charset="2"/>
              <a:buNone/>
            </a:pPr>
            <a:r>
              <a:rPr lang="en-US" altLang="en-US" dirty="0"/>
              <a:t>If you can’t understand the consent to treat form, you don’t get treatment.</a:t>
            </a:r>
          </a:p>
          <a:p>
            <a:pPr>
              <a:buClr>
                <a:srgbClr val="BE854C"/>
              </a:buClr>
              <a:buSzPct val="65000"/>
              <a:buFont typeface="Wingdings" panose="05000000000000000000" pitchFamily="2" charset="2"/>
              <a:buNone/>
            </a:pPr>
            <a:endParaRPr lang="en-US" altLang="en-US" dirty="0"/>
          </a:p>
          <a:p>
            <a:pPr>
              <a:buClr>
                <a:srgbClr val="BE854C"/>
              </a:buClr>
              <a:buSzPct val="65000"/>
              <a:buFont typeface="Wingdings" panose="05000000000000000000" pitchFamily="2" charset="2"/>
              <a:buNone/>
            </a:pPr>
            <a:r>
              <a:rPr lang="en-US" altLang="en-US" dirty="0"/>
              <a:t>Pretty basic, but the research shows that most people do not understand these forms, but they mostly sign them anyway. Let’s look at some research that applies to our population.</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8202" indent="-291616">
              <a:defRPr>
                <a:solidFill>
                  <a:schemeClr val="tx1"/>
                </a:solidFill>
                <a:latin typeface="Calibri" panose="020F0502020204030204" pitchFamily="34" charset="0"/>
                <a:cs typeface="Arial" panose="020B0604020202020204" pitchFamily="34" charset="0"/>
              </a:defRPr>
            </a:lvl2pPr>
            <a:lvl3pPr marL="1166464" indent="-233292">
              <a:defRPr>
                <a:solidFill>
                  <a:schemeClr val="tx1"/>
                </a:solidFill>
                <a:latin typeface="Calibri" panose="020F0502020204030204" pitchFamily="34" charset="0"/>
                <a:cs typeface="Arial" panose="020B0604020202020204" pitchFamily="34" charset="0"/>
              </a:defRPr>
            </a:lvl3pPr>
            <a:lvl4pPr marL="1633050" indent="-233292">
              <a:defRPr>
                <a:solidFill>
                  <a:schemeClr val="tx1"/>
                </a:solidFill>
                <a:latin typeface="Calibri" panose="020F0502020204030204" pitchFamily="34" charset="0"/>
                <a:cs typeface="Arial" panose="020B0604020202020204" pitchFamily="34" charset="0"/>
              </a:defRPr>
            </a:lvl4pPr>
            <a:lvl5pPr marL="2099636" indent="-233292">
              <a:defRPr>
                <a:solidFill>
                  <a:schemeClr val="tx1"/>
                </a:solidFill>
                <a:latin typeface="Calibri" panose="020F0502020204030204" pitchFamily="34" charset="0"/>
                <a:cs typeface="Arial" panose="020B0604020202020204" pitchFamily="34" charset="0"/>
              </a:defRPr>
            </a:lvl5pPr>
            <a:lvl6pPr marL="2566221"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2806"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9392"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5978" indent="-23329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F83B075-94DE-4C29-AF4B-302C1255F7AA}" type="slidenum">
              <a:rPr lang="en-US" altLang="en-US" smtClean="0">
                <a:latin typeface="Arial" panose="020B0604020202020204" pitchFamily="34" charset="0"/>
              </a:rPr>
              <a:pPr/>
              <a:t>4</a:t>
            </a:fld>
            <a:endParaRPr lang="en-US" altLang="en-US" dirty="0">
              <a:latin typeface="Arial" panose="020B0604020202020204" pitchFamily="34" charset="0"/>
            </a:endParaRPr>
          </a:p>
        </p:txBody>
      </p:sp>
    </p:spTree>
    <p:extLst>
      <p:ext uri="{BB962C8B-B14F-4D97-AF65-F5344CB8AC3E}">
        <p14:creationId xmlns:p14="http://schemas.microsoft.com/office/powerpoint/2010/main" val="141337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D24EFB-9AAE-4E7D-8EBD-69E13AFA1BA2}" type="slidenum">
              <a:rPr lang="en-US" smtClean="0"/>
              <a:t>5</a:t>
            </a:fld>
            <a:endParaRPr lang="en-US" dirty="0"/>
          </a:p>
        </p:txBody>
      </p:sp>
    </p:spTree>
    <p:extLst>
      <p:ext uri="{BB962C8B-B14F-4D97-AF65-F5344CB8AC3E}">
        <p14:creationId xmlns:p14="http://schemas.microsoft.com/office/powerpoint/2010/main" val="1167206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BE854C"/>
              </a:buClr>
              <a:buSzPct val="65000"/>
              <a:buFont typeface="Wingdings" pitchFamily="2" charset="2"/>
              <a:buNone/>
            </a:pPr>
            <a:endParaRPr lang="en-US" dirty="0"/>
          </a:p>
        </p:txBody>
      </p:sp>
      <p:sp>
        <p:nvSpPr>
          <p:cNvPr id="4" name="Slide Number Placeholder 3"/>
          <p:cNvSpPr>
            <a:spLocks noGrp="1"/>
          </p:cNvSpPr>
          <p:nvPr>
            <p:ph type="sldNum" sz="quarter" idx="10"/>
          </p:nvPr>
        </p:nvSpPr>
        <p:spPr/>
        <p:txBody>
          <a:bodyPr/>
          <a:lstStyle/>
          <a:p>
            <a:fld id="{22D24EFB-9AAE-4E7D-8EBD-69E13AFA1BA2}" type="slidenum">
              <a:rPr lang="en-US" smtClean="0"/>
              <a:t>7</a:t>
            </a:fld>
            <a:endParaRPr lang="en-US"/>
          </a:p>
        </p:txBody>
      </p:sp>
    </p:spTree>
    <p:extLst>
      <p:ext uri="{BB962C8B-B14F-4D97-AF65-F5344CB8AC3E}">
        <p14:creationId xmlns:p14="http://schemas.microsoft.com/office/powerpoint/2010/main" val="3802712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None/>
            </a:pPr>
            <a:r>
              <a:rPr lang="en-US" i="1" dirty="0"/>
              <a:t>What is the most challenging aspect of dealing with mental health issues in RSAT programs?</a:t>
            </a:r>
          </a:p>
          <a:p>
            <a:pPr marL="514350" indent="-514350">
              <a:spcAft>
                <a:spcPts val="1200"/>
              </a:spcAft>
              <a:buFont typeface="Arial" panose="020B0604020202020204" pitchFamily="34" charset="0"/>
              <a:buAutoNum type="alphaLcParenR"/>
            </a:pPr>
            <a:r>
              <a:rPr lang="en-US" sz="1200" dirty="0"/>
              <a:t>Accommodating clients with a serious mental health diagnosis in RSAT programs</a:t>
            </a:r>
          </a:p>
          <a:p>
            <a:pPr marL="514350" indent="-514350">
              <a:spcAft>
                <a:spcPts val="1200"/>
              </a:spcAft>
              <a:buFont typeface="Arial" panose="020B0604020202020204" pitchFamily="34" charset="0"/>
              <a:buAutoNum type="alphaLcParenR"/>
            </a:pPr>
            <a:r>
              <a:rPr lang="en-US" sz="1200" dirty="0"/>
              <a:t>Determining when an RSAT client without a mental health diagnosis may require psychiatric care</a:t>
            </a:r>
          </a:p>
          <a:p>
            <a:pPr marL="514350" indent="-514350">
              <a:spcAft>
                <a:spcPts val="1200"/>
              </a:spcAft>
              <a:buFont typeface="Arial" panose="020B0604020202020204" pitchFamily="34" charset="0"/>
              <a:buAutoNum type="alphaLcParenR"/>
            </a:pPr>
            <a:r>
              <a:rPr lang="en-US" sz="1200" dirty="0"/>
              <a:t>Ensuring clients who have mental health disorders focus on SUD recovery while in RSAT programs</a:t>
            </a:r>
          </a:p>
          <a:p>
            <a:pPr marL="514350" indent="-514350">
              <a:buFont typeface="Arial" panose="020B0604020202020204" pitchFamily="34" charset="0"/>
              <a:buAutoNum type="alphaLcParenR"/>
            </a:pPr>
            <a:r>
              <a:rPr lang="en-US" sz="1200" dirty="0"/>
              <a:t>Communication and collaboration with mental health services regarding RSAT clients with CODs</a:t>
            </a:r>
          </a:p>
          <a:p>
            <a:endParaRPr lang="en-US" dirty="0"/>
          </a:p>
          <a:p>
            <a:r>
              <a:rPr lang="en-US" dirty="0"/>
              <a:t>Please</a:t>
            </a:r>
            <a:r>
              <a:rPr lang="en-US" baseline="0" dirty="0"/>
              <a:t> choose the best answer if possible</a:t>
            </a:r>
          </a:p>
          <a:p>
            <a:endParaRPr lang="en-US" baseline="0" dirty="0"/>
          </a:p>
          <a:p>
            <a:r>
              <a:rPr lang="en-US" baseline="0" dirty="0"/>
              <a:t>But also – feel free to add comments in the chat box</a:t>
            </a:r>
          </a:p>
          <a:p>
            <a:endParaRPr lang="en-US" baseline="0" dirty="0"/>
          </a:p>
          <a:p>
            <a:r>
              <a:rPr lang="en-US" baseline="0" dirty="0"/>
              <a:t>For example are their clients with specific MH disorders that have the hardest time</a:t>
            </a:r>
          </a:p>
          <a:p>
            <a:r>
              <a:rPr lang="en-US" baseline="0" dirty="0"/>
              <a:t>Are medication issue or other specifics </a:t>
            </a:r>
            <a:endParaRPr lang="en-US" dirty="0"/>
          </a:p>
        </p:txBody>
      </p:sp>
      <p:sp>
        <p:nvSpPr>
          <p:cNvPr id="4" name="Slide Number Placeholder 3"/>
          <p:cNvSpPr>
            <a:spLocks noGrp="1"/>
          </p:cNvSpPr>
          <p:nvPr>
            <p:ph type="sldNum" sz="quarter" idx="10"/>
          </p:nvPr>
        </p:nvSpPr>
        <p:spPr/>
        <p:txBody>
          <a:bodyPr/>
          <a:lstStyle/>
          <a:p>
            <a:fld id="{88D7AFB4-6AE2-405B-84EC-60E187CE7000}" type="slidenum">
              <a:rPr lang="en-US" smtClean="0"/>
              <a:t>8</a:t>
            </a:fld>
            <a:endParaRPr lang="en-US"/>
          </a:p>
        </p:txBody>
      </p:sp>
    </p:spTree>
    <p:extLst>
      <p:ext uri="{BB962C8B-B14F-4D97-AF65-F5344CB8AC3E}">
        <p14:creationId xmlns:p14="http://schemas.microsoft.com/office/powerpoint/2010/main" val="1660007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BE854C"/>
              </a:buClr>
              <a:buSzPct val="65000"/>
              <a:buFont typeface="Wingdings" pitchFamily="2" charset="2"/>
              <a:buNone/>
            </a:pPr>
            <a:r>
              <a:rPr lang="en-US" dirty="0"/>
              <a:t>Diversion if possible</a:t>
            </a:r>
          </a:p>
        </p:txBody>
      </p:sp>
      <p:sp>
        <p:nvSpPr>
          <p:cNvPr id="4" name="Slide Number Placeholder 3"/>
          <p:cNvSpPr>
            <a:spLocks noGrp="1"/>
          </p:cNvSpPr>
          <p:nvPr>
            <p:ph type="sldNum" sz="quarter" idx="10"/>
          </p:nvPr>
        </p:nvSpPr>
        <p:spPr/>
        <p:txBody>
          <a:bodyPr/>
          <a:lstStyle/>
          <a:p>
            <a:fld id="{22D24EFB-9AAE-4E7D-8EBD-69E13AFA1BA2}" type="slidenum">
              <a:rPr lang="en-US" smtClean="0"/>
              <a:t>9</a:t>
            </a:fld>
            <a:endParaRPr lang="en-US"/>
          </a:p>
        </p:txBody>
      </p:sp>
    </p:spTree>
    <p:extLst>
      <p:ext uri="{BB962C8B-B14F-4D97-AF65-F5344CB8AC3E}">
        <p14:creationId xmlns:p14="http://schemas.microsoft.com/office/powerpoint/2010/main" val="2624380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BE854C"/>
              </a:buClr>
              <a:buSzPct val="65000"/>
              <a:buFont typeface="Wingdings" pitchFamily="2" charset="2"/>
              <a:buNone/>
            </a:pPr>
            <a:r>
              <a:rPr lang="en-US" dirty="0"/>
              <a:t>Linkage</a:t>
            </a:r>
            <a:r>
              <a:rPr lang="en-US" baseline="0" dirty="0"/>
              <a:t> to services is crucial</a:t>
            </a:r>
            <a:endParaRPr lang="en-US" dirty="0"/>
          </a:p>
        </p:txBody>
      </p:sp>
      <p:sp>
        <p:nvSpPr>
          <p:cNvPr id="4" name="Slide Number Placeholder 3"/>
          <p:cNvSpPr>
            <a:spLocks noGrp="1"/>
          </p:cNvSpPr>
          <p:nvPr>
            <p:ph type="sldNum" sz="quarter" idx="10"/>
          </p:nvPr>
        </p:nvSpPr>
        <p:spPr/>
        <p:txBody>
          <a:bodyPr/>
          <a:lstStyle/>
          <a:p>
            <a:fld id="{22D24EFB-9AAE-4E7D-8EBD-69E13AFA1BA2}" type="slidenum">
              <a:rPr lang="en-US" smtClean="0"/>
              <a:t>10</a:t>
            </a:fld>
            <a:endParaRPr lang="en-US"/>
          </a:p>
        </p:txBody>
      </p:sp>
    </p:spTree>
    <p:extLst>
      <p:ext uri="{BB962C8B-B14F-4D97-AF65-F5344CB8AC3E}">
        <p14:creationId xmlns:p14="http://schemas.microsoft.com/office/powerpoint/2010/main" val="2371259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3400" y="1143000"/>
            <a:ext cx="5638800" cy="1395286"/>
          </a:xfrm>
        </p:spPr>
        <p:txBody>
          <a:bodyPr anchor="b">
            <a:normAutofit/>
          </a:bodyPr>
          <a:lstStyle>
            <a:lvl1pPr algn="ctr">
              <a:defRPr sz="3600" b="1">
                <a:solidFill>
                  <a:srgbClr val="006892"/>
                </a:solidFill>
              </a:defRPr>
            </a:lvl1pPr>
          </a:lstStyle>
          <a:p>
            <a:r>
              <a:rPr lang="en-US" dirty="0"/>
              <a:t>Click To Edit Master Title Style</a:t>
            </a:r>
          </a:p>
        </p:txBody>
      </p:sp>
      <p:sp>
        <p:nvSpPr>
          <p:cNvPr id="3" name="Subtitle 2"/>
          <p:cNvSpPr>
            <a:spLocks noGrp="1"/>
          </p:cNvSpPr>
          <p:nvPr>
            <p:ph type="subTitle" idx="1"/>
          </p:nvPr>
        </p:nvSpPr>
        <p:spPr>
          <a:xfrm>
            <a:off x="533400" y="2691883"/>
            <a:ext cx="5638800" cy="889517"/>
          </a:xfrm>
        </p:spPr>
        <p:txBody>
          <a:bodyPr>
            <a:normAutofit/>
          </a:bodyPr>
          <a:lstStyle>
            <a:lvl1pPr marL="0" indent="0" algn="ctr">
              <a:buNone/>
              <a:defRPr sz="2800" b="1" i="1">
                <a:solidFill>
                  <a:srgbClr val="BE854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EBE2D0F4-0B2E-4904-93C1-37944C79667F}" type="datetime1">
              <a:rPr lang="en-US" smtClean="0"/>
              <a:t>3/21/2018</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876179B-A874-4915-B3BF-44D2D233744E}"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13815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232612"/>
            <a:ext cx="9144000" cy="75229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8121" y="4953000"/>
            <a:ext cx="6129479" cy="987552"/>
          </a:xfrm>
          <a:prstGeom prst="rect">
            <a:avLst/>
          </a:prstGeom>
        </p:spPr>
      </p:pic>
      <p:cxnSp>
        <p:nvCxnSpPr>
          <p:cNvPr id="10" name="Straight Connector 9">
            <a:extLst>
              <a:ext uri="{FF2B5EF4-FFF2-40B4-BE49-F238E27FC236}">
                <a16:creationId xmlns:a16="http://schemas.microsoft.com/office/drawing/2014/main" id="{877E89E5-8EEA-4146-A0F6-C937EB96524D}"/>
              </a:ext>
            </a:extLst>
          </p:cNvPr>
          <p:cNvCxnSpPr/>
          <p:nvPr userDrawn="1"/>
        </p:nvCxnSpPr>
        <p:spPr>
          <a:xfrm>
            <a:off x="533400" y="2590800"/>
            <a:ext cx="5638800" cy="0"/>
          </a:xfrm>
          <a:prstGeom prst="line">
            <a:avLst/>
          </a:prstGeom>
          <a:ln w="22225">
            <a:solidFill>
              <a:srgbClr val="BE854C"/>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p:nvPr>
        </p:nvSpPr>
        <p:spPr>
          <a:xfrm>
            <a:off x="1752600" y="3833685"/>
            <a:ext cx="4419600" cy="1066800"/>
          </a:xfrm>
        </p:spPr>
        <p:txBody>
          <a:bodyPr>
            <a:normAutofit/>
          </a:bodyPr>
          <a:lstStyle>
            <a:lvl1pPr marL="0" indent="0" algn="r">
              <a:buNone/>
              <a:defRPr sz="1800" b="1" i="1">
                <a:solidFill>
                  <a:srgbClr val="006892"/>
                </a:solidFill>
              </a:defRPr>
            </a:lvl1pPr>
          </a:lstStyle>
          <a:p>
            <a:pPr lvl="0"/>
            <a:r>
              <a:rPr lang="en-US" dirty="0"/>
              <a:t>Click to edit Master text styles</a:t>
            </a:r>
          </a:p>
        </p:txBody>
      </p:sp>
    </p:spTree>
    <p:extLst>
      <p:ext uri="{BB962C8B-B14F-4D97-AF65-F5344CB8AC3E}">
        <p14:creationId xmlns:p14="http://schemas.microsoft.com/office/powerpoint/2010/main" val="4203542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94944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Date Placeholder 1"/>
          <p:cNvSpPr>
            <a:spLocks noGrp="1"/>
          </p:cNvSpPr>
          <p:nvPr>
            <p:ph type="dt" sz="half" idx="10"/>
          </p:nvPr>
        </p:nvSpPr>
        <p:spPr/>
        <p:txBody>
          <a:bodyPr/>
          <a:lstStyle/>
          <a:p>
            <a:fld id="{497B690D-D145-4E27-BE23-6E48BBAD860A}" type="datetime1">
              <a:rPr lang="en-US" smtClean="0"/>
              <a:t>3/21/2018</a:t>
            </a:fld>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163233"/>
          </a:xfrm>
          <a:prstGeom prst="rect">
            <a:avLst/>
          </a:prstGeom>
        </p:spPr>
      </p:pic>
      <p:cxnSp>
        <p:nvCxnSpPr>
          <p:cNvPr id="11" name="Straight Connector 10">
            <a:extLst>
              <a:ext uri="{FF2B5EF4-FFF2-40B4-BE49-F238E27FC236}">
                <a16:creationId xmlns:a16="http://schemas.microsoft.com/office/drawing/2014/main" id="{877E89E5-8EEA-4146-A0F6-C937EB96524D}"/>
              </a:ext>
            </a:extLst>
          </p:cNvPr>
          <p:cNvCxnSpPr/>
          <p:nvPr userDrawn="1"/>
        </p:nvCxnSpPr>
        <p:spPr>
          <a:xfrm>
            <a:off x="628650" y="3200400"/>
            <a:ext cx="7600950" cy="0"/>
          </a:xfrm>
          <a:prstGeom prst="line">
            <a:avLst/>
          </a:prstGeom>
          <a:ln w="22225">
            <a:solidFill>
              <a:srgbClr val="BE854C"/>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4"/>
          </p:nvPr>
        </p:nvSpPr>
        <p:spPr>
          <a:xfrm>
            <a:off x="628650" y="3352800"/>
            <a:ext cx="7600950" cy="1600200"/>
          </a:xfrm>
        </p:spPr>
        <p:txBody>
          <a:bodyPr/>
          <a:lstStyle>
            <a:lvl1pPr marL="0" indent="0">
              <a:buNone/>
              <a:defRPr>
                <a:solidFill>
                  <a:srgbClr val="BE854C"/>
                </a:solidFill>
              </a:defRPr>
            </a:lvl1pPr>
          </a:lstStyle>
          <a:p>
            <a:pPr lvl="0"/>
            <a:r>
              <a:rPr lang="en-US" dirty="0"/>
              <a:t>Click to edit Master text style</a:t>
            </a:r>
          </a:p>
        </p:txBody>
      </p:sp>
      <p:sp>
        <p:nvSpPr>
          <p:cNvPr id="16" name="Content Placeholder 15"/>
          <p:cNvSpPr>
            <a:spLocks noGrp="1"/>
          </p:cNvSpPr>
          <p:nvPr>
            <p:ph sz="quarter" idx="15"/>
          </p:nvPr>
        </p:nvSpPr>
        <p:spPr>
          <a:xfrm>
            <a:off x="628650" y="2133600"/>
            <a:ext cx="7600950" cy="990600"/>
          </a:xfrm>
        </p:spPr>
        <p:txBody>
          <a:bodyPr>
            <a:normAutofit/>
          </a:bodyPr>
          <a:lstStyle>
            <a:lvl1pPr marL="0" indent="0">
              <a:buNone/>
              <a:defRPr sz="3200">
                <a:solidFill>
                  <a:srgbClr val="006892"/>
                </a:solidFill>
              </a:defRPr>
            </a:lvl1pPr>
          </a:lstStyle>
          <a:p>
            <a:pPr lvl="0"/>
            <a:r>
              <a:rPr lang="en-US" dirty="0"/>
              <a:t>Click to edit Master text style</a:t>
            </a:r>
          </a:p>
        </p:txBody>
      </p:sp>
    </p:spTree>
    <p:extLst>
      <p:ext uri="{BB962C8B-B14F-4D97-AF65-F5344CB8AC3E}">
        <p14:creationId xmlns:p14="http://schemas.microsoft.com/office/powerpoint/2010/main" val="3991683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44856C-1A66-469F-A817-378D0A299DFC}"/>
              </a:ext>
            </a:extLst>
          </p:cNvPr>
          <p:cNvSpPr/>
          <p:nvPr userDrawn="1"/>
        </p:nvSpPr>
        <p:spPr>
          <a:xfrm>
            <a:off x="0" y="-91440"/>
            <a:ext cx="9144000" cy="6949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0A75013-F5D6-4306-A294-F75ABFD916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163233"/>
          </a:xfrm>
          <a:prstGeom prst="rect">
            <a:avLst/>
          </a:prstGeom>
        </p:spPr>
      </p:pic>
      <p:sp>
        <p:nvSpPr>
          <p:cNvPr id="3" name="Content Placeholder 2"/>
          <p:cNvSpPr>
            <a:spLocks noGrp="1"/>
          </p:cNvSpPr>
          <p:nvPr>
            <p:ph sz="half" idx="1" hasCustomPrompt="1"/>
          </p:nvPr>
        </p:nvSpPr>
        <p:spPr>
          <a:xfrm>
            <a:off x="685800" y="2743200"/>
            <a:ext cx="5257800" cy="1066799"/>
          </a:xfrm>
        </p:spPr>
        <p:txBody>
          <a:bodyPr>
            <a:normAutofit/>
          </a:bodyPr>
          <a:lstStyle>
            <a:lvl1pPr marL="0" indent="0">
              <a:buNone/>
              <a:defRPr sz="3200" b="1">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hasCustomPrompt="1"/>
          </p:nvPr>
        </p:nvSpPr>
        <p:spPr>
          <a:xfrm>
            <a:off x="698962" y="4049784"/>
            <a:ext cx="5244638" cy="1208016"/>
          </a:xfrm>
        </p:spPr>
        <p:txBody>
          <a:bodyPr/>
          <a:lstStyle>
            <a:lvl1pPr marL="0" indent="0">
              <a:buNone/>
              <a:defRPr sz="2800" b="1">
                <a:solidFill>
                  <a:srgbClr val="BE854C"/>
                </a:solidFill>
              </a:defRPr>
            </a:lvl1pPr>
            <a:lvl2pPr marL="457200" indent="0">
              <a:buNone/>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F053BF1E-9DF4-4FE1-A591-C5CEC7D33547}" type="datetime1">
              <a:rPr lang="en-US" smtClean="0"/>
              <a:t>3/21/2018</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0" name="Straight Connector 9">
            <a:extLst>
              <a:ext uri="{FF2B5EF4-FFF2-40B4-BE49-F238E27FC236}">
                <a16:creationId xmlns:a16="http://schemas.microsoft.com/office/drawing/2014/main" id="{73538467-8385-4A8E-B6C3-1AACEA25A2D6}"/>
              </a:ext>
            </a:extLst>
          </p:cNvPr>
          <p:cNvCxnSpPr>
            <a:cxnSpLocks/>
          </p:cNvCxnSpPr>
          <p:nvPr userDrawn="1"/>
        </p:nvCxnSpPr>
        <p:spPr>
          <a:xfrm>
            <a:off x="609600" y="3810000"/>
            <a:ext cx="8001000" cy="0"/>
          </a:xfrm>
          <a:prstGeom prst="line">
            <a:avLst/>
          </a:prstGeom>
          <a:ln w="22225">
            <a:solidFill>
              <a:srgbClr val="BE85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818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32A5BF-C191-4E82-B607-0C407A56A611}" type="datetime1">
              <a:rPr lang="en-US" smtClean="0"/>
              <a:t>3/21/2018</a:t>
            </a:fld>
            <a:endParaRPr lang="en-US"/>
          </a:p>
        </p:txBody>
      </p:sp>
      <p:sp>
        <p:nvSpPr>
          <p:cNvPr id="6" name="Slide Number Placeholder 5"/>
          <p:cNvSpPr>
            <a:spLocks noGrp="1"/>
          </p:cNvSpPr>
          <p:nvPr>
            <p:ph type="sldNum" sz="quarter" idx="12"/>
          </p:nvPr>
        </p:nvSpPr>
        <p:spPr/>
        <p:txBody>
          <a:bodyPr/>
          <a:lstStyle/>
          <a:p>
            <a:fld id="{C876179B-A874-4915-B3BF-44D2D233744E}" type="slidenum">
              <a:rPr lang="en-US" smtClean="0"/>
              <a:t>‹#›</a:t>
            </a:fld>
            <a:endParaRPr lang="en-US"/>
          </a:p>
        </p:txBody>
      </p:sp>
    </p:spTree>
    <p:extLst>
      <p:ext uri="{BB962C8B-B14F-4D97-AF65-F5344CB8AC3E}">
        <p14:creationId xmlns:p14="http://schemas.microsoft.com/office/powerpoint/2010/main" val="103114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19613"/>
            <a:ext cx="7886700" cy="1500187"/>
          </a:xfrm>
        </p:spPr>
        <p:txBody>
          <a:bodyPr>
            <a:normAutofit/>
          </a:bodyPr>
          <a:lstStyle>
            <a:lvl1pPr marL="0" indent="0" algn="ctr">
              <a:buNone/>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18B77C5-70EE-425F-944E-B7B7DC5C2682}" type="datetime1">
              <a:rPr lang="en-US" smtClean="0"/>
              <a:t>3/21/2018</a:t>
            </a:fld>
            <a:endParaRPr lang="en-US"/>
          </a:p>
        </p:txBody>
      </p:sp>
      <p:sp>
        <p:nvSpPr>
          <p:cNvPr id="6" name="Slide Number Placeholder 5"/>
          <p:cNvSpPr>
            <a:spLocks noGrp="1"/>
          </p:cNvSpPr>
          <p:nvPr>
            <p:ph type="sldNum" sz="quarter" idx="12"/>
          </p:nvPr>
        </p:nvSpPr>
        <p:spPr/>
        <p:txBody>
          <a:bodyPr/>
          <a:lstStyle/>
          <a:p>
            <a:fld id="{C876179B-A874-4915-B3BF-44D2D233744E}" type="slidenum">
              <a:rPr lang="en-US" smtClean="0"/>
              <a:t>‹#›</a:t>
            </a:fld>
            <a:endParaRPr lang="en-US"/>
          </a:p>
        </p:txBody>
      </p:sp>
      <p:sp>
        <p:nvSpPr>
          <p:cNvPr id="7" name="Content Placeholder 6"/>
          <p:cNvSpPr>
            <a:spLocks noGrp="1"/>
          </p:cNvSpPr>
          <p:nvPr>
            <p:ph sz="quarter" idx="13"/>
          </p:nvPr>
        </p:nvSpPr>
        <p:spPr>
          <a:xfrm>
            <a:off x="623888" y="1600200"/>
            <a:ext cx="7886700" cy="1752600"/>
          </a:xfrm>
        </p:spPr>
        <p:txBody>
          <a:bodyPr/>
          <a:lstStyle>
            <a:lvl1pPr marL="0" indent="0" algn="ctr">
              <a:buNone/>
              <a:defRPr b="1">
                <a:solidFill>
                  <a:srgbClr val="006892"/>
                </a:solidFill>
              </a:defRPr>
            </a:lvl1pPr>
          </a:lstStyle>
          <a:p>
            <a:pPr lvl="0"/>
            <a:r>
              <a:rPr lang="en-US" dirty="0"/>
              <a:t>Click to edit Master text styles</a:t>
            </a:r>
          </a:p>
        </p:txBody>
      </p:sp>
    </p:spTree>
    <p:extLst>
      <p:ext uri="{BB962C8B-B14F-4D97-AF65-F5344CB8AC3E}">
        <p14:creationId xmlns:p14="http://schemas.microsoft.com/office/powerpoint/2010/main" val="1516396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1600"/>
            <a:ext cx="3867150"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3867150"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AB2561-9396-4232-A2F4-B9B59BA48D03}" type="datetime1">
              <a:rPr lang="en-US" smtClean="0"/>
              <a:t>3/21/2018</a:t>
            </a:fld>
            <a:endParaRPr lang="en-US"/>
          </a:p>
        </p:txBody>
      </p:sp>
      <p:sp>
        <p:nvSpPr>
          <p:cNvPr id="7" name="Slide Number Placeholder 6"/>
          <p:cNvSpPr>
            <a:spLocks noGrp="1"/>
          </p:cNvSpPr>
          <p:nvPr>
            <p:ph type="sldNum" sz="quarter" idx="12"/>
          </p:nvPr>
        </p:nvSpPr>
        <p:spPr/>
        <p:txBody>
          <a:bodyPr/>
          <a:lstStyle/>
          <a:p>
            <a:fld id="{C876179B-A874-4915-B3BF-44D2D233744E}" type="slidenum">
              <a:rPr lang="en-US" smtClean="0"/>
              <a:t>‹#›</a:t>
            </a:fld>
            <a:endParaRPr lang="en-US"/>
          </a:p>
        </p:txBody>
      </p:sp>
    </p:spTree>
    <p:extLst>
      <p:ext uri="{BB962C8B-B14F-4D97-AF65-F5344CB8AC3E}">
        <p14:creationId xmlns:p14="http://schemas.microsoft.com/office/powerpoint/2010/main" val="1990549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447801"/>
            <a:ext cx="3868737" cy="838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2286001"/>
            <a:ext cx="3868737" cy="3903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47801"/>
            <a:ext cx="3887788" cy="838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286001"/>
            <a:ext cx="3887788" cy="3903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1CF8B8-1551-4039-8E9E-53BBFA6C7CEA}" type="datetime1">
              <a:rPr lang="en-US" smtClean="0"/>
              <a:t>3/21/2018</a:t>
            </a:fld>
            <a:endParaRPr lang="en-US"/>
          </a:p>
        </p:txBody>
      </p:sp>
      <p:sp>
        <p:nvSpPr>
          <p:cNvPr id="9" name="Slide Number Placeholder 8"/>
          <p:cNvSpPr>
            <a:spLocks noGrp="1"/>
          </p:cNvSpPr>
          <p:nvPr>
            <p:ph type="sldNum" sz="quarter" idx="12"/>
          </p:nvPr>
        </p:nvSpPr>
        <p:spPr/>
        <p:txBody>
          <a:bodyPr/>
          <a:lstStyle/>
          <a:p>
            <a:fld id="{C876179B-A874-4915-B3BF-44D2D233744E}" type="slidenum">
              <a:rPr lang="en-US" smtClean="0"/>
              <a:t>‹#›</a:t>
            </a:fld>
            <a:endParaRPr lang="en-US"/>
          </a:p>
        </p:txBody>
      </p:sp>
      <p:sp>
        <p:nvSpPr>
          <p:cNvPr id="10" name="Title 1"/>
          <p:cNvSpPr>
            <a:spLocks noGrp="1"/>
          </p:cNvSpPr>
          <p:nvPr>
            <p:ph type="title"/>
          </p:nvPr>
        </p:nvSpPr>
        <p:spPr>
          <a:xfrm>
            <a:off x="533400" y="92074"/>
            <a:ext cx="8077200" cy="1066801"/>
          </a:xfrm>
        </p:spPr>
        <p:txBody>
          <a:bodyPr/>
          <a:lstStyle/>
          <a:p>
            <a:r>
              <a:rPr lang="en-US"/>
              <a:t>Click to edit Master title style</a:t>
            </a:r>
          </a:p>
        </p:txBody>
      </p:sp>
    </p:spTree>
    <p:extLst>
      <p:ext uri="{BB962C8B-B14F-4D97-AF65-F5344CB8AC3E}">
        <p14:creationId xmlns:p14="http://schemas.microsoft.com/office/powerpoint/2010/main" val="2063142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Date Placeholder 6"/>
          <p:cNvSpPr>
            <a:spLocks noGrp="1"/>
          </p:cNvSpPr>
          <p:nvPr>
            <p:ph type="dt" sz="half" idx="10"/>
          </p:nvPr>
        </p:nvSpPr>
        <p:spPr>
          <a:xfrm>
            <a:off x="628650" y="6356350"/>
            <a:ext cx="2057400" cy="365125"/>
          </a:xfrm>
        </p:spPr>
        <p:txBody>
          <a:bodyPr/>
          <a:lstStyle/>
          <a:p>
            <a:fld id="{DA4255C6-9A3F-4AF2-98F9-114849C32DC7}" type="datetime1">
              <a:rPr lang="en-US" smtClean="0"/>
              <a:t>3/21/2018</a:t>
            </a:fld>
            <a:endParaRPr lang="en-US"/>
          </a:p>
        </p:txBody>
      </p:sp>
      <p:sp>
        <p:nvSpPr>
          <p:cNvPr id="7" name="Slide Number Placeholder 8"/>
          <p:cNvSpPr>
            <a:spLocks noGrp="1"/>
          </p:cNvSpPr>
          <p:nvPr>
            <p:ph type="sldNum" sz="quarter" idx="12"/>
          </p:nvPr>
        </p:nvSpPr>
        <p:spPr>
          <a:xfrm>
            <a:off x="6457950" y="6356350"/>
            <a:ext cx="2057400" cy="365125"/>
          </a:xfrm>
        </p:spPr>
        <p:txBody>
          <a:bodyPr/>
          <a:lstStyle/>
          <a:p>
            <a:fld id="{C876179B-A874-4915-B3BF-44D2D233744E}" type="slidenum">
              <a:rPr lang="en-US" smtClean="0"/>
              <a:t>‹#›</a:t>
            </a:fld>
            <a:endParaRPr lang="en-US"/>
          </a:p>
        </p:txBody>
      </p:sp>
    </p:spTree>
    <p:extLst>
      <p:ext uri="{BB962C8B-B14F-4D97-AF65-F5344CB8AC3E}">
        <p14:creationId xmlns:p14="http://schemas.microsoft.com/office/powerpoint/2010/main" val="1136709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CA3905-9051-485F-99EA-E88B98F66705}" type="datetime1">
              <a:rPr lang="en-US" smtClean="0"/>
              <a:t>3/21/2018</a:t>
            </a:fld>
            <a:endParaRPr lang="en-US"/>
          </a:p>
        </p:txBody>
      </p:sp>
      <p:sp>
        <p:nvSpPr>
          <p:cNvPr id="4" name="Slide Number Placeholder 3"/>
          <p:cNvSpPr>
            <a:spLocks noGrp="1"/>
          </p:cNvSpPr>
          <p:nvPr>
            <p:ph type="sldNum" sz="quarter" idx="12"/>
          </p:nvPr>
        </p:nvSpPr>
        <p:spPr/>
        <p:txBody>
          <a:bodyPr/>
          <a:lstStyle/>
          <a:p>
            <a:fld id="{C876179B-A874-4915-B3BF-44D2D233744E}" type="slidenum">
              <a:rPr lang="en-US" smtClean="0"/>
              <a:t>‹#›</a:t>
            </a:fld>
            <a:endParaRPr lang="en-US"/>
          </a:p>
        </p:txBody>
      </p:sp>
      <p:sp>
        <p:nvSpPr>
          <p:cNvPr id="5" name="Title 1"/>
          <p:cNvSpPr>
            <a:spLocks noGrp="1"/>
          </p:cNvSpPr>
          <p:nvPr>
            <p:ph type="title"/>
          </p:nvPr>
        </p:nvSpPr>
        <p:spPr>
          <a:xfrm>
            <a:off x="533400" y="92074"/>
            <a:ext cx="8077200" cy="1066801"/>
          </a:xfrm>
        </p:spPr>
        <p:txBody>
          <a:bodyPr/>
          <a:lstStyle/>
          <a:p>
            <a:r>
              <a:rPr lang="en-US" dirty="0"/>
              <a:t>Click to edit Master title style</a:t>
            </a:r>
          </a:p>
        </p:txBody>
      </p:sp>
    </p:spTree>
    <p:extLst>
      <p:ext uri="{BB962C8B-B14F-4D97-AF65-F5344CB8AC3E}">
        <p14:creationId xmlns:p14="http://schemas.microsoft.com/office/powerpoint/2010/main" val="300058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295400"/>
            <a:ext cx="2949575" cy="15240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1295400"/>
            <a:ext cx="4629150" cy="4565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895600"/>
            <a:ext cx="2949575" cy="2973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FFE05B7E-1E04-4399-9C6F-F156A151C082}" type="datetime1">
              <a:rPr lang="en-US" smtClean="0"/>
              <a:t>3/21/2018</a:t>
            </a:fld>
            <a:endParaRPr lang="en-US"/>
          </a:p>
        </p:txBody>
      </p:sp>
      <p:sp>
        <p:nvSpPr>
          <p:cNvPr id="7" name="Slide Number Placeholder 6"/>
          <p:cNvSpPr>
            <a:spLocks noGrp="1"/>
          </p:cNvSpPr>
          <p:nvPr>
            <p:ph type="sldNum" sz="quarter" idx="12"/>
          </p:nvPr>
        </p:nvSpPr>
        <p:spPr/>
        <p:txBody>
          <a:bodyPr/>
          <a:lstStyle/>
          <a:p>
            <a:fld id="{C876179B-A874-4915-B3BF-44D2D233744E}" type="slidenum">
              <a:rPr lang="en-US" smtClean="0"/>
              <a:t>‹#›</a:t>
            </a:fld>
            <a:endParaRPr lang="en-US"/>
          </a:p>
        </p:txBody>
      </p:sp>
      <p:sp>
        <p:nvSpPr>
          <p:cNvPr id="8" name="Title 1"/>
          <p:cNvSpPr txBox="1">
            <a:spLocks/>
          </p:cNvSpPr>
          <p:nvPr userDrawn="1"/>
        </p:nvSpPr>
        <p:spPr>
          <a:xfrm>
            <a:off x="533400" y="92074"/>
            <a:ext cx="8077200" cy="10668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32317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524000"/>
            <a:ext cx="2949575" cy="1219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1371600"/>
            <a:ext cx="4629150" cy="448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895600"/>
            <a:ext cx="2949575" cy="2973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A4DBACA-3E0B-4A61-B2D6-B52DF3011CB5}" type="datetime1">
              <a:rPr lang="en-US" smtClean="0"/>
              <a:t>3/21/2018</a:t>
            </a:fld>
            <a:endParaRPr lang="en-US"/>
          </a:p>
        </p:txBody>
      </p:sp>
      <p:sp>
        <p:nvSpPr>
          <p:cNvPr id="7" name="Slide Number Placeholder 6"/>
          <p:cNvSpPr>
            <a:spLocks noGrp="1"/>
          </p:cNvSpPr>
          <p:nvPr>
            <p:ph type="sldNum" sz="quarter" idx="12"/>
          </p:nvPr>
        </p:nvSpPr>
        <p:spPr/>
        <p:txBody>
          <a:bodyPr/>
          <a:lstStyle/>
          <a:p>
            <a:fld id="{C876179B-A874-4915-B3BF-44D2D233744E}" type="slidenum">
              <a:rPr lang="en-US" smtClean="0"/>
              <a:t>‹#›</a:t>
            </a:fld>
            <a:endParaRPr lang="en-US"/>
          </a:p>
        </p:txBody>
      </p:sp>
      <p:sp>
        <p:nvSpPr>
          <p:cNvPr id="8" name="Title 1"/>
          <p:cNvSpPr txBox="1">
            <a:spLocks/>
          </p:cNvSpPr>
          <p:nvPr userDrawn="1"/>
        </p:nvSpPr>
        <p:spPr>
          <a:xfrm>
            <a:off x="533400" y="92074"/>
            <a:ext cx="8077200" cy="10668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67869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9"/>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43650"/>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152400"/>
            <a:ext cx="9144000" cy="990600"/>
          </a:xfrm>
          <a:prstGeom prst="rect">
            <a:avLst/>
          </a:prstGeom>
          <a:solidFill>
            <a:srgbClr val="E0C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i="0" u="none"/>
          </a:p>
        </p:txBody>
      </p:sp>
      <p:sp>
        <p:nvSpPr>
          <p:cNvPr id="11" name="Rectangle 10"/>
          <p:cNvSpPr/>
          <p:nvPr userDrawn="1"/>
        </p:nvSpPr>
        <p:spPr>
          <a:xfrm>
            <a:off x="0" y="0"/>
            <a:ext cx="9144000" cy="152400"/>
          </a:xfrm>
          <a:prstGeom prst="rect">
            <a:avLst/>
          </a:prstGeom>
          <a:solidFill>
            <a:srgbClr val="BE85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userDrawn="1"/>
        </p:nvSpPr>
        <p:spPr>
          <a:xfrm>
            <a:off x="0" y="1066800"/>
            <a:ext cx="9144000" cy="76200"/>
          </a:xfrm>
          <a:prstGeom prst="rect">
            <a:avLst/>
          </a:prstGeom>
          <a:solidFill>
            <a:srgbClr val="0068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533400" y="92074"/>
            <a:ext cx="8077200" cy="10668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71600"/>
            <a:ext cx="78867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bg1"/>
                </a:solidFill>
              </a:defRPr>
            </a:lvl1pPr>
          </a:lstStyle>
          <a:p>
            <a:fld id="{220EB90D-0848-44B1-8134-9243DAD80A34}" type="datetime1">
              <a:rPr lang="en-US" smtClean="0"/>
              <a:t>3/21/2018</a:t>
            </a:fld>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defRPr>
            </a:lvl1pPr>
          </a:lstStyle>
          <a:p>
            <a:fld id="{C876179B-A874-4915-B3BF-44D2D233744E}" type="slidenum">
              <a:rPr lang="en-US" smtClean="0"/>
              <a:pPr/>
              <a:t>‹#›</a:t>
            </a:fld>
            <a:endParaRPr lang="en-US" dirty="0"/>
          </a:p>
        </p:txBody>
      </p:sp>
    </p:spTree>
    <p:extLst>
      <p:ext uri="{BB962C8B-B14F-4D97-AF65-F5344CB8AC3E}">
        <p14:creationId xmlns:p14="http://schemas.microsoft.com/office/powerpoint/2010/main" val="2037921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84" r:id="rId11"/>
  </p:sldLayoutIdLst>
  <p:hf hdr="0" ftr="0"/>
  <p:txStyles>
    <p:titleStyle>
      <a:lvl1pPr algn="ctr" defTabSz="914400" rtl="0" eaLnBrk="1" latinLnBrk="0" hangingPunct="1">
        <a:lnSpc>
          <a:spcPct val="90000"/>
        </a:lnSpc>
        <a:spcBef>
          <a:spcPct val="0"/>
        </a:spcBef>
        <a:buNone/>
        <a:defRPr sz="4400" b="1" i="0" u="none"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spcAft>
          <a:spcPts val="600"/>
        </a:spcAft>
        <a:buClr>
          <a:srgbClr val="BE854C"/>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000"/>
        </a:spcBef>
        <a:spcAft>
          <a:spcPts val="600"/>
        </a:spcAft>
        <a:buClr>
          <a:srgbClr val="00689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000"/>
        </a:spcBef>
        <a:spcAft>
          <a:spcPts val="600"/>
        </a:spcAft>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0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0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psychiatry.org/psychiatrists/practice/dsm/educational-resources/dsm-5-fact-sheet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bhevolution.org/public/screening_tools.page?menuheader=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prainc.com/?product=brief-jail-mental-health-screen" TargetMode="External"/><Relationship Id="rId5" Type="http://schemas.openxmlformats.org/officeDocument/2006/relationships/hyperlink" Target="https://www.hcp.med.harvard.edu/ncs/k6_scales.php" TargetMode="External"/><Relationship Id="rId4" Type="http://schemas.openxmlformats.org/officeDocument/2006/relationships/hyperlink" Target="http://www.fadaa.org/services/events/2004_FIS/MHSF3ProjectReturn.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olumbia.edu/~dsh2/pris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store.samhsa.gov/product/Screening-and-Assessment-of-Co-occurring-Disorders-in-the-Justice-System/SMA15-4930" TargetMode="External"/><Relationship Id="rId5" Type="http://schemas.openxmlformats.org/officeDocument/2006/relationships/hyperlink" Target="http://sfbhn.org/tools/ASI.pdf" TargetMode="External"/><Relationship Id="rId4" Type="http://schemas.openxmlformats.org/officeDocument/2006/relationships/hyperlink" Target="http://www.healthandwelfare.idaho.gov/Portals/0/Medical/SUD/GAIN-I%20Global%20Appraisal%20Individual%20Needs.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ltalbotlundrigan@gmail.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rsat-tta.com/Hom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mailto:skeller@ahpnet.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mailto:ltalbotlundrigan@gmail.com"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Perspectives: Mental Health Concerns</a:t>
            </a:r>
          </a:p>
        </p:txBody>
      </p:sp>
      <p:sp>
        <p:nvSpPr>
          <p:cNvPr id="3" name="Subtitle 2"/>
          <p:cNvSpPr>
            <a:spLocks noGrp="1"/>
          </p:cNvSpPr>
          <p:nvPr>
            <p:ph type="subTitle" idx="1"/>
          </p:nvPr>
        </p:nvSpPr>
        <p:spPr/>
        <p:txBody>
          <a:bodyPr>
            <a:normAutofit lnSpcReduction="10000"/>
          </a:bodyPr>
          <a:lstStyle/>
          <a:p>
            <a:r>
              <a:rPr lang="en-US" dirty="0"/>
              <a:t>for RSAT Programs &amp; Participants</a:t>
            </a:r>
          </a:p>
        </p:txBody>
      </p:sp>
      <p:sp>
        <p:nvSpPr>
          <p:cNvPr id="20" name="Content Placeholder 19"/>
          <p:cNvSpPr>
            <a:spLocks noGrp="1"/>
          </p:cNvSpPr>
          <p:nvPr>
            <p:ph sz="quarter" idx="13"/>
          </p:nvPr>
        </p:nvSpPr>
        <p:spPr/>
        <p:txBody>
          <a:bodyPr>
            <a:normAutofit/>
          </a:bodyPr>
          <a:lstStyle/>
          <a:p>
            <a:pPr>
              <a:lnSpc>
                <a:spcPct val="110000"/>
              </a:lnSpc>
              <a:spcBef>
                <a:spcPts val="0"/>
              </a:spcBef>
              <a:spcAft>
                <a:spcPts val="0"/>
              </a:spcAft>
            </a:pPr>
            <a:r>
              <a:rPr lang="en-US" dirty="0"/>
              <a:t>Niki Miller</a:t>
            </a:r>
            <a:br>
              <a:rPr lang="en-US" dirty="0"/>
            </a:br>
            <a:r>
              <a:rPr lang="en-US" dirty="0"/>
              <a:t>Advocates for Human Potential, Inc.</a:t>
            </a:r>
          </a:p>
        </p:txBody>
      </p:sp>
      <p:sp>
        <p:nvSpPr>
          <p:cNvPr id="22" name="Slide Number Placeholder 21"/>
          <p:cNvSpPr>
            <a:spLocks noGrp="1"/>
          </p:cNvSpPr>
          <p:nvPr>
            <p:ph type="sldNum" sz="quarter" idx="12"/>
          </p:nvPr>
        </p:nvSpPr>
        <p:spPr/>
        <p:txBody>
          <a:bodyPr/>
          <a:lstStyle/>
          <a:p>
            <a:fld id="{C876179B-A874-4915-B3BF-44D2D233744E}" type="slidenum">
              <a:rPr lang="en-US" smtClean="0"/>
              <a:t>1</a:t>
            </a:fld>
            <a:endParaRPr lang="en-US"/>
          </a:p>
        </p:txBody>
      </p:sp>
      <p:pic>
        <p:nvPicPr>
          <p:cNvPr id="4" name="Picture 2" descr="http://www.rsat-tta.com/Photos/Miller-Photo">
            <a:extLst>
              <a:ext uri="{FF2B5EF4-FFF2-40B4-BE49-F238E27FC236}">
                <a16:creationId xmlns:a16="http://schemas.microsoft.com/office/drawing/2014/main" id="{C24897F2-91E3-445E-8F05-2F0B4EB00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167" y="2057401"/>
            <a:ext cx="2509233" cy="238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480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76200"/>
            <a:ext cx="9144000" cy="990600"/>
          </a:xfrm>
          <a:prstGeom prst="rect">
            <a:avLst/>
          </a:prstGeom>
          <a:solidFill>
            <a:srgbClr val="E0C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Re-entry Outcomes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44353"/>
            <a:ext cx="9144000" cy="589847"/>
          </a:xfrm>
          <a:prstGeom prst="rect">
            <a:avLst/>
          </a:prstGeom>
        </p:spPr>
      </p:pic>
      <p:sp>
        <p:nvSpPr>
          <p:cNvPr id="3" name="Content Placeholder 2"/>
          <p:cNvSpPr>
            <a:spLocks noGrp="1"/>
          </p:cNvSpPr>
          <p:nvPr>
            <p:ph idx="1"/>
          </p:nvPr>
        </p:nvSpPr>
        <p:spPr>
          <a:xfrm>
            <a:off x="76200" y="1143000"/>
            <a:ext cx="8610600" cy="5125153"/>
          </a:xfrm>
        </p:spPr>
        <p:txBody>
          <a:bodyPr>
            <a:noAutofit/>
          </a:bodyPr>
          <a:lstStyle/>
          <a:p>
            <a:pPr marL="457200" lvl="1" indent="0">
              <a:spcBef>
                <a:spcPts val="1200"/>
              </a:spcBef>
              <a:buClr>
                <a:srgbClr val="BE854C"/>
              </a:buClr>
              <a:buSzPct val="65000"/>
              <a:buNone/>
            </a:pPr>
            <a:endParaRPr lang="en-US" sz="100" dirty="0"/>
          </a:p>
          <a:p>
            <a:pPr marL="0" indent="0">
              <a:buClr>
                <a:srgbClr val="BE854C"/>
              </a:buClr>
              <a:buSzPct val="65000"/>
              <a:buNone/>
            </a:pPr>
            <a:r>
              <a:rPr lang="en-US" sz="2400" i="1" dirty="0"/>
              <a:t>Upon release, those with both disorders are more likely to:</a:t>
            </a:r>
          </a:p>
          <a:p>
            <a:pPr marL="0" indent="0">
              <a:buClr>
                <a:srgbClr val="BE854C"/>
              </a:buClr>
              <a:buSzPct val="65000"/>
              <a:buNone/>
            </a:pPr>
            <a:endParaRPr lang="en-US" sz="1200" i="1" dirty="0"/>
          </a:p>
          <a:p>
            <a:pPr lvl="1">
              <a:buClr>
                <a:srgbClr val="BE854C"/>
              </a:buClr>
              <a:buSzPct val="65000"/>
            </a:pPr>
            <a:r>
              <a:rPr lang="en-US" sz="2400" dirty="0"/>
              <a:t>Experience homelessness</a:t>
            </a:r>
            <a:endParaRPr lang="en-US" sz="1200" dirty="0"/>
          </a:p>
          <a:p>
            <a:pPr lvl="1">
              <a:buClr>
                <a:srgbClr val="BE854C"/>
              </a:buClr>
              <a:buSzPct val="65000"/>
            </a:pPr>
            <a:r>
              <a:rPr lang="en-US" sz="2400" dirty="0"/>
              <a:t>Have suicidal feelings</a:t>
            </a:r>
            <a:endParaRPr lang="en-US" sz="1200" dirty="0"/>
          </a:p>
          <a:p>
            <a:pPr lvl="1">
              <a:buClr>
                <a:srgbClr val="BE854C"/>
              </a:buClr>
              <a:buSzPct val="65000"/>
            </a:pPr>
            <a:r>
              <a:rPr lang="en-US" sz="2400" dirty="0"/>
              <a:t>Return to substance use</a:t>
            </a:r>
            <a:endParaRPr lang="en-US" sz="1200" dirty="0"/>
          </a:p>
          <a:p>
            <a:pPr lvl="1">
              <a:buClr>
                <a:srgbClr val="BE854C"/>
              </a:buClr>
              <a:buSzPct val="65000"/>
            </a:pPr>
            <a:r>
              <a:rPr lang="en-US" sz="2400" dirty="0"/>
              <a:t>Be re-arrested</a:t>
            </a:r>
            <a:endParaRPr lang="en-US" sz="1200" dirty="0"/>
          </a:p>
          <a:p>
            <a:pPr lvl="1">
              <a:buClr>
                <a:srgbClr val="BE854C"/>
              </a:buClr>
              <a:buSzPct val="65000"/>
            </a:pPr>
            <a:r>
              <a:rPr lang="en-US" sz="2400" dirty="0"/>
              <a:t>Not comply with treatment recommendations</a:t>
            </a:r>
            <a:endParaRPr lang="en-US" sz="1200" dirty="0"/>
          </a:p>
          <a:p>
            <a:pPr lvl="1">
              <a:buClr>
                <a:srgbClr val="BE854C"/>
              </a:buClr>
              <a:buSzPct val="65000"/>
            </a:pPr>
            <a:r>
              <a:rPr lang="en-US" sz="2400" dirty="0"/>
              <a:t>Recidivate</a:t>
            </a:r>
          </a:p>
          <a:p>
            <a:pPr>
              <a:buClr>
                <a:srgbClr val="BE854C"/>
              </a:buClr>
              <a:buSzPct val="65000"/>
            </a:pPr>
            <a:endParaRPr lang="en-US" sz="2800" dirty="0"/>
          </a:p>
          <a:p>
            <a:pPr>
              <a:buClr>
                <a:srgbClr val="BE854C"/>
              </a:buClr>
              <a:buSzPct val="65000"/>
            </a:pPr>
            <a:endParaRPr lang="en-US" sz="2800" dirty="0"/>
          </a:p>
          <a:p>
            <a:pPr marL="0" indent="0">
              <a:buClr>
                <a:srgbClr val="BE854C"/>
              </a:buClr>
              <a:buSzPct val="65000"/>
              <a:buNone/>
            </a:pPr>
            <a:endParaRPr lang="en-US" sz="2400" dirty="0"/>
          </a:p>
          <a:p>
            <a:pPr>
              <a:buClr>
                <a:srgbClr val="BE854C"/>
              </a:buClr>
              <a:buSzPct val="65000"/>
            </a:pPr>
            <a:endParaRPr lang="en-US" sz="2800" dirty="0"/>
          </a:p>
          <a:p>
            <a:pPr>
              <a:buClr>
                <a:srgbClr val="BE854C"/>
              </a:buClr>
              <a:buSzPct val="65000"/>
            </a:pPr>
            <a:endParaRPr lang="en-US" sz="2800" dirty="0"/>
          </a:p>
          <a:p>
            <a:pPr>
              <a:buClr>
                <a:srgbClr val="BE854C"/>
              </a:buClr>
              <a:buSzPct val="65000"/>
            </a:pPr>
            <a:endParaRPr lang="en-US" sz="2800" dirty="0"/>
          </a:p>
          <a:p>
            <a:pPr>
              <a:buClr>
                <a:srgbClr val="BE854C"/>
              </a:buClr>
              <a:buSzPct val="65000"/>
            </a:pPr>
            <a:endParaRPr lang="en-US" sz="2800" dirty="0"/>
          </a:p>
          <a:p>
            <a:pPr marL="0" lvl="0" indent="0">
              <a:buClr>
                <a:srgbClr val="BE854C"/>
              </a:buClr>
              <a:buSzPct val="65000"/>
              <a:buNone/>
            </a:pPr>
            <a:endParaRPr lang="en-US" sz="2800" dirty="0"/>
          </a:p>
        </p:txBody>
      </p:sp>
      <p:sp>
        <p:nvSpPr>
          <p:cNvPr id="8" name="Date Placeholder 7"/>
          <p:cNvSpPr>
            <a:spLocks noGrp="1"/>
          </p:cNvSpPr>
          <p:nvPr>
            <p:ph type="dt" sz="half" idx="10"/>
          </p:nvPr>
        </p:nvSpPr>
        <p:spPr/>
        <p:txBody>
          <a:bodyPr/>
          <a:lstStyle/>
          <a:p>
            <a:fld id="{1A2D15B3-221A-4695-8BE8-3217A3A4623A}" type="datetime1">
              <a:rPr lang="en-US" smtClean="0">
                <a:solidFill>
                  <a:schemeClr val="bg1"/>
                </a:solidFill>
                <a:latin typeface="Arial" pitchFamily="34" charset="0"/>
                <a:cs typeface="Arial" pitchFamily="34" charset="0"/>
              </a:rPr>
              <a:t>3/21/2018</a:t>
            </a:fld>
            <a:endParaRPr lang="en-US" dirty="0">
              <a:solidFill>
                <a:schemeClr val="bg1"/>
              </a:solidFill>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fld id="{CCEFF8E3-EC8E-4FF1-9FB8-7EB9DE5DC726}" type="slidenum">
              <a:rPr lang="en-US" smtClean="0">
                <a:solidFill>
                  <a:schemeClr val="bg1"/>
                </a:solidFill>
                <a:latin typeface="Arial" pitchFamily="34" charset="0"/>
                <a:cs typeface="Arial" pitchFamily="34" charset="0"/>
              </a:rPr>
              <a:t>10</a:t>
            </a:fld>
            <a:endParaRPr lang="en-US" dirty="0">
              <a:solidFill>
                <a:schemeClr val="bg1"/>
              </a:solidFill>
              <a:latin typeface="Arial" pitchFamily="34" charset="0"/>
              <a:cs typeface="Arial" pitchFamily="34" charset="0"/>
            </a:endParaRPr>
          </a:p>
        </p:txBody>
      </p:sp>
      <p:sp>
        <p:nvSpPr>
          <p:cNvPr id="12" name="Rectangle 11"/>
          <p:cNvSpPr/>
          <p:nvPr/>
        </p:nvSpPr>
        <p:spPr>
          <a:xfrm>
            <a:off x="0" y="-1"/>
            <a:ext cx="9144000" cy="152401"/>
          </a:xfrm>
          <a:prstGeom prst="rect">
            <a:avLst/>
          </a:prstGeom>
          <a:solidFill>
            <a:srgbClr val="BE8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066800"/>
            <a:ext cx="9144000" cy="76200"/>
          </a:xfrm>
          <a:prstGeom prst="rect">
            <a:avLst/>
          </a:prstGeom>
          <a:solidFill>
            <a:srgbClr val="006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139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solidFill>
                  <a:srgbClr val="002060"/>
                </a:solidFill>
                <a:latin typeface="+mj-lt"/>
              </a:rPr>
              <a:t>Poll results </a:t>
            </a:r>
          </a:p>
        </p:txBody>
      </p:sp>
      <p:sp>
        <p:nvSpPr>
          <p:cNvPr id="3" name="Content Placeholder 2"/>
          <p:cNvSpPr>
            <a:spLocks noGrp="1"/>
          </p:cNvSpPr>
          <p:nvPr>
            <p:ph idx="1"/>
          </p:nvPr>
        </p:nvSpPr>
        <p:spPr/>
        <p:txBody>
          <a:bodyPr>
            <a:normAutofit fontScale="70000" lnSpcReduction="20000"/>
          </a:bodyPr>
          <a:lstStyle/>
          <a:p>
            <a:endParaRPr lang="en-US" dirty="0"/>
          </a:p>
          <a:p>
            <a:pPr marL="0" indent="0" algn="ctr">
              <a:buNone/>
            </a:pPr>
            <a:endParaRPr lang="en-US" sz="4000" b="1" dirty="0"/>
          </a:p>
          <a:p>
            <a:pPr marL="0" indent="0" algn="ctr">
              <a:buNone/>
            </a:pPr>
            <a:endParaRPr lang="en-US" sz="4000" b="1" dirty="0"/>
          </a:p>
          <a:p>
            <a:pPr marL="0" indent="0" algn="ctr">
              <a:buNone/>
            </a:pPr>
            <a:r>
              <a:rPr lang="en-US" sz="6300" b="1" dirty="0"/>
              <a:t>See poll results below…</a:t>
            </a:r>
          </a:p>
          <a:p>
            <a:endParaRPr lang="en-US" dirty="0"/>
          </a:p>
          <a:p>
            <a:pPr marL="0" indent="0">
              <a:buNone/>
            </a:pPr>
            <a:endParaRPr lang="en-US" dirty="0"/>
          </a:p>
          <a:p>
            <a:pPr marL="0" indent="0" algn="ctr">
              <a:buNone/>
            </a:pPr>
            <a:r>
              <a:rPr lang="en-US" sz="2900" dirty="0"/>
              <a:t>Please feel free to add comments and specifics in the ‘chat’ box or enter questions you would like addressed during our closing discussion into the ‘question’ box at any time. </a:t>
            </a:r>
          </a:p>
          <a:p>
            <a:pPr marL="0" indent="0">
              <a:buNone/>
            </a:pPr>
            <a:r>
              <a:rPr lang="en-US" dirty="0"/>
              <a:t> </a:t>
            </a:r>
          </a:p>
          <a:p>
            <a:endParaRPr lang="en-US" dirty="0"/>
          </a:p>
          <a:p>
            <a:endParaRPr lang="en-US" dirty="0"/>
          </a:p>
        </p:txBody>
      </p:sp>
      <p:sp>
        <p:nvSpPr>
          <p:cNvPr id="4" name="Date Placeholder 3"/>
          <p:cNvSpPr>
            <a:spLocks noGrp="1"/>
          </p:cNvSpPr>
          <p:nvPr>
            <p:ph type="dt" sz="half" idx="10"/>
          </p:nvPr>
        </p:nvSpPr>
        <p:spPr/>
        <p:txBody>
          <a:bodyPr/>
          <a:lstStyle/>
          <a:p>
            <a:fld id="{9632A5BF-C191-4E82-B607-0C407A56A611}" type="datetime1">
              <a:rPr lang="en-US" smtClean="0"/>
              <a:t>3/21/2018</a:t>
            </a:fld>
            <a:endParaRPr lang="en-US"/>
          </a:p>
        </p:txBody>
      </p:sp>
      <p:sp>
        <p:nvSpPr>
          <p:cNvPr id="5" name="Slide Number Placeholder 4"/>
          <p:cNvSpPr>
            <a:spLocks noGrp="1"/>
          </p:cNvSpPr>
          <p:nvPr>
            <p:ph type="sldNum" sz="quarter" idx="12"/>
          </p:nvPr>
        </p:nvSpPr>
        <p:spPr/>
        <p:txBody>
          <a:bodyPr/>
          <a:lstStyle/>
          <a:p>
            <a:fld id="{C876179B-A874-4915-B3BF-44D2D233744E}" type="slidenum">
              <a:rPr lang="en-US" smtClean="0"/>
              <a:t>11</a:t>
            </a:fld>
            <a:endParaRPr lang="en-US"/>
          </a:p>
        </p:txBody>
      </p:sp>
    </p:spTree>
    <p:extLst>
      <p:ext uri="{BB962C8B-B14F-4D97-AF65-F5344CB8AC3E}">
        <p14:creationId xmlns:p14="http://schemas.microsoft.com/office/powerpoint/2010/main" val="145195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DDED-2450-4BD2-ACDE-1C3E73827FCB}"/>
              </a:ext>
            </a:extLst>
          </p:cNvPr>
          <p:cNvSpPr>
            <a:spLocks noGrp="1"/>
          </p:cNvSpPr>
          <p:nvPr>
            <p:ph type="title"/>
          </p:nvPr>
        </p:nvSpPr>
        <p:spPr/>
        <p:txBody>
          <a:bodyPr>
            <a:normAutofit/>
          </a:bodyPr>
          <a:lstStyle/>
          <a:p>
            <a:r>
              <a:rPr lang="en-US" sz="3200" b="0" dirty="0">
                <a:solidFill>
                  <a:schemeClr val="tx2"/>
                </a:solidFill>
                <a:latin typeface="+mn-lt"/>
              </a:rPr>
              <a:t>RSAT Clients: Prevalence of Mental Disorders</a:t>
            </a:r>
          </a:p>
        </p:txBody>
      </p:sp>
      <p:graphicFrame>
        <p:nvGraphicFramePr>
          <p:cNvPr id="8" name="Content Placeholder 7">
            <a:extLst>
              <a:ext uri="{FF2B5EF4-FFF2-40B4-BE49-F238E27FC236}">
                <a16:creationId xmlns:a16="http://schemas.microsoft.com/office/drawing/2014/main" id="{7E588881-1323-4552-B7BD-F7510685B409}"/>
              </a:ext>
            </a:extLst>
          </p:cNvPr>
          <p:cNvGraphicFramePr>
            <a:graphicFrameLocks noGrp="1"/>
          </p:cNvGraphicFramePr>
          <p:nvPr>
            <p:ph idx="1"/>
            <p:extLst/>
          </p:nvPr>
        </p:nvGraphicFramePr>
        <p:xfrm>
          <a:off x="383458" y="1447800"/>
          <a:ext cx="3505200" cy="4457700"/>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a:extLst>
              <a:ext uri="{FF2B5EF4-FFF2-40B4-BE49-F238E27FC236}">
                <a16:creationId xmlns:a16="http://schemas.microsoft.com/office/drawing/2014/main" id="{BE87B0D7-5996-452C-9751-23702D64B4C3}"/>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70F88E1A-C7BA-42D9-BF2B-44172DDE9B35}"/>
              </a:ext>
            </a:extLst>
          </p:cNvPr>
          <p:cNvSpPr>
            <a:spLocks noGrp="1"/>
          </p:cNvSpPr>
          <p:nvPr>
            <p:ph type="sldNum" sz="quarter" idx="12"/>
          </p:nvPr>
        </p:nvSpPr>
        <p:spPr/>
        <p:txBody>
          <a:bodyPr/>
          <a:lstStyle/>
          <a:p>
            <a:fld id="{B6F15528-21DE-4FAA-801E-634DDDAF4B2B}" type="slidenum">
              <a:rPr lang="en-US" smtClean="0"/>
              <a:pPr/>
              <a:t>12</a:t>
            </a:fld>
            <a:endParaRPr lang="en-US"/>
          </a:p>
        </p:txBody>
      </p:sp>
      <p:graphicFrame>
        <p:nvGraphicFramePr>
          <p:cNvPr id="9" name="Content Placeholder 7">
            <a:extLst>
              <a:ext uri="{FF2B5EF4-FFF2-40B4-BE49-F238E27FC236}">
                <a16:creationId xmlns:a16="http://schemas.microsoft.com/office/drawing/2014/main" id="{675E1D7B-9B19-432E-817F-ED8A28ABE92C}"/>
              </a:ext>
            </a:extLst>
          </p:cNvPr>
          <p:cNvGraphicFramePr>
            <a:graphicFrameLocks/>
          </p:cNvGraphicFramePr>
          <p:nvPr>
            <p:extLst/>
          </p:nvPr>
        </p:nvGraphicFramePr>
        <p:xfrm>
          <a:off x="5105400" y="1295400"/>
          <a:ext cx="3505200" cy="48355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8944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76200"/>
            <a:ext cx="9144000" cy="990600"/>
          </a:xfrm>
          <a:prstGeom prst="rect">
            <a:avLst/>
          </a:prstGeom>
          <a:solidFill>
            <a:srgbClr val="E0C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44353"/>
            <a:ext cx="9144000" cy="589847"/>
          </a:xfrm>
          <a:prstGeom prst="rect">
            <a:avLst/>
          </a:prstGeom>
        </p:spPr>
      </p:pic>
      <p:sp>
        <p:nvSpPr>
          <p:cNvPr id="2" name="Title 1"/>
          <p:cNvSpPr>
            <a:spLocks noGrp="1"/>
          </p:cNvSpPr>
          <p:nvPr>
            <p:ph type="title"/>
          </p:nvPr>
        </p:nvSpPr>
        <p:spPr/>
        <p:txBody>
          <a:bodyPr>
            <a:noAutofit/>
          </a:bodyPr>
          <a:lstStyle/>
          <a:p>
            <a:pPr lvl="0" algn="l"/>
            <a:r>
              <a:rPr lang="en-US" sz="3200" b="0" dirty="0">
                <a:solidFill>
                  <a:schemeClr val="tx2"/>
                </a:solidFill>
                <a:latin typeface="Calibri" panose="020F0502020204030204" pitchFamily="34" charset="0"/>
                <a:ea typeface="+mn-ea"/>
                <a:cs typeface="+mn-cs"/>
              </a:rPr>
              <a:t>Treatment Approaches: Clients with CODs </a:t>
            </a:r>
            <a:br>
              <a:rPr lang="en-US" sz="2800" b="1" dirty="0">
                <a:solidFill>
                  <a:srgbClr val="002060"/>
                </a:solidFill>
                <a:latin typeface="Calibri" panose="020F0502020204030204" pitchFamily="34" charset="0"/>
                <a:ea typeface="+mn-ea"/>
                <a:cs typeface="+mn-cs"/>
              </a:rPr>
            </a:br>
            <a:endParaRPr lang="en-US" sz="2800" b="1" dirty="0">
              <a:solidFill>
                <a:srgbClr val="002060"/>
              </a:solidFill>
              <a:latin typeface="Calibri" panose="020F0502020204030204" pitchFamily="34" charset="0"/>
              <a:cs typeface="Arial" pitchFamily="34" charset="0"/>
            </a:endParaRPr>
          </a:p>
        </p:txBody>
      </p:sp>
      <p:sp>
        <p:nvSpPr>
          <p:cNvPr id="3" name="Content Placeholder 2"/>
          <p:cNvSpPr>
            <a:spLocks noGrp="1"/>
          </p:cNvSpPr>
          <p:nvPr>
            <p:ph idx="1"/>
          </p:nvPr>
        </p:nvSpPr>
        <p:spPr>
          <a:xfrm>
            <a:off x="457200" y="1493837"/>
            <a:ext cx="8229600" cy="4754563"/>
          </a:xfrm>
        </p:spPr>
        <p:txBody>
          <a:bodyPr>
            <a:noAutofit/>
          </a:bodyPr>
          <a:lstStyle/>
          <a:p>
            <a:pPr marL="457200" lvl="1" indent="0">
              <a:spcBef>
                <a:spcPts val="1200"/>
              </a:spcBef>
              <a:buClr>
                <a:srgbClr val="BE854C"/>
              </a:buClr>
              <a:buSzPct val="65000"/>
              <a:buNone/>
            </a:pPr>
            <a:endParaRPr lang="en-US" sz="100" dirty="0"/>
          </a:p>
          <a:p>
            <a:pPr marL="0" lvl="0" indent="0">
              <a:buClr>
                <a:srgbClr val="BE854C"/>
              </a:buClr>
              <a:buSzPct val="65000"/>
              <a:buNone/>
            </a:pPr>
            <a:r>
              <a:rPr lang="en-US" sz="2800" dirty="0"/>
              <a:t> </a:t>
            </a:r>
          </a:p>
        </p:txBody>
      </p:sp>
      <p:sp>
        <p:nvSpPr>
          <p:cNvPr id="8" name="Date Placeholder 7"/>
          <p:cNvSpPr>
            <a:spLocks noGrp="1"/>
          </p:cNvSpPr>
          <p:nvPr>
            <p:ph type="dt" sz="half" idx="10"/>
          </p:nvPr>
        </p:nvSpPr>
        <p:spPr/>
        <p:txBody>
          <a:bodyPr/>
          <a:lstStyle/>
          <a:p>
            <a:fld id="{D62897C8-EF5F-4814-812D-DEBDA4639C31}" type="datetime1">
              <a:rPr lang="en-US" smtClean="0">
                <a:solidFill>
                  <a:schemeClr val="bg1"/>
                </a:solidFill>
                <a:latin typeface="Arial" pitchFamily="34" charset="0"/>
                <a:cs typeface="Arial" pitchFamily="34" charset="0"/>
              </a:rPr>
              <a:t>3/21/2018</a:t>
            </a:fld>
            <a:endParaRPr lang="en-US" dirty="0">
              <a:solidFill>
                <a:schemeClr val="bg1"/>
              </a:solidFill>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fld id="{CCEFF8E3-EC8E-4FF1-9FB8-7EB9DE5DC726}" type="slidenum">
              <a:rPr lang="en-US" smtClean="0">
                <a:solidFill>
                  <a:schemeClr val="bg1"/>
                </a:solidFill>
                <a:latin typeface="Arial" pitchFamily="34" charset="0"/>
                <a:cs typeface="Arial" pitchFamily="34" charset="0"/>
              </a:rPr>
              <a:t>13</a:t>
            </a:fld>
            <a:endParaRPr lang="en-US" dirty="0">
              <a:solidFill>
                <a:schemeClr val="bg1"/>
              </a:solidFill>
              <a:latin typeface="Arial" pitchFamily="34" charset="0"/>
              <a:cs typeface="Arial" pitchFamily="34" charset="0"/>
            </a:endParaRPr>
          </a:p>
        </p:txBody>
      </p:sp>
      <p:sp>
        <p:nvSpPr>
          <p:cNvPr id="12" name="Rectangle 11"/>
          <p:cNvSpPr/>
          <p:nvPr/>
        </p:nvSpPr>
        <p:spPr>
          <a:xfrm>
            <a:off x="0" y="-1"/>
            <a:ext cx="9144000" cy="152401"/>
          </a:xfrm>
          <a:prstGeom prst="rect">
            <a:avLst/>
          </a:prstGeom>
          <a:solidFill>
            <a:srgbClr val="BE8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066800"/>
            <a:ext cx="9144000" cy="76200"/>
          </a:xfrm>
          <a:prstGeom prst="rect">
            <a:avLst/>
          </a:prstGeom>
          <a:solidFill>
            <a:srgbClr val="006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F15B87D-5E79-42D1-8430-7C22B988C187}"/>
              </a:ext>
            </a:extLst>
          </p:cNvPr>
          <p:cNvSpPr/>
          <p:nvPr/>
        </p:nvSpPr>
        <p:spPr>
          <a:xfrm>
            <a:off x="228600" y="1600200"/>
            <a:ext cx="8763000" cy="6050887"/>
          </a:xfrm>
          <a:prstGeom prst="rect">
            <a:avLst/>
          </a:prstGeom>
        </p:spPr>
        <p:txBody>
          <a:bodyPr wrap="square">
            <a:spAutoFit/>
          </a:bodyPr>
          <a:lstStyle/>
          <a:p>
            <a:pPr marL="457200" marR="415925">
              <a:lnSpc>
                <a:spcPct val="115000"/>
              </a:lnSpc>
              <a:spcBef>
                <a:spcPts val="0"/>
              </a:spcBef>
              <a:spcAft>
                <a:spcPts val="0"/>
              </a:spcAft>
            </a:pPr>
            <a:r>
              <a:rPr lang="en-US" sz="2400" b="1" dirty="0">
                <a:latin typeface="Arial" panose="020B0604020202020204" pitchFamily="34" charset="0"/>
                <a:ea typeface="Arial" panose="020B0604020202020204" pitchFamily="34" charset="0"/>
                <a:cs typeface="Times New Roman" panose="02020603050405020304" pitchFamily="18" charset="0"/>
              </a:rPr>
              <a:t>   S</a:t>
            </a:r>
            <a:r>
              <a:rPr lang="en-US" sz="2400" b="1" spc="5" dirty="0">
                <a:latin typeface="Arial" panose="020B0604020202020204" pitchFamily="34" charset="0"/>
                <a:ea typeface="Arial" panose="020B0604020202020204" pitchFamily="34" charset="0"/>
                <a:cs typeface="Times New Roman" panose="02020603050405020304" pitchFamily="18" charset="0"/>
              </a:rPr>
              <a:t>e</a:t>
            </a:r>
            <a:r>
              <a:rPr lang="en-US" sz="2400" b="1" spc="-5" dirty="0">
                <a:latin typeface="Arial" panose="020B0604020202020204" pitchFamily="34" charset="0"/>
                <a:ea typeface="Arial" panose="020B0604020202020204" pitchFamily="34" charset="0"/>
                <a:cs typeface="Times New Roman" panose="02020603050405020304" pitchFamily="18" charset="0"/>
              </a:rPr>
              <a:t>q</a:t>
            </a:r>
            <a:r>
              <a:rPr lang="en-US" sz="2400" b="1" spc="5" dirty="0">
                <a:latin typeface="Arial" panose="020B0604020202020204" pitchFamily="34" charset="0"/>
                <a:ea typeface="Arial" panose="020B0604020202020204" pitchFamily="34" charset="0"/>
                <a:cs typeface="Times New Roman" panose="02020603050405020304" pitchFamily="18" charset="0"/>
              </a:rPr>
              <a:t>uen</a:t>
            </a:r>
            <a:r>
              <a:rPr lang="en-US" sz="2400" b="1" dirty="0">
                <a:latin typeface="Arial" panose="020B0604020202020204" pitchFamily="34" charset="0"/>
                <a:ea typeface="Arial" panose="020B0604020202020204" pitchFamily="34" charset="0"/>
                <a:cs typeface="Times New Roman" panose="02020603050405020304" pitchFamily="18" charset="0"/>
              </a:rPr>
              <a:t>t</a:t>
            </a:r>
            <a:r>
              <a:rPr lang="en-US" sz="2400" b="1" spc="-10" dirty="0">
                <a:latin typeface="Arial" panose="020B0604020202020204" pitchFamily="34" charset="0"/>
                <a:ea typeface="Arial" panose="020B0604020202020204" pitchFamily="34" charset="0"/>
                <a:cs typeface="Times New Roman" panose="02020603050405020304" pitchFamily="18" charset="0"/>
              </a:rPr>
              <a:t>i</a:t>
            </a:r>
            <a:r>
              <a:rPr lang="en-US" sz="2400" b="1" spc="5" dirty="0">
                <a:latin typeface="Arial" panose="020B0604020202020204" pitchFamily="34" charset="0"/>
                <a:ea typeface="Arial" panose="020B0604020202020204" pitchFamily="34" charset="0"/>
                <a:cs typeface="Times New Roman" panose="02020603050405020304" pitchFamily="18" charset="0"/>
              </a:rPr>
              <a:t>a</a:t>
            </a:r>
            <a:r>
              <a:rPr lang="en-US" sz="2400" b="1" dirty="0">
                <a:latin typeface="Arial" panose="020B0604020202020204" pitchFamily="34" charset="0"/>
                <a:ea typeface="Arial" panose="020B0604020202020204" pitchFamily="34" charset="0"/>
                <a:cs typeface="Times New Roman" panose="02020603050405020304" pitchFamily="18" charset="0"/>
              </a:rPr>
              <a:t>l tre</a:t>
            </a:r>
            <a:r>
              <a:rPr lang="en-US" sz="2400" b="1" spc="5" dirty="0">
                <a:latin typeface="Arial" panose="020B0604020202020204" pitchFamily="34" charset="0"/>
                <a:ea typeface="Arial" panose="020B0604020202020204" pitchFamily="34" charset="0"/>
                <a:cs typeface="Times New Roman" panose="02020603050405020304" pitchFamily="18" charset="0"/>
              </a:rPr>
              <a:t>a</a:t>
            </a:r>
            <a:r>
              <a:rPr lang="en-US" sz="2400" b="1" spc="-10" dirty="0">
                <a:latin typeface="Arial" panose="020B0604020202020204" pitchFamily="34" charset="0"/>
                <a:ea typeface="Arial" panose="020B0604020202020204" pitchFamily="34" charset="0"/>
                <a:cs typeface="Times New Roman" panose="02020603050405020304" pitchFamily="18" charset="0"/>
              </a:rPr>
              <a:t>t</a:t>
            </a:r>
            <a:r>
              <a:rPr lang="en-US" sz="2400" b="1" spc="10" dirty="0">
                <a:latin typeface="Arial" panose="020B0604020202020204" pitchFamily="34" charset="0"/>
                <a:ea typeface="Arial" panose="020B0604020202020204" pitchFamily="34" charset="0"/>
                <a:cs typeface="Times New Roman" panose="02020603050405020304" pitchFamily="18" charset="0"/>
              </a:rPr>
              <a:t>m</a:t>
            </a:r>
            <a:r>
              <a:rPr lang="en-US" sz="2400" b="1" spc="5" dirty="0">
                <a:latin typeface="Arial" panose="020B0604020202020204" pitchFamily="34" charset="0"/>
                <a:ea typeface="Arial" panose="020B0604020202020204" pitchFamily="34" charset="0"/>
                <a:cs typeface="Times New Roman" panose="02020603050405020304" pitchFamily="18" charset="0"/>
              </a:rPr>
              <a:t>en</a:t>
            </a:r>
            <a:r>
              <a:rPr lang="en-US" sz="2400" b="1" dirty="0">
                <a:latin typeface="Arial" panose="020B0604020202020204" pitchFamily="34" charset="0"/>
                <a:ea typeface="Arial" panose="020B0604020202020204" pitchFamily="34" charset="0"/>
                <a:cs typeface="Times New Roman" panose="02020603050405020304" pitchFamily="18" charset="0"/>
              </a:rPr>
              <a:t>t</a:t>
            </a:r>
            <a:r>
              <a:rPr lang="en-US" sz="2400" dirty="0">
                <a:latin typeface="Arial" panose="020B0604020202020204" pitchFamily="34" charset="0"/>
                <a:ea typeface="Arial" panose="020B0604020202020204" pitchFamily="34" charset="0"/>
                <a:cs typeface="Times New Roman" panose="02020603050405020304" pitchFamily="18" charset="0"/>
              </a:rPr>
              <a:t>—</a:t>
            </a:r>
            <a:r>
              <a:rPr lang="en-US" sz="2400" spc="-5" dirty="0">
                <a:latin typeface="Arial" panose="020B0604020202020204" pitchFamily="34" charset="0"/>
                <a:ea typeface="Arial" panose="020B0604020202020204" pitchFamily="34" charset="0"/>
                <a:cs typeface="Times New Roman" panose="02020603050405020304" pitchFamily="18" charset="0"/>
              </a:rPr>
              <a:t>o</a:t>
            </a:r>
            <a:r>
              <a:rPr lang="en-US" sz="2400" spc="15" dirty="0">
                <a:latin typeface="Arial" panose="020B0604020202020204" pitchFamily="34" charset="0"/>
                <a:ea typeface="Arial" panose="020B0604020202020204" pitchFamily="34" charset="0"/>
                <a:cs typeface="Times New Roman" panose="02020603050405020304" pitchFamily="18" charset="0"/>
              </a:rPr>
              <a:t>f</a:t>
            </a:r>
            <a:r>
              <a:rPr lang="en-US" sz="2400" dirty="0">
                <a:latin typeface="Arial" panose="020B0604020202020204" pitchFamily="34" charset="0"/>
                <a:ea typeface="Arial" panose="020B0604020202020204" pitchFamily="34" charset="0"/>
                <a:cs typeface="Times New Roman" panose="02020603050405020304" pitchFamily="18" charset="0"/>
              </a:rPr>
              <a:t>t</a:t>
            </a:r>
            <a:r>
              <a:rPr lang="en-US" sz="2400" spc="-5" dirty="0">
                <a:latin typeface="Arial" panose="020B0604020202020204" pitchFamily="34" charset="0"/>
                <a:ea typeface="Arial" panose="020B0604020202020204" pitchFamily="34" charset="0"/>
                <a:cs typeface="Times New Roman" panose="02020603050405020304" pitchFamily="18" charset="0"/>
              </a:rPr>
              <a:t>e</a:t>
            </a:r>
            <a:r>
              <a:rPr lang="en-US" sz="2400" dirty="0">
                <a:latin typeface="Arial" panose="020B0604020202020204" pitchFamily="34" charset="0"/>
                <a:ea typeface="Arial" panose="020B0604020202020204" pitchFamily="34" charset="0"/>
                <a:cs typeface="Times New Roman" panose="02020603050405020304" pitchFamily="18" charset="0"/>
              </a:rPr>
              <a:t>n</a:t>
            </a:r>
            <a:r>
              <a:rPr lang="en-US" sz="2400" spc="5" dirty="0">
                <a:latin typeface="Arial" panose="020B0604020202020204" pitchFamily="34" charset="0"/>
                <a:ea typeface="Arial" panose="020B0604020202020204" pitchFamily="34" charset="0"/>
                <a:cs typeface="Times New Roman" panose="02020603050405020304" pitchFamily="18" charset="0"/>
              </a:rPr>
              <a:t> </a:t>
            </a:r>
            <a:r>
              <a:rPr lang="en-US" sz="2400" dirty="0">
                <a:latin typeface="Arial" panose="020B0604020202020204" pitchFamily="34" charset="0"/>
                <a:ea typeface="Arial" panose="020B0604020202020204" pitchFamily="34" charset="0"/>
                <a:cs typeface="Times New Roman" panose="02020603050405020304" pitchFamily="18" charset="0"/>
              </a:rPr>
              <a:t>in</a:t>
            </a:r>
            <a:r>
              <a:rPr lang="en-US" sz="2400" spc="5" dirty="0">
                <a:latin typeface="Arial" panose="020B0604020202020204" pitchFamily="34" charset="0"/>
                <a:ea typeface="Arial" panose="020B0604020202020204" pitchFamily="34" charset="0"/>
                <a:cs typeface="Times New Roman" panose="02020603050405020304" pitchFamily="18" charset="0"/>
              </a:rPr>
              <a:t> </a:t>
            </a:r>
            <a:r>
              <a:rPr lang="en-US" sz="2400" spc="-10" dirty="0">
                <a:latin typeface="Arial" panose="020B0604020202020204" pitchFamily="34" charset="0"/>
                <a:ea typeface="Arial" panose="020B0604020202020204" pitchFamily="34" charset="0"/>
                <a:cs typeface="Times New Roman" panose="02020603050405020304" pitchFamily="18" charset="0"/>
              </a:rPr>
              <a:t>s</a:t>
            </a:r>
            <a:r>
              <a:rPr lang="en-US" sz="2400" spc="5" dirty="0">
                <a:latin typeface="Arial" panose="020B0604020202020204" pitchFamily="34" charset="0"/>
                <a:ea typeface="Arial" panose="020B0604020202020204" pitchFamily="34" charset="0"/>
                <a:cs typeface="Times New Roman" panose="02020603050405020304" pitchFamily="18" charset="0"/>
              </a:rPr>
              <a:t>ep</a:t>
            </a:r>
            <a:r>
              <a:rPr lang="en-US" sz="2400" spc="15" dirty="0">
                <a:latin typeface="Arial" panose="020B0604020202020204" pitchFamily="34" charset="0"/>
                <a:ea typeface="Arial" panose="020B0604020202020204" pitchFamily="34" charset="0"/>
                <a:cs typeface="Times New Roman" panose="02020603050405020304" pitchFamily="18" charset="0"/>
              </a:rPr>
              <a:t>a</a:t>
            </a:r>
            <a:r>
              <a:rPr lang="en-US" sz="2400" spc="-15" dirty="0">
                <a:latin typeface="Arial" panose="020B0604020202020204" pitchFamily="34" charset="0"/>
                <a:ea typeface="Arial" panose="020B0604020202020204" pitchFamily="34" charset="0"/>
                <a:cs typeface="Times New Roman" panose="02020603050405020304" pitchFamily="18" charset="0"/>
              </a:rPr>
              <a:t>r</a:t>
            </a:r>
            <a:r>
              <a:rPr lang="en-US" sz="2400" spc="5" dirty="0">
                <a:latin typeface="Arial" panose="020B0604020202020204" pitchFamily="34" charset="0"/>
                <a:ea typeface="Arial" panose="020B0604020202020204" pitchFamily="34" charset="0"/>
                <a:cs typeface="Times New Roman" panose="02020603050405020304" pitchFamily="18" charset="0"/>
              </a:rPr>
              <a:t>a</a:t>
            </a:r>
            <a:r>
              <a:rPr lang="en-US" sz="2400" dirty="0">
                <a:latin typeface="Arial" panose="020B0604020202020204" pitchFamily="34" charset="0"/>
                <a:ea typeface="Arial" panose="020B0604020202020204" pitchFamily="34" charset="0"/>
                <a:cs typeface="Times New Roman" panose="02020603050405020304" pitchFamily="18" charset="0"/>
              </a:rPr>
              <a:t>te</a:t>
            </a:r>
            <a:r>
              <a:rPr lang="en-US" sz="2400" spc="5" dirty="0">
                <a:latin typeface="Arial" panose="020B0604020202020204" pitchFamily="34" charset="0"/>
                <a:ea typeface="Arial" panose="020B0604020202020204" pitchFamily="34" charset="0"/>
                <a:cs typeface="Times New Roman" panose="02020603050405020304" pitchFamily="18" charset="0"/>
              </a:rPr>
              <a:t> </a:t>
            </a:r>
            <a:r>
              <a:rPr lang="en-US" sz="2400" dirty="0">
                <a:latin typeface="Arial" panose="020B0604020202020204" pitchFamily="34" charset="0"/>
                <a:ea typeface="Arial" panose="020B0604020202020204" pitchFamily="34" charset="0"/>
                <a:cs typeface="Times New Roman" panose="02020603050405020304" pitchFamily="18" charset="0"/>
              </a:rPr>
              <a:t>s</a:t>
            </a:r>
            <a:r>
              <a:rPr lang="en-US" sz="2400" spc="-10" dirty="0">
                <a:latin typeface="Arial" panose="020B0604020202020204" pitchFamily="34" charset="0"/>
                <a:ea typeface="Arial" panose="020B0604020202020204" pitchFamily="34" charset="0"/>
                <a:cs typeface="Times New Roman" panose="02020603050405020304" pitchFamily="18" charset="0"/>
              </a:rPr>
              <a:t>y</a:t>
            </a:r>
            <a:r>
              <a:rPr lang="en-US" sz="2400" dirty="0">
                <a:latin typeface="Arial" panose="020B0604020202020204" pitchFamily="34" charset="0"/>
                <a:ea typeface="Arial" panose="020B0604020202020204" pitchFamily="34" charset="0"/>
                <a:cs typeface="Times New Roman" panose="02020603050405020304" pitchFamily="18" charset="0"/>
              </a:rPr>
              <a:t>st</a:t>
            </a:r>
            <a:r>
              <a:rPr lang="en-US" sz="2400" spc="5" dirty="0">
                <a:latin typeface="Arial" panose="020B0604020202020204" pitchFamily="34" charset="0"/>
                <a:ea typeface="Arial" panose="020B0604020202020204" pitchFamily="34" charset="0"/>
                <a:cs typeface="Times New Roman" panose="02020603050405020304" pitchFamily="18" charset="0"/>
              </a:rPr>
              <a:t>em</a:t>
            </a:r>
            <a:r>
              <a:rPr lang="en-US" sz="2400" dirty="0">
                <a:latin typeface="Arial" panose="020B0604020202020204" pitchFamily="34" charset="0"/>
                <a:ea typeface="Arial" panose="020B0604020202020204" pitchFamily="34" charset="0"/>
                <a:cs typeface="Times New Roman" panose="02020603050405020304" pitchFamily="18" charset="0"/>
              </a:rPr>
              <a:t>s</a:t>
            </a:r>
            <a:r>
              <a:rPr lang="en-US" sz="2400" spc="-10" dirty="0">
                <a:latin typeface="Arial" panose="020B0604020202020204" pitchFamily="34" charset="0"/>
                <a:ea typeface="Arial" panose="020B0604020202020204" pitchFamily="34" charset="0"/>
                <a:cs typeface="Times New Roman" panose="02020603050405020304" pitchFamily="18" charset="0"/>
              </a:rPr>
              <a:t> </a:t>
            </a:r>
            <a:r>
              <a:rPr lang="en-US" sz="2400" spc="-5" dirty="0">
                <a:latin typeface="Arial" panose="020B0604020202020204" pitchFamily="34" charset="0"/>
                <a:ea typeface="Arial" panose="020B0604020202020204" pitchFamily="34" charset="0"/>
                <a:cs typeface="Times New Roman" panose="02020603050405020304" pitchFamily="18" charset="0"/>
              </a:rPr>
              <a:t>o</a:t>
            </a:r>
            <a:r>
              <a:rPr lang="en-US" sz="2400" dirty="0">
                <a:latin typeface="Arial" panose="020B0604020202020204" pitchFamily="34" charset="0"/>
                <a:ea typeface="Arial" panose="020B0604020202020204" pitchFamily="34" charset="0"/>
                <a:cs typeface="Times New Roman" panose="02020603050405020304" pitchFamily="18" charset="0"/>
              </a:rPr>
              <a:t>f </a:t>
            </a:r>
          </a:p>
          <a:p>
            <a:pPr marL="457200" marR="415925">
              <a:lnSpc>
                <a:spcPct val="115000"/>
              </a:lnSpc>
              <a:spcBef>
                <a:spcPts val="0"/>
              </a:spcBef>
              <a:spcAft>
                <a:spcPts val="0"/>
              </a:spcAft>
            </a:pPr>
            <a:r>
              <a:rPr lang="en-US" sz="2400" dirty="0">
                <a:latin typeface="Arial" panose="020B0604020202020204" pitchFamily="34" charset="0"/>
                <a:ea typeface="Arial" panose="020B0604020202020204" pitchFamily="34" charset="0"/>
                <a:cs typeface="Times New Roman" panose="02020603050405020304" pitchFamily="18" charset="0"/>
              </a:rPr>
              <a:t>   c</a:t>
            </a:r>
            <a:r>
              <a:rPr lang="en-US" sz="2400" spc="5" dirty="0">
                <a:latin typeface="Arial" panose="020B0604020202020204" pitchFamily="34" charset="0"/>
                <a:ea typeface="Arial" panose="020B0604020202020204" pitchFamily="34" charset="0"/>
                <a:cs typeface="Times New Roman" panose="02020603050405020304" pitchFamily="18" charset="0"/>
              </a:rPr>
              <a:t>a</a:t>
            </a:r>
            <a:r>
              <a:rPr lang="en-US" sz="2400" dirty="0">
                <a:latin typeface="Arial" panose="020B0604020202020204" pitchFamily="34" charset="0"/>
                <a:ea typeface="Arial" panose="020B0604020202020204" pitchFamily="34" charset="0"/>
                <a:cs typeface="Times New Roman" panose="02020603050405020304" pitchFamily="18" charset="0"/>
              </a:rPr>
              <a:t>re, t</a:t>
            </a:r>
            <a:r>
              <a:rPr lang="en-US" sz="2400" spc="5" dirty="0">
                <a:latin typeface="Arial" panose="020B0604020202020204" pitchFamily="34" charset="0"/>
                <a:ea typeface="Arial" panose="020B0604020202020204" pitchFamily="34" charset="0"/>
                <a:cs typeface="Times New Roman" panose="02020603050405020304" pitchFamily="18" charset="0"/>
              </a:rPr>
              <a:t>a</a:t>
            </a:r>
            <a:r>
              <a:rPr lang="en-US" sz="2400" dirty="0">
                <a:latin typeface="Arial" panose="020B0604020202020204" pitchFamily="34" charset="0"/>
                <a:ea typeface="Arial" panose="020B0604020202020204" pitchFamily="34" charset="0"/>
                <a:cs typeface="Times New Roman" panose="02020603050405020304" pitchFamily="18" charset="0"/>
              </a:rPr>
              <a:t>r</a:t>
            </a:r>
            <a:r>
              <a:rPr lang="en-US" sz="2400" spc="-10" dirty="0">
                <a:latin typeface="Arial" panose="020B0604020202020204" pitchFamily="34" charset="0"/>
                <a:ea typeface="Arial" panose="020B0604020202020204" pitchFamily="34" charset="0"/>
                <a:cs typeface="Times New Roman" panose="02020603050405020304" pitchFamily="18" charset="0"/>
              </a:rPr>
              <a:t>g</a:t>
            </a:r>
            <a:r>
              <a:rPr lang="en-US" sz="2400" spc="5" dirty="0">
                <a:latin typeface="Arial" panose="020B0604020202020204" pitchFamily="34" charset="0"/>
                <a:ea typeface="Arial" panose="020B0604020202020204" pitchFamily="34" charset="0"/>
                <a:cs typeface="Times New Roman" panose="02020603050405020304" pitchFamily="18" charset="0"/>
              </a:rPr>
              <a:t>e</a:t>
            </a:r>
            <a:r>
              <a:rPr lang="en-US" sz="2400" dirty="0">
                <a:latin typeface="Arial" panose="020B0604020202020204" pitchFamily="34" charset="0"/>
                <a:ea typeface="Arial" panose="020B0604020202020204" pitchFamily="34" charset="0"/>
                <a:cs typeface="Times New Roman" panose="02020603050405020304" pitchFamily="18" charset="0"/>
              </a:rPr>
              <a:t>ti</a:t>
            </a:r>
            <a:r>
              <a:rPr lang="en-US" sz="2400" spc="5" dirty="0">
                <a:latin typeface="Arial" panose="020B0604020202020204" pitchFamily="34" charset="0"/>
                <a:ea typeface="Arial" panose="020B0604020202020204" pitchFamily="34" charset="0"/>
                <a:cs typeface="Times New Roman" panose="02020603050405020304" pitchFamily="18" charset="0"/>
              </a:rPr>
              <a:t>n</a:t>
            </a:r>
            <a:r>
              <a:rPr lang="en-US" sz="2400" spc="-5" dirty="0">
                <a:latin typeface="Arial" panose="020B0604020202020204" pitchFamily="34" charset="0"/>
                <a:ea typeface="Arial" panose="020B0604020202020204" pitchFamily="34" charset="0"/>
                <a:cs typeface="Times New Roman" panose="02020603050405020304" pitchFamily="18" charset="0"/>
              </a:rPr>
              <a:t>g</a:t>
            </a:r>
            <a:r>
              <a:rPr lang="en-US" sz="2400" dirty="0">
                <a:latin typeface="Arial" panose="020B0604020202020204" pitchFamily="34" charset="0"/>
                <a:ea typeface="Arial" panose="020B0604020202020204" pitchFamily="34" charset="0"/>
                <a:cs typeface="Times New Roman" panose="02020603050405020304" pitchFamily="18" charset="0"/>
              </a:rPr>
              <a:t> </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on</a:t>
            </a:r>
            <a:r>
              <a:rPr lang="en-US" sz="2400"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e</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 </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d</a:t>
            </a:r>
            <a:r>
              <a:rPr lang="en-US" sz="2400"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isor</a:t>
            </a:r>
            <a:r>
              <a:rPr lang="en-US" sz="2400" spc="-10"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d</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e</a:t>
            </a:r>
            <a:r>
              <a:rPr lang="en-US" sz="2400"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r </a:t>
            </a:r>
            <a:r>
              <a:rPr lang="en-US" sz="2400" spc="10"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f</a:t>
            </a:r>
            <a:r>
              <a:rPr lang="en-US" sz="2400"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i</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r</a:t>
            </a:r>
            <a:r>
              <a:rPr lang="en-US" sz="2400"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st</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 </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an</a:t>
            </a:r>
            <a:r>
              <a:rPr lang="en-US" sz="2400"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d</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 </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t</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h</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e</a:t>
            </a:r>
            <a:r>
              <a:rPr lang="en-US" sz="2400"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n</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 </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t</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h</a:t>
            </a:r>
            <a:r>
              <a:rPr lang="en-US" sz="2400"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e</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 </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o</a:t>
            </a:r>
            <a:r>
              <a:rPr lang="en-US" sz="2400"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t</a:t>
            </a:r>
            <a:r>
              <a:rPr lang="en-US" sz="2400" spc="-5"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he</a:t>
            </a:r>
            <a:r>
              <a:rPr lang="en-US" sz="2400" dirty="0">
                <a:uFill>
                  <a:solidFill>
                    <a:srgbClr val="000000"/>
                  </a:solidFill>
                </a:uFill>
                <a:latin typeface="Arial" panose="020B0604020202020204" pitchFamily="34" charset="0"/>
                <a:ea typeface="Arial" panose="020B0604020202020204" pitchFamily="34" charset="0"/>
                <a:cs typeface="Times New Roman" panose="02020603050405020304" pitchFamily="18" charset="0"/>
              </a:rPr>
              <a:t>r</a:t>
            </a:r>
            <a:r>
              <a:rPr lang="en-US" sz="2400" dirty="0">
                <a:latin typeface="Arial" panose="020B0604020202020204" pitchFamily="34" charset="0"/>
                <a:ea typeface="Arial" panose="020B0604020202020204" pitchFamily="34" charset="0"/>
                <a:cs typeface="Times New Roman" panose="02020603050405020304" pitchFamily="18" charset="0"/>
              </a:rPr>
              <a:t> </a:t>
            </a:r>
          </a:p>
          <a:p>
            <a:pPr marL="685800" marR="0">
              <a:lnSpc>
                <a:spcPct val="115000"/>
              </a:lnSpc>
              <a:spcBef>
                <a:spcPts val="0"/>
              </a:spcBef>
              <a:spcAft>
                <a:spcPts val="0"/>
              </a:spcAft>
            </a:pPr>
            <a:endParaRPr lang="en-US" sz="2400" b="1" dirty="0">
              <a:latin typeface="Calibri" panose="020F0502020204030204" pitchFamily="34" charset="0"/>
              <a:ea typeface="Arial" panose="020B0604020202020204" pitchFamily="34" charset="0"/>
              <a:cs typeface="Times New Roman" panose="02020603050405020304" pitchFamily="18" charset="0"/>
            </a:endParaRPr>
          </a:p>
          <a:p>
            <a:pPr marL="685800" marR="0">
              <a:lnSpc>
                <a:spcPct val="115000"/>
              </a:lnSpc>
              <a:spcBef>
                <a:spcPts val="0"/>
              </a:spcBef>
              <a:spcAft>
                <a:spcPts val="0"/>
              </a:spcAft>
            </a:pPr>
            <a:r>
              <a:rPr lang="en-US" sz="2400" b="1" dirty="0">
                <a:latin typeface="Arial" panose="020B0604020202020204" pitchFamily="34" charset="0"/>
                <a:ea typeface="Arial" panose="020B0604020202020204" pitchFamily="34" charset="0"/>
                <a:cs typeface="Times New Roman" panose="02020603050405020304" pitchFamily="18" charset="0"/>
              </a:rPr>
              <a:t>P</a:t>
            </a:r>
            <a:r>
              <a:rPr lang="en-US" sz="2400" b="1" spc="5" dirty="0">
                <a:latin typeface="Arial" panose="020B0604020202020204" pitchFamily="34" charset="0"/>
                <a:ea typeface="Arial" panose="020B0604020202020204" pitchFamily="34" charset="0"/>
                <a:cs typeface="Times New Roman" panose="02020603050405020304" pitchFamily="18" charset="0"/>
              </a:rPr>
              <a:t>a</a:t>
            </a:r>
            <a:r>
              <a:rPr lang="en-US" sz="2400" b="1" dirty="0">
                <a:latin typeface="Arial" panose="020B0604020202020204" pitchFamily="34" charset="0"/>
                <a:ea typeface="Arial" panose="020B0604020202020204" pitchFamily="34" charset="0"/>
                <a:cs typeface="Times New Roman" panose="02020603050405020304" pitchFamily="18" charset="0"/>
              </a:rPr>
              <a:t>ral</a:t>
            </a:r>
            <a:r>
              <a:rPr lang="en-US" sz="2400" b="1" spc="-5" dirty="0">
                <a:latin typeface="Arial" panose="020B0604020202020204" pitchFamily="34" charset="0"/>
                <a:ea typeface="Arial" panose="020B0604020202020204" pitchFamily="34" charset="0"/>
                <a:cs typeface="Times New Roman" panose="02020603050405020304" pitchFamily="18" charset="0"/>
              </a:rPr>
              <a:t>l</a:t>
            </a:r>
            <a:r>
              <a:rPr lang="en-US" sz="2400" b="1" spc="5" dirty="0">
                <a:latin typeface="Arial" panose="020B0604020202020204" pitchFamily="34" charset="0"/>
                <a:ea typeface="Arial" panose="020B0604020202020204" pitchFamily="34" charset="0"/>
                <a:cs typeface="Times New Roman" panose="02020603050405020304" pitchFamily="18" charset="0"/>
              </a:rPr>
              <a:t>e</a:t>
            </a:r>
            <a:r>
              <a:rPr lang="en-US" sz="2400" b="1" dirty="0">
                <a:latin typeface="Arial" panose="020B0604020202020204" pitchFamily="34" charset="0"/>
                <a:ea typeface="Arial" panose="020B0604020202020204" pitchFamily="34" charset="0"/>
                <a:cs typeface="Times New Roman" panose="02020603050405020304" pitchFamily="18" charset="0"/>
              </a:rPr>
              <a:t>l</a:t>
            </a:r>
            <a:r>
              <a:rPr lang="en-US" sz="2400" b="1" spc="5" dirty="0">
                <a:latin typeface="Arial" panose="020B0604020202020204" pitchFamily="34" charset="0"/>
                <a:ea typeface="Arial" panose="020B0604020202020204" pitchFamily="34" charset="0"/>
                <a:cs typeface="Times New Roman" panose="02020603050405020304" pitchFamily="18" charset="0"/>
              </a:rPr>
              <a:t> </a:t>
            </a:r>
            <a:r>
              <a:rPr lang="en-US" sz="2400" b="1" dirty="0">
                <a:latin typeface="Arial" panose="020B0604020202020204" pitchFamily="34" charset="0"/>
                <a:ea typeface="Arial" panose="020B0604020202020204" pitchFamily="34" charset="0"/>
                <a:cs typeface="Times New Roman" panose="02020603050405020304" pitchFamily="18" charset="0"/>
              </a:rPr>
              <a:t>tre</a:t>
            </a:r>
            <a:r>
              <a:rPr lang="en-US" sz="2400" b="1" spc="-5" dirty="0">
                <a:latin typeface="Arial" panose="020B0604020202020204" pitchFamily="34" charset="0"/>
                <a:ea typeface="Arial" panose="020B0604020202020204" pitchFamily="34" charset="0"/>
                <a:cs typeface="Times New Roman" panose="02020603050405020304" pitchFamily="18" charset="0"/>
              </a:rPr>
              <a:t>a</a:t>
            </a:r>
            <a:r>
              <a:rPr lang="en-US" sz="2400" b="1" dirty="0">
                <a:latin typeface="Arial" panose="020B0604020202020204" pitchFamily="34" charset="0"/>
                <a:ea typeface="Arial" panose="020B0604020202020204" pitchFamily="34" charset="0"/>
                <a:cs typeface="Times New Roman" panose="02020603050405020304" pitchFamily="18" charset="0"/>
              </a:rPr>
              <a:t>tme</a:t>
            </a:r>
            <a:r>
              <a:rPr lang="en-US" sz="2400" b="1" spc="5" dirty="0">
                <a:latin typeface="Arial" panose="020B0604020202020204" pitchFamily="34" charset="0"/>
                <a:ea typeface="Arial" panose="020B0604020202020204" pitchFamily="34" charset="0"/>
                <a:cs typeface="Times New Roman" panose="02020603050405020304" pitchFamily="18" charset="0"/>
              </a:rPr>
              <a:t>nt</a:t>
            </a:r>
            <a:r>
              <a:rPr lang="en-US" sz="2400" spc="-10" dirty="0">
                <a:latin typeface="Arial" panose="020B0604020202020204" pitchFamily="34" charset="0"/>
                <a:ea typeface="Arial" panose="020B0604020202020204" pitchFamily="34" charset="0"/>
                <a:cs typeface="Times New Roman" panose="02020603050405020304" pitchFamily="18" charset="0"/>
              </a:rPr>
              <a:t>—</a:t>
            </a:r>
            <a:r>
              <a:rPr lang="en-US" sz="2400" spc="5" dirty="0">
                <a:latin typeface="Arial" panose="020B0604020202020204" pitchFamily="34" charset="0"/>
                <a:ea typeface="Arial" panose="020B0604020202020204" pitchFamily="34" charset="0"/>
                <a:cs typeface="Times New Roman" panose="02020603050405020304" pitchFamily="18" charset="0"/>
              </a:rPr>
              <a:t>d</a:t>
            </a:r>
            <a:r>
              <a:rPr lang="en-US" sz="2400" dirty="0">
                <a:latin typeface="Arial" panose="020B0604020202020204" pitchFamily="34" charset="0"/>
                <a:ea typeface="Arial" panose="020B0604020202020204" pitchFamily="34" charset="0"/>
                <a:cs typeface="Times New Roman" panose="02020603050405020304" pitchFamily="18" charset="0"/>
              </a:rPr>
              <a:t>istinct</a:t>
            </a:r>
            <a:r>
              <a:rPr lang="en-US" sz="2400" spc="10" dirty="0">
                <a:latin typeface="Arial" panose="020B0604020202020204" pitchFamily="34" charset="0"/>
                <a:ea typeface="Arial" panose="020B0604020202020204" pitchFamily="34" charset="0"/>
                <a:cs typeface="Times New Roman" panose="02020603050405020304" pitchFamily="18" charset="0"/>
              </a:rPr>
              <a:t> </a:t>
            </a:r>
            <a:r>
              <a:rPr lang="en-US" sz="2400" dirty="0">
                <a:latin typeface="Arial" panose="020B0604020202020204" pitchFamily="34" charset="0"/>
                <a:ea typeface="Arial" panose="020B0604020202020204" pitchFamily="34" charset="0"/>
                <a:cs typeface="Times New Roman" panose="02020603050405020304" pitchFamily="18" charset="0"/>
              </a:rPr>
              <a:t>tre</a:t>
            </a:r>
            <a:r>
              <a:rPr lang="en-US" sz="2400" spc="-5" dirty="0">
                <a:latin typeface="Arial" panose="020B0604020202020204" pitchFamily="34" charset="0"/>
                <a:ea typeface="Arial" panose="020B0604020202020204" pitchFamily="34" charset="0"/>
                <a:cs typeface="Times New Roman" panose="02020603050405020304" pitchFamily="18" charset="0"/>
              </a:rPr>
              <a:t>a</a:t>
            </a:r>
            <a:r>
              <a:rPr lang="en-US" sz="2400" dirty="0">
                <a:latin typeface="Arial" panose="020B0604020202020204" pitchFamily="34" charset="0"/>
                <a:ea typeface="Arial" panose="020B0604020202020204" pitchFamily="34" charset="0"/>
                <a:cs typeface="Times New Roman" panose="02020603050405020304" pitchFamily="18" charset="0"/>
              </a:rPr>
              <a:t>tme</a:t>
            </a:r>
            <a:r>
              <a:rPr lang="en-US" sz="2400" spc="5" dirty="0">
                <a:latin typeface="Arial" panose="020B0604020202020204" pitchFamily="34" charset="0"/>
                <a:ea typeface="Arial" panose="020B0604020202020204" pitchFamily="34" charset="0"/>
                <a:cs typeface="Times New Roman" panose="02020603050405020304" pitchFamily="18" charset="0"/>
              </a:rPr>
              <a:t>n</a:t>
            </a:r>
            <a:r>
              <a:rPr lang="en-US" sz="2400" dirty="0">
                <a:latin typeface="Arial" panose="020B0604020202020204" pitchFamily="34" charset="0"/>
                <a:ea typeface="Arial" panose="020B0604020202020204" pitchFamily="34" charset="0"/>
                <a:cs typeface="Times New Roman" panose="02020603050405020304" pitchFamily="18" charset="0"/>
              </a:rPr>
              <a:t>t </a:t>
            </a:r>
            <a:r>
              <a:rPr lang="en-US" sz="2400" spc="5" dirty="0">
                <a:latin typeface="Arial" panose="020B0604020202020204" pitchFamily="34" charset="0"/>
                <a:ea typeface="Arial" panose="020B0604020202020204" pitchFamily="34" charset="0"/>
                <a:cs typeface="Times New Roman" panose="02020603050405020304" pitchFamily="18" charset="0"/>
              </a:rPr>
              <a:t>de</a:t>
            </a:r>
            <a:r>
              <a:rPr lang="en-US" sz="2400" dirty="0">
                <a:latin typeface="Arial" panose="020B0604020202020204" pitchFamily="34" charset="0"/>
                <a:ea typeface="Arial" panose="020B0604020202020204" pitchFamily="34" charset="0"/>
                <a:cs typeface="Times New Roman" panose="02020603050405020304" pitchFamily="18" charset="0"/>
              </a:rPr>
              <a:t>l</a:t>
            </a:r>
            <a:r>
              <a:rPr lang="en-US" sz="2400" spc="-5" dirty="0">
                <a:latin typeface="Arial" panose="020B0604020202020204" pitchFamily="34" charset="0"/>
                <a:ea typeface="Arial" panose="020B0604020202020204" pitchFamily="34" charset="0"/>
                <a:cs typeface="Times New Roman" panose="02020603050405020304" pitchFamily="18" charset="0"/>
              </a:rPr>
              <a:t>i</a:t>
            </a:r>
            <a:r>
              <a:rPr lang="en-US" sz="2400" spc="-10" dirty="0">
                <a:latin typeface="Arial" panose="020B0604020202020204" pitchFamily="34" charset="0"/>
                <a:ea typeface="Arial" panose="020B0604020202020204" pitchFamily="34" charset="0"/>
                <a:cs typeface="Times New Roman" panose="02020603050405020304" pitchFamily="18" charset="0"/>
              </a:rPr>
              <a:t>v</a:t>
            </a:r>
            <a:r>
              <a:rPr lang="en-US" sz="2400" spc="5" dirty="0">
                <a:latin typeface="Arial" panose="020B0604020202020204" pitchFamily="34" charset="0"/>
                <a:ea typeface="Arial" panose="020B0604020202020204" pitchFamily="34" charset="0"/>
                <a:cs typeface="Times New Roman" panose="02020603050405020304" pitchFamily="18" charset="0"/>
              </a:rPr>
              <a:t>e</a:t>
            </a:r>
            <a:r>
              <a:rPr lang="en-US" sz="2400" dirty="0">
                <a:latin typeface="Arial" panose="020B0604020202020204" pitchFamily="34" charset="0"/>
                <a:ea typeface="Arial" panose="020B0604020202020204" pitchFamily="34" charset="0"/>
                <a:cs typeface="Times New Roman" panose="02020603050405020304" pitchFamily="18" charset="0"/>
              </a:rPr>
              <a:t>red at the </a:t>
            </a:r>
            <a:r>
              <a:rPr lang="en-US" sz="2400" spc="-10" dirty="0">
                <a:latin typeface="Arial" panose="020B0604020202020204" pitchFamily="34" charset="0"/>
                <a:ea typeface="Arial" panose="020B0604020202020204" pitchFamily="34" charset="0"/>
                <a:cs typeface="Times New Roman" panose="02020603050405020304" pitchFamily="18" charset="0"/>
              </a:rPr>
              <a:t>s</a:t>
            </a:r>
            <a:r>
              <a:rPr lang="en-US" sz="2400" spc="5" dirty="0">
                <a:latin typeface="Arial" panose="020B0604020202020204" pitchFamily="34" charset="0"/>
                <a:ea typeface="Arial" panose="020B0604020202020204" pitchFamily="34" charset="0"/>
                <a:cs typeface="Times New Roman" panose="02020603050405020304" pitchFamily="18" charset="0"/>
              </a:rPr>
              <a:t>a</a:t>
            </a:r>
            <a:r>
              <a:rPr lang="en-US" sz="2400" spc="-5" dirty="0">
                <a:latin typeface="Arial" panose="020B0604020202020204" pitchFamily="34" charset="0"/>
                <a:ea typeface="Arial" panose="020B0604020202020204" pitchFamily="34" charset="0"/>
                <a:cs typeface="Times New Roman" panose="02020603050405020304" pitchFamily="18" charset="0"/>
              </a:rPr>
              <a:t>m</a:t>
            </a:r>
            <a:r>
              <a:rPr lang="en-US" sz="2400" dirty="0">
                <a:latin typeface="Arial" panose="020B0604020202020204" pitchFamily="34" charset="0"/>
                <a:ea typeface="Arial" panose="020B0604020202020204" pitchFamily="34" charset="0"/>
                <a:cs typeface="Times New Roman" panose="02020603050405020304" pitchFamily="18" charset="0"/>
              </a:rPr>
              <a:t>e</a:t>
            </a:r>
            <a:r>
              <a:rPr lang="en-US" sz="2400" spc="5" dirty="0">
                <a:latin typeface="Arial" panose="020B0604020202020204" pitchFamily="34" charset="0"/>
                <a:ea typeface="Arial" panose="020B0604020202020204" pitchFamily="34" charset="0"/>
                <a:cs typeface="Times New Roman" panose="02020603050405020304" pitchFamily="18" charset="0"/>
              </a:rPr>
              <a:t> t</a:t>
            </a:r>
            <a:r>
              <a:rPr lang="en-US" sz="2400" spc="-15" dirty="0">
                <a:latin typeface="Arial" panose="020B0604020202020204" pitchFamily="34" charset="0"/>
                <a:ea typeface="Arial" panose="020B0604020202020204" pitchFamily="34" charset="0"/>
                <a:cs typeface="Times New Roman" panose="02020603050405020304" pitchFamily="18" charset="0"/>
              </a:rPr>
              <a:t>i</a:t>
            </a:r>
            <a:r>
              <a:rPr lang="en-US" sz="2400" spc="5" dirty="0">
                <a:latin typeface="Arial" panose="020B0604020202020204" pitchFamily="34" charset="0"/>
                <a:ea typeface="Arial" panose="020B0604020202020204" pitchFamily="34" charset="0"/>
                <a:cs typeface="Times New Roman" panose="02020603050405020304" pitchFamily="18" charset="0"/>
              </a:rPr>
              <a:t>m</a:t>
            </a:r>
            <a:r>
              <a:rPr lang="en-US" sz="2400" dirty="0">
                <a:latin typeface="Arial" panose="020B0604020202020204" pitchFamily="34" charset="0"/>
                <a:ea typeface="Arial" panose="020B0604020202020204" pitchFamily="34" charset="0"/>
                <a:cs typeface="Times New Roman" panose="02020603050405020304" pitchFamily="18" charset="0"/>
              </a:rPr>
              <a:t>e</a:t>
            </a:r>
            <a:r>
              <a:rPr lang="en-US" sz="2400" spc="-5" dirty="0">
                <a:latin typeface="Arial" panose="020B0604020202020204" pitchFamily="34" charset="0"/>
                <a:ea typeface="Arial" panose="020B0604020202020204" pitchFamily="34" charset="0"/>
                <a:cs typeface="Times New Roman" panose="02020603050405020304" pitchFamily="18" charset="0"/>
              </a:rPr>
              <a:t> </a:t>
            </a:r>
            <a:r>
              <a:rPr lang="en-US" sz="2400" spc="5" dirty="0">
                <a:latin typeface="Arial" panose="020B0604020202020204" pitchFamily="34" charset="0"/>
                <a:ea typeface="Arial" panose="020B0604020202020204" pitchFamily="34" charset="0"/>
                <a:cs typeface="Times New Roman" panose="02020603050405020304" pitchFamily="18" charset="0"/>
              </a:rPr>
              <a:t>b</a:t>
            </a:r>
            <a:r>
              <a:rPr lang="en-US" sz="2400" dirty="0">
                <a:latin typeface="Arial" panose="020B0604020202020204" pitchFamily="34" charset="0"/>
                <a:ea typeface="Arial" panose="020B0604020202020204" pitchFamily="34" charset="0"/>
                <a:cs typeface="Times New Roman" panose="02020603050405020304" pitchFamily="18" charset="0"/>
              </a:rPr>
              <a:t>y</a:t>
            </a:r>
            <a:r>
              <a:rPr lang="en-US" sz="2400" spc="5" dirty="0">
                <a:latin typeface="Arial" panose="020B0604020202020204" pitchFamily="34" charset="0"/>
                <a:ea typeface="Arial" panose="020B0604020202020204" pitchFamily="34" charset="0"/>
                <a:cs typeface="Times New Roman" panose="02020603050405020304" pitchFamily="18" charset="0"/>
              </a:rPr>
              <a:t> d</a:t>
            </a:r>
            <a:r>
              <a:rPr lang="en-US" sz="2400" dirty="0">
                <a:latin typeface="Arial" panose="020B0604020202020204" pitchFamily="34" charset="0"/>
                <a:ea typeface="Arial" panose="020B0604020202020204" pitchFamily="34" charset="0"/>
                <a:cs typeface="Times New Roman" panose="02020603050405020304" pitchFamily="18" charset="0"/>
              </a:rPr>
              <a:t>iff</a:t>
            </a:r>
            <a:r>
              <a:rPr lang="en-US" sz="2400" spc="5" dirty="0">
                <a:latin typeface="Arial" panose="020B0604020202020204" pitchFamily="34" charset="0"/>
                <a:ea typeface="Arial" panose="020B0604020202020204" pitchFamily="34" charset="0"/>
                <a:cs typeface="Times New Roman" panose="02020603050405020304" pitchFamily="18" charset="0"/>
              </a:rPr>
              <a:t>e</a:t>
            </a:r>
            <a:r>
              <a:rPr lang="en-US" sz="2400" dirty="0">
                <a:latin typeface="Arial" panose="020B0604020202020204" pitchFamily="34" charset="0"/>
                <a:ea typeface="Arial" panose="020B0604020202020204" pitchFamily="34" charset="0"/>
                <a:cs typeface="Times New Roman" panose="02020603050405020304" pitchFamily="18" charset="0"/>
              </a:rPr>
              <a:t>re</a:t>
            </a:r>
            <a:r>
              <a:rPr lang="en-US" sz="2400" spc="5" dirty="0">
                <a:latin typeface="Arial" panose="020B0604020202020204" pitchFamily="34" charset="0"/>
                <a:ea typeface="Arial" panose="020B0604020202020204" pitchFamily="34" charset="0"/>
                <a:cs typeface="Times New Roman" panose="02020603050405020304" pitchFamily="18" charset="0"/>
              </a:rPr>
              <a:t>n</a:t>
            </a:r>
            <a:r>
              <a:rPr lang="en-US" sz="2400" dirty="0">
                <a:latin typeface="Arial" panose="020B0604020202020204" pitchFamily="34" charset="0"/>
                <a:ea typeface="Arial" panose="020B0604020202020204" pitchFamily="34" charset="0"/>
                <a:cs typeface="Times New Roman" panose="02020603050405020304" pitchFamily="18" charset="0"/>
              </a:rPr>
              <a:t>t</a:t>
            </a:r>
            <a:r>
              <a:rPr lang="en-US" sz="2400" spc="-5" dirty="0">
                <a:latin typeface="Arial" panose="020B0604020202020204" pitchFamily="34" charset="0"/>
                <a:ea typeface="Arial" panose="020B0604020202020204" pitchFamily="34" charset="0"/>
                <a:cs typeface="Times New Roman" panose="02020603050405020304" pitchFamily="18" charset="0"/>
              </a:rPr>
              <a:t> </a:t>
            </a:r>
            <a:r>
              <a:rPr lang="en-US" sz="2400" spc="5" dirty="0">
                <a:latin typeface="Arial" panose="020B0604020202020204" pitchFamily="34" charset="0"/>
                <a:ea typeface="Arial" panose="020B0604020202020204" pitchFamily="34" charset="0"/>
                <a:cs typeface="Times New Roman" panose="02020603050405020304" pitchFamily="18" charset="0"/>
              </a:rPr>
              <a:t>p</a:t>
            </a:r>
            <a:r>
              <a:rPr lang="en-US" sz="2400" dirty="0">
                <a:latin typeface="Arial" panose="020B0604020202020204" pitchFamily="34" charset="0"/>
                <a:ea typeface="Arial" panose="020B0604020202020204" pitchFamily="34" charset="0"/>
                <a:cs typeface="Times New Roman" panose="02020603050405020304" pitchFamily="18" charset="0"/>
              </a:rPr>
              <a:t>ro</a:t>
            </a:r>
            <a:r>
              <a:rPr lang="en-US" sz="2400" spc="-10" dirty="0">
                <a:latin typeface="Arial" panose="020B0604020202020204" pitchFamily="34" charset="0"/>
                <a:ea typeface="Arial" panose="020B0604020202020204" pitchFamily="34" charset="0"/>
                <a:cs typeface="Times New Roman" panose="02020603050405020304" pitchFamily="18" charset="0"/>
              </a:rPr>
              <a:t>v</a:t>
            </a:r>
            <a:r>
              <a:rPr lang="en-US" sz="2400" dirty="0">
                <a:latin typeface="Arial" panose="020B0604020202020204" pitchFamily="34" charset="0"/>
                <a:ea typeface="Arial" panose="020B0604020202020204" pitchFamily="34" charset="0"/>
                <a:cs typeface="Times New Roman" panose="02020603050405020304" pitchFamily="18" charset="0"/>
              </a:rPr>
              <a:t>id</a:t>
            </a:r>
            <a:r>
              <a:rPr lang="en-US" sz="2400" spc="5" dirty="0">
                <a:latin typeface="Arial" panose="020B0604020202020204" pitchFamily="34" charset="0"/>
                <a:ea typeface="Arial" panose="020B0604020202020204" pitchFamily="34" charset="0"/>
                <a:cs typeface="Times New Roman" panose="02020603050405020304" pitchFamily="18" charset="0"/>
              </a:rPr>
              <a:t>e</a:t>
            </a:r>
            <a:r>
              <a:rPr lang="en-US" sz="2400" dirty="0">
                <a:latin typeface="Arial" panose="020B0604020202020204" pitchFamily="34" charset="0"/>
                <a:ea typeface="Arial" panose="020B0604020202020204" pitchFamily="34" charset="0"/>
                <a:cs typeface="Times New Roman" panose="02020603050405020304" pitchFamily="18" charset="0"/>
              </a:rPr>
              <a:t>rs</a:t>
            </a:r>
            <a:r>
              <a:rPr lang="en-US" sz="2400" spc="5" dirty="0">
                <a:latin typeface="Arial" panose="020B0604020202020204" pitchFamily="34" charset="0"/>
                <a:ea typeface="Arial" panose="020B0604020202020204" pitchFamily="34" charset="0"/>
                <a:cs typeface="Times New Roman" panose="02020603050405020304" pitchFamily="18" charset="0"/>
              </a:rPr>
              <a:t> with </a:t>
            </a:r>
            <a:r>
              <a:rPr lang="en-US" sz="2400" spc="-15" dirty="0">
                <a:latin typeface="Arial" panose="020B0604020202020204" pitchFamily="34" charset="0"/>
                <a:ea typeface="Arial" panose="020B0604020202020204" pitchFamily="34" charset="0"/>
                <a:cs typeface="Times New Roman" panose="02020603050405020304" pitchFamily="18" charset="0"/>
              </a:rPr>
              <a:t>i</a:t>
            </a:r>
            <a:r>
              <a:rPr lang="en-US" sz="2400" spc="5" dirty="0">
                <a:latin typeface="Arial" panose="020B0604020202020204" pitchFamily="34" charset="0"/>
                <a:ea typeface="Arial" panose="020B0604020202020204" pitchFamily="34" charset="0"/>
                <a:cs typeface="Times New Roman" panose="02020603050405020304" pitchFamily="18" charset="0"/>
              </a:rPr>
              <a:t>n</a:t>
            </a:r>
            <a:r>
              <a:rPr lang="en-US" sz="2400" dirty="0">
                <a:latin typeface="Arial" panose="020B0604020202020204" pitchFamily="34" charset="0"/>
                <a:ea typeface="Arial" panose="020B0604020202020204" pitchFamily="34" charset="0"/>
                <a:cs typeface="Times New Roman" panose="02020603050405020304" pitchFamily="18" charset="0"/>
              </a:rPr>
              <a:t>t</a:t>
            </a:r>
            <a:r>
              <a:rPr lang="en-US" sz="2400" spc="5" dirty="0">
                <a:latin typeface="Arial" panose="020B0604020202020204" pitchFamily="34" charset="0"/>
                <a:ea typeface="Arial" panose="020B0604020202020204" pitchFamily="34" charset="0"/>
                <a:cs typeface="Times New Roman" panose="02020603050405020304" pitchFamily="18" charset="0"/>
              </a:rPr>
              <a:t>e</a:t>
            </a:r>
            <a:r>
              <a:rPr lang="en-US" sz="2400" dirty="0">
                <a:latin typeface="Arial" panose="020B0604020202020204" pitchFamily="34" charset="0"/>
                <a:ea typeface="Arial" panose="020B0604020202020204" pitchFamily="34" charset="0"/>
                <a:cs typeface="Times New Roman" panose="02020603050405020304" pitchFamily="18" charset="0"/>
              </a:rPr>
              <a:t>r</a:t>
            </a:r>
            <a:r>
              <a:rPr lang="en-US" sz="2400" spc="-15" dirty="0">
                <a:latin typeface="Arial" panose="020B0604020202020204" pitchFamily="34" charset="0"/>
                <a:ea typeface="Arial" panose="020B0604020202020204" pitchFamily="34" charset="0"/>
                <a:cs typeface="Times New Roman" panose="02020603050405020304" pitchFamily="18" charset="0"/>
              </a:rPr>
              <a:t>v</a:t>
            </a:r>
            <a:r>
              <a:rPr lang="en-US" sz="2400" spc="5" dirty="0">
                <a:latin typeface="Arial" panose="020B0604020202020204" pitchFamily="34" charset="0"/>
                <a:ea typeface="Arial" panose="020B0604020202020204" pitchFamily="34" charset="0"/>
                <a:cs typeface="Times New Roman" panose="02020603050405020304" pitchFamily="18" charset="0"/>
              </a:rPr>
              <a:t>en</a:t>
            </a:r>
            <a:r>
              <a:rPr lang="en-US" sz="2400" dirty="0">
                <a:latin typeface="Arial" panose="020B0604020202020204" pitchFamily="34" charset="0"/>
                <a:ea typeface="Arial" panose="020B0604020202020204" pitchFamily="34" charset="0"/>
                <a:cs typeface="Times New Roman" panose="02020603050405020304" pitchFamily="18" charset="0"/>
              </a:rPr>
              <a:t>ti</a:t>
            </a:r>
            <a:r>
              <a:rPr lang="en-US" sz="2400" spc="5" dirty="0">
                <a:latin typeface="Arial" panose="020B0604020202020204" pitchFamily="34" charset="0"/>
                <a:ea typeface="Arial" panose="020B0604020202020204" pitchFamily="34" charset="0"/>
                <a:cs typeface="Times New Roman" panose="02020603050405020304" pitchFamily="18" charset="0"/>
              </a:rPr>
              <a:t>on</a:t>
            </a:r>
            <a:r>
              <a:rPr lang="en-US" sz="2400" dirty="0">
                <a:latin typeface="Arial" panose="020B0604020202020204" pitchFamily="34" charset="0"/>
                <a:ea typeface="Arial" panose="020B0604020202020204" pitchFamily="34" charset="0"/>
                <a:cs typeface="Times New Roman" panose="02020603050405020304" pitchFamily="18" charset="0"/>
              </a:rPr>
              <a:t>s</a:t>
            </a:r>
            <a:r>
              <a:rPr lang="en-US" sz="2400" spc="-10" dirty="0">
                <a:latin typeface="Arial" panose="020B0604020202020204" pitchFamily="34" charset="0"/>
                <a:ea typeface="Arial" panose="020B0604020202020204" pitchFamily="34" charset="0"/>
                <a:cs typeface="Times New Roman" panose="02020603050405020304" pitchFamily="18" charset="0"/>
              </a:rPr>
              <a:t> </a:t>
            </a:r>
            <a:r>
              <a:rPr lang="en-US" sz="2400" spc="5" dirty="0">
                <a:latin typeface="Arial" panose="020B0604020202020204" pitchFamily="34" charset="0"/>
                <a:ea typeface="Arial" panose="020B0604020202020204" pitchFamily="34" charset="0"/>
                <a:cs typeface="Times New Roman" panose="02020603050405020304" pitchFamily="18" charset="0"/>
              </a:rPr>
              <a:t>that target</a:t>
            </a:r>
            <a:r>
              <a:rPr lang="en-US" sz="2400" dirty="0">
                <a:latin typeface="Arial" panose="020B0604020202020204" pitchFamily="34" charset="0"/>
                <a:ea typeface="Arial" panose="020B0604020202020204" pitchFamily="34" charset="0"/>
                <a:cs typeface="Times New Roman" panose="02020603050405020304" pitchFamily="18" charset="0"/>
              </a:rPr>
              <a:t> </a:t>
            </a:r>
            <a:r>
              <a:rPr lang="en-US" sz="2400" spc="5" dirty="0">
                <a:latin typeface="Arial" panose="020B0604020202020204" pitchFamily="34" charset="0"/>
                <a:ea typeface="Arial" panose="020B0604020202020204" pitchFamily="34" charset="0"/>
                <a:cs typeface="Times New Roman" panose="02020603050405020304" pitchFamily="18" charset="0"/>
              </a:rPr>
              <a:t>ea</a:t>
            </a:r>
            <a:r>
              <a:rPr lang="en-US" sz="2400" dirty="0">
                <a:latin typeface="Arial" panose="020B0604020202020204" pitchFamily="34" charset="0"/>
                <a:ea typeface="Arial" panose="020B0604020202020204" pitchFamily="34" charset="0"/>
                <a:cs typeface="Times New Roman" panose="02020603050405020304" pitchFamily="18" charset="0"/>
              </a:rPr>
              <a:t>ch </a:t>
            </a:r>
            <a:r>
              <a:rPr lang="en-US" sz="2400" spc="5" dirty="0">
                <a:latin typeface="Arial" panose="020B0604020202020204" pitchFamily="34" charset="0"/>
                <a:ea typeface="Arial" panose="020B0604020202020204" pitchFamily="34" charset="0"/>
                <a:cs typeface="Times New Roman" panose="02020603050405020304" pitchFamily="18" charset="0"/>
              </a:rPr>
              <a:t>d</a:t>
            </a:r>
            <a:r>
              <a:rPr lang="en-US" sz="2400" dirty="0">
                <a:latin typeface="Arial" panose="020B0604020202020204" pitchFamily="34" charset="0"/>
                <a:ea typeface="Arial" panose="020B0604020202020204" pitchFamily="34" charset="0"/>
                <a:cs typeface="Times New Roman" panose="02020603050405020304" pitchFamily="18" charset="0"/>
              </a:rPr>
              <a:t>isord</a:t>
            </a:r>
            <a:r>
              <a:rPr lang="en-US" sz="2400" spc="5" dirty="0">
                <a:latin typeface="Arial" panose="020B0604020202020204" pitchFamily="34" charset="0"/>
                <a:ea typeface="Arial" panose="020B0604020202020204" pitchFamily="34" charset="0"/>
                <a:cs typeface="Times New Roman" panose="02020603050405020304" pitchFamily="18" charset="0"/>
              </a:rPr>
              <a:t>e</a:t>
            </a:r>
            <a:r>
              <a:rPr lang="en-US" sz="2400" dirty="0">
                <a:latin typeface="Arial" panose="020B0604020202020204" pitchFamily="34" charset="0"/>
                <a:ea typeface="Arial" panose="020B0604020202020204" pitchFamily="34" charset="0"/>
                <a:cs typeface="Times New Roman" panose="02020603050405020304" pitchFamily="18" charset="0"/>
              </a:rPr>
              <a:t>r s</a:t>
            </a:r>
            <a:r>
              <a:rPr lang="en-US" sz="2400" spc="-10" dirty="0">
                <a:latin typeface="Arial" panose="020B0604020202020204" pitchFamily="34" charset="0"/>
                <a:ea typeface="Arial" panose="020B0604020202020204" pitchFamily="34" charset="0"/>
                <a:cs typeface="Times New Roman" panose="02020603050405020304" pitchFamily="18" charset="0"/>
              </a:rPr>
              <a:t>e</a:t>
            </a:r>
            <a:r>
              <a:rPr lang="en-US" sz="2400" spc="5" dirty="0">
                <a:latin typeface="Arial" panose="020B0604020202020204" pitchFamily="34" charset="0"/>
                <a:ea typeface="Arial" panose="020B0604020202020204" pitchFamily="34" charset="0"/>
                <a:cs typeface="Times New Roman" panose="02020603050405020304" pitchFamily="18" charset="0"/>
              </a:rPr>
              <a:t>pa</a:t>
            </a:r>
            <a:r>
              <a:rPr lang="en-US" sz="2400" dirty="0">
                <a:latin typeface="Arial" panose="020B0604020202020204" pitchFamily="34" charset="0"/>
                <a:ea typeface="Arial" panose="020B0604020202020204" pitchFamily="34" charset="0"/>
                <a:cs typeface="Times New Roman" panose="02020603050405020304" pitchFamily="18" charset="0"/>
              </a:rPr>
              <a:t>ra</a:t>
            </a:r>
            <a:r>
              <a:rPr lang="en-US" sz="2400" spc="-10" dirty="0">
                <a:latin typeface="Arial" panose="020B0604020202020204" pitchFamily="34" charset="0"/>
                <a:ea typeface="Arial" panose="020B0604020202020204" pitchFamily="34" charset="0"/>
                <a:cs typeface="Times New Roman" panose="02020603050405020304" pitchFamily="18" charset="0"/>
              </a:rPr>
              <a:t>t</a:t>
            </a:r>
            <a:r>
              <a:rPr lang="en-US" sz="2400" spc="5" dirty="0">
                <a:latin typeface="Arial" panose="020B0604020202020204" pitchFamily="34" charset="0"/>
                <a:ea typeface="Arial" panose="020B0604020202020204" pitchFamily="34" charset="0"/>
                <a:cs typeface="Times New Roman" panose="02020603050405020304" pitchFamily="18" charset="0"/>
              </a:rPr>
              <a:t>e</a:t>
            </a:r>
            <a:r>
              <a:rPr lang="en-US" sz="2400" dirty="0">
                <a:latin typeface="Arial" panose="020B0604020202020204" pitchFamily="34" charset="0"/>
                <a:ea typeface="Arial" panose="020B0604020202020204" pitchFamily="34" charset="0"/>
                <a:cs typeface="Times New Roman" panose="02020603050405020304" pitchFamily="18" charset="0"/>
              </a:rPr>
              <a:t>l</a:t>
            </a:r>
            <a:r>
              <a:rPr lang="en-US" sz="2400" spc="-15" dirty="0">
                <a:latin typeface="Arial" panose="020B0604020202020204" pitchFamily="34" charset="0"/>
                <a:ea typeface="Arial" panose="020B0604020202020204" pitchFamily="34" charset="0"/>
                <a:cs typeface="Times New Roman" panose="02020603050405020304" pitchFamily="18" charset="0"/>
              </a:rPr>
              <a:t>y</a:t>
            </a:r>
          </a:p>
          <a:p>
            <a:pPr marL="457200" marR="0">
              <a:lnSpc>
                <a:spcPct val="115000"/>
              </a:lnSpc>
              <a:spcBef>
                <a:spcPts val="0"/>
              </a:spcBef>
              <a:spcAft>
                <a:spcPts val="0"/>
              </a:spcAft>
            </a:pPr>
            <a:r>
              <a:rPr lang="en-US" sz="2400" spc="5" dirty="0">
                <a:latin typeface="Arial" panose="020B0604020202020204" pitchFamily="34" charset="0"/>
                <a:ea typeface="Arial" panose="020B060402020202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65100" marR="0">
              <a:lnSpc>
                <a:spcPts val="600"/>
              </a:lnSpc>
              <a:spcBef>
                <a:spcPts val="5"/>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165100" marR="0">
              <a:lnSpc>
                <a:spcPts val="600"/>
              </a:lnSpc>
              <a:spcBef>
                <a:spcPts val="5"/>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457200" marR="475615">
              <a:lnSpc>
                <a:spcPct val="115000"/>
              </a:lnSpc>
              <a:spcBef>
                <a:spcPts val="0"/>
              </a:spcBef>
              <a:spcAft>
                <a:spcPts val="0"/>
              </a:spcAft>
            </a:pPr>
            <a:r>
              <a:rPr lang="en-US" sz="2400" b="1" dirty="0">
                <a:latin typeface="Arial" panose="020B0604020202020204" pitchFamily="34" charset="0"/>
                <a:ea typeface="Arial" panose="020B0604020202020204" pitchFamily="34" charset="0"/>
                <a:cs typeface="Times New Roman" panose="02020603050405020304" pitchFamily="18" charset="0"/>
              </a:rPr>
              <a:t>  I</a:t>
            </a:r>
            <a:r>
              <a:rPr lang="en-US" sz="2400" b="1" spc="5" dirty="0">
                <a:latin typeface="Arial" panose="020B0604020202020204" pitchFamily="34" charset="0"/>
                <a:ea typeface="Arial" panose="020B0604020202020204" pitchFamily="34" charset="0"/>
                <a:cs typeface="Times New Roman" panose="02020603050405020304" pitchFamily="18" charset="0"/>
              </a:rPr>
              <a:t>n</a:t>
            </a:r>
            <a:r>
              <a:rPr lang="en-US" sz="2400" b="1" dirty="0">
                <a:latin typeface="Arial" panose="020B0604020202020204" pitchFamily="34" charset="0"/>
                <a:ea typeface="Arial" panose="020B0604020202020204" pitchFamily="34" charset="0"/>
                <a:cs typeface="Times New Roman" panose="02020603050405020304" pitchFamily="18" charset="0"/>
              </a:rPr>
              <a:t>t</a:t>
            </a:r>
            <a:r>
              <a:rPr lang="en-US" sz="2400" b="1" spc="5" dirty="0">
                <a:latin typeface="Arial" panose="020B0604020202020204" pitchFamily="34" charset="0"/>
                <a:ea typeface="Arial" panose="020B0604020202020204" pitchFamily="34" charset="0"/>
                <a:cs typeface="Times New Roman" panose="02020603050405020304" pitchFamily="18" charset="0"/>
              </a:rPr>
              <a:t>e</a:t>
            </a:r>
            <a:r>
              <a:rPr lang="en-US" sz="2400" b="1" spc="-5" dirty="0">
                <a:latin typeface="Arial" panose="020B0604020202020204" pitchFamily="34" charset="0"/>
                <a:ea typeface="Arial" panose="020B0604020202020204" pitchFamily="34" charset="0"/>
                <a:cs typeface="Times New Roman" panose="02020603050405020304" pitchFamily="18" charset="0"/>
              </a:rPr>
              <a:t>g</a:t>
            </a:r>
            <a:r>
              <a:rPr lang="en-US" sz="2400" b="1" dirty="0">
                <a:latin typeface="Arial" panose="020B0604020202020204" pitchFamily="34" charset="0"/>
                <a:ea typeface="Arial" panose="020B0604020202020204" pitchFamily="34" charset="0"/>
                <a:cs typeface="Times New Roman" panose="02020603050405020304" pitchFamily="18" charset="0"/>
              </a:rPr>
              <a:t>rat</a:t>
            </a:r>
            <a:r>
              <a:rPr lang="en-US" sz="2400" b="1" spc="-5" dirty="0">
                <a:latin typeface="Arial" panose="020B0604020202020204" pitchFamily="34" charset="0"/>
                <a:ea typeface="Arial" panose="020B0604020202020204" pitchFamily="34" charset="0"/>
                <a:cs typeface="Times New Roman" panose="02020603050405020304" pitchFamily="18" charset="0"/>
              </a:rPr>
              <a:t>e</a:t>
            </a:r>
            <a:r>
              <a:rPr lang="en-US" sz="2400" b="1" dirty="0">
                <a:latin typeface="Arial" panose="020B0604020202020204" pitchFamily="34" charset="0"/>
                <a:ea typeface="Arial" panose="020B0604020202020204" pitchFamily="34" charset="0"/>
                <a:cs typeface="Times New Roman" panose="02020603050405020304" pitchFamily="18" charset="0"/>
              </a:rPr>
              <a:t>d</a:t>
            </a:r>
            <a:r>
              <a:rPr lang="en-US" sz="2400" b="1" spc="5" dirty="0">
                <a:latin typeface="Arial" panose="020B0604020202020204" pitchFamily="34" charset="0"/>
                <a:ea typeface="Arial" panose="020B0604020202020204" pitchFamily="34" charset="0"/>
                <a:cs typeface="Times New Roman" panose="02020603050405020304" pitchFamily="18" charset="0"/>
              </a:rPr>
              <a:t> t</a:t>
            </a:r>
            <a:r>
              <a:rPr lang="en-US" sz="2400" b="1" dirty="0">
                <a:latin typeface="Arial" panose="020B0604020202020204" pitchFamily="34" charset="0"/>
                <a:ea typeface="Arial" panose="020B0604020202020204" pitchFamily="34" charset="0"/>
                <a:cs typeface="Times New Roman" panose="02020603050405020304" pitchFamily="18" charset="0"/>
              </a:rPr>
              <a:t>r</a:t>
            </a:r>
            <a:r>
              <a:rPr lang="en-US" sz="2400" b="1" spc="-10" dirty="0">
                <a:latin typeface="Arial" panose="020B0604020202020204" pitchFamily="34" charset="0"/>
                <a:ea typeface="Arial" panose="020B0604020202020204" pitchFamily="34" charset="0"/>
                <a:cs typeface="Times New Roman" panose="02020603050405020304" pitchFamily="18" charset="0"/>
              </a:rPr>
              <a:t>e</a:t>
            </a:r>
            <a:r>
              <a:rPr lang="en-US" sz="2400" b="1" spc="5" dirty="0">
                <a:latin typeface="Arial" panose="020B0604020202020204" pitchFamily="34" charset="0"/>
                <a:ea typeface="Arial" panose="020B0604020202020204" pitchFamily="34" charset="0"/>
                <a:cs typeface="Times New Roman" panose="02020603050405020304" pitchFamily="18" charset="0"/>
              </a:rPr>
              <a:t>a</a:t>
            </a:r>
            <a:r>
              <a:rPr lang="en-US" sz="2400" b="1" dirty="0">
                <a:latin typeface="Arial" panose="020B0604020202020204" pitchFamily="34" charset="0"/>
                <a:ea typeface="Arial" panose="020B0604020202020204" pitchFamily="34" charset="0"/>
                <a:cs typeface="Times New Roman" panose="02020603050405020304" pitchFamily="18" charset="0"/>
              </a:rPr>
              <a:t>tme</a:t>
            </a:r>
            <a:r>
              <a:rPr lang="en-US" sz="2400" b="1" spc="5" dirty="0">
                <a:latin typeface="Arial" panose="020B0604020202020204" pitchFamily="34" charset="0"/>
                <a:ea typeface="Arial" panose="020B0604020202020204" pitchFamily="34" charset="0"/>
                <a:cs typeface="Times New Roman" panose="02020603050405020304" pitchFamily="18" charset="0"/>
              </a:rPr>
              <a:t>n</a:t>
            </a:r>
            <a:r>
              <a:rPr lang="en-US" sz="2400" b="1" spc="15" dirty="0">
                <a:latin typeface="Arial" panose="020B0604020202020204" pitchFamily="34" charset="0"/>
                <a:ea typeface="Arial" panose="020B0604020202020204" pitchFamily="34" charset="0"/>
                <a:cs typeface="Times New Roman" panose="02020603050405020304" pitchFamily="18" charset="0"/>
              </a:rPr>
              <a:t>t</a:t>
            </a:r>
            <a:r>
              <a:rPr lang="en-US" sz="2400" spc="-10" dirty="0">
                <a:latin typeface="Arial" panose="020B0604020202020204" pitchFamily="34" charset="0"/>
                <a:ea typeface="Arial" panose="020B0604020202020204" pitchFamily="34" charset="0"/>
                <a:cs typeface="Times New Roman" panose="02020603050405020304" pitchFamily="18" charset="0"/>
              </a:rPr>
              <a:t>—</a:t>
            </a:r>
            <a:r>
              <a:rPr lang="en-US" sz="2400" dirty="0">
                <a:latin typeface="Arial" panose="020B0604020202020204" pitchFamily="34" charset="0"/>
                <a:ea typeface="Arial" panose="020B0604020202020204" pitchFamily="34" charset="0"/>
                <a:cs typeface="Times New Roman" panose="02020603050405020304" pitchFamily="18" charset="0"/>
              </a:rPr>
              <a:t>s</a:t>
            </a:r>
            <a:r>
              <a:rPr lang="en-US" sz="2400" spc="5" dirty="0">
                <a:latin typeface="Arial" panose="020B0604020202020204" pitchFamily="34" charset="0"/>
                <a:ea typeface="Arial" panose="020B0604020202020204" pitchFamily="34" charset="0"/>
                <a:cs typeface="Times New Roman" panose="02020603050405020304" pitchFamily="18" charset="0"/>
              </a:rPr>
              <a:t>pe</a:t>
            </a:r>
            <a:r>
              <a:rPr lang="en-US" sz="2400" dirty="0">
                <a:latin typeface="Arial" panose="020B0604020202020204" pitchFamily="34" charset="0"/>
                <a:ea typeface="Arial" panose="020B0604020202020204" pitchFamily="34" charset="0"/>
                <a:cs typeface="Times New Roman" panose="02020603050405020304" pitchFamily="18" charset="0"/>
              </a:rPr>
              <a:t>ciali</a:t>
            </a:r>
            <a:r>
              <a:rPr lang="en-US" sz="2400" spc="-15" dirty="0">
                <a:latin typeface="Arial" panose="020B0604020202020204" pitchFamily="34" charset="0"/>
                <a:ea typeface="Arial" panose="020B0604020202020204" pitchFamily="34" charset="0"/>
                <a:cs typeface="Times New Roman" panose="02020603050405020304" pitchFamily="18" charset="0"/>
              </a:rPr>
              <a:t>z</a:t>
            </a:r>
            <a:r>
              <a:rPr lang="en-US" sz="2400" spc="5" dirty="0">
                <a:latin typeface="Arial" panose="020B0604020202020204" pitchFamily="34" charset="0"/>
                <a:ea typeface="Arial" panose="020B0604020202020204" pitchFamily="34" charset="0"/>
                <a:cs typeface="Times New Roman" panose="02020603050405020304" pitchFamily="18" charset="0"/>
              </a:rPr>
              <a:t>e</a:t>
            </a:r>
            <a:r>
              <a:rPr lang="en-US" sz="2400" dirty="0">
                <a:latin typeface="Arial" panose="020B0604020202020204" pitchFamily="34" charset="0"/>
                <a:ea typeface="Arial" panose="020B0604020202020204" pitchFamily="34" charset="0"/>
                <a:cs typeface="Times New Roman" panose="02020603050405020304" pitchFamily="18" charset="0"/>
              </a:rPr>
              <a:t>d in</a:t>
            </a:r>
            <a:r>
              <a:rPr lang="en-US" sz="2400" spc="5" dirty="0">
                <a:latin typeface="Arial" panose="020B0604020202020204" pitchFamily="34" charset="0"/>
                <a:ea typeface="Arial" panose="020B0604020202020204" pitchFamily="34" charset="0"/>
                <a:cs typeface="Times New Roman" panose="02020603050405020304" pitchFamily="18" charset="0"/>
              </a:rPr>
              <a:t>te</a:t>
            </a:r>
            <a:r>
              <a:rPr lang="en-US" sz="2400" dirty="0">
                <a:latin typeface="Arial" panose="020B0604020202020204" pitchFamily="34" charset="0"/>
                <a:ea typeface="Arial" panose="020B0604020202020204" pitchFamily="34" charset="0"/>
                <a:cs typeface="Times New Roman" panose="02020603050405020304" pitchFamily="18" charset="0"/>
              </a:rPr>
              <a:t>r</a:t>
            </a:r>
            <a:r>
              <a:rPr lang="en-US" sz="2400" spc="-15" dirty="0">
                <a:latin typeface="Arial" panose="020B0604020202020204" pitchFamily="34" charset="0"/>
                <a:ea typeface="Arial" panose="020B0604020202020204" pitchFamily="34" charset="0"/>
                <a:cs typeface="Times New Roman" panose="02020603050405020304" pitchFamily="18" charset="0"/>
              </a:rPr>
              <a:t>v</a:t>
            </a:r>
            <a:r>
              <a:rPr lang="en-US" sz="2400" spc="5" dirty="0">
                <a:latin typeface="Arial" panose="020B0604020202020204" pitchFamily="34" charset="0"/>
                <a:ea typeface="Arial" panose="020B0604020202020204" pitchFamily="34" charset="0"/>
                <a:cs typeface="Times New Roman" panose="02020603050405020304" pitchFamily="18" charset="0"/>
              </a:rPr>
              <a:t>en</a:t>
            </a:r>
            <a:r>
              <a:rPr lang="en-US" sz="2400" dirty="0">
                <a:latin typeface="Arial" panose="020B0604020202020204" pitchFamily="34" charset="0"/>
                <a:ea typeface="Arial" panose="020B0604020202020204" pitchFamily="34" charset="0"/>
                <a:cs typeface="Times New Roman" panose="02020603050405020304" pitchFamily="18" charset="0"/>
              </a:rPr>
              <a:t>ti</a:t>
            </a:r>
            <a:r>
              <a:rPr lang="en-US" sz="2400" spc="5" dirty="0">
                <a:latin typeface="Arial" panose="020B0604020202020204" pitchFamily="34" charset="0"/>
                <a:ea typeface="Arial" panose="020B0604020202020204" pitchFamily="34" charset="0"/>
                <a:cs typeface="Times New Roman" panose="02020603050405020304" pitchFamily="18" charset="0"/>
              </a:rPr>
              <a:t>on</a:t>
            </a:r>
            <a:r>
              <a:rPr lang="en-US" sz="2400" dirty="0">
                <a:latin typeface="Arial" panose="020B0604020202020204" pitchFamily="34" charset="0"/>
                <a:ea typeface="Arial" panose="020B0604020202020204" pitchFamily="34" charset="0"/>
                <a:cs typeface="Times New Roman" panose="02020603050405020304" pitchFamily="18" charset="0"/>
              </a:rPr>
              <a:t>s </a:t>
            </a:r>
            <a:r>
              <a:rPr lang="en-US" sz="2400" spc="-5" dirty="0">
                <a:latin typeface="Arial" panose="020B0604020202020204" pitchFamily="34" charset="0"/>
                <a:ea typeface="Arial" panose="020B0604020202020204" pitchFamily="34" charset="0"/>
                <a:cs typeface="Times New Roman" panose="02020603050405020304" pitchFamily="18" charset="0"/>
              </a:rPr>
              <a:t>t</a:t>
            </a:r>
            <a:r>
              <a:rPr lang="en-US" sz="2400" spc="5" dirty="0">
                <a:latin typeface="Arial" panose="020B0604020202020204" pitchFamily="34" charset="0"/>
                <a:ea typeface="Arial" panose="020B0604020202020204" pitchFamily="34" charset="0"/>
                <a:cs typeface="Times New Roman" panose="02020603050405020304" pitchFamily="18" charset="0"/>
              </a:rPr>
              <a:t>ha</a:t>
            </a:r>
            <a:r>
              <a:rPr lang="en-US" sz="2400" dirty="0">
                <a:latin typeface="Arial" panose="020B0604020202020204" pitchFamily="34" charset="0"/>
                <a:ea typeface="Arial" panose="020B0604020202020204" pitchFamily="34" charset="0"/>
                <a:cs typeface="Times New Roman" panose="02020603050405020304" pitchFamily="18" charset="0"/>
              </a:rPr>
              <a:t>t</a:t>
            </a:r>
            <a:r>
              <a:rPr lang="en-US" sz="2400" spc="5" dirty="0">
                <a:latin typeface="Arial" panose="020B0604020202020204" pitchFamily="34" charset="0"/>
                <a:ea typeface="Arial" panose="020B0604020202020204" pitchFamily="34" charset="0"/>
                <a:cs typeface="Times New Roman" panose="02020603050405020304" pitchFamily="18" charset="0"/>
              </a:rPr>
              <a:t>  </a:t>
            </a:r>
          </a:p>
          <a:p>
            <a:pPr marL="457200" marR="475615">
              <a:lnSpc>
                <a:spcPct val="115000"/>
              </a:lnSpc>
            </a:pPr>
            <a:r>
              <a:rPr lang="en-US" sz="2400" spc="5" dirty="0">
                <a:latin typeface="Arial" panose="020B0604020202020204" pitchFamily="34" charset="0"/>
                <a:ea typeface="Arial" panose="020B0604020202020204" pitchFamily="34" charset="0"/>
                <a:cs typeface="Times New Roman" panose="02020603050405020304" pitchFamily="18" charset="0"/>
              </a:rPr>
              <a:t>  </a:t>
            </a:r>
            <a:r>
              <a:rPr lang="en-US" sz="2400" dirty="0">
                <a:latin typeface="Arial" panose="020B0604020202020204" pitchFamily="34" charset="0"/>
                <a:ea typeface="Arial" panose="020B0604020202020204" pitchFamily="34" charset="0"/>
                <a:cs typeface="Times New Roman" panose="02020603050405020304" pitchFamily="18" charset="0"/>
              </a:rPr>
              <a:t>c</a:t>
            </a:r>
            <a:r>
              <a:rPr lang="en-US" sz="2400" spc="5" dirty="0">
                <a:latin typeface="Arial" panose="020B0604020202020204" pitchFamily="34" charset="0"/>
                <a:ea typeface="Arial" panose="020B0604020202020204" pitchFamily="34" charset="0"/>
                <a:cs typeface="Times New Roman" panose="02020603050405020304" pitchFamily="18" charset="0"/>
              </a:rPr>
              <a:t>on</a:t>
            </a:r>
            <a:r>
              <a:rPr lang="en-US" sz="2400" dirty="0">
                <a:latin typeface="Arial" panose="020B0604020202020204" pitchFamily="34" charset="0"/>
                <a:ea typeface="Arial" panose="020B0604020202020204" pitchFamily="34" charset="0"/>
                <a:cs typeface="Times New Roman" panose="02020603050405020304" pitchFamily="18" charset="0"/>
              </a:rPr>
              <a:t>c</a:t>
            </a:r>
            <a:r>
              <a:rPr lang="en-US" sz="2400" spc="5" dirty="0">
                <a:latin typeface="Arial" panose="020B0604020202020204" pitchFamily="34" charset="0"/>
                <a:ea typeface="Arial" panose="020B0604020202020204" pitchFamily="34" charset="0"/>
                <a:cs typeface="Times New Roman" panose="02020603050405020304" pitchFamily="18" charset="0"/>
              </a:rPr>
              <a:t>u</a:t>
            </a:r>
            <a:r>
              <a:rPr lang="en-US" sz="2400" dirty="0">
                <a:latin typeface="Arial" panose="020B0604020202020204" pitchFamily="34" charset="0"/>
                <a:ea typeface="Arial" panose="020B0604020202020204" pitchFamily="34" charset="0"/>
                <a:cs typeface="Times New Roman" panose="02020603050405020304" pitchFamily="18" charset="0"/>
              </a:rPr>
              <a:t>r</a:t>
            </a:r>
            <a:r>
              <a:rPr lang="en-US" sz="2400" spc="-5" dirty="0">
                <a:latin typeface="Arial" panose="020B0604020202020204" pitchFamily="34" charset="0"/>
                <a:ea typeface="Arial" panose="020B0604020202020204" pitchFamily="34" charset="0"/>
                <a:cs typeface="Times New Roman" panose="02020603050405020304" pitchFamily="18" charset="0"/>
              </a:rPr>
              <a:t>re</a:t>
            </a:r>
            <a:r>
              <a:rPr lang="en-US" sz="2400" spc="5" dirty="0">
                <a:latin typeface="Arial" panose="020B0604020202020204" pitchFamily="34" charset="0"/>
                <a:ea typeface="Arial" panose="020B0604020202020204" pitchFamily="34" charset="0"/>
                <a:cs typeface="Times New Roman" panose="02020603050405020304" pitchFamily="18" charset="0"/>
              </a:rPr>
              <a:t>n</a:t>
            </a:r>
            <a:r>
              <a:rPr lang="en-US" sz="2400" dirty="0">
                <a:latin typeface="Arial" panose="020B0604020202020204" pitchFamily="34" charset="0"/>
                <a:ea typeface="Arial" panose="020B0604020202020204" pitchFamily="34" charset="0"/>
                <a:cs typeface="Times New Roman" panose="02020603050405020304" pitchFamily="18" charset="0"/>
              </a:rPr>
              <a:t>t</a:t>
            </a:r>
            <a:r>
              <a:rPr lang="en-US" sz="2400" spc="10" dirty="0">
                <a:latin typeface="Arial" panose="020B0604020202020204" pitchFamily="34" charset="0"/>
                <a:ea typeface="Arial" panose="020B0604020202020204" pitchFamily="34" charset="0"/>
                <a:cs typeface="Times New Roman" panose="02020603050405020304" pitchFamily="18" charset="0"/>
              </a:rPr>
              <a:t>l</a:t>
            </a:r>
            <a:r>
              <a:rPr lang="en-US" sz="2400" dirty="0">
                <a:latin typeface="Arial" panose="020B0604020202020204" pitchFamily="34" charset="0"/>
                <a:ea typeface="Arial" panose="020B0604020202020204" pitchFamily="34" charset="0"/>
                <a:cs typeface="Times New Roman" panose="02020603050405020304" pitchFamily="18" charset="0"/>
              </a:rPr>
              <a:t>y support </a:t>
            </a:r>
            <a:r>
              <a:rPr lang="en-US" sz="2400" spc="10" dirty="0">
                <a:latin typeface="Arial" panose="020B0604020202020204" pitchFamily="34" charset="0"/>
                <a:ea typeface="Arial" panose="020B0604020202020204" pitchFamily="34" charset="0"/>
                <a:cs typeface="Times New Roman" panose="02020603050405020304" pitchFamily="18" charset="0"/>
              </a:rPr>
              <a:t>addiction</a:t>
            </a:r>
            <a:r>
              <a:rPr lang="en-US" sz="2400" spc="-5" dirty="0">
                <a:latin typeface="Arial" panose="020B0604020202020204" pitchFamily="34" charset="0"/>
                <a:ea typeface="Arial" panose="020B0604020202020204" pitchFamily="34" charset="0"/>
                <a:cs typeface="Times New Roman" panose="02020603050405020304" pitchFamily="18" charset="0"/>
              </a:rPr>
              <a:t> </a:t>
            </a:r>
            <a:r>
              <a:rPr lang="en-US" sz="2400" spc="5" dirty="0">
                <a:latin typeface="Arial" panose="020B0604020202020204" pitchFamily="34" charset="0"/>
                <a:ea typeface="Arial" panose="020B0604020202020204" pitchFamily="34" charset="0"/>
                <a:cs typeface="Times New Roman" panose="02020603050405020304" pitchFamily="18" charset="0"/>
              </a:rPr>
              <a:t>an</a:t>
            </a:r>
            <a:r>
              <a:rPr lang="en-US" sz="2400" dirty="0">
                <a:latin typeface="Arial" panose="020B0604020202020204" pitchFamily="34" charset="0"/>
                <a:ea typeface="Arial" panose="020B0604020202020204" pitchFamily="34" charset="0"/>
                <a:cs typeface="Times New Roman" panose="02020603050405020304" pitchFamily="18" charset="0"/>
              </a:rPr>
              <a:t>d</a:t>
            </a:r>
            <a:r>
              <a:rPr lang="en-US" sz="2400" spc="-5" dirty="0">
                <a:latin typeface="Arial" panose="020B0604020202020204" pitchFamily="34" charset="0"/>
                <a:ea typeface="Arial" panose="020B0604020202020204" pitchFamily="34" charset="0"/>
                <a:cs typeface="Times New Roman" panose="02020603050405020304" pitchFamily="18" charset="0"/>
              </a:rPr>
              <a:t> </a:t>
            </a:r>
            <a:r>
              <a:rPr lang="en-US" sz="2400" dirty="0">
                <a:latin typeface="Arial" panose="020B0604020202020204" pitchFamily="34" charset="0"/>
                <a:ea typeface="Arial" panose="020B0604020202020204" pitchFamily="34" charset="0"/>
                <a:cs typeface="Times New Roman" panose="02020603050405020304" pitchFamily="18" charset="0"/>
              </a:rPr>
              <a:t>me</a:t>
            </a:r>
            <a:r>
              <a:rPr lang="en-US" sz="2400" spc="5" dirty="0">
                <a:latin typeface="Arial" panose="020B0604020202020204" pitchFamily="34" charset="0"/>
                <a:ea typeface="Arial" panose="020B0604020202020204" pitchFamily="34" charset="0"/>
                <a:cs typeface="Times New Roman" panose="02020603050405020304" pitchFamily="18" charset="0"/>
              </a:rPr>
              <a:t>n</a:t>
            </a:r>
            <a:r>
              <a:rPr lang="en-US" sz="2400" spc="-10" dirty="0">
                <a:latin typeface="Arial" panose="020B0604020202020204" pitchFamily="34" charset="0"/>
                <a:ea typeface="Arial" panose="020B0604020202020204" pitchFamily="34" charset="0"/>
                <a:cs typeface="Times New Roman" panose="02020603050405020304" pitchFamily="18" charset="0"/>
              </a:rPr>
              <a:t>t</a:t>
            </a:r>
            <a:r>
              <a:rPr lang="en-US" sz="2400" spc="5" dirty="0">
                <a:latin typeface="Arial" panose="020B0604020202020204" pitchFamily="34" charset="0"/>
                <a:ea typeface="Arial" panose="020B0604020202020204" pitchFamily="34" charset="0"/>
                <a:cs typeface="Times New Roman" panose="02020603050405020304" pitchFamily="18" charset="0"/>
              </a:rPr>
              <a:t>a</a:t>
            </a:r>
            <a:r>
              <a:rPr lang="en-US" sz="2400" dirty="0">
                <a:latin typeface="Arial" panose="020B0604020202020204" pitchFamily="34" charset="0"/>
                <a:ea typeface="Arial" panose="020B0604020202020204" pitchFamily="34" charset="0"/>
                <a:cs typeface="Times New Roman" panose="02020603050405020304" pitchFamily="18" charset="0"/>
              </a:rPr>
              <a:t>l </a:t>
            </a:r>
            <a:r>
              <a:rPr lang="en-US" sz="2400" spc="5" dirty="0">
                <a:latin typeface="Arial" panose="020B0604020202020204" pitchFamily="34" charset="0"/>
                <a:ea typeface="Arial" panose="020B0604020202020204" pitchFamily="34" charset="0"/>
                <a:cs typeface="Times New Roman" panose="02020603050405020304" pitchFamily="18" charset="0"/>
              </a:rPr>
              <a:t>hea</a:t>
            </a:r>
            <a:r>
              <a:rPr lang="en-US" sz="2400" dirty="0">
                <a:latin typeface="Arial" panose="020B0604020202020204" pitchFamily="34" charset="0"/>
                <a:ea typeface="Arial" panose="020B0604020202020204" pitchFamily="34" charset="0"/>
                <a:cs typeface="Times New Roman" panose="02020603050405020304" pitchFamily="18" charset="0"/>
              </a:rPr>
              <a:t>l</a:t>
            </a:r>
            <a:r>
              <a:rPr lang="en-US" sz="2400" spc="-10" dirty="0">
                <a:latin typeface="Arial" panose="020B0604020202020204" pitchFamily="34" charset="0"/>
                <a:ea typeface="Arial" panose="020B0604020202020204" pitchFamily="34" charset="0"/>
                <a:cs typeface="Times New Roman" panose="02020603050405020304" pitchFamily="18" charset="0"/>
              </a:rPr>
              <a:t>t</a:t>
            </a:r>
            <a:r>
              <a:rPr lang="en-US" sz="2400" dirty="0">
                <a:latin typeface="Arial" panose="020B0604020202020204" pitchFamily="34" charset="0"/>
                <a:ea typeface="Arial" panose="020B0604020202020204" pitchFamily="34" charset="0"/>
                <a:cs typeface="Times New Roman" panose="02020603050405020304" pitchFamily="18" charset="0"/>
              </a:rPr>
              <a:t>h   </a:t>
            </a:r>
          </a:p>
          <a:p>
            <a:pPr marL="457200" marR="475615">
              <a:lnSpc>
                <a:spcPct val="115000"/>
              </a:lnSpc>
            </a:pPr>
            <a:r>
              <a:rPr lang="en-US" sz="2400" dirty="0">
                <a:latin typeface="Arial" panose="020B0604020202020204" pitchFamily="34" charset="0"/>
                <a:ea typeface="Arial" panose="020B0604020202020204" pitchFamily="34" charset="0"/>
                <a:cs typeface="Times New Roman" panose="02020603050405020304" pitchFamily="18" charset="0"/>
              </a:rPr>
              <a:t>  rec</a:t>
            </a:r>
            <a:r>
              <a:rPr lang="en-US" sz="2400" spc="5" dirty="0">
                <a:latin typeface="Arial" panose="020B0604020202020204" pitchFamily="34" charset="0"/>
                <a:ea typeface="Arial" panose="020B0604020202020204" pitchFamily="34" charset="0"/>
                <a:cs typeface="Times New Roman" panose="02020603050405020304" pitchFamily="18" charset="0"/>
              </a:rPr>
              <a:t>o</a:t>
            </a:r>
            <a:r>
              <a:rPr lang="en-US" sz="2400" spc="-10" dirty="0">
                <a:latin typeface="Arial" panose="020B0604020202020204" pitchFamily="34" charset="0"/>
                <a:ea typeface="Arial" panose="020B0604020202020204" pitchFamily="34" charset="0"/>
                <a:cs typeface="Times New Roman" panose="02020603050405020304" pitchFamily="18" charset="0"/>
              </a:rPr>
              <a:t>v</a:t>
            </a:r>
            <a:r>
              <a:rPr lang="en-US" sz="2400" spc="5" dirty="0">
                <a:latin typeface="Arial" panose="020B0604020202020204" pitchFamily="34" charset="0"/>
                <a:ea typeface="Arial" panose="020B0604020202020204" pitchFamily="34" charset="0"/>
                <a:cs typeface="Times New Roman" panose="02020603050405020304" pitchFamily="18" charset="0"/>
              </a:rPr>
              <a:t>e</a:t>
            </a:r>
            <a:r>
              <a:rPr lang="en-US" sz="2400" dirty="0">
                <a:latin typeface="Arial" panose="020B0604020202020204" pitchFamily="34" charset="0"/>
                <a:ea typeface="Arial" panose="020B0604020202020204" pitchFamily="34" charset="0"/>
                <a:cs typeface="Times New Roman" panose="02020603050405020304" pitchFamily="18" charset="0"/>
              </a:rPr>
              <a:t>ry</a:t>
            </a:r>
          </a:p>
          <a:p>
            <a:pPr marL="457200" marR="475615">
              <a:lnSpc>
                <a:spcPct val="115000"/>
              </a:lnSpc>
              <a:spcBef>
                <a:spcPts val="0"/>
              </a:spcBef>
              <a:spcAft>
                <a:spcPts val="0"/>
              </a:spcAft>
            </a:pPr>
            <a:endParaRPr lang="en-US" sz="2400" u="sng" dirty="0">
              <a:effectLst/>
              <a:latin typeface="Arial" panose="020B0604020202020204" pitchFamily="34" charset="0"/>
              <a:ea typeface="Calibri" panose="020F0502020204030204" pitchFamily="34" charset="0"/>
              <a:cs typeface="Times New Roman" panose="02020603050405020304" pitchFamily="18" charset="0"/>
            </a:endParaRPr>
          </a:p>
          <a:p>
            <a:pPr marL="800100" marR="475615" indent="-342900">
              <a:lnSpc>
                <a:spcPct val="115000"/>
              </a:lnSpc>
              <a:spcBef>
                <a:spcPts val="0"/>
              </a:spcBef>
              <a:spcAft>
                <a:spcPts val="0"/>
              </a:spcAft>
              <a:buAutoNum type="arabicPeriod" startAt="3"/>
            </a:pPr>
            <a:endParaRPr lang="en-US" sz="1600" u="sng" dirty="0">
              <a:latin typeface="Arial" panose="020B0604020202020204" pitchFamily="34" charset="0"/>
              <a:ea typeface="Calibri" panose="020F0502020204030204" pitchFamily="34" charset="0"/>
              <a:cs typeface="Times New Roman" panose="02020603050405020304" pitchFamily="18" charset="0"/>
            </a:endParaRPr>
          </a:p>
          <a:p>
            <a:pPr marL="800100" marR="475615" indent="-342900">
              <a:lnSpc>
                <a:spcPct val="115000"/>
              </a:lnSpc>
              <a:spcBef>
                <a:spcPts val="0"/>
              </a:spcBef>
              <a:spcAft>
                <a:spcPts val="0"/>
              </a:spcAft>
              <a:buAutoNum type="arabicPeriod" startAt="3"/>
            </a:pPr>
            <a:endParaRPr lang="en-US" sz="1600" u="sng" dirty="0">
              <a:effectLst/>
              <a:latin typeface="Arial" panose="020B0604020202020204" pitchFamily="34" charset="0"/>
              <a:ea typeface="Calibri" panose="020F0502020204030204" pitchFamily="34" charset="0"/>
              <a:cs typeface="Times New Roman" panose="02020603050405020304" pitchFamily="18" charset="0"/>
            </a:endParaRPr>
          </a:p>
          <a:p>
            <a:pPr marL="457200" marR="475615">
              <a:lnSpc>
                <a:spcPct val="115000"/>
              </a:lnSpc>
              <a:spcBef>
                <a:spcPts val="0"/>
              </a:spcBef>
              <a:spcAft>
                <a:spcPts val="0"/>
              </a:spcAft>
            </a:pPr>
            <a:endParaRPr lang="en-US" sz="1600" u="sng" dirty="0">
              <a:latin typeface="Arial" panose="020B0604020202020204" pitchFamily="34" charset="0"/>
              <a:ea typeface="Calibri" panose="020F0502020204030204" pitchFamily="34" charset="0"/>
              <a:cs typeface="Times New Roman" panose="02020603050405020304" pitchFamily="18" charset="0"/>
            </a:endParaRPr>
          </a:p>
          <a:p>
            <a:pPr marL="457200" marR="475615">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9619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E84CE-C8C4-458B-8CCC-BD11A4B3AF14}"/>
              </a:ext>
            </a:extLst>
          </p:cNvPr>
          <p:cNvSpPr>
            <a:spLocks noGrp="1"/>
          </p:cNvSpPr>
          <p:nvPr>
            <p:ph type="title"/>
          </p:nvPr>
        </p:nvSpPr>
        <p:spPr/>
        <p:txBody>
          <a:bodyPr>
            <a:normAutofit/>
          </a:bodyPr>
          <a:lstStyle/>
          <a:p>
            <a:r>
              <a:rPr lang="en-US" sz="3200" b="0" dirty="0">
                <a:solidFill>
                  <a:schemeClr val="tx2"/>
                </a:solidFill>
                <a:latin typeface="+mj-lt"/>
              </a:rPr>
              <a:t>Compounding Risk Factors</a:t>
            </a:r>
          </a:p>
        </p:txBody>
      </p:sp>
      <p:pic>
        <p:nvPicPr>
          <p:cNvPr id="6" name="Content Placeholder 5">
            <a:extLst>
              <a:ext uri="{FF2B5EF4-FFF2-40B4-BE49-F238E27FC236}">
                <a16:creationId xmlns:a16="http://schemas.microsoft.com/office/drawing/2014/main" id="{A38D6841-3BE6-4E89-A7EC-60D358CEB639}"/>
              </a:ext>
            </a:extLst>
          </p:cNvPr>
          <p:cNvPicPr>
            <a:picLocks noGrp="1" noChangeAspect="1"/>
          </p:cNvPicPr>
          <p:nvPr>
            <p:ph idx="1"/>
          </p:nvPr>
        </p:nvPicPr>
        <p:blipFill>
          <a:blip r:embed="rId3"/>
          <a:stretch>
            <a:fillRect/>
          </a:stretch>
        </p:blipFill>
        <p:spPr>
          <a:xfrm>
            <a:off x="1683393" y="1216168"/>
            <a:ext cx="5867400" cy="5082888"/>
          </a:xfrm>
          <a:prstGeom prst="rect">
            <a:avLst/>
          </a:prstGeom>
        </p:spPr>
      </p:pic>
      <p:sp>
        <p:nvSpPr>
          <p:cNvPr id="4" name="Date Placeholder 3">
            <a:extLst>
              <a:ext uri="{FF2B5EF4-FFF2-40B4-BE49-F238E27FC236}">
                <a16:creationId xmlns:a16="http://schemas.microsoft.com/office/drawing/2014/main" id="{E5587124-9B34-4244-A77B-2A94E1D5D63D}"/>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4D616CC8-66D7-4E67-9CF8-523E9A33923A}"/>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155757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1DCF8-7360-47C2-8950-B6D5FA5759AD}"/>
              </a:ext>
            </a:extLst>
          </p:cNvPr>
          <p:cNvSpPr>
            <a:spLocks noGrp="1"/>
          </p:cNvSpPr>
          <p:nvPr>
            <p:ph type="title"/>
          </p:nvPr>
        </p:nvSpPr>
        <p:spPr/>
        <p:txBody>
          <a:bodyPr>
            <a:normAutofit/>
          </a:bodyPr>
          <a:lstStyle/>
          <a:p>
            <a:pPr algn="l"/>
            <a:r>
              <a:rPr lang="en-US" sz="3200" b="0" dirty="0">
                <a:solidFill>
                  <a:schemeClr val="tx2"/>
                </a:solidFill>
                <a:latin typeface="+mj-lt"/>
              </a:rPr>
              <a:t>‘Seriousness’ of Mental Health Conditions</a:t>
            </a:r>
          </a:p>
        </p:txBody>
      </p:sp>
      <p:sp>
        <p:nvSpPr>
          <p:cNvPr id="3" name="Content Placeholder 2">
            <a:extLst>
              <a:ext uri="{FF2B5EF4-FFF2-40B4-BE49-F238E27FC236}">
                <a16:creationId xmlns:a16="http://schemas.microsoft.com/office/drawing/2014/main" id="{17A06D7C-B128-4015-8B14-3FF3C7ABB3E7}"/>
              </a:ext>
            </a:extLst>
          </p:cNvPr>
          <p:cNvSpPr>
            <a:spLocks noGrp="1"/>
          </p:cNvSpPr>
          <p:nvPr>
            <p:ph idx="1"/>
          </p:nvPr>
        </p:nvSpPr>
        <p:spPr>
          <a:xfrm>
            <a:off x="685800" y="1767143"/>
            <a:ext cx="8229600" cy="4252657"/>
          </a:xfrm>
        </p:spPr>
        <p:txBody>
          <a:bodyPr>
            <a:normAutofit/>
          </a:bodyPr>
          <a:lstStyle/>
          <a:p>
            <a:r>
              <a:rPr lang="en-US" sz="2800" dirty="0"/>
              <a:t>Terminology has changed</a:t>
            </a:r>
          </a:p>
          <a:p>
            <a:pPr marL="457200" lvl="1" indent="0">
              <a:buNone/>
            </a:pPr>
            <a:r>
              <a:rPr lang="en-US" dirty="0"/>
              <a:t>	The term ‘</a:t>
            </a:r>
            <a:r>
              <a:rPr lang="en-US" i="1" dirty="0"/>
              <a:t>SMPI’ is</a:t>
            </a:r>
            <a:r>
              <a:rPr lang="en-US" dirty="0"/>
              <a:t> no longer in use</a:t>
            </a:r>
          </a:p>
          <a:p>
            <a:pPr marL="457200" lvl="1" indent="0">
              <a:buNone/>
            </a:pPr>
            <a:r>
              <a:rPr lang="en-US" dirty="0"/>
              <a:t>	Replaced by ‘Serious Mental Illness’ (SMI)</a:t>
            </a:r>
          </a:p>
          <a:p>
            <a:pPr marL="457200" lvl="1" indent="0">
              <a:buNone/>
            </a:pPr>
            <a:endParaRPr lang="en-US" dirty="0"/>
          </a:p>
          <a:p>
            <a:pPr marL="514350" indent="-457200"/>
            <a:r>
              <a:rPr lang="en-US" sz="2800" dirty="0"/>
              <a:t>Legal and clinical definitions differ</a:t>
            </a:r>
          </a:p>
          <a:p>
            <a:pPr marL="457200" lvl="1" indent="0">
              <a:buNone/>
            </a:pPr>
            <a:r>
              <a:rPr lang="en-US" dirty="0"/>
              <a:t>	Social Security Law: conditions &amp; criteria </a:t>
            </a:r>
          </a:p>
          <a:p>
            <a:pPr marL="457200" lvl="1" indent="0">
              <a:buNone/>
            </a:pPr>
            <a:r>
              <a:rPr lang="en-US" dirty="0"/>
              <a:t>	Clinical: impact on functioning, impairment</a:t>
            </a:r>
          </a:p>
        </p:txBody>
      </p:sp>
      <p:sp>
        <p:nvSpPr>
          <p:cNvPr id="4" name="Date Placeholder 3">
            <a:extLst>
              <a:ext uri="{FF2B5EF4-FFF2-40B4-BE49-F238E27FC236}">
                <a16:creationId xmlns:a16="http://schemas.microsoft.com/office/drawing/2014/main" id="{44BB7B22-A786-483D-B6C4-E6FDEA408799}"/>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B84BDCC0-7FDC-40C4-B0DC-AB59A59F4236}"/>
              </a:ext>
            </a:extLst>
          </p:cNvPr>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432365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25BB9-3CC4-411E-8989-FDD48C54239C}"/>
              </a:ext>
            </a:extLst>
          </p:cNvPr>
          <p:cNvSpPr>
            <a:spLocks noGrp="1"/>
          </p:cNvSpPr>
          <p:nvPr>
            <p:ph type="title"/>
          </p:nvPr>
        </p:nvSpPr>
        <p:spPr/>
        <p:txBody>
          <a:bodyPr>
            <a:normAutofit/>
          </a:bodyPr>
          <a:lstStyle/>
          <a:p>
            <a:r>
              <a:rPr lang="en-US" sz="3200" b="0" dirty="0">
                <a:solidFill>
                  <a:schemeClr val="tx2"/>
                </a:solidFill>
                <a:latin typeface="+mj-lt"/>
              </a:rPr>
              <a:t>DSM-V &amp; Integrated Screening</a:t>
            </a:r>
          </a:p>
        </p:txBody>
      </p:sp>
      <p:sp>
        <p:nvSpPr>
          <p:cNvPr id="3" name="Content Placeholder 2">
            <a:extLst>
              <a:ext uri="{FF2B5EF4-FFF2-40B4-BE49-F238E27FC236}">
                <a16:creationId xmlns:a16="http://schemas.microsoft.com/office/drawing/2014/main" id="{2C1C8E5A-C0BB-4837-BBF5-49C6FFC0C5D6}"/>
              </a:ext>
            </a:extLst>
          </p:cNvPr>
          <p:cNvSpPr>
            <a:spLocks noGrp="1"/>
          </p:cNvSpPr>
          <p:nvPr>
            <p:ph idx="1"/>
          </p:nvPr>
        </p:nvSpPr>
        <p:spPr>
          <a:xfrm>
            <a:off x="228600" y="1600200"/>
            <a:ext cx="8458200" cy="5105400"/>
          </a:xfrm>
        </p:spPr>
        <p:txBody>
          <a:bodyPr>
            <a:normAutofit fontScale="85000" lnSpcReduction="20000"/>
          </a:bodyPr>
          <a:lstStyle/>
          <a:p>
            <a:pPr>
              <a:spcBef>
                <a:spcPts val="1200"/>
              </a:spcBef>
              <a:spcAft>
                <a:spcPts val="1200"/>
              </a:spcAft>
            </a:pPr>
            <a:r>
              <a:rPr lang="en-US" sz="2800" dirty="0"/>
              <a:t>Severity continuum</a:t>
            </a:r>
          </a:p>
          <a:p>
            <a:pPr>
              <a:spcBef>
                <a:spcPts val="1200"/>
              </a:spcBef>
              <a:spcAft>
                <a:spcPts val="1200"/>
              </a:spcAft>
            </a:pPr>
            <a:r>
              <a:rPr lang="en-US" sz="2800" dirty="0"/>
              <a:t>Trauma-related disorders</a:t>
            </a:r>
          </a:p>
          <a:p>
            <a:pPr>
              <a:spcBef>
                <a:spcPts val="1200"/>
              </a:spcBef>
              <a:spcAft>
                <a:spcPts val="1200"/>
              </a:spcAft>
            </a:pPr>
            <a:r>
              <a:rPr lang="en-US" sz="2800" dirty="0"/>
              <a:t>Mental health screens (general)</a:t>
            </a:r>
          </a:p>
          <a:p>
            <a:pPr>
              <a:lnSpc>
                <a:spcPct val="120000"/>
              </a:lnSpc>
              <a:spcBef>
                <a:spcPts val="1200"/>
              </a:spcBef>
              <a:spcAft>
                <a:spcPts val="1200"/>
              </a:spcAft>
            </a:pPr>
            <a:r>
              <a:rPr lang="en-US" sz="2800" dirty="0"/>
              <a:t>Screens for specific disorders</a:t>
            </a:r>
          </a:p>
          <a:p>
            <a:pPr>
              <a:lnSpc>
                <a:spcPct val="120000"/>
              </a:lnSpc>
              <a:spcBef>
                <a:spcPts val="1200"/>
              </a:spcBef>
              <a:spcAft>
                <a:spcPts val="1200"/>
              </a:spcAft>
            </a:pPr>
            <a:r>
              <a:rPr lang="en-US" sz="2800" dirty="0"/>
              <a:t>SUD assessments (inferential for MH disorders)</a:t>
            </a:r>
          </a:p>
          <a:p>
            <a:pPr>
              <a:lnSpc>
                <a:spcPct val="120000"/>
              </a:lnSpc>
              <a:spcBef>
                <a:spcPts val="1200"/>
              </a:spcBef>
              <a:spcAft>
                <a:spcPts val="1200"/>
              </a:spcAft>
            </a:pPr>
            <a:r>
              <a:rPr lang="en-US" sz="2800" dirty="0"/>
              <a:t>MH assessments used in custody settings</a:t>
            </a:r>
          </a:p>
          <a:p>
            <a:pPr marL="0" indent="0">
              <a:buNone/>
            </a:pPr>
            <a:endParaRPr lang="en-US" dirty="0"/>
          </a:p>
          <a:p>
            <a:pPr marL="0" indent="0">
              <a:buNone/>
            </a:pPr>
            <a:r>
              <a:rPr lang="en-US" sz="1900" b="1" dirty="0"/>
              <a:t>DSM V Fact Sheets</a:t>
            </a:r>
            <a:r>
              <a:rPr lang="en-US" sz="1900" dirty="0"/>
              <a:t>: </a:t>
            </a:r>
            <a:r>
              <a:rPr lang="en-US" sz="1900" dirty="0">
                <a:hlinkClick r:id="rId3"/>
              </a:rPr>
              <a:t>https://www.psychiatry.org/psychiatrists/practice/dsm/educational-resources/dsm-5-fact-sheets</a:t>
            </a:r>
            <a:r>
              <a:rPr lang="en-US" sz="1900" dirty="0"/>
              <a:t>  </a:t>
            </a:r>
          </a:p>
          <a:p>
            <a:endParaRPr lang="en-US" dirty="0"/>
          </a:p>
        </p:txBody>
      </p:sp>
      <p:sp>
        <p:nvSpPr>
          <p:cNvPr id="4" name="Date Placeholder 3">
            <a:extLst>
              <a:ext uri="{FF2B5EF4-FFF2-40B4-BE49-F238E27FC236}">
                <a16:creationId xmlns:a16="http://schemas.microsoft.com/office/drawing/2014/main" id="{B95811AC-F381-464E-A8C4-B90A7F47E5DC}"/>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6ACC6E23-F51A-413E-8A3D-ABA65F3EA91E}"/>
              </a:ext>
            </a:extLst>
          </p:cNvPr>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823829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2075"/>
            <a:ext cx="8077200" cy="822326"/>
          </a:xfrm>
        </p:spPr>
        <p:txBody>
          <a:bodyPr>
            <a:normAutofit/>
          </a:bodyPr>
          <a:lstStyle/>
          <a:p>
            <a:r>
              <a:rPr lang="en-US" sz="3200" b="0" dirty="0">
                <a:solidFill>
                  <a:srgbClr val="002060"/>
                </a:solidFill>
                <a:latin typeface="+mj-lt"/>
              </a:rPr>
              <a:t>MH Screens Used in Custody Settings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62513224"/>
              </p:ext>
            </p:extLst>
          </p:nvPr>
        </p:nvGraphicFramePr>
        <p:xfrm>
          <a:off x="609600" y="1371600"/>
          <a:ext cx="8153400" cy="4709160"/>
        </p:xfrm>
        <a:graphic>
          <a:graphicData uri="http://schemas.openxmlformats.org/drawingml/2006/table">
            <a:tbl>
              <a:tblPr firstRow="1" firstCol="1" lastRow="1" lastCol="1" bandRow="1" bandCol="1">
                <a:tableStyleId>{5C22544A-7EE6-4342-B048-85BDC9FD1C3A}</a:tableStyleId>
              </a:tblPr>
              <a:tblGrid>
                <a:gridCol w="3431281">
                  <a:extLst>
                    <a:ext uri="{9D8B030D-6E8A-4147-A177-3AD203B41FA5}">
                      <a16:colId xmlns:a16="http://schemas.microsoft.com/office/drawing/2014/main" val="20000"/>
                    </a:ext>
                  </a:extLst>
                </a:gridCol>
                <a:gridCol w="4722119">
                  <a:extLst>
                    <a:ext uri="{9D8B030D-6E8A-4147-A177-3AD203B41FA5}">
                      <a16:colId xmlns:a16="http://schemas.microsoft.com/office/drawing/2014/main" val="20001"/>
                    </a:ext>
                  </a:extLst>
                </a:gridCol>
              </a:tblGrid>
              <a:tr h="990600">
                <a:tc>
                  <a:txBody>
                    <a:bodyPr/>
                    <a:lstStyle/>
                    <a:p>
                      <a:pPr marL="257175" marR="249555" algn="ctr">
                        <a:lnSpc>
                          <a:spcPts val="1030"/>
                        </a:lnSpc>
                        <a:spcBef>
                          <a:spcPts val="145"/>
                        </a:spcBef>
                        <a:spcAft>
                          <a:spcPts val="0"/>
                        </a:spcAft>
                      </a:pPr>
                      <a:r>
                        <a:rPr lang="en-US" sz="900" spc="-20" dirty="0">
                          <a:effectLst/>
                        </a:rPr>
                        <a:t> </a:t>
                      </a:r>
                      <a:endParaRPr lang="en-US" sz="1100" dirty="0">
                        <a:effectLst/>
                      </a:endParaRPr>
                    </a:p>
                    <a:p>
                      <a:pPr marL="257175" marR="249555" algn="ctr">
                        <a:lnSpc>
                          <a:spcPts val="1030"/>
                        </a:lnSpc>
                        <a:spcBef>
                          <a:spcPts val="145"/>
                        </a:spcBef>
                        <a:spcAft>
                          <a:spcPts val="0"/>
                        </a:spcAft>
                      </a:pPr>
                      <a:r>
                        <a:rPr lang="en-US" sz="2000" u="sng" spc="-20" dirty="0">
                          <a:effectLst/>
                          <a:hlinkClick r:id="rId3"/>
                        </a:rPr>
                        <a:t>M</a:t>
                      </a:r>
                      <a:r>
                        <a:rPr lang="en-US" sz="2000" u="sng" spc="5" dirty="0">
                          <a:effectLst/>
                          <a:hlinkClick r:id="rId3"/>
                        </a:rPr>
                        <a:t>odi</a:t>
                      </a:r>
                      <a:r>
                        <a:rPr lang="en-US" sz="2000" u="sng" spc="0" dirty="0">
                          <a:effectLst/>
                          <a:hlinkClick r:id="rId3"/>
                        </a:rPr>
                        <a:t>f</a:t>
                      </a:r>
                      <a:r>
                        <a:rPr lang="en-US" sz="2000" u="sng" spc="10" dirty="0">
                          <a:effectLst/>
                          <a:hlinkClick r:id="rId3"/>
                        </a:rPr>
                        <a:t>i</a:t>
                      </a:r>
                      <a:r>
                        <a:rPr lang="en-US" sz="2000" u="sng" spc="5" dirty="0">
                          <a:effectLst/>
                          <a:hlinkClick r:id="rId3"/>
                        </a:rPr>
                        <a:t>e</a:t>
                      </a:r>
                      <a:r>
                        <a:rPr lang="en-US" sz="2000" u="sng" spc="0" dirty="0">
                          <a:effectLst/>
                          <a:hlinkClick r:id="rId3"/>
                        </a:rPr>
                        <a:t>d</a:t>
                      </a:r>
                      <a:r>
                        <a:rPr lang="en-US" sz="2000" u="sng" spc="5" dirty="0">
                          <a:effectLst/>
                          <a:hlinkClick r:id="rId3"/>
                        </a:rPr>
                        <a:t> </a:t>
                      </a:r>
                      <a:r>
                        <a:rPr lang="en-US" sz="2000" u="sng" spc="-15" dirty="0">
                          <a:effectLst/>
                          <a:hlinkClick r:id="rId3"/>
                        </a:rPr>
                        <a:t>M</a:t>
                      </a:r>
                      <a:r>
                        <a:rPr lang="en-US" sz="2000" u="sng" spc="0" dirty="0">
                          <a:effectLst/>
                          <a:hlinkClick r:id="rId3"/>
                        </a:rPr>
                        <a:t>INI</a:t>
                      </a:r>
                      <a:r>
                        <a:rPr lang="en-US" sz="2000" u="sng" spc="5" dirty="0">
                          <a:effectLst/>
                          <a:hlinkClick r:id="rId3"/>
                        </a:rPr>
                        <a:t> </a:t>
                      </a:r>
                      <a:r>
                        <a:rPr lang="en-US" sz="2000" u="sng" spc="0" dirty="0">
                          <a:effectLst/>
                          <a:hlinkClick r:id="rId3"/>
                        </a:rPr>
                        <a:t>S</a:t>
                      </a:r>
                      <a:r>
                        <a:rPr lang="en-US" sz="2000" u="sng" spc="5" dirty="0">
                          <a:effectLst/>
                          <a:hlinkClick r:id="rId3"/>
                        </a:rPr>
                        <a:t>c</a:t>
                      </a:r>
                      <a:r>
                        <a:rPr lang="en-US" sz="2000" u="sng" spc="0" dirty="0">
                          <a:effectLst/>
                          <a:hlinkClick r:id="rId3"/>
                        </a:rPr>
                        <a:t>r</a:t>
                      </a:r>
                      <a:r>
                        <a:rPr lang="en-US" sz="2000" u="sng" spc="5" dirty="0">
                          <a:effectLst/>
                          <a:hlinkClick r:id="rId3"/>
                        </a:rPr>
                        <a:t>ee</a:t>
                      </a:r>
                      <a:r>
                        <a:rPr lang="en-US" sz="2000" u="sng" spc="0" dirty="0">
                          <a:effectLst/>
                          <a:hlinkClick r:id="rId3"/>
                        </a:rPr>
                        <a:t>n</a:t>
                      </a:r>
                      <a:endParaRPr lang="en-US" sz="2000" dirty="0">
                        <a:effectLst/>
                      </a:endParaRPr>
                    </a:p>
                    <a:p>
                      <a:pPr marL="553085" marR="544830" algn="ctr">
                        <a:lnSpc>
                          <a:spcPts val="1245"/>
                        </a:lnSpc>
                        <a:spcBef>
                          <a:spcPts val="0"/>
                        </a:spcBef>
                        <a:spcAft>
                          <a:spcPts val="0"/>
                        </a:spcAft>
                      </a:pPr>
                      <a:endParaRPr lang="en-US" sz="2000" dirty="0">
                        <a:effectLst/>
                        <a:latin typeface="Calibri"/>
                        <a:ea typeface="Calibri"/>
                        <a:cs typeface="Times New Roman"/>
                      </a:endParaRPr>
                    </a:p>
                  </a:txBody>
                  <a:tcPr marL="0" marR="0" marT="0" marB="0">
                    <a:solidFill>
                      <a:schemeClr val="accent1">
                        <a:lumMod val="40000"/>
                        <a:lumOff val="60000"/>
                      </a:schemeClr>
                    </a:solidFill>
                  </a:tcPr>
                </a:tc>
                <a:tc>
                  <a:txBody>
                    <a:bodyPr/>
                    <a:lstStyle/>
                    <a:p>
                      <a:pPr marL="18415" marR="301625">
                        <a:lnSpc>
                          <a:spcPct val="100000"/>
                        </a:lnSpc>
                        <a:spcBef>
                          <a:spcPts val="600"/>
                        </a:spcBef>
                        <a:spcAft>
                          <a:spcPts val="600"/>
                        </a:spcAft>
                      </a:pPr>
                      <a:r>
                        <a:rPr lang="en-US" sz="1400" spc="5" dirty="0">
                          <a:effectLst/>
                        </a:rPr>
                        <a:t>The MINI International Neuropsychiatric Interview is a 2</a:t>
                      </a:r>
                      <a:r>
                        <a:rPr lang="en-US" sz="1400" dirty="0">
                          <a:effectLst/>
                        </a:rPr>
                        <a:t>2</a:t>
                      </a:r>
                      <a:r>
                        <a:rPr lang="en-US" sz="1400" spc="5" dirty="0">
                          <a:effectLst/>
                        </a:rPr>
                        <a:t> </a:t>
                      </a:r>
                      <a:r>
                        <a:rPr lang="en-US" sz="1400" spc="-10" dirty="0">
                          <a:effectLst/>
                        </a:rPr>
                        <a:t>Y</a:t>
                      </a:r>
                      <a:r>
                        <a:rPr lang="en-US" sz="1400" spc="5" dirty="0">
                          <a:effectLst/>
                        </a:rPr>
                        <a:t>e</a:t>
                      </a:r>
                      <a:r>
                        <a:rPr lang="en-US" sz="1400" spc="10" dirty="0">
                          <a:effectLst/>
                        </a:rPr>
                        <a:t>s/</a:t>
                      </a:r>
                      <a:r>
                        <a:rPr lang="en-US" sz="1400" dirty="0">
                          <a:effectLst/>
                        </a:rPr>
                        <a:t>No</a:t>
                      </a:r>
                      <a:r>
                        <a:rPr lang="en-US" sz="1400" spc="5" dirty="0">
                          <a:effectLst/>
                        </a:rPr>
                        <a:t> i</a:t>
                      </a:r>
                      <a:r>
                        <a:rPr lang="en-US" sz="1400" spc="-10" dirty="0">
                          <a:effectLst/>
                        </a:rPr>
                        <a:t>t</a:t>
                      </a:r>
                      <a:r>
                        <a:rPr lang="en-US" sz="1400" spc="5" dirty="0">
                          <a:effectLst/>
                        </a:rPr>
                        <a:t>e</a:t>
                      </a:r>
                      <a:r>
                        <a:rPr lang="en-US" sz="1400" spc="-5" dirty="0">
                          <a:effectLst/>
                        </a:rPr>
                        <a:t>m</a:t>
                      </a:r>
                      <a:r>
                        <a:rPr lang="en-US" sz="1400" spc="5" dirty="0">
                          <a:effectLst/>
                        </a:rPr>
                        <a:t> </a:t>
                      </a:r>
                      <a:r>
                        <a:rPr lang="en-US" sz="1400" spc="-5" dirty="0">
                          <a:effectLst/>
                        </a:rPr>
                        <a:t>s</a:t>
                      </a:r>
                      <a:r>
                        <a:rPr lang="en-US" sz="1400" spc="5" dirty="0">
                          <a:effectLst/>
                        </a:rPr>
                        <a:t>c</a:t>
                      </a:r>
                      <a:r>
                        <a:rPr lang="en-US" sz="1400" dirty="0">
                          <a:effectLst/>
                        </a:rPr>
                        <a:t>r</a:t>
                      </a:r>
                      <a:r>
                        <a:rPr lang="en-US" sz="1400" spc="5" dirty="0">
                          <a:effectLst/>
                        </a:rPr>
                        <a:t>e</a:t>
                      </a:r>
                      <a:r>
                        <a:rPr lang="en-US" sz="1400" spc="-10" dirty="0">
                          <a:effectLst/>
                        </a:rPr>
                        <a:t>e</a:t>
                      </a:r>
                      <a:r>
                        <a:rPr lang="en-US" sz="1400" dirty="0">
                          <a:effectLst/>
                        </a:rPr>
                        <a:t>n</a:t>
                      </a:r>
                      <a:r>
                        <a:rPr lang="en-US" sz="1400" spc="5" dirty="0">
                          <a:effectLst/>
                        </a:rPr>
                        <a:t> that identifies symptoms of an</a:t>
                      </a:r>
                      <a:r>
                        <a:rPr lang="en-US" sz="1400" spc="-20" dirty="0">
                          <a:effectLst/>
                        </a:rPr>
                        <a:t>x</a:t>
                      </a:r>
                      <a:r>
                        <a:rPr lang="en-US" sz="1400" spc="5" dirty="0">
                          <a:effectLst/>
                        </a:rPr>
                        <a:t>ie</a:t>
                      </a:r>
                      <a:r>
                        <a:rPr lang="en-US" sz="1400" dirty="0">
                          <a:effectLst/>
                        </a:rPr>
                        <a:t>ty</a:t>
                      </a:r>
                      <a:r>
                        <a:rPr lang="en-US" sz="1400" spc="-5" dirty="0">
                          <a:effectLst/>
                        </a:rPr>
                        <a:t> </a:t>
                      </a:r>
                      <a:r>
                        <a:rPr lang="en-US" sz="1400" spc="5" dirty="0">
                          <a:effectLst/>
                        </a:rPr>
                        <a:t>an</a:t>
                      </a:r>
                      <a:r>
                        <a:rPr lang="en-US" sz="1400" dirty="0">
                          <a:effectLst/>
                        </a:rPr>
                        <a:t>d</a:t>
                      </a:r>
                      <a:r>
                        <a:rPr lang="en-US" sz="1400" spc="-5" dirty="0">
                          <a:effectLst/>
                        </a:rPr>
                        <a:t> </a:t>
                      </a:r>
                      <a:r>
                        <a:rPr lang="en-US" sz="1400" spc="5" dirty="0">
                          <a:effectLst/>
                        </a:rPr>
                        <a:t>moo</a:t>
                      </a:r>
                      <a:r>
                        <a:rPr lang="en-US" sz="1400" dirty="0">
                          <a:effectLst/>
                        </a:rPr>
                        <a:t>d</a:t>
                      </a:r>
                      <a:r>
                        <a:rPr lang="en-US" sz="1400" spc="-10" dirty="0">
                          <a:effectLst/>
                        </a:rPr>
                        <a:t> </a:t>
                      </a:r>
                      <a:r>
                        <a:rPr lang="en-US" sz="1400" spc="5" dirty="0">
                          <a:effectLst/>
                        </a:rPr>
                        <a:t>d</a:t>
                      </a:r>
                      <a:r>
                        <a:rPr lang="en-US" sz="1400" spc="-10" dirty="0">
                          <a:effectLst/>
                        </a:rPr>
                        <a:t>i</a:t>
                      </a:r>
                      <a:r>
                        <a:rPr lang="en-US" sz="1400" spc="5" dirty="0">
                          <a:effectLst/>
                        </a:rPr>
                        <a:t>so</a:t>
                      </a:r>
                      <a:r>
                        <a:rPr lang="en-US" sz="1400" dirty="0">
                          <a:effectLst/>
                        </a:rPr>
                        <a:t>r</a:t>
                      </a:r>
                      <a:r>
                        <a:rPr lang="en-US" sz="1400" spc="-10" dirty="0">
                          <a:effectLst/>
                        </a:rPr>
                        <a:t>d</a:t>
                      </a:r>
                      <a:r>
                        <a:rPr lang="en-US" sz="1400" spc="5" dirty="0">
                          <a:effectLst/>
                        </a:rPr>
                        <a:t>e</a:t>
                      </a:r>
                      <a:r>
                        <a:rPr lang="en-US" sz="1400" dirty="0">
                          <a:effectLst/>
                        </a:rPr>
                        <a:t>r</a:t>
                      </a:r>
                      <a:r>
                        <a:rPr lang="en-US" sz="1400" spc="-5" dirty="0">
                          <a:effectLst/>
                        </a:rPr>
                        <a:t>s</a:t>
                      </a:r>
                      <a:r>
                        <a:rPr lang="en-US" sz="1400" dirty="0">
                          <a:effectLst/>
                        </a:rPr>
                        <a:t>,</a:t>
                      </a:r>
                      <a:r>
                        <a:rPr lang="en-US" sz="1400" spc="5" dirty="0">
                          <a:effectLst/>
                        </a:rPr>
                        <a:t> </a:t>
                      </a:r>
                      <a:r>
                        <a:rPr lang="en-US" sz="1400" dirty="0">
                          <a:effectLst/>
                        </a:rPr>
                        <a:t>tr</a:t>
                      </a:r>
                      <a:r>
                        <a:rPr lang="en-US" sz="1400" spc="5" dirty="0">
                          <a:effectLst/>
                        </a:rPr>
                        <a:t>a</a:t>
                      </a:r>
                      <a:r>
                        <a:rPr lang="en-US" sz="1400" spc="-10" dirty="0">
                          <a:effectLst/>
                        </a:rPr>
                        <a:t>u</a:t>
                      </a:r>
                      <a:r>
                        <a:rPr lang="en-US" sz="1400" spc="5" dirty="0">
                          <a:effectLst/>
                        </a:rPr>
                        <a:t>m</a:t>
                      </a:r>
                      <a:r>
                        <a:rPr lang="en-US" sz="1400" dirty="0">
                          <a:effectLst/>
                        </a:rPr>
                        <a:t>a </a:t>
                      </a:r>
                      <a:r>
                        <a:rPr lang="en-US" sz="1400" spc="5" dirty="0">
                          <a:effectLst/>
                        </a:rPr>
                        <a:t>e</a:t>
                      </a:r>
                      <a:r>
                        <a:rPr lang="en-US" sz="1400" spc="-20" dirty="0">
                          <a:effectLst/>
                        </a:rPr>
                        <a:t>x</a:t>
                      </a:r>
                      <a:r>
                        <a:rPr lang="en-US" sz="1400" spc="5" dirty="0">
                          <a:effectLst/>
                        </a:rPr>
                        <a:t>posu</a:t>
                      </a:r>
                      <a:r>
                        <a:rPr lang="en-US" sz="1400" dirty="0">
                          <a:effectLst/>
                        </a:rPr>
                        <a:t>re,</a:t>
                      </a:r>
                      <a:r>
                        <a:rPr lang="en-US" sz="1400" spc="-10" dirty="0">
                          <a:effectLst/>
                        </a:rPr>
                        <a:t> </a:t>
                      </a:r>
                      <a:r>
                        <a:rPr lang="en-US" sz="1400" dirty="0">
                          <a:effectLst/>
                        </a:rPr>
                        <a:t>P</a:t>
                      </a:r>
                      <a:r>
                        <a:rPr lang="en-US" sz="1400" spc="-10" dirty="0">
                          <a:effectLst/>
                        </a:rPr>
                        <a:t>T</a:t>
                      </a:r>
                      <a:r>
                        <a:rPr lang="en-US" sz="1400" dirty="0">
                          <a:effectLst/>
                        </a:rPr>
                        <a:t>SD, </a:t>
                      </a:r>
                      <a:r>
                        <a:rPr lang="en-US" sz="1400" spc="5" dirty="0">
                          <a:effectLst/>
                        </a:rPr>
                        <a:t>an</a:t>
                      </a:r>
                      <a:r>
                        <a:rPr lang="en-US" sz="1400" dirty="0">
                          <a:effectLst/>
                        </a:rPr>
                        <a:t>d</a:t>
                      </a:r>
                      <a:r>
                        <a:rPr lang="en-US" sz="1400" spc="5" dirty="0">
                          <a:effectLst/>
                        </a:rPr>
                        <a:t> n</a:t>
                      </a:r>
                      <a:r>
                        <a:rPr lang="en-US" sz="1400" spc="-10" dirty="0">
                          <a:effectLst/>
                        </a:rPr>
                        <a:t>o</a:t>
                      </a:r>
                      <a:r>
                        <a:rPr lang="en-US" sz="1400" spc="15" dirty="0">
                          <a:effectLst/>
                        </a:rPr>
                        <a:t>n</a:t>
                      </a:r>
                      <a:r>
                        <a:rPr lang="en-US" sz="1400" spc="-10" dirty="0">
                          <a:effectLst/>
                        </a:rPr>
                        <a:t>-</a:t>
                      </a:r>
                      <a:r>
                        <a:rPr lang="en-US" sz="1400" spc="5" dirty="0">
                          <a:effectLst/>
                        </a:rPr>
                        <a:t>a</a:t>
                      </a:r>
                      <a:r>
                        <a:rPr lang="en-US" sz="1400" dirty="0">
                          <a:effectLst/>
                        </a:rPr>
                        <a:t>f</a:t>
                      </a:r>
                      <a:r>
                        <a:rPr lang="en-US" sz="1400" spc="5" dirty="0">
                          <a:effectLst/>
                        </a:rPr>
                        <a:t>fe</a:t>
                      </a:r>
                      <a:r>
                        <a:rPr lang="en-US" sz="1400" spc="-5" dirty="0">
                          <a:effectLst/>
                        </a:rPr>
                        <a:t>c</a:t>
                      </a:r>
                      <a:r>
                        <a:rPr lang="en-US" sz="1400" dirty="0">
                          <a:effectLst/>
                        </a:rPr>
                        <a:t>t</a:t>
                      </a:r>
                      <a:r>
                        <a:rPr lang="en-US" sz="1400" spc="5" dirty="0">
                          <a:effectLst/>
                        </a:rPr>
                        <a:t>i</a:t>
                      </a:r>
                      <a:r>
                        <a:rPr lang="en-US" sz="1400" spc="-5" dirty="0">
                          <a:effectLst/>
                        </a:rPr>
                        <a:t>v</a:t>
                      </a:r>
                      <a:r>
                        <a:rPr lang="en-US" sz="1400" dirty="0">
                          <a:effectLst/>
                        </a:rPr>
                        <a:t>e</a:t>
                      </a:r>
                      <a:r>
                        <a:rPr lang="en-US" sz="1400" spc="5" dirty="0">
                          <a:effectLst/>
                        </a:rPr>
                        <a:t> </a:t>
                      </a:r>
                      <a:r>
                        <a:rPr lang="en-US" sz="1400" spc="-5" dirty="0">
                          <a:effectLst/>
                        </a:rPr>
                        <a:t>p</a:t>
                      </a:r>
                      <a:r>
                        <a:rPr lang="en-US" sz="1400" spc="5" dirty="0">
                          <a:effectLst/>
                        </a:rPr>
                        <a:t>s</a:t>
                      </a:r>
                      <a:r>
                        <a:rPr lang="en-US" sz="1400" spc="-5" dirty="0">
                          <a:effectLst/>
                        </a:rPr>
                        <a:t>y</a:t>
                      </a:r>
                      <a:r>
                        <a:rPr lang="en-US" sz="1400" spc="5" dirty="0">
                          <a:effectLst/>
                        </a:rPr>
                        <a:t>ch</a:t>
                      </a:r>
                      <a:r>
                        <a:rPr lang="en-US" sz="1400" spc="-10" dirty="0">
                          <a:effectLst/>
                        </a:rPr>
                        <a:t>o</a:t>
                      </a:r>
                      <a:r>
                        <a:rPr lang="en-US" sz="1400" spc="5" dirty="0">
                          <a:effectLst/>
                        </a:rPr>
                        <a:t>se</a:t>
                      </a:r>
                      <a:r>
                        <a:rPr lang="en-US" sz="1400" dirty="0">
                          <a:effectLst/>
                        </a:rPr>
                        <a:t>s.</a:t>
                      </a:r>
                      <a:r>
                        <a:rPr lang="en-US" sz="900" dirty="0">
                          <a:effectLst/>
                        </a:rPr>
                        <a:t> </a:t>
                      </a:r>
                    </a:p>
                    <a:p>
                      <a:pPr marL="18415" marR="301625">
                        <a:lnSpc>
                          <a:spcPct val="115000"/>
                        </a:lnSpc>
                        <a:spcBef>
                          <a:spcPts val="600"/>
                        </a:spcBef>
                        <a:spcAft>
                          <a:spcPts val="600"/>
                        </a:spcAft>
                      </a:pPr>
                      <a:endParaRPr lang="en-US" sz="800" dirty="0">
                        <a:effectLst/>
                        <a:latin typeface="Calibri"/>
                        <a:ea typeface="Calibri"/>
                        <a:cs typeface="Times New Roman"/>
                      </a:endParaRPr>
                    </a:p>
                  </a:txBody>
                  <a:tcPr marL="0" marR="0" marT="0" marB="0">
                    <a:solidFill>
                      <a:schemeClr val="accent1">
                        <a:lumMod val="75000"/>
                      </a:schemeClr>
                    </a:solidFill>
                  </a:tcPr>
                </a:tc>
                <a:extLst>
                  <a:ext uri="{0D108BD9-81ED-4DB2-BD59-A6C34878D82A}">
                    <a16:rowId xmlns:a16="http://schemas.microsoft.com/office/drawing/2014/main" val="10000"/>
                  </a:ext>
                </a:extLst>
              </a:tr>
              <a:tr h="1224343">
                <a:tc>
                  <a:txBody>
                    <a:bodyPr/>
                    <a:lstStyle/>
                    <a:p>
                      <a:pPr marL="0" marR="0">
                        <a:lnSpc>
                          <a:spcPts val="550"/>
                        </a:lnSpc>
                        <a:spcBef>
                          <a:spcPts val="35"/>
                        </a:spcBef>
                        <a:spcAft>
                          <a:spcPts val="0"/>
                        </a:spcAft>
                      </a:pPr>
                      <a:r>
                        <a:rPr lang="en-US" sz="550" dirty="0">
                          <a:effectLst/>
                        </a:rPr>
                        <a:t> </a:t>
                      </a:r>
                      <a:endParaRPr lang="en-US" sz="1100" dirty="0">
                        <a:effectLst/>
                      </a:endParaRPr>
                    </a:p>
                    <a:p>
                      <a:pPr marL="0" marR="0">
                        <a:lnSpc>
                          <a:spcPts val="1000"/>
                        </a:lnSpc>
                        <a:spcBef>
                          <a:spcPts val="0"/>
                        </a:spcBef>
                        <a:spcAft>
                          <a:spcPts val="0"/>
                        </a:spcAft>
                      </a:pPr>
                      <a:r>
                        <a:rPr lang="en-US" sz="1000" dirty="0">
                          <a:effectLst/>
                        </a:rPr>
                        <a:t> </a:t>
                      </a:r>
                      <a:endParaRPr lang="en-US" sz="1100" dirty="0">
                        <a:effectLst/>
                      </a:endParaRPr>
                    </a:p>
                    <a:p>
                      <a:pPr marL="33655" marR="27305" algn="ctr">
                        <a:lnSpc>
                          <a:spcPct val="115000"/>
                        </a:lnSpc>
                        <a:spcBef>
                          <a:spcPts val="0"/>
                        </a:spcBef>
                        <a:spcAft>
                          <a:spcPts val="0"/>
                        </a:spcAft>
                      </a:pPr>
                      <a:r>
                        <a:rPr lang="en-US" sz="2000" u="sng" spc="-20" dirty="0">
                          <a:solidFill>
                            <a:srgbClr val="002060"/>
                          </a:solidFill>
                          <a:effectLst/>
                          <a:hlinkClick r:id="rId3"/>
                        </a:rPr>
                        <a:t>M</a:t>
                      </a:r>
                      <a:r>
                        <a:rPr lang="en-US" sz="2000" u="sng" spc="5" dirty="0">
                          <a:solidFill>
                            <a:srgbClr val="002060"/>
                          </a:solidFill>
                          <a:effectLst/>
                          <a:hlinkClick r:id="rId3"/>
                        </a:rPr>
                        <a:t>en</a:t>
                      </a:r>
                      <a:r>
                        <a:rPr lang="en-US" sz="2000" u="sng" spc="0" dirty="0">
                          <a:solidFill>
                            <a:srgbClr val="002060"/>
                          </a:solidFill>
                          <a:effectLst/>
                          <a:hlinkClick r:id="rId3"/>
                        </a:rPr>
                        <a:t>t</a:t>
                      </a:r>
                      <a:r>
                        <a:rPr lang="en-US" sz="2000" u="sng" spc="5" dirty="0">
                          <a:solidFill>
                            <a:srgbClr val="002060"/>
                          </a:solidFill>
                          <a:effectLst/>
                          <a:hlinkClick r:id="rId3"/>
                        </a:rPr>
                        <a:t>a</a:t>
                      </a:r>
                      <a:r>
                        <a:rPr lang="en-US" sz="2000" u="sng" spc="0" dirty="0">
                          <a:solidFill>
                            <a:srgbClr val="002060"/>
                          </a:solidFill>
                          <a:effectLst/>
                          <a:hlinkClick r:id="rId3"/>
                        </a:rPr>
                        <a:t>l</a:t>
                      </a:r>
                      <a:r>
                        <a:rPr lang="en-US" sz="2000" u="sng" spc="5" dirty="0">
                          <a:solidFill>
                            <a:srgbClr val="002060"/>
                          </a:solidFill>
                          <a:effectLst/>
                          <a:hlinkClick r:id="rId3"/>
                        </a:rPr>
                        <a:t> </a:t>
                      </a:r>
                      <a:r>
                        <a:rPr lang="en-US" sz="2000" u="sng" spc="0" dirty="0">
                          <a:solidFill>
                            <a:srgbClr val="002060"/>
                          </a:solidFill>
                          <a:effectLst/>
                          <a:hlinkClick r:id="rId3"/>
                        </a:rPr>
                        <a:t>H</a:t>
                      </a:r>
                      <a:r>
                        <a:rPr lang="en-US" sz="2000" u="sng" spc="5" dirty="0">
                          <a:solidFill>
                            <a:srgbClr val="002060"/>
                          </a:solidFill>
                          <a:effectLst/>
                          <a:hlinkClick r:id="rId3"/>
                        </a:rPr>
                        <a:t>eal</a:t>
                      </a:r>
                      <a:r>
                        <a:rPr lang="en-US" sz="2000" u="sng" spc="0" dirty="0">
                          <a:solidFill>
                            <a:srgbClr val="002060"/>
                          </a:solidFill>
                          <a:effectLst/>
                          <a:hlinkClick r:id="rId3"/>
                        </a:rPr>
                        <a:t>th</a:t>
                      </a:r>
                      <a:r>
                        <a:rPr lang="en-US" sz="2000" u="sng" spc="5" dirty="0">
                          <a:solidFill>
                            <a:srgbClr val="002060"/>
                          </a:solidFill>
                          <a:effectLst/>
                          <a:hlinkClick r:id="rId3"/>
                        </a:rPr>
                        <a:t> </a:t>
                      </a:r>
                      <a:r>
                        <a:rPr lang="en-US" sz="2000" u="sng" spc="-10" dirty="0">
                          <a:solidFill>
                            <a:srgbClr val="002060"/>
                          </a:solidFill>
                          <a:effectLst/>
                          <a:hlinkClick r:id="rId3"/>
                        </a:rPr>
                        <a:t>S</a:t>
                      </a:r>
                      <a:r>
                        <a:rPr lang="en-US" sz="2000" u="sng" spc="5" dirty="0">
                          <a:solidFill>
                            <a:srgbClr val="002060"/>
                          </a:solidFill>
                          <a:effectLst/>
                          <a:hlinkClick r:id="rId3"/>
                        </a:rPr>
                        <a:t>c</a:t>
                      </a:r>
                      <a:r>
                        <a:rPr lang="en-US" sz="2000" u="sng" spc="0" dirty="0">
                          <a:solidFill>
                            <a:srgbClr val="002060"/>
                          </a:solidFill>
                          <a:effectLst/>
                          <a:hlinkClick r:id="rId3"/>
                        </a:rPr>
                        <a:t>r</a:t>
                      </a:r>
                      <a:r>
                        <a:rPr lang="en-US" sz="2000" u="sng" spc="5" dirty="0">
                          <a:solidFill>
                            <a:srgbClr val="002060"/>
                          </a:solidFill>
                          <a:effectLst/>
                          <a:hlinkClick r:id="rId3"/>
                        </a:rPr>
                        <a:t>e</a:t>
                      </a:r>
                      <a:r>
                        <a:rPr lang="en-US" sz="2000" u="sng" spc="-10" dirty="0">
                          <a:solidFill>
                            <a:srgbClr val="002060"/>
                          </a:solidFill>
                          <a:effectLst/>
                          <a:hlinkClick r:id="rId3"/>
                        </a:rPr>
                        <a:t>e</a:t>
                      </a:r>
                      <a:r>
                        <a:rPr lang="en-US" sz="2000" u="sng" spc="5" dirty="0">
                          <a:solidFill>
                            <a:srgbClr val="002060"/>
                          </a:solidFill>
                          <a:effectLst/>
                          <a:hlinkClick r:id="rId3"/>
                        </a:rPr>
                        <a:t>ni</a:t>
                      </a:r>
                      <a:r>
                        <a:rPr lang="en-US" sz="2000" u="sng" spc="-10" dirty="0">
                          <a:solidFill>
                            <a:srgbClr val="002060"/>
                          </a:solidFill>
                          <a:effectLst/>
                          <a:hlinkClick r:id="rId3"/>
                        </a:rPr>
                        <a:t>n</a:t>
                      </a:r>
                      <a:r>
                        <a:rPr lang="en-US" sz="2000" u="sng" spc="0" dirty="0">
                          <a:solidFill>
                            <a:srgbClr val="002060"/>
                          </a:solidFill>
                          <a:effectLst/>
                          <a:hlinkClick r:id="rId3"/>
                        </a:rPr>
                        <a:t>g</a:t>
                      </a:r>
                      <a:r>
                        <a:rPr lang="en-US" sz="2000" u="sng" spc="5" dirty="0">
                          <a:solidFill>
                            <a:srgbClr val="002060"/>
                          </a:solidFill>
                          <a:effectLst/>
                          <a:hlinkClick r:id="rId3"/>
                        </a:rPr>
                        <a:t> Fo</a:t>
                      </a:r>
                      <a:r>
                        <a:rPr lang="en-US" sz="2000" u="sng" spc="-10" dirty="0">
                          <a:solidFill>
                            <a:srgbClr val="002060"/>
                          </a:solidFill>
                          <a:effectLst/>
                          <a:hlinkClick r:id="rId3"/>
                        </a:rPr>
                        <a:t>r</a:t>
                      </a:r>
                      <a:r>
                        <a:rPr lang="en-US" sz="2000" u="sng" spc="0" dirty="0">
                          <a:solidFill>
                            <a:srgbClr val="002060"/>
                          </a:solidFill>
                          <a:effectLst/>
                          <a:hlinkClick r:id="rId3"/>
                        </a:rPr>
                        <a:t>m</a:t>
                      </a:r>
                      <a:endParaRPr lang="en-US" sz="2000" dirty="0">
                        <a:solidFill>
                          <a:srgbClr val="002060"/>
                        </a:solidFill>
                        <a:effectLst/>
                      </a:endParaRPr>
                    </a:p>
                    <a:p>
                      <a:pPr marL="473075" marR="466090" indent="1270" algn="ctr">
                        <a:lnSpc>
                          <a:spcPct val="99000"/>
                        </a:lnSpc>
                        <a:spcBef>
                          <a:spcPts val="0"/>
                        </a:spcBef>
                        <a:spcAft>
                          <a:spcPts val="0"/>
                        </a:spcAft>
                      </a:pPr>
                      <a:r>
                        <a:rPr lang="en-US" sz="2000" u="none" strike="noStrike" dirty="0">
                          <a:effectLst/>
                          <a:hlinkClick r:id="rId4"/>
                        </a:rPr>
                        <a:t> </a:t>
                      </a:r>
                      <a:endParaRPr lang="en-US" sz="2000" dirty="0">
                        <a:effectLst/>
                        <a:latin typeface="Calibri"/>
                        <a:ea typeface="Calibri"/>
                        <a:cs typeface="Times New Roman"/>
                      </a:endParaRPr>
                    </a:p>
                  </a:txBody>
                  <a:tcPr marL="0" marR="0" marT="0" marB="0">
                    <a:solidFill>
                      <a:schemeClr val="accent1">
                        <a:lumMod val="40000"/>
                        <a:lumOff val="60000"/>
                      </a:schemeClr>
                    </a:solidFill>
                  </a:tcPr>
                </a:tc>
                <a:tc>
                  <a:txBody>
                    <a:bodyPr/>
                    <a:lstStyle/>
                    <a:p>
                      <a:pPr marL="18415" marR="219710">
                        <a:lnSpc>
                          <a:spcPct val="100000"/>
                        </a:lnSpc>
                        <a:spcBef>
                          <a:spcPts val="600"/>
                        </a:spcBef>
                        <a:spcAft>
                          <a:spcPts val="0"/>
                        </a:spcAft>
                      </a:pPr>
                      <a:r>
                        <a:rPr lang="en-US" sz="1400" spc="5" dirty="0">
                          <a:effectLst/>
                        </a:rPr>
                        <a:t>1</a:t>
                      </a:r>
                      <a:r>
                        <a:rPr lang="en-US" sz="1400" dirty="0">
                          <a:effectLst/>
                        </a:rPr>
                        <a:t>8</a:t>
                      </a:r>
                      <a:r>
                        <a:rPr lang="en-US" sz="1400" spc="5" dirty="0">
                          <a:effectLst/>
                        </a:rPr>
                        <a:t> </a:t>
                      </a:r>
                      <a:r>
                        <a:rPr lang="en-US" sz="1400" spc="-10" dirty="0">
                          <a:effectLst/>
                        </a:rPr>
                        <a:t>Y</a:t>
                      </a:r>
                      <a:r>
                        <a:rPr lang="en-US" sz="1400" spc="5" dirty="0">
                          <a:effectLst/>
                        </a:rPr>
                        <a:t>e</a:t>
                      </a:r>
                      <a:r>
                        <a:rPr lang="en-US" sz="1400" spc="10" dirty="0">
                          <a:effectLst/>
                        </a:rPr>
                        <a:t>s/</a:t>
                      </a:r>
                      <a:r>
                        <a:rPr lang="en-US" sz="1400" dirty="0">
                          <a:effectLst/>
                        </a:rPr>
                        <a:t>No</a:t>
                      </a:r>
                      <a:r>
                        <a:rPr lang="en-US" sz="1400" spc="5" dirty="0">
                          <a:effectLst/>
                        </a:rPr>
                        <a:t> i</a:t>
                      </a:r>
                      <a:r>
                        <a:rPr lang="en-US" sz="1400" spc="-10" dirty="0">
                          <a:effectLst/>
                        </a:rPr>
                        <a:t>t</a:t>
                      </a:r>
                      <a:r>
                        <a:rPr lang="en-US" sz="1400" spc="5" dirty="0">
                          <a:effectLst/>
                        </a:rPr>
                        <a:t>e</a:t>
                      </a:r>
                      <a:r>
                        <a:rPr lang="en-US" sz="1400" spc="-5" dirty="0">
                          <a:effectLst/>
                        </a:rPr>
                        <a:t>m</a:t>
                      </a:r>
                      <a:r>
                        <a:rPr lang="en-US" sz="1400" dirty="0">
                          <a:effectLst/>
                        </a:rPr>
                        <a:t>s</a:t>
                      </a:r>
                      <a:r>
                        <a:rPr lang="en-US" sz="1400" spc="5" dirty="0">
                          <a:effectLst/>
                        </a:rPr>
                        <a:t> a</a:t>
                      </a:r>
                      <a:r>
                        <a:rPr lang="en-US" sz="1400" spc="-10" dirty="0">
                          <a:effectLst/>
                        </a:rPr>
                        <a:t>b</a:t>
                      </a:r>
                      <a:r>
                        <a:rPr lang="en-US" sz="1400" spc="5" dirty="0">
                          <a:effectLst/>
                        </a:rPr>
                        <a:t>ou</a:t>
                      </a:r>
                      <a:r>
                        <a:rPr lang="en-US" sz="1400" dirty="0">
                          <a:effectLst/>
                        </a:rPr>
                        <a:t>t</a:t>
                      </a:r>
                      <a:r>
                        <a:rPr lang="en-US" sz="1400" spc="-10" dirty="0">
                          <a:effectLst/>
                        </a:rPr>
                        <a:t> </a:t>
                      </a:r>
                      <a:r>
                        <a:rPr lang="en-US" sz="1400" spc="5" dirty="0">
                          <a:effectLst/>
                        </a:rPr>
                        <a:t>cu</a:t>
                      </a:r>
                      <a:r>
                        <a:rPr lang="en-US" sz="1400" dirty="0">
                          <a:effectLst/>
                        </a:rPr>
                        <a:t>rr</a:t>
                      </a:r>
                      <a:r>
                        <a:rPr lang="en-US" sz="1400" spc="-10" dirty="0">
                          <a:effectLst/>
                        </a:rPr>
                        <a:t>e</a:t>
                      </a:r>
                      <a:r>
                        <a:rPr lang="en-US" sz="1400" spc="5" dirty="0">
                          <a:effectLst/>
                        </a:rPr>
                        <a:t>n</a:t>
                      </a:r>
                      <a:r>
                        <a:rPr lang="en-US" sz="1400" dirty="0">
                          <a:effectLst/>
                        </a:rPr>
                        <a:t>t</a:t>
                      </a:r>
                      <a:r>
                        <a:rPr lang="en-US" sz="1400" spc="-10" dirty="0">
                          <a:effectLst/>
                        </a:rPr>
                        <a:t> </a:t>
                      </a:r>
                      <a:r>
                        <a:rPr lang="en-US" sz="1400" spc="5" dirty="0">
                          <a:effectLst/>
                        </a:rPr>
                        <a:t>an</a:t>
                      </a:r>
                      <a:r>
                        <a:rPr lang="en-US" sz="1400" dirty="0">
                          <a:effectLst/>
                        </a:rPr>
                        <a:t>d</a:t>
                      </a:r>
                      <a:r>
                        <a:rPr lang="en-US" sz="1400" spc="5" dirty="0">
                          <a:effectLst/>
                        </a:rPr>
                        <a:t> </a:t>
                      </a:r>
                      <a:r>
                        <a:rPr lang="en-US" sz="1400" spc="-5" dirty="0">
                          <a:effectLst/>
                        </a:rPr>
                        <a:t>p</a:t>
                      </a:r>
                      <a:r>
                        <a:rPr lang="en-US" sz="1400" spc="5" dirty="0">
                          <a:effectLst/>
                        </a:rPr>
                        <a:t>as</a:t>
                      </a:r>
                      <a:r>
                        <a:rPr lang="en-US" sz="1400" dirty="0">
                          <a:effectLst/>
                        </a:rPr>
                        <a:t>t</a:t>
                      </a:r>
                      <a:r>
                        <a:rPr lang="en-US" sz="1400" spc="-10" dirty="0">
                          <a:effectLst/>
                        </a:rPr>
                        <a:t> </a:t>
                      </a:r>
                      <a:r>
                        <a:rPr lang="en-US" sz="1400" spc="5" dirty="0">
                          <a:effectLst/>
                        </a:rPr>
                        <a:t>s</a:t>
                      </a:r>
                      <a:r>
                        <a:rPr lang="en-US" sz="1400" spc="-5" dirty="0">
                          <a:effectLst/>
                        </a:rPr>
                        <a:t>y</a:t>
                      </a:r>
                      <a:r>
                        <a:rPr lang="en-US" sz="1400" spc="5" dirty="0">
                          <a:effectLst/>
                        </a:rPr>
                        <a:t>m</a:t>
                      </a:r>
                      <a:r>
                        <a:rPr lang="en-US" sz="1400" spc="-10" dirty="0">
                          <a:effectLst/>
                        </a:rPr>
                        <a:t>p</a:t>
                      </a:r>
                      <a:r>
                        <a:rPr lang="en-US" sz="1400" dirty="0">
                          <a:effectLst/>
                        </a:rPr>
                        <a:t>t</a:t>
                      </a:r>
                      <a:r>
                        <a:rPr lang="en-US" sz="1400" spc="5" dirty="0">
                          <a:effectLst/>
                        </a:rPr>
                        <a:t>o</a:t>
                      </a:r>
                      <a:r>
                        <a:rPr lang="en-US" sz="1400" spc="-5" dirty="0">
                          <a:effectLst/>
                        </a:rPr>
                        <a:t>m</a:t>
                      </a:r>
                      <a:r>
                        <a:rPr lang="en-US" sz="1400" dirty="0">
                          <a:effectLst/>
                        </a:rPr>
                        <a:t>s</a:t>
                      </a:r>
                      <a:r>
                        <a:rPr lang="en-US" sz="1400" spc="5" dirty="0">
                          <a:effectLst/>
                        </a:rPr>
                        <a:t> </a:t>
                      </a:r>
                      <a:r>
                        <a:rPr lang="en-US" sz="1400" spc="-5" dirty="0">
                          <a:effectLst/>
                        </a:rPr>
                        <a:t>c</a:t>
                      </a:r>
                      <a:r>
                        <a:rPr lang="en-US" sz="1400" spc="5" dirty="0">
                          <a:effectLst/>
                        </a:rPr>
                        <a:t>o</a:t>
                      </a:r>
                      <a:r>
                        <a:rPr lang="en-US" sz="1400" spc="-5" dirty="0">
                          <a:effectLst/>
                        </a:rPr>
                        <a:t>v</a:t>
                      </a:r>
                      <a:r>
                        <a:rPr lang="en-US" sz="1400" spc="5" dirty="0">
                          <a:effectLst/>
                        </a:rPr>
                        <a:t>e</a:t>
                      </a:r>
                      <a:r>
                        <a:rPr lang="en-US" sz="1400" dirty="0">
                          <a:effectLst/>
                        </a:rPr>
                        <a:t>r</a:t>
                      </a:r>
                      <a:r>
                        <a:rPr lang="en-US" sz="1400" spc="5" dirty="0">
                          <a:effectLst/>
                        </a:rPr>
                        <a:t>in</a:t>
                      </a:r>
                      <a:r>
                        <a:rPr lang="en-US" sz="1400" dirty="0">
                          <a:effectLst/>
                        </a:rPr>
                        <a:t>g </a:t>
                      </a:r>
                      <a:r>
                        <a:rPr lang="en-US" sz="1400" spc="5" dirty="0">
                          <a:effectLst/>
                        </a:rPr>
                        <a:t>sc</a:t>
                      </a:r>
                      <a:r>
                        <a:rPr lang="en-US" sz="1400" spc="-10" dirty="0">
                          <a:effectLst/>
                        </a:rPr>
                        <a:t>h</a:t>
                      </a:r>
                      <a:r>
                        <a:rPr lang="en-US" sz="1400" spc="5" dirty="0">
                          <a:effectLst/>
                        </a:rPr>
                        <a:t>i</a:t>
                      </a:r>
                      <a:r>
                        <a:rPr lang="en-US" sz="1400" spc="-5" dirty="0">
                          <a:effectLst/>
                        </a:rPr>
                        <a:t>z</a:t>
                      </a:r>
                      <a:r>
                        <a:rPr lang="en-US" sz="1400" spc="5" dirty="0">
                          <a:effectLst/>
                        </a:rPr>
                        <a:t>oph</a:t>
                      </a:r>
                      <a:r>
                        <a:rPr lang="en-US" sz="1400" dirty="0">
                          <a:effectLst/>
                        </a:rPr>
                        <a:t>r</a:t>
                      </a:r>
                      <a:r>
                        <a:rPr lang="en-US" sz="1400" spc="-10" dirty="0">
                          <a:effectLst/>
                        </a:rPr>
                        <a:t>e</a:t>
                      </a:r>
                      <a:r>
                        <a:rPr lang="en-US" sz="1400" spc="5" dirty="0">
                          <a:effectLst/>
                        </a:rPr>
                        <a:t>nia</a:t>
                      </a:r>
                      <a:r>
                        <a:rPr lang="en-US" sz="1400" dirty="0">
                          <a:effectLst/>
                        </a:rPr>
                        <a:t>,</a:t>
                      </a:r>
                      <a:r>
                        <a:rPr lang="en-US" sz="1400" spc="-10" dirty="0">
                          <a:effectLst/>
                        </a:rPr>
                        <a:t> </a:t>
                      </a:r>
                      <a:r>
                        <a:rPr lang="en-US" sz="1400" spc="5" dirty="0">
                          <a:effectLst/>
                        </a:rPr>
                        <a:t>dep</a:t>
                      </a:r>
                      <a:r>
                        <a:rPr lang="en-US" sz="1400" spc="-10" dirty="0">
                          <a:effectLst/>
                        </a:rPr>
                        <a:t>r</a:t>
                      </a:r>
                      <a:r>
                        <a:rPr lang="en-US" sz="1400" spc="5" dirty="0">
                          <a:effectLst/>
                        </a:rPr>
                        <a:t>e</a:t>
                      </a:r>
                      <a:r>
                        <a:rPr lang="en-US" sz="1400" spc="-5" dirty="0">
                          <a:effectLst/>
                        </a:rPr>
                        <a:t>s</a:t>
                      </a:r>
                      <a:r>
                        <a:rPr lang="en-US" sz="1400" spc="5" dirty="0">
                          <a:effectLst/>
                        </a:rPr>
                        <a:t>si</a:t>
                      </a:r>
                      <a:r>
                        <a:rPr lang="en-US" sz="1400" spc="-5" dirty="0">
                          <a:effectLst/>
                        </a:rPr>
                        <a:t>v</a:t>
                      </a:r>
                      <a:r>
                        <a:rPr lang="en-US" sz="1400" dirty="0">
                          <a:effectLst/>
                        </a:rPr>
                        <a:t>e</a:t>
                      </a:r>
                      <a:r>
                        <a:rPr lang="en-US" sz="1400" spc="5" dirty="0">
                          <a:effectLst/>
                        </a:rPr>
                        <a:t> </a:t>
                      </a:r>
                      <a:r>
                        <a:rPr lang="en-US" sz="1400" spc="-5" dirty="0">
                          <a:effectLst/>
                        </a:rPr>
                        <a:t>d</a:t>
                      </a:r>
                      <a:r>
                        <a:rPr lang="en-US" sz="1400" spc="5" dirty="0">
                          <a:effectLst/>
                        </a:rPr>
                        <a:t>i</a:t>
                      </a:r>
                      <a:r>
                        <a:rPr lang="en-US" sz="1400" spc="-5" dirty="0">
                          <a:effectLst/>
                        </a:rPr>
                        <a:t>s</a:t>
                      </a:r>
                      <a:r>
                        <a:rPr lang="en-US" sz="1400" spc="5" dirty="0">
                          <a:effectLst/>
                        </a:rPr>
                        <a:t>o</a:t>
                      </a:r>
                      <a:r>
                        <a:rPr lang="en-US" sz="1400" dirty="0">
                          <a:effectLst/>
                        </a:rPr>
                        <a:t>r</a:t>
                      </a:r>
                      <a:r>
                        <a:rPr lang="en-US" sz="1400" spc="5" dirty="0">
                          <a:effectLst/>
                        </a:rPr>
                        <a:t>de</a:t>
                      </a:r>
                      <a:r>
                        <a:rPr lang="en-US" sz="1400" dirty="0">
                          <a:effectLst/>
                        </a:rPr>
                        <a:t>r</a:t>
                      </a:r>
                      <a:r>
                        <a:rPr lang="en-US" sz="1400" spc="-5" dirty="0">
                          <a:effectLst/>
                        </a:rPr>
                        <a:t>s</a:t>
                      </a:r>
                      <a:r>
                        <a:rPr lang="en-US" sz="1400" dirty="0">
                          <a:effectLst/>
                        </a:rPr>
                        <a:t>,</a:t>
                      </a:r>
                      <a:r>
                        <a:rPr lang="en-US" sz="1400" spc="5" dirty="0">
                          <a:effectLst/>
                        </a:rPr>
                        <a:t> </a:t>
                      </a:r>
                      <a:r>
                        <a:rPr lang="en-US" sz="1400" dirty="0">
                          <a:effectLst/>
                        </a:rPr>
                        <a:t>P</a:t>
                      </a:r>
                      <a:r>
                        <a:rPr lang="en-US" sz="1400" spc="-10" dirty="0">
                          <a:effectLst/>
                        </a:rPr>
                        <a:t>T</a:t>
                      </a:r>
                      <a:r>
                        <a:rPr lang="en-US" sz="1400" dirty="0">
                          <a:effectLst/>
                        </a:rPr>
                        <a:t>SD, </a:t>
                      </a:r>
                      <a:r>
                        <a:rPr lang="en-US" sz="1400" spc="5" dirty="0">
                          <a:effectLst/>
                        </a:rPr>
                        <a:t>phob</a:t>
                      </a:r>
                      <a:r>
                        <a:rPr lang="en-US" sz="1400" spc="-10" dirty="0">
                          <a:effectLst/>
                        </a:rPr>
                        <a:t>i</a:t>
                      </a:r>
                      <a:r>
                        <a:rPr lang="en-US" sz="1400" spc="5" dirty="0">
                          <a:effectLst/>
                        </a:rPr>
                        <a:t>as</a:t>
                      </a:r>
                      <a:r>
                        <a:rPr lang="en-US" sz="1400" dirty="0">
                          <a:effectLst/>
                        </a:rPr>
                        <a:t>,</a:t>
                      </a:r>
                      <a:r>
                        <a:rPr lang="en-US" sz="1400" spc="-10" dirty="0">
                          <a:effectLst/>
                        </a:rPr>
                        <a:t> </a:t>
                      </a:r>
                      <a:r>
                        <a:rPr lang="en-US" sz="1400" spc="5" dirty="0">
                          <a:effectLst/>
                        </a:rPr>
                        <a:t>in</a:t>
                      </a:r>
                      <a:r>
                        <a:rPr lang="en-US" sz="1400" spc="-10" dirty="0">
                          <a:effectLst/>
                        </a:rPr>
                        <a:t>t</a:t>
                      </a:r>
                      <a:r>
                        <a:rPr lang="en-US" sz="1400" spc="5" dirty="0">
                          <a:effectLst/>
                        </a:rPr>
                        <a:t>e</a:t>
                      </a:r>
                      <a:r>
                        <a:rPr lang="en-US" sz="1400" dirty="0">
                          <a:effectLst/>
                        </a:rPr>
                        <a:t>r</a:t>
                      </a:r>
                      <a:r>
                        <a:rPr lang="en-US" sz="1400" spc="-5" dirty="0">
                          <a:effectLst/>
                        </a:rPr>
                        <a:t>m</a:t>
                      </a:r>
                      <a:r>
                        <a:rPr lang="en-US" sz="1400" spc="5" dirty="0">
                          <a:effectLst/>
                        </a:rPr>
                        <a:t>i</a:t>
                      </a:r>
                      <a:r>
                        <a:rPr lang="en-US" sz="1400" dirty="0">
                          <a:effectLst/>
                        </a:rPr>
                        <a:t>t</a:t>
                      </a:r>
                      <a:r>
                        <a:rPr lang="en-US" sz="1400" spc="5" dirty="0">
                          <a:effectLst/>
                        </a:rPr>
                        <a:t>ten</a:t>
                      </a:r>
                      <a:r>
                        <a:rPr lang="en-US" sz="1400" dirty="0">
                          <a:effectLst/>
                        </a:rPr>
                        <a:t>t </a:t>
                      </a:r>
                      <a:r>
                        <a:rPr lang="en-US" sz="1400" spc="5" dirty="0">
                          <a:effectLst/>
                        </a:rPr>
                        <a:t>e</a:t>
                      </a:r>
                      <a:r>
                        <a:rPr lang="en-US" sz="1400" spc="-20" dirty="0">
                          <a:effectLst/>
                        </a:rPr>
                        <a:t>x</a:t>
                      </a:r>
                      <a:r>
                        <a:rPr lang="en-US" sz="1400" spc="5" dirty="0">
                          <a:effectLst/>
                        </a:rPr>
                        <a:t>plosi</a:t>
                      </a:r>
                      <a:r>
                        <a:rPr lang="en-US" sz="1400" spc="-5" dirty="0">
                          <a:effectLst/>
                        </a:rPr>
                        <a:t>v</a:t>
                      </a:r>
                      <a:r>
                        <a:rPr lang="en-US" sz="1400" dirty="0">
                          <a:effectLst/>
                        </a:rPr>
                        <a:t>e</a:t>
                      </a:r>
                      <a:r>
                        <a:rPr lang="en-US" sz="1400" spc="5" dirty="0">
                          <a:effectLst/>
                        </a:rPr>
                        <a:t> d</a:t>
                      </a:r>
                      <a:r>
                        <a:rPr lang="en-US" sz="1400" spc="-10" dirty="0">
                          <a:effectLst/>
                        </a:rPr>
                        <a:t>i</a:t>
                      </a:r>
                      <a:r>
                        <a:rPr lang="en-US" sz="1400" spc="5" dirty="0">
                          <a:effectLst/>
                        </a:rPr>
                        <a:t>so</a:t>
                      </a:r>
                      <a:r>
                        <a:rPr lang="en-US" sz="1400" dirty="0">
                          <a:effectLst/>
                        </a:rPr>
                        <a:t>r</a:t>
                      </a:r>
                      <a:r>
                        <a:rPr lang="en-US" sz="1400" spc="5" dirty="0">
                          <a:effectLst/>
                        </a:rPr>
                        <a:t>de</a:t>
                      </a:r>
                      <a:r>
                        <a:rPr lang="en-US" sz="1400" spc="-10" dirty="0">
                          <a:effectLst/>
                        </a:rPr>
                        <a:t>r</a:t>
                      </a:r>
                      <a:r>
                        <a:rPr lang="en-US" sz="1400" dirty="0">
                          <a:effectLst/>
                        </a:rPr>
                        <a:t>,</a:t>
                      </a:r>
                      <a:r>
                        <a:rPr lang="en-US" sz="1400" spc="5" dirty="0">
                          <a:effectLst/>
                        </a:rPr>
                        <a:t> d</a:t>
                      </a:r>
                      <a:r>
                        <a:rPr lang="en-US" sz="1400" spc="-10" dirty="0">
                          <a:effectLst/>
                        </a:rPr>
                        <a:t>e</a:t>
                      </a:r>
                      <a:r>
                        <a:rPr lang="en-US" sz="1400" spc="5" dirty="0">
                          <a:effectLst/>
                        </a:rPr>
                        <a:t>lu</a:t>
                      </a:r>
                      <a:r>
                        <a:rPr lang="en-US" sz="1400" spc="-5" dirty="0">
                          <a:effectLst/>
                        </a:rPr>
                        <a:t>s</a:t>
                      </a:r>
                      <a:r>
                        <a:rPr lang="en-US" sz="1400" spc="5" dirty="0">
                          <a:effectLst/>
                        </a:rPr>
                        <a:t>io</a:t>
                      </a:r>
                      <a:r>
                        <a:rPr lang="en-US" sz="1400" spc="-10" dirty="0">
                          <a:effectLst/>
                        </a:rPr>
                        <a:t>n</a:t>
                      </a:r>
                      <a:r>
                        <a:rPr lang="en-US" sz="1400" spc="5" dirty="0">
                          <a:effectLst/>
                        </a:rPr>
                        <a:t>a</a:t>
                      </a:r>
                      <a:r>
                        <a:rPr lang="en-US" sz="1400" dirty="0">
                          <a:effectLst/>
                        </a:rPr>
                        <a:t>l</a:t>
                      </a:r>
                      <a:r>
                        <a:rPr lang="en-US" sz="1400" spc="-5" dirty="0">
                          <a:effectLst/>
                        </a:rPr>
                        <a:t> </a:t>
                      </a:r>
                      <a:r>
                        <a:rPr lang="en-US" sz="1400" spc="5" dirty="0">
                          <a:effectLst/>
                        </a:rPr>
                        <a:t>diso</a:t>
                      </a:r>
                      <a:r>
                        <a:rPr lang="en-US" sz="1400" spc="-10" dirty="0">
                          <a:effectLst/>
                        </a:rPr>
                        <a:t>r</a:t>
                      </a:r>
                      <a:r>
                        <a:rPr lang="en-US" sz="1400" spc="5" dirty="0">
                          <a:effectLst/>
                        </a:rPr>
                        <a:t>de</a:t>
                      </a:r>
                      <a:r>
                        <a:rPr lang="en-US" sz="1400" dirty="0">
                          <a:effectLst/>
                        </a:rPr>
                        <a:t>r,</a:t>
                      </a:r>
                      <a:r>
                        <a:rPr lang="en-US" sz="1400" spc="-10" dirty="0">
                          <a:effectLst/>
                        </a:rPr>
                        <a:t> </a:t>
                      </a:r>
                      <a:r>
                        <a:rPr lang="en-US" sz="1400" spc="5" dirty="0">
                          <a:effectLst/>
                        </a:rPr>
                        <a:t>se</a:t>
                      </a:r>
                      <a:r>
                        <a:rPr lang="en-US" sz="1400" spc="-20" dirty="0">
                          <a:effectLst/>
                        </a:rPr>
                        <a:t>x</a:t>
                      </a:r>
                      <a:r>
                        <a:rPr lang="en-US" sz="1400" spc="5" dirty="0">
                          <a:effectLst/>
                        </a:rPr>
                        <a:t>ua</a:t>
                      </a:r>
                      <a:r>
                        <a:rPr lang="en-US" sz="1400" dirty="0">
                          <a:effectLst/>
                        </a:rPr>
                        <a:t>l</a:t>
                      </a:r>
                      <a:r>
                        <a:rPr lang="en-US" sz="1400" spc="5" dirty="0">
                          <a:effectLst/>
                        </a:rPr>
                        <a:t> a</a:t>
                      </a:r>
                      <a:r>
                        <a:rPr lang="en-US" sz="1400" spc="-10" dirty="0">
                          <a:effectLst/>
                        </a:rPr>
                        <a:t>n</a:t>
                      </a:r>
                      <a:r>
                        <a:rPr lang="en-US" sz="1400" dirty="0">
                          <a:effectLst/>
                        </a:rPr>
                        <a:t>d</a:t>
                      </a:r>
                      <a:r>
                        <a:rPr lang="en-US" sz="1400" spc="5" dirty="0">
                          <a:effectLst/>
                        </a:rPr>
                        <a:t> g</a:t>
                      </a:r>
                      <a:r>
                        <a:rPr lang="en-US" sz="1400" spc="-10" dirty="0">
                          <a:effectLst/>
                        </a:rPr>
                        <a:t>e</a:t>
                      </a:r>
                      <a:r>
                        <a:rPr lang="en-US" sz="1400" spc="5" dirty="0">
                          <a:effectLst/>
                        </a:rPr>
                        <a:t>nde</a:t>
                      </a:r>
                      <a:r>
                        <a:rPr lang="en-US" sz="1400" dirty="0">
                          <a:effectLst/>
                        </a:rPr>
                        <a:t>r</a:t>
                      </a:r>
                      <a:r>
                        <a:rPr lang="en-US" sz="1400" spc="-10" dirty="0">
                          <a:effectLst/>
                        </a:rPr>
                        <a:t> </a:t>
                      </a:r>
                      <a:r>
                        <a:rPr lang="en-US" sz="1400" spc="5" dirty="0">
                          <a:effectLst/>
                        </a:rPr>
                        <a:t>i</a:t>
                      </a:r>
                      <a:r>
                        <a:rPr lang="en-US" sz="1400" spc="-10" dirty="0">
                          <a:effectLst/>
                        </a:rPr>
                        <a:t>d</a:t>
                      </a:r>
                      <a:r>
                        <a:rPr lang="en-US" sz="1400" spc="5" dirty="0">
                          <a:effectLst/>
                        </a:rPr>
                        <a:t>en</a:t>
                      </a:r>
                      <a:r>
                        <a:rPr lang="en-US" sz="1400" dirty="0">
                          <a:effectLst/>
                        </a:rPr>
                        <a:t>t</a:t>
                      </a:r>
                      <a:r>
                        <a:rPr lang="en-US" sz="1400" spc="5" dirty="0">
                          <a:effectLst/>
                        </a:rPr>
                        <a:t>i</a:t>
                      </a:r>
                      <a:r>
                        <a:rPr lang="en-US" sz="1400" dirty="0">
                          <a:effectLst/>
                        </a:rPr>
                        <a:t>ty </a:t>
                      </a:r>
                      <a:r>
                        <a:rPr lang="en-US" sz="1400" spc="5" dirty="0">
                          <a:effectLst/>
                        </a:rPr>
                        <a:t>diso</a:t>
                      </a:r>
                      <a:r>
                        <a:rPr lang="en-US" sz="1400" spc="-10" dirty="0">
                          <a:effectLst/>
                        </a:rPr>
                        <a:t>r</a:t>
                      </a:r>
                      <a:r>
                        <a:rPr lang="en-US" sz="1400" spc="5" dirty="0">
                          <a:effectLst/>
                        </a:rPr>
                        <a:t>de</a:t>
                      </a:r>
                      <a:r>
                        <a:rPr lang="en-US" sz="1400" spc="-10" dirty="0">
                          <a:effectLst/>
                        </a:rPr>
                        <a:t>r</a:t>
                      </a:r>
                      <a:r>
                        <a:rPr lang="en-US" sz="1400" spc="5" dirty="0">
                          <a:effectLst/>
                        </a:rPr>
                        <a:t>s and several others with a high level of accuracy.</a:t>
                      </a:r>
                      <a:r>
                        <a:rPr lang="en-US" sz="1400" spc="-10" dirty="0">
                          <a:effectLst/>
                        </a:rPr>
                        <a:t> </a:t>
                      </a:r>
                    </a:p>
                    <a:p>
                      <a:pPr marL="18415" marR="219710">
                        <a:lnSpc>
                          <a:spcPct val="100000"/>
                        </a:lnSpc>
                        <a:spcBef>
                          <a:spcPts val="600"/>
                        </a:spcBef>
                        <a:spcAft>
                          <a:spcPts val="0"/>
                        </a:spcAft>
                      </a:pPr>
                      <a:endParaRPr lang="en-US" sz="800" dirty="0">
                        <a:effectLst/>
                        <a:latin typeface="Calibri"/>
                        <a:ea typeface="Calibri"/>
                        <a:cs typeface="Times New Roman"/>
                      </a:endParaRPr>
                    </a:p>
                  </a:txBody>
                  <a:tcPr marL="0" marR="0" marT="0" marB="0">
                    <a:solidFill>
                      <a:schemeClr val="accent1">
                        <a:lumMod val="75000"/>
                      </a:schemeClr>
                    </a:solidFill>
                  </a:tcPr>
                </a:tc>
                <a:extLst>
                  <a:ext uri="{0D108BD9-81ED-4DB2-BD59-A6C34878D82A}">
                    <a16:rowId xmlns:a16="http://schemas.microsoft.com/office/drawing/2014/main" val="10001"/>
                  </a:ext>
                </a:extLst>
              </a:tr>
              <a:tr h="1254823">
                <a:tc>
                  <a:txBody>
                    <a:bodyPr/>
                    <a:lstStyle/>
                    <a:p>
                      <a:pPr marL="0" marR="0">
                        <a:lnSpc>
                          <a:spcPts val="1000"/>
                        </a:lnSpc>
                        <a:spcBef>
                          <a:spcPts val="0"/>
                        </a:spcBef>
                        <a:spcAft>
                          <a:spcPts val="0"/>
                        </a:spcAft>
                      </a:pPr>
                      <a:r>
                        <a:rPr lang="en-US" sz="1000" dirty="0">
                          <a:effectLst/>
                        </a:rPr>
                        <a:t> </a:t>
                      </a:r>
                      <a:endParaRPr lang="en-US" sz="1100" dirty="0">
                        <a:effectLst/>
                      </a:endParaRPr>
                    </a:p>
                    <a:p>
                      <a:pPr marL="329565" marR="0">
                        <a:lnSpc>
                          <a:spcPct val="115000"/>
                        </a:lnSpc>
                        <a:spcBef>
                          <a:spcPts val="0"/>
                        </a:spcBef>
                        <a:spcAft>
                          <a:spcPts val="0"/>
                        </a:spcAft>
                      </a:pPr>
                      <a:r>
                        <a:rPr lang="en-US" sz="1100" dirty="0">
                          <a:effectLst/>
                        </a:rPr>
                        <a:t> </a:t>
                      </a:r>
                    </a:p>
                    <a:p>
                      <a:pPr marL="329565" marR="0">
                        <a:lnSpc>
                          <a:spcPct val="115000"/>
                        </a:lnSpc>
                        <a:spcBef>
                          <a:spcPts val="0"/>
                        </a:spcBef>
                        <a:spcAft>
                          <a:spcPts val="0"/>
                        </a:spcAft>
                      </a:pPr>
                      <a:r>
                        <a:rPr lang="en-US" sz="2000" u="none" dirty="0">
                          <a:effectLst/>
                          <a:hlinkClick r:id="rId5"/>
                        </a:rPr>
                        <a:t>  </a:t>
                      </a:r>
                      <a:r>
                        <a:rPr lang="en-US" sz="2000" u="sng" dirty="0" err="1">
                          <a:effectLst/>
                          <a:hlinkClick r:id="rId5"/>
                        </a:rPr>
                        <a:t>K6</a:t>
                      </a:r>
                      <a:r>
                        <a:rPr lang="en-US" sz="2000" u="sng" spc="5" dirty="0">
                          <a:effectLst/>
                          <a:hlinkClick r:id="rId5"/>
                        </a:rPr>
                        <a:t> </a:t>
                      </a:r>
                      <a:r>
                        <a:rPr lang="en-US" sz="2000" u="sng" dirty="0">
                          <a:effectLst/>
                          <a:hlinkClick r:id="rId5"/>
                        </a:rPr>
                        <a:t>S</a:t>
                      </a:r>
                      <a:r>
                        <a:rPr lang="en-US" sz="2000" u="sng" spc="5" dirty="0">
                          <a:effectLst/>
                          <a:hlinkClick r:id="rId5"/>
                        </a:rPr>
                        <a:t>c</a:t>
                      </a:r>
                      <a:r>
                        <a:rPr lang="en-US" sz="2000" u="sng" dirty="0">
                          <a:effectLst/>
                          <a:hlinkClick r:id="rId5"/>
                        </a:rPr>
                        <a:t>r</a:t>
                      </a:r>
                      <a:r>
                        <a:rPr lang="en-US" sz="2000" u="sng" spc="5" dirty="0">
                          <a:effectLst/>
                          <a:hlinkClick r:id="rId5"/>
                        </a:rPr>
                        <a:t>e</a:t>
                      </a:r>
                      <a:r>
                        <a:rPr lang="en-US" sz="2000" u="sng" spc="-10" dirty="0">
                          <a:effectLst/>
                          <a:hlinkClick r:id="rId5"/>
                        </a:rPr>
                        <a:t>e</a:t>
                      </a:r>
                      <a:r>
                        <a:rPr lang="en-US" sz="2000" u="sng" spc="5" dirty="0">
                          <a:effectLst/>
                          <a:hlinkClick r:id="rId5"/>
                        </a:rPr>
                        <a:t>ni</a:t>
                      </a:r>
                      <a:r>
                        <a:rPr lang="en-US" sz="2000" u="sng" spc="-10" dirty="0">
                          <a:effectLst/>
                          <a:hlinkClick r:id="rId5"/>
                        </a:rPr>
                        <a:t>n</a:t>
                      </a:r>
                      <a:r>
                        <a:rPr lang="en-US" sz="2000" u="sng" dirty="0">
                          <a:effectLst/>
                          <a:hlinkClick r:id="rId5"/>
                        </a:rPr>
                        <a:t>g</a:t>
                      </a:r>
                      <a:r>
                        <a:rPr lang="en-US" sz="2000" u="sng" spc="5" dirty="0">
                          <a:effectLst/>
                          <a:hlinkClick r:id="rId5"/>
                        </a:rPr>
                        <a:t> </a:t>
                      </a:r>
                      <a:r>
                        <a:rPr lang="en-US" sz="2000" u="sng" dirty="0">
                          <a:effectLst/>
                          <a:hlinkClick r:id="rId5"/>
                        </a:rPr>
                        <a:t>S</a:t>
                      </a:r>
                      <a:r>
                        <a:rPr lang="en-US" sz="2000" u="sng" spc="-5" dirty="0">
                          <a:effectLst/>
                          <a:hlinkClick r:id="rId5"/>
                        </a:rPr>
                        <a:t>c</a:t>
                      </a:r>
                      <a:r>
                        <a:rPr lang="en-US" sz="2000" u="sng" spc="5" dirty="0">
                          <a:effectLst/>
                          <a:hlinkClick r:id="rId5"/>
                        </a:rPr>
                        <a:t>al</a:t>
                      </a:r>
                      <a:r>
                        <a:rPr lang="en-US" sz="2000" u="sng" dirty="0">
                          <a:effectLst/>
                          <a:hlinkClick r:id="rId5"/>
                        </a:rPr>
                        <a:t>e</a:t>
                      </a:r>
                      <a:endParaRPr lang="en-US" sz="2000" dirty="0">
                        <a:effectLst/>
                        <a:latin typeface="Calibri"/>
                        <a:ea typeface="Calibri"/>
                        <a:cs typeface="Times New Roman"/>
                      </a:endParaRPr>
                    </a:p>
                  </a:txBody>
                  <a:tcPr marL="0" marR="0" marT="0" marB="0">
                    <a:solidFill>
                      <a:schemeClr val="accent1">
                        <a:lumMod val="40000"/>
                        <a:lumOff val="60000"/>
                      </a:schemeClr>
                    </a:solidFill>
                  </a:tcPr>
                </a:tc>
                <a:tc>
                  <a:txBody>
                    <a:bodyPr/>
                    <a:lstStyle/>
                    <a:p>
                      <a:pPr marL="18415" marR="0">
                        <a:lnSpc>
                          <a:spcPct val="100000"/>
                        </a:lnSpc>
                        <a:spcBef>
                          <a:spcPts val="600"/>
                        </a:spcBef>
                        <a:spcAft>
                          <a:spcPts val="0"/>
                        </a:spcAft>
                      </a:pPr>
                      <a:r>
                        <a:rPr lang="en-US" sz="1400" dirty="0">
                          <a:effectLst/>
                        </a:rPr>
                        <a:t>6</a:t>
                      </a:r>
                      <a:r>
                        <a:rPr lang="en-US" sz="1400" spc="-5" dirty="0">
                          <a:effectLst/>
                        </a:rPr>
                        <a:t> </a:t>
                      </a:r>
                      <a:r>
                        <a:rPr lang="en-US" sz="1400" spc="5" dirty="0">
                          <a:effectLst/>
                        </a:rPr>
                        <a:t>i</a:t>
                      </a:r>
                      <a:r>
                        <a:rPr lang="en-US" sz="1400" dirty="0">
                          <a:effectLst/>
                        </a:rPr>
                        <a:t>t</a:t>
                      </a:r>
                      <a:r>
                        <a:rPr lang="en-US" sz="1400" spc="-5" dirty="0">
                          <a:effectLst/>
                        </a:rPr>
                        <a:t>e</a:t>
                      </a:r>
                      <a:r>
                        <a:rPr lang="en-US" sz="1400" spc="5" dirty="0">
                          <a:effectLst/>
                        </a:rPr>
                        <a:t>ms rated on a four point Likert scale</a:t>
                      </a:r>
                      <a:r>
                        <a:rPr lang="en-US" sz="1400" spc="15" dirty="0">
                          <a:effectLst/>
                        </a:rPr>
                        <a:t> that </a:t>
                      </a:r>
                      <a:r>
                        <a:rPr lang="en-US" sz="1400" spc="-5" dirty="0">
                          <a:effectLst/>
                        </a:rPr>
                        <a:t>s</a:t>
                      </a:r>
                      <a:r>
                        <a:rPr lang="en-US" sz="1400" spc="5" dirty="0">
                          <a:effectLst/>
                        </a:rPr>
                        <a:t>c</a:t>
                      </a:r>
                      <a:r>
                        <a:rPr lang="en-US" sz="1400" dirty="0">
                          <a:effectLst/>
                        </a:rPr>
                        <a:t>r</a:t>
                      </a:r>
                      <a:r>
                        <a:rPr lang="en-US" sz="1400" spc="5" dirty="0">
                          <a:effectLst/>
                        </a:rPr>
                        <a:t>e</a:t>
                      </a:r>
                      <a:r>
                        <a:rPr lang="en-US" sz="1400" spc="-10" dirty="0">
                          <a:effectLst/>
                        </a:rPr>
                        <a:t>e</a:t>
                      </a:r>
                      <a:r>
                        <a:rPr lang="en-US" sz="1400" dirty="0">
                          <a:effectLst/>
                        </a:rPr>
                        <a:t>n f</a:t>
                      </a:r>
                      <a:r>
                        <a:rPr lang="en-US" sz="1400" spc="5" dirty="0">
                          <a:effectLst/>
                        </a:rPr>
                        <a:t>o</a:t>
                      </a:r>
                      <a:r>
                        <a:rPr lang="en-US" sz="1400" dirty="0">
                          <a:effectLst/>
                        </a:rPr>
                        <a:t>r </a:t>
                      </a:r>
                      <a:r>
                        <a:rPr lang="en-US" sz="1400" spc="5" dirty="0">
                          <a:effectLst/>
                        </a:rPr>
                        <a:t>ge</a:t>
                      </a:r>
                      <a:r>
                        <a:rPr lang="en-US" sz="1400" spc="-10" dirty="0">
                          <a:effectLst/>
                        </a:rPr>
                        <a:t>n</a:t>
                      </a:r>
                      <a:r>
                        <a:rPr lang="en-US" sz="1400" spc="5" dirty="0">
                          <a:effectLst/>
                        </a:rPr>
                        <a:t>e</a:t>
                      </a:r>
                      <a:r>
                        <a:rPr lang="en-US" sz="1400" dirty="0">
                          <a:effectLst/>
                        </a:rPr>
                        <a:t>r</a:t>
                      </a:r>
                      <a:r>
                        <a:rPr lang="en-US" sz="1400" spc="5" dirty="0">
                          <a:effectLst/>
                        </a:rPr>
                        <a:t>a</a:t>
                      </a:r>
                      <a:r>
                        <a:rPr lang="en-US" sz="1400" dirty="0">
                          <a:effectLst/>
                        </a:rPr>
                        <a:t>l</a:t>
                      </a:r>
                      <a:r>
                        <a:rPr lang="en-US" sz="1400" spc="-10" dirty="0">
                          <a:effectLst/>
                        </a:rPr>
                        <a:t> </a:t>
                      </a:r>
                      <a:r>
                        <a:rPr lang="en-US" sz="1400" spc="5" dirty="0">
                          <a:effectLst/>
                        </a:rPr>
                        <a:t>d</a:t>
                      </a:r>
                      <a:r>
                        <a:rPr lang="en-US" sz="1400" spc="-10" dirty="0">
                          <a:effectLst/>
                        </a:rPr>
                        <a:t>i</a:t>
                      </a:r>
                      <a:r>
                        <a:rPr lang="en-US" sz="1400" spc="5" dirty="0">
                          <a:effectLst/>
                        </a:rPr>
                        <a:t>s</a:t>
                      </a:r>
                      <a:r>
                        <a:rPr lang="en-US" sz="1400" dirty="0">
                          <a:effectLst/>
                        </a:rPr>
                        <a:t>tr</a:t>
                      </a:r>
                      <a:r>
                        <a:rPr lang="en-US" sz="1400" spc="-5" dirty="0">
                          <a:effectLst/>
                        </a:rPr>
                        <a:t>e</a:t>
                      </a:r>
                      <a:r>
                        <a:rPr lang="en-US" sz="1400" spc="5" dirty="0">
                          <a:effectLst/>
                        </a:rPr>
                        <a:t>s</a:t>
                      </a:r>
                      <a:r>
                        <a:rPr lang="en-US" sz="1400" dirty="0">
                          <a:effectLst/>
                        </a:rPr>
                        <a:t>s</a:t>
                      </a:r>
                      <a:r>
                        <a:rPr lang="en-US" sz="1400" spc="-5" dirty="0">
                          <a:effectLst/>
                        </a:rPr>
                        <a:t> </a:t>
                      </a:r>
                      <a:r>
                        <a:rPr lang="en-US" sz="1400" spc="5" dirty="0">
                          <a:effectLst/>
                        </a:rPr>
                        <a:t>i</a:t>
                      </a:r>
                      <a:r>
                        <a:rPr lang="en-US" sz="1400" dirty="0">
                          <a:effectLst/>
                        </a:rPr>
                        <a:t>n</a:t>
                      </a:r>
                      <a:r>
                        <a:rPr lang="en-US" sz="1400" spc="5" dirty="0">
                          <a:effectLst/>
                        </a:rPr>
                        <a:t> </a:t>
                      </a:r>
                      <a:r>
                        <a:rPr lang="en-US" sz="1400" spc="-10" dirty="0">
                          <a:effectLst/>
                        </a:rPr>
                        <a:t>t</a:t>
                      </a:r>
                      <a:r>
                        <a:rPr lang="en-US" sz="1400" spc="5" dirty="0">
                          <a:effectLst/>
                        </a:rPr>
                        <a:t>h</a:t>
                      </a:r>
                      <a:r>
                        <a:rPr lang="en-US" sz="1400" dirty="0">
                          <a:effectLst/>
                        </a:rPr>
                        <a:t>e</a:t>
                      </a:r>
                      <a:r>
                        <a:rPr lang="en-US" sz="1400" spc="5" dirty="0">
                          <a:effectLst/>
                        </a:rPr>
                        <a:t> </a:t>
                      </a:r>
                      <a:r>
                        <a:rPr lang="en-US" sz="1400" spc="-5" dirty="0">
                          <a:effectLst/>
                        </a:rPr>
                        <a:t>l</a:t>
                      </a:r>
                      <a:r>
                        <a:rPr lang="en-US" sz="1400" spc="5" dirty="0">
                          <a:effectLst/>
                        </a:rPr>
                        <a:t>as</a:t>
                      </a:r>
                      <a:r>
                        <a:rPr lang="en-US" sz="1400" dirty="0">
                          <a:effectLst/>
                        </a:rPr>
                        <a:t>t</a:t>
                      </a:r>
                      <a:r>
                        <a:rPr lang="en-US" sz="1400" spc="-10" dirty="0">
                          <a:effectLst/>
                        </a:rPr>
                        <a:t> </a:t>
                      </a:r>
                      <a:r>
                        <a:rPr lang="en-US" sz="1400" spc="5" dirty="0">
                          <a:effectLst/>
                        </a:rPr>
                        <a:t>3</a:t>
                      </a:r>
                      <a:r>
                        <a:rPr lang="en-US" sz="1400" dirty="0">
                          <a:effectLst/>
                        </a:rPr>
                        <a:t>0</a:t>
                      </a:r>
                      <a:r>
                        <a:rPr lang="en-US" sz="1400" spc="5" dirty="0">
                          <a:effectLst/>
                        </a:rPr>
                        <a:t> da</a:t>
                      </a:r>
                      <a:r>
                        <a:rPr lang="en-US" sz="1400" spc="-5" dirty="0">
                          <a:effectLst/>
                        </a:rPr>
                        <a:t>y</a:t>
                      </a:r>
                      <a:r>
                        <a:rPr lang="en-US" sz="1400" dirty="0">
                          <a:effectLst/>
                        </a:rPr>
                        <a:t>s</a:t>
                      </a:r>
                      <a:r>
                        <a:rPr lang="en-US" sz="1400" spc="5" dirty="0">
                          <a:effectLst/>
                        </a:rPr>
                        <a:t> </a:t>
                      </a:r>
                      <a:r>
                        <a:rPr lang="en-US" sz="1400" dirty="0">
                          <a:effectLst/>
                        </a:rPr>
                        <a:t>(</a:t>
                      </a:r>
                      <a:r>
                        <a:rPr lang="en-US" sz="1400" spc="-10" dirty="0">
                          <a:effectLst/>
                        </a:rPr>
                        <a:t>K</a:t>
                      </a:r>
                      <a:r>
                        <a:rPr lang="en-US" sz="1400" spc="5" dirty="0">
                          <a:effectLst/>
                        </a:rPr>
                        <a:t>e</a:t>
                      </a:r>
                      <a:r>
                        <a:rPr lang="en-US" sz="1400" spc="-5" dirty="0">
                          <a:effectLst/>
                        </a:rPr>
                        <a:t>s</a:t>
                      </a:r>
                      <a:r>
                        <a:rPr lang="en-US" sz="1400" spc="5" dirty="0">
                          <a:effectLst/>
                        </a:rPr>
                        <a:t>sle</a:t>
                      </a:r>
                      <a:r>
                        <a:rPr lang="en-US" sz="1400" spc="-10" dirty="0">
                          <a:effectLst/>
                        </a:rPr>
                        <a:t>r</a:t>
                      </a:r>
                      <a:r>
                        <a:rPr lang="en-US" sz="1400" dirty="0">
                          <a:effectLst/>
                        </a:rPr>
                        <a:t>,</a:t>
                      </a:r>
                      <a:r>
                        <a:rPr lang="en-US" sz="1400" spc="5" dirty="0">
                          <a:effectLst/>
                        </a:rPr>
                        <a:t> e</a:t>
                      </a:r>
                      <a:r>
                        <a:rPr lang="en-US" sz="1400" dirty="0">
                          <a:effectLst/>
                        </a:rPr>
                        <a:t>t</a:t>
                      </a:r>
                      <a:r>
                        <a:rPr lang="en-US" sz="1400" spc="-10" dirty="0">
                          <a:effectLst/>
                        </a:rPr>
                        <a:t> </a:t>
                      </a:r>
                      <a:r>
                        <a:rPr lang="en-US" sz="1400" spc="5" dirty="0">
                          <a:effectLst/>
                        </a:rPr>
                        <a:t>al</a:t>
                      </a:r>
                      <a:r>
                        <a:rPr lang="en-US" sz="1400" dirty="0">
                          <a:effectLst/>
                        </a:rPr>
                        <a:t>.,</a:t>
                      </a:r>
                      <a:r>
                        <a:rPr lang="en-US" sz="1400" spc="-5" dirty="0">
                          <a:effectLst/>
                        </a:rPr>
                        <a:t> </a:t>
                      </a:r>
                      <a:r>
                        <a:rPr lang="en-US" sz="1400" spc="5" dirty="0">
                          <a:effectLst/>
                        </a:rPr>
                        <a:t>20</a:t>
                      </a:r>
                      <a:r>
                        <a:rPr lang="en-US" sz="1400" spc="-10" dirty="0">
                          <a:effectLst/>
                        </a:rPr>
                        <a:t>0</a:t>
                      </a:r>
                      <a:r>
                        <a:rPr lang="en-US" sz="1400" spc="5" dirty="0">
                          <a:effectLst/>
                        </a:rPr>
                        <a:t>3</a:t>
                      </a:r>
                      <a:r>
                        <a:rPr lang="en-US" sz="1400" dirty="0">
                          <a:effectLst/>
                        </a:rPr>
                        <a:t>).</a:t>
                      </a:r>
                      <a:r>
                        <a:rPr lang="en-US" sz="1400" spc="-10" dirty="0">
                          <a:effectLst/>
                        </a:rPr>
                        <a:t> Easily administered by non-clinical staff or can be self-administered.  Widely used in addiction treatment settings to screen for mental health disorders. </a:t>
                      </a:r>
                      <a:endParaRPr lang="en-US" sz="800" dirty="0">
                        <a:effectLst/>
                        <a:latin typeface="Calibri"/>
                        <a:ea typeface="Calibri"/>
                        <a:cs typeface="Times New Roman"/>
                      </a:endParaRPr>
                    </a:p>
                  </a:txBody>
                  <a:tcPr marL="0" marR="0" marT="0" marB="0">
                    <a:solidFill>
                      <a:schemeClr val="accent1">
                        <a:lumMod val="75000"/>
                      </a:schemeClr>
                    </a:solidFill>
                  </a:tcPr>
                </a:tc>
                <a:extLst>
                  <a:ext uri="{0D108BD9-81ED-4DB2-BD59-A6C34878D82A}">
                    <a16:rowId xmlns:a16="http://schemas.microsoft.com/office/drawing/2014/main" val="10002"/>
                  </a:ext>
                </a:extLst>
              </a:tr>
              <a:tr h="904555">
                <a:tc>
                  <a:txBody>
                    <a:bodyPr/>
                    <a:lstStyle/>
                    <a:p>
                      <a:pPr marL="0" marR="0">
                        <a:lnSpc>
                          <a:spcPts val="650"/>
                        </a:lnSpc>
                        <a:spcBef>
                          <a:spcPts val="0"/>
                        </a:spcBef>
                        <a:spcAft>
                          <a:spcPts val="0"/>
                        </a:spcAft>
                      </a:pPr>
                      <a:r>
                        <a:rPr lang="en-US" sz="650" dirty="0">
                          <a:effectLst/>
                        </a:rPr>
                        <a:t> </a:t>
                      </a:r>
                      <a:endParaRPr lang="en-US" sz="1100" dirty="0">
                        <a:effectLst/>
                      </a:endParaRPr>
                    </a:p>
                    <a:p>
                      <a:pPr marL="24765" marR="17780" algn="ctr">
                        <a:lnSpc>
                          <a:spcPct val="115000"/>
                        </a:lnSpc>
                        <a:spcBef>
                          <a:spcPts val="0"/>
                        </a:spcBef>
                        <a:spcAft>
                          <a:spcPts val="0"/>
                        </a:spcAft>
                      </a:pPr>
                      <a:endParaRPr lang="en-US" sz="2000" dirty="0">
                        <a:effectLst/>
                      </a:endParaRPr>
                    </a:p>
                    <a:p>
                      <a:pPr marL="24765" marR="17780" algn="ctr">
                        <a:lnSpc>
                          <a:spcPct val="115000"/>
                        </a:lnSpc>
                        <a:spcBef>
                          <a:spcPts val="0"/>
                        </a:spcBef>
                        <a:spcAft>
                          <a:spcPts val="0"/>
                        </a:spcAft>
                      </a:pPr>
                      <a:r>
                        <a:rPr lang="en-US" sz="2000" u="sng" dirty="0">
                          <a:effectLst/>
                          <a:hlinkClick r:id="rId6"/>
                        </a:rPr>
                        <a:t>Br</a:t>
                      </a:r>
                      <a:r>
                        <a:rPr lang="en-US" sz="2000" u="sng" spc="5" dirty="0">
                          <a:effectLst/>
                          <a:hlinkClick r:id="rId6"/>
                        </a:rPr>
                        <a:t>ie</a:t>
                      </a:r>
                      <a:r>
                        <a:rPr lang="en-US" sz="2000" u="sng" dirty="0">
                          <a:effectLst/>
                          <a:hlinkClick r:id="rId6"/>
                        </a:rPr>
                        <a:t>f</a:t>
                      </a:r>
                      <a:r>
                        <a:rPr lang="en-US" sz="2000" u="sng" spc="5" dirty="0">
                          <a:effectLst/>
                          <a:hlinkClick r:id="rId6"/>
                        </a:rPr>
                        <a:t> </a:t>
                      </a:r>
                      <a:r>
                        <a:rPr lang="en-US" sz="2000" u="sng" spc="-20" dirty="0">
                          <a:effectLst/>
                          <a:hlinkClick r:id="rId6"/>
                        </a:rPr>
                        <a:t>M</a:t>
                      </a:r>
                      <a:r>
                        <a:rPr lang="en-US" sz="2000" u="sng" spc="5" dirty="0">
                          <a:effectLst/>
                          <a:hlinkClick r:id="rId6"/>
                        </a:rPr>
                        <a:t>en</a:t>
                      </a:r>
                      <a:r>
                        <a:rPr lang="en-US" sz="2000" u="sng" dirty="0">
                          <a:effectLst/>
                          <a:hlinkClick r:id="rId6"/>
                        </a:rPr>
                        <a:t>t</a:t>
                      </a:r>
                      <a:r>
                        <a:rPr lang="en-US" sz="2000" u="sng" spc="5" dirty="0">
                          <a:effectLst/>
                          <a:hlinkClick r:id="rId6"/>
                        </a:rPr>
                        <a:t>a</a:t>
                      </a:r>
                      <a:r>
                        <a:rPr lang="en-US" sz="2000" u="sng" dirty="0">
                          <a:effectLst/>
                          <a:hlinkClick r:id="rId6"/>
                        </a:rPr>
                        <a:t>l</a:t>
                      </a:r>
                      <a:r>
                        <a:rPr lang="en-US" sz="2000" u="sng" spc="5" dirty="0">
                          <a:effectLst/>
                          <a:hlinkClick r:id="rId6"/>
                        </a:rPr>
                        <a:t> </a:t>
                      </a:r>
                      <a:r>
                        <a:rPr lang="en-US" sz="2000" u="sng" dirty="0">
                          <a:effectLst/>
                          <a:hlinkClick r:id="rId6"/>
                        </a:rPr>
                        <a:t>H</a:t>
                      </a:r>
                      <a:r>
                        <a:rPr lang="en-US" sz="2000" u="sng" spc="5" dirty="0">
                          <a:effectLst/>
                          <a:hlinkClick r:id="rId6"/>
                        </a:rPr>
                        <a:t>e</a:t>
                      </a:r>
                      <a:r>
                        <a:rPr lang="en-US" sz="2000" u="sng" spc="-10" dirty="0">
                          <a:effectLst/>
                          <a:hlinkClick r:id="rId6"/>
                        </a:rPr>
                        <a:t>a</a:t>
                      </a:r>
                      <a:r>
                        <a:rPr lang="en-US" sz="2000" u="sng" spc="5" dirty="0">
                          <a:effectLst/>
                          <a:hlinkClick r:id="rId6"/>
                        </a:rPr>
                        <a:t>l</a:t>
                      </a:r>
                      <a:r>
                        <a:rPr lang="en-US" sz="2000" u="sng" dirty="0">
                          <a:effectLst/>
                          <a:hlinkClick r:id="rId6"/>
                        </a:rPr>
                        <a:t>th</a:t>
                      </a:r>
                      <a:r>
                        <a:rPr lang="en-US" sz="2000" u="sng" spc="-5" dirty="0">
                          <a:effectLst/>
                          <a:hlinkClick r:id="rId6"/>
                        </a:rPr>
                        <a:t> </a:t>
                      </a:r>
                      <a:r>
                        <a:rPr lang="en-US" sz="2000" u="sng" spc="5" dirty="0">
                          <a:effectLst/>
                          <a:hlinkClick r:id="rId6"/>
                        </a:rPr>
                        <a:t>Ja</a:t>
                      </a:r>
                      <a:r>
                        <a:rPr lang="en-US" sz="2000" u="sng" spc="-10" dirty="0">
                          <a:effectLst/>
                          <a:hlinkClick r:id="rId6"/>
                        </a:rPr>
                        <a:t>i</a:t>
                      </a:r>
                      <a:r>
                        <a:rPr lang="en-US" sz="2000" u="sng" dirty="0">
                          <a:effectLst/>
                          <a:hlinkClick r:id="rId6"/>
                        </a:rPr>
                        <a:t>l</a:t>
                      </a:r>
                      <a:r>
                        <a:rPr lang="en-US" sz="2000" u="sng" spc="5" dirty="0">
                          <a:effectLst/>
                          <a:hlinkClick r:id="rId6"/>
                        </a:rPr>
                        <a:t> </a:t>
                      </a:r>
                      <a:r>
                        <a:rPr lang="en-US" sz="2000" u="sng" dirty="0">
                          <a:effectLst/>
                          <a:hlinkClick r:id="rId6"/>
                        </a:rPr>
                        <a:t>S</a:t>
                      </a:r>
                      <a:r>
                        <a:rPr lang="en-US" sz="2000" u="sng" spc="5" dirty="0">
                          <a:effectLst/>
                          <a:hlinkClick r:id="rId6"/>
                        </a:rPr>
                        <a:t>c</a:t>
                      </a:r>
                      <a:r>
                        <a:rPr lang="en-US" sz="2000" u="sng" spc="-10" dirty="0">
                          <a:effectLst/>
                          <a:hlinkClick r:id="rId6"/>
                        </a:rPr>
                        <a:t>r</a:t>
                      </a:r>
                      <a:r>
                        <a:rPr lang="en-US" sz="2000" u="sng" spc="5" dirty="0">
                          <a:effectLst/>
                          <a:hlinkClick r:id="rId6"/>
                        </a:rPr>
                        <a:t>e</a:t>
                      </a:r>
                      <a:r>
                        <a:rPr lang="en-US" sz="2000" u="sng" spc="-10" dirty="0">
                          <a:effectLst/>
                          <a:hlinkClick r:id="rId6"/>
                        </a:rPr>
                        <a:t>e</a:t>
                      </a:r>
                      <a:r>
                        <a:rPr lang="en-US" sz="2000" u="sng" dirty="0">
                          <a:effectLst/>
                          <a:hlinkClick r:id="rId6"/>
                        </a:rPr>
                        <a:t>n</a:t>
                      </a:r>
                      <a:endParaRPr lang="en-US" sz="2000" dirty="0">
                        <a:effectLst/>
                      </a:endParaRPr>
                    </a:p>
                  </a:txBody>
                  <a:tcPr marL="0" marR="0" marT="0" marB="0">
                    <a:solidFill>
                      <a:schemeClr val="accent1">
                        <a:lumMod val="40000"/>
                        <a:lumOff val="60000"/>
                      </a:schemeClr>
                    </a:solidFill>
                  </a:tcPr>
                </a:tc>
                <a:tc>
                  <a:txBody>
                    <a:bodyPr/>
                    <a:lstStyle/>
                    <a:p>
                      <a:pPr marL="18415" marR="0">
                        <a:lnSpc>
                          <a:spcPct val="100000"/>
                        </a:lnSpc>
                        <a:spcBef>
                          <a:spcPts val="600"/>
                        </a:spcBef>
                        <a:spcAft>
                          <a:spcPts val="0"/>
                        </a:spcAft>
                      </a:pPr>
                      <a:r>
                        <a:rPr lang="en-US" sz="1400" spc="-10" dirty="0">
                          <a:effectLst/>
                        </a:rPr>
                        <a:t>T</a:t>
                      </a:r>
                      <a:r>
                        <a:rPr lang="en-US" sz="1400" spc="5" dirty="0">
                          <a:effectLst/>
                        </a:rPr>
                        <a:t>h</a:t>
                      </a:r>
                      <a:r>
                        <a:rPr lang="en-US" sz="1400" dirty="0">
                          <a:effectLst/>
                        </a:rPr>
                        <a:t>e</a:t>
                      </a:r>
                      <a:r>
                        <a:rPr lang="en-US" sz="1400" spc="5" dirty="0">
                          <a:effectLst/>
                        </a:rPr>
                        <a:t> </a:t>
                      </a:r>
                      <a:r>
                        <a:rPr lang="en-US" sz="1400" spc="10" dirty="0" err="1">
                          <a:effectLst/>
                        </a:rPr>
                        <a:t>B</a:t>
                      </a:r>
                      <a:r>
                        <a:rPr lang="en-US" sz="1400" spc="-20" dirty="0" err="1">
                          <a:effectLst/>
                        </a:rPr>
                        <a:t>M</a:t>
                      </a:r>
                      <a:r>
                        <a:rPr lang="en-US" sz="1400" dirty="0" err="1">
                          <a:effectLst/>
                        </a:rPr>
                        <a:t>H</a:t>
                      </a:r>
                      <a:r>
                        <a:rPr lang="en-US" sz="1400" spc="5" dirty="0" err="1">
                          <a:effectLst/>
                        </a:rPr>
                        <a:t>J</a:t>
                      </a:r>
                      <a:r>
                        <a:rPr lang="en-US" sz="1400" dirty="0" err="1">
                          <a:effectLst/>
                        </a:rPr>
                        <a:t>S</a:t>
                      </a:r>
                      <a:r>
                        <a:rPr lang="en-US" sz="1400" spc="5" dirty="0">
                          <a:effectLst/>
                        </a:rPr>
                        <a:t> i</a:t>
                      </a:r>
                      <a:r>
                        <a:rPr lang="en-US" sz="1400" dirty="0">
                          <a:effectLst/>
                        </a:rPr>
                        <a:t>s</a:t>
                      </a:r>
                      <a:r>
                        <a:rPr lang="en-US" sz="1400" spc="10" dirty="0">
                          <a:effectLst/>
                        </a:rPr>
                        <a:t> </a:t>
                      </a:r>
                      <a:r>
                        <a:rPr lang="en-US" sz="1400" dirty="0">
                          <a:effectLst/>
                        </a:rPr>
                        <a:t>a</a:t>
                      </a:r>
                      <a:r>
                        <a:rPr lang="en-US" sz="1400" spc="5" dirty="0">
                          <a:effectLst/>
                        </a:rPr>
                        <a:t> </a:t>
                      </a:r>
                      <a:r>
                        <a:rPr lang="en-US" sz="1400" spc="-10" dirty="0">
                          <a:effectLst/>
                        </a:rPr>
                        <a:t>t</a:t>
                      </a:r>
                      <a:r>
                        <a:rPr lang="en-US" sz="1400" spc="5" dirty="0">
                          <a:effectLst/>
                        </a:rPr>
                        <a:t>oo</a:t>
                      </a:r>
                      <a:r>
                        <a:rPr lang="en-US" sz="1400" dirty="0">
                          <a:effectLst/>
                        </a:rPr>
                        <a:t>l</a:t>
                      </a:r>
                      <a:r>
                        <a:rPr lang="en-US" sz="1400" spc="-5" dirty="0">
                          <a:effectLst/>
                        </a:rPr>
                        <a:t> </a:t>
                      </a:r>
                      <a:r>
                        <a:rPr lang="en-US" sz="1400" dirty="0">
                          <a:effectLst/>
                        </a:rPr>
                        <a:t>t</a:t>
                      </a:r>
                      <a:r>
                        <a:rPr lang="en-US" sz="1400" spc="5" dirty="0">
                          <a:effectLst/>
                        </a:rPr>
                        <a:t>ha</a:t>
                      </a:r>
                      <a:r>
                        <a:rPr lang="en-US" sz="1400" dirty="0">
                          <a:effectLst/>
                        </a:rPr>
                        <a:t>t</a:t>
                      </a:r>
                      <a:r>
                        <a:rPr lang="en-US" sz="1400" spc="-5" dirty="0">
                          <a:effectLst/>
                        </a:rPr>
                        <a:t> </a:t>
                      </a:r>
                      <a:r>
                        <a:rPr lang="en-US" sz="1400" dirty="0">
                          <a:effectLst/>
                        </a:rPr>
                        <a:t>t</a:t>
                      </a:r>
                      <a:r>
                        <a:rPr lang="en-US" sz="1400" spc="-5" dirty="0">
                          <a:effectLst/>
                        </a:rPr>
                        <a:t>a</a:t>
                      </a:r>
                      <a:r>
                        <a:rPr lang="en-US" sz="1400" spc="5" dirty="0">
                          <a:effectLst/>
                        </a:rPr>
                        <a:t>k</a:t>
                      </a:r>
                      <a:r>
                        <a:rPr lang="en-US" sz="1400" spc="-10" dirty="0">
                          <a:effectLst/>
                        </a:rPr>
                        <a:t>e</a:t>
                      </a:r>
                      <a:r>
                        <a:rPr lang="en-US" sz="1400" dirty="0">
                          <a:effectLst/>
                        </a:rPr>
                        <a:t>s</a:t>
                      </a:r>
                      <a:r>
                        <a:rPr lang="en-US" sz="1400" spc="5" dirty="0">
                          <a:effectLst/>
                        </a:rPr>
                        <a:t> l</a:t>
                      </a:r>
                      <a:r>
                        <a:rPr lang="en-US" sz="1400" spc="-10" dirty="0">
                          <a:effectLst/>
                        </a:rPr>
                        <a:t>e</a:t>
                      </a:r>
                      <a:r>
                        <a:rPr lang="en-US" sz="1400" spc="5" dirty="0">
                          <a:effectLst/>
                        </a:rPr>
                        <a:t>s</a:t>
                      </a:r>
                      <a:r>
                        <a:rPr lang="en-US" sz="1400" dirty="0">
                          <a:effectLst/>
                        </a:rPr>
                        <a:t>s t</a:t>
                      </a:r>
                      <a:r>
                        <a:rPr lang="en-US" sz="1400" spc="5" dirty="0">
                          <a:effectLst/>
                        </a:rPr>
                        <a:t>ha</a:t>
                      </a:r>
                      <a:r>
                        <a:rPr lang="en-US" sz="1400" dirty="0">
                          <a:effectLst/>
                        </a:rPr>
                        <a:t>n</a:t>
                      </a:r>
                      <a:r>
                        <a:rPr lang="en-US" sz="1400" spc="-5" dirty="0">
                          <a:effectLst/>
                        </a:rPr>
                        <a:t> </a:t>
                      </a:r>
                      <a:r>
                        <a:rPr lang="en-US" sz="1400" dirty="0">
                          <a:effectLst/>
                        </a:rPr>
                        <a:t>3</a:t>
                      </a:r>
                      <a:r>
                        <a:rPr lang="en-US" sz="1400" spc="-5" dirty="0">
                          <a:effectLst/>
                        </a:rPr>
                        <a:t> </a:t>
                      </a:r>
                      <a:r>
                        <a:rPr lang="en-US" sz="1400" spc="5" dirty="0">
                          <a:effectLst/>
                        </a:rPr>
                        <a:t>min</a:t>
                      </a:r>
                      <a:r>
                        <a:rPr lang="en-US" sz="1400" spc="-10" dirty="0">
                          <a:effectLst/>
                        </a:rPr>
                        <a:t>u</a:t>
                      </a:r>
                      <a:r>
                        <a:rPr lang="en-US" sz="1400" dirty="0">
                          <a:effectLst/>
                        </a:rPr>
                        <a:t>t</a:t>
                      </a:r>
                      <a:r>
                        <a:rPr lang="en-US" sz="1400" spc="5" dirty="0">
                          <a:effectLst/>
                        </a:rPr>
                        <a:t>e</a:t>
                      </a:r>
                      <a:r>
                        <a:rPr lang="en-US" sz="1400" spc="-5" dirty="0">
                          <a:effectLst/>
                        </a:rPr>
                        <a:t>s</a:t>
                      </a:r>
                      <a:r>
                        <a:rPr lang="en-US" sz="1400" dirty="0">
                          <a:effectLst/>
                        </a:rPr>
                        <a:t>;</a:t>
                      </a:r>
                      <a:r>
                        <a:rPr lang="en-US" sz="1400" spc="5" dirty="0">
                          <a:effectLst/>
                        </a:rPr>
                        <a:t> </a:t>
                      </a:r>
                      <a:r>
                        <a:rPr lang="en-US" sz="1400" spc="-5" dirty="0">
                          <a:effectLst/>
                        </a:rPr>
                        <a:t>c</a:t>
                      </a:r>
                      <a:r>
                        <a:rPr lang="en-US" sz="1400" spc="5" dirty="0">
                          <a:effectLst/>
                        </a:rPr>
                        <a:t>on</a:t>
                      </a:r>
                      <a:r>
                        <a:rPr lang="en-US" sz="1400" dirty="0">
                          <a:effectLst/>
                        </a:rPr>
                        <a:t>t</a:t>
                      </a:r>
                      <a:r>
                        <a:rPr lang="en-US" sz="1400" spc="-5" dirty="0">
                          <a:effectLst/>
                        </a:rPr>
                        <a:t>a</a:t>
                      </a:r>
                      <a:r>
                        <a:rPr lang="en-US" sz="1400" spc="5" dirty="0">
                          <a:effectLst/>
                        </a:rPr>
                        <a:t>i</a:t>
                      </a:r>
                      <a:r>
                        <a:rPr lang="en-US" sz="1400" spc="-10" dirty="0">
                          <a:effectLst/>
                        </a:rPr>
                        <a:t>n</a:t>
                      </a:r>
                      <a:r>
                        <a:rPr lang="en-US" sz="1400" dirty="0">
                          <a:effectLst/>
                        </a:rPr>
                        <a:t>s</a:t>
                      </a:r>
                      <a:r>
                        <a:rPr lang="en-US" sz="1400" spc="5" dirty="0">
                          <a:effectLst/>
                        </a:rPr>
                        <a:t> o</a:t>
                      </a:r>
                      <a:r>
                        <a:rPr lang="en-US" sz="1400" spc="-10" dirty="0">
                          <a:effectLst/>
                        </a:rPr>
                        <a:t>n</a:t>
                      </a:r>
                      <a:r>
                        <a:rPr lang="en-US" sz="1400" spc="5" dirty="0">
                          <a:effectLst/>
                        </a:rPr>
                        <a:t>l</a:t>
                      </a:r>
                      <a:r>
                        <a:rPr lang="en-US" sz="1400" dirty="0">
                          <a:effectLst/>
                        </a:rPr>
                        <a:t>y</a:t>
                      </a:r>
                      <a:r>
                        <a:rPr lang="en-US" sz="1400" spc="-5" dirty="0">
                          <a:effectLst/>
                        </a:rPr>
                        <a:t> </a:t>
                      </a:r>
                      <a:r>
                        <a:rPr lang="en-US" sz="1400" dirty="0">
                          <a:effectLst/>
                        </a:rPr>
                        <a:t>8</a:t>
                      </a:r>
                      <a:r>
                        <a:rPr lang="en-US" sz="1400" spc="5" dirty="0">
                          <a:effectLst/>
                        </a:rPr>
                        <a:t> </a:t>
                      </a:r>
                      <a:r>
                        <a:rPr lang="en-US" sz="1400" spc="-5" dirty="0">
                          <a:effectLst/>
                        </a:rPr>
                        <a:t>y</a:t>
                      </a:r>
                      <a:r>
                        <a:rPr lang="en-US" sz="1400" spc="5" dirty="0">
                          <a:effectLst/>
                        </a:rPr>
                        <a:t>e</a:t>
                      </a:r>
                      <a:r>
                        <a:rPr lang="en-US" sz="1400" dirty="0">
                          <a:effectLst/>
                        </a:rPr>
                        <a:t>s</a:t>
                      </a:r>
                      <a:r>
                        <a:rPr lang="en-US" sz="1400" spc="5" dirty="0">
                          <a:effectLst/>
                        </a:rPr>
                        <a:t> o</a:t>
                      </a:r>
                      <a:r>
                        <a:rPr lang="en-US" sz="1400" dirty="0">
                          <a:effectLst/>
                        </a:rPr>
                        <a:t>r </a:t>
                      </a:r>
                      <a:r>
                        <a:rPr lang="en-US" sz="1400" spc="5" dirty="0">
                          <a:effectLst/>
                        </a:rPr>
                        <a:t>n</a:t>
                      </a:r>
                      <a:r>
                        <a:rPr lang="en-US" sz="1400" dirty="0">
                          <a:effectLst/>
                        </a:rPr>
                        <a:t>o</a:t>
                      </a:r>
                      <a:r>
                        <a:rPr lang="en-US" sz="1400" spc="5" dirty="0">
                          <a:effectLst/>
                        </a:rPr>
                        <a:t> q</a:t>
                      </a:r>
                      <a:r>
                        <a:rPr lang="en-US" sz="1400" spc="-10" dirty="0">
                          <a:effectLst/>
                        </a:rPr>
                        <a:t>u</a:t>
                      </a:r>
                      <a:r>
                        <a:rPr lang="en-US" sz="1400" spc="5" dirty="0">
                          <a:effectLst/>
                        </a:rPr>
                        <a:t>es</a:t>
                      </a:r>
                      <a:r>
                        <a:rPr lang="en-US" sz="1400" spc="-10" dirty="0">
                          <a:effectLst/>
                        </a:rPr>
                        <a:t>t</a:t>
                      </a:r>
                      <a:r>
                        <a:rPr lang="en-US" sz="1400" spc="5" dirty="0">
                          <a:effectLst/>
                        </a:rPr>
                        <a:t>io</a:t>
                      </a:r>
                      <a:r>
                        <a:rPr lang="en-US" sz="1400" spc="-10" dirty="0">
                          <a:effectLst/>
                        </a:rPr>
                        <a:t>n</a:t>
                      </a:r>
                      <a:r>
                        <a:rPr lang="en-US" sz="1400" spc="5" dirty="0">
                          <a:effectLst/>
                        </a:rPr>
                        <a:t>s</a:t>
                      </a:r>
                      <a:r>
                        <a:rPr lang="en-US" sz="1400" dirty="0">
                          <a:effectLst/>
                        </a:rPr>
                        <a:t>;</a:t>
                      </a:r>
                      <a:r>
                        <a:rPr lang="en-US" sz="1400" spc="5" dirty="0">
                          <a:effectLst/>
                        </a:rPr>
                        <a:t> </a:t>
                      </a:r>
                      <a:r>
                        <a:rPr lang="en-US" sz="1400" spc="-10" dirty="0">
                          <a:effectLst/>
                        </a:rPr>
                        <a:t>i</a:t>
                      </a:r>
                      <a:r>
                        <a:rPr lang="en-US" sz="1400" dirty="0">
                          <a:effectLst/>
                        </a:rPr>
                        <a:t>s</a:t>
                      </a:r>
                      <a:r>
                        <a:rPr lang="en-US" sz="1400" spc="5" dirty="0">
                          <a:effectLst/>
                        </a:rPr>
                        <a:t> </a:t>
                      </a:r>
                      <a:r>
                        <a:rPr lang="en-US" sz="1400" spc="-5" dirty="0">
                          <a:effectLst/>
                        </a:rPr>
                        <a:t>s</a:t>
                      </a:r>
                      <a:r>
                        <a:rPr lang="en-US" sz="1400" spc="5" dirty="0">
                          <a:effectLst/>
                        </a:rPr>
                        <a:t>i</a:t>
                      </a:r>
                      <a:r>
                        <a:rPr lang="en-US" sz="1400" spc="-5" dirty="0">
                          <a:effectLst/>
                        </a:rPr>
                        <a:t>m</a:t>
                      </a:r>
                      <a:r>
                        <a:rPr lang="en-US" sz="1400" spc="5" dirty="0">
                          <a:effectLst/>
                        </a:rPr>
                        <a:t>pl</a:t>
                      </a:r>
                      <a:r>
                        <a:rPr lang="en-US" sz="1400" dirty="0">
                          <a:effectLst/>
                        </a:rPr>
                        <a:t>e</a:t>
                      </a:r>
                      <a:r>
                        <a:rPr lang="en-US" sz="1400" spc="-5" dirty="0">
                          <a:effectLst/>
                        </a:rPr>
                        <a:t> </a:t>
                      </a:r>
                      <a:r>
                        <a:rPr lang="en-US" sz="1400" dirty="0">
                          <a:effectLst/>
                        </a:rPr>
                        <a:t>to</a:t>
                      </a:r>
                      <a:r>
                        <a:rPr lang="en-US" sz="1400" spc="5" dirty="0">
                          <a:effectLst/>
                        </a:rPr>
                        <a:t> </a:t>
                      </a:r>
                      <a:r>
                        <a:rPr lang="en-US" sz="1400" spc="-5" dirty="0">
                          <a:effectLst/>
                        </a:rPr>
                        <a:t>i</a:t>
                      </a:r>
                      <a:r>
                        <a:rPr lang="en-US" sz="1400" spc="5" dirty="0">
                          <a:effectLst/>
                        </a:rPr>
                        <a:t>nc</a:t>
                      </a:r>
                      <a:r>
                        <a:rPr lang="en-US" sz="1400" spc="-10" dirty="0">
                          <a:effectLst/>
                        </a:rPr>
                        <a:t>o</a:t>
                      </a:r>
                      <a:r>
                        <a:rPr lang="en-US" sz="1400" dirty="0">
                          <a:effectLst/>
                        </a:rPr>
                        <a:t>r</a:t>
                      </a:r>
                      <a:r>
                        <a:rPr lang="en-US" sz="1400" spc="5" dirty="0">
                          <a:effectLst/>
                        </a:rPr>
                        <a:t>po</a:t>
                      </a:r>
                      <a:r>
                        <a:rPr lang="en-US" sz="1400" dirty="0">
                          <a:effectLst/>
                        </a:rPr>
                        <a:t>r</a:t>
                      </a:r>
                      <a:r>
                        <a:rPr lang="en-US" sz="1400" spc="5" dirty="0">
                          <a:effectLst/>
                        </a:rPr>
                        <a:t>a</a:t>
                      </a:r>
                      <a:r>
                        <a:rPr lang="en-US" sz="1400" dirty="0">
                          <a:effectLst/>
                        </a:rPr>
                        <a:t>te</a:t>
                      </a:r>
                      <a:r>
                        <a:rPr lang="en-US" sz="1400" spc="-5" dirty="0">
                          <a:effectLst/>
                        </a:rPr>
                        <a:t> </a:t>
                      </a:r>
                      <a:r>
                        <a:rPr lang="en-US" sz="1400" spc="5" dirty="0">
                          <a:effectLst/>
                        </a:rPr>
                        <a:t>in</a:t>
                      </a:r>
                      <a:r>
                        <a:rPr lang="en-US" sz="1400" spc="-10" dirty="0">
                          <a:effectLst/>
                        </a:rPr>
                        <a:t>t</a:t>
                      </a:r>
                      <a:r>
                        <a:rPr lang="en-US" sz="1400" dirty="0">
                          <a:effectLst/>
                        </a:rPr>
                        <a:t>o</a:t>
                      </a:r>
                      <a:r>
                        <a:rPr lang="en-US" sz="1400" spc="5" dirty="0">
                          <a:effectLst/>
                        </a:rPr>
                        <a:t> th</a:t>
                      </a:r>
                      <a:r>
                        <a:rPr lang="en-US" sz="1400" dirty="0">
                          <a:effectLst/>
                        </a:rPr>
                        <a:t>e</a:t>
                      </a:r>
                      <a:r>
                        <a:rPr lang="en-US" sz="1400" spc="-10" dirty="0">
                          <a:effectLst/>
                        </a:rPr>
                        <a:t> </a:t>
                      </a:r>
                      <a:r>
                        <a:rPr lang="en-US" sz="1400" spc="5" dirty="0">
                          <a:effectLst/>
                        </a:rPr>
                        <a:t>bo</a:t>
                      </a:r>
                      <a:r>
                        <a:rPr lang="en-US" sz="1400" spc="-10" dirty="0">
                          <a:effectLst/>
                        </a:rPr>
                        <a:t>o</a:t>
                      </a:r>
                      <a:r>
                        <a:rPr lang="en-US" sz="1400" spc="5" dirty="0">
                          <a:effectLst/>
                        </a:rPr>
                        <a:t>k</a:t>
                      </a:r>
                      <a:r>
                        <a:rPr lang="en-US" sz="1400" spc="-10" dirty="0">
                          <a:effectLst/>
                        </a:rPr>
                        <a:t>i</a:t>
                      </a:r>
                      <a:r>
                        <a:rPr lang="en-US" sz="1400" spc="5" dirty="0">
                          <a:effectLst/>
                        </a:rPr>
                        <a:t>n</a:t>
                      </a:r>
                      <a:r>
                        <a:rPr lang="en-US" sz="1400" dirty="0">
                          <a:effectLst/>
                        </a:rPr>
                        <a:t>g</a:t>
                      </a:r>
                      <a:r>
                        <a:rPr lang="en-US" sz="1400" spc="5" dirty="0">
                          <a:effectLst/>
                        </a:rPr>
                        <a:t> p</a:t>
                      </a:r>
                      <a:r>
                        <a:rPr lang="en-US" sz="1400" spc="-10" dirty="0">
                          <a:effectLst/>
                        </a:rPr>
                        <a:t>r</a:t>
                      </a:r>
                      <a:r>
                        <a:rPr lang="en-US" sz="1400" spc="5" dirty="0">
                          <a:effectLst/>
                        </a:rPr>
                        <a:t>oc</a:t>
                      </a:r>
                      <a:r>
                        <a:rPr lang="en-US" sz="1400" spc="-10" dirty="0">
                          <a:effectLst/>
                        </a:rPr>
                        <a:t>e</a:t>
                      </a:r>
                      <a:r>
                        <a:rPr lang="en-US" sz="1400" spc="5" dirty="0">
                          <a:effectLst/>
                        </a:rPr>
                        <a:t>s</a:t>
                      </a:r>
                      <a:r>
                        <a:rPr lang="en-US" sz="1400" dirty="0">
                          <a:effectLst/>
                        </a:rPr>
                        <a:t>s</a:t>
                      </a:r>
                      <a:r>
                        <a:rPr lang="en-US" sz="1400" spc="5" dirty="0">
                          <a:effectLst/>
                        </a:rPr>
                        <a:t> and can be administered b</a:t>
                      </a:r>
                      <a:r>
                        <a:rPr lang="en-US" sz="1400" dirty="0">
                          <a:effectLst/>
                        </a:rPr>
                        <a:t>y </a:t>
                      </a:r>
                      <a:r>
                        <a:rPr lang="en-US" sz="1400" spc="5" dirty="0">
                          <a:effectLst/>
                        </a:rPr>
                        <a:t>co</a:t>
                      </a:r>
                      <a:r>
                        <a:rPr lang="en-US" sz="1400" dirty="0">
                          <a:effectLst/>
                        </a:rPr>
                        <a:t>rr</a:t>
                      </a:r>
                      <a:r>
                        <a:rPr lang="en-US" sz="1400" spc="-10" dirty="0">
                          <a:effectLst/>
                        </a:rPr>
                        <a:t>e</a:t>
                      </a:r>
                      <a:r>
                        <a:rPr lang="en-US" sz="1400" spc="5" dirty="0">
                          <a:effectLst/>
                        </a:rPr>
                        <a:t>c</a:t>
                      </a:r>
                      <a:r>
                        <a:rPr lang="en-US" sz="1400" dirty="0">
                          <a:effectLst/>
                        </a:rPr>
                        <a:t>t</a:t>
                      </a:r>
                      <a:r>
                        <a:rPr lang="en-US" sz="1400" spc="5" dirty="0">
                          <a:effectLst/>
                        </a:rPr>
                        <a:t>i</a:t>
                      </a:r>
                      <a:r>
                        <a:rPr lang="en-US" sz="1400" spc="-10" dirty="0">
                          <a:effectLst/>
                        </a:rPr>
                        <a:t>o</a:t>
                      </a:r>
                      <a:r>
                        <a:rPr lang="en-US" sz="1400" spc="5" dirty="0">
                          <a:effectLst/>
                        </a:rPr>
                        <a:t>n</a:t>
                      </a:r>
                      <a:r>
                        <a:rPr lang="en-US" sz="1400" dirty="0">
                          <a:effectLst/>
                        </a:rPr>
                        <a:t>s</a:t>
                      </a:r>
                      <a:r>
                        <a:rPr lang="en-US" sz="1400" spc="-5" dirty="0">
                          <a:effectLst/>
                        </a:rPr>
                        <a:t> </a:t>
                      </a:r>
                      <a:r>
                        <a:rPr lang="en-US" sz="1400" spc="5" dirty="0">
                          <a:effectLst/>
                        </a:rPr>
                        <a:t>o</a:t>
                      </a:r>
                      <a:r>
                        <a:rPr lang="en-US" sz="1400" dirty="0">
                          <a:effectLst/>
                        </a:rPr>
                        <a:t>f</a:t>
                      </a:r>
                      <a:r>
                        <a:rPr lang="en-US" sz="1400" spc="5" dirty="0">
                          <a:effectLst/>
                        </a:rPr>
                        <a:t>f</a:t>
                      </a:r>
                      <a:r>
                        <a:rPr lang="en-US" sz="1400" spc="-10" dirty="0">
                          <a:effectLst/>
                        </a:rPr>
                        <a:t>i</a:t>
                      </a:r>
                      <a:r>
                        <a:rPr lang="en-US" sz="1400" spc="5" dirty="0">
                          <a:effectLst/>
                        </a:rPr>
                        <a:t>ce</a:t>
                      </a:r>
                      <a:r>
                        <a:rPr lang="en-US" sz="1400" spc="-10" dirty="0">
                          <a:effectLst/>
                        </a:rPr>
                        <a:t>r</a:t>
                      </a:r>
                      <a:r>
                        <a:rPr lang="en-US" sz="1400" spc="5" dirty="0">
                          <a:effectLst/>
                        </a:rPr>
                        <a:t>s</a:t>
                      </a:r>
                      <a:r>
                        <a:rPr lang="en-US" sz="1400" dirty="0">
                          <a:effectLst/>
                        </a:rPr>
                        <a:t> </a:t>
                      </a:r>
                      <a:r>
                        <a:rPr lang="en-US" sz="1400" spc="5" dirty="0">
                          <a:effectLst/>
                        </a:rPr>
                        <a:t>and intake staff.</a:t>
                      </a:r>
                    </a:p>
                    <a:p>
                      <a:pPr marL="18415" marR="0">
                        <a:lnSpc>
                          <a:spcPct val="100000"/>
                        </a:lnSpc>
                        <a:spcBef>
                          <a:spcPts val="600"/>
                        </a:spcBef>
                        <a:spcAft>
                          <a:spcPts val="0"/>
                        </a:spcAft>
                      </a:pPr>
                      <a:endParaRPr lang="en-US" sz="800" dirty="0">
                        <a:effectLst/>
                        <a:latin typeface="Calibri"/>
                        <a:ea typeface="Calibri"/>
                        <a:cs typeface="Times New Roman"/>
                      </a:endParaRPr>
                    </a:p>
                  </a:txBody>
                  <a:tcPr marL="0" marR="0" marT="0" marB="0">
                    <a:solidFill>
                      <a:schemeClr val="accent1">
                        <a:lumMod val="75000"/>
                      </a:schemeClr>
                    </a:solidFill>
                  </a:tcPr>
                </a:tc>
                <a:extLst>
                  <a:ext uri="{0D108BD9-81ED-4DB2-BD59-A6C34878D82A}">
                    <a16:rowId xmlns:a16="http://schemas.microsoft.com/office/drawing/2014/main" val="10003"/>
                  </a:ext>
                </a:extLst>
              </a:tr>
            </a:tbl>
          </a:graphicData>
        </a:graphic>
      </p:graphicFrame>
      <p:sp>
        <p:nvSpPr>
          <p:cNvPr id="4" name="Date Placeholder 3"/>
          <p:cNvSpPr>
            <a:spLocks noGrp="1"/>
          </p:cNvSpPr>
          <p:nvPr>
            <p:ph type="dt" sz="half" idx="10"/>
          </p:nvPr>
        </p:nvSpPr>
        <p:spPr/>
        <p:txBody>
          <a:bodyPr/>
          <a:lstStyle/>
          <a:p>
            <a:fld id="{9632A5BF-C191-4E82-B607-0C407A56A611}" type="datetime1">
              <a:rPr lang="en-US" smtClean="0"/>
              <a:t>3/21/2018</a:t>
            </a:fld>
            <a:endParaRPr lang="en-US"/>
          </a:p>
        </p:txBody>
      </p:sp>
      <p:sp>
        <p:nvSpPr>
          <p:cNvPr id="5" name="Slide Number Placeholder 4"/>
          <p:cNvSpPr>
            <a:spLocks noGrp="1"/>
          </p:cNvSpPr>
          <p:nvPr>
            <p:ph type="sldNum" sz="quarter" idx="12"/>
          </p:nvPr>
        </p:nvSpPr>
        <p:spPr/>
        <p:txBody>
          <a:bodyPr/>
          <a:lstStyle/>
          <a:p>
            <a:fld id="{C876179B-A874-4915-B3BF-44D2D233744E}" type="slidenum">
              <a:rPr lang="en-US" smtClean="0"/>
              <a:t>17</a:t>
            </a:fld>
            <a:endParaRPr lang="en-US"/>
          </a:p>
        </p:txBody>
      </p:sp>
    </p:spTree>
    <p:extLst>
      <p:ext uri="{BB962C8B-B14F-4D97-AF65-F5344CB8AC3E}">
        <p14:creationId xmlns:p14="http://schemas.microsoft.com/office/powerpoint/2010/main" val="1363856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5751-A0D1-41C3-8689-6A502F91BB85}"/>
              </a:ext>
            </a:extLst>
          </p:cNvPr>
          <p:cNvSpPr>
            <a:spLocks noGrp="1"/>
          </p:cNvSpPr>
          <p:nvPr>
            <p:ph type="title"/>
          </p:nvPr>
        </p:nvSpPr>
        <p:spPr>
          <a:xfrm>
            <a:off x="457200" y="152400"/>
            <a:ext cx="8229600" cy="868362"/>
          </a:xfrm>
        </p:spPr>
        <p:txBody>
          <a:bodyPr>
            <a:normAutofit/>
          </a:bodyPr>
          <a:lstStyle/>
          <a:p>
            <a:r>
              <a:rPr lang="en-US" sz="3200" b="0" dirty="0">
                <a:solidFill>
                  <a:schemeClr val="tx2"/>
                </a:solidFill>
                <a:latin typeface="+mj-lt"/>
              </a:rPr>
              <a:t>Dynamic Nature of Mental Health Disorder(s)</a:t>
            </a:r>
          </a:p>
        </p:txBody>
      </p:sp>
      <p:sp>
        <p:nvSpPr>
          <p:cNvPr id="3" name="Content Placeholder 2">
            <a:extLst>
              <a:ext uri="{FF2B5EF4-FFF2-40B4-BE49-F238E27FC236}">
                <a16:creationId xmlns:a16="http://schemas.microsoft.com/office/drawing/2014/main" id="{A6E544BE-4672-4A48-B2E2-3CF919DBD2E5}"/>
              </a:ext>
            </a:extLst>
          </p:cNvPr>
          <p:cNvSpPr>
            <a:spLocks noGrp="1"/>
          </p:cNvSpPr>
          <p:nvPr>
            <p:ph idx="1"/>
          </p:nvPr>
        </p:nvSpPr>
        <p:spPr>
          <a:xfrm>
            <a:off x="457200" y="1524001"/>
            <a:ext cx="8229600" cy="4572000"/>
          </a:xfrm>
        </p:spPr>
        <p:txBody>
          <a:bodyPr>
            <a:normAutofit/>
          </a:bodyPr>
          <a:lstStyle/>
          <a:p>
            <a:pPr>
              <a:spcAft>
                <a:spcPts val="1800"/>
              </a:spcAft>
            </a:pPr>
            <a:r>
              <a:rPr lang="en-US" sz="2800" dirty="0"/>
              <a:t>Dynamic: change in severity and symptomology</a:t>
            </a:r>
            <a:endParaRPr lang="en-US" sz="1200" dirty="0"/>
          </a:p>
          <a:p>
            <a:pPr>
              <a:spcAft>
                <a:spcPts val="1800"/>
              </a:spcAft>
            </a:pPr>
            <a:r>
              <a:rPr lang="en-US" sz="2800" dirty="0"/>
              <a:t>Depression and PTSD among the most common</a:t>
            </a:r>
            <a:endParaRPr lang="en-US" sz="1200" dirty="0"/>
          </a:p>
          <a:p>
            <a:pPr>
              <a:spcAft>
                <a:spcPts val="1800"/>
              </a:spcAft>
            </a:pPr>
            <a:r>
              <a:rPr lang="en-US" sz="2800" dirty="0"/>
              <a:t>Anxiety disorders and other mood disorders</a:t>
            </a:r>
            <a:endParaRPr lang="en-US" sz="1200" dirty="0"/>
          </a:p>
          <a:p>
            <a:pPr>
              <a:spcAft>
                <a:spcPts val="1800"/>
              </a:spcAft>
            </a:pPr>
            <a:r>
              <a:rPr lang="en-US" sz="2800" dirty="0"/>
              <a:t>Clients with one mental health disorder are likely to develop others (especially females)</a:t>
            </a:r>
            <a:endParaRPr lang="en-US" sz="1200" dirty="0"/>
          </a:p>
          <a:p>
            <a:pPr>
              <a:spcAft>
                <a:spcPts val="1800"/>
              </a:spcAft>
            </a:pPr>
            <a:r>
              <a:rPr lang="en-US" sz="2800" dirty="0"/>
              <a:t>Monitoring: RSAT staff play a critical role</a:t>
            </a:r>
          </a:p>
          <a:p>
            <a:pPr marL="0" indent="0">
              <a:buNone/>
            </a:pPr>
            <a:endParaRPr lang="en-US" sz="2800"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7A4C5CE-2EFC-4614-860E-26512125DC83}"/>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D686C1D4-CB62-4FF2-A930-EF158E981564}"/>
              </a:ext>
            </a:extLst>
          </p:cNvPr>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2817529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2075"/>
            <a:ext cx="8077200" cy="898526"/>
          </a:xfrm>
        </p:spPr>
        <p:txBody>
          <a:bodyPr>
            <a:normAutofit/>
          </a:bodyPr>
          <a:lstStyle/>
          <a:p>
            <a:r>
              <a:rPr lang="en-US" sz="3200" b="0" dirty="0">
                <a:solidFill>
                  <a:srgbClr val="002060"/>
                </a:solidFill>
                <a:latin typeface="+mj-lt"/>
              </a:rPr>
              <a:t>Integrated  SUD Assessment Tools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68243208"/>
              </p:ext>
            </p:extLst>
          </p:nvPr>
        </p:nvGraphicFramePr>
        <p:xfrm>
          <a:off x="685800" y="1518631"/>
          <a:ext cx="7772400" cy="3815369"/>
        </p:xfrm>
        <a:graphic>
          <a:graphicData uri="http://schemas.openxmlformats.org/drawingml/2006/table">
            <a:tbl>
              <a:tblPr firstRow="1" firstCol="1" lastRow="1" lastCol="1" bandRow="1" bandCol="1">
                <a:tableStyleId>{5C22544A-7EE6-4342-B048-85BDC9FD1C3A}</a:tableStyleId>
              </a:tblPr>
              <a:tblGrid>
                <a:gridCol w="2874747">
                  <a:extLst>
                    <a:ext uri="{9D8B030D-6E8A-4147-A177-3AD203B41FA5}">
                      <a16:colId xmlns:a16="http://schemas.microsoft.com/office/drawing/2014/main" val="20000"/>
                    </a:ext>
                  </a:extLst>
                </a:gridCol>
                <a:gridCol w="4897653">
                  <a:extLst>
                    <a:ext uri="{9D8B030D-6E8A-4147-A177-3AD203B41FA5}">
                      <a16:colId xmlns:a16="http://schemas.microsoft.com/office/drawing/2014/main" val="20001"/>
                    </a:ext>
                  </a:extLst>
                </a:gridCol>
              </a:tblGrid>
              <a:tr h="1153719">
                <a:tc>
                  <a:txBody>
                    <a:bodyPr/>
                    <a:lstStyle/>
                    <a:p>
                      <a:pPr marL="45720" marR="45720" algn="ctr">
                        <a:lnSpc>
                          <a:spcPct val="100000"/>
                        </a:lnSpc>
                        <a:spcBef>
                          <a:spcPts val="0"/>
                        </a:spcBef>
                        <a:spcAft>
                          <a:spcPts val="0"/>
                        </a:spcAft>
                      </a:pPr>
                      <a:r>
                        <a:rPr lang="en-US" sz="1800" u="sng" dirty="0">
                          <a:effectLst/>
                          <a:hlinkClick r:id="rId3"/>
                        </a:rPr>
                        <a:t>T</a:t>
                      </a:r>
                      <a:r>
                        <a:rPr lang="en-US" sz="1800" u="sng" spc="5" dirty="0">
                          <a:effectLst/>
                          <a:hlinkClick r:id="rId3"/>
                        </a:rPr>
                        <a:t>h</a:t>
                      </a:r>
                      <a:r>
                        <a:rPr lang="en-US" sz="1800" u="sng" dirty="0">
                          <a:effectLst/>
                          <a:hlinkClick r:id="rId3"/>
                        </a:rPr>
                        <a:t>e</a:t>
                      </a:r>
                      <a:r>
                        <a:rPr lang="en-US" sz="1800" u="sng" spc="5" dirty="0">
                          <a:effectLst/>
                          <a:hlinkClick r:id="rId3"/>
                        </a:rPr>
                        <a:t> </a:t>
                      </a:r>
                      <a:r>
                        <a:rPr lang="en-US" sz="1800" u="sng" dirty="0">
                          <a:effectLst/>
                          <a:hlinkClick r:id="rId3"/>
                        </a:rPr>
                        <a:t>P</a:t>
                      </a:r>
                      <a:r>
                        <a:rPr lang="en-US" sz="1800" u="sng" spc="15" dirty="0">
                          <a:effectLst/>
                          <a:hlinkClick r:id="rId3"/>
                        </a:rPr>
                        <a:t>s</a:t>
                      </a:r>
                      <a:r>
                        <a:rPr lang="en-US" sz="1800" u="sng" spc="-45" dirty="0">
                          <a:effectLst/>
                          <a:hlinkClick r:id="rId3"/>
                        </a:rPr>
                        <a:t>y</a:t>
                      </a:r>
                      <a:r>
                        <a:rPr lang="en-US" sz="1800" u="sng" spc="5" dirty="0">
                          <a:effectLst/>
                          <a:hlinkClick r:id="rId3"/>
                        </a:rPr>
                        <a:t>c</a:t>
                      </a:r>
                      <a:r>
                        <a:rPr lang="en-US" sz="1800" u="sng" dirty="0">
                          <a:effectLst/>
                          <a:hlinkClick r:id="rId3"/>
                        </a:rPr>
                        <a:t>h</a:t>
                      </a:r>
                      <a:r>
                        <a:rPr lang="en-US" sz="1800" u="sng" spc="5" dirty="0">
                          <a:effectLst/>
                          <a:hlinkClick r:id="rId3"/>
                        </a:rPr>
                        <a:t>ia</a:t>
                      </a:r>
                      <a:r>
                        <a:rPr lang="en-US" sz="1800" u="sng" dirty="0">
                          <a:effectLst/>
                          <a:hlinkClick r:id="rId3"/>
                        </a:rPr>
                        <a:t>tric</a:t>
                      </a:r>
                      <a:r>
                        <a:rPr lang="en-US" sz="1800" u="sng" spc="5" dirty="0">
                          <a:effectLst/>
                          <a:hlinkClick r:id="rId3"/>
                        </a:rPr>
                        <a:t> </a:t>
                      </a:r>
                      <a:r>
                        <a:rPr lang="en-US" sz="1800" u="sng" dirty="0">
                          <a:effectLst/>
                          <a:hlinkClick r:id="rId3"/>
                        </a:rPr>
                        <a:t>R</a:t>
                      </a:r>
                      <a:r>
                        <a:rPr lang="en-US" sz="1800" u="sng" spc="5" dirty="0">
                          <a:effectLst/>
                          <a:hlinkClick r:id="rId3"/>
                        </a:rPr>
                        <a:t>esea</a:t>
                      </a:r>
                      <a:r>
                        <a:rPr lang="en-US" sz="1800" u="sng" dirty="0">
                          <a:effectLst/>
                          <a:hlinkClick r:id="rId3"/>
                        </a:rPr>
                        <a:t>rch</a:t>
                      </a:r>
                      <a:r>
                        <a:rPr lang="en-US" sz="1800" u="sng" spc="5" dirty="0">
                          <a:effectLst/>
                          <a:hlinkClick r:id="rId3"/>
                        </a:rPr>
                        <a:t> I</a:t>
                      </a:r>
                      <a:r>
                        <a:rPr lang="en-US" sz="1800" u="sng" spc="-10" dirty="0">
                          <a:effectLst/>
                          <a:hlinkClick r:id="rId3"/>
                        </a:rPr>
                        <a:t>n</a:t>
                      </a:r>
                      <a:r>
                        <a:rPr lang="en-US" sz="1800" u="sng" dirty="0">
                          <a:effectLst/>
                          <a:hlinkClick r:id="rId3"/>
                        </a:rPr>
                        <a:t>t</a:t>
                      </a:r>
                      <a:r>
                        <a:rPr lang="en-US" sz="1800" u="sng" spc="5" dirty="0">
                          <a:effectLst/>
                          <a:hlinkClick r:id="rId3"/>
                        </a:rPr>
                        <a:t>e</a:t>
                      </a:r>
                      <a:r>
                        <a:rPr lang="en-US" sz="1800" u="sng" dirty="0">
                          <a:effectLst/>
                          <a:hlinkClick r:id="rId3"/>
                        </a:rPr>
                        <a:t>r</a:t>
                      </a:r>
                      <a:r>
                        <a:rPr lang="en-US" sz="1800" u="sng" spc="-10" dirty="0">
                          <a:effectLst/>
                          <a:hlinkClick r:id="rId3"/>
                        </a:rPr>
                        <a:t>v</a:t>
                      </a:r>
                      <a:r>
                        <a:rPr lang="en-US" sz="1800" u="sng" dirty="0">
                          <a:effectLst/>
                          <a:hlinkClick r:id="rId3"/>
                        </a:rPr>
                        <a:t>i</a:t>
                      </a:r>
                      <a:r>
                        <a:rPr lang="en-US" sz="1800" u="sng" spc="-5" dirty="0">
                          <a:effectLst/>
                          <a:hlinkClick r:id="rId3"/>
                        </a:rPr>
                        <a:t>e</a:t>
                      </a:r>
                      <a:r>
                        <a:rPr lang="en-US" sz="1800" u="sng" dirty="0">
                          <a:effectLst/>
                          <a:hlinkClick r:id="rId3"/>
                        </a:rPr>
                        <a:t>w</a:t>
                      </a:r>
                      <a:endParaRPr lang="en-US" sz="1800" u="sng" dirty="0">
                        <a:effectLst/>
                      </a:endParaRPr>
                    </a:p>
                    <a:p>
                      <a:pPr marL="311785" marR="300990" algn="ctr">
                        <a:lnSpc>
                          <a:spcPct val="100000"/>
                        </a:lnSpc>
                        <a:spcBef>
                          <a:spcPts val="0"/>
                        </a:spcBef>
                        <a:spcAft>
                          <a:spcPts val="0"/>
                        </a:spcAft>
                      </a:pPr>
                      <a:r>
                        <a:rPr lang="en-US" sz="1800" u="sng" dirty="0">
                          <a:effectLst/>
                          <a:hlinkClick r:id="rId3"/>
                        </a:rPr>
                        <a:t>for S</a:t>
                      </a:r>
                      <a:r>
                        <a:rPr lang="en-US" sz="1800" u="sng" spc="5" dirty="0">
                          <a:effectLst/>
                          <a:hlinkClick r:id="rId3"/>
                        </a:rPr>
                        <a:t>u</a:t>
                      </a:r>
                      <a:r>
                        <a:rPr lang="en-US" sz="1800" u="sng" dirty="0">
                          <a:effectLst/>
                          <a:hlinkClick r:id="rId3"/>
                        </a:rPr>
                        <a:t>b</a:t>
                      </a:r>
                      <a:r>
                        <a:rPr lang="en-US" sz="1800" u="sng" spc="5" dirty="0">
                          <a:effectLst/>
                          <a:hlinkClick r:id="rId3"/>
                        </a:rPr>
                        <a:t>s</a:t>
                      </a:r>
                      <a:r>
                        <a:rPr lang="en-US" sz="1800" u="sng" dirty="0">
                          <a:effectLst/>
                          <a:hlinkClick r:id="rId3"/>
                        </a:rPr>
                        <a:t>t</a:t>
                      </a:r>
                      <a:r>
                        <a:rPr lang="en-US" sz="1800" u="sng" spc="5" dirty="0">
                          <a:effectLst/>
                          <a:hlinkClick r:id="rId3"/>
                        </a:rPr>
                        <a:t>a</a:t>
                      </a:r>
                      <a:r>
                        <a:rPr lang="en-US" sz="1800" u="sng" spc="-10" dirty="0">
                          <a:effectLst/>
                          <a:hlinkClick r:id="rId3"/>
                        </a:rPr>
                        <a:t>n</a:t>
                      </a:r>
                      <a:r>
                        <a:rPr lang="en-US" sz="1800" u="sng" spc="5" dirty="0">
                          <a:effectLst/>
                          <a:hlinkClick r:id="rId3"/>
                        </a:rPr>
                        <a:t>c</a:t>
                      </a:r>
                      <a:r>
                        <a:rPr lang="en-US" sz="1800" u="sng" dirty="0">
                          <a:effectLst/>
                          <a:hlinkClick r:id="rId3"/>
                        </a:rPr>
                        <a:t>e</a:t>
                      </a:r>
                      <a:r>
                        <a:rPr lang="en-US" sz="1800" u="sng" spc="5" dirty="0">
                          <a:effectLst/>
                          <a:hlinkClick r:id="rId3"/>
                        </a:rPr>
                        <a:t> a</a:t>
                      </a:r>
                      <a:r>
                        <a:rPr lang="en-US" sz="1800" u="sng" spc="-10" dirty="0">
                          <a:effectLst/>
                          <a:hlinkClick r:id="rId3"/>
                        </a:rPr>
                        <a:t>n</a:t>
                      </a:r>
                      <a:r>
                        <a:rPr lang="en-US" sz="1800" u="sng" dirty="0">
                          <a:effectLst/>
                          <a:hlinkClick r:id="rId3"/>
                        </a:rPr>
                        <a:t>d</a:t>
                      </a:r>
                      <a:r>
                        <a:rPr lang="en-US" sz="1800" u="sng" spc="5" dirty="0">
                          <a:effectLst/>
                          <a:hlinkClick r:id="rId3"/>
                        </a:rPr>
                        <a:t> </a:t>
                      </a:r>
                      <a:r>
                        <a:rPr lang="en-US" sz="1800" u="sng" spc="-5" dirty="0">
                          <a:effectLst/>
                          <a:hlinkClick r:id="rId3"/>
                        </a:rPr>
                        <a:t>M</a:t>
                      </a:r>
                      <a:r>
                        <a:rPr lang="en-US" sz="1800" u="sng" spc="5" dirty="0">
                          <a:effectLst/>
                          <a:hlinkClick r:id="rId3"/>
                        </a:rPr>
                        <a:t>e</a:t>
                      </a:r>
                      <a:r>
                        <a:rPr lang="en-US" sz="1800" u="sng" dirty="0">
                          <a:effectLst/>
                          <a:hlinkClick r:id="rId3"/>
                        </a:rPr>
                        <a:t>nt</a:t>
                      </a:r>
                      <a:r>
                        <a:rPr lang="en-US" sz="1800" u="sng" spc="5" dirty="0">
                          <a:effectLst/>
                          <a:hlinkClick r:id="rId3"/>
                        </a:rPr>
                        <a:t>a</a:t>
                      </a:r>
                      <a:r>
                        <a:rPr lang="en-US" sz="1800" u="sng" dirty="0">
                          <a:effectLst/>
                          <a:hlinkClick r:id="rId3"/>
                        </a:rPr>
                        <a:t>l Di</a:t>
                      </a:r>
                      <a:r>
                        <a:rPr lang="en-US" sz="1800" u="sng" spc="5" dirty="0">
                          <a:effectLst/>
                          <a:hlinkClick r:id="rId3"/>
                        </a:rPr>
                        <a:t>s</a:t>
                      </a:r>
                      <a:r>
                        <a:rPr lang="en-US" sz="1800" u="sng" dirty="0">
                          <a:effectLst/>
                          <a:hlinkClick r:id="rId3"/>
                        </a:rPr>
                        <a:t>ord</a:t>
                      </a:r>
                      <a:r>
                        <a:rPr lang="en-US" sz="1800" u="sng" spc="5" dirty="0">
                          <a:effectLst/>
                          <a:hlinkClick r:id="rId3"/>
                        </a:rPr>
                        <a:t>e</a:t>
                      </a:r>
                      <a:r>
                        <a:rPr lang="en-US" sz="1800" u="sng" dirty="0">
                          <a:effectLst/>
                          <a:hlinkClick r:id="rId3"/>
                        </a:rPr>
                        <a:t>rs</a:t>
                      </a:r>
                      <a:endParaRPr lang="en-US" sz="1800" u="sng" dirty="0">
                        <a:effectLst/>
                        <a:latin typeface="Calibri"/>
                        <a:ea typeface="Calibri"/>
                        <a:cs typeface="Times New Roman"/>
                      </a:endParaRPr>
                    </a:p>
                  </a:txBody>
                  <a:tcPr marL="0" marR="0" marT="0" marB="0">
                    <a:solidFill>
                      <a:schemeClr val="accent1">
                        <a:lumMod val="20000"/>
                        <a:lumOff val="80000"/>
                      </a:schemeClr>
                    </a:solidFill>
                  </a:tcPr>
                </a:tc>
                <a:tc>
                  <a:txBody>
                    <a:bodyPr/>
                    <a:lstStyle/>
                    <a:p>
                      <a:pPr marL="64135" marR="0">
                        <a:lnSpc>
                          <a:spcPct val="100000"/>
                        </a:lnSpc>
                        <a:spcBef>
                          <a:spcPts val="600"/>
                        </a:spcBef>
                        <a:spcAft>
                          <a:spcPts val="0"/>
                        </a:spcAft>
                      </a:pPr>
                      <a:r>
                        <a:rPr lang="en-US" sz="1400" dirty="0">
                          <a:effectLst/>
                        </a:rPr>
                        <a:t>S</a:t>
                      </a:r>
                      <a:r>
                        <a:rPr lang="en-US" sz="1400" spc="5" dirty="0">
                          <a:effectLst/>
                        </a:rPr>
                        <a:t>emi</a:t>
                      </a:r>
                      <a:r>
                        <a:rPr lang="en-US" sz="1400" dirty="0">
                          <a:effectLst/>
                        </a:rPr>
                        <a:t>-St</a:t>
                      </a:r>
                      <a:r>
                        <a:rPr lang="en-US" sz="1400" spc="-10" dirty="0">
                          <a:effectLst/>
                        </a:rPr>
                        <a:t>r</a:t>
                      </a:r>
                      <a:r>
                        <a:rPr lang="en-US" sz="1400" spc="5" dirty="0">
                          <a:effectLst/>
                        </a:rPr>
                        <a:t>uc</a:t>
                      </a:r>
                      <a:r>
                        <a:rPr lang="en-US" sz="1400" spc="-10" dirty="0">
                          <a:effectLst/>
                        </a:rPr>
                        <a:t>t</a:t>
                      </a:r>
                      <a:r>
                        <a:rPr lang="en-US" sz="1400" spc="5" dirty="0">
                          <a:effectLst/>
                        </a:rPr>
                        <a:t>u</a:t>
                      </a:r>
                      <a:r>
                        <a:rPr lang="en-US" sz="1400" dirty="0">
                          <a:effectLst/>
                        </a:rPr>
                        <a:t>r</a:t>
                      </a:r>
                      <a:r>
                        <a:rPr lang="en-US" sz="1400" spc="5" dirty="0">
                          <a:effectLst/>
                        </a:rPr>
                        <a:t>e</a:t>
                      </a:r>
                      <a:r>
                        <a:rPr lang="en-US" sz="1400" dirty="0">
                          <a:effectLst/>
                        </a:rPr>
                        <a:t>d</a:t>
                      </a:r>
                      <a:r>
                        <a:rPr lang="en-US" sz="1400" spc="-5" dirty="0">
                          <a:effectLst/>
                        </a:rPr>
                        <a:t> </a:t>
                      </a:r>
                      <a:r>
                        <a:rPr lang="en-US" sz="1400" spc="5" dirty="0">
                          <a:effectLst/>
                        </a:rPr>
                        <a:t>in</a:t>
                      </a:r>
                      <a:r>
                        <a:rPr lang="en-US" sz="1400" dirty="0">
                          <a:effectLst/>
                        </a:rPr>
                        <a:t>t</a:t>
                      </a:r>
                      <a:r>
                        <a:rPr lang="en-US" sz="1400" spc="5" dirty="0">
                          <a:effectLst/>
                        </a:rPr>
                        <a:t>e</a:t>
                      </a:r>
                      <a:r>
                        <a:rPr lang="en-US" sz="1400" dirty="0">
                          <a:effectLst/>
                        </a:rPr>
                        <a:t>r</a:t>
                      </a:r>
                      <a:r>
                        <a:rPr lang="en-US" sz="1400" spc="-5" dirty="0">
                          <a:effectLst/>
                        </a:rPr>
                        <a:t>v</a:t>
                      </a:r>
                      <a:r>
                        <a:rPr lang="en-US" sz="1400" spc="5" dirty="0">
                          <a:effectLst/>
                        </a:rPr>
                        <a:t>ie</a:t>
                      </a:r>
                      <a:r>
                        <a:rPr lang="en-US" sz="1400" spc="-5" dirty="0">
                          <a:effectLst/>
                        </a:rPr>
                        <a:t>w d</a:t>
                      </a:r>
                      <a:r>
                        <a:rPr lang="en-US" sz="1400" dirty="0">
                          <a:effectLst/>
                        </a:rPr>
                        <a:t>esigned to address the problem of diagnosing psychopathology in people who abuse substances. The instrument requires approximately 90 minutes to administer and significant training.</a:t>
                      </a:r>
                      <a:endParaRPr lang="en-US" sz="1400" dirty="0">
                        <a:effectLst/>
                        <a:latin typeface="Calibri"/>
                        <a:ea typeface="Calibri"/>
                        <a:cs typeface="Times New Roman"/>
                      </a:endParaRPr>
                    </a:p>
                  </a:txBody>
                  <a:tcPr marL="0" marR="0" marT="0" marB="0">
                    <a:solidFill>
                      <a:schemeClr val="accent1">
                        <a:lumMod val="75000"/>
                      </a:schemeClr>
                    </a:solidFill>
                  </a:tcPr>
                </a:tc>
                <a:extLst>
                  <a:ext uri="{0D108BD9-81ED-4DB2-BD59-A6C34878D82A}">
                    <a16:rowId xmlns:a16="http://schemas.microsoft.com/office/drawing/2014/main" val="10000"/>
                  </a:ext>
                </a:extLst>
              </a:tr>
              <a:tr h="1231895">
                <a:tc>
                  <a:txBody>
                    <a:bodyPr/>
                    <a:lstStyle/>
                    <a:p>
                      <a:pPr marL="448310" marR="429895" algn="ctr">
                        <a:lnSpc>
                          <a:spcPct val="115000"/>
                        </a:lnSpc>
                        <a:spcBef>
                          <a:spcPts val="600"/>
                        </a:spcBef>
                        <a:spcAft>
                          <a:spcPts val="0"/>
                        </a:spcAft>
                      </a:pPr>
                      <a:endParaRPr lang="en-US" sz="900" u="sng" dirty="0">
                        <a:effectLst/>
                        <a:hlinkClick r:id="rId4"/>
                      </a:endParaRPr>
                    </a:p>
                    <a:p>
                      <a:pPr marL="448310" marR="429895" algn="ctr">
                        <a:lnSpc>
                          <a:spcPct val="115000"/>
                        </a:lnSpc>
                        <a:spcBef>
                          <a:spcPts val="600"/>
                        </a:spcBef>
                        <a:spcAft>
                          <a:spcPts val="0"/>
                        </a:spcAft>
                      </a:pPr>
                      <a:r>
                        <a:rPr lang="en-US" sz="1800" u="sng" dirty="0">
                          <a:effectLst/>
                          <a:hlinkClick r:id="rId4"/>
                        </a:rPr>
                        <a:t>Global Assessment of Individual Needs</a:t>
                      </a:r>
                      <a:endParaRPr lang="en-US" sz="1800" u="sng" dirty="0">
                        <a:effectLst/>
                      </a:endParaRPr>
                    </a:p>
                    <a:p>
                      <a:pPr marL="448310" marR="429895" algn="ctr">
                        <a:lnSpc>
                          <a:spcPct val="115000"/>
                        </a:lnSpc>
                        <a:spcBef>
                          <a:spcPts val="600"/>
                        </a:spcBef>
                        <a:spcAft>
                          <a:spcPts val="0"/>
                        </a:spcAft>
                      </a:pPr>
                      <a:endParaRPr lang="en-US" sz="1800" dirty="0">
                        <a:effectLst/>
                        <a:latin typeface="Calibri"/>
                        <a:ea typeface="Calibri"/>
                        <a:cs typeface="Times New Roman"/>
                      </a:endParaRPr>
                    </a:p>
                  </a:txBody>
                  <a:tcPr marL="0" marR="0" marT="0" marB="0">
                    <a:solidFill>
                      <a:schemeClr val="accent1">
                        <a:lumMod val="20000"/>
                        <a:lumOff val="80000"/>
                      </a:schemeClr>
                    </a:solidFill>
                  </a:tcPr>
                </a:tc>
                <a:tc>
                  <a:txBody>
                    <a:bodyPr/>
                    <a:lstStyle/>
                    <a:p>
                      <a:pPr marL="64135" marR="0">
                        <a:lnSpc>
                          <a:spcPct val="100000"/>
                        </a:lnSpc>
                        <a:spcBef>
                          <a:spcPts val="600"/>
                        </a:spcBef>
                        <a:spcAft>
                          <a:spcPts val="0"/>
                        </a:spcAft>
                      </a:pPr>
                      <a:r>
                        <a:rPr lang="en-US" sz="1400" dirty="0">
                          <a:effectLst/>
                        </a:rPr>
                        <a:t>An assessment system for substance use and co-occurring mental health disorders. Full version has 99 subscales, requires 60-90 minutes to administer and significant training, but modular versions are also available including a brief screening tool.</a:t>
                      </a:r>
                      <a:endParaRPr lang="en-US" sz="1400" dirty="0">
                        <a:effectLst/>
                        <a:latin typeface="Calibri"/>
                        <a:ea typeface="Calibri"/>
                        <a:cs typeface="Times New Roman"/>
                      </a:endParaRPr>
                    </a:p>
                  </a:txBody>
                  <a:tcPr marL="0" marR="0" marT="0" marB="0">
                    <a:solidFill>
                      <a:schemeClr val="accent1">
                        <a:lumMod val="75000"/>
                      </a:schemeClr>
                    </a:solidFill>
                  </a:tcPr>
                </a:tc>
                <a:extLst>
                  <a:ext uri="{0D108BD9-81ED-4DB2-BD59-A6C34878D82A}">
                    <a16:rowId xmlns:a16="http://schemas.microsoft.com/office/drawing/2014/main" val="10001"/>
                  </a:ext>
                </a:extLst>
              </a:tr>
              <a:tr h="1423654">
                <a:tc>
                  <a:txBody>
                    <a:bodyPr/>
                    <a:lstStyle/>
                    <a:p>
                      <a:pPr marL="0" marR="0">
                        <a:lnSpc>
                          <a:spcPts val="550"/>
                        </a:lnSpc>
                        <a:spcBef>
                          <a:spcPts val="0"/>
                        </a:spcBef>
                        <a:spcAft>
                          <a:spcPts val="0"/>
                        </a:spcAft>
                      </a:pPr>
                      <a:r>
                        <a:rPr lang="en-US" sz="550" dirty="0">
                          <a:effectLst/>
                        </a:rPr>
                        <a:t> </a:t>
                      </a:r>
                      <a:endParaRPr lang="en-US" sz="1100" dirty="0">
                        <a:effectLst/>
                      </a:endParaRPr>
                    </a:p>
                    <a:p>
                      <a:pPr marL="0" marR="0">
                        <a:lnSpc>
                          <a:spcPts val="1000"/>
                        </a:lnSpc>
                        <a:spcBef>
                          <a:spcPts val="0"/>
                        </a:spcBef>
                        <a:spcAft>
                          <a:spcPts val="0"/>
                        </a:spcAft>
                      </a:pPr>
                      <a:r>
                        <a:rPr lang="en-US" sz="1000" dirty="0">
                          <a:effectLst/>
                        </a:rPr>
                        <a:t> </a:t>
                      </a:r>
                      <a:endParaRPr lang="en-US" sz="1100" dirty="0">
                        <a:effectLst/>
                      </a:endParaRPr>
                    </a:p>
                    <a:p>
                      <a:pPr marL="97155" marR="0">
                        <a:lnSpc>
                          <a:spcPct val="115000"/>
                        </a:lnSpc>
                        <a:spcBef>
                          <a:spcPts val="0"/>
                        </a:spcBef>
                        <a:spcAft>
                          <a:spcPts val="0"/>
                        </a:spcAft>
                      </a:pPr>
                      <a:r>
                        <a:rPr lang="en-US" sz="1800" u="sng" spc="-10" dirty="0">
                          <a:effectLst/>
                          <a:hlinkClick r:id="rId5"/>
                        </a:rPr>
                        <a:t>A</a:t>
                      </a:r>
                      <a:r>
                        <a:rPr lang="en-US" sz="1800" u="sng" dirty="0">
                          <a:effectLst/>
                          <a:hlinkClick r:id="rId5"/>
                        </a:rPr>
                        <a:t>d</a:t>
                      </a:r>
                      <a:r>
                        <a:rPr lang="en-US" sz="1800" u="sng" spc="5" dirty="0">
                          <a:effectLst/>
                          <a:hlinkClick r:id="rId5"/>
                        </a:rPr>
                        <a:t>d</a:t>
                      </a:r>
                      <a:r>
                        <a:rPr lang="en-US" sz="1800" u="sng" dirty="0">
                          <a:effectLst/>
                          <a:hlinkClick r:id="rId5"/>
                        </a:rPr>
                        <a:t>i</a:t>
                      </a:r>
                      <a:r>
                        <a:rPr lang="en-US" sz="1800" u="sng" spc="5" dirty="0">
                          <a:effectLst/>
                          <a:hlinkClick r:id="rId5"/>
                        </a:rPr>
                        <a:t>c</a:t>
                      </a:r>
                      <a:r>
                        <a:rPr lang="en-US" sz="1800" u="sng" dirty="0">
                          <a:effectLst/>
                          <a:hlinkClick r:id="rId5"/>
                        </a:rPr>
                        <a:t>ti</a:t>
                      </a:r>
                      <a:r>
                        <a:rPr lang="en-US" sz="1800" u="sng" spc="5" dirty="0">
                          <a:effectLst/>
                          <a:hlinkClick r:id="rId5"/>
                        </a:rPr>
                        <a:t>o</a:t>
                      </a:r>
                      <a:r>
                        <a:rPr lang="en-US" sz="1800" u="sng" dirty="0">
                          <a:effectLst/>
                          <a:hlinkClick r:id="rId5"/>
                        </a:rPr>
                        <a:t>n</a:t>
                      </a:r>
                      <a:r>
                        <a:rPr lang="en-US" sz="1800" u="sng" spc="5" dirty="0">
                          <a:effectLst/>
                          <a:hlinkClick r:id="rId5"/>
                        </a:rPr>
                        <a:t> </a:t>
                      </a:r>
                      <a:r>
                        <a:rPr lang="en-US" sz="1800" u="sng" dirty="0">
                          <a:effectLst/>
                          <a:hlinkClick r:id="rId5"/>
                        </a:rPr>
                        <a:t>S</a:t>
                      </a:r>
                      <a:r>
                        <a:rPr lang="en-US" sz="1800" u="sng" spc="5" dirty="0">
                          <a:effectLst/>
                          <a:hlinkClick r:id="rId5"/>
                        </a:rPr>
                        <a:t>e</a:t>
                      </a:r>
                      <a:r>
                        <a:rPr lang="en-US" sz="1800" u="sng" spc="-10" dirty="0">
                          <a:effectLst/>
                          <a:hlinkClick r:id="rId5"/>
                        </a:rPr>
                        <a:t>v</a:t>
                      </a:r>
                      <a:r>
                        <a:rPr lang="en-US" sz="1800" u="sng" spc="5" dirty="0">
                          <a:effectLst/>
                          <a:hlinkClick r:id="rId5"/>
                        </a:rPr>
                        <a:t>e</a:t>
                      </a:r>
                      <a:r>
                        <a:rPr lang="en-US" sz="1800" u="sng" dirty="0">
                          <a:effectLst/>
                          <a:hlinkClick r:id="rId5"/>
                        </a:rPr>
                        <a:t>ri</a:t>
                      </a:r>
                      <a:r>
                        <a:rPr lang="en-US" sz="1800" u="sng" spc="10" dirty="0">
                          <a:effectLst/>
                          <a:hlinkClick r:id="rId5"/>
                        </a:rPr>
                        <a:t>t</a:t>
                      </a:r>
                      <a:r>
                        <a:rPr lang="en-US" sz="1800" u="sng" dirty="0">
                          <a:effectLst/>
                          <a:hlinkClick r:id="rId5"/>
                        </a:rPr>
                        <a:t>y</a:t>
                      </a:r>
                      <a:r>
                        <a:rPr lang="en-US" sz="1800" u="sng" spc="-30" dirty="0">
                          <a:effectLst/>
                          <a:hlinkClick r:id="rId5"/>
                        </a:rPr>
                        <a:t> </a:t>
                      </a:r>
                      <a:r>
                        <a:rPr lang="en-US" sz="1800" u="sng" spc="5" dirty="0">
                          <a:effectLst/>
                          <a:hlinkClick r:id="rId5"/>
                        </a:rPr>
                        <a:t>I</a:t>
                      </a:r>
                      <a:r>
                        <a:rPr lang="en-US" sz="1800" u="sng" dirty="0">
                          <a:effectLst/>
                          <a:hlinkClick r:id="rId5"/>
                        </a:rPr>
                        <a:t>n</a:t>
                      </a:r>
                      <a:r>
                        <a:rPr lang="en-US" sz="1800" u="sng" spc="5" dirty="0">
                          <a:effectLst/>
                          <a:hlinkClick r:id="rId5"/>
                        </a:rPr>
                        <a:t>de</a:t>
                      </a:r>
                      <a:r>
                        <a:rPr lang="en-US" sz="1800" u="sng" dirty="0">
                          <a:effectLst/>
                          <a:hlinkClick r:id="rId5"/>
                        </a:rPr>
                        <a:t>x</a:t>
                      </a:r>
                      <a:endParaRPr lang="en-US" sz="1800" dirty="0">
                        <a:effectLst/>
                      </a:endParaRPr>
                    </a:p>
                  </a:txBody>
                  <a:tcPr marL="0" marR="0" marT="0" marB="0">
                    <a:solidFill>
                      <a:schemeClr val="accent1">
                        <a:lumMod val="20000"/>
                        <a:lumOff val="80000"/>
                      </a:schemeClr>
                    </a:solidFill>
                  </a:tcPr>
                </a:tc>
                <a:tc>
                  <a:txBody>
                    <a:bodyPr/>
                    <a:lstStyle/>
                    <a:p>
                      <a:pPr marL="64135" marR="283210">
                        <a:lnSpc>
                          <a:spcPct val="100000"/>
                        </a:lnSpc>
                        <a:spcBef>
                          <a:spcPts val="600"/>
                        </a:spcBef>
                        <a:spcAft>
                          <a:spcPts val="0"/>
                        </a:spcAft>
                      </a:pPr>
                      <a:r>
                        <a:rPr lang="en-US" sz="1400" dirty="0">
                          <a:effectLst/>
                        </a:rPr>
                        <a:t>S</a:t>
                      </a:r>
                      <a:r>
                        <a:rPr lang="en-US" sz="1400" spc="5" dirty="0">
                          <a:effectLst/>
                        </a:rPr>
                        <a:t>emi</a:t>
                      </a:r>
                      <a:r>
                        <a:rPr lang="en-US" sz="1400" dirty="0">
                          <a:effectLst/>
                        </a:rPr>
                        <a:t>-St</a:t>
                      </a:r>
                      <a:r>
                        <a:rPr lang="en-US" sz="1400" spc="-10" dirty="0">
                          <a:effectLst/>
                        </a:rPr>
                        <a:t>r</a:t>
                      </a:r>
                      <a:r>
                        <a:rPr lang="en-US" sz="1400" spc="5" dirty="0">
                          <a:effectLst/>
                        </a:rPr>
                        <a:t>uc</a:t>
                      </a:r>
                      <a:r>
                        <a:rPr lang="en-US" sz="1400" spc="-10" dirty="0">
                          <a:effectLst/>
                        </a:rPr>
                        <a:t>t</a:t>
                      </a:r>
                      <a:r>
                        <a:rPr lang="en-US" sz="1400" spc="5" dirty="0">
                          <a:effectLst/>
                        </a:rPr>
                        <a:t>u</a:t>
                      </a:r>
                      <a:r>
                        <a:rPr lang="en-US" sz="1400" dirty="0">
                          <a:effectLst/>
                        </a:rPr>
                        <a:t>r</a:t>
                      </a:r>
                      <a:r>
                        <a:rPr lang="en-US" sz="1400" spc="5" dirty="0">
                          <a:effectLst/>
                        </a:rPr>
                        <a:t>e</a:t>
                      </a:r>
                      <a:r>
                        <a:rPr lang="en-US" sz="1400" dirty="0">
                          <a:effectLst/>
                        </a:rPr>
                        <a:t>d</a:t>
                      </a:r>
                      <a:r>
                        <a:rPr lang="en-US" sz="1400" spc="5" dirty="0">
                          <a:effectLst/>
                        </a:rPr>
                        <a:t> 60-minute </a:t>
                      </a:r>
                      <a:r>
                        <a:rPr lang="en-US" sz="1400" spc="-10" dirty="0">
                          <a:effectLst/>
                        </a:rPr>
                        <a:t>i</a:t>
                      </a:r>
                      <a:r>
                        <a:rPr lang="en-US" sz="1400" spc="5" dirty="0">
                          <a:effectLst/>
                        </a:rPr>
                        <a:t>n</a:t>
                      </a:r>
                      <a:r>
                        <a:rPr lang="en-US" sz="1400" dirty="0">
                          <a:effectLst/>
                        </a:rPr>
                        <a:t>t</a:t>
                      </a:r>
                      <a:r>
                        <a:rPr lang="en-US" sz="1400" spc="5" dirty="0">
                          <a:effectLst/>
                        </a:rPr>
                        <a:t>e</a:t>
                      </a:r>
                      <a:r>
                        <a:rPr lang="en-US" sz="1400" dirty="0">
                          <a:effectLst/>
                        </a:rPr>
                        <a:t>r</a:t>
                      </a:r>
                      <a:r>
                        <a:rPr lang="en-US" sz="1400" spc="-5" dirty="0">
                          <a:effectLst/>
                        </a:rPr>
                        <a:t>v</a:t>
                      </a:r>
                      <a:r>
                        <a:rPr lang="en-US" sz="1400" spc="5" dirty="0">
                          <a:effectLst/>
                        </a:rPr>
                        <a:t>ie</a:t>
                      </a:r>
                      <a:r>
                        <a:rPr lang="en-US" sz="1400" spc="-5" dirty="0">
                          <a:effectLst/>
                        </a:rPr>
                        <a:t>w; </a:t>
                      </a:r>
                      <a:r>
                        <a:rPr lang="en-US" sz="1400" spc="5" dirty="0">
                          <a:effectLst/>
                        </a:rPr>
                        <a:t>155</a:t>
                      </a:r>
                      <a:r>
                        <a:rPr lang="en-US" sz="1400" spc="-10" dirty="0">
                          <a:effectLst/>
                        </a:rPr>
                        <a:t> </a:t>
                      </a:r>
                      <a:r>
                        <a:rPr lang="en-US" sz="1400" spc="5" dirty="0">
                          <a:effectLst/>
                        </a:rPr>
                        <a:t>i</a:t>
                      </a:r>
                      <a:r>
                        <a:rPr lang="en-US" sz="1400" dirty="0">
                          <a:effectLst/>
                        </a:rPr>
                        <a:t>t</a:t>
                      </a:r>
                      <a:r>
                        <a:rPr lang="en-US" sz="1400" spc="-5" dirty="0">
                          <a:effectLst/>
                        </a:rPr>
                        <a:t>e</a:t>
                      </a:r>
                      <a:r>
                        <a:rPr lang="en-US" sz="1400" spc="10" dirty="0">
                          <a:effectLst/>
                        </a:rPr>
                        <a:t>ms with </a:t>
                      </a:r>
                      <a:r>
                        <a:rPr lang="en-US" sz="1400" dirty="0">
                          <a:effectLst/>
                        </a:rPr>
                        <a:t>7</a:t>
                      </a:r>
                      <a:r>
                        <a:rPr lang="en-US" sz="1400" spc="5" dirty="0">
                          <a:effectLst/>
                        </a:rPr>
                        <a:t> s</a:t>
                      </a:r>
                      <a:r>
                        <a:rPr lang="en-US" sz="1400" spc="-10" dirty="0">
                          <a:effectLst/>
                        </a:rPr>
                        <a:t>u</a:t>
                      </a:r>
                      <a:r>
                        <a:rPr lang="en-US" sz="1400" spc="5" dirty="0">
                          <a:effectLst/>
                        </a:rPr>
                        <a:t>b</a:t>
                      </a:r>
                      <a:r>
                        <a:rPr lang="en-US" sz="1400" spc="-5" dirty="0">
                          <a:effectLst/>
                        </a:rPr>
                        <a:t>s</a:t>
                      </a:r>
                      <a:r>
                        <a:rPr lang="en-US" sz="1400" spc="5" dirty="0">
                          <a:effectLst/>
                        </a:rPr>
                        <a:t>ca</a:t>
                      </a:r>
                      <a:r>
                        <a:rPr lang="en-US" sz="1400" spc="-10" dirty="0">
                          <a:effectLst/>
                        </a:rPr>
                        <a:t>l</a:t>
                      </a:r>
                      <a:r>
                        <a:rPr lang="en-US" sz="1400" spc="5" dirty="0">
                          <a:effectLst/>
                        </a:rPr>
                        <a:t>e</a:t>
                      </a:r>
                      <a:r>
                        <a:rPr lang="en-US" sz="1400" dirty="0">
                          <a:effectLst/>
                        </a:rPr>
                        <a:t>s, including mental health status. Also reviews indicators of emotional, physical, and sexual abuse. Research validates its use for persons with CODs. Several versions are commonly used in custody settings (public domain).</a:t>
                      </a:r>
                      <a:endParaRPr lang="en-US" sz="1400" dirty="0">
                        <a:effectLst/>
                        <a:latin typeface="Calibri"/>
                        <a:ea typeface="Calibri"/>
                        <a:cs typeface="Times New Roman"/>
                      </a:endParaRPr>
                    </a:p>
                  </a:txBody>
                  <a:tcPr marL="0" marR="0" marT="0" marB="0">
                    <a:solidFill>
                      <a:schemeClr val="accent1">
                        <a:lumMod val="75000"/>
                      </a:schemeClr>
                    </a:solidFill>
                  </a:tcPr>
                </a:tc>
                <a:extLst>
                  <a:ext uri="{0D108BD9-81ED-4DB2-BD59-A6C34878D82A}">
                    <a16:rowId xmlns:a16="http://schemas.microsoft.com/office/drawing/2014/main" val="10002"/>
                  </a:ext>
                </a:extLst>
              </a:tr>
            </a:tbl>
          </a:graphicData>
        </a:graphic>
      </p:graphicFrame>
      <p:sp>
        <p:nvSpPr>
          <p:cNvPr id="4" name="Date Placeholder 3"/>
          <p:cNvSpPr>
            <a:spLocks noGrp="1"/>
          </p:cNvSpPr>
          <p:nvPr>
            <p:ph type="dt" sz="half" idx="10"/>
          </p:nvPr>
        </p:nvSpPr>
        <p:spPr/>
        <p:txBody>
          <a:bodyPr/>
          <a:lstStyle/>
          <a:p>
            <a:fld id="{9632A5BF-C191-4E82-B607-0C407A56A611}" type="datetime1">
              <a:rPr lang="en-US" smtClean="0"/>
              <a:t>3/21/2018</a:t>
            </a:fld>
            <a:endParaRPr lang="en-US"/>
          </a:p>
        </p:txBody>
      </p:sp>
      <p:sp>
        <p:nvSpPr>
          <p:cNvPr id="5" name="Slide Number Placeholder 4"/>
          <p:cNvSpPr>
            <a:spLocks noGrp="1"/>
          </p:cNvSpPr>
          <p:nvPr>
            <p:ph type="sldNum" sz="quarter" idx="12"/>
          </p:nvPr>
        </p:nvSpPr>
        <p:spPr/>
        <p:txBody>
          <a:bodyPr/>
          <a:lstStyle/>
          <a:p>
            <a:fld id="{C876179B-A874-4915-B3BF-44D2D233744E}" type="slidenum">
              <a:rPr lang="en-US" smtClean="0"/>
              <a:t>19</a:t>
            </a:fld>
            <a:endParaRPr lang="en-US"/>
          </a:p>
        </p:txBody>
      </p:sp>
      <p:sp>
        <p:nvSpPr>
          <p:cNvPr id="7" name="Rectangle 6"/>
          <p:cNvSpPr/>
          <p:nvPr/>
        </p:nvSpPr>
        <p:spPr>
          <a:xfrm>
            <a:off x="304800" y="5785991"/>
            <a:ext cx="8763000" cy="538609"/>
          </a:xfrm>
          <a:prstGeom prst="rect">
            <a:avLst/>
          </a:prstGeom>
        </p:spPr>
        <p:txBody>
          <a:bodyPr wrap="square">
            <a:spAutoFit/>
          </a:bodyPr>
          <a:lstStyle/>
          <a:p>
            <a:r>
              <a:rPr lang="en-US" sz="1600" b="1" dirty="0"/>
              <a:t>Screening and Assessment of CODs in the Justice System, SAMHSA, 2016:</a:t>
            </a:r>
          </a:p>
          <a:p>
            <a:r>
              <a:rPr lang="en-US" sz="1300" u="sng" dirty="0">
                <a:hlinkClick r:id="rId6"/>
              </a:rPr>
              <a:t>https://store.samhsa.gov/product/Screening-and-Assessment-of-Co-occurring-Disorders-in-the-Justice-System/SMA15-4930</a:t>
            </a:r>
            <a:endParaRPr lang="en-US" sz="1300" dirty="0"/>
          </a:p>
        </p:txBody>
      </p:sp>
    </p:spTree>
    <p:extLst>
      <p:ext uri="{BB962C8B-B14F-4D97-AF65-F5344CB8AC3E}">
        <p14:creationId xmlns:p14="http://schemas.microsoft.com/office/powerpoint/2010/main" val="1018551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Content Placeholder 6" descr="Boundaries+Presentation+PDF.pdf - Adobe Acrobat Pro"/>
          <p:cNvPicPr>
            <a:picLocks noChangeAspect="1"/>
          </p:cNvPicPr>
          <p:nvPr/>
        </p:nvPicPr>
        <p:blipFill>
          <a:blip r:embed="rId3">
            <a:extLst>
              <a:ext uri="{28A0092B-C50C-407E-A947-70E740481C1C}">
                <a14:useLocalDpi xmlns:a14="http://schemas.microsoft.com/office/drawing/2010/main" val="0"/>
              </a:ext>
            </a:extLst>
          </a:blip>
          <a:srcRect l="8524" t="30000" r="7185" b="13333"/>
          <a:stretch>
            <a:fillRect/>
          </a:stretch>
        </p:blipFill>
        <p:spPr bwMode="auto">
          <a:xfrm>
            <a:off x="177800" y="1343025"/>
            <a:ext cx="87884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C876179B-A874-4915-B3BF-44D2D233744E}" type="slidenum">
              <a:rPr lang="en-US" smtClean="0"/>
              <a:t>2</a:t>
            </a:fld>
            <a:endParaRPr lang="en-US"/>
          </a:p>
        </p:txBody>
      </p:sp>
      <p:sp>
        <p:nvSpPr>
          <p:cNvPr id="4" name="Date Placeholder 3"/>
          <p:cNvSpPr>
            <a:spLocks noGrp="1"/>
          </p:cNvSpPr>
          <p:nvPr>
            <p:ph type="dt" sz="half" idx="10"/>
          </p:nvPr>
        </p:nvSpPr>
        <p:spPr/>
        <p:txBody>
          <a:bodyPr/>
          <a:lstStyle/>
          <a:p>
            <a:fld id="{A1F5E714-0186-45B7-BA30-5C4FA9120CA3}" type="datetime1">
              <a:rPr lang="en-US" smtClean="0"/>
              <a:t>3/21/2018</a:t>
            </a:fld>
            <a:endParaRPr lang="en-US" dirty="0"/>
          </a:p>
        </p:txBody>
      </p:sp>
      <p:sp>
        <p:nvSpPr>
          <p:cNvPr id="6" name="Title 5"/>
          <p:cNvSpPr>
            <a:spLocks noGrp="1"/>
          </p:cNvSpPr>
          <p:nvPr>
            <p:ph type="title"/>
          </p:nvPr>
        </p:nvSpPr>
        <p:spPr/>
        <p:txBody>
          <a:bodyPr/>
          <a:lstStyle/>
          <a:p>
            <a:r>
              <a:rPr lang="en-US" dirty="0"/>
              <a:t>Housekeeping: Functions</a:t>
            </a:r>
          </a:p>
        </p:txBody>
      </p:sp>
    </p:spTree>
    <p:extLst>
      <p:ext uri="{BB962C8B-B14F-4D97-AF65-F5344CB8AC3E}">
        <p14:creationId xmlns:p14="http://schemas.microsoft.com/office/powerpoint/2010/main" val="4064085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0FA5-F002-4CE3-B371-99B081B11BFA}"/>
              </a:ext>
            </a:extLst>
          </p:cNvPr>
          <p:cNvSpPr>
            <a:spLocks noGrp="1"/>
          </p:cNvSpPr>
          <p:nvPr>
            <p:ph type="title"/>
          </p:nvPr>
        </p:nvSpPr>
        <p:spPr>
          <a:xfrm>
            <a:off x="457200" y="152400"/>
            <a:ext cx="8229600" cy="868362"/>
          </a:xfrm>
        </p:spPr>
        <p:txBody>
          <a:bodyPr>
            <a:normAutofit/>
          </a:bodyPr>
          <a:lstStyle/>
          <a:p>
            <a:r>
              <a:rPr lang="en-US" sz="3200" b="0" dirty="0">
                <a:solidFill>
                  <a:schemeClr val="tx2"/>
                </a:solidFill>
                <a:latin typeface="+mj-lt"/>
              </a:rPr>
              <a:t>Effects of Substances</a:t>
            </a:r>
          </a:p>
        </p:txBody>
      </p:sp>
      <p:sp>
        <p:nvSpPr>
          <p:cNvPr id="3" name="Content Placeholder 2">
            <a:extLst>
              <a:ext uri="{FF2B5EF4-FFF2-40B4-BE49-F238E27FC236}">
                <a16:creationId xmlns:a16="http://schemas.microsoft.com/office/drawing/2014/main" id="{64D2DC7A-693F-4109-A3EF-20664A54D30C}"/>
              </a:ext>
            </a:extLst>
          </p:cNvPr>
          <p:cNvSpPr>
            <a:spLocks noGrp="1"/>
          </p:cNvSpPr>
          <p:nvPr>
            <p:ph idx="1"/>
          </p:nvPr>
        </p:nvSpPr>
        <p:spPr>
          <a:xfrm>
            <a:off x="914400" y="1676399"/>
            <a:ext cx="7772400" cy="4343401"/>
          </a:xfrm>
        </p:spPr>
        <p:txBody>
          <a:bodyPr/>
          <a:lstStyle/>
          <a:p>
            <a:r>
              <a:rPr lang="en-US" dirty="0"/>
              <a:t>Cannabis</a:t>
            </a:r>
          </a:p>
          <a:p>
            <a:r>
              <a:rPr lang="en-US" dirty="0"/>
              <a:t>Cocaine</a:t>
            </a:r>
          </a:p>
          <a:p>
            <a:r>
              <a:rPr lang="en-US" dirty="0"/>
              <a:t>Other stimulants</a:t>
            </a:r>
          </a:p>
          <a:p>
            <a:r>
              <a:rPr lang="en-US" dirty="0"/>
              <a:t>‘Club’ drugs</a:t>
            </a:r>
          </a:p>
          <a:p>
            <a:r>
              <a:rPr lang="en-US" dirty="0"/>
              <a:t>Alcohol</a:t>
            </a:r>
          </a:p>
          <a:p>
            <a:r>
              <a:rPr lang="en-US" dirty="0"/>
              <a:t>Opioids </a:t>
            </a:r>
          </a:p>
        </p:txBody>
      </p:sp>
      <p:sp>
        <p:nvSpPr>
          <p:cNvPr id="4" name="Date Placeholder 3">
            <a:extLst>
              <a:ext uri="{FF2B5EF4-FFF2-40B4-BE49-F238E27FC236}">
                <a16:creationId xmlns:a16="http://schemas.microsoft.com/office/drawing/2014/main" id="{03F2BAC1-4AED-4689-9F69-4AA795281371}"/>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3ADCD114-06B8-4C1E-8278-0803F85BBA13}"/>
              </a:ext>
            </a:extLst>
          </p:cNvPr>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3975214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632A5BF-C191-4E82-B607-0C407A56A611}" type="datetime1">
              <a:rPr lang="en-US" smtClean="0"/>
              <a:t>3/21/2018</a:t>
            </a:fld>
            <a:endParaRPr lang="en-US"/>
          </a:p>
        </p:txBody>
      </p:sp>
      <p:sp>
        <p:nvSpPr>
          <p:cNvPr id="5" name="Slide Number Placeholder 4"/>
          <p:cNvSpPr>
            <a:spLocks noGrp="1"/>
          </p:cNvSpPr>
          <p:nvPr>
            <p:ph type="sldNum" sz="quarter" idx="12"/>
          </p:nvPr>
        </p:nvSpPr>
        <p:spPr/>
        <p:txBody>
          <a:bodyPr/>
          <a:lstStyle/>
          <a:p>
            <a:fld id="{C876179B-A874-4915-B3BF-44D2D233744E}" type="slidenum">
              <a:rPr lang="en-US" smtClean="0"/>
              <a:t>21</a:t>
            </a:fld>
            <a:endParaRPr lang="en-US"/>
          </a:p>
        </p:txBody>
      </p:sp>
      <p:pic>
        <p:nvPicPr>
          <p:cNvPr id="102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9442" r="10219" b="2834"/>
          <a:stretch/>
        </p:blipFill>
        <p:spPr bwMode="auto">
          <a:xfrm>
            <a:off x="304800" y="1158240"/>
            <a:ext cx="8382000"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609600" y="76200"/>
            <a:ext cx="8077200" cy="982981"/>
          </a:xfrm>
        </p:spPr>
        <p:txBody>
          <a:bodyPr>
            <a:normAutofit fontScale="90000"/>
          </a:bodyPr>
          <a:lstStyle/>
          <a:p>
            <a:r>
              <a:rPr lang="en-US" sz="3600" b="0" dirty="0">
                <a:solidFill>
                  <a:srgbClr val="002060"/>
                </a:solidFill>
                <a:latin typeface="+mj-lt"/>
              </a:rPr>
              <a:t>Rising Rates of Suicide Parallel Increases in Opioid Overdose Deaths</a:t>
            </a:r>
          </a:p>
        </p:txBody>
      </p:sp>
      <p:sp>
        <p:nvSpPr>
          <p:cNvPr id="8" name="Title 1"/>
          <p:cNvSpPr txBox="1">
            <a:spLocks/>
          </p:cNvSpPr>
          <p:nvPr/>
        </p:nvSpPr>
        <p:spPr>
          <a:xfrm>
            <a:off x="76200" y="5715000"/>
            <a:ext cx="8991600" cy="1066800"/>
          </a:xfrm>
          <a:prstGeom prst="rect">
            <a:avLst/>
          </a:prstGeom>
        </p:spPr>
        <p:txBody>
          <a:bodyPr vert="horz" lIns="91440" tIns="45720" rIns="91440" bIns="45720" rtlCol="0" anchor="ctr">
            <a:normAutofit fontScale="67500" lnSpcReduction="20000"/>
          </a:bodyPr>
          <a:lstStyle>
            <a:lvl1pPr algn="ctr"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l">
              <a:lnSpc>
                <a:spcPct val="120000"/>
              </a:lnSpc>
              <a:spcBef>
                <a:spcPts val="0"/>
              </a:spcBef>
            </a:pPr>
            <a:r>
              <a:rPr lang="en-US" sz="2200" b="0" dirty="0"/>
              <a:t>Number of U.S. Deaths by Drug Poisoning, Suicide, Homicide, Firearms, &amp; Motor Vehicles, 1999-2014</a:t>
            </a:r>
            <a:r>
              <a:rPr lang="en-US" sz="2000" b="0" dirty="0"/>
              <a:t>. </a:t>
            </a:r>
          </a:p>
          <a:p>
            <a:pPr>
              <a:spcBef>
                <a:spcPts val="0"/>
              </a:spcBef>
            </a:pPr>
            <a:r>
              <a:rPr lang="en-US" sz="1200" b="0" dirty="0"/>
              <a:t>						</a:t>
            </a:r>
          </a:p>
          <a:p>
            <a:pPr>
              <a:spcBef>
                <a:spcPts val="0"/>
              </a:spcBef>
            </a:pPr>
            <a:r>
              <a:rPr lang="en-US" sz="1200" b="0" dirty="0"/>
              <a:t>Source: DEA 2016 Drug Threat Assessment Report </a:t>
            </a:r>
            <a:r>
              <a:rPr lang="en-US" sz="1200" b="0" dirty="0">
                <a:latin typeface="Calibri"/>
                <a:ea typeface="Calibri"/>
                <a:cs typeface="Times New Roman"/>
              </a:rPr>
              <a:t>US Dept. of Justice</a:t>
            </a:r>
          </a:p>
          <a:p>
            <a:pPr>
              <a:lnSpc>
                <a:spcPct val="120000"/>
              </a:lnSpc>
            </a:pPr>
            <a:br>
              <a:rPr lang="en-US" sz="1600" dirty="0"/>
            </a:br>
            <a:endParaRPr lang="en-US" sz="1600" dirty="0"/>
          </a:p>
        </p:txBody>
      </p:sp>
    </p:spTree>
    <p:extLst>
      <p:ext uri="{BB962C8B-B14F-4D97-AF65-F5344CB8AC3E}">
        <p14:creationId xmlns:p14="http://schemas.microsoft.com/office/powerpoint/2010/main" val="3641762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F9D2-9F27-4891-A197-70DCE10EE805}"/>
              </a:ext>
            </a:extLst>
          </p:cNvPr>
          <p:cNvSpPr>
            <a:spLocks noGrp="1"/>
          </p:cNvSpPr>
          <p:nvPr>
            <p:ph type="title"/>
          </p:nvPr>
        </p:nvSpPr>
        <p:spPr>
          <a:xfrm>
            <a:off x="457200" y="136525"/>
            <a:ext cx="8229600" cy="1006475"/>
          </a:xfrm>
        </p:spPr>
        <p:txBody>
          <a:bodyPr>
            <a:normAutofit/>
          </a:bodyPr>
          <a:lstStyle/>
          <a:p>
            <a:r>
              <a:rPr lang="en-US" sz="3200" b="0" dirty="0">
                <a:solidFill>
                  <a:schemeClr val="tx2"/>
                </a:solidFill>
                <a:latin typeface="+mj-lt"/>
              </a:rPr>
              <a:t>Risk, Need &amp; Responsivity: Clients w/ CODs</a:t>
            </a:r>
            <a:endParaRPr lang="en-US" dirty="0"/>
          </a:p>
        </p:txBody>
      </p:sp>
      <p:sp>
        <p:nvSpPr>
          <p:cNvPr id="4" name="Date Placeholder 3">
            <a:extLst>
              <a:ext uri="{FF2B5EF4-FFF2-40B4-BE49-F238E27FC236}">
                <a16:creationId xmlns:a16="http://schemas.microsoft.com/office/drawing/2014/main" id="{4B4E2D0C-6E1E-41B6-8461-A77AB8524817}"/>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B4BB59BA-3C94-4568-B374-986588EF719C}"/>
              </a:ext>
            </a:extLst>
          </p:cNvPr>
          <p:cNvSpPr>
            <a:spLocks noGrp="1"/>
          </p:cNvSpPr>
          <p:nvPr>
            <p:ph type="sldNum" sz="quarter" idx="12"/>
          </p:nvPr>
        </p:nvSpPr>
        <p:spPr/>
        <p:txBody>
          <a:bodyPr/>
          <a:lstStyle/>
          <a:p>
            <a:fld id="{B6F15528-21DE-4FAA-801E-634DDDAF4B2B}" type="slidenum">
              <a:rPr lang="en-US" smtClean="0"/>
              <a:pPr/>
              <a:t>22</a:t>
            </a:fld>
            <a:endParaRPr lang="en-US"/>
          </a:p>
        </p:txBody>
      </p:sp>
      <p:pic>
        <p:nvPicPr>
          <p:cNvPr id="6" name="Content Placeholder 5">
            <a:extLst>
              <a:ext uri="{FF2B5EF4-FFF2-40B4-BE49-F238E27FC236}">
                <a16:creationId xmlns:a16="http://schemas.microsoft.com/office/drawing/2014/main" id="{50FC8016-9F45-4F41-8CA9-5F938B529C1C}"/>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5000" y="1447800"/>
            <a:ext cx="5334000" cy="4572000"/>
          </a:xfrm>
          <a:prstGeom prst="rect">
            <a:avLst/>
          </a:prstGeom>
        </p:spPr>
      </p:pic>
    </p:spTree>
    <p:extLst>
      <p:ext uri="{BB962C8B-B14F-4D97-AF65-F5344CB8AC3E}">
        <p14:creationId xmlns:p14="http://schemas.microsoft.com/office/powerpoint/2010/main" val="3514011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386E7-F0A2-4644-8CC8-6F975FA23C4F}"/>
              </a:ext>
            </a:extLst>
          </p:cNvPr>
          <p:cNvSpPr>
            <a:spLocks noGrp="1"/>
          </p:cNvSpPr>
          <p:nvPr>
            <p:ph type="title"/>
          </p:nvPr>
        </p:nvSpPr>
        <p:spPr/>
        <p:txBody>
          <a:bodyPr>
            <a:normAutofit/>
          </a:bodyPr>
          <a:lstStyle/>
          <a:p>
            <a:r>
              <a:rPr lang="en-US" sz="3200" b="0" dirty="0">
                <a:solidFill>
                  <a:schemeClr val="tx2"/>
                </a:solidFill>
                <a:latin typeface="+mj-lt"/>
              </a:rPr>
              <a:t>Integrated Dual Diagnosis Treatment</a:t>
            </a:r>
          </a:p>
        </p:txBody>
      </p:sp>
      <p:sp>
        <p:nvSpPr>
          <p:cNvPr id="4" name="Date Placeholder 3">
            <a:extLst>
              <a:ext uri="{FF2B5EF4-FFF2-40B4-BE49-F238E27FC236}">
                <a16:creationId xmlns:a16="http://schemas.microsoft.com/office/drawing/2014/main" id="{FAC325A6-CED4-4550-AD4C-A56F06D79BAF}"/>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4D566074-F0E7-4BBC-9798-0BF550060520}"/>
              </a:ext>
            </a:extLst>
          </p:cNvPr>
          <p:cNvSpPr>
            <a:spLocks noGrp="1"/>
          </p:cNvSpPr>
          <p:nvPr>
            <p:ph type="sldNum" sz="quarter" idx="12"/>
          </p:nvPr>
        </p:nvSpPr>
        <p:spPr/>
        <p:txBody>
          <a:bodyPr/>
          <a:lstStyle/>
          <a:p>
            <a:fld id="{B6F15528-21DE-4FAA-801E-634DDDAF4B2B}" type="slidenum">
              <a:rPr lang="en-US" smtClean="0"/>
              <a:pPr/>
              <a:t>23</a:t>
            </a:fld>
            <a:endParaRPr lang="en-US"/>
          </a:p>
        </p:txBody>
      </p:sp>
      <p:pic>
        <p:nvPicPr>
          <p:cNvPr id="6" name="Content Placeholder 5">
            <a:extLst>
              <a:ext uri="{FF2B5EF4-FFF2-40B4-BE49-F238E27FC236}">
                <a16:creationId xmlns:a16="http://schemas.microsoft.com/office/drawing/2014/main" id="{0502D664-7DA2-4FB7-A35A-7EC4684A8EFF}"/>
              </a:ext>
            </a:extLst>
          </p:cNvPr>
          <p:cNvPicPr>
            <a:picLocks noGrp="1"/>
          </p:cNvPicPr>
          <p:nvPr>
            <p:ph idx="1"/>
          </p:nvPr>
        </p:nvPicPr>
        <p:blipFill>
          <a:blip r:embed="rId3">
            <a:extLst>
              <a:ext uri="{BEBA8EAE-BF5A-486C-A8C5-ECC9F3942E4B}">
                <a14:imgProps xmlns:a14="http://schemas.microsoft.com/office/drawing/2010/main">
                  <a14:imgLayer r:embed="rId4">
                    <a14:imgEffect>
                      <a14:sharpenSoften amount="44000"/>
                    </a14:imgEffect>
                  </a14:imgLayer>
                </a14:imgProps>
              </a:ext>
            </a:extLst>
          </a:blip>
          <a:stretch>
            <a:fillRect/>
          </a:stretch>
        </p:blipFill>
        <p:spPr>
          <a:xfrm>
            <a:off x="457201" y="1295400"/>
            <a:ext cx="8229600" cy="4984750"/>
          </a:xfrm>
          <a:prstGeom prst="rect">
            <a:avLst/>
          </a:prstGeom>
          <a:ln w="22225">
            <a:solidFill>
              <a:schemeClr val="accent1"/>
            </a:solidFill>
          </a:ln>
        </p:spPr>
      </p:pic>
    </p:spTree>
    <p:extLst>
      <p:ext uri="{BB962C8B-B14F-4D97-AF65-F5344CB8AC3E}">
        <p14:creationId xmlns:p14="http://schemas.microsoft.com/office/powerpoint/2010/main" val="617332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8EE0A-1AC1-4461-9005-550908965CAB}"/>
              </a:ext>
            </a:extLst>
          </p:cNvPr>
          <p:cNvSpPr>
            <a:spLocks noGrp="1"/>
          </p:cNvSpPr>
          <p:nvPr>
            <p:ph type="title"/>
          </p:nvPr>
        </p:nvSpPr>
        <p:spPr/>
        <p:txBody>
          <a:bodyPr>
            <a:normAutofit/>
          </a:bodyPr>
          <a:lstStyle/>
          <a:p>
            <a:r>
              <a:rPr lang="en-US" sz="3200" b="0" dirty="0">
                <a:solidFill>
                  <a:schemeClr val="tx2"/>
                </a:solidFill>
                <a:latin typeface="+mj-lt"/>
              </a:rPr>
              <a:t>The Five C’s </a:t>
            </a:r>
          </a:p>
        </p:txBody>
      </p:sp>
      <p:sp>
        <p:nvSpPr>
          <p:cNvPr id="3" name="Content Placeholder 2">
            <a:extLst>
              <a:ext uri="{FF2B5EF4-FFF2-40B4-BE49-F238E27FC236}">
                <a16:creationId xmlns:a16="http://schemas.microsoft.com/office/drawing/2014/main" id="{B38C30A2-C059-4EDE-88FA-ABB860E3FDB6}"/>
              </a:ext>
            </a:extLst>
          </p:cNvPr>
          <p:cNvSpPr>
            <a:spLocks noGrp="1"/>
          </p:cNvSpPr>
          <p:nvPr>
            <p:ph idx="1"/>
          </p:nvPr>
        </p:nvSpPr>
        <p:spPr>
          <a:xfrm>
            <a:off x="838200" y="1798637"/>
            <a:ext cx="7543800" cy="4221163"/>
          </a:xfrm>
        </p:spPr>
        <p:txBody>
          <a:bodyPr/>
          <a:lstStyle/>
          <a:p>
            <a:pPr>
              <a:spcAft>
                <a:spcPts val="1800"/>
              </a:spcAft>
            </a:pPr>
            <a:r>
              <a:rPr lang="en-US" dirty="0"/>
              <a:t>Communication</a:t>
            </a:r>
            <a:endParaRPr lang="en-US" sz="1200" dirty="0"/>
          </a:p>
          <a:p>
            <a:pPr>
              <a:spcAft>
                <a:spcPts val="1800"/>
              </a:spcAft>
            </a:pPr>
            <a:r>
              <a:rPr lang="en-US" dirty="0"/>
              <a:t>Collaboration</a:t>
            </a:r>
            <a:endParaRPr lang="en-US" sz="1200" dirty="0"/>
          </a:p>
          <a:p>
            <a:pPr>
              <a:spcAft>
                <a:spcPts val="1800"/>
              </a:spcAft>
            </a:pPr>
            <a:r>
              <a:rPr lang="en-US" dirty="0"/>
              <a:t>Coordination</a:t>
            </a:r>
            <a:endParaRPr lang="en-US" sz="1200" dirty="0"/>
          </a:p>
          <a:p>
            <a:pPr>
              <a:spcAft>
                <a:spcPts val="1800"/>
              </a:spcAft>
            </a:pPr>
            <a:r>
              <a:rPr lang="en-US" dirty="0"/>
              <a:t>Consultation</a:t>
            </a:r>
            <a:endParaRPr lang="en-US" sz="1200" dirty="0"/>
          </a:p>
          <a:p>
            <a:pPr>
              <a:spcAft>
                <a:spcPts val="1800"/>
              </a:spcAft>
            </a:pPr>
            <a:r>
              <a:rPr lang="en-US" dirty="0"/>
              <a:t>Cross-training</a:t>
            </a:r>
          </a:p>
          <a:p>
            <a:endParaRPr lang="en-US" dirty="0"/>
          </a:p>
        </p:txBody>
      </p:sp>
      <p:sp>
        <p:nvSpPr>
          <p:cNvPr id="4" name="Date Placeholder 3">
            <a:extLst>
              <a:ext uri="{FF2B5EF4-FFF2-40B4-BE49-F238E27FC236}">
                <a16:creationId xmlns:a16="http://schemas.microsoft.com/office/drawing/2014/main" id="{C136BE82-9B14-47DD-8B13-68AAD96075B0}"/>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35F228F6-DA1B-4712-922E-412431B8B479}"/>
              </a:ext>
            </a:extLst>
          </p:cNvPr>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3519785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C2FC1-BF69-4877-BD99-2E10153E40E0}"/>
              </a:ext>
            </a:extLst>
          </p:cNvPr>
          <p:cNvSpPr>
            <a:spLocks noGrp="1"/>
          </p:cNvSpPr>
          <p:nvPr>
            <p:ph type="title"/>
          </p:nvPr>
        </p:nvSpPr>
        <p:spPr>
          <a:xfrm>
            <a:off x="457200" y="136525"/>
            <a:ext cx="8229600" cy="868362"/>
          </a:xfrm>
        </p:spPr>
        <p:txBody>
          <a:bodyPr>
            <a:normAutofit/>
          </a:bodyPr>
          <a:lstStyle/>
          <a:p>
            <a:r>
              <a:rPr lang="en-US" sz="3200" b="0" dirty="0">
                <a:solidFill>
                  <a:schemeClr val="tx2"/>
                </a:solidFill>
                <a:latin typeface="+mj-lt"/>
              </a:rPr>
              <a:t>Effective Approaches</a:t>
            </a:r>
          </a:p>
        </p:txBody>
      </p:sp>
      <p:sp>
        <p:nvSpPr>
          <p:cNvPr id="3" name="Content Placeholder 2">
            <a:extLst>
              <a:ext uri="{FF2B5EF4-FFF2-40B4-BE49-F238E27FC236}">
                <a16:creationId xmlns:a16="http://schemas.microsoft.com/office/drawing/2014/main" id="{7CDE48BF-D8CD-48EC-9E60-F44AC83A18C9}"/>
              </a:ext>
            </a:extLst>
          </p:cNvPr>
          <p:cNvSpPr>
            <a:spLocks noGrp="1"/>
          </p:cNvSpPr>
          <p:nvPr>
            <p:ph idx="1"/>
          </p:nvPr>
        </p:nvSpPr>
        <p:spPr>
          <a:xfrm>
            <a:off x="457200" y="1493837"/>
            <a:ext cx="8229600" cy="4754563"/>
          </a:xfrm>
        </p:spPr>
        <p:txBody>
          <a:bodyPr>
            <a:normAutofit/>
          </a:bodyPr>
          <a:lstStyle/>
          <a:p>
            <a:pPr marL="457200" indent="-457200">
              <a:spcAft>
                <a:spcPts val="1200"/>
              </a:spcAft>
              <a:buAutoNum type="arabicPeriod"/>
            </a:pPr>
            <a:r>
              <a:rPr lang="en-US" sz="2400" b="1" i="1" dirty="0"/>
              <a:t>Cognitive-Behavioral Therapy (CBT)</a:t>
            </a:r>
            <a:r>
              <a:rPr lang="en-US" sz="2400" b="1" dirty="0">
                <a:ea typeface="Calibri" panose="020F0502020204030204" pitchFamily="34" charset="0"/>
              </a:rPr>
              <a:t> </a:t>
            </a:r>
            <a:endParaRPr lang="en-US" sz="1200" b="1" dirty="0">
              <a:ea typeface="Calibri" panose="020F0502020204030204" pitchFamily="34" charset="0"/>
            </a:endParaRPr>
          </a:p>
          <a:p>
            <a:pPr marL="457200" indent="-457200">
              <a:spcAft>
                <a:spcPts val="1200"/>
              </a:spcAft>
              <a:buFont typeface="+mj-lt"/>
              <a:buAutoNum type="arabicPeriod" startAt="2"/>
            </a:pPr>
            <a:r>
              <a:rPr lang="en-US" sz="2400" b="1" i="1" spc="-5" dirty="0">
                <a:ea typeface="Arial" panose="020B0604020202020204" pitchFamily="34" charset="0"/>
              </a:rPr>
              <a:t>M</a:t>
            </a:r>
            <a:r>
              <a:rPr lang="en-US" sz="2400" b="1" i="1" spc="5" dirty="0">
                <a:ea typeface="Arial" panose="020B0604020202020204" pitchFamily="34" charset="0"/>
              </a:rPr>
              <a:t>e</a:t>
            </a:r>
            <a:r>
              <a:rPr lang="en-US" sz="2400" b="1" i="1" dirty="0">
                <a:ea typeface="Arial" panose="020B0604020202020204" pitchFamily="34" charset="0"/>
              </a:rPr>
              <a:t>di</a:t>
            </a:r>
            <a:r>
              <a:rPr lang="en-US" sz="2400" b="1" i="1" spc="5" dirty="0">
                <a:ea typeface="Arial" panose="020B0604020202020204" pitchFamily="34" charset="0"/>
              </a:rPr>
              <a:t>ca</a:t>
            </a:r>
            <a:r>
              <a:rPr lang="en-US" sz="2400" b="1" i="1" dirty="0">
                <a:ea typeface="Arial" panose="020B0604020202020204" pitchFamily="34" charset="0"/>
              </a:rPr>
              <a:t>tions</a:t>
            </a:r>
          </a:p>
          <a:p>
            <a:pPr marL="800100" lvl="2" indent="0">
              <a:spcBef>
                <a:spcPts val="0"/>
              </a:spcBef>
              <a:spcAft>
                <a:spcPts val="0"/>
              </a:spcAft>
              <a:buNone/>
            </a:pPr>
            <a:r>
              <a:rPr lang="en-US" sz="1600" b="1" i="1" dirty="0">
                <a:ea typeface="Arial" panose="020B0604020202020204" pitchFamily="34" charset="0"/>
              </a:rPr>
              <a:t>Medication-</a:t>
            </a:r>
            <a:r>
              <a:rPr lang="en-US" sz="1600" b="1" i="1" spc="-5" dirty="0">
                <a:ea typeface="Arial" panose="020B0604020202020204" pitchFamily="34" charset="0"/>
              </a:rPr>
              <a:t>A</a:t>
            </a:r>
            <a:r>
              <a:rPr lang="en-US" sz="1600" b="1" i="1" spc="5" dirty="0">
                <a:ea typeface="Arial" panose="020B0604020202020204" pitchFamily="34" charset="0"/>
              </a:rPr>
              <a:t>s</a:t>
            </a:r>
            <a:r>
              <a:rPr lang="en-US" sz="1600" b="1" i="1" spc="-5" dirty="0">
                <a:ea typeface="Arial" panose="020B0604020202020204" pitchFamily="34" charset="0"/>
              </a:rPr>
              <a:t>s</a:t>
            </a:r>
            <a:r>
              <a:rPr lang="en-US" sz="1600" b="1" i="1" dirty="0">
                <a:ea typeface="Arial" panose="020B0604020202020204" pitchFamily="34" charset="0"/>
              </a:rPr>
              <a:t>i</a:t>
            </a:r>
            <a:r>
              <a:rPr lang="en-US" sz="1600" b="1" i="1" spc="5" dirty="0">
                <a:ea typeface="Arial" panose="020B0604020202020204" pitchFamily="34" charset="0"/>
              </a:rPr>
              <a:t>s</a:t>
            </a:r>
            <a:r>
              <a:rPr lang="en-US" sz="1600" b="1" i="1" dirty="0">
                <a:ea typeface="Arial" panose="020B0604020202020204" pitchFamily="34" charset="0"/>
              </a:rPr>
              <a:t>ted</a:t>
            </a:r>
            <a:r>
              <a:rPr lang="en-US" sz="1600" b="1" i="1" spc="-10" dirty="0">
                <a:ea typeface="Arial" panose="020B0604020202020204" pitchFamily="34" charset="0"/>
              </a:rPr>
              <a:t> </a:t>
            </a:r>
            <a:r>
              <a:rPr lang="en-US" sz="1600" b="1" i="1" dirty="0">
                <a:ea typeface="Arial" panose="020B0604020202020204" pitchFamily="34" charset="0"/>
              </a:rPr>
              <a:t>Tr</a:t>
            </a:r>
            <a:r>
              <a:rPr lang="en-US" sz="1600" b="1" i="1" spc="5" dirty="0">
                <a:ea typeface="Arial" panose="020B0604020202020204" pitchFamily="34" charset="0"/>
              </a:rPr>
              <a:t>ea</a:t>
            </a:r>
            <a:r>
              <a:rPr lang="en-US" sz="1600" b="1" i="1" dirty="0">
                <a:ea typeface="Arial" panose="020B0604020202020204" pitchFamily="34" charset="0"/>
              </a:rPr>
              <a:t>tmen</a:t>
            </a:r>
            <a:r>
              <a:rPr lang="en-US" sz="1600" b="1" i="1" spc="10" dirty="0">
                <a:ea typeface="Arial" panose="020B0604020202020204" pitchFamily="34" charset="0"/>
              </a:rPr>
              <a:t>t (for OUDs and AUDs)</a:t>
            </a:r>
          </a:p>
          <a:p>
            <a:pPr marL="800100" lvl="2" indent="0">
              <a:spcBef>
                <a:spcPts val="0"/>
              </a:spcBef>
              <a:spcAft>
                <a:spcPts val="1200"/>
              </a:spcAft>
              <a:buNone/>
            </a:pPr>
            <a:r>
              <a:rPr lang="en-US" sz="1600" b="1" i="1" spc="10" dirty="0">
                <a:ea typeface="Arial" panose="020B0604020202020204" pitchFamily="34" charset="0"/>
              </a:rPr>
              <a:t>Psychiatric Medication Management</a:t>
            </a:r>
          </a:p>
          <a:p>
            <a:pPr marL="342900" indent="-457200">
              <a:spcAft>
                <a:spcPts val="1200"/>
              </a:spcAft>
              <a:buFont typeface="+mj-lt"/>
              <a:buAutoNum type="arabicPeriod" startAt="2"/>
            </a:pPr>
            <a:r>
              <a:rPr lang="en-US" sz="2400" b="1" i="1" dirty="0"/>
              <a:t>Motivational Interventions</a:t>
            </a:r>
          </a:p>
          <a:p>
            <a:pPr marL="457200" indent="-457200">
              <a:spcAft>
                <a:spcPts val="1200"/>
              </a:spcAft>
              <a:buAutoNum type="arabicPeriod" startAt="4"/>
            </a:pPr>
            <a:r>
              <a:rPr lang="en-US" sz="2400" b="1" i="1" dirty="0"/>
              <a:t>Strength-based Recovery Management </a:t>
            </a:r>
            <a:endParaRPr lang="en-US" sz="1200" dirty="0"/>
          </a:p>
          <a:p>
            <a:pPr marL="457200" indent="-457200">
              <a:spcAft>
                <a:spcPts val="1200"/>
              </a:spcAft>
              <a:buAutoNum type="arabicPeriod" startAt="5"/>
            </a:pPr>
            <a:r>
              <a:rPr lang="en-US" sz="2400" b="1" i="1" dirty="0"/>
              <a:t>Integrated Trauma and SUD Interventions</a:t>
            </a:r>
            <a:endParaRPr lang="en-US" sz="1200" b="1" i="1" dirty="0"/>
          </a:p>
          <a:p>
            <a:pPr marL="457200" indent="-457200">
              <a:spcAft>
                <a:spcPts val="1200"/>
              </a:spcAft>
              <a:buAutoNum type="arabicPeriod" startAt="5"/>
            </a:pPr>
            <a:r>
              <a:rPr lang="en-US" sz="2400" b="1" i="1" dirty="0"/>
              <a:t>Intensive Case Management Models (ACT &amp; FACT)</a:t>
            </a:r>
            <a:endParaRPr lang="en-US" dirty="0"/>
          </a:p>
        </p:txBody>
      </p:sp>
      <p:sp>
        <p:nvSpPr>
          <p:cNvPr id="4" name="Date Placeholder 3">
            <a:extLst>
              <a:ext uri="{FF2B5EF4-FFF2-40B4-BE49-F238E27FC236}">
                <a16:creationId xmlns:a16="http://schemas.microsoft.com/office/drawing/2014/main" id="{A1A085F3-496F-456D-850D-E796286AD031}"/>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1BF30F3B-8EC1-4CB7-8D33-6110E9704A80}"/>
              </a:ext>
            </a:extLst>
          </p:cNvPr>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3749249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B6EBE-2B5F-4818-AD35-6CCBA3677E12}"/>
              </a:ext>
            </a:extLst>
          </p:cNvPr>
          <p:cNvSpPr>
            <a:spLocks noGrp="1"/>
          </p:cNvSpPr>
          <p:nvPr>
            <p:ph type="title"/>
          </p:nvPr>
        </p:nvSpPr>
        <p:spPr>
          <a:xfrm>
            <a:off x="457200" y="152400"/>
            <a:ext cx="8229600" cy="868362"/>
          </a:xfrm>
        </p:spPr>
        <p:txBody>
          <a:bodyPr>
            <a:normAutofit/>
          </a:bodyPr>
          <a:lstStyle/>
          <a:p>
            <a:r>
              <a:rPr lang="en-US" sz="3200" b="0" dirty="0">
                <a:solidFill>
                  <a:schemeClr val="tx2"/>
                </a:solidFill>
                <a:latin typeface="+mj-lt"/>
              </a:rPr>
              <a:t>Medications</a:t>
            </a:r>
          </a:p>
        </p:txBody>
      </p:sp>
      <p:sp>
        <p:nvSpPr>
          <p:cNvPr id="3" name="Content Placeholder 2">
            <a:extLst>
              <a:ext uri="{FF2B5EF4-FFF2-40B4-BE49-F238E27FC236}">
                <a16:creationId xmlns:a16="http://schemas.microsoft.com/office/drawing/2014/main" id="{20EFF9F3-CDFD-4F19-97F4-ED35DEC5288F}"/>
              </a:ext>
            </a:extLst>
          </p:cNvPr>
          <p:cNvSpPr>
            <a:spLocks noGrp="1"/>
          </p:cNvSpPr>
          <p:nvPr>
            <p:ph idx="1"/>
          </p:nvPr>
        </p:nvSpPr>
        <p:spPr>
          <a:xfrm>
            <a:off x="762000" y="1798637"/>
            <a:ext cx="7924800" cy="3916363"/>
          </a:xfrm>
        </p:spPr>
        <p:txBody>
          <a:bodyPr/>
          <a:lstStyle/>
          <a:p>
            <a:r>
              <a:rPr lang="en-US" dirty="0"/>
              <a:t>AUDs</a:t>
            </a:r>
          </a:p>
          <a:p>
            <a:r>
              <a:rPr lang="en-US" dirty="0"/>
              <a:t>OUDs</a:t>
            </a:r>
          </a:p>
          <a:p>
            <a:r>
              <a:rPr lang="en-US" dirty="0"/>
              <a:t>Mood stabilizers</a:t>
            </a:r>
          </a:p>
          <a:p>
            <a:r>
              <a:rPr lang="en-US" dirty="0"/>
              <a:t>Anti-depressants</a:t>
            </a:r>
          </a:p>
          <a:p>
            <a:r>
              <a:rPr lang="en-US" dirty="0"/>
              <a:t>Anti-psychotics</a:t>
            </a:r>
          </a:p>
        </p:txBody>
      </p:sp>
      <p:sp>
        <p:nvSpPr>
          <p:cNvPr id="4" name="Date Placeholder 3">
            <a:extLst>
              <a:ext uri="{FF2B5EF4-FFF2-40B4-BE49-F238E27FC236}">
                <a16:creationId xmlns:a16="http://schemas.microsoft.com/office/drawing/2014/main" id="{29F24F3B-2139-48EA-B781-A9240813F7DC}"/>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A6D25F76-0A78-43BF-A95E-D31B29531B3C}"/>
              </a:ext>
            </a:extLst>
          </p:cNvPr>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2611530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3701-25A5-4DC7-B1FA-3AB517F36BAF}"/>
              </a:ext>
            </a:extLst>
          </p:cNvPr>
          <p:cNvSpPr>
            <a:spLocks noGrp="1"/>
          </p:cNvSpPr>
          <p:nvPr>
            <p:ph type="title"/>
          </p:nvPr>
        </p:nvSpPr>
        <p:spPr>
          <a:xfrm>
            <a:off x="533400" y="0"/>
            <a:ext cx="8077200" cy="1066801"/>
          </a:xfrm>
        </p:spPr>
        <p:txBody>
          <a:bodyPr>
            <a:normAutofit/>
          </a:bodyPr>
          <a:lstStyle/>
          <a:p>
            <a:r>
              <a:rPr lang="en-US" sz="3200" b="0" dirty="0">
                <a:solidFill>
                  <a:srgbClr val="002060"/>
                </a:solidFill>
                <a:latin typeface="+mj-lt"/>
              </a:rPr>
              <a:t>Poll: Most Effective Component/ Approaches</a:t>
            </a:r>
          </a:p>
        </p:txBody>
      </p:sp>
      <p:sp>
        <p:nvSpPr>
          <p:cNvPr id="3" name="Content Placeholder 2">
            <a:extLst>
              <a:ext uri="{FF2B5EF4-FFF2-40B4-BE49-F238E27FC236}">
                <a16:creationId xmlns:a16="http://schemas.microsoft.com/office/drawing/2014/main" id="{E95E7130-7801-4CEB-9A5F-D4F1AAC72F43}"/>
              </a:ext>
            </a:extLst>
          </p:cNvPr>
          <p:cNvSpPr>
            <a:spLocks noGrp="1"/>
          </p:cNvSpPr>
          <p:nvPr>
            <p:ph idx="1"/>
          </p:nvPr>
        </p:nvSpPr>
        <p:spPr>
          <a:xfrm>
            <a:off x="381000" y="1371600"/>
            <a:ext cx="8534400" cy="4805363"/>
          </a:xfrm>
        </p:spPr>
        <p:txBody>
          <a:bodyPr>
            <a:normAutofit/>
          </a:bodyPr>
          <a:lstStyle/>
          <a:p>
            <a:pPr marL="0" indent="0" algn="ctr">
              <a:buNone/>
            </a:pPr>
            <a:endParaRPr lang="en-US" sz="4400" b="1" dirty="0"/>
          </a:p>
          <a:p>
            <a:pPr marL="0" indent="0" algn="ctr">
              <a:buNone/>
            </a:pPr>
            <a:endParaRPr lang="en-US" sz="4400" b="1" dirty="0"/>
          </a:p>
          <a:p>
            <a:pPr marL="0" indent="0" algn="ctr">
              <a:buNone/>
            </a:pPr>
            <a:r>
              <a:rPr lang="en-US" sz="4400" b="1" dirty="0"/>
              <a:t>See poll question below…</a:t>
            </a:r>
          </a:p>
          <a:p>
            <a:pPr marL="0" indent="0">
              <a:buNone/>
            </a:pPr>
            <a:endParaRPr lang="en-US" sz="2400" dirty="0"/>
          </a:p>
        </p:txBody>
      </p:sp>
      <p:sp>
        <p:nvSpPr>
          <p:cNvPr id="4" name="Date Placeholder 3">
            <a:extLst>
              <a:ext uri="{FF2B5EF4-FFF2-40B4-BE49-F238E27FC236}">
                <a16:creationId xmlns:a16="http://schemas.microsoft.com/office/drawing/2014/main" id="{D3DD1D5A-044A-4DFD-B619-044D98B03508}"/>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A2BA1AFE-9E95-4E28-8CCC-3D260C6FEF23}"/>
              </a:ext>
            </a:extLst>
          </p:cNvPr>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2103112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solidFill>
                  <a:srgbClr val="002060"/>
                </a:solidFill>
                <a:latin typeface="+mj-lt"/>
              </a:rPr>
              <a:t>Poll results</a:t>
            </a:r>
          </a:p>
        </p:txBody>
      </p:sp>
      <p:sp>
        <p:nvSpPr>
          <p:cNvPr id="3" name="Content Placeholder 2"/>
          <p:cNvSpPr>
            <a:spLocks noGrp="1"/>
          </p:cNvSpPr>
          <p:nvPr>
            <p:ph idx="1"/>
          </p:nvPr>
        </p:nvSpPr>
        <p:spPr>
          <a:xfrm>
            <a:off x="381000" y="1371600"/>
            <a:ext cx="8382000" cy="4805363"/>
          </a:xfrm>
        </p:spPr>
        <p:txBody>
          <a:bodyPr>
            <a:normAutofit/>
          </a:bodyPr>
          <a:lstStyle/>
          <a:p>
            <a:endParaRPr lang="en-US" dirty="0"/>
          </a:p>
          <a:p>
            <a:pPr marL="0" indent="0" algn="ctr">
              <a:buNone/>
            </a:pPr>
            <a:r>
              <a:rPr lang="en-US" sz="4400" b="1" dirty="0"/>
              <a:t>See poll results below…</a:t>
            </a:r>
          </a:p>
          <a:p>
            <a:endParaRPr lang="en-US" dirty="0"/>
          </a:p>
          <a:p>
            <a:pPr marL="0" indent="0">
              <a:buNone/>
            </a:pPr>
            <a:endParaRPr lang="en-US" dirty="0"/>
          </a:p>
          <a:p>
            <a:pPr marL="0" indent="0" algn="ctr">
              <a:buNone/>
            </a:pPr>
            <a:r>
              <a:rPr lang="en-US" sz="2000" dirty="0">
                <a:latin typeface="+mn-lt"/>
              </a:rPr>
              <a:t>Thank you all for participating and for sharing insights, challenges and successes regarding mental health concerns in RSAT programs.  Any further discussion, information you have to share or questions/requests are most welcome!</a:t>
            </a:r>
          </a:p>
        </p:txBody>
      </p:sp>
      <p:sp>
        <p:nvSpPr>
          <p:cNvPr id="4" name="Date Placeholder 3"/>
          <p:cNvSpPr>
            <a:spLocks noGrp="1"/>
          </p:cNvSpPr>
          <p:nvPr>
            <p:ph type="dt" sz="half" idx="10"/>
          </p:nvPr>
        </p:nvSpPr>
        <p:spPr/>
        <p:txBody>
          <a:bodyPr/>
          <a:lstStyle/>
          <a:p>
            <a:fld id="{9632A5BF-C191-4E82-B607-0C407A56A611}" type="datetime1">
              <a:rPr lang="en-US" smtClean="0"/>
              <a:t>3/21/2018</a:t>
            </a:fld>
            <a:endParaRPr lang="en-US"/>
          </a:p>
        </p:txBody>
      </p:sp>
      <p:sp>
        <p:nvSpPr>
          <p:cNvPr id="5" name="Slide Number Placeholder 4"/>
          <p:cNvSpPr>
            <a:spLocks noGrp="1"/>
          </p:cNvSpPr>
          <p:nvPr>
            <p:ph type="sldNum" sz="quarter" idx="12"/>
          </p:nvPr>
        </p:nvSpPr>
        <p:spPr/>
        <p:txBody>
          <a:bodyPr/>
          <a:lstStyle/>
          <a:p>
            <a:fld id="{C876179B-A874-4915-B3BF-44D2D233744E}" type="slidenum">
              <a:rPr lang="en-US" smtClean="0"/>
              <a:t>28</a:t>
            </a:fld>
            <a:endParaRPr lang="en-US" dirty="0"/>
          </a:p>
        </p:txBody>
      </p:sp>
    </p:spTree>
    <p:extLst>
      <p:ext uri="{BB962C8B-B14F-4D97-AF65-F5344CB8AC3E}">
        <p14:creationId xmlns:p14="http://schemas.microsoft.com/office/powerpoint/2010/main" val="3299961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Questions?</a:t>
            </a:r>
          </a:p>
        </p:txBody>
      </p:sp>
      <p:sp>
        <p:nvSpPr>
          <p:cNvPr id="6" name="Content Placeholder 5"/>
          <p:cNvSpPr>
            <a:spLocks noGrp="1"/>
          </p:cNvSpPr>
          <p:nvPr>
            <p:ph idx="1"/>
          </p:nvPr>
        </p:nvSpPr>
        <p:spPr/>
        <p:txBody>
          <a:bodyPr>
            <a:normAutofit lnSpcReduction="10000"/>
          </a:bodyPr>
          <a:lstStyle/>
          <a:p>
            <a:pPr marL="0" indent="0" algn="ctr">
              <a:buNone/>
              <a:defRPr/>
            </a:pPr>
            <a:r>
              <a:rPr lang="en-US" sz="3300" dirty="0"/>
              <a:t>Type your question in the Q&amp;A box </a:t>
            </a:r>
            <a:br>
              <a:rPr lang="en-US" sz="3300" dirty="0"/>
            </a:br>
            <a:r>
              <a:rPr lang="en-US" sz="3300" dirty="0"/>
              <a:t>on your computer screen.</a:t>
            </a:r>
          </a:p>
          <a:p>
            <a:pPr marL="0" indent="0">
              <a:buNone/>
              <a:defRPr/>
            </a:pPr>
            <a:endParaRPr lang="en-US" sz="3300" dirty="0"/>
          </a:p>
          <a:p>
            <a:pPr marL="0" indent="0" algn="ctr">
              <a:spcBef>
                <a:spcPts val="600"/>
              </a:spcBef>
              <a:spcAft>
                <a:spcPts val="1200"/>
              </a:spcAft>
              <a:buNone/>
              <a:defRPr/>
            </a:pPr>
            <a:r>
              <a:rPr lang="en-US" sz="3300" dirty="0"/>
              <a:t>Speaker Contact Info</a:t>
            </a:r>
          </a:p>
          <a:p>
            <a:pPr marL="0" indent="0" algn="ctr">
              <a:buNone/>
              <a:defRPr/>
            </a:pPr>
            <a:endParaRPr lang="en-US" sz="4000" dirty="0"/>
          </a:p>
          <a:p>
            <a:pPr marL="0" indent="0" algn="ctr">
              <a:buNone/>
              <a:defRPr/>
            </a:pPr>
            <a:r>
              <a:rPr lang="en-US" sz="4000" dirty="0"/>
              <a:t>Niki Miller</a:t>
            </a:r>
          </a:p>
          <a:p>
            <a:pPr marL="0" indent="0" algn="ctr">
              <a:lnSpc>
                <a:spcPct val="120000"/>
              </a:lnSpc>
              <a:spcBef>
                <a:spcPts val="0"/>
              </a:spcBef>
              <a:spcAft>
                <a:spcPts val="0"/>
              </a:spcAft>
              <a:buNone/>
            </a:pPr>
            <a:r>
              <a:rPr lang="en-US" sz="4000" dirty="0">
                <a:hlinkClick r:id="rId3"/>
              </a:rPr>
              <a:t>Nmiller@ahpnet.com</a:t>
            </a:r>
            <a:endParaRPr lang="en-US" sz="4000" dirty="0"/>
          </a:p>
        </p:txBody>
      </p:sp>
      <p:sp>
        <p:nvSpPr>
          <p:cNvPr id="3" name="Date Placeholder 2"/>
          <p:cNvSpPr>
            <a:spLocks noGrp="1"/>
          </p:cNvSpPr>
          <p:nvPr>
            <p:ph type="dt" sz="half" idx="10"/>
          </p:nvPr>
        </p:nvSpPr>
        <p:spPr/>
        <p:txBody>
          <a:bodyPr/>
          <a:lstStyle/>
          <a:p>
            <a:fld id="{07B26E27-5671-4443-BC4D-7AEF042CA146}" type="datetime1">
              <a:rPr lang="en-US" smtClean="0"/>
              <a:t>3/21/2018</a:t>
            </a:fld>
            <a:endParaRPr lang="en-US"/>
          </a:p>
        </p:txBody>
      </p:sp>
      <p:sp>
        <p:nvSpPr>
          <p:cNvPr id="2" name="Slide Number Placeholder 1"/>
          <p:cNvSpPr>
            <a:spLocks noGrp="1"/>
          </p:cNvSpPr>
          <p:nvPr>
            <p:ph type="sldNum" sz="quarter" idx="12"/>
          </p:nvPr>
        </p:nvSpPr>
        <p:spPr/>
        <p:txBody>
          <a:bodyPr/>
          <a:lstStyle/>
          <a:p>
            <a:fld id="{C876179B-A874-4915-B3BF-44D2D233744E}" type="slidenum">
              <a:rPr lang="en-US" smtClean="0"/>
              <a:t>29</a:t>
            </a:fld>
            <a:endParaRPr lang="en-US"/>
          </a:p>
        </p:txBody>
      </p:sp>
    </p:spTree>
    <p:extLst>
      <p:ext uri="{BB962C8B-B14F-4D97-AF65-F5344CB8AC3E}">
        <p14:creationId xmlns:p14="http://schemas.microsoft.com/office/powerpoint/2010/main" val="1371958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Content Placeholder 4" descr="Boundaries+Presentation+PDF.pdf - Adobe Acrobat Pr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00163"/>
            <a:ext cx="6757988"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C876179B-A874-4915-B3BF-44D2D233744E}" type="slidenum">
              <a:rPr lang="en-US" smtClean="0"/>
              <a:t>3</a:t>
            </a:fld>
            <a:endParaRPr lang="en-US"/>
          </a:p>
        </p:txBody>
      </p:sp>
      <p:sp>
        <p:nvSpPr>
          <p:cNvPr id="4" name="Date Placeholder 3"/>
          <p:cNvSpPr>
            <a:spLocks noGrp="1"/>
          </p:cNvSpPr>
          <p:nvPr>
            <p:ph type="dt" sz="half" idx="10"/>
          </p:nvPr>
        </p:nvSpPr>
        <p:spPr/>
        <p:txBody>
          <a:bodyPr/>
          <a:lstStyle/>
          <a:p>
            <a:fld id="{21196261-324C-4615-9CC7-CDE787B4B880}" type="datetime1">
              <a:rPr lang="en-US" smtClean="0"/>
              <a:t>3/21/2018</a:t>
            </a:fld>
            <a:endParaRPr lang="en-US"/>
          </a:p>
        </p:txBody>
      </p:sp>
      <p:sp>
        <p:nvSpPr>
          <p:cNvPr id="5" name="Title 4"/>
          <p:cNvSpPr>
            <a:spLocks noGrp="1"/>
          </p:cNvSpPr>
          <p:nvPr>
            <p:ph type="title"/>
          </p:nvPr>
        </p:nvSpPr>
        <p:spPr/>
        <p:txBody>
          <a:bodyPr>
            <a:normAutofit fontScale="90000"/>
          </a:bodyPr>
          <a:lstStyle/>
          <a:p>
            <a:r>
              <a:rPr lang="en-US" dirty="0"/>
              <a:t>Housekeeping: Communication</a:t>
            </a:r>
          </a:p>
        </p:txBody>
      </p:sp>
    </p:spTree>
    <p:extLst>
      <p:ext uri="{BB962C8B-B14F-4D97-AF65-F5344CB8AC3E}">
        <p14:creationId xmlns:p14="http://schemas.microsoft.com/office/powerpoint/2010/main" val="1532398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Certificate of Attendance</a:t>
            </a:r>
            <a:endParaRPr lang="en-US" dirty="0"/>
          </a:p>
        </p:txBody>
      </p:sp>
      <p:sp>
        <p:nvSpPr>
          <p:cNvPr id="5" name="Content Placeholder 4"/>
          <p:cNvSpPr>
            <a:spLocks noGrp="1"/>
          </p:cNvSpPr>
          <p:nvPr>
            <p:ph idx="1"/>
          </p:nvPr>
        </p:nvSpPr>
        <p:spPr/>
        <p:txBody>
          <a:bodyPr/>
          <a:lstStyle/>
          <a:p>
            <a:pPr marL="0" indent="0">
              <a:buNone/>
            </a:pPr>
            <a:r>
              <a:rPr lang="en-US" altLang="en-US" dirty="0"/>
              <a:t>Download now! </a:t>
            </a:r>
          </a:p>
          <a:p>
            <a:endParaRPr lang="en-US" dirty="0"/>
          </a:p>
        </p:txBody>
      </p:sp>
      <p:sp>
        <p:nvSpPr>
          <p:cNvPr id="3" name="Date Placeholder 2"/>
          <p:cNvSpPr>
            <a:spLocks noGrp="1"/>
          </p:cNvSpPr>
          <p:nvPr>
            <p:ph type="dt" sz="half" idx="10"/>
          </p:nvPr>
        </p:nvSpPr>
        <p:spPr/>
        <p:txBody>
          <a:bodyPr/>
          <a:lstStyle/>
          <a:p>
            <a:fld id="{6E5FB539-28E5-4E40-A55D-A57F38FE384B}" type="datetime1">
              <a:rPr lang="en-US" smtClean="0"/>
              <a:t>3/21/2018</a:t>
            </a:fld>
            <a:endParaRPr lang="en-US"/>
          </a:p>
        </p:txBody>
      </p:sp>
      <p:sp>
        <p:nvSpPr>
          <p:cNvPr id="2" name="Slide Number Placeholder 1"/>
          <p:cNvSpPr>
            <a:spLocks noGrp="1"/>
          </p:cNvSpPr>
          <p:nvPr>
            <p:ph type="sldNum" sz="quarter" idx="12"/>
          </p:nvPr>
        </p:nvSpPr>
        <p:spPr/>
        <p:txBody>
          <a:bodyPr/>
          <a:lstStyle/>
          <a:p>
            <a:fld id="{C876179B-A874-4915-B3BF-44D2D233744E}" type="slidenum">
              <a:rPr lang="en-US" smtClean="0"/>
              <a:pPr/>
              <a:t>30</a:t>
            </a:fld>
            <a:endParaRPr lang="en-US"/>
          </a:p>
        </p:txBody>
      </p:sp>
      <p:pic>
        <p:nvPicPr>
          <p:cNvPr id="67593"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5137" y="2362200"/>
            <a:ext cx="5673725" cy="33242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371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Continuing Education Hour</a:t>
            </a:r>
            <a:br>
              <a:rPr lang="en-US" sz="3200" dirty="0"/>
            </a:br>
            <a:r>
              <a:rPr lang="en-US" sz="3200" dirty="0"/>
              <a:t>(</a:t>
            </a:r>
            <a:r>
              <a:rPr lang="en-US" sz="3200" dirty="0" err="1"/>
              <a:t>CEU</a:t>
            </a:r>
            <a:r>
              <a:rPr lang="en-US" sz="3200" dirty="0"/>
              <a:t> Certificate)</a:t>
            </a:r>
          </a:p>
        </p:txBody>
      </p:sp>
      <p:sp>
        <p:nvSpPr>
          <p:cNvPr id="10" name="Content Placeholder 9"/>
          <p:cNvSpPr>
            <a:spLocks noGrp="1"/>
          </p:cNvSpPr>
          <p:nvPr>
            <p:ph idx="1"/>
          </p:nvPr>
        </p:nvSpPr>
        <p:spPr/>
        <p:txBody>
          <a:bodyPr/>
          <a:lstStyle/>
          <a:p>
            <a:pPr>
              <a:spcBef>
                <a:spcPts val="600"/>
              </a:spcBef>
              <a:defRPr/>
            </a:pPr>
            <a:r>
              <a:rPr lang="en-US" dirty="0"/>
              <a:t>1 </a:t>
            </a:r>
            <a:r>
              <a:rPr lang="en-US" dirty="0" err="1"/>
              <a:t>NAADAC</a:t>
            </a:r>
            <a:r>
              <a:rPr lang="en-US" dirty="0"/>
              <a:t> </a:t>
            </a:r>
            <a:r>
              <a:rPr lang="en-US" dirty="0" err="1"/>
              <a:t>CEH</a:t>
            </a:r>
            <a:endParaRPr lang="en-US" dirty="0"/>
          </a:p>
          <a:p>
            <a:pPr>
              <a:spcBef>
                <a:spcPts val="600"/>
              </a:spcBef>
              <a:defRPr/>
            </a:pPr>
            <a:r>
              <a:rPr lang="en-US" dirty="0"/>
              <a:t>Pass 10-question quiz with 7 correct answers</a:t>
            </a:r>
          </a:p>
          <a:p>
            <a:pPr>
              <a:spcBef>
                <a:spcPts val="600"/>
              </a:spcBef>
              <a:defRPr/>
            </a:pPr>
            <a:r>
              <a:rPr lang="en-US" dirty="0"/>
              <a:t>Receive certificate immediately</a:t>
            </a:r>
          </a:p>
          <a:p>
            <a:endParaRPr lang="en-US" dirty="0"/>
          </a:p>
        </p:txBody>
      </p:sp>
      <p:sp>
        <p:nvSpPr>
          <p:cNvPr id="3" name="Date Placeholder 2"/>
          <p:cNvSpPr>
            <a:spLocks noGrp="1"/>
          </p:cNvSpPr>
          <p:nvPr>
            <p:ph type="dt" sz="half" idx="10"/>
          </p:nvPr>
        </p:nvSpPr>
        <p:spPr/>
        <p:txBody>
          <a:bodyPr/>
          <a:lstStyle/>
          <a:p>
            <a:fld id="{1799914E-66BE-4558-9DAE-2AAB205A7AA4}" type="datetime1">
              <a:rPr lang="en-US" smtClean="0"/>
              <a:t>3/21/2018</a:t>
            </a:fld>
            <a:endParaRPr lang="en-US"/>
          </a:p>
        </p:txBody>
      </p:sp>
      <p:sp>
        <p:nvSpPr>
          <p:cNvPr id="2" name="Slide Number Placeholder 1"/>
          <p:cNvSpPr>
            <a:spLocks noGrp="1"/>
          </p:cNvSpPr>
          <p:nvPr>
            <p:ph type="sldNum" sz="quarter" idx="12"/>
          </p:nvPr>
        </p:nvSpPr>
        <p:spPr/>
        <p:txBody>
          <a:bodyPr/>
          <a:lstStyle/>
          <a:p>
            <a:fld id="{C876179B-A874-4915-B3BF-44D2D233744E}" type="slidenum">
              <a:rPr lang="en-US" smtClean="0"/>
              <a:pPr/>
              <a:t>31</a:t>
            </a:fld>
            <a:endParaRPr lang="en-US"/>
          </a:p>
        </p:txBody>
      </p:sp>
      <p:pic>
        <p:nvPicPr>
          <p:cNvPr id="6964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255963"/>
            <a:ext cx="4703763" cy="2921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88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lvl="0"/>
            <a:r>
              <a:rPr lang="en-US" dirty="0" err="1"/>
              <a:t>RSAT</a:t>
            </a:r>
            <a:r>
              <a:rPr lang="en-US" dirty="0"/>
              <a:t> </a:t>
            </a:r>
            <a:r>
              <a:rPr lang="en-US" dirty="0" err="1"/>
              <a:t>TTA</a:t>
            </a:r>
            <a:r>
              <a:rPr lang="en-US" dirty="0"/>
              <a:t> Center</a:t>
            </a:r>
          </a:p>
        </p:txBody>
      </p:sp>
      <p:sp>
        <p:nvSpPr>
          <p:cNvPr id="4" name="Date Placeholder 3"/>
          <p:cNvSpPr>
            <a:spLocks noGrp="1"/>
          </p:cNvSpPr>
          <p:nvPr>
            <p:ph type="dt" sz="half" idx="10"/>
          </p:nvPr>
        </p:nvSpPr>
        <p:spPr/>
        <p:txBody>
          <a:bodyPr/>
          <a:lstStyle/>
          <a:p>
            <a:fld id="{A02CAFBF-AFA3-4435-997C-0B52FC7E1EE9}" type="datetime1">
              <a:rPr lang="en-US" smtClean="0"/>
              <a:t>3/21/2018</a:t>
            </a:fld>
            <a:endParaRPr lang="en-US"/>
          </a:p>
        </p:txBody>
      </p:sp>
      <p:sp>
        <p:nvSpPr>
          <p:cNvPr id="2" name="Slide Number Placeholder 1"/>
          <p:cNvSpPr>
            <a:spLocks noGrp="1"/>
          </p:cNvSpPr>
          <p:nvPr>
            <p:ph type="sldNum" sz="quarter" idx="12"/>
          </p:nvPr>
        </p:nvSpPr>
        <p:spPr/>
        <p:txBody>
          <a:bodyPr/>
          <a:lstStyle/>
          <a:p>
            <a:fld id="{C876179B-A874-4915-B3BF-44D2D233744E}" type="slidenum">
              <a:rPr lang="en-US" smtClean="0"/>
              <a:t>32</a:t>
            </a:fld>
            <a:endParaRPr lang="en-US"/>
          </a:p>
        </p:txBody>
      </p:sp>
      <p:sp>
        <p:nvSpPr>
          <p:cNvPr id="6" name="Content Placeholder 5"/>
          <p:cNvSpPr>
            <a:spLocks noGrp="1"/>
          </p:cNvSpPr>
          <p:nvPr>
            <p:ph idx="1"/>
          </p:nvPr>
        </p:nvSpPr>
        <p:spPr/>
        <p:txBody>
          <a:bodyPr/>
          <a:lstStyle/>
          <a:p>
            <a:pPr marL="0" lvl="0" indent="0" algn="ctr">
              <a:buSzPct val="65000"/>
              <a:buNone/>
            </a:pPr>
            <a:br>
              <a:rPr lang="en-US" dirty="0"/>
            </a:br>
            <a:r>
              <a:rPr lang="en-US" dirty="0"/>
              <a:t>For more information on </a:t>
            </a:r>
            <a:r>
              <a:rPr lang="en-US" dirty="0" err="1"/>
              <a:t>RSAT</a:t>
            </a:r>
            <a:r>
              <a:rPr lang="en-US" dirty="0"/>
              <a:t> training and technical assistance, visit </a:t>
            </a:r>
          </a:p>
          <a:p>
            <a:pPr marL="0" lvl="0" indent="0" algn="ctr">
              <a:buSzPct val="65000"/>
              <a:buNone/>
            </a:pPr>
            <a:r>
              <a:rPr lang="en-US" dirty="0">
                <a:hlinkClick r:id="rId3"/>
              </a:rPr>
              <a:t>http://www.rsat-tta.com/Home</a:t>
            </a:r>
            <a:endParaRPr lang="en-US" dirty="0"/>
          </a:p>
          <a:p>
            <a:pPr marL="0" lvl="0" indent="0" algn="ctr">
              <a:buSzPct val="65000"/>
              <a:buNone/>
            </a:pPr>
            <a:r>
              <a:rPr lang="en-US" dirty="0"/>
              <a:t>or</a:t>
            </a:r>
          </a:p>
          <a:p>
            <a:pPr marL="0" lvl="0" indent="0" algn="ctr">
              <a:buSzPct val="65000"/>
              <a:buNone/>
            </a:pPr>
            <a:r>
              <a:rPr lang="en-US" dirty="0"/>
              <a:t>e-mail Stephen Keller, RSAT TTA Coordinator, at </a:t>
            </a:r>
          </a:p>
          <a:p>
            <a:pPr marL="0" lvl="0" indent="0" algn="ctr">
              <a:buSzPct val="65000"/>
              <a:buNone/>
            </a:pPr>
            <a:r>
              <a:rPr lang="en-US" dirty="0">
                <a:hlinkClick r:id="rId4"/>
              </a:rPr>
              <a:t>skeller@ahpnet.com</a:t>
            </a:r>
            <a:endParaRPr lang="en-US" dirty="0"/>
          </a:p>
          <a:p>
            <a:endParaRPr lang="en-US" dirty="0"/>
          </a:p>
        </p:txBody>
      </p:sp>
    </p:spTree>
    <p:extLst>
      <p:ext uri="{BB962C8B-B14F-4D97-AF65-F5344CB8AC3E}">
        <p14:creationId xmlns:p14="http://schemas.microsoft.com/office/powerpoint/2010/main" val="4046630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52400"/>
            <a:ext cx="9144000" cy="990600"/>
          </a:xfrm>
          <a:prstGeom prst="rect">
            <a:avLst/>
          </a:prstGeom>
          <a:solidFill>
            <a:srgbClr val="E0C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10" name="Text Placeholder 9"/>
          <p:cNvSpPr>
            <a:spLocks noGrp="1"/>
          </p:cNvSpPr>
          <p:nvPr>
            <p:ph type="body" idx="1"/>
          </p:nvPr>
        </p:nvSpPr>
        <p:spPr/>
        <p:txBody>
          <a:bodyPr/>
          <a:lstStyle/>
          <a:p>
            <a:r>
              <a:rPr lang="en-US" dirty="0"/>
              <a:t>Moderator</a:t>
            </a:r>
          </a:p>
          <a:p>
            <a:r>
              <a:rPr lang="en-US" dirty="0"/>
              <a:t>Stephen Keller</a:t>
            </a:r>
          </a:p>
          <a:p>
            <a:r>
              <a:rPr lang="en-US" dirty="0" err="1"/>
              <a:t>TTA</a:t>
            </a:r>
            <a:r>
              <a:rPr lang="en-US" dirty="0"/>
              <a:t> Coordinator, </a:t>
            </a:r>
            <a:r>
              <a:rPr lang="en-US" dirty="0" err="1"/>
              <a:t>RSAT-TTA</a:t>
            </a:r>
            <a:endParaRPr lang="en-US" dirty="0"/>
          </a:p>
        </p:txBody>
      </p:sp>
      <p:sp>
        <p:nvSpPr>
          <p:cNvPr id="11" name="Content Placeholder 10"/>
          <p:cNvSpPr>
            <a:spLocks noGrp="1"/>
          </p:cNvSpPr>
          <p:nvPr>
            <p:ph sz="quarter" idx="13"/>
          </p:nvPr>
        </p:nvSpPr>
        <p:spPr>
          <a:xfrm>
            <a:off x="381000" y="1600200"/>
            <a:ext cx="8129588" cy="1752600"/>
          </a:xfrm>
        </p:spPr>
        <p:txBody>
          <a:bodyPr>
            <a:normAutofit fontScale="92500" lnSpcReduction="10000"/>
          </a:bodyPr>
          <a:lstStyle/>
          <a:p>
            <a:pPr marL="0" lvl="1" indent="0" algn="ctr">
              <a:lnSpc>
                <a:spcPct val="200000"/>
              </a:lnSpc>
              <a:spcBef>
                <a:spcPts val="1200"/>
              </a:spcBef>
              <a:buSzPct val="65000"/>
              <a:buNone/>
              <a:defRPr/>
            </a:pPr>
            <a:r>
              <a:rPr lang="en-US" sz="3200" b="1" dirty="0">
                <a:solidFill>
                  <a:srgbClr val="006892"/>
                </a:solidFill>
              </a:rPr>
              <a:t> Perspectives: Mental Health Concerns for RSAT Programs &amp; Participants</a:t>
            </a:r>
          </a:p>
        </p:txBody>
      </p:sp>
      <p:sp>
        <p:nvSpPr>
          <p:cNvPr id="2" name="Title 1"/>
          <p:cNvSpPr>
            <a:spLocks noGrp="1"/>
          </p:cNvSpPr>
          <p:nvPr>
            <p:ph type="title" idx="4294967295"/>
          </p:nvPr>
        </p:nvSpPr>
        <p:spPr>
          <a:xfrm>
            <a:off x="304800" y="2607469"/>
            <a:ext cx="7886700" cy="1490662"/>
          </a:xfrm>
        </p:spPr>
        <p:txBody>
          <a:bodyPr/>
          <a:lstStyle/>
          <a:p>
            <a:pPr>
              <a:lnSpc>
                <a:spcPct val="100000"/>
              </a:lnSpc>
            </a:pPr>
            <a:br>
              <a:rPr lang="en-US" dirty="0"/>
            </a:br>
            <a:endParaRPr lang="en-US" dirty="0"/>
          </a:p>
        </p:txBody>
      </p:sp>
      <p:sp>
        <p:nvSpPr>
          <p:cNvPr id="12" name="Rectangle 11"/>
          <p:cNvSpPr/>
          <p:nvPr/>
        </p:nvSpPr>
        <p:spPr>
          <a:xfrm>
            <a:off x="0" y="0"/>
            <a:ext cx="9144000" cy="152400"/>
          </a:xfrm>
          <a:prstGeom prst="rect">
            <a:avLst/>
          </a:prstGeom>
          <a:solidFill>
            <a:srgbClr val="BE85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14" name="Rectangle 13"/>
          <p:cNvSpPr/>
          <p:nvPr/>
        </p:nvSpPr>
        <p:spPr>
          <a:xfrm>
            <a:off x="0" y="1066800"/>
            <a:ext cx="9144000" cy="76200"/>
          </a:xfrm>
          <a:prstGeom prst="rect">
            <a:avLst/>
          </a:prstGeom>
          <a:solidFill>
            <a:srgbClr val="0068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16" name="Slide Number Placeholder 15"/>
          <p:cNvSpPr>
            <a:spLocks noGrp="1"/>
          </p:cNvSpPr>
          <p:nvPr>
            <p:ph type="sldNum" sz="quarter" idx="12"/>
          </p:nvPr>
        </p:nvSpPr>
        <p:spPr/>
        <p:txBody>
          <a:bodyPr/>
          <a:lstStyle/>
          <a:p>
            <a:fld id="{C876179B-A874-4915-B3BF-44D2D233744E}" type="slidenum">
              <a:rPr lang="en-US" smtClean="0"/>
              <a:t>4</a:t>
            </a:fld>
            <a:endParaRPr lang="en-US"/>
          </a:p>
        </p:txBody>
      </p:sp>
      <p:sp>
        <p:nvSpPr>
          <p:cNvPr id="17" name="Date Placeholder 16"/>
          <p:cNvSpPr>
            <a:spLocks noGrp="1"/>
          </p:cNvSpPr>
          <p:nvPr>
            <p:ph type="dt" sz="half" idx="10"/>
          </p:nvPr>
        </p:nvSpPr>
        <p:spPr/>
        <p:txBody>
          <a:bodyPr/>
          <a:lstStyle/>
          <a:p>
            <a:fld id="{E2B051FE-AF05-4203-BC60-49D69D429C1D}" type="datetime1">
              <a:rPr lang="en-US" smtClean="0"/>
              <a:t>3/21/2018</a:t>
            </a:fld>
            <a:endParaRPr lang="en-US"/>
          </a:p>
        </p:txBody>
      </p:sp>
    </p:spTree>
    <p:extLst>
      <p:ext uri="{BB962C8B-B14F-4D97-AF65-F5344CB8AC3E}">
        <p14:creationId xmlns:p14="http://schemas.microsoft.com/office/powerpoint/2010/main" val="2850369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1B02E705-1D16-46A6-8E30-BB273D6022D5}" type="datetime1">
              <a:rPr lang="en-US" smtClean="0"/>
              <a:t>3/21/2018</a:t>
            </a:fld>
            <a:endParaRPr lang="en-US" dirty="0"/>
          </a:p>
        </p:txBody>
      </p:sp>
      <p:sp>
        <p:nvSpPr>
          <p:cNvPr id="6" name="Slide Number Placeholder 5"/>
          <p:cNvSpPr>
            <a:spLocks noGrp="1"/>
          </p:cNvSpPr>
          <p:nvPr>
            <p:ph type="sldNum" sz="quarter" idx="12"/>
          </p:nvPr>
        </p:nvSpPr>
        <p:spPr/>
        <p:txBody>
          <a:bodyPr/>
          <a:lstStyle/>
          <a:p>
            <a:fld id="{C876179B-A874-4915-B3BF-44D2D233744E}" type="slidenum">
              <a:rPr lang="en-US" smtClean="0"/>
              <a:pPr/>
              <a:t>5</a:t>
            </a:fld>
            <a:endParaRPr lang="en-US"/>
          </a:p>
        </p:txBody>
      </p:sp>
      <p:sp>
        <p:nvSpPr>
          <p:cNvPr id="19" name="Content Placeholder 18"/>
          <p:cNvSpPr>
            <a:spLocks noGrp="1"/>
          </p:cNvSpPr>
          <p:nvPr>
            <p:ph sz="quarter" idx="14"/>
          </p:nvPr>
        </p:nvSpPr>
        <p:spPr>
          <a:xfrm>
            <a:off x="628650" y="3429000"/>
            <a:ext cx="7600950" cy="1600200"/>
          </a:xfrm>
        </p:spPr>
        <p:txBody>
          <a:bodyPr/>
          <a:lstStyle/>
          <a:p>
            <a:r>
              <a:rPr lang="en-US" dirty="0"/>
              <a:t>Advocates for Human Potential, Inc.</a:t>
            </a:r>
          </a:p>
          <a:p>
            <a:r>
              <a:rPr lang="en-US" dirty="0"/>
              <a:t>Ahpnet.com</a:t>
            </a:r>
          </a:p>
        </p:txBody>
      </p:sp>
      <p:sp>
        <p:nvSpPr>
          <p:cNvPr id="20" name="Content Placeholder 19"/>
          <p:cNvSpPr>
            <a:spLocks noGrp="1"/>
          </p:cNvSpPr>
          <p:nvPr>
            <p:ph sz="quarter" idx="15"/>
          </p:nvPr>
        </p:nvSpPr>
        <p:spPr>
          <a:xfrm>
            <a:off x="624792" y="1752600"/>
            <a:ext cx="7600950" cy="1752600"/>
          </a:xfrm>
        </p:spPr>
        <p:txBody>
          <a:bodyPr>
            <a:normAutofit/>
          </a:bodyPr>
          <a:lstStyle/>
          <a:p>
            <a:pPr>
              <a:lnSpc>
                <a:spcPct val="120000"/>
              </a:lnSpc>
              <a:spcBef>
                <a:spcPts val="0"/>
              </a:spcBef>
              <a:spcAft>
                <a:spcPts val="0"/>
              </a:spcAft>
            </a:pPr>
            <a:r>
              <a:rPr lang="en-US" b="1" dirty="0"/>
              <a:t>Niki Miller</a:t>
            </a:r>
          </a:p>
          <a:p>
            <a:pPr>
              <a:lnSpc>
                <a:spcPct val="120000"/>
              </a:lnSpc>
              <a:spcBef>
                <a:spcPts val="0"/>
              </a:spcBef>
              <a:spcAft>
                <a:spcPts val="0"/>
              </a:spcAft>
            </a:pPr>
            <a:r>
              <a:rPr lang="en-US" dirty="0">
                <a:hlinkClick r:id="rId3"/>
              </a:rPr>
              <a:t>Nmiller@ahpnet.com</a:t>
            </a:r>
            <a:endParaRPr lang="en-US" dirty="0"/>
          </a:p>
          <a:p>
            <a:endParaRPr lang="en-US" dirty="0"/>
          </a:p>
          <a:p>
            <a:endParaRPr lang="en-US" dirty="0"/>
          </a:p>
        </p:txBody>
      </p:sp>
    </p:spTree>
    <p:extLst>
      <p:ext uri="{BB962C8B-B14F-4D97-AF65-F5344CB8AC3E}">
        <p14:creationId xmlns:p14="http://schemas.microsoft.com/office/powerpoint/2010/main" val="2471793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A60684-61E1-48F3-B6FE-AB3F56E4D1CF}"/>
              </a:ext>
            </a:extLst>
          </p:cNvPr>
          <p:cNvSpPr>
            <a:spLocks noGrp="1"/>
          </p:cNvSpPr>
          <p:nvPr>
            <p:ph sz="half" idx="1"/>
          </p:nvPr>
        </p:nvSpPr>
        <p:spPr>
          <a:xfrm>
            <a:off x="228600" y="2362200"/>
            <a:ext cx="8839200" cy="1066799"/>
          </a:xfrm>
        </p:spPr>
        <p:txBody>
          <a:bodyPr>
            <a:normAutofit/>
          </a:bodyPr>
          <a:lstStyle/>
          <a:p>
            <a:pPr algn="ctr"/>
            <a:r>
              <a:rPr lang="en-US" sz="3600" b="0" dirty="0">
                <a:latin typeface="+mj-lt"/>
              </a:rPr>
              <a:t>Newly updated RSAT  practice &amp; training tool</a:t>
            </a:r>
          </a:p>
          <a:p>
            <a:endParaRPr lang="en-US" dirty="0"/>
          </a:p>
        </p:txBody>
      </p:sp>
      <p:sp>
        <p:nvSpPr>
          <p:cNvPr id="3" name="Content Placeholder 2">
            <a:extLst>
              <a:ext uri="{FF2B5EF4-FFF2-40B4-BE49-F238E27FC236}">
                <a16:creationId xmlns:a16="http://schemas.microsoft.com/office/drawing/2014/main" id="{8DA3C7CB-7C71-4464-8D69-A055EE4D477C}"/>
              </a:ext>
            </a:extLst>
          </p:cNvPr>
          <p:cNvSpPr>
            <a:spLocks noGrp="1"/>
          </p:cNvSpPr>
          <p:nvPr>
            <p:ph sz="half" idx="2"/>
          </p:nvPr>
        </p:nvSpPr>
        <p:spPr>
          <a:xfrm>
            <a:off x="457200" y="3787775"/>
            <a:ext cx="8382000" cy="2362198"/>
          </a:xfrm>
          <a:noFill/>
          <a:effectLst>
            <a:glow rad="228600">
              <a:schemeClr val="accent2">
                <a:satMod val="175000"/>
                <a:alpha val="40000"/>
              </a:schemeClr>
            </a:glow>
          </a:effectLst>
          <a:scene3d>
            <a:camera prst="orthographicFront"/>
            <a:lightRig rig="threePt" dir="t"/>
          </a:scene3d>
          <a:sp3d>
            <a:bevelT w="6350"/>
          </a:sp3d>
        </p:spPr>
        <p:txBody>
          <a:bodyPr>
            <a:normAutofit/>
          </a:bodyPr>
          <a:lstStyle/>
          <a:p>
            <a:pPr algn="ctr"/>
            <a:r>
              <a:rPr lang="en-US" sz="3600" b="0" cap="small" dirty="0">
                <a:ln>
                  <a:solidFill>
                    <a:schemeClr val="accent1"/>
                  </a:solidFill>
                </a:ln>
                <a:solidFill>
                  <a:schemeClr val="bg1"/>
                </a:solidFill>
                <a:effectLst>
                  <a:glow rad="63500">
                    <a:schemeClr val="accent6">
                      <a:satMod val="175000"/>
                      <a:alpha val="40000"/>
                    </a:schemeClr>
                  </a:glow>
                </a:effectLst>
                <a:latin typeface="Arial Narrow" panose="020B0606020202030204" pitchFamily="34" charset="0"/>
              </a:rPr>
              <a:t>INTEGRATED SUBSTANCE ABUSE TREATMENT for RSAT CLIENTS with MENTAL HEALTH DISORDERS   </a:t>
            </a:r>
          </a:p>
          <a:p>
            <a:endParaRPr lang="en-US" dirty="0"/>
          </a:p>
        </p:txBody>
      </p:sp>
      <p:sp>
        <p:nvSpPr>
          <p:cNvPr id="4" name="Date Placeholder 3">
            <a:extLst>
              <a:ext uri="{FF2B5EF4-FFF2-40B4-BE49-F238E27FC236}">
                <a16:creationId xmlns:a16="http://schemas.microsoft.com/office/drawing/2014/main" id="{8FC7E3E1-ABA9-4304-99C8-C30C482A537A}"/>
              </a:ext>
            </a:extLst>
          </p:cNvPr>
          <p:cNvSpPr>
            <a:spLocks noGrp="1"/>
          </p:cNvSpPr>
          <p:nvPr>
            <p:ph type="dt" sz="half" idx="10"/>
          </p:nvPr>
        </p:nvSpPr>
        <p:spPr/>
        <p:txBody>
          <a:bodyPr/>
          <a:lstStyle/>
          <a:p>
            <a:fld id="{F053BF1E-9DF4-4FE1-A591-C5CEC7D33547}" type="datetime1">
              <a:rPr lang="en-US" smtClean="0"/>
              <a:t>3/21/2018</a:t>
            </a:fld>
            <a:endParaRPr lang="en-US"/>
          </a:p>
        </p:txBody>
      </p:sp>
      <p:sp>
        <p:nvSpPr>
          <p:cNvPr id="5" name="Slide Number Placeholder 4">
            <a:extLst>
              <a:ext uri="{FF2B5EF4-FFF2-40B4-BE49-F238E27FC236}">
                <a16:creationId xmlns:a16="http://schemas.microsoft.com/office/drawing/2014/main" id="{ADF51832-47E0-403E-8CDE-0FE85C71DF1A}"/>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6" name="Wave 5">
            <a:extLst>
              <a:ext uri="{FF2B5EF4-FFF2-40B4-BE49-F238E27FC236}">
                <a16:creationId xmlns:a16="http://schemas.microsoft.com/office/drawing/2014/main" id="{F3D5839E-EE60-493F-8B8C-00CE5CD22B0F}"/>
              </a:ext>
            </a:extLst>
          </p:cNvPr>
          <p:cNvSpPr/>
          <p:nvPr/>
        </p:nvSpPr>
        <p:spPr>
          <a:xfrm>
            <a:off x="6019800" y="685800"/>
            <a:ext cx="2514600" cy="1066799"/>
          </a:xfrm>
          <a:prstGeom prst="wave">
            <a:avLst/>
          </a:prstGeom>
          <a:solidFill>
            <a:srgbClr val="BE8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ambria" panose="02040503050406030204" pitchFamily="18" charset="0"/>
              </a:rPr>
              <a:t>Coming Soon</a:t>
            </a:r>
            <a:r>
              <a:rPr lang="en-US" dirty="0"/>
              <a:t>…</a:t>
            </a:r>
          </a:p>
        </p:txBody>
      </p:sp>
    </p:spTree>
    <p:extLst>
      <p:ext uri="{BB962C8B-B14F-4D97-AF65-F5344CB8AC3E}">
        <p14:creationId xmlns:p14="http://schemas.microsoft.com/office/powerpoint/2010/main" val="3765862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76200"/>
            <a:ext cx="9144000" cy="990600"/>
          </a:xfrm>
          <a:prstGeom prst="rect">
            <a:avLst/>
          </a:prstGeom>
          <a:solidFill>
            <a:srgbClr val="E0C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Learning Objectives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44353"/>
            <a:ext cx="9144000" cy="589847"/>
          </a:xfrm>
          <a:prstGeom prst="rect">
            <a:avLst/>
          </a:prstGeom>
        </p:spPr>
      </p:pic>
      <p:sp>
        <p:nvSpPr>
          <p:cNvPr id="2" name="Title 1"/>
          <p:cNvSpPr>
            <a:spLocks noGrp="1"/>
          </p:cNvSpPr>
          <p:nvPr>
            <p:ph type="title"/>
          </p:nvPr>
        </p:nvSpPr>
        <p:spPr>
          <a:xfrm>
            <a:off x="457200" y="198438"/>
            <a:ext cx="8229600" cy="868362"/>
          </a:xfrm>
        </p:spPr>
        <p:txBody>
          <a:bodyPr>
            <a:noAutofit/>
          </a:bodyPr>
          <a:lstStyle/>
          <a:p>
            <a:pPr lvl="0"/>
            <a:br>
              <a:rPr lang="en-US" sz="2800" b="1" dirty="0">
                <a:solidFill>
                  <a:srgbClr val="002060"/>
                </a:solidFill>
                <a:latin typeface="Calibri" panose="020F0502020204030204" pitchFamily="34" charset="0"/>
                <a:ea typeface="+mn-ea"/>
                <a:cs typeface="+mn-cs"/>
              </a:rPr>
            </a:br>
            <a:endParaRPr lang="en-US" sz="2800" b="1" dirty="0">
              <a:solidFill>
                <a:srgbClr val="002060"/>
              </a:solidFill>
              <a:latin typeface="Calibri" panose="020F0502020204030204" pitchFamily="34" charset="0"/>
              <a:cs typeface="Arial" pitchFamily="34" charset="0"/>
            </a:endParaRPr>
          </a:p>
        </p:txBody>
      </p:sp>
      <p:sp>
        <p:nvSpPr>
          <p:cNvPr id="3" name="Content Placeholder 2"/>
          <p:cNvSpPr>
            <a:spLocks noGrp="1"/>
          </p:cNvSpPr>
          <p:nvPr>
            <p:ph idx="1"/>
          </p:nvPr>
        </p:nvSpPr>
        <p:spPr/>
        <p:txBody>
          <a:bodyPr>
            <a:noAutofit/>
          </a:bodyPr>
          <a:lstStyle/>
          <a:p>
            <a:pPr marL="457200" lvl="1" indent="0">
              <a:spcBef>
                <a:spcPts val="1200"/>
              </a:spcBef>
              <a:buClr>
                <a:srgbClr val="BE854C"/>
              </a:buClr>
              <a:buSzPct val="65000"/>
              <a:buNone/>
            </a:pPr>
            <a:endParaRPr lang="en-US" sz="100" dirty="0"/>
          </a:p>
          <a:p>
            <a:pPr marL="0" lvl="0" indent="0">
              <a:buClr>
                <a:srgbClr val="BE854C"/>
              </a:buClr>
              <a:buSzPct val="65000"/>
              <a:buNone/>
            </a:pPr>
            <a:r>
              <a:rPr lang="en-US" sz="2800" dirty="0"/>
              <a:t> </a:t>
            </a:r>
          </a:p>
          <a:p>
            <a:pPr marL="0" lvl="0" indent="0">
              <a:buClr>
                <a:srgbClr val="BE854C"/>
              </a:buClr>
              <a:buSzPct val="65000"/>
              <a:buNone/>
            </a:pPr>
            <a:endParaRPr lang="en-US" sz="2800" dirty="0"/>
          </a:p>
        </p:txBody>
      </p:sp>
      <p:sp>
        <p:nvSpPr>
          <p:cNvPr id="8" name="Date Placeholder 7"/>
          <p:cNvSpPr>
            <a:spLocks noGrp="1"/>
          </p:cNvSpPr>
          <p:nvPr>
            <p:ph type="dt" sz="half" idx="10"/>
          </p:nvPr>
        </p:nvSpPr>
        <p:spPr/>
        <p:txBody>
          <a:bodyPr/>
          <a:lstStyle/>
          <a:p>
            <a:fld id="{04E19A81-4AF8-4129-97D9-B108E39BD53B}" type="datetime1">
              <a:rPr lang="en-US" smtClean="0">
                <a:solidFill>
                  <a:schemeClr val="bg1"/>
                </a:solidFill>
                <a:latin typeface="Arial" pitchFamily="34" charset="0"/>
                <a:cs typeface="Arial" pitchFamily="34" charset="0"/>
              </a:rPr>
              <a:t>3/21/2018</a:t>
            </a:fld>
            <a:endParaRPr lang="en-US" dirty="0">
              <a:solidFill>
                <a:schemeClr val="bg1"/>
              </a:solidFill>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fld id="{CCEFF8E3-EC8E-4FF1-9FB8-7EB9DE5DC726}" type="slidenum">
              <a:rPr lang="en-US" smtClean="0">
                <a:solidFill>
                  <a:schemeClr val="bg1"/>
                </a:solidFill>
                <a:latin typeface="Arial" pitchFamily="34" charset="0"/>
                <a:cs typeface="Arial" pitchFamily="34" charset="0"/>
              </a:rPr>
              <a:t>7</a:t>
            </a:fld>
            <a:endParaRPr lang="en-US" dirty="0">
              <a:solidFill>
                <a:schemeClr val="bg1"/>
              </a:solidFill>
              <a:latin typeface="Arial" pitchFamily="34" charset="0"/>
              <a:cs typeface="Arial" pitchFamily="34" charset="0"/>
            </a:endParaRPr>
          </a:p>
        </p:txBody>
      </p:sp>
      <p:sp>
        <p:nvSpPr>
          <p:cNvPr id="12" name="Rectangle 11"/>
          <p:cNvSpPr/>
          <p:nvPr/>
        </p:nvSpPr>
        <p:spPr>
          <a:xfrm>
            <a:off x="0" y="-1"/>
            <a:ext cx="9144000" cy="152401"/>
          </a:xfrm>
          <a:prstGeom prst="rect">
            <a:avLst/>
          </a:prstGeom>
          <a:solidFill>
            <a:srgbClr val="BE8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066800"/>
            <a:ext cx="9144000" cy="76200"/>
          </a:xfrm>
          <a:prstGeom prst="rect">
            <a:avLst/>
          </a:prstGeom>
          <a:solidFill>
            <a:srgbClr val="006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AB13878-4E9B-4501-B6ED-C883BA12AA52}"/>
              </a:ext>
            </a:extLst>
          </p:cNvPr>
          <p:cNvSpPr/>
          <p:nvPr/>
        </p:nvSpPr>
        <p:spPr>
          <a:xfrm>
            <a:off x="228600" y="1435417"/>
            <a:ext cx="8839200" cy="4431983"/>
          </a:xfrm>
          <a:prstGeom prst="rect">
            <a:avLst/>
          </a:prstGeom>
        </p:spPr>
        <p:txBody>
          <a:bodyPr wrap="square">
            <a:spAutoFit/>
          </a:bodyPr>
          <a:lstStyle/>
          <a:p>
            <a:r>
              <a:rPr lang="en-US" sz="2400" i="1" dirty="0">
                <a:latin typeface="Arial" panose="020B0604020202020204" pitchFamily="34" charset="0"/>
                <a:ea typeface="Arial" panose="020B0604020202020204" pitchFamily="34" charset="0"/>
              </a:rPr>
              <a:t>Upon completing this webinar participants will learn about:</a:t>
            </a:r>
          </a:p>
          <a:p>
            <a:endParaRPr lang="en-US" sz="2800" dirty="0">
              <a:latin typeface="Arial" panose="020B0604020202020204" pitchFamily="34" charset="0"/>
              <a:ea typeface="Arial" panose="020B0604020202020204" pitchFamily="34" charset="0"/>
            </a:endParaRPr>
          </a:p>
          <a:p>
            <a:endParaRPr lang="en-US" sz="800" dirty="0">
              <a:latin typeface="Arial" panose="020B0604020202020204" pitchFamily="34" charset="0"/>
              <a:ea typeface="Arial" panose="020B0604020202020204" pitchFamily="34" charset="0"/>
            </a:endParaRPr>
          </a:p>
          <a:p>
            <a:pPr marL="457200" indent="-457200">
              <a:buFont typeface="Arial" panose="020B0604020202020204" pitchFamily="34" charset="0"/>
              <a:buChar char="•"/>
            </a:pPr>
            <a:r>
              <a:rPr lang="en-US" sz="2600" dirty="0">
                <a:latin typeface="Arial" panose="020B0604020202020204" pitchFamily="34" charset="0"/>
                <a:ea typeface="Arial" panose="020B0604020202020204" pitchFamily="34" charset="0"/>
              </a:rPr>
              <a:t>Prioritizing substance abuse treatment goals for clients with mental health disorders </a:t>
            </a:r>
          </a:p>
          <a:p>
            <a:endParaRPr lang="en-US" dirty="0">
              <a:latin typeface="Arial" panose="020B0604020202020204" pitchFamily="34" charset="0"/>
              <a:ea typeface="Arial" panose="020B0604020202020204" pitchFamily="34" charset="0"/>
            </a:endParaRPr>
          </a:p>
          <a:p>
            <a:pPr marL="457200" indent="-457200">
              <a:buFont typeface="Arial" panose="020B0604020202020204" pitchFamily="34" charset="0"/>
              <a:buChar char="•"/>
            </a:pPr>
            <a:r>
              <a:rPr lang="en-US" sz="2600" dirty="0">
                <a:latin typeface="Arial" panose="020B0604020202020204" pitchFamily="34" charset="0"/>
                <a:ea typeface="Arial" panose="020B0604020202020204" pitchFamily="34" charset="0"/>
              </a:rPr>
              <a:t>Identifying RSAT clients with mental health needs</a:t>
            </a:r>
          </a:p>
          <a:p>
            <a:endParaRPr lang="en-US" dirty="0">
              <a:latin typeface="Arial" panose="020B0604020202020204" pitchFamily="34" charset="0"/>
              <a:ea typeface="Arial" panose="020B0604020202020204" pitchFamily="34" charset="0"/>
            </a:endParaRPr>
          </a:p>
          <a:p>
            <a:pPr marL="457200" indent="-457200">
              <a:buFont typeface="Arial" panose="020B0604020202020204" pitchFamily="34" charset="0"/>
              <a:buChar char="•"/>
            </a:pPr>
            <a:r>
              <a:rPr lang="en-US" sz="2600" spc="5" dirty="0">
                <a:latin typeface="Arial" panose="020B0604020202020204" pitchFamily="34" charset="0"/>
                <a:ea typeface="Arial" panose="020B0604020202020204" pitchFamily="34" charset="0"/>
              </a:rPr>
              <a:t>Specific drugs of abuse that affect mental health disorders and medications that support </a:t>
            </a:r>
            <a:r>
              <a:rPr lang="en-US" sz="2600" dirty="0">
                <a:latin typeface="Arial" panose="020B0604020202020204" pitchFamily="34" charset="0"/>
                <a:ea typeface="Arial" panose="020B0604020202020204" pitchFamily="34" charset="0"/>
              </a:rPr>
              <a:t>recovery  </a:t>
            </a:r>
            <a:endParaRPr lang="en-US" sz="2600" dirty="0">
              <a:latin typeface="Arial" panose="020B0604020202020204" pitchFamily="34" charset="0"/>
            </a:endParaRPr>
          </a:p>
          <a:p>
            <a:endParaRPr lang="en-US" sz="2800" dirty="0">
              <a:latin typeface="Arial" panose="020B0604020202020204" pitchFamily="34" charset="0"/>
            </a:endParaRPr>
          </a:p>
          <a:p>
            <a:endParaRPr lang="en-US" sz="2800" dirty="0"/>
          </a:p>
        </p:txBody>
      </p:sp>
    </p:spTree>
    <p:extLst>
      <p:ext uri="{BB962C8B-B14F-4D97-AF65-F5344CB8AC3E}">
        <p14:creationId xmlns:p14="http://schemas.microsoft.com/office/powerpoint/2010/main" val="383457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32A89-1F7C-4C44-8CA5-CB28E2A63EEA}"/>
              </a:ext>
            </a:extLst>
          </p:cNvPr>
          <p:cNvSpPr>
            <a:spLocks noGrp="1"/>
          </p:cNvSpPr>
          <p:nvPr>
            <p:ph type="title"/>
          </p:nvPr>
        </p:nvSpPr>
        <p:spPr/>
        <p:txBody>
          <a:bodyPr/>
          <a:lstStyle/>
          <a:p>
            <a:r>
              <a:rPr lang="en-US" b="0" dirty="0">
                <a:solidFill>
                  <a:schemeClr val="tx2"/>
                </a:solidFill>
              </a:rPr>
              <a:t>Poll: Biggest Challenges</a:t>
            </a:r>
          </a:p>
        </p:txBody>
      </p:sp>
      <p:sp>
        <p:nvSpPr>
          <p:cNvPr id="3" name="Content Placeholder 2">
            <a:extLst>
              <a:ext uri="{FF2B5EF4-FFF2-40B4-BE49-F238E27FC236}">
                <a16:creationId xmlns:a16="http://schemas.microsoft.com/office/drawing/2014/main" id="{EED9F0A2-9AD1-4480-8F9E-A9C21C35136C}"/>
              </a:ext>
            </a:extLst>
          </p:cNvPr>
          <p:cNvSpPr>
            <a:spLocks noGrp="1"/>
          </p:cNvSpPr>
          <p:nvPr>
            <p:ph idx="1"/>
          </p:nvPr>
        </p:nvSpPr>
        <p:spPr>
          <a:xfrm>
            <a:off x="304800" y="1219200"/>
            <a:ext cx="8534400" cy="4805363"/>
          </a:xfrm>
        </p:spPr>
        <p:txBody>
          <a:bodyPr>
            <a:normAutofit/>
          </a:bodyPr>
          <a:lstStyle/>
          <a:p>
            <a:pPr marL="0" indent="0" algn="ctr">
              <a:buNone/>
            </a:pPr>
            <a:endParaRPr lang="en-US" dirty="0"/>
          </a:p>
          <a:p>
            <a:pPr marL="0" indent="0" algn="ctr">
              <a:buNone/>
            </a:pPr>
            <a:endParaRPr lang="en-US" dirty="0"/>
          </a:p>
          <a:p>
            <a:pPr marL="0" indent="0" algn="ctr">
              <a:buNone/>
            </a:pPr>
            <a:r>
              <a:rPr lang="en-US" sz="4400" b="1" dirty="0"/>
              <a:t>See poll question below…</a:t>
            </a:r>
          </a:p>
        </p:txBody>
      </p:sp>
      <p:sp>
        <p:nvSpPr>
          <p:cNvPr id="4" name="Date Placeholder 3">
            <a:extLst>
              <a:ext uri="{FF2B5EF4-FFF2-40B4-BE49-F238E27FC236}">
                <a16:creationId xmlns:a16="http://schemas.microsoft.com/office/drawing/2014/main" id="{727A62BB-DE46-4D02-91D0-F74C351FCEE4}"/>
              </a:ext>
            </a:extLst>
          </p:cNvPr>
          <p:cNvSpPr>
            <a:spLocks noGrp="1"/>
          </p:cNvSpPr>
          <p:nvPr>
            <p:ph type="dt" sz="half" idx="10"/>
          </p:nvPr>
        </p:nvSpPr>
        <p:spPr/>
        <p:txBody>
          <a:bodyPr/>
          <a:lstStyle/>
          <a:p>
            <a:fld id="{B807554E-1B19-4019-A789-C518739095F5}" type="datetime1">
              <a:rPr lang="en-US" smtClean="0"/>
              <a:t>3/21/2018</a:t>
            </a:fld>
            <a:endParaRPr lang="en-US"/>
          </a:p>
        </p:txBody>
      </p:sp>
      <p:sp>
        <p:nvSpPr>
          <p:cNvPr id="5" name="Slide Number Placeholder 4">
            <a:extLst>
              <a:ext uri="{FF2B5EF4-FFF2-40B4-BE49-F238E27FC236}">
                <a16:creationId xmlns:a16="http://schemas.microsoft.com/office/drawing/2014/main" id="{A4866E8A-1545-4866-8E0F-ACC13ADDB369}"/>
              </a:ext>
            </a:extLst>
          </p:cNvPr>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2348916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76200"/>
            <a:ext cx="9144000" cy="990600"/>
          </a:xfrm>
          <a:prstGeom prst="rect">
            <a:avLst/>
          </a:prstGeom>
          <a:solidFill>
            <a:srgbClr val="E0C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Substance Use &amp; Mental Disorders in Custody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44353"/>
            <a:ext cx="9144000" cy="589847"/>
          </a:xfrm>
          <a:prstGeom prst="rect">
            <a:avLst/>
          </a:prstGeom>
        </p:spPr>
      </p:pic>
      <p:sp>
        <p:nvSpPr>
          <p:cNvPr id="3" name="Content Placeholder 2"/>
          <p:cNvSpPr>
            <a:spLocks noGrp="1"/>
          </p:cNvSpPr>
          <p:nvPr>
            <p:ph idx="1"/>
          </p:nvPr>
        </p:nvSpPr>
        <p:spPr>
          <a:xfrm>
            <a:off x="457200" y="1343376"/>
            <a:ext cx="8229600" cy="4800600"/>
          </a:xfrm>
        </p:spPr>
        <p:txBody>
          <a:bodyPr>
            <a:noAutofit/>
          </a:bodyPr>
          <a:lstStyle/>
          <a:p>
            <a:pPr marL="457200" lvl="1" indent="0">
              <a:spcBef>
                <a:spcPts val="1200"/>
              </a:spcBef>
              <a:buClr>
                <a:srgbClr val="BE854C"/>
              </a:buClr>
              <a:buSzPct val="65000"/>
              <a:buNone/>
            </a:pPr>
            <a:endParaRPr lang="en-US" sz="100" dirty="0"/>
          </a:p>
          <a:p>
            <a:pPr>
              <a:spcAft>
                <a:spcPts val="1200"/>
              </a:spcAft>
              <a:buClr>
                <a:srgbClr val="BE854C"/>
              </a:buClr>
              <a:buSzPct val="65000"/>
            </a:pPr>
            <a:r>
              <a:rPr lang="en-US" sz="2800" dirty="0"/>
              <a:t>Longer stays than those without either sentenced for similar crimes </a:t>
            </a:r>
            <a:endParaRPr lang="en-US" sz="1800" dirty="0"/>
          </a:p>
          <a:p>
            <a:pPr>
              <a:spcAft>
                <a:spcPts val="1200"/>
              </a:spcAft>
              <a:buClr>
                <a:srgbClr val="BE854C"/>
              </a:buClr>
              <a:buSzPct val="65000"/>
            </a:pPr>
            <a:r>
              <a:rPr lang="en-US" sz="2800" dirty="0"/>
              <a:t>More likely to victimized in custody</a:t>
            </a:r>
            <a:endParaRPr lang="en-US" sz="1800" dirty="0"/>
          </a:p>
          <a:p>
            <a:pPr>
              <a:spcAft>
                <a:spcPts val="1200"/>
              </a:spcAft>
              <a:buClr>
                <a:srgbClr val="BE854C"/>
              </a:buClr>
              <a:buSzPct val="65000"/>
            </a:pPr>
            <a:r>
              <a:rPr lang="en-US" sz="2800" dirty="0"/>
              <a:t>One or both disorders often undiagnosed until incarcerated</a:t>
            </a:r>
            <a:endParaRPr lang="en-US" sz="1800" dirty="0"/>
          </a:p>
          <a:p>
            <a:pPr>
              <a:spcAft>
                <a:spcPts val="1200"/>
              </a:spcAft>
              <a:buClr>
                <a:srgbClr val="BE854C"/>
              </a:buClr>
              <a:buSzPct val="65000"/>
            </a:pPr>
            <a:r>
              <a:rPr lang="en-US" sz="2800" dirty="0"/>
              <a:t>More disciplinary infractions and consequences</a:t>
            </a:r>
          </a:p>
          <a:p>
            <a:pPr marL="0" indent="0">
              <a:buClr>
                <a:srgbClr val="BE854C"/>
              </a:buClr>
              <a:buSzPct val="65000"/>
              <a:buNone/>
            </a:pPr>
            <a:endParaRPr lang="en-US" sz="2800" dirty="0"/>
          </a:p>
        </p:txBody>
      </p:sp>
      <p:sp>
        <p:nvSpPr>
          <p:cNvPr id="8" name="Date Placeholder 7"/>
          <p:cNvSpPr>
            <a:spLocks noGrp="1"/>
          </p:cNvSpPr>
          <p:nvPr>
            <p:ph type="dt" sz="half" idx="10"/>
          </p:nvPr>
        </p:nvSpPr>
        <p:spPr/>
        <p:txBody>
          <a:bodyPr/>
          <a:lstStyle/>
          <a:p>
            <a:fld id="{1A2D15B3-221A-4695-8BE8-3217A3A4623A}" type="datetime1">
              <a:rPr lang="en-US" smtClean="0">
                <a:solidFill>
                  <a:schemeClr val="bg1"/>
                </a:solidFill>
                <a:latin typeface="Arial" pitchFamily="34" charset="0"/>
                <a:cs typeface="Arial" pitchFamily="34" charset="0"/>
              </a:rPr>
              <a:t>3/21/2018</a:t>
            </a:fld>
            <a:endParaRPr lang="en-US" dirty="0">
              <a:solidFill>
                <a:schemeClr val="bg1"/>
              </a:solidFill>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fld id="{CCEFF8E3-EC8E-4FF1-9FB8-7EB9DE5DC726}" type="slidenum">
              <a:rPr lang="en-US" smtClean="0">
                <a:solidFill>
                  <a:schemeClr val="bg1"/>
                </a:solidFill>
                <a:latin typeface="Arial" pitchFamily="34" charset="0"/>
                <a:cs typeface="Arial" pitchFamily="34" charset="0"/>
              </a:rPr>
              <a:t>9</a:t>
            </a:fld>
            <a:endParaRPr lang="en-US" dirty="0">
              <a:solidFill>
                <a:schemeClr val="bg1"/>
              </a:solidFill>
              <a:latin typeface="Arial" pitchFamily="34" charset="0"/>
              <a:cs typeface="Arial" pitchFamily="34" charset="0"/>
            </a:endParaRPr>
          </a:p>
        </p:txBody>
      </p:sp>
      <p:sp>
        <p:nvSpPr>
          <p:cNvPr id="12" name="Rectangle 11"/>
          <p:cNvSpPr/>
          <p:nvPr/>
        </p:nvSpPr>
        <p:spPr>
          <a:xfrm>
            <a:off x="0" y="-1"/>
            <a:ext cx="9144000" cy="152401"/>
          </a:xfrm>
          <a:prstGeom prst="rect">
            <a:avLst/>
          </a:prstGeom>
          <a:solidFill>
            <a:srgbClr val="BE8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066800"/>
            <a:ext cx="9144000" cy="76200"/>
          </a:xfrm>
          <a:prstGeom prst="rect">
            <a:avLst/>
          </a:prstGeom>
          <a:solidFill>
            <a:srgbClr val="006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523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TAG_VCONFIG" val="PD94bWwgdmVyc2lvbj0iMS4wIj8+DQo8Y29uZmlndXJhdGlvbj4NCgk8YnJhbmRpbmc+DQoJCTx1aWZvbnQgbmFtZT0iRk9OVF9OT1RFU19URVhUIiB2YWx1ZT0iVmVyZGFuYSwxMixmYWxzZSxmYWxzZSxmYWxzZSIvPg0KCTwvYnJhbmRpbmc+DQoJPGNvbG9ycz4NCgkJPHVpY29sb3IgbmFtZT0icHJpbWFyeSIgdmFsdWU9IjB4NkY4NDg4Ii8+DQoJCTx1aWNvbG9yIG5hbWU9Imdsb3ciIHZhbHVlPSIweDYwOTc3MyIvPg0KCQk8dWljb2xvciBuYW1lPSJ0ZXh0IiB2YWx1ZT0iMHhGRkZGRkYiLz4NCgkJPHVpY29sb3IgbmFtZT0ibGlnaHQiIHZhbHVlPSIweDRFNUQ2MCIvPg0KCQk8dWljb2xvciBuYW1lPSJzaGFkb3ciIHZhbHVlPSIweDAwMDAwMCIvPg0KCQk8dWljb2xvciBuYW1lPSJiYWNrZ3JvdW5kIiB2YWx1ZT0iMHg3Mjc5NzEiLz4NCgk8L2NvbG9ycz4NCgk8bGF5b3V0Pg0KCQk8dWlzaG93IG5hbWU9InByZXNlbnRhdGlvbnRpdGxlIiB2YWx1ZT0idHJ1ZSIvPjx1aXNob3cgbmFtZT0icHJlc2VudGVycGhvdG8iIHZhbHVlPSJ0cnVlIi8+PHVpc2hvdyBuYW1lPSJwcmVzZW50ZXJuYW1lIiB2YWx1ZT0idHJ1ZSIvPjx1aXNob3cgbmFtZT0icHJlc2VudGVydGl0bGUiIHZhbHVlPSJ0cnVlIi8+PHVpc2hvdyBuYW1lPSJwcmVzZW50ZXJlbWFpbCIgdmFsdWU9InRydWUiLz48dWlzaG93IG5hbWU9InByZXNlbnRlcmJpbyIgdmFsdWU9InRydWUiLz48dWlzaG93IG5hbWU9ImNvbXBhbnlsb2dvIiB2YWx1ZT0idHJ1ZSIvPjx1aXNob3cgbmFtZT0ic2lkZWJhciIgdmFsdWU9InRydWUiLz48dWlzaG93IG5hbWU9Im91dGxpbmUiIHZhbHVlPSJ0cnVlIi8+PHVpc2hvdyBuYW1lPSJ0aHVtYm5haWwiIHZhbHVlPSJ0cnVlIi8+DQoJCTx1aXNob3cgbmFtZT0ibm90ZXMiIHZhbHVlPSJ0cnVlIi8+PHVpc2hvdyBuYW1lPSJzZWFyY2giIHZhbHVlPSJ0cnVlIi8+PHVpc2hvdyBuYW1lPSJxdWl6IiB2YWx1ZT0idHJ1ZSIvPjx1aXNob3cgbmFtZT0iYXR0YWNobWVudHMiIHZhbHVlPSJ0cnVlIi8+PHVpc2hvdyBuYW1lPSJ1dGlscyIgdmFsdWU9InRydWUiLz48dWlzaG93IG5hbWU9InZvbHVtZSIgdmFsdWU9InRydWUiLz48dWlzaG93IG5hbWU9InBsYXliYXIiIHZhbHVlPSJ0cnVlIi8+PHVpc2hvdyBuYW1lPSJ0YWxraW5naGVhZCIgdmFsdWU9InRydWUiLz48dWlzaG93IG5hbWU9InNpZGViYXJvbnJpZ2h0IiB2YWx1ZT0idHJ1ZSIvPjx1aXNob3cgbmFtZT0idmlld2NoYW5nZSIgdmFsdWU9InRydWUiLz48dWlzaG93IG5hbWU9ImFsd2F5c1NjcnVuY2giIHZhbHVlPSJmYWxzZSIvPjx1aXNob3cgbmFtZT0iaW5pdGlhbGRpc3BsYXltb2RlaXNub3JtYWwiIHZhbHVlPSJ0cnVlIi8+PHVpcmVwbGFjZSBuYW1lPSJsb2dvIiB2YWx1ZT0iIi8+PHVpcmVwbGFjZSBuYW1lPSJiZ2ltYWdlIiB2YWx1ZT0iIi8+PHVpcmVwbGFjZSBuYW1lPSJpbml0aWFsdGFiIiB2YWx1ZT0ib3V0bGluZSIvPj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HVpdGV4dCBuYW1lPSJDT1VSU0VfU1RBVFVTIiB2YWx1ZT0i44Oi44K444Ol44O844Or44K544OG44O844K/44K5Ii8+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TxLFuYXYgRGVuZW1lc2k6Ii8+DQoJCTx1aXRleHQgbmFtZT0iUVVJWlBPRF9RVUlaX0FUVEVNUFRfVkFMVUUiIHZhbHVlPSIlbi8ldCIvPg0KCQk8dWl0ZXh0IG5hbWU9IlFVSVpQT0RfUVVJWl9TQ09SRSIgdmFsdWU9IlB1YW46Ii8+DQoJCTx1aXRleHQgbmFtZT0iUVVJWlBPRF9RVUlaX1BBU1NTQ09SRSIgdmFsdWU9Ikdlw6dtZSBQdWFuxLE6Ii8+DQoJCTx1aXRleHQgbmFtZT0iUVVJWlBPRF9RVUlaX01BWFNDT1JFIiB2YWx1ZT0iTWFrc2ltdW0gUHVhbjoiLz4NCgkJPHVpdGV4dCBuYW1lPSJRVUlaUE9EX1FVRVNBVE1QVF9TVFIiIHZhbHVlPSJEZW5lbWU6ICVuLyV0Ii8+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DQoJCTx1aXRleHQgbmFtZT0iV0FSTklOR01TR19ZRVNTVFJJTkciIHZhbHVlPSJFdmV0Ii8+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
  <p:tag name="MMPROD_THEME_BG_IMAGE" val=""/>
  <p:tag name="MMPROD_UIDATA" val="&lt;database version=&quot;10.0&quot;&gt;&lt;object type=&quot;1&quot; unique_id=&quot;10001&quot;&gt;&lt;property id=&quot;20139&quot; value=&quot;%n. %s&quot;/&gt;&lt;property id=&quot;20141&quot; value=&quot;Health Lit Coverage UntilizationNMDft2&quot;/&gt;&lt;property id=&quot;20144&quot; value=&quot;1&quot;/&gt;&lt;property id=&quot;20146&quot; value=&quot;0&quot;/&gt;&lt;property id=&quot;20147&quot; value=&quot;0&quot;/&gt;&lt;property id=&quot;20148&quot; value=&quot;5&quot;/&gt;&lt;property id=&quot;20184&quot; value=&quot;7&quot;/&gt;&lt;property id=&quot;20191&quot; value=&quot;AHP Corporate&quot;/&gt;&lt;property id=&quot;20192&quot; value=&quot;https://ahpnet.adobeconnect.com&quot;/&gt;&lt;property id=&quot;20193&quot; value=&quot;0&quot;/&gt;&lt;property id=&quot;20250&quot; value=&quot;6&quot;/&gt;&lt;property id=&quot;20251&quot; value=&quot;0&quot;/&gt;&lt;property id=&quot;20259&quot; value=&quot;0&quot;/&gt;&lt;property id=&quot;20263&quot; value=&quot;1&quot;/&gt;&lt;property id=&quot;20264&quot; value=&quot;1&quot;/&gt;&lt;property id=&quot;20600&quot; value=&quot;0&quot;/&gt;&lt;property id=&quot;20700&quot; value=&quot;0&quot;/&gt;&lt;object type=&quot;2&quot; unique_id=&quot;11482&quot;&gt;&lt;object type=&quot;3&quot; unique_id=&quot;11484&quot;&gt;&lt;property id=&quot;20148&quot; value=&quot;5&quot;/&gt;&lt;property id=&quot;20300&quot; value=&quot;Slide 1 - &amp;quot;Perspectives: Mental Health Concerns&amp;quot;&quot;/&gt;&lt;property id=&quot;20307&quot; value=&quot;259&quot;/&gt;&lt;property id=&quot;20309&quot; value=&quot;-1&quot;/&gt;&lt;/object&gt;&lt;object type=&quot;3&quot; unique_id=&quot;11485&quot;&gt;&lt;property id=&quot;20148&quot; value=&quot;5&quot;/&gt;&lt;property id=&quot;20300&quot; value=&quot;Slide 2 - &amp;quot;Housekeeping: Functions&amp;quot;&quot;/&gt;&lt;property id=&quot;20307&quot; value=&quot;260&quot;/&gt;&lt;property id=&quot;20309&quot; value=&quot;-1&quot;/&gt;&lt;/object&gt;&lt;object type=&quot;3&quot; unique_id=&quot;11487&quot;&gt;&lt;property id=&quot;20148&quot; value=&quot;5&quot;/&gt;&lt;property id=&quot;20300&quot; value=&quot;Slide 3 - &amp;quot;Housekeeping: Communication&amp;quot;&quot;/&gt;&lt;property id=&quot;20307&quot; value=&quot;261&quot;/&gt;&lt;property id=&quot;20309&quot; value=&quot;-1&quot;/&gt;&lt;/object&gt;&lt;object type=&quot;3&quot; unique_id=&quot;11945&quot;&gt;&lt;property id=&quot;20148&quot; value=&quot;5&quot;/&gt;&lt;property id=&quot;20300&quot; value=&quot;Slide 4 - &amp;quot; &amp;quot;&quot;/&gt;&lt;property id=&quot;20307&quot; value=&quot;262&quot;/&gt;&lt;/object&gt;&lt;object type=&quot;3&quot; unique_id=&quot;11946&quot;&gt;&lt;property id=&quot;20148&quot; value=&quot;5&quot;/&gt;&lt;property id=&quot;20300&quot; value=&quot;Slide 5&quot;/&gt;&lt;property id=&quot;20307&quot; value=&quot;263&quot;/&gt;&lt;/object&gt;&lt;object type=&quot;3&quot; unique_id=&quot;11947&quot;&gt;&lt;property id=&quot;20148&quot; value=&quot;5&quot;/&gt;&lt;property id=&quot;20300&quot; value=&quot;Slide 6&quot;/&gt;&lt;property id=&quot;20307&quot; value=&quot;360&quot;/&gt;&lt;/object&gt;&lt;object type=&quot;3&quot; unique_id=&quot;11948&quot;&gt;&lt;property id=&quot;20148&quot; value=&quot;5&quot;/&gt;&lt;property id=&quot;20300&quot; value=&quot;Slide 7 - &amp;quot; &amp;quot;&quot;/&gt;&lt;property id=&quot;20307&quot; value=&quot;361&quot;/&gt;&lt;/object&gt;&lt;object type=&quot;3&quot; unique_id=&quot;11949&quot;&gt;&lt;property id=&quot;20148&quot; value=&quot;5&quot;/&gt;&lt;property id=&quot;20300&quot; value=&quot;Slide 8 - &amp;quot;Poll: Biggest Challenges&amp;quot;&quot;/&gt;&lt;property id=&quot;20307&quot; value=&quot;362&quot;/&gt;&lt;/object&gt;&lt;object type=&quot;3&quot; unique_id=&quot;11950&quot;&gt;&lt;property id=&quot;20148&quot; value=&quot;5&quot;/&gt;&lt;property id=&quot;20300&quot; value=&quot;Slide 9&quot;/&gt;&lt;property id=&quot;20307&quot; value=&quot;363&quot;/&gt;&lt;/object&gt;&lt;object type=&quot;3&quot; unique_id=&quot;11951&quot;&gt;&lt;property id=&quot;20148&quot; value=&quot;5&quot;/&gt;&lt;property id=&quot;20300&quot; value=&quot;Slide 10&quot;/&gt;&lt;property id=&quot;20307&quot; value=&quot;364&quot;/&gt;&lt;/object&gt;&lt;object type=&quot;3&quot; unique_id=&quot;11952&quot;&gt;&lt;property id=&quot;20148&quot; value=&quot;5&quot;/&gt;&lt;property id=&quot;20300&quot; value=&quot;Slide 11 - &amp;quot;Poll results &amp;quot;&quot;/&gt;&lt;property id=&quot;20307&quot; value=&quot;381&quot;/&gt;&lt;/object&gt;&lt;object type=&quot;3&quot; unique_id=&quot;11953&quot;&gt;&lt;property id=&quot;20148&quot; value=&quot;5&quot;/&gt;&lt;property id=&quot;20300&quot; value=&quot;Slide 12 - &amp;quot;RSAT Clients: Prevalence of Mental Disorders&amp;quot;&quot;/&gt;&lt;property id=&quot;20307&quot; value=&quot;365&quot;/&gt;&lt;/object&gt;&lt;object type=&quot;3&quot; unique_id=&quot;11954&quot;&gt;&lt;property id=&quot;20148&quot; value=&quot;5&quot;/&gt;&lt;property id=&quot;20300&quot; value=&quot;Slide 13 - &amp;quot;Treatment Approaches: Clients with CODs  &amp;quot;&quot;/&gt;&lt;property id=&quot;20307&quot; value=&quot;366&quot;/&gt;&lt;/object&gt;&lt;object type=&quot;3&quot; unique_id=&quot;11955&quot;&gt;&lt;property id=&quot;20148&quot; value=&quot;5&quot;/&gt;&lt;property id=&quot;20300&quot; value=&quot;Slide 14 - &amp;quot;Compounding Risk Factors&amp;quot;&quot;/&gt;&lt;property id=&quot;20307&quot; value=&quot;369&quot;/&gt;&lt;/object&gt;&lt;object type=&quot;3&quot; unique_id=&quot;11956&quot;&gt;&lt;property id=&quot;20148&quot; value=&quot;5&quot;/&gt;&lt;property id=&quot;20300&quot; value=&quot;Slide 15 - &amp;quot;‘Seriousness’ of Mental Health Conditions&amp;quot;&quot;/&gt;&lt;property id=&quot;20307&quot; value=&quot;367&quot;/&gt;&lt;/object&gt;&lt;object type=&quot;3&quot; unique_id=&quot;11957&quot;&gt;&lt;property id=&quot;20148&quot; value=&quot;5&quot;/&gt;&lt;property id=&quot;20300&quot; value=&quot;Slide 16 - &amp;quot;DSM-V &amp;amp; Integrated Screening&amp;quot;&quot;/&gt;&lt;property id=&quot;20307&quot; value=&quot;368&quot;/&gt;&lt;/object&gt;&lt;object type=&quot;3&quot; unique_id=&quot;11958&quot;&gt;&lt;property id=&quot;20148&quot; value=&quot;5&quot;/&gt;&lt;property id=&quot;20300&quot; value=&quot;Slide 17 - &amp;quot;MH Screens Used in Custody Settings &amp;quot;&quot;/&gt;&lt;property id=&quot;20307&quot; value=&quot;379&quot;/&gt;&lt;/object&gt;&lt;object type=&quot;3&quot; unique_id=&quot;11959&quot;&gt;&lt;property id=&quot;20148&quot; value=&quot;5&quot;/&gt;&lt;property id=&quot;20300&quot; value=&quot;Slide 18 - &amp;quot;Dynamic Nature of Mental Health Disorder(s)&amp;quot;&quot;/&gt;&lt;property id=&quot;20307&quot; value=&quot;371&quot;/&gt;&lt;/object&gt;&lt;object type=&quot;3&quot; unique_id=&quot;11960&quot;&gt;&lt;property id=&quot;20148&quot; value=&quot;5&quot;/&gt;&lt;property id=&quot;20300&quot; value=&quot;Slide 19 - &amp;quot;Integrated  SUD Assessment Tools&amp;quot;&quot;/&gt;&lt;property id=&quot;20307&quot; value=&quot;378&quot;/&gt;&lt;/object&gt;&lt;object type=&quot;3&quot; unique_id=&quot;11961&quot;&gt;&lt;property id=&quot;20148&quot; value=&quot;5&quot;/&gt;&lt;property id=&quot;20300&quot; value=&quot;Slide 20 - &amp;quot;Effects of Substances&amp;quot;&quot;/&gt;&lt;property id=&quot;20307&quot; value=&quot;370&quot;/&gt;&lt;/object&gt;&lt;object type=&quot;3&quot; unique_id=&quot;11962&quot;&gt;&lt;property id=&quot;20148&quot; value=&quot;5&quot;/&gt;&lt;property id=&quot;20300&quot; value=&quot;Slide 21 - &amp;quot;Rising Rates of Suicide Parallel Increases in Opioid Overdose Deaths&amp;quot;&quot;/&gt;&lt;property id=&quot;20307&quot; value=&quot;380&quot;/&gt;&lt;/object&gt;&lt;object type=&quot;3&quot; unique_id=&quot;11963&quot;&gt;&lt;property id=&quot;20148&quot; value=&quot;5&quot;/&gt;&lt;property id=&quot;20300&quot; value=&quot;Slide 22 - &amp;quot;Risk, Need &amp;amp; Responsivity: Clients w/ CODs&amp;quot;&quot;/&gt;&lt;property id=&quot;20307&quot; value=&quot;374&quot;/&gt;&lt;/object&gt;&lt;object type=&quot;3&quot; unique_id=&quot;11964&quot;&gt;&lt;property id=&quot;20148&quot; value=&quot;5&quot;/&gt;&lt;property id=&quot;20300&quot; value=&quot;Slide 23 - &amp;quot;Integrated Dual Diagnosis Treatment&amp;quot;&quot;/&gt;&lt;property id=&quot;20307&quot; value=&quot;373&quot;/&gt;&lt;/object&gt;&lt;object type=&quot;3&quot; unique_id=&quot;11965&quot;&gt;&lt;property id=&quot;20148&quot; value=&quot;5&quot;/&gt;&lt;property id=&quot;20300&quot; value=&quot;Slide 24 - &amp;quot;The Five C’s &amp;quot;&quot;/&gt;&lt;property id=&quot;20307&quot; value=&quot;372&quot;/&gt;&lt;/object&gt;&lt;object type=&quot;3&quot; unique_id=&quot;11966&quot;&gt;&lt;property id=&quot;20148&quot; value=&quot;5&quot;/&gt;&lt;property id=&quot;20300&quot; value=&quot;Slide 25 - &amp;quot;Effective Approaches&amp;quot;&quot;/&gt;&lt;property id=&quot;20307&quot; value=&quot;375&quot;/&gt;&lt;/object&gt;&lt;object type=&quot;3&quot; unique_id=&quot;11967&quot;&gt;&lt;property id=&quot;20148&quot; value=&quot;5&quot;/&gt;&lt;property id=&quot;20300&quot; value=&quot;Slide 26 - &amp;quot;Medications&amp;quot;&quot;/&gt;&lt;property id=&quot;20307&quot; value=&quot;376&quot;/&gt;&lt;/object&gt;&lt;object type=&quot;3&quot; unique_id=&quot;11968&quot;&gt;&lt;property id=&quot;20148&quot; value=&quot;5&quot;/&gt;&lt;property id=&quot;20300&quot; value=&quot;Slide 27 - &amp;quot;Poll: Most Effective Component/ Approaches&amp;quot;&quot;/&gt;&lt;property id=&quot;20307&quot; value=&quot;377&quot;/&gt;&lt;/object&gt;&lt;object type=&quot;3&quot; unique_id=&quot;11969&quot;&gt;&lt;property id=&quot;20148&quot; value=&quot;5&quot;/&gt;&lt;property id=&quot;20300&quot; value=&quot;Slide 28 - &amp;quot;Poll results&amp;quot;&quot;/&gt;&lt;property id=&quot;20307&quot; value=&quot;382&quot;/&gt;&lt;/object&gt;&lt;object type=&quot;3&quot; unique_id=&quot;11970&quot;&gt;&lt;property id=&quot;20148&quot; value=&quot;5&quot;/&gt;&lt;property id=&quot;20300&quot; value=&quot;Slide 29 - &amp;quot;Questions?&amp;quot;&quot;/&gt;&lt;property id=&quot;20307&quot; value=&quot;289&quot;/&gt;&lt;/object&gt;&lt;object type=&quot;3&quot; unique_id=&quot;11971&quot;&gt;&lt;property id=&quot;20148&quot; value=&quot;5&quot;/&gt;&lt;property id=&quot;20300&quot; value=&quot;Slide 30 - &amp;quot;Certificate of Attendance&amp;quot;&quot;/&gt;&lt;property id=&quot;20307&quot; value=&quot;290&quot;/&gt;&lt;/object&gt;&lt;object type=&quot;3&quot; unique_id=&quot;11972&quot;&gt;&lt;property id=&quot;20148&quot; value=&quot;5&quot;/&gt;&lt;property id=&quot;20300&quot; value=&quot;Slide 31 - &amp;quot;Continuing Education Hour (CEU Certificate)&amp;quot;&quot;/&gt;&lt;property id=&quot;20307&quot; value=&quot;291&quot;/&gt;&lt;/object&gt;&lt;object type=&quot;3&quot; unique_id=&quot;11973&quot;&gt;&lt;property id=&quot;20148&quot; value=&quot;5&quot;/&gt;&lt;property id=&quot;20300&quot; value=&quot;Slide 32 - &amp;quot;RSAT TTA Center&amp;quot;&quot;/&gt;&lt;property id=&quot;20307&quot; value=&quot;292&quot;/&gt;&lt;/object&gt;&lt;/object&gt;&lt;object type=&quot;8&quot; unique_id=&quot;11528&quot;&gt;&lt;/object&gt;&lt;object type=&quot;4&quot; unique_id=&quot;11941&quot;&gt;&lt;/object&gt;&lt;object type=&quot;10&quot; unique_id=&quot;11942&quot;&gt;&lt;object type=&quot;11&quot; unique_id=&quot;11943&quot;&gt;&lt;property id=&quot;20180&quot; value=&quot;1&quot;/&gt;&lt;property id=&quot;20181&quot; value=&quot;1&quot;/&gt;&lt;property id=&quot;20183&quot; value=&quot;1&quot;/&gt;&lt;/object&gt;&lt;object type=&quot;12&quot; unique_id=&quot;11944&quot;&gt;&lt;/object&gt;&lt;/object&gt;&lt;/object&gt;&lt;/database&gt;"/>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24822</TotalTime>
  <Words>3278</Words>
  <Application>Microsoft Office PowerPoint</Application>
  <PresentationFormat>On-screen Show (4:3)</PresentationFormat>
  <Paragraphs>468</Paragraphs>
  <Slides>32</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 Narrow</vt:lpstr>
      <vt:lpstr>Calibri</vt:lpstr>
      <vt:lpstr>Calibri Light</vt:lpstr>
      <vt:lpstr>Cambria</vt:lpstr>
      <vt:lpstr>Times New Roman</vt:lpstr>
      <vt:lpstr>Wingdings</vt:lpstr>
      <vt:lpstr>Custom Design</vt:lpstr>
      <vt:lpstr>Perspectives: Mental Health Concerns</vt:lpstr>
      <vt:lpstr>Housekeeping: Functions</vt:lpstr>
      <vt:lpstr>Housekeeping: Communication</vt:lpstr>
      <vt:lpstr> </vt:lpstr>
      <vt:lpstr>PowerPoint Presentation</vt:lpstr>
      <vt:lpstr>PowerPoint Presentation</vt:lpstr>
      <vt:lpstr> </vt:lpstr>
      <vt:lpstr>Poll: Biggest Challenges</vt:lpstr>
      <vt:lpstr>PowerPoint Presentation</vt:lpstr>
      <vt:lpstr>PowerPoint Presentation</vt:lpstr>
      <vt:lpstr>Poll results </vt:lpstr>
      <vt:lpstr>RSAT Clients: Prevalence of Mental Disorders</vt:lpstr>
      <vt:lpstr>Treatment Approaches: Clients with CODs  </vt:lpstr>
      <vt:lpstr>Compounding Risk Factors</vt:lpstr>
      <vt:lpstr>‘Seriousness’ of Mental Health Conditions</vt:lpstr>
      <vt:lpstr>DSM-V &amp; Integrated Screening</vt:lpstr>
      <vt:lpstr>MH Screens Used in Custody Settings </vt:lpstr>
      <vt:lpstr>Dynamic Nature of Mental Health Disorder(s)</vt:lpstr>
      <vt:lpstr>Integrated  SUD Assessment Tools</vt:lpstr>
      <vt:lpstr>Effects of Substances</vt:lpstr>
      <vt:lpstr>Rising Rates of Suicide Parallel Increases in Opioid Overdose Deaths</vt:lpstr>
      <vt:lpstr>Risk, Need &amp; Responsivity: Clients w/ CODs</vt:lpstr>
      <vt:lpstr>Integrated Dual Diagnosis Treatment</vt:lpstr>
      <vt:lpstr>The Five C’s </vt:lpstr>
      <vt:lpstr>Effective Approaches</vt:lpstr>
      <vt:lpstr>Medications</vt:lpstr>
      <vt:lpstr>Poll: Most Effective Component/ Approaches</vt:lpstr>
      <vt:lpstr>Poll results</vt:lpstr>
      <vt:lpstr>Questions?</vt:lpstr>
      <vt:lpstr>Certificate of Attendance</vt:lpstr>
      <vt:lpstr>Continuing Education Hour (CEU Certificate)</vt:lpstr>
      <vt:lpstr>RSAT TTA Center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RSAT Training Tool:  Trauma-Informed Correctional Care</dc:title>
  <dc:creator>Niki Miller</dc:creator>
  <cp:lastModifiedBy>Zach Stewart</cp:lastModifiedBy>
  <cp:revision>414</cp:revision>
  <cp:lastPrinted>2018-01-17T18:56:19Z</cp:lastPrinted>
  <dcterms:created xsi:type="dcterms:W3CDTF">2006-08-16T00:00:00Z</dcterms:created>
  <dcterms:modified xsi:type="dcterms:W3CDTF">2018-03-21T13:35:43Z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