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96" r:id="rId29"/>
    <p:sldId id="297" r:id="rId30"/>
    <p:sldId id="286" r:id="rId31"/>
    <p:sldId id="295" r:id="rId32"/>
    <p:sldId id="294" r:id="rId33"/>
    <p:sldId id="298" r:id="rId34"/>
    <p:sldId id="288" r:id="rId35"/>
    <p:sldId id="289" r:id="rId36"/>
    <p:sldId id="290" r:id="rId37"/>
    <p:sldId id="291" r:id="rId38"/>
    <p:sldId id="292" r:id="rId39"/>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C3A3"/>
    <a:srgbClr val="006892"/>
    <a:srgbClr val="BE8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2503" autoAdjust="0"/>
  </p:normalViewPr>
  <p:slideViewPr>
    <p:cSldViewPr>
      <p:cViewPr varScale="1">
        <p:scale>
          <a:sx n="77" d="100"/>
          <a:sy n="77" d="100"/>
        </p:scale>
        <p:origin x="7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0"/>
    </p:cViewPr>
  </p:sorterViewPr>
  <p:notesViewPr>
    <p:cSldViewPr>
      <p:cViewPr>
        <p:scale>
          <a:sx n="100" d="100"/>
          <a:sy n="100" d="100"/>
        </p:scale>
        <p:origin x="-35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49785F-AEC9-4CAF-8147-E59A22856DC5}" type="datetimeFigureOut">
              <a:rPr lang="en-US" smtClean="0"/>
              <a:t>12/22/2017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ationalacademies.org/hmd/reports/2017/health-effects-of-cannabis-and-cannabinoids.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rugscience.org.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fuhealthethics.wordpress.com/2015/01/07/should-cannabis-be-legalized-in-canad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a01.safelinks.protection.outlook.com/?url=http://www.mail.denverpost.com/xpvghrcmjjgtbqvstplbvtnmkntgylkbyprlqyrdjgcdcvd_pddchcyjchjm.html&amp;data=02|01|lfrazier@ahpnet.com|4ed80d61fb2e4b6df6c908d541ca554e|114781441f1e4831b0bca3b55ed9b137|0|0|636487259637868861&amp;sdata=ERRh6UJilyTPDCXVLYS1TzIkEq4Mlx41cpg0%2Bs0yBa4%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4027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dirty="0"/>
          </a:p>
        </p:txBody>
      </p:sp>
    </p:spTree>
    <p:extLst>
      <p:ext uri="{BB962C8B-B14F-4D97-AF65-F5344CB8AC3E}">
        <p14:creationId xmlns:p14="http://schemas.microsoft.com/office/powerpoint/2010/main" val="92331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dirty="0"/>
          </a:p>
        </p:txBody>
      </p:sp>
    </p:spTree>
    <p:extLst>
      <p:ext uri="{BB962C8B-B14F-4D97-AF65-F5344CB8AC3E}">
        <p14:creationId xmlns:p14="http://schemas.microsoft.com/office/powerpoint/2010/main" val="352635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Summarizes research since their 1999 report on the known health impacts of cannabis and cannabis-derived products</a:t>
            </a:r>
          </a:p>
          <a:p>
            <a:pPr marL="291179" indent="-291179">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Concludes evidence supports cannabis as an effective treatment for chronic pain, chemotherapy-induced nausea and vomiting, and multiple sclerosis spasticity symptoms.</a:t>
            </a:r>
          </a:p>
          <a:p>
            <a:pPr marL="291179" indent="-291179">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Identifies areas where additional research is needed on both therapeutic uses and the harms related to chronic misuse of marijuana products</a:t>
            </a:r>
          </a:p>
          <a:p>
            <a:pPr marL="291179" indent="-291179">
              <a:buFont typeface="Wingdings" panose="05000000000000000000" pitchFamily="2" charset="2"/>
              <a:buChar char="§"/>
            </a:pPr>
            <a:r>
              <a:rPr lang="en-US" dirty="0">
                <a:latin typeface="Calibri Light" panose="020F0302020204030204" pitchFamily="34" charset="0"/>
                <a:cs typeface="Calibri Light" panose="020F0302020204030204" pitchFamily="34" charset="0"/>
              </a:rPr>
              <a:t>Cites regulatory barriers, including classification as a Schedule I substance, that limit current research on the therapeutic value of cannabis, or the potential health risks related to cancers, diseases, mental health disorders, and injuries. </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dirty="0"/>
          </a:p>
        </p:txBody>
      </p:sp>
    </p:spTree>
    <p:extLst>
      <p:ext uri="{BB962C8B-B14F-4D97-AF65-F5344CB8AC3E}">
        <p14:creationId xmlns:p14="http://schemas.microsoft.com/office/powerpoint/2010/main" val="355877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National Academies of Sciences, Engineering, and Medicine. 2017. </a:t>
            </a:r>
            <a:r>
              <a:rPr lang="en-US" i="1" dirty="0"/>
              <a:t>The health effects of cannabis and cannabinoids: Current state of evidence and recommendations for research. </a:t>
            </a:r>
            <a:r>
              <a:rPr lang="en-US" dirty="0"/>
              <a:t>Washington, DC: The National Academies Press. </a:t>
            </a:r>
            <a:r>
              <a:rPr lang="en-US" u="sng" dirty="0">
                <a:hlinkClick r:id="rId3"/>
              </a:rPr>
              <a:t>http://nationalacademies.org/hmd/reports/2017/health-effects-of-cannabis-and-cannabinoids.aspx</a:t>
            </a:r>
            <a:endParaRPr lang="en-US" u="sng" dirty="0"/>
          </a:p>
          <a:p>
            <a:pPr>
              <a:buClr>
                <a:srgbClr val="BE854C"/>
              </a:buClr>
              <a:buSzPct val="65000"/>
              <a:buFont typeface="Wingdings" pitchFamily="2" charset="2"/>
              <a:buNone/>
            </a:pPr>
            <a:r>
              <a:rPr lang="en-US" dirty="0"/>
              <a:t>2017 National Cannabis Summit: Science, Policy, and Best Practices. Summary of Proceedings, December 2017</a:t>
            </a:r>
            <a:endParaRPr lang="en-US" b="0" u="none"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dirty="0"/>
          </a:p>
        </p:txBody>
      </p:sp>
    </p:spTree>
    <p:extLst>
      <p:ext uri="{BB962C8B-B14F-4D97-AF65-F5344CB8AC3E}">
        <p14:creationId xmlns:p14="http://schemas.microsoft.com/office/powerpoint/2010/main" val="213803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Marijuana use is prohibited and research on cannabis is overseen and regulated by the Drug Enforcement Agency (DEA). Since Schedule I designation specifies that there is no medical value to a substance, this also means that the Federal Drug Administration (FDA) has no authority to regulate the production and sale of cannabis products to limit exposure to pesticides and molds; or to control labeling and prevent the sale of cannabis edibles that look like gummy bears or candies.  </a:t>
            </a:r>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dirty="0"/>
          </a:p>
        </p:txBody>
      </p:sp>
    </p:spTree>
    <p:extLst>
      <p:ext uri="{BB962C8B-B14F-4D97-AF65-F5344CB8AC3E}">
        <p14:creationId xmlns:p14="http://schemas.microsoft.com/office/powerpoint/2010/main" val="69382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BE854C"/>
              </a:buClr>
              <a:buSzPct val="65000"/>
              <a:defRPr/>
            </a:pPr>
            <a:r>
              <a:rPr lang="en-US" dirty="0"/>
              <a:t>Although some mechanisms have been identified to address barriers to marijuana and cannabis research short of changing the categorization of marijuana from a Schedule I to a Schedule III substance . The consensus among researchers is that, at minimum, changing the classification of marijuana/cannabis to a Schedule III substance is the best approach to allowing for a research agenda that can clarify the appropriate use and best practice approaches to medical marijuana; and address questions about the harms of use by pregnant women, children, and those with dependency; or untangle the complex issues of marijuana use, drugged driving, and standards for assessing driving impairment. </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dirty="0"/>
          </a:p>
        </p:txBody>
      </p:sp>
    </p:spTree>
    <p:extLst>
      <p:ext uri="{BB962C8B-B14F-4D97-AF65-F5344CB8AC3E}">
        <p14:creationId xmlns:p14="http://schemas.microsoft.com/office/powerpoint/2010/main" val="292456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Research on the personal and societal impact of using mind altering substances </a:t>
            </a:r>
            <a:r>
              <a:rPr lang="en-US" dirty="0"/>
              <a:t> </a:t>
            </a:r>
          </a:p>
          <a:p>
            <a:r>
              <a:rPr lang="en-US" dirty="0"/>
              <a:t>European researchers have conducted three different studies on drug-related harms. The most recent analysis by Nutt and colleagues in the United Kingdom was conducted in 2010 by the Independent Scientific Committee on Drugs (</a:t>
            </a:r>
            <a:r>
              <a:rPr lang="en-US" u="sng" dirty="0">
                <a:hlinkClick r:id="rId3"/>
              </a:rPr>
              <a:t>ISCD</a:t>
            </a:r>
            <a:r>
              <a:rPr lang="en-US" dirty="0"/>
              <a:t>), with funding from the Centre for Crime and Justice Studies. This analysis of drug harms involved conducting a multicriteria decision analysis (MCDA) model to assess and score harms for 20 different drugs. Each was scored on multiple harm criteria including drug related mortality, damage, dependence, mental impairment, injury, crime, environmental damage, international damage, loss of relationships and tangibles, family adversities, economic cost, and impact on community social cohesion. </a:t>
            </a:r>
          </a:p>
          <a:p>
            <a:endParaRPr lang="en-US" baseline="0"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dirty="0"/>
          </a:p>
        </p:txBody>
      </p:sp>
    </p:spTree>
    <p:extLst>
      <p:ext uri="{BB962C8B-B14F-4D97-AF65-F5344CB8AC3E}">
        <p14:creationId xmlns:p14="http://schemas.microsoft.com/office/powerpoint/2010/main" val="1140565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8D7AFB4-6AE2-405B-84EC-60E187CE7000}" type="slidenum">
              <a:rPr lang="en-US" smtClean="0"/>
              <a:t>17</a:t>
            </a:fld>
            <a:endParaRPr lang="en-US" dirty="0"/>
          </a:p>
        </p:txBody>
      </p:sp>
    </p:spTree>
    <p:extLst>
      <p:ext uri="{BB962C8B-B14F-4D97-AF65-F5344CB8AC3E}">
        <p14:creationId xmlns:p14="http://schemas.microsoft.com/office/powerpoint/2010/main" val="256462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Legalization </a:t>
            </a:r>
          </a:p>
          <a:p>
            <a:pPr marL="174708" indent="-174708">
              <a:buClr>
                <a:srgbClr val="BE854C"/>
              </a:buClr>
              <a:buSzPct val="65000"/>
              <a:buFont typeface="Arial" panose="020B0604020202020204" pitchFamily="34" charset="0"/>
              <a:buChar char="•"/>
            </a:pPr>
            <a:r>
              <a:rPr lang="en-US" dirty="0"/>
              <a:t>Without commercialization – NOT like tobacco or alcohol – state or federally run market</a:t>
            </a:r>
          </a:p>
          <a:p>
            <a:pPr marL="174708" indent="-174708">
              <a:buClr>
                <a:srgbClr val="BE854C"/>
              </a:buClr>
              <a:buSzPct val="65000"/>
              <a:buFont typeface="Arial" panose="020B0604020202020204" pitchFamily="34" charset="0"/>
              <a:buChar char="•"/>
            </a:pPr>
            <a:r>
              <a:rPr lang="en-US" dirty="0"/>
              <a:t>With limits on commercialization – over 21 years old, no advertising, quality/potency controls, limits on branding and marketing</a:t>
            </a:r>
          </a:p>
          <a:p>
            <a:pPr marL="174708" indent="-174708">
              <a:buClr>
                <a:srgbClr val="BE854C"/>
              </a:buClr>
              <a:buSzPct val="65000"/>
              <a:buFont typeface="Arial" panose="020B0604020202020204" pitchFamily="34" charset="0"/>
              <a:buChar char="•"/>
            </a:pPr>
            <a:r>
              <a:rPr lang="en-US" dirty="0"/>
              <a:t>Full commercialization – industry driven advertising, branding and marketing with few if any restraints</a:t>
            </a:r>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dirty="0"/>
          </a:p>
        </p:txBody>
      </p:sp>
    </p:spTree>
    <p:extLst>
      <p:ext uri="{BB962C8B-B14F-4D97-AF65-F5344CB8AC3E}">
        <p14:creationId xmlns:p14="http://schemas.microsoft.com/office/powerpoint/2010/main" val="60345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MacPherson, Donald. </a:t>
            </a:r>
            <a:r>
              <a:rPr lang="en-US" dirty="0">
                <a:hlinkClick r:id="rId3"/>
              </a:rPr>
              <a:t>Should Cannabis be Legalized in Canada? Simon Fraser University, </a:t>
            </a:r>
            <a:r>
              <a:rPr lang="en-US" dirty="0"/>
              <a:t> November 14th, 2014. </a:t>
            </a:r>
            <a:r>
              <a:rPr lang="en-US" i="1" dirty="0"/>
              <a:t>Canadian Drug Policy Coalition (CDPC)</a:t>
            </a:r>
            <a:r>
              <a:rPr lang="en-US" dirty="0"/>
              <a:t>. </a:t>
            </a:r>
          </a:p>
          <a:p>
            <a:pPr defTabSz="931774">
              <a:defRPr/>
            </a:pPr>
            <a:r>
              <a:rPr lang="en-US" b="1" dirty="0"/>
              <a:t>The Policy Paradox – A Visualization</a:t>
            </a:r>
          </a:p>
          <a:p>
            <a:endParaRPr lang="en-US" dirty="0"/>
          </a:p>
          <a:p>
            <a:pPr defTabSz="931774">
              <a:defRPr/>
            </a:pPr>
            <a:r>
              <a:rPr lang="en-US" dirty="0"/>
              <a:t>Finding a balanced approach on the continuum of prohibition (our current federal approach) and full, commercialized legalization, a middle ground of market regulation may be the sweet spot for the greatest public health and safety. It balances out the extreme of illegal, unregulated and frequently black-market marijuana products and sources; and the other extreme of a free reign, industry-driven market, focused on corporate profit and including advertising like we see for alcohol. </a:t>
            </a:r>
          </a:p>
          <a:p>
            <a:endParaRPr lang="en-US" dirty="0"/>
          </a:p>
          <a:p>
            <a:pPr defTabSz="931774">
              <a:defRPr/>
            </a:pPr>
            <a:r>
              <a:rPr lang="en-US" dirty="0"/>
              <a:t>So, if that is the case, why does policy matter?  John Kelly, PhD of the Recovery Research Institute at Harvard University, addressed this in his recent blog post and presentation </a:t>
            </a:r>
            <a:r>
              <a:rPr lang="en-US" i="1" dirty="0"/>
              <a:t>Marijuana Legalization and the “Answer” to Our Drug Problems </a:t>
            </a:r>
            <a:r>
              <a:rPr lang="en-US" dirty="0"/>
              <a:t>[Kelly, July 2017]. Professor Kelly summarizes the available policy approaches, best summarized by the graph below, and concludes that how (and if) we move forward with decriminalization matters greatly. He reminds us that with legalization must come regulation, taxation, and education to prevent harm. His recommendations include taking a highly regulated approach with a ban on advertising, and a mandate of plain packaging among other measures. (Kelly, 2017)</a:t>
            </a:r>
          </a:p>
          <a:p>
            <a:endParaRPr lang="en-US" dirty="0"/>
          </a:p>
          <a:p>
            <a:r>
              <a:rPr lang="en-US" i="1" dirty="0">
                <a:solidFill>
                  <a:srgbClr val="FF0000"/>
                </a:solidFill>
              </a:rPr>
              <a:t>Questions/comments in Chat box</a:t>
            </a:r>
          </a:p>
        </p:txBody>
      </p:sp>
      <p:sp>
        <p:nvSpPr>
          <p:cNvPr id="4" name="Slide Number Placeholder 3"/>
          <p:cNvSpPr>
            <a:spLocks noGrp="1"/>
          </p:cNvSpPr>
          <p:nvPr>
            <p:ph type="sldNum" sz="quarter" idx="10"/>
          </p:nvPr>
        </p:nvSpPr>
        <p:spPr/>
        <p:txBody>
          <a:bodyPr/>
          <a:lstStyle/>
          <a:p>
            <a:fld id="{88D7AFB4-6AE2-405B-84EC-60E187CE7000}" type="slidenum">
              <a:rPr lang="en-US" smtClean="0"/>
              <a:t>19</a:t>
            </a:fld>
            <a:endParaRPr lang="en-US" dirty="0"/>
          </a:p>
        </p:txBody>
      </p:sp>
    </p:spTree>
    <p:extLst>
      <p:ext uri="{BB962C8B-B14F-4D97-AF65-F5344CB8AC3E}">
        <p14:creationId xmlns:p14="http://schemas.microsoft.com/office/powerpoint/2010/main" val="369917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25172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dirty="0"/>
          </a:p>
        </p:txBody>
      </p:sp>
    </p:spTree>
    <p:extLst>
      <p:ext uri="{BB962C8B-B14F-4D97-AF65-F5344CB8AC3E}">
        <p14:creationId xmlns:p14="http://schemas.microsoft.com/office/powerpoint/2010/main" val="1922554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dirty="0"/>
          </a:p>
        </p:txBody>
      </p:sp>
    </p:spTree>
    <p:extLst>
      <p:ext uri="{BB962C8B-B14F-4D97-AF65-F5344CB8AC3E}">
        <p14:creationId xmlns:p14="http://schemas.microsoft.com/office/powerpoint/2010/main" val="4722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BE854C"/>
              </a:buClr>
              <a:buSzPct val="65000"/>
              <a:defRPr/>
            </a:pPr>
            <a:r>
              <a:rPr lang="en-US" dirty="0"/>
              <a:t>Past Month Marijuana Use among People Aged 12 or Older, by Age Group: Percentages, 2002-2016 (SAMHSA.gov)</a:t>
            </a:r>
          </a:p>
          <a:p>
            <a:pPr defTabSz="931774">
              <a:buClr>
                <a:srgbClr val="BE854C"/>
              </a:buClr>
              <a:buSzPct val="65000"/>
              <a:defRPr/>
            </a:pPr>
            <a:endParaRPr lang="en-US" dirty="0"/>
          </a:p>
          <a:p>
            <a:pPr defTabSz="931774">
              <a:buClr>
                <a:srgbClr val="BE854C"/>
              </a:buClr>
              <a:buSzPct val="65000"/>
              <a:defRPr/>
            </a:pPr>
            <a:r>
              <a:rPr lang="en-US" dirty="0"/>
              <a:t>Is this trend in legalization driving more use of marijuana by the U.S. population? In fact, recent research confirms earlier indications that policy is not driving this shift in use rates. A study by the Alcohol Research Group looked at 30 years of data from the National Alcohol Surveys, which ask about marijuana use. This use prevalence data was compared to state legalization laws. This study found that the increase in marijuana use in the U.S. has occurred across the population and is not specifically linked to implementation of legalization laws at the state level (Kerr et al. 2017). This is consistent with an early study from 2004 that compared San Francisco and Amsterdam and found no evidence that criminalization reduced use or that decriminalization increased use (Reinarman et al., 2004). The conclusion is that increased use of marijuana in the U.S. reflects a shift in the acceptance of marijuana use among the U.S. population. </a:t>
            </a:r>
          </a:p>
          <a:p>
            <a:pPr defTabSz="931774">
              <a:buClr>
                <a:srgbClr val="BE854C"/>
              </a:buClr>
              <a:buSzPct val="65000"/>
              <a:defRPr/>
            </a:pPr>
            <a:endParaRPr lang="en-US" dirty="0"/>
          </a:p>
          <a:p>
            <a:pPr defTabSz="931774">
              <a:buClr>
                <a:srgbClr val="BE854C"/>
              </a:buClr>
              <a:buSzPct val="65000"/>
            </a:pPr>
            <a:r>
              <a:rPr lang="en-US" dirty="0"/>
              <a:t>CO example - In 2015 - 2016, 9% of Colorado youths aged 12 to 17 reported using marijuana in the month prior to being surveyed. During the 2014 - 2015 period, 11% percent of youths that age reported using marijuana in the previous month. On the national level, the most recent National Survey on Drug Use and Health</a:t>
            </a:r>
            <a:r>
              <a:rPr lang="en-US" b="1" dirty="0">
                <a:hlinkClick r:id="rId3"/>
              </a:rPr>
              <a:t> reported that teen marijuana use had fallen to a 22-year low</a:t>
            </a:r>
            <a:r>
              <a:rPr lang="en-US" dirty="0"/>
              <a:t>. </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dirty="0"/>
          </a:p>
        </p:txBody>
      </p:sp>
    </p:spTree>
    <p:extLst>
      <p:ext uri="{BB962C8B-B14F-4D97-AF65-F5344CB8AC3E}">
        <p14:creationId xmlns:p14="http://schemas.microsoft.com/office/powerpoint/2010/main" val="276808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states with recreational adult use laws, legalization is not causing increased use of cannabis, but it is having an impact on rates of traffic accidents and driving infractions in both Washington and Colorado (Murphy and Carnevale 2016). Research has shown that marijuana use affects motor skills and reflexes (Ramaekers et al. 2006) and is linked to increases in accidents (Asbridge et al. 2012). More specifically a 1999 study found that using both marijuana and alcohol together leads to a higher likelihood of accidents (Smiley, 1999 and Vigil, 2017). Additionally, there is no agreed upon standard for “safe” blood levels of THC or data to set a standard (Armentano 2013) like we currently have for alcohol using the blood alcohol concentration (BAC) level of 0.08 percent</a:t>
            </a:r>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dirty="0"/>
          </a:p>
        </p:txBody>
      </p:sp>
    </p:spTree>
    <p:extLst>
      <p:ext uri="{BB962C8B-B14F-4D97-AF65-F5344CB8AC3E}">
        <p14:creationId xmlns:p14="http://schemas.microsoft.com/office/powerpoint/2010/main" val="185394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 Department of Transportation study concluded that with marijuana use “specific drug concentration levels cannot be reliably equated with a specific degree of driver impairment” (Berning, Compton, and Worchinger, 2015). What we do know is that both Washington and Colorado data reflect that increased positive tests for marijuana are associated with increased accidents and driving infractions, but it is impossible to ascertain if this due to greater access and/or use of marijuana by current users, or law-enforcement doing more traffic-related stops and screens for marijuana use. Recent findings from the federal highway fatality reporting system for Colorado identity an increase in fatal accidents involving drivers who test positive for marijuana. This data shows an increase from less than 8 percent in 2008, to almost 11 percent in 2010, after medical marijuana was legalized. And a further increase in fatal accidents involving marijuana to 19 percent after recreational use was legalized in 2014  (Rocky Mountain High Intensity Drug Trafficking Area 2015). Washington data also show a trend of increased drugged driving between 2009 and 2015 (Couper 2015). </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dirty="0"/>
          </a:p>
        </p:txBody>
      </p:sp>
    </p:spTree>
    <p:extLst>
      <p:ext uri="{BB962C8B-B14F-4D97-AF65-F5344CB8AC3E}">
        <p14:creationId xmlns:p14="http://schemas.microsoft.com/office/powerpoint/2010/main" val="175132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ED visits for cannabis/marijuana exposure issues have increased in states that have legalized</a:t>
            </a:r>
          </a:p>
          <a:p>
            <a:pPr>
              <a:buClr>
                <a:srgbClr val="BE854C"/>
              </a:buClr>
              <a:buSzPct val="65000"/>
              <a:buFont typeface="Wingdings" pitchFamily="2" charset="2"/>
              <a:buNone/>
            </a:pPr>
            <a:r>
              <a:rPr lang="en-US" dirty="0"/>
              <a:t>Little data to support that marijuana/cannabis exposure is deadly </a:t>
            </a:r>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dirty="0"/>
          </a:p>
        </p:txBody>
      </p:sp>
    </p:spTree>
    <p:extLst>
      <p:ext uri="{BB962C8B-B14F-4D97-AF65-F5344CB8AC3E}">
        <p14:creationId xmlns:p14="http://schemas.microsoft.com/office/powerpoint/2010/main" val="3051463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Research on use patterns of heavy users may indicate up to 12-15% for young adults who are regular users at a young age (Caulkins/Kilmer).</a:t>
            </a:r>
          </a:p>
          <a:p>
            <a:pPr>
              <a:buClr>
                <a:srgbClr val="BE854C"/>
              </a:buClr>
              <a:buSzPct val="65000"/>
              <a:buFont typeface="Wingdings" pitchFamily="2" charset="2"/>
              <a:buNone/>
            </a:pPr>
            <a:endParaRPr lang="en-US" dirty="0"/>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dirty="0"/>
          </a:p>
        </p:txBody>
      </p:sp>
    </p:spTree>
    <p:extLst>
      <p:ext uri="{BB962C8B-B14F-4D97-AF65-F5344CB8AC3E}">
        <p14:creationId xmlns:p14="http://schemas.microsoft.com/office/powerpoint/2010/main" val="132602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dirty="0"/>
          </a:p>
        </p:txBody>
      </p:sp>
    </p:spTree>
    <p:extLst>
      <p:ext uri="{BB962C8B-B14F-4D97-AF65-F5344CB8AC3E}">
        <p14:creationId xmlns:p14="http://schemas.microsoft.com/office/powerpoint/2010/main" val="21595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defTabSz="931774"/>
            <a:fld id="{22D24EFB-9AAE-4E7D-8EBD-69E13AFA1BA2}" type="slidenum">
              <a:rPr lang="en-US">
                <a:solidFill>
                  <a:prstClr val="black"/>
                </a:solidFill>
                <a:latin typeface="Calibri"/>
              </a:rPr>
              <a:pPr defTabSz="931774"/>
              <a:t>28</a:t>
            </a:fld>
            <a:endParaRPr lang="en-US" dirty="0">
              <a:solidFill>
                <a:prstClr val="black"/>
              </a:solidFill>
              <a:latin typeface="Calibri"/>
            </a:endParaRPr>
          </a:p>
        </p:txBody>
      </p:sp>
    </p:spTree>
    <p:extLst>
      <p:ext uri="{BB962C8B-B14F-4D97-AF65-F5344CB8AC3E}">
        <p14:creationId xmlns:p14="http://schemas.microsoft.com/office/powerpoint/2010/main" val="355368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approach to decriminalization using a social justice model</a:t>
            </a:r>
          </a:p>
        </p:txBody>
      </p:sp>
      <p:sp>
        <p:nvSpPr>
          <p:cNvPr id="4" name="Slide Number Placeholder 3"/>
          <p:cNvSpPr>
            <a:spLocks noGrp="1"/>
          </p:cNvSpPr>
          <p:nvPr>
            <p:ph type="sldNum" sz="quarter" idx="10"/>
          </p:nvPr>
        </p:nvSpPr>
        <p:spPr/>
        <p:txBody>
          <a:bodyPr/>
          <a:lstStyle/>
          <a:p>
            <a:fld id="{88D7AFB4-6AE2-405B-84EC-60E187CE7000}" type="slidenum">
              <a:rPr lang="en-US" smtClean="0"/>
              <a:t>29</a:t>
            </a:fld>
            <a:endParaRPr lang="en-US"/>
          </a:p>
        </p:txBody>
      </p:sp>
    </p:spTree>
    <p:extLst>
      <p:ext uri="{BB962C8B-B14F-4D97-AF65-F5344CB8AC3E}">
        <p14:creationId xmlns:p14="http://schemas.microsoft.com/office/powerpoint/2010/main" val="114920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267679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BE854C"/>
              </a:buClr>
              <a:buSzPct val="65000"/>
              <a:defRPr/>
            </a:pPr>
            <a:r>
              <a:rPr lang="en-US" dirty="0"/>
              <a:t>These regulatory, data, and research issues are currently left to each state to manage and individually address based on the legal status of marijuana in that state. Reclassifying marijuana would remove barriers for scientific research and support expanded research on cannabis. It would address the conflict between federal law and the rights of states that have legalized the medical use of cannabis. Finally, it would address a critical banking issue that keeps marijuana a cash industry, banned from using banks.</a:t>
            </a:r>
          </a:p>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30</a:t>
            </a:fld>
            <a:endParaRPr lang="en-US" dirty="0"/>
          </a:p>
        </p:txBody>
      </p:sp>
    </p:spTree>
    <p:extLst>
      <p:ext uri="{BB962C8B-B14F-4D97-AF65-F5344CB8AC3E}">
        <p14:creationId xmlns:p14="http://schemas.microsoft.com/office/powerpoint/2010/main" val="279234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31</a:t>
            </a:fld>
            <a:endParaRPr lang="en-US"/>
          </a:p>
        </p:txBody>
      </p:sp>
    </p:spTree>
    <p:extLst>
      <p:ext uri="{BB962C8B-B14F-4D97-AF65-F5344CB8AC3E}">
        <p14:creationId xmlns:p14="http://schemas.microsoft.com/office/powerpoint/2010/main" val="978753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7AFB4-6AE2-405B-84EC-60E187CE7000}" type="slidenum">
              <a:rPr lang="en-US" smtClean="0"/>
              <a:t>32</a:t>
            </a:fld>
            <a:endParaRPr lang="en-US"/>
          </a:p>
        </p:txBody>
      </p:sp>
    </p:spTree>
    <p:extLst>
      <p:ext uri="{BB962C8B-B14F-4D97-AF65-F5344CB8AC3E}">
        <p14:creationId xmlns:p14="http://schemas.microsoft.com/office/powerpoint/2010/main" val="9017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Federal banking and security issues</a:t>
            </a:r>
          </a:p>
          <a:p>
            <a:pPr>
              <a:buClr>
                <a:srgbClr val="BE854C"/>
              </a:buClr>
              <a:buSzPct val="65000"/>
              <a:buFont typeface="Wingdings" pitchFamily="2" charset="2"/>
              <a:buNone/>
            </a:pPr>
            <a:r>
              <a:rPr lang="en-US" dirty="0"/>
              <a:t>Taxation rates and influence on the unregulated market</a:t>
            </a:r>
          </a:p>
          <a:p>
            <a:pPr>
              <a:buClr>
                <a:srgbClr val="BE854C"/>
              </a:buClr>
              <a:buSzPct val="65000"/>
              <a:buFont typeface="Wingdings" pitchFamily="2" charset="2"/>
              <a:buNone/>
            </a:pPr>
            <a:r>
              <a:rPr lang="en-US" dirty="0"/>
              <a:t>Housing and real estate issues – social use spaces, homeless use, etc. </a:t>
            </a:r>
          </a:p>
        </p:txBody>
      </p:sp>
      <p:sp>
        <p:nvSpPr>
          <p:cNvPr id="4" name="Slide Number Placeholder 3"/>
          <p:cNvSpPr>
            <a:spLocks noGrp="1"/>
          </p:cNvSpPr>
          <p:nvPr>
            <p:ph type="sldNum" sz="quarter" idx="10"/>
          </p:nvPr>
        </p:nvSpPr>
        <p:spPr/>
        <p:txBody>
          <a:bodyPr/>
          <a:lstStyle/>
          <a:p>
            <a:fld id="{22D24EFB-9AAE-4E7D-8EBD-69E13AFA1BA2}" type="slidenum">
              <a:rPr lang="en-US" smtClean="0"/>
              <a:t>33</a:t>
            </a:fld>
            <a:endParaRPr lang="en-US" dirty="0"/>
          </a:p>
        </p:txBody>
      </p:sp>
    </p:spTree>
    <p:extLst>
      <p:ext uri="{BB962C8B-B14F-4D97-AF65-F5344CB8AC3E}">
        <p14:creationId xmlns:p14="http://schemas.microsoft.com/office/powerpoint/2010/main" val="1989843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34</a:t>
            </a:fld>
            <a:endParaRPr lang="en-US" dirty="0"/>
          </a:p>
        </p:txBody>
      </p:sp>
    </p:spTree>
    <p:extLst>
      <p:ext uri="{BB962C8B-B14F-4D97-AF65-F5344CB8AC3E}">
        <p14:creationId xmlns:p14="http://schemas.microsoft.com/office/powerpoint/2010/main" val="501023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latin typeface="Arial" panose="020B0604020202020204" pitchFamily="34" charset="0"/>
              </a:rPr>
              <a:pPr/>
              <a:t>35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9303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latin typeface="Arial" panose="020B0604020202020204" pitchFamily="34" charset="0"/>
              </a:rPr>
              <a:pPr/>
              <a:t>36</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543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latin typeface="Arial" panose="020B0604020202020204" pitchFamily="34" charset="0"/>
              </a:rPr>
              <a:pPr/>
              <a:t>37</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138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3375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dirty="0"/>
              <a:t>Example:</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If you can understand the form that allows your insurance to bill at a hospital, you can’t be seen.</a:t>
            </a:r>
          </a:p>
          <a:p>
            <a:pPr>
              <a:buClr>
                <a:srgbClr val="BE854C"/>
              </a:buClr>
              <a:buSzPct val="65000"/>
              <a:buFont typeface="Wingdings" panose="05000000000000000000" pitchFamily="2" charset="2"/>
              <a:buNone/>
            </a:pPr>
            <a:r>
              <a:rPr lang="en-US" altLang="en-US" dirty="0"/>
              <a:t>If you can’t understand the consent to treat form, you don’t get treatment.</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Pretty basic, but the research shows that most people do not understand these forms, but they mostly sign them anyway. Let’s look at some research that applies to our population.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4133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dirty="0"/>
          </a:p>
        </p:txBody>
      </p:sp>
    </p:spTree>
    <p:extLst>
      <p:ext uri="{BB962C8B-B14F-4D97-AF65-F5344CB8AC3E}">
        <p14:creationId xmlns:p14="http://schemas.microsoft.com/office/powerpoint/2010/main" val="11672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855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None/>
            </a:pPr>
            <a:r>
              <a:rPr lang="en-US" dirty="0"/>
              <a:t>This presentation draws heavily on the proceedings of the 2017 NCS and the research presented at the summit. Citations are included on slides where appropriate. The slides are available for download today and on the RSAT web site. Resource links to the NCS program and presentations are at the end of the slide deck and the conference proceedings will be posted when the final draft as been approved after the new year. </a:t>
            </a:r>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dirty="0"/>
          </a:p>
        </p:txBody>
      </p:sp>
    </p:spTree>
    <p:extLst>
      <p:ext uri="{BB962C8B-B14F-4D97-AF65-F5344CB8AC3E}">
        <p14:creationId xmlns:p14="http://schemas.microsoft.com/office/powerpoint/2010/main" val="153340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BE854C"/>
              </a:buClr>
              <a:buSzPct val="65000"/>
              <a:defRPr/>
            </a:pPr>
            <a:endParaRPr lang="en-US" dirty="0"/>
          </a:p>
          <a:p>
            <a:pPr defTabSz="931774">
              <a:buClr>
                <a:srgbClr val="BE854C"/>
              </a:buClr>
              <a:buSzPct val="65000"/>
              <a:defRPr/>
            </a:pPr>
            <a:r>
              <a:rPr lang="en-US" dirty="0"/>
              <a:t>2016 – Of the nine, four passed adult recreational legalization CA, ME, MA, NV - Five passed medical use legalization AR, FL, ND, OH, PN</a:t>
            </a:r>
          </a:p>
          <a:p>
            <a:pPr defTabSz="931774">
              <a:buClr>
                <a:srgbClr val="BE854C"/>
              </a:buClr>
              <a:buSzPct val="65000"/>
              <a:defRPr/>
            </a:pPr>
            <a:r>
              <a:rPr lang="en-US" dirty="0"/>
              <a:t>Now 29 states and DC have medical MJ (17 medical CBD), 8 states have passed recreational/adult use, </a:t>
            </a:r>
          </a:p>
          <a:p>
            <a:pPr>
              <a:buClr>
                <a:srgbClr val="BE854C"/>
              </a:buClr>
              <a:buSzPct val="65000"/>
              <a:buFont typeface="Wingdings" pitchFamily="2" charset="2"/>
              <a:buNone/>
            </a:pPr>
            <a:r>
              <a:rPr lang="en-US" dirty="0"/>
              <a:t>Using 2015 US Census estimates this includes 62.8% of the population</a:t>
            </a:r>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dirty="0"/>
          </a:p>
        </p:txBody>
      </p:sp>
    </p:spTree>
    <p:extLst>
      <p:ext uri="{BB962C8B-B14F-4D97-AF65-F5344CB8AC3E}">
        <p14:creationId xmlns:p14="http://schemas.microsoft.com/office/powerpoint/2010/main" val="8390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dirty="0"/>
          </a:p>
        </p:txBody>
      </p:sp>
    </p:spTree>
    <p:extLst>
      <p:ext uri="{BB962C8B-B14F-4D97-AF65-F5344CB8AC3E}">
        <p14:creationId xmlns:p14="http://schemas.microsoft.com/office/powerpoint/2010/main" val="39495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143000"/>
            <a:ext cx="5638800" cy="1395286"/>
          </a:xfrm>
        </p:spPr>
        <p:txBody>
          <a:bodyPr anchor="b">
            <a:normAutofit/>
          </a:bodyPr>
          <a:lstStyle>
            <a:lvl1pPr algn="ctr">
              <a:defRPr sz="3600" b="1">
                <a:solidFill>
                  <a:srgbClr val="006892"/>
                </a:solidFill>
              </a:defRPr>
            </a:lvl1pPr>
          </a:lstStyle>
          <a:p>
            <a:r>
              <a:rPr lang="en-US" dirty="0"/>
              <a:t>Click To Edit Master Title Style</a:t>
            </a:r>
          </a:p>
        </p:txBody>
      </p:sp>
      <p:sp>
        <p:nvSpPr>
          <p:cNvPr id="3" name="Subtitle 2"/>
          <p:cNvSpPr>
            <a:spLocks noGrp="1"/>
          </p:cNvSpPr>
          <p:nvPr>
            <p:ph type="subTitle" idx="1"/>
          </p:nvPr>
        </p:nvSpPr>
        <p:spPr>
          <a:xfrm>
            <a:off x="533400" y="2691883"/>
            <a:ext cx="5638800" cy="889517"/>
          </a:xfrm>
        </p:spPr>
        <p:txBody>
          <a:bodyPr>
            <a:normAutofit/>
          </a:bodyPr>
          <a:lstStyle>
            <a:lvl1pPr marL="0" indent="0" algn="ctr">
              <a:buNone/>
              <a:defRPr sz="2800" b="1" i="1">
                <a:solidFill>
                  <a:srgbClr val="BE8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BE2D0F4-0B2E-4904-93C1-37944C79667F}" type="datetime1">
              <a:rPr lang="en-US" smtClean="0"/>
              <a:t>12/22/2017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2612"/>
            <a:ext cx="9144000" cy="7522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cxnSp>
        <p:nvCxnSpPr>
          <p:cNvPr id="10" name="Straight Connector 9">
            <a:extLst>
              <a:ext uri="{FF2B5EF4-FFF2-40B4-BE49-F238E27FC236}">
                <a16:creationId xmlns:a16="http://schemas.microsoft.com/office/drawing/2014/main" id="{877E89E5-8EEA-4146-A0F6-C937EB96524D}"/>
              </a:ext>
            </a:extLst>
          </p:cNvPr>
          <p:cNvCxnSpPr/>
          <p:nvPr userDrawn="1"/>
        </p:nvCxnSpPr>
        <p:spPr>
          <a:xfrm>
            <a:off x="533400" y="25908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1752600" y="3833685"/>
            <a:ext cx="4419600" cy="1066800"/>
          </a:xfrm>
        </p:spPr>
        <p:txBody>
          <a:bodyPr>
            <a:normAutofit/>
          </a:bodyPr>
          <a:lstStyle>
            <a:lvl1pPr marL="0" indent="0" algn="r">
              <a:buNone/>
              <a:defRPr sz="1800" b="1" i="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42035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5BD9E-8244-44CE-B193-ECD61B5BFDBF}" type="datetime1">
              <a:rPr lang="en-US" smtClean="0"/>
              <a:t>12/22/2017</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1962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949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Date Placeholder 1"/>
          <p:cNvSpPr>
            <a:spLocks noGrp="1"/>
          </p:cNvSpPr>
          <p:nvPr>
            <p:ph type="dt" sz="half" idx="10"/>
          </p:nvPr>
        </p:nvSpPr>
        <p:spPr/>
        <p:txBody>
          <a:bodyPr/>
          <a:lstStyle/>
          <a:p>
            <a:fld id="{497B690D-D145-4E27-BE23-6E48BBAD860A}" type="datetime1">
              <a:rPr lang="en-US" smtClean="0"/>
              <a:t>12/22/2017</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cxnSp>
        <p:nvCxnSpPr>
          <p:cNvPr id="11" name="Straight Connector 10">
            <a:extLst>
              <a:ext uri="{FF2B5EF4-FFF2-40B4-BE49-F238E27FC236}">
                <a16:creationId xmlns:a16="http://schemas.microsoft.com/office/drawing/2014/main" id="{877E89E5-8EEA-4146-A0F6-C937EB96524D}"/>
              </a:ext>
            </a:extLst>
          </p:cNvPr>
          <p:cNvCxnSpPr/>
          <p:nvPr userDrawn="1"/>
        </p:nvCxnSpPr>
        <p:spPr>
          <a:xfrm>
            <a:off x="628650" y="3200400"/>
            <a:ext cx="760095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4"/>
          </p:nvPr>
        </p:nvSpPr>
        <p:spPr>
          <a:xfrm>
            <a:off x="628650" y="3352800"/>
            <a:ext cx="7600950" cy="1600200"/>
          </a:xfrm>
        </p:spPr>
        <p:txBody>
          <a:bodyPr/>
          <a:lstStyle>
            <a:lvl1pPr marL="0" indent="0">
              <a:buNone/>
              <a:defRPr>
                <a:solidFill>
                  <a:srgbClr val="BE854C"/>
                </a:solidFill>
              </a:defRPr>
            </a:lvl1pPr>
          </a:lstStyle>
          <a:p>
            <a:pPr lvl="0"/>
            <a:r>
              <a:rPr lang="en-US" dirty="0"/>
              <a:t>Click to edit Master text style</a:t>
            </a:r>
          </a:p>
        </p:txBody>
      </p:sp>
      <p:sp>
        <p:nvSpPr>
          <p:cNvPr id="16" name="Content Placeholder 15"/>
          <p:cNvSpPr>
            <a:spLocks noGrp="1"/>
          </p:cNvSpPr>
          <p:nvPr>
            <p:ph sz="quarter" idx="15"/>
          </p:nvPr>
        </p:nvSpPr>
        <p:spPr>
          <a:xfrm>
            <a:off x="628650" y="2133600"/>
            <a:ext cx="7600950" cy="990600"/>
          </a:xfrm>
        </p:spPr>
        <p:txBody>
          <a:bodyPr>
            <a:normAutofit/>
          </a:bodyPr>
          <a:lstStyle>
            <a:lvl1pPr marL="0" indent="0">
              <a:buNone/>
              <a:defRPr sz="3200">
                <a:solidFill>
                  <a:srgbClr val="006892"/>
                </a:solidFill>
              </a:defRPr>
            </a:lvl1pPr>
          </a:lstStyle>
          <a:p>
            <a:pPr lvl="0"/>
            <a:r>
              <a:rPr lang="en-US" dirty="0"/>
              <a:t>Click to edit Master text style</a:t>
            </a:r>
          </a:p>
        </p:txBody>
      </p:sp>
    </p:spTree>
    <p:extLst>
      <p:ext uri="{BB962C8B-B14F-4D97-AF65-F5344CB8AC3E}">
        <p14:creationId xmlns:p14="http://schemas.microsoft.com/office/powerpoint/2010/main" val="399168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32A5BF-C191-4E82-B607-0C407A56A611}" type="datetime1">
              <a:rPr lang="en-US" smtClean="0"/>
              <a:t>12/22/2017</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0311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19613"/>
            <a:ext cx="7886700" cy="1500187"/>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8B77C5-70EE-425F-944E-B7B7DC5C2682}" type="datetime1">
              <a:rPr lang="en-US" smtClean="0"/>
              <a:t>12/22/2017</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
        <p:nvSpPr>
          <p:cNvPr id="7" name="Content Placeholder 6"/>
          <p:cNvSpPr>
            <a:spLocks noGrp="1"/>
          </p:cNvSpPr>
          <p:nvPr>
            <p:ph sz="quarter" idx="13"/>
          </p:nvPr>
        </p:nvSpPr>
        <p:spPr>
          <a:xfrm>
            <a:off x="623888" y="1600200"/>
            <a:ext cx="7886700" cy="1752600"/>
          </a:xfrm>
        </p:spPr>
        <p:txBody>
          <a:bodyPr/>
          <a:lstStyle>
            <a:lvl1pPr marL="0" indent="0" algn="ctr">
              <a:buNone/>
              <a:defRPr b="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15163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B2561-9396-4232-A2F4-B9B59BA48D03}" type="datetime1">
              <a:rPr lang="en-US" smtClean="0"/>
              <a:t>12/22/2017</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9905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447801"/>
            <a:ext cx="386873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286001"/>
            <a:ext cx="3868737"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47801"/>
            <a:ext cx="38877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86001"/>
            <a:ext cx="3887788"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CF8B8-1551-4039-8E9E-53BBFA6C7CEA}" type="datetime1">
              <a:rPr lang="en-US" smtClean="0"/>
              <a:t>12/22/2017</a:t>
            </a:fld>
            <a:endParaRPr lang="en-US"/>
          </a:p>
        </p:txBody>
      </p:sp>
      <p:sp>
        <p:nvSpPr>
          <p:cNvPr id="9" name="Slide Number Placeholder 8"/>
          <p:cNvSpPr>
            <a:spLocks noGrp="1"/>
          </p:cNvSpPr>
          <p:nvPr>
            <p:ph type="sldNum" sz="quarter" idx="12"/>
          </p:nvPr>
        </p:nvSpPr>
        <p:spPr/>
        <p:txBody>
          <a:bodyPr/>
          <a:lstStyle/>
          <a:p>
            <a:fld id="{C876179B-A874-4915-B3BF-44D2D233744E}" type="slidenum">
              <a:rPr lang="en-US" smtClean="0"/>
              <a:t>‹#›</a:t>
            </a:fld>
            <a:endParaRPr lang="en-US"/>
          </a:p>
        </p:txBody>
      </p:sp>
      <p:sp>
        <p:nvSpPr>
          <p:cNvPr id="10" name="Title 1"/>
          <p:cNvSpPr>
            <a:spLocks noGrp="1"/>
          </p:cNvSpPr>
          <p:nvPr>
            <p:ph type="title"/>
          </p:nvPr>
        </p:nvSpPr>
        <p:spPr>
          <a:xfrm>
            <a:off x="533400" y="92074"/>
            <a:ext cx="8077200" cy="1066801"/>
          </a:xfrm>
        </p:spPr>
        <p:txBody>
          <a:bodyPr/>
          <a:lstStyle/>
          <a:p>
            <a:r>
              <a:rPr lang="en-US"/>
              <a:t>Click to edit Master title style</a:t>
            </a:r>
          </a:p>
        </p:txBody>
      </p:sp>
    </p:spTree>
    <p:extLst>
      <p:ext uri="{BB962C8B-B14F-4D97-AF65-F5344CB8AC3E}">
        <p14:creationId xmlns:p14="http://schemas.microsoft.com/office/powerpoint/2010/main" val="20631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6"/>
          <p:cNvSpPr>
            <a:spLocks noGrp="1"/>
          </p:cNvSpPr>
          <p:nvPr>
            <p:ph type="dt" sz="half" idx="10"/>
          </p:nvPr>
        </p:nvSpPr>
        <p:spPr>
          <a:xfrm>
            <a:off x="628650" y="6356350"/>
            <a:ext cx="2057400" cy="365125"/>
          </a:xfrm>
        </p:spPr>
        <p:txBody>
          <a:bodyPr/>
          <a:lstStyle/>
          <a:p>
            <a:fld id="{DA4255C6-9A3F-4AF2-98F9-114849C32DC7}" type="datetime1">
              <a:rPr lang="en-US" smtClean="0"/>
              <a:t>12/22/2017</a:t>
            </a:fld>
            <a:endParaRPr lang="en-US"/>
          </a:p>
        </p:txBody>
      </p:sp>
      <p:sp>
        <p:nvSpPr>
          <p:cNvPr id="7" name="Slide Number Placeholder 8"/>
          <p:cNvSpPr>
            <a:spLocks noGrp="1"/>
          </p:cNvSpPr>
          <p:nvPr>
            <p:ph type="sldNum" sz="quarter" idx="12"/>
          </p:nvPr>
        </p:nvSpPr>
        <p:spPr>
          <a:xfrm>
            <a:off x="6457950" y="6356350"/>
            <a:ext cx="2057400" cy="365125"/>
          </a:xfrm>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1367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A3905-9051-485F-99EA-E88B98F66705}"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a:t>
            </a:fld>
            <a:endParaRPr lang="en-US"/>
          </a:p>
        </p:txBody>
      </p:sp>
      <p:sp>
        <p:nvSpPr>
          <p:cNvPr id="5" name="Title 1"/>
          <p:cNvSpPr>
            <a:spLocks noGrp="1"/>
          </p:cNvSpPr>
          <p:nvPr>
            <p:ph type="title"/>
          </p:nvPr>
        </p:nvSpPr>
        <p:spPr>
          <a:xfrm>
            <a:off x="533400" y="92074"/>
            <a:ext cx="8077200" cy="1066801"/>
          </a:xfrm>
        </p:spPr>
        <p:txBody>
          <a:bodyPr/>
          <a:lstStyle/>
          <a:p>
            <a:r>
              <a:rPr lang="en-US" dirty="0"/>
              <a:t>Click to edit Master title style</a:t>
            </a:r>
          </a:p>
        </p:txBody>
      </p:sp>
    </p:spTree>
    <p:extLst>
      <p:ext uri="{BB962C8B-B14F-4D97-AF65-F5344CB8AC3E}">
        <p14:creationId xmlns:p14="http://schemas.microsoft.com/office/powerpoint/2010/main" val="30005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5400"/>
            <a:ext cx="2949575" cy="1524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E05B7E-1E04-4399-9C6F-F156A151C082}" type="datetime1">
              <a:rPr lang="en-US" smtClean="0"/>
              <a:t>12/22/2017</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23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524000"/>
            <a:ext cx="2949575" cy="1219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371600"/>
            <a:ext cx="462915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4DBACA-3E0B-4A61-B2D6-B52DF3011CB5}" type="datetime1">
              <a:rPr lang="en-US" smtClean="0"/>
              <a:t>12/22/2017</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8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533400" y="92074"/>
            <a:ext cx="8077200" cy="106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1600"/>
            <a:ext cx="78867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220EB90D-0848-44B1-8134-9243DAD80A34}" type="datetime1">
              <a:rPr lang="en-US" smtClean="0"/>
              <a:t>12/22/2017</a:t>
            </a:fld>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C876179B-A874-4915-B3BF-44D2D233744E}" type="slidenum">
              <a:rPr lang="en-US" smtClean="0"/>
              <a:pPr/>
              <a:t>‹#›</a:t>
            </a:fld>
            <a:endParaRPr lang="en-US" dirty="0"/>
          </a:p>
        </p:txBody>
      </p:sp>
    </p:spTree>
    <p:extLst>
      <p:ext uri="{BB962C8B-B14F-4D97-AF65-F5344CB8AC3E}">
        <p14:creationId xmlns:p14="http://schemas.microsoft.com/office/powerpoint/2010/main" val="203792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BE854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spcAft>
          <a:spcPts val="600"/>
        </a:spcAft>
        <a:buClr>
          <a:srgbClr val="0068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000"/>
        </a:spcBef>
        <a:spcAft>
          <a:spcPts val="600"/>
        </a:spcAft>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016/S0140-6736(10)61462-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ationalcannabissummit.org/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LFrazier@ahpne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rsat-tta.com/H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skeller@ahpne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carnevaleassociates.com/uploaded/StateMarijuanaLegalizationResearchNeed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rtrait of Linda Frazier">
            <a:extLst>
              <a:ext uri="{FF2B5EF4-FFF2-40B4-BE49-F238E27FC236}">
                <a16:creationId xmlns:a16="http://schemas.microsoft.com/office/drawing/2014/main" id="{D4DCF226-7E14-43DA-8B7A-4B8454AFF5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057400"/>
            <a:ext cx="1834578" cy="2253028"/>
          </a:xfrm>
          <a:prstGeom prst="rect">
            <a:avLst/>
          </a:prstGeom>
          <a:noFill/>
          <a:ln>
            <a:noFill/>
          </a:ln>
          <a:effectLst>
            <a:outerShdw blurRad="50800" dist="38100" dir="2700000" algn="tl" rotWithShape="0">
              <a:prstClr val="black">
                <a:alpha val="40000"/>
              </a:prstClr>
            </a:outerShdw>
          </a:effectLst>
        </p:spPr>
      </p:pic>
      <p:sp>
        <p:nvSpPr>
          <p:cNvPr id="2" name="Title 1"/>
          <p:cNvSpPr>
            <a:spLocks noGrp="1"/>
          </p:cNvSpPr>
          <p:nvPr>
            <p:ph type="ctrTitle"/>
          </p:nvPr>
        </p:nvSpPr>
        <p:spPr/>
        <p:txBody>
          <a:bodyPr/>
          <a:lstStyle/>
          <a:p>
            <a:r>
              <a:rPr lang="en-US" dirty="0"/>
              <a:t>Marijuana Legalization</a:t>
            </a:r>
          </a:p>
        </p:txBody>
      </p:sp>
      <p:sp>
        <p:nvSpPr>
          <p:cNvPr id="3" name="Subtitle 2"/>
          <p:cNvSpPr>
            <a:spLocks noGrp="1"/>
          </p:cNvSpPr>
          <p:nvPr>
            <p:ph type="subTitle" idx="1"/>
          </p:nvPr>
        </p:nvSpPr>
        <p:spPr/>
        <p:txBody>
          <a:bodyPr>
            <a:normAutofit fontScale="92500"/>
          </a:bodyPr>
          <a:lstStyle/>
          <a:p>
            <a:r>
              <a:rPr lang="en-US"/>
              <a:t>Potential Implications for Criminal Justice and RSAT Programming</a:t>
            </a:r>
            <a:endParaRPr lang="en-US" dirty="0"/>
          </a:p>
        </p:txBody>
      </p:sp>
      <p:sp>
        <p:nvSpPr>
          <p:cNvPr id="20" name="Content Placeholder 19"/>
          <p:cNvSpPr>
            <a:spLocks noGrp="1"/>
          </p:cNvSpPr>
          <p:nvPr>
            <p:ph sz="quarter" idx="13"/>
          </p:nvPr>
        </p:nvSpPr>
        <p:spPr/>
        <p:txBody>
          <a:bodyPr/>
          <a:lstStyle/>
          <a:p>
            <a:r>
              <a:rPr lang="en-US" dirty="0"/>
              <a:t>Linda Frazier, MA, RN, </a:t>
            </a:r>
            <a:r>
              <a:rPr lang="en-US" dirty="0" err="1"/>
              <a:t>MCHES</a:t>
            </a:r>
            <a:br>
              <a:rPr lang="en-US" dirty="0"/>
            </a:br>
            <a:r>
              <a:rPr lang="en-US" dirty="0"/>
              <a:t>Advocates for Human Potential, Inc.</a:t>
            </a:r>
          </a:p>
        </p:txBody>
      </p:sp>
      <p:sp>
        <p:nvSpPr>
          <p:cNvPr id="22" name="Slide Number Placeholder 21"/>
          <p:cNvSpPr>
            <a:spLocks noGrp="1"/>
          </p:cNvSpPr>
          <p:nvPr>
            <p:ph type="sldNum" sz="quarter" idx="12"/>
          </p:nvPr>
        </p:nvSpPr>
        <p:spPr/>
        <p:txBody>
          <a:bodyPr/>
          <a:lstStyle/>
          <a:p>
            <a:fld id="{C876179B-A874-4915-B3BF-44D2D233744E}" type="slidenum">
              <a:rPr lang="en-US" smtClean="0"/>
              <a:t>1</a:t>
            </a:fld>
            <a:endParaRPr lang="en-US"/>
          </a:p>
        </p:txBody>
      </p:sp>
    </p:spTree>
    <p:extLst>
      <p:ext uri="{BB962C8B-B14F-4D97-AF65-F5344CB8AC3E}">
        <p14:creationId xmlns:p14="http://schemas.microsoft.com/office/powerpoint/2010/main" val="8084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a:t>Marijuana remains illegal under the 1970 U.S. Controlled Substances Act (CSA)</a:t>
            </a:r>
          </a:p>
          <a:p>
            <a:r>
              <a:rPr lang="en-US"/>
              <a:t>Classified as a Schedule I drug, which defines it as having no medical value or use (like heroin and LSD)</a:t>
            </a:r>
          </a:p>
          <a:p>
            <a:r>
              <a:rPr lang="en-US"/>
              <a:t>Trend began when California enacted Proposition 215 in 1996 with 55.6% of the vote (Murphey &amp; Carnevale, 2016)</a:t>
            </a:r>
          </a:p>
          <a:p>
            <a:r>
              <a:rPr lang="en-US"/>
              <a:t>Has become a movement for legalization across the nation</a:t>
            </a:r>
            <a:endParaRPr lang="en-US" dirty="0"/>
          </a:p>
        </p:txBody>
      </p:sp>
      <p:sp>
        <p:nvSpPr>
          <p:cNvPr id="5" name="Date Placeholder 4"/>
          <p:cNvSpPr>
            <a:spLocks noGrp="1"/>
          </p:cNvSpPr>
          <p:nvPr>
            <p:ph type="dt" sz="half" idx="10"/>
          </p:nvPr>
        </p:nvSpPr>
        <p:spPr/>
        <p:txBody>
          <a:bodyPr/>
          <a:lstStyle/>
          <a:p>
            <a:fld id="{85251AE3-E83A-4711-A517-415B4E3B0986}"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10</a:t>
            </a:fld>
            <a:endParaRPr lang="en-US"/>
          </a:p>
        </p:txBody>
      </p:sp>
      <p:sp>
        <p:nvSpPr>
          <p:cNvPr id="17" name="Title 16"/>
          <p:cNvSpPr>
            <a:spLocks noGrp="1"/>
          </p:cNvSpPr>
          <p:nvPr>
            <p:ph type="title"/>
          </p:nvPr>
        </p:nvSpPr>
        <p:spPr/>
        <p:txBody>
          <a:bodyPr/>
          <a:lstStyle/>
          <a:p>
            <a:r>
              <a:rPr lang="en-US" dirty="0"/>
              <a:t>The Paradox</a:t>
            </a:r>
          </a:p>
        </p:txBody>
      </p:sp>
    </p:spTree>
    <p:extLst>
      <p:ext uri="{BB962C8B-B14F-4D97-AF65-F5344CB8AC3E}">
        <p14:creationId xmlns:p14="http://schemas.microsoft.com/office/powerpoint/2010/main" val="137664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7" name="Content Placeholder 6"/>
          <p:cNvSpPr>
            <a:spLocks noGrp="1"/>
          </p:cNvSpPr>
          <p:nvPr>
            <p:ph idx="1"/>
          </p:nvPr>
        </p:nvSpPr>
        <p:spPr/>
        <p:txBody>
          <a:bodyPr/>
          <a:lstStyle/>
          <a:p>
            <a:pPr marL="0" indent="0" algn="ctr">
              <a:buNone/>
            </a:pPr>
            <a:r>
              <a:rPr lang="en-US" sz="4400" dirty="0"/>
              <a:t>This has significant implications for research; evidence-based practices; and public safety, prevention programing, and health.</a:t>
            </a:r>
          </a:p>
          <a:p>
            <a:pPr marL="0" indent="0">
              <a:buNone/>
            </a:pPr>
            <a:endParaRPr lang="en-US" dirty="0"/>
          </a:p>
        </p:txBody>
      </p:sp>
      <p:sp>
        <p:nvSpPr>
          <p:cNvPr id="5" name="Date Placeholder 4"/>
          <p:cNvSpPr>
            <a:spLocks noGrp="1"/>
          </p:cNvSpPr>
          <p:nvPr>
            <p:ph type="dt" sz="half" idx="10"/>
          </p:nvPr>
        </p:nvSpPr>
        <p:spPr/>
        <p:txBody>
          <a:bodyPr/>
          <a:lstStyle/>
          <a:p>
            <a:fld id="{8BDB47B1-1CF0-45F7-9D9F-77AAB8D70024}"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11</a:t>
            </a:fld>
            <a:endParaRPr lang="en-US"/>
          </a:p>
        </p:txBody>
      </p:sp>
    </p:spTree>
    <p:extLst>
      <p:ext uri="{BB962C8B-B14F-4D97-AF65-F5344CB8AC3E}">
        <p14:creationId xmlns:p14="http://schemas.microsoft.com/office/powerpoint/2010/main" val="213273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76179B-A874-4915-B3BF-44D2D233744E}" type="slidenum">
              <a:rPr lang="en-US" smtClean="0"/>
              <a:t>12</a:t>
            </a:fld>
            <a:endParaRPr lang="en-US"/>
          </a:p>
        </p:txBody>
      </p:sp>
      <p:sp>
        <p:nvSpPr>
          <p:cNvPr id="6" name="Date Placeholder 5"/>
          <p:cNvSpPr>
            <a:spLocks noGrp="1"/>
          </p:cNvSpPr>
          <p:nvPr>
            <p:ph type="dt" sz="half" idx="10"/>
          </p:nvPr>
        </p:nvSpPr>
        <p:spPr/>
        <p:txBody>
          <a:bodyPr/>
          <a:lstStyle/>
          <a:p>
            <a:fld id="{D846B05F-EEC1-492F-90CE-D9F078D78EAF}" type="datetime1">
              <a:rPr lang="en-US" smtClean="0"/>
              <a:t>12/22/2017</a:t>
            </a:fld>
            <a:endParaRPr lang="en-US"/>
          </a:p>
        </p:txBody>
      </p:sp>
      <p:sp>
        <p:nvSpPr>
          <p:cNvPr id="7" name="Title 6"/>
          <p:cNvSpPr>
            <a:spLocks noGrp="1"/>
          </p:cNvSpPr>
          <p:nvPr>
            <p:ph type="title"/>
          </p:nvPr>
        </p:nvSpPr>
        <p:spPr/>
        <p:txBody>
          <a:bodyPr>
            <a:normAutofit/>
          </a:bodyPr>
          <a:lstStyle/>
          <a:p>
            <a:r>
              <a:rPr lang="en-US" dirty="0"/>
              <a:t>Academies of Science Report</a:t>
            </a:r>
          </a:p>
        </p:txBody>
      </p:sp>
      <p:sp>
        <p:nvSpPr>
          <p:cNvPr id="8" name="Content Placeholder 7"/>
          <p:cNvSpPr>
            <a:spLocks noGrp="1"/>
          </p:cNvSpPr>
          <p:nvPr>
            <p:ph idx="1"/>
          </p:nvPr>
        </p:nvSpPr>
        <p:spPr/>
        <p:txBody>
          <a:bodyPr>
            <a:normAutofit fontScale="92500" lnSpcReduction="10000"/>
          </a:bodyPr>
          <a:lstStyle/>
          <a:p>
            <a:pPr marL="457200" indent="-457200">
              <a:spcBef>
                <a:spcPts val="600"/>
              </a:spcBef>
            </a:pPr>
            <a:r>
              <a:rPr lang="en-US" dirty="0"/>
              <a:t>Updates research on known health impacts </a:t>
            </a:r>
            <a:br>
              <a:rPr lang="en-US" dirty="0"/>
            </a:br>
            <a:r>
              <a:rPr lang="en-US" dirty="0"/>
              <a:t>of cannabis</a:t>
            </a:r>
          </a:p>
          <a:p>
            <a:pPr marL="457200" indent="-457200">
              <a:spcBef>
                <a:spcPts val="600"/>
              </a:spcBef>
            </a:pPr>
            <a:r>
              <a:rPr lang="en-US" dirty="0"/>
              <a:t>Evidence supports cannabis as an effective treatment for chronic pain, chemotherapy-induced nausea and vomiting, and multiple sclerosis spasticity symptoms</a:t>
            </a:r>
          </a:p>
          <a:p>
            <a:pPr marL="457200" indent="-457200">
              <a:spcBef>
                <a:spcPts val="600"/>
              </a:spcBef>
            </a:pPr>
            <a:r>
              <a:rPr lang="en-US" dirty="0"/>
              <a:t>Identifies additional research needs—therapeutic and harms</a:t>
            </a:r>
          </a:p>
          <a:p>
            <a:pPr marL="457200" indent="-457200">
              <a:spcBef>
                <a:spcPts val="600"/>
              </a:spcBef>
            </a:pPr>
            <a:r>
              <a:rPr lang="en-US" dirty="0"/>
              <a:t>Cites regulatory barriers that limit current research on the therapeutic value of cannabis </a:t>
            </a:r>
            <a:br>
              <a:rPr lang="en-US" dirty="0"/>
            </a:br>
            <a:r>
              <a:rPr lang="en-US" dirty="0"/>
              <a:t>or the potential health risks</a:t>
            </a:r>
          </a:p>
        </p:txBody>
      </p:sp>
      <p:sp>
        <p:nvSpPr>
          <p:cNvPr id="9" name="Date Placeholder 7"/>
          <p:cNvSpPr>
            <a:spLocks noGrp="1"/>
          </p:cNvSpPr>
          <p:nvPr/>
        </p:nvSpPr>
        <p:spPr>
          <a:xfrm>
            <a:off x="1066800" y="5972823"/>
            <a:ext cx="6096001" cy="29383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National Academies of Sciences, Engineering, and Medicine, 2017</a:t>
            </a:r>
            <a:endParaRPr lang="en-US" sz="1000" dirty="0">
              <a:solidFill>
                <a:schemeClr val="bg1"/>
              </a:solidFill>
              <a:cs typeface="Arial" pitchFamily="34" charset="0"/>
            </a:endParaRPr>
          </a:p>
        </p:txBody>
      </p:sp>
    </p:spTree>
    <p:extLst>
      <p:ext uri="{BB962C8B-B14F-4D97-AF65-F5344CB8AC3E}">
        <p14:creationId xmlns:p14="http://schemas.microsoft.com/office/powerpoint/2010/main" val="58310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Therapeutic Uses of Cannabis</a:t>
            </a:r>
          </a:p>
        </p:txBody>
      </p:sp>
      <p:sp>
        <p:nvSpPr>
          <p:cNvPr id="7" name="Content Placeholder 6"/>
          <p:cNvSpPr>
            <a:spLocks noGrp="1"/>
          </p:cNvSpPr>
          <p:nvPr>
            <p:ph sz="half" idx="2"/>
          </p:nvPr>
        </p:nvSpPr>
        <p:spPr/>
        <p:txBody>
          <a:bodyPr>
            <a:normAutofit fontScale="92500" lnSpcReduction="10000"/>
          </a:bodyPr>
          <a:lstStyle/>
          <a:p>
            <a:pPr marL="0" indent="0">
              <a:buNone/>
            </a:pPr>
            <a:r>
              <a:rPr lang="en-US" b="1" dirty="0"/>
              <a:t>Allowed at the </a:t>
            </a:r>
            <a:br>
              <a:rPr lang="en-US" b="1" dirty="0"/>
            </a:br>
            <a:r>
              <a:rPr lang="en-US" b="1" dirty="0"/>
              <a:t>State Level</a:t>
            </a:r>
            <a:endParaRPr lang="en-US" sz="1000" b="1" dirty="0"/>
          </a:p>
          <a:p>
            <a:r>
              <a:rPr lang="en-US" dirty="0"/>
              <a:t>Claims that it treats ≥400+ conditions </a:t>
            </a:r>
          </a:p>
          <a:p>
            <a:r>
              <a:rPr lang="en-US" dirty="0"/>
              <a:t>Varies by state</a:t>
            </a:r>
          </a:p>
          <a:p>
            <a:r>
              <a:rPr lang="en-US" dirty="0"/>
              <a:t>No clear analysis comparing what various states allow</a:t>
            </a:r>
          </a:p>
          <a:p>
            <a:endParaRPr lang="en-US" dirty="0"/>
          </a:p>
        </p:txBody>
      </p:sp>
      <p:sp>
        <p:nvSpPr>
          <p:cNvPr id="5" name="Date Placeholder 4"/>
          <p:cNvSpPr>
            <a:spLocks noGrp="1"/>
          </p:cNvSpPr>
          <p:nvPr>
            <p:ph type="dt" sz="half" idx="10"/>
          </p:nvPr>
        </p:nvSpPr>
        <p:spPr/>
        <p:txBody>
          <a:bodyPr/>
          <a:lstStyle/>
          <a:p>
            <a:fld id="{55337D81-2E5C-45EA-BDD2-AAC54E6E8505}"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13</a:t>
            </a:fld>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Content Placeholder 7"/>
          <p:cNvSpPr>
            <a:spLocks noGrp="1"/>
          </p:cNvSpPr>
          <p:nvPr>
            <p:ph sz="half" idx="1"/>
          </p:nvPr>
        </p:nvSpPr>
        <p:spPr/>
        <p:txBody>
          <a:bodyPr>
            <a:normAutofit fontScale="92500" lnSpcReduction="10000"/>
          </a:bodyPr>
          <a:lstStyle/>
          <a:p>
            <a:pPr marL="0" indent="0" algn="ctr">
              <a:buNone/>
            </a:pPr>
            <a:r>
              <a:rPr lang="en-US" b="1" dirty="0"/>
              <a:t>Evidence Supports</a:t>
            </a:r>
            <a:endParaRPr lang="en-US" sz="1000" b="1" dirty="0"/>
          </a:p>
          <a:p>
            <a:pPr>
              <a:buSzPct val="65000"/>
            </a:pPr>
            <a:r>
              <a:rPr lang="en-US" dirty="0"/>
              <a:t>Chronic pain*</a:t>
            </a:r>
          </a:p>
          <a:p>
            <a:pPr>
              <a:buSzPct val="65000"/>
            </a:pPr>
            <a:r>
              <a:rPr lang="en-US" dirty="0"/>
              <a:t>Nausea and vomiting </a:t>
            </a:r>
          </a:p>
          <a:p>
            <a:pPr>
              <a:buSzPct val="65000"/>
            </a:pPr>
            <a:r>
              <a:rPr lang="en-US" dirty="0"/>
              <a:t>MS spasticity</a:t>
            </a:r>
          </a:p>
          <a:p>
            <a:pPr>
              <a:buSzPct val="65000"/>
            </a:pPr>
            <a:r>
              <a:rPr lang="en-US" dirty="0"/>
              <a:t>240 other conditions</a:t>
            </a:r>
          </a:p>
          <a:p>
            <a:pPr lvl="1">
              <a:buSzPct val="65000"/>
            </a:pPr>
            <a:r>
              <a:rPr lang="en-US" dirty="0"/>
              <a:t>HIV/AIDS</a:t>
            </a:r>
          </a:p>
          <a:p>
            <a:pPr lvl="1">
              <a:buSzPct val="65000"/>
            </a:pPr>
            <a:r>
              <a:rPr lang="en-US" dirty="0"/>
              <a:t>Crohn’s disease</a:t>
            </a:r>
          </a:p>
          <a:p>
            <a:pPr lvl="1">
              <a:buSzPct val="65000"/>
            </a:pPr>
            <a:r>
              <a:rPr lang="en-US" dirty="0"/>
              <a:t>Epilepsy</a:t>
            </a:r>
          </a:p>
          <a:p>
            <a:pPr lvl="1">
              <a:buSzPct val="65000"/>
            </a:pPr>
            <a:r>
              <a:rPr lang="en-US" dirty="0"/>
              <a:t>Glaucoma</a:t>
            </a:r>
          </a:p>
          <a:p>
            <a:endParaRPr lang="en-US" dirty="0"/>
          </a:p>
        </p:txBody>
      </p:sp>
    </p:spTree>
    <p:extLst>
      <p:ext uri="{BB962C8B-B14F-4D97-AF65-F5344CB8AC3E}">
        <p14:creationId xmlns:p14="http://schemas.microsoft.com/office/powerpoint/2010/main" val="279544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92074"/>
            <a:ext cx="8839200" cy="1066801"/>
          </a:xfrm>
        </p:spPr>
        <p:txBody>
          <a:bodyPr>
            <a:normAutofit fontScale="90000"/>
          </a:bodyPr>
          <a:lstStyle/>
          <a:p>
            <a:r>
              <a:rPr lang="en-US" dirty="0"/>
              <a:t>Schedule I Classification Overview</a:t>
            </a:r>
          </a:p>
        </p:txBody>
      </p:sp>
      <p:sp>
        <p:nvSpPr>
          <p:cNvPr id="7" name="Content Placeholder 6"/>
          <p:cNvSpPr>
            <a:spLocks noGrp="1"/>
          </p:cNvSpPr>
          <p:nvPr>
            <p:ph idx="1"/>
          </p:nvPr>
        </p:nvSpPr>
        <p:spPr/>
        <p:txBody>
          <a:bodyPr/>
          <a:lstStyle/>
          <a:p>
            <a:r>
              <a:rPr lang="en-US"/>
              <a:t>Substance no medical value (THC &amp; CBD)</a:t>
            </a:r>
          </a:p>
          <a:p>
            <a:r>
              <a:rPr lang="en-US"/>
              <a:t>U.S. production and research overseen by the Drug Enforcement Administration (DEA) </a:t>
            </a:r>
          </a:p>
          <a:p>
            <a:r>
              <a:rPr lang="en-US"/>
              <a:t>Federal Drug Administration (FDA) has no authority to regulate</a:t>
            </a:r>
          </a:p>
          <a:p>
            <a:r>
              <a:rPr lang="en-US"/>
              <a:t>Production and sale of cannabis products regulated by each state</a:t>
            </a:r>
          </a:p>
          <a:p>
            <a:endParaRPr lang="en-US" dirty="0"/>
          </a:p>
        </p:txBody>
      </p:sp>
      <p:sp>
        <p:nvSpPr>
          <p:cNvPr id="5" name="Date Placeholder 4"/>
          <p:cNvSpPr>
            <a:spLocks noGrp="1"/>
          </p:cNvSpPr>
          <p:nvPr>
            <p:ph type="dt" sz="half" idx="10"/>
          </p:nvPr>
        </p:nvSpPr>
        <p:spPr/>
        <p:txBody>
          <a:bodyPr/>
          <a:lstStyle/>
          <a:p>
            <a:fld id="{71554647-A8D8-430F-A664-3426899A07FA}"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14</a:t>
            </a:fld>
            <a:endParaRPr lang="en-US"/>
          </a:p>
        </p:txBody>
      </p:sp>
    </p:spTree>
    <p:extLst>
      <p:ext uri="{BB962C8B-B14F-4D97-AF65-F5344CB8AC3E}">
        <p14:creationId xmlns:p14="http://schemas.microsoft.com/office/powerpoint/2010/main" val="105138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5" name="Date Placeholder 4"/>
          <p:cNvSpPr>
            <a:spLocks noGrp="1"/>
          </p:cNvSpPr>
          <p:nvPr>
            <p:ph type="dt" sz="half" idx="10"/>
          </p:nvPr>
        </p:nvSpPr>
        <p:spPr/>
        <p:txBody>
          <a:bodyPr/>
          <a:lstStyle/>
          <a:p>
            <a:fld id="{51175D90-585D-4EC8-933C-C701B8F148F4}"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15</a:t>
            </a:fld>
            <a:endParaRPr lang="en-US"/>
          </a:p>
        </p:txBody>
      </p:sp>
      <p:sp>
        <p:nvSpPr>
          <p:cNvPr id="6" name="Title 5"/>
          <p:cNvSpPr>
            <a:spLocks noGrp="1"/>
          </p:cNvSpPr>
          <p:nvPr>
            <p:ph type="title"/>
          </p:nvPr>
        </p:nvSpPr>
        <p:spPr/>
        <p:txBody>
          <a:bodyPr>
            <a:noAutofit/>
          </a:bodyPr>
          <a:lstStyle/>
          <a:p>
            <a:r>
              <a:rPr lang="en-US" sz="3200" dirty="0"/>
              <a:t>Implications of Schedule I </a:t>
            </a:r>
            <a:br>
              <a:rPr lang="en-US" sz="3200" dirty="0"/>
            </a:br>
            <a:r>
              <a:rPr lang="en-US" sz="3200" dirty="0"/>
              <a:t>Classification on Research</a:t>
            </a:r>
          </a:p>
        </p:txBody>
      </p:sp>
      <p:sp>
        <p:nvSpPr>
          <p:cNvPr id="7" name="Content Placeholder 6"/>
          <p:cNvSpPr>
            <a:spLocks noGrp="1"/>
          </p:cNvSpPr>
          <p:nvPr>
            <p:ph idx="1"/>
          </p:nvPr>
        </p:nvSpPr>
        <p:spPr/>
        <p:txBody>
          <a:bodyPr/>
          <a:lstStyle/>
          <a:p>
            <a:pPr lvl="0">
              <a:buSzPct val="65000"/>
            </a:pPr>
            <a:r>
              <a:rPr lang="en-US" dirty="0"/>
              <a:t>Barriers to marijuana and cannabis research</a:t>
            </a:r>
          </a:p>
          <a:p>
            <a:pPr lvl="0">
              <a:buSzPct val="65000"/>
            </a:pPr>
            <a:r>
              <a:rPr lang="en-US" dirty="0"/>
              <a:t>Questions re: relevance of research to current products (potency/formulations)</a:t>
            </a:r>
          </a:p>
          <a:p>
            <a:pPr lvl="0">
              <a:buSzPct val="65000"/>
            </a:pPr>
            <a:r>
              <a:rPr lang="en-US" dirty="0"/>
              <a:t>State regulatory oversite of pesticides </a:t>
            </a:r>
            <a:br>
              <a:rPr lang="en-US" dirty="0"/>
            </a:br>
            <a:r>
              <a:rPr lang="en-US" dirty="0"/>
              <a:t>and molds</a:t>
            </a:r>
          </a:p>
          <a:p>
            <a:pPr lvl="0">
              <a:buSzPct val="65000"/>
            </a:pPr>
            <a:r>
              <a:rPr lang="en-US" dirty="0"/>
              <a:t>State oversite of labeling and sale of edibles that look like gummy bears or candies, tinctures, etc.</a:t>
            </a:r>
          </a:p>
        </p:txBody>
      </p:sp>
    </p:spTree>
    <p:extLst>
      <p:ext uri="{BB962C8B-B14F-4D97-AF65-F5344CB8AC3E}">
        <p14:creationId xmlns:p14="http://schemas.microsoft.com/office/powerpoint/2010/main" val="49607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EC44C909-5A1E-43A6-85F6-B513B99FC568}"/>
              </a:ext>
            </a:extLst>
          </p:cNvPr>
          <p:cNvSpPr txBox="1">
            <a:spLocks/>
          </p:cNvSpPr>
          <p:nvPr/>
        </p:nvSpPr>
        <p:spPr>
          <a:xfrm>
            <a:off x="457200" y="1825625"/>
            <a:ext cx="8229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C876179B-A874-4915-B3BF-44D2D233744E}" type="slidenum">
              <a:rPr lang="en-US" smtClean="0"/>
              <a:t>16</a:t>
            </a:fld>
            <a:endParaRPr lang="en-US"/>
          </a:p>
        </p:txBody>
      </p:sp>
      <p:sp>
        <p:nvSpPr>
          <p:cNvPr id="5" name="Date Placeholder 4"/>
          <p:cNvSpPr>
            <a:spLocks noGrp="1"/>
          </p:cNvSpPr>
          <p:nvPr>
            <p:ph type="dt" sz="half" idx="10"/>
          </p:nvPr>
        </p:nvSpPr>
        <p:spPr/>
        <p:txBody>
          <a:bodyPr/>
          <a:lstStyle/>
          <a:p>
            <a:fld id="{509FD2EC-F28B-41E7-80E3-B2517EF28045}" type="datetime1">
              <a:rPr lang="en-US" smtClean="0"/>
              <a:t>12/22/2017</a:t>
            </a:fld>
            <a:endParaRPr lang="en-US"/>
          </a:p>
        </p:txBody>
      </p:sp>
      <p:sp>
        <p:nvSpPr>
          <p:cNvPr id="6" name="Title 5"/>
          <p:cNvSpPr>
            <a:spLocks noGrp="1"/>
          </p:cNvSpPr>
          <p:nvPr>
            <p:ph type="title"/>
          </p:nvPr>
        </p:nvSpPr>
        <p:spPr/>
        <p:txBody>
          <a:bodyPr>
            <a:normAutofit/>
          </a:bodyPr>
          <a:lstStyle/>
          <a:p>
            <a:r>
              <a:rPr lang="en-US" sz="3200" dirty="0"/>
              <a:t>Research on Risks &amp; Costs for </a:t>
            </a:r>
            <a:br>
              <a:rPr lang="en-US" sz="3200" dirty="0"/>
            </a:br>
            <a:r>
              <a:rPr lang="en-US" sz="3200" dirty="0"/>
              <a:t>Use of Illicit Substances</a:t>
            </a:r>
          </a:p>
        </p:txBody>
      </p:sp>
      <p:sp>
        <p:nvSpPr>
          <p:cNvPr id="7" name="Content Placeholder 6"/>
          <p:cNvSpPr>
            <a:spLocks noGrp="1"/>
          </p:cNvSpPr>
          <p:nvPr>
            <p:ph idx="1"/>
          </p:nvPr>
        </p:nvSpPr>
        <p:spPr/>
        <p:txBody>
          <a:bodyPr/>
          <a:lstStyle/>
          <a:p>
            <a:pPr>
              <a:buSzPct val="65000"/>
            </a:pPr>
            <a:r>
              <a:rPr lang="en-US" dirty="0"/>
              <a:t>Research on the personal and societal impact of using mind-altering substances  </a:t>
            </a:r>
          </a:p>
          <a:p>
            <a:pPr>
              <a:buSzPct val="65000"/>
            </a:pPr>
            <a:r>
              <a:rPr lang="en-US" dirty="0"/>
              <a:t>Three different studies on drug-related harms</a:t>
            </a:r>
          </a:p>
          <a:p>
            <a:pPr>
              <a:buSzPct val="65000"/>
            </a:pPr>
            <a:r>
              <a:rPr lang="en-US" dirty="0"/>
              <a:t>20 drugs scored on multiple drug-related cost criteria</a:t>
            </a:r>
          </a:p>
          <a:p>
            <a:pPr>
              <a:buSzPct val="65000"/>
            </a:pPr>
            <a:r>
              <a:rPr lang="en-US" dirty="0"/>
              <a:t>Mortality, damage, dependence, impairment, injury, crime, environmental, international, loss of relations and tangibles, family, economic cost, and community/social cohesion</a:t>
            </a:r>
          </a:p>
        </p:txBody>
      </p:sp>
      <p:sp>
        <p:nvSpPr>
          <p:cNvPr id="8" name="Date Placeholder 7"/>
          <p:cNvSpPr>
            <a:spLocks noGrp="1"/>
          </p:cNvSpPr>
          <p:nvPr/>
        </p:nvSpPr>
        <p:spPr>
          <a:xfrm>
            <a:off x="838200" y="5943600"/>
            <a:ext cx="7543800" cy="5445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Nutt, D. J., King, L. A., &amp; Phillips, L. D. (2010). Drug harms in the UK: A multicriteria decision analysis. </a:t>
            </a:r>
            <a:r>
              <a:rPr lang="en-US" sz="1000" i="1" dirty="0">
                <a:solidFill>
                  <a:schemeClr val="tx1"/>
                </a:solidFill>
              </a:rPr>
              <a:t>The Lancet</a:t>
            </a:r>
            <a:r>
              <a:rPr lang="en-US" sz="1000" dirty="0">
                <a:solidFill>
                  <a:schemeClr val="tx1"/>
                </a:solidFill>
              </a:rPr>
              <a:t>, </a:t>
            </a:r>
            <a:r>
              <a:rPr lang="en-US" sz="1000" i="1" dirty="0">
                <a:solidFill>
                  <a:schemeClr val="tx1"/>
                </a:solidFill>
              </a:rPr>
              <a:t>376</a:t>
            </a:r>
            <a:r>
              <a:rPr lang="en-US" sz="1000" dirty="0">
                <a:solidFill>
                  <a:schemeClr val="tx1"/>
                </a:solidFill>
              </a:rPr>
              <a:t>(9752), 1558–1565. DOI:</a:t>
            </a:r>
            <a:r>
              <a:rPr lang="en-US" sz="1000" dirty="0"/>
              <a:t> </a:t>
            </a:r>
            <a:r>
              <a:rPr lang="en-US" sz="1000" u="sng" dirty="0">
                <a:hlinkClick r:id="rId3"/>
              </a:rPr>
              <a:t>http://dx.doi.org/10.1016/S0140-6736(10)61462-6</a:t>
            </a:r>
            <a:endParaRPr lang="en-US" sz="1000" dirty="0"/>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6356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FB55C8-1B78-43B4-B14E-684A69259FD5}" type="datetime1">
              <a:rPr lang="en-US" smtClean="0"/>
              <a:t>12/22/2017</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grpSp>
        <p:nvGrpSpPr>
          <p:cNvPr id="7" name="Group 6"/>
          <p:cNvGrpSpPr/>
          <p:nvPr/>
        </p:nvGrpSpPr>
        <p:grpSpPr>
          <a:xfrm>
            <a:off x="1524000" y="1219200"/>
            <a:ext cx="6953250" cy="5029200"/>
            <a:chOff x="1524000" y="1219200"/>
            <a:chExt cx="6953250" cy="5029200"/>
          </a:xfrm>
        </p:grpSpPr>
        <p:pic>
          <p:nvPicPr>
            <p:cNvPr id="2" name="Picture 1">
              <a:extLst>
                <a:ext uri="{FF2B5EF4-FFF2-40B4-BE49-F238E27FC236}">
                  <a16:creationId xmlns:a16="http://schemas.microsoft.com/office/drawing/2014/main" id="{CA1A60E5-ECFC-440C-A8DB-8A658456540C}"/>
                </a:ext>
              </a:extLst>
            </p:cNvPr>
            <p:cNvPicPr>
              <a:picLocks noChangeAspect="1"/>
            </p:cNvPicPr>
            <p:nvPr/>
          </p:nvPicPr>
          <p:blipFill>
            <a:blip r:embed="rId3"/>
            <a:stretch>
              <a:fillRect/>
            </a:stretch>
          </p:blipFill>
          <p:spPr>
            <a:xfrm>
              <a:off x="1524000" y="1219200"/>
              <a:ext cx="6047589" cy="5029200"/>
            </a:xfrm>
            <a:prstGeom prst="rect">
              <a:avLst/>
            </a:prstGeom>
          </p:spPr>
        </p:pic>
        <p:sp>
          <p:nvSpPr>
            <p:cNvPr id="3" name="Rectangle 2"/>
            <p:cNvSpPr/>
            <p:nvPr/>
          </p:nvSpPr>
          <p:spPr>
            <a:xfrm>
              <a:off x="4267200" y="1219200"/>
              <a:ext cx="2743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1A60E5-ECFC-440C-A8DB-8A658456540C}"/>
                </a:ext>
              </a:extLst>
            </p:cNvPr>
            <p:cNvPicPr>
              <a:picLocks noChangeAspect="1"/>
            </p:cNvPicPr>
            <p:nvPr/>
          </p:nvPicPr>
          <p:blipFill rotWithShape="1">
            <a:blip r:embed="rId3"/>
            <a:srcRect l="62040" b="59515"/>
            <a:stretch/>
          </p:blipFill>
          <p:spPr>
            <a:xfrm>
              <a:off x="4825410" y="1504733"/>
              <a:ext cx="3651840" cy="3238933"/>
            </a:xfrm>
            <a:prstGeom prst="rect">
              <a:avLst/>
            </a:prstGeom>
          </p:spPr>
        </p:pic>
      </p:grpSp>
      <p:sp>
        <p:nvSpPr>
          <p:cNvPr id="8" name="Rectangle 7">
            <a:extLst>
              <a:ext uri="{FF2B5EF4-FFF2-40B4-BE49-F238E27FC236}">
                <a16:creationId xmlns:a16="http://schemas.microsoft.com/office/drawing/2014/main" id="{125C92BE-73C9-42ED-81A8-A9A55DBC9F19}"/>
              </a:ext>
            </a:extLst>
          </p:cNvPr>
          <p:cNvSpPr/>
          <p:nvPr/>
        </p:nvSpPr>
        <p:spPr>
          <a:xfrm>
            <a:off x="3810000" y="4343400"/>
            <a:ext cx="3048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Tree>
    <p:extLst>
      <p:ext uri="{BB962C8B-B14F-4D97-AF65-F5344CB8AC3E}">
        <p14:creationId xmlns:p14="http://schemas.microsoft.com/office/powerpoint/2010/main" val="356886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Policy Approaches</a:t>
            </a:r>
          </a:p>
        </p:txBody>
      </p:sp>
      <p:sp>
        <p:nvSpPr>
          <p:cNvPr id="6" name="Date Placeholder 5"/>
          <p:cNvSpPr>
            <a:spLocks noGrp="1"/>
          </p:cNvSpPr>
          <p:nvPr>
            <p:ph type="dt" sz="half" idx="10"/>
          </p:nvPr>
        </p:nvSpPr>
        <p:spPr/>
        <p:txBody>
          <a:bodyPr/>
          <a:lstStyle/>
          <a:p>
            <a:fld id="{465C8C18-00DF-45BB-9C0E-AEF02E94A7D4}" type="datetime1">
              <a:rPr lang="en-US" smtClean="0"/>
              <a:t>12/22/2017</a:t>
            </a:fld>
            <a:endParaRPr lang="en-US"/>
          </a:p>
        </p:txBody>
      </p:sp>
      <p:sp>
        <p:nvSpPr>
          <p:cNvPr id="5" name="Slide Number Placeholder 4"/>
          <p:cNvSpPr>
            <a:spLocks noGrp="1"/>
          </p:cNvSpPr>
          <p:nvPr>
            <p:ph type="sldNum" sz="quarter" idx="12"/>
          </p:nvPr>
        </p:nvSpPr>
        <p:spPr/>
        <p:txBody>
          <a:bodyPr/>
          <a:lstStyle/>
          <a:p>
            <a:fld id="{C876179B-A874-4915-B3BF-44D2D233744E}" type="slidenum">
              <a:rPr lang="en-US" smtClean="0"/>
              <a:t>18</a:t>
            </a:fld>
            <a:endParaRPr lang="en-US"/>
          </a:p>
        </p:txBody>
      </p:sp>
      <p:sp>
        <p:nvSpPr>
          <p:cNvPr id="4" name="Rectangle 3">
            <a:extLst>
              <a:ext uri="{FF2B5EF4-FFF2-40B4-BE49-F238E27FC236}">
                <a16:creationId xmlns:a16="http://schemas.microsoft.com/office/drawing/2014/main" id="{1AAEC46E-536C-4B96-A6EA-45AC71EAD02A}"/>
              </a:ext>
            </a:extLst>
          </p:cNvPr>
          <p:cNvSpPr/>
          <p:nvPr/>
        </p:nvSpPr>
        <p:spPr>
          <a:xfrm>
            <a:off x="1371600" y="4306669"/>
            <a:ext cx="5867400" cy="369332"/>
          </a:xfrm>
          <a:prstGeom prst="rect">
            <a:avLst/>
          </a:prstGeom>
        </p:spPr>
        <p:txBody>
          <a:bodyPr wrap="square">
            <a:spAutoFit/>
          </a:bodyPr>
          <a:lstStyle/>
          <a:p>
            <a:endParaRPr lang="en-US" dirty="0">
              <a:latin typeface="Arial" panose="020B0604020202020204" pitchFamily="34" charset="0"/>
            </a:endParaRPr>
          </a:p>
        </p:txBody>
      </p:sp>
      <p:sp>
        <p:nvSpPr>
          <p:cNvPr id="9" name="Content Placeholder 8"/>
          <p:cNvSpPr>
            <a:spLocks noGrp="1"/>
          </p:cNvSpPr>
          <p:nvPr>
            <p:ph idx="1"/>
          </p:nvPr>
        </p:nvSpPr>
        <p:spPr/>
        <p:txBody>
          <a:bodyPr/>
          <a:lstStyle/>
          <a:p>
            <a:r>
              <a:rPr lang="en-US" dirty="0"/>
              <a:t>Prohibition—manufacture, sale, distribution </a:t>
            </a:r>
          </a:p>
          <a:p>
            <a:r>
              <a:rPr lang="en-US" dirty="0"/>
              <a:t>Decriminalization—de facto prior to law</a:t>
            </a:r>
          </a:p>
          <a:p>
            <a:r>
              <a:rPr lang="en-US" dirty="0"/>
              <a:t>Market regulation—like Rx and OTC </a:t>
            </a:r>
          </a:p>
          <a:p>
            <a:r>
              <a:rPr lang="en-US" dirty="0"/>
              <a:t>Prescription—testing and FDA oversite</a:t>
            </a:r>
          </a:p>
          <a:p>
            <a:r>
              <a:rPr lang="en-US" dirty="0"/>
              <a:t>Legalization—multiple approaches</a:t>
            </a:r>
          </a:p>
          <a:p>
            <a:pPr marL="0" indent="0">
              <a:buNone/>
            </a:pPr>
            <a:endParaRPr lang="en-US" dirty="0"/>
          </a:p>
        </p:txBody>
      </p:sp>
      <p:sp>
        <p:nvSpPr>
          <p:cNvPr id="7" name="Date Placeholder 7"/>
          <p:cNvSpPr>
            <a:spLocks noGrp="1"/>
          </p:cNvSpPr>
          <p:nvPr/>
        </p:nvSpPr>
        <p:spPr>
          <a:xfrm>
            <a:off x="914400" y="4490263"/>
            <a:ext cx="678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Arial" pitchFamily="34" charset="0"/>
                <a:cs typeface="Arial" pitchFamily="34" charset="0"/>
              </a:rPr>
              <a:t>John Kelly, 2017 National Cannabis Summit, August 2017</a:t>
            </a:r>
          </a:p>
        </p:txBody>
      </p:sp>
      <p:sp>
        <p:nvSpPr>
          <p:cNvPr id="10" name="TextBox 9">
            <a:extLst>
              <a:ext uri="{FF2B5EF4-FFF2-40B4-BE49-F238E27FC236}">
                <a16:creationId xmlns:a16="http://schemas.microsoft.com/office/drawing/2014/main" id="{C75EA6C0-CEFA-4F37-85CF-24D63993F745}"/>
              </a:ext>
            </a:extLst>
          </p:cNvPr>
          <p:cNvSpPr txBox="1"/>
          <p:nvPr/>
        </p:nvSpPr>
        <p:spPr>
          <a:xfrm>
            <a:off x="381000" y="5638800"/>
            <a:ext cx="609600" cy="369332"/>
          </a:xfrm>
          <a:prstGeom prst="rect">
            <a:avLst/>
          </a:prstGeom>
          <a:solidFill>
            <a:srgbClr val="0000FF"/>
          </a:solidFill>
        </p:spPr>
        <p:txBody>
          <a:bodyPr wrap="square" rtlCol="0">
            <a:spAutoFit/>
          </a:bodyPr>
          <a:lstStyle/>
          <a:p>
            <a:r>
              <a:rPr lang="en-US" b="1" dirty="0">
                <a:solidFill>
                  <a:schemeClr val="bg1"/>
                </a:solidFill>
                <a:highlight>
                  <a:srgbClr val="0000FF"/>
                </a:highlight>
              </a:rPr>
              <a:t>Poll</a:t>
            </a:r>
          </a:p>
        </p:txBody>
      </p:sp>
    </p:spTree>
    <p:extLst>
      <p:ext uri="{BB962C8B-B14F-4D97-AF65-F5344CB8AC3E}">
        <p14:creationId xmlns:p14="http://schemas.microsoft.com/office/powerpoint/2010/main" val="400073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fuhealthethics.files.wordpress.com/2015/01/the-paradox-of-prohibition.png">
            <a:extLst>
              <a:ext uri="{FF2B5EF4-FFF2-40B4-BE49-F238E27FC236}">
                <a16:creationId xmlns:a16="http://schemas.microsoft.com/office/drawing/2014/main" id="{4E5B61D4-554B-4CF6-8A1F-C6D937BBCB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6" t="1125" r="1434"/>
          <a:stretch/>
        </p:blipFill>
        <p:spPr bwMode="auto">
          <a:xfrm>
            <a:off x="0" y="0"/>
            <a:ext cx="9144000" cy="6356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Date Placeholder 4"/>
          <p:cNvSpPr>
            <a:spLocks noGrp="1"/>
          </p:cNvSpPr>
          <p:nvPr>
            <p:ph type="dt" sz="half" idx="10"/>
          </p:nvPr>
        </p:nvSpPr>
        <p:spPr/>
        <p:txBody>
          <a:bodyPr/>
          <a:lstStyle/>
          <a:p>
            <a:fld id="{24DFFE08-B7DA-49DC-86C8-77C582315F2C}" type="datetime1">
              <a:rPr lang="en-US" smtClean="0"/>
              <a:t>12/22/2017</a:t>
            </a:fld>
            <a:endParaRPr lang="en-US" dirty="0"/>
          </a:p>
        </p:txBody>
      </p:sp>
    </p:spTree>
    <p:extLst>
      <p:ext uri="{BB962C8B-B14F-4D97-AF65-F5344CB8AC3E}">
        <p14:creationId xmlns:p14="http://schemas.microsoft.com/office/powerpoint/2010/main" val="416754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Content Placeholder 6"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2</a:t>
            </a:fld>
            <a:endParaRPr lang="en-US"/>
          </a:p>
        </p:txBody>
      </p:sp>
      <p:sp>
        <p:nvSpPr>
          <p:cNvPr id="4" name="Date Placeholder 3"/>
          <p:cNvSpPr>
            <a:spLocks noGrp="1"/>
          </p:cNvSpPr>
          <p:nvPr>
            <p:ph type="dt" sz="half" idx="10"/>
          </p:nvPr>
        </p:nvSpPr>
        <p:spPr/>
        <p:txBody>
          <a:bodyPr/>
          <a:lstStyle/>
          <a:p>
            <a:fld id="{A1F5E714-0186-45B7-BA30-5C4FA9120CA3}" type="datetime1">
              <a:rPr lang="en-US" smtClean="0"/>
              <a:t>12/22/2017</a:t>
            </a:fld>
            <a:endParaRPr lang="en-US" dirty="0"/>
          </a:p>
        </p:txBody>
      </p:sp>
      <p:sp>
        <p:nvSpPr>
          <p:cNvPr id="6" name="Title 5"/>
          <p:cNvSpPr>
            <a:spLocks noGrp="1"/>
          </p:cNvSpPr>
          <p:nvPr>
            <p:ph type="title"/>
          </p:nvPr>
        </p:nvSpPr>
        <p:spPr/>
        <p:txBody>
          <a:bodyPr/>
          <a:lstStyle/>
          <a:p>
            <a:r>
              <a:rPr lang="en-US" dirty="0"/>
              <a:t>Housekeeping: Functions</a:t>
            </a:r>
          </a:p>
        </p:txBody>
      </p:sp>
    </p:spTree>
    <p:extLst>
      <p:ext uri="{BB962C8B-B14F-4D97-AF65-F5344CB8AC3E}">
        <p14:creationId xmlns:p14="http://schemas.microsoft.com/office/powerpoint/2010/main" val="406408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76179B-A874-4915-B3BF-44D2D233744E}" type="slidenum">
              <a:rPr lang="en-US" smtClean="0"/>
              <a:t>20</a:t>
            </a:fld>
            <a:endParaRPr lang="en-US"/>
          </a:p>
        </p:txBody>
      </p:sp>
      <p:sp>
        <p:nvSpPr>
          <p:cNvPr id="5" name="Date Placeholder 4"/>
          <p:cNvSpPr>
            <a:spLocks noGrp="1"/>
          </p:cNvSpPr>
          <p:nvPr>
            <p:ph type="dt" sz="half" idx="10"/>
          </p:nvPr>
        </p:nvSpPr>
        <p:spPr/>
        <p:txBody>
          <a:bodyPr/>
          <a:lstStyle/>
          <a:p>
            <a:fld id="{7A0AF5B6-8797-4AF8-BF8E-3CAD59F292AE}" type="datetime1">
              <a:rPr lang="en-US" smtClean="0"/>
              <a:t>12/22/2017</a:t>
            </a:fld>
            <a:endParaRPr lang="en-US"/>
          </a:p>
        </p:txBody>
      </p:sp>
      <p:sp>
        <p:nvSpPr>
          <p:cNvPr id="6" name="Title 5"/>
          <p:cNvSpPr>
            <a:spLocks noGrp="1"/>
          </p:cNvSpPr>
          <p:nvPr>
            <p:ph type="title"/>
          </p:nvPr>
        </p:nvSpPr>
        <p:spPr/>
        <p:txBody>
          <a:bodyPr>
            <a:normAutofit/>
          </a:bodyPr>
          <a:lstStyle/>
          <a:p>
            <a:r>
              <a:rPr lang="en-US" sz="3200" dirty="0"/>
              <a:t>What Do We Know from States </a:t>
            </a:r>
            <a:br>
              <a:rPr lang="en-US" sz="3200" dirty="0"/>
            </a:br>
            <a:r>
              <a:rPr lang="en-US" sz="3200" dirty="0"/>
              <a:t>that Have Legalized—Overview</a:t>
            </a:r>
          </a:p>
        </p:txBody>
      </p:sp>
      <p:sp>
        <p:nvSpPr>
          <p:cNvPr id="7" name="Content Placeholder 6"/>
          <p:cNvSpPr>
            <a:spLocks noGrp="1"/>
          </p:cNvSpPr>
          <p:nvPr>
            <p:ph idx="1"/>
          </p:nvPr>
        </p:nvSpPr>
        <p:spPr/>
        <p:txBody>
          <a:bodyPr/>
          <a:lstStyle/>
          <a:p>
            <a:r>
              <a:rPr lang="en-US" dirty="0"/>
              <a:t>Impact on use</a:t>
            </a:r>
          </a:p>
          <a:p>
            <a:r>
              <a:rPr lang="en-US" dirty="0"/>
              <a:t>Drugged driving</a:t>
            </a:r>
          </a:p>
          <a:p>
            <a:r>
              <a:rPr lang="en-US" dirty="0"/>
              <a:t>Fatal driving accidents</a:t>
            </a:r>
          </a:p>
          <a:p>
            <a:r>
              <a:rPr lang="en-US" dirty="0"/>
              <a:t>Assessing intoxication</a:t>
            </a:r>
          </a:p>
          <a:p>
            <a:r>
              <a:rPr lang="en-US" dirty="0"/>
              <a:t>Pediatric and neonatal exposure</a:t>
            </a:r>
          </a:p>
          <a:p>
            <a:r>
              <a:rPr lang="en-US" dirty="0"/>
              <a:t>Emergency department visits</a:t>
            </a:r>
          </a:p>
          <a:p>
            <a:r>
              <a:rPr lang="en-US" dirty="0"/>
              <a:t>Problematic use</a:t>
            </a:r>
          </a:p>
        </p:txBody>
      </p:sp>
    </p:spTree>
    <p:extLst>
      <p:ext uri="{BB962C8B-B14F-4D97-AF65-F5344CB8AC3E}">
        <p14:creationId xmlns:p14="http://schemas.microsoft.com/office/powerpoint/2010/main" val="95725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pic>
        <p:nvPicPr>
          <p:cNvPr id="4" name="Picture 3">
            <a:extLst>
              <a:ext uri="{FF2B5EF4-FFF2-40B4-BE49-F238E27FC236}">
                <a16:creationId xmlns:a16="http://schemas.microsoft.com/office/drawing/2014/main" id="{DBE7BAAC-5DEE-4E88-BEBB-E6D40A9EEAA0}"/>
              </a:ext>
            </a:extLst>
          </p:cNvPr>
          <p:cNvPicPr>
            <a:picLocks noChangeAspect="1"/>
          </p:cNvPicPr>
          <p:nvPr/>
        </p:nvPicPr>
        <p:blipFill rotWithShape="1">
          <a:blip r:embed="rId3"/>
          <a:srcRect t="1719"/>
          <a:stretch/>
        </p:blipFill>
        <p:spPr>
          <a:xfrm>
            <a:off x="314325" y="1295400"/>
            <a:ext cx="8515350" cy="4766348"/>
          </a:xfrm>
          <a:prstGeom prst="rect">
            <a:avLst/>
          </a:prstGeom>
        </p:spPr>
      </p:pic>
      <p:sp>
        <p:nvSpPr>
          <p:cNvPr id="5" name="Slide Number Placeholder 4"/>
          <p:cNvSpPr>
            <a:spLocks noGrp="1"/>
          </p:cNvSpPr>
          <p:nvPr>
            <p:ph type="sldNum" sz="quarter" idx="12"/>
          </p:nvPr>
        </p:nvSpPr>
        <p:spPr/>
        <p:txBody>
          <a:bodyPr/>
          <a:lstStyle/>
          <a:p>
            <a:fld id="{C876179B-A874-4915-B3BF-44D2D233744E}" type="slidenum">
              <a:rPr lang="en-US" smtClean="0"/>
              <a:t>21</a:t>
            </a:fld>
            <a:endParaRPr lang="en-US"/>
          </a:p>
        </p:txBody>
      </p:sp>
      <p:sp>
        <p:nvSpPr>
          <p:cNvPr id="6" name="Date Placeholder 5"/>
          <p:cNvSpPr>
            <a:spLocks noGrp="1"/>
          </p:cNvSpPr>
          <p:nvPr>
            <p:ph type="dt" sz="half" idx="10"/>
          </p:nvPr>
        </p:nvSpPr>
        <p:spPr/>
        <p:txBody>
          <a:bodyPr/>
          <a:lstStyle/>
          <a:p>
            <a:fld id="{F3BB9154-BE78-45B9-8D56-46818F069644}" type="datetime1">
              <a:rPr lang="en-US" smtClean="0"/>
              <a:t>12/22/2017</a:t>
            </a:fld>
            <a:endParaRPr lang="en-US"/>
          </a:p>
        </p:txBody>
      </p:sp>
      <p:sp>
        <p:nvSpPr>
          <p:cNvPr id="7" name="Title 6"/>
          <p:cNvSpPr>
            <a:spLocks noGrp="1"/>
          </p:cNvSpPr>
          <p:nvPr>
            <p:ph type="title"/>
          </p:nvPr>
        </p:nvSpPr>
        <p:spPr/>
        <p:txBody>
          <a:bodyPr>
            <a:normAutofit/>
          </a:bodyPr>
          <a:lstStyle/>
          <a:p>
            <a:r>
              <a:rPr lang="en-US" dirty="0"/>
              <a:t>Cannabis Use Trends</a:t>
            </a:r>
          </a:p>
        </p:txBody>
      </p:sp>
      <p:sp>
        <p:nvSpPr>
          <p:cNvPr id="8" name="Date Placeholder 7"/>
          <p:cNvSpPr>
            <a:spLocks noGrp="1"/>
          </p:cNvSpPr>
          <p:nvPr/>
        </p:nvSpPr>
        <p:spPr>
          <a:xfrm>
            <a:off x="381000" y="6083300"/>
            <a:ext cx="7696200" cy="2730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Monitoring the Future Survey. NIDA. Steven Nelson for USN&amp;WR. www.USNews.com</a:t>
            </a:r>
            <a:endParaRPr lang="en-US" sz="1000" dirty="0">
              <a:solidFill>
                <a:schemeClr val="tx1"/>
              </a:solidFill>
              <a:cs typeface="Arial" pitchFamily="34" charset="0"/>
            </a:endParaRPr>
          </a:p>
        </p:txBody>
      </p:sp>
    </p:spTree>
    <p:extLst>
      <p:ext uri="{BB962C8B-B14F-4D97-AF65-F5344CB8AC3E}">
        <p14:creationId xmlns:p14="http://schemas.microsoft.com/office/powerpoint/2010/main" val="286765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pic>
        <p:nvPicPr>
          <p:cNvPr id="4" name="Picture 3">
            <a:extLst>
              <a:ext uri="{FF2B5EF4-FFF2-40B4-BE49-F238E27FC236}">
                <a16:creationId xmlns:a16="http://schemas.microsoft.com/office/drawing/2014/main" id="{4FE5BF08-038D-4627-89CE-2BDD037D6B3D}"/>
              </a:ext>
            </a:extLst>
          </p:cNvPr>
          <p:cNvPicPr>
            <a:picLocks noChangeAspect="1"/>
          </p:cNvPicPr>
          <p:nvPr/>
        </p:nvPicPr>
        <p:blipFill>
          <a:blip r:embed="rId3"/>
          <a:stretch>
            <a:fillRect/>
          </a:stretch>
        </p:blipFill>
        <p:spPr>
          <a:xfrm>
            <a:off x="709771" y="1190625"/>
            <a:ext cx="7532529" cy="4818215"/>
          </a:xfrm>
          <a:prstGeom prst="rect">
            <a:avLst/>
          </a:prstGeom>
        </p:spPr>
      </p:pic>
      <p:sp>
        <p:nvSpPr>
          <p:cNvPr id="5" name="Slide Number Placeholder 4"/>
          <p:cNvSpPr>
            <a:spLocks noGrp="1"/>
          </p:cNvSpPr>
          <p:nvPr>
            <p:ph type="sldNum" sz="quarter" idx="12"/>
          </p:nvPr>
        </p:nvSpPr>
        <p:spPr/>
        <p:txBody>
          <a:bodyPr/>
          <a:lstStyle/>
          <a:p>
            <a:fld id="{C876179B-A874-4915-B3BF-44D2D233744E}" type="slidenum">
              <a:rPr lang="en-US" smtClean="0"/>
              <a:t>22</a:t>
            </a:fld>
            <a:endParaRPr lang="en-US"/>
          </a:p>
        </p:txBody>
      </p:sp>
      <p:sp>
        <p:nvSpPr>
          <p:cNvPr id="6" name="Date Placeholder 5"/>
          <p:cNvSpPr>
            <a:spLocks noGrp="1"/>
          </p:cNvSpPr>
          <p:nvPr>
            <p:ph type="dt" sz="half" idx="10"/>
          </p:nvPr>
        </p:nvSpPr>
        <p:spPr/>
        <p:txBody>
          <a:bodyPr/>
          <a:lstStyle/>
          <a:p>
            <a:fld id="{81914989-6432-4B2F-B7EB-2B7B5E1AB1B4}" type="datetime1">
              <a:rPr lang="en-US" smtClean="0"/>
              <a:t>12/22/2017</a:t>
            </a:fld>
            <a:endParaRPr lang="en-US"/>
          </a:p>
        </p:txBody>
      </p:sp>
      <p:sp>
        <p:nvSpPr>
          <p:cNvPr id="7" name="Title 6"/>
          <p:cNvSpPr>
            <a:spLocks noGrp="1"/>
          </p:cNvSpPr>
          <p:nvPr>
            <p:ph type="title"/>
          </p:nvPr>
        </p:nvSpPr>
        <p:spPr/>
        <p:txBody>
          <a:bodyPr>
            <a:normAutofit/>
          </a:bodyPr>
          <a:lstStyle/>
          <a:p>
            <a:r>
              <a:rPr lang="en-US" dirty="0"/>
              <a:t>Past Month Marijuana Use </a:t>
            </a:r>
          </a:p>
        </p:txBody>
      </p:sp>
      <p:sp>
        <p:nvSpPr>
          <p:cNvPr id="8" name="Date Placeholder 7"/>
          <p:cNvSpPr>
            <a:spLocks noGrp="1"/>
          </p:cNvSpPr>
          <p:nvPr/>
        </p:nvSpPr>
        <p:spPr>
          <a:xfrm>
            <a:off x="697071" y="6142038"/>
            <a:ext cx="792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Past Month Marijuana Use among People Aged 12 or Older by Age Group: Percentages, 2002–2016 (SAMHSA.gov)</a:t>
            </a: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9160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Drugged Driving</a:t>
            </a:r>
            <a:endParaRPr lang="en-US" dirty="0"/>
          </a:p>
        </p:txBody>
      </p:sp>
      <p:sp>
        <p:nvSpPr>
          <p:cNvPr id="7" name="Content Placeholder 6"/>
          <p:cNvSpPr>
            <a:spLocks noGrp="1"/>
          </p:cNvSpPr>
          <p:nvPr>
            <p:ph idx="1"/>
          </p:nvPr>
        </p:nvSpPr>
        <p:spPr/>
        <p:txBody>
          <a:bodyPr/>
          <a:lstStyle/>
          <a:p>
            <a:pPr lvl="0"/>
            <a:r>
              <a:rPr lang="en-US"/>
              <a:t>Use affects motor skills and reflexes (Ramaekers et al., 2006) </a:t>
            </a:r>
          </a:p>
          <a:p>
            <a:pPr lvl="0"/>
            <a:r>
              <a:rPr lang="en-US"/>
              <a:t>Linked to increases in accidents </a:t>
            </a:r>
            <a:br>
              <a:rPr lang="en-US"/>
            </a:br>
            <a:r>
              <a:rPr lang="en-US"/>
              <a:t>(Asbridge et al., 2012)</a:t>
            </a:r>
          </a:p>
          <a:p>
            <a:pPr lvl="0"/>
            <a:r>
              <a:rPr lang="en-US"/>
              <a:t>Marijuana and alcohol together lead to a </a:t>
            </a:r>
            <a:br>
              <a:rPr lang="en-US"/>
            </a:br>
            <a:r>
              <a:rPr lang="en-US"/>
              <a:t>higher likelihood of accidents </a:t>
            </a:r>
            <a:br>
              <a:rPr lang="en-US"/>
            </a:br>
            <a:r>
              <a:rPr lang="en-US"/>
              <a:t>(Smiley, 1999; Vigil, 2017)</a:t>
            </a:r>
          </a:p>
          <a:p>
            <a:pPr lvl="0"/>
            <a:r>
              <a:rPr lang="en-US"/>
              <a:t>No standard for “safe” blood levels of THC </a:t>
            </a:r>
            <a:br>
              <a:rPr lang="en-US"/>
            </a:br>
            <a:r>
              <a:rPr lang="en-US"/>
              <a:t>or data to set a standard (Armentano, 2013) </a:t>
            </a:r>
            <a:endParaRPr lang="en-US" dirty="0"/>
          </a:p>
        </p:txBody>
      </p:sp>
      <p:sp>
        <p:nvSpPr>
          <p:cNvPr id="5" name="Date Placeholder 4"/>
          <p:cNvSpPr>
            <a:spLocks noGrp="1"/>
          </p:cNvSpPr>
          <p:nvPr>
            <p:ph type="dt" sz="half" idx="10"/>
          </p:nvPr>
        </p:nvSpPr>
        <p:spPr/>
        <p:txBody>
          <a:bodyPr/>
          <a:lstStyle/>
          <a:p>
            <a:fld id="{8DC1AB5B-4674-41BF-ABE4-815A87232CC5}"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23</a:t>
            </a:fld>
            <a:endParaRPr lang="en-US"/>
          </a:p>
        </p:txBody>
      </p:sp>
    </p:spTree>
    <p:extLst>
      <p:ext uri="{BB962C8B-B14F-4D97-AF65-F5344CB8AC3E}">
        <p14:creationId xmlns:p14="http://schemas.microsoft.com/office/powerpoint/2010/main" val="571027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DUI Findings</a:t>
            </a:r>
            <a:endParaRPr lang="en-US" dirty="0"/>
          </a:p>
        </p:txBody>
      </p:sp>
      <p:sp>
        <p:nvSpPr>
          <p:cNvPr id="7" name="Content Placeholder 6"/>
          <p:cNvSpPr>
            <a:spLocks noGrp="1"/>
          </p:cNvSpPr>
          <p:nvPr>
            <p:ph idx="1"/>
          </p:nvPr>
        </p:nvSpPr>
        <p:spPr/>
        <p:txBody>
          <a:bodyPr>
            <a:normAutofit fontScale="85000" lnSpcReduction="20000"/>
          </a:bodyPr>
          <a:lstStyle/>
          <a:p>
            <a:pPr lvl="0">
              <a:lnSpc>
                <a:spcPct val="120000"/>
              </a:lnSpc>
            </a:pPr>
            <a:r>
              <a:rPr lang="en-US" dirty="0"/>
              <a:t>U.S. Department of Transportation (DOT) study “specific drug concentration levels cannot be reliably equated with a specific degree of driver impairment” (</a:t>
            </a:r>
            <a:r>
              <a:rPr lang="en-US" dirty="0" err="1"/>
              <a:t>Berning</a:t>
            </a:r>
            <a:r>
              <a:rPr lang="en-US" dirty="0"/>
              <a:t>, Compton, &amp; </a:t>
            </a:r>
            <a:r>
              <a:rPr lang="en-US" dirty="0" err="1"/>
              <a:t>Worchinger</a:t>
            </a:r>
            <a:r>
              <a:rPr lang="en-US" dirty="0"/>
              <a:t>, 2015)</a:t>
            </a:r>
          </a:p>
          <a:p>
            <a:pPr lvl="0">
              <a:lnSpc>
                <a:spcPct val="120000"/>
              </a:lnSpc>
            </a:pPr>
            <a:r>
              <a:rPr lang="en-US" dirty="0"/>
              <a:t>Washington and Colorado—positive tests for marijuana are associated with increased accidents and driving infractions</a:t>
            </a:r>
          </a:p>
          <a:p>
            <a:pPr lvl="0">
              <a:lnSpc>
                <a:spcPct val="120000"/>
              </a:lnSpc>
            </a:pPr>
            <a:r>
              <a:rPr lang="en-US" dirty="0"/>
              <a:t>Colorado: Increase in fatal accidents from &lt;8% in 2008 to almost 11% in 2010</a:t>
            </a:r>
          </a:p>
          <a:p>
            <a:pPr lvl="0">
              <a:lnSpc>
                <a:spcPct val="120000"/>
              </a:lnSpc>
            </a:pPr>
            <a:r>
              <a:rPr lang="en-US" dirty="0"/>
              <a:t>Fatal accidents in Colorado increased to 19% after recreational use was legalized in 2014 </a:t>
            </a:r>
          </a:p>
        </p:txBody>
      </p:sp>
      <p:sp>
        <p:nvSpPr>
          <p:cNvPr id="5" name="Date Placeholder 4"/>
          <p:cNvSpPr>
            <a:spLocks noGrp="1"/>
          </p:cNvSpPr>
          <p:nvPr>
            <p:ph type="dt" sz="half" idx="10"/>
          </p:nvPr>
        </p:nvSpPr>
        <p:spPr/>
        <p:txBody>
          <a:bodyPr/>
          <a:lstStyle/>
          <a:p>
            <a:fld id="{017667F0-608B-4649-A1C0-EEC3A75097E2}"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24</a:t>
            </a:fld>
            <a:endParaRPr lang="en-US"/>
          </a:p>
        </p:txBody>
      </p:sp>
    </p:spTree>
    <p:extLst>
      <p:ext uri="{BB962C8B-B14F-4D97-AF65-F5344CB8AC3E}">
        <p14:creationId xmlns:p14="http://schemas.microsoft.com/office/powerpoint/2010/main" val="225007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t>Pediatric &amp; Neonatal Exposure</a:t>
            </a:r>
            <a:endParaRPr lang="en-US" dirty="0"/>
          </a:p>
        </p:txBody>
      </p:sp>
      <p:sp>
        <p:nvSpPr>
          <p:cNvPr id="8" name="Content Placeholder 7"/>
          <p:cNvSpPr>
            <a:spLocks noGrp="1"/>
          </p:cNvSpPr>
          <p:nvPr>
            <p:ph idx="1"/>
          </p:nvPr>
        </p:nvSpPr>
        <p:spPr/>
        <p:txBody>
          <a:bodyPr>
            <a:normAutofit fontScale="85000" lnSpcReduction="20000"/>
          </a:bodyPr>
          <a:lstStyle/>
          <a:p>
            <a:pPr lvl="0">
              <a:lnSpc>
                <a:spcPct val="120000"/>
              </a:lnSpc>
            </a:pPr>
            <a:r>
              <a:rPr lang="en-US" dirty="0"/>
              <a:t>Endocannabinoid development is critical </a:t>
            </a:r>
            <a:br>
              <a:rPr lang="en-US" dirty="0"/>
            </a:br>
            <a:r>
              <a:rPr lang="en-US" dirty="0"/>
              <a:t>prenatally and through adolescents</a:t>
            </a:r>
          </a:p>
          <a:p>
            <a:pPr lvl="0"/>
            <a:r>
              <a:rPr lang="en-US" dirty="0"/>
              <a:t>Perception of risk during pregnancy </a:t>
            </a:r>
          </a:p>
          <a:p>
            <a:pPr lvl="1"/>
            <a:r>
              <a:rPr lang="en-US" dirty="0"/>
              <a:t>Not a perceived risk of harm</a:t>
            </a:r>
          </a:p>
          <a:p>
            <a:pPr lvl="1"/>
            <a:r>
              <a:rPr lang="en-US" dirty="0"/>
              <a:t>Most states do not prohibit MMJ for pregnant women</a:t>
            </a:r>
          </a:p>
          <a:p>
            <a:pPr lvl="0">
              <a:lnSpc>
                <a:spcPct val="120000"/>
              </a:lnSpc>
            </a:pPr>
            <a:r>
              <a:rPr lang="en-US" dirty="0"/>
              <a:t>Cannabis use during pregnancy is increasing: </a:t>
            </a:r>
            <a:br>
              <a:rPr lang="en-US" dirty="0"/>
            </a:br>
            <a:r>
              <a:rPr lang="en-US" dirty="0"/>
              <a:t>3% use</a:t>
            </a:r>
          </a:p>
          <a:p>
            <a:pPr lvl="0"/>
            <a:r>
              <a:rPr lang="en-US" dirty="0"/>
              <a:t>Pregnant teens report high past month use</a:t>
            </a:r>
          </a:p>
          <a:p>
            <a:pPr lvl="0"/>
            <a:r>
              <a:rPr lang="en-US" dirty="0"/>
              <a:t>Cannabinoids do cross the placenta</a:t>
            </a:r>
          </a:p>
          <a:p>
            <a:pPr lvl="0"/>
            <a:r>
              <a:rPr lang="en-US" dirty="0"/>
              <a:t>We do not know enough about prenatal exposure</a:t>
            </a:r>
          </a:p>
          <a:p>
            <a:endParaRPr lang="en-US" dirty="0"/>
          </a:p>
        </p:txBody>
      </p:sp>
      <p:sp>
        <p:nvSpPr>
          <p:cNvPr id="5" name="Date Placeholder 4"/>
          <p:cNvSpPr>
            <a:spLocks noGrp="1"/>
          </p:cNvSpPr>
          <p:nvPr>
            <p:ph type="dt" sz="half" idx="10"/>
          </p:nvPr>
        </p:nvSpPr>
        <p:spPr/>
        <p:txBody>
          <a:bodyPr/>
          <a:lstStyle/>
          <a:p>
            <a:fld id="{710CC2F5-8417-481D-9EA1-36A09E966880}"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25</a:t>
            </a:fld>
            <a:endParaRPr lang="en-US" dirty="0"/>
          </a:p>
        </p:txBody>
      </p:sp>
      <p:sp>
        <p:nvSpPr>
          <p:cNvPr id="6" name="Date Placeholder 7"/>
          <p:cNvSpPr>
            <a:spLocks noGrp="1"/>
          </p:cNvSpPr>
          <p:nvPr/>
        </p:nvSpPr>
        <p:spPr>
          <a:xfrm>
            <a:off x="800100" y="6049807"/>
            <a:ext cx="7543800" cy="25431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Arial" pitchFamily="34" charset="0"/>
                <a:cs typeface="Arial" pitchFamily="34" charset="0"/>
              </a:rPr>
              <a:t>Susan Weiss, NIDA. </a:t>
            </a:r>
            <a:r>
              <a:rPr lang="en-US" sz="1000" i="1" dirty="0">
                <a:solidFill>
                  <a:schemeClr val="tx1"/>
                </a:solidFill>
                <a:latin typeface="Arial" pitchFamily="34" charset="0"/>
                <a:cs typeface="Arial" pitchFamily="34" charset="0"/>
              </a:rPr>
              <a:t>The State of the Science of Cannabis</a:t>
            </a:r>
            <a:r>
              <a:rPr lang="en-US" sz="1000" dirty="0">
                <a:solidFill>
                  <a:schemeClr val="tx1"/>
                </a:solidFill>
                <a:latin typeface="Arial" pitchFamily="34" charset="0"/>
                <a:cs typeface="Arial" pitchFamily="34" charset="0"/>
              </a:rPr>
              <a:t>. 2017 National Cannabis Summit. </a:t>
            </a:r>
          </a:p>
        </p:txBody>
      </p:sp>
    </p:spTree>
    <p:extLst>
      <p:ext uri="{BB962C8B-B14F-4D97-AF65-F5344CB8AC3E}">
        <p14:creationId xmlns:p14="http://schemas.microsoft.com/office/powerpoint/2010/main" val="227864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92074"/>
            <a:ext cx="8763000" cy="1066801"/>
          </a:xfrm>
        </p:spPr>
        <p:txBody>
          <a:bodyPr>
            <a:normAutofit fontScale="90000"/>
          </a:bodyPr>
          <a:lstStyle/>
          <a:p>
            <a:r>
              <a:rPr lang="en-US" dirty="0"/>
              <a:t>Problematic Use—What We Know</a:t>
            </a:r>
          </a:p>
        </p:txBody>
      </p:sp>
      <p:sp>
        <p:nvSpPr>
          <p:cNvPr id="17" name="Content Placeholder 16"/>
          <p:cNvSpPr>
            <a:spLocks noGrp="1"/>
          </p:cNvSpPr>
          <p:nvPr>
            <p:ph idx="1"/>
          </p:nvPr>
        </p:nvSpPr>
        <p:spPr/>
        <p:txBody>
          <a:bodyPr>
            <a:normAutofit fontScale="85000" lnSpcReduction="20000"/>
          </a:bodyPr>
          <a:lstStyle/>
          <a:p>
            <a:pPr lvl="0"/>
            <a:r>
              <a:rPr lang="en-US" dirty="0"/>
              <a:t>About 9% of users become dependent</a:t>
            </a:r>
          </a:p>
          <a:p>
            <a:pPr lvl="0"/>
            <a:r>
              <a:rPr lang="en-US" dirty="0"/>
              <a:t>Affects mood</a:t>
            </a:r>
          </a:p>
          <a:p>
            <a:pPr lvl="0"/>
            <a:r>
              <a:rPr lang="en-US" dirty="0"/>
              <a:t>Is associated with psychosis </a:t>
            </a:r>
          </a:p>
          <a:p>
            <a:pPr lvl="1"/>
            <a:r>
              <a:rPr lang="en-US" dirty="0"/>
              <a:t>In those with predisposition</a:t>
            </a:r>
          </a:p>
          <a:p>
            <a:pPr lvl="1"/>
            <a:r>
              <a:rPr lang="en-US" dirty="0"/>
              <a:t>Contributing to decrease in age of psychosis</a:t>
            </a:r>
          </a:p>
          <a:p>
            <a:r>
              <a:rPr lang="en-US" dirty="0"/>
              <a:t>Adolescent exposure</a:t>
            </a:r>
          </a:p>
          <a:p>
            <a:pPr lvl="1"/>
            <a:r>
              <a:rPr lang="en-US" dirty="0"/>
              <a:t>Adversely influences learning</a:t>
            </a:r>
          </a:p>
          <a:p>
            <a:pPr lvl="1"/>
            <a:r>
              <a:rPr lang="en-US" dirty="0"/>
              <a:t>Effects worse with early onset and chronic use</a:t>
            </a:r>
          </a:p>
          <a:p>
            <a:pPr lvl="1"/>
            <a:r>
              <a:rPr lang="en-US" dirty="0"/>
              <a:t>Risk of dependence</a:t>
            </a:r>
          </a:p>
          <a:p>
            <a:pPr lvl="1"/>
            <a:r>
              <a:rPr lang="en-US" dirty="0"/>
              <a:t>Linked to suicidal ideation/behavior and psychotic illness</a:t>
            </a:r>
          </a:p>
          <a:p>
            <a:endParaRPr lang="en-US" dirty="0"/>
          </a:p>
        </p:txBody>
      </p:sp>
      <p:sp>
        <p:nvSpPr>
          <p:cNvPr id="5" name="Date Placeholder 4"/>
          <p:cNvSpPr>
            <a:spLocks noGrp="1"/>
          </p:cNvSpPr>
          <p:nvPr>
            <p:ph type="dt" sz="half" idx="10"/>
          </p:nvPr>
        </p:nvSpPr>
        <p:spPr/>
        <p:txBody>
          <a:bodyPr/>
          <a:lstStyle/>
          <a:p>
            <a:fld id="{6FE98192-E9E3-46AF-8B48-68DE5ECFB4AB}"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26</a:t>
            </a:fld>
            <a:endParaRPr lang="en-US"/>
          </a:p>
        </p:txBody>
      </p:sp>
      <p:sp>
        <p:nvSpPr>
          <p:cNvPr id="7" name="Date Placeholder 7"/>
          <p:cNvSpPr>
            <a:spLocks noGrp="1"/>
          </p:cNvSpPr>
          <p:nvPr/>
        </p:nvSpPr>
        <p:spPr>
          <a:xfrm>
            <a:off x="857250" y="6057302"/>
            <a:ext cx="6629400" cy="23932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Arial" pitchFamily="34" charset="0"/>
                <a:cs typeface="Arial" pitchFamily="34" charset="0"/>
              </a:rPr>
              <a:t>Susan Weiss, NIDA. </a:t>
            </a:r>
            <a:r>
              <a:rPr lang="en-US" sz="1000" i="1" dirty="0">
                <a:solidFill>
                  <a:schemeClr val="tx1"/>
                </a:solidFill>
                <a:latin typeface="Arial" pitchFamily="34" charset="0"/>
                <a:cs typeface="Arial" pitchFamily="34" charset="0"/>
              </a:rPr>
              <a:t>The State of the Science of Cannabis</a:t>
            </a:r>
            <a:r>
              <a:rPr lang="en-US" sz="1000" dirty="0">
                <a:solidFill>
                  <a:schemeClr val="tx1"/>
                </a:solidFill>
                <a:latin typeface="Arial" pitchFamily="34" charset="0"/>
                <a:cs typeface="Arial" pitchFamily="34" charset="0"/>
              </a:rPr>
              <a:t>. 2017 National Cannabis Summit</a:t>
            </a:r>
          </a:p>
        </p:txBody>
      </p:sp>
    </p:spTree>
    <p:extLst>
      <p:ext uri="{BB962C8B-B14F-4D97-AF65-F5344CB8AC3E}">
        <p14:creationId xmlns:p14="http://schemas.microsoft.com/office/powerpoint/2010/main" val="76089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6" name="Title 15"/>
          <p:cNvSpPr>
            <a:spLocks noGrp="1"/>
          </p:cNvSpPr>
          <p:nvPr>
            <p:ph type="title"/>
          </p:nvPr>
        </p:nvSpPr>
        <p:spPr/>
        <p:txBody>
          <a:bodyPr/>
          <a:lstStyle/>
          <a:p>
            <a:r>
              <a:rPr lang="en-US"/>
              <a:t>Criminal Justice Data</a:t>
            </a:r>
            <a:endParaRPr lang="en-US" dirty="0"/>
          </a:p>
        </p:txBody>
      </p:sp>
      <p:sp>
        <p:nvSpPr>
          <p:cNvPr id="18" name="Content Placeholder 17"/>
          <p:cNvSpPr>
            <a:spLocks noGrp="1"/>
          </p:cNvSpPr>
          <p:nvPr>
            <p:ph idx="1"/>
          </p:nvPr>
        </p:nvSpPr>
        <p:spPr/>
        <p:txBody>
          <a:bodyPr>
            <a:normAutofit/>
          </a:bodyPr>
          <a:lstStyle/>
          <a:p>
            <a:pPr marL="0" lvl="0" indent="0">
              <a:lnSpc>
                <a:spcPct val="120000"/>
              </a:lnSpc>
              <a:buNone/>
            </a:pPr>
            <a:r>
              <a:rPr lang="en-US" dirty="0"/>
              <a:t>US Data</a:t>
            </a:r>
          </a:p>
          <a:p>
            <a:pPr lvl="0">
              <a:lnSpc>
                <a:spcPct val="120000"/>
              </a:lnSpc>
            </a:pPr>
            <a:r>
              <a:rPr lang="en-US" dirty="0"/>
              <a:t>Blacks are 2.2 times more likely than Whites to be arrested for marijuana possession</a:t>
            </a:r>
          </a:p>
          <a:p>
            <a:pPr lvl="0">
              <a:lnSpc>
                <a:spcPct val="120000"/>
              </a:lnSpc>
            </a:pPr>
            <a:r>
              <a:rPr lang="en-US" dirty="0"/>
              <a:t>Cost of enforcing possession laws in 2010 was $490,966,080</a:t>
            </a:r>
          </a:p>
          <a:p>
            <a:endParaRPr lang="en-US" dirty="0"/>
          </a:p>
        </p:txBody>
      </p:sp>
      <p:sp>
        <p:nvSpPr>
          <p:cNvPr id="5" name="Date Placeholder 4"/>
          <p:cNvSpPr>
            <a:spLocks noGrp="1"/>
          </p:cNvSpPr>
          <p:nvPr>
            <p:ph type="dt" sz="half" idx="10"/>
          </p:nvPr>
        </p:nvSpPr>
        <p:spPr/>
        <p:txBody>
          <a:bodyPr/>
          <a:lstStyle/>
          <a:p>
            <a:fld id="{2A8225A8-62C5-4F68-9010-D63FA8D05A37}"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27</a:t>
            </a:fld>
            <a:endParaRPr lang="en-US"/>
          </a:p>
        </p:txBody>
      </p:sp>
      <p:sp>
        <p:nvSpPr>
          <p:cNvPr id="7" name="Date Placeholder 7"/>
          <p:cNvSpPr>
            <a:spLocks noGrp="1"/>
          </p:cNvSpPr>
          <p:nvPr/>
        </p:nvSpPr>
        <p:spPr>
          <a:xfrm>
            <a:off x="838200" y="5949065"/>
            <a:ext cx="7772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latin typeface="Arial" pitchFamily="34" charset="0"/>
                <a:cs typeface="Arial" pitchFamily="34" charset="0"/>
              </a:rPr>
              <a:t>ACLU, The War on Marijuana: In Black and White, June 2013</a:t>
            </a:r>
          </a:p>
        </p:txBody>
      </p:sp>
    </p:spTree>
    <p:extLst>
      <p:ext uri="{BB962C8B-B14F-4D97-AF65-F5344CB8AC3E}">
        <p14:creationId xmlns:p14="http://schemas.microsoft.com/office/powerpoint/2010/main" val="218776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6" name="Title 15"/>
          <p:cNvSpPr>
            <a:spLocks noGrp="1"/>
          </p:cNvSpPr>
          <p:nvPr>
            <p:ph type="title"/>
          </p:nvPr>
        </p:nvSpPr>
        <p:spPr/>
        <p:txBody>
          <a:bodyPr/>
          <a:lstStyle/>
          <a:p>
            <a:r>
              <a:rPr lang="en-US"/>
              <a:t>Criminal Justice Data</a:t>
            </a:r>
            <a:endParaRPr lang="en-US" dirty="0"/>
          </a:p>
        </p:txBody>
      </p:sp>
      <p:sp>
        <p:nvSpPr>
          <p:cNvPr id="18" name="Content Placeholder 17"/>
          <p:cNvSpPr>
            <a:spLocks noGrp="1"/>
          </p:cNvSpPr>
          <p:nvPr>
            <p:ph idx="1"/>
          </p:nvPr>
        </p:nvSpPr>
        <p:spPr/>
        <p:txBody>
          <a:bodyPr>
            <a:normAutofit/>
          </a:bodyPr>
          <a:lstStyle/>
          <a:p>
            <a:pPr lvl="0"/>
            <a:r>
              <a:rPr lang="en-US" dirty="0"/>
              <a:t>Rates of arrest in California per 100,000 in 2015</a:t>
            </a:r>
          </a:p>
          <a:p>
            <a:pPr lvl="1"/>
            <a:r>
              <a:rPr lang="en-US" dirty="0"/>
              <a:t>111 Black</a:t>
            </a:r>
          </a:p>
          <a:p>
            <a:pPr lvl="1"/>
            <a:r>
              <a:rPr lang="en-US" dirty="0"/>
              <a:t>42 Latino</a:t>
            </a:r>
          </a:p>
          <a:p>
            <a:pPr lvl="1"/>
            <a:r>
              <a:rPr lang="en-US" dirty="0"/>
              <a:t>31 White</a:t>
            </a:r>
          </a:p>
          <a:p>
            <a:pPr>
              <a:lnSpc>
                <a:spcPct val="120000"/>
              </a:lnSpc>
            </a:pPr>
            <a:r>
              <a:rPr lang="en-US" dirty="0"/>
              <a:t>Enforcement continued to be disparate after California decriminalized marijuana in 2011</a:t>
            </a:r>
          </a:p>
          <a:p>
            <a:pPr lvl="0"/>
            <a:endParaRPr lang="en-US" dirty="0"/>
          </a:p>
          <a:p>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225A8-62C5-4F68-9010-D63FA8D05A37}"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12/22/2017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6179B-A874-4915-B3BF-44D2D233744E}"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ate Placeholder 7"/>
          <p:cNvSpPr>
            <a:spLocks noGrp="1"/>
          </p:cNvSpPr>
          <p:nvPr/>
        </p:nvSpPr>
        <p:spPr>
          <a:xfrm>
            <a:off x="838200" y="5949065"/>
            <a:ext cx="7772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DPA/ACLU Report Marijuana Enforcement Disparities in California: A Racial Injustice, 2016</a:t>
            </a:r>
          </a:p>
        </p:txBody>
      </p:sp>
    </p:spTree>
    <p:extLst>
      <p:ext uri="{BB962C8B-B14F-4D97-AF65-F5344CB8AC3E}">
        <p14:creationId xmlns:p14="http://schemas.microsoft.com/office/powerpoint/2010/main" val="1064056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EB59-254C-4C71-9111-FE3336973FAC}"/>
              </a:ext>
            </a:extLst>
          </p:cNvPr>
          <p:cNvSpPr>
            <a:spLocks noGrp="1"/>
          </p:cNvSpPr>
          <p:nvPr>
            <p:ph type="title"/>
          </p:nvPr>
        </p:nvSpPr>
        <p:spPr>
          <a:xfrm>
            <a:off x="152400" y="92074"/>
            <a:ext cx="8839200" cy="1066801"/>
          </a:xfrm>
        </p:spPr>
        <p:txBody>
          <a:bodyPr>
            <a:noAutofit/>
          </a:bodyPr>
          <a:lstStyle/>
          <a:p>
            <a:r>
              <a:rPr lang="en-US" sz="3600" dirty="0"/>
              <a:t>CA Prop. 64 Is Criminal Justice Reform</a:t>
            </a:r>
          </a:p>
        </p:txBody>
      </p:sp>
      <p:sp>
        <p:nvSpPr>
          <p:cNvPr id="3" name="Content Placeholder 2">
            <a:extLst>
              <a:ext uri="{FF2B5EF4-FFF2-40B4-BE49-F238E27FC236}">
                <a16:creationId xmlns:a16="http://schemas.microsoft.com/office/drawing/2014/main" id="{03BA1B3D-D0D8-449C-9AB1-9671593BD93C}"/>
              </a:ext>
            </a:extLst>
          </p:cNvPr>
          <p:cNvSpPr>
            <a:spLocks noGrp="1"/>
          </p:cNvSpPr>
          <p:nvPr>
            <p:ph idx="1"/>
          </p:nvPr>
        </p:nvSpPr>
        <p:spPr/>
        <p:txBody>
          <a:bodyPr>
            <a:normAutofit/>
          </a:bodyPr>
          <a:lstStyle/>
          <a:p>
            <a:pPr>
              <a:spcAft>
                <a:spcPts val="0"/>
              </a:spcAft>
            </a:pPr>
            <a:r>
              <a:rPr lang="en-US" dirty="0"/>
              <a:t>Removes/lessens criminal penalties for MJ offenses</a:t>
            </a:r>
          </a:p>
          <a:p>
            <a:pPr lvl="1">
              <a:spcBef>
                <a:spcPts val="0"/>
              </a:spcBef>
              <a:spcAft>
                <a:spcPts val="0"/>
              </a:spcAft>
            </a:pPr>
            <a:r>
              <a:rPr lang="en-US" dirty="0"/>
              <a:t>Possession for adults 21+ legal</a:t>
            </a:r>
          </a:p>
          <a:p>
            <a:pPr lvl="1">
              <a:spcBef>
                <a:spcPts val="0"/>
              </a:spcBef>
              <a:spcAft>
                <a:spcPts val="0"/>
              </a:spcAft>
            </a:pPr>
            <a:r>
              <a:rPr lang="en-US" dirty="0"/>
              <a:t>Most other offenses reduced</a:t>
            </a:r>
          </a:p>
          <a:p>
            <a:pPr lvl="1">
              <a:spcBef>
                <a:spcPts val="0"/>
              </a:spcBef>
            </a:pPr>
            <a:r>
              <a:rPr lang="en-US" dirty="0"/>
              <a:t>Juvenile offenses are all infractions with NO jail</a:t>
            </a:r>
          </a:p>
          <a:p>
            <a:r>
              <a:rPr lang="en-US" dirty="0"/>
              <a:t>Sets up process for those reductions to be retroactive</a:t>
            </a:r>
          </a:p>
          <a:p>
            <a:r>
              <a:rPr lang="en-US" dirty="0"/>
              <a:t>Directs significant revenue to youth and communities harmed by marijuana prohibition</a:t>
            </a:r>
          </a:p>
          <a:p>
            <a:endParaRPr lang="en-US" dirty="0"/>
          </a:p>
        </p:txBody>
      </p:sp>
      <p:sp>
        <p:nvSpPr>
          <p:cNvPr id="4" name="Date Placeholder 3">
            <a:extLst>
              <a:ext uri="{FF2B5EF4-FFF2-40B4-BE49-F238E27FC236}">
                <a16:creationId xmlns:a16="http://schemas.microsoft.com/office/drawing/2014/main" id="{AECDFA36-4F37-4E3D-B222-1D2B58AA12D4}"/>
              </a:ext>
            </a:extLst>
          </p:cNvPr>
          <p:cNvSpPr>
            <a:spLocks noGrp="1"/>
          </p:cNvSpPr>
          <p:nvPr>
            <p:ph type="dt" sz="half" idx="10"/>
          </p:nvPr>
        </p:nvSpPr>
        <p:spPr/>
        <p:txBody>
          <a:bodyPr/>
          <a:lstStyle/>
          <a:p>
            <a:fld id="{9632A5BF-C191-4E82-B607-0C407A56A611}" type="datetime1">
              <a:rPr lang="en-US" smtClean="0"/>
              <a:t>12/22/2017</a:t>
            </a:fld>
            <a:endParaRPr lang="en-US"/>
          </a:p>
        </p:txBody>
      </p:sp>
      <p:sp>
        <p:nvSpPr>
          <p:cNvPr id="5" name="Slide Number Placeholder 4">
            <a:extLst>
              <a:ext uri="{FF2B5EF4-FFF2-40B4-BE49-F238E27FC236}">
                <a16:creationId xmlns:a16="http://schemas.microsoft.com/office/drawing/2014/main" id="{B4AC5636-74C6-4C98-B13B-03AE99446DF2}"/>
              </a:ext>
            </a:extLst>
          </p:cNvPr>
          <p:cNvSpPr>
            <a:spLocks noGrp="1"/>
          </p:cNvSpPr>
          <p:nvPr>
            <p:ph type="sldNum" sz="quarter" idx="12"/>
          </p:nvPr>
        </p:nvSpPr>
        <p:spPr/>
        <p:txBody>
          <a:bodyPr/>
          <a:lstStyle/>
          <a:p>
            <a:fld id="{C876179B-A874-4915-B3BF-44D2D233744E}" type="slidenum">
              <a:rPr lang="en-US" smtClean="0"/>
              <a:t>29</a:t>
            </a:fld>
            <a:endParaRPr lang="en-US"/>
          </a:p>
        </p:txBody>
      </p:sp>
    </p:spTree>
    <p:extLst>
      <p:ext uri="{BB962C8B-B14F-4D97-AF65-F5344CB8AC3E}">
        <p14:creationId xmlns:p14="http://schemas.microsoft.com/office/powerpoint/2010/main" val="255022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Content Placeholder 4"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3</a:t>
            </a:fld>
            <a:endParaRPr lang="en-US"/>
          </a:p>
        </p:txBody>
      </p:sp>
      <p:sp>
        <p:nvSpPr>
          <p:cNvPr id="4" name="Date Placeholder 3"/>
          <p:cNvSpPr>
            <a:spLocks noGrp="1"/>
          </p:cNvSpPr>
          <p:nvPr>
            <p:ph type="dt" sz="half" idx="10"/>
          </p:nvPr>
        </p:nvSpPr>
        <p:spPr/>
        <p:txBody>
          <a:bodyPr/>
          <a:lstStyle/>
          <a:p>
            <a:fld id="{21196261-324C-4615-9CC7-CDE787B4B880}" type="datetime1">
              <a:rPr lang="en-US" smtClean="0"/>
              <a:t>12/22/2017</a:t>
            </a:fld>
            <a:endParaRPr lang="en-US"/>
          </a:p>
        </p:txBody>
      </p:sp>
      <p:sp>
        <p:nvSpPr>
          <p:cNvPr id="5" name="Title 4"/>
          <p:cNvSpPr>
            <a:spLocks noGrp="1"/>
          </p:cNvSpPr>
          <p:nvPr>
            <p:ph type="title"/>
          </p:nvPr>
        </p:nvSpPr>
        <p:spPr/>
        <p:txBody>
          <a:bodyPr>
            <a:normAutofit fontScale="90000"/>
          </a:bodyPr>
          <a:lstStyle/>
          <a:p>
            <a:r>
              <a:rPr lang="en-US" dirty="0"/>
              <a:t>Housekeeping: Communication</a:t>
            </a:r>
          </a:p>
        </p:txBody>
      </p:sp>
    </p:spTree>
    <p:extLst>
      <p:ext uri="{BB962C8B-B14F-4D97-AF65-F5344CB8AC3E}">
        <p14:creationId xmlns:p14="http://schemas.microsoft.com/office/powerpoint/2010/main" val="1532398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92074"/>
            <a:ext cx="8763000" cy="1066801"/>
          </a:xfrm>
        </p:spPr>
        <p:txBody>
          <a:bodyPr>
            <a:normAutofit fontScale="90000"/>
          </a:bodyPr>
          <a:lstStyle/>
          <a:p>
            <a:r>
              <a:rPr lang="en-US" dirty="0"/>
              <a:t>CJ Impact of Legalization—Trends</a:t>
            </a:r>
          </a:p>
        </p:txBody>
      </p:sp>
      <p:sp>
        <p:nvSpPr>
          <p:cNvPr id="7" name="Content Placeholder 6"/>
          <p:cNvSpPr>
            <a:spLocks noGrp="1"/>
          </p:cNvSpPr>
          <p:nvPr>
            <p:ph idx="1"/>
          </p:nvPr>
        </p:nvSpPr>
        <p:spPr/>
        <p:txBody>
          <a:bodyPr>
            <a:normAutofit lnSpcReduction="10000"/>
          </a:bodyPr>
          <a:lstStyle/>
          <a:p>
            <a:pPr lvl="0"/>
            <a:r>
              <a:rPr lang="en-US" dirty="0"/>
              <a:t>Legalization reduces arrests</a:t>
            </a:r>
          </a:p>
          <a:p>
            <a:pPr lvl="0"/>
            <a:r>
              <a:rPr lang="en-US" dirty="0"/>
              <a:t>Racial and economic disparities persist</a:t>
            </a:r>
          </a:p>
          <a:p>
            <a:pPr lvl="0"/>
            <a:r>
              <a:rPr lang="en-US" dirty="0"/>
              <a:t>Criminal justice referrals to treatment decrease</a:t>
            </a:r>
          </a:p>
          <a:p>
            <a:pPr lvl="1"/>
            <a:r>
              <a:rPr lang="en-US" dirty="0"/>
              <a:t>California saw 50% fewer CJ referrals to treatment</a:t>
            </a:r>
          </a:p>
          <a:p>
            <a:pPr lvl="1"/>
            <a:r>
              <a:rPr lang="en-US" dirty="0"/>
              <a:t>CUD vs. referrals due to arrest</a:t>
            </a:r>
          </a:p>
          <a:p>
            <a:r>
              <a:rPr lang="en-US" dirty="0"/>
              <a:t>Impact on </a:t>
            </a:r>
            <a:r>
              <a:rPr lang="en-US" dirty="0" err="1"/>
              <a:t>RSAT</a:t>
            </a:r>
            <a:r>
              <a:rPr lang="en-US" dirty="0"/>
              <a:t> programs still unclear</a:t>
            </a:r>
          </a:p>
          <a:p>
            <a:pPr marL="0" indent="0">
              <a:buNone/>
            </a:pPr>
            <a:endParaRPr lang="en-US" dirty="0"/>
          </a:p>
          <a:p>
            <a:pPr marL="0" indent="0" algn="ctr">
              <a:buNone/>
            </a:pPr>
            <a:r>
              <a:rPr lang="en-US" dirty="0"/>
              <a:t>CUD = Cannabis Use Disorder</a:t>
            </a:r>
          </a:p>
          <a:p>
            <a:endParaRPr lang="en-US" dirty="0"/>
          </a:p>
        </p:txBody>
      </p:sp>
      <p:sp>
        <p:nvSpPr>
          <p:cNvPr id="5" name="Date Placeholder 4"/>
          <p:cNvSpPr>
            <a:spLocks noGrp="1"/>
          </p:cNvSpPr>
          <p:nvPr>
            <p:ph type="dt" sz="half" idx="10"/>
          </p:nvPr>
        </p:nvSpPr>
        <p:spPr/>
        <p:txBody>
          <a:bodyPr/>
          <a:lstStyle/>
          <a:p>
            <a:fld id="{F935FE87-8ED6-44FE-8AA5-047891D6FF66}"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30</a:t>
            </a:fld>
            <a:endParaRPr lang="en-US"/>
          </a:p>
        </p:txBody>
      </p:sp>
    </p:spTree>
    <p:extLst>
      <p:ext uri="{BB962C8B-B14F-4D97-AF65-F5344CB8AC3E}">
        <p14:creationId xmlns:p14="http://schemas.microsoft.com/office/powerpoint/2010/main" val="328945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E34B-A657-48CA-9E97-90D713FF6BF9}"/>
              </a:ext>
            </a:extLst>
          </p:cNvPr>
          <p:cNvSpPr>
            <a:spLocks noGrp="1"/>
          </p:cNvSpPr>
          <p:nvPr>
            <p:ph type="title"/>
          </p:nvPr>
        </p:nvSpPr>
        <p:spPr>
          <a:xfrm>
            <a:off x="304800" y="92074"/>
            <a:ext cx="8534400" cy="1066801"/>
          </a:xfrm>
        </p:spPr>
        <p:txBody>
          <a:bodyPr>
            <a:normAutofit fontScale="90000"/>
          </a:bodyPr>
          <a:lstStyle/>
          <a:p>
            <a:r>
              <a:rPr lang="en-US" dirty="0"/>
              <a:t>Cole Marijuana Memo (Aug. 2013)</a:t>
            </a:r>
          </a:p>
        </p:txBody>
      </p:sp>
      <p:sp>
        <p:nvSpPr>
          <p:cNvPr id="3" name="Content Placeholder 2">
            <a:extLst>
              <a:ext uri="{FF2B5EF4-FFF2-40B4-BE49-F238E27FC236}">
                <a16:creationId xmlns:a16="http://schemas.microsoft.com/office/drawing/2014/main" id="{F7123B2E-BF41-4CBC-9A26-B9846A9BFE0C}"/>
              </a:ext>
            </a:extLst>
          </p:cNvPr>
          <p:cNvSpPr>
            <a:spLocks noGrp="1"/>
          </p:cNvSpPr>
          <p:nvPr>
            <p:ph idx="1"/>
          </p:nvPr>
        </p:nvSpPr>
        <p:spPr/>
        <p:txBody>
          <a:bodyPr>
            <a:normAutofit fontScale="85000" lnSpcReduction="20000"/>
          </a:bodyPr>
          <a:lstStyle/>
          <a:p>
            <a:r>
              <a:rPr lang="en-US" dirty="0"/>
              <a:t>Prevent distribution to minors</a:t>
            </a:r>
          </a:p>
          <a:p>
            <a:r>
              <a:rPr lang="en-US" dirty="0"/>
              <a:t>Prevent revenue from funding criminal enterprises; gangs or cartels</a:t>
            </a:r>
          </a:p>
          <a:p>
            <a:r>
              <a:rPr lang="en-US" dirty="0"/>
              <a:t>Prevent moving out of states where legal</a:t>
            </a:r>
          </a:p>
          <a:p>
            <a:r>
              <a:rPr lang="en-US" dirty="0"/>
              <a:t>Prevent legal sales as a cover for illegal activity</a:t>
            </a:r>
          </a:p>
          <a:p>
            <a:r>
              <a:rPr lang="en-US" dirty="0"/>
              <a:t>Prevent violence/firearms use with growing distribution</a:t>
            </a:r>
          </a:p>
          <a:p>
            <a:r>
              <a:rPr lang="en-US" dirty="0"/>
              <a:t>Prevent drugged driving or other public health consequences</a:t>
            </a:r>
          </a:p>
          <a:p>
            <a:r>
              <a:rPr lang="en-US" dirty="0"/>
              <a:t>Prevent growing on public lands</a:t>
            </a:r>
          </a:p>
          <a:p>
            <a:r>
              <a:rPr lang="en-US" dirty="0"/>
              <a:t>Prevent possession or use on federal property</a:t>
            </a:r>
          </a:p>
          <a:p>
            <a:endParaRPr lang="en-US" dirty="0"/>
          </a:p>
        </p:txBody>
      </p:sp>
      <p:sp>
        <p:nvSpPr>
          <p:cNvPr id="4" name="Date Placeholder 3">
            <a:extLst>
              <a:ext uri="{FF2B5EF4-FFF2-40B4-BE49-F238E27FC236}">
                <a16:creationId xmlns:a16="http://schemas.microsoft.com/office/drawing/2014/main" id="{544A1066-43E6-408A-BE65-1B79DD3485E5}"/>
              </a:ext>
            </a:extLst>
          </p:cNvPr>
          <p:cNvSpPr>
            <a:spLocks noGrp="1"/>
          </p:cNvSpPr>
          <p:nvPr>
            <p:ph type="dt" sz="half" idx="10"/>
          </p:nvPr>
        </p:nvSpPr>
        <p:spPr/>
        <p:txBody>
          <a:bodyPr/>
          <a:lstStyle/>
          <a:p>
            <a:fld id="{9632A5BF-C191-4E82-B607-0C407A56A611}" type="datetime1">
              <a:rPr lang="en-US" smtClean="0"/>
              <a:t>12/22/2017</a:t>
            </a:fld>
            <a:endParaRPr lang="en-US"/>
          </a:p>
        </p:txBody>
      </p:sp>
      <p:sp>
        <p:nvSpPr>
          <p:cNvPr id="5" name="Slide Number Placeholder 4">
            <a:extLst>
              <a:ext uri="{FF2B5EF4-FFF2-40B4-BE49-F238E27FC236}">
                <a16:creationId xmlns:a16="http://schemas.microsoft.com/office/drawing/2014/main" id="{AA0E25B0-2A0F-480D-BD42-EAC88E8F4B1D}"/>
              </a:ext>
            </a:extLst>
          </p:cNvPr>
          <p:cNvSpPr>
            <a:spLocks noGrp="1"/>
          </p:cNvSpPr>
          <p:nvPr>
            <p:ph type="sldNum" sz="quarter" idx="12"/>
          </p:nvPr>
        </p:nvSpPr>
        <p:spPr/>
        <p:txBody>
          <a:bodyPr/>
          <a:lstStyle/>
          <a:p>
            <a:fld id="{C876179B-A874-4915-B3BF-44D2D233744E}" type="slidenum">
              <a:rPr lang="en-US" smtClean="0"/>
              <a:t>31</a:t>
            </a:fld>
            <a:endParaRPr lang="en-US"/>
          </a:p>
        </p:txBody>
      </p:sp>
    </p:spTree>
    <p:extLst>
      <p:ext uri="{BB962C8B-B14F-4D97-AF65-F5344CB8AC3E}">
        <p14:creationId xmlns:p14="http://schemas.microsoft.com/office/powerpoint/2010/main" val="143481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717-7325-4E14-B0DD-79338998D3D8}"/>
              </a:ext>
            </a:extLst>
          </p:cNvPr>
          <p:cNvSpPr>
            <a:spLocks noGrp="1"/>
          </p:cNvSpPr>
          <p:nvPr>
            <p:ph type="title"/>
          </p:nvPr>
        </p:nvSpPr>
        <p:spPr>
          <a:xfrm>
            <a:off x="762000" y="92074"/>
            <a:ext cx="7543800" cy="1066801"/>
          </a:xfrm>
        </p:spPr>
        <p:txBody>
          <a:bodyPr>
            <a:noAutofit/>
          </a:bodyPr>
          <a:lstStyle/>
          <a:p>
            <a:r>
              <a:rPr lang="en-US" sz="3600" dirty="0"/>
              <a:t>Attorney General Memo to Federal Prosecutors May 10, 2017</a:t>
            </a:r>
          </a:p>
        </p:txBody>
      </p:sp>
      <p:sp>
        <p:nvSpPr>
          <p:cNvPr id="3" name="Content Placeholder 2">
            <a:extLst>
              <a:ext uri="{FF2B5EF4-FFF2-40B4-BE49-F238E27FC236}">
                <a16:creationId xmlns:a16="http://schemas.microsoft.com/office/drawing/2014/main" id="{5B566B87-2682-43A2-ABDC-FCC9E8C69D6F}"/>
              </a:ext>
            </a:extLst>
          </p:cNvPr>
          <p:cNvSpPr>
            <a:spLocks noGrp="1"/>
          </p:cNvSpPr>
          <p:nvPr>
            <p:ph idx="1"/>
          </p:nvPr>
        </p:nvSpPr>
        <p:spPr/>
        <p:txBody>
          <a:bodyPr>
            <a:normAutofit fontScale="92500" lnSpcReduction="10000"/>
          </a:bodyPr>
          <a:lstStyle/>
          <a:p>
            <a:r>
              <a:rPr lang="en-US" dirty="0"/>
              <a:t>Establishes charging and sentencing policy for the DOJ</a:t>
            </a:r>
          </a:p>
          <a:p>
            <a:r>
              <a:rPr lang="en-US" dirty="0"/>
              <a:t>Most serious offenses are those with most substantial guidelines – including mandatory minimum sentences</a:t>
            </a:r>
          </a:p>
          <a:p>
            <a:r>
              <a:rPr lang="en-US" dirty="0"/>
              <a:t>Decisions that vary from policy must be approved by U.S. AG or AAG</a:t>
            </a:r>
          </a:p>
          <a:p>
            <a:r>
              <a:rPr lang="en-US" dirty="0"/>
              <a:t>Sentences that depart from guidelines must be approved</a:t>
            </a:r>
          </a:p>
          <a:p>
            <a:r>
              <a:rPr lang="en-US" dirty="0"/>
              <a:t>Rescinds previous policy of DOJ</a:t>
            </a:r>
          </a:p>
          <a:p>
            <a:endParaRPr lang="en-US" dirty="0"/>
          </a:p>
        </p:txBody>
      </p:sp>
      <p:sp>
        <p:nvSpPr>
          <p:cNvPr id="4" name="Date Placeholder 3">
            <a:extLst>
              <a:ext uri="{FF2B5EF4-FFF2-40B4-BE49-F238E27FC236}">
                <a16:creationId xmlns:a16="http://schemas.microsoft.com/office/drawing/2014/main" id="{72FE0595-AC1E-44EB-A477-EC0AA632585B}"/>
              </a:ext>
            </a:extLst>
          </p:cNvPr>
          <p:cNvSpPr>
            <a:spLocks noGrp="1"/>
          </p:cNvSpPr>
          <p:nvPr>
            <p:ph type="dt" sz="half" idx="10"/>
          </p:nvPr>
        </p:nvSpPr>
        <p:spPr/>
        <p:txBody>
          <a:bodyPr/>
          <a:lstStyle/>
          <a:p>
            <a:fld id="{9632A5BF-C191-4E82-B607-0C407A56A611}" type="datetime1">
              <a:rPr lang="en-US" smtClean="0"/>
              <a:t>12/22/2017</a:t>
            </a:fld>
            <a:endParaRPr lang="en-US"/>
          </a:p>
        </p:txBody>
      </p:sp>
      <p:sp>
        <p:nvSpPr>
          <p:cNvPr id="5" name="Slide Number Placeholder 4">
            <a:extLst>
              <a:ext uri="{FF2B5EF4-FFF2-40B4-BE49-F238E27FC236}">
                <a16:creationId xmlns:a16="http://schemas.microsoft.com/office/drawing/2014/main" id="{735FCFA2-3B6B-4B92-AB12-E7FC05ED8F0A}"/>
              </a:ext>
            </a:extLst>
          </p:cNvPr>
          <p:cNvSpPr>
            <a:spLocks noGrp="1"/>
          </p:cNvSpPr>
          <p:nvPr>
            <p:ph type="sldNum" sz="quarter" idx="12"/>
          </p:nvPr>
        </p:nvSpPr>
        <p:spPr/>
        <p:txBody>
          <a:bodyPr/>
          <a:lstStyle/>
          <a:p>
            <a:fld id="{C876179B-A874-4915-B3BF-44D2D233744E}" type="slidenum">
              <a:rPr lang="en-US" smtClean="0"/>
              <a:t>32</a:t>
            </a:fld>
            <a:endParaRPr lang="en-US"/>
          </a:p>
        </p:txBody>
      </p:sp>
    </p:spTree>
    <p:extLst>
      <p:ext uri="{BB962C8B-B14F-4D97-AF65-F5344CB8AC3E}">
        <p14:creationId xmlns:p14="http://schemas.microsoft.com/office/powerpoint/2010/main" val="109264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76179B-A874-4915-B3BF-44D2D233744E}" type="slidenum">
              <a:rPr lang="en-US" smtClean="0"/>
              <a:t>33</a:t>
            </a:fld>
            <a:endParaRPr lang="en-US"/>
          </a:p>
        </p:txBody>
      </p:sp>
      <p:sp>
        <p:nvSpPr>
          <p:cNvPr id="5" name="Date Placeholder 4"/>
          <p:cNvSpPr>
            <a:spLocks noGrp="1"/>
          </p:cNvSpPr>
          <p:nvPr>
            <p:ph type="dt" sz="half" idx="10"/>
          </p:nvPr>
        </p:nvSpPr>
        <p:spPr/>
        <p:txBody>
          <a:bodyPr/>
          <a:lstStyle/>
          <a:p>
            <a:fld id="{EFC977A8-8EC8-4BA8-8F88-BC5576FB49A9}" type="datetime1">
              <a:rPr lang="en-US" smtClean="0"/>
              <a:t>12/22/2017</a:t>
            </a:fld>
            <a:endParaRPr lang="en-US"/>
          </a:p>
        </p:txBody>
      </p:sp>
      <p:sp>
        <p:nvSpPr>
          <p:cNvPr id="6" name="Title 5"/>
          <p:cNvSpPr>
            <a:spLocks noGrp="1"/>
          </p:cNvSpPr>
          <p:nvPr>
            <p:ph type="title"/>
          </p:nvPr>
        </p:nvSpPr>
        <p:spPr/>
        <p:txBody>
          <a:bodyPr>
            <a:normAutofit/>
          </a:bodyPr>
          <a:lstStyle/>
          <a:p>
            <a:r>
              <a:rPr lang="en-US" dirty="0"/>
              <a:t>Challenges Moving Forward</a:t>
            </a:r>
          </a:p>
        </p:txBody>
      </p:sp>
      <p:sp>
        <p:nvSpPr>
          <p:cNvPr id="7" name="Content Placeholder 6"/>
          <p:cNvSpPr>
            <a:spLocks noGrp="1"/>
          </p:cNvSpPr>
          <p:nvPr>
            <p:ph idx="1"/>
          </p:nvPr>
        </p:nvSpPr>
        <p:spPr/>
        <p:txBody>
          <a:bodyPr>
            <a:noAutofit/>
          </a:bodyPr>
          <a:lstStyle/>
          <a:p>
            <a:pPr>
              <a:spcBef>
                <a:spcPts val="1200"/>
              </a:spcBef>
            </a:pPr>
            <a:r>
              <a:rPr lang="en-US" sz="2000" dirty="0"/>
              <a:t>Lack of surveillance and CJ data</a:t>
            </a:r>
          </a:p>
          <a:p>
            <a:pPr>
              <a:spcBef>
                <a:spcPts val="1200"/>
              </a:spcBef>
            </a:pPr>
            <a:r>
              <a:rPr lang="en-US" sz="2000" dirty="0"/>
              <a:t>Each individual state is approaching this differently</a:t>
            </a:r>
          </a:p>
          <a:p>
            <a:pPr>
              <a:spcBef>
                <a:spcPts val="1200"/>
              </a:spcBef>
            </a:pPr>
            <a:r>
              <a:rPr lang="en-US" sz="2000" dirty="0"/>
              <a:t>Barriers to research on emerging products</a:t>
            </a:r>
          </a:p>
          <a:p>
            <a:pPr>
              <a:spcBef>
                <a:spcPts val="1200"/>
              </a:spcBef>
            </a:pPr>
            <a:r>
              <a:rPr lang="en-US" sz="2000" dirty="0"/>
              <a:t>Lack of FDA oversite and review</a:t>
            </a:r>
          </a:p>
          <a:p>
            <a:pPr>
              <a:spcBef>
                <a:spcPts val="1200"/>
              </a:spcBef>
            </a:pPr>
            <a:r>
              <a:rPr lang="en-US" sz="2000" dirty="0"/>
              <a:t>Lack of national standards for impairment, potency, appropriate therapeutic use, and dosing</a:t>
            </a:r>
          </a:p>
          <a:p>
            <a:pPr>
              <a:spcBef>
                <a:spcPts val="1200"/>
              </a:spcBef>
            </a:pPr>
            <a:r>
              <a:rPr lang="en-US" sz="2000" dirty="0"/>
              <a:t>Understanding the role of the cannabinoids in treating chronic pain and what impact they might have on the opioid epidemic</a:t>
            </a:r>
          </a:p>
          <a:p>
            <a:pPr>
              <a:spcBef>
                <a:spcPts val="1200"/>
              </a:spcBef>
            </a:pPr>
            <a:r>
              <a:rPr lang="en-US" sz="2000" dirty="0"/>
              <a:t>Prevention—funding, best practice approaches</a:t>
            </a:r>
          </a:p>
          <a:p>
            <a:pPr>
              <a:spcBef>
                <a:spcPts val="1200"/>
              </a:spcBef>
            </a:pPr>
            <a:r>
              <a:rPr lang="en-US" sz="2000" dirty="0"/>
              <a:t>Criminal justice—impact of decriminalization and legalization</a:t>
            </a:r>
          </a:p>
        </p:txBody>
      </p:sp>
    </p:spTree>
    <p:extLst>
      <p:ext uri="{BB962C8B-B14F-4D97-AF65-F5344CB8AC3E}">
        <p14:creationId xmlns:p14="http://schemas.microsoft.com/office/powerpoint/2010/main" val="243343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9681D6-39E0-435D-AEAC-9577F5D356B3}"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34</a:t>
            </a:fld>
            <a:endParaRPr lang="en-US"/>
          </a:p>
        </p:txBody>
      </p:sp>
      <p:sp>
        <p:nvSpPr>
          <p:cNvPr id="17" name="Title 16"/>
          <p:cNvSpPr>
            <a:spLocks noGrp="1"/>
          </p:cNvSpPr>
          <p:nvPr>
            <p:ph type="title"/>
          </p:nvPr>
        </p:nvSpPr>
        <p:spPr/>
        <p:txBody>
          <a:bodyPr>
            <a:normAutofit/>
          </a:bodyPr>
          <a:lstStyle/>
          <a:p>
            <a:r>
              <a:rPr lang="en-US"/>
              <a:t>Resources and Links</a:t>
            </a:r>
            <a:endParaRPr lang="en-US" dirty="0"/>
          </a:p>
        </p:txBody>
      </p:sp>
      <p:sp>
        <p:nvSpPr>
          <p:cNvPr id="18" name="Content Placeholder 17"/>
          <p:cNvSpPr>
            <a:spLocks noGrp="1"/>
          </p:cNvSpPr>
          <p:nvPr>
            <p:ph idx="1"/>
          </p:nvPr>
        </p:nvSpPr>
        <p:spPr/>
        <p:txBody>
          <a:bodyPr>
            <a:normAutofit/>
          </a:bodyPr>
          <a:lstStyle/>
          <a:p>
            <a:r>
              <a:rPr lang="en-US" sz="3200" dirty="0"/>
              <a:t>2017 National Cannabis Summit: </a:t>
            </a:r>
            <a:r>
              <a:rPr lang="en-US" sz="3200" dirty="0">
                <a:hlinkClick r:id="rId3"/>
              </a:rPr>
              <a:t>https://www.nationalcannabissummit.org/program/</a:t>
            </a:r>
            <a:r>
              <a:rPr lang="en-US" sz="3200" dirty="0"/>
              <a:t> </a:t>
            </a:r>
          </a:p>
          <a:p>
            <a:r>
              <a:rPr lang="en-US" sz="3200" dirty="0"/>
              <a:t>National Cannabis Summit Proceedings</a:t>
            </a:r>
          </a:p>
          <a:p>
            <a:r>
              <a:rPr lang="en-US" sz="3200" dirty="0" err="1"/>
              <a:t>RSAT</a:t>
            </a:r>
            <a:r>
              <a:rPr lang="en-US" sz="3200" dirty="0"/>
              <a:t> Blog—citations included</a:t>
            </a:r>
          </a:p>
        </p:txBody>
      </p:sp>
    </p:spTree>
    <p:extLst>
      <p:ext uri="{BB962C8B-B14F-4D97-AF65-F5344CB8AC3E}">
        <p14:creationId xmlns:p14="http://schemas.microsoft.com/office/powerpoint/2010/main" val="824412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p:txBody>
          <a:bodyPr>
            <a:normAutofit fontScale="92500" lnSpcReduction="10000"/>
          </a:bodyPr>
          <a:lstStyle/>
          <a:p>
            <a:pPr marL="0" indent="0" algn="ctr">
              <a:buNone/>
              <a:defRPr/>
            </a:pPr>
            <a:r>
              <a:rPr lang="en-US" dirty="0"/>
              <a:t>Type your question in the Q&amp;A box </a:t>
            </a:r>
            <a:br>
              <a:rPr lang="en-US" dirty="0"/>
            </a:br>
            <a:r>
              <a:rPr lang="en-US" dirty="0"/>
              <a:t>on your computer screen.</a:t>
            </a:r>
          </a:p>
          <a:p>
            <a:pPr marL="0" indent="0">
              <a:buNone/>
              <a:defRPr/>
            </a:pPr>
            <a:endParaRPr lang="en-US" sz="4000" dirty="0"/>
          </a:p>
          <a:p>
            <a:pPr marL="0" indent="0" algn="ctr">
              <a:spcBef>
                <a:spcPts val="600"/>
              </a:spcBef>
              <a:spcAft>
                <a:spcPts val="1200"/>
              </a:spcAft>
              <a:buNone/>
              <a:defRPr/>
            </a:pPr>
            <a:r>
              <a:rPr lang="en-US" sz="3900" dirty="0"/>
              <a:t>Speaker Contact Info</a:t>
            </a:r>
          </a:p>
          <a:p>
            <a:pPr marL="0" indent="0" algn="ctr">
              <a:buNone/>
              <a:defRPr/>
            </a:pPr>
            <a:endParaRPr lang="en-US" sz="4000" dirty="0"/>
          </a:p>
          <a:p>
            <a:pPr marL="0" indent="0" algn="ctr">
              <a:buNone/>
              <a:defRPr/>
            </a:pPr>
            <a:r>
              <a:rPr lang="en-US" sz="4000" dirty="0"/>
              <a:t>Linda Frazier</a:t>
            </a:r>
          </a:p>
          <a:p>
            <a:pPr marL="0" indent="0" algn="ctr">
              <a:buNone/>
              <a:defRPr/>
            </a:pPr>
            <a:r>
              <a:rPr lang="en-US" sz="4000" dirty="0">
                <a:hlinkClick r:id="rId3"/>
              </a:rPr>
              <a:t>LFrazier@ahpnet.com</a:t>
            </a:r>
            <a:endParaRPr lang="en-US" sz="4000" dirty="0"/>
          </a:p>
          <a:p>
            <a:endParaRPr lang="en-US" dirty="0"/>
          </a:p>
        </p:txBody>
      </p:sp>
      <p:sp>
        <p:nvSpPr>
          <p:cNvPr id="3" name="Date Placeholder 2"/>
          <p:cNvSpPr>
            <a:spLocks noGrp="1"/>
          </p:cNvSpPr>
          <p:nvPr>
            <p:ph type="dt" sz="half" idx="10"/>
          </p:nvPr>
        </p:nvSpPr>
        <p:spPr/>
        <p:txBody>
          <a:bodyPr/>
          <a:lstStyle/>
          <a:p>
            <a:fld id="{07B26E27-5671-4443-BC4D-7AEF042CA146}" type="datetime1">
              <a:rPr lang="en-US" smtClean="0"/>
              <a:t>12/22/2017</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35</a:t>
            </a:fld>
            <a:endParaRPr lang="en-US"/>
          </a:p>
        </p:txBody>
      </p:sp>
    </p:spTree>
    <p:extLst>
      <p:ext uri="{BB962C8B-B14F-4D97-AF65-F5344CB8AC3E}">
        <p14:creationId xmlns:p14="http://schemas.microsoft.com/office/powerpoint/2010/main" val="1371958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Certificate of Attendance</a:t>
            </a:r>
            <a:endParaRPr lang="en-US" dirty="0"/>
          </a:p>
        </p:txBody>
      </p:sp>
      <p:sp>
        <p:nvSpPr>
          <p:cNvPr id="5" name="Content Placeholder 4"/>
          <p:cNvSpPr>
            <a:spLocks noGrp="1"/>
          </p:cNvSpPr>
          <p:nvPr>
            <p:ph idx="1"/>
          </p:nvPr>
        </p:nvSpPr>
        <p:spPr/>
        <p:txBody>
          <a:bodyPr/>
          <a:lstStyle/>
          <a:p>
            <a:pPr marL="0" indent="0">
              <a:buNone/>
            </a:pPr>
            <a:r>
              <a:rPr lang="en-US" altLang="en-US" dirty="0"/>
              <a:t>Download now! </a:t>
            </a:r>
          </a:p>
          <a:p>
            <a:endParaRPr lang="en-US" dirty="0"/>
          </a:p>
        </p:txBody>
      </p:sp>
      <p:sp>
        <p:nvSpPr>
          <p:cNvPr id="3" name="Date Placeholder 2"/>
          <p:cNvSpPr>
            <a:spLocks noGrp="1"/>
          </p:cNvSpPr>
          <p:nvPr>
            <p:ph type="dt" sz="half" idx="10"/>
          </p:nvPr>
        </p:nvSpPr>
        <p:spPr/>
        <p:txBody>
          <a:bodyPr/>
          <a:lstStyle/>
          <a:p>
            <a:fld id="{6E5FB539-28E5-4E40-A55D-A57F38FE384B}" type="datetime1">
              <a:rPr lang="en-US" smtClean="0"/>
              <a:t>12/22/2017</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36</a:t>
            </a:fld>
            <a:endParaRPr lang="en-US"/>
          </a:p>
        </p:txBody>
      </p:sp>
      <p:pic>
        <p:nvPicPr>
          <p:cNvPr id="6759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2362200"/>
            <a:ext cx="5673725" cy="3324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71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Continuing Education Hour</a:t>
            </a:r>
            <a:br>
              <a:rPr lang="en-US" sz="3200" dirty="0"/>
            </a:br>
            <a:r>
              <a:rPr lang="en-US" sz="3200" dirty="0"/>
              <a:t>(</a:t>
            </a:r>
            <a:r>
              <a:rPr lang="en-US" sz="3200" dirty="0" err="1"/>
              <a:t>CEU</a:t>
            </a:r>
            <a:r>
              <a:rPr lang="en-US" sz="3200" dirty="0"/>
              <a:t> Certificate)</a:t>
            </a:r>
          </a:p>
        </p:txBody>
      </p:sp>
      <p:sp>
        <p:nvSpPr>
          <p:cNvPr id="10" name="Content Placeholder 9"/>
          <p:cNvSpPr>
            <a:spLocks noGrp="1"/>
          </p:cNvSpPr>
          <p:nvPr>
            <p:ph idx="1"/>
          </p:nvPr>
        </p:nvSpPr>
        <p:spPr/>
        <p:txBody>
          <a:bodyPr/>
          <a:lstStyle/>
          <a:p>
            <a:pPr>
              <a:spcBef>
                <a:spcPts val="600"/>
              </a:spcBef>
              <a:defRPr/>
            </a:pPr>
            <a:r>
              <a:rPr lang="en-US" dirty="0"/>
              <a:t>1 </a:t>
            </a:r>
            <a:r>
              <a:rPr lang="en-US" dirty="0" err="1"/>
              <a:t>NAADAC</a:t>
            </a:r>
            <a:r>
              <a:rPr lang="en-US" dirty="0"/>
              <a:t> </a:t>
            </a:r>
            <a:r>
              <a:rPr lang="en-US" dirty="0" err="1"/>
              <a:t>CEH</a:t>
            </a:r>
            <a:endParaRPr lang="en-US" dirty="0"/>
          </a:p>
          <a:p>
            <a:pPr>
              <a:spcBef>
                <a:spcPts val="600"/>
              </a:spcBef>
              <a:defRPr/>
            </a:pPr>
            <a:r>
              <a:rPr lang="en-US" dirty="0"/>
              <a:t>Pass 10-question quiz with 7 correct answers</a:t>
            </a:r>
          </a:p>
          <a:p>
            <a:pPr>
              <a:spcBef>
                <a:spcPts val="600"/>
              </a:spcBef>
              <a:defRPr/>
            </a:pPr>
            <a:r>
              <a:rPr lang="en-US" dirty="0"/>
              <a:t>Receive certificate immediately</a:t>
            </a:r>
          </a:p>
          <a:p>
            <a:endParaRPr lang="en-US" dirty="0"/>
          </a:p>
        </p:txBody>
      </p:sp>
      <p:sp>
        <p:nvSpPr>
          <p:cNvPr id="3" name="Date Placeholder 2"/>
          <p:cNvSpPr>
            <a:spLocks noGrp="1"/>
          </p:cNvSpPr>
          <p:nvPr>
            <p:ph type="dt" sz="half" idx="10"/>
          </p:nvPr>
        </p:nvSpPr>
        <p:spPr/>
        <p:txBody>
          <a:bodyPr/>
          <a:lstStyle/>
          <a:p>
            <a:fld id="{1799914E-66BE-4558-9DAE-2AAB205A7AA4}" type="datetime1">
              <a:rPr lang="en-US" smtClean="0"/>
              <a:t>12/22/2017</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37</a:t>
            </a:fld>
            <a:endParaRPr lang="en-US"/>
          </a:p>
        </p:txBody>
      </p:sp>
      <p:pic>
        <p:nvPicPr>
          <p:cNvPr id="696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5963"/>
            <a:ext cx="4703763" cy="292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err="1"/>
              <a:t>RSAT</a:t>
            </a:r>
            <a:r>
              <a:rPr lang="en-US" dirty="0"/>
              <a:t> </a:t>
            </a:r>
            <a:r>
              <a:rPr lang="en-US" dirty="0" err="1"/>
              <a:t>TTA</a:t>
            </a:r>
            <a:r>
              <a:rPr lang="en-US" dirty="0"/>
              <a:t> Center</a:t>
            </a:r>
          </a:p>
        </p:txBody>
      </p:sp>
      <p:sp>
        <p:nvSpPr>
          <p:cNvPr id="4" name="Date Placeholder 3"/>
          <p:cNvSpPr>
            <a:spLocks noGrp="1"/>
          </p:cNvSpPr>
          <p:nvPr>
            <p:ph type="dt" sz="half" idx="10"/>
          </p:nvPr>
        </p:nvSpPr>
        <p:spPr/>
        <p:txBody>
          <a:bodyPr/>
          <a:lstStyle/>
          <a:p>
            <a:fld id="{A02CAFBF-AFA3-4435-997C-0B52FC7E1EE9}" type="datetime1">
              <a:rPr lang="en-US" smtClean="0"/>
              <a:t>12/22/2017</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38</a:t>
            </a:fld>
            <a:endParaRPr lang="en-US"/>
          </a:p>
        </p:txBody>
      </p:sp>
      <p:sp>
        <p:nvSpPr>
          <p:cNvPr id="6" name="Content Placeholder 5"/>
          <p:cNvSpPr>
            <a:spLocks noGrp="1"/>
          </p:cNvSpPr>
          <p:nvPr>
            <p:ph idx="1"/>
          </p:nvPr>
        </p:nvSpPr>
        <p:spPr/>
        <p:txBody>
          <a:bodyPr/>
          <a:lstStyle/>
          <a:p>
            <a:pPr marL="0" lvl="0" indent="0" algn="ctr">
              <a:buSzPct val="65000"/>
              <a:buNone/>
            </a:pPr>
            <a:br>
              <a:rPr lang="en-US" dirty="0"/>
            </a:br>
            <a:r>
              <a:rPr lang="en-US" dirty="0"/>
              <a:t>For more information on </a:t>
            </a:r>
            <a:r>
              <a:rPr lang="en-US" dirty="0" err="1"/>
              <a:t>RSAT</a:t>
            </a:r>
            <a:r>
              <a:rPr lang="en-US" dirty="0"/>
              <a:t> training and technical assistance, visit </a:t>
            </a:r>
          </a:p>
          <a:p>
            <a:pPr marL="0" lvl="0" indent="0" algn="ctr">
              <a:buSzPct val="65000"/>
              <a:buNone/>
            </a:pPr>
            <a:r>
              <a:rPr lang="en-US" dirty="0">
                <a:hlinkClick r:id="rId3"/>
              </a:rPr>
              <a:t>http://www.rsat-tta.com/Home</a:t>
            </a:r>
            <a:endParaRPr lang="en-US" dirty="0"/>
          </a:p>
          <a:p>
            <a:pPr marL="0" lvl="0" indent="0" algn="ctr">
              <a:buSzPct val="65000"/>
              <a:buNone/>
            </a:pPr>
            <a:r>
              <a:rPr lang="en-US" dirty="0"/>
              <a:t>or</a:t>
            </a:r>
          </a:p>
          <a:p>
            <a:pPr marL="0" lvl="0" indent="0" algn="ctr">
              <a:buSzPct val="65000"/>
              <a:buNone/>
            </a:pPr>
            <a:r>
              <a:rPr lang="en-US" dirty="0"/>
              <a:t>e-mail Stephen Keller, RSAT TTA Coordinator, at </a:t>
            </a:r>
          </a:p>
          <a:p>
            <a:pPr marL="0" lvl="0" indent="0" algn="ctr">
              <a:buSzPct val="65000"/>
              <a:buNone/>
            </a:pPr>
            <a:r>
              <a:rPr lang="en-US" dirty="0">
                <a:hlinkClick r:id="rId4"/>
              </a:rPr>
              <a:t>skeller@ahpnet.com</a:t>
            </a:r>
            <a:endParaRPr lang="en-US" dirty="0"/>
          </a:p>
          <a:p>
            <a:endParaRPr lang="en-US" dirty="0"/>
          </a:p>
        </p:txBody>
      </p:sp>
    </p:spTree>
    <p:extLst>
      <p:ext uri="{BB962C8B-B14F-4D97-AF65-F5344CB8AC3E}">
        <p14:creationId xmlns:p14="http://schemas.microsoft.com/office/powerpoint/2010/main" val="404663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ext Placeholder 9"/>
          <p:cNvSpPr>
            <a:spLocks noGrp="1"/>
          </p:cNvSpPr>
          <p:nvPr>
            <p:ph type="body" idx="1"/>
          </p:nvPr>
        </p:nvSpPr>
        <p:spPr/>
        <p:txBody>
          <a:bodyPr/>
          <a:lstStyle/>
          <a:p>
            <a:r>
              <a:rPr lang="en-US" dirty="0"/>
              <a:t>Moderator</a:t>
            </a:r>
          </a:p>
          <a:p>
            <a:r>
              <a:rPr lang="en-US" dirty="0"/>
              <a:t>Stephen Keller</a:t>
            </a:r>
          </a:p>
          <a:p>
            <a:r>
              <a:rPr lang="en-US" dirty="0" err="1"/>
              <a:t>TTA</a:t>
            </a:r>
            <a:r>
              <a:rPr lang="en-US" dirty="0"/>
              <a:t> Coordinator, </a:t>
            </a:r>
            <a:r>
              <a:rPr lang="en-US" dirty="0" err="1"/>
              <a:t>RSAT-TTA</a:t>
            </a:r>
            <a:endParaRPr lang="en-US" dirty="0"/>
          </a:p>
        </p:txBody>
      </p:sp>
      <p:sp>
        <p:nvSpPr>
          <p:cNvPr id="11" name="Content Placeholder 10"/>
          <p:cNvSpPr>
            <a:spLocks noGrp="1"/>
          </p:cNvSpPr>
          <p:nvPr>
            <p:ph sz="quarter" idx="13"/>
          </p:nvPr>
        </p:nvSpPr>
        <p:spPr/>
        <p:txBody>
          <a:bodyPr>
            <a:normAutofit lnSpcReduction="10000"/>
          </a:bodyPr>
          <a:lstStyle/>
          <a:p>
            <a:pPr marL="0" lvl="1" indent="0" algn="ctr">
              <a:spcBef>
                <a:spcPts val="1200"/>
              </a:spcBef>
              <a:buSzPct val="65000"/>
              <a:buNone/>
              <a:defRPr/>
            </a:pPr>
            <a:r>
              <a:rPr lang="en-US" sz="3200" b="1" dirty="0">
                <a:solidFill>
                  <a:srgbClr val="006892"/>
                </a:solidFill>
              </a:rPr>
              <a:t>Marijuana Legalization:</a:t>
            </a:r>
          </a:p>
          <a:p>
            <a:pPr marL="0" lvl="1" indent="0" algn="ctr">
              <a:spcBef>
                <a:spcPts val="1200"/>
              </a:spcBef>
              <a:buSzPct val="65000"/>
              <a:buNone/>
              <a:defRPr/>
            </a:pPr>
            <a:r>
              <a:rPr lang="en-US" sz="3200" b="1" dirty="0">
                <a:solidFill>
                  <a:srgbClr val="006892"/>
                </a:solidFill>
              </a:rPr>
              <a:t>Potential Implications for Criminal Justice and </a:t>
            </a:r>
            <a:r>
              <a:rPr lang="en-US" sz="3200" b="1" dirty="0" err="1">
                <a:solidFill>
                  <a:srgbClr val="006892"/>
                </a:solidFill>
              </a:rPr>
              <a:t>RSAT</a:t>
            </a:r>
            <a:r>
              <a:rPr lang="en-US" sz="3200" b="1" dirty="0">
                <a:solidFill>
                  <a:srgbClr val="006892"/>
                </a:solidFill>
              </a:rPr>
              <a:t> Programming</a:t>
            </a:r>
            <a:endParaRPr lang="en-US" sz="1800" b="1" dirty="0"/>
          </a:p>
        </p:txBody>
      </p:sp>
      <p:sp>
        <p:nvSpPr>
          <p:cNvPr id="2" name="Title 1"/>
          <p:cNvSpPr>
            <a:spLocks noGrp="1"/>
          </p:cNvSpPr>
          <p:nvPr>
            <p:ph type="title" idx="4294967295"/>
          </p:nvPr>
        </p:nvSpPr>
        <p:spPr>
          <a:xfrm>
            <a:off x="0" y="1709738"/>
            <a:ext cx="7886700" cy="1490662"/>
          </a:xfrm>
        </p:spPr>
        <p:txBody>
          <a:bodyPr/>
          <a:lstStyle/>
          <a:p>
            <a:br>
              <a:rPr lang="en-US" dirty="0"/>
            </a:br>
            <a:endParaRPr lang="en-US" dirty="0"/>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Slide Number Placeholder 15"/>
          <p:cNvSpPr>
            <a:spLocks noGrp="1"/>
          </p:cNvSpPr>
          <p:nvPr>
            <p:ph type="sldNum" sz="quarter" idx="12"/>
          </p:nvPr>
        </p:nvSpPr>
        <p:spPr/>
        <p:txBody>
          <a:bodyPr/>
          <a:lstStyle/>
          <a:p>
            <a:fld id="{C876179B-A874-4915-B3BF-44D2D233744E}" type="slidenum">
              <a:rPr lang="en-US" smtClean="0"/>
              <a:t>4</a:t>
            </a:fld>
            <a:endParaRPr lang="en-US"/>
          </a:p>
        </p:txBody>
      </p:sp>
      <p:sp>
        <p:nvSpPr>
          <p:cNvPr id="17" name="Date Placeholder 16"/>
          <p:cNvSpPr>
            <a:spLocks noGrp="1"/>
          </p:cNvSpPr>
          <p:nvPr>
            <p:ph type="dt" sz="half" idx="10"/>
          </p:nvPr>
        </p:nvSpPr>
        <p:spPr/>
        <p:txBody>
          <a:bodyPr/>
          <a:lstStyle/>
          <a:p>
            <a:fld id="{E2B051FE-AF05-4203-BC60-49D69D429C1D}" type="datetime1">
              <a:rPr lang="en-US" smtClean="0"/>
              <a:t>12/22/2017</a:t>
            </a:fld>
            <a:endParaRPr lang="en-US"/>
          </a:p>
        </p:txBody>
      </p:sp>
    </p:spTree>
    <p:extLst>
      <p:ext uri="{BB962C8B-B14F-4D97-AF65-F5344CB8AC3E}">
        <p14:creationId xmlns:p14="http://schemas.microsoft.com/office/powerpoint/2010/main" val="28503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02E705-1D16-46A6-8E30-BB273D6022D5}" type="datetime1">
              <a:rPr lang="en-US" smtClean="0"/>
              <a:t>12/22/2017</a:t>
            </a:fld>
            <a:endParaRPr lang="en-US" dirty="0"/>
          </a:p>
        </p:txBody>
      </p:sp>
      <p:sp>
        <p:nvSpPr>
          <p:cNvPr id="6" name="Slide Number Placeholder 5"/>
          <p:cNvSpPr>
            <a:spLocks noGrp="1"/>
          </p:cNvSpPr>
          <p:nvPr>
            <p:ph type="sldNum" sz="quarter" idx="12"/>
          </p:nvPr>
        </p:nvSpPr>
        <p:spPr/>
        <p:txBody>
          <a:bodyPr/>
          <a:lstStyle/>
          <a:p>
            <a:fld id="{C876179B-A874-4915-B3BF-44D2D233744E}" type="slidenum">
              <a:rPr lang="en-US" smtClean="0"/>
              <a:pPr/>
              <a:t>5</a:t>
            </a:fld>
            <a:endParaRPr lang="en-US"/>
          </a:p>
        </p:txBody>
      </p:sp>
      <p:sp>
        <p:nvSpPr>
          <p:cNvPr id="19" name="Content Placeholder 18"/>
          <p:cNvSpPr>
            <a:spLocks noGrp="1"/>
          </p:cNvSpPr>
          <p:nvPr>
            <p:ph sz="quarter" idx="14"/>
          </p:nvPr>
        </p:nvSpPr>
        <p:spPr/>
        <p:txBody>
          <a:bodyPr/>
          <a:lstStyle/>
          <a:p>
            <a:r>
              <a:rPr lang="en-US" dirty="0"/>
              <a:t>Advocates for Human Potential, Inc.</a:t>
            </a:r>
          </a:p>
          <a:p>
            <a:r>
              <a:rPr lang="en-US" dirty="0"/>
              <a:t>www.ahpnet.com</a:t>
            </a:r>
          </a:p>
        </p:txBody>
      </p:sp>
      <p:sp>
        <p:nvSpPr>
          <p:cNvPr id="20" name="Content Placeholder 19"/>
          <p:cNvSpPr>
            <a:spLocks noGrp="1"/>
          </p:cNvSpPr>
          <p:nvPr>
            <p:ph sz="quarter" idx="15"/>
          </p:nvPr>
        </p:nvSpPr>
        <p:spPr/>
        <p:txBody>
          <a:bodyPr>
            <a:normAutofit fontScale="85000" lnSpcReduction="20000"/>
          </a:bodyPr>
          <a:lstStyle/>
          <a:p>
            <a:r>
              <a:rPr lang="en-US" b="1" dirty="0"/>
              <a:t>Linda Frazier, MA RN, </a:t>
            </a:r>
            <a:r>
              <a:rPr lang="en-US" b="1" dirty="0" err="1"/>
              <a:t>MCHES</a:t>
            </a:r>
            <a:endParaRPr lang="en-US" b="1" dirty="0"/>
          </a:p>
          <a:p>
            <a:r>
              <a:rPr lang="en-US" dirty="0"/>
              <a:t>Lfrazier@ahpnet.com</a:t>
            </a:r>
          </a:p>
        </p:txBody>
      </p:sp>
    </p:spTree>
    <p:extLst>
      <p:ext uri="{BB962C8B-B14F-4D97-AF65-F5344CB8AC3E}">
        <p14:creationId xmlns:p14="http://schemas.microsoft.com/office/powerpoint/2010/main" val="24717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lstStyle/>
          <a:p>
            <a:r>
              <a:rPr lang="en-US"/>
              <a:t>Objectives</a:t>
            </a:r>
            <a:endParaRPr lang="en-US" dirty="0"/>
          </a:p>
        </p:txBody>
      </p:sp>
      <p:sp>
        <p:nvSpPr>
          <p:cNvPr id="15" name="Content Placeholder 2">
            <a:extLst>
              <a:ext uri="{FF2B5EF4-FFF2-40B4-BE49-F238E27FC236}">
                <a16:creationId xmlns:a16="http://schemas.microsoft.com/office/drawing/2014/main" id="{BB176791-0CDF-4193-A2C0-EAD30B591BE5}"/>
              </a:ext>
            </a:extLst>
          </p:cNvPr>
          <p:cNvSpPr>
            <a:spLocks noGrp="1"/>
          </p:cNvSpPr>
          <p:nvPr>
            <p:ph idx="1"/>
          </p:nvPr>
        </p:nvSpPr>
        <p:spPr/>
        <p:txBody>
          <a:bodyPr>
            <a:normAutofit fontScale="85000" lnSpcReduction="10000"/>
          </a:bodyPr>
          <a:lstStyle/>
          <a:p>
            <a:pPr marL="0" lvl="0" indent="0">
              <a:buNone/>
            </a:pPr>
            <a:r>
              <a:rPr lang="en-US" b="1" dirty="0"/>
              <a:t>Participants will be able to:</a:t>
            </a:r>
          </a:p>
          <a:p>
            <a:pPr>
              <a:lnSpc>
                <a:spcPct val="120000"/>
              </a:lnSpc>
            </a:pPr>
            <a:r>
              <a:rPr lang="en-US" dirty="0"/>
              <a:t>Identify key issues and concerns related to the impact cannabis legalization is having in states that have legalized medical and recreational cannabis markets</a:t>
            </a:r>
          </a:p>
          <a:p>
            <a:pPr>
              <a:lnSpc>
                <a:spcPct val="120000"/>
              </a:lnSpc>
            </a:pPr>
            <a:r>
              <a:rPr lang="en-US" dirty="0"/>
              <a:t>Explain the importance of surveillance data collection and analysis in monitoring and responding to emerging issues</a:t>
            </a:r>
          </a:p>
          <a:p>
            <a:pPr>
              <a:lnSpc>
                <a:spcPct val="120000"/>
              </a:lnSpc>
            </a:pPr>
            <a:r>
              <a:rPr lang="en-US" dirty="0"/>
              <a:t>Describe three key areas of potential impact on criminal justice, law enforcement, and prison-based programs related to cannabis legalization</a:t>
            </a:r>
          </a:p>
        </p:txBody>
      </p:sp>
      <p:sp>
        <p:nvSpPr>
          <p:cNvPr id="4" name="Date Placeholder 3"/>
          <p:cNvSpPr>
            <a:spLocks noGrp="1"/>
          </p:cNvSpPr>
          <p:nvPr>
            <p:ph type="dt" sz="half" idx="10"/>
          </p:nvPr>
        </p:nvSpPr>
        <p:spPr/>
        <p:txBody>
          <a:bodyPr/>
          <a:lstStyle/>
          <a:p>
            <a:fld id="{B3703FFE-3268-414B-894D-0E8D995AD38D}" type="datetime1">
              <a:rPr lang="en-US" smtClean="0"/>
              <a:t>12/22/2017</a:t>
            </a:fld>
            <a:endParaRPr lang="en-US"/>
          </a:p>
        </p:txBody>
      </p:sp>
      <p:sp>
        <p:nvSpPr>
          <p:cNvPr id="3" name="Slide Number Placeholder 2"/>
          <p:cNvSpPr>
            <a:spLocks noGrp="1"/>
          </p:cNvSpPr>
          <p:nvPr>
            <p:ph type="sldNum" sz="quarter" idx="12"/>
          </p:nvPr>
        </p:nvSpPr>
        <p:spPr/>
        <p:txBody>
          <a:bodyPr/>
          <a:lstStyle/>
          <a:p>
            <a:fld id="{C876179B-A874-4915-B3BF-44D2D233744E}" type="slidenum">
              <a:rPr lang="en-US" smtClean="0"/>
              <a:pPr/>
              <a:t>6</a:t>
            </a:fld>
            <a:endParaRPr lang="en-US"/>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7683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2A1E81-DCF1-4FFF-B57A-FA2343AFE87C}"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7</a:t>
            </a:fld>
            <a:endParaRPr lang="en-US"/>
          </a:p>
        </p:txBody>
      </p:sp>
      <p:sp>
        <p:nvSpPr>
          <p:cNvPr id="21" name="Title 20"/>
          <p:cNvSpPr>
            <a:spLocks noGrp="1"/>
          </p:cNvSpPr>
          <p:nvPr>
            <p:ph type="title"/>
          </p:nvPr>
        </p:nvSpPr>
        <p:spPr>
          <a:xfrm>
            <a:off x="152400" y="92074"/>
            <a:ext cx="8839200" cy="1066801"/>
          </a:xfrm>
        </p:spPr>
        <p:txBody>
          <a:bodyPr>
            <a:normAutofit fontScale="90000"/>
          </a:bodyPr>
          <a:lstStyle/>
          <a:p>
            <a:r>
              <a:rPr lang="en-US">
                <a:solidFill>
                  <a:sysClr val="windowText" lastClr="000000"/>
                </a:solidFill>
              </a:rPr>
              <a:t>No Conflicts of Interest to Disclose</a:t>
            </a:r>
            <a:endParaRPr lang="en-US" dirty="0"/>
          </a:p>
        </p:txBody>
      </p:sp>
      <p:sp>
        <p:nvSpPr>
          <p:cNvPr id="22" name="Content Placeholder 21"/>
          <p:cNvSpPr>
            <a:spLocks noGrp="1"/>
          </p:cNvSpPr>
          <p:nvPr>
            <p:ph idx="1"/>
          </p:nvPr>
        </p:nvSpPr>
        <p:spPr/>
        <p:txBody>
          <a:bodyPr>
            <a:normAutofit fontScale="77500" lnSpcReduction="20000"/>
          </a:bodyPr>
          <a:lstStyle/>
          <a:p>
            <a:pPr marL="0" lvl="0" indent="0">
              <a:lnSpc>
                <a:spcPct val="120000"/>
              </a:lnSpc>
              <a:buClrTx/>
              <a:buNone/>
              <a:defRPr/>
            </a:pPr>
            <a:r>
              <a:rPr lang="en-US" dirty="0">
                <a:solidFill>
                  <a:sysClr val="windowText" lastClr="000000"/>
                </a:solidFill>
              </a:rPr>
              <a:t>The 2017 National Cannabis Summit was funded by the National Institute on Drug Abuse (NIDA) Blending Initiative through the Addiction Technology Transfer Center’s (</a:t>
            </a:r>
            <a:r>
              <a:rPr lang="en-US" dirty="0" err="1">
                <a:solidFill>
                  <a:sysClr val="windowText" lastClr="000000"/>
                </a:solidFill>
              </a:rPr>
              <a:t>ATTC</a:t>
            </a:r>
            <a:r>
              <a:rPr lang="en-US" dirty="0">
                <a:solidFill>
                  <a:sysClr val="windowText" lastClr="000000"/>
                </a:solidFill>
              </a:rPr>
              <a:t>) Network and the three collaborating sponsors: Advocates for Human Potential, Inc. (</a:t>
            </a:r>
            <a:r>
              <a:rPr lang="en-US" dirty="0" err="1">
                <a:solidFill>
                  <a:sysClr val="windowText" lastClr="000000"/>
                </a:solidFill>
              </a:rPr>
              <a:t>AHP</a:t>
            </a:r>
            <a:r>
              <a:rPr lang="en-US" dirty="0">
                <a:solidFill>
                  <a:sysClr val="windowText" lastClr="000000"/>
                </a:solidFill>
              </a:rPr>
              <a:t>), the </a:t>
            </a:r>
            <a:r>
              <a:rPr lang="en-US" dirty="0" err="1">
                <a:solidFill>
                  <a:sysClr val="windowText" lastClr="000000"/>
                </a:solidFill>
              </a:rPr>
              <a:t>ATTC</a:t>
            </a:r>
            <a:r>
              <a:rPr lang="en-US" dirty="0">
                <a:solidFill>
                  <a:sysClr val="windowText" lastClr="000000"/>
                </a:solidFill>
              </a:rPr>
              <a:t> Network, and the National Council for Behavioral Health.</a:t>
            </a:r>
          </a:p>
          <a:p>
            <a:pPr marL="0" lvl="0" indent="0">
              <a:lnSpc>
                <a:spcPct val="120000"/>
              </a:lnSpc>
              <a:buClrTx/>
              <a:buNone/>
              <a:defRPr/>
            </a:pPr>
            <a:endParaRPr lang="en-US" dirty="0">
              <a:solidFill>
                <a:sysClr val="windowText" lastClr="000000"/>
              </a:solidFill>
            </a:endParaRPr>
          </a:p>
          <a:p>
            <a:pPr marL="0" lvl="0" indent="0">
              <a:lnSpc>
                <a:spcPct val="120000"/>
              </a:lnSpc>
              <a:buClrTx/>
              <a:buNone/>
              <a:defRPr/>
            </a:pPr>
            <a:r>
              <a:rPr lang="en-US" dirty="0">
                <a:solidFill>
                  <a:sysClr val="windowText" lastClr="000000"/>
                </a:solidFill>
              </a:rPr>
              <a:t>The 2017 National Cannabis Summit was held in Denver, Colorado, August 28–30, 2017. Conference proceedings for this event will be posted on the </a:t>
            </a:r>
            <a:r>
              <a:rPr lang="en-US" dirty="0" err="1">
                <a:solidFill>
                  <a:sysClr val="windowText" lastClr="000000"/>
                </a:solidFill>
              </a:rPr>
              <a:t>RSAT</a:t>
            </a:r>
            <a:r>
              <a:rPr lang="en-US" dirty="0">
                <a:solidFill>
                  <a:sysClr val="windowText" lastClr="000000"/>
                </a:solidFill>
              </a:rPr>
              <a:t> website before the end of December or as soon as they are available.</a:t>
            </a:r>
          </a:p>
          <a:p>
            <a:endParaRPr lang="en-US" dirty="0"/>
          </a:p>
        </p:txBody>
      </p:sp>
    </p:spTree>
    <p:extLst>
      <p:ext uri="{BB962C8B-B14F-4D97-AF65-F5344CB8AC3E}">
        <p14:creationId xmlns:p14="http://schemas.microsoft.com/office/powerpoint/2010/main" val="72976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fontScale="90000"/>
          </a:bodyPr>
          <a:lstStyle/>
          <a:p>
            <a:pPr lvl="0"/>
            <a:br>
              <a:rPr lang="en-US"/>
            </a:br>
            <a:endParaRPr lang="en-US" dirty="0"/>
          </a:p>
        </p:txBody>
      </p:sp>
      <p:sp>
        <p:nvSpPr>
          <p:cNvPr id="5" name="Date Placeholder 4"/>
          <p:cNvSpPr>
            <a:spLocks noGrp="1"/>
          </p:cNvSpPr>
          <p:nvPr>
            <p:ph type="dt" sz="half" idx="10"/>
          </p:nvPr>
        </p:nvSpPr>
        <p:spPr/>
        <p:txBody>
          <a:bodyPr/>
          <a:lstStyle/>
          <a:p>
            <a:fld id="{960D2E45-B1CD-4061-BB67-9F1460EC56F7}" type="datetime1">
              <a:rPr lang="en-US" smtClean="0"/>
              <a:t>12/22/2017</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pPr/>
              <a:t>8</a:t>
            </a:fld>
            <a:endParaRPr lang="en-US"/>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a:extLst>
              <a:ext uri="{FF2B5EF4-FFF2-40B4-BE49-F238E27FC236}">
                <a16:creationId xmlns:a16="http://schemas.microsoft.com/office/drawing/2014/main" id="{8262630C-266B-4DA7-9997-6CDC4214E545}"/>
              </a:ext>
            </a:extLst>
          </p:cNvPr>
          <p:cNvSpPr txBox="1">
            <a:spLocks/>
          </p:cNvSpPr>
          <p:nvPr/>
        </p:nvSpPr>
        <p:spPr>
          <a:xfrm>
            <a:off x="304800" y="136526"/>
            <a:ext cx="8382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b="1" dirty="0">
                <a:latin typeface="Arial" panose="020B0604020202020204" pitchFamily="34" charset="0"/>
              </a:rPr>
              <a:t>State of the States</a:t>
            </a:r>
          </a:p>
        </p:txBody>
      </p:sp>
      <p:sp>
        <p:nvSpPr>
          <p:cNvPr id="16" name="Content Placeholder 15"/>
          <p:cNvSpPr>
            <a:spLocks noGrp="1"/>
          </p:cNvSpPr>
          <p:nvPr>
            <p:ph idx="1"/>
          </p:nvPr>
        </p:nvSpPr>
        <p:spPr>
          <a:xfrm>
            <a:off x="628650" y="1905000"/>
            <a:ext cx="7886700" cy="4271963"/>
          </a:xfrm>
        </p:spPr>
        <p:txBody>
          <a:bodyPr/>
          <a:lstStyle/>
          <a:p>
            <a:r>
              <a:rPr lang="en-US" dirty="0"/>
              <a:t>29 states and the District of Columbia have legalized cannabis for medical use </a:t>
            </a:r>
          </a:p>
          <a:p>
            <a:r>
              <a:rPr lang="en-US" dirty="0"/>
              <a:t>In 2016, nine states had medical and recreational cannabis-related questions on their ballots </a:t>
            </a:r>
          </a:p>
          <a:p>
            <a:r>
              <a:rPr lang="en-US" dirty="0"/>
              <a:t>63% of Americans live in states that permit medical and recreational marijuana use </a:t>
            </a:r>
          </a:p>
          <a:p>
            <a:pPr marL="0" indent="0">
              <a:buNone/>
            </a:pPr>
            <a:endParaRPr lang="en-US" dirty="0"/>
          </a:p>
        </p:txBody>
      </p:sp>
      <p:sp>
        <p:nvSpPr>
          <p:cNvPr id="3" name="TextBox 2">
            <a:extLst>
              <a:ext uri="{FF2B5EF4-FFF2-40B4-BE49-F238E27FC236}">
                <a16:creationId xmlns:a16="http://schemas.microsoft.com/office/drawing/2014/main" id="{748FD07C-7F0F-4DBC-BFD3-904F5A4AC8D9}"/>
              </a:ext>
            </a:extLst>
          </p:cNvPr>
          <p:cNvSpPr txBox="1"/>
          <p:nvPr/>
        </p:nvSpPr>
        <p:spPr>
          <a:xfrm>
            <a:off x="304800" y="1371600"/>
            <a:ext cx="609600" cy="369332"/>
          </a:xfrm>
          <a:prstGeom prst="rect">
            <a:avLst/>
          </a:prstGeom>
          <a:solidFill>
            <a:srgbClr val="0000FF"/>
          </a:solidFill>
        </p:spPr>
        <p:txBody>
          <a:bodyPr wrap="square" rtlCol="0">
            <a:spAutoFit/>
          </a:bodyPr>
          <a:lstStyle/>
          <a:p>
            <a:r>
              <a:rPr lang="en-US" b="1" dirty="0">
                <a:solidFill>
                  <a:schemeClr val="bg1"/>
                </a:solidFill>
                <a:highlight>
                  <a:srgbClr val="0000FF"/>
                </a:highlight>
              </a:rPr>
              <a:t>Poll</a:t>
            </a:r>
          </a:p>
        </p:txBody>
      </p:sp>
    </p:spTree>
    <p:extLst>
      <p:ext uri="{BB962C8B-B14F-4D97-AF65-F5344CB8AC3E}">
        <p14:creationId xmlns:p14="http://schemas.microsoft.com/office/powerpoint/2010/main" val="94577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92074"/>
            <a:ext cx="8458200" cy="1066801"/>
          </a:xfrm>
        </p:spPr>
        <p:txBody>
          <a:bodyPr>
            <a:noAutofit/>
          </a:bodyPr>
          <a:lstStyle/>
          <a:p>
            <a:r>
              <a:rPr lang="en-US" sz="3200" dirty="0"/>
              <a:t>Trends in Public Opinion &amp; </a:t>
            </a:r>
            <a:br>
              <a:rPr lang="en-US" sz="3200" dirty="0"/>
            </a:br>
            <a:r>
              <a:rPr lang="en-US" sz="3200" dirty="0"/>
              <a:t>Population Access</a:t>
            </a:r>
          </a:p>
        </p:txBody>
      </p:sp>
      <p:sp>
        <p:nvSpPr>
          <p:cNvPr id="5" name="Date Placeholder 4"/>
          <p:cNvSpPr>
            <a:spLocks noGrp="1"/>
          </p:cNvSpPr>
          <p:nvPr>
            <p:ph type="dt" sz="half" idx="10"/>
          </p:nvPr>
        </p:nvSpPr>
        <p:spPr/>
        <p:txBody>
          <a:bodyPr/>
          <a:lstStyle/>
          <a:p>
            <a:fld id="{29E2A6A2-C177-4A77-8DD6-C87AB79CD3AC}" type="datetime1">
              <a:rPr lang="en-US" smtClean="0"/>
              <a:t>12/22/2017</a:t>
            </a:fld>
            <a:endParaRPr lang="en-US" dirty="0"/>
          </a:p>
        </p:txBody>
      </p:sp>
      <p:sp>
        <p:nvSpPr>
          <p:cNvPr id="4" name="Slide Number Placeholder 3"/>
          <p:cNvSpPr>
            <a:spLocks noGrp="1"/>
          </p:cNvSpPr>
          <p:nvPr>
            <p:ph type="sldNum" sz="quarter" idx="12"/>
          </p:nvPr>
        </p:nvSpPr>
        <p:spPr/>
        <p:txBody>
          <a:bodyPr/>
          <a:lstStyle/>
          <a:p>
            <a:fld id="{C876179B-A874-4915-B3BF-44D2D233744E}" type="slidenum">
              <a:rPr lang="en-US" smtClean="0"/>
              <a:pPr/>
              <a:t>9</a:t>
            </a:fld>
            <a:endParaRPr lang="en-US"/>
          </a:p>
        </p:txBody>
      </p:sp>
      <p:sp>
        <p:nvSpPr>
          <p:cNvPr id="3" name="Content Placeholder 2"/>
          <p:cNvSpPr>
            <a:spLocks noGrp="1"/>
          </p:cNvSpPr>
          <p:nvPr>
            <p:ph idx="4294967295"/>
          </p:nvPr>
        </p:nvSpPr>
        <p:spPr>
          <a:xfrm>
            <a:off x="0" y="1524000"/>
            <a:ext cx="8991600" cy="4876800"/>
          </a:xfrm>
        </p:spPr>
        <p:txBody>
          <a:bodyPr>
            <a:noAutofit/>
          </a:bodyPr>
          <a:lstStyle/>
          <a:p>
            <a:pPr marL="457200" lvl="1" indent="0">
              <a:spcBef>
                <a:spcPts val="1200"/>
              </a:spcBef>
              <a:buClr>
                <a:srgbClr val="BE854C"/>
              </a:buClr>
              <a:buSzPct val="65000"/>
              <a:buNone/>
            </a:pPr>
            <a:endParaRPr lang="en-US" sz="1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pic>
        <p:nvPicPr>
          <p:cNvPr id="2" name="Picture 1">
            <a:extLst>
              <a:ext uri="{FF2B5EF4-FFF2-40B4-BE49-F238E27FC236}">
                <a16:creationId xmlns:a16="http://schemas.microsoft.com/office/drawing/2014/main" id="{6EC4E9EC-DC3E-4792-85B8-3BC8B3004134}"/>
              </a:ext>
            </a:extLst>
          </p:cNvPr>
          <p:cNvPicPr>
            <a:picLocks noChangeAspect="1"/>
          </p:cNvPicPr>
          <p:nvPr/>
        </p:nvPicPr>
        <p:blipFill>
          <a:blip r:embed="rId3"/>
          <a:stretch>
            <a:fillRect/>
          </a:stretch>
        </p:blipFill>
        <p:spPr>
          <a:xfrm>
            <a:off x="1121741" y="1293813"/>
            <a:ext cx="6748117" cy="4343400"/>
          </a:xfrm>
          <a:prstGeom prst="rect">
            <a:avLst/>
          </a:prstGeom>
        </p:spPr>
      </p:pic>
      <p:sp>
        <p:nvSpPr>
          <p:cNvPr id="7" name="Date Placeholder 7"/>
          <p:cNvSpPr>
            <a:spLocks noGrp="1"/>
          </p:cNvSpPr>
          <p:nvPr/>
        </p:nvSpPr>
        <p:spPr>
          <a:xfrm>
            <a:off x="1809750" y="5181600"/>
            <a:ext cx="7810500" cy="20653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Carnevale Associates, LLC (2016, November). </a:t>
            </a:r>
            <a:r>
              <a:rPr lang="en-US" sz="1000" i="1" dirty="0">
                <a:solidFill>
                  <a:schemeClr val="tx1"/>
                </a:solidFill>
              </a:rPr>
              <a:t>The Expansion of Legalized Marijuana</a:t>
            </a:r>
            <a:r>
              <a:rPr lang="en-US" sz="1000" dirty="0">
                <a:solidFill>
                  <a:schemeClr val="tx1"/>
                </a:solidFill>
              </a:rPr>
              <a:t>. </a:t>
            </a:r>
            <a:r>
              <a:rPr lang="en-US" sz="1000" dirty="0">
                <a:solidFill>
                  <a:schemeClr val="bg1"/>
                </a:solidFill>
                <a:cs typeface="Arial" pitchFamily="34" charset="0"/>
                <a:hlinkClick r:id="rId4"/>
              </a:rPr>
              <a:t>http://www.carnevaleassociates.com/uploaded/StateMarijuanaLegalizationResearchNeeds.pdf</a:t>
            </a:r>
            <a:r>
              <a:rPr lang="en-US" sz="1000" dirty="0">
                <a:solidFill>
                  <a:schemeClr val="bg1"/>
                </a:solidFill>
                <a:cs typeface="Arial" pitchFamily="34" charset="0"/>
              </a:rPr>
              <a:t> </a:t>
            </a: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8462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24316</TotalTime>
  <Words>2845</Words>
  <Application>Microsoft Office PowerPoint</Application>
  <PresentationFormat>On-screen Show (4:3)</PresentationFormat>
  <Paragraphs>371</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Custom Design</vt:lpstr>
      <vt:lpstr>Marijuana Legalization</vt:lpstr>
      <vt:lpstr>Housekeeping: Functions</vt:lpstr>
      <vt:lpstr>Housekeeping: Communication</vt:lpstr>
      <vt:lpstr> </vt:lpstr>
      <vt:lpstr>PowerPoint Presentation</vt:lpstr>
      <vt:lpstr>Objectives</vt:lpstr>
      <vt:lpstr>No Conflicts of Interest to Disclose</vt:lpstr>
      <vt:lpstr> </vt:lpstr>
      <vt:lpstr>Trends in Public Opinion &amp;  Population Access</vt:lpstr>
      <vt:lpstr>The Paradox</vt:lpstr>
      <vt:lpstr> </vt:lpstr>
      <vt:lpstr>Academies of Science Report</vt:lpstr>
      <vt:lpstr>Therapeutic Uses of Cannabis</vt:lpstr>
      <vt:lpstr>Schedule I Classification Overview</vt:lpstr>
      <vt:lpstr>Implications of Schedule I  Classification on Research</vt:lpstr>
      <vt:lpstr>Research on Risks &amp; Costs for  Use of Illicit Substances</vt:lpstr>
      <vt:lpstr>PowerPoint Presentation</vt:lpstr>
      <vt:lpstr>Policy Approaches</vt:lpstr>
      <vt:lpstr>PowerPoint Presentation</vt:lpstr>
      <vt:lpstr>What Do We Know from States  that Have Legalized—Overview</vt:lpstr>
      <vt:lpstr>Cannabis Use Trends</vt:lpstr>
      <vt:lpstr>Past Month Marijuana Use </vt:lpstr>
      <vt:lpstr>Drugged Driving</vt:lpstr>
      <vt:lpstr>DUI Findings</vt:lpstr>
      <vt:lpstr>Pediatric &amp; Neonatal Exposure</vt:lpstr>
      <vt:lpstr>Problematic Use—What We Know</vt:lpstr>
      <vt:lpstr>Criminal Justice Data</vt:lpstr>
      <vt:lpstr>Criminal Justice Data</vt:lpstr>
      <vt:lpstr>CA Prop. 64 Is Criminal Justice Reform</vt:lpstr>
      <vt:lpstr>CJ Impact of Legalization—Trends</vt:lpstr>
      <vt:lpstr>Cole Marijuana Memo (Aug. 2013)</vt:lpstr>
      <vt:lpstr>Attorney General Memo to Federal Prosecutors May 10, 2017</vt:lpstr>
      <vt:lpstr>Challenges Moving Forward</vt:lpstr>
      <vt:lpstr>Resources and Links</vt:lpstr>
      <vt:lpstr>Questions?</vt:lpstr>
      <vt:lpstr>Certificate of Attendance</vt:lpstr>
      <vt:lpstr>Continuing Education Hour (CEU Certificate)</vt:lpstr>
      <vt:lpstr>RSAT TTA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371</cp:revision>
  <cp:lastPrinted>2017-12-19T22:04:47Z</cp:lastPrinted>
  <dcterms:created xsi:type="dcterms:W3CDTF">2006-08-16T00:00:00Z</dcterms:created>
  <dcterms:modified xsi:type="dcterms:W3CDTF">2017-12-22T20:53:06Z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