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439" r:id="rId2"/>
    <p:sldId id="433" r:id="rId3"/>
    <p:sldId id="434" r:id="rId4"/>
    <p:sldId id="440" r:id="rId5"/>
    <p:sldId id="441" r:id="rId6"/>
    <p:sldId id="442" r:id="rId7"/>
    <p:sldId id="405" r:id="rId8"/>
    <p:sldId id="429" r:id="rId9"/>
    <p:sldId id="430" r:id="rId10"/>
    <p:sldId id="431" r:id="rId11"/>
    <p:sldId id="432" r:id="rId12"/>
    <p:sldId id="443" r:id="rId13"/>
    <p:sldId id="444" r:id="rId14"/>
    <p:sldId id="445" r:id="rId15"/>
    <p:sldId id="447" r:id="rId16"/>
    <p:sldId id="448" r:id="rId17"/>
    <p:sldId id="449" r:id="rId18"/>
    <p:sldId id="450" r:id="rId19"/>
    <p:sldId id="451" r:id="rId20"/>
    <p:sldId id="473" r:id="rId21"/>
    <p:sldId id="452" r:id="rId22"/>
    <p:sldId id="453" r:id="rId23"/>
    <p:sldId id="458" r:id="rId24"/>
    <p:sldId id="459" r:id="rId25"/>
    <p:sldId id="476" r:id="rId26"/>
    <p:sldId id="478" r:id="rId27"/>
    <p:sldId id="465" r:id="rId28"/>
    <p:sldId id="455" r:id="rId29"/>
    <p:sldId id="466" r:id="rId30"/>
    <p:sldId id="456" r:id="rId31"/>
    <p:sldId id="457" r:id="rId32"/>
    <p:sldId id="467" r:id="rId33"/>
    <p:sldId id="468" r:id="rId34"/>
    <p:sldId id="469" r:id="rId35"/>
    <p:sldId id="470" r:id="rId36"/>
    <p:sldId id="471" r:id="rId37"/>
    <p:sldId id="474" r:id="rId38"/>
    <p:sldId id="472" r:id="rId39"/>
    <p:sldId id="437" r:id="rId40"/>
    <p:sldId id="438" r:id="rId41"/>
    <p:sldId id="399" r:id="rId42"/>
  </p:sldIdLst>
  <p:sldSz cx="9144000" cy="6858000" type="screen4x3"/>
  <p:notesSz cx="7023100" cy="93091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9564" autoAdjust="0"/>
  </p:normalViewPr>
  <p:slideViewPr>
    <p:cSldViewPr>
      <p:cViewPr varScale="1">
        <p:scale>
          <a:sx n="95" d="100"/>
          <a:sy n="95" d="100"/>
        </p:scale>
        <p:origin x="1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CB3579-2BF5-44B3-A5C8-5671809067C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24927D9A-7CDA-4D6F-9FE5-DC4FD015CCC4}"/>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88ACCFE-036D-4AB2-88AD-B3A8A6920BDB}" type="datetimeFigureOut">
              <a:rPr lang="en-US" smtClean="0"/>
              <a:t>11/28/2017</a:t>
            </a:fld>
            <a:endParaRPr lang="en-US"/>
          </a:p>
        </p:txBody>
      </p:sp>
      <p:sp>
        <p:nvSpPr>
          <p:cNvPr id="4" name="Footer Placeholder 3">
            <a:extLst>
              <a:ext uri="{FF2B5EF4-FFF2-40B4-BE49-F238E27FC236}">
                <a16:creationId xmlns:a16="http://schemas.microsoft.com/office/drawing/2014/main" id="{428EA3AE-D52E-4BEF-AFE1-B863789B4C92}"/>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4C056E-D253-47AA-B27D-F14AD8AE401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F444AAE-10E9-4798-A5B1-0C15D9708BAA}" type="slidenum">
              <a:rPr lang="en-US" smtClean="0"/>
              <a:t>‹#›</a:t>
            </a:fld>
            <a:endParaRPr lang="en-US"/>
          </a:p>
        </p:txBody>
      </p:sp>
    </p:spTree>
    <p:extLst>
      <p:ext uri="{BB962C8B-B14F-4D97-AF65-F5344CB8AC3E}">
        <p14:creationId xmlns:p14="http://schemas.microsoft.com/office/powerpoint/2010/main" val="1808252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E49785F-AEC9-4CAF-8147-E59A22856DC5}" type="datetimeFigureOut">
              <a:rPr lang="en-US" smtClean="0"/>
              <a:t>11/28/2017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16438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58115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a:p>
        </p:txBody>
      </p:sp>
    </p:spTree>
    <p:extLst>
      <p:ext uri="{BB962C8B-B14F-4D97-AF65-F5344CB8AC3E}">
        <p14:creationId xmlns:p14="http://schemas.microsoft.com/office/powerpoint/2010/main" val="132198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42895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a:p>
        </p:txBody>
      </p:sp>
    </p:spTree>
    <p:extLst>
      <p:ext uri="{BB962C8B-B14F-4D97-AF65-F5344CB8AC3E}">
        <p14:creationId xmlns:p14="http://schemas.microsoft.com/office/powerpoint/2010/main" val="396377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400635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a:p>
        </p:txBody>
      </p:sp>
    </p:spTree>
    <p:extLst>
      <p:ext uri="{BB962C8B-B14F-4D97-AF65-F5344CB8AC3E}">
        <p14:creationId xmlns:p14="http://schemas.microsoft.com/office/powerpoint/2010/main" val="407139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93105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a:p>
        </p:txBody>
      </p:sp>
    </p:spTree>
    <p:extLst>
      <p:ext uri="{BB962C8B-B14F-4D97-AF65-F5344CB8AC3E}">
        <p14:creationId xmlns:p14="http://schemas.microsoft.com/office/powerpoint/2010/main" val="212893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a:p>
        </p:txBody>
      </p:sp>
    </p:spTree>
    <p:extLst>
      <p:ext uri="{BB962C8B-B14F-4D97-AF65-F5344CB8AC3E}">
        <p14:creationId xmlns:p14="http://schemas.microsoft.com/office/powerpoint/2010/main" val="140161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19</a:t>
            </a:fld>
            <a:endParaRPr lang="en-US"/>
          </a:p>
        </p:txBody>
      </p:sp>
    </p:spTree>
    <p:extLst>
      <p:ext uri="{BB962C8B-B14F-4D97-AF65-F5344CB8AC3E}">
        <p14:creationId xmlns:p14="http://schemas.microsoft.com/office/powerpoint/2010/main" val="366670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pPr/>
              <a:t>2</a:t>
            </a:fld>
            <a:endParaRPr lang="en-US" altLang="en-US"/>
          </a:p>
        </p:txBody>
      </p:sp>
    </p:spTree>
    <p:extLst>
      <p:ext uri="{BB962C8B-B14F-4D97-AF65-F5344CB8AC3E}">
        <p14:creationId xmlns:p14="http://schemas.microsoft.com/office/powerpoint/2010/main" val="42210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a:p>
        </p:txBody>
      </p:sp>
    </p:spTree>
    <p:extLst>
      <p:ext uri="{BB962C8B-B14F-4D97-AF65-F5344CB8AC3E}">
        <p14:creationId xmlns:p14="http://schemas.microsoft.com/office/powerpoint/2010/main" val="352759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254931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a:p>
        </p:txBody>
      </p:sp>
    </p:spTree>
    <p:extLst>
      <p:ext uri="{BB962C8B-B14F-4D97-AF65-F5344CB8AC3E}">
        <p14:creationId xmlns:p14="http://schemas.microsoft.com/office/powerpoint/2010/main" val="363838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328877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2097197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240176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266770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a:p>
        </p:txBody>
      </p:sp>
    </p:spTree>
    <p:extLst>
      <p:ext uri="{BB962C8B-B14F-4D97-AF65-F5344CB8AC3E}">
        <p14:creationId xmlns:p14="http://schemas.microsoft.com/office/powerpoint/2010/main" val="49872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28</a:t>
            </a:fld>
            <a:endParaRPr lang="en-US"/>
          </a:p>
        </p:txBody>
      </p:sp>
    </p:spTree>
    <p:extLst>
      <p:ext uri="{BB962C8B-B14F-4D97-AF65-F5344CB8AC3E}">
        <p14:creationId xmlns:p14="http://schemas.microsoft.com/office/powerpoint/2010/main" val="1544080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29</a:t>
            </a:fld>
            <a:endParaRPr lang="en-US"/>
          </a:p>
        </p:txBody>
      </p:sp>
    </p:spTree>
    <p:extLst>
      <p:ext uri="{BB962C8B-B14F-4D97-AF65-F5344CB8AC3E}">
        <p14:creationId xmlns:p14="http://schemas.microsoft.com/office/powerpoint/2010/main" val="125668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pPr/>
              <a:t>3</a:t>
            </a:fld>
            <a:endParaRPr lang="en-US" altLang="en-US"/>
          </a:p>
        </p:txBody>
      </p:sp>
    </p:spTree>
    <p:extLst>
      <p:ext uri="{BB962C8B-B14F-4D97-AF65-F5344CB8AC3E}">
        <p14:creationId xmlns:p14="http://schemas.microsoft.com/office/powerpoint/2010/main" val="337402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30</a:t>
            </a:fld>
            <a:endParaRPr lang="en-US"/>
          </a:p>
        </p:txBody>
      </p:sp>
    </p:spTree>
    <p:extLst>
      <p:ext uri="{BB962C8B-B14F-4D97-AF65-F5344CB8AC3E}">
        <p14:creationId xmlns:p14="http://schemas.microsoft.com/office/powerpoint/2010/main" val="654832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31</a:t>
            </a:fld>
            <a:endParaRPr lang="en-US"/>
          </a:p>
        </p:txBody>
      </p:sp>
    </p:spTree>
    <p:extLst>
      <p:ext uri="{BB962C8B-B14F-4D97-AF65-F5344CB8AC3E}">
        <p14:creationId xmlns:p14="http://schemas.microsoft.com/office/powerpoint/2010/main" val="317041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32</a:t>
            </a:fld>
            <a:endParaRPr lang="en-US"/>
          </a:p>
        </p:txBody>
      </p:sp>
    </p:spTree>
    <p:extLst>
      <p:ext uri="{BB962C8B-B14F-4D97-AF65-F5344CB8AC3E}">
        <p14:creationId xmlns:p14="http://schemas.microsoft.com/office/powerpoint/2010/main" val="55795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33</a:t>
            </a:fld>
            <a:endParaRPr lang="en-US"/>
          </a:p>
        </p:txBody>
      </p:sp>
    </p:spTree>
    <p:extLst>
      <p:ext uri="{BB962C8B-B14F-4D97-AF65-F5344CB8AC3E}">
        <p14:creationId xmlns:p14="http://schemas.microsoft.com/office/powerpoint/2010/main" val="1280577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34</a:t>
            </a:fld>
            <a:endParaRPr lang="en-US"/>
          </a:p>
        </p:txBody>
      </p:sp>
    </p:spTree>
    <p:extLst>
      <p:ext uri="{BB962C8B-B14F-4D97-AF65-F5344CB8AC3E}">
        <p14:creationId xmlns:p14="http://schemas.microsoft.com/office/powerpoint/2010/main" val="3660930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35</a:t>
            </a:fld>
            <a:endParaRPr lang="en-US"/>
          </a:p>
        </p:txBody>
      </p:sp>
    </p:spTree>
    <p:extLst>
      <p:ext uri="{BB962C8B-B14F-4D97-AF65-F5344CB8AC3E}">
        <p14:creationId xmlns:p14="http://schemas.microsoft.com/office/powerpoint/2010/main" val="2729180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36</a:t>
            </a:fld>
            <a:endParaRPr lang="en-US"/>
          </a:p>
        </p:txBody>
      </p:sp>
    </p:spTree>
    <p:extLst>
      <p:ext uri="{BB962C8B-B14F-4D97-AF65-F5344CB8AC3E}">
        <p14:creationId xmlns:p14="http://schemas.microsoft.com/office/powerpoint/2010/main" val="3524245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37</a:t>
            </a:fld>
            <a:endParaRPr lang="en-US"/>
          </a:p>
        </p:txBody>
      </p:sp>
    </p:spTree>
    <p:extLst>
      <p:ext uri="{BB962C8B-B14F-4D97-AF65-F5344CB8AC3E}">
        <p14:creationId xmlns:p14="http://schemas.microsoft.com/office/powerpoint/2010/main" val="3308375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rPr>
              <a:pPr/>
              <a:t>38</a:t>
            </a:fld>
            <a:endParaRPr lang="en-US" altLang="en-US">
              <a:solidFill>
                <a:srgbClr val="000000"/>
              </a:solidFill>
            </a:endParaRPr>
          </a:p>
        </p:txBody>
      </p:sp>
    </p:spTree>
    <p:extLst>
      <p:ext uri="{BB962C8B-B14F-4D97-AF65-F5344CB8AC3E}">
        <p14:creationId xmlns:p14="http://schemas.microsoft.com/office/powerpoint/2010/main" val="114692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rPr>
              <a:pPr/>
              <a:t>39</a:t>
            </a:fld>
            <a:endParaRPr lang="en-US" altLang="en-US">
              <a:solidFill>
                <a:srgbClr val="000000"/>
              </a:solidFill>
            </a:endParaRPr>
          </a:p>
        </p:txBody>
      </p:sp>
    </p:spTree>
    <p:extLst>
      <p:ext uri="{BB962C8B-B14F-4D97-AF65-F5344CB8AC3E}">
        <p14:creationId xmlns:p14="http://schemas.microsoft.com/office/powerpoint/2010/main" val="211869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a:t>Example:</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If you can understand the form that allows your insurance to bill at a hospital – you can’t be seen.</a:t>
            </a:r>
          </a:p>
          <a:p>
            <a:pPr>
              <a:buClr>
                <a:srgbClr val="BE854C"/>
              </a:buClr>
              <a:buSzPct val="65000"/>
              <a:buFont typeface="Wingdings" panose="05000000000000000000" pitchFamily="2" charset="2"/>
              <a:buNone/>
            </a:pPr>
            <a:r>
              <a:rPr lang="en-US" altLang="en-US"/>
              <a:t>If you can’t understand the consent to treat form, you don’t’ get tx</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Pretty basic, but the research shows that most people do not understand these forms….they mostly sign them anyway….but lets look at some research that applies to our populatiomn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pPr/>
              <a:t>4</a:t>
            </a:fld>
            <a:endParaRPr lang="en-US" altLang="en-US"/>
          </a:p>
        </p:txBody>
      </p:sp>
    </p:spTree>
    <p:extLst>
      <p:ext uri="{BB962C8B-B14F-4D97-AF65-F5344CB8AC3E}">
        <p14:creationId xmlns:p14="http://schemas.microsoft.com/office/powerpoint/2010/main" val="2859635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302946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159224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186582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a:p>
        </p:txBody>
      </p:sp>
    </p:spTree>
    <p:extLst>
      <p:ext uri="{BB962C8B-B14F-4D97-AF65-F5344CB8AC3E}">
        <p14:creationId xmlns:p14="http://schemas.microsoft.com/office/powerpoint/2010/main" val="352899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a:p>
        </p:txBody>
      </p:sp>
    </p:spTree>
    <p:extLst>
      <p:ext uri="{BB962C8B-B14F-4D97-AF65-F5344CB8AC3E}">
        <p14:creationId xmlns:p14="http://schemas.microsoft.com/office/powerpoint/2010/main" val="133155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cchc.org/administrative-management-of-hiv-in-correctional-institu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adap.directo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93845"/>
            <a:ext cx="9144000" cy="7522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sp>
        <p:nvSpPr>
          <p:cNvPr id="11" name="Title 1">
            <a:extLst>
              <a:ext uri="{FF2B5EF4-FFF2-40B4-BE49-F238E27FC236}">
                <a16:creationId xmlns:a16="http://schemas.microsoft.com/office/drawing/2014/main" id="{4BF0E606-C47E-4454-843D-EB96573ED0EC}"/>
              </a:ext>
            </a:extLst>
          </p:cNvPr>
          <p:cNvSpPr>
            <a:spLocks noGrp="1"/>
          </p:cNvSpPr>
          <p:nvPr>
            <p:ph type="ctrTitle"/>
          </p:nvPr>
        </p:nvSpPr>
        <p:spPr>
          <a:xfrm>
            <a:off x="362155" y="1763844"/>
            <a:ext cx="6096000" cy="1470025"/>
          </a:xfrm>
        </p:spPr>
        <p:txBody>
          <a:bodyPr>
            <a:normAutofit fontScale="90000"/>
          </a:bodyPr>
          <a:lstStyle/>
          <a:p>
            <a:r>
              <a:rPr lang="en-US" sz="3600" b="1" dirty="0">
                <a:solidFill>
                  <a:srgbClr val="006892"/>
                </a:solidFill>
                <a:latin typeface="Arial" pitchFamily="34" charset="0"/>
                <a:cs typeface="Arial" pitchFamily="34" charset="0"/>
              </a:rPr>
              <a:t>Human Immunodeficiency Virus (HIV), AIDS (final stage of HIV infection) and RSAT</a:t>
            </a:r>
          </a:p>
        </p:txBody>
      </p:sp>
      <p:cxnSp>
        <p:nvCxnSpPr>
          <p:cNvPr id="12" name="Straight Connector 11">
            <a:extLst>
              <a:ext uri="{FF2B5EF4-FFF2-40B4-BE49-F238E27FC236}">
                <a16:creationId xmlns:a16="http://schemas.microsoft.com/office/drawing/2014/main" id="{877E89E5-8EEA-4146-A0F6-C937EB96524D}"/>
              </a:ext>
            </a:extLst>
          </p:cNvPr>
          <p:cNvCxnSpPr/>
          <p:nvPr/>
        </p:nvCxnSpPr>
        <p:spPr>
          <a:xfrm>
            <a:off x="608530" y="34290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6BA5D2-04DC-44C2-A5E5-08F5409E360F}"/>
              </a:ext>
            </a:extLst>
          </p:cNvPr>
          <p:cNvSpPr txBox="1"/>
          <p:nvPr/>
        </p:nvSpPr>
        <p:spPr>
          <a:xfrm>
            <a:off x="2574595" y="3867835"/>
            <a:ext cx="3656530" cy="646331"/>
          </a:xfrm>
          <a:prstGeom prst="rect">
            <a:avLst/>
          </a:prstGeom>
          <a:noFill/>
        </p:spPr>
        <p:txBody>
          <a:bodyPr wrap="square" rtlCol="0">
            <a:spAutoFit/>
          </a:bodyPr>
          <a:lstStyle/>
          <a:p>
            <a:pPr algn="r"/>
            <a:r>
              <a:rPr lang="en-US" b="1" i="1" dirty="0">
                <a:solidFill>
                  <a:schemeClr val="tx2"/>
                </a:solidFill>
              </a:rPr>
              <a:t>Andrew Klein, Ph.D.</a:t>
            </a:r>
          </a:p>
          <a:p>
            <a:pPr algn="r"/>
            <a:r>
              <a:rPr lang="en-US" b="1" i="1" dirty="0">
                <a:solidFill>
                  <a:schemeClr val="tx2"/>
                </a:solidFill>
              </a:rPr>
              <a:t>Advocates for Human Potential, Inc.</a:t>
            </a:r>
          </a:p>
        </p:txBody>
      </p:sp>
      <p:pic>
        <p:nvPicPr>
          <p:cNvPr id="1028" name="Picture 4" descr="http://www.rsat-tta.com/Photos/Klein-Photo.aspx?width=224&amp;height=222">
            <a:extLst>
              <a:ext uri="{FF2B5EF4-FFF2-40B4-BE49-F238E27FC236}">
                <a16:creationId xmlns:a16="http://schemas.microsoft.com/office/drawing/2014/main" id="{9E7CB095-D4C1-40C7-B60A-E0779C58E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943" y="2054506"/>
            <a:ext cx="2379975" cy="235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9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373124D-D207-46A5-91BE-6B2F9300F9FE}"/>
              </a:ext>
            </a:extLst>
          </p:cNvPr>
          <p:cNvSpPr txBox="1">
            <a:spLocks/>
          </p:cNvSpPr>
          <p:nvPr/>
        </p:nvSpPr>
        <p:spPr>
          <a:xfrm>
            <a:off x="457200" y="164397"/>
            <a:ext cx="8229600" cy="8262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Testing Hurdles</a:t>
            </a:r>
            <a:endParaRPr lang="en-US" dirty="0"/>
          </a:p>
        </p:txBody>
      </p:sp>
      <p:sp>
        <p:nvSpPr>
          <p:cNvPr id="15" name="Content Placeholder 2">
            <a:extLst>
              <a:ext uri="{FF2B5EF4-FFF2-40B4-BE49-F238E27FC236}">
                <a16:creationId xmlns:a16="http://schemas.microsoft.com/office/drawing/2014/main" id="{78745FB9-DBCB-4CD1-BCCD-A8F65E8FD6D5}"/>
              </a:ext>
            </a:extLst>
          </p:cNvPr>
          <p:cNvSpPr txBox="1">
            <a:spLocks/>
          </p:cNvSpPr>
          <p:nvPr/>
        </p:nvSpPr>
        <p:spPr>
          <a:xfrm>
            <a:off x="381000" y="1371600"/>
            <a:ext cx="8458200" cy="482035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Concerns about privacy and stigma must be overcome</a:t>
            </a:r>
          </a:p>
          <a:p>
            <a:pPr marL="0" indent="0">
              <a:buFont typeface="Arial" pitchFamily="34" charset="0"/>
              <a:buNone/>
            </a:pPr>
            <a:r>
              <a:rPr lang="en-US" dirty="0"/>
              <a:t>Fear of disclosure of high-risk sexual behaviors </a:t>
            </a:r>
          </a:p>
          <a:p>
            <a:pPr marL="0" indent="0">
              <a:buFont typeface="Arial" pitchFamily="34" charset="0"/>
              <a:buNone/>
            </a:pPr>
            <a:r>
              <a:rPr lang="en-US" dirty="0"/>
              <a:t>(Assume fear of disclosure of injection drug use will </a:t>
            </a:r>
            <a:r>
              <a:rPr lang="en-US" i="1" dirty="0"/>
              <a:t>not</a:t>
            </a:r>
            <a:r>
              <a:rPr lang="en-US" dirty="0"/>
              <a:t> apply to RSAT populations!)</a:t>
            </a:r>
          </a:p>
          <a:p>
            <a:pPr marL="0" indent="0">
              <a:buFont typeface="Arial" pitchFamily="34" charset="0"/>
              <a:buNone/>
            </a:pPr>
            <a:r>
              <a:rPr lang="en-US" dirty="0"/>
              <a:t>The assumption of homosexuality (founded or unfounded) can put a male inmate at risk for physical assault, gang rape, sexual slavery and HIV infection from forced or coerced unprotected sex (PREA, 2009).</a:t>
            </a:r>
          </a:p>
          <a:p>
            <a:pPr marL="0" indent="0">
              <a:buFont typeface="Arial" pitchFamily="34" charset="0"/>
              <a:buNone/>
            </a:pPr>
            <a:r>
              <a:rPr lang="en-US" dirty="0"/>
              <a:t>Need to assure of safeguards of information, confidentiality, as much as possible (The security demands of the environment tend to compromise confidentiality and privacy. In small jails and high security prisons maintaining medical confidentiality can be a logistical impossibility.)</a:t>
            </a:r>
          </a:p>
          <a:p>
            <a:pPr marL="0" indent="0">
              <a:buFont typeface="Arial" pitchFamily="34" charset="0"/>
              <a:buNone/>
            </a:pPr>
            <a:endParaRPr lang="en-US" dirty="0"/>
          </a:p>
          <a:p>
            <a:pPr marL="0" indent="0">
              <a:buFont typeface="Arial" pitchFamily="34" charset="0"/>
              <a:buNone/>
            </a:pPr>
            <a:r>
              <a:rPr lang="en-US" dirty="0"/>
              <a:t>Note: </a:t>
            </a:r>
            <a:r>
              <a:rPr lang="en-US" i="1" dirty="0"/>
              <a:t>In 2004,Mississippi and Alabama’s practices of discriminatory segregation of HIV positive inmates were disallowed (</a:t>
            </a:r>
            <a:r>
              <a:rPr lang="en-US" i="1" dirty="0" err="1"/>
              <a:t>Sylla</a:t>
            </a:r>
            <a:r>
              <a:rPr lang="en-US" i="1" dirty="0"/>
              <a:t>, 2008). However, clustering those with AIDS for efficiency of treatment as in California allowed.</a:t>
            </a:r>
          </a:p>
        </p:txBody>
      </p:sp>
    </p:spTree>
    <p:extLst>
      <p:ext uri="{BB962C8B-B14F-4D97-AF65-F5344CB8AC3E}">
        <p14:creationId xmlns:p14="http://schemas.microsoft.com/office/powerpoint/2010/main" val="129354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B6FB861-0468-480F-8BA6-2FEA1A1FD510}"/>
              </a:ext>
            </a:extLst>
          </p:cNvPr>
          <p:cNvSpPr txBox="1">
            <a:spLocks/>
          </p:cNvSpPr>
          <p:nvPr/>
        </p:nvSpPr>
        <p:spPr>
          <a:xfrm>
            <a:off x="457200" y="136525"/>
            <a:ext cx="8229600" cy="9302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Testing in Prisons</a:t>
            </a:r>
            <a:endParaRPr lang="en-US" dirty="0"/>
          </a:p>
        </p:txBody>
      </p:sp>
      <p:sp>
        <p:nvSpPr>
          <p:cNvPr id="15" name="Content Placeholder 2">
            <a:extLst>
              <a:ext uri="{FF2B5EF4-FFF2-40B4-BE49-F238E27FC236}">
                <a16:creationId xmlns:a16="http://schemas.microsoft.com/office/drawing/2014/main" id="{FCA4FC8E-46E3-4ABF-A445-E42FC1E9E77F}"/>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In 2015, 34% of those entering prisons were in states that conducted mandatory HIV testing, another 31% had opt-out testing during intake (BJS)</a:t>
            </a:r>
          </a:p>
          <a:p>
            <a:pPr marL="0" indent="0">
              <a:buFont typeface="Arial" pitchFamily="34" charset="0"/>
              <a:buNone/>
            </a:pPr>
            <a:endParaRPr lang="en-US"/>
          </a:p>
          <a:p>
            <a:pPr marL="0" indent="0">
              <a:buFont typeface="Arial" pitchFamily="34" charset="0"/>
              <a:buNone/>
            </a:pPr>
            <a:r>
              <a:rPr lang="en-US"/>
              <a:t>The CDC supports universal opt-out HIV screening in prisons/jails. has produced </a:t>
            </a:r>
            <a:r>
              <a:rPr lang="en-US" u="sng"/>
              <a:t>HIV Testing Implementation Guidance for Correctional Settings</a:t>
            </a:r>
            <a:r>
              <a:rPr lang="en-US"/>
              <a:t>, a guide for individual institutions in determining and establishing the most appropriate testing strategy for their settings, presenting the components of testing programs, and obstacles that may be encountered in the implementation process. It also provides information regarding the following: 1) Background statistics on HIV in correctional facilities; 2) Inmate privacy and confidentiality; 3) Opt-out HIV screening in correctional medical clinics;4) HIV testing procedures; and 5) HIV case reporting.</a:t>
            </a:r>
          </a:p>
          <a:p>
            <a:pPr marL="0" indent="0">
              <a:buFont typeface="Arial" pitchFamily="34" charset="0"/>
              <a:buNone/>
            </a:pPr>
            <a:endParaRPr lang="en-US"/>
          </a:p>
          <a:p>
            <a:pPr marL="0" indent="0">
              <a:buFont typeface="Arial" pitchFamily="34" charset="0"/>
              <a:buNone/>
            </a:pPr>
            <a:endParaRPr lang="en-US"/>
          </a:p>
          <a:p>
            <a:pPr marL="0" indent="0">
              <a:buFont typeface="Arial" pitchFamily="34" charset="0"/>
              <a:buNone/>
            </a:pPr>
            <a:endParaRPr lang="en-US" dirty="0"/>
          </a:p>
        </p:txBody>
      </p:sp>
    </p:spTree>
    <p:extLst>
      <p:ext uri="{BB962C8B-B14F-4D97-AF65-F5344CB8AC3E}">
        <p14:creationId xmlns:p14="http://schemas.microsoft.com/office/powerpoint/2010/main" val="196452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36D0CE1-0CF9-405C-8C4C-4E8E6761EC62}"/>
              </a:ext>
            </a:extLst>
          </p:cNvPr>
          <p:cNvSpPr txBox="1">
            <a:spLocks/>
          </p:cNvSpPr>
          <p:nvPr/>
        </p:nvSpPr>
        <p:spPr>
          <a:xfrm>
            <a:off x="457200" y="164397"/>
            <a:ext cx="8229600" cy="9024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Testing</a:t>
            </a:r>
            <a:endParaRPr lang="en-US" dirty="0"/>
          </a:p>
        </p:txBody>
      </p:sp>
      <p:sp>
        <p:nvSpPr>
          <p:cNvPr id="15" name="Content Placeholder 2">
            <a:extLst>
              <a:ext uri="{FF2B5EF4-FFF2-40B4-BE49-F238E27FC236}">
                <a16:creationId xmlns:a16="http://schemas.microsoft.com/office/drawing/2014/main" id="{B0E5215C-FE53-4D9E-A155-167698ECE1BF}"/>
              </a:ext>
            </a:extLst>
          </p:cNvPr>
          <p:cNvSpPr txBox="1">
            <a:spLocks/>
          </p:cNvSpPr>
          <p:nvPr/>
        </p:nvSpPr>
        <p:spPr>
          <a:xfrm>
            <a:off x="381000" y="1447800"/>
            <a:ext cx="8534400" cy="4695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t>Incarcerated individuals are more likely to receive voluntary HIV testing when prisons/jails routinely provide testing to everyone during the intake medical evaluation (</a:t>
            </a:r>
            <a:r>
              <a:rPr lang="en-US" sz="2800" dirty="0" err="1"/>
              <a:t>Kavasery</a:t>
            </a:r>
            <a:r>
              <a:rPr lang="en-US" sz="2800" dirty="0"/>
              <a:t>, Maru and </a:t>
            </a:r>
            <a:r>
              <a:rPr lang="en-US" sz="2800" dirty="0" err="1"/>
              <a:t>Sylla</a:t>
            </a:r>
            <a:r>
              <a:rPr lang="en-US" sz="2800" dirty="0"/>
              <a:t>, 2009). This universal approach normalizes HIV testing, eliminates the onus on individuals to specifically request testing, and reduces the potential stigma within a custody environment that affords limited confidentiality (CDC, 2009).</a:t>
            </a:r>
          </a:p>
          <a:p>
            <a:endParaRPr lang="en-US" dirty="0"/>
          </a:p>
        </p:txBody>
      </p:sp>
    </p:spTree>
    <p:extLst>
      <p:ext uri="{BB962C8B-B14F-4D97-AF65-F5344CB8AC3E}">
        <p14:creationId xmlns:p14="http://schemas.microsoft.com/office/powerpoint/2010/main" val="328991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9CED96-99B7-4F13-BB91-7FB92ECD9020}"/>
              </a:ext>
            </a:extLst>
          </p:cNvPr>
          <p:cNvSpPr txBox="1">
            <a:spLocks/>
          </p:cNvSpPr>
          <p:nvPr/>
        </p:nvSpPr>
        <p:spPr>
          <a:xfrm>
            <a:off x="457200" y="152400"/>
            <a:ext cx="8229600" cy="914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National Commission on Correctional Health Care (NCCHC)</a:t>
            </a:r>
            <a:endParaRPr lang="en-US" dirty="0"/>
          </a:p>
        </p:txBody>
      </p:sp>
      <p:sp>
        <p:nvSpPr>
          <p:cNvPr id="15" name="Content Placeholder 2">
            <a:extLst>
              <a:ext uri="{FF2B5EF4-FFF2-40B4-BE49-F238E27FC236}">
                <a16:creationId xmlns:a16="http://schemas.microsoft.com/office/drawing/2014/main" id="{8877ECD2-DA32-42E5-AD6A-F4D5111B53D1}"/>
              </a:ext>
            </a:extLst>
          </p:cNvPr>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a:t>Medical management of HIV in correctional settings should parallel that offered in the community. In regard to testing: </a:t>
            </a:r>
            <a:r>
              <a:rPr lang="en-US"/>
              <a:t>“HIV screening is recommended for patients in all health-care settings after the patient is notified that testing will be performed unless the patient declines (opt-out screening).” In regard to women, it adds: Consistent with CDC guidelines, all pregnant women should be tested for HIV and, if infected, given antiretroviral treatment to prevent transmission to the infant. Correctional administrators should make HIV education to women a priority and encourage them to be tested for HIV, especially if they are pregnant.” (October 2017) </a:t>
            </a:r>
            <a:r>
              <a:rPr lang="en-US" u="sng">
                <a:hlinkClick r:id="rId4"/>
              </a:rPr>
              <a:t>http://www.ncchc.org/administrative-management-of-hiv-in-correctional-institutions</a:t>
            </a:r>
            <a:r>
              <a:rPr lang="en-US"/>
              <a:t>. </a:t>
            </a:r>
            <a:endParaRPr lang="en-US" dirty="0"/>
          </a:p>
        </p:txBody>
      </p:sp>
    </p:spTree>
    <p:extLst>
      <p:ext uri="{BB962C8B-B14F-4D97-AF65-F5344CB8AC3E}">
        <p14:creationId xmlns:p14="http://schemas.microsoft.com/office/powerpoint/2010/main" val="30771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DE23069-6DF5-4504-8324-278B455F2340}"/>
              </a:ext>
            </a:extLst>
          </p:cNvPr>
          <p:cNvSpPr txBox="1">
            <a:spLocks/>
          </p:cNvSpPr>
          <p:nvPr/>
        </p:nvSpPr>
        <p:spPr>
          <a:xfrm>
            <a:off x="457200" y="136525"/>
            <a:ext cx="8229600" cy="990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Federal Bureau of Prisons</a:t>
            </a:r>
            <a:endParaRPr lang="en-US" dirty="0"/>
          </a:p>
        </p:txBody>
      </p:sp>
      <p:sp>
        <p:nvSpPr>
          <p:cNvPr id="15" name="Content Placeholder 2">
            <a:extLst>
              <a:ext uri="{FF2B5EF4-FFF2-40B4-BE49-F238E27FC236}">
                <a16:creationId xmlns:a16="http://schemas.microsoft.com/office/drawing/2014/main" id="{2C282E02-A371-4690-BECB-126E0F9B4C01}"/>
              </a:ext>
            </a:extLst>
          </p:cNvPr>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HIV testing “priority”:</a:t>
            </a:r>
          </a:p>
          <a:p>
            <a:pPr>
              <a:buFontTx/>
              <a:buChar char="-"/>
            </a:pPr>
            <a:r>
              <a:rPr lang="en-US" dirty="0" err="1"/>
              <a:t>Opt</a:t>
            </a:r>
            <a:r>
              <a:rPr lang="en-US" dirty="0"/>
              <a:t> out testing to all upon admission</a:t>
            </a:r>
          </a:p>
          <a:p>
            <a:pPr>
              <a:buFontTx/>
              <a:buChar char="-"/>
            </a:pPr>
            <a:r>
              <a:rPr lang="en-US" dirty="0"/>
              <a:t>Voluntary testing upon request, regardless of sentence</a:t>
            </a:r>
          </a:p>
          <a:p>
            <a:pPr>
              <a:buFontTx/>
              <a:buChar char="-"/>
            </a:pPr>
            <a:r>
              <a:rPr lang="en-US" dirty="0"/>
              <a:t>Mandatory when indications/risk factors and the test is clinically indicated and/or surveillance testing is required</a:t>
            </a:r>
          </a:p>
          <a:p>
            <a:pPr>
              <a:buFontTx/>
              <a:buChar char="-"/>
            </a:pPr>
            <a:r>
              <a:rPr lang="en-US" dirty="0"/>
              <a:t>Involuntary testing after exposure incident.</a:t>
            </a:r>
          </a:p>
          <a:p>
            <a:pPr marL="0" indent="0">
              <a:buFont typeface="Arial" pitchFamily="34" charset="0"/>
              <a:buNone/>
            </a:pPr>
            <a:endParaRPr lang="en-US" dirty="0"/>
          </a:p>
          <a:p>
            <a:pPr marL="0" indent="0">
              <a:buFont typeface="Arial" pitchFamily="34" charset="0"/>
              <a:buNone/>
            </a:pPr>
            <a:r>
              <a:rPr lang="en-US" dirty="0"/>
              <a:t>“All inmates tested for HIV infection should receive pre-test counseling from qualified health care personnel…. Counseling should provide information on HIV transmission, methods for preventing the spread of the virus while in prison and upon release to the community, and the meaning of the test results.” </a:t>
            </a:r>
          </a:p>
          <a:p>
            <a:pPr marL="0" indent="0">
              <a:buFont typeface="Arial" pitchFamily="34" charset="0"/>
              <a:buNone/>
            </a:pPr>
            <a:endParaRPr lang="en-US" dirty="0"/>
          </a:p>
        </p:txBody>
      </p:sp>
    </p:spTree>
    <p:extLst>
      <p:ext uri="{BB962C8B-B14F-4D97-AF65-F5344CB8AC3E}">
        <p14:creationId xmlns:p14="http://schemas.microsoft.com/office/powerpoint/2010/main" val="69736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3EA4F54-EE1E-4F17-83E3-0B33B4923EF8}"/>
              </a:ext>
            </a:extLst>
          </p:cNvPr>
          <p:cNvSpPr txBox="1">
            <a:spLocks/>
          </p:cNvSpPr>
          <p:nvPr/>
        </p:nvSpPr>
        <p:spPr>
          <a:xfrm>
            <a:off x="457200" y="136525"/>
            <a:ext cx="8229600" cy="990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Why Test?</a:t>
            </a:r>
            <a:endParaRPr lang="en-US" dirty="0"/>
          </a:p>
        </p:txBody>
      </p:sp>
      <p:sp>
        <p:nvSpPr>
          <p:cNvPr id="15" name="Content Placeholder 2">
            <a:extLst>
              <a:ext uri="{FF2B5EF4-FFF2-40B4-BE49-F238E27FC236}">
                <a16:creationId xmlns:a16="http://schemas.microsoft.com/office/drawing/2014/main" id="{E621A2DC-920B-4C26-A188-99954D7840F6}"/>
              </a:ext>
            </a:extLst>
          </p:cNvPr>
          <p:cNvSpPr txBox="1">
            <a:spLocks/>
          </p:cNvSpPr>
          <p:nvPr/>
        </p:nvSpPr>
        <p:spPr>
          <a:xfrm>
            <a:off x="457200" y="1752600"/>
            <a:ext cx="8229600" cy="43735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Studies suggest that learning of infection, affects HIV risk behaviors.</a:t>
            </a:r>
          </a:p>
          <a:p>
            <a:pPr marL="0" indent="0">
              <a:buFont typeface="Arial" pitchFamily="34" charset="0"/>
              <a:buNone/>
            </a:pPr>
            <a:endParaRPr lang="en-US" dirty="0"/>
          </a:p>
          <a:p>
            <a:pPr marL="0" indent="0">
              <a:buFont typeface="Arial" pitchFamily="34" charset="0"/>
              <a:buNone/>
            </a:pPr>
            <a:r>
              <a:rPr lang="en-US" b="1" i="1" dirty="0"/>
              <a:t>The transmission rate among those who do not know they are infected is 3.5 times higher than for people who know about their HIV infection. </a:t>
            </a:r>
            <a:r>
              <a:rPr lang="en-US" dirty="0"/>
              <a:t>When re-entering, individuals who know their HIV status and what to do to prevent the spread of HIV the result is increased public safety and public health (Pacific AIDS Education Center, 2008).</a:t>
            </a:r>
          </a:p>
        </p:txBody>
      </p:sp>
      <p:sp>
        <p:nvSpPr>
          <p:cNvPr id="16" name="Rectangle 15">
            <a:extLst>
              <a:ext uri="{FF2B5EF4-FFF2-40B4-BE49-F238E27FC236}">
                <a16:creationId xmlns:a16="http://schemas.microsoft.com/office/drawing/2014/main" id="{0E06E316-C2A0-4063-938D-FC90F2AEC2D8}"/>
              </a:ext>
            </a:extLst>
          </p:cNvPr>
          <p:cNvSpPr/>
          <p:nvPr/>
        </p:nvSpPr>
        <p:spPr>
          <a:xfrm>
            <a:off x="152400" y="1226842"/>
            <a:ext cx="762000" cy="31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Poll</a:t>
            </a:r>
            <a:r>
              <a:rPr lang="en-US" dirty="0"/>
              <a:t> 1</a:t>
            </a:r>
          </a:p>
        </p:txBody>
      </p:sp>
    </p:spTree>
    <p:extLst>
      <p:ext uri="{BB962C8B-B14F-4D97-AF65-F5344CB8AC3E}">
        <p14:creationId xmlns:p14="http://schemas.microsoft.com/office/powerpoint/2010/main" val="327445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C0DF54C-1712-4584-9030-8BF879D4C876}"/>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Role of RSAT Counselors</a:t>
            </a:r>
            <a:endParaRPr lang="en-US" dirty="0"/>
          </a:p>
        </p:txBody>
      </p:sp>
      <p:sp>
        <p:nvSpPr>
          <p:cNvPr id="15" name="Content Placeholder 2">
            <a:extLst>
              <a:ext uri="{FF2B5EF4-FFF2-40B4-BE49-F238E27FC236}">
                <a16:creationId xmlns:a16="http://schemas.microsoft.com/office/drawing/2014/main" id="{16561FEF-1396-405B-AA46-40A0CEB45DE0}"/>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5763" indent="-385763">
              <a:buFont typeface="Arial" pitchFamily="34" charset="0"/>
              <a:buAutoNum type="arabicParenR"/>
            </a:pPr>
            <a:r>
              <a:rPr lang="en-US" dirty="0"/>
              <a:t>Educate RSAT clients about testing, its benefits</a:t>
            </a:r>
          </a:p>
          <a:p>
            <a:pPr marL="385763" indent="-385763">
              <a:buFont typeface="Arial" pitchFamily="34" charset="0"/>
              <a:buAutoNum type="arabicParenR"/>
            </a:pPr>
            <a:r>
              <a:rPr lang="en-US" dirty="0"/>
              <a:t>Support clients from notification of results and care coordination</a:t>
            </a:r>
          </a:p>
          <a:p>
            <a:pPr marL="0" indent="0">
              <a:buFont typeface="Arial" pitchFamily="34" charset="0"/>
              <a:buNone/>
            </a:pPr>
            <a:endParaRPr lang="en-US" dirty="0"/>
          </a:p>
          <a:p>
            <a:pPr marL="0" indent="0">
              <a:buFont typeface="Arial" pitchFamily="34" charset="0"/>
              <a:buNone/>
            </a:pPr>
            <a:r>
              <a:rPr lang="en-US" dirty="0"/>
              <a:t>Staffs’ motivational skills can help clients choose safer sexual behavior, as well as addiction recovery and health. Staff can provide emotional support to clients living with HIV/AIDS and ensure available services are in place as they re-enter communities.</a:t>
            </a:r>
          </a:p>
          <a:p>
            <a:pPr marL="0" indent="0">
              <a:buFont typeface="Arial" pitchFamily="34" charset="0"/>
              <a:buNone/>
            </a:pPr>
            <a:endParaRPr lang="en-US" dirty="0"/>
          </a:p>
          <a:p>
            <a:pPr marL="0" indent="0">
              <a:buFont typeface="Arial" pitchFamily="34" charset="0"/>
              <a:buNone/>
            </a:pPr>
            <a:r>
              <a:rPr lang="en-US" dirty="0"/>
              <a:t>Keys:</a:t>
            </a:r>
          </a:p>
          <a:p>
            <a:pPr marL="385763" indent="-385763">
              <a:buFont typeface="Arial" pitchFamily="34" charset="0"/>
              <a:buAutoNum type="arabicParenR"/>
            </a:pPr>
            <a:r>
              <a:rPr lang="en-US" dirty="0"/>
              <a:t>Accurate information re. risk of transmission and prevention</a:t>
            </a:r>
          </a:p>
          <a:p>
            <a:pPr marL="385763" indent="-385763">
              <a:buFont typeface="Arial" pitchFamily="34" charset="0"/>
              <a:buAutoNum type="arabicParenR"/>
            </a:pPr>
            <a:r>
              <a:rPr lang="en-US" dirty="0"/>
              <a:t>Benefits of knowing HIV status, reassure that it is no longer a death sentence</a:t>
            </a:r>
          </a:p>
          <a:p>
            <a:pPr marL="385763" indent="-385763">
              <a:buFont typeface="Arial" pitchFamily="34" charset="0"/>
              <a:buAutoNum type="arabicParenR"/>
            </a:pPr>
            <a:r>
              <a:rPr lang="en-US" dirty="0"/>
              <a:t>If test negative, clients may be more motivated to learn how to remain that way.</a:t>
            </a:r>
          </a:p>
          <a:p>
            <a:pPr marL="0" indent="0">
              <a:buFont typeface="Arial" pitchFamily="34" charset="0"/>
              <a:buNone/>
            </a:pPr>
            <a:endParaRPr lang="en-US" dirty="0"/>
          </a:p>
        </p:txBody>
      </p:sp>
    </p:spTree>
    <p:extLst>
      <p:ext uri="{BB962C8B-B14F-4D97-AF65-F5344CB8AC3E}">
        <p14:creationId xmlns:p14="http://schemas.microsoft.com/office/powerpoint/2010/main" val="308347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5B764FC-9F4F-4EF3-866B-F8D72C17A913}"/>
              </a:ext>
            </a:extLst>
          </p:cNvPr>
          <p:cNvSpPr txBox="1">
            <a:spLocks/>
          </p:cNvSpPr>
          <p:nvPr/>
        </p:nvSpPr>
        <p:spPr>
          <a:xfrm>
            <a:off x="457200" y="136526"/>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Be Prepared to Answer….</a:t>
            </a:r>
          </a:p>
        </p:txBody>
      </p:sp>
      <p:sp>
        <p:nvSpPr>
          <p:cNvPr id="15" name="Content Placeholder 2">
            <a:extLst>
              <a:ext uri="{FF2B5EF4-FFF2-40B4-BE49-F238E27FC236}">
                <a16:creationId xmlns:a16="http://schemas.microsoft.com/office/drawing/2014/main" id="{C66C2957-6DB8-46B5-A705-83A547E74CC6}"/>
              </a:ext>
            </a:extLst>
          </p:cNvPr>
          <p:cNvSpPr txBox="1">
            <a:spLocks/>
          </p:cNvSpPr>
          <p:nvPr/>
        </p:nvSpPr>
        <p:spPr>
          <a:xfrm>
            <a:off x="381000" y="1295402"/>
            <a:ext cx="8458200" cy="4830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400" dirty="0"/>
              <a:t>(RSAT client concerns): </a:t>
            </a:r>
            <a:r>
              <a:rPr lang="en-US" sz="2400" i="1" dirty="0"/>
              <a:t>I am not gay or nothing and I don’t like that they wanted to see if I had AIDS. That pissed me off. Why did they do that? </a:t>
            </a:r>
          </a:p>
          <a:p>
            <a:pPr marL="0" indent="0">
              <a:spcAft>
                <a:spcPts val="600"/>
              </a:spcAft>
              <a:buFont typeface="Arial" pitchFamily="34" charset="0"/>
              <a:buNone/>
            </a:pPr>
            <a:r>
              <a:rPr lang="en-US" sz="2400" i="1" dirty="0"/>
              <a:t>If I take the test, how long do I have to wait to find out the answer?</a:t>
            </a:r>
          </a:p>
          <a:p>
            <a:pPr marL="0" indent="0">
              <a:spcAft>
                <a:spcPts val="600"/>
              </a:spcAft>
              <a:buFont typeface="Arial" pitchFamily="34" charset="0"/>
              <a:buNone/>
            </a:pPr>
            <a:r>
              <a:rPr lang="en-US" sz="2400" i="1" dirty="0"/>
              <a:t>I’m not taking the test because they send you to some crappy place up north with a bunch of skinners and tell everyone you got the worm. Are they going to tell my wife?</a:t>
            </a:r>
          </a:p>
          <a:p>
            <a:pPr marL="0" indent="0">
              <a:spcAft>
                <a:spcPts val="600"/>
              </a:spcAft>
              <a:buFont typeface="Arial" pitchFamily="34" charset="0"/>
              <a:buNone/>
            </a:pPr>
            <a:r>
              <a:rPr lang="en-US" sz="2400" i="1" dirty="0"/>
              <a:t>Even if I had it, I wouldn’t want to know. I can’t stay clean anyway so why should I find out something that will make me want to get high more?</a:t>
            </a:r>
          </a:p>
          <a:p>
            <a:pPr marL="0" indent="0">
              <a:spcAft>
                <a:spcPts val="600"/>
              </a:spcAft>
              <a:buFont typeface="Arial" pitchFamily="34" charset="0"/>
              <a:buNone/>
            </a:pPr>
            <a:r>
              <a:rPr lang="en-US" sz="2400" i="1" dirty="0"/>
              <a:t>What can you do for me in here if I was sick?</a:t>
            </a:r>
            <a:endParaRPr lang="en-US" sz="2400" dirty="0"/>
          </a:p>
        </p:txBody>
      </p:sp>
    </p:spTree>
    <p:extLst>
      <p:ext uri="{BB962C8B-B14F-4D97-AF65-F5344CB8AC3E}">
        <p14:creationId xmlns:p14="http://schemas.microsoft.com/office/powerpoint/2010/main" val="287786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D10FF4B-61C5-4A08-9CDA-203D9A8E0BDC}"/>
              </a:ext>
            </a:extLst>
          </p:cNvPr>
          <p:cNvSpPr txBox="1">
            <a:spLocks/>
          </p:cNvSpPr>
          <p:nvPr/>
        </p:nvSpPr>
        <p:spPr>
          <a:xfrm>
            <a:off x="457200" y="164398"/>
            <a:ext cx="8229600" cy="9024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Answers</a:t>
            </a:r>
            <a:endParaRPr lang="en-US" dirty="0"/>
          </a:p>
        </p:txBody>
      </p:sp>
      <p:sp>
        <p:nvSpPr>
          <p:cNvPr id="15" name="Content Placeholder 2">
            <a:extLst>
              <a:ext uri="{FF2B5EF4-FFF2-40B4-BE49-F238E27FC236}">
                <a16:creationId xmlns:a16="http://schemas.microsoft.com/office/drawing/2014/main" id="{FB6B186C-1C3B-4AE7-813A-B03801515754}"/>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Look up state laws, notification requirements and procedures</a:t>
            </a:r>
          </a:p>
          <a:p>
            <a:r>
              <a:rPr lang="en-US" dirty="0"/>
              <a:t>Institutional testing policies and procedures</a:t>
            </a:r>
          </a:p>
          <a:p>
            <a:r>
              <a:rPr lang="en-US" dirty="0"/>
              <a:t>Material and fact sheets for clients and their families</a:t>
            </a:r>
          </a:p>
          <a:p>
            <a:r>
              <a:rPr lang="en-US" dirty="0"/>
              <a:t>Hotline number for questions</a:t>
            </a:r>
          </a:p>
          <a:p>
            <a:r>
              <a:rPr lang="en-US" dirty="0"/>
              <a:t>Evidence-based HIV treatment and prevention practices</a:t>
            </a:r>
          </a:p>
          <a:p>
            <a:pPr marL="0" indent="0">
              <a:buFont typeface="Arial" pitchFamily="34" charset="0"/>
              <a:buNone/>
            </a:pPr>
            <a:endParaRPr lang="en-US" dirty="0"/>
          </a:p>
          <a:p>
            <a:pPr marL="0" indent="0">
              <a:buFont typeface="Arial" pitchFamily="34" charset="0"/>
              <a:buNone/>
            </a:pPr>
            <a:r>
              <a:rPr lang="en-US" dirty="0"/>
              <a:t>Resources: CDC, HIV/AIDS Bureau of HHS, Health Resources and Services Administration (HRSA), HDDS Clinical Care Guidelines, National HIV/AIDS Clinicians Consultation Center, </a:t>
            </a:r>
            <a:r>
              <a:rPr lang="en-US" dirty="0" err="1"/>
              <a:t>PepLine</a:t>
            </a:r>
            <a:r>
              <a:rPr lang="en-US" dirty="0"/>
              <a:t> (888-448-4911), Warmline (800-933-3413), The AIDS Education and Training Centers (AETC) </a:t>
            </a:r>
          </a:p>
          <a:p>
            <a:pPr marL="0" indent="0">
              <a:buFont typeface="Arial" pitchFamily="34" charset="0"/>
              <a:buNone/>
            </a:pPr>
            <a:r>
              <a:rPr lang="en-US" i="1" dirty="0"/>
              <a:t>National State HIV Testing Laws Compendium</a:t>
            </a:r>
            <a:r>
              <a:rPr lang="en-US" dirty="0"/>
              <a:t>, describing testing laws and policies for each state, online at: http://www.ucsf.edu/hivcntr/StateLaws/Index.html </a:t>
            </a:r>
          </a:p>
          <a:p>
            <a:pPr marL="0" indent="0">
              <a:buFont typeface="Arial" pitchFamily="34" charset="0"/>
              <a:buNone/>
            </a:pPr>
            <a:endParaRPr lang="en-US" dirty="0"/>
          </a:p>
        </p:txBody>
      </p:sp>
    </p:spTree>
    <p:extLst>
      <p:ext uri="{BB962C8B-B14F-4D97-AF65-F5344CB8AC3E}">
        <p14:creationId xmlns:p14="http://schemas.microsoft.com/office/powerpoint/2010/main" val="35704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593D5D6-AC41-43FC-905D-0E73F8E70273}"/>
              </a:ext>
            </a:extLst>
          </p:cNvPr>
          <p:cNvSpPr txBox="1">
            <a:spLocks/>
          </p:cNvSpPr>
          <p:nvPr/>
        </p:nvSpPr>
        <p:spPr>
          <a:xfrm>
            <a:off x="457200" y="164397"/>
            <a:ext cx="8229600" cy="9024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Tested, Now what?</a:t>
            </a:r>
          </a:p>
        </p:txBody>
      </p:sp>
      <p:sp>
        <p:nvSpPr>
          <p:cNvPr id="15" name="Content Placeholder 2">
            <a:extLst>
              <a:ext uri="{FF2B5EF4-FFF2-40B4-BE49-F238E27FC236}">
                <a16:creationId xmlns:a16="http://schemas.microsoft.com/office/drawing/2014/main" id="{C1B23F09-E183-4CD9-BE05-718E124ABF29}"/>
              </a:ext>
            </a:extLst>
          </p:cNvPr>
          <p:cNvSpPr txBox="1">
            <a:spLocks/>
          </p:cNvSpPr>
          <p:nvPr/>
        </p:nvSpPr>
        <p:spPr>
          <a:xfrm>
            <a:off x="457200" y="1371600"/>
            <a:ext cx="8229600" cy="4754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400" dirty="0"/>
              <a:t>Detection is only the first step.</a:t>
            </a:r>
          </a:p>
          <a:p>
            <a:pPr marL="0" indent="0">
              <a:spcAft>
                <a:spcPts val="600"/>
              </a:spcAft>
              <a:buNone/>
            </a:pPr>
            <a:r>
              <a:rPr lang="en-US" sz="2400" dirty="0"/>
              <a:t>Concern to begin antiretroviral medication treatment regimens while someone is incarcerated if not continued without break in the community.  Halting medication, intermittent administration, or habitually missing doses has caused some strains of HIV to mutate and create new iterations of the virus that resist medication.</a:t>
            </a:r>
          </a:p>
          <a:p>
            <a:pPr marL="0" indent="0">
              <a:spcAft>
                <a:spcPts val="600"/>
              </a:spcAft>
              <a:buNone/>
            </a:pPr>
            <a:r>
              <a:rPr lang="en-US" sz="2400" dirty="0"/>
              <a:t>RSAT staff members need to be </a:t>
            </a:r>
            <a:r>
              <a:rPr lang="en-US" sz="2400" b="1" dirty="0"/>
              <a:t>armed with the facts</a:t>
            </a:r>
            <a:r>
              <a:rPr lang="en-US" sz="2400" dirty="0"/>
              <a:t>, prepared to </a:t>
            </a:r>
            <a:r>
              <a:rPr lang="en-US" sz="2400" b="1" dirty="0"/>
              <a:t>educate clients </a:t>
            </a:r>
            <a:r>
              <a:rPr lang="en-US" sz="2400" dirty="0"/>
              <a:t>about prevention and the risks of HIV transmission, extol the </a:t>
            </a:r>
            <a:r>
              <a:rPr lang="en-US" sz="2400" b="1" dirty="0"/>
              <a:t>benefits of testing</a:t>
            </a:r>
            <a:r>
              <a:rPr lang="en-US" sz="2400" dirty="0"/>
              <a:t>, increase </a:t>
            </a:r>
            <a:r>
              <a:rPr lang="en-US" sz="2400" b="1" dirty="0"/>
              <a:t>motivation to change </a:t>
            </a:r>
            <a:r>
              <a:rPr lang="en-US" sz="2400" dirty="0"/>
              <a:t>high-risk behaviors, and </a:t>
            </a:r>
            <a:r>
              <a:rPr lang="en-US" sz="2400" b="1" dirty="0"/>
              <a:t>provide support </a:t>
            </a:r>
            <a:r>
              <a:rPr lang="en-US" sz="2400" dirty="0"/>
              <a:t>to those in substance treatment who maybe living with HIV/AIDS.</a:t>
            </a:r>
          </a:p>
        </p:txBody>
      </p:sp>
    </p:spTree>
    <p:extLst>
      <p:ext uri="{BB962C8B-B14F-4D97-AF65-F5344CB8AC3E}">
        <p14:creationId xmlns:p14="http://schemas.microsoft.com/office/powerpoint/2010/main" val="320033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57E8CEC-18DD-4249-94D3-4796920A3711}"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11/28/2017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F1F2B6-E6E2-4523-826D-D20AA9130A49}" type="slidenum">
              <a:rPr lang="en-US" altLang="en-US" sz="1200" smtClean="0">
                <a:solidFill>
                  <a:schemeClr val="bg1"/>
                </a:solidFill>
                <a:latin typeface="Arial" panose="020B0604020202020204" pitchFamily="34" charset="0"/>
              </a:rPr>
              <a:pPr>
                <a:spcBef>
                  <a:spcPct val="0"/>
                </a:spcBef>
                <a:buFontTx/>
                <a:buNone/>
              </a:pPr>
              <a:t>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593D5D6-AC41-43FC-905D-0E73F8E70273}"/>
              </a:ext>
            </a:extLst>
          </p:cNvPr>
          <p:cNvSpPr txBox="1">
            <a:spLocks/>
          </p:cNvSpPr>
          <p:nvPr/>
        </p:nvSpPr>
        <p:spPr>
          <a:xfrm>
            <a:off x="457200" y="164397"/>
            <a:ext cx="8229600" cy="9024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issues in SUD Treatment</a:t>
            </a:r>
            <a:endParaRPr lang="en-US" dirty="0"/>
          </a:p>
        </p:txBody>
      </p:sp>
      <p:sp>
        <p:nvSpPr>
          <p:cNvPr id="15" name="Content Placeholder 2">
            <a:extLst>
              <a:ext uri="{FF2B5EF4-FFF2-40B4-BE49-F238E27FC236}">
                <a16:creationId xmlns:a16="http://schemas.microsoft.com/office/drawing/2014/main" id="{C1B23F09-E183-4CD9-BE05-718E124ABF29}"/>
              </a:ext>
            </a:extLst>
          </p:cNvPr>
          <p:cNvSpPr txBox="1">
            <a:spLocks/>
          </p:cNvSpPr>
          <p:nvPr/>
        </p:nvSpPr>
        <p:spPr>
          <a:xfrm>
            <a:off x="457200" y="1371600"/>
            <a:ext cx="8229600" cy="47545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Drug and alcohol use places people at a higher risk for contracting HIV infection. People in the advanced stages of alcohol and drug addiction have a higher likelihood of experiencing multiple health problems that can make them more vulnerable to HIV infection and to the progression of AIDS related diseases, including Hepatitis and other STI’s. About 4 of every 10 AIDS deaths are related to drug abuse (NIDA, 2010). </a:t>
            </a:r>
          </a:p>
          <a:p>
            <a:pPr marL="0" indent="0">
              <a:buFont typeface="Arial" pitchFamily="34" charset="0"/>
              <a:buNone/>
            </a:pPr>
            <a:endParaRPr lang="en-US" dirty="0"/>
          </a:p>
          <a:p>
            <a:pPr marL="0" indent="0">
              <a:buFont typeface="Arial" pitchFamily="34" charset="0"/>
              <a:buNone/>
            </a:pPr>
            <a:r>
              <a:rPr lang="en-US" b="1" dirty="0"/>
              <a:t>Note:</a:t>
            </a:r>
            <a:r>
              <a:rPr lang="en-US" dirty="0"/>
              <a:t> Although medication assisted treatment (MAT) has become recognized as part of the standard of care for opioid use disorder, not all of the FDA approved medications are compatible with medications taken by persons being treated for AIDS.  According to a SAMHSA Review (SAMHSA, 2016 ), “(t)here appear to be fewer potential interactions between buprenorphine and </a:t>
            </a:r>
            <a:r>
              <a:rPr lang="en-US" dirty="0" err="1"/>
              <a:t>antiretrovirals</a:t>
            </a:r>
            <a:r>
              <a:rPr lang="en-US" dirty="0"/>
              <a:t> (ARVs) than between methadone and ARVs….There appear to be no significant interactions between buprenorphine and most HCV medications.”</a:t>
            </a:r>
          </a:p>
        </p:txBody>
      </p:sp>
    </p:spTree>
    <p:extLst>
      <p:ext uri="{BB962C8B-B14F-4D97-AF65-F5344CB8AC3E}">
        <p14:creationId xmlns:p14="http://schemas.microsoft.com/office/powerpoint/2010/main" val="297400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3A86BAF-9A71-4D32-AD45-7001707C5BED}"/>
              </a:ext>
            </a:extLst>
          </p:cNvPr>
          <p:cNvSpPr txBox="1">
            <a:spLocks/>
          </p:cNvSpPr>
          <p:nvPr/>
        </p:nvSpPr>
        <p:spPr>
          <a:xfrm>
            <a:off x="457200" y="228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and SUDs</a:t>
            </a:r>
            <a:endParaRPr lang="en-US" dirty="0"/>
          </a:p>
        </p:txBody>
      </p:sp>
      <p:sp>
        <p:nvSpPr>
          <p:cNvPr id="15" name="Content Placeholder 2">
            <a:extLst>
              <a:ext uri="{FF2B5EF4-FFF2-40B4-BE49-F238E27FC236}">
                <a16:creationId xmlns:a16="http://schemas.microsoft.com/office/drawing/2014/main" id="{A07AFFBF-1D1B-44CF-A146-7A75FC7A4A2D}"/>
              </a:ext>
            </a:extLst>
          </p:cNvPr>
          <p:cNvSpPr txBox="1">
            <a:spLocks/>
          </p:cNvSpPr>
          <p:nvPr/>
        </p:nvSpPr>
        <p:spPr>
          <a:xfrm>
            <a:off x="457200" y="16002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Extremely high risk for high risk behavior upon release, making up for lost time in regard to (unsafe) sexual and drug behavior if not convinced otherwise….</a:t>
            </a:r>
          </a:p>
          <a:p>
            <a:r>
              <a:rPr lang="en-US" dirty="0"/>
              <a:t>High death rate immediately upon release, 12 times general population within 2 weeks, 124 times for death by drug overdose….(</a:t>
            </a:r>
            <a:r>
              <a:rPr lang="en-US" dirty="0" err="1"/>
              <a:t>Binswinger</a:t>
            </a:r>
            <a:r>
              <a:rPr lang="en-US" dirty="0"/>
              <a:t>, 2007)</a:t>
            </a:r>
          </a:p>
          <a:p>
            <a:r>
              <a:rPr lang="en-US" b="1" dirty="0"/>
              <a:t>Hepatitis co-infection </a:t>
            </a:r>
            <a:r>
              <a:rPr lang="en-US" dirty="0"/>
              <a:t>is fairly common among HIV+ injection drug users. Liver disease due to HCV infection is a leading cause of non-AIDS-related morbidity and mortality in HIV-infected patients (CDC, 2010).</a:t>
            </a:r>
          </a:p>
          <a:p>
            <a:pPr marL="0" indent="0">
              <a:buFont typeface="Arial" pitchFamily="34" charset="0"/>
              <a:buNone/>
            </a:pPr>
            <a:endParaRPr lang="en-US" dirty="0"/>
          </a:p>
        </p:txBody>
      </p:sp>
    </p:spTree>
    <p:extLst>
      <p:ext uri="{BB962C8B-B14F-4D97-AF65-F5344CB8AC3E}">
        <p14:creationId xmlns:p14="http://schemas.microsoft.com/office/powerpoint/2010/main" val="846134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1475295" y="1187991"/>
            <a:ext cx="6373305" cy="584775"/>
          </a:xfrm>
          <a:prstGeom prst="rect">
            <a:avLst/>
          </a:prstGeom>
        </p:spPr>
        <p:txBody>
          <a:bodyPr wrap="square">
            <a:spAutoFit/>
          </a:bodyPr>
          <a:lstStyle/>
          <a:p>
            <a:pPr algn="ctr"/>
            <a:r>
              <a:rPr lang="en-US" sz="3200" i="1" dirty="0"/>
              <a:t>1) Those Refusing Testing</a:t>
            </a:r>
            <a:endParaRPr lang="en-US" sz="3200" dirty="0"/>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1981200"/>
            <a:ext cx="82296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a:t>Offenders reluctant to disclose their status may benefit from individual counseling sessions that review risk reduction principles; a clear discussion of confidentiality limits; participation in HIV education groups; assurances and measures to protect confidentiality and collaborative sessions with medical staff. In addition to trust and rapport building, RSAT staff can assure clients that testing and medical treatment is voluntary (unless facility policy mandates it); they can offer hope. In late stage addiction it is common for clients to feel hopeless. Research also indicates that many HIV+ inmates do not seek treatment because they think they are going to die anyway (Okie, 2007). It is important to educate clients about treatment advances and improved prognoses for people .</a:t>
            </a:r>
          </a:p>
        </p:txBody>
      </p:sp>
      <p:sp>
        <p:nvSpPr>
          <p:cNvPr id="5" name="Rectangle 4">
            <a:extLst>
              <a:ext uri="{FF2B5EF4-FFF2-40B4-BE49-F238E27FC236}">
                <a16:creationId xmlns:a16="http://schemas.microsoft.com/office/drawing/2014/main" id="{A75BA51F-F040-456B-9913-815DB010CC20}"/>
              </a:ext>
            </a:extLst>
          </p:cNvPr>
          <p:cNvSpPr/>
          <p:nvPr/>
        </p:nvSpPr>
        <p:spPr>
          <a:xfrm>
            <a:off x="152400" y="1226842"/>
            <a:ext cx="762000" cy="31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Poll</a:t>
            </a:r>
            <a:r>
              <a:rPr lang="en-US" dirty="0"/>
              <a:t> 2</a:t>
            </a:r>
          </a:p>
        </p:txBody>
      </p:sp>
    </p:spTree>
    <p:extLst>
      <p:ext uri="{BB962C8B-B14F-4D97-AF65-F5344CB8AC3E}">
        <p14:creationId xmlns:p14="http://schemas.microsoft.com/office/powerpoint/2010/main" val="2806300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914400" y="1406098"/>
            <a:ext cx="7315199" cy="830997"/>
          </a:xfrm>
          <a:prstGeom prst="rect">
            <a:avLst/>
          </a:prstGeom>
        </p:spPr>
        <p:txBody>
          <a:bodyPr wrap="square">
            <a:spAutoFit/>
          </a:bodyPr>
          <a:lstStyle/>
          <a:p>
            <a:pPr algn="ctr"/>
            <a:r>
              <a:rPr lang="en-US" sz="2400" i="1" dirty="0"/>
              <a:t>2) Those knowing HIV status, but have not received treatment, coming from underserved communities</a:t>
            </a:r>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2354997"/>
            <a:ext cx="8229600" cy="40759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These clients benefit from periodic medical evaluations and routine care for HIV+ individuals, including </a:t>
            </a:r>
            <a:r>
              <a:rPr lang="en-US" sz="2000" i="1" dirty="0"/>
              <a:t>Immunological Monitoring, </a:t>
            </a:r>
            <a:r>
              <a:rPr lang="en-US" sz="2000" dirty="0"/>
              <a:t>which provides information about T-cell counts and viral levels. Blood tests measure CD4+ cell counts (information about immune system function) and plasma HIV RNA levels (the amount of HIV virus present). This helps medical staff determine when to recommend starting anti-retroviral treatment. Other services include: diagnostic tests for TB and other conditions, pap smears for women, testing for hepatitis and other co-infections; vaccinations/ immunization for Hepatitis A and B, influenza and viral pneumonia; and treatment for common conditions. RSAT staff can outline the advantages of getting medical care and encourage clients to work with medical staff. </a:t>
            </a:r>
          </a:p>
        </p:txBody>
      </p:sp>
    </p:spTree>
    <p:extLst>
      <p:ext uri="{BB962C8B-B14F-4D97-AF65-F5344CB8AC3E}">
        <p14:creationId xmlns:p14="http://schemas.microsoft.com/office/powerpoint/2010/main" val="67002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990600" y="1187991"/>
            <a:ext cx="7086599" cy="584775"/>
          </a:xfrm>
          <a:prstGeom prst="rect">
            <a:avLst/>
          </a:prstGeom>
        </p:spPr>
        <p:txBody>
          <a:bodyPr wrap="square">
            <a:spAutoFit/>
          </a:bodyPr>
          <a:lstStyle/>
          <a:p>
            <a:pPr algn="ctr"/>
            <a:r>
              <a:rPr lang="en-US" sz="3200" i="1" dirty="0"/>
              <a:t>3) HIV +, but not yet needing medical RX</a:t>
            </a:r>
            <a:endParaRPr lang="en-US" sz="3200" dirty="0"/>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1981200"/>
            <a:ext cx="82296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These clients benefit from HIV education and risk reduction counseling as part of their substance treatment plan. Staff can help these clients focus on recovery from alcohol and drug addiction, knowledge of harm reduction strategies, safer sexual behaviors, self-care, health and wellness, and ensure they are screened for co-occurring mental health disorders as needed. Re-entry planning and access to community care for both HIV health needs and substance use treatment and recovery support are essential. Documentation of HIV status, medical records and lab results are critical for HIV+ inmates transferring between facilities, beginning work release programs or leaving facilities. </a:t>
            </a:r>
          </a:p>
        </p:txBody>
      </p:sp>
    </p:spTree>
    <p:extLst>
      <p:ext uri="{BB962C8B-B14F-4D97-AF65-F5344CB8AC3E}">
        <p14:creationId xmlns:p14="http://schemas.microsoft.com/office/powerpoint/2010/main" val="198693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533400" y="1187991"/>
            <a:ext cx="8000999" cy="523220"/>
          </a:xfrm>
          <a:prstGeom prst="rect">
            <a:avLst/>
          </a:prstGeom>
        </p:spPr>
        <p:txBody>
          <a:bodyPr wrap="square">
            <a:spAutoFit/>
          </a:bodyPr>
          <a:lstStyle/>
          <a:p>
            <a:pPr algn="ctr"/>
            <a:r>
              <a:rPr lang="en-US" sz="2800" i="1" dirty="0"/>
              <a:t>4) Need for HIV Treatment in Prisons/Jails</a:t>
            </a:r>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2187090"/>
            <a:ext cx="8229600" cy="42438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Studies have found that 75% of HIV-positive incarcerated individuals receive their first antiretroviral treatment while incarcerated, underscoring the importance of integrating HIV/AIDS treatment into RSAT programming (Baillargeon J et al. </a:t>
            </a:r>
            <a:r>
              <a:rPr lang="en-US" sz="2000" i="1" dirty="0"/>
              <a:t>Accessing antiretroviral therapy following release from prison</a:t>
            </a:r>
            <a:r>
              <a:rPr lang="en-US" sz="2000" dirty="0"/>
              <a:t>. JAMA 301: 848-857, 2009.)</a:t>
            </a:r>
          </a:p>
          <a:p>
            <a:endParaRPr lang="en-US" sz="2000" dirty="0"/>
          </a:p>
          <a:p>
            <a:r>
              <a:rPr lang="en-US" sz="2000" dirty="0"/>
              <a:t>A study of over 1000 inmates who received 6 months of treatment while in custody found that 59% of them had undetectable viral loads by the time they left prison (Hubbard, Jones and O’Leary, 2010). </a:t>
            </a:r>
          </a:p>
        </p:txBody>
      </p:sp>
    </p:spTree>
    <p:extLst>
      <p:ext uri="{BB962C8B-B14F-4D97-AF65-F5344CB8AC3E}">
        <p14:creationId xmlns:p14="http://schemas.microsoft.com/office/powerpoint/2010/main" val="52955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1475295" y="1187991"/>
            <a:ext cx="6373305" cy="584775"/>
          </a:xfrm>
          <a:prstGeom prst="rect">
            <a:avLst/>
          </a:prstGeom>
        </p:spPr>
        <p:txBody>
          <a:bodyPr wrap="square">
            <a:spAutoFit/>
          </a:bodyPr>
          <a:lstStyle/>
          <a:p>
            <a:pPr algn="ctr"/>
            <a:r>
              <a:rPr lang="en-US" sz="3200" i="1" dirty="0"/>
              <a:t>Need Medication Treatment</a:t>
            </a:r>
            <a:endParaRPr lang="en-US" sz="3200" dirty="0"/>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1981200"/>
            <a:ext cx="82296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000" dirty="0"/>
              <a:t>Treatment Initiation-of ART is recommended for most individuals with a CD4 cell count of less than 350 to 500. Most HIV+ clients who are asymptomatic do not initiate ART unless they have a CDC4 cell count of less than 350, but other medical factors may influence the recommendation to begin treatment. </a:t>
            </a:r>
          </a:p>
          <a:p>
            <a:pPr>
              <a:buFont typeface="Wingdings" panose="05000000000000000000" pitchFamily="2" charset="2"/>
              <a:buChar char="Ø"/>
            </a:pPr>
            <a:r>
              <a:rPr lang="en-US" sz="2000" i="1" dirty="0"/>
              <a:t>Regardless of CD4 count, initiation of ART is strongly recommended for individuals with the following conditions: </a:t>
            </a:r>
            <a:endParaRPr lang="en-US" sz="2000" dirty="0"/>
          </a:p>
          <a:p>
            <a:pPr lvl="1">
              <a:buFont typeface="Wingdings" panose="05000000000000000000" pitchFamily="2" charset="2"/>
              <a:buChar char="v"/>
            </a:pPr>
            <a:r>
              <a:rPr lang="en-US" sz="1600" dirty="0"/>
              <a:t>Pregnancy (see guidelines for more detailed discussion) </a:t>
            </a:r>
          </a:p>
          <a:p>
            <a:pPr lvl="1">
              <a:buFont typeface="Wingdings" panose="05000000000000000000" pitchFamily="2" charset="2"/>
              <a:buChar char="v"/>
            </a:pPr>
            <a:r>
              <a:rPr lang="en-US" sz="1600" dirty="0"/>
              <a:t>History of an AIDS-defining illness </a:t>
            </a:r>
          </a:p>
          <a:p>
            <a:pPr lvl="1">
              <a:buFont typeface="Wingdings" panose="05000000000000000000" pitchFamily="2" charset="2"/>
              <a:buChar char="v"/>
            </a:pPr>
            <a:r>
              <a:rPr lang="en-US" sz="1600" dirty="0"/>
              <a:t>HIV-associated nephropathy </a:t>
            </a:r>
          </a:p>
          <a:p>
            <a:pPr lvl="1">
              <a:buFont typeface="Wingdings" panose="05000000000000000000" pitchFamily="2" charset="2"/>
              <a:buChar char="v"/>
            </a:pPr>
            <a:r>
              <a:rPr lang="en-US" sz="1600" dirty="0"/>
              <a:t>HIV/hepatitis B virus co-infection pretreatment </a:t>
            </a:r>
          </a:p>
          <a:p>
            <a:pPr marL="457200" lvl="1" indent="0">
              <a:buNone/>
            </a:pPr>
            <a:r>
              <a:rPr lang="en-US" sz="1600" i="1" dirty="0"/>
              <a:t>Summary of DHHS Recommendation for Initiating Anti-retroviral Treatment (2012)</a:t>
            </a:r>
            <a:endParaRPr lang="en-US" sz="1600" dirty="0"/>
          </a:p>
        </p:txBody>
      </p:sp>
    </p:spTree>
    <p:extLst>
      <p:ext uri="{BB962C8B-B14F-4D97-AF65-F5344CB8AC3E}">
        <p14:creationId xmlns:p14="http://schemas.microsoft.com/office/powerpoint/2010/main" val="71545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FE23C3A-5D9F-4E79-9FCA-D72F40899421}"/>
              </a:ext>
            </a:extLst>
          </p:cNvPr>
          <p:cNvSpPr txBox="1">
            <a:spLocks/>
          </p:cNvSpPr>
          <p:nvPr/>
        </p:nvSpPr>
        <p:spPr>
          <a:xfrm>
            <a:off x="457200" y="2286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Role of RSAT in Addressing HIV</a:t>
            </a:r>
            <a:endParaRPr lang="en-US" i="1" dirty="0"/>
          </a:p>
        </p:txBody>
      </p:sp>
      <p:sp>
        <p:nvSpPr>
          <p:cNvPr id="4" name="Rectangle 3">
            <a:extLst>
              <a:ext uri="{FF2B5EF4-FFF2-40B4-BE49-F238E27FC236}">
                <a16:creationId xmlns:a16="http://schemas.microsoft.com/office/drawing/2014/main" id="{DD8C2203-2F10-4A90-809C-79331F4B2816}"/>
              </a:ext>
            </a:extLst>
          </p:cNvPr>
          <p:cNvSpPr/>
          <p:nvPr/>
        </p:nvSpPr>
        <p:spPr>
          <a:xfrm>
            <a:off x="533400" y="1187991"/>
            <a:ext cx="8000999" cy="523220"/>
          </a:xfrm>
          <a:prstGeom prst="rect">
            <a:avLst/>
          </a:prstGeom>
        </p:spPr>
        <p:txBody>
          <a:bodyPr wrap="square">
            <a:spAutoFit/>
          </a:bodyPr>
          <a:lstStyle/>
          <a:p>
            <a:pPr algn="ctr"/>
            <a:r>
              <a:rPr lang="en-US" sz="2800" i="1" dirty="0"/>
              <a:t>5) Have full blown AIDS</a:t>
            </a:r>
          </a:p>
        </p:txBody>
      </p:sp>
      <p:sp>
        <p:nvSpPr>
          <p:cNvPr id="15" name="Content Placeholder 2">
            <a:extLst>
              <a:ext uri="{FF2B5EF4-FFF2-40B4-BE49-F238E27FC236}">
                <a16:creationId xmlns:a16="http://schemas.microsoft.com/office/drawing/2014/main" id="{000C0176-8B12-4677-9818-13E077E019A4}"/>
              </a:ext>
            </a:extLst>
          </p:cNvPr>
          <p:cNvSpPr txBox="1">
            <a:spLocks/>
          </p:cNvSpPr>
          <p:nvPr/>
        </p:nvSpPr>
        <p:spPr>
          <a:xfrm>
            <a:off x="457200" y="1905000"/>
            <a:ext cx="8229600" cy="45259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These clients may be very ill and symptomatic and may require medical care that interferes with program participation. Clients should </a:t>
            </a:r>
            <a:r>
              <a:rPr lang="en-US" sz="1800" b="1" u="sng" dirty="0"/>
              <a:t>not</a:t>
            </a:r>
            <a:r>
              <a:rPr lang="en-US" sz="1800" dirty="0"/>
              <a:t> be excluded from programming solely on the basis of their health status. Each individual’s wishes should be respected along with the medical recommendations of the clinical care team. If participation in RSAT program activities interferes with meeting medical care needs, places a burden or presents a risk to the client, then alternate arrangements for recovery support are in order. End stage AIDS patients often require analgesic medications for pain management. Substance treatment professionals can support the care team by providing information on minimizing the potential for abuse, encouraging clients to adherence to doctors’ orders, and helping them work through typical reactions, like guilt, craving and temptation to abuse medication. Physicians should access best practice information on pain management for former narcotics users.</a:t>
            </a:r>
          </a:p>
          <a:p>
            <a:pPr marL="0" indent="0">
              <a:buNone/>
            </a:pPr>
            <a:r>
              <a:rPr lang="en-US" sz="1800"/>
              <a:t>Among state prisoners, 44 males and 1 female died from AIDS in 2015 (BJS)</a:t>
            </a:r>
          </a:p>
          <a:p>
            <a:pPr marL="0" indent="0">
              <a:buNone/>
            </a:pPr>
            <a:endParaRPr lang="en-US" sz="1800" dirty="0"/>
          </a:p>
        </p:txBody>
      </p:sp>
    </p:spTree>
    <p:extLst>
      <p:ext uri="{BB962C8B-B14F-4D97-AF65-F5344CB8AC3E}">
        <p14:creationId xmlns:p14="http://schemas.microsoft.com/office/powerpoint/2010/main" val="2750310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4843275-DFF0-4DE5-B8D8-04E50C53B9B8}"/>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and Co-Occurring Disorders</a:t>
            </a:r>
            <a:endParaRPr lang="en-US" dirty="0"/>
          </a:p>
        </p:txBody>
      </p:sp>
      <p:sp>
        <p:nvSpPr>
          <p:cNvPr id="15" name="Content Placeholder 2">
            <a:extLst>
              <a:ext uri="{FF2B5EF4-FFF2-40B4-BE49-F238E27FC236}">
                <a16:creationId xmlns:a16="http://schemas.microsoft.com/office/drawing/2014/main" id="{E5FC3DBD-3A2C-4DF8-BD5A-BB6177278E30}"/>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Research suggests at least half of people living with HIV have a mental disorder, including depression, anxiety disorders…</a:t>
            </a:r>
          </a:p>
          <a:p>
            <a:pPr marL="0" indent="0">
              <a:buFont typeface="Arial" pitchFamily="34" charset="0"/>
              <a:buNone/>
            </a:pPr>
            <a:endParaRPr lang="en-US"/>
          </a:p>
          <a:p>
            <a:pPr marL="0" indent="0">
              <a:buFont typeface="Arial" pitchFamily="34" charset="0"/>
              <a:buNone/>
            </a:pPr>
            <a:r>
              <a:rPr lang="en-US"/>
              <a:t>RSAT staff can collaborate with mental health services regarding clients, keeping in mind that mental health assessment may be an ongoing need as health status changes or AIDS related conditions progress. The mental health assessment process for clients with HIV/AIDS can be complex. Psychiatric symptoms may be caused by HIV/AIDS, or by medications, or preexisting psychiatric disorders. Cognitive impairment can be present and may be attributable to a number of different causes. It is important for RSAT staff to make sure HIV+ clients displaying symptoms of cognitive impairment aren’t perceived as deceitful, defiant or manipulative by security staff or others (CSAT, 2000). </a:t>
            </a:r>
            <a:endParaRPr lang="en-US" dirty="0"/>
          </a:p>
        </p:txBody>
      </p:sp>
    </p:spTree>
    <p:extLst>
      <p:ext uri="{BB962C8B-B14F-4D97-AF65-F5344CB8AC3E}">
        <p14:creationId xmlns:p14="http://schemas.microsoft.com/office/powerpoint/2010/main" val="99492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4843275-DFF0-4DE5-B8D8-04E50C53B9B8}"/>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and Co-Occurring Disorders</a:t>
            </a:r>
            <a:endParaRPr lang="en-US" dirty="0"/>
          </a:p>
        </p:txBody>
      </p:sp>
      <p:sp>
        <p:nvSpPr>
          <p:cNvPr id="15" name="Content Placeholder 2">
            <a:extLst>
              <a:ext uri="{FF2B5EF4-FFF2-40B4-BE49-F238E27FC236}">
                <a16:creationId xmlns:a16="http://schemas.microsoft.com/office/drawing/2014/main" id="{E5FC3DBD-3A2C-4DF8-BD5A-BB6177278E30}"/>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Mental health services improve prevention efforts. </a:t>
            </a:r>
            <a:r>
              <a:rPr lang="en-US" dirty="0"/>
              <a:t>RSAT clients with co-occurring disorders can benefit from education on HIV prevention, risk reduction and skill rehearsal. Many high-risk conditions and behaviors that contribute to the spread of HIV are associated with untreated mental health disorders, depression, sexual abuse and trauma histories and marginalization. Mental health staff should be involved in planning RSAT or the institution’s HIV prevention programs. </a:t>
            </a:r>
          </a:p>
          <a:p>
            <a:pPr marL="0" indent="0">
              <a:buNone/>
            </a:pPr>
            <a:endParaRPr lang="en-US" dirty="0"/>
          </a:p>
          <a:p>
            <a:pPr marL="0" indent="0">
              <a:buNone/>
            </a:pPr>
            <a:r>
              <a:rPr lang="en-US" dirty="0"/>
              <a:t>If an RSAT client is HIV+, receiving mental health treatment can improve his or her chances of treatment adherence. For this reason, it is important to provide integrated mental health and substance abuse services to HIV+ clients before they begin ART treatment, whenever possible. Several studies show that receiving psychiatric treatment can lead to slower disease progression, better treatment adherence and lower mortality among HIV positive patients (</a:t>
            </a:r>
            <a:r>
              <a:rPr lang="en-US" dirty="0" err="1"/>
              <a:t>Belanoff</a:t>
            </a:r>
            <a:r>
              <a:rPr lang="en-US" dirty="0"/>
              <a:t> et al., 2005; </a:t>
            </a:r>
            <a:r>
              <a:rPr lang="en-US" dirty="0" err="1"/>
              <a:t>Himelhoch</a:t>
            </a:r>
            <a:r>
              <a:rPr lang="en-US" dirty="0"/>
              <a:t>, Moore, </a:t>
            </a:r>
            <a:r>
              <a:rPr lang="en-US" dirty="0" err="1"/>
              <a:t>Treisman</a:t>
            </a:r>
            <a:r>
              <a:rPr lang="en-US" dirty="0"/>
              <a:t>, &amp; </a:t>
            </a:r>
            <a:r>
              <a:rPr lang="en-US" dirty="0" err="1"/>
              <a:t>Gebo</a:t>
            </a:r>
            <a:r>
              <a:rPr lang="en-US" dirty="0"/>
              <a:t>, 2004). </a:t>
            </a:r>
          </a:p>
        </p:txBody>
      </p:sp>
    </p:spTree>
    <p:extLst>
      <p:ext uri="{BB962C8B-B14F-4D97-AF65-F5344CB8AC3E}">
        <p14:creationId xmlns:p14="http://schemas.microsoft.com/office/powerpoint/2010/main" val="122446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ABC690-E2D4-4DF0-BFEC-6220F53907D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11/28/2017</a:t>
            </a:fld>
            <a:endParaRPr lang="en-US" altLang="en-US" sz="1200">
              <a:solidFill>
                <a:schemeClr val="bg1"/>
              </a:solidFill>
              <a:latin typeface="Arial" panose="020B0604020202020204" pitchFamily="34" charset="0"/>
              <a:cs typeface="Arial" panose="020B0604020202020204" pitchFamily="34" charset="0"/>
            </a:endParaRP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AB399-A9CC-4746-8D08-1CE47B2AF5D2}" type="slidenum">
              <a:rPr lang="en-US" altLang="en-US" sz="1200" smtClean="0">
                <a:solidFill>
                  <a:schemeClr val="bg1"/>
                </a:solidFill>
                <a:latin typeface="Arial" panose="020B0604020202020204" pitchFamily="34" charset="0"/>
              </a:rPr>
              <a:pPr>
                <a:spcBef>
                  <a:spcPct val="0"/>
                </a:spcBef>
                <a:buFontTx/>
                <a:buNone/>
              </a:pPr>
              <a:t>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4A3A814-9996-4D4F-8163-87B37C940EDC}"/>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HIV Harm Reduction</a:t>
            </a:r>
            <a:endParaRPr lang="en-US" dirty="0"/>
          </a:p>
        </p:txBody>
      </p:sp>
      <p:sp>
        <p:nvSpPr>
          <p:cNvPr id="15" name="Content Placeholder 2">
            <a:extLst>
              <a:ext uri="{FF2B5EF4-FFF2-40B4-BE49-F238E27FC236}">
                <a16:creationId xmlns:a16="http://schemas.microsoft.com/office/drawing/2014/main" id="{8485956F-8135-43BF-8C05-621CDEC3A82D}"/>
              </a:ext>
            </a:extLst>
          </p:cNvPr>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Harm Reduction: The National Institute on Drug Abuse (NIDA) </a:t>
            </a:r>
            <a:r>
              <a:rPr lang="en-US" i="1" dirty="0"/>
              <a:t>NIDA Community-Based Outreach Model: A Manual to Reduce the Risk of HIV and Other Blood-Borne Infections in Drug Users (2001) </a:t>
            </a:r>
            <a:r>
              <a:rPr lang="en-US" dirty="0"/>
              <a:t>has an Appendix with 24 cue cards with basic, understandable information that can be used to assist RSAT staff with pre and post-test counseling and client education. The manual can be ordered at no charge or downloaded from: http://archives.drugabuse.gov/pdf/CBOM/Manual.pdf </a:t>
            </a:r>
          </a:p>
          <a:p>
            <a:pPr marL="0" indent="0">
              <a:buFont typeface="Arial" pitchFamily="34" charset="0"/>
              <a:buNone/>
            </a:pPr>
            <a:endParaRPr lang="en-US" dirty="0"/>
          </a:p>
          <a:p>
            <a:pPr marL="0" indent="0">
              <a:buFont typeface="Arial" pitchFamily="34" charset="0"/>
              <a:buNone/>
            </a:pPr>
            <a:r>
              <a:rPr lang="en-US" dirty="0"/>
              <a:t>i.e. Women are extremely high risk for HIV infection as a result of drug use and abuse from intimate partners and others. Harm reduction means IPV education, including protective orders, shelter services and advocacy.</a:t>
            </a:r>
          </a:p>
        </p:txBody>
      </p:sp>
    </p:spTree>
    <p:extLst>
      <p:ext uri="{BB962C8B-B14F-4D97-AF65-F5344CB8AC3E}">
        <p14:creationId xmlns:p14="http://schemas.microsoft.com/office/powerpoint/2010/main" val="2098565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1BDF54A-4606-4FE9-A428-676BA2FBA7B5}"/>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Harm Reduction- Reentry</a:t>
            </a:r>
            <a:endParaRPr lang="en-US" dirty="0"/>
          </a:p>
        </p:txBody>
      </p:sp>
      <p:sp>
        <p:nvSpPr>
          <p:cNvPr id="15" name="Content Placeholder 2">
            <a:extLst>
              <a:ext uri="{FF2B5EF4-FFF2-40B4-BE49-F238E27FC236}">
                <a16:creationId xmlns:a16="http://schemas.microsoft.com/office/drawing/2014/main" id="{5DCB4574-90E4-40EA-B52C-F4C9D065B646}"/>
              </a:ext>
            </a:extLst>
          </p:cNvPr>
          <p:cNvSpPr txBox="1">
            <a:spLocks/>
          </p:cNvSpPr>
          <p:nvPr/>
        </p:nvSpPr>
        <p:spPr>
          <a:xfrm>
            <a:off x="457200" y="1600200"/>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i.e. Men</a:t>
            </a:r>
          </a:p>
          <a:p>
            <a:pPr marL="0" indent="0">
              <a:buFont typeface="Arial" pitchFamily="34" charset="0"/>
              <a:buNone/>
            </a:pPr>
            <a:endParaRPr lang="en-US" dirty="0"/>
          </a:p>
          <a:p>
            <a:pPr marL="0" indent="0">
              <a:buFont typeface="Arial" pitchFamily="34" charset="0"/>
              <a:buNone/>
            </a:pPr>
            <a:r>
              <a:rPr lang="en-US" i="1" dirty="0"/>
              <a:t>Source: </a:t>
            </a:r>
            <a:r>
              <a:rPr lang="en-US" dirty="0"/>
              <a:t>CDC Compendium of Evidence-Based HIV Prevention Interventions </a:t>
            </a:r>
          </a:p>
          <a:p>
            <a:pPr marL="0" indent="0">
              <a:buFont typeface="Arial" pitchFamily="34" charset="0"/>
              <a:buNone/>
            </a:pPr>
            <a:endParaRPr lang="en-US" dirty="0"/>
          </a:p>
          <a:p>
            <a:pPr marL="0" indent="0">
              <a:buFont typeface="Arial" pitchFamily="34" charset="0"/>
              <a:buNone/>
            </a:pPr>
            <a:r>
              <a:rPr lang="en-US" dirty="0"/>
              <a:t>Project START is a 6-session individual-level HIV, STD, and hepatitis risk reduction intervention for men soon to be released from prison. It incorporates prevention case management, motivational interviewing, and incremental risk reduction. Consists of 2 individual sessions conducted within 60 days before release and 4 individual sessions at 1, 3, 6, and 12 weeks after release. In the first in-prison session, the interventionist assesses the participant’s knowledge of HIV/AIDS, STD, and hepatitis, conducts a brief HIV-risk assessment, and helps the participant develop a personal risk-reduction plan. The interventionist also provides information, skills training, and referrals and helps to identify incremental steps towards risk reduction. The second in-prison session focuses on community reentry needs and referrals for housing, employment, finances, substance abuse, mental treatment, legal issues, and avoiding reincarceration. The post-release sessions involve a review of the previous sessions and discussion of the facilitators and barriers to implementing the risk reduction plan. Additional sessions are available for participants in the enhanced session as needed during the intervention period.</a:t>
            </a:r>
          </a:p>
          <a:p>
            <a:pPr marL="0" indent="0">
              <a:buFont typeface="Arial" pitchFamily="34" charset="0"/>
              <a:buNone/>
            </a:pPr>
            <a:endParaRPr lang="en-US" dirty="0"/>
          </a:p>
        </p:txBody>
      </p:sp>
    </p:spTree>
    <p:extLst>
      <p:ext uri="{BB962C8B-B14F-4D97-AF65-F5344CB8AC3E}">
        <p14:creationId xmlns:p14="http://schemas.microsoft.com/office/powerpoint/2010/main" val="174970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D69A4B5-3ED0-46A0-B1D8-9F79F9904E66}"/>
              </a:ext>
            </a:extLst>
          </p:cNvPr>
          <p:cNvSpPr txBox="1">
            <a:spLocks/>
          </p:cNvSpPr>
          <p:nvPr/>
        </p:nvSpPr>
        <p:spPr>
          <a:xfrm>
            <a:off x="457200" y="15240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Repeat HIV Testing</a:t>
            </a:r>
          </a:p>
        </p:txBody>
      </p:sp>
      <p:sp>
        <p:nvSpPr>
          <p:cNvPr id="15" name="Content Placeholder 2">
            <a:extLst>
              <a:ext uri="{FF2B5EF4-FFF2-40B4-BE49-F238E27FC236}">
                <a16:creationId xmlns:a16="http://schemas.microsoft.com/office/drawing/2014/main" id="{656AAB98-40D3-4B0C-AD59-C1EABECBB349}"/>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5763" indent="-385763">
              <a:buFont typeface="Arial" pitchFamily="34" charset="0"/>
              <a:buAutoNum type="arabicParenR"/>
            </a:pPr>
            <a:r>
              <a:rPr lang="en-US" dirty="0"/>
              <a:t>Takes 3 months for HIV antibodies to be detected so entry HIV testing may miss subsequent HIV infection</a:t>
            </a:r>
          </a:p>
          <a:p>
            <a:pPr marL="385763" indent="-385763">
              <a:buFont typeface="Arial" pitchFamily="34" charset="0"/>
              <a:buAutoNum type="arabicParenR"/>
            </a:pPr>
            <a:r>
              <a:rPr lang="en-US" dirty="0"/>
              <a:t>May have become infected in prison/jail (sexual activity, voluntary or coerced, drug use)</a:t>
            </a:r>
          </a:p>
          <a:p>
            <a:pPr marL="385763" indent="-385763">
              <a:buFont typeface="Arial" pitchFamily="34" charset="0"/>
              <a:buAutoNum type="arabicParenR"/>
            </a:pPr>
            <a:endParaRPr lang="en-US" dirty="0"/>
          </a:p>
        </p:txBody>
      </p:sp>
    </p:spTree>
    <p:extLst>
      <p:ext uri="{BB962C8B-B14F-4D97-AF65-F5344CB8AC3E}">
        <p14:creationId xmlns:p14="http://schemas.microsoft.com/office/powerpoint/2010/main" val="733426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102AB14-4105-4ADE-A275-FA9546AF14B6}"/>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Reentry Challenge</a:t>
            </a:r>
            <a:endParaRPr lang="en-US" dirty="0"/>
          </a:p>
        </p:txBody>
      </p:sp>
      <p:sp>
        <p:nvSpPr>
          <p:cNvPr id="15" name="Content Placeholder 2">
            <a:extLst>
              <a:ext uri="{FF2B5EF4-FFF2-40B4-BE49-F238E27FC236}">
                <a16:creationId xmlns:a16="http://schemas.microsoft.com/office/drawing/2014/main" id="{F518740D-625C-4395-8593-001CE24F596E}"/>
              </a:ext>
            </a:extLst>
          </p:cNvPr>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dirty="0"/>
              <a:t>Research documents that without encouragement, left on their own, the vast majority of persons who receive antiretroviral therapy while incarcerated, do not obtain prescription for continued treatment within 30 days of their. One study,  involving HIV positive individuals released from Texas prisons , found the following factors associated with not obtaining antiretroviral drugs in time so as not to interrupt their treatment:</a:t>
            </a:r>
          </a:p>
          <a:p>
            <a:pPr>
              <a:spcBef>
                <a:spcPts val="600"/>
              </a:spcBef>
              <a:spcAft>
                <a:spcPts val="600"/>
              </a:spcAft>
            </a:pPr>
            <a:r>
              <a:rPr lang="en-US" dirty="0"/>
              <a:t>Race – Hispanic (p = 0.008) and African-American (p &lt; 0.001) patients were significantly less likely to fill a prescription than white patients. </a:t>
            </a:r>
          </a:p>
          <a:p>
            <a:pPr>
              <a:spcBef>
                <a:spcPts val="600"/>
              </a:spcBef>
              <a:spcAft>
                <a:spcPts val="600"/>
              </a:spcAft>
            </a:pPr>
            <a:r>
              <a:rPr lang="en-US" dirty="0"/>
              <a:t>Viral load – patients with a detectable viral load were less likely to obtain anti-HIV drugs than those with an undetectable viral load (p &lt; 0.04). </a:t>
            </a:r>
          </a:p>
          <a:p>
            <a:pPr>
              <a:spcBef>
                <a:spcPts val="600"/>
              </a:spcBef>
              <a:spcAft>
                <a:spcPts val="600"/>
              </a:spcAft>
            </a:pPr>
            <a:r>
              <a:rPr lang="en-US" dirty="0"/>
              <a:t>Help with the AIDS Drug Assistance Program (http://adap.directory) application – patients not helped with their ADAP application were less likely to obtain HIV treatment release (Baillargeon J et al. </a:t>
            </a:r>
            <a:r>
              <a:rPr lang="en-US" i="1" dirty="0"/>
              <a:t>Accessing antiretroviral therapy following release from prison</a:t>
            </a:r>
            <a:r>
              <a:rPr lang="en-US" dirty="0"/>
              <a:t>. JAMA 301: 848-857, 2009).  </a:t>
            </a:r>
          </a:p>
          <a:p>
            <a:pPr marL="0" indent="0">
              <a:buFont typeface="Arial" pitchFamily="34" charset="0"/>
              <a:buNone/>
            </a:pPr>
            <a:endParaRPr lang="en-US" dirty="0"/>
          </a:p>
        </p:txBody>
      </p:sp>
    </p:spTree>
    <p:extLst>
      <p:ext uri="{BB962C8B-B14F-4D97-AF65-F5344CB8AC3E}">
        <p14:creationId xmlns:p14="http://schemas.microsoft.com/office/powerpoint/2010/main" val="2166891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4F84DAD-CF50-4FF4-A2AB-B37E5CEE3A4B}"/>
              </a:ext>
            </a:extLst>
          </p:cNvPr>
          <p:cNvSpPr txBox="1">
            <a:spLocks/>
          </p:cNvSpPr>
          <p:nvPr/>
        </p:nvSpPr>
        <p:spPr>
          <a:xfrm>
            <a:off x="457200" y="164398"/>
            <a:ext cx="8229600" cy="9786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After Release</a:t>
            </a:r>
            <a:endParaRPr lang="en-US" dirty="0"/>
          </a:p>
        </p:txBody>
      </p:sp>
      <p:sp>
        <p:nvSpPr>
          <p:cNvPr id="15" name="Content Placeholder 2">
            <a:extLst>
              <a:ext uri="{FF2B5EF4-FFF2-40B4-BE49-F238E27FC236}">
                <a16:creationId xmlns:a16="http://schemas.microsoft.com/office/drawing/2014/main" id="{47200979-292A-4551-AC06-A15FFFDDF024}"/>
              </a:ext>
            </a:extLst>
          </p:cNvPr>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Adherence levels of 95% are required for best results. Fortunately, other studies have found that opioid use disorder treatment, including methadone and buprenorphine assisted treatment, can improve treatment adherence significantly, (plus or minus 20%) especially among incarcerated persons re-entering the community (Springer, Chen, Altice, 2010; Ullman et al., 2010). However, as previously noted, methadone doses need to be adjusted for some of the HIV/AIDS medications. </a:t>
            </a:r>
          </a:p>
          <a:p>
            <a:pPr marL="0" indent="0">
              <a:buFont typeface="Arial" pitchFamily="34" charset="0"/>
              <a:buNone/>
            </a:pPr>
            <a:endParaRPr lang="en-US" dirty="0"/>
          </a:p>
          <a:p>
            <a:pPr marL="0" indent="0">
              <a:buFont typeface="Arial" pitchFamily="34" charset="0"/>
              <a:buNone/>
            </a:pPr>
            <a:r>
              <a:rPr lang="en-US" dirty="0"/>
              <a:t>Re-entry planning, connections to community care, resources and a support system are critical needs for every RSAT client who is HIV +. Just as research has found RSAT programs are more effective if followed by continuing care and treatment post-release, the same holds true for HIV/AIDS treatment. </a:t>
            </a:r>
          </a:p>
        </p:txBody>
      </p:sp>
    </p:spTree>
    <p:extLst>
      <p:ext uri="{BB962C8B-B14F-4D97-AF65-F5344CB8AC3E}">
        <p14:creationId xmlns:p14="http://schemas.microsoft.com/office/powerpoint/2010/main" val="3221982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890F393-182D-4621-B02F-44FB6DDE0588}"/>
              </a:ext>
            </a:extLst>
          </p:cNvPr>
          <p:cNvSpPr txBox="1">
            <a:spLocks/>
          </p:cNvSpPr>
          <p:nvPr/>
        </p:nvSpPr>
        <p:spPr>
          <a:xfrm>
            <a:off x="457200" y="1524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Resources in the Community</a:t>
            </a:r>
            <a:endParaRPr lang="en-US" dirty="0"/>
          </a:p>
        </p:txBody>
      </p:sp>
      <p:sp>
        <p:nvSpPr>
          <p:cNvPr id="15" name="Content Placeholder 2">
            <a:extLst>
              <a:ext uri="{FF2B5EF4-FFF2-40B4-BE49-F238E27FC236}">
                <a16:creationId xmlns:a16="http://schemas.microsoft.com/office/drawing/2014/main" id="{AA2A112F-C2A8-4EEB-B827-DA67ADD375BF}"/>
              </a:ext>
            </a:extLst>
          </p:cNvPr>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t>Ryan White CARE Act </a:t>
            </a:r>
            <a:r>
              <a:rPr lang="en-US"/>
              <a:t>is a major funding stream for services to people living with AIDS</a:t>
            </a:r>
          </a:p>
          <a:p>
            <a:pPr marL="0" indent="0">
              <a:buFont typeface="Arial" pitchFamily="34" charset="0"/>
              <a:buNone/>
            </a:pPr>
            <a:endParaRPr lang="en-US"/>
          </a:p>
          <a:p>
            <a:pPr marL="0" indent="0">
              <a:buFont typeface="Arial" pitchFamily="34" charset="0"/>
              <a:buNone/>
            </a:pPr>
            <a:r>
              <a:rPr lang="en-US" b="1"/>
              <a:t>The Housing Opportunities for People living With AIDS (HOPWA); HOPWA provides </a:t>
            </a:r>
            <a:r>
              <a:rPr lang="en-US"/>
              <a:t>housing support to re-entering individuals as long as t</a:t>
            </a:r>
          </a:p>
          <a:p>
            <a:pPr marL="0" indent="0">
              <a:buFont typeface="Arial" pitchFamily="34" charset="0"/>
              <a:buNone/>
            </a:pPr>
            <a:endParaRPr lang="en-US"/>
          </a:p>
          <a:p>
            <a:pPr marL="0" indent="0">
              <a:buFont typeface="Arial" pitchFamily="34" charset="0"/>
              <a:buNone/>
            </a:pPr>
            <a:r>
              <a:rPr lang="en-US" b="1"/>
              <a:t>AIDS Drug Assistance Programs (ADAP) </a:t>
            </a:r>
            <a:r>
              <a:rPr lang="en-US"/>
              <a:t>provides HIV-related service and approved medications to more than half a million people in need annually working in cooperation with state, city and local organizations hey meet the income eligibility guidelines. </a:t>
            </a:r>
            <a:r>
              <a:rPr lang="en-US" u="sng">
                <a:hlinkClick r:id="rId4"/>
              </a:rPr>
              <a:t>http://adap.directory/</a:t>
            </a:r>
            <a:endParaRPr lang="en-US" dirty="0"/>
          </a:p>
        </p:txBody>
      </p:sp>
    </p:spTree>
    <p:extLst>
      <p:ext uri="{BB962C8B-B14F-4D97-AF65-F5344CB8AC3E}">
        <p14:creationId xmlns:p14="http://schemas.microsoft.com/office/powerpoint/2010/main" val="3170808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10060AC-7237-45AD-A95A-A564199111D0}"/>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Health Literacy</a:t>
            </a:r>
          </a:p>
        </p:txBody>
      </p:sp>
      <p:sp>
        <p:nvSpPr>
          <p:cNvPr id="15" name="Content Placeholder 2">
            <a:extLst>
              <a:ext uri="{FF2B5EF4-FFF2-40B4-BE49-F238E27FC236}">
                <a16:creationId xmlns:a16="http://schemas.microsoft.com/office/drawing/2014/main" id="{06819F9B-4225-450C-A106-AB4610BF591D}"/>
              </a:ext>
            </a:extLst>
          </p:cNvPr>
          <p:cNvSpPr txBox="1">
            <a:spLocks/>
          </p:cNvSpPr>
          <p:nvPr/>
        </p:nvSpPr>
        <p:spPr>
          <a:xfrm>
            <a:off x="457200" y="160020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To make health information accessible, it is important to use simple language, short sentences, and define technical terms. Instructions should be supplemented with videos, models, and pictures. Open-ended questions should be asked. Information should be organized so that the most important points stand out and are repeated. Materials should be crafted that are responsive to the age, literacy level, cultural, ethnic, and racial diversity of clients. For clients with Limited English Proficiency (LEP), all information should be provided in clients’ primary language (U.S. Department of Health and Human Services, 2006). </a:t>
            </a:r>
          </a:p>
          <a:p>
            <a:pPr marL="0" indent="0">
              <a:buFont typeface="Arial" pitchFamily="34" charset="0"/>
              <a:buNone/>
            </a:pPr>
            <a:endParaRPr lang="en-US" dirty="0"/>
          </a:p>
          <a:p>
            <a:pPr marL="0" indent="0">
              <a:buFont typeface="Arial" pitchFamily="34" charset="0"/>
              <a:buNone/>
            </a:pPr>
            <a:r>
              <a:rPr lang="en-US" dirty="0"/>
              <a:t>RSAT staff can assist HIV+ clients with information, questions and explanations. Staff should check in on those receiving ART to monitor adherence and make sure clients have a clear understanding of the dosage schedules and the consequences of skipping doses</a:t>
            </a:r>
          </a:p>
        </p:txBody>
      </p:sp>
    </p:spTree>
    <p:extLst>
      <p:ext uri="{BB962C8B-B14F-4D97-AF65-F5344CB8AC3E}">
        <p14:creationId xmlns:p14="http://schemas.microsoft.com/office/powerpoint/2010/main" val="121230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10060AC-7237-45AD-A95A-A564199111D0}"/>
              </a:ext>
            </a:extLst>
          </p:cNvPr>
          <p:cNvSpPr txBox="1">
            <a:spLocks/>
          </p:cNvSpPr>
          <p:nvPr/>
        </p:nvSpPr>
        <p:spPr>
          <a:xfrm>
            <a:off x="457200" y="164397"/>
            <a:ext cx="8229600" cy="978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Health Literacy</a:t>
            </a:r>
          </a:p>
        </p:txBody>
      </p:sp>
      <p:pic>
        <p:nvPicPr>
          <p:cNvPr id="16" name="Content Placeholder 4">
            <a:extLst>
              <a:ext uri="{FF2B5EF4-FFF2-40B4-BE49-F238E27FC236}">
                <a16:creationId xmlns:a16="http://schemas.microsoft.com/office/drawing/2014/main" id="{445C16CB-5878-483A-BFFC-A324434B1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332" y="1143000"/>
            <a:ext cx="4014867" cy="5156537"/>
          </a:xfrm>
          <a:prstGeom prst="rect">
            <a:avLst/>
          </a:prstGeom>
        </p:spPr>
      </p:pic>
    </p:spTree>
    <p:extLst>
      <p:ext uri="{BB962C8B-B14F-4D97-AF65-F5344CB8AC3E}">
        <p14:creationId xmlns:p14="http://schemas.microsoft.com/office/powerpoint/2010/main" val="78669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3343079-F958-469C-9DBA-49AE8EFAB56C}"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11/28/2017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349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EBB63-6C47-4304-A44E-B4F47603A08E}" type="slidenum">
              <a:rPr lang="en-US" altLang="en-US" sz="1200" smtClean="0">
                <a:solidFill>
                  <a:srgbClr val="FFFFFF"/>
                </a:solidFill>
                <a:latin typeface="Arial" panose="020B0604020202020204" pitchFamily="34" charset="0"/>
              </a:rPr>
              <a:pPr>
                <a:spcBef>
                  <a:spcPct val="0"/>
                </a:spcBef>
                <a:buFontTx/>
                <a:buNone/>
              </a:pPr>
              <a:t>38</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Content Placeholder 2"/>
          <p:cNvSpPr txBox="1">
            <a:spLocks/>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Type your question in the Q&amp;A box </a:t>
            </a:r>
            <a:br>
              <a:rPr lang="en-US" dirty="0"/>
            </a:br>
            <a:r>
              <a:rPr lang="en-US" dirty="0"/>
              <a:t>on your computer screen</a:t>
            </a:r>
          </a:p>
          <a:p>
            <a:pPr marL="0" indent="0">
              <a:buFont typeface="Arial" panose="020B0604020202020204" pitchFamily="34" charset="0"/>
              <a:buNone/>
              <a:defRPr/>
            </a:pPr>
            <a:endParaRPr lang="en-US" sz="2800" dirty="0"/>
          </a:p>
          <a:p>
            <a:pPr marL="0" indent="0" algn="ctr">
              <a:spcBef>
                <a:spcPts val="600"/>
              </a:spcBef>
              <a:spcAft>
                <a:spcPts val="1200"/>
              </a:spcAft>
              <a:buFont typeface="Arial" panose="020B0604020202020204" pitchFamily="34" charset="0"/>
              <a:buNone/>
              <a:defRPr/>
            </a:pPr>
            <a:r>
              <a:rPr lang="en-US" sz="4400" dirty="0">
                <a:latin typeface="+mj-lt"/>
              </a:rPr>
              <a:t>Speaker Contact Info</a:t>
            </a:r>
          </a:p>
          <a:p>
            <a:pPr marL="0" indent="0" algn="ctr">
              <a:buFont typeface="Arial" panose="020B0604020202020204" pitchFamily="34" charset="0"/>
              <a:buNone/>
              <a:defRPr/>
            </a:pPr>
            <a:endParaRPr lang="en-US" sz="2800" dirty="0"/>
          </a:p>
          <a:p>
            <a:pPr marL="0" indent="0" algn="ctr">
              <a:buFont typeface="Arial" panose="020B0604020202020204" pitchFamily="34" charset="0"/>
              <a:buNone/>
              <a:defRPr/>
            </a:pPr>
            <a:r>
              <a:rPr lang="en-US" sz="2800" i="1" dirty="0"/>
              <a:t>Andrew Klein, aklein@ahpnet.com</a:t>
            </a:r>
          </a:p>
          <a:p>
            <a:pPr marL="0" indent="0" algn="ctr">
              <a:buFont typeface="Arial" panose="020B0604020202020204" pitchFamily="34" charset="0"/>
              <a:buNone/>
              <a:defRPr/>
            </a:pPr>
            <a:endParaRPr lang="en-US" sz="2800" dirty="0"/>
          </a:p>
        </p:txBody>
      </p:sp>
    </p:spTree>
    <p:extLst>
      <p:ext uri="{BB962C8B-B14F-4D97-AF65-F5344CB8AC3E}">
        <p14:creationId xmlns:p14="http://schemas.microsoft.com/office/powerpoint/2010/main" val="264346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Certificate of Attendance</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6353D04-C37E-4568-8841-B57F2D1DC1D7}"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11/28/2017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D48691-3EA0-4569-A863-4261594A9411}" type="slidenum">
              <a:rPr lang="en-US" altLang="en-US" sz="1200" smtClean="0">
                <a:solidFill>
                  <a:srgbClr val="FFFFFF"/>
                </a:solidFill>
                <a:latin typeface="Arial" panose="020B0604020202020204" pitchFamily="34" charset="0"/>
              </a:rPr>
              <a:pPr>
                <a:spcBef>
                  <a:spcPct val="0"/>
                </a:spcBef>
                <a:buFontTx/>
                <a:buNone/>
              </a:pPr>
              <a:t>39</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92"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5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14400"/>
          </a:xfrm>
        </p:spPr>
        <p:txBody>
          <a:bodyPr>
            <a:noAutofit/>
          </a:bodyPr>
          <a:lstStyle/>
          <a:p>
            <a:pPr>
              <a:defRPr/>
            </a:pPr>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Human Immunodeficiency Virus (HIV),</a:t>
            </a:r>
          </a:p>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AIDS (final stage of HIV infection)</a:t>
            </a:r>
          </a:p>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and RSAT</a:t>
            </a:r>
            <a:endParaRPr lang="en-US" sz="3600" dirty="0">
              <a:solidFill>
                <a:srgbClr val="006892"/>
              </a:solidFill>
              <a:latin typeface="Arial" pitchFamily="34" charset="0"/>
              <a:ea typeface="+mj-ea"/>
              <a:cs typeface="Arial" pitchFamily="34" charset="0"/>
            </a:endParaRPr>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922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200">
                <a:solidFill>
                  <a:schemeClr val="bg1"/>
                </a:solidFill>
                <a:latin typeface="Arial" panose="020B0604020202020204" pitchFamily="34" charset="0"/>
                <a:cs typeface="Arial" panose="020B0604020202020204" pitchFamily="34" charset="0"/>
              </a:rPr>
              <a:t>March 15, 2017</a:t>
            </a:r>
          </a:p>
        </p:txBody>
      </p:sp>
      <p:sp>
        <p:nvSpPr>
          <p:cNvPr id="92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ADFD7F-66EE-4EA0-9FB0-9BA8679C60B1}" type="slidenum">
              <a:rPr lang="en-US" altLang="en-US" sz="1200" smtClean="0">
                <a:solidFill>
                  <a:schemeClr val="bg1"/>
                </a:solidFill>
                <a:latin typeface="Arial" panose="020B0604020202020204" pitchFamily="34" charset="0"/>
              </a:rPr>
              <a:pPr>
                <a:spcBef>
                  <a:spcPct val="0"/>
                </a:spcBef>
                <a:buFontTx/>
                <a:buNone/>
              </a:pPr>
              <a:t>4</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25944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Continuing Education Hour (CEU Certificate)</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2071BBE-7FEA-44B0-9DD2-02C3A58A331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11/28/2017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963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EFC315-BDE0-4520-BFBC-AC5409C4EDF7}" type="slidenum">
              <a:rPr lang="en-US" altLang="en-US" sz="1200" smtClean="0">
                <a:solidFill>
                  <a:srgbClr val="FFFFFF"/>
                </a:solidFill>
                <a:latin typeface="Arial" panose="020B0604020202020204" pitchFamily="34" charset="0"/>
              </a:rPr>
              <a:pPr>
                <a:spcBef>
                  <a:spcPct val="0"/>
                </a:spcBef>
                <a:buFontTx/>
                <a:buNone/>
              </a:pPr>
              <a:t>40</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96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19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600">
                <a:solidFill>
                  <a:srgbClr val="006C92"/>
                </a:solidFill>
              </a:rPr>
              <a:t>RSAT Technical Assistance and Training Center</a:t>
            </a:r>
            <a:endParaRPr lang="en-US" sz="3600"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11/28/2017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Andrew Klein, Ph.D.</a:t>
            </a:r>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aklein@ahpnet.com</a:t>
            </a:r>
          </a:p>
        </p:txBody>
      </p:sp>
      <p:sp>
        <p:nvSpPr>
          <p:cNvPr id="3" name="Subtitle 2"/>
          <p:cNvSpPr>
            <a:spLocks noGrp="1"/>
          </p:cNvSpPr>
          <p:nvPr>
            <p:ph type="subTitle" idx="1"/>
          </p:nvPr>
        </p:nvSpPr>
        <p:spPr>
          <a:xfrm>
            <a:off x="838200" y="3810000"/>
            <a:ext cx="6934200" cy="1752600"/>
          </a:xfrm>
        </p:spPr>
        <p:txBody>
          <a:bodyPr/>
          <a:lstStyle/>
          <a:p>
            <a:pPr algn="l"/>
            <a:r>
              <a:rPr lang="en-US" sz="2800" dirty="0">
                <a:solidFill>
                  <a:srgbClr val="E0C3A3"/>
                </a:solidFill>
              </a:rPr>
              <a:t>Advocates for Human Potential</a:t>
            </a:r>
          </a:p>
          <a:p>
            <a:pPr algn="l"/>
            <a:r>
              <a:rPr lang="en-US" sz="2800" dirty="0">
                <a:solidFill>
                  <a:srgbClr val="E0C3A3"/>
                </a:solidFill>
              </a:rPr>
              <a:t>www.ahpnet.com</a:t>
            </a:r>
          </a:p>
          <a:p>
            <a:pPr algn="l"/>
            <a:endParaRPr lang="en-US"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11/28/2017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382037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Objectives</a:t>
            </a:r>
          </a:p>
        </p:txBody>
      </p:sp>
      <p:sp>
        <p:nvSpPr>
          <p:cNvPr id="3" name="Content Placeholder 2"/>
          <p:cNvSpPr>
            <a:spLocks noGrp="1"/>
          </p:cNvSpPr>
          <p:nvPr>
            <p:ph idx="1"/>
          </p:nvPr>
        </p:nvSpPr>
        <p:spPr>
          <a:xfrm>
            <a:off x="457200" y="1752601"/>
            <a:ext cx="8229600" cy="4209146"/>
          </a:xfrm>
        </p:spPr>
        <p:txBody>
          <a:bodyPr>
            <a:normAutofit fontScale="85000" lnSpcReduction="20000"/>
          </a:bodyPr>
          <a:lstStyle/>
          <a:p>
            <a:pPr marL="0" lvl="0" indent="0">
              <a:buNone/>
            </a:pPr>
            <a:r>
              <a:rPr lang="en-US" sz="2600" b="1" dirty="0"/>
              <a:t>Participants will be able to</a:t>
            </a:r>
            <a:r>
              <a:rPr lang="en-US" dirty="0"/>
              <a:t>:</a:t>
            </a:r>
          </a:p>
          <a:p>
            <a:pPr lvl="0"/>
            <a:endParaRPr lang="en-US" dirty="0"/>
          </a:p>
          <a:p>
            <a:r>
              <a:rPr lang="en-US" dirty="0"/>
              <a:t>Develop increased awareness of relationship between HIV infection and substance use in correctional settings</a:t>
            </a:r>
          </a:p>
          <a:p>
            <a:r>
              <a:rPr lang="en-US" dirty="0"/>
              <a:t>Define strategies for delivery of specialized care coordination for infected individuals enrolled in RSAT programs</a:t>
            </a:r>
          </a:p>
          <a:p>
            <a:r>
              <a:rPr lang="en-US" dirty="0"/>
              <a:t>Understand preventing HIV infections or transmission among RSAT clients both inside and outside correctional institutions</a:t>
            </a:r>
          </a:p>
          <a:p>
            <a:pPr marL="0" indent="0">
              <a:buNone/>
            </a:pPr>
            <a:r>
              <a:rPr lang="en-US" dirty="0"/>
              <a:t> </a:t>
            </a:r>
          </a:p>
          <a:p>
            <a:pPr marL="0" indent="0">
              <a:buClr>
                <a:srgbClr val="BE854C"/>
              </a:buClr>
              <a:buSzPct val="6500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11/28/2017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3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9746FC2B-E3FA-45DD-9AE8-23B45B457D6D}"/>
              </a:ext>
            </a:extLst>
          </p:cNvPr>
          <p:cNvSpPr txBox="1">
            <a:spLocks/>
          </p:cNvSpPr>
          <p:nvPr/>
        </p:nvSpPr>
        <p:spPr>
          <a:xfrm>
            <a:off x="457200" y="1447800"/>
            <a:ext cx="8229600" cy="46783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The rate of HIV among prisoners is 5 to 7 times that of the general population (2017).</a:t>
            </a:r>
          </a:p>
          <a:p>
            <a:pPr marL="0" indent="0">
              <a:buFont typeface="Arial" pitchFamily="34" charset="0"/>
              <a:buNone/>
            </a:pPr>
            <a:r>
              <a:rPr lang="en-US" dirty="0"/>
              <a:t>In 2015, there were 17,140 incarcerated in state prisons with HIV, infecting 2.6% of women and 1.8% of males imprisoned. </a:t>
            </a:r>
          </a:p>
          <a:p>
            <a:pPr marL="0" indent="0">
              <a:buFont typeface="Arial" pitchFamily="34" charset="0"/>
              <a:buNone/>
            </a:pPr>
            <a:r>
              <a:rPr lang="en-US" dirty="0"/>
              <a:t>Among jail populations, African American males 5 times as likely as Caucasian and twice as likely as Hispanic males to be infected. African American women twice as likely to be infected as others (2017)</a:t>
            </a:r>
          </a:p>
          <a:p>
            <a:pPr marL="0" indent="0">
              <a:buFont typeface="Arial" pitchFamily="34" charset="0"/>
              <a:buNone/>
            </a:pPr>
            <a:r>
              <a:rPr lang="en-US" dirty="0"/>
              <a:t>Most people who enter prison/jail are already infected with HIV, a much smaller number contract it in prison/jail (CDC,2006)</a:t>
            </a:r>
          </a:p>
          <a:p>
            <a:pPr marL="0" indent="0">
              <a:buFont typeface="Arial" pitchFamily="34" charset="0"/>
              <a:buNone/>
            </a:pPr>
            <a:endParaRPr lang="en-US" dirty="0"/>
          </a:p>
        </p:txBody>
      </p:sp>
      <p:sp>
        <p:nvSpPr>
          <p:cNvPr id="16" name="Title 1">
            <a:extLst>
              <a:ext uri="{FF2B5EF4-FFF2-40B4-BE49-F238E27FC236}">
                <a16:creationId xmlns:a16="http://schemas.microsoft.com/office/drawing/2014/main" id="{32F04C60-54AD-424E-842D-EF1B72905856}"/>
              </a:ext>
            </a:extLst>
          </p:cNvPr>
          <p:cNvSpPr txBox="1">
            <a:spLocks/>
          </p:cNvSpPr>
          <p:nvPr/>
        </p:nvSpPr>
        <p:spPr>
          <a:xfrm>
            <a:off x="457200" y="164397"/>
            <a:ext cx="8229600" cy="902403"/>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Why HIV/AIDS an important issue for RSAT?</a:t>
            </a:r>
            <a:endParaRPr lang="en-US" dirty="0"/>
          </a:p>
        </p:txBody>
      </p:sp>
    </p:spTree>
    <p:extLst>
      <p:ext uri="{BB962C8B-B14F-4D97-AF65-F5344CB8AC3E}">
        <p14:creationId xmlns:p14="http://schemas.microsoft.com/office/powerpoint/2010/main" val="271256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9226BB6-3F71-4174-B79E-7705F2320818}"/>
              </a:ext>
            </a:extLst>
          </p:cNvPr>
          <p:cNvSpPr txBox="1">
            <a:spLocks/>
          </p:cNvSpPr>
          <p:nvPr/>
        </p:nvSpPr>
        <p:spPr>
          <a:xfrm>
            <a:off x="457200" y="164397"/>
            <a:ext cx="8229600" cy="9024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a:t>Why Important for RSAT?</a:t>
            </a:r>
            <a:endParaRPr lang="en-US" dirty="0"/>
          </a:p>
        </p:txBody>
      </p:sp>
      <p:sp>
        <p:nvSpPr>
          <p:cNvPr id="15" name="Content Placeholder 2">
            <a:extLst>
              <a:ext uri="{FF2B5EF4-FFF2-40B4-BE49-F238E27FC236}">
                <a16:creationId xmlns:a16="http://schemas.microsoft.com/office/drawing/2014/main" id="{C9F55988-9134-46FA-9F0C-DB9B8129F7E3}"/>
              </a:ext>
            </a:extLst>
          </p:cNvPr>
          <p:cNvSpPr txBox="1">
            <a:spLocks/>
          </p:cNvSpPr>
          <p:nvPr/>
        </p:nvSpPr>
        <p:spPr>
          <a:xfrm>
            <a:off x="457200" y="16002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Substance abuse negatively impacts HIV/AIDS outcomes and multiplies a person’s risk for HIV infection nearly 12 times (CSAT, 2000). The adverse impact of untreated substance use disorders on the criminal justice system and the prevalence of HIV among incarcerated populations make it critical to integrate knowledge about HIV detection and prevention into RSAT programs. </a:t>
            </a:r>
          </a:p>
          <a:p>
            <a:pPr marL="0" indent="0">
              <a:buFont typeface="Arial" pitchFamily="34" charset="0"/>
              <a:buNone/>
            </a:pPr>
            <a:r>
              <a:rPr lang="en-US"/>
              <a:t>RSAT staff in ideal position to respond to both epidemics, coordinating substance use &amp; mental health treatment, medical care, case management, and support as well as transitional planning and reentry referrals.</a:t>
            </a:r>
          </a:p>
          <a:p>
            <a:pPr marL="0" indent="0">
              <a:buFont typeface="Arial" pitchFamily="34" charset="0"/>
              <a:buNone/>
            </a:pPr>
            <a:endParaRPr lang="en-US" dirty="0"/>
          </a:p>
        </p:txBody>
      </p:sp>
    </p:spTree>
    <p:extLst>
      <p:ext uri="{BB962C8B-B14F-4D97-AF65-F5344CB8AC3E}">
        <p14:creationId xmlns:p14="http://schemas.microsoft.com/office/powerpoint/2010/main" val="408246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28600"/>
            <a:ext cx="8229600" cy="914400"/>
          </a:xfrm>
        </p:spPr>
        <p:txBody>
          <a:bodyPr>
            <a:noAutofit/>
          </a:bodyPr>
          <a:lstStyle/>
          <a:p>
            <a:pPr lvl="0"/>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12ACEA3-2713-4FD2-A389-746FC7B35FCE}"/>
              </a:ext>
            </a:extLst>
          </p:cNvPr>
          <p:cNvSpPr txBox="1">
            <a:spLocks/>
          </p:cNvSpPr>
          <p:nvPr/>
        </p:nvSpPr>
        <p:spPr>
          <a:xfrm>
            <a:off x="435204" y="164396"/>
            <a:ext cx="8229600" cy="9024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dirty="0"/>
              <a:t>First Step, Diagnosis</a:t>
            </a:r>
          </a:p>
        </p:txBody>
      </p:sp>
      <p:sp>
        <p:nvSpPr>
          <p:cNvPr id="15" name="Content Placeholder 2">
            <a:extLst>
              <a:ext uri="{FF2B5EF4-FFF2-40B4-BE49-F238E27FC236}">
                <a16:creationId xmlns:a16="http://schemas.microsoft.com/office/drawing/2014/main" id="{5FF403D0-6E12-44AE-B9A6-6F2A0647F445}"/>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Challenge in prison/jail HIV testing</a:t>
            </a:r>
          </a:p>
          <a:p>
            <a:pPr marL="0" indent="0">
              <a:buFont typeface="Arial" pitchFamily="34" charset="0"/>
              <a:buNone/>
            </a:pPr>
            <a:endParaRPr lang="en-US"/>
          </a:p>
          <a:p>
            <a:pPr marL="0" indent="0">
              <a:buFont typeface="Arial" pitchFamily="34" charset="0"/>
              <a:buNone/>
            </a:pPr>
            <a:r>
              <a:rPr lang="en-US"/>
              <a:t>A 2010 Study of NYC jails found 28% of individuals with HIV had not been diagnosed at the time of their admission to jail. Further, despite a four-fold increase in jail testing, many still not identified through routine voluntary testing, because many opt out of testing.</a:t>
            </a:r>
            <a:endParaRPr lang="en-US" dirty="0"/>
          </a:p>
        </p:txBody>
      </p:sp>
    </p:spTree>
    <p:extLst>
      <p:ext uri="{BB962C8B-B14F-4D97-AF65-F5344CB8AC3E}">
        <p14:creationId xmlns:p14="http://schemas.microsoft.com/office/powerpoint/2010/main" val="383457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24216</TotalTime>
  <Words>4160</Words>
  <Application>Microsoft Office PowerPoint</Application>
  <PresentationFormat>On-screen Show (4:3)</PresentationFormat>
  <Paragraphs>381</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Human Immunodeficiency Virus (HIV), AIDS (final stage of HIV infection) and RSAT</vt:lpstr>
      <vt:lpstr>Housekeeping: Functions</vt:lpstr>
      <vt:lpstr>Housekeeping: Communication</vt:lpstr>
      <vt:lpstr> </vt:lpstr>
      <vt:lpstr> Andrew Klein, Ph.D. aklein@ahpnet.com</vt:lpstr>
      <vt:lpstr>Objectives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298</cp:revision>
  <cp:lastPrinted>2017-11-27T19:55:16Z</cp:lastPrinted>
  <dcterms:created xsi:type="dcterms:W3CDTF">2006-08-16T00:00:00Z</dcterms:created>
  <dcterms:modified xsi:type="dcterms:W3CDTF">2017-11-28T16:43:18Z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