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55"/>
  </p:notesMasterIdLst>
  <p:sldIdLst>
    <p:sldId id="257" r:id="rId3"/>
    <p:sldId id="418" r:id="rId4"/>
    <p:sldId id="419" r:id="rId5"/>
    <p:sldId id="420" r:id="rId6"/>
    <p:sldId id="258" r:id="rId7"/>
    <p:sldId id="427" r:id="rId8"/>
    <p:sldId id="361" r:id="rId9"/>
    <p:sldId id="362" r:id="rId10"/>
    <p:sldId id="363" r:id="rId11"/>
    <p:sldId id="364" r:id="rId12"/>
    <p:sldId id="365" r:id="rId13"/>
    <p:sldId id="368" r:id="rId14"/>
    <p:sldId id="428" r:id="rId15"/>
    <p:sldId id="371" r:id="rId16"/>
    <p:sldId id="429" r:id="rId17"/>
    <p:sldId id="430" r:id="rId18"/>
    <p:sldId id="455" r:id="rId19"/>
    <p:sldId id="456" r:id="rId20"/>
    <p:sldId id="433" r:id="rId21"/>
    <p:sldId id="457" r:id="rId22"/>
    <p:sldId id="435" r:id="rId23"/>
    <p:sldId id="436" r:id="rId24"/>
    <p:sldId id="458" r:id="rId25"/>
    <p:sldId id="437" r:id="rId26"/>
    <p:sldId id="459" r:id="rId27"/>
    <p:sldId id="439" r:id="rId28"/>
    <p:sldId id="426" r:id="rId29"/>
    <p:sldId id="440" r:id="rId30"/>
    <p:sldId id="460" r:id="rId31"/>
    <p:sldId id="442" r:id="rId32"/>
    <p:sldId id="443" r:id="rId33"/>
    <p:sldId id="444" r:id="rId34"/>
    <p:sldId id="412" r:id="rId35"/>
    <p:sldId id="413" r:id="rId36"/>
    <p:sldId id="414" r:id="rId37"/>
    <p:sldId id="415" r:id="rId38"/>
    <p:sldId id="416" r:id="rId39"/>
    <p:sldId id="417" r:id="rId40"/>
    <p:sldId id="445" r:id="rId41"/>
    <p:sldId id="446" r:id="rId42"/>
    <p:sldId id="447" r:id="rId43"/>
    <p:sldId id="448" r:id="rId44"/>
    <p:sldId id="449" r:id="rId45"/>
    <p:sldId id="450" r:id="rId46"/>
    <p:sldId id="461" r:id="rId47"/>
    <p:sldId id="462" r:id="rId48"/>
    <p:sldId id="453" r:id="rId49"/>
    <p:sldId id="454" r:id="rId50"/>
    <p:sldId id="421" r:id="rId51"/>
    <p:sldId id="423" r:id="rId52"/>
    <p:sldId id="424" r:id="rId53"/>
    <p:sldId id="425"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53" autoAdjust="0"/>
    <p:restoredTop sz="86857" autoAdjust="0"/>
  </p:normalViewPr>
  <p:slideViewPr>
    <p:cSldViewPr>
      <p:cViewPr varScale="1">
        <p:scale>
          <a:sx n="99" d="100"/>
          <a:sy n="99" d="100"/>
        </p:scale>
        <p:origin x="90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D12BFC-0503-4D5E-918F-77A8E5FBD0DE}" type="datetimeFigureOut">
              <a:rPr lang="en-US" smtClean="0"/>
              <a:t>9/26/2017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BF2A5B-65B1-4CF3-8C2F-4B7441B0C19B}" type="slidenum">
              <a:rPr lang="en-US" smtClean="0"/>
              <a:t>‹#›</a:t>
            </a:fld>
            <a:endParaRPr lang="en-US" dirty="0"/>
          </a:p>
        </p:txBody>
      </p:sp>
    </p:spTree>
    <p:extLst>
      <p:ext uri="{BB962C8B-B14F-4D97-AF65-F5344CB8AC3E}">
        <p14:creationId xmlns:p14="http://schemas.microsoft.com/office/powerpoint/2010/main" val="3552074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34818" name="Rectangle 3"/>
          <p:cNvSpPr>
            <a:spLocks noGrp="1"/>
          </p:cNvSpPr>
          <p:nvPr>
            <p:ph type="body" idx="1"/>
          </p:nvPr>
        </p:nvSpPr>
        <p:spPr bwMode="auto">
          <a:noFill/>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buClr>
                <a:srgbClr val="BE854C"/>
              </a:buClr>
              <a:buSzPct val="65000"/>
              <a:buFont typeface="Wingdings" panose="05000000000000000000" pitchFamily="2" charset="2"/>
              <a:buChar char="Ø"/>
            </a:pPr>
            <a:endParaRPr lang="en-US" altLang="en-US" sz="240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19461AA-1343-49FE-9B0A-6F89E51BB3C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996655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buClr>
                <a:srgbClr val="BE854C"/>
              </a:buClr>
              <a:buSzPct val="65000"/>
              <a:buFont typeface="Wingdings" panose="05000000000000000000" pitchFamily="2" charset="2"/>
              <a:buChar char="Ø"/>
            </a:pPr>
            <a:endParaRPr lang="en-US" altLang="en-US" sz="240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6A2C4F2-C2BE-413C-A5B4-89A59286ED8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667376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Clr>
                <a:srgbClr val="BE854C"/>
              </a:buClr>
              <a:buSzPct val="65000"/>
              <a:buFont typeface="Wingdings" panose="05000000000000000000" pitchFamily="2" charset="2"/>
              <a:buNone/>
            </a:pPr>
            <a:r>
              <a:rPr lang="en-US" altLang="en-US"/>
              <a:t>Example:</a:t>
            </a:r>
          </a:p>
          <a:p>
            <a:pPr>
              <a:buClr>
                <a:srgbClr val="BE854C"/>
              </a:buClr>
              <a:buSzPct val="65000"/>
              <a:buFont typeface="Wingdings" panose="05000000000000000000" pitchFamily="2" charset="2"/>
              <a:buNone/>
            </a:pPr>
            <a:endParaRPr lang="en-US" altLang="en-US"/>
          </a:p>
          <a:p>
            <a:pPr>
              <a:buClr>
                <a:srgbClr val="BE854C"/>
              </a:buClr>
              <a:buSzPct val="65000"/>
              <a:buFont typeface="Wingdings" panose="05000000000000000000" pitchFamily="2" charset="2"/>
              <a:buNone/>
            </a:pPr>
            <a:r>
              <a:rPr lang="en-US" altLang="en-US"/>
              <a:t>If you can understand the form that allows your insurance to bill at a hospital – you can’t be seen.</a:t>
            </a:r>
          </a:p>
          <a:p>
            <a:pPr>
              <a:buClr>
                <a:srgbClr val="BE854C"/>
              </a:buClr>
              <a:buSzPct val="65000"/>
              <a:buFont typeface="Wingdings" panose="05000000000000000000" pitchFamily="2" charset="2"/>
              <a:buNone/>
            </a:pPr>
            <a:r>
              <a:rPr lang="en-US" altLang="en-US"/>
              <a:t>If you can’t understand the consent to treat form, you don’t’ get tx</a:t>
            </a:r>
          </a:p>
          <a:p>
            <a:pPr>
              <a:buClr>
                <a:srgbClr val="BE854C"/>
              </a:buClr>
              <a:buSzPct val="65000"/>
              <a:buFont typeface="Wingdings" panose="05000000000000000000" pitchFamily="2" charset="2"/>
              <a:buNone/>
            </a:pPr>
            <a:endParaRPr lang="en-US" altLang="en-US"/>
          </a:p>
          <a:p>
            <a:pPr>
              <a:buClr>
                <a:srgbClr val="BE854C"/>
              </a:buClr>
              <a:buSzPct val="65000"/>
              <a:buFont typeface="Wingdings" panose="05000000000000000000" pitchFamily="2" charset="2"/>
              <a:buNone/>
            </a:pPr>
            <a:r>
              <a:rPr lang="en-US" altLang="en-US"/>
              <a:t>Pretty basic, but the research shows that most people do not understand these forms….they mostly sign them anyway….but lets look at some research that applies to our populatiomn</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F83B075-94DE-4C29-AF4B-302C1255F7A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26105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49"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616450" name="Rectangle 3"/>
          <p:cNvSpPr>
            <a:spLocks noGrp="1"/>
          </p:cNvSpPr>
          <p:nvPr>
            <p:ph type="body" idx="1"/>
          </p:nvPr>
        </p:nvSpPr>
        <p:spPr bwMode="auto">
          <a:noFill/>
        </p:spPr>
        <p:txBody>
          <a:bodyPr/>
          <a:lstStyle/>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2124BDE-A707-4539-97A1-64C83279819C}"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253345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5F94A1A-52CD-47D6-AFD3-31948AD65244}"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064760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4DDE335-F703-4903-BA8E-AF554FA885E8}"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57194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24EFB-9AAE-4E7D-8EBD-69E13AFA1B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1064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2B5056C-6DF8-4A69-9375-642D6050F9D3}" type="datetime1">
              <a:rPr lang="en-US" smtClean="0"/>
              <a:t>9/26/2017</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085AED4-4769-446E-81C9-E15E255C1B27}"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A8B2393-1240-4FA6-9561-39C4423845E7}" type="datetime1">
              <a:rPr lang="en-US" smtClean="0"/>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85AED4-4769-446E-81C9-E15E255C1B2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F916D00-60F2-4374-8466-E43CD02361EE}" type="datetime1">
              <a:rPr lang="en-US" smtClean="0"/>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85AED4-4769-446E-81C9-E15E255C1B27}"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EE7E7E7-3061-417E-BF8A-1C770BBF41BA}" type="datetime1">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86895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A997AA-34EF-4CF4-B99C-CAD3DC1AE8EC}" type="datetime1">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6174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210BEB-3507-40D3-AD50-7BD7156D91BF}" type="datetime1">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7130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EE9CAE-E606-4461-9955-FCFABF415C5B}" type="datetime1">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8762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A0E804-9AF9-4158-B9ED-7654D498AA75}" type="datetime1">
              <a:rPr lang="en-US" smtClean="0"/>
              <a:t>9/26/2017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4997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75AD1F-21A3-4415-AC61-97F58D646B11}" type="datetime1">
              <a:rPr lang="en-US" smtClean="0"/>
              <a:t>9/26/2017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7524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A7C7A-A5AB-4DF1-9AB2-B951A530E859}" type="datetime1">
              <a:rPr lang="en-US" smtClean="0"/>
              <a:t>9/26/2017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9000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01256A-98AE-4AB8-BE4B-392DE050CBE2}" type="datetime1">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37099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D738808-8409-4D37-887D-08EEE59B41DB}" type="datetime1">
              <a:rPr lang="en-US" smtClean="0"/>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85AED4-4769-446E-81C9-E15E255C1B27}" type="slidenum">
              <a:rPr lang="en-US" smtClean="0"/>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0C349C-F836-419F-8D8D-ADD745DD4391}" type="datetime1">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8974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E1EFB5-3F0A-4137-8C17-3F95461DA538}" type="datetime1">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4539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13A148-BF14-4119-A7B1-6143F5F1B218}" type="datetime1">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5823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A21A154-6399-4D45-A508-88106CC1388E}" type="datetime1">
              <a:rPr lang="en-US" smtClean="0"/>
              <a:t>9/26/2017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85AED4-4769-446E-81C9-E15E255C1B27}"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A5FE247-96DC-4851-84F5-98739C5FA004}" type="datetime1">
              <a:rPr lang="en-US" smtClean="0"/>
              <a:t>9/26/2017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85AED4-4769-446E-81C9-E15E255C1B27}" type="slidenum">
              <a:rPr lang="en-US" smtClean="0"/>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28A7A3E-3AAF-4F75-BB33-81EAA2D38D74}" type="datetime1">
              <a:rPr lang="en-US" smtClean="0"/>
              <a:t>9/26/2017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085AED4-4769-446E-81C9-E15E255C1B27}"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3A89986-5497-4FFB-92CC-F45D2F66A937}" type="datetime1">
              <a:rPr lang="en-US" smtClean="0"/>
              <a:t>9/26/2017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85AED4-4769-446E-81C9-E15E255C1B27}" type="slidenum">
              <a:rPr lang="en-US" smtClean="0"/>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D616B-A8D2-48AE-95D8-9B251359157F}" type="datetime1">
              <a:rPr lang="en-US" smtClean="0"/>
              <a:t>9/26/2017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085AED4-4769-446E-81C9-E15E255C1B2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4D9FB6DD-494D-484F-853D-D57687D45135}" type="datetime1">
              <a:rPr lang="en-US" smtClean="0"/>
              <a:t>9/26/2017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85AED4-4769-446E-81C9-E15E255C1B27}"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BB2C3FF4-A606-42BF-865B-4646591891AB}" type="datetime1">
              <a:rPr lang="en-US" smtClean="0"/>
              <a:t>9/26/2017</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085AED4-4769-446E-81C9-E15E255C1B27}"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FA2B241-7DC2-4850-955B-C2E80221E59E}" type="datetime1">
              <a:rPr lang="en-US" smtClean="0"/>
              <a:t>9/26/2017</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085AED4-4769-446E-81C9-E15E255C1B2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0EFB1B-327E-4A1A-A0A3-318B45A5B7FC}" type="datetime1">
              <a:rPr lang="en-US" smtClean="0"/>
              <a:t>9/26/2017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351219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headington-institute.or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community.nicic.gov/blogs/mentalhealth/archive/2011/03/11/vicarious-traumatization-a-guide-to-recognizing-responding-to-and-preventing-a-serious-consequence-of-providing-mental-health-care-in-jails-prisons-and-community-corrections.aspx"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ChangeArrowheads="1"/>
          </p:cNvSpPr>
          <p:nvPr/>
        </p:nvSpPr>
        <p:spPr bwMode="auto">
          <a:xfrm>
            <a:off x="457200" y="5105400"/>
            <a:ext cx="8229600" cy="990600"/>
          </a:xfrm>
          <a:prstGeom prst="rect">
            <a:avLst/>
          </a:prstGeom>
          <a:solidFill>
            <a:schemeClr val="bg1"/>
          </a:solidFill>
          <a:ln w="9525">
            <a:solidFill>
              <a:schemeClr val="bg1"/>
            </a:solidFill>
            <a:miter lim="800000"/>
            <a:headEnd/>
            <a:tailEnd/>
          </a:ln>
        </p:spPr>
        <p:txBody>
          <a:bodyPr wrap="none" anchor="ctr"/>
          <a:lstStyle/>
          <a:p>
            <a:pPr algn="ctr"/>
            <a:endParaRPr lang="en-US" sz="1800" dirty="0">
              <a:solidFill>
                <a:schemeClr val="bg1"/>
              </a:solidFill>
            </a:endParaRPr>
          </a:p>
        </p:txBody>
      </p:sp>
      <p:sp>
        <p:nvSpPr>
          <p:cNvPr id="447491" name="Title 1"/>
          <p:cNvSpPr>
            <a:spLocks noGrp="1"/>
          </p:cNvSpPr>
          <p:nvPr>
            <p:ph type="ctrTitle"/>
          </p:nvPr>
        </p:nvSpPr>
        <p:spPr bwMode="auto">
          <a:xfrm>
            <a:off x="914400" y="1489925"/>
            <a:ext cx="7543800" cy="1470025"/>
          </a:xfrm>
        </p:spPr>
        <p:txBody>
          <a:bodyPr wrap="square" lIns="91440" tIns="45720" rIns="91440" bIns="45720" numCol="1" anchorCtr="0" compatLnSpc="1">
            <a:prstTxWarp prst="textNoShape">
              <a:avLst/>
            </a:prstTxWarp>
            <a:normAutofit fontScale="90000"/>
          </a:bodyPr>
          <a:lstStyle/>
          <a:p>
            <a:pPr eaLnBrk="1" hangingPunct="1">
              <a:defRPr/>
            </a:pPr>
            <a:r>
              <a:rPr lang="en-US" sz="3200" dirty="0">
                <a:solidFill>
                  <a:srgbClr val="006892"/>
                </a:solidFill>
                <a:effectLst>
                  <a:outerShdw blurRad="38100" dist="38100" dir="2700000" algn="tl">
                    <a:srgbClr val="000000">
                      <a:alpha val="43137"/>
                    </a:srgbClr>
                  </a:outerShdw>
                </a:effectLst>
                <a:cs typeface="Arial" charset="0"/>
              </a:rPr>
              <a:t>Clinical Supervision in Criminal Justice Programs</a:t>
            </a:r>
            <a:br>
              <a:rPr lang="en-US" sz="3200" dirty="0">
                <a:solidFill>
                  <a:srgbClr val="006892"/>
                </a:solidFill>
                <a:effectLst>
                  <a:outerShdw blurRad="38100" dist="38100" dir="2700000" algn="tl">
                    <a:srgbClr val="000000">
                      <a:alpha val="43137"/>
                    </a:srgbClr>
                  </a:outerShdw>
                </a:effectLst>
                <a:cs typeface="Arial" charset="0"/>
              </a:rPr>
            </a:br>
            <a:endParaRPr lang="en-US" b="0" dirty="0">
              <a:solidFill>
                <a:srgbClr val="006892"/>
              </a:solidFill>
              <a:effectLst>
                <a:outerShdw blurRad="38100" dist="38100" dir="2700000" algn="tl">
                  <a:srgbClr val="000000">
                    <a:alpha val="43137"/>
                  </a:srgbClr>
                </a:outerShdw>
              </a:effectLst>
              <a:cs typeface="Arial" charset="0"/>
            </a:endParaRPr>
          </a:p>
        </p:txBody>
      </p:sp>
      <p:sp>
        <p:nvSpPr>
          <p:cNvPr id="33795" name="Subtitle 2"/>
          <p:cNvSpPr>
            <a:spLocks noGrp="1"/>
          </p:cNvSpPr>
          <p:nvPr>
            <p:ph type="subTitle" idx="1"/>
          </p:nvPr>
        </p:nvSpPr>
        <p:spPr>
          <a:xfrm>
            <a:off x="363278" y="3193939"/>
            <a:ext cx="8171121" cy="1828800"/>
          </a:xfrm>
        </p:spPr>
        <p:txBody>
          <a:bodyPr>
            <a:normAutofit fontScale="92500" lnSpcReduction="10000"/>
          </a:bodyPr>
          <a:lstStyle/>
          <a:p>
            <a:pPr marL="0" indent="0" eaLnBrk="1" hangingPunct="1">
              <a:buClr>
                <a:srgbClr val="C38E41"/>
              </a:buClr>
              <a:buSzPct val="60000"/>
              <a:buFont typeface="Wingdings" pitchFamily="2" charset="2"/>
              <a:buNone/>
            </a:pPr>
            <a:r>
              <a:rPr lang="en-US" sz="1800" b="1" dirty="0">
                <a:solidFill>
                  <a:srgbClr val="006892"/>
                </a:solidFill>
                <a:cs typeface="Arial" charset="0"/>
              </a:rPr>
              <a:t>September 27, 2017</a:t>
            </a:r>
          </a:p>
          <a:p>
            <a:pPr marL="0" indent="0" eaLnBrk="1" hangingPunct="1">
              <a:buClr>
                <a:srgbClr val="C38E41"/>
              </a:buClr>
              <a:buSzPct val="60000"/>
              <a:buFont typeface="Wingdings" pitchFamily="2" charset="2"/>
              <a:buNone/>
            </a:pPr>
            <a:endParaRPr lang="en-US" sz="1800" b="1" dirty="0">
              <a:solidFill>
                <a:srgbClr val="006892"/>
              </a:solidFill>
              <a:cs typeface="Arial" charset="0"/>
            </a:endParaRPr>
          </a:p>
          <a:p>
            <a:pPr marL="0" indent="0" eaLnBrk="1" hangingPunct="1">
              <a:spcBef>
                <a:spcPct val="0"/>
              </a:spcBef>
              <a:buClr>
                <a:srgbClr val="C38E41"/>
              </a:buClr>
              <a:buSzPct val="60000"/>
              <a:buFont typeface="Wingdings" pitchFamily="2" charset="2"/>
              <a:buNone/>
            </a:pPr>
            <a:r>
              <a:rPr lang="en-US" sz="1800" dirty="0">
                <a:cs typeface="Arial" charset="0"/>
              </a:rPr>
              <a:t>Lisa Talbot-Lundrigan, MA</a:t>
            </a:r>
          </a:p>
          <a:p>
            <a:pPr marL="0" indent="0" eaLnBrk="1" hangingPunct="1">
              <a:spcBef>
                <a:spcPct val="0"/>
              </a:spcBef>
              <a:buClr>
                <a:srgbClr val="C38E41"/>
              </a:buClr>
              <a:buSzPct val="60000"/>
              <a:buFont typeface="Wingdings" pitchFamily="2" charset="2"/>
              <a:buNone/>
            </a:pPr>
            <a:endParaRPr lang="en-US" sz="1800" dirty="0">
              <a:cs typeface="Arial" charset="0"/>
            </a:endParaRPr>
          </a:p>
          <a:p>
            <a:pPr marL="0" indent="0" eaLnBrk="1" hangingPunct="1">
              <a:spcBef>
                <a:spcPct val="0"/>
              </a:spcBef>
              <a:buClr>
                <a:srgbClr val="C38E41"/>
              </a:buClr>
              <a:buSzPct val="60000"/>
              <a:buFont typeface="Wingdings" pitchFamily="2" charset="2"/>
              <a:buNone/>
            </a:pPr>
            <a:r>
              <a:rPr lang="en-US" sz="1800" dirty="0">
                <a:cs typeface="Arial" charset="0"/>
              </a:rPr>
              <a:t>Dr. Stephen K. Valle, </a:t>
            </a:r>
            <a:r>
              <a:rPr lang="en-US" sz="1800" dirty="0" err="1">
                <a:cs typeface="Arial" charset="0"/>
              </a:rPr>
              <a:t>Sc.D</a:t>
            </a:r>
            <a:r>
              <a:rPr lang="en-US" sz="1800" dirty="0">
                <a:cs typeface="Arial" charset="0"/>
              </a:rPr>
              <a:t>, MBA</a:t>
            </a:r>
          </a:p>
          <a:p>
            <a:pPr marL="0" indent="0" eaLnBrk="1" hangingPunct="1">
              <a:spcBef>
                <a:spcPct val="0"/>
              </a:spcBef>
              <a:buClr>
                <a:srgbClr val="C38E41"/>
              </a:buClr>
              <a:buSzPct val="60000"/>
              <a:buFont typeface="Wingdings" pitchFamily="2" charset="2"/>
              <a:buNone/>
            </a:pPr>
            <a:endParaRPr lang="en-US" sz="1800" dirty="0">
              <a:cs typeface="Arial" charset="0"/>
            </a:endParaRPr>
          </a:p>
          <a:p>
            <a:pPr marL="0" indent="0" eaLnBrk="1" hangingPunct="1">
              <a:spcBef>
                <a:spcPct val="0"/>
              </a:spcBef>
              <a:buClr>
                <a:srgbClr val="C38E41"/>
              </a:buClr>
              <a:buSzPct val="60000"/>
              <a:buFont typeface="Wingdings" pitchFamily="2" charset="2"/>
              <a:buNone/>
            </a:pPr>
            <a:r>
              <a:rPr lang="en-US" sz="1800" dirty="0">
                <a:cs typeface="Arial" charset="0"/>
              </a:rPr>
              <a:t>Ret. Sheriff Frank Cousins, Jr.</a:t>
            </a:r>
          </a:p>
          <a:p>
            <a:pPr marL="0" indent="0" eaLnBrk="1" hangingPunct="1">
              <a:spcBef>
                <a:spcPct val="0"/>
              </a:spcBef>
              <a:buClr>
                <a:srgbClr val="C38E41"/>
              </a:buClr>
              <a:buSzPct val="60000"/>
              <a:buFont typeface="Wingdings" pitchFamily="2" charset="2"/>
              <a:buNone/>
            </a:pPr>
            <a:endParaRPr lang="en-US" sz="1800" dirty="0">
              <a:cs typeface="Arial" charset="0"/>
            </a:endParaRPr>
          </a:p>
          <a:p>
            <a:pPr marL="0" indent="0" eaLnBrk="1" hangingPunct="1">
              <a:spcBef>
                <a:spcPct val="0"/>
              </a:spcBef>
              <a:buClr>
                <a:srgbClr val="C38E41"/>
              </a:buClr>
              <a:buSzPct val="60000"/>
              <a:buFont typeface="Wingdings" pitchFamily="2" charset="2"/>
              <a:buNone/>
            </a:pPr>
            <a:endParaRPr lang="en-US" sz="1800" dirty="0">
              <a:cs typeface="Arial" charset="0"/>
            </a:endParaRPr>
          </a:p>
          <a:p>
            <a:pPr marL="0" indent="0" eaLnBrk="1" hangingPunct="1">
              <a:buClr>
                <a:srgbClr val="C38E41"/>
              </a:buClr>
              <a:buSzPct val="60000"/>
              <a:buFont typeface="Wingdings" pitchFamily="2" charset="2"/>
              <a:buNone/>
            </a:pPr>
            <a:endParaRPr lang="en-US" sz="1800" dirty="0">
              <a:cs typeface="Arial" charset="0"/>
            </a:endParaRPr>
          </a:p>
          <a:p>
            <a:pPr marL="0" indent="0" eaLnBrk="1" hangingPunct="1">
              <a:buClr>
                <a:srgbClr val="C38E41"/>
              </a:buClr>
              <a:buSzPct val="60000"/>
              <a:buFont typeface="Wingdings" pitchFamily="2" charset="2"/>
              <a:buNone/>
            </a:pPr>
            <a:endParaRPr lang="en-US" sz="1800" b="1" dirty="0">
              <a:solidFill>
                <a:srgbClr val="006892"/>
              </a:solidFill>
              <a:cs typeface="Arial" charset="0"/>
            </a:endParaRPr>
          </a:p>
        </p:txBody>
      </p:sp>
      <p:cxnSp>
        <p:nvCxnSpPr>
          <p:cNvPr id="9" name="Straight Connector 8"/>
          <p:cNvCxnSpPr/>
          <p:nvPr/>
        </p:nvCxnSpPr>
        <p:spPr>
          <a:xfrm>
            <a:off x="381000" y="3048000"/>
            <a:ext cx="815340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pic>
        <p:nvPicPr>
          <p:cNvPr id="33797" name="Picture 12"/>
          <p:cNvPicPr>
            <a:picLocks noChangeAspect="1"/>
          </p:cNvPicPr>
          <p:nvPr/>
        </p:nvPicPr>
        <p:blipFill>
          <a:blip r:embed="rId3"/>
          <a:srcRect/>
          <a:stretch>
            <a:fillRect/>
          </a:stretch>
        </p:blipFill>
        <p:spPr bwMode="auto">
          <a:xfrm>
            <a:off x="0" y="5140325"/>
            <a:ext cx="9144000" cy="1717675"/>
          </a:xfrm>
          <a:prstGeom prst="rect">
            <a:avLst/>
          </a:prstGeom>
          <a:noFill/>
          <a:ln w="9525">
            <a:noFill/>
            <a:miter lim="800000"/>
            <a:headEnd/>
            <a:tailEnd/>
          </a:ln>
        </p:spPr>
      </p:pic>
      <p:pic>
        <p:nvPicPr>
          <p:cNvPr id="33798" name="Picture 13"/>
          <p:cNvPicPr>
            <a:picLocks noChangeAspect="1"/>
          </p:cNvPicPr>
          <p:nvPr/>
        </p:nvPicPr>
        <p:blipFill>
          <a:blip r:embed="rId4"/>
          <a:srcRect/>
          <a:stretch>
            <a:fillRect/>
          </a:stretch>
        </p:blipFill>
        <p:spPr bwMode="auto">
          <a:xfrm>
            <a:off x="0" y="0"/>
            <a:ext cx="9144000" cy="1138238"/>
          </a:xfrm>
          <a:prstGeom prst="rect">
            <a:avLst/>
          </a:prstGeom>
          <a:noFill/>
          <a:ln w="9525">
            <a:noFill/>
            <a:miter lim="800000"/>
            <a:headEnd/>
            <a:tailEnd/>
          </a:ln>
        </p:spPr>
      </p:pic>
      <p:sp>
        <p:nvSpPr>
          <p:cNvPr id="33799" name="Rectangle 8"/>
          <p:cNvSpPr>
            <a:spLocks noChangeArrowheads="1"/>
          </p:cNvSpPr>
          <p:nvPr/>
        </p:nvSpPr>
        <p:spPr bwMode="auto">
          <a:xfrm>
            <a:off x="0" y="4953000"/>
            <a:ext cx="9144000" cy="1143000"/>
          </a:xfrm>
          <a:prstGeom prst="rect">
            <a:avLst/>
          </a:prstGeom>
          <a:solidFill>
            <a:schemeClr val="bg1"/>
          </a:solidFill>
          <a:ln w="9525">
            <a:solidFill>
              <a:schemeClr val="bg1"/>
            </a:solidFill>
            <a:miter lim="800000"/>
            <a:headEnd/>
            <a:tailEnd/>
          </a:ln>
        </p:spPr>
        <p:txBody>
          <a:bodyPr wrap="none" anchor="ctr"/>
          <a:lstStyle/>
          <a:p>
            <a:endParaRPr lang="en-US" sz="1800" dirty="0"/>
          </a:p>
        </p:txBody>
      </p:sp>
      <p:pic>
        <p:nvPicPr>
          <p:cNvPr id="33800" name="Picture 9"/>
          <p:cNvPicPr>
            <a:picLocks noChangeAspect="1" noChangeArrowheads="1"/>
          </p:cNvPicPr>
          <p:nvPr/>
        </p:nvPicPr>
        <p:blipFill>
          <a:blip r:embed="rId5"/>
          <a:srcRect/>
          <a:stretch>
            <a:fillRect/>
          </a:stretch>
        </p:blipFill>
        <p:spPr bwMode="auto">
          <a:xfrm>
            <a:off x="1066800" y="5105400"/>
            <a:ext cx="6400800" cy="955675"/>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B66F01B7-2ED9-49DB-A726-26FAD654DC73}"/>
              </a:ext>
            </a:extLst>
          </p:cNvPr>
          <p:cNvSpPr>
            <a:spLocks noGrp="1"/>
          </p:cNvSpPr>
          <p:nvPr>
            <p:ph type="sldNum" sz="quarter" idx="12"/>
          </p:nvPr>
        </p:nvSpPr>
        <p:spPr/>
        <p:txBody>
          <a:bodyPr/>
          <a:lstStyle/>
          <a:p>
            <a:fld id="{D085AED4-4769-446E-81C9-E15E255C1B27}" type="slidenum">
              <a:rPr lang="en-US" smtClean="0"/>
              <a:t>1</a:t>
            </a:fld>
            <a:endParaRPr lang="en-US" dirty="0"/>
          </a:p>
        </p:txBody>
      </p:sp>
    </p:spTree>
    <p:extLst>
      <p:ext uri="{BB962C8B-B14F-4D97-AF65-F5344CB8AC3E}">
        <p14:creationId xmlns:p14="http://schemas.microsoft.com/office/powerpoint/2010/main" val="2636976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b="1" dirty="0"/>
              <a:t>The supervisory relationship is the crucible in which ethical practice is developed and reinforced. </a:t>
            </a:r>
          </a:p>
          <a:p>
            <a:pPr lvl="1"/>
            <a:r>
              <a:rPr lang="en-US" dirty="0"/>
              <a:t>The supervisor needs to model sound ethical and legal practice in the supervisory relationship. This is where issues of ethical practice arise and can be addressed. This is where ethical practice is translated from a concept to a set of behaviors. Through supervision, clinicians can develop a process of ethical decision making and use this process as they encounter new situations. </a:t>
            </a:r>
          </a:p>
          <a:p>
            <a:r>
              <a:rPr lang="en-US" b="1" dirty="0"/>
              <a:t>Clinical supervision is a skill in and of itself that has to be developed.</a:t>
            </a:r>
          </a:p>
          <a:p>
            <a:pPr lvl="1"/>
            <a:r>
              <a:rPr lang="en-US" dirty="0"/>
              <a:t>Good counselors tend to be promoted into supervisory positions with the assumption that they have the requisite skills to provide professional clinical supervision. However, clinical supervisors need a different role orientation toward both program and client goals and a knowledge base to complement a new set of skills. Programs need to increase their capacity to develop good supervisors. </a:t>
            </a:r>
          </a:p>
        </p:txBody>
      </p:sp>
      <p:sp>
        <p:nvSpPr>
          <p:cNvPr id="3" name="Title 2"/>
          <p:cNvSpPr>
            <a:spLocks noGrp="1"/>
          </p:cNvSpPr>
          <p:nvPr>
            <p:ph type="title"/>
          </p:nvPr>
        </p:nvSpPr>
        <p:spPr/>
        <p:txBody>
          <a:bodyPr/>
          <a:lstStyle/>
          <a:p>
            <a:r>
              <a:rPr lang="en-US" dirty="0"/>
              <a:t>Clinical Supervision</a:t>
            </a:r>
          </a:p>
        </p:txBody>
      </p:sp>
      <p:sp>
        <p:nvSpPr>
          <p:cNvPr id="5" name="Slide Number Placeholder 4">
            <a:extLst>
              <a:ext uri="{FF2B5EF4-FFF2-40B4-BE49-F238E27FC236}">
                <a16:creationId xmlns:a16="http://schemas.microsoft.com/office/drawing/2014/main" id="{A645286B-5380-4948-B2B9-8361431D77C8}"/>
              </a:ext>
            </a:extLst>
          </p:cNvPr>
          <p:cNvSpPr>
            <a:spLocks noGrp="1"/>
          </p:cNvSpPr>
          <p:nvPr>
            <p:ph type="sldNum" sz="quarter" idx="12"/>
          </p:nvPr>
        </p:nvSpPr>
        <p:spPr/>
        <p:txBody>
          <a:bodyPr/>
          <a:lstStyle/>
          <a:p>
            <a:fld id="{D085AED4-4769-446E-81C9-E15E255C1B27}" type="slidenum">
              <a:rPr lang="en-US" smtClean="0"/>
              <a:t>10</a:t>
            </a:fld>
            <a:endParaRPr lang="en-US" dirty="0"/>
          </a:p>
        </p:txBody>
      </p:sp>
    </p:spTree>
    <p:extLst>
      <p:ext uri="{BB962C8B-B14F-4D97-AF65-F5344CB8AC3E}">
        <p14:creationId xmlns:p14="http://schemas.microsoft.com/office/powerpoint/2010/main" val="2921965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a:t>Culture and other contextual variables influence the supervision process; supervisors need to continually strive for cultural competence. </a:t>
            </a:r>
          </a:p>
          <a:p>
            <a:pPr marL="109728" indent="0">
              <a:buNone/>
            </a:pPr>
            <a:endParaRPr lang="en-US" b="1" dirty="0"/>
          </a:p>
          <a:p>
            <a:pPr lvl="1"/>
            <a:r>
              <a:rPr lang="en-US" dirty="0"/>
              <a:t>Supervisors require cultural competence at several levels. Cultural competence involves the counselor’s response to clients, the supervisor’s response to counselors, and the program’s response to the cultural needs of the diverse community it serves. Since supervisors are in a position to serve as catalysts for change, they need to develop proficiency in addressing the needs of diverse clients and personnel. </a:t>
            </a:r>
          </a:p>
          <a:p>
            <a:pPr marL="109728" indent="0">
              <a:buNone/>
            </a:pPr>
            <a:r>
              <a:rPr lang="en-US" b="1" dirty="0"/>
              <a:t> </a:t>
            </a:r>
            <a:endParaRPr lang="en-US" dirty="0"/>
          </a:p>
        </p:txBody>
      </p:sp>
      <p:sp>
        <p:nvSpPr>
          <p:cNvPr id="3" name="Title 2"/>
          <p:cNvSpPr>
            <a:spLocks noGrp="1"/>
          </p:cNvSpPr>
          <p:nvPr>
            <p:ph type="title"/>
          </p:nvPr>
        </p:nvSpPr>
        <p:spPr/>
        <p:txBody>
          <a:bodyPr/>
          <a:lstStyle/>
          <a:p>
            <a:r>
              <a:rPr lang="en-US" dirty="0"/>
              <a:t>Clinical Supervision</a:t>
            </a:r>
          </a:p>
        </p:txBody>
      </p:sp>
      <p:sp>
        <p:nvSpPr>
          <p:cNvPr id="5" name="Slide Number Placeholder 4">
            <a:extLst>
              <a:ext uri="{FF2B5EF4-FFF2-40B4-BE49-F238E27FC236}">
                <a16:creationId xmlns:a16="http://schemas.microsoft.com/office/drawing/2014/main" id="{9D9E5B32-5FD2-4174-8574-E37912DE5347}"/>
              </a:ext>
            </a:extLst>
          </p:cNvPr>
          <p:cNvSpPr>
            <a:spLocks noGrp="1"/>
          </p:cNvSpPr>
          <p:nvPr>
            <p:ph type="sldNum" sz="quarter" idx="12"/>
          </p:nvPr>
        </p:nvSpPr>
        <p:spPr/>
        <p:txBody>
          <a:bodyPr/>
          <a:lstStyle/>
          <a:p>
            <a:fld id="{D085AED4-4769-446E-81C9-E15E255C1B27}" type="slidenum">
              <a:rPr lang="en-US" smtClean="0"/>
              <a:t>11</a:t>
            </a:fld>
            <a:endParaRPr lang="en-US" dirty="0"/>
          </a:p>
        </p:txBody>
      </p:sp>
    </p:spTree>
    <p:extLst>
      <p:ext uri="{BB962C8B-B14F-4D97-AF65-F5344CB8AC3E}">
        <p14:creationId xmlns:p14="http://schemas.microsoft.com/office/powerpoint/2010/main" val="3096819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Clinical supervision in substance abuse treatment most often requires balancing administrative and clinical supervision tasks. </a:t>
            </a:r>
          </a:p>
          <a:p>
            <a:pPr lvl="1"/>
            <a:r>
              <a:rPr lang="en-US" dirty="0"/>
              <a:t>Sometimes these roles are complementary and sometimes they conflict. Often the supervisor feels caught between the two roles. Administrators need to support the integration and differentiation of the roles to promote the efficacy of the clinical supervisor. (See Part 2.)</a:t>
            </a:r>
          </a:p>
          <a:p>
            <a:endParaRPr lang="en-US" dirty="0"/>
          </a:p>
        </p:txBody>
      </p:sp>
      <p:sp>
        <p:nvSpPr>
          <p:cNvPr id="3" name="Title 2"/>
          <p:cNvSpPr>
            <a:spLocks noGrp="1"/>
          </p:cNvSpPr>
          <p:nvPr>
            <p:ph type="title"/>
          </p:nvPr>
        </p:nvSpPr>
        <p:spPr/>
        <p:txBody>
          <a:bodyPr/>
          <a:lstStyle/>
          <a:p>
            <a:r>
              <a:rPr lang="en-US" dirty="0"/>
              <a:t>Clinical Supervision</a:t>
            </a:r>
          </a:p>
        </p:txBody>
      </p:sp>
      <p:sp>
        <p:nvSpPr>
          <p:cNvPr id="5" name="Slide Number Placeholder 4">
            <a:extLst>
              <a:ext uri="{FF2B5EF4-FFF2-40B4-BE49-F238E27FC236}">
                <a16:creationId xmlns:a16="http://schemas.microsoft.com/office/drawing/2014/main" id="{4C33E175-AB2A-483A-AC0C-835FD5E17258}"/>
              </a:ext>
            </a:extLst>
          </p:cNvPr>
          <p:cNvSpPr>
            <a:spLocks noGrp="1"/>
          </p:cNvSpPr>
          <p:nvPr>
            <p:ph type="sldNum" sz="quarter" idx="12"/>
          </p:nvPr>
        </p:nvSpPr>
        <p:spPr/>
        <p:txBody>
          <a:bodyPr/>
          <a:lstStyle/>
          <a:p>
            <a:fld id="{D085AED4-4769-446E-81C9-E15E255C1B27}" type="slidenum">
              <a:rPr lang="en-US" smtClean="0"/>
              <a:t>12</a:t>
            </a:fld>
            <a:endParaRPr lang="en-US" dirty="0"/>
          </a:p>
        </p:txBody>
      </p:sp>
    </p:spTree>
    <p:extLst>
      <p:ext uri="{BB962C8B-B14F-4D97-AF65-F5344CB8AC3E}">
        <p14:creationId xmlns:p14="http://schemas.microsoft.com/office/powerpoint/2010/main" val="465671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E78C25-F15E-4D46-A10C-986FBDE7B771}"/>
              </a:ext>
            </a:extLst>
          </p:cNvPr>
          <p:cNvSpPr>
            <a:spLocks noGrp="1"/>
          </p:cNvSpPr>
          <p:nvPr>
            <p:ph type="title"/>
          </p:nvPr>
        </p:nvSpPr>
        <p:spPr/>
        <p:txBody>
          <a:bodyPr/>
          <a:lstStyle/>
          <a:p>
            <a:r>
              <a:rPr lang="en-US" dirty="0">
                <a:effectLst>
                  <a:outerShdw blurRad="38100" dist="38100" dir="2700000" algn="tl">
                    <a:srgbClr val="000000">
                      <a:alpha val="43137"/>
                    </a:srgbClr>
                  </a:outerShdw>
                </a:effectLst>
                <a:latin typeface="Lucida Sans Unicode" pitchFamily="34" charset="0"/>
                <a:cs typeface="Arial" charset="0"/>
              </a:rPr>
              <a:t>Roles of the Clinical Supervisor</a:t>
            </a:r>
            <a:endParaRPr lang="en-US" dirty="0">
              <a:effectLst>
                <a:outerShdw blurRad="38100" dist="38100" dir="2700000" algn="tl">
                  <a:srgbClr val="000000">
                    <a:alpha val="43137"/>
                  </a:srgbClr>
                </a:outerShdw>
              </a:effectLst>
            </a:endParaRPr>
          </a:p>
        </p:txBody>
      </p:sp>
      <p:pic>
        <p:nvPicPr>
          <p:cNvPr id="4" name="Picture 13">
            <a:extLst>
              <a:ext uri="{FF2B5EF4-FFF2-40B4-BE49-F238E27FC236}">
                <a16:creationId xmlns:a16="http://schemas.microsoft.com/office/drawing/2014/main" id="{97A8CA40-2B0C-4C06-9019-1672086E9CA2}"/>
              </a:ext>
            </a:extLst>
          </p:cNvPr>
          <p:cNvPicPr>
            <a:picLocks noChangeAspect="1" noChangeArrowheads="1"/>
          </p:cNvPicPr>
          <p:nvPr/>
        </p:nvPicPr>
        <p:blipFill>
          <a:blip r:embed="rId2"/>
          <a:srcRect/>
          <a:stretch>
            <a:fillRect/>
          </a:stretch>
        </p:blipFill>
        <p:spPr bwMode="auto">
          <a:xfrm>
            <a:off x="2286000" y="1600200"/>
            <a:ext cx="4529138" cy="4522788"/>
          </a:xfrm>
          <a:prstGeom prst="rect">
            <a:avLst/>
          </a:prstGeom>
          <a:noFill/>
          <a:ln w="9525">
            <a:noFill/>
            <a:miter lim="800000"/>
            <a:headEnd/>
            <a:tailEnd/>
          </a:ln>
        </p:spPr>
      </p:pic>
      <p:sp>
        <p:nvSpPr>
          <p:cNvPr id="5" name="TextBox 4">
            <a:extLst>
              <a:ext uri="{FF2B5EF4-FFF2-40B4-BE49-F238E27FC236}">
                <a16:creationId xmlns:a16="http://schemas.microsoft.com/office/drawing/2014/main" id="{599A72B0-2BB1-4860-8966-6C9B247E232D}"/>
              </a:ext>
            </a:extLst>
          </p:cNvPr>
          <p:cNvSpPr txBox="1"/>
          <p:nvPr/>
        </p:nvSpPr>
        <p:spPr>
          <a:xfrm>
            <a:off x="6815138" y="6019800"/>
            <a:ext cx="2252662" cy="246221"/>
          </a:xfrm>
          <a:prstGeom prst="rect">
            <a:avLst/>
          </a:prstGeom>
          <a:noFill/>
        </p:spPr>
        <p:txBody>
          <a:bodyPr wrap="square" rtlCol="0">
            <a:spAutoFit/>
          </a:bodyPr>
          <a:lstStyle/>
          <a:p>
            <a:r>
              <a:rPr lang="en-US" sz="1000" dirty="0"/>
              <a:t>Source: SAMHSA TIP 52</a:t>
            </a:r>
          </a:p>
        </p:txBody>
      </p:sp>
      <p:sp>
        <p:nvSpPr>
          <p:cNvPr id="6" name="Slide Number Placeholder 5">
            <a:extLst>
              <a:ext uri="{FF2B5EF4-FFF2-40B4-BE49-F238E27FC236}">
                <a16:creationId xmlns:a16="http://schemas.microsoft.com/office/drawing/2014/main" id="{5F6BAAEC-7104-46F2-A8F2-6C5AABD47CEE}"/>
              </a:ext>
            </a:extLst>
          </p:cNvPr>
          <p:cNvSpPr>
            <a:spLocks noGrp="1"/>
          </p:cNvSpPr>
          <p:nvPr>
            <p:ph type="sldNum" sz="quarter" idx="12"/>
          </p:nvPr>
        </p:nvSpPr>
        <p:spPr/>
        <p:txBody>
          <a:bodyPr/>
          <a:lstStyle/>
          <a:p>
            <a:fld id="{D085AED4-4769-446E-81C9-E15E255C1B27}" type="slidenum">
              <a:rPr lang="en-US" smtClean="0"/>
              <a:t>13</a:t>
            </a:fld>
            <a:endParaRPr lang="en-US" dirty="0"/>
          </a:p>
        </p:txBody>
      </p:sp>
    </p:spTree>
    <p:extLst>
      <p:ext uri="{BB962C8B-B14F-4D97-AF65-F5344CB8AC3E}">
        <p14:creationId xmlns:p14="http://schemas.microsoft.com/office/powerpoint/2010/main" val="4025671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2159827191"/>
              </p:ext>
            </p:extLst>
          </p:nvPr>
        </p:nvGraphicFramePr>
        <p:xfrm>
          <a:off x="304800" y="1066800"/>
          <a:ext cx="8610600" cy="4801108"/>
        </p:xfrm>
        <a:graphic>
          <a:graphicData uri="http://schemas.openxmlformats.org/drawingml/2006/table">
            <a:tbl>
              <a:tblPr/>
              <a:tblGrid>
                <a:gridCol w="2870200">
                  <a:extLst>
                    <a:ext uri="{9D8B030D-6E8A-4147-A177-3AD203B41FA5}">
                      <a16:colId xmlns:a16="http://schemas.microsoft.com/office/drawing/2014/main" val="20000"/>
                    </a:ext>
                  </a:extLst>
                </a:gridCol>
                <a:gridCol w="2870200">
                  <a:extLst>
                    <a:ext uri="{9D8B030D-6E8A-4147-A177-3AD203B41FA5}">
                      <a16:colId xmlns:a16="http://schemas.microsoft.com/office/drawing/2014/main" val="20001"/>
                    </a:ext>
                  </a:extLst>
                </a:gridCol>
                <a:gridCol w="2870200">
                  <a:extLst>
                    <a:ext uri="{9D8B030D-6E8A-4147-A177-3AD203B41FA5}">
                      <a16:colId xmlns:a16="http://schemas.microsoft.com/office/drawing/2014/main" val="20002"/>
                    </a:ext>
                  </a:extLst>
                </a:gridCol>
              </a:tblGrid>
              <a:tr h="57048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Supervisor</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Coach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Mentor</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5391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rPr>
                        <a:t>Defines and communicates job requirements; counseling and coaching for improved performance; provides job related instruction; planning, organizing, and delegation of work; evaluates performance; provides corrective &amp; formative feedback</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rPr>
                        <a:t>Managerial responsibility that involves a process of helping people develop and improve their skills.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rPr>
                        <a:t>Coaching involves:</a:t>
                      </a:r>
                    </a:p>
                    <a:p>
                      <a:pPr marL="0" marR="0" lvl="0" indent="0" algn="l" defTabSz="914400" rtl="0" eaLnBrk="1" fontAlgn="base" latinLnBrk="0" hangingPunct="1">
                        <a:lnSpc>
                          <a:spcPct val="100000"/>
                        </a:lnSpc>
                        <a:spcBef>
                          <a:spcPct val="20000"/>
                        </a:spcBef>
                        <a:spcAft>
                          <a:spcPct val="0"/>
                        </a:spcAft>
                        <a:buClr>
                          <a:srgbClr val="D00000"/>
                        </a:buClr>
                        <a:buSzTx/>
                        <a:buFont typeface="Wingdings" pitchFamily="2" charset="2"/>
                        <a:buChar char="ü"/>
                        <a:tabLst/>
                      </a:pPr>
                      <a:r>
                        <a:rPr kumimoji="0" lang="en-US" sz="1400" b="0" i="0" u="none" strike="noStrike" cap="none" normalizeH="0" baseline="0" dirty="0">
                          <a:ln>
                            <a:noFill/>
                          </a:ln>
                          <a:solidFill>
                            <a:schemeClr val="tx1"/>
                          </a:solidFill>
                          <a:effectLst/>
                          <a:latin typeface="Arial" pitchFamily="34" charset="0"/>
                        </a:rPr>
                        <a:t>Acting as a role model</a:t>
                      </a:r>
                    </a:p>
                    <a:p>
                      <a:pPr marL="0" marR="0" lvl="0" indent="0" algn="l" defTabSz="914400" rtl="0" eaLnBrk="1" fontAlgn="base" latinLnBrk="0" hangingPunct="1">
                        <a:lnSpc>
                          <a:spcPct val="100000"/>
                        </a:lnSpc>
                        <a:spcBef>
                          <a:spcPct val="20000"/>
                        </a:spcBef>
                        <a:spcAft>
                          <a:spcPct val="0"/>
                        </a:spcAft>
                        <a:buClr>
                          <a:srgbClr val="D00000"/>
                        </a:buClr>
                        <a:buSzTx/>
                        <a:buFont typeface="Wingdings" pitchFamily="2" charset="2"/>
                        <a:buChar char="ü"/>
                        <a:tabLst/>
                      </a:pPr>
                      <a:r>
                        <a:rPr kumimoji="0" lang="en-US" sz="1400" b="0" i="0" u="none" strike="noStrike" cap="none" normalizeH="0" baseline="0" dirty="0">
                          <a:ln>
                            <a:noFill/>
                          </a:ln>
                          <a:solidFill>
                            <a:schemeClr val="tx1"/>
                          </a:solidFill>
                          <a:effectLst/>
                          <a:latin typeface="Arial" pitchFamily="34" charset="0"/>
                        </a:rPr>
                        <a:t>Creating the right climate</a:t>
                      </a:r>
                    </a:p>
                    <a:p>
                      <a:pPr marL="0" marR="0" lvl="0" indent="0" algn="l" defTabSz="914400" rtl="0" eaLnBrk="1" fontAlgn="base" latinLnBrk="0" hangingPunct="1">
                        <a:lnSpc>
                          <a:spcPct val="100000"/>
                        </a:lnSpc>
                        <a:spcBef>
                          <a:spcPct val="20000"/>
                        </a:spcBef>
                        <a:spcAft>
                          <a:spcPct val="0"/>
                        </a:spcAft>
                        <a:buClr>
                          <a:srgbClr val="D00000"/>
                        </a:buClr>
                        <a:buSzTx/>
                        <a:buFont typeface="Wingdings" pitchFamily="2" charset="2"/>
                        <a:buChar char="ü"/>
                        <a:tabLst/>
                      </a:pPr>
                      <a:r>
                        <a:rPr kumimoji="0" lang="en-US" sz="1400" b="0" i="0" u="none" strike="noStrike" cap="none" normalizeH="0" baseline="0" dirty="0">
                          <a:ln>
                            <a:noFill/>
                          </a:ln>
                          <a:solidFill>
                            <a:schemeClr val="tx1"/>
                          </a:solidFill>
                          <a:effectLst/>
                          <a:latin typeface="Arial" pitchFamily="34" charset="0"/>
                        </a:rPr>
                        <a:t>Clarifying expectations &amp; providing feedback</a:t>
                      </a:r>
                    </a:p>
                    <a:p>
                      <a:pPr marL="0" marR="0" lvl="0" indent="0" algn="l" defTabSz="914400" rtl="0" eaLnBrk="1" fontAlgn="base" latinLnBrk="0" hangingPunct="1">
                        <a:lnSpc>
                          <a:spcPct val="100000"/>
                        </a:lnSpc>
                        <a:spcBef>
                          <a:spcPct val="20000"/>
                        </a:spcBef>
                        <a:spcAft>
                          <a:spcPct val="0"/>
                        </a:spcAft>
                        <a:buClr>
                          <a:srgbClr val="D00000"/>
                        </a:buClr>
                        <a:buSzTx/>
                        <a:buFont typeface="Wingdings" pitchFamily="2" charset="2"/>
                        <a:buChar char="ü"/>
                        <a:tabLst/>
                      </a:pPr>
                      <a:r>
                        <a:rPr kumimoji="0" lang="en-US" sz="1400" b="0" i="0" u="none" strike="noStrike" cap="none" normalizeH="0" baseline="0" dirty="0">
                          <a:ln>
                            <a:noFill/>
                          </a:ln>
                          <a:solidFill>
                            <a:schemeClr val="tx1"/>
                          </a:solidFill>
                          <a:effectLst/>
                          <a:latin typeface="Arial" pitchFamily="34" charset="0"/>
                        </a:rPr>
                        <a:t>Praising</a:t>
                      </a:r>
                    </a:p>
                    <a:p>
                      <a:pPr marL="0" marR="0" lvl="0" indent="0" algn="l" defTabSz="914400" rtl="0" eaLnBrk="1" fontAlgn="base" latinLnBrk="0" hangingPunct="1">
                        <a:lnSpc>
                          <a:spcPct val="100000"/>
                        </a:lnSpc>
                        <a:spcBef>
                          <a:spcPct val="20000"/>
                        </a:spcBef>
                        <a:spcAft>
                          <a:spcPct val="0"/>
                        </a:spcAft>
                        <a:buClr>
                          <a:srgbClr val="D00000"/>
                        </a:buClr>
                        <a:buSzTx/>
                        <a:buFont typeface="Wingdings" pitchFamily="2" charset="2"/>
                        <a:buChar char="ü"/>
                        <a:tabLst/>
                      </a:pPr>
                      <a:r>
                        <a:rPr kumimoji="0" lang="en-US" sz="1400" b="0" i="0" u="none" strike="noStrike" cap="none" normalizeH="0" baseline="0" dirty="0">
                          <a:ln>
                            <a:noFill/>
                          </a:ln>
                          <a:solidFill>
                            <a:schemeClr val="tx1"/>
                          </a:solidFill>
                          <a:effectLst/>
                          <a:latin typeface="Arial" pitchFamily="34" charset="0"/>
                        </a:rPr>
                        <a:t>Providing training &amp; resources</a:t>
                      </a:r>
                    </a:p>
                    <a:p>
                      <a:pPr marL="0" marR="0" lvl="0" indent="0" algn="l" defTabSz="914400" rtl="0" eaLnBrk="1" fontAlgn="base" latinLnBrk="0" hangingPunct="1">
                        <a:lnSpc>
                          <a:spcPct val="100000"/>
                        </a:lnSpc>
                        <a:spcBef>
                          <a:spcPct val="20000"/>
                        </a:spcBef>
                        <a:spcAft>
                          <a:spcPct val="0"/>
                        </a:spcAft>
                        <a:buClr>
                          <a:srgbClr val="D00000"/>
                        </a:buClr>
                        <a:buSzTx/>
                        <a:buFont typeface="Wingdings" pitchFamily="2" charset="2"/>
                        <a:buChar char="ü"/>
                        <a:tabLst/>
                      </a:pPr>
                      <a:r>
                        <a:rPr kumimoji="0" lang="en-US" sz="1400" b="0" i="0" u="none" strike="noStrike" cap="none" normalizeH="0" baseline="0" dirty="0">
                          <a:ln>
                            <a:noFill/>
                          </a:ln>
                          <a:solidFill>
                            <a:schemeClr val="tx1"/>
                          </a:solidFill>
                          <a:effectLst/>
                          <a:latin typeface="Arial" pitchFamily="34" charset="0"/>
                        </a:rPr>
                        <a:t>Motivating employees to meet &amp; stretch goals which provides employees with a greater challenge to meet than their usual goals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rPr>
                        <a:t>Can be formal or informal and  helps the mentee advance while helping the mentor develop and improve both coaching and counseling skills.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rPr>
                        <a:t>Mentors function as:</a:t>
                      </a:r>
                    </a:p>
                    <a:p>
                      <a:pPr marL="0" marR="0" lvl="0" indent="0" algn="l" defTabSz="914400" rtl="0" eaLnBrk="1" fontAlgn="base" latinLnBrk="0" hangingPunct="1">
                        <a:lnSpc>
                          <a:spcPct val="100000"/>
                        </a:lnSpc>
                        <a:spcBef>
                          <a:spcPct val="20000"/>
                        </a:spcBef>
                        <a:spcAft>
                          <a:spcPct val="0"/>
                        </a:spcAft>
                        <a:buClr>
                          <a:srgbClr val="D00000"/>
                        </a:buClr>
                        <a:buSzTx/>
                        <a:buFont typeface="Wingdings" pitchFamily="2" charset="2"/>
                        <a:buChar char="ü"/>
                        <a:tabLst/>
                      </a:pPr>
                      <a:r>
                        <a:rPr kumimoji="0" lang="en-US" sz="1400" b="0" i="0" u="none" strike="noStrike" cap="none" normalizeH="0" baseline="0" dirty="0">
                          <a:ln>
                            <a:noFill/>
                          </a:ln>
                          <a:solidFill>
                            <a:schemeClr val="tx1"/>
                          </a:solidFill>
                          <a:effectLst/>
                          <a:latin typeface="Arial" pitchFamily="34" charset="0"/>
                        </a:rPr>
                        <a:t>Role models</a:t>
                      </a:r>
                    </a:p>
                    <a:p>
                      <a:pPr marL="0" marR="0" lvl="0" indent="0" algn="l" defTabSz="914400" rtl="0" eaLnBrk="1" fontAlgn="base" latinLnBrk="0" hangingPunct="1">
                        <a:lnSpc>
                          <a:spcPct val="100000"/>
                        </a:lnSpc>
                        <a:spcBef>
                          <a:spcPct val="20000"/>
                        </a:spcBef>
                        <a:spcAft>
                          <a:spcPct val="0"/>
                        </a:spcAft>
                        <a:buClr>
                          <a:srgbClr val="D00000"/>
                        </a:buClr>
                        <a:buSzTx/>
                        <a:buFont typeface="Wingdings" pitchFamily="2" charset="2"/>
                        <a:buChar char="ü"/>
                        <a:tabLst/>
                      </a:pPr>
                      <a:r>
                        <a:rPr kumimoji="0" lang="en-US" sz="1400" b="0" i="0" u="none" strike="noStrike" cap="none" normalizeH="0" baseline="0" dirty="0">
                          <a:ln>
                            <a:noFill/>
                          </a:ln>
                          <a:solidFill>
                            <a:schemeClr val="tx1"/>
                          </a:solidFill>
                          <a:effectLst/>
                          <a:latin typeface="Arial" pitchFamily="34" charset="0"/>
                        </a:rPr>
                        <a:t>Brokers</a:t>
                      </a:r>
                    </a:p>
                    <a:p>
                      <a:pPr marL="0" marR="0" lvl="0" indent="0" algn="l" defTabSz="914400" rtl="0" eaLnBrk="1" fontAlgn="base" latinLnBrk="0" hangingPunct="1">
                        <a:lnSpc>
                          <a:spcPct val="100000"/>
                        </a:lnSpc>
                        <a:spcBef>
                          <a:spcPct val="20000"/>
                        </a:spcBef>
                        <a:spcAft>
                          <a:spcPct val="0"/>
                        </a:spcAft>
                        <a:buClr>
                          <a:srgbClr val="D00000"/>
                        </a:buClr>
                        <a:buSzTx/>
                        <a:buFont typeface="Wingdings" pitchFamily="2" charset="2"/>
                        <a:buChar char="ü"/>
                        <a:tabLst/>
                      </a:pPr>
                      <a:r>
                        <a:rPr kumimoji="0" lang="en-US" sz="1400" b="0" i="0" u="none" strike="noStrike" cap="none" normalizeH="0" baseline="0" dirty="0">
                          <a:ln>
                            <a:noFill/>
                          </a:ln>
                          <a:solidFill>
                            <a:schemeClr val="tx1"/>
                          </a:solidFill>
                          <a:effectLst/>
                          <a:latin typeface="Arial" pitchFamily="34" charset="0"/>
                        </a:rPr>
                        <a:t>Cheerleaders </a:t>
                      </a:r>
                    </a:p>
                    <a:p>
                      <a:pPr marL="0" marR="0" lvl="0" indent="0" algn="l" defTabSz="914400" rtl="0" eaLnBrk="1" fontAlgn="base" latinLnBrk="0" hangingPunct="1">
                        <a:lnSpc>
                          <a:spcPct val="100000"/>
                        </a:lnSpc>
                        <a:spcBef>
                          <a:spcPct val="20000"/>
                        </a:spcBef>
                        <a:spcAft>
                          <a:spcPct val="0"/>
                        </a:spcAft>
                        <a:buClr>
                          <a:srgbClr val="D00000"/>
                        </a:buClr>
                        <a:buSzTx/>
                        <a:buFont typeface="Wingdings" pitchFamily="2" charset="2"/>
                        <a:buChar char="ü"/>
                        <a:tabLst/>
                      </a:pPr>
                      <a:r>
                        <a:rPr kumimoji="0" lang="en-US" sz="1400" b="0" i="0" u="none" strike="noStrike" cap="none" normalizeH="0" baseline="0" dirty="0">
                          <a:ln>
                            <a:noFill/>
                          </a:ln>
                          <a:solidFill>
                            <a:schemeClr val="tx1"/>
                          </a:solidFill>
                          <a:effectLst/>
                          <a:latin typeface="Arial" pitchFamily="34" charset="0"/>
                        </a:rPr>
                        <a:t>Sponsors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rPr>
                        <a:t>Mentors:</a:t>
                      </a:r>
                    </a:p>
                    <a:p>
                      <a:pPr marL="0" marR="0" lvl="0" indent="0" algn="l" defTabSz="914400" rtl="0" eaLnBrk="1" fontAlgn="base" latinLnBrk="0" hangingPunct="1">
                        <a:lnSpc>
                          <a:spcPct val="100000"/>
                        </a:lnSpc>
                        <a:spcBef>
                          <a:spcPct val="20000"/>
                        </a:spcBef>
                        <a:spcAft>
                          <a:spcPct val="0"/>
                        </a:spcAft>
                        <a:buClr>
                          <a:srgbClr val="D00000"/>
                        </a:buClr>
                        <a:buSzTx/>
                        <a:buFont typeface="Wingdings" pitchFamily="2" charset="2"/>
                        <a:buChar char="ü"/>
                        <a:tabLst/>
                      </a:pPr>
                      <a:r>
                        <a:rPr kumimoji="0" lang="en-US" sz="1400" b="0" i="0" u="none" strike="noStrike" cap="none" normalizeH="0" baseline="0" dirty="0">
                          <a:ln>
                            <a:noFill/>
                          </a:ln>
                          <a:solidFill>
                            <a:schemeClr val="tx1"/>
                          </a:solidFill>
                          <a:effectLst/>
                          <a:latin typeface="Arial" pitchFamily="34" charset="0"/>
                        </a:rPr>
                        <a:t>Love learning, not teaching</a:t>
                      </a:r>
                    </a:p>
                    <a:p>
                      <a:pPr marL="0" marR="0" lvl="0" indent="0" algn="l" defTabSz="914400" rtl="0" eaLnBrk="1" fontAlgn="base" latinLnBrk="0" hangingPunct="1">
                        <a:lnSpc>
                          <a:spcPct val="100000"/>
                        </a:lnSpc>
                        <a:spcBef>
                          <a:spcPct val="20000"/>
                        </a:spcBef>
                        <a:spcAft>
                          <a:spcPct val="0"/>
                        </a:spcAft>
                        <a:buClr>
                          <a:srgbClr val="D00000"/>
                        </a:buClr>
                        <a:buSzTx/>
                        <a:buFont typeface="Wingdings" pitchFamily="2" charset="2"/>
                        <a:buChar char="ü"/>
                        <a:tabLst/>
                      </a:pPr>
                      <a:r>
                        <a:rPr kumimoji="0" lang="en-US" sz="1400" b="0" i="0" u="none" strike="noStrike" cap="none" normalizeH="0" baseline="0" dirty="0">
                          <a:ln>
                            <a:noFill/>
                          </a:ln>
                          <a:solidFill>
                            <a:schemeClr val="tx1"/>
                          </a:solidFill>
                          <a:effectLst/>
                          <a:latin typeface="Arial" pitchFamily="34" charset="0"/>
                        </a:rPr>
                        <a:t>Treasure sharing &amp; giving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TextBox 1"/>
          <p:cNvSpPr txBox="1"/>
          <p:nvPr/>
        </p:nvSpPr>
        <p:spPr>
          <a:xfrm>
            <a:off x="304800" y="212007"/>
            <a:ext cx="8610600" cy="584775"/>
          </a:xfrm>
          <a:prstGeom prst="rect">
            <a:avLst/>
          </a:prstGeom>
          <a:noFill/>
        </p:spPr>
        <p:txBody>
          <a:bodyPr wrap="square" rtlCol="0">
            <a:spAutoFit/>
          </a:bodyPr>
          <a:lstStyle/>
          <a:p>
            <a:pPr algn="ctr">
              <a:spcBef>
                <a:spcPct val="50000"/>
              </a:spcBef>
            </a:pPr>
            <a:r>
              <a:rPr lang="en-US" sz="1600" b="1" dirty="0">
                <a:solidFill>
                  <a:schemeClr val="tx2">
                    <a:lumMod val="60000"/>
                    <a:lumOff val="40000"/>
                  </a:schemeClr>
                </a:solidFill>
                <a:effectLst>
                  <a:outerShdw blurRad="38100" dist="38100" dir="2700000" algn="tl">
                    <a:srgbClr val="000000">
                      <a:alpha val="43137"/>
                    </a:srgbClr>
                  </a:outerShdw>
                </a:effectLst>
              </a:rPr>
              <a:t>Most addictions professionals have the desire to grow and YOU have the capacity to nurture &amp; facilitate this growth in yourself through the use of supervision.</a:t>
            </a:r>
          </a:p>
        </p:txBody>
      </p:sp>
      <p:sp>
        <p:nvSpPr>
          <p:cNvPr id="4" name="Slide Number Placeholder 3">
            <a:extLst>
              <a:ext uri="{FF2B5EF4-FFF2-40B4-BE49-F238E27FC236}">
                <a16:creationId xmlns:a16="http://schemas.microsoft.com/office/drawing/2014/main" id="{E609CAAF-BBE6-4906-AFF3-84EB49E64960}"/>
              </a:ext>
            </a:extLst>
          </p:cNvPr>
          <p:cNvSpPr>
            <a:spLocks noGrp="1"/>
          </p:cNvSpPr>
          <p:nvPr>
            <p:ph type="sldNum" sz="quarter" idx="12"/>
          </p:nvPr>
        </p:nvSpPr>
        <p:spPr/>
        <p:txBody>
          <a:bodyPr/>
          <a:lstStyle/>
          <a:p>
            <a:fld id="{D085AED4-4769-446E-81C9-E15E255C1B27}" type="slidenum">
              <a:rPr lang="en-US" smtClean="0"/>
              <a:t>14</a:t>
            </a:fld>
            <a:endParaRPr lang="en-US" dirty="0"/>
          </a:p>
        </p:txBody>
      </p:sp>
    </p:spTree>
    <p:extLst>
      <p:ext uri="{BB962C8B-B14F-4D97-AF65-F5344CB8AC3E}">
        <p14:creationId xmlns:p14="http://schemas.microsoft.com/office/powerpoint/2010/main" val="1551935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E78C25-F15E-4D46-A10C-986FBDE7B771}"/>
              </a:ext>
            </a:extLst>
          </p:cNvPr>
          <p:cNvSpPr>
            <a:spLocks noGrp="1"/>
          </p:cNvSpPr>
          <p:nvPr>
            <p:ph type="title"/>
          </p:nvPr>
        </p:nvSpPr>
        <p:spPr/>
        <p:txBody>
          <a:bodyPr>
            <a:normAutofit fontScale="90000"/>
          </a:bodyPr>
          <a:lstStyle/>
          <a:p>
            <a:r>
              <a:rPr lang="en-US" sz="4400" dirty="0">
                <a:effectLst>
                  <a:outerShdw blurRad="38100" dist="38100" dir="2700000" algn="tl">
                    <a:srgbClr val="000000">
                      <a:alpha val="43137"/>
                    </a:srgbClr>
                  </a:outerShdw>
                </a:effectLst>
                <a:latin typeface="Lucida Sans Unicode" pitchFamily="34" charset="0"/>
              </a:rPr>
              <a:t>Effective Clinical Supervision </a:t>
            </a:r>
            <a:br>
              <a:rPr lang="en-US" sz="4400" dirty="0">
                <a:effectLst>
                  <a:outerShdw blurRad="38100" dist="38100" dir="2700000" algn="tl">
                    <a:srgbClr val="000000">
                      <a:alpha val="43137"/>
                    </a:srgbClr>
                  </a:outerShdw>
                </a:effectLst>
                <a:latin typeface="Lucida Sans Unicode" pitchFamily="34" charset="0"/>
              </a:rPr>
            </a:br>
            <a:r>
              <a:rPr lang="en-US" sz="4400" dirty="0">
                <a:effectLst>
                  <a:outerShdw blurRad="38100" dist="38100" dir="2700000" algn="tl">
                    <a:srgbClr val="000000">
                      <a:alpha val="43137"/>
                    </a:srgbClr>
                  </a:outerShdw>
                </a:effectLst>
                <a:latin typeface="Lucida Sans Unicode" pitchFamily="34" charset="0"/>
              </a:rPr>
              <a:t>provides a means for …</a:t>
            </a:r>
            <a:endParaRPr lang="en-US" dirty="0">
              <a:effectLst>
                <a:outerShdw blurRad="38100" dist="38100" dir="2700000" algn="tl">
                  <a:srgbClr val="000000">
                    <a:alpha val="43137"/>
                  </a:srgbClr>
                </a:outerShdw>
              </a:effectLst>
            </a:endParaRPr>
          </a:p>
        </p:txBody>
      </p:sp>
      <p:sp>
        <p:nvSpPr>
          <p:cNvPr id="4" name="Content Placeholder 2">
            <a:extLst>
              <a:ext uri="{FF2B5EF4-FFF2-40B4-BE49-F238E27FC236}">
                <a16:creationId xmlns:a16="http://schemas.microsoft.com/office/drawing/2014/main" id="{7C83817F-C66C-44E7-A63B-793F68E1F22B}"/>
              </a:ext>
            </a:extLst>
          </p:cNvPr>
          <p:cNvSpPr txBox="1">
            <a:spLocks/>
          </p:cNvSpPr>
          <p:nvPr/>
        </p:nvSpPr>
        <p:spPr>
          <a:xfrm>
            <a:off x="533400" y="1828800"/>
            <a:ext cx="8229600" cy="4267200"/>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609600" indent="-609600">
              <a:lnSpc>
                <a:spcPct val="200000"/>
              </a:lnSpc>
              <a:buClr>
                <a:srgbClr val="006892"/>
              </a:buClr>
              <a:buSzPct val="80000"/>
              <a:buFont typeface="Wingdings 3" pitchFamily="18" charset="2"/>
              <a:buChar char="}"/>
            </a:pPr>
            <a:r>
              <a:rPr lang="en-US" sz="2400" b="1" dirty="0">
                <a:latin typeface="Lucida Sans Unicode" pitchFamily="34" charset="0"/>
              </a:rPr>
              <a:t>Professional Growth</a:t>
            </a:r>
          </a:p>
          <a:p>
            <a:pPr marL="609600" indent="-609600">
              <a:lnSpc>
                <a:spcPct val="200000"/>
              </a:lnSpc>
              <a:buClr>
                <a:srgbClr val="006892"/>
              </a:buClr>
              <a:buSzPct val="80000"/>
              <a:buFont typeface="Wingdings 3" pitchFamily="18" charset="2"/>
              <a:buChar char="}"/>
            </a:pPr>
            <a:r>
              <a:rPr lang="en-US" sz="2400" b="1" dirty="0">
                <a:latin typeface="Lucida Sans Unicode" pitchFamily="34" charset="0"/>
              </a:rPr>
              <a:t>Greater Self-Efficacy</a:t>
            </a:r>
          </a:p>
          <a:p>
            <a:pPr marL="609600" indent="-609600">
              <a:lnSpc>
                <a:spcPct val="200000"/>
              </a:lnSpc>
              <a:buClr>
                <a:srgbClr val="006892"/>
              </a:buClr>
              <a:buSzPct val="80000"/>
              <a:buFont typeface="Wingdings 3" pitchFamily="18" charset="2"/>
              <a:buChar char="}"/>
            </a:pPr>
            <a:r>
              <a:rPr lang="en-US" sz="2400" b="1" dirty="0">
                <a:latin typeface="Lucida Sans Unicode" pitchFamily="34" charset="0"/>
              </a:rPr>
              <a:t>Improved Client Care</a:t>
            </a:r>
          </a:p>
          <a:p>
            <a:pPr marL="609600" indent="-609600">
              <a:lnSpc>
                <a:spcPct val="200000"/>
              </a:lnSpc>
              <a:buClr>
                <a:srgbClr val="006892"/>
              </a:buClr>
              <a:buSzPct val="80000"/>
              <a:buFont typeface="Wingdings 3" pitchFamily="18" charset="2"/>
              <a:buChar char="}"/>
            </a:pPr>
            <a:r>
              <a:rPr lang="en-US" sz="2400" b="1" dirty="0">
                <a:latin typeface="Lucida Sans Unicode" pitchFamily="34" charset="0"/>
              </a:rPr>
              <a:t>Improved Therapeutic Relationships</a:t>
            </a:r>
          </a:p>
          <a:p>
            <a:pPr marL="609600" indent="-609600">
              <a:lnSpc>
                <a:spcPct val="200000"/>
              </a:lnSpc>
              <a:buClr>
                <a:srgbClr val="006892"/>
              </a:buClr>
              <a:buSzPct val="80000"/>
              <a:buFont typeface="Wingdings 3" pitchFamily="18" charset="2"/>
              <a:buChar char="}"/>
            </a:pPr>
            <a:r>
              <a:rPr lang="en-US" sz="2400" b="1" dirty="0">
                <a:latin typeface="Lucida Sans Unicode" pitchFamily="34" charset="0"/>
              </a:rPr>
              <a:t>Positive Stress Management</a:t>
            </a:r>
          </a:p>
        </p:txBody>
      </p:sp>
      <p:sp>
        <p:nvSpPr>
          <p:cNvPr id="5" name="Slide Number Placeholder 4">
            <a:extLst>
              <a:ext uri="{FF2B5EF4-FFF2-40B4-BE49-F238E27FC236}">
                <a16:creationId xmlns:a16="http://schemas.microsoft.com/office/drawing/2014/main" id="{001116E0-B47D-44F4-B536-6D04D6420A99}"/>
              </a:ext>
            </a:extLst>
          </p:cNvPr>
          <p:cNvSpPr>
            <a:spLocks noGrp="1"/>
          </p:cNvSpPr>
          <p:nvPr>
            <p:ph type="sldNum" sz="quarter" idx="12"/>
          </p:nvPr>
        </p:nvSpPr>
        <p:spPr/>
        <p:txBody>
          <a:bodyPr/>
          <a:lstStyle/>
          <a:p>
            <a:fld id="{D085AED4-4769-446E-81C9-E15E255C1B27}" type="slidenum">
              <a:rPr lang="en-US" smtClean="0"/>
              <a:t>15</a:t>
            </a:fld>
            <a:endParaRPr lang="en-US" dirty="0"/>
          </a:p>
        </p:txBody>
      </p:sp>
    </p:spTree>
    <p:extLst>
      <p:ext uri="{BB962C8B-B14F-4D97-AF65-F5344CB8AC3E}">
        <p14:creationId xmlns:p14="http://schemas.microsoft.com/office/powerpoint/2010/main" val="279830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E78C25-F15E-4D46-A10C-986FBDE7B771}"/>
              </a:ext>
            </a:extLst>
          </p:cNvPr>
          <p:cNvSpPr>
            <a:spLocks noGrp="1"/>
          </p:cNvSpPr>
          <p:nvPr>
            <p:ph type="title"/>
          </p:nvPr>
        </p:nvSpPr>
        <p:spPr/>
        <p:txBody>
          <a:bodyPr>
            <a:normAutofit fontScale="90000"/>
          </a:bodyPr>
          <a:lstStyle/>
          <a:p>
            <a:r>
              <a:rPr lang="en-US" sz="4400" dirty="0">
                <a:effectLst>
                  <a:outerShdw blurRad="38100" dist="38100" dir="2700000" algn="tl">
                    <a:srgbClr val="000000">
                      <a:alpha val="43137"/>
                    </a:srgbClr>
                  </a:outerShdw>
                </a:effectLst>
                <a:latin typeface="Lucida Sans Unicode" pitchFamily="34" charset="0"/>
              </a:rPr>
              <a:t>Principles of Clinical Supervision</a:t>
            </a:r>
            <a:endParaRPr lang="en-US" dirty="0">
              <a:effectLst>
                <a:outerShdw blurRad="38100" dist="38100" dir="2700000" algn="tl">
                  <a:srgbClr val="000000">
                    <a:alpha val="43137"/>
                  </a:srgbClr>
                </a:outerShdw>
              </a:effectLst>
            </a:endParaRPr>
          </a:p>
        </p:txBody>
      </p:sp>
      <p:sp>
        <p:nvSpPr>
          <p:cNvPr id="4" name="Content Placeholder 2">
            <a:extLst>
              <a:ext uri="{FF2B5EF4-FFF2-40B4-BE49-F238E27FC236}">
                <a16:creationId xmlns:a16="http://schemas.microsoft.com/office/drawing/2014/main" id="{12259886-3D66-4C33-BFAF-3B63E0143078}"/>
              </a:ext>
            </a:extLst>
          </p:cNvPr>
          <p:cNvSpPr txBox="1">
            <a:spLocks/>
          </p:cNvSpPr>
          <p:nvPr/>
        </p:nvSpPr>
        <p:spPr>
          <a:xfrm>
            <a:off x="457200" y="1481138"/>
            <a:ext cx="8229600" cy="4208462"/>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609600" indent="-609600">
              <a:buClr>
                <a:srgbClr val="BE854C"/>
              </a:buClr>
              <a:buSzPct val="65000"/>
              <a:buFont typeface="Arial" charset="0"/>
              <a:buAutoNum type="arabicPeriod"/>
            </a:pPr>
            <a:r>
              <a:rPr lang="en-US" sz="2000" b="1">
                <a:latin typeface="Lucida Sans Unicode" pitchFamily="34" charset="0"/>
              </a:rPr>
              <a:t>Clinical supervision is an essential part of all clinical programs.</a:t>
            </a:r>
            <a:r>
              <a:rPr lang="en-US" sz="2000">
                <a:latin typeface="Lucida Sans Unicode" pitchFamily="34" charset="0"/>
              </a:rPr>
              <a:t> </a:t>
            </a:r>
          </a:p>
          <a:p>
            <a:pPr marL="609600" indent="-609600">
              <a:buClr>
                <a:srgbClr val="BE854C"/>
              </a:buClr>
              <a:buSzPct val="65000"/>
              <a:buFont typeface="Arial" charset="0"/>
              <a:buAutoNum type="arabicPeriod"/>
            </a:pPr>
            <a:endParaRPr lang="en-US" sz="700">
              <a:latin typeface="Lucida Sans Unicode" pitchFamily="34" charset="0"/>
            </a:endParaRPr>
          </a:p>
          <a:p>
            <a:pPr marL="609600" indent="-609600">
              <a:buClr>
                <a:srgbClr val="BE854C"/>
              </a:buClr>
              <a:buSzPct val="65000"/>
              <a:buFont typeface="Arial" charset="0"/>
              <a:buAutoNum type="arabicPeriod"/>
            </a:pPr>
            <a:r>
              <a:rPr lang="en-US" sz="2000" b="1">
                <a:latin typeface="Lucida Sans Unicode" pitchFamily="34" charset="0"/>
              </a:rPr>
              <a:t>Clinical supervision enhances staff retention and morale</a:t>
            </a:r>
            <a:r>
              <a:rPr lang="en-US" sz="2000">
                <a:latin typeface="Lucida Sans Unicode" pitchFamily="34" charset="0"/>
              </a:rPr>
              <a:t> </a:t>
            </a:r>
          </a:p>
          <a:p>
            <a:pPr marL="609600" indent="-609600">
              <a:buClr>
                <a:srgbClr val="BE854C"/>
              </a:buClr>
              <a:buSzPct val="65000"/>
              <a:buFont typeface="Arial" charset="0"/>
              <a:buAutoNum type="arabicPeriod"/>
            </a:pPr>
            <a:endParaRPr lang="en-US" sz="700">
              <a:latin typeface="Lucida Sans Unicode" pitchFamily="34" charset="0"/>
            </a:endParaRPr>
          </a:p>
          <a:p>
            <a:pPr marL="609600" indent="-609600">
              <a:buClr>
                <a:srgbClr val="BE854C"/>
              </a:buClr>
              <a:buSzPct val="65000"/>
              <a:buFont typeface="Arial" charset="0"/>
              <a:buAutoNum type="arabicPeriod"/>
            </a:pPr>
            <a:r>
              <a:rPr lang="en-US" sz="2000" b="1">
                <a:latin typeface="Lucida Sans Unicode" pitchFamily="34" charset="0"/>
              </a:rPr>
              <a:t>Every clinician, regardless of level of skill and experience, needs and has a right to clinical supervision. In addition, supervisors need and have a right to supervision of their supervision.</a:t>
            </a:r>
            <a:endParaRPr lang="en-US">
              <a:latin typeface="Lucida Sans Unicode" pitchFamily="34" charset="0"/>
            </a:endParaRPr>
          </a:p>
          <a:p>
            <a:pPr marL="609600" indent="-609600">
              <a:buClr>
                <a:srgbClr val="BE854C"/>
              </a:buClr>
              <a:buSzPct val="65000"/>
              <a:buFont typeface="Arial" charset="0"/>
              <a:buAutoNum type="arabicPeriod"/>
            </a:pPr>
            <a:endParaRPr lang="en-US" sz="700">
              <a:latin typeface="Lucida Sans Unicode" pitchFamily="34" charset="0"/>
            </a:endParaRPr>
          </a:p>
          <a:p>
            <a:pPr marL="609600" indent="-609600">
              <a:buClr>
                <a:srgbClr val="BE854C"/>
              </a:buClr>
              <a:buSzPct val="65000"/>
              <a:buFont typeface="Arial" charset="0"/>
              <a:buAutoNum type="arabicPeriod"/>
            </a:pPr>
            <a:r>
              <a:rPr lang="en-US" sz="2000" b="1">
                <a:latin typeface="Lucida Sans Unicode" pitchFamily="34" charset="0"/>
              </a:rPr>
              <a:t>Clinical supervision needs the full support of agency administrators.</a:t>
            </a:r>
            <a:endParaRPr lang="en-US">
              <a:latin typeface="Lucida Sans Unicode" pitchFamily="34" charset="0"/>
            </a:endParaRPr>
          </a:p>
          <a:p>
            <a:pPr marL="931863" lvl="1" indent="-533400">
              <a:buClr>
                <a:srgbClr val="BE854C"/>
              </a:buClr>
              <a:buFont typeface="Verdana" pitchFamily="34" charset="0"/>
              <a:buNone/>
            </a:pPr>
            <a:endParaRPr lang="en-US" dirty="0">
              <a:latin typeface="Lucida Sans Unicode" pitchFamily="34" charset="0"/>
            </a:endParaRPr>
          </a:p>
        </p:txBody>
      </p:sp>
      <p:sp>
        <p:nvSpPr>
          <p:cNvPr id="5" name="Slide Number Placeholder 4">
            <a:extLst>
              <a:ext uri="{FF2B5EF4-FFF2-40B4-BE49-F238E27FC236}">
                <a16:creationId xmlns:a16="http://schemas.microsoft.com/office/drawing/2014/main" id="{5AA9E8DB-71FA-4804-915F-0EB2C5E9B54A}"/>
              </a:ext>
            </a:extLst>
          </p:cNvPr>
          <p:cNvSpPr>
            <a:spLocks noGrp="1"/>
          </p:cNvSpPr>
          <p:nvPr>
            <p:ph type="sldNum" sz="quarter" idx="12"/>
          </p:nvPr>
        </p:nvSpPr>
        <p:spPr/>
        <p:txBody>
          <a:bodyPr/>
          <a:lstStyle/>
          <a:p>
            <a:fld id="{D085AED4-4769-446E-81C9-E15E255C1B27}" type="slidenum">
              <a:rPr lang="en-US" smtClean="0"/>
              <a:t>16</a:t>
            </a:fld>
            <a:endParaRPr lang="en-US" dirty="0"/>
          </a:p>
        </p:txBody>
      </p:sp>
    </p:spTree>
    <p:extLst>
      <p:ext uri="{BB962C8B-B14F-4D97-AF65-F5344CB8AC3E}">
        <p14:creationId xmlns:p14="http://schemas.microsoft.com/office/powerpoint/2010/main" val="572942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E78C25-F15E-4D46-A10C-986FBDE7B771}"/>
              </a:ext>
            </a:extLst>
          </p:cNvPr>
          <p:cNvSpPr>
            <a:spLocks noGrp="1"/>
          </p:cNvSpPr>
          <p:nvPr>
            <p:ph type="title"/>
          </p:nvPr>
        </p:nvSpPr>
        <p:spPr/>
        <p:txBody>
          <a:bodyPr>
            <a:normAutofit fontScale="90000"/>
          </a:bodyPr>
          <a:lstStyle/>
          <a:p>
            <a:r>
              <a:rPr lang="en-US" sz="4400" dirty="0">
                <a:effectLst>
                  <a:outerShdw blurRad="38100" dist="38100" dir="2700000" algn="tl">
                    <a:srgbClr val="000000">
                      <a:alpha val="43137"/>
                    </a:srgbClr>
                  </a:outerShdw>
                </a:effectLst>
                <a:latin typeface="Lucida Sans Unicode" pitchFamily="34" charset="0"/>
              </a:rPr>
              <a:t>Principles of Clinical Supervision</a:t>
            </a:r>
            <a:endParaRPr lang="en-US" dirty="0">
              <a:effectLst>
                <a:outerShdw blurRad="38100" dist="38100" dir="2700000" algn="tl">
                  <a:srgbClr val="000000">
                    <a:alpha val="43137"/>
                  </a:srgbClr>
                </a:outerShdw>
              </a:effectLst>
            </a:endParaRPr>
          </a:p>
        </p:txBody>
      </p:sp>
      <p:sp>
        <p:nvSpPr>
          <p:cNvPr id="4" name="Content Placeholder 2">
            <a:extLst>
              <a:ext uri="{FF2B5EF4-FFF2-40B4-BE49-F238E27FC236}">
                <a16:creationId xmlns:a16="http://schemas.microsoft.com/office/drawing/2014/main" id="{12259886-3D66-4C33-BFAF-3B63E0143078}"/>
              </a:ext>
            </a:extLst>
          </p:cNvPr>
          <p:cNvSpPr txBox="1">
            <a:spLocks/>
          </p:cNvSpPr>
          <p:nvPr/>
        </p:nvSpPr>
        <p:spPr>
          <a:xfrm>
            <a:off x="457200" y="1481138"/>
            <a:ext cx="8229600" cy="4208462"/>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609600" indent="-609600">
              <a:buClr>
                <a:srgbClr val="BE854C"/>
              </a:buClr>
              <a:buSzPct val="65000"/>
              <a:buFont typeface="Arial" charset="0"/>
              <a:buAutoNum type="arabicPeriod" startAt="5"/>
            </a:pPr>
            <a:r>
              <a:rPr lang="en-US" sz="2000" b="1" dirty="0">
                <a:latin typeface="Lucida Sans Unicode" pitchFamily="34" charset="0"/>
              </a:rPr>
              <a:t>The supervisory relationship is the crucible in which ethical practice is developed and reinforced.</a:t>
            </a:r>
            <a:r>
              <a:rPr lang="en-US" sz="2000" dirty="0">
                <a:latin typeface="Lucida Sans Unicode" pitchFamily="34" charset="0"/>
              </a:rPr>
              <a:t>  </a:t>
            </a:r>
          </a:p>
          <a:p>
            <a:pPr marL="609600" indent="-609600">
              <a:buClr>
                <a:srgbClr val="BE854C"/>
              </a:buClr>
              <a:buSzPct val="65000"/>
              <a:buFont typeface="Arial" charset="0"/>
              <a:buAutoNum type="arabicPeriod" startAt="5"/>
            </a:pPr>
            <a:endParaRPr lang="en-US" sz="700" dirty="0">
              <a:latin typeface="Lucida Sans Unicode" pitchFamily="34" charset="0"/>
            </a:endParaRPr>
          </a:p>
          <a:p>
            <a:pPr marL="609600" indent="-609600">
              <a:buClr>
                <a:srgbClr val="BE854C"/>
              </a:buClr>
              <a:buSzPct val="65000"/>
              <a:buFont typeface="Arial" charset="0"/>
              <a:buAutoNum type="arabicPeriod" startAt="5"/>
            </a:pPr>
            <a:r>
              <a:rPr lang="en-US" sz="2000" b="1" dirty="0">
                <a:latin typeface="Lucida Sans Unicode" pitchFamily="34" charset="0"/>
              </a:rPr>
              <a:t>Clinical supervision is a skill in and of itself that has to be developed.</a:t>
            </a:r>
            <a:r>
              <a:rPr lang="en-US" sz="2000" dirty="0">
                <a:latin typeface="Lucida Sans Unicode" pitchFamily="34" charset="0"/>
              </a:rPr>
              <a:t>  </a:t>
            </a:r>
          </a:p>
          <a:p>
            <a:pPr marL="609600" indent="-609600">
              <a:buClr>
                <a:srgbClr val="BE854C"/>
              </a:buClr>
              <a:buSzPct val="65000"/>
              <a:buFont typeface="Arial" charset="0"/>
              <a:buAutoNum type="arabicPeriod" startAt="5"/>
            </a:pPr>
            <a:endParaRPr lang="en-US" sz="700" dirty="0">
              <a:latin typeface="Lucida Sans Unicode" pitchFamily="34" charset="0"/>
            </a:endParaRPr>
          </a:p>
          <a:p>
            <a:pPr marL="609600" indent="-609600">
              <a:buClr>
                <a:srgbClr val="BE854C"/>
              </a:buClr>
              <a:buSzPct val="65000"/>
              <a:buFont typeface="Arial" charset="0"/>
              <a:buAutoNum type="arabicPeriod" startAt="5"/>
            </a:pPr>
            <a:r>
              <a:rPr lang="en-US" sz="2000" b="1" dirty="0">
                <a:latin typeface="Lucida Sans Unicode" pitchFamily="34" charset="0"/>
              </a:rPr>
              <a:t>Clinical supervision in substance abuse treatment most often requires balancing administrative and clinical supervision tasks.</a:t>
            </a:r>
            <a:r>
              <a:rPr lang="en-US" sz="2000" dirty="0">
                <a:latin typeface="Lucida Sans Unicode" pitchFamily="34" charset="0"/>
              </a:rPr>
              <a:t>  </a:t>
            </a:r>
          </a:p>
          <a:p>
            <a:pPr marL="609600" indent="-609600">
              <a:buClr>
                <a:srgbClr val="BE854C"/>
              </a:buClr>
              <a:buSzPct val="65000"/>
              <a:buFont typeface="Arial" charset="0"/>
              <a:buAutoNum type="arabicPeriod" startAt="5"/>
            </a:pPr>
            <a:endParaRPr lang="en-US" sz="700" dirty="0">
              <a:latin typeface="Lucida Sans Unicode" pitchFamily="34" charset="0"/>
            </a:endParaRPr>
          </a:p>
          <a:p>
            <a:pPr marL="609600" indent="-609600">
              <a:buClr>
                <a:srgbClr val="BE854C"/>
              </a:buClr>
              <a:buSzPct val="65000"/>
              <a:buFont typeface="Arial" charset="0"/>
              <a:buAutoNum type="arabicPeriod" startAt="5"/>
            </a:pPr>
            <a:r>
              <a:rPr lang="en-US" sz="2000" b="1" dirty="0">
                <a:latin typeface="Lucida Sans Unicode" pitchFamily="34" charset="0"/>
              </a:rPr>
              <a:t>Culture and other contextual variables influence the supervision process; supervisors need to continually strive for cultural competence. </a:t>
            </a:r>
            <a:endParaRPr lang="en-US" sz="2000" dirty="0">
              <a:latin typeface="Lucida Sans Unicode" pitchFamily="34" charset="0"/>
            </a:endParaRPr>
          </a:p>
        </p:txBody>
      </p:sp>
      <p:sp>
        <p:nvSpPr>
          <p:cNvPr id="2" name="Slide Number Placeholder 1">
            <a:extLst>
              <a:ext uri="{FF2B5EF4-FFF2-40B4-BE49-F238E27FC236}">
                <a16:creationId xmlns:a16="http://schemas.microsoft.com/office/drawing/2014/main" id="{39EBC2A1-385B-4AAA-ABDB-21D5F4DF22BC}"/>
              </a:ext>
            </a:extLst>
          </p:cNvPr>
          <p:cNvSpPr>
            <a:spLocks noGrp="1"/>
          </p:cNvSpPr>
          <p:nvPr>
            <p:ph type="sldNum" sz="quarter" idx="12"/>
          </p:nvPr>
        </p:nvSpPr>
        <p:spPr/>
        <p:txBody>
          <a:bodyPr/>
          <a:lstStyle/>
          <a:p>
            <a:fld id="{D085AED4-4769-446E-81C9-E15E255C1B27}" type="slidenum">
              <a:rPr lang="en-US" smtClean="0"/>
              <a:t>17</a:t>
            </a:fld>
            <a:endParaRPr lang="en-US" dirty="0"/>
          </a:p>
        </p:txBody>
      </p:sp>
    </p:spTree>
    <p:extLst>
      <p:ext uri="{BB962C8B-B14F-4D97-AF65-F5344CB8AC3E}">
        <p14:creationId xmlns:p14="http://schemas.microsoft.com/office/powerpoint/2010/main" val="2603083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E78C25-F15E-4D46-A10C-986FBDE7B771}"/>
              </a:ext>
            </a:extLst>
          </p:cNvPr>
          <p:cNvSpPr>
            <a:spLocks noGrp="1"/>
          </p:cNvSpPr>
          <p:nvPr>
            <p:ph type="title"/>
          </p:nvPr>
        </p:nvSpPr>
        <p:spPr/>
        <p:txBody>
          <a:bodyPr>
            <a:normAutofit fontScale="90000"/>
          </a:bodyPr>
          <a:lstStyle/>
          <a:p>
            <a:r>
              <a:rPr lang="en-US" sz="4400" dirty="0">
                <a:effectLst>
                  <a:outerShdw blurRad="38100" dist="38100" dir="2700000" algn="tl">
                    <a:srgbClr val="000000">
                      <a:alpha val="43137"/>
                    </a:srgbClr>
                  </a:outerShdw>
                </a:effectLst>
                <a:latin typeface="Lucida Sans Unicode" pitchFamily="34" charset="0"/>
              </a:rPr>
              <a:t>Principles of Clinical Supervision</a:t>
            </a:r>
            <a:endParaRPr lang="en-US" dirty="0">
              <a:effectLst>
                <a:outerShdw blurRad="38100" dist="38100" dir="2700000" algn="tl">
                  <a:srgbClr val="000000">
                    <a:alpha val="43137"/>
                  </a:srgbClr>
                </a:outerShdw>
              </a:effectLst>
            </a:endParaRPr>
          </a:p>
        </p:txBody>
      </p:sp>
      <p:sp>
        <p:nvSpPr>
          <p:cNvPr id="4" name="Content Placeholder 2">
            <a:extLst>
              <a:ext uri="{FF2B5EF4-FFF2-40B4-BE49-F238E27FC236}">
                <a16:creationId xmlns:a16="http://schemas.microsoft.com/office/drawing/2014/main" id="{12259886-3D66-4C33-BFAF-3B63E0143078}"/>
              </a:ext>
            </a:extLst>
          </p:cNvPr>
          <p:cNvSpPr txBox="1">
            <a:spLocks/>
          </p:cNvSpPr>
          <p:nvPr/>
        </p:nvSpPr>
        <p:spPr>
          <a:xfrm>
            <a:off x="457200" y="1481138"/>
            <a:ext cx="8229600" cy="4208462"/>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609600" indent="-609600">
              <a:buClr>
                <a:srgbClr val="BE854C"/>
              </a:buClr>
              <a:buSzPct val="65000"/>
              <a:buFont typeface="Arial" charset="0"/>
              <a:buAutoNum type="arabicPeriod" startAt="9"/>
            </a:pPr>
            <a:r>
              <a:rPr lang="en-US" sz="2000" b="1" dirty="0">
                <a:latin typeface="Lucida Sans Unicode" pitchFamily="34" charset="0"/>
              </a:rPr>
              <a:t>Successful implementation of EBPs requires ongoing supervision.</a:t>
            </a:r>
            <a:r>
              <a:rPr lang="en-US" sz="2000" dirty="0">
                <a:latin typeface="Lucida Sans Unicode" pitchFamily="34" charset="0"/>
              </a:rPr>
              <a:t>  </a:t>
            </a:r>
          </a:p>
          <a:p>
            <a:pPr marL="609600" indent="-609600">
              <a:buClr>
                <a:srgbClr val="BE854C"/>
              </a:buClr>
              <a:buSzPct val="65000"/>
              <a:buFont typeface="Arial" charset="0"/>
              <a:buAutoNum type="arabicPeriod" startAt="9"/>
            </a:pPr>
            <a:endParaRPr lang="en-US" sz="700" dirty="0">
              <a:latin typeface="Lucida Sans Unicode" pitchFamily="34" charset="0"/>
            </a:endParaRPr>
          </a:p>
          <a:p>
            <a:pPr marL="609600" indent="-609600">
              <a:buClr>
                <a:srgbClr val="BE854C"/>
              </a:buClr>
              <a:buSzPct val="65000"/>
              <a:buFont typeface="Arial" charset="0"/>
              <a:buAutoNum type="arabicPeriod" startAt="9"/>
            </a:pPr>
            <a:r>
              <a:rPr lang="en-US" sz="2000" b="1" dirty="0">
                <a:latin typeface="Lucida Sans Unicode" pitchFamily="34" charset="0"/>
              </a:rPr>
              <a:t>Supervisors have the responsibility to be gatekeepers for the profession.</a:t>
            </a:r>
            <a:r>
              <a:rPr lang="en-US" sz="2000" dirty="0">
                <a:latin typeface="Lucida Sans Unicode" pitchFamily="34" charset="0"/>
              </a:rPr>
              <a:t>  </a:t>
            </a:r>
          </a:p>
          <a:p>
            <a:pPr marL="609600" indent="-609600">
              <a:buClr>
                <a:srgbClr val="BE854C"/>
              </a:buClr>
              <a:buSzPct val="65000"/>
              <a:buFont typeface="Arial" charset="0"/>
              <a:buAutoNum type="arabicPeriod" startAt="9"/>
            </a:pPr>
            <a:endParaRPr lang="en-US" sz="700" dirty="0">
              <a:latin typeface="Lucida Sans Unicode" pitchFamily="34" charset="0"/>
            </a:endParaRPr>
          </a:p>
          <a:p>
            <a:pPr marL="609600" indent="-609600">
              <a:buClr>
                <a:srgbClr val="BE854C"/>
              </a:buClr>
              <a:buSzPct val="65000"/>
              <a:buFont typeface="Arial" charset="0"/>
              <a:buAutoNum type="arabicPeriod" startAt="9"/>
            </a:pPr>
            <a:r>
              <a:rPr lang="en-US" sz="2000" b="1" dirty="0">
                <a:latin typeface="Lucida Sans Unicode" pitchFamily="34" charset="0"/>
              </a:rPr>
              <a:t>Clinical supervision should involve direct observation methods.</a:t>
            </a:r>
            <a:r>
              <a:rPr lang="en-US" sz="2000" dirty="0">
                <a:latin typeface="Lucida Sans Unicode" pitchFamily="34" charset="0"/>
              </a:rPr>
              <a:t>   </a:t>
            </a:r>
          </a:p>
        </p:txBody>
      </p:sp>
      <p:sp>
        <p:nvSpPr>
          <p:cNvPr id="2" name="Slide Number Placeholder 1">
            <a:extLst>
              <a:ext uri="{FF2B5EF4-FFF2-40B4-BE49-F238E27FC236}">
                <a16:creationId xmlns:a16="http://schemas.microsoft.com/office/drawing/2014/main" id="{4C1C25FD-7E24-4C38-BA68-FFD29C47B1B2}"/>
              </a:ext>
            </a:extLst>
          </p:cNvPr>
          <p:cNvSpPr>
            <a:spLocks noGrp="1"/>
          </p:cNvSpPr>
          <p:nvPr>
            <p:ph type="sldNum" sz="quarter" idx="12"/>
          </p:nvPr>
        </p:nvSpPr>
        <p:spPr/>
        <p:txBody>
          <a:bodyPr/>
          <a:lstStyle/>
          <a:p>
            <a:fld id="{D085AED4-4769-446E-81C9-E15E255C1B27}" type="slidenum">
              <a:rPr lang="en-US" smtClean="0"/>
              <a:t>18</a:t>
            </a:fld>
            <a:endParaRPr lang="en-US" dirty="0"/>
          </a:p>
        </p:txBody>
      </p:sp>
    </p:spTree>
    <p:extLst>
      <p:ext uri="{BB962C8B-B14F-4D97-AF65-F5344CB8AC3E}">
        <p14:creationId xmlns:p14="http://schemas.microsoft.com/office/powerpoint/2010/main" val="785035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E78C25-F15E-4D46-A10C-986FBDE7B771}"/>
              </a:ext>
            </a:extLst>
          </p:cNvPr>
          <p:cNvSpPr>
            <a:spLocks noGrp="1"/>
          </p:cNvSpPr>
          <p:nvPr>
            <p:ph type="title"/>
          </p:nvPr>
        </p:nvSpPr>
        <p:spPr/>
        <p:txBody>
          <a:bodyPr/>
          <a:lstStyle/>
          <a:p>
            <a:r>
              <a:rPr lang="en-US" dirty="0">
                <a:effectLst>
                  <a:outerShdw blurRad="38100" dist="38100" dir="2700000" algn="tl">
                    <a:srgbClr val="000000">
                      <a:alpha val="43137"/>
                    </a:srgbClr>
                  </a:outerShdw>
                </a:effectLst>
                <a:latin typeface="Lucida Sans Unicode" pitchFamily="34" charset="0"/>
              </a:rPr>
              <a:t>Direct Observation</a:t>
            </a:r>
            <a:endParaRPr lang="en-US" dirty="0">
              <a:effectLst>
                <a:outerShdw blurRad="38100" dist="38100" dir="2700000" algn="tl">
                  <a:srgbClr val="000000">
                    <a:alpha val="43137"/>
                  </a:srgbClr>
                </a:outerShdw>
              </a:effectLst>
            </a:endParaRPr>
          </a:p>
        </p:txBody>
      </p:sp>
      <p:sp>
        <p:nvSpPr>
          <p:cNvPr id="4" name="Content Placeholder 2">
            <a:extLst>
              <a:ext uri="{FF2B5EF4-FFF2-40B4-BE49-F238E27FC236}">
                <a16:creationId xmlns:a16="http://schemas.microsoft.com/office/drawing/2014/main" id="{01431D7E-1B40-45CE-9996-9756448FF64E}"/>
              </a:ext>
            </a:extLst>
          </p:cNvPr>
          <p:cNvSpPr txBox="1">
            <a:spLocks/>
          </p:cNvSpPr>
          <p:nvPr/>
        </p:nvSpPr>
        <p:spPr>
          <a:xfrm>
            <a:off x="304800" y="1143000"/>
            <a:ext cx="8686800" cy="5181600"/>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609600" indent="-609600">
              <a:buFont typeface="Wingdings 3" pitchFamily="18" charset="2"/>
              <a:buNone/>
            </a:pPr>
            <a:endParaRPr lang="en-US" sz="1400">
              <a:latin typeface="Lucida Sans Unicode" pitchFamily="34" charset="0"/>
            </a:endParaRPr>
          </a:p>
          <a:p>
            <a:pPr marL="609600" indent="-609600">
              <a:buFont typeface="Wingdings 3" pitchFamily="18" charset="2"/>
              <a:buNone/>
            </a:pPr>
            <a:r>
              <a:rPr lang="en-US" b="1" i="1">
                <a:latin typeface="Lucida Sans Unicode" pitchFamily="34" charset="0"/>
              </a:rPr>
              <a:t>	</a:t>
            </a:r>
            <a:r>
              <a:rPr lang="en-US" b="1" i="1">
                <a:solidFill>
                  <a:srgbClr val="006892"/>
                </a:solidFill>
              </a:rPr>
              <a:t>Issue:</a:t>
            </a:r>
            <a:r>
              <a:rPr lang="en-US" b="1" i="1"/>
              <a:t> </a:t>
            </a:r>
            <a:r>
              <a:rPr lang="en-US"/>
              <a:t>What is happening behind the</a:t>
            </a:r>
          </a:p>
          <a:p>
            <a:pPr marL="609600" indent="-609600">
              <a:buFont typeface="Wingdings 3" pitchFamily="18" charset="2"/>
              <a:buNone/>
            </a:pPr>
            <a:r>
              <a:rPr lang="en-US"/>
              <a:t>	closed door?</a:t>
            </a:r>
          </a:p>
          <a:p>
            <a:pPr marL="609600" indent="-609600">
              <a:buFont typeface="Wingdings 3" pitchFamily="18" charset="2"/>
              <a:buNone/>
            </a:pPr>
            <a:endParaRPr lang="en-US" sz="900" b="1"/>
          </a:p>
          <a:p>
            <a:pPr marL="609600" indent="-609600">
              <a:buFont typeface="Wingdings 3" pitchFamily="18" charset="2"/>
              <a:buNone/>
            </a:pPr>
            <a:r>
              <a:rPr lang="en-US" b="1" i="1"/>
              <a:t>	</a:t>
            </a:r>
            <a:r>
              <a:rPr lang="en-US" b="1" i="1">
                <a:solidFill>
                  <a:srgbClr val="006892"/>
                </a:solidFill>
              </a:rPr>
              <a:t>Assumption:</a:t>
            </a:r>
            <a:r>
              <a:rPr lang="en-US" b="1" i="1"/>
              <a:t> </a:t>
            </a:r>
            <a:r>
              <a:rPr lang="en-US"/>
              <a:t>Practice conforms to</a:t>
            </a:r>
          </a:p>
          <a:p>
            <a:pPr marL="609600" indent="-609600">
              <a:buFont typeface="Wingdings 3" pitchFamily="18" charset="2"/>
              <a:buNone/>
            </a:pPr>
            <a:r>
              <a:rPr lang="en-US"/>
              <a:t>	policy, procedure, and clinical protocol</a:t>
            </a:r>
          </a:p>
          <a:p>
            <a:pPr marL="609600" indent="-609600">
              <a:buFont typeface="Wingdings 3" pitchFamily="18" charset="2"/>
              <a:buNone/>
            </a:pPr>
            <a:endParaRPr lang="en-US" sz="900" b="1"/>
          </a:p>
          <a:p>
            <a:pPr marL="609600" indent="-609600">
              <a:buFont typeface="Wingdings 3" pitchFamily="18" charset="2"/>
              <a:buNone/>
            </a:pPr>
            <a:r>
              <a:rPr lang="en-US" b="1" i="1"/>
              <a:t>	</a:t>
            </a:r>
            <a:r>
              <a:rPr lang="en-US" b="1" i="1">
                <a:solidFill>
                  <a:srgbClr val="006892"/>
                </a:solidFill>
              </a:rPr>
              <a:t>Verification:</a:t>
            </a:r>
            <a:r>
              <a:rPr lang="en-US" b="1" i="1"/>
              <a:t> </a:t>
            </a:r>
            <a:r>
              <a:rPr lang="en-US"/>
              <a:t>Rarely happens</a:t>
            </a:r>
          </a:p>
          <a:p>
            <a:pPr marL="609600" indent="-609600">
              <a:buFont typeface="Wingdings 3" pitchFamily="18" charset="2"/>
              <a:buNone/>
            </a:pPr>
            <a:endParaRPr lang="en-US" sz="900"/>
          </a:p>
          <a:p>
            <a:pPr marL="609600" indent="-609600">
              <a:buFont typeface="Wingdings 3" pitchFamily="18" charset="2"/>
              <a:buNone/>
            </a:pPr>
            <a:r>
              <a:rPr lang="en-US" b="1" i="1"/>
              <a:t>	</a:t>
            </a:r>
            <a:r>
              <a:rPr lang="en-US" b="1" i="1">
                <a:solidFill>
                  <a:srgbClr val="006892"/>
                </a:solidFill>
              </a:rPr>
              <a:t>Reality:</a:t>
            </a:r>
            <a:r>
              <a:rPr lang="en-US" b="1" i="1"/>
              <a:t> </a:t>
            </a:r>
            <a:r>
              <a:rPr lang="en-US"/>
              <a:t>Clinicians lack performance</a:t>
            </a:r>
          </a:p>
          <a:p>
            <a:pPr marL="609600" indent="-609600">
              <a:buFont typeface="Wingdings 3" pitchFamily="18" charset="2"/>
              <a:buNone/>
            </a:pPr>
            <a:r>
              <a:rPr lang="en-US"/>
              <a:t>	feedback and mentoring</a:t>
            </a:r>
            <a:endParaRPr lang="en-US" dirty="0"/>
          </a:p>
        </p:txBody>
      </p:sp>
      <p:sp>
        <p:nvSpPr>
          <p:cNvPr id="5" name="Slide Number Placeholder 4">
            <a:extLst>
              <a:ext uri="{FF2B5EF4-FFF2-40B4-BE49-F238E27FC236}">
                <a16:creationId xmlns:a16="http://schemas.microsoft.com/office/drawing/2014/main" id="{455504CD-EAC4-4BD8-9678-4926F6B469C1}"/>
              </a:ext>
            </a:extLst>
          </p:cNvPr>
          <p:cNvSpPr>
            <a:spLocks noGrp="1"/>
          </p:cNvSpPr>
          <p:nvPr>
            <p:ph type="sldNum" sz="quarter" idx="12"/>
          </p:nvPr>
        </p:nvSpPr>
        <p:spPr/>
        <p:txBody>
          <a:bodyPr/>
          <a:lstStyle/>
          <a:p>
            <a:fld id="{D085AED4-4769-446E-81C9-E15E255C1B27}" type="slidenum">
              <a:rPr lang="en-US" smtClean="0"/>
              <a:t>19</a:t>
            </a:fld>
            <a:endParaRPr lang="en-US" dirty="0"/>
          </a:p>
        </p:txBody>
      </p:sp>
    </p:spTree>
    <p:extLst>
      <p:ext uri="{BB962C8B-B14F-4D97-AF65-F5344CB8AC3E}">
        <p14:creationId xmlns:p14="http://schemas.microsoft.com/office/powerpoint/2010/main" val="2192108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123"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52400"/>
            <a:ext cx="8229600" cy="990600"/>
          </a:xfrm>
        </p:spPr>
        <p:txBody>
          <a:bodyPr/>
          <a:lstStyle/>
          <a:p>
            <a:pPr>
              <a:defRPr/>
            </a:pPr>
            <a:r>
              <a:rPr lang="en-US" b="1" dirty="0">
                <a:latin typeface="+mn-lt"/>
                <a:cs typeface="Arial" pitchFamily="34" charset="0"/>
              </a:rPr>
              <a:t>Housekeeping: Functions</a:t>
            </a:r>
          </a:p>
        </p:txBody>
      </p:sp>
      <p:sp>
        <p:nvSpPr>
          <p:cNvPr id="5126"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0F1F2B6-E6E2-4523-826D-D20AA9130A49}" type="slidenum">
              <a:rPr kumimoji="0" lang="en-US" alt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129" name="Content Placeholder 6" descr="Boundaries+Presentation+PDF.pdf - Adobe Acrobat Pro"/>
          <p:cNvPicPr>
            <a:picLocks noChangeAspect="1"/>
          </p:cNvPicPr>
          <p:nvPr/>
        </p:nvPicPr>
        <p:blipFill>
          <a:blip r:embed="rId4">
            <a:extLst>
              <a:ext uri="{28A0092B-C50C-407E-A947-70E740481C1C}">
                <a14:useLocalDpi xmlns:a14="http://schemas.microsoft.com/office/drawing/2010/main" val="0"/>
              </a:ext>
            </a:extLst>
          </a:blip>
          <a:srcRect l="8524" t="30000" r="7185" b="13333"/>
          <a:stretch>
            <a:fillRect/>
          </a:stretch>
        </p:blipFill>
        <p:spPr bwMode="auto">
          <a:xfrm>
            <a:off x="177800" y="1343025"/>
            <a:ext cx="87884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8264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E78C25-F15E-4D46-A10C-986FBDE7B771}"/>
              </a:ext>
            </a:extLst>
          </p:cNvPr>
          <p:cNvSpPr>
            <a:spLocks noGrp="1"/>
          </p:cNvSpPr>
          <p:nvPr>
            <p:ph type="title"/>
          </p:nvPr>
        </p:nvSpPr>
        <p:spPr/>
        <p:txBody>
          <a:bodyPr/>
          <a:lstStyle/>
          <a:p>
            <a:r>
              <a:rPr lang="en-US" dirty="0">
                <a:effectLst>
                  <a:outerShdw blurRad="38100" dist="38100" dir="2700000" algn="tl">
                    <a:srgbClr val="000000">
                      <a:alpha val="43137"/>
                    </a:srgbClr>
                  </a:outerShdw>
                </a:effectLst>
                <a:latin typeface="Lucida Sans Unicode" pitchFamily="34" charset="0"/>
              </a:rPr>
              <a:t>Direct Observation</a:t>
            </a:r>
            <a:endParaRPr lang="en-US" dirty="0">
              <a:effectLst>
                <a:outerShdw blurRad="38100" dist="38100" dir="2700000" algn="tl">
                  <a:srgbClr val="000000">
                    <a:alpha val="43137"/>
                  </a:srgbClr>
                </a:outerShdw>
              </a:effectLst>
            </a:endParaRPr>
          </a:p>
        </p:txBody>
      </p:sp>
      <p:pic>
        <p:nvPicPr>
          <p:cNvPr id="5" name="Picture 10" descr="iceberg-poster">
            <a:extLst>
              <a:ext uri="{FF2B5EF4-FFF2-40B4-BE49-F238E27FC236}">
                <a16:creationId xmlns:a16="http://schemas.microsoft.com/office/drawing/2014/main" id="{27B895E0-D1E1-44C8-B7CA-D863B4FEA8B3}"/>
              </a:ext>
            </a:extLst>
          </p:cNvPr>
          <p:cNvPicPr>
            <a:picLocks noChangeAspect="1" noChangeArrowheads="1"/>
          </p:cNvPicPr>
          <p:nvPr/>
        </p:nvPicPr>
        <p:blipFill>
          <a:blip r:embed="rId2"/>
          <a:srcRect/>
          <a:stretch>
            <a:fillRect/>
          </a:stretch>
        </p:blipFill>
        <p:spPr bwMode="auto">
          <a:xfrm>
            <a:off x="-16847" y="1144587"/>
            <a:ext cx="9160847" cy="5180013"/>
          </a:xfrm>
          <a:prstGeom prst="rect">
            <a:avLst/>
          </a:prstGeom>
          <a:noFill/>
          <a:ln w="9525">
            <a:noFill/>
            <a:miter lim="800000"/>
            <a:headEnd/>
            <a:tailEnd/>
          </a:ln>
        </p:spPr>
      </p:pic>
      <p:sp>
        <p:nvSpPr>
          <p:cNvPr id="6" name="Rectangle 11">
            <a:extLst>
              <a:ext uri="{FF2B5EF4-FFF2-40B4-BE49-F238E27FC236}">
                <a16:creationId xmlns:a16="http://schemas.microsoft.com/office/drawing/2014/main" id="{94729DF1-DC5A-4366-9FAF-BEA6F0980A46}"/>
              </a:ext>
            </a:extLst>
          </p:cNvPr>
          <p:cNvSpPr>
            <a:spLocks noChangeArrowheads="1"/>
          </p:cNvSpPr>
          <p:nvPr/>
        </p:nvSpPr>
        <p:spPr bwMode="auto">
          <a:xfrm>
            <a:off x="609600" y="4267200"/>
            <a:ext cx="8077200" cy="1066800"/>
          </a:xfrm>
          <a:prstGeom prst="rect">
            <a:avLst/>
          </a:prstGeom>
          <a:noFill/>
          <a:ln w="9525">
            <a:noFill/>
            <a:miter lim="800000"/>
            <a:headEnd/>
            <a:tailEnd/>
          </a:ln>
        </p:spPr>
        <p:txBody>
          <a:bodyPr>
            <a:spAutoFit/>
          </a:bodyPr>
          <a:lstStyle/>
          <a:p>
            <a:pPr algn="ctr"/>
            <a:r>
              <a:rPr lang="en-US" sz="3200" b="1" dirty="0">
                <a:solidFill>
                  <a:schemeClr val="bg1"/>
                </a:solidFill>
              </a:rPr>
              <a:t>Direct observation of counselors is the</a:t>
            </a:r>
          </a:p>
          <a:p>
            <a:pPr algn="ctr"/>
            <a:r>
              <a:rPr lang="en-US" sz="3200" b="1" dirty="0">
                <a:solidFill>
                  <a:schemeClr val="bg1"/>
                </a:solidFill>
              </a:rPr>
              <a:t>only way to see the whole picture</a:t>
            </a:r>
          </a:p>
        </p:txBody>
      </p:sp>
      <p:sp>
        <p:nvSpPr>
          <p:cNvPr id="2" name="Slide Number Placeholder 1">
            <a:extLst>
              <a:ext uri="{FF2B5EF4-FFF2-40B4-BE49-F238E27FC236}">
                <a16:creationId xmlns:a16="http://schemas.microsoft.com/office/drawing/2014/main" id="{BB6478B8-2B7C-422B-9122-4AB5B24B8BA4}"/>
              </a:ext>
            </a:extLst>
          </p:cNvPr>
          <p:cNvSpPr>
            <a:spLocks noGrp="1"/>
          </p:cNvSpPr>
          <p:nvPr>
            <p:ph type="sldNum" sz="quarter" idx="12"/>
          </p:nvPr>
        </p:nvSpPr>
        <p:spPr/>
        <p:txBody>
          <a:bodyPr/>
          <a:lstStyle/>
          <a:p>
            <a:fld id="{D085AED4-4769-446E-81C9-E15E255C1B27}" type="slidenum">
              <a:rPr lang="en-US" smtClean="0"/>
              <a:t>20</a:t>
            </a:fld>
            <a:endParaRPr lang="en-US" dirty="0"/>
          </a:p>
        </p:txBody>
      </p:sp>
    </p:spTree>
    <p:extLst>
      <p:ext uri="{BB962C8B-B14F-4D97-AF65-F5344CB8AC3E}">
        <p14:creationId xmlns:p14="http://schemas.microsoft.com/office/powerpoint/2010/main" val="3648925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E78C25-F15E-4D46-A10C-986FBDE7B771}"/>
              </a:ext>
            </a:extLst>
          </p:cNvPr>
          <p:cNvSpPr>
            <a:spLocks noGrp="1"/>
          </p:cNvSpPr>
          <p:nvPr>
            <p:ph type="title"/>
          </p:nvPr>
        </p:nvSpPr>
        <p:spPr>
          <a:xfrm>
            <a:off x="495300" y="401638"/>
            <a:ext cx="8229600" cy="715962"/>
          </a:xfrm>
        </p:spPr>
        <p:txBody>
          <a:bodyPr>
            <a:normAutofit/>
          </a:bodyPr>
          <a:lstStyle/>
          <a:p>
            <a:r>
              <a:rPr lang="en-US" sz="3200" dirty="0">
                <a:effectLst>
                  <a:outerShdw blurRad="38100" dist="38100" dir="2700000" algn="tl">
                    <a:srgbClr val="000000">
                      <a:alpha val="43137"/>
                    </a:srgbClr>
                  </a:outerShdw>
                </a:effectLst>
                <a:latin typeface="Lucida Sans Unicode" pitchFamily="34" charset="0"/>
              </a:rPr>
              <a:t>Developmental Stages of Counselors</a:t>
            </a:r>
            <a:endParaRPr lang="en-US" sz="3200" dirty="0">
              <a:effectLst>
                <a:outerShdw blurRad="38100" dist="38100" dir="2700000" algn="tl">
                  <a:srgbClr val="000000">
                    <a:alpha val="43137"/>
                  </a:srgbClr>
                </a:outerShdw>
              </a:effectLst>
            </a:endParaRPr>
          </a:p>
        </p:txBody>
      </p:sp>
      <p:pic>
        <p:nvPicPr>
          <p:cNvPr id="4" name="Picture 9">
            <a:extLst>
              <a:ext uri="{FF2B5EF4-FFF2-40B4-BE49-F238E27FC236}">
                <a16:creationId xmlns:a16="http://schemas.microsoft.com/office/drawing/2014/main" id="{8C82F423-376C-41BF-9D48-A508DCFF26CD}"/>
              </a:ext>
            </a:extLst>
          </p:cNvPr>
          <p:cNvPicPr>
            <a:picLocks noChangeAspect="1" noChangeArrowheads="1"/>
          </p:cNvPicPr>
          <p:nvPr/>
        </p:nvPicPr>
        <p:blipFill>
          <a:blip r:embed="rId2"/>
          <a:srcRect/>
          <a:stretch>
            <a:fillRect/>
          </a:stretch>
        </p:blipFill>
        <p:spPr bwMode="auto">
          <a:xfrm>
            <a:off x="990600" y="1117600"/>
            <a:ext cx="7239000" cy="5681663"/>
          </a:xfrm>
          <a:prstGeom prst="rect">
            <a:avLst/>
          </a:prstGeom>
          <a:noFill/>
          <a:ln w="9525">
            <a:noFill/>
            <a:miter lim="800000"/>
            <a:headEnd/>
            <a:tailEnd/>
          </a:ln>
        </p:spPr>
      </p:pic>
      <p:sp>
        <p:nvSpPr>
          <p:cNvPr id="7" name="Slide Number Placeholder 6">
            <a:extLst>
              <a:ext uri="{FF2B5EF4-FFF2-40B4-BE49-F238E27FC236}">
                <a16:creationId xmlns:a16="http://schemas.microsoft.com/office/drawing/2014/main" id="{4F232539-E649-4B0C-8648-622FE2EB1AE6}"/>
              </a:ext>
            </a:extLst>
          </p:cNvPr>
          <p:cNvSpPr>
            <a:spLocks noGrp="1"/>
          </p:cNvSpPr>
          <p:nvPr>
            <p:ph type="sldNum" sz="quarter" idx="12"/>
          </p:nvPr>
        </p:nvSpPr>
        <p:spPr/>
        <p:txBody>
          <a:bodyPr/>
          <a:lstStyle/>
          <a:p>
            <a:fld id="{D085AED4-4769-446E-81C9-E15E255C1B27}" type="slidenum">
              <a:rPr lang="en-US" smtClean="0"/>
              <a:t>21</a:t>
            </a:fld>
            <a:endParaRPr lang="en-US" dirty="0"/>
          </a:p>
        </p:txBody>
      </p:sp>
    </p:spTree>
    <p:extLst>
      <p:ext uri="{BB962C8B-B14F-4D97-AF65-F5344CB8AC3E}">
        <p14:creationId xmlns:p14="http://schemas.microsoft.com/office/powerpoint/2010/main" val="1125931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E78C25-F15E-4D46-A10C-986FBDE7B771}"/>
              </a:ext>
            </a:extLst>
          </p:cNvPr>
          <p:cNvSpPr>
            <a:spLocks noGrp="1"/>
          </p:cNvSpPr>
          <p:nvPr>
            <p:ph type="title"/>
          </p:nvPr>
        </p:nvSpPr>
        <p:spPr/>
        <p:txBody>
          <a:bodyPr>
            <a:normAutofit/>
          </a:bodyPr>
          <a:lstStyle/>
          <a:p>
            <a:r>
              <a:rPr lang="en-US" sz="3200" dirty="0">
                <a:effectLst>
                  <a:outerShdw blurRad="38100" dist="38100" dir="2700000" algn="tl">
                    <a:srgbClr val="000000">
                      <a:alpha val="43137"/>
                    </a:srgbClr>
                  </a:outerShdw>
                </a:effectLst>
                <a:latin typeface="Lucida Sans Unicode" pitchFamily="34" charset="0"/>
              </a:rPr>
              <a:t>Developmental Stages of Counselors</a:t>
            </a:r>
            <a:endParaRPr lang="en-US" sz="3200" dirty="0">
              <a:effectLst>
                <a:outerShdw blurRad="38100" dist="38100" dir="2700000" algn="tl">
                  <a:srgbClr val="000000">
                    <a:alpha val="43137"/>
                  </a:srgbClr>
                </a:outerShdw>
              </a:effectLst>
            </a:endParaRPr>
          </a:p>
        </p:txBody>
      </p:sp>
      <p:sp>
        <p:nvSpPr>
          <p:cNvPr id="4" name="Content Placeholder 2">
            <a:extLst>
              <a:ext uri="{FF2B5EF4-FFF2-40B4-BE49-F238E27FC236}">
                <a16:creationId xmlns:a16="http://schemas.microsoft.com/office/drawing/2014/main" id="{53655547-BA75-4B5E-B005-E8B7840B9931}"/>
              </a:ext>
            </a:extLst>
          </p:cNvPr>
          <p:cNvSpPr txBox="1">
            <a:spLocks/>
          </p:cNvSpPr>
          <p:nvPr/>
        </p:nvSpPr>
        <p:spPr>
          <a:xfrm>
            <a:off x="304800" y="1295400"/>
            <a:ext cx="8686800" cy="4741863"/>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609600" indent="-609600">
              <a:buFont typeface="Wingdings 3" pitchFamily="18" charset="2"/>
              <a:buNone/>
            </a:pPr>
            <a:r>
              <a:rPr lang="en-US" sz="2300" dirty="0">
                <a:latin typeface="Lucida Sans Unicode" pitchFamily="34" charset="0"/>
              </a:rPr>
              <a:t>There are several important general principles about counselor development, including:</a:t>
            </a:r>
          </a:p>
          <a:p>
            <a:pPr marL="609600" indent="-609600">
              <a:buFont typeface="Wingdings 3" pitchFamily="18" charset="2"/>
              <a:buNone/>
            </a:pPr>
            <a:endParaRPr lang="en-US" sz="700" dirty="0">
              <a:latin typeface="Lucida Sans Unicode" pitchFamily="34" charset="0"/>
            </a:endParaRPr>
          </a:p>
          <a:p>
            <a:pPr marL="609600" indent="-609600">
              <a:buClr>
                <a:srgbClr val="006892"/>
              </a:buClr>
              <a:buSzPct val="70000"/>
              <a:buFont typeface="Wingdings 3" pitchFamily="18" charset="2"/>
              <a:buChar char="}"/>
            </a:pPr>
            <a:r>
              <a:rPr lang="en-US" sz="1800" dirty="0">
                <a:latin typeface="Lucida Sans Unicode" pitchFamily="34" charset="0"/>
              </a:rPr>
              <a:t>There is a beginning but not an end point for learning clinical skills; you can never “know it  all.”</a:t>
            </a:r>
          </a:p>
          <a:p>
            <a:pPr marL="609600" indent="-609600">
              <a:buClr>
                <a:srgbClr val="006892"/>
              </a:buClr>
              <a:buSzPct val="70000"/>
              <a:buFont typeface="Wingdings 3" pitchFamily="18" charset="2"/>
              <a:buChar char="}"/>
            </a:pPr>
            <a:r>
              <a:rPr lang="en-US" sz="1800" dirty="0">
                <a:latin typeface="Lucida Sans Unicode" pitchFamily="34" charset="0"/>
              </a:rPr>
              <a:t>Effective Clinical Supervision takes into account the individual learning styles and personalities of the supervisees and fits the supervisory approach to the developmental stage of each counselor.</a:t>
            </a:r>
          </a:p>
          <a:p>
            <a:pPr marL="609600" indent="-609600">
              <a:buClr>
                <a:srgbClr val="006892"/>
              </a:buClr>
              <a:buSzPct val="70000"/>
              <a:buFont typeface="Wingdings 3" pitchFamily="18" charset="2"/>
              <a:buChar char="}"/>
            </a:pPr>
            <a:r>
              <a:rPr lang="en-US" sz="1800" dirty="0">
                <a:latin typeface="Lucida Sans Unicode" pitchFamily="34" charset="0"/>
              </a:rPr>
              <a:t>There is a logical sequence to development, although it is not always predictable or rigid; some counselors may have been in the field for years but remain at an early stage of professional development, whereas others may progress quickly through the stages.</a:t>
            </a:r>
          </a:p>
          <a:p>
            <a:pPr marL="609600" indent="-609600">
              <a:buClr>
                <a:srgbClr val="006892"/>
              </a:buClr>
              <a:buSzPct val="70000"/>
              <a:buFont typeface="Wingdings 3" pitchFamily="18" charset="2"/>
              <a:buChar char="}"/>
            </a:pPr>
            <a:r>
              <a:rPr lang="en-US" sz="1800" dirty="0">
                <a:latin typeface="Lucida Sans Unicode" pitchFamily="34" charset="0"/>
              </a:rPr>
              <a:t>The developmental level can be applied for different aspects of a counselor’s overall competence (e.g., Level 2 mastery for individual counseling and Level 1 for group counseling).</a:t>
            </a:r>
          </a:p>
        </p:txBody>
      </p:sp>
      <p:sp>
        <p:nvSpPr>
          <p:cNvPr id="5" name="Slide Number Placeholder 4">
            <a:extLst>
              <a:ext uri="{FF2B5EF4-FFF2-40B4-BE49-F238E27FC236}">
                <a16:creationId xmlns:a16="http://schemas.microsoft.com/office/drawing/2014/main" id="{109229EE-2DA6-4AB6-9BD4-616D734F33DE}"/>
              </a:ext>
            </a:extLst>
          </p:cNvPr>
          <p:cNvSpPr>
            <a:spLocks noGrp="1"/>
          </p:cNvSpPr>
          <p:nvPr>
            <p:ph type="sldNum" sz="quarter" idx="12"/>
          </p:nvPr>
        </p:nvSpPr>
        <p:spPr/>
        <p:txBody>
          <a:bodyPr/>
          <a:lstStyle/>
          <a:p>
            <a:fld id="{D085AED4-4769-446E-81C9-E15E255C1B27}" type="slidenum">
              <a:rPr lang="en-US" smtClean="0"/>
              <a:t>22</a:t>
            </a:fld>
            <a:endParaRPr lang="en-US" dirty="0"/>
          </a:p>
        </p:txBody>
      </p:sp>
    </p:spTree>
    <p:extLst>
      <p:ext uri="{BB962C8B-B14F-4D97-AF65-F5344CB8AC3E}">
        <p14:creationId xmlns:p14="http://schemas.microsoft.com/office/powerpoint/2010/main" val="3543743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E78C25-F15E-4D46-A10C-986FBDE7B771}"/>
              </a:ext>
            </a:extLst>
          </p:cNvPr>
          <p:cNvSpPr>
            <a:spLocks noGrp="1"/>
          </p:cNvSpPr>
          <p:nvPr>
            <p:ph type="title"/>
          </p:nvPr>
        </p:nvSpPr>
        <p:spPr>
          <a:xfrm>
            <a:off x="457200" y="152400"/>
            <a:ext cx="8229600" cy="1143000"/>
          </a:xfrm>
        </p:spPr>
        <p:txBody>
          <a:bodyPr>
            <a:normAutofit/>
          </a:bodyPr>
          <a:lstStyle/>
          <a:p>
            <a:pPr algn="ctr">
              <a:spcBef>
                <a:spcPct val="50000"/>
              </a:spcBef>
            </a:pPr>
            <a:r>
              <a:rPr lang="en-US" sz="4000" dirty="0">
                <a:effectLst>
                  <a:outerShdw blurRad="38100" dist="38100" dir="2700000" algn="tl">
                    <a:srgbClr val="000000">
                      <a:alpha val="43137"/>
                    </a:srgbClr>
                  </a:outerShdw>
                </a:effectLst>
              </a:rPr>
              <a:t>Mentoring Functions</a:t>
            </a:r>
          </a:p>
        </p:txBody>
      </p:sp>
      <p:graphicFrame>
        <p:nvGraphicFramePr>
          <p:cNvPr id="5" name="Group 59">
            <a:extLst>
              <a:ext uri="{FF2B5EF4-FFF2-40B4-BE49-F238E27FC236}">
                <a16:creationId xmlns:a16="http://schemas.microsoft.com/office/drawing/2014/main" id="{72522ED6-468A-4743-9081-1F60BF3B3C7E}"/>
              </a:ext>
            </a:extLst>
          </p:cNvPr>
          <p:cNvGraphicFramePr>
            <a:graphicFrameLocks noGrp="1"/>
          </p:cNvGraphicFramePr>
          <p:nvPr>
            <p:extLst>
              <p:ext uri="{D42A27DB-BD31-4B8C-83A1-F6EECF244321}">
                <p14:modId xmlns:p14="http://schemas.microsoft.com/office/powerpoint/2010/main" val="3696842506"/>
              </p:ext>
            </p:extLst>
          </p:nvPr>
        </p:nvGraphicFramePr>
        <p:xfrm>
          <a:off x="228600" y="1219200"/>
          <a:ext cx="8686800" cy="5181600"/>
        </p:xfrm>
        <a:graphic>
          <a:graphicData uri="http://schemas.openxmlformats.org/drawingml/2006/table">
            <a:tbl>
              <a:tblPr/>
              <a:tblGrid>
                <a:gridCol w="2238375">
                  <a:extLst>
                    <a:ext uri="{9D8B030D-6E8A-4147-A177-3AD203B41FA5}">
                      <a16:colId xmlns:a16="http://schemas.microsoft.com/office/drawing/2014/main" val="20000"/>
                    </a:ext>
                  </a:extLst>
                </a:gridCol>
                <a:gridCol w="6448425">
                  <a:extLst>
                    <a:ext uri="{9D8B030D-6E8A-4147-A177-3AD203B41FA5}">
                      <a16:colId xmlns:a16="http://schemas.microsoft.com/office/drawing/2014/main" val="20001"/>
                    </a:ext>
                  </a:extLst>
                </a:gridCol>
              </a:tblGrid>
              <a:tr h="4385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lumMod val="60000"/>
                              <a:lumOff val="40000"/>
                            </a:schemeClr>
                          </a:solidFill>
                          <a:effectLst/>
                          <a:latin typeface="+mj-lt"/>
                        </a:rPr>
                        <a:t>Function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lumMod val="60000"/>
                              <a:lumOff val="40000"/>
                            </a:schemeClr>
                          </a:solidFill>
                          <a:effectLst/>
                          <a:latin typeface="+mj-lt"/>
                        </a:rPr>
                        <a:t>Action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119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j-lt"/>
                        </a:rPr>
                        <a:t>Coaching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Char char="•"/>
                        <a:tabLst/>
                      </a:pPr>
                      <a:r>
                        <a:rPr kumimoji="0" lang="en-US" sz="1800" b="0" i="0" u="none" strike="noStrike" cap="none" normalizeH="0" baseline="0" dirty="0">
                          <a:ln>
                            <a:noFill/>
                          </a:ln>
                          <a:solidFill>
                            <a:schemeClr val="tx1"/>
                          </a:solidFill>
                          <a:effectLst/>
                          <a:latin typeface="+mj-lt"/>
                        </a:rPr>
                        <a:t>  Teaching technical skills</a:t>
                      </a:r>
                    </a:p>
                    <a:p>
                      <a:pPr marL="0" marR="0" lvl="0" indent="0" algn="l" defTabSz="914400" rtl="0" eaLnBrk="1" fontAlgn="base" latinLnBrk="0" hangingPunct="1">
                        <a:lnSpc>
                          <a:spcPct val="100000"/>
                        </a:lnSpc>
                        <a:spcBef>
                          <a:spcPct val="20000"/>
                        </a:spcBef>
                        <a:spcAft>
                          <a:spcPct val="0"/>
                        </a:spcAft>
                        <a:buClr>
                          <a:schemeClr val="bg2"/>
                        </a:buClr>
                        <a:buSzTx/>
                        <a:buFontTx/>
                        <a:buChar char="•"/>
                        <a:tabLst/>
                      </a:pPr>
                      <a:r>
                        <a:rPr kumimoji="0" lang="en-US" sz="1800" b="0" i="0" u="none" strike="noStrike" cap="none" normalizeH="0" baseline="0" dirty="0">
                          <a:ln>
                            <a:noFill/>
                          </a:ln>
                          <a:solidFill>
                            <a:schemeClr val="tx1"/>
                          </a:solidFill>
                          <a:effectLst/>
                          <a:latin typeface="+mj-lt"/>
                        </a:rPr>
                        <a:t>  Helping clarify performance goals and learning objectives</a:t>
                      </a:r>
                    </a:p>
                    <a:p>
                      <a:pPr marL="0" marR="0" lvl="0" indent="0" algn="l" defTabSz="914400" rtl="0" eaLnBrk="1" fontAlgn="base" latinLnBrk="0" hangingPunct="1">
                        <a:lnSpc>
                          <a:spcPct val="100000"/>
                        </a:lnSpc>
                        <a:spcBef>
                          <a:spcPct val="20000"/>
                        </a:spcBef>
                        <a:spcAft>
                          <a:spcPct val="0"/>
                        </a:spcAft>
                        <a:buClr>
                          <a:schemeClr val="bg2"/>
                        </a:buClr>
                        <a:buSzTx/>
                        <a:buFontTx/>
                        <a:buChar char="•"/>
                        <a:tabLst/>
                      </a:pPr>
                      <a:r>
                        <a:rPr kumimoji="0" lang="en-US" sz="1800" b="0" i="0" u="none" strike="noStrike" cap="none" normalizeH="0" baseline="0" dirty="0">
                          <a:ln>
                            <a:noFill/>
                          </a:ln>
                          <a:solidFill>
                            <a:schemeClr val="tx1"/>
                          </a:solidFill>
                          <a:effectLst/>
                          <a:latin typeface="+mj-lt"/>
                        </a:rPr>
                        <a:t>  Suggesting strategies for achieving goals and objectives or meeting job performance requirements</a:t>
                      </a:r>
                    </a:p>
                    <a:p>
                      <a:pPr marL="0" marR="0" lvl="0" indent="0" algn="l" defTabSz="914400" rtl="0" eaLnBrk="1" fontAlgn="base" latinLnBrk="0" hangingPunct="1">
                        <a:lnSpc>
                          <a:spcPct val="100000"/>
                        </a:lnSpc>
                        <a:spcBef>
                          <a:spcPct val="20000"/>
                        </a:spcBef>
                        <a:spcAft>
                          <a:spcPct val="0"/>
                        </a:spcAft>
                        <a:buClr>
                          <a:schemeClr val="bg2"/>
                        </a:buClr>
                        <a:buSzTx/>
                        <a:buFontTx/>
                        <a:buChar char="•"/>
                        <a:tabLst/>
                      </a:pPr>
                      <a:r>
                        <a:rPr kumimoji="0" lang="en-US" sz="1800" b="0" i="0" u="none" strike="noStrike" cap="none" normalizeH="0" baseline="0" dirty="0">
                          <a:ln>
                            <a:noFill/>
                          </a:ln>
                          <a:solidFill>
                            <a:schemeClr val="tx1"/>
                          </a:solidFill>
                          <a:effectLst/>
                          <a:latin typeface="+mj-lt"/>
                        </a:rPr>
                        <a:t>  Reinforcing effective on-the-job performance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501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j-lt"/>
                        </a:rPr>
                        <a:t>Increasing exposure and visibility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Char char="•"/>
                        <a:tabLst/>
                      </a:pPr>
                      <a:r>
                        <a:rPr kumimoji="0" lang="en-US" sz="1800" b="0" i="0" u="none" strike="noStrike" cap="none" normalizeH="0" baseline="0" dirty="0">
                          <a:ln>
                            <a:noFill/>
                          </a:ln>
                          <a:solidFill>
                            <a:schemeClr val="tx1"/>
                          </a:solidFill>
                          <a:effectLst/>
                          <a:latin typeface="+mj-lt"/>
                        </a:rPr>
                        <a:t>  Providing opportunities for the protégé to demonstrate competencies and special talents</a:t>
                      </a:r>
                    </a:p>
                    <a:p>
                      <a:pPr marL="0" marR="0" lvl="0" indent="0" algn="l" defTabSz="914400" rtl="0" eaLnBrk="1" fontAlgn="base" latinLnBrk="0" hangingPunct="1">
                        <a:lnSpc>
                          <a:spcPct val="100000"/>
                        </a:lnSpc>
                        <a:spcBef>
                          <a:spcPct val="20000"/>
                        </a:spcBef>
                        <a:spcAft>
                          <a:spcPct val="0"/>
                        </a:spcAft>
                        <a:buClr>
                          <a:schemeClr val="bg2"/>
                        </a:buClr>
                        <a:buSzTx/>
                        <a:buFontTx/>
                        <a:buChar char="•"/>
                        <a:tabLst/>
                      </a:pPr>
                      <a:r>
                        <a:rPr kumimoji="0" lang="en-US" sz="1800" b="0" i="0" u="none" strike="noStrike" cap="none" normalizeH="0" baseline="0" dirty="0">
                          <a:ln>
                            <a:noFill/>
                          </a:ln>
                          <a:solidFill>
                            <a:schemeClr val="tx1"/>
                          </a:solidFill>
                          <a:effectLst/>
                          <a:latin typeface="+mj-lt"/>
                        </a:rPr>
                        <a:t>  Representing the protégé’s competencies and concerns to higher level administrators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810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j-lt"/>
                        </a:rPr>
                        <a:t>Protecting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Char char="•"/>
                        <a:tabLst/>
                      </a:pPr>
                      <a:r>
                        <a:rPr kumimoji="0" lang="en-US" sz="1800" b="0" i="0" u="none" strike="noStrike" cap="none" normalizeH="0" baseline="0" dirty="0">
                          <a:ln>
                            <a:noFill/>
                          </a:ln>
                          <a:solidFill>
                            <a:schemeClr val="tx1"/>
                          </a:solidFill>
                          <a:effectLst/>
                          <a:latin typeface="+mj-lt"/>
                        </a:rPr>
                        <a:t>  Minimizing the protégé’s involvement in controversial situations</a:t>
                      </a:r>
                    </a:p>
                    <a:p>
                      <a:pPr marL="0" marR="0" lvl="0" indent="0" algn="l" defTabSz="914400" rtl="0" eaLnBrk="1" fontAlgn="base" latinLnBrk="0" hangingPunct="1">
                        <a:lnSpc>
                          <a:spcPct val="100000"/>
                        </a:lnSpc>
                        <a:spcBef>
                          <a:spcPct val="20000"/>
                        </a:spcBef>
                        <a:spcAft>
                          <a:spcPct val="0"/>
                        </a:spcAft>
                        <a:buClr>
                          <a:schemeClr val="bg2"/>
                        </a:buClr>
                        <a:buSzTx/>
                        <a:buFontTx/>
                        <a:buChar char="•"/>
                        <a:tabLst/>
                      </a:pPr>
                      <a:r>
                        <a:rPr kumimoji="0" lang="en-US" sz="1800" b="0" i="0" u="none" strike="noStrike" cap="none" normalizeH="0" baseline="0" dirty="0">
                          <a:ln>
                            <a:noFill/>
                          </a:ln>
                          <a:solidFill>
                            <a:schemeClr val="tx1"/>
                          </a:solidFill>
                          <a:effectLst/>
                          <a:latin typeface="+mj-lt"/>
                        </a:rPr>
                        <a:t>  Helping the protégé avoid costly career mistakes</a:t>
                      </a:r>
                    </a:p>
                    <a:p>
                      <a:pPr marL="0" marR="0" lvl="0" indent="0" algn="l" defTabSz="914400" rtl="0" eaLnBrk="1" fontAlgn="base" latinLnBrk="0" hangingPunct="1">
                        <a:lnSpc>
                          <a:spcPct val="100000"/>
                        </a:lnSpc>
                        <a:spcBef>
                          <a:spcPct val="20000"/>
                        </a:spcBef>
                        <a:spcAft>
                          <a:spcPct val="0"/>
                        </a:spcAft>
                        <a:buClr>
                          <a:schemeClr val="bg2"/>
                        </a:buClr>
                        <a:buSzTx/>
                        <a:buFontTx/>
                        <a:buChar char="•"/>
                        <a:tabLst/>
                      </a:pPr>
                      <a:r>
                        <a:rPr kumimoji="0" lang="en-US" sz="1800" b="0" i="0" u="none" strike="noStrike" cap="none" normalizeH="0" baseline="0" dirty="0">
                          <a:ln>
                            <a:noFill/>
                          </a:ln>
                          <a:solidFill>
                            <a:schemeClr val="tx1"/>
                          </a:solidFill>
                          <a:effectLst/>
                          <a:latin typeface="+mj-lt"/>
                        </a:rPr>
                        <a:t>  Offering warning of various pitfalls in the organization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D755AEC6-31EA-451C-A482-4237705B0862}"/>
              </a:ext>
            </a:extLst>
          </p:cNvPr>
          <p:cNvSpPr>
            <a:spLocks noGrp="1"/>
          </p:cNvSpPr>
          <p:nvPr>
            <p:ph type="sldNum" sz="quarter" idx="12"/>
          </p:nvPr>
        </p:nvSpPr>
        <p:spPr/>
        <p:txBody>
          <a:bodyPr/>
          <a:lstStyle/>
          <a:p>
            <a:fld id="{D085AED4-4769-446E-81C9-E15E255C1B27}" type="slidenum">
              <a:rPr lang="en-US" smtClean="0"/>
              <a:t>23</a:t>
            </a:fld>
            <a:endParaRPr lang="en-US" dirty="0"/>
          </a:p>
        </p:txBody>
      </p:sp>
    </p:spTree>
    <p:extLst>
      <p:ext uri="{BB962C8B-B14F-4D97-AF65-F5344CB8AC3E}">
        <p14:creationId xmlns:p14="http://schemas.microsoft.com/office/powerpoint/2010/main" val="4188373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E78C25-F15E-4D46-A10C-986FBDE7B771}"/>
              </a:ext>
            </a:extLst>
          </p:cNvPr>
          <p:cNvSpPr>
            <a:spLocks noGrp="1"/>
          </p:cNvSpPr>
          <p:nvPr>
            <p:ph type="title"/>
          </p:nvPr>
        </p:nvSpPr>
        <p:spPr/>
        <p:txBody>
          <a:bodyPr>
            <a:normAutofit fontScale="90000"/>
          </a:bodyPr>
          <a:lstStyle/>
          <a:p>
            <a:pPr algn="ctr">
              <a:spcBef>
                <a:spcPct val="50000"/>
              </a:spcBef>
            </a:pPr>
            <a:r>
              <a:rPr lang="en-US" sz="3100" dirty="0">
                <a:effectLst>
                  <a:outerShdw blurRad="38100" dist="38100" dir="2700000" algn="tl">
                    <a:srgbClr val="000000">
                      <a:alpha val="43137"/>
                    </a:srgbClr>
                  </a:outerShdw>
                </a:effectLst>
              </a:rPr>
              <a:t>A Developmental Approach to Supervision</a:t>
            </a:r>
            <a:br>
              <a:rPr lang="en-US" sz="3100" dirty="0">
                <a:effectLst>
                  <a:outerShdw blurRad="38100" dist="38100" dir="2700000" algn="tl">
                    <a:srgbClr val="000000">
                      <a:alpha val="43137"/>
                    </a:srgbClr>
                  </a:outerShdw>
                </a:effectLst>
              </a:rPr>
            </a:br>
            <a:r>
              <a:rPr lang="en-US" sz="3100" dirty="0">
                <a:effectLst>
                  <a:outerShdw blurRad="38100" dist="38100" dir="2700000" algn="tl">
                    <a:srgbClr val="000000">
                      <a:alpha val="43137"/>
                    </a:srgbClr>
                  </a:outerShdw>
                </a:effectLst>
              </a:rPr>
              <a:t>Level 1 Counselor – entry level</a:t>
            </a:r>
            <a:endParaRPr lang="en-US" dirty="0"/>
          </a:p>
        </p:txBody>
      </p:sp>
      <p:graphicFrame>
        <p:nvGraphicFramePr>
          <p:cNvPr id="4" name="Group 155">
            <a:extLst>
              <a:ext uri="{FF2B5EF4-FFF2-40B4-BE49-F238E27FC236}">
                <a16:creationId xmlns:a16="http://schemas.microsoft.com/office/drawing/2014/main" id="{088D0858-BFA3-4D23-B72D-2314608CD50B}"/>
              </a:ext>
            </a:extLst>
          </p:cNvPr>
          <p:cNvGraphicFramePr>
            <a:graphicFrameLocks noGrp="1"/>
          </p:cNvGraphicFramePr>
          <p:nvPr>
            <p:extLst>
              <p:ext uri="{D42A27DB-BD31-4B8C-83A1-F6EECF244321}">
                <p14:modId xmlns:p14="http://schemas.microsoft.com/office/powerpoint/2010/main" val="2005563342"/>
              </p:ext>
            </p:extLst>
          </p:nvPr>
        </p:nvGraphicFramePr>
        <p:xfrm>
          <a:off x="228600" y="1391971"/>
          <a:ext cx="8686800" cy="5294601"/>
        </p:xfrm>
        <a:graphic>
          <a:graphicData uri="http://schemas.openxmlformats.org/drawingml/2006/table">
            <a:tbl>
              <a:tblPr/>
              <a:tblGrid>
                <a:gridCol w="16764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3178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j-lt"/>
                        </a:rPr>
                        <a:t>Traits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Tx/>
                        <a:buNone/>
                        <a:tabLst/>
                      </a:pPr>
                      <a:r>
                        <a:rPr kumimoji="0" lang="en-US" sz="1800" b="0" i="0" u="none" strike="noStrike" cap="none" normalizeH="0" baseline="0" dirty="0">
                          <a:ln>
                            <a:noFill/>
                          </a:ln>
                          <a:solidFill>
                            <a:schemeClr val="tx1"/>
                          </a:solidFill>
                          <a:effectLst/>
                          <a:latin typeface="+mj-lt"/>
                        </a:rPr>
                        <a:t>Characteristics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Tx/>
                        <a:buNone/>
                        <a:tabLst/>
                      </a:pPr>
                      <a:r>
                        <a:rPr kumimoji="0" lang="en-US" sz="1800" b="0" i="0" u="none" strike="noStrike" cap="none" normalizeH="0" baseline="0" dirty="0">
                          <a:ln>
                            <a:noFill/>
                          </a:ln>
                          <a:solidFill>
                            <a:schemeClr val="tx1"/>
                          </a:solidFill>
                          <a:effectLst/>
                          <a:latin typeface="+mj-lt"/>
                        </a:rPr>
                        <a:t>Supervision Issues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237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j-lt"/>
                        </a:rPr>
                        <a:t>Dependent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Focused on basic skills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Expose to numerous orientations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5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j-lt"/>
                        </a:rPr>
                        <a:t>Curious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Motivated by anxiety, enthusiasm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Be sensitive to trainee anxiety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5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j-lt"/>
                        </a:rPr>
                        <a:t>Innocent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Emulates a role model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Promote autonomy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237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j-lt"/>
                        </a:rPr>
                        <a:t>Uninhibited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Articulates one-word descriptors, categorical thinking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Introduce ambiguity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5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j-lt"/>
                        </a:rPr>
                        <a:t>Egocentric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Learns right way, cookbook answers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Balance support with uncertainty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237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j-lt"/>
                        </a:rPr>
                        <a:t>Enthusiastic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Highly dependent with a self focus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Use role play, application, presentations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5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j-lt"/>
                        </a:rPr>
                        <a:t>Easily frustrated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Has difficulty conceptualizing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Help to conceptualize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4237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j-lt"/>
                        </a:rPr>
                        <a:t>Demanding of attention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Lacks self awareness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Address strengths first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52058">
                <a:tc row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Does not know what he or she does not know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Do not take too much control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23747">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Overuses a model, tunnel vision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Be aware of trainee learning style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25160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Has difficulty confronting and self-disclosing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a:p>
                      <a:pPr marL="0" marR="0" lvl="0" indent="0" algn="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a:p>
                      <a:pPr marL="0" marR="0" lvl="0" indent="0" algn="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a:p>
                      <a:pPr marL="0" marR="0" lvl="0" indent="0" algn="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a:p>
                      <a:pPr marL="0" marR="0" lvl="0" indent="0" algn="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mj-lt"/>
                        </a:rPr>
                        <a:t>(David Powell, 1993)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5160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Uses anecdotal conceptualization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extLst>
                  <a:ext uri="{0D108BD9-81ED-4DB2-BD59-A6C34878D82A}">
                    <a16:rowId xmlns:a16="http://schemas.microsoft.com/office/drawing/2014/main" val="10012"/>
                  </a:ext>
                </a:extLst>
              </a:tr>
              <a:tr h="25160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Makes categorical statements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extLst>
                  <a:ext uri="{0D108BD9-81ED-4DB2-BD59-A6C34878D82A}">
                    <a16:rowId xmlns:a16="http://schemas.microsoft.com/office/drawing/2014/main" val="10013"/>
                  </a:ext>
                </a:extLst>
              </a:tr>
              <a:tr h="25160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Has a limited idea of treatment planning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extLst>
                  <a:ext uri="{0D108BD9-81ED-4DB2-BD59-A6C34878D82A}">
                    <a16:rowId xmlns:a16="http://schemas.microsoft.com/office/drawing/2014/main" val="10014"/>
                  </a:ext>
                </a:extLst>
              </a:tr>
              <a:tr h="25160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Lacks integrated ethics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extLst>
                  <a:ext uri="{0D108BD9-81ED-4DB2-BD59-A6C34878D82A}">
                    <a16:rowId xmlns:a16="http://schemas.microsoft.com/office/drawing/2014/main" val="10015"/>
                  </a:ext>
                </a:extLst>
              </a:tr>
            </a:tbl>
          </a:graphicData>
        </a:graphic>
      </p:graphicFrame>
      <p:sp>
        <p:nvSpPr>
          <p:cNvPr id="5" name="Slide Number Placeholder 4">
            <a:extLst>
              <a:ext uri="{FF2B5EF4-FFF2-40B4-BE49-F238E27FC236}">
                <a16:creationId xmlns:a16="http://schemas.microsoft.com/office/drawing/2014/main" id="{4BC6B2CA-DB16-4545-A563-D6903C28DE97}"/>
              </a:ext>
            </a:extLst>
          </p:cNvPr>
          <p:cNvSpPr>
            <a:spLocks noGrp="1"/>
          </p:cNvSpPr>
          <p:nvPr>
            <p:ph type="sldNum" sz="quarter" idx="12"/>
          </p:nvPr>
        </p:nvSpPr>
        <p:spPr/>
        <p:txBody>
          <a:bodyPr/>
          <a:lstStyle/>
          <a:p>
            <a:fld id="{D085AED4-4769-446E-81C9-E15E255C1B27}" type="slidenum">
              <a:rPr lang="en-US" smtClean="0"/>
              <a:t>24</a:t>
            </a:fld>
            <a:endParaRPr lang="en-US" dirty="0"/>
          </a:p>
        </p:txBody>
      </p:sp>
    </p:spTree>
    <p:extLst>
      <p:ext uri="{BB962C8B-B14F-4D97-AF65-F5344CB8AC3E}">
        <p14:creationId xmlns:p14="http://schemas.microsoft.com/office/powerpoint/2010/main" val="2543631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E78C25-F15E-4D46-A10C-986FBDE7B771}"/>
              </a:ext>
            </a:extLst>
          </p:cNvPr>
          <p:cNvSpPr>
            <a:spLocks noGrp="1"/>
          </p:cNvSpPr>
          <p:nvPr>
            <p:ph type="title"/>
          </p:nvPr>
        </p:nvSpPr>
        <p:spPr/>
        <p:txBody>
          <a:bodyPr>
            <a:normAutofit fontScale="90000"/>
          </a:bodyPr>
          <a:lstStyle/>
          <a:p>
            <a:pPr algn="ctr">
              <a:spcBef>
                <a:spcPct val="50000"/>
              </a:spcBef>
            </a:pPr>
            <a:r>
              <a:rPr lang="en-US" sz="3200" dirty="0">
                <a:effectLst>
                  <a:outerShdw blurRad="38100" dist="38100" dir="2700000" algn="tl">
                    <a:srgbClr val="000000">
                      <a:alpha val="43137"/>
                    </a:srgbClr>
                  </a:outerShdw>
                </a:effectLst>
              </a:rPr>
              <a:t>A Developmental Approach to Supervision</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Level 2 Counselor</a:t>
            </a:r>
          </a:p>
        </p:txBody>
      </p:sp>
      <p:graphicFrame>
        <p:nvGraphicFramePr>
          <p:cNvPr id="5" name="Group 92">
            <a:extLst>
              <a:ext uri="{FF2B5EF4-FFF2-40B4-BE49-F238E27FC236}">
                <a16:creationId xmlns:a16="http://schemas.microsoft.com/office/drawing/2014/main" id="{CDA7F103-286E-459A-9AF9-15D83C2983F8}"/>
              </a:ext>
            </a:extLst>
          </p:cNvPr>
          <p:cNvGraphicFramePr>
            <a:graphicFrameLocks noGrp="1"/>
          </p:cNvGraphicFramePr>
          <p:nvPr>
            <p:extLst>
              <p:ext uri="{D42A27DB-BD31-4B8C-83A1-F6EECF244321}">
                <p14:modId xmlns:p14="http://schemas.microsoft.com/office/powerpoint/2010/main" val="1618193000"/>
              </p:ext>
            </p:extLst>
          </p:nvPr>
        </p:nvGraphicFramePr>
        <p:xfrm>
          <a:off x="228600" y="1524000"/>
          <a:ext cx="8763000" cy="5119922"/>
        </p:xfrm>
        <a:graphic>
          <a:graphicData uri="http://schemas.openxmlformats.org/drawingml/2006/table">
            <a:tbl>
              <a:tblPr/>
              <a:tblGrid>
                <a:gridCol w="1536958">
                  <a:extLst>
                    <a:ext uri="{9D8B030D-6E8A-4147-A177-3AD203B41FA5}">
                      <a16:colId xmlns:a16="http://schemas.microsoft.com/office/drawing/2014/main" val="20000"/>
                    </a:ext>
                  </a:extLst>
                </a:gridCol>
                <a:gridCol w="4005452">
                  <a:extLst>
                    <a:ext uri="{9D8B030D-6E8A-4147-A177-3AD203B41FA5}">
                      <a16:colId xmlns:a16="http://schemas.microsoft.com/office/drawing/2014/main" val="20001"/>
                    </a:ext>
                  </a:extLst>
                </a:gridCol>
                <a:gridCol w="3220590">
                  <a:extLst>
                    <a:ext uri="{9D8B030D-6E8A-4147-A177-3AD203B41FA5}">
                      <a16:colId xmlns:a16="http://schemas.microsoft.com/office/drawing/2014/main" val="20002"/>
                    </a:ext>
                  </a:extLst>
                </a:gridCol>
              </a:tblGrid>
              <a:tr h="3628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j-lt"/>
                        </a:rPr>
                        <a:t>Traits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Tx/>
                        <a:buNone/>
                        <a:tabLst/>
                      </a:pPr>
                      <a:r>
                        <a:rPr kumimoji="0" lang="en-US" sz="1800" b="0" i="0" u="none" strike="noStrike" cap="none" normalizeH="0" baseline="0" dirty="0">
                          <a:ln>
                            <a:noFill/>
                          </a:ln>
                          <a:solidFill>
                            <a:schemeClr val="tx1"/>
                          </a:solidFill>
                          <a:effectLst/>
                          <a:latin typeface="+mj-lt"/>
                        </a:rPr>
                        <a:t>Characteristics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Tx/>
                        <a:buNone/>
                        <a:tabLst/>
                      </a:pPr>
                      <a:r>
                        <a:rPr kumimoji="0" lang="en-US" sz="1800" b="0" i="0" u="none" strike="noStrike" cap="none" normalizeH="0" baseline="0" dirty="0">
                          <a:ln>
                            <a:noFill/>
                          </a:ln>
                          <a:solidFill>
                            <a:schemeClr val="tx1"/>
                          </a:solidFill>
                          <a:effectLst/>
                          <a:latin typeface="+mj-lt"/>
                        </a:rPr>
                        <a:t>Supervision Issues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838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j-lt"/>
                        </a:rPr>
                        <a:t>Desirous of autonomy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Focused more on client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Understand that counselor is less technique oriented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804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j-lt"/>
                        </a:rPr>
                        <a:t>Self-conscious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Exhibits greater awareness, frustration, confusion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Realize counselor is ready for confrontation and needs to learn alternatives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838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j-lt"/>
                        </a:rPr>
                        <a:t>Confused about identity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May not look as advanced as level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Be prepared for challenges to supervisor competence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87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j-lt"/>
                        </a:rPr>
                        <a:t>Rebellious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Shows uncertainty and lingering idealism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Focus on transference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87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j-lt"/>
                        </a:rPr>
                        <a:t>Insecure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Loses motivation after difficult clients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Develop consultation supervision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71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j-lt"/>
                        </a:rPr>
                        <a:t>Judgmental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Has dependency/autonomy conflicts with supervisor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Encourage independence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432882">
                <a:tc row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Is less imitative, more self assertive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Realize the counselor knows something is wrong but lacks skills to fix 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87288">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Is less inclined to ask for recommendations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Provide blend of clients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97994">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Better articulates client classifications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Recognize need for convincing rationale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8100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Evidences greater cultural awareness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Distinguish clearly between supervision and therapy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287288">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Uses more eclectic theory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a:p>
                      <a:pPr marL="0" marR="0" lvl="0" indent="0" algn="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mj-lt"/>
                        </a:rPr>
                        <a:t>(David Powell, 1993)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87288">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200" b="0" i="0" u="none" strike="noStrike" cap="none" normalizeH="0" baseline="0" dirty="0">
                          <a:ln>
                            <a:noFill/>
                          </a:ln>
                          <a:solidFill>
                            <a:schemeClr val="tx1"/>
                          </a:solidFill>
                          <a:effectLst/>
                          <a:latin typeface="+mj-lt"/>
                        </a:rPr>
                        <a:t>Uses better formed ethics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extLst>
                  <a:ext uri="{0D108BD9-81ED-4DB2-BD59-A6C34878D82A}">
                    <a16:rowId xmlns:a16="http://schemas.microsoft.com/office/drawing/2014/main" val="10012"/>
                  </a:ext>
                </a:extLst>
              </a:tr>
            </a:tbl>
          </a:graphicData>
        </a:graphic>
      </p:graphicFrame>
      <p:sp>
        <p:nvSpPr>
          <p:cNvPr id="6" name="Slide Number Placeholder 5">
            <a:extLst>
              <a:ext uri="{FF2B5EF4-FFF2-40B4-BE49-F238E27FC236}">
                <a16:creationId xmlns:a16="http://schemas.microsoft.com/office/drawing/2014/main" id="{5B71F324-6587-4747-8EE4-F627C1EFD56D}"/>
              </a:ext>
            </a:extLst>
          </p:cNvPr>
          <p:cNvSpPr>
            <a:spLocks noGrp="1"/>
          </p:cNvSpPr>
          <p:nvPr>
            <p:ph type="sldNum" sz="quarter" idx="12"/>
          </p:nvPr>
        </p:nvSpPr>
        <p:spPr/>
        <p:txBody>
          <a:bodyPr/>
          <a:lstStyle/>
          <a:p>
            <a:fld id="{D085AED4-4769-446E-81C9-E15E255C1B27}" type="slidenum">
              <a:rPr lang="en-US" smtClean="0"/>
              <a:t>25</a:t>
            </a:fld>
            <a:endParaRPr lang="en-US" dirty="0"/>
          </a:p>
        </p:txBody>
      </p:sp>
    </p:spTree>
    <p:extLst>
      <p:ext uri="{BB962C8B-B14F-4D97-AF65-F5344CB8AC3E}">
        <p14:creationId xmlns:p14="http://schemas.microsoft.com/office/powerpoint/2010/main" val="898451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E78C25-F15E-4D46-A10C-986FBDE7B771}"/>
              </a:ext>
            </a:extLst>
          </p:cNvPr>
          <p:cNvSpPr>
            <a:spLocks noGrp="1"/>
          </p:cNvSpPr>
          <p:nvPr>
            <p:ph type="title"/>
          </p:nvPr>
        </p:nvSpPr>
        <p:spPr/>
        <p:txBody>
          <a:bodyPr>
            <a:normAutofit fontScale="90000"/>
          </a:bodyPr>
          <a:lstStyle/>
          <a:p>
            <a:pPr algn="ctr">
              <a:spcBef>
                <a:spcPct val="50000"/>
              </a:spcBef>
            </a:pPr>
            <a:r>
              <a:rPr lang="en-US" sz="3100" dirty="0">
                <a:effectLst>
                  <a:outerShdw blurRad="38100" dist="38100" dir="2700000" algn="tl">
                    <a:srgbClr val="000000">
                      <a:alpha val="43137"/>
                    </a:srgbClr>
                  </a:outerShdw>
                </a:effectLst>
              </a:rPr>
              <a:t>A Developmental Approach to Supervision</a:t>
            </a:r>
            <a:br>
              <a:rPr lang="en-US" sz="3100" dirty="0">
                <a:effectLst>
                  <a:outerShdw blurRad="38100" dist="38100" dir="2700000" algn="tl">
                    <a:srgbClr val="000000">
                      <a:alpha val="43137"/>
                    </a:srgbClr>
                  </a:outerShdw>
                </a:effectLst>
              </a:rPr>
            </a:br>
            <a:r>
              <a:rPr lang="en-US" sz="3100" dirty="0">
                <a:effectLst>
                  <a:outerShdw blurRad="38100" dist="38100" dir="2700000" algn="tl">
                    <a:srgbClr val="000000">
                      <a:alpha val="43137"/>
                    </a:srgbClr>
                  </a:outerShdw>
                </a:effectLst>
              </a:rPr>
              <a:t>Supervisor Levels - Characteristics</a:t>
            </a:r>
            <a:endParaRPr lang="en-US" dirty="0"/>
          </a:p>
        </p:txBody>
      </p:sp>
      <p:graphicFrame>
        <p:nvGraphicFramePr>
          <p:cNvPr id="4" name="Group 68">
            <a:extLst>
              <a:ext uri="{FF2B5EF4-FFF2-40B4-BE49-F238E27FC236}">
                <a16:creationId xmlns:a16="http://schemas.microsoft.com/office/drawing/2014/main" id="{E1A7B0AD-79CC-4709-A246-3E726539649C}"/>
              </a:ext>
            </a:extLst>
          </p:cNvPr>
          <p:cNvGraphicFramePr>
            <a:graphicFrameLocks noGrp="1"/>
          </p:cNvGraphicFramePr>
          <p:nvPr>
            <p:extLst>
              <p:ext uri="{D42A27DB-BD31-4B8C-83A1-F6EECF244321}">
                <p14:modId xmlns:p14="http://schemas.microsoft.com/office/powerpoint/2010/main" val="1314201640"/>
              </p:ext>
            </p:extLst>
          </p:nvPr>
        </p:nvGraphicFramePr>
        <p:xfrm>
          <a:off x="228600" y="1524000"/>
          <a:ext cx="8686800" cy="4267200"/>
        </p:xfrm>
        <a:graphic>
          <a:graphicData uri="http://schemas.openxmlformats.org/drawingml/2006/table">
            <a:tbl>
              <a:tblPr/>
              <a:tblGrid>
                <a:gridCol w="30480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3736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j-lt"/>
                        </a:rPr>
                        <a:t>Level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Tx/>
                        <a:buNone/>
                        <a:tabLst/>
                      </a:pPr>
                      <a:r>
                        <a:rPr kumimoji="0" lang="en-US" sz="1800" b="0" i="0" u="none" strike="noStrike" cap="none" normalizeH="0" baseline="0" dirty="0">
                          <a:ln>
                            <a:noFill/>
                          </a:ln>
                          <a:solidFill>
                            <a:schemeClr val="tx1"/>
                          </a:solidFill>
                          <a:effectLst/>
                          <a:latin typeface="+mj-lt"/>
                        </a:rPr>
                        <a:t>Level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Tx/>
                        <a:buFontTx/>
                        <a:buNone/>
                        <a:tabLst/>
                      </a:pPr>
                      <a:r>
                        <a:rPr kumimoji="0" lang="en-US" sz="1800" b="0" i="0" u="none" strike="noStrike" cap="none" normalizeH="0" baseline="0" dirty="0">
                          <a:ln>
                            <a:noFill/>
                          </a:ln>
                          <a:solidFill>
                            <a:schemeClr val="tx1"/>
                          </a:solidFill>
                          <a:effectLst/>
                          <a:latin typeface="+mj-lt"/>
                        </a:rPr>
                        <a:t>Level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82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mj-lt"/>
                        </a:rPr>
                        <a:t>Displays a mechanistic approach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300" b="0" i="0" u="none" strike="noStrike" cap="none" normalizeH="0" baseline="0" dirty="0">
                          <a:ln>
                            <a:noFill/>
                          </a:ln>
                          <a:solidFill>
                            <a:schemeClr val="tx1"/>
                          </a:solidFill>
                          <a:effectLst/>
                          <a:latin typeface="+mj-lt"/>
                        </a:rPr>
                        <a:t>Displays confusion, conflict issues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300" b="0" i="0" u="none" strike="noStrike" cap="none" normalizeH="0" baseline="0" dirty="0">
                          <a:ln>
                            <a:noFill/>
                          </a:ln>
                          <a:solidFill>
                            <a:schemeClr val="tx1"/>
                          </a:solidFill>
                          <a:effectLst/>
                          <a:latin typeface="+mj-lt"/>
                        </a:rPr>
                        <a:t>Functions autonomously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06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mj-lt"/>
                        </a:rPr>
                        <a:t>Plays a strong expert role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300" b="0" i="0" u="none" strike="noStrike" cap="none" normalizeH="0" baseline="0" dirty="0">
                          <a:ln>
                            <a:noFill/>
                          </a:ln>
                          <a:solidFill>
                            <a:schemeClr val="tx1"/>
                          </a:solidFill>
                          <a:effectLst/>
                          <a:latin typeface="+mj-lt"/>
                        </a:rPr>
                        <a:t>Sees supervision/counseling as more complex, multidimensional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300" b="0" i="0" u="none" strike="noStrike" cap="none" normalizeH="0" baseline="0" dirty="0">
                          <a:ln>
                            <a:noFill/>
                          </a:ln>
                          <a:solidFill>
                            <a:schemeClr val="tx1"/>
                          </a:solidFill>
                          <a:effectLst/>
                          <a:latin typeface="+mj-lt"/>
                        </a:rPr>
                        <a:t>Displays self and supervisee awareness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06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mj-lt"/>
                        </a:rPr>
                        <a:t>Depends on own supervisor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300" b="0" i="0" u="none" strike="noStrike" cap="none" normalizeH="0" baseline="0" dirty="0">
                          <a:ln>
                            <a:noFill/>
                          </a:ln>
                          <a:solidFill>
                            <a:schemeClr val="tx1"/>
                          </a:solidFill>
                          <a:effectLst/>
                          <a:latin typeface="+mj-lt"/>
                        </a:rPr>
                        <a:t>Has fluctuating motivation, especially when supervisory functions are not rewarded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300" b="0" i="0" u="none" strike="noStrike" cap="none" normalizeH="0" baseline="0" dirty="0">
                          <a:ln>
                            <a:noFill/>
                          </a:ln>
                          <a:solidFill>
                            <a:schemeClr val="tx1"/>
                          </a:solidFill>
                          <a:effectLst/>
                          <a:latin typeface="+mj-lt"/>
                        </a:rPr>
                        <a:t>Differentiates boundaries/roles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68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mj-lt"/>
                        </a:rPr>
                        <a:t>Is highly motivated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300" b="0" i="0" u="none" strike="noStrike" cap="none" normalizeH="0" baseline="0" dirty="0">
                          <a:ln>
                            <a:noFill/>
                          </a:ln>
                          <a:solidFill>
                            <a:schemeClr val="tx1"/>
                          </a:solidFill>
                          <a:effectLst/>
                          <a:latin typeface="+mj-lt"/>
                        </a:rPr>
                        <a:t>Focuses on supervisee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300" b="0" i="0" u="none" strike="noStrike" cap="none" normalizeH="0" baseline="0" dirty="0">
                          <a:ln>
                            <a:noFill/>
                          </a:ln>
                          <a:solidFill>
                            <a:schemeClr val="tx1"/>
                          </a:solidFill>
                          <a:effectLst/>
                          <a:latin typeface="+mj-lt"/>
                        </a:rPr>
                        <a:t>Able to supervise at all times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82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mj-lt"/>
                        </a:rPr>
                        <a:t>Is moderately to highly structured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300" b="0" i="0" u="none" strike="noStrike" cap="none" normalizeH="0" baseline="0" dirty="0">
                          <a:ln>
                            <a:noFill/>
                          </a:ln>
                          <a:solidFill>
                            <a:schemeClr val="tx1"/>
                          </a:solidFill>
                          <a:effectLst/>
                          <a:latin typeface="+mj-lt"/>
                        </a:rPr>
                        <a:t>Loses objectivity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300" b="0" i="0" u="none" strike="noStrike" cap="none" normalizeH="0" baseline="0" dirty="0">
                          <a:ln>
                            <a:noFill/>
                          </a:ln>
                          <a:solidFill>
                            <a:schemeClr val="tx1"/>
                          </a:solidFill>
                          <a:effectLst/>
                          <a:latin typeface="+mj-lt"/>
                        </a:rPr>
                        <a:t>Prefers to work with certain level of counselors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982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mj-lt"/>
                        </a:rPr>
                        <a:t>Is invested in trainee’s adopting one’s own model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300" b="0" i="0" u="none" strike="noStrike" cap="none" normalizeH="0" baseline="0" dirty="0">
                          <a:ln>
                            <a:noFill/>
                          </a:ln>
                          <a:solidFill>
                            <a:schemeClr val="tx1"/>
                          </a:solidFill>
                          <a:effectLst/>
                          <a:latin typeface="+mj-lt"/>
                        </a:rPr>
                        <a:t>Blames supervisee for supervisor’s problems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endParaRPr kumimoji="0" lang="en-US" sz="1300" b="0" i="0" u="none" strike="noStrike" cap="none" normalizeH="0" baseline="0" dirty="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06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mj-lt"/>
                        </a:rPr>
                        <a:t>Has trouble with Level 2 counselors but can help as a sound clinician to </a:t>
                      </a:r>
                      <a:r>
                        <a:rPr kumimoji="0" lang="en-US" sz="1300" b="1" i="0" u="none" strike="noStrike" cap="none" normalizeH="0" baseline="0" dirty="0">
                          <a:ln>
                            <a:noFill/>
                          </a:ln>
                          <a:solidFill>
                            <a:schemeClr val="tx1"/>
                          </a:solidFill>
                          <a:effectLst/>
                          <a:latin typeface="+mj-lt"/>
                        </a:rPr>
                        <a:t>Level 1 counselor</a:t>
                      </a:r>
                      <a:r>
                        <a:rPr kumimoji="0" lang="en-US" sz="1300" b="0" i="0" u="none" strike="noStrike" cap="none" normalizeH="0" baseline="0" dirty="0">
                          <a:ln>
                            <a:noFill/>
                          </a:ln>
                          <a:solidFill>
                            <a:schemeClr val="tx1"/>
                          </a:solidFill>
                          <a:effectLst/>
                          <a:latin typeface="+mj-lt"/>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300" b="0" i="0" u="none" strike="noStrike" cap="none" normalizeH="0" baseline="0" dirty="0">
                          <a:ln>
                            <a:noFill/>
                          </a:ln>
                          <a:solidFill>
                            <a:schemeClr val="tx1"/>
                          </a:solidFill>
                          <a:effectLst/>
                          <a:latin typeface="+mj-lt"/>
                        </a:rPr>
                        <a:t>Works best with </a:t>
                      </a:r>
                      <a:r>
                        <a:rPr kumimoji="0" lang="en-US" sz="1300" b="1" i="0" u="none" strike="noStrike" cap="none" normalizeH="0" baseline="0" dirty="0">
                          <a:ln>
                            <a:noFill/>
                          </a:ln>
                          <a:solidFill>
                            <a:schemeClr val="tx1"/>
                          </a:solidFill>
                          <a:effectLst/>
                          <a:latin typeface="+mj-lt"/>
                        </a:rPr>
                        <a:t>Level 1 counselors</a:t>
                      </a:r>
                      <a:r>
                        <a:rPr kumimoji="0" lang="en-US" sz="1300" b="0" i="0" u="none" strike="noStrike" cap="none" normalizeH="0" baseline="0" dirty="0">
                          <a:ln>
                            <a:noFill/>
                          </a:ln>
                          <a:solidFill>
                            <a:schemeClr val="tx1"/>
                          </a:solidFill>
                          <a:effectLst/>
                          <a:latin typeface="+mj-lt"/>
                        </a:rPr>
                        <a:t>, okay with Level 2 counselors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Tx/>
                        <a:buFontTx/>
                        <a:buNone/>
                        <a:tabLst/>
                      </a:pPr>
                      <a:r>
                        <a:rPr kumimoji="0" lang="en-US" sz="1300" b="0" i="0" u="none" strike="noStrike" cap="none" normalizeH="0" baseline="0" dirty="0">
                          <a:ln>
                            <a:noFill/>
                          </a:ln>
                          <a:solidFill>
                            <a:schemeClr val="tx1"/>
                          </a:solidFill>
                          <a:effectLst/>
                          <a:latin typeface="+mj-lt"/>
                        </a:rPr>
                        <a:t>Can supervise </a:t>
                      </a:r>
                      <a:r>
                        <a:rPr kumimoji="0" lang="en-US" sz="1300" b="1" i="0" u="none" strike="noStrike" cap="none" normalizeH="0" baseline="0" dirty="0">
                          <a:ln>
                            <a:noFill/>
                          </a:ln>
                          <a:solidFill>
                            <a:schemeClr val="tx1"/>
                          </a:solidFill>
                          <a:effectLst/>
                          <a:latin typeface="+mj-lt"/>
                        </a:rPr>
                        <a:t>counselors at</a:t>
                      </a:r>
                      <a:r>
                        <a:rPr kumimoji="0" lang="en-US" sz="1300" b="0" i="0" u="none" strike="noStrike" cap="none" normalizeH="0" baseline="0" dirty="0">
                          <a:ln>
                            <a:noFill/>
                          </a:ln>
                          <a:solidFill>
                            <a:schemeClr val="tx1"/>
                          </a:solidFill>
                          <a:effectLst/>
                          <a:latin typeface="+mj-lt"/>
                        </a:rPr>
                        <a:t> </a:t>
                      </a:r>
                      <a:r>
                        <a:rPr kumimoji="0" lang="en-US" sz="1300" b="1" i="0" u="none" strike="noStrike" cap="none" normalizeH="0" baseline="0" dirty="0">
                          <a:ln>
                            <a:noFill/>
                          </a:ln>
                          <a:solidFill>
                            <a:schemeClr val="tx1"/>
                          </a:solidFill>
                          <a:effectLst/>
                          <a:latin typeface="+mj-lt"/>
                        </a:rPr>
                        <a:t>all levels.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5" name="Slide Number Placeholder 4">
            <a:extLst>
              <a:ext uri="{FF2B5EF4-FFF2-40B4-BE49-F238E27FC236}">
                <a16:creationId xmlns:a16="http://schemas.microsoft.com/office/drawing/2014/main" id="{98FE21D5-11D2-46A6-A2B3-0915A1B2BEBF}"/>
              </a:ext>
            </a:extLst>
          </p:cNvPr>
          <p:cNvSpPr>
            <a:spLocks noGrp="1"/>
          </p:cNvSpPr>
          <p:nvPr>
            <p:ph type="sldNum" sz="quarter" idx="12"/>
          </p:nvPr>
        </p:nvSpPr>
        <p:spPr/>
        <p:txBody>
          <a:bodyPr/>
          <a:lstStyle/>
          <a:p>
            <a:fld id="{D085AED4-4769-446E-81C9-E15E255C1B27}" type="slidenum">
              <a:rPr lang="en-US" smtClean="0"/>
              <a:t>26</a:t>
            </a:fld>
            <a:endParaRPr lang="en-US" dirty="0"/>
          </a:p>
        </p:txBody>
      </p:sp>
    </p:spTree>
    <p:extLst>
      <p:ext uri="{BB962C8B-B14F-4D97-AF65-F5344CB8AC3E}">
        <p14:creationId xmlns:p14="http://schemas.microsoft.com/office/powerpoint/2010/main" val="2494489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1EADB4-8025-4213-84DB-DD251CA7E1E6}"/>
              </a:ext>
            </a:extLst>
          </p:cNvPr>
          <p:cNvSpPr>
            <a:spLocks noGrp="1"/>
          </p:cNvSpPr>
          <p:nvPr>
            <p:ph type="title"/>
          </p:nvPr>
        </p:nvSpPr>
        <p:spPr/>
        <p:txBody>
          <a:bodyPr/>
          <a:lstStyle/>
          <a:p>
            <a:r>
              <a:rPr lang="en-US" dirty="0">
                <a:effectLst>
                  <a:outerShdw blurRad="38100" dist="38100" dir="2700000" algn="tl">
                    <a:srgbClr val="000000">
                      <a:alpha val="43137"/>
                    </a:srgbClr>
                  </a:outerShdw>
                </a:effectLst>
                <a:latin typeface="Lucida Sans Unicode" pitchFamily="34" charset="0"/>
              </a:rPr>
              <a:t>Benefits of Clinical Supervision </a:t>
            </a:r>
            <a:endParaRPr lang="en-US" dirty="0">
              <a:effectLst>
                <a:outerShdw blurRad="38100" dist="38100" dir="2700000" algn="tl">
                  <a:srgbClr val="000000">
                    <a:alpha val="43137"/>
                  </a:srgbClr>
                </a:outerShdw>
              </a:effectLst>
            </a:endParaRPr>
          </a:p>
        </p:txBody>
      </p:sp>
      <p:sp>
        <p:nvSpPr>
          <p:cNvPr id="4" name="Content Placeholder 2">
            <a:extLst>
              <a:ext uri="{FF2B5EF4-FFF2-40B4-BE49-F238E27FC236}">
                <a16:creationId xmlns:a16="http://schemas.microsoft.com/office/drawing/2014/main" id="{D0A44844-2696-410E-9ADA-C7B9C06B1E13}"/>
              </a:ext>
            </a:extLst>
          </p:cNvPr>
          <p:cNvSpPr txBox="1">
            <a:spLocks/>
          </p:cNvSpPr>
          <p:nvPr/>
        </p:nvSpPr>
        <p:spPr>
          <a:xfrm>
            <a:off x="228600" y="1524000"/>
            <a:ext cx="8686800" cy="4038600"/>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609600" indent="-609600">
              <a:buClr>
                <a:srgbClr val="006892"/>
              </a:buClr>
              <a:buFont typeface="Wingdings" pitchFamily="2" charset="2"/>
              <a:buNone/>
            </a:pPr>
            <a:r>
              <a:rPr lang="en-US" sz="2300" b="1">
                <a:latin typeface="Lucida Sans Unicode" pitchFamily="34" charset="0"/>
              </a:rPr>
              <a:t>Clinical supervision has a range of benefits for clinicians and the organization:</a:t>
            </a:r>
            <a:endParaRPr lang="en-US" b="1">
              <a:latin typeface="Lucida Sans Unicode" pitchFamily="34" charset="0"/>
            </a:endParaRPr>
          </a:p>
          <a:p>
            <a:pPr marL="609600" indent="-609600">
              <a:buFont typeface="Wingdings 3" pitchFamily="18" charset="2"/>
              <a:buNone/>
            </a:pPr>
            <a:r>
              <a:rPr lang="en-US" sz="1600" b="1">
                <a:latin typeface="Lucida Sans Unicode" pitchFamily="34" charset="0"/>
              </a:rPr>
              <a:t>	</a:t>
            </a:r>
            <a:endParaRPr lang="en-US" sz="1000">
              <a:latin typeface="Lucida Sans Unicode" pitchFamily="34" charset="0"/>
            </a:endParaRPr>
          </a:p>
          <a:p>
            <a:pPr marL="609600" indent="-609600"/>
            <a:r>
              <a:rPr lang="en-US" sz="1800">
                <a:latin typeface="Lucida Sans Unicode" pitchFamily="34" charset="0"/>
              </a:rPr>
              <a:t>Availability of support for supervisees, and a forum to discuss clinical issues</a:t>
            </a:r>
          </a:p>
          <a:p>
            <a:pPr marL="609600" indent="-609600"/>
            <a:r>
              <a:rPr lang="en-US" sz="1800">
                <a:latin typeface="Lucida Sans Unicode" pitchFamily="34" charset="0"/>
              </a:rPr>
              <a:t>Maintenance of clinical skills and quality practice</a:t>
            </a:r>
          </a:p>
          <a:p>
            <a:pPr marL="609600" indent="-609600"/>
            <a:r>
              <a:rPr lang="en-US" sz="1800">
                <a:latin typeface="Lucida Sans Unicode" pitchFamily="34" charset="0"/>
              </a:rPr>
              <a:t>Promotion of standardized performance of core skills across the organization and / or field</a:t>
            </a:r>
          </a:p>
          <a:p>
            <a:pPr marL="609600" indent="-609600"/>
            <a:r>
              <a:rPr lang="en-US" sz="1800">
                <a:latin typeface="Lucida Sans Unicode" pitchFamily="34" charset="0"/>
              </a:rPr>
              <a:t>Improvement and / or attainment of complex clinical skills</a:t>
            </a:r>
          </a:p>
          <a:p>
            <a:pPr marL="609600" indent="-609600"/>
            <a:r>
              <a:rPr lang="en-US" sz="1800">
                <a:latin typeface="Lucida Sans Unicode" pitchFamily="34" charset="0"/>
              </a:rPr>
              <a:t>Increased job satisfaction and self confidence</a:t>
            </a:r>
          </a:p>
          <a:p>
            <a:pPr marL="609600" indent="-609600"/>
            <a:r>
              <a:rPr lang="en-US" sz="1800">
                <a:latin typeface="Lucida Sans Unicode" pitchFamily="34" charset="0"/>
              </a:rPr>
              <a:t>Improved communication amongst workers</a:t>
            </a:r>
          </a:p>
          <a:p>
            <a:pPr marL="609600" indent="-609600"/>
            <a:r>
              <a:rPr lang="en-US" sz="1800">
                <a:latin typeface="Lucida Sans Unicode" pitchFamily="34" charset="0"/>
              </a:rPr>
              <a:t>Improved worker retention</a:t>
            </a:r>
          </a:p>
          <a:p>
            <a:pPr marL="609600" indent="-609600">
              <a:buClr>
                <a:srgbClr val="006892"/>
              </a:buClr>
              <a:buFont typeface="Wingdings" pitchFamily="2" charset="2"/>
              <a:buNone/>
            </a:pPr>
            <a:r>
              <a:rPr lang="en-US">
                <a:latin typeface="Lucida Sans Unicode" pitchFamily="34" charset="0"/>
              </a:rPr>
              <a:t>	</a:t>
            </a:r>
            <a:endParaRPr lang="en-US" dirty="0">
              <a:latin typeface="Lucida Sans Unicode" pitchFamily="34" charset="0"/>
            </a:endParaRPr>
          </a:p>
        </p:txBody>
      </p:sp>
      <p:sp>
        <p:nvSpPr>
          <p:cNvPr id="5" name="Slide Number Placeholder 4">
            <a:extLst>
              <a:ext uri="{FF2B5EF4-FFF2-40B4-BE49-F238E27FC236}">
                <a16:creationId xmlns:a16="http://schemas.microsoft.com/office/drawing/2014/main" id="{70A51432-6A08-4074-8B69-51BD3C5D74C5}"/>
              </a:ext>
            </a:extLst>
          </p:cNvPr>
          <p:cNvSpPr>
            <a:spLocks noGrp="1"/>
          </p:cNvSpPr>
          <p:nvPr>
            <p:ph type="sldNum" sz="quarter" idx="12"/>
          </p:nvPr>
        </p:nvSpPr>
        <p:spPr/>
        <p:txBody>
          <a:bodyPr/>
          <a:lstStyle/>
          <a:p>
            <a:fld id="{D085AED4-4769-446E-81C9-E15E255C1B27}" type="slidenum">
              <a:rPr lang="en-US" smtClean="0"/>
              <a:t>27</a:t>
            </a:fld>
            <a:endParaRPr lang="en-US" dirty="0"/>
          </a:p>
        </p:txBody>
      </p:sp>
    </p:spTree>
    <p:extLst>
      <p:ext uri="{BB962C8B-B14F-4D97-AF65-F5344CB8AC3E}">
        <p14:creationId xmlns:p14="http://schemas.microsoft.com/office/powerpoint/2010/main" val="252333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E78C25-F15E-4D46-A10C-986FBDE7B771}"/>
              </a:ext>
            </a:extLst>
          </p:cNvPr>
          <p:cNvSpPr>
            <a:spLocks noGrp="1"/>
          </p:cNvSpPr>
          <p:nvPr>
            <p:ph type="title"/>
          </p:nvPr>
        </p:nvSpPr>
        <p:spPr/>
        <p:txBody>
          <a:bodyPr/>
          <a:lstStyle/>
          <a:p>
            <a:r>
              <a:rPr lang="en-US" dirty="0"/>
              <a:t>Burnout: What is it?</a:t>
            </a:r>
          </a:p>
        </p:txBody>
      </p:sp>
      <p:sp>
        <p:nvSpPr>
          <p:cNvPr id="5" name="Content Placeholder 2">
            <a:extLst>
              <a:ext uri="{FF2B5EF4-FFF2-40B4-BE49-F238E27FC236}">
                <a16:creationId xmlns:a16="http://schemas.microsoft.com/office/drawing/2014/main" id="{3D44DD9F-A505-47F8-B6F2-95702EA16860}"/>
              </a:ext>
            </a:extLst>
          </p:cNvPr>
          <p:cNvSpPr>
            <a:spLocks/>
          </p:cNvSpPr>
          <p:nvPr/>
        </p:nvSpPr>
        <p:spPr bwMode="auto">
          <a:xfrm>
            <a:off x="457200" y="1371600"/>
            <a:ext cx="8229600" cy="4525963"/>
          </a:xfrm>
          <a:prstGeom prst="rect">
            <a:avLst/>
          </a:prstGeom>
          <a:noFill/>
          <a:ln w="9525">
            <a:noFill/>
            <a:miter lim="800000"/>
            <a:headEnd/>
            <a:tailEnd/>
          </a:ln>
        </p:spPr>
        <p:txBody>
          <a:bodyPr/>
          <a:lstStyle/>
          <a:p>
            <a:pPr marL="365125" indent="-255588">
              <a:spcBef>
                <a:spcPts val="400"/>
              </a:spcBef>
              <a:buClr>
                <a:schemeClr val="accent1"/>
              </a:buClr>
              <a:buSzPct val="68000"/>
              <a:buFont typeface="Wingdings 3" pitchFamily="18" charset="2"/>
              <a:buChar char=""/>
            </a:pPr>
            <a:r>
              <a:rPr lang="en-US" sz="2700" dirty="0">
                <a:latin typeface="Lucida Sans Unicode" pitchFamily="34" charset="0"/>
              </a:rPr>
              <a:t>Burnout is a predictable but avoidable condition associated with work in the helping and criminal justice professions.</a:t>
            </a:r>
          </a:p>
          <a:p>
            <a:pPr marL="365125" indent="-255588">
              <a:spcBef>
                <a:spcPts val="400"/>
              </a:spcBef>
              <a:buClr>
                <a:schemeClr val="accent1"/>
              </a:buClr>
              <a:buSzPct val="68000"/>
              <a:buFont typeface="Wingdings 3" pitchFamily="18" charset="2"/>
              <a:buNone/>
            </a:pPr>
            <a:endParaRPr lang="en-US" sz="1000" dirty="0">
              <a:latin typeface="Lucida Sans Unicode" pitchFamily="34" charset="0"/>
            </a:endParaRPr>
          </a:p>
          <a:p>
            <a:pPr marL="365125" indent="-255588">
              <a:spcBef>
                <a:spcPts val="400"/>
              </a:spcBef>
              <a:buClr>
                <a:schemeClr val="accent1"/>
              </a:buClr>
              <a:buSzPct val="68000"/>
              <a:buFont typeface="Wingdings 3" pitchFamily="18" charset="2"/>
              <a:buChar char=""/>
            </a:pPr>
            <a:r>
              <a:rPr lang="en-US" sz="2700" dirty="0">
                <a:latin typeface="Lucida Sans Unicode" pitchFamily="34" charset="0"/>
              </a:rPr>
              <a:t>Burnout is characterized by:</a:t>
            </a:r>
          </a:p>
          <a:p>
            <a:pPr marL="742950" lvl="1" indent="-285750">
              <a:spcBef>
                <a:spcPts val="325"/>
              </a:spcBef>
              <a:buClr>
                <a:schemeClr val="accent1"/>
              </a:buClr>
              <a:buFont typeface="Verdana" pitchFamily="34" charset="0"/>
              <a:buChar char="◦"/>
            </a:pPr>
            <a:r>
              <a:rPr lang="en-US" sz="2300" dirty="0">
                <a:latin typeface="Lucida Sans Unicode" pitchFamily="34" charset="0"/>
              </a:rPr>
              <a:t>Lack of Enthusiasm </a:t>
            </a:r>
          </a:p>
          <a:p>
            <a:pPr marL="742950" lvl="1" indent="-285750">
              <a:spcBef>
                <a:spcPts val="325"/>
              </a:spcBef>
              <a:buClr>
                <a:schemeClr val="accent1"/>
              </a:buClr>
              <a:buFont typeface="Verdana" pitchFamily="34" charset="0"/>
              <a:buChar char="◦"/>
            </a:pPr>
            <a:r>
              <a:rPr lang="en-US" sz="2300" dirty="0">
                <a:latin typeface="Lucida Sans Unicode" pitchFamily="34" charset="0"/>
              </a:rPr>
              <a:t>Withdrawal</a:t>
            </a:r>
          </a:p>
          <a:p>
            <a:pPr marL="742950" lvl="1" indent="-285750">
              <a:spcBef>
                <a:spcPts val="325"/>
              </a:spcBef>
              <a:buClr>
                <a:schemeClr val="accent1"/>
              </a:buClr>
              <a:buFont typeface="Verdana" pitchFamily="34" charset="0"/>
              <a:buChar char="◦"/>
            </a:pPr>
            <a:r>
              <a:rPr lang="en-US" sz="2300" dirty="0">
                <a:latin typeface="Lucida Sans Unicode" pitchFamily="34" charset="0"/>
              </a:rPr>
              <a:t>Frequent Absenteeism</a:t>
            </a:r>
          </a:p>
          <a:p>
            <a:pPr marL="742950" lvl="1" indent="-285750">
              <a:spcBef>
                <a:spcPts val="325"/>
              </a:spcBef>
              <a:buClr>
                <a:schemeClr val="accent1"/>
              </a:buClr>
              <a:buFont typeface="Verdana" pitchFamily="34" charset="0"/>
              <a:buChar char="◦"/>
            </a:pPr>
            <a:r>
              <a:rPr lang="en-US" sz="2300" dirty="0">
                <a:latin typeface="Lucida Sans Unicode" pitchFamily="34" charset="0"/>
              </a:rPr>
              <a:t>Blunting of Empathy and Callousness</a:t>
            </a:r>
          </a:p>
          <a:p>
            <a:pPr marL="742950" lvl="1" indent="-285750">
              <a:spcBef>
                <a:spcPts val="325"/>
              </a:spcBef>
              <a:buClr>
                <a:schemeClr val="accent1"/>
              </a:buClr>
              <a:buFont typeface="Verdana" pitchFamily="34" charset="0"/>
              <a:buChar char="◦"/>
            </a:pPr>
            <a:r>
              <a:rPr lang="en-US" sz="2300" dirty="0">
                <a:latin typeface="Lucida Sans Unicode" pitchFamily="34" charset="0"/>
              </a:rPr>
              <a:t>Dehumanizing of Clients</a:t>
            </a:r>
          </a:p>
          <a:p>
            <a:pPr marL="742950" lvl="1" indent="-285750">
              <a:spcBef>
                <a:spcPts val="325"/>
              </a:spcBef>
              <a:buClr>
                <a:schemeClr val="accent1"/>
              </a:buClr>
              <a:buFont typeface="Verdana" pitchFamily="34" charset="0"/>
              <a:buChar char="◦"/>
            </a:pPr>
            <a:r>
              <a:rPr lang="en-US" sz="2300" dirty="0">
                <a:latin typeface="Lucida Sans Unicode" pitchFamily="34" charset="0"/>
              </a:rPr>
              <a:t>Fatigue</a:t>
            </a:r>
          </a:p>
        </p:txBody>
      </p:sp>
      <p:sp>
        <p:nvSpPr>
          <p:cNvPr id="6" name="Slide Number Placeholder 5">
            <a:extLst>
              <a:ext uri="{FF2B5EF4-FFF2-40B4-BE49-F238E27FC236}">
                <a16:creationId xmlns:a16="http://schemas.microsoft.com/office/drawing/2014/main" id="{77060E4D-C7BF-4F50-B62B-9B4B277CEC51}"/>
              </a:ext>
            </a:extLst>
          </p:cNvPr>
          <p:cNvSpPr>
            <a:spLocks noGrp="1"/>
          </p:cNvSpPr>
          <p:nvPr>
            <p:ph type="sldNum" sz="quarter" idx="12"/>
          </p:nvPr>
        </p:nvSpPr>
        <p:spPr/>
        <p:txBody>
          <a:bodyPr/>
          <a:lstStyle/>
          <a:p>
            <a:fld id="{D085AED4-4769-446E-81C9-E15E255C1B27}" type="slidenum">
              <a:rPr lang="en-US" smtClean="0"/>
              <a:t>28</a:t>
            </a:fld>
            <a:endParaRPr lang="en-US" dirty="0"/>
          </a:p>
        </p:txBody>
      </p:sp>
    </p:spTree>
    <p:extLst>
      <p:ext uri="{BB962C8B-B14F-4D97-AF65-F5344CB8AC3E}">
        <p14:creationId xmlns:p14="http://schemas.microsoft.com/office/powerpoint/2010/main" val="2686777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E78C25-F15E-4D46-A10C-986FBDE7B771}"/>
              </a:ext>
            </a:extLst>
          </p:cNvPr>
          <p:cNvSpPr>
            <a:spLocks noGrp="1"/>
          </p:cNvSpPr>
          <p:nvPr>
            <p:ph type="title"/>
          </p:nvPr>
        </p:nvSpPr>
        <p:spPr/>
        <p:txBody>
          <a:bodyPr/>
          <a:lstStyle/>
          <a:p>
            <a:r>
              <a:rPr lang="en-US" dirty="0"/>
              <a:t>Burnout: What is it?</a:t>
            </a:r>
          </a:p>
        </p:txBody>
      </p:sp>
      <p:sp>
        <p:nvSpPr>
          <p:cNvPr id="4" name="Content Placeholder 2">
            <a:extLst>
              <a:ext uri="{FF2B5EF4-FFF2-40B4-BE49-F238E27FC236}">
                <a16:creationId xmlns:a16="http://schemas.microsoft.com/office/drawing/2014/main" id="{C44805C7-ACA9-43AD-BA20-0C664F1DE65C}"/>
              </a:ext>
            </a:extLst>
          </p:cNvPr>
          <p:cNvSpPr>
            <a:spLocks/>
          </p:cNvSpPr>
          <p:nvPr/>
        </p:nvSpPr>
        <p:spPr bwMode="auto">
          <a:xfrm>
            <a:off x="457200" y="1417639"/>
            <a:ext cx="8229600" cy="4373562"/>
          </a:xfrm>
          <a:prstGeom prst="rect">
            <a:avLst/>
          </a:prstGeom>
          <a:noFill/>
          <a:ln w="9525">
            <a:noFill/>
            <a:miter lim="800000"/>
            <a:headEnd/>
            <a:tailEnd/>
          </a:ln>
        </p:spPr>
        <p:txBody>
          <a:bodyPr/>
          <a:lstStyle/>
          <a:p>
            <a:pPr marL="742950" lvl="1" indent="-285750">
              <a:spcBef>
                <a:spcPts val="325"/>
              </a:spcBef>
              <a:buClr>
                <a:schemeClr val="accent1"/>
              </a:buClr>
              <a:buFont typeface="Wingdings 3" pitchFamily="18" charset="2"/>
              <a:buChar char="}"/>
            </a:pPr>
            <a:r>
              <a:rPr lang="en-US" sz="2300" dirty="0">
                <a:latin typeface="Lucida Sans Unicode" pitchFamily="34" charset="0"/>
              </a:rPr>
              <a:t>Negativity</a:t>
            </a:r>
          </a:p>
          <a:p>
            <a:pPr marL="742950" lvl="1" indent="-285750">
              <a:spcBef>
                <a:spcPts val="325"/>
              </a:spcBef>
              <a:buClr>
                <a:schemeClr val="accent1"/>
              </a:buClr>
              <a:buFont typeface="Wingdings 3" pitchFamily="18" charset="2"/>
              <a:buChar char="}"/>
            </a:pPr>
            <a:r>
              <a:rPr lang="en-US" sz="2300" dirty="0">
                <a:latin typeface="Lucida Sans Unicode" pitchFamily="34" charset="0"/>
              </a:rPr>
              <a:t>Powerlessness</a:t>
            </a:r>
          </a:p>
          <a:p>
            <a:pPr marL="742950" lvl="1" indent="-285750">
              <a:spcBef>
                <a:spcPts val="325"/>
              </a:spcBef>
              <a:buClr>
                <a:schemeClr val="accent1"/>
              </a:buClr>
              <a:buFont typeface="Wingdings 3" pitchFamily="18" charset="2"/>
              <a:buChar char="}"/>
            </a:pPr>
            <a:r>
              <a:rPr lang="en-US" sz="2300" dirty="0">
                <a:latin typeface="Lucida Sans Unicode" pitchFamily="34" charset="0"/>
              </a:rPr>
              <a:t>Hopelessness</a:t>
            </a:r>
          </a:p>
          <a:p>
            <a:pPr marL="742950" lvl="1" indent="-285750">
              <a:spcBef>
                <a:spcPts val="325"/>
              </a:spcBef>
              <a:buClr>
                <a:schemeClr val="accent1"/>
              </a:buClr>
              <a:buFont typeface="Wingdings 3" pitchFamily="18" charset="2"/>
              <a:buChar char="}"/>
            </a:pPr>
            <a:r>
              <a:rPr lang="en-US" sz="2300" dirty="0">
                <a:latin typeface="Lucida Sans Unicode" pitchFamily="34" charset="0"/>
              </a:rPr>
              <a:t>Lack of Confidence in Skills/Avoidance</a:t>
            </a:r>
          </a:p>
          <a:p>
            <a:pPr marL="742950" lvl="1" indent="-285750">
              <a:spcBef>
                <a:spcPts val="325"/>
              </a:spcBef>
              <a:buClr>
                <a:schemeClr val="accent1"/>
              </a:buClr>
              <a:buFont typeface="Wingdings 3" pitchFamily="18" charset="2"/>
              <a:buChar char="}"/>
            </a:pPr>
            <a:r>
              <a:rPr lang="en-US" sz="2300" dirty="0">
                <a:latin typeface="Lucida Sans Unicode" pitchFamily="34" charset="0"/>
              </a:rPr>
              <a:t>Somatic symptoms including headaches, GI distress, elevated blood pressure, insomnia</a:t>
            </a:r>
          </a:p>
          <a:p>
            <a:pPr marL="742950" lvl="1" indent="-285750">
              <a:spcBef>
                <a:spcPts val="325"/>
              </a:spcBef>
              <a:buClr>
                <a:schemeClr val="accent1"/>
              </a:buClr>
              <a:buFont typeface="Wingdings 3" pitchFamily="18" charset="2"/>
              <a:buChar char="}"/>
            </a:pPr>
            <a:r>
              <a:rPr lang="en-US" sz="2300" dirty="0">
                <a:latin typeface="Lucida Sans Unicode" pitchFamily="34" charset="0"/>
              </a:rPr>
              <a:t>Distress in Personal Life</a:t>
            </a:r>
          </a:p>
          <a:p>
            <a:pPr marL="742950" lvl="1" indent="-285750">
              <a:spcBef>
                <a:spcPts val="325"/>
              </a:spcBef>
              <a:buClr>
                <a:schemeClr val="accent1"/>
              </a:buClr>
              <a:buFont typeface="Wingdings 3" pitchFamily="18" charset="2"/>
              <a:buChar char="}"/>
            </a:pPr>
            <a:r>
              <a:rPr lang="en-US" sz="2300" dirty="0">
                <a:latin typeface="Lucida Sans Unicode" pitchFamily="34" charset="0"/>
              </a:rPr>
              <a:t>Decrease in Healthy Self-Care</a:t>
            </a:r>
          </a:p>
          <a:p>
            <a:pPr marL="742950" lvl="1" indent="-285750">
              <a:spcBef>
                <a:spcPts val="325"/>
              </a:spcBef>
              <a:buClr>
                <a:schemeClr val="accent1"/>
              </a:buClr>
              <a:buFont typeface="Wingdings 3" pitchFamily="18" charset="2"/>
              <a:buChar char="}"/>
            </a:pPr>
            <a:r>
              <a:rPr lang="en-US" sz="2300" dirty="0">
                <a:latin typeface="Lucida Sans Unicode" pitchFamily="34" charset="0"/>
              </a:rPr>
              <a:t>Increase in Maladaptive Coping Behaviors, including Substance Use</a:t>
            </a:r>
          </a:p>
          <a:p>
            <a:pPr marL="742950" lvl="1" indent="-285750">
              <a:spcBef>
                <a:spcPts val="325"/>
              </a:spcBef>
              <a:buClr>
                <a:schemeClr val="accent1"/>
              </a:buClr>
              <a:buFont typeface="Wingdings 3" pitchFamily="18" charset="2"/>
              <a:buChar char="}"/>
            </a:pPr>
            <a:r>
              <a:rPr lang="en-US" sz="2300" dirty="0">
                <a:latin typeface="Lucida Sans Unicode" pitchFamily="34" charset="0"/>
              </a:rPr>
              <a:t>Relapse to Addiction</a:t>
            </a:r>
          </a:p>
        </p:txBody>
      </p:sp>
      <p:sp>
        <p:nvSpPr>
          <p:cNvPr id="2" name="Slide Number Placeholder 1">
            <a:extLst>
              <a:ext uri="{FF2B5EF4-FFF2-40B4-BE49-F238E27FC236}">
                <a16:creationId xmlns:a16="http://schemas.microsoft.com/office/drawing/2014/main" id="{14D26168-4221-4105-8C52-DAE402F3419A}"/>
              </a:ext>
            </a:extLst>
          </p:cNvPr>
          <p:cNvSpPr>
            <a:spLocks noGrp="1"/>
          </p:cNvSpPr>
          <p:nvPr>
            <p:ph type="sldNum" sz="quarter" idx="12"/>
          </p:nvPr>
        </p:nvSpPr>
        <p:spPr/>
        <p:txBody>
          <a:bodyPr/>
          <a:lstStyle/>
          <a:p>
            <a:fld id="{D085AED4-4769-446E-81C9-E15E255C1B27}" type="slidenum">
              <a:rPr lang="en-US" smtClean="0"/>
              <a:t>29</a:t>
            </a:fld>
            <a:endParaRPr lang="en-US" dirty="0"/>
          </a:p>
        </p:txBody>
      </p:sp>
    </p:spTree>
    <p:extLst>
      <p:ext uri="{BB962C8B-B14F-4D97-AF65-F5344CB8AC3E}">
        <p14:creationId xmlns:p14="http://schemas.microsoft.com/office/powerpoint/2010/main" val="1627025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17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52400"/>
            <a:ext cx="8229600" cy="990600"/>
          </a:xfrm>
        </p:spPr>
        <p:txBody>
          <a:bodyPr/>
          <a:lstStyle/>
          <a:p>
            <a:pPr>
              <a:defRPr/>
            </a:pPr>
            <a:r>
              <a:rPr lang="en-US" b="1" dirty="0">
                <a:latin typeface="+mn-lt"/>
                <a:cs typeface="Arial" pitchFamily="34" charset="0"/>
              </a:rPr>
              <a:t>Housekeeping: Communication</a:t>
            </a:r>
          </a:p>
        </p:txBody>
      </p:sp>
      <p:sp>
        <p:nvSpPr>
          <p:cNvPr id="7174"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1EAB399-A9CC-4746-8D08-1CE47B2AF5D2}" type="slidenum">
              <a:rPr kumimoji="0" lang="en-US" alt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177" name="Content Placeholder 4" descr="Boundaries+Presentation+PDF.pdf - Adobe Acrobat Pro"/>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300163"/>
            <a:ext cx="6757988" cy="481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8874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E78C25-F15E-4D46-A10C-986FBDE7B771}"/>
              </a:ext>
            </a:extLst>
          </p:cNvPr>
          <p:cNvSpPr>
            <a:spLocks noGrp="1"/>
          </p:cNvSpPr>
          <p:nvPr>
            <p:ph type="title"/>
          </p:nvPr>
        </p:nvSpPr>
        <p:spPr/>
        <p:txBody>
          <a:bodyPr/>
          <a:lstStyle/>
          <a:p>
            <a:r>
              <a:rPr lang="en-US" dirty="0">
                <a:effectLst>
                  <a:outerShdw blurRad="38100" dist="38100" dir="2700000" algn="tl">
                    <a:srgbClr val="000000">
                      <a:alpha val="43137"/>
                    </a:srgbClr>
                  </a:outerShdw>
                </a:effectLst>
                <a:latin typeface="Lucida Sans Unicode" pitchFamily="34" charset="0"/>
              </a:rPr>
              <a:t>Burnout</a:t>
            </a:r>
            <a:endParaRPr lang="en-US" dirty="0">
              <a:effectLst>
                <a:outerShdw blurRad="38100" dist="38100" dir="2700000" algn="tl">
                  <a:srgbClr val="000000">
                    <a:alpha val="43137"/>
                  </a:srgbClr>
                </a:outerShdw>
              </a:effectLst>
            </a:endParaRPr>
          </a:p>
        </p:txBody>
      </p:sp>
      <p:sp>
        <p:nvSpPr>
          <p:cNvPr id="4" name="Content Placeholder 2">
            <a:extLst>
              <a:ext uri="{FF2B5EF4-FFF2-40B4-BE49-F238E27FC236}">
                <a16:creationId xmlns:a16="http://schemas.microsoft.com/office/drawing/2014/main" id="{09B99366-1E58-4A82-B5B7-6C379E1A779F}"/>
              </a:ext>
            </a:extLst>
          </p:cNvPr>
          <p:cNvSpPr txBox="1">
            <a:spLocks/>
          </p:cNvSpPr>
          <p:nvPr/>
        </p:nvSpPr>
        <p:spPr>
          <a:xfrm>
            <a:off x="457200" y="1785938"/>
            <a:ext cx="8229600" cy="2862262"/>
          </a:xfrm>
          <a:prstGeom prst="rect">
            <a:avLst/>
          </a:prstGeom>
        </p:spPr>
        <p:txBody>
          <a:bodyPr>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609600" indent="-609600">
              <a:buClr>
                <a:srgbClr val="1F88A1"/>
              </a:buClr>
              <a:buSzPct val="80000"/>
              <a:buFont typeface="Wingdings 3" pitchFamily="18" charset="2"/>
              <a:buChar char="}"/>
            </a:pPr>
            <a:r>
              <a:rPr lang="en-US">
                <a:latin typeface="Lucida Sans Unicode" pitchFamily="34" charset="0"/>
              </a:rPr>
              <a:t>Related to emotionally demanding work</a:t>
            </a:r>
          </a:p>
          <a:p>
            <a:pPr marL="609600" indent="-609600">
              <a:buClr>
                <a:srgbClr val="1F88A1"/>
              </a:buClr>
              <a:buSzPct val="80000"/>
              <a:buFont typeface="Wingdings 3" pitchFamily="18" charset="2"/>
              <a:buChar char="}"/>
            </a:pPr>
            <a:r>
              <a:rPr lang="en-US">
                <a:latin typeface="Lucida Sans Unicode" pitchFamily="34" charset="0"/>
              </a:rPr>
              <a:t>Emotional/mental exhaustion</a:t>
            </a:r>
          </a:p>
          <a:p>
            <a:pPr marL="609600" indent="-609600">
              <a:buClr>
                <a:srgbClr val="1F88A1"/>
              </a:buClr>
              <a:buSzPct val="80000"/>
              <a:buFont typeface="Wingdings 3" pitchFamily="18" charset="2"/>
              <a:buChar char="}"/>
            </a:pPr>
            <a:r>
              <a:rPr lang="en-US">
                <a:latin typeface="Lucida Sans Unicode" pitchFamily="34" charset="0"/>
              </a:rPr>
              <a:t>Includes a loss of passion</a:t>
            </a:r>
          </a:p>
          <a:p>
            <a:pPr marL="609600" indent="-609600">
              <a:buClr>
                <a:srgbClr val="1F88A1"/>
              </a:buClr>
              <a:buSzPct val="80000"/>
              <a:buFont typeface="Wingdings 3" pitchFamily="18" charset="2"/>
              <a:buChar char="}"/>
            </a:pPr>
            <a:r>
              <a:rPr lang="en-US">
                <a:latin typeface="Lucida Sans Unicode" pitchFamily="34" charset="0"/>
              </a:rPr>
              <a:t>Precipitating Factors:</a:t>
            </a:r>
          </a:p>
          <a:p>
            <a:pPr marL="931863" lvl="1" indent="-533400">
              <a:buClr>
                <a:srgbClr val="BE854C"/>
              </a:buClr>
              <a:buSzPct val="80000"/>
              <a:buFont typeface="Wingdings 3" pitchFamily="18" charset="2"/>
              <a:buChar char="}"/>
            </a:pPr>
            <a:r>
              <a:rPr lang="en-US">
                <a:latin typeface="Lucida Sans Unicode" pitchFamily="34" charset="0"/>
              </a:rPr>
              <a:t>Workload</a:t>
            </a:r>
          </a:p>
          <a:p>
            <a:pPr marL="931863" lvl="1" indent="-533400">
              <a:buClr>
                <a:srgbClr val="BE854C"/>
              </a:buClr>
              <a:buSzPct val="80000"/>
              <a:buFont typeface="Wingdings 3" pitchFamily="18" charset="2"/>
              <a:buChar char="}"/>
            </a:pPr>
            <a:r>
              <a:rPr lang="en-US">
                <a:latin typeface="Lucida Sans Unicode" pitchFamily="34" charset="0"/>
              </a:rPr>
              <a:t>Institutional stress</a:t>
            </a:r>
          </a:p>
          <a:p>
            <a:pPr marL="931863" lvl="1" indent="-533400">
              <a:buClr>
                <a:srgbClr val="BE854C"/>
              </a:buClr>
              <a:buSzPct val="80000"/>
              <a:buFont typeface="Wingdings 3" pitchFamily="18" charset="2"/>
              <a:buChar char="}"/>
            </a:pPr>
            <a:r>
              <a:rPr lang="en-US">
                <a:latin typeface="Lucida Sans Unicode" pitchFamily="34" charset="0"/>
              </a:rPr>
              <a:t>Job Role ambiguity</a:t>
            </a:r>
            <a:endParaRPr lang="en-US" dirty="0">
              <a:latin typeface="Lucida Sans Unicode" pitchFamily="34" charset="0"/>
            </a:endParaRPr>
          </a:p>
        </p:txBody>
      </p:sp>
      <p:sp>
        <p:nvSpPr>
          <p:cNvPr id="5" name="Slide Number Placeholder 4">
            <a:extLst>
              <a:ext uri="{FF2B5EF4-FFF2-40B4-BE49-F238E27FC236}">
                <a16:creationId xmlns:a16="http://schemas.microsoft.com/office/drawing/2014/main" id="{04302F21-E4DC-4A9D-9BD5-D8B7B97C74D3}"/>
              </a:ext>
            </a:extLst>
          </p:cNvPr>
          <p:cNvSpPr>
            <a:spLocks noGrp="1"/>
          </p:cNvSpPr>
          <p:nvPr>
            <p:ph type="sldNum" sz="quarter" idx="12"/>
          </p:nvPr>
        </p:nvSpPr>
        <p:spPr/>
        <p:txBody>
          <a:bodyPr/>
          <a:lstStyle/>
          <a:p>
            <a:fld id="{D085AED4-4769-446E-81C9-E15E255C1B27}" type="slidenum">
              <a:rPr lang="en-US" smtClean="0"/>
              <a:t>30</a:t>
            </a:fld>
            <a:endParaRPr lang="en-US" dirty="0"/>
          </a:p>
        </p:txBody>
      </p:sp>
    </p:spTree>
    <p:extLst>
      <p:ext uri="{BB962C8B-B14F-4D97-AF65-F5344CB8AC3E}">
        <p14:creationId xmlns:p14="http://schemas.microsoft.com/office/powerpoint/2010/main" val="4270166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E78C25-F15E-4D46-A10C-986FBDE7B771}"/>
              </a:ext>
            </a:extLst>
          </p:cNvPr>
          <p:cNvSpPr>
            <a:spLocks noGrp="1"/>
          </p:cNvSpPr>
          <p:nvPr>
            <p:ph type="title"/>
          </p:nvPr>
        </p:nvSpPr>
        <p:spPr/>
        <p:txBody>
          <a:bodyPr/>
          <a:lstStyle/>
          <a:p>
            <a:r>
              <a:rPr lang="en-US" dirty="0"/>
              <a:t>Burnout is More Likely…</a:t>
            </a:r>
          </a:p>
        </p:txBody>
      </p:sp>
      <p:sp>
        <p:nvSpPr>
          <p:cNvPr id="4" name="Content Placeholder 2">
            <a:extLst>
              <a:ext uri="{FF2B5EF4-FFF2-40B4-BE49-F238E27FC236}">
                <a16:creationId xmlns:a16="http://schemas.microsoft.com/office/drawing/2014/main" id="{5F7D70C2-6749-432D-B051-171F493FC7BC}"/>
              </a:ext>
            </a:extLst>
          </p:cNvPr>
          <p:cNvSpPr>
            <a:spLocks/>
          </p:cNvSpPr>
          <p:nvPr/>
        </p:nvSpPr>
        <p:spPr bwMode="auto">
          <a:xfrm>
            <a:off x="457200" y="1143000"/>
            <a:ext cx="8229600" cy="4525963"/>
          </a:xfrm>
          <a:prstGeom prst="rect">
            <a:avLst/>
          </a:prstGeom>
          <a:noFill/>
          <a:ln w="9525">
            <a:noFill/>
            <a:miter lim="800000"/>
            <a:headEnd/>
            <a:tailEnd/>
          </a:ln>
        </p:spPr>
        <p:txBody>
          <a:bodyPr/>
          <a:lstStyle/>
          <a:p>
            <a:pPr marL="365125" indent="-255588">
              <a:spcBef>
                <a:spcPts val="400"/>
              </a:spcBef>
              <a:buClr>
                <a:schemeClr val="accent1"/>
              </a:buClr>
              <a:buSzPct val="68000"/>
              <a:buFont typeface="Wingdings 3" pitchFamily="18" charset="2"/>
              <a:buNone/>
            </a:pPr>
            <a:endParaRPr lang="en-US" sz="2700" dirty="0">
              <a:latin typeface="Lucida Sans Unicode" pitchFamily="34" charset="0"/>
            </a:endParaRPr>
          </a:p>
          <a:p>
            <a:pPr marL="365125" indent="-255588">
              <a:lnSpc>
                <a:spcPct val="90000"/>
              </a:lnSpc>
              <a:spcBef>
                <a:spcPts val="400"/>
              </a:spcBef>
              <a:buClr>
                <a:schemeClr val="accent1"/>
              </a:buClr>
              <a:buSzPct val="68000"/>
              <a:buFont typeface="Wingdings 3" pitchFamily="18" charset="2"/>
              <a:buChar char=""/>
            </a:pPr>
            <a:r>
              <a:rPr lang="en-US" sz="2500" dirty="0">
                <a:latin typeface="Lucida Sans Unicode" pitchFamily="34" charset="0"/>
              </a:rPr>
              <a:t>In a time when counseling staff are being asked to:</a:t>
            </a:r>
          </a:p>
          <a:p>
            <a:pPr marL="1143000" lvl="2" indent="-228600">
              <a:lnSpc>
                <a:spcPct val="90000"/>
              </a:lnSpc>
              <a:spcBef>
                <a:spcPts val="350"/>
              </a:spcBef>
              <a:buClr>
                <a:srgbClr val="C38E41"/>
              </a:buClr>
              <a:buFont typeface="Wingdings 3" pitchFamily="18" charset="2"/>
              <a:buChar char="}"/>
            </a:pPr>
            <a:r>
              <a:rPr lang="en-US" sz="1900" b="1" dirty="0">
                <a:latin typeface="Lucida Sans Unicode" pitchFamily="34" charset="0"/>
              </a:rPr>
              <a:t>Carry Heavier Caseloads</a:t>
            </a:r>
          </a:p>
          <a:p>
            <a:pPr marL="742950" lvl="1" indent="-285750">
              <a:lnSpc>
                <a:spcPct val="90000"/>
              </a:lnSpc>
              <a:spcBef>
                <a:spcPts val="325"/>
              </a:spcBef>
              <a:buClr>
                <a:srgbClr val="C38E41"/>
              </a:buClr>
              <a:buFont typeface="Wingdings 3" pitchFamily="18" charset="2"/>
              <a:buChar char="}"/>
            </a:pPr>
            <a:endParaRPr lang="en-US" sz="2100" b="1" dirty="0">
              <a:latin typeface="Lucida Sans Unicode" pitchFamily="34" charset="0"/>
            </a:endParaRPr>
          </a:p>
          <a:p>
            <a:pPr marL="1143000" lvl="2" indent="-228600">
              <a:lnSpc>
                <a:spcPct val="90000"/>
              </a:lnSpc>
              <a:spcBef>
                <a:spcPts val="350"/>
              </a:spcBef>
              <a:buClr>
                <a:srgbClr val="C38E41"/>
              </a:buClr>
              <a:buFont typeface="Wingdings 3" pitchFamily="18" charset="2"/>
              <a:buChar char="}"/>
            </a:pPr>
            <a:r>
              <a:rPr lang="en-US" sz="1900" b="1" dirty="0">
                <a:latin typeface="Lucida Sans Unicode" pitchFamily="34" charset="0"/>
              </a:rPr>
              <a:t>Work with Fewer Staff Members</a:t>
            </a:r>
          </a:p>
          <a:p>
            <a:pPr marL="742950" lvl="1" indent="-285750">
              <a:lnSpc>
                <a:spcPct val="90000"/>
              </a:lnSpc>
              <a:spcBef>
                <a:spcPts val="325"/>
              </a:spcBef>
              <a:buClr>
                <a:srgbClr val="C38E41"/>
              </a:buClr>
              <a:buFont typeface="Wingdings 3" pitchFamily="18" charset="2"/>
              <a:buChar char="}"/>
            </a:pPr>
            <a:endParaRPr lang="en-US" sz="2100" b="1" dirty="0">
              <a:latin typeface="Lucida Sans Unicode" pitchFamily="34" charset="0"/>
            </a:endParaRPr>
          </a:p>
          <a:p>
            <a:pPr marL="1143000" lvl="2" indent="-228600">
              <a:lnSpc>
                <a:spcPct val="90000"/>
              </a:lnSpc>
              <a:spcBef>
                <a:spcPts val="350"/>
              </a:spcBef>
              <a:buClr>
                <a:srgbClr val="C38E41"/>
              </a:buClr>
              <a:buFont typeface="Wingdings 3" pitchFamily="18" charset="2"/>
              <a:buChar char="}"/>
            </a:pPr>
            <a:r>
              <a:rPr lang="en-US" sz="1900" b="1" dirty="0">
                <a:latin typeface="Lucida Sans Unicode" pitchFamily="34" charset="0"/>
              </a:rPr>
              <a:t>Treat Needier Clients (Co-occurring issues, trauma issues, multi-systemic issues)</a:t>
            </a:r>
          </a:p>
          <a:p>
            <a:pPr marL="742950" lvl="1" indent="-285750">
              <a:lnSpc>
                <a:spcPct val="90000"/>
              </a:lnSpc>
              <a:spcBef>
                <a:spcPts val="325"/>
              </a:spcBef>
              <a:buClr>
                <a:srgbClr val="C38E41"/>
              </a:buClr>
              <a:buFont typeface="Wingdings 3" pitchFamily="18" charset="2"/>
              <a:buChar char="}"/>
            </a:pPr>
            <a:endParaRPr lang="en-US" sz="2100" b="1" dirty="0">
              <a:latin typeface="Lucida Sans Unicode" pitchFamily="34" charset="0"/>
            </a:endParaRPr>
          </a:p>
          <a:p>
            <a:pPr marL="1143000" lvl="2" indent="-228600">
              <a:lnSpc>
                <a:spcPct val="90000"/>
              </a:lnSpc>
              <a:spcBef>
                <a:spcPts val="350"/>
              </a:spcBef>
              <a:buClr>
                <a:srgbClr val="C38E41"/>
              </a:buClr>
              <a:buFont typeface="Wingdings 3" pitchFamily="18" charset="2"/>
              <a:buChar char="}"/>
            </a:pPr>
            <a:r>
              <a:rPr lang="en-US" sz="1900" b="1" dirty="0">
                <a:latin typeface="Lucida Sans Unicode" pitchFamily="34" charset="0"/>
              </a:rPr>
              <a:t>Implement Evidence-Based techniques and Measure Performance</a:t>
            </a:r>
          </a:p>
          <a:p>
            <a:pPr marL="742950" lvl="1" indent="-285750">
              <a:lnSpc>
                <a:spcPct val="90000"/>
              </a:lnSpc>
              <a:spcBef>
                <a:spcPts val="325"/>
              </a:spcBef>
              <a:buClr>
                <a:srgbClr val="C38E41"/>
              </a:buClr>
              <a:buFont typeface="Wingdings 3" pitchFamily="18" charset="2"/>
              <a:buChar char="}"/>
            </a:pPr>
            <a:endParaRPr lang="en-US" sz="2100" b="1" dirty="0">
              <a:latin typeface="Lucida Sans Unicode" pitchFamily="34" charset="0"/>
            </a:endParaRPr>
          </a:p>
          <a:p>
            <a:pPr marL="1143000" lvl="2" indent="-228600">
              <a:lnSpc>
                <a:spcPct val="90000"/>
              </a:lnSpc>
              <a:spcBef>
                <a:spcPts val="350"/>
              </a:spcBef>
              <a:buClr>
                <a:srgbClr val="C38E41"/>
              </a:buClr>
              <a:buFont typeface="Wingdings 3" pitchFamily="18" charset="2"/>
              <a:buChar char="}"/>
            </a:pPr>
            <a:r>
              <a:rPr lang="en-US" sz="1900" b="1" dirty="0">
                <a:latin typeface="Lucida Sans Unicode" pitchFamily="34" charset="0"/>
              </a:rPr>
              <a:t>Accept less pay/less frequent increase in pay</a:t>
            </a:r>
          </a:p>
        </p:txBody>
      </p:sp>
      <p:sp>
        <p:nvSpPr>
          <p:cNvPr id="5" name="Slide Number Placeholder 4">
            <a:extLst>
              <a:ext uri="{FF2B5EF4-FFF2-40B4-BE49-F238E27FC236}">
                <a16:creationId xmlns:a16="http://schemas.microsoft.com/office/drawing/2014/main" id="{F8E12F3E-C3DF-42F2-AAE4-0485DAF5746E}"/>
              </a:ext>
            </a:extLst>
          </p:cNvPr>
          <p:cNvSpPr>
            <a:spLocks noGrp="1"/>
          </p:cNvSpPr>
          <p:nvPr>
            <p:ph type="sldNum" sz="quarter" idx="12"/>
          </p:nvPr>
        </p:nvSpPr>
        <p:spPr/>
        <p:txBody>
          <a:bodyPr/>
          <a:lstStyle/>
          <a:p>
            <a:fld id="{D085AED4-4769-446E-81C9-E15E255C1B27}" type="slidenum">
              <a:rPr lang="en-US" smtClean="0"/>
              <a:t>31</a:t>
            </a:fld>
            <a:endParaRPr lang="en-US" dirty="0"/>
          </a:p>
        </p:txBody>
      </p:sp>
    </p:spTree>
    <p:extLst>
      <p:ext uri="{BB962C8B-B14F-4D97-AF65-F5344CB8AC3E}">
        <p14:creationId xmlns:p14="http://schemas.microsoft.com/office/powerpoint/2010/main" val="119707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E78C25-F15E-4D46-A10C-986FBDE7B771}"/>
              </a:ext>
            </a:extLst>
          </p:cNvPr>
          <p:cNvSpPr>
            <a:spLocks noGrp="1"/>
          </p:cNvSpPr>
          <p:nvPr>
            <p:ph type="title"/>
          </p:nvPr>
        </p:nvSpPr>
        <p:spPr/>
        <p:txBody>
          <a:bodyPr/>
          <a:lstStyle/>
          <a:p>
            <a:r>
              <a:rPr lang="en-US" dirty="0">
                <a:effectLst>
                  <a:outerShdw blurRad="38100" dist="38100" dir="2700000" algn="tl">
                    <a:srgbClr val="000000">
                      <a:alpha val="43137"/>
                    </a:srgbClr>
                  </a:outerShdw>
                </a:effectLst>
                <a:latin typeface="Lucida Sans Unicode" pitchFamily="34" charset="0"/>
              </a:rPr>
              <a:t>Benefits of Clinical Supervision</a:t>
            </a:r>
            <a:endParaRPr lang="en-US" dirty="0">
              <a:effectLst>
                <a:outerShdw blurRad="38100" dist="38100" dir="2700000" algn="tl">
                  <a:srgbClr val="000000">
                    <a:alpha val="43137"/>
                  </a:srgbClr>
                </a:outerShdw>
              </a:effectLst>
            </a:endParaRPr>
          </a:p>
        </p:txBody>
      </p:sp>
      <p:sp>
        <p:nvSpPr>
          <p:cNvPr id="4" name="Content Placeholder 2">
            <a:extLst>
              <a:ext uri="{FF2B5EF4-FFF2-40B4-BE49-F238E27FC236}">
                <a16:creationId xmlns:a16="http://schemas.microsoft.com/office/drawing/2014/main" id="{3ABD3A4D-DE13-407F-80C9-D631638B6458}"/>
              </a:ext>
            </a:extLst>
          </p:cNvPr>
          <p:cNvSpPr txBox="1">
            <a:spLocks/>
          </p:cNvSpPr>
          <p:nvPr/>
        </p:nvSpPr>
        <p:spPr>
          <a:xfrm>
            <a:off x="228600" y="1295400"/>
            <a:ext cx="8686800" cy="4648200"/>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609600" indent="-609600">
              <a:buFont typeface="Wingdings 3" pitchFamily="18" charset="2"/>
              <a:buNone/>
            </a:pPr>
            <a:r>
              <a:rPr lang="en-US" sz="2000" b="1" dirty="0">
                <a:latin typeface="Lucida Sans Unicode" pitchFamily="34" charset="0"/>
              </a:rPr>
              <a:t>Clinical supervision can address a number of recognized contributors to stress and burnout. For instance, clinical supervision may help with issues such as:</a:t>
            </a:r>
            <a:r>
              <a:rPr lang="en-US" sz="1600" b="1" dirty="0">
                <a:latin typeface="Lucida Sans Unicode" pitchFamily="34" charset="0"/>
              </a:rPr>
              <a:t>	</a:t>
            </a:r>
          </a:p>
          <a:p>
            <a:pPr marL="609600" indent="-609600">
              <a:buFont typeface="Wingdings 3" pitchFamily="18" charset="2"/>
              <a:buNone/>
            </a:pPr>
            <a:endParaRPr lang="en-US" sz="700" dirty="0">
              <a:latin typeface="Lucida Sans Unicode" pitchFamily="34" charset="0"/>
            </a:endParaRPr>
          </a:p>
          <a:p>
            <a:pPr marL="609600" indent="-609600"/>
            <a:r>
              <a:rPr lang="en-US" sz="1800" b="1" dirty="0">
                <a:latin typeface="Lucida Sans Unicode" pitchFamily="34" charset="0"/>
              </a:rPr>
              <a:t>Stressful events.  </a:t>
            </a:r>
            <a:r>
              <a:rPr lang="en-US" sz="1800" dirty="0">
                <a:latin typeface="Lucida Sans Unicode" pitchFamily="34" charset="0"/>
              </a:rPr>
              <a:t>Clinical supervision may help the supervisee to develop coping strategies</a:t>
            </a:r>
          </a:p>
          <a:p>
            <a:pPr marL="609600" indent="-609600"/>
            <a:r>
              <a:rPr lang="en-US" sz="1800" b="1" dirty="0">
                <a:latin typeface="Lucida Sans Unicode" pitchFamily="34" charset="0"/>
              </a:rPr>
              <a:t>Role ambiguity.  </a:t>
            </a:r>
            <a:r>
              <a:rPr lang="en-US" sz="1800" dirty="0">
                <a:latin typeface="Lucida Sans Unicode" pitchFamily="34" charset="0"/>
              </a:rPr>
              <a:t>Clinical supervision may help to clarify the roles and responsibilities of the job</a:t>
            </a:r>
          </a:p>
          <a:p>
            <a:pPr marL="609600" indent="-609600"/>
            <a:r>
              <a:rPr lang="en-US" sz="1800" b="1" dirty="0">
                <a:latin typeface="Lucida Sans Unicode" pitchFamily="34" charset="0"/>
              </a:rPr>
              <a:t>Career development.  </a:t>
            </a:r>
            <a:r>
              <a:rPr lang="en-US" sz="1800" dirty="0">
                <a:latin typeface="Lucida Sans Unicode" pitchFamily="34" charset="0"/>
              </a:rPr>
              <a:t>Clinical supervision can facilitate career progression by helping supervisees to enhance clinical skills and experience and by providing (in some cases) the required credentials for registration with professional bodies</a:t>
            </a:r>
          </a:p>
          <a:p>
            <a:pPr marL="609600" indent="-609600"/>
            <a:r>
              <a:rPr lang="en-US" sz="1800" b="1" dirty="0">
                <a:latin typeface="Lucida Sans Unicode" pitchFamily="34" charset="0"/>
              </a:rPr>
              <a:t>Skill use.  </a:t>
            </a:r>
            <a:r>
              <a:rPr lang="en-US" sz="1800" dirty="0">
                <a:latin typeface="Lucida Sans Unicode" pitchFamily="34" charset="0"/>
              </a:rPr>
              <a:t>Skill variety, task identity, task significance, autonomy and feedback are recognized contributors to job satisfaction, which in turn can impact on worker wellbeing.  Clinical supervision can help to expand supervisees’ repertoire of clinical and interpersonal skills.	</a:t>
            </a:r>
          </a:p>
        </p:txBody>
      </p:sp>
      <p:sp>
        <p:nvSpPr>
          <p:cNvPr id="5" name="Slide Number Placeholder 4">
            <a:extLst>
              <a:ext uri="{FF2B5EF4-FFF2-40B4-BE49-F238E27FC236}">
                <a16:creationId xmlns:a16="http://schemas.microsoft.com/office/drawing/2014/main" id="{9B5FB80D-57D7-4C68-A6CF-57303F5E19B0}"/>
              </a:ext>
            </a:extLst>
          </p:cNvPr>
          <p:cNvSpPr>
            <a:spLocks noGrp="1"/>
          </p:cNvSpPr>
          <p:nvPr>
            <p:ph type="sldNum" sz="quarter" idx="12"/>
          </p:nvPr>
        </p:nvSpPr>
        <p:spPr/>
        <p:txBody>
          <a:bodyPr/>
          <a:lstStyle/>
          <a:p>
            <a:fld id="{D085AED4-4769-446E-81C9-E15E255C1B27}" type="slidenum">
              <a:rPr lang="en-US" smtClean="0"/>
              <a:t>32</a:t>
            </a:fld>
            <a:endParaRPr lang="en-US" dirty="0"/>
          </a:p>
        </p:txBody>
      </p:sp>
    </p:spTree>
    <p:extLst>
      <p:ext uri="{BB962C8B-B14F-4D97-AF65-F5344CB8AC3E}">
        <p14:creationId xmlns:p14="http://schemas.microsoft.com/office/powerpoint/2010/main" val="2021627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Myth #1</a:t>
            </a:r>
          </a:p>
          <a:p>
            <a:pPr lvl="2"/>
            <a:endParaRPr lang="en-US" dirty="0"/>
          </a:p>
          <a:p>
            <a:pPr lvl="2"/>
            <a:endParaRPr lang="en-US" dirty="0"/>
          </a:p>
          <a:p>
            <a:pPr lvl="2"/>
            <a:endParaRPr lang="en-US" dirty="0"/>
          </a:p>
          <a:p>
            <a:pPr lvl="2"/>
            <a:r>
              <a:rPr lang="en-US" dirty="0"/>
              <a:t>A counselor should be “together” at all time and therefore should not experience problems like other people.</a:t>
            </a:r>
          </a:p>
        </p:txBody>
      </p:sp>
      <p:sp>
        <p:nvSpPr>
          <p:cNvPr id="3" name="Title 2"/>
          <p:cNvSpPr>
            <a:spLocks noGrp="1"/>
          </p:cNvSpPr>
          <p:nvPr>
            <p:ph type="title"/>
          </p:nvPr>
        </p:nvSpPr>
        <p:spPr/>
        <p:txBody>
          <a:bodyPr/>
          <a:lstStyle/>
          <a:p>
            <a:r>
              <a:rPr lang="en-US" dirty="0"/>
              <a:t>Myths That Lead to Burnout</a:t>
            </a:r>
          </a:p>
        </p:txBody>
      </p:sp>
      <p:sp>
        <p:nvSpPr>
          <p:cNvPr id="4" name="TextBox 3"/>
          <p:cNvSpPr txBox="1"/>
          <p:nvPr/>
        </p:nvSpPr>
        <p:spPr>
          <a:xfrm>
            <a:off x="6096000" y="6553200"/>
            <a:ext cx="2743200" cy="246221"/>
          </a:xfrm>
          <a:prstGeom prst="rect">
            <a:avLst/>
          </a:prstGeom>
          <a:noFill/>
        </p:spPr>
        <p:txBody>
          <a:bodyPr wrap="square" rtlCol="0">
            <a:spAutoFit/>
          </a:bodyPr>
          <a:lstStyle/>
          <a:p>
            <a:r>
              <a:rPr lang="en-US" sz="1000" dirty="0"/>
              <a:t>Valle (1981)</a:t>
            </a:r>
          </a:p>
        </p:txBody>
      </p:sp>
      <p:sp>
        <p:nvSpPr>
          <p:cNvPr id="5" name="Slide Number Placeholder 4">
            <a:extLst>
              <a:ext uri="{FF2B5EF4-FFF2-40B4-BE49-F238E27FC236}">
                <a16:creationId xmlns:a16="http://schemas.microsoft.com/office/drawing/2014/main" id="{C11ECD87-B903-4536-9068-3F2B2F942963}"/>
              </a:ext>
            </a:extLst>
          </p:cNvPr>
          <p:cNvSpPr>
            <a:spLocks noGrp="1"/>
          </p:cNvSpPr>
          <p:nvPr>
            <p:ph type="sldNum" sz="quarter" idx="12"/>
          </p:nvPr>
        </p:nvSpPr>
        <p:spPr/>
        <p:txBody>
          <a:bodyPr/>
          <a:lstStyle/>
          <a:p>
            <a:fld id="{D085AED4-4769-446E-81C9-E15E255C1B27}" type="slidenum">
              <a:rPr lang="en-US" smtClean="0"/>
              <a:t>33</a:t>
            </a:fld>
            <a:endParaRPr lang="en-US" dirty="0"/>
          </a:p>
        </p:txBody>
      </p:sp>
    </p:spTree>
    <p:extLst>
      <p:ext uri="{BB962C8B-B14F-4D97-AF65-F5344CB8AC3E}">
        <p14:creationId xmlns:p14="http://schemas.microsoft.com/office/powerpoint/2010/main" val="1522146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Myth #2</a:t>
            </a:r>
          </a:p>
          <a:p>
            <a:pPr lvl="2"/>
            <a:endParaRPr lang="en-US" dirty="0"/>
          </a:p>
          <a:p>
            <a:pPr lvl="2"/>
            <a:endParaRPr lang="en-US" dirty="0"/>
          </a:p>
          <a:p>
            <a:pPr lvl="2"/>
            <a:endParaRPr lang="en-US" dirty="0"/>
          </a:p>
          <a:p>
            <a:pPr lvl="2"/>
            <a:r>
              <a:rPr lang="en-US" dirty="0"/>
              <a:t>Helping another alcoholic (addict) to attain sobriety is all fulfilling and of itself sufficiently rewarding.</a:t>
            </a:r>
          </a:p>
        </p:txBody>
      </p:sp>
      <p:sp>
        <p:nvSpPr>
          <p:cNvPr id="3" name="Title 2"/>
          <p:cNvSpPr>
            <a:spLocks noGrp="1"/>
          </p:cNvSpPr>
          <p:nvPr>
            <p:ph type="title"/>
          </p:nvPr>
        </p:nvSpPr>
        <p:spPr/>
        <p:txBody>
          <a:bodyPr/>
          <a:lstStyle/>
          <a:p>
            <a:r>
              <a:rPr lang="en-US" dirty="0"/>
              <a:t>Myths That Lead to Burnout</a:t>
            </a:r>
          </a:p>
        </p:txBody>
      </p:sp>
      <p:sp>
        <p:nvSpPr>
          <p:cNvPr id="5" name="TextBox 4"/>
          <p:cNvSpPr txBox="1"/>
          <p:nvPr/>
        </p:nvSpPr>
        <p:spPr>
          <a:xfrm>
            <a:off x="6096000" y="6324600"/>
            <a:ext cx="2438400" cy="246221"/>
          </a:xfrm>
          <a:prstGeom prst="rect">
            <a:avLst/>
          </a:prstGeom>
          <a:noFill/>
        </p:spPr>
        <p:txBody>
          <a:bodyPr wrap="square" rtlCol="0">
            <a:spAutoFit/>
          </a:bodyPr>
          <a:lstStyle/>
          <a:p>
            <a:r>
              <a:rPr lang="en-US" sz="1000" dirty="0"/>
              <a:t>Valle (1981)</a:t>
            </a:r>
          </a:p>
        </p:txBody>
      </p:sp>
      <p:sp>
        <p:nvSpPr>
          <p:cNvPr id="4" name="Slide Number Placeholder 3">
            <a:extLst>
              <a:ext uri="{FF2B5EF4-FFF2-40B4-BE49-F238E27FC236}">
                <a16:creationId xmlns:a16="http://schemas.microsoft.com/office/drawing/2014/main" id="{666ACE46-1500-412A-A6A9-F3C9E36632FA}"/>
              </a:ext>
            </a:extLst>
          </p:cNvPr>
          <p:cNvSpPr>
            <a:spLocks noGrp="1"/>
          </p:cNvSpPr>
          <p:nvPr>
            <p:ph type="sldNum" sz="quarter" idx="12"/>
          </p:nvPr>
        </p:nvSpPr>
        <p:spPr/>
        <p:txBody>
          <a:bodyPr/>
          <a:lstStyle/>
          <a:p>
            <a:fld id="{D085AED4-4769-446E-81C9-E15E255C1B27}" type="slidenum">
              <a:rPr lang="en-US" smtClean="0"/>
              <a:t>34</a:t>
            </a:fld>
            <a:endParaRPr lang="en-US" dirty="0"/>
          </a:p>
        </p:txBody>
      </p:sp>
    </p:spTree>
    <p:extLst>
      <p:ext uri="{BB962C8B-B14F-4D97-AF65-F5344CB8AC3E}">
        <p14:creationId xmlns:p14="http://schemas.microsoft.com/office/powerpoint/2010/main" val="1807903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Myth #3</a:t>
            </a:r>
          </a:p>
          <a:p>
            <a:pPr lvl="2"/>
            <a:endParaRPr lang="en-US" dirty="0"/>
          </a:p>
          <a:p>
            <a:pPr lvl="2"/>
            <a:endParaRPr lang="en-US" dirty="0"/>
          </a:p>
          <a:p>
            <a:pPr lvl="2"/>
            <a:endParaRPr lang="en-US" dirty="0"/>
          </a:p>
          <a:p>
            <a:pPr lvl="2"/>
            <a:r>
              <a:rPr lang="en-US" dirty="0"/>
              <a:t>Counselors Efforts will always be appreciated by clients.</a:t>
            </a:r>
          </a:p>
        </p:txBody>
      </p:sp>
      <p:sp>
        <p:nvSpPr>
          <p:cNvPr id="3" name="Title 2"/>
          <p:cNvSpPr>
            <a:spLocks noGrp="1"/>
          </p:cNvSpPr>
          <p:nvPr>
            <p:ph type="title"/>
          </p:nvPr>
        </p:nvSpPr>
        <p:spPr/>
        <p:txBody>
          <a:bodyPr/>
          <a:lstStyle/>
          <a:p>
            <a:r>
              <a:rPr lang="en-US" dirty="0"/>
              <a:t>Myths That Lead to Burnout</a:t>
            </a:r>
          </a:p>
        </p:txBody>
      </p:sp>
      <p:sp>
        <p:nvSpPr>
          <p:cNvPr id="4" name="TextBox 3"/>
          <p:cNvSpPr txBox="1"/>
          <p:nvPr/>
        </p:nvSpPr>
        <p:spPr>
          <a:xfrm>
            <a:off x="5638800" y="6553200"/>
            <a:ext cx="2819400" cy="246221"/>
          </a:xfrm>
          <a:prstGeom prst="rect">
            <a:avLst/>
          </a:prstGeom>
          <a:noFill/>
        </p:spPr>
        <p:txBody>
          <a:bodyPr wrap="square" rtlCol="0">
            <a:spAutoFit/>
          </a:bodyPr>
          <a:lstStyle/>
          <a:p>
            <a:r>
              <a:rPr lang="en-US" sz="1000" dirty="0"/>
              <a:t>Valle (1981)</a:t>
            </a:r>
          </a:p>
        </p:txBody>
      </p:sp>
      <p:sp>
        <p:nvSpPr>
          <p:cNvPr id="5" name="Slide Number Placeholder 4">
            <a:extLst>
              <a:ext uri="{FF2B5EF4-FFF2-40B4-BE49-F238E27FC236}">
                <a16:creationId xmlns:a16="http://schemas.microsoft.com/office/drawing/2014/main" id="{63ED54CB-218F-4636-997D-630A3EA5787E}"/>
              </a:ext>
            </a:extLst>
          </p:cNvPr>
          <p:cNvSpPr>
            <a:spLocks noGrp="1"/>
          </p:cNvSpPr>
          <p:nvPr>
            <p:ph type="sldNum" sz="quarter" idx="12"/>
          </p:nvPr>
        </p:nvSpPr>
        <p:spPr/>
        <p:txBody>
          <a:bodyPr/>
          <a:lstStyle/>
          <a:p>
            <a:fld id="{D085AED4-4769-446E-81C9-E15E255C1B27}" type="slidenum">
              <a:rPr lang="en-US" smtClean="0"/>
              <a:t>35</a:t>
            </a:fld>
            <a:endParaRPr lang="en-US" dirty="0"/>
          </a:p>
        </p:txBody>
      </p:sp>
    </p:spTree>
    <p:extLst>
      <p:ext uri="{BB962C8B-B14F-4D97-AF65-F5344CB8AC3E}">
        <p14:creationId xmlns:p14="http://schemas.microsoft.com/office/powerpoint/2010/main" val="1162512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Myth #4</a:t>
            </a:r>
          </a:p>
          <a:p>
            <a:endParaRPr lang="en-US" dirty="0"/>
          </a:p>
          <a:p>
            <a:pPr marL="630936" lvl="2" indent="0">
              <a:buNone/>
            </a:pPr>
            <a:endParaRPr lang="en-US" dirty="0"/>
          </a:p>
          <a:p>
            <a:pPr lvl="2"/>
            <a:r>
              <a:rPr lang="en-US" dirty="0"/>
              <a:t>Having experienced alcoholism (addiction) and gone through the recovery process is enough to be a good counselor.</a:t>
            </a:r>
          </a:p>
        </p:txBody>
      </p:sp>
      <p:sp>
        <p:nvSpPr>
          <p:cNvPr id="3" name="Title 2"/>
          <p:cNvSpPr>
            <a:spLocks noGrp="1"/>
          </p:cNvSpPr>
          <p:nvPr>
            <p:ph type="title"/>
          </p:nvPr>
        </p:nvSpPr>
        <p:spPr/>
        <p:txBody>
          <a:bodyPr/>
          <a:lstStyle/>
          <a:p>
            <a:r>
              <a:rPr lang="en-US" dirty="0"/>
              <a:t>Myths That Lead to Burnout</a:t>
            </a:r>
          </a:p>
        </p:txBody>
      </p:sp>
      <p:sp>
        <p:nvSpPr>
          <p:cNvPr id="4" name="TextBox 3"/>
          <p:cNvSpPr txBox="1"/>
          <p:nvPr/>
        </p:nvSpPr>
        <p:spPr>
          <a:xfrm>
            <a:off x="6172200" y="6400800"/>
            <a:ext cx="2209800" cy="246221"/>
          </a:xfrm>
          <a:prstGeom prst="rect">
            <a:avLst/>
          </a:prstGeom>
          <a:noFill/>
        </p:spPr>
        <p:txBody>
          <a:bodyPr wrap="square" rtlCol="0">
            <a:spAutoFit/>
          </a:bodyPr>
          <a:lstStyle/>
          <a:p>
            <a:r>
              <a:rPr lang="en-US" sz="1000" dirty="0"/>
              <a:t>Valle (1981)</a:t>
            </a:r>
          </a:p>
        </p:txBody>
      </p:sp>
      <p:sp>
        <p:nvSpPr>
          <p:cNvPr id="5" name="Slide Number Placeholder 4">
            <a:extLst>
              <a:ext uri="{FF2B5EF4-FFF2-40B4-BE49-F238E27FC236}">
                <a16:creationId xmlns:a16="http://schemas.microsoft.com/office/drawing/2014/main" id="{545CB9F1-CFED-4542-A6F8-579147354720}"/>
              </a:ext>
            </a:extLst>
          </p:cNvPr>
          <p:cNvSpPr>
            <a:spLocks noGrp="1"/>
          </p:cNvSpPr>
          <p:nvPr>
            <p:ph type="sldNum" sz="quarter" idx="12"/>
          </p:nvPr>
        </p:nvSpPr>
        <p:spPr/>
        <p:txBody>
          <a:bodyPr/>
          <a:lstStyle/>
          <a:p>
            <a:fld id="{D085AED4-4769-446E-81C9-E15E255C1B27}" type="slidenum">
              <a:rPr lang="en-US" smtClean="0"/>
              <a:t>36</a:t>
            </a:fld>
            <a:endParaRPr lang="en-US" dirty="0"/>
          </a:p>
        </p:txBody>
      </p:sp>
    </p:spTree>
    <p:extLst>
      <p:ext uri="{BB962C8B-B14F-4D97-AF65-F5344CB8AC3E}">
        <p14:creationId xmlns:p14="http://schemas.microsoft.com/office/powerpoint/2010/main" val="2983671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Myth #5</a:t>
            </a:r>
          </a:p>
          <a:p>
            <a:pPr lvl="2"/>
            <a:endParaRPr lang="en-US" dirty="0"/>
          </a:p>
          <a:p>
            <a:pPr lvl="2"/>
            <a:endParaRPr lang="en-US" dirty="0"/>
          </a:p>
          <a:p>
            <a:pPr lvl="2"/>
            <a:endParaRPr lang="en-US" dirty="0"/>
          </a:p>
          <a:p>
            <a:pPr lvl="2"/>
            <a:r>
              <a:rPr lang="en-US" dirty="0"/>
              <a:t>There is status and prestige in being an alcoholism (addiction) counselor</a:t>
            </a:r>
          </a:p>
        </p:txBody>
      </p:sp>
      <p:sp>
        <p:nvSpPr>
          <p:cNvPr id="3" name="Title 2"/>
          <p:cNvSpPr>
            <a:spLocks noGrp="1"/>
          </p:cNvSpPr>
          <p:nvPr>
            <p:ph type="title"/>
          </p:nvPr>
        </p:nvSpPr>
        <p:spPr/>
        <p:txBody>
          <a:bodyPr/>
          <a:lstStyle/>
          <a:p>
            <a:r>
              <a:rPr lang="en-US" dirty="0"/>
              <a:t>Myths That Lead to Burnout</a:t>
            </a:r>
          </a:p>
        </p:txBody>
      </p:sp>
      <p:sp>
        <p:nvSpPr>
          <p:cNvPr id="4" name="TextBox 3"/>
          <p:cNvSpPr txBox="1"/>
          <p:nvPr/>
        </p:nvSpPr>
        <p:spPr>
          <a:xfrm>
            <a:off x="6934200" y="6553200"/>
            <a:ext cx="2133600" cy="246221"/>
          </a:xfrm>
          <a:prstGeom prst="rect">
            <a:avLst/>
          </a:prstGeom>
          <a:noFill/>
        </p:spPr>
        <p:txBody>
          <a:bodyPr wrap="square" rtlCol="0">
            <a:spAutoFit/>
          </a:bodyPr>
          <a:lstStyle/>
          <a:p>
            <a:r>
              <a:rPr lang="en-US" sz="1000" dirty="0"/>
              <a:t>Valle (1981)</a:t>
            </a:r>
          </a:p>
        </p:txBody>
      </p:sp>
      <p:sp>
        <p:nvSpPr>
          <p:cNvPr id="5" name="Slide Number Placeholder 4">
            <a:extLst>
              <a:ext uri="{FF2B5EF4-FFF2-40B4-BE49-F238E27FC236}">
                <a16:creationId xmlns:a16="http://schemas.microsoft.com/office/drawing/2014/main" id="{98F1F8A4-93D0-4642-9BB0-8DABDCB0FBAC}"/>
              </a:ext>
            </a:extLst>
          </p:cNvPr>
          <p:cNvSpPr>
            <a:spLocks noGrp="1"/>
          </p:cNvSpPr>
          <p:nvPr>
            <p:ph type="sldNum" sz="quarter" idx="12"/>
          </p:nvPr>
        </p:nvSpPr>
        <p:spPr/>
        <p:txBody>
          <a:bodyPr/>
          <a:lstStyle/>
          <a:p>
            <a:fld id="{D085AED4-4769-446E-81C9-E15E255C1B27}" type="slidenum">
              <a:rPr lang="en-US" smtClean="0"/>
              <a:t>37</a:t>
            </a:fld>
            <a:endParaRPr lang="en-US" dirty="0"/>
          </a:p>
        </p:txBody>
      </p:sp>
    </p:spTree>
    <p:extLst>
      <p:ext uri="{BB962C8B-B14F-4D97-AF65-F5344CB8AC3E}">
        <p14:creationId xmlns:p14="http://schemas.microsoft.com/office/powerpoint/2010/main" val="2371883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Myth #6</a:t>
            </a:r>
          </a:p>
          <a:p>
            <a:endParaRPr lang="en-US" dirty="0"/>
          </a:p>
          <a:p>
            <a:pPr marL="109728" indent="0">
              <a:buNone/>
            </a:pPr>
            <a:endParaRPr lang="en-US" dirty="0"/>
          </a:p>
          <a:p>
            <a:pPr marL="109728" indent="0">
              <a:buNone/>
            </a:pPr>
            <a:endParaRPr lang="en-US" dirty="0"/>
          </a:p>
          <a:p>
            <a:pPr lvl="2"/>
            <a:r>
              <a:rPr lang="en-US" dirty="0"/>
              <a:t>The counselor will be able to devote 100% of his or her effort to helping clients</a:t>
            </a:r>
          </a:p>
        </p:txBody>
      </p:sp>
      <p:sp>
        <p:nvSpPr>
          <p:cNvPr id="3" name="Title 2"/>
          <p:cNvSpPr>
            <a:spLocks noGrp="1"/>
          </p:cNvSpPr>
          <p:nvPr>
            <p:ph type="title"/>
          </p:nvPr>
        </p:nvSpPr>
        <p:spPr/>
        <p:txBody>
          <a:bodyPr/>
          <a:lstStyle/>
          <a:p>
            <a:r>
              <a:rPr lang="en-US" dirty="0"/>
              <a:t>Myths That Lead to Burnout</a:t>
            </a:r>
          </a:p>
        </p:txBody>
      </p:sp>
      <p:sp>
        <p:nvSpPr>
          <p:cNvPr id="4" name="TextBox 3"/>
          <p:cNvSpPr txBox="1"/>
          <p:nvPr/>
        </p:nvSpPr>
        <p:spPr>
          <a:xfrm>
            <a:off x="6400800" y="6400800"/>
            <a:ext cx="2438400" cy="369332"/>
          </a:xfrm>
          <a:prstGeom prst="rect">
            <a:avLst/>
          </a:prstGeom>
          <a:noFill/>
        </p:spPr>
        <p:txBody>
          <a:bodyPr wrap="square" rtlCol="0">
            <a:spAutoFit/>
          </a:bodyPr>
          <a:lstStyle/>
          <a:p>
            <a:r>
              <a:rPr lang="en-US" dirty="0"/>
              <a:t>Valle (1981)</a:t>
            </a:r>
          </a:p>
        </p:txBody>
      </p:sp>
      <p:sp>
        <p:nvSpPr>
          <p:cNvPr id="5" name="Slide Number Placeholder 4">
            <a:extLst>
              <a:ext uri="{FF2B5EF4-FFF2-40B4-BE49-F238E27FC236}">
                <a16:creationId xmlns:a16="http://schemas.microsoft.com/office/drawing/2014/main" id="{52BC414E-7B58-46A8-B0A7-9859409C0B52}"/>
              </a:ext>
            </a:extLst>
          </p:cNvPr>
          <p:cNvSpPr>
            <a:spLocks noGrp="1"/>
          </p:cNvSpPr>
          <p:nvPr>
            <p:ph type="sldNum" sz="quarter" idx="12"/>
          </p:nvPr>
        </p:nvSpPr>
        <p:spPr/>
        <p:txBody>
          <a:bodyPr/>
          <a:lstStyle/>
          <a:p>
            <a:fld id="{D085AED4-4769-446E-81C9-E15E255C1B27}" type="slidenum">
              <a:rPr lang="en-US" smtClean="0"/>
              <a:t>38</a:t>
            </a:fld>
            <a:endParaRPr lang="en-US" dirty="0"/>
          </a:p>
        </p:txBody>
      </p:sp>
    </p:spTree>
    <p:extLst>
      <p:ext uri="{BB962C8B-B14F-4D97-AF65-F5344CB8AC3E}">
        <p14:creationId xmlns:p14="http://schemas.microsoft.com/office/powerpoint/2010/main" val="1004411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E78C25-F15E-4D46-A10C-986FBDE7B771}"/>
              </a:ext>
            </a:extLst>
          </p:cNvPr>
          <p:cNvSpPr>
            <a:spLocks noGrp="1"/>
          </p:cNvSpPr>
          <p:nvPr>
            <p:ph type="title"/>
          </p:nvPr>
        </p:nvSpPr>
        <p:spPr/>
        <p:txBody>
          <a:bodyPr/>
          <a:lstStyle/>
          <a:p>
            <a:r>
              <a:rPr lang="en-US" dirty="0"/>
              <a:t>Predictors of Burnout</a:t>
            </a:r>
          </a:p>
        </p:txBody>
      </p:sp>
      <p:graphicFrame>
        <p:nvGraphicFramePr>
          <p:cNvPr id="4" name="Group 8">
            <a:extLst>
              <a:ext uri="{FF2B5EF4-FFF2-40B4-BE49-F238E27FC236}">
                <a16:creationId xmlns:a16="http://schemas.microsoft.com/office/drawing/2014/main" id="{7CB1B0E9-88D3-4C5A-AAC7-CCF9E439E855}"/>
              </a:ext>
            </a:extLst>
          </p:cNvPr>
          <p:cNvGraphicFramePr>
            <a:graphicFrameLocks noGrp="1"/>
          </p:cNvGraphicFramePr>
          <p:nvPr>
            <p:extLst>
              <p:ext uri="{D42A27DB-BD31-4B8C-83A1-F6EECF244321}">
                <p14:modId xmlns:p14="http://schemas.microsoft.com/office/powerpoint/2010/main" val="3719705987"/>
              </p:ext>
            </p:extLst>
          </p:nvPr>
        </p:nvGraphicFramePr>
        <p:xfrm>
          <a:off x="457200" y="1752600"/>
          <a:ext cx="8229600" cy="3411855"/>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Lucida Sans Unicode" pitchFamily="34" charset="0"/>
                        </a:rPr>
                        <a:t>Correctional Officers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Lucida Sans Unicode" pitchFamily="34" charset="0"/>
                        </a:rPr>
                        <a:t>Substance Abuse Treatment Staff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Lucida Sans Unicode" pitchFamily="34" charset="0"/>
                        </a:rPr>
                        <a:t>Ambiguous Work Assignment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Lucida Sans Unicode" pitchFamily="34" charset="0"/>
                        </a:rPr>
                        <a:t>Heavy Caseloads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Lucida Sans Unicode" pitchFamily="34" charset="0"/>
                        </a:rPr>
                        <a:t>Role Conflict (Morgan et. al, 2002)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Lucida Sans Unicode" pitchFamily="34" charset="0"/>
                        </a:rPr>
                        <a:t>Isolation from Peers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Lucida Sans Unicode" pitchFamily="34" charset="0"/>
                        </a:rPr>
                        <a:t>Negative Inmates Contact (Dignam, 1986; Lindquist &amp; Whitehead, 1986)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Lucida Sans Unicode" pitchFamily="34" charset="0"/>
                        </a:rPr>
                        <a:t>Low pay/program funding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Lucida Sans Unicode" pitchFamily="34" charset="0"/>
                        </a:rPr>
                        <a:t>Poor Relationship with Peers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Lucida Sans Unicode" pitchFamily="34" charset="0"/>
                        </a:rPr>
                        <a:t>Inability to Detach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Lucida Sans Unicode" pitchFamily="34" charset="0"/>
                        </a:rPr>
                        <a:t>No Sense of Purpose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Lucida Sans Unicode" pitchFamily="34" charset="0"/>
                        </a:rPr>
                        <a:t>Increased Number of Performance Standards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extLst>
                  <a:ext uri="{0D108BD9-81ED-4DB2-BD59-A6C34878D82A}">
                    <a16:rowId xmlns:a16="http://schemas.microsoft.com/office/drawing/2014/main" val="10005"/>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Lucida Sans Unicode"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Lucida Sans Unicode" pitchFamily="34" charset="0"/>
                        </a:rPr>
                        <a:t>Lack of Clinical Supervision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extLst>
                  <a:ext uri="{0D108BD9-81ED-4DB2-BD59-A6C34878D82A}">
                    <a16:rowId xmlns:a16="http://schemas.microsoft.com/office/drawing/2014/main" val="10006"/>
                  </a:ext>
                </a:extLst>
              </a:tr>
            </a:tbl>
          </a:graphicData>
        </a:graphic>
      </p:graphicFrame>
      <p:sp>
        <p:nvSpPr>
          <p:cNvPr id="5" name="TextBox 4">
            <a:extLst>
              <a:ext uri="{FF2B5EF4-FFF2-40B4-BE49-F238E27FC236}">
                <a16:creationId xmlns:a16="http://schemas.microsoft.com/office/drawing/2014/main" id="{7FAA0A6F-304A-4A16-8EA8-1F00DD384B38}"/>
              </a:ext>
            </a:extLst>
          </p:cNvPr>
          <p:cNvSpPr txBox="1">
            <a:spLocks noChangeArrowheads="1"/>
          </p:cNvSpPr>
          <p:nvPr/>
        </p:nvSpPr>
        <p:spPr bwMode="auto">
          <a:xfrm>
            <a:off x="5029200" y="5791200"/>
            <a:ext cx="3689350" cy="365125"/>
          </a:xfrm>
          <a:prstGeom prst="rect">
            <a:avLst/>
          </a:prstGeom>
          <a:noFill/>
          <a:ln w="9525">
            <a:noFill/>
            <a:miter lim="800000"/>
            <a:headEnd/>
            <a:tailEnd/>
          </a:ln>
        </p:spPr>
        <p:txBody>
          <a:bodyPr>
            <a:spAutoFit/>
          </a:bodyPr>
          <a:lstStyle/>
          <a:p>
            <a:r>
              <a:rPr lang="en-US" sz="900" dirty="0">
                <a:latin typeface="Lucida Sans Unicode" pitchFamily="34" charset="0"/>
              </a:rPr>
              <a:t>Sources: Morgan, VanHaveren, Pearson (2002); </a:t>
            </a:r>
          </a:p>
          <a:p>
            <a:r>
              <a:rPr lang="en-US" sz="900" dirty="0">
                <a:latin typeface="Lucida Sans Unicode" pitchFamily="34" charset="0"/>
              </a:rPr>
              <a:t>Deighton et. al. (2007)</a:t>
            </a:r>
          </a:p>
        </p:txBody>
      </p:sp>
      <p:sp>
        <p:nvSpPr>
          <p:cNvPr id="6" name="Slide Number Placeholder 5">
            <a:extLst>
              <a:ext uri="{FF2B5EF4-FFF2-40B4-BE49-F238E27FC236}">
                <a16:creationId xmlns:a16="http://schemas.microsoft.com/office/drawing/2014/main" id="{0973808B-29B9-4B39-B71A-29C088175CAD}"/>
              </a:ext>
            </a:extLst>
          </p:cNvPr>
          <p:cNvSpPr>
            <a:spLocks noGrp="1"/>
          </p:cNvSpPr>
          <p:nvPr>
            <p:ph type="sldNum" sz="quarter" idx="12"/>
          </p:nvPr>
        </p:nvSpPr>
        <p:spPr/>
        <p:txBody>
          <a:bodyPr/>
          <a:lstStyle/>
          <a:p>
            <a:fld id="{D085AED4-4769-446E-81C9-E15E255C1B27}" type="slidenum">
              <a:rPr lang="en-US" smtClean="0"/>
              <a:t>39</a:t>
            </a:fld>
            <a:endParaRPr lang="en-US" dirty="0"/>
          </a:p>
        </p:txBody>
      </p:sp>
    </p:spTree>
    <p:extLst>
      <p:ext uri="{BB962C8B-B14F-4D97-AF65-F5344CB8AC3E}">
        <p14:creationId xmlns:p14="http://schemas.microsoft.com/office/powerpoint/2010/main" val="995535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219"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914400"/>
          </a:xfrm>
        </p:spPr>
        <p:txBody>
          <a:bodyPr>
            <a:noAutofit/>
          </a:bodyPr>
          <a:lstStyle/>
          <a:p>
            <a:pPr>
              <a:defRPr/>
            </a:pPr>
            <a:br>
              <a:rPr lang="en-US" sz="2800" b="1" dirty="0">
                <a:solidFill>
                  <a:srgbClr val="002060"/>
                </a:solidFill>
                <a:ea typeface="+mn-ea"/>
                <a:cs typeface="+mn-cs"/>
              </a:rPr>
            </a:br>
            <a:endParaRPr lang="en-US" sz="2800" b="1" dirty="0">
              <a:solidFill>
                <a:srgbClr val="002060"/>
              </a:solidFill>
              <a:cs typeface="Arial" pitchFamily="34" charset="0"/>
            </a:endParaRPr>
          </a:p>
        </p:txBody>
      </p:sp>
      <p:sp>
        <p:nvSpPr>
          <p:cNvPr id="3" name="Content Placeholder 2"/>
          <p:cNvSpPr>
            <a:spLocks noGrp="1"/>
          </p:cNvSpPr>
          <p:nvPr>
            <p:ph idx="1"/>
          </p:nvPr>
        </p:nvSpPr>
        <p:spPr>
          <a:xfrm>
            <a:off x="76200" y="1524000"/>
            <a:ext cx="8991600" cy="4876800"/>
          </a:xfrm>
        </p:spPr>
        <p:txBody>
          <a:bodyPr>
            <a:noAutofit/>
          </a:bodyPr>
          <a:lstStyle/>
          <a:p>
            <a:pPr marL="0" lvl="1" indent="0" algn="ctr">
              <a:spcBef>
                <a:spcPts val="1200"/>
              </a:spcBef>
              <a:buClr>
                <a:srgbClr val="BE854C"/>
              </a:buClr>
              <a:buSzPct val="65000"/>
              <a:buNone/>
              <a:defRPr/>
            </a:pPr>
            <a:r>
              <a:rPr lang="en-US" sz="3200" b="1" dirty="0">
                <a:solidFill>
                  <a:srgbClr val="006892"/>
                </a:solidFill>
                <a:latin typeface="Arial" pitchFamily="34" charset="0"/>
                <a:ea typeface="+mj-ea"/>
                <a:cs typeface="Arial" pitchFamily="34" charset="0"/>
              </a:rPr>
              <a:t>Clinical Supervision</a:t>
            </a:r>
          </a:p>
          <a:p>
            <a:pPr marL="0" lvl="1" indent="0" algn="ctr">
              <a:spcBef>
                <a:spcPts val="1200"/>
              </a:spcBef>
              <a:buClr>
                <a:srgbClr val="BE854C"/>
              </a:buClr>
              <a:buSzPct val="65000"/>
              <a:buNone/>
              <a:defRPr/>
            </a:pPr>
            <a:r>
              <a:rPr lang="en-US" sz="3200" b="1" dirty="0">
                <a:solidFill>
                  <a:srgbClr val="006892"/>
                </a:solidFill>
                <a:latin typeface="Arial" pitchFamily="34" charset="0"/>
                <a:ea typeface="+mj-ea"/>
                <a:cs typeface="Arial" pitchFamily="34" charset="0"/>
              </a:rPr>
              <a:t>in Criminal Justice Programs</a:t>
            </a:r>
            <a:endParaRPr lang="en-US" sz="3600" dirty="0">
              <a:solidFill>
                <a:srgbClr val="006892"/>
              </a:solidFill>
              <a:latin typeface="Arial" pitchFamily="34" charset="0"/>
              <a:ea typeface="+mj-ea"/>
              <a:cs typeface="Arial" pitchFamily="34" charset="0"/>
            </a:endParaRPr>
          </a:p>
          <a:p>
            <a:pPr marL="0" indent="0" algn="ctr">
              <a:buNone/>
            </a:pPr>
            <a:endParaRPr lang="en-US" sz="1800" b="1" dirty="0"/>
          </a:p>
          <a:p>
            <a:pPr marL="0" indent="0" algn="ctr">
              <a:buNone/>
            </a:pPr>
            <a:endParaRPr lang="en-US" sz="1800" b="1" dirty="0"/>
          </a:p>
          <a:p>
            <a:pPr marL="0" indent="0" algn="ctr">
              <a:buNone/>
            </a:pPr>
            <a:endParaRPr lang="en-US" sz="1800" b="1" dirty="0"/>
          </a:p>
          <a:p>
            <a:pPr marL="0" indent="0" algn="ctr">
              <a:buNone/>
            </a:pPr>
            <a:endParaRPr lang="en-US" sz="1800" b="1" dirty="0"/>
          </a:p>
          <a:p>
            <a:pPr marL="0" indent="0" algn="ctr">
              <a:buNone/>
            </a:pPr>
            <a:endParaRPr lang="en-US" sz="1800" b="1" dirty="0"/>
          </a:p>
          <a:p>
            <a:pPr marL="0" indent="0" algn="ctr">
              <a:buNone/>
            </a:pPr>
            <a:r>
              <a:rPr lang="en-US" sz="1800" b="1" dirty="0"/>
              <a:t>Moderator</a:t>
            </a:r>
          </a:p>
          <a:p>
            <a:pPr marL="0" indent="0" algn="ctr">
              <a:buNone/>
            </a:pPr>
            <a:r>
              <a:rPr lang="en-US" sz="1800" b="1" dirty="0"/>
              <a:t>Stephen Keller</a:t>
            </a:r>
          </a:p>
          <a:p>
            <a:pPr marL="0" indent="0" algn="ctr">
              <a:buNone/>
            </a:pPr>
            <a:r>
              <a:rPr lang="en-US" sz="1800" b="1" dirty="0"/>
              <a:t>Training/TA Coordinator, RSAT-TTA</a:t>
            </a:r>
          </a:p>
        </p:txBody>
      </p:sp>
      <p:sp>
        <p:nvSpPr>
          <p:cNvPr id="9223"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2ADFD7F-66EE-4EA0-9FB0-9BA8679C60B1}" type="slidenum">
              <a:rPr kumimoji="0" lang="en-US" alt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44855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E78C25-F15E-4D46-A10C-986FBDE7B771}"/>
              </a:ext>
            </a:extLst>
          </p:cNvPr>
          <p:cNvSpPr>
            <a:spLocks noGrp="1"/>
          </p:cNvSpPr>
          <p:nvPr>
            <p:ph type="title"/>
          </p:nvPr>
        </p:nvSpPr>
        <p:spPr/>
        <p:txBody>
          <a:bodyPr/>
          <a:lstStyle/>
          <a:p>
            <a:r>
              <a:rPr lang="en-US" dirty="0"/>
              <a:t>Burnout: It’s Impact</a:t>
            </a:r>
          </a:p>
        </p:txBody>
      </p:sp>
      <p:sp>
        <p:nvSpPr>
          <p:cNvPr id="4" name="Content Placeholder 2">
            <a:extLst>
              <a:ext uri="{FF2B5EF4-FFF2-40B4-BE49-F238E27FC236}">
                <a16:creationId xmlns:a16="http://schemas.microsoft.com/office/drawing/2014/main" id="{69B7B4EC-B44B-47B6-921E-4ED71B748E35}"/>
              </a:ext>
            </a:extLst>
          </p:cNvPr>
          <p:cNvSpPr>
            <a:spLocks/>
          </p:cNvSpPr>
          <p:nvPr/>
        </p:nvSpPr>
        <p:spPr bwMode="auto">
          <a:xfrm>
            <a:off x="457200" y="1295400"/>
            <a:ext cx="8229600" cy="4525963"/>
          </a:xfrm>
          <a:prstGeom prst="rect">
            <a:avLst/>
          </a:prstGeom>
          <a:noFill/>
          <a:ln w="9525">
            <a:noFill/>
            <a:miter lim="800000"/>
            <a:headEnd/>
            <a:tailEnd/>
          </a:ln>
        </p:spPr>
        <p:txBody>
          <a:bodyPr/>
          <a:lstStyle/>
          <a:p>
            <a:pPr marL="365125" indent="-255588">
              <a:spcBef>
                <a:spcPts val="400"/>
              </a:spcBef>
              <a:buClr>
                <a:schemeClr val="accent1"/>
              </a:buClr>
              <a:buSzPct val="68000"/>
              <a:buFont typeface="Wingdings 3" pitchFamily="18" charset="2"/>
              <a:buNone/>
            </a:pPr>
            <a:endParaRPr lang="en-US" sz="2700" dirty="0">
              <a:latin typeface="Lucida Sans Unicode" pitchFamily="34" charset="0"/>
            </a:endParaRPr>
          </a:p>
          <a:p>
            <a:pPr marL="365125" indent="-255588">
              <a:spcBef>
                <a:spcPts val="400"/>
              </a:spcBef>
              <a:buClr>
                <a:schemeClr val="accent1"/>
              </a:buClr>
              <a:buSzPct val="68000"/>
              <a:buFont typeface="Wingdings 3" pitchFamily="18" charset="2"/>
              <a:buChar char=""/>
            </a:pPr>
            <a:r>
              <a:rPr lang="en-US" sz="2700" dirty="0">
                <a:latin typeface="Lucida Sans Unicode" pitchFamily="34" charset="0"/>
              </a:rPr>
              <a:t>Clients feel devalued, avoided</a:t>
            </a:r>
          </a:p>
          <a:p>
            <a:pPr marL="365125" indent="-255588">
              <a:spcBef>
                <a:spcPts val="400"/>
              </a:spcBef>
              <a:buClr>
                <a:schemeClr val="accent1"/>
              </a:buClr>
              <a:buSzPct val="68000"/>
              <a:buFont typeface="Wingdings 3" pitchFamily="18" charset="2"/>
              <a:buNone/>
            </a:pPr>
            <a:endParaRPr lang="en-US" sz="800" dirty="0">
              <a:latin typeface="Lucida Sans Unicode" pitchFamily="34" charset="0"/>
            </a:endParaRPr>
          </a:p>
          <a:p>
            <a:pPr marL="365125" indent="-255588">
              <a:spcBef>
                <a:spcPts val="400"/>
              </a:spcBef>
              <a:buClr>
                <a:schemeClr val="accent1"/>
              </a:buClr>
              <a:buSzPct val="68000"/>
              <a:buFont typeface="Wingdings 3" pitchFamily="18" charset="2"/>
              <a:buChar char=""/>
            </a:pPr>
            <a:r>
              <a:rPr lang="en-US" sz="2700" dirty="0">
                <a:latin typeface="Lucida Sans Unicode" pitchFamily="34" charset="0"/>
              </a:rPr>
              <a:t>Co-Workers may feel concern, a desire to intervene, resentment, a heavier burden to compensate.</a:t>
            </a:r>
          </a:p>
          <a:p>
            <a:pPr marL="365125" indent="-255588">
              <a:spcBef>
                <a:spcPts val="400"/>
              </a:spcBef>
              <a:buClr>
                <a:schemeClr val="accent1"/>
              </a:buClr>
              <a:buSzPct val="68000"/>
              <a:buFont typeface="Wingdings 3" pitchFamily="18" charset="2"/>
              <a:buNone/>
            </a:pPr>
            <a:endParaRPr lang="en-US" sz="800" dirty="0">
              <a:latin typeface="Lucida Sans Unicode" pitchFamily="34" charset="0"/>
            </a:endParaRPr>
          </a:p>
          <a:p>
            <a:pPr marL="365125" indent="-255588">
              <a:spcBef>
                <a:spcPts val="400"/>
              </a:spcBef>
              <a:buClr>
                <a:schemeClr val="accent1"/>
              </a:buClr>
              <a:buSzPct val="68000"/>
              <a:buFont typeface="Wingdings 3" pitchFamily="18" charset="2"/>
              <a:buChar char=""/>
            </a:pPr>
            <a:r>
              <a:rPr lang="en-US" sz="2700" dirty="0">
                <a:latin typeface="Lucida Sans Unicode" pitchFamily="34" charset="0"/>
              </a:rPr>
              <a:t>The entire staff and program may “catch” the negativity, cynicism and indifference of a burned-out staff member over time without intervention.</a:t>
            </a:r>
          </a:p>
        </p:txBody>
      </p:sp>
      <p:sp>
        <p:nvSpPr>
          <p:cNvPr id="5" name="Slide Number Placeholder 4">
            <a:extLst>
              <a:ext uri="{FF2B5EF4-FFF2-40B4-BE49-F238E27FC236}">
                <a16:creationId xmlns:a16="http://schemas.microsoft.com/office/drawing/2014/main" id="{4A35FA75-82B7-48EF-8439-D39922422D94}"/>
              </a:ext>
            </a:extLst>
          </p:cNvPr>
          <p:cNvSpPr>
            <a:spLocks noGrp="1"/>
          </p:cNvSpPr>
          <p:nvPr>
            <p:ph type="sldNum" sz="quarter" idx="12"/>
          </p:nvPr>
        </p:nvSpPr>
        <p:spPr/>
        <p:txBody>
          <a:bodyPr/>
          <a:lstStyle/>
          <a:p>
            <a:fld id="{D085AED4-4769-446E-81C9-E15E255C1B27}" type="slidenum">
              <a:rPr lang="en-US" smtClean="0"/>
              <a:t>40</a:t>
            </a:fld>
            <a:endParaRPr lang="en-US" dirty="0"/>
          </a:p>
        </p:txBody>
      </p:sp>
    </p:spTree>
    <p:extLst>
      <p:ext uri="{BB962C8B-B14F-4D97-AF65-F5344CB8AC3E}">
        <p14:creationId xmlns:p14="http://schemas.microsoft.com/office/powerpoint/2010/main" val="27892604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E78C25-F15E-4D46-A10C-986FBDE7B771}"/>
              </a:ext>
            </a:extLst>
          </p:cNvPr>
          <p:cNvSpPr>
            <a:spLocks noGrp="1"/>
          </p:cNvSpPr>
          <p:nvPr>
            <p:ph type="title"/>
          </p:nvPr>
        </p:nvSpPr>
        <p:spPr>
          <a:xfrm>
            <a:off x="457200" y="274638"/>
            <a:ext cx="8229600" cy="1020762"/>
          </a:xfrm>
        </p:spPr>
        <p:txBody>
          <a:bodyPr/>
          <a:lstStyle/>
          <a:p>
            <a:r>
              <a:rPr lang="en-US" dirty="0"/>
              <a:t>The Burnout Cycle in RSAT</a:t>
            </a:r>
          </a:p>
        </p:txBody>
      </p:sp>
      <p:pic>
        <p:nvPicPr>
          <p:cNvPr id="4" name="Content Placeholder 5">
            <a:extLst>
              <a:ext uri="{FF2B5EF4-FFF2-40B4-BE49-F238E27FC236}">
                <a16:creationId xmlns:a16="http://schemas.microsoft.com/office/drawing/2014/main" id="{7FDB1F52-9F28-4994-AB1A-349CF6B02064}"/>
              </a:ext>
            </a:extLst>
          </p:cNvPr>
          <p:cNvPicPr>
            <a:picLocks noChangeArrowheads="1"/>
          </p:cNvPicPr>
          <p:nvPr/>
        </p:nvPicPr>
        <p:blipFill>
          <a:blip r:embed="rId2"/>
          <a:srcRect/>
          <a:stretch>
            <a:fillRect/>
          </a:stretch>
        </p:blipFill>
        <p:spPr bwMode="auto">
          <a:xfrm>
            <a:off x="228600" y="1295400"/>
            <a:ext cx="8610600" cy="4818063"/>
          </a:xfrm>
          <a:prstGeom prst="rect">
            <a:avLst/>
          </a:prstGeom>
          <a:noFill/>
          <a:ln w="9525">
            <a:noFill/>
            <a:miter lim="800000"/>
            <a:headEnd/>
            <a:tailEnd/>
          </a:ln>
        </p:spPr>
      </p:pic>
      <p:sp>
        <p:nvSpPr>
          <p:cNvPr id="5" name="Slide Number Placeholder 4">
            <a:extLst>
              <a:ext uri="{FF2B5EF4-FFF2-40B4-BE49-F238E27FC236}">
                <a16:creationId xmlns:a16="http://schemas.microsoft.com/office/drawing/2014/main" id="{1C682601-CADD-4BB3-9258-24597A324026}"/>
              </a:ext>
            </a:extLst>
          </p:cNvPr>
          <p:cNvSpPr>
            <a:spLocks noGrp="1"/>
          </p:cNvSpPr>
          <p:nvPr>
            <p:ph type="sldNum" sz="quarter" idx="12"/>
          </p:nvPr>
        </p:nvSpPr>
        <p:spPr/>
        <p:txBody>
          <a:bodyPr/>
          <a:lstStyle/>
          <a:p>
            <a:fld id="{D085AED4-4769-446E-81C9-E15E255C1B27}" type="slidenum">
              <a:rPr lang="en-US" smtClean="0"/>
              <a:t>41</a:t>
            </a:fld>
            <a:endParaRPr lang="en-US" dirty="0"/>
          </a:p>
        </p:txBody>
      </p:sp>
    </p:spTree>
    <p:extLst>
      <p:ext uri="{BB962C8B-B14F-4D97-AF65-F5344CB8AC3E}">
        <p14:creationId xmlns:p14="http://schemas.microsoft.com/office/powerpoint/2010/main" val="3200977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E78C25-F15E-4D46-A10C-986FBDE7B771}"/>
              </a:ext>
            </a:extLst>
          </p:cNvPr>
          <p:cNvSpPr>
            <a:spLocks noGrp="1"/>
          </p:cNvSpPr>
          <p:nvPr>
            <p:ph type="title"/>
          </p:nvPr>
        </p:nvSpPr>
        <p:spPr/>
        <p:txBody>
          <a:bodyPr/>
          <a:lstStyle/>
          <a:p>
            <a:r>
              <a:rPr lang="en-US" dirty="0"/>
              <a:t>Recognizing Burnout</a:t>
            </a:r>
          </a:p>
        </p:txBody>
      </p:sp>
      <p:sp>
        <p:nvSpPr>
          <p:cNvPr id="4" name="Content Placeholder 2">
            <a:extLst>
              <a:ext uri="{FF2B5EF4-FFF2-40B4-BE49-F238E27FC236}">
                <a16:creationId xmlns:a16="http://schemas.microsoft.com/office/drawing/2014/main" id="{E2269290-7D60-4EAE-AE36-A1E9E5F4C5E2}"/>
              </a:ext>
            </a:extLst>
          </p:cNvPr>
          <p:cNvSpPr>
            <a:spLocks/>
          </p:cNvSpPr>
          <p:nvPr/>
        </p:nvSpPr>
        <p:spPr bwMode="auto">
          <a:xfrm>
            <a:off x="457200" y="1417638"/>
            <a:ext cx="8229600" cy="4449762"/>
          </a:xfrm>
          <a:prstGeom prst="rect">
            <a:avLst/>
          </a:prstGeom>
          <a:noFill/>
          <a:ln w="9525">
            <a:noFill/>
            <a:miter lim="800000"/>
            <a:headEnd/>
            <a:tailEnd/>
          </a:ln>
        </p:spPr>
        <p:txBody>
          <a:bodyPr/>
          <a:lstStyle/>
          <a:p>
            <a:pPr marL="365125" indent="-255588">
              <a:lnSpc>
                <a:spcPct val="80000"/>
              </a:lnSpc>
              <a:spcBef>
                <a:spcPts val="400"/>
              </a:spcBef>
              <a:buClr>
                <a:schemeClr val="accent1"/>
              </a:buClr>
              <a:buSzPct val="68000"/>
              <a:buFont typeface="Wingdings 3" pitchFamily="18" charset="2"/>
              <a:buChar char=""/>
              <a:defRPr/>
            </a:pPr>
            <a:r>
              <a:rPr lang="en-US" sz="2500" dirty="0">
                <a:latin typeface="Lucida Sans Unicode" pitchFamily="34" charset="0"/>
              </a:rPr>
              <a:t>Inability to Focus</a:t>
            </a:r>
          </a:p>
          <a:p>
            <a:pPr marL="365125" indent="-255588">
              <a:lnSpc>
                <a:spcPct val="80000"/>
              </a:lnSpc>
              <a:spcBef>
                <a:spcPts val="400"/>
              </a:spcBef>
              <a:buClr>
                <a:schemeClr val="accent1"/>
              </a:buClr>
              <a:buSzPct val="68000"/>
              <a:buFont typeface="Wingdings 3" pitchFamily="18" charset="2"/>
              <a:buChar char=""/>
              <a:defRPr/>
            </a:pPr>
            <a:r>
              <a:rPr lang="en-US" sz="2500" dirty="0">
                <a:latin typeface="Lucida Sans Unicode" pitchFamily="34" charset="0"/>
              </a:rPr>
              <a:t>Losing track of details normally on top of</a:t>
            </a:r>
          </a:p>
          <a:p>
            <a:pPr marL="365125" indent="-255588">
              <a:lnSpc>
                <a:spcPct val="80000"/>
              </a:lnSpc>
              <a:spcBef>
                <a:spcPts val="400"/>
              </a:spcBef>
              <a:buClr>
                <a:schemeClr val="accent1"/>
              </a:buClr>
              <a:buSzPct val="68000"/>
              <a:buFont typeface="Wingdings 3" pitchFamily="18" charset="2"/>
              <a:buChar char=""/>
              <a:defRPr/>
            </a:pPr>
            <a:r>
              <a:rPr lang="en-US" sz="2500" dirty="0">
                <a:latin typeface="Lucida Sans Unicode" pitchFamily="34" charset="0"/>
              </a:rPr>
              <a:t>Frequent Absence or tardiness</a:t>
            </a:r>
          </a:p>
          <a:p>
            <a:pPr marL="365125" indent="-255588">
              <a:lnSpc>
                <a:spcPct val="80000"/>
              </a:lnSpc>
              <a:spcBef>
                <a:spcPts val="400"/>
              </a:spcBef>
              <a:buClr>
                <a:schemeClr val="accent1"/>
              </a:buClr>
              <a:buSzPct val="68000"/>
              <a:buFont typeface="Wingdings 3" pitchFamily="18" charset="2"/>
              <a:buChar char=""/>
              <a:defRPr/>
            </a:pPr>
            <a:r>
              <a:rPr lang="en-US" sz="2500" dirty="0">
                <a:latin typeface="Lucida Sans Unicode" pitchFamily="34" charset="0"/>
              </a:rPr>
              <a:t>Disproportionate detachment</a:t>
            </a:r>
          </a:p>
          <a:p>
            <a:pPr marL="365125" indent="-255588">
              <a:lnSpc>
                <a:spcPct val="80000"/>
              </a:lnSpc>
              <a:spcBef>
                <a:spcPts val="400"/>
              </a:spcBef>
              <a:buClr>
                <a:schemeClr val="accent1"/>
              </a:buClr>
              <a:buSzPct val="68000"/>
              <a:buFont typeface="Wingdings 3" pitchFamily="18" charset="2"/>
              <a:buChar char=""/>
              <a:defRPr/>
            </a:pPr>
            <a:r>
              <a:rPr lang="en-US" sz="2500" dirty="0">
                <a:latin typeface="Lucida Sans Unicode" pitchFamily="34" charset="0"/>
              </a:rPr>
              <a:t>Distance from Clients and Coworkers</a:t>
            </a:r>
          </a:p>
          <a:p>
            <a:pPr marL="365125" indent="-255588">
              <a:lnSpc>
                <a:spcPct val="80000"/>
              </a:lnSpc>
              <a:spcBef>
                <a:spcPts val="400"/>
              </a:spcBef>
              <a:buClr>
                <a:schemeClr val="accent1"/>
              </a:buClr>
              <a:buSzPct val="68000"/>
              <a:buFont typeface="Wingdings 3" pitchFamily="18" charset="2"/>
              <a:buChar char=""/>
              <a:defRPr/>
            </a:pPr>
            <a:r>
              <a:rPr lang="en-US" sz="2500" dirty="0">
                <a:latin typeface="Lucida Sans Unicode" pitchFamily="34" charset="0"/>
              </a:rPr>
              <a:t>Avoidance of Supervision</a:t>
            </a:r>
          </a:p>
          <a:p>
            <a:pPr marL="365125" indent="-255588">
              <a:lnSpc>
                <a:spcPct val="80000"/>
              </a:lnSpc>
              <a:spcBef>
                <a:spcPts val="400"/>
              </a:spcBef>
              <a:buClr>
                <a:schemeClr val="accent1"/>
              </a:buClr>
              <a:buSzPct val="68000"/>
              <a:buFont typeface="Wingdings 3" pitchFamily="18" charset="2"/>
              <a:buChar char=""/>
              <a:defRPr/>
            </a:pPr>
            <a:endParaRPr lang="en-US" sz="2500" dirty="0">
              <a:latin typeface="Lucida Sans Unicode" pitchFamily="34" charset="0"/>
            </a:endParaRPr>
          </a:p>
          <a:p>
            <a:pPr marL="365125" indent="-255588" algn="ctr">
              <a:lnSpc>
                <a:spcPct val="80000"/>
              </a:lnSpc>
              <a:spcBef>
                <a:spcPts val="400"/>
              </a:spcBef>
              <a:buClr>
                <a:schemeClr val="accent1"/>
              </a:buClr>
              <a:buSzPct val="68000"/>
              <a:buFont typeface="Wingdings 3" pitchFamily="18" charset="2"/>
              <a:buNone/>
              <a:defRPr/>
            </a:pPr>
            <a:r>
              <a:rPr lang="en-US" sz="2500" dirty="0">
                <a:effectLst>
                  <a:outerShdw blurRad="38100" dist="38100" dir="2700000" algn="tl">
                    <a:srgbClr val="C0C0C0"/>
                  </a:outerShdw>
                </a:effectLst>
                <a:latin typeface="Lucida Sans Unicode" pitchFamily="34" charset="0"/>
              </a:rPr>
              <a:t>SEEK HELP BEFORE CRISIS OCCURS</a:t>
            </a:r>
          </a:p>
          <a:p>
            <a:pPr marL="365125" indent="-255588">
              <a:lnSpc>
                <a:spcPct val="80000"/>
              </a:lnSpc>
              <a:spcBef>
                <a:spcPts val="400"/>
              </a:spcBef>
              <a:buClr>
                <a:schemeClr val="accent1"/>
              </a:buClr>
              <a:buSzPct val="68000"/>
              <a:buFont typeface="Wingdings 3" pitchFamily="18" charset="2"/>
              <a:buChar char=""/>
              <a:defRPr/>
            </a:pPr>
            <a:r>
              <a:rPr lang="en-US" sz="2500" dirty="0">
                <a:latin typeface="Lucida Sans Unicode" pitchFamily="34" charset="0"/>
              </a:rPr>
              <a:t>EAP</a:t>
            </a:r>
          </a:p>
          <a:p>
            <a:pPr marL="365125" indent="-255588">
              <a:lnSpc>
                <a:spcPct val="80000"/>
              </a:lnSpc>
              <a:spcBef>
                <a:spcPts val="400"/>
              </a:spcBef>
              <a:buClr>
                <a:schemeClr val="accent1"/>
              </a:buClr>
              <a:buSzPct val="68000"/>
              <a:buFont typeface="Wingdings 3" pitchFamily="18" charset="2"/>
              <a:buChar char=""/>
              <a:defRPr/>
            </a:pPr>
            <a:r>
              <a:rPr lang="en-US" sz="2500" dirty="0">
                <a:latin typeface="Lucida Sans Unicode" pitchFamily="34" charset="0"/>
              </a:rPr>
              <a:t>Private Counseling</a:t>
            </a:r>
          </a:p>
          <a:p>
            <a:pPr marL="365125" indent="-255588">
              <a:lnSpc>
                <a:spcPct val="80000"/>
              </a:lnSpc>
              <a:spcBef>
                <a:spcPts val="400"/>
              </a:spcBef>
              <a:buClr>
                <a:schemeClr val="accent1"/>
              </a:buClr>
              <a:buSzPct val="68000"/>
              <a:buFont typeface="Wingdings 3" pitchFamily="18" charset="2"/>
              <a:buChar char=""/>
              <a:defRPr/>
            </a:pPr>
            <a:r>
              <a:rPr lang="en-US" sz="2500" dirty="0">
                <a:latin typeface="Lucida Sans Unicode" pitchFamily="34" charset="0"/>
              </a:rPr>
              <a:t>Support Group</a:t>
            </a:r>
          </a:p>
          <a:p>
            <a:pPr marL="365125" indent="-255588">
              <a:lnSpc>
                <a:spcPct val="80000"/>
              </a:lnSpc>
              <a:spcBef>
                <a:spcPts val="400"/>
              </a:spcBef>
              <a:buClr>
                <a:schemeClr val="accent1"/>
              </a:buClr>
              <a:buSzPct val="68000"/>
              <a:buFont typeface="Wingdings 3" pitchFamily="18" charset="2"/>
              <a:buChar char=""/>
              <a:defRPr/>
            </a:pPr>
            <a:r>
              <a:rPr lang="en-US" sz="2500" dirty="0">
                <a:latin typeface="Lucida Sans Unicode" pitchFamily="34" charset="0"/>
                <a:hlinkClick r:id="rId2"/>
              </a:rPr>
              <a:t>www.headington-institute.org</a:t>
            </a:r>
            <a:r>
              <a:rPr lang="en-US" sz="2500" dirty="0">
                <a:latin typeface="Lucida Sans Unicode" pitchFamily="34" charset="0"/>
              </a:rPr>
              <a:t> </a:t>
            </a:r>
          </a:p>
          <a:p>
            <a:pPr marL="1143000" lvl="2" indent="-228600">
              <a:spcBef>
                <a:spcPts val="350"/>
              </a:spcBef>
              <a:buClr>
                <a:schemeClr val="accent2"/>
              </a:buClr>
              <a:buSzPct val="100000"/>
              <a:buFont typeface="Wingdings 2" pitchFamily="18" charset="2"/>
              <a:buChar char=""/>
              <a:defRPr/>
            </a:pPr>
            <a:endParaRPr lang="en-US" sz="2400" dirty="0">
              <a:latin typeface="Lucida Sans Unicode" pitchFamily="34" charset="0"/>
            </a:endParaRPr>
          </a:p>
        </p:txBody>
      </p:sp>
      <p:sp>
        <p:nvSpPr>
          <p:cNvPr id="5" name="Slide Number Placeholder 4">
            <a:extLst>
              <a:ext uri="{FF2B5EF4-FFF2-40B4-BE49-F238E27FC236}">
                <a16:creationId xmlns:a16="http://schemas.microsoft.com/office/drawing/2014/main" id="{DF294FE3-EDB6-4C6D-BD17-DE51005C05FD}"/>
              </a:ext>
            </a:extLst>
          </p:cNvPr>
          <p:cNvSpPr>
            <a:spLocks noGrp="1"/>
          </p:cNvSpPr>
          <p:nvPr>
            <p:ph type="sldNum" sz="quarter" idx="12"/>
          </p:nvPr>
        </p:nvSpPr>
        <p:spPr/>
        <p:txBody>
          <a:bodyPr/>
          <a:lstStyle/>
          <a:p>
            <a:fld id="{D085AED4-4769-446E-81C9-E15E255C1B27}" type="slidenum">
              <a:rPr lang="en-US" smtClean="0"/>
              <a:t>42</a:t>
            </a:fld>
            <a:endParaRPr lang="en-US" dirty="0"/>
          </a:p>
        </p:txBody>
      </p:sp>
    </p:spTree>
    <p:extLst>
      <p:ext uri="{BB962C8B-B14F-4D97-AF65-F5344CB8AC3E}">
        <p14:creationId xmlns:p14="http://schemas.microsoft.com/office/powerpoint/2010/main" val="1024909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E78C25-F15E-4D46-A10C-986FBDE7B771}"/>
              </a:ext>
            </a:extLst>
          </p:cNvPr>
          <p:cNvSpPr>
            <a:spLocks noGrp="1"/>
          </p:cNvSpPr>
          <p:nvPr>
            <p:ph type="title"/>
          </p:nvPr>
        </p:nvSpPr>
        <p:spPr/>
        <p:txBody>
          <a:bodyPr>
            <a:normAutofit fontScale="90000"/>
          </a:bodyPr>
          <a:lstStyle/>
          <a:p>
            <a:r>
              <a:rPr lang="en-US" dirty="0"/>
              <a:t>Managing and Surviving Burnout</a:t>
            </a:r>
          </a:p>
        </p:txBody>
      </p:sp>
      <p:sp>
        <p:nvSpPr>
          <p:cNvPr id="4" name="Content Placeholder 2">
            <a:extLst>
              <a:ext uri="{FF2B5EF4-FFF2-40B4-BE49-F238E27FC236}">
                <a16:creationId xmlns:a16="http://schemas.microsoft.com/office/drawing/2014/main" id="{15A24C6F-E70A-40CD-A9DF-C881D8EA8990}"/>
              </a:ext>
            </a:extLst>
          </p:cNvPr>
          <p:cNvSpPr>
            <a:spLocks/>
          </p:cNvSpPr>
          <p:nvPr/>
        </p:nvSpPr>
        <p:spPr bwMode="auto">
          <a:xfrm>
            <a:off x="457200" y="1676400"/>
            <a:ext cx="8229600" cy="4144963"/>
          </a:xfrm>
          <a:prstGeom prst="rect">
            <a:avLst/>
          </a:prstGeom>
          <a:noFill/>
          <a:ln w="9525">
            <a:noFill/>
            <a:miter lim="800000"/>
            <a:headEnd/>
            <a:tailEnd/>
          </a:ln>
        </p:spPr>
        <p:txBody>
          <a:bodyPr/>
          <a:lstStyle/>
          <a:p>
            <a:pPr marL="623887" indent="-514350">
              <a:spcBef>
                <a:spcPts val="400"/>
              </a:spcBef>
              <a:spcAft>
                <a:spcPts val="600"/>
              </a:spcAft>
              <a:buClr>
                <a:schemeClr val="accent1"/>
              </a:buClr>
              <a:buSzPct val="100000"/>
              <a:buFont typeface="+mj-lt"/>
              <a:buAutoNum type="arabicPeriod"/>
            </a:pPr>
            <a:r>
              <a:rPr lang="en-US" sz="2700" dirty="0">
                <a:latin typeface="Lucida Sans Unicode" pitchFamily="34" charset="0"/>
              </a:rPr>
              <a:t>Recognize the Symptoms</a:t>
            </a:r>
          </a:p>
          <a:p>
            <a:pPr marL="623887" indent="-514350">
              <a:spcBef>
                <a:spcPts val="400"/>
              </a:spcBef>
              <a:spcAft>
                <a:spcPts val="600"/>
              </a:spcAft>
              <a:buClr>
                <a:schemeClr val="accent1"/>
              </a:buClr>
              <a:buSzPct val="100000"/>
              <a:buFont typeface="+mj-lt"/>
              <a:buAutoNum type="arabicPeriod"/>
            </a:pPr>
            <a:r>
              <a:rPr lang="en-US" sz="2700" dirty="0">
                <a:latin typeface="Lucida Sans Unicode" pitchFamily="34" charset="0"/>
              </a:rPr>
              <a:t>Learn to Ask for Help</a:t>
            </a:r>
          </a:p>
          <a:p>
            <a:pPr marL="623887" indent="-514350">
              <a:spcBef>
                <a:spcPts val="400"/>
              </a:spcBef>
              <a:spcAft>
                <a:spcPts val="600"/>
              </a:spcAft>
              <a:buClr>
                <a:schemeClr val="accent1"/>
              </a:buClr>
              <a:buSzPct val="100000"/>
              <a:buFont typeface="+mj-lt"/>
              <a:buAutoNum type="arabicPeriod"/>
            </a:pPr>
            <a:r>
              <a:rPr lang="en-US" sz="2700" dirty="0">
                <a:latin typeface="Lucida Sans Unicode" pitchFamily="34" charset="0"/>
              </a:rPr>
              <a:t>Come to Grips with Your Limitations</a:t>
            </a:r>
          </a:p>
          <a:p>
            <a:pPr marL="623887" indent="-514350">
              <a:spcBef>
                <a:spcPts val="400"/>
              </a:spcBef>
              <a:spcAft>
                <a:spcPts val="600"/>
              </a:spcAft>
              <a:buClr>
                <a:schemeClr val="accent1"/>
              </a:buClr>
              <a:buSzPct val="100000"/>
              <a:buFont typeface="+mj-lt"/>
              <a:buAutoNum type="arabicPeriod"/>
            </a:pPr>
            <a:r>
              <a:rPr lang="en-US" sz="2700" dirty="0">
                <a:latin typeface="Lucida Sans Unicode" pitchFamily="34" charset="0"/>
              </a:rPr>
              <a:t>Maintain Discipline and Structure, the Key Elements for Holding On During Burnout</a:t>
            </a:r>
          </a:p>
          <a:p>
            <a:pPr marL="623887" indent="-514350">
              <a:spcBef>
                <a:spcPts val="400"/>
              </a:spcBef>
              <a:spcAft>
                <a:spcPts val="600"/>
              </a:spcAft>
              <a:buClr>
                <a:schemeClr val="accent1"/>
              </a:buClr>
              <a:buSzPct val="100000"/>
              <a:buFont typeface="+mj-lt"/>
              <a:buAutoNum type="arabicPeriod"/>
            </a:pPr>
            <a:r>
              <a:rPr lang="en-US" sz="2700" dirty="0">
                <a:latin typeface="Lucida Sans Unicode" pitchFamily="34" charset="0"/>
              </a:rPr>
              <a:t>Develop “Time Outs” On and Off the Job</a:t>
            </a:r>
          </a:p>
          <a:p>
            <a:pPr marL="623887" indent="-514350">
              <a:spcBef>
                <a:spcPts val="400"/>
              </a:spcBef>
              <a:spcAft>
                <a:spcPts val="600"/>
              </a:spcAft>
              <a:buClr>
                <a:schemeClr val="accent1"/>
              </a:buClr>
              <a:buSzPct val="100000"/>
              <a:buFont typeface="+mj-lt"/>
              <a:buAutoNum type="arabicPeriod"/>
            </a:pPr>
            <a:r>
              <a:rPr lang="en-US" sz="2700" dirty="0">
                <a:latin typeface="Lucida Sans Unicode" pitchFamily="34" charset="0"/>
              </a:rPr>
              <a:t>Diversify Your Responsibilities</a:t>
            </a:r>
          </a:p>
        </p:txBody>
      </p:sp>
      <p:sp>
        <p:nvSpPr>
          <p:cNvPr id="5" name="Slide Number Placeholder 4">
            <a:extLst>
              <a:ext uri="{FF2B5EF4-FFF2-40B4-BE49-F238E27FC236}">
                <a16:creationId xmlns:a16="http://schemas.microsoft.com/office/drawing/2014/main" id="{371E18C4-0AED-4C4A-A628-0C08332902C7}"/>
              </a:ext>
            </a:extLst>
          </p:cNvPr>
          <p:cNvSpPr>
            <a:spLocks noGrp="1"/>
          </p:cNvSpPr>
          <p:nvPr>
            <p:ph type="sldNum" sz="quarter" idx="12"/>
          </p:nvPr>
        </p:nvSpPr>
        <p:spPr/>
        <p:txBody>
          <a:bodyPr/>
          <a:lstStyle/>
          <a:p>
            <a:fld id="{D085AED4-4769-446E-81C9-E15E255C1B27}" type="slidenum">
              <a:rPr lang="en-US" smtClean="0"/>
              <a:t>43</a:t>
            </a:fld>
            <a:endParaRPr lang="en-US" dirty="0"/>
          </a:p>
        </p:txBody>
      </p:sp>
    </p:spTree>
    <p:extLst>
      <p:ext uri="{BB962C8B-B14F-4D97-AF65-F5344CB8AC3E}">
        <p14:creationId xmlns:p14="http://schemas.microsoft.com/office/powerpoint/2010/main" val="36865036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E78C25-F15E-4D46-A10C-986FBDE7B771}"/>
              </a:ext>
            </a:extLst>
          </p:cNvPr>
          <p:cNvSpPr>
            <a:spLocks noGrp="1"/>
          </p:cNvSpPr>
          <p:nvPr>
            <p:ph type="title"/>
          </p:nvPr>
        </p:nvSpPr>
        <p:spPr/>
        <p:txBody>
          <a:bodyPr/>
          <a:lstStyle/>
          <a:p>
            <a:r>
              <a:rPr lang="en-US" dirty="0"/>
              <a:t>Avoiding Burnout</a:t>
            </a:r>
          </a:p>
        </p:txBody>
      </p:sp>
      <p:sp>
        <p:nvSpPr>
          <p:cNvPr id="4" name="Content Placeholder 2">
            <a:extLst>
              <a:ext uri="{FF2B5EF4-FFF2-40B4-BE49-F238E27FC236}">
                <a16:creationId xmlns:a16="http://schemas.microsoft.com/office/drawing/2014/main" id="{C6B6F79E-76B5-447D-8E28-2009EF2F37DA}"/>
              </a:ext>
            </a:extLst>
          </p:cNvPr>
          <p:cNvSpPr>
            <a:spLocks/>
          </p:cNvSpPr>
          <p:nvPr/>
        </p:nvSpPr>
        <p:spPr bwMode="auto">
          <a:xfrm>
            <a:off x="457200" y="1524000"/>
            <a:ext cx="8229600" cy="4525963"/>
          </a:xfrm>
          <a:prstGeom prst="rect">
            <a:avLst/>
          </a:prstGeom>
          <a:noFill/>
          <a:ln w="9525">
            <a:noFill/>
            <a:miter lim="800000"/>
            <a:headEnd/>
            <a:tailEnd/>
          </a:ln>
        </p:spPr>
        <p:txBody>
          <a:bodyPr/>
          <a:lstStyle/>
          <a:p>
            <a:pPr marL="365125" indent="-255588">
              <a:spcBef>
                <a:spcPts val="400"/>
              </a:spcBef>
              <a:spcAft>
                <a:spcPts val="1200"/>
              </a:spcAft>
              <a:buClr>
                <a:schemeClr val="accent1"/>
              </a:buClr>
              <a:buSzPct val="68000"/>
              <a:buFont typeface="Wingdings 3" pitchFamily="18" charset="2"/>
              <a:buChar char=""/>
            </a:pPr>
            <a:r>
              <a:rPr lang="en-US" sz="2700" dirty="0">
                <a:latin typeface="Lucida Sans Unicode" pitchFamily="34" charset="0"/>
              </a:rPr>
              <a:t>Be Informed About Your Position</a:t>
            </a:r>
          </a:p>
          <a:p>
            <a:pPr marL="1143000" lvl="2" indent="-228600">
              <a:spcBef>
                <a:spcPts val="350"/>
              </a:spcBef>
              <a:spcAft>
                <a:spcPts val="1200"/>
              </a:spcAft>
              <a:buClr>
                <a:srgbClr val="C38E41"/>
              </a:buClr>
              <a:buSzPct val="100000"/>
              <a:buFont typeface="Wingdings 3" pitchFamily="18" charset="2"/>
              <a:buChar char="}"/>
            </a:pPr>
            <a:r>
              <a:rPr lang="en-US" sz="2400" dirty="0">
                <a:latin typeface="Lucida Sans Unicode" pitchFamily="34" charset="0"/>
              </a:rPr>
              <a:t>Role Clarity is a Buffer for Stress and Burnout</a:t>
            </a:r>
          </a:p>
          <a:p>
            <a:pPr marL="1143000" lvl="2" indent="-228600">
              <a:spcBef>
                <a:spcPts val="350"/>
              </a:spcBef>
              <a:spcAft>
                <a:spcPts val="1200"/>
              </a:spcAft>
              <a:buClr>
                <a:srgbClr val="C38E41"/>
              </a:buClr>
              <a:buSzPct val="100000"/>
              <a:buFont typeface="Wingdings 3" pitchFamily="18" charset="2"/>
              <a:buChar char="}"/>
            </a:pPr>
            <a:r>
              <a:rPr lang="en-US" sz="2400" dirty="0">
                <a:latin typeface="Lucida Sans Unicode" pitchFamily="34" charset="0"/>
              </a:rPr>
              <a:t>Asking For Guidance from Supervisors is a Buffer for Stress and Burnout</a:t>
            </a:r>
          </a:p>
          <a:p>
            <a:pPr marL="1143000" lvl="2" indent="-228600">
              <a:spcBef>
                <a:spcPts val="350"/>
              </a:spcBef>
              <a:spcAft>
                <a:spcPts val="1200"/>
              </a:spcAft>
              <a:buClr>
                <a:srgbClr val="C38E41"/>
              </a:buClr>
              <a:buSzPct val="100000"/>
              <a:buFont typeface="Wingdings 3" pitchFamily="18" charset="2"/>
              <a:buChar char="}"/>
            </a:pPr>
            <a:r>
              <a:rPr lang="en-US" sz="2400" dirty="0">
                <a:latin typeface="Lucida Sans Unicode" pitchFamily="34" charset="0"/>
              </a:rPr>
              <a:t>Actively Participate in Regular and Ongoing Clinical Supervision is Buffer for Stress and Burnout.</a:t>
            </a:r>
          </a:p>
        </p:txBody>
      </p:sp>
      <p:sp>
        <p:nvSpPr>
          <p:cNvPr id="5" name="Slide Number Placeholder 4">
            <a:extLst>
              <a:ext uri="{FF2B5EF4-FFF2-40B4-BE49-F238E27FC236}">
                <a16:creationId xmlns:a16="http://schemas.microsoft.com/office/drawing/2014/main" id="{2B8DA542-BBF4-4F92-9782-7AE0B3352219}"/>
              </a:ext>
            </a:extLst>
          </p:cNvPr>
          <p:cNvSpPr>
            <a:spLocks noGrp="1"/>
          </p:cNvSpPr>
          <p:nvPr>
            <p:ph type="sldNum" sz="quarter" idx="12"/>
          </p:nvPr>
        </p:nvSpPr>
        <p:spPr/>
        <p:txBody>
          <a:bodyPr/>
          <a:lstStyle/>
          <a:p>
            <a:fld id="{D085AED4-4769-446E-81C9-E15E255C1B27}" type="slidenum">
              <a:rPr lang="en-US" smtClean="0"/>
              <a:t>44</a:t>
            </a:fld>
            <a:endParaRPr lang="en-US" dirty="0"/>
          </a:p>
        </p:txBody>
      </p:sp>
    </p:spTree>
    <p:extLst>
      <p:ext uri="{BB962C8B-B14F-4D97-AF65-F5344CB8AC3E}">
        <p14:creationId xmlns:p14="http://schemas.microsoft.com/office/powerpoint/2010/main" val="190761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E78C25-F15E-4D46-A10C-986FBDE7B771}"/>
              </a:ext>
            </a:extLst>
          </p:cNvPr>
          <p:cNvSpPr>
            <a:spLocks noGrp="1"/>
          </p:cNvSpPr>
          <p:nvPr>
            <p:ph type="title"/>
          </p:nvPr>
        </p:nvSpPr>
        <p:spPr/>
        <p:txBody>
          <a:bodyPr/>
          <a:lstStyle/>
          <a:p>
            <a:r>
              <a:rPr lang="en-US" dirty="0"/>
              <a:t>Avoiding Burnout</a:t>
            </a:r>
          </a:p>
        </p:txBody>
      </p:sp>
      <p:sp>
        <p:nvSpPr>
          <p:cNvPr id="5" name="Content Placeholder 2">
            <a:extLst>
              <a:ext uri="{FF2B5EF4-FFF2-40B4-BE49-F238E27FC236}">
                <a16:creationId xmlns:a16="http://schemas.microsoft.com/office/drawing/2014/main" id="{0A9D2264-72BA-40FD-B34B-08EFF02BFDE8}"/>
              </a:ext>
            </a:extLst>
          </p:cNvPr>
          <p:cNvSpPr>
            <a:spLocks/>
          </p:cNvSpPr>
          <p:nvPr/>
        </p:nvSpPr>
        <p:spPr bwMode="auto">
          <a:xfrm>
            <a:off x="457200" y="1371600"/>
            <a:ext cx="8229600" cy="4525963"/>
          </a:xfrm>
          <a:prstGeom prst="rect">
            <a:avLst/>
          </a:prstGeom>
          <a:noFill/>
          <a:ln w="9525">
            <a:noFill/>
            <a:miter lim="800000"/>
            <a:headEnd/>
            <a:tailEnd/>
          </a:ln>
        </p:spPr>
        <p:txBody>
          <a:bodyPr/>
          <a:lstStyle/>
          <a:p>
            <a:pPr marL="365125" indent="-255588">
              <a:spcAft>
                <a:spcPts val="1200"/>
              </a:spcAft>
              <a:buClr>
                <a:schemeClr val="accent1"/>
              </a:buClr>
              <a:buSzPct val="68000"/>
              <a:buFont typeface="Wingdings 3" pitchFamily="18" charset="2"/>
              <a:buChar char=""/>
            </a:pPr>
            <a:r>
              <a:rPr lang="en-US" sz="2700" dirty="0">
                <a:latin typeface="Lucida Sans Unicode" pitchFamily="34" charset="0"/>
              </a:rPr>
              <a:t>Identify Your Goals and Evaluate a Position Accordingly Before You Say Yes</a:t>
            </a:r>
            <a:endParaRPr lang="en-US" sz="1000" dirty="0">
              <a:latin typeface="Lucida Sans Unicode" pitchFamily="34" charset="0"/>
            </a:endParaRPr>
          </a:p>
          <a:p>
            <a:pPr marL="1143000" lvl="2" indent="-228600">
              <a:spcAft>
                <a:spcPts val="1200"/>
              </a:spcAft>
              <a:buClr>
                <a:srgbClr val="C38E41"/>
              </a:buClr>
              <a:buSzPct val="100000"/>
              <a:buFont typeface="Wingdings 3" pitchFamily="18" charset="2"/>
              <a:buChar char="}"/>
            </a:pPr>
            <a:r>
              <a:rPr lang="en-US" sz="2400" dirty="0">
                <a:latin typeface="Lucida Sans Unicode" pitchFamily="34" charset="0"/>
              </a:rPr>
              <a:t>Professional growth does not always equate with promotions or positions of status.</a:t>
            </a:r>
          </a:p>
          <a:p>
            <a:pPr marL="1143000" lvl="2" indent="-228600">
              <a:spcAft>
                <a:spcPts val="1200"/>
              </a:spcAft>
              <a:buClr>
                <a:srgbClr val="C38E41"/>
              </a:buClr>
              <a:buSzPct val="100000"/>
              <a:buFont typeface="Wingdings 3" pitchFamily="18" charset="2"/>
              <a:buChar char="}"/>
            </a:pPr>
            <a:r>
              <a:rPr lang="en-US" sz="2400" dirty="0">
                <a:latin typeface="Lucida Sans Unicode" pitchFamily="34" charset="0"/>
              </a:rPr>
              <a:t>Understand your work as a part of your life</a:t>
            </a:r>
          </a:p>
          <a:p>
            <a:pPr marL="1143000" lvl="2" indent="-228600">
              <a:spcAft>
                <a:spcPts val="1200"/>
              </a:spcAft>
              <a:buClr>
                <a:srgbClr val="C38E41"/>
              </a:buClr>
              <a:buSzPct val="100000"/>
              <a:buFont typeface="Wingdings 3" pitchFamily="18" charset="2"/>
              <a:buChar char="}"/>
            </a:pPr>
            <a:r>
              <a:rPr lang="en-US" sz="2400" dirty="0">
                <a:latin typeface="Lucida Sans Unicode" pitchFamily="34" charset="0"/>
              </a:rPr>
              <a:t>When the Role Changes, Evaluate your Ability to Perform to the New Standard and Ask for Support</a:t>
            </a:r>
          </a:p>
          <a:p>
            <a:pPr marL="1143000" lvl="2" indent="-228600">
              <a:spcBef>
                <a:spcPts val="350"/>
              </a:spcBef>
              <a:buClr>
                <a:schemeClr val="accent2"/>
              </a:buClr>
              <a:buSzPct val="100000"/>
              <a:buFont typeface="Wingdings 2" pitchFamily="18" charset="2"/>
              <a:buChar char=""/>
            </a:pPr>
            <a:endParaRPr lang="en-US" sz="2400" dirty="0">
              <a:latin typeface="Lucida Sans Unicode" pitchFamily="34" charset="0"/>
            </a:endParaRPr>
          </a:p>
        </p:txBody>
      </p:sp>
      <p:sp>
        <p:nvSpPr>
          <p:cNvPr id="2" name="Slide Number Placeholder 1">
            <a:extLst>
              <a:ext uri="{FF2B5EF4-FFF2-40B4-BE49-F238E27FC236}">
                <a16:creationId xmlns:a16="http://schemas.microsoft.com/office/drawing/2014/main" id="{DCF9F9BF-F87B-49FE-8301-2C76799074B6}"/>
              </a:ext>
            </a:extLst>
          </p:cNvPr>
          <p:cNvSpPr>
            <a:spLocks noGrp="1"/>
          </p:cNvSpPr>
          <p:nvPr>
            <p:ph type="sldNum" sz="quarter" idx="12"/>
          </p:nvPr>
        </p:nvSpPr>
        <p:spPr/>
        <p:txBody>
          <a:bodyPr/>
          <a:lstStyle/>
          <a:p>
            <a:fld id="{D085AED4-4769-446E-81C9-E15E255C1B27}" type="slidenum">
              <a:rPr lang="en-US" smtClean="0"/>
              <a:t>45</a:t>
            </a:fld>
            <a:endParaRPr lang="en-US" dirty="0"/>
          </a:p>
        </p:txBody>
      </p:sp>
    </p:spTree>
    <p:extLst>
      <p:ext uri="{BB962C8B-B14F-4D97-AF65-F5344CB8AC3E}">
        <p14:creationId xmlns:p14="http://schemas.microsoft.com/office/powerpoint/2010/main" val="19847121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E78C25-F15E-4D46-A10C-986FBDE7B771}"/>
              </a:ext>
            </a:extLst>
          </p:cNvPr>
          <p:cNvSpPr>
            <a:spLocks noGrp="1"/>
          </p:cNvSpPr>
          <p:nvPr>
            <p:ph type="title"/>
          </p:nvPr>
        </p:nvSpPr>
        <p:spPr/>
        <p:txBody>
          <a:bodyPr/>
          <a:lstStyle/>
          <a:p>
            <a:r>
              <a:rPr lang="en-US" dirty="0"/>
              <a:t>Avoiding Burnout</a:t>
            </a:r>
          </a:p>
        </p:txBody>
      </p:sp>
      <p:sp>
        <p:nvSpPr>
          <p:cNvPr id="4" name="Content Placeholder 2">
            <a:extLst>
              <a:ext uri="{FF2B5EF4-FFF2-40B4-BE49-F238E27FC236}">
                <a16:creationId xmlns:a16="http://schemas.microsoft.com/office/drawing/2014/main" id="{C010C5BC-C262-462A-B2F5-A48EEDB561DB}"/>
              </a:ext>
            </a:extLst>
          </p:cNvPr>
          <p:cNvSpPr>
            <a:spLocks/>
          </p:cNvSpPr>
          <p:nvPr/>
        </p:nvSpPr>
        <p:spPr bwMode="auto">
          <a:xfrm>
            <a:off x="457200" y="1295400"/>
            <a:ext cx="8229600" cy="4800600"/>
          </a:xfrm>
          <a:prstGeom prst="rect">
            <a:avLst/>
          </a:prstGeom>
          <a:noFill/>
          <a:ln w="9525">
            <a:noFill/>
            <a:miter lim="800000"/>
            <a:headEnd/>
            <a:tailEnd/>
          </a:ln>
        </p:spPr>
        <p:txBody>
          <a:bodyPr/>
          <a:lstStyle/>
          <a:p>
            <a:pPr marL="365125" indent="-255588">
              <a:spcBef>
                <a:spcPts val="400"/>
              </a:spcBef>
              <a:spcAft>
                <a:spcPts val="600"/>
              </a:spcAft>
              <a:buClr>
                <a:schemeClr val="accent1"/>
              </a:buClr>
              <a:buSzPct val="68000"/>
              <a:buFont typeface="Wingdings 3" pitchFamily="18" charset="2"/>
              <a:buChar char=""/>
            </a:pPr>
            <a:r>
              <a:rPr lang="en-US" sz="2700" dirty="0">
                <a:latin typeface="Lucida Sans Unicode" pitchFamily="34" charset="0"/>
              </a:rPr>
              <a:t>Maintain Your Own Growth at all Costs</a:t>
            </a:r>
            <a:endParaRPr lang="en-US" sz="1000" dirty="0">
              <a:latin typeface="Lucida Sans Unicode" pitchFamily="34" charset="0"/>
            </a:endParaRPr>
          </a:p>
          <a:p>
            <a:pPr marL="1143000" lvl="2" indent="-228600">
              <a:spcBef>
                <a:spcPts val="350"/>
              </a:spcBef>
              <a:spcAft>
                <a:spcPts val="600"/>
              </a:spcAft>
              <a:buClr>
                <a:srgbClr val="C38E41"/>
              </a:buClr>
              <a:buSzPct val="100000"/>
              <a:buFont typeface="Wingdings 3" pitchFamily="18" charset="2"/>
              <a:buChar char="}"/>
            </a:pPr>
            <a:r>
              <a:rPr lang="en-US" sz="2400" dirty="0">
                <a:latin typeface="Lucida Sans Unicode" pitchFamily="34" charset="0"/>
              </a:rPr>
              <a:t>Losing track of individual needs in the needs of the client leads to disillusionment</a:t>
            </a:r>
          </a:p>
          <a:p>
            <a:pPr marL="1143000" lvl="2" indent="-228600">
              <a:spcBef>
                <a:spcPts val="350"/>
              </a:spcBef>
              <a:spcAft>
                <a:spcPts val="600"/>
              </a:spcAft>
              <a:buClr>
                <a:srgbClr val="C38E41"/>
              </a:buClr>
              <a:buSzPct val="100000"/>
              <a:buFont typeface="Wingdings 3" pitchFamily="18" charset="2"/>
              <a:buChar char="}"/>
            </a:pPr>
            <a:r>
              <a:rPr lang="en-US" sz="2400" dirty="0">
                <a:latin typeface="Lucida Sans Unicode" pitchFamily="34" charset="0"/>
              </a:rPr>
              <a:t>Develop Personalized Methods of Managing Stress</a:t>
            </a:r>
          </a:p>
          <a:p>
            <a:pPr marL="1143000" lvl="2" indent="-228600">
              <a:spcBef>
                <a:spcPts val="350"/>
              </a:spcBef>
              <a:spcAft>
                <a:spcPts val="600"/>
              </a:spcAft>
              <a:buClr>
                <a:srgbClr val="C38E41"/>
              </a:buClr>
              <a:buSzPct val="100000"/>
              <a:buFont typeface="Wingdings 3" pitchFamily="18" charset="2"/>
              <a:buChar char="}"/>
            </a:pPr>
            <a:r>
              <a:rPr lang="en-US" sz="2400" dirty="0">
                <a:latin typeface="Lucida Sans Unicode" pitchFamily="34" charset="0"/>
              </a:rPr>
              <a:t>Seek Lifestyle Balance</a:t>
            </a:r>
          </a:p>
          <a:p>
            <a:pPr marL="1143000" lvl="2" indent="-228600">
              <a:spcBef>
                <a:spcPts val="350"/>
              </a:spcBef>
              <a:spcAft>
                <a:spcPts val="600"/>
              </a:spcAft>
              <a:buClr>
                <a:srgbClr val="C38E41"/>
              </a:buClr>
              <a:buSzPct val="100000"/>
              <a:buFont typeface="Wingdings 3" pitchFamily="18" charset="2"/>
              <a:buChar char="}"/>
            </a:pPr>
            <a:r>
              <a:rPr lang="en-US" sz="2400" dirty="0">
                <a:latin typeface="Lucida Sans Unicode" pitchFamily="34" charset="0"/>
              </a:rPr>
              <a:t>Have Strategies for Managing “out of balance times”</a:t>
            </a:r>
          </a:p>
          <a:p>
            <a:pPr marL="1143000" lvl="2" indent="-228600">
              <a:spcBef>
                <a:spcPts val="350"/>
              </a:spcBef>
              <a:spcAft>
                <a:spcPts val="600"/>
              </a:spcAft>
              <a:buClr>
                <a:srgbClr val="C38E41"/>
              </a:buClr>
              <a:buSzPct val="100000"/>
              <a:buFont typeface="Wingdings 3" pitchFamily="18" charset="2"/>
              <a:buChar char="}"/>
            </a:pPr>
            <a:r>
              <a:rPr lang="en-US" sz="2400" dirty="0">
                <a:latin typeface="Lucida Sans Unicode" pitchFamily="34" charset="0"/>
              </a:rPr>
              <a:t>Be Prepared to Recognize and Respond to Early Warning Signs</a:t>
            </a:r>
          </a:p>
          <a:p>
            <a:pPr marL="1143000" lvl="2" indent="-228600">
              <a:spcBef>
                <a:spcPts val="350"/>
              </a:spcBef>
              <a:spcAft>
                <a:spcPts val="600"/>
              </a:spcAft>
              <a:buClr>
                <a:srgbClr val="C38E41"/>
              </a:buClr>
              <a:buSzPct val="100000"/>
              <a:buFont typeface="Wingdings 3" pitchFamily="18" charset="2"/>
              <a:buChar char="}"/>
            </a:pPr>
            <a:r>
              <a:rPr lang="en-US" sz="2400" dirty="0">
                <a:latin typeface="Lucida Sans Unicode" pitchFamily="34" charset="0"/>
              </a:rPr>
              <a:t>Laugh</a:t>
            </a:r>
          </a:p>
          <a:p>
            <a:pPr marL="1143000" lvl="2" indent="-228600">
              <a:spcBef>
                <a:spcPts val="350"/>
              </a:spcBef>
              <a:buClr>
                <a:schemeClr val="accent2"/>
              </a:buClr>
              <a:buSzPct val="100000"/>
              <a:buFont typeface="Wingdings 2" pitchFamily="18" charset="2"/>
              <a:buChar char=""/>
            </a:pPr>
            <a:endParaRPr lang="en-US" sz="2400" dirty="0">
              <a:latin typeface="Lucida Sans Unicode" pitchFamily="34" charset="0"/>
            </a:endParaRPr>
          </a:p>
        </p:txBody>
      </p:sp>
      <p:sp>
        <p:nvSpPr>
          <p:cNvPr id="2" name="Slide Number Placeholder 1">
            <a:extLst>
              <a:ext uri="{FF2B5EF4-FFF2-40B4-BE49-F238E27FC236}">
                <a16:creationId xmlns:a16="http://schemas.microsoft.com/office/drawing/2014/main" id="{703909DB-1340-4630-BDD1-25EAA5767770}"/>
              </a:ext>
            </a:extLst>
          </p:cNvPr>
          <p:cNvSpPr>
            <a:spLocks noGrp="1"/>
          </p:cNvSpPr>
          <p:nvPr>
            <p:ph type="sldNum" sz="quarter" idx="12"/>
          </p:nvPr>
        </p:nvSpPr>
        <p:spPr/>
        <p:txBody>
          <a:bodyPr/>
          <a:lstStyle/>
          <a:p>
            <a:fld id="{D085AED4-4769-446E-81C9-E15E255C1B27}" type="slidenum">
              <a:rPr lang="en-US" smtClean="0"/>
              <a:t>46</a:t>
            </a:fld>
            <a:endParaRPr lang="en-US" dirty="0"/>
          </a:p>
        </p:txBody>
      </p:sp>
    </p:spTree>
    <p:extLst>
      <p:ext uri="{BB962C8B-B14F-4D97-AF65-F5344CB8AC3E}">
        <p14:creationId xmlns:p14="http://schemas.microsoft.com/office/powerpoint/2010/main" val="225069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E78C25-F15E-4D46-A10C-986FBDE7B771}"/>
              </a:ext>
            </a:extLst>
          </p:cNvPr>
          <p:cNvSpPr>
            <a:spLocks noGrp="1"/>
          </p:cNvSpPr>
          <p:nvPr>
            <p:ph type="title"/>
          </p:nvPr>
        </p:nvSpPr>
        <p:spPr/>
        <p:txBody>
          <a:bodyPr/>
          <a:lstStyle/>
          <a:p>
            <a:r>
              <a:rPr lang="en-US" dirty="0"/>
              <a:t>Ethical Issues</a:t>
            </a:r>
          </a:p>
        </p:txBody>
      </p:sp>
      <p:sp>
        <p:nvSpPr>
          <p:cNvPr id="4" name="Content Placeholder 2">
            <a:extLst>
              <a:ext uri="{FF2B5EF4-FFF2-40B4-BE49-F238E27FC236}">
                <a16:creationId xmlns:a16="http://schemas.microsoft.com/office/drawing/2014/main" id="{D9D9A2D8-5573-48A0-A5AB-A1C8E5FAB952}"/>
              </a:ext>
            </a:extLst>
          </p:cNvPr>
          <p:cNvSpPr txBox="1">
            <a:spLocks/>
          </p:cNvSpPr>
          <p:nvPr/>
        </p:nvSpPr>
        <p:spPr>
          <a:xfrm>
            <a:off x="228600" y="1524001"/>
            <a:ext cx="8686800" cy="4191000"/>
          </a:xfrm>
          <a:prstGeom prst="rect">
            <a:avLst/>
          </a:prstGeom>
        </p:spPr>
        <p:txBody>
          <a:bodyPr>
            <a:normAutofit fontScale="92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609600" indent="-609600">
              <a:spcAft>
                <a:spcPts val="600"/>
              </a:spcAft>
            </a:pPr>
            <a:r>
              <a:rPr lang="en-US" sz="1900" dirty="0">
                <a:latin typeface="Lucida Sans Unicode" pitchFamily="34" charset="0"/>
              </a:rPr>
              <a:t>Ethical decision-making is a continuous, active process.</a:t>
            </a:r>
          </a:p>
          <a:p>
            <a:pPr marL="609600" indent="-609600">
              <a:spcAft>
                <a:spcPts val="600"/>
              </a:spcAft>
            </a:pPr>
            <a:r>
              <a:rPr lang="en-US" sz="1900" dirty="0">
                <a:latin typeface="Lucida Sans Unicode" pitchFamily="34" charset="0"/>
              </a:rPr>
              <a:t>Ethical standards are not a cookbook. They tell you what to do, not always how.</a:t>
            </a:r>
          </a:p>
          <a:p>
            <a:pPr marL="609600" indent="-609600">
              <a:spcAft>
                <a:spcPts val="600"/>
              </a:spcAft>
            </a:pPr>
            <a:r>
              <a:rPr lang="en-US" sz="1900" dirty="0">
                <a:latin typeface="Lucida Sans Unicode" pitchFamily="34" charset="0"/>
              </a:rPr>
              <a:t>Each situation is unique. Therefore, it is imperative that all personnel learn how to “think ethically” and how to make sound legal and ethical decisions.</a:t>
            </a:r>
          </a:p>
          <a:p>
            <a:pPr marL="609600" indent="-609600">
              <a:spcAft>
                <a:spcPts val="600"/>
              </a:spcAft>
            </a:pPr>
            <a:r>
              <a:rPr lang="en-US" sz="1900" dirty="0">
                <a:latin typeface="Lucida Sans Unicode" pitchFamily="34" charset="0"/>
              </a:rPr>
              <a:t>The most complex ethical issues arise in the context of two ethical behaviors that conflict; for instance, when a counselor wants to respect the privacy and confidentiality of a client, but it is in the client’s best interest for the counselor to contact someone else about his or her care.</a:t>
            </a:r>
          </a:p>
          <a:p>
            <a:pPr marL="609600" indent="-609600">
              <a:spcAft>
                <a:spcPts val="600"/>
              </a:spcAft>
            </a:pPr>
            <a:r>
              <a:rPr lang="en-US" sz="1900" dirty="0">
                <a:latin typeface="Lucida Sans Unicode" pitchFamily="34" charset="0"/>
              </a:rPr>
              <a:t>Therapy is conducted by fallible beings; people make mistakes—hopefully, minor ones.</a:t>
            </a:r>
          </a:p>
          <a:p>
            <a:pPr marL="609600" indent="-609600">
              <a:spcAft>
                <a:spcPts val="600"/>
              </a:spcAft>
            </a:pPr>
            <a:r>
              <a:rPr lang="en-US" sz="1900" dirty="0">
                <a:latin typeface="Lucida Sans Unicode" pitchFamily="34" charset="0"/>
              </a:rPr>
              <a:t>Sometimes the answers to ethical and legal questions are elusive. Ask a dozen people, and you’ll likely get twelve different points of view.</a:t>
            </a:r>
          </a:p>
          <a:p>
            <a:pPr marL="609600" indent="-609600">
              <a:buFont typeface="Wingdings 3" pitchFamily="18" charset="2"/>
              <a:buNone/>
            </a:pPr>
            <a:endParaRPr lang="en-US" sz="2000" dirty="0">
              <a:latin typeface="Lucida Sans Unicode" pitchFamily="34" charset="0"/>
            </a:endParaRPr>
          </a:p>
          <a:p>
            <a:pPr marL="609600" indent="-609600">
              <a:buFont typeface="Wingdings 3" pitchFamily="18" charset="2"/>
              <a:buNone/>
            </a:pPr>
            <a:endParaRPr lang="en-US" dirty="0">
              <a:latin typeface="Lucida Sans Unicode" pitchFamily="34" charset="0"/>
            </a:endParaRPr>
          </a:p>
        </p:txBody>
      </p:sp>
      <p:sp>
        <p:nvSpPr>
          <p:cNvPr id="5" name="Slide Number Placeholder 4">
            <a:extLst>
              <a:ext uri="{FF2B5EF4-FFF2-40B4-BE49-F238E27FC236}">
                <a16:creationId xmlns:a16="http://schemas.microsoft.com/office/drawing/2014/main" id="{E790EC7E-56BD-4B9E-8D01-2260F9155C32}"/>
              </a:ext>
            </a:extLst>
          </p:cNvPr>
          <p:cNvSpPr>
            <a:spLocks noGrp="1"/>
          </p:cNvSpPr>
          <p:nvPr>
            <p:ph type="sldNum" sz="quarter" idx="12"/>
          </p:nvPr>
        </p:nvSpPr>
        <p:spPr/>
        <p:txBody>
          <a:bodyPr/>
          <a:lstStyle/>
          <a:p>
            <a:fld id="{D085AED4-4769-446E-81C9-E15E255C1B27}" type="slidenum">
              <a:rPr lang="en-US" smtClean="0"/>
              <a:t>47</a:t>
            </a:fld>
            <a:endParaRPr lang="en-US" dirty="0"/>
          </a:p>
        </p:txBody>
      </p:sp>
    </p:spTree>
    <p:extLst>
      <p:ext uri="{BB962C8B-B14F-4D97-AF65-F5344CB8AC3E}">
        <p14:creationId xmlns:p14="http://schemas.microsoft.com/office/powerpoint/2010/main" val="3603537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E78C25-F15E-4D46-A10C-986FBDE7B771}"/>
              </a:ext>
            </a:extLst>
          </p:cNvPr>
          <p:cNvSpPr>
            <a:spLocks noGrp="1"/>
          </p:cNvSpPr>
          <p:nvPr>
            <p:ph type="title"/>
          </p:nvPr>
        </p:nvSpPr>
        <p:spPr/>
        <p:txBody>
          <a:bodyPr/>
          <a:lstStyle/>
          <a:p>
            <a:r>
              <a:rPr lang="en-US" dirty="0"/>
              <a:t>References</a:t>
            </a:r>
          </a:p>
        </p:txBody>
      </p:sp>
      <p:sp>
        <p:nvSpPr>
          <p:cNvPr id="4" name="Content Placeholder 2">
            <a:extLst>
              <a:ext uri="{FF2B5EF4-FFF2-40B4-BE49-F238E27FC236}">
                <a16:creationId xmlns:a16="http://schemas.microsoft.com/office/drawing/2014/main" id="{490D09D3-29C3-4EDF-8CD1-530C80A98EFF}"/>
              </a:ext>
            </a:extLst>
          </p:cNvPr>
          <p:cNvSpPr txBox="1">
            <a:spLocks/>
          </p:cNvSpPr>
          <p:nvPr/>
        </p:nvSpPr>
        <p:spPr>
          <a:xfrm>
            <a:off x="228600" y="1143000"/>
            <a:ext cx="8686800" cy="4876800"/>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609600" indent="-609600">
              <a:buClr>
                <a:srgbClr val="BE854C"/>
              </a:buClr>
              <a:buSzPct val="65000"/>
              <a:buFont typeface="Wingdings 3" pitchFamily="18" charset="2"/>
              <a:buNone/>
            </a:pPr>
            <a:r>
              <a:rPr lang="en-US" sz="1400" b="1">
                <a:latin typeface="Lucida Sans Unicode" pitchFamily="34" charset="0"/>
              </a:rPr>
              <a:t>	</a:t>
            </a:r>
          </a:p>
          <a:p>
            <a:pPr marL="609600" indent="-609600">
              <a:buClr>
                <a:srgbClr val="BE854C"/>
              </a:buClr>
              <a:buSzPct val="65000"/>
              <a:buFont typeface="Wingdings 3" pitchFamily="18" charset="2"/>
              <a:buNone/>
            </a:pPr>
            <a:r>
              <a:rPr lang="en-US" sz="1400" b="1"/>
              <a:t>	</a:t>
            </a:r>
            <a:r>
              <a:rPr lang="en-US" sz="1400"/>
              <a:t>Center for Substance Abuse Treatment. </a:t>
            </a:r>
            <a:r>
              <a:rPr lang="en-US" sz="1400" i="1"/>
              <a:t>Clinical Supervision and Professional Development of the Substance Abuse Counselor</a:t>
            </a:r>
            <a:r>
              <a:rPr lang="en-US" sz="1400"/>
              <a:t>. Treatment Improvement Protocol (TIP) Series 52. DHHS Publication No. (SMA) 09-4435. Rockville, MD: Substance Abuse and Mental Health Services Administration, 2009. </a:t>
            </a:r>
          </a:p>
          <a:p>
            <a:pPr marL="609600" indent="-609600">
              <a:buClr>
                <a:srgbClr val="BE854C"/>
              </a:buClr>
              <a:buSzPct val="65000"/>
              <a:buFont typeface="Wingdings 3" pitchFamily="18" charset="2"/>
              <a:buNone/>
            </a:pPr>
            <a:endParaRPr lang="en-US" sz="1400"/>
          </a:p>
          <a:p>
            <a:pPr marL="609600" indent="-609600">
              <a:buFont typeface="Wingdings 3" pitchFamily="18" charset="2"/>
              <a:buNone/>
            </a:pPr>
            <a:r>
              <a:rPr lang="en-US" sz="1400"/>
              <a:t>	Center for Substance Abuse Treatment. Competencies for Substance Abuse Treatment Clinical Supervisors. Technical Assistance Publication (TAP) Series 21-A. DHHS Publication No. (SMA) 08-4243. Rockville, MD: Substance Abuse and Mental Health Services Administration, 2007; reprinted 2008.</a:t>
            </a:r>
          </a:p>
          <a:p>
            <a:pPr marL="609600" indent="-609600">
              <a:buFont typeface="Wingdings 3" pitchFamily="18" charset="2"/>
              <a:buNone/>
            </a:pPr>
            <a:endParaRPr lang="en-US" sz="1400"/>
          </a:p>
          <a:p>
            <a:pPr marL="609600" indent="-609600">
              <a:buFont typeface="Wingdings 3" pitchFamily="18" charset="2"/>
              <a:buNone/>
            </a:pPr>
            <a:r>
              <a:rPr lang="en-US" sz="1400"/>
              <a:t>	Neumann, D.A. and Gamble, S.J. 2009. Issues in the professional development of psychotherapists: Countertransference, and vicarious traumatization in the new trauma therapist. Psychotherapy, 32 (2), 341-347. </a:t>
            </a:r>
          </a:p>
          <a:p>
            <a:pPr marL="609600" indent="-609600">
              <a:buFont typeface="Wingdings 3" pitchFamily="18" charset="2"/>
              <a:buNone/>
            </a:pPr>
            <a:endParaRPr lang="en-US" sz="1400"/>
          </a:p>
          <a:p>
            <a:pPr marL="609600" indent="-609600">
              <a:buFont typeface="Wingdings 3" pitchFamily="18" charset="2"/>
              <a:buNone/>
            </a:pPr>
            <a:r>
              <a:rPr lang="en-US" sz="1400"/>
              <a:t>	</a:t>
            </a:r>
            <a:r>
              <a:rPr lang="en-US" sz="1400">
                <a:hlinkClick r:id="rId2"/>
              </a:rPr>
              <a:t>http://community.nicic.gov/blogs/mentalhealth/archive/2011/03/11/vicarious-traumatization-a-guide-to-recognizing-responding-to-and-preventing-a-serious-consequence-of-providing-mental-health-care-in-jails-prisons-and-community-corrections.aspx</a:t>
            </a:r>
            <a:r>
              <a:rPr lang="en-US" sz="1400"/>
              <a:t> </a:t>
            </a:r>
          </a:p>
          <a:p>
            <a:pPr marL="609600" indent="-609600">
              <a:buFont typeface="Wingdings 3" pitchFamily="18" charset="2"/>
              <a:buNone/>
            </a:pPr>
            <a:endParaRPr lang="en-US" sz="1400"/>
          </a:p>
          <a:p>
            <a:pPr marL="609600" indent="-609600">
              <a:buFont typeface="Wingdings 3" pitchFamily="18" charset="2"/>
              <a:buNone/>
            </a:pPr>
            <a:endParaRPr lang="en-US" sz="1600"/>
          </a:p>
          <a:p>
            <a:pPr marL="609600" indent="-609600">
              <a:buClr>
                <a:srgbClr val="BE854C"/>
              </a:buClr>
              <a:buSzPct val="65000"/>
              <a:buFont typeface="Wingdings 3" pitchFamily="18" charset="2"/>
              <a:buNone/>
            </a:pPr>
            <a:endParaRPr lang="en-US" sz="1600"/>
          </a:p>
          <a:p>
            <a:pPr marL="609600" indent="-609600">
              <a:buClr>
                <a:srgbClr val="BE854C"/>
              </a:buClr>
              <a:buSzPct val="65000"/>
              <a:buFont typeface="Wingdings 3" pitchFamily="18" charset="2"/>
              <a:buNone/>
            </a:pPr>
            <a:endParaRPr lang="en-US" sz="1800" dirty="0">
              <a:latin typeface="Lucida Sans Unicode" pitchFamily="34" charset="0"/>
            </a:endParaRPr>
          </a:p>
        </p:txBody>
      </p:sp>
      <p:sp>
        <p:nvSpPr>
          <p:cNvPr id="5" name="Slide Number Placeholder 4">
            <a:extLst>
              <a:ext uri="{FF2B5EF4-FFF2-40B4-BE49-F238E27FC236}">
                <a16:creationId xmlns:a16="http://schemas.microsoft.com/office/drawing/2014/main" id="{79FD28F7-57B3-4713-B506-332BB4903D40}"/>
              </a:ext>
            </a:extLst>
          </p:cNvPr>
          <p:cNvSpPr>
            <a:spLocks noGrp="1"/>
          </p:cNvSpPr>
          <p:nvPr>
            <p:ph type="sldNum" sz="quarter" idx="12"/>
          </p:nvPr>
        </p:nvSpPr>
        <p:spPr/>
        <p:txBody>
          <a:bodyPr/>
          <a:lstStyle/>
          <a:p>
            <a:fld id="{D085AED4-4769-446E-81C9-E15E255C1B27}" type="slidenum">
              <a:rPr lang="en-US" smtClean="0"/>
              <a:t>48</a:t>
            </a:fld>
            <a:endParaRPr lang="en-US" dirty="0"/>
          </a:p>
        </p:txBody>
      </p:sp>
    </p:spTree>
    <p:extLst>
      <p:ext uri="{BB962C8B-B14F-4D97-AF65-F5344CB8AC3E}">
        <p14:creationId xmlns:p14="http://schemas.microsoft.com/office/powerpoint/2010/main" val="34072127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6A92"/>
                </a:solidFill>
                <a:effectLst/>
                <a:uLnTx/>
                <a:uFillTx/>
                <a:latin typeface="Calibri"/>
                <a:ea typeface="+mn-ea"/>
                <a:cs typeface="+mn-cs"/>
              </a:rPr>
              <a:t>Questions?</a:t>
            </a:r>
          </a:p>
        </p:txBody>
      </p:sp>
      <p:pic>
        <p:nvPicPr>
          <p:cNvPr id="6349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95EBB63-6C47-4304-A44E-B4F47603A08E}" type="slidenum">
              <a:rPr kumimoji="0" lang="en-US" alt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49</a:t>
            </a:fld>
            <a:endPar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Content Placeholder 2"/>
          <p:cNvSpPr txBox="1">
            <a:spLocks/>
          </p:cNvSpPr>
          <p:nvPr/>
        </p:nvSpPr>
        <p:spPr bwMode="auto">
          <a:xfrm>
            <a:off x="457200" y="1752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Type your question in the Q&amp;A box </a:t>
            </a:r>
            <a:br>
              <a:rPr kumimoji="0" lang="en-US" sz="3200" b="0" i="0" u="none" strike="noStrike" kern="1200" cap="none" spc="0" normalizeH="0" baseline="0" noProof="0" dirty="0">
                <a:ln>
                  <a:noFill/>
                </a:ln>
                <a:solidFill>
                  <a:prstClr val="black"/>
                </a:solidFill>
                <a:effectLst/>
                <a:uLnTx/>
                <a:uFillTx/>
                <a:latin typeface="Calibri"/>
                <a:ea typeface="+mn-ea"/>
                <a:cs typeface="+mn-cs"/>
              </a:rPr>
            </a:br>
            <a:r>
              <a:rPr kumimoji="0" lang="en-US" sz="3200" b="0" i="0" u="none" strike="noStrike" kern="1200" cap="none" spc="0" normalizeH="0" baseline="0" noProof="0" dirty="0">
                <a:ln>
                  <a:noFill/>
                </a:ln>
                <a:solidFill>
                  <a:prstClr val="black"/>
                </a:solidFill>
                <a:effectLst/>
                <a:uLnTx/>
                <a:uFillTx/>
                <a:latin typeface="Calibri"/>
                <a:ea typeface="+mn-ea"/>
                <a:cs typeface="+mn-cs"/>
              </a:rPr>
              <a:t>on your computer screen</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0" fontAlgn="base" latinLnBrk="0" hangingPunct="0">
              <a:lnSpc>
                <a:spcPct val="100000"/>
              </a:lnSpc>
              <a:spcBef>
                <a:spcPts val="600"/>
              </a:spcBef>
              <a:spcAft>
                <a:spcPts val="1200"/>
              </a:spcAft>
              <a:buClrTx/>
              <a:buSzTx/>
              <a:buFont typeface="Arial" panose="020B0604020202020204" pitchFamily="34" charset="0"/>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Speaker Contact Info</a:t>
            </a:r>
          </a:p>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indent="0" algn="ctr" eaLnBrk="1" hangingPunct="1">
              <a:spcBef>
                <a:spcPct val="0"/>
              </a:spcBef>
              <a:buClr>
                <a:srgbClr val="C38E41"/>
              </a:buClr>
              <a:buSzPct val="60000"/>
              <a:buFont typeface="Wingdings" pitchFamily="2" charset="2"/>
              <a:buNone/>
            </a:pPr>
            <a:r>
              <a:rPr lang="en-US" sz="2800" dirty="0">
                <a:cs typeface="Arial" charset="0"/>
              </a:rPr>
              <a:t>Lisa Talbot-Lundrigan, ltalbotlundrigan@gmail.com </a:t>
            </a:r>
          </a:p>
          <a:p>
            <a:pPr marL="0" indent="0" algn="ctr" eaLnBrk="1" hangingPunct="1">
              <a:spcBef>
                <a:spcPct val="0"/>
              </a:spcBef>
              <a:buClr>
                <a:srgbClr val="C38E41"/>
              </a:buClr>
              <a:buSzPct val="60000"/>
              <a:buFont typeface="Wingdings" pitchFamily="2" charset="2"/>
              <a:buNone/>
            </a:pPr>
            <a:endParaRPr lang="en-US" sz="2800" dirty="0">
              <a:cs typeface="Arial" charset="0"/>
            </a:endParaRPr>
          </a:p>
          <a:p>
            <a:pPr marL="0" indent="0" algn="ctr" eaLnBrk="1" hangingPunct="1">
              <a:spcBef>
                <a:spcPct val="0"/>
              </a:spcBef>
              <a:buClr>
                <a:srgbClr val="C38E41"/>
              </a:buClr>
              <a:buSzPct val="60000"/>
              <a:buFont typeface="Wingdings" pitchFamily="2" charset="2"/>
              <a:buNone/>
            </a:pPr>
            <a:r>
              <a:rPr lang="en-US" sz="2800" dirty="0">
                <a:cs typeface="Arial" charset="0"/>
              </a:rPr>
              <a:t>Dr. Stephen Valle, svalle@comcast.net</a:t>
            </a:r>
          </a:p>
          <a:p>
            <a:pPr marL="0" indent="0" algn="ctr" eaLnBrk="1" hangingPunct="1">
              <a:spcBef>
                <a:spcPct val="0"/>
              </a:spcBef>
              <a:buClr>
                <a:srgbClr val="C38E41"/>
              </a:buClr>
              <a:buSzPct val="60000"/>
              <a:buFont typeface="Wingdings" pitchFamily="2" charset="2"/>
              <a:buNone/>
            </a:pPr>
            <a:endParaRPr lang="en-US" sz="2800" dirty="0">
              <a:cs typeface="Arial" charset="0"/>
            </a:endParaRPr>
          </a:p>
          <a:p>
            <a:pPr marL="0" indent="0" algn="ctr" eaLnBrk="1" hangingPunct="1">
              <a:spcBef>
                <a:spcPct val="0"/>
              </a:spcBef>
              <a:buClr>
                <a:srgbClr val="C38E41"/>
              </a:buClr>
              <a:buSzPct val="60000"/>
              <a:buFont typeface="Wingdings" pitchFamily="2" charset="2"/>
              <a:buNone/>
            </a:pPr>
            <a:r>
              <a:rPr lang="en-US" sz="2800" dirty="0">
                <a:cs typeface="Arial" charset="0"/>
              </a:rPr>
              <a:t>Ret. Sheriff Frank Cousins, frankcousinsjr@gmail.com</a:t>
            </a:r>
          </a:p>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1941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92075"/>
            <a:ext cx="9144000" cy="6950075"/>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45827" name="Title 1"/>
          <p:cNvSpPr>
            <a:spLocks noGrp="1"/>
          </p:cNvSpPr>
          <p:nvPr>
            <p:ph type="title"/>
          </p:nvPr>
        </p:nvSpPr>
        <p:spPr bwMode="auto">
          <a:xfrm>
            <a:off x="914400" y="2362200"/>
            <a:ext cx="7772400" cy="1470025"/>
          </a:xfrm>
        </p:spPr>
        <p:txBody>
          <a:bodyPr wrap="square" lIns="91440" tIns="45720" rIns="91440" bIns="45720" numCol="1" anchorCtr="0" compatLnSpc="1">
            <a:prstTxWarp prst="textNoShape">
              <a:avLst/>
            </a:prstTxWarp>
          </a:bodyPr>
          <a:lstStyle/>
          <a:p>
            <a:pPr algn="r" eaLnBrk="1" hangingPunct="1">
              <a:defRPr/>
            </a:pPr>
            <a:r>
              <a:rPr lang="en-US" sz="4500" dirty="0">
                <a:solidFill>
                  <a:schemeClr val="bg1"/>
                </a:solidFill>
                <a:effectLst/>
                <a:latin typeface="Lucida Sans Unicode" pitchFamily="34" charset="0"/>
                <a:cs typeface="Arial" charset="0"/>
              </a:rPr>
              <a:t> </a:t>
            </a:r>
            <a:r>
              <a:rPr lang="en-US" b="0" dirty="0">
                <a:solidFill>
                  <a:schemeClr val="bg1"/>
                </a:solidFill>
                <a:effectLst/>
                <a:latin typeface="Lucida Sans Unicode" pitchFamily="34" charset="0"/>
                <a:cs typeface="Arial" charset="0"/>
              </a:rPr>
              <a:t>CLINICAL SUPERVISION</a:t>
            </a:r>
          </a:p>
        </p:txBody>
      </p:sp>
      <p:sp>
        <p:nvSpPr>
          <p:cNvPr id="615427" name="Slide Number Placeholder 4"/>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C00A3E6-9B45-417C-9F81-C7F18AE71890}" type="slidenum">
              <a:rPr lang="en-US" sz="1200">
                <a:solidFill>
                  <a:schemeClr val="bg1"/>
                </a:solidFill>
                <a:cs typeface="Arial" charset="0"/>
              </a:rPr>
              <a:pPr algn="r"/>
              <a:t>5</a:t>
            </a:fld>
            <a:endParaRPr lang="en-US" sz="1200" dirty="0">
              <a:solidFill>
                <a:schemeClr val="bg1"/>
              </a:solidFill>
              <a:cs typeface="Arial" charset="0"/>
            </a:endParaRPr>
          </a:p>
        </p:txBody>
      </p:sp>
      <p:cxnSp>
        <p:nvCxnSpPr>
          <p:cNvPr id="10" name="Straight Connector 9"/>
          <p:cNvCxnSpPr/>
          <p:nvPr/>
        </p:nvCxnSpPr>
        <p:spPr>
          <a:xfrm>
            <a:off x="838200" y="3657600"/>
            <a:ext cx="830580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pic>
        <p:nvPicPr>
          <p:cNvPr id="615429" name="Picture 10"/>
          <p:cNvPicPr>
            <a:picLocks noChangeAspect="1"/>
          </p:cNvPicPr>
          <p:nvPr/>
        </p:nvPicPr>
        <p:blipFill>
          <a:blip r:embed="rId3"/>
          <a:srcRect/>
          <a:stretch>
            <a:fillRect/>
          </a:stretch>
        </p:blipFill>
        <p:spPr bwMode="auto">
          <a:xfrm>
            <a:off x="0" y="0"/>
            <a:ext cx="9144000" cy="1163638"/>
          </a:xfrm>
          <a:prstGeom prst="rect">
            <a:avLst/>
          </a:prstGeom>
          <a:noFill/>
          <a:ln w="9525">
            <a:noFill/>
            <a:miter lim="800000"/>
            <a:headEnd/>
            <a:tailEnd/>
          </a:ln>
        </p:spPr>
      </p:pic>
      <p:sp>
        <p:nvSpPr>
          <p:cNvPr id="615430" name="Subtitle 2"/>
          <p:cNvSpPr>
            <a:spLocks/>
          </p:cNvSpPr>
          <p:nvPr/>
        </p:nvSpPr>
        <p:spPr bwMode="auto">
          <a:xfrm>
            <a:off x="1676400" y="3657600"/>
            <a:ext cx="6934200" cy="1752600"/>
          </a:xfrm>
          <a:prstGeom prst="rect">
            <a:avLst/>
          </a:prstGeom>
          <a:noFill/>
          <a:ln w="9525">
            <a:noFill/>
            <a:miter lim="800000"/>
            <a:headEnd/>
            <a:tailEnd/>
          </a:ln>
        </p:spPr>
        <p:txBody>
          <a:bodyPr/>
          <a:lstStyle/>
          <a:p>
            <a:pPr algn="r" eaLnBrk="0" hangingPunct="0">
              <a:spcBef>
                <a:spcPts val="400"/>
              </a:spcBef>
              <a:buClr>
                <a:schemeClr val="accent1"/>
              </a:buClr>
              <a:buSzPct val="68000"/>
              <a:buFont typeface="Wingdings 3" pitchFamily="18" charset="2"/>
              <a:buNone/>
            </a:pPr>
            <a:r>
              <a:rPr lang="en-US" sz="2700" dirty="0">
                <a:solidFill>
                  <a:schemeClr val="bg1"/>
                </a:solidFill>
                <a:latin typeface="Lucida Sans Unicode" pitchFamily="34" charset="0"/>
              </a:rPr>
              <a:t>Professional Growth, Evidence-Based Program Integrity and Self- Care</a:t>
            </a:r>
          </a:p>
        </p:txBody>
      </p:sp>
    </p:spTree>
    <p:extLst>
      <p:ext uri="{BB962C8B-B14F-4D97-AF65-F5344CB8AC3E}">
        <p14:creationId xmlns:p14="http://schemas.microsoft.com/office/powerpoint/2010/main" val="21351637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6A92"/>
                </a:solidFill>
                <a:effectLst/>
                <a:uLnTx/>
                <a:uFillTx/>
                <a:latin typeface="Calibri"/>
                <a:ea typeface="+mn-ea"/>
                <a:cs typeface="+mn-cs"/>
              </a:rPr>
              <a:t>Certificate of Attendance</a:t>
            </a:r>
          </a:p>
        </p:txBody>
      </p:sp>
      <p:pic>
        <p:nvPicPr>
          <p:cNvPr id="67587"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2D48691-3EA0-4569-A863-4261594A9411}" type="slidenum">
              <a:rPr kumimoji="0" lang="en-US" alt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50</a:t>
            </a:fld>
            <a:endPar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7592" name="Content Placeholder 2"/>
          <p:cNvSpPr>
            <a:spLocks noGrp="1"/>
          </p:cNvSpPr>
          <p:nvPr>
            <p:ph idx="1"/>
          </p:nvPr>
        </p:nvSpPr>
        <p:spPr/>
        <p:txBody>
          <a:bodyPr/>
          <a:lstStyle/>
          <a:p>
            <a:pPr marL="0" indent="0">
              <a:buFont typeface="Arial" panose="020B0604020202020204" pitchFamily="34" charset="0"/>
              <a:buNone/>
            </a:pPr>
            <a:r>
              <a:rPr lang="en-US" altLang="en-US"/>
              <a:t>Download now! </a:t>
            </a:r>
          </a:p>
        </p:txBody>
      </p:sp>
      <p:pic>
        <p:nvPicPr>
          <p:cNvPr id="67593"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35138" y="2438400"/>
            <a:ext cx="56737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43591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6A92"/>
                </a:solidFill>
                <a:effectLst/>
                <a:uLnTx/>
                <a:uFillTx/>
                <a:latin typeface="Calibri"/>
                <a:ea typeface="+mn-ea"/>
                <a:cs typeface="+mn-cs"/>
              </a:rPr>
              <a:t>Questions?</a:t>
            </a:r>
          </a:p>
        </p:txBody>
      </p:sp>
      <p:pic>
        <p:nvPicPr>
          <p:cNvPr id="69635"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FEFC315-BDE0-4520-BFBC-AC5409C4EDF7}" type="slidenum">
              <a:rPr kumimoji="0" lang="en-US" alt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51</a:t>
            </a:fld>
            <a:endPar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Content Placeholder 2"/>
          <p:cNvSpPr>
            <a:spLocks noGrp="1"/>
          </p:cNvSpPr>
          <p:nvPr>
            <p:ph idx="1"/>
          </p:nvPr>
        </p:nvSpPr>
        <p:spPr>
          <a:xfrm>
            <a:off x="457200" y="1525588"/>
            <a:ext cx="8513763" cy="4600575"/>
          </a:xfrm>
        </p:spPr>
        <p:txBody>
          <a:bodyPr/>
          <a:lstStyle/>
          <a:p>
            <a:pPr>
              <a:spcBef>
                <a:spcPts val="600"/>
              </a:spcBef>
              <a:defRPr/>
            </a:pPr>
            <a:r>
              <a:rPr lang="en-US" dirty="0"/>
              <a:t>1 NAADAC CEH</a:t>
            </a:r>
          </a:p>
          <a:p>
            <a:pPr>
              <a:spcBef>
                <a:spcPts val="600"/>
              </a:spcBef>
              <a:defRPr/>
            </a:pPr>
            <a:r>
              <a:rPr lang="en-US" dirty="0"/>
              <a:t>Pass 10-question quiz with 7 correct answers</a:t>
            </a:r>
          </a:p>
          <a:p>
            <a:pPr>
              <a:spcBef>
                <a:spcPts val="600"/>
              </a:spcBef>
              <a:defRPr/>
            </a:pPr>
            <a:r>
              <a:rPr lang="en-US" dirty="0"/>
              <a:t>Receive certificate immediately</a:t>
            </a:r>
          </a:p>
          <a:p>
            <a:pPr marL="0" indent="0">
              <a:buFont typeface="Arial" panose="020B0604020202020204" pitchFamily="34" charset="0"/>
              <a:buNone/>
              <a:defRPr/>
            </a:pPr>
            <a:endParaRPr lang="en-US" dirty="0"/>
          </a:p>
        </p:txBody>
      </p:sp>
      <p:pic>
        <p:nvPicPr>
          <p:cNvPr id="69641"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311525"/>
            <a:ext cx="4703763"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29198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6C92"/>
                </a:solidFill>
                <a:effectLst/>
                <a:uLnTx/>
                <a:uFillTx/>
                <a:latin typeface="Calibri"/>
                <a:ea typeface="+mn-ea"/>
                <a:cs typeface="+mn-cs"/>
              </a:rPr>
              <a:t>RSAT Technical Assistance and Training Center</a:t>
            </a:r>
            <a:endParaRPr kumimoji="0" lang="en-US" sz="3600" b="0" i="0" u="none" strike="noStrike" kern="1200" cap="none" spc="0" normalizeH="0" baseline="0" noProof="0" dirty="0">
              <a:ln>
                <a:noFill/>
              </a:ln>
              <a:solidFill>
                <a:srgbClr val="006C92"/>
              </a:solidFill>
              <a:effectLst/>
              <a:uLnTx/>
              <a:uFillTx/>
              <a:latin typeface="Calibri"/>
              <a:ea typeface="+mn-ea"/>
              <a:cs typeface="+mn-cs"/>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3" name="Content Placeholder 2"/>
          <p:cNvSpPr>
            <a:spLocks noGrp="1"/>
          </p:cNvSpPr>
          <p:nvPr>
            <p:ph idx="1"/>
          </p:nvPr>
        </p:nvSpPr>
        <p:spPr>
          <a:xfrm>
            <a:off x="457200" y="1524000"/>
            <a:ext cx="8229600" cy="4209146"/>
          </a:xfrm>
        </p:spPr>
        <p:txBody>
          <a:bodyPr>
            <a:noAutofit/>
          </a:bodyPr>
          <a:lstStyle/>
          <a:p>
            <a:pPr marL="0" lvl="0" indent="0" algn="ctr">
              <a:buClr>
                <a:srgbClr val="BE854C"/>
              </a:buClr>
              <a:buSzPct val="65000"/>
              <a:buNone/>
            </a:pPr>
            <a:endParaRPr lang="en-US" i="1" dirty="0"/>
          </a:p>
          <a:p>
            <a:pPr marL="0" lvl="0" indent="0" algn="ctr">
              <a:buClr>
                <a:srgbClr val="BE854C"/>
              </a:buClr>
              <a:buSzPct val="65000"/>
              <a:buNone/>
            </a:pPr>
            <a:r>
              <a:rPr lang="en-US" i="1" dirty="0"/>
              <a:t>For more information on RSAT training and technical assistance visit: </a:t>
            </a:r>
          </a:p>
          <a:p>
            <a:pPr marL="0" lvl="0" indent="0" algn="ctr">
              <a:buClr>
                <a:srgbClr val="BE854C"/>
              </a:buClr>
              <a:buSzPct val="65000"/>
              <a:buNone/>
            </a:pPr>
            <a:r>
              <a:rPr lang="en-US" i="1" dirty="0"/>
              <a:t>http://www.rsat-tta.com/Home</a:t>
            </a:r>
          </a:p>
          <a:p>
            <a:pPr marL="0" lvl="0" indent="0" algn="ctr">
              <a:buClr>
                <a:srgbClr val="BE854C"/>
              </a:buClr>
              <a:buSzPct val="65000"/>
              <a:buNone/>
            </a:pPr>
            <a:endParaRPr lang="en-US" i="1" dirty="0"/>
          </a:p>
          <a:p>
            <a:pPr marL="0" lvl="0" indent="0" algn="ctr">
              <a:buClr>
                <a:srgbClr val="BE854C"/>
              </a:buClr>
              <a:buSzPct val="65000"/>
              <a:buNone/>
            </a:pPr>
            <a:r>
              <a:rPr lang="en-US" i="1" dirty="0"/>
              <a:t>or email Stephen Keller, RSAT TA Coordinator at </a:t>
            </a:r>
          </a:p>
          <a:p>
            <a:pPr marL="0" lvl="0" indent="0" algn="ctr">
              <a:buClr>
                <a:srgbClr val="BE854C"/>
              </a:buClr>
              <a:buSzPct val="65000"/>
              <a:buNone/>
            </a:pPr>
            <a:r>
              <a:rPr lang="en-US" i="1" dirty="0"/>
              <a:t>skeller@ahpnet.com</a:t>
            </a:r>
          </a:p>
          <a:p>
            <a:pPr lvl="0">
              <a:buClr>
                <a:srgbClr val="BE854C"/>
              </a:buClr>
              <a:buSzPct val="65000"/>
              <a:buFont typeface="Arial" pitchFamily="34" charset="0"/>
              <a:buChar char="►"/>
            </a:pPr>
            <a:endParaRPr lang="en-US" dirty="0"/>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EFF8E3-EC8E-4FF1-9FB8-7EB9DE5DC726}" type="slidenum">
              <a:rPr kumimoji="0" lang="en-US" sz="1200" b="0" i="0" u="none" strike="noStrike" kern="1200" cap="none" spc="0" normalizeH="0" baseline="0" noProof="0" smtClean="0">
                <a:ln>
                  <a:noFill/>
                </a:ln>
                <a:solidFill>
                  <a:prstClr val="white"/>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75742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C4C948-33CD-47EE-B23F-E019B64BD435}"/>
              </a:ext>
            </a:extLst>
          </p:cNvPr>
          <p:cNvSpPr>
            <a:spLocks noGrp="1"/>
          </p:cNvSpPr>
          <p:nvPr>
            <p:ph type="title"/>
          </p:nvPr>
        </p:nvSpPr>
        <p:spPr/>
        <p:txBody>
          <a:bodyPr/>
          <a:lstStyle/>
          <a:p>
            <a:r>
              <a:rPr lang="en-US" dirty="0">
                <a:effectLst>
                  <a:outerShdw blurRad="38100" dist="38100" dir="2700000" algn="tl">
                    <a:srgbClr val="000000">
                      <a:alpha val="43137"/>
                    </a:srgbClr>
                  </a:outerShdw>
                </a:effectLst>
                <a:latin typeface="Lucida Sans Unicode" pitchFamily="34" charset="0"/>
              </a:rPr>
              <a:t>What is Clinical Supervision?</a:t>
            </a:r>
            <a:endParaRPr lang="en-US" dirty="0">
              <a:effectLst>
                <a:outerShdw blurRad="38100" dist="38100" dir="2700000" algn="tl">
                  <a:srgbClr val="000000">
                    <a:alpha val="43137"/>
                  </a:srgbClr>
                </a:outerShdw>
              </a:effectLst>
            </a:endParaRPr>
          </a:p>
        </p:txBody>
      </p:sp>
      <p:sp>
        <p:nvSpPr>
          <p:cNvPr id="4" name="Content Placeholder 2">
            <a:extLst>
              <a:ext uri="{FF2B5EF4-FFF2-40B4-BE49-F238E27FC236}">
                <a16:creationId xmlns:a16="http://schemas.microsoft.com/office/drawing/2014/main" id="{BD58E127-3CF0-46D1-86D8-DBCA6C81DF3F}"/>
              </a:ext>
            </a:extLst>
          </p:cNvPr>
          <p:cNvSpPr txBox="1">
            <a:spLocks/>
          </p:cNvSpPr>
          <p:nvPr/>
        </p:nvSpPr>
        <p:spPr>
          <a:xfrm>
            <a:off x="457200" y="1633538"/>
            <a:ext cx="8229600" cy="4208462"/>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42900" indent="-342900">
              <a:buClr>
                <a:srgbClr val="BE854C"/>
              </a:buClr>
              <a:buSzPct val="65000"/>
              <a:buFont typeface="Wingdings 3" pitchFamily="18" charset="2"/>
              <a:buNone/>
            </a:pPr>
            <a:r>
              <a:rPr lang="en-US">
                <a:latin typeface="Lucida Sans Unicode" pitchFamily="34" charset="0"/>
              </a:rPr>
              <a:t>“ … a disciplined, tutorial process wherein principles are transformed into practical skills on four overlapping foci:</a:t>
            </a:r>
            <a:endParaRPr lang="en-US">
              <a:solidFill>
                <a:srgbClr val="262626"/>
              </a:solidFill>
              <a:latin typeface="Lucida Sans Unicode" pitchFamily="34" charset="0"/>
              <a:cs typeface="Arial" charset="0"/>
            </a:endParaRPr>
          </a:p>
          <a:p>
            <a:pPr marL="796925" lvl="1" indent="-398463">
              <a:buClr>
                <a:srgbClr val="BE854C"/>
              </a:buClr>
            </a:pPr>
            <a:r>
              <a:rPr lang="en-US">
                <a:latin typeface="Lucida Sans Unicode" pitchFamily="34" charset="0"/>
              </a:rPr>
              <a:t>Administrative</a:t>
            </a:r>
          </a:p>
          <a:p>
            <a:pPr marL="796925" lvl="1" indent="-398463">
              <a:buClr>
                <a:srgbClr val="BE854C"/>
              </a:buClr>
            </a:pPr>
            <a:r>
              <a:rPr lang="en-US">
                <a:latin typeface="Lucida Sans Unicode" pitchFamily="34" charset="0"/>
              </a:rPr>
              <a:t>Evaluative</a:t>
            </a:r>
          </a:p>
          <a:p>
            <a:pPr marL="796925" lvl="1" indent="-398463">
              <a:buClr>
                <a:srgbClr val="BE854C"/>
              </a:buClr>
            </a:pPr>
            <a:r>
              <a:rPr lang="en-US">
                <a:latin typeface="Lucida Sans Unicode" pitchFamily="34" charset="0"/>
              </a:rPr>
              <a:t>Supportive </a:t>
            </a:r>
          </a:p>
          <a:p>
            <a:pPr marL="796925" lvl="1" indent="-398463">
              <a:buClr>
                <a:srgbClr val="BE854C"/>
              </a:buClr>
            </a:pPr>
            <a:r>
              <a:rPr lang="en-US">
                <a:latin typeface="Lucida Sans Unicode" pitchFamily="34" charset="0"/>
              </a:rPr>
              <a:t>Clinical”</a:t>
            </a:r>
          </a:p>
          <a:p>
            <a:pPr marL="796925" lvl="1" indent="-398463">
              <a:buClr>
                <a:srgbClr val="BE854C"/>
              </a:buClr>
              <a:buFont typeface="Verdana" pitchFamily="34" charset="0"/>
              <a:buNone/>
            </a:pPr>
            <a:r>
              <a:rPr lang="en-US">
                <a:latin typeface="Lucida Sans Unicode" pitchFamily="34" charset="0"/>
              </a:rPr>
              <a:t>			</a:t>
            </a:r>
            <a:r>
              <a:rPr lang="en-US" sz="1800">
                <a:latin typeface="Lucida Sans Unicode" pitchFamily="34" charset="0"/>
              </a:rPr>
              <a:t>Powell &amp; Brodsky (2004)</a:t>
            </a:r>
            <a:endParaRPr lang="en-US" sz="1800" dirty="0">
              <a:solidFill>
                <a:srgbClr val="262626"/>
              </a:solidFill>
              <a:latin typeface="Lucida Sans Unicode" pitchFamily="34" charset="0"/>
              <a:cs typeface="Arial" charset="0"/>
            </a:endParaRPr>
          </a:p>
        </p:txBody>
      </p:sp>
      <p:sp>
        <p:nvSpPr>
          <p:cNvPr id="5" name="Slide Number Placeholder 4">
            <a:extLst>
              <a:ext uri="{FF2B5EF4-FFF2-40B4-BE49-F238E27FC236}">
                <a16:creationId xmlns:a16="http://schemas.microsoft.com/office/drawing/2014/main" id="{278A8BCE-BC7E-4982-A8F3-1030C4D47365}"/>
              </a:ext>
            </a:extLst>
          </p:cNvPr>
          <p:cNvSpPr>
            <a:spLocks noGrp="1"/>
          </p:cNvSpPr>
          <p:nvPr>
            <p:ph type="sldNum" sz="quarter" idx="12"/>
          </p:nvPr>
        </p:nvSpPr>
        <p:spPr/>
        <p:txBody>
          <a:bodyPr/>
          <a:lstStyle/>
          <a:p>
            <a:fld id="{D085AED4-4769-446E-81C9-E15E255C1B27}" type="slidenum">
              <a:rPr lang="en-US" smtClean="0"/>
              <a:t>6</a:t>
            </a:fld>
            <a:endParaRPr lang="en-US" dirty="0"/>
          </a:p>
        </p:txBody>
      </p:sp>
    </p:spTree>
    <p:extLst>
      <p:ext uri="{BB962C8B-B14F-4D97-AF65-F5344CB8AC3E}">
        <p14:creationId xmlns:p14="http://schemas.microsoft.com/office/powerpoint/2010/main" val="1743921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en-US" dirty="0"/>
          </a:p>
          <a:p>
            <a:r>
              <a:rPr lang="en-US" b="1" dirty="0"/>
              <a:t>Clinical supervision is an essential part of clinical programs. </a:t>
            </a:r>
          </a:p>
          <a:p>
            <a:pPr lvl="1"/>
            <a:r>
              <a:rPr lang="en-US" dirty="0"/>
              <a:t>Clinical supervision is a central organizing activity that integrates the program mission, goals, and treatment philosophy with clinical theory and evidence-based practices (EBPs). The primary reasons for clinical supervision are to ensure (1) quality client care, and (2) clinical staff continue professional development in a systematic and planned manner. In substance abuse treatment, clinical supervision is the primary means of determining the quality of care provided. </a:t>
            </a:r>
          </a:p>
        </p:txBody>
      </p:sp>
      <p:sp>
        <p:nvSpPr>
          <p:cNvPr id="3" name="Title 2"/>
          <p:cNvSpPr>
            <a:spLocks noGrp="1"/>
          </p:cNvSpPr>
          <p:nvPr>
            <p:ph type="title"/>
          </p:nvPr>
        </p:nvSpPr>
        <p:spPr/>
        <p:txBody>
          <a:bodyPr/>
          <a:lstStyle/>
          <a:p>
            <a:r>
              <a:rPr lang="en-US" dirty="0"/>
              <a:t>Clinical Supervision</a:t>
            </a:r>
          </a:p>
        </p:txBody>
      </p:sp>
      <p:sp>
        <p:nvSpPr>
          <p:cNvPr id="5" name="Slide Number Placeholder 4">
            <a:extLst>
              <a:ext uri="{FF2B5EF4-FFF2-40B4-BE49-F238E27FC236}">
                <a16:creationId xmlns:a16="http://schemas.microsoft.com/office/drawing/2014/main" id="{13073293-0B8E-42E8-B6EC-8CC0382A1A1C}"/>
              </a:ext>
            </a:extLst>
          </p:cNvPr>
          <p:cNvSpPr>
            <a:spLocks noGrp="1"/>
          </p:cNvSpPr>
          <p:nvPr>
            <p:ph type="sldNum" sz="quarter" idx="12"/>
          </p:nvPr>
        </p:nvSpPr>
        <p:spPr/>
        <p:txBody>
          <a:bodyPr/>
          <a:lstStyle/>
          <a:p>
            <a:fld id="{D085AED4-4769-446E-81C9-E15E255C1B27}" type="slidenum">
              <a:rPr lang="en-US" smtClean="0"/>
              <a:t>7</a:t>
            </a:fld>
            <a:endParaRPr lang="en-US" dirty="0"/>
          </a:p>
        </p:txBody>
      </p:sp>
    </p:spTree>
    <p:extLst>
      <p:ext uri="{BB962C8B-B14F-4D97-AF65-F5344CB8AC3E}">
        <p14:creationId xmlns:p14="http://schemas.microsoft.com/office/powerpoint/2010/main" val="2948958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b="1" dirty="0"/>
              <a:t>Clinical supervision enhances staff retention and morale. </a:t>
            </a:r>
          </a:p>
          <a:p>
            <a:pPr lvl="1"/>
            <a:r>
              <a:rPr lang="en-US" dirty="0"/>
              <a:t>Staff turnover and workforce development are major concerns in the substance abuse treatment field. Clinical supervision is a primary means of improving workforce retention and job satisfaction (see, for example, Roche, Todd, &amp; O’Connor, 2007). </a:t>
            </a:r>
          </a:p>
          <a:p>
            <a:pPr marL="109728" indent="0">
              <a:buNone/>
            </a:pPr>
            <a:endParaRPr lang="en-US" dirty="0"/>
          </a:p>
          <a:p>
            <a:r>
              <a:rPr lang="en-US" b="1" dirty="0"/>
              <a:t>Every clinician, regardless of level of skill and experience, needs and has a right to clinical supervision. In addition, supervisors need and have a right to supervision of their supervision.</a:t>
            </a:r>
          </a:p>
          <a:p>
            <a:pPr lvl="1"/>
            <a:r>
              <a:rPr lang="en-US" dirty="0"/>
              <a:t>Supervision needs to be tailored to the knowledge base, skills, experience, and assignment of each counselor. All staff need supervision, but the frequency and intensity of the oversight and training will depend on the role, skill level, and competence of the individual. </a:t>
            </a:r>
          </a:p>
          <a:p>
            <a:r>
              <a:rPr lang="en-US" dirty="0"/>
              <a:t>The benefits that come with years of experience are enhanced by quality clinical supervision. </a:t>
            </a:r>
          </a:p>
        </p:txBody>
      </p:sp>
      <p:sp>
        <p:nvSpPr>
          <p:cNvPr id="3" name="Title 2"/>
          <p:cNvSpPr>
            <a:spLocks noGrp="1"/>
          </p:cNvSpPr>
          <p:nvPr>
            <p:ph type="title"/>
          </p:nvPr>
        </p:nvSpPr>
        <p:spPr/>
        <p:txBody>
          <a:bodyPr/>
          <a:lstStyle/>
          <a:p>
            <a:r>
              <a:rPr lang="en-US" dirty="0"/>
              <a:t>Clinical Supervision</a:t>
            </a:r>
          </a:p>
        </p:txBody>
      </p:sp>
      <p:sp>
        <p:nvSpPr>
          <p:cNvPr id="5" name="Slide Number Placeholder 4">
            <a:extLst>
              <a:ext uri="{FF2B5EF4-FFF2-40B4-BE49-F238E27FC236}">
                <a16:creationId xmlns:a16="http://schemas.microsoft.com/office/drawing/2014/main" id="{F96337E9-4E79-490F-B40B-C4630CC85BAC}"/>
              </a:ext>
            </a:extLst>
          </p:cNvPr>
          <p:cNvSpPr>
            <a:spLocks noGrp="1"/>
          </p:cNvSpPr>
          <p:nvPr>
            <p:ph type="sldNum" sz="quarter" idx="12"/>
          </p:nvPr>
        </p:nvSpPr>
        <p:spPr/>
        <p:txBody>
          <a:bodyPr/>
          <a:lstStyle/>
          <a:p>
            <a:fld id="{D085AED4-4769-446E-81C9-E15E255C1B27}" type="slidenum">
              <a:rPr lang="en-US" smtClean="0"/>
              <a:t>8</a:t>
            </a:fld>
            <a:endParaRPr lang="en-US" dirty="0"/>
          </a:p>
        </p:txBody>
      </p:sp>
    </p:spTree>
    <p:extLst>
      <p:ext uri="{BB962C8B-B14F-4D97-AF65-F5344CB8AC3E}">
        <p14:creationId xmlns:p14="http://schemas.microsoft.com/office/powerpoint/2010/main" val="1576292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Clinical supervision needs the full support of agency administrators. </a:t>
            </a:r>
          </a:p>
          <a:p>
            <a:pPr lvl="1"/>
            <a:r>
              <a:rPr lang="en-US" dirty="0"/>
              <a:t>Just as treatment programs want clients to be in an atmosphere of growth and openness to new ideas, counselors should be in an environment where learning and professional development and opportunities are valued and provided for all staff. </a:t>
            </a:r>
          </a:p>
        </p:txBody>
      </p:sp>
      <p:sp>
        <p:nvSpPr>
          <p:cNvPr id="3" name="Title 2"/>
          <p:cNvSpPr>
            <a:spLocks noGrp="1"/>
          </p:cNvSpPr>
          <p:nvPr>
            <p:ph type="title"/>
          </p:nvPr>
        </p:nvSpPr>
        <p:spPr/>
        <p:txBody>
          <a:bodyPr/>
          <a:lstStyle/>
          <a:p>
            <a:r>
              <a:rPr lang="en-US" dirty="0"/>
              <a:t>Clinical Supervision</a:t>
            </a:r>
          </a:p>
        </p:txBody>
      </p:sp>
      <p:sp>
        <p:nvSpPr>
          <p:cNvPr id="5" name="Slide Number Placeholder 4">
            <a:extLst>
              <a:ext uri="{FF2B5EF4-FFF2-40B4-BE49-F238E27FC236}">
                <a16:creationId xmlns:a16="http://schemas.microsoft.com/office/drawing/2014/main" id="{317FFDB5-C259-4400-97FE-B52EDB8B0ECE}"/>
              </a:ext>
            </a:extLst>
          </p:cNvPr>
          <p:cNvSpPr>
            <a:spLocks noGrp="1"/>
          </p:cNvSpPr>
          <p:nvPr>
            <p:ph type="sldNum" sz="quarter" idx="12"/>
          </p:nvPr>
        </p:nvSpPr>
        <p:spPr/>
        <p:txBody>
          <a:bodyPr/>
          <a:lstStyle/>
          <a:p>
            <a:fld id="{D085AED4-4769-446E-81C9-E15E255C1B27}" type="slidenum">
              <a:rPr lang="en-US" smtClean="0"/>
              <a:t>9</a:t>
            </a:fld>
            <a:endParaRPr lang="en-US" dirty="0"/>
          </a:p>
        </p:txBody>
      </p:sp>
    </p:spTree>
    <p:extLst>
      <p:ext uri="{BB962C8B-B14F-4D97-AF65-F5344CB8AC3E}">
        <p14:creationId xmlns:p14="http://schemas.microsoft.com/office/powerpoint/2010/main" val="34050219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TotalTime>
  <Words>2744</Words>
  <Application>Microsoft Office PowerPoint</Application>
  <PresentationFormat>On-screen Show (4:3)</PresentationFormat>
  <Paragraphs>519</Paragraphs>
  <Slides>52</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52</vt:i4>
      </vt:variant>
    </vt:vector>
  </HeadingPairs>
  <TitlesOfParts>
    <vt:vector size="61" baseType="lpstr">
      <vt:lpstr>Arial</vt:lpstr>
      <vt:lpstr>Calibri</vt:lpstr>
      <vt:lpstr>Lucida Sans Unicode</vt:lpstr>
      <vt:lpstr>Verdana</vt:lpstr>
      <vt:lpstr>Wingdings</vt:lpstr>
      <vt:lpstr>Wingdings 2</vt:lpstr>
      <vt:lpstr>Wingdings 3</vt:lpstr>
      <vt:lpstr>1_Concourse</vt:lpstr>
      <vt:lpstr>Office Theme</vt:lpstr>
      <vt:lpstr>Clinical Supervision in Criminal Justice Programs </vt:lpstr>
      <vt:lpstr>Housekeeping: Functions</vt:lpstr>
      <vt:lpstr>Housekeeping: Communication</vt:lpstr>
      <vt:lpstr> </vt:lpstr>
      <vt:lpstr> CLINICAL SUPERVISION</vt:lpstr>
      <vt:lpstr>What is Clinical Supervision?</vt:lpstr>
      <vt:lpstr>Clinical Supervision</vt:lpstr>
      <vt:lpstr>Clinical Supervision</vt:lpstr>
      <vt:lpstr>Clinical Supervision</vt:lpstr>
      <vt:lpstr>Clinical Supervision</vt:lpstr>
      <vt:lpstr>Clinical Supervision</vt:lpstr>
      <vt:lpstr>Clinical Supervision</vt:lpstr>
      <vt:lpstr>Roles of the Clinical Supervisor</vt:lpstr>
      <vt:lpstr>PowerPoint Presentation</vt:lpstr>
      <vt:lpstr>Effective Clinical Supervision  provides a means for …</vt:lpstr>
      <vt:lpstr>Principles of Clinical Supervision</vt:lpstr>
      <vt:lpstr>Principles of Clinical Supervision</vt:lpstr>
      <vt:lpstr>Principles of Clinical Supervision</vt:lpstr>
      <vt:lpstr>Direct Observation</vt:lpstr>
      <vt:lpstr>Direct Observation</vt:lpstr>
      <vt:lpstr>Developmental Stages of Counselors</vt:lpstr>
      <vt:lpstr>Developmental Stages of Counselors</vt:lpstr>
      <vt:lpstr>Mentoring Functions</vt:lpstr>
      <vt:lpstr>A Developmental Approach to Supervision Level 1 Counselor – entry level</vt:lpstr>
      <vt:lpstr>A Developmental Approach to Supervision Level 2 Counselor</vt:lpstr>
      <vt:lpstr>A Developmental Approach to Supervision Supervisor Levels - Characteristics</vt:lpstr>
      <vt:lpstr>Benefits of Clinical Supervision </vt:lpstr>
      <vt:lpstr>Burnout: What is it?</vt:lpstr>
      <vt:lpstr>Burnout: What is it?</vt:lpstr>
      <vt:lpstr>Burnout</vt:lpstr>
      <vt:lpstr>Burnout is More Likely…</vt:lpstr>
      <vt:lpstr>Benefits of Clinical Supervision</vt:lpstr>
      <vt:lpstr>Myths That Lead to Burnout</vt:lpstr>
      <vt:lpstr>Myths That Lead to Burnout</vt:lpstr>
      <vt:lpstr>Myths That Lead to Burnout</vt:lpstr>
      <vt:lpstr>Myths That Lead to Burnout</vt:lpstr>
      <vt:lpstr>Myths That Lead to Burnout</vt:lpstr>
      <vt:lpstr>Myths That Lead to Burnout</vt:lpstr>
      <vt:lpstr>Predictors of Burnout</vt:lpstr>
      <vt:lpstr>Burnout: It’s Impact</vt:lpstr>
      <vt:lpstr>The Burnout Cycle in RSAT</vt:lpstr>
      <vt:lpstr>Recognizing Burnout</vt:lpstr>
      <vt:lpstr>Managing and Surviving Burnout</vt:lpstr>
      <vt:lpstr>Avoiding Burnout</vt:lpstr>
      <vt:lpstr>Avoiding Burnout</vt:lpstr>
      <vt:lpstr>Avoiding Burnout</vt:lpstr>
      <vt:lpstr>Ethical Issues</vt:lpstr>
      <vt:lpstr>References</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York DOCCS Clinical Supervision</dc:title>
  <dc:creator>Lundrigan</dc:creator>
  <cp:lastModifiedBy>Steve Keller</cp:lastModifiedBy>
  <cp:revision>26</cp:revision>
  <dcterms:created xsi:type="dcterms:W3CDTF">2012-05-29T16:40:43Z</dcterms:created>
  <dcterms:modified xsi:type="dcterms:W3CDTF">2017-09-26T15:11:56Z</dcterms:modified>
</cp:coreProperties>
</file>