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8" r:id="rId3"/>
    <p:sldId id="433" r:id="rId4"/>
    <p:sldId id="434" r:id="rId5"/>
    <p:sldId id="435" r:id="rId6"/>
    <p:sldId id="259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36" r:id="rId36"/>
    <p:sldId id="437" r:id="rId37"/>
    <p:sldId id="438" r:id="rId38"/>
    <p:sldId id="399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57" autoAdjust="0"/>
    <p:restoredTop sz="89564" autoAdjust="0"/>
  </p:normalViewPr>
  <p:slideViewPr>
    <p:cSldViewPr>
      <p:cViewPr varScale="1">
        <p:scale>
          <a:sx n="83" d="100"/>
          <a:sy n="83" d="100"/>
        </p:scale>
        <p:origin x="102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4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9785F-AEC9-4CAF-8147-E59A22856DC5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7AFB4-6AE2-405B-84EC-60E187CE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35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124BDE-A707-4539-97A1-64C83279819C}" type="slidenum">
              <a:rPr lang="en-US" altLang="en-US" smtClean="0">
                <a:solidFill>
                  <a:srgbClr val="000000"/>
                </a:solidFill>
              </a:rPr>
              <a:pPr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48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5F94A1A-52CD-47D6-AFD3-31948AD65244}" type="slidenum">
              <a:rPr lang="en-US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93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4DDE335-F703-4903-BA8E-AF554FA885E8}" type="slidenum">
              <a:rPr lang="en-US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6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Clr>
                <a:srgbClr val="BE854C"/>
              </a:buClr>
              <a:buSzPct val="65000"/>
              <a:buFont typeface="Wingdings" panose="05000000000000000000" pitchFamily="2" charset="2"/>
              <a:buChar char="Ø"/>
            </a:pPr>
            <a:endParaRPr lang="en-US" altLang="en-US" sz="240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19461AA-1343-49FE-9B0A-6F89E51BB3C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0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Clr>
                <a:srgbClr val="BE854C"/>
              </a:buClr>
              <a:buSzPct val="65000"/>
              <a:buFont typeface="Wingdings" panose="05000000000000000000" pitchFamily="2" charset="2"/>
              <a:buChar char="Ø"/>
            </a:pPr>
            <a:endParaRPr lang="en-US" altLang="en-US" sz="240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6A2C4F2-C2BE-413C-A5B4-89A59286ED8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02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BE854C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/>
              <a:t>Example:</a:t>
            </a:r>
          </a:p>
          <a:p>
            <a:pPr>
              <a:buClr>
                <a:srgbClr val="BE854C"/>
              </a:buClr>
              <a:buSzPct val="65000"/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Clr>
                <a:srgbClr val="BE854C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/>
              <a:t>If you can understand the form that allows your insurance to bill at a hospital – you can’t be seen.</a:t>
            </a:r>
          </a:p>
          <a:p>
            <a:pPr>
              <a:buClr>
                <a:srgbClr val="BE854C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/>
              <a:t>If you can’t understand the consent to treat form, you don’t’ get tx</a:t>
            </a:r>
          </a:p>
          <a:p>
            <a:pPr>
              <a:buClr>
                <a:srgbClr val="BE854C"/>
              </a:buClr>
              <a:buSzPct val="65000"/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Clr>
                <a:srgbClr val="BE854C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/>
              <a:t>Pretty basic, but the research shows that most people do not understand these forms….they mostly sign them anyway….but lets look at some research that applies to our populatiomn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F83B075-94DE-4C29-AF4B-302C1255F7A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83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60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56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29CD3-FC32-439E-8915-97D96E2F14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53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34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D32B-7EBE-47BC-8939-24F226CF942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34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762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</a:t>
            </a:r>
            <a:r>
              <a:rPr lang="en-US" baseline="0" dirty="0"/>
              <a:t> video after Lieutenant who speaks following Steve Valle at 14:45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9D63D-7A3B-42FE-BBAF-212653E9BA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40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" y="6"/>
            <a:ext cx="9171433" cy="6664325"/>
          </a:xfrm>
          <a:prstGeom prst="rect">
            <a:avLst/>
          </a:prstGeom>
          <a:solidFill>
            <a:srgbClr val="2941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13">
              <a:solidFill>
                <a:srgbClr val="2841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176" y="1168891"/>
            <a:ext cx="8229600" cy="3451225"/>
          </a:xfrm>
        </p:spPr>
        <p:txBody>
          <a:bodyPr anchor="t"/>
          <a:lstStyle>
            <a:lvl1pPr>
              <a:lnSpc>
                <a:spcPct val="110000"/>
              </a:lnSpc>
              <a:defRPr sz="1969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Cover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43688" y="4930840"/>
            <a:ext cx="8229600" cy="837918"/>
          </a:xfrm>
        </p:spPr>
        <p:txBody>
          <a:bodyPr numCol="2" spcCol="365760" anchor="b"/>
          <a:lstStyle>
            <a:lvl1pPr marL="0" marR="0" indent="0" algn="l" defTabSz="257175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013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-2032" y="5980953"/>
            <a:ext cx="9171433" cy="914400"/>
            <a:chOff x="-2033" y="5980953"/>
            <a:chExt cx="9171433" cy="914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-2033" y="5980953"/>
              <a:ext cx="9171433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013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CHJ_Logo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6128575"/>
              <a:ext cx="2286000" cy="62551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50439" y="242110"/>
            <a:ext cx="3964626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29" y="6272215"/>
            <a:ext cx="1674091" cy="3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97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Head / 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176" y="1231581"/>
            <a:ext cx="8229600" cy="808431"/>
          </a:xfrm>
        </p:spPr>
        <p:txBody>
          <a:bodyPr anchor="t"/>
          <a:lstStyle>
            <a:lvl1pPr>
              <a:defRPr sz="2400" b="1" i="0" baseline="0">
                <a:solidFill>
                  <a:srgbClr val="355474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176" y="2094046"/>
            <a:ext cx="8229600" cy="3578092"/>
          </a:xfrm>
        </p:spPr>
        <p:txBody>
          <a:bodyPr anchor="t"/>
          <a:lstStyle>
            <a:lvl1pPr marL="160735" marR="0" indent="-160735" algn="l" defTabSz="257175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0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Head / 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176" y="1233263"/>
            <a:ext cx="8229600" cy="1576811"/>
          </a:xfrm>
        </p:spPr>
        <p:txBody>
          <a:bodyPr anchor="t"/>
          <a:lstStyle>
            <a:lvl1pPr>
              <a:defRPr sz="1688">
                <a:solidFill>
                  <a:srgbClr val="355474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176" y="3024770"/>
            <a:ext cx="8229600" cy="2647368"/>
          </a:xfrm>
        </p:spPr>
        <p:txBody>
          <a:bodyPr anchor="t"/>
          <a:lstStyle>
            <a:lvl1pPr marL="160735" marR="0" indent="-160735" algn="l" defTabSz="257175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013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Head / 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176" y="1231581"/>
            <a:ext cx="8229600" cy="781411"/>
          </a:xfrm>
        </p:spPr>
        <p:txBody>
          <a:bodyPr anchor="t"/>
          <a:lstStyle>
            <a:lvl1pPr>
              <a:defRPr sz="1688">
                <a:solidFill>
                  <a:srgbClr val="35547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176" y="2080536"/>
            <a:ext cx="8229600" cy="3591602"/>
          </a:xfrm>
        </p:spPr>
        <p:txBody>
          <a:bodyPr numCol="2" spcCol="365760" anchor="t"/>
          <a:lstStyle>
            <a:lvl1pPr marL="160735" marR="0" indent="-160735" algn="l" defTabSz="257175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1013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26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176" y="1231581"/>
            <a:ext cx="8229600" cy="727371"/>
          </a:xfrm>
        </p:spPr>
        <p:txBody>
          <a:bodyPr anchor="t"/>
          <a:lstStyle>
            <a:lvl1pPr>
              <a:defRPr sz="1688">
                <a:solidFill>
                  <a:srgbClr val="355474"/>
                </a:solidFill>
              </a:defRPr>
            </a:lvl1pPr>
          </a:lstStyle>
          <a:p>
            <a:r>
              <a:rPr lang="en-US" dirty="0"/>
              <a:t>Data &amp;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30176" y="2185500"/>
            <a:ext cx="8229600" cy="3486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12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1" y="-40530"/>
            <a:ext cx="9159212" cy="6322667"/>
          </a:xfrm>
          <a:prstGeom prst="rect">
            <a:avLst/>
          </a:prstGeom>
          <a:solidFill>
            <a:srgbClr val="2941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13">
              <a:solidFill>
                <a:srgbClr val="2841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032" y="5980953"/>
            <a:ext cx="9171433" cy="914400"/>
            <a:chOff x="-2033" y="5980953"/>
            <a:chExt cx="9171433" cy="9144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2033" y="5980953"/>
              <a:ext cx="9171433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013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CHJ_Logo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6128575"/>
              <a:ext cx="2286000" cy="62551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176" y="1106196"/>
            <a:ext cx="8229600" cy="4565942"/>
          </a:xfrm>
        </p:spPr>
        <p:txBody>
          <a:bodyPr anchor="t"/>
          <a:lstStyle>
            <a:lvl1pPr>
              <a:lnSpc>
                <a:spcPct val="110000"/>
              </a:lnSpc>
              <a:defRPr sz="2813" b="0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50439" y="242110"/>
            <a:ext cx="3964626" cy="548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29" y="6272215"/>
            <a:ext cx="1674091" cy="3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02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" y="1"/>
            <a:ext cx="9171433" cy="6376706"/>
          </a:xfrm>
          <a:prstGeom prst="rect">
            <a:avLst/>
          </a:prstGeom>
          <a:solidFill>
            <a:srgbClr val="9597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13">
              <a:solidFill>
                <a:srgbClr val="2841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032" y="5980953"/>
            <a:ext cx="9171433" cy="914400"/>
            <a:chOff x="-2033" y="5980953"/>
            <a:chExt cx="9171433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2033" y="5980953"/>
              <a:ext cx="9171433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013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CHJ_Logo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6128575"/>
              <a:ext cx="2286000" cy="62551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06196"/>
            <a:ext cx="8229600" cy="4565942"/>
          </a:xfrm>
        </p:spPr>
        <p:txBody>
          <a:bodyPr anchor="t"/>
          <a:lstStyle>
            <a:lvl1pPr>
              <a:lnSpc>
                <a:spcPct val="110000"/>
              </a:lnSpc>
              <a:defRPr sz="2813" b="0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pic>
        <p:nvPicPr>
          <p:cNvPr id="12" name="Picture 11" descr="CHJ_Logo_Bug_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8279" y="227530"/>
            <a:ext cx="4004671" cy="548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29" y="6272215"/>
            <a:ext cx="1674091" cy="3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62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04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82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78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2000" baseline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754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253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1ED5658-5F2C-A94C-8537-E3571DE15289}" type="datetimeFigureOut">
              <a:rPr lang="en-US" smtClean="0">
                <a:solidFill>
                  <a:prstClr val="black"/>
                </a:solidFill>
              </a:rPr>
              <a:pPr defTabSz="457200"/>
              <a:t>8/30/2017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AE34CD9-8D6E-8D40-8882-F83EF6D6CC76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32" y="5980953"/>
            <a:ext cx="9171433" cy="914400"/>
          </a:xfrm>
          <a:prstGeom prst="rect">
            <a:avLst/>
          </a:prstGeom>
          <a:solidFill>
            <a:srgbClr val="2941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0176" y="1155446"/>
            <a:ext cx="8229600" cy="69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0176" y="2171995"/>
            <a:ext cx="82296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7" name="Picture 6" descr="CHJ_Logo_w.eps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20524"/>
            <a:ext cx="2286000" cy="63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29" y="6272221"/>
            <a:ext cx="1674091" cy="3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7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257175" rtl="0" eaLnBrk="1" fontAlgn="base" hangingPunct="1">
        <a:spcBef>
          <a:spcPct val="0"/>
        </a:spcBef>
        <a:spcAft>
          <a:spcPct val="0"/>
        </a:spcAft>
        <a:defRPr sz="2800" b="1" i="0" kern="1200">
          <a:solidFill>
            <a:srgbClr val="355474"/>
          </a:solidFill>
          <a:latin typeface="Arial"/>
          <a:ea typeface="Lato Black" pitchFamily="34" charset="0"/>
          <a:cs typeface="Arial"/>
        </a:defRPr>
      </a:lvl1pPr>
      <a:lvl2pPr algn="l" defTabSz="257175" rtl="0" eaLnBrk="1" fontAlgn="base" hangingPunct="1">
        <a:spcBef>
          <a:spcPct val="0"/>
        </a:spcBef>
        <a:spcAft>
          <a:spcPct val="0"/>
        </a:spcAft>
        <a:defRPr sz="1800">
          <a:solidFill>
            <a:srgbClr val="376092"/>
          </a:solidFill>
          <a:latin typeface="Lato Black" pitchFamily="34" charset="0"/>
          <a:ea typeface="Lato Black" pitchFamily="34" charset="0"/>
          <a:cs typeface="Lato Black" pitchFamily="34" charset="0"/>
        </a:defRPr>
      </a:lvl2pPr>
      <a:lvl3pPr algn="l" defTabSz="257175" rtl="0" eaLnBrk="1" fontAlgn="base" hangingPunct="1">
        <a:spcBef>
          <a:spcPct val="0"/>
        </a:spcBef>
        <a:spcAft>
          <a:spcPct val="0"/>
        </a:spcAft>
        <a:defRPr sz="1800">
          <a:solidFill>
            <a:srgbClr val="376092"/>
          </a:solidFill>
          <a:latin typeface="Lato Black" pitchFamily="34" charset="0"/>
          <a:ea typeface="Lato Black" pitchFamily="34" charset="0"/>
          <a:cs typeface="Lato Black" pitchFamily="34" charset="0"/>
        </a:defRPr>
      </a:lvl3pPr>
      <a:lvl4pPr algn="l" defTabSz="257175" rtl="0" eaLnBrk="1" fontAlgn="base" hangingPunct="1">
        <a:spcBef>
          <a:spcPct val="0"/>
        </a:spcBef>
        <a:spcAft>
          <a:spcPct val="0"/>
        </a:spcAft>
        <a:defRPr sz="1800">
          <a:solidFill>
            <a:srgbClr val="376092"/>
          </a:solidFill>
          <a:latin typeface="Lato Black" pitchFamily="34" charset="0"/>
          <a:ea typeface="Lato Black" pitchFamily="34" charset="0"/>
          <a:cs typeface="Lato Black" pitchFamily="34" charset="0"/>
        </a:defRPr>
      </a:lvl4pPr>
      <a:lvl5pPr algn="l" defTabSz="257175" rtl="0" eaLnBrk="1" fontAlgn="base" hangingPunct="1">
        <a:spcBef>
          <a:spcPct val="0"/>
        </a:spcBef>
        <a:spcAft>
          <a:spcPct val="0"/>
        </a:spcAft>
        <a:defRPr sz="1800">
          <a:solidFill>
            <a:srgbClr val="376092"/>
          </a:solidFill>
          <a:latin typeface="Lato Black" pitchFamily="34" charset="0"/>
          <a:ea typeface="Lato Black" pitchFamily="34" charset="0"/>
          <a:cs typeface="Lato Black" pitchFamily="34" charset="0"/>
        </a:defRPr>
      </a:lvl5pPr>
      <a:lvl6pPr marL="257175" algn="l" defTabSz="257175" rtl="0" eaLnBrk="1" fontAlgn="base" hangingPunct="1">
        <a:spcBef>
          <a:spcPct val="0"/>
        </a:spcBef>
        <a:spcAft>
          <a:spcPct val="0"/>
        </a:spcAft>
        <a:defRPr sz="1800">
          <a:solidFill>
            <a:srgbClr val="376092"/>
          </a:solidFill>
          <a:latin typeface="Lato Black" pitchFamily="34" charset="0"/>
          <a:ea typeface="Lato Black" pitchFamily="34" charset="0"/>
          <a:cs typeface="Lato Black" pitchFamily="34" charset="0"/>
        </a:defRPr>
      </a:lvl6pPr>
      <a:lvl7pPr marL="514350" algn="l" defTabSz="257175" rtl="0" eaLnBrk="1" fontAlgn="base" hangingPunct="1">
        <a:spcBef>
          <a:spcPct val="0"/>
        </a:spcBef>
        <a:spcAft>
          <a:spcPct val="0"/>
        </a:spcAft>
        <a:defRPr sz="1800">
          <a:solidFill>
            <a:srgbClr val="376092"/>
          </a:solidFill>
          <a:latin typeface="Lato Black" pitchFamily="34" charset="0"/>
          <a:ea typeface="Lato Black" pitchFamily="34" charset="0"/>
          <a:cs typeface="Lato Black" pitchFamily="34" charset="0"/>
        </a:defRPr>
      </a:lvl7pPr>
      <a:lvl8pPr marL="771525" algn="l" defTabSz="257175" rtl="0" eaLnBrk="1" fontAlgn="base" hangingPunct="1">
        <a:spcBef>
          <a:spcPct val="0"/>
        </a:spcBef>
        <a:spcAft>
          <a:spcPct val="0"/>
        </a:spcAft>
        <a:defRPr sz="1800">
          <a:solidFill>
            <a:srgbClr val="376092"/>
          </a:solidFill>
          <a:latin typeface="Lato Black" pitchFamily="34" charset="0"/>
          <a:ea typeface="Lato Black" pitchFamily="34" charset="0"/>
          <a:cs typeface="Lato Black" pitchFamily="34" charset="0"/>
        </a:defRPr>
      </a:lvl8pPr>
      <a:lvl9pPr marL="1028700" algn="l" defTabSz="257175" rtl="0" eaLnBrk="1" fontAlgn="base" hangingPunct="1">
        <a:spcBef>
          <a:spcPct val="0"/>
        </a:spcBef>
        <a:spcAft>
          <a:spcPct val="0"/>
        </a:spcAft>
        <a:defRPr sz="1800">
          <a:solidFill>
            <a:srgbClr val="376092"/>
          </a:solidFill>
          <a:latin typeface="Lato Black" pitchFamily="34" charset="0"/>
          <a:ea typeface="Lato Black" pitchFamily="34" charset="0"/>
          <a:cs typeface="Lato Black" pitchFamily="34" charset="0"/>
        </a:defRPr>
      </a:lvl9pPr>
    </p:titleStyle>
    <p:bodyStyle>
      <a:lvl1pPr marL="192881" indent="-192881" algn="l" defTabSz="25717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Lato Bold" pitchFamily="34" charset="0"/>
          <a:cs typeface="Arial"/>
        </a:defRPr>
      </a:lvl1pPr>
      <a:lvl2pPr marL="417910" indent="-160735" algn="l" defTabSz="25717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Lato Regular" pitchFamily="34" charset="0"/>
          <a:cs typeface="Arial"/>
        </a:defRPr>
      </a:lvl2pPr>
      <a:lvl3pPr marL="642938" indent="-128588" algn="l" defTabSz="25717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Lato Regular" pitchFamily="34" charset="0"/>
          <a:cs typeface="Arial"/>
        </a:defRPr>
      </a:lvl3pPr>
      <a:lvl4pPr marL="900113" indent="-128588" algn="l" defTabSz="25717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Lato Regular" pitchFamily="34" charset="0"/>
          <a:cs typeface="Arial"/>
        </a:defRPr>
      </a:lvl4pPr>
      <a:lvl5pPr marL="1157288" indent="-128588" algn="l" defTabSz="25717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Lato Regular" pitchFamily="34" charset="0"/>
          <a:cs typeface="Arial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rNdg8T7DBI?t=13m16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90800"/>
            <a:ext cx="8763000" cy="1470025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2700" b="1" dirty="0">
                <a:solidFill>
                  <a:srgbClr val="006892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latin typeface="Arial" pitchFamily="34" charset="0"/>
                <a:cs typeface="Arial" pitchFamily="34" charset="0"/>
              </a:rPr>
              <a:t>The Role of the Corrections </a:t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latin typeface="Arial" pitchFamily="34" charset="0"/>
                <a:cs typeface="Arial" pitchFamily="34" charset="0"/>
              </a:rPr>
              <a:t>Officer in RSAT Programs</a:t>
            </a:r>
            <a:br>
              <a:rPr lang="en-US" sz="4000" dirty="0">
                <a:ea typeface="Calibri"/>
                <a:cs typeface="Times New Roman"/>
              </a:rPr>
            </a:br>
            <a:endParaRPr lang="en-US" sz="4000" dirty="0">
              <a:solidFill>
                <a:srgbClr val="00689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" y="6081989"/>
            <a:ext cx="9144000" cy="776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023104"/>
            <a:ext cx="5888736" cy="91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1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176" y="1781503"/>
            <a:ext cx="8229600" cy="40044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RSAT CO’s should receive orientation in: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Science of Addiction</a:t>
            </a:r>
          </a:p>
          <a:p>
            <a:r>
              <a:rPr lang="en-US" dirty="0"/>
              <a:t>Criminogenic Risk-Need-Responsivity</a:t>
            </a:r>
          </a:p>
          <a:p>
            <a:r>
              <a:rPr lang="en-US" dirty="0"/>
              <a:t>Understanding of the modified Therapeutic Community (TC)</a:t>
            </a:r>
          </a:p>
          <a:p>
            <a:pPr lvl="1"/>
            <a:r>
              <a:rPr lang="en-US" dirty="0"/>
              <a:t>4 Promising Practice TC’s</a:t>
            </a:r>
          </a:p>
          <a:p>
            <a:pPr lvl="2"/>
            <a:r>
              <a:rPr lang="en-US" dirty="0"/>
              <a:t>Minnesota Department of Correction substance use disorder treatment program </a:t>
            </a:r>
          </a:p>
          <a:p>
            <a:pPr lvl="2"/>
            <a:r>
              <a:rPr lang="en-US" dirty="0"/>
              <a:t>Forever Free Program at the California Institute for Women </a:t>
            </a:r>
          </a:p>
          <a:p>
            <a:pPr lvl="2"/>
            <a:r>
              <a:rPr lang="en-US" dirty="0"/>
              <a:t>Amity In-Prison Therapeutic Community </a:t>
            </a:r>
          </a:p>
          <a:p>
            <a:pPr lvl="2"/>
            <a:r>
              <a:rPr lang="en-US" dirty="0"/>
              <a:t>Delaware Department of Correction Key/Crest programs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8645" y="934729"/>
            <a:ext cx="8229600" cy="692727"/>
          </a:xfrm>
        </p:spPr>
        <p:txBody>
          <a:bodyPr/>
          <a:lstStyle/>
          <a:p>
            <a:r>
              <a:rPr lang="en-US" sz="2800" dirty="0"/>
              <a:t>Orientation of the Corrections Officer</a:t>
            </a:r>
          </a:p>
        </p:txBody>
      </p:sp>
    </p:spTree>
    <p:extLst>
      <p:ext uri="{BB962C8B-B14F-4D97-AF65-F5344CB8AC3E}">
        <p14:creationId xmlns:p14="http://schemas.microsoft.com/office/powerpoint/2010/main" val="38297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176" y="1781503"/>
            <a:ext cx="8229600" cy="40044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Structure of the Modified Therapeutic Community includes: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Orientations to acquaint clients to the rules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Individual and group counseling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Maintaining recovery and relapse prevention</a:t>
            </a:r>
          </a:p>
          <a:p>
            <a:endParaRPr lang="en-US" dirty="0"/>
          </a:p>
          <a:p>
            <a:r>
              <a:rPr lang="en-US" dirty="0"/>
              <a:t>Reentry planning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8645" y="934729"/>
            <a:ext cx="8229600" cy="692727"/>
          </a:xfrm>
        </p:spPr>
        <p:txBody>
          <a:bodyPr/>
          <a:lstStyle/>
          <a:p>
            <a:r>
              <a:rPr lang="en-US" sz="2800" dirty="0"/>
              <a:t>Modified Therapeutic Community</a:t>
            </a:r>
          </a:p>
        </p:txBody>
      </p:sp>
    </p:spTree>
    <p:extLst>
      <p:ext uri="{BB962C8B-B14F-4D97-AF65-F5344CB8AC3E}">
        <p14:creationId xmlns:p14="http://schemas.microsoft.com/office/powerpoint/2010/main" val="168891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176" y="1781503"/>
            <a:ext cx="8229600" cy="40044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Components of the Modified Therapeutic Community include: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Community meetings, events and ceremonies</a:t>
            </a:r>
          </a:p>
          <a:p>
            <a:pPr lvl="0"/>
            <a:r>
              <a:rPr lang="en-US" dirty="0"/>
              <a:t>Seminars</a:t>
            </a:r>
          </a:p>
          <a:p>
            <a:pPr lvl="0"/>
            <a:r>
              <a:rPr lang="en-US" dirty="0"/>
              <a:t>Group encounters</a:t>
            </a:r>
          </a:p>
          <a:p>
            <a:pPr lvl="0"/>
            <a:r>
              <a:rPr lang="en-US" dirty="0"/>
              <a:t>Group therapy</a:t>
            </a:r>
          </a:p>
          <a:p>
            <a:pPr lvl="0"/>
            <a:r>
              <a:rPr lang="en-US" dirty="0"/>
              <a:t>Tutorial learning sessions</a:t>
            </a:r>
          </a:p>
          <a:p>
            <a:pPr lvl="0"/>
            <a:r>
              <a:rPr lang="en-US" dirty="0"/>
              <a:t>Education classes</a:t>
            </a:r>
          </a:p>
          <a:p>
            <a:pPr lvl="0"/>
            <a:r>
              <a:rPr lang="en-US" dirty="0"/>
              <a:t>Client job-work responsibilities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8645" y="934729"/>
            <a:ext cx="8229600" cy="692727"/>
          </a:xfrm>
        </p:spPr>
        <p:txBody>
          <a:bodyPr/>
          <a:lstStyle/>
          <a:p>
            <a:r>
              <a:rPr lang="en-US" dirty="0"/>
              <a:t>Modified Therapeutic Community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3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176" y="1781503"/>
            <a:ext cx="8229600" cy="40044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Rules of the Modified Therapeutic Community include: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Cardinal rules – which protect the community from behaviors that threaten its viability</a:t>
            </a:r>
          </a:p>
          <a:p>
            <a:pPr lvl="0"/>
            <a:r>
              <a:rPr lang="en-US" dirty="0"/>
              <a:t>Major rules – which define the relationship between individual members and community and identify behaviors to be corrected</a:t>
            </a:r>
          </a:p>
          <a:p>
            <a:pPr lvl="0"/>
            <a:r>
              <a:rPr lang="en-US" dirty="0"/>
              <a:t>House rules – which define the “norms” for the community resulting in verbal and written reprimands if violated.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8645" y="934729"/>
            <a:ext cx="8229600" cy="692727"/>
          </a:xfrm>
        </p:spPr>
        <p:txBody>
          <a:bodyPr/>
          <a:lstStyle/>
          <a:p>
            <a:r>
              <a:rPr lang="en-US" dirty="0"/>
              <a:t>Modified Therapeutic Community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46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176" y="1781503"/>
            <a:ext cx="8229600" cy="40044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Roles of the Modified Therapeutic Community include: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Corrections officer as a primary “Rational Authority”**</a:t>
            </a:r>
          </a:p>
          <a:p>
            <a:endParaRPr lang="en-US" dirty="0"/>
          </a:p>
          <a:p>
            <a:r>
              <a:rPr lang="en-US" dirty="0"/>
              <a:t>As rational authorities CO’s are responsible to direct community member’s behavior within the training activities, learning experiences and community scheduling.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**Institutional rules take precedent over TC rules but CO’s should have familiarity of TC rules to promote recovery of the community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8645" y="934729"/>
            <a:ext cx="8229600" cy="692727"/>
          </a:xfrm>
        </p:spPr>
        <p:txBody>
          <a:bodyPr/>
          <a:lstStyle/>
          <a:p>
            <a:r>
              <a:rPr lang="en-US" dirty="0"/>
              <a:t>Modified Therapeutic Community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759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176" y="1907629"/>
            <a:ext cx="8229600" cy="3563006"/>
          </a:xfrm>
        </p:spPr>
        <p:txBody>
          <a:bodyPr/>
          <a:lstStyle/>
          <a:p>
            <a:r>
              <a:rPr lang="en-US" dirty="0"/>
              <a:t>Officers are one of the most influential staff members in the  program</a:t>
            </a:r>
          </a:p>
          <a:p>
            <a:endParaRPr lang="en-US" dirty="0"/>
          </a:p>
          <a:p>
            <a:r>
              <a:rPr lang="en-US" dirty="0"/>
              <a:t>Must be familiar with the values and philosophy of the program and model the attitudes of the program</a:t>
            </a:r>
          </a:p>
          <a:p>
            <a:endParaRPr lang="en-US" dirty="0"/>
          </a:p>
          <a:p>
            <a:r>
              <a:rPr lang="en-US" dirty="0"/>
              <a:t>Lack of knowledge by officers of the TC components often causes the concerns of the correctional facility to overwhelm the concerns of the treatment program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176" y="950494"/>
            <a:ext cx="8229600" cy="692727"/>
          </a:xfrm>
        </p:spPr>
        <p:txBody>
          <a:bodyPr/>
          <a:lstStyle/>
          <a:p>
            <a:r>
              <a:rPr lang="en-US" sz="2800" dirty="0"/>
              <a:t>Role of the Officer in a RSAT facility</a:t>
            </a:r>
          </a:p>
        </p:txBody>
      </p:sp>
    </p:spTree>
    <p:extLst>
      <p:ext uri="{BB962C8B-B14F-4D97-AF65-F5344CB8AC3E}">
        <p14:creationId xmlns:p14="http://schemas.microsoft.com/office/powerpoint/2010/main" val="271135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176" y="1686912"/>
            <a:ext cx="8229600" cy="356300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Sanctions</a:t>
            </a:r>
          </a:p>
          <a:p>
            <a:endParaRPr lang="en-US" dirty="0"/>
          </a:p>
          <a:p>
            <a:r>
              <a:rPr lang="en-US" dirty="0"/>
              <a:t>Sanctions are still utilized as consequence of non-compliance (i.e.: positive drug test, no show, prohibited behavior, </a:t>
            </a:r>
            <a:r>
              <a:rPr lang="en-US" dirty="0" err="1"/>
              <a:t>etc</a:t>
            </a:r>
            <a:r>
              <a:rPr lang="en-US" dirty="0"/>
              <a:t>) in RSAT</a:t>
            </a:r>
          </a:p>
          <a:p>
            <a:endParaRPr lang="en-US" dirty="0"/>
          </a:p>
          <a:p>
            <a:r>
              <a:rPr lang="en-US" dirty="0"/>
              <a:t>However, lesser infractions of TC house rules are seen as opportunities for inmates to learn more appropriate behavior. Staff may allow inmate opportunity to redeem a privilege lost initially</a:t>
            </a:r>
          </a:p>
          <a:p>
            <a:endParaRPr lang="en-US" dirty="0"/>
          </a:p>
          <a:p>
            <a:r>
              <a:rPr lang="en-US" dirty="0"/>
              <a:t>Officers need to be aware of how they can leverage the influence of the group with direction from TC staff to promote behavior change in place of traditional sanctions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176" y="950494"/>
            <a:ext cx="8229600" cy="692727"/>
          </a:xfrm>
        </p:spPr>
        <p:txBody>
          <a:bodyPr/>
          <a:lstStyle/>
          <a:p>
            <a:r>
              <a:rPr lang="en-US" sz="2800" dirty="0"/>
              <a:t>Role of the Officer in a RSAT facility</a:t>
            </a:r>
          </a:p>
        </p:txBody>
      </p:sp>
    </p:spTree>
    <p:extLst>
      <p:ext uri="{BB962C8B-B14F-4D97-AF65-F5344CB8AC3E}">
        <p14:creationId xmlns:p14="http://schemas.microsoft.com/office/powerpoint/2010/main" val="93088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176" y="1907629"/>
            <a:ext cx="8229600" cy="356300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Sanctions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imposing sanctions to a RSAT inmate, it is important for the officer to depersonalize the conflict. This means to depersonalize: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officer authority,  </a:t>
            </a:r>
          </a:p>
          <a:p>
            <a:pPr lvl="0"/>
            <a:r>
              <a:rPr lang="en-US" dirty="0"/>
              <a:t>the specific controls an officer imposes on a person, </a:t>
            </a:r>
          </a:p>
          <a:p>
            <a:pPr lvl="0"/>
            <a:r>
              <a:rPr lang="en-US" dirty="0"/>
              <a:t>the conflicts that may occur between the officer and the client. </a:t>
            </a:r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176" y="950494"/>
            <a:ext cx="8229600" cy="692727"/>
          </a:xfrm>
        </p:spPr>
        <p:txBody>
          <a:bodyPr/>
          <a:lstStyle/>
          <a:p>
            <a:r>
              <a:rPr lang="en-US" sz="2800" dirty="0"/>
              <a:t>Role of the Officer in a RSAT facility</a:t>
            </a:r>
          </a:p>
        </p:txBody>
      </p:sp>
    </p:spTree>
    <p:extLst>
      <p:ext uri="{BB962C8B-B14F-4D97-AF65-F5344CB8AC3E}">
        <p14:creationId xmlns:p14="http://schemas.microsoft.com/office/powerpoint/2010/main" val="205258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176" y="1718441"/>
            <a:ext cx="8229600" cy="375219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Incentives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Officers are often less familiar with the use incentives in correctional settings but they can be a powerful tool in promoting long-term behavior change over the immediate compliance that sanctions will often produce. These can include: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Public recognition</a:t>
            </a:r>
          </a:p>
          <a:p>
            <a:pPr lvl="0"/>
            <a:r>
              <a:rPr lang="en-US" dirty="0"/>
              <a:t>Awards</a:t>
            </a:r>
          </a:p>
          <a:p>
            <a:pPr lvl="0"/>
            <a:r>
              <a:rPr lang="en-US" dirty="0"/>
              <a:t>Preferred meals</a:t>
            </a:r>
          </a:p>
          <a:p>
            <a:pPr lvl="0"/>
            <a:r>
              <a:rPr lang="en-US" dirty="0"/>
              <a:t>Additional recreation time,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176" y="950494"/>
            <a:ext cx="8229600" cy="692727"/>
          </a:xfrm>
        </p:spPr>
        <p:txBody>
          <a:bodyPr/>
          <a:lstStyle/>
          <a:p>
            <a:r>
              <a:rPr lang="en-US" sz="2800" dirty="0"/>
              <a:t>Role of the Officer in a RSAT facility</a:t>
            </a:r>
          </a:p>
        </p:txBody>
      </p:sp>
    </p:spTree>
    <p:extLst>
      <p:ext uri="{BB962C8B-B14F-4D97-AF65-F5344CB8AC3E}">
        <p14:creationId xmlns:p14="http://schemas.microsoft.com/office/powerpoint/2010/main" val="410083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176" y="1718441"/>
            <a:ext cx="8229600" cy="375219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Supportive Environment with Accountability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Relying too heavily on authority can result in unsuccessful engagement of inmates into recovery</a:t>
            </a:r>
          </a:p>
          <a:p>
            <a:endParaRPr lang="en-US" dirty="0"/>
          </a:p>
          <a:p>
            <a:r>
              <a:rPr lang="en-US" dirty="0"/>
              <a:t>Society may isolate the inmate while incarcerated, but it is an officer’s role and professional responsibility to create cooperative relationships</a:t>
            </a:r>
          </a:p>
          <a:p>
            <a:endParaRPr lang="en-US" dirty="0"/>
          </a:p>
          <a:p>
            <a:r>
              <a:rPr lang="en-US" dirty="0"/>
              <a:t>To personalize cooperation means conveying an officer’s personal willingness to enter into a cooperative relationship with the inmate to achieve treatment goals. It does not imply liking the participant or approving of them.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176" y="950494"/>
            <a:ext cx="8229600" cy="692727"/>
          </a:xfrm>
        </p:spPr>
        <p:txBody>
          <a:bodyPr/>
          <a:lstStyle/>
          <a:p>
            <a:r>
              <a:rPr lang="en-US" sz="2800" dirty="0"/>
              <a:t>Role of the Officer in a RSAT facility</a:t>
            </a:r>
          </a:p>
        </p:txBody>
      </p:sp>
    </p:spTree>
    <p:extLst>
      <p:ext uri="{BB962C8B-B14F-4D97-AF65-F5344CB8AC3E}">
        <p14:creationId xmlns:p14="http://schemas.microsoft.com/office/powerpoint/2010/main" val="43002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+mn-lt"/>
                <a:cs typeface="Arial" pitchFamily="34" charset="0"/>
              </a:rPr>
              <a:t>Housekeeping: Functions</a:t>
            </a:r>
          </a:p>
        </p:txBody>
      </p:sp>
      <p:sp>
        <p:nvSpPr>
          <p:cNvPr id="5125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57E8CEC-18DD-4249-94D3-4796920A3711}" type="datetime1">
              <a:rPr lang="en-US" alt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8/30/2017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6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F1F2B6-E6E2-4523-826D-D20AA9130A49}" type="slidenum">
              <a:rPr lang="en-US" altLang="en-US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9" name="Content Placeholder 6" descr="Boundaries+Presentation+PDF.pdf - Adobe Acrobat Pr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30000" r="7185" b="13333"/>
          <a:stretch>
            <a:fillRect/>
          </a:stretch>
        </p:blipFill>
        <p:spPr bwMode="auto">
          <a:xfrm>
            <a:off x="177800" y="1343025"/>
            <a:ext cx="87884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264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176" y="1718441"/>
            <a:ext cx="8229600" cy="375219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Collaboration with RSAT staff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Collaboration/communication between  officers and RSAT staff is critical  element to RSAT success!</a:t>
            </a:r>
          </a:p>
          <a:p>
            <a:r>
              <a:rPr lang="en-US" dirty="0"/>
              <a:t>RSAT staff and officers should determine conditions for imposing both therapeutic and institutional sanctions</a:t>
            </a:r>
          </a:p>
          <a:p>
            <a:r>
              <a:rPr lang="en-US" dirty="0"/>
              <a:t>Need regular meetings between staff and officers to:</a:t>
            </a:r>
          </a:p>
          <a:p>
            <a:pPr lvl="1"/>
            <a:r>
              <a:rPr lang="en-US" dirty="0"/>
              <a:t>Address inmate behaviors or non-compliance</a:t>
            </a:r>
          </a:p>
          <a:p>
            <a:pPr lvl="1"/>
            <a:r>
              <a:rPr lang="en-US" dirty="0"/>
              <a:t>Review retention rates</a:t>
            </a:r>
          </a:p>
          <a:p>
            <a:pPr lvl="1"/>
            <a:r>
              <a:rPr lang="en-US" dirty="0"/>
              <a:t>Likely dropout points</a:t>
            </a:r>
          </a:p>
          <a:p>
            <a:pPr lvl="1"/>
            <a:r>
              <a:rPr lang="en-US" dirty="0"/>
              <a:t>Review relapse rates of participants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176" y="950494"/>
            <a:ext cx="8229600" cy="692727"/>
          </a:xfrm>
        </p:spPr>
        <p:txBody>
          <a:bodyPr/>
          <a:lstStyle/>
          <a:p>
            <a:r>
              <a:rPr lang="en-US" sz="2800" dirty="0"/>
              <a:t>Role of the Officer in a RSAT facility</a:t>
            </a:r>
          </a:p>
        </p:txBody>
      </p:sp>
    </p:spTree>
    <p:extLst>
      <p:ext uri="{BB962C8B-B14F-4D97-AF65-F5344CB8AC3E}">
        <p14:creationId xmlns:p14="http://schemas.microsoft.com/office/powerpoint/2010/main" val="4105037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176" y="1718441"/>
            <a:ext cx="8229600" cy="375219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Collaboration with RSAT staff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Amity TC model uses collaboration between offices and staff to:</a:t>
            </a:r>
          </a:p>
          <a:p>
            <a:pPr lvl="1"/>
            <a:r>
              <a:rPr lang="en-US" dirty="0"/>
              <a:t>Select inmates for RSAT programs</a:t>
            </a:r>
          </a:p>
          <a:p>
            <a:pPr lvl="1"/>
            <a:r>
              <a:rPr lang="en-US" dirty="0"/>
              <a:t>Conduct disciplinary hearings</a:t>
            </a:r>
          </a:p>
          <a:p>
            <a:pPr lvl="1"/>
            <a:r>
              <a:rPr lang="en-US" dirty="0"/>
              <a:t>Develop treatment plan goals</a:t>
            </a:r>
          </a:p>
          <a:p>
            <a:pPr lvl="1"/>
            <a:r>
              <a:rPr lang="en-US" dirty="0"/>
              <a:t>Formulate discharge plans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176" y="950494"/>
            <a:ext cx="8229600" cy="692727"/>
          </a:xfrm>
        </p:spPr>
        <p:txBody>
          <a:bodyPr/>
          <a:lstStyle/>
          <a:p>
            <a:r>
              <a:rPr lang="en-US" sz="2800" dirty="0"/>
              <a:t>Role of the Officer in a RSAT facility</a:t>
            </a:r>
          </a:p>
        </p:txBody>
      </p:sp>
    </p:spTree>
    <p:extLst>
      <p:ext uri="{BB962C8B-B14F-4D97-AF65-F5344CB8AC3E}">
        <p14:creationId xmlns:p14="http://schemas.microsoft.com/office/powerpoint/2010/main" val="3862703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176" y="1718441"/>
            <a:ext cx="8229600" cy="375219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Similar to facility officers, probation or parole officers should be given opportunity to self-select assignment of RSAT caseload</a:t>
            </a:r>
          </a:p>
          <a:p>
            <a:endParaRPr lang="en-US" dirty="0"/>
          </a:p>
          <a:p>
            <a:r>
              <a:rPr lang="en-US" dirty="0"/>
              <a:t>Community corrections should be  given similar  orientation on RSAT concepts as facility officers before them. Special training should also be provided on Opioid Overdose Prevention protocols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176" y="950494"/>
            <a:ext cx="8229600" cy="692727"/>
          </a:xfrm>
        </p:spPr>
        <p:txBody>
          <a:bodyPr/>
          <a:lstStyle/>
          <a:p>
            <a:r>
              <a:rPr lang="en-US" sz="2800" dirty="0"/>
              <a:t>Role of Community Corrections in Aftercare Treatment</a:t>
            </a:r>
          </a:p>
        </p:txBody>
      </p:sp>
    </p:spTree>
    <p:extLst>
      <p:ext uri="{BB962C8B-B14F-4D97-AF65-F5344CB8AC3E}">
        <p14:creationId xmlns:p14="http://schemas.microsoft.com/office/powerpoint/2010/main" val="1835038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176" y="1718441"/>
            <a:ext cx="8229600" cy="375219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Key elements of Officer Aftercare Activities</a:t>
            </a:r>
          </a:p>
          <a:p>
            <a:pPr marL="0" indent="0">
              <a:buNone/>
            </a:pPr>
            <a:endParaRPr lang="en-US" u="sng" dirty="0"/>
          </a:p>
          <a:p>
            <a:r>
              <a:rPr lang="en-US" dirty="0"/>
              <a:t>Collaborative case planning with RSAT staff</a:t>
            </a:r>
          </a:p>
          <a:p>
            <a:endParaRPr lang="en-US" dirty="0"/>
          </a:p>
          <a:p>
            <a:r>
              <a:rPr lang="en-US" dirty="0"/>
              <a:t>Leveraging existing resources in the community</a:t>
            </a:r>
          </a:p>
          <a:p>
            <a:endParaRPr lang="en-US" dirty="0"/>
          </a:p>
          <a:p>
            <a:r>
              <a:rPr lang="en-US" dirty="0"/>
              <a:t>Case management of the SUD offender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176" y="950494"/>
            <a:ext cx="8229600" cy="692727"/>
          </a:xfrm>
        </p:spPr>
        <p:txBody>
          <a:bodyPr/>
          <a:lstStyle/>
          <a:p>
            <a:r>
              <a:rPr lang="en-US" sz="2800" dirty="0"/>
              <a:t>Role of CC in Aftercare Treatment</a:t>
            </a:r>
          </a:p>
        </p:txBody>
      </p:sp>
    </p:spTree>
    <p:extLst>
      <p:ext uri="{BB962C8B-B14F-4D97-AF65-F5344CB8AC3E}">
        <p14:creationId xmlns:p14="http://schemas.microsoft.com/office/powerpoint/2010/main" val="3368526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176" y="1718441"/>
            <a:ext cx="8229600" cy="375219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Collaborative case planning with RSAT staff</a:t>
            </a:r>
            <a:endParaRPr lang="en-US" dirty="0"/>
          </a:p>
          <a:p>
            <a:pPr marL="0" indent="0">
              <a:buNone/>
            </a:pPr>
            <a:endParaRPr lang="en-US" u="sng" dirty="0"/>
          </a:p>
          <a:p>
            <a:r>
              <a:rPr lang="en-US" dirty="0"/>
              <a:t>Address basic needs such as housing &amp; employment</a:t>
            </a:r>
          </a:p>
          <a:p>
            <a:endParaRPr lang="en-US" dirty="0"/>
          </a:p>
          <a:p>
            <a:r>
              <a:rPr lang="en-US" dirty="0"/>
              <a:t>Finding appropriate housing to support recovery</a:t>
            </a:r>
          </a:p>
          <a:p>
            <a:endParaRPr lang="en-US" dirty="0"/>
          </a:p>
          <a:p>
            <a:r>
              <a:rPr lang="en-US" dirty="0"/>
              <a:t>Should include recreational activities for pro-social outlets</a:t>
            </a:r>
          </a:p>
          <a:p>
            <a:endParaRPr lang="en-US" dirty="0"/>
          </a:p>
          <a:p>
            <a:r>
              <a:rPr lang="en-US" dirty="0"/>
              <a:t>Begin vocational services at the beginning of aftercare treatment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176" y="950494"/>
            <a:ext cx="8229600" cy="692727"/>
          </a:xfrm>
        </p:spPr>
        <p:txBody>
          <a:bodyPr/>
          <a:lstStyle/>
          <a:p>
            <a:r>
              <a:rPr lang="en-US" sz="2800" dirty="0"/>
              <a:t>Role of CC in Aftercare Treatment</a:t>
            </a:r>
          </a:p>
        </p:txBody>
      </p:sp>
    </p:spTree>
    <p:extLst>
      <p:ext uri="{BB962C8B-B14F-4D97-AF65-F5344CB8AC3E}">
        <p14:creationId xmlns:p14="http://schemas.microsoft.com/office/powerpoint/2010/main" val="1454804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176" y="1718441"/>
            <a:ext cx="8229600" cy="375219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Leveraging existing resources in the community</a:t>
            </a:r>
          </a:p>
          <a:p>
            <a:endParaRPr lang="en-US" dirty="0"/>
          </a:p>
          <a:p>
            <a:r>
              <a:rPr lang="en-US" dirty="0"/>
              <a:t>Assist with obtaining insurance to access resources</a:t>
            </a:r>
          </a:p>
          <a:p>
            <a:endParaRPr lang="en-US" dirty="0"/>
          </a:p>
          <a:p>
            <a:r>
              <a:rPr lang="en-US" dirty="0"/>
              <a:t>Identify treatment providers in community who will cater to criminal  justice population and target their needs (criminal thinking, antisocial attitudes &amp; SUDs)</a:t>
            </a:r>
          </a:p>
          <a:p>
            <a:endParaRPr lang="en-US" dirty="0"/>
          </a:p>
          <a:p>
            <a:r>
              <a:rPr lang="en-US" dirty="0"/>
              <a:t>Establish Memorandums of Understanding (MOU’s) to outline expectations of justice and treatment partners (</a:t>
            </a:r>
            <a:r>
              <a:rPr lang="en-US" dirty="0" err="1"/>
              <a:t>ie</a:t>
            </a:r>
            <a:r>
              <a:rPr lang="en-US" dirty="0"/>
              <a:t>. Exchanging information; protocol for violations)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176" y="950494"/>
            <a:ext cx="8229600" cy="692727"/>
          </a:xfrm>
        </p:spPr>
        <p:txBody>
          <a:bodyPr/>
          <a:lstStyle/>
          <a:p>
            <a:r>
              <a:rPr lang="en-US" sz="2800" dirty="0"/>
              <a:t>Role of CC in Aftercare Treatment</a:t>
            </a:r>
          </a:p>
        </p:txBody>
      </p:sp>
    </p:spTree>
    <p:extLst>
      <p:ext uri="{BB962C8B-B14F-4D97-AF65-F5344CB8AC3E}">
        <p14:creationId xmlns:p14="http://schemas.microsoft.com/office/powerpoint/2010/main" val="4000778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176" y="1718441"/>
            <a:ext cx="8229600" cy="375219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Case Management of the SUD Offender</a:t>
            </a:r>
          </a:p>
          <a:p>
            <a:endParaRPr lang="en-US" dirty="0"/>
          </a:p>
          <a:p>
            <a:r>
              <a:rPr lang="en-US" dirty="0"/>
              <a:t>Risk containment vs. Risk reduction</a:t>
            </a:r>
          </a:p>
          <a:p>
            <a:endParaRPr lang="en-US" dirty="0"/>
          </a:p>
          <a:p>
            <a:r>
              <a:rPr lang="en-US" dirty="0"/>
              <a:t>Containment: Focus on preventing all criminal activity and violations while on supervision</a:t>
            </a:r>
          </a:p>
          <a:p>
            <a:r>
              <a:rPr lang="en-US" dirty="0"/>
              <a:t>Reduction: Focus on reducing criminogenic needs both during and after criminal justice supervision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**Which produces better long-term effects for the individual?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176" y="950494"/>
            <a:ext cx="8229600" cy="692727"/>
          </a:xfrm>
        </p:spPr>
        <p:txBody>
          <a:bodyPr/>
          <a:lstStyle/>
          <a:p>
            <a:r>
              <a:rPr lang="en-US" sz="2800" dirty="0"/>
              <a:t>Role of CC in Aftercare Treatment</a:t>
            </a:r>
          </a:p>
        </p:txBody>
      </p:sp>
    </p:spTree>
    <p:extLst>
      <p:ext uri="{BB962C8B-B14F-4D97-AF65-F5344CB8AC3E}">
        <p14:creationId xmlns:p14="http://schemas.microsoft.com/office/powerpoint/2010/main" val="3648484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661F8-83EA-41F2-B37B-52F1F33C6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51" y="173183"/>
            <a:ext cx="2016199" cy="4641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23</a:t>
            </a: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20053" y="152400"/>
            <a:ext cx="9051851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3554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Integrating Treatment </a:t>
            </a:r>
            <a:r>
              <a:rPr kumimoji="0" lang="en-US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3554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3554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Supervision Reduces Risk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3554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603" name="Picture 6" descr="bar graph" title="bar graph"/>
          <p:cNvPicPr>
            <a:picLocks noChangeAspect="1" noChangeArrowheads="1"/>
          </p:cNvPicPr>
          <p:nvPr/>
        </p:nvPicPr>
        <p:blipFill>
          <a:blip r:embed="rId3" cstate="print"/>
          <a:srcRect t="20657" b="5634"/>
          <a:stretch>
            <a:fillRect/>
          </a:stretch>
        </p:blipFill>
        <p:spPr bwMode="auto">
          <a:xfrm>
            <a:off x="779919" y="734293"/>
            <a:ext cx="7525881" cy="490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2743200" y="5702968"/>
            <a:ext cx="419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National Reentry Resource Center, 2012</a:t>
            </a:r>
          </a:p>
        </p:txBody>
      </p:sp>
    </p:spTree>
    <p:extLst>
      <p:ext uri="{BB962C8B-B14F-4D97-AF65-F5344CB8AC3E}">
        <p14:creationId xmlns:p14="http://schemas.microsoft.com/office/powerpoint/2010/main" val="226818916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176" y="1718441"/>
            <a:ext cx="8229600" cy="375219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HICA Case Management</a:t>
            </a:r>
          </a:p>
          <a:p>
            <a:endParaRPr lang="en-US" dirty="0"/>
          </a:p>
          <a:p>
            <a:r>
              <a:rPr lang="en-US" dirty="0"/>
              <a:t>HICA: Holistic, Integrated, Collaborative, Aligned</a:t>
            </a:r>
          </a:p>
          <a:p>
            <a:endParaRPr lang="en-US" dirty="0"/>
          </a:p>
          <a:p>
            <a:r>
              <a:rPr lang="en-US" dirty="0"/>
              <a:t>Purpose: Improve linkages between treatment and criminal justice – two different philosophies</a:t>
            </a:r>
          </a:p>
          <a:p>
            <a:endParaRPr lang="en-US" dirty="0"/>
          </a:p>
          <a:p>
            <a:r>
              <a:rPr lang="en-US" dirty="0"/>
              <a:t>Goal: Maximize treatment completion rates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176" y="950494"/>
            <a:ext cx="8229600" cy="692727"/>
          </a:xfrm>
        </p:spPr>
        <p:txBody>
          <a:bodyPr/>
          <a:lstStyle/>
          <a:p>
            <a:r>
              <a:rPr lang="en-US" sz="2800" dirty="0"/>
              <a:t>Role of CC in Aftercare Treatment</a:t>
            </a:r>
          </a:p>
        </p:txBody>
      </p:sp>
    </p:spTree>
    <p:extLst>
      <p:ext uri="{BB962C8B-B14F-4D97-AF65-F5344CB8AC3E}">
        <p14:creationId xmlns:p14="http://schemas.microsoft.com/office/powerpoint/2010/main" val="915991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176" y="1718441"/>
            <a:ext cx="8229600" cy="375219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HICA Case Management</a:t>
            </a:r>
          </a:p>
          <a:p>
            <a:endParaRPr lang="en-US" dirty="0"/>
          </a:p>
          <a:p>
            <a:r>
              <a:rPr lang="en-US" dirty="0"/>
              <a:t>How:  increase access to treatment, reduce barriers, resolve problems, ensure treatment engagement</a:t>
            </a:r>
          </a:p>
          <a:p>
            <a:endParaRPr lang="en-US" dirty="0"/>
          </a:p>
          <a:p>
            <a:r>
              <a:rPr lang="en-US" dirty="0"/>
              <a:t>Enforce graduated sanctions for relapse occurrences</a:t>
            </a:r>
          </a:p>
          <a:p>
            <a:endParaRPr lang="en-US" dirty="0"/>
          </a:p>
          <a:p>
            <a:r>
              <a:rPr lang="en-US" dirty="0"/>
              <a:t>Mandated referrals + Access + Retention = Success (reduction in risk factors &amp; reduced criminality)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176" y="950494"/>
            <a:ext cx="8229600" cy="692727"/>
          </a:xfrm>
        </p:spPr>
        <p:txBody>
          <a:bodyPr/>
          <a:lstStyle/>
          <a:p>
            <a:r>
              <a:rPr lang="en-US" sz="2800" dirty="0"/>
              <a:t>Role of CC in Aftercare Treatment</a:t>
            </a:r>
          </a:p>
        </p:txBody>
      </p:sp>
    </p:spTree>
    <p:extLst>
      <p:ext uri="{BB962C8B-B14F-4D97-AF65-F5344CB8AC3E}">
        <p14:creationId xmlns:p14="http://schemas.microsoft.com/office/powerpoint/2010/main" val="251367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+mn-lt"/>
                <a:cs typeface="Arial" pitchFamily="34" charset="0"/>
              </a:rPr>
              <a:t>Housekeeping: Communication</a:t>
            </a:r>
          </a:p>
        </p:txBody>
      </p:sp>
      <p:sp>
        <p:nvSpPr>
          <p:cNvPr id="7173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EABC690-E2D4-4DF0-BFEC-6220F53907D6}" type="datetime1">
              <a:rPr lang="en-US" alt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8/30/2017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EAB399-A9CC-4746-8D08-1CE47B2AF5D2}" type="slidenum">
              <a:rPr lang="en-US" altLang="en-US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7" name="Content Placeholder 4" descr="Boundaries+Presentation+PDF.pdf - Adobe Acrobat Pr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00163"/>
            <a:ext cx="6757988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874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5942" y="1324303"/>
            <a:ext cx="8229600" cy="375219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Joint-training sessions with RSAT staff and corrections officers</a:t>
            </a:r>
            <a:endParaRPr lang="en-US" dirty="0"/>
          </a:p>
          <a:p>
            <a:endParaRPr lang="en-US" dirty="0"/>
          </a:p>
          <a:p>
            <a:r>
              <a:rPr lang="en-US" dirty="0"/>
              <a:t>Treatment and corrections should learn from each other</a:t>
            </a:r>
          </a:p>
          <a:p>
            <a:endParaRPr lang="en-US" dirty="0"/>
          </a:p>
          <a:p>
            <a:r>
              <a:rPr lang="en-US" dirty="0"/>
              <a:t>Counselors can benefit from training in security guidelines and learning about  inmate attitude and behaviors</a:t>
            </a:r>
          </a:p>
          <a:p>
            <a:endParaRPr lang="en-US" dirty="0"/>
          </a:p>
          <a:p>
            <a:r>
              <a:rPr lang="en-US" dirty="0"/>
              <a:t>Corrections can benefit from training on specific populations, components of substance abuse treatment and their role in shaping a therapeutic environment</a:t>
            </a:r>
          </a:p>
          <a:p>
            <a:endParaRPr lang="en-US" dirty="0"/>
          </a:p>
          <a:p>
            <a:r>
              <a:rPr lang="en-US" dirty="0"/>
              <a:t>Avoid us vs. them mentalities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8645" y="398701"/>
            <a:ext cx="8229600" cy="692727"/>
          </a:xfrm>
        </p:spPr>
        <p:txBody>
          <a:bodyPr/>
          <a:lstStyle/>
          <a:p>
            <a:r>
              <a:rPr lang="en-US" sz="2800" dirty="0"/>
              <a:t>Key to successful corrections &amp; treatment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131474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176" y="1434662"/>
            <a:ext cx="8229600" cy="403597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Potential Joint-training sessions topics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Overview of how the system works</a:t>
            </a:r>
          </a:p>
          <a:p>
            <a:r>
              <a:rPr lang="en-US" dirty="0"/>
              <a:t>Education on  the language and jargon of both systems</a:t>
            </a:r>
          </a:p>
          <a:p>
            <a:r>
              <a:rPr lang="en-US" dirty="0"/>
              <a:t>Clarification of system and personnel roles</a:t>
            </a:r>
          </a:p>
          <a:p>
            <a:r>
              <a:rPr lang="en-US" dirty="0"/>
              <a:t>Establishing communication and  managing system conflicts</a:t>
            </a:r>
          </a:p>
          <a:p>
            <a:r>
              <a:rPr lang="en-US" dirty="0"/>
              <a:t>Understanding the RSAT inmate: trauma and gender responsive issues</a:t>
            </a:r>
          </a:p>
          <a:p>
            <a:r>
              <a:rPr lang="en-US" dirty="0"/>
              <a:t>Confidentiality</a:t>
            </a:r>
          </a:p>
          <a:p>
            <a:r>
              <a:rPr lang="en-US" dirty="0"/>
              <a:t>Application of sanctions &amp; incentives</a:t>
            </a:r>
          </a:p>
          <a:p>
            <a:r>
              <a:rPr lang="en-US" dirty="0"/>
              <a:t>Medication-assisted treatment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8645" y="382935"/>
            <a:ext cx="8229600" cy="692727"/>
          </a:xfrm>
        </p:spPr>
        <p:txBody>
          <a:bodyPr/>
          <a:lstStyle/>
          <a:p>
            <a:r>
              <a:rPr lang="en-US" sz="2800" dirty="0"/>
              <a:t>Key to successful corrections &amp; treatment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306101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>
              <a:hlinkClick r:id="rId3"/>
            </a:endParaRPr>
          </a:p>
          <a:p>
            <a:pPr algn="ctr"/>
            <a:endParaRPr lang="en-US" dirty="0">
              <a:hlinkClick r:id="rId3"/>
            </a:endParaRPr>
          </a:p>
          <a:p>
            <a:pPr algn="ctr"/>
            <a:r>
              <a:rPr lang="en-US" dirty="0">
                <a:hlinkClick r:id="rId3"/>
              </a:rPr>
              <a:t>RSAT video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**Attendees listening by phone switch to computer speakers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Testimony of importance of corrections &amp; staff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099463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228600" y="1655763"/>
            <a:ext cx="5943600" cy="2012950"/>
          </a:xfrm>
        </p:spPr>
        <p:txBody>
          <a:bodyPr>
            <a:noAutofit/>
          </a:bodyPr>
          <a:lstStyle/>
          <a:p>
            <a:pPr marL="0" indent="0">
              <a:spcBef>
                <a:spcPts val="11"/>
              </a:spcBef>
              <a:buNone/>
            </a:pPr>
            <a:r>
              <a:rPr lang="en-US" sz="4400" dirty="0">
                <a:solidFill>
                  <a:srgbClr val="0D2D4B"/>
                </a:solidFill>
              </a:rPr>
              <a:t>Ben </a:t>
            </a:r>
            <a:r>
              <a:rPr lang="en-US" sz="4400" dirty="0" err="1">
                <a:solidFill>
                  <a:srgbClr val="0D2D4B"/>
                </a:solidFill>
              </a:rPr>
              <a:t>Ekelund</a:t>
            </a:r>
            <a:endParaRPr lang="en-US" sz="4400" dirty="0">
              <a:solidFill>
                <a:srgbClr val="0D2D4B"/>
              </a:solidFill>
            </a:endParaRPr>
          </a:p>
          <a:p>
            <a:pPr marL="0" indent="0">
              <a:spcBef>
                <a:spcPts val="11"/>
              </a:spcBef>
              <a:buNone/>
            </a:pPr>
            <a:r>
              <a:rPr lang="en-US" sz="2000" dirty="0">
                <a:solidFill>
                  <a:srgbClr val="0D2D4B"/>
                </a:solidFill>
              </a:rPr>
              <a:t>Administrator</a:t>
            </a:r>
          </a:p>
          <a:p>
            <a:pPr marL="0" indent="0">
              <a:spcBef>
                <a:spcPts val="11"/>
              </a:spcBef>
              <a:buNone/>
            </a:pPr>
            <a:r>
              <a:rPr lang="en-US" sz="2000" dirty="0">
                <a:solidFill>
                  <a:srgbClr val="0D2D4B"/>
                </a:solidFill>
              </a:rPr>
              <a:t>Center for Health and Justice at TASC</a:t>
            </a:r>
          </a:p>
          <a:p>
            <a:pPr marL="0" indent="0">
              <a:spcBef>
                <a:spcPts val="11"/>
              </a:spcBef>
              <a:buNone/>
            </a:pPr>
            <a:r>
              <a:rPr lang="en-US" sz="2000" dirty="0">
                <a:solidFill>
                  <a:srgbClr val="0D2D4B"/>
                </a:solidFill>
              </a:rPr>
              <a:t>(312) 573-8337</a:t>
            </a:r>
          </a:p>
          <a:p>
            <a:pPr marL="0" indent="0">
              <a:spcBef>
                <a:spcPts val="11"/>
              </a:spcBef>
              <a:buNone/>
            </a:pPr>
            <a:r>
              <a:rPr lang="en-US" sz="2000" dirty="0">
                <a:solidFill>
                  <a:srgbClr val="0D2D4B"/>
                </a:solidFill>
              </a:rPr>
              <a:t>bekelund@tasc.org </a:t>
            </a:r>
          </a:p>
          <a:p>
            <a:pPr marL="0" indent="0">
              <a:spcBef>
                <a:spcPts val="11"/>
              </a:spcBef>
              <a:buNone/>
            </a:pPr>
            <a:endParaRPr lang="en-US" sz="2000" dirty="0">
              <a:solidFill>
                <a:srgbClr val="0D2D4B"/>
              </a:solidFill>
            </a:endParaRPr>
          </a:p>
          <a:p>
            <a:pPr marL="0" indent="0">
              <a:spcBef>
                <a:spcPts val="11"/>
              </a:spcBef>
              <a:buNone/>
            </a:pPr>
            <a:r>
              <a:rPr lang="en-US" sz="2800" dirty="0">
                <a:solidFill>
                  <a:srgbClr val="0D2D4B"/>
                </a:solidFill>
              </a:rPr>
              <a:t>http://centerforhealthandjustice.org</a:t>
            </a:r>
          </a:p>
          <a:p>
            <a:endParaRPr lang="en-US" sz="2000" dirty="0">
              <a:solidFill>
                <a:srgbClr val="0D2D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6A92"/>
                </a:solidFill>
              </a:rPr>
              <a:t>Questions?</a:t>
            </a:r>
          </a:p>
        </p:txBody>
      </p:sp>
      <p:pic>
        <p:nvPicPr>
          <p:cNvPr id="6349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03343079-F958-469C-9DBA-49AE8EFAB56C}" type="datetime1"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8/30/2017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5EBB63-6C47-4304-A44E-B4F47603A08E}" type="slidenum"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1752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dirty="0"/>
              <a:t>Type your question in the Q&amp;A box </a:t>
            </a:r>
            <a:br>
              <a:rPr lang="en-US" dirty="0"/>
            </a:br>
            <a:r>
              <a:rPr lang="en-US" dirty="0"/>
              <a:t>on your computer screen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+mj-lt"/>
              </a:rPr>
              <a:t>Speaker Contact Info: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800" b="1" dirty="0"/>
              <a:t>Ben </a:t>
            </a:r>
            <a:r>
              <a:rPr lang="en-US" sz="2800" b="1" dirty="0" err="1"/>
              <a:t>Ekelund</a:t>
            </a:r>
            <a:endParaRPr lang="en-US" sz="2800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800" b="1" dirty="0"/>
              <a:t>bekelund@tasc-il.org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1941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6A92"/>
                </a:solidFill>
              </a:rPr>
              <a:t>Certificate of Attendance</a:t>
            </a:r>
          </a:p>
        </p:txBody>
      </p:sp>
      <p:pic>
        <p:nvPicPr>
          <p:cNvPr id="6758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46353D04-C37E-4568-8841-B57F2D1DC1D7}" type="datetime1"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8/30/2017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9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D48691-3EA0-4569-A863-4261594A9411}" type="slidenum"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75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Download now! </a:t>
            </a:r>
          </a:p>
        </p:txBody>
      </p:sp>
      <p:pic>
        <p:nvPicPr>
          <p:cNvPr id="6759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2438400"/>
            <a:ext cx="56737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359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6A92"/>
                </a:solidFill>
              </a:rPr>
              <a:t>Questions?</a:t>
            </a:r>
          </a:p>
        </p:txBody>
      </p:sp>
      <p:pic>
        <p:nvPicPr>
          <p:cNvPr id="6963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82071BBE-7FEA-44B0-9DD2-02C3A58A331E}" type="datetime1"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8/30/2017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7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EFC315-BDE0-4520-BFBC-AC5409C4EDF7}" type="slidenum"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25588"/>
            <a:ext cx="8513763" cy="4600575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dirty="0"/>
              <a:t>1 NAADAC CEH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Pass 10-question quiz with 7 correct answers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Receive certificate immediately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6964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11525"/>
            <a:ext cx="4703763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919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006C92"/>
                </a:solidFill>
              </a:rPr>
              <a:t>RSAT Technical Assistance and Training Center</a:t>
            </a:r>
            <a:endParaRPr lang="en-US" sz="3600" dirty="0">
              <a:solidFill>
                <a:srgbClr val="006C9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09146"/>
          </a:xfrm>
        </p:spPr>
        <p:txBody>
          <a:bodyPr>
            <a:noAutofit/>
          </a:bodyPr>
          <a:lstStyle/>
          <a:p>
            <a:pPr marL="0" lvl="0" indent="0" algn="ctr">
              <a:buClr>
                <a:srgbClr val="BE854C"/>
              </a:buClr>
              <a:buSzPct val="65000"/>
              <a:buNone/>
            </a:pPr>
            <a:endParaRPr lang="en-US" i="1" dirty="0"/>
          </a:p>
          <a:p>
            <a:pPr marL="0" lvl="0" indent="0" algn="ctr">
              <a:buClr>
                <a:srgbClr val="BE854C"/>
              </a:buClr>
              <a:buSzPct val="65000"/>
              <a:buNone/>
            </a:pPr>
            <a:r>
              <a:rPr lang="en-US" i="1" dirty="0"/>
              <a:t>For more information on RSAT training and technical assistance visit: </a:t>
            </a:r>
          </a:p>
          <a:p>
            <a:pPr marL="0" lvl="0" indent="0" algn="ctr">
              <a:buClr>
                <a:srgbClr val="BE854C"/>
              </a:buClr>
              <a:buSzPct val="65000"/>
              <a:buNone/>
            </a:pPr>
            <a:r>
              <a:rPr lang="en-US" i="1" dirty="0"/>
              <a:t>http://www.rsat-tta.com/Home</a:t>
            </a:r>
          </a:p>
          <a:p>
            <a:pPr marL="0" lvl="0" indent="0" algn="ctr">
              <a:buClr>
                <a:srgbClr val="BE854C"/>
              </a:buClr>
              <a:buSzPct val="65000"/>
              <a:buNone/>
            </a:pPr>
            <a:endParaRPr lang="en-US" i="1" dirty="0"/>
          </a:p>
          <a:p>
            <a:pPr marL="0" lvl="0" indent="0" algn="ctr">
              <a:buClr>
                <a:srgbClr val="BE854C"/>
              </a:buClr>
              <a:buSzPct val="65000"/>
              <a:buNone/>
            </a:pPr>
            <a:r>
              <a:rPr lang="en-US" i="1" dirty="0"/>
              <a:t>or email Stephen Keller, RSAT TA Coordinator at </a:t>
            </a:r>
          </a:p>
          <a:p>
            <a:pPr marL="0" lvl="0" indent="0" algn="ctr">
              <a:buClr>
                <a:srgbClr val="BE854C"/>
              </a:buClr>
              <a:buSzPct val="65000"/>
              <a:buNone/>
            </a:pPr>
            <a:r>
              <a:rPr lang="en-US" i="1" dirty="0"/>
              <a:t>skeller@ahpnet.com</a:t>
            </a:r>
          </a:p>
          <a:p>
            <a:pPr lvl="0">
              <a:buClr>
                <a:srgbClr val="BE854C"/>
              </a:buClr>
              <a:buSzPct val="65000"/>
              <a:buFont typeface="Arial" pitchFamily="34" charset="0"/>
              <a:buChar char="►"/>
            </a:pP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FC8A-A4D3-46E9-B4DA-8E4B63F345E6}" type="datetime1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8/30/2017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37</a:t>
            </a:fld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4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21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sz="2800" b="1" dirty="0">
                <a:solidFill>
                  <a:srgbClr val="002060"/>
                </a:solidFill>
                <a:ea typeface="+mn-ea"/>
                <a:cs typeface="+mn-cs"/>
              </a:rPr>
            </a:br>
            <a:endParaRPr lang="en-US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4876800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1200"/>
              </a:spcBef>
              <a:buClr>
                <a:srgbClr val="BE854C"/>
              </a:buClr>
              <a:buSzPct val="65000"/>
              <a:buNone/>
              <a:defRPr/>
            </a:pPr>
            <a:r>
              <a:rPr lang="en-US" sz="3200" b="1" dirty="0">
                <a:solidFill>
                  <a:srgbClr val="006892"/>
                </a:solidFill>
                <a:latin typeface="Arial" pitchFamily="34" charset="0"/>
                <a:ea typeface="+mj-ea"/>
                <a:cs typeface="Arial" pitchFamily="34" charset="0"/>
              </a:rPr>
              <a:t>The Role of the Corrections </a:t>
            </a:r>
            <a:br>
              <a:rPr lang="en-US" sz="3200" b="1" dirty="0">
                <a:solidFill>
                  <a:srgbClr val="006892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200" b="1" dirty="0">
                <a:solidFill>
                  <a:srgbClr val="006892"/>
                </a:solidFill>
                <a:latin typeface="Arial" pitchFamily="34" charset="0"/>
                <a:ea typeface="+mj-ea"/>
                <a:cs typeface="Arial" pitchFamily="34" charset="0"/>
              </a:rPr>
              <a:t>Officer in RSAT Programs</a:t>
            </a:r>
          </a:p>
          <a:p>
            <a:pPr marL="0" lvl="1" indent="0" algn="ctr">
              <a:spcBef>
                <a:spcPts val="1200"/>
              </a:spcBef>
              <a:buClr>
                <a:srgbClr val="BE854C"/>
              </a:buClr>
              <a:buSzPct val="65000"/>
              <a:buNone/>
              <a:defRPr/>
            </a:pPr>
            <a:endParaRPr lang="en-US" sz="3200" b="1" dirty="0">
              <a:solidFill>
                <a:srgbClr val="00689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lvl="1" indent="0" algn="ctr">
              <a:spcBef>
                <a:spcPts val="1200"/>
              </a:spcBef>
              <a:buClr>
                <a:srgbClr val="BE854C"/>
              </a:buClr>
              <a:buSzPct val="65000"/>
              <a:buNone/>
              <a:defRPr/>
            </a:pPr>
            <a:r>
              <a:rPr lang="en-US" sz="2000" b="1" dirty="0">
                <a:solidFill>
                  <a:srgbClr val="006892"/>
                </a:solidFill>
                <a:latin typeface="Arial" pitchFamily="34" charset="0"/>
                <a:ea typeface="+mj-ea"/>
                <a:cs typeface="Arial" pitchFamily="34" charset="0"/>
              </a:rPr>
              <a:t>Wednesday, August 30, 2017</a:t>
            </a:r>
            <a:endParaRPr lang="en-US" sz="20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800" b="1" dirty="0"/>
              <a:t>Moderator</a:t>
            </a:r>
          </a:p>
          <a:p>
            <a:pPr marL="0" indent="0" algn="ctr">
              <a:buNone/>
            </a:pPr>
            <a:r>
              <a:rPr lang="en-US" sz="1800" b="1" dirty="0"/>
              <a:t>Stephen Keller</a:t>
            </a:r>
          </a:p>
          <a:p>
            <a:pPr marL="0" indent="0" algn="ctr">
              <a:buNone/>
            </a:pPr>
            <a:r>
              <a:rPr lang="en-US" sz="1800" b="1" dirty="0"/>
              <a:t>Training/TA Coordinator, RSAT-TTA</a:t>
            </a:r>
          </a:p>
        </p:txBody>
      </p:sp>
      <p:sp>
        <p:nvSpPr>
          <p:cNvPr id="9222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15, 2017</a:t>
            </a:r>
          </a:p>
        </p:txBody>
      </p:sp>
      <p:sp>
        <p:nvSpPr>
          <p:cNvPr id="922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DFD7F-66EE-4EA0-9FB0-9BA8679C60B1}" type="slidenum">
              <a:rPr lang="en-US" altLang="en-US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5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1440"/>
            <a:ext cx="9144000" cy="6949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Ekelund</a:t>
            </a:r>
            <a:b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bekelund@tasc-il.org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10000"/>
            <a:ext cx="6934200" cy="17526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E0C3A3"/>
                </a:solidFill>
              </a:rPr>
              <a:t>Center for Health and Justice, TASC-IL</a:t>
            </a:r>
          </a:p>
          <a:p>
            <a:pPr algn="l"/>
            <a:r>
              <a:rPr lang="en-US" sz="2800" dirty="0">
                <a:solidFill>
                  <a:srgbClr val="E0C3A3"/>
                </a:solidFill>
              </a:rPr>
              <a:t>www.tasc.org</a:t>
            </a:r>
          </a:p>
          <a:p>
            <a:pPr algn="l"/>
            <a:endParaRPr lang="en-US" dirty="0">
              <a:solidFill>
                <a:srgbClr val="E0C3A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DF37-5BD3-4F17-BC7F-8515FF269729}" type="datetime1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8/30/2017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3810000"/>
            <a:ext cx="8305800" cy="0"/>
          </a:xfrm>
          <a:prstGeom prst="line">
            <a:avLst/>
          </a:prstGeom>
          <a:ln w="22225">
            <a:solidFill>
              <a:srgbClr val="BE85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6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6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7488" y="2157687"/>
            <a:ext cx="6172200" cy="2256657"/>
          </a:xfrm>
        </p:spPr>
        <p:txBody>
          <a:bodyPr/>
          <a:lstStyle/>
          <a:p>
            <a:r>
              <a:rPr lang="en-US" sz="3500" dirty="0"/>
              <a:t>The Role of the Corrections </a:t>
            </a:r>
            <a:br>
              <a:rPr lang="en-US" sz="3500" dirty="0"/>
            </a:br>
            <a:r>
              <a:rPr lang="en-US" sz="3500" dirty="0"/>
              <a:t>Officer in RSAT Programs</a:t>
            </a:r>
            <a:br>
              <a:rPr lang="en-US" sz="3500" dirty="0"/>
            </a:br>
            <a:br>
              <a:rPr lang="en-US" sz="3500" dirty="0"/>
            </a:br>
            <a:r>
              <a:rPr lang="en-US" sz="1800" dirty="0"/>
              <a:t>Wednesday, August 30</a:t>
            </a:r>
            <a:r>
              <a:rPr lang="en-US" sz="1800" baseline="30000" dirty="0"/>
              <a:t>th</a:t>
            </a:r>
            <a:r>
              <a:rPr lang="en-US" sz="1800" dirty="0"/>
              <a:t>, 2017</a:t>
            </a:r>
            <a:br>
              <a:rPr lang="en-US" sz="1800" dirty="0"/>
            </a:br>
            <a:br>
              <a:rPr lang="en-US" sz="3375" dirty="0"/>
            </a:br>
            <a:endParaRPr lang="en-US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**Show Poll</a:t>
            </a:r>
          </a:p>
        </p:txBody>
      </p:sp>
    </p:spTree>
    <p:extLst>
      <p:ext uri="{BB962C8B-B14F-4D97-AF65-F5344CB8AC3E}">
        <p14:creationId xmlns:p14="http://schemas.microsoft.com/office/powerpoint/2010/main" val="65011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Manual on promising practices for the Role of the Corrections Officer in RSAP Programs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76" y="950495"/>
            <a:ext cx="8229600" cy="692727"/>
          </a:xfrm>
        </p:spPr>
        <p:txBody>
          <a:bodyPr/>
          <a:lstStyle/>
          <a:p>
            <a:r>
              <a:rPr lang="en-US" sz="3600" dirty="0"/>
              <a:t>Coming Soon!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57" y="2735098"/>
            <a:ext cx="2285212" cy="292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410" y="695553"/>
            <a:ext cx="8229600" cy="80843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a typeface="ＭＳ Ｐゴシック" charset="-128"/>
                <a:cs typeface="Arial" pitchFamily="34" charset="0"/>
              </a:rPr>
              <a:t>The Purpose of the RSAT Corrections Officer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30176" y="2065282"/>
            <a:ext cx="8229600" cy="3606855"/>
          </a:xfrm>
        </p:spPr>
        <p:txBody>
          <a:bodyPr>
            <a:normAutofit/>
          </a:bodyPr>
          <a:lstStyle/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Maintain the safety and security of the RSAT facility and play a cooperative role in the success of the therapeutic community</a:t>
            </a:r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Cooperation and continuous communication between RSAT staff and corrections are essential to the autonomous functioning of the therapeutic community.</a:t>
            </a:r>
            <a:endParaRPr lang="en-US" b="1" dirty="0"/>
          </a:p>
          <a:p>
            <a:pPr marL="342900" lvl="1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00050" lvl="2">
              <a:lnSpc>
                <a:spcPct val="11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9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176" y="1797269"/>
            <a:ext cx="8064119" cy="3953826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/>
              <a:t>Correctional officers must understand RSAT programming and be as committed to treatment goals as RSAT counselors and administrators.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/>
              <a:t>Requires voluntary self-referral into RSAT programming</a:t>
            </a:r>
          </a:p>
          <a:p>
            <a:pPr lvl="2">
              <a:lnSpc>
                <a:spcPct val="120000"/>
              </a:lnSpc>
              <a:spcBef>
                <a:spcPts val="100"/>
              </a:spcBef>
            </a:pPr>
            <a:r>
              <a:rPr lang="en-US" dirty="0"/>
              <a:t>Certify and reward officers who want to work in RSAT 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76" y="662148"/>
            <a:ext cx="8229600" cy="69272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sz="3200" dirty="0"/>
              <a:t>Golden Rule of RSAT Corrections Officer</a:t>
            </a:r>
          </a:p>
        </p:txBody>
      </p:sp>
    </p:spTree>
    <p:extLst>
      <p:ext uri="{BB962C8B-B14F-4D97-AF65-F5344CB8AC3E}">
        <p14:creationId xmlns:p14="http://schemas.microsoft.com/office/powerpoint/2010/main" val="362315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0.0&quot;&gt;&lt;object type=&quot;1&quot; unique_id=&quot;10001&quot;&gt;&lt;property id=&quot;20139&quot; value=&quot;%n. %s&quot;/&gt;&lt;property id=&quot;20141&quot; value=&quot;Health Lit Coverage UntilizationNMDft2&quot;/&gt;&lt;property id=&quot;20144&quot; value=&quot;1&quot;/&gt;&lt;property id=&quot;20146&quot; value=&quot;0&quot;/&gt;&lt;property id=&quot;20147&quot; value=&quot;0&quot;/&gt;&lt;property id=&quot;20148&quot; value=&quot;5&quot;/&gt;&lt;property id=&quot;20184&quot; value=&quot;7&quot;/&gt;&lt;property id=&quot;20191&quot; value=&quot;AHP Corporate&quot;/&gt;&lt;property id=&quot;20192&quot; value=&quot;https://ahpnet.adobeconnect.com&quot;/&gt;&lt;property id=&quot;20193&quot; value=&quot;0&quot;/&gt;&lt;property id=&quot;20250&quot; value=&quot;6&quot;/&gt;&lt;property id=&quot;20251&quot; value=&quot;0&quot;/&gt;&lt;property id=&quot;20259&quot; value=&quot;0&quot;/&gt;&lt;property id=&quot;20263&quot; value=&quot;1&quot;/&gt;&lt;property id=&quot;20264&quot; value=&quot;1&quot;/&gt;&lt;property id=&quot;20600&quot; value=&quot;0&quot;/&gt;&lt;property id=&quot;20700&quot; value=&quot;0&quot;/&gt;&lt;object type=&quot;2&quot; unique_id=&quot;11482&quot;&gt;&lt;object type=&quot;3&quot; unique_id=&quot;11483&quot;&gt;&lt;property id=&quot;20148&quot; value=&quot;5&quot;/&gt;&lt;property id=&quot;20300&quot; value=&quot;Slide 1 - &amp;quot; Pathways to Health Literacy &amp;amp; Health Care Utilization:  A Critical Next Step for the Newly Eligible Pre-release Po&quot;/&gt;&lt;property id=&quot;20307&quot; value=&quot;258&quot;/&gt;&lt;property id=&quot;20309&quot; value=&quot;-1&quot;/&gt;&lt;/object&gt;&lt;object type=&quot;3&quot; unique_id=&quot;11484&quot;&gt;&lt;property id=&quot;20148&quot; value=&quot;5&quot;/&gt;&lt;property id=&quot;20300&quot; value=&quot;Slide 5 - &amp;quot; Niki Miller, M.S. CPS nmiller@ahpnet.com &amp;quot;&quot;/&gt;&lt;property id=&quot;20307&quot; value=&quot;259&quot;/&gt;&lt;property id=&quot;20309&quot; value=&quot;-1&quot;/&gt;&lt;/object&gt;&lt;object type=&quot;3&quot; unique_id=&quot;11485&quot;&gt;&lt;property id=&quot;20148&quot; value=&quot;5&quot;/&gt;&lt;property id=&quot;20300&quot; value=&quot;Slide 6 - &amp;quot;Objectives&amp;quot;&quot;/&gt;&lt;property id=&quot;20307&quot; value=&quot;260&quot;/&gt;&lt;property id=&quot;20309&quot; value=&quot;-1&quot;/&gt;&lt;/object&gt;&lt;object type=&quot;3&quot; unique_id=&quot;11486&quot;&gt;&lt;property id=&quot;20148&quot; value=&quot;5&quot;/&gt;&lt;property id=&quot;20300&quot; value=&quot;Slide 7 - &amp;quot;New Toolkit: &amp;quot;&quot;/&gt;&lt;property id=&quot;20307&quot; value=&quot;415&quot;/&gt;&lt;property id=&quot;20309&quot; value=&quot;-1&quot;/&gt;&lt;/object&gt;&lt;object type=&quot;3&quot; unique_id=&quot;11487&quot;&gt;&lt;property id=&quot;20148&quot; value=&quot;5&quot;/&gt;&lt;property id=&quot;20300&quot; value=&quot;Slide 8 - &amp;quot;    Quick Audience Polling: 2 questions&amp;quot;&quot;/&gt;&lt;property id=&quot;20307&quot; value=&quot;261&quot;/&gt;&lt;property id=&quot;20309&quot; value=&quot;-1&quot;/&gt;&lt;/object&gt;&lt;object type=&quot;3&quot; unique_id=&quot;11488&quot;&gt;&lt;property id=&quot;20148&quot; value=&quot;5&quot;/&gt;&lt;property id=&quot;20300&quot; value=&quot;Slide 9 - &amp;quot;What is Health Literacy? &amp;quot;&quot;/&gt;&lt;property id=&quot;20307&quot; value=&quot;405&quot;/&gt;&lt;property id=&quot;20309&quot; value=&quot;-1&quot;/&gt;&lt;/object&gt;&lt;object type=&quot;3&quot; unique_id=&quot;11489&quot;&gt;&lt;property id=&quot;20148&quot; value=&quot;5&quot;/&gt;&lt;property id=&quot;20300&quot; value=&quot;Slide 10 - &amp;quot;Medicaid, Medicaid Managed Care (MMC), Medicare&amp;quot;&quot;/&gt;&lt;property id=&quot;20307&quot; value=&quot;416&quot;/&gt;&lt;property id=&quot;20309&quot; value=&quot;-1&quot;/&gt;&lt;/object&gt;&lt;object type=&quot;3&quot; unique_id=&quot;11491&quot;&gt;&lt;property id=&quot;20148&quot; value=&quot;5&quot;/&gt;&lt;property id=&quot;20300&quot; value=&quot;Slide 11&quot;/&gt;&lt;property id=&quot;20307&quot; value=&quot;417&quot;/&gt;&lt;property id=&quot;20309&quot; value=&quot;-1&quot;/&gt;&lt;/object&gt;&lt;object type=&quot;3&quot; unique_id=&quot;11492&quot;&gt;&lt;property id=&quot;20148&quot; value=&quot;5&quot;/&gt;&lt;property id=&quot;20300&quot; value=&quot;Slide 12 - &amp;quot;What Can We Do?&amp;quot;&quot;/&gt;&lt;property id=&quot;20307&quot; value=&quot;420&quot;/&gt;&lt;property id=&quot;20309&quot; value=&quot;-1&quot;/&gt;&lt;/object&gt;&lt;object type=&quot;3&quot; unique_id=&quot;11493&quot;&gt;&lt;property id=&quot;20148&quot; value=&quot;5&quot;/&gt;&lt;property id=&quot;20300&quot; value=&quot;Slide 13 - &amp;quot;Learning Styles  People learn new information in different ways….  Using more than one way is always best&amp;quot;&quot;/&gt;&lt;property id=&quot;20307&quot; value=&quot;419&quot;/&gt;&lt;property id=&quot;20309&quot; value=&quot;-1&quot;/&gt;&lt;/object&gt;&lt;object type=&quot;3&quot; unique_id=&quot;11494&quot;&gt;&lt;property id=&quot;20148&quot; value=&quot;5&quot;/&gt;&lt;property id=&quot;20300&quot; value=&quot;Slide 14 - &amp;quot;Leveraging Assistor Resources: Poll Results&amp;quot;&quot;/&gt;&lt;property id=&quot;20307&quot; value=&quot;409&quot;/&gt;&lt;property id=&quot;20309&quot; value=&quot;-1&quot;/&gt;&lt;/object&gt;&lt;object type=&quot;3&quot; unique_id=&quot;11495&quot;&gt;&lt;property id=&quot;20148&quot; value=&quot;5&quot;/&gt;&lt;property id=&quot;20300&quot; value=&quot;Slide 15 - &amp;quot;The term ‘assistor’ encompasses all categories&amp;quot;&quot;/&gt;&lt;property id=&quot;20307&quot; value=&quot;402&quot;/&gt;&lt;property id=&quot;20309&quot; value=&quot;-1&quot;/&gt;&lt;/object&gt;&lt;object type=&quot;3&quot; unique_id=&quot;11496&quot;&gt;&lt;property id=&quot;20148&quot; value=&quot;5&quot;/&gt;&lt;property id=&quot;20300&quot; value=&quot;Slide 16 - &amp;quot;Health Insurance Exchanges: Assistor Priorities  &amp;quot;&quot;/&gt;&lt;property id=&quot;20307&quot; value=&quot;421&quot;/&gt;&lt;property id=&quot;20309&quot; value=&quot;-1&quot;/&gt;&lt;/object&gt;&lt;object type=&quot;3&quot; unique_id=&quot;11497&quot;&gt;&lt;property id=&quot;20148&quot; value=&quot;5&quot;/&gt;&lt;property id=&quot;20300&quot; value=&quot;Slide 17 - &amp;quot;What do they offer besides enrollment help? &amp;quot;&quot;/&gt;&lt;property id=&quot;20307&quot; value=&quot;408&quot;/&gt;&lt;property id=&quot;20309&quot; value=&quot;-1&quot;/&gt;&lt;/object&gt;&lt;object type=&quot;3&quot; unique_id=&quot;11498&quot;&gt;&lt;property id=&quot;20148&quot; value=&quot;5&quot;/&gt;&lt;property id=&quot;20300&quot; value=&quot;Slide 18 - &amp;quot;What about those that don’t qualify for Medicaid&amp;quot;&quot;/&gt;&lt;property id=&quot;20307&quot; value=&quot;418&quot;/&gt;&lt;property id=&quot;20309&quot; value=&quot;-1&quot;/&gt;&lt;/object&gt;&lt;object type=&quot;3&quot; unique_id=&quot;11499&quot;&gt;&lt;property id=&quot;20148&quot; value=&quot;5&quot;/&gt;&lt;property id=&quot;20300&quot; value=&quot;Slide 19&quot;/&gt;&lt;property id=&quot;20307&quot; value=&quot;412&quot;/&gt;&lt;property id=&quot;20309&quot; value=&quot;-1&quot;/&gt;&lt;/object&gt;&lt;object type=&quot;3&quot; unique_id=&quot;11500&quot;&gt;&lt;property id=&quot;20148&quot; value=&quot;5&quot;/&gt;&lt;property id=&quot;20300&quot; value=&quot;Slide 20 - &amp;quot;    Assistor Agencies Address Health-Related                   Social Needs&amp;quot;&quot;/&gt;&lt;property id=&quot;20307&quot; value=&quot;400&quot;/&gt;&lt;property id=&quot;20309&quot; value=&quot;-1&quot;/&gt;&lt;/object&gt;&lt;object type=&quot;3&quot; unique_id=&quot;11501&quot;&gt;&lt;property id=&quot;20148&quot; value=&quot;5&quot;/&gt;&lt;property id=&quot;20300&quot; value=&quot;Slide 21 - &amp;quot;Other Resources &amp;amp; Toolkit highlights &amp;quot;&quot;/&gt;&lt;property id=&quot;20307&quot; value=&quot;407&quot;/&gt;&lt;property id=&quot;20309&quot; value=&quot;-1&quot;/&gt;&lt;/object&gt;&lt;object type=&quot;3&quot; unique_id=&quot;11502&quot;&gt;&lt;property id=&quot;20148&quot; value=&quot;5&quot;/&gt;&lt;property id=&quot;20300&quot; value=&quot;Slide 22&quot;/&gt;&lt;property id=&quot;20307&quot; value=&quot;423&quot;/&gt;&lt;property id=&quot;20309&quot; value=&quot;-1&quot;/&gt;&lt;/object&gt;&lt;object type=&quot;3&quot; unique_id=&quot;11503&quot;&gt;&lt;property id=&quot;20148&quot; value=&quot;5&quot;/&gt;&lt;property id=&quot;20300&quot; value=&quot;Slide 23&quot;/&gt;&lt;property id=&quot;20307&quot; value=&quot;422&quot;/&gt;&lt;property id=&quot;20309&quot; value=&quot;-1&quot;/&gt;&lt;/object&gt;&lt;object type=&quot;3&quot; unique_id=&quot;11504&quot;&gt;&lt;property id=&quot;20148&quot; value=&quot;5&quot;/&gt;&lt;property id=&quot;20300&quot; value=&quot;Slide 24&quot;/&gt;&lt;property id=&quot;20307&quot; value=&quot;399&quot;/&gt;&lt;property id=&quot;20309&quot; value=&quot;-1&quot;/&gt;&lt;/object&gt;&lt;object type=&quot;3&quot; unique_id=&quot;11601&quot;&gt;&lt;property id=&quot;20148&quot; value=&quot;5&quot;/&gt;&lt;property id=&quot;20300&quot; value=&quot;Slide 2 - &amp;quot;Housekeeping: Functions&amp;quot;&quot;/&gt;&lt;property id=&quot;20307&quot; value=&quot;425&quot;/&gt;&lt;property id=&quot;20309&quot; value=&quot;-1&quot;/&gt;&lt;/object&gt;&lt;object type=&quot;3&quot; unique_id=&quot;11602&quot;&gt;&lt;property id=&quot;20148&quot; value=&quot;5&quot;/&gt;&lt;property id=&quot;20300&quot; value=&quot;Slide 3 - &amp;quot;Housekeeping: Communication&amp;quot;&quot;/&gt;&lt;property id=&quot;20307&quot; value=&quot;426&quot;/&gt;&lt;property id=&quot;20309&quot; value=&quot;-1&quot;/&gt;&lt;/object&gt;&lt;object type=&quot;3&quot; unique_id=&quot;11859&quot;&gt;&lt;property id=&quot;20148&quot; value=&quot;5&quot;/&gt;&lt;property id=&quot;20300&quot; value=&quot;Slide 4 - &amp;quot; Pathways to Health Literacy &amp;amp; Health Care Utilization:  A Critical Next Step for the Newly Eligible Pre-release Po&quot;/&gt;&lt;property id=&quot;20307&quot; value=&quot;428&quot;/&gt;&lt;property id=&quot;20309&quot; value=&quot;-1&quot;/&gt;&lt;/object&gt;&lt;/object&gt;&lt;object type=&quot;8&quot; unique_id=&quot;11528&quot;&gt;&lt;/object&gt;&lt;object type=&quot;4&quot; unique_id=&quot;11941&quot;&gt;&lt;/object&gt;&lt;object type=&quot;10&quot; unique_id=&quot;11942&quot;&gt;&lt;object type=&quot;11&quot; unique_id=&quot;11943&quot;&gt;&lt;property id=&quot;20180&quot; value=&quot;1&quot;/&gt;&lt;property id=&quot;20181&quot; value=&quot;1&quot;/&gt;&lt;property id=&quot;20183&quot; value=&quot;1&quot;/&gt;&lt;/object&gt;&lt;object type=&quot;12&quot; unique_id=&quot;11944&quot;&gt;&lt;/object&gt;&lt;/object&gt;&lt;/object&gt;&lt;/database&gt;"/>
  <p:tag name="MMPROD_TAG_VCONFIG" val="PD94bWwgdmVyc2lvbj0iMS4wIj8+DQo8Y29uZmlndXJhdGlvbj4NCgk8YnJhbmRpbmc+DQoJCTx1aWZvbnQgbmFtZT0iRk9OVF9OT1RFU19URVhUIiB2YWx1ZT0iVmVyZGFuYSwxMixmYWxzZSxmYWxzZSxmYWxzZSIvPg0KCTwvYnJhbmRpbmc+DQoJPGNvbG9ycz4NCgkJPHVpY29sb3IgbmFtZT0icHJpbWFyeSIgdmFsdWU9IjB4NkY4NDg4Ii8+DQoJCTx1aWNvbG9yIG5hbWU9Imdsb3ciIHZhbHVlPSIweDYwOTc3MyIvPg0KCQk8dWljb2xvciBuYW1lPSJ0ZXh0IiB2YWx1ZT0iMHhGRkZGRkYiLz4NCgkJPHVpY29sb3IgbmFtZT0ibGlnaHQiIHZhbHVlPSIweDRFNUQ2MCIvPg0KCQk8dWljb2xvciBuYW1lPSJzaGFkb3ciIHZhbHVlPSIweDAwMDAwMCIvPg0KCQk8dWljb2xvciBuYW1lPSJiYWNrZ3JvdW5kIiB2YWx1ZT0iMHg3Mjc5NzEiLz4NCgk8L2NvbG9ycz4NCgk8bGF5b3V0Pg0KCQk8dWlzaG93IG5hbWU9InByZXNlbnRhdGlvbnRpdGxlIiB2YWx1ZT0idHJ1ZSIvPjx1aXNob3cgbmFtZT0icHJlc2VudGVycGhvdG8iIHZhbHVlPSJ0cnVlIi8+PHVpc2hvdyBuYW1lPSJwcmVzZW50ZXJuYW1lIiB2YWx1ZT0idHJ1ZSIvPjx1aXNob3cgbmFtZT0icHJlc2VudGVydGl0bGUiIHZhbHVlPSJ0cnVlIi8+PHVpc2hvdyBuYW1lPSJwcmVzZW50ZXJlbWFpbCIgdmFsdWU9InRydWUiLz48dWlzaG93IG5hbWU9InByZXNlbnRlcmJpbyIgdmFsdWU9InRydWUiLz48dWlzaG93IG5hbWU9ImNvbXBhbnlsb2dvIiB2YWx1ZT0idHJ1ZSIvPjx1aXNob3cgbmFtZT0ic2lkZWJhciIgdmFsdWU9InRydWUiLz48dWlzaG93IG5hbWU9Im91dGxpbmUiIHZhbHVlPSJ0cnVlIi8+PHVpc2hvdyBuYW1lPSJ0aHVtYm5haWwiIHZhbHVlPSJ0cnVlIi8+DQoJCTx1aXNob3cgbmFtZT0ibm90ZXMiIHZhbHVlPSJ0cnVlIi8+PHVpc2hvdyBuYW1lPSJzZWFyY2giIHZhbHVlPSJ0cnVlIi8+PHVpc2hvdyBuYW1lPSJxdWl6IiB2YWx1ZT0idHJ1ZSIvPjx1aXNob3cgbmFtZT0iYXR0YWNobWVudHMiIHZhbHVlPSJ0cnVlIi8+PHVpc2hvdyBuYW1lPSJ1dGlscyIgdmFsdWU9InRydWUiLz48dWlzaG93IG5hbWU9InZvbHVtZSIgdmFsdWU9InRydWUiLz48dWlzaG93IG5hbWU9InBsYXliYXIiIHZhbHVlPSJ0cnVlIi8+PHVpc2hvdyBuYW1lPSJ0YWxraW5naGVhZCIgdmFsdWU9InRydWUiLz48dWlzaG93IG5hbWU9InNpZGViYXJvbnJpZ2h0IiB2YWx1ZT0idHJ1ZSIvPjx1aXNob3cgbmFtZT0idmlld2NoYW5nZSIgdmFsdWU9InRydWUiLz48dWlzaG93IG5hbWU9ImFsd2F5c1NjcnVuY2giIHZhbHVlPSJmYWxzZSIvPjx1aXNob3cgbmFtZT0iaW5pdGlhbGRpc3BsYXltb2RlaXNub3JtYWwiIHZhbHVlPSJ0cnVlIi8+PHVpcmVwbGFjZSBuYW1lPSJsb2dvIiB2YWx1ZT0iIi8+PHVpcmVwbGFjZSBuYW1lPSJiZ2ltYWdlIiB2YWx1ZT0iIi8+PHVpcmVwbGFjZSBuYW1lPSJpbml0aWFsdGFiIiB2YWx1ZT0ib3V0bGluZSIvPj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HVpdGV4dCBuYW1lPSJDT1VSU0VfU1RBVFVTIiB2YWx1ZT0i44Oi44K444Ol44O844Or44K544OG44O844K/44K5Ii8+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MMPROD_THEME_BG_IMAGE" val="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HJ-Office Theme-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24210</TotalTime>
  <Words>1544</Words>
  <Application>Microsoft Office PowerPoint</Application>
  <PresentationFormat>On-screen Show (4:3)</PresentationFormat>
  <Paragraphs>283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ＭＳ Ｐゴシック</vt:lpstr>
      <vt:lpstr>Arial</vt:lpstr>
      <vt:lpstr>Calibri</vt:lpstr>
      <vt:lpstr>Lato Black</vt:lpstr>
      <vt:lpstr>Lato Bold</vt:lpstr>
      <vt:lpstr>Lato Regular</vt:lpstr>
      <vt:lpstr>Times New Roman</vt:lpstr>
      <vt:lpstr>Wingdings</vt:lpstr>
      <vt:lpstr>Office Theme</vt:lpstr>
      <vt:lpstr>2_CHJ-Office Theme-2017</vt:lpstr>
      <vt:lpstr> The Role of the Corrections  Officer in RSAT Programs </vt:lpstr>
      <vt:lpstr>Housekeeping: Functions</vt:lpstr>
      <vt:lpstr>Housekeeping: Communication</vt:lpstr>
      <vt:lpstr> </vt:lpstr>
      <vt:lpstr> Ben Ekelund bekelund@tasc-il.org</vt:lpstr>
      <vt:lpstr>The Role of the Corrections  Officer in RSAT Programs  Wednesday, August 30th, 2017  </vt:lpstr>
      <vt:lpstr>Coming Soon!</vt:lpstr>
      <vt:lpstr>The Purpose of the RSAT Corrections Officer</vt:lpstr>
      <vt:lpstr>Golden Rule of RSAT Corrections Officer</vt:lpstr>
      <vt:lpstr>Orientation of the Corrections Officer</vt:lpstr>
      <vt:lpstr>Modified Therapeutic Community</vt:lpstr>
      <vt:lpstr>Modified Therapeutic Community</vt:lpstr>
      <vt:lpstr>Modified Therapeutic Community</vt:lpstr>
      <vt:lpstr>Modified Therapeutic Community</vt:lpstr>
      <vt:lpstr>Role of the Officer in a RSAT facility</vt:lpstr>
      <vt:lpstr>Role of the Officer in a RSAT facility</vt:lpstr>
      <vt:lpstr>Role of the Officer in a RSAT facility</vt:lpstr>
      <vt:lpstr>Role of the Officer in a RSAT facility</vt:lpstr>
      <vt:lpstr>Role of the Officer in a RSAT facility</vt:lpstr>
      <vt:lpstr>Role of the Officer in a RSAT facility</vt:lpstr>
      <vt:lpstr>Role of the Officer in a RSAT facility</vt:lpstr>
      <vt:lpstr>Role of Community Corrections in Aftercare Treatment</vt:lpstr>
      <vt:lpstr>Role of CC in Aftercare Treatment</vt:lpstr>
      <vt:lpstr>Role of CC in Aftercare Treatment</vt:lpstr>
      <vt:lpstr>Role of CC in Aftercare Treatment</vt:lpstr>
      <vt:lpstr>Role of CC in Aftercare Treatment</vt:lpstr>
      <vt:lpstr>Slide 23</vt:lpstr>
      <vt:lpstr>Role of CC in Aftercare Treatment</vt:lpstr>
      <vt:lpstr>Role of CC in Aftercare Treatment</vt:lpstr>
      <vt:lpstr>Key to successful corrections &amp; treatment collaboration</vt:lpstr>
      <vt:lpstr>Key to successful corrections &amp; treatment collaboration</vt:lpstr>
      <vt:lpstr>Testimony of importance of corrections &amp; staff collaboration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RSAT Training Tool:  Trauma-Informed Correctional Care</dc:title>
  <dc:creator>Niki Miller</dc:creator>
  <cp:lastModifiedBy>Steve Keller</cp:lastModifiedBy>
  <cp:revision>283</cp:revision>
  <dcterms:created xsi:type="dcterms:W3CDTF">2006-08-16T00:00:00Z</dcterms:created>
  <dcterms:modified xsi:type="dcterms:W3CDTF">2017-08-30T16:33:23Z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