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59" r:id="rId2"/>
    <p:sldId id="260" r:id="rId3"/>
    <p:sldId id="261" r:id="rId4"/>
    <p:sldId id="262" r:id="rId5"/>
    <p:sldId id="263" r:id="rId6"/>
    <p:sldId id="264" r:id="rId7"/>
    <p:sldId id="342" r:id="rId8"/>
    <p:sldId id="351" r:id="rId9"/>
    <p:sldId id="352" r:id="rId10"/>
    <p:sldId id="353" r:id="rId11"/>
    <p:sldId id="256" r:id="rId12"/>
    <p:sldId id="257" r:id="rId13"/>
    <p:sldId id="258" r:id="rId14"/>
    <p:sldId id="345" r:id="rId15"/>
    <p:sldId id="346" r:id="rId16"/>
    <p:sldId id="347" r:id="rId17"/>
    <p:sldId id="348" r:id="rId18"/>
    <p:sldId id="349" r:id="rId19"/>
    <p:sldId id="350" r:id="rId20"/>
    <p:sldId id="265" r:id="rId21"/>
    <p:sldId id="266" r:id="rId22"/>
    <p:sldId id="267" r:id="rId23"/>
    <p:sldId id="289" r:id="rId24"/>
    <p:sldId id="290" r:id="rId25"/>
    <p:sldId id="291" r:id="rId26"/>
    <p:sldId id="292" r:id="rId27"/>
    <p:sldId id="354" r:id="rId28"/>
  </p:sldIdLst>
  <p:sldSz cx="9144000" cy="6858000" type="screen4x3"/>
  <p:notesSz cx="7023100" cy="93091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854C"/>
    <a:srgbClr val="006892"/>
    <a:srgbClr val="0000FF"/>
    <a:srgbClr val="E0C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72503" autoAdjust="0"/>
  </p:normalViewPr>
  <p:slideViewPr>
    <p:cSldViewPr>
      <p:cViewPr varScale="1">
        <p:scale>
          <a:sx n="83" d="100"/>
          <a:sy n="83" d="100"/>
        </p:scale>
        <p:origin x="202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3540"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5665E7-EFFD-4D81-AF65-E82AB54B482D}"/>
              </a:ext>
            </a:extLst>
          </p:cNvPr>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a:extLst>
              <a:ext uri="{FF2B5EF4-FFF2-40B4-BE49-F238E27FC236}">
                <a16:creationId xmlns:a16="http://schemas.microsoft.com/office/drawing/2014/main" id="{5DCB9EDA-E304-4878-8426-C7E962D7B2D5}"/>
              </a:ext>
            </a:extLst>
          </p:cNvPr>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975D2F6A-A542-4AF8-A8B1-276D6CC7E641}" type="datetimeFigureOut">
              <a:rPr lang="en-US" smtClean="0"/>
              <a:t>7/16/2018</a:t>
            </a:fld>
            <a:endParaRPr lang="en-US"/>
          </a:p>
        </p:txBody>
      </p:sp>
      <p:sp>
        <p:nvSpPr>
          <p:cNvPr id="4" name="Footer Placeholder 3">
            <a:extLst>
              <a:ext uri="{FF2B5EF4-FFF2-40B4-BE49-F238E27FC236}">
                <a16:creationId xmlns:a16="http://schemas.microsoft.com/office/drawing/2014/main" id="{623E02BC-3F0D-4FB4-A449-BECFCF5F60FB}"/>
              </a:ext>
            </a:extLst>
          </p:cNvPr>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CC0F17-C905-46D5-AB0D-EB1C462B80D4}"/>
              </a:ext>
            </a:extLst>
          </p:cNvPr>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2FC1F383-63D8-45EC-B0B2-47691A105D7F}" type="slidenum">
              <a:rPr lang="en-US" smtClean="0"/>
              <a:t>‹#›</a:t>
            </a:fld>
            <a:endParaRPr lang="en-US"/>
          </a:p>
        </p:txBody>
      </p:sp>
    </p:spTree>
    <p:extLst>
      <p:ext uri="{BB962C8B-B14F-4D97-AF65-F5344CB8AC3E}">
        <p14:creationId xmlns:p14="http://schemas.microsoft.com/office/powerpoint/2010/main" val="1592473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BE49785F-AEC9-4CAF-8147-E59A22856DC5}" type="datetimeFigureOut">
              <a:rPr lang="en-US" smtClean="0"/>
              <a:t>7/16/2018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dirty="0"/>
          </a:p>
        </p:txBody>
      </p:sp>
    </p:spTree>
    <p:extLst>
      <p:ext uri="{BB962C8B-B14F-4D97-AF65-F5344CB8AC3E}">
        <p14:creationId xmlns:p14="http://schemas.microsoft.com/office/powerpoint/2010/main" val="402757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73375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9461AA-1343-49FE-9B0A-6F89E51BB3C6}" type="slidenum">
              <a:rPr lang="en-US" altLang="en-US" smtClean="0">
                <a:latin typeface="Arial" panose="020B0604020202020204" pitchFamily="34" charset="0"/>
              </a:rPr>
              <a:pPr/>
              <a:t>2</a:t>
            </a:fld>
            <a:endParaRPr lang="en-US" altLang="en-US" dirty="0">
              <a:latin typeface="Arial" panose="020B0604020202020204" pitchFamily="34" charset="0"/>
            </a:endParaRPr>
          </a:p>
        </p:txBody>
      </p:sp>
    </p:spTree>
    <p:extLst>
      <p:ext uri="{BB962C8B-B14F-4D97-AF65-F5344CB8AC3E}">
        <p14:creationId xmlns:p14="http://schemas.microsoft.com/office/powerpoint/2010/main" val="25172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A2C4F2-C2BE-413C-A5B4-89A59286ED85}" type="slidenum">
              <a:rPr lang="en-US" altLang="en-US" smtClean="0">
                <a:latin typeface="Arial" panose="020B0604020202020204" pitchFamily="34" charset="0"/>
              </a:rPr>
              <a:pPr/>
              <a:t>3</a:t>
            </a:fld>
            <a:endParaRPr lang="en-US" altLang="en-US" dirty="0">
              <a:latin typeface="Arial" panose="020B0604020202020204" pitchFamily="34" charset="0"/>
            </a:endParaRPr>
          </a:p>
        </p:txBody>
      </p:sp>
    </p:spTree>
    <p:extLst>
      <p:ext uri="{BB962C8B-B14F-4D97-AF65-F5344CB8AC3E}">
        <p14:creationId xmlns:p14="http://schemas.microsoft.com/office/powerpoint/2010/main" val="267679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BE854C"/>
              </a:buClr>
              <a:buSzPct val="65000"/>
              <a:buFont typeface="Wingdings" panose="05000000000000000000" pitchFamily="2" charset="2"/>
              <a:buNone/>
            </a:pPr>
            <a:r>
              <a:rPr lang="en-US" altLang="en-US" dirty="0"/>
              <a:t>Example:</a:t>
            </a:r>
          </a:p>
          <a:p>
            <a:pPr>
              <a:buClr>
                <a:srgbClr val="BE854C"/>
              </a:buClr>
              <a:buSzPct val="65000"/>
              <a:buFont typeface="Wingdings" panose="05000000000000000000" pitchFamily="2" charset="2"/>
              <a:buNone/>
            </a:pPr>
            <a:endParaRPr lang="en-US" altLang="en-US" dirty="0"/>
          </a:p>
          <a:p>
            <a:pPr>
              <a:buClr>
                <a:srgbClr val="BE854C"/>
              </a:buClr>
              <a:buSzPct val="65000"/>
              <a:buFont typeface="Wingdings" panose="05000000000000000000" pitchFamily="2" charset="2"/>
              <a:buNone/>
            </a:pPr>
            <a:r>
              <a:rPr lang="en-US" altLang="en-US" dirty="0"/>
              <a:t>If you can understand the form that allows your insurance to bill at a hospital, you can’t be seen.</a:t>
            </a:r>
          </a:p>
          <a:p>
            <a:pPr>
              <a:buClr>
                <a:srgbClr val="BE854C"/>
              </a:buClr>
              <a:buSzPct val="65000"/>
              <a:buFont typeface="Wingdings" panose="05000000000000000000" pitchFamily="2" charset="2"/>
              <a:buNone/>
            </a:pPr>
            <a:r>
              <a:rPr lang="en-US" altLang="en-US" dirty="0"/>
              <a:t>If you can’t understand the consent to treat form, you don’t get treatment.</a:t>
            </a:r>
          </a:p>
          <a:p>
            <a:pPr>
              <a:buClr>
                <a:srgbClr val="BE854C"/>
              </a:buClr>
              <a:buSzPct val="65000"/>
              <a:buFont typeface="Wingdings" panose="05000000000000000000" pitchFamily="2" charset="2"/>
              <a:buNone/>
            </a:pPr>
            <a:endParaRPr lang="en-US" altLang="en-US" dirty="0"/>
          </a:p>
          <a:p>
            <a:pPr>
              <a:buClr>
                <a:srgbClr val="BE854C"/>
              </a:buClr>
              <a:buSzPct val="65000"/>
              <a:buFont typeface="Wingdings" panose="05000000000000000000" pitchFamily="2" charset="2"/>
              <a:buNone/>
            </a:pPr>
            <a:r>
              <a:rPr lang="en-US" altLang="en-US" dirty="0"/>
              <a:t>Pretty basic, but the research shows that most people do not understand these forms, but they mostly sign them anyway. Let’s look at some research that applies to our population.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83B075-94DE-4C29-AF4B-302C1255F7AA}" type="slidenum">
              <a:rPr lang="en-US" altLang="en-US" smtClean="0">
                <a:latin typeface="Arial" panose="020B0604020202020204" pitchFamily="34" charset="0"/>
              </a:rPr>
              <a:pPr/>
              <a:t>4</a:t>
            </a:fld>
            <a:endParaRPr lang="en-US" altLang="en-US" dirty="0">
              <a:latin typeface="Arial" panose="020B0604020202020204" pitchFamily="34" charset="0"/>
            </a:endParaRPr>
          </a:p>
        </p:txBody>
      </p:sp>
    </p:spTree>
    <p:extLst>
      <p:ext uri="{BB962C8B-B14F-4D97-AF65-F5344CB8AC3E}">
        <p14:creationId xmlns:p14="http://schemas.microsoft.com/office/powerpoint/2010/main" val="141337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dirty="0"/>
          </a:p>
        </p:txBody>
      </p:sp>
    </p:spTree>
    <p:extLst>
      <p:ext uri="{BB962C8B-B14F-4D97-AF65-F5344CB8AC3E}">
        <p14:creationId xmlns:p14="http://schemas.microsoft.com/office/powerpoint/2010/main" val="116720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6</a:t>
            </a:fld>
            <a:endParaRPr lang="en-US" dirty="0"/>
          </a:p>
        </p:txBody>
      </p:sp>
    </p:spTree>
    <p:extLst>
      <p:ext uri="{BB962C8B-B14F-4D97-AF65-F5344CB8AC3E}">
        <p14:creationId xmlns:p14="http://schemas.microsoft.com/office/powerpoint/2010/main" val="855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124BDE-A707-4539-97A1-64C83279819C}" type="slidenum">
              <a:rPr lang="en-US" altLang="en-US" smtClean="0">
                <a:solidFill>
                  <a:srgbClr val="000000"/>
                </a:solidFill>
                <a:latin typeface="Arial" panose="020B0604020202020204" pitchFamily="34" charset="0"/>
              </a:rPr>
              <a:pPr/>
              <a:t>23</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7930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F94A1A-52CD-47D6-AFD3-31948AD65244}" type="slidenum">
              <a:rPr lang="en-US" altLang="en-US" smtClean="0">
                <a:solidFill>
                  <a:srgbClr val="000000"/>
                </a:solidFill>
                <a:latin typeface="Arial" panose="020B0604020202020204" pitchFamily="34" charset="0"/>
              </a:rPr>
              <a:pPr/>
              <a:t>24</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2543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8202" indent="-291616">
              <a:defRPr>
                <a:solidFill>
                  <a:schemeClr val="tx1"/>
                </a:solidFill>
                <a:latin typeface="Calibri" panose="020F0502020204030204" pitchFamily="34" charset="0"/>
                <a:cs typeface="Arial" panose="020B0604020202020204" pitchFamily="34" charset="0"/>
              </a:defRPr>
            </a:lvl2pPr>
            <a:lvl3pPr marL="1166464" indent="-233292">
              <a:defRPr>
                <a:solidFill>
                  <a:schemeClr val="tx1"/>
                </a:solidFill>
                <a:latin typeface="Calibri" panose="020F0502020204030204" pitchFamily="34" charset="0"/>
                <a:cs typeface="Arial" panose="020B0604020202020204" pitchFamily="34" charset="0"/>
              </a:defRPr>
            </a:lvl3pPr>
            <a:lvl4pPr marL="1633050" indent="-233292">
              <a:defRPr>
                <a:solidFill>
                  <a:schemeClr val="tx1"/>
                </a:solidFill>
                <a:latin typeface="Calibri" panose="020F0502020204030204" pitchFamily="34" charset="0"/>
                <a:cs typeface="Arial" panose="020B0604020202020204" pitchFamily="34" charset="0"/>
              </a:defRPr>
            </a:lvl4pPr>
            <a:lvl5pPr marL="2099636" indent="-233292">
              <a:defRPr>
                <a:solidFill>
                  <a:schemeClr val="tx1"/>
                </a:solidFill>
                <a:latin typeface="Calibri" panose="020F050202020403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4DDE335-F703-4903-BA8E-AF554FA885E8}" type="slidenum">
              <a:rPr lang="en-US" altLang="en-US" smtClean="0">
                <a:solidFill>
                  <a:srgbClr val="000000"/>
                </a:solidFill>
                <a:latin typeface="Arial" panose="020B0604020202020204" pitchFamily="34" charset="0"/>
              </a:rPr>
              <a:pPr/>
              <a:t>25</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325138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1143000"/>
            <a:ext cx="5638800" cy="1395286"/>
          </a:xfrm>
        </p:spPr>
        <p:txBody>
          <a:bodyPr anchor="b">
            <a:normAutofit/>
          </a:bodyPr>
          <a:lstStyle>
            <a:lvl1pPr algn="ctr">
              <a:defRPr sz="3600" b="1">
                <a:solidFill>
                  <a:srgbClr val="006892"/>
                </a:solidFill>
              </a:defRPr>
            </a:lvl1pPr>
          </a:lstStyle>
          <a:p>
            <a:r>
              <a:rPr lang="en-US" dirty="0"/>
              <a:t>Click To Edit Master Title Style</a:t>
            </a:r>
          </a:p>
        </p:txBody>
      </p:sp>
      <p:sp>
        <p:nvSpPr>
          <p:cNvPr id="3" name="Subtitle 2"/>
          <p:cNvSpPr>
            <a:spLocks noGrp="1"/>
          </p:cNvSpPr>
          <p:nvPr>
            <p:ph type="subTitle" idx="1"/>
          </p:nvPr>
        </p:nvSpPr>
        <p:spPr>
          <a:xfrm>
            <a:off x="533400" y="2691883"/>
            <a:ext cx="5638800" cy="889517"/>
          </a:xfrm>
        </p:spPr>
        <p:txBody>
          <a:bodyPr>
            <a:normAutofit/>
          </a:bodyPr>
          <a:lstStyle>
            <a:lvl1pPr marL="0" indent="0" algn="ctr">
              <a:buNone/>
              <a:defRPr sz="2800" b="1" i="1">
                <a:solidFill>
                  <a:srgbClr val="BE85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64D81C9-BFE4-4D02-A668-50C0362502AA}" type="datetime1">
              <a:rPr lang="en-US" smtClean="0"/>
              <a:t>7/16/2018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32612"/>
            <a:ext cx="9144000" cy="75229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8121" y="4953000"/>
            <a:ext cx="6129479" cy="987552"/>
          </a:xfrm>
          <a:prstGeom prst="rect">
            <a:avLst/>
          </a:prstGeom>
        </p:spPr>
      </p:pic>
      <p:cxnSp>
        <p:nvCxnSpPr>
          <p:cNvPr id="10" name="Straight Connector 9">
            <a:extLst>
              <a:ext uri="{FF2B5EF4-FFF2-40B4-BE49-F238E27FC236}">
                <a16:creationId xmlns:a16="http://schemas.microsoft.com/office/drawing/2014/main" id="{877E89E5-8EEA-4146-A0F6-C937EB96524D}"/>
              </a:ext>
            </a:extLst>
          </p:cNvPr>
          <p:cNvCxnSpPr/>
          <p:nvPr userDrawn="1"/>
        </p:nvCxnSpPr>
        <p:spPr>
          <a:xfrm>
            <a:off x="533400" y="2590800"/>
            <a:ext cx="5638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3"/>
          </p:nvPr>
        </p:nvSpPr>
        <p:spPr>
          <a:xfrm>
            <a:off x="1752600" y="3833685"/>
            <a:ext cx="4419600" cy="1066800"/>
          </a:xfrm>
        </p:spPr>
        <p:txBody>
          <a:bodyPr>
            <a:normAutofit/>
          </a:bodyPr>
          <a:lstStyle>
            <a:lvl1pPr marL="0" indent="0" algn="r">
              <a:buNone/>
              <a:defRPr sz="1800" b="1" i="1">
                <a:solidFill>
                  <a:srgbClr val="006892"/>
                </a:solidFill>
              </a:defRPr>
            </a:lvl1pPr>
          </a:lstStyle>
          <a:p>
            <a:pPr lvl="0"/>
            <a:r>
              <a:rPr lang="en-US" dirty="0"/>
              <a:t>Click to edit Master text styles</a:t>
            </a:r>
          </a:p>
        </p:txBody>
      </p:sp>
    </p:spTree>
    <p:extLst>
      <p:ext uri="{BB962C8B-B14F-4D97-AF65-F5344CB8AC3E}">
        <p14:creationId xmlns:p14="http://schemas.microsoft.com/office/powerpoint/2010/main" val="420354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0"/>
            <a:ext cx="9144000" cy="69494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Date Placeholder 1"/>
          <p:cNvSpPr>
            <a:spLocks noGrp="1"/>
          </p:cNvSpPr>
          <p:nvPr>
            <p:ph type="dt" sz="half" idx="10"/>
          </p:nvPr>
        </p:nvSpPr>
        <p:spPr/>
        <p:txBody>
          <a:bodyPr/>
          <a:lstStyle/>
          <a:p>
            <a:fld id="{ABF4C3D0-3615-4985-A676-493B92370959}" type="datetime1">
              <a:rPr lang="en-US" smtClean="0"/>
              <a:t>7/16/2018</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cxnSp>
        <p:nvCxnSpPr>
          <p:cNvPr id="11" name="Straight Connector 10">
            <a:extLst>
              <a:ext uri="{FF2B5EF4-FFF2-40B4-BE49-F238E27FC236}">
                <a16:creationId xmlns:a16="http://schemas.microsoft.com/office/drawing/2014/main" id="{877E89E5-8EEA-4146-A0F6-C937EB96524D}"/>
              </a:ext>
            </a:extLst>
          </p:cNvPr>
          <p:cNvCxnSpPr/>
          <p:nvPr userDrawn="1"/>
        </p:nvCxnSpPr>
        <p:spPr>
          <a:xfrm>
            <a:off x="628650" y="3200400"/>
            <a:ext cx="760095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4"/>
          </p:nvPr>
        </p:nvSpPr>
        <p:spPr>
          <a:xfrm>
            <a:off x="628650" y="3352800"/>
            <a:ext cx="7600950" cy="1600200"/>
          </a:xfrm>
        </p:spPr>
        <p:txBody>
          <a:bodyPr/>
          <a:lstStyle>
            <a:lvl1pPr marL="0" indent="0">
              <a:buNone/>
              <a:defRPr>
                <a:solidFill>
                  <a:srgbClr val="BE854C"/>
                </a:solidFill>
              </a:defRPr>
            </a:lvl1pPr>
          </a:lstStyle>
          <a:p>
            <a:pPr lvl="0"/>
            <a:r>
              <a:rPr lang="en-US" dirty="0"/>
              <a:t>Click to edit Master text style</a:t>
            </a:r>
          </a:p>
        </p:txBody>
      </p:sp>
      <p:sp>
        <p:nvSpPr>
          <p:cNvPr id="16" name="Content Placeholder 15"/>
          <p:cNvSpPr>
            <a:spLocks noGrp="1"/>
          </p:cNvSpPr>
          <p:nvPr>
            <p:ph sz="quarter" idx="15"/>
          </p:nvPr>
        </p:nvSpPr>
        <p:spPr>
          <a:xfrm>
            <a:off x="628650" y="2133600"/>
            <a:ext cx="7600950" cy="990600"/>
          </a:xfrm>
        </p:spPr>
        <p:txBody>
          <a:bodyPr>
            <a:normAutofit/>
          </a:bodyPr>
          <a:lstStyle>
            <a:lvl1pPr marL="0" indent="0">
              <a:buNone/>
              <a:defRPr sz="3200">
                <a:solidFill>
                  <a:srgbClr val="006892"/>
                </a:solidFill>
              </a:defRPr>
            </a:lvl1pPr>
          </a:lstStyle>
          <a:p>
            <a:pPr lvl="0"/>
            <a:r>
              <a:rPr lang="en-US" dirty="0"/>
              <a:t>Click to edit Master text style</a:t>
            </a:r>
          </a:p>
        </p:txBody>
      </p:sp>
    </p:spTree>
    <p:extLst>
      <p:ext uri="{BB962C8B-B14F-4D97-AF65-F5344CB8AC3E}">
        <p14:creationId xmlns:p14="http://schemas.microsoft.com/office/powerpoint/2010/main" val="399168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FBEA-BB91-422D-9923-9244C1875FF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31AD987-BE86-46E4-B10A-4FA92E07BB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60AF12D-92DB-4692-ABE6-4882B3ED7A8B}"/>
              </a:ext>
            </a:extLst>
          </p:cNvPr>
          <p:cNvSpPr>
            <a:spLocks noGrp="1"/>
          </p:cNvSpPr>
          <p:nvPr>
            <p:ph type="dt" sz="half" idx="10"/>
          </p:nvPr>
        </p:nvSpPr>
        <p:spPr/>
        <p:txBody>
          <a:bodyPr/>
          <a:lstStyle/>
          <a:p>
            <a:fld id="{7447D9A9-9B1F-4723-8337-217276EF80C5}" type="datetime1">
              <a:rPr lang="en-US" smtClean="0"/>
              <a:t>7/16/2018</a:t>
            </a:fld>
            <a:endParaRPr lang="en-US"/>
          </a:p>
        </p:txBody>
      </p:sp>
      <p:sp>
        <p:nvSpPr>
          <p:cNvPr id="5" name="Footer Placeholder 4">
            <a:extLst>
              <a:ext uri="{FF2B5EF4-FFF2-40B4-BE49-F238E27FC236}">
                <a16:creationId xmlns:a16="http://schemas.microsoft.com/office/drawing/2014/main" id="{5744A7FF-2579-46BF-8CDA-5947F21A2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4ADE4-273C-43C1-AA6D-FC8973B6BA8E}"/>
              </a:ext>
            </a:extLst>
          </p:cNvPr>
          <p:cNvSpPr>
            <a:spLocks noGrp="1"/>
          </p:cNvSpPr>
          <p:nvPr>
            <p:ph type="sldNum" sz="quarter" idx="12"/>
          </p:nvPr>
        </p:nvSpPr>
        <p:spPr/>
        <p:txBody>
          <a:bodyPr/>
          <a:lstStyle/>
          <a:p>
            <a:fld id="{562B6D53-F596-4FD8-846A-F7ED55856658}" type="slidenum">
              <a:rPr lang="en-US" smtClean="0"/>
              <a:t>‹#›</a:t>
            </a:fld>
            <a:endParaRPr lang="en-US"/>
          </a:p>
        </p:txBody>
      </p:sp>
    </p:spTree>
    <p:extLst>
      <p:ext uri="{BB962C8B-B14F-4D97-AF65-F5344CB8AC3E}">
        <p14:creationId xmlns:p14="http://schemas.microsoft.com/office/powerpoint/2010/main" val="409186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5418D1-4D64-4C2A-B41A-E48431E03619}" type="datetime1">
              <a:rPr lang="en-US" smtClean="0"/>
              <a:t>7/16/2018</a:t>
            </a:fld>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03114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19613"/>
            <a:ext cx="7886700" cy="1500187"/>
          </a:xfrm>
        </p:spPr>
        <p:txBody>
          <a:bodyPr>
            <a:normAutofit/>
          </a:bodyPr>
          <a:lstStyle>
            <a:lvl1pPr marL="0" indent="0" algn="ctr">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CEE8A2D-7FCF-4DD2-8987-1539D08B45EC}" type="datetime1">
              <a:rPr lang="en-US" smtClean="0"/>
              <a:t>7/16/2018</a:t>
            </a:fld>
            <a:endParaRPr lang="en-US"/>
          </a:p>
        </p:txBody>
      </p:sp>
      <p:sp>
        <p:nvSpPr>
          <p:cNvPr id="6" name="Slide Number Placeholder 5"/>
          <p:cNvSpPr>
            <a:spLocks noGrp="1"/>
          </p:cNvSpPr>
          <p:nvPr>
            <p:ph type="sldNum" sz="quarter" idx="12"/>
          </p:nvPr>
        </p:nvSpPr>
        <p:spPr/>
        <p:txBody>
          <a:bodyPr/>
          <a:lstStyle/>
          <a:p>
            <a:fld id="{C876179B-A874-4915-B3BF-44D2D233744E}" type="slidenum">
              <a:rPr lang="en-US" smtClean="0"/>
              <a:t>‹#›</a:t>
            </a:fld>
            <a:endParaRPr lang="en-US"/>
          </a:p>
        </p:txBody>
      </p:sp>
      <p:sp>
        <p:nvSpPr>
          <p:cNvPr id="7" name="Content Placeholder 6"/>
          <p:cNvSpPr>
            <a:spLocks noGrp="1"/>
          </p:cNvSpPr>
          <p:nvPr>
            <p:ph sz="quarter" idx="13"/>
          </p:nvPr>
        </p:nvSpPr>
        <p:spPr>
          <a:xfrm>
            <a:off x="623888" y="1600200"/>
            <a:ext cx="7886700" cy="1752600"/>
          </a:xfrm>
        </p:spPr>
        <p:txBody>
          <a:bodyPr/>
          <a:lstStyle>
            <a:lvl1pPr marL="0" indent="0" algn="ctr">
              <a:buNone/>
              <a:defRPr b="1">
                <a:solidFill>
                  <a:srgbClr val="006892"/>
                </a:solidFill>
              </a:defRPr>
            </a:lvl1pPr>
          </a:lstStyle>
          <a:p>
            <a:pPr lvl="0"/>
            <a:r>
              <a:rPr lang="en-US" dirty="0"/>
              <a:t>Click to edit Master text styles</a:t>
            </a:r>
          </a:p>
        </p:txBody>
      </p:sp>
    </p:spTree>
    <p:extLst>
      <p:ext uri="{BB962C8B-B14F-4D97-AF65-F5344CB8AC3E}">
        <p14:creationId xmlns:p14="http://schemas.microsoft.com/office/powerpoint/2010/main" val="151639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1600"/>
            <a:ext cx="386715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6715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CADE06-866B-437B-BEE3-19428C687480}" type="datetime1">
              <a:rPr lang="en-US" smtClean="0"/>
              <a:t>7/16/2018</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99054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447801"/>
            <a:ext cx="3868737"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286001"/>
            <a:ext cx="3868737" cy="3903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47801"/>
            <a:ext cx="38877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286001"/>
            <a:ext cx="3887788" cy="3903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429933-268E-4FF1-8341-80E85D95D62C}" type="datetime1">
              <a:rPr lang="en-US" smtClean="0"/>
              <a:t>7/16/2018</a:t>
            </a:fld>
            <a:endParaRPr lang="en-US"/>
          </a:p>
        </p:txBody>
      </p:sp>
      <p:sp>
        <p:nvSpPr>
          <p:cNvPr id="9" name="Slide Number Placeholder 8"/>
          <p:cNvSpPr>
            <a:spLocks noGrp="1"/>
          </p:cNvSpPr>
          <p:nvPr>
            <p:ph type="sldNum" sz="quarter" idx="12"/>
          </p:nvPr>
        </p:nvSpPr>
        <p:spPr/>
        <p:txBody>
          <a:bodyPr/>
          <a:lstStyle/>
          <a:p>
            <a:fld id="{C876179B-A874-4915-B3BF-44D2D233744E}" type="slidenum">
              <a:rPr lang="en-US" smtClean="0"/>
              <a:t>‹#›</a:t>
            </a:fld>
            <a:endParaRPr lang="en-US"/>
          </a:p>
        </p:txBody>
      </p:sp>
      <p:sp>
        <p:nvSpPr>
          <p:cNvPr id="10" name="Title 1"/>
          <p:cNvSpPr>
            <a:spLocks noGrp="1"/>
          </p:cNvSpPr>
          <p:nvPr>
            <p:ph type="title"/>
          </p:nvPr>
        </p:nvSpPr>
        <p:spPr>
          <a:xfrm>
            <a:off x="533400" y="92074"/>
            <a:ext cx="8077200" cy="1066801"/>
          </a:xfrm>
        </p:spPr>
        <p:txBody>
          <a:bodyPr/>
          <a:lstStyle/>
          <a:p>
            <a:r>
              <a:rPr lang="en-US"/>
              <a:t>Click to edit Master title style</a:t>
            </a:r>
          </a:p>
        </p:txBody>
      </p:sp>
    </p:spTree>
    <p:extLst>
      <p:ext uri="{BB962C8B-B14F-4D97-AF65-F5344CB8AC3E}">
        <p14:creationId xmlns:p14="http://schemas.microsoft.com/office/powerpoint/2010/main" val="206314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Date Placeholder 6"/>
          <p:cNvSpPr>
            <a:spLocks noGrp="1"/>
          </p:cNvSpPr>
          <p:nvPr>
            <p:ph type="dt" sz="half" idx="10"/>
          </p:nvPr>
        </p:nvSpPr>
        <p:spPr>
          <a:xfrm>
            <a:off x="628650" y="6356350"/>
            <a:ext cx="2057400" cy="365125"/>
          </a:xfrm>
        </p:spPr>
        <p:txBody>
          <a:bodyPr/>
          <a:lstStyle/>
          <a:p>
            <a:fld id="{F685DBC1-DABC-4014-8BDB-0F7141541B78}" type="datetime1">
              <a:rPr lang="en-US" smtClean="0"/>
              <a:t>7/16/2018</a:t>
            </a:fld>
            <a:endParaRPr lang="en-US"/>
          </a:p>
        </p:txBody>
      </p:sp>
      <p:sp>
        <p:nvSpPr>
          <p:cNvPr id="7" name="Slide Number Placeholder 8"/>
          <p:cNvSpPr>
            <a:spLocks noGrp="1"/>
          </p:cNvSpPr>
          <p:nvPr>
            <p:ph type="sldNum" sz="quarter" idx="12"/>
          </p:nvPr>
        </p:nvSpPr>
        <p:spPr>
          <a:xfrm>
            <a:off x="6457950" y="6356350"/>
            <a:ext cx="2057400" cy="365125"/>
          </a:xfrm>
        </p:spPr>
        <p:txBody>
          <a:bodyPr/>
          <a:lstStyle/>
          <a:p>
            <a:fld id="{C876179B-A874-4915-B3BF-44D2D233744E}" type="slidenum">
              <a:rPr lang="en-US" smtClean="0"/>
              <a:t>‹#›</a:t>
            </a:fld>
            <a:endParaRPr lang="en-US"/>
          </a:p>
        </p:txBody>
      </p:sp>
    </p:spTree>
    <p:extLst>
      <p:ext uri="{BB962C8B-B14F-4D97-AF65-F5344CB8AC3E}">
        <p14:creationId xmlns:p14="http://schemas.microsoft.com/office/powerpoint/2010/main" val="113670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5F6AF-C3CE-4FE1-BF5E-50A4CB730A04}" type="datetime1">
              <a:rPr lang="en-US" smtClean="0"/>
              <a:t>7/16/2018</a:t>
            </a:fld>
            <a:endParaRPr lang="en-US"/>
          </a:p>
        </p:txBody>
      </p:sp>
      <p:sp>
        <p:nvSpPr>
          <p:cNvPr id="4" name="Slide Number Placeholder 3"/>
          <p:cNvSpPr>
            <a:spLocks noGrp="1"/>
          </p:cNvSpPr>
          <p:nvPr>
            <p:ph type="sldNum" sz="quarter" idx="12"/>
          </p:nvPr>
        </p:nvSpPr>
        <p:spPr/>
        <p:txBody>
          <a:bodyPr/>
          <a:lstStyle/>
          <a:p>
            <a:fld id="{C876179B-A874-4915-B3BF-44D2D233744E}" type="slidenum">
              <a:rPr lang="en-US" smtClean="0"/>
              <a:t>‹#›</a:t>
            </a:fld>
            <a:endParaRPr lang="en-US"/>
          </a:p>
        </p:txBody>
      </p:sp>
      <p:sp>
        <p:nvSpPr>
          <p:cNvPr id="5" name="Title 1"/>
          <p:cNvSpPr>
            <a:spLocks noGrp="1"/>
          </p:cNvSpPr>
          <p:nvPr>
            <p:ph type="title"/>
          </p:nvPr>
        </p:nvSpPr>
        <p:spPr>
          <a:xfrm>
            <a:off x="533400" y="92074"/>
            <a:ext cx="8077200" cy="1066801"/>
          </a:xfrm>
        </p:spPr>
        <p:txBody>
          <a:bodyPr/>
          <a:lstStyle/>
          <a:p>
            <a:r>
              <a:rPr lang="en-US" dirty="0"/>
              <a:t>Click to edit Master title style</a:t>
            </a:r>
          </a:p>
        </p:txBody>
      </p:sp>
    </p:spTree>
    <p:extLst>
      <p:ext uri="{BB962C8B-B14F-4D97-AF65-F5344CB8AC3E}">
        <p14:creationId xmlns:p14="http://schemas.microsoft.com/office/powerpoint/2010/main" val="300058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95400"/>
            <a:ext cx="2949575" cy="15240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1295400"/>
            <a:ext cx="4629150" cy="4565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895600"/>
            <a:ext cx="2949575" cy="2973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2D91BC-6428-457D-88BE-22DCF95E07D6}" type="datetime1">
              <a:rPr lang="en-US" smtClean="0"/>
              <a:t>7/16/2018</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
        <p:nvSpPr>
          <p:cNvPr id="8" name="Title 1"/>
          <p:cNvSpPr txBox="1">
            <a:spLocks/>
          </p:cNvSpPr>
          <p:nvPr userDrawn="1"/>
        </p:nvSpPr>
        <p:spPr>
          <a:xfrm>
            <a:off x="533400" y="92074"/>
            <a:ext cx="8077200" cy="10668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3231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524000"/>
            <a:ext cx="2949575" cy="1219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1371600"/>
            <a:ext cx="462915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895600"/>
            <a:ext cx="2949575" cy="2973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19994AB-A673-4DFB-8FCB-61F22FD3B835}" type="datetime1">
              <a:rPr lang="en-US" smtClean="0"/>
              <a:t>7/16/2018</a:t>
            </a:fld>
            <a:endParaRPr lang="en-US"/>
          </a:p>
        </p:txBody>
      </p:sp>
      <p:sp>
        <p:nvSpPr>
          <p:cNvPr id="7" name="Slide Number Placeholder 6"/>
          <p:cNvSpPr>
            <a:spLocks noGrp="1"/>
          </p:cNvSpPr>
          <p:nvPr>
            <p:ph type="sldNum" sz="quarter" idx="12"/>
          </p:nvPr>
        </p:nvSpPr>
        <p:spPr/>
        <p:txBody>
          <a:bodyPr/>
          <a:lstStyle/>
          <a:p>
            <a:fld id="{C876179B-A874-4915-B3BF-44D2D233744E}" type="slidenum">
              <a:rPr lang="en-US" smtClean="0"/>
              <a:t>‹#›</a:t>
            </a:fld>
            <a:endParaRPr lang="en-US"/>
          </a:p>
        </p:txBody>
      </p:sp>
      <p:sp>
        <p:nvSpPr>
          <p:cNvPr id="8" name="Title 1"/>
          <p:cNvSpPr txBox="1">
            <a:spLocks/>
          </p:cNvSpPr>
          <p:nvPr userDrawn="1"/>
        </p:nvSpPr>
        <p:spPr>
          <a:xfrm>
            <a:off x="533400" y="92074"/>
            <a:ext cx="8077200" cy="10668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6786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9"/>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i="0" u="none"/>
          </a:p>
        </p:txBody>
      </p:sp>
      <p:sp>
        <p:nvSpPr>
          <p:cNvPr id="11" name="Rectangle 10"/>
          <p:cNvSpPr/>
          <p:nvPr userDrawn="1"/>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userDrawn="1"/>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533400" y="92074"/>
            <a:ext cx="8077200" cy="10668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71600"/>
            <a:ext cx="78867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bg1"/>
                </a:solidFill>
              </a:defRPr>
            </a:lvl1pPr>
          </a:lstStyle>
          <a:p>
            <a:fld id="{7B1B36EA-71CA-4488-85D7-DD9BB84699A7}" type="datetime1">
              <a:rPr lang="en-US" smtClean="0"/>
              <a:t>7/16/2018</a:t>
            </a:fld>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defRPr>
            </a:lvl1pPr>
          </a:lstStyle>
          <a:p>
            <a:fld id="{C876179B-A874-4915-B3BF-44D2D233744E}" type="slidenum">
              <a:rPr lang="en-US" smtClean="0"/>
              <a:pPr/>
              <a:t>‹#›</a:t>
            </a:fld>
            <a:endParaRPr lang="en-US" dirty="0"/>
          </a:p>
        </p:txBody>
      </p:sp>
    </p:spTree>
    <p:extLst>
      <p:ext uri="{BB962C8B-B14F-4D97-AF65-F5344CB8AC3E}">
        <p14:creationId xmlns:p14="http://schemas.microsoft.com/office/powerpoint/2010/main" val="2037921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Lst>
  <p:hf hdr="0" ftr="0"/>
  <p:txStyles>
    <p:titleStyle>
      <a:lvl1pPr algn="ctr" defTabSz="914400" rtl="0" eaLnBrk="1" latinLnBrk="0" hangingPunct="1">
        <a:lnSpc>
          <a:spcPct val="90000"/>
        </a:lnSpc>
        <a:spcBef>
          <a:spcPct val="0"/>
        </a:spcBef>
        <a:buNone/>
        <a:defRPr sz="4400" b="1" i="0" u="none"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Clr>
          <a:srgbClr val="BE854C"/>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000"/>
        </a:spcBef>
        <a:spcAft>
          <a:spcPts val="600"/>
        </a:spcAft>
        <a:buClr>
          <a:srgbClr val="00689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000"/>
        </a:spcBef>
        <a:spcAft>
          <a:spcPts val="600"/>
        </a:spcAft>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0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0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torage.googleapis.com/vera-web-assets/downloads/Publications/corrections-responses-to-opioid-epidemic-new-york-state/legacy_downloads/corrections-responses-to-opioid-epidemic-new-york-state.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Pbarbour@tasc.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rsat-tta.com/Hom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skeller@ahpnet.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Naloxone Education and Distribution</a:t>
            </a:r>
          </a:p>
        </p:txBody>
      </p:sp>
      <p:sp>
        <p:nvSpPr>
          <p:cNvPr id="3" name="Subtitle 2"/>
          <p:cNvSpPr>
            <a:spLocks noGrp="1"/>
          </p:cNvSpPr>
          <p:nvPr>
            <p:ph type="subTitle" idx="1"/>
          </p:nvPr>
        </p:nvSpPr>
        <p:spPr/>
        <p:txBody>
          <a:bodyPr>
            <a:normAutofit lnSpcReduction="10000"/>
          </a:bodyPr>
          <a:lstStyle/>
          <a:p>
            <a:r>
              <a:rPr lang="en-US" dirty="0"/>
              <a:t>Highlighting RI and NY RSAT Programs</a:t>
            </a:r>
          </a:p>
        </p:txBody>
      </p:sp>
      <p:sp>
        <p:nvSpPr>
          <p:cNvPr id="20" name="Content Placeholder 19"/>
          <p:cNvSpPr>
            <a:spLocks noGrp="1"/>
          </p:cNvSpPr>
          <p:nvPr>
            <p:ph sz="quarter" idx="13"/>
          </p:nvPr>
        </p:nvSpPr>
        <p:spPr/>
        <p:txBody>
          <a:bodyPr>
            <a:normAutofit fontScale="77500" lnSpcReduction="20000"/>
          </a:bodyPr>
          <a:lstStyle/>
          <a:p>
            <a:r>
              <a:rPr lang="en-US" dirty="0"/>
              <a:t>Andy Klein</a:t>
            </a:r>
            <a:br>
              <a:rPr lang="en-US" dirty="0"/>
            </a:br>
            <a:r>
              <a:rPr lang="en-US" dirty="0"/>
              <a:t>Advocates for Human Potential, Inc.</a:t>
            </a:r>
          </a:p>
          <a:p>
            <a:pPr>
              <a:lnSpc>
                <a:spcPct val="120000"/>
              </a:lnSpc>
              <a:spcAft>
                <a:spcPts val="0"/>
              </a:spcAft>
            </a:pPr>
            <a:r>
              <a:rPr lang="en-US" dirty="0"/>
              <a:t>Lauranne Howard</a:t>
            </a:r>
          </a:p>
          <a:p>
            <a:pPr>
              <a:spcBef>
                <a:spcPts val="0"/>
              </a:spcBef>
            </a:pPr>
            <a:r>
              <a:rPr lang="en-US" dirty="0"/>
              <a:t>Rhode Island Department of Corrections</a:t>
            </a:r>
          </a:p>
        </p:txBody>
      </p:sp>
      <p:pic>
        <p:nvPicPr>
          <p:cNvPr id="8" name="Picture 7" descr="http://www.rsat-tta.com/Photos/Klein-Photo.aspx?width=224&amp;height=222">
            <a:extLst>
              <a:ext uri="{FF2B5EF4-FFF2-40B4-BE49-F238E27FC236}">
                <a16:creationId xmlns:a16="http://schemas.microsoft.com/office/drawing/2014/main" id="{A773C267-2A79-4D4E-A57E-8A9BD5BE73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46448" y="1466850"/>
            <a:ext cx="1530752" cy="1581150"/>
          </a:xfrm>
          <a:prstGeom prst="rect">
            <a:avLst/>
          </a:prstGeom>
          <a:noFill/>
          <a:ln>
            <a:noFill/>
          </a:ln>
        </p:spPr>
      </p:pic>
      <p:pic>
        <p:nvPicPr>
          <p:cNvPr id="9" name="Picture 8">
            <a:extLst>
              <a:ext uri="{FF2B5EF4-FFF2-40B4-BE49-F238E27FC236}">
                <a16:creationId xmlns:a16="http://schemas.microsoft.com/office/drawing/2014/main" id="{73AA7EA5-92EC-4CFC-ABBC-497F063A14B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3456" y="3062161"/>
            <a:ext cx="1530752" cy="1662240"/>
          </a:xfrm>
          <a:prstGeom prst="rect">
            <a:avLst/>
          </a:prstGeom>
          <a:noFill/>
          <a:ln>
            <a:noFill/>
          </a:ln>
        </p:spPr>
      </p:pic>
    </p:spTree>
    <p:extLst>
      <p:ext uri="{BB962C8B-B14F-4D97-AF65-F5344CB8AC3E}">
        <p14:creationId xmlns:p14="http://schemas.microsoft.com/office/powerpoint/2010/main" val="80848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AE37-DF6C-40E4-B417-FC8C9CDC1C16}"/>
              </a:ext>
            </a:extLst>
          </p:cNvPr>
          <p:cNvSpPr>
            <a:spLocks noGrp="1"/>
          </p:cNvSpPr>
          <p:nvPr>
            <p:ph type="title"/>
          </p:nvPr>
        </p:nvSpPr>
        <p:spPr>
          <a:xfrm>
            <a:off x="533400" y="136525"/>
            <a:ext cx="8077200" cy="1006475"/>
          </a:xfrm>
        </p:spPr>
        <p:txBody>
          <a:bodyPr>
            <a:noAutofit/>
          </a:bodyPr>
          <a:lstStyle/>
          <a:p>
            <a:r>
              <a:rPr lang="en-US" sz="3600" dirty="0"/>
              <a:t>Grant for Narcan Kits to Families</a:t>
            </a:r>
          </a:p>
        </p:txBody>
      </p:sp>
      <p:sp>
        <p:nvSpPr>
          <p:cNvPr id="3" name="Date Placeholder 2">
            <a:extLst>
              <a:ext uri="{FF2B5EF4-FFF2-40B4-BE49-F238E27FC236}">
                <a16:creationId xmlns:a16="http://schemas.microsoft.com/office/drawing/2014/main" id="{F7ED0787-45C3-411C-A617-61058252B0FE}"/>
              </a:ext>
            </a:extLst>
          </p:cNvPr>
          <p:cNvSpPr>
            <a:spLocks noGrp="1"/>
          </p:cNvSpPr>
          <p:nvPr>
            <p:ph type="dt" sz="half" idx="10"/>
          </p:nvPr>
        </p:nvSpPr>
        <p:spPr/>
        <p:txBody>
          <a:bodyPr/>
          <a:lstStyle/>
          <a:p>
            <a:fld id="{CE61B85F-14F5-4754-B248-460C9353077B}" type="datetime1">
              <a:rPr lang="en-US" smtClean="0"/>
              <a:t>7/16/2018</a:t>
            </a:fld>
            <a:endParaRPr lang="en-US"/>
          </a:p>
        </p:txBody>
      </p:sp>
      <p:sp>
        <p:nvSpPr>
          <p:cNvPr id="4" name="Slide Number Placeholder 3">
            <a:extLst>
              <a:ext uri="{FF2B5EF4-FFF2-40B4-BE49-F238E27FC236}">
                <a16:creationId xmlns:a16="http://schemas.microsoft.com/office/drawing/2014/main" id="{D48D3806-00DB-4A4E-B4B4-24A2EF262133}"/>
              </a:ext>
            </a:extLst>
          </p:cNvPr>
          <p:cNvSpPr>
            <a:spLocks noGrp="1"/>
          </p:cNvSpPr>
          <p:nvPr>
            <p:ph type="sldNum" sz="quarter" idx="12"/>
          </p:nvPr>
        </p:nvSpPr>
        <p:spPr/>
        <p:txBody>
          <a:bodyPr/>
          <a:lstStyle/>
          <a:p>
            <a:fld id="{C876179B-A874-4915-B3BF-44D2D233744E}" type="slidenum">
              <a:rPr lang="en-US" smtClean="0"/>
              <a:t>10</a:t>
            </a:fld>
            <a:endParaRPr lang="en-US"/>
          </a:p>
        </p:txBody>
      </p:sp>
      <p:sp>
        <p:nvSpPr>
          <p:cNvPr id="5" name="TextBox 4">
            <a:extLst>
              <a:ext uri="{FF2B5EF4-FFF2-40B4-BE49-F238E27FC236}">
                <a16:creationId xmlns:a16="http://schemas.microsoft.com/office/drawing/2014/main" id="{E4C70535-D5CF-49A4-9B57-D1EC3A21D867}"/>
              </a:ext>
            </a:extLst>
          </p:cNvPr>
          <p:cNvSpPr txBox="1"/>
          <p:nvPr/>
        </p:nvSpPr>
        <p:spPr>
          <a:xfrm>
            <a:off x="628650" y="1371600"/>
            <a:ext cx="7886700" cy="3000821"/>
          </a:xfrm>
          <a:prstGeom prst="rect">
            <a:avLst/>
          </a:prstGeom>
          <a:noFill/>
        </p:spPr>
        <p:txBody>
          <a:bodyPr wrap="square" rtlCol="0">
            <a:spAutoFit/>
          </a:bodyPr>
          <a:lstStyle/>
          <a:p>
            <a:pPr marL="274320" indent="-274320">
              <a:buFont typeface="Arial" panose="020B0604020202020204" pitchFamily="34" charset="0"/>
              <a:buChar char="•"/>
            </a:pPr>
            <a:r>
              <a:rPr lang="en-US" sz="2400" dirty="0"/>
              <a:t>RIDOC partnered with local non-profit</a:t>
            </a:r>
          </a:p>
          <a:p>
            <a:pPr marL="731520" lvl="1" indent="-274320">
              <a:spcBef>
                <a:spcPts val="600"/>
              </a:spcBef>
              <a:spcAft>
                <a:spcPts val="600"/>
              </a:spcAft>
              <a:buFont typeface="Arial" panose="020B0604020202020204" pitchFamily="34" charset="0"/>
              <a:buChar char="•"/>
            </a:pPr>
            <a:r>
              <a:rPr lang="en-US" sz="2400" dirty="0"/>
              <a:t>Mini-grant from Department of Health</a:t>
            </a:r>
          </a:p>
          <a:p>
            <a:pPr marL="731520" lvl="1" indent="-274320">
              <a:spcBef>
                <a:spcPts val="600"/>
              </a:spcBef>
              <a:spcAft>
                <a:spcPts val="600"/>
              </a:spcAft>
              <a:buFont typeface="Arial" panose="020B0604020202020204" pitchFamily="34" charset="0"/>
              <a:buChar char="•"/>
            </a:pPr>
            <a:r>
              <a:rPr lang="en-US" sz="2400" dirty="0"/>
              <a:t>Pilot project at Women’s Facility initiated in June</a:t>
            </a:r>
          </a:p>
          <a:p>
            <a:pPr marL="274320" lvl="1" indent="-274320">
              <a:spcBef>
                <a:spcPts val="600"/>
              </a:spcBef>
              <a:spcAft>
                <a:spcPts val="600"/>
              </a:spcAft>
              <a:buFont typeface="Arial" panose="020B0604020202020204" pitchFamily="34" charset="0"/>
              <a:buChar char="•"/>
            </a:pPr>
            <a:r>
              <a:rPr lang="en-US" sz="2400" dirty="0"/>
              <a:t>Training conducted 2 nights per week during visiting hours</a:t>
            </a:r>
          </a:p>
          <a:p>
            <a:pPr marL="800100" lvl="1" indent="-342900">
              <a:spcBef>
                <a:spcPts val="600"/>
              </a:spcBef>
              <a:spcAft>
                <a:spcPts val="600"/>
              </a:spcAft>
              <a:buFont typeface="Wingdings" panose="05000000000000000000" pitchFamily="2" charset="2"/>
              <a:buChar char="Ø"/>
            </a:pPr>
            <a:r>
              <a:rPr lang="en-US" sz="2400" dirty="0"/>
              <a:t>Naloxone kit provided to all attendees</a:t>
            </a:r>
          </a:p>
          <a:p>
            <a:pPr marL="800100" lvl="1" indent="-342900">
              <a:spcBef>
                <a:spcPts val="600"/>
              </a:spcBef>
              <a:spcAft>
                <a:spcPts val="600"/>
              </a:spcAft>
              <a:buFont typeface="Wingdings" panose="05000000000000000000" pitchFamily="2" charset="2"/>
              <a:buChar char="Ø"/>
            </a:pPr>
            <a:r>
              <a:rPr lang="en-US" sz="2400" dirty="0"/>
              <a:t>Early success and progress to additional facility</a:t>
            </a:r>
          </a:p>
        </p:txBody>
      </p:sp>
    </p:spTree>
    <p:extLst>
      <p:ext uri="{BB962C8B-B14F-4D97-AF65-F5344CB8AC3E}">
        <p14:creationId xmlns:p14="http://schemas.microsoft.com/office/powerpoint/2010/main" val="4143583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4105-0292-4935-BB39-A97400CC9434}"/>
              </a:ext>
            </a:extLst>
          </p:cNvPr>
          <p:cNvSpPr>
            <a:spLocks noGrp="1"/>
          </p:cNvSpPr>
          <p:nvPr>
            <p:ph type="ctrTitle"/>
          </p:nvPr>
        </p:nvSpPr>
        <p:spPr>
          <a:xfrm>
            <a:off x="1143000" y="152401"/>
            <a:ext cx="6858000" cy="914400"/>
          </a:xfrm>
        </p:spPr>
        <p:txBody>
          <a:bodyPr>
            <a:normAutofit fontScale="90000"/>
          </a:bodyPr>
          <a:lstStyle/>
          <a:p>
            <a:r>
              <a:rPr lang="en-US" dirty="0"/>
              <a:t>VERA Institute of Justice</a:t>
            </a:r>
          </a:p>
        </p:txBody>
      </p:sp>
      <p:sp>
        <p:nvSpPr>
          <p:cNvPr id="3" name="Subtitle 2">
            <a:extLst>
              <a:ext uri="{FF2B5EF4-FFF2-40B4-BE49-F238E27FC236}">
                <a16:creationId xmlns:a16="http://schemas.microsoft.com/office/drawing/2014/main" id="{19ED00CF-2A21-4D77-94A8-8B78DDC0BB4D}"/>
              </a:ext>
            </a:extLst>
          </p:cNvPr>
          <p:cNvSpPr>
            <a:spLocks noGrp="1"/>
          </p:cNvSpPr>
          <p:nvPr>
            <p:ph type="subTitle" idx="1"/>
          </p:nvPr>
        </p:nvSpPr>
        <p:spPr>
          <a:xfrm>
            <a:off x="1143000" y="1905000"/>
            <a:ext cx="6858000" cy="1655762"/>
          </a:xfrm>
        </p:spPr>
        <p:txBody>
          <a:bodyPr>
            <a:noAutofit/>
          </a:bodyPr>
          <a:lstStyle/>
          <a:p>
            <a:r>
              <a:rPr lang="en-US" sz="2700" dirty="0"/>
              <a:t>Corrections-Based Responses to the Opioid Epidemic: Lessons from New York State’s Overdose Education and Naloxone Distribution (OEND) Program</a:t>
            </a:r>
          </a:p>
        </p:txBody>
      </p:sp>
      <p:sp>
        <p:nvSpPr>
          <p:cNvPr id="4" name="Date Placeholder 3">
            <a:extLst>
              <a:ext uri="{FF2B5EF4-FFF2-40B4-BE49-F238E27FC236}">
                <a16:creationId xmlns:a16="http://schemas.microsoft.com/office/drawing/2014/main" id="{03CF9761-87E0-44E6-8C49-7D09CF048A0B}"/>
              </a:ext>
            </a:extLst>
          </p:cNvPr>
          <p:cNvSpPr>
            <a:spLocks noGrp="1"/>
          </p:cNvSpPr>
          <p:nvPr>
            <p:ph type="dt" sz="half" idx="10"/>
          </p:nvPr>
        </p:nvSpPr>
        <p:spPr/>
        <p:txBody>
          <a:bodyPr/>
          <a:lstStyle/>
          <a:p>
            <a:fld id="{5736161E-C94A-401E-BF68-57C78D95EE7C}" type="datetime1">
              <a:rPr lang="en-US" smtClean="0"/>
              <a:t>7/16/2018</a:t>
            </a:fld>
            <a:endParaRPr lang="en-US"/>
          </a:p>
        </p:txBody>
      </p:sp>
      <p:sp>
        <p:nvSpPr>
          <p:cNvPr id="5" name="Slide Number Placeholder 4">
            <a:extLst>
              <a:ext uri="{FF2B5EF4-FFF2-40B4-BE49-F238E27FC236}">
                <a16:creationId xmlns:a16="http://schemas.microsoft.com/office/drawing/2014/main" id="{9C4CCE89-CA81-45C2-ADBF-52D5C9A7933A}"/>
              </a:ext>
            </a:extLst>
          </p:cNvPr>
          <p:cNvSpPr>
            <a:spLocks noGrp="1"/>
          </p:cNvSpPr>
          <p:nvPr>
            <p:ph type="sldNum" sz="quarter" idx="12"/>
          </p:nvPr>
        </p:nvSpPr>
        <p:spPr/>
        <p:txBody>
          <a:bodyPr/>
          <a:lstStyle/>
          <a:p>
            <a:fld id="{562B6D53-F596-4FD8-846A-F7ED55856658}" type="slidenum">
              <a:rPr lang="en-US" smtClean="0"/>
              <a:t>11</a:t>
            </a:fld>
            <a:endParaRPr lang="en-US"/>
          </a:p>
        </p:txBody>
      </p:sp>
    </p:spTree>
    <p:extLst>
      <p:ext uri="{BB962C8B-B14F-4D97-AF65-F5344CB8AC3E}">
        <p14:creationId xmlns:p14="http://schemas.microsoft.com/office/powerpoint/2010/main" val="3907895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62B2-F7B9-4C64-8CF2-C994DDF60487}"/>
              </a:ext>
            </a:extLst>
          </p:cNvPr>
          <p:cNvSpPr>
            <a:spLocks noGrp="1"/>
          </p:cNvSpPr>
          <p:nvPr>
            <p:ph type="title"/>
          </p:nvPr>
        </p:nvSpPr>
        <p:spPr/>
        <p:txBody>
          <a:bodyPr>
            <a:normAutofit fontScale="90000"/>
          </a:bodyPr>
          <a:lstStyle/>
          <a:p>
            <a:pPr algn="ctr"/>
            <a:r>
              <a:rPr lang="en-US" b="1" dirty="0"/>
              <a:t>NY State Program Development</a:t>
            </a:r>
          </a:p>
        </p:txBody>
      </p:sp>
      <p:sp>
        <p:nvSpPr>
          <p:cNvPr id="3" name="Content Placeholder 2">
            <a:extLst>
              <a:ext uri="{FF2B5EF4-FFF2-40B4-BE49-F238E27FC236}">
                <a16:creationId xmlns:a16="http://schemas.microsoft.com/office/drawing/2014/main" id="{3E42414E-7B9F-4CD4-B591-3BEA5CA0F546}"/>
              </a:ext>
            </a:extLst>
          </p:cNvPr>
          <p:cNvSpPr>
            <a:spLocks noGrp="1"/>
          </p:cNvSpPr>
          <p:nvPr>
            <p:ph idx="1"/>
          </p:nvPr>
        </p:nvSpPr>
        <p:spPr/>
        <p:txBody>
          <a:bodyPr>
            <a:normAutofit lnSpcReduction="10000"/>
          </a:bodyPr>
          <a:lstStyle/>
          <a:p>
            <a:pPr marL="0" indent="0">
              <a:buNone/>
            </a:pPr>
            <a:r>
              <a:rPr lang="en-US" b="1" dirty="0">
                <a:solidFill>
                  <a:srgbClr val="BE854C"/>
                </a:solidFill>
              </a:rPr>
              <a:t>Identifying a champion </a:t>
            </a:r>
          </a:p>
          <a:p>
            <a:r>
              <a:rPr lang="en-US" dirty="0"/>
              <a:t>The New York State program required strong leadership from the beginning to ensure successful implementation and expansion</a:t>
            </a:r>
          </a:p>
          <a:p>
            <a:r>
              <a:rPr lang="en-US" dirty="0"/>
              <a:t>Jurisdictions looking to pilot similar programs should identify a “champion”</a:t>
            </a:r>
          </a:p>
          <a:p>
            <a:pPr lvl="1"/>
            <a:r>
              <a:rPr lang="en-US" dirty="0"/>
              <a:t>Understands the value of the program</a:t>
            </a:r>
          </a:p>
          <a:p>
            <a:pPr lvl="1"/>
            <a:r>
              <a:rPr lang="en-US" dirty="0"/>
              <a:t>Ability to convincingly communicate its importance to stakeholders</a:t>
            </a:r>
          </a:p>
          <a:p>
            <a:pPr lvl="1"/>
            <a:r>
              <a:rPr lang="en-US" dirty="0"/>
              <a:t>Has the respect of staff at all levels</a:t>
            </a:r>
          </a:p>
        </p:txBody>
      </p:sp>
      <p:sp>
        <p:nvSpPr>
          <p:cNvPr id="4" name="Date Placeholder 3">
            <a:extLst>
              <a:ext uri="{FF2B5EF4-FFF2-40B4-BE49-F238E27FC236}">
                <a16:creationId xmlns:a16="http://schemas.microsoft.com/office/drawing/2014/main" id="{3840B6CC-AFAB-439B-B66C-F2A51CACAE17}"/>
              </a:ext>
            </a:extLst>
          </p:cNvPr>
          <p:cNvSpPr>
            <a:spLocks noGrp="1"/>
          </p:cNvSpPr>
          <p:nvPr>
            <p:ph type="dt" sz="half" idx="10"/>
          </p:nvPr>
        </p:nvSpPr>
        <p:spPr/>
        <p:txBody>
          <a:bodyPr/>
          <a:lstStyle/>
          <a:p>
            <a:fld id="{AC5663FE-FFEA-4B63-A3A0-68D8D1898D32}" type="datetime1">
              <a:rPr lang="en-US" smtClean="0"/>
              <a:t>7/16/2018</a:t>
            </a:fld>
            <a:endParaRPr lang="en-US"/>
          </a:p>
        </p:txBody>
      </p:sp>
      <p:sp>
        <p:nvSpPr>
          <p:cNvPr id="5" name="Slide Number Placeholder 4">
            <a:extLst>
              <a:ext uri="{FF2B5EF4-FFF2-40B4-BE49-F238E27FC236}">
                <a16:creationId xmlns:a16="http://schemas.microsoft.com/office/drawing/2014/main" id="{62CFDCF4-3E04-412E-AA5A-6FDA8BC08E3A}"/>
              </a:ext>
            </a:extLst>
          </p:cNvPr>
          <p:cNvSpPr>
            <a:spLocks noGrp="1"/>
          </p:cNvSpPr>
          <p:nvPr>
            <p:ph type="sldNum" sz="quarter" idx="12"/>
          </p:nvPr>
        </p:nvSpPr>
        <p:spPr/>
        <p:txBody>
          <a:bodyPr/>
          <a:lstStyle/>
          <a:p>
            <a:fld id="{C876179B-A874-4915-B3BF-44D2D233744E}" type="slidenum">
              <a:rPr lang="en-US" smtClean="0"/>
              <a:t>12</a:t>
            </a:fld>
            <a:endParaRPr lang="en-US"/>
          </a:p>
        </p:txBody>
      </p:sp>
    </p:spTree>
    <p:extLst>
      <p:ext uri="{BB962C8B-B14F-4D97-AF65-F5344CB8AC3E}">
        <p14:creationId xmlns:p14="http://schemas.microsoft.com/office/powerpoint/2010/main" val="356942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C3E499-058E-403D-9DCF-77F556AC6008}"/>
              </a:ext>
            </a:extLst>
          </p:cNvPr>
          <p:cNvSpPr>
            <a:spLocks noGrp="1"/>
          </p:cNvSpPr>
          <p:nvPr>
            <p:ph idx="1"/>
          </p:nvPr>
        </p:nvSpPr>
        <p:spPr/>
        <p:txBody>
          <a:bodyPr>
            <a:normAutofit fontScale="92500"/>
          </a:bodyPr>
          <a:lstStyle/>
          <a:p>
            <a:pPr marL="0" indent="0">
              <a:buNone/>
            </a:pPr>
            <a:r>
              <a:rPr lang="en-US" b="1" dirty="0">
                <a:solidFill>
                  <a:srgbClr val="BE854C"/>
                </a:solidFill>
              </a:rPr>
              <a:t>Generating staff buy-in </a:t>
            </a:r>
          </a:p>
          <a:p>
            <a:r>
              <a:rPr lang="en-US" dirty="0"/>
              <a:t>NY staff initially trained on overdose prevention</a:t>
            </a:r>
          </a:p>
          <a:p>
            <a:r>
              <a:rPr lang="en-US" dirty="0"/>
              <a:t>Naloxone distributed to trainees for personal use</a:t>
            </a:r>
          </a:p>
          <a:p>
            <a:r>
              <a:rPr lang="en-US" dirty="0"/>
              <a:t>This approach generated buy-in</a:t>
            </a:r>
          </a:p>
          <a:p>
            <a:pPr lvl="1"/>
            <a:r>
              <a:rPr lang="en-US" dirty="0"/>
              <a:t>Brought agency leadership on board by centrally focusing the program on staff wellness</a:t>
            </a:r>
          </a:p>
          <a:p>
            <a:pPr lvl="1"/>
            <a:r>
              <a:rPr lang="en-US" dirty="0"/>
              <a:t>Introduced important harm reduction concepts to staff</a:t>
            </a:r>
          </a:p>
          <a:p>
            <a:pPr lvl="1"/>
            <a:r>
              <a:rPr lang="en-US" dirty="0"/>
              <a:t>Limited “us” versus “them” dynamics between corrections officers and incarcerated people</a:t>
            </a:r>
          </a:p>
        </p:txBody>
      </p:sp>
      <p:sp>
        <p:nvSpPr>
          <p:cNvPr id="4" name="Date Placeholder 3">
            <a:extLst>
              <a:ext uri="{FF2B5EF4-FFF2-40B4-BE49-F238E27FC236}">
                <a16:creationId xmlns:a16="http://schemas.microsoft.com/office/drawing/2014/main" id="{E1BA2957-941B-41C0-92EC-CCE49CD3540A}"/>
              </a:ext>
            </a:extLst>
          </p:cNvPr>
          <p:cNvSpPr>
            <a:spLocks noGrp="1"/>
          </p:cNvSpPr>
          <p:nvPr>
            <p:ph type="dt" sz="half" idx="10"/>
          </p:nvPr>
        </p:nvSpPr>
        <p:spPr/>
        <p:txBody>
          <a:bodyPr/>
          <a:lstStyle/>
          <a:p>
            <a:fld id="{34431067-2246-4AE7-BEA8-12E7DD452FE0}" type="datetime1">
              <a:rPr lang="en-US" smtClean="0"/>
              <a:t>7/16/2018</a:t>
            </a:fld>
            <a:endParaRPr lang="en-US"/>
          </a:p>
        </p:txBody>
      </p:sp>
      <p:sp>
        <p:nvSpPr>
          <p:cNvPr id="5" name="Slide Number Placeholder 4">
            <a:extLst>
              <a:ext uri="{FF2B5EF4-FFF2-40B4-BE49-F238E27FC236}">
                <a16:creationId xmlns:a16="http://schemas.microsoft.com/office/drawing/2014/main" id="{2EA6FCA8-49A1-4406-94E2-BCA85E747FA9}"/>
              </a:ext>
            </a:extLst>
          </p:cNvPr>
          <p:cNvSpPr>
            <a:spLocks noGrp="1"/>
          </p:cNvSpPr>
          <p:nvPr>
            <p:ph type="sldNum" sz="quarter" idx="12"/>
          </p:nvPr>
        </p:nvSpPr>
        <p:spPr/>
        <p:txBody>
          <a:bodyPr/>
          <a:lstStyle/>
          <a:p>
            <a:fld id="{C876179B-A874-4915-B3BF-44D2D233744E}" type="slidenum">
              <a:rPr lang="en-US" smtClean="0"/>
              <a:t>13</a:t>
            </a:fld>
            <a:endParaRPr lang="en-US"/>
          </a:p>
        </p:txBody>
      </p:sp>
      <p:sp>
        <p:nvSpPr>
          <p:cNvPr id="7" name="Title 1">
            <a:extLst>
              <a:ext uri="{FF2B5EF4-FFF2-40B4-BE49-F238E27FC236}">
                <a16:creationId xmlns:a16="http://schemas.microsoft.com/office/drawing/2014/main" id="{FB7C32AD-B43D-4D2C-9FE7-56486A8081C5}"/>
              </a:ext>
            </a:extLst>
          </p:cNvPr>
          <p:cNvSpPr>
            <a:spLocks noGrp="1"/>
          </p:cNvSpPr>
          <p:nvPr>
            <p:ph type="title"/>
          </p:nvPr>
        </p:nvSpPr>
        <p:spPr>
          <a:xfrm>
            <a:off x="533400" y="92074"/>
            <a:ext cx="8077200" cy="1066801"/>
          </a:xfrm>
        </p:spPr>
        <p:txBody>
          <a:bodyPr>
            <a:normAutofit fontScale="90000"/>
          </a:bodyPr>
          <a:lstStyle/>
          <a:p>
            <a:pPr algn="ctr"/>
            <a:r>
              <a:rPr lang="en-US" b="1" dirty="0"/>
              <a:t>NY State Program Development</a:t>
            </a:r>
          </a:p>
        </p:txBody>
      </p:sp>
    </p:spTree>
    <p:extLst>
      <p:ext uri="{BB962C8B-B14F-4D97-AF65-F5344CB8AC3E}">
        <p14:creationId xmlns:p14="http://schemas.microsoft.com/office/powerpoint/2010/main" val="354055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8DCAE-129A-4CC5-B9D4-EFB77B2A950F}"/>
              </a:ext>
            </a:extLst>
          </p:cNvPr>
          <p:cNvSpPr>
            <a:spLocks noGrp="1"/>
          </p:cNvSpPr>
          <p:nvPr>
            <p:ph idx="1"/>
          </p:nvPr>
        </p:nvSpPr>
        <p:spPr/>
        <p:txBody>
          <a:bodyPr>
            <a:normAutofit fontScale="92500" lnSpcReduction="20000"/>
          </a:bodyPr>
          <a:lstStyle/>
          <a:p>
            <a:pPr marL="0" indent="0">
              <a:buNone/>
            </a:pPr>
            <a:r>
              <a:rPr lang="en-US" b="1" dirty="0">
                <a:solidFill>
                  <a:srgbClr val="BE854C"/>
                </a:solidFill>
              </a:rPr>
              <a:t>Partnering with community-based organizations </a:t>
            </a:r>
          </a:p>
          <a:p>
            <a:r>
              <a:rPr lang="en-US" dirty="0"/>
              <a:t>Building strong partnerships with community-based harm reduction and public health organizations is an important first step and leads to:</a:t>
            </a:r>
          </a:p>
          <a:p>
            <a:pPr lvl="1"/>
            <a:r>
              <a:rPr lang="en-US" dirty="0"/>
              <a:t>Constructing the training curriculum</a:t>
            </a:r>
          </a:p>
          <a:p>
            <a:pPr lvl="1"/>
            <a:r>
              <a:rPr lang="en-US" dirty="0"/>
              <a:t>Solving challenges unique to each agency and community</a:t>
            </a:r>
          </a:p>
          <a:p>
            <a:pPr lvl="1"/>
            <a:r>
              <a:rPr lang="en-US" dirty="0"/>
              <a:t>Developing sustainability mechanisms</a:t>
            </a:r>
          </a:p>
          <a:p>
            <a:r>
              <a:rPr lang="en-US" dirty="0"/>
              <a:t>These organizations provided train-the-trainer trainings, conducted family trainings, and developed supplemental training resources</a:t>
            </a:r>
          </a:p>
        </p:txBody>
      </p:sp>
      <p:sp>
        <p:nvSpPr>
          <p:cNvPr id="4" name="Date Placeholder 3">
            <a:extLst>
              <a:ext uri="{FF2B5EF4-FFF2-40B4-BE49-F238E27FC236}">
                <a16:creationId xmlns:a16="http://schemas.microsoft.com/office/drawing/2014/main" id="{CB0D4AA3-DCBD-49DE-AF6D-F58FB0C0BAF1}"/>
              </a:ext>
            </a:extLst>
          </p:cNvPr>
          <p:cNvSpPr>
            <a:spLocks noGrp="1"/>
          </p:cNvSpPr>
          <p:nvPr>
            <p:ph type="dt" sz="half" idx="10"/>
          </p:nvPr>
        </p:nvSpPr>
        <p:spPr/>
        <p:txBody>
          <a:bodyPr/>
          <a:lstStyle/>
          <a:p>
            <a:fld id="{2EBDC9A7-7BBB-4D8E-8A6B-076061A5BCEC}" type="datetime1">
              <a:rPr lang="en-US" smtClean="0"/>
              <a:t>7/16/2018</a:t>
            </a:fld>
            <a:endParaRPr lang="en-US"/>
          </a:p>
        </p:txBody>
      </p:sp>
      <p:sp>
        <p:nvSpPr>
          <p:cNvPr id="5" name="Slide Number Placeholder 4">
            <a:extLst>
              <a:ext uri="{FF2B5EF4-FFF2-40B4-BE49-F238E27FC236}">
                <a16:creationId xmlns:a16="http://schemas.microsoft.com/office/drawing/2014/main" id="{E272E919-A4BB-43EB-BDE0-AB7B144E6B1A}"/>
              </a:ext>
            </a:extLst>
          </p:cNvPr>
          <p:cNvSpPr>
            <a:spLocks noGrp="1"/>
          </p:cNvSpPr>
          <p:nvPr>
            <p:ph type="sldNum" sz="quarter" idx="12"/>
          </p:nvPr>
        </p:nvSpPr>
        <p:spPr/>
        <p:txBody>
          <a:bodyPr/>
          <a:lstStyle/>
          <a:p>
            <a:fld id="{C876179B-A874-4915-B3BF-44D2D233744E}" type="slidenum">
              <a:rPr lang="en-US" smtClean="0"/>
              <a:t>14</a:t>
            </a:fld>
            <a:endParaRPr lang="en-US"/>
          </a:p>
        </p:txBody>
      </p:sp>
      <p:sp>
        <p:nvSpPr>
          <p:cNvPr id="6" name="Title 1">
            <a:extLst>
              <a:ext uri="{FF2B5EF4-FFF2-40B4-BE49-F238E27FC236}">
                <a16:creationId xmlns:a16="http://schemas.microsoft.com/office/drawing/2014/main" id="{278FADBF-6BF2-4E53-AD03-747359A7D5CA}"/>
              </a:ext>
            </a:extLst>
          </p:cNvPr>
          <p:cNvSpPr>
            <a:spLocks noGrp="1"/>
          </p:cNvSpPr>
          <p:nvPr>
            <p:ph type="title"/>
          </p:nvPr>
        </p:nvSpPr>
        <p:spPr>
          <a:xfrm>
            <a:off x="533400" y="92074"/>
            <a:ext cx="8077200" cy="1066801"/>
          </a:xfrm>
        </p:spPr>
        <p:txBody>
          <a:bodyPr>
            <a:normAutofit fontScale="90000"/>
          </a:bodyPr>
          <a:lstStyle/>
          <a:p>
            <a:pPr algn="ctr"/>
            <a:r>
              <a:rPr lang="en-US" b="1" dirty="0"/>
              <a:t>NY State Program Development</a:t>
            </a:r>
          </a:p>
        </p:txBody>
      </p:sp>
    </p:spTree>
    <p:extLst>
      <p:ext uri="{BB962C8B-B14F-4D97-AF65-F5344CB8AC3E}">
        <p14:creationId xmlns:p14="http://schemas.microsoft.com/office/powerpoint/2010/main" val="229972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9F62-284B-4BF0-AB01-F1FD0AAB1146}"/>
              </a:ext>
            </a:extLst>
          </p:cNvPr>
          <p:cNvSpPr>
            <a:spLocks noGrp="1"/>
          </p:cNvSpPr>
          <p:nvPr>
            <p:ph type="title"/>
          </p:nvPr>
        </p:nvSpPr>
        <p:spPr/>
        <p:txBody>
          <a:bodyPr/>
          <a:lstStyle/>
          <a:p>
            <a:pPr algn="ctr"/>
            <a:r>
              <a:rPr lang="en-US" b="1" dirty="0"/>
              <a:t>Programmatic Components</a:t>
            </a:r>
          </a:p>
        </p:txBody>
      </p:sp>
      <p:sp>
        <p:nvSpPr>
          <p:cNvPr id="3" name="Content Placeholder 2">
            <a:extLst>
              <a:ext uri="{FF2B5EF4-FFF2-40B4-BE49-F238E27FC236}">
                <a16:creationId xmlns:a16="http://schemas.microsoft.com/office/drawing/2014/main" id="{54203AAD-9DAF-4EF9-B9BC-52133DF44D12}"/>
              </a:ext>
            </a:extLst>
          </p:cNvPr>
          <p:cNvSpPr>
            <a:spLocks noGrp="1"/>
          </p:cNvSpPr>
          <p:nvPr>
            <p:ph idx="1"/>
          </p:nvPr>
        </p:nvSpPr>
        <p:spPr/>
        <p:txBody>
          <a:bodyPr/>
          <a:lstStyle/>
          <a:p>
            <a:pPr marL="0" indent="0">
              <a:buNone/>
            </a:pPr>
            <a:r>
              <a:rPr lang="en-US" b="1" dirty="0">
                <a:solidFill>
                  <a:srgbClr val="BE854C"/>
                </a:solidFill>
              </a:rPr>
              <a:t>Training delivery </a:t>
            </a:r>
          </a:p>
          <a:p>
            <a:r>
              <a:rPr lang="en-US" dirty="0"/>
              <a:t>Effective trainings should emphasize</a:t>
            </a:r>
          </a:p>
          <a:p>
            <a:pPr lvl="1"/>
            <a:r>
              <a:rPr lang="en-US" dirty="0"/>
              <a:t>Flexible discussion or question-and-answer formats over more rigid curriculum-delivery methods</a:t>
            </a:r>
          </a:p>
          <a:p>
            <a:pPr lvl="1"/>
            <a:r>
              <a:rPr lang="en-US" dirty="0"/>
              <a:t>Seek to use credible messengers to lead the trainings, i.e. incarcerated peers or community members with experience in addiction, overdose, and/or naloxone</a:t>
            </a:r>
          </a:p>
        </p:txBody>
      </p:sp>
      <p:sp>
        <p:nvSpPr>
          <p:cNvPr id="4" name="Date Placeholder 3">
            <a:extLst>
              <a:ext uri="{FF2B5EF4-FFF2-40B4-BE49-F238E27FC236}">
                <a16:creationId xmlns:a16="http://schemas.microsoft.com/office/drawing/2014/main" id="{AFCC8E35-9FA1-4C86-803E-D391F23C75A1}"/>
              </a:ext>
            </a:extLst>
          </p:cNvPr>
          <p:cNvSpPr>
            <a:spLocks noGrp="1"/>
          </p:cNvSpPr>
          <p:nvPr>
            <p:ph type="dt" sz="half" idx="10"/>
          </p:nvPr>
        </p:nvSpPr>
        <p:spPr/>
        <p:txBody>
          <a:bodyPr/>
          <a:lstStyle/>
          <a:p>
            <a:fld id="{8A768BF5-B0FB-41DC-99DD-9481FDFA7F15}" type="datetime1">
              <a:rPr lang="en-US" smtClean="0"/>
              <a:t>7/16/2018</a:t>
            </a:fld>
            <a:endParaRPr lang="en-US"/>
          </a:p>
        </p:txBody>
      </p:sp>
      <p:sp>
        <p:nvSpPr>
          <p:cNvPr id="5" name="Slide Number Placeholder 4">
            <a:extLst>
              <a:ext uri="{FF2B5EF4-FFF2-40B4-BE49-F238E27FC236}">
                <a16:creationId xmlns:a16="http://schemas.microsoft.com/office/drawing/2014/main" id="{7638746D-4B7A-4F74-A40D-226B521DD6BF}"/>
              </a:ext>
            </a:extLst>
          </p:cNvPr>
          <p:cNvSpPr>
            <a:spLocks noGrp="1"/>
          </p:cNvSpPr>
          <p:nvPr>
            <p:ph type="sldNum" sz="quarter" idx="12"/>
          </p:nvPr>
        </p:nvSpPr>
        <p:spPr/>
        <p:txBody>
          <a:bodyPr/>
          <a:lstStyle/>
          <a:p>
            <a:fld id="{C876179B-A874-4915-B3BF-44D2D233744E}" type="slidenum">
              <a:rPr lang="en-US" smtClean="0"/>
              <a:t>15</a:t>
            </a:fld>
            <a:endParaRPr lang="en-US"/>
          </a:p>
        </p:txBody>
      </p:sp>
    </p:spTree>
    <p:extLst>
      <p:ext uri="{BB962C8B-B14F-4D97-AF65-F5344CB8AC3E}">
        <p14:creationId xmlns:p14="http://schemas.microsoft.com/office/powerpoint/2010/main" val="121554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E513F-48B8-4096-ACB4-D99CD341DA16}"/>
              </a:ext>
            </a:extLst>
          </p:cNvPr>
          <p:cNvSpPr>
            <a:spLocks noGrp="1"/>
          </p:cNvSpPr>
          <p:nvPr>
            <p:ph idx="1"/>
          </p:nvPr>
        </p:nvSpPr>
        <p:spPr/>
        <p:txBody>
          <a:bodyPr/>
          <a:lstStyle/>
          <a:p>
            <a:pPr marL="0" indent="0">
              <a:buNone/>
            </a:pPr>
            <a:r>
              <a:rPr lang="en-US" b="1" dirty="0">
                <a:solidFill>
                  <a:srgbClr val="BE854C"/>
                </a:solidFill>
              </a:rPr>
              <a:t>Timing and location of trainings </a:t>
            </a:r>
          </a:p>
          <a:p>
            <a:r>
              <a:rPr lang="en-US" dirty="0"/>
              <a:t>Trainings should be conducted during the least chaotic times</a:t>
            </a:r>
          </a:p>
          <a:p>
            <a:r>
              <a:rPr lang="en-US" dirty="0"/>
              <a:t>And in spaces that allow for focus so that participants can best retain the material</a:t>
            </a:r>
          </a:p>
        </p:txBody>
      </p:sp>
      <p:sp>
        <p:nvSpPr>
          <p:cNvPr id="4" name="Date Placeholder 3">
            <a:extLst>
              <a:ext uri="{FF2B5EF4-FFF2-40B4-BE49-F238E27FC236}">
                <a16:creationId xmlns:a16="http://schemas.microsoft.com/office/drawing/2014/main" id="{FE5B78C2-E454-438F-8490-FACA26E58549}"/>
              </a:ext>
            </a:extLst>
          </p:cNvPr>
          <p:cNvSpPr>
            <a:spLocks noGrp="1"/>
          </p:cNvSpPr>
          <p:nvPr>
            <p:ph type="dt" sz="half" idx="10"/>
          </p:nvPr>
        </p:nvSpPr>
        <p:spPr/>
        <p:txBody>
          <a:bodyPr/>
          <a:lstStyle/>
          <a:p>
            <a:fld id="{12296DC1-D940-44F2-AB8F-D0F32FBEFB5F}" type="datetime1">
              <a:rPr lang="en-US" smtClean="0"/>
              <a:t>7/16/2018</a:t>
            </a:fld>
            <a:endParaRPr lang="en-US"/>
          </a:p>
        </p:txBody>
      </p:sp>
      <p:sp>
        <p:nvSpPr>
          <p:cNvPr id="5" name="Slide Number Placeholder 4">
            <a:extLst>
              <a:ext uri="{FF2B5EF4-FFF2-40B4-BE49-F238E27FC236}">
                <a16:creationId xmlns:a16="http://schemas.microsoft.com/office/drawing/2014/main" id="{3CC1EC29-3BC2-4F0E-AEB7-97AD9C5E15BA}"/>
              </a:ext>
            </a:extLst>
          </p:cNvPr>
          <p:cNvSpPr>
            <a:spLocks noGrp="1"/>
          </p:cNvSpPr>
          <p:nvPr>
            <p:ph type="sldNum" sz="quarter" idx="12"/>
          </p:nvPr>
        </p:nvSpPr>
        <p:spPr/>
        <p:txBody>
          <a:bodyPr/>
          <a:lstStyle/>
          <a:p>
            <a:fld id="{C876179B-A874-4915-B3BF-44D2D233744E}" type="slidenum">
              <a:rPr lang="en-US" smtClean="0"/>
              <a:t>16</a:t>
            </a:fld>
            <a:endParaRPr lang="en-US"/>
          </a:p>
        </p:txBody>
      </p:sp>
      <p:sp>
        <p:nvSpPr>
          <p:cNvPr id="6" name="Title 1">
            <a:extLst>
              <a:ext uri="{FF2B5EF4-FFF2-40B4-BE49-F238E27FC236}">
                <a16:creationId xmlns:a16="http://schemas.microsoft.com/office/drawing/2014/main" id="{EAF4C865-5F85-41A8-BB7A-255D3A1BF123}"/>
              </a:ext>
            </a:extLst>
          </p:cNvPr>
          <p:cNvSpPr>
            <a:spLocks noGrp="1"/>
          </p:cNvSpPr>
          <p:nvPr>
            <p:ph type="title"/>
          </p:nvPr>
        </p:nvSpPr>
        <p:spPr>
          <a:xfrm>
            <a:off x="533400" y="92074"/>
            <a:ext cx="8077200" cy="1066801"/>
          </a:xfrm>
        </p:spPr>
        <p:txBody>
          <a:bodyPr/>
          <a:lstStyle/>
          <a:p>
            <a:pPr algn="ctr"/>
            <a:r>
              <a:rPr lang="en-US" b="1" dirty="0"/>
              <a:t>Programmatic Components</a:t>
            </a:r>
          </a:p>
        </p:txBody>
      </p:sp>
    </p:spTree>
    <p:extLst>
      <p:ext uri="{BB962C8B-B14F-4D97-AF65-F5344CB8AC3E}">
        <p14:creationId xmlns:p14="http://schemas.microsoft.com/office/powerpoint/2010/main" val="1764438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2DDD9-5407-457A-AE3D-BC2C5456870D}"/>
              </a:ext>
            </a:extLst>
          </p:cNvPr>
          <p:cNvSpPr>
            <a:spLocks noGrp="1"/>
          </p:cNvSpPr>
          <p:nvPr>
            <p:ph idx="1"/>
          </p:nvPr>
        </p:nvSpPr>
        <p:spPr/>
        <p:txBody>
          <a:bodyPr>
            <a:normAutofit fontScale="92500" lnSpcReduction="10000"/>
          </a:bodyPr>
          <a:lstStyle/>
          <a:p>
            <a:pPr marL="0" indent="0">
              <a:buNone/>
            </a:pPr>
            <a:r>
              <a:rPr lang="en-US" b="1" dirty="0">
                <a:solidFill>
                  <a:srgbClr val="BE854C"/>
                </a:solidFill>
              </a:rPr>
              <a:t>Reinforcing lessons </a:t>
            </a:r>
          </a:p>
          <a:p>
            <a:r>
              <a:rPr lang="en-US" dirty="0"/>
              <a:t>Interviews and focus groups revealed people appreciate opportunities to reinforce the information provided during OEND trainings</a:t>
            </a:r>
          </a:p>
          <a:p>
            <a:r>
              <a:rPr lang="en-US" dirty="0"/>
              <a:t>New York achieved this through hands-on training that included practice assembling the naloxone kits</a:t>
            </a:r>
          </a:p>
          <a:p>
            <a:r>
              <a:rPr lang="en-US" dirty="0"/>
              <a:t>Trainers also showed video that featured perspectives on naloxone and overdose prevention from people who could not be present at every training, including a person who had used naloxone while on parole to save a life</a:t>
            </a:r>
          </a:p>
        </p:txBody>
      </p:sp>
      <p:sp>
        <p:nvSpPr>
          <p:cNvPr id="4" name="Date Placeholder 3">
            <a:extLst>
              <a:ext uri="{FF2B5EF4-FFF2-40B4-BE49-F238E27FC236}">
                <a16:creationId xmlns:a16="http://schemas.microsoft.com/office/drawing/2014/main" id="{E2174F45-6687-4B1E-8D98-7807614EC738}"/>
              </a:ext>
            </a:extLst>
          </p:cNvPr>
          <p:cNvSpPr>
            <a:spLocks noGrp="1"/>
          </p:cNvSpPr>
          <p:nvPr>
            <p:ph type="dt" sz="half" idx="10"/>
          </p:nvPr>
        </p:nvSpPr>
        <p:spPr/>
        <p:txBody>
          <a:bodyPr/>
          <a:lstStyle/>
          <a:p>
            <a:fld id="{4E3F78A7-5AF4-4104-BC91-168D17CA0701}" type="datetime1">
              <a:rPr lang="en-US" smtClean="0"/>
              <a:t>7/16/2018</a:t>
            </a:fld>
            <a:endParaRPr lang="en-US"/>
          </a:p>
        </p:txBody>
      </p:sp>
      <p:sp>
        <p:nvSpPr>
          <p:cNvPr id="5" name="Slide Number Placeholder 4">
            <a:extLst>
              <a:ext uri="{FF2B5EF4-FFF2-40B4-BE49-F238E27FC236}">
                <a16:creationId xmlns:a16="http://schemas.microsoft.com/office/drawing/2014/main" id="{72DF70AD-BFEA-4085-BECA-CF0F891A94C0}"/>
              </a:ext>
            </a:extLst>
          </p:cNvPr>
          <p:cNvSpPr>
            <a:spLocks noGrp="1"/>
          </p:cNvSpPr>
          <p:nvPr>
            <p:ph type="sldNum" sz="quarter" idx="12"/>
          </p:nvPr>
        </p:nvSpPr>
        <p:spPr/>
        <p:txBody>
          <a:bodyPr/>
          <a:lstStyle/>
          <a:p>
            <a:fld id="{C876179B-A874-4915-B3BF-44D2D233744E}" type="slidenum">
              <a:rPr lang="en-US" smtClean="0"/>
              <a:t>17</a:t>
            </a:fld>
            <a:endParaRPr lang="en-US"/>
          </a:p>
        </p:txBody>
      </p:sp>
      <p:sp>
        <p:nvSpPr>
          <p:cNvPr id="6" name="Title 1">
            <a:extLst>
              <a:ext uri="{FF2B5EF4-FFF2-40B4-BE49-F238E27FC236}">
                <a16:creationId xmlns:a16="http://schemas.microsoft.com/office/drawing/2014/main" id="{93ED9E69-C7DE-4722-B4CD-EC83BC923094}"/>
              </a:ext>
            </a:extLst>
          </p:cNvPr>
          <p:cNvSpPr>
            <a:spLocks noGrp="1"/>
          </p:cNvSpPr>
          <p:nvPr>
            <p:ph type="title"/>
          </p:nvPr>
        </p:nvSpPr>
        <p:spPr>
          <a:xfrm>
            <a:off x="533400" y="92074"/>
            <a:ext cx="8077200" cy="1066801"/>
          </a:xfrm>
        </p:spPr>
        <p:txBody>
          <a:bodyPr/>
          <a:lstStyle/>
          <a:p>
            <a:pPr algn="ctr"/>
            <a:r>
              <a:rPr lang="en-US" b="1" dirty="0"/>
              <a:t>Programmatic Components</a:t>
            </a:r>
          </a:p>
        </p:txBody>
      </p:sp>
    </p:spTree>
    <p:extLst>
      <p:ext uri="{BB962C8B-B14F-4D97-AF65-F5344CB8AC3E}">
        <p14:creationId xmlns:p14="http://schemas.microsoft.com/office/powerpoint/2010/main" val="1162654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65C8A1-CE0F-48AB-9237-FA5999D58230}"/>
              </a:ext>
            </a:extLst>
          </p:cNvPr>
          <p:cNvSpPr>
            <a:spLocks noGrp="1"/>
          </p:cNvSpPr>
          <p:nvPr>
            <p:ph idx="1"/>
          </p:nvPr>
        </p:nvSpPr>
        <p:spPr/>
        <p:txBody>
          <a:bodyPr/>
          <a:lstStyle/>
          <a:p>
            <a:pPr marL="0" indent="0">
              <a:buNone/>
            </a:pPr>
            <a:r>
              <a:rPr lang="en-US" b="1" dirty="0">
                <a:solidFill>
                  <a:srgbClr val="BE854C"/>
                </a:solidFill>
              </a:rPr>
              <a:t>Family involvement </a:t>
            </a:r>
          </a:p>
          <a:p>
            <a:r>
              <a:rPr lang="en-US" dirty="0"/>
              <a:t>Family involvement is an important component of reentry success</a:t>
            </a:r>
          </a:p>
          <a:p>
            <a:r>
              <a:rPr lang="en-US" dirty="0"/>
              <a:t>In NY, family OEND trainings provided a number of benefits</a:t>
            </a:r>
          </a:p>
          <a:p>
            <a:pPr lvl="1"/>
            <a:r>
              <a:rPr lang="en-US" dirty="0"/>
              <a:t>They offered opportunities for visits</a:t>
            </a:r>
          </a:p>
          <a:p>
            <a:pPr lvl="1"/>
            <a:r>
              <a:rPr lang="en-US" dirty="0"/>
              <a:t>Encouraged larger conversations about drug use</a:t>
            </a:r>
          </a:p>
          <a:p>
            <a:pPr lvl="1"/>
            <a:r>
              <a:rPr lang="en-US" dirty="0"/>
              <a:t>Increased the number of kits in the community</a:t>
            </a:r>
          </a:p>
        </p:txBody>
      </p:sp>
      <p:sp>
        <p:nvSpPr>
          <p:cNvPr id="4" name="Date Placeholder 3">
            <a:extLst>
              <a:ext uri="{FF2B5EF4-FFF2-40B4-BE49-F238E27FC236}">
                <a16:creationId xmlns:a16="http://schemas.microsoft.com/office/drawing/2014/main" id="{32CFF094-31E4-4F00-8B71-3D1226E87F6B}"/>
              </a:ext>
            </a:extLst>
          </p:cNvPr>
          <p:cNvSpPr>
            <a:spLocks noGrp="1"/>
          </p:cNvSpPr>
          <p:nvPr>
            <p:ph type="dt" sz="half" idx="10"/>
          </p:nvPr>
        </p:nvSpPr>
        <p:spPr/>
        <p:txBody>
          <a:bodyPr/>
          <a:lstStyle/>
          <a:p>
            <a:fld id="{2250B881-D9E7-468E-AC6C-759C0E574854}" type="datetime1">
              <a:rPr lang="en-US" smtClean="0"/>
              <a:t>7/16/2018</a:t>
            </a:fld>
            <a:endParaRPr lang="en-US"/>
          </a:p>
        </p:txBody>
      </p:sp>
      <p:sp>
        <p:nvSpPr>
          <p:cNvPr id="5" name="Slide Number Placeholder 4">
            <a:extLst>
              <a:ext uri="{FF2B5EF4-FFF2-40B4-BE49-F238E27FC236}">
                <a16:creationId xmlns:a16="http://schemas.microsoft.com/office/drawing/2014/main" id="{EDAD525B-99D9-4678-8140-82A31080CF33}"/>
              </a:ext>
            </a:extLst>
          </p:cNvPr>
          <p:cNvSpPr>
            <a:spLocks noGrp="1"/>
          </p:cNvSpPr>
          <p:nvPr>
            <p:ph type="sldNum" sz="quarter" idx="12"/>
          </p:nvPr>
        </p:nvSpPr>
        <p:spPr/>
        <p:txBody>
          <a:bodyPr/>
          <a:lstStyle/>
          <a:p>
            <a:fld id="{C876179B-A874-4915-B3BF-44D2D233744E}" type="slidenum">
              <a:rPr lang="en-US" smtClean="0"/>
              <a:t>18</a:t>
            </a:fld>
            <a:endParaRPr lang="en-US"/>
          </a:p>
        </p:txBody>
      </p:sp>
      <p:sp>
        <p:nvSpPr>
          <p:cNvPr id="6" name="Title 1">
            <a:extLst>
              <a:ext uri="{FF2B5EF4-FFF2-40B4-BE49-F238E27FC236}">
                <a16:creationId xmlns:a16="http://schemas.microsoft.com/office/drawing/2014/main" id="{390E52D5-EF23-45AD-9B4F-60AA7016B51E}"/>
              </a:ext>
            </a:extLst>
          </p:cNvPr>
          <p:cNvSpPr>
            <a:spLocks noGrp="1"/>
          </p:cNvSpPr>
          <p:nvPr>
            <p:ph type="title"/>
          </p:nvPr>
        </p:nvSpPr>
        <p:spPr>
          <a:xfrm>
            <a:off x="533400" y="92074"/>
            <a:ext cx="8077200" cy="1066801"/>
          </a:xfrm>
        </p:spPr>
        <p:txBody>
          <a:bodyPr/>
          <a:lstStyle/>
          <a:p>
            <a:pPr algn="ctr"/>
            <a:r>
              <a:rPr lang="en-US" b="1" dirty="0"/>
              <a:t>Programmatic Components</a:t>
            </a:r>
          </a:p>
        </p:txBody>
      </p:sp>
    </p:spTree>
    <p:extLst>
      <p:ext uri="{BB962C8B-B14F-4D97-AF65-F5344CB8AC3E}">
        <p14:creationId xmlns:p14="http://schemas.microsoft.com/office/powerpoint/2010/main" val="326526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1BE639-811E-40B9-B1D6-299B56246D10}"/>
              </a:ext>
            </a:extLst>
          </p:cNvPr>
          <p:cNvSpPr>
            <a:spLocks noGrp="1"/>
          </p:cNvSpPr>
          <p:nvPr>
            <p:ph idx="1"/>
          </p:nvPr>
        </p:nvSpPr>
        <p:spPr/>
        <p:txBody>
          <a:bodyPr>
            <a:normAutofit fontScale="85000" lnSpcReduction="20000"/>
          </a:bodyPr>
          <a:lstStyle/>
          <a:p>
            <a:pPr marL="0" indent="0">
              <a:buNone/>
            </a:pPr>
            <a:r>
              <a:rPr lang="en-US" b="1" dirty="0">
                <a:solidFill>
                  <a:srgbClr val="BE854C"/>
                </a:solidFill>
              </a:rPr>
              <a:t>Distribution methods </a:t>
            </a:r>
          </a:p>
          <a:p>
            <a:r>
              <a:rPr lang="en-US" dirty="0"/>
              <a:t>Facilities should consider which method of kit delivery is optimal for their populations</a:t>
            </a:r>
          </a:p>
          <a:p>
            <a:pPr lvl="1"/>
            <a:r>
              <a:rPr lang="en-US" dirty="0"/>
              <a:t>Opt-in methods - where people who are released from incarceration are offered a kit and may choose to take or leave it</a:t>
            </a:r>
          </a:p>
          <a:p>
            <a:pPr lvl="1"/>
            <a:r>
              <a:rPr lang="en-US" dirty="0"/>
              <a:t>Opt-out methods - where a kit is included in a person’s belongings at release and the individual must ask to have it removed</a:t>
            </a:r>
          </a:p>
          <a:p>
            <a:r>
              <a:rPr lang="en-US" dirty="0"/>
              <a:t>Opt-in preserves kits for those who find it most relevant and is useful if resources are scarce</a:t>
            </a:r>
          </a:p>
          <a:p>
            <a:r>
              <a:rPr lang="en-US" dirty="0"/>
              <a:t>Opt-out promotes kit distribution more widely and can be used where kit availability is not a concern</a:t>
            </a:r>
          </a:p>
        </p:txBody>
      </p:sp>
      <p:sp>
        <p:nvSpPr>
          <p:cNvPr id="4" name="Date Placeholder 3">
            <a:extLst>
              <a:ext uri="{FF2B5EF4-FFF2-40B4-BE49-F238E27FC236}">
                <a16:creationId xmlns:a16="http://schemas.microsoft.com/office/drawing/2014/main" id="{5BF06400-3592-4E26-AE1B-FF6575CD3668}"/>
              </a:ext>
            </a:extLst>
          </p:cNvPr>
          <p:cNvSpPr>
            <a:spLocks noGrp="1"/>
          </p:cNvSpPr>
          <p:nvPr>
            <p:ph type="dt" sz="half" idx="10"/>
          </p:nvPr>
        </p:nvSpPr>
        <p:spPr/>
        <p:txBody>
          <a:bodyPr/>
          <a:lstStyle/>
          <a:p>
            <a:fld id="{F7F9CDF8-1C76-46A5-B90C-4F0C52A154EA}" type="datetime1">
              <a:rPr lang="en-US" smtClean="0"/>
              <a:t>7/16/2018</a:t>
            </a:fld>
            <a:endParaRPr lang="en-US"/>
          </a:p>
        </p:txBody>
      </p:sp>
      <p:sp>
        <p:nvSpPr>
          <p:cNvPr id="5" name="Slide Number Placeholder 4">
            <a:extLst>
              <a:ext uri="{FF2B5EF4-FFF2-40B4-BE49-F238E27FC236}">
                <a16:creationId xmlns:a16="http://schemas.microsoft.com/office/drawing/2014/main" id="{21F6F1BD-6323-4B7F-8E51-0F90CBB7ABE5}"/>
              </a:ext>
            </a:extLst>
          </p:cNvPr>
          <p:cNvSpPr>
            <a:spLocks noGrp="1"/>
          </p:cNvSpPr>
          <p:nvPr>
            <p:ph type="sldNum" sz="quarter" idx="12"/>
          </p:nvPr>
        </p:nvSpPr>
        <p:spPr/>
        <p:txBody>
          <a:bodyPr/>
          <a:lstStyle/>
          <a:p>
            <a:fld id="{C876179B-A874-4915-B3BF-44D2D233744E}" type="slidenum">
              <a:rPr lang="en-US" smtClean="0"/>
              <a:t>19</a:t>
            </a:fld>
            <a:endParaRPr lang="en-US"/>
          </a:p>
        </p:txBody>
      </p:sp>
      <p:sp>
        <p:nvSpPr>
          <p:cNvPr id="6" name="Title 1">
            <a:extLst>
              <a:ext uri="{FF2B5EF4-FFF2-40B4-BE49-F238E27FC236}">
                <a16:creationId xmlns:a16="http://schemas.microsoft.com/office/drawing/2014/main" id="{EEE9AB1C-A441-421D-A847-7A66A9479BC0}"/>
              </a:ext>
            </a:extLst>
          </p:cNvPr>
          <p:cNvSpPr>
            <a:spLocks noGrp="1"/>
          </p:cNvSpPr>
          <p:nvPr>
            <p:ph type="title"/>
          </p:nvPr>
        </p:nvSpPr>
        <p:spPr>
          <a:xfrm>
            <a:off x="533400" y="92074"/>
            <a:ext cx="8077200" cy="1066801"/>
          </a:xfrm>
        </p:spPr>
        <p:txBody>
          <a:bodyPr/>
          <a:lstStyle/>
          <a:p>
            <a:pPr algn="ctr"/>
            <a:r>
              <a:rPr lang="en-US" b="1" dirty="0"/>
              <a:t>Programmatic Components</a:t>
            </a:r>
          </a:p>
        </p:txBody>
      </p:sp>
    </p:spTree>
    <p:extLst>
      <p:ext uri="{BB962C8B-B14F-4D97-AF65-F5344CB8AC3E}">
        <p14:creationId xmlns:p14="http://schemas.microsoft.com/office/powerpoint/2010/main" val="393337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Content Placeholder 6" descr="Boundaries+Presentation+PDF.pdf - Adobe Acrobat Pro"/>
          <p:cNvPicPr>
            <a:picLocks noChangeAspect="1"/>
          </p:cNvPicPr>
          <p:nvPr/>
        </p:nvPicPr>
        <p:blipFill>
          <a:blip r:embed="rId3">
            <a:extLst>
              <a:ext uri="{28A0092B-C50C-407E-A947-70E740481C1C}">
                <a14:useLocalDpi xmlns:a14="http://schemas.microsoft.com/office/drawing/2010/main" val="0"/>
              </a:ext>
            </a:extLst>
          </a:blip>
          <a:srcRect l="8524" t="30000" r="7185" b="13333"/>
          <a:stretch>
            <a:fillRect/>
          </a:stretch>
        </p:blipFill>
        <p:spPr bwMode="auto">
          <a:xfrm>
            <a:off x="177800" y="1343025"/>
            <a:ext cx="8788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876179B-A874-4915-B3BF-44D2D233744E}" type="slidenum">
              <a:rPr lang="en-US" smtClean="0"/>
              <a:t>2</a:t>
            </a:fld>
            <a:endParaRPr lang="en-US"/>
          </a:p>
        </p:txBody>
      </p:sp>
      <p:sp>
        <p:nvSpPr>
          <p:cNvPr id="4" name="Date Placeholder 3"/>
          <p:cNvSpPr>
            <a:spLocks noGrp="1"/>
          </p:cNvSpPr>
          <p:nvPr>
            <p:ph type="dt" sz="half" idx="10"/>
          </p:nvPr>
        </p:nvSpPr>
        <p:spPr/>
        <p:txBody>
          <a:bodyPr/>
          <a:lstStyle/>
          <a:p>
            <a:fld id="{4B7ED0A4-0F3E-4BFC-88C3-B647F8D07365}" type="datetime1">
              <a:rPr lang="en-US" smtClean="0"/>
              <a:t>7/16/2018</a:t>
            </a:fld>
            <a:endParaRPr lang="en-US" dirty="0"/>
          </a:p>
        </p:txBody>
      </p:sp>
      <p:sp>
        <p:nvSpPr>
          <p:cNvPr id="6" name="Title 5"/>
          <p:cNvSpPr>
            <a:spLocks noGrp="1"/>
          </p:cNvSpPr>
          <p:nvPr>
            <p:ph type="title"/>
          </p:nvPr>
        </p:nvSpPr>
        <p:spPr/>
        <p:txBody>
          <a:bodyPr/>
          <a:lstStyle/>
          <a:p>
            <a:r>
              <a:rPr lang="en-US" dirty="0"/>
              <a:t>Housekeeping: Functions</a:t>
            </a:r>
          </a:p>
        </p:txBody>
      </p:sp>
    </p:spTree>
    <p:extLst>
      <p:ext uri="{BB962C8B-B14F-4D97-AF65-F5344CB8AC3E}">
        <p14:creationId xmlns:p14="http://schemas.microsoft.com/office/powerpoint/2010/main" val="4064085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EF1F-3845-4CC6-B1B7-849D5FFEC95E}"/>
              </a:ext>
            </a:extLst>
          </p:cNvPr>
          <p:cNvSpPr>
            <a:spLocks noGrp="1"/>
          </p:cNvSpPr>
          <p:nvPr>
            <p:ph type="title"/>
          </p:nvPr>
        </p:nvSpPr>
        <p:spPr/>
        <p:txBody>
          <a:bodyPr/>
          <a:lstStyle/>
          <a:p>
            <a:pPr algn="ctr"/>
            <a:r>
              <a:rPr lang="en-US" b="1" dirty="0"/>
              <a:t>VERA Evaluation of OEND</a:t>
            </a:r>
          </a:p>
        </p:txBody>
      </p:sp>
      <p:sp>
        <p:nvSpPr>
          <p:cNvPr id="3" name="Content Placeholder 2">
            <a:extLst>
              <a:ext uri="{FF2B5EF4-FFF2-40B4-BE49-F238E27FC236}">
                <a16:creationId xmlns:a16="http://schemas.microsoft.com/office/drawing/2014/main" id="{91F3E96B-9975-46D1-B42B-E48942DDFEE5}"/>
              </a:ext>
            </a:extLst>
          </p:cNvPr>
          <p:cNvSpPr>
            <a:spLocks noGrp="1"/>
          </p:cNvSpPr>
          <p:nvPr>
            <p:ph idx="1"/>
          </p:nvPr>
        </p:nvSpPr>
        <p:spPr>
          <a:xfrm>
            <a:off x="628650" y="1811275"/>
            <a:ext cx="7600950" cy="3522726"/>
          </a:xfrm>
        </p:spPr>
        <p:txBody>
          <a:bodyPr/>
          <a:lstStyle/>
          <a:p>
            <a:pPr indent="457200">
              <a:spcAft>
                <a:spcPts val="1800"/>
              </a:spcAft>
              <a:buClr>
                <a:srgbClr val="006892"/>
              </a:buClr>
              <a:buFont typeface="Wingdings" panose="05000000000000000000" pitchFamily="2" charset="2"/>
              <a:buChar char="Ø"/>
            </a:pPr>
            <a:r>
              <a:rPr lang="en-US" dirty="0"/>
              <a:t>People in all positions found the program to be relevant and empowering</a:t>
            </a:r>
          </a:p>
          <a:p>
            <a:pPr indent="457200">
              <a:spcAft>
                <a:spcPts val="1800"/>
              </a:spcAft>
              <a:buClr>
                <a:srgbClr val="006892"/>
              </a:buClr>
              <a:buFont typeface="Wingdings" panose="05000000000000000000" pitchFamily="2" charset="2"/>
              <a:buChar char="Ø"/>
            </a:pPr>
            <a:r>
              <a:rPr lang="en-US" dirty="0"/>
              <a:t>The training increased peoples’ knowledge about overdose and confidence in administering naloxone</a:t>
            </a:r>
          </a:p>
        </p:txBody>
      </p:sp>
      <p:sp>
        <p:nvSpPr>
          <p:cNvPr id="6" name="Date Placeholder 5">
            <a:extLst>
              <a:ext uri="{FF2B5EF4-FFF2-40B4-BE49-F238E27FC236}">
                <a16:creationId xmlns:a16="http://schemas.microsoft.com/office/drawing/2014/main" id="{57B7BB4A-873B-46A7-9556-07E6BC4C2F44}"/>
              </a:ext>
            </a:extLst>
          </p:cNvPr>
          <p:cNvSpPr>
            <a:spLocks noGrp="1"/>
          </p:cNvSpPr>
          <p:nvPr>
            <p:ph type="dt" sz="half" idx="10"/>
          </p:nvPr>
        </p:nvSpPr>
        <p:spPr/>
        <p:txBody>
          <a:bodyPr/>
          <a:lstStyle/>
          <a:p>
            <a:fld id="{E52E6343-184C-4195-BD0E-8ADAACD53298}" type="datetime1">
              <a:rPr lang="en-US" smtClean="0"/>
              <a:t>7/16/2018</a:t>
            </a:fld>
            <a:endParaRPr lang="en-US"/>
          </a:p>
        </p:txBody>
      </p:sp>
      <p:sp>
        <p:nvSpPr>
          <p:cNvPr id="7" name="Slide Number Placeholder 6">
            <a:extLst>
              <a:ext uri="{FF2B5EF4-FFF2-40B4-BE49-F238E27FC236}">
                <a16:creationId xmlns:a16="http://schemas.microsoft.com/office/drawing/2014/main" id="{B925D2B9-75A7-4A9D-97DC-DE230507D1C9}"/>
              </a:ext>
            </a:extLst>
          </p:cNvPr>
          <p:cNvSpPr>
            <a:spLocks noGrp="1"/>
          </p:cNvSpPr>
          <p:nvPr>
            <p:ph type="sldNum" sz="quarter" idx="12"/>
          </p:nvPr>
        </p:nvSpPr>
        <p:spPr/>
        <p:txBody>
          <a:bodyPr/>
          <a:lstStyle/>
          <a:p>
            <a:fld id="{C876179B-A874-4915-B3BF-44D2D233744E}" type="slidenum">
              <a:rPr lang="en-US" smtClean="0"/>
              <a:t>20</a:t>
            </a:fld>
            <a:endParaRPr lang="en-US"/>
          </a:p>
        </p:txBody>
      </p:sp>
    </p:spTree>
    <p:extLst>
      <p:ext uri="{BB962C8B-B14F-4D97-AF65-F5344CB8AC3E}">
        <p14:creationId xmlns:p14="http://schemas.microsoft.com/office/powerpoint/2010/main" val="1720349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5951B1-6FEC-4B33-93F6-F60C9154D5CA}"/>
              </a:ext>
            </a:extLst>
          </p:cNvPr>
          <p:cNvSpPr>
            <a:spLocks noGrp="1"/>
          </p:cNvSpPr>
          <p:nvPr>
            <p:ph idx="1"/>
          </p:nvPr>
        </p:nvSpPr>
        <p:spPr/>
        <p:txBody>
          <a:bodyPr>
            <a:normAutofit/>
          </a:bodyPr>
          <a:lstStyle/>
          <a:p>
            <a:pPr>
              <a:buClr>
                <a:srgbClr val="006892"/>
              </a:buClr>
              <a:buFont typeface="Wingdings" panose="05000000000000000000" pitchFamily="2" charset="2"/>
              <a:buChar char="Ø"/>
            </a:pPr>
            <a:r>
              <a:rPr lang="en-US" dirty="0"/>
              <a:t> Incarcerated people who said they would take the kit when released felt the potential to save a life and contribute to the public good trumped their fears of actual or perceived consequences for having the kit.</a:t>
            </a:r>
          </a:p>
          <a:p>
            <a:pPr indent="-457200">
              <a:spcBef>
                <a:spcPts val="1800"/>
              </a:spcBef>
              <a:buClr>
                <a:srgbClr val="006892"/>
              </a:buClr>
              <a:buFont typeface="Wingdings" panose="05000000000000000000" pitchFamily="2" charset="2"/>
              <a:buChar char="Ø"/>
            </a:pPr>
            <a:r>
              <a:rPr lang="en-US" dirty="0"/>
              <a:t>Trainees who said they would not take the kit cited their distrust of the justice system and concerns about the laws designed to offer legal protections for people reporting an overdose. </a:t>
            </a:r>
          </a:p>
        </p:txBody>
      </p:sp>
      <p:sp>
        <p:nvSpPr>
          <p:cNvPr id="6" name="Date Placeholder 5">
            <a:extLst>
              <a:ext uri="{FF2B5EF4-FFF2-40B4-BE49-F238E27FC236}">
                <a16:creationId xmlns:a16="http://schemas.microsoft.com/office/drawing/2014/main" id="{958CD724-F797-4744-B43D-E2D29BD36E67}"/>
              </a:ext>
            </a:extLst>
          </p:cNvPr>
          <p:cNvSpPr>
            <a:spLocks noGrp="1"/>
          </p:cNvSpPr>
          <p:nvPr>
            <p:ph type="dt" sz="half" idx="10"/>
          </p:nvPr>
        </p:nvSpPr>
        <p:spPr/>
        <p:txBody>
          <a:bodyPr/>
          <a:lstStyle/>
          <a:p>
            <a:fld id="{06DE546A-0ADA-4367-BFD4-640EB58EE242}" type="datetime1">
              <a:rPr lang="en-US" smtClean="0"/>
              <a:t>7/16/2018</a:t>
            </a:fld>
            <a:endParaRPr lang="en-US"/>
          </a:p>
        </p:txBody>
      </p:sp>
      <p:sp>
        <p:nvSpPr>
          <p:cNvPr id="7" name="Slide Number Placeholder 6">
            <a:extLst>
              <a:ext uri="{FF2B5EF4-FFF2-40B4-BE49-F238E27FC236}">
                <a16:creationId xmlns:a16="http://schemas.microsoft.com/office/drawing/2014/main" id="{A10E8879-8A8E-4586-8919-815BE27003E1}"/>
              </a:ext>
            </a:extLst>
          </p:cNvPr>
          <p:cNvSpPr>
            <a:spLocks noGrp="1"/>
          </p:cNvSpPr>
          <p:nvPr>
            <p:ph type="sldNum" sz="quarter" idx="12"/>
          </p:nvPr>
        </p:nvSpPr>
        <p:spPr/>
        <p:txBody>
          <a:bodyPr/>
          <a:lstStyle/>
          <a:p>
            <a:fld id="{C876179B-A874-4915-B3BF-44D2D233744E}" type="slidenum">
              <a:rPr lang="en-US" smtClean="0"/>
              <a:t>21</a:t>
            </a:fld>
            <a:endParaRPr lang="en-US"/>
          </a:p>
        </p:txBody>
      </p:sp>
      <p:sp>
        <p:nvSpPr>
          <p:cNvPr id="8" name="Title 1">
            <a:extLst>
              <a:ext uri="{FF2B5EF4-FFF2-40B4-BE49-F238E27FC236}">
                <a16:creationId xmlns:a16="http://schemas.microsoft.com/office/drawing/2014/main" id="{71B5B5F2-B884-4640-8560-2639FE35587D}"/>
              </a:ext>
            </a:extLst>
          </p:cNvPr>
          <p:cNvSpPr>
            <a:spLocks noGrp="1"/>
          </p:cNvSpPr>
          <p:nvPr>
            <p:ph type="title"/>
          </p:nvPr>
        </p:nvSpPr>
        <p:spPr>
          <a:xfrm>
            <a:off x="533400" y="92074"/>
            <a:ext cx="8077200" cy="1066801"/>
          </a:xfrm>
        </p:spPr>
        <p:txBody>
          <a:bodyPr/>
          <a:lstStyle/>
          <a:p>
            <a:pPr algn="ctr"/>
            <a:r>
              <a:rPr lang="en-US" b="1" dirty="0"/>
              <a:t>VERA Evaluation of OEND</a:t>
            </a:r>
          </a:p>
        </p:txBody>
      </p:sp>
    </p:spTree>
    <p:extLst>
      <p:ext uri="{BB962C8B-B14F-4D97-AF65-F5344CB8AC3E}">
        <p14:creationId xmlns:p14="http://schemas.microsoft.com/office/powerpoint/2010/main" val="499801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B383-9BAB-44F4-94D6-1AB5E2B4D036}"/>
              </a:ext>
            </a:extLst>
          </p:cNvPr>
          <p:cNvSpPr>
            <a:spLocks noGrp="1"/>
          </p:cNvSpPr>
          <p:nvPr>
            <p:ph type="title"/>
          </p:nvPr>
        </p:nvSpPr>
        <p:spPr>
          <a:xfrm>
            <a:off x="628650" y="1219200"/>
            <a:ext cx="7886700" cy="2667000"/>
          </a:xfrm>
        </p:spPr>
        <p:txBody>
          <a:bodyPr>
            <a:normAutofit/>
          </a:bodyPr>
          <a:lstStyle/>
          <a:p>
            <a:pPr algn="ctr">
              <a:lnSpc>
                <a:spcPct val="100000"/>
              </a:lnSpc>
              <a:spcAft>
                <a:spcPts val="1800"/>
              </a:spcAft>
            </a:pPr>
            <a:r>
              <a:rPr lang="en-US" dirty="0"/>
              <a:t>VERA</a:t>
            </a:r>
            <a:br>
              <a:rPr lang="en-US" dirty="0"/>
            </a:br>
            <a:r>
              <a:rPr lang="en-US" sz="3200" b="1" i="1" u="sng" dirty="0"/>
              <a:t>Corrections-Based Responses to the Opioid Epidemic</a:t>
            </a:r>
            <a:br>
              <a:rPr lang="en-US" b="1" i="1" dirty="0"/>
            </a:br>
            <a:r>
              <a:rPr lang="en-US" sz="2325" i="1" dirty="0"/>
              <a:t>March 2018</a:t>
            </a:r>
          </a:p>
        </p:txBody>
      </p:sp>
      <p:sp>
        <p:nvSpPr>
          <p:cNvPr id="3" name="Content Placeholder 2">
            <a:extLst>
              <a:ext uri="{FF2B5EF4-FFF2-40B4-BE49-F238E27FC236}">
                <a16:creationId xmlns:a16="http://schemas.microsoft.com/office/drawing/2014/main" id="{3DF6056F-1C6A-475E-B745-9795F14FF4FE}"/>
              </a:ext>
            </a:extLst>
          </p:cNvPr>
          <p:cNvSpPr>
            <a:spLocks noGrp="1"/>
          </p:cNvSpPr>
          <p:nvPr>
            <p:ph idx="1"/>
          </p:nvPr>
        </p:nvSpPr>
        <p:spPr>
          <a:xfrm>
            <a:off x="628650" y="4953000"/>
            <a:ext cx="7886700" cy="1301811"/>
          </a:xfrm>
        </p:spPr>
        <p:txBody>
          <a:bodyPr>
            <a:normAutofit/>
          </a:bodyPr>
          <a:lstStyle/>
          <a:p>
            <a:pPr marL="0" indent="0">
              <a:buNone/>
            </a:pPr>
            <a:r>
              <a:rPr lang="en-US" sz="1800" b="1" dirty="0">
                <a:hlinkClick r:id="rId2"/>
              </a:rPr>
              <a:t>https://storage.googleapis.com/vera-web-assets/downloads/Publications/corrections-responses-to-opioid-epidemic-new-york-state/legacy_downloads/corrections-responses-to-opioid-epidemic-new-york-state.pdf</a:t>
            </a:r>
            <a:endParaRPr lang="en-US" sz="1800" b="1" dirty="0"/>
          </a:p>
        </p:txBody>
      </p:sp>
      <p:sp>
        <p:nvSpPr>
          <p:cNvPr id="4" name="Date Placeholder 3">
            <a:extLst>
              <a:ext uri="{FF2B5EF4-FFF2-40B4-BE49-F238E27FC236}">
                <a16:creationId xmlns:a16="http://schemas.microsoft.com/office/drawing/2014/main" id="{4152D0DA-D5AA-4F29-B504-2C59BD81D7B7}"/>
              </a:ext>
            </a:extLst>
          </p:cNvPr>
          <p:cNvSpPr>
            <a:spLocks noGrp="1"/>
          </p:cNvSpPr>
          <p:nvPr>
            <p:ph type="dt" sz="half" idx="10"/>
          </p:nvPr>
        </p:nvSpPr>
        <p:spPr/>
        <p:txBody>
          <a:bodyPr/>
          <a:lstStyle/>
          <a:p>
            <a:fld id="{E42C2778-4C6E-4434-AD24-B366AD702F20}" type="datetime1">
              <a:rPr lang="en-US" smtClean="0"/>
              <a:t>7/16/2018</a:t>
            </a:fld>
            <a:endParaRPr lang="en-US"/>
          </a:p>
        </p:txBody>
      </p:sp>
      <p:sp>
        <p:nvSpPr>
          <p:cNvPr id="5" name="Slide Number Placeholder 4">
            <a:extLst>
              <a:ext uri="{FF2B5EF4-FFF2-40B4-BE49-F238E27FC236}">
                <a16:creationId xmlns:a16="http://schemas.microsoft.com/office/drawing/2014/main" id="{C1C37834-16CF-4961-89E2-7047AD50F5CC}"/>
              </a:ext>
            </a:extLst>
          </p:cNvPr>
          <p:cNvSpPr>
            <a:spLocks noGrp="1"/>
          </p:cNvSpPr>
          <p:nvPr>
            <p:ph type="sldNum" sz="quarter" idx="12"/>
          </p:nvPr>
        </p:nvSpPr>
        <p:spPr/>
        <p:txBody>
          <a:bodyPr/>
          <a:lstStyle/>
          <a:p>
            <a:fld id="{C876179B-A874-4915-B3BF-44D2D233744E}" type="slidenum">
              <a:rPr lang="en-US" smtClean="0"/>
              <a:t>22</a:t>
            </a:fld>
            <a:endParaRPr lang="en-US"/>
          </a:p>
        </p:txBody>
      </p:sp>
    </p:spTree>
    <p:extLst>
      <p:ext uri="{BB962C8B-B14F-4D97-AF65-F5344CB8AC3E}">
        <p14:creationId xmlns:p14="http://schemas.microsoft.com/office/powerpoint/2010/main" val="3075241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Questions?</a:t>
            </a:r>
          </a:p>
        </p:txBody>
      </p:sp>
      <p:sp>
        <p:nvSpPr>
          <p:cNvPr id="6" name="Content Placeholder 5"/>
          <p:cNvSpPr>
            <a:spLocks noGrp="1"/>
          </p:cNvSpPr>
          <p:nvPr>
            <p:ph idx="1"/>
          </p:nvPr>
        </p:nvSpPr>
        <p:spPr/>
        <p:txBody>
          <a:bodyPr>
            <a:normAutofit fontScale="62500" lnSpcReduction="20000"/>
          </a:bodyPr>
          <a:lstStyle/>
          <a:p>
            <a:pPr marL="0" indent="0" algn="ctr">
              <a:buNone/>
              <a:defRPr/>
            </a:pPr>
            <a:r>
              <a:rPr lang="en-US" dirty="0"/>
              <a:t>Type your question in the Q&amp;A box </a:t>
            </a:r>
            <a:br>
              <a:rPr lang="en-US" dirty="0"/>
            </a:br>
            <a:r>
              <a:rPr lang="en-US" dirty="0"/>
              <a:t>on your computer screen.</a:t>
            </a:r>
          </a:p>
          <a:p>
            <a:pPr marL="0" indent="0">
              <a:buNone/>
              <a:defRPr/>
            </a:pPr>
            <a:endParaRPr lang="en-US" sz="4000" dirty="0"/>
          </a:p>
          <a:p>
            <a:pPr marL="0" indent="0" algn="ctr">
              <a:spcBef>
                <a:spcPts val="600"/>
              </a:spcBef>
              <a:spcAft>
                <a:spcPts val="1200"/>
              </a:spcAft>
              <a:buNone/>
              <a:defRPr/>
            </a:pPr>
            <a:r>
              <a:rPr lang="en-US" sz="3900" dirty="0"/>
              <a:t>Speaker Contact Info</a:t>
            </a:r>
          </a:p>
          <a:p>
            <a:pPr marL="0" indent="0" algn="ctr">
              <a:buNone/>
              <a:defRPr/>
            </a:pPr>
            <a:endParaRPr lang="en-US" sz="4000" dirty="0"/>
          </a:p>
          <a:p>
            <a:pPr marL="0" indent="0" algn="ctr">
              <a:buNone/>
              <a:defRPr/>
            </a:pPr>
            <a:r>
              <a:rPr lang="en-US" sz="4000" dirty="0"/>
              <a:t>Andy Klein</a:t>
            </a:r>
          </a:p>
          <a:p>
            <a:pPr marL="0" indent="0" algn="ctr">
              <a:buNone/>
              <a:defRPr/>
            </a:pPr>
            <a:r>
              <a:rPr lang="en-US" sz="4000" dirty="0">
                <a:hlinkClick r:id="rId3"/>
              </a:rPr>
              <a:t>Aklein@ahpnet.com</a:t>
            </a:r>
          </a:p>
          <a:p>
            <a:pPr marL="0" indent="0" algn="ctr">
              <a:buNone/>
              <a:defRPr/>
            </a:pPr>
            <a:r>
              <a:rPr lang="en-US" sz="4000" dirty="0"/>
              <a:t>&amp;</a:t>
            </a:r>
          </a:p>
          <a:p>
            <a:pPr marL="0" indent="0" algn="ctr">
              <a:buNone/>
              <a:defRPr/>
            </a:pPr>
            <a:r>
              <a:rPr lang="en-US" sz="4000" dirty="0"/>
              <a:t>Lauranne Howard</a:t>
            </a:r>
            <a:endParaRPr lang="en-US" sz="4000" dirty="0">
              <a:hlinkClick r:id="rId3"/>
            </a:endParaRPr>
          </a:p>
          <a:p>
            <a:pPr marL="0" indent="0" algn="ctr">
              <a:buNone/>
              <a:defRPr/>
            </a:pPr>
            <a:r>
              <a:rPr lang="en-US" sz="4000" dirty="0">
                <a:hlinkClick r:id="rId3"/>
              </a:rPr>
              <a:t>Lauranne.Howard@doc.ri.gov</a:t>
            </a:r>
            <a:endParaRPr lang="en-US" sz="4000" dirty="0"/>
          </a:p>
          <a:p>
            <a:endParaRPr lang="en-US" dirty="0"/>
          </a:p>
        </p:txBody>
      </p:sp>
      <p:sp>
        <p:nvSpPr>
          <p:cNvPr id="3" name="Date Placeholder 2"/>
          <p:cNvSpPr>
            <a:spLocks noGrp="1"/>
          </p:cNvSpPr>
          <p:nvPr>
            <p:ph type="dt" sz="half" idx="10"/>
          </p:nvPr>
        </p:nvSpPr>
        <p:spPr/>
        <p:txBody>
          <a:bodyPr/>
          <a:lstStyle/>
          <a:p>
            <a:fld id="{4EA36D5E-54BA-4515-8D66-C3E9E3CFB876}" type="datetime1">
              <a:rPr lang="en-US" smtClean="0"/>
              <a:t>7/16/2018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t>23</a:t>
            </a:fld>
            <a:endParaRPr lang="en-US"/>
          </a:p>
        </p:txBody>
      </p:sp>
    </p:spTree>
    <p:extLst>
      <p:ext uri="{BB962C8B-B14F-4D97-AF65-F5344CB8AC3E}">
        <p14:creationId xmlns:p14="http://schemas.microsoft.com/office/powerpoint/2010/main" val="1371958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Certificate of Attendance</a:t>
            </a:r>
            <a:endParaRPr lang="en-US" dirty="0"/>
          </a:p>
        </p:txBody>
      </p:sp>
      <p:sp>
        <p:nvSpPr>
          <p:cNvPr id="5" name="Content Placeholder 4"/>
          <p:cNvSpPr>
            <a:spLocks noGrp="1"/>
          </p:cNvSpPr>
          <p:nvPr>
            <p:ph idx="1"/>
          </p:nvPr>
        </p:nvSpPr>
        <p:spPr/>
        <p:txBody>
          <a:bodyPr/>
          <a:lstStyle/>
          <a:p>
            <a:pPr marL="0" indent="0">
              <a:buNone/>
            </a:pPr>
            <a:r>
              <a:rPr lang="en-US" altLang="en-US" dirty="0"/>
              <a:t>Download now! </a:t>
            </a:r>
          </a:p>
          <a:p>
            <a:endParaRPr lang="en-US" dirty="0"/>
          </a:p>
        </p:txBody>
      </p:sp>
      <p:sp>
        <p:nvSpPr>
          <p:cNvPr id="3" name="Date Placeholder 2"/>
          <p:cNvSpPr>
            <a:spLocks noGrp="1"/>
          </p:cNvSpPr>
          <p:nvPr>
            <p:ph type="dt" sz="half" idx="10"/>
          </p:nvPr>
        </p:nvSpPr>
        <p:spPr/>
        <p:txBody>
          <a:bodyPr/>
          <a:lstStyle/>
          <a:p>
            <a:fld id="{6E520415-4148-4981-B378-4601EC0C3A7C}" type="datetime1">
              <a:rPr lang="en-US" smtClean="0"/>
              <a:t>7/16/2018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pPr/>
              <a:t>24</a:t>
            </a:fld>
            <a:endParaRPr lang="en-US"/>
          </a:p>
        </p:txBody>
      </p:sp>
      <p:pic>
        <p:nvPicPr>
          <p:cNvPr id="6759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5137" y="2362200"/>
            <a:ext cx="5673725" cy="33242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371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Continuing Education Hour</a:t>
            </a:r>
            <a:br>
              <a:rPr lang="en-US" sz="3200" dirty="0"/>
            </a:br>
            <a:r>
              <a:rPr lang="en-US" sz="3200" dirty="0"/>
              <a:t>(</a:t>
            </a:r>
            <a:r>
              <a:rPr lang="en-US" sz="3200" dirty="0" err="1"/>
              <a:t>CEU</a:t>
            </a:r>
            <a:r>
              <a:rPr lang="en-US" sz="3200" dirty="0"/>
              <a:t> Certificate)</a:t>
            </a:r>
          </a:p>
        </p:txBody>
      </p:sp>
      <p:sp>
        <p:nvSpPr>
          <p:cNvPr id="10" name="Content Placeholder 9"/>
          <p:cNvSpPr>
            <a:spLocks noGrp="1"/>
          </p:cNvSpPr>
          <p:nvPr>
            <p:ph idx="1"/>
          </p:nvPr>
        </p:nvSpPr>
        <p:spPr/>
        <p:txBody>
          <a:bodyPr/>
          <a:lstStyle/>
          <a:p>
            <a:pPr>
              <a:spcBef>
                <a:spcPts val="600"/>
              </a:spcBef>
              <a:defRPr/>
            </a:pPr>
            <a:r>
              <a:rPr lang="en-US" dirty="0"/>
              <a:t>1 </a:t>
            </a:r>
            <a:r>
              <a:rPr lang="en-US" dirty="0" err="1"/>
              <a:t>NAADAC</a:t>
            </a:r>
            <a:r>
              <a:rPr lang="en-US" dirty="0"/>
              <a:t> </a:t>
            </a:r>
            <a:r>
              <a:rPr lang="en-US" dirty="0" err="1"/>
              <a:t>CEH</a:t>
            </a:r>
            <a:endParaRPr lang="en-US" dirty="0"/>
          </a:p>
          <a:p>
            <a:pPr>
              <a:spcBef>
                <a:spcPts val="600"/>
              </a:spcBef>
              <a:defRPr/>
            </a:pPr>
            <a:r>
              <a:rPr lang="en-US" dirty="0"/>
              <a:t>Pass 10-question quiz with 7 correct answers</a:t>
            </a:r>
          </a:p>
          <a:p>
            <a:pPr>
              <a:spcBef>
                <a:spcPts val="600"/>
              </a:spcBef>
              <a:defRPr/>
            </a:pPr>
            <a:r>
              <a:rPr lang="en-US" dirty="0"/>
              <a:t>Receive certificate immediately</a:t>
            </a:r>
          </a:p>
          <a:p>
            <a:endParaRPr lang="en-US" dirty="0"/>
          </a:p>
        </p:txBody>
      </p:sp>
      <p:sp>
        <p:nvSpPr>
          <p:cNvPr id="3" name="Date Placeholder 2"/>
          <p:cNvSpPr>
            <a:spLocks noGrp="1"/>
          </p:cNvSpPr>
          <p:nvPr>
            <p:ph type="dt" sz="half" idx="10"/>
          </p:nvPr>
        </p:nvSpPr>
        <p:spPr/>
        <p:txBody>
          <a:bodyPr/>
          <a:lstStyle/>
          <a:p>
            <a:fld id="{9CF507EF-C82E-4532-A1AE-0C26A32460A5}" type="datetime1">
              <a:rPr lang="en-US" smtClean="0"/>
              <a:t>7/16/2018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pPr/>
              <a:t>25</a:t>
            </a:fld>
            <a:endParaRPr lang="en-US"/>
          </a:p>
        </p:txBody>
      </p:sp>
      <p:pic>
        <p:nvPicPr>
          <p:cNvPr id="6964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55963"/>
            <a:ext cx="4703763" cy="2921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88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err="1"/>
              <a:t>RSAT</a:t>
            </a:r>
            <a:r>
              <a:rPr lang="en-US" dirty="0"/>
              <a:t> </a:t>
            </a:r>
            <a:r>
              <a:rPr lang="en-US" dirty="0" err="1"/>
              <a:t>TTA</a:t>
            </a:r>
            <a:r>
              <a:rPr lang="en-US" dirty="0"/>
              <a:t> Center</a:t>
            </a:r>
          </a:p>
        </p:txBody>
      </p:sp>
      <p:sp>
        <p:nvSpPr>
          <p:cNvPr id="4" name="Date Placeholder 3"/>
          <p:cNvSpPr>
            <a:spLocks noGrp="1"/>
          </p:cNvSpPr>
          <p:nvPr>
            <p:ph type="dt" sz="half" idx="10"/>
          </p:nvPr>
        </p:nvSpPr>
        <p:spPr/>
        <p:txBody>
          <a:bodyPr/>
          <a:lstStyle/>
          <a:p>
            <a:fld id="{517065BF-A3E5-4E81-B129-05A48D19C557}" type="datetime1">
              <a:rPr lang="en-US" smtClean="0"/>
              <a:t>7/16/2018</a:t>
            </a:fld>
            <a:endParaRPr lang="en-US"/>
          </a:p>
        </p:txBody>
      </p:sp>
      <p:sp>
        <p:nvSpPr>
          <p:cNvPr id="2" name="Slide Number Placeholder 1"/>
          <p:cNvSpPr>
            <a:spLocks noGrp="1"/>
          </p:cNvSpPr>
          <p:nvPr>
            <p:ph type="sldNum" sz="quarter" idx="12"/>
          </p:nvPr>
        </p:nvSpPr>
        <p:spPr/>
        <p:txBody>
          <a:bodyPr/>
          <a:lstStyle/>
          <a:p>
            <a:fld id="{C876179B-A874-4915-B3BF-44D2D233744E}" type="slidenum">
              <a:rPr lang="en-US" smtClean="0"/>
              <a:t>26</a:t>
            </a:fld>
            <a:endParaRPr lang="en-US"/>
          </a:p>
        </p:txBody>
      </p:sp>
      <p:sp>
        <p:nvSpPr>
          <p:cNvPr id="6" name="Content Placeholder 5"/>
          <p:cNvSpPr>
            <a:spLocks noGrp="1"/>
          </p:cNvSpPr>
          <p:nvPr>
            <p:ph idx="1"/>
          </p:nvPr>
        </p:nvSpPr>
        <p:spPr/>
        <p:txBody>
          <a:bodyPr/>
          <a:lstStyle/>
          <a:p>
            <a:pPr marL="0" lvl="0" indent="0" algn="ctr">
              <a:buSzPct val="65000"/>
              <a:buNone/>
            </a:pPr>
            <a:br>
              <a:rPr lang="en-US" dirty="0"/>
            </a:br>
            <a:r>
              <a:rPr lang="en-US" dirty="0"/>
              <a:t>For more information on </a:t>
            </a:r>
            <a:r>
              <a:rPr lang="en-US" dirty="0" err="1"/>
              <a:t>RSAT</a:t>
            </a:r>
            <a:r>
              <a:rPr lang="en-US" dirty="0"/>
              <a:t> training and technical assistance, visit </a:t>
            </a:r>
          </a:p>
          <a:p>
            <a:pPr marL="0" lvl="0" indent="0" algn="ctr">
              <a:buSzPct val="65000"/>
              <a:buNone/>
            </a:pPr>
            <a:r>
              <a:rPr lang="en-US" dirty="0">
                <a:hlinkClick r:id="rId3"/>
              </a:rPr>
              <a:t>http://www.rsat-tta.com/Home</a:t>
            </a:r>
            <a:endParaRPr lang="en-US" dirty="0"/>
          </a:p>
          <a:p>
            <a:pPr marL="0" lvl="0" indent="0" algn="ctr">
              <a:buSzPct val="65000"/>
              <a:buNone/>
            </a:pPr>
            <a:r>
              <a:rPr lang="en-US" dirty="0"/>
              <a:t>or</a:t>
            </a:r>
          </a:p>
          <a:p>
            <a:pPr marL="0" lvl="0" indent="0" algn="ctr">
              <a:buSzPct val="65000"/>
              <a:buNone/>
            </a:pPr>
            <a:r>
              <a:rPr lang="en-US" dirty="0"/>
              <a:t>e-mail Hannah Tulinski or Stephen Keller, RSAT TTA Coordinators, at </a:t>
            </a:r>
          </a:p>
          <a:p>
            <a:pPr marL="0" lvl="0" indent="0" algn="ctr">
              <a:buSzPct val="65000"/>
              <a:buNone/>
            </a:pPr>
            <a:r>
              <a:rPr lang="en-US" dirty="0">
                <a:hlinkClick r:id="rId4"/>
              </a:rPr>
              <a:t>htulinski@ahpnet.com</a:t>
            </a:r>
            <a:r>
              <a:rPr lang="en-US" dirty="0"/>
              <a:t> or </a:t>
            </a:r>
            <a:r>
              <a:rPr lang="en-US" dirty="0">
                <a:hlinkClick r:id="rId4"/>
              </a:rPr>
              <a:t>skeller@ahpnet.com</a:t>
            </a:r>
            <a:endParaRPr lang="en-US" dirty="0"/>
          </a:p>
          <a:p>
            <a:endParaRPr lang="en-US" dirty="0"/>
          </a:p>
        </p:txBody>
      </p:sp>
    </p:spTree>
    <p:extLst>
      <p:ext uri="{BB962C8B-B14F-4D97-AF65-F5344CB8AC3E}">
        <p14:creationId xmlns:p14="http://schemas.microsoft.com/office/powerpoint/2010/main" val="404663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D101-F811-4FF8-849B-F10167E74F6C}"/>
              </a:ext>
            </a:extLst>
          </p:cNvPr>
          <p:cNvSpPr>
            <a:spLocks noGrp="1"/>
          </p:cNvSpPr>
          <p:nvPr>
            <p:ph type="title"/>
          </p:nvPr>
        </p:nvSpPr>
        <p:spPr/>
        <p:txBody>
          <a:bodyPr/>
          <a:lstStyle/>
          <a:p>
            <a:r>
              <a:rPr lang="en-US" dirty="0"/>
              <a:t>Next Month’s Webinar	</a:t>
            </a:r>
          </a:p>
        </p:txBody>
      </p:sp>
      <p:sp>
        <p:nvSpPr>
          <p:cNvPr id="3" name="Content Placeholder 2">
            <a:extLst>
              <a:ext uri="{FF2B5EF4-FFF2-40B4-BE49-F238E27FC236}">
                <a16:creationId xmlns:a16="http://schemas.microsoft.com/office/drawing/2014/main" id="{4AF397F5-288C-455C-AA77-67ADB54F73CE}"/>
              </a:ext>
            </a:extLst>
          </p:cNvPr>
          <p:cNvSpPr>
            <a:spLocks noGrp="1"/>
          </p:cNvSpPr>
          <p:nvPr>
            <p:ph idx="1"/>
          </p:nvPr>
        </p:nvSpPr>
        <p:spPr/>
        <p:txBody>
          <a:bodyPr>
            <a:normAutofit fontScale="92500" lnSpcReduction="10000"/>
          </a:bodyPr>
          <a:lstStyle/>
          <a:p>
            <a:pPr marL="0" indent="0" algn="ctr">
              <a:buNone/>
            </a:pPr>
            <a:r>
              <a:rPr lang="en-US" sz="3200" u="sng" dirty="0">
                <a:latin typeface="+mn-lt"/>
              </a:rPr>
              <a:t>Title</a:t>
            </a:r>
          </a:p>
          <a:p>
            <a:pPr marL="0" indent="0" algn="ctr">
              <a:buNone/>
            </a:pPr>
            <a:r>
              <a:rPr lang="en-US" sz="4000" b="1" dirty="0">
                <a:solidFill>
                  <a:srgbClr val="006892"/>
                </a:solidFill>
                <a:latin typeface="+mn-lt"/>
              </a:rPr>
              <a:t>Technology in Corrections:</a:t>
            </a:r>
          </a:p>
          <a:p>
            <a:pPr marL="0" indent="0" algn="ctr">
              <a:buNone/>
            </a:pPr>
            <a:r>
              <a:rPr lang="en-US" sz="4000" b="1" dirty="0">
                <a:solidFill>
                  <a:srgbClr val="006892"/>
                </a:solidFill>
                <a:latin typeface="+mn-lt"/>
              </a:rPr>
              <a:t>The Use of Tablets and Impact on Treatment</a:t>
            </a:r>
          </a:p>
          <a:p>
            <a:pPr marL="0" indent="0" algn="ctr">
              <a:buNone/>
            </a:pPr>
            <a:endParaRPr lang="en-US" sz="3200" b="1" dirty="0">
              <a:latin typeface="+mn-lt"/>
            </a:endParaRPr>
          </a:p>
          <a:p>
            <a:pPr marL="0" indent="0" algn="ctr">
              <a:buNone/>
            </a:pPr>
            <a:r>
              <a:rPr lang="en-US" sz="3200" u="sng" dirty="0">
                <a:latin typeface="+mn-lt"/>
              </a:rPr>
              <a:t>Presenters</a:t>
            </a:r>
          </a:p>
          <a:p>
            <a:pPr marL="0" indent="0" algn="ctr">
              <a:spcBef>
                <a:spcPts val="0"/>
              </a:spcBef>
              <a:spcAft>
                <a:spcPts val="0"/>
              </a:spcAft>
              <a:buNone/>
            </a:pPr>
            <a:r>
              <a:rPr lang="en-US" sz="3200" b="1" dirty="0">
                <a:solidFill>
                  <a:srgbClr val="BE854C"/>
                </a:solidFill>
                <a:latin typeface="+mn-lt"/>
              </a:rPr>
              <a:t>Eric Baker &amp; Desmond Lomax</a:t>
            </a:r>
          </a:p>
          <a:p>
            <a:pPr marL="0" indent="0" algn="ctr">
              <a:spcBef>
                <a:spcPts val="0"/>
              </a:spcBef>
              <a:spcAft>
                <a:spcPts val="0"/>
              </a:spcAft>
              <a:buNone/>
            </a:pPr>
            <a:r>
              <a:rPr lang="en-US" sz="3200" b="1" dirty="0">
                <a:solidFill>
                  <a:srgbClr val="BE854C"/>
                </a:solidFill>
                <a:latin typeface="+mn-lt"/>
              </a:rPr>
              <a:t>Utah Department of Corrections</a:t>
            </a:r>
          </a:p>
        </p:txBody>
      </p:sp>
      <p:sp>
        <p:nvSpPr>
          <p:cNvPr id="4" name="Date Placeholder 3">
            <a:extLst>
              <a:ext uri="{FF2B5EF4-FFF2-40B4-BE49-F238E27FC236}">
                <a16:creationId xmlns:a16="http://schemas.microsoft.com/office/drawing/2014/main" id="{899FB8E7-3155-4C9C-AF07-EA501B9342DF}"/>
              </a:ext>
            </a:extLst>
          </p:cNvPr>
          <p:cNvSpPr>
            <a:spLocks noGrp="1"/>
          </p:cNvSpPr>
          <p:nvPr>
            <p:ph type="dt" sz="half" idx="10"/>
          </p:nvPr>
        </p:nvSpPr>
        <p:spPr/>
        <p:txBody>
          <a:bodyPr/>
          <a:lstStyle/>
          <a:p>
            <a:fld id="{180BF528-AB4B-499D-89B8-5E1879A1A1A0}" type="datetime1">
              <a:rPr lang="en-US" smtClean="0"/>
              <a:t>7/16/2018</a:t>
            </a:fld>
            <a:endParaRPr lang="en-US"/>
          </a:p>
        </p:txBody>
      </p:sp>
      <p:sp>
        <p:nvSpPr>
          <p:cNvPr id="5" name="Slide Number Placeholder 4">
            <a:extLst>
              <a:ext uri="{FF2B5EF4-FFF2-40B4-BE49-F238E27FC236}">
                <a16:creationId xmlns:a16="http://schemas.microsoft.com/office/drawing/2014/main" id="{8A0B72E0-DB71-4B9D-BE79-076ED63E4F27}"/>
              </a:ext>
            </a:extLst>
          </p:cNvPr>
          <p:cNvSpPr>
            <a:spLocks noGrp="1"/>
          </p:cNvSpPr>
          <p:nvPr>
            <p:ph type="sldNum" sz="quarter" idx="12"/>
          </p:nvPr>
        </p:nvSpPr>
        <p:spPr/>
        <p:txBody>
          <a:bodyPr/>
          <a:lstStyle/>
          <a:p>
            <a:fld id="{C876179B-A874-4915-B3BF-44D2D233744E}" type="slidenum">
              <a:rPr lang="en-US" smtClean="0"/>
              <a:t>27</a:t>
            </a:fld>
            <a:endParaRPr lang="en-US"/>
          </a:p>
        </p:txBody>
      </p:sp>
    </p:spTree>
    <p:extLst>
      <p:ext uri="{BB962C8B-B14F-4D97-AF65-F5344CB8AC3E}">
        <p14:creationId xmlns:p14="http://schemas.microsoft.com/office/powerpoint/2010/main" val="102179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Content Placeholder 4" descr="Boundaries+Presentation+PDF.pdf - Adobe Acrobat Pr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00163"/>
            <a:ext cx="675798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876179B-A874-4915-B3BF-44D2D233744E}" type="slidenum">
              <a:rPr lang="en-US" smtClean="0"/>
              <a:t>3</a:t>
            </a:fld>
            <a:endParaRPr lang="en-US"/>
          </a:p>
        </p:txBody>
      </p:sp>
      <p:sp>
        <p:nvSpPr>
          <p:cNvPr id="4" name="Date Placeholder 3"/>
          <p:cNvSpPr>
            <a:spLocks noGrp="1"/>
          </p:cNvSpPr>
          <p:nvPr>
            <p:ph type="dt" sz="half" idx="10"/>
          </p:nvPr>
        </p:nvSpPr>
        <p:spPr/>
        <p:txBody>
          <a:bodyPr/>
          <a:lstStyle/>
          <a:p>
            <a:fld id="{C04F3A58-1E9A-4FF5-AA0D-DA0D662BB6FB}" type="datetime1">
              <a:rPr lang="en-US" smtClean="0"/>
              <a:t>7/16/2018</a:t>
            </a:fld>
            <a:endParaRPr lang="en-US"/>
          </a:p>
        </p:txBody>
      </p:sp>
      <p:sp>
        <p:nvSpPr>
          <p:cNvPr id="5" name="Title 4"/>
          <p:cNvSpPr>
            <a:spLocks noGrp="1"/>
          </p:cNvSpPr>
          <p:nvPr>
            <p:ph type="title"/>
          </p:nvPr>
        </p:nvSpPr>
        <p:spPr/>
        <p:txBody>
          <a:bodyPr>
            <a:normAutofit fontScale="90000"/>
          </a:bodyPr>
          <a:lstStyle/>
          <a:p>
            <a:r>
              <a:rPr lang="en-US" dirty="0"/>
              <a:t>Housekeeping: Communication</a:t>
            </a:r>
          </a:p>
        </p:txBody>
      </p:sp>
    </p:spTree>
    <p:extLst>
      <p:ext uri="{BB962C8B-B14F-4D97-AF65-F5344CB8AC3E}">
        <p14:creationId xmlns:p14="http://schemas.microsoft.com/office/powerpoint/2010/main" val="1532398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0" name="Text Placeholder 9"/>
          <p:cNvSpPr>
            <a:spLocks noGrp="1"/>
          </p:cNvSpPr>
          <p:nvPr>
            <p:ph type="body" idx="1"/>
          </p:nvPr>
        </p:nvSpPr>
        <p:spPr/>
        <p:txBody>
          <a:bodyPr/>
          <a:lstStyle/>
          <a:p>
            <a:r>
              <a:rPr lang="en-US" dirty="0"/>
              <a:t>Moderator</a:t>
            </a:r>
          </a:p>
          <a:p>
            <a:r>
              <a:rPr lang="en-US" dirty="0"/>
              <a:t>Hannah Tulinski</a:t>
            </a:r>
          </a:p>
          <a:p>
            <a:r>
              <a:rPr lang="en-US" dirty="0" err="1"/>
              <a:t>TTA</a:t>
            </a:r>
            <a:r>
              <a:rPr lang="en-US" dirty="0"/>
              <a:t> Coordinator, </a:t>
            </a:r>
            <a:r>
              <a:rPr lang="en-US" dirty="0" err="1"/>
              <a:t>RSAT-TTA</a:t>
            </a:r>
            <a:endParaRPr lang="en-US" dirty="0"/>
          </a:p>
        </p:txBody>
      </p:sp>
      <p:sp>
        <p:nvSpPr>
          <p:cNvPr id="11" name="Content Placeholder 10"/>
          <p:cNvSpPr>
            <a:spLocks noGrp="1"/>
          </p:cNvSpPr>
          <p:nvPr>
            <p:ph sz="quarter" idx="13"/>
          </p:nvPr>
        </p:nvSpPr>
        <p:spPr>
          <a:xfrm>
            <a:off x="623888" y="1479549"/>
            <a:ext cx="7886700" cy="2049463"/>
          </a:xfrm>
        </p:spPr>
        <p:txBody>
          <a:bodyPr>
            <a:normAutofit/>
          </a:bodyPr>
          <a:lstStyle/>
          <a:p>
            <a:r>
              <a:rPr lang="en-US" sz="3900" dirty="0"/>
              <a:t>Naloxone Education and Distribution in RSAT Programs</a:t>
            </a:r>
            <a:endParaRPr lang="en-US" dirty="0"/>
          </a:p>
        </p:txBody>
      </p:sp>
      <p:sp>
        <p:nvSpPr>
          <p:cNvPr id="2" name="Title 1"/>
          <p:cNvSpPr>
            <a:spLocks noGrp="1"/>
          </p:cNvSpPr>
          <p:nvPr>
            <p:ph type="title" idx="4294967295"/>
          </p:nvPr>
        </p:nvSpPr>
        <p:spPr>
          <a:xfrm>
            <a:off x="-685800" y="3437732"/>
            <a:ext cx="7886700" cy="1490662"/>
          </a:xfrm>
        </p:spPr>
        <p:txBody>
          <a:bodyPr/>
          <a:lstStyle/>
          <a:p>
            <a:br>
              <a:rPr lang="en-US" dirty="0"/>
            </a:br>
            <a:endParaRPr lang="en-US" dirty="0"/>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6" name="Slide Number Placeholder 15"/>
          <p:cNvSpPr>
            <a:spLocks noGrp="1"/>
          </p:cNvSpPr>
          <p:nvPr>
            <p:ph type="sldNum" sz="quarter" idx="12"/>
          </p:nvPr>
        </p:nvSpPr>
        <p:spPr/>
        <p:txBody>
          <a:bodyPr/>
          <a:lstStyle/>
          <a:p>
            <a:fld id="{C876179B-A874-4915-B3BF-44D2D233744E}" type="slidenum">
              <a:rPr lang="en-US" smtClean="0"/>
              <a:t>4</a:t>
            </a:fld>
            <a:endParaRPr lang="en-US"/>
          </a:p>
        </p:txBody>
      </p:sp>
      <p:sp>
        <p:nvSpPr>
          <p:cNvPr id="17" name="Date Placeholder 16"/>
          <p:cNvSpPr>
            <a:spLocks noGrp="1"/>
          </p:cNvSpPr>
          <p:nvPr>
            <p:ph type="dt" sz="half" idx="10"/>
          </p:nvPr>
        </p:nvSpPr>
        <p:spPr/>
        <p:txBody>
          <a:bodyPr/>
          <a:lstStyle/>
          <a:p>
            <a:fld id="{148049BA-62DB-4534-ACF5-7DFE929DFE12}" type="datetime1">
              <a:rPr lang="en-US" smtClean="0"/>
              <a:t>7/16/2018</a:t>
            </a:fld>
            <a:endParaRPr lang="en-US"/>
          </a:p>
        </p:txBody>
      </p:sp>
    </p:spTree>
    <p:extLst>
      <p:ext uri="{BB962C8B-B14F-4D97-AF65-F5344CB8AC3E}">
        <p14:creationId xmlns:p14="http://schemas.microsoft.com/office/powerpoint/2010/main" val="285036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2B0341F-C8AD-423B-A7EC-4FA966E6CCDE}" type="datetime1">
              <a:rPr lang="en-US" smtClean="0"/>
              <a:t>7/16/2018</a:t>
            </a:fld>
            <a:endParaRPr lang="en-US" dirty="0"/>
          </a:p>
        </p:txBody>
      </p:sp>
      <p:sp>
        <p:nvSpPr>
          <p:cNvPr id="6" name="Slide Number Placeholder 5"/>
          <p:cNvSpPr>
            <a:spLocks noGrp="1"/>
          </p:cNvSpPr>
          <p:nvPr>
            <p:ph type="sldNum" sz="quarter" idx="12"/>
          </p:nvPr>
        </p:nvSpPr>
        <p:spPr/>
        <p:txBody>
          <a:bodyPr/>
          <a:lstStyle/>
          <a:p>
            <a:fld id="{C876179B-A874-4915-B3BF-44D2D233744E}" type="slidenum">
              <a:rPr lang="en-US" smtClean="0"/>
              <a:pPr/>
              <a:t>5</a:t>
            </a:fld>
            <a:endParaRPr lang="en-US"/>
          </a:p>
        </p:txBody>
      </p:sp>
      <p:sp>
        <p:nvSpPr>
          <p:cNvPr id="19" name="Content Placeholder 18"/>
          <p:cNvSpPr>
            <a:spLocks noGrp="1"/>
          </p:cNvSpPr>
          <p:nvPr>
            <p:ph sz="quarter" idx="14"/>
          </p:nvPr>
        </p:nvSpPr>
        <p:spPr>
          <a:xfrm>
            <a:off x="628650" y="3352800"/>
            <a:ext cx="7600950" cy="1676400"/>
          </a:xfrm>
        </p:spPr>
        <p:txBody>
          <a:bodyPr numCol="2">
            <a:noAutofit/>
          </a:bodyPr>
          <a:lstStyle/>
          <a:p>
            <a:pPr>
              <a:spcBef>
                <a:spcPts val="0"/>
              </a:spcBef>
              <a:spcAft>
                <a:spcPts val="0"/>
              </a:spcAft>
            </a:pPr>
            <a:r>
              <a:rPr lang="en-US" sz="2400" dirty="0"/>
              <a:t>Advocates for Human</a:t>
            </a:r>
          </a:p>
          <a:p>
            <a:pPr>
              <a:spcBef>
                <a:spcPts val="0"/>
              </a:spcBef>
              <a:spcAft>
                <a:spcPts val="0"/>
              </a:spcAft>
            </a:pPr>
            <a:r>
              <a:rPr lang="en-US" sz="2400" dirty="0"/>
              <a:t>Potential, Inc.</a:t>
            </a:r>
          </a:p>
          <a:p>
            <a:r>
              <a:rPr lang="en-US" sz="2400" dirty="0"/>
              <a:t>www.ahpnet.com</a:t>
            </a:r>
          </a:p>
          <a:p>
            <a:pPr>
              <a:spcBef>
                <a:spcPts val="0"/>
              </a:spcBef>
              <a:spcAft>
                <a:spcPts val="0"/>
              </a:spcAft>
            </a:pPr>
            <a:r>
              <a:rPr lang="en-US" sz="2400" dirty="0"/>
              <a:t>Rhode Island</a:t>
            </a:r>
          </a:p>
          <a:p>
            <a:pPr>
              <a:spcBef>
                <a:spcPts val="0"/>
              </a:spcBef>
              <a:spcAft>
                <a:spcPts val="0"/>
              </a:spcAft>
            </a:pPr>
            <a:r>
              <a:rPr lang="en-US" sz="2400" dirty="0"/>
              <a:t>Department of Corrections</a:t>
            </a:r>
          </a:p>
          <a:p>
            <a:r>
              <a:rPr lang="en-US" sz="2400" dirty="0"/>
              <a:t>www.doc.ri.gov</a:t>
            </a:r>
          </a:p>
        </p:txBody>
      </p:sp>
      <p:sp>
        <p:nvSpPr>
          <p:cNvPr id="20" name="Content Placeholder 19"/>
          <p:cNvSpPr>
            <a:spLocks noGrp="1"/>
          </p:cNvSpPr>
          <p:nvPr>
            <p:ph sz="quarter" idx="15"/>
          </p:nvPr>
        </p:nvSpPr>
        <p:spPr/>
        <p:txBody>
          <a:bodyPr numCol="2">
            <a:normAutofit fontScale="55000" lnSpcReduction="20000"/>
          </a:bodyPr>
          <a:lstStyle/>
          <a:p>
            <a:r>
              <a:rPr lang="en-US" sz="3800" b="1" dirty="0"/>
              <a:t>Andy Klein</a:t>
            </a:r>
          </a:p>
          <a:p>
            <a:r>
              <a:rPr lang="en-US" sz="3800" dirty="0"/>
              <a:t>Aklein@ahpnet.com</a:t>
            </a:r>
            <a:endParaRPr lang="en-US" sz="3800" b="1" dirty="0"/>
          </a:p>
          <a:p>
            <a:r>
              <a:rPr lang="en-US" sz="3800" b="1" dirty="0"/>
              <a:t>Lauranne Howard</a:t>
            </a:r>
          </a:p>
          <a:p>
            <a:r>
              <a:rPr lang="en-US" sz="3800" dirty="0"/>
              <a:t>Lauranne.Howard@doc.ri.gov</a:t>
            </a:r>
          </a:p>
        </p:txBody>
      </p:sp>
      <p:pic>
        <p:nvPicPr>
          <p:cNvPr id="7" name="Picture 6">
            <a:extLst>
              <a:ext uri="{FF2B5EF4-FFF2-40B4-BE49-F238E27FC236}">
                <a16:creationId xmlns:a16="http://schemas.microsoft.com/office/drawing/2014/main" id="{3134E782-A7B6-422B-99C9-90612ABBB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Tree>
    <p:extLst>
      <p:ext uri="{BB962C8B-B14F-4D97-AF65-F5344CB8AC3E}">
        <p14:creationId xmlns:p14="http://schemas.microsoft.com/office/powerpoint/2010/main" val="247179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lstStyle/>
          <a:p>
            <a:r>
              <a:rPr lang="en-US"/>
              <a:t>Objectives</a:t>
            </a:r>
            <a:endParaRPr lang="en-US" dirty="0"/>
          </a:p>
        </p:txBody>
      </p:sp>
      <p:sp>
        <p:nvSpPr>
          <p:cNvPr id="15" name="Content Placeholder 2">
            <a:extLst>
              <a:ext uri="{FF2B5EF4-FFF2-40B4-BE49-F238E27FC236}">
                <a16:creationId xmlns:a16="http://schemas.microsoft.com/office/drawing/2014/main" id="{BB176791-0CDF-4193-A2C0-EAD30B591BE5}"/>
              </a:ext>
            </a:extLst>
          </p:cNvPr>
          <p:cNvSpPr>
            <a:spLocks noGrp="1"/>
          </p:cNvSpPr>
          <p:nvPr>
            <p:ph idx="1"/>
          </p:nvPr>
        </p:nvSpPr>
        <p:spPr/>
        <p:txBody>
          <a:bodyPr>
            <a:normAutofit/>
          </a:bodyPr>
          <a:lstStyle/>
          <a:p>
            <a:pPr marL="0" lvl="0" indent="0">
              <a:buNone/>
            </a:pPr>
            <a:r>
              <a:rPr lang="en-US" b="1" dirty="0"/>
              <a:t>Participants will be able to:</a:t>
            </a:r>
          </a:p>
          <a:p>
            <a:pPr lvl="0"/>
            <a:r>
              <a:rPr lang="en-US" dirty="0"/>
              <a:t>Describe prospective procedures of naloxone distribution programs for individuals leaving prisons and jails</a:t>
            </a:r>
          </a:p>
          <a:p>
            <a:pPr lvl="0"/>
            <a:r>
              <a:rPr lang="en-US" dirty="0"/>
              <a:t>Identify potential issues in the distribution of naloxone and strategies to avoid them</a:t>
            </a:r>
          </a:p>
          <a:p>
            <a:r>
              <a:rPr lang="en-US" dirty="0"/>
              <a:t>Explain strategies to reach family members of inmates to educate them about naloxone</a:t>
            </a:r>
          </a:p>
        </p:txBody>
      </p:sp>
      <p:sp>
        <p:nvSpPr>
          <p:cNvPr id="4" name="Date Placeholder 3"/>
          <p:cNvSpPr>
            <a:spLocks noGrp="1"/>
          </p:cNvSpPr>
          <p:nvPr>
            <p:ph type="dt" sz="half" idx="10"/>
          </p:nvPr>
        </p:nvSpPr>
        <p:spPr/>
        <p:txBody>
          <a:bodyPr/>
          <a:lstStyle/>
          <a:p>
            <a:fld id="{969FD658-CDBE-4D0D-A55F-CD889601C7D7}" type="datetime1">
              <a:rPr lang="en-US" smtClean="0"/>
              <a:t>7/16/2018</a:t>
            </a:fld>
            <a:endParaRPr lang="en-US"/>
          </a:p>
        </p:txBody>
      </p:sp>
      <p:sp>
        <p:nvSpPr>
          <p:cNvPr id="3" name="Slide Number Placeholder 2"/>
          <p:cNvSpPr>
            <a:spLocks noGrp="1"/>
          </p:cNvSpPr>
          <p:nvPr>
            <p:ph type="sldNum" sz="quarter" idx="12"/>
          </p:nvPr>
        </p:nvSpPr>
        <p:spPr/>
        <p:txBody>
          <a:bodyPr/>
          <a:lstStyle/>
          <a:p>
            <a:fld id="{C876179B-A874-4915-B3BF-44D2D233744E}" type="slidenum">
              <a:rPr lang="en-US" smtClean="0"/>
              <a:pPr/>
              <a:t>6</a:t>
            </a:fld>
            <a:endParaRPr lang="en-US"/>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876839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AE37-DF6C-40E4-B417-FC8C9CDC1C16}"/>
              </a:ext>
            </a:extLst>
          </p:cNvPr>
          <p:cNvSpPr>
            <a:spLocks noGrp="1"/>
          </p:cNvSpPr>
          <p:nvPr>
            <p:ph type="title"/>
          </p:nvPr>
        </p:nvSpPr>
        <p:spPr>
          <a:xfrm>
            <a:off x="533400" y="136525"/>
            <a:ext cx="8077200" cy="1006475"/>
          </a:xfrm>
        </p:spPr>
        <p:txBody>
          <a:bodyPr>
            <a:noAutofit/>
          </a:bodyPr>
          <a:lstStyle/>
          <a:p>
            <a:r>
              <a:rPr lang="en-US" sz="3600" dirty="0"/>
              <a:t>RI DOC Naloxone</a:t>
            </a:r>
            <a:br>
              <a:rPr lang="en-US" sz="3600" dirty="0"/>
            </a:br>
            <a:r>
              <a:rPr lang="en-US" sz="3600" dirty="0"/>
              <a:t>Education &amp; Distribution</a:t>
            </a:r>
          </a:p>
        </p:txBody>
      </p:sp>
      <p:sp>
        <p:nvSpPr>
          <p:cNvPr id="3" name="Date Placeholder 2">
            <a:extLst>
              <a:ext uri="{FF2B5EF4-FFF2-40B4-BE49-F238E27FC236}">
                <a16:creationId xmlns:a16="http://schemas.microsoft.com/office/drawing/2014/main" id="{F7ED0787-45C3-411C-A617-61058252B0FE}"/>
              </a:ext>
            </a:extLst>
          </p:cNvPr>
          <p:cNvSpPr>
            <a:spLocks noGrp="1"/>
          </p:cNvSpPr>
          <p:nvPr>
            <p:ph type="dt" sz="half" idx="10"/>
          </p:nvPr>
        </p:nvSpPr>
        <p:spPr/>
        <p:txBody>
          <a:bodyPr/>
          <a:lstStyle/>
          <a:p>
            <a:fld id="{D51D7183-5A61-4A93-8C63-6CE9C9FA6A5C}" type="datetime1">
              <a:rPr lang="en-US" smtClean="0"/>
              <a:t>7/16/2018</a:t>
            </a:fld>
            <a:endParaRPr lang="en-US"/>
          </a:p>
        </p:txBody>
      </p:sp>
      <p:sp>
        <p:nvSpPr>
          <p:cNvPr id="4" name="Slide Number Placeholder 3">
            <a:extLst>
              <a:ext uri="{FF2B5EF4-FFF2-40B4-BE49-F238E27FC236}">
                <a16:creationId xmlns:a16="http://schemas.microsoft.com/office/drawing/2014/main" id="{D48D3806-00DB-4A4E-B4B4-24A2EF262133}"/>
              </a:ext>
            </a:extLst>
          </p:cNvPr>
          <p:cNvSpPr>
            <a:spLocks noGrp="1"/>
          </p:cNvSpPr>
          <p:nvPr>
            <p:ph type="sldNum" sz="quarter" idx="12"/>
          </p:nvPr>
        </p:nvSpPr>
        <p:spPr/>
        <p:txBody>
          <a:bodyPr/>
          <a:lstStyle/>
          <a:p>
            <a:fld id="{C876179B-A874-4915-B3BF-44D2D233744E}" type="slidenum">
              <a:rPr lang="en-US" smtClean="0"/>
              <a:t>7</a:t>
            </a:fld>
            <a:endParaRPr lang="en-US"/>
          </a:p>
        </p:txBody>
      </p:sp>
      <p:sp>
        <p:nvSpPr>
          <p:cNvPr id="5" name="TextBox 4">
            <a:extLst>
              <a:ext uri="{FF2B5EF4-FFF2-40B4-BE49-F238E27FC236}">
                <a16:creationId xmlns:a16="http://schemas.microsoft.com/office/drawing/2014/main" id="{E4C70535-D5CF-49A4-9B57-D1EC3A21D867}"/>
              </a:ext>
            </a:extLst>
          </p:cNvPr>
          <p:cNvSpPr txBox="1"/>
          <p:nvPr/>
        </p:nvSpPr>
        <p:spPr>
          <a:xfrm>
            <a:off x="628650" y="1371600"/>
            <a:ext cx="7886700" cy="4231928"/>
          </a:xfrm>
          <a:prstGeom prst="rect">
            <a:avLst/>
          </a:prstGeom>
          <a:noFill/>
        </p:spPr>
        <p:txBody>
          <a:bodyPr wrap="square" rtlCol="0">
            <a:spAutoFit/>
          </a:bodyPr>
          <a:lstStyle/>
          <a:p>
            <a:r>
              <a:rPr lang="en-US" sz="3200" b="1" dirty="0"/>
              <a:t>Original Procedure</a:t>
            </a:r>
          </a:p>
          <a:p>
            <a:pPr marL="285750" indent="-285750">
              <a:spcBef>
                <a:spcPts val="600"/>
              </a:spcBef>
              <a:spcAft>
                <a:spcPts val="600"/>
              </a:spcAft>
              <a:buFont typeface="Arial" panose="020B0604020202020204" pitchFamily="34" charset="0"/>
              <a:buChar char="•"/>
            </a:pPr>
            <a:r>
              <a:rPr lang="en-US" sz="2400" dirty="0"/>
              <a:t>Educational DVD  for administering naloxone kit and assembling nasal atomizer</a:t>
            </a:r>
          </a:p>
          <a:p>
            <a:pPr marL="285750" indent="-285750">
              <a:spcBef>
                <a:spcPts val="600"/>
              </a:spcBef>
              <a:spcAft>
                <a:spcPts val="600"/>
              </a:spcAft>
              <a:buFont typeface="Arial" panose="020B0604020202020204" pitchFamily="34" charset="0"/>
              <a:buChar char="•"/>
            </a:pPr>
            <a:r>
              <a:rPr lang="en-US" sz="2400" dirty="0"/>
              <a:t>Monthly training for each correction facility</a:t>
            </a:r>
          </a:p>
          <a:p>
            <a:pPr marL="742950" lvl="1" indent="-285750">
              <a:spcBef>
                <a:spcPts val="600"/>
              </a:spcBef>
              <a:spcAft>
                <a:spcPts val="600"/>
              </a:spcAft>
              <a:buFont typeface="Arial" panose="020B0604020202020204" pitchFamily="34" charset="0"/>
              <a:buChar char="•"/>
            </a:pPr>
            <a:r>
              <a:rPr lang="en-US" sz="2400" dirty="0"/>
              <a:t>Quiz &amp; option to receive kit</a:t>
            </a:r>
          </a:p>
          <a:p>
            <a:pPr marL="742950" lvl="1" indent="-285750">
              <a:spcBef>
                <a:spcPts val="600"/>
              </a:spcBef>
              <a:spcAft>
                <a:spcPts val="600"/>
              </a:spcAft>
              <a:buFont typeface="Arial" panose="020B0604020202020204" pitchFamily="34" charset="0"/>
              <a:buChar char="•"/>
            </a:pPr>
            <a:r>
              <a:rPr lang="en-US" sz="2400" dirty="0"/>
              <a:t>Requesting inmate’s info shared with Medical and Records &amp; ID offices</a:t>
            </a:r>
          </a:p>
          <a:p>
            <a:pPr marL="285750" indent="-285750">
              <a:spcBef>
                <a:spcPts val="600"/>
              </a:spcBef>
              <a:spcAft>
                <a:spcPts val="600"/>
              </a:spcAft>
              <a:buFont typeface="Arial" panose="020B0604020202020204" pitchFamily="34" charset="0"/>
              <a:buChar char="•"/>
            </a:pPr>
            <a:r>
              <a:rPr lang="en-US" sz="2400" dirty="0"/>
              <a:t>Kit prepared and distributed at discharge from corrections facility</a:t>
            </a:r>
          </a:p>
        </p:txBody>
      </p:sp>
    </p:spTree>
    <p:extLst>
      <p:ext uri="{BB962C8B-B14F-4D97-AF65-F5344CB8AC3E}">
        <p14:creationId xmlns:p14="http://schemas.microsoft.com/office/powerpoint/2010/main" val="94975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AE37-DF6C-40E4-B417-FC8C9CDC1C16}"/>
              </a:ext>
            </a:extLst>
          </p:cNvPr>
          <p:cNvSpPr>
            <a:spLocks noGrp="1"/>
          </p:cNvSpPr>
          <p:nvPr>
            <p:ph type="title"/>
          </p:nvPr>
        </p:nvSpPr>
        <p:spPr>
          <a:xfrm>
            <a:off x="533400" y="136525"/>
            <a:ext cx="8077200" cy="1006475"/>
          </a:xfrm>
        </p:spPr>
        <p:txBody>
          <a:bodyPr>
            <a:noAutofit/>
          </a:bodyPr>
          <a:lstStyle/>
          <a:p>
            <a:r>
              <a:rPr lang="en-US" sz="3600" dirty="0"/>
              <a:t>RI DOC Naloxone</a:t>
            </a:r>
            <a:br>
              <a:rPr lang="en-US" sz="3600" dirty="0"/>
            </a:br>
            <a:r>
              <a:rPr lang="en-US" sz="3600" dirty="0"/>
              <a:t>Education &amp; Distribution</a:t>
            </a:r>
          </a:p>
        </p:txBody>
      </p:sp>
      <p:sp>
        <p:nvSpPr>
          <p:cNvPr id="3" name="Date Placeholder 2">
            <a:extLst>
              <a:ext uri="{FF2B5EF4-FFF2-40B4-BE49-F238E27FC236}">
                <a16:creationId xmlns:a16="http://schemas.microsoft.com/office/drawing/2014/main" id="{F7ED0787-45C3-411C-A617-61058252B0FE}"/>
              </a:ext>
            </a:extLst>
          </p:cNvPr>
          <p:cNvSpPr>
            <a:spLocks noGrp="1"/>
          </p:cNvSpPr>
          <p:nvPr>
            <p:ph type="dt" sz="half" idx="10"/>
          </p:nvPr>
        </p:nvSpPr>
        <p:spPr/>
        <p:txBody>
          <a:bodyPr/>
          <a:lstStyle/>
          <a:p>
            <a:fld id="{FC1E254D-094A-45F3-A04B-45DBBC94ADBC}" type="datetime1">
              <a:rPr lang="en-US" smtClean="0"/>
              <a:t>7/16/2018</a:t>
            </a:fld>
            <a:endParaRPr lang="en-US"/>
          </a:p>
        </p:txBody>
      </p:sp>
      <p:sp>
        <p:nvSpPr>
          <p:cNvPr id="4" name="Slide Number Placeholder 3">
            <a:extLst>
              <a:ext uri="{FF2B5EF4-FFF2-40B4-BE49-F238E27FC236}">
                <a16:creationId xmlns:a16="http://schemas.microsoft.com/office/drawing/2014/main" id="{D48D3806-00DB-4A4E-B4B4-24A2EF262133}"/>
              </a:ext>
            </a:extLst>
          </p:cNvPr>
          <p:cNvSpPr>
            <a:spLocks noGrp="1"/>
          </p:cNvSpPr>
          <p:nvPr>
            <p:ph type="sldNum" sz="quarter" idx="12"/>
          </p:nvPr>
        </p:nvSpPr>
        <p:spPr/>
        <p:txBody>
          <a:bodyPr/>
          <a:lstStyle/>
          <a:p>
            <a:fld id="{C876179B-A874-4915-B3BF-44D2D233744E}" type="slidenum">
              <a:rPr lang="en-US" smtClean="0"/>
              <a:t>8</a:t>
            </a:fld>
            <a:endParaRPr lang="en-US"/>
          </a:p>
        </p:txBody>
      </p:sp>
      <p:sp>
        <p:nvSpPr>
          <p:cNvPr id="5" name="TextBox 4">
            <a:extLst>
              <a:ext uri="{FF2B5EF4-FFF2-40B4-BE49-F238E27FC236}">
                <a16:creationId xmlns:a16="http://schemas.microsoft.com/office/drawing/2014/main" id="{E4C70535-D5CF-49A4-9B57-D1EC3A21D867}"/>
              </a:ext>
            </a:extLst>
          </p:cNvPr>
          <p:cNvSpPr txBox="1"/>
          <p:nvPr/>
        </p:nvSpPr>
        <p:spPr>
          <a:xfrm>
            <a:off x="628650" y="1371600"/>
            <a:ext cx="7886700" cy="2816156"/>
          </a:xfrm>
          <a:prstGeom prst="rect">
            <a:avLst/>
          </a:prstGeom>
          <a:noFill/>
        </p:spPr>
        <p:txBody>
          <a:bodyPr wrap="square" rtlCol="0">
            <a:spAutoFit/>
          </a:bodyPr>
          <a:lstStyle/>
          <a:p>
            <a:r>
              <a:rPr lang="en-US" sz="3200" b="1" dirty="0"/>
              <a:t>Issues</a:t>
            </a:r>
          </a:p>
          <a:p>
            <a:pPr marL="285750" indent="-285750">
              <a:spcBef>
                <a:spcPts val="600"/>
              </a:spcBef>
              <a:spcAft>
                <a:spcPts val="600"/>
              </a:spcAft>
              <a:buFont typeface="Arial" panose="020B0604020202020204" pitchFamily="34" charset="0"/>
              <a:buChar char="•"/>
            </a:pPr>
            <a:r>
              <a:rPr lang="en-US" sz="2400" dirty="0"/>
              <a:t>Kit not available at discharge, i.e. early release</a:t>
            </a:r>
          </a:p>
          <a:p>
            <a:pPr marL="285750" indent="-285750">
              <a:spcBef>
                <a:spcPts val="600"/>
              </a:spcBef>
              <a:spcAft>
                <a:spcPts val="600"/>
              </a:spcAft>
              <a:buFont typeface="Arial" panose="020B0604020202020204" pitchFamily="34" charset="0"/>
              <a:buChar char="•"/>
            </a:pPr>
            <a:r>
              <a:rPr lang="en-US" sz="2400" dirty="0"/>
              <a:t>Nurse was required to be available, but often too busy when contacted by discharge office to deliver kit before inmate left</a:t>
            </a:r>
          </a:p>
          <a:p>
            <a:pPr marL="285750" indent="-285750">
              <a:spcBef>
                <a:spcPts val="600"/>
              </a:spcBef>
              <a:spcAft>
                <a:spcPts val="600"/>
              </a:spcAft>
              <a:buFont typeface="Arial" panose="020B0604020202020204" pitchFamily="34" charset="0"/>
              <a:buChar char="•"/>
            </a:pPr>
            <a:r>
              <a:rPr lang="en-US" sz="2400" dirty="0"/>
              <a:t>Our distribution expectations were not being met</a:t>
            </a:r>
          </a:p>
        </p:txBody>
      </p:sp>
    </p:spTree>
    <p:extLst>
      <p:ext uri="{BB962C8B-B14F-4D97-AF65-F5344CB8AC3E}">
        <p14:creationId xmlns:p14="http://schemas.microsoft.com/office/powerpoint/2010/main" val="187006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EAE37-DF6C-40E4-B417-FC8C9CDC1C16}"/>
              </a:ext>
            </a:extLst>
          </p:cNvPr>
          <p:cNvSpPr>
            <a:spLocks noGrp="1"/>
          </p:cNvSpPr>
          <p:nvPr>
            <p:ph type="title"/>
          </p:nvPr>
        </p:nvSpPr>
        <p:spPr>
          <a:xfrm>
            <a:off x="533400" y="136525"/>
            <a:ext cx="8077200" cy="1006475"/>
          </a:xfrm>
        </p:spPr>
        <p:txBody>
          <a:bodyPr>
            <a:noAutofit/>
          </a:bodyPr>
          <a:lstStyle/>
          <a:p>
            <a:r>
              <a:rPr lang="en-US" sz="3600" dirty="0"/>
              <a:t>RI DOC Naloxone</a:t>
            </a:r>
            <a:br>
              <a:rPr lang="en-US" sz="3600" dirty="0"/>
            </a:br>
            <a:r>
              <a:rPr lang="en-US" sz="3600" dirty="0"/>
              <a:t>Education &amp; Distribution</a:t>
            </a:r>
          </a:p>
        </p:txBody>
      </p:sp>
      <p:sp>
        <p:nvSpPr>
          <p:cNvPr id="3" name="Date Placeholder 2">
            <a:extLst>
              <a:ext uri="{FF2B5EF4-FFF2-40B4-BE49-F238E27FC236}">
                <a16:creationId xmlns:a16="http://schemas.microsoft.com/office/drawing/2014/main" id="{F7ED0787-45C3-411C-A617-61058252B0FE}"/>
              </a:ext>
            </a:extLst>
          </p:cNvPr>
          <p:cNvSpPr>
            <a:spLocks noGrp="1"/>
          </p:cNvSpPr>
          <p:nvPr>
            <p:ph type="dt" sz="half" idx="10"/>
          </p:nvPr>
        </p:nvSpPr>
        <p:spPr/>
        <p:txBody>
          <a:bodyPr/>
          <a:lstStyle/>
          <a:p>
            <a:fld id="{C7AA08F4-6A6D-46BD-B114-47D89183DB10}" type="datetime1">
              <a:rPr lang="en-US" smtClean="0"/>
              <a:t>7/16/2018</a:t>
            </a:fld>
            <a:endParaRPr lang="en-US"/>
          </a:p>
        </p:txBody>
      </p:sp>
      <p:sp>
        <p:nvSpPr>
          <p:cNvPr id="4" name="Slide Number Placeholder 3">
            <a:extLst>
              <a:ext uri="{FF2B5EF4-FFF2-40B4-BE49-F238E27FC236}">
                <a16:creationId xmlns:a16="http://schemas.microsoft.com/office/drawing/2014/main" id="{D48D3806-00DB-4A4E-B4B4-24A2EF262133}"/>
              </a:ext>
            </a:extLst>
          </p:cNvPr>
          <p:cNvSpPr>
            <a:spLocks noGrp="1"/>
          </p:cNvSpPr>
          <p:nvPr>
            <p:ph type="sldNum" sz="quarter" idx="12"/>
          </p:nvPr>
        </p:nvSpPr>
        <p:spPr/>
        <p:txBody>
          <a:bodyPr/>
          <a:lstStyle/>
          <a:p>
            <a:fld id="{C876179B-A874-4915-B3BF-44D2D233744E}" type="slidenum">
              <a:rPr lang="en-US" smtClean="0"/>
              <a:t>9</a:t>
            </a:fld>
            <a:endParaRPr lang="en-US"/>
          </a:p>
        </p:txBody>
      </p:sp>
      <p:sp>
        <p:nvSpPr>
          <p:cNvPr id="5" name="TextBox 4">
            <a:extLst>
              <a:ext uri="{FF2B5EF4-FFF2-40B4-BE49-F238E27FC236}">
                <a16:creationId xmlns:a16="http://schemas.microsoft.com/office/drawing/2014/main" id="{E4C70535-D5CF-49A4-9B57-D1EC3A21D867}"/>
              </a:ext>
            </a:extLst>
          </p:cNvPr>
          <p:cNvSpPr txBox="1"/>
          <p:nvPr/>
        </p:nvSpPr>
        <p:spPr>
          <a:xfrm>
            <a:off x="628650" y="1371600"/>
            <a:ext cx="7886700" cy="4016484"/>
          </a:xfrm>
          <a:prstGeom prst="rect">
            <a:avLst/>
          </a:prstGeom>
          <a:noFill/>
        </p:spPr>
        <p:txBody>
          <a:bodyPr wrap="square" rtlCol="0">
            <a:spAutoFit/>
          </a:bodyPr>
          <a:lstStyle/>
          <a:p>
            <a:r>
              <a:rPr lang="en-US" sz="3200" b="1" dirty="0"/>
              <a:t>Develop New Procedures</a:t>
            </a:r>
          </a:p>
          <a:p>
            <a:pPr marL="285750" indent="-285750">
              <a:spcBef>
                <a:spcPts val="600"/>
              </a:spcBef>
              <a:spcAft>
                <a:spcPts val="600"/>
              </a:spcAft>
              <a:buFont typeface="Arial" panose="020B0604020202020204" pitchFamily="34" charset="0"/>
              <a:buChar char="•"/>
            </a:pPr>
            <a:r>
              <a:rPr lang="en-US" sz="2400" dirty="0"/>
              <a:t>SSA for substance abuse prevention, education and treatment secured 2 year grant</a:t>
            </a:r>
          </a:p>
          <a:p>
            <a:pPr marL="742950" lvl="1" indent="-285750">
              <a:spcBef>
                <a:spcPts val="600"/>
              </a:spcBef>
              <a:spcAft>
                <a:spcPts val="600"/>
              </a:spcAft>
              <a:buFont typeface="Arial" panose="020B0604020202020204" pitchFamily="34" charset="0"/>
              <a:buChar char="•"/>
            </a:pPr>
            <a:r>
              <a:rPr lang="en-US" sz="2400" dirty="0"/>
              <a:t>Narcan Nasal Spray</a:t>
            </a:r>
          </a:p>
          <a:p>
            <a:pPr marL="742950" lvl="1" indent="-285750">
              <a:spcBef>
                <a:spcPts val="600"/>
              </a:spcBef>
              <a:spcAft>
                <a:spcPts val="600"/>
              </a:spcAft>
              <a:buFont typeface="Arial" panose="020B0604020202020204" pitchFamily="34" charset="0"/>
              <a:buChar char="•"/>
            </a:pPr>
            <a:r>
              <a:rPr lang="en-US" sz="2400" dirty="0"/>
              <a:t>Updated educational DVD</a:t>
            </a:r>
          </a:p>
          <a:p>
            <a:pPr marL="285750" indent="-285750">
              <a:spcBef>
                <a:spcPts val="600"/>
              </a:spcBef>
              <a:spcAft>
                <a:spcPts val="600"/>
              </a:spcAft>
              <a:buFont typeface="Arial" panose="020B0604020202020204" pitchFamily="34" charset="0"/>
              <a:buChar char="•"/>
            </a:pPr>
            <a:r>
              <a:rPr lang="en-US" sz="2400" dirty="0"/>
              <a:t>New training by contracted agencies</a:t>
            </a:r>
          </a:p>
          <a:p>
            <a:pPr marL="285750" indent="-285750">
              <a:spcBef>
                <a:spcPts val="600"/>
              </a:spcBef>
              <a:spcAft>
                <a:spcPts val="600"/>
              </a:spcAft>
              <a:buFont typeface="Arial" panose="020B0604020202020204" pitchFamily="34" charset="0"/>
              <a:buChar char="•"/>
            </a:pPr>
            <a:r>
              <a:rPr lang="en-US" sz="2400" dirty="0"/>
              <a:t>“Standing Order” for administration of in emergencies</a:t>
            </a:r>
          </a:p>
          <a:p>
            <a:pPr marL="285750" indent="-285750">
              <a:spcBef>
                <a:spcPts val="600"/>
              </a:spcBef>
              <a:spcAft>
                <a:spcPts val="600"/>
              </a:spcAft>
              <a:buFont typeface="Arial" panose="020B0604020202020204" pitchFamily="34" charset="0"/>
              <a:buChar char="•"/>
            </a:pPr>
            <a:r>
              <a:rPr lang="en-US" sz="2400" dirty="0"/>
              <a:t>HUC or nurse allowed to deliver kit to discharge area</a:t>
            </a:r>
          </a:p>
        </p:txBody>
      </p:sp>
    </p:spTree>
    <p:extLst>
      <p:ext uri="{BB962C8B-B14F-4D97-AF65-F5344CB8AC3E}">
        <p14:creationId xmlns:p14="http://schemas.microsoft.com/office/powerpoint/2010/main" val="1248555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AG_VCONFIG" val="PD94bWwgdmVyc2lvbj0iMS4wIj8+DQo8Y29uZmlndXJhdGlvbj4NCgk8YnJhbmRpbmc+DQoJCTx1aWZvbnQgbmFtZT0iRk9OVF9OT1RFU19URVhUIiB2YWx1ZT0iVmVyZGFuYSwxMi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PHVpcmVwbGFjZSBuYW1lPSJsb2dvIiB2YWx1ZT0iIi8+PHVpcmVwbGFjZSBuYW1lPSJiZ2ltYWdlIiB2YWx1ZT0iIi8+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THEME_BG_IMAGE" val=""/>
  <p:tag name="MMPROD_UIDATA" val="&lt;database version=&quot;10.0&quot;&gt;&lt;object type=&quot;1&quot; unique_id=&quot;10001&quot;&gt;&lt;property id=&quot;20139&quot; value=&quot;%n. %s&quot;/&gt;&lt;property id=&quot;20141&quot; value=&quot;Health Lit Coverage UntilizationNMDft2&quot;/&gt;&lt;property id=&quot;20144&quot; value=&quot;1&quot;/&gt;&lt;property id=&quot;20146&quot; value=&quot;0&quot;/&gt;&lt;property id=&quot;20147&quot; value=&quot;0&quot;/&gt;&lt;property id=&quot;20148&quot; value=&quot;5&quot;/&gt;&lt;property id=&quot;20184&quot; value=&quot;7&quot;/&gt;&lt;property id=&quot;20191&quot; value=&quot;AHP Corporate&quot;/&gt;&lt;property id=&quot;20192&quot; value=&quot;https://ahpnet.adobeconnect.com&quot;/&gt;&lt;property id=&quot;20193&quot; value=&quot;0&quot;/&gt;&lt;property id=&quot;20250&quot; value=&quot;6&quot;/&gt;&lt;property id=&quot;20251&quot; value=&quot;0&quot;/&gt;&lt;property id=&quot;20259&quot; value=&quot;0&quot;/&gt;&lt;property id=&quot;20263&quot; value=&quot;1&quot;/&gt;&lt;property id=&quot;20264&quot; value=&quot;1&quot;/&gt;&lt;property id=&quot;20600&quot; value=&quot;0&quot;/&gt;&lt;property id=&quot;20700&quot; value=&quot;0&quot;/&gt;&lt;object type=&quot;2&quot; unique_id=&quot;11482&quot;&gt;&lt;object type=&quot;3&quot; unique_id=&quot;11483&quot;&gt;&lt;property id=&quot;20148&quot; value=&quot;5&quot;/&gt;&lt;property id=&quot;20300&quot; value=&quot;Slide 13 - &amp;quot;NY State Program Development&amp;quot;&quot;/&gt;&lt;property id=&quot;20307&quot; value=&quot;258&quot;/&gt;&lt;property id=&quot;20309&quot; value=&quot;-1&quot;/&gt;&lt;/object&gt;&lt;object type=&quot;3&quot; unique_id=&quot;11484&quot;&gt;&lt;property id=&quot;20148&quot; value=&quot;5&quot;/&gt;&lt;property id=&quot;20300&quot; value=&quot;Slide 1 - &amp;quot;Naloxone Education and Distribution&amp;quot;&quot;/&gt;&lt;property id=&quot;20307&quot; value=&quot;259&quot;/&gt;&lt;property id=&quot;20309&quot; value=&quot;-1&quot;/&gt;&lt;/object&gt;&lt;object type=&quot;3&quot; unique_id=&quot;11485&quot;&gt;&lt;property id=&quot;20148&quot; value=&quot;5&quot;/&gt;&lt;property id=&quot;20300&quot; value=&quot;Slide 2 - &amp;quot;Housekeeping: Functions&amp;quot;&quot;/&gt;&lt;property id=&quot;20307&quot; value=&quot;260&quot;/&gt;&lt;property id=&quot;20309&quot; value=&quot;-1&quot;/&gt;&lt;/object&gt;&lt;object type=&quot;3&quot; unique_id=&quot;11487&quot;&gt;&lt;property id=&quot;20148&quot; value=&quot;5&quot;/&gt;&lt;property id=&quot;20300&quot; value=&quot;Slide 3 - &amp;quot;Housekeeping: Communication&amp;quot;&quot;/&gt;&lt;property id=&quot;20307&quot; value=&quot;261&quot;/&gt;&lt;property id=&quot;20309&quot; value=&quot;-1&quot;/&gt;&lt;/object&gt;&lt;object type=&quot;3&quot; unique_id=&quot;11945&quot;&gt;&lt;property id=&quot;20148&quot; value=&quot;5&quot;/&gt;&lt;property id=&quot;20300&quot; value=&quot;Slide 4 - &amp;quot; &amp;quot;&quot;/&gt;&lt;property id=&quot;20307&quot; value=&quot;262&quot;/&gt;&lt;/object&gt;&lt;object type=&quot;3&quot; unique_id=&quot;11946&quot;&gt;&lt;property id=&quot;20148&quot; value=&quot;5&quot;/&gt;&lt;property id=&quot;20300&quot; value=&quot;Slide 5&quot;/&gt;&lt;property id=&quot;20307&quot; value=&quot;263&quot;/&gt;&lt;/object&gt;&lt;object type=&quot;3&quot; unique_id=&quot;11947&quot;&gt;&lt;property id=&quot;20148&quot; value=&quot;5&quot;/&gt;&lt;property id=&quot;20300&quot; value=&quot;Slide 6 - &amp;quot;Objectives&amp;quot;&quot;/&gt;&lt;property id=&quot;20307&quot; value=&quot;264&quot;/&gt;&lt;/object&gt;&lt;object type=&quot;3&quot; unique_id=&quot;11948&quot;&gt;&lt;property id=&quot;20148&quot; value=&quot;5&quot;/&gt;&lt;property id=&quot;20300&quot; value=&quot;Slide 7 - &amp;quot;RI DOC Naloxone Education &amp;amp; Distribution&amp;quot;&quot;/&gt;&lt;property id=&quot;20307&quot; value=&quot;342&quot;/&gt;&lt;/object&gt;&lt;object type=&quot;3&quot; unique_id=&quot;11949&quot;&gt;&lt;property id=&quot;20148&quot; value=&quot;5&quot;/&gt;&lt;property id=&quot;20300&quot; value=&quot;Slide 8 - &amp;quot;RI DOC Naloxone Education &amp;amp; Distribution&amp;quot;&quot;/&gt;&lt;property id=&quot;20307&quot; value=&quot;351&quot;/&gt;&lt;/object&gt;&lt;object type=&quot;3&quot; unique_id=&quot;11950&quot;&gt;&lt;property id=&quot;20148&quot; value=&quot;5&quot;/&gt;&lt;property id=&quot;20300&quot; value=&quot;Slide 9 - &amp;quot;RI DOC Naloxone Education &amp;amp; Distribution&amp;quot;&quot;/&gt;&lt;property id=&quot;20307&quot; value=&quot;352&quot;/&gt;&lt;/object&gt;&lt;object type=&quot;3&quot; unique_id=&quot;11951&quot;&gt;&lt;property id=&quot;20148&quot; value=&quot;5&quot;/&gt;&lt;property id=&quot;20300&quot; value=&quot;Slide 10 - &amp;quot;Grant for Narcan Kits to Families&amp;quot;&quot;/&gt;&lt;property id=&quot;20307&quot; value=&quot;353&quot;/&gt;&lt;/object&gt;&lt;object type=&quot;3&quot; unique_id=&quot;11952&quot;&gt;&lt;property id=&quot;20148&quot; value=&quot;5&quot;/&gt;&lt;property id=&quot;20300&quot; value=&quot;Slide 11 - &amp;quot;VERA Institute of Justice&amp;quot;&quot;/&gt;&lt;property id=&quot;20307&quot; value=&quot;256&quot;/&gt;&lt;/object&gt;&lt;object type=&quot;3&quot; unique_id=&quot;11953&quot;&gt;&lt;property id=&quot;20148&quot; value=&quot;5&quot;/&gt;&lt;property id=&quot;20300&quot; value=&quot;Slide 12 - &amp;quot;NY State Program Development&amp;quot;&quot;/&gt;&lt;property id=&quot;20307&quot; value=&quot;257&quot;/&gt;&lt;/object&gt;&lt;object type=&quot;3&quot; unique_id=&quot;11954&quot;&gt;&lt;property id=&quot;20148&quot; value=&quot;5&quot;/&gt;&lt;property id=&quot;20300&quot; value=&quot;Slide 14 - &amp;quot;NY State Program Development&amp;quot;&quot;/&gt;&lt;property id=&quot;20307&quot; value=&quot;345&quot;/&gt;&lt;/object&gt;&lt;object type=&quot;3&quot; unique_id=&quot;11955&quot;&gt;&lt;property id=&quot;20148&quot; value=&quot;5&quot;/&gt;&lt;property id=&quot;20300&quot; value=&quot;Slide 15 - &amp;quot;Programmatic Components&amp;quot;&quot;/&gt;&lt;property id=&quot;20307&quot; value=&quot;346&quot;/&gt;&lt;/object&gt;&lt;object type=&quot;3&quot; unique_id=&quot;11956&quot;&gt;&lt;property id=&quot;20148&quot; value=&quot;5&quot;/&gt;&lt;property id=&quot;20300&quot; value=&quot;Slide 16 - &amp;quot;Programmatic Components&amp;quot;&quot;/&gt;&lt;property id=&quot;20307&quot; value=&quot;347&quot;/&gt;&lt;/object&gt;&lt;object type=&quot;3&quot; unique_id=&quot;11957&quot;&gt;&lt;property id=&quot;20148&quot; value=&quot;5&quot;/&gt;&lt;property id=&quot;20300&quot; value=&quot;Slide 17 - &amp;quot;Programmatic Components&amp;quot;&quot;/&gt;&lt;property id=&quot;20307&quot; value=&quot;348&quot;/&gt;&lt;/object&gt;&lt;object type=&quot;3&quot; unique_id=&quot;11958&quot;&gt;&lt;property id=&quot;20148&quot; value=&quot;5&quot;/&gt;&lt;property id=&quot;20300&quot; value=&quot;Slide 18 - &amp;quot;Programmatic Components&amp;quot;&quot;/&gt;&lt;property id=&quot;20307&quot; value=&quot;349&quot;/&gt;&lt;/object&gt;&lt;object type=&quot;3&quot; unique_id=&quot;11959&quot;&gt;&lt;property id=&quot;20148&quot; value=&quot;5&quot;/&gt;&lt;property id=&quot;20300&quot; value=&quot;Slide 19 - &amp;quot;Programmatic Components&amp;quot;&quot;/&gt;&lt;property id=&quot;20307&quot; value=&quot;350&quot;/&gt;&lt;/object&gt;&lt;object type=&quot;3&quot; unique_id=&quot;11960&quot;&gt;&lt;property id=&quot;20148&quot; value=&quot;5&quot;/&gt;&lt;property id=&quot;20300&quot; value=&quot;Slide 20 - &amp;quot;VERA Evaluation of OEND&amp;quot;&quot;/&gt;&lt;property id=&quot;20307&quot; value=&quot;265&quot;/&gt;&lt;/object&gt;&lt;object type=&quot;3&quot; unique_id=&quot;11961&quot;&gt;&lt;property id=&quot;20148&quot; value=&quot;5&quot;/&gt;&lt;property id=&quot;20300&quot; value=&quot;Slide 21 - &amp;quot;VERA Evaluation of OEND&amp;quot;&quot;/&gt;&lt;property id=&quot;20307&quot; value=&quot;266&quot;/&gt;&lt;/object&gt;&lt;object type=&quot;3&quot; unique_id=&quot;11962&quot;&gt;&lt;property id=&quot;20148&quot; value=&quot;5&quot;/&gt;&lt;property id=&quot;20300&quot; value=&quot;Slide 22 - &amp;quot;VERA Corrections-Based Responses to the Opioid Epidemic March 2018&amp;quot;&quot;/&gt;&lt;property id=&quot;20307&quot; value=&quot;267&quot;/&gt;&lt;/object&gt;&lt;object type=&quot;3&quot; unique_id=&quot;11963&quot;&gt;&lt;property id=&quot;20148&quot; value=&quot;5&quot;/&gt;&lt;property id=&quot;20300&quot; value=&quot;Slide 23 - &amp;quot;Questions?&amp;quot;&quot;/&gt;&lt;property id=&quot;20307&quot; value=&quot;289&quot;/&gt;&lt;/object&gt;&lt;object type=&quot;3&quot; unique_id=&quot;11964&quot;&gt;&lt;property id=&quot;20148&quot; value=&quot;5&quot;/&gt;&lt;property id=&quot;20300&quot; value=&quot;Slide 24 - &amp;quot;Certificate of Attendance&amp;quot;&quot;/&gt;&lt;property id=&quot;20307&quot; value=&quot;290&quot;/&gt;&lt;/object&gt;&lt;object type=&quot;3&quot; unique_id=&quot;11965&quot;&gt;&lt;property id=&quot;20148&quot; value=&quot;5&quot;/&gt;&lt;property id=&quot;20300&quot; value=&quot;Slide 25 - &amp;quot;Continuing Education Hour (CEU Certificate)&amp;quot;&quot;/&gt;&lt;property id=&quot;20307&quot; value=&quot;291&quot;/&gt;&lt;/object&gt;&lt;object type=&quot;3&quot; unique_id=&quot;11966&quot;&gt;&lt;property id=&quot;20148&quot; value=&quot;5&quot;/&gt;&lt;property id=&quot;20300&quot; value=&quot;Slide 26 - &amp;quot;RSAT TTA Center&amp;quot;&quot;/&gt;&lt;property id=&quot;20307&quot; value=&quot;292&quot;/&gt;&lt;/object&gt;&lt;object type=&quot;3&quot; unique_id=&quot;11967&quot;&gt;&lt;property id=&quot;20148&quot; value=&quot;5&quot;/&gt;&lt;property id=&quot;20300&quot; value=&quot;Slide 27 - &amp;quot;Next Month’s Webinar&amp;amp;#x09;&amp;quot;&quot;/&gt;&lt;property id=&quot;20307&quot; value=&quot;354&quot;/&gt;&lt;/object&gt;&lt;/object&gt;&lt;object type=&quot;8&quot; unique_id=&quot;11528&quot;&gt;&lt;/object&gt;&lt;object type=&quot;4&quot; unique_id=&quot;11941&quot;&gt;&lt;/object&gt;&lt;object type=&quot;10&quot; unique_id=&quot;11942&quot;&gt;&lt;object type=&quot;11&quot; unique_id=&quot;11943&quot;&gt;&lt;property id=&quot;20180&quot; value=&quot;1&quot;/&gt;&lt;property id=&quot;20181&quot; value=&quot;1&quot;/&gt;&lt;property id=&quot;20183&quot; value=&quot;1&quot;/&gt;&lt;/object&gt;&lt;object type=&quot;12&quot; unique_id=&quot;11944&quot;&gt;&lt;/objec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25149</TotalTime>
  <Words>1120</Words>
  <Application>Microsoft Office PowerPoint</Application>
  <PresentationFormat>On-screen Show (4:3)</PresentationFormat>
  <Paragraphs>212</Paragraphs>
  <Slides>27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Custom Design</vt:lpstr>
      <vt:lpstr>Naloxone Education and Distribution</vt:lpstr>
      <vt:lpstr>Housekeeping: Functions</vt:lpstr>
      <vt:lpstr>Housekeeping: Communication</vt:lpstr>
      <vt:lpstr> </vt:lpstr>
      <vt:lpstr>PowerPoint Presentation</vt:lpstr>
      <vt:lpstr>Objectives</vt:lpstr>
      <vt:lpstr>RI DOC Naloxone Education &amp; Distribution</vt:lpstr>
      <vt:lpstr>RI DOC Naloxone Education &amp; Distribution</vt:lpstr>
      <vt:lpstr>RI DOC Naloxone Education &amp; Distribution</vt:lpstr>
      <vt:lpstr>Grant for Narcan Kits to Families</vt:lpstr>
      <vt:lpstr>VERA Institute of Justice</vt:lpstr>
      <vt:lpstr>NY State Program Development</vt:lpstr>
      <vt:lpstr>NY State Program Development</vt:lpstr>
      <vt:lpstr>NY State Program Development</vt:lpstr>
      <vt:lpstr>Programmatic Components</vt:lpstr>
      <vt:lpstr>Programmatic Components</vt:lpstr>
      <vt:lpstr>Programmatic Components</vt:lpstr>
      <vt:lpstr>Programmatic Components</vt:lpstr>
      <vt:lpstr>Programmatic Components</vt:lpstr>
      <vt:lpstr>VERA Evaluation of OEND</vt:lpstr>
      <vt:lpstr>VERA Evaluation of OEND</vt:lpstr>
      <vt:lpstr>VERA Corrections-Based Responses to the Opioid Epidemic March 2018</vt:lpstr>
      <vt:lpstr>Questions?</vt:lpstr>
      <vt:lpstr>Certificate of Attendance</vt:lpstr>
      <vt:lpstr>Continuing Education Hour (CEU Certificate)</vt:lpstr>
      <vt:lpstr>RSAT TTA Center</vt:lpstr>
      <vt:lpstr>Next Month’s Webinar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Zach Stewart</cp:lastModifiedBy>
  <cp:revision>423</cp:revision>
  <cp:lastPrinted>2018-01-17T18:56:19Z</cp:lastPrinted>
  <dcterms:created xsi:type="dcterms:W3CDTF">2006-08-16T00:00:00Z</dcterms:created>
  <dcterms:modified xsi:type="dcterms:W3CDTF">2018-07-16T16:51:31Z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