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rts/chart1.xml" ContentType="application/vnd.openxmlformats-officedocument.drawingml.chart+xml"/>
  <Override PartName="/ppt/notesSlides/notesSlide31.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2.xml" ContentType="application/vnd.openxmlformats-officedocument.presentationml.notesSlide+xml"/>
  <Override PartName="/ppt/charts/chart3.xml" ContentType="application/vnd.openxmlformats-officedocument.drawingml.chart+xml"/>
  <Override PartName="/ppt/notesSlides/notesSlide33.xml" ContentType="application/vnd.openxmlformats-officedocument.presentationml.notesSlid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4.xml" ContentType="application/vnd.openxmlformats-officedocument.presentationml.notesSlid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69"/>
  </p:notesMasterIdLst>
  <p:handoutMasterIdLst>
    <p:handoutMasterId r:id="rId70"/>
  </p:handoutMasterIdLst>
  <p:sldIdLst>
    <p:sldId id="258" r:id="rId3"/>
    <p:sldId id="433" r:id="rId4"/>
    <p:sldId id="434" r:id="rId5"/>
    <p:sldId id="435" r:id="rId6"/>
    <p:sldId id="259" r:id="rId7"/>
    <p:sldId id="439" r:id="rId8"/>
    <p:sldId id="440" r:id="rId9"/>
    <p:sldId id="441" r:id="rId10"/>
    <p:sldId id="442" r:id="rId11"/>
    <p:sldId id="443" r:id="rId12"/>
    <p:sldId id="444" r:id="rId13"/>
    <p:sldId id="445" r:id="rId14"/>
    <p:sldId id="446" r:id="rId15"/>
    <p:sldId id="447" r:id="rId16"/>
    <p:sldId id="448" r:id="rId17"/>
    <p:sldId id="449" r:id="rId18"/>
    <p:sldId id="450" r:id="rId19"/>
    <p:sldId id="451" r:id="rId20"/>
    <p:sldId id="452" r:id="rId21"/>
    <p:sldId id="454" r:id="rId22"/>
    <p:sldId id="455" r:id="rId23"/>
    <p:sldId id="456" r:id="rId24"/>
    <p:sldId id="457" r:id="rId25"/>
    <p:sldId id="458" r:id="rId26"/>
    <p:sldId id="459" r:id="rId27"/>
    <p:sldId id="460" r:id="rId28"/>
    <p:sldId id="461" r:id="rId29"/>
    <p:sldId id="462" r:id="rId30"/>
    <p:sldId id="463" r:id="rId31"/>
    <p:sldId id="464" r:id="rId32"/>
    <p:sldId id="465" r:id="rId33"/>
    <p:sldId id="466" r:id="rId34"/>
    <p:sldId id="467" r:id="rId35"/>
    <p:sldId id="468" r:id="rId36"/>
    <p:sldId id="469" r:id="rId37"/>
    <p:sldId id="470" r:id="rId38"/>
    <p:sldId id="471" r:id="rId39"/>
    <p:sldId id="472" r:id="rId40"/>
    <p:sldId id="473" r:id="rId41"/>
    <p:sldId id="474" r:id="rId42"/>
    <p:sldId id="475" r:id="rId43"/>
    <p:sldId id="476" r:id="rId44"/>
    <p:sldId id="477" r:id="rId45"/>
    <p:sldId id="478" r:id="rId46"/>
    <p:sldId id="479" r:id="rId47"/>
    <p:sldId id="480" r:id="rId48"/>
    <p:sldId id="481" r:id="rId49"/>
    <p:sldId id="482" r:id="rId50"/>
    <p:sldId id="483" r:id="rId51"/>
    <p:sldId id="484" r:id="rId52"/>
    <p:sldId id="485" r:id="rId53"/>
    <p:sldId id="486" r:id="rId54"/>
    <p:sldId id="487" r:id="rId55"/>
    <p:sldId id="488" r:id="rId56"/>
    <p:sldId id="489" r:id="rId57"/>
    <p:sldId id="490" r:id="rId58"/>
    <p:sldId id="491" r:id="rId59"/>
    <p:sldId id="492" r:id="rId60"/>
    <p:sldId id="493" r:id="rId61"/>
    <p:sldId id="494" r:id="rId62"/>
    <p:sldId id="495" r:id="rId63"/>
    <p:sldId id="436" r:id="rId64"/>
    <p:sldId id="422" r:id="rId65"/>
    <p:sldId id="437" r:id="rId66"/>
    <p:sldId id="438" r:id="rId67"/>
    <p:sldId id="399" r:id="rId68"/>
  </p:sldIdLst>
  <p:sldSz cx="9144000" cy="6858000" type="screen4x3"/>
  <p:notesSz cx="7010400" cy="9296400"/>
  <p:custDataLst>
    <p:tags r:id="rId7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29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4757" autoAdjust="0"/>
    <p:restoredTop sz="89564" autoAdjust="0"/>
  </p:normalViewPr>
  <p:slideViewPr>
    <p:cSldViewPr>
      <p:cViewPr varScale="1">
        <p:scale>
          <a:sx n="83" d="100"/>
          <a:sy n="83" d="100"/>
        </p:scale>
        <p:origin x="102" y="36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3540" y="-7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microsoft.com/office/2015/10/relationships/revisionInfo" Target="revisionInfo.xml"/><Relationship Id="rId7" Type="http://schemas.openxmlformats.org/officeDocument/2006/relationships/slide" Target="slides/slide5.xml"/><Relationship Id="rId71"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handoutMaster" Target="handoutMasters/handout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2.xml.rels><?xml version="1.0" encoding="UTF-8" standalone="yes"?>
<Relationships xmlns="http://schemas.openxmlformats.org/package/2006/relationships"><Relationship Id="rId3" Type="http://schemas.openxmlformats.org/officeDocument/2006/relationships/oleObject" Target="file:///C:\Users\DuhaimeL\Desktop\RSAT%20Jan_April%202016.xlsx" TargetMode="External"/><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4.xml.rels><?xml version="1.0" encoding="UTF-8" standalone="yes"?>
<Relationships xmlns="http://schemas.openxmlformats.org/package/2006/relationships"><Relationship Id="rId3" Type="http://schemas.openxmlformats.org/officeDocument/2006/relationships/oleObject" Target="file:///\\Users\jimmysteyee\Documents\PMT\RSAT\Training\ChartsforTraining.xlsx" TargetMode="External"/><Relationship Id="rId2" Type="http://schemas.microsoft.com/office/2011/relationships/chartColorStyle" Target="colors2.xml"/><Relationship Id="rId1" Type="http://schemas.microsoft.com/office/2011/relationships/chartStyle" Target="style2.xml"/></Relationships>
</file>

<file path=ppt/charts/_rels/chart5.xml.rels><?xml version="1.0" encoding="UTF-8" standalone="yes"?>
<Relationships xmlns="http://schemas.openxmlformats.org/package/2006/relationships"><Relationship Id="rId3" Type="http://schemas.openxmlformats.org/officeDocument/2006/relationships/oleObject" Target="file:///\\Users\jimmysteyee\Documents\PMT\RSAT\Training\ChartsforTraining.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167962261562358"/>
          <c:y val="4.0850135300999901E-2"/>
          <c:w val="0.63326367418136198"/>
          <c:h val="0.92724466870993905"/>
        </c:manualLayout>
      </c:layout>
      <c:pieChart>
        <c:varyColors val="1"/>
        <c:ser>
          <c:idx val="0"/>
          <c:order val="0"/>
          <c:explosion val="8"/>
          <c:dLbls>
            <c:dLbl>
              <c:idx val="0"/>
              <c:spPr/>
              <c:txPr>
                <a:bodyPr/>
                <a:lstStyle/>
                <a:p>
                  <a:pPr>
                    <a:defRPr>
                      <a:solidFill>
                        <a:schemeClr val="bg1"/>
                      </a:solidFill>
                    </a:defRPr>
                  </a:pPr>
                  <a:endParaRPr lang="en-US"/>
                </a:p>
              </c:txPr>
              <c:showLegendKey val="0"/>
              <c:showVal val="0"/>
              <c:showCatName val="1"/>
              <c:showSerName val="0"/>
              <c:showPercent val="1"/>
              <c:showBubbleSize val="0"/>
              <c:extLst>
                <c:ext xmlns:c16="http://schemas.microsoft.com/office/drawing/2014/chart" uri="{C3380CC4-5D6E-409C-BE32-E72D297353CC}">
                  <c16:uniqueId val="{00000000-C096-4958-910A-E6D4BD3F5B54}"/>
                </c:ext>
              </c:extLst>
            </c:dLbl>
            <c:dLbl>
              <c:idx val="2"/>
              <c:spPr/>
              <c:txPr>
                <a:bodyPr/>
                <a:lstStyle/>
                <a:p>
                  <a:pPr>
                    <a:defRPr>
                      <a:solidFill>
                        <a:schemeClr val="bg1"/>
                      </a:solidFill>
                    </a:defRPr>
                  </a:pPr>
                  <a:endParaRPr lang="en-US"/>
                </a:p>
              </c:txPr>
              <c:showLegendKey val="0"/>
              <c:showVal val="0"/>
              <c:showCatName val="1"/>
              <c:showSerName val="0"/>
              <c:showPercent val="1"/>
              <c:showBubbleSize val="0"/>
              <c:extLst>
                <c:ext xmlns:c16="http://schemas.microsoft.com/office/drawing/2014/chart" uri="{C3380CC4-5D6E-409C-BE32-E72D297353CC}">
                  <c16:uniqueId val="{00000001-C096-4958-910A-E6D4BD3F5B54}"/>
                </c:ext>
              </c:extLst>
            </c:dLbl>
            <c:spPr>
              <a:noFill/>
              <a:ln>
                <a:noFill/>
              </a:ln>
              <a:effectLst/>
            </c:spPr>
            <c:showLegendKey val="0"/>
            <c:showVal val="0"/>
            <c:showCatName val="1"/>
            <c:showSerName val="0"/>
            <c:showPercent val="1"/>
            <c:showBubbleSize val="0"/>
            <c:showLeaderLines val="1"/>
            <c:extLst>
              <c:ext xmlns:c15="http://schemas.microsoft.com/office/drawing/2012/chart" uri="{CE6537A1-D6FC-4f65-9D91-7224C49458BB}"/>
            </c:extLst>
          </c:dLbls>
          <c:cat>
            <c:strRef>
              <c:f>Sheet1!$A$1:$A$4</c:f>
              <c:strCache>
                <c:ptCount val="4"/>
                <c:pt idx="0">
                  <c:v>Personnel</c:v>
                </c:pt>
                <c:pt idx="1">
                  <c:v>Equipment </c:v>
                </c:pt>
                <c:pt idx="2">
                  <c:v>Contract </c:v>
                </c:pt>
                <c:pt idx="3">
                  <c:v>Other </c:v>
                </c:pt>
              </c:strCache>
            </c:strRef>
          </c:cat>
          <c:val>
            <c:numRef>
              <c:f>Sheet1!$B$1:$B$4</c:f>
              <c:numCache>
                <c:formatCode>_("$"* #,##0.00_);_("$"* \(#,##0.00\);_("$"* "-"??_);_(@_)</c:formatCode>
                <c:ptCount val="4"/>
                <c:pt idx="0">
                  <c:v>4786772</c:v>
                </c:pt>
                <c:pt idx="1">
                  <c:v>347415</c:v>
                </c:pt>
                <c:pt idx="2">
                  <c:v>4281214</c:v>
                </c:pt>
                <c:pt idx="3">
                  <c:v>515877</c:v>
                </c:pt>
              </c:numCache>
            </c:numRef>
          </c:val>
          <c:extLst>
            <c:ext xmlns:c16="http://schemas.microsoft.com/office/drawing/2014/chart" uri="{C3380CC4-5D6E-409C-BE32-E72D297353CC}">
              <c16:uniqueId val="{00000002-C096-4958-910A-E6D4BD3F5B54}"/>
            </c:ext>
          </c:extLst>
        </c:ser>
        <c:dLbls>
          <c:showLegendKey val="0"/>
          <c:showVal val="0"/>
          <c:showCatName val="1"/>
          <c:showSerName val="0"/>
          <c:showPercent val="1"/>
          <c:showBubbleSize val="0"/>
          <c:showLeaderLines val="1"/>
        </c:dLbls>
        <c:firstSliceAng val="0"/>
      </c:pieChart>
    </c:plotArea>
    <c:plotVisOnly val="1"/>
    <c:dispBlanksAs val="gap"/>
    <c:showDLblsOverMax val="0"/>
  </c:chart>
  <c:spPr>
    <a:ln>
      <a:noFill/>
    </a:ln>
  </c:spPr>
  <c:txPr>
    <a:bodyPr/>
    <a:lstStyle/>
    <a:p>
      <a:pPr>
        <a:defRPr sz="1100">
          <a:latin typeface="Arial Narrow" panose="020B0606020202030204" pitchFamily="34" charset="0"/>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9.0711168126456104E-2"/>
          <c:y val="9.0792710740217303E-2"/>
          <c:w val="0.818640626382376"/>
          <c:h val="0.76716572821559703"/>
        </c:manualLayout>
      </c:layout>
      <c:barChart>
        <c:barDir val="col"/>
        <c:grouping val="clustered"/>
        <c:varyColors val="0"/>
        <c:ser>
          <c:idx val="0"/>
          <c:order val="0"/>
          <c:tx>
            <c:strRef>
              <c:f>Sheet6!$A$28</c:f>
              <c:strCache>
                <c:ptCount val="1"/>
                <c:pt idx="0">
                  <c:v>Successful Completion </c:v>
                </c:pt>
              </c:strCache>
            </c:strRef>
          </c:tx>
          <c:spPr>
            <a:gradFill rotWithShape="1">
              <a:gsLst>
                <a:gs pos="0">
                  <a:schemeClr val="accent1">
                    <a:shade val="65000"/>
                    <a:shade val="51000"/>
                    <a:satMod val="130000"/>
                  </a:schemeClr>
                </a:gs>
                <a:gs pos="80000">
                  <a:schemeClr val="accent1">
                    <a:shade val="65000"/>
                    <a:shade val="93000"/>
                    <a:satMod val="130000"/>
                  </a:schemeClr>
                </a:gs>
                <a:gs pos="100000">
                  <a:schemeClr val="accent1">
                    <a:shade val="65000"/>
                    <a:shade val="94000"/>
                    <a:satMod val="135000"/>
                  </a:schemeClr>
                </a:gs>
              </a:gsLst>
              <a:lin ang="16200000" scaled="0"/>
            </a:gradFill>
            <a:ln>
              <a:noFill/>
            </a:ln>
            <a:effectLst>
              <a:outerShdw blurRad="40000" dist="23000" dir="5400000" rotWithShape="0">
                <a:srgbClr val="000000">
                  <a:alpha val="35000"/>
                </a:srgbClr>
              </a:outerShdw>
            </a:effectLst>
          </c:spPr>
          <c:invertIfNegative val="0"/>
          <c:dLbls>
            <c:dLbl>
              <c:idx val="0"/>
              <c:tx>
                <c:rich>
                  <a:bodyPr/>
                  <a:lstStyle/>
                  <a:p>
                    <a:r>
                      <a:rPr lang="en-US" b="1"/>
                      <a:t>71</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C30-482A-B024-63E67CC3991F}"/>
                </c:ext>
              </c:extLst>
            </c:dLbl>
            <c:dLbl>
              <c:idx val="1"/>
              <c:tx>
                <c:rich>
                  <a:bodyPr/>
                  <a:lstStyle/>
                  <a:p>
                    <a:r>
                      <a:rPr lang="en-US" b="1"/>
                      <a:t>67</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C30-482A-B024-63E67CC3991F}"/>
                </c:ext>
              </c:extLst>
            </c:dLbl>
            <c:dLbl>
              <c:idx val="2"/>
              <c:tx>
                <c:rich>
                  <a:bodyPr/>
                  <a:lstStyle/>
                  <a:p>
                    <a:r>
                      <a:rPr lang="en-US" b="1"/>
                      <a:t>53</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C30-482A-B024-63E67CC3991F}"/>
                </c:ext>
              </c:extLst>
            </c:dLbl>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Arial Narrow" panose="020B0606020202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prstDash val="solid"/>
                      <a:round/>
                    </a:ln>
                    <a:effectLst/>
                  </c:spPr>
                </c15:leaderLines>
              </c:ext>
            </c:extLst>
          </c:dLbls>
          <c:cat>
            <c:strRef>
              <c:f>Sheet6!$B$27:$D$27</c:f>
              <c:strCache>
                <c:ptCount val="3"/>
                <c:pt idx="0">
                  <c:v>Jail </c:v>
                </c:pt>
                <c:pt idx="1">
                  <c:v>Residential</c:v>
                </c:pt>
                <c:pt idx="2">
                  <c:v>Juvenile </c:v>
                </c:pt>
              </c:strCache>
            </c:strRef>
          </c:cat>
          <c:val>
            <c:numRef>
              <c:f>Sheet6!$B$28:$D$28</c:f>
              <c:numCache>
                <c:formatCode>0%</c:formatCode>
                <c:ptCount val="3"/>
                <c:pt idx="0">
                  <c:v>0.71</c:v>
                </c:pt>
                <c:pt idx="1">
                  <c:v>0.67</c:v>
                </c:pt>
                <c:pt idx="2">
                  <c:v>0.53</c:v>
                </c:pt>
              </c:numCache>
            </c:numRef>
          </c:val>
          <c:extLst>
            <c:ext xmlns:c16="http://schemas.microsoft.com/office/drawing/2014/chart" uri="{C3380CC4-5D6E-409C-BE32-E72D297353CC}">
              <c16:uniqueId val="{00000003-7C30-482A-B024-63E67CC3991F}"/>
            </c:ext>
          </c:extLst>
        </c:ser>
        <c:ser>
          <c:idx val="1"/>
          <c:order val="1"/>
          <c:tx>
            <c:strRef>
              <c:f>Sheet6!$A$29</c:f>
              <c:strCache>
                <c:ptCount val="1"/>
                <c:pt idx="0">
                  <c:v>Unsuccessful Completion</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c:spPr>
          <c:invertIfNegative val="0"/>
          <c:dLbls>
            <c:dLbl>
              <c:idx val="0"/>
              <c:tx>
                <c:rich>
                  <a:bodyPr/>
                  <a:lstStyle/>
                  <a:p>
                    <a:r>
                      <a:rPr lang="en-US" b="1"/>
                      <a:t>18</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C30-482A-B024-63E67CC3991F}"/>
                </c:ext>
              </c:extLst>
            </c:dLbl>
            <c:dLbl>
              <c:idx val="1"/>
              <c:layout>
                <c:manualLayout>
                  <c:x val="0"/>
                  <c:y val="1.38888888888889E-2"/>
                </c:manualLayout>
              </c:layout>
              <c:tx>
                <c:rich>
                  <a:bodyPr/>
                  <a:lstStyle/>
                  <a:p>
                    <a:r>
                      <a:rPr lang="en-US" b="1"/>
                      <a:t>23</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C30-482A-B024-63E67CC3991F}"/>
                </c:ext>
              </c:extLst>
            </c:dLbl>
            <c:dLbl>
              <c:idx val="2"/>
              <c:layout>
                <c:manualLayout>
                  <c:x val="0"/>
                  <c:y val="1.85185185185185E-2"/>
                </c:manualLayout>
              </c:layout>
              <c:tx>
                <c:rich>
                  <a:bodyPr/>
                  <a:lstStyle/>
                  <a:p>
                    <a:r>
                      <a:rPr lang="en-US" b="1"/>
                      <a:t>23</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C30-482A-B024-63E67CC3991F}"/>
                </c:ext>
              </c:extLst>
            </c:dLbl>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Arial Narrow" panose="020B0606020202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prstDash val="solid"/>
                      <a:round/>
                    </a:ln>
                    <a:effectLst/>
                  </c:spPr>
                </c15:leaderLines>
              </c:ext>
            </c:extLst>
          </c:dLbls>
          <c:cat>
            <c:strRef>
              <c:f>Sheet6!$B$27:$D$27</c:f>
              <c:strCache>
                <c:ptCount val="3"/>
                <c:pt idx="0">
                  <c:v>Jail </c:v>
                </c:pt>
                <c:pt idx="1">
                  <c:v>Residential</c:v>
                </c:pt>
                <c:pt idx="2">
                  <c:v>Juvenile </c:v>
                </c:pt>
              </c:strCache>
            </c:strRef>
          </c:cat>
          <c:val>
            <c:numRef>
              <c:f>Sheet6!$B$29:$D$29</c:f>
              <c:numCache>
                <c:formatCode>0%</c:formatCode>
                <c:ptCount val="3"/>
                <c:pt idx="0">
                  <c:v>0.18</c:v>
                </c:pt>
                <c:pt idx="1">
                  <c:v>0.23</c:v>
                </c:pt>
                <c:pt idx="2">
                  <c:v>0.23</c:v>
                </c:pt>
              </c:numCache>
            </c:numRef>
          </c:val>
          <c:extLst>
            <c:ext xmlns:c16="http://schemas.microsoft.com/office/drawing/2014/chart" uri="{C3380CC4-5D6E-409C-BE32-E72D297353CC}">
              <c16:uniqueId val="{00000007-7C30-482A-B024-63E67CC3991F}"/>
            </c:ext>
          </c:extLst>
        </c:ser>
        <c:ser>
          <c:idx val="2"/>
          <c:order val="2"/>
          <c:tx>
            <c:strRef>
              <c:f>Sheet6!$A$30</c:f>
              <c:strCache>
                <c:ptCount val="1"/>
                <c:pt idx="0">
                  <c:v>Release, Transfer, Death, Injury </c:v>
                </c:pt>
              </c:strCache>
            </c:strRef>
          </c:tx>
          <c:spPr>
            <a:gradFill rotWithShape="1">
              <a:gsLst>
                <a:gs pos="0">
                  <a:schemeClr val="accent1">
                    <a:tint val="65000"/>
                    <a:shade val="51000"/>
                    <a:satMod val="130000"/>
                  </a:schemeClr>
                </a:gs>
                <a:gs pos="80000">
                  <a:schemeClr val="accent1">
                    <a:tint val="65000"/>
                    <a:shade val="93000"/>
                    <a:satMod val="130000"/>
                  </a:schemeClr>
                </a:gs>
                <a:gs pos="100000">
                  <a:schemeClr val="accent1">
                    <a:tint val="65000"/>
                    <a:shade val="94000"/>
                    <a:satMod val="135000"/>
                  </a:schemeClr>
                </a:gs>
              </a:gsLst>
              <a:lin ang="16200000" scaled="0"/>
            </a:gradFill>
            <a:ln>
              <a:noFill/>
            </a:ln>
            <a:effectLst>
              <a:outerShdw blurRad="40000" dist="23000" dir="5400000" rotWithShape="0">
                <a:srgbClr val="000000">
                  <a:alpha val="35000"/>
                </a:srgbClr>
              </a:outerShdw>
            </a:effectLst>
          </c:spPr>
          <c:invertIfNegative val="0"/>
          <c:dLbls>
            <c:dLbl>
              <c:idx val="0"/>
              <c:tx>
                <c:rich>
                  <a:bodyPr/>
                  <a:lstStyle/>
                  <a:p>
                    <a:r>
                      <a:rPr lang="en-US" b="1"/>
                      <a:t>11</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7C30-482A-B024-63E67CC3991F}"/>
                </c:ext>
              </c:extLst>
            </c:dLbl>
            <c:dLbl>
              <c:idx val="1"/>
              <c:tx>
                <c:rich>
                  <a:bodyPr/>
                  <a:lstStyle/>
                  <a:p>
                    <a:r>
                      <a:rPr lang="en-US" b="1"/>
                      <a:t>10</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7C30-482A-B024-63E67CC3991F}"/>
                </c:ext>
              </c:extLst>
            </c:dLbl>
            <c:dLbl>
              <c:idx val="2"/>
              <c:layout>
                <c:manualLayout>
                  <c:x val="-1.0185067526416E-16"/>
                  <c:y val="1.38888888888889E-2"/>
                </c:manualLayout>
              </c:layout>
              <c:tx>
                <c:rich>
                  <a:bodyPr/>
                  <a:lstStyle/>
                  <a:p>
                    <a:r>
                      <a:rPr lang="en-US" b="1"/>
                      <a:t>24</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7C30-482A-B024-63E67CC3991F}"/>
                </c:ext>
              </c:extLst>
            </c:dLbl>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Arial Narrow" panose="020B0606020202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prstDash val="solid"/>
                      <a:round/>
                    </a:ln>
                    <a:effectLst/>
                  </c:spPr>
                </c15:leaderLines>
              </c:ext>
            </c:extLst>
          </c:dLbls>
          <c:cat>
            <c:strRef>
              <c:f>Sheet6!$B$27:$D$27</c:f>
              <c:strCache>
                <c:ptCount val="3"/>
                <c:pt idx="0">
                  <c:v>Jail </c:v>
                </c:pt>
                <c:pt idx="1">
                  <c:v>Residential</c:v>
                </c:pt>
                <c:pt idx="2">
                  <c:v>Juvenile </c:v>
                </c:pt>
              </c:strCache>
            </c:strRef>
          </c:cat>
          <c:val>
            <c:numRef>
              <c:f>Sheet6!$B$30:$D$30</c:f>
              <c:numCache>
                <c:formatCode>0%</c:formatCode>
                <c:ptCount val="3"/>
                <c:pt idx="0">
                  <c:v>0.11</c:v>
                </c:pt>
                <c:pt idx="1">
                  <c:v>0.1</c:v>
                </c:pt>
                <c:pt idx="2">
                  <c:v>0.24</c:v>
                </c:pt>
              </c:numCache>
            </c:numRef>
          </c:val>
          <c:extLst>
            <c:ext xmlns:c16="http://schemas.microsoft.com/office/drawing/2014/chart" uri="{C3380CC4-5D6E-409C-BE32-E72D297353CC}">
              <c16:uniqueId val="{0000000B-7C30-482A-B024-63E67CC3991F}"/>
            </c:ext>
          </c:extLst>
        </c:ser>
        <c:dLbls>
          <c:showLegendKey val="0"/>
          <c:showVal val="0"/>
          <c:showCatName val="0"/>
          <c:showSerName val="0"/>
          <c:showPercent val="0"/>
          <c:showBubbleSize val="0"/>
        </c:dLbls>
        <c:gapWidth val="219"/>
        <c:overlap val="-27"/>
        <c:axId val="1332000288"/>
        <c:axId val="1332002848"/>
      </c:barChart>
      <c:catAx>
        <c:axId val="1332000288"/>
        <c:scaling>
          <c:orientation val="minMax"/>
        </c:scaling>
        <c:delete val="0"/>
        <c:axPos val="b"/>
        <c:numFmt formatCode="General" sourceLinked="1"/>
        <c:majorTickMark val="none"/>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000" b="0" i="0" u="none" strike="noStrike" kern="1200" baseline="0">
                <a:solidFill>
                  <a:schemeClr val="tx1"/>
                </a:solidFill>
                <a:latin typeface="Arial Narrow" panose="020B0606020202030204" pitchFamily="34" charset="0"/>
                <a:ea typeface="+mn-ea"/>
                <a:cs typeface="+mn-cs"/>
              </a:defRPr>
            </a:pPr>
            <a:endParaRPr lang="en-US"/>
          </a:p>
        </c:txPr>
        <c:crossAx val="1332002848"/>
        <c:crosses val="autoZero"/>
        <c:auto val="1"/>
        <c:lblAlgn val="ctr"/>
        <c:lblOffset val="100"/>
        <c:noMultiLvlLbl val="0"/>
      </c:catAx>
      <c:valAx>
        <c:axId val="1332002848"/>
        <c:scaling>
          <c:orientation val="minMax"/>
        </c:scaling>
        <c:delete val="0"/>
        <c:axPos val="l"/>
        <c:majorGridlines>
          <c:spPr>
            <a:ln w="9525" cap="flat" cmpd="sng" algn="ctr">
              <a:solidFill>
                <a:schemeClr val="bg1">
                  <a:lumMod val="75000"/>
                </a:schemeClr>
              </a:solidFill>
              <a:prstDash val="solid"/>
              <a:round/>
            </a:ln>
            <a:effectLst/>
          </c:spPr>
        </c:majorGridlines>
        <c:title>
          <c:tx>
            <c:rich>
              <a:bodyPr rot="-5400000" spcFirstLastPara="1" vertOverflow="ellipsis" vert="horz" wrap="square" anchor="ctr" anchorCtr="1"/>
              <a:lstStyle/>
              <a:p>
                <a:pPr>
                  <a:defRPr sz="1000" b="1" i="0" u="none" strike="noStrike" kern="1200" baseline="0">
                    <a:solidFill>
                      <a:schemeClr val="tx1"/>
                    </a:solidFill>
                    <a:latin typeface="Arial Narrow" panose="020B0606020202030204" pitchFamily="34" charset="0"/>
                    <a:ea typeface="+mn-ea"/>
                    <a:cs typeface="+mn-cs"/>
                  </a:defRPr>
                </a:pPr>
                <a:r>
                  <a:rPr lang="en-US" dirty="0"/>
                  <a:t>Percentage</a:t>
                </a:r>
              </a:p>
            </c:rich>
          </c:tx>
          <c:overlay val="0"/>
          <c:spPr>
            <a:noFill/>
            <a:ln>
              <a:noFill/>
            </a:ln>
            <a:effectLst/>
          </c:spPr>
          <c:txPr>
            <a:bodyPr rot="-5400000" spcFirstLastPara="1" vertOverflow="ellipsis" vert="horz" wrap="square" anchor="ctr" anchorCtr="1"/>
            <a:lstStyle/>
            <a:p>
              <a:pPr>
                <a:defRPr sz="1000" b="1" i="0" u="none" strike="noStrike" kern="1200" baseline="0">
                  <a:solidFill>
                    <a:schemeClr val="tx1"/>
                  </a:solidFill>
                  <a:latin typeface="Arial Narrow" panose="020B0606020202030204" pitchFamily="34" charset="0"/>
                  <a:ea typeface="+mn-ea"/>
                  <a:cs typeface="+mn-cs"/>
                </a:defRPr>
              </a:pPr>
              <a:endParaRPr lang="en-US"/>
            </a:p>
          </c:txPr>
        </c:title>
        <c:numFmt formatCode="0%" sourceLinked="1"/>
        <c:majorTickMark val="none"/>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000" b="0" i="0" u="none" strike="noStrike" kern="1200" baseline="0">
                <a:solidFill>
                  <a:schemeClr val="tx1"/>
                </a:solidFill>
                <a:latin typeface="Arial Narrow" panose="020B0606020202030204" pitchFamily="34" charset="0"/>
                <a:ea typeface="+mn-ea"/>
                <a:cs typeface="+mn-cs"/>
              </a:defRPr>
            </a:pPr>
            <a:endParaRPr lang="en-US"/>
          </a:p>
        </c:txPr>
        <c:crossAx val="1332000288"/>
        <c:crosses val="autoZero"/>
        <c:crossBetween val="between"/>
      </c:valAx>
      <c:spPr>
        <a:noFill/>
        <a:ln>
          <a:noFill/>
        </a:ln>
        <a:effectLst/>
      </c:spPr>
    </c:plotArea>
    <c:legend>
      <c:legendPos val="r"/>
      <c:layout>
        <c:manualLayout>
          <c:xMode val="edge"/>
          <c:yMode val="edge"/>
          <c:x val="0.71941475714412095"/>
          <c:y val="7.8194584651277502E-2"/>
          <c:w val="0.25624067356748897"/>
          <c:h val="0.22062857527424501"/>
        </c:manualLayout>
      </c:layout>
      <c:overlay val="1"/>
      <c:spPr>
        <a:solidFill>
          <a:schemeClr val="bg1"/>
        </a:solidFill>
        <a:ln>
          <a:noFill/>
        </a:ln>
        <a:effectLst/>
      </c:spPr>
      <c:txPr>
        <a:bodyPr rot="0" spcFirstLastPara="1" vertOverflow="ellipsis" vert="horz" wrap="square" anchor="ctr" anchorCtr="1"/>
        <a:lstStyle/>
        <a:p>
          <a:pPr>
            <a:defRPr sz="1000" b="0" i="0" u="none" strike="noStrike" kern="1200" baseline="0">
              <a:solidFill>
                <a:schemeClr val="tx1"/>
              </a:solidFill>
              <a:latin typeface="Arial Narrow" panose="020B0606020202030204" pitchFamily="34" charset="0"/>
              <a:ea typeface="+mn-ea"/>
              <a:cs typeface="+mn-cs"/>
            </a:defRPr>
          </a:pPr>
          <a:endParaRPr lang="en-US"/>
        </a:p>
      </c:txPr>
    </c:legend>
    <c:plotVisOnly val="1"/>
    <c:dispBlanksAs val="gap"/>
    <c:showDLblsOverMax val="0"/>
  </c:chart>
  <c:spPr>
    <a:noFill/>
    <a:ln w="9525" cap="flat" cmpd="sng" algn="ctr">
      <a:noFill/>
      <a:prstDash val="solid"/>
    </a:ln>
    <a:effectLst/>
  </c:spPr>
  <c:txPr>
    <a:bodyPr/>
    <a:lstStyle/>
    <a:p>
      <a:pPr>
        <a:defRPr>
          <a:latin typeface="Arial Narrow" panose="020B060602020203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110466913490375"/>
          <c:y val="2.9530741512591201E-2"/>
          <c:w val="0.88916864502659898"/>
          <c:h val="0.81269296887088305"/>
        </c:manualLayout>
      </c:layout>
      <c:barChart>
        <c:barDir val="col"/>
        <c:grouping val="clustered"/>
        <c:varyColors val="0"/>
        <c:ser>
          <c:idx val="0"/>
          <c:order val="0"/>
          <c:invertIfNegative val="0"/>
          <c:dLbls>
            <c:spPr>
              <a:noFill/>
              <a:ln>
                <a:noFill/>
              </a:ln>
              <a:effectLst/>
            </c:spPr>
            <c:txPr>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Sheet1!$A$1:$A$3</c:f>
              <c:strCache>
                <c:ptCount val="3"/>
                <c:pt idx="0">
                  <c:v>Successful Completers </c:v>
                </c:pt>
                <c:pt idx="1">
                  <c:v>Terminated Participants</c:v>
                </c:pt>
                <c:pt idx="2">
                  <c:v>Release, Transfer, Death, or Serious Injury </c:v>
                </c:pt>
              </c:strCache>
            </c:strRef>
          </c:cat>
          <c:val>
            <c:numRef>
              <c:f>Sheet1!$B$1:$B$3</c:f>
              <c:numCache>
                <c:formatCode>General</c:formatCode>
                <c:ptCount val="3"/>
                <c:pt idx="0">
                  <c:v>61</c:v>
                </c:pt>
                <c:pt idx="1">
                  <c:v>258</c:v>
                </c:pt>
                <c:pt idx="2">
                  <c:v>11</c:v>
                </c:pt>
              </c:numCache>
            </c:numRef>
          </c:val>
          <c:extLst>
            <c:ext xmlns:c16="http://schemas.microsoft.com/office/drawing/2014/chart" uri="{C3380CC4-5D6E-409C-BE32-E72D297353CC}">
              <c16:uniqueId val="{00000000-A612-4C10-9916-91285C012E21}"/>
            </c:ext>
          </c:extLst>
        </c:ser>
        <c:dLbls>
          <c:showLegendKey val="0"/>
          <c:showVal val="0"/>
          <c:showCatName val="0"/>
          <c:showSerName val="0"/>
          <c:showPercent val="0"/>
          <c:showBubbleSize val="0"/>
        </c:dLbls>
        <c:gapWidth val="150"/>
        <c:axId val="1260728912"/>
        <c:axId val="1260490672"/>
      </c:barChart>
      <c:catAx>
        <c:axId val="1260728912"/>
        <c:scaling>
          <c:orientation val="minMax"/>
        </c:scaling>
        <c:delete val="0"/>
        <c:axPos val="b"/>
        <c:numFmt formatCode="General" sourceLinked="0"/>
        <c:majorTickMark val="out"/>
        <c:minorTickMark val="none"/>
        <c:tickLblPos val="nextTo"/>
        <c:crossAx val="1260490672"/>
        <c:crosses val="autoZero"/>
        <c:auto val="1"/>
        <c:lblAlgn val="ctr"/>
        <c:lblOffset val="100"/>
        <c:noMultiLvlLbl val="0"/>
      </c:catAx>
      <c:valAx>
        <c:axId val="1260490672"/>
        <c:scaling>
          <c:orientation val="minMax"/>
        </c:scaling>
        <c:delete val="0"/>
        <c:axPos val="l"/>
        <c:majorGridlines>
          <c:spPr>
            <a:ln>
              <a:solidFill>
                <a:schemeClr val="bg1">
                  <a:lumMod val="65000"/>
                </a:schemeClr>
              </a:solidFill>
            </a:ln>
          </c:spPr>
        </c:majorGridlines>
        <c:title>
          <c:tx>
            <c:rich>
              <a:bodyPr/>
              <a:lstStyle/>
              <a:p>
                <a:pPr>
                  <a:defRPr/>
                </a:pPr>
                <a:r>
                  <a:rPr lang="en-US" dirty="0"/>
                  <a:t>Number of Participants</a:t>
                </a:r>
              </a:p>
            </c:rich>
          </c:tx>
          <c:layout>
            <c:manualLayout>
              <c:xMode val="edge"/>
              <c:yMode val="edge"/>
              <c:x val="1.8464624212290202E-2"/>
              <c:y val="0.24284054436562799"/>
            </c:manualLayout>
          </c:layout>
          <c:overlay val="0"/>
        </c:title>
        <c:numFmt formatCode="General" sourceLinked="1"/>
        <c:majorTickMark val="out"/>
        <c:minorTickMark val="none"/>
        <c:tickLblPos val="nextTo"/>
        <c:crossAx val="1260728912"/>
        <c:crosses val="autoZero"/>
        <c:crossBetween val="between"/>
      </c:valAx>
    </c:plotArea>
    <c:plotVisOnly val="1"/>
    <c:dispBlanksAs val="gap"/>
    <c:showDLblsOverMax val="0"/>
  </c:chart>
  <c:spPr>
    <a:ln>
      <a:noFill/>
    </a:ln>
  </c:spPr>
  <c:txPr>
    <a:bodyPr/>
    <a:lstStyle/>
    <a:p>
      <a:pPr>
        <a:defRPr>
          <a:latin typeface="Arial Narrow" panose="020B0606020202030204" pitchFamily="34" charset="0"/>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barChart>
        <c:barDir val="col"/>
        <c:grouping val="clustered"/>
        <c:varyColors val="0"/>
        <c:ser>
          <c:idx val="0"/>
          <c:order val="0"/>
          <c:tx>
            <c:strRef>
              <c:f>Sheet1!$A$24</c:f>
              <c:strCache>
                <c:ptCount val="1"/>
                <c:pt idx="0">
                  <c:v>3 Months </c:v>
                </c:pt>
              </c:strCache>
            </c:strRef>
          </c:tx>
          <c:spPr>
            <a:solidFill>
              <a:schemeClr val="accent6">
                <a:shade val="58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Sheet1!$B$23:$E$23</c:f>
              <c:strCache>
                <c:ptCount val="4"/>
                <c:pt idx="0">
                  <c:v>Jail (N=43)</c:v>
                </c:pt>
                <c:pt idx="1">
                  <c:v>Prison (N=42)</c:v>
                </c:pt>
                <c:pt idx="2">
                  <c:v>Juvenile (N=9)</c:v>
                </c:pt>
                <c:pt idx="3">
                  <c:v>Aftercare (N=14)</c:v>
                </c:pt>
              </c:strCache>
            </c:strRef>
          </c:cat>
          <c:val>
            <c:numRef>
              <c:f>Sheet1!$B$24:$E$24</c:f>
              <c:numCache>
                <c:formatCode>0</c:formatCode>
                <c:ptCount val="4"/>
                <c:pt idx="0">
                  <c:v>53</c:v>
                </c:pt>
                <c:pt idx="1">
                  <c:v>4</c:v>
                </c:pt>
                <c:pt idx="2">
                  <c:v>37</c:v>
                </c:pt>
                <c:pt idx="3">
                  <c:v>8</c:v>
                </c:pt>
              </c:numCache>
            </c:numRef>
          </c:val>
          <c:extLst>
            <c:ext xmlns:c16="http://schemas.microsoft.com/office/drawing/2014/chart" uri="{C3380CC4-5D6E-409C-BE32-E72D297353CC}">
              <c16:uniqueId val="{00000000-2268-4CE8-A55E-4AD84B1D9A20}"/>
            </c:ext>
          </c:extLst>
        </c:ser>
        <c:ser>
          <c:idx val="1"/>
          <c:order val="1"/>
          <c:tx>
            <c:strRef>
              <c:f>Sheet1!$A$25</c:f>
              <c:strCache>
                <c:ptCount val="1"/>
                <c:pt idx="0">
                  <c:v>4 to 6 Months </c:v>
                </c:pt>
              </c:strCache>
            </c:strRef>
          </c:tx>
          <c:spPr>
            <a:solidFill>
              <a:schemeClr val="accent6">
                <a:shade val="86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Sheet1!$B$23:$E$23</c:f>
              <c:strCache>
                <c:ptCount val="4"/>
                <c:pt idx="0">
                  <c:v>Jail (N=43)</c:v>
                </c:pt>
                <c:pt idx="1">
                  <c:v>Prison (N=42)</c:v>
                </c:pt>
                <c:pt idx="2">
                  <c:v>Juvenile (N=9)</c:v>
                </c:pt>
                <c:pt idx="3">
                  <c:v>Aftercare (N=14)</c:v>
                </c:pt>
              </c:strCache>
            </c:strRef>
          </c:cat>
          <c:val>
            <c:numRef>
              <c:f>Sheet1!$B$25:$E$25</c:f>
              <c:numCache>
                <c:formatCode>0</c:formatCode>
                <c:ptCount val="4"/>
                <c:pt idx="0">
                  <c:v>37</c:v>
                </c:pt>
                <c:pt idx="1">
                  <c:v>32</c:v>
                </c:pt>
                <c:pt idx="2">
                  <c:v>24</c:v>
                </c:pt>
                <c:pt idx="3">
                  <c:v>80</c:v>
                </c:pt>
              </c:numCache>
            </c:numRef>
          </c:val>
          <c:extLst>
            <c:ext xmlns:c16="http://schemas.microsoft.com/office/drawing/2014/chart" uri="{C3380CC4-5D6E-409C-BE32-E72D297353CC}">
              <c16:uniqueId val="{00000001-2268-4CE8-A55E-4AD84B1D9A20}"/>
            </c:ext>
          </c:extLst>
        </c:ser>
        <c:ser>
          <c:idx val="2"/>
          <c:order val="2"/>
          <c:tx>
            <c:strRef>
              <c:f>Sheet1!$A$26</c:f>
              <c:strCache>
                <c:ptCount val="1"/>
                <c:pt idx="0">
                  <c:v>7 to 9 Months</c:v>
                </c:pt>
              </c:strCache>
            </c:strRef>
          </c:tx>
          <c:spPr>
            <a:solidFill>
              <a:schemeClr val="accent6">
                <a:tint val="86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Sheet1!$B$23:$E$23</c:f>
              <c:strCache>
                <c:ptCount val="4"/>
                <c:pt idx="0">
                  <c:v>Jail (N=43)</c:v>
                </c:pt>
                <c:pt idx="1">
                  <c:v>Prison (N=42)</c:v>
                </c:pt>
                <c:pt idx="2">
                  <c:v>Juvenile (N=9)</c:v>
                </c:pt>
                <c:pt idx="3">
                  <c:v>Aftercare (N=14)</c:v>
                </c:pt>
              </c:strCache>
            </c:strRef>
          </c:cat>
          <c:val>
            <c:numRef>
              <c:f>Sheet1!$B$26:$E$26</c:f>
              <c:numCache>
                <c:formatCode>0</c:formatCode>
                <c:ptCount val="4"/>
                <c:pt idx="0">
                  <c:v>7</c:v>
                </c:pt>
                <c:pt idx="1">
                  <c:v>42</c:v>
                </c:pt>
                <c:pt idx="2">
                  <c:v>33</c:v>
                </c:pt>
                <c:pt idx="3">
                  <c:v>4</c:v>
                </c:pt>
              </c:numCache>
            </c:numRef>
          </c:val>
          <c:extLst>
            <c:ext xmlns:c16="http://schemas.microsoft.com/office/drawing/2014/chart" uri="{C3380CC4-5D6E-409C-BE32-E72D297353CC}">
              <c16:uniqueId val="{00000002-2268-4CE8-A55E-4AD84B1D9A20}"/>
            </c:ext>
          </c:extLst>
        </c:ser>
        <c:ser>
          <c:idx val="3"/>
          <c:order val="3"/>
          <c:tx>
            <c:strRef>
              <c:f>Sheet1!$A$27</c:f>
              <c:strCache>
                <c:ptCount val="1"/>
                <c:pt idx="0">
                  <c:v>10 or More Months </c:v>
                </c:pt>
              </c:strCache>
            </c:strRef>
          </c:tx>
          <c:spPr>
            <a:solidFill>
              <a:schemeClr val="accent6">
                <a:tint val="58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Sheet1!$B$23:$E$23</c:f>
              <c:strCache>
                <c:ptCount val="4"/>
                <c:pt idx="0">
                  <c:v>Jail (N=43)</c:v>
                </c:pt>
                <c:pt idx="1">
                  <c:v>Prison (N=42)</c:v>
                </c:pt>
                <c:pt idx="2">
                  <c:v>Juvenile (N=9)</c:v>
                </c:pt>
                <c:pt idx="3">
                  <c:v>Aftercare (N=14)</c:v>
                </c:pt>
              </c:strCache>
            </c:strRef>
          </c:cat>
          <c:val>
            <c:numRef>
              <c:f>Sheet1!$B$27:$E$27</c:f>
              <c:numCache>
                <c:formatCode>0</c:formatCode>
                <c:ptCount val="4"/>
                <c:pt idx="0">
                  <c:v>3</c:v>
                </c:pt>
                <c:pt idx="1">
                  <c:v>22</c:v>
                </c:pt>
                <c:pt idx="2">
                  <c:v>6</c:v>
                </c:pt>
                <c:pt idx="3">
                  <c:v>8</c:v>
                </c:pt>
              </c:numCache>
            </c:numRef>
          </c:val>
          <c:extLst>
            <c:ext xmlns:c16="http://schemas.microsoft.com/office/drawing/2014/chart" uri="{C3380CC4-5D6E-409C-BE32-E72D297353CC}">
              <c16:uniqueId val="{00000003-2268-4CE8-A55E-4AD84B1D9A20}"/>
            </c:ext>
          </c:extLst>
        </c:ser>
        <c:dLbls>
          <c:showLegendKey val="0"/>
          <c:showVal val="0"/>
          <c:showCatName val="0"/>
          <c:showSerName val="0"/>
          <c:showPercent val="0"/>
          <c:showBubbleSize val="0"/>
        </c:dLbls>
        <c:gapWidth val="219"/>
        <c:overlap val="-27"/>
        <c:axId val="1260685952"/>
        <c:axId val="1260632544"/>
      </c:barChart>
      <c:catAx>
        <c:axId val="1260685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60632544"/>
        <c:crosses val="autoZero"/>
        <c:auto val="1"/>
        <c:lblAlgn val="ctr"/>
        <c:lblOffset val="100"/>
        <c:noMultiLvlLbl val="0"/>
      </c:catAx>
      <c:valAx>
        <c:axId val="126063254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t>Percentage</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606859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col"/>
        <c:grouping val="clustered"/>
        <c:varyColors val="0"/>
        <c:ser>
          <c:idx val="0"/>
          <c:order val="0"/>
          <c:tx>
            <c:strRef>
              <c:f>Sheet1!$A$2</c:f>
              <c:strCache>
                <c:ptCount val="1"/>
                <c:pt idx="0">
                  <c:v>0 to 3 Months </c:v>
                </c:pt>
              </c:strCache>
            </c:strRef>
          </c:tx>
          <c:spPr>
            <a:solidFill>
              <a:schemeClr val="accent1">
                <a:shade val="58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8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Sheet1!$B$1:$E$1</c:f>
              <c:strCache>
                <c:ptCount val="4"/>
                <c:pt idx="0">
                  <c:v>Jail (N=42)</c:v>
                </c:pt>
                <c:pt idx="1">
                  <c:v>Prison (N=43)</c:v>
                </c:pt>
                <c:pt idx="2">
                  <c:v>Juvenile (N=9)</c:v>
                </c:pt>
                <c:pt idx="3">
                  <c:v>Aftercare (N=14)</c:v>
                </c:pt>
              </c:strCache>
            </c:strRef>
          </c:cat>
          <c:val>
            <c:numRef>
              <c:f>Sheet1!$B$2:$E$2</c:f>
              <c:numCache>
                <c:formatCode>General</c:formatCode>
                <c:ptCount val="4"/>
                <c:pt idx="0">
                  <c:v>82</c:v>
                </c:pt>
                <c:pt idx="1">
                  <c:v>52</c:v>
                </c:pt>
                <c:pt idx="2">
                  <c:v>58</c:v>
                </c:pt>
                <c:pt idx="3">
                  <c:v>96</c:v>
                </c:pt>
              </c:numCache>
            </c:numRef>
          </c:val>
          <c:extLst>
            <c:ext xmlns:c16="http://schemas.microsoft.com/office/drawing/2014/chart" uri="{C3380CC4-5D6E-409C-BE32-E72D297353CC}">
              <c16:uniqueId val="{00000000-7537-41C8-A907-22676F5EAA48}"/>
            </c:ext>
          </c:extLst>
        </c:ser>
        <c:ser>
          <c:idx val="1"/>
          <c:order val="1"/>
          <c:tx>
            <c:strRef>
              <c:f>Sheet1!$A$3</c:f>
              <c:strCache>
                <c:ptCount val="1"/>
                <c:pt idx="0">
                  <c:v>4 to 6 Months </c:v>
                </c:pt>
              </c:strCache>
            </c:strRef>
          </c:tx>
          <c:spPr>
            <a:solidFill>
              <a:schemeClr val="accent1">
                <a:shade val="86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Sheet1!$B$1:$E$1</c:f>
              <c:strCache>
                <c:ptCount val="4"/>
                <c:pt idx="0">
                  <c:v>Jail (N=42)</c:v>
                </c:pt>
                <c:pt idx="1">
                  <c:v>Prison (N=43)</c:v>
                </c:pt>
                <c:pt idx="2">
                  <c:v>Juvenile (N=9)</c:v>
                </c:pt>
                <c:pt idx="3">
                  <c:v>Aftercare (N=14)</c:v>
                </c:pt>
              </c:strCache>
            </c:strRef>
          </c:cat>
          <c:val>
            <c:numRef>
              <c:f>Sheet1!$B$3:$E$3</c:f>
              <c:numCache>
                <c:formatCode>General</c:formatCode>
                <c:ptCount val="4"/>
                <c:pt idx="0">
                  <c:v>12</c:v>
                </c:pt>
                <c:pt idx="1">
                  <c:v>33</c:v>
                </c:pt>
                <c:pt idx="2">
                  <c:v>20</c:v>
                </c:pt>
                <c:pt idx="3">
                  <c:v>2</c:v>
                </c:pt>
              </c:numCache>
            </c:numRef>
          </c:val>
          <c:extLst>
            <c:ext xmlns:c16="http://schemas.microsoft.com/office/drawing/2014/chart" uri="{C3380CC4-5D6E-409C-BE32-E72D297353CC}">
              <c16:uniqueId val="{00000001-7537-41C8-A907-22676F5EAA48}"/>
            </c:ext>
          </c:extLst>
        </c:ser>
        <c:ser>
          <c:idx val="2"/>
          <c:order val="2"/>
          <c:tx>
            <c:strRef>
              <c:f>Sheet1!$A$4</c:f>
              <c:strCache>
                <c:ptCount val="1"/>
                <c:pt idx="0">
                  <c:v>7 to 9 Months</c:v>
                </c:pt>
              </c:strCache>
            </c:strRef>
          </c:tx>
          <c:spPr>
            <a:solidFill>
              <a:schemeClr val="accent1">
                <a:tint val="86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Sheet1!$B$1:$E$1</c:f>
              <c:strCache>
                <c:ptCount val="4"/>
                <c:pt idx="0">
                  <c:v>Jail (N=42)</c:v>
                </c:pt>
                <c:pt idx="1">
                  <c:v>Prison (N=43)</c:v>
                </c:pt>
                <c:pt idx="2">
                  <c:v>Juvenile (N=9)</c:v>
                </c:pt>
                <c:pt idx="3">
                  <c:v>Aftercare (N=14)</c:v>
                </c:pt>
              </c:strCache>
            </c:strRef>
          </c:cat>
          <c:val>
            <c:numRef>
              <c:f>Sheet1!$B$4:$E$4</c:f>
              <c:numCache>
                <c:formatCode>General</c:formatCode>
                <c:ptCount val="4"/>
                <c:pt idx="0">
                  <c:v>4</c:v>
                </c:pt>
                <c:pt idx="1">
                  <c:v>11</c:v>
                </c:pt>
                <c:pt idx="2">
                  <c:v>18</c:v>
                </c:pt>
                <c:pt idx="3">
                  <c:v>2</c:v>
                </c:pt>
              </c:numCache>
            </c:numRef>
          </c:val>
          <c:extLst>
            <c:ext xmlns:c16="http://schemas.microsoft.com/office/drawing/2014/chart" uri="{C3380CC4-5D6E-409C-BE32-E72D297353CC}">
              <c16:uniqueId val="{00000002-7537-41C8-A907-22676F5EAA48}"/>
            </c:ext>
          </c:extLst>
        </c:ser>
        <c:ser>
          <c:idx val="3"/>
          <c:order val="3"/>
          <c:tx>
            <c:strRef>
              <c:f>Sheet1!$A$5</c:f>
              <c:strCache>
                <c:ptCount val="1"/>
                <c:pt idx="0">
                  <c:v>10 or More Months </c:v>
                </c:pt>
              </c:strCache>
            </c:strRef>
          </c:tx>
          <c:spPr>
            <a:solidFill>
              <a:schemeClr val="accent1">
                <a:tint val="58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Sheet1!$B$1:$E$1</c:f>
              <c:strCache>
                <c:ptCount val="4"/>
                <c:pt idx="0">
                  <c:v>Jail (N=42)</c:v>
                </c:pt>
                <c:pt idx="1">
                  <c:v>Prison (N=43)</c:v>
                </c:pt>
                <c:pt idx="2">
                  <c:v>Juvenile (N=9)</c:v>
                </c:pt>
                <c:pt idx="3">
                  <c:v>Aftercare (N=14)</c:v>
                </c:pt>
              </c:strCache>
            </c:strRef>
          </c:cat>
          <c:val>
            <c:numRef>
              <c:f>Sheet1!$B$5:$E$5</c:f>
              <c:numCache>
                <c:formatCode>General</c:formatCode>
                <c:ptCount val="4"/>
                <c:pt idx="0">
                  <c:v>2</c:v>
                </c:pt>
                <c:pt idx="1">
                  <c:v>4</c:v>
                </c:pt>
                <c:pt idx="2">
                  <c:v>4</c:v>
                </c:pt>
                <c:pt idx="3">
                  <c:v>0</c:v>
                </c:pt>
              </c:numCache>
            </c:numRef>
          </c:val>
          <c:extLst>
            <c:ext xmlns:c16="http://schemas.microsoft.com/office/drawing/2014/chart" uri="{C3380CC4-5D6E-409C-BE32-E72D297353CC}">
              <c16:uniqueId val="{00000003-7537-41C8-A907-22676F5EAA48}"/>
            </c:ext>
          </c:extLst>
        </c:ser>
        <c:dLbls>
          <c:showLegendKey val="0"/>
          <c:showVal val="0"/>
          <c:showCatName val="0"/>
          <c:showSerName val="0"/>
          <c:showPercent val="0"/>
          <c:showBubbleSize val="0"/>
        </c:dLbls>
        <c:gapWidth val="219"/>
        <c:overlap val="-27"/>
        <c:axId val="1327096528"/>
        <c:axId val="1327465984"/>
      </c:barChart>
      <c:catAx>
        <c:axId val="13270965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27465984"/>
        <c:crosses val="autoZero"/>
        <c:auto val="1"/>
        <c:lblAlgn val="ctr"/>
        <c:lblOffset val="100"/>
        <c:noMultiLvlLbl val="0"/>
      </c:catAx>
      <c:valAx>
        <c:axId val="1327465984"/>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t>Percentage</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270965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4">
  <a:schemeClr val="accent1"/>
</cs:colorStyle>
</file>

<file path=ppt/charts/colors2.xml><?xml version="1.0" encoding="utf-8"?>
<cs:colorStyle xmlns:cs="http://schemas.microsoft.com/office/drawing/2012/chartStyle" xmlns:a="http://schemas.openxmlformats.org/drawingml/2006/main" meth="withinLinear" id="19">
  <a:schemeClr val="accent6"/>
</cs:colorStyle>
</file>

<file path=ppt/charts/colors3.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118">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3">
      <cs:styleClr val="auto"/>
    </cs:fillRef>
    <cs:effectRef idx="2">
      <a:schemeClr val="dk1"/>
    </cs:effectRef>
    <cs:fontRef idx="minor">
      <a:schemeClr val="tx1"/>
    </cs:fontRef>
  </cs:dataPoint>
  <cs:dataPoint3D>
    <cs:lnRef idx="0"/>
    <cs:fillRef idx="3">
      <cs:styleClr val="auto"/>
    </cs:fillRef>
    <cs:effectRef idx="2">
      <a:schemeClr val="dk1"/>
    </cs:effectRef>
    <cs:fontRef idx="minor">
      <a:schemeClr val="tx1"/>
    </cs:fontRef>
  </cs:dataPoint3D>
  <cs:dataPointLine>
    <cs:lnRef idx="1">
      <cs:styleClr val="auto"/>
    </cs:lnRef>
    <cs:lineWidthScale>5</cs:lineWidthScale>
    <cs:fillRef idx="0"/>
    <cs:effectRef idx="0"/>
    <cs:fontRef idx="minor">
      <a:schemeClr val="tx1"/>
    </cs:fontRef>
    <cs:spPr>
      <a:ln cap="rnd">
        <a:round/>
      </a:ln>
    </cs:spPr>
  </cs:dataPointLine>
  <cs:dataPointMarker>
    <cs:lnRef idx="1">
      <cs:styleClr val="auto"/>
    </cs:lnRef>
    <cs:fillRef idx="3">
      <cs:styleClr val="auto"/>
    </cs:fillRef>
    <cs:effectRef idx="2">
      <a:schemeClr val="dk1"/>
    </cs:effectRef>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0"/>
    <cs:fillRef idx="3">
      <a:schemeClr val="dk1">
        <a:tint val="95000"/>
      </a:schemeClr>
    </cs:fillRef>
    <cs:effectRef idx="2">
      <a:schemeClr val="dk1"/>
    </cs:effectRef>
    <cs:fontRef idx="minor">
      <a:schemeClr val="tx1"/>
    </cs:fontRef>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0"/>
    <cs:fillRef idx="3">
      <a:schemeClr val="dk1">
        <a:tint val="5000"/>
      </a:schemeClr>
    </cs:fillRef>
    <cs:effectRef idx="2">
      <a:schemeClr val="dk1"/>
    </cs:effectRef>
    <cs:fontRef idx="minor">
      <a:schemeClr val="tx1"/>
    </cs:fontRef>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CA6F5B4-7EF2-4BF0-AADA-218C3A566847}"/>
              </a:ext>
            </a:extLst>
          </p:cNvPr>
          <p:cNvSpPr>
            <a:spLocks noGrp="1"/>
          </p:cNvSpPr>
          <p:nvPr>
            <p:ph type="hdr" sz="quarter"/>
          </p:nvPr>
        </p:nvSpPr>
        <p:spPr>
          <a:xfrm>
            <a:off x="0" y="0"/>
            <a:ext cx="3037840" cy="466435"/>
          </a:xfrm>
          <a:prstGeom prst="rect">
            <a:avLst/>
          </a:prstGeom>
        </p:spPr>
        <p:txBody>
          <a:bodyPr vert="horz" lIns="93175" tIns="46587" rIns="93175" bIns="46587" rtlCol="0"/>
          <a:lstStyle>
            <a:lvl1pPr algn="l">
              <a:defRPr sz="1200"/>
            </a:lvl1pPr>
          </a:lstStyle>
          <a:p>
            <a:endParaRPr lang="en-US"/>
          </a:p>
        </p:txBody>
      </p:sp>
      <p:sp>
        <p:nvSpPr>
          <p:cNvPr id="3" name="Date Placeholder 2">
            <a:extLst>
              <a:ext uri="{FF2B5EF4-FFF2-40B4-BE49-F238E27FC236}">
                <a16:creationId xmlns:a16="http://schemas.microsoft.com/office/drawing/2014/main" id="{6AD22614-B27D-4EBA-9F13-2AFCFD9F576C}"/>
              </a:ext>
            </a:extLst>
          </p:cNvPr>
          <p:cNvSpPr>
            <a:spLocks noGrp="1"/>
          </p:cNvSpPr>
          <p:nvPr>
            <p:ph type="dt" sz="quarter" idx="1"/>
          </p:nvPr>
        </p:nvSpPr>
        <p:spPr>
          <a:xfrm>
            <a:off x="3970939" y="0"/>
            <a:ext cx="3037840" cy="466435"/>
          </a:xfrm>
          <a:prstGeom prst="rect">
            <a:avLst/>
          </a:prstGeom>
        </p:spPr>
        <p:txBody>
          <a:bodyPr vert="horz" lIns="93175" tIns="46587" rIns="93175" bIns="46587" rtlCol="0"/>
          <a:lstStyle>
            <a:lvl1pPr algn="r">
              <a:defRPr sz="1200"/>
            </a:lvl1pPr>
          </a:lstStyle>
          <a:p>
            <a:fld id="{A5F93554-C7EB-4D67-8DCB-C5A4085E352A}" type="datetimeFigureOut">
              <a:rPr lang="en-US" smtClean="0"/>
              <a:t>7/18/2017</a:t>
            </a:fld>
            <a:endParaRPr lang="en-US"/>
          </a:p>
        </p:txBody>
      </p:sp>
      <p:sp>
        <p:nvSpPr>
          <p:cNvPr id="4" name="Footer Placeholder 3">
            <a:extLst>
              <a:ext uri="{FF2B5EF4-FFF2-40B4-BE49-F238E27FC236}">
                <a16:creationId xmlns:a16="http://schemas.microsoft.com/office/drawing/2014/main" id="{95EF3CAE-404E-4DB5-B622-6F273096B479}"/>
              </a:ext>
            </a:extLst>
          </p:cNvPr>
          <p:cNvSpPr>
            <a:spLocks noGrp="1"/>
          </p:cNvSpPr>
          <p:nvPr>
            <p:ph type="ftr" sz="quarter" idx="2"/>
          </p:nvPr>
        </p:nvSpPr>
        <p:spPr>
          <a:xfrm>
            <a:off x="0" y="8829968"/>
            <a:ext cx="3037840" cy="466434"/>
          </a:xfrm>
          <a:prstGeom prst="rect">
            <a:avLst/>
          </a:prstGeom>
        </p:spPr>
        <p:txBody>
          <a:bodyPr vert="horz" lIns="93175" tIns="46587" rIns="93175" bIns="46587"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8FA7878-7BBA-43A1-A7DB-DCE52400E1B9}"/>
              </a:ext>
            </a:extLst>
          </p:cNvPr>
          <p:cNvSpPr>
            <a:spLocks noGrp="1"/>
          </p:cNvSpPr>
          <p:nvPr>
            <p:ph type="sldNum" sz="quarter" idx="3"/>
          </p:nvPr>
        </p:nvSpPr>
        <p:spPr>
          <a:xfrm>
            <a:off x="3970939" y="8829968"/>
            <a:ext cx="3037840" cy="466434"/>
          </a:xfrm>
          <a:prstGeom prst="rect">
            <a:avLst/>
          </a:prstGeom>
        </p:spPr>
        <p:txBody>
          <a:bodyPr vert="horz" lIns="93175" tIns="46587" rIns="93175" bIns="46587" rtlCol="0" anchor="b"/>
          <a:lstStyle>
            <a:lvl1pPr algn="r">
              <a:defRPr sz="1200"/>
            </a:lvl1pPr>
          </a:lstStyle>
          <a:p>
            <a:fld id="{9D72913E-03AD-4B13-A96D-7F4804CADC5D}" type="slidenum">
              <a:rPr lang="en-US" smtClean="0"/>
              <a:t>‹#›</a:t>
            </a:fld>
            <a:endParaRPr lang="en-US"/>
          </a:p>
        </p:txBody>
      </p:sp>
    </p:spTree>
    <p:extLst>
      <p:ext uri="{BB962C8B-B14F-4D97-AF65-F5344CB8AC3E}">
        <p14:creationId xmlns:p14="http://schemas.microsoft.com/office/powerpoint/2010/main" val="14415155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7" rIns="93175" bIns="46587" rtlCol="0"/>
          <a:lstStyle>
            <a:lvl1pPr algn="l">
              <a:defRPr sz="1200"/>
            </a:lvl1pPr>
          </a:lstStyle>
          <a:p>
            <a:endParaRPr lang="en-US"/>
          </a:p>
        </p:txBody>
      </p:sp>
      <p:sp>
        <p:nvSpPr>
          <p:cNvPr id="3" name="Date Placeholder 2"/>
          <p:cNvSpPr>
            <a:spLocks noGrp="1"/>
          </p:cNvSpPr>
          <p:nvPr>
            <p:ph type="dt" idx="1"/>
          </p:nvPr>
        </p:nvSpPr>
        <p:spPr>
          <a:xfrm>
            <a:off x="3970939" y="0"/>
            <a:ext cx="3037840" cy="464820"/>
          </a:xfrm>
          <a:prstGeom prst="rect">
            <a:avLst/>
          </a:prstGeom>
        </p:spPr>
        <p:txBody>
          <a:bodyPr vert="horz" lIns="93175" tIns="46587" rIns="93175" bIns="46587" rtlCol="0"/>
          <a:lstStyle>
            <a:lvl1pPr algn="r">
              <a:defRPr sz="1200"/>
            </a:lvl1pPr>
          </a:lstStyle>
          <a:p>
            <a:fld id="{BE49785F-AEC9-4CAF-8147-E59A22856DC5}" type="datetimeFigureOut">
              <a:rPr lang="en-US" smtClean="0"/>
              <a:t>7/18/2017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5" tIns="46587" rIns="93175" bIns="46587" rtlCol="0" anchor="ctr"/>
          <a:lstStyle/>
          <a:p>
            <a:endParaRPr lang="en-US"/>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5" tIns="46587" rIns="93175" bIns="4658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5" tIns="46587" rIns="93175" bIns="46587"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175" tIns="46587" rIns="93175" bIns="46587" rtlCol="0" anchor="b"/>
          <a:lstStyle>
            <a:lvl1pPr algn="r">
              <a:defRPr sz="1200"/>
            </a:lvl1pPr>
          </a:lstStyle>
          <a:p>
            <a:fld id="{88D7AFB4-6AE2-405B-84EC-60E187CE7000}" type="slidenum">
              <a:rPr lang="en-US" smtClean="0"/>
              <a:t>‹#›</a:t>
            </a:fld>
            <a:endParaRPr lang="en-US"/>
          </a:p>
        </p:txBody>
      </p:sp>
    </p:spTree>
    <p:extLst>
      <p:ext uri="{BB962C8B-B14F-4D97-AF65-F5344CB8AC3E}">
        <p14:creationId xmlns:p14="http://schemas.microsoft.com/office/powerpoint/2010/main" val="5367550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D24EFB-9AAE-4E7D-8EBD-69E13AFA1BA2}" type="slidenum">
              <a:rPr lang="en-US" smtClean="0"/>
              <a:t>1</a:t>
            </a:fld>
            <a:endParaRPr lang="en-US"/>
          </a:p>
        </p:txBody>
      </p:sp>
    </p:spTree>
    <p:extLst>
      <p:ext uri="{BB962C8B-B14F-4D97-AF65-F5344CB8AC3E}">
        <p14:creationId xmlns:p14="http://schemas.microsoft.com/office/powerpoint/2010/main" val="35928350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44" eaLnBrk="0" fontAlgn="base" hangingPunct="0">
              <a:spcBef>
                <a:spcPct val="30000"/>
              </a:spcBef>
              <a:spcAft>
                <a:spcPct val="0"/>
              </a:spcAft>
              <a:defRPr/>
            </a:pPr>
            <a:r>
              <a:rPr lang="en-US" dirty="0"/>
              <a:t>We perform data</a:t>
            </a:r>
            <a:r>
              <a:rPr lang="en-US" baseline="0" dirty="0"/>
              <a:t> validation checks after each data entry period closes – you may be contacted if we find inconsistent data or if we have a question or want to confirm one of your responses. We then use the data in a variety of ways, as you see here. So if you hear from us with a question, it is simply because we are trying to ensure that the data are accurate and valid so that we can be confident that we are basing these various reports on high quality data.</a:t>
            </a:r>
          </a:p>
          <a:p>
            <a:endParaRPr lang="en-US" dirty="0"/>
          </a:p>
        </p:txBody>
      </p:sp>
      <p:sp>
        <p:nvSpPr>
          <p:cNvPr id="4" name="Slide Number Placeholder 3"/>
          <p:cNvSpPr>
            <a:spLocks noGrp="1"/>
          </p:cNvSpPr>
          <p:nvPr>
            <p:ph type="sldNum" sz="quarter" idx="10"/>
          </p:nvPr>
        </p:nvSpPr>
        <p:spPr/>
        <p:txBody>
          <a:bodyPr/>
          <a:lstStyle/>
          <a:p>
            <a:pPr defTabSz="931744" fontAlgn="base">
              <a:spcBef>
                <a:spcPct val="0"/>
              </a:spcBef>
              <a:spcAft>
                <a:spcPct val="0"/>
              </a:spcAft>
              <a:defRPr/>
            </a:pPr>
            <a:fld id="{340B9841-3AE3-48D3-AA2D-6044BEA193A6}" type="slidenum">
              <a:rPr lang="en-US">
                <a:solidFill>
                  <a:srgbClr val="000000"/>
                </a:solidFill>
                <a:latin typeface="Arial" charset="0"/>
              </a:rPr>
              <a:pPr defTabSz="931744" fontAlgn="base">
                <a:spcBef>
                  <a:spcPct val="0"/>
                </a:spcBef>
                <a:spcAft>
                  <a:spcPct val="0"/>
                </a:spcAft>
                <a:defRPr/>
              </a:pPr>
              <a:t>15</a:t>
            </a:fld>
            <a:endParaRPr lang="en-US" dirty="0">
              <a:solidFill>
                <a:srgbClr val="000000"/>
              </a:solidFill>
              <a:latin typeface="Arial" charset="0"/>
            </a:endParaRPr>
          </a:p>
        </p:txBody>
      </p:sp>
    </p:spTree>
    <p:extLst>
      <p:ext uri="{BB962C8B-B14F-4D97-AF65-F5344CB8AC3E}">
        <p14:creationId xmlns:p14="http://schemas.microsoft.com/office/powerpoint/2010/main" val="42421371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223"/>
              </a:spcAft>
            </a:pPr>
            <a:r>
              <a:rPr lang="en-US" dirty="0"/>
              <a:t>One-on-one comparisons with other similar sites</a:t>
            </a:r>
          </a:p>
          <a:p>
            <a:pPr>
              <a:spcAft>
                <a:spcPts val="1223"/>
              </a:spcAft>
            </a:pPr>
            <a:r>
              <a:rPr lang="en-US" dirty="0"/>
              <a:t>Find areas for improvement</a:t>
            </a:r>
          </a:p>
          <a:p>
            <a:pPr>
              <a:spcAft>
                <a:spcPts val="1223"/>
              </a:spcAft>
            </a:pPr>
            <a:r>
              <a:rPr lang="en-US" dirty="0"/>
              <a:t>Share with your team and external stakeholders to show your program progress</a:t>
            </a:r>
          </a:p>
          <a:p>
            <a:pPr>
              <a:spcAft>
                <a:spcPts val="1223"/>
              </a:spcAft>
            </a:pPr>
            <a:r>
              <a:rPr lang="en-US" dirty="0"/>
              <a:t>Use as a quick overview of the RSAT program to inform newcomers about RSAT</a:t>
            </a:r>
          </a:p>
          <a:p>
            <a:endParaRPr lang="en-US" dirty="0"/>
          </a:p>
        </p:txBody>
      </p:sp>
      <p:sp>
        <p:nvSpPr>
          <p:cNvPr id="4" name="Slide Number Placeholder 3"/>
          <p:cNvSpPr>
            <a:spLocks noGrp="1"/>
          </p:cNvSpPr>
          <p:nvPr>
            <p:ph type="sldNum" sz="quarter" idx="10"/>
          </p:nvPr>
        </p:nvSpPr>
        <p:spPr/>
        <p:txBody>
          <a:bodyPr/>
          <a:lstStyle/>
          <a:p>
            <a:pPr defTabSz="931744" fontAlgn="base">
              <a:spcBef>
                <a:spcPct val="0"/>
              </a:spcBef>
              <a:spcAft>
                <a:spcPct val="0"/>
              </a:spcAft>
              <a:defRPr/>
            </a:pPr>
            <a:fld id="{340B9841-3AE3-48D3-AA2D-6044BEA193A6}" type="slidenum">
              <a:rPr lang="en-US">
                <a:solidFill>
                  <a:srgbClr val="000000"/>
                </a:solidFill>
                <a:latin typeface="Arial" charset="0"/>
              </a:rPr>
              <a:pPr defTabSz="931744" fontAlgn="base">
                <a:spcBef>
                  <a:spcPct val="0"/>
                </a:spcBef>
                <a:spcAft>
                  <a:spcPct val="0"/>
                </a:spcAft>
                <a:defRPr/>
              </a:pPr>
              <a:t>16</a:t>
            </a:fld>
            <a:endParaRPr lang="en-US" dirty="0">
              <a:solidFill>
                <a:srgbClr val="000000"/>
              </a:solidFill>
              <a:latin typeface="Arial" charset="0"/>
            </a:endParaRPr>
          </a:p>
        </p:txBody>
      </p:sp>
    </p:spTree>
    <p:extLst>
      <p:ext uri="{BB962C8B-B14F-4D97-AF65-F5344CB8AC3E}">
        <p14:creationId xmlns:p14="http://schemas.microsoft.com/office/powerpoint/2010/main" val="36610166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1744" fontAlgn="base">
              <a:spcBef>
                <a:spcPct val="0"/>
              </a:spcBef>
              <a:spcAft>
                <a:spcPct val="0"/>
              </a:spcAft>
              <a:defRPr/>
            </a:pPr>
            <a:fld id="{BEE63625-CFD9-441E-B37A-E13DDD355E8E}" type="slidenum">
              <a:rPr lang="en-US">
                <a:solidFill>
                  <a:srgbClr val="000000"/>
                </a:solidFill>
                <a:latin typeface="Arial" charset="0"/>
              </a:rPr>
              <a:pPr defTabSz="931744" fontAlgn="base">
                <a:spcBef>
                  <a:spcPct val="0"/>
                </a:spcBef>
                <a:spcAft>
                  <a:spcPct val="0"/>
                </a:spcAft>
                <a:defRPr/>
              </a:pPr>
              <a:t>17</a:t>
            </a:fld>
            <a:endParaRPr lang="en-US">
              <a:solidFill>
                <a:srgbClr val="000000"/>
              </a:solidFill>
              <a:latin typeface="Arial" charset="0"/>
            </a:endParaRPr>
          </a:p>
        </p:txBody>
      </p:sp>
    </p:spTree>
    <p:extLst>
      <p:ext uri="{BB962C8B-B14F-4D97-AF65-F5344CB8AC3E}">
        <p14:creationId xmlns:p14="http://schemas.microsoft.com/office/powerpoint/2010/main" val="16326387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Mini-</a:t>
            </a:r>
            <a:r>
              <a:rPr lang="en-US" dirty="0" err="1"/>
              <a:t>GrantStat</a:t>
            </a:r>
            <a:r>
              <a:rPr lang="en-US" dirty="0"/>
              <a:t> is an</a:t>
            </a:r>
            <a:r>
              <a:rPr lang="en-US" baseline="0" dirty="0"/>
              <a:t> internal process that brings together BJA Programs and Policy staff with the TTA provider to take a critical look at performance measurement data.  Based on the analysis and finding, BJA is able to identify potential high performance and areas for improvement.  Ultimately, this helps direct resources in an efficient and effective manner.  </a:t>
            </a:r>
            <a:endParaRPr lang="en-US" dirty="0"/>
          </a:p>
        </p:txBody>
      </p:sp>
      <p:sp>
        <p:nvSpPr>
          <p:cNvPr id="4" name="Slide Number Placeholder 3"/>
          <p:cNvSpPr>
            <a:spLocks noGrp="1"/>
          </p:cNvSpPr>
          <p:nvPr>
            <p:ph type="sldNum" sz="quarter" idx="10"/>
          </p:nvPr>
        </p:nvSpPr>
        <p:spPr/>
        <p:txBody>
          <a:bodyPr/>
          <a:lstStyle/>
          <a:p>
            <a:pPr defTabSz="931744" fontAlgn="base">
              <a:spcBef>
                <a:spcPct val="0"/>
              </a:spcBef>
              <a:spcAft>
                <a:spcPct val="0"/>
              </a:spcAft>
              <a:defRPr/>
            </a:pPr>
            <a:fld id="{029B8C59-4209-4927-A76C-46620FD7974C}" type="slidenum">
              <a:rPr lang="en-US">
                <a:solidFill>
                  <a:srgbClr val="000000"/>
                </a:solidFill>
                <a:latin typeface="Arial" charset="0"/>
              </a:rPr>
              <a:pPr defTabSz="931744" fontAlgn="base">
                <a:spcBef>
                  <a:spcPct val="0"/>
                </a:spcBef>
                <a:spcAft>
                  <a:spcPct val="0"/>
                </a:spcAft>
                <a:defRPr/>
              </a:pPr>
              <a:t>18</a:t>
            </a:fld>
            <a:endParaRPr lang="en-US" dirty="0">
              <a:solidFill>
                <a:srgbClr val="000000"/>
              </a:solidFill>
              <a:latin typeface="Arial" charset="0"/>
            </a:endParaRPr>
          </a:p>
        </p:txBody>
      </p:sp>
    </p:spTree>
    <p:extLst>
      <p:ext uri="{BB962C8B-B14F-4D97-AF65-F5344CB8AC3E}">
        <p14:creationId xmlns:p14="http://schemas.microsoft.com/office/powerpoint/2010/main" val="20614910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1744" fontAlgn="base">
              <a:spcBef>
                <a:spcPct val="0"/>
              </a:spcBef>
              <a:spcAft>
                <a:spcPct val="0"/>
              </a:spcAft>
              <a:defRPr/>
            </a:pPr>
            <a:fld id="{340B9841-3AE3-48D3-AA2D-6044BEA193A6}" type="slidenum">
              <a:rPr lang="en-US">
                <a:solidFill>
                  <a:srgbClr val="000000"/>
                </a:solidFill>
                <a:latin typeface="Arial" charset="0"/>
              </a:rPr>
              <a:pPr defTabSz="931744" fontAlgn="base">
                <a:spcBef>
                  <a:spcPct val="0"/>
                </a:spcBef>
                <a:spcAft>
                  <a:spcPct val="0"/>
                </a:spcAft>
                <a:defRPr/>
              </a:pPr>
              <a:t>19</a:t>
            </a:fld>
            <a:endParaRPr lang="en-US" dirty="0">
              <a:solidFill>
                <a:srgbClr val="000000"/>
              </a:solidFill>
              <a:latin typeface="Arial" charset="0"/>
            </a:endParaRPr>
          </a:p>
        </p:txBody>
      </p:sp>
    </p:spTree>
    <p:extLst>
      <p:ext uri="{BB962C8B-B14F-4D97-AF65-F5344CB8AC3E}">
        <p14:creationId xmlns:p14="http://schemas.microsoft.com/office/powerpoint/2010/main" val="19461787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44" eaLnBrk="0" fontAlgn="base" hangingPunct="0">
              <a:spcBef>
                <a:spcPct val="30000"/>
              </a:spcBef>
              <a:spcAft>
                <a:spcPct val="0"/>
              </a:spcAft>
              <a:defRPr/>
            </a:pPr>
            <a:r>
              <a:rPr lang="en-US" dirty="0"/>
              <a:t>BJA’s intent is to use the</a:t>
            </a:r>
            <a:r>
              <a:rPr lang="en-US" baseline="0" dirty="0"/>
              <a:t> RSAT </a:t>
            </a:r>
            <a:r>
              <a:rPr lang="en-US" dirty="0"/>
              <a:t>performance measures to understand trends and changes that grantees experience over time. With this practical understanding, BJA is better able to meet requests from Congress, Office of Justice Programs, the Department of Justice, and other stakeholders to offer insight into programmatic and policy considerations. The RSAT</a:t>
            </a:r>
            <a:r>
              <a:rPr lang="en-US" baseline="0" dirty="0"/>
              <a:t> </a:t>
            </a:r>
            <a:r>
              <a:rPr lang="en-US" dirty="0"/>
              <a:t>performance measures are reported in two formats – quantitative (numeric) and qualitative (narrative responses). Quantitative data are entered into the PMT by grantees every quarter, while narrative responses are provided every six months, in January and July, and also at the end of the grant award. Responses to a</a:t>
            </a:r>
            <a:r>
              <a:rPr lang="en-US" baseline="0" dirty="0"/>
              <a:t> set of “closeout”</a:t>
            </a:r>
            <a:r>
              <a:rPr lang="en-US" dirty="0"/>
              <a:t> questions are required only at the end of the grant award. </a:t>
            </a:r>
          </a:p>
          <a:p>
            <a:endParaRPr lang="en-US" dirty="0"/>
          </a:p>
        </p:txBody>
      </p:sp>
      <p:sp>
        <p:nvSpPr>
          <p:cNvPr id="4" name="Slide Number Placeholder 3"/>
          <p:cNvSpPr>
            <a:spLocks noGrp="1"/>
          </p:cNvSpPr>
          <p:nvPr>
            <p:ph type="sldNum" sz="quarter" idx="10"/>
          </p:nvPr>
        </p:nvSpPr>
        <p:spPr/>
        <p:txBody>
          <a:bodyPr/>
          <a:lstStyle/>
          <a:p>
            <a:pPr defTabSz="931744" fontAlgn="base">
              <a:spcBef>
                <a:spcPct val="0"/>
              </a:spcBef>
              <a:spcAft>
                <a:spcPct val="0"/>
              </a:spcAft>
              <a:defRPr/>
            </a:pPr>
            <a:fld id="{2E9BB226-4E03-4306-9386-1B32D5CA1252}" type="slidenum">
              <a:rPr lang="en-US">
                <a:solidFill>
                  <a:srgbClr val="000000"/>
                </a:solidFill>
                <a:latin typeface="Arial" charset="0"/>
              </a:rPr>
              <a:pPr defTabSz="931744" fontAlgn="base">
                <a:spcBef>
                  <a:spcPct val="0"/>
                </a:spcBef>
                <a:spcAft>
                  <a:spcPct val="0"/>
                </a:spcAft>
                <a:defRPr/>
              </a:pPr>
              <a:t>20</a:t>
            </a:fld>
            <a:endParaRPr lang="en-US" dirty="0">
              <a:solidFill>
                <a:srgbClr val="000000"/>
              </a:solidFill>
              <a:latin typeface="Arial" charset="0"/>
            </a:endParaRPr>
          </a:p>
        </p:txBody>
      </p:sp>
    </p:spTree>
    <p:extLst>
      <p:ext uri="{BB962C8B-B14F-4D97-AF65-F5344CB8AC3E}">
        <p14:creationId xmlns:p14="http://schemas.microsoft.com/office/powerpoint/2010/main" val="411070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PMT</a:t>
            </a:r>
            <a:r>
              <a:rPr lang="en-US" baseline="0" dirty="0"/>
              <a:t> reporting is mandated to be award-based. In other words, BJA must collect performance data on each federal award and those associated activities.  While it is understood that multiple fiscal year RSAT funds may be used to fund the same program, it is important to take necessary measures to not report duplicate data on multiple awards in this instance.  A best practice is to spend down the oldest award first such that you are reporting activity on one award at a time.</a:t>
            </a:r>
          </a:p>
          <a:p>
            <a:endParaRPr lang="en-US" baseline="0" dirty="0"/>
          </a:p>
          <a:p>
            <a:r>
              <a:rPr lang="en-US" baseline="0" dirty="0"/>
              <a:t>The following slides will be a brief overview the RSAT performance measures.  A more in-depth recorded training is available for more information if needed. That link will be provided in a later slide.  The RSAT measures can be broke out into the follow question types: administrative, program characteristics, training, participant level, and narrative.  I will discuss those measures now.  </a:t>
            </a:r>
            <a:endParaRPr lang="en-US" dirty="0"/>
          </a:p>
        </p:txBody>
      </p:sp>
      <p:sp>
        <p:nvSpPr>
          <p:cNvPr id="4" name="Slide Number Placeholder 3"/>
          <p:cNvSpPr>
            <a:spLocks noGrp="1"/>
          </p:cNvSpPr>
          <p:nvPr>
            <p:ph type="sldNum" sz="quarter" idx="10"/>
          </p:nvPr>
        </p:nvSpPr>
        <p:spPr/>
        <p:txBody>
          <a:bodyPr/>
          <a:lstStyle/>
          <a:p>
            <a:pPr defTabSz="931744" fontAlgn="base">
              <a:spcBef>
                <a:spcPct val="0"/>
              </a:spcBef>
              <a:spcAft>
                <a:spcPct val="0"/>
              </a:spcAft>
              <a:defRPr/>
            </a:pPr>
            <a:fld id="{029B8C59-4209-4927-A76C-46620FD7974C}" type="slidenum">
              <a:rPr lang="en-US">
                <a:solidFill>
                  <a:srgbClr val="000000"/>
                </a:solidFill>
                <a:latin typeface="Arial" charset="0"/>
              </a:rPr>
              <a:pPr defTabSz="931744" fontAlgn="base">
                <a:spcBef>
                  <a:spcPct val="0"/>
                </a:spcBef>
                <a:spcAft>
                  <a:spcPct val="0"/>
                </a:spcAft>
                <a:defRPr/>
              </a:pPr>
              <a:t>21</a:t>
            </a:fld>
            <a:endParaRPr lang="en-US" dirty="0">
              <a:solidFill>
                <a:srgbClr val="000000"/>
              </a:solidFill>
              <a:latin typeface="Arial" charset="0"/>
            </a:endParaRPr>
          </a:p>
        </p:txBody>
      </p:sp>
    </p:spTree>
    <p:extLst>
      <p:ext uri="{BB962C8B-B14F-4D97-AF65-F5344CB8AC3E}">
        <p14:creationId xmlns:p14="http://schemas.microsoft.com/office/powerpoint/2010/main" val="39898569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1744" fontAlgn="base">
              <a:spcBef>
                <a:spcPct val="0"/>
              </a:spcBef>
              <a:spcAft>
                <a:spcPct val="0"/>
              </a:spcAft>
              <a:defRPr/>
            </a:pPr>
            <a:fld id="{029B8C59-4209-4927-A76C-46620FD7974C}" type="slidenum">
              <a:rPr lang="en-US">
                <a:solidFill>
                  <a:srgbClr val="000000"/>
                </a:solidFill>
                <a:latin typeface="Arial" charset="0"/>
              </a:rPr>
              <a:pPr defTabSz="931744" fontAlgn="base">
                <a:spcBef>
                  <a:spcPct val="0"/>
                </a:spcBef>
                <a:spcAft>
                  <a:spcPct val="0"/>
                </a:spcAft>
                <a:defRPr/>
              </a:pPr>
              <a:t>22</a:t>
            </a:fld>
            <a:endParaRPr lang="en-US" dirty="0">
              <a:solidFill>
                <a:srgbClr val="000000"/>
              </a:solidFill>
              <a:latin typeface="Arial" charset="0"/>
            </a:endParaRPr>
          </a:p>
        </p:txBody>
      </p:sp>
    </p:spTree>
    <p:extLst>
      <p:ext uri="{BB962C8B-B14F-4D97-AF65-F5344CB8AC3E}">
        <p14:creationId xmlns:p14="http://schemas.microsoft.com/office/powerpoint/2010/main" val="7950468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1744" fontAlgn="base">
              <a:spcBef>
                <a:spcPct val="0"/>
              </a:spcBef>
              <a:spcAft>
                <a:spcPct val="0"/>
              </a:spcAft>
              <a:defRPr/>
            </a:pPr>
            <a:fld id="{029B8C59-4209-4927-A76C-46620FD7974C}" type="slidenum">
              <a:rPr lang="en-US">
                <a:solidFill>
                  <a:srgbClr val="000000"/>
                </a:solidFill>
                <a:latin typeface="Arial" charset="0"/>
              </a:rPr>
              <a:pPr defTabSz="931744" fontAlgn="base">
                <a:spcBef>
                  <a:spcPct val="0"/>
                </a:spcBef>
                <a:spcAft>
                  <a:spcPct val="0"/>
                </a:spcAft>
                <a:defRPr/>
              </a:pPr>
              <a:t>23</a:t>
            </a:fld>
            <a:endParaRPr lang="en-US" dirty="0">
              <a:solidFill>
                <a:srgbClr val="000000"/>
              </a:solidFill>
              <a:latin typeface="Arial" charset="0"/>
            </a:endParaRPr>
          </a:p>
        </p:txBody>
      </p:sp>
    </p:spTree>
    <p:extLst>
      <p:ext uri="{BB962C8B-B14F-4D97-AF65-F5344CB8AC3E}">
        <p14:creationId xmlns:p14="http://schemas.microsoft.com/office/powerpoint/2010/main" val="34084284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we are planning</a:t>
            </a:r>
            <a:r>
              <a:rPr lang="en-US" baseline="0" dirty="0"/>
              <a:t> to add a juvenile option.</a:t>
            </a:r>
            <a:endParaRPr lang="en-US" dirty="0"/>
          </a:p>
        </p:txBody>
      </p:sp>
      <p:sp>
        <p:nvSpPr>
          <p:cNvPr id="4" name="Slide Number Placeholder 3"/>
          <p:cNvSpPr>
            <a:spLocks noGrp="1"/>
          </p:cNvSpPr>
          <p:nvPr>
            <p:ph type="sldNum" sz="quarter" idx="10"/>
          </p:nvPr>
        </p:nvSpPr>
        <p:spPr/>
        <p:txBody>
          <a:bodyPr/>
          <a:lstStyle/>
          <a:p>
            <a:pPr defTabSz="931744" fontAlgn="base">
              <a:spcBef>
                <a:spcPct val="0"/>
              </a:spcBef>
              <a:spcAft>
                <a:spcPct val="0"/>
              </a:spcAft>
              <a:defRPr/>
            </a:pPr>
            <a:fld id="{029B8C59-4209-4927-A76C-46620FD7974C}" type="slidenum">
              <a:rPr lang="en-US">
                <a:solidFill>
                  <a:srgbClr val="000000"/>
                </a:solidFill>
                <a:latin typeface="Arial" charset="0"/>
              </a:rPr>
              <a:pPr defTabSz="931744" fontAlgn="base">
                <a:spcBef>
                  <a:spcPct val="0"/>
                </a:spcBef>
                <a:spcAft>
                  <a:spcPct val="0"/>
                </a:spcAft>
                <a:defRPr/>
              </a:pPr>
              <a:t>24</a:t>
            </a:fld>
            <a:endParaRPr lang="en-US" dirty="0">
              <a:solidFill>
                <a:srgbClr val="000000"/>
              </a:solidFill>
              <a:latin typeface="Arial" charset="0"/>
            </a:endParaRPr>
          </a:p>
        </p:txBody>
      </p:sp>
    </p:spTree>
    <p:extLst>
      <p:ext uri="{BB962C8B-B14F-4D97-AF65-F5344CB8AC3E}">
        <p14:creationId xmlns:p14="http://schemas.microsoft.com/office/powerpoint/2010/main" val="18962548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1">
              <a:buClr>
                <a:srgbClr val="BE854C"/>
              </a:buClr>
              <a:buSzPct val="65000"/>
              <a:buFont typeface="Wingdings" panose="05000000000000000000" pitchFamily="2" charset="2"/>
              <a:buChar char="Ø"/>
            </a:pPr>
            <a:endParaRPr lang="en-US" altLang="en-US" sz="2400"/>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57042" indent="-291169">
              <a:defRPr>
                <a:solidFill>
                  <a:schemeClr val="tx1"/>
                </a:solidFill>
                <a:latin typeface="Calibri" panose="020F0502020204030204" pitchFamily="34" charset="0"/>
                <a:cs typeface="Arial" panose="020B0604020202020204" pitchFamily="34" charset="0"/>
              </a:defRPr>
            </a:lvl2pPr>
            <a:lvl3pPr marL="1164680" indent="-232936">
              <a:defRPr>
                <a:solidFill>
                  <a:schemeClr val="tx1"/>
                </a:solidFill>
                <a:latin typeface="Calibri" panose="020F0502020204030204" pitchFamily="34" charset="0"/>
                <a:cs typeface="Arial" panose="020B0604020202020204" pitchFamily="34" charset="0"/>
              </a:defRPr>
            </a:lvl3pPr>
            <a:lvl4pPr marL="1630551" indent="-232936">
              <a:defRPr>
                <a:solidFill>
                  <a:schemeClr val="tx1"/>
                </a:solidFill>
                <a:latin typeface="Calibri" panose="020F0502020204030204" pitchFamily="34" charset="0"/>
                <a:cs typeface="Arial" panose="020B0604020202020204" pitchFamily="34" charset="0"/>
              </a:defRPr>
            </a:lvl4pPr>
            <a:lvl5pPr marL="2096422" indent="-232936">
              <a:defRPr>
                <a:solidFill>
                  <a:schemeClr val="tx1"/>
                </a:solidFill>
                <a:latin typeface="Calibri" panose="020F0502020204030204" pitchFamily="34" charset="0"/>
                <a:cs typeface="Arial" panose="020B0604020202020204" pitchFamily="34" charset="0"/>
              </a:defRPr>
            </a:lvl5pPr>
            <a:lvl6pPr marL="2562295" indent="-232936"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28166" indent="-232936"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94038" indent="-232936"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59910" indent="-232936"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019461AA-1343-49FE-9B0A-6F89E51BB3C6}" type="slidenum">
              <a:rPr lang="en-US" altLang="en-US" smtClean="0"/>
              <a:pPr/>
              <a:t>2</a:t>
            </a:fld>
            <a:endParaRPr lang="en-US" altLang="en-US"/>
          </a:p>
        </p:txBody>
      </p:sp>
    </p:spTree>
    <p:extLst>
      <p:ext uri="{BB962C8B-B14F-4D97-AF65-F5344CB8AC3E}">
        <p14:creationId xmlns:p14="http://schemas.microsoft.com/office/powerpoint/2010/main" val="4221085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a:t>
            </a:r>
            <a:r>
              <a:rPr lang="en-US" baseline="0" dirty="0"/>
              <a:t> be descriptive in describing your treatment model and the practices that are evidence based.  </a:t>
            </a:r>
            <a:endParaRPr lang="en-US" dirty="0"/>
          </a:p>
        </p:txBody>
      </p:sp>
      <p:sp>
        <p:nvSpPr>
          <p:cNvPr id="4" name="Slide Number Placeholder 3"/>
          <p:cNvSpPr>
            <a:spLocks noGrp="1"/>
          </p:cNvSpPr>
          <p:nvPr>
            <p:ph type="sldNum" sz="quarter" idx="10"/>
          </p:nvPr>
        </p:nvSpPr>
        <p:spPr/>
        <p:txBody>
          <a:bodyPr/>
          <a:lstStyle/>
          <a:p>
            <a:pPr defTabSz="931744" fontAlgn="base">
              <a:spcBef>
                <a:spcPct val="0"/>
              </a:spcBef>
              <a:spcAft>
                <a:spcPct val="0"/>
              </a:spcAft>
              <a:defRPr/>
            </a:pPr>
            <a:fld id="{029B8C59-4209-4927-A76C-46620FD7974C}" type="slidenum">
              <a:rPr lang="en-US">
                <a:solidFill>
                  <a:srgbClr val="000000"/>
                </a:solidFill>
                <a:latin typeface="Arial" charset="0"/>
              </a:rPr>
              <a:pPr defTabSz="931744" fontAlgn="base">
                <a:spcBef>
                  <a:spcPct val="0"/>
                </a:spcBef>
                <a:spcAft>
                  <a:spcPct val="0"/>
                </a:spcAft>
                <a:defRPr/>
              </a:pPr>
              <a:t>25</a:t>
            </a:fld>
            <a:endParaRPr lang="en-US" dirty="0">
              <a:solidFill>
                <a:srgbClr val="000000"/>
              </a:solidFill>
              <a:latin typeface="Arial" charset="0"/>
            </a:endParaRPr>
          </a:p>
        </p:txBody>
      </p:sp>
    </p:spTree>
    <p:extLst>
      <p:ext uri="{BB962C8B-B14F-4D97-AF65-F5344CB8AC3E}">
        <p14:creationId xmlns:p14="http://schemas.microsoft.com/office/powerpoint/2010/main" val="13454381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Note that treatment staff include</a:t>
            </a:r>
            <a:r>
              <a:rPr lang="en-US" baseline="0" dirty="0"/>
              <a:t> all program managers, case managers, and clinicians. Non-treatment correctional staff should not be included.  </a:t>
            </a:r>
            <a:endParaRPr lang="en-US" dirty="0"/>
          </a:p>
          <a:p>
            <a:endParaRPr lang="en-US" dirty="0"/>
          </a:p>
          <a:p>
            <a:r>
              <a:rPr lang="en-US" dirty="0"/>
              <a:t>6. The dollar</a:t>
            </a:r>
            <a:r>
              <a:rPr lang="en-US" baseline="0" dirty="0"/>
              <a:t> amount under the BJA funds should equal the federal award amount plus matching (or sub-award amount).  </a:t>
            </a:r>
          </a:p>
          <a:p>
            <a:r>
              <a:rPr lang="en-US" baseline="0" dirty="0"/>
              <a:t>Non-BJA funds would be all other sources of funds that contribute to the RSAT program, to include but not limited to state and local resources. Reimbursements from insurance/Medicaid should not be reported.</a:t>
            </a:r>
            <a:endParaRPr lang="en-US" dirty="0"/>
          </a:p>
        </p:txBody>
      </p:sp>
      <p:sp>
        <p:nvSpPr>
          <p:cNvPr id="4" name="Slide Number Placeholder 3"/>
          <p:cNvSpPr>
            <a:spLocks noGrp="1"/>
          </p:cNvSpPr>
          <p:nvPr>
            <p:ph type="sldNum" sz="quarter" idx="10"/>
          </p:nvPr>
        </p:nvSpPr>
        <p:spPr/>
        <p:txBody>
          <a:bodyPr/>
          <a:lstStyle/>
          <a:p>
            <a:pPr defTabSz="931744" fontAlgn="base">
              <a:spcBef>
                <a:spcPct val="0"/>
              </a:spcBef>
              <a:spcAft>
                <a:spcPct val="0"/>
              </a:spcAft>
              <a:defRPr/>
            </a:pPr>
            <a:fld id="{029B8C59-4209-4927-A76C-46620FD7974C}" type="slidenum">
              <a:rPr lang="en-US">
                <a:solidFill>
                  <a:srgbClr val="000000"/>
                </a:solidFill>
                <a:latin typeface="Arial" charset="0"/>
              </a:rPr>
              <a:pPr defTabSz="931744" fontAlgn="base">
                <a:spcBef>
                  <a:spcPct val="0"/>
                </a:spcBef>
                <a:spcAft>
                  <a:spcPct val="0"/>
                </a:spcAft>
                <a:defRPr/>
              </a:pPr>
              <a:t>26</a:t>
            </a:fld>
            <a:endParaRPr lang="en-US" dirty="0">
              <a:solidFill>
                <a:srgbClr val="000000"/>
              </a:solidFill>
              <a:latin typeface="Arial" charset="0"/>
            </a:endParaRPr>
          </a:p>
        </p:txBody>
      </p:sp>
    </p:spTree>
    <p:extLst>
      <p:ext uri="{BB962C8B-B14F-4D97-AF65-F5344CB8AC3E}">
        <p14:creationId xmlns:p14="http://schemas.microsoft.com/office/powerpoint/2010/main" val="10978068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training questions are focused on the use of RSAT funds including matching funds that are used to cross training treatment and custody staff on RSAT practices such as MI, addiction recovery and support, assessment tools, etc.  For treatment staff, training around best practices around security measures should also be reported.  </a:t>
            </a:r>
            <a:endParaRPr lang="en-US" dirty="0"/>
          </a:p>
        </p:txBody>
      </p:sp>
      <p:sp>
        <p:nvSpPr>
          <p:cNvPr id="4" name="Slide Number Placeholder 3"/>
          <p:cNvSpPr>
            <a:spLocks noGrp="1"/>
          </p:cNvSpPr>
          <p:nvPr>
            <p:ph type="sldNum" sz="quarter" idx="10"/>
          </p:nvPr>
        </p:nvSpPr>
        <p:spPr/>
        <p:txBody>
          <a:bodyPr/>
          <a:lstStyle/>
          <a:p>
            <a:pPr defTabSz="931744" fontAlgn="base">
              <a:spcBef>
                <a:spcPct val="0"/>
              </a:spcBef>
              <a:spcAft>
                <a:spcPct val="0"/>
              </a:spcAft>
              <a:defRPr/>
            </a:pPr>
            <a:fld id="{029B8C59-4209-4927-A76C-46620FD7974C}" type="slidenum">
              <a:rPr lang="en-US">
                <a:solidFill>
                  <a:srgbClr val="000000"/>
                </a:solidFill>
                <a:latin typeface="Arial" charset="0"/>
              </a:rPr>
              <a:pPr defTabSz="931744" fontAlgn="base">
                <a:spcBef>
                  <a:spcPct val="0"/>
                </a:spcBef>
                <a:spcAft>
                  <a:spcPct val="0"/>
                </a:spcAft>
                <a:defRPr/>
              </a:pPr>
              <a:t>27</a:t>
            </a:fld>
            <a:endParaRPr lang="en-US" dirty="0">
              <a:solidFill>
                <a:srgbClr val="000000"/>
              </a:solidFill>
              <a:latin typeface="Arial" charset="0"/>
            </a:endParaRPr>
          </a:p>
        </p:txBody>
      </p:sp>
    </p:spTree>
    <p:extLst>
      <p:ext uri="{BB962C8B-B14F-4D97-AF65-F5344CB8AC3E}">
        <p14:creationId xmlns:p14="http://schemas.microsoft.com/office/powerpoint/2010/main" val="26822574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1744" fontAlgn="base">
              <a:spcBef>
                <a:spcPct val="0"/>
              </a:spcBef>
              <a:spcAft>
                <a:spcPct val="0"/>
              </a:spcAft>
              <a:defRPr/>
            </a:pPr>
            <a:fld id="{029B8C59-4209-4927-A76C-46620FD7974C}" type="slidenum">
              <a:rPr lang="en-US">
                <a:solidFill>
                  <a:srgbClr val="000000"/>
                </a:solidFill>
                <a:latin typeface="Arial" charset="0"/>
              </a:rPr>
              <a:pPr defTabSz="931744" fontAlgn="base">
                <a:spcBef>
                  <a:spcPct val="0"/>
                </a:spcBef>
                <a:spcAft>
                  <a:spcPct val="0"/>
                </a:spcAft>
                <a:defRPr/>
              </a:pPr>
              <a:t>30</a:t>
            </a:fld>
            <a:endParaRPr lang="en-US" dirty="0">
              <a:solidFill>
                <a:srgbClr val="000000"/>
              </a:solidFill>
              <a:latin typeface="Arial" charset="0"/>
            </a:endParaRPr>
          </a:p>
        </p:txBody>
      </p:sp>
    </p:spTree>
    <p:extLst>
      <p:ext uri="{BB962C8B-B14F-4D97-AF65-F5344CB8AC3E}">
        <p14:creationId xmlns:p14="http://schemas.microsoft.com/office/powerpoint/2010/main" val="13389760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1744" fontAlgn="base">
              <a:spcBef>
                <a:spcPct val="0"/>
              </a:spcBef>
              <a:spcAft>
                <a:spcPct val="0"/>
              </a:spcAft>
              <a:defRPr/>
            </a:pPr>
            <a:fld id="{029B8C59-4209-4927-A76C-46620FD7974C}" type="slidenum">
              <a:rPr lang="en-US">
                <a:solidFill>
                  <a:srgbClr val="000000"/>
                </a:solidFill>
                <a:latin typeface="Arial" charset="0"/>
              </a:rPr>
              <a:pPr defTabSz="931744" fontAlgn="base">
                <a:spcBef>
                  <a:spcPct val="0"/>
                </a:spcBef>
                <a:spcAft>
                  <a:spcPct val="0"/>
                </a:spcAft>
                <a:defRPr/>
              </a:pPr>
              <a:t>39</a:t>
            </a:fld>
            <a:endParaRPr lang="en-US" dirty="0">
              <a:solidFill>
                <a:srgbClr val="000000"/>
              </a:solidFill>
              <a:latin typeface="Arial" charset="0"/>
            </a:endParaRPr>
          </a:p>
        </p:txBody>
      </p:sp>
    </p:spTree>
    <p:extLst>
      <p:ext uri="{BB962C8B-B14F-4D97-AF65-F5344CB8AC3E}">
        <p14:creationId xmlns:p14="http://schemas.microsoft.com/office/powerpoint/2010/main" val="6768728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1744" fontAlgn="base">
              <a:spcBef>
                <a:spcPct val="0"/>
              </a:spcBef>
              <a:spcAft>
                <a:spcPct val="0"/>
              </a:spcAft>
              <a:defRPr/>
            </a:pPr>
            <a:fld id="{029B8C59-4209-4927-A76C-46620FD7974C}" type="slidenum">
              <a:rPr lang="en-US">
                <a:solidFill>
                  <a:srgbClr val="000000"/>
                </a:solidFill>
                <a:latin typeface="Arial" charset="0"/>
              </a:rPr>
              <a:pPr defTabSz="931744" fontAlgn="base">
                <a:spcBef>
                  <a:spcPct val="0"/>
                </a:spcBef>
                <a:spcAft>
                  <a:spcPct val="0"/>
                </a:spcAft>
                <a:defRPr/>
              </a:pPr>
              <a:t>40</a:t>
            </a:fld>
            <a:endParaRPr lang="en-US" dirty="0">
              <a:solidFill>
                <a:srgbClr val="000000"/>
              </a:solidFill>
              <a:latin typeface="Arial" charset="0"/>
            </a:endParaRPr>
          </a:p>
        </p:txBody>
      </p:sp>
    </p:spTree>
    <p:extLst>
      <p:ext uri="{BB962C8B-B14F-4D97-AF65-F5344CB8AC3E}">
        <p14:creationId xmlns:p14="http://schemas.microsoft.com/office/powerpoint/2010/main" val="40731700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1744" fontAlgn="base">
              <a:spcBef>
                <a:spcPct val="0"/>
              </a:spcBef>
              <a:spcAft>
                <a:spcPct val="0"/>
              </a:spcAft>
              <a:defRPr/>
            </a:pPr>
            <a:fld id="{029B8C59-4209-4927-A76C-46620FD7974C}" type="slidenum">
              <a:rPr lang="en-US">
                <a:solidFill>
                  <a:srgbClr val="000000"/>
                </a:solidFill>
                <a:latin typeface="Arial" charset="0"/>
              </a:rPr>
              <a:pPr defTabSz="931744" fontAlgn="base">
                <a:spcBef>
                  <a:spcPct val="0"/>
                </a:spcBef>
                <a:spcAft>
                  <a:spcPct val="0"/>
                </a:spcAft>
                <a:defRPr/>
              </a:pPr>
              <a:t>41</a:t>
            </a:fld>
            <a:endParaRPr lang="en-US" dirty="0">
              <a:solidFill>
                <a:srgbClr val="000000"/>
              </a:solidFill>
              <a:latin typeface="Arial" charset="0"/>
            </a:endParaRPr>
          </a:p>
        </p:txBody>
      </p:sp>
    </p:spTree>
    <p:extLst>
      <p:ext uri="{BB962C8B-B14F-4D97-AF65-F5344CB8AC3E}">
        <p14:creationId xmlns:p14="http://schemas.microsoft.com/office/powerpoint/2010/main" val="30916904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1744" fontAlgn="base">
              <a:spcBef>
                <a:spcPct val="0"/>
              </a:spcBef>
              <a:spcAft>
                <a:spcPct val="0"/>
              </a:spcAft>
              <a:defRPr/>
            </a:pPr>
            <a:fld id="{029B8C59-4209-4927-A76C-46620FD7974C}" type="slidenum">
              <a:rPr lang="en-US">
                <a:solidFill>
                  <a:srgbClr val="000000"/>
                </a:solidFill>
                <a:latin typeface="Arial" charset="0"/>
              </a:rPr>
              <a:pPr defTabSz="931744" fontAlgn="base">
                <a:spcBef>
                  <a:spcPct val="0"/>
                </a:spcBef>
                <a:spcAft>
                  <a:spcPct val="0"/>
                </a:spcAft>
                <a:defRPr/>
              </a:pPr>
              <a:t>42</a:t>
            </a:fld>
            <a:endParaRPr lang="en-US" dirty="0">
              <a:solidFill>
                <a:srgbClr val="000000"/>
              </a:solidFill>
              <a:latin typeface="Arial" charset="0"/>
            </a:endParaRPr>
          </a:p>
        </p:txBody>
      </p:sp>
    </p:spTree>
    <p:extLst>
      <p:ext uri="{BB962C8B-B14F-4D97-AF65-F5344CB8AC3E}">
        <p14:creationId xmlns:p14="http://schemas.microsoft.com/office/powerpoint/2010/main" val="38415051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1744" fontAlgn="base">
              <a:spcBef>
                <a:spcPct val="0"/>
              </a:spcBef>
              <a:spcAft>
                <a:spcPct val="0"/>
              </a:spcAft>
              <a:defRPr/>
            </a:pPr>
            <a:fld id="{340B9841-3AE3-48D3-AA2D-6044BEA193A6}" type="slidenum">
              <a:rPr lang="en-US">
                <a:solidFill>
                  <a:srgbClr val="000000"/>
                </a:solidFill>
                <a:latin typeface="Arial" charset="0"/>
              </a:rPr>
              <a:pPr defTabSz="931744" fontAlgn="base">
                <a:spcBef>
                  <a:spcPct val="0"/>
                </a:spcBef>
                <a:spcAft>
                  <a:spcPct val="0"/>
                </a:spcAft>
                <a:defRPr/>
              </a:pPr>
              <a:t>50</a:t>
            </a:fld>
            <a:endParaRPr lang="en-US" dirty="0">
              <a:solidFill>
                <a:srgbClr val="000000"/>
              </a:solidFill>
              <a:latin typeface="Arial" charset="0"/>
            </a:endParaRPr>
          </a:p>
        </p:txBody>
      </p:sp>
    </p:spTree>
    <p:extLst>
      <p:ext uri="{BB962C8B-B14F-4D97-AF65-F5344CB8AC3E}">
        <p14:creationId xmlns:p14="http://schemas.microsoft.com/office/powerpoint/2010/main" val="161803804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1744" fontAlgn="base">
              <a:spcBef>
                <a:spcPct val="0"/>
              </a:spcBef>
              <a:spcAft>
                <a:spcPct val="0"/>
              </a:spcAft>
              <a:defRPr/>
            </a:pPr>
            <a:fld id="{029B8C59-4209-4927-A76C-46620FD7974C}" type="slidenum">
              <a:rPr lang="en-US">
                <a:solidFill>
                  <a:srgbClr val="000000"/>
                </a:solidFill>
                <a:latin typeface="Arial" charset="0"/>
              </a:rPr>
              <a:pPr defTabSz="931744" fontAlgn="base">
                <a:spcBef>
                  <a:spcPct val="0"/>
                </a:spcBef>
                <a:spcAft>
                  <a:spcPct val="0"/>
                </a:spcAft>
                <a:defRPr/>
              </a:pPr>
              <a:t>51</a:t>
            </a:fld>
            <a:endParaRPr lang="en-US" dirty="0">
              <a:solidFill>
                <a:srgbClr val="000000"/>
              </a:solidFill>
              <a:latin typeface="Arial" charset="0"/>
            </a:endParaRPr>
          </a:p>
        </p:txBody>
      </p:sp>
    </p:spTree>
    <p:extLst>
      <p:ext uri="{BB962C8B-B14F-4D97-AF65-F5344CB8AC3E}">
        <p14:creationId xmlns:p14="http://schemas.microsoft.com/office/powerpoint/2010/main" val="6729592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1">
              <a:buClr>
                <a:srgbClr val="BE854C"/>
              </a:buClr>
              <a:buSzPct val="65000"/>
              <a:buFont typeface="Wingdings" panose="05000000000000000000" pitchFamily="2" charset="2"/>
              <a:buChar char="Ø"/>
            </a:pPr>
            <a:endParaRPr lang="en-US" altLang="en-US" sz="240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57042" indent="-291169">
              <a:defRPr>
                <a:solidFill>
                  <a:schemeClr val="tx1"/>
                </a:solidFill>
                <a:latin typeface="Calibri" panose="020F0502020204030204" pitchFamily="34" charset="0"/>
                <a:cs typeface="Arial" panose="020B0604020202020204" pitchFamily="34" charset="0"/>
              </a:defRPr>
            </a:lvl2pPr>
            <a:lvl3pPr marL="1164680" indent="-232936">
              <a:defRPr>
                <a:solidFill>
                  <a:schemeClr val="tx1"/>
                </a:solidFill>
                <a:latin typeface="Calibri" panose="020F0502020204030204" pitchFamily="34" charset="0"/>
                <a:cs typeface="Arial" panose="020B0604020202020204" pitchFamily="34" charset="0"/>
              </a:defRPr>
            </a:lvl3pPr>
            <a:lvl4pPr marL="1630551" indent="-232936">
              <a:defRPr>
                <a:solidFill>
                  <a:schemeClr val="tx1"/>
                </a:solidFill>
                <a:latin typeface="Calibri" panose="020F0502020204030204" pitchFamily="34" charset="0"/>
                <a:cs typeface="Arial" panose="020B0604020202020204" pitchFamily="34" charset="0"/>
              </a:defRPr>
            </a:lvl4pPr>
            <a:lvl5pPr marL="2096422" indent="-232936">
              <a:defRPr>
                <a:solidFill>
                  <a:schemeClr val="tx1"/>
                </a:solidFill>
                <a:latin typeface="Calibri" panose="020F0502020204030204" pitchFamily="34" charset="0"/>
                <a:cs typeface="Arial" panose="020B0604020202020204" pitchFamily="34" charset="0"/>
              </a:defRPr>
            </a:lvl5pPr>
            <a:lvl6pPr marL="2562295" indent="-232936"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28166" indent="-232936"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94038" indent="-232936"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59910" indent="-232936"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46A2C4F2-C2BE-413C-A5B4-89A59286ED85}" type="slidenum">
              <a:rPr lang="en-US" altLang="en-US" smtClean="0"/>
              <a:pPr/>
              <a:t>3</a:t>
            </a:fld>
            <a:endParaRPr lang="en-US" altLang="en-US"/>
          </a:p>
        </p:txBody>
      </p:sp>
    </p:spTree>
    <p:extLst>
      <p:ext uri="{BB962C8B-B14F-4D97-AF65-F5344CB8AC3E}">
        <p14:creationId xmlns:p14="http://schemas.microsoft.com/office/powerpoint/2010/main" val="33740271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1744" fontAlgn="base">
              <a:spcBef>
                <a:spcPct val="0"/>
              </a:spcBef>
              <a:spcAft>
                <a:spcPct val="0"/>
              </a:spcAft>
              <a:defRPr/>
            </a:pPr>
            <a:fld id="{029B8C59-4209-4927-A76C-46620FD7974C}" type="slidenum">
              <a:rPr lang="en-US">
                <a:solidFill>
                  <a:srgbClr val="000000"/>
                </a:solidFill>
                <a:latin typeface="Arial" charset="0"/>
              </a:rPr>
              <a:pPr defTabSz="931744" fontAlgn="base">
                <a:spcBef>
                  <a:spcPct val="0"/>
                </a:spcBef>
                <a:spcAft>
                  <a:spcPct val="0"/>
                </a:spcAft>
                <a:defRPr/>
              </a:pPr>
              <a:t>52</a:t>
            </a:fld>
            <a:endParaRPr lang="en-US" dirty="0">
              <a:solidFill>
                <a:srgbClr val="000000"/>
              </a:solidFill>
              <a:latin typeface="Arial" charset="0"/>
            </a:endParaRPr>
          </a:p>
        </p:txBody>
      </p:sp>
    </p:spTree>
    <p:extLst>
      <p:ext uri="{BB962C8B-B14F-4D97-AF65-F5344CB8AC3E}">
        <p14:creationId xmlns:p14="http://schemas.microsoft.com/office/powerpoint/2010/main" val="161670462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completion rate for Jail based programs is 71%, 67% for prison programs, and 53% for juvenile programs.  </a:t>
            </a:r>
          </a:p>
          <a:p>
            <a:r>
              <a:rPr lang="en-US" baseline="0" dirty="0"/>
              <a:t># completing program</a:t>
            </a:r>
            <a:br>
              <a:rPr lang="en-US" baseline="0" dirty="0"/>
            </a:br>
            <a:r>
              <a:rPr lang="en-US" baseline="0" dirty="0"/>
              <a:t>Jail: 1433</a:t>
            </a:r>
          </a:p>
          <a:p>
            <a:r>
              <a:rPr lang="en-US" baseline="0" dirty="0"/>
              <a:t>Prison: 2905</a:t>
            </a:r>
          </a:p>
          <a:p>
            <a:r>
              <a:rPr lang="en-US" baseline="0" dirty="0"/>
              <a:t>Juvenile: 193</a:t>
            </a:r>
            <a:endParaRPr lang="en-US" dirty="0"/>
          </a:p>
        </p:txBody>
      </p:sp>
      <p:sp>
        <p:nvSpPr>
          <p:cNvPr id="4" name="Slide Number Placeholder 3"/>
          <p:cNvSpPr>
            <a:spLocks noGrp="1"/>
          </p:cNvSpPr>
          <p:nvPr>
            <p:ph type="sldNum" sz="quarter" idx="10"/>
          </p:nvPr>
        </p:nvSpPr>
        <p:spPr/>
        <p:txBody>
          <a:bodyPr/>
          <a:lstStyle/>
          <a:p>
            <a:pPr defTabSz="931744" fontAlgn="base">
              <a:spcBef>
                <a:spcPct val="0"/>
              </a:spcBef>
              <a:spcAft>
                <a:spcPct val="0"/>
              </a:spcAft>
              <a:defRPr/>
            </a:pPr>
            <a:fld id="{029B8C59-4209-4927-A76C-46620FD7974C}" type="slidenum">
              <a:rPr lang="en-US">
                <a:solidFill>
                  <a:srgbClr val="000000"/>
                </a:solidFill>
                <a:latin typeface="Arial" charset="0"/>
              </a:rPr>
              <a:pPr defTabSz="931744" fontAlgn="base">
                <a:spcBef>
                  <a:spcPct val="0"/>
                </a:spcBef>
                <a:spcAft>
                  <a:spcPct val="0"/>
                </a:spcAft>
                <a:defRPr/>
              </a:pPr>
              <a:t>55</a:t>
            </a:fld>
            <a:endParaRPr lang="en-US" dirty="0">
              <a:solidFill>
                <a:srgbClr val="000000"/>
              </a:solidFill>
              <a:latin typeface="Arial" charset="0"/>
            </a:endParaRPr>
          </a:p>
        </p:txBody>
      </p:sp>
    </p:spTree>
    <p:extLst>
      <p:ext uri="{BB962C8B-B14F-4D97-AF65-F5344CB8AC3E}">
        <p14:creationId xmlns:p14="http://schemas.microsoft.com/office/powerpoint/2010/main" val="18493698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1744" fontAlgn="base">
              <a:spcBef>
                <a:spcPct val="0"/>
              </a:spcBef>
              <a:spcAft>
                <a:spcPct val="0"/>
              </a:spcAft>
              <a:defRPr/>
            </a:pPr>
            <a:fld id="{029B8C59-4209-4927-A76C-46620FD7974C}" type="slidenum">
              <a:rPr lang="en-US">
                <a:solidFill>
                  <a:srgbClr val="000000"/>
                </a:solidFill>
                <a:latin typeface="Arial" charset="0"/>
              </a:rPr>
              <a:pPr defTabSz="931744" fontAlgn="base">
                <a:spcBef>
                  <a:spcPct val="0"/>
                </a:spcBef>
                <a:spcAft>
                  <a:spcPct val="0"/>
                </a:spcAft>
                <a:defRPr/>
              </a:pPr>
              <a:t>56</a:t>
            </a:fld>
            <a:endParaRPr lang="en-US" dirty="0">
              <a:solidFill>
                <a:srgbClr val="000000"/>
              </a:solidFill>
              <a:latin typeface="Arial" charset="0"/>
            </a:endParaRPr>
          </a:p>
        </p:txBody>
      </p:sp>
    </p:spTree>
    <p:extLst>
      <p:ext uri="{BB962C8B-B14F-4D97-AF65-F5344CB8AC3E}">
        <p14:creationId xmlns:p14="http://schemas.microsoft.com/office/powerpoint/2010/main" val="72549538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About half</a:t>
            </a:r>
            <a:r>
              <a:rPr lang="en-US" baseline="0" dirty="0"/>
              <a:t> of jail based program participant successfully complete in the first 3 months</a:t>
            </a:r>
          </a:p>
          <a:p>
            <a:r>
              <a:rPr lang="en-US" baseline="0" dirty="0"/>
              <a:t>For prison-based, about 4% has reported to be complete in the first 3 months, which may not comply with program requirements. </a:t>
            </a:r>
            <a:endParaRPr lang="en-US" dirty="0"/>
          </a:p>
        </p:txBody>
      </p:sp>
      <p:sp>
        <p:nvSpPr>
          <p:cNvPr id="4" name="Slide Number Placeholder 3"/>
          <p:cNvSpPr>
            <a:spLocks noGrp="1"/>
          </p:cNvSpPr>
          <p:nvPr>
            <p:ph type="sldNum" sz="quarter" idx="10"/>
          </p:nvPr>
        </p:nvSpPr>
        <p:spPr/>
        <p:txBody>
          <a:bodyPr/>
          <a:lstStyle/>
          <a:p>
            <a:pPr defTabSz="931744" fontAlgn="base">
              <a:spcBef>
                <a:spcPct val="0"/>
              </a:spcBef>
              <a:spcAft>
                <a:spcPct val="0"/>
              </a:spcAft>
              <a:defRPr/>
            </a:pPr>
            <a:fld id="{029B8C59-4209-4927-A76C-46620FD7974C}" type="slidenum">
              <a:rPr lang="en-US">
                <a:solidFill>
                  <a:srgbClr val="000000"/>
                </a:solidFill>
                <a:latin typeface="Arial" charset="0"/>
              </a:rPr>
              <a:pPr defTabSz="931744" fontAlgn="base">
                <a:spcBef>
                  <a:spcPct val="0"/>
                </a:spcBef>
                <a:spcAft>
                  <a:spcPct val="0"/>
                </a:spcAft>
                <a:defRPr/>
              </a:pPr>
              <a:t>57</a:t>
            </a:fld>
            <a:endParaRPr lang="en-US" dirty="0">
              <a:solidFill>
                <a:srgbClr val="000000"/>
              </a:solidFill>
              <a:latin typeface="Arial" charset="0"/>
            </a:endParaRPr>
          </a:p>
        </p:txBody>
      </p:sp>
    </p:spTree>
    <p:extLst>
      <p:ext uri="{BB962C8B-B14F-4D97-AF65-F5344CB8AC3E}">
        <p14:creationId xmlns:p14="http://schemas.microsoft.com/office/powerpoint/2010/main" val="85661643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r>
              <a:rPr lang="en-US" baseline="0" dirty="0"/>
              <a:t> of participants leaving program without completing</a:t>
            </a:r>
          </a:p>
          <a:p>
            <a:r>
              <a:rPr lang="en-US" baseline="0" dirty="0"/>
              <a:t>Jail-587</a:t>
            </a:r>
          </a:p>
          <a:p>
            <a:r>
              <a:rPr lang="en-US" baseline="0" dirty="0"/>
              <a:t>Prison </a:t>
            </a:r>
            <a:r>
              <a:rPr lang="mr-IN" baseline="0" dirty="0"/>
              <a:t>–</a:t>
            </a:r>
            <a:r>
              <a:rPr lang="en-US" baseline="0" dirty="0"/>
              <a:t> 1450</a:t>
            </a:r>
          </a:p>
          <a:p>
            <a:r>
              <a:rPr lang="en-US" baseline="0" dirty="0"/>
              <a:t>Juvenile </a:t>
            </a:r>
            <a:r>
              <a:rPr lang="mr-IN" baseline="0" dirty="0"/>
              <a:t>–</a:t>
            </a:r>
            <a:r>
              <a:rPr lang="en-US" baseline="0" dirty="0"/>
              <a:t> 170</a:t>
            </a:r>
          </a:p>
          <a:p>
            <a:endParaRPr lang="en-US" baseline="0" dirty="0"/>
          </a:p>
          <a:p>
            <a:r>
              <a:rPr lang="en-US" baseline="0" dirty="0"/>
              <a:t>Most common reasons cited for jail based programs include: violation of institutional rules; release or transfer; voluntary drop out, and failure to meet program requirements</a:t>
            </a:r>
          </a:p>
          <a:p>
            <a:r>
              <a:rPr lang="en-US" baseline="0" dirty="0"/>
              <a:t>Most common reasons cited for prison-based programs include: violation of institutional rules; release or transfer, failure to meet program requirements</a:t>
            </a:r>
          </a:p>
          <a:p>
            <a:r>
              <a:rPr lang="en-US" baseline="0" dirty="0"/>
              <a:t>For Juvenile programs the reasons cited are: release or transfer and violation of rules.</a:t>
            </a:r>
          </a:p>
          <a:p>
            <a:r>
              <a:rPr lang="en-US" baseline="0" dirty="0"/>
              <a:t>For aftercare, the most common reason cited (by a long shot) was voluntary dropout (90%)</a:t>
            </a:r>
          </a:p>
          <a:p>
            <a:endParaRPr lang="en-US" baseline="0" dirty="0"/>
          </a:p>
          <a:p>
            <a:r>
              <a:rPr lang="en-US" baseline="0" dirty="0"/>
              <a:t>Based on this data, we can see that retention in the first 3 months of a program is critical and a possible area for technical assistance, </a:t>
            </a:r>
            <a:r>
              <a:rPr lang="en-US" baseline="0" dirty="0" err="1"/>
              <a:t>particulary</a:t>
            </a:r>
            <a:r>
              <a:rPr lang="en-US" baseline="0" dirty="0"/>
              <a:t> for Jail and Aftercare programs.  </a:t>
            </a:r>
            <a:endParaRPr lang="en-US" dirty="0"/>
          </a:p>
        </p:txBody>
      </p:sp>
      <p:sp>
        <p:nvSpPr>
          <p:cNvPr id="4" name="Slide Number Placeholder 3"/>
          <p:cNvSpPr>
            <a:spLocks noGrp="1"/>
          </p:cNvSpPr>
          <p:nvPr>
            <p:ph type="sldNum" sz="quarter" idx="10"/>
          </p:nvPr>
        </p:nvSpPr>
        <p:spPr/>
        <p:txBody>
          <a:bodyPr/>
          <a:lstStyle/>
          <a:p>
            <a:pPr defTabSz="931744" fontAlgn="base">
              <a:spcBef>
                <a:spcPct val="0"/>
              </a:spcBef>
              <a:spcAft>
                <a:spcPct val="0"/>
              </a:spcAft>
              <a:defRPr/>
            </a:pPr>
            <a:fld id="{029B8C59-4209-4927-A76C-46620FD7974C}" type="slidenum">
              <a:rPr lang="en-US">
                <a:solidFill>
                  <a:srgbClr val="000000"/>
                </a:solidFill>
                <a:latin typeface="Arial" charset="0"/>
              </a:rPr>
              <a:pPr defTabSz="931744" fontAlgn="base">
                <a:spcBef>
                  <a:spcPct val="0"/>
                </a:spcBef>
                <a:spcAft>
                  <a:spcPct val="0"/>
                </a:spcAft>
                <a:defRPr/>
              </a:pPr>
              <a:t>58</a:t>
            </a:fld>
            <a:endParaRPr lang="en-US" dirty="0">
              <a:solidFill>
                <a:srgbClr val="000000"/>
              </a:solidFill>
              <a:latin typeface="Arial" charset="0"/>
            </a:endParaRPr>
          </a:p>
        </p:txBody>
      </p:sp>
    </p:spTree>
    <p:extLst>
      <p:ext uri="{BB962C8B-B14F-4D97-AF65-F5344CB8AC3E}">
        <p14:creationId xmlns:p14="http://schemas.microsoft.com/office/powerpoint/2010/main" val="369079823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5906">
              <a:defRPr/>
            </a:pPr>
            <a:endParaRPr lang="en-US" dirty="0">
              <a:latin typeface="Arial"/>
              <a:ea typeface="Calibri"/>
              <a:cs typeface="Times New Roman"/>
            </a:endParaRPr>
          </a:p>
          <a:p>
            <a:pPr marL="177358" indent="-177358" defTabSz="945906">
              <a:buFont typeface="Arial" panose="020B0604020202020204" pitchFamily="34" charset="0"/>
              <a:buChar char="•"/>
              <a:defRPr/>
            </a:pPr>
            <a:r>
              <a:rPr lang="en-US" dirty="0">
                <a:latin typeface="Arial"/>
                <a:ea typeface="Calibri"/>
                <a:cs typeface="Times New Roman"/>
              </a:rPr>
              <a:t>Here’s the BJA PMT Help Desk contact information. Our office hours are Monday-Friday, 8:30 am-5:30 pm Eastern Time (except U.S. federal holidays). We strive to return everybody’s e-mail and phone call within 24 hours, so please don’t hesitate to leave a voicemail or e-mail, even after business hours.</a:t>
            </a:r>
          </a:p>
          <a:p>
            <a:pPr marL="177358" indent="-177358" defTabSz="945906">
              <a:buFont typeface="Arial" panose="020B0604020202020204" pitchFamily="34" charset="0"/>
              <a:buChar char="•"/>
              <a:defRPr/>
            </a:pPr>
            <a:endParaRPr lang="en-US" dirty="0">
              <a:latin typeface="Arial"/>
              <a:ea typeface="Calibri"/>
              <a:cs typeface="Times New Roman"/>
            </a:endParaRPr>
          </a:p>
          <a:p>
            <a:pPr marL="177358" indent="-177358" defTabSz="945906">
              <a:buFont typeface="Arial" panose="020B0604020202020204" pitchFamily="34" charset="0"/>
              <a:buChar char="•"/>
              <a:defRPr/>
            </a:pPr>
            <a:r>
              <a:rPr lang="en-US" dirty="0">
                <a:latin typeface="Arial"/>
                <a:ea typeface="Calibri"/>
                <a:cs typeface="Times New Roman"/>
              </a:rPr>
              <a:t>We’ll leave the Webinar open for about 5-10 minutes so you can download any handouts attached or use the Q &amp; A box if you have any questions.</a:t>
            </a:r>
          </a:p>
          <a:p>
            <a:pPr marL="177358" indent="-177358" defTabSz="945906">
              <a:buFont typeface="Arial" panose="020B0604020202020204" pitchFamily="34" charset="0"/>
              <a:buChar char="•"/>
              <a:defRPr/>
            </a:pPr>
            <a:endParaRPr lang="en-US" dirty="0">
              <a:latin typeface="Arial"/>
              <a:ea typeface="Calibri"/>
              <a:cs typeface="Times New Roman"/>
            </a:endParaRPr>
          </a:p>
          <a:p>
            <a:endParaRPr lang="en-US" dirty="0"/>
          </a:p>
        </p:txBody>
      </p:sp>
      <p:sp>
        <p:nvSpPr>
          <p:cNvPr id="4" name="Slide Number Placeholder 3"/>
          <p:cNvSpPr>
            <a:spLocks noGrp="1"/>
          </p:cNvSpPr>
          <p:nvPr>
            <p:ph type="sldNum" sz="quarter" idx="10"/>
          </p:nvPr>
        </p:nvSpPr>
        <p:spPr/>
        <p:txBody>
          <a:bodyPr/>
          <a:lstStyle/>
          <a:p>
            <a:pPr defTabSz="931744" fontAlgn="base">
              <a:spcBef>
                <a:spcPct val="0"/>
              </a:spcBef>
              <a:spcAft>
                <a:spcPct val="0"/>
              </a:spcAft>
              <a:defRPr/>
            </a:pPr>
            <a:fld id="{029B8C59-4209-4927-A76C-46620FD7974C}" type="slidenum">
              <a:rPr lang="en-US">
                <a:solidFill>
                  <a:srgbClr val="000000"/>
                </a:solidFill>
                <a:latin typeface="Arial" charset="0"/>
              </a:rPr>
              <a:pPr defTabSz="931744" fontAlgn="base">
                <a:spcBef>
                  <a:spcPct val="0"/>
                </a:spcBef>
                <a:spcAft>
                  <a:spcPct val="0"/>
                </a:spcAft>
                <a:defRPr/>
              </a:pPr>
              <a:t>60</a:t>
            </a:fld>
            <a:endParaRPr lang="en-US" dirty="0">
              <a:solidFill>
                <a:srgbClr val="000000"/>
              </a:solidFill>
              <a:latin typeface="Arial" charset="0"/>
            </a:endParaRPr>
          </a:p>
        </p:txBody>
      </p:sp>
    </p:spTree>
    <p:extLst>
      <p:ext uri="{BB962C8B-B14F-4D97-AF65-F5344CB8AC3E}">
        <p14:creationId xmlns:p14="http://schemas.microsoft.com/office/powerpoint/2010/main" val="283200795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57042" indent="-291169">
              <a:defRPr>
                <a:solidFill>
                  <a:schemeClr val="tx1"/>
                </a:solidFill>
                <a:latin typeface="Calibri" panose="020F0502020204030204" pitchFamily="34" charset="0"/>
                <a:cs typeface="Arial" panose="020B0604020202020204" pitchFamily="34" charset="0"/>
              </a:defRPr>
            </a:lvl2pPr>
            <a:lvl3pPr marL="1164680" indent="-232936">
              <a:defRPr>
                <a:solidFill>
                  <a:schemeClr val="tx1"/>
                </a:solidFill>
                <a:latin typeface="Calibri" panose="020F0502020204030204" pitchFamily="34" charset="0"/>
                <a:cs typeface="Arial" panose="020B0604020202020204" pitchFamily="34" charset="0"/>
              </a:defRPr>
            </a:lvl3pPr>
            <a:lvl4pPr marL="1630551" indent="-232936">
              <a:defRPr>
                <a:solidFill>
                  <a:schemeClr val="tx1"/>
                </a:solidFill>
                <a:latin typeface="Calibri" panose="020F0502020204030204" pitchFamily="34" charset="0"/>
                <a:cs typeface="Arial" panose="020B0604020202020204" pitchFamily="34" charset="0"/>
              </a:defRPr>
            </a:lvl4pPr>
            <a:lvl5pPr marL="2096422" indent="-232936">
              <a:defRPr>
                <a:solidFill>
                  <a:schemeClr val="tx1"/>
                </a:solidFill>
                <a:latin typeface="Calibri" panose="020F0502020204030204" pitchFamily="34" charset="0"/>
                <a:cs typeface="Arial" panose="020B0604020202020204" pitchFamily="34" charset="0"/>
              </a:defRPr>
            </a:lvl5pPr>
            <a:lvl6pPr marL="2562295" indent="-232936"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28166" indent="-232936"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94038" indent="-232936"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59910" indent="-232936"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52124BDE-A707-4539-97A1-64C83279819C}" type="slidenum">
              <a:rPr lang="en-US" altLang="en-US" smtClean="0">
                <a:solidFill>
                  <a:srgbClr val="000000"/>
                </a:solidFill>
              </a:rPr>
              <a:pPr/>
              <a:t>62</a:t>
            </a:fld>
            <a:endParaRPr lang="en-US" altLang="en-US">
              <a:solidFill>
                <a:srgbClr val="000000"/>
              </a:solidFill>
            </a:endParaRPr>
          </a:p>
        </p:txBody>
      </p:sp>
    </p:spTree>
    <p:extLst>
      <p:ext uri="{BB962C8B-B14F-4D97-AF65-F5344CB8AC3E}">
        <p14:creationId xmlns:p14="http://schemas.microsoft.com/office/powerpoint/2010/main" val="52924854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D24EFB-9AAE-4E7D-8EBD-69E13AFA1BA2}" type="slidenum">
              <a:rPr lang="en-US" smtClean="0">
                <a:solidFill>
                  <a:prstClr val="black"/>
                </a:solidFill>
              </a:rPr>
              <a:pPr/>
              <a:t>63</a:t>
            </a:fld>
            <a:endParaRPr lang="en-US">
              <a:solidFill>
                <a:prstClr val="black"/>
              </a:solidFill>
            </a:endParaRPr>
          </a:p>
        </p:txBody>
      </p:sp>
    </p:spTree>
    <p:extLst>
      <p:ext uri="{BB962C8B-B14F-4D97-AF65-F5344CB8AC3E}">
        <p14:creationId xmlns:p14="http://schemas.microsoft.com/office/powerpoint/2010/main" val="101927792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68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57042" indent="-291169">
              <a:defRPr>
                <a:solidFill>
                  <a:schemeClr val="tx1"/>
                </a:solidFill>
                <a:latin typeface="Calibri" panose="020F0502020204030204" pitchFamily="34" charset="0"/>
                <a:cs typeface="Arial" panose="020B0604020202020204" pitchFamily="34" charset="0"/>
              </a:defRPr>
            </a:lvl2pPr>
            <a:lvl3pPr marL="1164680" indent="-232936">
              <a:defRPr>
                <a:solidFill>
                  <a:schemeClr val="tx1"/>
                </a:solidFill>
                <a:latin typeface="Calibri" panose="020F0502020204030204" pitchFamily="34" charset="0"/>
                <a:cs typeface="Arial" panose="020B0604020202020204" pitchFamily="34" charset="0"/>
              </a:defRPr>
            </a:lvl3pPr>
            <a:lvl4pPr marL="1630551" indent="-232936">
              <a:defRPr>
                <a:solidFill>
                  <a:schemeClr val="tx1"/>
                </a:solidFill>
                <a:latin typeface="Calibri" panose="020F0502020204030204" pitchFamily="34" charset="0"/>
                <a:cs typeface="Arial" panose="020B0604020202020204" pitchFamily="34" charset="0"/>
              </a:defRPr>
            </a:lvl4pPr>
            <a:lvl5pPr marL="2096422" indent="-232936">
              <a:defRPr>
                <a:solidFill>
                  <a:schemeClr val="tx1"/>
                </a:solidFill>
                <a:latin typeface="Calibri" panose="020F0502020204030204" pitchFamily="34" charset="0"/>
                <a:cs typeface="Arial" panose="020B0604020202020204" pitchFamily="34" charset="0"/>
              </a:defRPr>
            </a:lvl5pPr>
            <a:lvl6pPr marL="2562295" indent="-232936"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28166" indent="-232936"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94038" indent="-232936"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59910" indent="-232936"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F5F94A1A-52CD-47D6-AFD3-31948AD65244}" type="slidenum">
              <a:rPr lang="en-US" altLang="en-US" smtClean="0">
                <a:solidFill>
                  <a:srgbClr val="000000"/>
                </a:solidFill>
              </a:rPr>
              <a:pPr/>
              <a:t>64</a:t>
            </a:fld>
            <a:endParaRPr lang="en-US" altLang="en-US">
              <a:solidFill>
                <a:srgbClr val="000000"/>
              </a:solidFill>
            </a:endParaRPr>
          </a:p>
        </p:txBody>
      </p:sp>
    </p:spTree>
    <p:extLst>
      <p:ext uri="{BB962C8B-B14F-4D97-AF65-F5344CB8AC3E}">
        <p14:creationId xmlns:p14="http://schemas.microsoft.com/office/powerpoint/2010/main" val="211869382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57042" indent="-291169">
              <a:defRPr>
                <a:solidFill>
                  <a:schemeClr val="tx1"/>
                </a:solidFill>
                <a:latin typeface="Calibri" panose="020F0502020204030204" pitchFamily="34" charset="0"/>
                <a:cs typeface="Arial" panose="020B0604020202020204" pitchFamily="34" charset="0"/>
              </a:defRPr>
            </a:lvl2pPr>
            <a:lvl3pPr marL="1164680" indent="-232936">
              <a:defRPr>
                <a:solidFill>
                  <a:schemeClr val="tx1"/>
                </a:solidFill>
                <a:latin typeface="Calibri" panose="020F0502020204030204" pitchFamily="34" charset="0"/>
                <a:cs typeface="Arial" panose="020B0604020202020204" pitchFamily="34" charset="0"/>
              </a:defRPr>
            </a:lvl3pPr>
            <a:lvl4pPr marL="1630551" indent="-232936">
              <a:defRPr>
                <a:solidFill>
                  <a:schemeClr val="tx1"/>
                </a:solidFill>
                <a:latin typeface="Calibri" panose="020F0502020204030204" pitchFamily="34" charset="0"/>
                <a:cs typeface="Arial" panose="020B0604020202020204" pitchFamily="34" charset="0"/>
              </a:defRPr>
            </a:lvl4pPr>
            <a:lvl5pPr marL="2096422" indent="-232936">
              <a:defRPr>
                <a:solidFill>
                  <a:schemeClr val="tx1"/>
                </a:solidFill>
                <a:latin typeface="Calibri" panose="020F0502020204030204" pitchFamily="34" charset="0"/>
                <a:cs typeface="Arial" panose="020B0604020202020204" pitchFamily="34" charset="0"/>
              </a:defRPr>
            </a:lvl5pPr>
            <a:lvl6pPr marL="2562295" indent="-232936"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28166" indent="-232936"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94038" indent="-232936"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59910" indent="-232936"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94DDE335-F703-4903-BA8E-AF554FA885E8}" type="slidenum">
              <a:rPr lang="en-US" altLang="en-US" smtClean="0">
                <a:solidFill>
                  <a:srgbClr val="000000"/>
                </a:solidFill>
              </a:rPr>
              <a:pPr/>
              <a:t>65</a:t>
            </a:fld>
            <a:endParaRPr lang="en-US" altLang="en-US">
              <a:solidFill>
                <a:srgbClr val="000000"/>
              </a:solidFill>
            </a:endParaRPr>
          </a:p>
        </p:txBody>
      </p:sp>
    </p:spTree>
    <p:extLst>
      <p:ext uri="{BB962C8B-B14F-4D97-AF65-F5344CB8AC3E}">
        <p14:creationId xmlns:p14="http://schemas.microsoft.com/office/powerpoint/2010/main" val="3029460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buClr>
                <a:srgbClr val="BE854C"/>
              </a:buClr>
              <a:buSzPct val="65000"/>
              <a:buFont typeface="Wingdings" panose="05000000000000000000" pitchFamily="2" charset="2"/>
              <a:buNone/>
            </a:pPr>
            <a:r>
              <a:rPr lang="en-US" altLang="en-US"/>
              <a:t>Example:</a:t>
            </a:r>
          </a:p>
          <a:p>
            <a:pPr>
              <a:buClr>
                <a:srgbClr val="BE854C"/>
              </a:buClr>
              <a:buSzPct val="65000"/>
              <a:buFont typeface="Wingdings" panose="05000000000000000000" pitchFamily="2" charset="2"/>
              <a:buNone/>
            </a:pPr>
            <a:endParaRPr lang="en-US" altLang="en-US"/>
          </a:p>
          <a:p>
            <a:pPr>
              <a:buClr>
                <a:srgbClr val="BE854C"/>
              </a:buClr>
              <a:buSzPct val="65000"/>
              <a:buFont typeface="Wingdings" panose="05000000000000000000" pitchFamily="2" charset="2"/>
              <a:buNone/>
            </a:pPr>
            <a:r>
              <a:rPr lang="en-US" altLang="en-US"/>
              <a:t>If you can understand the form that allows your insurance to bill at a hospital – you can’t be seen.</a:t>
            </a:r>
          </a:p>
          <a:p>
            <a:pPr>
              <a:buClr>
                <a:srgbClr val="BE854C"/>
              </a:buClr>
              <a:buSzPct val="65000"/>
              <a:buFont typeface="Wingdings" panose="05000000000000000000" pitchFamily="2" charset="2"/>
              <a:buNone/>
            </a:pPr>
            <a:r>
              <a:rPr lang="en-US" altLang="en-US"/>
              <a:t>If you can’t understand the consent to treat form, you don’t’ get tx</a:t>
            </a:r>
          </a:p>
          <a:p>
            <a:pPr>
              <a:buClr>
                <a:srgbClr val="BE854C"/>
              </a:buClr>
              <a:buSzPct val="65000"/>
              <a:buFont typeface="Wingdings" panose="05000000000000000000" pitchFamily="2" charset="2"/>
              <a:buNone/>
            </a:pPr>
            <a:endParaRPr lang="en-US" altLang="en-US"/>
          </a:p>
          <a:p>
            <a:pPr>
              <a:buClr>
                <a:srgbClr val="BE854C"/>
              </a:buClr>
              <a:buSzPct val="65000"/>
              <a:buFont typeface="Wingdings" panose="05000000000000000000" pitchFamily="2" charset="2"/>
              <a:buNone/>
            </a:pPr>
            <a:r>
              <a:rPr lang="en-US" altLang="en-US"/>
              <a:t>Pretty basic, but the research shows that most people do not understand these forms….they mostly sign them anyway….but lets look at some research that applies to our populatiomn</a:t>
            </a:r>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57042" indent="-291169">
              <a:defRPr>
                <a:solidFill>
                  <a:schemeClr val="tx1"/>
                </a:solidFill>
                <a:latin typeface="Calibri" panose="020F0502020204030204" pitchFamily="34" charset="0"/>
                <a:cs typeface="Arial" panose="020B0604020202020204" pitchFamily="34" charset="0"/>
              </a:defRPr>
            </a:lvl2pPr>
            <a:lvl3pPr marL="1164680" indent="-232936">
              <a:defRPr>
                <a:solidFill>
                  <a:schemeClr val="tx1"/>
                </a:solidFill>
                <a:latin typeface="Calibri" panose="020F0502020204030204" pitchFamily="34" charset="0"/>
                <a:cs typeface="Arial" panose="020B0604020202020204" pitchFamily="34" charset="0"/>
              </a:defRPr>
            </a:lvl3pPr>
            <a:lvl4pPr marL="1630551" indent="-232936">
              <a:defRPr>
                <a:solidFill>
                  <a:schemeClr val="tx1"/>
                </a:solidFill>
                <a:latin typeface="Calibri" panose="020F0502020204030204" pitchFamily="34" charset="0"/>
                <a:cs typeface="Arial" panose="020B0604020202020204" pitchFamily="34" charset="0"/>
              </a:defRPr>
            </a:lvl4pPr>
            <a:lvl5pPr marL="2096422" indent="-232936">
              <a:defRPr>
                <a:solidFill>
                  <a:schemeClr val="tx1"/>
                </a:solidFill>
                <a:latin typeface="Calibri" panose="020F0502020204030204" pitchFamily="34" charset="0"/>
                <a:cs typeface="Arial" panose="020B0604020202020204" pitchFamily="34" charset="0"/>
              </a:defRPr>
            </a:lvl5pPr>
            <a:lvl6pPr marL="2562295" indent="-232936"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28166" indent="-232936"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94038" indent="-232936"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59910" indent="-232936"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8F83B075-94DE-4C29-AF4B-302C1255F7AA}" type="slidenum">
              <a:rPr lang="en-US" altLang="en-US" smtClean="0"/>
              <a:pPr/>
              <a:t>4</a:t>
            </a:fld>
            <a:endParaRPr lang="en-US" altLang="en-US"/>
          </a:p>
        </p:txBody>
      </p:sp>
    </p:spTree>
    <p:extLst>
      <p:ext uri="{BB962C8B-B14F-4D97-AF65-F5344CB8AC3E}">
        <p14:creationId xmlns:p14="http://schemas.microsoft.com/office/powerpoint/2010/main" val="41798392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D24EFB-9AAE-4E7D-8EBD-69E13AFA1BA2}" type="slidenum">
              <a:rPr lang="en-US" smtClean="0">
                <a:solidFill>
                  <a:prstClr val="black"/>
                </a:solidFill>
              </a:rPr>
              <a:pPr/>
              <a:t>66</a:t>
            </a:fld>
            <a:endParaRPr lang="en-US">
              <a:solidFill>
                <a:prstClr val="black"/>
              </a:solidFill>
            </a:endParaRPr>
          </a:p>
        </p:txBody>
      </p:sp>
    </p:spTree>
    <p:extLst>
      <p:ext uri="{BB962C8B-B14F-4D97-AF65-F5344CB8AC3E}">
        <p14:creationId xmlns:p14="http://schemas.microsoft.com/office/powerpoint/2010/main" val="10192779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D24EFB-9AAE-4E7D-8EBD-69E13AFA1BA2}" type="slidenum">
              <a:rPr lang="en-US" smtClean="0"/>
              <a:t>5</a:t>
            </a:fld>
            <a:endParaRPr lang="en-US"/>
          </a:p>
        </p:txBody>
      </p:sp>
    </p:spTree>
    <p:extLst>
      <p:ext uri="{BB962C8B-B14F-4D97-AF65-F5344CB8AC3E}">
        <p14:creationId xmlns:p14="http://schemas.microsoft.com/office/powerpoint/2010/main" val="36689607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p:txBody>
          <a:bodyPr/>
          <a:lstStyle>
            <a:lvl1pPr>
              <a:defRPr sz="2400">
                <a:solidFill>
                  <a:schemeClr val="tx1"/>
                </a:solidFill>
                <a:latin typeface="Times" pitchFamily="18" charset="0"/>
              </a:defRPr>
            </a:lvl1pPr>
            <a:lvl2pPr marL="765368" indent="-294372">
              <a:defRPr sz="2400">
                <a:solidFill>
                  <a:schemeClr val="tx1"/>
                </a:solidFill>
                <a:latin typeface="Times" pitchFamily="18" charset="0"/>
              </a:defRPr>
            </a:lvl2pPr>
            <a:lvl3pPr marL="1177491" indent="-235499">
              <a:defRPr sz="2400">
                <a:solidFill>
                  <a:schemeClr val="tx1"/>
                </a:solidFill>
                <a:latin typeface="Times" pitchFamily="18" charset="0"/>
              </a:defRPr>
            </a:lvl3pPr>
            <a:lvl4pPr marL="1648487" indent="-235499">
              <a:defRPr sz="2400">
                <a:solidFill>
                  <a:schemeClr val="tx1"/>
                </a:solidFill>
                <a:latin typeface="Times" pitchFamily="18" charset="0"/>
              </a:defRPr>
            </a:lvl4pPr>
            <a:lvl5pPr marL="2119483" indent="-235499">
              <a:defRPr sz="2400">
                <a:solidFill>
                  <a:schemeClr val="tx1"/>
                </a:solidFill>
                <a:latin typeface="Times" pitchFamily="18" charset="0"/>
              </a:defRPr>
            </a:lvl5pPr>
            <a:lvl6pPr marL="2590481" indent="-235499" eaLnBrk="0" fontAlgn="base" hangingPunct="0">
              <a:spcBef>
                <a:spcPct val="0"/>
              </a:spcBef>
              <a:spcAft>
                <a:spcPct val="0"/>
              </a:spcAft>
              <a:defRPr sz="2400">
                <a:solidFill>
                  <a:schemeClr val="tx1"/>
                </a:solidFill>
                <a:latin typeface="Times" pitchFamily="18" charset="0"/>
              </a:defRPr>
            </a:lvl6pPr>
            <a:lvl7pPr marL="3061476" indent="-235499" eaLnBrk="0" fontAlgn="base" hangingPunct="0">
              <a:spcBef>
                <a:spcPct val="0"/>
              </a:spcBef>
              <a:spcAft>
                <a:spcPct val="0"/>
              </a:spcAft>
              <a:defRPr sz="2400">
                <a:solidFill>
                  <a:schemeClr val="tx1"/>
                </a:solidFill>
                <a:latin typeface="Times" pitchFamily="18" charset="0"/>
              </a:defRPr>
            </a:lvl7pPr>
            <a:lvl8pPr marL="3532472" indent="-235499" eaLnBrk="0" fontAlgn="base" hangingPunct="0">
              <a:spcBef>
                <a:spcPct val="0"/>
              </a:spcBef>
              <a:spcAft>
                <a:spcPct val="0"/>
              </a:spcAft>
              <a:defRPr sz="2400">
                <a:solidFill>
                  <a:schemeClr val="tx1"/>
                </a:solidFill>
                <a:latin typeface="Times" pitchFamily="18" charset="0"/>
              </a:defRPr>
            </a:lvl8pPr>
            <a:lvl9pPr marL="4003468" indent="-235499" eaLnBrk="0" fontAlgn="base" hangingPunct="0">
              <a:spcBef>
                <a:spcPct val="0"/>
              </a:spcBef>
              <a:spcAft>
                <a:spcPct val="0"/>
              </a:spcAft>
              <a:defRPr sz="2400">
                <a:solidFill>
                  <a:schemeClr val="tx1"/>
                </a:solidFill>
                <a:latin typeface="Times" pitchFamily="18" charset="0"/>
              </a:defRPr>
            </a:lvl9pPr>
          </a:lstStyle>
          <a:p>
            <a:pPr defTabSz="931744" fontAlgn="base">
              <a:spcBef>
                <a:spcPct val="0"/>
              </a:spcBef>
              <a:spcAft>
                <a:spcPct val="0"/>
              </a:spcAft>
              <a:defRPr/>
            </a:pPr>
            <a:fld id="{014429FD-843F-43AC-82A7-8C060BAF2988}" type="slidenum">
              <a:rPr lang="en-US" altLang="en-US" sz="1200">
                <a:solidFill>
                  <a:prstClr val="black"/>
                </a:solidFill>
              </a:rPr>
              <a:pPr defTabSz="931744" fontAlgn="base">
                <a:spcBef>
                  <a:spcPct val="0"/>
                </a:spcBef>
                <a:spcAft>
                  <a:spcPct val="0"/>
                </a:spcAft>
                <a:defRPr/>
              </a:pPr>
              <a:t>6</a:t>
            </a:fld>
            <a:endParaRPr lang="en-US" altLang="en-US" sz="1200">
              <a:solidFill>
                <a:prstClr val="black"/>
              </a:solidFill>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pitchFamily="18" charset="0"/>
                <a:ea typeface="Calibri" pitchFamily="34" charset="0"/>
                <a:cs typeface="Times New Roman" pitchFamily="18" charset="0"/>
              </a:rPr>
              <a:t>Alissa’s welcome and introduction</a:t>
            </a:r>
          </a:p>
        </p:txBody>
      </p:sp>
    </p:spTree>
    <p:extLst>
      <p:ext uri="{BB962C8B-B14F-4D97-AF65-F5344CB8AC3E}">
        <p14:creationId xmlns:p14="http://schemas.microsoft.com/office/powerpoint/2010/main" val="10110592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rgbClr val="FF0000"/>
                </a:solidFill>
              </a:rPr>
              <a:t>RECORD</a:t>
            </a:r>
          </a:p>
          <a:p>
            <a:endParaRPr lang="en-US" dirty="0"/>
          </a:p>
          <a:p>
            <a:r>
              <a:rPr lang="en-US" dirty="0"/>
              <a:t>Laura</a:t>
            </a:r>
          </a:p>
        </p:txBody>
      </p:sp>
      <p:sp>
        <p:nvSpPr>
          <p:cNvPr id="4" name="Slide Number Placeholder 3"/>
          <p:cNvSpPr>
            <a:spLocks noGrp="1"/>
          </p:cNvSpPr>
          <p:nvPr>
            <p:ph type="sldNum" sz="quarter" idx="10"/>
          </p:nvPr>
        </p:nvSpPr>
        <p:spPr/>
        <p:txBody>
          <a:bodyPr/>
          <a:lstStyle/>
          <a:p>
            <a:pPr defTabSz="931744" fontAlgn="base">
              <a:spcBef>
                <a:spcPct val="0"/>
              </a:spcBef>
              <a:spcAft>
                <a:spcPct val="0"/>
              </a:spcAft>
              <a:defRPr/>
            </a:pPr>
            <a:fld id="{340B9841-3AE3-48D3-AA2D-6044BEA193A6}" type="slidenum">
              <a:rPr lang="en-US">
                <a:solidFill>
                  <a:srgbClr val="000000"/>
                </a:solidFill>
                <a:latin typeface="Arial" charset="0"/>
              </a:rPr>
              <a:pPr defTabSz="931744" fontAlgn="base">
                <a:spcBef>
                  <a:spcPct val="0"/>
                </a:spcBef>
                <a:spcAft>
                  <a:spcPct val="0"/>
                </a:spcAft>
                <a:defRPr/>
              </a:pPr>
              <a:t>7</a:t>
            </a:fld>
            <a:endParaRPr lang="en-US" dirty="0">
              <a:solidFill>
                <a:srgbClr val="000000"/>
              </a:solidFill>
              <a:latin typeface="Arial" charset="0"/>
            </a:endParaRPr>
          </a:p>
        </p:txBody>
      </p:sp>
    </p:spTree>
    <p:extLst>
      <p:ext uri="{BB962C8B-B14F-4D97-AF65-F5344CB8AC3E}">
        <p14:creationId xmlns:p14="http://schemas.microsoft.com/office/powerpoint/2010/main" val="38627798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44" eaLnBrk="0" fontAlgn="base" hangingPunct="0">
              <a:spcBef>
                <a:spcPct val="30000"/>
              </a:spcBef>
              <a:spcAft>
                <a:spcPct val="0"/>
              </a:spcAft>
              <a:defRPr/>
            </a:pPr>
            <a:r>
              <a:rPr lang="en-US" dirty="0"/>
              <a:t>Performance measures</a:t>
            </a:r>
            <a:r>
              <a:rPr lang="en-US" baseline="0" dirty="0"/>
              <a:t> are developed with input from stakeholders and are directly related to the requirements of the grant award. </a:t>
            </a:r>
            <a:r>
              <a:rPr lang="en-US" dirty="0"/>
              <a:t>Performance measures</a:t>
            </a:r>
            <a:r>
              <a:rPr lang="en-US" baseline="0" dirty="0"/>
              <a:t> help you to help you; help us to help you; and help us to provide analysis and information for transparency, including information to make decisions about the program internally and externally and provide information and analysis to external stakeholders (e.g., congress). </a:t>
            </a:r>
            <a:endParaRPr lang="en-US" dirty="0"/>
          </a:p>
          <a:p>
            <a:endParaRPr lang="en-US" baseline="0" dirty="0"/>
          </a:p>
          <a:p>
            <a:r>
              <a:rPr lang="en-US" baseline="0" dirty="0"/>
              <a:t>The measures attempt to capture information about what grantees are doing, but we do recognize that not all programs will look the same. There may be questions or even entire sections that are not applicable to your program. For example, if during the reporting period your program engaged in strategic planning, any questions about providing direct services may not be applicable. In this case, it would be perfectly acceptable to enter zeros or report no activity. </a:t>
            </a:r>
            <a:endParaRPr lang="en-US" dirty="0"/>
          </a:p>
          <a:p>
            <a:endParaRPr lang="en-US" dirty="0"/>
          </a:p>
        </p:txBody>
      </p:sp>
      <p:sp>
        <p:nvSpPr>
          <p:cNvPr id="4" name="Slide Number Placeholder 3"/>
          <p:cNvSpPr>
            <a:spLocks noGrp="1"/>
          </p:cNvSpPr>
          <p:nvPr>
            <p:ph type="sldNum" sz="quarter" idx="10"/>
          </p:nvPr>
        </p:nvSpPr>
        <p:spPr/>
        <p:txBody>
          <a:bodyPr/>
          <a:lstStyle/>
          <a:p>
            <a:pPr defTabSz="931744" fontAlgn="base">
              <a:spcBef>
                <a:spcPct val="0"/>
              </a:spcBef>
              <a:spcAft>
                <a:spcPct val="0"/>
              </a:spcAft>
              <a:defRPr/>
            </a:pPr>
            <a:fld id="{2E9BB226-4E03-4306-9386-1B32D5CA1252}" type="slidenum">
              <a:rPr lang="en-US">
                <a:solidFill>
                  <a:srgbClr val="000000"/>
                </a:solidFill>
                <a:latin typeface="Arial" charset="0"/>
              </a:rPr>
              <a:pPr defTabSz="931744" fontAlgn="base">
                <a:spcBef>
                  <a:spcPct val="0"/>
                </a:spcBef>
                <a:spcAft>
                  <a:spcPct val="0"/>
                </a:spcAft>
                <a:defRPr/>
              </a:pPr>
              <a:t>10</a:t>
            </a:fld>
            <a:endParaRPr lang="en-US" dirty="0">
              <a:solidFill>
                <a:srgbClr val="000000"/>
              </a:solidFill>
              <a:latin typeface="Arial" charset="0"/>
            </a:endParaRPr>
          </a:p>
        </p:txBody>
      </p:sp>
    </p:spTree>
    <p:extLst>
      <p:ext uri="{BB962C8B-B14F-4D97-AF65-F5344CB8AC3E}">
        <p14:creationId xmlns:p14="http://schemas.microsoft.com/office/powerpoint/2010/main" val="7618525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1744" fontAlgn="base">
              <a:spcBef>
                <a:spcPct val="0"/>
              </a:spcBef>
              <a:spcAft>
                <a:spcPct val="0"/>
              </a:spcAft>
              <a:defRPr/>
            </a:pPr>
            <a:fld id="{029B8C59-4209-4927-A76C-46620FD7974C}" type="slidenum">
              <a:rPr lang="en-US">
                <a:solidFill>
                  <a:srgbClr val="000000"/>
                </a:solidFill>
                <a:latin typeface="Arial" charset="0"/>
              </a:rPr>
              <a:pPr defTabSz="931744" fontAlgn="base">
                <a:spcBef>
                  <a:spcPct val="0"/>
                </a:spcBef>
                <a:spcAft>
                  <a:spcPct val="0"/>
                </a:spcAft>
                <a:defRPr/>
              </a:pPr>
              <a:t>13</a:t>
            </a:fld>
            <a:endParaRPr lang="en-US" dirty="0">
              <a:solidFill>
                <a:srgbClr val="000000"/>
              </a:solidFill>
              <a:latin typeface="Arial" charset="0"/>
            </a:endParaRPr>
          </a:p>
        </p:txBody>
      </p:sp>
    </p:spTree>
    <p:extLst>
      <p:ext uri="{BB962C8B-B14F-4D97-AF65-F5344CB8AC3E}">
        <p14:creationId xmlns:p14="http://schemas.microsoft.com/office/powerpoint/2010/main" val="18521903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7/18/2017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5" name="Picture 8"/>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649413" y="501650"/>
            <a:ext cx="46212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p:cNvSpPr>
            <a:spLocks noGrp="1"/>
          </p:cNvSpPr>
          <p:nvPr>
            <p:ph type="body" idx="1"/>
          </p:nvPr>
        </p:nvSpPr>
        <p:spPr>
          <a:xfrm>
            <a:off x="719138" y="2606933"/>
            <a:ext cx="7772400" cy="553998"/>
          </a:xfrm>
          <a:noFill/>
          <a:ln w="9525">
            <a:noFill/>
            <a:miter lim="800000"/>
            <a:headEnd/>
            <a:tailEnd/>
          </a:ln>
          <a:effectLst/>
        </p:spPr>
        <p:txBody>
          <a:bodyPr anchor="b"/>
          <a:lstStyle>
            <a:lvl1pPr marL="0" indent="0" algn="l" rtl="0" eaLnBrk="1" fontAlgn="base" hangingPunct="1">
              <a:spcBef>
                <a:spcPct val="0"/>
              </a:spcBef>
              <a:spcAft>
                <a:spcPct val="0"/>
              </a:spcAft>
              <a:buNone/>
              <a:defRPr lang="en-US" sz="3000" b="1" smtClean="0">
                <a:solidFill>
                  <a:schemeClr val="tx2"/>
                </a:solidFill>
                <a:latin typeface="Arial Narrow" pitchFamily="34" charset="0"/>
                <a:ea typeface="+mj-ea"/>
                <a:cs typeface="+mj-cs"/>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6" name="Text Placeholder 5"/>
          <p:cNvSpPr>
            <a:spLocks noGrp="1"/>
          </p:cNvSpPr>
          <p:nvPr>
            <p:ph type="body" sz="quarter" idx="10"/>
          </p:nvPr>
        </p:nvSpPr>
        <p:spPr>
          <a:xfrm>
            <a:off x="719138" y="4343400"/>
            <a:ext cx="3810000" cy="369332"/>
          </a:xfrm>
          <a:noFill/>
          <a:ln w="9525">
            <a:noFill/>
            <a:miter lim="800000"/>
            <a:headEnd/>
            <a:tailEnd/>
          </a:ln>
          <a:effectLst/>
        </p:spPr>
        <p:txBody>
          <a:bodyPr/>
          <a:lstStyle>
            <a:lvl1pPr algn="l" rtl="0" eaLnBrk="1" fontAlgn="base" hangingPunct="1">
              <a:spcBef>
                <a:spcPct val="50000"/>
              </a:spcBef>
              <a:spcAft>
                <a:spcPct val="0"/>
              </a:spcAft>
              <a:buNone/>
              <a:defRPr lang="en-US" sz="1800" b="1" kern="1200" smtClean="0">
                <a:solidFill>
                  <a:schemeClr val="tx1"/>
                </a:solidFill>
                <a:latin typeface="Arial" charset="0"/>
                <a:ea typeface="+mn-ea"/>
                <a:cs typeface="+mn-cs"/>
              </a:defRPr>
            </a:lvl1pPr>
            <a:lvl2pPr algn="l" rtl="0" eaLnBrk="1" fontAlgn="base" hangingPunct="1">
              <a:spcBef>
                <a:spcPct val="50000"/>
              </a:spcBef>
              <a:spcAft>
                <a:spcPct val="0"/>
              </a:spcAft>
              <a:buNone/>
              <a:defRPr lang="en-US" sz="1800" b="1" kern="1200" smtClean="0">
                <a:solidFill>
                  <a:srgbClr val="3F3F3F"/>
                </a:solidFill>
                <a:latin typeface="Arial" charset="0"/>
                <a:ea typeface="+mn-ea"/>
                <a:cs typeface="+mn-cs"/>
              </a:defRPr>
            </a:lvl2pPr>
            <a:lvl3pPr algn="l" rtl="0" eaLnBrk="1" fontAlgn="base" hangingPunct="1">
              <a:spcBef>
                <a:spcPct val="50000"/>
              </a:spcBef>
              <a:spcAft>
                <a:spcPct val="0"/>
              </a:spcAft>
              <a:buNone/>
              <a:defRPr lang="en-US" sz="1800" b="1" kern="1200" smtClean="0">
                <a:solidFill>
                  <a:srgbClr val="3F3F3F"/>
                </a:solidFill>
                <a:latin typeface="Arial" charset="0"/>
                <a:ea typeface="+mn-ea"/>
                <a:cs typeface="+mn-cs"/>
              </a:defRPr>
            </a:lvl3pPr>
            <a:lvl4pPr algn="l" rtl="0" eaLnBrk="1" fontAlgn="base" hangingPunct="1">
              <a:spcBef>
                <a:spcPct val="50000"/>
              </a:spcBef>
              <a:spcAft>
                <a:spcPct val="0"/>
              </a:spcAft>
              <a:buNone/>
              <a:defRPr lang="en-US" sz="1800" b="1" kern="1200" smtClean="0">
                <a:solidFill>
                  <a:srgbClr val="3F3F3F"/>
                </a:solidFill>
                <a:latin typeface="Arial" charset="0"/>
                <a:ea typeface="+mn-ea"/>
                <a:cs typeface="+mn-cs"/>
              </a:defRPr>
            </a:lvl4pPr>
            <a:lvl5pPr algn="l" rtl="0" eaLnBrk="1" fontAlgn="base" hangingPunct="1">
              <a:spcBef>
                <a:spcPct val="50000"/>
              </a:spcBef>
              <a:spcAft>
                <a:spcPct val="0"/>
              </a:spcAft>
              <a:buNone/>
              <a:defRPr lang="en-US" sz="1800" b="1" kern="1200" dirty="0">
                <a:solidFill>
                  <a:srgbClr val="3F3F3F"/>
                </a:solidFill>
                <a:latin typeface="Arial" charset="0"/>
                <a:ea typeface="+mn-ea"/>
                <a:cs typeface="+mn-cs"/>
              </a:defRPr>
            </a:lvl5pPr>
          </a:lstStyle>
          <a:p>
            <a:pPr lvl="0"/>
            <a:r>
              <a:rPr lang="en-US"/>
              <a:t>Click to edit Master text styles</a:t>
            </a:r>
          </a:p>
        </p:txBody>
      </p:sp>
      <p:sp>
        <p:nvSpPr>
          <p:cNvPr id="11" name="Text Placeholder 10"/>
          <p:cNvSpPr>
            <a:spLocks noGrp="1"/>
          </p:cNvSpPr>
          <p:nvPr>
            <p:ph type="body" sz="quarter" idx="11"/>
          </p:nvPr>
        </p:nvSpPr>
        <p:spPr>
          <a:xfrm>
            <a:off x="719138" y="3235886"/>
            <a:ext cx="7780337" cy="461665"/>
          </a:xfrm>
          <a:noFill/>
          <a:ln w="9525">
            <a:noFill/>
            <a:miter lim="800000"/>
            <a:headEnd/>
            <a:tailEnd/>
          </a:ln>
          <a:effectLst/>
        </p:spPr>
        <p:txBody>
          <a:bodyPr anchor="ctr"/>
          <a:lstStyle>
            <a:lvl1pPr algn="l" rtl="0" eaLnBrk="0" fontAlgn="base" hangingPunct="0">
              <a:lnSpc>
                <a:spcPct val="100000"/>
              </a:lnSpc>
              <a:spcBef>
                <a:spcPct val="0"/>
              </a:spcBef>
              <a:spcAft>
                <a:spcPct val="0"/>
              </a:spcAft>
              <a:buNone/>
              <a:defRPr lang="en-US" sz="2400" b="0" smtClean="0">
                <a:solidFill>
                  <a:schemeClr val="accent2"/>
                </a:solidFill>
                <a:latin typeface="Arial Narrow" pitchFamily="34" charset="0"/>
                <a:ea typeface="+mj-ea"/>
                <a:cs typeface="+mj-cs"/>
              </a:defRPr>
            </a:lvl1pPr>
            <a:lvl2pPr algn="l" rtl="0" eaLnBrk="0" fontAlgn="base" hangingPunct="0">
              <a:spcBef>
                <a:spcPct val="0"/>
              </a:spcBef>
              <a:spcAft>
                <a:spcPct val="0"/>
              </a:spcAft>
              <a:buNone/>
              <a:defRPr lang="en-US" sz="2400" b="0" smtClean="0">
                <a:solidFill>
                  <a:srgbClr val="35001A"/>
                </a:solidFill>
                <a:latin typeface="Arial Narrow" pitchFamily="34" charset="0"/>
                <a:ea typeface="+mj-ea"/>
                <a:cs typeface="+mj-cs"/>
              </a:defRPr>
            </a:lvl2pPr>
            <a:lvl3pPr algn="l" rtl="0" eaLnBrk="0" fontAlgn="base" hangingPunct="0">
              <a:spcBef>
                <a:spcPct val="0"/>
              </a:spcBef>
              <a:spcAft>
                <a:spcPct val="0"/>
              </a:spcAft>
              <a:buNone/>
              <a:defRPr lang="en-US" sz="2400" b="0" smtClean="0">
                <a:solidFill>
                  <a:srgbClr val="35001A"/>
                </a:solidFill>
                <a:latin typeface="Arial Narrow" pitchFamily="34" charset="0"/>
                <a:ea typeface="+mj-ea"/>
                <a:cs typeface="+mj-cs"/>
              </a:defRPr>
            </a:lvl3pPr>
            <a:lvl4pPr algn="l" rtl="0" eaLnBrk="0" fontAlgn="base" hangingPunct="0">
              <a:spcBef>
                <a:spcPct val="0"/>
              </a:spcBef>
              <a:spcAft>
                <a:spcPct val="0"/>
              </a:spcAft>
              <a:buNone/>
              <a:defRPr lang="en-US" sz="2400" b="0" smtClean="0">
                <a:solidFill>
                  <a:srgbClr val="35001A"/>
                </a:solidFill>
                <a:latin typeface="Arial Narrow" pitchFamily="34" charset="0"/>
                <a:ea typeface="+mj-ea"/>
                <a:cs typeface="+mj-cs"/>
              </a:defRPr>
            </a:lvl4pPr>
            <a:lvl5pPr algn="l" rtl="0" eaLnBrk="0" fontAlgn="base" hangingPunct="0">
              <a:spcBef>
                <a:spcPct val="0"/>
              </a:spcBef>
              <a:spcAft>
                <a:spcPct val="0"/>
              </a:spcAft>
              <a:buNone/>
              <a:defRPr lang="en-US" sz="2400" b="0" dirty="0" smtClean="0">
                <a:solidFill>
                  <a:srgbClr val="35001A"/>
                </a:solidFill>
                <a:latin typeface="Arial Narrow" pitchFamily="34" charset="0"/>
                <a:ea typeface="+mj-ea"/>
                <a:cs typeface="+mj-cs"/>
              </a:defRPr>
            </a:lvl5pPr>
          </a:lstStyle>
          <a:p>
            <a:pPr lvl="0"/>
            <a:r>
              <a:rPr lang="en-US"/>
              <a:t>Click to edit Master text styles</a:t>
            </a:r>
          </a:p>
        </p:txBody>
      </p:sp>
    </p:spTree>
    <p:extLst>
      <p:ext uri="{BB962C8B-B14F-4D97-AF65-F5344CB8AC3E}">
        <p14:creationId xmlns:p14="http://schemas.microsoft.com/office/powerpoint/2010/main" val="29838539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742950" y="1581150"/>
            <a:ext cx="7620000" cy="1836400"/>
          </a:xfrm>
        </p:spPr>
        <p:txBody>
          <a:bodyPr/>
          <a:lstStyle>
            <a:lvl1pPr>
              <a:lnSpc>
                <a:spcPct val="100000"/>
              </a:lnSpc>
              <a:spcAft>
                <a:spcPts val="400"/>
              </a:spcAft>
              <a:defRPr/>
            </a:lvl1pPr>
            <a:lvl2pPr>
              <a:lnSpc>
                <a:spcPct val="100000"/>
              </a:lnSpc>
              <a:spcAft>
                <a:spcPts val="400"/>
              </a:spcAft>
              <a:defRPr/>
            </a:lvl2pPr>
            <a:lvl3pPr>
              <a:lnSpc>
                <a:spcPct val="100000"/>
              </a:lnSpc>
              <a:spcAft>
                <a:spcPts val="400"/>
              </a:spcAft>
              <a:defRPr/>
            </a:lvl3pPr>
            <a:lvl4pPr>
              <a:lnSpc>
                <a:spcPct val="100000"/>
              </a:lnSpc>
              <a:spcAft>
                <a:spcPts val="400"/>
              </a:spcAft>
              <a:defRPr/>
            </a:lvl4pPr>
            <a:lvl5pPr>
              <a:lnSpc>
                <a:spcPct val="100000"/>
              </a:lnSpc>
              <a:spcAft>
                <a:spcPts val="4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5"/>
          <p:cNvSpPr>
            <a:spLocks noGrp="1"/>
          </p:cNvSpPr>
          <p:nvPr>
            <p:ph type="sldNum" sz="quarter" idx="10"/>
          </p:nvPr>
        </p:nvSpPr>
        <p:spPr>
          <a:ln/>
        </p:spPr>
        <p:txBody>
          <a:bodyPr/>
          <a:lstStyle>
            <a:lvl1pPr>
              <a:defRPr/>
            </a:lvl1pPr>
          </a:lstStyle>
          <a:p>
            <a:pPr>
              <a:defRPr/>
            </a:pPr>
            <a:fld id="{F8052CFF-C65C-4FCB-BC59-DD04CE4B6586}" type="slidenum">
              <a:rPr/>
              <a:pPr>
                <a:defRPr/>
              </a:pPr>
              <a:t>‹#›</a:t>
            </a:fld>
            <a:endParaRPr dirty="0"/>
          </a:p>
        </p:txBody>
      </p:sp>
    </p:spTree>
    <p:extLst>
      <p:ext uri="{BB962C8B-B14F-4D97-AF65-F5344CB8AC3E}">
        <p14:creationId xmlns:p14="http://schemas.microsoft.com/office/powerpoint/2010/main" val="5646503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1_Title and Content with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742950" y="1581150"/>
            <a:ext cx="7620000" cy="1836400"/>
          </a:xfrm>
        </p:spPr>
        <p:txBody>
          <a:bodyPr/>
          <a:lstStyle>
            <a:lvl1pPr>
              <a:lnSpc>
                <a:spcPct val="100000"/>
              </a:lnSpc>
              <a:spcAft>
                <a:spcPts val="400"/>
              </a:spcAft>
              <a:defRPr/>
            </a:lvl1pPr>
            <a:lvl2pPr>
              <a:lnSpc>
                <a:spcPct val="100000"/>
              </a:lnSpc>
              <a:spcAft>
                <a:spcPts val="400"/>
              </a:spcAft>
              <a:defRPr/>
            </a:lvl2pPr>
            <a:lvl3pPr>
              <a:lnSpc>
                <a:spcPct val="100000"/>
              </a:lnSpc>
              <a:spcAft>
                <a:spcPts val="400"/>
              </a:spcAft>
              <a:defRPr/>
            </a:lvl3pPr>
            <a:lvl4pPr>
              <a:lnSpc>
                <a:spcPct val="100000"/>
              </a:lnSpc>
              <a:spcAft>
                <a:spcPts val="400"/>
              </a:spcAft>
              <a:defRPr/>
            </a:lvl4pPr>
            <a:lvl5pPr>
              <a:lnSpc>
                <a:spcPct val="100000"/>
              </a:lnSpc>
              <a:spcAft>
                <a:spcPts val="4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4"/>
          <p:cNvSpPr>
            <a:spLocks noGrp="1"/>
          </p:cNvSpPr>
          <p:nvPr>
            <p:ph type="sldNum" sz="quarter" idx="10"/>
          </p:nvPr>
        </p:nvSpPr>
        <p:spPr/>
        <p:txBody>
          <a:bodyPr/>
          <a:lstStyle>
            <a:lvl1pPr>
              <a:defRPr/>
            </a:lvl1pPr>
          </a:lstStyle>
          <a:p>
            <a:pPr>
              <a:defRPr/>
            </a:pPr>
            <a:fld id="{2F255971-A49C-4822-B5F5-75A9A4D859C3}" type="slidenum">
              <a:rPr/>
              <a:pPr>
                <a:defRPr/>
              </a:pPr>
              <a:t>‹#›</a:t>
            </a:fld>
            <a:endParaRPr dirty="0"/>
          </a:p>
        </p:txBody>
      </p:sp>
    </p:spTree>
    <p:extLst>
      <p:ext uri="{BB962C8B-B14F-4D97-AF65-F5344CB8AC3E}">
        <p14:creationId xmlns:p14="http://schemas.microsoft.com/office/powerpoint/2010/main" val="31484053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828800" y="304800"/>
            <a:ext cx="6629400" cy="487362"/>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51655"/>
            <a:ext cx="4040188" cy="523220"/>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2246769"/>
          </a:xfrm>
        </p:spPr>
        <p:txBody>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651655"/>
            <a:ext cx="4041775" cy="523220"/>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2246769"/>
          </a:xfrm>
        </p:spPr>
        <p:txBody>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10"/>
          </p:nvPr>
        </p:nvSpPr>
        <p:spPr>
          <a:ln/>
        </p:spPr>
        <p:txBody>
          <a:bodyPr/>
          <a:lstStyle>
            <a:lvl1pPr>
              <a:defRPr/>
            </a:lvl1pPr>
          </a:lstStyle>
          <a:p>
            <a:pPr>
              <a:defRPr/>
            </a:pPr>
            <a:fld id="{C756FD84-7ACD-45C6-AE77-427B26DD9B7E}" type="slidenum">
              <a:rPr/>
              <a:pPr>
                <a:defRPr/>
              </a:pPr>
              <a:t>‹#›</a:t>
            </a:fld>
            <a:endParaRPr dirty="0"/>
          </a:p>
        </p:txBody>
      </p:sp>
    </p:spTree>
    <p:extLst>
      <p:ext uri="{BB962C8B-B14F-4D97-AF65-F5344CB8AC3E}">
        <p14:creationId xmlns:p14="http://schemas.microsoft.com/office/powerpoint/2010/main" val="26791372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Slide Number Placeholder 5"/>
          <p:cNvSpPr>
            <a:spLocks noGrp="1"/>
          </p:cNvSpPr>
          <p:nvPr>
            <p:ph type="sldNum" sz="quarter" idx="10"/>
          </p:nvPr>
        </p:nvSpPr>
        <p:spPr>
          <a:ln/>
        </p:spPr>
        <p:txBody>
          <a:bodyPr/>
          <a:lstStyle>
            <a:lvl1pPr>
              <a:defRPr/>
            </a:lvl1pPr>
          </a:lstStyle>
          <a:p>
            <a:pPr>
              <a:defRPr/>
            </a:pPr>
            <a:fld id="{6CFEDB8F-FB4B-4869-BD21-1BFB1D72E5FF}" type="slidenum">
              <a:rPr/>
              <a:pPr>
                <a:defRPr/>
              </a:pPr>
              <a:t>‹#›</a:t>
            </a:fld>
            <a:endParaRPr dirty="0"/>
          </a:p>
        </p:txBody>
      </p:sp>
    </p:spTree>
    <p:extLst>
      <p:ext uri="{BB962C8B-B14F-4D97-AF65-F5344CB8AC3E}">
        <p14:creationId xmlns:p14="http://schemas.microsoft.com/office/powerpoint/2010/main" val="20334001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ln/>
        </p:spPr>
        <p:txBody>
          <a:bodyPr/>
          <a:lstStyle>
            <a:lvl1pPr>
              <a:defRPr/>
            </a:lvl1pPr>
          </a:lstStyle>
          <a:p>
            <a:pPr>
              <a:defRPr/>
            </a:pPr>
            <a:fld id="{50700A02-94B4-415C-B78C-510ECD724410}" type="slidenum">
              <a:rPr/>
              <a:pPr>
                <a:defRPr/>
              </a:pPr>
              <a:t>‹#›</a:t>
            </a:fld>
            <a:endParaRPr dirty="0"/>
          </a:p>
        </p:txBody>
      </p:sp>
    </p:spTree>
    <p:extLst>
      <p:ext uri="{BB962C8B-B14F-4D97-AF65-F5344CB8AC3E}">
        <p14:creationId xmlns:p14="http://schemas.microsoft.com/office/powerpoint/2010/main" val="31059384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7/18/2017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7/18/2017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7/18/2017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7/18/2017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7/18/2017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7"/>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1905000" y="450850"/>
            <a:ext cx="6477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dirty="0"/>
              <a:t>Bureau of Justice Assistance</a:t>
            </a:r>
          </a:p>
        </p:txBody>
      </p:sp>
      <p:sp>
        <p:nvSpPr>
          <p:cNvPr id="1028" name="Rectangle 3"/>
          <p:cNvSpPr>
            <a:spLocks noGrp="1" noChangeArrowheads="1"/>
          </p:cNvSpPr>
          <p:nvPr>
            <p:ph type="body" idx="1"/>
          </p:nvPr>
        </p:nvSpPr>
        <p:spPr bwMode="auto">
          <a:xfrm>
            <a:off x="685800" y="1582738"/>
            <a:ext cx="7620000" cy="183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6" name="Slide Number Placeholder 5"/>
          <p:cNvSpPr>
            <a:spLocks noGrp="1"/>
          </p:cNvSpPr>
          <p:nvPr>
            <p:ph type="sldNum" sz="quarter" idx="4"/>
          </p:nvPr>
        </p:nvSpPr>
        <p:spPr>
          <a:xfrm>
            <a:off x="8583613" y="6399213"/>
            <a:ext cx="341312" cy="246062"/>
          </a:xfrm>
          <a:prstGeom prst="rect">
            <a:avLst/>
          </a:prstGeom>
          <a:noFill/>
          <a:ln w="9525">
            <a:noFill/>
            <a:miter lim="800000"/>
            <a:headEnd/>
            <a:tailEnd/>
          </a:ln>
          <a:effectLst/>
        </p:spPr>
        <p:txBody>
          <a:bodyPr wrap="none">
            <a:spAutoFit/>
          </a:bodyPr>
          <a:lstStyle>
            <a:lvl1pPr algn="r" rtl="0" eaLnBrk="0" fontAlgn="base" hangingPunct="0">
              <a:spcBef>
                <a:spcPct val="0"/>
              </a:spcBef>
              <a:spcAft>
                <a:spcPct val="0"/>
              </a:spcAft>
              <a:defRPr lang="en-US" sz="1000" kern="1200">
                <a:solidFill>
                  <a:schemeClr val="tx1"/>
                </a:solidFill>
                <a:latin typeface="Arial" charset="0"/>
                <a:ea typeface="+mn-ea"/>
                <a:cs typeface="+mn-cs"/>
              </a:defRPr>
            </a:lvl1pPr>
          </a:lstStyle>
          <a:p>
            <a:pPr>
              <a:defRPr/>
            </a:pPr>
            <a:fld id="{0C915CB9-2303-4FA7-8DEA-446020A1DC28}" type="slidenum">
              <a:rPr/>
              <a:pPr>
                <a:defRPr/>
              </a:pPr>
              <a:t>‹#›</a:t>
            </a:fld>
            <a:endParaRPr dirty="0"/>
          </a:p>
        </p:txBody>
      </p:sp>
      <p:sp>
        <p:nvSpPr>
          <p:cNvPr id="1030" name="TextBox 3"/>
          <p:cNvSpPr txBox="1">
            <a:spLocks noChangeArrowheads="1"/>
          </p:cNvSpPr>
          <p:nvPr/>
        </p:nvSpPr>
        <p:spPr bwMode="auto">
          <a:xfrm>
            <a:off x="3813175" y="6332538"/>
            <a:ext cx="44592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en-US" dirty="0">
                <a:solidFill>
                  <a:schemeClr val="tx2"/>
                </a:solidFill>
                <a:latin typeface="Arial Narrow" pitchFamily="34" charset="0"/>
                <a:ea typeface="Verdana" pitchFamily="34" charset="0"/>
                <a:cs typeface="Calibri" pitchFamily="34" charset="0"/>
              </a:rPr>
              <a:t>Performance Measurement Tool (PMT)</a:t>
            </a:r>
          </a:p>
        </p:txBody>
      </p:sp>
    </p:spTree>
    <p:extLst>
      <p:ext uri="{BB962C8B-B14F-4D97-AF65-F5344CB8AC3E}">
        <p14:creationId xmlns:p14="http://schemas.microsoft.com/office/powerpoint/2010/main" val="17508218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hf hdr="0" ftr="0" dt="0"/>
  <p:txStyles>
    <p:titleStyle>
      <a:lvl1pPr algn="l" rtl="0" eaLnBrk="0" fontAlgn="base" hangingPunct="0">
        <a:lnSpc>
          <a:spcPts val="3100"/>
        </a:lnSpc>
        <a:spcBef>
          <a:spcPct val="0"/>
        </a:spcBef>
        <a:spcAft>
          <a:spcPct val="0"/>
        </a:spcAft>
        <a:defRPr sz="3000" b="1" baseline="0">
          <a:solidFill>
            <a:schemeClr val="tx2"/>
          </a:solidFill>
          <a:latin typeface="Arial Narrow" pitchFamily="34" charset="0"/>
          <a:ea typeface="+mj-ea"/>
          <a:cs typeface="+mj-cs"/>
        </a:defRPr>
      </a:lvl1pPr>
      <a:lvl2pPr algn="l" rtl="0" eaLnBrk="0" fontAlgn="base" hangingPunct="0">
        <a:lnSpc>
          <a:spcPts val="3100"/>
        </a:lnSpc>
        <a:spcBef>
          <a:spcPct val="0"/>
        </a:spcBef>
        <a:spcAft>
          <a:spcPct val="0"/>
        </a:spcAft>
        <a:defRPr sz="3000" b="1">
          <a:solidFill>
            <a:schemeClr val="tx2"/>
          </a:solidFill>
          <a:latin typeface="Arial Narrow" pitchFamily="34" charset="0"/>
        </a:defRPr>
      </a:lvl2pPr>
      <a:lvl3pPr algn="l" rtl="0" eaLnBrk="0" fontAlgn="base" hangingPunct="0">
        <a:lnSpc>
          <a:spcPts val="3100"/>
        </a:lnSpc>
        <a:spcBef>
          <a:spcPct val="0"/>
        </a:spcBef>
        <a:spcAft>
          <a:spcPct val="0"/>
        </a:spcAft>
        <a:defRPr sz="3000" b="1">
          <a:solidFill>
            <a:schemeClr val="tx2"/>
          </a:solidFill>
          <a:latin typeface="Arial Narrow" pitchFamily="34" charset="0"/>
        </a:defRPr>
      </a:lvl3pPr>
      <a:lvl4pPr algn="l" rtl="0" eaLnBrk="0" fontAlgn="base" hangingPunct="0">
        <a:lnSpc>
          <a:spcPts val="3100"/>
        </a:lnSpc>
        <a:spcBef>
          <a:spcPct val="0"/>
        </a:spcBef>
        <a:spcAft>
          <a:spcPct val="0"/>
        </a:spcAft>
        <a:defRPr sz="3000" b="1">
          <a:solidFill>
            <a:schemeClr val="tx2"/>
          </a:solidFill>
          <a:latin typeface="Arial Narrow" pitchFamily="34" charset="0"/>
        </a:defRPr>
      </a:lvl4pPr>
      <a:lvl5pPr algn="l" rtl="0" eaLnBrk="0" fontAlgn="base" hangingPunct="0">
        <a:lnSpc>
          <a:spcPts val="3100"/>
        </a:lnSpc>
        <a:spcBef>
          <a:spcPct val="0"/>
        </a:spcBef>
        <a:spcAft>
          <a:spcPct val="0"/>
        </a:spcAft>
        <a:defRPr sz="3000" b="1">
          <a:solidFill>
            <a:schemeClr val="tx2"/>
          </a:solidFill>
          <a:latin typeface="Arial Narrow" pitchFamily="34" charset="0"/>
        </a:defRPr>
      </a:lvl5pPr>
      <a:lvl6pPr marL="457200" algn="ctr" rtl="0" eaLnBrk="1" fontAlgn="base" hangingPunct="1">
        <a:spcBef>
          <a:spcPct val="0"/>
        </a:spcBef>
        <a:spcAft>
          <a:spcPct val="0"/>
        </a:spcAft>
        <a:defRPr sz="3600">
          <a:solidFill>
            <a:srgbClr val="35001A"/>
          </a:solidFill>
          <a:latin typeface="Arial Narrow Bold" charset="0"/>
        </a:defRPr>
      </a:lvl6pPr>
      <a:lvl7pPr marL="914400" algn="ctr" rtl="0" eaLnBrk="1" fontAlgn="base" hangingPunct="1">
        <a:spcBef>
          <a:spcPct val="0"/>
        </a:spcBef>
        <a:spcAft>
          <a:spcPct val="0"/>
        </a:spcAft>
        <a:defRPr sz="3600">
          <a:solidFill>
            <a:srgbClr val="35001A"/>
          </a:solidFill>
          <a:latin typeface="Arial Narrow Bold" charset="0"/>
        </a:defRPr>
      </a:lvl7pPr>
      <a:lvl8pPr marL="1371600" algn="ctr" rtl="0" eaLnBrk="1" fontAlgn="base" hangingPunct="1">
        <a:spcBef>
          <a:spcPct val="0"/>
        </a:spcBef>
        <a:spcAft>
          <a:spcPct val="0"/>
        </a:spcAft>
        <a:defRPr sz="3600">
          <a:solidFill>
            <a:srgbClr val="35001A"/>
          </a:solidFill>
          <a:latin typeface="Arial Narrow Bold" charset="0"/>
        </a:defRPr>
      </a:lvl8pPr>
      <a:lvl9pPr marL="1828800" algn="ctr" rtl="0" eaLnBrk="1" fontAlgn="base" hangingPunct="1">
        <a:spcBef>
          <a:spcPct val="0"/>
        </a:spcBef>
        <a:spcAft>
          <a:spcPct val="0"/>
        </a:spcAft>
        <a:defRPr sz="3600">
          <a:solidFill>
            <a:srgbClr val="35001A"/>
          </a:solidFill>
          <a:latin typeface="Arial Narrow Bold" charset="0"/>
        </a:defRPr>
      </a:lvl9pPr>
    </p:titleStyle>
    <p:bodyStyle>
      <a:lvl1pPr marL="233363" indent="-233363" algn="l" rtl="0" eaLnBrk="0" fontAlgn="base" hangingPunct="0">
        <a:spcBef>
          <a:spcPct val="0"/>
        </a:spcBef>
        <a:spcAft>
          <a:spcPts val="400"/>
        </a:spcAft>
        <a:buClr>
          <a:schemeClr val="accent2"/>
        </a:buClr>
        <a:buFont typeface="Wingdings" pitchFamily="2" charset="2"/>
        <a:buChar char="§"/>
        <a:defRPr lang="en-US" sz="2000" kern="1200" dirty="0">
          <a:solidFill>
            <a:schemeClr val="tx1"/>
          </a:solidFill>
          <a:latin typeface="Arial" charset="0"/>
          <a:ea typeface="+mn-ea"/>
          <a:cs typeface="+mn-cs"/>
        </a:defRPr>
      </a:lvl1pPr>
      <a:lvl2pPr marL="517525" indent="-284163" algn="l" rtl="0" eaLnBrk="0" fontAlgn="base" hangingPunct="0">
        <a:spcBef>
          <a:spcPct val="0"/>
        </a:spcBef>
        <a:spcAft>
          <a:spcPts val="400"/>
        </a:spcAft>
        <a:buClr>
          <a:schemeClr val="accent2"/>
        </a:buClr>
        <a:buFont typeface="Arial" charset="0"/>
        <a:buChar char="−"/>
        <a:defRPr lang="en-US" sz="2000" kern="1200" dirty="0">
          <a:solidFill>
            <a:schemeClr val="tx1"/>
          </a:solidFill>
          <a:latin typeface="Arial" charset="0"/>
          <a:ea typeface="+mn-ea"/>
          <a:cs typeface="+mn-cs"/>
        </a:defRPr>
      </a:lvl2pPr>
      <a:lvl3pPr marL="741363" indent="-223838" algn="l" rtl="0" eaLnBrk="0" fontAlgn="base" hangingPunct="0">
        <a:spcBef>
          <a:spcPct val="0"/>
        </a:spcBef>
        <a:spcAft>
          <a:spcPts val="400"/>
        </a:spcAft>
        <a:buClr>
          <a:schemeClr val="accent2"/>
        </a:buClr>
        <a:buFont typeface="Arial" charset="0"/>
        <a:buChar char="•"/>
        <a:defRPr lang="en-US" sz="2000" kern="1200" dirty="0">
          <a:solidFill>
            <a:schemeClr val="tx1"/>
          </a:solidFill>
          <a:latin typeface="Arial" charset="0"/>
          <a:ea typeface="+mn-ea"/>
          <a:cs typeface="+mn-cs"/>
        </a:defRPr>
      </a:lvl3pPr>
      <a:lvl4pPr marL="1027113" indent="-285750" algn="l" rtl="0" eaLnBrk="0" fontAlgn="base" hangingPunct="0">
        <a:spcBef>
          <a:spcPct val="0"/>
        </a:spcBef>
        <a:spcAft>
          <a:spcPts val="400"/>
        </a:spcAft>
        <a:buClr>
          <a:schemeClr val="accent2"/>
        </a:buClr>
        <a:buFont typeface="Arial" charset="0"/>
        <a:buChar char="−"/>
        <a:defRPr lang="en-US" sz="2000" kern="1200" dirty="0">
          <a:solidFill>
            <a:schemeClr val="tx1"/>
          </a:solidFill>
          <a:latin typeface="Arial" charset="0"/>
          <a:ea typeface="+mn-ea"/>
          <a:cs typeface="+mn-cs"/>
        </a:defRPr>
      </a:lvl4pPr>
      <a:lvl5pPr marL="1258888" indent="-231775" algn="l" rtl="0" eaLnBrk="0" fontAlgn="base" hangingPunct="0">
        <a:spcBef>
          <a:spcPct val="0"/>
        </a:spcBef>
        <a:spcAft>
          <a:spcPts val="400"/>
        </a:spcAft>
        <a:buClr>
          <a:schemeClr val="accent2"/>
        </a:buClr>
        <a:buFont typeface="Arial" charset="0"/>
        <a:buChar char="•"/>
        <a:defRPr lang="en-US" sz="2000" kern="1200" dirty="0">
          <a:solidFill>
            <a:schemeClr val="tx1"/>
          </a:solidFill>
          <a:latin typeface="Arial" charset="0"/>
          <a:ea typeface="+mn-ea"/>
          <a:cs typeface="+mn-cs"/>
        </a:defRPr>
      </a:lvl5pPr>
      <a:lvl6pPr marL="2514600" indent="-228600" algn="l" rtl="0" eaLnBrk="1" fontAlgn="base" hangingPunct="1">
        <a:spcBef>
          <a:spcPct val="20000"/>
        </a:spcBef>
        <a:spcAft>
          <a:spcPct val="0"/>
        </a:spcAft>
        <a:buClr>
          <a:srgbClr val="310B2F"/>
        </a:buClr>
        <a:buChar char="»"/>
        <a:defRPr sz="2000">
          <a:solidFill>
            <a:srgbClr val="002448"/>
          </a:solidFill>
          <a:latin typeface="+mn-lt"/>
        </a:defRPr>
      </a:lvl6pPr>
      <a:lvl7pPr marL="2971800" indent="-228600" algn="l" rtl="0" eaLnBrk="1" fontAlgn="base" hangingPunct="1">
        <a:spcBef>
          <a:spcPct val="20000"/>
        </a:spcBef>
        <a:spcAft>
          <a:spcPct val="0"/>
        </a:spcAft>
        <a:buClr>
          <a:srgbClr val="310B2F"/>
        </a:buClr>
        <a:buChar char="»"/>
        <a:defRPr sz="2000">
          <a:solidFill>
            <a:srgbClr val="002448"/>
          </a:solidFill>
          <a:latin typeface="+mn-lt"/>
        </a:defRPr>
      </a:lvl7pPr>
      <a:lvl8pPr marL="3429000" indent="-228600" algn="l" rtl="0" eaLnBrk="1" fontAlgn="base" hangingPunct="1">
        <a:spcBef>
          <a:spcPct val="20000"/>
        </a:spcBef>
        <a:spcAft>
          <a:spcPct val="0"/>
        </a:spcAft>
        <a:buClr>
          <a:srgbClr val="310B2F"/>
        </a:buClr>
        <a:buChar char="»"/>
        <a:defRPr sz="2000">
          <a:solidFill>
            <a:srgbClr val="002448"/>
          </a:solidFill>
          <a:latin typeface="+mn-lt"/>
        </a:defRPr>
      </a:lvl8pPr>
      <a:lvl9pPr marL="3886200" indent="-228600" algn="l" rtl="0" eaLnBrk="1" fontAlgn="base" hangingPunct="1">
        <a:spcBef>
          <a:spcPct val="20000"/>
        </a:spcBef>
        <a:spcAft>
          <a:spcPct val="0"/>
        </a:spcAft>
        <a:buClr>
          <a:srgbClr val="310B2F"/>
        </a:buClr>
        <a:buChar char="»"/>
        <a:defRPr sz="2000">
          <a:solidFill>
            <a:srgbClr val="002448"/>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11.tiff"/><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hyperlink" Target="https://bjapmt.ojp.gov/" TargetMode="External"/><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16.tiff"/><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13.xml"/><Relationship Id="rId5" Type="http://schemas.openxmlformats.org/officeDocument/2006/relationships/image" Target="../media/image20.png"/><Relationship Id="rId4" Type="http://schemas.openxmlformats.org/officeDocument/2006/relationships/image" Target="../media/image1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4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hyperlink" Target="https://bjapmt.ojp.gov/Training/Pages/RecordingInformation.html?title=BJA%20PMT%20-%20Measures%20&amp;%20PMT%20Training%20(RSAT)-20161027%201702-1" TargetMode="Externa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3" Type="http://schemas.openxmlformats.org/officeDocument/2006/relationships/hyperlink" Target="https://www.bja.gov/Funding/16RSATAllocations.pdf" TargetMode="External"/><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0.xml"/><Relationship Id="rId1" Type="http://schemas.openxmlformats.org/officeDocument/2006/relationships/slideLayout" Target="../slideLayouts/slideLayout13.xml"/><Relationship Id="rId5" Type="http://schemas.openxmlformats.org/officeDocument/2006/relationships/hyperlink" Target="#_ftnref2"/><Relationship Id="rId4" Type="http://schemas.openxmlformats.org/officeDocument/2006/relationships/hyperlink" Target="#_ftnref1"/></Relationships>
</file>

<file path=ppt/slides/_rels/slide5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2" Type="http://schemas.openxmlformats.org/officeDocument/2006/relationships/image" Target="../media/image37.tiff"/><Relationship Id="rId1" Type="http://schemas.openxmlformats.org/officeDocument/2006/relationships/slideLayout" Target="../slideLayouts/slideLayout14.xml"/></Relationships>
</file>

<file path=ppt/slides/_rels/slide6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6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6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2590800"/>
            <a:ext cx="8763000" cy="1470025"/>
          </a:xfrm>
        </p:spPr>
        <p:txBody>
          <a:bodyPr>
            <a:normAutofit fontScale="90000"/>
          </a:bodyPr>
          <a:lstStyle/>
          <a:p>
            <a:pPr marL="0" marR="0">
              <a:spcBef>
                <a:spcPts val="0"/>
              </a:spcBef>
              <a:spcAft>
                <a:spcPts val="0"/>
              </a:spcAft>
            </a:pPr>
            <a:br>
              <a:rPr lang="en-US" sz="2700" b="1" dirty="0">
                <a:solidFill>
                  <a:srgbClr val="006892"/>
                </a:solidFill>
                <a:latin typeface="Arial" pitchFamily="34" charset="0"/>
                <a:cs typeface="Arial" pitchFamily="34" charset="0"/>
              </a:rPr>
            </a:br>
            <a:r>
              <a:rPr lang="en-US" sz="3600" b="1" dirty="0">
                <a:solidFill>
                  <a:srgbClr val="006892"/>
                </a:solidFill>
                <a:latin typeface="Arial" pitchFamily="34" charset="0"/>
                <a:cs typeface="Arial" pitchFamily="34" charset="0"/>
              </a:rPr>
              <a:t>RSAT Performance Measures</a:t>
            </a:r>
            <a:br>
              <a:rPr lang="en-US" sz="4000" dirty="0">
                <a:ea typeface="Calibri"/>
                <a:cs typeface="Times New Roman"/>
              </a:rPr>
            </a:br>
            <a:endParaRPr lang="en-US" sz="4000" dirty="0">
              <a:solidFill>
                <a:srgbClr val="006892"/>
              </a:solidFill>
              <a:latin typeface="Arial" pitchFamily="34" charset="0"/>
              <a:cs typeface="Arial" pitchFamily="34" charset="0"/>
            </a:endParaRP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113815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93" y="6081989"/>
            <a:ext cx="9144000" cy="776011"/>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47800" y="5023104"/>
            <a:ext cx="5888736" cy="917448"/>
          </a:xfrm>
          <a:prstGeom prst="rect">
            <a:avLst/>
          </a:prstGeom>
        </p:spPr>
      </p:pic>
    </p:spTree>
    <p:extLst>
      <p:ext uri="{BB962C8B-B14F-4D97-AF65-F5344CB8AC3E}">
        <p14:creationId xmlns:p14="http://schemas.microsoft.com/office/powerpoint/2010/main" val="25389112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do we have performance measures?</a:t>
            </a:r>
          </a:p>
        </p:txBody>
      </p:sp>
      <p:sp>
        <p:nvSpPr>
          <p:cNvPr id="3" name="Slide Number Placeholder 2"/>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FDED9C5-5884-428A-B539-FA7F30EFA692}" type="slidenum">
              <a:rPr kumimoji="0" lang="en-US" sz="10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10</a:t>
            </a:fld>
            <a:endParaRPr kumimoji="0" lang="en-US" sz="10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5" name="Content Placeholder 2"/>
          <p:cNvSpPr txBox="1">
            <a:spLocks/>
          </p:cNvSpPr>
          <p:nvPr/>
        </p:nvSpPr>
        <p:spPr>
          <a:xfrm>
            <a:off x="742950" y="1447800"/>
            <a:ext cx="7867650" cy="5105400"/>
          </a:xfrm>
          <a:prstGeom prst="rect">
            <a:avLst/>
          </a:prstGeom>
        </p:spPr>
        <p:txBody>
          <a:bodyPr>
            <a:noAutofit/>
          </a:bodyPr>
          <a:lstStyle>
            <a:lvl1pPr marL="233363" indent="-233363" algn="l" rtl="0" eaLnBrk="0" fontAlgn="base" hangingPunct="0">
              <a:spcBef>
                <a:spcPct val="0"/>
              </a:spcBef>
              <a:spcAft>
                <a:spcPts val="400"/>
              </a:spcAft>
              <a:buClr>
                <a:schemeClr val="accent2"/>
              </a:buClr>
              <a:buFont typeface="Wingdings" pitchFamily="2" charset="2"/>
              <a:buChar char="§"/>
              <a:defRPr lang="en-US" sz="2000" kern="1200" dirty="0">
                <a:solidFill>
                  <a:schemeClr val="tx1"/>
                </a:solidFill>
                <a:latin typeface="Arial" charset="0"/>
                <a:ea typeface="+mn-ea"/>
                <a:cs typeface="+mn-cs"/>
              </a:defRPr>
            </a:lvl1pPr>
            <a:lvl2pPr marL="517525" indent="-284163" algn="l" rtl="0" eaLnBrk="0" fontAlgn="base" hangingPunct="0">
              <a:spcBef>
                <a:spcPct val="0"/>
              </a:spcBef>
              <a:spcAft>
                <a:spcPts val="400"/>
              </a:spcAft>
              <a:buClr>
                <a:schemeClr val="accent2"/>
              </a:buClr>
              <a:buFont typeface="Arial" charset="0"/>
              <a:buChar char="−"/>
              <a:defRPr lang="en-US" sz="2000" kern="1200" dirty="0">
                <a:solidFill>
                  <a:schemeClr val="tx1"/>
                </a:solidFill>
                <a:latin typeface="Arial" charset="0"/>
                <a:ea typeface="+mn-ea"/>
                <a:cs typeface="+mn-cs"/>
              </a:defRPr>
            </a:lvl2pPr>
            <a:lvl3pPr marL="741363" indent="-223838" algn="l" rtl="0" eaLnBrk="0" fontAlgn="base" hangingPunct="0">
              <a:spcBef>
                <a:spcPct val="0"/>
              </a:spcBef>
              <a:spcAft>
                <a:spcPts val="400"/>
              </a:spcAft>
              <a:buClr>
                <a:schemeClr val="accent2"/>
              </a:buClr>
              <a:buFont typeface="Arial" charset="0"/>
              <a:buChar char="•"/>
              <a:defRPr lang="en-US" sz="2000" kern="1200" dirty="0">
                <a:solidFill>
                  <a:schemeClr val="tx1"/>
                </a:solidFill>
                <a:latin typeface="Arial" charset="0"/>
                <a:ea typeface="+mn-ea"/>
                <a:cs typeface="+mn-cs"/>
              </a:defRPr>
            </a:lvl3pPr>
            <a:lvl4pPr marL="1027113" indent="-285750" algn="l" rtl="0" eaLnBrk="0" fontAlgn="base" hangingPunct="0">
              <a:spcBef>
                <a:spcPct val="0"/>
              </a:spcBef>
              <a:spcAft>
                <a:spcPts val="400"/>
              </a:spcAft>
              <a:buClr>
                <a:schemeClr val="accent2"/>
              </a:buClr>
              <a:buFont typeface="Arial" charset="0"/>
              <a:buChar char="−"/>
              <a:defRPr lang="en-US" sz="2000" kern="1200" dirty="0">
                <a:solidFill>
                  <a:schemeClr val="tx1"/>
                </a:solidFill>
                <a:latin typeface="Arial" charset="0"/>
                <a:ea typeface="+mn-ea"/>
                <a:cs typeface="+mn-cs"/>
              </a:defRPr>
            </a:lvl4pPr>
            <a:lvl5pPr marL="1258888" indent="-231775" algn="l" rtl="0" eaLnBrk="0" fontAlgn="base" hangingPunct="0">
              <a:spcBef>
                <a:spcPct val="0"/>
              </a:spcBef>
              <a:spcAft>
                <a:spcPts val="400"/>
              </a:spcAft>
              <a:buClr>
                <a:schemeClr val="accent2"/>
              </a:buClr>
              <a:buFont typeface="Arial" charset="0"/>
              <a:buChar char="•"/>
              <a:defRPr lang="en-US" sz="2000" kern="1200" dirty="0">
                <a:solidFill>
                  <a:schemeClr val="tx1"/>
                </a:solidFill>
                <a:latin typeface="Arial" charset="0"/>
                <a:ea typeface="+mn-ea"/>
                <a:cs typeface="+mn-cs"/>
              </a:defRPr>
            </a:lvl5pPr>
            <a:lvl6pPr marL="2514600" indent="-228600" algn="l" rtl="0" fontAlgn="base">
              <a:spcBef>
                <a:spcPct val="20000"/>
              </a:spcBef>
              <a:spcAft>
                <a:spcPct val="0"/>
              </a:spcAft>
              <a:buClr>
                <a:srgbClr val="310B2F"/>
              </a:buClr>
              <a:buChar char="»"/>
              <a:defRPr sz="2000">
                <a:solidFill>
                  <a:srgbClr val="002448"/>
                </a:solidFill>
                <a:latin typeface="+mn-lt"/>
              </a:defRPr>
            </a:lvl6pPr>
            <a:lvl7pPr marL="2971800" indent="-228600" algn="l" rtl="0" fontAlgn="base">
              <a:spcBef>
                <a:spcPct val="20000"/>
              </a:spcBef>
              <a:spcAft>
                <a:spcPct val="0"/>
              </a:spcAft>
              <a:buClr>
                <a:srgbClr val="310B2F"/>
              </a:buClr>
              <a:buChar char="»"/>
              <a:defRPr sz="2000">
                <a:solidFill>
                  <a:srgbClr val="002448"/>
                </a:solidFill>
                <a:latin typeface="+mn-lt"/>
              </a:defRPr>
            </a:lvl7pPr>
            <a:lvl8pPr marL="3429000" indent="-228600" algn="l" rtl="0" fontAlgn="base">
              <a:spcBef>
                <a:spcPct val="20000"/>
              </a:spcBef>
              <a:spcAft>
                <a:spcPct val="0"/>
              </a:spcAft>
              <a:buClr>
                <a:srgbClr val="310B2F"/>
              </a:buClr>
              <a:buChar char="»"/>
              <a:defRPr sz="2000">
                <a:solidFill>
                  <a:srgbClr val="002448"/>
                </a:solidFill>
                <a:latin typeface="+mn-lt"/>
              </a:defRPr>
            </a:lvl8pPr>
            <a:lvl9pPr marL="3886200" indent="-228600" algn="l" rtl="0" fontAlgn="base">
              <a:spcBef>
                <a:spcPct val="20000"/>
              </a:spcBef>
              <a:spcAft>
                <a:spcPct val="0"/>
              </a:spcAft>
              <a:buClr>
                <a:srgbClr val="310B2F"/>
              </a:buClr>
              <a:buChar char="»"/>
              <a:defRPr sz="2000">
                <a:solidFill>
                  <a:srgbClr val="002448"/>
                </a:solidFill>
                <a:latin typeface="+mn-lt"/>
              </a:defRPr>
            </a:lvl9pPr>
          </a:lstStyle>
          <a:p>
            <a:pPr marL="233363" marR="0" lvl="0" indent="-233363" algn="l" defTabSz="914400" rtl="0" eaLnBrk="0" fontAlgn="base" latinLnBrk="0" hangingPunct="0">
              <a:lnSpc>
                <a:spcPct val="100000"/>
              </a:lnSpc>
              <a:spcBef>
                <a:spcPct val="0"/>
              </a:spcBef>
              <a:spcAft>
                <a:spcPts val="400"/>
              </a:spcAft>
              <a:buClr>
                <a:srgbClr val="632423"/>
              </a:buClr>
              <a:buSzTx/>
              <a:buFont typeface="Wingdings" pitchFamily="2" charset="2"/>
              <a:buChar char="§"/>
              <a:tabLst/>
              <a:defRPr/>
            </a:pPr>
            <a:r>
              <a:rPr kumimoji="0" lang="en-US" sz="2000" b="0" i="0" u="none" strike="noStrike" kern="1200" cap="none" spc="0" normalizeH="0" baseline="0" noProof="0" dirty="0">
                <a:ln>
                  <a:noFill/>
                </a:ln>
                <a:solidFill>
                  <a:prstClr val="black"/>
                </a:solidFill>
                <a:effectLst/>
                <a:uLnTx/>
                <a:uFillTx/>
                <a:latin typeface="Arial" charset="0"/>
                <a:ea typeface="+mn-ea"/>
                <a:cs typeface="+mn-cs"/>
              </a:rPr>
              <a:t>To identify your (grantee) successes and potential areas of improvement.</a:t>
            </a:r>
          </a:p>
          <a:p>
            <a:pPr marL="517525" marR="0" lvl="1" indent="-284163" algn="l" defTabSz="914400" rtl="0" eaLnBrk="0" fontAlgn="base" latinLnBrk="0" hangingPunct="0">
              <a:lnSpc>
                <a:spcPct val="100000"/>
              </a:lnSpc>
              <a:spcBef>
                <a:spcPct val="0"/>
              </a:spcBef>
              <a:spcAft>
                <a:spcPts val="400"/>
              </a:spcAft>
              <a:buClr>
                <a:srgbClr val="632423"/>
              </a:buClr>
              <a:buSzTx/>
              <a:buFont typeface="Arial" charset="0"/>
              <a:buChar char="−"/>
              <a:tabLst/>
              <a:defRPr/>
            </a:pPr>
            <a:r>
              <a:rPr kumimoji="0" lang="en-US" sz="2000" b="0" i="0" u="none" strike="noStrike" kern="1200" cap="none" spc="0" normalizeH="0" baseline="0" noProof="0" dirty="0">
                <a:ln>
                  <a:noFill/>
                </a:ln>
                <a:solidFill>
                  <a:prstClr val="black"/>
                </a:solidFill>
                <a:effectLst/>
                <a:uLnTx/>
                <a:uFillTx/>
                <a:latin typeface="Arial" charset="0"/>
                <a:ea typeface="+mn-ea"/>
                <a:cs typeface="+mn-cs"/>
              </a:rPr>
              <a:t>So you can improve your program</a:t>
            </a:r>
          </a:p>
          <a:p>
            <a:pPr marL="233363" marR="0" lvl="0" indent="-233363" algn="l" defTabSz="914400" rtl="0" eaLnBrk="0" fontAlgn="base" latinLnBrk="0" hangingPunct="0">
              <a:lnSpc>
                <a:spcPct val="100000"/>
              </a:lnSpc>
              <a:spcBef>
                <a:spcPct val="0"/>
              </a:spcBef>
              <a:spcAft>
                <a:spcPts val="400"/>
              </a:spcAft>
              <a:buClr>
                <a:srgbClr val="632423"/>
              </a:buClr>
              <a:buSzTx/>
              <a:buFont typeface="Wingdings" pitchFamily="2" charset="2"/>
              <a:buChar char="§"/>
              <a:tabLst/>
              <a:defRPr/>
            </a:pPr>
            <a:r>
              <a:rPr kumimoji="0" lang="en-US" sz="2000" b="0" i="0" u="none" strike="noStrike" kern="1200" cap="none" spc="0" normalizeH="0" baseline="0" noProof="0" dirty="0">
                <a:ln>
                  <a:noFill/>
                </a:ln>
                <a:solidFill>
                  <a:prstClr val="black"/>
                </a:solidFill>
                <a:effectLst/>
                <a:uLnTx/>
                <a:uFillTx/>
                <a:latin typeface="Arial" charset="0"/>
                <a:ea typeface="+mn-ea"/>
                <a:cs typeface="+mn-cs"/>
              </a:rPr>
              <a:t>To help us (BJA/DOJ) understand your (grantee) activity and progress </a:t>
            </a:r>
          </a:p>
          <a:p>
            <a:pPr marL="517525" marR="0" lvl="1" indent="-284163" algn="l" defTabSz="914400" rtl="0" eaLnBrk="0" fontAlgn="base" latinLnBrk="0" hangingPunct="0">
              <a:lnSpc>
                <a:spcPct val="100000"/>
              </a:lnSpc>
              <a:spcBef>
                <a:spcPct val="0"/>
              </a:spcBef>
              <a:spcAft>
                <a:spcPts val="400"/>
              </a:spcAft>
              <a:buClr>
                <a:srgbClr val="632423"/>
              </a:buClr>
              <a:buSzTx/>
              <a:buFont typeface="Arial" charset="0"/>
              <a:buChar char="−"/>
              <a:tabLst/>
              <a:defRPr/>
            </a:pPr>
            <a:r>
              <a:rPr kumimoji="0" lang="en-US" sz="2000" b="0" i="0" u="none" strike="noStrike" kern="1200" cap="none" spc="0" normalizeH="0" baseline="0" noProof="0" dirty="0">
                <a:ln>
                  <a:noFill/>
                </a:ln>
                <a:solidFill>
                  <a:prstClr val="black"/>
                </a:solidFill>
                <a:effectLst/>
                <a:uLnTx/>
                <a:uFillTx/>
                <a:latin typeface="Arial" charset="0"/>
                <a:ea typeface="+mn-ea"/>
                <a:cs typeface="+mn-cs"/>
              </a:rPr>
              <a:t>So we can provide targeted training and technical assistance</a:t>
            </a:r>
          </a:p>
          <a:p>
            <a:pPr marL="233363" marR="0" lvl="0" indent="-233363" algn="l" defTabSz="914400" rtl="0" eaLnBrk="0" fontAlgn="base" latinLnBrk="0" hangingPunct="0">
              <a:lnSpc>
                <a:spcPct val="100000"/>
              </a:lnSpc>
              <a:spcBef>
                <a:spcPct val="0"/>
              </a:spcBef>
              <a:spcAft>
                <a:spcPts val="400"/>
              </a:spcAft>
              <a:buClr>
                <a:srgbClr val="632423"/>
              </a:buClr>
              <a:buSzTx/>
              <a:buFont typeface="Wingdings" pitchFamily="2" charset="2"/>
              <a:buChar char="§"/>
              <a:tabLst/>
              <a:defRPr/>
            </a:pPr>
            <a:r>
              <a:rPr kumimoji="0" lang="en-US" sz="2000" b="0" i="0" u="none" strike="noStrike" kern="1200" cap="none" spc="0" normalizeH="0" baseline="0" noProof="0" dirty="0">
                <a:ln>
                  <a:noFill/>
                </a:ln>
                <a:solidFill>
                  <a:prstClr val="black"/>
                </a:solidFill>
                <a:effectLst/>
                <a:uLnTx/>
                <a:uFillTx/>
                <a:latin typeface="Arial" charset="0"/>
                <a:ea typeface="+mn-ea"/>
                <a:cs typeface="+mn-cs"/>
              </a:rPr>
              <a:t>To help us (BJA/DOJ) understand what funds are being used for</a:t>
            </a:r>
          </a:p>
          <a:p>
            <a:pPr marL="517525" marR="0" lvl="1" indent="-284163" algn="l" defTabSz="914400" rtl="0" eaLnBrk="0" fontAlgn="base" latinLnBrk="0" hangingPunct="0">
              <a:lnSpc>
                <a:spcPct val="100000"/>
              </a:lnSpc>
              <a:spcBef>
                <a:spcPct val="0"/>
              </a:spcBef>
              <a:spcAft>
                <a:spcPts val="400"/>
              </a:spcAft>
              <a:buClr>
                <a:srgbClr val="632423"/>
              </a:buClr>
              <a:buSzTx/>
              <a:buFont typeface="Arial" charset="0"/>
              <a:buChar char="−"/>
              <a:tabLst/>
              <a:defRPr/>
            </a:pPr>
            <a:r>
              <a:rPr kumimoji="0" lang="en-US" sz="2000" b="0" i="0" u="none" strike="noStrike" kern="1200" cap="none" spc="0" normalizeH="0" baseline="0" noProof="0" dirty="0">
                <a:ln>
                  <a:noFill/>
                </a:ln>
                <a:solidFill>
                  <a:prstClr val="black"/>
                </a:solidFill>
                <a:effectLst/>
                <a:uLnTx/>
                <a:uFillTx/>
                <a:latin typeface="Arial" charset="0"/>
                <a:ea typeface="+mn-ea"/>
                <a:cs typeface="+mn-cs"/>
              </a:rPr>
              <a:t>Informs the budget, strategic plan, future funding</a:t>
            </a:r>
          </a:p>
          <a:p>
            <a:pPr marL="517525" marR="0" lvl="1" indent="-284163" algn="l" defTabSz="914400" rtl="0" eaLnBrk="0" fontAlgn="base" latinLnBrk="0" hangingPunct="0">
              <a:lnSpc>
                <a:spcPct val="100000"/>
              </a:lnSpc>
              <a:spcBef>
                <a:spcPct val="0"/>
              </a:spcBef>
              <a:spcAft>
                <a:spcPts val="400"/>
              </a:spcAft>
              <a:buClr>
                <a:srgbClr val="632423"/>
              </a:buClr>
              <a:buSzTx/>
              <a:buFont typeface="Arial" charset="0"/>
              <a:buChar char="−"/>
              <a:tabLst/>
              <a:defRPr/>
            </a:pPr>
            <a:r>
              <a:rPr kumimoji="0" lang="en-US" sz="2000" b="0" i="0" u="none" strike="noStrike" kern="1200" cap="none" spc="0" normalizeH="0" baseline="0" noProof="0" dirty="0">
                <a:ln>
                  <a:noFill/>
                </a:ln>
                <a:solidFill>
                  <a:prstClr val="black"/>
                </a:solidFill>
                <a:effectLst/>
                <a:uLnTx/>
                <a:uFillTx/>
                <a:latin typeface="Arial" charset="0"/>
                <a:ea typeface="+mn-ea"/>
                <a:cs typeface="+mn-cs"/>
              </a:rPr>
              <a:t>Respond to external requests (e.g., congressional inquiries, media requests)</a:t>
            </a:r>
          </a:p>
          <a:p>
            <a:pPr marL="233363" marR="0" lvl="0" indent="-233363" algn="l" defTabSz="914400" rtl="0" eaLnBrk="0" fontAlgn="base" latinLnBrk="0" hangingPunct="0">
              <a:lnSpc>
                <a:spcPct val="100000"/>
              </a:lnSpc>
              <a:spcBef>
                <a:spcPct val="0"/>
              </a:spcBef>
              <a:spcAft>
                <a:spcPts val="400"/>
              </a:spcAft>
              <a:buClr>
                <a:srgbClr val="632423"/>
              </a:buClr>
              <a:buSzTx/>
              <a:buFont typeface="Wingdings" pitchFamily="2" charset="2"/>
              <a:buChar char="§"/>
              <a:tabLst/>
              <a:defRPr/>
            </a:pPr>
            <a:r>
              <a:rPr kumimoji="0" lang="en-US" sz="2000" b="0" i="0" u="none" strike="noStrike" kern="1200" cap="none" spc="0" normalizeH="0" baseline="0" noProof="0" dirty="0">
                <a:ln>
                  <a:noFill/>
                </a:ln>
                <a:solidFill>
                  <a:prstClr val="black"/>
                </a:solidFill>
                <a:effectLst/>
                <a:uLnTx/>
                <a:uFillTx/>
                <a:latin typeface="Arial" charset="0"/>
                <a:ea typeface="+mn-ea"/>
                <a:cs typeface="+mn-cs"/>
              </a:rPr>
              <a:t> It is required by law</a:t>
            </a:r>
          </a:p>
          <a:p>
            <a:pPr marL="517525" marR="0" lvl="1" indent="-284163" algn="l" defTabSz="914400" rtl="0" eaLnBrk="0" fontAlgn="base" latinLnBrk="0" hangingPunct="0">
              <a:lnSpc>
                <a:spcPct val="100000"/>
              </a:lnSpc>
              <a:spcBef>
                <a:spcPct val="0"/>
              </a:spcBef>
              <a:spcAft>
                <a:spcPts val="400"/>
              </a:spcAft>
              <a:buClr>
                <a:srgbClr val="632423"/>
              </a:buClr>
              <a:buSzTx/>
              <a:buFont typeface="Arial" charset="0"/>
              <a:buChar char="−"/>
              <a:tabLst/>
              <a:defRPr/>
            </a:pPr>
            <a:r>
              <a:rPr kumimoji="0" lang="en-US" sz="2000" b="0" i="0" u="none" strike="noStrike" kern="1200" cap="none" spc="0" normalizeH="0" baseline="0" noProof="0" dirty="0">
                <a:ln>
                  <a:noFill/>
                </a:ln>
                <a:solidFill>
                  <a:prstClr val="black"/>
                </a:solidFill>
                <a:effectLst/>
                <a:uLnTx/>
                <a:uFillTx/>
                <a:latin typeface="Arial" charset="0"/>
                <a:ea typeface="+mn-ea"/>
                <a:cs typeface="+mn-cs"/>
              </a:rPr>
              <a:t>Yes, we have to do it</a:t>
            </a:r>
          </a:p>
          <a:p>
            <a:pPr marL="233363" marR="0" lvl="0" indent="-233363" algn="l" defTabSz="914400" rtl="0" eaLnBrk="0" fontAlgn="base" latinLnBrk="0" hangingPunct="0">
              <a:lnSpc>
                <a:spcPct val="100000"/>
              </a:lnSpc>
              <a:spcBef>
                <a:spcPct val="0"/>
              </a:spcBef>
              <a:spcAft>
                <a:spcPts val="400"/>
              </a:spcAft>
              <a:buClr>
                <a:srgbClr val="632423"/>
              </a:buClr>
              <a:buSzTx/>
              <a:buFont typeface="Wingdings" pitchFamily="2" charset="2"/>
              <a:buChar char="§"/>
              <a:tabLst/>
              <a:defRPr/>
            </a:pPr>
            <a:endParaRPr kumimoji="0" lang="en-US" sz="2000" b="0" i="0" u="none" strike="noStrike" kern="1200" cap="none" spc="0" normalizeH="0" baseline="0" noProof="0" dirty="0">
              <a:ln>
                <a:noFill/>
              </a:ln>
              <a:solidFill>
                <a:prstClr val="black"/>
              </a:solidFill>
              <a:effectLst/>
              <a:uLnTx/>
              <a:uFillTx/>
              <a:latin typeface="Arial" charset="0"/>
              <a:ea typeface="+mn-ea"/>
              <a:cs typeface="+mn-cs"/>
            </a:endParaRPr>
          </a:p>
          <a:p>
            <a:pPr marL="233363" marR="0" lvl="0" indent="-233363" algn="l" defTabSz="914400" rtl="0" eaLnBrk="0" fontAlgn="base" latinLnBrk="0" hangingPunct="0">
              <a:lnSpc>
                <a:spcPct val="100000"/>
              </a:lnSpc>
              <a:spcBef>
                <a:spcPct val="0"/>
              </a:spcBef>
              <a:spcAft>
                <a:spcPts val="400"/>
              </a:spcAft>
              <a:buClr>
                <a:srgbClr val="632423"/>
              </a:buClr>
              <a:buSzTx/>
              <a:buFont typeface="Wingdings" pitchFamily="2" charset="2"/>
              <a:buChar char="§"/>
              <a:tabLst/>
              <a:defRPr/>
            </a:pPr>
            <a:endParaRPr kumimoji="0" lang="en-US" sz="20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3078568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BJA RSAT Program Goals</a:t>
            </a:r>
          </a:p>
        </p:txBody>
      </p:sp>
      <p:sp>
        <p:nvSpPr>
          <p:cNvPr id="3" name="Content Placeholder 2"/>
          <p:cNvSpPr>
            <a:spLocks noGrp="1"/>
          </p:cNvSpPr>
          <p:nvPr>
            <p:ph idx="1"/>
          </p:nvPr>
        </p:nvSpPr>
        <p:spPr>
          <a:xfrm>
            <a:off x="742950" y="1581150"/>
            <a:ext cx="7620000" cy="4078039"/>
          </a:xfrm>
        </p:spPr>
        <p:txBody>
          <a:bodyPr/>
          <a:lstStyle/>
          <a:p>
            <a:pPr marL="0" indent="0" algn="just" eaLnBrk="1" fontAlgn="auto" hangingPunct="1">
              <a:spcBef>
                <a:spcPts val="0"/>
              </a:spcBef>
              <a:spcAft>
                <a:spcPts val="0"/>
              </a:spcAft>
              <a:buClrTx/>
              <a:buNone/>
            </a:pPr>
            <a:r>
              <a:rPr lang="en-US" sz="1900" dirty="0"/>
              <a:t>“The goal of the RSAT Program is to break the cycle of drug addiction and violence by reducing the demand for, use, and trafficking of illegal drugs. RSAT enhances the capabilities of states and units of local and tribal governments to </a:t>
            </a:r>
            <a:r>
              <a:rPr lang="en-US" sz="1900" b="1" dirty="0"/>
              <a:t>provide residential substance abuse treatment for incarcerated inmates</a:t>
            </a:r>
            <a:r>
              <a:rPr lang="en-US" sz="1900" dirty="0"/>
              <a:t>; </a:t>
            </a:r>
            <a:r>
              <a:rPr lang="en-US" sz="1900" b="1" dirty="0"/>
              <a:t>prepares individuals for their reintegration </a:t>
            </a:r>
            <a:r>
              <a:rPr lang="en-US" sz="1900" dirty="0"/>
              <a:t>into the communities from which they came by incorporating reentry planning activities into treatment programs; and assists individuals and their communities through the reentry process through the </a:t>
            </a:r>
            <a:r>
              <a:rPr lang="en-US" sz="1900" b="1" dirty="0"/>
              <a:t>delivery of community-based treatment and other broad-based aftercare services</a:t>
            </a:r>
            <a:r>
              <a:rPr lang="en-US" sz="1900" dirty="0"/>
              <a:t>. </a:t>
            </a:r>
          </a:p>
          <a:p>
            <a:pPr marL="0" indent="0" algn="just" eaLnBrk="1" fontAlgn="auto" hangingPunct="1">
              <a:spcBef>
                <a:spcPts val="0"/>
              </a:spcBef>
              <a:spcAft>
                <a:spcPts val="0"/>
              </a:spcAft>
              <a:buClrTx/>
              <a:buNone/>
            </a:pPr>
            <a:r>
              <a:rPr lang="en-US" sz="1900" dirty="0"/>
              <a:t>Treatment practices/services should be, to the extent possible, </a:t>
            </a:r>
            <a:r>
              <a:rPr lang="en-US" sz="1900" b="1" dirty="0"/>
              <a:t>evidence-based</a:t>
            </a:r>
            <a:r>
              <a:rPr lang="en-US" sz="1900" dirty="0"/>
              <a:t> as shown through treatment outcomes that are consistent with RSAT program objectives.”</a:t>
            </a:r>
          </a:p>
          <a:p>
            <a:pPr marL="0" indent="0" algn="just" eaLnBrk="1" fontAlgn="auto" hangingPunct="1">
              <a:spcBef>
                <a:spcPts val="0"/>
              </a:spcBef>
              <a:spcAft>
                <a:spcPts val="0"/>
              </a:spcAft>
              <a:buClrTx/>
              <a:buNone/>
            </a:pPr>
            <a:r>
              <a:rPr lang="en-US" sz="1200" dirty="0"/>
              <a:t>--FY 2017 RSAT Solicitation</a:t>
            </a:r>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F8052CFF-C65C-4FCB-BC59-DD04CE4B6586}" type="slidenum">
              <a:rPr kumimoji="0" lang="uk-UA" sz="10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11</a:t>
            </a:fld>
            <a:endParaRPr kumimoji="0" lang="uk-UA" sz="10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608975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BJA RSAT Objectives</a:t>
            </a:r>
          </a:p>
        </p:txBody>
      </p:sp>
      <p:sp>
        <p:nvSpPr>
          <p:cNvPr id="3" name="Content Placeholder 2"/>
          <p:cNvSpPr>
            <a:spLocks noGrp="1"/>
          </p:cNvSpPr>
          <p:nvPr>
            <p:ph idx="1"/>
          </p:nvPr>
        </p:nvSpPr>
        <p:spPr>
          <a:xfrm>
            <a:off x="609600" y="1219200"/>
            <a:ext cx="7620000" cy="4555093"/>
          </a:xfrm>
        </p:spPr>
        <p:txBody>
          <a:bodyPr/>
          <a:lstStyle/>
          <a:p>
            <a:r>
              <a:rPr lang="en-US" dirty="0"/>
              <a:t>Provide residential treatment facilities set apart—in a completely separate facility, or a dedicated housing unit in a facility exclusively for use by RSAT program participants—from the general correctional population. </a:t>
            </a:r>
          </a:p>
          <a:p>
            <a:r>
              <a:rPr lang="en-US" dirty="0"/>
              <a:t>Focus on the substance abuse problems of the RSAT program participants. </a:t>
            </a:r>
          </a:p>
          <a:p>
            <a:r>
              <a:rPr lang="en-US" dirty="0"/>
              <a:t>Develop each RSAT program participant’s cognitive, behavioral, social, vocational, and other skills to solve substance abuse and related problems. </a:t>
            </a:r>
          </a:p>
          <a:p>
            <a:r>
              <a:rPr lang="en-US" dirty="0"/>
              <a:t>Require urinalysis and/or other proven reliable forms of drug and alcohol testing for RSAT program participants, including both periodic and random testing, and for former participants while they remain in the custody of the state or local government. </a:t>
            </a:r>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F8052CFF-C65C-4FCB-BC59-DD04CE4B6586}" type="slidenum">
              <a:rPr kumimoji="0" lang="uk-UA" sz="10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12</a:t>
            </a:fld>
            <a:endParaRPr kumimoji="0" lang="uk-UA" sz="10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8087306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BJA RSAT Objectives</a:t>
            </a:r>
          </a:p>
        </p:txBody>
      </p:sp>
      <p:sp>
        <p:nvSpPr>
          <p:cNvPr id="3" name="Text Placeholder 2"/>
          <p:cNvSpPr>
            <a:spLocks noGrp="1"/>
          </p:cNvSpPr>
          <p:nvPr>
            <p:ph type="body" idx="1"/>
          </p:nvPr>
        </p:nvSpPr>
        <p:spPr>
          <a:xfrm>
            <a:off x="457200" y="1738967"/>
            <a:ext cx="2743200" cy="738664"/>
          </a:xfrm>
        </p:spPr>
        <p:txBody>
          <a:bodyPr/>
          <a:lstStyle/>
          <a:p>
            <a:r>
              <a:rPr lang="en-US" sz="1400" dirty="0"/>
              <a:t>Focus on the substance abuse problems of the RSAT program participants. </a:t>
            </a:r>
          </a:p>
        </p:txBody>
      </p:sp>
      <p:sp>
        <p:nvSpPr>
          <p:cNvPr id="4" name="Content Placeholder 3"/>
          <p:cNvSpPr>
            <a:spLocks noGrp="1"/>
          </p:cNvSpPr>
          <p:nvPr>
            <p:ph sz="half" idx="2"/>
          </p:nvPr>
        </p:nvSpPr>
        <p:spPr>
          <a:xfrm>
            <a:off x="457200" y="2477631"/>
            <a:ext cx="2743200" cy="3200876"/>
          </a:xfrm>
        </p:spPr>
        <p:txBody>
          <a:bodyPr/>
          <a:lstStyle/>
          <a:p>
            <a:r>
              <a:rPr lang="en-US" sz="1400" dirty="0"/>
              <a:t>Total enrollment (target population)</a:t>
            </a:r>
          </a:p>
          <a:p>
            <a:r>
              <a:rPr lang="en-US" sz="1400" dirty="0"/>
              <a:t>Participant completion/non-completion rates</a:t>
            </a:r>
          </a:p>
          <a:p>
            <a:pPr lvl="1"/>
            <a:r>
              <a:rPr lang="en-US" sz="1400" dirty="0"/>
              <a:t>Reasons for non-completion</a:t>
            </a:r>
          </a:p>
          <a:p>
            <a:r>
              <a:rPr lang="en-US" sz="1400" dirty="0"/>
              <a:t>Length of time in program prior to completion (program requirement)</a:t>
            </a:r>
          </a:p>
          <a:p>
            <a:r>
              <a:rPr lang="en-US" sz="1400" dirty="0"/>
              <a:t>Utilization of MAT (if applicable)</a:t>
            </a:r>
          </a:p>
          <a:p>
            <a:endParaRPr lang="en-US" sz="1400" dirty="0"/>
          </a:p>
          <a:p>
            <a:endParaRPr lang="en-US" sz="1400" dirty="0"/>
          </a:p>
        </p:txBody>
      </p:sp>
      <p:sp>
        <p:nvSpPr>
          <p:cNvPr id="5" name="Text Placeholder 4"/>
          <p:cNvSpPr>
            <a:spLocks noGrp="1"/>
          </p:cNvSpPr>
          <p:nvPr>
            <p:ph type="body" sz="quarter" idx="3"/>
          </p:nvPr>
        </p:nvSpPr>
        <p:spPr>
          <a:xfrm>
            <a:off x="3352801" y="1488599"/>
            <a:ext cx="2747474" cy="954107"/>
          </a:xfrm>
        </p:spPr>
        <p:txBody>
          <a:bodyPr/>
          <a:lstStyle/>
          <a:p>
            <a:r>
              <a:rPr lang="en-US" sz="1400" dirty="0"/>
              <a:t>Develop each RSAT program participant’s cognitive, behavioral, social, vocational, and other skills to solve substance abuse and related problems. </a:t>
            </a:r>
          </a:p>
        </p:txBody>
      </p:sp>
      <p:sp>
        <p:nvSpPr>
          <p:cNvPr id="6" name="Content Placeholder 5"/>
          <p:cNvSpPr>
            <a:spLocks noGrp="1"/>
          </p:cNvSpPr>
          <p:nvPr>
            <p:ph sz="quarter" idx="4"/>
          </p:nvPr>
        </p:nvSpPr>
        <p:spPr>
          <a:xfrm>
            <a:off x="6100273" y="2477631"/>
            <a:ext cx="2743200" cy="1005403"/>
          </a:xfrm>
        </p:spPr>
        <p:txBody>
          <a:bodyPr/>
          <a:lstStyle/>
          <a:p>
            <a:r>
              <a:rPr lang="en-US" sz="1400" dirty="0"/>
              <a:t>Utilization of urinalysis testing</a:t>
            </a:r>
          </a:p>
          <a:p>
            <a:r>
              <a:rPr lang="en-US" sz="1400" dirty="0"/>
              <a:t>Rates of clean/dirty tests by participants</a:t>
            </a:r>
          </a:p>
        </p:txBody>
      </p:sp>
      <p:sp>
        <p:nvSpPr>
          <p:cNvPr id="7" name="Slide Number Placeholder 6"/>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C756FD84-7ACD-45C6-AE77-427B26DD9B7E}" type="slidenum">
              <a:rPr kumimoji="0" lang="uk-UA" sz="10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13</a:t>
            </a:fld>
            <a:endParaRPr kumimoji="0" lang="uk-UA" sz="10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8" name="Text Placeholder 2"/>
          <p:cNvSpPr txBox="1">
            <a:spLocks/>
          </p:cNvSpPr>
          <p:nvPr/>
        </p:nvSpPr>
        <p:spPr bwMode="auto">
          <a:xfrm>
            <a:off x="6100273" y="1699736"/>
            <a:ext cx="27432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spAutoFit/>
          </a:bodyPr>
          <a:lstStyle>
            <a:lvl1pPr marL="0" indent="0" algn="l" rtl="0" eaLnBrk="0" fontAlgn="base" hangingPunct="0">
              <a:spcBef>
                <a:spcPct val="0"/>
              </a:spcBef>
              <a:spcAft>
                <a:spcPts val="400"/>
              </a:spcAft>
              <a:buClr>
                <a:schemeClr val="accent2"/>
              </a:buClr>
              <a:buFont typeface="Wingdings" pitchFamily="2" charset="2"/>
              <a:buNone/>
              <a:defRPr lang="en-US" sz="2000" b="1" kern="1200">
                <a:solidFill>
                  <a:schemeClr val="tx1"/>
                </a:solidFill>
                <a:latin typeface="Arial" charset="0"/>
                <a:ea typeface="+mn-ea"/>
                <a:cs typeface="+mn-cs"/>
              </a:defRPr>
            </a:lvl1pPr>
            <a:lvl2pPr marL="457200" indent="0" algn="l" rtl="0" eaLnBrk="0" fontAlgn="base" hangingPunct="0">
              <a:spcBef>
                <a:spcPct val="0"/>
              </a:spcBef>
              <a:spcAft>
                <a:spcPts val="400"/>
              </a:spcAft>
              <a:buClr>
                <a:schemeClr val="accent2"/>
              </a:buClr>
              <a:buFont typeface="Arial" charset="0"/>
              <a:buNone/>
              <a:defRPr lang="en-US" sz="2000" b="1" kern="1200">
                <a:solidFill>
                  <a:schemeClr val="tx1"/>
                </a:solidFill>
                <a:latin typeface="Arial" charset="0"/>
                <a:ea typeface="+mn-ea"/>
                <a:cs typeface="+mn-cs"/>
              </a:defRPr>
            </a:lvl2pPr>
            <a:lvl3pPr marL="914400" indent="0" algn="l" rtl="0" eaLnBrk="0" fontAlgn="base" hangingPunct="0">
              <a:spcBef>
                <a:spcPct val="0"/>
              </a:spcBef>
              <a:spcAft>
                <a:spcPts val="400"/>
              </a:spcAft>
              <a:buClr>
                <a:schemeClr val="accent2"/>
              </a:buClr>
              <a:buFont typeface="Arial" charset="0"/>
              <a:buNone/>
              <a:defRPr lang="en-US" sz="1800" b="1" kern="1200">
                <a:solidFill>
                  <a:schemeClr val="tx1"/>
                </a:solidFill>
                <a:latin typeface="Arial" charset="0"/>
                <a:ea typeface="+mn-ea"/>
                <a:cs typeface="+mn-cs"/>
              </a:defRPr>
            </a:lvl3pPr>
            <a:lvl4pPr marL="1371600" indent="0" algn="l" rtl="0" eaLnBrk="0" fontAlgn="base" hangingPunct="0">
              <a:spcBef>
                <a:spcPct val="0"/>
              </a:spcBef>
              <a:spcAft>
                <a:spcPts val="400"/>
              </a:spcAft>
              <a:buClr>
                <a:schemeClr val="accent2"/>
              </a:buClr>
              <a:buFont typeface="Arial" charset="0"/>
              <a:buNone/>
              <a:defRPr lang="en-US" sz="1600" b="1" kern="1200">
                <a:solidFill>
                  <a:schemeClr val="tx1"/>
                </a:solidFill>
                <a:latin typeface="Arial" charset="0"/>
                <a:ea typeface="+mn-ea"/>
                <a:cs typeface="+mn-cs"/>
              </a:defRPr>
            </a:lvl4pPr>
            <a:lvl5pPr marL="1828800" indent="0" algn="l" rtl="0" eaLnBrk="0" fontAlgn="base" hangingPunct="0">
              <a:spcBef>
                <a:spcPct val="0"/>
              </a:spcBef>
              <a:spcAft>
                <a:spcPts val="400"/>
              </a:spcAft>
              <a:buClr>
                <a:schemeClr val="accent2"/>
              </a:buClr>
              <a:buFont typeface="Arial" charset="0"/>
              <a:buNone/>
              <a:defRPr lang="en-US" sz="1600" b="1" kern="1200">
                <a:solidFill>
                  <a:schemeClr val="tx1"/>
                </a:solidFill>
                <a:latin typeface="Arial" charset="0"/>
                <a:ea typeface="+mn-ea"/>
                <a:cs typeface="+mn-cs"/>
              </a:defRPr>
            </a:lvl5pPr>
            <a:lvl6pPr marL="2286000" indent="0" algn="l" rtl="0" eaLnBrk="1" fontAlgn="base" hangingPunct="1">
              <a:spcBef>
                <a:spcPct val="20000"/>
              </a:spcBef>
              <a:spcAft>
                <a:spcPct val="0"/>
              </a:spcAft>
              <a:buClr>
                <a:srgbClr val="310B2F"/>
              </a:buClr>
              <a:buNone/>
              <a:defRPr sz="1600" b="1">
                <a:solidFill>
                  <a:srgbClr val="002448"/>
                </a:solidFill>
                <a:latin typeface="+mn-lt"/>
              </a:defRPr>
            </a:lvl6pPr>
            <a:lvl7pPr marL="2743200" indent="0" algn="l" rtl="0" eaLnBrk="1" fontAlgn="base" hangingPunct="1">
              <a:spcBef>
                <a:spcPct val="20000"/>
              </a:spcBef>
              <a:spcAft>
                <a:spcPct val="0"/>
              </a:spcAft>
              <a:buClr>
                <a:srgbClr val="310B2F"/>
              </a:buClr>
              <a:buNone/>
              <a:defRPr sz="1600" b="1">
                <a:solidFill>
                  <a:srgbClr val="002448"/>
                </a:solidFill>
                <a:latin typeface="+mn-lt"/>
              </a:defRPr>
            </a:lvl7pPr>
            <a:lvl8pPr marL="3200400" indent="0" algn="l" rtl="0" eaLnBrk="1" fontAlgn="base" hangingPunct="1">
              <a:spcBef>
                <a:spcPct val="20000"/>
              </a:spcBef>
              <a:spcAft>
                <a:spcPct val="0"/>
              </a:spcAft>
              <a:buClr>
                <a:srgbClr val="310B2F"/>
              </a:buClr>
              <a:buNone/>
              <a:defRPr sz="1600" b="1">
                <a:solidFill>
                  <a:srgbClr val="002448"/>
                </a:solidFill>
                <a:latin typeface="+mn-lt"/>
              </a:defRPr>
            </a:lvl8pPr>
            <a:lvl9pPr marL="3657600" indent="0" algn="l" rtl="0" eaLnBrk="1" fontAlgn="base" hangingPunct="1">
              <a:spcBef>
                <a:spcPct val="20000"/>
              </a:spcBef>
              <a:spcAft>
                <a:spcPct val="0"/>
              </a:spcAft>
              <a:buClr>
                <a:srgbClr val="310B2F"/>
              </a:buClr>
              <a:buNone/>
              <a:defRPr sz="1600" b="1">
                <a:solidFill>
                  <a:srgbClr val="002448"/>
                </a:solidFill>
                <a:latin typeface="+mn-lt"/>
              </a:defRPr>
            </a:lvl9pPr>
          </a:lstStyle>
          <a:p>
            <a:pPr marL="0" marR="0" lvl="0" indent="0" algn="l" defTabSz="914400" rtl="0" eaLnBrk="0" fontAlgn="base" latinLnBrk="0" hangingPunct="0">
              <a:lnSpc>
                <a:spcPct val="100000"/>
              </a:lnSpc>
              <a:spcBef>
                <a:spcPct val="0"/>
              </a:spcBef>
              <a:spcAft>
                <a:spcPts val="400"/>
              </a:spcAft>
              <a:buClr>
                <a:srgbClr val="632423"/>
              </a:buClr>
              <a:buSzTx/>
              <a:buFont typeface="Wingdings" pitchFamily="2" charset="2"/>
              <a:buNone/>
              <a:tabLst/>
              <a:defRPr/>
            </a:pPr>
            <a:r>
              <a:rPr kumimoji="0" lang="en-US" sz="1400" b="1" i="0" u="none" strike="noStrike" kern="1200" cap="none" spc="0" normalizeH="0" baseline="0" noProof="0" dirty="0">
                <a:ln>
                  <a:noFill/>
                </a:ln>
                <a:solidFill>
                  <a:prstClr val="black"/>
                </a:solidFill>
                <a:effectLst/>
                <a:uLnTx/>
                <a:uFillTx/>
                <a:latin typeface="Arial" charset="0"/>
                <a:ea typeface="+mn-ea"/>
                <a:cs typeface="+mn-cs"/>
              </a:rPr>
              <a:t>Require urinalysis and/or other proven reliable forms of drug and alcohol testing</a:t>
            </a:r>
          </a:p>
        </p:txBody>
      </p:sp>
      <p:sp>
        <p:nvSpPr>
          <p:cNvPr id="9" name="Content Placeholder 3"/>
          <p:cNvSpPr txBox="1">
            <a:spLocks/>
          </p:cNvSpPr>
          <p:nvPr/>
        </p:nvSpPr>
        <p:spPr bwMode="auto">
          <a:xfrm>
            <a:off x="3278736" y="2477631"/>
            <a:ext cx="2743200" cy="4319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marL="233363" indent="-233363" algn="l" rtl="0" eaLnBrk="0" fontAlgn="base" hangingPunct="0">
              <a:spcBef>
                <a:spcPct val="0"/>
              </a:spcBef>
              <a:spcAft>
                <a:spcPts val="400"/>
              </a:spcAft>
              <a:buClr>
                <a:schemeClr val="accent2"/>
              </a:buClr>
              <a:buFont typeface="Wingdings" pitchFamily="2" charset="2"/>
              <a:buChar char="§"/>
              <a:defRPr lang="en-US" sz="2000" kern="1200">
                <a:solidFill>
                  <a:schemeClr val="tx1"/>
                </a:solidFill>
                <a:latin typeface="Arial" charset="0"/>
                <a:ea typeface="+mn-ea"/>
                <a:cs typeface="+mn-cs"/>
              </a:defRPr>
            </a:lvl1pPr>
            <a:lvl2pPr marL="517525" indent="-284163" algn="l" rtl="0" eaLnBrk="0" fontAlgn="base" hangingPunct="0">
              <a:spcBef>
                <a:spcPct val="0"/>
              </a:spcBef>
              <a:spcAft>
                <a:spcPts val="400"/>
              </a:spcAft>
              <a:buClr>
                <a:schemeClr val="accent2"/>
              </a:buClr>
              <a:buFont typeface="Arial" charset="0"/>
              <a:buChar char="−"/>
              <a:defRPr lang="en-US" sz="2000" kern="1200">
                <a:solidFill>
                  <a:schemeClr val="tx1"/>
                </a:solidFill>
                <a:latin typeface="Arial" charset="0"/>
                <a:ea typeface="+mn-ea"/>
                <a:cs typeface="+mn-cs"/>
              </a:defRPr>
            </a:lvl2pPr>
            <a:lvl3pPr marL="741363" indent="-223838" algn="l" rtl="0" eaLnBrk="0" fontAlgn="base" hangingPunct="0">
              <a:spcBef>
                <a:spcPct val="0"/>
              </a:spcBef>
              <a:spcAft>
                <a:spcPts val="400"/>
              </a:spcAft>
              <a:buClr>
                <a:schemeClr val="accent2"/>
              </a:buClr>
              <a:buFont typeface="Arial" charset="0"/>
              <a:buChar char="•"/>
              <a:defRPr lang="en-US" sz="2000" kern="1200">
                <a:solidFill>
                  <a:schemeClr val="tx1"/>
                </a:solidFill>
                <a:latin typeface="Arial" charset="0"/>
                <a:ea typeface="+mn-ea"/>
                <a:cs typeface="+mn-cs"/>
              </a:defRPr>
            </a:lvl3pPr>
            <a:lvl4pPr marL="1027113" indent="-285750" algn="l" rtl="0" eaLnBrk="0" fontAlgn="base" hangingPunct="0">
              <a:spcBef>
                <a:spcPct val="0"/>
              </a:spcBef>
              <a:spcAft>
                <a:spcPts val="400"/>
              </a:spcAft>
              <a:buClr>
                <a:schemeClr val="accent2"/>
              </a:buClr>
              <a:buFont typeface="Arial" charset="0"/>
              <a:buChar char="−"/>
              <a:defRPr lang="en-US" sz="2000" kern="1200">
                <a:solidFill>
                  <a:schemeClr val="tx1"/>
                </a:solidFill>
                <a:latin typeface="Arial" charset="0"/>
                <a:ea typeface="+mn-ea"/>
                <a:cs typeface="+mn-cs"/>
              </a:defRPr>
            </a:lvl4pPr>
            <a:lvl5pPr marL="1258888" indent="-231775" algn="l" rtl="0" eaLnBrk="0" fontAlgn="base" hangingPunct="0">
              <a:spcBef>
                <a:spcPct val="0"/>
              </a:spcBef>
              <a:spcAft>
                <a:spcPts val="400"/>
              </a:spcAft>
              <a:buClr>
                <a:schemeClr val="accent2"/>
              </a:buClr>
              <a:buFont typeface="Arial" charset="0"/>
              <a:buChar char="•"/>
              <a:defRPr lang="en-US" sz="2000" kern="1200">
                <a:solidFill>
                  <a:schemeClr val="tx1"/>
                </a:solidFill>
                <a:latin typeface="Arial" charset="0"/>
                <a:ea typeface="+mn-ea"/>
                <a:cs typeface="+mn-cs"/>
              </a:defRPr>
            </a:lvl5pPr>
            <a:lvl6pPr marL="2514600" indent="-228600" algn="l" rtl="0" eaLnBrk="1" fontAlgn="base" hangingPunct="1">
              <a:spcBef>
                <a:spcPct val="20000"/>
              </a:spcBef>
              <a:spcAft>
                <a:spcPct val="0"/>
              </a:spcAft>
              <a:buClr>
                <a:srgbClr val="310B2F"/>
              </a:buClr>
              <a:buChar char="»"/>
              <a:defRPr sz="1600">
                <a:solidFill>
                  <a:srgbClr val="002448"/>
                </a:solidFill>
                <a:latin typeface="+mn-lt"/>
              </a:defRPr>
            </a:lvl6pPr>
            <a:lvl7pPr marL="2971800" indent="-228600" algn="l" rtl="0" eaLnBrk="1" fontAlgn="base" hangingPunct="1">
              <a:spcBef>
                <a:spcPct val="20000"/>
              </a:spcBef>
              <a:spcAft>
                <a:spcPct val="0"/>
              </a:spcAft>
              <a:buClr>
                <a:srgbClr val="310B2F"/>
              </a:buClr>
              <a:buChar char="»"/>
              <a:defRPr sz="1600">
                <a:solidFill>
                  <a:srgbClr val="002448"/>
                </a:solidFill>
                <a:latin typeface="+mn-lt"/>
              </a:defRPr>
            </a:lvl7pPr>
            <a:lvl8pPr marL="3429000" indent="-228600" algn="l" rtl="0" eaLnBrk="1" fontAlgn="base" hangingPunct="1">
              <a:spcBef>
                <a:spcPct val="20000"/>
              </a:spcBef>
              <a:spcAft>
                <a:spcPct val="0"/>
              </a:spcAft>
              <a:buClr>
                <a:srgbClr val="310B2F"/>
              </a:buClr>
              <a:buChar char="»"/>
              <a:defRPr sz="1600">
                <a:solidFill>
                  <a:srgbClr val="002448"/>
                </a:solidFill>
                <a:latin typeface="+mn-lt"/>
              </a:defRPr>
            </a:lvl8pPr>
            <a:lvl9pPr marL="3886200" indent="-228600" algn="l" rtl="0" eaLnBrk="1" fontAlgn="base" hangingPunct="1">
              <a:spcBef>
                <a:spcPct val="20000"/>
              </a:spcBef>
              <a:spcAft>
                <a:spcPct val="0"/>
              </a:spcAft>
              <a:buClr>
                <a:srgbClr val="310B2F"/>
              </a:buClr>
              <a:buChar char="»"/>
              <a:defRPr sz="1600">
                <a:solidFill>
                  <a:srgbClr val="002448"/>
                </a:solidFill>
                <a:latin typeface="+mn-lt"/>
              </a:defRPr>
            </a:lvl9pPr>
          </a:lstStyle>
          <a:p>
            <a:pPr marL="233363" marR="0" lvl="0" indent="-233363" algn="l" defTabSz="914400" rtl="0" eaLnBrk="0" fontAlgn="base" latinLnBrk="0" hangingPunct="0">
              <a:lnSpc>
                <a:spcPct val="100000"/>
              </a:lnSpc>
              <a:spcBef>
                <a:spcPct val="0"/>
              </a:spcBef>
              <a:spcAft>
                <a:spcPts val="400"/>
              </a:spcAft>
              <a:buClr>
                <a:srgbClr val="632423"/>
              </a:buClr>
              <a:buSzTx/>
              <a:buFont typeface="Wingdings" pitchFamily="2" charset="2"/>
              <a:buChar char="§"/>
              <a:tabLst/>
              <a:defRPr/>
            </a:pPr>
            <a:r>
              <a:rPr kumimoji="0" lang="en-US" sz="1400" b="0" i="0" u="none" strike="noStrike" kern="1200" cap="none" spc="0" normalizeH="0" baseline="0" noProof="0" dirty="0">
                <a:ln>
                  <a:noFill/>
                </a:ln>
                <a:solidFill>
                  <a:prstClr val="black"/>
                </a:solidFill>
                <a:effectLst/>
                <a:uLnTx/>
                <a:uFillTx/>
                <a:latin typeface="Arial" charset="0"/>
                <a:ea typeface="+mn-ea"/>
                <a:cs typeface="+mn-cs"/>
              </a:rPr>
              <a:t>Utilization of assessment tools</a:t>
            </a:r>
          </a:p>
          <a:p>
            <a:pPr marL="233363" marR="0" lvl="0" indent="-233363" algn="l" defTabSz="914400" rtl="0" eaLnBrk="0" fontAlgn="base" latinLnBrk="0" hangingPunct="0">
              <a:lnSpc>
                <a:spcPct val="100000"/>
              </a:lnSpc>
              <a:spcBef>
                <a:spcPct val="0"/>
              </a:spcBef>
              <a:spcAft>
                <a:spcPts val="400"/>
              </a:spcAft>
              <a:buClr>
                <a:srgbClr val="632423"/>
              </a:buClr>
              <a:buSzTx/>
              <a:buFont typeface="Wingdings" pitchFamily="2" charset="2"/>
              <a:buChar char="§"/>
              <a:tabLst/>
              <a:defRPr/>
            </a:pPr>
            <a:r>
              <a:rPr kumimoji="0" lang="en-US" sz="1400" b="0" i="0" u="none" strike="noStrike" kern="1200" cap="none" spc="0" normalizeH="0" baseline="0" noProof="0" dirty="0">
                <a:ln>
                  <a:noFill/>
                </a:ln>
                <a:solidFill>
                  <a:prstClr val="black"/>
                </a:solidFill>
                <a:effectLst/>
                <a:uLnTx/>
                <a:uFillTx/>
                <a:latin typeface="Arial" charset="0"/>
                <a:ea typeface="+mn-ea"/>
                <a:cs typeface="+mn-cs"/>
              </a:rPr>
              <a:t>Array of services received (substance abuse treatment is required)</a:t>
            </a:r>
          </a:p>
          <a:p>
            <a:pPr marL="517525" marR="0" lvl="1" indent="-284163" algn="l" defTabSz="914400" rtl="0" eaLnBrk="0" fontAlgn="base" latinLnBrk="0" hangingPunct="0">
              <a:lnSpc>
                <a:spcPct val="100000"/>
              </a:lnSpc>
              <a:spcBef>
                <a:spcPct val="0"/>
              </a:spcBef>
              <a:spcAft>
                <a:spcPts val="400"/>
              </a:spcAft>
              <a:buClr>
                <a:srgbClr val="632423"/>
              </a:buClr>
              <a:buSzTx/>
              <a:buFont typeface="Arial" charset="0"/>
              <a:buChar char="−"/>
              <a:tabLst/>
              <a:defRPr/>
            </a:pPr>
            <a:r>
              <a:rPr kumimoji="0" lang="en-US" sz="1400" b="0" i="0" u="none" strike="noStrike" kern="1200" cap="none" spc="0" normalizeH="0" baseline="0" noProof="0" dirty="0">
                <a:ln>
                  <a:noFill/>
                </a:ln>
                <a:solidFill>
                  <a:prstClr val="black"/>
                </a:solidFill>
                <a:effectLst/>
                <a:uLnTx/>
                <a:uFillTx/>
                <a:latin typeface="Arial" charset="0"/>
                <a:ea typeface="+mn-ea"/>
                <a:cs typeface="+mn-cs"/>
              </a:rPr>
              <a:t>Mental Health</a:t>
            </a:r>
          </a:p>
          <a:p>
            <a:pPr marL="517525" marR="0" lvl="1" indent="-284163" algn="l" defTabSz="914400" rtl="0" eaLnBrk="0" fontAlgn="base" latinLnBrk="0" hangingPunct="0">
              <a:lnSpc>
                <a:spcPct val="100000"/>
              </a:lnSpc>
              <a:spcBef>
                <a:spcPct val="0"/>
              </a:spcBef>
              <a:spcAft>
                <a:spcPts val="400"/>
              </a:spcAft>
              <a:buClr>
                <a:srgbClr val="632423"/>
              </a:buClr>
              <a:buSzTx/>
              <a:buFont typeface="Arial" charset="0"/>
              <a:buChar char="−"/>
              <a:tabLst/>
              <a:defRPr/>
            </a:pPr>
            <a:r>
              <a:rPr kumimoji="0" lang="en-US" sz="1400" b="0" i="0" u="none" strike="noStrike" kern="1200" cap="none" spc="0" normalizeH="0" baseline="0" noProof="0" dirty="0">
                <a:ln>
                  <a:noFill/>
                </a:ln>
                <a:solidFill>
                  <a:prstClr val="black"/>
                </a:solidFill>
                <a:effectLst/>
                <a:uLnTx/>
                <a:uFillTx/>
                <a:latin typeface="Arial" charset="0"/>
                <a:ea typeface="+mn-ea"/>
                <a:cs typeface="+mn-cs"/>
              </a:rPr>
              <a:t>Employment</a:t>
            </a:r>
          </a:p>
          <a:p>
            <a:pPr marL="517525" marR="0" lvl="1" indent="-284163" algn="l" defTabSz="914400" rtl="0" eaLnBrk="0" fontAlgn="base" latinLnBrk="0" hangingPunct="0">
              <a:lnSpc>
                <a:spcPct val="100000"/>
              </a:lnSpc>
              <a:spcBef>
                <a:spcPct val="0"/>
              </a:spcBef>
              <a:spcAft>
                <a:spcPts val="400"/>
              </a:spcAft>
              <a:buClr>
                <a:srgbClr val="632423"/>
              </a:buClr>
              <a:buSzTx/>
              <a:buFont typeface="Arial" charset="0"/>
              <a:buChar char="−"/>
              <a:tabLst/>
              <a:defRPr/>
            </a:pPr>
            <a:r>
              <a:rPr kumimoji="0" lang="en-US" sz="1400" b="0" i="0" u="none" strike="noStrike" kern="1200" cap="none" spc="0" normalizeH="0" baseline="0" noProof="0" dirty="0">
                <a:ln>
                  <a:noFill/>
                </a:ln>
                <a:solidFill>
                  <a:prstClr val="black"/>
                </a:solidFill>
                <a:effectLst/>
                <a:uLnTx/>
                <a:uFillTx/>
                <a:latin typeface="Arial" charset="0"/>
                <a:ea typeface="+mn-ea"/>
                <a:cs typeface="+mn-cs"/>
              </a:rPr>
              <a:t>Cognitive and Behavioral</a:t>
            </a:r>
          </a:p>
          <a:p>
            <a:pPr marL="517525" marR="0" lvl="1" indent="-284163" algn="l" defTabSz="914400" rtl="0" eaLnBrk="0" fontAlgn="base" latinLnBrk="0" hangingPunct="0">
              <a:lnSpc>
                <a:spcPct val="100000"/>
              </a:lnSpc>
              <a:spcBef>
                <a:spcPct val="0"/>
              </a:spcBef>
              <a:spcAft>
                <a:spcPts val="400"/>
              </a:spcAft>
              <a:buClr>
                <a:srgbClr val="632423"/>
              </a:buClr>
              <a:buSzTx/>
              <a:buFont typeface="Arial" charset="0"/>
              <a:buChar char="−"/>
              <a:tabLst/>
              <a:defRPr/>
            </a:pPr>
            <a:r>
              <a:rPr kumimoji="0" lang="en-US" sz="1400" b="0" i="0" u="none" strike="noStrike" kern="1200" cap="none" spc="0" normalizeH="0" baseline="0" noProof="0" dirty="0">
                <a:ln>
                  <a:noFill/>
                </a:ln>
                <a:solidFill>
                  <a:prstClr val="black"/>
                </a:solidFill>
                <a:effectLst/>
                <a:uLnTx/>
                <a:uFillTx/>
                <a:latin typeface="Arial" charset="0"/>
                <a:ea typeface="+mn-ea"/>
                <a:cs typeface="+mn-cs"/>
              </a:rPr>
              <a:t>Case Planning</a:t>
            </a:r>
          </a:p>
          <a:p>
            <a:pPr marL="517525" marR="0" lvl="1" indent="-284163" algn="l" defTabSz="914400" rtl="0" eaLnBrk="0" fontAlgn="base" latinLnBrk="0" hangingPunct="0">
              <a:lnSpc>
                <a:spcPct val="100000"/>
              </a:lnSpc>
              <a:spcBef>
                <a:spcPct val="0"/>
              </a:spcBef>
              <a:spcAft>
                <a:spcPts val="400"/>
              </a:spcAft>
              <a:buClr>
                <a:srgbClr val="632423"/>
              </a:buClr>
              <a:buSzTx/>
              <a:buFont typeface="Arial" charset="0"/>
              <a:buChar char="−"/>
              <a:tabLst/>
              <a:defRPr/>
            </a:pPr>
            <a:r>
              <a:rPr kumimoji="0" lang="en-US" sz="1400" b="0" i="0" u="none" strike="noStrike" kern="1200" cap="none" spc="0" normalizeH="0" baseline="0" noProof="0" dirty="0">
                <a:ln>
                  <a:noFill/>
                </a:ln>
                <a:solidFill>
                  <a:prstClr val="black"/>
                </a:solidFill>
                <a:effectLst/>
                <a:uLnTx/>
                <a:uFillTx/>
                <a:latin typeface="Arial" charset="0"/>
                <a:ea typeface="+mn-ea"/>
                <a:cs typeface="+mn-cs"/>
              </a:rPr>
              <a:t>Reentry</a:t>
            </a:r>
          </a:p>
          <a:p>
            <a:pPr marL="517525" marR="0" lvl="1" indent="-284163" algn="l" defTabSz="914400" rtl="0" eaLnBrk="0" fontAlgn="base" latinLnBrk="0" hangingPunct="0">
              <a:lnSpc>
                <a:spcPct val="100000"/>
              </a:lnSpc>
              <a:spcBef>
                <a:spcPct val="0"/>
              </a:spcBef>
              <a:spcAft>
                <a:spcPts val="400"/>
              </a:spcAft>
              <a:buClr>
                <a:srgbClr val="632423"/>
              </a:buClr>
              <a:buSzTx/>
              <a:buFont typeface="Arial" charset="0"/>
              <a:buChar char="−"/>
              <a:tabLst/>
              <a:defRPr/>
            </a:pPr>
            <a:r>
              <a:rPr kumimoji="0" lang="en-US" sz="1400" b="0" i="0" u="none" strike="noStrike" kern="1200" cap="none" spc="0" normalizeH="0" baseline="0" noProof="0" dirty="0">
                <a:ln>
                  <a:noFill/>
                </a:ln>
                <a:solidFill>
                  <a:prstClr val="black"/>
                </a:solidFill>
                <a:effectLst/>
                <a:uLnTx/>
                <a:uFillTx/>
                <a:latin typeface="Arial" charset="0"/>
                <a:ea typeface="+mn-ea"/>
                <a:cs typeface="+mn-cs"/>
              </a:rPr>
              <a:t>Other (e.g., parenting classes, life skill training, education/GED)</a:t>
            </a:r>
          </a:p>
          <a:p>
            <a:pPr marL="517525" marR="0" lvl="1" indent="-284163" algn="l" defTabSz="914400" rtl="0" eaLnBrk="0" fontAlgn="base" latinLnBrk="0" hangingPunct="0">
              <a:lnSpc>
                <a:spcPct val="100000"/>
              </a:lnSpc>
              <a:spcBef>
                <a:spcPct val="0"/>
              </a:spcBef>
              <a:spcAft>
                <a:spcPts val="400"/>
              </a:spcAft>
              <a:buClr>
                <a:srgbClr val="632423"/>
              </a:buClr>
              <a:buSzTx/>
              <a:buFont typeface="Arial" charset="0"/>
              <a:buChar char="−"/>
              <a:tabLst/>
              <a:defRPr/>
            </a:pPr>
            <a:endParaRPr kumimoji="0" lang="en-US" sz="1400" b="0" i="0" u="none" strike="noStrike" kern="1200" cap="none" spc="0" normalizeH="0" baseline="0" noProof="0" dirty="0">
              <a:ln>
                <a:noFill/>
              </a:ln>
              <a:solidFill>
                <a:prstClr val="black"/>
              </a:solidFill>
              <a:effectLst/>
              <a:uLnTx/>
              <a:uFillTx/>
              <a:latin typeface="Arial" charset="0"/>
              <a:ea typeface="+mn-ea"/>
              <a:cs typeface="+mn-cs"/>
            </a:endParaRPr>
          </a:p>
          <a:p>
            <a:pPr marL="233363" marR="0" lvl="0" indent="-233363" algn="l" defTabSz="914400" rtl="0" eaLnBrk="0" fontAlgn="base" latinLnBrk="0" hangingPunct="0">
              <a:lnSpc>
                <a:spcPct val="100000"/>
              </a:lnSpc>
              <a:spcBef>
                <a:spcPct val="0"/>
              </a:spcBef>
              <a:spcAft>
                <a:spcPts val="400"/>
              </a:spcAft>
              <a:buClr>
                <a:srgbClr val="632423"/>
              </a:buClr>
              <a:buSzTx/>
              <a:buFont typeface="Wingdings" pitchFamily="2" charset="2"/>
              <a:buChar char="§"/>
              <a:tabLst/>
              <a:defRPr/>
            </a:pPr>
            <a:endParaRPr kumimoji="0" lang="en-US" sz="1400" b="0" i="0" u="none" strike="noStrike" kern="1200" cap="none" spc="0" normalizeH="0" baseline="0" noProof="0" dirty="0">
              <a:ln>
                <a:noFill/>
              </a:ln>
              <a:solidFill>
                <a:prstClr val="black"/>
              </a:solidFill>
              <a:effectLst/>
              <a:uLnTx/>
              <a:uFillTx/>
              <a:latin typeface="Arial" charset="0"/>
              <a:ea typeface="+mn-ea"/>
              <a:cs typeface="+mn-cs"/>
            </a:endParaRPr>
          </a:p>
          <a:p>
            <a:pPr marL="233363" marR="0" lvl="0" indent="-233363" algn="l" defTabSz="914400" rtl="0" eaLnBrk="0" fontAlgn="base" latinLnBrk="0" hangingPunct="0">
              <a:lnSpc>
                <a:spcPct val="100000"/>
              </a:lnSpc>
              <a:spcBef>
                <a:spcPct val="0"/>
              </a:spcBef>
              <a:spcAft>
                <a:spcPts val="400"/>
              </a:spcAft>
              <a:buClr>
                <a:srgbClr val="632423"/>
              </a:buClr>
              <a:buSzTx/>
              <a:buFont typeface="Wingdings" pitchFamily="2" charset="2"/>
              <a:buChar char="§"/>
              <a:tabLst/>
              <a:defRPr/>
            </a:pPr>
            <a:endParaRPr kumimoji="0" lang="en-US" sz="1400" b="0" i="0" u="none" strike="noStrike" kern="1200" cap="none" spc="0" normalizeH="0" baseline="0" noProof="0" dirty="0">
              <a:ln>
                <a:noFill/>
              </a:ln>
              <a:solidFill>
                <a:prstClr val="black"/>
              </a:solidFill>
              <a:effectLst/>
              <a:uLnTx/>
              <a:uFillTx/>
              <a:latin typeface="Arial" charset="0"/>
              <a:ea typeface="+mn-ea"/>
              <a:cs typeface="+mn-cs"/>
            </a:endParaRPr>
          </a:p>
          <a:p>
            <a:pPr marL="233363" marR="0" lvl="0" indent="-233363" algn="l" defTabSz="914400" rtl="0" eaLnBrk="0" fontAlgn="base" latinLnBrk="0" hangingPunct="0">
              <a:lnSpc>
                <a:spcPct val="100000"/>
              </a:lnSpc>
              <a:spcBef>
                <a:spcPct val="0"/>
              </a:spcBef>
              <a:spcAft>
                <a:spcPts val="400"/>
              </a:spcAft>
              <a:buClr>
                <a:srgbClr val="632423"/>
              </a:buClr>
              <a:buSzTx/>
              <a:buFont typeface="Wingdings" pitchFamily="2" charset="2"/>
              <a:buChar char="§"/>
              <a:tabLst/>
              <a:defRPr/>
            </a:pPr>
            <a:endParaRPr kumimoji="0" lang="en-US" sz="14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4501315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RSAT Performance Management Training</a:t>
            </a:r>
          </a:p>
        </p:txBody>
      </p:sp>
      <p:sp>
        <p:nvSpPr>
          <p:cNvPr id="3" name="Slide Number Placeholder 2"/>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6CFEDB8F-FB4B-4869-BD21-1BFB1D72E5FF}" type="slidenum">
              <a:rPr kumimoji="0" lang="uk-UA" sz="10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14</a:t>
            </a:fld>
            <a:endParaRPr kumimoji="0" lang="uk-UA" sz="10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5" name="TextBox 4"/>
          <p:cNvSpPr txBox="1"/>
          <p:nvPr/>
        </p:nvSpPr>
        <p:spPr>
          <a:xfrm>
            <a:off x="533400" y="2952690"/>
            <a:ext cx="7391400" cy="4001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charset="0"/>
                <a:ea typeface="+mn-ea"/>
                <a:cs typeface="Arial" charset="0"/>
              </a:rPr>
              <a:t>What are BJA’s </a:t>
            </a:r>
            <a:r>
              <a:rPr kumimoji="0" lang="en-US" sz="2000" b="0" i="0" u="none" strike="noStrike" kern="1200" cap="none" spc="0" normalizeH="0" baseline="0" noProof="0">
                <a:ln>
                  <a:noFill/>
                </a:ln>
                <a:solidFill>
                  <a:prstClr val="black"/>
                </a:solidFill>
                <a:effectLst/>
                <a:uLnTx/>
                <a:uFillTx/>
                <a:latin typeface="Arial" charset="0"/>
                <a:ea typeface="+mn-ea"/>
                <a:cs typeface="Arial" charset="0"/>
              </a:rPr>
              <a:t>PM Products </a:t>
            </a:r>
            <a:r>
              <a:rPr kumimoji="0" lang="en-US" sz="2000" b="0" i="0" u="none" strike="noStrike" kern="1200" cap="none" spc="0" normalizeH="0" baseline="0" noProof="0" dirty="0">
                <a:ln>
                  <a:noFill/>
                </a:ln>
                <a:solidFill>
                  <a:prstClr val="black"/>
                </a:solidFill>
                <a:effectLst/>
                <a:uLnTx/>
                <a:uFillTx/>
                <a:latin typeface="Arial" charset="0"/>
                <a:ea typeface="+mn-ea"/>
                <a:cs typeface="Arial" charset="0"/>
              </a:rPr>
              <a:t>and Processes?</a:t>
            </a:r>
          </a:p>
        </p:txBody>
      </p:sp>
      <p:pic>
        <p:nvPicPr>
          <p:cNvPr id="6" name="Picture 5"/>
          <p:cNvPicPr>
            <a:picLocks noChangeAspect="1"/>
          </p:cNvPicPr>
          <p:nvPr/>
        </p:nvPicPr>
        <p:blipFill>
          <a:blip r:embed="rId2"/>
          <a:stretch>
            <a:fillRect/>
          </a:stretch>
        </p:blipFill>
        <p:spPr>
          <a:xfrm>
            <a:off x="5417276" y="3429000"/>
            <a:ext cx="3525234" cy="2641600"/>
          </a:xfrm>
          <a:prstGeom prst="rect">
            <a:avLst/>
          </a:prstGeom>
        </p:spPr>
      </p:pic>
    </p:spTree>
    <p:extLst>
      <p:ext uri="{BB962C8B-B14F-4D97-AF65-F5344CB8AC3E}">
        <p14:creationId xmlns:p14="http://schemas.microsoft.com/office/powerpoint/2010/main" val="15976786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Performance Management Products</a:t>
            </a:r>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FB8013A3-E87A-488E-81E0-B4DD2F42E6D3}" type="slidenum">
              <a:rPr kumimoji="0" lang="en-US" sz="10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15</a:t>
            </a:fld>
            <a:endParaRPr kumimoji="0" lang="en-US" sz="1000" b="0" i="0" u="none" strike="noStrike" kern="1200" cap="none" spc="0" normalizeH="0" baseline="0" noProof="0" dirty="0">
              <a:ln>
                <a:noFill/>
              </a:ln>
              <a:solidFill>
                <a:prstClr val="black"/>
              </a:solidFill>
              <a:effectLst/>
              <a:uLnTx/>
              <a:uFillTx/>
              <a:latin typeface="Arial" charset="0"/>
              <a:ea typeface="+mn-ea"/>
              <a:cs typeface="+mn-cs"/>
            </a:endParaRPr>
          </a:p>
        </p:txBody>
      </p:sp>
      <p:pic>
        <p:nvPicPr>
          <p:cNvPr id="5" name="Picture 2"/>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1036320"/>
            <a:ext cx="10881360" cy="5696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bwMode="auto">
          <a:xfrm>
            <a:off x="1676400" y="1036320"/>
            <a:ext cx="4953000" cy="192024"/>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Times" charset="0"/>
              <a:ea typeface="+mn-ea"/>
              <a:cs typeface="Arial" charset="0"/>
            </a:endParaRPr>
          </a:p>
        </p:txBody>
      </p:sp>
      <p:sp>
        <p:nvSpPr>
          <p:cNvPr id="3" name="Oval 2"/>
          <p:cNvSpPr/>
          <p:nvPr/>
        </p:nvSpPr>
        <p:spPr bwMode="auto">
          <a:xfrm>
            <a:off x="304800" y="2819400"/>
            <a:ext cx="1143000" cy="838200"/>
          </a:xfrm>
          <a:prstGeom prst="ellipse">
            <a:avLst/>
          </a:prstGeom>
          <a:noFill/>
          <a:ln w="28575" cap="flat" cmpd="sng" algn="ctr">
            <a:solidFill>
              <a:schemeClr val="tx2">
                <a:lumMod val="90000"/>
                <a:lumOff val="10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Times" charset="0"/>
              <a:ea typeface="+mn-ea"/>
              <a:cs typeface="Arial" charset="0"/>
            </a:endParaRPr>
          </a:p>
        </p:txBody>
      </p:sp>
      <p:sp>
        <p:nvSpPr>
          <p:cNvPr id="7" name="Oval 6"/>
          <p:cNvSpPr/>
          <p:nvPr/>
        </p:nvSpPr>
        <p:spPr bwMode="auto">
          <a:xfrm>
            <a:off x="304800" y="3962400"/>
            <a:ext cx="1219200" cy="838200"/>
          </a:xfrm>
          <a:prstGeom prst="ellipse">
            <a:avLst/>
          </a:prstGeom>
          <a:noFill/>
          <a:ln w="28575" cap="flat" cmpd="sng" algn="ctr">
            <a:solidFill>
              <a:schemeClr val="tx2">
                <a:lumMod val="90000"/>
                <a:lumOff val="10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Times" charset="0"/>
              <a:ea typeface="+mn-ea"/>
              <a:cs typeface="Arial" charset="0"/>
            </a:endParaRPr>
          </a:p>
        </p:txBody>
      </p:sp>
    </p:spTree>
    <p:extLst>
      <p:ext uri="{BB962C8B-B14F-4D97-AF65-F5344CB8AC3E}">
        <p14:creationId xmlns:p14="http://schemas.microsoft.com/office/powerpoint/2010/main" val="1344494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checkerboard(across)">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 Grantee Feedback Report?</a:t>
            </a:r>
          </a:p>
        </p:txBody>
      </p:sp>
      <p:sp>
        <p:nvSpPr>
          <p:cNvPr id="3" name="Content Placeholder 2"/>
          <p:cNvSpPr>
            <a:spLocks noGrp="1"/>
          </p:cNvSpPr>
          <p:nvPr>
            <p:ph idx="1"/>
          </p:nvPr>
        </p:nvSpPr>
        <p:spPr>
          <a:xfrm>
            <a:off x="742950" y="1581150"/>
            <a:ext cx="7620000" cy="3908762"/>
          </a:xfrm>
        </p:spPr>
        <p:txBody>
          <a:bodyPr/>
          <a:lstStyle/>
          <a:p>
            <a:pPr>
              <a:spcAft>
                <a:spcPts val="1200"/>
              </a:spcAft>
            </a:pPr>
            <a:r>
              <a:rPr lang="en-US" sz="2200" dirty="0"/>
              <a:t>Contains data on key performance measures</a:t>
            </a:r>
          </a:p>
          <a:p>
            <a:pPr>
              <a:spcAft>
                <a:spcPts val="1200"/>
              </a:spcAft>
            </a:pPr>
            <a:r>
              <a:rPr lang="en-US" sz="2200" dirty="0"/>
              <a:t>Looks at aggregate totals, averages, and ranges</a:t>
            </a:r>
          </a:p>
          <a:p>
            <a:pPr>
              <a:spcAft>
                <a:spcPts val="1200"/>
              </a:spcAft>
            </a:pPr>
            <a:r>
              <a:rPr lang="en-US" sz="2200" dirty="0"/>
              <a:t>Allows you to compare your RSAT site to others and the RSAT program as a whole</a:t>
            </a:r>
          </a:p>
          <a:p>
            <a:pPr>
              <a:spcAft>
                <a:spcPts val="1200"/>
              </a:spcAft>
            </a:pPr>
            <a:r>
              <a:rPr lang="en-US" sz="2200" dirty="0"/>
              <a:t>Gives an overview of the program, including number of grants and funding amount</a:t>
            </a:r>
          </a:p>
          <a:p>
            <a:pPr>
              <a:spcAft>
                <a:spcPts val="1200"/>
              </a:spcAft>
            </a:pPr>
            <a:r>
              <a:rPr lang="en-US" sz="2200" dirty="0"/>
              <a:t>Provides you with TTA information to improve your outcomes</a:t>
            </a:r>
          </a:p>
          <a:p>
            <a:pPr>
              <a:spcAft>
                <a:spcPts val="1200"/>
              </a:spcAft>
            </a:pPr>
            <a:r>
              <a:rPr lang="en-US" sz="2200" dirty="0"/>
              <a:t>The central tool in our suite of new reports</a:t>
            </a:r>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FB8013A3-E87A-488E-81E0-B4DD2F42E6D3}" type="slidenum">
              <a:rPr kumimoji="0" lang="en-US" sz="10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16</a:t>
            </a:fld>
            <a:endParaRPr kumimoji="0" lang="en-US" sz="10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5963988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Mini-</a:t>
            </a:r>
            <a:r>
              <a:rPr lang="en-US" dirty="0" err="1"/>
              <a:t>GrantStat</a:t>
            </a:r>
            <a:r>
              <a:rPr lang="en-US" dirty="0"/>
              <a:t>?</a:t>
            </a:r>
          </a:p>
        </p:txBody>
      </p:sp>
      <p:sp>
        <p:nvSpPr>
          <p:cNvPr id="3" name="Content Placeholder 2"/>
          <p:cNvSpPr>
            <a:spLocks noGrp="1"/>
          </p:cNvSpPr>
          <p:nvPr>
            <p:ph idx="1"/>
          </p:nvPr>
        </p:nvSpPr>
        <p:spPr>
          <a:xfrm>
            <a:off x="457200" y="1219200"/>
            <a:ext cx="7620000" cy="4038600"/>
          </a:xfrm>
        </p:spPr>
        <p:txBody>
          <a:bodyPr>
            <a:normAutofit fontScale="92500" lnSpcReduction="10000"/>
          </a:bodyPr>
          <a:lstStyle/>
          <a:p>
            <a:pPr marL="114300" indent="0" algn="ctr">
              <a:buNone/>
            </a:pPr>
            <a:r>
              <a:rPr lang="en-US" sz="3000" dirty="0"/>
              <a:t>The GOAL of </a:t>
            </a:r>
            <a:r>
              <a:rPr lang="en-US" sz="3000" dirty="0">
                <a:solidFill>
                  <a:srgbClr val="FF0000"/>
                </a:solidFill>
              </a:rPr>
              <a:t>Mini-</a:t>
            </a:r>
            <a:r>
              <a:rPr lang="en-US" sz="3000" dirty="0" err="1">
                <a:solidFill>
                  <a:srgbClr val="FF0000"/>
                </a:solidFill>
              </a:rPr>
              <a:t>GrantStat</a:t>
            </a:r>
            <a:r>
              <a:rPr lang="en-US" sz="3000" dirty="0"/>
              <a:t> is to use </a:t>
            </a:r>
            <a:r>
              <a:rPr lang="en-US" sz="3000" i="1" dirty="0"/>
              <a:t>performance </a:t>
            </a:r>
            <a:r>
              <a:rPr lang="en-US" sz="3000" dirty="0"/>
              <a:t>data to drive internal decision making that leads to improved practices in the field.</a:t>
            </a:r>
          </a:p>
          <a:p>
            <a:pPr marL="114300" indent="0" algn="ctr">
              <a:buNone/>
            </a:pPr>
            <a:endParaRPr lang="en-US" sz="1000" dirty="0"/>
          </a:p>
          <a:p>
            <a:pPr marL="114300" indent="0" algn="ctr">
              <a:buNone/>
            </a:pPr>
            <a:r>
              <a:rPr lang="en-US" sz="3000" dirty="0"/>
              <a:t>The GOAL of </a:t>
            </a:r>
            <a:r>
              <a:rPr lang="en-US" sz="3000" dirty="0" err="1">
                <a:solidFill>
                  <a:srgbClr val="00B0F0"/>
                </a:solidFill>
              </a:rPr>
              <a:t>GrantStat</a:t>
            </a:r>
            <a:r>
              <a:rPr lang="en-US" sz="3000" dirty="0">
                <a:solidFill>
                  <a:srgbClr val="00B0F0"/>
                </a:solidFill>
              </a:rPr>
              <a:t> </a:t>
            </a:r>
            <a:r>
              <a:rPr lang="en-US" sz="3000" dirty="0"/>
              <a:t>is to use </a:t>
            </a:r>
            <a:r>
              <a:rPr lang="en-US" sz="3000" i="1" dirty="0"/>
              <a:t>data</a:t>
            </a:r>
            <a:r>
              <a:rPr lang="en-US" sz="3000" dirty="0"/>
              <a:t> to assess grantee practices, assess the overall health of programs, and improve BJA practices, and drive </a:t>
            </a:r>
          </a:p>
          <a:p>
            <a:pPr marL="114300" indent="0" algn="ctr">
              <a:buNone/>
            </a:pPr>
            <a:r>
              <a:rPr lang="en-US" sz="3000" dirty="0"/>
              <a:t>decision-making.</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3200" y="4266512"/>
            <a:ext cx="1833765" cy="18304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40582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Mini-</a:t>
            </a:r>
            <a:r>
              <a:rPr lang="en-US" dirty="0" err="1"/>
              <a:t>GrantStat</a:t>
            </a:r>
            <a:r>
              <a:rPr lang="en-US" dirty="0"/>
              <a:t>?</a:t>
            </a:r>
          </a:p>
        </p:txBody>
      </p:sp>
      <p:sp>
        <p:nvSpPr>
          <p:cNvPr id="3" name="Content Placeholder 2"/>
          <p:cNvSpPr>
            <a:spLocks noGrp="1"/>
          </p:cNvSpPr>
          <p:nvPr>
            <p:ph idx="1"/>
          </p:nvPr>
        </p:nvSpPr>
        <p:spPr>
          <a:xfrm>
            <a:off x="742950" y="1581150"/>
            <a:ext cx="7620000" cy="2759730"/>
          </a:xfrm>
        </p:spPr>
        <p:txBody>
          <a:bodyPr/>
          <a:lstStyle/>
          <a:p>
            <a:r>
              <a:rPr lang="en-US" dirty="0"/>
              <a:t>Internal process for BJA staff to look at performance data</a:t>
            </a:r>
          </a:p>
          <a:p>
            <a:r>
              <a:rPr lang="en-US" dirty="0"/>
              <a:t>Provides a mechanism for the discussion of non-reporting (PMT), data inconsistencies, high performance, and under performance</a:t>
            </a:r>
          </a:p>
          <a:p>
            <a:r>
              <a:rPr lang="en-US" dirty="0"/>
              <a:t>Helps to identify training needs</a:t>
            </a:r>
          </a:p>
          <a:p>
            <a:r>
              <a:rPr lang="en-US" dirty="0"/>
              <a:t>Provides BJA staff with data that helps to develop or direct technical assistance</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F8052CFF-C65C-4FCB-BC59-DD04CE4B6586}" type="slidenum">
              <a:rPr kumimoji="0" lang="uk-UA" sz="10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18</a:t>
            </a:fld>
            <a:endParaRPr kumimoji="0" lang="uk-UA" sz="10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9463656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719138" y="2145268"/>
            <a:ext cx="7772400" cy="1015663"/>
          </a:xfrm>
        </p:spPr>
        <p:txBody>
          <a:bodyPr/>
          <a:lstStyle/>
          <a:p>
            <a:r>
              <a:rPr lang="en-US" dirty="0"/>
              <a:t>RSAT Performance Measures:</a:t>
            </a:r>
          </a:p>
          <a:p>
            <a:r>
              <a:rPr lang="en-US" b="0" dirty="0"/>
              <a:t>A Brief Overview</a:t>
            </a:r>
          </a:p>
        </p:txBody>
      </p:sp>
      <p:sp>
        <p:nvSpPr>
          <p:cNvPr id="4" name="Slide Number Placeholder 3"/>
          <p:cNvSpPr>
            <a:spLocks noGrp="1"/>
          </p:cNvSpPr>
          <p:nvPr>
            <p:ph type="sldNum" sz="quarter" idx="4294967295"/>
          </p:nvPr>
        </p:nvSpPr>
        <p:spPr>
          <a:xfrm>
            <a:off x="8802688" y="6399213"/>
            <a:ext cx="341312" cy="246062"/>
          </a:xfrm>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FB8013A3-E87A-488E-81E0-B4DD2F42E6D3}" type="slidenum">
              <a:rPr kumimoji="0" lang="en-US" sz="10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19</a:t>
            </a:fld>
            <a:endParaRPr kumimoji="0" lang="en-US" sz="10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2" name="TextBox 1">
            <a:extLst>
              <a:ext uri="{FF2B5EF4-FFF2-40B4-BE49-F238E27FC236}">
                <a16:creationId xmlns:a16="http://schemas.microsoft.com/office/drawing/2014/main" id="{6048D86C-3060-4215-8F7A-5D27902DC585}"/>
              </a:ext>
            </a:extLst>
          </p:cNvPr>
          <p:cNvSpPr txBox="1"/>
          <p:nvPr/>
        </p:nvSpPr>
        <p:spPr>
          <a:xfrm>
            <a:off x="741919" y="3810000"/>
            <a:ext cx="2743200" cy="461665"/>
          </a:xfrm>
          <a:prstGeom prst="rect">
            <a:avLst/>
          </a:prstGeom>
          <a:noFill/>
        </p:spPr>
        <p:txBody>
          <a:bodyPr wrap="square" rtlCol="0">
            <a:spAutoFit/>
          </a:bodyPr>
          <a:lstStyle/>
          <a:p>
            <a:r>
              <a:rPr lang="en-US" sz="2400" dirty="0">
                <a:solidFill>
                  <a:srgbClr val="112947"/>
                </a:solidFill>
                <a:latin typeface="+mj-lt"/>
              </a:rPr>
              <a:t>*Poll Question</a:t>
            </a:r>
          </a:p>
        </p:txBody>
      </p:sp>
    </p:spTree>
    <p:extLst>
      <p:ext uri="{BB962C8B-B14F-4D97-AF65-F5344CB8AC3E}">
        <p14:creationId xmlns:p14="http://schemas.microsoft.com/office/powerpoint/2010/main" val="5669837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5123"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343650"/>
            <a:ext cx="914400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152400"/>
            <a:ext cx="8229600" cy="990600"/>
          </a:xfrm>
        </p:spPr>
        <p:txBody>
          <a:bodyPr/>
          <a:lstStyle/>
          <a:p>
            <a:pPr>
              <a:defRPr/>
            </a:pPr>
            <a:r>
              <a:rPr lang="en-US" b="1" dirty="0">
                <a:latin typeface="+mn-lt"/>
                <a:cs typeface="Arial" pitchFamily="34" charset="0"/>
              </a:rPr>
              <a:t>Housekeeping: Functions</a:t>
            </a:r>
          </a:p>
        </p:txBody>
      </p:sp>
      <p:sp>
        <p:nvSpPr>
          <p:cNvPr id="5125" name="Date Placeholder 7"/>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fld id="{B57E8CEC-18DD-4249-94D3-4796920A3711}" type="datetime1">
              <a:rPr lang="en-US" altLang="en-US" sz="1200" smtClean="0">
                <a:solidFill>
                  <a:schemeClr val="bg1"/>
                </a:solidFill>
                <a:latin typeface="Arial" panose="020B0604020202020204" pitchFamily="34" charset="0"/>
                <a:cs typeface="Arial" panose="020B0604020202020204" pitchFamily="34" charset="0"/>
              </a:rPr>
              <a:pPr fontAlgn="base">
                <a:spcBef>
                  <a:spcPct val="0"/>
                </a:spcBef>
                <a:spcAft>
                  <a:spcPct val="0"/>
                </a:spcAft>
                <a:buFontTx/>
                <a:buNone/>
              </a:pPr>
              <a:t>7/18/2017</a:t>
            </a:fld>
            <a:endParaRPr lang="en-US" altLang="en-US" sz="1200">
              <a:solidFill>
                <a:schemeClr val="bg1"/>
              </a:solidFill>
              <a:latin typeface="Arial" panose="020B0604020202020204" pitchFamily="34" charset="0"/>
              <a:cs typeface="Arial" panose="020B0604020202020204" pitchFamily="34" charset="0"/>
            </a:endParaRPr>
          </a:p>
        </p:txBody>
      </p:sp>
      <p:sp>
        <p:nvSpPr>
          <p:cNvPr id="5126" name="Slide Number Placeholder 8"/>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50F1F2B6-E6E2-4523-826D-D20AA9130A49}" type="slidenum">
              <a:rPr lang="en-US" altLang="en-US" sz="1200" smtClean="0">
                <a:solidFill>
                  <a:schemeClr val="bg1"/>
                </a:solidFill>
                <a:latin typeface="Arial" panose="020B0604020202020204" pitchFamily="34" charset="0"/>
              </a:rPr>
              <a:pPr>
                <a:spcBef>
                  <a:spcPct val="0"/>
                </a:spcBef>
                <a:buFontTx/>
                <a:buNone/>
              </a:pPr>
              <a:t>2</a:t>
            </a:fld>
            <a:endParaRPr lang="en-US" altLang="en-US" sz="1200">
              <a:solidFill>
                <a:schemeClr val="bg1"/>
              </a:solidFill>
              <a:latin typeface="Arial" panose="020B0604020202020204" pitchFamily="34" charset="0"/>
            </a:endParaRPr>
          </a:p>
        </p:txBody>
      </p:sp>
      <p:sp>
        <p:nvSpPr>
          <p:cNvPr id="12" name="Rectangle 11"/>
          <p:cNvSpPr/>
          <p:nvPr/>
        </p:nvSpPr>
        <p:spPr>
          <a:xfrm>
            <a:off x="0" y="0"/>
            <a:ext cx="9144000" cy="152400"/>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5129" name="Content Placeholder 6" descr="Boundaries+Presentation+PDF.pdf - Adobe Acrobat Pro"/>
          <p:cNvPicPr>
            <a:picLocks noChangeAspect="1"/>
          </p:cNvPicPr>
          <p:nvPr/>
        </p:nvPicPr>
        <p:blipFill>
          <a:blip r:embed="rId4">
            <a:extLst>
              <a:ext uri="{28A0092B-C50C-407E-A947-70E740481C1C}">
                <a14:useLocalDpi xmlns:a14="http://schemas.microsoft.com/office/drawing/2010/main" val="0"/>
              </a:ext>
            </a:extLst>
          </a:blip>
          <a:srcRect l="8524" t="30000" r="7185" b="13333"/>
          <a:stretch>
            <a:fillRect/>
          </a:stretch>
        </p:blipFill>
        <p:spPr bwMode="auto">
          <a:xfrm>
            <a:off x="177800" y="1343025"/>
            <a:ext cx="8788400" cy="474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82641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the Performance Measurement Tool?</a:t>
            </a:r>
          </a:p>
        </p:txBody>
      </p:sp>
      <p:sp>
        <p:nvSpPr>
          <p:cNvPr id="6" name="Content Placeholder 5"/>
          <p:cNvSpPr>
            <a:spLocks noGrp="1"/>
          </p:cNvSpPr>
          <p:nvPr>
            <p:ph idx="1"/>
          </p:nvPr>
        </p:nvSpPr>
        <p:spPr>
          <a:xfrm>
            <a:off x="742950" y="1581150"/>
            <a:ext cx="7620000" cy="3067506"/>
          </a:xfrm>
        </p:spPr>
        <p:txBody>
          <a:bodyPr/>
          <a:lstStyle/>
          <a:p>
            <a:r>
              <a:rPr lang="en-US" dirty="0"/>
              <a:t>The Performance Measurement Tool (PMT) is an online questionnaire (see </a:t>
            </a:r>
            <a:r>
              <a:rPr lang="en-US" dirty="0">
                <a:hlinkClick r:id="rId3"/>
              </a:rPr>
              <a:t>https://bjapmt.ojp.gov</a:t>
            </a:r>
            <a:r>
              <a:rPr lang="en-US" dirty="0"/>
              <a:t>) that grantees must complete every quarter</a:t>
            </a:r>
          </a:p>
          <a:p>
            <a:pPr marL="0" indent="0">
              <a:buNone/>
            </a:pPr>
            <a:endParaRPr lang="en-US" dirty="0"/>
          </a:p>
          <a:p>
            <a:r>
              <a:rPr lang="en-US" dirty="0"/>
              <a:t>The PMT includes performance measures (completed quarterly) and narrative questions (completed semi-annually)</a:t>
            </a:r>
          </a:p>
          <a:p>
            <a:pPr marL="0" indent="0">
              <a:buNone/>
            </a:pPr>
            <a:endParaRPr lang="en-US" dirty="0"/>
          </a:p>
          <a:p>
            <a:r>
              <a:rPr lang="en-US" dirty="0"/>
              <a:t>Grantees have 30 days at the end of the reporting period to complete the PMT data entry</a:t>
            </a:r>
          </a:p>
        </p:txBody>
      </p:sp>
      <p:sp>
        <p:nvSpPr>
          <p:cNvPr id="3" name="Slide Number Placeholder 2"/>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FDED9C5-5884-428A-B539-FA7F30EFA692}" type="slidenum">
              <a:rPr kumimoji="0" lang="en-US" sz="10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20</a:t>
            </a:fld>
            <a:endParaRPr kumimoji="0" lang="en-US" sz="10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563380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RSAT Performance Measures</a:t>
            </a:r>
          </a:p>
        </p:txBody>
      </p:sp>
      <p:sp>
        <p:nvSpPr>
          <p:cNvPr id="3" name="Content Placeholder 2"/>
          <p:cNvSpPr>
            <a:spLocks noGrp="1"/>
          </p:cNvSpPr>
          <p:nvPr>
            <p:ph idx="1"/>
          </p:nvPr>
        </p:nvSpPr>
        <p:spPr>
          <a:xfrm>
            <a:off x="742950" y="1366836"/>
            <a:ext cx="7620000" cy="1846659"/>
          </a:xfrm>
        </p:spPr>
        <p:txBody>
          <a:bodyPr/>
          <a:lstStyle/>
          <a:p>
            <a:pPr marL="0" indent="0">
              <a:buNone/>
            </a:pPr>
            <a:r>
              <a:rPr lang="en-US" sz="2400" b="1" dirty="0"/>
              <a:t>A few things to remember:</a:t>
            </a:r>
          </a:p>
          <a:p>
            <a:r>
              <a:rPr lang="en-US" dirty="0"/>
              <a:t>PMT Reporting is </a:t>
            </a:r>
            <a:r>
              <a:rPr lang="en-US" dirty="0">
                <a:solidFill>
                  <a:srgbClr val="FF0000"/>
                </a:solidFill>
              </a:rPr>
              <a:t>award-based</a:t>
            </a:r>
          </a:p>
          <a:p>
            <a:r>
              <a:rPr lang="en-US" dirty="0"/>
              <a:t>Required each quarter</a:t>
            </a:r>
          </a:p>
          <a:p>
            <a:r>
              <a:rPr lang="en-US" dirty="0"/>
              <a:t>PMT GMS reports are required every 6-months (January and July of each year)</a:t>
            </a:r>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F8052CFF-C65C-4FCB-BC59-DD04CE4B6586}" type="slidenum">
              <a:rPr kumimoji="0" lang="uk-UA" sz="10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21</a:t>
            </a:fld>
            <a:endParaRPr kumimoji="0" lang="uk-UA" sz="10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8" name="TextBox 7"/>
          <p:cNvSpPr txBox="1"/>
          <p:nvPr/>
        </p:nvSpPr>
        <p:spPr>
          <a:xfrm>
            <a:off x="742950" y="3581400"/>
            <a:ext cx="7639050" cy="2308324"/>
          </a:xfrm>
          <a:prstGeom prst="rect">
            <a:avLst/>
          </a:prstGeom>
          <a:solidFill>
            <a:schemeClr val="tx2">
              <a:lumMod val="50000"/>
              <a:lumOff val="50000"/>
              <a:alpha val="52000"/>
            </a:schemeClr>
          </a:solid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charset="0"/>
                <a:ea typeface="+mn-ea"/>
                <a:cs typeface="Arial" charset="0"/>
              </a:rPr>
              <a:t>Question Types</a:t>
            </a:r>
          </a:p>
          <a:p>
            <a:pPr marL="342900" marR="0" lvl="0" indent="-342900" algn="l" defTabSz="914400" rtl="0" eaLnBrk="1" fontAlgn="base" latinLnBrk="0" hangingPunct="1">
              <a:lnSpc>
                <a:spcPct val="100000"/>
              </a:lnSpc>
              <a:spcBef>
                <a:spcPct val="0"/>
              </a:spcBef>
              <a:spcAft>
                <a:spcPct val="0"/>
              </a:spcAft>
              <a:buClr>
                <a:srgbClr val="632423"/>
              </a:buClr>
              <a:buSzTx/>
              <a:buFont typeface="Wingdings" charset="2"/>
              <a:buChar char="§"/>
              <a:tabLst/>
              <a:defRPr/>
            </a:pPr>
            <a:r>
              <a:rPr kumimoji="0" lang="en-US" sz="2400" b="0" i="0" u="none" strike="noStrike" kern="1200" cap="none" spc="0" normalizeH="0" baseline="0" noProof="0" dirty="0">
                <a:ln>
                  <a:noFill/>
                </a:ln>
                <a:solidFill>
                  <a:prstClr val="black"/>
                </a:solidFill>
                <a:effectLst/>
                <a:uLnTx/>
                <a:uFillTx/>
                <a:latin typeface="Arial" charset="0"/>
                <a:ea typeface="+mn-ea"/>
                <a:cs typeface="Arial" charset="0"/>
              </a:rPr>
              <a:t>Administrative</a:t>
            </a:r>
          </a:p>
          <a:p>
            <a:pPr marL="342900" marR="0" lvl="0" indent="-342900" algn="l" defTabSz="914400" rtl="0" eaLnBrk="1" fontAlgn="base" latinLnBrk="0" hangingPunct="1">
              <a:lnSpc>
                <a:spcPct val="100000"/>
              </a:lnSpc>
              <a:spcBef>
                <a:spcPct val="0"/>
              </a:spcBef>
              <a:spcAft>
                <a:spcPct val="0"/>
              </a:spcAft>
              <a:buClr>
                <a:srgbClr val="632423"/>
              </a:buClr>
              <a:buSzTx/>
              <a:buFont typeface="Wingdings" charset="2"/>
              <a:buChar char="§"/>
              <a:tabLst/>
              <a:defRPr/>
            </a:pPr>
            <a:r>
              <a:rPr kumimoji="0" lang="en-US" sz="2400" b="0" i="0" u="none" strike="noStrike" kern="1200" cap="none" spc="0" normalizeH="0" baseline="0" noProof="0" dirty="0">
                <a:ln>
                  <a:noFill/>
                </a:ln>
                <a:solidFill>
                  <a:prstClr val="black"/>
                </a:solidFill>
                <a:effectLst/>
                <a:uLnTx/>
                <a:uFillTx/>
                <a:latin typeface="Arial" charset="0"/>
                <a:ea typeface="+mn-ea"/>
                <a:cs typeface="Arial" charset="0"/>
              </a:rPr>
              <a:t>Program Level/Program Characteristics</a:t>
            </a:r>
          </a:p>
          <a:p>
            <a:pPr marL="342900" marR="0" lvl="0" indent="-342900" algn="l" defTabSz="914400" rtl="0" eaLnBrk="1" fontAlgn="base" latinLnBrk="0" hangingPunct="1">
              <a:lnSpc>
                <a:spcPct val="100000"/>
              </a:lnSpc>
              <a:spcBef>
                <a:spcPct val="0"/>
              </a:spcBef>
              <a:spcAft>
                <a:spcPct val="0"/>
              </a:spcAft>
              <a:buClr>
                <a:srgbClr val="632423"/>
              </a:buClr>
              <a:buSzTx/>
              <a:buFont typeface="Wingdings" charset="2"/>
              <a:buChar char="§"/>
              <a:tabLst/>
              <a:defRPr/>
            </a:pPr>
            <a:r>
              <a:rPr kumimoji="0" lang="en-US" sz="2400" b="0" i="0" u="none" strike="noStrike" kern="1200" cap="none" spc="0" normalizeH="0" baseline="0" noProof="0" dirty="0">
                <a:ln>
                  <a:noFill/>
                </a:ln>
                <a:solidFill>
                  <a:prstClr val="black"/>
                </a:solidFill>
                <a:effectLst/>
                <a:uLnTx/>
                <a:uFillTx/>
                <a:latin typeface="Arial" charset="0"/>
                <a:ea typeface="+mn-ea"/>
                <a:cs typeface="Arial" charset="0"/>
              </a:rPr>
              <a:t>Training</a:t>
            </a:r>
          </a:p>
          <a:p>
            <a:pPr marL="342900" marR="0" lvl="0" indent="-342900" algn="l" defTabSz="914400" rtl="0" eaLnBrk="1" fontAlgn="base" latinLnBrk="0" hangingPunct="1">
              <a:lnSpc>
                <a:spcPct val="100000"/>
              </a:lnSpc>
              <a:spcBef>
                <a:spcPct val="0"/>
              </a:spcBef>
              <a:spcAft>
                <a:spcPct val="0"/>
              </a:spcAft>
              <a:buClr>
                <a:srgbClr val="632423"/>
              </a:buClr>
              <a:buSzTx/>
              <a:buFont typeface="Wingdings" charset="2"/>
              <a:buChar char="§"/>
              <a:tabLst/>
              <a:defRPr/>
            </a:pPr>
            <a:r>
              <a:rPr kumimoji="0" lang="en-US" sz="2400" b="0" i="0" u="none" strike="noStrike" kern="1200" cap="none" spc="0" normalizeH="0" baseline="0" noProof="0" dirty="0">
                <a:ln>
                  <a:noFill/>
                </a:ln>
                <a:solidFill>
                  <a:prstClr val="black"/>
                </a:solidFill>
                <a:effectLst/>
                <a:uLnTx/>
                <a:uFillTx/>
                <a:latin typeface="Arial" charset="0"/>
                <a:ea typeface="+mn-ea"/>
                <a:cs typeface="Arial" charset="0"/>
              </a:rPr>
              <a:t>Participant Level</a:t>
            </a:r>
          </a:p>
          <a:p>
            <a:pPr marL="342900" marR="0" lvl="0" indent="-342900" algn="l" defTabSz="914400" rtl="0" eaLnBrk="1" fontAlgn="base" latinLnBrk="0" hangingPunct="1">
              <a:lnSpc>
                <a:spcPct val="100000"/>
              </a:lnSpc>
              <a:spcBef>
                <a:spcPct val="0"/>
              </a:spcBef>
              <a:spcAft>
                <a:spcPct val="0"/>
              </a:spcAft>
              <a:buClr>
                <a:srgbClr val="632423"/>
              </a:buClr>
              <a:buSzTx/>
              <a:buFont typeface="Wingdings" charset="2"/>
              <a:buChar char="§"/>
              <a:tabLst/>
              <a:defRPr/>
            </a:pPr>
            <a:r>
              <a:rPr kumimoji="0" lang="en-US" sz="2400" b="0" i="0" u="none" strike="noStrike" kern="1200" cap="none" spc="0" normalizeH="0" baseline="0" noProof="0" dirty="0">
                <a:ln>
                  <a:noFill/>
                </a:ln>
                <a:solidFill>
                  <a:prstClr val="black"/>
                </a:solidFill>
                <a:effectLst/>
                <a:uLnTx/>
                <a:uFillTx/>
                <a:latin typeface="Arial" charset="0"/>
                <a:ea typeface="+mn-ea"/>
                <a:cs typeface="Arial" charset="0"/>
              </a:rPr>
              <a:t>Narrative</a:t>
            </a:r>
          </a:p>
        </p:txBody>
      </p:sp>
      <p:sp>
        <p:nvSpPr>
          <p:cNvPr id="9" name="Left Arrow Callout 8"/>
          <p:cNvSpPr/>
          <p:nvPr/>
        </p:nvSpPr>
        <p:spPr bwMode="auto">
          <a:xfrm>
            <a:off x="4648200" y="1428355"/>
            <a:ext cx="4114800" cy="1018975"/>
          </a:xfrm>
          <a:prstGeom prst="leftArrowCallout">
            <a:avLst>
              <a:gd name="adj1" fmla="val 25000"/>
              <a:gd name="adj2" fmla="val 25000"/>
              <a:gd name="adj3" fmla="val 25000"/>
              <a:gd name="adj4" fmla="val 78866"/>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Times" charset="0"/>
              <a:ea typeface="+mn-ea"/>
              <a:cs typeface="Arial" charset="0"/>
            </a:endParaRPr>
          </a:p>
        </p:txBody>
      </p:sp>
      <p:sp>
        <p:nvSpPr>
          <p:cNvPr id="10" name="TextBox 9"/>
          <p:cNvSpPr txBox="1"/>
          <p:nvPr/>
        </p:nvSpPr>
        <p:spPr>
          <a:xfrm>
            <a:off x="5562600" y="1524000"/>
            <a:ext cx="3200400" cy="92333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charset="0"/>
                <a:ea typeface="+mn-ea"/>
                <a:cs typeface="Arial" charset="0"/>
              </a:rPr>
              <a:t>Report PMT data for each active award separately. DO NOT DUPLICATE data.</a:t>
            </a:r>
          </a:p>
        </p:txBody>
      </p:sp>
    </p:spTree>
    <p:extLst>
      <p:ext uri="{BB962C8B-B14F-4D97-AF65-F5344CB8AC3E}">
        <p14:creationId xmlns:p14="http://schemas.microsoft.com/office/powerpoint/2010/main" val="2066144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linds(horizontal)">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Administrative Questions</a:t>
            </a:r>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F8052CFF-C65C-4FCB-BC59-DD04CE4B6586}" type="slidenum">
              <a:rPr kumimoji="0" lang="uk-UA" sz="10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22</a:t>
            </a:fld>
            <a:endParaRPr kumimoji="0" lang="uk-UA" sz="1000" b="0" i="0" u="none" strike="noStrike" kern="1200" cap="none" spc="0" normalizeH="0" baseline="0" noProof="0" dirty="0">
              <a:ln>
                <a:noFill/>
              </a:ln>
              <a:solidFill>
                <a:prstClr val="black"/>
              </a:solidFill>
              <a:effectLst/>
              <a:uLnTx/>
              <a:uFillTx/>
              <a:latin typeface="Arial" charset="0"/>
              <a:ea typeface="+mn-ea"/>
              <a:cs typeface="+mn-cs"/>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139422"/>
            <a:ext cx="8534400" cy="4928315"/>
          </a:xfrm>
          <a:prstGeom prst="rect">
            <a:avLst/>
          </a:prstGeom>
        </p:spPr>
      </p:pic>
    </p:spTree>
    <p:extLst>
      <p:ext uri="{BB962C8B-B14F-4D97-AF65-F5344CB8AC3E}">
        <p14:creationId xmlns:p14="http://schemas.microsoft.com/office/powerpoint/2010/main" val="14958691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Program Level Measures</a:t>
            </a:r>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12649" y="1581150"/>
            <a:ext cx="7772400" cy="2014623"/>
          </a:xfrm>
        </p:spPr>
      </p:pic>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F8052CFF-C65C-4FCB-BC59-DD04CE4B6586}" type="slidenum">
              <a:rPr kumimoji="0" lang="uk-UA" sz="10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23</a:t>
            </a:fld>
            <a:endParaRPr kumimoji="0" lang="uk-UA" sz="10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6571286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Program Level Measures</a:t>
            </a:r>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12649" y="1581150"/>
            <a:ext cx="7772400" cy="2014623"/>
          </a:xfrm>
        </p:spPr>
      </p:pic>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F8052CFF-C65C-4FCB-BC59-DD04CE4B6586}" type="slidenum">
              <a:rPr kumimoji="0" lang="uk-UA" sz="10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24</a:t>
            </a:fld>
            <a:endParaRPr kumimoji="0" lang="uk-UA" sz="10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6" name="TextBox 5"/>
          <p:cNvSpPr txBox="1"/>
          <p:nvPr/>
        </p:nvSpPr>
        <p:spPr>
          <a:xfrm>
            <a:off x="665048" y="3810000"/>
            <a:ext cx="7716951" cy="1815882"/>
          </a:xfrm>
          <a:prstGeom prst="rect">
            <a:avLst/>
          </a:prstGeom>
          <a:solidFill>
            <a:schemeClr val="accent1">
              <a:alpha val="62000"/>
            </a:schemeClr>
          </a:solidFill>
          <a:ln w="25400">
            <a:solidFill>
              <a:schemeClr val="tx1"/>
            </a:solidFill>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charset="0"/>
                <a:ea typeface="+mn-ea"/>
                <a:cs typeface="Arial" charset="0"/>
              </a:rPr>
              <a:t>Please respond to this question based on the physical location of the federally funded program.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charset="0"/>
              <a:ea typeface="+mn-ea"/>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charset="0"/>
                <a:ea typeface="+mn-ea"/>
                <a:cs typeface="Arial" charset="0"/>
              </a:rPr>
              <a:t>A </a:t>
            </a:r>
            <a:r>
              <a:rPr kumimoji="0" lang="en-US" sz="1400" b="1" i="0" u="none" strike="noStrike" kern="1200" cap="none" spc="0" normalizeH="0" baseline="0" noProof="0" dirty="0">
                <a:ln>
                  <a:noFill/>
                </a:ln>
                <a:solidFill>
                  <a:prstClr val="black"/>
                </a:solidFill>
                <a:effectLst/>
                <a:uLnTx/>
                <a:uFillTx/>
                <a:latin typeface="Arial" charset="0"/>
                <a:ea typeface="+mn-ea"/>
                <a:cs typeface="Arial" charset="0"/>
              </a:rPr>
              <a:t>jail-based program </a:t>
            </a:r>
            <a:r>
              <a:rPr kumimoji="0" lang="en-US" sz="1400" b="0" i="0" u="none" strike="noStrike" kern="1200" cap="none" spc="0" normalizeH="0" baseline="0" noProof="0" dirty="0">
                <a:ln>
                  <a:noFill/>
                </a:ln>
                <a:solidFill>
                  <a:prstClr val="black"/>
                </a:solidFill>
                <a:effectLst/>
                <a:uLnTx/>
                <a:uFillTx/>
                <a:latin typeface="Arial" charset="0"/>
                <a:ea typeface="+mn-ea"/>
                <a:cs typeface="Arial" charset="0"/>
              </a:rPr>
              <a:t>is one that is physically located within a locally run (non-state) entity. Jails are typically short-term facilities holding inmates of terms for less than one year.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charset="0"/>
              <a:ea typeface="+mn-ea"/>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charset="0"/>
                <a:ea typeface="+mn-ea"/>
                <a:cs typeface="Arial" charset="0"/>
              </a:rPr>
              <a:t>A </a:t>
            </a:r>
            <a:r>
              <a:rPr kumimoji="0" lang="en-US" sz="1400" b="1" i="0" u="none" strike="noStrike" kern="1200" cap="none" spc="0" normalizeH="0" baseline="0" noProof="0" dirty="0">
                <a:ln>
                  <a:noFill/>
                </a:ln>
                <a:solidFill>
                  <a:prstClr val="black"/>
                </a:solidFill>
                <a:effectLst/>
                <a:uLnTx/>
                <a:uFillTx/>
                <a:latin typeface="Arial" charset="0"/>
                <a:ea typeface="+mn-ea"/>
                <a:cs typeface="Arial" charset="0"/>
              </a:rPr>
              <a:t>prison-based program </a:t>
            </a:r>
            <a:r>
              <a:rPr kumimoji="0" lang="en-US" sz="1400" b="0" i="0" u="none" strike="noStrike" kern="1200" cap="none" spc="0" normalizeH="0" baseline="0" noProof="0" dirty="0">
                <a:ln>
                  <a:noFill/>
                </a:ln>
                <a:solidFill>
                  <a:prstClr val="black"/>
                </a:solidFill>
                <a:effectLst/>
                <a:uLnTx/>
                <a:uFillTx/>
                <a:latin typeface="Arial" charset="0"/>
                <a:ea typeface="+mn-ea"/>
                <a:cs typeface="Arial" charset="0"/>
              </a:rPr>
              <a:t>is one that is physically located within a facility operated by state and typically holds felons and persons with sentences of more than one year.  (This may vary by state.)</a:t>
            </a:r>
          </a:p>
        </p:txBody>
      </p:sp>
    </p:spTree>
    <p:extLst>
      <p:ext uri="{BB962C8B-B14F-4D97-AF65-F5344CB8AC3E}">
        <p14:creationId xmlns:p14="http://schemas.microsoft.com/office/powerpoint/2010/main" val="15997202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Program Level Measures</a:t>
            </a:r>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F8052CFF-C65C-4FCB-BC59-DD04CE4B6586}" type="slidenum">
              <a:rPr kumimoji="0" lang="uk-UA" sz="10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25</a:t>
            </a:fld>
            <a:endParaRPr kumimoji="0" lang="uk-UA" sz="1000" b="0" i="0" u="none" strike="noStrike" kern="1200" cap="none" spc="0" normalizeH="0" baseline="0" noProof="0" dirty="0">
              <a:ln>
                <a:noFill/>
              </a:ln>
              <a:solidFill>
                <a:prstClr val="black"/>
              </a:solidFill>
              <a:effectLst/>
              <a:uLnTx/>
              <a:uFillTx/>
              <a:latin typeface="Arial" charset="0"/>
              <a:ea typeface="+mn-ea"/>
              <a:cs typeface="+mn-cs"/>
            </a:endParaRPr>
          </a:p>
        </p:txBody>
      </p:sp>
      <p:pic>
        <p:nvPicPr>
          <p:cNvPr id="5" name="Picture 4"/>
          <p:cNvPicPr>
            <a:picLocks noChangeAspect="1"/>
          </p:cNvPicPr>
          <p:nvPr/>
        </p:nvPicPr>
        <p:blipFill>
          <a:blip r:embed="rId3"/>
          <a:stretch>
            <a:fillRect/>
          </a:stretch>
        </p:blipFill>
        <p:spPr>
          <a:xfrm>
            <a:off x="609600" y="1828801"/>
            <a:ext cx="7772400" cy="2696829"/>
          </a:xfrm>
          <a:prstGeom prst="rect">
            <a:avLst/>
          </a:prstGeom>
        </p:spPr>
      </p:pic>
    </p:spTree>
    <p:extLst>
      <p:ext uri="{BB962C8B-B14F-4D97-AF65-F5344CB8AC3E}">
        <p14:creationId xmlns:p14="http://schemas.microsoft.com/office/powerpoint/2010/main" val="13096394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Program Level Measures</a:t>
            </a:r>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F8052CFF-C65C-4FCB-BC59-DD04CE4B6586}" type="slidenum">
              <a:rPr kumimoji="0" lang="uk-UA" sz="10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26</a:t>
            </a:fld>
            <a:endParaRPr kumimoji="0" lang="uk-UA" sz="1000" b="0" i="0" u="none" strike="noStrike" kern="1200" cap="none" spc="0" normalizeH="0" baseline="0" noProof="0" dirty="0">
              <a:ln>
                <a:noFill/>
              </a:ln>
              <a:solidFill>
                <a:prstClr val="black"/>
              </a:solidFill>
              <a:effectLst/>
              <a:uLnTx/>
              <a:uFillTx/>
              <a:latin typeface="Arial" charset="0"/>
              <a:ea typeface="+mn-ea"/>
              <a:cs typeface="+mn-cs"/>
            </a:endParaRPr>
          </a:p>
        </p:txBody>
      </p:sp>
      <p:pic>
        <p:nvPicPr>
          <p:cNvPr id="5" name="Picture 4"/>
          <p:cNvPicPr>
            <a:picLocks noChangeAspect="1"/>
          </p:cNvPicPr>
          <p:nvPr/>
        </p:nvPicPr>
        <p:blipFill>
          <a:blip r:embed="rId3"/>
          <a:stretch>
            <a:fillRect/>
          </a:stretch>
        </p:blipFill>
        <p:spPr>
          <a:xfrm>
            <a:off x="1079500" y="1117600"/>
            <a:ext cx="6985000" cy="4622800"/>
          </a:xfrm>
          <a:prstGeom prst="rect">
            <a:avLst/>
          </a:prstGeom>
        </p:spPr>
      </p:pic>
    </p:spTree>
    <p:extLst>
      <p:ext uri="{BB962C8B-B14F-4D97-AF65-F5344CB8AC3E}">
        <p14:creationId xmlns:p14="http://schemas.microsoft.com/office/powerpoint/2010/main" val="1386458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Training</a:t>
            </a:r>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F8052CFF-C65C-4FCB-BC59-DD04CE4B6586}" type="slidenum">
              <a:rPr kumimoji="0" lang="uk-UA" sz="10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27</a:t>
            </a:fld>
            <a:endParaRPr kumimoji="0" lang="uk-UA" sz="1000" b="0" i="0" u="none" strike="noStrike" kern="1200" cap="none" spc="0" normalizeH="0" baseline="0" noProof="0" dirty="0">
              <a:ln>
                <a:noFill/>
              </a:ln>
              <a:solidFill>
                <a:prstClr val="black"/>
              </a:solidFill>
              <a:effectLst/>
              <a:uLnTx/>
              <a:uFillTx/>
              <a:latin typeface="Arial" charset="0"/>
              <a:ea typeface="+mn-ea"/>
              <a:cs typeface="+mn-cs"/>
            </a:endParaRPr>
          </a:p>
        </p:txBody>
      </p:sp>
      <p:pic>
        <p:nvPicPr>
          <p:cNvPr id="5" name="Picture 4"/>
          <p:cNvPicPr>
            <a:picLocks noChangeAspect="1"/>
          </p:cNvPicPr>
          <p:nvPr/>
        </p:nvPicPr>
        <p:blipFill>
          <a:blip r:embed="rId3"/>
          <a:stretch>
            <a:fillRect/>
          </a:stretch>
        </p:blipFill>
        <p:spPr>
          <a:xfrm>
            <a:off x="762000" y="1054100"/>
            <a:ext cx="6217920" cy="2588896"/>
          </a:xfrm>
          <a:prstGeom prst="rect">
            <a:avLst/>
          </a:prstGeom>
        </p:spPr>
      </p:pic>
      <p:sp>
        <p:nvSpPr>
          <p:cNvPr id="6" name="TextBox 5"/>
          <p:cNvSpPr txBox="1"/>
          <p:nvPr/>
        </p:nvSpPr>
        <p:spPr>
          <a:xfrm>
            <a:off x="3115056" y="1905000"/>
            <a:ext cx="237744" cy="276999"/>
          </a:xfrm>
          <a:prstGeom prst="rect">
            <a:avLst/>
          </a:prstGeom>
          <a:solidFill>
            <a:schemeClr val="bg1"/>
          </a:solid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charset="0"/>
                <a:ea typeface="+mn-ea"/>
                <a:cs typeface="Arial" charset="0"/>
              </a:rPr>
              <a:t>9</a:t>
            </a:r>
          </a:p>
        </p:txBody>
      </p:sp>
      <p:pic>
        <p:nvPicPr>
          <p:cNvPr id="7" name="Picture 6"/>
          <p:cNvPicPr>
            <a:picLocks noChangeAspect="1"/>
          </p:cNvPicPr>
          <p:nvPr/>
        </p:nvPicPr>
        <p:blipFill>
          <a:blip r:embed="rId4"/>
          <a:stretch>
            <a:fillRect/>
          </a:stretch>
        </p:blipFill>
        <p:spPr>
          <a:xfrm>
            <a:off x="762000" y="3575112"/>
            <a:ext cx="6217920" cy="1066920"/>
          </a:xfrm>
          <a:prstGeom prst="rect">
            <a:avLst/>
          </a:prstGeom>
        </p:spPr>
      </p:pic>
      <p:pic>
        <p:nvPicPr>
          <p:cNvPr id="8" name="Picture 7"/>
          <p:cNvPicPr>
            <a:picLocks noChangeAspect="1"/>
          </p:cNvPicPr>
          <p:nvPr/>
        </p:nvPicPr>
        <p:blipFill>
          <a:blip r:embed="rId5"/>
          <a:stretch>
            <a:fillRect/>
          </a:stretch>
        </p:blipFill>
        <p:spPr>
          <a:xfrm>
            <a:off x="762000" y="4572000"/>
            <a:ext cx="6217920" cy="1388152"/>
          </a:xfrm>
          <a:prstGeom prst="rect">
            <a:avLst/>
          </a:prstGeom>
        </p:spPr>
      </p:pic>
    </p:spTree>
    <p:extLst>
      <p:ext uri="{BB962C8B-B14F-4D97-AF65-F5344CB8AC3E}">
        <p14:creationId xmlns:p14="http://schemas.microsoft.com/office/powerpoint/2010/main" val="9741611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Participant Level Measures</a:t>
            </a:r>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F8052CFF-C65C-4FCB-BC59-DD04CE4B6586}" type="slidenum">
              <a:rPr kumimoji="0" lang="uk-UA" sz="10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28</a:t>
            </a:fld>
            <a:endParaRPr kumimoji="0" lang="uk-UA" sz="10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5" name="Content Placeholder 4"/>
          <p:cNvSpPr txBox="1">
            <a:spLocks noGrp="1"/>
          </p:cNvSpPr>
          <p:nvPr>
            <p:ph idx="1"/>
          </p:nvPr>
        </p:nvSpPr>
        <p:spPr>
          <a:xfrm>
            <a:off x="742950" y="1581150"/>
            <a:ext cx="7620000" cy="3539430"/>
          </a:xfrm>
          <a:prstGeom prst="rect">
            <a:avLst/>
          </a:prstGeom>
          <a:solidFill>
            <a:schemeClr val="accent1">
              <a:alpha val="50000"/>
            </a:schemeClr>
          </a:solidFill>
          <a:ln w="31750">
            <a:solidFill>
              <a:schemeClr val="tx2">
                <a:lumMod val="90000"/>
                <a:lumOff val="10000"/>
              </a:schemeClr>
            </a:solidFill>
          </a:ln>
        </p:spPr>
        <p:txBody>
          <a:bodyPr wrap="square" rtlCol="0">
            <a:spAutoFit/>
          </a:bodyPr>
          <a:lstStyle/>
          <a:p>
            <a:pPr marL="0" indent="0">
              <a:buNone/>
            </a:pPr>
            <a:r>
              <a:rPr lang="en-US" sz="1600" b="1" i="1" dirty="0"/>
              <a:t>The following questions pertain to individuals who are receiving services in your RSAT program. The following sections include the following: Risk Assessment and Treatment Planning, Number of Participants Receiving Services, Services Provided, Program Completion, Alcohol and Substance Involvement, and Court and Criminal Involvement. For these questions, please report the number of individuals that is equal to the proportion of the Federal funds (plus matching funds) of your total annual budget for the RSAT program. For example, if the BJA RSAT grant (plus matching funds) accounts for 65% of the total annual budget, then please report on 65% of the program participants. When applying the percentage, please round to the nearest whole number. Similarly, if BJA RSAT funds (plus matching funds) are paying for a specific number of beds/treatment spaces within your facility, please report on those individuals who are occupying those beds/treatment spaces.</a:t>
            </a:r>
            <a:endParaRPr lang="en-US" sz="1600" dirty="0"/>
          </a:p>
        </p:txBody>
      </p:sp>
    </p:spTree>
    <p:extLst>
      <p:ext uri="{BB962C8B-B14F-4D97-AF65-F5344CB8AC3E}">
        <p14:creationId xmlns:p14="http://schemas.microsoft.com/office/powerpoint/2010/main" val="9254170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Participant Level Measures</a:t>
            </a:r>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F8052CFF-C65C-4FCB-BC59-DD04CE4B6586}" type="slidenum">
              <a:rPr kumimoji="0" lang="uk-UA" sz="10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29</a:t>
            </a:fld>
            <a:endParaRPr kumimoji="0" lang="uk-UA" sz="1000" b="0" i="0" u="none" strike="noStrike" kern="1200" cap="none" spc="0" normalizeH="0" baseline="0" noProof="0" dirty="0">
              <a:ln>
                <a:noFill/>
              </a:ln>
              <a:solidFill>
                <a:prstClr val="black"/>
              </a:solidFill>
              <a:effectLst/>
              <a:uLnTx/>
              <a:uFillTx/>
              <a:latin typeface="Arial" charset="0"/>
              <a:ea typeface="+mn-ea"/>
              <a:cs typeface="+mn-cs"/>
            </a:endParaRPr>
          </a:p>
        </p:txBody>
      </p:sp>
      <p:pic>
        <p:nvPicPr>
          <p:cNvPr id="5" name="Picture 4"/>
          <p:cNvPicPr>
            <a:picLocks noChangeAspect="1"/>
          </p:cNvPicPr>
          <p:nvPr/>
        </p:nvPicPr>
        <p:blipFill>
          <a:blip r:embed="rId2"/>
          <a:stretch>
            <a:fillRect/>
          </a:stretch>
        </p:blipFill>
        <p:spPr>
          <a:xfrm>
            <a:off x="533400" y="1295400"/>
            <a:ext cx="6934200" cy="4038600"/>
          </a:xfrm>
          <a:prstGeom prst="rect">
            <a:avLst/>
          </a:prstGeom>
        </p:spPr>
      </p:pic>
    </p:spTree>
    <p:extLst>
      <p:ext uri="{BB962C8B-B14F-4D97-AF65-F5344CB8AC3E}">
        <p14:creationId xmlns:p14="http://schemas.microsoft.com/office/powerpoint/2010/main" val="13508150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7171"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343650"/>
            <a:ext cx="914400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152400"/>
            <a:ext cx="8229600" cy="990600"/>
          </a:xfrm>
        </p:spPr>
        <p:txBody>
          <a:bodyPr/>
          <a:lstStyle/>
          <a:p>
            <a:pPr>
              <a:defRPr/>
            </a:pPr>
            <a:r>
              <a:rPr lang="en-US" b="1" dirty="0">
                <a:latin typeface="+mn-lt"/>
                <a:cs typeface="Arial" pitchFamily="34" charset="0"/>
              </a:rPr>
              <a:t>Housekeeping: Communication</a:t>
            </a:r>
          </a:p>
        </p:txBody>
      </p:sp>
      <p:sp>
        <p:nvSpPr>
          <p:cNvPr id="7173" name="Date Placeholder 7"/>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fld id="{BEABC690-E2D4-4DF0-BFEC-6220F53907D6}" type="datetime1">
              <a:rPr lang="en-US" altLang="en-US" sz="1200" smtClean="0">
                <a:solidFill>
                  <a:schemeClr val="bg1"/>
                </a:solidFill>
                <a:latin typeface="Arial" panose="020B0604020202020204" pitchFamily="34" charset="0"/>
                <a:cs typeface="Arial" panose="020B0604020202020204" pitchFamily="34" charset="0"/>
              </a:rPr>
              <a:pPr fontAlgn="base">
                <a:spcBef>
                  <a:spcPct val="0"/>
                </a:spcBef>
                <a:spcAft>
                  <a:spcPct val="0"/>
                </a:spcAft>
                <a:buFontTx/>
                <a:buNone/>
              </a:pPr>
              <a:t>7/18/2017</a:t>
            </a:fld>
            <a:endParaRPr lang="en-US" altLang="en-US" sz="1200" dirty="0">
              <a:solidFill>
                <a:schemeClr val="bg1"/>
              </a:solidFill>
              <a:latin typeface="Arial" panose="020B0604020202020204" pitchFamily="34" charset="0"/>
              <a:cs typeface="Arial" panose="020B0604020202020204" pitchFamily="34" charset="0"/>
            </a:endParaRPr>
          </a:p>
        </p:txBody>
      </p:sp>
      <p:sp>
        <p:nvSpPr>
          <p:cNvPr id="7174" name="Slide Number Placeholder 8"/>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51EAB399-A9CC-4746-8D08-1CE47B2AF5D2}" type="slidenum">
              <a:rPr lang="en-US" altLang="en-US" sz="1200" smtClean="0">
                <a:solidFill>
                  <a:schemeClr val="bg1"/>
                </a:solidFill>
                <a:latin typeface="Arial" panose="020B0604020202020204" pitchFamily="34" charset="0"/>
              </a:rPr>
              <a:pPr>
                <a:spcBef>
                  <a:spcPct val="0"/>
                </a:spcBef>
                <a:buFontTx/>
                <a:buNone/>
              </a:pPr>
              <a:t>3</a:t>
            </a:fld>
            <a:endParaRPr lang="en-US" altLang="en-US" sz="1200">
              <a:solidFill>
                <a:schemeClr val="bg1"/>
              </a:solidFill>
              <a:latin typeface="Arial" panose="020B0604020202020204" pitchFamily="34" charset="0"/>
            </a:endParaRPr>
          </a:p>
        </p:txBody>
      </p:sp>
      <p:sp>
        <p:nvSpPr>
          <p:cNvPr id="12" name="Rectangle 11"/>
          <p:cNvSpPr/>
          <p:nvPr/>
        </p:nvSpPr>
        <p:spPr>
          <a:xfrm>
            <a:off x="0" y="0"/>
            <a:ext cx="9144000" cy="152400"/>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7177" name="Content Placeholder 4" descr="Boundaries+Presentation+PDF.pdf - Adobe Acrobat Pro"/>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1300163"/>
            <a:ext cx="6757988" cy="481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88746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Participant Level Measures</a:t>
            </a:r>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F8052CFF-C65C-4FCB-BC59-DD04CE4B6586}" type="slidenum">
              <a:rPr kumimoji="0" lang="uk-UA" sz="10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30</a:t>
            </a:fld>
            <a:endParaRPr kumimoji="0" lang="uk-UA" sz="1000" b="0" i="0" u="none" strike="noStrike" kern="1200" cap="none" spc="0" normalizeH="0" baseline="0" noProof="0" dirty="0">
              <a:ln>
                <a:noFill/>
              </a:ln>
              <a:solidFill>
                <a:prstClr val="black"/>
              </a:solidFill>
              <a:effectLst/>
              <a:uLnTx/>
              <a:uFillTx/>
              <a:latin typeface="Arial" charset="0"/>
              <a:ea typeface="+mn-ea"/>
              <a:cs typeface="+mn-cs"/>
            </a:endParaRPr>
          </a:p>
        </p:txBody>
      </p:sp>
      <p:pic>
        <p:nvPicPr>
          <p:cNvPr id="5" name="Picture 4"/>
          <p:cNvPicPr>
            <a:picLocks noChangeAspect="1"/>
          </p:cNvPicPr>
          <p:nvPr/>
        </p:nvPicPr>
        <p:blipFill>
          <a:blip r:embed="rId3"/>
          <a:stretch>
            <a:fillRect/>
          </a:stretch>
        </p:blipFill>
        <p:spPr>
          <a:xfrm>
            <a:off x="253998" y="1143002"/>
            <a:ext cx="7553296" cy="3364992"/>
          </a:xfrm>
          <a:prstGeom prst="rect">
            <a:avLst/>
          </a:prstGeom>
        </p:spPr>
      </p:pic>
      <p:pic>
        <p:nvPicPr>
          <p:cNvPr id="6" name="Picture 5"/>
          <p:cNvPicPr>
            <a:picLocks noChangeAspect="1"/>
          </p:cNvPicPr>
          <p:nvPr/>
        </p:nvPicPr>
        <p:blipFill>
          <a:blip r:embed="rId4"/>
          <a:stretch>
            <a:fillRect/>
          </a:stretch>
        </p:blipFill>
        <p:spPr>
          <a:xfrm>
            <a:off x="449246" y="4359155"/>
            <a:ext cx="7162800" cy="1355845"/>
          </a:xfrm>
          <a:prstGeom prst="rect">
            <a:avLst/>
          </a:prstGeom>
        </p:spPr>
      </p:pic>
    </p:spTree>
    <p:extLst>
      <p:ext uri="{BB962C8B-B14F-4D97-AF65-F5344CB8AC3E}">
        <p14:creationId xmlns:p14="http://schemas.microsoft.com/office/powerpoint/2010/main" val="4988491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Participant Level Measures</a:t>
            </a:r>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F8052CFF-C65C-4FCB-BC59-DD04CE4B6586}" type="slidenum">
              <a:rPr kumimoji="0" lang="uk-UA" sz="10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31</a:t>
            </a:fld>
            <a:endParaRPr kumimoji="0" lang="uk-UA" sz="10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10" name="TextBox 9"/>
          <p:cNvSpPr txBox="1"/>
          <p:nvPr/>
        </p:nvSpPr>
        <p:spPr>
          <a:xfrm>
            <a:off x="838200" y="5181600"/>
            <a:ext cx="6629400" cy="923330"/>
          </a:xfrm>
          <a:prstGeom prst="rect">
            <a:avLst/>
          </a:prstGeom>
          <a:solidFill>
            <a:schemeClr val="accent1"/>
          </a:solidFill>
          <a:ln w="25400">
            <a:solidFill>
              <a:schemeClr val="accent1"/>
            </a:solidFill>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charset="0"/>
                <a:ea typeface="+mn-ea"/>
                <a:cs typeface="Arial" charset="0"/>
              </a:rPr>
              <a:t>The text highlighted should be interpreted as </a:t>
            </a:r>
            <a:r>
              <a:rPr kumimoji="0" lang="en-US" sz="1800" b="0" i="1" u="none" strike="noStrike" kern="1200" cap="none" spc="0" normalizeH="0" baseline="0" noProof="0" dirty="0">
                <a:ln>
                  <a:noFill/>
                </a:ln>
                <a:solidFill>
                  <a:prstClr val="black"/>
                </a:solidFill>
                <a:effectLst/>
                <a:uLnTx/>
                <a:uFillTx/>
                <a:latin typeface="Arial" charset="0"/>
                <a:ea typeface="+mn-ea"/>
                <a:cs typeface="Arial" charset="0"/>
              </a:rPr>
              <a:t>new participants </a:t>
            </a:r>
            <a:r>
              <a:rPr kumimoji="0" lang="en-US" sz="1800" b="0" i="0" u="none" strike="noStrike" kern="1200" cap="none" spc="0" normalizeH="0" baseline="0" noProof="0" dirty="0">
                <a:ln>
                  <a:noFill/>
                </a:ln>
                <a:solidFill>
                  <a:prstClr val="black"/>
                </a:solidFill>
                <a:effectLst/>
                <a:uLnTx/>
                <a:uFillTx/>
                <a:latin typeface="Arial" charset="0"/>
                <a:ea typeface="+mn-ea"/>
                <a:cs typeface="Arial" charset="0"/>
              </a:rPr>
              <a:t>that started in the program during the reporting period. (Question 16 for Jail/Prison and 38 for Aftercare)</a:t>
            </a:r>
          </a:p>
        </p:txBody>
      </p:sp>
      <p:pic>
        <p:nvPicPr>
          <p:cNvPr id="3" name="Picture 2"/>
          <p:cNvPicPr>
            <a:picLocks noChangeAspect="1"/>
          </p:cNvPicPr>
          <p:nvPr/>
        </p:nvPicPr>
        <p:blipFill>
          <a:blip r:embed="rId2"/>
          <a:stretch>
            <a:fillRect/>
          </a:stretch>
        </p:blipFill>
        <p:spPr>
          <a:xfrm>
            <a:off x="533400" y="1066800"/>
            <a:ext cx="6429375" cy="3940274"/>
          </a:xfrm>
          <a:prstGeom prst="rect">
            <a:avLst/>
          </a:prstGeom>
        </p:spPr>
      </p:pic>
    </p:spTree>
    <p:extLst>
      <p:ext uri="{BB962C8B-B14F-4D97-AF65-F5344CB8AC3E}">
        <p14:creationId xmlns:p14="http://schemas.microsoft.com/office/powerpoint/2010/main" val="12525057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Participant Level Measures</a:t>
            </a:r>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F8052CFF-C65C-4FCB-BC59-DD04CE4B6586}" type="slidenum">
              <a:rPr kumimoji="0" lang="uk-UA" sz="10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32</a:t>
            </a:fld>
            <a:endParaRPr kumimoji="0" lang="uk-UA" sz="1000" b="0" i="0" u="none" strike="noStrike" kern="1200" cap="none" spc="0" normalizeH="0" baseline="0" noProof="0" dirty="0">
              <a:ln>
                <a:noFill/>
              </a:ln>
              <a:solidFill>
                <a:prstClr val="black"/>
              </a:solidFill>
              <a:effectLst/>
              <a:uLnTx/>
              <a:uFillTx/>
              <a:latin typeface="Arial" charset="0"/>
              <a:ea typeface="+mn-ea"/>
              <a:cs typeface="+mn-cs"/>
            </a:endParaRPr>
          </a:p>
        </p:txBody>
      </p:sp>
      <p:pic>
        <p:nvPicPr>
          <p:cNvPr id="5" name="Picture 4"/>
          <p:cNvPicPr>
            <a:picLocks noChangeAspect="1"/>
          </p:cNvPicPr>
          <p:nvPr/>
        </p:nvPicPr>
        <p:blipFill>
          <a:blip r:embed="rId2"/>
          <a:stretch>
            <a:fillRect/>
          </a:stretch>
        </p:blipFill>
        <p:spPr>
          <a:xfrm>
            <a:off x="838199" y="1828800"/>
            <a:ext cx="7642689" cy="2514600"/>
          </a:xfrm>
          <a:prstGeom prst="rect">
            <a:avLst/>
          </a:prstGeom>
        </p:spPr>
      </p:pic>
    </p:spTree>
    <p:extLst>
      <p:ext uri="{BB962C8B-B14F-4D97-AF65-F5344CB8AC3E}">
        <p14:creationId xmlns:p14="http://schemas.microsoft.com/office/powerpoint/2010/main" val="19158473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Participant Level Measures</a:t>
            </a:r>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F8052CFF-C65C-4FCB-BC59-DD04CE4B6586}" type="slidenum">
              <a:rPr kumimoji="0" lang="uk-UA" sz="10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33</a:t>
            </a:fld>
            <a:endParaRPr kumimoji="0" lang="uk-UA" sz="1000" b="0" i="0" u="none" strike="noStrike" kern="1200" cap="none" spc="0" normalizeH="0" baseline="0" noProof="0" dirty="0">
              <a:ln>
                <a:noFill/>
              </a:ln>
              <a:solidFill>
                <a:prstClr val="black"/>
              </a:solidFill>
              <a:effectLst/>
              <a:uLnTx/>
              <a:uFillTx/>
              <a:latin typeface="Arial" charset="0"/>
              <a:ea typeface="+mn-ea"/>
              <a:cs typeface="+mn-cs"/>
            </a:endParaRPr>
          </a:p>
        </p:txBody>
      </p:sp>
      <p:pic>
        <p:nvPicPr>
          <p:cNvPr id="5" name="Picture 4"/>
          <p:cNvPicPr>
            <a:picLocks noChangeAspect="1"/>
          </p:cNvPicPr>
          <p:nvPr/>
        </p:nvPicPr>
        <p:blipFill>
          <a:blip r:embed="rId2"/>
          <a:stretch>
            <a:fillRect/>
          </a:stretch>
        </p:blipFill>
        <p:spPr>
          <a:xfrm>
            <a:off x="838199" y="1828800"/>
            <a:ext cx="7642689" cy="2514600"/>
          </a:xfrm>
          <a:prstGeom prst="rect">
            <a:avLst/>
          </a:prstGeom>
        </p:spPr>
      </p:pic>
      <p:sp>
        <p:nvSpPr>
          <p:cNvPr id="6" name="TextBox 5"/>
          <p:cNvSpPr txBox="1"/>
          <p:nvPr/>
        </p:nvSpPr>
        <p:spPr>
          <a:xfrm>
            <a:off x="838200" y="4572000"/>
            <a:ext cx="7543800" cy="923330"/>
          </a:xfrm>
          <a:prstGeom prst="rect">
            <a:avLst/>
          </a:prstGeom>
          <a:solidFill>
            <a:schemeClr val="accent1"/>
          </a:solidFill>
          <a:ln w="25400">
            <a:solidFill>
              <a:schemeClr val="accent1"/>
            </a:solidFill>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charset="0"/>
                <a:ea typeface="+mn-ea"/>
                <a:cs typeface="Arial" charset="0"/>
              </a:rPr>
              <a:t>”NEW” means that the inmate was previously in the general population, or otherwise has not received services through the RSAT program prior to the existing reporting period.</a:t>
            </a:r>
          </a:p>
        </p:txBody>
      </p:sp>
      <p:sp>
        <p:nvSpPr>
          <p:cNvPr id="3" name="Left Arrow Callout 2"/>
          <p:cNvSpPr/>
          <p:nvPr/>
        </p:nvSpPr>
        <p:spPr bwMode="auto">
          <a:xfrm>
            <a:off x="3657600" y="2819400"/>
            <a:ext cx="3429000" cy="609600"/>
          </a:xfrm>
          <a:prstGeom prst="leftArrowCallout">
            <a:avLst/>
          </a:prstGeom>
          <a:solidFill>
            <a:schemeClr val="accent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Times" charset="0"/>
              <a:ea typeface="+mn-ea"/>
              <a:cs typeface="Arial" charset="0"/>
            </a:endParaRPr>
          </a:p>
        </p:txBody>
      </p:sp>
      <p:sp>
        <p:nvSpPr>
          <p:cNvPr id="7" name="TextBox 6"/>
          <p:cNvSpPr txBox="1"/>
          <p:nvPr/>
        </p:nvSpPr>
        <p:spPr>
          <a:xfrm>
            <a:off x="4876800" y="2891135"/>
            <a:ext cx="2209800" cy="46166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charset="0"/>
                <a:ea typeface="+mn-ea"/>
                <a:cs typeface="Arial" charset="0"/>
              </a:rPr>
              <a:t>Count of the RSAT population as of a certain point in time</a:t>
            </a:r>
          </a:p>
        </p:txBody>
      </p:sp>
    </p:spTree>
    <p:extLst>
      <p:ext uri="{BB962C8B-B14F-4D97-AF65-F5344CB8AC3E}">
        <p14:creationId xmlns:p14="http://schemas.microsoft.com/office/powerpoint/2010/main" val="19667925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Participant Level Measures</a:t>
            </a:r>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F8052CFF-C65C-4FCB-BC59-DD04CE4B6586}" type="slidenum">
              <a:rPr kumimoji="0" lang="uk-UA" sz="10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34</a:t>
            </a:fld>
            <a:endParaRPr kumimoji="0" lang="uk-UA" sz="1000" b="0" i="0" u="none" strike="noStrike" kern="1200" cap="none" spc="0" normalizeH="0" baseline="0" noProof="0" dirty="0">
              <a:ln>
                <a:noFill/>
              </a:ln>
              <a:solidFill>
                <a:prstClr val="black"/>
              </a:solidFill>
              <a:effectLst/>
              <a:uLnTx/>
              <a:uFillTx/>
              <a:latin typeface="Arial" charset="0"/>
              <a:ea typeface="+mn-ea"/>
              <a:cs typeface="+mn-cs"/>
            </a:endParaRPr>
          </a:p>
        </p:txBody>
      </p:sp>
      <p:pic>
        <p:nvPicPr>
          <p:cNvPr id="5" name="Picture 4"/>
          <p:cNvPicPr>
            <a:picLocks noChangeAspect="1"/>
          </p:cNvPicPr>
          <p:nvPr/>
        </p:nvPicPr>
        <p:blipFill>
          <a:blip r:embed="rId2"/>
          <a:stretch>
            <a:fillRect/>
          </a:stretch>
        </p:blipFill>
        <p:spPr>
          <a:xfrm>
            <a:off x="685799" y="1295400"/>
            <a:ext cx="5394960" cy="2346066"/>
          </a:xfrm>
          <a:prstGeom prst="rect">
            <a:avLst/>
          </a:prstGeom>
        </p:spPr>
      </p:pic>
      <p:pic>
        <p:nvPicPr>
          <p:cNvPr id="7" name="Picture 6"/>
          <p:cNvPicPr>
            <a:picLocks noChangeAspect="1"/>
          </p:cNvPicPr>
          <p:nvPr/>
        </p:nvPicPr>
        <p:blipFill>
          <a:blip r:embed="rId3"/>
          <a:stretch>
            <a:fillRect/>
          </a:stretch>
        </p:blipFill>
        <p:spPr>
          <a:xfrm>
            <a:off x="685799" y="3810002"/>
            <a:ext cx="5394960" cy="2010995"/>
          </a:xfrm>
          <a:prstGeom prst="rect">
            <a:avLst/>
          </a:prstGeom>
        </p:spPr>
      </p:pic>
    </p:spTree>
    <p:extLst>
      <p:ext uri="{BB962C8B-B14F-4D97-AF65-F5344CB8AC3E}">
        <p14:creationId xmlns:p14="http://schemas.microsoft.com/office/powerpoint/2010/main" val="16968964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Participant Level Measures</a:t>
            </a:r>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F8052CFF-C65C-4FCB-BC59-DD04CE4B6586}" type="slidenum">
              <a:rPr kumimoji="0" lang="uk-UA" sz="10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35</a:t>
            </a:fld>
            <a:endParaRPr kumimoji="0" lang="uk-UA" sz="1000" b="0" i="0" u="none" strike="noStrike" kern="1200" cap="none" spc="0" normalizeH="0" baseline="0" noProof="0" dirty="0">
              <a:ln>
                <a:noFill/>
              </a:ln>
              <a:solidFill>
                <a:prstClr val="black"/>
              </a:solidFill>
              <a:effectLst/>
              <a:uLnTx/>
              <a:uFillTx/>
              <a:latin typeface="Arial" charset="0"/>
              <a:ea typeface="+mn-ea"/>
              <a:cs typeface="+mn-cs"/>
            </a:endParaRPr>
          </a:p>
        </p:txBody>
      </p:sp>
      <p:pic>
        <p:nvPicPr>
          <p:cNvPr id="5" name="Picture 4"/>
          <p:cNvPicPr>
            <a:picLocks noChangeAspect="1"/>
          </p:cNvPicPr>
          <p:nvPr/>
        </p:nvPicPr>
        <p:blipFill>
          <a:blip r:embed="rId2"/>
          <a:stretch>
            <a:fillRect/>
          </a:stretch>
        </p:blipFill>
        <p:spPr>
          <a:xfrm>
            <a:off x="152400" y="1066800"/>
            <a:ext cx="6965950" cy="5010957"/>
          </a:xfrm>
          <a:prstGeom prst="rect">
            <a:avLst/>
          </a:prstGeom>
        </p:spPr>
      </p:pic>
    </p:spTree>
    <p:extLst>
      <p:ext uri="{BB962C8B-B14F-4D97-AF65-F5344CB8AC3E}">
        <p14:creationId xmlns:p14="http://schemas.microsoft.com/office/powerpoint/2010/main" val="12374497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Participant Level Measures</a:t>
            </a:r>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F8052CFF-C65C-4FCB-BC59-DD04CE4B6586}" type="slidenum">
              <a:rPr kumimoji="0" lang="uk-UA" sz="10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36</a:t>
            </a:fld>
            <a:endParaRPr kumimoji="0" lang="uk-UA" sz="1000" b="0" i="0" u="none" strike="noStrike" kern="1200" cap="none" spc="0" normalizeH="0" baseline="0" noProof="0" dirty="0">
              <a:ln>
                <a:noFill/>
              </a:ln>
              <a:solidFill>
                <a:prstClr val="black"/>
              </a:solidFill>
              <a:effectLst/>
              <a:uLnTx/>
              <a:uFillTx/>
              <a:latin typeface="Arial" charset="0"/>
              <a:ea typeface="+mn-ea"/>
              <a:cs typeface="+mn-cs"/>
            </a:endParaRPr>
          </a:p>
        </p:txBody>
      </p:sp>
      <p:pic>
        <p:nvPicPr>
          <p:cNvPr id="5" name="Picture 4"/>
          <p:cNvPicPr>
            <a:picLocks noChangeAspect="1"/>
          </p:cNvPicPr>
          <p:nvPr/>
        </p:nvPicPr>
        <p:blipFill>
          <a:blip r:embed="rId2"/>
          <a:stretch>
            <a:fillRect/>
          </a:stretch>
        </p:blipFill>
        <p:spPr>
          <a:xfrm>
            <a:off x="152400" y="1066800"/>
            <a:ext cx="6965950" cy="5010957"/>
          </a:xfrm>
          <a:prstGeom prst="rect">
            <a:avLst/>
          </a:prstGeom>
        </p:spPr>
      </p:pic>
      <p:sp>
        <p:nvSpPr>
          <p:cNvPr id="3" name="TextBox 2"/>
          <p:cNvSpPr txBox="1"/>
          <p:nvPr/>
        </p:nvSpPr>
        <p:spPr>
          <a:xfrm>
            <a:off x="1371600" y="2514600"/>
            <a:ext cx="5638800" cy="1200329"/>
          </a:xfrm>
          <a:prstGeom prst="rect">
            <a:avLst/>
          </a:prstGeom>
          <a:solidFill>
            <a:schemeClr val="accent1"/>
          </a:solid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charset="0"/>
              <a:ea typeface="+mn-ea"/>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charset="0"/>
                <a:ea typeface="+mn-ea"/>
                <a:cs typeface="Arial" charset="0"/>
              </a:rPr>
              <a:t>Respond to these questions even if federal grant funds are not used for MAT.</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10935802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Participant Level Measures</a:t>
            </a:r>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F8052CFF-C65C-4FCB-BC59-DD04CE4B6586}" type="slidenum">
              <a:rPr kumimoji="0" lang="uk-UA" sz="10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37</a:t>
            </a:fld>
            <a:endParaRPr kumimoji="0" lang="uk-UA" sz="1000" b="0" i="0" u="none" strike="noStrike" kern="1200" cap="none" spc="0" normalizeH="0" baseline="0" noProof="0" dirty="0">
              <a:ln>
                <a:noFill/>
              </a:ln>
              <a:solidFill>
                <a:prstClr val="black"/>
              </a:solidFill>
              <a:effectLst/>
              <a:uLnTx/>
              <a:uFillTx/>
              <a:latin typeface="Arial" charset="0"/>
              <a:ea typeface="+mn-ea"/>
              <a:cs typeface="+mn-cs"/>
            </a:endParaRPr>
          </a:p>
        </p:txBody>
      </p:sp>
      <p:pic>
        <p:nvPicPr>
          <p:cNvPr id="5" name="Picture 4"/>
          <p:cNvPicPr>
            <a:picLocks noChangeAspect="1"/>
          </p:cNvPicPr>
          <p:nvPr/>
        </p:nvPicPr>
        <p:blipFill>
          <a:blip r:embed="rId2"/>
          <a:stretch>
            <a:fillRect/>
          </a:stretch>
        </p:blipFill>
        <p:spPr>
          <a:xfrm>
            <a:off x="457200" y="1066800"/>
            <a:ext cx="6000582" cy="5023948"/>
          </a:xfrm>
          <a:prstGeom prst="rect">
            <a:avLst/>
          </a:prstGeom>
        </p:spPr>
      </p:pic>
    </p:spTree>
    <p:extLst>
      <p:ext uri="{BB962C8B-B14F-4D97-AF65-F5344CB8AC3E}">
        <p14:creationId xmlns:p14="http://schemas.microsoft.com/office/powerpoint/2010/main" val="2594965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Participant Level Measures</a:t>
            </a:r>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F8052CFF-C65C-4FCB-BC59-DD04CE4B6586}" type="slidenum">
              <a:rPr kumimoji="0" lang="uk-UA" sz="10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38</a:t>
            </a:fld>
            <a:endParaRPr kumimoji="0" lang="uk-UA" sz="1000" b="0" i="0" u="none" strike="noStrike" kern="1200" cap="none" spc="0" normalizeH="0" baseline="0" noProof="0" dirty="0">
              <a:ln>
                <a:noFill/>
              </a:ln>
              <a:solidFill>
                <a:prstClr val="black"/>
              </a:solidFill>
              <a:effectLst/>
              <a:uLnTx/>
              <a:uFillTx/>
              <a:latin typeface="Arial" charset="0"/>
              <a:ea typeface="+mn-ea"/>
              <a:cs typeface="+mn-cs"/>
            </a:endParaRPr>
          </a:p>
        </p:txBody>
      </p:sp>
      <p:pic>
        <p:nvPicPr>
          <p:cNvPr id="5" name="Picture 4"/>
          <p:cNvPicPr>
            <a:picLocks noChangeAspect="1"/>
          </p:cNvPicPr>
          <p:nvPr/>
        </p:nvPicPr>
        <p:blipFill>
          <a:blip r:embed="rId2"/>
          <a:stretch>
            <a:fillRect/>
          </a:stretch>
        </p:blipFill>
        <p:spPr>
          <a:xfrm>
            <a:off x="457200" y="1066800"/>
            <a:ext cx="6000582" cy="5023948"/>
          </a:xfrm>
          <a:prstGeom prst="rect">
            <a:avLst/>
          </a:prstGeom>
        </p:spPr>
      </p:pic>
      <p:sp>
        <p:nvSpPr>
          <p:cNvPr id="3" name="TextBox 2"/>
          <p:cNvSpPr txBox="1"/>
          <p:nvPr/>
        </p:nvSpPr>
        <p:spPr>
          <a:xfrm>
            <a:off x="6421252" y="1407074"/>
            <a:ext cx="2362200" cy="4031873"/>
          </a:xfrm>
          <a:prstGeom prst="rect">
            <a:avLst/>
          </a:prstGeom>
          <a:solidFill>
            <a:schemeClr val="accent1"/>
          </a:solid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charset="0"/>
                <a:ea typeface="+mn-ea"/>
                <a:cs typeface="Arial" charset="0"/>
              </a:rPr>
              <a:t>Program completion means that a program participant completed all required as determined by your policies, procedures, or practices.  This could include, but not limited to </a:t>
            </a:r>
            <a:r>
              <a:rPr kumimoji="0" lang="en-US" sz="1600" b="1" i="0" u="none" strike="noStrike" kern="1200" cap="none" spc="0" normalizeH="0" baseline="0" noProof="0" dirty="0">
                <a:ln>
                  <a:noFill/>
                </a:ln>
                <a:solidFill>
                  <a:srgbClr val="800000"/>
                </a:solidFill>
                <a:effectLst/>
                <a:uLnTx/>
                <a:uFillTx/>
                <a:latin typeface="Arial" charset="0"/>
                <a:ea typeface="+mn-ea"/>
                <a:cs typeface="Arial" charset="0"/>
              </a:rPr>
              <a:t>length of time in the program</a:t>
            </a:r>
            <a:r>
              <a:rPr kumimoji="0" lang="en-US" sz="1600" b="0" i="0" u="none" strike="noStrike" kern="1200" cap="none" spc="0" normalizeH="0" baseline="0" noProof="0" dirty="0">
                <a:ln>
                  <a:noFill/>
                </a:ln>
                <a:solidFill>
                  <a:prstClr val="black"/>
                </a:solidFill>
                <a:effectLst/>
                <a:uLnTx/>
                <a:uFillTx/>
                <a:latin typeface="Arial" charset="0"/>
                <a:ea typeface="+mn-ea"/>
                <a:cs typeface="Arial" charset="0"/>
              </a:rPr>
              <a:t>, </a:t>
            </a:r>
            <a:r>
              <a:rPr kumimoji="0" lang="en-US" sz="1600" b="1" i="0" u="none" strike="noStrike" kern="1200" cap="none" spc="0" normalizeH="0" baseline="0" noProof="0" dirty="0">
                <a:ln>
                  <a:noFill/>
                </a:ln>
                <a:solidFill>
                  <a:srgbClr val="800000"/>
                </a:solidFill>
                <a:effectLst/>
                <a:uLnTx/>
                <a:uFillTx/>
                <a:latin typeface="Arial" charset="0"/>
                <a:ea typeface="+mn-ea"/>
                <a:cs typeface="Arial" charset="0"/>
              </a:rPr>
              <a:t>substance abuse treatment</a:t>
            </a:r>
            <a:r>
              <a:rPr kumimoji="0" lang="en-US" sz="1600" b="0" i="0" u="none" strike="noStrike" kern="1200" cap="none" spc="0" normalizeH="0" baseline="0" noProof="0" dirty="0">
                <a:ln>
                  <a:noFill/>
                </a:ln>
                <a:solidFill>
                  <a:prstClr val="black"/>
                </a:solidFill>
                <a:effectLst/>
                <a:uLnTx/>
                <a:uFillTx/>
                <a:latin typeface="Arial" charset="0"/>
                <a:ea typeface="+mn-ea"/>
                <a:cs typeface="Arial" charset="0"/>
              </a:rPr>
              <a:t>, administrative requirements, urinalysis testing, and other educational or cognitive services.</a:t>
            </a:r>
          </a:p>
        </p:txBody>
      </p:sp>
    </p:spTree>
    <p:extLst>
      <p:ext uri="{BB962C8B-B14F-4D97-AF65-F5344CB8AC3E}">
        <p14:creationId xmlns:p14="http://schemas.microsoft.com/office/powerpoint/2010/main" val="15484040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Participant Level Measures</a:t>
            </a:r>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F8052CFF-C65C-4FCB-BC59-DD04CE4B6586}" type="slidenum">
              <a:rPr kumimoji="0" lang="uk-UA" sz="10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39</a:t>
            </a:fld>
            <a:endParaRPr kumimoji="0" lang="uk-UA" sz="1000" b="0" i="0" u="none" strike="noStrike" kern="1200" cap="none" spc="0" normalizeH="0" baseline="0" noProof="0" dirty="0">
              <a:ln>
                <a:noFill/>
              </a:ln>
              <a:solidFill>
                <a:prstClr val="black"/>
              </a:solidFill>
              <a:effectLst/>
              <a:uLnTx/>
              <a:uFillTx/>
              <a:latin typeface="Arial" charset="0"/>
              <a:ea typeface="+mn-ea"/>
              <a:cs typeface="+mn-cs"/>
            </a:endParaRPr>
          </a:p>
        </p:txBody>
      </p:sp>
      <p:pic>
        <p:nvPicPr>
          <p:cNvPr id="5" name="Picture 4"/>
          <p:cNvPicPr>
            <a:picLocks noChangeAspect="1"/>
          </p:cNvPicPr>
          <p:nvPr/>
        </p:nvPicPr>
        <p:blipFill>
          <a:blip r:embed="rId3"/>
          <a:stretch>
            <a:fillRect/>
          </a:stretch>
        </p:blipFill>
        <p:spPr>
          <a:xfrm>
            <a:off x="253998" y="1143002"/>
            <a:ext cx="7553296" cy="3364992"/>
          </a:xfrm>
          <a:prstGeom prst="rect">
            <a:avLst/>
          </a:prstGeom>
        </p:spPr>
      </p:pic>
      <p:pic>
        <p:nvPicPr>
          <p:cNvPr id="6" name="Picture 5"/>
          <p:cNvPicPr>
            <a:picLocks noChangeAspect="1"/>
          </p:cNvPicPr>
          <p:nvPr/>
        </p:nvPicPr>
        <p:blipFill>
          <a:blip r:embed="rId4"/>
          <a:stretch>
            <a:fillRect/>
          </a:stretch>
        </p:blipFill>
        <p:spPr>
          <a:xfrm>
            <a:off x="449246" y="4359155"/>
            <a:ext cx="7162800" cy="1355845"/>
          </a:xfrm>
          <a:prstGeom prst="rect">
            <a:avLst/>
          </a:prstGeom>
        </p:spPr>
      </p:pic>
    </p:spTree>
    <p:extLst>
      <p:ext uri="{BB962C8B-B14F-4D97-AF65-F5344CB8AC3E}">
        <p14:creationId xmlns:p14="http://schemas.microsoft.com/office/powerpoint/2010/main" val="2127054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9219"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343650"/>
            <a:ext cx="914400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28600"/>
            <a:ext cx="8229600" cy="914400"/>
          </a:xfrm>
        </p:spPr>
        <p:txBody>
          <a:bodyPr>
            <a:noAutofit/>
          </a:bodyPr>
          <a:lstStyle/>
          <a:p>
            <a:pPr>
              <a:defRPr/>
            </a:pPr>
            <a:br>
              <a:rPr lang="en-US" sz="2800" b="1" dirty="0">
                <a:solidFill>
                  <a:srgbClr val="002060"/>
                </a:solidFill>
                <a:ea typeface="+mn-ea"/>
                <a:cs typeface="+mn-cs"/>
              </a:rPr>
            </a:br>
            <a:endParaRPr lang="en-US" sz="2800" b="1" dirty="0">
              <a:solidFill>
                <a:srgbClr val="002060"/>
              </a:solidFill>
              <a:cs typeface="Arial" pitchFamily="34" charset="0"/>
            </a:endParaRPr>
          </a:p>
        </p:txBody>
      </p:sp>
      <p:sp>
        <p:nvSpPr>
          <p:cNvPr id="3" name="Content Placeholder 2"/>
          <p:cNvSpPr>
            <a:spLocks noGrp="1"/>
          </p:cNvSpPr>
          <p:nvPr>
            <p:ph idx="1"/>
          </p:nvPr>
        </p:nvSpPr>
        <p:spPr>
          <a:xfrm>
            <a:off x="76200" y="1905000"/>
            <a:ext cx="8991600" cy="4495800"/>
          </a:xfrm>
        </p:spPr>
        <p:txBody>
          <a:bodyPr>
            <a:noAutofit/>
          </a:bodyPr>
          <a:lstStyle/>
          <a:p>
            <a:pPr marL="0" lvl="1" indent="0" algn="ctr">
              <a:spcBef>
                <a:spcPts val="1200"/>
              </a:spcBef>
              <a:buClr>
                <a:srgbClr val="BE854C"/>
              </a:buClr>
              <a:buSzPct val="65000"/>
              <a:buNone/>
              <a:defRPr/>
            </a:pPr>
            <a:r>
              <a:rPr lang="en-US" sz="3200" b="1" dirty="0">
                <a:solidFill>
                  <a:srgbClr val="006892"/>
                </a:solidFill>
                <a:latin typeface="Arial" pitchFamily="34" charset="0"/>
                <a:ea typeface="+mj-ea"/>
                <a:cs typeface="Arial" pitchFamily="34" charset="0"/>
              </a:rPr>
              <a:t>RSAT Performance Measures</a:t>
            </a:r>
            <a:endParaRPr lang="en-US" sz="3600" dirty="0">
              <a:solidFill>
                <a:srgbClr val="006892"/>
              </a:solidFill>
              <a:latin typeface="Arial" pitchFamily="34" charset="0"/>
              <a:ea typeface="+mj-ea"/>
              <a:cs typeface="Arial" pitchFamily="34" charset="0"/>
            </a:endParaRPr>
          </a:p>
          <a:p>
            <a:pPr marL="0" indent="0" algn="ctr">
              <a:buNone/>
            </a:pPr>
            <a:endParaRPr lang="en-US" sz="1800" b="1" dirty="0"/>
          </a:p>
          <a:p>
            <a:pPr marL="0" indent="0" algn="ctr">
              <a:buNone/>
            </a:pPr>
            <a:endParaRPr lang="en-US" sz="1800" b="1" dirty="0"/>
          </a:p>
          <a:p>
            <a:pPr marL="0" indent="0" algn="ctr">
              <a:buNone/>
            </a:pPr>
            <a:endParaRPr lang="en-US" sz="1800" b="1" dirty="0"/>
          </a:p>
          <a:p>
            <a:pPr marL="0" indent="0" algn="ctr">
              <a:buNone/>
            </a:pPr>
            <a:endParaRPr lang="en-US" sz="1800" b="1" dirty="0"/>
          </a:p>
          <a:p>
            <a:pPr marL="0" indent="0" algn="ctr">
              <a:buNone/>
            </a:pPr>
            <a:endParaRPr lang="en-US" sz="1800" b="1" dirty="0"/>
          </a:p>
          <a:p>
            <a:pPr marL="0" indent="0" algn="ctr">
              <a:buNone/>
            </a:pPr>
            <a:r>
              <a:rPr lang="en-US" sz="1800" b="1" dirty="0"/>
              <a:t>Moderator</a:t>
            </a:r>
          </a:p>
          <a:p>
            <a:pPr marL="0" indent="0" algn="ctr">
              <a:buNone/>
            </a:pPr>
            <a:r>
              <a:rPr lang="en-US" sz="1800" b="1" dirty="0"/>
              <a:t>Stephen Keller</a:t>
            </a:r>
          </a:p>
          <a:p>
            <a:pPr marL="0" indent="0" algn="ctr">
              <a:buNone/>
            </a:pPr>
            <a:r>
              <a:rPr lang="en-US" sz="1800" b="1" dirty="0"/>
              <a:t>Training/TA Coordinator, RSAT-TTA</a:t>
            </a:r>
          </a:p>
        </p:txBody>
      </p:sp>
      <p:sp>
        <p:nvSpPr>
          <p:cNvPr id="9223" name="Slide Number Placeholder 8"/>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12ADFD7F-66EE-4EA0-9FB0-9BA8679C60B1}" type="slidenum">
              <a:rPr lang="en-US" altLang="en-US" sz="1200" smtClean="0">
                <a:solidFill>
                  <a:schemeClr val="bg1"/>
                </a:solidFill>
                <a:latin typeface="Arial" panose="020B0604020202020204" pitchFamily="34" charset="0"/>
              </a:rPr>
              <a:pPr>
                <a:spcBef>
                  <a:spcPct val="0"/>
                </a:spcBef>
                <a:buFontTx/>
                <a:buNone/>
              </a:pPr>
              <a:t>4</a:t>
            </a:fld>
            <a:endParaRPr lang="en-US" altLang="en-US" sz="1200">
              <a:solidFill>
                <a:schemeClr val="bg1"/>
              </a:solidFill>
              <a:latin typeface="Arial" panose="020B0604020202020204" pitchFamily="34" charset="0"/>
            </a:endParaRPr>
          </a:p>
        </p:txBody>
      </p:sp>
      <p:sp>
        <p:nvSpPr>
          <p:cNvPr id="12" name="Rectangle 11"/>
          <p:cNvSpPr/>
          <p:nvPr/>
        </p:nvSpPr>
        <p:spPr>
          <a:xfrm>
            <a:off x="0" y="0"/>
            <a:ext cx="9144000" cy="152400"/>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Date Placeholder 7">
            <a:extLst>
              <a:ext uri="{FF2B5EF4-FFF2-40B4-BE49-F238E27FC236}">
                <a16:creationId xmlns:a16="http://schemas.microsoft.com/office/drawing/2014/main" id="{CD5530D7-76CB-4195-A028-EEAF5C260112}"/>
              </a:ext>
            </a:extLst>
          </p:cNvPr>
          <p:cNvSpPr>
            <a:spLocks noGrp="1"/>
          </p:cNvSpPr>
          <p:nvPr>
            <p:ph type="dt" sz="quarter" idx="10"/>
          </p:nvPr>
        </p:nvSpPr>
        <p:spPr bwMode="auto">
          <a:xfrm>
            <a:off x="4572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fld id="{BEABC690-E2D4-4DF0-BFEC-6220F53907D6}" type="datetime1">
              <a:rPr lang="en-US" altLang="en-US" sz="1200" smtClean="0">
                <a:solidFill>
                  <a:schemeClr val="bg1"/>
                </a:solidFill>
                <a:latin typeface="Arial" panose="020B0604020202020204" pitchFamily="34" charset="0"/>
                <a:cs typeface="Arial" panose="020B0604020202020204" pitchFamily="34" charset="0"/>
              </a:rPr>
              <a:pPr fontAlgn="base">
                <a:spcBef>
                  <a:spcPct val="0"/>
                </a:spcBef>
                <a:spcAft>
                  <a:spcPct val="0"/>
                </a:spcAft>
                <a:buFontTx/>
                <a:buNone/>
              </a:pPr>
              <a:t>7/18/2017</a:t>
            </a:fld>
            <a:endParaRPr lang="en-US" altLang="en-US" sz="1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4485575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Participant Level Measures</a:t>
            </a:r>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F8052CFF-C65C-4FCB-BC59-DD04CE4B6586}" type="slidenum">
              <a:rPr kumimoji="0" lang="uk-UA" sz="10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40</a:t>
            </a:fld>
            <a:endParaRPr kumimoji="0" lang="uk-UA" sz="1000" b="0" i="0" u="none" strike="noStrike" kern="1200" cap="none" spc="0" normalizeH="0" baseline="0" noProof="0" dirty="0">
              <a:ln>
                <a:noFill/>
              </a:ln>
              <a:solidFill>
                <a:prstClr val="black"/>
              </a:solidFill>
              <a:effectLst/>
              <a:uLnTx/>
              <a:uFillTx/>
              <a:latin typeface="Arial" charset="0"/>
              <a:ea typeface="+mn-ea"/>
              <a:cs typeface="+mn-cs"/>
            </a:endParaRPr>
          </a:p>
        </p:txBody>
      </p:sp>
      <p:pic>
        <p:nvPicPr>
          <p:cNvPr id="5" name="Picture 4"/>
          <p:cNvPicPr>
            <a:picLocks noChangeAspect="1"/>
          </p:cNvPicPr>
          <p:nvPr/>
        </p:nvPicPr>
        <p:blipFill>
          <a:blip r:embed="rId3"/>
          <a:stretch>
            <a:fillRect/>
          </a:stretch>
        </p:blipFill>
        <p:spPr>
          <a:xfrm>
            <a:off x="253998" y="1143002"/>
            <a:ext cx="7553296" cy="3364992"/>
          </a:xfrm>
          <a:prstGeom prst="rect">
            <a:avLst/>
          </a:prstGeom>
        </p:spPr>
      </p:pic>
      <p:pic>
        <p:nvPicPr>
          <p:cNvPr id="6" name="Picture 5"/>
          <p:cNvPicPr>
            <a:picLocks noChangeAspect="1"/>
          </p:cNvPicPr>
          <p:nvPr/>
        </p:nvPicPr>
        <p:blipFill>
          <a:blip r:embed="rId4"/>
          <a:stretch>
            <a:fillRect/>
          </a:stretch>
        </p:blipFill>
        <p:spPr>
          <a:xfrm>
            <a:off x="449246" y="4359155"/>
            <a:ext cx="7162800" cy="1355845"/>
          </a:xfrm>
          <a:prstGeom prst="rect">
            <a:avLst/>
          </a:prstGeom>
        </p:spPr>
      </p:pic>
      <p:sp>
        <p:nvSpPr>
          <p:cNvPr id="7" name="TextBox 6"/>
          <p:cNvSpPr txBox="1"/>
          <p:nvPr/>
        </p:nvSpPr>
        <p:spPr>
          <a:xfrm>
            <a:off x="1371600" y="2914471"/>
            <a:ext cx="5638800" cy="1477328"/>
          </a:xfrm>
          <a:prstGeom prst="rect">
            <a:avLst/>
          </a:prstGeom>
          <a:solidFill>
            <a:schemeClr val="accent1"/>
          </a:solid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charset="0"/>
              <a:ea typeface="+mn-ea"/>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charset="0"/>
                <a:ea typeface="+mn-ea"/>
                <a:cs typeface="Arial" charset="0"/>
              </a:rPr>
              <a:t>”Did not complete” means those that are no longer participating in the RSAT program and were removed without completing all the program requirements.</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89722481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Participant Level Measures</a:t>
            </a:r>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F8052CFF-C65C-4FCB-BC59-DD04CE4B6586}" type="slidenum">
              <a:rPr kumimoji="0" lang="uk-UA" sz="10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41</a:t>
            </a:fld>
            <a:endParaRPr kumimoji="0" lang="uk-UA" sz="1000" b="0" i="0" u="none" strike="noStrike" kern="1200" cap="none" spc="0" normalizeH="0" baseline="0" noProof="0" dirty="0">
              <a:ln>
                <a:noFill/>
              </a:ln>
              <a:solidFill>
                <a:prstClr val="black"/>
              </a:solidFill>
              <a:effectLst/>
              <a:uLnTx/>
              <a:uFillTx/>
              <a:latin typeface="Arial" charset="0"/>
              <a:ea typeface="+mn-ea"/>
              <a:cs typeface="+mn-cs"/>
            </a:endParaRPr>
          </a:p>
        </p:txBody>
      </p:sp>
      <p:pic>
        <p:nvPicPr>
          <p:cNvPr id="8" name="Picture 7"/>
          <p:cNvPicPr>
            <a:picLocks noChangeAspect="1"/>
          </p:cNvPicPr>
          <p:nvPr/>
        </p:nvPicPr>
        <p:blipFill>
          <a:blip r:embed="rId3"/>
          <a:stretch>
            <a:fillRect/>
          </a:stretch>
        </p:blipFill>
        <p:spPr>
          <a:xfrm>
            <a:off x="342900" y="1085850"/>
            <a:ext cx="8458200" cy="4686300"/>
          </a:xfrm>
          <a:prstGeom prst="rect">
            <a:avLst/>
          </a:prstGeom>
        </p:spPr>
      </p:pic>
    </p:spTree>
    <p:extLst>
      <p:ext uri="{BB962C8B-B14F-4D97-AF65-F5344CB8AC3E}">
        <p14:creationId xmlns:p14="http://schemas.microsoft.com/office/powerpoint/2010/main" val="72329326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Participant Level Measures</a:t>
            </a:r>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F8052CFF-C65C-4FCB-BC59-DD04CE4B6586}" type="slidenum">
              <a:rPr kumimoji="0" lang="uk-UA" sz="10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42</a:t>
            </a:fld>
            <a:endParaRPr kumimoji="0" lang="uk-UA" sz="1000" b="0" i="0" u="none" strike="noStrike" kern="1200" cap="none" spc="0" normalizeH="0" baseline="0" noProof="0" dirty="0">
              <a:ln>
                <a:noFill/>
              </a:ln>
              <a:solidFill>
                <a:prstClr val="black"/>
              </a:solidFill>
              <a:effectLst/>
              <a:uLnTx/>
              <a:uFillTx/>
              <a:latin typeface="Arial" charset="0"/>
              <a:ea typeface="+mn-ea"/>
              <a:cs typeface="+mn-cs"/>
            </a:endParaRPr>
          </a:p>
        </p:txBody>
      </p:sp>
      <p:pic>
        <p:nvPicPr>
          <p:cNvPr id="8" name="Picture 7"/>
          <p:cNvPicPr>
            <a:picLocks noChangeAspect="1"/>
          </p:cNvPicPr>
          <p:nvPr/>
        </p:nvPicPr>
        <p:blipFill>
          <a:blip r:embed="rId3"/>
          <a:stretch>
            <a:fillRect/>
          </a:stretch>
        </p:blipFill>
        <p:spPr>
          <a:xfrm>
            <a:off x="342900" y="1085850"/>
            <a:ext cx="8458200" cy="4686300"/>
          </a:xfrm>
          <a:prstGeom prst="rect">
            <a:avLst/>
          </a:prstGeom>
        </p:spPr>
      </p:pic>
      <p:sp>
        <p:nvSpPr>
          <p:cNvPr id="5" name="TextBox 4"/>
          <p:cNvSpPr txBox="1"/>
          <p:nvPr/>
        </p:nvSpPr>
        <p:spPr>
          <a:xfrm>
            <a:off x="1371600" y="2914471"/>
            <a:ext cx="5638800" cy="923330"/>
          </a:xfrm>
          <a:prstGeom prst="rect">
            <a:avLst/>
          </a:prstGeom>
          <a:solidFill>
            <a:schemeClr val="accent1"/>
          </a:solid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charset="0"/>
              <a:ea typeface="+mn-ea"/>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charset="0"/>
                <a:ea typeface="+mn-ea"/>
                <a:cs typeface="Arial" charset="0"/>
              </a:rPr>
              <a:t>Please round up when counting months.</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4074210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Participant Level Measures</a:t>
            </a:r>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F8052CFF-C65C-4FCB-BC59-DD04CE4B6586}" type="slidenum">
              <a:rPr kumimoji="0" lang="uk-UA" sz="10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43</a:t>
            </a:fld>
            <a:endParaRPr kumimoji="0" lang="uk-UA" sz="1000" b="0" i="0" u="none" strike="noStrike" kern="1200" cap="none" spc="0" normalizeH="0" baseline="0" noProof="0" dirty="0">
              <a:ln>
                <a:noFill/>
              </a:ln>
              <a:solidFill>
                <a:prstClr val="black"/>
              </a:solidFill>
              <a:effectLst/>
              <a:uLnTx/>
              <a:uFillTx/>
              <a:latin typeface="Arial" charset="0"/>
              <a:ea typeface="+mn-ea"/>
              <a:cs typeface="+mn-cs"/>
            </a:endParaRPr>
          </a:p>
        </p:txBody>
      </p:sp>
      <p:pic>
        <p:nvPicPr>
          <p:cNvPr id="5" name="Picture 4"/>
          <p:cNvPicPr>
            <a:picLocks noChangeAspect="1"/>
          </p:cNvPicPr>
          <p:nvPr/>
        </p:nvPicPr>
        <p:blipFill>
          <a:blip r:embed="rId2"/>
          <a:stretch>
            <a:fillRect/>
          </a:stretch>
        </p:blipFill>
        <p:spPr>
          <a:xfrm>
            <a:off x="311150" y="1752600"/>
            <a:ext cx="8070850" cy="2886742"/>
          </a:xfrm>
          <a:prstGeom prst="rect">
            <a:avLst/>
          </a:prstGeom>
        </p:spPr>
      </p:pic>
    </p:spTree>
    <p:extLst>
      <p:ext uri="{BB962C8B-B14F-4D97-AF65-F5344CB8AC3E}">
        <p14:creationId xmlns:p14="http://schemas.microsoft.com/office/powerpoint/2010/main" val="19974644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Participant Level Measures</a:t>
            </a:r>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F8052CFF-C65C-4FCB-BC59-DD04CE4B6586}" type="slidenum">
              <a:rPr kumimoji="0" lang="uk-UA" sz="10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44</a:t>
            </a:fld>
            <a:endParaRPr kumimoji="0" lang="uk-UA" sz="1000" b="0" i="0" u="none" strike="noStrike" kern="1200" cap="none" spc="0" normalizeH="0" baseline="0" noProof="0" dirty="0">
              <a:ln>
                <a:noFill/>
              </a:ln>
              <a:solidFill>
                <a:prstClr val="black"/>
              </a:solidFill>
              <a:effectLst/>
              <a:uLnTx/>
              <a:uFillTx/>
              <a:latin typeface="Arial" charset="0"/>
              <a:ea typeface="+mn-ea"/>
              <a:cs typeface="+mn-cs"/>
            </a:endParaRPr>
          </a:p>
        </p:txBody>
      </p:sp>
      <p:pic>
        <p:nvPicPr>
          <p:cNvPr id="5" name="Picture 4"/>
          <p:cNvPicPr>
            <a:picLocks noChangeAspect="1"/>
          </p:cNvPicPr>
          <p:nvPr/>
        </p:nvPicPr>
        <p:blipFill>
          <a:blip r:embed="rId2"/>
          <a:stretch>
            <a:fillRect/>
          </a:stretch>
        </p:blipFill>
        <p:spPr>
          <a:xfrm>
            <a:off x="381000" y="1066800"/>
            <a:ext cx="7289800" cy="4921706"/>
          </a:xfrm>
          <a:prstGeom prst="rect">
            <a:avLst/>
          </a:prstGeom>
        </p:spPr>
      </p:pic>
    </p:spTree>
    <p:extLst>
      <p:ext uri="{BB962C8B-B14F-4D97-AF65-F5344CB8AC3E}">
        <p14:creationId xmlns:p14="http://schemas.microsoft.com/office/powerpoint/2010/main" val="136734419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Participant </a:t>
            </a:r>
            <a:r>
              <a:rPr lang="en-US"/>
              <a:t>Level Measures</a:t>
            </a:r>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F8052CFF-C65C-4FCB-BC59-DD04CE4B6586}" type="slidenum">
              <a:rPr kumimoji="0" lang="uk-UA" sz="10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45</a:t>
            </a:fld>
            <a:endParaRPr kumimoji="0" lang="uk-UA" sz="1000" b="0" i="0" u="none" strike="noStrike" kern="1200" cap="none" spc="0" normalizeH="0" baseline="0" noProof="0" dirty="0">
              <a:ln>
                <a:noFill/>
              </a:ln>
              <a:solidFill>
                <a:prstClr val="black"/>
              </a:solidFill>
              <a:effectLst/>
              <a:uLnTx/>
              <a:uFillTx/>
              <a:latin typeface="Arial" charset="0"/>
              <a:ea typeface="+mn-ea"/>
              <a:cs typeface="+mn-cs"/>
            </a:endParaRPr>
          </a:p>
        </p:txBody>
      </p:sp>
      <p:pic>
        <p:nvPicPr>
          <p:cNvPr id="3" name="Picture 2"/>
          <p:cNvPicPr>
            <a:picLocks noChangeAspect="1"/>
          </p:cNvPicPr>
          <p:nvPr/>
        </p:nvPicPr>
        <p:blipFill>
          <a:blip r:embed="rId2"/>
          <a:stretch>
            <a:fillRect/>
          </a:stretch>
        </p:blipFill>
        <p:spPr>
          <a:xfrm>
            <a:off x="371307" y="1752600"/>
            <a:ext cx="8204200" cy="2120900"/>
          </a:xfrm>
          <a:prstGeom prst="rect">
            <a:avLst/>
          </a:prstGeom>
        </p:spPr>
      </p:pic>
    </p:spTree>
    <p:extLst>
      <p:ext uri="{BB962C8B-B14F-4D97-AF65-F5344CB8AC3E}">
        <p14:creationId xmlns:p14="http://schemas.microsoft.com/office/powerpoint/2010/main" val="148346369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Participant Level Measures: Court and Criminal Involvement</a:t>
            </a:r>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F8052CFF-C65C-4FCB-BC59-DD04CE4B6586}" type="slidenum">
              <a:rPr kumimoji="0" lang="uk-UA" sz="10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46</a:t>
            </a:fld>
            <a:endParaRPr kumimoji="0" lang="uk-UA" sz="1000" b="0" i="0" u="none" strike="noStrike" kern="1200" cap="none" spc="0" normalizeH="0" baseline="0" noProof="0" dirty="0">
              <a:ln>
                <a:noFill/>
              </a:ln>
              <a:solidFill>
                <a:prstClr val="black"/>
              </a:solidFill>
              <a:effectLst/>
              <a:uLnTx/>
              <a:uFillTx/>
              <a:latin typeface="Arial" charset="0"/>
              <a:ea typeface="+mn-ea"/>
              <a:cs typeface="+mn-cs"/>
            </a:endParaRPr>
          </a:p>
        </p:txBody>
      </p:sp>
      <p:pic>
        <p:nvPicPr>
          <p:cNvPr id="5" name="Picture 4"/>
          <p:cNvPicPr>
            <a:picLocks noChangeAspect="1"/>
          </p:cNvPicPr>
          <p:nvPr/>
        </p:nvPicPr>
        <p:blipFill>
          <a:blip r:embed="rId2"/>
          <a:stretch>
            <a:fillRect/>
          </a:stretch>
        </p:blipFill>
        <p:spPr>
          <a:xfrm>
            <a:off x="539885" y="1076528"/>
            <a:ext cx="5943599" cy="5165287"/>
          </a:xfrm>
          <a:prstGeom prst="rect">
            <a:avLst/>
          </a:prstGeom>
        </p:spPr>
      </p:pic>
    </p:spTree>
    <p:extLst>
      <p:ext uri="{BB962C8B-B14F-4D97-AF65-F5344CB8AC3E}">
        <p14:creationId xmlns:p14="http://schemas.microsoft.com/office/powerpoint/2010/main" val="43526962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Participant Level Measures: Court and Criminal Involvement</a:t>
            </a:r>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F8052CFF-C65C-4FCB-BC59-DD04CE4B6586}" type="slidenum">
              <a:rPr kumimoji="0" lang="uk-UA" sz="10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47</a:t>
            </a:fld>
            <a:endParaRPr kumimoji="0" lang="uk-UA" sz="1000" b="0" i="0" u="none" strike="noStrike" kern="1200" cap="none" spc="0" normalizeH="0" baseline="0" noProof="0" dirty="0">
              <a:ln>
                <a:noFill/>
              </a:ln>
              <a:solidFill>
                <a:prstClr val="black"/>
              </a:solidFill>
              <a:effectLst/>
              <a:uLnTx/>
              <a:uFillTx/>
              <a:latin typeface="Arial" charset="0"/>
              <a:ea typeface="+mn-ea"/>
              <a:cs typeface="+mn-cs"/>
            </a:endParaRPr>
          </a:p>
        </p:txBody>
      </p:sp>
      <p:pic>
        <p:nvPicPr>
          <p:cNvPr id="5" name="Picture 4"/>
          <p:cNvPicPr>
            <a:picLocks noChangeAspect="1"/>
          </p:cNvPicPr>
          <p:nvPr/>
        </p:nvPicPr>
        <p:blipFill>
          <a:blip r:embed="rId2"/>
          <a:stretch>
            <a:fillRect/>
          </a:stretch>
        </p:blipFill>
        <p:spPr>
          <a:xfrm>
            <a:off x="539885" y="1076528"/>
            <a:ext cx="5943599" cy="5165287"/>
          </a:xfrm>
          <a:prstGeom prst="rect">
            <a:avLst/>
          </a:prstGeom>
        </p:spPr>
      </p:pic>
      <p:sp>
        <p:nvSpPr>
          <p:cNvPr id="3" name="Round Diagonal Corner Rectangle 2"/>
          <p:cNvSpPr/>
          <p:nvPr/>
        </p:nvSpPr>
        <p:spPr bwMode="auto">
          <a:xfrm>
            <a:off x="6590067" y="1076528"/>
            <a:ext cx="2143125" cy="4800600"/>
          </a:xfrm>
          <a:prstGeom prst="round2Diag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Times" charset="0"/>
              <a:ea typeface="+mn-ea"/>
              <a:cs typeface="Arial" charset="0"/>
            </a:endParaRPr>
          </a:p>
        </p:txBody>
      </p:sp>
      <p:sp>
        <p:nvSpPr>
          <p:cNvPr id="6" name="TextBox 5"/>
          <p:cNvSpPr txBox="1"/>
          <p:nvPr/>
        </p:nvSpPr>
        <p:spPr>
          <a:xfrm>
            <a:off x="6831013" y="1219200"/>
            <a:ext cx="1752600" cy="433965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charset="0"/>
                <a:ea typeface="+mn-ea"/>
                <a:cs typeface="Arial" charset="0"/>
              </a:rPr>
              <a:t>”31A” is the number of active participants in the program at closeout.</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charset="0"/>
              <a:ea typeface="+mn-ea"/>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charset="0"/>
                <a:ea typeface="+mn-ea"/>
                <a:cs typeface="Arial" charset="0"/>
              </a:rPr>
              <a:t>“31B/C” is the total number of participants that completed/did not complete the RSAT program during the time period that corresponds with the award start and end dates.</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charset="0"/>
              <a:ea typeface="+mn-ea"/>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charset="0"/>
                <a:ea typeface="+mn-ea"/>
                <a:cs typeface="Arial" charset="0"/>
              </a:rPr>
              <a:t>”31D” is the total number of participants released into mandated aftercare during the time period that corresponds with the award start and end dates.</a:t>
            </a:r>
          </a:p>
        </p:txBody>
      </p:sp>
    </p:spTree>
    <p:extLst>
      <p:ext uri="{BB962C8B-B14F-4D97-AF65-F5344CB8AC3E}">
        <p14:creationId xmlns:p14="http://schemas.microsoft.com/office/powerpoint/2010/main" val="75404085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Narrative Questions*</a:t>
            </a:r>
          </a:p>
        </p:txBody>
      </p:sp>
      <p:sp>
        <p:nvSpPr>
          <p:cNvPr id="3" name="Content Placeholder 2"/>
          <p:cNvSpPr>
            <a:spLocks noGrp="1"/>
          </p:cNvSpPr>
          <p:nvPr>
            <p:ph idx="1"/>
          </p:nvPr>
        </p:nvSpPr>
        <p:spPr>
          <a:xfrm>
            <a:off x="304800" y="1066800"/>
            <a:ext cx="7620000" cy="4555093"/>
          </a:xfrm>
        </p:spPr>
        <p:txBody>
          <a:bodyPr/>
          <a:lstStyle/>
          <a:p>
            <a:r>
              <a:rPr lang="en-US" sz="1800" dirty="0"/>
              <a:t>What were your accomplishments within this reporting period?</a:t>
            </a:r>
          </a:p>
          <a:p>
            <a:r>
              <a:rPr lang="en-US" sz="1800" dirty="0"/>
              <a:t>What goals were accomplished, as they relate to your grant application?</a:t>
            </a:r>
          </a:p>
          <a:p>
            <a:r>
              <a:rPr lang="en-US" sz="1800" dirty="0"/>
              <a:t>What problems/barriers did you encounter, if any, within the reporting period that prevented you from reaching your goals or milestones?</a:t>
            </a:r>
          </a:p>
          <a:p>
            <a:r>
              <a:rPr lang="en-US" sz="1800" dirty="0"/>
              <a:t>Is they any assistance that BJA can provide to address any problems/barriers identified in question #3?</a:t>
            </a:r>
          </a:p>
          <a:p>
            <a:r>
              <a:rPr lang="en-US" sz="1800" dirty="0"/>
              <a:t>Are you on track to fiscally and programmatically complete you program as outlined in your grant application?</a:t>
            </a:r>
          </a:p>
          <a:p>
            <a:r>
              <a:rPr lang="en-US" sz="1800" dirty="0"/>
              <a:t>What major activities are planned for the next 6 months?</a:t>
            </a:r>
          </a:p>
          <a:p>
            <a:r>
              <a:rPr lang="en-US" sz="1800" dirty="0"/>
              <a:t>Based on your knowledge of the criminal justice field, are there any innovative programs/accomplishments that you would like to share with BJA?</a:t>
            </a:r>
            <a:br>
              <a:rPr lang="en-US" sz="1800" dirty="0"/>
            </a:br>
            <a:r>
              <a:rPr lang="en-US" sz="1800" dirty="0">
                <a:solidFill>
                  <a:srgbClr val="800000"/>
                </a:solidFill>
              </a:rPr>
              <a:t>*NOTE: NARRATIVE QUESTIONS ARE ONLY REQUIRED OF THE FEDERAL GRANTEE.</a:t>
            </a:r>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F8052CFF-C65C-4FCB-BC59-DD04CE4B6586}" type="slidenum">
              <a:rPr kumimoji="0" lang="uk-UA" sz="10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48</a:t>
            </a:fld>
            <a:endParaRPr kumimoji="0" lang="uk-UA" sz="10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4326092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RSAT Performance Measures</a:t>
            </a:r>
          </a:p>
        </p:txBody>
      </p:sp>
      <p:sp>
        <p:nvSpPr>
          <p:cNvPr id="3" name="Content Placeholder 2"/>
          <p:cNvSpPr>
            <a:spLocks noGrp="1"/>
          </p:cNvSpPr>
          <p:nvPr>
            <p:ph idx="1"/>
          </p:nvPr>
        </p:nvSpPr>
        <p:spPr>
          <a:xfrm>
            <a:off x="742950" y="1581150"/>
            <a:ext cx="7620000" cy="2246769"/>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b="1" dirty="0"/>
              <a:t>A more in depth training is available on the Information and Resources page in the PMT (link provided here):</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lvl="0" indent="0" eaLnBrk="1" fontAlgn="auto" hangingPunct="1">
              <a:spcBef>
                <a:spcPts val="0"/>
              </a:spcBef>
              <a:spcAft>
                <a:spcPts val="0"/>
              </a:spcAft>
              <a:buClrTx/>
              <a:buNone/>
            </a:pPr>
            <a:r>
              <a:rPr lang="en-US" dirty="0">
                <a:hlinkClick r:id="rId2" invalidUrl="https://bjapmt.ojp.gov/Training/Pages/RecordingInformation.html?title=BJA PMT - Measures &amp; PMT Training (RSAT)-20161027 1702-1"/>
              </a:rPr>
              <a:t>https://bjapmt.ojp.gov/Training/Pages/RecordingInformation.html?title=BJA%20PMT%20-%20Measures%20&amp;%20PMT%20Training%20(RSAT)-20161027%201702-1</a:t>
            </a:r>
            <a:r>
              <a:rPr lang="en-US" dirty="0"/>
              <a:t> </a:t>
            </a:r>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F8052CFF-C65C-4FCB-BC59-DD04CE4B6586}" type="slidenum">
              <a:rPr kumimoji="0" lang="uk-UA" sz="10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49</a:t>
            </a:fld>
            <a:endParaRPr kumimoji="0" lang="uk-UA" sz="10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963568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91440"/>
            <a:ext cx="9144000" cy="6949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p:txBody>
          <a:bodyPr>
            <a:normAutofit fontScale="90000"/>
          </a:bodyPr>
          <a:lstStyle/>
          <a:p>
            <a:pPr algn="l"/>
            <a:br>
              <a:rPr lang="en-US" sz="3600" dirty="0">
                <a:solidFill>
                  <a:schemeClr val="bg1"/>
                </a:solidFill>
                <a:latin typeface="Arial" pitchFamily="34" charset="0"/>
                <a:cs typeface="Arial" pitchFamily="34" charset="0"/>
              </a:rPr>
            </a:br>
            <a:r>
              <a:rPr lang="en-US" sz="3600" dirty="0">
                <a:solidFill>
                  <a:schemeClr val="bg1"/>
                </a:solidFill>
                <a:latin typeface="Arial" pitchFamily="34" charset="0"/>
                <a:cs typeface="Arial" pitchFamily="34" charset="0"/>
              </a:rPr>
              <a:t>James Steyee MAS, PMP</a:t>
            </a:r>
            <a:br>
              <a:rPr lang="en-US" sz="3600" dirty="0">
                <a:solidFill>
                  <a:schemeClr val="bg1"/>
                </a:solidFill>
                <a:latin typeface="Arial" pitchFamily="34" charset="0"/>
                <a:cs typeface="Arial" pitchFamily="34" charset="0"/>
              </a:rPr>
            </a:br>
            <a:r>
              <a:rPr lang="en-US" sz="2700" dirty="0">
                <a:solidFill>
                  <a:schemeClr val="bg1"/>
                </a:solidFill>
                <a:latin typeface="Arial" pitchFamily="34" charset="0"/>
                <a:cs typeface="Arial" pitchFamily="34" charset="0"/>
              </a:rPr>
              <a:t>Jimmy@carnevaleassociates.com</a:t>
            </a:r>
            <a:endParaRPr lang="en-US" sz="3600" dirty="0">
              <a:solidFill>
                <a:schemeClr val="bg1"/>
              </a:solidFill>
              <a:latin typeface="Arial" pitchFamily="34" charset="0"/>
              <a:cs typeface="Arial" pitchFamily="34" charset="0"/>
            </a:endParaRPr>
          </a:p>
        </p:txBody>
      </p:sp>
      <p:sp>
        <p:nvSpPr>
          <p:cNvPr id="3" name="Subtitle 2"/>
          <p:cNvSpPr>
            <a:spLocks noGrp="1"/>
          </p:cNvSpPr>
          <p:nvPr>
            <p:ph type="subTitle" idx="1"/>
          </p:nvPr>
        </p:nvSpPr>
        <p:spPr>
          <a:xfrm>
            <a:off x="838200" y="3810000"/>
            <a:ext cx="6934200" cy="1752600"/>
          </a:xfrm>
        </p:spPr>
        <p:txBody>
          <a:bodyPr/>
          <a:lstStyle/>
          <a:p>
            <a:pPr algn="l"/>
            <a:r>
              <a:rPr lang="en-US" sz="2800" dirty="0">
                <a:solidFill>
                  <a:srgbClr val="E0C3A3"/>
                </a:solidFill>
              </a:rPr>
              <a:t>Carnevale Associates, LLC</a:t>
            </a:r>
          </a:p>
          <a:p>
            <a:pPr algn="l"/>
            <a:r>
              <a:rPr lang="en-US" sz="2800" dirty="0">
                <a:solidFill>
                  <a:srgbClr val="E0C3A3"/>
                </a:solidFill>
              </a:rPr>
              <a:t>www.carnevaleassociates.com</a:t>
            </a:r>
          </a:p>
          <a:p>
            <a:pPr algn="l"/>
            <a:endParaRPr lang="en-US" dirty="0">
              <a:solidFill>
                <a:srgbClr val="E0C3A3"/>
              </a:solidFill>
            </a:endParaRPr>
          </a:p>
        </p:txBody>
      </p:sp>
      <p:sp>
        <p:nvSpPr>
          <p:cNvPr id="4" name="Date Placeholder 3"/>
          <p:cNvSpPr>
            <a:spLocks noGrp="1"/>
          </p:cNvSpPr>
          <p:nvPr>
            <p:ph type="dt" sz="half" idx="10"/>
          </p:nvPr>
        </p:nvSpPr>
        <p:spPr/>
        <p:txBody>
          <a:bodyPr/>
          <a:lstStyle/>
          <a:p>
            <a:fld id="{82CDDF37-5BD3-4F17-BC7F-8515FF269729}" type="datetime1">
              <a:rPr lang="en-US" smtClean="0">
                <a:solidFill>
                  <a:schemeClr val="bg1"/>
                </a:solidFill>
                <a:latin typeface="Arial" pitchFamily="34" charset="0"/>
                <a:cs typeface="Arial" pitchFamily="34" charset="0"/>
              </a:rPr>
              <a:t>7/18/2017</a:t>
            </a:fld>
            <a:endParaRPr lang="en-US" dirty="0">
              <a:solidFill>
                <a:schemeClr val="bg1"/>
              </a:solidFill>
              <a:latin typeface="Arial" pitchFamily="34" charset="0"/>
              <a:cs typeface="Arial" pitchFamily="34" charset="0"/>
            </a:endParaRPr>
          </a:p>
        </p:txBody>
      </p:sp>
      <p:sp>
        <p:nvSpPr>
          <p:cNvPr id="5" name="Slide Number Placeholder 4"/>
          <p:cNvSpPr>
            <a:spLocks noGrp="1"/>
          </p:cNvSpPr>
          <p:nvPr>
            <p:ph type="sldNum" sz="quarter" idx="12"/>
          </p:nvPr>
        </p:nvSpPr>
        <p:spPr/>
        <p:txBody>
          <a:bodyPr/>
          <a:lstStyle/>
          <a:p>
            <a:fld id="{CCEFF8E3-EC8E-4FF1-9FB8-7EB9DE5DC726}" type="slidenum">
              <a:rPr lang="en-US" smtClean="0">
                <a:solidFill>
                  <a:schemeClr val="bg1"/>
                </a:solidFill>
                <a:latin typeface="Arial" pitchFamily="34" charset="0"/>
                <a:cs typeface="Arial" pitchFamily="34" charset="0"/>
              </a:rPr>
              <a:t>5</a:t>
            </a:fld>
            <a:endParaRPr lang="en-US" dirty="0">
              <a:solidFill>
                <a:schemeClr val="bg1"/>
              </a:solidFill>
              <a:latin typeface="Arial" pitchFamily="34" charset="0"/>
              <a:cs typeface="Arial" pitchFamily="34" charset="0"/>
            </a:endParaRPr>
          </a:p>
        </p:txBody>
      </p:sp>
      <p:cxnSp>
        <p:nvCxnSpPr>
          <p:cNvPr id="10" name="Straight Connector 9"/>
          <p:cNvCxnSpPr/>
          <p:nvPr/>
        </p:nvCxnSpPr>
        <p:spPr>
          <a:xfrm>
            <a:off x="609600" y="3810000"/>
            <a:ext cx="8305800" cy="0"/>
          </a:xfrm>
          <a:prstGeom prst="line">
            <a:avLst/>
          </a:prstGeom>
          <a:ln w="22225">
            <a:solidFill>
              <a:srgbClr val="BE854C"/>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1163233"/>
          </a:xfrm>
          <a:prstGeom prst="rect">
            <a:avLst/>
          </a:prstGeom>
        </p:spPr>
      </p:pic>
    </p:spTree>
    <p:extLst>
      <p:ext uri="{BB962C8B-B14F-4D97-AF65-F5344CB8AC3E}">
        <p14:creationId xmlns:p14="http://schemas.microsoft.com/office/powerpoint/2010/main" val="421966235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719138" y="2145268"/>
            <a:ext cx="7772400" cy="1015663"/>
          </a:xfrm>
        </p:spPr>
        <p:txBody>
          <a:bodyPr/>
          <a:lstStyle/>
          <a:p>
            <a:r>
              <a:rPr lang="en-US" dirty="0"/>
              <a:t>A LOOK AT THE DATA:</a:t>
            </a:r>
          </a:p>
          <a:p>
            <a:r>
              <a:rPr lang="en-US" b="0" dirty="0"/>
              <a:t>Some Results through March 2016</a:t>
            </a:r>
          </a:p>
        </p:txBody>
      </p:sp>
      <p:sp>
        <p:nvSpPr>
          <p:cNvPr id="4" name="Slide Number Placeholder 3"/>
          <p:cNvSpPr>
            <a:spLocks noGrp="1"/>
          </p:cNvSpPr>
          <p:nvPr>
            <p:ph type="sldNum" sz="quarter" idx="4294967295"/>
          </p:nvPr>
        </p:nvSpPr>
        <p:spPr>
          <a:xfrm>
            <a:off x="8802688" y="6399213"/>
            <a:ext cx="341312" cy="246062"/>
          </a:xfrm>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FB8013A3-E87A-488E-81E0-B4DD2F42E6D3}" type="slidenum">
              <a:rPr kumimoji="0" lang="en-US" sz="10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50</a:t>
            </a:fld>
            <a:endParaRPr kumimoji="0" lang="en-US" sz="10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30341111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Grant Funds</a:t>
            </a:r>
          </a:p>
        </p:txBody>
      </p:sp>
      <p:graphicFrame>
        <p:nvGraphicFramePr>
          <p:cNvPr id="7" name="Content Placeholder 6"/>
          <p:cNvGraphicFramePr>
            <a:graphicFrameLocks noGrp="1"/>
          </p:cNvGraphicFramePr>
          <p:nvPr>
            <p:ph idx="1"/>
            <p:extLst/>
          </p:nvPr>
        </p:nvGraphicFramePr>
        <p:xfrm>
          <a:off x="607809" y="1752600"/>
          <a:ext cx="6480581" cy="2334298"/>
        </p:xfrm>
        <a:graphic>
          <a:graphicData uri="http://schemas.openxmlformats.org/drawingml/2006/table">
            <a:tbl>
              <a:tblPr firstRow="1" firstCol="1" bandRow="1">
                <a:tableStyleId>{6E25E649-3F16-4E02-A733-19D2CDBF48F0}</a:tableStyleId>
              </a:tblPr>
              <a:tblGrid>
                <a:gridCol w="1269121">
                  <a:extLst>
                    <a:ext uri="{9D8B030D-6E8A-4147-A177-3AD203B41FA5}">
                      <a16:colId xmlns:a16="http://schemas.microsoft.com/office/drawing/2014/main" val="20000"/>
                    </a:ext>
                  </a:extLst>
                </a:gridCol>
                <a:gridCol w="1543091">
                  <a:extLst>
                    <a:ext uri="{9D8B030D-6E8A-4147-A177-3AD203B41FA5}">
                      <a16:colId xmlns:a16="http://schemas.microsoft.com/office/drawing/2014/main" val="20001"/>
                    </a:ext>
                  </a:extLst>
                </a:gridCol>
                <a:gridCol w="1130127">
                  <a:extLst>
                    <a:ext uri="{9D8B030D-6E8A-4147-A177-3AD203B41FA5}">
                      <a16:colId xmlns:a16="http://schemas.microsoft.com/office/drawing/2014/main" val="20002"/>
                    </a:ext>
                  </a:extLst>
                </a:gridCol>
                <a:gridCol w="1269121">
                  <a:extLst>
                    <a:ext uri="{9D8B030D-6E8A-4147-A177-3AD203B41FA5}">
                      <a16:colId xmlns:a16="http://schemas.microsoft.com/office/drawing/2014/main" val="20003"/>
                    </a:ext>
                  </a:extLst>
                </a:gridCol>
                <a:gridCol w="1269121">
                  <a:extLst>
                    <a:ext uri="{9D8B030D-6E8A-4147-A177-3AD203B41FA5}">
                      <a16:colId xmlns:a16="http://schemas.microsoft.com/office/drawing/2014/main" val="20004"/>
                    </a:ext>
                  </a:extLst>
                </a:gridCol>
              </a:tblGrid>
              <a:tr h="222712">
                <a:tc rowSpan="2">
                  <a:txBody>
                    <a:bodyPr/>
                    <a:lstStyle/>
                    <a:p>
                      <a:pPr marL="0" marR="0" algn="ctr">
                        <a:spcBef>
                          <a:spcPts val="0"/>
                        </a:spcBef>
                        <a:spcAft>
                          <a:spcPts val="0"/>
                        </a:spcAft>
                      </a:pPr>
                      <a:r>
                        <a:rPr lang="en-US" sz="1400" dirty="0">
                          <a:effectLst/>
                        </a:rPr>
                        <a:t>Fiscal Year</a:t>
                      </a:r>
                      <a:endParaRPr lang="en-US" sz="1400" dirty="0">
                        <a:effectLst/>
                        <a:latin typeface="Times New Roman" charset="0"/>
                        <a:ea typeface="Calibri" charset="0"/>
                        <a:cs typeface="Times New Roman" charset="0"/>
                      </a:endParaRPr>
                    </a:p>
                  </a:txBody>
                  <a:tcPr marL="11141" marR="11141" marT="3627" marB="3627" anchor="b"/>
                </a:tc>
                <a:tc rowSpan="2">
                  <a:txBody>
                    <a:bodyPr/>
                    <a:lstStyle/>
                    <a:p>
                      <a:pPr marL="0" marR="0" algn="ctr">
                        <a:spcBef>
                          <a:spcPts val="0"/>
                        </a:spcBef>
                        <a:spcAft>
                          <a:spcPts val="0"/>
                        </a:spcAft>
                      </a:pPr>
                      <a:r>
                        <a:rPr lang="en-US" sz="1400" dirty="0">
                          <a:effectLst/>
                        </a:rPr>
                        <a:t>Total</a:t>
                      </a:r>
                    </a:p>
                    <a:p>
                      <a:pPr marL="0" marR="0" algn="ctr">
                        <a:spcBef>
                          <a:spcPts val="0"/>
                        </a:spcBef>
                        <a:spcAft>
                          <a:spcPts val="0"/>
                        </a:spcAft>
                      </a:pPr>
                      <a:r>
                        <a:rPr lang="en-US" sz="1400" dirty="0">
                          <a:effectLst/>
                        </a:rPr>
                        <a:t>Appropriation</a:t>
                      </a:r>
                    </a:p>
                    <a:p>
                      <a:pPr marL="0" marR="0" algn="ctr">
                        <a:spcBef>
                          <a:spcPts val="0"/>
                        </a:spcBef>
                        <a:spcAft>
                          <a:spcPts val="0"/>
                        </a:spcAft>
                      </a:pPr>
                      <a:endParaRPr lang="en-US" sz="1400" dirty="0">
                        <a:effectLst/>
                        <a:latin typeface="Times New Roman" charset="0"/>
                        <a:ea typeface="Calibri" charset="0"/>
                        <a:cs typeface="Times New Roman" charset="0"/>
                      </a:endParaRPr>
                    </a:p>
                  </a:txBody>
                  <a:tcPr marL="11141" marR="11141" marT="3627" marB="3627" anchor="b"/>
                </a:tc>
                <a:tc gridSpan="3">
                  <a:txBody>
                    <a:bodyPr/>
                    <a:lstStyle/>
                    <a:p>
                      <a:pPr marL="0" marR="0" algn="ctr">
                        <a:spcBef>
                          <a:spcPts val="0"/>
                        </a:spcBef>
                        <a:spcAft>
                          <a:spcPts val="0"/>
                        </a:spcAft>
                      </a:pPr>
                      <a:r>
                        <a:rPr lang="en-US" sz="1400">
                          <a:effectLst/>
                        </a:rPr>
                        <a:t>State Awards</a:t>
                      </a:r>
                      <a:endParaRPr lang="en-US" sz="1400">
                        <a:effectLst/>
                        <a:latin typeface="Times New Roman" charset="0"/>
                        <a:ea typeface="Calibri" charset="0"/>
                        <a:cs typeface="Times New Roman" charset="0"/>
                      </a:endParaRPr>
                    </a:p>
                  </a:txBody>
                  <a:tcPr marL="11141" marR="11141" marT="3627" marB="3627" anchor="b"/>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98057">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r>
                        <a:rPr lang="en-US" sz="1400" dirty="0">
                          <a:effectLst/>
                        </a:rPr>
                        <a:t>Minimum</a:t>
                      </a:r>
                      <a:endParaRPr lang="en-US" sz="1400" dirty="0">
                        <a:effectLst/>
                        <a:latin typeface="Times New Roman" charset="0"/>
                        <a:ea typeface="Calibri" charset="0"/>
                        <a:cs typeface="Times New Roman" charset="0"/>
                      </a:endParaRPr>
                    </a:p>
                  </a:txBody>
                  <a:tcPr marL="11141" marR="11141" marT="3627" marB="3627" anchor="b"/>
                </a:tc>
                <a:tc>
                  <a:txBody>
                    <a:bodyPr/>
                    <a:lstStyle/>
                    <a:p>
                      <a:pPr marL="0" marR="0" algn="ctr">
                        <a:spcBef>
                          <a:spcPts val="0"/>
                        </a:spcBef>
                        <a:spcAft>
                          <a:spcPts val="0"/>
                        </a:spcAft>
                      </a:pPr>
                      <a:r>
                        <a:rPr lang="en-US" sz="1400">
                          <a:effectLst/>
                        </a:rPr>
                        <a:t>Average</a:t>
                      </a:r>
                      <a:endParaRPr lang="en-US" sz="1400">
                        <a:effectLst/>
                        <a:latin typeface="Times New Roman" charset="0"/>
                        <a:ea typeface="Calibri" charset="0"/>
                        <a:cs typeface="Times New Roman" charset="0"/>
                      </a:endParaRPr>
                    </a:p>
                  </a:txBody>
                  <a:tcPr marL="11141" marR="11141" marT="3627" marB="3627" anchor="b"/>
                </a:tc>
                <a:tc>
                  <a:txBody>
                    <a:bodyPr/>
                    <a:lstStyle/>
                    <a:p>
                      <a:pPr marL="0" marR="0" algn="ctr">
                        <a:spcBef>
                          <a:spcPts val="0"/>
                        </a:spcBef>
                        <a:spcAft>
                          <a:spcPts val="0"/>
                        </a:spcAft>
                      </a:pPr>
                      <a:r>
                        <a:rPr lang="en-US" sz="1400" dirty="0">
                          <a:effectLst/>
                        </a:rPr>
                        <a:t>Maximum</a:t>
                      </a:r>
                      <a:endParaRPr lang="en-US" sz="1400" dirty="0">
                        <a:effectLst/>
                        <a:latin typeface="Times New Roman" charset="0"/>
                        <a:ea typeface="Calibri" charset="0"/>
                        <a:cs typeface="Times New Roman" charset="0"/>
                      </a:endParaRPr>
                    </a:p>
                  </a:txBody>
                  <a:tcPr marL="11141" marR="11141" marT="3627" marB="3627" anchor="b"/>
                </a:tc>
                <a:extLst>
                  <a:ext uri="{0D108BD9-81ED-4DB2-BD59-A6C34878D82A}">
                    <a16:rowId xmlns:a16="http://schemas.microsoft.com/office/drawing/2014/main" val="10001"/>
                  </a:ext>
                </a:extLst>
              </a:tr>
              <a:tr h="421741">
                <a:tc>
                  <a:txBody>
                    <a:bodyPr/>
                    <a:lstStyle/>
                    <a:p>
                      <a:pPr marL="0" marR="0">
                        <a:spcBef>
                          <a:spcPts val="0"/>
                        </a:spcBef>
                        <a:spcAft>
                          <a:spcPts val="0"/>
                        </a:spcAft>
                      </a:pPr>
                      <a:r>
                        <a:rPr lang="en-US" sz="1400">
                          <a:effectLst/>
                        </a:rPr>
                        <a:t>2013 (N = 53)</a:t>
                      </a:r>
                      <a:endParaRPr lang="en-US" sz="1400">
                        <a:effectLst/>
                        <a:latin typeface="Times New Roman" charset="0"/>
                        <a:ea typeface="Calibri" charset="0"/>
                        <a:cs typeface="Times New Roman" charset="0"/>
                      </a:endParaRPr>
                    </a:p>
                  </a:txBody>
                  <a:tcPr marL="11141" marR="11141" marT="3627" marB="3627" anchor="ctr"/>
                </a:tc>
                <a:tc>
                  <a:txBody>
                    <a:bodyPr/>
                    <a:lstStyle/>
                    <a:p>
                      <a:pPr marL="0" marR="0" algn="r">
                        <a:spcBef>
                          <a:spcPts val="0"/>
                        </a:spcBef>
                        <a:spcAft>
                          <a:spcPts val="0"/>
                        </a:spcAft>
                        <a:tabLst>
                          <a:tab pos="725805" algn="dec"/>
                        </a:tabLst>
                      </a:pPr>
                      <a:r>
                        <a:rPr lang="en-US" sz="1400" dirty="0">
                          <a:effectLst/>
                        </a:rPr>
                        <a:t>$10,589,247</a:t>
                      </a:r>
                      <a:endParaRPr lang="en-US" sz="1400" dirty="0">
                        <a:effectLst/>
                        <a:latin typeface="Times New Roman" charset="0"/>
                        <a:ea typeface="Calibri" charset="0"/>
                        <a:cs typeface="Times New Roman" charset="0"/>
                      </a:endParaRPr>
                    </a:p>
                  </a:txBody>
                  <a:tcPr marL="11141" marR="11141" marT="3627" marB="3627" anchor="ctr"/>
                </a:tc>
                <a:tc>
                  <a:txBody>
                    <a:bodyPr/>
                    <a:lstStyle/>
                    <a:p>
                      <a:pPr marL="0" marR="0" algn="r">
                        <a:spcBef>
                          <a:spcPts val="0"/>
                        </a:spcBef>
                        <a:spcAft>
                          <a:spcPts val="0"/>
                        </a:spcAft>
                        <a:tabLst>
                          <a:tab pos="507365" algn="dec"/>
                        </a:tabLst>
                      </a:pPr>
                      <a:r>
                        <a:rPr lang="en-US" sz="1400">
                          <a:effectLst/>
                        </a:rPr>
                        <a:t>$42,357</a:t>
                      </a:r>
                      <a:endParaRPr lang="en-US" sz="1400">
                        <a:effectLst/>
                        <a:latin typeface="Times New Roman" charset="0"/>
                        <a:ea typeface="Calibri" charset="0"/>
                        <a:cs typeface="Times New Roman" charset="0"/>
                      </a:endParaRPr>
                    </a:p>
                  </a:txBody>
                  <a:tcPr marL="11141" marR="11141" marT="3627" marB="3627" anchor="ctr"/>
                </a:tc>
                <a:tc>
                  <a:txBody>
                    <a:bodyPr/>
                    <a:lstStyle/>
                    <a:p>
                      <a:pPr marL="0" marR="0" algn="r">
                        <a:spcBef>
                          <a:spcPts val="0"/>
                        </a:spcBef>
                        <a:spcAft>
                          <a:spcPts val="0"/>
                        </a:spcAft>
                        <a:tabLst>
                          <a:tab pos="543560" algn="dec"/>
                        </a:tabLst>
                      </a:pPr>
                      <a:r>
                        <a:rPr lang="en-US" sz="1400">
                          <a:effectLst/>
                        </a:rPr>
                        <a:t>$197,301</a:t>
                      </a:r>
                      <a:endParaRPr lang="en-US" sz="1400">
                        <a:effectLst/>
                        <a:latin typeface="Times New Roman" charset="0"/>
                        <a:ea typeface="Calibri" charset="0"/>
                        <a:cs typeface="Times New Roman" charset="0"/>
                      </a:endParaRPr>
                    </a:p>
                  </a:txBody>
                  <a:tcPr marL="11141" marR="11141" marT="3627" marB="3627" anchor="ctr"/>
                </a:tc>
                <a:tc>
                  <a:txBody>
                    <a:bodyPr/>
                    <a:lstStyle/>
                    <a:p>
                      <a:pPr marL="0" marR="0" algn="r">
                        <a:spcBef>
                          <a:spcPts val="0"/>
                        </a:spcBef>
                        <a:spcAft>
                          <a:spcPts val="0"/>
                        </a:spcAft>
                        <a:tabLst>
                          <a:tab pos="619760" algn="dec"/>
                        </a:tabLst>
                      </a:pPr>
                      <a:r>
                        <a:rPr lang="en-US" sz="1400">
                          <a:effectLst/>
                        </a:rPr>
                        <a:t>$1,103,224</a:t>
                      </a:r>
                      <a:endParaRPr lang="en-US" sz="1400">
                        <a:effectLst/>
                        <a:latin typeface="Times New Roman" charset="0"/>
                        <a:ea typeface="Calibri" charset="0"/>
                        <a:cs typeface="Times New Roman" charset="0"/>
                      </a:endParaRPr>
                    </a:p>
                  </a:txBody>
                  <a:tcPr marL="11141" marR="11141" marT="3627" marB="3627" anchor="ctr"/>
                </a:tc>
                <a:extLst>
                  <a:ext uri="{0D108BD9-81ED-4DB2-BD59-A6C34878D82A}">
                    <a16:rowId xmlns:a16="http://schemas.microsoft.com/office/drawing/2014/main" val="10002"/>
                  </a:ext>
                </a:extLst>
              </a:tr>
              <a:tr h="421741">
                <a:tc>
                  <a:txBody>
                    <a:bodyPr/>
                    <a:lstStyle/>
                    <a:p>
                      <a:pPr marL="0" marR="0">
                        <a:spcBef>
                          <a:spcPts val="0"/>
                        </a:spcBef>
                        <a:spcAft>
                          <a:spcPts val="0"/>
                        </a:spcAft>
                      </a:pPr>
                      <a:r>
                        <a:rPr lang="en-US" sz="1400">
                          <a:effectLst/>
                        </a:rPr>
                        <a:t>2014 (N = 53)</a:t>
                      </a:r>
                      <a:endParaRPr lang="en-US" sz="1400">
                        <a:effectLst/>
                        <a:latin typeface="Times New Roman" charset="0"/>
                        <a:ea typeface="Calibri" charset="0"/>
                        <a:cs typeface="Times New Roman" charset="0"/>
                      </a:endParaRPr>
                    </a:p>
                  </a:txBody>
                  <a:tcPr marL="11141" marR="11141" marT="3627" marB="3627" anchor="ctr"/>
                </a:tc>
                <a:tc>
                  <a:txBody>
                    <a:bodyPr/>
                    <a:lstStyle/>
                    <a:p>
                      <a:pPr marL="0" marR="0" algn="r">
                        <a:spcBef>
                          <a:spcPts val="0"/>
                        </a:spcBef>
                        <a:spcAft>
                          <a:spcPts val="0"/>
                        </a:spcAft>
                        <a:tabLst>
                          <a:tab pos="725805" algn="dec"/>
                        </a:tabLst>
                      </a:pPr>
                      <a:r>
                        <a:rPr lang="en-US" sz="1400" dirty="0">
                          <a:effectLst/>
                        </a:rPr>
                        <a:t>8,637,752</a:t>
                      </a:r>
                      <a:endParaRPr lang="en-US" sz="1400" dirty="0">
                        <a:effectLst/>
                        <a:latin typeface="Times New Roman" charset="0"/>
                        <a:ea typeface="Calibri" charset="0"/>
                        <a:cs typeface="Times New Roman" charset="0"/>
                      </a:endParaRPr>
                    </a:p>
                  </a:txBody>
                  <a:tcPr marL="11141" marR="11141" marT="3627" marB="3627" anchor="ctr"/>
                </a:tc>
                <a:tc>
                  <a:txBody>
                    <a:bodyPr/>
                    <a:lstStyle/>
                    <a:p>
                      <a:pPr marL="0" marR="0" algn="r">
                        <a:spcBef>
                          <a:spcPts val="0"/>
                        </a:spcBef>
                        <a:spcAft>
                          <a:spcPts val="0"/>
                        </a:spcAft>
                        <a:tabLst>
                          <a:tab pos="507365" algn="dec"/>
                        </a:tabLst>
                      </a:pPr>
                      <a:r>
                        <a:rPr lang="en-US" sz="1400">
                          <a:effectLst/>
                        </a:rPr>
                        <a:t>34,551</a:t>
                      </a:r>
                      <a:endParaRPr lang="en-US" sz="1400">
                        <a:effectLst/>
                        <a:latin typeface="Times New Roman" charset="0"/>
                        <a:ea typeface="Calibri" charset="0"/>
                        <a:cs typeface="Times New Roman" charset="0"/>
                      </a:endParaRPr>
                    </a:p>
                  </a:txBody>
                  <a:tcPr marL="11141" marR="11141" marT="3627" marB="3627" anchor="ctr"/>
                </a:tc>
                <a:tc>
                  <a:txBody>
                    <a:bodyPr/>
                    <a:lstStyle/>
                    <a:p>
                      <a:pPr marL="0" marR="0" algn="r">
                        <a:spcBef>
                          <a:spcPts val="0"/>
                        </a:spcBef>
                        <a:spcAft>
                          <a:spcPts val="0"/>
                        </a:spcAft>
                        <a:tabLst>
                          <a:tab pos="543560" algn="dec"/>
                        </a:tabLst>
                      </a:pPr>
                      <a:r>
                        <a:rPr lang="en-US" sz="1400">
                          <a:effectLst/>
                        </a:rPr>
                        <a:t>160,938</a:t>
                      </a:r>
                      <a:endParaRPr lang="en-US" sz="1400">
                        <a:effectLst/>
                        <a:latin typeface="Times New Roman" charset="0"/>
                        <a:ea typeface="Calibri" charset="0"/>
                        <a:cs typeface="Times New Roman" charset="0"/>
                      </a:endParaRPr>
                    </a:p>
                  </a:txBody>
                  <a:tcPr marL="11141" marR="11141" marT="3627" marB="3627" anchor="ctr"/>
                </a:tc>
                <a:tc>
                  <a:txBody>
                    <a:bodyPr/>
                    <a:lstStyle/>
                    <a:p>
                      <a:pPr marL="0" marR="0" algn="r">
                        <a:spcBef>
                          <a:spcPts val="0"/>
                        </a:spcBef>
                        <a:spcAft>
                          <a:spcPts val="0"/>
                        </a:spcAft>
                        <a:tabLst>
                          <a:tab pos="619760" algn="dec"/>
                        </a:tabLst>
                      </a:pPr>
                      <a:r>
                        <a:rPr lang="en-US" sz="1400">
                          <a:effectLst/>
                        </a:rPr>
                        <a:t>881,054</a:t>
                      </a:r>
                      <a:endParaRPr lang="en-US" sz="1400">
                        <a:effectLst/>
                        <a:latin typeface="Times New Roman" charset="0"/>
                        <a:ea typeface="Calibri" charset="0"/>
                        <a:cs typeface="Times New Roman" charset="0"/>
                      </a:endParaRPr>
                    </a:p>
                  </a:txBody>
                  <a:tcPr marL="11141" marR="11141" marT="3627" marB="3627" anchor="ctr"/>
                </a:tc>
                <a:extLst>
                  <a:ext uri="{0D108BD9-81ED-4DB2-BD59-A6C34878D82A}">
                    <a16:rowId xmlns:a16="http://schemas.microsoft.com/office/drawing/2014/main" val="10003"/>
                  </a:ext>
                </a:extLst>
              </a:tr>
              <a:tr h="421741">
                <a:tc>
                  <a:txBody>
                    <a:bodyPr/>
                    <a:lstStyle/>
                    <a:p>
                      <a:pPr marL="0" marR="0">
                        <a:spcBef>
                          <a:spcPts val="0"/>
                        </a:spcBef>
                        <a:spcAft>
                          <a:spcPts val="0"/>
                        </a:spcAft>
                      </a:pPr>
                      <a:r>
                        <a:rPr lang="en-US" sz="1400" dirty="0">
                          <a:effectLst/>
                        </a:rPr>
                        <a:t>2015 (N = 53)</a:t>
                      </a:r>
                      <a:endParaRPr lang="en-US" sz="1400" dirty="0">
                        <a:effectLst/>
                        <a:latin typeface="Times New Roman" charset="0"/>
                        <a:ea typeface="Calibri" charset="0"/>
                        <a:cs typeface="Times New Roman" charset="0"/>
                      </a:endParaRPr>
                    </a:p>
                  </a:txBody>
                  <a:tcPr marL="11141" marR="11141" marT="3627" marB="3627" anchor="ctr"/>
                </a:tc>
                <a:tc>
                  <a:txBody>
                    <a:bodyPr/>
                    <a:lstStyle/>
                    <a:p>
                      <a:pPr marL="0" marR="0" algn="r">
                        <a:spcBef>
                          <a:spcPts val="0"/>
                        </a:spcBef>
                        <a:spcAft>
                          <a:spcPts val="0"/>
                        </a:spcAft>
                        <a:tabLst>
                          <a:tab pos="725805" algn="dec"/>
                        </a:tabLst>
                      </a:pPr>
                      <a:r>
                        <a:rPr lang="en-US" sz="1400">
                          <a:effectLst/>
                        </a:rPr>
                        <a:t>8,852,961</a:t>
                      </a:r>
                      <a:endParaRPr lang="en-US" sz="1400">
                        <a:effectLst/>
                        <a:latin typeface="Times New Roman" charset="0"/>
                        <a:ea typeface="Calibri" charset="0"/>
                        <a:cs typeface="Times New Roman" charset="0"/>
                      </a:endParaRPr>
                    </a:p>
                  </a:txBody>
                  <a:tcPr marL="11141" marR="11141" marT="3627" marB="3627" anchor="ctr"/>
                </a:tc>
                <a:tc>
                  <a:txBody>
                    <a:bodyPr/>
                    <a:lstStyle/>
                    <a:p>
                      <a:pPr marL="0" marR="0" algn="r">
                        <a:spcBef>
                          <a:spcPts val="0"/>
                        </a:spcBef>
                        <a:spcAft>
                          <a:spcPts val="0"/>
                        </a:spcAft>
                        <a:tabLst>
                          <a:tab pos="507365" algn="dec"/>
                        </a:tabLst>
                      </a:pPr>
                      <a:r>
                        <a:rPr lang="en-US" sz="1400">
                          <a:effectLst/>
                        </a:rPr>
                        <a:t>35,412</a:t>
                      </a:r>
                      <a:endParaRPr lang="en-US" sz="1400">
                        <a:effectLst/>
                        <a:latin typeface="Times New Roman" charset="0"/>
                        <a:ea typeface="Calibri" charset="0"/>
                        <a:cs typeface="Times New Roman" charset="0"/>
                      </a:endParaRPr>
                    </a:p>
                  </a:txBody>
                  <a:tcPr marL="11141" marR="11141" marT="3627" marB="3627" anchor="ctr"/>
                </a:tc>
                <a:tc>
                  <a:txBody>
                    <a:bodyPr/>
                    <a:lstStyle/>
                    <a:p>
                      <a:pPr marL="0" marR="0" algn="r">
                        <a:spcBef>
                          <a:spcPts val="0"/>
                        </a:spcBef>
                        <a:spcAft>
                          <a:spcPts val="0"/>
                        </a:spcAft>
                        <a:tabLst>
                          <a:tab pos="543560" algn="dec"/>
                        </a:tabLst>
                      </a:pPr>
                      <a:r>
                        <a:rPr lang="en-US" sz="1400">
                          <a:effectLst/>
                        </a:rPr>
                        <a:t>167,037</a:t>
                      </a:r>
                      <a:endParaRPr lang="en-US" sz="1400">
                        <a:effectLst/>
                        <a:latin typeface="Times New Roman" charset="0"/>
                        <a:ea typeface="Calibri" charset="0"/>
                        <a:cs typeface="Times New Roman" charset="0"/>
                      </a:endParaRPr>
                    </a:p>
                  </a:txBody>
                  <a:tcPr marL="11141" marR="11141" marT="3627" marB="3627" anchor="ctr"/>
                </a:tc>
                <a:tc>
                  <a:txBody>
                    <a:bodyPr/>
                    <a:lstStyle/>
                    <a:p>
                      <a:pPr marL="0" marR="0" algn="r">
                        <a:spcBef>
                          <a:spcPts val="0"/>
                        </a:spcBef>
                        <a:spcAft>
                          <a:spcPts val="0"/>
                        </a:spcAft>
                        <a:tabLst>
                          <a:tab pos="619760" algn="dec"/>
                        </a:tabLst>
                      </a:pPr>
                      <a:r>
                        <a:rPr lang="en-US" sz="1400" dirty="0">
                          <a:effectLst/>
                        </a:rPr>
                        <a:t>908,404</a:t>
                      </a:r>
                    </a:p>
                  </a:txBody>
                  <a:tcPr marL="11141" marR="11141" marT="3627" marB="3627" anchor="ctr"/>
                </a:tc>
                <a:extLst>
                  <a:ext uri="{0D108BD9-81ED-4DB2-BD59-A6C34878D82A}">
                    <a16:rowId xmlns:a16="http://schemas.microsoft.com/office/drawing/2014/main" val="10004"/>
                  </a:ext>
                </a:extLst>
              </a:tr>
              <a:tr h="421741">
                <a:tc>
                  <a:txBody>
                    <a:bodyPr/>
                    <a:lstStyle/>
                    <a:p>
                      <a:pPr marL="0" marR="0">
                        <a:spcBef>
                          <a:spcPts val="0"/>
                        </a:spcBef>
                        <a:spcAft>
                          <a:spcPts val="0"/>
                        </a:spcAft>
                      </a:pPr>
                      <a:r>
                        <a:rPr lang="en-US" sz="1400" dirty="0">
                          <a:effectLst/>
                        </a:rPr>
                        <a:t>2016 (N = 53)</a:t>
                      </a:r>
                      <a:endParaRPr lang="en-US" sz="1400" dirty="0">
                        <a:effectLst/>
                        <a:latin typeface="+mn-lt"/>
                        <a:ea typeface="Calibri" charset="0"/>
                        <a:cs typeface="Times New Roman" charset="0"/>
                      </a:endParaRPr>
                    </a:p>
                  </a:txBody>
                  <a:tcPr marL="11141" marR="11141" marT="3627" marB="3627" anchor="ctr"/>
                </a:tc>
                <a:tc>
                  <a:txBody>
                    <a:bodyPr/>
                    <a:lstStyle/>
                    <a:p>
                      <a:pPr marL="0" marR="0" algn="r">
                        <a:spcBef>
                          <a:spcPts val="0"/>
                        </a:spcBef>
                        <a:spcAft>
                          <a:spcPts val="0"/>
                        </a:spcAft>
                        <a:tabLst>
                          <a:tab pos="725805" algn="dec"/>
                        </a:tabLst>
                      </a:pPr>
                      <a:r>
                        <a:rPr lang="en-US" sz="1400" dirty="0">
                          <a:effectLst/>
                        </a:rPr>
                        <a:t>10,328,336</a:t>
                      </a:r>
                      <a:endParaRPr lang="en-US" sz="1400" dirty="0">
                        <a:effectLst/>
                        <a:latin typeface="Arial" charset="0"/>
                        <a:ea typeface="Arial" charset="0"/>
                        <a:cs typeface="Arial" charset="0"/>
                      </a:endParaRPr>
                    </a:p>
                  </a:txBody>
                  <a:tcPr marL="11141" marR="11141" marT="3627" marB="3627" anchor="ctr"/>
                </a:tc>
                <a:tc>
                  <a:txBody>
                    <a:bodyPr/>
                    <a:lstStyle/>
                    <a:p>
                      <a:pPr marL="0" marR="0" algn="r">
                        <a:spcBef>
                          <a:spcPts val="0"/>
                        </a:spcBef>
                        <a:spcAft>
                          <a:spcPts val="0"/>
                        </a:spcAft>
                        <a:tabLst>
                          <a:tab pos="507365" algn="dec"/>
                        </a:tabLst>
                      </a:pPr>
                      <a:r>
                        <a:rPr lang="en-US" sz="1400" dirty="0">
                          <a:effectLst/>
                        </a:rPr>
                        <a:t>41,313</a:t>
                      </a:r>
                      <a:endParaRPr lang="en-US" sz="1400" dirty="0">
                        <a:effectLst/>
                        <a:latin typeface="+mn-lt"/>
                        <a:ea typeface="Calibri" charset="0"/>
                        <a:cs typeface="Times New Roman" charset="0"/>
                      </a:endParaRPr>
                    </a:p>
                  </a:txBody>
                  <a:tcPr marL="11141" marR="11141" marT="3627" marB="3627" anchor="ctr"/>
                </a:tc>
                <a:tc>
                  <a:txBody>
                    <a:bodyPr/>
                    <a:lstStyle/>
                    <a:p>
                      <a:pPr marL="0" marR="0" algn="r">
                        <a:spcBef>
                          <a:spcPts val="0"/>
                        </a:spcBef>
                        <a:spcAft>
                          <a:spcPts val="0"/>
                        </a:spcAft>
                        <a:tabLst>
                          <a:tab pos="543560" algn="dec"/>
                        </a:tabLst>
                      </a:pPr>
                      <a:r>
                        <a:rPr lang="en-US" sz="1400" dirty="0">
                          <a:effectLst/>
                        </a:rPr>
                        <a:t>194,874</a:t>
                      </a:r>
                      <a:endParaRPr lang="en-US" sz="1400" dirty="0">
                        <a:effectLst/>
                        <a:latin typeface="+mn-lt"/>
                        <a:ea typeface="Calibri" charset="0"/>
                        <a:cs typeface="Times New Roman" charset="0"/>
                      </a:endParaRPr>
                    </a:p>
                  </a:txBody>
                  <a:tcPr marL="11141" marR="11141" marT="3627" marB="3627" anchor="ctr"/>
                </a:tc>
                <a:tc>
                  <a:txBody>
                    <a:bodyPr/>
                    <a:lstStyle/>
                    <a:p>
                      <a:pPr marL="0" marR="0" algn="r">
                        <a:spcBef>
                          <a:spcPts val="0"/>
                        </a:spcBef>
                        <a:spcAft>
                          <a:spcPts val="0"/>
                        </a:spcAft>
                        <a:tabLst>
                          <a:tab pos="619760" algn="dec"/>
                        </a:tabLst>
                      </a:pPr>
                      <a:r>
                        <a:rPr lang="en-US" sz="1400" dirty="0">
                          <a:effectLst/>
                        </a:rPr>
                        <a:t>1,048,370</a:t>
                      </a:r>
                      <a:endParaRPr lang="en-US" sz="1400" dirty="0">
                        <a:effectLst/>
                        <a:latin typeface="+mn-lt"/>
                      </a:endParaRPr>
                    </a:p>
                  </a:txBody>
                  <a:tcPr marL="11141" marR="11141" marT="3627" marB="3627" anchor="ctr"/>
                </a:tc>
                <a:extLst>
                  <a:ext uri="{0D108BD9-81ED-4DB2-BD59-A6C34878D82A}">
                    <a16:rowId xmlns:a16="http://schemas.microsoft.com/office/drawing/2014/main" val="10005"/>
                  </a:ext>
                </a:extLst>
              </a:tr>
            </a:tbl>
          </a:graphicData>
        </a:graphic>
      </p:graphicFrame>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F8052CFF-C65C-4FCB-BC59-DD04CE4B6586}" type="slidenum">
              <a:rPr kumimoji="0" lang="uk-UA" sz="10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51</a:t>
            </a:fld>
            <a:endParaRPr kumimoji="0" lang="uk-UA" sz="10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8" name="Rectangle 2"/>
          <p:cNvSpPr>
            <a:spLocks noChangeArrowheads="1"/>
          </p:cNvSpPr>
          <p:nvPr/>
        </p:nvSpPr>
        <p:spPr bwMode="auto">
          <a:xfrm>
            <a:off x="533400" y="1295400"/>
            <a:ext cx="830938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x-none" altLang="x-none" sz="1800" b="0" i="0" u="none" strike="noStrike" kern="1200" cap="none" spc="0" normalizeH="0" baseline="0" noProof="0">
                <a:ln>
                  <a:noFill/>
                </a:ln>
                <a:solidFill>
                  <a:prstClr val="black"/>
                </a:solidFill>
                <a:effectLst/>
                <a:uLnTx/>
                <a:uFillTx/>
                <a:latin typeface="Arial" charset="0"/>
                <a:ea typeface="+mn-ea"/>
                <a:cs typeface="Arial" charset="0"/>
              </a:rPr>
              <a:t>Table 1. </a:t>
            </a:r>
            <a:r>
              <a:rPr kumimoji="0" lang="x-none" altLang="x-none" sz="1800" b="0" i="0" u="none" strike="noStrike" kern="1200" cap="none" spc="0" normalizeH="0" baseline="0" noProof="0" dirty="0">
                <a:ln>
                  <a:noFill/>
                </a:ln>
                <a:solidFill>
                  <a:prstClr val="black"/>
                </a:solidFill>
                <a:effectLst/>
                <a:uLnTx/>
                <a:uFillTx/>
                <a:latin typeface="Arial" charset="0"/>
                <a:ea typeface="+mn-ea"/>
                <a:cs typeface="Arial" charset="0"/>
              </a:rPr>
              <a:t>Federal Appropriation and State Awards by Federal Fiscal Year</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x-none" altLang="x-none" sz="1800" b="0" i="0" u="none" strike="noStrike" kern="1200" cap="none" spc="0" normalizeH="0" baseline="0" noProof="0" dirty="0">
              <a:ln>
                <a:noFill/>
              </a:ln>
              <a:solidFill>
                <a:prstClr val="black"/>
              </a:solidFill>
              <a:effectLst/>
              <a:uLnTx/>
              <a:uFillTx/>
              <a:latin typeface="Arial" charset="0"/>
              <a:ea typeface="+mn-ea"/>
              <a:cs typeface="Arial" charset="0"/>
            </a:endParaRPr>
          </a:p>
        </p:txBody>
      </p:sp>
      <p:sp>
        <p:nvSpPr>
          <p:cNvPr id="9" name="TextBox 8"/>
          <p:cNvSpPr txBox="1"/>
          <p:nvPr/>
        </p:nvSpPr>
        <p:spPr>
          <a:xfrm>
            <a:off x="304799" y="4191000"/>
            <a:ext cx="7086600" cy="1892826"/>
          </a:xfrm>
          <a:prstGeom prst="rect">
            <a:avLst/>
          </a:prstGeom>
          <a:noFill/>
        </p:spPr>
        <p:txBody>
          <a:bodyPr wrap="square" rtlCol="0">
            <a:spAutoFit/>
          </a:bodyPr>
          <a:lstStyle/>
          <a:p>
            <a:pPr marL="285750" marR="0" lvl="0" indent="-285750" algn="l" defTabSz="914400" rtl="0" eaLnBrk="1" fontAlgn="base" latinLnBrk="0" hangingPunct="1">
              <a:lnSpc>
                <a:spcPct val="100000"/>
              </a:lnSpc>
              <a:spcBef>
                <a:spcPct val="0"/>
              </a:spcBef>
              <a:spcAft>
                <a:spcPct val="0"/>
              </a:spcAft>
              <a:buClr>
                <a:srgbClr val="632423"/>
              </a:buClr>
              <a:buSzTx/>
              <a:buFont typeface="Wingdings" charset="2"/>
              <a:buChar char="§"/>
              <a:tabLst/>
              <a:defRPr/>
            </a:pPr>
            <a:r>
              <a:rPr kumimoji="0" lang="en-US" sz="1300" b="0" i="0" u="none" strike="noStrike" kern="1200" cap="none" spc="0" normalizeH="0" baseline="0" noProof="0" dirty="0">
                <a:ln>
                  <a:noFill/>
                </a:ln>
                <a:solidFill>
                  <a:prstClr val="black"/>
                </a:solidFill>
                <a:effectLst/>
                <a:uLnTx/>
                <a:uFillTx/>
                <a:latin typeface="Arial" charset="0"/>
                <a:ea typeface="+mn-ea"/>
                <a:cs typeface="Arial" charset="0"/>
              </a:rPr>
              <a:t>Fiscal appropriations ranged form a low of $8.6 million to a high of $10.5 million.</a:t>
            </a:r>
          </a:p>
          <a:p>
            <a:pPr marL="285750" marR="0" lvl="0" indent="-285750" algn="l" defTabSz="914400" rtl="0" eaLnBrk="1" fontAlgn="base" latinLnBrk="0" hangingPunct="1">
              <a:lnSpc>
                <a:spcPct val="100000"/>
              </a:lnSpc>
              <a:spcBef>
                <a:spcPct val="0"/>
              </a:spcBef>
              <a:spcAft>
                <a:spcPct val="0"/>
              </a:spcAft>
              <a:buClr>
                <a:srgbClr val="632423"/>
              </a:buClr>
              <a:buSzTx/>
              <a:buFont typeface="Wingdings" charset="2"/>
              <a:buChar char="§"/>
              <a:tabLst/>
              <a:defRPr/>
            </a:pPr>
            <a:r>
              <a:rPr kumimoji="0" lang="en-US" sz="1300" b="0" i="0" u="none" strike="noStrike" kern="1200" cap="none" spc="0" normalizeH="0" baseline="0" noProof="0" dirty="0">
                <a:ln>
                  <a:noFill/>
                </a:ln>
                <a:solidFill>
                  <a:prstClr val="black"/>
                </a:solidFill>
                <a:effectLst/>
                <a:uLnTx/>
                <a:uFillTx/>
                <a:latin typeface="Arial" charset="0"/>
                <a:ea typeface="+mn-ea"/>
                <a:cs typeface="Arial" charset="0"/>
              </a:rPr>
              <a:t>Average state appropriations ranged from a minimum of $34,551 to a high of just over $1.1 million.  </a:t>
            </a:r>
          </a:p>
          <a:p>
            <a:pPr marL="285750" marR="0" lvl="0" indent="-285750" algn="l" defTabSz="914400" rtl="0" eaLnBrk="1" fontAlgn="base" latinLnBrk="0" hangingPunct="1">
              <a:lnSpc>
                <a:spcPct val="100000"/>
              </a:lnSpc>
              <a:spcBef>
                <a:spcPct val="0"/>
              </a:spcBef>
              <a:spcAft>
                <a:spcPct val="0"/>
              </a:spcAft>
              <a:buClr>
                <a:srgbClr val="632423"/>
              </a:buClr>
              <a:buSzTx/>
              <a:buFont typeface="Wingdings" charset="2"/>
              <a:buChar char="§"/>
              <a:tabLst/>
              <a:defRPr/>
            </a:pPr>
            <a:r>
              <a:rPr kumimoji="0" lang="en-US" sz="1300" b="0" i="0" u="none" strike="noStrike" kern="1200" cap="none" spc="0" normalizeH="0" baseline="0" noProof="0" dirty="0">
                <a:ln>
                  <a:noFill/>
                </a:ln>
                <a:solidFill>
                  <a:prstClr val="black"/>
                </a:solidFill>
                <a:effectLst/>
                <a:uLnTx/>
                <a:uFillTx/>
                <a:latin typeface="Arial" charset="0"/>
                <a:ea typeface="+mn-ea"/>
                <a:cs typeface="Arial" charset="0"/>
              </a:rPr>
              <a:t>The allocations are based on a formula that provides each State and Territory with a base amount, plus an allocation in proportion to the ratio that its prison population bears to the total prison population of all States and Territories. The prison population includes all inmates under the jurisdiction of the State or Territory for whom the State has legal authority and responsibility. </a:t>
            </a:r>
            <a:br>
              <a:rPr kumimoji="0" lang="en-US" sz="1300" b="0" i="0" u="none" strike="noStrike" kern="1200" cap="none" spc="0" normalizeH="0" baseline="0" noProof="0" dirty="0">
                <a:ln>
                  <a:noFill/>
                </a:ln>
                <a:solidFill>
                  <a:prstClr val="black"/>
                </a:solidFill>
                <a:effectLst/>
                <a:uLnTx/>
                <a:uFillTx/>
                <a:latin typeface="Arial" charset="0"/>
                <a:ea typeface="+mn-ea"/>
                <a:cs typeface="Arial" charset="0"/>
              </a:rPr>
            </a:br>
            <a:r>
              <a:rPr kumimoji="0" lang="en-US" sz="1300" b="0" i="0" u="none" strike="noStrike" kern="1200" cap="none" spc="0" normalizeH="0" baseline="0" noProof="0" dirty="0">
                <a:ln>
                  <a:noFill/>
                </a:ln>
                <a:solidFill>
                  <a:prstClr val="black"/>
                </a:solidFill>
                <a:effectLst/>
                <a:uLnTx/>
                <a:uFillTx/>
                <a:latin typeface="Arial" charset="0"/>
                <a:ea typeface="+mn-ea"/>
                <a:cs typeface="Arial" charset="0"/>
              </a:rPr>
              <a:t>[</a:t>
            </a:r>
            <a:r>
              <a:rPr kumimoji="0" lang="en-US" sz="1300" b="0" i="0" u="none" strike="noStrike" kern="1200" cap="none" spc="0" normalizeH="0" baseline="0" noProof="0" dirty="0">
                <a:ln>
                  <a:noFill/>
                </a:ln>
                <a:solidFill>
                  <a:prstClr val="black"/>
                </a:solidFill>
                <a:effectLst/>
                <a:uLnTx/>
                <a:uFillTx/>
                <a:latin typeface="Arial" charset="0"/>
                <a:ea typeface="+mn-ea"/>
                <a:cs typeface="Arial" charset="0"/>
                <a:hlinkClick r:id="rId3"/>
              </a:rPr>
              <a:t>https://www.bja.gov/Funding/16RSATAllocations.pdf</a:t>
            </a:r>
            <a:r>
              <a:rPr kumimoji="0" lang="en-US" sz="1300" b="0" i="0" u="none" strike="noStrike" kern="1200" cap="none" spc="0" normalizeH="0" baseline="0" noProof="0" dirty="0">
                <a:ln>
                  <a:noFill/>
                </a:ln>
                <a:solidFill>
                  <a:prstClr val="black"/>
                </a:solidFill>
                <a:effectLst/>
                <a:uLnTx/>
                <a:uFillTx/>
                <a:latin typeface="Arial" charset="0"/>
                <a:ea typeface="+mn-ea"/>
                <a:cs typeface="Arial" charset="0"/>
              </a:rPr>
              <a:t>] </a:t>
            </a:r>
          </a:p>
        </p:txBody>
      </p:sp>
    </p:spTree>
    <p:extLst>
      <p:ext uri="{BB962C8B-B14F-4D97-AF65-F5344CB8AC3E}">
        <p14:creationId xmlns:p14="http://schemas.microsoft.com/office/powerpoint/2010/main" val="198832134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RSAT Programs</a:t>
            </a:r>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F8052CFF-C65C-4FCB-BC59-DD04CE4B6586}" type="slidenum">
              <a:rPr kumimoji="0" lang="uk-UA" sz="10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52</a:t>
            </a:fld>
            <a:endParaRPr kumimoji="0" lang="uk-UA" sz="10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5" name="Rectangle 2"/>
          <p:cNvSpPr>
            <a:spLocks noChangeArrowheads="1"/>
          </p:cNvSpPr>
          <p:nvPr/>
        </p:nvSpPr>
        <p:spPr bwMode="auto">
          <a:xfrm>
            <a:off x="304800" y="1029385"/>
            <a:ext cx="788350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x-none" altLang="x-none" sz="1800" b="0" i="0" u="none" strike="noStrike" kern="1200" cap="none" spc="0" normalizeH="0" baseline="0" noProof="0" dirty="0">
                <a:ln>
                  <a:noFill/>
                </a:ln>
                <a:solidFill>
                  <a:prstClr val="black"/>
                </a:solidFill>
                <a:effectLst/>
                <a:uLnTx/>
                <a:uFillTx/>
                <a:latin typeface="Arial" charset="0"/>
                <a:ea typeface="+mn-ea"/>
                <a:cs typeface="Arial" charset="0"/>
              </a:rPr>
              <a:t>Figure 1. Map of BJA-Funded RSAT Programs: October 2015–March 2016</a:t>
            </a:r>
            <a:endParaRPr kumimoji="0" lang="x-none" altLang="x-none" sz="1800" b="1" i="0" u="none" strike="noStrike" kern="1200" cap="none" spc="0" normalizeH="0" baseline="-2147483648" noProof="0" dirty="0">
              <a:ln>
                <a:noFill/>
              </a:ln>
              <a:solidFill>
                <a:prstClr val="black"/>
              </a:solidFill>
              <a:effectLst/>
              <a:uLnTx/>
              <a:uFillTx/>
              <a:latin typeface="Arial" charset="0"/>
              <a:ea typeface="+mn-ea"/>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x-none" altLang="x-none" sz="1800" b="0" i="0" u="none" strike="noStrike" kern="1200" cap="none" spc="0" normalizeH="0" baseline="0" noProof="0" dirty="0">
              <a:ln>
                <a:noFill/>
              </a:ln>
              <a:solidFill>
                <a:prstClr val="black"/>
              </a:solidFill>
              <a:effectLst/>
              <a:uLnTx/>
              <a:uFillTx/>
              <a:latin typeface="Arial" charset="0"/>
              <a:ea typeface="+mn-ea"/>
              <a:cs typeface="Arial" charset="0"/>
            </a:endParaRPr>
          </a:p>
        </p:txBody>
      </p:sp>
      <p:pic>
        <p:nvPicPr>
          <p:cNvPr id="2049" name="Picture 12"/>
          <p:cNvPicPr>
            <a:picLocks noChangeAspect="1" noChangeArrowheads="1"/>
          </p:cNvPicPr>
          <p:nvPr/>
        </p:nvPicPr>
        <p:blipFill>
          <a:blip r:embed="rId3">
            <a:extLst>
              <a:ext uri="{28A0092B-C50C-407E-A947-70E740481C1C}">
                <a14:useLocalDpi xmlns:a14="http://schemas.microsoft.com/office/drawing/2010/main" val="0"/>
              </a:ext>
            </a:extLst>
          </a:blip>
          <a:srcRect l="984" b="2843"/>
          <a:stretch>
            <a:fillRect/>
          </a:stretch>
        </p:blipFill>
        <p:spPr bwMode="auto">
          <a:xfrm>
            <a:off x="1541452" y="1380498"/>
            <a:ext cx="5410200" cy="405429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1066800" y="545303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br>
              <a:rPr kumimoji="0" lang="x-none" altLang="x-none" sz="1800" b="0" i="0" u="none" strike="noStrike" kern="1200" cap="none" spc="0" normalizeH="0" baseline="0" noProof="0">
                <a:ln>
                  <a:noFill/>
                </a:ln>
                <a:solidFill>
                  <a:prstClr val="black"/>
                </a:solidFill>
                <a:effectLst/>
                <a:uLnTx/>
                <a:uFillTx/>
                <a:latin typeface="Arial" charset="0"/>
                <a:ea typeface="+mn-ea"/>
                <a:cs typeface="Arial" charset="0"/>
              </a:rPr>
            </a:br>
            <a:endParaRPr kumimoji="0" lang="x-none" altLang="x-none"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7" name="Rectangle 4"/>
          <p:cNvSpPr>
            <a:spLocks noChangeArrowheads="1"/>
          </p:cNvSpPr>
          <p:nvPr/>
        </p:nvSpPr>
        <p:spPr bwMode="auto">
          <a:xfrm>
            <a:off x="381000" y="5478462"/>
            <a:ext cx="3017838" cy="7938"/>
          </a:xfrm>
          <a:prstGeom prst="rect">
            <a:avLst/>
          </a:prstGeom>
          <a:solidFill>
            <a:srgbClr val="000000"/>
          </a:solidFill>
          <a:ln w="9525">
            <a:solidFill>
              <a:schemeClr val="tx1"/>
            </a:solidFill>
            <a:prstDash val="solid"/>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8" name="Rectangle 5"/>
          <p:cNvSpPr>
            <a:spLocks noChangeArrowheads="1"/>
          </p:cNvSpPr>
          <p:nvPr/>
        </p:nvSpPr>
        <p:spPr bwMode="auto">
          <a:xfrm>
            <a:off x="304800" y="5453033"/>
            <a:ext cx="503695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x-none" altLang="x-none" sz="1000" b="0" i="0" u="none" strike="noStrike" kern="1200" cap="none" spc="0" normalizeH="0" baseline="0" noProof="0" dirty="0">
                <a:ln>
                  <a:noFill/>
                </a:ln>
                <a:solidFill>
                  <a:prstClr val="black"/>
                </a:solidFill>
                <a:effectLst/>
                <a:uLnTx/>
                <a:uFillTx/>
                <a:latin typeface="Arial" charset="0"/>
                <a:ea typeface="+mn-ea"/>
                <a:cs typeface="Arial" charset="0"/>
                <a:hlinkClick r:id="rId4"/>
              </a:rPr>
              <a:t>[</a:t>
            </a:r>
            <a:r>
              <a:rPr kumimoji="0" lang="x-none" altLang="x-none" sz="1000" b="0" i="0" u="none" strike="noStrike" kern="1200" cap="none" spc="0" normalizeH="0" baseline="0" noProof="0" dirty="0" bmk="">
                <a:ln>
                  <a:noFill/>
                </a:ln>
                <a:solidFill>
                  <a:prstClr val="black"/>
                </a:solidFill>
                <a:effectLst/>
                <a:uLnTx/>
                <a:uFillTx/>
                <a:latin typeface="Arial" charset="0"/>
                <a:ea typeface="+mn-ea"/>
                <a:cs typeface="Arial" charset="0"/>
                <a:hlinkClick r:id="rId4"/>
              </a:rPr>
              <a:t>1]</a:t>
            </a:r>
            <a:r>
              <a:rPr kumimoji="0" lang="x-none" altLang="x-none" sz="1000" b="0" i="0" u="none" strike="noStrike" kern="1200" cap="none" spc="0" normalizeH="0" baseline="0" noProof="0" dirty="0" bmk="">
                <a:ln>
                  <a:noFill/>
                </a:ln>
                <a:solidFill>
                  <a:prstClr val="black"/>
                </a:solidFill>
                <a:effectLst/>
                <a:uLnTx/>
                <a:uFillTx/>
                <a:latin typeface="Arial" charset="0"/>
                <a:ea typeface="+mn-ea"/>
                <a:cs typeface="Arial" charset="0"/>
              </a:rPr>
              <a:t> The U.S. territories of Guam and American Samoa are not included in this map.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x-none" altLang="x-none" sz="1000" b="0" i="0" u="none" strike="noStrike" kern="1200" cap="none" spc="0" normalizeH="0" baseline="0" noProof="0" dirty="0" bmk="">
                <a:ln>
                  <a:noFill/>
                </a:ln>
                <a:solidFill>
                  <a:prstClr val="black"/>
                </a:solidFill>
                <a:effectLst/>
                <a:uLnTx/>
                <a:uFillTx/>
                <a:latin typeface="Arial" charset="0"/>
                <a:ea typeface="+mn-ea"/>
                <a:cs typeface="Arial" charset="0"/>
                <a:hlinkClick r:id="rId5"/>
              </a:rPr>
              <a:t>[2]</a:t>
            </a:r>
            <a:r>
              <a:rPr kumimoji="0" lang="x-none" altLang="x-none" sz="1000" b="0" i="0" u="none" strike="noStrike" kern="1200" cap="none" spc="0" normalizeH="0" baseline="0" noProof="0" dirty="0">
                <a:ln>
                  <a:noFill/>
                </a:ln>
                <a:solidFill>
                  <a:prstClr val="black"/>
                </a:solidFill>
                <a:effectLst/>
                <a:uLnTx/>
                <a:uFillTx/>
                <a:latin typeface="Arial" charset="0"/>
                <a:ea typeface="+mn-ea"/>
                <a:cs typeface="Arial" charset="0"/>
              </a:rPr>
              <a:t> </a:t>
            </a:r>
            <a:r>
              <a:rPr kumimoji="0" lang="en-US" altLang="x-none" sz="1000" b="0" i="0" u="none" strike="noStrike" kern="1200" cap="none" spc="0" normalizeH="0" baseline="0" noProof="0" dirty="0">
                <a:ln>
                  <a:noFill/>
                </a:ln>
                <a:solidFill>
                  <a:prstClr val="black"/>
                </a:solidFill>
                <a:effectLst/>
                <a:uLnTx/>
                <a:uFillTx/>
                <a:latin typeface="Arial" charset="0"/>
                <a:ea typeface="+mn-ea"/>
                <a:cs typeface="Arial" charset="0"/>
              </a:rPr>
              <a:t>Not all s</a:t>
            </a:r>
            <a:r>
              <a:rPr kumimoji="0" lang="x-none" altLang="x-none" sz="1000" b="0" i="0" u="none" strike="noStrike" kern="1200" cap="none" spc="0" normalizeH="0" baseline="0" noProof="0" dirty="0">
                <a:ln>
                  <a:noFill/>
                </a:ln>
                <a:solidFill>
                  <a:prstClr val="black"/>
                </a:solidFill>
                <a:effectLst/>
                <a:uLnTx/>
                <a:uFillTx/>
                <a:latin typeface="Arial" charset="0"/>
                <a:ea typeface="+mn-ea"/>
                <a:cs typeface="Arial" charset="0"/>
              </a:rPr>
              <a:t>ubawards are not included due to limited available geographic information. </a:t>
            </a:r>
          </a:p>
        </p:txBody>
      </p:sp>
    </p:spTree>
    <p:extLst>
      <p:ext uri="{BB962C8B-B14F-4D97-AF65-F5344CB8AC3E}">
        <p14:creationId xmlns:p14="http://schemas.microsoft.com/office/powerpoint/2010/main" val="127998395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BJA and Matching Funds Spent</a:t>
            </a:r>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F8052CFF-C65C-4FCB-BC59-DD04CE4B6586}" type="slidenum">
              <a:rPr kumimoji="0" lang="uk-UA" sz="10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53</a:t>
            </a:fld>
            <a:endParaRPr kumimoji="0" lang="uk-UA" sz="10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5" name="Rectangle 2"/>
          <p:cNvSpPr>
            <a:spLocks noChangeArrowheads="1"/>
          </p:cNvSpPr>
          <p:nvPr/>
        </p:nvSpPr>
        <p:spPr bwMode="auto">
          <a:xfrm>
            <a:off x="228600" y="1260535"/>
            <a:ext cx="790312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x-none" altLang="x-none" sz="1600" b="1" i="0" u="none" strike="noStrike" kern="1200" cap="none" spc="0" normalizeH="0" baseline="0" noProof="0" dirty="0">
                <a:ln>
                  <a:noFill/>
                </a:ln>
                <a:solidFill>
                  <a:prstClr val="black"/>
                </a:solidFill>
                <a:effectLst/>
                <a:uLnTx/>
                <a:uFillTx/>
                <a:latin typeface="Arial" charset="0"/>
                <a:ea typeface="+mn-ea"/>
                <a:cs typeface="Arial" charset="0"/>
              </a:rPr>
              <a:t>Figure 2. Federal and Nonfederal Matching Funds Spent by Expense Category: </a:t>
            </a:r>
            <a:br>
              <a:rPr kumimoji="0" lang="x-none" altLang="x-none" sz="1600" b="1" i="0" u="none" strike="noStrike" kern="1200" cap="none" spc="0" normalizeH="0" baseline="0" noProof="0" dirty="0">
                <a:ln>
                  <a:noFill/>
                </a:ln>
                <a:solidFill>
                  <a:prstClr val="black"/>
                </a:solidFill>
                <a:effectLst/>
                <a:uLnTx/>
                <a:uFillTx/>
                <a:latin typeface="Arial" charset="0"/>
                <a:ea typeface="+mn-ea"/>
                <a:cs typeface="Arial" charset="0"/>
              </a:rPr>
            </a:br>
            <a:r>
              <a:rPr kumimoji="0" lang="x-none" altLang="x-none" sz="1600" b="1" i="0" u="none" strike="noStrike" kern="1200" cap="none" spc="0" normalizeH="0" baseline="0" noProof="0" dirty="0">
                <a:ln>
                  <a:noFill/>
                </a:ln>
                <a:solidFill>
                  <a:prstClr val="black"/>
                </a:solidFill>
                <a:effectLst/>
                <a:uLnTx/>
                <a:uFillTx/>
                <a:latin typeface="Arial" charset="0"/>
                <a:ea typeface="+mn-ea"/>
                <a:cs typeface="Arial" charset="0"/>
              </a:rPr>
              <a:t>October 2015–March 2016 </a:t>
            </a:r>
          </a:p>
        </p:txBody>
      </p:sp>
      <p:graphicFrame>
        <p:nvGraphicFramePr>
          <p:cNvPr id="6" name="Chart 5"/>
          <p:cNvGraphicFramePr/>
          <p:nvPr>
            <p:extLst/>
          </p:nvPr>
        </p:nvGraphicFramePr>
        <p:xfrm>
          <a:off x="609600" y="1845310"/>
          <a:ext cx="4191000" cy="2786380"/>
        </p:xfrm>
        <a:graphic>
          <a:graphicData uri="http://schemas.openxmlformats.org/drawingml/2006/chart">
            <c:chart xmlns:c="http://schemas.openxmlformats.org/drawingml/2006/chart" xmlns:r="http://schemas.openxmlformats.org/officeDocument/2006/relationships" r:id="rId2"/>
          </a:graphicData>
        </a:graphic>
      </p:graphicFrame>
      <p:sp>
        <p:nvSpPr>
          <p:cNvPr id="7" name="Rectangle 3"/>
          <p:cNvSpPr>
            <a:spLocks noChangeArrowheads="1"/>
          </p:cNvSpPr>
          <p:nvPr/>
        </p:nvSpPr>
        <p:spPr bwMode="auto">
          <a:xfrm>
            <a:off x="0" y="32385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8" name="Rectangle 7"/>
          <p:cNvSpPr/>
          <p:nvPr/>
        </p:nvSpPr>
        <p:spPr>
          <a:xfrm>
            <a:off x="419099" y="4547552"/>
            <a:ext cx="7257373" cy="1477328"/>
          </a:xfrm>
          <a:prstGeom prst="rect">
            <a:avLst/>
          </a:prstGeom>
        </p:spPr>
        <p:txBody>
          <a:bodyPr wrap="square">
            <a:spAutoFit/>
          </a:bodyPr>
          <a:lstStyle/>
          <a:p>
            <a:pPr marL="285750" marR="0" lvl="0" indent="-285750" algn="l" defTabSz="914400" rtl="0" eaLnBrk="1" fontAlgn="base" latinLnBrk="0" hangingPunct="1">
              <a:lnSpc>
                <a:spcPct val="100000"/>
              </a:lnSpc>
              <a:spcBef>
                <a:spcPct val="0"/>
              </a:spcBef>
              <a:spcAft>
                <a:spcPct val="0"/>
              </a:spcAft>
              <a:buClr>
                <a:srgbClr val="632423"/>
              </a:buClr>
              <a:buSzTx/>
              <a:buFont typeface="Wingdings" charset="2"/>
              <a:buChar char="§"/>
              <a:tabLst/>
              <a:defRPr/>
            </a:pPr>
            <a:r>
              <a:rPr kumimoji="0" lang="en-US" sz="1800" b="0" i="0" u="none" strike="noStrike" kern="1200" cap="none" spc="0" normalizeH="0" baseline="0" noProof="0" dirty="0">
                <a:ln>
                  <a:noFill/>
                </a:ln>
                <a:solidFill>
                  <a:prstClr val="black"/>
                </a:solidFill>
                <a:effectLst/>
                <a:uLnTx/>
                <a:uFillTx/>
                <a:latin typeface="Arial" charset="0"/>
                <a:ea typeface="+mn-ea"/>
                <a:cs typeface="Arial" charset="0"/>
              </a:rPr>
              <a:t>Of the $9.9 million spent during October 2015-March 2015:</a:t>
            </a:r>
          </a:p>
          <a:p>
            <a:pPr marL="742950" marR="0" lvl="1" indent="-285750" algn="l" defTabSz="914400" rtl="0" eaLnBrk="1" fontAlgn="base" latinLnBrk="0" hangingPunct="1">
              <a:lnSpc>
                <a:spcPct val="100000"/>
              </a:lnSpc>
              <a:spcBef>
                <a:spcPct val="0"/>
              </a:spcBef>
              <a:spcAft>
                <a:spcPct val="0"/>
              </a:spcAft>
              <a:buClr>
                <a:srgbClr val="632423"/>
              </a:buClr>
              <a:buSzTx/>
              <a:buFont typeface="Wingdings" charset="2"/>
              <a:buChar char="§"/>
              <a:tabLst/>
              <a:defRPr/>
            </a:pPr>
            <a:r>
              <a:rPr kumimoji="0" lang="en-US" sz="1800" b="0" i="0" u="none" strike="noStrike" kern="1200" cap="none" spc="0" normalizeH="0" baseline="0" noProof="0" dirty="0">
                <a:ln>
                  <a:noFill/>
                </a:ln>
                <a:solidFill>
                  <a:prstClr val="black"/>
                </a:solidFill>
                <a:effectLst/>
                <a:uLnTx/>
                <a:uFillTx/>
                <a:latin typeface="Arial" charset="0"/>
                <a:ea typeface="+mn-ea"/>
                <a:cs typeface="Arial" charset="0"/>
              </a:rPr>
              <a:t>48% went to personnel and fringe benefits</a:t>
            </a:r>
          </a:p>
          <a:p>
            <a:pPr marL="742950" marR="0" lvl="1" indent="-285750" algn="l" defTabSz="914400" rtl="0" eaLnBrk="1" fontAlgn="base" latinLnBrk="0" hangingPunct="1">
              <a:lnSpc>
                <a:spcPct val="100000"/>
              </a:lnSpc>
              <a:spcBef>
                <a:spcPct val="0"/>
              </a:spcBef>
              <a:spcAft>
                <a:spcPct val="0"/>
              </a:spcAft>
              <a:buClr>
                <a:srgbClr val="632423"/>
              </a:buClr>
              <a:buSzTx/>
              <a:buFont typeface="Wingdings" charset="2"/>
              <a:buChar char="§"/>
              <a:tabLst/>
              <a:defRPr/>
            </a:pPr>
            <a:r>
              <a:rPr kumimoji="0" lang="en-US" sz="1800" b="0" i="0" u="none" strike="noStrike" kern="1200" cap="none" spc="0" normalizeH="0" baseline="0" noProof="0" dirty="0">
                <a:ln>
                  <a:noFill/>
                </a:ln>
                <a:solidFill>
                  <a:prstClr val="black"/>
                </a:solidFill>
                <a:effectLst/>
                <a:uLnTx/>
                <a:uFillTx/>
                <a:latin typeface="Arial" charset="0"/>
                <a:ea typeface="+mn-ea"/>
                <a:cs typeface="Arial" charset="0"/>
              </a:rPr>
              <a:t>43% went to contracts, which include contracted services for treatment, housing, and employment services if not conducted in-house</a:t>
            </a:r>
          </a:p>
        </p:txBody>
      </p:sp>
    </p:spTree>
    <p:extLst>
      <p:ext uri="{BB962C8B-B14F-4D97-AF65-F5344CB8AC3E}">
        <p14:creationId xmlns:p14="http://schemas.microsoft.com/office/powerpoint/2010/main" val="175815455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Participant Key Measures</a:t>
            </a:r>
          </a:p>
        </p:txBody>
      </p:sp>
      <p:sp>
        <p:nvSpPr>
          <p:cNvPr id="3" name="Content Placeholder 2"/>
          <p:cNvSpPr>
            <a:spLocks noGrp="1"/>
          </p:cNvSpPr>
          <p:nvPr>
            <p:ph idx="1"/>
          </p:nvPr>
        </p:nvSpPr>
        <p:spPr>
          <a:xfrm>
            <a:off x="742950" y="1581150"/>
            <a:ext cx="7620000" cy="2195473"/>
          </a:xfrm>
        </p:spPr>
        <p:txBody>
          <a:bodyPr/>
          <a:lstStyle/>
          <a:p>
            <a:pPr marL="0" indent="0">
              <a:buNone/>
            </a:pPr>
            <a:r>
              <a:rPr lang="en-US" dirty="0"/>
              <a:t>In October 2015 and March 2016</a:t>
            </a:r>
          </a:p>
          <a:p>
            <a:r>
              <a:rPr lang="en-US" dirty="0"/>
              <a:t>Enrollment on any given day is:</a:t>
            </a:r>
          </a:p>
          <a:p>
            <a:pPr lvl="1"/>
            <a:r>
              <a:rPr lang="en-US" dirty="0"/>
              <a:t>Prison programs: 7,000-8,000 participants</a:t>
            </a:r>
          </a:p>
          <a:p>
            <a:pPr lvl="1"/>
            <a:r>
              <a:rPr lang="en-US" dirty="0"/>
              <a:t>Jail programs: about 2,800 participants</a:t>
            </a:r>
          </a:p>
          <a:p>
            <a:pPr lvl="1"/>
            <a:r>
              <a:rPr lang="en-US" dirty="0"/>
              <a:t>Juvenile programs: 450-600 participants</a:t>
            </a:r>
          </a:p>
          <a:p>
            <a:pPr lvl="1"/>
            <a:r>
              <a:rPr lang="en-US" dirty="0"/>
              <a:t>Aftercare programs: 330-680 participants</a:t>
            </a:r>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F8052CFF-C65C-4FCB-BC59-DD04CE4B6586}" type="slidenum">
              <a:rPr kumimoji="0" lang="uk-UA" sz="10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54</a:t>
            </a:fld>
            <a:endParaRPr kumimoji="0" lang="uk-UA" sz="10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51684434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Program Completion Rates: Prison, Jail, and Juvenile Programs</a:t>
            </a:r>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F8052CFF-C65C-4FCB-BC59-DD04CE4B6586}" type="slidenum">
              <a:rPr kumimoji="0" lang="uk-UA" sz="10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55</a:t>
            </a:fld>
            <a:endParaRPr kumimoji="0" lang="uk-UA" sz="10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5" name="Rectangle 2"/>
          <p:cNvSpPr>
            <a:spLocks noChangeArrowheads="1"/>
          </p:cNvSpPr>
          <p:nvPr/>
        </p:nvSpPr>
        <p:spPr bwMode="auto">
          <a:xfrm>
            <a:off x="152400" y="1093113"/>
            <a:ext cx="8382000"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x-none" altLang="x-none" sz="1600" b="0" i="0" u="none" strike="noStrike" kern="1200" cap="none" spc="0" normalizeH="0" baseline="0" noProof="0" dirty="0">
                <a:ln>
                  <a:noFill/>
                </a:ln>
                <a:solidFill>
                  <a:prstClr val="black"/>
                </a:solidFill>
                <a:effectLst/>
                <a:uLnTx/>
                <a:uFillTx/>
                <a:latin typeface="Arial" charset="0"/>
                <a:ea typeface="+mn-ea"/>
                <a:cs typeface="Arial" charset="0"/>
              </a:rPr>
              <a:t>Figure </a:t>
            </a:r>
            <a:r>
              <a:rPr kumimoji="0" lang="en-US" altLang="x-none" sz="1600" b="0" i="0" u="none" strike="noStrike" kern="1200" cap="none" spc="0" normalizeH="0" baseline="0" noProof="0" dirty="0">
                <a:ln>
                  <a:noFill/>
                </a:ln>
                <a:solidFill>
                  <a:prstClr val="black"/>
                </a:solidFill>
                <a:effectLst/>
                <a:uLnTx/>
                <a:uFillTx/>
                <a:latin typeface="Arial" charset="0"/>
                <a:ea typeface="+mn-ea"/>
                <a:cs typeface="Arial" charset="0"/>
              </a:rPr>
              <a:t>3</a:t>
            </a:r>
            <a:r>
              <a:rPr kumimoji="0" lang="x-none" altLang="x-none" sz="1600" b="0" i="0" u="none" strike="noStrike" kern="1200" cap="none" spc="0" normalizeH="0" baseline="0" noProof="0" dirty="0">
                <a:ln>
                  <a:noFill/>
                </a:ln>
                <a:solidFill>
                  <a:prstClr val="black"/>
                </a:solidFill>
                <a:effectLst/>
                <a:uLnTx/>
                <a:uFillTx/>
                <a:latin typeface="Arial" charset="0"/>
                <a:ea typeface="+mn-ea"/>
                <a:cs typeface="Arial" charset="0"/>
              </a:rPr>
              <a:t>. Percentage of Participants Completing or Unsuccessfully Exiting the Program: </a:t>
            </a:r>
            <a:br>
              <a:rPr kumimoji="0" lang="x-none" altLang="x-none" sz="1600" b="0" i="0" u="none" strike="noStrike" kern="1200" cap="none" spc="0" normalizeH="0" baseline="0" noProof="0" dirty="0">
                <a:ln>
                  <a:noFill/>
                </a:ln>
                <a:solidFill>
                  <a:prstClr val="black"/>
                </a:solidFill>
                <a:effectLst/>
                <a:uLnTx/>
                <a:uFillTx/>
                <a:latin typeface="Arial" charset="0"/>
                <a:ea typeface="+mn-ea"/>
                <a:cs typeface="Arial" charset="0"/>
              </a:rPr>
            </a:br>
            <a:r>
              <a:rPr kumimoji="0" lang="x-none" altLang="x-none" sz="1600" b="0" i="0" u="none" strike="noStrike" kern="1200" cap="none" spc="0" normalizeH="0" baseline="0" noProof="0" dirty="0">
                <a:ln>
                  <a:noFill/>
                </a:ln>
                <a:solidFill>
                  <a:prstClr val="black"/>
                </a:solidFill>
                <a:effectLst/>
                <a:uLnTx/>
                <a:uFillTx/>
                <a:latin typeface="Arial" charset="0"/>
                <a:ea typeface="+mn-ea"/>
                <a:cs typeface="Arial" charset="0"/>
              </a:rPr>
              <a:t>October 2015–March 2016</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x-none" altLang="x-none" sz="1800" b="0" i="0" u="none" strike="noStrike" kern="1200" cap="none" spc="0" normalizeH="0" baseline="0" noProof="0" dirty="0">
              <a:ln>
                <a:noFill/>
              </a:ln>
              <a:solidFill>
                <a:prstClr val="black"/>
              </a:solidFill>
              <a:effectLst/>
              <a:uLnTx/>
              <a:uFillTx/>
              <a:latin typeface="Arial" charset="0"/>
              <a:ea typeface="+mn-ea"/>
              <a:cs typeface="Arial" charset="0"/>
            </a:endParaRPr>
          </a:p>
        </p:txBody>
      </p:sp>
      <p:graphicFrame>
        <p:nvGraphicFramePr>
          <p:cNvPr id="6" name="Chart 5"/>
          <p:cNvGraphicFramePr/>
          <p:nvPr>
            <p:extLst/>
          </p:nvPr>
        </p:nvGraphicFramePr>
        <p:xfrm>
          <a:off x="533400" y="1762125"/>
          <a:ext cx="6781800" cy="3343275"/>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533400" y="5181600"/>
            <a:ext cx="6400800" cy="4001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charset="0"/>
                <a:ea typeface="+mn-ea"/>
                <a:cs typeface="Arial" charset="0"/>
              </a:rPr>
              <a:t>Note that program completion is calculated by taking the total number of participants that successfully complete the program divided by the total number of person exiting the </a:t>
            </a:r>
            <a:r>
              <a:rPr kumimoji="0" lang="en-US" sz="1000" b="0" i="0" u="none" strike="noStrike" kern="1200" cap="none" spc="0" normalizeH="0" baseline="0" noProof="0">
                <a:ln>
                  <a:noFill/>
                </a:ln>
                <a:solidFill>
                  <a:prstClr val="black"/>
                </a:solidFill>
                <a:effectLst/>
                <a:uLnTx/>
                <a:uFillTx/>
                <a:latin typeface="Arial" charset="0"/>
                <a:ea typeface="+mn-ea"/>
                <a:cs typeface="Arial" charset="0"/>
              </a:rPr>
              <a:t>program during a defined time period.</a:t>
            </a:r>
          </a:p>
        </p:txBody>
      </p:sp>
      <p:sp>
        <p:nvSpPr>
          <p:cNvPr id="3" name="TextBox 2"/>
          <p:cNvSpPr txBox="1"/>
          <p:nvPr/>
        </p:nvSpPr>
        <p:spPr>
          <a:xfrm>
            <a:off x="6381057" y="3810000"/>
            <a:ext cx="2630285" cy="646331"/>
          </a:xfrm>
          <a:prstGeom prst="rect">
            <a:avLst/>
          </a:prstGeom>
          <a:solidFill>
            <a:schemeClr val="bg1"/>
          </a:solid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charset="0"/>
                <a:ea typeface="+mn-ea"/>
                <a:cs typeface="Arial" charset="0"/>
              </a:rPr>
              <a:t>Jail (N=42)</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charset="0"/>
                <a:ea typeface="+mn-ea"/>
                <a:cs typeface="Arial" charset="0"/>
              </a:rPr>
              <a:t>Residential/Prison (N=43)</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charset="0"/>
                <a:ea typeface="+mn-ea"/>
                <a:cs typeface="Arial" charset="0"/>
              </a:rPr>
              <a:t>Juvenile (N=9)</a:t>
            </a:r>
          </a:p>
        </p:txBody>
      </p:sp>
    </p:spTree>
    <p:extLst>
      <p:ext uri="{BB962C8B-B14F-4D97-AF65-F5344CB8AC3E}">
        <p14:creationId xmlns:p14="http://schemas.microsoft.com/office/powerpoint/2010/main" val="7975675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Program Completion Rates: Aftercare Programs</a:t>
            </a:r>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F8052CFF-C65C-4FCB-BC59-DD04CE4B6586}" type="slidenum">
              <a:rPr kumimoji="0" lang="uk-UA" sz="10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56</a:t>
            </a:fld>
            <a:endParaRPr kumimoji="0" lang="uk-UA" sz="10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5" name="Rectangle 2"/>
          <p:cNvSpPr>
            <a:spLocks noChangeArrowheads="1"/>
          </p:cNvSpPr>
          <p:nvPr/>
        </p:nvSpPr>
        <p:spPr bwMode="auto">
          <a:xfrm>
            <a:off x="152400" y="1093113"/>
            <a:ext cx="8382000"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x-none" altLang="x-none" sz="1600" b="0" i="0" u="none" strike="noStrike" kern="1200" cap="none" spc="0" normalizeH="0" baseline="0" noProof="0" dirty="0">
                <a:ln>
                  <a:noFill/>
                </a:ln>
                <a:solidFill>
                  <a:prstClr val="black"/>
                </a:solidFill>
                <a:effectLst/>
                <a:uLnTx/>
                <a:uFillTx/>
                <a:latin typeface="Arial" charset="0"/>
                <a:ea typeface="+mn-ea"/>
                <a:cs typeface="Arial" charset="0"/>
              </a:rPr>
              <a:t>Figure </a:t>
            </a:r>
            <a:r>
              <a:rPr kumimoji="0" lang="en-US" altLang="x-none" sz="1600" b="0" i="0" u="none" strike="noStrike" kern="1200" cap="none" spc="0" normalizeH="0" baseline="0" noProof="0" dirty="0">
                <a:ln>
                  <a:noFill/>
                </a:ln>
                <a:solidFill>
                  <a:prstClr val="black"/>
                </a:solidFill>
                <a:effectLst/>
                <a:uLnTx/>
                <a:uFillTx/>
                <a:latin typeface="Arial" charset="0"/>
                <a:ea typeface="+mn-ea"/>
                <a:cs typeface="Arial" charset="0"/>
              </a:rPr>
              <a:t>4</a:t>
            </a:r>
            <a:r>
              <a:rPr kumimoji="0" lang="x-none" altLang="x-none" sz="1600" b="0" i="0" u="none" strike="noStrike" kern="1200" cap="none" spc="0" normalizeH="0" baseline="0" noProof="0" dirty="0">
                <a:ln>
                  <a:noFill/>
                </a:ln>
                <a:solidFill>
                  <a:prstClr val="black"/>
                </a:solidFill>
                <a:effectLst/>
                <a:uLnTx/>
                <a:uFillTx/>
                <a:latin typeface="Arial" charset="0"/>
                <a:ea typeface="+mn-ea"/>
                <a:cs typeface="Arial" charset="0"/>
              </a:rPr>
              <a:t>. </a:t>
            </a:r>
            <a:r>
              <a:rPr kumimoji="0" lang="en-US" altLang="x-none" sz="1600" b="0" i="0" u="none" strike="noStrike" kern="1200" cap="none" spc="0" normalizeH="0" baseline="0" noProof="0" dirty="0">
                <a:ln>
                  <a:noFill/>
                </a:ln>
                <a:solidFill>
                  <a:prstClr val="black"/>
                </a:solidFill>
                <a:effectLst/>
                <a:uLnTx/>
                <a:uFillTx/>
                <a:latin typeface="Arial" charset="0"/>
                <a:ea typeface="+mn-ea"/>
                <a:cs typeface="Arial" charset="0"/>
              </a:rPr>
              <a:t>Number of </a:t>
            </a:r>
            <a:r>
              <a:rPr kumimoji="0" lang="x-none" altLang="x-none" sz="1600" b="0" i="0" u="none" strike="noStrike" kern="1200" cap="none" spc="0" normalizeH="0" baseline="0" noProof="0" dirty="0">
                <a:ln>
                  <a:noFill/>
                </a:ln>
                <a:solidFill>
                  <a:prstClr val="black"/>
                </a:solidFill>
                <a:effectLst/>
                <a:uLnTx/>
                <a:uFillTx/>
                <a:latin typeface="Arial" charset="0"/>
                <a:ea typeface="+mn-ea"/>
                <a:cs typeface="Arial" charset="0"/>
              </a:rPr>
              <a:t>Participants Completing </a:t>
            </a:r>
            <a:r>
              <a:rPr kumimoji="0" lang="en-US" altLang="x-none" sz="1600" b="0" i="0" u="none" strike="noStrike" kern="1200" cap="none" spc="0" normalizeH="0" baseline="0" noProof="0" dirty="0">
                <a:ln>
                  <a:noFill/>
                </a:ln>
                <a:solidFill>
                  <a:prstClr val="black"/>
                </a:solidFill>
                <a:effectLst/>
                <a:uLnTx/>
                <a:uFillTx/>
                <a:latin typeface="Arial" charset="0"/>
                <a:ea typeface="+mn-ea"/>
                <a:cs typeface="Arial" charset="0"/>
              </a:rPr>
              <a:t>Versus Not Completing Program</a:t>
            </a:r>
            <a:r>
              <a:rPr kumimoji="0" lang="x-none" altLang="x-none" sz="1600" b="0" i="0" u="none" strike="noStrike" kern="1200" cap="none" spc="0" normalizeH="0" baseline="0" noProof="0" dirty="0">
                <a:ln>
                  <a:noFill/>
                </a:ln>
                <a:solidFill>
                  <a:prstClr val="black"/>
                </a:solidFill>
                <a:effectLst/>
                <a:uLnTx/>
                <a:uFillTx/>
                <a:latin typeface="Arial" charset="0"/>
                <a:ea typeface="+mn-ea"/>
                <a:cs typeface="Arial" charset="0"/>
              </a:rPr>
              <a:t>: </a:t>
            </a:r>
            <a:br>
              <a:rPr kumimoji="0" lang="x-none" altLang="x-none" sz="1600" b="0" i="0" u="none" strike="noStrike" kern="1200" cap="none" spc="0" normalizeH="0" baseline="0" noProof="0" dirty="0">
                <a:ln>
                  <a:noFill/>
                </a:ln>
                <a:solidFill>
                  <a:prstClr val="black"/>
                </a:solidFill>
                <a:effectLst/>
                <a:uLnTx/>
                <a:uFillTx/>
                <a:latin typeface="Arial" charset="0"/>
                <a:ea typeface="+mn-ea"/>
                <a:cs typeface="Arial" charset="0"/>
              </a:rPr>
            </a:br>
            <a:r>
              <a:rPr kumimoji="0" lang="x-none" altLang="x-none" sz="1600" b="0" i="0" u="none" strike="noStrike" kern="1200" cap="none" spc="0" normalizeH="0" baseline="0" noProof="0" dirty="0">
                <a:ln>
                  <a:noFill/>
                </a:ln>
                <a:solidFill>
                  <a:prstClr val="black"/>
                </a:solidFill>
                <a:effectLst/>
                <a:uLnTx/>
                <a:uFillTx/>
                <a:latin typeface="Arial" charset="0"/>
                <a:ea typeface="+mn-ea"/>
                <a:cs typeface="Arial" charset="0"/>
              </a:rPr>
              <a:t>October 2015–March 2016</a:t>
            </a:r>
            <a:r>
              <a:rPr kumimoji="0" lang="en-US" altLang="x-none" sz="1600" b="0" i="0" u="none" strike="noStrike" kern="1200" cap="none" spc="0" normalizeH="0" baseline="0" noProof="0" dirty="0">
                <a:ln>
                  <a:noFill/>
                </a:ln>
                <a:solidFill>
                  <a:prstClr val="black"/>
                </a:solidFill>
                <a:effectLst/>
                <a:uLnTx/>
                <a:uFillTx/>
                <a:latin typeface="Arial" charset="0"/>
                <a:ea typeface="+mn-ea"/>
                <a:cs typeface="Arial" charset="0"/>
              </a:rPr>
              <a:t> (N=14)</a:t>
            </a:r>
            <a:endParaRPr kumimoji="0" lang="x-none" altLang="x-none" sz="1600" b="0" i="0" u="none" strike="noStrike" kern="1200" cap="none" spc="0" normalizeH="0" baseline="0" noProof="0" dirty="0">
              <a:ln>
                <a:noFill/>
              </a:ln>
              <a:solidFill>
                <a:prstClr val="black"/>
              </a:solidFill>
              <a:effectLst/>
              <a:uLnTx/>
              <a:uFillTx/>
              <a:latin typeface="Arial" charset="0"/>
              <a:ea typeface="+mn-ea"/>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x-none" altLang="x-none" sz="1800" b="0" i="0" u="none" strike="noStrike" kern="1200" cap="none" spc="0" normalizeH="0" baseline="0" noProof="0" dirty="0">
              <a:ln>
                <a:noFill/>
              </a:ln>
              <a:solidFill>
                <a:prstClr val="black"/>
              </a:solidFill>
              <a:effectLst/>
              <a:uLnTx/>
              <a:uFillTx/>
              <a:latin typeface="Arial" charset="0"/>
              <a:ea typeface="+mn-ea"/>
              <a:cs typeface="Arial" charset="0"/>
            </a:endParaRPr>
          </a:p>
        </p:txBody>
      </p:sp>
      <p:sp>
        <p:nvSpPr>
          <p:cNvPr id="7" name="TextBox 6"/>
          <p:cNvSpPr txBox="1"/>
          <p:nvPr/>
        </p:nvSpPr>
        <p:spPr>
          <a:xfrm>
            <a:off x="533400" y="5562600"/>
            <a:ext cx="6400800" cy="4001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charset="0"/>
                <a:ea typeface="+mn-ea"/>
                <a:cs typeface="Arial" charset="0"/>
              </a:rPr>
              <a:t>Note that program completion is calculated by taking the total number of participants that successfully complete the program divided by the total number of person exiting the </a:t>
            </a:r>
            <a:r>
              <a:rPr kumimoji="0" lang="en-US" sz="1000" b="0" i="0" u="none" strike="noStrike" kern="1200" cap="none" spc="0" normalizeH="0" baseline="0" noProof="0">
                <a:ln>
                  <a:noFill/>
                </a:ln>
                <a:solidFill>
                  <a:prstClr val="black"/>
                </a:solidFill>
                <a:effectLst/>
                <a:uLnTx/>
                <a:uFillTx/>
                <a:latin typeface="Arial" charset="0"/>
                <a:ea typeface="+mn-ea"/>
                <a:cs typeface="Arial" charset="0"/>
              </a:rPr>
              <a:t>program during a defined time period.</a:t>
            </a:r>
          </a:p>
        </p:txBody>
      </p:sp>
      <p:graphicFrame>
        <p:nvGraphicFramePr>
          <p:cNvPr id="9" name="Chart 8"/>
          <p:cNvGraphicFramePr/>
          <p:nvPr>
            <p:extLst/>
          </p:nvPr>
        </p:nvGraphicFramePr>
        <p:xfrm>
          <a:off x="685800" y="1828800"/>
          <a:ext cx="6781799" cy="3047999"/>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685799" y="4876799"/>
            <a:ext cx="6781799" cy="523220"/>
          </a:xfrm>
          <a:prstGeom prst="rect">
            <a:avLst/>
          </a:prstGeom>
          <a:noFill/>
        </p:spPr>
        <p:txBody>
          <a:bodyPr wrap="square" rtlCol="0">
            <a:spAutoFit/>
          </a:bodyPr>
          <a:lstStyle/>
          <a:p>
            <a:pPr marL="285750" marR="0" lvl="0" indent="-285750" algn="l" defTabSz="914400" rtl="0" eaLnBrk="1" fontAlgn="base" latinLnBrk="0" hangingPunct="1">
              <a:lnSpc>
                <a:spcPct val="100000"/>
              </a:lnSpc>
              <a:spcBef>
                <a:spcPct val="0"/>
              </a:spcBef>
              <a:spcAft>
                <a:spcPct val="0"/>
              </a:spcAft>
              <a:buClr>
                <a:srgbClr val="632423"/>
              </a:buClr>
              <a:buSzTx/>
              <a:buFont typeface="Wingdings" charset="2"/>
              <a:buChar char="§"/>
              <a:tabLst/>
              <a:defRPr/>
            </a:pPr>
            <a:r>
              <a:rPr kumimoji="0" lang="en-US" sz="1400" b="0" i="0" u="none" strike="noStrike" kern="1200" cap="none" spc="0" normalizeH="0" baseline="0" noProof="0" dirty="0">
                <a:ln>
                  <a:noFill/>
                </a:ln>
                <a:solidFill>
                  <a:prstClr val="black"/>
                </a:solidFill>
                <a:effectLst/>
                <a:uLnTx/>
                <a:uFillTx/>
                <a:latin typeface="Arial" charset="0"/>
                <a:ea typeface="+mn-ea"/>
                <a:cs typeface="Arial" charset="0"/>
              </a:rPr>
              <a:t>Average completion rate during this 6-month period was 18.4% and atypical. </a:t>
            </a:r>
          </a:p>
          <a:p>
            <a:pPr marL="285750" marR="0" lvl="0" indent="-285750" algn="l" defTabSz="914400" rtl="0" eaLnBrk="1" fontAlgn="base" latinLnBrk="0" hangingPunct="1">
              <a:lnSpc>
                <a:spcPct val="100000"/>
              </a:lnSpc>
              <a:spcBef>
                <a:spcPct val="0"/>
              </a:spcBef>
              <a:spcAft>
                <a:spcPct val="0"/>
              </a:spcAft>
              <a:buClr>
                <a:srgbClr val="632423"/>
              </a:buClr>
              <a:buSzTx/>
              <a:buFont typeface="Wingdings" charset="2"/>
              <a:buChar char="§"/>
              <a:tabLst/>
              <a:defRPr/>
            </a:pPr>
            <a:r>
              <a:rPr kumimoji="0" lang="en-US" sz="1400" b="0" i="0" u="none" strike="noStrike" kern="1200" cap="none" spc="0" normalizeH="0" baseline="0" noProof="0" dirty="0">
                <a:ln>
                  <a:noFill/>
                </a:ln>
                <a:solidFill>
                  <a:prstClr val="black"/>
                </a:solidFill>
                <a:effectLst/>
                <a:uLnTx/>
                <a:uFillTx/>
                <a:latin typeface="Arial" charset="0"/>
                <a:ea typeface="+mn-ea"/>
                <a:cs typeface="Arial" charset="0"/>
              </a:rPr>
              <a:t>Aftercare completion rates typically range from 18 to 50%.</a:t>
            </a:r>
          </a:p>
        </p:txBody>
      </p:sp>
    </p:spTree>
    <p:extLst>
      <p:ext uri="{BB962C8B-B14F-4D97-AF65-F5344CB8AC3E}">
        <p14:creationId xmlns:p14="http://schemas.microsoft.com/office/powerpoint/2010/main" val="6422636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Program Completers</a:t>
            </a:r>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F8052CFF-C65C-4FCB-BC59-DD04CE4B6586}" type="slidenum">
              <a:rPr kumimoji="0" lang="uk-UA" sz="10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57</a:t>
            </a:fld>
            <a:endParaRPr kumimoji="0" lang="uk-UA" sz="10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6" name="Rectangle 2"/>
          <p:cNvSpPr>
            <a:spLocks noChangeArrowheads="1"/>
          </p:cNvSpPr>
          <p:nvPr/>
        </p:nvSpPr>
        <p:spPr bwMode="auto">
          <a:xfrm>
            <a:off x="152400" y="1216223"/>
            <a:ext cx="83820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x-none" altLang="x-none" sz="1600" b="0" i="0" u="none" strike="noStrike" kern="1200" cap="none" spc="0" normalizeH="0" baseline="0" noProof="0" dirty="0">
                <a:ln>
                  <a:noFill/>
                </a:ln>
                <a:solidFill>
                  <a:prstClr val="black"/>
                </a:solidFill>
                <a:effectLst/>
                <a:uLnTx/>
                <a:uFillTx/>
                <a:latin typeface="Arial" charset="0"/>
                <a:ea typeface="+mn-ea"/>
                <a:cs typeface="Arial" charset="0"/>
              </a:rPr>
              <a:t>Figure </a:t>
            </a:r>
            <a:r>
              <a:rPr kumimoji="0" lang="en-US" altLang="x-none" sz="1600" b="0" i="0" u="none" strike="noStrike" kern="1200" cap="none" spc="0" normalizeH="0" baseline="0" noProof="0" dirty="0">
                <a:ln>
                  <a:noFill/>
                </a:ln>
                <a:solidFill>
                  <a:prstClr val="black"/>
                </a:solidFill>
                <a:effectLst/>
                <a:uLnTx/>
                <a:uFillTx/>
                <a:latin typeface="Arial" charset="0"/>
                <a:ea typeface="+mn-ea"/>
                <a:cs typeface="Arial" charset="0"/>
              </a:rPr>
              <a:t>5</a:t>
            </a:r>
            <a:r>
              <a:rPr kumimoji="0" lang="x-none" altLang="x-none" sz="1600" b="0" i="0" u="none" strike="noStrike" kern="1200" cap="none" spc="0" normalizeH="0" baseline="0" noProof="0" dirty="0">
                <a:ln>
                  <a:noFill/>
                </a:ln>
                <a:solidFill>
                  <a:prstClr val="black"/>
                </a:solidFill>
                <a:effectLst/>
                <a:uLnTx/>
                <a:uFillTx/>
                <a:latin typeface="Arial" charset="0"/>
                <a:ea typeface="+mn-ea"/>
                <a:cs typeface="Arial" charset="0"/>
              </a:rPr>
              <a:t>. </a:t>
            </a:r>
            <a:r>
              <a:rPr kumimoji="0" lang="en-US" altLang="x-none" sz="1600" b="0" i="0" u="none" strike="noStrike" kern="1200" cap="none" spc="0" normalizeH="0" baseline="0" noProof="0" dirty="0">
                <a:ln>
                  <a:noFill/>
                </a:ln>
                <a:solidFill>
                  <a:prstClr val="black"/>
                </a:solidFill>
                <a:effectLst/>
                <a:uLnTx/>
                <a:uFillTx/>
                <a:latin typeface="Arial" charset="0"/>
                <a:ea typeface="+mn-ea"/>
                <a:cs typeface="Arial" charset="0"/>
              </a:rPr>
              <a:t>Time in Program for Program Completers</a:t>
            </a:r>
            <a:endParaRPr kumimoji="0" lang="x-none" altLang="x-none" sz="1600" b="0" i="0" u="none" strike="noStrike" kern="1200" cap="none" spc="0" normalizeH="0" baseline="0" noProof="0" dirty="0">
              <a:ln>
                <a:noFill/>
              </a:ln>
              <a:solidFill>
                <a:prstClr val="black"/>
              </a:solidFill>
              <a:effectLst/>
              <a:uLnTx/>
              <a:uFillTx/>
              <a:latin typeface="Arial" charset="0"/>
              <a:ea typeface="+mn-ea"/>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x-none" altLang="x-none" sz="1800" b="0" i="0" u="none" strike="noStrike" kern="1200" cap="none" spc="0" normalizeH="0" baseline="0" noProof="0" dirty="0">
              <a:ln>
                <a:noFill/>
              </a:ln>
              <a:solidFill>
                <a:prstClr val="black"/>
              </a:solidFill>
              <a:effectLst/>
              <a:uLnTx/>
              <a:uFillTx/>
              <a:latin typeface="Arial" charset="0"/>
              <a:ea typeface="+mn-ea"/>
              <a:cs typeface="Arial" charset="0"/>
            </a:endParaRPr>
          </a:p>
        </p:txBody>
      </p:sp>
      <p:graphicFrame>
        <p:nvGraphicFramePr>
          <p:cNvPr id="8" name="Chart 7"/>
          <p:cNvGraphicFramePr>
            <a:graphicFrameLocks/>
          </p:cNvGraphicFramePr>
          <p:nvPr>
            <p:extLst/>
          </p:nvPr>
        </p:nvGraphicFramePr>
        <p:xfrm>
          <a:off x="609600" y="1676400"/>
          <a:ext cx="6172200" cy="3657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7792028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Participants Exiting Without Completion</a:t>
            </a:r>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F8052CFF-C65C-4FCB-BC59-DD04CE4B6586}" type="slidenum">
              <a:rPr kumimoji="0" lang="uk-UA" sz="10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58</a:t>
            </a:fld>
            <a:endParaRPr kumimoji="0" lang="uk-UA" sz="10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6" name="Rectangle 2"/>
          <p:cNvSpPr>
            <a:spLocks noChangeArrowheads="1"/>
          </p:cNvSpPr>
          <p:nvPr/>
        </p:nvSpPr>
        <p:spPr bwMode="auto">
          <a:xfrm>
            <a:off x="152400" y="1354722"/>
            <a:ext cx="83820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x-none" altLang="x-none" sz="1600" b="0" i="0" u="none" strike="noStrike" kern="1200" cap="none" spc="0" normalizeH="0" baseline="0" noProof="0" dirty="0">
                <a:ln>
                  <a:noFill/>
                </a:ln>
                <a:solidFill>
                  <a:prstClr val="black"/>
                </a:solidFill>
                <a:effectLst/>
                <a:uLnTx/>
                <a:uFillTx/>
                <a:latin typeface="Arial" charset="0"/>
                <a:ea typeface="+mn-ea"/>
                <a:cs typeface="Arial" charset="0"/>
              </a:rPr>
              <a:t>Figure </a:t>
            </a:r>
            <a:r>
              <a:rPr kumimoji="0" lang="en-US" altLang="x-none" sz="1600" b="0" i="0" u="none" strike="noStrike" kern="1200" cap="none" spc="0" normalizeH="0" baseline="0" noProof="0" dirty="0">
                <a:ln>
                  <a:noFill/>
                </a:ln>
                <a:solidFill>
                  <a:prstClr val="black"/>
                </a:solidFill>
                <a:effectLst/>
                <a:uLnTx/>
                <a:uFillTx/>
                <a:latin typeface="Arial" charset="0"/>
                <a:ea typeface="+mn-ea"/>
                <a:cs typeface="Arial" charset="0"/>
              </a:rPr>
              <a:t>5</a:t>
            </a:r>
            <a:r>
              <a:rPr kumimoji="0" lang="x-none" altLang="x-none" sz="1600" b="0" i="0" u="none" strike="noStrike" kern="1200" cap="none" spc="0" normalizeH="0" baseline="0" noProof="0" dirty="0">
                <a:ln>
                  <a:noFill/>
                </a:ln>
                <a:solidFill>
                  <a:prstClr val="black"/>
                </a:solidFill>
                <a:effectLst/>
                <a:uLnTx/>
                <a:uFillTx/>
                <a:latin typeface="Arial" charset="0"/>
                <a:ea typeface="+mn-ea"/>
                <a:cs typeface="Arial" charset="0"/>
              </a:rPr>
              <a:t>. </a:t>
            </a:r>
            <a:r>
              <a:rPr kumimoji="0" lang="en-US" altLang="x-none" sz="1600" b="0" i="0" u="none" strike="noStrike" kern="1200" cap="none" spc="0" normalizeH="0" baseline="0" noProof="0" dirty="0">
                <a:ln>
                  <a:noFill/>
                </a:ln>
                <a:solidFill>
                  <a:prstClr val="black"/>
                </a:solidFill>
                <a:effectLst/>
                <a:uLnTx/>
                <a:uFillTx/>
                <a:latin typeface="Arial" charset="0"/>
                <a:ea typeface="+mn-ea"/>
                <a:cs typeface="Arial" charset="0"/>
              </a:rPr>
              <a:t>Time in For Participants Exiting Without Completion</a:t>
            </a:r>
            <a:endParaRPr kumimoji="0" lang="x-none" altLang="x-none" sz="1600" b="0" i="0" u="none" strike="noStrike" kern="1200" cap="none" spc="0" normalizeH="0" baseline="0" noProof="0" dirty="0">
              <a:ln>
                <a:noFill/>
              </a:ln>
              <a:solidFill>
                <a:prstClr val="black"/>
              </a:solidFill>
              <a:effectLst/>
              <a:uLnTx/>
              <a:uFillTx/>
              <a:latin typeface="Arial" charset="0"/>
              <a:ea typeface="+mn-ea"/>
              <a:cs typeface="Arial" charset="0"/>
            </a:endParaRPr>
          </a:p>
        </p:txBody>
      </p:sp>
      <p:graphicFrame>
        <p:nvGraphicFramePr>
          <p:cNvPr id="7" name="Chart 6"/>
          <p:cNvGraphicFramePr>
            <a:graphicFrameLocks/>
          </p:cNvGraphicFramePr>
          <p:nvPr>
            <p:extLst/>
          </p:nvPr>
        </p:nvGraphicFramePr>
        <p:xfrm>
          <a:off x="533400" y="1828800"/>
          <a:ext cx="6553200" cy="3657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9234410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Risk and Needs Assessments</a:t>
            </a:r>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F8052CFF-C65C-4FCB-BC59-DD04CE4B6586}" type="slidenum">
              <a:rPr kumimoji="0" lang="uk-UA" sz="10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59</a:t>
            </a:fld>
            <a:endParaRPr kumimoji="0" lang="uk-UA" sz="1000" b="0" i="0" u="none" strike="noStrike" kern="1200" cap="none" spc="0" normalizeH="0" baseline="0" noProof="0" dirty="0">
              <a:ln>
                <a:noFill/>
              </a:ln>
              <a:solidFill>
                <a:prstClr val="black"/>
              </a:solidFill>
              <a:effectLst/>
              <a:uLnTx/>
              <a:uFillTx/>
              <a:latin typeface="Arial" charset="0"/>
              <a:ea typeface="+mn-ea"/>
              <a:cs typeface="+mn-cs"/>
            </a:endParaRPr>
          </a:p>
        </p:txBody>
      </p:sp>
      <p:pic>
        <p:nvPicPr>
          <p:cNvPr id="5" name="Picture 4"/>
          <p:cNvPicPr/>
          <p:nvPr/>
        </p:nvPicPr>
        <p:blipFill rotWithShape="1">
          <a:blip r:embed="rId2"/>
          <a:srcRect t="4600"/>
          <a:stretch/>
        </p:blipFill>
        <p:spPr bwMode="auto">
          <a:xfrm>
            <a:off x="609600" y="1219201"/>
            <a:ext cx="5105400" cy="3200400"/>
          </a:xfrm>
          <a:prstGeom prst="rect">
            <a:avLst/>
          </a:prstGeom>
          <a:ln>
            <a:noFill/>
          </a:ln>
          <a:extLst>
            <a:ext uri="{53640926-AAD7-44D8-BBD7-CCE9431645EC}">
              <a14:shadowObscured xmlns:a14="http://schemas.microsoft.com/office/drawing/2010/main"/>
            </a:ext>
          </a:extLst>
        </p:spPr>
      </p:pic>
      <p:sp>
        <p:nvSpPr>
          <p:cNvPr id="6" name="TextBox 5"/>
          <p:cNvSpPr txBox="1"/>
          <p:nvPr/>
        </p:nvSpPr>
        <p:spPr>
          <a:xfrm>
            <a:off x="609600" y="4419601"/>
            <a:ext cx="7086600" cy="1200329"/>
          </a:xfrm>
          <a:prstGeom prst="rect">
            <a:avLst/>
          </a:prstGeom>
          <a:noFill/>
        </p:spPr>
        <p:txBody>
          <a:bodyPr wrap="square" rtlCol="0">
            <a:spAutoFit/>
          </a:bodyPr>
          <a:lstStyle/>
          <a:p>
            <a:pPr marL="285750" marR="0" lvl="0" indent="-285750" algn="l" defTabSz="914400" rtl="0" eaLnBrk="1" fontAlgn="base" latinLnBrk="0" hangingPunct="1">
              <a:lnSpc>
                <a:spcPct val="100000"/>
              </a:lnSpc>
              <a:spcBef>
                <a:spcPct val="0"/>
              </a:spcBef>
              <a:spcAft>
                <a:spcPct val="0"/>
              </a:spcAft>
              <a:buClr>
                <a:srgbClr val="632423"/>
              </a:buClr>
              <a:buSzTx/>
              <a:buFont typeface="Wingdings" charset="2"/>
              <a:buChar char="§"/>
              <a:tabLst/>
              <a:defRPr/>
            </a:pPr>
            <a:r>
              <a:rPr kumimoji="0" lang="en-US" sz="1800" b="0" i="0" u="none" strike="noStrike" kern="1200" cap="none" spc="0" normalizeH="0" baseline="0" noProof="0" dirty="0">
                <a:ln>
                  <a:noFill/>
                </a:ln>
                <a:solidFill>
                  <a:prstClr val="black"/>
                </a:solidFill>
                <a:effectLst/>
                <a:uLnTx/>
                <a:uFillTx/>
                <a:latin typeface="Arial" charset="0"/>
                <a:ea typeface="+mn-ea"/>
                <a:cs typeface="Arial" charset="0"/>
              </a:rPr>
              <a:t>90% of jail grantees, 98 percent of prison, and 100 percent of programs serving juveniles use an assessment tool</a:t>
            </a:r>
          </a:p>
          <a:p>
            <a:pPr marL="285750" marR="0" lvl="0" indent="-285750" algn="l" defTabSz="914400" rtl="0" eaLnBrk="1" fontAlgn="base" latinLnBrk="0" hangingPunct="1">
              <a:lnSpc>
                <a:spcPct val="100000"/>
              </a:lnSpc>
              <a:spcBef>
                <a:spcPct val="0"/>
              </a:spcBef>
              <a:spcAft>
                <a:spcPct val="0"/>
              </a:spcAft>
              <a:buClr>
                <a:srgbClr val="632423"/>
              </a:buClr>
              <a:buSzTx/>
              <a:buFont typeface="Wingdings" charset="2"/>
              <a:buChar char="§"/>
              <a:tabLst/>
              <a:defRPr/>
            </a:pPr>
            <a:r>
              <a:rPr kumimoji="0" lang="en-US" sz="1800" b="0" i="0" u="none" strike="noStrike" kern="1200" cap="none" spc="0" normalizeH="0" baseline="0" noProof="0" dirty="0">
                <a:ln>
                  <a:noFill/>
                </a:ln>
                <a:solidFill>
                  <a:prstClr val="black"/>
                </a:solidFill>
                <a:effectLst/>
                <a:uLnTx/>
                <a:uFillTx/>
                <a:latin typeface="Arial" charset="0"/>
                <a:ea typeface="+mn-ea"/>
                <a:cs typeface="Arial" charset="0"/>
              </a:rPr>
              <a:t>LSI-R (17%</a:t>
            </a:r>
            <a:r>
              <a:rPr kumimoji="0" lang="en-US" sz="1800" b="0" i="1" u="none" strike="noStrike" kern="1200" cap="none" spc="0" normalizeH="0" baseline="0" noProof="0" dirty="0">
                <a:ln>
                  <a:noFill/>
                </a:ln>
                <a:solidFill>
                  <a:prstClr val="black"/>
                </a:solidFill>
                <a:effectLst/>
                <a:uLnTx/>
                <a:uFillTx/>
                <a:latin typeface="Arial" charset="0"/>
                <a:ea typeface="+mn-ea"/>
                <a:cs typeface="Arial" charset="0"/>
              </a:rPr>
              <a:t>), </a:t>
            </a:r>
            <a:r>
              <a:rPr kumimoji="0" lang="en-US" sz="1800" b="0" i="0" u="none" strike="noStrike" kern="1200" cap="none" spc="0" normalizeH="0" baseline="0" noProof="0" dirty="0" err="1">
                <a:ln>
                  <a:noFill/>
                </a:ln>
                <a:solidFill>
                  <a:prstClr val="black"/>
                </a:solidFill>
                <a:effectLst/>
                <a:uLnTx/>
                <a:uFillTx/>
                <a:latin typeface="Arial" charset="0"/>
                <a:ea typeface="+mn-ea"/>
                <a:cs typeface="Arial" charset="0"/>
              </a:rPr>
              <a:t>Compas</a:t>
            </a:r>
            <a:r>
              <a:rPr kumimoji="0" lang="en-US" sz="1800" b="0" i="0" u="none" strike="noStrike" kern="1200" cap="none" spc="0" normalizeH="0" baseline="0" noProof="0" dirty="0">
                <a:ln>
                  <a:noFill/>
                </a:ln>
                <a:solidFill>
                  <a:prstClr val="black"/>
                </a:solidFill>
                <a:effectLst/>
                <a:uLnTx/>
                <a:uFillTx/>
                <a:latin typeface="Arial" charset="0"/>
                <a:ea typeface="+mn-ea"/>
                <a:cs typeface="Arial" charset="0"/>
              </a:rPr>
              <a:t> (8%), GAIN (7%), and LSCMI (3%) are most common.  </a:t>
            </a:r>
          </a:p>
        </p:txBody>
      </p:sp>
    </p:spTree>
    <p:extLst>
      <p:ext uri="{BB962C8B-B14F-4D97-AF65-F5344CB8AC3E}">
        <p14:creationId xmlns:p14="http://schemas.microsoft.com/office/powerpoint/2010/main" val="7492116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type="body" idx="1"/>
          </p:nvPr>
        </p:nvSpPr>
        <p:spPr>
          <a:xfrm>
            <a:off x="679450" y="1363465"/>
            <a:ext cx="7772400" cy="1908215"/>
          </a:xfrm>
        </p:spPr>
        <p:txBody>
          <a:bodyPr/>
          <a:lstStyle/>
          <a:p>
            <a:pPr>
              <a:defRPr/>
            </a:pPr>
            <a:r>
              <a:rPr dirty="0"/>
              <a:t>Residential Substance Abuse Treatment Program (RSAT)</a:t>
            </a:r>
            <a:br>
              <a:rPr dirty="0"/>
            </a:br>
            <a:endParaRPr dirty="0"/>
          </a:p>
          <a:p>
            <a:pPr>
              <a:defRPr/>
            </a:pPr>
            <a:r>
              <a:rPr lang="en-US" sz="2800" b="0" dirty="0"/>
              <a:t>Performance Measures Training</a:t>
            </a:r>
            <a:endParaRPr sz="2800" b="0" dirty="0"/>
          </a:p>
        </p:txBody>
      </p:sp>
      <p:sp>
        <p:nvSpPr>
          <p:cNvPr id="6147" name="Text Placeholder 1"/>
          <p:cNvSpPr>
            <a:spLocks noGrp="1"/>
          </p:cNvSpPr>
          <p:nvPr>
            <p:ph type="body" sz="quarter" idx="10"/>
          </p:nvPr>
        </p:nvSpPr>
        <p:spPr>
          <a:xfrm>
            <a:off x="2632075" y="4483100"/>
            <a:ext cx="3810000" cy="369888"/>
          </a:xfrm>
          <a:ln/>
        </p:spPr>
        <p:txBody>
          <a:bodyPr/>
          <a:lstStyle/>
          <a:p>
            <a:r>
              <a:rPr lang="en-US" altLang="en-US" dirty="0"/>
              <a:t>July </a:t>
            </a:r>
            <a:r>
              <a:rPr altLang="en-US" dirty="0"/>
              <a:t>1</a:t>
            </a:r>
            <a:r>
              <a:rPr lang="en-US" altLang="en-US" dirty="0"/>
              <a:t>9</a:t>
            </a:r>
            <a:r>
              <a:rPr altLang="en-US" dirty="0"/>
              <a:t>, 201</a:t>
            </a:r>
            <a:r>
              <a:rPr lang="en-US" altLang="en-US" dirty="0"/>
              <a:t>7</a:t>
            </a:r>
            <a:endParaRPr altLang="en-US" dirty="0"/>
          </a:p>
        </p:txBody>
      </p:sp>
      <p:sp>
        <p:nvSpPr>
          <p:cNvPr id="2" name="Text Placeholder 1"/>
          <p:cNvSpPr>
            <a:spLocks noGrp="1"/>
          </p:cNvSpPr>
          <p:nvPr>
            <p:ph type="body" sz="quarter" idx="11"/>
          </p:nvPr>
        </p:nvSpPr>
        <p:spPr>
          <a:xfrm>
            <a:off x="668183" y="3675840"/>
            <a:ext cx="7780337" cy="461665"/>
          </a:xfrm>
        </p:spPr>
        <p:txBody>
          <a:bodyPr/>
          <a:lstStyle/>
          <a:p>
            <a:r>
              <a:rPr lang="en-US" dirty="0"/>
              <a:t>Welcome grantees and RSAT team members!</a:t>
            </a:r>
          </a:p>
        </p:txBody>
      </p:sp>
    </p:spTree>
    <p:extLst>
      <p:ext uri="{BB962C8B-B14F-4D97-AF65-F5344CB8AC3E}">
        <p14:creationId xmlns:p14="http://schemas.microsoft.com/office/powerpoint/2010/main" val="6707669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itle 1"/>
          <p:cNvSpPr>
            <a:spLocks noGrp="1"/>
          </p:cNvSpPr>
          <p:nvPr>
            <p:ph type="title"/>
          </p:nvPr>
        </p:nvSpPr>
        <p:spPr/>
        <p:txBody>
          <a:bodyPr/>
          <a:lstStyle/>
          <a:p>
            <a:r>
              <a:rPr lang="en-US" altLang="en-US"/>
              <a:t>Resources</a:t>
            </a:r>
            <a:endParaRPr lang="en-US" altLang="en-US" dirty="0"/>
          </a:p>
        </p:txBody>
      </p:sp>
      <p:sp>
        <p:nvSpPr>
          <p:cNvPr id="5" name="Content Placeholder 4"/>
          <p:cNvSpPr>
            <a:spLocks noGrp="1"/>
          </p:cNvSpPr>
          <p:nvPr>
            <p:ph idx="1"/>
          </p:nvPr>
        </p:nvSpPr>
        <p:spPr>
          <a:xfrm>
            <a:off x="1825797" y="1459964"/>
            <a:ext cx="5514631" cy="2759730"/>
          </a:xfrm>
        </p:spPr>
        <p:txBody>
          <a:bodyPr/>
          <a:lstStyle/>
          <a:p>
            <a:r>
              <a:rPr lang="en-US" b="1" dirty="0"/>
              <a:t>PMT Web Site:</a:t>
            </a:r>
            <a:br>
              <a:rPr lang="en-US" dirty="0"/>
            </a:br>
            <a:r>
              <a:rPr lang="en-US" b="1" u="sng" dirty="0">
                <a:solidFill>
                  <a:srgbClr val="0070C0"/>
                </a:solidFill>
              </a:rPr>
              <a:t>https://</a:t>
            </a:r>
            <a:r>
              <a:rPr lang="en-US" b="1" u="sng" dirty="0" err="1">
                <a:solidFill>
                  <a:srgbClr val="0070C0"/>
                </a:solidFill>
              </a:rPr>
              <a:t>bjapmt.ojp.gov</a:t>
            </a:r>
            <a:br>
              <a:rPr lang="en-US" dirty="0"/>
            </a:br>
            <a:endParaRPr lang="en-US" dirty="0"/>
          </a:p>
          <a:p>
            <a:r>
              <a:rPr lang="en-US" b="1" dirty="0"/>
              <a:t>PMT Help Desk:</a:t>
            </a:r>
          </a:p>
          <a:p>
            <a:pPr lvl="1"/>
            <a:r>
              <a:rPr lang="en-US" dirty="0"/>
              <a:t>Monday–Friday 8:30 a.m.–5:30 p.m. ET</a:t>
            </a:r>
          </a:p>
          <a:p>
            <a:pPr lvl="1"/>
            <a:r>
              <a:rPr lang="en-US" dirty="0"/>
              <a:t>Toll-free number: 1-888-252-6867</a:t>
            </a:r>
          </a:p>
          <a:p>
            <a:pPr lvl="1"/>
            <a:r>
              <a:rPr lang="en-US" dirty="0"/>
              <a:t>E-mail: </a:t>
            </a:r>
            <a:br>
              <a:rPr lang="en-US" dirty="0"/>
            </a:br>
            <a:r>
              <a:rPr lang="en-US" b="1" u="sng" dirty="0" err="1">
                <a:solidFill>
                  <a:srgbClr val="0070C0"/>
                </a:solidFill>
              </a:rPr>
              <a:t>bjapmt@usdoj.gov</a:t>
            </a:r>
            <a:endParaRPr lang="en-US" b="1" u="sng" dirty="0">
              <a:solidFill>
                <a:srgbClr val="0070C0"/>
              </a:solidFill>
            </a:endParaRPr>
          </a:p>
        </p:txBody>
      </p:sp>
      <p:sp>
        <p:nvSpPr>
          <p:cNvPr id="116739" name="Slide Number Placeholder 2"/>
          <p:cNvSpPr>
            <a:spLocks noGrp="1"/>
          </p:cNvSpPr>
          <p:nvPr>
            <p:ph type="sldNum" sz="quarter" idx="10"/>
          </p:nvPr>
        </p:nvSpPr>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8165D238-7811-4096-853C-B06A6B8C312B}" type="slidenum">
              <a:rPr kumimoji="0" lang="en-US" altLang="en-US" sz="10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60</a:t>
            </a:fld>
            <a:endParaRPr kumimoji="0" lang="en-US" altLang="en-US" sz="10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116742" name="Content Placeholder 2"/>
          <p:cNvSpPr txBox="1">
            <a:spLocks/>
          </p:cNvSpPr>
          <p:nvPr/>
        </p:nvSpPr>
        <p:spPr bwMode="auto">
          <a:xfrm>
            <a:off x="546100" y="4471988"/>
            <a:ext cx="8086725" cy="82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Aft>
                <a:spcPts val="400"/>
              </a:spcAft>
              <a:buClr>
                <a:schemeClr val="accent2"/>
              </a:buClr>
              <a:buFont typeface="Wingdings" pitchFamily="2" charset="2"/>
              <a:buChar char="§"/>
              <a:defRPr sz="2000">
                <a:solidFill>
                  <a:schemeClr val="tx1"/>
                </a:solidFill>
                <a:latin typeface="Arial" charset="0"/>
              </a:defRPr>
            </a:lvl1pPr>
            <a:lvl2pPr marL="517525" indent="-284163">
              <a:spcAft>
                <a:spcPts val="400"/>
              </a:spcAft>
              <a:buClr>
                <a:schemeClr val="accent2"/>
              </a:buClr>
              <a:buFont typeface="Arial" charset="0"/>
              <a:buChar char="−"/>
              <a:defRPr sz="2000">
                <a:solidFill>
                  <a:schemeClr val="tx1"/>
                </a:solidFill>
                <a:latin typeface="Arial" charset="0"/>
              </a:defRPr>
            </a:lvl2pPr>
            <a:lvl3pPr marL="741363" indent="-223838">
              <a:spcAft>
                <a:spcPts val="400"/>
              </a:spcAft>
              <a:buClr>
                <a:schemeClr val="accent2"/>
              </a:buClr>
              <a:buFont typeface="Arial" charset="0"/>
              <a:buChar char="•"/>
              <a:defRPr sz="2000">
                <a:solidFill>
                  <a:schemeClr val="tx1"/>
                </a:solidFill>
                <a:latin typeface="Arial" charset="0"/>
              </a:defRPr>
            </a:lvl3pPr>
            <a:lvl4pPr marL="1027113" indent="-285750">
              <a:spcAft>
                <a:spcPts val="400"/>
              </a:spcAft>
              <a:buClr>
                <a:schemeClr val="accent2"/>
              </a:buClr>
              <a:buFont typeface="Arial" charset="0"/>
              <a:buChar char="−"/>
              <a:defRPr sz="2000">
                <a:solidFill>
                  <a:schemeClr val="tx1"/>
                </a:solidFill>
                <a:latin typeface="Arial" charset="0"/>
              </a:defRPr>
            </a:lvl4pPr>
            <a:lvl5pPr marL="1258888" indent="-231775">
              <a:spcAft>
                <a:spcPts val="400"/>
              </a:spcAft>
              <a:buClr>
                <a:schemeClr val="accent2"/>
              </a:buClr>
              <a:buFont typeface="Arial" charset="0"/>
              <a:buChar char="•"/>
              <a:defRPr sz="2000">
                <a:solidFill>
                  <a:schemeClr val="tx1"/>
                </a:solidFill>
                <a:latin typeface="Arial" charset="0"/>
              </a:defRPr>
            </a:lvl5pPr>
            <a:lvl6pPr marL="1716088" indent="-231775" fontAlgn="base">
              <a:spcBef>
                <a:spcPct val="0"/>
              </a:spcBef>
              <a:spcAft>
                <a:spcPts val="400"/>
              </a:spcAft>
              <a:buClr>
                <a:schemeClr val="accent2"/>
              </a:buClr>
              <a:buFont typeface="Arial" charset="0"/>
              <a:buChar char="•"/>
              <a:defRPr sz="2000">
                <a:solidFill>
                  <a:schemeClr val="tx1"/>
                </a:solidFill>
                <a:latin typeface="Arial" charset="0"/>
              </a:defRPr>
            </a:lvl6pPr>
            <a:lvl7pPr marL="2173288" indent="-231775" fontAlgn="base">
              <a:spcBef>
                <a:spcPct val="0"/>
              </a:spcBef>
              <a:spcAft>
                <a:spcPts val="400"/>
              </a:spcAft>
              <a:buClr>
                <a:schemeClr val="accent2"/>
              </a:buClr>
              <a:buFont typeface="Arial" charset="0"/>
              <a:buChar char="•"/>
              <a:defRPr sz="2000">
                <a:solidFill>
                  <a:schemeClr val="tx1"/>
                </a:solidFill>
                <a:latin typeface="Arial" charset="0"/>
              </a:defRPr>
            </a:lvl7pPr>
            <a:lvl8pPr marL="2630488" indent="-231775" fontAlgn="base">
              <a:spcBef>
                <a:spcPct val="0"/>
              </a:spcBef>
              <a:spcAft>
                <a:spcPts val="400"/>
              </a:spcAft>
              <a:buClr>
                <a:schemeClr val="accent2"/>
              </a:buClr>
              <a:buFont typeface="Arial" charset="0"/>
              <a:buChar char="•"/>
              <a:defRPr sz="2000">
                <a:solidFill>
                  <a:schemeClr val="tx1"/>
                </a:solidFill>
                <a:latin typeface="Arial" charset="0"/>
              </a:defRPr>
            </a:lvl8pPr>
            <a:lvl9pPr marL="3087688" indent="-231775" fontAlgn="base">
              <a:spcBef>
                <a:spcPct val="0"/>
              </a:spcBef>
              <a:spcAft>
                <a:spcPts val="400"/>
              </a:spcAft>
              <a:buClr>
                <a:schemeClr val="accent2"/>
              </a:buClr>
              <a:buFont typeface="Arial" charset="0"/>
              <a:buChar char="•"/>
              <a:defRPr sz="2000">
                <a:solidFill>
                  <a:schemeClr val="tx1"/>
                </a:solidFill>
                <a:latin typeface="Arial" charset="0"/>
              </a:defRPr>
            </a:lvl9pPr>
          </a:lstStyle>
          <a:p>
            <a:pPr marL="342900" marR="0" lvl="0" indent="-342900" algn="ctr" defTabSz="914400" rtl="0" eaLnBrk="1" fontAlgn="base" latinLnBrk="0" hangingPunct="1">
              <a:lnSpc>
                <a:spcPct val="90000"/>
              </a:lnSpc>
              <a:spcBef>
                <a:spcPct val="20000"/>
              </a:spcBef>
              <a:spcAft>
                <a:spcPct val="0"/>
              </a:spcAft>
              <a:buClrTx/>
              <a:buSzTx/>
              <a:buFont typeface="Wingdings" pitchFamily="2" charset="2"/>
              <a:buNone/>
              <a:tabLst/>
              <a:defRPr/>
            </a:pPr>
            <a:r>
              <a:rPr kumimoji="0" lang="en-US" altLang="en-US" sz="2400" b="1" i="1" u="none" strike="noStrike" kern="1200" cap="none" spc="0" normalizeH="0" baseline="0" noProof="0" dirty="0">
                <a:ln>
                  <a:noFill/>
                </a:ln>
                <a:solidFill>
                  <a:srgbClr val="000000"/>
                </a:solidFill>
                <a:effectLst/>
                <a:uLnTx/>
                <a:uFillTx/>
                <a:latin typeface="Arial" charset="0"/>
                <a:ea typeface="+mn-ea"/>
                <a:cs typeface="Arial" charset="0"/>
              </a:rPr>
              <a:t>On behalf of BJA and the PMT team,</a:t>
            </a:r>
            <a:br>
              <a:rPr kumimoji="0" lang="en-US" altLang="en-US" sz="2400" b="1" i="1" u="none" strike="noStrike" kern="1200" cap="none" spc="0" normalizeH="0" baseline="0" noProof="0" dirty="0">
                <a:ln>
                  <a:noFill/>
                </a:ln>
                <a:solidFill>
                  <a:srgbClr val="000000"/>
                </a:solidFill>
                <a:effectLst/>
                <a:uLnTx/>
                <a:uFillTx/>
                <a:latin typeface="Arial" charset="0"/>
                <a:ea typeface="+mn-ea"/>
                <a:cs typeface="Arial" charset="0"/>
              </a:rPr>
            </a:br>
            <a:r>
              <a:rPr kumimoji="0" lang="en-US" altLang="en-US" sz="2400" b="1" i="1" u="none" strike="noStrike" kern="1200" cap="none" spc="0" normalizeH="0" baseline="0" noProof="0" dirty="0">
                <a:ln>
                  <a:noFill/>
                </a:ln>
                <a:solidFill>
                  <a:srgbClr val="000000"/>
                </a:solidFill>
                <a:effectLst/>
                <a:uLnTx/>
                <a:uFillTx/>
                <a:latin typeface="Arial" charset="0"/>
                <a:ea typeface="+mn-ea"/>
                <a:cs typeface="Arial" charset="0"/>
              </a:rPr>
              <a:t>thank you for your dedication and hard work!</a:t>
            </a:r>
          </a:p>
        </p:txBody>
      </p:sp>
    </p:spTree>
    <p:extLst>
      <p:ext uri="{BB962C8B-B14F-4D97-AF65-F5344CB8AC3E}">
        <p14:creationId xmlns:p14="http://schemas.microsoft.com/office/powerpoint/2010/main" val="243332623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F255971-A49C-4822-B5F5-75A9A4D859C3}" type="slidenum">
              <a:rPr kumimoji="0" lang="uk-UA" sz="10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61</a:t>
            </a:fld>
            <a:endParaRPr kumimoji="0" lang="uk-UA" sz="1000" b="0" i="0" u="none" strike="noStrike" kern="1200" cap="none" spc="0" normalizeH="0" baseline="0" noProof="0" dirty="0">
              <a:ln>
                <a:noFill/>
              </a:ln>
              <a:solidFill>
                <a:prstClr val="black"/>
              </a:solidFill>
              <a:effectLst/>
              <a:uLnTx/>
              <a:uFillTx/>
              <a:latin typeface="Arial" charset="0"/>
              <a:ea typeface="+mn-ea"/>
              <a:cs typeface="+mn-cs"/>
            </a:endParaRPr>
          </a:p>
        </p:txBody>
      </p:sp>
      <p:pic>
        <p:nvPicPr>
          <p:cNvPr id="5" name="Picture 4"/>
          <p:cNvPicPr>
            <a:picLocks noChangeAspect="1"/>
          </p:cNvPicPr>
          <p:nvPr/>
        </p:nvPicPr>
        <p:blipFill>
          <a:blip r:embed="rId2"/>
          <a:stretch>
            <a:fillRect/>
          </a:stretch>
        </p:blipFill>
        <p:spPr>
          <a:xfrm>
            <a:off x="990600" y="1371600"/>
            <a:ext cx="7039429" cy="3962400"/>
          </a:xfrm>
          <a:prstGeom prst="rect">
            <a:avLst/>
          </a:prstGeom>
        </p:spPr>
      </p:pic>
    </p:spTree>
    <p:extLst>
      <p:ext uri="{BB962C8B-B14F-4D97-AF65-F5344CB8AC3E}">
        <p14:creationId xmlns:p14="http://schemas.microsoft.com/office/powerpoint/2010/main" val="184061786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dirty="0">
                <a:solidFill>
                  <a:srgbClr val="006A92"/>
                </a:solidFill>
              </a:rPr>
              <a:t>Questions?</a:t>
            </a:r>
          </a:p>
        </p:txBody>
      </p:sp>
      <p:pic>
        <p:nvPicPr>
          <p:cNvPr id="63491"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343650"/>
            <a:ext cx="914400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2" name="Date Placeholder 7"/>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fld id="{03343079-F958-469C-9DBA-49AE8EFAB56C}" type="datetime1">
              <a:rPr lang="en-US" altLang="en-US" sz="1200" smtClean="0">
                <a:solidFill>
                  <a:srgbClr val="FFFFFF"/>
                </a:solidFill>
                <a:latin typeface="Arial" panose="020B0604020202020204" pitchFamily="34" charset="0"/>
                <a:cs typeface="Arial" panose="020B0604020202020204" pitchFamily="34" charset="0"/>
              </a:rPr>
              <a:pPr fontAlgn="base">
                <a:spcBef>
                  <a:spcPct val="0"/>
                </a:spcBef>
                <a:spcAft>
                  <a:spcPct val="0"/>
                </a:spcAft>
                <a:buFontTx/>
                <a:buNone/>
              </a:pPr>
              <a:t>7/18/2017</a:t>
            </a:fld>
            <a:endParaRPr lang="en-US" altLang="en-US" sz="1200">
              <a:solidFill>
                <a:srgbClr val="FFFFFF"/>
              </a:solidFill>
              <a:latin typeface="Arial" panose="020B0604020202020204" pitchFamily="34" charset="0"/>
              <a:cs typeface="Arial" panose="020B0604020202020204" pitchFamily="34" charset="0"/>
            </a:endParaRPr>
          </a:p>
        </p:txBody>
      </p:sp>
      <p:sp>
        <p:nvSpPr>
          <p:cNvPr id="63493" name="Slide Number Placeholder 8"/>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695EBB63-6C47-4304-A44E-B4F47603A08E}" type="slidenum">
              <a:rPr lang="en-US" altLang="en-US" sz="1200" smtClean="0">
                <a:solidFill>
                  <a:srgbClr val="FFFFFF"/>
                </a:solidFill>
                <a:latin typeface="Arial" panose="020B0604020202020204" pitchFamily="34" charset="0"/>
              </a:rPr>
              <a:pPr>
                <a:spcBef>
                  <a:spcPct val="0"/>
                </a:spcBef>
                <a:buFontTx/>
                <a:buNone/>
              </a:pPr>
              <a:t>62</a:t>
            </a:fld>
            <a:endParaRPr lang="en-US" altLang="en-US" sz="1200">
              <a:solidFill>
                <a:srgbClr val="FFFFFF"/>
              </a:solidFill>
              <a:latin typeface="Arial" panose="020B0604020202020204" pitchFamily="34" charset="0"/>
            </a:endParaRPr>
          </a:p>
        </p:txBody>
      </p:sp>
      <p:sp>
        <p:nvSpPr>
          <p:cNvPr id="12" name="Rectangle 11"/>
          <p:cNvSpPr/>
          <p:nvPr/>
        </p:nvSpPr>
        <p:spPr>
          <a:xfrm>
            <a:off x="0" y="0"/>
            <a:ext cx="9144000" cy="152400"/>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1" name="Content Placeholder 2"/>
          <p:cNvSpPr txBox="1">
            <a:spLocks/>
          </p:cNvSpPr>
          <p:nvPr/>
        </p:nvSpPr>
        <p:spPr bwMode="auto">
          <a:xfrm>
            <a:off x="457200" y="17526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defRPr/>
            </a:pPr>
            <a:r>
              <a:rPr lang="en-US" dirty="0"/>
              <a:t>Type your question in the Q&amp;A box </a:t>
            </a:r>
            <a:br>
              <a:rPr lang="en-US" dirty="0"/>
            </a:br>
            <a:r>
              <a:rPr lang="en-US" dirty="0"/>
              <a:t>on your computer screen</a:t>
            </a:r>
          </a:p>
          <a:p>
            <a:pPr marL="0" indent="0">
              <a:buFont typeface="Arial" panose="020B0604020202020204" pitchFamily="34" charset="0"/>
              <a:buNone/>
              <a:defRPr/>
            </a:pPr>
            <a:endParaRPr lang="en-US" sz="2800" dirty="0"/>
          </a:p>
          <a:p>
            <a:pPr marL="0" indent="0" algn="ctr">
              <a:spcBef>
                <a:spcPts val="600"/>
              </a:spcBef>
              <a:spcAft>
                <a:spcPts val="1200"/>
              </a:spcAft>
              <a:buFont typeface="Arial" panose="020B0604020202020204" pitchFamily="34" charset="0"/>
              <a:buNone/>
              <a:defRPr/>
            </a:pPr>
            <a:r>
              <a:rPr lang="en-US" sz="4400" dirty="0">
                <a:latin typeface="+mj-lt"/>
              </a:rPr>
              <a:t>Speaker Contact Info</a:t>
            </a:r>
          </a:p>
          <a:p>
            <a:pPr marL="0" indent="0" algn="ctr">
              <a:buFont typeface="Arial" panose="020B0604020202020204" pitchFamily="34" charset="0"/>
              <a:buNone/>
              <a:defRPr/>
            </a:pPr>
            <a:endParaRPr lang="en-US" sz="2800" dirty="0"/>
          </a:p>
          <a:p>
            <a:pPr marL="0" indent="0" algn="ctr">
              <a:buFont typeface="Arial" panose="020B0604020202020204" pitchFamily="34" charset="0"/>
              <a:buNone/>
              <a:defRPr/>
            </a:pPr>
            <a:r>
              <a:rPr lang="en-US" sz="2800" dirty="0"/>
              <a:t>Jimmy Steyee</a:t>
            </a:r>
          </a:p>
          <a:p>
            <a:pPr marL="0" indent="0" algn="ctr">
              <a:buNone/>
              <a:defRPr/>
            </a:pPr>
            <a:r>
              <a:rPr lang="en-US" sz="2800" dirty="0"/>
              <a:t>Jimmy@carnevaleassociates.com</a:t>
            </a:r>
          </a:p>
          <a:p>
            <a:pPr marL="0" indent="0" algn="ctr">
              <a:buFont typeface="Arial" panose="020B0604020202020204" pitchFamily="34" charset="0"/>
              <a:buNone/>
              <a:defRPr/>
            </a:pPr>
            <a:endParaRPr lang="en-US" sz="2800" dirty="0"/>
          </a:p>
        </p:txBody>
      </p:sp>
    </p:spTree>
    <p:extLst>
      <p:ext uri="{BB962C8B-B14F-4D97-AF65-F5344CB8AC3E}">
        <p14:creationId xmlns:p14="http://schemas.microsoft.com/office/powerpoint/2010/main" val="204194170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2"/>
                </a:solidFill>
              </a:rPr>
              <a:t>Always Happy to Hear From You</a:t>
            </a: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3" name="Content Placeholder 2"/>
          <p:cNvSpPr>
            <a:spLocks noGrp="1"/>
          </p:cNvSpPr>
          <p:nvPr>
            <p:ph idx="1"/>
          </p:nvPr>
        </p:nvSpPr>
        <p:spPr>
          <a:xfrm>
            <a:off x="304800" y="1524000"/>
            <a:ext cx="8534400" cy="4209146"/>
          </a:xfrm>
        </p:spPr>
        <p:txBody>
          <a:bodyPr>
            <a:noAutofit/>
          </a:bodyPr>
          <a:lstStyle/>
          <a:p>
            <a:pPr marL="0" lvl="0" indent="0">
              <a:buClr>
                <a:srgbClr val="BE854C"/>
              </a:buClr>
              <a:buSzPct val="65000"/>
              <a:buNone/>
            </a:pPr>
            <a:r>
              <a:rPr lang="en-US" sz="2800" b="1" dirty="0"/>
              <a:t>Thank you all for the great work you do!</a:t>
            </a:r>
          </a:p>
          <a:p>
            <a:pPr marL="0" lvl="0" indent="0">
              <a:buClr>
                <a:srgbClr val="BE854C"/>
              </a:buClr>
              <a:buSzPct val="65000"/>
              <a:buNone/>
            </a:pPr>
            <a:endParaRPr lang="en-US" sz="1600" dirty="0"/>
          </a:p>
          <a:p>
            <a:pPr marL="0" lvl="0" indent="0">
              <a:buClr>
                <a:srgbClr val="BE854C"/>
              </a:buClr>
              <a:buSzPct val="65000"/>
              <a:buNone/>
            </a:pPr>
            <a:r>
              <a:rPr lang="en-US" sz="2400" dirty="0"/>
              <a:t>We know your job is not easy, but we aim to make it a bit easier &amp; are always happy to hear how we can do so…</a:t>
            </a:r>
          </a:p>
          <a:p>
            <a:pPr marL="0" lvl="0" indent="0">
              <a:buClr>
                <a:srgbClr val="BE854C"/>
              </a:buClr>
              <a:buSzPct val="65000"/>
              <a:buNone/>
            </a:pPr>
            <a:endParaRPr lang="en-US" sz="800" dirty="0"/>
          </a:p>
          <a:p>
            <a:pPr marL="0" lvl="0" indent="0">
              <a:buClr>
                <a:srgbClr val="BE854C"/>
              </a:buClr>
              <a:buSzPct val="65000"/>
              <a:buNone/>
            </a:pPr>
            <a:r>
              <a:rPr lang="en-US" sz="2400" dirty="0"/>
              <a:t>Contact me anytime with inquiries about the topics we have covered: Jimmy@carnevaleassociates.com</a:t>
            </a:r>
          </a:p>
          <a:p>
            <a:pPr marL="0" lvl="0" indent="0">
              <a:buClr>
                <a:srgbClr val="BE854C"/>
              </a:buClr>
              <a:buSzPct val="65000"/>
              <a:buNone/>
            </a:pPr>
            <a:endParaRPr lang="en-US" sz="2400" dirty="0"/>
          </a:p>
          <a:p>
            <a:pPr marL="0" indent="0">
              <a:buClr>
                <a:srgbClr val="BE854C"/>
              </a:buClr>
              <a:buSzPct val="65000"/>
              <a:buNone/>
            </a:pPr>
            <a:r>
              <a:rPr lang="en-US" sz="2400" dirty="0"/>
              <a:t>Also appreciate hearing about your experiences &amp; innovations…</a:t>
            </a:r>
          </a:p>
          <a:p>
            <a:pPr marL="0" lvl="0" indent="0">
              <a:buClr>
                <a:srgbClr val="BE854C"/>
              </a:buClr>
              <a:buSzPct val="65000"/>
              <a:buNone/>
            </a:pPr>
            <a:endParaRPr lang="en-US" sz="1600" dirty="0"/>
          </a:p>
          <a:p>
            <a:pPr marL="0" lvl="0" indent="0" algn="ctr">
              <a:buClr>
                <a:srgbClr val="BE854C"/>
              </a:buClr>
              <a:buSzPct val="65000"/>
              <a:buNone/>
            </a:pPr>
            <a:r>
              <a:rPr lang="en-US" sz="2400" b="1" dirty="0"/>
              <a:t>Thank you for your participation …</a:t>
            </a:r>
          </a:p>
        </p:txBody>
      </p:sp>
      <p:sp>
        <p:nvSpPr>
          <p:cNvPr id="8" name="Date Placeholder 7"/>
          <p:cNvSpPr>
            <a:spLocks noGrp="1"/>
          </p:cNvSpPr>
          <p:nvPr>
            <p:ph type="dt" sz="half" idx="10"/>
          </p:nvPr>
        </p:nvSpPr>
        <p:spPr/>
        <p:txBody>
          <a:bodyPr/>
          <a:lstStyle/>
          <a:p>
            <a:fld id="{4410FC8A-A4D3-46E9-B4DA-8E4B63F345E6}" type="datetime1">
              <a:rPr lang="en-US" smtClean="0">
                <a:solidFill>
                  <a:prstClr val="white"/>
                </a:solidFill>
                <a:latin typeface="Arial" pitchFamily="34" charset="0"/>
                <a:cs typeface="Arial" pitchFamily="34" charset="0"/>
              </a:rPr>
              <a:pPr/>
              <a:t>7/18/2017</a:t>
            </a:fld>
            <a:endParaRPr lang="en-US" dirty="0">
              <a:solidFill>
                <a:prstClr val="white"/>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prstClr val="white"/>
                </a:solidFill>
                <a:latin typeface="Arial" pitchFamily="34" charset="0"/>
                <a:cs typeface="Arial" pitchFamily="34" charset="0"/>
              </a:rPr>
              <a:pPr/>
              <a:t>63</a:t>
            </a:fld>
            <a:endParaRPr lang="en-US" dirty="0">
              <a:solidFill>
                <a:prstClr val="white"/>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04775151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dirty="0">
                <a:solidFill>
                  <a:srgbClr val="006A92"/>
                </a:solidFill>
              </a:rPr>
              <a:t>Certificate of Attendance</a:t>
            </a:r>
          </a:p>
        </p:txBody>
      </p:sp>
      <p:pic>
        <p:nvPicPr>
          <p:cNvPr id="67587"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343650"/>
            <a:ext cx="914400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88" name="Date Placeholder 7"/>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fld id="{46353D04-C37E-4568-8841-B57F2D1DC1D7}" type="datetime1">
              <a:rPr lang="en-US" altLang="en-US" sz="1200" smtClean="0">
                <a:solidFill>
                  <a:srgbClr val="FFFFFF"/>
                </a:solidFill>
                <a:latin typeface="Arial" panose="020B0604020202020204" pitchFamily="34" charset="0"/>
                <a:cs typeface="Arial" panose="020B0604020202020204" pitchFamily="34" charset="0"/>
              </a:rPr>
              <a:pPr fontAlgn="base">
                <a:spcBef>
                  <a:spcPct val="0"/>
                </a:spcBef>
                <a:spcAft>
                  <a:spcPct val="0"/>
                </a:spcAft>
                <a:buFontTx/>
                <a:buNone/>
              </a:pPr>
              <a:t>7/18/2017</a:t>
            </a:fld>
            <a:endParaRPr lang="en-US" altLang="en-US" sz="1200">
              <a:solidFill>
                <a:srgbClr val="FFFFFF"/>
              </a:solidFill>
              <a:latin typeface="Arial" panose="020B0604020202020204" pitchFamily="34" charset="0"/>
              <a:cs typeface="Arial" panose="020B0604020202020204" pitchFamily="34" charset="0"/>
            </a:endParaRPr>
          </a:p>
        </p:txBody>
      </p:sp>
      <p:sp>
        <p:nvSpPr>
          <p:cNvPr id="67589" name="Slide Number Placeholder 8"/>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E2D48691-3EA0-4569-A863-4261594A9411}" type="slidenum">
              <a:rPr lang="en-US" altLang="en-US" sz="1200" smtClean="0">
                <a:solidFill>
                  <a:srgbClr val="FFFFFF"/>
                </a:solidFill>
                <a:latin typeface="Arial" panose="020B0604020202020204" pitchFamily="34" charset="0"/>
              </a:rPr>
              <a:pPr>
                <a:spcBef>
                  <a:spcPct val="0"/>
                </a:spcBef>
                <a:buFontTx/>
                <a:buNone/>
              </a:pPr>
              <a:t>64</a:t>
            </a:fld>
            <a:endParaRPr lang="en-US" altLang="en-US" sz="1200">
              <a:solidFill>
                <a:srgbClr val="FFFFFF"/>
              </a:solidFill>
              <a:latin typeface="Arial" panose="020B0604020202020204" pitchFamily="34" charset="0"/>
            </a:endParaRPr>
          </a:p>
        </p:txBody>
      </p:sp>
      <p:sp>
        <p:nvSpPr>
          <p:cNvPr id="12" name="Rectangle 11"/>
          <p:cNvSpPr/>
          <p:nvPr/>
        </p:nvSpPr>
        <p:spPr>
          <a:xfrm>
            <a:off x="0" y="0"/>
            <a:ext cx="9144000" cy="152400"/>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67592" name="Content Placeholder 2"/>
          <p:cNvSpPr>
            <a:spLocks noGrp="1"/>
          </p:cNvSpPr>
          <p:nvPr>
            <p:ph idx="1"/>
          </p:nvPr>
        </p:nvSpPr>
        <p:spPr/>
        <p:txBody>
          <a:bodyPr/>
          <a:lstStyle/>
          <a:p>
            <a:pPr marL="0" indent="0">
              <a:buFont typeface="Arial" panose="020B0604020202020204" pitchFamily="34" charset="0"/>
              <a:buNone/>
            </a:pPr>
            <a:r>
              <a:rPr lang="en-US" altLang="en-US"/>
              <a:t>Download now! </a:t>
            </a:r>
          </a:p>
        </p:txBody>
      </p:sp>
      <p:pic>
        <p:nvPicPr>
          <p:cNvPr id="67593" name="Picture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35138" y="2438400"/>
            <a:ext cx="5673725" cy="332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3435915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dirty="0">
                <a:solidFill>
                  <a:srgbClr val="006A92"/>
                </a:solidFill>
              </a:rPr>
              <a:t>Questions?</a:t>
            </a:r>
          </a:p>
        </p:txBody>
      </p:sp>
      <p:pic>
        <p:nvPicPr>
          <p:cNvPr id="69635"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343650"/>
            <a:ext cx="914400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6" name="Date Placeholder 7"/>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fld id="{82071BBE-7FEA-44B0-9DD2-02C3A58A331E}" type="datetime1">
              <a:rPr lang="en-US" altLang="en-US" sz="1200" smtClean="0">
                <a:solidFill>
                  <a:srgbClr val="FFFFFF"/>
                </a:solidFill>
                <a:latin typeface="Arial" panose="020B0604020202020204" pitchFamily="34" charset="0"/>
                <a:cs typeface="Arial" panose="020B0604020202020204" pitchFamily="34" charset="0"/>
              </a:rPr>
              <a:pPr fontAlgn="base">
                <a:spcBef>
                  <a:spcPct val="0"/>
                </a:spcBef>
                <a:spcAft>
                  <a:spcPct val="0"/>
                </a:spcAft>
                <a:buFontTx/>
                <a:buNone/>
              </a:pPr>
              <a:t>7/18/2017</a:t>
            </a:fld>
            <a:endParaRPr lang="en-US" altLang="en-US" sz="1200">
              <a:solidFill>
                <a:srgbClr val="FFFFFF"/>
              </a:solidFill>
              <a:latin typeface="Arial" panose="020B0604020202020204" pitchFamily="34" charset="0"/>
              <a:cs typeface="Arial" panose="020B0604020202020204" pitchFamily="34" charset="0"/>
            </a:endParaRPr>
          </a:p>
        </p:txBody>
      </p:sp>
      <p:sp>
        <p:nvSpPr>
          <p:cNvPr id="69637" name="Slide Number Placeholder 8"/>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9FEFC315-BDE0-4520-BFBC-AC5409C4EDF7}" type="slidenum">
              <a:rPr lang="en-US" altLang="en-US" sz="1200" smtClean="0">
                <a:solidFill>
                  <a:srgbClr val="FFFFFF"/>
                </a:solidFill>
                <a:latin typeface="Arial" panose="020B0604020202020204" pitchFamily="34" charset="0"/>
              </a:rPr>
              <a:pPr>
                <a:spcBef>
                  <a:spcPct val="0"/>
                </a:spcBef>
                <a:buFontTx/>
                <a:buNone/>
              </a:pPr>
              <a:t>65</a:t>
            </a:fld>
            <a:endParaRPr lang="en-US" altLang="en-US" sz="1200">
              <a:solidFill>
                <a:srgbClr val="FFFFFF"/>
              </a:solidFill>
              <a:latin typeface="Arial" panose="020B0604020202020204" pitchFamily="34" charset="0"/>
            </a:endParaRPr>
          </a:p>
        </p:txBody>
      </p:sp>
      <p:sp>
        <p:nvSpPr>
          <p:cNvPr id="12" name="Rectangle 11"/>
          <p:cNvSpPr/>
          <p:nvPr/>
        </p:nvSpPr>
        <p:spPr>
          <a:xfrm>
            <a:off x="0" y="0"/>
            <a:ext cx="9144000" cy="152400"/>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9" name="Content Placeholder 2"/>
          <p:cNvSpPr>
            <a:spLocks noGrp="1"/>
          </p:cNvSpPr>
          <p:nvPr>
            <p:ph idx="1"/>
          </p:nvPr>
        </p:nvSpPr>
        <p:spPr>
          <a:xfrm>
            <a:off x="457200" y="1525588"/>
            <a:ext cx="8513763" cy="4600575"/>
          </a:xfrm>
        </p:spPr>
        <p:txBody>
          <a:bodyPr/>
          <a:lstStyle/>
          <a:p>
            <a:pPr>
              <a:spcBef>
                <a:spcPts val="600"/>
              </a:spcBef>
              <a:defRPr/>
            </a:pPr>
            <a:r>
              <a:rPr lang="en-US" dirty="0"/>
              <a:t>1 NAADAC CEH</a:t>
            </a:r>
          </a:p>
          <a:p>
            <a:pPr>
              <a:spcBef>
                <a:spcPts val="600"/>
              </a:spcBef>
              <a:defRPr/>
            </a:pPr>
            <a:r>
              <a:rPr lang="en-US" dirty="0"/>
              <a:t>Pass 10-question quiz with 7 correct answers</a:t>
            </a:r>
          </a:p>
          <a:p>
            <a:pPr>
              <a:spcBef>
                <a:spcPts val="600"/>
              </a:spcBef>
              <a:defRPr/>
            </a:pPr>
            <a:r>
              <a:rPr lang="en-US" dirty="0"/>
              <a:t>Receive certificate immediately</a:t>
            </a:r>
          </a:p>
          <a:p>
            <a:pPr marL="0" indent="0">
              <a:buFont typeface="Arial" panose="020B0604020202020204" pitchFamily="34" charset="0"/>
              <a:buNone/>
              <a:defRPr/>
            </a:pPr>
            <a:endParaRPr lang="en-US" dirty="0"/>
          </a:p>
        </p:txBody>
      </p:sp>
      <p:pic>
        <p:nvPicPr>
          <p:cNvPr id="69641" name="Picture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362200" y="3311525"/>
            <a:ext cx="4703763" cy="292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1291984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en-US" sz="3600">
                <a:solidFill>
                  <a:srgbClr val="006C92"/>
                </a:solidFill>
              </a:rPr>
              <a:t>RSAT Technical Assistance and Training Center</a:t>
            </a:r>
            <a:endParaRPr lang="en-US" sz="3600" dirty="0">
              <a:solidFill>
                <a:srgbClr val="006C92"/>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3" name="Content Placeholder 2"/>
          <p:cNvSpPr>
            <a:spLocks noGrp="1"/>
          </p:cNvSpPr>
          <p:nvPr>
            <p:ph idx="1"/>
          </p:nvPr>
        </p:nvSpPr>
        <p:spPr>
          <a:xfrm>
            <a:off x="457200" y="1524000"/>
            <a:ext cx="8229600" cy="4209146"/>
          </a:xfrm>
        </p:spPr>
        <p:txBody>
          <a:bodyPr>
            <a:noAutofit/>
          </a:bodyPr>
          <a:lstStyle/>
          <a:p>
            <a:pPr marL="0" lvl="0" indent="0" algn="ctr">
              <a:buClr>
                <a:srgbClr val="BE854C"/>
              </a:buClr>
              <a:buSzPct val="65000"/>
              <a:buNone/>
            </a:pPr>
            <a:endParaRPr lang="en-US" i="1" dirty="0"/>
          </a:p>
          <a:p>
            <a:pPr marL="0" lvl="0" indent="0" algn="ctr">
              <a:buClr>
                <a:srgbClr val="BE854C"/>
              </a:buClr>
              <a:buSzPct val="65000"/>
              <a:buNone/>
            </a:pPr>
            <a:r>
              <a:rPr lang="en-US" i="1" dirty="0"/>
              <a:t>For more information on RSAT training and technical assistance visit: </a:t>
            </a:r>
          </a:p>
          <a:p>
            <a:pPr marL="0" lvl="0" indent="0" algn="ctr">
              <a:buClr>
                <a:srgbClr val="BE854C"/>
              </a:buClr>
              <a:buSzPct val="65000"/>
              <a:buNone/>
            </a:pPr>
            <a:r>
              <a:rPr lang="en-US" i="1" dirty="0"/>
              <a:t>http://www.rsat-tta.com/Home</a:t>
            </a:r>
          </a:p>
          <a:p>
            <a:pPr marL="0" lvl="0" indent="0" algn="ctr">
              <a:buClr>
                <a:srgbClr val="BE854C"/>
              </a:buClr>
              <a:buSzPct val="65000"/>
              <a:buNone/>
            </a:pPr>
            <a:endParaRPr lang="en-US" i="1" dirty="0"/>
          </a:p>
          <a:p>
            <a:pPr marL="0" lvl="0" indent="0" algn="ctr">
              <a:buClr>
                <a:srgbClr val="BE854C"/>
              </a:buClr>
              <a:buSzPct val="65000"/>
              <a:buNone/>
            </a:pPr>
            <a:r>
              <a:rPr lang="en-US" i="1" dirty="0"/>
              <a:t>or email Stephen Keller, RSAT TA Coordinator at </a:t>
            </a:r>
          </a:p>
          <a:p>
            <a:pPr marL="0" lvl="0" indent="0" algn="ctr">
              <a:buClr>
                <a:srgbClr val="BE854C"/>
              </a:buClr>
              <a:buSzPct val="65000"/>
              <a:buNone/>
            </a:pPr>
            <a:r>
              <a:rPr lang="en-US" i="1" dirty="0"/>
              <a:t>skeller@ahpnet.com</a:t>
            </a:r>
          </a:p>
          <a:p>
            <a:pPr lvl="0">
              <a:buClr>
                <a:srgbClr val="BE854C"/>
              </a:buClr>
              <a:buSzPct val="65000"/>
              <a:buFont typeface="Arial" pitchFamily="34" charset="0"/>
              <a:buChar char="►"/>
            </a:pPr>
            <a:endParaRPr lang="en-US" dirty="0"/>
          </a:p>
        </p:txBody>
      </p:sp>
      <p:sp>
        <p:nvSpPr>
          <p:cNvPr id="8" name="Date Placeholder 7"/>
          <p:cNvSpPr>
            <a:spLocks noGrp="1"/>
          </p:cNvSpPr>
          <p:nvPr>
            <p:ph type="dt" sz="half" idx="10"/>
          </p:nvPr>
        </p:nvSpPr>
        <p:spPr/>
        <p:txBody>
          <a:bodyPr/>
          <a:lstStyle/>
          <a:p>
            <a:fld id="{4410FC8A-A4D3-46E9-B4DA-8E4B63F345E6}" type="datetime1">
              <a:rPr lang="en-US" smtClean="0">
                <a:solidFill>
                  <a:prstClr val="white"/>
                </a:solidFill>
                <a:latin typeface="Arial" pitchFamily="34" charset="0"/>
                <a:cs typeface="Arial" pitchFamily="34" charset="0"/>
              </a:rPr>
              <a:pPr/>
              <a:t>7/18/2017</a:t>
            </a:fld>
            <a:endParaRPr lang="en-US" dirty="0">
              <a:solidFill>
                <a:prstClr val="white"/>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prstClr val="white"/>
                </a:solidFill>
                <a:latin typeface="Arial" pitchFamily="34" charset="0"/>
                <a:cs typeface="Arial" pitchFamily="34" charset="0"/>
              </a:rPr>
              <a:pPr/>
              <a:t>66</a:t>
            </a:fld>
            <a:endParaRPr lang="en-US" dirty="0">
              <a:solidFill>
                <a:prstClr val="white"/>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8757429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450850"/>
            <a:ext cx="6553200" cy="457200"/>
          </a:xfrm>
        </p:spPr>
        <p:txBody>
          <a:bodyPr/>
          <a:lstStyle/>
          <a:p>
            <a:r>
              <a:rPr lang="en-US" dirty="0"/>
              <a:t>RSAT Performance Management Training</a:t>
            </a:r>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FB8013A3-E87A-488E-81E0-B4DD2F42E6D3}" type="slidenum">
              <a:rPr kumimoji="0" lang="en-US" sz="10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7</a:t>
            </a:fld>
            <a:endParaRPr kumimoji="0" lang="en-US" sz="1000" b="0" i="0" u="none" strike="noStrike" kern="1200" cap="none" spc="0" normalizeH="0" baseline="0" noProof="0" dirty="0">
              <a:ln>
                <a:noFill/>
              </a:ln>
              <a:solidFill>
                <a:prstClr val="black"/>
              </a:solidFill>
              <a:effectLst/>
              <a:uLnTx/>
              <a:uFillTx/>
              <a:latin typeface="Arial" charset="0"/>
              <a:ea typeface="+mn-ea"/>
              <a:cs typeface="+mn-cs"/>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361" y="2362200"/>
            <a:ext cx="8817427"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019161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Poll Question</a:t>
            </a:r>
          </a:p>
        </p:txBody>
      </p:sp>
      <p:sp>
        <p:nvSpPr>
          <p:cNvPr id="3" name="Content Placeholder 2"/>
          <p:cNvSpPr>
            <a:spLocks noGrp="1"/>
          </p:cNvSpPr>
          <p:nvPr>
            <p:ph idx="1"/>
          </p:nvPr>
        </p:nvSpPr>
        <p:spPr>
          <a:xfrm>
            <a:off x="742950" y="1581150"/>
            <a:ext cx="7620000" cy="3272691"/>
          </a:xfrm>
        </p:spPr>
        <p:txBody>
          <a:bodyPr/>
          <a:lstStyle/>
          <a:p>
            <a:r>
              <a:rPr lang="en-US" dirty="0"/>
              <a:t>What is your role with the BJA funded RSAT program?</a:t>
            </a:r>
          </a:p>
          <a:p>
            <a:pPr lvl="1"/>
            <a:r>
              <a:rPr lang="en-US" dirty="0"/>
              <a:t>Program/Grant Manager (grantee)</a:t>
            </a:r>
          </a:p>
          <a:p>
            <a:pPr lvl="1"/>
            <a:r>
              <a:rPr lang="en-US" dirty="0"/>
              <a:t>Analyst/Data Collector</a:t>
            </a:r>
          </a:p>
          <a:p>
            <a:pPr lvl="1"/>
            <a:r>
              <a:rPr lang="en-US" dirty="0"/>
              <a:t>Correctional Staff</a:t>
            </a:r>
          </a:p>
          <a:p>
            <a:pPr lvl="1"/>
            <a:r>
              <a:rPr lang="en-US" dirty="0"/>
              <a:t>Social Worker</a:t>
            </a:r>
          </a:p>
          <a:p>
            <a:pPr lvl="1"/>
            <a:r>
              <a:rPr lang="en-US" dirty="0"/>
              <a:t>Case Manager</a:t>
            </a:r>
          </a:p>
          <a:p>
            <a:pPr lvl="1"/>
            <a:r>
              <a:rPr lang="en-US" dirty="0"/>
              <a:t>Other Service Provider</a:t>
            </a:r>
          </a:p>
          <a:p>
            <a:pPr lvl="1"/>
            <a:r>
              <a:rPr lang="en-US" dirty="0"/>
              <a:t>Other</a:t>
            </a:r>
          </a:p>
          <a:p>
            <a:pPr lvl="1"/>
            <a:r>
              <a:rPr lang="en-US" dirty="0"/>
              <a:t>Don’t know</a:t>
            </a:r>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F8052CFF-C65C-4FCB-BC59-DD04CE4B6586}" type="slidenum">
              <a:rPr kumimoji="0" lang="uk-UA" sz="10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8</a:t>
            </a:fld>
            <a:endParaRPr kumimoji="0" lang="uk-UA" sz="10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7766438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4065" y="457200"/>
            <a:ext cx="7156029" cy="457200"/>
          </a:xfrm>
        </p:spPr>
        <p:txBody>
          <a:bodyPr/>
          <a:lstStyle/>
          <a:p>
            <a:r>
              <a:rPr lang="en-US" dirty="0"/>
              <a:t>What is performance measurement?</a:t>
            </a:r>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FB8013A3-E87A-488E-81E0-B4DD2F42E6D3}" type="slidenum">
              <a:rPr kumimoji="0" lang="en-US" sz="10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9</a:t>
            </a:fld>
            <a:endParaRPr kumimoji="0" lang="en-US" sz="10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5" name="Content Placeholder 2"/>
          <p:cNvSpPr>
            <a:spLocks noGrp="1"/>
          </p:cNvSpPr>
          <p:nvPr>
            <p:ph idx="1"/>
          </p:nvPr>
        </p:nvSpPr>
        <p:spPr>
          <a:xfrm>
            <a:off x="762000" y="1744437"/>
            <a:ext cx="7620000" cy="3370488"/>
          </a:xfrm>
        </p:spPr>
        <p:txBody>
          <a:bodyPr>
            <a:normAutofit fontScale="55000" lnSpcReduction="20000"/>
          </a:bodyPr>
          <a:lstStyle/>
          <a:p>
            <a:pPr marL="0" indent="0">
              <a:buNone/>
            </a:pPr>
            <a:r>
              <a:rPr lang="en-US" sz="3600" b="1" dirty="0">
                <a:solidFill>
                  <a:schemeClr val="accent2">
                    <a:lumMod val="50000"/>
                  </a:schemeClr>
                </a:solidFill>
              </a:rPr>
              <a:t>Definitions</a:t>
            </a:r>
          </a:p>
          <a:p>
            <a:r>
              <a:rPr lang="en-US" sz="3600" dirty="0">
                <a:solidFill>
                  <a:schemeClr val="accent2">
                    <a:lumMod val="50000"/>
                  </a:schemeClr>
                </a:solidFill>
              </a:rPr>
              <a:t>Ongoing data collection to determine if a program is implementing activities and achieving objectives. </a:t>
            </a:r>
          </a:p>
          <a:p>
            <a:pPr lvl="1"/>
            <a:r>
              <a:rPr lang="en-US" sz="3600" dirty="0">
                <a:solidFill>
                  <a:schemeClr val="accent2">
                    <a:lumMod val="50000"/>
                  </a:schemeClr>
                </a:solidFill>
              </a:rPr>
              <a:t>It measures inputs, outputs, and outcomes over time. </a:t>
            </a:r>
          </a:p>
          <a:p>
            <a:pPr lvl="1"/>
            <a:r>
              <a:rPr lang="en-US" sz="3600" dirty="0">
                <a:solidFill>
                  <a:schemeClr val="accent2">
                    <a:lumMod val="50000"/>
                  </a:schemeClr>
                </a:solidFill>
              </a:rPr>
              <a:t>In general, pre-post comparisons are used to assess change (BJA Center for Program Evaluation and Performance Measurement).</a:t>
            </a:r>
          </a:p>
          <a:p>
            <a:pPr marL="233362" lvl="1" indent="0">
              <a:buNone/>
            </a:pPr>
            <a:endParaRPr lang="en-US" sz="3600" dirty="0">
              <a:solidFill>
                <a:schemeClr val="accent2">
                  <a:lumMod val="50000"/>
                </a:schemeClr>
              </a:solidFill>
            </a:endParaRPr>
          </a:p>
          <a:p>
            <a:r>
              <a:rPr lang="en-US" sz="3600" dirty="0">
                <a:solidFill>
                  <a:schemeClr val="accent2">
                    <a:lumMod val="50000"/>
                  </a:schemeClr>
                </a:solidFill>
              </a:rPr>
              <a:t>Ongoing monitoring and reporting of program accomplishments, particularly progress toward program goals (Government Accountability Office).</a:t>
            </a:r>
          </a:p>
          <a:p>
            <a:endParaRPr lang="en-US" dirty="0"/>
          </a:p>
        </p:txBody>
      </p:sp>
    </p:spTree>
    <p:extLst>
      <p:ext uri="{BB962C8B-B14F-4D97-AF65-F5344CB8AC3E}">
        <p14:creationId xmlns:p14="http://schemas.microsoft.com/office/powerpoint/2010/main" val="51717133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PERSISTENCEDATA" val="MMPROD_UIPERSISTENCEDATA"/>
  <p:tag name="MMPROD_UIDATA" val="&lt;database version=&quot;10.0&quot;&gt;&lt;object type=&quot;1&quot; unique_id=&quot;10001&quot;&gt;&lt;property id=&quot;20139&quot; value=&quot;%n. %s&quot;/&gt;&lt;property id=&quot;20141&quot; value=&quot;Health Lit Coverage UntilizationNMDft2&quot;/&gt;&lt;property id=&quot;20144&quot; value=&quot;1&quot;/&gt;&lt;property id=&quot;20146&quot; value=&quot;0&quot;/&gt;&lt;property id=&quot;20147&quot; value=&quot;0&quot;/&gt;&lt;property id=&quot;20148&quot; value=&quot;5&quot;/&gt;&lt;property id=&quot;20184&quot; value=&quot;7&quot;/&gt;&lt;property id=&quot;20191&quot; value=&quot;AHP Corporate&quot;/&gt;&lt;property id=&quot;20192&quot; value=&quot;https://ahpnet.adobeconnect.com&quot;/&gt;&lt;property id=&quot;20193&quot; value=&quot;0&quot;/&gt;&lt;property id=&quot;20250&quot; value=&quot;6&quot;/&gt;&lt;property id=&quot;20251&quot; value=&quot;0&quot;/&gt;&lt;property id=&quot;20259&quot; value=&quot;0&quot;/&gt;&lt;property id=&quot;20263&quot; value=&quot;1&quot;/&gt;&lt;property id=&quot;20264&quot; value=&quot;1&quot;/&gt;&lt;property id=&quot;20600&quot; value=&quot;0&quot;/&gt;&lt;property id=&quot;20700&quot; value=&quot;0&quot;/&gt;&lt;object type=&quot;2&quot; unique_id=&quot;11482&quot;&gt;&lt;object type=&quot;3&quot; unique_id=&quot;11483&quot;&gt;&lt;property id=&quot;20148&quot; value=&quot;5&quot;/&gt;&lt;property id=&quot;20300&quot; value=&quot;Slide 1 - &amp;quot; Pathways to Health Literacy &amp;amp; Health Care Utilization:  A Critical Next Step for the Newly Eligible Pre-release Po&quot;/&gt;&lt;property id=&quot;20307&quot; value=&quot;258&quot;/&gt;&lt;property id=&quot;20309&quot; value=&quot;-1&quot;/&gt;&lt;/object&gt;&lt;object type=&quot;3&quot; unique_id=&quot;11484&quot;&gt;&lt;property id=&quot;20148&quot; value=&quot;5&quot;/&gt;&lt;property id=&quot;20300&quot; value=&quot;Slide 5 - &amp;quot; Niki Miller, M.S. CPS nmiller@ahpnet.com &amp;quot;&quot;/&gt;&lt;property id=&quot;20307&quot; value=&quot;259&quot;/&gt;&lt;property id=&quot;20309&quot; value=&quot;-1&quot;/&gt;&lt;/object&gt;&lt;object type=&quot;3&quot; unique_id=&quot;11485&quot;&gt;&lt;property id=&quot;20148&quot; value=&quot;5&quot;/&gt;&lt;property id=&quot;20300&quot; value=&quot;Slide 6 - &amp;quot;Objectives&amp;quot;&quot;/&gt;&lt;property id=&quot;20307&quot; value=&quot;260&quot;/&gt;&lt;property id=&quot;20309&quot; value=&quot;-1&quot;/&gt;&lt;/object&gt;&lt;object type=&quot;3&quot; unique_id=&quot;11486&quot;&gt;&lt;property id=&quot;20148&quot; value=&quot;5&quot;/&gt;&lt;property id=&quot;20300&quot; value=&quot;Slide 7 - &amp;quot;New Toolkit: &amp;quot;&quot;/&gt;&lt;property id=&quot;20307&quot; value=&quot;415&quot;/&gt;&lt;property id=&quot;20309&quot; value=&quot;-1&quot;/&gt;&lt;/object&gt;&lt;object type=&quot;3&quot; unique_id=&quot;11487&quot;&gt;&lt;property id=&quot;20148&quot; value=&quot;5&quot;/&gt;&lt;property id=&quot;20300&quot; value=&quot;Slide 8 - &amp;quot;    Quick Audience Polling: 2 questions&amp;quot;&quot;/&gt;&lt;property id=&quot;20307&quot; value=&quot;261&quot;/&gt;&lt;property id=&quot;20309&quot; value=&quot;-1&quot;/&gt;&lt;/object&gt;&lt;object type=&quot;3&quot; unique_id=&quot;11488&quot;&gt;&lt;property id=&quot;20148&quot; value=&quot;5&quot;/&gt;&lt;property id=&quot;20300&quot; value=&quot;Slide 9 - &amp;quot;What is Health Literacy? &amp;quot;&quot;/&gt;&lt;property id=&quot;20307&quot; value=&quot;405&quot;/&gt;&lt;property id=&quot;20309&quot; value=&quot;-1&quot;/&gt;&lt;/object&gt;&lt;object type=&quot;3&quot; unique_id=&quot;11489&quot;&gt;&lt;property id=&quot;20148&quot; value=&quot;5&quot;/&gt;&lt;property id=&quot;20300&quot; value=&quot;Slide 10 - &amp;quot;Medicaid, Medicaid Managed Care (MMC), Medicare&amp;quot;&quot;/&gt;&lt;property id=&quot;20307&quot; value=&quot;416&quot;/&gt;&lt;property id=&quot;20309&quot; value=&quot;-1&quot;/&gt;&lt;/object&gt;&lt;object type=&quot;3&quot; unique_id=&quot;11491&quot;&gt;&lt;property id=&quot;20148&quot; value=&quot;5&quot;/&gt;&lt;property id=&quot;20300&quot; value=&quot;Slide 11&quot;/&gt;&lt;property id=&quot;20307&quot; value=&quot;417&quot;/&gt;&lt;property id=&quot;20309&quot; value=&quot;-1&quot;/&gt;&lt;/object&gt;&lt;object type=&quot;3&quot; unique_id=&quot;11492&quot;&gt;&lt;property id=&quot;20148&quot; value=&quot;5&quot;/&gt;&lt;property id=&quot;20300&quot; value=&quot;Slide 12 - &amp;quot;What Can We Do?&amp;quot;&quot;/&gt;&lt;property id=&quot;20307&quot; value=&quot;420&quot;/&gt;&lt;property id=&quot;20309&quot; value=&quot;-1&quot;/&gt;&lt;/object&gt;&lt;object type=&quot;3&quot; unique_id=&quot;11493&quot;&gt;&lt;property id=&quot;20148&quot; value=&quot;5&quot;/&gt;&lt;property id=&quot;20300&quot; value=&quot;Slide 13 - &amp;quot;Learning Styles  People learn new information in different ways….  Using more than one way is always best&amp;quot;&quot;/&gt;&lt;property id=&quot;20307&quot; value=&quot;419&quot;/&gt;&lt;property id=&quot;20309&quot; value=&quot;-1&quot;/&gt;&lt;/object&gt;&lt;object type=&quot;3&quot; unique_id=&quot;11494&quot;&gt;&lt;property id=&quot;20148&quot; value=&quot;5&quot;/&gt;&lt;property id=&quot;20300&quot; value=&quot;Slide 14 - &amp;quot;Leveraging Assistor Resources: Poll Results&amp;quot;&quot;/&gt;&lt;property id=&quot;20307&quot; value=&quot;409&quot;/&gt;&lt;property id=&quot;20309&quot; value=&quot;-1&quot;/&gt;&lt;/object&gt;&lt;object type=&quot;3&quot; unique_id=&quot;11495&quot;&gt;&lt;property id=&quot;20148&quot; value=&quot;5&quot;/&gt;&lt;property id=&quot;20300&quot; value=&quot;Slide 15 - &amp;quot;The term ‘assistor’ encompasses all categories&amp;quot;&quot;/&gt;&lt;property id=&quot;20307&quot; value=&quot;402&quot;/&gt;&lt;property id=&quot;20309&quot; value=&quot;-1&quot;/&gt;&lt;/object&gt;&lt;object type=&quot;3&quot; unique_id=&quot;11496&quot;&gt;&lt;property id=&quot;20148&quot; value=&quot;5&quot;/&gt;&lt;property id=&quot;20300&quot; value=&quot;Slide 16 - &amp;quot;Health Insurance Exchanges: Assistor Priorities  &amp;quot;&quot;/&gt;&lt;property id=&quot;20307&quot; value=&quot;421&quot;/&gt;&lt;property id=&quot;20309&quot; value=&quot;-1&quot;/&gt;&lt;/object&gt;&lt;object type=&quot;3&quot; unique_id=&quot;11497&quot;&gt;&lt;property id=&quot;20148&quot; value=&quot;5&quot;/&gt;&lt;property id=&quot;20300&quot; value=&quot;Slide 17 - &amp;quot;What do they offer besides enrollment help? &amp;quot;&quot;/&gt;&lt;property id=&quot;20307&quot; value=&quot;408&quot;/&gt;&lt;property id=&quot;20309&quot; value=&quot;-1&quot;/&gt;&lt;/object&gt;&lt;object type=&quot;3&quot; unique_id=&quot;11498&quot;&gt;&lt;property id=&quot;20148&quot; value=&quot;5&quot;/&gt;&lt;property id=&quot;20300&quot; value=&quot;Slide 18 - &amp;quot;What about those that don’t qualify for Medicaid&amp;quot;&quot;/&gt;&lt;property id=&quot;20307&quot; value=&quot;418&quot;/&gt;&lt;property id=&quot;20309&quot; value=&quot;-1&quot;/&gt;&lt;/object&gt;&lt;object type=&quot;3&quot; unique_id=&quot;11499&quot;&gt;&lt;property id=&quot;20148&quot; value=&quot;5&quot;/&gt;&lt;property id=&quot;20300&quot; value=&quot;Slide 19&quot;/&gt;&lt;property id=&quot;20307&quot; value=&quot;412&quot;/&gt;&lt;property id=&quot;20309&quot; value=&quot;-1&quot;/&gt;&lt;/object&gt;&lt;object type=&quot;3&quot; unique_id=&quot;11500&quot;&gt;&lt;property id=&quot;20148&quot; value=&quot;5&quot;/&gt;&lt;property id=&quot;20300&quot; value=&quot;Slide 20 - &amp;quot;    Assistor Agencies Address Health-Related                   Social Needs&amp;quot;&quot;/&gt;&lt;property id=&quot;20307&quot; value=&quot;400&quot;/&gt;&lt;property id=&quot;20309&quot; value=&quot;-1&quot;/&gt;&lt;/object&gt;&lt;object type=&quot;3&quot; unique_id=&quot;11501&quot;&gt;&lt;property id=&quot;20148&quot; value=&quot;5&quot;/&gt;&lt;property id=&quot;20300&quot; value=&quot;Slide 21 - &amp;quot;Other Resources &amp;amp; Toolkit highlights &amp;quot;&quot;/&gt;&lt;property id=&quot;20307&quot; value=&quot;407&quot;/&gt;&lt;property id=&quot;20309&quot; value=&quot;-1&quot;/&gt;&lt;/object&gt;&lt;object type=&quot;3&quot; unique_id=&quot;11502&quot;&gt;&lt;property id=&quot;20148&quot; value=&quot;5&quot;/&gt;&lt;property id=&quot;20300&quot; value=&quot;Slide 22&quot;/&gt;&lt;property id=&quot;20307&quot; value=&quot;423&quot;/&gt;&lt;property id=&quot;20309&quot; value=&quot;-1&quot;/&gt;&lt;/object&gt;&lt;object type=&quot;3&quot; unique_id=&quot;11503&quot;&gt;&lt;property id=&quot;20148&quot; value=&quot;5&quot;/&gt;&lt;property id=&quot;20300&quot; value=&quot;Slide 23&quot;/&gt;&lt;property id=&quot;20307&quot; value=&quot;422&quot;/&gt;&lt;property id=&quot;20309&quot; value=&quot;-1&quot;/&gt;&lt;/object&gt;&lt;object type=&quot;3&quot; unique_id=&quot;11504&quot;&gt;&lt;property id=&quot;20148&quot; value=&quot;5&quot;/&gt;&lt;property id=&quot;20300&quot; value=&quot;Slide 24&quot;/&gt;&lt;property id=&quot;20307&quot; value=&quot;399&quot;/&gt;&lt;property id=&quot;20309&quot; value=&quot;-1&quot;/&gt;&lt;/object&gt;&lt;object type=&quot;3&quot; unique_id=&quot;11601&quot;&gt;&lt;property id=&quot;20148&quot; value=&quot;5&quot;/&gt;&lt;property id=&quot;20300&quot; value=&quot;Slide 2 - &amp;quot;Housekeeping: Functions&amp;quot;&quot;/&gt;&lt;property id=&quot;20307&quot; value=&quot;425&quot;/&gt;&lt;property id=&quot;20309&quot; value=&quot;-1&quot;/&gt;&lt;/object&gt;&lt;object type=&quot;3&quot; unique_id=&quot;11602&quot;&gt;&lt;property id=&quot;20148&quot; value=&quot;5&quot;/&gt;&lt;property id=&quot;20300&quot; value=&quot;Slide 3 - &amp;quot;Housekeeping: Communication&amp;quot;&quot;/&gt;&lt;property id=&quot;20307&quot; value=&quot;426&quot;/&gt;&lt;property id=&quot;20309&quot; value=&quot;-1&quot;/&gt;&lt;/object&gt;&lt;object type=&quot;3&quot; unique_id=&quot;11859&quot;&gt;&lt;property id=&quot;20148&quot; value=&quot;5&quot;/&gt;&lt;property id=&quot;20300&quot; value=&quot;Slide 4 - &amp;quot; Pathways to Health Literacy &amp;amp; Health Care Utilization:  A Critical Next Step for the Newly Eligible Pre-release Po&quot;/&gt;&lt;property id=&quot;20307&quot; value=&quot;428&quot;/&gt;&lt;property id=&quot;20309&quot; value=&quot;-1&quot;/&gt;&lt;/object&gt;&lt;/object&gt;&lt;object type=&quot;8&quot; unique_id=&quot;11528&quot;&gt;&lt;/object&gt;&lt;object type=&quot;4&quot; unique_id=&quot;11941&quot;&gt;&lt;/object&gt;&lt;object type=&quot;10&quot; unique_id=&quot;11942&quot;&gt;&lt;object type=&quot;11&quot; unique_id=&quot;11943&quot;&gt;&lt;property id=&quot;20180&quot; value=&quot;1&quot;/&gt;&lt;property id=&quot;20181&quot; value=&quot;1&quot;/&gt;&lt;property id=&quot;20183&quot; value=&quot;1&quot;/&gt;&lt;/object&gt;&lt;object type=&quot;12&quot; unique_id=&quot;11944&quot;&gt;&lt;/object&gt;&lt;/object&gt;&lt;/object&gt;&lt;/database&gt;"/>
  <p:tag name="MMPROD_TAG_VCONFIG" val="PD94bWwgdmVyc2lvbj0iMS4wIj8+DQo8Y29uZmlndXJhdGlvbj4NCgk8YnJhbmRpbmc+DQoJCTx1aWZvbnQgbmFtZT0iRk9OVF9OT1RFU19URVhUIiB2YWx1ZT0iVmVyZGFuYSwxMixmYWxzZSxmYWxzZSxmYWxzZSIvPg0KCTwvYnJhbmRpbmc+DQoJPGNvbG9ycz4NCgkJPHVpY29sb3IgbmFtZT0icHJpbWFyeSIgdmFsdWU9IjB4NkY4NDg4Ii8+DQoJCTx1aWNvbG9yIG5hbWU9Imdsb3ciIHZhbHVlPSIweDYwOTc3MyIvPg0KCQk8dWljb2xvciBuYW1lPSJ0ZXh0IiB2YWx1ZT0iMHhGRkZGRkYiLz4NCgkJPHVpY29sb3IgbmFtZT0ibGlnaHQiIHZhbHVlPSIweDRFNUQ2MCIvPg0KCQk8dWljb2xvciBuYW1lPSJzaGFkb3ciIHZhbHVlPSIweDAwMDAwMCIvPg0KCQk8dWljb2xvciBuYW1lPSJiYWNrZ3JvdW5kIiB2YWx1ZT0iMHg3Mjc5NzEiLz4NCgk8L2NvbG9ycz4NCgk8bGF5b3V0Pg0KCQk8dWlzaG93IG5hbWU9InByZXNlbnRhdGlvbnRpdGxlIiB2YWx1ZT0idHJ1ZSIvPjx1aXNob3cgbmFtZT0icHJlc2VudGVycGhvdG8iIHZhbHVlPSJ0cnVlIi8+PHVpc2hvdyBuYW1lPSJwcmVzZW50ZXJuYW1lIiB2YWx1ZT0idHJ1ZSIvPjx1aXNob3cgbmFtZT0icHJlc2VudGVydGl0bGUiIHZhbHVlPSJ0cnVlIi8+PHVpc2hvdyBuYW1lPSJwcmVzZW50ZXJlbWFpbCIgdmFsdWU9InRydWUiLz48dWlzaG93IG5hbWU9InByZXNlbnRlcmJpbyIgdmFsdWU9InRydWUiLz48dWlzaG93IG5hbWU9ImNvbXBhbnlsb2dvIiB2YWx1ZT0idHJ1ZSIvPjx1aXNob3cgbmFtZT0ic2lkZWJhciIgdmFsdWU9InRydWUiLz48dWlzaG93IG5hbWU9Im91dGxpbmUiIHZhbHVlPSJ0cnVlIi8+PHVpc2hvdyBuYW1lPSJ0aHVtYm5haWwiIHZhbHVlPSJ0cnVlIi8+DQoJCTx1aXNob3cgbmFtZT0ibm90ZXMiIHZhbHVlPSJ0cnVlIi8+PHVpc2hvdyBuYW1lPSJzZWFyY2giIHZhbHVlPSJ0cnVlIi8+PHVpc2hvdyBuYW1lPSJxdWl6IiB2YWx1ZT0idHJ1ZSIvPjx1aXNob3cgbmFtZT0iYXR0YWNobWVudHMiIHZhbHVlPSJ0cnVlIi8+PHVpc2hvdyBuYW1lPSJ1dGlscyIgdmFsdWU9InRydWUiLz48dWlzaG93IG5hbWU9InZvbHVtZSIgdmFsdWU9InRydWUiLz48dWlzaG93IG5hbWU9InBsYXliYXIiIHZhbHVlPSJ0cnVlIi8+PHVpc2hvdyBuYW1lPSJ0YWxraW5naGVhZCIgdmFsdWU9InRydWUiLz48dWlzaG93IG5hbWU9InNpZGViYXJvbnJpZ2h0IiB2YWx1ZT0idHJ1ZSIvPjx1aXNob3cgbmFtZT0idmlld2NoYW5nZSIgdmFsdWU9InRydWUiLz48dWlzaG93IG5hbWU9ImFsd2F5c1NjcnVuY2giIHZhbHVlPSJmYWxzZSIvPjx1aXNob3cgbmFtZT0iaW5pdGlhbGRpc3BsYXltb2RlaXNub3JtYWwiIHZhbHVlPSJ0cnVlIi8+PHVpcmVwbGFjZSBuYW1lPSJsb2dvIiB2YWx1ZT0iIi8+PHVpcmVwbGFjZSBuYW1lPSJiZ2ltYWdlIiB2YWx1ZT0iIi8+PHVpcmVwbGFjZSBuYW1lPSJpbml0aWFsdGFiIiB2YWx1ZT0ib3V0bGluZSIvPjx1aXNob3cgbmFtZT0iY2N0ZXh0aGlnaGxpZ2h0aW5nIiB2YWx1ZT0idHJ1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DQoJCTx1aXRleHQgbmFtZT0iU0NSVUJCQVJTVEFUVVNfTk9BVURJTyIgdmFsdWU9Ik5vIEF1ZGlvIi8+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DQoJCTx1aXRleHQgbmFtZT0iU0NSVUJCQVJTVEFUVVNfUkVWSUVXUVVJWiIgdmFsdWU9IlJldmlld2luZyBRdWl6Ii8+DQoJCTwhLS0gc3Vic3RpdHV0aW9uOiAlbSA9PSBtaW51dGVzIHJlbWFpbmluZyAtLT4NCgkJPCEtLSBzdWJzdGl0dXRpb246ICVzID09IHNlY29uZHMgcmVtYWluaW5nIC0tPg0KCQk8dWl0ZXh0IG5hbWU9IkVMQVBTRUQiIHZhbHVlPSIlbSBNaW51dGVzICVzIFNlY29uZHMgUmVtYWluaW5nIi8+DQoJCTx1aXRleHQgbmFtZT0iTk9URk9VTkQiIHZhbHVlPSJOb3RoaW5nIEZvdW5kIi8+DQoJCTx1aXRleHQgbmFtZT0iQVRUQUNITUVOVFMiIHZhbHVlPSJBdHRhY2htZW50cy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DQoJCTx1aXRleHQgbmFtZT0iQ09VUlNFX1NUQVRVUyIgdmFsdWU9Ik1vZHVsZSBTdGF0dXMiLz4NCgkJPHVpdGV4dCBuYW1lPSJQQVNTRURfU1RSSU5HIiB2YWx1ZT0iUGFzc2VkIi8+DQoJCTx1aXRleHQgbmFtZT0iRkFJTEVEX1NUUklORyIgdmFsdWU9IkZhaWxlZCIvPg0KCQk8IS0tcXVpeiBwb2QgYW5kIG1lc3NhZ2UgYm94IHRleHRzLS0+DQoJCTx1aXRleHQgbmFtZT0iUVVJWlBPRF9RVUlaX0FUVEVNUFQiIHZhbHVlPSJRdWl6IEF0dGVtcHQ6Ii8+DQoJCTx1aXRleHQgbmFtZT0iUVVJWlBPRF9RVUlaX0FUVEVNUFRfVkFMVUUiIHZhbHVlPSIlbiBvZiAldCIvPg0KCQk8dWl0ZXh0IG5hbWU9IlFVSVpQT0RfUVVJWl9TQ09SRSIgdmFsdWU9IlNjb3JlZDoiLz4NCgkJPHVpdGV4dCBuYW1lPSJRVUlaUE9EX1FVSVpfUEFTU1NDT1JFIiB2YWx1ZT0iUGFzc2luZyBTY29yZToiLz4NCgkJPHVpdGV4dCBuYW1lPSJRVUlaUE9EX1FVSVpfTUFYU0NPUkUiIHZhbHVlPSJNYXggU2NvcmU6Ii8+DQoJCTx1aXRleHQgbmFtZT0iUVVJWlBPRF9RVUVTQVRNUFRfU1RSIiB2YWx1ZT0iQXR0ZW1wdDogJW4gb2YgJXQiLz4NCgkJPHVpdGV4dCBuYW1lPSJRVUlaUE9EX1FVRVNUWVBFX1NUUiIgdmFsdWU9IlR5cGU6ICVzIi8+DQoJCTx1aXRleHQgbmFtZT0iUVVJWlBPRF9RVUVTVFlQRV9HUkQiIHZhbHVlPSJHcmFkZWQiLz4NCgkJPHVpdGV4dCBuYW1lPSJRVUlaUE9EX1FVRVNUWVBFX1NWWSIgdmFsdWU9IlN1cnZleSIvPg0KCQk8dWl0ZXh0IG5hbWU9IlFVSVpQT0RfUVVJWkFUTVBUX0lORiIgdmFsdWU9IkluZmluaXRlIi8+DQoJCTx1aXRleHQgbmFtZT0iUVVJWlBPRF9RVUVTQVRNUFRfSU5GIiB2YWx1ZT0iSW5maW5pdGUiLz4NCgkJPHVpdGV4dCBuYW1lPSJXQVJOSU5HTVNHX1lFU1NUUklORyIgdmFsdWU9IlllcyIvPg0KCQk8dWl0ZXh0IG5hbWU9IldBUk5JTkdNU0dfTk9TVFJJTkciIHZhbHVlPSJObyIvPg0KCQk8dWl0ZXh0IG5hbWU9IldBUk5JTkdNU0dfVElUTEVTVFJJTkciIHZhbHVlPSJRdWl6IE5hdmlnYXRpb24gV2FybmluZyIvPg0KCQk8dWl0ZXh0IG5hbWU9IldBUk5JTkdNU0dfTVNHU1RSSU5HIiB2YWx1ZT0iVGhlcmUgYXJlIHVuLWF0dGVtcHRlZCBxdWVzdGlvbnMgaW4gdGhpcyBRdWl6LiYjeEE7JiN4QTtDbGlja2luZyBZZXMgd2lsbCB0YWtlIHlvdSBvdXQgb2YgdGhlIFF1aXouIENsaWNrIE5vIHRvIGNvbnRpbnVlIHRoZSBRdWl6LiIvPg0KCQk8dWl0ZXh0IG5hbWU9IklORk9STUFUSU9OX0gyNjRfRkxBU0hQTEFZRVIiIHZhbHVlPSJUaGUgY3VycmVudCB2ZXJzaW9uIG9mIEZsYXNoIFBsYXllciBpbnN0YWxsZWQgb24geW91ciBtYWNoaW5lIGRvZXMgbm90IHN1cHBvcnQgdGhpcyB2aWRlby4gQ2xpY2sgb24gdGhlIHZpZGVvIGFyZWEgdG8gZG93bmxvYWQgdGhlIGxhdGVzdC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lNob3cgc2lkZWJhciB0byBwYXJ0aWNpcGFudHMiLz4NCgkJPHVpdGV4dCBuYW1lPSJNVVRFIiB2YWx1ZT0iTXV0ZSIvPg0KCQk8dWl0ZXh0IG5hbWU9IkRPQ1dSQVBfVElUTEUiIHZhbHVlPSJQcmVzZW50ZXIgRmlsZSBBdHRhY2htZW50Ii8+DQoJCTx1aXRleHQgbmFtZT0iRE9DV1JBUF9NU0ciIHZhbHVlPSJTYXZlIHRvIE15IENvbXB1dGVyIi8+DQoJCTx1aXRleHQgbmFtZT0iRE9DV1JBUF9QUk9NUFQiIHZhbHVlPSJDbGljayB0byBEb3dubG9hZCIvPg0KCTwvbGFuZ3VhZ2U+DQoJPGxhbmd1YWdlIGlkPSJkZS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Gb2xpZSAlbiIvPg0KCQk8IS0tIHN1YnN0aXR1dGlvbjogJW4gPT0gc2xpZGUgbnVtYmVyIC0tPg0KCQk8IS0tIHN1YnN0aXR1dGlvbjogJXQgPT0gdG90YWwgc2xpZGUgY291bnQgLS0+DQoJCTx1aXRleHQgbmFtZT0iU0NSVUJCQVJTVEFUVVNfU0xJREVJTkZPIiB2YWx1ZT0iRm9saWUgJW4gLyAldCB8ICIvPg0KCQk8dWl0ZXh0IG5hbWU9IlNDUlVCQkFSU1RBVFVTX1NUT1BQRUQiIHZhbHVlPSJCZWVuZGV0Ii8+DQoJCTx1aXRleHQgbmFtZT0iU0NSVUJCQVJTVEFUVVNfUExBWUlORyIgdmFsdWU9IldpZWRlcmdhYmUiLz4NCgkJPHVpdGV4dCBuYW1lPSJTQ1JVQkJBUlNUQVRVU19OT0FVRElPIiB2YWx1ZT0iS2VpbiBBdWRpbyIvPg0KCQk8dWl0ZXh0IG5hbWU9IlNDUlVCQkFSU1RBVFVTX1ZJRFBMQVlJTkciIHZhbHVlPSJWaWRlbyB3aXJkIGFiZ2VzcGllbHQiLz4NCgkJPHVpdGV4dCBuYW1lPSJTQ1JVQkJBUlNUQVRVU19MT0FESU5HIiB2YWx1ZT0iTGFkZW4iLz4NCgkJPHVpdGV4dCBuYW1lPSJTQ1JVQkJBUlNUQVRVU19CVUZGRVJJTkciIHZhbHVlPSJQdWZmZXJuIi8+DQoJCTx1aXRleHQgbmFtZT0iU0NSVUJCQVJTVEFUVVNfUVVFU1RJT04iIHZhbHVlPSJGcmFnZSBiZWFudHdvcnRlbiIvPg0KCQk8dWl0ZXh0IG5hbWU9IlNDUlVCQkFSU1RBVFVTX1JFVklFV1FVSVoiIHZhbHVlPSJOb2NobWFscyBkdXJjaHNlaGVuIi8+DQoJCTwhLS0gc3Vic3RpdHV0aW9uOiAlbSA9PSBtaW51dGVzIHJlbWFpbmluZyAtLT4NCgkJPCEtLSBzdWJzdGl0dXRpb246ICVzID09IHNlY29uZHMgcmVtYWluaW5nIC0tPg0KCQk8dWl0ZXh0IG5hbWU9IkVMQVBTRUQiIHZhbHVlPSJSZXN0ZGF1ZXI6ICVtIE1pbnV0ZW4gJXMgU2VrdW5kZW4iLz4NCgkJPHVpdGV4dCBuYW1lPSJOT1RGT1VORCIgdmFsdWU9Ik5pY2h0cyBnZWZ1bmRlbiIvPg0KCQk8dWl0ZXh0IG5hbWU9IkFUVEFDSE1FTlRTIiB2YWx1ZT0iQW5sYWdlbiIvPg0KCQk8IS0tIHN1YnN0aXR1dGlvbjogJXAgPT0gY3VycmVudCBzcGVha2VyJ3MgdGl0bGUgLS0+DQoJCTx1aXRleHQgbmFtZT0iQklPV0lOX1RJVExFIiB2YWx1ZT0iU3ByZWNoZXI6ICVwIi8+DQoJCTx1aXRleHQgbmFtZT0iQklPQlROX1RJVExFIiB2YWx1ZT0iU3ByZWNoZXIiLz4NCgkJPHVpdGV4dCBuYW1lPSJESVZJREVSQlROX1RJVExFIiB2YWx1ZT0ifCIvPg0KCQk8dWl0ZXh0IG5hbWU9IkNPTlRBQ1RCVE5fVElUTEUiIHZhbHVlPSJLb250YWt0Ii8+DQoJCTx1aXRleHQgbmFtZT0iVEFCX1FVSVoiIHZhbHVlPSJRdWl6Ii8+DQoJCTx1aXRleHQgbmFtZT0iVEFCX09VVExJTkUiIHZhbHVlPSJTdHJ1a3R1ciIvPg0KCQk8dWl0ZXh0IG5hbWU9IlRBQl9USFVNQiIgdmFsdWU9Ik1pbmlhdHVyIi8+DQoJCTx1aXRleHQgbmFtZT0iVEFCX05PVEVTIiB2YWx1ZT0iTm90aXplbiIvPg0KCQk8dWl0ZXh0IG5hbWU9IlRBQl9TRUFSQ0giIHZhbHVlPSJTdWNoZW4iLz4NCgkJPHVpdGV4dCBuYW1lPSJTTElERV9IRUFESU5HIiB2YWx1ZT0iRm9saWVudGl0ZWwiLz4NCgkJPHVpdGV4dCBuYW1lPSJEVVJBVElPTl9IRUFESU5HIiB2YWx1ZT0iRGF1ZXIiLz4NCgkJPHVpdGV4dCBuYW1lPSJTRUFSQ0hfSEVBRElORyIgdmFsdWU9IlRleHQgc3VjaGVuOiIvPg0KCQk8dWl0ZXh0IG5hbWU9IlRIVU1CX0hFQURJTkciIHZhbHVlPSJGb2xpZSIvPg0KCQk8dWl0ZXh0IG5hbWU9IlRIVU1CX0lORk8iIHZhbHVlPSJGb2xpZW50aXRlbC9EYXVlciIvPg0KCQk8dWl0ZXh0IG5hbWU9IkFUVEFDSE5BTUVfSEVBRElORyIgdmFsdWU9IkRhdGVpbmFtZSIvPg0KCQk8dWl0ZXh0IG5hbWU9IkFUVEFDSFNJWkVfSEVBRElORyIgdmFsdWU9Ikdyw7bDn2UiLz4NCgkJPHVpdGV4dCBuYW1lPSJTTElERV9OT1RFUyIgdmFsdWU9IkZvbGllbm5vdGl6ZW4iLz4NCgkJPHVpdGV4dCBuYW1lPSJDT1VSU0VfU1RBVFVTIiB2YWx1ZT0iTW9kdWxzdGF0dXMiLz4NCgkJPHVpdGV4dCBuYW1lPSJQQVNTRURfU1RSSU5HIiB2YWx1ZT0iRXJmb2xncmVpY2giLz4NCgkJPHVpdGV4dCBuYW1lPSJGQUlMRURfU1RSSU5HIiB2YWx1ZT0iRmVobGdlc2NobGFnZW4iLz4NCgkJPCEtLXF1aXogcG9kIGFuZCBtZXNzYWdlIGJveCB0ZXh0cy0tPg0KCQk8dWl0ZXh0IG5hbWU9IlFVSVpQT0RfUVVJWl9BVFRFTVBUIiB2YWx1ZT0iUXVpenZlcnN1Y2g6Ii8+DQoJCTx1aXRleHQgbmFtZT0iUVVJWlBPRF9RVUlaX0FUVEVNUFRfVkFMVUUiIHZhbHVlPSIlbiB2b24gJXQiLz4NCgkJPHVpdGV4dCBuYW1lPSJRVUlaUE9EX1FVSVpfU0NPUkUiIHZhbHVlPSJFcnJlaWNodDoiLz4NCgkJPHVpdGV4dCBuYW1lPSJRVUlaUE9EX1FVSVpfUEFTU1NDT1JFIiB2YWx1ZT0iTWluZGVzdHB1bmt0emFobDoiLz4NCgkJPHVpdGV4dCBuYW1lPSJRVUlaUE9EX1FVSVpfTUFYU0NPUkUiIHZhbHVlPSJNYXhpbWFsZSBQdW5rdHphaGw6Ii8+DQoJCTx1aXRleHQgbmFtZT0iUVVJWlBPRF9RVUVTQVRNUFRfU1RSIiB2YWx1ZT0iVmVyc3VjaDogJW4gdm9uICV0Ii8+DQoJCTx1aXRleHQgbmFtZT0iUVVJWlBPRF9RVUVTVFlQRV9TVFIiIHZhbHVlPSJUeXA6ICVzIi8+DQoJCTx1aXRleHQgbmFtZT0iUVVJWlBPRF9RVUVTVFlQRV9HUkQiIHZhbHVlPSJCZXdlcnRldCIvPg0KCQk8dWl0ZXh0IG5hbWU9IlFVSVpQT0RfUVVFU1RZUEVfU1ZZIiB2YWx1ZT0iVW1mcmFnZSIvPg0KCQk8dWl0ZXh0IG5hbWU9IlFVSVpQT0RfUVVJWkFUTVBUX0lORiIgdmFsdWU9IlVuZW5kbGljaCIvPg0KCQk8dWl0ZXh0IG5hbWU9IlFVSVpQT0RfUVVFU0FUTVBUX0lORiIgdmFsdWU9IlVuZW5kbGljaCIvPg0KCQk8dWl0ZXh0IG5hbWU9IldBUk5JTkdNU0dfWUVTU1RSSU5HIiB2YWx1ZT0iSmEiLz4NCgkJPHVpdGV4dCBuYW1lPSJXQVJOSU5HTVNHX05PU1RSSU5HIiB2YWx1ZT0iTmVpbiIvPg0KCQk8dWl0ZXh0IG5hbWU9IldBUk5JTkdNU0dfVElUTEVTVFJJTkciIHZhbHVlPSJRdWl6bmF2aWdhdGlvbnN3YXJudW5nIi8+DQoJCTx1aXRleHQgbmFtZT0iV0FSTklOR01TR19NU0dTVFJJTkciIHZhbHVlPSJJbiBkaWVzZW0gUXVpeiBnaWJ0IGVzIHVuYmVhbnR3b3J0ZXRlIEZyYWdlbi4mI3hBOyYjeEE7V2VubiBTaWUgYXVmICZxdW90O0phJnF1b3Q7IGtsaWNrZW4sIHdpcmQgZGFzIFF1aXogYmVlbmRldC4gS2xpY2tlbiBTaWUgYXVmICZxdW90O05laW4mcXVvdDssIHVtIG1pdCBkZW0gUXVpeiBmb3J0enVmYWhyZW4uIi8+DQoJCTx1aXRleHQgbmFtZT0iSU5GT1JNQVRJT05fSDI2NF9GTEFTSFBMQVlFUiIgdmFsdWU9IkRhcyBWaWRlbyB3aXJkIHZvbiBkZXIgbW9tZW50YW4gYXVmIGRpZXNlbSBDb21wdXRlciBpbnN0YWxsaWVydGVuIFZlcnNpb24gdm9uIEZsYXNoIFBsYXllciBuaWNodCB1bnRlcnN0w7x0enQuIEtsaWNrZW4gU2llIGF1ZiBkZW4gVmlkZW9iZXJlaWNoLCB1bSBkaWUgYWt0dWVsbGUgVmVyc2lvbiB2b24gRmxhc2ggUGxheWVyIGhlcnVudGVyenVs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RGVuIFRlaWxuZWhtZXJuIGRpZSBTZWl0ZW5sZWlzdGUgYW56ZWlnZW4iLz4NCgkJPHVpdGV4dCBuYW1lPSJNVVRFIiB2YWx1ZT0iQXVzIi8+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DQoJPGxhbmd1YWdlIGlkPSJm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Fwb3NpdGl2ZSAlbiIvPg0KCQk8IS0tIHN1YnN0aXR1dGlvbjogJW4gPT0gc2xpZGUgbnVtYmVyIC0tPg0KCQk8IS0tIHN1YnN0aXR1dGlvbjogJXQgPT0gdG90YWwgc2xpZGUgY291bnQgLS0+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DQoJCTx1aXRleHQgbmFtZT0iU0NSVUJCQVJTVEFUVVNfVklEUExBWUlORyIgdmFsdWU9IkxlY3R1cmUgdmlkw6lvIGVuIGNvdXJzIi8+DQoJCTx1aXRleHQgbmFtZT0iU0NSVUJCQVJTVEFUVVNfTE9BRElORyIgdmFsdWU9IkNoYXJnZW1lbnQgZW4gY291cnMiLz4NCgkJPHVpdGV4dCBuYW1lPSJTQ1JVQkJBUlNUQVRVU19CVUZGRVJJTkciIHZhbHVlPSJNaXNlIGVuIG3DqW1vaXJlIi8+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DQoJCTx1aXRleHQgbmFtZT0iRUxBUFNFRCIgdmFsdWU9IiVtIG1pbnV0ZXMgJXMgc2Vjb25kZXMgcmVzdGFudGVzIi8+DQoJCTx1aXRleHQgbmFtZT0iTk9URk9VTkQiIHZhbHVlPSJSaWVuIHRyb3V2w6kiLz4NCgkJPHVpdGV4dCBuYW1lPSJBVFRBQ0hNRU5UUyIgdmFsdWU9IlBpw6hjZXMgam9pbnRlcyIvPg0KCQk8IS0tIHN1YnN0aXR1dGlvbjogJXAgPT0gY3VycmVudCBzcGVha2VyJ3MgdGl0bGUgLS0+DQoJCTx1aXRleHQgbmFtZT0iQklPV0lOX1RJVExFIiB2YWx1ZT0iQmlvIDogJXAiLz4NCgkJPHVpdGV4dCBuYW1lPSJCSU9CVE5fVElUTEUiIHZhbHVlPSJCaW8gOiIvPg0KCQk8dWl0ZXh0IG5hbWU9IkRJVklERVJCVE5fVElUTEUiIHZhbHVlPSJ8Ii8+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HVpdGV4dCBuYW1lPSJDT1VSU0VfU1RBVFVTIiB2YWx1ZT0iU3RhdHV0IGR1IG1vZHVsZSIvPg0KCQk8dWl0ZXh0IG5hbWU9IlBBU1NFRF9TVFJJTkciIHZhbHVlPSJSw6l1c3NpIi8+DQoJCTx1aXRleHQgbmFtZT0iRkFJTEVEX1NUUklORyIgdmFsdWU9IkVjaG91w6kiLz4NCgkJPCEtLXF1aXogcG9kIGFuZCBtZXNzYWdlIGJveCB0ZXh0cy0tPg0KCQk8dWl0ZXh0IG5hbWU9IlFVSVpQT0RfUVVJWl9BVFRFTVBUIiB2YWx1ZT0iVGVudGF0aXZlIGRlIHF1ZXN0aW9ubmFpcmUgOiIvPg0KCQk8dWl0ZXh0IG5hbWU9IlFVSVpQT0RfUVVJWl9BVFRFTVBUX1ZBTFVFIiB2YWx1ZT0iJW4gc3VyICV0Ii8+DQoJCTx1aXRleHQgbmFtZT0iUVVJWlBPRF9RVUlaX1NDT1JFIiB2YWx1ZT0iTm90ZSBvYnRlbnVlIDoiLz4NCgkJPHVpdGV4dCBuYW1lPSJRVUlaUE9EX1FVSVpfUEFTU1NDT1JFIiB2YWx1ZT0iTm90ZSBkJ2FkbWlzc2liaWxpdMOpwqA6Ii8+DQoJCTx1aXRleHQgbmFtZT0iUVVJWlBPRF9RVUlaX01BWFNDT1JFIiB2YWx1ZT0iTm90ZSBtYXhpbWFsZSA6Ii8+DQoJCTx1aXRleHQgbmFtZT0iUVVJWlBPRF9RVUVTQVRNUFRfU1RSIiB2YWx1ZT0iVGVudGF0aXZlIDogJW4gc3VyICV0Ii8+DQoJCTx1aXRleHQgbmFtZT0iUVVJWlBPRF9RVUVTVFlQRV9TVFIiIHZhbHVlPSJUeXBlOiAlcyIvPg0KCQk8dWl0ZXh0IG5hbWU9IlFVSVpQT0RfUVVFU1RZUEVfR1JEIiB2YWx1ZT0iTm90w6kiLz4NCgkJPHVpdGV4dCBuYW1lPSJRVUlaUE9EX1FVRVNUWVBFX1NWWSIgdmFsdWU9IkVucXXDqnRlIi8+DQoJCTx1aXRleHQgbmFtZT0iUVVJWlBPRF9RVUlaQVRNUFRfSU5GIiB2YWx1ZT0iSWxsaW1pdMOpIi8+DQoJCTx1aXRleHQgbmFtZT0iUVVJWlBPRF9RVUVTQVRNUFRfSU5GIiB2YWx1ZT0iSWxsaW1pdMOpIi8+DQoJCTx1aXRleHQgbmFtZT0iV0FSTklOR01TR19ZRVNTVFJJTkciIHZhbHVlPSJPdWkiLz4NCgkJPHVpdGV4dCBuYW1lPSJXQVJOSU5HTVNHX05PU1RSSU5HIiB2YWx1ZT0iTm9uIi8+DQoJCTx1aXRleHQgbmFtZT0iV0FSTklOR01TR19USVRMRVNUUklORyIgdmFsdWU9IkF2ZXJ0aXNzZW1lbnQgZGUgbmF2aWdhdGlvbiBkdSBxdWVzdGlvbm5haXJlIi8+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DQoJCTwhLS0gc3Vic3RpdHV0aW9uOiAlbiA9PSBzbGlkZSBudW1iZXIgLS0+DQoJCTwhLS0gc3Vic3RpdHV0aW9uOiAldCA9PSB0b3RhbCBzbGlkZSBjb3VudCAtLT4NCgkJPHVpdGV4dCBuYW1lPSJTQ1JVQkJBUlNUQVRVU19TTElERUlORk8iIHZhbHVlPSLjgrnjg6njgqTjg4kgOiAlbiAvICV0IHwgIi8+DQoJCTx1aXRleHQgbmFtZT0iU0NSVUJCQVJTVEFUVVNfU1RPUFBFRCIgdmFsdWU9IuWBnOatoiIvPg0KCQk8dWl0ZXh0IG5hbWU9IlNDUlVCQkFSU1RBVFVTX1BMQVlJTkciIHZhbHVlPSLlho3nlJ/kuK0iLz4NCgkJPHVpdGV4dCBuYW1lPSJTQ1JVQkJBUlNUQVRVU19OT0FVRElPIiB2YWx1ZT0i6Z+z5aOw44Gq44GXIi8+DQoJCTx1aXRleHQgbmFtZT0iU0NSVUJCQVJTVEFUVVNfVklEUExBWUlORyIgdmFsdWU9IuODk+ODh+OCquWGjeeUn+S4rSIvPg0KCQk8dWl0ZXh0IG5hbWU9IlNDUlVCQkFSU1RBVFVTX0xPQURJTkciIHZhbHVlPSLjg63jg7zjg4nkuK0iLz4NCgkJPHVpdGV4dCBuYW1lPSJTQ1JVQkJBUlNUQVRVU19CVUZGRVJJTkciIHZhbHVlPSLjg5Djg4Pjg5XjgqHkuK0iLz4NCgkJPHVpdGV4dCBuYW1lPSJTQ1JVQkJBUlNUQVRVU19RVUVTVElPTiIgdmFsdWU9IuizquWVj+OBq+etlOOBiOOBpuS4i+OBleOBhCIvPg0KCQk8dWl0ZXh0IG5hbWU9IlNDUlVCQkFSU1RBVFVTX1JFVklFV1FVSVoiIHZhbHVlPSLjgq/jgqTjgrrjgpLjg6zjg5Pjg6Xjg7zjgZfjgabjgYTjgb7jgZkiLz4NCgkJPCEtLSBzdWJzdGl0dXRpb246ICVtID09IG1pbnV0ZXMgcmVtYWluaW5nIC0tPg0KCQk8IS0tIHN1YnN0aXR1dGlvbjogJXMgPT0gc2Vjb25kcyByZW1haW5pbmcgLS0+DQoJCTx1aXRleHQgbmFtZT0iRUxBUFNFRCIgdmFsdWU9Iuaui+OCiiA6ICVtIOWIhiAlcyDnp5IiLz4NCgkJPHVpdGV4dCBuYW1lPSJOT1RGT1VORCIgdmFsdWU9IuS9leOCguimi+OBpOOBi+OCiuOBvuOBm+OCkyIvPg0KCQk8dWl0ZXh0IG5hbWU9IkFUVEFDSE1FTlRTIiB2YWx1ZT0i5re75LuYIi8+DQoJCTwhLS0gc3Vic3RpdHV0aW9uOiAlcCA9PSBjdXJyZW50IHNwZWFrZXIncyB0aXRsZSAtLT4NCgkJPHVpdGV4dCBuYW1lPSJCSU9XSU5fVElUTEUiIHZhbHVlPSLntYzmrbQgOiAlcCIvPg0KCQk8dWl0ZXh0IG5hbWU9IkJJT0JUTl9USVRMRSIgdmFsdWU9Iue1jOattCIvPg0KCQk8dWl0ZXh0IG5hbWU9IkRJVklERVJCVE5fVElUTEUiIHZhbHVlPSJ8Ii8+DQoJCTx1aXRleHQgbmFtZT0iQ09OVEFDVEJUTl9USVRMRSIgdmFsdWU9IuOBiuWVj+OBhOWQiOOCj+OBmyIvPg0KCQk8dWl0ZXh0IG5hbWU9IlRBQl9RVUlaIiB2YWx1ZT0i44Kv44Kk44K6Ii8+DQoJCTx1aXRleHQgbmFtZT0iVEFCX09VVExJTkUiIHZhbHVlPSLjgqLjgqbjg4jjg6njgqTjg7MiLz4NCgkJPHVpdGV4dCBuYW1lPSJUQUJfVEhVTUIiIHZhbHVlPSLjgrXjg6Djg43jg7zjg6siLz4NCgkJPHVpdGV4dCBuYW1lPSJUQUJfTk9URVMiIHZhbHVlPSLjg47jg7zjg4giLz4NCgkJPHVpdGV4dCBuYW1lPSJUQUJfU0VBUkNIIiB2YWx1ZT0i5qSc57SiIi8+DQoJCTx1aXRleHQgbmFtZT0iU0xJREVfSEVBRElORyIgdmFsdWU9IuOCueODqeOCpOODieOCv+OCpOODiOODqyIvPg0KCQk8dWl0ZXh0IG5hbWU9IkRVUkFUSU9OX0hFQURJTkciIHZhbHVlPSLplbfjgZUiLz4NCgkJPHVpdGV4dCBuYW1lPSJTRUFSQ0hfSEVBRElORyIgdmFsdWU9IuaknOe0ouOBmeOCi+ODhuOCreOCueODiCA6ICIvPg0KCQk8dWl0ZXh0IG5hbWU9IlRIVU1CX0hFQURJTkciIHZhbHVlPSLjgrnjg6njgqTjg4kiLz4NCgkJPHVpdGV4dCBuYW1lPSJUSFVNQl9JTkZPIiB2YWx1ZT0i44K544Op44Kk44OJ44K/44Kk44OI44OrIC8g6ZW344GVIi8+DQoJCTx1aXRleHQgbmFtZT0iQVRUQUNITkFNRV9IRUFESU5HIiB2YWx1ZT0i44OV44Kh44Kk44Or5ZCNIi8+DQoJCTx1aXRleHQgbmFtZT0iQVRUQUNIU0laRV9IRUFESU5HIiB2YWx1ZT0i44K144Kk44K6Ii8+DQoJCTx1aXRleHQgbmFtZT0iU0xJREVfTk9URVMiIHZhbHVlPSLjgrnjg6njgqTjg4njg47jg7zjg4giLz4NCgkJPHVpdGV4dCBuYW1lPSJDT1VSU0VfU1RBVFVTIiB2YWx1ZT0i44Oi44K444Ol44O844Or44K544OG44O844K/44K5Ii8+DQoJCTx1aXRleHQgbmFtZT0iUEFTU0VEX1NUUklORyIgdmFsdWU9IuWQiOagvCIvPg0KCQk8dWl0ZXh0IG5hbWU9IkZBSUxFRF9TVFJJTkciIHZhbHVlPSLkuI3lkIjmoLwiLz4NCgkJPCEtLXF1aXogcG9kIGFuZCBtZXNzYWdlIGJveCB0ZXh0cy0tPg0KCQk8dWl0ZXh0IG5hbWU9IlFVSVpQT0RfUVVJWl9BVFRFTVBUIiB2YWx1ZT0i44Kv44Kk44K66Kmm6KGM5Zue5pWwIDogIi8+DQoJCTx1aXRleHQgbmFtZT0iUVVJWlBPRF9RVUlaX0FUVEVNUFRfVkFMVUUiIHZhbHVlPSIlbiAvICV0Ii8+DQoJCTx1aXRleHQgbmFtZT0iUVVJWlBPRF9RVUlaX1NDT1JFIiB2YWx1ZT0i44K544Kz44KiIDogIi8+DQoJCTx1aXRleHQgbmFtZT0iUVVJWlBPRF9RVUlaX1BBU1NTQ09SRSIgdmFsdWU9IuWQiOagvOeCuSA6Ii8+DQoJCTx1aXRleHQgbmFtZT0iUVVJWlBPRF9RVUlaX01BWFNDT1JFIiB2YWx1ZT0i5pyA6auY5b6X54K5IDogIi8+DQoJCTx1aXRleHQgbmFtZT0iUVVJWlBPRF9RVUVTQVRNUFRfU1RSIiB2YWx1ZT0i6Kmm6KGM5Zue5pWwIDogJW4gLyAldCIvPg0KCQk8dWl0ZXh0IG5hbWU9IlFVSVpQT0RfUVVFU1RZUEVfU1RSIiB2YWx1ZT0i44K/44Kk44OXIDogJXMiLz4NCgkJPHVpdGV4dCBuYW1lPSJRVUlaUE9EX1FVRVNUWVBFX0dSRCIgdmFsdWU9IuipleS+oSIvPg0KCQk8dWl0ZXh0IG5hbWU9IlFVSVpQT0RfUVVFU1RZUEVfU1ZZIiB2YWx1ZT0i44Ki44Oz44Kx44O844OIIi8+DQoJCTx1aXRleHQgbmFtZT0iUVVJWlBPRF9RVUlaQVRNUFRfSU5GIiB2YWx1ZT0i54Sh5Yi26ZmQIi8+DQoJCTx1aXRleHQgbmFtZT0iUVVJWlBPRF9RVUVTQVRNUFRfSU5GIiB2YWx1ZT0i54Sh5Yi26ZmQIi8+DQoJCTx1aXRleHQgbmFtZT0iV0FSTklOR01TR19ZRVNTVFJJTkciIHZhbHVlPSLjga/jgYQiLz4NCgkJPHVpdGV4dCBuYW1lPSJXQVJOSU5HTVNHX05PU1RSSU5HIiB2YWx1ZT0i44GE44GE44GIIi8+DQoJCTx1aXRleHQgbmFtZT0iV0FSTklOR01TR19USVRMRVNUUklORyIgdmFsdWU9IuOCr+OCpOOCuuOBruODiuODk+OCsuODvOOCt+ODp+ODs+OBq+mWouOBmeOCi+itpuWRiiIvPg0KCQk8dWl0ZXh0IG5hbWU9IldBUk5JTkdNU0dfTVNHU1RSSU5HIiB2YWx1ZT0i44GT44Gu44Kv44Kk44K644Gr44Gv44CB44G+44Gg6Kej562U44GX44Gm44GE44Gq44GE6LOq5ZWP44GM44GC44KK44G+44GZ44CCJiN4QTsmI3hBOyDjgq/jgqTjgrrjgpLntYLkuobjgZnjgovjgavjga/jgIHjgIzjga/jgYTjgI3jgpLjgq/jg6rjg4Pjgq/jgZfjgb7jgZnjgILjgq/jgqTjgrrjgpLntprooYzjgZnjgovjgavjga/jgIHjgIzjgYTjgYTjgYjjgI3jgpLjgq/jg6rjg4Pjgq/jgZfjgb7jgZnjgIIiLz4NCgkJPHVpdGV4dCBuYW1lPSJJTkZPUk1BVElPTl9IMjY0X0ZMQVNIUExBWUVSIiB2YWx1ZT0i44GK5L2/44GE44Gu44Kz44Oz44OU44Ol44O844K/44Gr54++5Zyo44Kk44Oz44K544OI44O844Or44GV44KM44Gm44GE44KLIEZsYXNoIFBsYXllciDjga7jg5Djg7zjgrjjg6fjg7Pjga/jgIHjgZPjga7jg5Pjg4fjgqrjgpLjgrXjg53jg7zjg4jjgZfjgabjgYTjgb7jgZvjgpPjgILmnIDmlrDjga4gRmxhc2ggUGxheWVyIOOCkuODgOOCpuODs+ODreODvOODieOBmeOCi+OBq+OBr+OAgeODk+ODh+OCqumgmOWfn+OCkuOCr+ODquODg+OCr+OBl+OBpuOBj+OBoOOBleOBhOOAg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jgrXjgqTjg4njg5Djg7zjgpLlj4LliqDogIXjgavopovjgZvjgosiLz4NCgkJPHVpdGV4dCBuYW1lPSJNVVRFIiB2YWx1ZT0i44Of44Ol44O844OIIi8+DQoJCTx1aXRleHQgbmFtZT0iRE9DV1JBUF9USVRMRSIgdmFsdWU9IlByZXNlbnRlciDmt7vku5jjg5XjgqHjgqTjg6siLz4NCgkJPHVpdGV4dCBuYW1lPSJET0NXUkFQX01TRyIgdmFsdWU9IuODnuOCpOOCs+ODs+ODlOODpeODvOOCv+OBq+S/neWtmCIvPg0KCQk8dWl0ZXh0IG5hbWU9IkRPQ1dSQVBfUFJPTVBUIiB2YWx1ZT0i44Kv44Oq44OD44Kv44GX44Gm44OA44Km44Oz44Ot44O844OJIi8+DQoJPC9sYW5ndWFnZT4NCgk8bGFuZ3VhZ2UgaWQ9ImtvIj4NCgkJPCEtLSBmb3JtYXQgZm9yIHVpZm9udCB2YWx1ZSBpcyAiZm9udCxzaXplLGlzYm9sZCxpc2l0YWxpYyxpc3NoYWRvd2VkIiAtLT4NCgkJPHVpZm9udCBuYW1lPSJGT05UX1FVSVpaSU5HIiB2YWx1ZT0iVmVyZGFuYSw5LGZhbHNlLGZhbHNlLGZhbHNlIi8+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xMSxmYWxzZSxmYWxzZSx0cnVlIi8+DQoJCTx1aWZvbnQgbmFtZT0iRk9OVF9CSU9XSU4iIHZhbHVlPSJWZXJkYW5hLDExLGZhbHNlLGZhbHNlLGZhbHNlIi8+DQoJCTx1aWZvbnQgbmFtZT0iRk9OVF9MSVNUSEVBRElORyIgdmFsdWU9IlZlcmRhbmEsMTEsZmFsc2UsZmFsc2UsZmFsc2UiLz4NCgkJPHVpZm9udCBuYW1lPSJGT05UX1dJTlRJVExFIiB2YWx1ZT0iVmVyZGFuYSwxM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DQoJCTwhLS0gc3Vic3RpdHV0aW9uOiAlcyA9PSBzZWNvbmRzIHJlbWFpbmluZyAtLT4NCgkJPHVpdGV4dCBuYW1lPSJFTEFQU0VEIiB2YWx1ZT0iJW3rtoQgJXPstIgg64Ko7J2MIi8+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DQoJCTx1aXRleHQgbmFtZT0iQklPQlROX1RJVExFIiB2YWx1ZT0i6rK966ClIOyGjOqwnCIvPg0KCQk8dWl0ZXh0IG5hbWU9IkRJVklERVJCVE5fVElUTEUiIHZhbHVlPSJ8Ii8+DQoJCTx1aXRleHQgbmFtZT0iQ09OVEFDVEJUTl9USVRMRSIgdmFsdWU9IuyXsOudveyymCIvPg0KCQk8dWl0ZXh0IG5hbWU9IlRBQl9RVUlaIiB2YWx1ZT0i7YC07KaIIi8+DQoJCTx1aXRleHQgbmFtZT0iVEFCX09VVExJTkUiIHZhbHVlPSLqsJzsmpQiLz4NCgkJPHVpdGV4dCBuYW1lPSJUQUJfVEhVTUIiIHZhbHVlPSLstpXshoztjJAiLz4NCgkJPHVpdGV4dCBuYW1lPSJUQUJfTk9URVMiIHZhbHVlPSLrhbjtirgiLz4NCgkJPHVpdGV4dCBuYW1lPSJUQUJfU0VBUkNIIiB2YWx1ZT0i6rKA7IOJIi8+DQoJCTx1aXRleHQgbmFtZT0iU0xJREVfSEVBRElORyIgdmFsdWU9IuyKrOudvOydtOuTnCDsoJzrqqkiLz4NCgkJPHVpdGV4dCBuYW1lPSJEVVJBVElPTl9IRUFESU5HIiB2YWx1ZT0i7J6s7IOd7Iuc6rCEIi8+DQoJCTx1aXRleHQgbmFtZT0iU0VBUkNIX0hFQURJTkciIHZhbHVlPSLthY3siqTtirgg6rKA7IOJOiIvPg0KCQk8dWl0ZXh0IG5hbWU9IlRIVU1CX0hFQURJTkciIHZhbHVlPSLsiqzrnbzsnbTrk5wiLz4NCgkJPHVpdGV4dCBuYW1lPSJUSFVNQl9JTkZPIiB2YWx1ZT0i7KCc66qpL+yerOyDneyLnOqwhCIvPg0KCQk8dWl0ZXh0IG5hbWU9IkFUVEFDSE5BTUVfSEVBRElORyIgdmFsdWU9Iu2MjOydvCDsnbTrpoQiLz4NCgkJPHVpdGV4dCBuYW1lPSJBVFRBQ0hTSVpFX0hFQURJTkciIHZhbHVlPSLtgazquLAiLz4NCgkJPHVpdGV4dCBuYW1lPSJTTElERV9OT1RFUyIgdmFsdWU9IuyKrOudvOydtOuTnCDrhbjtirgiLz4NCgkJPHVpdGV4dCBuYW1lPSJDT1VSU0VfU1RBVFVTIiB2YWx1ZT0i66qo65OIIOyDge2DnCIvPg0KCQk8dWl0ZXh0IG5hbWU9IlBBU1NFRF9TVFJJTkciIHZhbHVlPSLtlanqsqkiLz4NCgkJPHVpdGV4dCBuYW1lPSJGQUlMRURfU1RSSU5HIiB2YWx1ZT0i67aI7ZWp6rKpIi8+DQoJCTwhLS1xdWl6IHBvZCBhbmQgbWVzc2FnZSBib3ggdGV4dHMtLT4NCgkJPHVpdGV4dCBuYW1lPSJRVUlaUE9EX1FVSVpfQVRURU1QVCIgdmFsdWU9Iu2AtOymiCDsi5zrj4Qg7Zqf7IiYOiIvPg0KCQk8dWl0ZXh0IG5hbWU9IlFVSVpQT0RfUVVJWl9BVFRFTVBUX1ZBTFVFIiB2YWx1ZT0iJW4vJXQiLz4NCgkJPHVpdGV4dCBuYW1lPSJRVUlaUE9EX1FVSVpfU0NPUkUiIHZhbHVlPSLrk53soJA6Ii8+DQoJCTx1aXRleHQgbmFtZT0iUVVJWlBPRF9RVUlaX1BBU1NTQ09SRSIgdmFsdWU9Iu2GteqzvCDsoJDsiJg6Ii8+DQoJCTx1aXRleHQgbmFtZT0iUVVJWlBPRF9RVUlaX01BWFNDT1JFIiB2YWx1ZT0i7LWc6rOgIOygkOyImDoiLz4NCgkJPHVpdGV4dCBuYW1lPSJRVUlaUE9EX1FVRVNBVE1QVF9TVFIiIHZhbHVlPSLsi5zrj4Qg7Zqf7IiYOiAlbi8ldCIvPg0KCQk8dWl0ZXh0IG5hbWU9IlFVSVpQT0RfUVVFU1RZUEVfU1RSIiB2YWx1ZT0i7Jyg7ZiVOiAlcyIvPg0KCQk8dWl0ZXh0IG5hbWU9IlFVSVpQT0RfUVVFU1RZUEVfR1JEIiB2YWx1ZT0i7KCQ7IiYIOunpOq4sOq4sCDsmYTro4wiLz4NCgkJPHVpdGV4dCBuYW1lPSJRVUlaUE9EX1FVRVNUWVBFX1NWWSIgdmFsdWU9IuyEpOusuCDsobDsgqwiLz4NCgkJPHVpdGV4dCBuYW1lPSJRVUlaUE9EX1FVSVpBVE1QVF9JTkYiIHZhbHVlPSLrrLTtlZwiLz4NCgkJPHVpdGV4dCBuYW1lPSJRVUlaUE9EX1FVRVNBVE1QVF9JTkYiIHZhbHVlPSLrrLTtlZwiLz4NCgkJPHVpdGV4dCBuYW1lPSJXQVJOSU5HTVNHX1lFU1NUUklORyIgdmFsdWU9IuyYiCIvPg0KCQk8dWl0ZXh0IG5hbWU9IldBUk5JTkdNU0dfTk9TVFJJTkciIHZhbHVlPSLslYTri4jsmKQiLz4NCgkJPHVpdGV4dCBuYW1lPSJXQVJOSU5HTVNHX1RJVExFU1RSSU5HIiB2YWx1ZT0i7YC07KaIIOuCtOu5hOqyjOydtOyFmCDqsr3qs6AiLz4NCgkJPHVpdGV4dCBuYW1lPSJXQVJOSU5HTVNHX01TR1NUUklORyIgdmFsdWU9IuydtCDtgLTspojsl5DshJwg7Iuc64+E7ZWY7KeAIOyViuydgCDsp4jrrLjsnbQg7J6I7Iq164uI64ukLiYjeEE7JiN4QTvtgLTspojrpbwg7KKF66OM7ZWY66Ck66m0IFvsmIhd66W8IO2BtOumre2VmOqzoCwg7YC07KaI66W8IOqzhOyGje2VmOugpOuptCBb7JWE64uI7JikXeulvCDtgbTrpq3tlZjsi63si5zsmKQuIi8+DQoJCTx1aXRleHQgbmFtZT0iSU5GT1JNQVRJT05fSDI2NF9GTEFTSFBMQVlFUiIgdmFsdWU9IuyLnOyKpO2FnOyXkCDshKTsuZjrkJjslrQg7J6I64qUIO2YhOyerCDrsoTsoITsnZggRmxhc2ggUGxheWVy64qUIOydtCDruYTrlJTsmKTrpbwg7KeA7JuQ7ZWY7KeAIOyViuyKteuLiOuLpC4g7LWc7IugIEZsYXNoIFBsYXllcuulvCDri6TsmrTroZzrk5ztlZjroKTrqbQg67mE65SU7JikIOyYgeyXreydhCDtgbTrpq3tlZjsi63si5zsmKQ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uywuOyXrOyekOyXkOqyjCDshLjroZwg66eJ64yAIOuztOydtOq4sCIvPg0KCQk8dWl0ZXh0IG5hbWU9Ik1VVEUiIHZhbHVlPSLsnYzshozqsbAiLz4NCgkJPHVpdGV4dCBuYW1lPSJET0NXUkFQX1RJVExFIiB2YWx1ZT0iUHJlc2VudGVyIO2MjOydvCDssqjrtoAiLz4NCgkJPHVpdGV4dCBuYW1lPSJET0NXUkFQX01TRyIgdmFsdWU9IuuCtCDsu7Ttk6jthLDsl5Ag7KCA7J6lIi8+DQoJCTx1aXRleHQgbmFtZT0iRE9DV1JBUF9QUk9NUFQiIHZhbHVlPSLtgbTrpq3tlZjsl6wg64uk7Jq066Gc65OcIi8+DQoJPC9sYW5ndWFnZT4NCgk8bGFuZ3VhZ2UgaWQ9ImVz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RldGVuaWRhIi8+DQoJCTx1aXRleHQgbmFtZT0iU0NSVUJCQVJTVEFUVVNfUExBWUlORyIgdmFsdWU9IlJlcHJvZHVjaWVuZG8iLz4NCgkJPHVpdGV4dCBuYW1lPSJTQ1JVQkJBUlNUQVRVU19OT0FVRElPIiB2YWx1ZT0iU2luIHNvbmlkbyIvPg0KCQk8dWl0ZXh0IG5hbWU9IlNDUlVCQkFSU1RBVFVTX1ZJRFBMQVlJTkciIHZhbHVlPSJWw61kZW8gZW4gcmVwcm9kLiIvPg0KCQk8dWl0ZXh0IG5hbWU9IlNDUlVCQkFSU1RBVFVTX0xPQURJTkciIHZhbHVlPSJDYXJnYW5kbyIvPg0KCQk8dWl0ZXh0IG5hbWU9IlNDUlVCQkFSU1RBVFVTX0JVRkZFUklORyIgdmFsdWU9IkFsbWFjZW5hbmRvIGVuIGLDumZlciIvPg0KCQk8dWl0ZXh0IG5hbWU9IlNDUlVCQkFSU1RBVFVTX1FVRVNUSU9OIiB2YWx1ZT0iQ29udGVzdGFyIHByZWd1bnRhIi8+DQoJCTx1aXRleHQgbmFtZT0iU0NSVUJCQVJTVEFUVVNfUkVWSUVXUVVJWiIgdmFsdWU9IlJldmlzYW5kbyBwcnVlYmEiLz4NCgkJPCEtLSBzdWJzdGl0dXRpb246ICVtID09IG1pbnV0ZXMgcmVtYWluaW5nIC0tPg0KCQk8IS0tIHN1YnN0aXR1dGlvbjogJXMgPT0gc2Vjb25kcyByZW1haW5pbmcgLS0+DQoJCTx1aXRleHQgbmFtZT0iRUxBUFNFRCIgdmFsdWU9IiVtIG1pbnV0b3MgJXMgc2VndW5kb3MgcmVzdGFudGVzIi8+DQoJCTx1aXRleHQgbmFtZT0iTk9URk9VTkQiIHZhbHVlPSJObyBzZSBoYSBlbmNvbnRyYWRvIG5hZGEiLz4NCgkJPHVpdGV4dCBuYW1lPSJBVFRBQ0hNRU5UUyIgdmFsdWU9IkFyY2hpdm9zIGFkanVudG9zIi8+DQoJCTwhLS0gc3Vic3RpdHV0aW9uOiAlcCA9PSBjdXJyZW50IHNwZWFrZXIncyB0aXRsZSAtLT4NCgkJPHVpdGV4dCBuYW1lPSJCSU9XSU5fVElUTEUiIHZhbHVlPSJCaW9ncmFmw61hOiAlcCIvPg0KCQk8dWl0ZXh0IG5hbWU9IkJJT0JUTl9USVRMRSIgdmFsdWU9IkJpb2dyYWbDrWEiLz4NCgkJPHVpdGV4dCBuYW1lPSJESVZJREVSQlROX1RJVExFIiB2YWx1ZT0ifCIvPg0KCQk8dWl0ZXh0IG5hbWU9IkNPTlRBQ1RCVE5fVElUTEUiIHZhbHVlPSJDb250YWN0byIvPg0KCQk8dWl0ZXh0IG5hbWU9IlRBQl9RVUlaIiB2YWx1ZT0iUHJ1ZWJhIi8+DQoJCTx1aXRleHQgbmFtZT0iVEFCX09VVExJTkUiIHZhbHVlPSJDb250b3JubyIvPg0KCQk8dWl0ZXh0IG5hbWU9IlRBQl9USFVNQiIgdmFsdWU9Ik1pbmlhdC4iLz4NCgkJPHVpdGV4dCBuYW1lPSJUQUJfTk9URVMiIHZhbHVlPSJOb3RhcyIvPg0KCQk8dWl0ZXh0IG5hbWU9IlRBQl9TRUFSQ0giIHZhbHVlPSJCdXNjYXIiLz4NCgkJPHVpdGV4dCBuYW1lPSJTTElERV9IRUFESU5HIiB2YWx1ZT0iVMOtdHVsbyBkZSBkaWFwb3NpdGl2YSIvPg0KCQk8dWl0ZXh0IG5hbWU9IkRVUkFUSU9OX0hFQURJTkciIHZhbHVlPSJEdXJhYy4iLz4NCgkJPHVpdGV4dCBuYW1lPSJTRUFSQ0hfSEVBRElORyIgdmFsdWU9IkJ1c2NhciB0ZXh0bzoiLz4NCgkJPHVpdGV4dCBuYW1lPSJUSFVNQl9IRUFESU5HIiB2YWx1ZT0iRGlhcG9zaXRpdmEiLz4NCgkJPHVpdGV4dCBuYW1lPSJUSFVNQl9JTkZPIiB2YWx1ZT0iRHVyLi9Uw610LiBkaWFwLiIvPg0KCQk8dWl0ZXh0IG5hbWU9IkFUVEFDSE5BTUVfSEVBRElORyIgdmFsdWU9Ik5vbWJyZSBkZSBhcmNoaXZvIi8+DQoJCTx1aXRleHQgbmFtZT0iQVRUQUNIU0laRV9IRUFESU5HIiB2YWx1ZT0iVGFtYcOxbyIvPg0KCQk8dWl0ZXh0IG5hbWU9IlNMSURFX05PVEVTIiB2YWx1ZT0iTm90YXMgZGUgZGlhcG9zaXRpdmEiLz4NCgkJPHVpdGV4dCBuYW1lPSJDT1VSU0VfU1RBVFVTIiB2YWx1ZT0iRXN0YWRvIGRlIG1vZHVsbyIvPg0KCQk8dWl0ZXh0IG5hbWU9IlBBU1NFRF9TVFJJTkciIHZhbHVlPSJBcHJvYmFkbyIvPg0KCQk8dWl0ZXh0IG5hbWU9IkZBSUxFRF9TVFJJTkciIHZhbHVlPSJTdXNwZW5zbyIvPg0KCQk8IS0tcXVpeiBwb2QgYW5kIG1lc3NhZ2UgYm94IHRleHRzLS0+DQoJCTx1aXRleHQgbmFtZT0iUVVJWlBPRF9RVUlaX0FUVEVNUFQiIHZhbHVlPSJJbnRlbnRvIGRlIHBydWViYToiLz4NCgkJPHVpdGV4dCBuYW1lPSJRVUlaUE9EX1FVSVpfQVRURU1QVF9WQUxVRSIgdmFsdWU9IiVuIGRlICV0Ii8+DQoJCTx1aXRleHQgbmFtZT0iUVVJWlBPRF9RVUlaX1NDT1JFIiB2YWx1ZT0iUHVudHVhY2nDs246Ii8+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DQoJCTx1aXRleHQgbmFtZT0iV0FSTklOR01TR19ZRVNTVFJJTkciIHZhbHVlPSJTw60iLz4NCgkJPHVpdGV4dCBuYW1lPSJXQVJOSU5HTVNHX05PU1RSSU5HIiB2YWx1ZT0iTm8iLz4NCgkJPHVpdGV4dCBuYW1lPSJXQVJOSU5HTVNHX1RJVExFU1RSSU5HIiB2YWx1ZT0iQXZpc28gZGUgbmF2ZWdhY2nDs24gZGUgcHJ1ZWJhIi8+DQoJCTx1aXRleHQgbmFtZT0iV0FSTklOR01TR19NU0dTVFJJTkciIHZhbHVlPSJIYXkgcHJlZ3VudGFzIHNpbiBpbnRlbnRvcyBlbiBlc3RhIHBydWViYS4mI3hBOyYjeEE7UGFyYSBzYWxpciBkZSBsYSBwcnVlYmEsIGhhZ2EgY2xpYyBlbiBTw60uIFBhcmEgY29udGludWFyLCBoYWdhIGNsaWMgZW4gTm8uIi8+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DQoJCTwhLS0gc3Vic3RpdHV0aW9uOiAlbiA9PSBzbGlkZSBudW1iZXIgLS0+DQoJCTx1aXRleHQgbmFtZT0iQk9PS01BUktTTElERSIgdmFsdWU9IkFkb2JlIFByZXNlbnRlcjogJXAgJXMiLz4NCgkJPHVpdGV4dCBuYW1lPSJTSE9XU0lERUJBUiIgdmFsdWU9Ik1vc3RyYXIgYmFycmEgbGF0ZXJhbCBhIGxvcyBwYXJ0aWNpcGFudGVzIi8+DQoJCTx1aXRleHQgbmFtZT0iTVVURSIgdmFsdWU9IlNpbGVuY2lhciIvPg0KCQk8dWl0ZXh0IG5hbWU9IkRPQ1dSQVBfVElUTEUiIHZhbHVlPSJBcmNoaXZvIGFkanVudG8gZGUgUHJlc2VudGVyIi8+DQoJCTx1aXRleHQgbmFtZT0iRE9DV1JBUF9NU0ciIHZhbHVlPSJHdWFyZGFyIGVuIE1pIFBDIi8+DQoJCTx1aXRleHQgbmFtZT0iRE9DV1JBUF9QUk9NUFQiIHZhbHVlPSJIYWdhIGNsaWMgZW4gRGVzY2FyZ2FyIi8+DQoJPC9sYW5ndWFnZT4NCgk8bGFuZ3VhZ2UgaWQ9InB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lNsaWRlICVuIi8+DQoJCTwhLS0gc3Vic3RpdHV0aW9uOiAlbiA9PSBzbGlkZSBudW1iZXIgLS0+DQoJCTwhLS0gc3Vic3RpdHV0aW9uOiAldCA9PSB0b3RhbCBzbGlkZSBjb3VudCAtLT4NCgkJPHVpdGV4dCBuYW1lPSJTQ1JVQkJBUlNUQVRVU19TTElERUlORk8iIHZhbHVlPSJTbGlkZSAlbiAvICV0IHwgIi8+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GF0byIvPg0KCQk8dWl0ZXh0IG5hbWU9IlRBQl9RVUlaIiB2YWx1ZT0iUXVlc3QuIi8+DQoJCTx1aXRleHQgbmFtZT0iVEFCX09VVExJTkUiIHZhbHVlPSJFc3F1ZW1hIi8+DQoJCTx1aXRleHQgbmFtZT0iVEFCX1RIVU1CIiB2YWx1ZT0iTWluaSIvPg0KCQk8dWl0ZXh0IG5hbWU9IlRBQl9OT1RFUyIgdmFsdWU9Ik5vdGFzIi8+DQoJCTx1aXRleHQgbmFtZT0iVEFCX1NFQVJDSCIgdmFsdWU9IkJ1c2NhIi8+DQoJCTx1aXRleHQgbmFtZT0iU0xJREVfSEVBRElORyIgdmFsdWU9IlTDrXR1bG8gZG8gc2xpZGUiLz4NCgkJPHVpdGV4dCBuYW1lPSJEVVJBVElPTl9IRUFESU5HIiB2YWx1ZT0iRHVyYcOnw6NvIi8+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DQoJCTx1aXRleHQgbmFtZT0iU0xJREVfTk9URVMiIHZhbHVlPSJBbm90YcOnw7VlcyBkbyBzbGlkZSIvPg0KCQk8dWl0ZXh0IG5hbWU9IkNPVVJTRV9TVEFUVVMiIHZhbHVlPSJTdGF0dXMgZG8gbcOzZHVsbyIvPg0KCQk8dWl0ZXh0IG5hbWU9IlBBU1NFRF9TVFJJTkciIHZhbHVlPSJBcHJvdmFkbyIvPg0KCQk8dWl0ZXh0IG5hbWU9IkZBSUxFRF9TVFJJTkciIHZhbHVlPSJSZXByb3ZhZG8iLz4NCgkJPCEtLXF1aXogcG9kIGFuZCBtZXNzYWdlIGJveCB0ZXh0cy0tPg0KCQk8dWl0ZXh0IG5hbWU9IlFVSVpQT0RfUVVJWl9BVFRFTVBUIiB2YWx1ZT0iVGVudGF0aXZhIG5vIHF1ZXN0aW9uw6FyaW86Ii8+DQoJCTx1aXRleHQgbmFtZT0iUVVJWlBPRF9RVUlaX0FUVEVNUFRfVkFMVUUiIHZhbHVlPSIlbiBkZSAldCIvPg0KCQk8dWl0ZXh0IG5hbWU9IlFVSVpQT0RfUVVJWl9TQ09SRSIgdmFsdWU9IlBvbnR1YcOnw6NvOiIvPg0KCQk8dWl0ZXh0IG5hbWU9IlFVSVpQT0RfUVVJWl9QQVNTU0NPUkUiIHZhbHVlPSJQb250dWHDp8OjbyBkZSBhcHJvdmHDp8OjbzoiLz4NCgkJPHVpdGV4dCBuYW1lPSJRVUlaUE9EX1FVSVpfTUFYU0NPUkUiIHZhbHVlPSJQb250dWHDp8OjbyBtw6F4aW1hOiIvPg0KCQk8dWl0ZXh0IG5hbWU9IlFVSVpQT0RfUVVFU0FUTVBUX1NUUiIgdmFsdWU9IlRlbnRhdGl2YTogJW4gZGUgJXQiLz4NCgkJPHVpdGV4dCBuYW1lPSJRVUlaUE9EX1FVRVNUWVBFX1NUUiIgdmFsdWU9IlRpcG86ICVzIi8+DQoJCTx1aXRleHQgbmFtZT0iUVVJWlBPRF9RVUVTVFlQRV9HUkQiIHZhbHVlPSJDbGFzc2lmaWNhdMOzcmlhIi8+DQoJCTx1aXRleHQgbmFtZT0iUVVJWlBPRF9RVUVTVFlQRV9TVlkiIHZhbHVlPSJQZXNxdWlzYSIvPg0KCQk8dWl0ZXh0IG5hbWU9IlFVSVpQT0RfUVVJWkFUTVBUX0lORiIgdmFsdWU9IkluZmluaXRvIi8+DQoJCTx1aXRleHQgbmFtZT0iUVVJWlBPRF9RVUVTQVRNUFRfSU5GIiB2YWx1ZT0iSW5maW5pdG8iLz4NCgkJPHVpdGV4dCBuYW1lPSJXQVJOSU5HTVNHX1lFU1NUUklORyIgdmFsdWU9IlNpbSIvPg0KCQk8dWl0ZXh0IG5hbWU9IldBUk5JTkdNU0dfTk9TVFJJTkciIHZhbHVlPSJOw6NvIi8+DQoJCTx1aXRleHQgbmFtZT0iV0FSTklOR01TR19USVRMRVNUUklORyIgdmFsdWU9IkFsZXJ0YSBkZSBuYXZlZ2HDp8OjbyBkbyBxdWVzdGlvbsOhcmlvIi8+DQoJCTx1aXRleHQgbmFtZT0iV0FSTklOR01TR19NU0dTVFJJTkciIHZhbHVlPSJFeGlzdGVtIHBlcmd1bnRhcyBxdWUgbsOjbyBmb3JhbSByZXNwb25kaWRhcyBuZXN0ZSBxdWVzdGlvbsOhcmlvLiYjeEE7JiN4QTtDbGlxdWUgZW0gU2ltIHBhcmEgc2FpciBkbyBxdWVzdGlvbsOhcmlvIG91IGVtIE7Do28gc2UgcXVpc2VyIGNvbnRpbnVhci4iLz4NCgkJPHVpdGV4dCBuYW1lPSJJTkZPUk1BVElPTl9IMjY0X0ZMQVNIUExBWUVSIiB2YWx1ZT0iQSB2ZXJzw6NvIGF0dWFsIGRvIEZsYXNoIFBsYXllciBpbnN0YWxhZGEgbm8gY29tcHV0YWRvciBuw6NvIG9mZXJlY2Ugc3Vwb3J0ZSBhIGVzc2UgdsOtZGVvLiBDbGlxdWUgbmEgw6FyZWEgZG8gdsOtZGVvIHBhcmEgYmFpeGFyIGEgdmVyc8OjbyBtYWlzIHJlY2VudGUgZG8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Nb3N0cmFyIGJhcnJhIGxhdGVyYWwgYW8gcGFydGljaXBhbnRlcyIvPg0KCQk8dWl0ZXh0IG5hbWU9Ik1VVEUiIHZhbHVlPSJNdWRvIi8+DQoJCTx1aXRleHQgbmFtZT0iRE9DV1JBUF9USVRMRSIgdmFsdWU9IkFuZXhvIGRlIGFycXVpdm8gZG8gUHJlc2VudGVyIi8+DQoJCTx1aXRleHQgbmFtZT0iRE9DV1JBUF9NU0ciIHZhbHVlPSJTYWx2YXIgZW0gTWV1IGNvbXB1dGFkb3IiLz4NCgkJPHVpdGV4dCBuYW1lPSJET0NXUkFQX1BST01QVCIgdmFsdWU9IkNsaXF1ZSBwYXJhIGJhaXhhciIvPg0KCTwvbGFuZ3VhZ2U+DQoJPGxhbmd1YWdlIGlkPSJpdC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Fwb3NpdGl2YSAlbiIvPg0KCQk8IS0tIHN1YnN0aXR1dGlvbjogJW4gPT0gc2xpZGUgbnVtYmVyIC0tPg0KCQk8IS0tIHN1YnN0aXR1dGlvbjogJXQgPT0gdG90YWwgc2xpZGUgY291bnQgLS0+DQoJCTx1aXRleHQgbmFtZT0iU0NSVUJCQVJTVEFUVVNfU0xJREVJTkZPIiB2YWx1ZT0iRGlhcG9zaXRpdmEgJW4gLyAldCB8ICIvPg0KCQk8dWl0ZXh0IG5hbWU9IlNDUlVCQkFSU1RBVFVTX1NUT1BQRUQiIHZhbHVlPSJJbnRlcnJvdHRvIi8+DQoJCTx1aXRleHQgbmFtZT0iU0NSVUJCQVJTVEFUVVNfUExBWUlORyIgdmFsdWU9IlJpcHJvZHV6aW9uZSIvPg0KCQk8dWl0ZXh0IG5hbWU9IlNDUlVCQkFSU1RBVFVTX05PQVVESU8iIHZhbHVlPSJBdWRpbyBpbmF0dC4iLz4NCgkJPHVpdGV4dCBuYW1lPSJTQ1JVQkJBUlNUQVRVU19WSURQTEFZSU5HIiB2YWx1ZT0iVmlkZW8gaW4gcmlwcm9kdXppb25lIi8+DQoJCTx1aXRleHQgbmFtZT0iU0NSVUJCQVJTVEFUVVNfTE9BRElORyIgdmFsdWU9IkNhcmljYW1lbnRvIi8+DQoJCTx1aXRleHQgbmFtZT0iU0NSVUJCQVJTVEFUVVNfQlVGRkVSSU5HIiB2YWx1ZT0iQnVmZmVyaW5nIi8+DQoJCTx1aXRleHQgbmFtZT0iU0NSVUJCQVJTVEFUVVNfUVVFU1RJT04iIHZhbHVlPSJSaXNwb25kaSBhIGRvbWFuZGEiLz4NCgkJPHVpdGV4dCBuYW1lPSJTQ1JVQkJBUlNUQVRVU19SRVZJRVdRVUlaIiB2YWx1ZT0iUmV2aXNpb25lIGRlbCBxdWl6Ii8+DQoJCTwhLS0gc3Vic3RpdHV0aW9uOiAlbSA9PSBtaW51dGVzIHJlbWFpbmluZyAtLT4NCgkJPCEtLSBzdWJzdGl0dXRpb246ICVzID09IHNlY29uZHMgcmVtYWluaW5nIC0tPg0KCQk8dWl0ZXh0IG5hbWU9IkVMQVBTRUQiIHZhbHVlPSIlbSBNaW51dGkgJXMgU2Vjb25kaSByaW1hbmVudGkiLz4NCgkJPHVpdGV4dCBuYW1lPSJOT1RGT1VORCIgdmFsdWU9Ik5lc3N1biBlbGVtZW50byB0cm92YXRvIi8+DQoJCTx1aXRleHQgbmFtZT0iQVRUQUNITUVOVFMiIHZhbHVlPSJBbGxlZ2F0aS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QuIi8+DQoJCTx1aXRleHQgbmFtZT0iVEFCX1FVSVoiIHZhbHVlPSJRdWl6Ii8+DQoJCTx1aXRleHQgbmFtZT0iVEFCX09VVExJTkUiIHZhbHVlPSJTdHJ1dHR1cmEiLz4NCgkJPHVpdGV4dCBuYW1lPSJUQUJfVEhVTUIiIHZhbHVlPSJNaW5pYXR1cmUiLz4NCgkJPHVpdGV4dCBuYW1lPSJUQUJfTk9URVMiIHZhbHVlPSJOb3RlIi8+DQoJCTx1aXRleHQgbmFtZT0iVEFCX1NFQVJDSCIgdmFsdWU9IkNlcmNhIi8+DQoJCTx1aXRleHQgbmFtZT0iU0xJREVfSEVBRElORyIgdmFsdWU9IlRpdG9sbyBkaWFwb3NpdGl2YSIvPg0KCQk8dWl0ZXh0IG5hbWU9IkRVUkFUSU9OX0hFQURJTkciIHZhbHVlPSJEdXJhdGEiLz4NCgkJPHVpdGV4dCBuYW1lPSJTRUFSQ0hfSEVBRElORyIgdmFsdWU9IkNlcmNhIHRlc3RvOiIvPg0KCQk8dWl0ZXh0IG5hbWU9IlRIVU1CX0hFQURJTkciIHZhbHVlPSJEaWFwb3NpdGl2YSIvPg0KCQk8dWl0ZXh0IG5hbWU9IlRIVU1CX0lORk8iIHZhbHVlPSJUaXRvbG8vVGVtcG8iLz4NCgkJPHVpdGV4dCBuYW1lPSJBVFRBQ0hOQU1FX0hFQURJTkciIHZhbHVlPSJOb21lIGZpbGUiLz4NCgkJPHVpdGV4dCBuYW1lPSJBVFRBQ0hTSVpFX0hFQURJTkciIHZhbHVlPSJEaW1lbnNpb25lIi8+DQoJCTx1aXRleHQgbmFtZT0iU0xJREVfTk9URVMiIHZhbHVlPSJOb3RlIGRpYXBvc2l0aXZhIi8+DQoJCTx1aXRleHQgbmFtZT0iQ09VUlNFX1NUQVRVUyIgdmFsdWU9Ik1vZHVsZSBTdGF0dXMiLz4NCgkJPHVpdGV4dCBuYW1lPSJQQVNTRURfU1RSSU5HIiB2YWx1ZT0iUGFzc2VkIi8+DQoJCTx1aXRleHQgbmFtZT0iRkFJTEVEX1NUUklORyIgdmFsdWU9IkZhaWxlZCIvPg0KCQk8IS0tcXVpeiBwb2QgYW5kIG1lc3NhZ2UgYm94IHRleHRzLS0+DQoJCTx1aXRleHQgbmFtZT0iUVVJWlBPRF9RVUlaX0FUVEVNUFQiIHZhbHVlPSJUZW50YXRpdm8gcXVpejoiLz4NCgkJPHVpdGV4dCBuYW1lPSJRVUlaUE9EX1FVSVpfQVRURU1QVF9WQUxVRSIgdmFsdWU9IiVuIGRpICV0Ii8+DQoJCTx1aXRleHQgbmFtZT0iUVVJWlBPRF9RVUlaX1NDT1JFIiB2YWx1ZT0iUHVudGVnZ2lvOiIvPg0KCQk8dWl0ZXh0IG5hbWU9IlFVSVpQT0RfUVVJWl9QQVNTU0NPUkUiIHZhbHVlPSJQdW50ZWdnaW8gbWluaW1vOiIvPg0KCQk8dWl0ZXh0IG5hbWU9IlFVSVpQT0RfUVVJWl9NQVhTQ09SRSIgdmFsdWU9IlB1bnRlZ2dpbyBtYXNzaW1vOiIvPg0KCQk8dWl0ZXh0IG5hbWU9IlFVSVpQT0RfUVVFU0FUTVBUX1NUUiIgdmFsdWU9IlRlbnRhdGl2bzogJW4gZGkgJXQiLz4NCgkJPHVpdGV4dCBuYW1lPSJRVUlaUE9EX1FVRVNUWVBFX1NUUiIgdmFsdWU9IlRpcG86ICVzIi8+DQoJCTx1aXRleHQgbmFtZT0iUVVJWlBPRF9RVUVTVFlQRV9HUkQiIHZhbHVlPSJDb24gdmFsdXRhemlvbmUiLz4NCgkJPHVpdGV4dCBuYW1lPSJRVUlaUE9EX1FVRVNUWVBFX1NWWSIgdmFsdWU9IkluZGFnaW5lIi8+DQoJCTx1aXRleHQgbmFtZT0iUVVJWlBPRF9RVUlaQVRNUFRfSU5GIiB2YWx1ZT0iSW5maW5pdGkiLz4NCgkJPHVpdGV4dCBuYW1lPSJRVUlaUE9EX1FVRVNBVE1QVF9JTkYiIHZhbHVlPSJJbmZpbml0aSIvPg0KCQk8dWl0ZXh0IG5hbWU9IldBUk5JTkdNU0dfWUVTU1RSSU5HIiB2YWx1ZT0iU8OsIi8+DQoJCTx1aXRleHQgbmFtZT0iV0FSTklOR01TR19OT1NUUklORyIgdmFsdWU9Ik5vIi8+DQoJCTx1aXRleHQgbmFtZT0iV0FSTklOR01TR19USVRMRVNUUklORyIgdmFsdWU9IkF2dmVydGVuemEgbmF2aWdhemlvbmUgcXVpeiIvPg0KCQk8dWl0ZXh0IG5hbWU9IldBUk5JTkdNU0dfTVNHU1RSSU5HIiB2YWx1ZT0iT2Njb3JyZSBhbmNvcmEgcmlzcG9uZGVyZSBhZCBhbGN1bmUgZG9tYW5kZSBkZWwgcXVpei4mI3hBOyYjeEE7U2UgZmF0ZSBjbGljIHN1IFPDrCwgdXNjaXJldGUgZGFsIHF1aXouIEZhdGUgY2xpYyBzdSBObyBwZXIgY29udGludWFyZSBpbCBxdWl6LiIvPg0KCQk8dWl0ZXh0IG5hbWU9IklORk9STUFUSU9OX0gyNjRfRkxBU0hQTEFZRVIiIHZhbHVlPSJMYSB2ZXJzaW9uZSBkaSBGbGFzaCBQbGF5ZXIgYXR0dWFsbWVudGUgaW5zdGFsbGF0YSBub24gc3VwcG9ydGEgcXVlc3RvIHZpZGVvLiBGYXRlIGNsaWMgc3VsbCdhcmVhIGRlbCB2aWRlbyBwZXIgc2NhcmljYXJlIGwndWx0aW1hIHZlcnNpb25lIGRp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zdHJhIGJhcnJhIGxhdGVyYWxlIGFpIHBhcnRlY2lwYW50aSIvPg0KCQk8dWl0ZXh0IG5hbWU9Ik1VVEUiIHZhbHVlPSJEaXNhdHRpdmEgYXVkaW8iLz4NCgkJPHVpdGV4dCBuYW1lPSJET0NXUkFQX1RJVExFIiB2YWx1ZT0iQWxsZWdhdG8gZmlsZSBQcmVzZW50ZXIiLz4NCgkJPHVpdGV4dCBuYW1lPSJET0NXUkFQX01TRyIgdmFsdWU9IlNhbHZhIGluIFJpc29yc2UgZGVsIGNvbXB1dGVyIi8+DQoJCTx1aXRleHQgbmFtZT0iRE9DV1JBUF9QUk9NUFQiIHZhbHVlPSJDbGljIHBlciBzY2FyaWNhcmUiLz4NCgk8L2xhbmd1YWdlPg0KCTxsYW5ndWFnZSBpZD0ibmw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ICVuIi8+DQoJCTwhLS0gc3Vic3RpdHV0aW9uOiAlbiA9PSBzbGlkZSBudW1iZXIgLS0+DQoJCTwhLS0gc3Vic3RpdHV0aW9uOiAldCA9PSB0b3RhbCBzbGlkZSBjb3VudCAtLT4NCgkJPHVpdGV4dCBuYW1lPSJTQ1JVQkJBUlNUQVRVU19TTElERUlORk8iIHZhbHVlPSJEaWEgJW4gLyAldCB8ICIvPg0KCQk8dWl0ZXh0IG5hbWU9IlNDUlVCQkFSU1RBVFVTX1NUT1BQRUQiIHZhbHVlPSJHZXN0b3B0Ii8+DQoJCTx1aXRleHQgbmFtZT0iU0NSVUJCQVJTVEFUVVNfUExBWUlORyIgdmFsdWU9IkFmc3BlbGVuIi8+DQoJCTx1aXRleHQgbmFtZT0iU0NSVUJCQVJTVEFUVVNfTk9BVURJTyIgdmFsdWU9IkdlZW4gYXVkaW8iLz4NCgkJPHVpdGV4dCBuYW1lPSJTQ1JVQkJBUlNUQVRVU19WSURQTEFZSU5HIiB2YWx1ZT0iVmlkZW8gYWZzcGVsZW4iLz4NCgkJPHVpdGV4dCBuYW1lPSJTQ1JVQkJBUlNUQVRVU19MT0FESU5HIiB2YWx1ZT0iTGFkZW4iLz4NCgkJPHVpdGV4dCBuYW1lPSJTQ1JVQkJBUlNUQVRVU19CVUZGRVJJTkciIHZhbHVlPSJCdWZmZXJlbiIvPg0KCQk8dWl0ZXh0IG5hbWU9IlNDUlVCQkFSU1RBVFVTX1FVRVNUSU9OIiB2YWx1ZT0iVnJhYWcgbWV0IGFudHdvb3JkIi8+DQoJCTx1aXRleHQgbmFtZT0iU0NSVUJCQVJTVEFUVVNfUkVWSUVXUVVJWiIgdmFsdWU9IlF1aXogY29udHJvbGVyZW4iLz4NCgkJPCEtLSBzdWJzdGl0dXRpb246ICVtID09IG1pbnV0ZXMgcmVtYWluaW5nIC0tPg0KCQk8IS0tIHN1YnN0aXR1dGlvbjogJXMgPT0gc2Vjb25kcyByZW1haW5pbmcgLS0+DQoJCTx1aXRleHQgbmFtZT0iRUxBUFNFRCIgdmFsdWU9IkVyIHJlc3RlcmVuICVtIG1pbnV0ZW4gJXMgc2Vjb25kZW4iLz4NCgkJPHVpdGV4dCBuYW1lPSJOT1RGT1VORCIgdmFsdWU9Ik5pZXRzIGdldm9uZGVuIi8+DQoJCTx1aXRleHQgbmFtZT0iQVRUQUNITUVOVFMiIHZhbHVlPSJCaWpsYWdlbiIvPg0KCQk8IS0tIHN1YnN0aXR1dGlvbjogJXAgPT0gY3VycmVudCBzcGVha2VyJ3MgdGl0bGUgLS0+DQoJCTx1aXRleHQgbmFtZT0iQklPV0lOX1RJVExFIiB2YWx1ZT0iQmlvZ3JhZmllOiAlcCIvPg0KCQk8dWl0ZXh0IG5hbWU9IkJJT0JUTl9USVRMRSIgdmFsdWU9IkJpb2dyYWZpZSIvPg0KCQk8dWl0ZXh0IG5hbWU9IkRJVklERVJCVE5fVElUTEUiIHZhbHVlPSJ8Ii8+DQoJCTx1aXRleHQgbmFtZT0iQ09OVEFDVEJUTl9USVRMRSIgdmFsdWU9IkNvbnRhY3QiLz4NCgkJPHVpdGV4dCBuYW1lPSJUQUJfUVVJWiIgdmFsdWU9IlF1aXoiLz4NCgkJPHVpdGV4dCBuYW1lPSJUQUJfT1VUTElORSIgdmFsdWU9Ik92ZXJ6aWNodCIvPg0KCQk8dWl0ZXh0IG5hbWU9IlRBQl9USFVNQiIgdmFsdWU9Ik1pbmlhdHV1ciIvPg0KCQk8dWl0ZXh0IG5hbWU9IlRBQl9OT1RFUyIgdmFsdWU9Ik5vdGl0aWVzIi8+DQoJCTx1aXRleHQgbmFtZT0iVEFCX1NFQVJDSCIgdmFsdWU9IlpvZWtlbiIvPg0KCQk8dWl0ZXh0IG5hbWU9IlNMSURFX0hFQURJTkciIHZhbHVlPSJUaXRlbCB2YW4gZGlhIi8+DQoJCTx1aXRleHQgbmFtZT0iRFVSQVRJT05fSEVBRElORyIgdmFsdWU9IkR1dXIiLz4NCgkJPHVpdGV4dCBuYW1lPSJTRUFSQ0hfSEVBRElORyIgdmFsdWU9IlpvZWtlbiBuYWFyIHRla3N0OiIvPg0KCQk8dWl0ZXh0IG5hbWU9IlRIVU1CX0hFQURJTkciIHZhbHVlPSJEaWEiLz4NCgkJPHVpdGV4dCBuYW1lPSJUSFVNQl9JTkZPIiB2YWx1ZT0iVGl0ZWwvZHV1ciB2YW4gZGlhIi8+DQoJCTx1aXRleHQgbmFtZT0iQVRUQUNITkFNRV9IRUFESU5HIiB2YWx1ZT0iQmVzdGFuZHNuYWFtIi8+DQoJCTx1aXRleHQgbmFtZT0iQVRUQUNIU0laRV9IRUFESU5HIiB2YWx1ZT0iR3Jvb3R0ZSIvPg0KCQk8dWl0ZXh0IG5hbWU9IlNMSURFX05PVEVTIiB2YWx1ZT0iRGlhbm90aXRpZXMiLz4NCgkJPHVpdGV4dCBuYW1lPSJDT1VSU0VfU1RBVFVTIiB2YWx1ZT0iTW9kdWxlIFN0YXR1cyIvPg0KCQk8dWl0ZXh0IG5hbWU9IlBBU1NFRF9TVFJJTkciIHZhbHVlPSJQYXNzZWQiLz4NCgkJPHVpdGV4dCBuYW1lPSJGQUlMRURfU1RSSU5HIiB2YWx1ZT0iRmFpbGVkIi8+DQoJCTwhLS1xdWl6IHBvZCBhbmQgbWVzc2FnZSBib3ggdGV4dHMtLT4NCgkJPHVpdGV4dCBuYW1lPSJRVUlaUE9EX1FVSVpfQVRURU1QVCIgdmFsdWU9IlF1aXpwb2dpbmc6Ii8+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DQoJCTx1aXRleHQgbmFtZT0iUVVJWlBPRF9RVUVTVFlQRV9TVFIiIHZhbHVlPSJUeXBlOiAlcyIvPg0KCQk8dWl0ZXh0IG5hbWU9IlFVSVpQT0RfUVVFU1RZUEVfR1JEIiB2YWx1ZT0iVGVsdCB2b29yIHNjb3JlIi8+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DQoJCTx1aWZvbnQgbmFtZT0iRk9OVF9QUkVTRU5UQVRJT05OQU1FIiB2YWx1ZT0i5a6L5L2TLTE4MDMwLDE0LGZhbHNlLGZhbHNlLHRydWUiLz4NCgkJPHVpZm9udCBuYW1lPSJGT05UX1BSRVNFTlRFUk5BTUUiIHZhbHVlPSLlrovkvZMtMTgwMzAsMTQsdHJ1ZSxmYWxzZSx0cnVlIi8+DQoJCTx1aWZvbnQgbmFtZT0iRk9OVF9QUkVTRU5URVJUSVRMRSIgdmFsdWU9IuWui+S9ky0xODAzMCwxMyxmYWxzZSxmYWxzZSx0cnVlIi8+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DQoJCTx1aWZvbnQgbmFtZT0iRk9OVF9NU0dCT1hfV0lOVElUTEUiIHZhbHVlPSLlrovkvZMtMTgwMzAsMTIsdHJ1ZSxmYWxzZSx0cnVlIi8+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DQoJCTx1aWZvbnQgbmFtZT0iRk9OVF9RVUlaUE9EX1FVRVNUSU9OX1NDT1JFIiB2YWx1ZT0i5a6L5L2TLTE4MDMwLDEwLGZhbHNlLGZhbHNlLHRydWUiLz4NCgkJPHVpZm9udCBuYW1lPSJGT05UX1FVSVpQT0RfUVVFU1RJT05fU0NPUkVfVkFMVUUiIHZhbHVlPSLlrovkvZMtMTgwMzAsMTAsdHJ1ZSxmYWxzZSx0cnVlIi8+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S9ky0xODAzMCwxMCxmYWxzZSxmYWxzZSx0cnVlIi8+DQoJCTx1aWZvbnQgbmFtZT0iRk9OVF9RVUlaUE9EX1FVSVpfUVVFU1RJT05fQVRURU1QVEVEX1ZBTFVFIiB2YWx1ZT0i5a6L5L2TLTE4MDMwLDEwLHRydWUsZmFsc2UsdHJ1ZSIvPg0KCQk8dWlmb250IG5hbWU9IkZPTlRfUVVJWlBPRF9RVUlaX1NDT1JFX1RBRyIgdmFsdWU9IuWui+S9ky0xODAzMCwxMix0cnVlLGZhbHNlLHRydWUiLz4NCgkJPHVpZm9udCBuYW1lPSJGT05UX1FVSVpQT0RfUVVJWl9TQ09SRSIgdmFsdWU9IuWui+S9ky0xODAzMCwxMCxmYWxzZSxmYWxzZSx0cnVlIi8+DQoJCTx1aWZvbnQgbmFtZT0iRk9OVF9RVUlaUE9EX1FVSVpfU0NPUkVfVkFMVUUiIHZhbHVlPSLlrovkvZMtMTgwMzAsMTAsdHJ1ZSxmYWxzZSx0cnVlIi8+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S9ky0xODAzMCwxMCxmYWxzZSxmYWxzZSx0cnVlIi8+DQoJCTx1aWZvbnQgbmFtZT0iRk9OVF9RVUlaUE9EX1FVSVpfUEFTU1NDT1JFX1ZBTFVFIiB2YWx1ZT0i5a6L5L2TLTE4MDMwLDEwLHRydWUsZmFsc2UsdHJ1ZSIvPg0KCQk8IS0tIHVpdGV4dCAtLT4NCgkJPCEtLSBzdWJzdGl0dXRpb246ICVuID09IHNsaWRlIG51bWJlciAtLT4NCgkJPHVpdGV4dCBuYW1lPSJVTk5BTUVEU0xJREVUSVRMRSIgdmFsdWU9IuW5u+eBr+eJhyAlbiIvPg0KCQk8IS0tIHN1YnN0aXR1dGlvbjogJW4gPT0gc2xpZGUgbnVtYmVyIC0tPg0KCQk8IS0tIHN1YnN0aXR1dGlvbjogJXQgPT0gdG90YWwgc2xpZGUgY291bnQgLS0+DQoJCTx1aXRleHQgbmFtZT0iU0NSVUJCQVJTVEFUVVNfU0xJREVJTkZPIiB2YWx1ZT0i5bm754Gv54mHICVuIC8gJXQgfCAiLz4NCgkJPHVpdGV4dCBuYW1lPSJTQ1JVQkJBUlNUQVRVU19TVE9QUEVEIiB2YWx1ZT0i5bey5YGc5q2iIi8+DQoJCTx1aXRleHQgbmFtZT0iU0NSVUJCQVJTVEFUVVNfUExBWUlORyIgdmFsdWU9Iuato+WcqOaSreaUviIvPg0KCQk8dWl0ZXh0IG5hbWU9IlNDUlVCQkFSU1RBVFVTX05PQVVESU8iIHZhbHVlPSLml6Dpn7PpopEiLz4NCgkJPHVpdGV4dCBuYW1lPSJTQ1JVQkJBUlNUQVRVU19WSURQTEFZSU5HIiB2YWx1ZT0i6KeG6aKR5pKt5pS+Ii8+DQoJCTx1aXRleHQgbmFtZT0iU0NSVUJCQVJTVEFUVVNfTE9BRElORyIgdmFsdWU9Iuato+WcqOi9veWFpSIvPg0KCQk8dWl0ZXh0IG5hbWU9IlNDUlVCQkFSU1RBVFVTX0JVRkZFUklORyIgdmFsdWU9Iuato+WcqOi/m+ihjOe8k+WGsuWkhOeQhiIvPg0KCQk8dWl0ZXh0IG5hbWU9IlNDUlVCQkFSU1RBVFVTX1FVRVNUSU9OIiB2YWx1ZT0i5Zue562U6Zeu6aKYIi8+DQoJCTx1aXRleHQgbmFtZT0iU0NSVUJCQVJTVEFUVVNfUkVWSUVXUVVJWiIgdmFsdWU9Iuato+WcqOWuoemYhea1i+mqjCIvPg0KCQk8IS0tIHN1YnN0aXR1dGlvbjogJW0gPT0gbWludXRlcyByZW1haW5pbmcgLS0+DQoJCTwhLS0gc3Vic3RpdHV0aW9uOiAlcyA9PSBzZWNvbmRzIHJlbWFpbmluZyAtLT4NCgkJPHVpdGV4dCBuYW1lPSJFTEFQU0VEIiB2YWx1ZT0i5Ymp5L2ZICVtIOWIhumSnyAlcyDnp5IiLz4NCgkJPHVpdGV4dCBuYW1lPSJOT1RGT1VORCIgdmFsdWU9IuacquaJvuWIsOS7u+S9leWGheWuuSIvPg0KCQk8dWl0ZXh0IG5hbWU9IkFUVEFDSE1FTlRTIiB2YWx1ZT0i6ZmE5Lu2Ii8+DQoJCTwhLS0gc3Vic3RpdHV0aW9uOiAlcCA9PSBjdXJyZW50IHNwZWFrZXIncyB0aXRsZSAtLT4NCgkJPHVpdGV4dCBuYW1lPSJCSU9XSU5fVElUTEUiIHZhbHVlPSLkuKrkurrnroDku4s6ICVwIi8+DQoJCTx1aXRleHQgbmFtZT0iQklPQlROX1RJVExFIiB2YWx1ZT0i5Liq5Lq6566A5LuLIi8+DQoJCTx1aXRleHQgbmFtZT0iRElWSURFUkJUTl9USVRMRSIgdmFsdWU9InwiLz4NCgkJPHVpdGV4dCBuYW1lPSJDT05UQUNUQlROX1RJVExFIiB2YWx1ZT0i6IGU57O75pa55byPIi8+DQoJCTx1aXRleHQgbmFtZT0iVEFCX1FVSVoiIHZhbHVlPSLmtYvpqowiLz4NCgkJPHVpdGV4dCBuYW1lPSJUQUJfT1VUTElORSIgdmFsdWU9IuWkp+e6siIvPg0KCQk8dWl0ZXh0IG5hbWU9IlRBQl9USFVNQiIgdmFsdWU9Iue8qeeVpeWbviIvPg0KCQk8dWl0ZXh0IG5hbWU9IlRBQl9OT1RFUyIgdmFsdWU9IuWkh+azqCIvPg0KCQk8dWl0ZXh0IG5hbWU9IlRBQl9TRUFSQ0giIHZhbHVlPSLmkJzntKIiLz4NCgkJPHVpdGV4dCBuYW1lPSJTTElERV9IRUFESU5HIiB2YWx1ZT0i5bm754Gv54mH5qCH6aKYIi8+DQoJCTx1aXRleHQgbmFtZT0iRFVSQVRJT05fSEVBRElORyIgdmFsdWU9IuaMgee7reaXtumXtCIvPg0KCQk8dWl0ZXh0IG5hbWU9IlNFQVJDSF9IRUFESU5HIiB2YWx1ZT0i5pCc57Si5paH5pysOiIvPg0KCQk8dWl0ZXh0IG5hbWU9IlRIVU1CX0hFQURJTkciIHZhbHVlPSLlubvnga/niYciLz4NCgkJPHVpdGV4dCBuYW1lPSJUSFVNQl9JTkZPIiB2YWx1ZT0i5bm754Gv54mH5qCH6aKYL+aMgee7reaXtumXtCIvPg0KCQk8dWl0ZXh0IG5hbWU9IkFUVEFDSE5BTUVfSEVBRElORyIgdmFsdWU9IuaWh+S7tuWQjSIvPg0KCQk8dWl0ZXh0IG5hbWU9IkFUVEFDSFNJWkVfSEVBRElORyIgdmFsdWU9IuWkp+WwjyIvPg0KCQk8dWl0ZXh0IG5hbWU9IlNMSURFX05PVEVTIiB2YWx1ZT0i5bm754Gv54mH5aSH5rOoIi8+DQoJCTx1aXRleHQgbmFtZT0iQ09VUlNFX1NUQVRVUyIgdmFsdWU9Ik1vZHVsZSBTdGF0dXMiLz4NCgkJPHVpdGV4dCBuYW1lPSJQQVNTRURfU1RSSU5HIiB2YWx1ZT0iUGFzc2VkIi8+DQoJCTx1aXRleHQgbmFtZT0iRkFJTEVEX1NUUklORyIgdmFsdWU9IkZhaWxlZCIvPg0KCQk8IS0tcXVpeiBwb2QgYW5kIG1lc3NhZ2UgYm94IHRleHRzLS0+DQoJCTx1aXRleHQgbmFtZT0iUVVJWlBPRF9RVUlaX0FUVEVNUFQiIHZhbHVlPSLmtYvpqozlsJ3or5XmrKHmlbA6Ii8+DQoJCTx1aXRleHQgbmFtZT0iUVVJWlBPRF9RVUlaX0FUVEVNUFRfVkFMVUUiIHZhbHVlPSLnrKwgJW4g5qyh77yM5YWxICV0IOasoSIvPg0KCQk8dWl0ZXh0IG5hbWU9IlFVSVpQT0RfUVVJWl9TQ09SRSIgdmFsdWU9IuW+l+WIhjoiLz4NCgkJPHVpdGV4dCBuYW1lPSJRVUlaUE9EX1FVSVpfUEFTU1NDT1JFIiB2YWx1ZT0i5Y+K5qC85YiG5pWwOiIvPg0KCQk8dWl0ZXh0IG5hbWU9IlFVSVpQT0RfUVVJWl9NQVhTQ09SRSIgdmFsdWU9IuacgOmrmOWIhuaVsDoiLz4NCgkJPHVpdGV4dCBuYW1lPSJRVUlaUE9EX1FVRVNBVE1QVF9TVFIiIHZhbHVlPSLlsJ3or5XmrKHmlbA6IOesrCAlbiDmrKHvvIzlhbEgJXQg5qyhIi8+DQoJCTx1aXRleHQgbmFtZT0iUVVJWlBPRF9RVUVTVFlQRV9TVFIiIHZhbHVlPSLnsbvlnos6ICVzIi8+DQoJCTx1aXRleHQgbmFtZT0iUVVJWlBPRF9RVUVTVFlQRV9HUkQiIHZhbHVlPSLor4TnuqciLz4NCgkJPHVpdGV4dCBuYW1lPSJRVUlaUE9EX1FVRVNUWVBFX1NWWSIgdmFsdWU9Iuiwg+afpSIvPg0KCQk8dWl0ZXh0IG5hbWU9IlFVSVpQT0RfUVVJWkFUTVBUX0lORiIgdmFsdWU9IuaXoOmZkCIvPg0KCQk8dWl0ZXh0IG5hbWU9IlFVSVpQT0RfUVVFU0FUTVBUX0lORiIgdmFsdWU9IuaXoOmZkCIvPg0KCQk8dWl0ZXh0IG5hbWU9IldBUk5JTkdNU0dfWUVTU1RSSU5HIiB2YWx1ZT0i5pivIi8+DQoJCTx1aXRleHQgbmFtZT0iV0FSTklOR01TR19OT1NUUklORyIgdmFsdWU9IuWQpiIvPg0KCQk8dWl0ZXh0IG5hbWU9IldBUk5JTkdNU0dfVElUTEVTVFJJTkciIHZhbHVlPSLmtYvpqozlr7zoiKrorablkYoiLz4NCgkJPHVpdGV4dCBuYW1lPSJXQVJOSU5HTVNHX01TR1NUUklORyIgdmFsdWU9IuatpOa1i+mqjOS4reacieacquWwneivleS9nOetlOeahOmXrumimOOAgiYjeEE7JiN4QTvljZXlh7vigJzmmK/igJ3pgIDlh7rmraTmtYvpqozjgILljZXlh7vigJzlkKbigJ3nu6fnu63mtYvpqozjgIIiLz4NCgkJPHVpdGV4dCBuYW1lPSJJTkZPUk1BVElPTl9IMjY0X0ZMQVNIUExBWUVSIiB2YWx1ZT0i5b2T5YmN5a6J6KOF5Zyo5oKo55qE6K6h566X5py65LiK55qEIEZsYXNoIFBsYXllciDniYjmnKzkuI3mlK/mjIHor6Xop4bpopHjgILljZXlh7vop4bpopHljLrln5/kuIvovb3mnIDmlrDniYjmnKznmoQgRmxhc2ggUGxheWVy44CC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uWQkeWPguWKoOiAheaYvuekuuaPkOimgeagjyIvPg0KCQk8dWl0ZXh0IG5hbWU9Ik1VVEUiIHZhbHVlPSLpnZnpn7MiLz4NCgkJPHVpdGV4dCBuYW1lPSJET0NXUkFQX1RJVExFIiB2YWx1ZT0iUHJlc2VudGVyIOaWh+S7tumZhOS7tiIvPg0KCQk8dWl0ZXh0IG5hbWU9IkRPQ1dSQVBfTVNHIiB2YWx1ZT0i5L+d5a2Y5Yiw5oiR55qE6K6h566X5py6Ii8+DQoJCTx1aXRleHQgbmFtZT0iRE9DV1JBUF9QUk9NUFQiIHZhbHVlPSLljZXlh7vku6XkuIvovb0iLz4NCgk8L2xhbmd1YWdlPg0KCTxsYW5ndWFnZSBpZD0idHI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U2xheXQgJW4iLz4NCgkJPCEtLSBzdWJzdGl0dXRpb246ICVuID09IHNsaWRlIG51bWJlciAtLT4NCgkJPCEtLSBzdWJzdGl0dXRpb246ICV0ID09IHRvdGFsIHNsaWRlIGNvdW50IC0tPg0KCQk8dWl0ZXh0IG5hbWU9IlNDUlVCQkFSU1RBVFVTX1NMSURFSU5GTyIgdmFsdWU9IlNsYXl0ICVuIC8gJXQgfCAiLz4NCgkJPHVpdGV4dCBuYW1lPSJTQ1JVQkJBUlNUQVRVU19TVE9QUEVEIiB2YWx1ZT0iRHVyZHVydWxkdSIvPg0KCQk8dWl0ZXh0IG5hbWU9IlNDUlVCQkFSU1RBVFVTX1BMQVlJTkciIHZhbHVlPSJPeW5hdMSxbMSxeW9yIi8+DQoJCTx1aXRleHQgbmFtZT0iU0NSVUJCQVJTVEFUVVNfTk9BVURJTyIgdmFsdWU9IlNlcyBZb2siLz4NCgkJPHVpdGV4dCBuYW1lPSJTQ1JVQkJBUlNUQVRVU19WSURQTEFZSU5HIiB2YWx1ZT0iVmlkZW8gT3luYXTEsWzEsXlvciIvPg0KCQk8dWl0ZXh0IG5hbWU9IlNDUlVCQkFSU1RBVFVTX0xPQURJTkciIHZhbHVlPSJZw7xrbGVuaXlvciIvPg0KCQk8dWl0ZXh0IG5hbWU9IlNDUlVCQkFSU1RBVFVTX0JVRkZFUklORyIgdmFsdWU9IkFyYWJlbGxlxJ9lIEFsxLFuxLF5b3IiLz4NCgkJPHVpdGV4dCBuYW1lPSJTQ1JVQkJBUlNUQVRVU19RVUVTVElPTiIgdmFsdWU9IlNvcnV5dSBZYW7EsXRsYSIvPg0KCQk8dWl0ZXh0IG5hbWU9IlNDUlVCQkFSU1RBVFVTX1JFVklFV1FVSVoiIHZhbHVlPSJTxLFuYXYgxLBuY2VsZW5peW9yIi8+DQoJCTwhLS0gc3Vic3RpdHV0aW9uOiAlbSA9PSBtaW51dGVzIHJlbWFpbmluZyAtLT4NCgkJPCEtLSBzdWJzdGl0dXRpb246ICVzID09IHNlY29uZHMgcmVtYWluaW5nIC0tPg0KCQk8dWl0ZXh0IG5hbWU9IkVMQVBTRUQiIHZhbHVlPSIlbSBEYWtpa2EgJXMgU2FuaXllIEthbGTEsSIvPg0KCQk8dWl0ZXh0IG5hbWU9Ik5PVEZPVU5EIiB2YWx1ZT0iSGVyaGFuZ2kgQmlyIMWeZXkgQnVsdW5tYWTEsSIvPg0KCQk8dWl0ZXh0IG5hbWU9IkFUVEFDSE1FTlRTIiB2YWx1ZT0iRWtsZXI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LEsHJ0aWJhdCIvPg0KCQk8dWl0ZXh0IG5hbWU9IlRBQl9RVUlaIiB2YWx1ZT0iU8SxbmF2Ii8+DQoJCTx1aXRleHQgbmFtZT0iVEFCX09VVExJTkUiIHZhbHVlPSJBbmEgSGF0Ii8+DQoJCTx1aXRleHQgbmFtZT0iVEFCX1RIVU1CIiB2YWx1ZT0iUmVzaW0iLz4NCgkJPHVpdGV4dCBuYW1lPSJUQUJfTk9URVMiIHZhbHVlPSJOb3RsYXIiLz4NCgkJPHVpdGV4dCBuYW1lPSJUQUJfU0VBUkNIIiB2YWx1ZT0iQXJhIi8+DQoJCTx1aXRleHQgbmFtZT0iU0xJREVfSEVBRElORyIgdmFsdWU9IlNsYXl0IEJhxZ9sxLHEn8SxIi8+DQoJCTx1aXRleHQgbmFtZT0iRFVSQVRJT05fSEVBRElORyIgdmFsdWU9IlPDvHJlIi8+DQoJCTx1aXRleHQgbmFtZT0iU0VBUkNIX0hFQURJTkciIHZhbHVlPSJNZXRuaSBhcmE6Ii8+DQoJCTx1aXRleHQgbmFtZT0iVEhVTUJfSEVBRElORyIgdmFsdWU9IlNsYXl0Ii8+DQoJCTx1aXRleHQgbmFtZT0iVEhVTUJfSU5GTyIgdmFsdWU9IlNsYXl0IEJhxZ9sxLHEn8SxL1PDvHJlc2kiLz4NCgkJPHVpdGV4dCBuYW1lPSJBVFRBQ0hOQU1FX0hFQURJTkciIHZhbHVlPSJEb3N5YSBBZMSxIi8+DQoJCTx1aXRleHQgbmFtZT0iQVRUQUNIU0laRV9IRUFESU5HIiB2YWx1ZT0iQm95dXQiLz4NCgkJPHVpdGV4dCBuYW1lPSJTTElERV9OT1RFUyIgdmFsdWU9IlNsYXl0IE5vdGxhcsSxIi8+DQoJCTx1aXRleHQgbmFtZT0iQ09VUlNFX1NUQVRVUyIgdmFsdWU9Ik1vZHVsZSBTdGF0dXMiLz4NCgkJPHVpdGV4dCBuYW1lPSJQQVNTRURfU1RSSU5HIiB2YWx1ZT0iUGFzc2VkIi8+DQoJCTx1aXRleHQgbmFtZT0iRkFJTEVEX1NUUklORyIgdmFsdWU9IkZhaWxlZCIvPg0KCQk8IS0tcXVpeiBwb2QgYW5kIG1lc3NhZ2UgYm94IHRleHRzLS0+DQoJCTx1aXRleHQgbmFtZT0iUVVJWlBPRF9RVUlaX0FUVEVNUFQiIHZhbHVlPSJTxLFuYXYgRGVuZW1lc2k6Ii8+DQoJCTx1aXRleHQgbmFtZT0iUVVJWlBPRF9RVUlaX0FUVEVNUFRfVkFMVUUiIHZhbHVlPSIlbi8ldCIvPg0KCQk8dWl0ZXh0IG5hbWU9IlFVSVpQT0RfUVVJWl9TQ09SRSIgdmFsdWU9IlB1YW46Ii8+DQoJCTx1aXRleHQgbmFtZT0iUVVJWlBPRF9RVUlaX1BBU1NTQ09SRSIgdmFsdWU9Ikdlw6dtZSBQdWFuxLE6Ii8+DQoJCTx1aXRleHQgbmFtZT0iUVVJWlBPRF9RVUlaX01BWFNDT1JFIiB2YWx1ZT0iTWFrc2ltdW0gUHVhbjoiLz4NCgkJPHVpdGV4dCBuYW1lPSJRVUlaUE9EX1FVRVNBVE1QVF9TVFIiIHZhbHVlPSJEZW5lbWU6ICVuLyV0Ii8+DQoJCTx1aXRleHQgbmFtZT0iUVVJWlBPRF9RVUVTVFlQRV9TVFIiIHZhbHVlPSJUw7xyOiAlcyIvPg0KCQk8dWl0ZXh0IG5hbWU9IlFVSVpQT0RfUVVFU1RZUEVfR1JEIiB2YWx1ZT0iQmFzYW1ha2zEsSIvPg0KCQk8dWl0ZXh0IG5hbWU9IlFVSVpQT0RfUVVFU1RZUEVfU1ZZIiB2YWx1ZT0iQW5rZXQiLz4NCgkJPHVpdGV4dCBuYW1lPSJRVUlaUE9EX1FVSVpBVE1QVF9JTkYiIHZhbHVlPSJTxLFuxLFyc8SxeiIvPg0KCQk8dWl0ZXh0IG5hbWU9IlFVSVpQT0RfUVVFU0FUTVBUX0lORiIgdmFsdWU9IlPEsW7EsXJzxLF6Ii8+DQoJCTx1aXRleHQgbmFtZT0iV0FSTklOR01TR19ZRVNTVFJJTkciIHZhbHVlPSJFdmV0Ii8+DQoJCTx1aXRleHQgbmFtZT0iV0FSTklOR01TR19OT1NUUklORyIgdmFsdWU9IkhhecSxciIvPg0KCQk8dWl0ZXh0IG5hbWU9IldBUk5JTkdNU0dfVElUTEVTVFJJTkciIHZhbHVlPSJTxLFuYXYgR2V6aW5tZSBVeWFyxLFzxLEiLz4NCgkJPHVpdGV4dCBuYW1lPSJXQVJOSU5HTVNHX01TR1NUUklORyIgdmFsdWU9IkJ1IFPEsW5hdmRhIGRlbmVubWVtacWfIHNvcnVsYXIgdmFyLiYjeEE7JiN4QTtFdmV0IHNlw6dlbmXEn2luaSB0xLFrbGF0xLFyc2FuxLF6IFPEsW5hdmRhbiDDp8Sxa2FjYWtzxLFuxLF6LiBTxLFuYXZhIGRldmFtIGV0bWVrIGnDp2luIEhhecSxciBzZcOnZW5lxJ9pbmkgdMSxa2xhdMSxbi4iLz4NCgkJPHVpdGV4dCBuYW1lPSJJTkZPUk1BVElPTl9IMjY0X0ZMQVNIUExBWUVSIiB2YWx1ZT0iQmlsZ2lzYXlhcsSxbsSxemEgecO8a2zDvCBvbGFuIGdlw6dlcmxpIEZsYXNoIFBsYXllciBzw7xyw7xtw7wgYnUgdmlkZW95dSBkZXN0ZWtsZW1peW9yLiBFbiBzb24gRmxhc2ggUGxheWVyIHPDvHLDvG3DvG7DvCBpbmRpcm1layBpw6dpbiB2aWRlbyBhbGFuxLFuxLEgdMSxa2xhdMSx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S2F0xLFsxLFtY8SxbGFyYSBrZW5hciDDp3VidcSfdW51IGfDtnN0ZXIiLz4NCgkJPHVpdGV4dCBuYW1lPSJNVVRFIiB2YWx1ZT0iU2Vzc2l6Ii8+DQoJCTx1aXRleHQgbmFtZT0iRE9DV1JBUF9USVRMRSIgdmFsdWU9IlByZXNlbnRlciBEb3N5YSBFa2kiLz4NCgkJPHVpdGV4dCBuYW1lPSJET0NXUkFQX01TRyIgdmFsdWU9IkJpbGdpc2F5YXLEsW1hIEtheWRldCIvPg0KCQk8dWl0ZXh0IG5hbWU9IkRPQ1dSQVBfUFJPTVBUIiB2YWx1ZT0ixLBuZGlybWVrIGnDp2luIFTEsWtsYXTEsW4iLz4NCgk8L2xhbmd1YWdlPg0KCTxsYW5ndWFnZSBpZD0icnU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0KHQu9Cw0LnQtCAlbiIvPg0KCQk8IS0tIHN1YnN0aXR1dGlvbjogJW4gPT0gc2xpZGUgbnVtYmVyIC0tPg0KCQk8IS0tIHN1YnN0aXR1dGlvbjogJXQgPT0gdG90YWwgc2xpZGUgY291bnQgLS0+DQoJCTx1aXRleHQgbmFtZT0iU0NSVUJCQVJTVEFUVVNfU0xJREVJTkZPIiB2YWx1ZT0i0KHQu9Cw0LnQtCAlbiAvICV0IHwgIi8+DQoJCTx1aXRleHQgbmFtZT0iU0NSVUJCQVJTVEFUVVNfU1RPUFBFRCIgdmFsdWU9ItCe0YHRgtCw0L3QvtCy0LvQtdC90L4iLz4NCgkJPHVpdGV4dCBuYW1lPSJTQ1JVQkJBUlNUQVRVU19QTEFZSU5HIiB2YWx1ZT0i0JLQvtGB0L/RgNC+0LjQt9Cy0LXQtNC10L3QuNC1Ii8+DQoJCTx1aXRleHQgbmFtZT0iU0NSVUJCQVJTVEFUVVNfTk9BVURJTyIgdmFsdWU9ItCd0LXRgiDQsNGD0LTQuNC+Ii8+DQoJCTx1aXRleHQgbmFtZT0iU0NSVUJCQVJTVEFUVVNfVklEUExBWUlORyIgdmFsdWU9ItCS0L7RgdC/0YDQvtC40LfQstC10LTQtdC90LjQtSDQstC40LTQtdC+Ii8+DQoJCTx1aXRleHQgbmFtZT0iU0NSVUJCQVJTVEFUVVNfTE9BRElORyIgdmFsdWU9ItCX0LDQs9GA0YPQt9C60LAiLz4NCgkJPHVpdGV4dCBuYW1lPSJTQ1JVQkJBUlNUQVRVU19CVUZGRVJJTkciIHZhbHVlPSLQkdGD0YTQtdGA0LjQt9Cw0YbQuNGPIi8+DQoJCTx1aXRleHQgbmFtZT0iU0NSVUJCQVJTVEFUVVNfUVVFU1RJT04iIHZhbHVlPSLQntGC0LLQtdGCINC90LAg0LLQvtC/0YDQvtGBIi8+DQoJCTx1aXRleHQgbmFtZT0iU0NSVUJCQVJTVEFUVVNfUkVWSUVXUVVJWiIgdmFsdWU9ItCe0LHQt9C+0YAg0L7Qv9GA0L7RgdCwIi8+DQoJCTwhLS0gc3Vic3RpdHV0aW9uOiAlbSA9PSBtaW51dGVzIHJlbWFpbmluZyAtLT4NCgkJPCEtLSBzdWJzdGl0dXRpb246ICVzID09IHNlY29uZHMgcmVtYWluaW5nIC0tPg0KCQk8dWl0ZXh0IG5hbWU9IkVMQVBTRUQiIHZhbHVlPSLQntGB0YLQsNC70L7RgdGMICVtINC80LjQvS4gJXMg0YEiLz4NCgkJPHVpdGV4dCBuYW1lPSJOT1RGT1VORCIgdmFsdWU9ItCd0LjRh9C10LPQviDQvdC1INC90LDQudC00LXQvdC+Ii8+DQoJCTx1aXRleHQgbmFtZT0iQVRUQUNITUVOVFMiIHZhbHVlPSLQktC70L7QttC10L3QuNGPIi8+DQoJCTwhLS0gc3Vic3RpdHV0aW9uOiAlcCA9PSBjdXJyZW50IHNwZWFrZXIncyB0aXRsZSAtLT4NCgkJPHVpdGV4dCBuYW1lPSJCSU9XSU5fVElUTEUiIHZhbHVlPSLQkdC40L7Qs9GA0LDRhNC40Y86ICVwIi8+DQoJCTx1aXRleHQgbmFtZT0iQklPQlROX1RJVExFIiB2YWx1ZT0i0JHQuNC+0LPRgNCw0YTQuNGPIi8+DQoJCTx1aXRleHQgbmFtZT0iRElWSURFUkJUTl9USVRMRSIgdmFsdWU9InwiLz4NCgkJPHVpdGV4dCBuYW1lPSJDT05UQUNUQlROX1RJVExFIiB2YWx1ZT0i0JrQvtC90YLQsNC60YIiLz4NCgkJPHVpdGV4dCBuYW1lPSJUQUJfUVVJWiIgdmFsdWU9ItCe0L/RgNC+0YEiLz4NCgkJPHVpdGV4dCBuYW1lPSJUQUJfT1VUTElORSIgdmFsdWU9ItCh0YXQtdC80LAiLz4NCgkJPHVpdGV4dCBuYW1lPSJUQUJfVEhVTUIiIHZhbHVlPSLQkdC10LPRg9C90L7QuiIvPg0KCQk8dWl0ZXh0IG5hbWU9IlRBQl9OT1RFUyIgdmFsdWU9ItCX0LDQvNC10YLQutC4Ii8+DQoJCTx1aXRleHQgbmFtZT0iVEFCX1NFQVJDSCIgdmFsdWU9ItCf0L7QuNGB0LoiLz4NCgkJPHVpdGV4dCBuYW1lPSJTTElERV9IRUFESU5HIiB2YWx1ZT0i0JfQsNCz0L7Qu9C+0LLQvtC6INGB0LvQsNC50LTQsCIvPg0KCQk8dWl0ZXh0IG5hbWU9IkRVUkFUSU9OX0hFQURJTkciIHZhbHVlPSLQlNC70LjRgi3RgdGC0YwiLz4NCgkJPHVpdGV4dCBuYW1lPSJTRUFSQ0hfSEVBRElORyIgdmFsdWU9ItCf0L7QuNGB0Log0YLQtdC60YHRgtCwOiIvPg0KCQk8dWl0ZXh0IG5hbWU9IlRIVU1CX0hFQURJTkciIHZhbHVlPSLQodC70LDQudC0Ii8+DQoJCTx1aXRleHQgbmFtZT0iVEhVTUJfSU5GTyIgdmFsdWU9ItCd0LDQt9Cy0LDQvdC40LUv0LTQu9C40YIt0L3QvtGB0YLRjCIvPg0KCQk8dWl0ZXh0IG5hbWU9IkFUVEFDSE5BTUVfSEVBRElORyIgdmFsdWU9ItCY0LzRjyDRhNCw0LnQu9CwIi8+DQoJCTx1aXRleHQgbmFtZT0iQVRUQUNIU0laRV9IRUFESU5HIiB2YWx1ZT0i0KDQsNC30LzQtdGAIi8+DQoJCTx1aXRleHQgbmFtZT0iU0xJREVfTk9URVMiIHZhbHVlPSLQl9Cw0LzQtdGC0LrQuCDQuiDRgdC70LDQudC00YMiLz4NCgkJPHVpdGV4dCBuYW1lPSJDT1VSU0VfU1RBVFVTIiB2YWx1ZT0iTW9kdWxlIFN0YXR1cyIvPg0KCQk8dWl0ZXh0IG5hbWU9IlBBU1NFRF9TVFJJTkciIHZhbHVlPSJQYXNzZWQiLz4NCgkJPHVpdGV4dCBuYW1lPSJGQUlMRURfU1RSSU5HIiB2YWx1ZT0iRmFpbGVkIi8+DQoJCTwhLS1xdWl6IHBvZCBhbmQgbWVzc2FnZSBib3ggdGV4dHMtLT4NCgkJPHVpdGV4dCBuYW1lPSJRVUlaUE9EX1FVSVpfQVRURU1QVCIgdmFsdWU9ItCf0L7Qv9GL0YLQutCwINC/0YDQvtC50YLQuCDQvtC/0YDQvtGBOiIvPg0KCQk8dWl0ZXh0IG5hbWU9IlFVSVpQT0RfUVVJWl9BVFRFTVBUX1ZBTFVFIiB2YWx1ZT0iJW4g0LjQtyAldCIvPg0KCQk8dWl0ZXh0IG5hbWU9IlFVSVpQT0RfUVVJWl9TQ09SRSIgdmFsdWU9ItCd0LDQsdGA0LDQvdC+INCx0LDQu9C70L7QsjoiLz4NCgkJPHVpdGV4dCBuYW1lPSJRVUlaUE9EX1FVSVpfUEFTU1NDT1JFIiB2YWx1ZT0i0J/RgNC+0YXQvtC00L3QvtC5INGA0LXQt9GD0LvRjNGC0LDRgjoiLz4NCgkJPHVpdGV4dCBuYW1lPSJRVUlaUE9EX1FVSVpfTUFYU0NPUkUiIHZhbHVlPSLQnNCw0LrRgdC40LzQsNC70YzQvdGL0Lkg0YDQtdC30YPQu9GM0YLQsNGCOiIvPg0KCQk8dWl0ZXh0IG5hbWU9IlFVSVpQT0RfUVVFU0FUTVBUX1NUUiIgdmFsdWU9ItCf0L7Qv9GL0YLQutCwOiAlbiDQuNC3ICV0Ii8+DQoJCTx1aXRleHQgbmFtZT0iUVVJWlBPRF9RVUVTVFlQRV9TVFIiIHZhbHVlPSLQotC40L86ICVzIi8+DQoJCTx1aXRleHQgbmFtZT0iUVVJWlBPRF9RVUVTVFlQRV9HUkQiIHZhbHVlPSLQoSDQvtGG0LXQvdC60L7QuSIvPg0KCQk8dWl0ZXh0IG5hbWU9IlFVSVpQT0RfUVVFU1RZUEVfU1ZZIiB2YWx1ZT0i0J7QsdC30L7RgCIvPg0KCQk8dWl0ZXh0IG5hbWU9IlFVSVpQT0RfUVVJWkFUTVBUX0lORiIgdmFsdWU9ItCR0L7Qu9GM0YjQvtC1INGH0LjRgdC70L4iLz4NCgkJPHVpdGV4dCBuYW1lPSJRVUlaUE9EX1FVRVNBVE1QVF9JTkYiIHZhbHVlPSLQkdC+0LvRjNGI0L7QtSDRh9C40YHQu9C+Ii8+DQoJCTx1aXRleHQgbmFtZT0iV0FSTklOR01TR19ZRVNTVFJJTkciIHZhbHVlPSLQlNCwIi8+DQoJCTx1aXRleHQgbmFtZT0iV0FSTklOR01TR19OT1NUUklORyIgdmFsdWU9ItCd0LXRgiIvPg0KCQk8dWl0ZXh0IG5hbWU9IldBUk5JTkdNU0dfVElUTEVTVFJJTkciIHZhbHVlPSLQn9GA0LXQtNGD0L/RgNC10LbQtNC10L3QuNC1INC+INC90LDQstC40LPQsNGG0LjQuCDQsiDQvtC/0YDQvtGB0LUiLz4NCgkJPHVpdGV4dCBuYW1lPSJXQVJOSU5HTVNHX01TR1NUUklORyIgdmFsdWU9ItCSINC+0L/RgNC+0YHQtSDQvtGB0YLQsNC70LjRgdGMINC90LXQvtGC0LLQtdGH0LXQvdC90YvQtSDQstC+0L/RgNC+0YHRiy7QndCw0LbQsNGC0LjQtSDQutC90L7Qv9C60LggJnF1b3Q70JTQsCZxdW90OyDQv9GA0LjQstC10LTQtdGCINC6INC30LDQutGA0YvRgtC40Y4g0L7Qv9GA0L7RgdCwLiDQndCw0LbQsNGC0LjQtSDQutC90L7Qv9C60LggJnF1b3Q70J3QtdGCJnF1b3Q7INC/0YDQvtC00L7Qu9C20LjRgiDQvtC/0YDQvtGBLiIvPg0KCQk8dWl0ZXh0IG5hbWU9IklORk9STUFUSU9OX0gyNjRfRkxBU0hQTEFZRVIiIHZhbHVlPSLQotC10LrRg9GJ0LDRjyDQstC10YDRgdC40Y8g0L/RgNC+0LjQs9GA0YvQstCw0YLQtdC70Y8gRmxhc2ggUGxheWVyLCDRg9GB0YLQsNC90L7QstC70LXQvdC90LDRjyDQvdCwINGN0YLQvtC8INC60L7QvNC/0YzRjtGC0LXRgNC1LCDQvdC1INC/0L7QtNC00LXRgNC20LjQstCw0LXRgiDRjdGC0L4g0LLQuNC00LXQvi4g0KnQtdC70LrQvdC40YLQtSDQsiDQvtCx0LvQsNGB0YLQuCDQstC40LTQtdC+LCDRh9GC0L7QsdGLINC30LDQs9GA0YPQt9C40YLRjCDQv9C+0YHQu9C10LTQvdGO0Y4g0LLQtdGA0YHQuNGOINC/0YDQvtC40LPRgNGL0LLQsNGC0LXQu9GP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0J/QvtC60LDQt9GL0LLQsNGC0Ywg0LLRgNC10LfQutGDINGD0YfQsNGB0YLQvdC40LrQsNC8Ii8+DQoJCTx1aXRleHQgbmFtZT0iTVVURSIgdmFsdWU9ItCe0YLQutC70Y7Rh9C40YLRjCDQt9Cy0YPQuiIvPg0KCQk8dWl0ZXh0IG5hbWU9IkRPQ1dSQVBfVElUTEUiIHZhbHVlPSLQktC70L7QttC10L3QuNC1INCyINGE0LDQudC7IEFkb2JlIFByZXNlbnRlciIvPg0KCQk8dWl0ZXh0IG5hbWU9IkRPQ1dSQVBfTVNHIiB2YWx1ZT0i0KHQvtGF0YDQsNC90LjRgtGMINCyINC/0LDQv9C60YMgJnF1b3Q70JzQvtC5INC60L7QvNC/0YzRjtGC0LXRgCZxdW90OyIvPg0KCQk8dWl0ZXh0IG5hbWU9IkRPQ1dSQVBfUFJPTVBUIiB2YWx1ZT0i0KnQtdC70LrQvdGD0YLRjCDQtNC70Y8g0LfQsNCz0YDRg9C30LrQuCIvPg0KCTwvbGFuZ3VhZ2U+DQo8L2NvbmZpZ3VyYXRpb24+DQo="/>
  <p:tag name="MMPROD_THEME_BG_IMAGE" val=""/>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JA_Template">
  <a:themeElements>
    <a:clrScheme name="BJA Color Scheme">
      <a:dk1>
        <a:sysClr val="windowText" lastClr="000000"/>
      </a:dk1>
      <a:lt1>
        <a:srgbClr val="FFFFFF"/>
      </a:lt1>
      <a:dk2>
        <a:srgbClr val="112947"/>
      </a:dk2>
      <a:lt2>
        <a:srgbClr val="EEECE1"/>
      </a:lt2>
      <a:accent1>
        <a:srgbClr val="4F81BD"/>
      </a:accent1>
      <a:accent2>
        <a:srgbClr val="632423"/>
      </a:accent2>
      <a:accent3>
        <a:srgbClr val="9BBB59"/>
      </a:accent3>
      <a:accent4>
        <a:srgbClr val="8064A2"/>
      </a:accent4>
      <a:accent5>
        <a:srgbClr val="4BACC6"/>
      </a:accent5>
      <a:accent6>
        <a:srgbClr val="F79646"/>
      </a:accent6>
      <a:hlink>
        <a:srgbClr val="632423"/>
      </a:hlink>
      <a:folHlink>
        <a:srgbClr val="7F7F7F"/>
      </a:folHlink>
    </a:clrScheme>
    <a:fontScheme name="Blank Presentation">
      <a:majorFont>
        <a:latin typeface="Arial Narrow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24469</TotalTime>
  <Words>3777</Words>
  <Application>Microsoft Office PowerPoint</Application>
  <PresentationFormat>On-screen Show (4:3)</PresentationFormat>
  <Paragraphs>462</Paragraphs>
  <Slides>66</Slides>
  <Notes>40</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66</vt:i4>
      </vt:variant>
    </vt:vector>
  </HeadingPairs>
  <TitlesOfParts>
    <vt:vector size="77" baseType="lpstr">
      <vt:lpstr>Arial</vt:lpstr>
      <vt:lpstr>Arial Narrow</vt:lpstr>
      <vt:lpstr>Arial Narrow Bold</vt:lpstr>
      <vt:lpstr>Calibri</vt:lpstr>
      <vt:lpstr>Mangal</vt:lpstr>
      <vt:lpstr>Times</vt:lpstr>
      <vt:lpstr>Times New Roman</vt:lpstr>
      <vt:lpstr>Verdana</vt:lpstr>
      <vt:lpstr>Wingdings</vt:lpstr>
      <vt:lpstr>Office Theme</vt:lpstr>
      <vt:lpstr>BJA_Template</vt:lpstr>
      <vt:lpstr> RSAT Performance Measures </vt:lpstr>
      <vt:lpstr>Housekeeping: Functions</vt:lpstr>
      <vt:lpstr>Housekeeping: Communication</vt:lpstr>
      <vt:lpstr> </vt:lpstr>
      <vt:lpstr> James Steyee MAS, PMP Jimmy@carnevaleassociates.com</vt:lpstr>
      <vt:lpstr>PowerPoint Presentation</vt:lpstr>
      <vt:lpstr>RSAT Performance Management Training</vt:lpstr>
      <vt:lpstr>Poll Question</vt:lpstr>
      <vt:lpstr>What is performance measurement?</vt:lpstr>
      <vt:lpstr>Why do we have performance measures?</vt:lpstr>
      <vt:lpstr>BJA RSAT Program Goals</vt:lpstr>
      <vt:lpstr>BJA RSAT Objectives</vt:lpstr>
      <vt:lpstr>BJA RSAT Objectives</vt:lpstr>
      <vt:lpstr>RSAT Performance Management Training</vt:lpstr>
      <vt:lpstr>Performance Management Products</vt:lpstr>
      <vt:lpstr>What is a Grantee Feedback Report?</vt:lpstr>
      <vt:lpstr>What is Mini-GrantStat?</vt:lpstr>
      <vt:lpstr>What is Mini-GrantStat?</vt:lpstr>
      <vt:lpstr>PowerPoint Presentation</vt:lpstr>
      <vt:lpstr>What is the Performance Measurement Tool?</vt:lpstr>
      <vt:lpstr>RSAT Performance Measures</vt:lpstr>
      <vt:lpstr>Administrative Questions</vt:lpstr>
      <vt:lpstr>Program Level Measures</vt:lpstr>
      <vt:lpstr>Program Level Measures</vt:lpstr>
      <vt:lpstr>Program Level Measures</vt:lpstr>
      <vt:lpstr>Program Level Measures</vt:lpstr>
      <vt:lpstr>Training</vt:lpstr>
      <vt:lpstr>Participant Level Measures</vt:lpstr>
      <vt:lpstr>Participant Level Measures</vt:lpstr>
      <vt:lpstr>Participant Level Measures</vt:lpstr>
      <vt:lpstr>Participant Level Measures</vt:lpstr>
      <vt:lpstr>Participant Level Measures</vt:lpstr>
      <vt:lpstr>Participant Level Measures</vt:lpstr>
      <vt:lpstr>Participant Level Measures</vt:lpstr>
      <vt:lpstr>Participant Level Measures</vt:lpstr>
      <vt:lpstr>Participant Level Measures</vt:lpstr>
      <vt:lpstr>Participant Level Measures</vt:lpstr>
      <vt:lpstr>Participant Level Measures</vt:lpstr>
      <vt:lpstr>Participant Level Measures</vt:lpstr>
      <vt:lpstr>Participant Level Measures</vt:lpstr>
      <vt:lpstr>Participant Level Measures</vt:lpstr>
      <vt:lpstr>Participant Level Measures</vt:lpstr>
      <vt:lpstr>Participant Level Measures</vt:lpstr>
      <vt:lpstr>Participant Level Measures</vt:lpstr>
      <vt:lpstr>Participant Level Measures</vt:lpstr>
      <vt:lpstr>Participant Level Measures: Court and Criminal Involvement</vt:lpstr>
      <vt:lpstr>Participant Level Measures: Court and Criminal Involvement</vt:lpstr>
      <vt:lpstr>Narrative Questions*</vt:lpstr>
      <vt:lpstr>RSAT Performance Measures</vt:lpstr>
      <vt:lpstr>PowerPoint Presentation</vt:lpstr>
      <vt:lpstr>Grant Funds</vt:lpstr>
      <vt:lpstr>RSAT Programs</vt:lpstr>
      <vt:lpstr>BJA and Matching Funds Spent</vt:lpstr>
      <vt:lpstr>Participant Key Measures</vt:lpstr>
      <vt:lpstr>Program Completion Rates: Prison, Jail, and Juvenile Programs</vt:lpstr>
      <vt:lpstr>Program Completion Rates: Aftercare Programs</vt:lpstr>
      <vt:lpstr>Program Completers</vt:lpstr>
      <vt:lpstr>Participants Exiting Without Completion</vt:lpstr>
      <vt:lpstr>Risk and Needs Assessments</vt:lpstr>
      <vt:lpstr>Resources</vt:lpstr>
      <vt:lpstr>Questions?</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RSAT Training Tool:  Trauma-Informed Correctional Care</dc:title>
  <dc:creator>Niki Miller</dc:creator>
  <cp:lastModifiedBy>Steve Keller</cp:lastModifiedBy>
  <cp:revision>285</cp:revision>
  <cp:lastPrinted>2017-07-17T20:23:19Z</cp:lastPrinted>
  <dcterms:created xsi:type="dcterms:W3CDTF">2006-08-16T00:00:00Z</dcterms:created>
  <dcterms:modified xsi:type="dcterms:W3CDTF">2017-07-18T21:59:50Z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