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433" r:id="rId3"/>
    <p:sldId id="434" r:id="rId4"/>
    <p:sldId id="435" r:id="rId5"/>
    <p:sldId id="259" r:id="rId6"/>
    <p:sldId id="439" r:id="rId7"/>
    <p:sldId id="457" r:id="rId8"/>
    <p:sldId id="441" r:id="rId9"/>
    <p:sldId id="442" r:id="rId10"/>
    <p:sldId id="443" r:id="rId11"/>
    <p:sldId id="444" r:id="rId12"/>
    <p:sldId id="445" r:id="rId13"/>
    <p:sldId id="446" r:id="rId14"/>
    <p:sldId id="447" r:id="rId15"/>
    <p:sldId id="448" r:id="rId16"/>
    <p:sldId id="449" r:id="rId17"/>
    <p:sldId id="450" r:id="rId18"/>
    <p:sldId id="452" r:id="rId19"/>
    <p:sldId id="453" r:id="rId20"/>
    <p:sldId id="454" r:id="rId21"/>
    <p:sldId id="455" r:id="rId22"/>
    <p:sldId id="436" r:id="rId23"/>
    <p:sldId id="422" r:id="rId24"/>
    <p:sldId id="437" r:id="rId25"/>
    <p:sldId id="438" r:id="rId26"/>
    <p:sldId id="399" r:id="rId27"/>
  </p:sldIdLst>
  <p:sldSz cx="9144000" cy="6858000" type="screen4x3"/>
  <p:notesSz cx="7023100" cy="93091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57" autoAdjust="0"/>
    <p:restoredTop sz="89564" autoAdjust="0"/>
  </p:normalViewPr>
  <p:slideViewPr>
    <p:cSldViewPr>
      <p:cViewPr varScale="1">
        <p:scale>
          <a:sx n="83" d="100"/>
          <a:sy n="83" d="100"/>
        </p:scale>
        <p:origin x="102"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4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C1F34-FAB9-46C0-9F8F-781D92BB157B}"/>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9334F4-F8AE-40A5-AB1C-2022C8EB548E}"/>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02DAED76-CFE3-4D0B-87BB-D51A5CB12F88}" type="datetimeFigureOut">
              <a:rPr lang="en-US" smtClean="0"/>
              <a:t>6/21/2017</a:t>
            </a:fld>
            <a:endParaRPr lang="en-US"/>
          </a:p>
        </p:txBody>
      </p:sp>
      <p:sp>
        <p:nvSpPr>
          <p:cNvPr id="4" name="Footer Placeholder 3">
            <a:extLst>
              <a:ext uri="{FF2B5EF4-FFF2-40B4-BE49-F238E27FC236}">
                <a16:creationId xmlns:a16="http://schemas.microsoft.com/office/drawing/2014/main" id="{9F4B9CE2-7734-4A11-B0FC-0E4DC0ADD55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51C59D-DBD8-436C-869F-7406348CB1B2}"/>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4541B71-BA6C-4DE5-A833-18E6DDC0A610}" type="slidenum">
              <a:rPr lang="en-US" smtClean="0"/>
              <a:t>‹#›</a:t>
            </a:fld>
            <a:endParaRPr lang="en-US"/>
          </a:p>
        </p:txBody>
      </p:sp>
    </p:spTree>
    <p:extLst>
      <p:ext uri="{BB962C8B-B14F-4D97-AF65-F5344CB8AC3E}">
        <p14:creationId xmlns:p14="http://schemas.microsoft.com/office/powerpoint/2010/main" val="2561356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E49785F-AEC9-4CAF-8147-E59A22856DC5}" type="datetimeFigureOut">
              <a:rPr lang="en-US" smtClean="0"/>
              <a:t>6/21/2017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Char char="Ø"/>
            </a:pPr>
            <a:endParaRPr lang="en-US" dirty="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10</a:t>
            </a:fld>
            <a:endParaRPr lang="en-US"/>
          </a:p>
        </p:txBody>
      </p:sp>
    </p:spTree>
    <p:extLst>
      <p:ext uri="{BB962C8B-B14F-4D97-AF65-F5344CB8AC3E}">
        <p14:creationId xmlns:p14="http://schemas.microsoft.com/office/powerpoint/2010/main" val="369092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11</a:t>
            </a:fld>
            <a:endParaRPr lang="en-US"/>
          </a:p>
        </p:txBody>
      </p:sp>
    </p:spTree>
    <p:extLst>
      <p:ext uri="{BB962C8B-B14F-4D97-AF65-F5344CB8AC3E}">
        <p14:creationId xmlns:p14="http://schemas.microsoft.com/office/powerpoint/2010/main" val="2733055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12</a:t>
            </a:fld>
            <a:endParaRPr lang="en-US"/>
          </a:p>
        </p:txBody>
      </p:sp>
    </p:spTree>
    <p:extLst>
      <p:ext uri="{BB962C8B-B14F-4D97-AF65-F5344CB8AC3E}">
        <p14:creationId xmlns:p14="http://schemas.microsoft.com/office/powerpoint/2010/main" val="179725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22D24EFB-9AAE-4E7D-8EBD-69E13AFA1BA2}" type="slidenum">
              <a:rPr lang="en-US" smtClean="0"/>
              <a:t>13</a:t>
            </a:fld>
            <a:endParaRPr lang="en-US"/>
          </a:p>
        </p:txBody>
      </p:sp>
    </p:spTree>
    <p:extLst>
      <p:ext uri="{BB962C8B-B14F-4D97-AF65-F5344CB8AC3E}">
        <p14:creationId xmlns:p14="http://schemas.microsoft.com/office/powerpoint/2010/main" val="109849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14</a:t>
            </a:fld>
            <a:endParaRPr lang="en-US"/>
          </a:p>
        </p:txBody>
      </p:sp>
    </p:spTree>
    <p:extLst>
      <p:ext uri="{BB962C8B-B14F-4D97-AF65-F5344CB8AC3E}">
        <p14:creationId xmlns:p14="http://schemas.microsoft.com/office/powerpoint/2010/main" val="283902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15</a:t>
            </a:fld>
            <a:endParaRPr lang="en-US"/>
          </a:p>
        </p:txBody>
      </p:sp>
    </p:spTree>
    <p:extLst>
      <p:ext uri="{BB962C8B-B14F-4D97-AF65-F5344CB8AC3E}">
        <p14:creationId xmlns:p14="http://schemas.microsoft.com/office/powerpoint/2010/main" val="2337477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16</a:t>
            </a:fld>
            <a:endParaRPr lang="en-US"/>
          </a:p>
        </p:txBody>
      </p:sp>
    </p:spTree>
    <p:extLst>
      <p:ext uri="{BB962C8B-B14F-4D97-AF65-F5344CB8AC3E}">
        <p14:creationId xmlns:p14="http://schemas.microsoft.com/office/powerpoint/2010/main" val="209178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from start to 3:45</a:t>
            </a:r>
            <a:r>
              <a:rPr lang="en-US" baseline="0" dirty="0"/>
              <a:t> on counter</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7120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defRPr/>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18</a:t>
            </a:fld>
            <a:endParaRPr lang="en-US"/>
          </a:p>
        </p:txBody>
      </p:sp>
    </p:spTree>
    <p:extLst>
      <p:ext uri="{BB962C8B-B14F-4D97-AF65-F5344CB8AC3E}">
        <p14:creationId xmlns:p14="http://schemas.microsoft.com/office/powerpoint/2010/main" val="1458324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baseline="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5659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pPr/>
              <a:t>2</a:t>
            </a:fld>
            <a:endParaRPr lang="en-US" altLang="en-US"/>
          </a:p>
        </p:txBody>
      </p:sp>
    </p:spTree>
    <p:extLst>
      <p:ext uri="{BB962C8B-B14F-4D97-AF65-F5344CB8AC3E}">
        <p14:creationId xmlns:p14="http://schemas.microsoft.com/office/powerpoint/2010/main" val="422108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defRPr/>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20</a:t>
            </a:fld>
            <a:endParaRPr lang="en-US"/>
          </a:p>
        </p:txBody>
      </p:sp>
    </p:spTree>
    <p:extLst>
      <p:ext uri="{BB962C8B-B14F-4D97-AF65-F5344CB8AC3E}">
        <p14:creationId xmlns:p14="http://schemas.microsoft.com/office/powerpoint/2010/main" val="2496638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defRPr/>
            </a:pP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a:p>
        </p:txBody>
      </p:sp>
    </p:spTree>
    <p:extLst>
      <p:ext uri="{BB962C8B-B14F-4D97-AF65-F5344CB8AC3E}">
        <p14:creationId xmlns:p14="http://schemas.microsoft.com/office/powerpoint/2010/main" val="3752205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529248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rPr>
              <a:pPr/>
              <a:t>24</a:t>
            </a:fld>
            <a:endParaRPr lang="en-US" altLang="en-US">
              <a:solidFill>
                <a:srgbClr val="000000"/>
              </a:solidFill>
            </a:endParaRPr>
          </a:p>
        </p:txBody>
      </p:sp>
    </p:spTree>
    <p:extLst>
      <p:ext uri="{BB962C8B-B14F-4D97-AF65-F5344CB8AC3E}">
        <p14:creationId xmlns:p14="http://schemas.microsoft.com/office/powerpoint/2010/main" val="211869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rPr>
              <a:pPr/>
              <a:t>25</a:t>
            </a:fld>
            <a:endParaRPr lang="en-US" altLang="en-US">
              <a:solidFill>
                <a:srgbClr val="000000"/>
              </a:solidFill>
            </a:endParaRPr>
          </a:p>
        </p:txBody>
      </p:sp>
    </p:spTree>
    <p:extLst>
      <p:ext uri="{BB962C8B-B14F-4D97-AF65-F5344CB8AC3E}">
        <p14:creationId xmlns:p14="http://schemas.microsoft.com/office/powerpoint/2010/main" val="302946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pPr/>
              <a:t>3</a:t>
            </a:fld>
            <a:endParaRPr lang="en-US" altLang="en-US"/>
          </a:p>
        </p:txBody>
      </p:sp>
    </p:spTree>
    <p:extLst>
      <p:ext uri="{BB962C8B-B14F-4D97-AF65-F5344CB8AC3E}">
        <p14:creationId xmlns:p14="http://schemas.microsoft.com/office/powerpoint/2010/main" val="337402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a:t>Example:</a:t>
            </a:r>
          </a:p>
          <a:p>
            <a:pPr>
              <a:buClr>
                <a:srgbClr val="BE854C"/>
              </a:buClr>
              <a:buSzPct val="65000"/>
              <a:buFont typeface="Wingdings" panose="05000000000000000000" pitchFamily="2" charset="2"/>
              <a:buNone/>
            </a:pPr>
            <a:endParaRPr lang="en-US" altLang="en-US"/>
          </a:p>
          <a:p>
            <a:pPr>
              <a:buClr>
                <a:srgbClr val="BE854C"/>
              </a:buClr>
              <a:buSzPct val="65000"/>
              <a:buFont typeface="Wingdings" panose="05000000000000000000" pitchFamily="2" charset="2"/>
              <a:buNone/>
            </a:pPr>
            <a:r>
              <a:rPr lang="en-US" altLang="en-US"/>
              <a:t>If you can understand the form that allows your insurance to bill at a hospital – you can’t be seen.</a:t>
            </a:r>
          </a:p>
          <a:p>
            <a:pPr>
              <a:buClr>
                <a:srgbClr val="BE854C"/>
              </a:buClr>
              <a:buSzPct val="65000"/>
              <a:buFont typeface="Wingdings" panose="05000000000000000000" pitchFamily="2" charset="2"/>
              <a:buNone/>
            </a:pPr>
            <a:r>
              <a:rPr lang="en-US" altLang="en-US"/>
              <a:t>If you can’t understand the consent to treat form, you don’t’ get tx</a:t>
            </a:r>
          </a:p>
          <a:p>
            <a:pPr>
              <a:buClr>
                <a:srgbClr val="BE854C"/>
              </a:buClr>
              <a:buSzPct val="65000"/>
              <a:buFont typeface="Wingdings" panose="05000000000000000000" pitchFamily="2" charset="2"/>
              <a:buNone/>
            </a:pPr>
            <a:endParaRPr lang="en-US" altLang="en-US"/>
          </a:p>
          <a:p>
            <a:pPr>
              <a:buClr>
                <a:srgbClr val="BE854C"/>
              </a:buClr>
              <a:buSzPct val="65000"/>
              <a:buFont typeface="Wingdings" panose="05000000000000000000" pitchFamily="2" charset="2"/>
              <a:buNone/>
            </a:pPr>
            <a:r>
              <a:rPr lang="en-US" altLang="en-US"/>
              <a:t>Pretty basic, but the research shows that most people do not understand these forms….they mostly sign them anyway….but lets look at some research that applies to our populatiomn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pPr/>
              <a:t>4</a:t>
            </a:fld>
            <a:endParaRPr lang="en-US" altLang="en-US"/>
          </a:p>
        </p:txBody>
      </p:sp>
    </p:spTree>
    <p:extLst>
      <p:ext uri="{BB962C8B-B14F-4D97-AF65-F5344CB8AC3E}">
        <p14:creationId xmlns:p14="http://schemas.microsoft.com/office/powerpoint/2010/main" val="41798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366896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a:p>
        </p:txBody>
      </p:sp>
    </p:spTree>
    <p:extLst>
      <p:ext uri="{BB962C8B-B14F-4D97-AF65-F5344CB8AC3E}">
        <p14:creationId xmlns:p14="http://schemas.microsoft.com/office/powerpoint/2010/main" val="406155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7</a:t>
            </a:fld>
            <a:endParaRPr lang="en-US"/>
          </a:p>
        </p:txBody>
      </p:sp>
    </p:spTree>
    <p:extLst>
      <p:ext uri="{BB962C8B-B14F-4D97-AF65-F5344CB8AC3E}">
        <p14:creationId xmlns:p14="http://schemas.microsoft.com/office/powerpoint/2010/main" val="342808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8</a:t>
            </a:fld>
            <a:endParaRPr lang="en-US"/>
          </a:p>
        </p:txBody>
      </p:sp>
    </p:spTree>
    <p:extLst>
      <p:ext uri="{BB962C8B-B14F-4D97-AF65-F5344CB8AC3E}">
        <p14:creationId xmlns:p14="http://schemas.microsoft.com/office/powerpoint/2010/main" val="63521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9</a:t>
            </a:fld>
            <a:endParaRPr lang="en-US"/>
          </a:p>
        </p:txBody>
      </p:sp>
    </p:spTree>
    <p:extLst>
      <p:ext uri="{BB962C8B-B14F-4D97-AF65-F5344CB8AC3E}">
        <p14:creationId xmlns:p14="http://schemas.microsoft.com/office/powerpoint/2010/main" val="394153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ww.youtube.com/watch?v=gGJDAduzb1U" TargetMode="External"/><Relationship Id="rId4" Type="http://schemas.openxmlformats.org/officeDocument/2006/relationships/hyperlink" Target="http://www.prisonerhealth.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file:///C:\Users\Niki\Desktop\store.samhsa.gov\product\Follow-Directions-How-to-Use-Methadone-Safely\SMA09-4409" TargetMode="External"/><Relationship Id="rId13" Type="http://schemas.openxmlformats.org/officeDocument/2006/relationships/hyperlink" Target="https://www.asahq.org/WhenSecondsCount/resources.aspx" TargetMode="External"/><Relationship Id="rId3" Type="http://schemas.openxmlformats.org/officeDocument/2006/relationships/image" Target="../media/image4.jpeg"/><Relationship Id="rId7" Type="http://schemas.openxmlformats.org/officeDocument/2006/relationships/hyperlink" Target="http://reference.medscape.com/drug-interactionchecker" TargetMode="External"/><Relationship Id="rId12" Type="http://schemas.openxmlformats.org/officeDocument/2006/relationships/hyperlink" Target="http://store.samhsa.gov/product/TIP-54-Managing-Chronic-Pain-in-Adults-With-or-in-Recovery-From-Substance-Use-Disorders/SMA13-467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pubs.niaaa.nih.gov/publications/Medicine/Harmful_Interactions.pdf" TargetMode="External"/><Relationship Id="rId11" Type="http://schemas.openxmlformats.org/officeDocument/2006/relationships/hyperlink" Target="http://harmreduction.org/connect-locally/" TargetMode="External"/><Relationship Id="rId5" Type="http://schemas.openxmlformats.org/officeDocument/2006/relationships/hyperlink" Target="https://familydoctor.org/taking-medicines-safely-after-alcohol-or-drug-abuse-recovery/" TargetMode="External"/><Relationship Id="rId10" Type="http://schemas.openxmlformats.org/officeDocument/2006/relationships/hyperlink" Target="American%20Correctional%20Association%20(ACA)%20Government%20and%20Public%20Affairs_files" TargetMode="External"/><Relationship Id="rId4" Type="http://schemas.openxmlformats.org/officeDocument/2006/relationships/hyperlink" Target="https://www.fda.gov/downloads/drugs/resourcesforyou/consumers/buyingusingmedicinesafely/understandingover-the-countermedicines/ucm094872.pdf" TargetMode="External"/><Relationship Id="rId9" Type="http://schemas.openxmlformats.org/officeDocument/2006/relationships/hyperlink" Target="https://store.samhsa.gov/product/Decisions-in-Recovery-Treatment-for-Opioid-Use-Disorders/SMA16-499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ncbi.nlm.nih.gov/pubmed/1829058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763000" cy="1470025"/>
          </a:xfrm>
        </p:spPr>
        <p:txBody>
          <a:bodyPr>
            <a:normAutofit fontScale="90000"/>
          </a:bodyPr>
          <a:lstStyle/>
          <a:p>
            <a:pPr marL="0" marR="0">
              <a:spcBef>
                <a:spcPts val="0"/>
              </a:spcBef>
              <a:spcAft>
                <a:spcPts val="0"/>
              </a:spcAft>
            </a:pPr>
            <a:br>
              <a:rPr lang="en-US" sz="2700" b="1" dirty="0">
                <a:solidFill>
                  <a:srgbClr val="006892"/>
                </a:solidFill>
                <a:latin typeface="Arial" pitchFamily="34" charset="0"/>
                <a:cs typeface="Arial" pitchFamily="34" charset="0"/>
              </a:rPr>
            </a:br>
            <a:r>
              <a:rPr lang="en-US" sz="2800" b="1" dirty="0">
                <a:solidFill>
                  <a:srgbClr val="006892"/>
                </a:solidFill>
                <a:latin typeface="Arial" pitchFamily="34" charset="0"/>
                <a:cs typeface="Arial" pitchFamily="34" charset="0"/>
              </a:rPr>
              <a:t>RSAT Webinar on the Opioid Crisis</a:t>
            </a:r>
            <a:br>
              <a:rPr lang="en-US" sz="2800" b="1" dirty="0">
                <a:solidFill>
                  <a:srgbClr val="006892"/>
                </a:solidFill>
                <a:latin typeface="Arial" pitchFamily="34" charset="0"/>
                <a:cs typeface="Arial" pitchFamily="34" charset="0"/>
              </a:rPr>
            </a:br>
            <a:r>
              <a:rPr lang="en-US" sz="2800" b="1" dirty="0">
                <a:solidFill>
                  <a:srgbClr val="006892"/>
                </a:solidFill>
                <a:latin typeface="Arial" pitchFamily="34" charset="0"/>
                <a:cs typeface="Arial" pitchFamily="34" charset="0"/>
              </a:rPr>
              <a:t> </a:t>
            </a:r>
            <a:br>
              <a:rPr lang="en-US" sz="4000" b="1" dirty="0">
                <a:solidFill>
                  <a:srgbClr val="006892"/>
                </a:solidFill>
                <a:latin typeface="Arial" pitchFamily="34" charset="0"/>
                <a:cs typeface="Arial" pitchFamily="34" charset="0"/>
              </a:rPr>
            </a:br>
            <a:r>
              <a:rPr lang="en-US" sz="4000" b="1" dirty="0">
                <a:solidFill>
                  <a:srgbClr val="006892"/>
                </a:solidFill>
                <a:latin typeface="Arial" pitchFamily="34" charset="0"/>
                <a:cs typeface="Arial" pitchFamily="34" charset="0"/>
              </a:rPr>
              <a:t>Anatomy of an Epidemic:   </a:t>
            </a:r>
            <a:br>
              <a:rPr lang="en-US" sz="4000" b="1" dirty="0">
                <a:solidFill>
                  <a:srgbClr val="006892"/>
                </a:solidFill>
                <a:latin typeface="Arial" pitchFamily="34" charset="0"/>
                <a:cs typeface="Arial" pitchFamily="34" charset="0"/>
              </a:rPr>
            </a:br>
            <a:r>
              <a:rPr lang="en-US" sz="4000" b="1" dirty="0">
                <a:solidFill>
                  <a:srgbClr val="006892"/>
                </a:solidFill>
                <a:latin typeface="Arial" pitchFamily="34" charset="0"/>
                <a:cs typeface="Arial" pitchFamily="34" charset="0"/>
              </a:rPr>
              <a:t>   How did we get here? </a:t>
            </a:r>
            <a:br>
              <a:rPr lang="en-US" sz="4000" dirty="0">
                <a:ea typeface="Calibri"/>
                <a:cs typeface="Times New Roman"/>
              </a:rPr>
            </a:br>
            <a:endParaRPr lang="en-US" sz="4000"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spTree>
    <p:extLst>
      <p:ext uri="{BB962C8B-B14F-4D97-AF65-F5344CB8AC3E}">
        <p14:creationId xmlns:p14="http://schemas.microsoft.com/office/powerpoint/2010/main" val="253891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4000" dirty="0">
                <a:solidFill>
                  <a:srgbClr val="006892"/>
                </a:solidFill>
                <a:latin typeface="Arial" pitchFamily="34" charset="0"/>
                <a:cs typeface="Arial" pitchFamily="34" charset="0"/>
              </a:rPr>
              <a:t>Timeline: Key Events </a:t>
            </a:r>
          </a:p>
        </p:txBody>
      </p:sp>
      <p:sp>
        <p:nvSpPr>
          <p:cNvPr id="3" name="Content Placeholder 2"/>
          <p:cNvSpPr>
            <a:spLocks noGrp="1"/>
          </p:cNvSpPr>
          <p:nvPr>
            <p:ph idx="1"/>
          </p:nvPr>
        </p:nvSpPr>
        <p:spPr>
          <a:xfrm>
            <a:off x="228600" y="1295400"/>
            <a:ext cx="8610600" cy="5257800"/>
          </a:xfrm>
        </p:spPr>
        <p:txBody>
          <a:bodyPr>
            <a:normAutofit fontScale="25000" lnSpcReduction="20000"/>
          </a:bodyPr>
          <a:lstStyle/>
          <a:p>
            <a:pPr marL="0" marR="0" indent="0">
              <a:lnSpc>
                <a:spcPct val="120000"/>
              </a:lnSpc>
              <a:spcBef>
                <a:spcPts val="0"/>
              </a:spcBef>
              <a:spcAft>
                <a:spcPts val="1200"/>
              </a:spcAft>
              <a:buNone/>
            </a:pPr>
            <a:r>
              <a:rPr lang="en-US" sz="8000" b="1" dirty="0">
                <a:latin typeface="Arial Narrow" panose="020B0606020202030204" pitchFamily="34" charset="0"/>
                <a:ea typeface="Calibri"/>
                <a:cs typeface="Times New Roman"/>
              </a:rPr>
              <a:t>1972 </a:t>
            </a:r>
            <a:r>
              <a:rPr lang="en-US" sz="8000" dirty="0">
                <a:solidFill>
                  <a:srgbClr val="000000"/>
                </a:solidFill>
                <a:latin typeface="Arial Narrow" panose="020B0606020202030204" pitchFamily="34" charset="0"/>
                <a:ea typeface="Calibri"/>
                <a:cs typeface="Times New Roman"/>
              </a:rPr>
              <a:t>– Methadone treatment formally approved  for highly regulated treatment programs. Research: reduces crime among justice-involved individuals with addiction.</a:t>
            </a:r>
          </a:p>
          <a:p>
            <a:pPr marL="0" marR="0" indent="0">
              <a:lnSpc>
                <a:spcPct val="120000"/>
              </a:lnSpc>
              <a:spcBef>
                <a:spcPts val="0"/>
              </a:spcBef>
              <a:spcAft>
                <a:spcPts val="1200"/>
              </a:spcAft>
              <a:buNone/>
            </a:pPr>
            <a:r>
              <a:rPr lang="en-US" sz="8000" b="1" dirty="0">
                <a:solidFill>
                  <a:srgbClr val="000000"/>
                </a:solidFill>
                <a:latin typeface="Arial Narrow" panose="020B0606020202030204" pitchFamily="34" charset="0"/>
                <a:ea typeface="Calibri"/>
                <a:cs typeface="Times New Roman"/>
              </a:rPr>
              <a:t>1995 </a:t>
            </a:r>
            <a:r>
              <a:rPr lang="en-US" sz="8000" dirty="0">
                <a:solidFill>
                  <a:srgbClr val="000000"/>
                </a:solidFill>
                <a:latin typeface="Arial Narrow" panose="020B0606020202030204" pitchFamily="34" charset="0"/>
                <a:ea typeface="Calibri"/>
                <a:cs typeface="Times New Roman"/>
              </a:rPr>
              <a:t>-</a:t>
            </a:r>
            <a:r>
              <a:rPr lang="en-US" sz="8000" b="1" dirty="0">
                <a:solidFill>
                  <a:srgbClr val="000000"/>
                </a:solidFill>
                <a:latin typeface="Arial Narrow" panose="020B0606020202030204" pitchFamily="34" charset="0"/>
                <a:ea typeface="Calibri"/>
                <a:cs typeface="Times New Roman"/>
              </a:rPr>
              <a:t> </a:t>
            </a:r>
            <a:r>
              <a:rPr lang="en-US" sz="8000" dirty="0">
                <a:solidFill>
                  <a:srgbClr val="000000"/>
                </a:solidFill>
                <a:latin typeface="Arial Narrow" panose="020B0606020202030204" pitchFamily="34" charset="0"/>
                <a:ea typeface="Calibri"/>
                <a:cs typeface="Times New Roman"/>
              </a:rPr>
              <a:t>National Survey on Drug Use &amp; Health increased heroin use, rise to epidemic levels </a:t>
            </a:r>
          </a:p>
          <a:p>
            <a:pPr marL="0" marR="0" indent="0">
              <a:lnSpc>
                <a:spcPct val="120000"/>
              </a:lnSpc>
              <a:spcBef>
                <a:spcPts val="600"/>
              </a:spcBef>
              <a:spcAft>
                <a:spcPts val="1200"/>
              </a:spcAft>
              <a:buNone/>
            </a:pPr>
            <a:r>
              <a:rPr lang="en-US" sz="8000" b="1" dirty="0">
                <a:solidFill>
                  <a:srgbClr val="000000"/>
                </a:solidFill>
                <a:latin typeface="Arial Narrow" panose="020B0606020202030204" pitchFamily="34" charset="0"/>
                <a:ea typeface="Calibri"/>
                <a:cs typeface="Times New Roman"/>
              </a:rPr>
              <a:t>1996 </a:t>
            </a:r>
            <a:r>
              <a:rPr lang="en-US" sz="8000" dirty="0">
                <a:solidFill>
                  <a:srgbClr val="000000"/>
                </a:solidFill>
                <a:latin typeface="Arial Narrow" panose="020B0606020202030204" pitchFamily="34" charset="0"/>
                <a:ea typeface="Calibri"/>
                <a:cs typeface="Times New Roman"/>
              </a:rPr>
              <a:t>– FDA  approval  of  OxyContin  for  moderate  to  severe  pain;  drug  companies make  false  claims  of  low  addiction  risk  and  urge  doctors  to  aggressively  treat  pain.</a:t>
            </a:r>
            <a:endParaRPr lang="en-US" sz="8000" dirty="0">
              <a:latin typeface="Arial Narrow" panose="020B0606020202030204" pitchFamily="34" charset="0"/>
              <a:ea typeface="Calibri"/>
              <a:cs typeface="Times New Roman"/>
            </a:endParaRPr>
          </a:p>
          <a:p>
            <a:pPr marL="0" marR="0" indent="0">
              <a:lnSpc>
                <a:spcPct val="120000"/>
              </a:lnSpc>
              <a:spcBef>
                <a:spcPts val="600"/>
              </a:spcBef>
              <a:spcAft>
                <a:spcPts val="1200"/>
              </a:spcAft>
              <a:buNone/>
            </a:pPr>
            <a:r>
              <a:rPr lang="en-US" sz="8000" b="1" dirty="0">
                <a:latin typeface="Arial Narrow" panose="020B0606020202030204" pitchFamily="34" charset="0"/>
                <a:ea typeface="Calibri"/>
                <a:cs typeface="Times New Roman"/>
              </a:rPr>
              <a:t>2002</a:t>
            </a:r>
            <a:r>
              <a:rPr lang="en-US" sz="8000" b="1" dirty="0">
                <a:solidFill>
                  <a:srgbClr val="000000"/>
                </a:solidFill>
                <a:latin typeface="Arial Narrow" panose="020B0606020202030204" pitchFamily="34" charset="0"/>
                <a:ea typeface="Calibri"/>
                <a:cs typeface="Times New Roman"/>
              </a:rPr>
              <a:t> </a:t>
            </a:r>
            <a:r>
              <a:rPr lang="en-US" sz="8000" dirty="0">
                <a:solidFill>
                  <a:srgbClr val="000000"/>
                </a:solidFill>
                <a:latin typeface="Arial Narrow" panose="020B0606020202030204" pitchFamily="34" charset="0"/>
                <a:ea typeface="Calibri"/>
                <a:cs typeface="Times New Roman"/>
              </a:rPr>
              <a:t>– FDA  approves  buprenorphine  for  treatment  of  opioid  use  disorders.</a:t>
            </a:r>
            <a:endParaRPr lang="en-US" sz="8000" dirty="0">
              <a:latin typeface="Arial Narrow" panose="020B0606020202030204" pitchFamily="34" charset="0"/>
              <a:ea typeface="Calibri"/>
              <a:cs typeface="Times New Roman"/>
            </a:endParaRPr>
          </a:p>
          <a:p>
            <a:pPr marL="0" marR="0" indent="0">
              <a:lnSpc>
                <a:spcPct val="120000"/>
              </a:lnSpc>
              <a:spcBef>
                <a:spcPts val="600"/>
              </a:spcBef>
              <a:spcAft>
                <a:spcPts val="1200"/>
              </a:spcAft>
              <a:buNone/>
            </a:pPr>
            <a:r>
              <a:rPr lang="en-US" sz="8000" b="1" dirty="0">
                <a:solidFill>
                  <a:srgbClr val="000000"/>
                </a:solidFill>
                <a:latin typeface="Arial Narrow" panose="020B0606020202030204" pitchFamily="34" charset="0"/>
                <a:ea typeface="Calibri"/>
                <a:cs typeface="Times New Roman"/>
              </a:rPr>
              <a:t>2004 </a:t>
            </a:r>
            <a:r>
              <a:rPr lang="en-US" sz="8000" dirty="0">
                <a:solidFill>
                  <a:srgbClr val="000000"/>
                </a:solidFill>
                <a:latin typeface="Arial Narrow" panose="020B0606020202030204" pitchFamily="34" charset="0"/>
                <a:ea typeface="Calibri"/>
                <a:cs typeface="Times New Roman"/>
              </a:rPr>
              <a:t>- The  World Health Organization  &amp; UN Office on Drugs and Crime  call  for  ORT.</a:t>
            </a:r>
            <a:endParaRPr lang="en-US" sz="8000" dirty="0">
              <a:latin typeface="Arial Narrow" panose="020B0606020202030204" pitchFamily="34" charset="0"/>
              <a:ea typeface="Calibri"/>
              <a:cs typeface="Times New Roman"/>
            </a:endParaRPr>
          </a:p>
          <a:p>
            <a:pPr marL="0" marR="0" indent="0">
              <a:lnSpc>
                <a:spcPct val="120000"/>
              </a:lnSpc>
              <a:spcBef>
                <a:spcPts val="600"/>
              </a:spcBef>
              <a:spcAft>
                <a:spcPts val="1200"/>
              </a:spcAft>
              <a:buNone/>
            </a:pPr>
            <a:r>
              <a:rPr lang="en-US" sz="8000" b="1" dirty="0">
                <a:solidFill>
                  <a:srgbClr val="000000"/>
                </a:solidFill>
                <a:latin typeface="Arial Narrow" panose="020B0606020202030204" pitchFamily="34" charset="0"/>
                <a:ea typeface="Calibri"/>
                <a:cs typeface="Times New Roman"/>
              </a:rPr>
              <a:t>2007 </a:t>
            </a:r>
            <a:r>
              <a:rPr lang="en-US" sz="8000" dirty="0">
                <a:solidFill>
                  <a:srgbClr val="000000"/>
                </a:solidFill>
                <a:latin typeface="Arial Narrow" panose="020B0606020202030204" pitchFamily="34" charset="0"/>
                <a:ea typeface="Calibri"/>
                <a:cs typeface="Times New Roman"/>
              </a:rPr>
              <a:t>– Purdue  Pharma  pleads  guilty  to  misleading  &amp; false  marketing – pays  $634  million  in  damages;  sales  revenues  exceed  $22  billion  over  one  decade. </a:t>
            </a:r>
            <a:endParaRPr lang="en-US" sz="8000" dirty="0">
              <a:latin typeface="Arial Narrow" panose="020B0606020202030204" pitchFamily="34" charset="0"/>
              <a:ea typeface="Calibri"/>
              <a:cs typeface="Times New Roman"/>
            </a:endParaRPr>
          </a:p>
          <a:p>
            <a:pPr marL="0" marR="0" indent="0">
              <a:lnSpc>
                <a:spcPct val="120000"/>
              </a:lnSpc>
              <a:spcBef>
                <a:spcPts val="600"/>
              </a:spcBef>
              <a:spcAft>
                <a:spcPts val="1200"/>
              </a:spcAft>
              <a:buNone/>
            </a:pPr>
            <a:r>
              <a:rPr lang="en-US" sz="8000" b="1" dirty="0">
                <a:solidFill>
                  <a:srgbClr val="000000"/>
                </a:solidFill>
                <a:latin typeface="Arial Narrow" panose="020B0606020202030204" pitchFamily="34" charset="0"/>
                <a:ea typeface="Calibri"/>
                <a:cs typeface="Times New Roman"/>
              </a:rPr>
              <a:t>2009 </a:t>
            </a:r>
            <a:r>
              <a:rPr lang="en-US" sz="8000" dirty="0">
                <a:solidFill>
                  <a:srgbClr val="000000"/>
                </a:solidFill>
                <a:latin typeface="Arial Narrow" panose="020B0606020202030204" pitchFamily="34" charset="0"/>
                <a:ea typeface="Calibri"/>
                <a:cs typeface="Times New Roman"/>
              </a:rPr>
              <a:t>–  Increased  methadone  prescribing  for  pain  results  in deaths  among  patents.</a:t>
            </a:r>
          </a:p>
          <a:p>
            <a:pPr marL="0" marR="0" indent="0">
              <a:lnSpc>
                <a:spcPct val="120000"/>
              </a:lnSpc>
              <a:spcBef>
                <a:spcPts val="600"/>
              </a:spcBef>
              <a:spcAft>
                <a:spcPts val="0"/>
              </a:spcAft>
              <a:buNone/>
            </a:pPr>
            <a:r>
              <a:rPr lang="en-US" sz="8000" b="1" dirty="0">
                <a:latin typeface="Arial Narrow" panose="020B0606020202030204" pitchFamily="34" charset="0"/>
                <a:ea typeface="Calibri"/>
                <a:cs typeface="Times New Roman"/>
              </a:rPr>
              <a:t>2013 </a:t>
            </a:r>
            <a:r>
              <a:rPr lang="en-US" sz="8000" dirty="0">
                <a:latin typeface="Arial Narrow" panose="020B0606020202030204" pitchFamily="34" charset="0"/>
                <a:ea typeface="Calibri"/>
                <a:cs typeface="Times New Roman"/>
              </a:rPr>
              <a:t>–  Seizures of illicitly manufactured  Fentanyl  more  common - fatalities  skyrocket.</a:t>
            </a:r>
          </a:p>
          <a:p>
            <a:pPr marL="0" marR="138430" indent="0">
              <a:lnSpc>
                <a:spcPct val="115000"/>
              </a:lnSpc>
              <a:spcBef>
                <a:spcPts val="0"/>
              </a:spcBef>
              <a:spcAft>
                <a:spcPts val="1000"/>
              </a:spcAft>
              <a:buNone/>
            </a:pPr>
            <a:r>
              <a:rPr lang="en-US" sz="8000" spc="-25" dirty="0">
                <a:latin typeface="Times New Roman"/>
                <a:ea typeface="Times New Roman"/>
                <a:cs typeface="Times New Roman"/>
              </a:rPr>
              <a:t> </a:t>
            </a:r>
            <a:endParaRPr lang="en-US" sz="8000" dirty="0">
              <a:ea typeface="Calibri"/>
              <a:cs typeface="Times New Roman"/>
            </a:endParaRPr>
          </a:p>
          <a:p>
            <a:pPr marL="0" marR="110490" indent="0">
              <a:lnSpc>
                <a:spcPct val="115000"/>
              </a:lnSpc>
              <a:spcBef>
                <a:spcPts val="0"/>
              </a:spcBef>
              <a:spcAft>
                <a:spcPts val="1000"/>
              </a:spcAft>
              <a:buNone/>
            </a:pPr>
            <a:r>
              <a:rPr lang="en-US" dirty="0">
                <a:ea typeface="Calibri"/>
                <a:cs typeface="Times New Roman"/>
              </a:rPr>
              <a:t> </a:t>
            </a:r>
          </a:p>
          <a:p>
            <a:pPr marL="0" marR="0" indent="0">
              <a:spcBef>
                <a:spcPts val="0"/>
              </a:spcBef>
              <a:spcAft>
                <a:spcPts val="0"/>
              </a:spcAft>
              <a:buNone/>
            </a:pPr>
            <a:r>
              <a:rPr lang="en-US" dirty="0">
                <a:ea typeface="Calibri"/>
                <a:cs typeface="Times New Roman"/>
              </a:rPr>
              <a:t> </a:t>
            </a:r>
          </a:p>
          <a:p>
            <a:pPr marL="0" marR="153670" indent="0">
              <a:lnSpc>
                <a:spcPct val="99000"/>
              </a:lnSpc>
              <a:spcBef>
                <a:spcPts val="0"/>
              </a:spcBef>
              <a:spcAft>
                <a:spcPts val="1000"/>
              </a:spcAft>
              <a:buNone/>
            </a:pPr>
            <a:r>
              <a:rPr lang="en-US" spc="-45" dirty="0">
                <a:latin typeface="Times New Roman"/>
                <a:ea typeface="Times New Roman"/>
                <a:cs typeface="Times New Roman"/>
              </a:rPr>
              <a:t> </a:t>
            </a:r>
            <a:endParaRPr lang="en-US" sz="4800" dirty="0">
              <a:ea typeface="Calibri"/>
              <a:cs typeface="Times New Roman"/>
            </a:endParaRPr>
          </a:p>
          <a:p>
            <a:pPr marL="0" marR="118745" indent="0">
              <a:lnSpc>
                <a:spcPct val="115000"/>
              </a:lnSpc>
              <a:spcBef>
                <a:spcPts val="0"/>
              </a:spcBef>
              <a:spcAft>
                <a:spcPts val="1000"/>
              </a:spcAft>
              <a:buNone/>
            </a:pPr>
            <a:r>
              <a:rPr lang="en-US" dirty="0">
                <a:ea typeface="Calibri"/>
                <a:cs typeface="Times New Roman"/>
              </a:rPr>
              <a:t> </a:t>
            </a:r>
          </a:p>
          <a:p>
            <a:pPr marL="0" marR="0" indent="0">
              <a:spcBef>
                <a:spcPts val="0"/>
              </a:spcBef>
              <a:spcAft>
                <a:spcPts val="0"/>
              </a:spcAft>
              <a:buNone/>
            </a:pPr>
            <a:r>
              <a:rPr lang="en-US" sz="800" dirty="0">
                <a:ea typeface="Calibri"/>
                <a:cs typeface="Times New Roman"/>
              </a:rPr>
              <a:t> </a:t>
            </a:r>
            <a:endParaRPr lang="en-US" sz="4000" dirty="0">
              <a:ea typeface="Calibri"/>
              <a:cs typeface="Times New Roman"/>
            </a:endParaRPr>
          </a:p>
          <a:p>
            <a:pPr marL="0" marR="0" indent="0">
              <a:spcBef>
                <a:spcPts val="0"/>
              </a:spcBef>
              <a:spcAft>
                <a:spcPts val="0"/>
              </a:spcAft>
              <a:buNone/>
            </a:pPr>
            <a:r>
              <a:rPr lang="en-US" dirty="0">
                <a:ea typeface="Calibri"/>
                <a:cs typeface="Times New Roman"/>
              </a:rPr>
              <a:t> </a:t>
            </a:r>
          </a:p>
          <a:p>
            <a:pPr marL="0" marR="0" indent="0">
              <a:spcBef>
                <a:spcPts val="0"/>
              </a:spcBef>
              <a:spcAft>
                <a:spcPts val="0"/>
              </a:spcAft>
              <a:buNone/>
            </a:pPr>
            <a:r>
              <a:rPr lang="en-US" dirty="0">
                <a:ea typeface="Calibri"/>
                <a:cs typeface="Times New Roman"/>
              </a:rPr>
              <a:t> </a:t>
            </a:r>
          </a:p>
        </p:txBody>
      </p:sp>
      <p:sp>
        <p:nvSpPr>
          <p:cNvPr id="8" name="Date Placeholder 7"/>
          <p:cNvSpPr>
            <a:spLocks noGrp="1"/>
          </p:cNvSpPr>
          <p:nvPr>
            <p:ph type="dt" sz="half" idx="10"/>
          </p:nvPr>
        </p:nvSpPr>
        <p:spPr>
          <a:xfrm>
            <a:off x="457200" y="6492875"/>
            <a:ext cx="2133600" cy="365125"/>
          </a:xfrm>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86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6892"/>
                </a:solidFill>
                <a:latin typeface="Arial" pitchFamily="34" charset="0"/>
                <a:ea typeface="+mj-ea"/>
                <a:cs typeface="Arial" pitchFamily="34" charset="0"/>
              </a:rPr>
              <a:t>Fentanyl: Analogs, Diversion, Trafficking</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381000"/>
            <a:ext cx="8839200" cy="685800"/>
          </a:xfrm>
        </p:spPr>
        <p:txBody>
          <a:bodyPr>
            <a:normAutofit fontScale="90000"/>
          </a:bodyPr>
          <a:lstStyle/>
          <a:p>
            <a:pPr algn="l"/>
            <a:br>
              <a:rPr lang="en-US" dirty="0">
                <a:solidFill>
                  <a:srgbClr val="006892"/>
                </a:solidFill>
                <a:latin typeface="Arial" pitchFamily="34" charset="0"/>
                <a:cs typeface="Arial" pitchFamily="34" charset="0"/>
              </a:rPr>
            </a:br>
            <a:r>
              <a:rPr lang="en-US" dirty="0">
                <a:solidFill>
                  <a:srgbClr val="006892"/>
                </a:solidFill>
                <a:latin typeface="Arial" pitchFamily="34" charset="0"/>
                <a:cs typeface="Arial" pitchFamily="34" charset="0"/>
              </a:rPr>
              <a:t>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p:cNvPicPr>
          <p:nvPr>
            <p:ph idx="1"/>
          </p:nvPr>
        </p:nvPicPr>
        <p:blipFill rotWithShape="1">
          <a:blip r:embed="rId4">
            <a:extLst>
              <a:ext uri="{BEBA8EAE-BF5A-486C-A8C5-ECC9F3942E4B}">
                <a14:imgProps xmlns:a14="http://schemas.microsoft.com/office/drawing/2010/main">
                  <a14:imgLayer r:embed="rId5">
                    <a14:imgEffect>
                      <a14:sharpenSoften amount="57000"/>
                    </a14:imgEffect>
                  </a14:imgLayer>
                </a14:imgProps>
              </a:ext>
              <a:ext uri="{28A0092B-C50C-407E-A947-70E740481C1C}">
                <a14:useLocalDpi xmlns:a14="http://schemas.microsoft.com/office/drawing/2010/main" val="0"/>
              </a:ext>
            </a:extLst>
          </a:blip>
          <a:srcRect l="3250" r="4000" b="4657"/>
          <a:stretch/>
        </p:blipFill>
        <p:spPr bwMode="auto">
          <a:xfrm>
            <a:off x="1905000" y="1295400"/>
            <a:ext cx="5410200" cy="4848224"/>
          </a:xfrm>
          <a:prstGeom prst="rect">
            <a:avLst/>
          </a:prstGeom>
          <a:ln>
            <a:solidFill>
              <a:srgbClr val="00206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613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3600" dirty="0">
                <a:solidFill>
                  <a:srgbClr val="006892"/>
                </a:solidFill>
                <a:latin typeface="Arial" pitchFamily="34" charset="0"/>
                <a:cs typeface="Arial" pitchFamily="34" charset="0"/>
              </a:rPr>
              <a:t> Extremely High-risk Group</a:t>
            </a:r>
          </a:p>
        </p:txBody>
      </p:sp>
      <p:sp>
        <p:nvSpPr>
          <p:cNvPr id="3" name="Content Placeholder 2"/>
          <p:cNvSpPr>
            <a:spLocks noGrp="1"/>
          </p:cNvSpPr>
          <p:nvPr>
            <p:ph idx="1"/>
          </p:nvPr>
        </p:nvSpPr>
        <p:spPr>
          <a:xfrm>
            <a:off x="533400" y="1447800"/>
            <a:ext cx="8458200" cy="4818746"/>
          </a:xfrm>
        </p:spPr>
        <p:txBody>
          <a:bodyPr>
            <a:noAutofit/>
          </a:bodyPr>
          <a:lstStyle/>
          <a:p>
            <a:pPr>
              <a:spcBef>
                <a:spcPts val="0"/>
              </a:spcBef>
              <a:buFont typeface="Symbol" pitchFamily="18" charset="2"/>
              <a:buChar char="¨"/>
            </a:pPr>
            <a:r>
              <a:rPr lang="en-US" sz="2800" dirty="0"/>
              <a:t>In U.S. studies, 53% of recently released opioid dependent individuals have overdosed at least once; </a:t>
            </a:r>
          </a:p>
          <a:p>
            <a:pPr marL="0" indent="0">
              <a:buNone/>
            </a:pPr>
            <a:endParaRPr lang="en-US" sz="1600" dirty="0"/>
          </a:p>
          <a:p>
            <a:pPr>
              <a:buFont typeface="Symbol" pitchFamily="18" charset="2"/>
              <a:buChar char="¨"/>
            </a:pPr>
            <a:r>
              <a:rPr lang="en-US" sz="2800" dirty="0"/>
              <a:t>80% have witnessed an overdose; </a:t>
            </a:r>
          </a:p>
          <a:p>
            <a:pPr marL="0" indent="0">
              <a:buNone/>
            </a:pPr>
            <a:endParaRPr lang="en-US" sz="1600" dirty="0"/>
          </a:p>
          <a:p>
            <a:pPr>
              <a:buFont typeface="Symbol" pitchFamily="18" charset="2"/>
              <a:buChar char="¨"/>
            </a:pPr>
            <a:r>
              <a:rPr lang="en-US" sz="2800" dirty="0"/>
              <a:t>28% have witnessed a fatal overdose;</a:t>
            </a:r>
          </a:p>
          <a:p>
            <a:pPr marL="0" indent="0">
              <a:buNone/>
            </a:pPr>
            <a:endParaRPr lang="en-US" sz="1600" dirty="0"/>
          </a:p>
          <a:p>
            <a:pPr>
              <a:buFont typeface="Symbol" pitchFamily="18" charset="2"/>
              <a:buChar char="¨"/>
            </a:pPr>
            <a:r>
              <a:rPr lang="en-US" sz="2800" dirty="0"/>
              <a:t>Recent study: almost 15% of all deaths of formerly incarcerated (1999-2009) were related to opioids.</a:t>
            </a:r>
            <a:r>
              <a:rPr lang="en-US" sz="2800" b="1" dirty="0"/>
              <a:t>            </a:t>
            </a:r>
          </a:p>
          <a:p>
            <a:pPr marL="0" indent="0">
              <a:buNone/>
            </a:pPr>
            <a:endParaRPr lang="en-US" sz="1600" b="1" dirty="0"/>
          </a:p>
          <a:p>
            <a:pPr marL="0" indent="0">
              <a:buNone/>
            </a:pPr>
            <a:r>
              <a:rPr lang="en-US" sz="1200" i="1" dirty="0"/>
              <a:t>- </a:t>
            </a:r>
            <a:r>
              <a:rPr lang="en-US" sz="1200" i="1" dirty="0" err="1"/>
              <a:t>Magura</a:t>
            </a:r>
            <a:r>
              <a:rPr lang="en-US" sz="1200" i="1" dirty="0"/>
              <a:t>, S., Lee, J.D., Hershberger, J., Joseph,  H.,  </a:t>
            </a:r>
            <a:r>
              <a:rPr lang="en-US" sz="1200" i="1" dirty="0" err="1"/>
              <a:t>Marsch</a:t>
            </a:r>
            <a:r>
              <a:rPr lang="en-US" sz="1200" i="1" dirty="0"/>
              <a:t>, L.,  </a:t>
            </a:r>
            <a:r>
              <a:rPr lang="en-US" sz="1200" i="1" dirty="0" err="1"/>
              <a:t>Shropshire</a:t>
            </a:r>
            <a:r>
              <a:rPr lang="en-US" sz="1200" i="1" dirty="0"/>
              <a:t>, C. &amp; Rosenblum, A. (2009, Jan. 1). Buprenorphine and methadone maintenance in jail and post-release: a randomized clinical trial. Drug Alcohol </a:t>
            </a:r>
            <a:r>
              <a:rPr lang="en-US" sz="1200" i="1" dirty="0" err="1"/>
              <a:t>Depend,1;99</a:t>
            </a:r>
            <a:r>
              <a:rPr lang="en-US" sz="1200" i="1" dirty="0"/>
              <a:t>(1-3), 222-30.</a:t>
            </a:r>
          </a:p>
          <a:p>
            <a:pPr marL="0" indent="0">
              <a:buNone/>
            </a:pPr>
            <a:r>
              <a:rPr lang="en-US" sz="1200" i="1" dirty="0"/>
              <a:t>- U.S. Department of Health and Human Services (HHS), Office of the Surgeon General, Facing Addiction in America: The Surgeon General’s Report on Alcohol, Drugs, and Health. Washington, DC: HHS, November 2016.</a:t>
            </a:r>
          </a:p>
          <a:p>
            <a:pPr marL="0" indent="0">
              <a:buNone/>
            </a:pPr>
            <a:r>
              <a:rPr lang="en-US" dirty="0"/>
              <a:t>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50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4000" dirty="0">
                <a:solidFill>
                  <a:srgbClr val="006892"/>
                </a:solidFill>
                <a:latin typeface="Arial" pitchFamily="34" charset="0"/>
                <a:cs typeface="Arial" pitchFamily="34" charset="0"/>
              </a:rPr>
              <a:t>Facts About Methadone</a:t>
            </a:r>
          </a:p>
        </p:txBody>
      </p:sp>
      <p:sp>
        <p:nvSpPr>
          <p:cNvPr id="3" name="Content Placeholder 2"/>
          <p:cNvSpPr>
            <a:spLocks noGrp="1"/>
          </p:cNvSpPr>
          <p:nvPr>
            <p:ph idx="1"/>
          </p:nvPr>
        </p:nvSpPr>
        <p:spPr>
          <a:xfrm>
            <a:off x="457200" y="1600200"/>
            <a:ext cx="8229600" cy="4209146"/>
          </a:xfrm>
        </p:spPr>
        <p:txBody>
          <a:bodyPr>
            <a:noAutofit/>
          </a:bodyPr>
          <a:lstStyle/>
          <a:p>
            <a:pPr marL="182880" marR="182880" algn="ctr">
              <a:lnSpc>
                <a:spcPct val="115000"/>
              </a:lnSpc>
              <a:spcBef>
                <a:spcPts val="0"/>
              </a:spcBef>
              <a:spcAft>
                <a:spcPts val="0"/>
              </a:spcAft>
            </a:pPr>
            <a:r>
              <a:rPr lang="en-US" sz="3600" b="1" i="1" dirty="0">
                <a:latin typeface="Cambria"/>
                <a:ea typeface="Calibri"/>
                <a:cs typeface="Times New Roman"/>
              </a:rPr>
              <a:t> </a:t>
            </a:r>
            <a:endParaRPr lang="en-US" sz="3600" dirty="0">
              <a:ea typeface="Calibri"/>
              <a:cs typeface="Times New Roman"/>
            </a:endParaRPr>
          </a:p>
          <a:p>
            <a:pPr>
              <a:buClr>
                <a:srgbClr val="BE854C"/>
              </a:buClr>
              <a:buSzPct val="65000"/>
              <a:buFont typeface="Wingdings" pitchFamily="2" charset="2"/>
              <a:buChar char="Ø"/>
            </a:pPr>
            <a:endParaRPr lang="en-US" sz="2800" dirty="0"/>
          </a:p>
          <a:p>
            <a:pPr marL="0" indent="0">
              <a:buClr>
                <a:srgbClr val="BE854C"/>
              </a:buClr>
              <a:buSzPct val="65000"/>
              <a:buNone/>
            </a:pPr>
            <a:endParaRPr lang="en-US" sz="2800" dirty="0"/>
          </a:p>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
          <p:cNvSpPr txBox="1">
            <a:spLocks noChangeArrowheads="1"/>
          </p:cNvSpPr>
          <p:nvPr/>
        </p:nvSpPr>
        <p:spPr bwMode="auto">
          <a:xfrm>
            <a:off x="381000" y="1219200"/>
            <a:ext cx="8382000" cy="5029200"/>
          </a:xfrm>
          <a:prstGeom prst="rect">
            <a:avLst/>
          </a:prstGeom>
          <a:solidFill>
            <a:sysClr val="window" lastClr="FFFFFF">
              <a:lumMod val="85000"/>
            </a:sysClr>
          </a:solidFill>
          <a:ln w="19050">
            <a:solidFill>
              <a:srgbClr val="002060"/>
            </a:solidFill>
            <a:miter lim="800000"/>
            <a:headEnd/>
            <a:tailEnd/>
          </a:ln>
        </p:spPr>
        <p:txBody>
          <a:bodyPr rot="0" vert="horz" wrap="square" lIns="91440" tIns="45720" rIns="91440" bIns="45720" anchor="t" anchorCtr="0">
            <a:noAutofit/>
          </a:bodyPr>
          <a:lstStyle/>
          <a:p>
            <a:pPr marL="182880" marR="182880" algn="ctr">
              <a:lnSpc>
                <a:spcPct val="115000"/>
              </a:lnSpc>
              <a:spcBef>
                <a:spcPts val="0"/>
              </a:spcBef>
              <a:spcAft>
                <a:spcPts val="0"/>
              </a:spcAft>
            </a:pPr>
            <a:r>
              <a:rPr lang="en-US" sz="1100" b="1" i="1" dirty="0">
                <a:effectLst/>
                <a:latin typeface="Cambria"/>
                <a:ea typeface="Calibri"/>
                <a:cs typeface="Times New Roman"/>
              </a:rPr>
              <a:t> </a:t>
            </a:r>
            <a:endParaRPr lang="en-US" sz="1100" dirty="0">
              <a:effectLst/>
              <a:latin typeface="Calibri"/>
              <a:ea typeface="Calibri"/>
              <a:cs typeface="Times New Roman"/>
            </a:endParaRPr>
          </a:p>
          <a:p>
            <a:pPr marL="182880" marR="182880" algn="ctr">
              <a:lnSpc>
                <a:spcPct val="115000"/>
              </a:lnSpc>
              <a:spcBef>
                <a:spcPts val="0"/>
              </a:spcBef>
              <a:spcAft>
                <a:spcPts val="0"/>
              </a:spcAft>
            </a:pPr>
            <a:r>
              <a:rPr lang="en-US" sz="2400" b="1" i="1" dirty="0">
                <a:effectLst/>
                <a:latin typeface="Cambria"/>
                <a:ea typeface="Calibri"/>
                <a:cs typeface="Times New Roman"/>
              </a:rPr>
              <a:t>Methadone prescriptions for pain increased </a:t>
            </a:r>
          </a:p>
          <a:p>
            <a:pPr marL="182880" marR="182880" algn="ctr">
              <a:lnSpc>
                <a:spcPct val="115000"/>
              </a:lnSpc>
              <a:spcBef>
                <a:spcPts val="0"/>
              </a:spcBef>
              <a:spcAft>
                <a:spcPts val="0"/>
              </a:spcAft>
            </a:pPr>
            <a:r>
              <a:rPr lang="en-US" sz="2400" b="1" i="1" dirty="0">
                <a:effectLst/>
                <a:latin typeface="Cambria"/>
                <a:ea typeface="Calibri"/>
                <a:cs typeface="Times New Roman"/>
              </a:rPr>
              <a:t>1000%  from 1997-2005</a:t>
            </a:r>
          </a:p>
          <a:p>
            <a:pPr marL="182880" marR="182880" algn="ctr">
              <a:lnSpc>
                <a:spcPct val="115000"/>
              </a:lnSpc>
              <a:spcBef>
                <a:spcPts val="0"/>
              </a:spcBef>
              <a:spcAft>
                <a:spcPts val="0"/>
              </a:spcAft>
            </a:pPr>
            <a:endParaRPr lang="en-US" sz="1600" dirty="0">
              <a:effectLst/>
              <a:latin typeface="Calibri"/>
              <a:ea typeface="Calibri"/>
              <a:cs typeface="Times New Roman"/>
            </a:endParaRPr>
          </a:p>
          <a:p>
            <a:pPr marL="182880" marR="274320">
              <a:spcBef>
                <a:spcPts val="0"/>
              </a:spcBef>
            </a:pPr>
            <a:r>
              <a:rPr lang="en-US" sz="600" dirty="0">
                <a:effectLst/>
                <a:latin typeface="Calibri"/>
                <a:ea typeface="Calibri"/>
                <a:cs typeface="Times New Roman"/>
              </a:rPr>
              <a:t> </a:t>
            </a:r>
            <a:r>
              <a:rPr lang="en-US" sz="2400" b="1" dirty="0">
                <a:effectLst/>
                <a:latin typeface="Calibri"/>
                <a:ea typeface="Calibri"/>
                <a:cs typeface="Times New Roman"/>
              </a:rPr>
              <a:t>2006</a:t>
            </a:r>
            <a:r>
              <a:rPr lang="en-US" sz="2400" dirty="0">
                <a:effectLst/>
                <a:latin typeface="Calibri"/>
                <a:ea typeface="Calibri"/>
                <a:cs typeface="Times New Roman"/>
              </a:rPr>
              <a:t> - </a:t>
            </a:r>
            <a:r>
              <a:rPr lang="en-US" sz="2000" dirty="0">
                <a:effectLst/>
                <a:latin typeface="Calibri"/>
                <a:ea typeface="Calibri"/>
                <a:cs typeface="Times New Roman"/>
              </a:rPr>
              <a:t>FDA advisory about methadone for pain; “black box” warning added and dosing changed.</a:t>
            </a:r>
          </a:p>
          <a:p>
            <a:pPr marL="182880" marR="274320">
              <a:spcBef>
                <a:spcPts val="0"/>
              </a:spcBef>
            </a:pPr>
            <a:endParaRPr lang="en-US" sz="1200" dirty="0">
              <a:effectLst/>
              <a:latin typeface="Calibri"/>
              <a:ea typeface="Calibri"/>
              <a:cs typeface="Times New Roman"/>
            </a:endParaRPr>
          </a:p>
          <a:p>
            <a:pPr marL="182880" marR="274320">
              <a:spcBef>
                <a:spcPts val="0"/>
              </a:spcBef>
            </a:pPr>
            <a:r>
              <a:rPr lang="en-US" sz="2400" b="1" dirty="0">
                <a:effectLst/>
                <a:latin typeface="Calibri"/>
                <a:ea typeface="Times New Roman"/>
                <a:cs typeface="Arial"/>
              </a:rPr>
              <a:t>2008</a:t>
            </a:r>
            <a:r>
              <a:rPr lang="en-US" sz="2400" dirty="0">
                <a:effectLst/>
                <a:latin typeface="Calibri"/>
                <a:ea typeface="Times New Roman"/>
                <a:cs typeface="Arial"/>
              </a:rPr>
              <a:t> - </a:t>
            </a:r>
            <a:r>
              <a:rPr lang="en-US" sz="2000" dirty="0">
                <a:effectLst/>
                <a:latin typeface="Calibri"/>
                <a:ea typeface="Times New Roman"/>
                <a:cs typeface="Arial"/>
              </a:rPr>
              <a:t>DEA asks manufacturers to restrict certain methadone products to opioid treatment programs and hospitals.</a:t>
            </a:r>
          </a:p>
          <a:p>
            <a:pPr marL="182880" marR="274320">
              <a:spcBef>
                <a:spcPts val="0"/>
              </a:spcBef>
            </a:pPr>
            <a:endParaRPr lang="en-US" sz="1200" dirty="0">
              <a:effectLst/>
              <a:latin typeface="Calibri"/>
              <a:ea typeface="Calibri"/>
              <a:cs typeface="Times New Roman"/>
            </a:endParaRPr>
          </a:p>
          <a:p>
            <a:pPr marL="182880" marR="274320">
              <a:spcBef>
                <a:spcPts val="0"/>
              </a:spcBef>
            </a:pPr>
            <a:r>
              <a:rPr lang="en-US" sz="2400" b="1" dirty="0">
                <a:effectLst/>
                <a:latin typeface="Calibri"/>
                <a:ea typeface="Calibri"/>
                <a:cs typeface="Times New Roman"/>
              </a:rPr>
              <a:t>2012</a:t>
            </a:r>
            <a:r>
              <a:rPr lang="en-US" sz="2400" dirty="0">
                <a:effectLst/>
                <a:latin typeface="Calibri"/>
                <a:ea typeface="Calibri"/>
                <a:cs typeface="Times New Roman"/>
              </a:rPr>
              <a:t> – </a:t>
            </a:r>
            <a:r>
              <a:rPr lang="en-US" sz="2000" dirty="0">
                <a:effectLst/>
                <a:latin typeface="Calibri"/>
                <a:ea typeface="Calibri"/>
                <a:cs typeface="Times New Roman"/>
              </a:rPr>
              <a:t>CDC: methadone involved in a third of prescription opioid overdose fatalities from 1999-2010.</a:t>
            </a:r>
          </a:p>
          <a:p>
            <a:pPr marL="182880" marR="274320">
              <a:lnSpc>
                <a:spcPct val="115000"/>
              </a:lnSpc>
              <a:spcBef>
                <a:spcPts val="0"/>
              </a:spcBef>
            </a:pPr>
            <a:endParaRPr lang="en-US" sz="800" dirty="0">
              <a:latin typeface="Calibri"/>
              <a:ea typeface="Calibri"/>
              <a:cs typeface="Times New Roman"/>
            </a:endParaRPr>
          </a:p>
          <a:p>
            <a:pPr marL="182880" marR="274320">
              <a:lnSpc>
                <a:spcPct val="115000"/>
              </a:lnSpc>
              <a:spcBef>
                <a:spcPts val="0"/>
              </a:spcBef>
            </a:pPr>
            <a:r>
              <a:rPr lang="en-US" sz="2400" b="1" dirty="0">
                <a:latin typeface="Calibri"/>
                <a:ea typeface="Calibri"/>
                <a:cs typeface="Times New Roman"/>
              </a:rPr>
              <a:t>2015</a:t>
            </a:r>
            <a:r>
              <a:rPr lang="en-US" sz="2000" dirty="0">
                <a:latin typeface="Calibri"/>
                <a:ea typeface="Calibri"/>
                <a:cs typeface="Times New Roman"/>
              </a:rPr>
              <a:t> – First decreases (9% down) in methadone overdose deaths.</a:t>
            </a:r>
          </a:p>
          <a:p>
            <a:pPr marL="182880" marR="274320">
              <a:lnSpc>
                <a:spcPct val="115000"/>
              </a:lnSpc>
              <a:spcBef>
                <a:spcPts val="0"/>
              </a:spcBef>
              <a:spcAft>
                <a:spcPts val="0"/>
              </a:spcAft>
            </a:pPr>
            <a:endParaRPr lang="en-US" sz="800" dirty="0">
              <a:effectLst/>
              <a:latin typeface="Calibri"/>
              <a:ea typeface="Calibri"/>
              <a:cs typeface="Times New Roman"/>
            </a:endParaRPr>
          </a:p>
          <a:p>
            <a:pPr marL="182880" marR="274320">
              <a:lnSpc>
                <a:spcPct val="115000"/>
              </a:lnSpc>
              <a:spcBef>
                <a:spcPts val="0"/>
              </a:spcBef>
              <a:spcAft>
                <a:spcPts val="0"/>
              </a:spcAft>
            </a:pPr>
            <a:r>
              <a:rPr lang="en-US" sz="2400" b="1" dirty="0">
                <a:effectLst/>
                <a:latin typeface="Calibri"/>
                <a:ea typeface="Calibri"/>
                <a:cs typeface="Times New Roman"/>
              </a:rPr>
              <a:t>2016</a:t>
            </a:r>
            <a:r>
              <a:rPr lang="en-US" sz="2400" dirty="0">
                <a:effectLst/>
                <a:latin typeface="Calibri"/>
                <a:ea typeface="Calibri"/>
                <a:cs typeface="Times New Roman"/>
              </a:rPr>
              <a:t> – </a:t>
            </a:r>
            <a:r>
              <a:rPr lang="en-US" sz="2000" dirty="0">
                <a:effectLst/>
                <a:latin typeface="Calibri"/>
                <a:ea typeface="Calibri"/>
                <a:cs typeface="Times New Roman"/>
              </a:rPr>
              <a:t>CDC prescribing </a:t>
            </a:r>
            <a:r>
              <a:rPr lang="en-US" sz="2000" dirty="0">
                <a:ea typeface="Calibri"/>
                <a:cs typeface="Times New Roman"/>
              </a:rPr>
              <a:t>guidelines caution against methadone for </a:t>
            </a:r>
            <a:r>
              <a:rPr lang="en-US" sz="2000" dirty="0">
                <a:effectLst/>
                <a:latin typeface="Calibri"/>
                <a:ea typeface="Calibri"/>
                <a:cs typeface="Times New Roman"/>
              </a:rPr>
              <a:t>pain. </a:t>
            </a:r>
          </a:p>
          <a:p>
            <a:pPr marL="182880" marR="274320">
              <a:lnSpc>
                <a:spcPct val="115000"/>
              </a:lnSpc>
              <a:spcBef>
                <a:spcPts val="0"/>
              </a:spcBef>
              <a:spcAft>
                <a:spcPts val="1000"/>
              </a:spcAft>
            </a:pPr>
            <a:r>
              <a:rPr lang="en-US" sz="2400" dirty="0">
                <a:effectLst/>
                <a:latin typeface="Calibri"/>
                <a:ea typeface="Calibri"/>
                <a:cs typeface="Times New Roman"/>
              </a:rPr>
              <a:t> </a:t>
            </a:r>
          </a:p>
        </p:txBody>
      </p:sp>
    </p:spTree>
    <p:extLst>
      <p:ext uri="{BB962C8B-B14F-4D97-AF65-F5344CB8AC3E}">
        <p14:creationId xmlns:p14="http://schemas.microsoft.com/office/powerpoint/2010/main" val="385866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838200"/>
          </a:xfrm>
        </p:spPr>
        <p:txBody>
          <a:bodyPr>
            <a:normAutofit/>
          </a:bodyPr>
          <a:lstStyle/>
          <a:p>
            <a:r>
              <a:rPr lang="en-US" sz="3600" dirty="0">
                <a:solidFill>
                  <a:srgbClr val="006892"/>
                </a:solidFill>
                <a:latin typeface="Arial" pitchFamily="34" charset="0"/>
                <a:cs typeface="Arial" pitchFamily="34" charset="0"/>
              </a:rPr>
              <a:t>Buprenorphine: Blessing or Curse?</a:t>
            </a:r>
          </a:p>
        </p:txBody>
      </p:sp>
      <p:sp>
        <p:nvSpPr>
          <p:cNvPr id="3" name="Content Placeholder 2"/>
          <p:cNvSpPr>
            <a:spLocks noGrp="1"/>
          </p:cNvSpPr>
          <p:nvPr>
            <p:ph idx="1"/>
          </p:nvPr>
        </p:nvSpPr>
        <p:spPr>
          <a:xfrm>
            <a:off x="1219200" y="1600200"/>
            <a:ext cx="7315200" cy="4648200"/>
          </a:xfrm>
        </p:spPr>
        <p:txBody>
          <a:bodyPr>
            <a:noAutofit/>
          </a:bodyPr>
          <a:lstStyle/>
          <a:p>
            <a:pPr>
              <a:buClr>
                <a:srgbClr val="BE854C"/>
              </a:buClr>
              <a:buSzPct val="65000"/>
              <a:buFont typeface="Wingdings" panose="05000000000000000000" pitchFamily="2" charset="2"/>
              <a:buChar char="§"/>
            </a:pPr>
            <a:r>
              <a:rPr lang="en-US" dirty="0"/>
              <a:t>	Abuse potential</a:t>
            </a:r>
          </a:p>
          <a:p>
            <a:pPr>
              <a:buClr>
                <a:srgbClr val="BE854C"/>
              </a:buClr>
              <a:buSzPct val="65000"/>
              <a:buFont typeface="Wingdings" panose="05000000000000000000" pitchFamily="2" charset="2"/>
              <a:buChar char="§"/>
            </a:pPr>
            <a:r>
              <a:rPr lang="en-US" dirty="0"/>
              <a:t>	</a:t>
            </a:r>
            <a:r>
              <a:rPr lang="en-US" sz="3200" dirty="0"/>
              <a:t>Overdose risk</a:t>
            </a:r>
          </a:p>
          <a:p>
            <a:pPr>
              <a:buClr>
                <a:srgbClr val="BE854C"/>
              </a:buClr>
              <a:buSzPct val="65000"/>
              <a:buFont typeface="Wingdings" panose="05000000000000000000" pitchFamily="2" charset="2"/>
              <a:buChar char="§"/>
            </a:pPr>
            <a:r>
              <a:rPr lang="en-US" sz="3200" dirty="0"/>
              <a:t>      Combination formula </a:t>
            </a:r>
          </a:p>
          <a:p>
            <a:pPr>
              <a:buClr>
                <a:srgbClr val="BE854C"/>
              </a:buClr>
              <a:buSzPct val="65000"/>
              <a:buFont typeface="Wingdings" panose="05000000000000000000" pitchFamily="2" charset="2"/>
              <a:buChar char="§"/>
            </a:pPr>
            <a:r>
              <a:rPr lang="en-US" dirty="0"/>
              <a:t>      Potential for treating OUDs</a:t>
            </a:r>
          </a:p>
          <a:p>
            <a:pPr>
              <a:buClr>
                <a:srgbClr val="BE854C"/>
              </a:buClr>
              <a:buSzPct val="65000"/>
              <a:buFont typeface="Wingdings" panose="05000000000000000000" pitchFamily="2" charset="2"/>
              <a:buChar char="§"/>
            </a:pPr>
            <a:r>
              <a:rPr lang="en-US" sz="3200" dirty="0"/>
              <a:t>      </a:t>
            </a:r>
            <a:r>
              <a:rPr lang="en-US" dirty="0"/>
              <a:t>Unique properties </a:t>
            </a:r>
          </a:p>
          <a:p>
            <a:pPr>
              <a:buClr>
                <a:srgbClr val="BE854C"/>
              </a:buClr>
              <a:buSzPct val="65000"/>
              <a:buFont typeface="Wingdings" panose="05000000000000000000" pitchFamily="2" charset="2"/>
              <a:buChar char="§"/>
            </a:pPr>
            <a:r>
              <a:rPr lang="en-US" sz="3200" dirty="0"/>
              <a:t>      Withdrawa</a:t>
            </a:r>
            <a:r>
              <a:rPr lang="en-US" dirty="0"/>
              <a:t>l and tapering</a:t>
            </a:r>
          </a:p>
          <a:p>
            <a:pPr>
              <a:buClr>
                <a:srgbClr val="BE854C"/>
              </a:buClr>
              <a:buSzPct val="65000"/>
              <a:buFont typeface="Wingdings" panose="05000000000000000000" pitchFamily="2" charset="2"/>
              <a:buChar char="§"/>
            </a:pPr>
            <a:r>
              <a:rPr lang="en-US" dirty="0"/>
              <a:t>      Contraband use in custody</a:t>
            </a:r>
          </a:p>
          <a:p>
            <a:pPr>
              <a:buClr>
                <a:srgbClr val="BE854C"/>
              </a:buClr>
              <a:buSzPct val="65000"/>
              <a:buFont typeface="Wingdings" panose="05000000000000000000" pitchFamily="2" charset="2"/>
              <a:buChar char="§"/>
            </a:pPr>
            <a:endParaRPr lang="en-US" dirty="0"/>
          </a:p>
          <a:p>
            <a:pPr>
              <a:buClr>
                <a:srgbClr val="BE854C"/>
              </a:buClr>
              <a:buSzPct val="65000"/>
              <a:buFont typeface="Wingdings" panose="05000000000000000000" pitchFamily="2" charset="2"/>
              <a:buChar char="§"/>
            </a:pPr>
            <a:endParaRPr lang="en-US" sz="3200" dirty="0"/>
          </a:p>
          <a:p>
            <a:pPr>
              <a:buClr>
                <a:srgbClr val="BE854C"/>
              </a:buClr>
              <a:buSzPct val="65000"/>
              <a:buFont typeface="Wingdings" panose="05000000000000000000" pitchFamily="2" charset="2"/>
              <a:buChar char="§"/>
            </a:pPr>
            <a:endParaRPr lang="en-US" sz="32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35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152400"/>
            <a:ext cx="8839200" cy="1143000"/>
          </a:xfrm>
        </p:spPr>
        <p:txBody>
          <a:bodyPr>
            <a:normAutofit/>
          </a:bodyPr>
          <a:lstStyle/>
          <a:p>
            <a:r>
              <a:rPr lang="en-US" sz="4000" dirty="0">
                <a:solidFill>
                  <a:srgbClr val="006892"/>
                </a:solidFill>
                <a:latin typeface="Arial" pitchFamily="34" charset="0"/>
                <a:cs typeface="Arial" pitchFamily="34" charset="0"/>
              </a:rPr>
              <a:t>Opioid Antagonist Therapy</a:t>
            </a:r>
          </a:p>
        </p:txBody>
      </p:sp>
      <p:sp>
        <p:nvSpPr>
          <p:cNvPr id="3" name="Content Placeholder 2"/>
          <p:cNvSpPr>
            <a:spLocks noGrp="1"/>
          </p:cNvSpPr>
          <p:nvPr>
            <p:ph idx="1"/>
          </p:nvPr>
        </p:nvSpPr>
        <p:spPr>
          <a:xfrm>
            <a:off x="457200" y="1961447"/>
            <a:ext cx="8229600" cy="4058353"/>
          </a:xfrm>
        </p:spPr>
        <p:txBody>
          <a:bodyPr>
            <a:noAutofit/>
          </a:bodyPr>
          <a:lstStyle/>
          <a:p>
            <a:pPr>
              <a:buClr>
                <a:srgbClr val="BE854C"/>
              </a:buClr>
              <a:buSzPct val="65000"/>
              <a:buFont typeface="Wingdings" pitchFamily="2" charset="2"/>
              <a:buChar char="Ø"/>
            </a:pPr>
            <a:r>
              <a:rPr lang="en-US" sz="2400" dirty="0"/>
              <a:t>Oral naltrexone studies with re-entering populations</a:t>
            </a:r>
          </a:p>
          <a:p>
            <a:pPr marL="0" indent="0">
              <a:buClr>
                <a:srgbClr val="BE854C"/>
              </a:buClr>
              <a:buSzPct val="65000"/>
              <a:buNone/>
            </a:pPr>
            <a:endParaRPr lang="en-US" sz="800" dirty="0"/>
          </a:p>
          <a:p>
            <a:pPr>
              <a:buClr>
                <a:srgbClr val="BE854C"/>
              </a:buClr>
              <a:buSzPct val="65000"/>
              <a:buFont typeface="Wingdings" pitchFamily="2" charset="2"/>
              <a:buChar char="Ø"/>
            </a:pPr>
            <a:r>
              <a:rPr lang="en-US" sz="2400" dirty="0"/>
              <a:t>Effect of opioid use with antagonist medications </a:t>
            </a:r>
          </a:p>
          <a:p>
            <a:pPr marL="0" indent="0">
              <a:buClr>
                <a:srgbClr val="BE854C"/>
              </a:buClr>
              <a:buSzPct val="65000"/>
              <a:buNone/>
            </a:pPr>
            <a:endParaRPr lang="en-US" sz="800" dirty="0"/>
          </a:p>
          <a:p>
            <a:pPr>
              <a:buClr>
                <a:srgbClr val="BE854C"/>
              </a:buClr>
              <a:buSzPct val="65000"/>
              <a:buFont typeface="Wingdings" pitchFamily="2" charset="2"/>
              <a:buChar char="Ø"/>
            </a:pPr>
            <a:r>
              <a:rPr lang="en-US" sz="2400" dirty="0"/>
              <a:t>Vivitrol – approved, uses, pros and cons</a:t>
            </a:r>
          </a:p>
          <a:p>
            <a:pPr marL="0" indent="0">
              <a:buClr>
                <a:srgbClr val="BE854C"/>
              </a:buClr>
              <a:buSzPct val="65000"/>
              <a:buNone/>
            </a:pPr>
            <a:endParaRPr lang="en-US" sz="800" dirty="0"/>
          </a:p>
          <a:p>
            <a:pPr>
              <a:buClr>
                <a:srgbClr val="BE854C"/>
              </a:buClr>
              <a:buSzPct val="65000"/>
              <a:buFont typeface="Wingdings" pitchFamily="2" charset="2"/>
              <a:buChar char="Ø"/>
            </a:pPr>
            <a:r>
              <a:rPr lang="en-US" sz="2400" dirty="0"/>
              <a:t>Successful re-entry treatment programs</a:t>
            </a:r>
          </a:p>
          <a:p>
            <a:pPr marL="0" indent="0">
              <a:buClr>
                <a:srgbClr val="BE854C"/>
              </a:buClr>
              <a:buSzPct val="65000"/>
              <a:buNone/>
            </a:pPr>
            <a:endParaRPr lang="en-US" sz="800" dirty="0"/>
          </a:p>
          <a:p>
            <a:pPr>
              <a:buClr>
                <a:srgbClr val="BE854C"/>
              </a:buClr>
              <a:buSzPct val="65000"/>
              <a:buFont typeface="Wingdings" pitchFamily="2" charset="2"/>
              <a:buChar char="Ø"/>
            </a:pPr>
            <a:r>
              <a:rPr lang="en-US" sz="2400" dirty="0"/>
              <a:t>What is doesn’t do</a:t>
            </a:r>
          </a:p>
          <a:p>
            <a:pPr marL="0" indent="0">
              <a:buClr>
                <a:srgbClr val="BE854C"/>
              </a:buClr>
              <a:buSzPct val="65000"/>
              <a:buNone/>
            </a:pPr>
            <a:endParaRPr lang="en-US" sz="800" dirty="0"/>
          </a:p>
          <a:p>
            <a:pPr>
              <a:buClr>
                <a:srgbClr val="BE854C"/>
              </a:buClr>
              <a:buSzPct val="65000"/>
              <a:buFont typeface="Wingdings" pitchFamily="2" charset="2"/>
              <a:buChar char="Ø"/>
            </a:pPr>
            <a:r>
              <a:rPr lang="en-US" sz="2400" dirty="0"/>
              <a:t>Who it works for</a:t>
            </a:r>
          </a:p>
          <a:p>
            <a:pPr marL="0" indent="0">
              <a:buClr>
                <a:srgbClr val="BE854C"/>
              </a:buClr>
              <a:buSzPct val="65000"/>
              <a:buNone/>
            </a:pPr>
            <a:endParaRPr lang="en-US" sz="1000" dirty="0"/>
          </a:p>
          <a:p>
            <a:pPr marL="0" indent="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77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304800"/>
            <a:ext cx="8229600" cy="1143000"/>
          </a:xfrm>
        </p:spPr>
        <p:txBody>
          <a:bodyPr>
            <a:normAutofit fontScale="90000"/>
          </a:bodyPr>
          <a:lstStyle/>
          <a:p>
            <a:pPr lvl="0">
              <a:spcBef>
                <a:spcPct val="20000"/>
              </a:spcBef>
            </a:pPr>
            <a:r>
              <a:rPr lang="en-US" sz="3600" dirty="0">
                <a:solidFill>
                  <a:srgbClr val="006892"/>
                </a:solidFill>
                <a:latin typeface="Arial" pitchFamily="34" charset="0"/>
                <a:cs typeface="Arial" pitchFamily="34" charset="0"/>
              </a:rPr>
              <a:t>Decrease in Overdose Deaths w/  </a:t>
            </a:r>
            <a:br>
              <a:rPr lang="en-US" sz="3600" dirty="0">
                <a:solidFill>
                  <a:srgbClr val="006892"/>
                </a:solidFill>
                <a:latin typeface="Arial" pitchFamily="34" charset="0"/>
                <a:cs typeface="Arial" pitchFamily="34" charset="0"/>
              </a:rPr>
            </a:br>
            <a:r>
              <a:rPr lang="en-US" sz="3600" dirty="0">
                <a:solidFill>
                  <a:srgbClr val="006892"/>
                </a:solidFill>
                <a:latin typeface="Arial" pitchFamily="34" charset="0"/>
                <a:cs typeface="Arial" pitchFamily="34" charset="0"/>
              </a:rPr>
              <a:t>Approved Agonist Therapies</a:t>
            </a:r>
            <a:br>
              <a:rPr lang="en-US" sz="3200" dirty="0">
                <a:solidFill>
                  <a:prstClr val="black"/>
                </a:solidFill>
                <a:ea typeface="+mn-ea"/>
                <a:cs typeface="+mn-cs"/>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harpenSoften amount="39000"/>
                    </a14:imgEffect>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1143000" y="1524000"/>
            <a:ext cx="6328105" cy="446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74"/>
          <p:cNvSpPr txBox="1">
            <a:spLocks noChangeArrowheads="1"/>
          </p:cNvSpPr>
          <p:nvPr/>
        </p:nvSpPr>
        <p:spPr bwMode="auto">
          <a:xfrm>
            <a:off x="2895600" y="6096000"/>
            <a:ext cx="32004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1000"/>
              </a:spcAft>
            </a:pPr>
            <a:r>
              <a:rPr lang="en-US" sz="600" b="1" dirty="0">
                <a:solidFill>
                  <a:srgbClr val="17365D"/>
                </a:solidFill>
                <a:effectLst/>
                <a:latin typeface="Calibri"/>
                <a:ea typeface="Calibri"/>
                <a:cs typeface="Times New Roman"/>
              </a:rPr>
              <a:t>    </a:t>
            </a:r>
            <a:r>
              <a:rPr lang="en-US" sz="1200" b="1" dirty="0">
                <a:solidFill>
                  <a:srgbClr val="17365D"/>
                </a:solidFill>
                <a:effectLst/>
                <a:latin typeface="Calibri"/>
                <a:ea typeface="Calibri"/>
                <a:cs typeface="Times New Roman"/>
              </a:rPr>
              <a:t>Source</a:t>
            </a:r>
            <a:r>
              <a:rPr lang="en-US" sz="1200" dirty="0">
                <a:solidFill>
                  <a:srgbClr val="17365D"/>
                </a:solidFill>
                <a:effectLst/>
                <a:latin typeface="Calibri"/>
                <a:ea typeface="Calibri"/>
                <a:cs typeface="Times New Roman"/>
              </a:rPr>
              <a:t>: UN Office on Drugs and Crime, 2014</a:t>
            </a:r>
            <a:endParaRPr lang="en-US" sz="1200" dirty="0">
              <a:solidFill>
                <a:srgbClr val="4F81BD"/>
              </a:solidFill>
              <a:effectLst/>
              <a:latin typeface="Calibri"/>
              <a:ea typeface="Calibri"/>
              <a:cs typeface="Times New Roman"/>
            </a:endParaRPr>
          </a:p>
        </p:txBody>
      </p:sp>
    </p:spTree>
    <p:extLst>
      <p:ext uri="{BB962C8B-B14F-4D97-AF65-F5344CB8AC3E}">
        <p14:creationId xmlns:p14="http://schemas.microsoft.com/office/powerpoint/2010/main" val="411212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2"/>
            <a:ext cx="9144000" cy="589847"/>
          </a:xfrm>
          <a:prstGeom prst="rect">
            <a:avLst/>
          </a:prstGeom>
        </p:spPr>
      </p:pic>
      <p:sp>
        <p:nvSpPr>
          <p:cNvPr id="2" name="Title 1"/>
          <p:cNvSpPr>
            <a:spLocks noGrp="1"/>
          </p:cNvSpPr>
          <p:nvPr>
            <p:ph type="title"/>
          </p:nvPr>
        </p:nvSpPr>
        <p:spPr>
          <a:xfrm>
            <a:off x="381000" y="152400"/>
            <a:ext cx="8229600" cy="1143000"/>
          </a:xfrm>
        </p:spPr>
        <p:txBody>
          <a:bodyPr>
            <a:normAutofit/>
          </a:bodyPr>
          <a:lstStyle/>
          <a:p>
            <a:r>
              <a:rPr lang="en-US" sz="4000" dirty="0">
                <a:solidFill>
                  <a:srgbClr val="006892"/>
                </a:solidFill>
                <a:latin typeface="Arial" pitchFamily="34" charset="0"/>
                <a:cs typeface="Arial" pitchFamily="34" charset="0"/>
              </a:rPr>
              <a:t>Overdose Prevention Video</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6/21/2017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066800" y="2209800"/>
            <a:ext cx="6934200" cy="2308324"/>
          </a:xfrm>
          <a:prstGeom prst="rect">
            <a:avLst/>
          </a:prstGeom>
        </p:spPr>
        <p:txBody>
          <a:bodyPr wrap="square">
            <a:spAutoFit/>
          </a:bodyPr>
          <a:lstStyle/>
          <a:p>
            <a:pPr algn="ctr"/>
            <a:r>
              <a:rPr lang="en-US" sz="2400" dirty="0"/>
              <a:t>Video on Preventing Post Release Overdose</a:t>
            </a:r>
          </a:p>
          <a:p>
            <a:pPr algn="ctr"/>
            <a:r>
              <a:rPr lang="en-US" sz="2400" b="1" i="1" dirty="0"/>
              <a:t>The Center for Prisoner Health and Human Rights</a:t>
            </a:r>
          </a:p>
          <a:p>
            <a:pPr algn="ctr"/>
            <a:r>
              <a:rPr lang="en-US" sz="2400" dirty="0">
                <a:hlinkClick r:id="rId4"/>
              </a:rPr>
              <a:t>www.prisonerhealth.org</a:t>
            </a:r>
            <a:r>
              <a:rPr lang="en-US" sz="2400" dirty="0"/>
              <a:t> </a:t>
            </a:r>
          </a:p>
          <a:p>
            <a:pPr algn="ctr"/>
            <a:endParaRPr lang="en-US" sz="2400" dirty="0"/>
          </a:p>
          <a:p>
            <a:pPr algn="ctr"/>
            <a:endParaRPr lang="en-US" sz="2400" dirty="0"/>
          </a:p>
          <a:p>
            <a:pPr algn="ctr"/>
            <a:r>
              <a:rPr lang="en-US" sz="2400" dirty="0">
                <a:hlinkClick r:id="rId5"/>
              </a:rPr>
              <a:t>https://www.youtube.com/watch?v=gGJDAduzb1U</a:t>
            </a:r>
            <a:r>
              <a:rPr lang="en-US" sz="2400" dirty="0"/>
              <a:t> </a:t>
            </a:r>
          </a:p>
        </p:txBody>
      </p:sp>
    </p:spTree>
    <p:extLst>
      <p:ext uri="{BB962C8B-B14F-4D97-AF65-F5344CB8AC3E}">
        <p14:creationId xmlns:p14="http://schemas.microsoft.com/office/powerpoint/2010/main" val="387335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76200" y="152400"/>
            <a:ext cx="8991600" cy="1143000"/>
          </a:xfrm>
        </p:spPr>
        <p:txBody>
          <a:bodyPr>
            <a:normAutofit/>
          </a:bodyPr>
          <a:lstStyle/>
          <a:p>
            <a:r>
              <a:rPr lang="en-US" sz="3200" dirty="0">
                <a:solidFill>
                  <a:srgbClr val="006892"/>
                </a:solidFill>
                <a:latin typeface="Arial" pitchFamily="34" charset="0"/>
                <a:cs typeface="Arial" pitchFamily="34" charset="0"/>
              </a:rPr>
              <a:t>Overdose: Prevention vs Emergency Measures</a:t>
            </a:r>
          </a:p>
        </p:txBody>
      </p:sp>
      <p:sp>
        <p:nvSpPr>
          <p:cNvPr id="3" name="Content Placeholder 2"/>
          <p:cNvSpPr>
            <a:spLocks noGrp="1"/>
          </p:cNvSpPr>
          <p:nvPr>
            <p:ph idx="1"/>
          </p:nvPr>
        </p:nvSpPr>
        <p:spPr>
          <a:xfrm>
            <a:off x="381000" y="1658254"/>
            <a:ext cx="8458200" cy="4209146"/>
          </a:xfrm>
        </p:spPr>
        <p:txBody>
          <a:bodyPr>
            <a:noAutofit/>
          </a:bodyPr>
          <a:lstStyle/>
          <a:p>
            <a:pPr>
              <a:buClr>
                <a:schemeClr val="accent6"/>
              </a:buClr>
              <a:buSzPct val="100000"/>
            </a:pPr>
            <a:r>
              <a:rPr lang="en-US" sz="2800" dirty="0"/>
              <a:t>Overdose reversal with Naloxone (Narcan)</a:t>
            </a:r>
          </a:p>
          <a:p>
            <a:pPr>
              <a:buClr>
                <a:schemeClr val="accent6"/>
              </a:buClr>
              <a:buSzPct val="100000"/>
            </a:pPr>
            <a:endParaRPr lang="en-US" sz="800" dirty="0"/>
          </a:p>
          <a:p>
            <a:pPr>
              <a:buClr>
                <a:schemeClr val="accent6"/>
              </a:buClr>
              <a:buSzPct val="100000"/>
            </a:pPr>
            <a:r>
              <a:rPr lang="en-US" sz="2800" dirty="0"/>
              <a:t>Education on tolerance and post-release risks</a:t>
            </a:r>
          </a:p>
          <a:p>
            <a:pPr>
              <a:buClr>
                <a:schemeClr val="accent6"/>
              </a:buClr>
              <a:buSzPct val="100000"/>
            </a:pPr>
            <a:endParaRPr lang="en-US" sz="800" dirty="0"/>
          </a:p>
          <a:p>
            <a:pPr>
              <a:buClr>
                <a:schemeClr val="accent6"/>
              </a:buClr>
              <a:buSzPct val="100000"/>
            </a:pPr>
            <a:r>
              <a:rPr lang="en-US" sz="2800" dirty="0"/>
              <a:t>Harm reduction and safer use information</a:t>
            </a:r>
          </a:p>
          <a:p>
            <a:pPr>
              <a:buClr>
                <a:schemeClr val="accent6"/>
              </a:buClr>
              <a:buSzPct val="100000"/>
            </a:pPr>
            <a:endParaRPr lang="en-US" sz="800" dirty="0"/>
          </a:p>
          <a:p>
            <a:pPr>
              <a:buClr>
                <a:schemeClr val="accent6"/>
              </a:buClr>
              <a:buSzPct val="100000"/>
            </a:pPr>
            <a:r>
              <a:rPr lang="en-US" sz="2800" dirty="0"/>
              <a:t>Flagging indicators of elevated risk</a:t>
            </a:r>
          </a:p>
          <a:p>
            <a:pPr>
              <a:buClr>
                <a:schemeClr val="accent6"/>
              </a:buClr>
              <a:buSzPct val="100000"/>
            </a:pPr>
            <a:endParaRPr lang="en-US" sz="800" dirty="0"/>
          </a:p>
          <a:p>
            <a:pPr>
              <a:buClr>
                <a:schemeClr val="accent6"/>
              </a:buClr>
              <a:buSzPct val="100000"/>
            </a:pPr>
            <a:r>
              <a:rPr lang="en-US" sz="2800" dirty="0"/>
              <a:t>Integrating overdose prevention into release planning</a:t>
            </a:r>
          </a:p>
          <a:p>
            <a:pPr>
              <a:buClr>
                <a:schemeClr val="accent6"/>
              </a:buClr>
              <a:buSzPct val="100000"/>
            </a:pPr>
            <a:endParaRPr lang="en-US" sz="800" dirty="0"/>
          </a:p>
          <a:p>
            <a:pPr>
              <a:buClr>
                <a:schemeClr val="accent6"/>
              </a:buClr>
              <a:buSzPct val="100000"/>
            </a:pPr>
            <a:r>
              <a:rPr lang="en-US" sz="2800" dirty="0"/>
              <a:t>Links to MAT w/agonist medications &amp; harm reduction</a:t>
            </a:r>
          </a:p>
          <a:p>
            <a:pPr marL="0" lvl="0" indent="0">
              <a:buClr>
                <a:srgbClr val="BE854C"/>
              </a:buClr>
              <a:buSzPct val="65000"/>
              <a:buNone/>
            </a:pPr>
            <a:endParaRPr lang="en-US" sz="1600" dirty="0"/>
          </a:p>
          <a:p>
            <a:pPr marL="0" lvl="0" indent="0">
              <a:buClr>
                <a:srgbClr val="BE854C"/>
              </a:buClr>
              <a:buSzPct val="65000"/>
              <a:buNone/>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50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274638"/>
            <a:ext cx="8229600" cy="944562"/>
          </a:xfrm>
        </p:spPr>
        <p:txBody>
          <a:bodyPr>
            <a:normAutofit/>
          </a:bodyPr>
          <a:lstStyle/>
          <a:p>
            <a:r>
              <a:rPr lang="en-US" sz="3600" dirty="0">
                <a:solidFill>
                  <a:srgbClr val="006892"/>
                </a:solidFill>
                <a:latin typeface="Arial" pitchFamily="34" charset="0"/>
                <a:cs typeface="Arial" pitchFamily="34" charset="0"/>
              </a:rPr>
              <a:t>Resources for RSAT Programs</a:t>
            </a:r>
          </a:p>
        </p:txBody>
      </p:sp>
      <p:sp>
        <p:nvSpPr>
          <p:cNvPr id="3" name="Content Placeholder 2"/>
          <p:cNvSpPr>
            <a:spLocks noGrp="1"/>
          </p:cNvSpPr>
          <p:nvPr>
            <p:ph idx="1"/>
          </p:nvPr>
        </p:nvSpPr>
        <p:spPr>
          <a:xfrm>
            <a:off x="228600" y="1752600"/>
            <a:ext cx="7772400" cy="4525963"/>
          </a:xfrm>
        </p:spPr>
        <p:txBody>
          <a:bodyPr>
            <a:noAutofit/>
          </a:bodyPr>
          <a:lstStyle/>
          <a:p>
            <a:pPr>
              <a:buClr>
                <a:schemeClr val="accent6"/>
              </a:buClr>
            </a:pPr>
            <a:r>
              <a:rPr lang="en-US" sz="2800" dirty="0"/>
              <a:t>RSAT Promising Practice Guidelines for MAT </a:t>
            </a:r>
          </a:p>
          <a:p>
            <a:pPr>
              <a:buClr>
                <a:schemeClr val="accent6"/>
              </a:buClr>
            </a:pPr>
            <a:endParaRPr lang="en-US" sz="1600" dirty="0"/>
          </a:p>
          <a:p>
            <a:pPr>
              <a:buClr>
                <a:schemeClr val="accent6"/>
              </a:buClr>
            </a:pPr>
            <a:r>
              <a:rPr lang="en-US" sz="2800" dirty="0"/>
              <a:t>New Second Edition RSAT MAT Manual</a:t>
            </a:r>
          </a:p>
          <a:p>
            <a:pPr>
              <a:buClr>
                <a:schemeClr val="accent6"/>
              </a:buClr>
            </a:pPr>
            <a:endParaRPr lang="en-US" sz="1600" dirty="0"/>
          </a:p>
          <a:p>
            <a:pPr>
              <a:buClr>
                <a:schemeClr val="accent6"/>
              </a:buClr>
            </a:pPr>
            <a:r>
              <a:rPr lang="en-US" sz="2800" dirty="0"/>
              <a:t>New RSAT Health Literacy Manual </a:t>
            </a:r>
          </a:p>
          <a:p>
            <a:pPr>
              <a:buClr>
                <a:schemeClr val="accent6"/>
              </a:buClr>
            </a:pPr>
            <a:endParaRPr lang="en-US" sz="1600" dirty="0"/>
          </a:p>
          <a:p>
            <a:pPr>
              <a:buClr>
                <a:schemeClr val="accent6"/>
              </a:buClr>
            </a:pPr>
            <a:r>
              <a:rPr lang="en-US" sz="2800" dirty="0"/>
              <a:t>RSAT MAT Program Videos </a:t>
            </a:r>
          </a:p>
          <a:p>
            <a:pPr>
              <a:buClr>
                <a:schemeClr val="accent6"/>
              </a:buClr>
            </a:pPr>
            <a:endParaRPr lang="en-US" sz="1600" b="1" dirty="0"/>
          </a:p>
          <a:p>
            <a:pPr>
              <a:buClr>
                <a:schemeClr val="accent6"/>
              </a:buClr>
            </a:pPr>
            <a:r>
              <a:rPr lang="en-US" sz="2800" dirty="0"/>
              <a:t>MAT Promising Practice Guidelines for CJ </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6/21/2017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9164" y="2574866"/>
            <a:ext cx="1880430" cy="24384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286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Functions</a:t>
            </a:r>
          </a:p>
        </p:txBody>
      </p:sp>
      <p:sp>
        <p:nvSpPr>
          <p:cNvPr id="512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57E8CEC-18DD-4249-94D3-4796920A3711}"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6/21/2017</a:t>
            </a:fld>
            <a:endParaRPr lang="en-US" altLang="en-US" sz="1200">
              <a:solidFill>
                <a:schemeClr val="bg1"/>
              </a:solidFill>
              <a:latin typeface="Arial" panose="020B0604020202020204" pitchFamily="34" charset="0"/>
              <a:cs typeface="Arial" panose="020B0604020202020204" pitchFamily="34" charset="0"/>
            </a:endParaRPr>
          </a:p>
        </p:txBody>
      </p:sp>
      <p:sp>
        <p:nvSpPr>
          <p:cNvPr id="512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F1F2B6-E6E2-4523-826D-D20AA9130A49}" type="slidenum">
              <a:rPr lang="en-US" altLang="en-US" sz="1200" smtClean="0">
                <a:solidFill>
                  <a:schemeClr val="bg1"/>
                </a:solidFill>
                <a:latin typeface="Arial" panose="020B0604020202020204" pitchFamily="34" charset="0"/>
              </a:rPr>
              <a:pPr>
                <a:spcBef>
                  <a:spcPct val="0"/>
                </a:spcBef>
                <a:buFontTx/>
                <a:buNone/>
              </a:pPr>
              <a:t>2</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9" name="Content Placeholder 6"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26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79309"/>
            <a:ext cx="8839200" cy="1143000"/>
          </a:xfrm>
        </p:spPr>
        <p:txBody>
          <a:bodyPr>
            <a:normAutofit/>
          </a:bodyPr>
          <a:lstStyle/>
          <a:p>
            <a:r>
              <a:rPr lang="en-US" sz="3000" dirty="0">
                <a:solidFill>
                  <a:srgbClr val="006892"/>
                </a:solidFill>
                <a:latin typeface="Arial" pitchFamily="34" charset="0"/>
                <a:cs typeface="Arial" pitchFamily="34" charset="0"/>
              </a:rPr>
              <a:t>Other Resources</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txBox="1">
            <a:spLocks noRot="1" noChangeArrowheads="1"/>
          </p:cNvSpPr>
          <p:nvPr/>
        </p:nvSpPr>
        <p:spPr>
          <a:xfrm>
            <a:off x="533400" y="1371600"/>
            <a:ext cx="81534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16" name="Rectangle 3"/>
          <p:cNvSpPr txBox="1">
            <a:spLocks noRot="1" noChangeArrowheads="1"/>
          </p:cNvSpPr>
          <p:nvPr/>
        </p:nvSpPr>
        <p:spPr>
          <a:xfrm>
            <a:off x="301625" y="1600200"/>
            <a:ext cx="854075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2000" dirty="0"/>
          </a:p>
        </p:txBody>
      </p:sp>
      <p:sp>
        <p:nvSpPr>
          <p:cNvPr id="3" name="Content Placeholder 2"/>
          <p:cNvSpPr>
            <a:spLocks noGrp="1"/>
          </p:cNvSpPr>
          <p:nvPr>
            <p:ph idx="1"/>
          </p:nvPr>
        </p:nvSpPr>
        <p:spPr/>
        <p:txBody>
          <a:bodyPr>
            <a:normAutofit/>
          </a:bodyPr>
          <a:lstStyle/>
          <a:p>
            <a:pPr marL="0" indent="0">
              <a:buNone/>
            </a:pPr>
            <a:endParaRPr lang="en-US" sz="2600" dirty="0"/>
          </a:p>
          <a:p>
            <a:pPr marL="0" indent="0">
              <a:buNone/>
            </a:pPr>
            <a:endParaRPr lang="en-US" sz="2800" dirty="0"/>
          </a:p>
        </p:txBody>
      </p:sp>
      <p:graphicFrame>
        <p:nvGraphicFramePr>
          <p:cNvPr id="4" name="Table 3"/>
          <p:cNvGraphicFramePr>
            <a:graphicFrameLocks noGrp="1"/>
          </p:cNvGraphicFramePr>
          <p:nvPr>
            <p:extLst/>
          </p:nvPr>
        </p:nvGraphicFramePr>
        <p:xfrm>
          <a:off x="533400" y="1524000"/>
          <a:ext cx="8229600" cy="5125720"/>
        </p:xfrm>
        <a:graphic>
          <a:graphicData uri="http://schemas.openxmlformats.org/drawingml/2006/table">
            <a:tbl>
              <a:tblPr/>
              <a:tblGrid>
                <a:gridCol w="8229600">
                  <a:extLst>
                    <a:ext uri="{9D8B030D-6E8A-4147-A177-3AD203B41FA5}">
                      <a16:colId xmlns:a16="http://schemas.microsoft.com/office/drawing/2014/main" val="20000"/>
                    </a:ext>
                  </a:extLst>
                </a:gridCol>
              </a:tblGrid>
              <a:tr h="3810000">
                <a:tc>
                  <a:txBody>
                    <a:bodyPr/>
                    <a:lstStyle/>
                    <a:p>
                      <a:pPr marL="0" marR="0" algn="l">
                        <a:lnSpc>
                          <a:spcPct val="115000"/>
                        </a:lnSpc>
                        <a:spcBef>
                          <a:spcPts val="0"/>
                        </a:spcBef>
                        <a:spcAft>
                          <a:spcPts val="1000"/>
                        </a:spcAft>
                      </a:pPr>
                      <a:r>
                        <a:rPr lang="en-US" sz="2000" dirty="0">
                          <a:effectLst/>
                          <a:latin typeface="Calibri"/>
                          <a:ea typeface="Times New Roman"/>
                          <a:cs typeface="Times New Roman"/>
                          <a:sym typeface="Wingdings"/>
                        </a:rPr>
                        <a:t></a:t>
                      </a:r>
                      <a:r>
                        <a:rPr lang="en-US" sz="2000" u="sng" dirty="0">
                          <a:solidFill>
                            <a:srgbClr val="0000FF"/>
                          </a:solidFill>
                          <a:effectLst/>
                          <a:latin typeface="Calibri"/>
                          <a:ea typeface="Times New Roman"/>
                          <a:cs typeface="Times New Roman"/>
                          <a:hlinkClick r:id="rId4"/>
                        </a:rPr>
                        <a:t>FDA: Using</a:t>
                      </a:r>
                      <a:r>
                        <a:rPr lang="en-US" sz="2000" u="sng" dirty="0">
                          <a:solidFill>
                            <a:srgbClr val="0000FF"/>
                          </a:solidFill>
                          <a:effectLst/>
                          <a:latin typeface="Times New Roman"/>
                          <a:ea typeface="Times New Roman"/>
                          <a:cs typeface="Times New Roman"/>
                          <a:hlinkClick r:id="rId4"/>
                        </a:rPr>
                        <a:t> </a:t>
                      </a:r>
                      <a:r>
                        <a:rPr lang="en-US" sz="2000" u="sng" dirty="0">
                          <a:solidFill>
                            <a:srgbClr val="0000FF"/>
                          </a:solidFill>
                          <a:effectLst/>
                          <a:latin typeface="Calibri"/>
                          <a:ea typeface="Times New Roman"/>
                          <a:cs typeface="Times New Roman"/>
                          <a:hlinkClick r:id="rId4"/>
                        </a:rPr>
                        <a:t>OTC and Prescription Meds Safety</a:t>
                      </a:r>
                      <a:endParaRPr lang="en-US" sz="2000" dirty="0">
                        <a:effectLst/>
                        <a:latin typeface="Calibri"/>
                        <a:ea typeface="Calibri"/>
                        <a:cs typeface="Times New Roman"/>
                      </a:endParaRPr>
                    </a:p>
                    <a:p>
                      <a:pPr marL="0" marR="0" algn="l">
                        <a:lnSpc>
                          <a:spcPct val="115000"/>
                        </a:lnSpc>
                        <a:spcBef>
                          <a:spcPts val="0"/>
                        </a:spcBef>
                        <a:spcAft>
                          <a:spcPts val="1000"/>
                        </a:spcAft>
                      </a:pPr>
                      <a:r>
                        <a:rPr lang="en-US" sz="2000" dirty="0">
                          <a:effectLst/>
                          <a:latin typeface="Calibri"/>
                          <a:ea typeface="Times New Roman"/>
                          <a:cs typeface="Times New Roman"/>
                          <a:sym typeface="Wingdings"/>
                        </a:rPr>
                        <a:t></a:t>
                      </a:r>
                      <a:r>
                        <a:rPr lang="en-US" sz="2000" u="sng" kern="1200" dirty="0">
                          <a:solidFill>
                            <a:schemeClr val="tx1"/>
                          </a:solidFill>
                          <a:effectLst/>
                          <a:latin typeface="+mn-lt"/>
                          <a:ea typeface="+mn-ea"/>
                          <a:cs typeface="+mn-cs"/>
                          <a:hlinkClick r:id="rId5"/>
                        </a:rPr>
                        <a:t>Taking Medicines Safely in Recovery</a:t>
                      </a:r>
                      <a:r>
                        <a:rPr lang="en-US" sz="2000" u="sng" kern="120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 </a:t>
                      </a:r>
                      <a:endParaRPr lang="en-US" sz="2000" dirty="0">
                        <a:effectLst/>
                        <a:latin typeface="Calibri"/>
                        <a:ea typeface="Times New Roman"/>
                        <a:cs typeface="Times New Roman"/>
                        <a:sym typeface="Wingdings"/>
                      </a:endParaRPr>
                    </a:p>
                    <a:p>
                      <a:pPr marL="0" marR="0" algn="l">
                        <a:lnSpc>
                          <a:spcPct val="115000"/>
                        </a:lnSpc>
                        <a:spcBef>
                          <a:spcPts val="0"/>
                        </a:spcBef>
                        <a:spcAft>
                          <a:spcPts val="1000"/>
                        </a:spcAft>
                      </a:pPr>
                      <a:r>
                        <a:rPr lang="en-US" sz="2000" dirty="0">
                          <a:effectLst/>
                          <a:latin typeface="Calibri"/>
                          <a:ea typeface="Times New Roman"/>
                          <a:cs typeface="Times New Roman"/>
                          <a:sym typeface="Wingdings"/>
                        </a:rPr>
                        <a:t></a:t>
                      </a:r>
                      <a:r>
                        <a:rPr lang="en-US" sz="2000" u="sng" dirty="0">
                          <a:solidFill>
                            <a:srgbClr val="0000FF"/>
                          </a:solidFill>
                          <a:effectLst/>
                          <a:latin typeface="Calibri"/>
                          <a:ea typeface="Times New Roman"/>
                          <a:cs typeface="Times New Roman"/>
                          <a:hlinkClick r:id="rId6"/>
                        </a:rPr>
                        <a:t>Drug Interactions and Alcohol</a:t>
                      </a:r>
                      <a:r>
                        <a:rPr lang="en-US" sz="2000" u="sng" dirty="0">
                          <a:solidFill>
                            <a:srgbClr val="0000FF"/>
                          </a:solidFill>
                          <a:effectLst/>
                          <a:latin typeface="Calibri"/>
                          <a:ea typeface="Times New Roman"/>
                          <a:cs typeface="Times New Roman"/>
                        </a:rPr>
                        <a:t> - </a:t>
                      </a:r>
                      <a:r>
                        <a:rPr lang="en-US" sz="2000" u="sng" dirty="0" err="1">
                          <a:solidFill>
                            <a:srgbClr val="0000FF"/>
                          </a:solidFill>
                          <a:effectLst/>
                          <a:latin typeface="Calibri"/>
                          <a:ea typeface="Times New Roman"/>
                          <a:cs typeface="Times New Roman"/>
                        </a:rPr>
                        <a:t>NIAAA</a:t>
                      </a:r>
                      <a:endParaRPr lang="en-US" sz="2000" dirty="0">
                        <a:effectLst/>
                        <a:latin typeface="Calibri"/>
                        <a:ea typeface="Calibri"/>
                        <a:cs typeface="Times New Roman"/>
                      </a:endParaRPr>
                    </a:p>
                    <a:p>
                      <a:pPr marL="0" marR="0" algn="l">
                        <a:lnSpc>
                          <a:spcPct val="115000"/>
                        </a:lnSpc>
                        <a:spcBef>
                          <a:spcPts val="0"/>
                        </a:spcBef>
                        <a:spcAft>
                          <a:spcPts val="1000"/>
                        </a:spcAft>
                      </a:pPr>
                      <a:r>
                        <a:rPr lang="en-US" sz="2000" dirty="0">
                          <a:effectLst/>
                          <a:latin typeface="Calibri"/>
                          <a:ea typeface="Times New Roman"/>
                          <a:cs typeface="Times New Roman"/>
                          <a:sym typeface="Wingdings"/>
                        </a:rPr>
                        <a:t></a:t>
                      </a:r>
                      <a:r>
                        <a:rPr lang="en-US" sz="2000" u="sng" dirty="0">
                          <a:solidFill>
                            <a:srgbClr val="0000FF"/>
                          </a:solidFill>
                          <a:effectLst/>
                          <a:latin typeface="Calibri"/>
                          <a:ea typeface="Times New Roman"/>
                          <a:cs typeface="Times New Roman"/>
                          <a:hlinkClick r:id="rId7"/>
                        </a:rPr>
                        <a:t>Medscape Drug Interaction Checker</a:t>
                      </a:r>
                      <a:endParaRPr lang="en-US" sz="2000" u="sng" dirty="0">
                        <a:solidFill>
                          <a:srgbClr val="0000FF"/>
                        </a:solidFill>
                        <a:effectLst/>
                        <a:latin typeface="Calibri"/>
                        <a:ea typeface="Times New Roman"/>
                        <a:cs typeface="Times New Roman"/>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mn-lt"/>
                          <a:ea typeface="Times New Roman"/>
                          <a:cs typeface="Times New Roman"/>
                          <a:sym typeface="Wingdings"/>
                        </a:rPr>
                        <a:t></a:t>
                      </a:r>
                      <a:r>
                        <a:rPr lang="en-US" sz="2000" u="sng" kern="1200" dirty="0">
                          <a:solidFill>
                            <a:schemeClr val="tx1"/>
                          </a:solidFill>
                          <a:effectLst/>
                          <a:latin typeface="+mn-lt"/>
                          <a:ea typeface="+mn-ea"/>
                          <a:cs typeface="+mn-cs"/>
                          <a:hlinkClick r:id="rId8"/>
                        </a:rPr>
                        <a:t>SAMHSA - How to Use Methadone Safely</a:t>
                      </a:r>
                      <a:r>
                        <a:rPr lang="en-US" sz="2000" kern="1200" dirty="0">
                          <a:solidFill>
                            <a:schemeClr val="tx1"/>
                          </a:solidFill>
                          <a:effectLst/>
                          <a:latin typeface="+mn-lt"/>
                          <a:ea typeface="+mn-ea"/>
                          <a:cs typeface="+mn-cs"/>
                        </a:rPr>
                        <a:t> </a:t>
                      </a:r>
                    </a:p>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a:effectLst/>
                          <a:latin typeface="+mn-lt"/>
                          <a:ea typeface="Times New Roman"/>
                          <a:cs typeface="Times New Roman"/>
                          <a:sym typeface="Wingdings"/>
                        </a:rPr>
                        <a:t></a:t>
                      </a:r>
                      <a:r>
                        <a:rPr lang="en-US" sz="2000" dirty="0">
                          <a:effectLst/>
                          <a:latin typeface="+mn-lt"/>
                          <a:ea typeface="Times New Roman"/>
                          <a:cs typeface="Times New Roman"/>
                          <a:sym typeface="Wingdings"/>
                          <a:hlinkClick r:id="rId9"/>
                        </a:rPr>
                        <a:t>Decisions</a:t>
                      </a:r>
                      <a:r>
                        <a:rPr lang="en-US" sz="2000" baseline="0" dirty="0">
                          <a:effectLst/>
                          <a:latin typeface="+mn-lt"/>
                          <a:ea typeface="Times New Roman"/>
                          <a:cs typeface="Times New Roman"/>
                          <a:sym typeface="Wingdings"/>
                          <a:hlinkClick r:id="rId9"/>
                        </a:rPr>
                        <a:t> in Recovery – SAMHSA’s  </a:t>
                      </a:r>
                      <a:r>
                        <a:rPr lang="en-US" sz="2000" u="sng" kern="1200" dirty="0">
                          <a:solidFill>
                            <a:schemeClr val="tx1"/>
                          </a:solidFill>
                          <a:effectLst/>
                          <a:latin typeface="+mn-lt"/>
                          <a:ea typeface="+mn-ea"/>
                          <a:cs typeface="+mn-cs"/>
                          <a:hlinkClick r:id="rId9"/>
                        </a:rPr>
                        <a:t>Shared Decision Making Tool for MAT</a:t>
                      </a:r>
                      <a:endParaRPr lang="en-US" sz="2000" kern="1200" dirty="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a:effectLst/>
                          <a:latin typeface="+mn-lt"/>
                          <a:ea typeface="Times New Roman"/>
                          <a:cs typeface="Times New Roman"/>
                          <a:sym typeface="Wingdings"/>
                        </a:rPr>
                        <a:t></a:t>
                      </a:r>
                      <a:r>
                        <a:rPr lang="en-US" sz="2000" dirty="0">
                          <a:effectLst/>
                          <a:latin typeface="+mn-lt"/>
                          <a:ea typeface="Calibri"/>
                          <a:cs typeface="Times New Roman"/>
                          <a:hlinkClick r:id="rId10" action="ppaction://hlinkfile"/>
                        </a:rPr>
                        <a:t>What to ask When You are Prescribed Opioids - FDA </a:t>
                      </a:r>
                      <a:r>
                        <a:rPr lang="en-US" sz="2000" dirty="0">
                          <a:effectLst/>
                          <a:latin typeface="+mn-lt"/>
                          <a:ea typeface="Calibri"/>
                          <a:cs typeface="Times New Roman"/>
                        </a:rPr>
                        <a:t> </a:t>
                      </a:r>
                    </a:p>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a:effectLst/>
                          <a:latin typeface="+mn-lt"/>
                          <a:ea typeface="Times New Roman"/>
                          <a:cs typeface="Times New Roman"/>
                          <a:sym typeface="Wingdings"/>
                        </a:rPr>
                        <a:t></a:t>
                      </a:r>
                      <a:r>
                        <a:rPr lang="en-US" sz="2000" i="0" u="sng" kern="1200" dirty="0">
                          <a:solidFill>
                            <a:schemeClr val="tx1"/>
                          </a:solidFill>
                          <a:effectLst/>
                          <a:latin typeface="+mn-lt"/>
                          <a:ea typeface="+mn-ea"/>
                          <a:cs typeface="+mn-cs"/>
                          <a:hlinkClick r:id="rId11"/>
                        </a:rPr>
                        <a:t>Listing of Harm Reduction Service Providers by state</a:t>
                      </a:r>
                      <a:r>
                        <a:rPr lang="en-US" sz="2000" i="0" kern="1200" dirty="0">
                          <a:solidFill>
                            <a:schemeClr val="tx1"/>
                          </a:solidFill>
                          <a:effectLst/>
                          <a:latin typeface="+mn-lt"/>
                          <a:ea typeface="+mn-ea"/>
                          <a:cs typeface="+mn-cs"/>
                          <a:hlinkClick r:id="rId11"/>
                        </a:rPr>
                        <a:t> </a:t>
                      </a:r>
                      <a:endParaRPr lang="en-US" sz="2000" i="0" kern="1200" dirty="0">
                        <a:solidFill>
                          <a:schemeClr val="tx1"/>
                        </a:solidFill>
                        <a:effectLst/>
                        <a:latin typeface="+mn-lt"/>
                        <a:ea typeface="+mn-ea"/>
                        <a:cs typeface="+mn-cs"/>
                      </a:endParaRPr>
                    </a:p>
                    <a:p>
                      <a:pPr marL="0" marR="0" algn="l">
                        <a:lnSpc>
                          <a:spcPct val="115000"/>
                        </a:lnSpc>
                        <a:spcBef>
                          <a:spcPts val="0"/>
                        </a:spcBef>
                        <a:spcAft>
                          <a:spcPts val="1000"/>
                        </a:spcAft>
                      </a:pPr>
                      <a:r>
                        <a:rPr lang="en-US" sz="2000" dirty="0">
                          <a:effectLst/>
                          <a:latin typeface="+mn-lt"/>
                          <a:ea typeface="Times New Roman"/>
                          <a:cs typeface="Times New Roman"/>
                          <a:sym typeface="Wingdings"/>
                        </a:rPr>
                        <a:t></a:t>
                      </a:r>
                      <a:r>
                        <a:rPr lang="en-US" sz="2000" u="sng" kern="1200" dirty="0">
                          <a:solidFill>
                            <a:schemeClr val="tx1"/>
                          </a:solidFill>
                          <a:effectLst/>
                          <a:latin typeface="+mn-lt"/>
                          <a:ea typeface="+mn-ea"/>
                          <a:cs typeface="+mn-cs"/>
                          <a:hlinkClick r:id="rId12"/>
                        </a:rPr>
                        <a:t>SAMHSA TIP</a:t>
                      </a:r>
                      <a:r>
                        <a:rPr lang="en-US" sz="2000" u="sng" kern="1200" baseline="0" dirty="0">
                          <a:solidFill>
                            <a:schemeClr val="tx1"/>
                          </a:solidFill>
                          <a:effectLst/>
                          <a:latin typeface="+mn-lt"/>
                          <a:ea typeface="+mn-ea"/>
                          <a:cs typeface="+mn-cs"/>
                          <a:hlinkClick r:id="rId12"/>
                        </a:rPr>
                        <a:t> - </a:t>
                      </a:r>
                      <a:r>
                        <a:rPr lang="en-US" sz="2000" u="sng" kern="1200" dirty="0">
                          <a:solidFill>
                            <a:schemeClr val="tx1"/>
                          </a:solidFill>
                          <a:effectLst/>
                          <a:latin typeface="+mn-lt"/>
                          <a:ea typeface="+mn-ea"/>
                          <a:cs typeface="+mn-cs"/>
                          <a:hlinkClick r:id="rId12"/>
                        </a:rPr>
                        <a:t>Managing Chronic Pain in Adults w/or in Recovery from SUDs</a:t>
                      </a:r>
                      <a:endParaRPr lang="en-US" sz="2000" u="sng" kern="1200" dirty="0">
                        <a:solidFill>
                          <a:schemeClr val="tx1"/>
                        </a:solidFill>
                        <a:effectLst/>
                        <a:latin typeface="+mn-lt"/>
                        <a:ea typeface="+mn-ea"/>
                        <a:cs typeface="+mn-cs"/>
                      </a:endParaRPr>
                    </a:p>
                    <a:p>
                      <a:pPr marL="0" marR="0" algn="l">
                        <a:lnSpc>
                          <a:spcPct val="115000"/>
                        </a:lnSpc>
                        <a:spcBef>
                          <a:spcPts val="0"/>
                        </a:spcBef>
                        <a:spcAft>
                          <a:spcPts val="1000"/>
                        </a:spcAft>
                      </a:pPr>
                      <a:r>
                        <a:rPr lang="en-US" sz="2000" dirty="0">
                          <a:effectLst/>
                          <a:latin typeface="+mn-lt"/>
                          <a:ea typeface="Times New Roman"/>
                          <a:cs typeface="Times New Roman"/>
                          <a:sym typeface="Wingdings"/>
                        </a:rPr>
                        <a:t></a:t>
                      </a:r>
                      <a:r>
                        <a:rPr lang="en-US" sz="2000" u="sng" kern="1200" dirty="0">
                          <a:solidFill>
                            <a:schemeClr val="tx1"/>
                          </a:solidFill>
                          <a:effectLst/>
                          <a:latin typeface="+mn-lt"/>
                          <a:ea typeface="+mn-ea"/>
                          <a:cs typeface="+mn-cs"/>
                          <a:hlinkClick r:id="rId13"/>
                        </a:rPr>
                        <a:t>When</a:t>
                      </a:r>
                      <a:r>
                        <a:rPr lang="en-US" sz="2000" u="sng" kern="1200" baseline="0" dirty="0">
                          <a:solidFill>
                            <a:schemeClr val="tx1"/>
                          </a:solidFill>
                          <a:effectLst/>
                          <a:latin typeface="+mn-lt"/>
                          <a:ea typeface="+mn-ea"/>
                          <a:cs typeface="+mn-cs"/>
                          <a:hlinkClick r:id="rId13"/>
                        </a:rPr>
                        <a:t> the Seconds Count - \ </a:t>
                      </a:r>
                      <a:r>
                        <a:rPr lang="en-US" sz="2000" kern="1200" dirty="0">
                          <a:solidFill>
                            <a:schemeClr val="tx1"/>
                          </a:solidFill>
                          <a:effectLst/>
                          <a:latin typeface="+mn-lt"/>
                          <a:ea typeface="+mn-ea"/>
                          <a:cs typeface="+mn-cs"/>
                          <a:hlinkClick r:id="rId13"/>
                        </a:rPr>
                        <a:t>American Society of Anesthesiologists/ONDCP </a:t>
                      </a:r>
                      <a:endParaRPr lang="en-US" sz="2000" kern="1200" dirty="0">
                        <a:solidFill>
                          <a:schemeClr val="tx1"/>
                        </a:solidFill>
                        <a:effectLst/>
                        <a:latin typeface="+mn-lt"/>
                        <a:ea typeface="+mn-ea"/>
                        <a:cs typeface="+mn-cs"/>
                      </a:endParaRPr>
                    </a:p>
                    <a:p>
                      <a:pPr marL="0" marR="0" algn="l">
                        <a:lnSpc>
                          <a:spcPct val="115000"/>
                        </a:lnSpc>
                        <a:spcBef>
                          <a:spcPts val="0"/>
                        </a:spcBef>
                        <a:spcAft>
                          <a:spcPts val="1000"/>
                        </a:spcAft>
                      </a:pPr>
                      <a:endParaRPr lang="en-US" sz="2000" dirty="0">
                        <a:effectLst/>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809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152400" y="79309"/>
            <a:ext cx="8839200" cy="1143000"/>
          </a:xfrm>
        </p:spPr>
        <p:txBody>
          <a:bodyPr>
            <a:normAutofit fontScale="90000"/>
          </a:bodyPr>
          <a:lstStyle/>
          <a:p>
            <a:r>
              <a:rPr lang="en-US" sz="3000" dirty="0">
                <a:solidFill>
                  <a:srgbClr val="006892"/>
                </a:solidFill>
                <a:latin typeface="Arial" pitchFamily="34" charset="0"/>
                <a:cs typeface="Arial" pitchFamily="34" charset="0"/>
              </a:rPr>
              <a:t>CDC: June 2017 – Opioid Overdose Leading Cause of Death for Americans Under 50 years of age</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p:cNvSpPr txBox="1">
            <a:spLocks noRot="1" noChangeArrowheads="1"/>
          </p:cNvSpPr>
          <p:nvPr/>
        </p:nvSpPr>
        <p:spPr>
          <a:xfrm>
            <a:off x="533400" y="1676400"/>
            <a:ext cx="81534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16" name="Rectangle 3"/>
          <p:cNvSpPr txBox="1">
            <a:spLocks noRot="1" noChangeArrowheads="1"/>
          </p:cNvSpPr>
          <p:nvPr/>
        </p:nvSpPr>
        <p:spPr>
          <a:xfrm>
            <a:off x="301625" y="1600200"/>
            <a:ext cx="854075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2000" dirty="0"/>
          </a:p>
        </p:txBody>
      </p:sp>
      <p:pic>
        <p:nvPicPr>
          <p:cNvPr id="4100" name="Picture 4" descr="https://www.cdc.gov/nchs/data/factsheets/factsheet_drugpoisoning_fig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371600"/>
            <a:ext cx="3352799" cy="2514599"/>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https://www.cdc.gov/nchs/data/factsheets/factsheet_drugpoisoning_fig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362200"/>
            <a:ext cx="4921244" cy="3697711"/>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3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349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3343079-F958-469C-9DBA-49AE8EFAB56C}"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6/21/2017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349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5EBB63-6C47-4304-A44E-B4F47603A08E}" type="slidenum">
              <a:rPr lang="en-US" altLang="en-US" sz="1200" smtClean="0">
                <a:solidFill>
                  <a:srgbClr val="FFFFFF"/>
                </a:solidFill>
                <a:latin typeface="Arial" panose="020B0604020202020204" pitchFamily="34" charset="0"/>
              </a:rPr>
              <a:pPr>
                <a:spcBef>
                  <a:spcPct val="0"/>
                </a:spcBef>
                <a:buFontTx/>
                <a:buNone/>
              </a:pPr>
              <a:t>22</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Content Placeholder 2"/>
          <p:cNvSpPr txBox="1">
            <a:spLocks/>
          </p:cNvSpPr>
          <p:nvPr/>
        </p:nvSpPr>
        <p:spPr bwMode="auto">
          <a:xfrm>
            <a:off x="457200" y="12954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Type your question in the Q&amp;A box </a:t>
            </a:r>
            <a:br>
              <a:rPr lang="en-US" dirty="0"/>
            </a:br>
            <a:r>
              <a:rPr lang="en-US" dirty="0"/>
              <a:t>on your computer screen</a:t>
            </a:r>
          </a:p>
          <a:p>
            <a:pPr marL="0" indent="0">
              <a:buFont typeface="Arial" panose="020B0604020202020204" pitchFamily="34" charset="0"/>
              <a:buNone/>
              <a:defRPr/>
            </a:pPr>
            <a:endParaRPr lang="en-US" sz="2800" dirty="0"/>
          </a:p>
          <a:p>
            <a:pPr marL="0" indent="0" algn="ctr">
              <a:spcBef>
                <a:spcPts val="600"/>
              </a:spcBef>
              <a:spcAft>
                <a:spcPts val="1200"/>
              </a:spcAft>
              <a:buFont typeface="Arial" panose="020B0604020202020204" pitchFamily="34" charset="0"/>
              <a:buNone/>
              <a:defRPr/>
            </a:pPr>
            <a:endParaRPr lang="en-US" sz="4400" dirty="0">
              <a:latin typeface="+mj-lt"/>
            </a:endParaRPr>
          </a:p>
          <a:p>
            <a:pPr marL="0" indent="0" algn="ctr">
              <a:spcBef>
                <a:spcPts val="600"/>
              </a:spcBef>
              <a:spcAft>
                <a:spcPts val="1200"/>
              </a:spcAft>
              <a:buFont typeface="Arial" panose="020B0604020202020204" pitchFamily="34" charset="0"/>
              <a:buNone/>
              <a:defRPr/>
            </a:pPr>
            <a:endParaRPr lang="en-US" sz="4400" dirty="0">
              <a:latin typeface="+mj-lt"/>
            </a:endParaRPr>
          </a:p>
          <a:p>
            <a:pPr marL="0" indent="0" algn="ctr">
              <a:spcBef>
                <a:spcPts val="600"/>
              </a:spcBef>
              <a:spcAft>
                <a:spcPts val="1200"/>
              </a:spcAft>
              <a:buFont typeface="Arial" panose="020B0604020202020204" pitchFamily="34" charset="0"/>
              <a:buNone/>
              <a:defRPr/>
            </a:pPr>
            <a:endParaRPr lang="en-US" sz="4400" dirty="0">
              <a:latin typeface="+mj-lt"/>
            </a:endParaRPr>
          </a:p>
          <a:p>
            <a:pPr marL="0" indent="0" algn="ctr">
              <a:spcBef>
                <a:spcPts val="600"/>
              </a:spcBef>
              <a:spcAft>
                <a:spcPts val="1200"/>
              </a:spcAft>
              <a:buFont typeface="Arial" panose="020B0604020202020204" pitchFamily="34" charset="0"/>
              <a:buNone/>
              <a:defRPr/>
            </a:pPr>
            <a:endParaRPr lang="en-US" sz="3300" dirty="0">
              <a:latin typeface="+mj-lt"/>
            </a:endParaRPr>
          </a:p>
          <a:p>
            <a:pPr marL="0" indent="0" algn="ctr">
              <a:spcBef>
                <a:spcPts val="600"/>
              </a:spcBef>
              <a:spcAft>
                <a:spcPts val="1200"/>
              </a:spcAft>
              <a:buFont typeface="Arial" panose="020B0604020202020204" pitchFamily="34" charset="0"/>
              <a:buNone/>
              <a:defRPr/>
            </a:pPr>
            <a:r>
              <a:rPr lang="en-US" sz="3300" dirty="0">
                <a:latin typeface="+mj-lt"/>
              </a:rPr>
              <a:t>Speaker Contact Info</a:t>
            </a:r>
          </a:p>
          <a:p>
            <a:pPr marL="0" indent="0" algn="ctr">
              <a:buFont typeface="Arial" panose="020B0604020202020204" pitchFamily="34" charset="0"/>
              <a:buNone/>
              <a:defRPr/>
            </a:pPr>
            <a:endParaRPr lang="en-US" sz="2800" dirty="0"/>
          </a:p>
          <a:p>
            <a:pPr marL="0" indent="0" algn="ctr">
              <a:buFont typeface="Arial" panose="020B0604020202020204" pitchFamily="34" charset="0"/>
              <a:buNone/>
              <a:defRPr/>
            </a:pPr>
            <a:r>
              <a:rPr lang="en-US" sz="3800" dirty="0"/>
              <a:t>Niki Miller</a:t>
            </a:r>
          </a:p>
          <a:p>
            <a:pPr marL="0" indent="0" algn="ctr">
              <a:buFont typeface="Arial" panose="020B0604020202020204" pitchFamily="34" charset="0"/>
              <a:buNone/>
              <a:defRPr/>
            </a:pPr>
            <a:r>
              <a:rPr lang="en-US" sz="3800" dirty="0"/>
              <a:t>Nmiller@ahpnet.com</a:t>
            </a:r>
          </a:p>
          <a:p>
            <a:pPr marL="0" indent="0" algn="ctr">
              <a:buFont typeface="Arial" panose="020B0604020202020204" pitchFamily="34" charset="0"/>
              <a:buNone/>
              <a:defRPr/>
            </a:pPr>
            <a:endParaRPr lang="en-US" sz="2800" dirty="0"/>
          </a:p>
        </p:txBody>
      </p:sp>
      <p:pic>
        <p:nvPicPr>
          <p:cNvPr id="9" name="Picture 2">
            <a:extLst>
              <a:ext uri="{FF2B5EF4-FFF2-40B4-BE49-F238E27FC236}">
                <a16:creationId xmlns:a16="http://schemas.microsoft.com/office/drawing/2014/main" id="{61568381-C8FF-4317-98A8-31E588B29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216" y="2209800"/>
            <a:ext cx="1633567" cy="196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94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Always Happy to Hear From You</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304800" y="1524000"/>
            <a:ext cx="8534400" cy="4209146"/>
          </a:xfrm>
        </p:spPr>
        <p:txBody>
          <a:bodyPr>
            <a:noAutofit/>
          </a:bodyPr>
          <a:lstStyle/>
          <a:p>
            <a:pPr marL="0" lvl="0" indent="0">
              <a:buClr>
                <a:srgbClr val="BE854C"/>
              </a:buClr>
              <a:buSzPct val="65000"/>
              <a:buNone/>
            </a:pPr>
            <a:r>
              <a:rPr lang="en-US" sz="2800" b="1" dirty="0"/>
              <a:t>Thank you all for the great work you do!</a:t>
            </a:r>
          </a:p>
          <a:p>
            <a:pPr marL="0" lvl="0" indent="0">
              <a:buClr>
                <a:srgbClr val="BE854C"/>
              </a:buClr>
              <a:buSzPct val="65000"/>
              <a:buNone/>
            </a:pPr>
            <a:endParaRPr lang="en-US" sz="1600" dirty="0"/>
          </a:p>
          <a:p>
            <a:pPr marL="0" lvl="0" indent="0">
              <a:buClr>
                <a:srgbClr val="BE854C"/>
              </a:buClr>
              <a:buSzPct val="65000"/>
              <a:buNone/>
            </a:pPr>
            <a:r>
              <a:rPr lang="en-US" sz="2400" dirty="0"/>
              <a:t>We know your job is not easy, but we aim to make it a bit easier &amp; are always happy to hear how we can do so…</a:t>
            </a:r>
          </a:p>
          <a:p>
            <a:pPr marL="0" lvl="0" indent="0">
              <a:buClr>
                <a:srgbClr val="BE854C"/>
              </a:buClr>
              <a:buSzPct val="65000"/>
              <a:buNone/>
            </a:pPr>
            <a:endParaRPr lang="en-US" sz="800" dirty="0"/>
          </a:p>
          <a:p>
            <a:pPr marL="0" lvl="0" indent="0">
              <a:buClr>
                <a:srgbClr val="BE854C"/>
              </a:buClr>
              <a:buSzPct val="65000"/>
              <a:buNone/>
            </a:pPr>
            <a:r>
              <a:rPr lang="en-US" sz="2400" dirty="0"/>
              <a:t>Contact me anytime with inquiries about the topics we have covered: Nmiller@ahpnet.com</a:t>
            </a:r>
          </a:p>
          <a:p>
            <a:pPr marL="0" lvl="0" indent="0">
              <a:buClr>
                <a:srgbClr val="BE854C"/>
              </a:buClr>
              <a:buSzPct val="65000"/>
              <a:buNone/>
            </a:pPr>
            <a:endParaRPr lang="en-US" sz="2400" dirty="0"/>
          </a:p>
          <a:p>
            <a:pPr marL="0" indent="0">
              <a:buClr>
                <a:srgbClr val="BE854C"/>
              </a:buClr>
              <a:buSzPct val="65000"/>
              <a:buNone/>
            </a:pPr>
            <a:r>
              <a:rPr lang="en-US" sz="2400" dirty="0"/>
              <a:t>Also appreciate hearing about your experiences &amp; innovations…</a:t>
            </a:r>
          </a:p>
          <a:p>
            <a:pPr marL="0" lvl="0" indent="0">
              <a:buClr>
                <a:srgbClr val="BE854C"/>
              </a:buClr>
              <a:buSzPct val="65000"/>
              <a:buNone/>
            </a:pPr>
            <a:endParaRPr lang="en-US" sz="1600" dirty="0"/>
          </a:p>
          <a:p>
            <a:pPr marL="0" lvl="0" indent="0" algn="ctr">
              <a:buClr>
                <a:srgbClr val="BE854C"/>
              </a:buClr>
              <a:buSzPct val="65000"/>
              <a:buNone/>
            </a:pPr>
            <a:r>
              <a:rPr lang="en-US" sz="2400" b="1" dirty="0"/>
              <a:t>Thank you for your participation …</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6/21/2017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7751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Certificate of Attendance</a:t>
            </a:r>
          </a:p>
        </p:txBody>
      </p:sp>
      <p:pic>
        <p:nvPicPr>
          <p:cNvPr id="6758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6353D04-C37E-4568-8841-B57F2D1DC1D7}"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6/21/2017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758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D48691-3EA0-4569-A863-4261594A9411}" type="slidenum">
              <a:rPr lang="en-US" altLang="en-US" sz="1200" smtClean="0">
                <a:solidFill>
                  <a:srgbClr val="FFFFFF"/>
                </a:solidFill>
                <a:latin typeface="Arial" panose="020B0604020202020204" pitchFamily="34" charset="0"/>
              </a:rPr>
              <a:pPr>
                <a:spcBef>
                  <a:spcPct val="0"/>
                </a:spcBef>
                <a:buFontTx/>
                <a:buNone/>
              </a:pPr>
              <a:t>24</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7592" name="Content Placeholder 2"/>
          <p:cNvSpPr>
            <a:spLocks noGrp="1"/>
          </p:cNvSpPr>
          <p:nvPr>
            <p:ph idx="1"/>
          </p:nvPr>
        </p:nvSpPr>
        <p:spPr/>
        <p:txBody>
          <a:bodyPr/>
          <a:lstStyle/>
          <a:p>
            <a:pPr marL="0" indent="0">
              <a:buFont typeface="Arial" panose="020B0604020202020204" pitchFamily="34" charset="0"/>
              <a:buNone/>
            </a:pPr>
            <a:r>
              <a:rPr lang="en-US" altLang="en-US"/>
              <a:t>Download now! </a:t>
            </a:r>
          </a:p>
        </p:txBody>
      </p:sp>
      <p:pic>
        <p:nvPicPr>
          <p:cNvPr id="6759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2438400"/>
            <a:ext cx="5673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59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963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82071BBE-7FEA-44B0-9DD2-02C3A58A331E}"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6/21/2017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963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EFC315-BDE0-4520-BFBC-AC5409C4EDF7}" type="slidenum">
              <a:rPr lang="en-US" altLang="en-US" sz="1200" smtClean="0">
                <a:solidFill>
                  <a:srgbClr val="FFFFFF"/>
                </a:solidFill>
                <a:latin typeface="Arial" panose="020B0604020202020204" pitchFamily="34" charset="0"/>
              </a:rPr>
              <a:pPr>
                <a:spcBef>
                  <a:spcPct val="0"/>
                </a:spcBef>
                <a:buFontTx/>
                <a:buNone/>
              </a:pPr>
              <a:t>25</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Content Placeholder 2"/>
          <p:cNvSpPr>
            <a:spLocks noGrp="1"/>
          </p:cNvSpPr>
          <p:nvPr>
            <p:ph idx="1"/>
          </p:nvPr>
        </p:nvSpPr>
        <p:spPr>
          <a:xfrm>
            <a:off x="457200" y="1525588"/>
            <a:ext cx="8513763" cy="4600575"/>
          </a:xfrm>
        </p:spPr>
        <p:txBody>
          <a:bodyPr/>
          <a:lstStyle/>
          <a:p>
            <a:pPr>
              <a:spcBef>
                <a:spcPts val="600"/>
              </a:spcBef>
              <a:defRPr/>
            </a:pPr>
            <a:r>
              <a:rPr lang="en-US" dirty="0"/>
              <a:t>1 NAADAC CEH</a:t>
            </a:r>
          </a:p>
          <a:p>
            <a:pPr>
              <a:spcBef>
                <a:spcPts val="600"/>
              </a:spcBef>
              <a:defRPr/>
            </a:pPr>
            <a:r>
              <a:rPr lang="en-US" dirty="0"/>
              <a:t>Pass 10-question quiz with 7 correct answers</a:t>
            </a:r>
          </a:p>
          <a:p>
            <a:pPr>
              <a:spcBef>
                <a:spcPts val="600"/>
              </a:spcBef>
              <a:defRPr/>
            </a:pPr>
            <a:r>
              <a:rPr lang="en-US" dirty="0"/>
              <a:t>Receive certificate immediately</a:t>
            </a:r>
          </a:p>
          <a:p>
            <a:pPr marL="0" indent="0">
              <a:buFont typeface="Arial" panose="020B0604020202020204" pitchFamily="34" charset="0"/>
              <a:buNone/>
              <a:defRPr/>
            </a:pPr>
            <a:endParaRPr lang="en-US" dirty="0"/>
          </a:p>
        </p:txBody>
      </p:sp>
      <p:pic>
        <p:nvPicPr>
          <p:cNvPr id="696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11525"/>
            <a:ext cx="470376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19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3600">
                <a:solidFill>
                  <a:srgbClr val="006C92"/>
                </a:solidFill>
              </a:rPr>
              <a:t>RSAT Technical Assistance and Training Center</a:t>
            </a:r>
            <a:endParaRPr lang="en-US" sz="3600" dirty="0">
              <a:solidFill>
                <a:srgbClr val="006C9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524000"/>
            <a:ext cx="8229600" cy="4209146"/>
          </a:xfrm>
        </p:spPr>
        <p:txBody>
          <a:bodyPr>
            <a:noAutofit/>
          </a:bodyPr>
          <a:lstStyle/>
          <a:p>
            <a:pPr marL="0" lvl="0" indent="0" algn="ctr">
              <a:buClr>
                <a:srgbClr val="BE854C"/>
              </a:buClr>
              <a:buSzPct val="65000"/>
              <a:buNone/>
            </a:pPr>
            <a:endParaRPr lang="en-US" i="1" dirty="0"/>
          </a:p>
          <a:p>
            <a:pPr marL="0" lvl="0" indent="0" algn="ctr">
              <a:buClr>
                <a:srgbClr val="BE854C"/>
              </a:buClr>
              <a:buSzPct val="65000"/>
              <a:buNone/>
            </a:pPr>
            <a:r>
              <a:rPr lang="en-US" i="1" dirty="0"/>
              <a:t>For more information on RSAT training and technical assistance visit: </a:t>
            </a:r>
          </a:p>
          <a:p>
            <a:pPr marL="0" lvl="0" indent="0" algn="ctr">
              <a:buClr>
                <a:srgbClr val="BE854C"/>
              </a:buClr>
              <a:buSzPct val="65000"/>
              <a:buNone/>
            </a:pPr>
            <a:r>
              <a:rPr lang="en-US" i="1" dirty="0"/>
              <a:t>http://www.rsat-tta.com/Home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a:t>or email Stephen Keller, RSAT TA Coordinator at </a:t>
            </a:r>
          </a:p>
          <a:p>
            <a:pPr marL="0" lvl="0" indent="0" algn="ctr">
              <a:buClr>
                <a:srgbClr val="BE854C"/>
              </a:buClr>
              <a:buSzPct val="65000"/>
              <a:buNone/>
            </a:pPr>
            <a:r>
              <a:rPr lang="en-US" i="1" dirty="0"/>
              <a:t>skeller@ahpnet.com</a:t>
            </a:r>
          </a:p>
          <a:p>
            <a:pPr lvl="0">
              <a:buClr>
                <a:srgbClr val="BE854C"/>
              </a:buClr>
              <a:buSzPct val="65000"/>
              <a:buFont typeface="Arial" pitchFamily="34" charset="0"/>
              <a:buChar char="►"/>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6/21/2017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574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Communication</a:t>
            </a:r>
          </a:p>
        </p:txBody>
      </p:sp>
      <p:sp>
        <p:nvSpPr>
          <p:cNvPr id="7173"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EABC690-E2D4-4DF0-BFEC-6220F53907D6}"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6/21/2017</a:t>
            </a:fld>
            <a:endParaRPr lang="en-US" altLang="en-US" sz="1200">
              <a:solidFill>
                <a:schemeClr val="bg1"/>
              </a:solidFill>
              <a:latin typeface="Arial" panose="020B0604020202020204" pitchFamily="34" charset="0"/>
              <a:cs typeface="Arial" panose="020B0604020202020204" pitchFamily="34" charset="0"/>
            </a:endParaRPr>
          </a:p>
        </p:txBody>
      </p:sp>
      <p:sp>
        <p:nvSpPr>
          <p:cNvPr id="717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AB399-A9CC-4746-8D08-1CE47B2AF5D2}" type="slidenum">
              <a:rPr lang="en-US" altLang="en-US" sz="1200" smtClean="0">
                <a:solidFill>
                  <a:schemeClr val="bg1"/>
                </a:solidFill>
                <a:latin typeface="Arial" panose="020B0604020202020204" pitchFamily="34" charset="0"/>
              </a:rPr>
              <a:pPr>
                <a:spcBef>
                  <a:spcPct val="0"/>
                </a:spcBef>
                <a:buFontTx/>
                <a:buNone/>
              </a:pPr>
              <a:t>3</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7" name="Content Placeholder 4"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7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914400"/>
          </a:xfrm>
        </p:spPr>
        <p:txBody>
          <a:bodyPr>
            <a:noAutofit/>
          </a:bodyPr>
          <a:lstStyle/>
          <a:p>
            <a:pPr>
              <a:defRPr/>
            </a:pPr>
            <a:br>
              <a:rPr lang="en-US" sz="2800" b="1" dirty="0">
                <a:solidFill>
                  <a:srgbClr val="002060"/>
                </a:solidFill>
                <a:ea typeface="+mn-ea"/>
                <a:cs typeface="+mn-cs"/>
              </a:rPr>
            </a:br>
            <a:endParaRPr lang="en-US" sz="2800" b="1" dirty="0">
              <a:solidFill>
                <a:srgbClr val="002060"/>
              </a:solidFill>
              <a:cs typeface="Arial" pitchFamily="34" charset="0"/>
            </a:endParaRPr>
          </a:p>
        </p:txBody>
      </p:sp>
      <p:sp>
        <p:nvSpPr>
          <p:cNvPr id="3" name="Content Placeholder 2"/>
          <p:cNvSpPr>
            <a:spLocks noGrp="1"/>
          </p:cNvSpPr>
          <p:nvPr>
            <p:ph idx="1"/>
          </p:nvPr>
        </p:nvSpPr>
        <p:spPr>
          <a:xfrm>
            <a:off x="76200" y="1524000"/>
            <a:ext cx="8991600" cy="4876800"/>
          </a:xfrm>
        </p:spPr>
        <p:txBody>
          <a:bodyPr>
            <a:noAutofit/>
          </a:bodyPr>
          <a:lstStyle/>
          <a:p>
            <a:pPr marL="0" lvl="1" indent="0" algn="ctr">
              <a:spcBef>
                <a:spcPts val="1200"/>
              </a:spcBef>
              <a:buClr>
                <a:srgbClr val="BE854C"/>
              </a:buClr>
              <a:buSzPct val="65000"/>
              <a:buNone/>
              <a:defRPr/>
            </a:pPr>
            <a:br>
              <a:rPr lang="en-US" sz="2000" b="1" dirty="0">
                <a:solidFill>
                  <a:srgbClr val="006892"/>
                </a:solidFill>
                <a:latin typeface="Arial" pitchFamily="34" charset="0"/>
                <a:cs typeface="Arial" pitchFamily="34" charset="0"/>
              </a:rPr>
            </a:br>
            <a:r>
              <a:rPr lang="en-US" sz="2000" b="1" dirty="0">
                <a:solidFill>
                  <a:srgbClr val="006892"/>
                </a:solidFill>
                <a:latin typeface="Arial" pitchFamily="34" charset="0"/>
                <a:cs typeface="Arial" pitchFamily="34" charset="0"/>
              </a:rPr>
              <a:t>RSAT Webinar on the Opioid Crisis</a:t>
            </a:r>
            <a:br>
              <a:rPr lang="en-US" sz="2000" b="1" dirty="0">
                <a:solidFill>
                  <a:srgbClr val="006892"/>
                </a:solidFill>
                <a:latin typeface="Arial" pitchFamily="34" charset="0"/>
                <a:cs typeface="Arial" pitchFamily="34" charset="0"/>
              </a:rPr>
            </a:br>
            <a:r>
              <a:rPr lang="en-US" sz="2000" b="1" dirty="0">
                <a:solidFill>
                  <a:srgbClr val="006892"/>
                </a:solidFill>
                <a:latin typeface="Arial" pitchFamily="34" charset="0"/>
                <a:cs typeface="Arial" pitchFamily="34" charset="0"/>
              </a:rPr>
              <a:t> </a:t>
            </a:r>
            <a:br>
              <a:rPr lang="en-US" sz="3200" b="1" dirty="0">
                <a:solidFill>
                  <a:srgbClr val="006892"/>
                </a:solidFill>
                <a:latin typeface="Arial" pitchFamily="34" charset="0"/>
                <a:cs typeface="Arial" pitchFamily="34" charset="0"/>
              </a:rPr>
            </a:br>
            <a:r>
              <a:rPr lang="en-US" sz="3200" b="1" dirty="0">
                <a:solidFill>
                  <a:srgbClr val="006892"/>
                </a:solidFill>
                <a:latin typeface="Arial" pitchFamily="34" charset="0"/>
                <a:cs typeface="Arial" pitchFamily="34" charset="0"/>
              </a:rPr>
              <a:t>Anatomy of an Epidemic:   </a:t>
            </a:r>
            <a:br>
              <a:rPr lang="en-US" sz="3200" b="1" dirty="0">
                <a:solidFill>
                  <a:srgbClr val="006892"/>
                </a:solidFill>
                <a:latin typeface="Arial" pitchFamily="34" charset="0"/>
                <a:cs typeface="Arial" pitchFamily="34" charset="0"/>
              </a:rPr>
            </a:br>
            <a:r>
              <a:rPr lang="en-US" sz="3200" b="1" dirty="0">
                <a:solidFill>
                  <a:srgbClr val="006892"/>
                </a:solidFill>
                <a:latin typeface="Arial" pitchFamily="34" charset="0"/>
                <a:cs typeface="Arial" pitchFamily="34" charset="0"/>
              </a:rPr>
              <a:t>   How did we get here? </a:t>
            </a: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r>
              <a:rPr lang="en-US" sz="1800" b="1" dirty="0"/>
              <a:t>Moderator</a:t>
            </a:r>
          </a:p>
          <a:p>
            <a:pPr marL="0" indent="0" algn="ctr">
              <a:buNone/>
            </a:pPr>
            <a:r>
              <a:rPr lang="en-US" sz="1800" b="1" dirty="0"/>
              <a:t>Stephen Keller</a:t>
            </a:r>
          </a:p>
          <a:p>
            <a:pPr marL="0" indent="0" algn="ctr">
              <a:buNone/>
            </a:pPr>
            <a:r>
              <a:rPr lang="en-US" sz="1800" b="1" dirty="0"/>
              <a:t>Training/TA Coordinator, RSAT-TTA</a:t>
            </a:r>
          </a:p>
        </p:txBody>
      </p:sp>
      <p:sp>
        <p:nvSpPr>
          <p:cNvPr id="922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200">
                <a:solidFill>
                  <a:schemeClr val="bg1"/>
                </a:solidFill>
                <a:latin typeface="Arial" panose="020B0604020202020204" pitchFamily="34" charset="0"/>
                <a:cs typeface="Arial" panose="020B0604020202020204" pitchFamily="34" charset="0"/>
              </a:rPr>
              <a:t>March 15, 2017</a:t>
            </a:r>
          </a:p>
        </p:txBody>
      </p:sp>
      <p:sp>
        <p:nvSpPr>
          <p:cNvPr id="922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ADFD7F-66EE-4EA0-9FB0-9BA8679C60B1}" type="slidenum">
              <a:rPr lang="en-US" altLang="en-US" sz="1200" smtClean="0">
                <a:solidFill>
                  <a:schemeClr val="bg1"/>
                </a:solidFill>
                <a:latin typeface="Arial" panose="020B0604020202020204" pitchFamily="34" charset="0"/>
              </a:rPr>
              <a:pPr>
                <a:spcBef>
                  <a:spcPct val="0"/>
                </a:spcBef>
                <a:buFontTx/>
                <a:buNone/>
              </a:pPr>
              <a:t>4</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4485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
            <a:ext cx="9144000" cy="6949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fontScale="90000"/>
          </a:bodyPr>
          <a:lstStyle/>
          <a:p>
            <a:pPr algn="l"/>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Niki Miller, M.S., CPS</a:t>
            </a:r>
            <a:br>
              <a:rPr lang="en-US" sz="3600" dirty="0">
                <a:solidFill>
                  <a:schemeClr val="bg1"/>
                </a:solidFill>
                <a:latin typeface="Arial" pitchFamily="34" charset="0"/>
                <a:cs typeface="Arial" pitchFamily="34" charset="0"/>
              </a:rPr>
            </a:br>
            <a:r>
              <a:rPr lang="en-US" sz="2700" dirty="0">
                <a:solidFill>
                  <a:schemeClr val="bg1"/>
                </a:solidFill>
                <a:latin typeface="Arial" pitchFamily="34" charset="0"/>
                <a:cs typeface="Arial" pitchFamily="34" charset="0"/>
              </a:rPr>
              <a:t>NMiller@ahpnet.com</a:t>
            </a:r>
            <a:endParaRPr lang="en-US" sz="36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838200" y="3810000"/>
            <a:ext cx="6934200" cy="1752600"/>
          </a:xfrm>
        </p:spPr>
        <p:txBody>
          <a:bodyPr/>
          <a:lstStyle/>
          <a:p>
            <a:pPr algn="l"/>
            <a:r>
              <a:rPr lang="en-US" sz="2800" dirty="0">
                <a:solidFill>
                  <a:srgbClr val="E0C3A3"/>
                </a:solidFill>
              </a:rPr>
              <a:t>Advocates for Human Potential, Inc.</a:t>
            </a:r>
          </a:p>
          <a:p>
            <a:pPr algn="l"/>
            <a:r>
              <a:rPr lang="en-US" sz="2800" dirty="0">
                <a:solidFill>
                  <a:srgbClr val="E0C3A3"/>
                </a:solidFill>
              </a:rPr>
              <a:t>www.ahpnet.com</a:t>
            </a:r>
          </a:p>
          <a:p>
            <a:pPr algn="l"/>
            <a:endParaRPr lang="en-US" dirty="0">
              <a:solidFill>
                <a:srgbClr val="E0C3A3"/>
              </a:solidFill>
            </a:endParaRPr>
          </a:p>
        </p:txBody>
      </p:sp>
      <p:sp>
        <p:nvSpPr>
          <p:cNvPr id="4" name="Date Placeholder 3"/>
          <p:cNvSpPr>
            <a:spLocks noGrp="1"/>
          </p:cNvSpPr>
          <p:nvPr>
            <p:ph type="dt" sz="half" idx="10"/>
          </p:nvPr>
        </p:nvSpPr>
        <p:spPr/>
        <p:txBody>
          <a:bodyPr/>
          <a:lstStyle/>
          <a:p>
            <a:fld id="{82CDDF37-5BD3-4F17-BC7F-8515FF269729}"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cxnSp>
        <p:nvCxnSpPr>
          <p:cNvPr id="10" name="Straight Connector 9"/>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421966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4000" dirty="0">
                <a:solidFill>
                  <a:srgbClr val="006892"/>
                </a:solidFill>
                <a:latin typeface="Arial" pitchFamily="34" charset="0"/>
                <a:cs typeface="Arial" pitchFamily="34" charset="0"/>
              </a:rPr>
              <a:t>Purpose</a:t>
            </a:r>
          </a:p>
        </p:txBody>
      </p:sp>
      <p:sp>
        <p:nvSpPr>
          <p:cNvPr id="3" name="Content Placeholder 2"/>
          <p:cNvSpPr>
            <a:spLocks noGrp="1"/>
          </p:cNvSpPr>
          <p:nvPr>
            <p:ph idx="1"/>
          </p:nvPr>
        </p:nvSpPr>
        <p:spPr>
          <a:xfrm>
            <a:off x="457200" y="1734453"/>
            <a:ext cx="8229600" cy="4513947"/>
          </a:xfrm>
        </p:spPr>
        <p:txBody>
          <a:bodyPr>
            <a:normAutofit fontScale="77500" lnSpcReduction="20000"/>
          </a:bodyPr>
          <a:lstStyle/>
          <a:p>
            <a:pPr marL="0" indent="0">
              <a:buClr>
                <a:srgbClr val="BE854C"/>
              </a:buClr>
              <a:buSzPct val="65000"/>
              <a:buNone/>
            </a:pPr>
            <a:endParaRPr lang="en-US" dirty="0"/>
          </a:p>
          <a:p>
            <a:pPr marL="0" indent="0">
              <a:buClr>
                <a:srgbClr val="BE854C"/>
              </a:buClr>
              <a:buSzPct val="65000"/>
              <a:buNone/>
            </a:pPr>
            <a:r>
              <a:rPr lang="en-US" dirty="0"/>
              <a:t>To examine historical trends in U.S. opioid use, sentinel events, important regulations and recent trends in prescribing practices. To look at factors that contributed to the tragedy that continues to devastate communities and families, especially those involved with the justice system.</a:t>
            </a:r>
          </a:p>
          <a:p>
            <a:pPr marL="0" indent="0">
              <a:buClr>
                <a:srgbClr val="BE854C"/>
              </a:buClr>
              <a:buSzPct val="65000"/>
              <a:buNone/>
            </a:pPr>
            <a:endParaRPr lang="en-US" dirty="0"/>
          </a:p>
          <a:p>
            <a:pPr marL="0" indent="0">
              <a:buClr>
                <a:srgbClr val="BE854C"/>
              </a:buClr>
              <a:buSzPct val="65000"/>
              <a:buNone/>
            </a:pPr>
            <a:endParaRPr lang="en-US" dirty="0"/>
          </a:p>
          <a:p>
            <a:pPr marL="0" indent="0">
              <a:buClr>
                <a:srgbClr val="BE854C"/>
              </a:buClr>
              <a:buSzPct val="65000"/>
              <a:buNone/>
            </a:pPr>
            <a:r>
              <a:rPr lang="en-US" dirty="0"/>
              <a:t>Please feel free to ask questions. Misinformation and false assumptions about treatment and recovery are very common among people who use opioids, even those in recovery and also among service providers. </a:t>
            </a:r>
            <a:endParaRPr lang="en-US" dirty="0">
              <a:solidFill>
                <a:schemeClr val="tx1">
                  <a:lumMod val="85000"/>
                  <a:lumOff val="15000"/>
                </a:schemeClr>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Program Files\Microsoft Office\MEDIA\CAGCAT10\j029912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04800"/>
            <a:ext cx="1100137" cy="180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79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4000" dirty="0">
                <a:solidFill>
                  <a:srgbClr val="006892"/>
                </a:solidFill>
                <a:latin typeface="Arial" pitchFamily="34" charset="0"/>
                <a:cs typeface="Arial" pitchFamily="34" charset="0"/>
              </a:rPr>
              <a:t>Learning Objectives</a:t>
            </a:r>
          </a:p>
        </p:txBody>
      </p:sp>
      <p:sp>
        <p:nvSpPr>
          <p:cNvPr id="3" name="Content Placeholder 2"/>
          <p:cNvSpPr>
            <a:spLocks noGrp="1"/>
          </p:cNvSpPr>
          <p:nvPr>
            <p:ph idx="1"/>
          </p:nvPr>
        </p:nvSpPr>
        <p:spPr>
          <a:xfrm>
            <a:off x="457200" y="1600200"/>
            <a:ext cx="8229600" cy="4531427"/>
          </a:xfrm>
        </p:spPr>
        <p:txBody>
          <a:bodyPr>
            <a:normAutofit fontScale="70000" lnSpcReduction="20000"/>
          </a:bodyPr>
          <a:lstStyle/>
          <a:p>
            <a:pPr marL="0" lvl="0" indent="0">
              <a:spcAft>
                <a:spcPts val="1200"/>
              </a:spcAft>
              <a:buNone/>
            </a:pPr>
            <a:r>
              <a:rPr lang="en-US" sz="2600" b="1" dirty="0"/>
              <a:t>Participants will be able to</a:t>
            </a:r>
            <a:r>
              <a:rPr lang="en-US" dirty="0"/>
              <a:t>:</a:t>
            </a:r>
          </a:p>
          <a:p>
            <a:pPr lvl="0">
              <a:spcAft>
                <a:spcPts val="1200"/>
              </a:spcAft>
            </a:pPr>
            <a:r>
              <a:rPr lang="en-US" dirty="0"/>
              <a:t>Compare the current opioid epidemic to other periods of elevated opioid use in U.S. and name at least one unique characteristic of the current crisis;</a:t>
            </a:r>
          </a:p>
          <a:p>
            <a:pPr lvl="0">
              <a:spcAft>
                <a:spcPts val="1200"/>
              </a:spcAft>
            </a:pPr>
            <a:r>
              <a:rPr lang="en-US" dirty="0"/>
              <a:t>Identify two properties of pharmaceutical opioids that may put the user at higher risk for certain harms than some illicit opiates;</a:t>
            </a:r>
          </a:p>
          <a:p>
            <a:pPr lvl="0">
              <a:spcAft>
                <a:spcPts val="1200"/>
              </a:spcAft>
            </a:pPr>
            <a:r>
              <a:rPr lang="en-US" dirty="0"/>
              <a:t>Name the two different categories of medications approved for treating opioid use disorders and give an example of the advantages of each. </a:t>
            </a:r>
          </a:p>
          <a:p>
            <a:pPr lvl="0">
              <a:spcAft>
                <a:spcPts val="1200"/>
              </a:spcAft>
            </a:pPr>
            <a:r>
              <a:rPr lang="en-US" dirty="0"/>
              <a:t>List at least three factors that heighten the risk of opioid overdose fatality among individuals recently released from custody.</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9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1143000"/>
          </a:xfrm>
        </p:spPr>
        <p:txBody>
          <a:bodyPr/>
          <a:lstStyle/>
          <a:p>
            <a:r>
              <a:rPr lang="en-US" dirty="0">
                <a:solidFill>
                  <a:srgbClr val="006892"/>
                </a:solidFill>
                <a:latin typeface="Arial" pitchFamily="34" charset="0"/>
                <a:cs typeface="Arial" pitchFamily="34" charset="0"/>
              </a:rPr>
              <a:t>Help!</a:t>
            </a:r>
          </a:p>
        </p:txBody>
      </p:sp>
      <p:sp>
        <p:nvSpPr>
          <p:cNvPr id="3" name="Content Placeholder 2"/>
          <p:cNvSpPr>
            <a:spLocks noGrp="1"/>
          </p:cNvSpPr>
          <p:nvPr>
            <p:ph idx="1"/>
          </p:nvPr>
        </p:nvSpPr>
        <p:spPr>
          <a:xfrm>
            <a:off x="304800" y="1447800"/>
            <a:ext cx="8610600" cy="4209146"/>
          </a:xfrm>
        </p:spPr>
        <p:txBody>
          <a:bodyPr>
            <a:noAutofit/>
          </a:bodyPr>
          <a:lstStyle/>
          <a:p>
            <a:pPr marL="0" lvl="0" indent="0" algn="ctr">
              <a:buNone/>
            </a:pPr>
            <a:r>
              <a:rPr lang="en-US" sz="2400" dirty="0">
                <a:latin typeface="Arial" panose="020B0604020202020204" pitchFamily="34" charset="0"/>
                <a:cs typeface="Arial" panose="020B0604020202020204" pitchFamily="34" charset="0"/>
              </a:rPr>
              <a:t>An estimated one third of all individuals with an opioid use disorder pass through the criminal justice system each year.</a:t>
            </a:r>
          </a:p>
          <a:p>
            <a:pPr marL="0" indent="0">
              <a:buClr>
                <a:srgbClr val="BE854C"/>
              </a:buClr>
              <a:buSzPct val="65000"/>
              <a:buNone/>
            </a:pPr>
            <a:endParaRPr lang="en-US" sz="2400" dirty="0">
              <a:latin typeface="Arial"/>
              <a:ea typeface="Arial"/>
            </a:endParaRPr>
          </a:p>
          <a:p>
            <a:pPr marL="0" indent="0">
              <a:buClr>
                <a:srgbClr val="BE854C"/>
              </a:buClr>
              <a:buSzPct val="65000"/>
              <a:buNone/>
            </a:pPr>
            <a:endParaRPr lang="en-US" sz="2400" dirty="0">
              <a:latin typeface="Arial"/>
              <a:ea typeface="Arial"/>
            </a:endParaRPr>
          </a:p>
          <a:p>
            <a:pPr marL="0" indent="0">
              <a:buClr>
                <a:srgbClr val="BE854C"/>
              </a:buClr>
              <a:buSzPct val="65000"/>
              <a:buNone/>
            </a:pPr>
            <a:endParaRPr lang="en-US" sz="2400" dirty="0">
              <a:latin typeface="Arial"/>
              <a:ea typeface="Arial"/>
            </a:endParaRPr>
          </a:p>
          <a:p>
            <a:pPr marL="0" indent="0">
              <a:buClr>
                <a:srgbClr val="BE854C"/>
              </a:buClr>
              <a:buSzPct val="65000"/>
              <a:buNone/>
            </a:pPr>
            <a:endParaRPr lang="en-US" sz="2400" dirty="0">
              <a:latin typeface="Arial"/>
              <a:ea typeface="Arial"/>
            </a:endParaRPr>
          </a:p>
          <a:p>
            <a:pPr marL="0" indent="0">
              <a:buClr>
                <a:srgbClr val="BE854C"/>
              </a:buClr>
              <a:buSzPct val="65000"/>
              <a:buNone/>
            </a:pPr>
            <a:endParaRPr lang="en-US" sz="2400" dirty="0">
              <a:latin typeface="Arial"/>
              <a:ea typeface="Arial"/>
            </a:endParaRPr>
          </a:p>
          <a:p>
            <a:pPr marL="0" indent="0">
              <a:buClr>
                <a:srgbClr val="BE854C"/>
              </a:buClr>
              <a:buSzPct val="65000"/>
              <a:buNone/>
            </a:pPr>
            <a:endParaRPr lang="en-US" sz="2400" dirty="0">
              <a:latin typeface="Arial"/>
              <a:ea typeface="Arial"/>
            </a:endParaRPr>
          </a:p>
          <a:p>
            <a:pPr marL="0" indent="0" algn="ctr">
              <a:buClr>
                <a:srgbClr val="BE854C"/>
              </a:buClr>
              <a:buSzPct val="65000"/>
              <a:buNone/>
            </a:pPr>
            <a:r>
              <a:rPr lang="en-US" sz="2400" dirty="0">
                <a:latin typeface="Arial"/>
                <a:ea typeface="Arial"/>
              </a:rPr>
              <a:t>A NIDA survey of 50 criminal justice agencies reported rates of opioid use disorders as high as 50% </a:t>
            </a:r>
          </a:p>
          <a:p>
            <a:pPr marL="0" indent="0" algn="ctr">
              <a:buClr>
                <a:srgbClr val="BE854C"/>
              </a:buClr>
              <a:buSzPct val="65000"/>
              <a:buNone/>
            </a:pPr>
            <a:endParaRPr lang="en-US" sz="1200" baseline="30000" dirty="0"/>
          </a:p>
          <a:p>
            <a:pPr marL="0" indent="0" algn="ctr">
              <a:buClr>
                <a:srgbClr val="BE854C"/>
              </a:buClr>
              <a:buSzPct val="65000"/>
              <a:buNone/>
            </a:pPr>
            <a:endParaRPr lang="en-US" sz="1200" baseline="30000" dirty="0"/>
          </a:p>
          <a:p>
            <a:pPr marL="0" indent="0" algn="ctr">
              <a:buClr>
                <a:srgbClr val="BE854C"/>
              </a:buClr>
              <a:buSzPct val="65000"/>
              <a:buNone/>
            </a:pPr>
            <a:r>
              <a:rPr lang="en-US" sz="1200" baseline="30000" dirty="0" err="1"/>
              <a:t>Boutwell</a:t>
            </a:r>
            <a:r>
              <a:rPr lang="en-US" sz="1200" baseline="30000" dirty="0"/>
              <a:t> AE, </a:t>
            </a:r>
            <a:r>
              <a:rPr lang="en-US" sz="1200" baseline="30000" dirty="0" err="1"/>
              <a:t>Nijhawan</a:t>
            </a:r>
            <a:r>
              <a:rPr lang="en-US" sz="1200" baseline="30000" dirty="0"/>
              <a:t> A, </a:t>
            </a:r>
            <a:r>
              <a:rPr lang="en-US" sz="1200" baseline="30000" dirty="0" err="1"/>
              <a:t>Zaller</a:t>
            </a:r>
            <a:r>
              <a:rPr lang="en-US" sz="1200" baseline="30000" dirty="0"/>
              <a:t> N, Rich JD. Arrested on heroin: a national opportunity. J Opioid </a:t>
            </a:r>
            <a:r>
              <a:rPr lang="en-US" sz="1200" baseline="30000" dirty="0" err="1"/>
              <a:t>Manag</a:t>
            </a:r>
            <a:r>
              <a:rPr lang="en-US" sz="1200" baseline="30000" dirty="0"/>
              <a:t>. 2007;3:328–32. [</a:t>
            </a:r>
            <a:r>
              <a:rPr lang="en-US" sz="1200" u="sng" baseline="30000" dirty="0">
                <a:hlinkClick r:id="rId4"/>
              </a:rPr>
              <a:t>PubMed</a:t>
            </a:r>
            <a:r>
              <a:rPr lang="en-US" sz="1200" baseline="30000" dirty="0"/>
              <a:t>]</a:t>
            </a:r>
          </a:p>
          <a:p>
            <a:pPr marL="0" indent="0" algn="ctr">
              <a:buClr>
                <a:srgbClr val="BE854C"/>
              </a:buClr>
              <a:buSzPct val="65000"/>
              <a:buNone/>
            </a:pPr>
            <a:endParaRPr lang="en-US" sz="1200" dirty="0">
              <a:latin typeface="+mj-lt"/>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drug addict"/>
          <p:cNvPicPr>
            <a:picLocks noChangeAspect="1" noChangeArrowheads="1"/>
          </p:cNvPicPr>
          <p:nvPr/>
        </p:nvPicPr>
        <p:blipFill>
          <a:blip r:embed="rId5">
            <a:lum bright="-18000" contrast="-36000"/>
          </a:blip>
          <a:srcRect l="5000" r="5000"/>
          <a:stretch>
            <a:fillRect/>
          </a:stretch>
        </p:blipFill>
        <p:spPr bwMode="auto">
          <a:xfrm>
            <a:off x="3352800" y="2643908"/>
            <a:ext cx="2362200" cy="2004291"/>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66519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14400"/>
          </a:xfrm>
        </p:spPr>
        <p:txBody>
          <a:bodyPr>
            <a:normAutofit/>
          </a:bodyPr>
          <a:lstStyle/>
          <a:p>
            <a:r>
              <a:rPr lang="en-US" sz="4000" dirty="0">
                <a:solidFill>
                  <a:srgbClr val="006892"/>
                </a:solidFill>
                <a:latin typeface="Arial" pitchFamily="34" charset="0"/>
                <a:cs typeface="Arial" pitchFamily="34" charset="0"/>
              </a:rPr>
              <a:t>Opioid Fatality Trends </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6/21/2017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harpenSoften amount="24000"/>
                    </a14:imgEffect>
                  </a14:imgLayer>
                </a14:imgProps>
              </a:ext>
              <a:ext uri="{28A0092B-C50C-407E-A947-70E740481C1C}">
                <a14:useLocalDpi xmlns:a14="http://schemas.microsoft.com/office/drawing/2010/main" val="0"/>
              </a:ext>
            </a:extLst>
          </a:blip>
          <a:srcRect/>
          <a:stretch>
            <a:fillRect/>
          </a:stretch>
        </p:blipFill>
        <p:spPr bwMode="auto">
          <a:xfrm>
            <a:off x="533400" y="1409772"/>
            <a:ext cx="8153399" cy="46892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7624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24460</TotalTime>
  <Words>1205</Words>
  <Application>Microsoft Office PowerPoint</Application>
  <PresentationFormat>On-screen Show (4:3)</PresentationFormat>
  <Paragraphs>269</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Narrow</vt:lpstr>
      <vt:lpstr>Calibri</vt:lpstr>
      <vt:lpstr>Cambria</vt:lpstr>
      <vt:lpstr>Symbol</vt:lpstr>
      <vt:lpstr>Times New Roman</vt:lpstr>
      <vt:lpstr>Wingdings</vt:lpstr>
      <vt:lpstr>Office Theme</vt:lpstr>
      <vt:lpstr> RSAT Webinar on the Opioid Crisis   Anatomy of an Epidemic:       How did we get here?  </vt:lpstr>
      <vt:lpstr>Housekeeping: Functions</vt:lpstr>
      <vt:lpstr>Housekeeping: Communication</vt:lpstr>
      <vt:lpstr> </vt:lpstr>
      <vt:lpstr> Niki Miller, M.S., CPS NMiller@ahpnet.com</vt:lpstr>
      <vt:lpstr>Purpose</vt:lpstr>
      <vt:lpstr>Learning Objectives</vt:lpstr>
      <vt:lpstr>Help!</vt:lpstr>
      <vt:lpstr>Opioid Fatality Trends </vt:lpstr>
      <vt:lpstr>Timeline: Key Events </vt:lpstr>
      <vt:lpstr>  </vt:lpstr>
      <vt:lpstr> Extremely High-risk Group</vt:lpstr>
      <vt:lpstr>Facts About Methadone</vt:lpstr>
      <vt:lpstr>Buprenorphine: Blessing or Curse?</vt:lpstr>
      <vt:lpstr>Opioid Antagonist Therapy</vt:lpstr>
      <vt:lpstr>Decrease in Overdose Deaths w/   Approved Agonist Therapies </vt:lpstr>
      <vt:lpstr>Overdose Prevention Video</vt:lpstr>
      <vt:lpstr>Overdose: Prevention vs Emergency Measures</vt:lpstr>
      <vt:lpstr>Resources for RSAT Programs</vt:lpstr>
      <vt:lpstr>Other Resources</vt:lpstr>
      <vt:lpstr>CDC: June 2017 – Opioid Overdose Leading Cause of Death for Americans Under 50 years of age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285</cp:revision>
  <cp:lastPrinted>2017-06-21T17:18:03Z</cp:lastPrinted>
  <dcterms:created xsi:type="dcterms:W3CDTF">2006-08-16T00:00:00Z</dcterms:created>
  <dcterms:modified xsi:type="dcterms:W3CDTF">2017-06-21T17:55:19Z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