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handoutMasterIdLst>
    <p:handoutMasterId r:id="rId38"/>
  </p:handoutMasterIdLst>
  <p:sldIdLst>
    <p:sldId id="259" r:id="rId3"/>
    <p:sldId id="260" r:id="rId4"/>
    <p:sldId id="261" r:id="rId5"/>
    <p:sldId id="262" r:id="rId6"/>
    <p:sldId id="263" r:id="rId7"/>
    <p:sldId id="264" r:id="rId8"/>
    <p:sldId id="340" r:id="rId9"/>
    <p:sldId id="293" r:id="rId10"/>
    <p:sldId id="294" r:id="rId11"/>
    <p:sldId id="295" r:id="rId12"/>
    <p:sldId id="296" r:id="rId13"/>
    <p:sldId id="297" r:id="rId14"/>
    <p:sldId id="350" r:id="rId15"/>
    <p:sldId id="328" r:id="rId16"/>
    <p:sldId id="329" r:id="rId17"/>
    <p:sldId id="330" r:id="rId18"/>
    <p:sldId id="341" r:id="rId19"/>
    <p:sldId id="344" r:id="rId20"/>
    <p:sldId id="342" r:id="rId21"/>
    <p:sldId id="331" r:id="rId22"/>
    <p:sldId id="343" r:id="rId23"/>
    <p:sldId id="345" r:id="rId24"/>
    <p:sldId id="346" r:id="rId25"/>
    <p:sldId id="351" r:id="rId26"/>
    <p:sldId id="347" r:id="rId27"/>
    <p:sldId id="348" r:id="rId28"/>
    <p:sldId id="333" r:id="rId29"/>
    <p:sldId id="349" r:id="rId30"/>
    <p:sldId id="352" r:id="rId31"/>
    <p:sldId id="339" r:id="rId32"/>
    <p:sldId id="289" r:id="rId33"/>
    <p:sldId id="290" r:id="rId34"/>
    <p:sldId id="291" r:id="rId35"/>
    <p:sldId id="292" r:id="rId36"/>
  </p:sldIdLst>
  <p:sldSz cx="9144000" cy="6858000" type="screen4x3"/>
  <p:notesSz cx="7023100"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C3A3"/>
    <a:srgbClr val="006892"/>
    <a:srgbClr val="BE8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2503" autoAdjust="0"/>
  </p:normalViewPr>
  <p:slideViewPr>
    <p:cSldViewPr>
      <p:cViewPr>
        <p:scale>
          <a:sx n="100" d="100"/>
          <a:sy n="100" d="100"/>
        </p:scale>
        <p:origin x="1512"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665E7-EFFD-4D81-AF65-E82AB54B482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5DCB9EDA-E304-4878-8426-C7E962D7B2D5}"/>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975D2F6A-A542-4AF8-A8B1-276D6CC7E641}" type="datetimeFigureOut">
              <a:rPr lang="en-US" smtClean="0"/>
              <a:t>5/16/2018</a:t>
            </a:fld>
            <a:endParaRPr lang="en-US"/>
          </a:p>
        </p:txBody>
      </p:sp>
      <p:sp>
        <p:nvSpPr>
          <p:cNvPr id="4" name="Footer Placeholder 3">
            <a:extLst>
              <a:ext uri="{FF2B5EF4-FFF2-40B4-BE49-F238E27FC236}">
                <a16:creationId xmlns:a16="http://schemas.microsoft.com/office/drawing/2014/main" id="{623E02BC-3F0D-4FB4-A449-BECFCF5F60FB}"/>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CC0F17-C905-46D5-AB0D-EB1C462B80D4}"/>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FC1F383-63D8-45EC-B0B2-47691A105D7F}" type="slidenum">
              <a:rPr lang="en-US" smtClean="0"/>
              <a:t>‹#›</a:t>
            </a:fld>
            <a:endParaRPr lang="en-US"/>
          </a:p>
        </p:txBody>
      </p:sp>
    </p:spTree>
    <p:extLst>
      <p:ext uri="{BB962C8B-B14F-4D97-AF65-F5344CB8AC3E}">
        <p14:creationId xmlns:p14="http://schemas.microsoft.com/office/powerpoint/2010/main" val="159247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BE49785F-AEC9-4CAF-8147-E59A22856DC5}" type="datetimeFigureOut">
              <a:rPr lang="en-US" smtClean="0"/>
              <a:t>5/16/2018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4027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5772">
              <a:defRPr/>
            </a:pPr>
            <a:r>
              <a:rPr lang="en-US" dirty="0"/>
              <a:t>As it relates to having an active presence in the group, the facilitator is there to ensure safety, keep disruptions from taking over, act as eyes and ears for the Chair person with regard to inappropriate behavior and be an advisor on issues that may arise in a meeting. For example, a facilitator might be called on to explain what a recovery home is, or what is meant by going in to </a:t>
            </a:r>
            <a:r>
              <a:rPr lang="en-US" dirty="0" err="1"/>
              <a:t>detox</a:t>
            </a:r>
            <a:r>
              <a:rPr lang="en-US" dirty="0"/>
              <a:t>. facilitators should have a working knowledge of treatment, recovery processes, procedural matters that might impact an ex-offenders recovery efforts. We will talk more about the clinical underpinnings of that later in the manual.</a:t>
            </a:r>
          </a:p>
          <a:p>
            <a:pPr defTabSz="915772">
              <a:defRPr/>
            </a:pPr>
            <a:endParaRPr lang="en-US" dirty="0"/>
          </a:p>
          <a:p>
            <a:pPr defTabSz="915772">
              <a:defRPr/>
            </a:pPr>
            <a:r>
              <a:rPr lang="en-US" dirty="0"/>
              <a:t>As a rule facilitators do not run the meeting. However, in situations where a new group is forming it may be necessary for the facilitator to act as Chair and model the meeting process in order to get things going. This should not be for an extended period  of time, rather as soon as the Chair and Co-Chair are identified and trained, the facilitator should relinquish those duties to them.</a:t>
            </a:r>
          </a:p>
          <a:p>
            <a:pPr defTabSz="915772">
              <a:defRPr/>
            </a:pPr>
            <a:endParaRPr lang="en-US" dirty="0"/>
          </a:p>
          <a:p>
            <a:pPr defTabSz="915772">
              <a:defRPr/>
            </a:pPr>
            <a:r>
              <a:rPr lang="en-US" dirty="0"/>
              <a:t>As a Liaison to stakeholders for a meeting, the facilitator may have numerous obligations, but most likely it will be limited to facility management. Things like making sure the building is locked after the meeting is over and observing rules such as smoking only in designated areas. There will likely be some responsibility around maintaining attendance sheets for the meeting, verification of attendance and safekeeping of the documentation as needed. </a:t>
            </a:r>
          </a:p>
          <a:p>
            <a:pPr defTabSz="915772">
              <a:defRPr/>
            </a:pPr>
            <a:endParaRPr lang="en-US" dirty="0"/>
          </a:p>
          <a:p>
            <a:pPr defTabSz="915772">
              <a:defRPr/>
            </a:pPr>
            <a:r>
              <a:rPr lang="en-US" dirty="0"/>
              <a:t>Typically, a facilitator’s active role lasts 6-12 months, after which time he or she begins to step back in the oversight. They are still available for consultation as needed and continue to communicate stakeholder issues to the group. However, by and large, the Winners’ Circle and Leadership Committee have autonomy. </a:t>
            </a:r>
          </a:p>
          <a:p>
            <a:pPr defTabSz="915772">
              <a:defRPr/>
            </a:pPr>
            <a:endParaRPr lang="en-US" dirty="0"/>
          </a:p>
          <a:p>
            <a:pPr defTabSz="915772">
              <a:defRPr/>
            </a:pPr>
            <a:r>
              <a:rPr lang="en-US" dirty="0"/>
              <a:t>Of course any of these functions will depend on the setting of the meeting. Some WC are held in the community with little or no affiliation with community corrections and completely autonomous. Others may be held in secure facilities or treatment centers with higher levels of accountability. The key is the facilitator remain as neutral as possible so not to undermine the true spirit of peer-led recovery support.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16</a:t>
            </a:fld>
            <a:endParaRPr lang="en-US">
              <a:solidFill>
                <a:prstClr val="black"/>
              </a:solidFill>
              <a:latin typeface="Calibri"/>
            </a:endParaRPr>
          </a:p>
        </p:txBody>
      </p:sp>
    </p:spTree>
    <p:extLst>
      <p:ext uri="{BB962C8B-B14F-4D97-AF65-F5344CB8AC3E}">
        <p14:creationId xmlns:p14="http://schemas.microsoft.com/office/powerpoint/2010/main" val="362078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this furniture company</a:t>
            </a:r>
            <a:r>
              <a:rPr lang="en-US" baseline="0" dirty="0"/>
              <a:t> (I won’t mention the name, but it’s a Swedish company) I think hired engineers that were abused as children and now their out to get even with the world! While we made every effort to write the manual in easy to understand language, we could not foresee who the readers would be! So, if you have someone not skilled in the right ways they may experience difficulty being a good WC facilitator. </a:t>
            </a:r>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19</a:t>
            </a:fld>
            <a:endParaRPr lang="en-US"/>
          </a:p>
        </p:txBody>
      </p:sp>
    </p:spTree>
    <p:extLst>
      <p:ext uri="{BB962C8B-B14F-4D97-AF65-F5344CB8AC3E}">
        <p14:creationId xmlns:p14="http://schemas.microsoft.com/office/powerpoint/2010/main" val="297234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This training</a:t>
            </a:r>
            <a:r>
              <a:rPr lang="en-US" baseline="0" dirty="0"/>
              <a:t> and manual represents the formal application for training facilitators. In </a:t>
            </a:r>
            <a:r>
              <a:rPr lang="en-US" dirty="0"/>
              <a:t>order to be effective as a facilitator of either a Winners’ Circle or Leadership Committee, it is important to have certain knowledge, skills, and attitudes. Most Circle members initially will not have the prior training needed to run a group, control a discussion, or redirect when things get off track. The facilitator should be a resource of information for members making plans or trying to adjust to returning to a community. The following lists identify some of these necessary attributes: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20</a:t>
            </a:fld>
            <a:endParaRPr lang="en-US">
              <a:solidFill>
                <a:prstClr val="black"/>
              </a:solidFill>
              <a:latin typeface="Calibri"/>
            </a:endParaRPr>
          </a:p>
        </p:txBody>
      </p:sp>
    </p:spTree>
    <p:extLst>
      <p:ext uri="{BB962C8B-B14F-4D97-AF65-F5344CB8AC3E}">
        <p14:creationId xmlns:p14="http://schemas.microsoft.com/office/powerpoint/2010/main" val="371609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that recovery is an ongoing process, facilitators should have some knowledge of signs of relapse and or relapse prevention techniques. Equally as important</a:t>
            </a:r>
          </a:p>
          <a:p>
            <a:endParaRPr lang="en-US" baseline="0" dirty="0"/>
          </a:p>
          <a:p>
            <a:r>
              <a:rPr lang="en-US" baseline="0" dirty="0"/>
              <a:t>What would you do if you suspect something is wrong with your chair-person? Remove them from the position? Talk to your other leaders? Talk to the group? Confront the chair-person?</a:t>
            </a:r>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21</a:t>
            </a:fld>
            <a:endParaRPr lang="en-US"/>
          </a:p>
        </p:txBody>
      </p:sp>
    </p:spTree>
    <p:extLst>
      <p:ext uri="{BB962C8B-B14F-4D97-AF65-F5344CB8AC3E}">
        <p14:creationId xmlns:p14="http://schemas.microsoft.com/office/powerpoint/2010/main" val="6040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some</a:t>
            </a:r>
            <a:r>
              <a:rPr lang="en-US" baseline="0" dirty="0"/>
              <a:t> empathy and understanding of these early recovery issues is vital to the short and long term goal of sustained recovery. Many clients want to take on the world when they first get clean or get out of jail. Participating in a Winners’ Circle support group can help clients keep a more realistic pace, so to avoid the pitfalls of early recovery. The training will help navigate these common issues. </a:t>
            </a:r>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22</a:t>
            </a:fld>
            <a:endParaRPr lang="en-US"/>
          </a:p>
        </p:txBody>
      </p:sp>
    </p:spTree>
    <p:extLst>
      <p:ext uri="{BB962C8B-B14F-4D97-AF65-F5344CB8AC3E}">
        <p14:creationId xmlns:p14="http://schemas.microsoft.com/office/powerpoint/2010/main" val="332896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24</a:t>
            </a:fld>
            <a:endParaRPr lang="en-US"/>
          </a:p>
        </p:txBody>
      </p:sp>
    </p:spTree>
    <p:extLst>
      <p:ext uri="{BB962C8B-B14F-4D97-AF65-F5344CB8AC3E}">
        <p14:creationId xmlns:p14="http://schemas.microsoft.com/office/powerpoint/2010/main" val="88721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Additionally, the facilitator may be responsible for maintaining accurate documentation of meeting attendance (apart from the group secretary) and other records required by the sponsoring agency. This person must maintain a professional relationship with Winners’ Circle leaders and members, and demonstrate clearly-defined boundaries. For instance, the facilitator must avoid becoming romantically and/or intimately involved with leaders or show bias toward or against any member of the group.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27</a:t>
            </a:fld>
            <a:endParaRPr lang="en-US">
              <a:solidFill>
                <a:prstClr val="black"/>
              </a:solidFill>
              <a:latin typeface="Calibri"/>
            </a:endParaRPr>
          </a:p>
        </p:txBody>
      </p:sp>
    </p:spTree>
    <p:extLst>
      <p:ext uri="{BB962C8B-B14F-4D97-AF65-F5344CB8AC3E}">
        <p14:creationId xmlns:p14="http://schemas.microsoft.com/office/powerpoint/2010/main" val="78133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latin typeface="Arial" panose="020B0604020202020204" pitchFamily="34" charset="0"/>
              </a:rPr>
              <a:pPr/>
              <a:t>31</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930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latin typeface="Arial" panose="020B0604020202020204" pitchFamily="34" charset="0"/>
              </a:rPr>
              <a:pPr/>
              <a:t>32</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543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latin typeface="Arial" panose="020B0604020202020204" pitchFamily="34" charset="0"/>
              </a:rPr>
              <a:pPr/>
              <a:t>33</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13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25172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73375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267679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dirty="0"/>
              <a:t>Example:</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If you can understand the form that allows your insurance to bill at a hospital, you can’t be seen.</a:t>
            </a:r>
          </a:p>
          <a:p>
            <a:pPr>
              <a:buClr>
                <a:srgbClr val="BE854C"/>
              </a:buClr>
              <a:buSzPct val="65000"/>
              <a:buFont typeface="Wingdings" panose="05000000000000000000" pitchFamily="2" charset="2"/>
              <a:buNone/>
            </a:pPr>
            <a:r>
              <a:rPr lang="en-US" altLang="en-US" dirty="0"/>
              <a:t>If you can’t understand the consent to treat form, you don’t get treatment.</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Pretty basic, but the research shows that most people do not understand these forms, but they mostly sign them anyway. Let’s look at some research that applies to our population.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4133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dirty="0"/>
          </a:p>
        </p:txBody>
      </p:sp>
    </p:spTree>
    <p:extLst>
      <p:ext uri="{BB962C8B-B14F-4D97-AF65-F5344CB8AC3E}">
        <p14:creationId xmlns:p14="http://schemas.microsoft.com/office/powerpoint/2010/main" val="11672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855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886">
              <a:defRPr/>
            </a:pPr>
            <a:fld id="{522B7F09-9D60-4E1A-A251-8F1D16613853}" type="slidenum">
              <a:rPr lang="en-US">
                <a:solidFill>
                  <a:prstClr val="black"/>
                </a:solidFill>
                <a:latin typeface="Calibri"/>
              </a:rPr>
              <a:pPr defTabSz="457886">
                <a:defRPr/>
              </a:pPr>
              <a:t>12</a:t>
            </a:fld>
            <a:endParaRPr lang="en-US">
              <a:solidFill>
                <a:prstClr val="black"/>
              </a:solidFill>
              <a:latin typeface="Calibri"/>
            </a:endParaRPr>
          </a:p>
        </p:txBody>
      </p:sp>
    </p:spTree>
    <p:extLst>
      <p:ext uri="{BB962C8B-B14F-4D97-AF65-F5344CB8AC3E}">
        <p14:creationId xmlns:p14="http://schemas.microsoft.com/office/powerpoint/2010/main" val="304351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role of the Facilitator is that of a mentor and liaison, someone who will eventually step back from the project as the Leadership Committee and local groups become more active and self-governing. The section titled “Role of the Facilitator” describes the skills and knowledge needed to be effective. Most of the work is centered on developing leadership skills within the Winners’ Circle members and forming the Leadership Committee. </a:t>
            </a:r>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14</a:t>
            </a:fld>
            <a:endParaRPr lang="en-US">
              <a:solidFill>
                <a:prstClr val="black"/>
              </a:solidFill>
              <a:latin typeface="Calibri"/>
            </a:endParaRPr>
          </a:p>
        </p:txBody>
      </p:sp>
    </p:spTree>
    <p:extLst>
      <p:ext uri="{BB962C8B-B14F-4D97-AF65-F5344CB8AC3E}">
        <p14:creationId xmlns:p14="http://schemas.microsoft.com/office/powerpoint/2010/main" val="333936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The main role of the facilitator is to guide the growth and development of existing and potential Winners’ Circles and Winners’ Circle Leadership Committees. They do not run groups or meetings, but are required to have an active presence as advisor and liaison between stakeholders and the Winners’ Circle members. It would not be out of the realm of duties if the facilitator has some responsibility for documenting meeting events in accordance with a sponsoring agency policy, such as for incident reporting or security logs. However, facilitators are not part of the Winners’ Circle or Winners’ Circle Leadership Committee and should not be view as members.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15</a:t>
            </a:fld>
            <a:endParaRPr lang="en-US">
              <a:solidFill>
                <a:prstClr val="black"/>
              </a:solidFill>
              <a:latin typeface="Calibri"/>
            </a:endParaRPr>
          </a:p>
        </p:txBody>
      </p:sp>
    </p:spTree>
    <p:extLst>
      <p:ext uri="{BB962C8B-B14F-4D97-AF65-F5344CB8AC3E}">
        <p14:creationId xmlns:p14="http://schemas.microsoft.com/office/powerpoint/2010/main" val="3229219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143000"/>
            <a:ext cx="5638800" cy="1395286"/>
          </a:xfrm>
        </p:spPr>
        <p:txBody>
          <a:bodyPr anchor="b">
            <a:normAutofit/>
          </a:bodyPr>
          <a:lstStyle>
            <a:lvl1pPr algn="ctr">
              <a:defRPr sz="3600" b="1">
                <a:solidFill>
                  <a:srgbClr val="006892"/>
                </a:solidFill>
              </a:defRPr>
            </a:lvl1pPr>
          </a:lstStyle>
          <a:p>
            <a:r>
              <a:rPr lang="en-US" dirty="0"/>
              <a:t>Click To Edit Master Title Style</a:t>
            </a:r>
          </a:p>
        </p:txBody>
      </p:sp>
      <p:sp>
        <p:nvSpPr>
          <p:cNvPr id="3" name="Subtitle 2"/>
          <p:cNvSpPr>
            <a:spLocks noGrp="1"/>
          </p:cNvSpPr>
          <p:nvPr>
            <p:ph type="subTitle" idx="1"/>
          </p:nvPr>
        </p:nvSpPr>
        <p:spPr>
          <a:xfrm>
            <a:off x="533400" y="2691883"/>
            <a:ext cx="5638800" cy="889517"/>
          </a:xfrm>
        </p:spPr>
        <p:txBody>
          <a:bodyPr>
            <a:normAutofit/>
          </a:bodyPr>
          <a:lstStyle>
            <a:lvl1pPr marL="0" indent="0" algn="ctr">
              <a:buNone/>
              <a:defRPr sz="2800" b="1" i="1">
                <a:solidFill>
                  <a:srgbClr val="BE8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BE2D0F4-0B2E-4904-93C1-37944C79667F}" type="datetime1">
              <a:rPr lang="en-US" smtClean="0"/>
              <a:t>5/16/2018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2612"/>
            <a:ext cx="9144000" cy="7522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cxnSp>
        <p:nvCxnSpPr>
          <p:cNvPr id="10" name="Straight Connector 9">
            <a:extLst>
              <a:ext uri="{FF2B5EF4-FFF2-40B4-BE49-F238E27FC236}">
                <a16:creationId xmlns:a16="http://schemas.microsoft.com/office/drawing/2014/main" id="{877E89E5-8EEA-4146-A0F6-C937EB96524D}"/>
              </a:ext>
            </a:extLst>
          </p:cNvPr>
          <p:cNvCxnSpPr/>
          <p:nvPr userDrawn="1"/>
        </p:nvCxnSpPr>
        <p:spPr>
          <a:xfrm>
            <a:off x="533400" y="25908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1752600" y="3833685"/>
            <a:ext cx="4419600" cy="1066800"/>
          </a:xfrm>
        </p:spPr>
        <p:txBody>
          <a:bodyPr>
            <a:normAutofit/>
          </a:bodyPr>
          <a:lstStyle>
            <a:lvl1pPr marL="0" indent="0" algn="r">
              <a:buNone/>
              <a:defRPr sz="1800" b="1" i="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42035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949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Date Placeholder 1"/>
          <p:cNvSpPr>
            <a:spLocks noGrp="1"/>
          </p:cNvSpPr>
          <p:nvPr>
            <p:ph type="dt" sz="half" idx="10"/>
          </p:nvPr>
        </p:nvSpPr>
        <p:spPr/>
        <p:txBody>
          <a:bodyPr/>
          <a:lstStyle/>
          <a:p>
            <a:fld id="{497B690D-D145-4E27-BE23-6E48BBAD860A}" type="datetime1">
              <a:rPr lang="en-US" smtClean="0"/>
              <a:t>5/16/2018</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cxnSp>
        <p:nvCxnSpPr>
          <p:cNvPr id="11" name="Straight Connector 10">
            <a:extLst>
              <a:ext uri="{FF2B5EF4-FFF2-40B4-BE49-F238E27FC236}">
                <a16:creationId xmlns:a16="http://schemas.microsoft.com/office/drawing/2014/main" id="{877E89E5-8EEA-4146-A0F6-C937EB96524D}"/>
              </a:ext>
            </a:extLst>
          </p:cNvPr>
          <p:cNvCxnSpPr/>
          <p:nvPr userDrawn="1"/>
        </p:nvCxnSpPr>
        <p:spPr>
          <a:xfrm>
            <a:off x="628650" y="3200400"/>
            <a:ext cx="760095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4"/>
          </p:nvPr>
        </p:nvSpPr>
        <p:spPr>
          <a:xfrm>
            <a:off x="628650" y="3352800"/>
            <a:ext cx="7600950" cy="1600200"/>
          </a:xfrm>
        </p:spPr>
        <p:txBody>
          <a:bodyPr/>
          <a:lstStyle>
            <a:lvl1pPr marL="0" indent="0">
              <a:buNone/>
              <a:defRPr>
                <a:solidFill>
                  <a:srgbClr val="BE854C"/>
                </a:solidFill>
              </a:defRPr>
            </a:lvl1pPr>
          </a:lstStyle>
          <a:p>
            <a:pPr lvl="0"/>
            <a:r>
              <a:rPr lang="en-US" dirty="0"/>
              <a:t>Click to edit Master text style</a:t>
            </a:r>
          </a:p>
        </p:txBody>
      </p:sp>
      <p:sp>
        <p:nvSpPr>
          <p:cNvPr id="16" name="Content Placeholder 15"/>
          <p:cNvSpPr>
            <a:spLocks noGrp="1"/>
          </p:cNvSpPr>
          <p:nvPr>
            <p:ph sz="quarter" idx="15"/>
          </p:nvPr>
        </p:nvSpPr>
        <p:spPr>
          <a:xfrm>
            <a:off x="628650" y="2133600"/>
            <a:ext cx="7600950" cy="990600"/>
          </a:xfrm>
        </p:spPr>
        <p:txBody>
          <a:bodyPr>
            <a:normAutofit/>
          </a:bodyPr>
          <a:lstStyle>
            <a:lvl1pPr marL="0" indent="0">
              <a:buNone/>
              <a:defRPr sz="3200">
                <a:solidFill>
                  <a:srgbClr val="006892"/>
                </a:solidFill>
              </a:defRPr>
            </a:lvl1pPr>
          </a:lstStyle>
          <a:p>
            <a:pPr lvl="0"/>
            <a:r>
              <a:rPr lang="en-US" dirty="0"/>
              <a:t>Click to edit Master text style</a:t>
            </a:r>
          </a:p>
        </p:txBody>
      </p:sp>
    </p:spTree>
    <p:extLst>
      <p:ext uri="{BB962C8B-B14F-4D97-AF65-F5344CB8AC3E}">
        <p14:creationId xmlns:p14="http://schemas.microsoft.com/office/powerpoint/2010/main" val="399168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294049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52592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317127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81814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255137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68533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786792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393307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4266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32A5BF-C191-4E82-B607-0C407A56A611}" type="datetime1">
              <a:rPr lang="en-US" smtClean="0"/>
              <a:t>5/16/2018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031146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4110452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78901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19613"/>
            <a:ext cx="7886700" cy="1500187"/>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8B77C5-70EE-425F-944E-B7B7DC5C2682}" type="datetime1">
              <a:rPr lang="en-US" smtClean="0"/>
              <a:t>5/16/2018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
        <p:nvSpPr>
          <p:cNvPr id="7" name="Content Placeholder 6"/>
          <p:cNvSpPr>
            <a:spLocks noGrp="1"/>
          </p:cNvSpPr>
          <p:nvPr>
            <p:ph sz="quarter" idx="13"/>
          </p:nvPr>
        </p:nvSpPr>
        <p:spPr>
          <a:xfrm>
            <a:off x="623888" y="1600200"/>
            <a:ext cx="7886700" cy="1752600"/>
          </a:xfrm>
        </p:spPr>
        <p:txBody>
          <a:bodyPr/>
          <a:lstStyle>
            <a:lvl1pPr marL="0" indent="0" algn="ctr">
              <a:buNone/>
              <a:defRPr b="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15163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B2561-9396-4232-A2F4-B9B59BA48D03}" type="datetime1">
              <a:rPr lang="en-US" smtClean="0"/>
              <a:t>5/16/2018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9905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447801"/>
            <a:ext cx="386873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286001"/>
            <a:ext cx="3868737"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47801"/>
            <a:ext cx="38877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86001"/>
            <a:ext cx="3887788"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CF8B8-1551-4039-8E9E-53BBFA6C7CEA}" type="datetime1">
              <a:rPr lang="en-US" smtClean="0"/>
              <a:t>5/16/2018</a:t>
            </a:fld>
            <a:endParaRPr lang="en-US"/>
          </a:p>
        </p:txBody>
      </p:sp>
      <p:sp>
        <p:nvSpPr>
          <p:cNvPr id="9" name="Slide Number Placeholder 8"/>
          <p:cNvSpPr>
            <a:spLocks noGrp="1"/>
          </p:cNvSpPr>
          <p:nvPr>
            <p:ph type="sldNum" sz="quarter" idx="12"/>
          </p:nvPr>
        </p:nvSpPr>
        <p:spPr/>
        <p:txBody>
          <a:bodyPr/>
          <a:lstStyle/>
          <a:p>
            <a:fld id="{C876179B-A874-4915-B3BF-44D2D233744E}" type="slidenum">
              <a:rPr lang="en-US" smtClean="0"/>
              <a:t>‹#›</a:t>
            </a:fld>
            <a:endParaRPr lang="en-US"/>
          </a:p>
        </p:txBody>
      </p:sp>
      <p:sp>
        <p:nvSpPr>
          <p:cNvPr id="10" name="Title 1"/>
          <p:cNvSpPr>
            <a:spLocks noGrp="1"/>
          </p:cNvSpPr>
          <p:nvPr>
            <p:ph type="title"/>
          </p:nvPr>
        </p:nvSpPr>
        <p:spPr>
          <a:xfrm>
            <a:off x="533400" y="92074"/>
            <a:ext cx="8077200" cy="1066801"/>
          </a:xfrm>
        </p:spPr>
        <p:txBody>
          <a:bodyPr/>
          <a:lstStyle/>
          <a:p>
            <a:r>
              <a:rPr lang="en-US"/>
              <a:t>Click to edit Master title style</a:t>
            </a:r>
          </a:p>
        </p:txBody>
      </p:sp>
    </p:spTree>
    <p:extLst>
      <p:ext uri="{BB962C8B-B14F-4D97-AF65-F5344CB8AC3E}">
        <p14:creationId xmlns:p14="http://schemas.microsoft.com/office/powerpoint/2010/main" val="20631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6"/>
          <p:cNvSpPr>
            <a:spLocks noGrp="1"/>
          </p:cNvSpPr>
          <p:nvPr>
            <p:ph type="dt" sz="half" idx="10"/>
          </p:nvPr>
        </p:nvSpPr>
        <p:spPr>
          <a:xfrm>
            <a:off x="628650" y="6356350"/>
            <a:ext cx="2057400" cy="365125"/>
          </a:xfrm>
        </p:spPr>
        <p:txBody>
          <a:bodyPr/>
          <a:lstStyle/>
          <a:p>
            <a:fld id="{DA4255C6-9A3F-4AF2-98F9-114849C32DC7}" type="datetime1">
              <a:rPr lang="en-US" smtClean="0"/>
              <a:t>5/16/2018</a:t>
            </a:fld>
            <a:endParaRPr lang="en-US"/>
          </a:p>
        </p:txBody>
      </p:sp>
      <p:sp>
        <p:nvSpPr>
          <p:cNvPr id="7" name="Slide Number Placeholder 8"/>
          <p:cNvSpPr>
            <a:spLocks noGrp="1"/>
          </p:cNvSpPr>
          <p:nvPr>
            <p:ph type="sldNum" sz="quarter" idx="12"/>
          </p:nvPr>
        </p:nvSpPr>
        <p:spPr>
          <a:xfrm>
            <a:off x="6457950" y="6356350"/>
            <a:ext cx="2057400" cy="365125"/>
          </a:xfrm>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1367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A3905-9051-485F-99EA-E88B98F66705}" type="datetime1">
              <a:rPr lang="en-US" smtClean="0"/>
              <a:t>5/16/2018</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a:t>
            </a:fld>
            <a:endParaRPr lang="en-US"/>
          </a:p>
        </p:txBody>
      </p:sp>
      <p:sp>
        <p:nvSpPr>
          <p:cNvPr id="5" name="Title 1"/>
          <p:cNvSpPr>
            <a:spLocks noGrp="1"/>
          </p:cNvSpPr>
          <p:nvPr>
            <p:ph type="title"/>
          </p:nvPr>
        </p:nvSpPr>
        <p:spPr>
          <a:xfrm>
            <a:off x="533400" y="92074"/>
            <a:ext cx="8077200" cy="1066801"/>
          </a:xfrm>
        </p:spPr>
        <p:txBody>
          <a:bodyPr/>
          <a:lstStyle/>
          <a:p>
            <a:r>
              <a:rPr lang="en-US" dirty="0"/>
              <a:t>Click to edit Master title style</a:t>
            </a:r>
          </a:p>
        </p:txBody>
      </p:sp>
    </p:spTree>
    <p:extLst>
      <p:ext uri="{BB962C8B-B14F-4D97-AF65-F5344CB8AC3E}">
        <p14:creationId xmlns:p14="http://schemas.microsoft.com/office/powerpoint/2010/main" val="30005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5400"/>
            <a:ext cx="2949575" cy="1524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E05B7E-1E04-4399-9C6F-F156A151C082}" type="datetime1">
              <a:rPr lang="en-US" smtClean="0"/>
              <a:t>5/16/2018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23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524000"/>
            <a:ext cx="2949575" cy="1219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371600"/>
            <a:ext cx="462915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4DBACA-3E0B-4A61-B2D6-B52DF3011CB5}" type="datetime1">
              <a:rPr lang="en-US" smtClean="0"/>
              <a:t>5/16/2018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8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533400" y="92074"/>
            <a:ext cx="8077200" cy="106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1600"/>
            <a:ext cx="78867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220EB90D-0848-44B1-8134-9243DAD80A34}" type="datetime1">
              <a:rPr lang="en-US" smtClean="0"/>
              <a:t>5/16/2018</a:t>
            </a:fld>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C876179B-A874-4915-B3BF-44D2D233744E}" type="slidenum">
              <a:rPr lang="en-US" smtClean="0"/>
              <a:pPr/>
              <a:t>‹#›</a:t>
            </a:fld>
            <a:endParaRPr lang="en-US" dirty="0"/>
          </a:p>
        </p:txBody>
      </p:sp>
    </p:spTree>
    <p:extLst>
      <p:ext uri="{BB962C8B-B14F-4D97-AF65-F5344CB8AC3E}">
        <p14:creationId xmlns:p14="http://schemas.microsoft.com/office/powerpoint/2010/main" val="203792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p:txStyles>
    <p:title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BE854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spcAft>
          <a:spcPts val="600"/>
        </a:spcAft>
        <a:buClr>
          <a:srgbClr val="0068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000"/>
        </a:spcBef>
        <a:spcAft>
          <a:spcPts val="600"/>
        </a:spcAft>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332037"/>
            <a:ext cx="8229600" cy="3230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57B95-6C57-A443-A669-7B77E303A2AD}" type="datetimeFigureOut">
              <a:rPr lang="en-US" smtClean="0"/>
              <a:pPr/>
              <a:t>5/16/2018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4CD7E-DBE8-3F4F-97F8-982206761657}" type="slidenum">
              <a:rPr lang="en-US" smtClean="0"/>
              <a:pPr/>
              <a:t>‹#›</a:t>
            </a:fld>
            <a:endParaRPr lang="en-US" dirty="0"/>
          </a:p>
        </p:txBody>
      </p:sp>
      <p:sp>
        <p:nvSpPr>
          <p:cNvPr id="7" name="Rectangle 6"/>
          <p:cNvSpPr/>
          <p:nvPr/>
        </p:nvSpPr>
        <p:spPr>
          <a:xfrm>
            <a:off x="0" y="0"/>
            <a:ext cx="9144000" cy="990600"/>
          </a:xfrm>
          <a:prstGeom prst="rect">
            <a:avLst/>
          </a:prstGeom>
          <a:solidFill>
            <a:srgbClr val="35547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hj_white.png"/>
          <p:cNvPicPr>
            <a:picLocks noChangeAspect="1"/>
          </p:cNvPicPr>
          <p:nvPr/>
        </p:nvPicPr>
        <p:blipFill>
          <a:blip r:embed="rId13"/>
          <a:stretch>
            <a:fillRect/>
          </a:stretch>
        </p:blipFill>
        <p:spPr>
          <a:xfrm>
            <a:off x="228600" y="152400"/>
            <a:ext cx="2194633" cy="621813"/>
          </a:xfrm>
          <a:prstGeom prst="rect">
            <a:avLst/>
          </a:prstGeom>
        </p:spPr>
      </p:pic>
      <p:sp>
        <p:nvSpPr>
          <p:cNvPr id="9" name="Title 1"/>
          <p:cNvSpPr txBox="1">
            <a:spLocks/>
          </p:cNvSpPr>
          <p:nvPr/>
        </p:nvSpPr>
        <p:spPr>
          <a:xfrm>
            <a:off x="5486400" y="53975"/>
            <a:ext cx="4343400" cy="8604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a:ln>
                  <a:noFill/>
                </a:ln>
                <a:solidFill>
                  <a:schemeClr val="bg1"/>
                </a:solidFill>
                <a:effectLst/>
                <a:uLnTx/>
                <a:uFillTx/>
                <a:latin typeface="+mj-lt"/>
                <a:ea typeface="+mj-ea"/>
                <a:cs typeface="Arial" panose="020B0604020202020204" pitchFamily="34" charset="0"/>
              </a:rPr>
              <a:t>Winners’ Circle Facilitator Training</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a:ln>
                  <a:noFill/>
                </a:ln>
                <a:solidFill>
                  <a:schemeClr val="bg1"/>
                </a:solidFill>
                <a:effectLst/>
                <a:uLnTx/>
                <a:uFillTx/>
                <a:latin typeface="+mj-lt"/>
                <a:ea typeface="+mj-ea"/>
                <a:cs typeface="Arial" panose="020B0604020202020204" pitchFamily="34" charset="0"/>
              </a:rPr>
              <a:t>2018 – RSAT Presentation</a:t>
            </a:r>
          </a:p>
        </p:txBody>
      </p:sp>
    </p:spTree>
    <p:extLst>
      <p:ext uri="{BB962C8B-B14F-4D97-AF65-F5344CB8AC3E}">
        <p14:creationId xmlns:p14="http://schemas.microsoft.com/office/powerpoint/2010/main" val="1808243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b="1" kern="1200">
          <a:solidFill>
            <a:srgbClr val="376092"/>
          </a:solidFill>
          <a:latin typeface="+mj-lt"/>
          <a:ea typeface="+mj-ea"/>
          <a:cs typeface="Arial Black" panose="020B0A04020102020204" pitchFamily="34" charset="0"/>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j-lt"/>
          <a:ea typeface="+mn-ea"/>
          <a:cs typeface="Lato Bold"/>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Regular"/>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Regular"/>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Pbarbour@tasc.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sat-tta.com/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keller@ahpne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How to be a Good Facilitator</a:t>
            </a:r>
          </a:p>
        </p:txBody>
      </p:sp>
      <p:sp>
        <p:nvSpPr>
          <p:cNvPr id="3" name="Subtitle 2"/>
          <p:cNvSpPr>
            <a:spLocks noGrp="1"/>
          </p:cNvSpPr>
          <p:nvPr>
            <p:ph type="subTitle" idx="1"/>
          </p:nvPr>
        </p:nvSpPr>
        <p:spPr/>
        <p:txBody>
          <a:bodyPr>
            <a:normAutofit fontScale="85000" lnSpcReduction="20000"/>
          </a:bodyPr>
          <a:lstStyle/>
          <a:p>
            <a:r>
              <a:rPr lang="en-US" dirty="0"/>
              <a:t>Winners’ Circle Peer Support Groups</a:t>
            </a:r>
          </a:p>
          <a:p>
            <a:r>
              <a:rPr lang="en-US" dirty="0"/>
              <a:t>Facilitator Training</a:t>
            </a:r>
          </a:p>
        </p:txBody>
      </p:sp>
      <p:sp>
        <p:nvSpPr>
          <p:cNvPr id="20" name="Content Placeholder 19"/>
          <p:cNvSpPr>
            <a:spLocks noGrp="1"/>
          </p:cNvSpPr>
          <p:nvPr>
            <p:ph sz="quarter" idx="13"/>
          </p:nvPr>
        </p:nvSpPr>
        <p:spPr/>
        <p:txBody>
          <a:bodyPr/>
          <a:lstStyle/>
          <a:p>
            <a:r>
              <a:rPr lang="en-US" dirty="0"/>
              <a:t>Phillip Barbour</a:t>
            </a:r>
            <a:br>
              <a:rPr lang="en-US" dirty="0"/>
            </a:br>
            <a:r>
              <a:rPr lang="en-US" dirty="0"/>
              <a:t>TASC-IL</a:t>
            </a:r>
          </a:p>
        </p:txBody>
      </p:sp>
      <p:sp>
        <p:nvSpPr>
          <p:cNvPr id="22" name="Slide Number Placeholder 21"/>
          <p:cNvSpPr>
            <a:spLocks noGrp="1"/>
          </p:cNvSpPr>
          <p:nvPr>
            <p:ph type="sldNum" sz="quarter" idx="12"/>
          </p:nvPr>
        </p:nvSpPr>
        <p:spPr/>
        <p:txBody>
          <a:bodyPr/>
          <a:lstStyle/>
          <a:p>
            <a:fld id="{C876179B-A874-4915-B3BF-44D2D233744E}" type="slidenum">
              <a:rPr lang="en-US" smtClean="0"/>
              <a:t>1</a:t>
            </a:fld>
            <a:endParaRPr lang="en-US"/>
          </a:p>
        </p:txBody>
      </p:sp>
      <p:pic>
        <p:nvPicPr>
          <p:cNvPr id="7" name="Picture 6" descr="http://www.rsat-tta.com/Photos/Phil_Barbour.aspx?width=167&amp;height=224">
            <a:extLst>
              <a:ext uri="{FF2B5EF4-FFF2-40B4-BE49-F238E27FC236}">
                <a16:creationId xmlns:a16="http://schemas.microsoft.com/office/drawing/2014/main" id="{FF416074-0EE0-41A9-BED8-B390AFA8CD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028570"/>
            <a:ext cx="1771650" cy="2338515"/>
          </a:xfrm>
          <a:prstGeom prst="rect">
            <a:avLst/>
          </a:prstGeom>
          <a:noFill/>
          <a:ln>
            <a:noFill/>
          </a:ln>
        </p:spPr>
      </p:pic>
    </p:spTree>
    <p:extLst>
      <p:ext uri="{BB962C8B-B14F-4D97-AF65-F5344CB8AC3E}">
        <p14:creationId xmlns:p14="http://schemas.microsoft.com/office/powerpoint/2010/main" val="8084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therapeutic support network?</a:t>
            </a:r>
          </a:p>
        </p:txBody>
      </p:sp>
      <p:sp>
        <p:nvSpPr>
          <p:cNvPr id="3" name="Content Placeholder 2"/>
          <p:cNvSpPr>
            <a:spLocks noGrp="1"/>
          </p:cNvSpPr>
          <p:nvPr>
            <p:ph idx="1"/>
          </p:nvPr>
        </p:nvSpPr>
        <p:spPr/>
        <p:txBody>
          <a:bodyPr>
            <a:normAutofit fontScale="92500" lnSpcReduction="10000"/>
          </a:bodyPr>
          <a:lstStyle/>
          <a:p>
            <a:r>
              <a:rPr lang="en-US" dirty="0"/>
              <a:t>Peer based group facilitated by positive role models</a:t>
            </a:r>
          </a:p>
          <a:p>
            <a:r>
              <a:rPr lang="en-US" dirty="0"/>
              <a:t>Role models share similar backgrounds and experiences</a:t>
            </a:r>
          </a:p>
          <a:p>
            <a:r>
              <a:rPr lang="en-US" dirty="0"/>
              <a:t>Support network allows opportunity for participants to share emotions resulting from release from  CJS</a:t>
            </a:r>
          </a:p>
        </p:txBody>
      </p:sp>
    </p:spTree>
    <p:extLst>
      <p:ext uri="{BB962C8B-B14F-4D97-AF65-F5344CB8AC3E}">
        <p14:creationId xmlns:p14="http://schemas.microsoft.com/office/powerpoint/2010/main" val="227854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of Winner Circle</a:t>
            </a:r>
          </a:p>
        </p:txBody>
      </p:sp>
      <p:sp>
        <p:nvSpPr>
          <p:cNvPr id="3" name="Content Placeholder 2"/>
          <p:cNvSpPr>
            <a:spLocks noGrp="1"/>
          </p:cNvSpPr>
          <p:nvPr>
            <p:ph idx="1"/>
          </p:nvPr>
        </p:nvSpPr>
        <p:spPr/>
        <p:txBody>
          <a:bodyPr/>
          <a:lstStyle/>
          <a:p>
            <a:r>
              <a:rPr lang="en-US" dirty="0"/>
              <a:t>Winner’s Circle is a place to learn and  practice pro-social skills. </a:t>
            </a:r>
          </a:p>
          <a:p>
            <a:r>
              <a:rPr lang="en-US" dirty="0"/>
              <a:t>Members should be encouraged to actively participate in family, recreational, and community projects.</a:t>
            </a:r>
          </a:p>
        </p:txBody>
      </p:sp>
    </p:spTree>
    <p:extLst>
      <p:ext uri="{BB962C8B-B14F-4D97-AF65-F5344CB8AC3E}">
        <p14:creationId xmlns:p14="http://schemas.microsoft.com/office/powerpoint/2010/main" val="146836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Value of WC?</a:t>
            </a:r>
          </a:p>
        </p:txBody>
      </p:sp>
      <p:sp>
        <p:nvSpPr>
          <p:cNvPr id="3" name="Content Placeholder 2"/>
          <p:cNvSpPr>
            <a:spLocks noGrp="1"/>
          </p:cNvSpPr>
          <p:nvPr>
            <p:ph idx="1"/>
          </p:nvPr>
        </p:nvSpPr>
        <p:spPr/>
        <p:txBody>
          <a:bodyPr/>
          <a:lstStyle/>
          <a:p>
            <a:r>
              <a:rPr lang="en-US" dirty="0"/>
              <a:t>Low cost</a:t>
            </a:r>
          </a:p>
          <a:p>
            <a:r>
              <a:rPr lang="en-US" dirty="0"/>
              <a:t>Recovery Support Capacity</a:t>
            </a:r>
          </a:p>
          <a:p>
            <a:r>
              <a:rPr lang="en-US" dirty="0"/>
              <a:t>Entry point for starting recovery program</a:t>
            </a:r>
          </a:p>
          <a:p>
            <a:r>
              <a:rPr lang="en-US" dirty="0"/>
              <a:t>Improves treatment retention</a:t>
            </a:r>
          </a:p>
          <a:p>
            <a:r>
              <a:rPr lang="en-US" dirty="0"/>
              <a:t>Promotes best practices</a:t>
            </a:r>
          </a:p>
        </p:txBody>
      </p:sp>
    </p:spTree>
    <p:extLst>
      <p:ext uri="{BB962C8B-B14F-4D97-AF65-F5344CB8AC3E}">
        <p14:creationId xmlns:p14="http://schemas.microsoft.com/office/powerpoint/2010/main" val="92846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838200"/>
          </a:xfrm>
        </p:spPr>
        <p:txBody>
          <a:bodyPr/>
          <a:lstStyle/>
          <a:p>
            <a:pPr algn="ctr"/>
            <a:r>
              <a:rPr lang="en-US" sz="4800" dirty="0"/>
              <a:t>Poll Question</a:t>
            </a:r>
          </a:p>
        </p:txBody>
      </p:sp>
    </p:spTree>
    <p:extLst>
      <p:ext uri="{BB962C8B-B14F-4D97-AF65-F5344CB8AC3E}">
        <p14:creationId xmlns:p14="http://schemas.microsoft.com/office/powerpoint/2010/main" val="301212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 of the facilitator</a:t>
            </a:r>
          </a:p>
        </p:txBody>
      </p:sp>
      <p:sp>
        <p:nvSpPr>
          <p:cNvPr id="3" name="Subtitle 2"/>
          <p:cNvSpPr>
            <a:spLocks noGrp="1"/>
          </p:cNvSpPr>
          <p:nvPr>
            <p:ph type="subTitle" idx="1"/>
          </p:nvPr>
        </p:nvSpPr>
        <p:spPr/>
        <p:txBody>
          <a:bodyPr/>
          <a:lstStyle/>
          <a:p>
            <a:r>
              <a:rPr lang="en-US" dirty="0"/>
              <a:t>Skills and Knowledge	</a:t>
            </a:r>
          </a:p>
        </p:txBody>
      </p:sp>
    </p:spTree>
    <p:extLst>
      <p:ext uri="{BB962C8B-B14F-4D97-AF65-F5344CB8AC3E}">
        <p14:creationId xmlns:p14="http://schemas.microsoft.com/office/powerpoint/2010/main" val="29478609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a:t>
            </a:r>
          </a:p>
        </p:txBody>
      </p:sp>
      <p:sp>
        <p:nvSpPr>
          <p:cNvPr id="3" name="Content Placeholder 2"/>
          <p:cNvSpPr>
            <a:spLocks noGrp="1"/>
          </p:cNvSpPr>
          <p:nvPr>
            <p:ph idx="1"/>
          </p:nvPr>
        </p:nvSpPr>
        <p:spPr>
          <a:xfrm>
            <a:off x="381000" y="2299271"/>
            <a:ext cx="8382000" cy="1772793"/>
          </a:xfrm>
        </p:spPr>
        <p:txBody>
          <a:bodyPr>
            <a:normAutofit fontScale="92500" lnSpcReduction="10000"/>
          </a:bodyPr>
          <a:lstStyle/>
          <a:p>
            <a:r>
              <a:rPr lang="en-US" dirty="0">
                <a:latin typeface="+mn-lt"/>
                <a:ea typeface="+mn-ea"/>
                <a:cs typeface="+mn-cs"/>
              </a:rPr>
              <a:t>The main role of the facilitator is to guide the growth and development of existing and potential Winners’ Circles and Winners’ Circle Leadership Committees. </a:t>
            </a:r>
            <a:endParaRPr lang="en-US" dirty="0"/>
          </a:p>
        </p:txBody>
      </p:sp>
    </p:spTree>
    <p:extLst>
      <p:ext uri="{BB962C8B-B14F-4D97-AF65-F5344CB8AC3E}">
        <p14:creationId xmlns:p14="http://schemas.microsoft.com/office/powerpoint/2010/main" val="11032906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they Do</a:t>
            </a:r>
          </a:p>
        </p:txBody>
      </p:sp>
      <p:sp>
        <p:nvSpPr>
          <p:cNvPr id="3" name="Content Placeholder 2"/>
          <p:cNvSpPr>
            <a:spLocks noGrp="1"/>
          </p:cNvSpPr>
          <p:nvPr>
            <p:ph idx="1"/>
          </p:nvPr>
        </p:nvSpPr>
        <p:spPr/>
        <p:txBody>
          <a:bodyPr/>
          <a:lstStyle/>
          <a:p>
            <a:r>
              <a:rPr lang="en-US" dirty="0"/>
              <a:t>Have an active presence in the group (but do not run the group)</a:t>
            </a:r>
          </a:p>
          <a:p>
            <a:r>
              <a:rPr lang="en-US" dirty="0"/>
              <a:t>Act as an advisor</a:t>
            </a:r>
          </a:p>
          <a:p>
            <a:r>
              <a:rPr lang="en-US" dirty="0"/>
              <a:t>Liaison between stakeholders</a:t>
            </a:r>
          </a:p>
          <a:p>
            <a:r>
              <a:rPr lang="en-US" dirty="0"/>
              <a:t>Some documentation responsibilities</a:t>
            </a:r>
          </a:p>
        </p:txBody>
      </p:sp>
    </p:spTree>
    <p:extLst>
      <p:ext uri="{BB962C8B-B14F-4D97-AF65-F5344CB8AC3E}">
        <p14:creationId xmlns:p14="http://schemas.microsoft.com/office/powerpoint/2010/main" val="33273226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229600" cy="838200"/>
          </a:xfrm>
        </p:spPr>
        <p:txBody>
          <a:bodyPr/>
          <a:lstStyle/>
          <a:p>
            <a:pPr algn="ctr"/>
            <a:r>
              <a:rPr lang="en-US" dirty="0"/>
              <a:t>Facilitator Training</a:t>
            </a:r>
            <a:br>
              <a:rPr lang="en-US" dirty="0"/>
            </a:br>
            <a:r>
              <a:rPr lang="en-US" dirty="0"/>
              <a:t>Why it’s so important!!!</a:t>
            </a:r>
          </a:p>
        </p:txBody>
      </p:sp>
    </p:spTree>
    <p:extLst>
      <p:ext uri="{BB962C8B-B14F-4D97-AF65-F5344CB8AC3E}">
        <p14:creationId xmlns:p14="http://schemas.microsoft.com/office/powerpoint/2010/main" val="31244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Facilitator Definition </a:t>
            </a:r>
          </a:p>
        </p:txBody>
      </p:sp>
      <p:sp>
        <p:nvSpPr>
          <p:cNvPr id="4" name="Content Placeholder 3"/>
          <p:cNvSpPr>
            <a:spLocks noGrp="1"/>
          </p:cNvSpPr>
          <p:nvPr>
            <p:ph idx="1"/>
          </p:nvPr>
        </p:nvSpPr>
        <p:spPr/>
        <p:txBody>
          <a:bodyPr/>
          <a:lstStyle/>
          <a:p>
            <a:pPr marL="0" indent="0" algn="ctr">
              <a:buNone/>
            </a:pPr>
            <a:r>
              <a:rPr lang="en-US" b="0" dirty="0"/>
              <a:t>A person or thing that makes an action or process easy or easier.</a:t>
            </a:r>
          </a:p>
          <a:p>
            <a:pPr marL="0" indent="0">
              <a:buNone/>
            </a:pPr>
            <a:endParaRPr lang="en-US" b="0" dirty="0"/>
          </a:p>
          <a:p>
            <a:pPr marL="0" indent="0">
              <a:buNone/>
            </a:pPr>
            <a:r>
              <a:rPr lang="en-US" b="0" i="1" dirty="0"/>
              <a:t>"a true educator acts as a facilitator of learning"</a:t>
            </a:r>
          </a:p>
          <a:p>
            <a:pPr marL="0" indent="0">
              <a:buNone/>
            </a:pPr>
            <a:endParaRPr lang="en-US" i="1" dirty="0"/>
          </a:p>
        </p:txBody>
      </p:sp>
    </p:spTree>
    <p:extLst>
      <p:ext uri="{BB962C8B-B14F-4D97-AF65-F5344CB8AC3E}">
        <p14:creationId xmlns:p14="http://schemas.microsoft.com/office/powerpoint/2010/main" val="122500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838200"/>
          </a:xfrm>
        </p:spPr>
        <p:txBody>
          <a:bodyPr/>
          <a:lstStyle/>
          <a:p>
            <a:r>
              <a:rPr lang="en-US" dirty="0"/>
              <a:t>Have you ever tried to assemble something without using the instructions?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048000"/>
            <a:ext cx="3205362" cy="3692330"/>
          </a:xfrm>
          <a:prstGeom prst="rect">
            <a:avLst/>
          </a:prstGeom>
        </p:spPr>
      </p:pic>
    </p:spTree>
    <p:extLst>
      <p:ext uri="{BB962C8B-B14F-4D97-AF65-F5344CB8AC3E}">
        <p14:creationId xmlns:p14="http://schemas.microsoft.com/office/powerpoint/2010/main" val="380985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Content Placeholder 6"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2</a:t>
            </a:fld>
            <a:endParaRPr lang="en-US"/>
          </a:p>
        </p:txBody>
      </p:sp>
      <p:sp>
        <p:nvSpPr>
          <p:cNvPr id="4" name="Date Placeholder 3"/>
          <p:cNvSpPr>
            <a:spLocks noGrp="1"/>
          </p:cNvSpPr>
          <p:nvPr>
            <p:ph type="dt" sz="half" idx="10"/>
          </p:nvPr>
        </p:nvSpPr>
        <p:spPr/>
        <p:txBody>
          <a:bodyPr/>
          <a:lstStyle/>
          <a:p>
            <a:fld id="{A1F5E714-0186-45B7-BA30-5C4FA9120CA3}" type="datetime1">
              <a:rPr lang="en-US" smtClean="0"/>
              <a:t>5/16/2018</a:t>
            </a:fld>
            <a:endParaRPr lang="en-US" dirty="0"/>
          </a:p>
        </p:txBody>
      </p:sp>
      <p:sp>
        <p:nvSpPr>
          <p:cNvPr id="6" name="Title 5"/>
          <p:cNvSpPr>
            <a:spLocks noGrp="1"/>
          </p:cNvSpPr>
          <p:nvPr>
            <p:ph type="title"/>
          </p:nvPr>
        </p:nvSpPr>
        <p:spPr/>
        <p:txBody>
          <a:bodyPr/>
          <a:lstStyle/>
          <a:p>
            <a:r>
              <a:rPr lang="en-US" dirty="0"/>
              <a:t>Housekeeping: Functions</a:t>
            </a:r>
          </a:p>
        </p:txBody>
      </p:sp>
    </p:spTree>
    <p:extLst>
      <p:ext uri="{BB962C8B-B14F-4D97-AF65-F5344CB8AC3E}">
        <p14:creationId xmlns:p14="http://schemas.microsoft.com/office/powerpoint/2010/main" val="406408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38200"/>
          </a:xfrm>
        </p:spPr>
        <p:txBody>
          <a:bodyPr/>
          <a:lstStyle/>
          <a:p>
            <a:r>
              <a:rPr lang="en-US" dirty="0"/>
              <a:t>Skills and Knowledge</a:t>
            </a:r>
          </a:p>
        </p:txBody>
      </p:sp>
      <p:sp>
        <p:nvSpPr>
          <p:cNvPr id="6" name="Text Placeholder 5"/>
          <p:cNvSpPr>
            <a:spLocks noGrp="1"/>
          </p:cNvSpPr>
          <p:nvPr>
            <p:ph type="body" idx="1"/>
          </p:nvPr>
        </p:nvSpPr>
        <p:spPr>
          <a:xfrm>
            <a:off x="1219200" y="1447800"/>
            <a:ext cx="4040188" cy="639762"/>
          </a:xfrm>
        </p:spPr>
        <p:txBody>
          <a:bodyPr/>
          <a:lstStyle/>
          <a:p>
            <a:r>
              <a:rPr lang="en-US" dirty="0"/>
              <a:t>Knowledge</a:t>
            </a:r>
          </a:p>
        </p:txBody>
      </p:sp>
      <p:sp>
        <p:nvSpPr>
          <p:cNvPr id="4" name="Content Placeholder 3"/>
          <p:cNvSpPr>
            <a:spLocks noGrp="1"/>
          </p:cNvSpPr>
          <p:nvPr>
            <p:ph sz="half" idx="2"/>
          </p:nvPr>
        </p:nvSpPr>
        <p:spPr>
          <a:xfrm>
            <a:off x="914400" y="2209800"/>
            <a:ext cx="3505200" cy="3787191"/>
          </a:xfrm>
        </p:spPr>
        <p:txBody>
          <a:bodyPr>
            <a:normAutofit fontScale="92500" lnSpcReduction="10000"/>
          </a:bodyPr>
          <a:lstStyle/>
          <a:p>
            <a:pPr lvl="0"/>
            <a:r>
              <a:rPr lang="en-US" dirty="0">
                <a:latin typeface="+mn-lt"/>
                <a:ea typeface="+mn-ea"/>
                <a:cs typeface="+mn-cs"/>
              </a:rPr>
              <a:t>Re-entry issues (housing, jobs, etc.) </a:t>
            </a:r>
          </a:p>
          <a:p>
            <a:pPr lvl="0"/>
            <a:r>
              <a:rPr lang="en-US" dirty="0">
                <a:latin typeface="+mn-lt"/>
                <a:ea typeface="+mn-ea"/>
                <a:cs typeface="+mn-cs"/>
              </a:rPr>
              <a:t>Process of ongoing recovery </a:t>
            </a:r>
          </a:p>
          <a:p>
            <a:pPr lvl="0"/>
            <a:r>
              <a:rPr lang="en-US" dirty="0">
                <a:latin typeface="+mn-lt"/>
                <a:ea typeface="+mn-ea"/>
                <a:cs typeface="+mn-cs"/>
              </a:rPr>
              <a:t>Relapse prevention </a:t>
            </a:r>
          </a:p>
          <a:p>
            <a:pPr lvl="0"/>
            <a:r>
              <a:rPr lang="en-US" dirty="0">
                <a:latin typeface="+mn-lt"/>
                <a:ea typeface="+mn-ea"/>
                <a:cs typeface="+mn-cs"/>
              </a:rPr>
              <a:t>Family pressures, especially in early re-entry/recovery </a:t>
            </a:r>
          </a:p>
          <a:p>
            <a:pPr lvl="0"/>
            <a:r>
              <a:rPr lang="en-US" dirty="0">
                <a:latin typeface="+mn-lt"/>
                <a:ea typeface="+mn-ea"/>
                <a:cs typeface="+mn-cs"/>
              </a:rPr>
              <a:t>Community resources (including treatment providers) </a:t>
            </a:r>
          </a:p>
        </p:txBody>
      </p:sp>
      <p:sp>
        <p:nvSpPr>
          <p:cNvPr id="7" name="Text Placeholder 6"/>
          <p:cNvSpPr>
            <a:spLocks noGrp="1"/>
          </p:cNvSpPr>
          <p:nvPr>
            <p:ph type="body" sz="quarter" idx="3"/>
          </p:nvPr>
        </p:nvSpPr>
        <p:spPr>
          <a:xfrm>
            <a:off x="4648200" y="1447800"/>
            <a:ext cx="4041775" cy="639762"/>
          </a:xfrm>
        </p:spPr>
        <p:txBody>
          <a:bodyPr/>
          <a:lstStyle/>
          <a:p>
            <a:r>
              <a:rPr lang="en-US" dirty="0"/>
              <a:t>Skills</a:t>
            </a:r>
          </a:p>
        </p:txBody>
      </p:sp>
      <p:sp>
        <p:nvSpPr>
          <p:cNvPr id="8" name="Content Placeholder 7"/>
          <p:cNvSpPr>
            <a:spLocks noGrp="1"/>
          </p:cNvSpPr>
          <p:nvPr>
            <p:ph sz="quarter" idx="4"/>
          </p:nvPr>
        </p:nvSpPr>
        <p:spPr>
          <a:xfrm>
            <a:off x="4645026" y="2174875"/>
            <a:ext cx="4117974" cy="3291670"/>
          </a:xfrm>
        </p:spPr>
        <p:txBody>
          <a:bodyPr>
            <a:normAutofit fontScale="92500"/>
          </a:bodyPr>
          <a:lstStyle/>
          <a:p>
            <a:pPr lvl="0"/>
            <a:r>
              <a:rPr lang="en-US" dirty="0">
                <a:latin typeface="+mn-lt"/>
                <a:ea typeface="+mn-ea"/>
                <a:cs typeface="+mn-cs"/>
              </a:rPr>
              <a:t>Communication skills (both writing and speaking) </a:t>
            </a:r>
          </a:p>
          <a:p>
            <a:pPr lvl="0"/>
            <a:r>
              <a:rPr lang="en-US" dirty="0">
                <a:latin typeface="+mn-lt"/>
                <a:ea typeface="+mn-ea"/>
                <a:cs typeface="+mn-cs"/>
              </a:rPr>
              <a:t>Delegation of tasks and responsibilities </a:t>
            </a:r>
          </a:p>
          <a:p>
            <a:pPr lvl="0"/>
            <a:r>
              <a:rPr lang="en-US" dirty="0">
                <a:latin typeface="+mn-lt"/>
                <a:ea typeface="+mn-ea"/>
                <a:cs typeface="+mn-cs"/>
              </a:rPr>
              <a:t>Leadership coaching </a:t>
            </a:r>
          </a:p>
          <a:p>
            <a:pPr lvl="0"/>
            <a:r>
              <a:rPr lang="en-US" dirty="0">
                <a:latin typeface="+mn-lt"/>
                <a:ea typeface="+mn-ea"/>
                <a:cs typeface="+mn-cs"/>
              </a:rPr>
              <a:t>Resource procurement </a:t>
            </a:r>
          </a:p>
          <a:p>
            <a:pPr lvl="0"/>
            <a:r>
              <a:rPr lang="en-US" dirty="0"/>
              <a:t>Conflict resolution</a:t>
            </a:r>
          </a:p>
          <a:p>
            <a:pPr lvl="0"/>
            <a:r>
              <a:rPr lang="en-US" dirty="0">
                <a:latin typeface="+mn-lt"/>
                <a:ea typeface="+mn-ea"/>
                <a:cs typeface="+mn-cs"/>
              </a:rPr>
              <a:t>Recognizing Stages of Change</a:t>
            </a:r>
          </a:p>
          <a:p>
            <a:endParaRPr lang="en-US" dirty="0"/>
          </a:p>
        </p:txBody>
      </p:sp>
    </p:spTree>
    <p:extLst>
      <p:ext uri="{BB962C8B-B14F-4D97-AF65-F5344CB8AC3E}">
        <p14:creationId xmlns:p14="http://schemas.microsoft.com/office/powerpoint/2010/main" val="37943719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Recovery is an ongoing process	</a:t>
            </a:r>
          </a:p>
        </p:txBody>
      </p:sp>
      <p:sp>
        <p:nvSpPr>
          <p:cNvPr id="8" name="Content Placeholder 7"/>
          <p:cNvSpPr>
            <a:spLocks noGrp="1"/>
          </p:cNvSpPr>
          <p:nvPr>
            <p:ph idx="1"/>
          </p:nvPr>
        </p:nvSpPr>
        <p:spPr/>
        <p:txBody>
          <a:bodyPr>
            <a:normAutofit fontScale="92500"/>
          </a:bodyPr>
          <a:lstStyle/>
          <a:p>
            <a:r>
              <a:rPr lang="en-US" dirty="0"/>
              <a:t>WC are designed to be “peer-lead, peer-driven”. The Facilitator should be empathic to that end.</a:t>
            </a:r>
          </a:p>
          <a:p>
            <a:r>
              <a:rPr lang="en-US" dirty="0"/>
              <a:t>How do you know if your group leaders are experiencing difficulties in their own recovery? </a:t>
            </a:r>
          </a:p>
          <a:p>
            <a:r>
              <a:rPr lang="en-US" dirty="0"/>
              <a:t>What do you do as a Facilitator? </a:t>
            </a:r>
          </a:p>
        </p:txBody>
      </p:sp>
    </p:spTree>
    <p:extLst>
      <p:ext uri="{BB962C8B-B14F-4D97-AF65-F5344CB8AC3E}">
        <p14:creationId xmlns:p14="http://schemas.microsoft.com/office/powerpoint/2010/main" val="360651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dirty="0"/>
              <a:t>Family pressures, especially in early re-entry/recovery </a:t>
            </a:r>
            <a:br>
              <a:rPr lang="en-US" dirty="0"/>
            </a:br>
            <a:endParaRPr lang="en-US" dirty="0"/>
          </a:p>
        </p:txBody>
      </p:sp>
      <p:sp>
        <p:nvSpPr>
          <p:cNvPr id="3" name="Content Placeholder 2"/>
          <p:cNvSpPr>
            <a:spLocks noGrp="1"/>
          </p:cNvSpPr>
          <p:nvPr>
            <p:ph idx="1"/>
          </p:nvPr>
        </p:nvSpPr>
        <p:spPr/>
        <p:txBody>
          <a:bodyPr/>
          <a:lstStyle/>
          <a:p>
            <a:r>
              <a:rPr lang="en-US" dirty="0"/>
              <a:t>You’re fix now!</a:t>
            </a:r>
          </a:p>
          <a:p>
            <a:r>
              <a:rPr lang="en-US" dirty="0"/>
              <a:t>I’ve changed, but they treat me the same!</a:t>
            </a:r>
          </a:p>
          <a:p>
            <a:r>
              <a:rPr lang="en-US" dirty="0"/>
              <a:t>“I don’t like meetings”</a:t>
            </a:r>
          </a:p>
          <a:p>
            <a:r>
              <a:rPr lang="en-US" dirty="0"/>
              <a:t>What REAL support from family is appropriate and/or needed</a:t>
            </a:r>
          </a:p>
        </p:txBody>
      </p:sp>
    </p:spTree>
    <p:extLst>
      <p:ext uri="{BB962C8B-B14F-4D97-AF65-F5344CB8AC3E}">
        <p14:creationId xmlns:p14="http://schemas.microsoft.com/office/powerpoint/2010/main" val="65285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838200"/>
          </a:xfrm>
        </p:spPr>
        <p:txBody>
          <a:bodyPr/>
          <a:lstStyle/>
          <a:p>
            <a:r>
              <a:rPr lang="en-US" sz="4000" dirty="0"/>
              <a:t>Community resources (including treatment providers) </a:t>
            </a:r>
            <a:br>
              <a:rPr lang="en-US" sz="4000" dirty="0"/>
            </a:br>
            <a:endParaRPr lang="en-US" dirty="0"/>
          </a:p>
        </p:txBody>
      </p:sp>
      <p:sp>
        <p:nvSpPr>
          <p:cNvPr id="3" name="Content Placeholder 2"/>
          <p:cNvSpPr>
            <a:spLocks noGrp="1"/>
          </p:cNvSpPr>
          <p:nvPr>
            <p:ph idx="1"/>
          </p:nvPr>
        </p:nvSpPr>
        <p:spPr>
          <a:xfrm>
            <a:off x="413359" y="2590800"/>
            <a:ext cx="8229600" cy="3657600"/>
          </a:xfrm>
        </p:spPr>
        <p:txBody>
          <a:bodyPr/>
          <a:lstStyle/>
          <a:p>
            <a:r>
              <a:rPr lang="en-US" dirty="0"/>
              <a:t>A good facilitator should have some knowledge of these community resources</a:t>
            </a:r>
          </a:p>
          <a:p>
            <a:r>
              <a:rPr lang="en-US" dirty="0"/>
              <a:t>Know what's needed to access these resources</a:t>
            </a:r>
          </a:p>
          <a:p>
            <a:r>
              <a:rPr lang="en-US" dirty="0"/>
              <a:t>Linkages to other resources  </a:t>
            </a:r>
          </a:p>
        </p:txBody>
      </p:sp>
    </p:spTree>
    <p:extLst>
      <p:ext uri="{BB962C8B-B14F-4D97-AF65-F5344CB8AC3E}">
        <p14:creationId xmlns:p14="http://schemas.microsoft.com/office/powerpoint/2010/main" val="147340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838200"/>
          </a:xfrm>
        </p:spPr>
        <p:txBody>
          <a:bodyPr/>
          <a:lstStyle/>
          <a:p>
            <a:pPr algn="ctr"/>
            <a:r>
              <a:rPr lang="en-US" sz="4800" dirty="0"/>
              <a:t>Poll Question</a:t>
            </a:r>
          </a:p>
        </p:txBody>
      </p:sp>
    </p:spTree>
    <p:extLst>
      <p:ext uri="{BB962C8B-B14F-4D97-AF65-F5344CB8AC3E}">
        <p14:creationId xmlns:p14="http://schemas.microsoft.com/office/powerpoint/2010/main" val="286662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aspects of the facilitator training</a:t>
            </a:r>
          </a:p>
        </p:txBody>
      </p:sp>
      <p:sp>
        <p:nvSpPr>
          <p:cNvPr id="5" name="Text Placeholder 4"/>
          <p:cNvSpPr>
            <a:spLocks noGrp="1"/>
          </p:cNvSpPr>
          <p:nvPr>
            <p:ph type="body" idx="1"/>
          </p:nvPr>
        </p:nvSpPr>
        <p:spPr/>
        <p:txBody>
          <a:bodyPr/>
          <a:lstStyle/>
          <a:p>
            <a:r>
              <a:rPr lang="en-US" dirty="0"/>
              <a:t>There’s always room for improvement!</a:t>
            </a:r>
          </a:p>
        </p:txBody>
      </p:sp>
    </p:spTree>
    <p:extLst>
      <p:ext uri="{BB962C8B-B14F-4D97-AF65-F5344CB8AC3E}">
        <p14:creationId xmlns:p14="http://schemas.microsoft.com/office/powerpoint/2010/main" val="8387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Ethics and Boundaries </a:t>
            </a:r>
          </a:p>
        </p:txBody>
      </p:sp>
      <p:sp>
        <p:nvSpPr>
          <p:cNvPr id="5" name="Content Placeholder 4"/>
          <p:cNvSpPr>
            <a:spLocks noGrp="1"/>
          </p:cNvSpPr>
          <p:nvPr>
            <p:ph idx="1"/>
          </p:nvPr>
        </p:nvSpPr>
        <p:spPr/>
        <p:txBody>
          <a:bodyPr/>
          <a:lstStyle/>
          <a:p>
            <a:r>
              <a:rPr lang="en-US" dirty="0"/>
              <a:t>HIPPA, Confidentiality, and Mandated Reporting</a:t>
            </a:r>
          </a:p>
          <a:p>
            <a:r>
              <a:rPr lang="en-US" dirty="0"/>
              <a:t>Ethical decision making models</a:t>
            </a:r>
          </a:p>
          <a:p>
            <a:r>
              <a:rPr lang="en-US" dirty="0"/>
              <a:t>Scenario-based exercises</a:t>
            </a:r>
          </a:p>
          <a:p>
            <a:r>
              <a:rPr lang="en-US" dirty="0"/>
              <a:t>Stay in your lane as a Facilitator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2773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Boundaries </a:t>
            </a:r>
          </a:p>
        </p:txBody>
      </p:sp>
      <p:sp>
        <p:nvSpPr>
          <p:cNvPr id="3" name="Content Placeholder 2"/>
          <p:cNvSpPr>
            <a:spLocks noGrp="1"/>
          </p:cNvSpPr>
          <p:nvPr>
            <p:ph idx="1"/>
          </p:nvPr>
        </p:nvSpPr>
        <p:spPr/>
        <p:txBody>
          <a:bodyPr/>
          <a:lstStyle/>
          <a:p>
            <a:r>
              <a:rPr lang="en-US" dirty="0">
                <a:latin typeface="+mn-lt"/>
                <a:ea typeface="+mn-ea"/>
                <a:cs typeface="+mn-cs"/>
              </a:rPr>
              <a:t>It is essential for the facilitator to behave in an ethical manner in his/her relationship with the Winners’ Circle members, treatment providers, and other key stakeholders. In this manner, the facilitator serves as a role model for the group. </a:t>
            </a:r>
            <a:endParaRPr lang="en-US" dirty="0"/>
          </a:p>
        </p:txBody>
      </p:sp>
    </p:spTree>
    <p:extLst>
      <p:ext uri="{BB962C8B-B14F-4D97-AF65-F5344CB8AC3E}">
        <p14:creationId xmlns:p14="http://schemas.microsoft.com/office/powerpoint/2010/main" val="42793864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training	</a:t>
            </a:r>
          </a:p>
        </p:txBody>
      </p:sp>
      <p:sp>
        <p:nvSpPr>
          <p:cNvPr id="3" name="Content Placeholder 2"/>
          <p:cNvSpPr>
            <a:spLocks noGrp="1"/>
          </p:cNvSpPr>
          <p:nvPr>
            <p:ph idx="1"/>
          </p:nvPr>
        </p:nvSpPr>
        <p:spPr/>
        <p:txBody>
          <a:bodyPr>
            <a:normAutofit lnSpcReduction="10000"/>
          </a:bodyPr>
          <a:lstStyle/>
          <a:p>
            <a:r>
              <a:rPr lang="en-US" dirty="0"/>
              <a:t>2-days in length</a:t>
            </a:r>
          </a:p>
          <a:p>
            <a:r>
              <a:rPr lang="en-US" dirty="0"/>
              <a:t>One trainer for groups up to 25 people</a:t>
            </a:r>
          </a:p>
          <a:p>
            <a:r>
              <a:rPr lang="en-US" dirty="0"/>
              <a:t>The fee varies best on transportation cost, federal per diem rates and personnel cost</a:t>
            </a:r>
          </a:p>
          <a:p>
            <a:r>
              <a:rPr lang="en-US" dirty="0"/>
              <a:t>Cost sharing may be an option to help keep cost down (e.g. you pay for lodging, etc.)</a:t>
            </a:r>
          </a:p>
          <a:p>
            <a:endParaRPr lang="en-US" dirty="0"/>
          </a:p>
        </p:txBody>
      </p:sp>
    </p:spTree>
    <p:extLst>
      <p:ext uri="{BB962C8B-B14F-4D97-AF65-F5344CB8AC3E}">
        <p14:creationId xmlns:p14="http://schemas.microsoft.com/office/powerpoint/2010/main" val="366989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838200"/>
          </a:xfrm>
        </p:spPr>
        <p:txBody>
          <a:bodyPr/>
          <a:lstStyle/>
          <a:p>
            <a:pPr algn="ctr"/>
            <a:r>
              <a:rPr lang="en-US" sz="4800" dirty="0"/>
              <a:t>Poll Question</a:t>
            </a:r>
          </a:p>
        </p:txBody>
      </p:sp>
    </p:spTree>
    <p:extLst>
      <p:ext uri="{BB962C8B-B14F-4D97-AF65-F5344CB8AC3E}">
        <p14:creationId xmlns:p14="http://schemas.microsoft.com/office/powerpoint/2010/main" val="129006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Content Placeholder 4"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3</a:t>
            </a:fld>
            <a:endParaRPr lang="en-US"/>
          </a:p>
        </p:txBody>
      </p:sp>
      <p:sp>
        <p:nvSpPr>
          <p:cNvPr id="4" name="Date Placeholder 3"/>
          <p:cNvSpPr>
            <a:spLocks noGrp="1"/>
          </p:cNvSpPr>
          <p:nvPr>
            <p:ph type="dt" sz="half" idx="10"/>
          </p:nvPr>
        </p:nvSpPr>
        <p:spPr/>
        <p:txBody>
          <a:bodyPr/>
          <a:lstStyle/>
          <a:p>
            <a:fld id="{21196261-324C-4615-9CC7-CDE787B4B880}" type="datetime1">
              <a:rPr lang="en-US" smtClean="0"/>
              <a:t>5/16/2018</a:t>
            </a:fld>
            <a:endParaRPr lang="en-US"/>
          </a:p>
        </p:txBody>
      </p:sp>
      <p:sp>
        <p:nvSpPr>
          <p:cNvPr id="5" name="Title 4"/>
          <p:cNvSpPr>
            <a:spLocks noGrp="1"/>
          </p:cNvSpPr>
          <p:nvPr>
            <p:ph type="title"/>
          </p:nvPr>
        </p:nvSpPr>
        <p:spPr/>
        <p:txBody>
          <a:bodyPr>
            <a:normAutofit fontScale="90000"/>
          </a:bodyPr>
          <a:lstStyle/>
          <a:p>
            <a:r>
              <a:rPr lang="en-US" dirty="0"/>
              <a:t>Housekeeping: Communication</a:t>
            </a:r>
          </a:p>
        </p:txBody>
      </p:sp>
    </p:spTree>
    <p:extLst>
      <p:ext uri="{BB962C8B-B14F-4D97-AF65-F5344CB8AC3E}">
        <p14:creationId xmlns:p14="http://schemas.microsoft.com/office/powerpoint/2010/main" val="153239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Center for Health and Justice at TASC</a:t>
            </a:r>
          </a:p>
        </p:txBody>
      </p:sp>
      <p:sp>
        <p:nvSpPr>
          <p:cNvPr id="3" name="Content Placeholder 2"/>
          <p:cNvSpPr>
            <a:spLocks noGrp="1"/>
          </p:cNvSpPr>
          <p:nvPr>
            <p:ph idx="1"/>
          </p:nvPr>
        </p:nvSpPr>
        <p:spPr>
          <a:xfrm>
            <a:off x="457200" y="1828800"/>
            <a:ext cx="8229600" cy="4724399"/>
          </a:xfrm>
        </p:spPr>
        <p:txBody>
          <a:bodyPr>
            <a:normAutofit/>
          </a:bodyPr>
          <a:lstStyle/>
          <a:p>
            <a:pPr algn="ctr">
              <a:buNone/>
            </a:pPr>
            <a:r>
              <a:rPr lang="en-US" sz="2600" dirty="0"/>
              <a:t>For information on how to get a facilitator training at your location, contact:</a:t>
            </a:r>
          </a:p>
          <a:p>
            <a:endParaRPr lang="en-US" dirty="0"/>
          </a:p>
          <a:p>
            <a:endParaRPr lang="en-US" dirty="0"/>
          </a:p>
          <a:p>
            <a:endParaRPr lang="en-US" dirty="0"/>
          </a:p>
          <a:p>
            <a:pPr algn="ctr">
              <a:buNone/>
            </a:pPr>
            <a:endParaRPr lang="en-US" dirty="0"/>
          </a:p>
          <a:p>
            <a:pPr algn="ctr">
              <a:buNone/>
            </a:pPr>
            <a:r>
              <a:rPr lang="en-US" sz="2600" dirty="0"/>
              <a:t>Website: 	 http://www.centerforhealthandjustice.org/</a:t>
            </a:r>
          </a:p>
          <a:p>
            <a:pPr algn="ctr">
              <a:buNone/>
            </a:pPr>
            <a:r>
              <a:rPr lang="en-US" sz="2600" dirty="0"/>
              <a:t>1-855-827-2444</a:t>
            </a:r>
          </a:p>
          <a:p>
            <a:pPr algn="ctr">
              <a:buNone/>
            </a:pPr>
            <a:r>
              <a:rPr lang="en-US" sz="2600" b="0" dirty="0"/>
              <a:t>Phillip Barbour - pbarbour@tasc.org</a:t>
            </a:r>
          </a:p>
          <a:p>
            <a:endParaRPr lang="en-US" dirty="0"/>
          </a:p>
          <a:p>
            <a:pPr lvl="5">
              <a:buNone/>
            </a:pPr>
            <a:endParaRPr lang="en-US" dirty="0"/>
          </a:p>
        </p:txBody>
      </p:sp>
      <p:pic>
        <p:nvPicPr>
          <p:cNvPr id="1026" name="Picture 2" descr="C:\Users\BEkelund\AppData\Local\Temp\notes87944B\CHJ-Logo_color_HiRes-6x1at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19400"/>
            <a:ext cx="5486400" cy="14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2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p:txBody>
          <a:bodyPr>
            <a:normAutofit fontScale="92500" lnSpcReduction="10000"/>
          </a:bodyPr>
          <a:lstStyle/>
          <a:p>
            <a:pPr marL="0" indent="0" algn="ctr">
              <a:buNone/>
              <a:defRPr/>
            </a:pPr>
            <a:r>
              <a:rPr lang="en-US" dirty="0"/>
              <a:t>Type your question in the Q&amp;A box </a:t>
            </a:r>
            <a:br>
              <a:rPr lang="en-US" dirty="0"/>
            </a:br>
            <a:r>
              <a:rPr lang="en-US" dirty="0"/>
              <a:t>on your computer screen.</a:t>
            </a:r>
          </a:p>
          <a:p>
            <a:pPr marL="0" indent="0">
              <a:buNone/>
              <a:defRPr/>
            </a:pPr>
            <a:endParaRPr lang="en-US" sz="4000" dirty="0"/>
          </a:p>
          <a:p>
            <a:pPr marL="0" indent="0" algn="ctr">
              <a:spcBef>
                <a:spcPts val="600"/>
              </a:spcBef>
              <a:spcAft>
                <a:spcPts val="1200"/>
              </a:spcAft>
              <a:buNone/>
              <a:defRPr/>
            </a:pPr>
            <a:r>
              <a:rPr lang="en-US" sz="3900" dirty="0"/>
              <a:t>Speaker Contact Info</a:t>
            </a:r>
          </a:p>
          <a:p>
            <a:pPr marL="0" indent="0" algn="ctr">
              <a:buNone/>
              <a:defRPr/>
            </a:pPr>
            <a:endParaRPr lang="en-US" sz="4000" dirty="0"/>
          </a:p>
          <a:p>
            <a:pPr marL="0" indent="0" algn="ctr">
              <a:buNone/>
              <a:defRPr/>
            </a:pPr>
            <a:r>
              <a:rPr lang="en-US" sz="4000" dirty="0"/>
              <a:t>Phillip Barbour</a:t>
            </a:r>
          </a:p>
          <a:p>
            <a:pPr marL="0" indent="0" algn="ctr">
              <a:buNone/>
              <a:defRPr/>
            </a:pPr>
            <a:r>
              <a:rPr lang="en-US" sz="4000" dirty="0">
                <a:hlinkClick r:id="rId3"/>
              </a:rPr>
              <a:t>Pbarbour@tasc.org</a:t>
            </a:r>
            <a:endParaRPr lang="en-US" sz="4000" dirty="0"/>
          </a:p>
          <a:p>
            <a:endParaRPr lang="en-US" dirty="0"/>
          </a:p>
        </p:txBody>
      </p:sp>
      <p:sp>
        <p:nvSpPr>
          <p:cNvPr id="3" name="Date Placeholder 2"/>
          <p:cNvSpPr>
            <a:spLocks noGrp="1"/>
          </p:cNvSpPr>
          <p:nvPr>
            <p:ph type="dt" sz="half" idx="10"/>
          </p:nvPr>
        </p:nvSpPr>
        <p:spPr/>
        <p:txBody>
          <a:bodyPr/>
          <a:lstStyle/>
          <a:p>
            <a:fld id="{07B26E27-5671-4443-BC4D-7AEF042CA146}" type="datetime1">
              <a:rPr lang="en-US" smtClean="0"/>
              <a:t>5/16/2018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31</a:t>
            </a:fld>
            <a:endParaRPr lang="en-US"/>
          </a:p>
        </p:txBody>
      </p:sp>
    </p:spTree>
    <p:extLst>
      <p:ext uri="{BB962C8B-B14F-4D97-AF65-F5344CB8AC3E}">
        <p14:creationId xmlns:p14="http://schemas.microsoft.com/office/powerpoint/2010/main" val="137195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Certificate of Attendance</a:t>
            </a:r>
            <a:endParaRPr lang="en-US" dirty="0"/>
          </a:p>
        </p:txBody>
      </p:sp>
      <p:sp>
        <p:nvSpPr>
          <p:cNvPr id="5" name="Content Placeholder 4"/>
          <p:cNvSpPr>
            <a:spLocks noGrp="1"/>
          </p:cNvSpPr>
          <p:nvPr>
            <p:ph idx="1"/>
          </p:nvPr>
        </p:nvSpPr>
        <p:spPr/>
        <p:txBody>
          <a:bodyPr/>
          <a:lstStyle/>
          <a:p>
            <a:pPr marL="0" indent="0">
              <a:buNone/>
            </a:pPr>
            <a:r>
              <a:rPr lang="en-US" altLang="en-US" dirty="0"/>
              <a:t>Download now! </a:t>
            </a:r>
          </a:p>
          <a:p>
            <a:endParaRPr lang="en-US" dirty="0"/>
          </a:p>
        </p:txBody>
      </p:sp>
      <p:sp>
        <p:nvSpPr>
          <p:cNvPr id="3" name="Date Placeholder 2"/>
          <p:cNvSpPr>
            <a:spLocks noGrp="1"/>
          </p:cNvSpPr>
          <p:nvPr>
            <p:ph type="dt" sz="half" idx="10"/>
          </p:nvPr>
        </p:nvSpPr>
        <p:spPr/>
        <p:txBody>
          <a:bodyPr/>
          <a:lstStyle/>
          <a:p>
            <a:fld id="{6E5FB539-28E5-4E40-A55D-A57F38FE384B}" type="datetime1">
              <a:rPr lang="en-US" smtClean="0"/>
              <a:t>5/16/2018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32</a:t>
            </a:fld>
            <a:endParaRPr lang="en-US"/>
          </a:p>
        </p:txBody>
      </p:sp>
      <p:pic>
        <p:nvPicPr>
          <p:cNvPr id="6759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2362200"/>
            <a:ext cx="5673725" cy="3324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7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Continuing Education Hour</a:t>
            </a:r>
            <a:br>
              <a:rPr lang="en-US" sz="3200" dirty="0"/>
            </a:br>
            <a:r>
              <a:rPr lang="en-US" sz="3200" dirty="0"/>
              <a:t>(</a:t>
            </a:r>
            <a:r>
              <a:rPr lang="en-US" sz="3200" dirty="0" err="1"/>
              <a:t>CEU</a:t>
            </a:r>
            <a:r>
              <a:rPr lang="en-US" sz="3200" dirty="0"/>
              <a:t> Certificate)</a:t>
            </a:r>
          </a:p>
        </p:txBody>
      </p:sp>
      <p:sp>
        <p:nvSpPr>
          <p:cNvPr id="10" name="Content Placeholder 9"/>
          <p:cNvSpPr>
            <a:spLocks noGrp="1"/>
          </p:cNvSpPr>
          <p:nvPr>
            <p:ph idx="1"/>
          </p:nvPr>
        </p:nvSpPr>
        <p:spPr/>
        <p:txBody>
          <a:bodyPr/>
          <a:lstStyle/>
          <a:p>
            <a:pPr>
              <a:spcBef>
                <a:spcPts val="600"/>
              </a:spcBef>
              <a:defRPr/>
            </a:pPr>
            <a:r>
              <a:rPr lang="en-US" dirty="0"/>
              <a:t>1 </a:t>
            </a:r>
            <a:r>
              <a:rPr lang="en-US" dirty="0" err="1"/>
              <a:t>NAADAC</a:t>
            </a:r>
            <a:r>
              <a:rPr lang="en-US" dirty="0"/>
              <a:t> </a:t>
            </a:r>
            <a:r>
              <a:rPr lang="en-US" dirty="0" err="1"/>
              <a:t>CEH</a:t>
            </a:r>
            <a:endParaRPr lang="en-US" dirty="0"/>
          </a:p>
          <a:p>
            <a:pPr>
              <a:spcBef>
                <a:spcPts val="600"/>
              </a:spcBef>
              <a:defRPr/>
            </a:pPr>
            <a:r>
              <a:rPr lang="en-US" dirty="0"/>
              <a:t>Pass 10-question quiz with 7 correct answers</a:t>
            </a:r>
          </a:p>
          <a:p>
            <a:pPr>
              <a:spcBef>
                <a:spcPts val="600"/>
              </a:spcBef>
              <a:defRPr/>
            </a:pPr>
            <a:r>
              <a:rPr lang="en-US" dirty="0"/>
              <a:t>Receive certificate immediately</a:t>
            </a:r>
          </a:p>
          <a:p>
            <a:endParaRPr lang="en-US" dirty="0"/>
          </a:p>
        </p:txBody>
      </p:sp>
      <p:sp>
        <p:nvSpPr>
          <p:cNvPr id="3" name="Date Placeholder 2"/>
          <p:cNvSpPr>
            <a:spLocks noGrp="1"/>
          </p:cNvSpPr>
          <p:nvPr>
            <p:ph type="dt" sz="half" idx="10"/>
          </p:nvPr>
        </p:nvSpPr>
        <p:spPr/>
        <p:txBody>
          <a:bodyPr/>
          <a:lstStyle/>
          <a:p>
            <a:fld id="{1799914E-66BE-4558-9DAE-2AAB205A7AA4}" type="datetime1">
              <a:rPr lang="en-US" smtClean="0"/>
              <a:t>5/16/2018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33</a:t>
            </a:fld>
            <a:endParaRPr lang="en-US"/>
          </a:p>
        </p:txBody>
      </p:sp>
      <p:pic>
        <p:nvPicPr>
          <p:cNvPr id="696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5963"/>
            <a:ext cx="4703763" cy="292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err="1"/>
              <a:t>RSAT</a:t>
            </a:r>
            <a:r>
              <a:rPr lang="en-US" dirty="0"/>
              <a:t> </a:t>
            </a:r>
            <a:r>
              <a:rPr lang="en-US" dirty="0" err="1"/>
              <a:t>TTA</a:t>
            </a:r>
            <a:r>
              <a:rPr lang="en-US" dirty="0"/>
              <a:t> Center</a:t>
            </a:r>
          </a:p>
        </p:txBody>
      </p:sp>
      <p:sp>
        <p:nvSpPr>
          <p:cNvPr id="4" name="Date Placeholder 3"/>
          <p:cNvSpPr>
            <a:spLocks noGrp="1"/>
          </p:cNvSpPr>
          <p:nvPr>
            <p:ph type="dt" sz="half" idx="10"/>
          </p:nvPr>
        </p:nvSpPr>
        <p:spPr/>
        <p:txBody>
          <a:bodyPr/>
          <a:lstStyle/>
          <a:p>
            <a:fld id="{A02CAFBF-AFA3-4435-997C-0B52FC7E1EE9}" type="datetime1">
              <a:rPr lang="en-US" smtClean="0"/>
              <a:t>5/16/2018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34</a:t>
            </a:fld>
            <a:endParaRPr lang="en-US"/>
          </a:p>
        </p:txBody>
      </p:sp>
      <p:sp>
        <p:nvSpPr>
          <p:cNvPr id="6" name="Content Placeholder 5"/>
          <p:cNvSpPr>
            <a:spLocks noGrp="1"/>
          </p:cNvSpPr>
          <p:nvPr>
            <p:ph idx="1"/>
          </p:nvPr>
        </p:nvSpPr>
        <p:spPr/>
        <p:txBody>
          <a:bodyPr/>
          <a:lstStyle/>
          <a:p>
            <a:pPr marL="0" lvl="0" indent="0" algn="ctr">
              <a:buSzPct val="65000"/>
              <a:buNone/>
            </a:pPr>
            <a:br>
              <a:rPr lang="en-US" dirty="0"/>
            </a:br>
            <a:r>
              <a:rPr lang="en-US" dirty="0"/>
              <a:t>For more information on </a:t>
            </a:r>
            <a:r>
              <a:rPr lang="en-US" dirty="0" err="1"/>
              <a:t>RSAT</a:t>
            </a:r>
            <a:r>
              <a:rPr lang="en-US" dirty="0"/>
              <a:t> training and technical assistance, visit </a:t>
            </a:r>
          </a:p>
          <a:p>
            <a:pPr marL="0" lvl="0" indent="0" algn="ctr">
              <a:buSzPct val="65000"/>
              <a:buNone/>
            </a:pPr>
            <a:r>
              <a:rPr lang="en-US" dirty="0">
                <a:hlinkClick r:id="rId3"/>
              </a:rPr>
              <a:t>http://www.rsat-tta.com/Home</a:t>
            </a:r>
            <a:endParaRPr lang="en-US" dirty="0"/>
          </a:p>
          <a:p>
            <a:pPr marL="0" lvl="0" indent="0" algn="ctr">
              <a:buSzPct val="65000"/>
              <a:buNone/>
            </a:pPr>
            <a:r>
              <a:rPr lang="en-US" dirty="0"/>
              <a:t>or</a:t>
            </a:r>
          </a:p>
          <a:p>
            <a:pPr marL="0" lvl="0" indent="0" algn="ctr">
              <a:buSzPct val="65000"/>
              <a:buNone/>
            </a:pPr>
            <a:r>
              <a:rPr lang="en-US" dirty="0"/>
              <a:t>e-mail Stephen Keller, RSAT TTA Coordinator, at </a:t>
            </a:r>
          </a:p>
          <a:p>
            <a:pPr marL="0" lvl="0" indent="0" algn="ctr">
              <a:buSzPct val="65000"/>
              <a:buNone/>
            </a:pPr>
            <a:r>
              <a:rPr lang="en-US" dirty="0">
                <a:hlinkClick r:id="rId4"/>
              </a:rPr>
              <a:t>skeller@ahpnet.com</a:t>
            </a:r>
            <a:endParaRPr lang="en-US" dirty="0"/>
          </a:p>
          <a:p>
            <a:endParaRPr lang="en-US" dirty="0"/>
          </a:p>
        </p:txBody>
      </p:sp>
    </p:spTree>
    <p:extLst>
      <p:ext uri="{BB962C8B-B14F-4D97-AF65-F5344CB8AC3E}">
        <p14:creationId xmlns:p14="http://schemas.microsoft.com/office/powerpoint/2010/main" val="404663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ext Placeholder 9"/>
          <p:cNvSpPr>
            <a:spLocks noGrp="1"/>
          </p:cNvSpPr>
          <p:nvPr>
            <p:ph type="body" idx="1"/>
          </p:nvPr>
        </p:nvSpPr>
        <p:spPr/>
        <p:txBody>
          <a:bodyPr/>
          <a:lstStyle/>
          <a:p>
            <a:r>
              <a:rPr lang="en-US" dirty="0"/>
              <a:t>Moderator</a:t>
            </a:r>
          </a:p>
          <a:p>
            <a:r>
              <a:rPr lang="en-US" dirty="0"/>
              <a:t>Stephen Keller</a:t>
            </a:r>
          </a:p>
          <a:p>
            <a:r>
              <a:rPr lang="en-US" dirty="0" err="1"/>
              <a:t>TTA</a:t>
            </a:r>
            <a:r>
              <a:rPr lang="en-US" dirty="0"/>
              <a:t> Coordinator, </a:t>
            </a:r>
            <a:r>
              <a:rPr lang="en-US" dirty="0" err="1"/>
              <a:t>RSAT-TTA</a:t>
            </a:r>
            <a:endParaRPr lang="en-US" dirty="0"/>
          </a:p>
        </p:txBody>
      </p:sp>
      <p:sp>
        <p:nvSpPr>
          <p:cNvPr id="11" name="Content Placeholder 10"/>
          <p:cNvSpPr>
            <a:spLocks noGrp="1"/>
          </p:cNvSpPr>
          <p:nvPr>
            <p:ph sz="quarter" idx="13"/>
          </p:nvPr>
        </p:nvSpPr>
        <p:spPr>
          <a:xfrm>
            <a:off x="623888" y="1479549"/>
            <a:ext cx="7886700" cy="2049463"/>
          </a:xfrm>
        </p:spPr>
        <p:txBody>
          <a:bodyPr>
            <a:normAutofit fontScale="85000" lnSpcReduction="20000"/>
          </a:bodyPr>
          <a:lstStyle/>
          <a:p>
            <a:r>
              <a:rPr lang="en-US" sz="3900" dirty="0"/>
              <a:t>How to be a Good Facilitator:</a:t>
            </a:r>
          </a:p>
          <a:p>
            <a:endParaRPr lang="en-US" dirty="0"/>
          </a:p>
          <a:p>
            <a:r>
              <a:rPr lang="en-US" dirty="0"/>
              <a:t>Winners’ Circle Peer Support Groups</a:t>
            </a:r>
          </a:p>
          <a:p>
            <a:r>
              <a:rPr lang="en-US" dirty="0"/>
              <a:t>Facilitator Training</a:t>
            </a:r>
          </a:p>
        </p:txBody>
      </p:sp>
      <p:sp>
        <p:nvSpPr>
          <p:cNvPr id="2" name="Title 1"/>
          <p:cNvSpPr>
            <a:spLocks noGrp="1"/>
          </p:cNvSpPr>
          <p:nvPr>
            <p:ph type="title" idx="4294967295"/>
          </p:nvPr>
        </p:nvSpPr>
        <p:spPr>
          <a:xfrm>
            <a:off x="-685800" y="3437732"/>
            <a:ext cx="7886700" cy="1490662"/>
          </a:xfrm>
        </p:spPr>
        <p:txBody>
          <a:bodyPr/>
          <a:lstStyle/>
          <a:p>
            <a:br>
              <a:rPr lang="en-US" dirty="0"/>
            </a:br>
            <a:endParaRPr lang="en-US" dirty="0"/>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Slide Number Placeholder 15"/>
          <p:cNvSpPr>
            <a:spLocks noGrp="1"/>
          </p:cNvSpPr>
          <p:nvPr>
            <p:ph type="sldNum" sz="quarter" idx="12"/>
          </p:nvPr>
        </p:nvSpPr>
        <p:spPr/>
        <p:txBody>
          <a:bodyPr/>
          <a:lstStyle/>
          <a:p>
            <a:fld id="{C876179B-A874-4915-B3BF-44D2D233744E}" type="slidenum">
              <a:rPr lang="en-US" smtClean="0"/>
              <a:t>4</a:t>
            </a:fld>
            <a:endParaRPr lang="en-US"/>
          </a:p>
        </p:txBody>
      </p:sp>
      <p:sp>
        <p:nvSpPr>
          <p:cNvPr id="17" name="Date Placeholder 16"/>
          <p:cNvSpPr>
            <a:spLocks noGrp="1"/>
          </p:cNvSpPr>
          <p:nvPr>
            <p:ph type="dt" sz="half" idx="10"/>
          </p:nvPr>
        </p:nvSpPr>
        <p:spPr/>
        <p:txBody>
          <a:bodyPr/>
          <a:lstStyle/>
          <a:p>
            <a:fld id="{E2B051FE-AF05-4203-BC60-49D69D429C1D}" type="datetime1">
              <a:rPr lang="en-US" smtClean="0"/>
              <a:t>5/16/2018</a:t>
            </a:fld>
            <a:endParaRPr lang="en-US"/>
          </a:p>
        </p:txBody>
      </p:sp>
    </p:spTree>
    <p:extLst>
      <p:ext uri="{BB962C8B-B14F-4D97-AF65-F5344CB8AC3E}">
        <p14:creationId xmlns:p14="http://schemas.microsoft.com/office/powerpoint/2010/main" val="28503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02E705-1D16-46A6-8E30-BB273D6022D5}" type="datetime1">
              <a:rPr lang="en-US" smtClean="0"/>
              <a:t>5/16/2018</a:t>
            </a:fld>
            <a:endParaRPr lang="en-US" dirty="0"/>
          </a:p>
        </p:txBody>
      </p:sp>
      <p:sp>
        <p:nvSpPr>
          <p:cNvPr id="6" name="Slide Number Placeholder 5"/>
          <p:cNvSpPr>
            <a:spLocks noGrp="1"/>
          </p:cNvSpPr>
          <p:nvPr>
            <p:ph type="sldNum" sz="quarter" idx="12"/>
          </p:nvPr>
        </p:nvSpPr>
        <p:spPr/>
        <p:txBody>
          <a:bodyPr/>
          <a:lstStyle/>
          <a:p>
            <a:fld id="{C876179B-A874-4915-B3BF-44D2D233744E}" type="slidenum">
              <a:rPr lang="en-US" smtClean="0"/>
              <a:pPr/>
              <a:t>5</a:t>
            </a:fld>
            <a:endParaRPr lang="en-US"/>
          </a:p>
        </p:txBody>
      </p:sp>
      <p:sp>
        <p:nvSpPr>
          <p:cNvPr id="19" name="Content Placeholder 18"/>
          <p:cNvSpPr>
            <a:spLocks noGrp="1"/>
          </p:cNvSpPr>
          <p:nvPr>
            <p:ph sz="quarter" idx="14"/>
          </p:nvPr>
        </p:nvSpPr>
        <p:spPr/>
        <p:txBody>
          <a:bodyPr/>
          <a:lstStyle/>
          <a:p>
            <a:r>
              <a:rPr lang="en-US" dirty="0"/>
              <a:t>TASC-IL</a:t>
            </a:r>
          </a:p>
          <a:p>
            <a:r>
              <a:rPr lang="en-US" dirty="0"/>
              <a:t>www.tasc.org</a:t>
            </a:r>
          </a:p>
        </p:txBody>
      </p:sp>
      <p:sp>
        <p:nvSpPr>
          <p:cNvPr id="20" name="Content Placeholder 19"/>
          <p:cNvSpPr>
            <a:spLocks noGrp="1"/>
          </p:cNvSpPr>
          <p:nvPr>
            <p:ph sz="quarter" idx="15"/>
          </p:nvPr>
        </p:nvSpPr>
        <p:spPr/>
        <p:txBody>
          <a:bodyPr>
            <a:normAutofit fontScale="85000" lnSpcReduction="20000"/>
          </a:bodyPr>
          <a:lstStyle/>
          <a:p>
            <a:r>
              <a:rPr lang="en-US" b="1" dirty="0"/>
              <a:t>Phillip Barbour</a:t>
            </a:r>
          </a:p>
          <a:p>
            <a:r>
              <a:rPr lang="en-US" dirty="0"/>
              <a:t>Pbarbour@tasc-il.org</a:t>
            </a:r>
          </a:p>
        </p:txBody>
      </p:sp>
    </p:spTree>
    <p:extLst>
      <p:ext uri="{BB962C8B-B14F-4D97-AF65-F5344CB8AC3E}">
        <p14:creationId xmlns:p14="http://schemas.microsoft.com/office/powerpoint/2010/main" val="24717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lstStyle/>
          <a:p>
            <a:r>
              <a:rPr lang="en-US"/>
              <a:t>Objectives</a:t>
            </a:r>
            <a:endParaRPr lang="en-US" dirty="0"/>
          </a:p>
        </p:txBody>
      </p:sp>
      <p:sp>
        <p:nvSpPr>
          <p:cNvPr id="15" name="Content Placeholder 2">
            <a:extLst>
              <a:ext uri="{FF2B5EF4-FFF2-40B4-BE49-F238E27FC236}">
                <a16:creationId xmlns:a16="http://schemas.microsoft.com/office/drawing/2014/main" id="{BB176791-0CDF-4193-A2C0-EAD30B591BE5}"/>
              </a:ext>
            </a:extLst>
          </p:cNvPr>
          <p:cNvSpPr>
            <a:spLocks noGrp="1"/>
          </p:cNvSpPr>
          <p:nvPr>
            <p:ph idx="1"/>
          </p:nvPr>
        </p:nvSpPr>
        <p:spPr/>
        <p:txBody>
          <a:bodyPr>
            <a:normAutofit/>
          </a:bodyPr>
          <a:lstStyle/>
          <a:p>
            <a:pPr marL="0" lvl="0" indent="0">
              <a:buNone/>
            </a:pPr>
            <a:r>
              <a:rPr lang="en-US" b="1" dirty="0"/>
              <a:t>Participants will be able to:</a:t>
            </a:r>
          </a:p>
          <a:p>
            <a:pPr lvl="0"/>
            <a:r>
              <a:rPr lang="en-US" dirty="0"/>
              <a:t>How to provide a low-cost, sustainable recovery support system in a community especially where treatment resources may not be readily available </a:t>
            </a:r>
          </a:p>
          <a:p>
            <a:pPr lvl="0"/>
            <a:r>
              <a:rPr lang="en-US" dirty="0"/>
              <a:t>How to become a Facilitator for Winners’ Circle groups</a:t>
            </a:r>
          </a:p>
          <a:p>
            <a:pPr lvl="0"/>
            <a:r>
              <a:rPr lang="en-US" dirty="0"/>
              <a:t>Understand why getting Facilitator training is so important</a:t>
            </a:r>
          </a:p>
        </p:txBody>
      </p:sp>
      <p:sp>
        <p:nvSpPr>
          <p:cNvPr id="4" name="Date Placeholder 3"/>
          <p:cNvSpPr>
            <a:spLocks noGrp="1"/>
          </p:cNvSpPr>
          <p:nvPr>
            <p:ph type="dt" sz="half" idx="10"/>
          </p:nvPr>
        </p:nvSpPr>
        <p:spPr/>
        <p:txBody>
          <a:bodyPr/>
          <a:lstStyle/>
          <a:p>
            <a:fld id="{B3703FFE-3268-414B-894D-0E8D995AD38D}" type="datetime1">
              <a:rPr lang="en-US" smtClean="0"/>
              <a:t>5/16/2018</a:t>
            </a:fld>
            <a:endParaRPr lang="en-US"/>
          </a:p>
        </p:txBody>
      </p:sp>
      <p:sp>
        <p:nvSpPr>
          <p:cNvPr id="3" name="Slide Number Placeholder 2"/>
          <p:cNvSpPr>
            <a:spLocks noGrp="1"/>
          </p:cNvSpPr>
          <p:nvPr>
            <p:ph type="sldNum" sz="quarter" idx="12"/>
          </p:nvPr>
        </p:nvSpPr>
        <p:spPr/>
        <p:txBody>
          <a:bodyPr/>
          <a:lstStyle/>
          <a:p>
            <a:fld id="{C876179B-A874-4915-B3BF-44D2D233744E}" type="slidenum">
              <a:rPr lang="en-US" smtClean="0"/>
              <a:pPr/>
              <a:t>6</a:t>
            </a:fld>
            <a:endParaRPr lang="en-US"/>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7683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Brief Recap</a:t>
            </a:r>
          </a:p>
        </p:txBody>
      </p:sp>
      <p:sp>
        <p:nvSpPr>
          <p:cNvPr id="4" name="Date Placeholder 3"/>
          <p:cNvSpPr>
            <a:spLocks noGrp="1"/>
          </p:cNvSpPr>
          <p:nvPr>
            <p:ph type="dt" sz="half" idx="10"/>
          </p:nvPr>
        </p:nvSpPr>
        <p:spPr/>
        <p:txBody>
          <a:bodyPr/>
          <a:lstStyle/>
          <a:p>
            <a:fld id="{9632A5BF-C191-4E82-B607-0C407A56A611}" type="datetime1">
              <a:rPr lang="en-US" smtClean="0"/>
              <a:t>5/16/2018</a:t>
            </a:fld>
            <a:endParaRPr lang="en-US"/>
          </a:p>
        </p:txBody>
      </p:sp>
      <p:sp>
        <p:nvSpPr>
          <p:cNvPr id="5" name="Slide Number Placeholder 4"/>
          <p:cNvSpPr>
            <a:spLocks noGrp="1"/>
          </p:cNvSpPr>
          <p:nvPr>
            <p:ph type="sldNum" sz="quarter" idx="12"/>
          </p:nvPr>
        </p:nvSpPr>
        <p:spPr/>
        <p:txBody>
          <a:bodyPr/>
          <a:lstStyle/>
          <a:p>
            <a:fld id="{C876179B-A874-4915-B3BF-44D2D233744E}" type="slidenum">
              <a:rPr lang="en-US" smtClean="0"/>
              <a:t>7</a:t>
            </a:fld>
            <a:endParaRPr lang="en-US"/>
          </a:p>
        </p:txBody>
      </p:sp>
      <p:sp>
        <p:nvSpPr>
          <p:cNvPr id="9" name="TextBox 8"/>
          <p:cNvSpPr txBox="1"/>
          <p:nvPr/>
        </p:nvSpPr>
        <p:spPr>
          <a:xfrm>
            <a:off x="628650" y="2743200"/>
            <a:ext cx="7753350" cy="707886"/>
          </a:xfrm>
          <a:prstGeom prst="rect">
            <a:avLst/>
          </a:prstGeom>
          <a:noFill/>
        </p:spPr>
        <p:txBody>
          <a:bodyPr wrap="square" rtlCol="0">
            <a:spAutoFit/>
          </a:bodyPr>
          <a:lstStyle/>
          <a:p>
            <a:pPr algn="ctr"/>
            <a:r>
              <a:rPr lang="en-US" sz="4000" b="1" dirty="0"/>
              <a:t>From the January 2018 webinar</a:t>
            </a:r>
          </a:p>
        </p:txBody>
      </p:sp>
    </p:spTree>
    <p:extLst>
      <p:ext uri="{BB962C8B-B14F-4D97-AF65-F5344CB8AC3E}">
        <p14:creationId xmlns:p14="http://schemas.microsoft.com/office/powerpoint/2010/main" val="311694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Winner’s Circle?</a:t>
            </a:r>
          </a:p>
        </p:txBody>
      </p:sp>
      <p:sp>
        <p:nvSpPr>
          <p:cNvPr id="3" name="Content Placeholder 2"/>
          <p:cNvSpPr>
            <a:spLocks noGrp="1"/>
          </p:cNvSpPr>
          <p:nvPr>
            <p:ph idx="1"/>
          </p:nvPr>
        </p:nvSpPr>
        <p:spPr/>
        <p:txBody>
          <a:bodyPr>
            <a:normAutofit lnSpcReduction="10000"/>
          </a:bodyPr>
          <a:lstStyle/>
          <a:p>
            <a:r>
              <a:rPr lang="en-US" dirty="0"/>
              <a:t>Peer led &amp; driven support group</a:t>
            </a:r>
          </a:p>
          <a:p>
            <a:endParaRPr lang="en-US" dirty="0"/>
          </a:p>
          <a:p>
            <a:r>
              <a:rPr lang="en-US" dirty="0"/>
              <a:t>Open to formerly incarcerated individuals and family/friends</a:t>
            </a:r>
          </a:p>
          <a:p>
            <a:endParaRPr lang="en-US" dirty="0"/>
          </a:p>
          <a:p>
            <a:r>
              <a:rPr lang="en-US" dirty="0"/>
              <a:t>Supports recovery from addiction</a:t>
            </a:r>
          </a:p>
        </p:txBody>
      </p:sp>
    </p:spTree>
    <p:extLst>
      <p:ext uri="{BB962C8B-B14F-4D97-AF65-F5344CB8AC3E}">
        <p14:creationId xmlns:p14="http://schemas.microsoft.com/office/powerpoint/2010/main" val="126973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Winner Circle</a:t>
            </a:r>
          </a:p>
        </p:txBody>
      </p:sp>
      <p:sp>
        <p:nvSpPr>
          <p:cNvPr id="3" name="Content Placeholder 2"/>
          <p:cNvSpPr>
            <a:spLocks noGrp="1"/>
          </p:cNvSpPr>
          <p:nvPr>
            <p:ph idx="1"/>
          </p:nvPr>
        </p:nvSpPr>
        <p:spPr/>
        <p:txBody>
          <a:bodyPr>
            <a:normAutofit lnSpcReduction="10000"/>
          </a:bodyPr>
          <a:lstStyle/>
          <a:p>
            <a:r>
              <a:rPr lang="en-US" dirty="0"/>
              <a:t>Began in Connecticut in 1988</a:t>
            </a:r>
          </a:p>
          <a:p>
            <a:endParaRPr lang="en-US" dirty="0"/>
          </a:p>
          <a:p>
            <a:r>
              <a:rPr lang="en-US" dirty="0"/>
              <a:t>Brought to Texas where it further developed through therapeutic community concepts</a:t>
            </a:r>
          </a:p>
          <a:p>
            <a:endParaRPr lang="en-US" dirty="0"/>
          </a:p>
          <a:p>
            <a:r>
              <a:rPr lang="en-US" dirty="0"/>
              <a:t>Currently operates in a number of states</a:t>
            </a:r>
          </a:p>
        </p:txBody>
      </p:sp>
    </p:spTree>
    <p:extLst>
      <p:ext uri="{BB962C8B-B14F-4D97-AF65-F5344CB8AC3E}">
        <p14:creationId xmlns:p14="http://schemas.microsoft.com/office/powerpoint/2010/main" val="2903196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J-Custom">
      <a:dk1>
        <a:sysClr val="windowText" lastClr="000000"/>
      </a:dk1>
      <a:lt1>
        <a:sysClr val="window" lastClr="FFFFFF"/>
      </a:lt1>
      <a:dk2>
        <a:srgbClr val="1D4576"/>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24750</TotalTime>
  <Words>1847</Words>
  <Application>Microsoft Office PowerPoint</Application>
  <PresentationFormat>On-screen Show (4:3)</PresentationFormat>
  <Paragraphs>203</Paragraphs>
  <Slides>34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Black</vt:lpstr>
      <vt:lpstr>Calibri</vt:lpstr>
      <vt:lpstr>Lato Bold</vt:lpstr>
      <vt:lpstr>Lato Regular</vt:lpstr>
      <vt:lpstr>Wingdings</vt:lpstr>
      <vt:lpstr>Custom Design</vt:lpstr>
      <vt:lpstr>Office Theme</vt:lpstr>
      <vt:lpstr>How to be a Good Facilitator</vt:lpstr>
      <vt:lpstr>Housekeeping: Functions</vt:lpstr>
      <vt:lpstr>Housekeeping: Communication</vt:lpstr>
      <vt:lpstr> </vt:lpstr>
      <vt:lpstr>PowerPoint Presentation</vt:lpstr>
      <vt:lpstr>Objectives</vt:lpstr>
      <vt:lpstr>Brief Recap</vt:lpstr>
      <vt:lpstr>What is Winner’s Circle?</vt:lpstr>
      <vt:lpstr>Origins of Winner Circle</vt:lpstr>
      <vt:lpstr>What is a therapeutic support network?</vt:lpstr>
      <vt:lpstr>Guiding Principles of Winner Circle</vt:lpstr>
      <vt:lpstr>What  is Value of WC?</vt:lpstr>
      <vt:lpstr>Poll Question</vt:lpstr>
      <vt:lpstr>Role of the facilitator</vt:lpstr>
      <vt:lpstr>The Role</vt:lpstr>
      <vt:lpstr>What they Do</vt:lpstr>
      <vt:lpstr>Facilitator Training Why it’s so important!!!</vt:lpstr>
      <vt:lpstr>Facilitator Definition </vt:lpstr>
      <vt:lpstr>Have you ever tried to assemble something without using the instructions?</vt:lpstr>
      <vt:lpstr>Skills and Knowledge</vt:lpstr>
      <vt:lpstr>Recovery is an ongoing process </vt:lpstr>
      <vt:lpstr>Family pressures, especially in early re-entry/recovery  </vt:lpstr>
      <vt:lpstr>Community resources (including treatment providers)  </vt:lpstr>
      <vt:lpstr>Poll Question</vt:lpstr>
      <vt:lpstr>Other aspects of the facilitator training</vt:lpstr>
      <vt:lpstr>Ethics and Boundaries </vt:lpstr>
      <vt:lpstr>Ethics and Boundaries </vt:lpstr>
      <vt:lpstr>About the training </vt:lpstr>
      <vt:lpstr>Poll Question</vt:lpstr>
      <vt:lpstr>Center for Health and Justice at TASC</vt:lpstr>
      <vt:lpstr>Questions?</vt:lpstr>
      <vt:lpstr>Certificate of Attendance</vt:lpstr>
      <vt:lpstr>Continuing Education Hour (CEU Certificate)</vt:lpstr>
      <vt:lpstr>RSAT TTA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397</cp:revision>
  <cp:lastPrinted>2018-01-17T18:56:19Z</cp:lastPrinted>
  <dcterms:created xsi:type="dcterms:W3CDTF">2006-08-16T00:00:00Z</dcterms:created>
  <dcterms:modified xsi:type="dcterms:W3CDTF">2018-05-16T13:33:46Z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