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handoutMasterIdLst>
    <p:handoutMasterId r:id="rId24"/>
  </p:handoutMasterIdLst>
  <p:sldIdLst>
    <p:sldId id="259" r:id="rId2"/>
    <p:sldId id="260" r:id="rId3"/>
    <p:sldId id="261" r:id="rId4"/>
    <p:sldId id="262" r:id="rId5"/>
    <p:sldId id="361" r:id="rId6"/>
    <p:sldId id="257" r:id="rId7"/>
    <p:sldId id="258" r:id="rId8"/>
    <p:sldId id="362" r:id="rId9"/>
    <p:sldId id="363" r:id="rId10"/>
    <p:sldId id="364" r:id="rId11"/>
    <p:sldId id="366" r:id="rId12"/>
    <p:sldId id="365" r:id="rId13"/>
    <p:sldId id="263" r:id="rId14"/>
    <p:sldId id="264" r:id="rId15"/>
    <p:sldId id="265" r:id="rId16"/>
    <p:sldId id="267" r:id="rId17"/>
    <p:sldId id="266" r:id="rId18"/>
    <p:sldId id="289" r:id="rId19"/>
    <p:sldId id="290" r:id="rId20"/>
    <p:sldId id="291" r:id="rId21"/>
    <p:sldId id="292" r:id="rId22"/>
  </p:sldIdLst>
  <p:sldSz cx="9144000" cy="6858000" type="screen4x3"/>
  <p:notesSz cx="7023100" cy="9309100"/>
  <p:custDataLst>
    <p:tags r:id="rId2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 userDrawn="1">
          <p15:clr>
            <a:srgbClr val="A4A3A4"/>
          </p15:clr>
        </p15:guide>
        <p15:guide id="2" pos="221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E0C3A3"/>
    <a:srgbClr val="006892"/>
    <a:srgbClr val="BE85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15" autoAdjust="0"/>
    <p:restoredTop sz="72503" autoAdjust="0"/>
  </p:normalViewPr>
  <p:slideViewPr>
    <p:cSldViewPr>
      <p:cViewPr varScale="1">
        <p:scale>
          <a:sx n="83" d="100"/>
          <a:sy n="83" d="100"/>
        </p:scale>
        <p:origin x="202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4770"/>
    </p:cViewPr>
  </p:sorterViewPr>
  <p:notesViewPr>
    <p:cSldViewPr>
      <p:cViewPr>
        <p:scale>
          <a:sx n="100" d="100"/>
          <a:sy n="100" d="100"/>
        </p:scale>
        <p:origin x="-3540" y="-72"/>
      </p:cViewPr>
      <p:guideLst>
        <p:guide orient="horz" pos="2932"/>
        <p:guide pos="221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15665E7-EFFD-4D81-AF65-E82AB54B48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3043979" cy="467363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CB9EDA-E304-4878-8426-C7E962D7B2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7531" y="0"/>
            <a:ext cx="3043979" cy="467363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975D2F6A-A542-4AF8-A8B1-276D6CC7E641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3E02BC-3F0D-4FB4-A449-BECFCF5F60F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8841738"/>
            <a:ext cx="3043979" cy="467363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CC0F17-C905-46D5-AB0D-EB1C462B80D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7531" y="8841738"/>
            <a:ext cx="3043979" cy="467363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2FC1F383-63D8-45EC-B0B2-47691A105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4737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17" tIns="46659" rIns="93317" bIns="4665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17" tIns="46659" rIns="93317" bIns="46659" rtlCol="0"/>
          <a:lstStyle>
            <a:lvl1pPr algn="r">
              <a:defRPr sz="1200"/>
            </a:lvl1pPr>
          </a:lstStyle>
          <a:p>
            <a:fld id="{BE49785F-AEC9-4CAF-8147-E59A22856DC5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17" tIns="46659" rIns="93317" bIns="4665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vert="horz" lIns="93317" tIns="46659" rIns="93317" bIns="4665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5455"/>
          </a:xfrm>
          <a:prstGeom prst="rect">
            <a:avLst/>
          </a:prstGeom>
        </p:spPr>
        <p:txBody>
          <a:bodyPr vert="horz" lIns="93317" tIns="46659" rIns="93317" bIns="4665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5455"/>
          </a:xfrm>
          <a:prstGeom prst="rect">
            <a:avLst/>
          </a:prstGeom>
        </p:spPr>
        <p:txBody>
          <a:bodyPr vert="horz" lIns="93317" tIns="46659" rIns="93317" bIns="46659" rtlCol="0" anchor="b"/>
          <a:lstStyle>
            <a:lvl1pPr algn="r">
              <a:defRPr sz="1200"/>
            </a:lvl1pPr>
          </a:lstStyle>
          <a:p>
            <a:fld id="{88D7AFB4-6AE2-405B-84EC-60E187CE7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755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24EFB-9AAE-4E7D-8EBD-69E13AFA1BA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75707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686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8202" indent="-291616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66464" indent="-233292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33050" indent="-233292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99636" indent="-233292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66221" indent="-2332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32806" indent="-2332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99392" indent="-2332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65978" indent="-2332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F5F94A1A-52CD-47D6-AFD3-31948AD65244}" type="slidenum">
              <a:rPr lang="en-US" altLang="en-US" smtClean="0">
                <a:solidFill>
                  <a:srgbClr val="000000"/>
                </a:solidFill>
                <a:latin typeface="Arial" panose="020B0604020202020204" pitchFamily="34" charset="0"/>
              </a:rPr>
              <a:pPr/>
              <a:t>19</a:t>
            </a:fld>
            <a:endParaRPr lang="en-US" altLang="en-US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397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8202" indent="-291616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66464" indent="-233292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33050" indent="-233292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99636" indent="-233292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66221" indent="-2332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32806" indent="-2332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99392" indent="-2332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65978" indent="-2332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94DDE335-F703-4903-BA8E-AF554FA885E8}" type="slidenum">
              <a:rPr lang="en-US" altLang="en-US" smtClean="0">
                <a:solidFill>
                  <a:srgbClr val="000000"/>
                </a:solidFill>
                <a:latin typeface="Arial" panose="020B0604020202020204" pitchFamily="34" charset="0"/>
              </a:rPr>
              <a:pPr/>
              <a:t>20</a:t>
            </a:fld>
            <a:endParaRPr lang="en-US" altLang="en-US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1382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24EFB-9AAE-4E7D-8EBD-69E13AFA1BA2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7581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lvl="1">
              <a:buClr>
                <a:srgbClr val="BE854C"/>
              </a:buClr>
              <a:buSzPct val="65000"/>
              <a:buFont typeface="Wingdings" panose="05000000000000000000" pitchFamily="2" charset="2"/>
              <a:buChar char="Ø"/>
            </a:pPr>
            <a:endParaRPr lang="en-US" altLang="en-US" sz="2400" dirty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8202" indent="-291616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66464" indent="-233292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33050" indent="-233292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99636" indent="-233292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66221" indent="-2332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32806" indent="-2332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99392" indent="-2332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65978" indent="-2332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019461AA-1343-49FE-9B0A-6F89E51BB3C6}" type="slidenum">
              <a:rPr lang="en-US" altLang="en-US" smtClean="0">
                <a:latin typeface="Arial" panose="020B0604020202020204" pitchFamily="34" charset="0"/>
              </a:rPr>
              <a:pPr/>
              <a:t>2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7218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lvl="1">
              <a:buClr>
                <a:srgbClr val="BE854C"/>
              </a:buClr>
              <a:buSzPct val="65000"/>
              <a:buFont typeface="Wingdings" panose="05000000000000000000" pitchFamily="2" charset="2"/>
              <a:buChar char="Ø"/>
            </a:pPr>
            <a:endParaRPr lang="en-US" altLang="en-US" sz="2400" dirty="0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8202" indent="-291616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66464" indent="-233292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33050" indent="-233292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99636" indent="-233292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66221" indent="-2332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32806" indent="-2332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99392" indent="-2332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65978" indent="-2332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46A2C4F2-C2BE-413C-A5B4-89A59286ED85}" type="slidenum">
              <a:rPr lang="en-US" altLang="en-US" smtClean="0">
                <a:latin typeface="Arial" panose="020B0604020202020204" pitchFamily="34" charset="0"/>
              </a:rPr>
              <a:pPr/>
              <a:t>3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67909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BE854C"/>
              </a:buClr>
              <a:buSzPct val="65000"/>
              <a:buFont typeface="Wingdings" panose="05000000000000000000" pitchFamily="2" charset="2"/>
              <a:buNone/>
            </a:pPr>
            <a:r>
              <a:rPr lang="en-US" altLang="en-US" dirty="0"/>
              <a:t>Example:</a:t>
            </a:r>
          </a:p>
          <a:p>
            <a:pPr>
              <a:buClr>
                <a:srgbClr val="BE854C"/>
              </a:buClr>
              <a:buSzPct val="65000"/>
              <a:buFont typeface="Wingdings" panose="05000000000000000000" pitchFamily="2" charset="2"/>
              <a:buNone/>
            </a:pPr>
            <a:endParaRPr lang="en-US" altLang="en-US" dirty="0"/>
          </a:p>
          <a:p>
            <a:pPr>
              <a:buClr>
                <a:srgbClr val="BE854C"/>
              </a:buClr>
              <a:buSzPct val="65000"/>
              <a:buFont typeface="Wingdings" panose="05000000000000000000" pitchFamily="2" charset="2"/>
              <a:buNone/>
            </a:pPr>
            <a:r>
              <a:rPr lang="en-US" altLang="en-US" dirty="0"/>
              <a:t>If you can understand the form that allows your insurance to bill at a hospital, you can’t be seen.</a:t>
            </a:r>
          </a:p>
          <a:p>
            <a:pPr>
              <a:buClr>
                <a:srgbClr val="BE854C"/>
              </a:buClr>
              <a:buSzPct val="65000"/>
              <a:buFont typeface="Wingdings" panose="05000000000000000000" pitchFamily="2" charset="2"/>
              <a:buNone/>
            </a:pPr>
            <a:r>
              <a:rPr lang="en-US" altLang="en-US" dirty="0"/>
              <a:t>If you can’t understand the consent to treat form, you don’t get treatment.</a:t>
            </a:r>
          </a:p>
          <a:p>
            <a:pPr>
              <a:buClr>
                <a:srgbClr val="BE854C"/>
              </a:buClr>
              <a:buSzPct val="65000"/>
              <a:buFont typeface="Wingdings" panose="05000000000000000000" pitchFamily="2" charset="2"/>
              <a:buNone/>
            </a:pPr>
            <a:endParaRPr lang="en-US" altLang="en-US" dirty="0"/>
          </a:p>
          <a:p>
            <a:pPr>
              <a:buClr>
                <a:srgbClr val="BE854C"/>
              </a:buClr>
              <a:buSzPct val="65000"/>
              <a:buFont typeface="Wingdings" panose="05000000000000000000" pitchFamily="2" charset="2"/>
              <a:buNone/>
            </a:pPr>
            <a:r>
              <a:rPr lang="en-US" altLang="en-US" dirty="0"/>
              <a:t>Pretty basic, but the research shows that most people do not understand these forms, but they mostly sign them anyway. Let’s look at some research that applies to our population.</a:t>
            </a: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8202" indent="-291616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66464" indent="-233292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33050" indent="-233292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99636" indent="-233292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66221" indent="-2332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32806" indent="-2332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99392" indent="-2332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65978" indent="-2332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F83B075-94DE-4C29-AF4B-302C1255F7AA}" type="slidenum">
              <a:rPr lang="en-US" altLang="en-US" smtClean="0">
                <a:latin typeface="Arial" panose="020B0604020202020204" pitchFamily="34" charset="0"/>
              </a:rPr>
              <a:pPr/>
              <a:t>4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3374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rgbClr val="BE854C"/>
              </a:buClr>
              <a:buSzPct val="65000"/>
              <a:buFont typeface="Wingdings" pitchFamily="2" charset="2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24EFB-9AAE-4E7D-8EBD-69E13AFA1BA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0003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D7AFB4-6AE2-405B-84EC-60E187CE700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7810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Several years ago, the former Sheriff of Essex County jail found his facility had become the busiest </a:t>
            </a:r>
            <a:r>
              <a:rPr lang="en-US" b="1" dirty="0"/>
              <a:t>detoxification center </a:t>
            </a:r>
            <a:r>
              <a:rPr lang="en-US" dirty="0"/>
              <a:t>in the county, notwithstanding lack of medical resources to provide safe, humane detoxification.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D7AFB4-6AE2-405B-84EC-60E187CE700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2885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Sheriff established a separate facility on the grounds of the jail housing two 42 bed units, one for men and one for women</a:t>
            </a:r>
          </a:p>
          <a:p>
            <a:endParaRPr lang="en-US" dirty="0"/>
          </a:p>
          <a:p>
            <a:r>
              <a:rPr lang="en-US" dirty="0"/>
              <a:t>Initial detoxification, in and of itself, does little to prevent future overdose deaths, much less long term recovery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D7AFB4-6AE2-405B-84EC-60E187CE700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1128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8202" indent="-291616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66464" indent="-233292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33050" indent="-233292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99636" indent="-233292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66221" indent="-2332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32806" indent="-2332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99392" indent="-2332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65978" indent="-2332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52124BDE-A707-4539-97A1-64C83279819C}" type="slidenum">
              <a:rPr lang="en-US" altLang="en-US" smtClean="0">
                <a:solidFill>
                  <a:srgbClr val="000000"/>
                </a:solidFill>
                <a:latin typeface="Arial" panose="020B0604020202020204" pitchFamily="34" charset="0"/>
              </a:rPr>
              <a:pPr/>
              <a:t>18</a:t>
            </a:fld>
            <a:endParaRPr lang="en-US" altLang="en-US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03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33400" y="1143000"/>
            <a:ext cx="5638800" cy="1395286"/>
          </a:xfrm>
        </p:spPr>
        <p:txBody>
          <a:bodyPr anchor="b">
            <a:normAutofit/>
          </a:bodyPr>
          <a:lstStyle>
            <a:lvl1pPr algn="ctr">
              <a:defRPr sz="3600" b="1">
                <a:solidFill>
                  <a:srgbClr val="00689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691883"/>
            <a:ext cx="5638800" cy="889517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1">
                <a:solidFill>
                  <a:srgbClr val="BE854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2D0F4-0B2E-4904-93C1-37944C79667F}" type="datetime1">
              <a:rPr lang="en-US" smtClean="0"/>
              <a:t>5/4/2018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6179B-A874-4915-B3BF-44D2D233744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381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32612"/>
            <a:ext cx="9144000" cy="75229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121" y="4953000"/>
            <a:ext cx="6129479" cy="987552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77E89E5-8EEA-4146-A0F6-C937EB96524D}"/>
              </a:ext>
            </a:extLst>
          </p:cNvPr>
          <p:cNvCxnSpPr/>
          <p:nvPr userDrawn="1"/>
        </p:nvCxnSpPr>
        <p:spPr>
          <a:xfrm>
            <a:off x="533400" y="2590800"/>
            <a:ext cx="5638800" cy="0"/>
          </a:xfrm>
          <a:prstGeom prst="line">
            <a:avLst/>
          </a:prstGeom>
          <a:ln w="22225">
            <a:solidFill>
              <a:srgbClr val="BE85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/>
          <p:cNvSpPr>
            <a:spLocks noGrp="1"/>
          </p:cNvSpPr>
          <p:nvPr>
            <p:ph sz="quarter" idx="13"/>
          </p:nvPr>
        </p:nvSpPr>
        <p:spPr>
          <a:xfrm>
            <a:off x="1752600" y="3833685"/>
            <a:ext cx="4419600" cy="1066800"/>
          </a:xfrm>
        </p:spPr>
        <p:txBody>
          <a:bodyPr>
            <a:normAutofit/>
          </a:bodyPr>
          <a:lstStyle>
            <a:lvl1pPr marL="0" indent="0" algn="r">
              <a:buNone/>
              <a:defRPr sz="1800" b="1" i="1">
                <a:solidFill>
                  <a:srgbClr val="00689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03542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694944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B690D-D145-4E27-BE23-6E48BBAD860A}" type="datetime1">
              <a:rPr lang="en-US" smtClean="0"/>
              <a:t>5/4/2018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63233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77E89E5-8EEA-4146-A0F6-C937EB96524D}"/>
              </a:ext>
            </a:extLst>
          </p:cNvPr>
          <p:cNvCxnSpPr/>
          <p:nvPr userDrawn="1"/>
        </p:nvCxnSpPr>
        <p:spPr>
          <a:xfrm>
            <a:off x="628650" y="3200400"/>
            <a:ext cx="7600950" cy="0"/>
          </a:xfrm>
          <a:prstGeom prst="line">
            <a:avLst/>
          </a:prstGeom>
          <a:ln w="22225">
            <a:solidFill>
              <a:srgbClr val="BE85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13"/>
          <p:cNvSpPr>
            <a:spLocks noGrp="1"/>
          </p:cNvSpPr>
          <p:nvPr>
            <p:ph sz="quarter" idx="14"/>
          </p:nvPr>
        </p:nvSpPr>
        <p:spPr>
          <a:xfrm>
            <a:off x="628650" y="3352800"/>
            <a:ext cx="7600950" cy="1600200"/>
          </a:xfrm>
        </p:spPr>
        <p:txBody>
          <a:bodyPr/>
          <a:lstStyle>
            <a:lvl1pPr marL="0" indent="0">
              <a:buNone/>
              <a:defRPr>
                <a:solidFill>
                  <a:srgbClr val="BE854C"/>
                </a:solidFill>
              </a:defRPr>
            </a:lvl1pPr>
          </a:lstStyle>
          <a:p>
            <a:pPr lvl="0"/>
            <a:r>
              <a:rPr lang="en-US" dirty="0"/>
              <a:t>Click to edit Master text style</a:t>
            </a:r>
          </a:p>
        </p:txBody>
      </p:sp>
      <p:sp>
        <p:nvSpPr>
          <p:cNvPr id="16" name="Content Placeholder 15"/>
          <p:cNvSpPr>
            <a:spLocks noGrp="1"/>
          </p:cNvSpPr>
          <p:nvPr>
            <p:ph sz="quarter" idx="15"/>
          </p:nvPr>
        </p:nvSpPr>
        <p:spPr>
          <a:xfrm>
            <a:off x="628650" y="2133600"/>
            <a:ext cx="7600950" cy="990600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rgbClr val="006892"/>
                </a:solidFill>
              </a:defRPr>
            </a:lvl1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991683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spcAft>
                <a:spcPts val="600"/>
              </a:spcAft>
              <a:defRPr/>
            </a:lvl1pPr>
            <a:lvl2pPr>
              <a:lnSpc>
                <a:spcPct val="100000"/>
              </a:lnSpc>
              <a:spcAft>
                <a:spcPts val="600"/>
              </a:spcAft>
              <a:defRPr/>
            </a:lvl2pPr>
            <a:lvl3pPr>
              <a:lnSpc>
                <a:spcPct val="100000"/>
              </a:lnSpc>
              <a:spcAft>
                <a:spcPts val="600"/>
              </a:spcAft>
              <a:defRPr/>
            </a:lvl3pPr>
            <a:lvl4pPr>
              <a:lnSpc>
                <a:spcPct val="100000"/>
              </a:lnSpc>
              <a:spcAft>
                <a:spcPts val="600"/>
              </a:spcAft>
              <a:defRPr/>
            </a:lvl4pPr>
            <a:lvl5pPr>
              <a:lnSpc>
                <a:spcPct val="100000"/>
              </a:lnSpc>
              <a:spcAft>
                <a:spcPts val="6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2A5BF-C191-4E82-B607-0C407A56A611}" type="datetime1">
              <a:rPr lang="en-US" smtClean="0"/>
              <a:t>5/4/2018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6179B-A874-4915-B3BF-44D2D2337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146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19613"/>
            <a:ext cx="7886700" cy="1500187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B77C5-70EE-425F-944E-B7B7DC5C2682}" type="datetime1">
              <a:rPr lang="en-US" smtClean="0"/>
              <a:t>5/4/2018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6179B-A874-4915-B3BF-44D2D233744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623888" y="1600200"/>
            <a:ext cx="78867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rgbClr val="00689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16396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1600"/>
            <a:ext cx="3867150" cy="48053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3867150" cy="48053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B2561-9396-4232-A2F4-B9B59BA48D03}" type="datetime1">
              <a:rPr lang="en-US" smtClean="0"/>
              <a:t>5/4/2018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6179B-A874-4915-B3BF-44D2D2337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549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447801"/>
            <a:ext cx="3868737" cy="838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286001"/>
            <a:ext cx="3868737" cy="39036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447801"/>
            <a:ext cx="3887788" cy="838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286001"/>
            <a:ext cx="3887788" cy="39036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CF8B8-1551-4039-8E9E-53BBFA6C7CEA}" type="datetime1">
              <a:rPr lang="en-US" smtClean="0"/>
              <a:t>5/4/2018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6179B-A874-4915-B3BF-44D2D233744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533400" y="92074"/>
            <a:ext cx="8077200" cy="106680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63142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/>
          <a:lstStyle/>
          <a:p>
            <a:fld id="{DA4255C6-9A3F-4AF2-98F9-114849C32DC7}" type="datetime1">
              <a:rPr lang="en-US" smtClean="0"/>
              <a:t>5/4/2018</a:t>
            </a:fld>
            <a:endParaRPr lang="en-US"/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/>
          <a:p>
            <a:fld id="{C876179B-A874-4915-B3BF-44D2D2337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709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A3905-9051-485F-99EA-E88B98F66705}" type="datetime1">
              <a:rPr lang="en-US" smtClean="0"/>
              <a:t>5/4/2018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6179B-A874-4915-B3BF-44D2D233744E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3400" y="92074"/>
            <a:ext cx="8077200" cy="1066801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00582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1295400"/>
            <a:ext cx="2949575" cy="15240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1295400"/>
            <a:ext cx="4629150" cy="45656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895600"/>
            <a:ext cx="2949575" cy="29733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05B7E-1E04-4399-9C6F-F156A151C082}" type="datetime1">
              <a:rPr lang="en-US" smtClean="0"/>
              <a:t>5/4/2018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6179B-A874-4915-B3BF-44D2D233744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533400" y="92074"/>
            <a:ext cx="8077200" cy="1066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32317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1524000"/>
            <a:ext cx="2949575" cy="1219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1371600"/>
            <a:ext cx="4629150" cy="44894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895600"/>
            <a:ext cx="2949575" cy="29733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DBACA-3E0B-4A61-B2D6-B52DF3011CB5}" type="datetime1">
              <a:rPr lang="en-US" smtClean="0"/>
              <a:t>5/4/2018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6179B-A874-4915-B3BF-44D2D233744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533400" y="92074"/>
            <a:ext cx="8077200" cy="1066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67869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9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43650"/>
            <a:ext cx="914400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152400"/>
            <a:ext cx="9144000" cy="990600"/>
          </a:xfrm>
          <a:prstGeom prst="rect">
            <a:avLst/>
          </a:prstGeom>
          <a:solidFill>
            <a:srgbClr val="E0C3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0" i="0" u="none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9144000" cy="152400"/>
          </a:xfrm>
          <a:prstGeom prst="rect">
            <a:avLst/>
          </a:prstGeom>
          <a:solidFill>
            <a:srgbClr val="BE8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1066800"/>
            <a:ext cx="9144000" cy="76200"/>
          </a:xfrm>
          <a:prstGeom prst="rect">
            <a:avLst/>
          </a:prstGeom>
          <a:solidFill>
            <a:srgbClr val="0068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92074"/>
            <a:ext cx="8077200" cy="1066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71600"/>
            <a:ext cx="7886700" cy="4805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220EB90D-0848-44B1-8134-9243DAD80A34}" type="datetime1">
              <a:rPr lang="en-US" smtClean="0"/>
              <a:t>5/4/2018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C876179B-A874-4915-B3BF-44D2D233744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7921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1" r:id="rId10"/>
  </p:sldLayoutIdLst>
  <p:hf hdr="0" ft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i="0" u="none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Clr>
          <a:srgbClr val="BE854C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Clr>
          <a:srgbClr val="00689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 typeface="Calibri" panose="020F050202020403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Skeller@ahpnet.com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Aklein@ahpnet.com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sat-tta.com/Home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skeller@ahpnet.co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Pre-trial Medication Assisted Treatment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for Jail Populations</a:t>
            </a: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Steve Keller &amp; Andy Klein</a:t>
            </a:r>
            <a:br>
              <a:rPr lang="en-US" dirty="0"/>
            </a:br>
            <a:r>
              <a:rPr lang="en-US" dirty="0"/>
              <a:t>Advocates for Human Potential, Inc.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6179B-A874-4915-B3BF-44D2D233744E}" type="slidenum">
              <a:rPr lang="en-US" smtClean="0"/>
              <a:t>1</a:t>
            </a:fld>
            <a:endParaRPr lang="en-US"/>
          </a:p>
        </p:txBody>
      </p:sp>
      <p:pic>
        <p:nvPicPr>
          <p:cNvPr id="7" name="Picture 6" descr="http://www.rsat-tta.com/Photos/steve_keller-(1)">
            <a:extLst>
              <a:ext uri="{FF2B5EF4-FFF2-40B4-BE49-F238E27FC236}">
                <a16:creationId xmlns:a16="http://schemas.microsoft.com/office/drawing/2014/main" id="{9386960C-6BD2-4532-A132-8D16762DD77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0" y="1279673"/>
            <a:ext cx="161925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http://www.rsat-tta.com/Photos/Klein-Photo.aspx?width=224&amp;height=222">
            <a:extLst>
              <a:ext uri="{FF2B5EF4-FFF2-40B4-BE49-F238E27FC236}">
                <a16:creationId xmlns:a16="http://schemas.microsoft.com/office/drawing/2014/main" id="{8E204D2B-AFA0-4B20-ACC2-FC5DB8B82A2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0" y="3108473"/>
            <a:ext cx="1619250" cy="17920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8480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A25ED-9564-4605-A450-B8CDB6432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152400"/>
            <a:ext cx="8077200" cy="1006475"/>
          </a:xfrm>
        </p:spPr>
        <p:txBody>
          <a:bodyPr>
            <a:normAutofit/>
          </a:bodyPr>
          <a:lstStyle/>
          <a:p>
            <a:r>
              <a:rPr lang="en-US" sz="3200" dirty="0"/>
              <a:t>e.g. </a:t>
            </a:r>
            <a:r>
              <a:rPr lang="en-US" sz="3200" b="1" dirty="0"/>
              <a:t>Essex County, Massachusetts Jail</a:t>
            </a:r>
          </a:p>
        </p:txBody>
      </p:sp>
      <p:pic>
        <p:nvPicPr>
          <p:cNvPr id="7" name="Content Placeholder 6" descr="A sign on the side of the street&#10;&#10;Description generated with very high confidence">
            <a:extLst>
              <a:ext uri="{FF2B5EF4-FFF2-40B4-BE49-F238E27FC236}">
                <a16:creationId xmlns:a16="http://schemas.microsoft.com/office/drawing/2014/main" id="{4AEA3403-3E67-48E8-AFE8-C8211BC17B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1" y="1353220"/>
            <a:ext cx="8534400" cy="4742779"/>
          </a:xfrm>
        </p:spPr>
      </p:pic>
    </p:spTree>
    <p:extLst>
      <p:ext uri="{BB962C8B-B14F-4D97-AF65-F5344CB8AC3E}">
        <p14:creationId xmlns:p14="http://schemas.microsoft.com/office/powerpoint/2010/main" val="3427804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A25ED-9564-4605-A450-B8CDB6432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152400"/>
            <a:ext cx="8077200" cy="1006475"/>
          </a:xfrm>
        </p:spPr>
        <p:txBody>
          <a:bodyPr>
            <a:normAutofit/>
          </a:bodyPr>
          <a:lstStyle/>
          <a:p>
            <a:r>
              <a:rPr lang="en-US" sz="3200" dirty="0"/>
              <a:t>e.g. </a:t>
            </a:r>
            <a:r>
              <a:rPr lang="en-US" sz="3200" b="1" dirty="0"/>
              <a:t>Essex County, Massachusetts Jail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BDB4D3-00E6-4A02-A2E6-1CCA3735AD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1600"/>
            <a:ext cx="7886700" cy="4805363"/>
          </a:xfrm>
        </p:spPr>
        <p:txBody>
          <a:bodyPr>
            <a:normAutofit/>
          </a:bodyPr>
          <a:lstStyle/>
          <a:p>
            <a:r>
              <a:rPr lang="en-US" dirty="0"/>
              <a:t>Essex County has the highest per capita drug overdose death rate in the Commonwealth of Massachusetts</a:t>
            </a:r>
          </a:p>
          <a:p>
            <a:r>
              <a:rPr lang="en-US" dirty="0"/>
              <a:t>flood of individuals with opioid use disorders both before and after trial.</a:t>
            </a:r>
          </a:p>
          <a:p>
            <a:r>
              <a:rPr lang="en-US" dirty="0"/>
              <a:t>Diversion program through drug court </a:t>
            </a:r>
            <a:r>
              <a:rPr lang="en-US" dirty="0">
                <a:sym typeface="Wingdings" panose="05000000000000000000" pitchFamily="2" charset="2"/>
              </a:rPr>
              <a:t> clients can be referred to detoxification center</a:t>
            </a:r>
          </a:p>
          <a:p>
            <a:r>
              <a:rPr lang="en-US" dirty="0">
                <a:sym typeface="Wingdings" panose="05000000000000000000" pitchFamily="2" charset="2"/>
              </a:rPr>
              <a:t>Former Sheriff founded center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7606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F5B24-283D-4774-86BB-2CF1BF12E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Essex County Jail Detox Unit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9BB6C3-A36F-4F83-9DA3-D8460F6886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12111"/>
            <a:ext cx="7886700" cy="4764852"/>
          </a:xfrm>
        </p:spPr>
        <p:txBody>
          <a:bodyPr>
            <a:normAutofit/>
          </a:bodyPr>
          <a:lstStyle/>
          <a:p>
            <a:r>
              <a:rPr lang="en-US" dirty="0"/>
              <a:t>42-bed units for men &amp; women</a:t>
            </a:r>
          </a:p>
          <a:p>
            <a:r>
              <a:rPr lang="en-US" dirty="0"/>
              <a:t>Facility is separated from both sentenced individuals and other pretrial detainees not referred to the detox unit</a:t>
            </a:r>
          </a:p>
          <a:p>
            <a:r>
              <a:rPr lang="en-US" dirty="0"/>
              <a:t>Sheriff and RSAT (TRAC) drug treatment staff realized that </a:t>
            </a:r>
            <a:r>
              <a:rPr lang="en-US" b="1" dirty="0"/>
              <a:t>detoxification is not treatment</a:t>
            </a:r>
          </a:p>
          <a:p>
            <a:pPr lvl="1"/>
            <a:r>
              <a:rPr lang="en-US" sz="2800" dirty="0">
                <a:sym typeface="Wingdings" panose="05000000000000000000" pitchFamily="2" charset="2"/>
              </a:rPr>
              <a:t> 28-Day Detox Program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821311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B35DE-013C-4454-903C-9807D15D3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28 Day Detox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485831-E11B-4303-893B-74D70268F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238409"/>
            <a:ext cx="7886700" cy="228599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The Program: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/>
              <a:t>Safe, humane, medically supervised detox as appropriate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/>
              <a:t>Introduction to individual and group treatment for SUDs, including:</a:t>
            </a:r>
          </a:p>
          <a:p>
            <a:pPr lvl="1"/>
            <a:r>
              <a:rPr lang="en-US" dirty="0"/>
              <a:t>Peer-led recovery support by sentenced RSAT(TRAC) clients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nearing the end of their RSAT program in the RSAT unit of the jail</a:t>
            </a:r>
          </a:p>
        </p:txBody>
      </p:sp>
      <p:pic>
        <p:nvPicPr>
          <p:cNvPr id="5" name="Picture 4" descr="A picture containing person, wall, indoor, woman&#10;&#10;Description generated with very high confidence">
            <a:extLst>
              <a:ext uri="{FF2B5EF4-FFF2-40B4-BE49-F238E27FC236}">
                <a16:creationId xmlns:a16="http://schemas.microsoft.com/office/drawing/2014/main" id="{9EFB3810-F18E-40C4-942E-B62EC2564A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38" y="3603942"/>
            <a:ext cx="4392737" cy="2470915"/>
          </a:xfrm>
          <a:prstGeom prst="rect">
            <a:avLst/>
          </a:prstGeom>
        </p:spPr>
      </p:pic>
      <p:pic>
        <p:nvPicPr>
          <p:cNvPr id="7" name="Picture 6" descr="A group of people looking at each other&#10;&#10;Description generated with very high confidence">
            <a:extLst>
              <a:ext uri="{FF2B5EF4-FFF2-40B4-BE49-F238E27FC236}">
                <a16:creationId xmlns:a16="http://schemas.microsoft.com/office/drawing/2014/main" id="{86C3352A-9542-42E0-8539-81AB4BBCD3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318" y="3603941"/>
            <a:ext cx="4392738" cy="2470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9715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3F2F9-963C-40C3-907D-DA91853D0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28 Day Detox Program, cont.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DF9B0-9106-4E67-A16D-5F0A4FB6E4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arenR" startAt="3"/>
            </a:pPr>
            <a:r>
              <a:rPr lang="en-US" sz="2400" dirty="0"/>
              <a:t>Clinical and substance abuse evaluation, including eligibility for MAT, specifically injectable naltrexone before release</a:t>
            </a:r>
          </a:p>
          <a:p>
            <a:pPr marL="514350" indent="-514350">
              <a:buFont typeface="+mj-lt"/>
              <a:buAutoNum type="arabicParenR" startAt="3"/>
            </a:pPr>
            <a:r>
              <a:rPr lang="en-US" sz="2400" dirty="0"/>
              <a:t>Drug and MAT education</a:t>
            </a:r>
          </a:p>
          <a:p>
            <a:pPr marL="514350" indent="-514350">
              <a:buFont typeface="+mj-lt"/>
              <a:buAutoNum type="arabicParenR" startAt="3"/>
            </a:pPr>
            <a:r>
              <a:rPr lang="en-US" sz="2400" dirty="0"/>
              <a:t>If appropriate and if client opts for it, oral dose of naltrexone to test for allergic reaction</a:t>
            </a:r>
          </a:p>
          <a:p>
            <a:pPr marL="514350" indent="-514350">
              <a:buFont typeface="+mj-lt"/>
              <a:buAutoNum type="arabicParenR" startAt="3"/>
            </a:pPr>
            <a:r>
              <a:rPr lang="en-US" sz="2400" dirty="0"/>
              <a:t>Injection of naltrexone before return to court</a:t>
            </a:r>
          </a:p>
          <a:p>
            <a:pPr marL="514350" indent="-514350">
              <a:buFont typeface="+mj-lt"/>
              <a:buAutoNum type="arabicParenR" startAt="3"/>
            </a:pPr>
            <a:r>
              <a:rPr lang="en-US" sz="2400" dirty="0"/>
              <a:t>Development of continuing support and treatment plan in the community, including Medicaid enrollment or insurance negotiation, and linkage to prescribing physician as needed</a:t>
            </a:r>
          </a:p>
          <a:p>
            <a:pPr marL="514350" indent="-514350">
              <a:buFont typeface="+mj-lt"/>
              <a:buAutoNum type="arabicParenR" startAt="3"/>
            </a:pPr>
            <a:r>
              <a:rPr lang="en-US" sz="2400" dirty="0"/>
              <a:t>Report to the court of plan to be implemented if approved by the judge and non-custodial disposition imposed</a:t>
            </a:r>
          </a:p>
          <a:p>
            <a:pPr marL="514350" indent="-514350">
              <a:buFont typeface="+mj-lt"/>
              <a:buAutoNum type="arabicParenR" startAt="3"/>
            </a:pPr>
            <a:r>
              <a:rPr lang="en-US" sz="2400" dirty="0"/>
              <a:t>If the client elects MAT, a jail case manager will continue to work with them to ensure follow up in the community on a voluntary basis</a:t>
            </a:r>
          </a:p>
        </p:txBody>
      </p:sp>
    </p:spTree>
    <p:extLst>
      <p:ext uri="{BB962C8B-B14F-4D97-AF65-F5344CB8AC3E}">
        <p14:creationId xmlns:p14="http://schemas.microsoft.com/office/powerpoint/2010/main" val="38862066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81023-1061-42EC-A994-0CA4F3FCF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152399"/>
            <a:ext cx="8077200" cy="914401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How do detainees enter the detox unit program?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8C190B-6A2D-4F8D-813F-E0AD3DA91B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385763" indent="-385763">
              <a:buAutoNum type="arabicParenR"/>
            </a:pPr>
            <a:r>
              <a:rPr lang="en-US" dirty="0"/>
              <a:t>The arraignment judge, based on nature of charges, defendant’s criminal history, drug history, continues the case for 28 days and asks the detainee to be sent to the detox unit</a:t>
            </a:r>
          </a:p>
          <a:p>
            <a:pPr lvl="1"/>
            <a:r>
              <a:rPr lang="en-US" dirty="0"/>
              <a:t>The judge may indicate to the defendant, defense attorney and the prosecutor that the court will be more disposed to consider noncustodial alternatives upon a guilty finding or plea if he participates in the 28 day program</a:t>
            </a:r>
          </a:p>
          <a:p>
            <a:pPr marL="385763" indent="-385763">
              <a:buAutoNum type="arabicParenR"/>
            </a:pPr>
            <a:r>
              <a:rPr lang="en-US" dirty="0"/>
              <a:t>Drug court coordinator works closely with jail staff to identify an entering detainee as a good candidate for the program</a:t>
            </a:r>
          </a:p>
          <a:p>
            <a:pPr lvl="1"/>
            <a:r>
              <a:rPr lang="en-US" dirty="0"/>
              <a:t>Judge may make accommodations (i.e. change court date, pre-hearing communication with attorneys) if participation in the 28-day program is in their best interest</a:t>
            </a:r>
          </a:p>
        </p:txBody>
      </p:sp>
    </p:spTree>
    <p:extLst>
      <p:ext uri="{BB962C8B-B14F-4D97-AF65-F5344CB8AC3E}">
        <p14:creationId xmlns:p14="http://schemas.microsoft.com/office/powerpoint/2010/main" val="1706049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A32165-6FF8-4CE1-A03C-DD60E15D1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How RSAT can help?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F7542D-BE38-45BB-8BB8-E201EBF299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RSAT RESOURCES</a:t>
            </a:r>
          </a:p>
          <a:p>
            <a:pPr marL="0" indent="0">
              <a:buNone/>
            </a:pPr>
            <a:r>
              <a:rPr lang="en-US" dirty="0"/>
              <a:t>→ Expert staff support:</a:t>
            </a:r>
          </a:p>
          <a:p>
            <a:pPr marL="457200" indent="-182880"/>
            <a:r>
              <a:rPr lang="en-US" dirty="0"/>
              <a:t>Incl. counselors, clinicians, transition coordinators, support staff, experienced correctional officers trained in motivational interviewing, and more….</a:t>
            </a:r>
          </a:p>
          <a:p>
            <a:pPr marL="0" indent="0">
              <a:buNone/>
            </a:pPr>
            <a:r>
              <a:rPr lang="en-US" dirty="0"/>
              <a:t>→ RSAT Program Components:</a:t>
            </a:r>
          </a:p>
          <a:p>
            <a:pPr marL="457200"/>
            <a:r>
              <a:rPr lang="en-US" dirty="0"/>
              <a:t>MAT education, group/individual counseling initiation, aftercare planning, referral network post-release</a:t>
            </a:r>
          </a:p>
          <a:p>
            <a:pPr marL="0" indent="0">
              <a:buNone/>
            </a:pPr>
            <a:r>
              <a:rPr lang="en-US" dirty="0"/>
              <a:t>→ Controlled Dissemination of medication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3704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78712-9CE5-4CFA-A268-8A74A85AC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How RSAT can help?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16448-ED93-4943-AF28-73866AAB62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/>
              <a:t>→ Identifying eligible and appropriate candidates</a:t>
            </a:r>
          </a:p>
          <a:p>
            <a:pPr marL="0" indent="0">
              <a:buNone/>
            </a:pPr>
            <a:r>
              <a:rPr lang="en-US" dirty="0"/>
              <a:t>→ Same clinical evaluation, medical procedures</a:t>
            </a:r>
          </a:p>
          <a:p>
            <a:pPr marL="0" indent="0">
              <a:buNone/>
            </a:pPr>
            <a:r>
              <a:rPr lang="en-US" dirty="0"/>
              <a:t>→ Same briefing/education about role of MAT in recovery</a:t>
            </a:r>
          </a:p>
          <a:p>
            <a:pPr marL="0" indent="0">
              <a:buNone/>
            </a:pPr>
            <a:r>
              <a:rPr lang="en-US" dirty="0"/>
              <a:t>→ Introduce counseling, support, and encouragement</a:t>
            </a:r>
          </a:p>
          <a:p>
            <a:pPr marL="0" indent="0">
              <a:buNone/>
            </a:pPr>
            <a:r>
              <a:rPr lang="en-US" dirty="0"/>
              <a:t>→ Provision of peer support by appropriate RSAT clients</a:t>
            </a:r>
          </a:p>
          <a:p>
            <a:pPr marL="0" indent="0">
              <a:buNone/>
            </a:pPr>
            <a:r>
              <a:rPr lang="en-US" dirty="0"/>
              <a:t>→ Same referral base, transition planning for post-release treatment/medication</a:t>
            </a:r>
          </a:p>
          <a:p>
            <a:pPr marL="0" indent="0">
              <a:buNone/>
            </a:pPr>
            <a:r>
              <a:rPr lang="en-US" dirty="0"/>
              <a:t>→ Same in/out case managers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8468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Questions?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ctr">
              <a:buNone/>
              <a:defRPr/>
            </a:pPr>
            <a:r>
              <a:rPr lang="en-US" sz="3300" dirty="0"/>
              <a:t>Type your question in the Q&amp;A box </a:t>
            </a:r>
            <a:br>
              <a:rPr lang="en-US" sz="3300" dirty="0"/>
            </a:br>
            <a:r>
              <a:rPr lang="en-US" sz="3300" dirty="0"/>
              <a:t>on your computer screen.</a:t>
            </a:r>
          </a:p>
          <a:p>
            <a:pPr marL="0" indent="0">
              <a:buNone/>
              <a:defRPr/>
            </a:pPr>
            <a:endParaRPr lang="en-US" sz="3300" dirty="0"/>
          </a:p>
          <a:p>
            <a:pPr marL="0" indent="0" algn="ctr">
              <a:spcBef>
                <a:spcPts val="600"/>
              </a:spcBef>
              <a:spcAft>
                <a:spcPts val="1200"/>
              </a:spcAft>
              <a:buNone/>
              <a:defRPr/>
            </a:pPr>
            <a:r>
              <a:rPr lang="en-US" sz="3300" dirty="0"/>
              <a:t>Speaker Contact Info</a:t>
            </a:r>
          </a:p>
          <a:p>
            <a:pPr marL="0" indent="0" algn="ctr">
              <a:buNone/>
              <a:defRPr/>
            </a:pPr>
            <a:endParaRPr lang="en-US" sz="4000" dirty="0"/>
          </a:p>
          <a:p>
            <a:pPr marL="0" indent="0" algn="ctr">
              <a:buNone/>
              <a:defRPr/>
            </a:pPr>
            <a:r>
              <a:rPr lang="en-US" sz="4000" dirty="0"/>
              <a:t>Steve Keller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>
                <a:hlinkClick r:id="rId3"/>
              </a:rPr>
              <a:t>Skeller@ahpnet.com</a:t>
            </a:r>
            <a:endParaRPr lang="en-US" sz="4000" dirty="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4000" dirty="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/>
              <a:t>Andy Klein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>
                <a:hlinkClick r:id="rId4"/>
              </a:rPr>
              <a:t>Aklein@ahpnet.com</a:t>
            </a:r>
            <a:endParaRPr lang="en-US" sz="4000" dirty="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40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26E27-5671-4443-BC4D-7AEF042CA146}" type="datetime1">
              <a:rPr lang="en-US" smtClean="0"/>
              <a:t>5/4/2018</a:t>
            </a:fld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6179B-A874-4915-B3BF-44D2D233744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9587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Certificate of Attendance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dirty="0"/>
              <a:t>Download now! </a:t>
            </a:r>
          </a:p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FB539-28E5-4E40-A55D-A57F38FE384B}" type="datetime1">
              <a:rPr lang="en-US" smtClean="0"/>
              <a:t>5/4/2018</a:t>
            </a:fld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6179B-A874-4915-B3BF-44D2D233744E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67593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137" y="2362200"/>
            <a:ext cx="5673725" cy="332422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5371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9" name="Content Placeholder 6" descr="Boundaries+Presentation+PDF.pdf - Adobe Acrobat Pro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4" t="30000" r="7185" b="13333"/>
          <a:stretch>
            <a:fillRect/>
          </a:stretch>
        </p:blipFill>
        <p:spPr bwMode="auto">
          <a:xfrm>
            <a:off x="177800" y="1343025"/>
            <a:ext cx="8788400" cy="474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6179B-A874-4915-B3BF-44D2D233744E}" type="slidenum">
              <a:rPr lang="en-US" smtClean="0"/>
              <a:t>2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5E714-0186-45B7-BA30-5C4FA9120CA3}" type="datetime1">
              <a:rPr lang="en-US" smtClean="0"/>
              <a:t>5/4/2018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Housekeeping: Functions</a:t>
            </a:r>
          </a:p>
        </p:txBody>
      </p:sp>
    </p:spTree>
    <p:extLst>
      <p:ext uri="{BB962C8B-B14F-4D97-AF65-F5344CB8AC3E}">
        <p14:creationId xmlns:p14="http://schemas.microsoft.com/office/powerpoint/2010/main" val="40640853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Continuing Education Hour</a:t>
            </a:r>
            <a:br>
              <a:rPr lang="en-US" sz="3200" dirty="0"/>
            </a:br>
            <a:r>
              <a:rPr lang="en-US" sz="3200" dirty="0"/>
              <a:t>(</a:t>
            </a:r>
            <a:r>
              <a:rPr lang="en-US" sz="3200" dirty="0" err="1"/>
              <a:t>CEU</a:t>
            </a:r>
            <a:r>
              <a:rPr lang="en-US" sz="3200" dirty="0"/>
              <a:t> Certificate)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600"/>
              </a:spcBef>
              <a:defRPr/>
            </a:pPr>
            <a:r>
              <a:rPr lang="en-US" dirty="0"/>
              <a:t>1 </a:t>
            </a:r>
            <a:r>
              <a:rPr lang="en-US" dirty="0" err="1"/>
              <a:t>NAADAC</a:t>
            </a:r>
            <a:r>
              <a:rPr lang="en-US" dirty="0"/>
              <a:t> </a:t>
            </a:r>
            <a:r>
              <a:rPr lang="en-US" dirty="0" err="1"/>
              <a:t>CEH</a:t>
            </a:r>
            <a:endParaRPr lang="en-US" dirty="0"/>
          </a:p>
          <a:p>
            <a:pPr>
              <a:spcBef>
                <a:spcPts val="600"/>
              </a:spcBef>
              <a:defRPr/>
            </a:pPr>
            <a:r>
              <a:rPr lang="en-US" dirty="0"/>
              <a:t>Pass 10-question quiz with 7 correct answers</a:t>
            </a:r>
          </a:p>
          <a:p>
            <a:pPr>
              <a:spcBef>
                <a:spcPts val="600"/>
              </a:spcBef>
              <a:defRPr/>
            </a:pPr>
            <a:r>
              <a:rPr lang="en-US" dirty="0"/>
              <a:t>Receive certificate immediately</a:t>
            </a:r>
          </a:p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9914E-66BE-4558-9DAE-2AAB205A7AA4}" type="datetime1">
              <a:rPr lang="en-US" smtClean="0"/>
              <a:t>5/4/2018</a:t>
            </a:fld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6179B-A874-4915-B3BF-44D2D233744E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69641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255963"/>
            <a:ext cx="4703763" cy="2921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8887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err="1"/>
              <a:t>RSAT</a:t>
            </a:r>
            <a:r>
              <a:rPr lang="en-US" dirty="0"/>
              <a:t> </a:t>
            </a:r>
            <a:r>
              <a:rPr lang="en-US" dirty="0" err="1"/>
              <a:t>TTA</a:t>
            </a:r>
            <a:r>
              <a:rPr lang="en-US" dirty="0"/>
              <a:t> Center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CAFBF-AFA3-4435-997C-0B52FC7E1EE9}" type="datetime1">
              <a:rPr lang="en-US" smtClean="0"/>
              <a:t>5/4/2018</a:t>
            </a:fld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6179B-A874-4915-B3BF-44D2D233744E}" type="slidenum">
              <a:rPr lang="en-US" smtClean="0"/>
              <a:t>21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buSzPct val="65000"/>
              <a:buNone/>
            </a:pPr>
            <a:br>
              <a:rPr lang="en-US" dirty="0"/>
            </a:br>
            <a:r>
              <a:rPr lang="en-US" dirty="0"/>
              <a:t>For more information on </a:t>
            </a:r>
            <a:r>
              <a:rPr lang="en-US" dirty="0" err="1"/>
              <a:t>RSAT</a:t>
            </a:r>
            <a:r>
              <a:rPr lang="en-US" dirty="0"/>
              <a:t> training and technical assistance, visit </a:t>
            </a:r>
          </a:p>
          <a:p>
            <a:pPr marL="0" lvl="0" indent="0" algn="ctr">
              <a:buSzPct val="65000"/>
              <a:buNone/>
            </a:pPr>
            <a:r>
              <a:rPr lang="en-US" dirty="0">
                <a:hlinkClick r:id="rId3"/>
              </a:rPr>
              <a:t>http://www.rsat-tta.com/Home</a:t>
            </a:r>
            <a:endParaRPr lang="en-US" dirty="0"/>
          </a:p>
          <a:p>
            <a:pPr marL="0" lvl="0" indent="0" algn="ctr">
              <a:buSzPct val="65000"/>
              <a:buNone/>
            </a:pPr>
            <a:r>
              <a:rPr lang="en-US" dirty="0"/>
              <a:t>or</a:t>
            </a:r>
          </a:p>
          <a:p>
            <a:pPr marL="0" lvl="0" indent="0" algn="ctr">
              <a:buSzPct val="65000"/>
              <a:buNone/>
            </a:pPr>
            <a:r>
              <a:rPr lang="en-US" dirty="0"/>
              <a:t>e-mail Stephen Keller, RSAT TTA Coordinator, at </a:t>
            </a:r>
          </a:p>
          <a:p>
            <a:pPr marL="0" lvl="0" indent="0" algn="ctr">
              <a:buSzPct val="65000"/>
              <a:buNone/>
            </a:pPr>
            <a:r>
              <a:rPr lang="en-US" dirty="0">
                <a:hlinkClick r:id="rId4"/>
              </a:rPr>
              <a:t>skeller@ahpnet.com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630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7" name="Content Placeholder 4" descr="Boundaries+Presentation+PDF.pdf - Adobe Acrobat Pro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300163"/>
            <a:ext cx="6757988" cy="481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6179B-A874-4915-B3BF-44D2D233744E}" type="slidenum">
              <a:rPr lang="en-US" smtClean="0"/>
              <a:t>3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96261-324C-4615-9CC7-CDE787B4B880}" type="datetime1">
              <a:rPr lang="en-US" smtClean="0"/>
              <a:t>5/4/2018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Housekeeping: Communication</a:t>
            </a:r>
          </a:p>
        </p:txBody>
      </p:sp>
    </p:spTree>
    <p:extLst>
      <p:ext uri="{BB962C8B-B14F-4D97-AF65-F5344CB8AC3E}">
        <p14:creationId xmlns:p14="http://schemas.microsoft.com/office/powerpoint/2010/main" val="1532398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152400"/>
            <a:ext cx="9144000" cy="990600"/>
          </a:xfrm>
          <a:prstGeom prst="rect">
            <a:avLst/>
          </a:prstGeom>
          <a:solidFill>
            <a:srgbClr val="E0C3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Moderator</a:t>
            </a:r>
          </a:p>
          <a:p>
            <a:r>
              <a:rPr lang="en-US" dirty="0"/>
              <a:t>Stephen Keller</a:t>
            </a:r>
          </a:p>
          <a:p>
            <a:r>
              <a:rPr lang="en-US" dirty="0" err="1"/>
              <a:t>TTA</a:t>
            </a:r>
            <a:r>
              <a:rPr lang="en-US" dirty="0"/>
              <a:t> Coordinator, </a:t>
            </a:r>
            <a:r>
              <a:rPr lang="en-US" dirty="0" err="1"/>
              <a:t>RSAT-TTA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381000" y="1600200"/>
            <a:ext cx="8129588" cy="1752600"/>
          </a:xfrm>
        </p:spPr>
        <p:txBody>
          <a:bodyPr>
            <a:normAutofit fontScale="62500" lnSpcReduction="20000"/>
          </a:bodyPr>
          <a:lstStyle/>
          <a:p>
            <a:pPr marL="0" lvl="1" indent="0" algn="ctr">
              <a:lnSpc>
                <a:spcPct val="120000"/>
              </a:lnSpc>
              <a:spcBef>
                <a:spcPts val="600"/>
              </a:spcBef>
              <a:buSzPct val="65000"/>
              <a:buNone/>
              <a:defRPr/>
            </a:pPr>
            <a:r>
              <a:rPr lang="en-US" sz="3200" b="1" dirty="0">
                <a:solidFill>
                  <a:srgbClr val="006892"/>
                </a:solidFill>
              </a:rPr>
              <a:t> </a:t>
            </a:r>
            <a:r>
              <a:rPr lang="en-US" sz="5100" b="1" dirty="0">
                <a:solidFill>
                  <a:srgbClr val="006892"/>
                </a:solidFill>
              </a:rPr>
              <a:t>Pre-trial Medication Assisted Treatment</a:t>
            </a:r>
          </a:p>
          <a:p>
            <a:pPr marL="0" lvl="1" indent="0" algn="ctr">
              <a:lnSpc>
                <a:spcPct val="120000"/>
              </a:lnSpc>
              <a:spcBef>
                <a:spcPts val="600"/>
              </a:spcBef>
              <a:buSzPct val="65000"/>
              <a:buNone/>
              <a:defRPr/>
            </a:pPr>
            <a:r>
              <a:rPr lang="en-US" sz="5100" b="1" dirty="0">
                <a:solidFill>
                  <a:srgbClr val="006892"/>
                </a:solidFill>
              </a:rPr>
              <a:t>for Jail Populations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52400"/>
          </a:xfrm>
          <a:prstGeom prst="rect">
            <a:avLst/>
          </a:prstGeom>
          <a:solidFill>
            <a:srgbClr val="BE8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1066800"/>
            <a:ext cx="9144000" cy="76200"/>
          </a:xfrm>
          <a:prstGeom prst="rect">
            <a:avLst/>
          </a:prstGeom>
          <a:solidFill>
            <a:srgbClr val="0068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6179B-A874-4915-B3BF-44D2D233744E}" type="slidenum">
              <a:rPr lang="en-US" smtClean="0"/>
              <a:t>4</a:t>
            </a:fld>
            <a:endParaRPr lang="en-US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051FE-AF05-4203-BC60-49D69D429C1D}" type="datetime1">
              <a:rPr lang="en-US" smtClean="0"/>
              <a:t>5/4/2018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369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76200"/>
            <a:ext cx="9144000" cy="990600"/>
          </a:xfrm>
          <a:prstGeom prst="rect">
            <a:avLst/>
          </a:prstGeom>
          <a:solidFill>
            <a:srgbClr val="E0C3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2"/>
                </a:solidFill>
              </a:rPr>
              <a:t>Learning Objectives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44353"/>
            <a:ext cx="9144000" cy="58984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8438"/>
            <a:ext cx="8229600" cy="868362"/>
          </a:xfrm>
        </p:spPr>
        <p:txBody>
          <a:bodyPr>
            <a:noAutofit/>
          </a:bodyPr>
          <a:lstStyle/>
          <a:p>
            <a:pPr lvl="0"/>
            <a:b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</a:br>
            <a:endParaRPr lang="en-US" sz="2800" b="1" dirty="0">
              <a:solidFill>
                <a:srgbClr val="00206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lvl="1" indent="0">
              <a:spcBef>
                <a:spcPts val="1200"/>
              </a:spcBef>
              <a:buClr>
                <a:srgbClr val="BE854C"/>
              </a:buClr>
              <a:buSzPct val="65000"/>
              <a:buNone/>
            </a:pPr>
            <a:endParaRPr lang="en-US" sz="100" dirty="0"/>
          </a:p>
          <a:p>
            <a:pPr marL="0" lvl="0" indent="0">
              <a:buClr>
                <a:srgbClr val="BE854C"/>
              </a:buClr>
              <a:buSzPct val="65000"/>
              <a:buNone/>
            </a:pPr>
            <a:r>
              <a:rPr lang="en-US" sz="2800" dirty="0"/>
              <a:t> </a:t>
            </a:r>
          </a:p>
          <a:p>
            <a:pPr marL="0" lvl="0" indent="0">
              <a:buClr>
                <a:srgbClr val="BE854C"/>
              </a:buClr>
              <a:buSzPct val="65000"/>
              <a:buNone/>
            </a:pPr>
            <a:endParaRPr lang="en-US" sz="2800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19A81-4AF8-4129-97D9-B108E39BD53B}" type="datetime1">
              <a:rPr lang="en-US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5/4/2018</a:t>
            </a:fld>
            <a:endParaRPr 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FF8E3-EC8E-4FF1-9FB8-7EB9DE5DC726}" type="slidenum">
              <a:rPr lang="en-US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</a:t>
            </a:fld>
            <a:endParaRPr 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-1"/>
            <a:ext cx="9144000" cy="152401"/>
          </a:xfrm>
          <a:prstGeom prst="rect">
            <a:avLst/>
          </a:prstGeom>
          <a:solidFill>
            <a:srgbClr val="BE8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1066800"/>
            <a:ext cx="9144000" cy="76200"/>
          </a:xfrm>
          <a:prstGeom prst="rect">
            <a:avLst/>
          </a:prstGeom>
          <a:solidFill>
            <a:srgbClr val="0068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AB13878-4E9B-4501-B6ED-C883BA12AA52}"/>
              </a:ext>
            </a:extLst>
          </p:cNvPr>
          <p:cNvSpPr/>
          <p:nvPr/>
        </p:nvSpPr>
        <p:spPr>
          <a:xfrm>
            <a:off x="228600" y="1435417"/>
            <a:ext cx="883920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>
                <a:latin typeface="Arial" panose="020B0604020202020204" pitchFamily="34" charset="0"/>
                <a:ea typeface="Arial" panose="020B0604020202020204" pitchFamily="34" charset="0"/>
              </a:rPr>
              <a:t>During this webinar participants will learn about:</a:t>
            </a:r>
          </a:p>
          <a:p>
            <a:endParaRPr lang="en-US" sz="28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endParaRPr lang="en-US" sz="8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latin typeface="Arial" panose="020B0604020202020204" pitchFamily="34" charset="0"/>
                <a:ea typeface="Arial" panose="020B0604020202020204" pitchFamily="34" charset="0"/>
              </a:rPr>
              <a:t>Understand the importance of pretrial diversion for individuals with opioid use disorders.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latin typeface="Arial" panose="020B0604020202020204" pitchFamily="34" charset="0"/>
                <a:ea typeface="Arial" panose="020B0604020202020204" pitchFamily="34" charset="0"/>
              </a:rPr>
              <a:t>Identify treatment options, specifically medication assisted treatment, for pretrial diversion programs. 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latin typeface="Arial" panose="020B0604020202020204" pitchFamily="34" charset="0"/>
                <a:ea typeface="Arial" panose="020B0604020202020204" pitchFamily="34" charset="0"/>
              </a:rPr>
              <a:t>Explain the types of programming that make for a successful pretrial program, including peer-led programming and therapeutic communities.</a:t>
            </a:r>
          </a:p>
          <a:p>
            <a:endParaRPr lang="en-US" sz="2800" dirty="0">
              <a:latin typeface="Arial" panose="020B0604020202020204" pitchFamily="34" charset="0"/>
            </a:endParaRP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3457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6085F7-A018-4782-AC46-2B9EB4DC8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Why Pretrial?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F3756A-D548-40F5-BB95-2CC3F550BE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Approximately 750,000 in nation’s jails.</a:t>
            </a:r>
          </a:p>
          <a:p>
            <a:r>
              <a:rPr lang="en-US" dirty="0"/>
              <a:t>Almost 500,000 are there awaiting trial.</a:t>
            </a:r>
          </a:p>
          <a:p>
            <a:r>
              <a:rPr lang="en-US" dirty="0"/>
              <a:t>However, because the average stay of pretrial detainees is much shorter than those sentenced to jail, the number of pretrial detainees that pass through the nation’s jails are over 10 million a year.</a:t>
            </a:r>
          </a:p>
        </p:txBody>
      </p:sp>
    </p:spTree>
    <p:extLst>
      <p:ext uri="{BB962C8B-B14F-4D97-AF65-F5344CB8AC3E}">
        <p14:creationId xmlns:p14="http://schemas.microsoft.com/office/powerpoint/2010/main" val="3076265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6C4A7-4625-46F8-A078-867F809A3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Pretrial?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E20107-357A-4909-AD0B-6215F94A2C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Like those sentenced to jail, the majority of these 10 million detainees have substance use disorders and, in many jurisdictions, many of these suffer from opioid use disorders.</a:t>
            </a:r>
          </a:p>
          <a:p>
            <a:r>
              <a:rPr lang="en-US" dirty="0"/>
              <a:t>The last BJS study that looked at jail populations found 12 to 20% were heroin/opioid users and that was before the current opioid epidemic.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8401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D9B9C-2DDC-4013-9433-8CDD9A33D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Pretrial?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987CC7-6573-4B69-9105-3D1493D19D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No response to the current epidemic can succeed if we miss this ideal opportunity to respond to persons with opioid use disorders.</a:t>
            </a:r>
          </a:p>
          <a:p>
            <a:pPr marL="0" indent="0">
              <a:buNone/>
            </a:pPr>
            <a:r>
              <a:rPr lang="en-US" dirty="0"/>
              <a:t>It is estimate that more than a quarter of all persons with opioid use disorders become involved in the criminal justice system.</a:t>
            </a:r>
          </a:p>
          <a:p>
            <a:pPr marL="0" indent="0">
              <a:buNone/>
            </a:pPr>
            <a:r>
              <a:rPr lang="en-US" dirty="0"/>
              <a:t>We know that the criminal justice system is the single largest referral source for drug treatment in the nation.</a:t>
            </a:r>
          </a:p>
          <a:p>
            <a:pPr marL="0" indent="0">
              <a:buNone/>
            </a:pPr>
            <a:r>
              <a:rPr lang="en-US" dirty="0"/>
              <a:t>The several weeks persons are in jail awaiting return to court for trial or case resolution offer us an unique venue for initiating treatment and MAT.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47434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D307A-DF2A-43F6-8A6F-844FF3EF4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Role of RSAT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0BC415-1B62-4994-81F2-A326E46D11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1600"/>
            <a:ext cx="78867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300" dirty="0"/>
              <a:t>And RSAT can play a tremendous role on multiple levels…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33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Support from correctional officers/staff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Support groups, staff and peer-led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Treatment</a:t>
            </a:r>
          </a:p>
        </p:txBody>
      </p:sp>
    </p:spTree>
    <p:extLst>
      <p:ext uri="{BB962C8B-B14F-4D97-AF65-F5344CB8AC3E}">
        <p14:creationId xmlns:p14="http://schemas.microsoft.com/office/powerpoint/2010/main" val="282842971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PERSISTENCEDATA" val="MMPROD_UIPERSISTENCEDATA"/>
  <p:tag name="MMPROD_TAG_VCONFIG" val="PD94bWwgdmVyc2lvbj0iMS4wIj8+DQo8Y29uZmlndXJhdGlvbj4NCgk8YnJhbmRpbmc+DQoJCTx1aWZvbnQgbmFtZT0iRk9OVF9OT1RFU19URVhUIiB2YWx1ZT0iVmVyZGFuYSwxMixmYWxzZSxmYWxzZSxmYWxzZSIvPg0KCTwvYnJhbmRpbmc+DQoJPGNvbG9ycz4NCgkJPHVpY29sb3IgbmFtZT0icHJpbWFyeSIgdmFsdWU9IjB4NkY4NDg4Ii8+DQoJCTx1aWNvbG9yIG5hbWU9Imdsb3ciIHZhbHVlPSIweDYwOTc3MyIvPg0KCQk8dWljb2xvciBuYW1lPSJ0ZXh0IiB2YWx1ZT0iMHhGRkZGRkYiLz4NCgkJPHVpY29sb3IgbmFtZT0ibGlnaHQiIHZhbHVlPSIweDRFNUQ2MCIvPg0KCQk8dWljb2xvciBuYW1lPSJzaGFkb3ciIHZhbHVlPSIweDAwMDAwMCIvPg0KCQk8dWljb2xvciBuYW1lPSJiYWNrZ3JvdW5kIiB2YWx1ZT0iMHg3Mjc5NzEiLz4NCgk8L2NvbG9ycz4NCgk8bGF5b3V0Pg0KCQk8dWlzaG93IG5hbWU9InByZXNlbnRhdGlvbnRpdGxlIiB2YWx1ZT0idHJ1ZSIvPjx1aXNob3cgbmFtZT0icHJlc2VudGVycGhvdG8iIHZhbHVlPSJ0cnVlIi8+PHVpc2hvdyBuYW1lPSJwcmVzZW50ZXJuYW1lIiB2YWx1ZT0idHJ1ZSIvPjx1aXNob3cgbmFtZT0icHJlc2VudGVydGl0bGUiIHZhbHVlPSJ0cnVlIi8+PHVpc2hvdyBuYW1lPSJwcmVzZW50ZXJlbWFpbCIgdmFsdWU9InRydWUiLz48dWlzaG93IG5hbWU9InByZXNlbnRlcmJpbyIgdmFsdWU9InRydWUiLz48dWlzaG93IG5hbWU9ImNvbXBhbnlsb2dvIiB2YWx1ZT0idHJ1ZSIvPjx1aXNob3cgbmFtZT0ic2lkZWJhciIgdmFsdWU9InRydWUiLz48dWlzaG93IG5hbWU9Im91dGxpbmUiIHZhbHVlPSJ0cnVlIi8+PHVpc2hvdyBuYW1lPSJ0aHVtYm5haWwiIHZhbHVlPSJ0cnVlIi8+DQoJCTx1aXNob3cgbmFtZT0ibm90ZXMiIHZhbHVlPSJ0cnVlIi8+PHVpc2hvdyBuYW1lPSJzZWFyY2giIHZhbHVlPSJ0cnVlIi8+PHVpc2hvdyBuYW1lPSJxdWl6IiB2YWx1ZT0idHJ1ZSIvPjx1aXNob3cgbmFtZT0iYXR0YWNobWVudHMiIHZhbHVlPSJ0cnVlIi8+PHVpc2hvdyBuYW1lPSJ1dGlscyIgdmFsdWU9InRydWUiLz48dWlzaG93IG5hbWU9InZvbHVtZSIgdmFsdWU9InRydWUiLz48dWlzaG93IG5hbWU9InBsYXliYXIiIHZhbHVlPSJ0cnVlIi8+PHVpc2hvdyBuYW1lPSJ0YWxraW5naGVhZCIgdmFsdWU9InRydWUiLz48dWlzaG93IG5hbWU9InNpZGViYXJvbnJpZ2h0IiB2YWx1ZT0idHJ1ZSIvPjx1aXNob3cgbmFtZT0idmlld2NoYW5nZSIgdmFsdWU9InRydWUiLz48dWlzaG93IG5hbWU9ImFsd2F5c1NjcnVuY2giIHZhbHVlPSJmYWxzZSIvPjx1aXNob3cgbmFtZT0iaW5pdGlhbGRpc3BsYXltb2RlaXNub3JtYWwiIHZhbHVlPSJ0cnVlIi8+PHVpcmVwbGFjZSBuYW1lPSJsb2dvIiB2YWx1ZT0iIi8+PHVpcmVwbGFjZSBuYW1lPSJiZ2ltYWdlIiB2YWx1ZT0iIi8+PHVpcmVwbGFjZSBuYW1lPSJpbml0aWFsdGFiIiB2YWx1ZT0ib3V0bGluZSIvPjx1aXNob3cgbmFtZT0iY2N0ZXh0aGlnaGxpZ2h0aW5nIiB2YWx1ZT0idHJ1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x1aXRleHQgbmFtZT0iQ09VUlNFX1NUQVRVUyIgdmFsdWU9Ik1vZHVsZSBTdGF0dXMiLz4NCgkJPHVpdGV4dCBuYW1lPSJQQVNTRURfU1RSSU5HIiB2YWx1ZT0iUGFzc2VkIi8+DQoJCTx1aXRleHQgbmFtZT0iRkFJTEVEX1NUUklORyIgdmFsdWU9IkZhaWxlZCIvPg0KCQk8IS0tcXVpeiBwb2QgYW5kIG1lc3NhZ2UgYm94IHRleHRzLS0+DQoJCTx1aXRleHQgbmFtZT0iUVVJWlBPRF9RVUlaX0FUVEVNUFQiIHZhbHVlPSJRdWl6IEF0dGVtcHQ6Ii8+DQoJCTx1aXRleHQgbmFtZT0iUVVJWlBPRF9RVUlaX0FUVEVNUFRfVkFMVUUiIHZhbHVlPSIlbiBvZiAldCIvPg0KCQk8dWl0ZXh0IG5hbWU9IlFVSVpQT0RfUVVJWl9TQ09SRSIgdmFsdWU9IlNjb3JlZDoiLz4NCgkJPHVpdGV4dCBuYW1lPSJRVUlaUE9EX1FVSVpfUEFTU1NDT1JFIiB2YWx1ZT0iUGFzc2luZyBTY29yZToiLz4NCgkJPHVpdGV4dCBuYW1lPSJRVUlaUE9EX1FVSVpfTUFYU0NPUkUiIHZhbHVlPSJNYXggU2NvcmU6Ii8+DQoJCTx1aXRleHQgbmFtZT0iUVVJWlBPRF9RVUVTQVRNUFRfU1RSIiB2YWx1ZT0iQXR0ZW1wdDogJW4gb2YgJXQiLz4NCgkJPHVpdGV4dCBuYW1lPSJRVUlaUE9EX1FVRVNUWVBFX1NUUiIgdmFsdWU9IlR5cGU6ICVzIi8+DQoJCTx1aXRleHQgbmFtZT0iUVVJWlBPRF9RVUVTVFlQRV9HUkQiIHZhbHVlPSJHcmFkZWQiLz4NCgkJPHVpdGV4dCBuYW1lPSJRVUlaUE9EX1FVRVNUWVBFX1NWWSIgdmFsdWU9IlN1cnZleSIvPg0KCQk8dWl0ZXh0IG5hbWU9IlFVSVpQT0RfUVVJWkFUTVBUX0lORiIgdmFsdWU9IkluZmluaXRlIi8+DQoJCTx1aXRleHQgbmFtZT0iUVVJWlBPRF9RVUVTQVRNUFRfSU5GIiB2YWx1ZT0iSW5maW5pdGUiLz4NCgkJPHVpdGV4dCBuYW1lPSJXQVJOSU5HTVNHX1lFU1NUUklORyIgdmFsdWU9IlllcyIvPg0KCQk8dWl0ZXh0IG5hbWU9IldBUk5JTkdNU0dfTk9TVFJJTkciIHZhbHVlPSJObyIvPg0KCQk8dWl0ZXh0IG5hbWU9IldBUk5JTkdNU0dfVElUTEVTVFJJTkciIHZhbHVlPSJRdWl6IE5hdmlnYXRpb24gV2FybmluZyIvPg0KCQk8dWl0ZXh0IG5hbWU9IldBUk5JTkdNU0dfTVNHU1RSSU5HIiB2YWx1ZT0iVGhlcmUgYXJlIHVuLWF0dGVtcHRlZCBxdWVzdGlvbnMgaW4gdGhpcyBRdWl6LiYjeEE7JiN4QTtDbGlja2luZyBZZXMgd2lsbCB0YWtlIHlvdSBvdXQgb2YgdGhlIFF1aXouIENsaWNrIE5vIHRvIGNvbnRpbnVlIHRoZSBRdWl6LiIvPg0KCQk8dWl0ZXh0IG5hbWU9IklORk9STUFUSU9OX0gyNjRfRkxBU0hQTEFZRVIiIHZhbHVlPSJUaGUgY3VycmVudCB2ZXJzaW9uIG9mIEZsYXNoIFBsYXllciBpbnN0YWxsZWQgb24geW91ciBtYWNoaW5lIGRvZXMgbm90IHN1cHBvcnQgdGhpcyB2aWRlby4gQ2xpY2sgb24gdGhlIHZpZGVvIGFyZWEgdG8gZG93bmxvYWQgdGhlIGxhdGVzdC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lNob3cgc2lkZWJhciB0byBwYXJ0aWNpcGFudHMiLz4NCgkJPHVpdGV4dCBuYW1lPSJNVVRFIiB2YWx1ZT0iTXV0ZSIvPg0KCQk8dWl0ZXh0IG5hbWU9IkRPQ1dSQVBfVElUTEUiIHZhbHVlPSJQcmVzZW50ZXIgRmlsZSBBdHRhY2htZW50Ii8+DQoJCTx1aXRleHQgbmFtZT0iRE9DV1JBUF9NU0ciIHZhbHVlPSJTYXZlIHRvIE15IENvbXB1dGVyIi8+DQoJCTx1aXRleHQgbmFtZT0iRE9DV1JBUF9QUk9NUFQiIHZhbHVlPSJDbGljayB0byBEb3dubG9hZCIvPg0KCTwvbGFuZ3VhZ2U+DQoJPGxhbmd1YWdlIGlkPSJkZS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Gb2xpZSAlbiIvPg0KCQk8IS0tIHN1YnN0aXR1dGlvbjogJW4gPT0gc2xpZGUgbnVtYmVyIC0tPg0KCQk8IS0tIHN1YnN0aXR1dGlvbjogJXQgPT0gdG90YWwgc2xpZGUgY291bnQgLS0+DQoJCTx1aXRleHQgbmFtZT0iU0NSVUJCQVJTVEFUVVNfU0xJREVJTkZPIiB2YWx1ZT0iRm9saWUgJW4gLyAldCB8ICIvPg0KCQk8dWl0ZXh0IG5hbWU9IlNDUlVCQkFSU1RBVFVTX1NUT1BQRUQiIHZhbHVlPSJCZWVuZGV0Ii8+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+DQoJCTx1aXRleHQgbmFtZT0iU0NSVUJCQVJTVEFUVVNfUVVFU1RJT04iIHZhbHVlPSJGcmFnZSBiZWFudHdvcnRlbiIvPg0KCQk8dWl0ZXh0IG5hbWU9IlNDUlVCQkFSU1RBVFVTX1JFVklFV1FVSVoiIHZhbHVlPSJOb2NobWFscyBkdXJjaHNlaGVuIi8+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+DQoJCTx1aXRleHQgbmFtZT0iQklPV0lOX1RJVExFIiB2YWx1ZT0iU3ByZWNoZXI6ICVwIi8+DQoJCTx1aXRleHQgbmFtZT0iQklPQlROX1RJVExFIiB2YWx1ZT0iU3ByZWNoZXIiLz4NCgkJPHVpdGV4dCBuYW1lPSJESVZJREVSQlROX1RJVExFIiB2YWx1ZT0ifCIvPg0KCQk8dWl0ZXh0IG5hbWU9IkNPTlRBQ1RCVE5fVElUTEUiIHZhbHVlPSJLb250YWt0Ii8+DQoJCTx1aXRleHQgbmFtZT0iVEFCX1FVSVoiIHZhbHVlPSJRdWl6Ii8+DQoJCTx1aXRleHQgbmFtZT0iVEFCX09VVExJTkUiIHZhbHVlPSJTdHJ1a3R1ciIvPg0KCQk8dWl0ZXh0IG5hbWU9IlRBQl9USFVNQiIgdmFsdWU9Ik1pbmlhdHVyIi8+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HVpdGV4dCBuYW1lPSJDT1VSU0VfU1RBVFVTIiB2YWx1ZT0iTW9kdWxzdGF0dXMiLz4NCgkJPHVpdGV4dCBuYW1lPSJQQVNTRURfU1RSSU5HIiB2YWx1ZT0iRXJmb2xncmVpY2giLz4NCgkJPHVpdGV4dCBuYW1lPSJGQUlMRURfU1RSSU5HIiB2YWx1ZT0iRmVobGdlc2NobGFnZW4iLz4NCgkJPCEtLXF1aXogcG9kIGFuZCBtZXNzYWdlIGJveCB0ZXh0cy0tPg0KCQk8dWl0ZXh0IG5hbWU9IlFVSVpQT0RfUVVJWl9BVFRFTVBUIiB2YWx1ZT0iUXVpenZlcnN1Y2g6Ii8+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+DQoJCTx1aXRleHQgbmFtZT0iUVVJWlBPRF9RVUVTQVRNUFRfU1RSIiB2YWx1ZT0iVmVyc3VjaDogJW4gdm9uICV0Ii8+DQoJCTx1aXRleHQgbmFtZT0iUVVJWlBPRF9RVUVTVFlQRV9TVFIiIHZhbHVlPSJUeXA6ICVzIi8+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+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+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Q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HVpdGV4dCBuYW1lPSJDT1VSU0VfU1RBVFVTIiB2YWx1ZT0iU3RhdHV0IGR1IG1vZHVsZSIvPg0KCQk8dWl0ZXh0IG5hbWU9IlBBU1NFRF9TVFJJTkciIHZhbHVlPSJSw6l1c3NpIi8+DQoJCTx1aXRleHQgbmFtZT0iRkFJTEVEX1NUUklORyIgdmFsdWU9IkVjaG91w6k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HVpdGV4dCBuYW1lPSJDT1VSU0VfU1RBVFVTIiB2YWx1ZT0i44Oi44K444Ol44O844Or44K544OG44O844K/44K5Ii8+DQoJCTx1aXRleHQgbmFtZT0iUEFTU0VEX1NUUklORyIgdmFsdWU9IuWQiOagvCIvPg0KCQk8dWl0ZXh0IG5hbWU9IkZBSUxFRF9TVFJJTkciIHZhbHVlPSLkuI3lkIjmoLw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HVpdGV4dCBuYW1lPSJDT1VSU0VfU1RBVFVTIiB2YWx1ZT0i66qo65OIIOyDge2DnCIvPg0KCQk8dWl0ZXh0IG5hbWU9IlBBU1NFRF9TVFJJTkciIHZhbHVlPSLtlanqsqkiLz4NCgkJPHVpdGV4dCBuYW1lPSJGQUlMRURfU1RSSU5HIiB2YWx1ZT0i67aI7ZWp6rKpIi8+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+DQoJCTx1aXRleHQgbmFtZT0iUVVJWlBPRF9RVUlaX1BBU1NTQ09SRSIgdmFsdWU9Iu2GteqzvCDsoJDsiJg6Ii8+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+E7ZWY7KeAIOyViuydgCDsp4jrrLjsnbQg7J6I7Iq164uI64ukLiYjeEE7JiN4QTvtgLTspojrpbwg7KKF66OM7ZWY66Ck66m0IFvsmIhd66W8IO2BtOumre2VmOqzoCwg7YC07KaI66W8IOqzhOyGje2VmOugpOuptCBb7JWE64uI7JikXeulvCDtgbTrpq3tlZjsi63si5zsmKQuIi8+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+DQoJCTx1aXRleHQgbmFtZT0iRE9DV1JBUF9QUk9NUFQiIHZhbHVlPSLtgbTrpq3tlZjsl6wg64uk7Jq066Gc65OcIi8+DQoJPC9sYW5ndWFnZT4NCgk8bGFuZ3VhZ2UgaWQ9ImVz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RldGVuaWRhIi8+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+DQoJCTx1aXRleHQgbmFtZT0iU0NSVUJCQVJTVEFUVVNfUkVWSUVXUVVJWiIgdmFsdWU9IlJldmlzYW5kbyBwcnVlYmEiLz4NCgkJPCEtLSBzdWJzdGl0dXRpb246ICVtID09IG1pbnV0ZXMgcmVtYWluaW5nIC0tPg0KCQk8IS0tIHN1YnN0aXR1dGlvbjogJXMgPT0gc2Vjb25kcyByZW1haW5pbmcgLS0+DQoJCTx1aXRleHQgbmFtZT0iRUxBUFNFRCIgdmFsdWU9IiVtIG1pbnV0b3MgJXMgc2VndW5kb3MgcmVzdGFudGVzIi8+DQoJCTx1aXRleHQgbmFtZT0iTk9URk9VTkQiIHZhbHVlPSJObyBzZSBoYSBlbmNvbnRyYWRvIG5hZGEiLz4NCgkJPHVpdGV4dCBuYW1lPSJBVFRBQ0hNRU5UUyIgdmFsdWU9IkFyY2hpdm9zIGFkanVudG9zIi8+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+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+DQoJCTx1aXRleHQgbmFtZT0iQVRUQUNIU0laRV9IRUFESU5HIiB2YWx1ZT0iVGFtYcOxbyIvPg0KCQk8dWl0ZXh0IG5hbWU9IlNMSURFX05PVEVTIiB2YWx1ZT0iTm90YXMgZGUgZGlhcG9zaXRpdmEiLz4NCgkJPHVpdGV4dCBuYW1lPSJDT1VSU0VfU1RBVFVTIiB2YWx1ZT0iRXN0YWRvIGRlIG1vZHVsbyIvPg0KCQk8dWl0ZXh0IG5hbWU9IlBBU1NFRF9TVFJJTkciIHZhbHVlPSJBcHJvYmFkbyIvPg0KCQk8dWl0ZXh0IG5hbWU9IkZBSUxFRF9TVFJJTkciIHZhbHVlPSJTdXNwZW5zby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dWl0ZXh0IG5hbWU9IkNPVVJTRV9TVEFUVVMiIHZhbHVlPSJTdGF0dXMgZG8gbcOzZHVsbyIvPg0KCQk8dWl0ZXh0IG5hbWU9IlBBU1NFRF9TVFJJTkciIHZhbHVlPSJBcHJvdmFkbyIvPg0KCQk8dWl0ZXh0IG5hbWU9IkZBSUxFRF9TVFJJTkciIHZhbHVlPSJSZXByb3ZhZG8iLz4NCgkJPCEtLXF1aXogcG9kIGFuZCBtZXNzYWdlIGJveCB0ZXh0cy0tPg0KCQk8dWl0ZXh0IG5hbWU9IlFVSVpQT0RfUVVJWl9BVFRFTVBUIiB2YWx1ZT0iVGVudGF0aXZhIG5vIHF1ZXN0aW9uw6FyaW86Ii8+DQoJCTx1aXRleHQgbmFtZT0iUVVJWlBPRF9RVUlaX0FUVEVNUFRfVkFMVUUiIHZhbHVlPSIlbiBkZSAldCIvPg0KCQk8dWl0ZXh0IG5hbWU9IlFVSVpQT0RfUVVJWl9TQ09SRSIgdmFsdWU9IlBvbnR1YcOnw6NvOiIvPg0KCQk8dWl0ZXh0IG5hbWU9IlFVSVpQT0RfUVVJWl9QQVNTU0NPUkUiIHZhbHVlPSJQb250dWHDp8OjbyBkZSBhcHJvdmHDp8OjbzoiLz4NCgkJPHVpdGV4dCBuYW1lPSJRVUlaUE9EX1FVSVpfTUFYU0NPUkUiIHZhbHVlPSJQb250dWHDp8OjbyBtw6F4aW1hOiIvPg0KCQk8dWl0ZXh0IG5hbWU9IlFVSVpQT0RfUVVFU0FUTVBUX1NUUiIgdmFsdWU9IlRlbnRhdGl2YTogJW4gZGUgJXQiLz4NCgkJPHVpdGV4dCBuYW1lPSJRVUlaUE9EX1FVRVNUWVBFX1NUUiIgdmFsdWU9IlRpcG86ICVzIi8+DQoJCTx1aXRleHQgbmFtZT0iUVVJWlBPRF9RVUVTVFlQRV9HUkQiIHZhbHVlPSJDbGFzc2lmaWNhdMOzcmlhIi8+DQoJCTx1aXRleHQgbmFtZT0iUVVJWlBPRF9RVUVTVFlQRV9TVlkiIHZhbHVlPSJQZXNxdWlzYSIvPg0KCQk8dWl0ZXh0IG5hbWU9IlFVSVpQT0RfUVVJWkFUTVBUX0lORiIgdmFsdWU9IkluZmluaXRvIi8+DQoJCTx1aXRleHQgbmFtZT0iUVVJWlBPRF9RVUVTQVRNUFRfSU5GIiB2YWx1ZT0iSW5maW5pdG8iLz4NCgkJPHVpdGV4dCBuYW1lPSJXQVJOSU5HTVNHX1lFU1NUUklORyIgdmFsdWU9IlNpbSIvPg0KCQk8dWl0ZXh0IG5hbWU9IldBUk5JTkdNU0dfTk9TVFJJTkciIHZhbHVlPSJOw6NvIi8+DQoJCTx1aXRleHQgbmFtZT0iV0FSTklOR01TR19USVRMRVNUUklORyIgdmFsdWU9IkFsZXJ0YSBkZSBuYXZlZ2HDp8OjbyBkbyBxdWVzdGlvbsOhcmlvIi8+DQoJCTx1aXRleHQgbmFtZT0iV0FSTklOR01TR19NU0dTVFJJTkciIHZhbHVlPSJFeGlzdGVtIHBlcmd1bnRhcyBxdWUgbsOjbyBmb3JhbSByZXNwb25kaWRhcyBuZXN0ZSBxdWVzdGlvbsOhcmlvLiYjeEE7JiN4QTtDbGlxdWUgZW0gU2ltIHBhcmEgc2FpciBkbyBxdWVzdGlvbsOhcmlvIG91IGVtIE7Do28gc2UgcXVpc2VyIGNvbnRpbnVhci4iLz4NCgkJPHVpdGV4dCBuYW1lPSJJTkZPUk1BVElPTl9IMjY0X0ZMQVNIUExBWUVSIiB2YWx1ZT0iQSB2ZXJzw6NvIGF0dWFsIGRvIEZsYXNoIFBsYXllciBpbnN0YWxhZGEgbm8gY29tcHV0YWRvciBuw6NvIG9mZXJlY2Ugc3Vwb3J0ZSBhIGVzc2UgdsOtZGVvLiBDbGlxdWUgbmEgw6FyZWEgZG8gdsOtZGVvIHBhcmEgYmFpeGFyIGEgdmVyc8OjbyBtYWlzIHJlY2VudGUgZG8gRmxhc2ggUGxheWVy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Nb3N0cmFyIGJhcnJhIGxhdGVyYWwgYW8gcGFydGljaXBhbnRlcyIvPg0KCQk8dWl0ZXh0IG5hbWU9Ik1VVEUiIHZhbHVlPSJNdWRvIi8+DQoJCTx1aXRleHQgbmFtZT0iRE9DV1JBUF9USVRMRSIgdmFsdWU9IkFuZXhvIGRlIGFycXVpdm8gZG8gUHJlc2VudGVyIi8+DQoJCTx1aXRleHQgbmFtZT0iRE9DV1JBUF9NU0ciIHZhbHVlPSJTYWx2YXIgZW0gTWV1IGNvbXB1dGFkb3IiLz4NCgkJPHVpdGV4dCBuYW1lPSJET0NXUkFQX1BST01QVCIgdmFsdWU9IkNsaXF1ZSBwYXJhIGJhaXhhciIvPg0KCTwvbGFuZ3VhZ2U+DQoJPGxhbmd1YWdlIGlkPSJpdC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YSAlbiIvPg0KCQk8IS0tIHN1YnN0aXR1dGlvbjogJW4gPT0gc2xpZGUgbnVtYmVyIC0tPg0KCQk8IS0tIHN1YnN0aXR1dGlvbjogJXQgPT0gdG90YWwgc2xpZGUgY291bnQgLS0+DQoJCTx1aXRleHQgbmFtZT0iU0NSVUJCQVJTVEFUVVNfU0xJREVJTkZPIiB2YWx1ZT0iRGlhcG9zaXRpdmEgJW4gLyAldCB8ICIvPg0KCQk8dWl0ZXh0IG5hbWU9IlNDUlVCQkFSU1RBVFVTX1NUT1BQRUQiIHZhbHVlPSJJbnRlcnJvdHRvIi8+DQoJCTx1aXRleHQgbmFtZT0iU0NSVUJCQVJTVEFUVVNfUExBWUlORyIgdmFsdWU9IlJpcHJvZHV6aW9uZSIvPg0KCQk8dWl0ZXh0IG5hbWU9IlNDUlVCQkFSU1RBVFVTX05PQVVESU8iIHZhbHVlPSJBdWRpbyBpbmF0dC4iLz4NCgkJPHVpdGV4dCBuYW1lPSJTQ1JVQkJBUlNUQVRVU19WSURQTEFZSU5HIiB2YWx1ZT0iVmlkZW8gaW4gcmlwcm9kdXppb25lIi8+DQoJCTx1aXRleHQgbmFtZT0iU0NSVUJCQVJTVEFUVVNfTE9BRElORyIgdmFsdWU9IkNhcmljYW1lbnRvIi8+DQoJCTx1aXRleHQgbmFtZT0iU0NSVUJCQVJTVEFUVVNfQlVGRkVSSU5HIiB2YWx1ZT0iQnVmZmVyaW5nIi8+DQoJCTx1aXRleHQgbmFtZT0iU0NSVUJCQVJTVEFUVVNfUVVFU1RJT04iIHZhbHVlPSJSaXNwb25kaSBhIGRvbWFuZGEiLz4NCgkJPHVpdGV4dCBuYW1lPSJTQ1JVQkJBUlNUQVRVU19SRVZJRVdRVUlaIiB2YWx1ZT0iUmV2aXNpb25lIGRlbCBxdWl6Ii8+DQoJCTwhLS0gc3Vic3RpdHV0aW9uOiAlbSA9PSBtaW51dGVzIHJlbWFpbmluZyAtLT4NCgkJPCEtLSBzdWJzdGl0dXRpb246ICVzID09IHNlY29uZHMgcmVtYWluaW5nIC0tPg0KCQk8dWl0ZXh0IG5hbWU9IkVMQVBTRUQiIHZhbHVlPSIlbSBNaW51dGkgJXMgU2Vjb25kaSByaW1hbmVudGkiLz4NCgkJPHVpdGV4dCBuYW1lPSJOT1RGT1VORCIgdmFsdWU9Ik5lc3N1biBlbGVtZW50byB0cm92YXRvIi8+DQoJCTx1aXRleHQgbmFtZT0iQVRUQUNITUVOVFMiIHZhbHVlPSJBbGxlZ2F0aS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QuIi8+DQoJCTx1aXRleHQgbmFtZT0iVEFCX1FVSVoiIHZhbHVlPSJRdWl6Ii8+DQoJCTx1aXRleHQgbmFtZT0iVEFCX09VVExJTkUiIHZhbHVlPSJTdHJ1dHR1cmEiLz4NCgkJPHVpdGV4dCBuYW1lPSJUQUJfVEhVTUIiIHZhbHVlPSJNaW5pYXR1cmUiLz4NCgkJPHVpdGV4dCBuYW1lPSJUQUJfTk9URVMiIHZhbHVlPSJOb3RlIi8+DQoJCTx1aXRleHQgbmFtZT0iVEFCX1NFQVJDSCIgdmFsdWU9IkNlcmNhIi8+DQoJCTx1aXRleHQgbmFtZT0iU0xJREVfSEVBRElORyIgdmFsdWU9IlRpdG9sbyBkaWFwb3NpdGl2YSIvPg0KCQk8dWl0ZXh0IG5hbWU9IkRVUkFUSU9OX0hFQURJTkciIHZhbHVlPSJEdXJhdGEiLz4NCgkJPHVpdGV4dCBuYW1lPSJTRUFSQ0hfSEVBRElORyIgdmFsdWU9IkNlcmNhIHRlc3RvOiIvPg0KCQk8dWl0ZXh0IG5hbWU9IlRIVU1CX0hFQURJTkciIHZhbHVlPSJEaWFwb3NpdGl2YSIvPg0KCQk8dWl0ZXh0IG5hbWU9IlRIVU1CX0lORk8iIHZhbHVlPSJUaXRvbG8vVGVtcG8iLz4NCgkJPHVpdGV4dCBuYW1lPSJBVFRBQ0hOQU1FX0hFQURJTkciIHZhbHVlPSJOb21lIGZpbGUiLz4NCgkJPHVpdGV4dCBuYW1lPSJBVFRBQ0hTSVpFX0hFQURJTkciIHZhbHVlPSJEaW1lbnNpb25lIi8+DQoJCTx1aXRleHQgbmFtZT0iU0xJREVfTk9URVMiIHZhbHVlPSJOb3RlIGRpYXBvc2l0aXZhIi8+DQoJCTx1aXRleHQgbmFtZT0iQ09VUlNFX1NUQVRVUyIgdmFsdWU9Ik1vZHVsZSBTdGF0dXMiLz4NCgkJPHVpdGV4dCBuYW1lPSJQQVNTRURfU1RSSU5HIiB2YWx1ZT0iUGFzc2VkIi8+DQoJCTx1aXRleHQgbmFtZT0iRkFJTEVEX1NUUklORyIgdmFsdWU9IkZhaWxlZCIvPg0KCQk8IS0tcXVpeiBwb2QgYW5kIG1lc3NhZ2UgYm94IHRleHRzLS0+DQoJCTx1aXRleHQgbmFtZT0iUVVJWlBPRF9RVUlaX0FUVEVNUFQiIHZhbHVlPSJUZW50YXRpdm8gcXVpejoiLz4NCgkJPHVpdGV4dCBuYW1lPSJRVUlaUE9EX1FVSVpfQVRURU1QVF9WQUxVRSIgdmFsdWU9IiVuIGRpICV0Ii8+DQoJCTx1aXRleHQgbmFtZT0iUVVJWlBPRF9RVUlaX1NDT1JFIiB2YWx1ZT0iUHVudGVnZ2lvOiIvPg0KCQk8dWl0ZXh0IG5hbWU9IlFVSVpQT0RfUVVJWl9QQVNTU0NPUkUiIHZhbHVlPSJQdW50ZWdnaW8gbWluaW1vOiIvPg0KCQk8dWl0ZXh0IG5hbWU9IlFVSVpQT0RfUVVJWl9NQVhTQ09SRSIgdmFsdWU9IlB1bnRlZ2dpbyBtYXNzaW1vOiIvPg0KCQk8dWl0ZXh0IG5hbWU9IlFVSVpQT0RfUVVFU0FUTVBUX1NUUiIgdmFsdWU9IlRlbnRhdGl2bzogJW4gZGkgJXQiLz4NCgkJPHVpdGV4dCBuYW1lPSJRVUlaUE9EX1FVRVNUWVBFX1NUUiIgdmFsdWU9IlRpcG86ICVzIi8+DQoJCTx1aXRleHQgbmFtZT0iUVVJWlBPRF9RVUVTVFlQRV9HUkQiIHZhbHVlPSJDb24gdmFsdXRhemlvbmUiLz4NCgkJPHVpdGV4dCBuYW1lPSJRVUlaUE9EX1FVRVNUWVBFX1NWWSIgdmFsdWU9IkluZGFnaW5lIi8+DQoJCTx1aXRleHQgbmFtZT0iUVVJWlBPRF9RVUlaQVRNUFRfSU5GIiB2YWx1ZT0iSW5maW5pdGkiLz4NCgkJPHVpdGV4dCBuYW1lPSJRVUlaUE9EX1FVRVNBVE1QVF9JTkYiIHZhbHVlPSJJbmZpbml0aSIvPg0KCQk8dWl0ZXh0IG5hbWU9IldBUk5JTkdNU0dfWUVTU1RSSU5HIiB2YWx1ZT0iU8OsIi8+DQoJCTx1aXRleHQgbmFtZT0iV0FSTklOR01TR19OT1NUUklORyIgdmFsdWU9Ik5vIi8+DQoJCTx1aXRleHQgbmFtZT0iV0FSTklOR01TR19USVRMRVNUUklORyIgdmFsdWU9IkF2dmVydGVuemEgbmF2aWdhemlvbmUgcXVpeiIvPg0KCQk8dWl0ZXh0IG5hbWU9IldBUk5JTkdNU0dfTVNHU1RSSU5HIiB2YWx1ZT0iT2Njb3JyZSBhbmNvcmEgcmlzcG9uZGVyZSBhZCBhbGN1bmUgZG9tYW5kZSBkZWwgcXVpei4mI3hBOyYjeEE7U2UgZmF0ZSBjbGljIHN1IFPDrCwgdXNjaXJldGUgZGFsIHF1aXouIEZhdGUgY2xpYyBzdSBObyBwZXIgY29udGludWFyZSBpbCBxdWl6LiIvPg0KCQk8dWl0ZXh0IG5hbWU9IklORk9STUFUSU9OX0gyNjRfRkxBU0hQTEFZRVIiIHZhbHVlPSJMYSB2ZXJzaW9uZSBkaSBGbGFzaCBQbGF5ZXIgYXR0dWFsbWVudGUgaW5zdGFsbGF0YSBub24gc3VwcG9ydGEgcXVlc3RvIHZpZGVvLiBGYXRlIGNsaWMgc3VsbCdhcmVhIGRlbCB2aWRlbyBwZXIgc2NhcmljYXJlIGwndWx0aW1hIHZlcnNpb25lIGRp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TW9zdHJhIGJhcnJhIGxhdGVyYWxlIGFpIHBhcnRlY2lwYW50aSIvPg0KCQk8dWl0ZXh0IG5hbWU9Ik1VVEUiIHZhbHVlPSJEaXNhdHRpdmEgYXVkaW8iLz4NCgkJPHVpdGV4dCBuYW1lPSJET0NXUkFQX1RJVExFIiB2YWx1ZT0iQWxsZWdhdG8gZmlsZSBQcmVzZW50ZXIiLz4NCgkJPHVpdGV4dCBuYW1lPSJET0NXUkFQX01TRyIgdmFsdWU9IlNhbHZhIGluIFJpc29yc2UgZGVsIGNvbXB1dGVyIi8+DQoJCTx1aXRleHQgbmFtZT0iRE9DV1JBUF9QUk9NUFQiIHZhbHVlPSJDbGljIHBlciBzY2FyaWNhcmUiLz4NCgk8L2xhbmd1YWdlPg0KCTxsYW5ndWFnZSBpZD0ibmw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ICVuIi8+DQoJCTwhLS0gc3Vic3RpdHV0aW9uOiAlbiA9PSBzbGlkZSBudW1iZXIgLS0+DQoJCTwhLS0gc3Vic3RpdHV0aW9uOiAldCA9PSB0b3RhbCBzbGlkZSBjb3VudCAtLT4NCgkJPHVpdGV4dCBuYW1lPSJTQ1JVQkJBUlNUQVRVU19TTElERUlORk8iIHZhbHVlPSJEaWEgJW4gLyAldCB8ICIvPg0KCQk8dWl0ZXh0IG5hbWU9IlNDUlVCQkFSU1RBVFVTX1NUT1BQRUQiIHZhbHVlPSJHZXN0b3B0Ii8+DQoJCTx1aXRleHQgbmFtZT0iU0NSVUJCQVJTVEFUVVNfUExBWUlORyIgdmFsdWU9IkFmc3BlbGVuIi8+DQoJCTx1aXRleHQgbmFtZT0iU0NSVUJCQVJTVEFUVVNfTk9BVURJTyIgdmFsdWU9IkdlZW4gYXVkaW8iLz4NCgkJPHVpdGV4dCBuYW1lPSJTQ1JVQkJBUlNUQVRVU19WSURQTEFZSU5HIiB2YWx1ZT0iVmlkZW8gYWZzcGVsZW4iLz4NCgkJPHVpdGV4dCBuYW1lPSJTQ1JVQkJBUlNUQVRVU19MT0FESU5HIiB2YWx1ZT0iTGFkZW4iLz4NCgkJPHVpdGV4dCBuYW1lPSJTQ1JVQkJBUlNUQVRVU19CVUZGRVJJTkciIHZhbHVlPSJCdWZmZXJlbiIvPg0KCQk8dWl0ZXh0IG5hbWU9IlNDUlVCQkFSU1RBVFVTX1FVRVNUSU9OIiB2YWx1ZT0iVnJhYWcgbWV0IGFudHdvb3JkIi8+DQoJCTx1aXRleHQgbmFtZT0iU0NSVUJCQVJTVEFUVVNfUkVWSUVXUVVJWiIgdmFsdWU9IlF1aXogY29udHJvbGVyZW4iLz4NCgkJPCEtLSBzdWJzdGl0dXRpb246ICVtID09IG1pbnV0ZXMgcmVtYWluaW5nIC0tPg0KCQk8IS0tIHN1YnN0aXR1dGlvbjogJXMgPT0gc2Vjb25kcyByZW1haW5pbmcgLS0+DQoJCTx1aXRleHQgbmFtZT0iRUxBUFNFRCIgdmFsdWU9IkVyIHJlc3RlcmVuICVtIG1pbnV0ZW4gJXMgc2Vjb25kZW4iLz4NCgkJPHVpdGV4dCBuYW1lPSJOT1RGT1VORCIgdmFsdWU9Ik5pZXRzIGdldm9uZGVuIi8+DQoJCTx1aXRleHQgbmFtZT0iQVRUQUNITUVOVFMiIHZhbHVlPSJCaWpsYWdlbiIvPg0KCQk8IS0tIHN1YnN0aXR1dGlvbjogJXAgPT0gY3VycmVudCBzcGVha2VyJ3MgdGl0bGUgLS0+DQoJCTx1aXRleHQgbmFtZT0iQklPV0lOX1RJVExFIiB2YWx1ZT0iQmlvZ3JhZmllOiAlcCIvPg0KCQk8dWl0ZXh0IG5hbWU9IkJJT0JUTl9USVRMRSIgdmFsdWU9IkJpb2dyYWZpZSIvPg0KCQk8dWl0ZXh0IG5hbWU9IkRJVklERVJCVE5fVElUTEUiIHZhbHVlPSJ8Ii8+DQoJCTx1aXRleHQgbmFtZT0iQ09OVEFDVEJUTl9USVRMRSIgdmFsdWU9IkNvbnRhY3QiLz4NCgkJPHVpdGV4dCBuYW1lPSJUQUJfUVVJWiIgdmFsdWU9IlF1aXoiLz4NCgkJPHVpdGV4dCBuYW1lPSJUQUJfT1VUTElORSIgdmFsdWU9Ik92ZXJ6aWNodCIvPg0KCQk8dWl0ZXh0IG5hbWU9IlRBQl9USFVNQiIgdmFsdWU9Ik1pbmlhdHV1ciIvPg0KCQk8dWl0ZXh0IG5hbWU9IlRBQl9OT1RFUyIgdmFsdWU9Ik5vdGl0aWVzIi8+DQoJCTx1aXRleHQgbmFtZT0iVEFCX1NFQVJDSCIgdmFsdWU9IlpvZWtlbiIvPg0KCQk8dWl0ZXh0IG5hbWU9IlNMSURFX0hFQURJTkciIHZhbHVlPSJUaXRlbCB2YW4gZGlhIi8+DQoJCTx1aXRleHQgbmFtZT0iRFVSQVRJT05fSEVBRElORyIgdmFsdWU9IkR1dXIiLz4NCgkJPHVpdGV4dCBuYW1lPSJTRUFSQ0hfSEVBRElORyIgdmFsdWU9IlpvZWtlbiBuYWFyIHRla3N0OiIvPg0KCQk8dWl0ZXh0IG5hbWU9IlRIVU1CX0hFQURJTkciIHZhbHVlPSJEaWEiLz4NCgkJPHVpdGV4dCBuYW1lPSJUSFVNQl9JTkZPIiB2YWx1ZT0iVGl0ZWwvZHV1ciB2YW4gZGlhIi8+DQoJCTx1aXRleHQgbmFtZT0iQVRUQUNITkFNRV9IRUFESU5HIiB2YWx1ZT0iQmVzdGFuZHNuYWFtIi8+DQoJCTx1aXRleHQgbmFtZT0iQVRUQUNIU0laRV9IRUFESU5HIiB2YWx1ZT0iR3Jvb3R0ZSIvPg0KCQk8dWl0ZXh0IG5hbWU9IlNMSURFX05PVEVTIiB2YWx1ZT0iRGlhbm90aXRpZXMiLz4NCgkJPHVpdGV4dCBuYW1lPSJDT1VSU0VfU1RBVFVTIiB2YWx1ZT0iTW9kdWxlIFN0YXR1cyIvPg0KCQk8dWl0ZXh0IG5hbWU9IlBBU1NFRF9TVFJJTkciIHZhbHVlPSJQYXNzZWQiLz4NCgkJPHVpdGV4dCBuYW1lPSJGQUlMRURfU1RSSU5HIiB2YWx1ZT0iRmFpbGVk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x1aXRleHQgbmFtZT0iQ09VUlNFX1NUQVRVUyIgdmFsdWU9Ik1vZHVsZSBTdGF0dXMiLz4NCgkJPHVpdGV4dCBuYW1lPSJQQVNTRURfU1RSSU5HIiB2YWx1ZT0iUGFzc2VkIi8+DQoJCTx1aXRleHQgbmFtZT0iRkFJTEVEX1NUUklORyIgdmFsdWU9IkZhaWxlZCIvPg0KCQk8IS0tcXVpeiBwb2QgYW5kIG1lc3NhZ2UgYm94IHRleHRzLS0+DQoJCTx1aXRleHQgbmFtZT0iUVVJWlBPRF9RVUlaX0FUVEVNUFQiIHZhbHVlPSLmtYvpqozlsJ3or5XmrKHmlbA6Ii8+DQoJCTx1aXRleHQgbmFtZT0iUVVJWlBPRF9RVUlaX0FUVEVNUFRfVkFMVUUiIHZhbHVlPSLnrKwgJW4g5qyh77yM5YWxICV0IOasoSIvPg0KCQk8dWl0ZXh0IG5hbWU9IlFVSVpQT0RfUVVJWl9TQ09SRSIgdmFsdWU9IuW+l+WIhjoiLz4NCgkJPHVpdGV4dCBuYW1lPSJRVUlaUE9EX1FVSVpfUEFTU1NDT1JFIiB2YWx1ZT0i5Y+K5qC85YiG5pWwOiIvPg0KCQk8dWl0ZXh0IG5hbWU9IlFVSVpQT0RfUVVJWl9NQVhTQ09SRSIgdmFsdWU9IuacgOmrmOWIhuaVsDoiLz4NCgkJPHVpdGV4dCBuYW1lPSJRVUlaUE9EX1FVRVNBVE1QVF9TVFIiIHZhbHVlPSLlsJ3or5XmrKHmlbA6IOesrCAlbiDmrKHvvIzlhbEgJXQg5qyhIi8+DQoJCTx1aXRleHQgbmFtZT0iUVVJWlBPRF9RVUVTVFlQRV9TVFIiIHZhbHVlPSLnsbvlnos6ICVzIi8+DQoJCTx1aXRleHQgbmFtZT0iUVVJWlBPRF9RVUVTVFlQRV9HUkQiIHZhbHVlPSLor4TnuqciLz4NCgkJPHVpdGV4dCBuYW1lPSJRVUlaUE9EX1FVRVNUWVBFX1NWWSIgdmFsdWU9Iuiwg+afpSIvPg0KCQk8dWl0ZXh0IG5hbWU9IlFVSVpQT0RfUVVJWkFUTVBUX0lORiIgdmFsdWU9IuaXoOmZkCIvPg0KCQk8dWl0ZXh0IG5hbWU9IlFVSVpQT0RfUVVFU0FUTVBUX0lORiIgdmFsdWU9IuaXoOmZkCIvPg0KCQk8dWl0ZXh0IG5hbWU9IldBUk5JTkdNU0dfWUVTU1RSSU5HIiB2YWx1ZT0i5pivIi8+DQoJCTx1aXRleHQgbmFtZT0iV0FSTklOR01TR19OT1NUUklORyIgdmFsdWU9IuWQpiIvPg0KCQk8dWl0ZXh0IG5hbWU9IldBUk5JTkdNU0dfVElUTEVTVFJJTkciIHZhbHVlPSLmtYvpqozlr7zoiKrorablkYoiLz4NCgkJPHVpdGV4dCBuYW1lPSJXQVJOSU5HTVNHX01TR1NUUklORyIgdmFsdWU9IuatpOa1i+mqjOS4reacieacquWwneivleS9nOetlOeahOmXrumimOOAgiYjeEE7JiN4QTvljZXlh7vigJzmmK/igJ3pgIDlh7rmraTmtYvpqozjgILljZXlh7vigJzlkKbigJ3nu6fnu63mtYvpqozjgIIiLz4NCgkJPHVpdGV4dCBuYW1lPSJJTkZPUk1BVElPTl9IMjY0X0ZMQVNIUExBWUVSIiB2YWx1ZT0i5b2T5YmN5a6J6KOF5Zyo5oKo55qE6K6h566X5py65LiK55qEIEZsYXNoIFBsYXllciDniYjmnKzkuI3mlK/mjIHor6Xop4bpopHjgILljZXlh7vop4bpopHljLrln5/kuIvovb3mnIDmlrDniYjmnKznmoQgRmxhc2ggUGxheWVy44CC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uWQkeWPguWKoOiAheaYvuekuuaPkOimgeagjyIvPg0KCQk8dWl0ZXh0IG5hbWU9Ik1VVEUiIHZhbHVlPSLpnZnpn7MiLz4NCgkJPHVpdGV4dCBuYW1lPSJET0NXUkFQX1RJVExFIiB2YWx1ZT0iUHJlc2VudGVyIOaWh+S7tumZhOS7tiIvPg0KCQk8dWl0ZXh0IG5hbWU9IkRPQ1dSQVBfTVNHIiB2YWx1ZT0i5L+d5a2Y5Yiw5oiR55qE6K6h566X5py6Ii8+DQoJCTx1aXRleHQgbmFtZT0iRE9DV1JBUF9QUk9NUFQiIHZhbHVlPSLljZXlh7vku6XkuIvovb0iLz4NCgk8L2xhbmd1YWdlPg0KCTxsYW5ndWFnZSBpZD0idH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heXQgJW4iLz4NCgkJPCEtLSBzdWJzdGl0dXRpb246ICVuID09IHNsaWRlIG51bWJlciAtLT4NCgkJPCEtLSBzdWJzdGl0dXRpb246ICV0ID09IHRvdGFsIHNsaWRlIGNvdW50IC0tPg0KCQk8dWl0ZXh0IG5hbWU9IlNDUlVCQkFSU1RBVFVTX1NMSURFSU5GTyIgdmFsdWU9IlNsYXl0ICVuIC8gJXQgfCAiLz4NCgkJPHVpdGV4dCBuYW1lPSJTQ1JVQkJBUlNUQVRVU19TVE9QUEVEIiB2YWx1ZT0iRHVyZHVydWxkdSIvPg0KCQk8dWl0ZXh0IG5hbWU9IlNDUlVCQkFSU1RBVFVTX1BMQVlJTkciIHZhbHVlPSJPeW5hdMSxbMSxeW9yIi8+DQoJCTx1aXRleHQgbmFtZT0iU0NSVUJCQVJTVEFUVVNfTk9BVURJTyIgdmFsdWU9IlNlcyBZb2siLz4NCgkJPHVpdGV4dCBuYW1lPSJTQ1JVQkJBUlNUQVRVU19WSURQTEFZSU5HIiB2YWx1ZT0iVmlkZW8gT3luYXTEsWzEsXlvciIvPg0KCQk8dWl0ZXh0IG5hbWU9IlNDUlVCQkFSU1RBVFVTX0xPQURJTkciIHZhbHVlPSJZw7xrbGVuaXlvciIvPg0KCQk8dWl0ZXh0IG5hbWU9IlNDUlVCQkFSU1RBVFVTX0JVRkZFUklORyIgdmFsdWU9IkFyYWJlbGxlxJ9lIEFsxLFuxLF5b3IiLz4NCgkJPHVpdGV4dCBuYW1lPSJTQ1JVQkJBUlNUQVRVU19RVUVTVElPTiIgdmFsdWU9IlNvcnV5dSBZYW7EsXRsYSIvPg0KCQk8dWl0ZXh0IG5hbWU9IlNDUlVCQkFSU1RBVFVTX1JFVklFV1FVSVoiIHZhbHVlPSJTxLFuYXYgxLBuY2VsZW5peW9yIi8+DQoJCTwhLS0gc3Vic3RpdHV0aW9uOiAlbSA9PSBtaW51dGVzIHJlbWFpbmluZyAtLT4NCgkJPCEtLSBzdWJzdGl0dXRpb246ICVzID09IHNlY29uZHMgcmVtYWluaW5nIC0tPg0KCQk8dWl0ZXh0IG5hbWU9IkVMQVBTRUQiIHZhbHVlPSIlbSBEYWtpa2EgJXMgU2FuaXllIEthbGTEsSIvPg0KCQk8dWl0ZXh0IG5hbWU9Ik5PVEZPVU5EIiB2YWx1ZT0iSGVyaGFuZ2kgQmlyIMWeZXkgQnVsdW5tYWTEsSIvPg0KCQk8dWl0ZXh0IG5hbWU9IkFUVEFDSE1FTlRTIiB2YWx1ZT0iRWtsZXI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LEsHJ0aWJhdCIvPg0KCQk8dWl0ZXh0IG5hbWU9IlRBQl9RVUlaIiB2YWx1ZT0iU8SxbmF2Ii8+DQoJCTx1aXRleHQgbmFtZT0iVEFCX09VVExJTkUiIHZhbHVlPSJBbmEgSGF0Ii8+DQoJCTx1aXRleHQgbmFtZT0iVEFCX1RIVU1CIiB2YWx1ZT0iUmVzaW0iLz4NCgkJPHVpdGV4dCBuYW1lPSJUQUJfTk9URVMiIHZhbHVlPSJOb3RsYXIiLz4NCgkJPHVpdGV4dCBuYW1lPSJUQUJfU0VBUkNIIiB2YWx1ZT0iQXJhIi8+DQoJCTx1aXRleHQgbmFtZT0iU0xJREVfSEVBRElORyIgdmFsdWU9IlNsYXl0IEJhxZ9sxLHEn8SxIi8+DQoJCTx1aXRleHQgbmFtZT0iRFVSQVRJT05fSEVBRElORyIgdmFsdWU9IlPDvHJlIi8+DQoJCTx1aXRleHQgbmFtZT0iU0VBUkNIX0hFQURJTkciIHZhbHVlPSJNZXRuaSBhcmE6Ii8+DQoJCTx1aXRleHQgbmFtZT0iVEhVTUJfSEVBRElORyIgdmFsdWU9IlNsYXl0Ii8+DQoJCTx1aXRleHQgbmFtZT0iVEhVTUJfSU5GTyIgdmFsdWU9IlNsYXl0IEJhxZ9sxLHEn8SxL1PDvHJlc2kiLz4NCgkJPHVpdGV4dCBuYW1lPSJBVFRBQ0hOQU1FX0hFQURJTkciIHZhbHVlPSJEb3N5YSBBZMSxIi8+DQoJCTx1aXRleHQgbmFtZT0iQVRUQUNIU0laRV9IRUFESU5HIiB2YWx1ZT0iQm95dXQiLz4NCgkJPHVpdGV4dCBuYW1lPSJTTElERV9OT1RFUyIgdmFsdWU9IlNsYXl0IE5vdGxhcsSxIi8+DQoJCTx1aXRleHQgbmFtZT0iQ09VUlNFX1NUQVRVUyIgdmFsdWU9Ik1vZHVsZSBTdGF0dXMiLz4NCgkJPHVpdGV4dCBuYW1lPSJQQVNTRURfU1RSSU5HIiB2YWx1ZT0iUGFzc2VkIi8+DQoJCTx1aXRleHQgbmFtZT0iRkFJTEVEX1NUUklORyIgdmFsdWU9IkZhaWxlZCIvPg0KCQk8IS0tcXVpeiBwb2QgYW5kIG1lc3NhZ2UgYm94IHRleHRzLS0+DQoJCTx1aXRleHQgbmFtZT0iUVVJWlBPRF9RVUlaX0FUVEVNUFQiIHZhbHVlPSJTxLFuYXYgRGVuZW1lc2k6Ii8+DQoJCTx1aXRleHQgbmFtZT0iUVVJWlBPRF9RVUlaX0FUVEVNUFRfVkFMVUUiIHZhbHVlPSIlbi8ldCIvPg0KCQk8dWl0ZXh0IG5hbWU9IlFVSVpQT0RfUVVJWl9TQ09SRSIgdmFsdWU9IlB1YW46Ii8+DQoJCTx1aXRleHQgbmFtZT0iUVVJWlBPRF9RVUlaX1BBU1NTQ09SRSIgdmFsdWU9Ikdlw6dtZSBQdWFuxLE6Ii8+DQoJCTx1aXRleHQgbmFtZT0iUVVJWlBPRF9RVUlaX01BWFNDT1JFIiB2YWx1ZT0iTWFrc2ltdW0gUHVhbjoiLz4NCgkJPHVpdGV4dCBuYW1lPSJRVUlaUE9EX1FVRVNBVE1QVF9TVFIiIHZhbHVlPSJEZW5lbWU6ICVuLyV0Ii8+DQoJCTx1aXRleHQgbmFtZT0iUVVJWlBPRF9RVUVTVFlQRV9TVFIiIHZhbHVlPSJUw7xyOiAlcyIvPg0KCQk8dWl0ZXh0IG5hbWU9IlFVSVpQT0RfUVVFU1RZUEVfR1JEIiB2YWx1ZT0iQmFzYW1ha2zEsSIvPg0KCQk8dWl0ZXh0IG5hbWU9IlFVSVpQT0RfUVVFU1RZUEVfU1ZZIiB2YWx1ZT0iQW5rZXQiLz4NCgkJPHVpdGV4dCBuYW1lPSJRVUlaUE9EX1FVSVpBVE1QVF9JTkYiIHZhbHVlPSJTxLFuxLFyc8SxeiIvPg0KCQk8dWl0ZXh0IG5hbWU9IlFVSVpQT0RfUVVFU0FUTVBUX0lORiIgdmFsdWU9IlPEsW7EsXJzxLF6Ii8+DQoJCTx1aXRleHQgbmFtZT0iV0FSTklOR01TR19ZRVNTVFJJTkciIHZhbHVlPSJFdmV0Ii8+DQoJCTx1aXRleHQgbmFtZT0iV0FSTklOR01TR19OT1NUUklORyIgdmFsdWU9IkhhecSxciIvPg0KCQk8dWl0ZXh0IG5hbWU9IldBUk5JTkdNU0dfVElUTEVTVFJJTkciIHZhbHVlPSJTxLFuYXYgR2V6aW5tZSBVeWFyxLFzxLEiLz4NCgkJPHVpdGV4dCBuYW1lPSJXQVJOSU5HTVNHX01TR1NUUklORyIgdmFsdWU9IkJ1IFPEsW5hdmRhIGRlbmVubWVtacWfIHNvcnVsYXIgdmFyLiYjeEE7JiN4QTtFdmV0IHNlw6dlbmXEn2luaSB0xLFrbGF0xLFyc2FuxLF6IFPEsW5hdmRhbiDDp8Sxa2FjYWtzxLFuxLF6LiBTxLFuYXZhIGRldmFtIGV0bWVrIGnDp2luIEhhecSxciBzZcOnZW5lxJ9pbmkgdMSxa2xhdMSxbi4iLz4NCgkJPHVpdGV4dCBuYW1lPSJJTkZPUk1BVElPTl9IMjY0X0ZMQVNIUExBWUVSIiB2YWx1ZT0iQmlsZ2lzYXlhcsSxbsSxemEgecO8a2zDvCBvbGFuIGdlw6dlcmxpIEZsYXNoIFBsYXllciBzw7xyw7xtw7wgYnUgdmlkZW95dSBkZXN0ZWtsZW1peW9yLiBFbiBzb24gRmxhc2ggUGxheWVyIHPDvHLDvG3DvG7DvCBpbmRpcm1layBpw6dpbiB2aWRlbyBhbGFuxLFuxLEgdMSxa2xhdMSx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S2F0xLFsxLFtY8SxbGFyYSBrZW5hciDDp3VidcSfdW51IGfDtnN0ZXIiLz4NCgkJPHVpdGV4dCBuYW1lPSJNVVRFIiB2YWx1ZT0iU2Vzc2l6Ii8+DQoJCTx1aXRleHQgbmFtZT0iRE9DV1JBUF9USVRMRSIgdmFsdWU9IlByZXNlbnRlciBEb3N5YSBFa2kiLz4NCgkJPHVpdGV4dCBuYW1lPSJET0NXUkFQX01TRyIgdmFsdWU9IkJpbGdpc2F5YXLEsW1hIEtheWRldCIvPg0KCQk8dWl0ZXh0IG5hbWU9IkRPQ1dSQVBfUFJPTVBUIiB2YWx1ZT0ixLBuZGlybWVrIGnDp2luIFTEsWtsYXTEsW4iLz4NCgk8L2xhbmd1YWdlPg0KCTxsYW5ndWFnZSBpZD0icn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0KHQu9Cw0LnQtCAlbiIvPg0KCQk8IS0tIHN1YnN0aXR1dGlvbjogJW4gPT0gc2xpZGUgbnVtYmVyIC0tPg0KCQk8IS0tIHN1YnN0aXR1dGlvbjogJXQgPT0gdG90YWwgc2xpZGUgY291bnQgLS0+DQoJCTx1aXRleHQgbmFtZT0iU0NSVUJCQVJTVEFUVVNfU0xJREVJTkZPIiB2YWx1ZT0i0KHQu9Cw0LnQtCAlbiAvICV0IHwgIi8+DQoJCTx1aXRleHQgbmFtZT0iU0NSVUJCQVJTVEFUVVNfU1RPUFBFRCIgdmFsdWU9ItCe0YHRgtCw0L3QvtCy0LvQtdC90L4iLz4NCgkJPHVpdGV4dCBuYW1lPSJTQ1JVQkJBUlNUQVRVU19QTEFZSU5HIiB2YWx1ZT0i0JLQvtGB0L/RgNC+0LjQt9Cy0LXQtNC10L3QuNC1Ii8+DQoJCTx1aXRleHQgbmFtZT0iU0NSVUJCQVJTVEFUVVNfTk9BVURJTyIgdmFsdWU9ItCd0LXRgiDQsNGD0LTQuNC+Ii8+DQoJCTx1aXRleHQgbmFtZT0iU0NSVUJCQVJTVEFUVVNfVklEUExBWUlORyIgdmFsdWU9ItCS0L7RgdC/0YDQvtC40LfQstC10LTQtdC90LjQtSDQstC40LTQtdC+Ii8+DQoJCTx1aXRleHQgbmFtZT0iU0NSVUJCQVJTVEFUVVNfTE9BRElORyIgdmFsdWU9ItCX0LDQs9GA0YPQt9C60LAiLz4NCgkJPHVpdGV4dCBuYW1lPSJTQ1JVQkJBUlNUQVRVU19CVUZGRVJJTkciIHZhbHVlPSLQkdGD0YTQtdGA0LjQt9Cw0YbQuNGPIi8+DQoJCTx1aXRleHQgbmFtZT0iU0NSVUJCQVJTVEFUVVNfUVVFU1RJT04iIHZhbHVlPSLQntGC0LLQtdGCINC90LAg0LLQvtC/0YDQvtGBIi8+DQoJCTx1aXRleHQgbmFtZT0iU0NSVUJCQVJTVEFUVVNfUkVWSUVXUVVJWiIgdmFsdWU9ItCe0LHQt9C+0YAg0L7Qv9GA0L7RgdCwIi8+DQoJCTwhLS0gc3Vic3RpdHV0aW9uOiAlbSA9PSBtaW51dGVzIHJlbWFpbmluZyAtLT4NCgkJPCEtLSBzdWJzdGl0dXRpb246ICVzID09IHNlY29uZHMgcmVtYWluaW5nIC0tPg0KCQk8dWl0ZXh0IG5hbWU9IkVMQVBTRUQiIHZhbHVlPSLQntGB0YLQsNC70L7RgdGMICVtINC80LjQvS4gJXMg0YEiLz4NCgkJPHVpdGV4dCBuYW1lPSJOT1RGT1VORCIgdmFsdWU9ItCd0LjRh9C10LPQviDQvdC1INC90LDQudC00LXQvdC+Ii8+DQoJCTx1aXRleHQgbmFtZT0iQVRUQUNITUVOVFMiIHZhbHVlPSLQktC70L7QttC10L3QuNGPIi8+DQoJCTwhLS0gc3Vic3RpdHV0aW9uOiAlcCA9PSBjdXJyZW50IHNwZWFrZXIncyB0aXRsZSAtLT4NCgkJPHVpdGV4dCBuYW1lPSJCSU9XSU5fVElUTEUiIHZhbHVlPSLQkdC40L7Qs9GA0LDRhNC40Y86ICVwIi8+DQoJCTx1aXRleHQgbmFtZT0iQklPQlROX1RJVExFIiB2YWx1ZT0i0JHQuNC+0LPRgNCw0YTQuNGPIi8+DQoJCTx1aXRleHQgbmFtZT0iRElWSURFUkJUTl9USVRMRSIgdmFsdWU9InwiLz4NCgkJPHVpdGV4dCBuYW1lPSJDT05UQUNUQlROX1RJVExFIiB2YWx1ZT0i0JrQvtC90YLQsNC60YIiLz4NCgkJPHVpdGV4dCBuYW1lPSJUQUJfUVVJWiIgdmFsdWU9ItCe0L/RgNC+0YEiLz4NCgkJPHVpdGV4dCBuYW1lPSJUQUJfT1VUTElORSIgdmFsdWU9ItCh0YXQtdC80LAiLz4NCgkJPHVpdGV4dCBuYW1lPSJUQUJfVEhVTUIiIHZhbHVlPSLQkdC10LPRg9C90L7QuiIvPg0KCQk8dWl0ZXh0IG5hbWU9IlRBQl9OT1RFUyIgdmFsdWU9ItCX0LDQvNC10YLQutC4Ii8+DQoJCTx1aXRleHQgbmFtZT0iVEFCX1NFQVJDSCIgdmFsdWU9ItCf0L7QuNGB0LoiLz4NCgkJPHVpdGV4dCBuYW1lPSJTTElERV9IRUFESU5HIiB2YWx1ZT0i0JfQsNCz0L7Qu9C+0LLQvtC6INGB0LvQsNC50LTQsCIvPg0KCQk8dWl0ZXh0IG5hbWU9IkRVUkFUSU9OX0hFQURJTkciIHZhbHVlPSLQlNC70LjRgi3RgdGC0YwiLz4NCgkJPHVpdGV4dCBuYW1lPSJTRUFSQ0hfSEVBRElORyIgdmFsdWU9ItCf0L7QuNGB0Log0YLQtdC60YHRgtCwOiIvPg0KCQk8dWl0ZXh0IG5hbWU9IlRIVU1CX0hFQURJTkciIHZhbHVlPSLQodC70LDQudC0Ii8+DQoJCTx1aXRleHQgbmFtZT0iVEhVTUJfSU5GTyIgdmFsdWU9ItCd0LDQt9Cy0LDQvdC40LUv0LTQu9C40YIt0L3QvtGB0YLRjCIvPg0KCQk8dWl0ZXh0IG5hbWU9IkFUVEFDSE5BTUVfSEVBRElORyIgdmFsdWU9ItCY0LzRjyDRhNCw0LnQu9CwIi8+DQoJCTx1aXRleHQgbmFtZT0iQVRUQUNIU0laRV9IRUFESU5HIiB2YWx1ZT0i0KDQsNC30LzQtdGAIi8+DQoJCTx1aXRleHQgbmFtZT0iU0xJREVfTk9URVMiIHZhbHVlPSLQl9Cw0LzQtdGC0LrQuCDQuiDRgdC70LDQudC00YMiLz4NCgkJPHVpdGV4dCBuYW1lPSJDT1VSU0VfU1RBVFVTIiB2YWx1ZT0iTW9kdWxlIFN0YXR1cyIvPg0KCQk8dWl0ZXh0IG5hbWU9IlBBU1NFRF9TVFJJTkciIHZhbHVlPSJQYXNzZWQiLz4NCgkJPHVpdGV4dCBuYW1lPSJGQUlMRURfU1RSSU5HIiB2YWx1ZT0iRmFpbGVkIi8+DQoJCTwhLS1xdWl6IHBvZCBhbmQgbWVzc2FnZSBib3ggdGV4dHMtLT4NCgkJPHVpdGV4dCBuYW1lPSJRVUlaUE9EX1FVSVpfQVRURU1QVCIgdmFsdWU9ItCf0L7Qv9GL0YLQutCwINC/0YDQvtC50YLQuCDQvtC/0YDQvtGBOiIvPg0KCQk8dWl0ZXh0IG5hbWU9IlFVSVpQT0RfUVVJWl9BVFRFTVBUX1ZBTFVFIiB2YWx1ZT0iJW4g0LjQtyAldCIvPg0KCQk8dWl0ZXh0IG5hbWU9IlFVSVpQT0RfUVVJWl9TQ09SRSIgdmFsdWU9ItCd0LDQsdGA0LDQvdC+INCx0LDQu9C70L7QsjoiLz4NCgkJPHVpdGV4dCBuYW1lPSJRVUlaUE9EX1FVSVpfUEFTU1NDT1JFIiB2YWx1ZT0i0J/RgNC+0YXQvtC00L3QvtC5INGA0LXQt9GD0LvRjNGC0LDRgjoiLz4NCgkJPHVpdGV4dCBuYW1lPSJRVUlaUE9EX1FVSVpfTUFYU0NPUkUiIHZhbHVlPSLQnNCw0LrRgdC40LzQsNC70YzQvdGL0Lkg0YDQtdC30YPQu9GM0YLQsNGCOiIvPg0KCQk8dWl0ZXh0IG5hbWU9IlFVSVpQT0RfUVVFU0FUTVBUX1NUUiIgdmFsdWU9ItCf0L7Qv9GL0YLQutCwOiAlbiDQuNC3ICV0Ii8+DQoJCTx1aXRleHQgbmFtZT0iUVVJWlBPRF9RVUVTVFlQRV9TVFIiIHZhbHVlPSLQotC40L86ICVzIi8+DQoJCTx1aXRleHQgbmFtZT0iUVVJWlBPRF9RVUVTVFlQRV9HUkQiIHZhbHVlPSLQoSDQvtGG0LXQvdC60L7QuSIvPg0KCQk8dWl0ZXh0IG5hbWU9IlFVSVpQT0RfUVVFU1RZUEVfU1ZZIiB2YWx1ZT0i0J7QsdC30L7RgCIvPg0KCQk8dWl0ZXh0IG5hbWU9IlFVSVpQT0RfUVVJWkFUTVBUX0lORiIgdmFsdWU9ItCR0L7Qu9GM0YjQvtC1INGH0LjRgdC70L4iLz4NCgkJPHVpdGV4dCBuYW1lPSJRVUlaUE9EX1FVRVNBVE1QVF9JTkYiIHZhbHVlPSLQkdC+0LvRjNGI0L7QtSDRh9C40YHQu9C+Ii8+DQoJCTx1aXRleHQgbmFtZT0iV0FSTklOR01TR19ZRVNTVFJJTkciIHZhbHVlPSLQlNCwIi8+DQoJCTx1aXRleHQgbmFtZT0iV0FSTklOR01TR19OT1NUUklORyIgdmFsdWU9ItCd0LXRgiIvPg0KCQk8dWl0ZXh0IG5hbWU9IldBUk5JTkdNU0dfVElUTEVTVFJJTkciIHZhbHVlPSLQn9GA0LXQtNGD0L/RgNC10LbQtNC10L3QuNC1INC+INC90LDQstC40LPQsNGG0LjQuCDQsiDQvtC/0YDQvtGB0LUiLz4NCgkJPHVpdGV4dCBuYW1lPSJXQVJOSU5HTVNHX01TR1NUUklORyIgdmFsdWU9ItCSINC+0L/RgNC+0YHQtSDQvtGB0YLQsNC70LjRgdGMINC90LXQvtGC0LLQtdGH0LXQvdC90YvQtSDQstC+0L/RgNC+0YHRiy7QndCw0LbQsNGC0LjQtSDQutC90L7Qv9C60LggJnF1b3Q70JTQsCZxdW90OyDQv9GA0LjQstC10LTQtdGCINC6INC30LDQutGA0YvRgtC40Y4g0L7Qv9GA0L7RgdCwLiDQndCw0LbQsNGC0LjQtSDQutC90L7Qv9C60LggJnF1b3Q70J3QtdGCJnF1b3Q7INC/0YDQvtC00L7Qu9C20LjRgiDQvtC/0YDQvtGBLiIvPg0KCQk8dWl0ZXh0IG5hbWU9IklORk9STUFUSU9OX0gyNjRfRkxBU0hQTEFZRVIiIHZhbHVlPSLQotC10LrRg9GJ0LDRjyDQstC10YDRgdC40Y8g0L/RgNC+0LjQs9GA0YvQstCw0YLQtdC70Y8gRmxhc2ggUGxheWVyLCDRg9GB0YLQsNC90L7QstC70LXQvdC90LDRjyDQvdCwINGN0YLQvtC8INC60L7QvNC/0YzRjtGC0LXRgNC1LCDQvdC1INC/0L7QtNC00LXRgNC20LjQstCw0LXRgiDRjdGC0L4g0LLQuNC00LXQvi4g0KnQtdC70LrQvdC40YLQtSDQsiDQvtCx0LvQsNGB0YLQuCDQstC40LTQtdC+LCDRh9GC0L7QsdGLINC30LDQs9GA0YPQt9C40YLRjCDQv9C+0YHQu9C10LTQvdGO0Y4g0LLQtdGA0YHQuNGOINC/0YDQvtC40LPRgNGL0LLQsNGC0LXQu9GP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0J/QvtC60LDQt9GL0LLQsNGC0Ywg0LLRgNC10LfQutGDINGD0YfQsNGB0YLQvdC40LrQsNC8Ii8+DQoJCTx1aXRleHQgbmFtZT0iTVVURSIgdmFsdWU9ItCe0YLQutC70Y7Rh9C40YLRjCDQt9Cy0YPQuiIvPg0KCQk8dWl0ZXh0IG5hbWU9IkRPQ1dSQVBfVElUTEUiIHZhbHVlPSLQktC70L7QttC10L3QuNC1INCyINGE0LDQudC7IEFkb2JlIFByZXNlbnRlciIvPg0KCQk8dWl0ZXh0IG5hbWU9IkRPQ1dSQVBfTVNHIiB2YWx1ZT0i0KHQvtGF0YDQsNC90LjRgtGMINCyINC/0LDQv9C60YMgJnF1b3Q70JzQvtC5INC60L7QvNC/0YzRjtGC0LXRgCZxdW90OyIvPg0KCQk8dWl0ZXh0IG5hbWU9IkRPQ1dSQVBfUFJPTVBUIiB2YWx1ZT0i0KnQtdC70LrQvdGD0YLRjCDQtNC70Y8g0LfQsNCz0YDRg9C30LrQuCIvPg0KCTwvbGFuZ3VhZ2U+DQo8L2NvbmZpZ3VyYXRpb24+DQo="/>
  <p:tag name="MMPROD_THEME_BG_IMAGE" val=""/>
  <p:tag name="MMPROD_UIDATA" val="&lt;database version=&quot;10.0&quot;&gt;&lt;object type=&quot;1&quot; unique_id=&quot;10001&quot;&gt;&lt;property id=&quot;20139&quot; value=&quot;%n. %s&quot;/&gt;&lt;property id=&quot;20141&quot; value=&quot;Health Lit Coverage UntilizationNMDft2&quot;/&gt;&lt;property id=&quot;20144&quot; value=&quot;1&quot;/&gt;&lt;property id=&quot;20146&quot; value=&quot;0&quot;/&gt;&lt;property id=&quot;20147&quot; value=&quot;0&quot;/&gt;&lt;property id=&quot;20148&quot; value=&quot;5&quot;/&gt;&lt;property id=&quot;20184&quot; value=&quot;7&quot;/&gt;&lt;property id=&quot;20191&quot; value=&quot;AHP Corporate&quot;/&gt;&lt;property id=&quot;20192&quot; value=&quot;https://ahpnet.adobeconnect.com&quot;/&gt;&lt;property id=&quot;20193&quot; value=&quot;0&quot;/&gt;&lt;property id=&quot;20250&quot; value=&quot;6&quot;/&gt;&lt;property id=&quot;20251&quot; value=&quot;0&quot;/&gt;&lt;property id=&quot;20259&quot; value=&quot;0&quot;/&gt;&lt;property id=&quot;20263&quot; value=&quot;1&quot;/&gt;&lt;property id=&quot;20264&quot; value=&quot;1&quot;/&gt;&lt;property id=&quot;20600&quot; value=&quot;0&quot;/&gt;&lt;property id=&quot;20700&quot; value=&quot;0&quot;/&gt;&lt;object type=&quot;2&quot; unique_id=&quot;11482&quot;&gt;&lt;object type=&quot;3&quot; unique_id=&quot;11483&quot;&gt;&lt;property id=&quot;20148&quot; value=&quot;5&quot;/&gt;&lt;property id=&quot;20300&quot; value=&quot;Slide 7 - &amp;quot;Why Pretrial?&amp;quot;&quot;/&gt;&lt;property id=&quot;20307&quot; value=&quot;258&quot;/&gt;&lt;property id=&quot;20309&quot; value=&quot;-1&quot;/&gt;&lt;/object&gt;&lt;object type=&quot;3&quot; unique_id=&quot;11484&quot;&gt;&lt;property id=&quot;20148&quot; value=&quot;5&quot;/&gt;&lt;property id=&quot;20300&quot; value=&quot;Slide 1 - &amp;quot;Pre-trial Medication Assisted Treatment&amp;quot;&quot;/&gt;&lt;property id=&quot;20307&quot; value=&quot;259&quot;/&gt;&lt;property id=&quot;20309&quot; value=&quot;-1&quot;/&gt;&lt;/object&gt;&lt;object type=&quot;3&quot; unique_id=&quot;11485&quot;&gt;&lt;property id=&quot;20148&quot; value=&quot;5&quot;/&gt;&lt;property id=&quot;20300&quot; value=&quot;Slide 2 - &amp;quot;Housekeeping: Functions&amp;quot;&quot;/&gt;&lt;property id=&quot;20307&quot; value=&quot;260&quot;/&gt;&lt;property id=&quot;20309&quot; value=&quot;-1&quot;/&gt;&lt;/object&gt;&lt;object type=&quot;3&quot; unique_id=&quot;11487&quot;&gt;&lt;property id=&quot;20148&quot; value=&quot;5&quot;/&gt;&lt;property id=&quot;20300&quot; value=&quot;Slide 3 - &amp;quot;Housekeeping: Communication&amp;quot;&quot;/&gt;&lt;property id=&quot;20307&quot; value=&quot;261&quot;/&gt;&lt;property id=&quot;20309&quot; value=&quot;-1&quot;/&gt;&lt;/object&gt;&lt;object type=&quot;3&quot; unique_id=&quot;11945&quot;&gt;&lt;property id=&quot;20148&quot; value=&quot;5&quot;/&gt;&lt;property id=&quot;20300&quot; value=&quot;Slide 4&quot;/&gt;&lt;property id=&quot;20307&quot; value=&quot;262&quot;/&gt;&lt;/object&gt;&lt;object type=&quot;3&quot; unique_id=&quot;11946&quot;&gt;&lt;property id=&quot;20148&quot; value=&quot;5&quot;/&gt;&lt;property id=&quot;20300&quot; value=&quot;Slide 5 - &amp;quot; &amp;quot;&quot;/&gt;&lt;property id=&quot;20307&quot; value=&quot;361&quot;/&gt;&lt;/object&gt;&lt;object type=&quot;3&quot; unique_id=&quot;11947&quot;&gt;&lt;property id=&quot;20148&quot; value=&quot;5&quot;/&gt;&lt;property id=&quot;20300&quot; value=&quot;Slide 6 - &amp;quot;Why Pretrial?&amp;quot;&quot;/&gt;&lt;property id=&quot;20307&quot; value=&quot;257&quot;/&gt;&lt;/object&gt;&lt;object type=&quot;3&quot; unique_id=&quot;11948&quot;&gt;&lt;property id=&quot;20148&quot; value=&quot;5&quot;/&gt;&lt;property id=&quot;20300&quot; value=&quot;Slide 8 - &amp;quot;Why Pretrial?&amp;quot;&quot;/&gt;&lt;property id=&quot;20307&quot; value=&quot;362&quot;/&gt;&lt;/object&gt;&lt;object type=&quot;3&quot; unique_id=&quot;11949&quot;&gt;&lt;property id=&quot;20148&quot; value=&quot;5&quot;/&gt;&lt;property id=&quot;20300&quot; value=&quot;Slide 9 - &amp;quot;Role of RSAT&amp;quot;&quot;/&gt;&lt;property id=&quot;20307&quot; value=&quot;363&quot;/&gt;&lt;/object&gt;&lt;object type=&quot;3&quot; unique_id=&quot;11950&quot;&gt;&lt;property id=&quot;20148&quot; value=&quot;5&quot;/&gt;&lt;property id=&quot;20300&quot; value=&quot;Slide 10 - &amp;quot;e.g. Essex County, Massachusetts Jail&amp;quot;&quot;/&gt;&lt;property id=&quot;20307&quot; value=&quot;364&quot;/&gt;&lt;/object&gt;&lt;object type=&quot;3&quot; unique_id=&quot;11951&quot;&gt;&lt;property id=&quot;20148&quot; value=&quot;5&quot;/&gt;&lt;property id=&quot;20300&quot; value=&quot;Slide 11 - &amp;quot;e.g. Essex County, Massachusetts Jail&amp;quot;&quot;/&gt;&lt;property id=&quot;20307&quot; value=&quot;366&quot;/&gt;&lt;/object&gt;&lt;object type=&quot;3&quot; unique_id=&quot;11952&quot;&gt;&lt;property id=&quot;20148&quot; value=&quot;5&quot;/&gt;&lt;property id=&quot;20300&quot; value=&quot;Slide 12 - &amp;quot;Essex County Jail Detox Unit&amp;quot;&quot;/&gt;&lt;property id=&quot;20307&quot; value=&quot;365&quot;/&gt;&lt;/object&gt;&lt;object type=&quot;3&quot; unique_id=&quot;11953&quot;&gt;&lt;property id=&quot;20148&quot; value=&quot;5&quot;/&gt;&lt;property id=&quot;20300&quot; value=&quot;Slide 13 - &amp;quot;28 Day Detox Program&amp;quot;&quot;/&gt;&lt;property id=&quot;20307&quot; value=&quot;263&quot;/&gt;&lt;/object&gt;&lt;object type=&quot;3&quot; unique_id=&quot;11954&quot;&gt;&lt;property id=&quot;20148&quot; value=&quot;5&quot;/&gt;&lt;property id=&quot;20300&quot; value=&quot;Slide 14 - &amp;quot;28 Day Detox Program, cont.&amp;quot;&quot;/&gt;&lt;property id=&quot;20307&quot; value=&quot;264&quot;/&gt;&lt;/object&gt;&lt;object type=&quot;3&quot; unique_id=&quot;11955&quot;&gt;&lt;property id=&quot;20148&quot; value=&quot;5&quot;/&gt;&lt;property id=&quot;20300&quot; value=&quot;Slide 15 - &amp;quot;How do detainees enter the detox unit program?&amp;quot;&quot;/&gt;&lt;property id=&quot;20307&quot; value=&quot;265&quot;/&gt;&lt;/object&gt;&lt;object type=&quot;3&quot; unique_id=&quot;11956&quot;&gt;&lt;property id=&quot;20148&quot; value=&quot;5&quot;/&gt;&lt;property id=&quot;20300&quot; value=&quot;Slide 16 - &amp;quot;How RSAT can help?&amp;quot;&quot;/&gt;&lt;property id=&quot;20307&quot; value=&quot;267&quot;/&gt;&lt;/object&gt;&lt;object type=&quot;3&quot; unique_id=&quot;11957&quot;&gt;&lt;property id=&quot;20148&quot; value=&quot;5&quot;/&gt;&lt;property id=&quot;20300&quot; value=&quot;Slide 17 - &amp;quot;How RSAT can help?&amp;quot;&quot;/&gt;&lt;property id=&quot;20307&quot; value=&quot;266&quot;/&gt;&lt;/object&gt;&lt;object type=&quot;3&quot; unique_id=&quot;11958&quot;&gt;&lt;property id=&quot;20148&quot; value=&quot;5&quot;/&gt;&lt;property id=&quot;20300&quot; value=&quot;Slide 18 - &amp;quot;Questions?&amp;quot;&quot;/&gt;&lt;property id=&quot;20307&quot; value=&quot;289&quot;/&gt;&lt;/object&gt;&lt;object type=&quot;3&quot; unique_id=&quot;11959&quot;&gt;&lt;property id=&quot;20148&quot; value=&quot;5&quot;/&gt;&lt;property id=&quot;20300&quot; value=&quot;Slide 19 - &amp;quot;Certificate of Attendance&amp;quot;&quot;/&gt;&lt;property id=&quot;20307&quot; value=&quot;290&quot;/&gt;&lt;/object&gt;&lt;object type=&quot;3&quot; unique_id=&quot;11960&quot;&gt;&lt;property id=&quot;20148&quot; value=&quot;5&quot;/&gt;&lt;property id=&quot;20300&quot; value=&quot;Slide 20 - &amp;quot;Continuing Education Hour (CEU Certificate)&amp;quot;&quot;/&gt;&lt;property id=&quot;20307&quot; value=&quot;291&quot;/&gt;&lt;/object&gt;&lt;object type=&quot;3&quot; unique_id=&quot;11961&quot;&gt;&lt;property id=&quot;20148&quot; value=&quot;5&quot;/&gt;&lt;property id=&quot;20300&quot; value=&quot;Slide 21 - &amp;quot;RSAT TTA Center&amp;quot;&quot;/&gt;&lt;property id=&quot;20307&quot; value=&quot;292&quot;/&gt;&lt;/object&gt;&lt;/object&gt;&lt;object type=&quot;8&quot; unique_id=&quot;11528&quot;&gt;&lt;/object&gt;&lt;object type=&quot;4&quot; unique_id=&quot;11941&quot;&gt;&lt;/object&gt;&lt;object type=&quot;10&quot; unique_id=&quot;11942&quot;&gt;&lt;object type=&quot;11&quot; unique_id=&quot;11943&quot;&gt;&lt;property id=&quot;20180&quot; value=&quot;1&quot;/&gt;&lt;property id=&quot;20181&quot; value=&quot;1&quot;/&gt;&lt;property id=&quot;20183&quot; value=&quot;1&quot;/&gt;&lt;/object&gt;&lt;object type=&quot;12&quot; unique_id=&quot;11944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24990</TotalTime>
  <Words>1087</Words>
  <Application>Microsoft Office PowerPoint</Application>
  <PresentationFormat>On-screen Show (4:3)</PresentationFormat>
  <Paragraphs>144</Paragraphs>
  <Slides>21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Wingdings</vt:lpstr>
      <vt:lpstr>Custom Design</vt:lpstr>
      <vt:lpstr>Pre-trial Medication Assisted Treatment</vt:lpstr>
      <vt:lpstr>Housekeeping: Functions</vt:lpstr>
      <vt:lpstr>Housekeeping: Communication</vt:lpstr>
      <vt:lpstr>PowerPoint Presentation</vt:lpstr>
      <vt:lpstr> </vt:lpstr>
      <vt:lpstr>Why Pretrial?</vt:lpstr>
      <vt:lpstr>Why Pretrial?</vt:lpstr>
      <vt:lpstr>Why Pretrial?</vt:lpstr>
      <vt:lpstr>Role of RSAT</vt:lpstr>
      <vt:lpstr>e.g. Essex County, Massachusetts Jail</vt:lpstr>
      <vt:lpstr>e.g. Essex County, Massachusetts Jail</vt:lpstr>
      <vt:lpstr>Essex County Jail Detox Unit</vt:lpstr>
      <vt:lpstr>28 Day Detox Program</vt:lpstr>
      <vt:lpstr>28 Day Detox Program, cont.</vt:lpstr>
      <vt:lpstr>How do detainees enter the detox unit program?</vt:lpstr>
      <vt:lpstr>How RSAT can help?</vt:lpstr>
      <vt:lpstr>How RSAT can help?</vt:lpstr>
      <vt:lpstr>Questions?</vt:lpstr>
      <vt:lpstr>Certificate of Attendance</vt:lpstr>
      <vt:lpstr>Continuing Education Hour (CEU Certificate)</vt:lpstr>
      <vt:lpstr>RSAT TTA Center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RSAT Training Tool:  Trauma-Informed Correctional Care</dc:title>
  <dc:creator>Niki Miller</dc:creator>
  <cp:lastModifiedBy>Steve Keller</cp:lastModifiedBy>
  <cp:revision>420</cp:revision>
  <cp:lastPrinted>2018-01-17T18:56:19Z</cp:lastPrinted>
  <dcterms:created xsi:type="dcterms:W3CDTF">2006-08-16T00:00:00Z</dcterms:created>
  <dcterms:modified xsi:type="dcterms:W3CDTF">2018-05-04T15:44:35Z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