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1" r:id="rId4"/>
    <p:sldId id="262" r:id="rId5"/>
    <p:sldId id="361" r:id="rId6"/>
    <p:sldId id="257" r:id="rId7"/>
    <p:sldId id="258" r:id="rId8"/>
    <p:sldId id="362" r:id="rId9"/>
    <p:sldId id="363" r:id="rId10"/>
    <p:sldId id="364" r:id="rId11"/>
    <p:sldId id="366" r:id="rId12"/>
    <p:sldId id="365" r:id="rId13"/>
    <p:sldId id="263" r:id="rId14"/>
    <p:sldId id="264" r:id="rId15"/>
    <p:sldId id="265" r:id="rId16"/>
    <p:sldId id="267" r:id="rId17"/>
    <p:sldId id="266" r:id="rId18"/>
    <p:sldId id="289" r:id="rId19"/>
    <p:sldId id="290" r:id="rId20"/>
    <p:sldId id="291" r:id="rId21"/>
    <p:sldId id="292" r:id="rId22"/>
  </p:sldIdLst>
  <p:sldSz cx="9144000" cy="6858000" type="screen4x3"/>
  <p:notesSz cx="7023100" cy="93091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C3A3"/>
    <a:srgbClr val="006892"/>
    <a:srgbClr val="BE8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72503" autoAdjust="0"/>
  </p:normalViewPr>
  <p:slideViewPr>
    <p:cSldViewPr>
      <p:cViewPr varScale="1">
        <p:scale>
          <a:sx n="83" d="100"/>
          <a:sy n="83" d="100"/>
        </p:scale>
        <p:origin x="20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70"/>
    </p:cViewPr>
  </p:sorterViewPr>
  <p:notesViewPr>
    <p:cSldViewPr>
      <p:cViewPr>
        <p:scale>
          <a:sx n="100" d="100"/>
          <a:sy n="100" d="100"/>
        </p:scale>
        <p:origin x="-3540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5665E7-EFFD-4D81-AF65-E82AB54B4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B9EDA-E304-4878-8426-C7E962D7B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75D2F6A-A542-4AF8-A8B1-276D6CC7E641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E02BC-3F0D-4FB4-A449-BECFCF5F6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C0F17-C905-46D5-AB0D-EB1C462B8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2FC1F383-63D8-45EC-B0B2-47691A10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73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E49785F-AEC9-4CAF-8147-E59A22856DC5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8D7AFB4-6AE2-405B-84EC-60E187CE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70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F94A1A-52CD-47D6-AFD3-31948AD6524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4DDE335-F703-4903-BA8E-AF554FA885E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3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5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BE854C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19461AA-1343-49FE-9B0A-6F89E51BB3C6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Clr>
                <a:srgbClr val="BE854C"/>
              </a:buClr>
              <a:buSzPct val="65000"/>
              <a:buFont typeface="Wingdings" panose="05000000000000000000" pitchFamily="2" charset="2"/>
              <a:buChar char="Ø"/>
            </a:pPr>
            <a:endParaRPr lang="en-US" altLang="en-US" sz="24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A2C4F2-C2BE-413C-A5B4-89A59286ED85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9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/>
              <a:t>Example: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/>
              <a:t>If you can understand the form that allows your insurance to bill at a hospital, you can’t be seen.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/>
              <a:t>If you can’t understand the consent to treat form, you don’t get treatment.</a:t>
            </a:r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Clr>
                <a:srgbClr val="BE854C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dirty="0"/>
              <a:t>Pretty basic, but the research shows that most people do not understand these forms, but they mostly sign them anyway. Let’s look at some research that applies to our population.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F83B075-94DE-4C29-AF4B-302C1255F7AA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7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BE854C"/>
              </a:buClr>
              <a:buSzPct val="65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24EFB-9AAE-4E7D-8EBD-69E13AFA1B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0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AFB4-6AE2-405B-84EC-60E187CE7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Several years ago, the former Sheriff of Essex County jail found his facility had become the busiest </a:t>
            </a:r>
            <a:r>
              <a:rPr lang="en-US" b="1" dirty="0"/>
              <a:t>detoxification center </a:t>
            </a:r>
            <a:r>
              <a:rPr lang="en-US" dirty="0"/>
              <a:t>in the county, notwithstanding lack of medical resources to provide safe, humane detoxification.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AFB4-6AE2-405B-84EC-60E187CE7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8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Sheriff established a separate facility on the grounds of the jail housing two 42 bed units, one for men and one for women</a:t>
            </a:r>
          </a:p>
          <a:p>
            <a:endParaRPr lang="en-US" dirty="0"/>
          </a:p>
          <a:p>
            <a:r>
              <a:rPr lang="en-US" dirty="0"/>
              <a:t>Initial detoxification, in and of itself, does little to prevent future overdose deaths, much less long term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7AFB4-6AE2-405B-84EC-60E187CE7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1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8202" indent="-29161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6464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33050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9636" indent="-2332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66221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32806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99392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5978" indent="-2332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124BDE-A707-4539-97A1-64C83279819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143000"/>
            <a:ext cx="5638800" cy="1395286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0689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91883"/>
            <a:ext cx="5638800" cy="889517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1">
                <a:solidFill>
                  <a:srgbClr val="BE85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D0F4-0B2E-4904-93C1-37944C79667F}" type="datetime1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612"/>
            <a:ext cx="9144000" cy="752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21" y="4953000"/>
            <a:ext cx="6129479" cy="9875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7E89E5-8EEA-4146-A0F6-C937EB96524D}"/>
              </a:ext>
            </a:extLst>
          </p:cNvPr>
          <p:cNvCxnSpPr/>
          <p:nvPr userDrawn="1"/>
        </p:nvCxnSpPr>
        <p:spPr>
          <a:xfrm>
            <a:off x="533400" y="2590800"/>
            <a:ext cx="5638800" cy="0"/>
          </a:xfrm>
          <a:prstGeom prst="line">
            <a:avLst/>
          </a:prstGeom>
          <a:ln w="22225">
            <a:solidFill>
              <a:srgbClr val="BE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752600" y="3833685"/>
            <a:ext cx="4419600" cy="1066800"/>
          </a:xfrm>
        </p:spPr>
        <p:txBody>
          <a:bodyPr>
            <a:normAutofit/>
          </a:bodyPr>
          <a:lstStyle>
            <a:lvl1pPr marL="0" indent="0" algn="r">
              <a:buNone/>
              <a:defRPr sz="1800" b="1" i="1">
                <a:solidFill>
                  <a:srgbClr val="0068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54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949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690D-D145-4E27-BE23-6E48BBAD860A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32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7E89E5-8EEA-4146-A0F6-C937EB96524D}"/>
              </a:ext>
            </a:extLst>
          </p:cNvPr>
          <p:cNvCxnSpPr/>
          <p:nvPr userDrawn="1"/>
        </p:nvCxnSpPr>
        <p:spPr>
          <a:xfrm>
            <a:off x="628650" y="3200400"/>
            <a:ext cx="7600950" cy="0"/>
          </a:xfrm>
          <a:prstGeom prst="line">
            <a:avLst/>
          </a:prstGeom>
          <a:ln w="22225">
            <a:solidFill>
              <a:srgbClr val="BE85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628650" y="3352800"/>
            <a:ext cx="7600950" cy="1600200"/>
          </a:xfrm>
        </p:spPr>
        <p:txBody>
          <a:bodyPr/>
          <a:lstStyle>
            <a:lvl1pPr marL="0" indent="0">
              <a:buNone/>
              <a:defRPr>
                <a:solidFill>
                  <a:srgbClr val="BE854C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628650" y="2133600"/>
            <a:ext cx="7600950" cy="990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6892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9168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A5BF-C191-4E82-B607-0C407A56A611}" type="datetime1">
              <a:rPr lang="en-US" smtClean="0"/>
              <a:t>5/4/2018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19613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77C5-70EE-425F-944E-B7B7DC5C2682}" type="datetime1">
              <a:rPr lang="en-US" smtClean="0"/>
              <a:t>5/4/2018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3888" y="1600200"/>
            <a:ext cx="78867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68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39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386715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67150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2561-9396-4232-A2F4-B9B59BA48D03}" type="datetime1">
              <a:rPr lang="en-US" smtClean="0"/>
              <a:t>5/4/2018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447801"/>
            <a:ext cx="3868737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286001"/>
            <a:ext cx="3868737" cy="3903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47801"/>
            <a:ext cx="38877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86001"/>
            <a:ext cx="3887788" cy="3903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8B8-1551-4039-8E9E-53BBFA6C7CEA}" type="datetime1">
              <a:rPr lang="en-US" smtClean="0"/>
              <a:t>5/4/2018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92074"/>
            <a:ext cx="8077200" cy="1066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14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DA4255C6-9A3F-4AF2-98F9-114849C32DC7}" type="datetime1">
              <a:rPr lang="en-US" smtClean="0"/>
              <a:t>5/4/2018</a:t>
            </a:fld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3905-9051-485F-99EA-E88B98F66705}" type="datetime1">
              <a:rPr lang="en-US" smtClean="0"/>
              <a:t>5/4/2018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92074"/>
            <a:ext cx="8077200" cy="10668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58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295400"/>
            <a:ext cx="2949575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295400"/>
            <a:ext cx="4629150" cy="456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895600"/>
            <a:ext cx="2949575" cy="2973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5B7E-1E04-4399-9C6F-F156A151C082}" type="datetime1">
              <a:rPr lang="en-US" smtClean="0"/>
              <a:t>5/4/2018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3400" y="92074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3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524000"/>
            <a:ext cx="2949575" cy="1219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371600"/>
            <a:ext cx="4629150" cy="448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895600"/>
            <a:ext cx="2949575" cy="2973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ACA-3E0B-4A61-B2D6-B52DF3011CB5}" type="datetime1">
              <a:rPr lang="en-US" smtClean="0"/>
              <a:t>5/4/2018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3400" y="92074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86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44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92074"/>
            <a:ext cx="80772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0EB90D-0848-44B1-8134-9243DAD80A34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76179B-A874-4915-B3BF-44D2D23374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2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BE854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0068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keller@ahpne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klein@ahpnet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t-tta.com/Hom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keller@ahpne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Pre-trial Medication Assisted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Jail Populations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Steve Keller &amp; Andy Klein</a:t>
            </a:r>
            <a:br>
              <a:rPr lang="en-US" dirty="0"/>
            </a:br>
            <a:r>
              <a:rPr lang="en-US" dirty="0"/>
              <a:t>Advocates for Human Potential, Inc.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http://www.rsat-tta.com/Photos/steve_keller-(1)">
            <a:extLst>
              <a:ext uri="{FF2B5EF4-FFF2-40B4-BE49-F238E27FC236}">
                <a16:creationId xmlns:a16="http://schemas.microsoft.com/office/drawing/2014/main" id="{9386960C-6BD2-4532-A132-8D16762DD7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279673"/>
            <a:ext cx="16192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rsat-tta.com/Photos/Klein-Photo.aspx?width=224&amp;height=222">
            <a:extLst>
              <a:ext uri="{FF2B5EF4-FFF2-40B4-BE49-F238E27FC236}">
                <a16:creationId xmlns:a16="http://schemas.microsoft.com/office/drawing/2014/main" id="{8E204D2B-AFA0-4B20-ACC2-FC5DB8B82A2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108473"/>
            <a:ext cx="1619250" cy="1792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8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5ED-9564-4605-A450-B8CDB643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006475"/>
          </a:xfrm>
        </p:spPr>
        <p:txBody>
          <a:bodyPr>
            <a:normAutofit/>
          </a:bodyPr>
          <a:lstStyle/>
          <a:p>
            <a:r>
              <a:rPr lang="en-US" sz="3200" dirty="0"/>
              <a:t>e.g. </a:t>
            </a:r>
            <a:r>
              <a:rPr lang="en-US" sz="3200" b="1" dirty="0"/>
              <a:t>Essex County, Massachusetts Jail</a:t>
            </a:r>
          </a:p>
        </p:txBody>
      </p:sp>
      <p:pic>
        <p:nvPicPr>
          <p:cNvPr id="7" name="Content Placeholder 6" descr="A sign on the side of the street&#10;&#10;Description generated with very high confidence">
            <a:extLst>
              <a:ext uri="{FF2B5EF4-FFF2-40B4-BE49-F238E27FC236}">
                <a16:creationId xmlns:a16="http://schemas.microsoft.com/office/drawing/2014/main" id="{4AEA3403-3E67-48E8-AFE8-C8211BC17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53220"/>
            <a:ext cx="8534400" cy="4742779"/>
          </a:xfrm>
        </p:spPr>
      </p:pic>
    </p:spTree>
    <p:extLst>
      <p:ext uri="{BB962C8B-B14F-4D97-AF65-F5344CB8AC3E}">
        <p14:creationId xmlns:p14="http://schemas.microsoft.com/office/powerpoint/2010/main" val="342780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5ED-9564-4605-A450-B8CDB643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006475"/>
          </a:xfrm>
        </p:spPr>
        <p:txBody>
          <a:bodyPr>
            <a:normAutofit/>
          </a:bodyPr>
          <a:lstStyle/>
          <a:p>
            <a:r>
              <a:rPr lang="en-US" sz="3200" dirty="0"/>
              <a:t>e.g. </a:t>
            </a:r>
            <a:r>
              <a:rPr lang="en-US" sz="3200" b="1" dirty="0"/>
              <a:t>Essex County, Massachusetts Jail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B4D3-00E6-4A02-A2E6-1CCA3735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n-US" dirty="0"/>
              <a:t>Essex County has the highest per capita drug overdose death rate in the Commonwealth of Massachusetts</a:t>
            </a:r>
          </a:p>
          <a:p>
            <a:r>
              <a:rPr lang="en-US" dirty="0"/>
              <a:t>flood of individuals with opioid use disorders both before and after trial.</a:t>
            </a:r>
          </a:p>
          <a:p>
            <a:r>
              <a:rPr lang="en-US" dirty="0"/>
              <a:t>Diversion program through drug court </a:t>
            </a:r>
            <a:r>
              <a:rPr lang="en-US" dirty="0">
                <a:sym typeface="Wingdings" panose="05000000000000000000" pitchFamily="2" charset="2"/>
              </a:rPr>
              <a:t> clients can be referred to detoxification center</a:t>
            </a:r>
          </a:p>
          <a:p>
            <a:r>
              <a:rPr lang="en-US" dirty="0">
                <a:sym typeface="Wingdings" panose="05000000000000000000" pitchFamily="2" charset="2"/>
              </a:rPr>
              <a:t>Former Sheriff founded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6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5B24-283D-4774-86BB-2CF1BF12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Essex County Jail Detox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B6C3-A36F-4F83-9DA3-D8460F68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111"/>
            <a:ext cx="7886700" cy="4764852"/>
          </a:xfrm>
        </p:spPr>
        <p:txBody>
          <a:bodyPr>
            <a:normAutofit/>
          </a:bodyPr>
          <a:lstStyle/>
          <a:p>
            <a:r>
              <a:rPr lang="en-US" dirty="0"/>
              <a:t>42-bed units for men &amp; women</a:t>
            </a:r>
          </a:p>
          <a:p>
            <a:r>
              <a:rPr lang="en-US" dirty="0"/>
              <a:t>Facility is separated from both sentenced individuals and other pretrial detainees not referred to the detox unit</a:t>
            </a:r>
          </a:p>
          <a:p>
            <a:r>
              <a:rPr lang="en-US" dirty="0"/>
              <a:t>Sheriff and RSAT (TRAC) drug treatment staff realized that </a:t>
            </a:r>
            <a:r>
              <a:rPr lang="en-US" b="1" dirty="0"/>
              <a:t>detoxification is not treatment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28-Day Detox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13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35DE-013C-4454-903C-9807D15D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28 Day Detox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5831-E11B-4303-893B-74D70268F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38409"/>
            <a:ext cx="7886700" cy="2285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Program: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Safe, humane, medically supervised detox as appropriate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Introduction to individual and group treatment for SUDs, including:</a:t>
            </a:r>
          </a:p>
          <a:p>
            <a:pPr lvl="1"/>
            <a:r>
              <a:rPr lang="en-US" dirty="0"/>
              <a:t>Peer-led recovery support by sentenced RSAT(TRAC) clients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nearing the end of their RSAT program in the RSAT unit of the jail</a:t>
            </a:r>
          </a:p>
        </p:txBody>
      </p:sp>
      <p:pic>
        <p:nvPicPr>
          <p:cNvPr id="5" name="Picture 4" descr="A picture containing person, wall, indoor, woman&#10;&#10;Description generated with very high confidence">
            <a:extLst>
              <a:ext uri="{FF2B5EF4-FFF2-40B4-BE49-F238E27FC236}">
                <a16:creationId xmlns:a16="http://schemas.microsoft.com/office/drawing/2014/main" id="{9EFB3810-F18E-40C4-942E-B62EC2564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8" y="3603942"/>
            <a:ext cx="4392737" cy="2470915"/>
          </a:xfrm>
          <a:prstGeom prst="rect">
            <a:avLst/>
          </a:prstGeom>
        </p:spPr>
      </p:pic>
      <p:pic>
        <p:nvPicPr>
          <p:cNvPr id="7" name="Picture 6" descr="A group of people looking at each other&#10;&#10;Description generated with very high confidence">
            <a:extLst>
              <a:ext uri="{FF2B5EF4-FFF2-40B4-BE49-F238E27FC236}">
                <a16:creationId xmlns:a16="http://schemas.microsoft.com/office/drawing/2014/main" id="{86C3352A-9542-42E0-8539-81AB4BBCD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18" y="3603941"/>
            <a:ext cx="4392738" cy="24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F2F9-963C-40C3-907D-DA91853D0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28 Day Detox Program,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DF9B0-9106-4E67-A16D-5F0A4FB6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Clinical and substance abuse evaluation, including eligibility for MAT, specifically injectable naltrexone before release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Drug and MAT education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If appropriate and if client opts for it, oral dose of naltrexone to test for allergic reaction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Injection of naltrexone before return to court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Development of continuing support and treatment plan in the community, including Medicaid enrollment or insurance negotiation, and linkage to prescribing physician as needed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Report to the court of plan to be implemented if approved by the judge and non-custodial disposition imposed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If the client elects MAT, a jail case manager will continue to work with them to ensure follow up in the community on a voluntary basis</a:t>
            </a:r>
          </a:p>
        </p:txBody>
      </p:sp>
    </p:spTree>
    <p:extLst>
      <p:ext uri="{BB962C8B-B14F-4D97-AF65-F5344CB8AC3E}">
        <p14:creationId xmlns:p14="http://schemas.microsoft.com/office/powerpoint/2010/main" val="388620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81023-1061-42EC-A994-0CA4F3FC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399"/>
            <a:ext cx="8077200" cy="91440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How do detainees enter the detox unit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C190B-6A2D-4F8D-813F-E0AD3DA91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5763" indent="-385763">
              <a:buAutoNum type="arabicParenR"/>
            </a:pPr>
            <a:r>
              <a:rPr lang="en-US" dirty="0"/>
              <a:t>The arraignment judge, based on nature of charges, defendant’s criminal history, drug history, continues the case for 28 days and asks the detainee to be sent to the detox unit</a:t>
            </a:r>
          </a:p>
          <a:p>
            <a:pPr lvl="1"/>
            <a:r>
              <a:rPr lang="en-US" dirty="0"/>
              <a:t>The judge may indicate to the defendant, defense attorney and the prosecutor that the court will be more disposed to consider noncustodial alternatives upon a guilty finding or plea if he participates in the 28 day program</a:t>
            </a:r>
          </a:p>
          <a:p>
            <a:pPr marL="385763" indent="-385763">
              <a:buAutoNum type="arabicParenR"/>
            </a:pPr>
            <a:r>
              <a:rPr lang="en-US" dirty="0"/>
              <a:t>Drug court coordinator works closely with jail staff to identify an entering detainee as a good candidate for the program</a:t>
            </a:r>
          </a:p>
          <a:p>
            <a:pPr lvl="1"/>
            <a:r>
              <a:rPr lang="en-US" dirty="0"/>
              <a:t>Judge may make accommodations (i.e. change court date, pre-hearing communication with attorneys) if participation in the 28-day program is in their best interest</a:t>
            </a:r>
          </a:p>
        </p:txBody>
      </p:sp>
    </p:spTree>
    <p:extLst>
      <p:ext uri="{BB962C8B-B14F-4D97-AF65-F5344CB8AC3E}">
        <p14:creationId xmlns:p14="http://schemas.microsoft.com/office/powerpoint/2010/main" val="17060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2165-6FF8-4CE1-A03C-DD60E15D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RSAT can help?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542D-BE38-45BB-8BB8-E201EBF29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RSAT RESOURCES</a:t>
            </a:r>
          </a:p>
          <a:p>
            <a:pPr marL="0" indent="0">
              <a:buNone/>
            </a:pPr>
            <a:r>
              <a:rPr lang="en-US" dirty="0"/>
              <a:t>→ Expert staff support:</a:t>
            </a:r>
          </a:p>
          <a:p>
            <a:pPr marL="457200" indent="-182880"/>
            <a:r>
              <a:rPr lang="en-US" dirty="0"/>
              <a:t>Incl. counselors, clinicians, transition coordinators, support staff, experienced correctional officers trained in motivational interviewing, and more….</a:t>
            </a:r>
          </a:p>
          <a:p>
            <a:pPr marL="0" indent="0">
              <a:buNone/>
            </a:pPr>
            <a:r>
              <a:rPr lang="en-US" dirty="0"/>
              <a:t>→ RSAT Program Components:</a:t>
            </a:r>
          </a:p>
          <a:p>
            <a:pPr marL="457200"/>
            <a:r>
              <a:rPr lang="en-US" dirty="0"/>
              <a:t>MAT education, group/individual counseling initiation, aftercare planning, referral network post-release</a:t>
            </a:r>
          </a:p>
          <a:p>
            <a:pPr marL="0" indent="0">
              <a:buNone/>
            </a:pPr>
            <a:r>
              <a:rPr lang="en-US" dirty="0"/>
              <a:t>→ Controlled Dissemination of medication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7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78712-9CE5-4CFA-A268-8A74A85A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RSAT can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6448-ED93-4943-AF28-73866AAB6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→ Identifying eligible and appropriate candidates</a:t>
            </a:r>
          </a:p>
          <a:p>
            <a:pPr marL="0" indent="0">
              <a:buNone/>
            </a:pPr>
            <a:r>
              <a:rPr lang="en-US" dirty="0"/>
              <a:t>→ Same clinical evaluation, medical procedures</a:t>
            </a:r>
          </a:p>
          <a:p>
            <a:pPr marL="0" indent="0">
              <a:buNone/>
            </a:pPr>
            <a:r>
              <a:rPr lang="en-US" dirty="0"/>
              <a:t>→ Same briefing/education about role of MAT in recovery</a:t>
            </a:r>
          </a:p>
          <a:p>
            <a:pPr marL="0" indent="0">
              <a:buNone/>
            </a:pPr>
            <a:r>
              <a:rPr lang="en-US" dirty="0"/>
              <a:t>→ Introduce counseling, support, and encouragement</a:t>
            </a:r>
          </a:p>
          <a:p>
            <a:pPr marL="0" indent="0">
              <a:buNone/>
            </a:pPr>
            <a:r>
              <a:rPr lang="en-US" dirty="0"/>
              <a:t>→ Provision of peer support by appropriate RSAT clients</a:t>
            </a:r>
          </a:p>
          <a:p>
            <a:pPr marL="0" indent="0">
              <a:buNone/>
            </a:pPr>
            <a:r>
              <a:rPr lang="en-US" dirty="0"/>
              <a:t>→ Same referral base, transition planning for post-release treatment/medication</a:t>
            </a:r>
          </a:p>
          <a:p>
            <a:pPr marL="0" indent="0">
              <a:buNone/>
            </a:pPr>
            <a:r>
              <a:rPr lang="en-US" dirty="0"/>
              <a:t>→ Same in/out case managers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4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en-US" sz="3300" dirty="0"/>
              <a:t>Type your question in the Q&amp;A box </a:t>
            </a:r>
            <a:br>
              <a:rPr lang="en-US" sz="3300" dirty="0"/>
            </a:br>
            <a:r>
              <a:rPr lang="en-US" sz="3300" dirty="0"/>
              <a:t>on your computer screen.</a:t>
            </a:r>
          </a:p>
          <a:p>
            <a:pPr marL="0" indent="0">
              <a:buNone/>
              <a:defRPr/>
            </a:pPr>
            <a:endParaRPr lang="en-US" sz="3300" dirty="0"/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sz="3300" dirty="0"/>
              <a:t>Speaker Contact Info</a:t>
            </a:r>
          </a:p>
          <a:p>
            <a:pPr marL="0" indent="0" algn="ctr">
              <a:buNone/>
              <a:defRPr/>
            </a:pPr>
            <a:endParaRPr lang="en-US" sz="4000" dirty="0"/>
          </a:p>
          <a:p>
            <a:pPr marL="0" indent="0" algn="ctr">
              <a:buNone/>
              <a:defRPr/>
            </a:pPr>
            <a:r>
              <a:rPr lang="en-US" sz="4000" dirty="0"/>
              <a:t>Steve Keller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linkClick r:id="rId3"/>
              </a:rPr>
              <a:t>Skeller@ahpnet.com</a:t>
            </a:r>
            <a:endParaRPr lang="en-US" sz="4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Andy Klein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linkClick r:id="rId4"/>
              </a:rPr>
              <a:t>Aklein@ahpnet.com</a:t>
            </a:r>
            <a:endParaRPr lang="en-US" sz="4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E27-5671-4443-BC4D-7AEF042CA146}" type="datetime1">
              <a:rPr lang="en-US" smtClean="0"/>
              <a:t>5/4/2018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Certificate of Attendance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Download now!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B539-28E5-4E40-A55D-A57F38FE384B}" type="datetime1">
              <a:rPr lang="en-US" smtClean="0"/>
              <a:t>5/4/2018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759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2362200"/>
            <a:ext cx="5673725" cy="3324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7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Content Placeholder 6" descr="Boundaries+Presentation+PDF.pdf - Adobe Acrobat P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30000" r="7185" b="13333"/>
          <a:stretch>
            <a:fillRect/>
          </a:stretch>
        </p:blipFill>
        <p:spPr bwMode="auto">
          <a:xfrm>
            <a:off x="177800" y="1343025"/>
            <a:ext cx="8788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E714-0186-45B7-BA30-5C4FA9120CA3}" type="datetime1">
              <a:rPr lang="en-US" smtClean="0"/>
              <a:t>5/4/2018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Housekeeping: Functions</a:t>
            </a:r>
          </a:p>
        </p:txBody>
      </p:sp>
    </p:spTree>
    <p:extLst>
      <p:ext uri="{BB962C8B-B14F-4D97-AF65-F5344CB8AC3E}">
        <p14:creationId xmlns:p14="http://schemas.microsoft.com/office/powerpoint/2010/main" val="406408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Continuing Education Hour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CEU</a:t>
            </a:r>
            <a:r>
              <a:rPr lang="en-US" sz="3200" dirty="0"/>
              <a:t> Certificate)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dirty="0"/>
              <a:t>1 </a:t>
            </a:r>
            <a:r>
              <a:rPr lang="en-US" dirty="0" err="1"/>
              <a:t>NAADAC</a:t>
            </a:r>
            <a:r>
              <a:rPr lang="en-US" dirty="0"/>
              <a:t> </a:t>
            </a:r>
            <a:r>
              <a:rPr lang="en-US" dirty="0" err="1"/>
              <a:t>CEH</a:t>
            </a:r>
            <a:endParaRPr lang="en-US" dirty="0"/>
          </a:p>
          <a:p>
            <a:pPr>
              <a:spcBef>
                <a:spcPts val="600"/>
              </a:spcBef>
              <a:defRPr/>
            </a:pPr>
            <a:r>
              <a:rPr lang="en-US" dirty="0"/>
              <a:t>Pass 10-question quiz with 7 correct answers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Receive certificate immediately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9914E-66BE-4558-9DAE-2AAB205A7AA4}" type="datetime1">
              <a:rPr lang="en-US" smtClean="0"/>
              <a:t>5/4/2018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964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55963"/>
            <a:ext cx="4703763" cy="2921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8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RSAT</a:t>
            </a:r>
            <a:r>
              <a:rPr lang="en-US" dirty="0"/>
              <a:t> </a:t>
            </a:r>
            <a:r>
              <a:rPr lang="en-US" dirty="0" err="1"/>
              <a:t>TTA</a:t>
            </a:r>
            <a:r>
              <a:rPr lang="en-US" dirty="0"/>
              <a:t> Center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AFBF-AFA3-4435-997C-0B52FC7E1EE9}" type="datetime1">
              <a:rPr lang="en-US" smtClean="0"/>
              <a:t>5/4/2018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SzPct val="65000"/>
              <a:buNone/>
            </a:pPr>
            <a:br>
              <a:rPr lang="en-US" dirty="0"/>
            </a:br>
            <a:r>
              <a:rPr lang="en-US" dirty="0"/>
              <a:t>For more information on </a:t>
            </a:r>
            <a:r>
              <a:rPr lang="en-US" dirty="0" err="1"/>
              <a:t>RSAT</a:t>
            </a:r>
            <a:r>
              <a:rPr lang="en-US" dirty="0"/>
              <a:t> training and technical assistance, visit </a:t>
            </a:r>
          </a:p>
          <a:p>
            <a:pPr marL="0" lvl="0" indent="0" algn="ctr">
              <a:buSzPct val="65000"/>
              <a:buNone/>
            </a:pPr>
            <a:r>
              <a:rPr lang="en-US" dirty="0">
                <a:hlinkClick r:id="rId3"/>
              </a:rPr>
              <a:t>http://www.rsat-tta.com/Home</a:t>
            </a:r>
            <a:endParaRPr lang="en-US" dirty="0"/>
          </a:p>
          <a:p>
            <a:pPr marL="0" lvl="0" indent="0" algn="ctr">
              <a:buSzPct val="65000"/>
              <a:buNone/>
            </a:pPr>
            <a:r>
              <a:rPr lang="en-US" dirty="0"/>
              <a:t>or</a:t>
            </a:r>
          </a:p>
          <a:p>
            <a:pPr marL="0" lvl="0" indent="0" algn="ctr">
              <a:buSzPct val="65000"/>
              <a:buNone/>
            </a:pPr>
            <a:r>
              <a:rPr lang="en-US" dirty="0"/>
              <a:t>e-mail Stephen Keller, RSAT TTA Coordinator, at </a:t>
            </a:r>
          </a:p>
          <a:p>
            <a:pPr marL="0" lvl="0" indent="0" algn="ctr">
              <a:buSzPct val="65000"/>
              <a:buNone/>
            </a:pPr>
            <a:r>
              <a:rPr lang="en-US" dirty="0">
                <a:hlinkClick r:id="rId4"/>
              </a:rPr>
              <a:t>skeller@ahpnet.com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3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Content Placeholder 4" descr="Boundaries+Presentation+PDF.pdf - Adobe Acrobat P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0163"/>
            <a:ext cx="6757988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261-324C-4615-9CC7-CDE787B4B880}" type="datetime1">
              <a:rPr lang="en-US" smtClean="0"/>
              <a:t>5/4/2018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Housekeeping: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3239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24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Moderator</a:t>
            </a:r>
          </a:p>
          <a:p>
            <a:r>
              <a:rPr lang="en-US" dirty="0"/>
              <a:t>Stephen Keller</a:t>
            </a:r>
          </a:p>
          <a:p>
            <a:r>
              <a:rPr lang="en-US" dirty="0" err="1"/>
              <a:t>TTA</a:t>
            </a:r>
            <a:r>
              <a:rPr lang="en-US" dirty="0"/>
              <a:t> Coordinator, </a:t>
            </a:r>
            <a:r>
              <a:rPr lang="en-US" dirty="0" err="1"/>
              <a:t>RSAT-TTA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129588" cy="1752600"/>
          </a:xfrm>
        </p:spPr>
        <p:txBody>
          <a:bodyPr>
            <a:normAutofit fontScale="62500" lnSpcReduction="20000"/>
          </a:bodyPr>
          <a:lstStyle/>
          <a:p>
            <a:pPr marL="0" lvl="1" indent="0" algn="ctr">
              <a:lnSpc>
                <a:spcPct val="120000"/>
              </a:lnSpc>
              <a:spcBef>
                <a:spcPts val="600"/>
              </a:spcBef>
              <a:buSzPct val="65000"/>
              <a:buNone/>
              <a:defRPr/>
            </a:pPr>
            <a:r>
              <a:rPr lang="en-US" sz="3200" b="1" dirty="0">
                <a:solidFill>
                  <a:srgbClr val="006892"/>
                </a:solidFill>
              </a:rPr>
              <a:t> </a:t>
            </a:r>
            <a:r>
              <a:rPr lang="en-US" sz="5100" b="1" dirty="0">
                <a:solidFill>
                  <a:srgbClr val="006892"/>
                </a:solidFill>
              </a:rPr>
              <a:t>Pre-trial Medication Assisted Treatment</a:t>
            </a:r>
          </a:p>
          <a:p>
            <a:pPr marL="0" lvl="1" indent="0" algn="ctr">
              <a:lnSpc>
                <a:spcPct val="120000"/>
              </a:lnSpc>
              <a:spcBef>
                <a:spcPts val="600"/>
              </a:spcBef>
              <a:buSzPct val="65000"/>
              <a:buNone/>
              <a:defRPr/>
            </a:pPr>
            <a:r>
              <a:rPr lang="en-US" sz="5100" b="1" dirty="0">
                <a:solidFill>
                  <a:srgbClr val="006892"/>
                </a:solidFill>
              </a:rPr>
              <a:t>for Jail Populations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179B-A874-4915-B3BF-44D2D233744E}" type="slidenum">
              <a:rPr lang="en-US" smtClean="0"/>
              <a:t>4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51FE-AF05-4203-BC60-49D69D429C1D}" type="datetime1">
              <a:rPr lang="en-US" smtClean="0"/>
              <a:t>5/4/2018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200"/>
            <a:ext cx="9144000" cy="990600"/>
          </a:xfrm>
          <a:prstGeom prst="rect">
            <a:avLst/>
          </a:prstGeom>
          <a:solidFill>
            <a:srgbClr val="E0C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Learning Objectives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353"/>
            <a:ext cx="9144000" cy="589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Autofit/>
          </a:bodyPr>
          <a:lstStyle/>
          <a:p>
            <a:pPr lvl="0"/>
            <a:b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spcBef>
                <a:spcPts val="1200"/>
              </a:spcBef>
              <a:buClr>
                <a:srgbClr val="BE854C"/>
              </a:buClr>
              <a:buSzPct val="65000"/>
              <a:buNone/>
            </a:pPr>
            <a:endParaRPr lang="en-US" sz="100" dirty="0"/>
          </a:p>
          <a:p>
            <a:pPr marL="0" lvl="0" indent="0">
              <a:buClr>
                <a:srgbClr val="BE854C"/>
              </a:buClr>
              <a:buSzPct val="65000"/>
              <a:buNone/>
            </a:pPr>
            <a:r>
              <a:rPr lang="en-US" sz="2800" dirty="0"/>
              <a:t> </a:t>
            </a:r>
          </a:p>
          <a:p>
            <a:pPr marL="0" lvl="0" indent="0">
              <a:buClr>
                <a:srgbClr val="BE854C"/>
              </a:buClr>
              <a:buSzPct val="65000"/>
              <a:buNone/>
            </a:pP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9A81-4AF8-4129-97D9-B108E39BD53B}" type="datetime1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5/4/2018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F8E3-EC8E-4FF1-9FB8-7EB9DE5DC726}" type="slidenum"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9144000" cy="152401"/>
          </a:xfrm>
          <a:prstGeom prst="rect">
            <a:avLst/>
          </a:prstGeom>
          <a:solidFill>
            <a:srgbClr val="BE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rgbClr val="00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B13878-4E9B-4501-B6ED-C883BA12AA52}"/>
              </a:ext>
            </a:extLst>
          </p:cNvPr>
          <p:cNvSpPr/>
          <p:nvPr/>
        </p:nvSpPr>
        <p:spPr>
          <a:xfrm>
            <a:off x="228600" y="1435417"/>
            <a:ext cx="8839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ea typeface="Arial" panose="020B0604020202020204" pitchFamily="34" charset="0"/>
              </a:rPr>
              <a:t>During this webinar participants will learn about:</a:t>
            </a:r>
          </a:p>
          <a:p>
            <a:endParaRPr 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0"/>
              </a:rPr>
              <a:t>Understand the importance of pretrial diversion for individuals with opioid use disorders.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0"/>
              </a:rPr>
              <a:t>Identify treatment options, specifically medication assisted treatment, for pretrial diversion programs.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Arial" panose="020B0604020202020204" pitchFamily="34" charset="0"/>
              </a:rPr>
              <a:t>Explain the types of programming that make for a successful pretrial program, including peer-led programming and therapeutic communities.</a:t>
            </a:r>
          </a:p>
          <a:p>
            <a:endParaRPr lang="en-US" sz="2800" dirty="0">
              <a:latin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45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85F7-A018-4782-AC46-2B9EB4DC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Pretrial?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756A-D548-40F5-BB95-2CC3F550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750,000 in nation’s jails.</a:t>
            </a:r>
          </a:p>
          <a:p>
            <a:r>
              <a:rPr lang="en-US" dirty="0"/>
              <a:t>Almost 500,000 are there awaiting trial.</a:t>
            </a:r>
          </a:p>
          <a:p>
            <a:r>
              <a:rPr lang="en-US" dirty="0"/>
              <a:t>However, because the average stay of pretrial detainees is much shorter than those sentenced to jail, the number of pretrial detainees that pass through the nation’s jails are over 10 million a year.</a:t>
            </a:r>
          </a:p>
        </p:txBody>
      </p:sp>
    </p:spTree>
    <p:extLst>
      <p:ext uri="{BB962C8B-B14F-4D97-AF65-F5344CB8AC3E}">
        <p14:creationId xmlns:p14="http://schemas.microsoft.com/office/powerpoint/2010/main" val="307626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C4A7-4625-46F8-A078-867F809A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Pretrial?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0107-357A-4909-AD0B-6215F94A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those sentenced to jail, the majority of these 10 million detainees have substance use disorders and, in many jurisdictions, many of these suffer from opioid use disorders.</a:t>
            </a:r>
          </a:p>
          <a:p>
            <a:r>
              <a:rPr lang="en-US" dirty="0"/>
              <a:t>The last BJS study that looked at jail populations found 12 to 20% were heroin/opioid users and that was before the current opioid epidemic.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4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9B9C-2DDC-4013-9433-8CDD9A33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Pretrial?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7CC7-6573-4B69-9105-3D1493D19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No response to the current epidemic can succeed if we miss this ideal opportunity to respond to persons with opioid use disorders.</a:t>
            </a:r>
          </a:p>
          <a:p>
            <a:pPr marL="0" indent="0">
              <a:buNone/>
            </a:pPr>
            <a:r>
              <a:rPr lang="en-US" dirty="0"/>
              <a:t>It is estimate that more than a quarter of all persons with opioid use disorders become involved in the criminal justice system.</a:t>
            </a:r>
          </a:p>
          <a:p>
            <a:pPr marL="0" indent="0">
              <a:buNone/>
            </a:pPr>
            <a:r>
              <a:rPr lang="en-US" dirty="0"/>
              <a:t>We know that the criminal justice system is the single largest referral source for drug treatment in the nation.</a:t>
            </a:r>
          </a:p>
          <a:p>
            <a:pPr marL="0" indent="0">
              <a:buNone/>
            </a:pPr>
            <a:r>
              <a:rPr lang="en-US" dirty="0"/>
              <a:t>The several weeks persons are in jail awaiting return to court for trial or case resolution offer us an unique venue for initiating treatment and MAT.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4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307A-DF2A-43F6-8A6F-844FF3EF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 of RSAT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C415-1B62-4994-81F2-A326E46D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And RSAT can play a tremendous role on multiple levels…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Support from correctional officers/staff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Support groups, staff and peer-led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828429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AG_VCONFIG" val="PD94bWwgdmVyc2lvbj0iMS4wIj8+DQo8Y29uZmlndXJhdGlvbj4NCgk8YnJhbmRpbmc+DQoJCTx1aWZvbnQgbmFtZT0iRk9OVF9OT1RFU19URVhUIiB2YWx1ZT0iVmVyZGFuYSwxMixmYWxzZSxmYWxzZSxmYWxzZSIvPg0KCTwvYnJhbmRpbmc+DQoJPGNvbG9ycz4NCgkJPHVpY29sb3IgbmFtZT0icHJpbWFyeSIgdmFsdWU9IjB4NkY4NDg4Ii8+DQoJCTx1aWNvbG9yIG5hbWU9Imdsb3ciIHZhbHVlPSIweDYwOTc3My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jx1aXNob3cgbmFtZT0icHJlc2VudGVycGhvdG8iIHZhbHVlPSJ0cnVlIi8+PHVpc2hvdyBuYW1lPSJwcmVzZW50ZXJuYW1lIiB2YWx1ZT0idHJ1ZSIvPjx1aXNob3cgbmFtZT0icHJlc2VudGVydGl0bGUiIHZhbHVlPSJ0cnVlIi8+PHVpc2hvdyBuYW1lPSJwcmVzZW50ZXJlbWFpbCIgdmFsdWU9InRydWUiLz48dWlzaG93IG5hbWU9InByZXNlbnRlcmJpbyIgdmFsdWU9InRydWUiLz48dWlzaG93IG5hbWU9ImNvbXBhbnlsb2dvIiB2YWx1ZT0idHJ1ZSIvPjx1aXNob3cgbmFtZT0ic2lkZWJhciIgdmFsdWU9InRydWUiLz48dWlzaG93IG5hbWU9Im91dGxpbmUiIHZhbHVlPSJ0cnVlIi8+PHVpc2hvdyBuYW1lPSJ0aHVtYm5haWwiIHZhbHVlPSJ0cnVlIi8+DQoJCTx1aXNob3cgbmFtZT0ibm90ZXMiIHZhbHVlPSJ0cnVlIi8+PHVpc2hvdyBuYW1lPSJzZWFyY2giIHZhbHVlPSJ0cnVlIi8+PHVpc2hvdyBuYW1lPSJxdWl6IiB2YWx1ZT0idHJ1ZSIvPjx1aXNob3cgbmFtZT0iYXR0YWNobWVudHMiIHZhbHVlPSJ0cnVlIi8+PHVpc2hvdyBuYW1lPSJ1dGlscyIgdmFsdWU9InRydWUiLz48dWlzaG93IG5hbWU9InZvbHVtZSIgdmFsdWU9InRydWUiLz48dWlzaG93IG5hbWU9InBsYXliYXIiIHZhbHVlPSJ0cnVlIi8+PHVpc2hvdyBuYW1lPSJ0YWxraW5naGVhZCIgdmFsdWU9InRydWUiLz48dWlzaG93IG5hbWU9InNpZGViYXJvbnJpZ2h0IiB2YWx1ZT0idHJ1ZSIvPjx1aXNob3cgbmFtZT0idmlld2NoYW5nZSIgdmFsdWU9InRydWUiLz48dWlzaG93IG5hbWU9ImFsd2F5c1NjcnVuY2giIHZhbHVlPSJmYWxzZSIvPjx1aXNob3cgbmFtZT0iaW5pdGlhbGRpc3BsYXltb2RlaXNub3JtYWwiIHZhbHVlPSJ0cnVlIi8+PHVpcmVwbGFjZSBuYW1lPSJsb2dvIiB2YWx1ZT0iIi8+PHVpcmVwbGFjZSBuYW1lPSJiZ2ltYWdlIiB2YWx1ZT0iIi8+PHVpcmVwbGFjZSBuYW1lPSJpbml0aWFsdGFiIiB2YWx1ZT0ib3V0bGluZSIvPj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HVpdGV4dCBuYW1lPSJDT1VSU0VfU1RBVFVTIiB2YWx1ZT0i44Oi44K444Ol44O844Or44K544OG44O844K/44K5Ii8+DQoJCTx1aXRleHQgbmFtZT0iUEFTU0VEX1NUUklORyIgdmFsdWU9IuWQiOagvCIvPg0KCQk8dWl0ZXh0IG5hbWU9IkZBSUxFRF9TVFJJTkciIHZhbHVlPSLkuI3lkIjmoLw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MMPROD_THEME_BG_IMAGE" val=""/>
  <p:tag name="MMPROD_UIDATA" val="&lt;database version=&quot;10.0&quot;&gt;&lt;object type=&quot;1&quot; unique_id=&quot;10001&quot;&gt;&lt;property id=&quot;20139&quot; value=&quot;%n. %s&quot;/&gt;&lt;property id=&quot;20141&quot; value=&quot;Health Lit Coverage UntilizationNMDft2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1&quot; value=&quot;AHP Corporate&quot;/&gt;&lt;property id=&quot;20192&quot; value=&quot;https://ahpnet.adobeconnect.com&quot;/&gt;&lt;property id=&quot;20193&quot; value=&quot;0&quot;/&gt;&lt;property id=&quot;20250&quot; value=&quot;6&quot;/&gt;&lt;property id=&quot;20251&quot; value=&quot;0&quot;/&gt;&lt;property id=&quot;20259&quot; value=&quot;0&quot;/&gt;&lt;property id=&quot;20263&quot; value=&quot;1&quot;/&gt;&lt;property id=&quot;20264&quot; value=&quot;1&quot;/&gt;&lt;property id=&quot;20600&quot; value=&quot;0&quot;/&gt;&lt;property id=&quot;20700&quot; value=&quot;0&quot;/&gt;&lt;object type=&quot;2&quot; unique_id=&quot;11482&quot;&gt;&lt;object type=&quot;3&quot; unique_id=&quot;11483&quot;&gt;&lt;property id=&quot;20148&quot; value=&quot;5&quot;/&gt;&lt;property id=&quot;20300&quot; value=&quot;Slide 7 - &amp;quot;Why Pretrial?&amp;quot;&quot;/&gt;&lt;property id=&quot;20307&quot; value=&quot;258&quot;/&gt;&lt;property id=&quot;20309&quot; value=&quot;-1&quot;/&gt;&lt;/object&gt;&lt;object type=&quot;3&quot; unique_id=&quot;11484&quot;&gt;&lt;property id=&quot;20148&quot; value=&quot;5&quot;/&gt;&lt;property id=&quot;20300&quot; value=&quot;Slide 1 - &amp;quot;Pre-trial Medication Assisted Treatment&amp;quot;&quot;/&gt;&lt;property id=&quot;20307&quot; value=&quot;259&quot;/&gt;&lt;property id=&quot;20309&quot; value=&quot;-1&quot;/&gt;&lt;/object&gt;&lt;object type=&quot;3&quot; unique_id=&quot;11485&quot;&gt;&lt;property id=&quot;20148&quot; value=&quot;5&quot;/&gt;&lt;property id=&quot;20300&quot; value=&quot;Slide 2 - &amp;quot;Housekeeping: Functions&amp;quot;&quot;/&gt;&lt;property id=&quot;20307&quot; value=&quot;260&quot;/&gt;&lt;property id=&quot;20309&quot; value=&quot;-1&quot;/&gt;&lt;/object&gt;&lt;object type=&quot;3&quot; unique_id=&quot;11487&quot;&gt;&lt;property id=&quot;20148&quot; value=&quot;5&quot;/&gt;&lt;property id=&quot;20300&quot; value=&quot;Slide 3 - &amp;quot;Housekeeping: Communication&amp;quot;&quot;/&gt;&lt;property id=&quot;20307&quot; value=&quot;261&quot;/&gt;&lt;property id=&quot;20309&quot; value=&quot;-1&quot;/&gt;&lt;/object&gt;&lt;object type=&quot;3&quot; unique_id=&quot;11945&quot;&gt;&lt;property id=&quot;20148&quot; value=&quot;5&quot;/&gt;&lt;property id=&quot;20300&quot; value=&quot;Slide 4&quot;/&gt;&lt;property id=&quot;20307&quot; value=&quot;262&quot;/&gt;&lt;/object&gt;&lt;object type=&quot;3&quot; unique_id=&quot;11946&quot;&gt;&lt;property id=&quot;20148&quot; value=&quot;5&quot;/&gt;&lt;property id=&quot;20300&quot; value=&quot;Slide 5 - &amp;quot; &amp;quot;&quot;/&gt;&lt;property id=&quot;20307&quot; value=&quot;361&quot;/&gt;&lt;/object&gt;&lt;object type=&quot;3&quot; unique_id=&quot;11947&quot;&gt;&lt;property id=&quot;20148&quot; value=&quot;5&quot;/&gt;&lt;property id=&quot;20300&quot; value=&quot;Slide 6 - &amp;quot;Why Pretrial?&amp;quot;&quot;/&gt;&lt;property id=&quot;20307&quot; value=&quot;257&quot;/&gt;&lt;/object&gt;&lt;object type=&quot;3&quot; unique_id=&quot;11948&quot;&gt;&lt;property id=&quot;20148&quot; value=&quot;5&quot;/&gt;&lt;property id=&quot;20300&quot; value=&quot;Slide 8 - &amp;quot;Why Pretrial?&amp;quot;&quot;/&gt;&lt;property id=&quot;20307&quot; value=&quot;362&quot;/&gt;&lt;/object&gt;&lt;object type=&quot;3&quot; unique_id=&quot;11949&quot;&gt;&lt;property id=&quot;20148&quot; value=&quot;5&quot;/&gt;&lt;property id=&quot;20300&quot; value=&quot;Slide 9 - &amp;quot;Role of RSAT&amp;quot;&quot;/&gt;&lt;property id=&quot;20307&quot; value=&quot;363&quot;/&gt;&lt;/object&gt;&lt;object type=&quot;3&quot; unique_id=&quot;11950&quot;&gt;&lt;property id=&quot;20148&quot; value=&quot;5&quot;/&gt;&lt;property id=&quot;20300&quot; value=&quot;Slide 10 - &amp;quot;e.g. Essex County, Massachusetts Jail&amp;quot;&quot;/&gt;&lt;property id=&quot;20307&quot; value=&quot;364&quot;/&gt;&lt;/object&gt;&lt;object type=&quot;3&quot; unique_id=&quot;11951&quot;&gt;&lt;property id=&quot;20148&quot; value=&quot;5&quot;/&gt;&lt;property id=&quot;20300&quot; value=&quot;Slide 11 - &amp;quot;e.g. Essex County, Massachusetts Jail&amp;quot;&quot;/&gt;&lt;property id=&quot;20307&quot; value=&quot;366&quot;/&gt;&lt;/object&gt;&lt;object type=&quot;3&quot; unique_id=&quot;11952&quot;&gt;&lt;property id=&quot;20148&quot; value=&quot;5&quot;/&gt;&lt;property id=&quot;20300&quot; value=&quot;Slide 12 - &amp;quot;Essex County Jail Detox Unit&amp;quot;&quot;/&gt;&lt;property id=&quot;20307&quot; value=&quot;365&quot;/&gt;&lt;/object&gt;&lt;object type=&quot;3&quot; unique_id=&quot;11953&quot;&gt;&lt;property id=&quot;20148&quot; value=&quot;5&quot;/&gt;&lt;property id=&quot;20300&quot; value=&quot;Slide 13 - &amp;quot;28 Day Detox Program&amp;quot;&quot;/&gt;&lt;property id=&quot;20307&quot; value=&quot;263&quot;/&gt;&lt;/object&gt;&lt;object type=&quot;3&quot; unique_id=&quot;11954&quot;&gt;&lt;property id=&quot;20148&quot; value=&quot;5&quot;/&gt;&lt;property id=&quot;20300&quot; value=&quot;Slide 14 - &amp;quot;28 Day Detox Program, cont.&amp;quot;&quot;/&gt;&lt;property id=&quot;20307&quot; value=&quot;264&quot;/&gt;&lt;/object&gt;&lt;object type=&quot;3&quot; unique_id=&quot;11955&quot;&gt;&lt;property id=&quot;20148&quot; value=&quot;5&quot;/&gt;&lt;property id=&quot;20300&quot; value=&quot;Slide 15 - &amp;quot;How do detainees enter the detox unit program?&amp;quot;&quot;/&gt;&lt;property id=&quot;20307&quot; value=&quot;265&quot;/&gt;&lt;/object&gt;&lt;object type=&quot;3&quot; unique_id=&quot;11956&quot;&gt;&lt;property id=&quot;20148&quot; value=&quot;5&quot;/&gt;&lt;property id=&quot;20300&quot; value=&quot;Slide 16 - &amp;quot;How RSAT can help?&amp;quot;&quot;/&gt;&lt;property id=&quot;20307&quot; value=&quot;267&quot;/&gt;&lt;/object&gt;&lt;object type=&quot;3&quot; unique_id=&quot;11957&quot;&gt;&lt;property id=&quot;20148&quot; value=&quot;5&quot;/&gt;&lt;property id=&quot;20300&quot; value=&quot;Slide 17 - &amp;quot;How RSAT can help?&amp;quot;&quot;/&gt;&lt;property id=&quot;20307&quot; value=&quot;266&quot;/&gt;&lt;/object&gt;&lt;object type=&quot;3&quot; unique_id=&quot;11958&quot;&gt;&lt;property id=&quot;20148&quot; value=&quot;5&quot;/&gt;&lt;property id=&quot;20300&quot; value=&quot;Slide 18 - &amp;quot;Questions?&amp;quot;&quot;/&gt;&lt;property id=&quot;20307&quot; value=&quot;289&quot;/&gt;&lt;/object&gt;&lt;object type=&quot;3&quot; unique_id=&quot;11959&quot;&gt;&lt;property id=&quot;20148&quot; value=&quot;5&quot;/&gt;&lt;property id=&quot;20300&quot; value=&quot;Slide 19 - &amp;quot;Certificate of Attendance&amp;quot;&quot;/&gt;&lt;property id=&quot;20307&quot; value=&quot;290&quot;/&gt;&lt;/object&gt;&lt;object type=&quot;3&quot; unique_id=&quot;11960&quot;&gt;&lt;property id=&quot;20148&quot; value=&quot;5&quot;/&gt;&lt;property id=&quot;20300&quot; value=&quot;Slide 20 - &amp;quot;Continuing Education Hour (CEU Certificate)&amp;quot;&quot;/&gt;&lt;property id=&quot;20307&quot; value=&quot;291&quot;/&gt;&lt;/object&gt;&lt;object type=&quot;3&quot; unique_id=&quot;11961&quot;&gt;&lt;property id=&quot;20148&quot; value=&quot;5&quot;/&gt;&lt;property id=&quot;20300&quot; value=&quot;Slide 21 - &amp;quot;RSAT TTA Center&amp;quot;&quot;/&gt;&lt;property id=&quot;20307&quot; value=&quot;292&quot;/&gt;&lt;/object&gt;&lt;/object&gt;&lt;object type=&quot;8&quot; unique_id=&quot;11528&quot;&gt;&lt;/object&gt;&lt;object type=&quot;4&quot; unique_id=&quot;11941&quot;&gt;&lt;/object&gt;&lt;object type=&quot;10&quot; unique_id=&quot;11942&quot;&gt;&lt;object type=&quot;11&quot; unique_id=&quot;11943&quot;&gt;&lt;property id=&quot;20180&quot; value=&quot;1&quot;/&gt;&lt;property id=&quot;20181&quot; value=&quot;1&quot;/&gt;&lt;property id=&quot;20183&quot; value=&quot;1&quot;/&gt;&lt;/object&gt;&lt;object type=&quot;12&quot; unique_id=&quot;11944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24990</TotalTime>
  <Words>1087</Words>
  <Application>Microsoft Office PowerPoint</Application>
  <PresentationFormat>On-screen Show (4:3)</PresentationFormat>
  <Paragraphs>144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Custom Design</vt:lpstr>
      <vt:lpstr>Pre-trial Medication Assisted Treatment</vt:lpstr>
      <vt:lpstr>Housekeeping: Functions</vt:lpstr>
      <vt:lpstr>Housekeeping: Communication</vt:lpstr>
      <vt:lpstr>PowerPoint Presentation</vt:lpstr>
      <vt:lpstr> </vt:lpstr>
      <vt:lpstr>Why Pretrial?</vt:lpstr>
      <vt:lpstr>Why Pretrial?</vt:lpstr>
      <vt:lpstr>Why Pretrial?</vt:lpstr>
      <vt:lpstr>Role of RSAT</vt:lpstr>
      <vt:lpstr>e.g. Essex County, Massachusetts Jail</vt:lpstr>
      <vt:lpstr>e.g. Essex County, Massachusetts Jail</vt:lpstr>
      <vt:lpstr>Essex County Jail Detox Unit</vt:lpstr>
      <vt:lpstr>28 Day Detox Program</vt:lpstr>
      <vt:lpstr>28 Day Detox Program, cont.</vt:lpstr>
      <vt:lpstr>How do detainees enter the detox unit program?</vt:lpstr>
      <vt:lpstr>How RSAT can help?</vt:lpstr>
      <vt:lpstr>How RSAT can help?</vt:lpstr>
      <vt:lpstr>Questions?</vt:lpstr>
      <vt:lpstr>Certificate of Attendance</vt:lpstr>
      <vt:lpstr>Continuing Education Hour (CEU Certificate)</vt:lpstr>
      <vt:lpstr>RSAT TTA 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RSAT Training Tool:  Trauma-Informed Correctional Care</dc:title>
  <dc:creator>Niki Miller</dc:creator>
  <cp:lastModifiedBy>Steve Keller</cp:lastModifiedBy>
  <cp:revision>420</cp:revision>
  <cp:lastPrinted>2018-01-17T18:56:19Z</cp:lastPrinted>
  <dcterms:created xsi:type="dcterms:W3CDTF">2006-08-16T00:00:00Z</dcterms:created>
  <dcterms:modified xsi:type="dcterms:W3CDTF">2018-05-04T15:44:35Z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