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handoutMasterIdLst>
    <p:handoutMasterId r:id="rId38"/>
  </p:handoutMasterIdLst>
  <p:sldIdLst>
    <p:sldId id="258" r:id="rId3"/>
    <p:sldId id="433" r:id="rId4"/>
    <p:sldId id="434" r:id="rId5"/>
    <p:sldId id="435" r:id="rId6"/>
    <p:sldId id="259" r:id="rId7"/>
    <p:sldId id="439" r:id="rId8"/>
    <p:sldId id="462"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36" r:id="rId32"/>
    <p:sldId id="422" r:id="rId33"/>
    <p:sldId id="437" r:id="rId34"/>
    <p:sldId id="438" r:id="rId35"/>
    <p:sldId id="399" r:id="rId36"/>
  </p:sldIdLst>
  <p:sldSz cx="9144000" cy="6858000" type="screen4x3"/>
  <p:notesSz cx="7023100" cy="93091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757" autoAdjust="0"/>
    <p:restoredTop sz="89564" autoAdjust="0"/>
  </p:normalViewPr>
  <p:slideViewPr>
    <p:cSldViewPr>
      <p:cViewPr varScale="1">
        <p:scale>
          <a:sx n="83" d="100"/>
          <a:sy n="83" d="100"/>
        </p:scale>
        <p:origin x="102" y="3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540"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20B31A3-AC91-4114-9D72-8901BEAA42B4}" type="datetimeFigureOut">
              <a:rPr lang="en-US" smtClean="0"/>
              <a:t>4/17/2017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D99ADBC-EB21-40C1-956F-5ABE44434433}" type="slidenum">
              <a:rPr lang="en-US" smtClean="0"/>
              <a:t>‹#›</a:t>
            </a:fld>
            <a:endParaRPr lang="en-US"/>
          </a:p>
        </p:txBody>
      </p:sp>
    </p:spTree>
    <p:extLst>
      <p:ext uri="{BB962C8B-B14F-4D97-AF65-F5344CB8AC3E}">
        <p14:creationId xmlns:p14="http://schemas.microsoft.com/office/powerpoint/2010/main" val="1738332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E49785F-AEC9-4CAF-8147-E59A22856DC5}" type="datetimeFigureOut">
              <a:rPr lang="en-US" smtClean="0"/>
              <a:t>4/17/2017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10</a:t>
            </a:fld>
            <a:endParaRPr lang="en-US"/>
          </a:p>
        </p:txBody>
      </p:sp>
    </p:spTree>
    <p:extLst>
      <p:ext uri="{BB962C8B-B14F-4D97-AF65-F5344CB8AC3E}">
        <p14:creationId xmlns:p14="http://schemas.microsoft.com/office/powerpoint/2010/main" val="353016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11</a:t>
            </a:fld>
            <a:endParaRPr lang="en-US"/>
          </a:p>
        </p:txBody>
      </p:sp>
    </p:spTree>
    <p:extLst>
      <p:ext uri="{BB962C8B-B14F-4D97-AF65-F5344CB8AC3E}">
        <p14:creationId xmlns:p14="http://schemas.microsoft.com/office/powerpoint/2010/main" val="4242003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Brief and Time Limited</a:t>
            </a:r>
            <a:r>
              <a:rPr lang="en-US" dirty="0"/>
              <a:t> yields positive results for a client in a relatively short period of time. The average number of sessions clients receive is approximately 16. CBT is brief because it is instructional and makes use of homework assignments. </a:t>
            </a:r>
          </a:p>
          <a:p>
            <a:endParaRPr lang="en-US" dirty="0"/>
          </a:p>
          <a:p>
            <a:r>
              <a:rPr lang="en-US" b="1" dirty="0"/>
              <a:t>Present Centered</a:t>
            </a:r>
            <a:r>
              <a:rPr lang="en-US" dirty="0"/>
              <a:t> What is happening with the client in the “here and now?” </a:t>
            </a:r>
          </a:p>
          <a:p>
            <a:endParaRPr lang="en-US" dirty="0"/>
          </a:p>
          <a:p>
            <a:r>
              <a:rPr lang="en-US" b="1" dirty="0"/>
              <a:t>Thought Focused </a:t>
            </a:r>
            <a:r>
              <a:rPr lang="en-US" dirty="0"/>
              <a:t>Helps client recognize and understand personal thoughts that can lead to irrational fears and worries. Cognitive distortions, such as those listed on page 3, are explored by the client and counselor collaboratively. </a:t>
            </a:r>
          </a:p>
          <a:p>
            <a:endParaRPr lang="en-US" dirty="0"/>
          </a:p>
          <a:p>
            <a:r>
              <a:rPr lang="en-US" b="1" dirty="0"/>
              <a:t>Practice and Homework </a:t>
            </a:r>
            <a:r>
              <a:rPr lang="en-US" dirty="0"/>
              <a:t>Develops new skills by teaching different ways to understand situations and their responses. The counselor acts as a teacher and coach. Home work (including reading assignments) encourages the client to practice the techniques learned. </a:t>
            </a:r>
          </a:p>
          <a:p>
            <a:endParaRPr lang="en-US" dirty="0"/>
          </a:p>
          <a:p>
            <a:r>
              <a:rPr lang="en-US" b="1" dirty="0"/>
              <a:t>Sound Therapeutic Relationship </a:t>
            </a:r>
            <a:r>
              <a:rPr lang="en-US" dirty="0"/>
              <a:t>Establishes a trusting relationship and builds rational self counseling skills in the client that helps the client learn to think differently. The counselor’s role is to listen, teach, and encourage, while the client’s role is to express concerns, learn, and implement that learning.</a:t>
            </a:r>
          </a:p>
        </p:txBody>
      </p:sp>
      <p:sp>
        <p:nvSpPr>
          <p:cNvPr id="4" name="Slide Number Placeholder 3"/>
          <p:cNvSpPr>
            <a:spLocks noGrp="1"/>
          </p:cNvSpPr>
          <p:nvPr>
            <p:ph type="sldNum" sz="quarter" idx="10"/>
          </p:nvPr>
        </p:nvSpPr>
        <p:spPr/>
        <p:txBody>
          <a:bodyPr/>
          <a:lstStyle/>
          <a:p>
            <a:pPr defTabSz="933237">
              <a:defRPr/>
            </a:pPr>
            <a:fld id="{C2432944-24A1-4DC0-A1AF-11FCFD6DF1DF}" type="slidenum">
              <a:rPr lang="en-US">
                <a:solidFill>
                  <a:prstClr val="black"/>
                </a:solidFill>
                <a:latin typeface="Calibri" panose="020F0502020204030204"/>
              </a:rPr>
              <a:pPr defTabSz="933237">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19952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Critical Tasks The primary objectives of CBT are to: </a:t>
            </a:r>
          </a:p>
          <a:p>
            <a:r>
              <a:rPr lang="en-US" dirty="0"/>
              <a:t>• </a:t>
            </a:r>
            <a:r>
              <a:rPr lang="en-US" b="1" dirty="0"/>
              <a:t>Foster motivation for abstinence</a:t>
            </a:r>
            <a:r>
              <a:rPr lang="en-US" dirty="0"/>
              <a:t>. CBT methods such as functional analysis, which clarifies what the client stands to lose or gain by using substances, can enhance the client’s motivation to stop use. </a:t>
            </a:r>
          </a:p>
          <a:p>
            <a:r>
              <a:rPr lang="en-US" dirty="0"/>
              <a:t>• </a:t>
            </a:r>
            <a:r>
              <a:rPr lang="en-US" b="1" dirty="0"/>
              <a:t>Teach coping skills.</a:t>
            </a:r>
            <a:r>
              <a:rPr lang="en-US" dirty="0"/>
              <a:t> This is the core of CBT to help clients recognize the high risk situations in which they are most likely to use substances and to develop other, more effective, means to cope. </a:t>
            </a:r>
          </a:p>
          <a:p>
            <a:r>
              <a:rPr lang="en-US" dirty="0"/>
              <a:t>• </a:t>
            </a:r>
            <a:r>
              <a:rPr lang="en-US" b="1" dirty="0"/>
              <a:t>Change </a:t>
            </a:r>
            <a:r>
              <a:rPr lang="en-US" b="1" dirty="0" err="1"/>
              <a:t>reinforcers</a:t>
            </a:r>
            <a:r>
              <a:rPr lang="en-US" dirty="0"/>
              <a:t>. CBT focuses on identifying and reducing habits associated with drug use by substituting positive activities and rewards.</a:t>
            </a:r>
            <a:r>
              <a:rPr lang="en-US" baseline="0" dirty="0"/>
              <a:t> </a:t>
            </a:r>
          </a:p>
          <a:p>
            <a:r>
              <a:rPr lang="en-US" dirty="0"/>
              <a:t>• </a:t>
            </a:r>
            <a:r>
              <a:rPr lang="en-US" b="1" dirty="0"/>
              <a:t>Foster management of painful feelings</a:t>
            </a:r>
            <a:r>
              <a:rPr lang="en-US" dirty="0"/>
              <a:t>. CBT skills help the client recognize and cope with urges to use substances and learn to tolerate other strong feelings such as depression and anger. </a:t>
            </a:r>
          </a:p>
          <a:p>
            <a:r>
              <a:rPr lang="en-US" dirty="0"/>
              <a:t>• </a:t>
            </a:r>
            <a:r>
              <a:rPr lang="en-US" b="1" dirty="0"/>
              <a:t>Improve interpersonal relationships and social supports.</a:t>
            </a:r>
            <a:r>
              <a:rPr lang="en-US" dirty="0"/>
              <a:t> CBT trains the client in interpersonal skills and strategies to help them increase their support networks and build healthy relationships.</a:t>
            </a:r>
          </a:p>
        </p:txBody>
      </p:sp>
      <p:sp>
        <p:nvSpPr>
          <p:cNvPr id="4" name="Slide Number Placeholder 3"/>
          <p:cNvSpPr>
            <a:spLocks noGrp="1"/>
          </p:cNvSpPr>
          <p:nvPr>
            <p:ph type="sldNum" sz="quarter" idx="10"/>
          </p:nvPr>
        </p:nvSpPr>
        <p:spPr/>
        <p:txBody>
          <a:bodyPr/>
          <a:lstStyle/>
          <a:p>
            <a:pPr defTabSz="933237">
              <a:defRPr/>
            </a:pPr>
            <a:fld id="{C2432944-24A1-4DC0-A1AF-11FCFD6DF1DF}" type="slidenum">
              <a:rPr lang="en-US">
                <a:solidFill>
                  <a:prstClr val="black"/>
                </a:solidFill>
                <a:latin typeface="Calibri" panose="020F0502020204030204"/>
              </a:rPr>
              <a:pPr defTabSz="933237">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622092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14</a:t>
            </a:fld>
            <a:endParaRPr lang="en-US"/>
          </a:p>
        </p:txBody>
      </p:sp>
    </p:spTree>
    <p:extLst>
      <p:ext uri="{BB962C8B-B14F-4D97-AF65-F5344CB8AC3E}">
        <p14:creationId xmlns:p14="http://schemas.microsoft.com/office/powerpoint/2010/main" val="2693058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15</a:t>
            </a:fld>
            <a:endParaRPr lang="en-US"/>
          </a:p>
        </p:txBody>
      </p:sp>
    </p:spTree>
    <p:extLst>
      <p:ext uri="{BB962C8B-B14F-4D97-AF65-F5344CB8AC3E}">
        <p14:creationId xmlns:p14="http://schemas.microsoft.com/office/powerpoint/2010/main" val="765339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 emotive behavior therapy (REBT) was the first form of cognitive behavioral therapy founded by the American psychologist Albert Ellis. </a:t>
            </a:r>
          </a:p>
        </p:txBody>
      </p:sp>
      <p:sp>
        <p:nvSpPr>
          <p:cNvPr id="4" name="Slide Number Placeholder 3"/>
          <p:cNvSpPr>
            <a:spLocks noGrp="1"/>
          </p:cNvSpPr>
          <p:nvPr>
            <p:ph type="sldNum" sz="quarter" idx="10"/>
          </p:nvPr>
        </p:nvSpPr>
        <p:spPr/>
        <p:txBody>
          <a:bodyPr/>
          <a:lstStyle/>
          <a:p>
            <a:pPr defTabSz="933237">
              <a:defRPr/>
            </a:pPr>
            <a:fld id="{C2432944-24A1-4DC0-A1AF-11FCFD6DF1DF}" type="slidenum">
              <a:rPr lang="en-US">
                <a:solidFill>
                  <a:prstClr val="black"/>
                </a:solidFill>
                <a:latin typeface="Calibri" panose="020F0502020204030204"/>
              </a:rPr>
              <a:pPr defTabSz="933237">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551365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According to the ABC model of REBT, the impact of various activating events (e.g., the death of a close relative; A) on various psychological consequences (C) is mediated by cognitive processes (cognitions/beliefs; B). REBT focuses on specific cognitions, namely rational and irrational beliefs. Rational beliefs are logically, empirically, and/or pragmatically supported, and generate functional consequences (e.g., functional feelings, adaptive behaviors). Irrational beliefs are illogical, </a:t>
            </a:r>
            <a:r>
              <a:rPr lang="en-US" dirty="0" err="1"/>
              <a:t>nonempirical</a:t>
            </a:r>
            <a:r>
              <a:rPr lang="en-US" dirty="0"/>
              <a:t>, and/or </a:t>
            </a:r>
            <a:r>
              <a:rPr lang="en-US" dirty="0" err="1"/>
              <a:t>nonpragmatic</a:t>
            </a:r>
            <a:r>
              <a:rPr lang="en-US" dirty="0"/>
              <a:t>, and generate dysfunctional consequences (e.g., dysfunctional feelings, maladaptive behaviors). REBT has been tested in hundreds of studies and summarized in various meta-analyses/reviews, which support the main ideas of the original theory and the general efficacy/effectiveness of practice, but also invalidate some proposals of the original model. REBT supports a progressive research program and innovative practice in the clinical field.</a:t>
            </a:r>
          </a:p>
          <a:p>
            <a:br>
              <a:rPr lang="en-US" dirty="0"/>
            </a:br>
            <a:endParaRPr lang="en-US" dirty="0"/>
          </a:p>
        </p:txBody>
      </p:sp>
      <p:sp>
        <p:nvSpPr>
          <p:cNvPr id="4" name="Slide Number Placeholder 3"/>
          <p:cNvSpPr>
            <a:spLocks noGrp="1"/>
          </p:cNvSpPr>
          <p:nvPr>
            <p:ph type="sldNum" sz="quarter" idx="10"/>
          </p:nvPr>
        </p:nvSpPr>
        <p:spPr/>
        <p:txBody>
          <a:bodyPr/>
          <a:lstStyle/>
          <a:p>
            <a:pPr defTabSz="933237">
              <a:defRPr/>
            </a:pPr>
            <a:fld id="{C2432944-24A1-4DC0-A1AF-11FCFD6DF1DF}" type="slidenum">
              <a:rPr lang="en-US">
                <a:solidFill>
                  <a:prstClr val="black"/>
                </a:solidFill>
                <a:latin typeface="Calibri" panose="020F0502020204030204"/>
              </a:rPr>
              <a:pPr defTabSz="933237">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4168327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C2432944-24A1-4DC0-A1AF-11FCFD6DF1DF}" type="slidenum">
              <a:rPr lang="en-US">
                <a:solidFill>
                  <a:prstClr val="black"/>
                </a:solidFill>
                <a:latin typeface="Calibri" panose="020F0502020204030204"/>
              </a:rPr>
              <a:pPr defTabSz="93323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4012539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Dialectical behavior therapy (DBT) treatment is a cognitive-behavioral approach that emphasizes the psychosocial aspects of treatment. The theory behind the approach is that some people are prone to react in a more intense and out-of-the-ordinary manner toward certain emotional situations, primarily those found in romantic, family and friend relationships. </a:t>
            </a:r>
          </a:p>
        </p:txBody>
      </p:sp>
      <p:sp>
        <p:nvSpPr>
          <p:cNvPr id="4" name="Slide Number Placeholder 3"/>
          <p:cNvSpPr>
            <a:spLocks noGrp="1"/>
          </p:cNvSpPr>
          <p:nvPr>
            <p:ph type="sldNum" sz="quarter" idx="10"/>
          </p:nvPr>
        </p:nvSpPr>
        <p:spPr/>
        <p:txBody>
          <a:bodyPr/>
          <a:lstStyle/>
          <a:p>
            <a:pPr defTabSz="933237">
              <a:defRPr/>
            </a:pPr>
            <a:fld id="{C2432944-24A1-4DC0-A1AF-11FCFD6DF1DF}" type="slidenum">
              <a:rPr lang="en-US">
                <a:solidFill>
                  <a:prstClr val="black"/>
                </a:solidFill>
                <a:latin typeface="Calibri" panose="020F0502020204030204"/>
              </a:rPr>
              <a:pPr defTabSz="933237">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13220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9461AA-1343-49FE-9B0A-6F89E51BB3C6}" type="slidenum">
              <a:rPr lang="en-US" altLang="en-US" smtClean="0"/>
              <a:pPr/>
              <a:t>2</a:t>
            </a:fld>
            <a:endParaRPr lang="en-US" altLang="en-US"/>
          </a:p>
        </p:txBody>
      </p:sp>
    </p:spTree>
    <p:extLst>
      <p:ext uri="{BB962C8B-B14F-4D97-AF65-F5344CB8AC3E}">
        <p14:creationId xmlns:p14="http://schemas.microsoft.com/office/powerpoint/2010/main" val="422108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20</a:t>
            </a:fld>
            <a:endParaRPr lang="en-US"/>
          </a:p>
        </p:txBody>
      </p:sp>
    </p:spTree>
    <p:extLst>
      <p:ext uri="{BB962C8B-B14F-4D97-AF65-F5344CB8AC3E}">
        <p14:creationId xmlns:p14="http://schemas.microsoft.com/office/powerpoint/2010/main" val="2104912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21</a:t>
            </a:fld>
            <a:endParaRPr lang="en-US"/>
          </a:p>
        </p:txBody>
      </p:sp>
    </p:spTree>
    <p:extLst>
      <p:ext uri="{BB962C8B-B14F-4D97-AF65-F5344CB8AC3E}">
        <p14:creationId xmlns:p14="http://schemas.microsoft.com/office/powerpoint/2010/main" val="2314271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22</a:t>
            </a:fld>
            <a:endParaRPr lang="en-US"/>
          </a:p>
        </p:txBody>
      </p:sp>
    </p:spTree>
    <p:extLst>
      <p:ext uri="{BB962C8B-B14F-4D97-AF65-F5344CB8AC3E}">
        <p14:creationId xmlns:p14="http://schemas.microsoft.com/office/powerpoint/2010/main" val="444908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C2432944-24A1-4DC0-A1AF-11FCFD6DF1DF}" type="slidenum">
              <a:rPr lang="en-US">
                <a:solidFill>
                  <a:prstClr val="black"/>
                </a:solidFill>
                <a:latin typeface="Calibri" panose="020F0502020204030204"/>
              </a:rPr>
              <a:pPr defTabSz="933237">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850275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C2432944-24A1-4DC0-A1AF-11FCFD6DF1DF}" type="slidenum">
              <a:rPr lang="en-US">
                <a:solidFill>
                  <a:prstClr val="black"/>
                </a:solidFill>
                <a:latin typeface="Calibri" panose="020F0502020204030204"/>
              </a:rPr>
              <a:pPr defTabSz="933237">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788870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25</a:t>
            </a:fld>
            <a:endParaRPr lang="en-US"/>
          </a:p>
        </p:txBody>
      </p:sp>
    </p:spTree>
    <p:extLst>
      <p:ext uri="{BB962C8B-B14F-4D97-AF65-F5344CB8AC3E}">
        <p14:creationId xmlns:p14="http://schemas.microsoft.com/office/powerpoint/2010/main" val="26393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26</a:t>
            </a:fld>
            <a:endParaRPr lang="en-US"/>
          </a:p>
        </p:txBody>
      </p:sp>
    </p:spTree>
    <p:extLst>
      <p:ext uri="{BB962C8B-B14F-4D97-AF65-F5344CB8AC3E}">
        <p14:creationId xmlns:p14="http://schemas.microsoft.com/office/powerpoint/2010/main" val="1427581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C2432944-24A1-4DC0-A1AF-11FCFD6DF1DF}" type="slidenum">
              <a:rPr lang="en-US">
                <a:solidFill>
                  <a:prstClr val="black"/>
                </a:solidFill>
                <a:latin typeface="Calibri" panose="020F0502020204030204"/>
              </a:rPr>
              <a:pPr defTabSz="933237">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546614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Seven Challenges uses an approach called “Mastery </a:t>
            </a:r>
            <a:r>
              <a:rPr lang="en-US" dirty="0" err="1"/>
              <a:t>Counseling</a:t>
            </a:r>
            <a:r>
              <a:rPr lang="en-US" baseline="30000" dirty="0" err="1"/>
              <a:t>TM</a:t>
            </a:r>
            <a:r>
              <a:rPr lang="en-US" dirty="0"/>
              <a:t>,” which helps young people look at what is happening in their lives. They learn to recognize what is going well and what is problematic. Whatever is </a:t>
            </a:r>
            <a:r>
              <a:rPr lang="en-US" i="1" dirty="0"/>
              <a:t>not</a:t>
            </a:r>
            <a:r>
              <a:rPr lang="en-US" dirty="0"/>
              <a:t> going well, or as well as they would like it to be going, is identified as an “issue.” In Seven Challenges sessions, counselors teach young people to work on their issues. As they do their work, the “challenge process” is used to help them make thoughtful decisions, including about drugs.</a:t>
            </a:r>
          </a:p>
        </p:txBody>
      </p:sp>
      <p:sp>
        <p:nvSpPr>
          <p:cNvPr id="4" name="Slide Number Placeholder 3"/>
          <p:cNvSpPr>
            <a:spLocks noGrp="1"/>
          </p:cNvSpPr>
          <p:nvPr>
            <p:ph type="sldNum" sz="quarter" idx="10"/>
          </p:nvPr>
        </p:nvSpPr>
        <p:spPr/>
        <p:txBody>
          <a:bodyPr/>
          <a:lstStyle/>
          <a:p>
            <a:pPr defTabSz="933237">
              <a:defRPr/>
            </a:pPr>
            <a:fld id="{C2432944-24A1-4DC0-A1AF-11FCFD6DF1DF}" type="slidenum">
              <a:rPr lang="en-US">
                <a:solidFill>
                  <a:prstClr val="black"/>
                </a:solidFill>
                <a:latin typeface="Calibri" panose="020F0502020204030204"/>
              </a:rPr>
              <a:pPr defTabSz="933237">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2398104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29</a:t>
            </a:fld>
            <a:endParaRPr lang="en-US"/>
          </a:p>
        </p:txBody>
      </p:sp>
    </p:spTree>
    <p:extLst>
      <p:ext uri="{BB962C8B-B14F-4D97-AF65-F5344CB8AC3E}">
        <p14:creationId xmlns:p14="http://schemas.microsoft.com/office/powerpoint/2010/main" val="300118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A2C4F2-C2BE-413C-A5B4-89A59286ED85}" type="slidenum">
              <a:rPr lang="en-US" altLang="en-US" smtClean="0"/>
              <a:pPr/>
              <a:t>3</a:t>
            </a:fld>
            <a:endParaRPr lang="en-US" altLang="en-US"/>
          </a:p>
        </p:txBody>
      </p:sp>
    </p:spTree>
    <p:extLst>
      <p:ext uri="{BB962C8B-B14F-4D97-AF65-F5344CB8AC3E}">
        <p14:creationId xmlns:p14="http://schemas.microsoft.com/office/powerpoint/2010/main" val="3374027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124BDE-A707-4539-97A1-64C83279819C}" type="slidenum">
              <a:rPr lang="en-US" altLang="en-US" smtClean="0">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529248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F94A1A-52CD-47D6-AFD3-31948AD65244}" type="slidenum">
              <a:rPr lang="en-US" altLang="en-US" smtClean="0">
                <a:solidFill>
                  <a:srgbClr val="000000"/>
                </a:solidFill>
              </a:rPr>
              <a:pPr/>
              <a:t>32</a:t>
            </a:fld>
            <a:endParaRPr lang="en-US" altLang="en-US">
              <a:solidFill>
                <a:srgbClr val="000000"/>
              </a:solidFill>
            </a:endParaRPr>
          </a:p>
        </p:txBody>
      </p:sp>
    </p:spTree>
    <p:extLst>
      <p:ext uri="{BB962C8B-B14F-4D97-AF65-F5344CB8AC3E}">
        <p14:creationId xmlns:p14="http://schemas.microsoft.com/office/powerpoint/2010/main" val="2118693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DDE335-F703-4903-BA8E-AF554FA885E8}" type="slidenum">
              <a:rPr lang="en-US" altLang="en-US" smtClean="0">
                <a:solidFill>
                  <a:srgbClr val="000000"/>
                </a:solidFill>
              </a:rPr>
              <a:pPr/>
              <a:t>33</a:t>
            </a:fld>
            <a:endParaRPr lang="en-US" altLang="en-US">
              <a:solidFill>
                <a:srgbClr val="000000"/>
              </a:solidFill>
            </a:endParaRPr>
          </a:p>
        </p:txBody>
      </p:sp>
    </p:spTree>
    <p:extLst>
      <p:ext uri="{BB962C8B-B14F-4D97-AF65-F5344CB8AC3E}">
        <p14:creationId xmlns:p14="http://schemas.microsoft.com/office/powerpoint/2010/main" val="302946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BE854C"/>
              </a:buClr>
              <a:buSzPct val="65000"/>
              <a:buFont typeface="Wingdings" panose="05000000000000000000" pitchFamily="2" charset="2"/>
              <a:buNone/>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83B075-94DE-4C29-AF4B-302C1255F7AA}" type="slidenum">
              <a:rPr lang="en-US" altLang="en-US" smtClean="0"/>
              <a:pPr/>
              <a:t>4</a:t>
            </a:fld>
            <a:endParaRPr lang="en-US" altLang="en-US"/>
          </a:p>
        </p:txBody>
      </p:sp>
    </p:spTree>
    <p:extLst>
      <p:ext uri="{BB962C8B-B14F-4D97-AF65-F5344CB8AC3E}">
        <p14:creationId xmlns:p14="http://schemas.microsoft.com/office/powerpoint/2010/main" val="41798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a:p>
        </p:txBody>
      </p:sp>
    </p:spTree>
    <p:extLst>
      <p:ext uri="{BB962C8B-B14F-4D97-AF65-F5344CB8AC3E}">
        <p14:creationId xmlns:p14="http://schemas.microsoft.com/office/powerpoint/2010/main" val="366896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6</a:t>
            </a:fld>
            <a:endParaRPr lang="en-US"/>
          </a:p>
        </p:txBody>
      </p:sp>
    </p:spTree>
    <p:extLst>
      <p:ext uri="{BB962C8B-B14F-4D97-AF65-F5344CB8AC3E}">
        <p14:creationId xmlns:p14="http://schemas.microsoft.com/office/powerpoint/2010/main" val="1516250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7</a:t>
            </a:fld>
            <a:endParaRPr lang="en-US"/>
          </a:p>
        </p:txBody>
      </p:sp>
    </p:spTree>
    <p:extLst>
      <p:ext uri="{BB962C8B-B14F-4D97-AF65-F5344CB8AC3E}">
        <p14:creationId xmlns:p14="http://schemas.microsoft.com/office/powerpoint/2010/main" val="618991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8</a:t>
            </a:fld>
            <a:endParaRPr lang="en-US"/>
          </a:p>
        </p:txBody>
      </p:sp>
    </p:spTree>
    <p:extLst>
      <p:ext uri="{BB962C8B-B14F-4D97-AF65-F5344CB8AC3E}">
        <p14:creationId xmlns:p14="http://schemas.microsoft.com/office/powerpoint/2010/main" val="132148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9</a:t>
            </a:fld>
            <a:endParaRPr lang="en-US"/>
          </a:p>
        </p:txBody>
      </p:sp>
    </p:spTree>
    <p:extLst>
      <p:ext uri="{BB962C8B-B14F-4D97-AF65-F5344CB8AC3E}">
        <p14:creationId xmlns:p14="http://schemas.microsoft.com/office/powerpoint/2010/main" val="2188772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10" name="Rectangle 9"/>
          <p:cNvSpPr/>
          <p:nvPr/>
        </p:nvSpPr>
        <p:spPr>
          <a:xfrm>
            <a:off x="1" y="2"/>
            <a:ext cx="9171433" cy="6664325"/>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284160"/>
              </a:solidFill>
            </a:endParaRPr>
          </a:p>
        </p:txBody>
      </p:sp>
      <p:sp>
        <p:nvSpPr>
          <p:cNvPr id="2" name="Title 1"/>
          <p:cNvSpPr>
            <a:spLocks noGrp="1"/>
          </p:cNvSpPr>
          <p:nvPr>
            <p:ph type="ctrTitle" hasCustomPrompt="1"/>
          </p:nvPr>
        </p:nvSpPr>
        <p:spPr>
          <a:xfrm>
            <a:off x="430176" y="1168887"/>
            <a:ext cx="8229600" cy="3451225"/>
          </a:xfrm>
        </p:spPr>
        <p:txBody>
          <a:bodyPr anchor="t"/>
          <a:lstStyle>
            <a:lvl1pPr>
              <a:lnSpc>
                <a:spcPct val="110000"/>
              </a:lnSpc>
              <a:defRPr sz="2625" b="1" i="0" spc="0">
                <a:solidFill>
                  <a:schemeClr val="bg1"/>
                </a:solidFill>
                <a:latin typeface="Arial"/>
                <a:cs typeface="Arial"/>
              </a:defRPr>
            </a:lvl1pPr>
          </a:lstStyle>
          <a:p>
            <a:r>
              <a:rPr lang="en-US" dirty="0"/>
              <a:t>Cover Slide</a:t>
            </a:r>
          </a:p>
        </p:txBody>
      </p:sp>
      <p:sp>
        <p:nvSpPr>
          <p:cNvPr id="6" name="Subtitle 2"/>
          <p:cNvSpPr>
            <a:spLocks noGrp="1"/>
          </p:cNvSpPr>
          <p:nvPr>
            <p:ph type="subTitle" idx="1"/>
          </p:nvPr>
        </p:nvSpPr>
        <p:spPr>
          <a:xfrm>
            <a:off x="443688" y="4930840"/>
            <a:ext cx="8229600" cy="837918"/>
          </a:xfrm>
        </p:spPr>
        <p:txBody>
          <a:bodyPr numCol="2" spcCol="365760" anchor="b"/>
          <a:lstStyle>
            <a:lvl1pPr marL="0" marR="0" indent="0" algn="l" defTabSz="342900" rtl="0" eaLnBrk="0" fontAlgn="base" latinLnBrk="0" hangingPunct="0">
              <a:lnSpc>
                <a:spcPct val="110000"/>
              </a:lnSpc>
              <a:spcBef>
                <a:spcPct val="20000"/>
              </a:spcBef>
              <a:spcAft>
                <a:spcPct val="0"/>
              </a:spcAft>
              <a:buClrTx/>
              <a:buSzTx/>
              <a:buFont typeface="Arial"/>
              <a:buNone/>
              <a:tabLst/>
              <a:defRPr sz="1350" b="0" i="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grpSp>
        <p:nvGrpSpPr>
          <p:cNvPr id="9" name="Group 8"/>
          <p:cNvGrpSpPr/>
          <p:nvPr/>
        </p:nvGrpSpPr>
        <p:grpSpPr>
          <a:xfrm>
            <a:off x="-2032" y="5980953"/>
            <a:ext cx="9171433" cy="914400"/>
            <a:chOff x="-2033" y="5980953"/>
            <a:chExt cx="9171433" cy="914400"/>
          </a:xfrm>
        </p:grpSpPr>
        <p:sp>
          <p:nvSpPr>
            <p:cNvPr id="13" name="Rectangle 12"/>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4" name="Picture 13"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pic>
        <p:nvPicPr>
          <p:cNvPr id="16" name="Picture 15"/>
          <p:cNvPicPr>
            <a:picLocks noChangeAspect="1"/>
          </p:cNvPicPr>
          <p:nvPr/>
        </p:nvPicPr>
        <p:blipFill>
          <a:blip r:embed="rId3"/>
          <a:stretch>
            <a:fillRect/>
          </a:stretch>
        </p:blipFill>
        <p:spPr>
          <a:xfrm flipH="1">
            <a:off x="6650439" y="242110"/>
            <a:ext cx="3964626" cy="5486400"/>
          </a:xfrm>
          <a:prstGeom prst="rect">
            <a:avLst/>
          </a:prstGeom>
        </p:spPr>
      </p:pic>
    </p:spTree>
    <p:extLst>
      <p:ext uri="{BB962C8B-B14F-4D97-AF65-F5344CB8AC3E}">
        <p14:creationId xmlns:p14="http://schemas.microsoft.com/office/powerpoint/2010/main" val="1872870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Head / Light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7"/>
            <a:ext cx="8229600" cy="808431"/>
          </a:xfrm>
        </p:spPr>
        <p:txBody>
          <a:bodyPr anchor="t"/>
          <a:lstStyle>
            <a:lvl1pPr>
              <a:defRPr sz="2250" b="1" i="0">
                <a:solidFill>
                  <a:srgbClr val="355474"/>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30176" y="2094046"/>
            <a:ext cx="8229600" cy="3578092"/>
          </a:xfrm>
        </p:spPr>
        <p:txBody>
          <a:bodyPr anchor="t"/>
          <a:lstStyle>
            <a:lvl1pPr marL="214313" marR="0" indent="-214313" algn="l" defTabSz="342900" rtl="0" eaLnBrk="0" fontAlgn="base" latinLnBrk="0" hangingPunct="0">
              <a:lnSpc>
                <a:spcPct val="140000"/>
              </a:lnSpc>
              <a:spcBef>
                <a:spcPct val="20000"/>
              </a:spcBef>
              <a:spcAft>
                <a:spcPct val="0"/>
              </a:spcAft>
              <a:buClrTx/>
              <a:buSzTx/>
              <a:buFont typeface="Arial"/>
              <a:buChar char="•"/>
              <a:tabLst/>
              <a:defRPr sz="1350" b="0" i="0">
                <a:solidFill>
                  <a:schemeClr val="tx1">
                    <a:lumMod val="50000"/>
                    <a:lumOff val="50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3" name="Slide Number Placeholder 5"/>
          <p:cNvSpPr>
            <a:spLocks noGrp="1"/>
          </p:cNvSpPr>
          <p:nvPr>
            <p:ph type="sldNum" sz="quarter" idx="12"/>
          </p:nvPr>
        </p:nvSpPr>
        <p:spPr>
          <a:xfrm>
            <a:off x="6553200" y="6356352"/>
            <a:ext cx="2133600" cy="365125"/>
          </a:xfrm>
        </p:spPr>
        <p:txBody>
          <a:bodyPr anchor="b"/>
          <a:lstStyle>
            <a:lvl1pPr>
              <a:defRPr sz="825" b="1" i="0">
                <a:solidFill>
                  <a:srgbClr val="FFFFFF"/>
                </a:solidFill>
                <a:latin typeface="Arial"/>
                <a:cs typeface="Arial"/>
              </a:defRPr>
            </a:lvl1pPr>
          </a:lstStyle>
          <a:p>
            <a:fld id="{356EEC4A-478E-4FDD-A71E-5CB607D26B8E}" type="slidenum">
              <a:rPr lang="en-US" smtClean="0"/>
              <a:t>‹#›</a:t>
            </a:fld>
            <a:endParaRPr lang="en-US"/>
          </a:p>
        </p:txBody>
      </p:sp>
    </p:spTree>
    <p:extLst>
      <p:ext uri="{BB962C8B-B14F-4D97-AF65-F5344CB8AC3E}">
        <p14:creationId xmlns:p14="http://schemas.microsoft.com/office/powerpoint/2010/main" val="4259708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ong Head / Ligh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3263"/>
            <a:ext cx="8229600" cy="1576811"/>
          </a:xfrm>
        </p:spPr>
        <p:txBody>
          <a:bodyPr anchor="t"/>
          <a:lstStyle>
            <a:lvl1pPr>
              <a:defRPr sz="2250">
                <a:solidFill>
                  <a:srgbClr val="355474"/>
                </a:solidFill>
              </a:defRPr>
            </a:lvl1pPr>
          </a:lstStyle>
          <a:p>
            <a:r>
              <a:rPr lang="en-US" dirty="0"/>
              <a:t>Click to edit </a:t>
            </a:r>
            <a:br>
              <a:rPr lang="en-US" dirty="0"/>
            </a:br>
            <a:r>
              <a:rPr lang="en-US" dirty="0"/>
              <a:t>Master </a:t>
            </a:r>
            <a:br>
              <a:rPr lang="en-US" dirty="0"/>
            </a:br>
            <a:r>
              <a:rPr lang="en-US" dirty="0"/>
              <a:t>title style</a:t>
            </a:r>
          </a:p>
        </p:txBody>
      </p:sp>
      <p:sp>
        <p:nvSpPr>
          <p:cNvPr id="3" name="Subtitle 2"/>
          <p:cNvSpPr>
            <a:spLocks noGrp="1"/>
          </p:cNvSpPr>
          <p:nvPr>
            <p:ph type="subTitle" idx="1"/>
          </p:nvPr>
        </p:nvSpPr>
        <p:spPr>
          <a:xfrm>
            <a:off x="430176" y="3024770"/>
            <a:ext cx="8229600" cy="2647368"/>
          </a:xfrm>
        </p:spPr>
        <p:txBody>
          <a:bodyPr anchor="t"/>
          <a:lstStyle>
            <a:lvl1pPr marL="214313" marR="0" indent="-214313" algn="l" defTabSz="342900" rtl="0" eaLnBrk="0" fontAlgn="base" latinLnBrk="0" hangingPunct="0">
              <a:lnSpc>
                <a:spcPct val="140000"/>
              </a:lnSpc>
              <a:spcBef>
                <a:spcPct val="20000"/>
              </a:spcBef>
              <a:spcAft>
                <a:spcPct val="0"/>
              </a:spcAft>
              <a:buClrTx/>
              <a:buSzTx/>
              <a:buFont typeface="Arial"/>
              <a:buChar char="•"/>
              <a:tabLst/>
              <a:defRPr sz="1350" i="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5"/>
          <p:cNvSpPr>
            <a:spLocks noGrp="1"/>
          </p:cNvSpPr>
          <p:nvPr>
            <p:ph type="sldNum" sz="quarter" idx="12"/>
          </p:nvPr>
        </p:nvSpPr>
        <p:spPr>
          <a:xfrm>
            <a:off x="6553200" y="6356352"/>
            <a:ext cx="2133600" cy="365125"/>
          </a:xfrm>
        </p:spPr>
        <p:txBody>
          <a:bodyPr anchor="b"/>
          <a:lstStyle>
            <a:lvl1pPr>
              <a:defRPr sz="825" b="1" i="0">
                <a:solidFill>
                  <a:srgbClr val="FFFFFF"/>
                </a:solidFill>
                <a:latin typeface="Arial"/>
                <a:cs typeface="Arial"/>
              </a:defRPr>
            </a:lvl1pPr>
          </a:lstStyle>
          <a:p>
            <a:fld id="{356EEC4A-478E-4FDD-A71E-5CB607D26B8E}" type="slidenum">
              <a:rPr lang="en-US" smtClean="0"/>
              <a:t>‹#›</a:t>
            </a:fld>
            <a:endParaRPr lang="en-US"/>
          </a:p>
        </p:txBody>
      </p:sp>
    </p:spTree>
    <p:extLst>
      <p:ext uri="{BB962C8B-B14F-4D97-AF65-F5344CB8AC3E}">
        <p14:creationId xmlns:p14="http://schemas.microsoft.com/office/powerpoint/2010/main" val="274865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hort Head / Heavy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7"/>
            <a:ext cx="8229600" cy="781411"/>
          </a:xfrm>
        </p:spPr>
        <p:txBody>
          <a:bodyPr anchor="t"/>
          <a:lstStyle>
            <a:lvl1pPr>
              <a:defRPr sz="2250">
                <a:solidFill>
                  <a:srgbClr val="355474"/>
                </a:solidFill>
              </a:defRPr>
            </a:lvl1pPr>
          </a:lstStyle>
          <a:p>
            <a:r>
              <a:rPr lang="en-US"/>
              <a:t>Click to edit Master title style</a:t>
            </a:r>
            <a:endParaRPr lang="en-US" dirty="0"/>
          </a:p>
        </p:txBody>
      </p:sp>
      <p:sp>
        <p:nvSpPr>
          <p:cNvPr id="3" name="Subtitle 2"/>
          <p:cNvSpPr>
            <a:spLocks noGrp="1"/>
          </p:cNvSpPr>
          <p:nvPr>
            <p:ph type="subTitle" idx="1"/>
          </p:nvPr>
        </p:nvSpPr>
        <p:spPr>
          <a:xfrm>
            <a:off x="430176" y="2080536"/>
            <a:ext cx="8229600" cy="3591602"/>
          </a:xfrm>
        </p:spPr>
        <p:txBody>
          <a:bodyPr numCol="2" spcCol="365760" anchor="t"/>
          <a:lstStyle>
            <a:lvl1pPr marL="214313" marR="0" indent="-214313" algn="l" defTabSz="342900" rtl="0" eaLnBrk="0" fontAlgn="base" latinLnBrk="0" hangingPunct="0">
              <a:lnSpc>
                <a:spcPct val="140000"/>
              </a:lnSpc>
              <a:spcBef>
                <a:spcPct val="20000"/>
              </a:spcBef>
              <a:spcAft>
                <a:spcPct val="0"/>
              </a:spcAft>
              <a:buClrTx/>
              <a:buSzTx/>
              <a:buFont typeface="Arial"/>
              <a:buChar char="•"/>
              <a:tabLst/>
              <a:defRPr sz="1350" i="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Slide Number Placeholder 5"/>
          <p:cNvSpPr>
            <a:spLocks noGrp="1"/>
          </p:cNvSpPr>
          <p:nvPr>
            <p:ph type="sldNum" sz="quarter" idx="12"/>
          </p:nvPr>
        </p:nvSpPr>
        <p:spPr>
          <a:xfrm>
            <a:off x="6553200" y="6356352"/>
            <a:ext cx="2133600" cy="365125"/>
          </a:xfrm>
        </p:spPr>
        <p:txBody>
          <a:bodyPr anchor="b"/>
          <a:lstStyle>
            <a:lvl1pPr>
              <a:defRPr sz="825" b="1" i="0">
                <a:solidFill>
                  <a:srgbClr val="FFFFFF"/>
                </a:solidFill>
                <a:latin typeface="Arial"/>
                <a:cs typeface="Arial"/>
              </a:defRPr>
            </a:lvl1pPr>
          </a:lstStyle>
          <a:p>
            <a:fld id="{356EEC4A-478E-4FDD-A71E-5CB607D26B8E}" type="slidenum">
              <a:rPr lang="en-US" smtClean="0"/>
              <a:t>‹#›</a:t>
            </a:fld>
            <a:endParaRPr lang="en-US"/>
          </a:p>
        </p:txBody>
      </p:sp>
    </p:spTree>
    <p:extLst>
      <p:ext uri="{BB962C8B-B14F-4D97-AF65-F5344CB8AC3E}">
        <p14:creationId xmlns:p14="http://schemas.microsoft.com/office/powerpoint/2010/main" val="2843454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ata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1577"/>
            <a:ext cx="8229600" cy="727371"/>
          </a:xfrm>
        </p:spPr>
        <p:txBody>
          <a:bodyPr anchor="t"/>
          <a:lstStyle>
            <a:lvl1pPr>
              <a:defRPr sz="2250">
                <a:solidFill>
                  <a:srgbClr val="355474"/>
                </a:solidFill>
              </a:defRPr>
            </a:lvl1pPr>
          </a:lstStyle>
          <a:p>
            <a:r>
              <a:rPr lang="en-US" dirty="0"/>
              <a:t>Data &amp; Text</a:t>
            </a:r>
          </a:p>
        </p:txBody>
      </p:sp>
      <p:sp>
        <p:nvSpPr>
          <p:cNvPr id="8" name="Content Placeholder 2"/>
          <p:cNvSpPr>
            <a:spLocks noGrp="1"/>
          </p:cNvSpPr>
          <p:nvPr>
            <p:ph idx="13"/>
          </p:nvPr>
        </p:nvSpPr>
        <p:spPr>
          <a:xfrm>
            <a:off x="430176" y="2185500"/>
            <a:ext cx="8229600" cy="3486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6553200" y="6356352"/>
            <a:ext cx="2133600" cy="365125"/>
          </a:xfrm>
        </p:spPr>
        <p:txBody>
          <a:bodyPr anchor="b"/>
          <a:lstStyle>
            <a:lvl1pPr>
              <a:defRPr sz="825" b="1" i="0">
                <a:solidFill>
                  <a:srgbClr val="FFFFFF"/>
                </a:solidFill>
                <a:latin typeface="Arial"/>
                <a:cs typeface="Arial"/>
              </a:defRPr>
            </a:lvl1pPr>
          </a:lstStyle>
          <a:p>
            <a:fld id="{356EEC4A-478E-4FDD-A71E-5CB607D26B8E}" type="slidenum">
              <a:rPr lang="en-US" smtClean="0"/>
              <a:t>‹#›</a:t>
            </a:fld>
            <a:endParaRPr lang="en-US"/>
          </a:p>
        </p:txBody>
      </p:sp>
    </p:spTree>
    <p:extLst>
      <p:ext uri="{BB962C8B-B14F-4D97-AF65-F5344CB8AC3E}">
        <p14:creationId xmlns:p14="http://schemas.microsoft.com/office/powerpoint/2010/main" val="706458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 Blue">
    <p:spTree>
      <p:nvGrpSpPr>
        <p:cNvPr id="1" name=""/>
        <p:cNvGrpSpPr/>
        <p:nvPr/>
      </p:nvGrpSpPr>
      <p:grpSpPr>
        <a:xfrm>
          <a:off x="0" y="0"/>
          <a:ext cx="0" cy="0"/>
          <a:chOff x="0" y="0"/>
          <a:chExt cx="0" cy="0"/>
        </a:xfrm>
      </p:grpSpPr>
      <p:sp>
        <p:nvSpPr>
          <p:cNvPr id="10" name="Rectangle 9"/>
          <p:cNvSpPr>
            <a:spLocks noChangeAspect="1"/>
          </p:cNvSpPr>
          <p:nvPr/>
        </p:nvSpPr>
        <p:spPr>
          <a:xfrm>
            <a:off x="1" y="-40530"/>
            <a:ext cx="9159212" cy="6322667"/>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284160"/>
              </a:solidFill>
            </a:endParaRPr>
          </a:p>
        </p:txBody>
      </p:sp>
      <p:grpSp>
        <p:nvGrpSpPr>
          <p:cNvPr id="3" name="Group 2"/>
          <p:cNvGrpSpPr/>
          <p:nvPr/>
        </p:nvGrpSpPr>
        <p:grpSpPr>
          <a:xfrm>
            <a:off x="-2032" y="5980953"/>
            <a:ext cx="9171433" cy="914400"/>
            <a:chOff x="-2033" y="5980953"/>
            <a:chExt cx="9171433" cy="914400"/>
          </a:xfrm>
        </p:grpSpPr>
        <p:sp>
          <p:nvSpPr>
            <p:cNvPr id="11" name="Rectangle 10"/>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30176" y="1106196"/>
            <a:ext cx="8229600" cy="4565942"/>
          </a:xfrm>
        </p:spPr>
        <p:txBody>
          <a:bodyPr anchor="t"/>
          <a:lstStyle>
            <a:lvl1pPr>
              <a:lnSpc>
                <a:spcPct val="110000"/>
              </a:lnSpc>
              <a:defRPr sz="3750" b="0" i="0" spc="0">
                <a:solidFill>
                  <a:schemeClr val="bg1"/>
                </a:solidFill>
                <a:latin typeface="Arial"/>
                <a:cs typeface="Arial"/>
              </a:defRPr>
            </a:lvl1pPr>
          </a:lstStyle>
          <a:p>
            <a:r>
              <a:rPr lang="en-US" dirty="0"/>
              <a:t>Click to edit Master </a:t>
            </a:r>
            <a:br>
              <a:rPr lang="en-US" dirty="0"/>
            </a:br>
            <a:r>
              <a:rPr lang="en-US" dirty="0"/>
              <a:t>title style</a:t>
            </a:r>
          </a:p>
        </p:txBody>
      </p:sp>
      <p:pic>
        <p:nvPicPr>
          <p:cNvPr id="16" name="Picture 15"/>
          <p:cNvPicPr>
            <a:picLocks noChangeAspect="1"/>
          </p:cNvPicPr>
          <p:nvPr/>
        </p:nvPicPr>
        <p:blipFill>
          <a:blip r:embed="rId3"/>
          <a:stretch>
            <a:fillRect/>
          </a:stretch>
        </p:blipFill>
        <p:spPr>
          <a:xfrm flipH="1">
            <a:off x="6650439" y="242110"/>
            <a:ext cx="3964626" cy="5486400"/>
          </a:xfrm>
          <a:prstGeom prst="rect">
            <a:avLst/>
          </a:prstGeom>
        </p:spPr>
      </p:pic>
      <p:sp>
        <p:nvSpPr>
          <p:cNvPr id="12" name="Slide Number Placeholder 5"/>
          <p:cNvSpPr>
            <a:spLocks noGrp="1"/>
          </p:cNvSpPr>
          <p:nvPr>
            <p:ph type="sldNum" sz="quarter" idx="12"/>
          </p:nvPr>
        </p:nvSpPr>
        <p:spPr>
          <a:xfrm>
            <a:off x="6553200" y="6356352"/>
            <a:ext cx="2133600" cy="365125"/>
          </a:xfrm>
        </p:spPr>
        <p:txBody>
          <a:bodyPr anchor="b"/>
          <a:lstStyle>
            <a:lvl1pPr>
              <a:defRPr sz="825" b="1" i="0">
                <a:solidFill>
                  <a:srgbClr val="355474"/>
                </a:solidFill>
                <a:latin typeface="Arial"/>
                <a:cs typeface="Arial"/>
              </a:defRPr>
            </a:lvl1pPr>
          </a:lstStyle>
          <a:p>
            <a:fld id="{356EEC4A-478E-4FDD-A71E-5CB607D26B8E}" type="slidenum">
              <a:rPr lang="en-US" smtClean="0"/>
              <a:t>‹#›</a:t>
            </a:fld>
            <a:endParaRPr lang="en-US"/>
          </a:p>
        </p:txBody>
      </p:sp>
    </p:spTree>
    <p:extLst>
      <p:ext uri="{BB962C8B-B14F-4D97-AF65-F5344CB8AC3E}">
        <p14:creationId xmlns:p14="http://schemas.microsoft.com/office/powerpoint/2010/main" val="2025234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 Grey">
    <p:spTree>
      <p:nvGrpSpPr>
        <p:cNvPr id="1" name=""/>
        <p:cNvGrpSpPr/>
        <p:nvPr/>
      </p:nvGrpSpPr>
      <p:grpSpPr>
        <a:xfrm>
          <a:off x="0" y="0"/>
          <a:ext cx="0" cy="0"/>
          <a:chOff x="0" y="0"/>
          <a:chExt cx="0" cy="0"/>
        </a:xfrm>
      </p:grpSpPr>
      <p:sp>
        <p:nvSpPr>
          <p:cNvPr id="10" name="Rectangle 9"/>
          <p:cNvSpPr/>
          <p:nvPr/>
        </p:nvSpPr>
        <p:spPr>
          <a:xfrm>
            <a:off x="1" y="1"/>
            <a:ext cx="9171433" cy="6376706"/>
          </a:xfrm>
          <a:prstGeom prst="rect">
            <a:avLst/>
          </a:prstGeom>
          <a:solidFill>
            <a:srgbClr val="959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284160"/>
              </a:solidFill>
            </a:endParaRPr>
          </a:p>
        </p:txBody>
      </p:sp>
      <p:grpSp>
        <p:nvGrpSpPr>
          <p:cNvPr id="7" name="Group 6"/>
          <p:cNvGrpSpPr/>
          <p:nvPr/>
        </p:nvGrpSpPr>
        <p:grpSpPr>
          <a:xfrm>
            <a:off x="-2032" y="5980953"/>
            <a:ext cx="9171433" cy="914400"/>
            <a:chOff x="-2033" y="5980953"/>
            <a:chExt cx="9171433" cy="914400"/>
          </a:xfrm>
        </p:grpSpPr>
        <p:sp>
          <p:nvSpPr>
            <p:cNvPr id="8" name="Rectangle 7"/>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1863365" cy="625510"/>
            </a:xfrm>
            <a:prstGeom prst="rect">
              <a:avLst/>
            </a:prstGeom>
          </p:spPr>
        </p:pic>
      </p:grpSp>
      <p:sp>
        <p:nvSpPr>
          <p:cNvPr id="2" name="Title 1"/>
          <p:cNvSpPr>
            <a:spLocks noGrp="1"/>
          </p:cNvSpPr>
          <p:nvPr>
            <p:ph type="ctrTitle" hasCustomPrompt="1"/>
          </p:nvPr>
        </p:nvSpPr>
        <p:spPr>
          <a:xfrm>
            <a:off x="457200" y="1106196"/>
            <a:ext cx="8229600" cy="4565942"/>
          </a:xfrm>
        </p:spPr>
        <p:txBody>
          <a:bodyPr anchor="t"/>
          <a:lstStyle>
            <a:lvl1pPr>
              <a:lnSpc>
                <a:spcPct val="110000"/>
              </a:lnSpc>
              <a:defRPr sz="3750" b="0" i="0" spc="0">
                <a:solidFill>
                  <a:schemeClr val="bg1"/>
                </a:solidFill>
                <a:latin typeface="Arial"/>
                <a:cs typeface="Arial"/>
              </a:defRPr>
            </a:lvl1pPr>
          </a:lstStyle>
          <a:p>
            <a:r>
              <a:rPr lang="en-US" dirty="0"/>
              <a:t>Click to edit Master </a:t>
            </a:r>
            <a:br>
              <a:rPr lang="en-US" dirty="0"/>
            </a:br>
            <a:r>
              <a:rPr lang="en-US" dirty="0"/>
              <a:t>title style</a:t>
            </a:r>
          </a:p>
        </p:txBody>
      </p:sp>
      <p:pic>
        <p:nvPicPr>
          <p:cNvPr id="12" name="Picture 11" descr="CHJ_Logo_Bug_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618277" y="227530"/>
            <a:ext cx="4004671" cy="5486400"/>
          </a:xfrm>
          <a:prstGeom prst="rect">
            <a:avLst/>
          </a:prstGeom>
        </p:spPr>
      </p:pic>
    </p:spTree>
    <p:extLst>
      <p:ext uri="{BB962C8B-B14F-4D97-AF65-F5344CB8AC3E}">
        <p14:creationId xmlns:p14="http://schemas.microsoft.com/office/powerpoint/2010/main" val="1748290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C8F14CF6-34BA-404D-9302-EBCED6C56AC5}" type="datetimeFigureOut">
              <a:rPr lang="en-US" smtClean="0"/>
              <a:t>4/17/2017</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6EEC4A-478E-4FDD-A71E-5CB607D26B8E}"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60551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C8F14CF6-34BA-404D-9302-EBCED6C56AC5}" type="datetimeFigureOut">
              <a:rPr lang="en-US" smtClean="0"/>
              <a:t>4/17/2017</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6EEC4A-478E-4FDD-A71E-5CB607D26B8E}" type="slidenum">
              <a:rPr lang="en-US" smtClean="0"/>
              <a:t>‹#›</a:t>
            </a:fld>
            <a:endParaRPr lang="en-US"/>
          </a:p>
        </p:txBody>
      </p:sp>
    </p:spTree>
    <p:extLst>
      <p:ext uri="{BB962C8B-B14F-4D97-AF65-F5344CB8AC3E}">
        <p14:creationId xmlns:p14="http://schemas.microsoft.com/office/powerpoint/2010/main" val="2076845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C8F14CF6-34BA-404D-9302-EBCED6C56AC5}" type="datetimeFigureOut">
              <a:rPr lang="en-US" smtClean="0"/>
              <a:t>4/17/2017</a:t>
            </a:fld>
            <a:endParaRPr lang="en-US"/>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56EEC4A-478E-4FDD-A71E-5CB607D26B8E}" type="slidenum">
              <a:rPr lang="en-US" smtClean="0"/>
              <a:t>‹#›</a:t>
            </a:fld>
            <a:endParaRPr lang="en-US"/>
          </a:p>
        </p:txBody>
      </p:sp>
    </p:spTree>
    <p:extLst>
      <p:ext uri="{BB962C8B-B14F-4D97-AF65-F5344CB8AC3E}">
        <p14:creationId xmlns:p14="http://schemas.microsoft.com/office/powerpoint/2010/main" val="4099639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C8F14CF6-34BA-404D-9302-EBCED6C56AC5}" type="datetimeFigureOut">
              <a:rPr lang="en-US" smtClean="0"/>
              <a:t>4/17/2017</a:t>
            </a:fld>
            <a:endParaRPr lang="en-US"/>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56EEC4A-478E-4FDD-A71E-5CB607D26B8E}" type="slidenum">
              <a:rPr lang="en-US" smtClean="0"/>
              <a:t>‹#›</a:t>
            </a:fld>
            <a:endParaRPr lang="en-US"/>
          </a:p>
        </p:txBody>
      </p:sp>
    </p:spTree>
    <p:extLst>
      <p:ext uri="{BB962C8B-B14F-4D97-AF65-F5344CB8AC3E}">
        <p14:creationId xmlns:p14="http://schemas.microsoft.com/office/powerpoint/2010/main" val="3173393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C8F14CF6-34BA-404D-9302-EBCED6C56AC5}" type="datetimeFigureOut">
              <a:rPr lang="en-US" smtClean="0"/>
              <a:t>4/17/2017</a:t>
            </a:fld>
            <a:endParaRPr lang="en-US"/>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56EEC4A-478E-4FDD-A71E-5CB607D26B8E}" type="slidenum">
              <a:rPr lang="en-US" smtClean="0"/>
              <a:t>‹#›</a:t>
            </a:fld>
            <a:endParaRPr lang="en-US"/>
          </a:p>
        </p:txBody>
      </p:sp>
    </p:spTree>
    <p:extLst>
      <p:ext uri="{BB962C8B-B14F-4D97-AF65-F5344CB8AC3E}">
        <p14:creationId xmlns:p14="http://schemas.microsoft.com/office/powerpoint/2010/main" val="4213530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C8F14CF6-34BA-404D-9302-EBCED6C56AC5}" type="datetimeFigureOut">
              <a:rPr lang="en-US" smtClean="0"/>
              <a:t>4/17/2017</a:t>
            </a:fld>
            <a:endParaRPr lang="en-US"/>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56EEC4A-478E-4FDD-A71E-5CB607D26B8E}" type="slidenum">
              <a:rPr lang="en-US" smtClean="0"/>
              <a:t>‹#›</a:t>
            </a:fld>
            <a:endParaRPr lang="en-US"/>
          </a:p>
        </p:txBody>
      </p:sp>
    </p:spTree>
    <p:extLst>
      <p:ext uri="{BB962C8B-B14F-4D97-AF65-F5344CB8AC3E}">
        <p14:creationId xmlns:p14="http://schemas.microsoft.com/office/powerpoint/2010/main" val="3003585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595033" y="5449110"/>
            <a:ext cx="2057400" cy="365125"/>
          </a:xfrm>
          <a:prstGeom prst="rect">
            <a:avLst/>
          </a:prstGeom>
        </p:spPr>
        <p:txBody>
          <a:bodyPr/>
          <a:lstStyle/>
          <a:p>
            <a:fld id="{C8F14CF6-34BA-404D-9302-EBCED6C56AC5}" type="datetimeFigureOut">
              <a:rPr lang="en-US" smtClean="0"/>
              <a:t>4/17/2017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6EEC4A-478E-4FDD-A71E-5CB607D26B8E}" type="slidenum">
              <a:rPr lang="en-US" smtClean="0"/>
              <a:t>‹#›</a:t>
            </a:fld>
            <a:endParaRPr lang="en-US"/>
          </a:p>
        </p:txBody>
      </p:sp>
    </p:spTree>
    <p:extLst>
      <p:ext uri="{BB962C8B-B14F-4D97-AF65-F5344CB8AC3E}">
        <p14:creationId xmlns:p14="http://schemas.microsoft.com/office/powerpoint/2010/main" val="1342623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032" y="5980953"/>
            <a:ext cx="9171433" cy="914400"/>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26" name="Title Placeholder 1"/>
          <p:cNvSpPr>
            <a:spLocks noGrp="1"/>
          </p:cNvSpPr>
          <p:nvPr>
            <p:ph type="title"/>
          </p:nvPr>
        </p:nvSpPr>
        <p:spPr bwMode="auto">
          <a:xfrm>
            <a:off x="430176" y="1155442"/>
            <a:ext cx="8229600" cy="692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30176" y="2171992"/>
            <a:ext cx="8229600" cy="293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6586620" y="6370671"/>
            <a:ext cx="2133600" cy="365125"/>
          </a:xfrm>
          <a:prstGeom prst="rect">
            <a:avLst/>
          </a:prstGeom>
        </p:spPr>
        <p:txBody>
          <a:bodyPr vert="horz" lIns="91440" tIns="45720" rIns="91440" bIns="45720" rtlCol="0" anchor="b"/>
          <a:lstStyle>
            <a:lvl1pPr algn="r" fontAlgn="auto">
              <a:spcBef>
                <a:spcPts val="0"/>
              </a:spcBef>
              <a:spcAft>
                <a:spcPts val="0"/>
              </a:spcAft>
              <a:defRPr sz="750">
                <a:solidFill>
                  <a:srgbClr val="FFFFFF"/>
                </a:solidFill>
                <a:latin typeface="+mn-lt"/>
              </a:defRPr>
            </a:lvl1pPr>
          </a:lstStyle>
          <a:p>
            <a:fld id="{356EEC4A-478E-4FDD-A71E-5CB607D26B8E}" type="slidenum">
              <a:rPr lang="en-US" smtClean="0"/>
              <a:t>‹#›</a:t>
            </a:fld>
            <a:endParaRPr lang="en-US"/>
          </a:p>
        </p:txBody>
      </p:sp>
      <p:pic>
        <p:nvPicPr>
          <p:cNvPr id="7" name="Picture 6" descr="CHJ_Logo_w.eps"/>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3401" y="6120524"/>
            <a:ext cx="2014818" cy="635258"/>
          </a:xfrm>
          <a:prstGeom prst="rect">
            <a:avLst/>
          </a:prstGeom>
        </p:spPr>
      </p:pic>
    </p:spTree>
    <p:extLst>
      <p:ext uri="{BB962C8B-B14F-4D97-AF65-F5344CB8AC3E}">
        <p14:creationId xmlns:p14="http://schemas.microsoft.com/office/powerpoint/2010/main" val="227006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342900" rtl="0" eaLnBrk="1" fontAlgn="base" hangingPunct="1">
        <a:spcBef>
          <a:spcPct val="0"/>
        </a:spcBef>
        <a:spcAft>
          <a:spcPct val="0"/>
        </a:spcAft>
        <a:defRPr sz="2250" b="1" i="0" kern="1200">
          <a:solidFill>
            <a:srgbClr val="355474"/>
          </a:solidFill>
          <a:latin typeface="Arial"/>
          <a:ea typeface="Lato Black" pitchFamily="34" charset="0"/>
          <a:cs typeface="Arial"/>
        </a:defRPr>
      </a:lvl1pPr>
      <a:lvl2pPr algn="l" defTabSz="342900" rtl="0" eaLnBrk="1" fontAlgn="base" hangingPunct="1">
        <a:spcBef>
          <a:spcPct val="0"/>
        </a:spcBef>
        <a:spcAft>
          <a:spcPct val="0"/>
        </a:spcAft>
        <a:defRPr sz="2400">
          <a:solidFill>
            <a:srgbClr val="376092"/>
          </a:solidFill>
          <a:latin typeface="Lato Black" pitchFamily="34" charset="0"/>
          <a:ea typeface="Lato Black" pitchFamily="34" charset="0"/>
          <a:cs typeface="Lato Black" pitchFamily="34" charset="0"/>
        </a:defRPr>
      </a:lvl2pPr>
      <a:lvl3pPr algn="l" defTabSz="342900" rtl="0" eaLnBrk="1" fontAlgn="base" hangingPunct="1">
        <a:spcBef>
          <a:spcPct val="0"/>
        </a:spcBef>
        <a:spcAft>
          <a:spcPct val="0"/>
        </a:spcAft>
        <a:defRPr sz="2400">
          <a:solidFill>
            <a:srgbClr val="376092"/>
          </a:solidFill>
          <a:latin typeface="Lato Black" pitchFamily="34" charset="0"/>
          <a:ea typeface="Lato Black" pitchFamily="34" charset="0"/>
          <a:cs typeface="Lato Black" pitchFamily="34" charset="0"/>
        </a:defRPr>
      </a:lvl3pPr>
      <a:lvl4pPr algn="l" defTabSz="342900" rtl="0" eaLnBrk="1" fontAlgn="base" hangingPunct="1">
        <a:spcBef>
          <a:spcPct val="0"/>
        </a:spcBef>
        <a:spcAft>
          <a:spcPct val="0"/>
        </a:spcAft>
        <a:defRPr sz="2400">
          <a:solidFill>
            <a:srgbClr val="376092"/>
          </a:solidFill>
          <a:latin typeface="Lato Black" pitchFamily="34" charset="0"/>
          <a:ea typeface="Lato Black" pitchFamily="34" charset="0"/>
          <a:cs typeface="Lato Black" pitchFamily="34" charset="0"/>
        </a:defRPr>
      </a:lvl4pPr>
      <a:lvl5pPr algn="l" defTabSz="342900" rtl="0" eaLnBrk="1" fontAlgn="base" hangingPunct="1">
        <a:spcBef>
          <a:spcPct val="0"/>
        </a:spcBef>
        <a:spcAft>
          <a:spcPct val="0"/>
        </a:spcAft>
        <a:defRPr sz="2400">
          <a:solidFill>
            <a:srgbClr val="376092"/>
          </a:solidFill>
          <a:latin typeface="Lato Black" pitchFamily="34" charset="0"/>
          <a:ea typeface="Lato Black" pitchFamily="34" charset="0"/>
          <a:cs typeface="Lato Black" pitchFamily="34" charset="0"/>
        </a:defRPr>
      </a:lvl5pPr>
      <a:lvl6pPr marL="342900" algn="l" defTabSz="342900" rtl="0" eaLnBrk="1" fontAlgn="base" hangingPunct="1">
        <a:spcBef>
          <a:spcPct val="0"/>
        </a:spcBef>
        <a:spcAft>
          <a:spcPct val="0"/>
        </a:spcAft>
        <a:defRPr sz="2400">
          <a:solidFill>
            <a:srgbClr val="376092"/>
          </a:solidFill>
          <a:latin typeface="Lato Black" pitchFamily="34" charset="0"/>
          <a:ea typeface="Lato Black" pitchFamily="34" charset="0"/>
          <a:cs typeface="Lato Black" pitchFamily="34" charset="0"/>
        </a:defRPr>
      </a:lvl6pPr>
      <a:lvl7pPr marL="685800" algn="l" defTabSz="342900" rtl="0" eaLnBrk="1" fontAlgn="base" hangingPunct="1">
        <a:spcBef>
          <a:spcPct val="0"/>
        </a:spcBef>
        <a:spcAft>
          <a:spcPct val="0"/>
        </a:spcAft>
        <a:defRPr sz="2400">
          <a:solidFill>
            <a:srgbClr val="376092"/>
          </a:solidFill>
          <a:latin typeface="Lato Black" pitchFamily="34" charset="0"/>
          <a:ea typeface="Lato Black" pitchFamily="34" charset="0"/>
          <a:cs typeface="Lato Black" pitchFamily="34" charset="0"/>
        </a:defRPr>
      </a:lvl7pPr>
      <a:lvl8pPr marL="1028700" algn="l" defTabSz="342900" rtl="0" eaLnBrk="1" fontAlgn="base" hangingPunct="1">
        <a:spcBef>
          <a:spcPct val="0"/>
        </a:spcBef>
        <a:spcAft>
          <a:spcPct val="0"/>
        </a:spcAft>
        <a:defRPr sz="2400">
          <a:solidFill>
            <a:srgbClr val="376092"/>
          </a:solidFill>
          <a:latin typeface="Lato Black" pitchFamily="34" charset="0"/>
          <a:ea typeface="Lato Black" pitchFamily="34" charset="0"/>
          <a:cs typeface="Lato Black" pitchFamily="34" charset="0"/>
        </a:defRPr>
      </a:lvl8pPr>
      <a:lvl9pPr marL="1371600" algn="l" defTabSz="342900" rtl="0" eaLnBrk="1" fontAlgn="base" hangingPunct="1">
        <a:spcBef>
          <a:spcPct val="0"/>
        </a:spcBef>
        <a:spcAft>
          <a:spcPct val="0"/>
        </a:spcAft>
        <a:defRPr sz="2400">
          <a:solidFill>
            <a:srgbClr val="376092"/>
          </a:solidFill>
          <a:latin typeface="Lato Black" pitchFamily="34" charset="0"/>
          <a:ea typeface="Lato Black" pitchFamily="34" charset="0"/>
          <a:cs typeface="Lato Black" pitchFamily="34" charset="0"/>
        </a:defRPr>
      </a:lvl9pPr>
    </p:titleStyle>
    <p:bodyStyle>
      <a:lvl1pPr marL="257175" indent="-257175" algn="l" defTabSz="342900" rtl="0" eaLnBrk="1" fontAlgn="base" hangingPunct="1">
        <a:spcBef>
          <a:spcPct val="20000"/>
        </a:spcBef>
        <a:spcAft>
          <a:spcPct val="0"/>
        </a:spcAft>
        <a:buFont typeface="Arial" charset="0"/>
        <a:buChar char="•"/>
        <a:defRPr sz="1350" b="0" i="0" kern="1200">
          <a:solidFill>
            <a:schemeClr val="tx1">
              <a:lumMod val="50000"/>
              <a:lumOff val="50000"/>
            </a:schemeClr>
          </a:solidFill>
          <a:latin typeface="Arial"/>
          <a:ea typeface="Lato Bold" pitchFamily="34" charset="0"/>
          <a:cs typeface="Arial"/>
        </a:defRPr>
      </a:lvl1pPr>
      <a:lvl2pPr marL="557213" indent="-214313" algn="l" defTabSz="342900" rtl="0" eaLnBrk="1" fontAlgn="base" hangingPunct="1">
        <a:spcBef>
          <a:spcPct val="20000"/>
        </a:spcBef>
        <a:spcAft>
          <a:spcPct val="0"/>
        </a:spcAft>
        <a:buFont typeface="Arial" charset="0"/>
        <a:buChar char="–"/>
        <a:defRPr sz="1350" b="0" i="0" kern="1200">
          <a:solidFill>
            <a:schemeClr val="tx1">
              <a:lumMod val="50000"/>
              <a:lumOff val="50000"/>
            </a:schemeClr>
          </a:solidFill>
          <a:latin typeface="Arial"/>
          <a:ea typeface="Lato Regular" pitchFamily="34" charset="0"/>
          <a:cs typeface="Arial"/>
        </a:defRPr>
      </a:lvl2pPr>
      <a:lvl3pPr marL="857250" indent="-171450" algn="l" defTabSz="342900" rtl="0" eaLnBrk="1" fontAlgn="base" hangingPunct="1">
        <a:spcBef>
          <a:spcPct val="20000"/>
        </a:spcBef>
        <a:spcAft>
          <a:spcPct val="0"/>
        </a:spcAft>
        <a:buFont typeface="Arial" charset="0"/>
        <a:buChar char="•"/>
        <a:defRPr sz="1350" b="0" i="0" kern="1200">
          <a:solidFill>
            <a:schemeClr val="tx1">
              <a:lumMod val="50000"/>
              <a:lumOff val="50000"/>
            </a:schemeClr>
          </a:solidFill>
          <a:latin typeface="Arial"/>
          <a:ea typeface="Lato Regular" pitchFamily="34" charset="0"/>
          <a:cs typeface="Arial"/>
        </a:defRPr>
      </a:lvl3pPr>
      <a:lvl4pPr marL="1200150" indent="-171450" algn="l" defTabSz="342900" rtl="0" eaLnBrk="1" fontAlgn="base" hangingPunct="1">
        <a:spcBef>
          <a:spcPct val="20000"/>
        </a:spcBef>
        <a:spcAft>
          <a:spcPct val="0"/>
        </a:spcAft>
        <a:buFont typeface="Arial" charset="0"/>
        <a:buChar char="–"/>
        <a:defRPr sz="1350" b="0" i="0" kern="1200">
          <a:solidFill>
            <a:schemeClr val="tx1">
              <a:lumMod val="50000"/>
              <a:lumOff val="50000"/>
            </a:schemeClr>
          </a:solidFill>
          <a:latin typeface="Arial"/>
          <a:ea typeface="Lato Regular" pitchFamily="34" charset="0"/>
          <a:cs typeface="Arial"/>
        </a:defRPr>
      </a:lvl4pPr>
      <a:lvl5pPr marL="1543050" indent="-171450" algn="l" defTabSz="342900" rtl="0" eaLnBrk="1" fontAlgn="base" hangingPunct="1">
        <a:spcBef>
          <a:spcPct val="20000"/>
        </a:spcBef>
        <a:spcAft>
          <a:spcPct val="0"/>
        </a:spcAft>
        <a:buFont typeface="Arial" charset="0"/>
        <a:buChar char="»"/>
        <a:defRPr sz="1350" b="0" i="0" kern="1200">
          <a:solidFill>
            <a:schemeClr val="tx1">
              <a:lumMod val="50000"/>
              <a:lumOff val="50000"/>
            </a:schemeClr>
          </a:solidFill>
          <a:latin typeface="Arial"/>
          <a:ea typeface="Lato Regular" pitchFamily="34" charset="0"/>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81200"/>
            <a:ext cx="8763000" cy="2438400"/>
          </a:xfrm>
        </p:spPr>
        <p:txBody>
          <a:bodyPr>
            <a:normAutofit/>
          </a:bodyPr>
          <a:lstStyle/>
          <a:p>
            <a:pPr>
              <a:spcBef>
                <a:spcPts val="0"/>
              </a:spcBef>
            </a:pPr>
            <a:r>
              <a:rPr lang="en-US" sz="3600" b="1" dirty="0">
                <a:latin typeface="Arial" pitchFamily="34" charset="0"/>
                <a:cs typeface="Arial" pitchFamily="34" charset="0"/>
              </a:rPr>
              <a:t>Treatment Modalities</a:t>
            </a:r>
            <a:br>
              <a:rPr lang="en-US" sz="3600" b="1" dirty="0">
                <a:latin typeface="Arial" pitchFamily="34" charset="0"/>
                <a:cs typeface="Arial" pitchFamily="34" charset="0"/>
              </a:rPr>
            </a:br>
            <a:br>
              <a:rPr lang="en-US" sz="2700" b="1" dirty="0">
                <a:latin typeface="Arial" pitchFamily="34" charset="0"/>
                <a:cs typeface="Arial" pitchFamily="34" charset="0"/>
              </a:rPr>
            </a:br>
            <a:r>
              <a:rPr lang="en-US" sz="3100" dirty="0">
                <a:latin typeface="Arial" panose="020B0604020202020204" pitchFamily="34" charset="0"/>
                <a:cs typeface="Arial" panose="020B0604020202020204" pitchFamily="34" charset="0"/>
              </a:rPr>
              <a:t>From research to practice, effective treatment models for RSAT programs</a:t>
            </a:r>
            <a:endParaRPr lang="en-US" sz="4000" dirty="0">
              <a:solidFill>
                <a:srgbClr val="006892"/>
              </a:solidFill>
              <a:latin typeface="Arial" panose="020B0604020202020204"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spTree>
    <p:extLst>
      <p:ext uri="{BB962C8B-B14F-4D97-AF65-F5344CB8AC3E}">
        <p14:creationId xmlns:p14="http://schemas.microsoft.com/office/powerpoint/2010/main" val="253891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181760"/>
            <a:ext cx="8229600" cy="606323"/>
          </a:xfrm>
        </p:spPr>
        <p:txBody>
          <a:bodyPr/>
          <a:lstStyle/>
          <a:p>
            <a:r>
              <a:rPr lang="en-US" dirty="0"/>
              <a:t>Motivational Interviewing (MI)</a:t>
            </a:r>
          </a:p>
        </p:txBody>
      </p:sp>
      <p:sp>
        <p:nvSpPr>
          <p:cNvPr id="3" name="Subtitle 2"/>
          <p:cNvSpPr>
            <a:spLocks noGrp="1"/>
          </p:cNvSpPr>
          <p:nvPr>
            <p:ph type="subTitle" idx="1"/>
          </p:nvPr>
        </p:nvSpPr>
        <p:spPr>
          <a:xfrm>
            <a:off x="430176" y="1665772"/>
            <a:ext cx="8229600" cy="3474458"/>
          </a:xfrm>
        </p:spPr>
        <p:txBody>
          <a:bodyPr/>
          <a:lstStyle/>
          <a:p>
            <a:pPr marL="0" indent="0">
              <a:buNone/>
            </a:pPr>
            <a:r>
              <a:rPr lang="en-US" sz="1500" dirty="0"/>
              <a:t>Motivational interviewing is a counseling style based on the following assumptions:</a:t>
            </a:r>
          </a:p>
          <a:p>
            <a:r>
              <a:rPr lang="en-US" sz="1500" dirty="0"/>
              <a:t>Ambivalence about substance use (and change) is normal and constitutes an important motivational obstacle in recovery.</a:t>
            </a:r>
          </a:p>
          <a:p>
            <a:r>
              <a:rPr lang="en-US" sz="1500" dirty="0"/>
              <a:t>Ambivalence can be resolved by working with your client's intrinsic motivations and values.</a:t>
            </a:r>
          </a:p>
          <a:p>
            <a:r>
              <a:rPr lang="en-US" sz="1500" dirty="0"/>
              <a:t>The alliance between you and your client is a collaborative partnership to which you each bring important expertise.</a:t>
            </a:r>
          </a:p>
          <a:p>
            <a:r>
              <a:rPr lang="en-US" sz="1500" dirty="0"/>
              <a:t>An empathic, supportive, yet directive, counseling style provides conditions under which change can occur. (Direct argument and aggressive confrontation may tend to increase client defensiveness and reduce the likelihood of behavioral change.)</a:t>
            </a:r>
          </a:p>
          <a:p>
            <a:endParaRPr lang="en-US" sz="1500" dirty="0"/>
          </a:p>
        </p:txBody>
      </p:sp>
    </p:spTree>
    <p:extLst>
      <p:ext uri="{BB962C8B-B14F-4D97-AF65-F5344CB8AC3E}">
        <p14:creationId xmlns:p14="http://schemas.microsoft.com/office/powerpoint/2010/main" val="257643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Cognitive Behavioral Therapy (CBT)</a:t>
            </a:r>
          </a:p>
        </p:txBody>
      </p:sp>
      <p:sp>
        <p:nvSpPr>
          <p:cNvPr id="5" name="Subtitle 4"/>
          <p:cNvSpPr>
            <a:spLocks noGrp="1"/>
          </p:cNvSpPr>
          <p:nvPr>
            <p:ph type="subTitle" idx="1"/>
          </p:nvPr>
        </p:nvSpPr>
        <p:spPr/>
        <p:txBody>
          <a:bodyPr/>
          <a:lstStyle/>
          <a:p>
            <a:r>
              <a:rPr lang="en-US" sz="1800" dirty="0"/>
              <a:t>Those who suffer from addiction are often driven by destructive thought patterns. </a:t>
            </a:r>
          </a:p>
          <a:p>
            <a:r>
              <a:rPr lang="en-US" sz="1800" dirty="0"/>
              <a:t>CBT encourages clients to question and examine recurring thoughts in order to phase out those that are negative and unhealthy.</a:t>
            </a:r>
          </a:p>
          <a:p>
            <a:r>
              <a:rPr lang="en-US" sz="1800" dirty="0"/>
              <a:t>Scientific studies have shown that CBT is an effective form of treatment for addiction, mental health conditions, and criminality. </a:t>
            </a:r>
            <a:r>
              <a:rPr lang="en-US" sz="1200" dirty="0"/>
              <a:t>(US National Library of Medicine)</a:t>
            </a:r>
          </a:p>
          <a:p>
            <a:endParaRPr lang="en-US" sz="1800" dirty="0"/>
          </a:p>
        </p:txBody>
      </p:sp>
    </p:spTree>
    <p:extLst>
      <p:ext uri="{BB962C8B-B14F-4D97-AF65-F5344CB8AC3E}">
        <p14:creationId xmlns:p14="http://schemas.microsoft.com/office/powerpoint/2010/main" val="1299903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Cognitive Behavioral Therapy (CBT) Principles</a:t>
            </a:r>
          </a:p>
        </p:txBody>
      </p:sp>
      <p:sp>
        <p:nvSpPr>
          <p:cNvPr id="5" name="Subtitle 4"/>
          <p:cNvSpPr>
            <a:spLocks noGrp="1"/>
          </p:cNvSpPr>
          <p:nvPr>
            <p:ph type="subTitle" idx="1"/>
          </p:nvPr>
        </p:nvSpPr>
        <p:spPr/>
        <p:txBody>
          <a:bodyPr/>
          <a:lstStyle/>
          <a:p>
            <a:r>
              <a:rPr lang="en-US" sz="1800" dirty="0"/>
              <a:t>Brief and Time Limited </a:t>
            </a:r>
          </a:p>
          <a:p>
            <a:r>
              <a:rPr lang="en-US" sz="1800" dirty="0"/>
              <a:t>Present Centered</a:t>
            </a:r>
          </a:p>
          <a:p>
            <a:r>
              <a:rPr lang="en-US" sz="1800" dirty="0"/>
              <a:t>Thought Focused</a:t>
            </a:r>
          </a:p>
          <a:p>
            <a:r>
              <a:rPr lang="en-US" sz="1800" dirty="0"/>
              <a:t>Practice and Homework</a:t>
            </a:r>
          </a:p>
          <a:p>
            <a:r>
              <a:rPr lang="en-US" sz="1800" dirty="0"/>
              <a:t> Sound Therapeutic Relationship </a:t>
            </a:r>
          </a:p>
          <a:p>
            <a:endParaRPr lang="en-US" sz="1800" dirty="0"/>
          </a:p>
          <a:p>
            <a:endParaRPr lang="en-US" sz="1800" dirty="0"/>
          </a:p>
        </p:txBody>
      </p:sp>
    </p:spTree>
    <p:extLst>
      <p:ext uri="{BB962C8B-B14F-4D97-AF65-F5344CB8AC3E}">
        <p14:creationId xmlns:p14="http://schemas.microsoft.com/office/powerpoint/2010/main" val="16223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Cognitive Behavioral Therapy (CBT) Critical Tasks</a:t>
            </a:r>
          </a:p>
        </p:txBody>
      </p:sp>
      <p:sp>
        <p:nvSpPr>
          <p:cNvPr id="5" name="Subtitle 4"/>
          <p:cNvSpPr>
            <a:spLocks noGrp="1"/>
          </p:cNvSpPr>
          <p:nvPr>
            <p:ph type="subTitle" idx="1"/>
          </p:nvPr>
        </p:nvSpPr>
        <p:spPr/>
        <p:txBody>
          <a:bodyPr/>
          <a:lstStyle/>
          <a:p>
            <a:r>
              <a:rPr lang="en-US" sz="1800" dirty="0"/>
              <a:t>Foster motivation for abstinence.</a:t>
            </a:r>
          </a:p>
          <a:p>
            <a:r>
              <a:rPr lang="en-US" sz="1800" dirty="0"/>
              <a:t>Teach coping skills.</a:t>
            </a:r>
          </a:p>
          <a:p>
            <a:r>
              <a:rPr lang="en-US" sz="1800" dirty="0"/>
              <a:t>Change </a:t>
            </a:r>
            <a:r>
              <a:rPr lang="en-US" sz="1800" dirty="0" err="1"/>
              <a:t>reinforcers</a:t>
            </a:r>
            <a:endParaRPr lang="en-US" sz="1800" dirty="0"/>
          </a:p>
          <a:p>
            <a:r>
              <a:rPr lang="en-US" sz="1800" dirty="0"/>
              <a:t>Foster management of painful feelings</a:t>
            </a:r>
          </a:p>
          <a:p>
            <a:r>
              <a:rPr lang="en-US" sz="1800" dirty="0"/>
              <a:t> Improve interpersonal relationships and social supports</a:t>
            </a:r>
          </a:p>
          <a:p>
            <a:endParaRPr lang="en-US" sz="1800" dirty="0"/>
          </a:p>
          <a:p>
            <a:endParaRPr lang="en-US" sz="1800" dirty="0"/>
          </a:p>
        </p:txBody>
      </p:sp>
    </p:spTree>
    <p:extLst>
      <p:ext uri="{BB962C8B-B14F-4D97-AF65-F5344CB8AC3E}">
        <p14:creationId xmlns:p14="http://schemas.microsoft.com/office/powerpoint/2010/main" val="4241162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Therapeutic Communities (TC)</a:t>
            </a:r>
          </a:p>
        </p:txBody>
      </p:sp>
      <p:sp>
        <p:nvSpPr>
          <p:cNvPr id="3" name="Subtitle 2"/>
          <p:cNvSpPr>
            <a:spLocks noGrp="1"/>
          </p:cNvSpPr>
          <p:nvPr>
            <p:ph type="subTitle" idx="1"/>
          </p:nvPr>
        </p:nvSpPr>
        <p:spPr/>
        <p:txBody>
          <a:bodyPr/>
          <a:lstStyle/>
          <a:p>
            <a:pPr marL="0" indent="0">
              <a:buNone/>
            </a:pPr>
            <a:r>
              <a:rPr lang="en-US" sz="1800" dirty="0"/>
              <a:t>A participative, group-based approach to long-term mental illness, personality disorders and drug addiction. The approach was usually residential, with the clients and therapists living together, but increasingly residential units have been superseded by day units. It is based on milieu therapy principles, and includes group psychotherapy as well as practical activities.</a:t>
            </a:r>
          </a:p>
        </p:txBody>
      </p:sp>
    </p:spTree>
    <p:extLst>
      <p:ext uri="{BB962C8B-B14F-4D97-AF65-F5344CB8AC3E}">
        <p14:creationId xmlns:p14="http://schemas.microsoft.com/office/powerpoint/2010/main" val="1106979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Therapeutic Communities (TC) Principles </a:t>
            </a:r>
          </a:p>
        </p:txBody>
      </p:sp>
      <p:sp>
        <p:nvSpPr>
          <p:cNvPr id="3" name="Subtitle 2"/>
          <p:cNvSpPr>
            <a:spLocks noGrp="1"/>
          </p:cNvSpPr>
          <p:nvPr>
            <p:ph type="subTitle" idx="1"/>
          </p:nvPr>
        </p:nvSpPr>
        <p:spPr/>
        <p:txBody>
          <a:bodyPr/>
          <a:lstStyle/>
          <a:p>
            <a:r>
              <a:rPr lang="en-US" sz="1800" dirty="0"/>
              <a:t>Patients' participation in decision-making</a:t>
            </a:r>
          </a:p>
          <a:p>
            <a:r>
              <a:rPr lang="en-US" sz="1800" dirty="0"/>
              <a:t>Collective responsibility for ward events </a:t>
            </a:r>
          </a:p>
          <a:p>
            <a:r>
              <a:rPr lang="en-US" sz="1800" dirty="0"/>
              <a:t>A multidisciplinary staff</a:t>
            </a:r>
          </a:p>
          <a:p>
            <a:r>
              <a:rPr lang="en-US" sz="1800" dirty="0"/>
              <a:t>A belief in the rehabilitative potential of the environment</a:t>
            </a:r>
          </a:p>
        </p:txBody>
      </p:sp>
    </p:spTree>
    <p:extLst>
      <p:ext uri="{BB962C8B-B14F-4D97-AF65-F5344CB8AC3E}">
        <p14:creationId xmlns:p14="http://schemas.microsoft.com/office/powerpoint/2010/main" val="1824839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Rational Emotive Behavior Therapy (REBT)</a:t>
            </a:r>
          </a:p>
        </p:txBody>
      </p:sp>
      <p:sp>
        <p:nvSpPr>
          <p:cNvPr id="3" name="Subtitle 2"/>
          <p:cNvSpPr>
            <a:spLocks noGrp="1"/>
          </p:cNvSpPr>
          <p:nvPr>
            <p:ph type="subTitle" idx="1"/>
          </p:nvPr>
        </p:nvSpPr>
        <p:spPr/>
        <p:txBody>
          <a:bodyPr/>
          <a:lstStyle/>
          <a:p>
            <a:pPr marL="0" indent="0">
              <a:buNone/>
            </a:pPr>
            <a:r>
              <a:rPr lang="en-US" sz="1800" dirty="0"/>
              <a:t>Similar to CBT, Rational Emotive Behavior Therapy (REBT) helps clients identify, challenge, and replace their destructive thoughts and convictions with healthier, adaptive thoughts. Empirical studies demonstrate that this process incites emotional well-being and goal achievement.</a:t>
            </a:r>
          </a:p>
        </p:txBody>
      </p:sp>
      <p:sp>
        <p:nvSpPr>
          <p:cNvPr id="4" name="TextBox 3"/>
          <p:cNvSpPr txBox="1"/>
          <p:nvPr/>
        </p:nvSpPr>
        <p:spPr>
          <a:xfrm>
            <a:off x="6286500" y="5446752"/>
            <a:ext cx="2251710" cy="577081"/>
          </a:xfrm>
          <a:prstGeom prst="rect">
            <a:avLst/>
          </a:prstGeom>
          <a:noFill/>
        </p:spPr>
        <p:txBody>
          <a:bodyPr wrap="square" rtlCol="0">
            <a:spAutoFit/>
          </a:bodyPr>
          <a:lstStyle/>
          <a:p>
            <a:pPr defTabSz="685800"/>
            <a:r>
              <a:rPr lang="en-US" sz="1050" i="1" dirty="0">
                <a:solidFill>
                  <a:prstClr val="white"/>
                </a:solidFill>
                <a:latin typeface="Arial"/>
              </a:rPr>
              <a:t>The Encyclopedia of Clinical Psychology</a:t>
            </a:r>
          </a:p>
          <a:p>
            <a:pPr defTabSz="685800"/>
            <a:endParaRPr lang="en-US" sz="1050" i="1" dirty="0">
              <a:solidFill>
                <a:prstClr val="white"/>
              </a:solidFill>
              <a:latin typeface="Arial"/>
            </a:endParaRPr>
          </a:p>
        </p:txBody>
      </p:sp>
    </p:spTree>
    <p:extLst>
      <p:ext uri="{BB962C8B-B14F-4D97-AF65-F5344CB8AC3E}">
        <p14:creationId xmlns:p14="http://schemas.microsoft.com/office/powerpoint/2010/main" val="2695975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Rational Emotive Behavior Therapy (REBT) Model</a:t>
            </a:r>
          </a:p>
        </p:txBody>
      </p:sp>
      <p:sp>
        <p:nvSpPr>
          <p:cNvPr id="3" name="Subtitle 2"/>
          <p:cNvSpPr>
            <a:spLocks noGrp="1"/>
          </p:cNvSpPr>
          <p:nvPr>
            <p:ph type="subTitle" idx="1"/>
          </p:nvPr>
        </p:nvSpPr>
        <p:spPr/>
        <p:txBody>
          <a:bodyPr/>
          <a:lstStyle/>
          <a:p>
            <a:pPr marL="0" indent="0">
              <a:buNone/>
            </a:pPr>
            <a:r>
              <a:rPr lang="en-US" sz="1800" dirty="0">
                <a:solidFill>
                  <a:schemeClr val="bg1">
                    <a:lumMod val="50000"/>
                  </a:schemeClr>
                </a:solidFill>
              </a:rPr>
              <a:t>According to the ABC model of REBT:</a:t>
            </a:r>
          </a:p>
          <a:p>
            <a:pPr marL="0" indent="0">
              <a:buNone/>
            </a:pPr>
            <a:r>
              <a:rPr lang="en-US" sz="1800" dirty="0">
                <a:solidFill>
                  <a:schemeClr val="bg1">
                    <a:lumMod val="50000"/>
                  </a:schemeClr>
                </a:solidFill>
              </a:rPr>
              <a:t>The impact of various activating events (e.g., the death of a close relative; A)</a:t>
            </a:r>
          </a:p>
          <a:p>
            <a:pPr marL="0" indent="0">
              <a:buNone/>
            </a:pPr>
            <a:r>
              <a:rPr lang="en-US" sz="1800" dirty="0">
                <a:solidFill>
                  <a:schemeClr val="bg1">
                    <a:lumMod val="50000"/>
                  </a:schemeClr>
                </a:solidFill>
              </a:rPr>
              <a:t>on various psychological consequences (C) is mediated by cognitive processes (cognitions/beliefs; B).</a:t>
            </a:r>
          </a:p>
          <a:p>
            <a:pPr marL="0" indent="0">
              <a:buNone/>
            </a:pPr>
            <a:r>
              <a:rPr lang="en-US" sz="1800" dirty="0">
                <a:solidFill>
                  <a:schemeClr val="bg1">
                    <a:lumMod val="50000"/>
                  </a:schemeClr>
                </a:solidFill>
              </a:rPr>
              <a:t>REBT focuses on specific cognitions, namely rational and irrational beliefs.</a:t>
            </a:r>
          </a:p>
          <a:p>
            <a:pPr marL="0" indent="0">
              <a:buNone/>
            </a:pPr>
            <a:endParaRPr lang="en-US" sz="1800" dirty="0">
              <a:solidFill>
                <a:schemeClr val="bg1">
                  <a:lumMod val="50000"/>
                </a:schemeClr>
              </a:solidFill>
            </a:endParaRPr>
          </a:p>
        </p:txBody>
      </p:sp>
      <p:sp>
        <p:nvSpPr>
          <p:cNvPr id="4" name="TextBox 3"/>
          <p:cNvSpPr txBox="1"/>
          <p:nvPr/>
        </p:nvSpPr>
        <p:spPr>
          <a:xfrm>
            <a:off x="6286500" y="5446752"/>
            <a:ext cx="2251710" cy="577081"/>
          </a:xfrm>
          <a:prstGeom prst="rect">
            <a:avLst/>
          </a:prstGeom>
          <a:noFill/>
        </p:spPr>
        <p:txBody>
          <a:bodyPr wrap="square" rtlCol="0">
            <a:spAutoFit/>
          </a:bodyPr>
          <a:lstStyle/>
          <a:p>
            <a:pPr defTabSz="685800"/>
            <a:r>
              <a:rPr lang="en-US" sz="1050" i="1" dirty="0">
                <a:solidFill>
                  <a:prstClr val="white"/>
                </a:solidFill>
                <a:latin typeface="Arial"/>
              </a:rPr>
              <a:t>The Encyclopedia of Clinical Psychology</a:t>
            </a:r>
          </a:p>
          <a:p>
            <a:pPr defTabSz="685800"/>
            <a:endParaRPr lang="en-US" sz="1050" i="1" dirty="0">
              <a:solidFill>
                <a:prstClr val="white"/>
              </a:solidFill>
              <a:latin typeface="Arial"/>
            </a:endParaRPr>
          </a:p>
        </p:txBody>
      </p:sp>
    </p:spTree>
    <p:extLst>
      <p:ext uri="{BB962C8B-B14F-4D97-AF65-F5344CB8AC3E}">
        <p14:creationId xmlns:p14="http://schemas.microsoft.com/office/powerpoint/2010/main" val="132378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Dialectical Behavioral Therapy (DBT)</a:t>
            </a:r>
          </a:p>
        </p:txBody>
      </p:sp>
      <p:sp>
        <p:nvSpPr>
          <p:cNvPr id="3" name="Subtitle 2"/>
          <p:cNvSpPr>
            <a:spLocks noGrp="1"/>
          </p:cNvSpPr>
          <p:nvPr>
            <p:ph type="subTitle" idx="1"/>
          </p:nvPr>
        </p:nvSpPr>
        <p:spPr/>
        <p:txBody>
          <a:bodyPr/>
          <a:lstStyle/>
          <a:p>
            <a:pPr marL="0" indent="0">
              <a:buNone/>
            </a:pPr>
            <a:r>
              <a:rPr lang="en-US" sz="1800" dirty="0">
                <a:solidFill>
                  <a:schemeClr val="bg1">
                    <a:lumMod val="50000"/>
                  </a:schemeClr>
                </a:solidFill>
              </a:rPr>
              <a:t>Dialectical behavior therapy (DBT) treatment is a cognitive-behavioral approach that emphasizes the psychosocial aspects of treatment. The theory behind the approach is that some people are prone to react in a more intense and out-of-the-ordinary manner toward certain emotional situations, primarily those found in romantic, family and friend relationships. </a:t>
            </a:r>
          </a:p>
        </p:txBody>
      </p:sp>
    </p:spTree>
    <p:extLst>
      <p:ext uri="{BB962C8B-B14F-4D97-AF65-F5344CB8AC3E}">
        <p14:creationId xmlns:p14="http://schemas.microsoft.com/office/powerpoint/2010/main" val="2973517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Dialectical Behavioral Therapy (DBT)</a:t>
            </a:r>
          </a:p>
        </p:txBody>
      </p:sp>
      <p:sp>
        <p:nvSpPr>
          <p:cNvPr id="3" name="Subtitle 2"/>
          <p:cNvSpPr>
            <a:spLocks noGrp="1"/>
          </p:cNvSpPr>
          <p:nvPr>
            <p:ph type="subTitle" idx="1"/>
          </p:nvPr>
        </p:nvSpPr>
        <p:spPr/>
        <p:txBody>
          <a:bodyPr/>
          <a:lstStyle/>
          <a:p>
            <a:pPr marL="0" indent="0">
              <a:buNone/>
            </a:pPr>
            <a:r>
              <a:rPr lang="en-US" sz="1800" dirty="0"/>
              <a:t>DBT teaches clients how to regulate their emotions to reduce the self-destructive behaviors that derive from extreme, intense emotions. An effective treatment for substance conditions, eating disorders, anger-related issues, self-injury, and Borderline Personality Disorder, DBT is easily customizable to address a variety of needs.</a:t>
            </a:r>
          </a:p>
        </p:txBody>
      </p:sp>
    </p:spTree>
    <p:extLst>
      <p:ext uri="{BB962C8B-B14F-4D97-AF65-F5344CB8AC3E}">
        <p14:creationId xmlns:p14="http://schemas.microsoft.com/office/powerpoint/2010/main" val="306180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990600"/>
          </a:xfrm>
        </p:spPr>
        <p:txBody>
          <a:bodyPr/>
          <a:lstStyle/>
          <a:p>
            <a:pPr>
              <a:defRPr/>
            </a:pPr>
            <a:r>
              <a:rPr lang="en-US" b="1" dirty="0">
                <a:latin typeface="+mn-lt"/>
                <a:cs typeface="Arial" pitchFamily="34" charset="0"/>
              </a:rPr>
              <a:t>Housekeeping: Functions</a:t>
            </a:r>
          </a:p>
        </p:txBody>
      </p:sp>
      <p:sp>
        <p:nvSpPr>
          <p:cNvPr id="5125"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57E8CEC-18DD-4249-94D3-4796920A3711}"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4/17/2017</a:t>
            </a:fld>
            <a:endParaRPr lang="en-US" altLang="en-US" sz="1200">
              <a:solidFill>
                <a:schemeClr val="bg1"/>
              </a:solidFill>
              <a:latin typeface="Arial" panose="020B0604020202020204" pitchFamily="34" charset="0"/>
              <a:cs typeface="Arial" panose="020B0604020202020204" pitchFamily="34" charset="0"/>
            </a:endParaRPr>
          </a:p>
        </p:txBody>
      </p:sp>
      <p:sp>
        <p:nvSpPr>
          <p:cNvPr id="512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F1F2B6-E6E2-4523-826D-D20AA9130A49}" type="slidenum">
              <a:rPr lang="en-US" altLang="en-US" sz="1200" smtClean="0">
                <a:solidFill>
                  <a:schemeClr val="bg1"/>
                </a:solidFill>
                <a:latin typeface="Arial" panose="020B0604020202020204" pitchFamily="34" charset="0"/>
              </a:rPr>
              <a:pPr>
                <a:spcBef>
                  <a:spcPct val="0"/>
                </a:spcBef>
                <a:buFontTx/>
                <a:buNone/>
              </a:pPr>
              <a:t>2</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9" name="Content Placeholder 6" descr="Boundaries+Presentation+PDF.pdf - Adobe Acrobat Pro"/>
          <p:cNvPicPr>
            <a:picLocks noChangeAspect="1"/>
          </p:cNvPicPr>
          <p:nvPr/>
        </p:nvPicPr>
        <p:blipFill>
          <a:blip r:embed="rId4">
            <a:extLst>
              <a:ext uri="{28A0092B-C50C-407E-A947-70E740481C1C}">
                <a14:useLocalDpi xmlns:a14="http://schemas.microsoft.com/office/drawing/2010/main" val="0"/>
              </a:ext>
            </a:extLst>
          </a:blip>
          <a:srcRect l="8524" t="30000" r="7185" b="13333"/>
          <a:stretch>
            <a:fillRect/>
          </a:stretch>
        </p:blipFill>
        <p:spPr bwMode="auto">
          <a:xfrm>
            <a:off x="177800" y="1343025"/>
            <a:ext cx="8788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264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Dialectical Behavioral Therapy (DBT)</a:t>
            </a:r>
          </a:p>
        </p:txBody>
      </p:sp>
      <p:sp>
        <p:nvSpPr>
          <p:cNvPr id="3" name="Subtitle 2"/>
          <p:cNvSpPr>
            <a:spLocks noGrp="1"/>
          </p:cNvSpPr>
          <p:nvPr>
            <p:ph type="subTitle" idx="1"/>
          </p:nvPr>
        </p:nvSpPr>
        <p:spPr/>
        <p:txBody>
          <a:bodyPr/>
          <a:lstStyle/>
          <a:p>
            <a:pPr marL="0" indent="0">
              <a:buNone/>
            </a:pPr>
            <a:r>
              <a:rPr lang="en-US" sz="1800" dirty="0"/>
              <a:t>Primarily a skill-building approach, DBT focuses on the development of four key skill sets:</a:t>
            </a:r>
          </a:p>
          <a:p>
            <a:pPr marL="342900" indent="-342900">
              <a:buFont typeface="+mj-lt"/>
              <a:buAutoNum type="arabicPeriod"/>
            </a:pPr>
            <a:r>
              <a:rPr lang="en-US" sz="1800" dirty="0"/>
              <a:t>Distress tolerance</a:t>
            </a:r>
          </a:p>
          <a:p>
            <a:pPr marL="342900" indent="-342900">
              <a:buFont typeface="+mj-lt"/>
              <a:buAutoNum type="arabicPeriod"/>
            </a:pPr>
            <a:r>
              <a:rPr lang="en-US" sz="1800" dirty="0"/>
              <a:t>Emotion regulation</a:t>
            </a:r>
          </a:p>
          <a:p>
            <a:pPr marL="342900" indent="-342900">
              <a:buFont typeface="+mj-lt"/>
              <a:buAutoNum type="arabicPeriod"/>
            </a:pPr>
            <a:r>
              <a:rPr lang="en-US" sz="1800" dirty="0"/>
              <a:t>Mindfulness (to live in the moment and fully experience emotions)</a:t>
            </a:r>
          </a:p>
          <a:p>
            <a:pPr marL="342900" indent="-342900">
              <a:buFont typeface="+mj-lt"/>
              <a:buAutoNum type="arabicPeriod"/>
            </a:pPr>
            <a:r>
              <a:rPr lang="en-US" sz="1800" dirty="0"/>
              <a:t>Interpersonal effectiveness</a:t>
            </a:r>
          </a:p>
        </p:txBody>
      </p:sp>
    </p:spTree>
    <p:extLst>
      <p:ext uri="{BB962C8B-B14F-4D97-AF65-F5344CB8AC3E}">
        <p14:creationId xmlns:p14="http://schemas.microsoft.com/office/powerpoint/2010/main" val="1998464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Eye Movement Desensitization and Reprocessing (EMDR)</a:t>
            </a:r>
          </a:p>
        </p:txBody>
      </p:sp>
      <p:sp>
        <p:nvSpPr>
          <p:cNvPr id="3" name="Subtitle 2"/>
          <p:cNvSpPr>
            <a:spLocks noGrp="1"/>
          </p:cNvSpPr>
          <p:nvPr>
            <p:ph type="subTitle" idx="1"/>
          </p:nvPr>
        </p:nvSpPr>
        <p:spPr/>
        <p:txBody>
          <a:bodyPr/>
          <a:lstStyle/>
          <a:p>
            <a:pPr marL="0" indent="0">
              <a:buNone/>
            </a:pPr>
            <a:r>
              <a:rPr lang="en-US" sz="1800" dirty="0"/>
              <a:t>Offered at select facilities, EMDR helps clients recover from traumatic experiences that result in symptoms and distress. Utilizing “dual stimulation” exercises to discuss past trauma while simultaneously engaging other parts of the brain through bilateral eye movements, tones, or taps, EMDR helps heal the brain’s information processing system and promotes emotional stability and symptom reduction.</a:t>
            </a:r>
          </a:p>
        </p:txBody>
      </p:sp>
    </p:spTree>
    <p:extLst>
      <p:ext uri="{BB962C8B-B14F-4D97-AF65-F5344CB8AC3E}">
        <p14:creationId xmlns:p14="http://schemas.microsoft.com/office/powerpoint/2010/main" val="2760426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687086"/>
            <a:ext cx="8229600" cy="606323"/>
          </a:xfrm>
        </p:spPr>
        <p:txBody>
          <a:bodyPr/>
          <a:lstStyle/>
          <a:p>
            <a:r>
              <a:rPr lang="en-US" dirty="0"/>
              <a:t>Eye Movement Desensitization and Reprocessing (EMDR)</a:t>
            </a:r>
          </a:p>
        </p:txBody>
      </p:sp>
      <p:sp>
        <p:nvSpPr>
          <p:cNvPr id="3" name="Subtitle 2"/>
          <p:cNvSpPr>
            <a:spLocks noGrp="1"/>
          </p:cNvSpPr>
          <p:nvPr>
            <p:ph type="subTitle" idx="1"/>
          </p:nvPr>
        </p:nvSpPr>
        <p:spPr>
          <a:xfrm>
            <a:off x="430176" y="2211216"/>
            <a:ext cx="8229600" cy="2683569"/>
          </a:xfrm>
        </p:spPr>
        <p:txBody>
          <a:bodyPr/>
          <a:lstStyle/>
          <a:p>
            <a:pPr marL="0" indent="0">
              <a:buNone/>
            </a:pPr>
            <a:r>
              <a:rPr lang="en-US" sz="1800" dirty="0"/>
              <a:t>EMDR’s benefits are so empirically effective that it has been officially approved by the American Psychological Association as a treatment for post-traumatic stress disorder (PTSD) and other trauma conditions. In fact, several studies have shown that 77 percent of combat veterans and those struggling with other forms of trauma no longer exhibited and reported PTSD symptoms after 6 to 12, 50-minute EMDR therapy sessions. California’s Mental Research Institute has also found EMDR to be “an important addition to the treatment of substance abuse.”</a:t>
            </a:r>
          </a:p>
        </p:txBody>
      </p:sp>
    </p:spTree>
    <p:extLst>
      <p:ext uri="{BB962C8B-B14F-4D97-AF65-F5344CB8AC3E}">
        <p14:creationId xmlns:p14="http://schemas.microsoft.com/office/powerpoint/2010/main" val="454050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160103"/>
            <a:ext cx="8229600" cy="606323"/>
          </a:xfrm>
        </p:spPr>
        <p:txBody>
          <a:bodyPr/>
          <a:lstStyle/>
          <a:p>
            <a:r>
              <a:rPr lang="en-US" dirty="0"/>
              <a:t>Seeking Safety (And Other Trauma Focused Therapies)</a:t>
            </a:r>
          </a:p>
        </p:txBody>
      </p:sp>
      <p:sp>
        <p:nvSpPr>
          <p:cNvPr id="3" name="Subtitle 2"/>
          <p:cNvSpPr>
            <a:spLocks noGrp="1"/>
          </p:cNvSpPr>
          <p:nvPr>
            <p:ph type="subTitle" idx="1"/>
          </p:nvPr>
        </p:nvSpPr>
        <p:spPr>
          <a:xfrm>
            <a:off x="430176" y="1766425"/>
            <a:ext cx="8229600" cy="3342785"/>
          </a:xfrm>
        </p:spPr>
        <p:txBody>
          <a:bodyPr/>
          <a:lstStyle/>
          <a:p>
            <a:pPr marL="0" indent="0">
              <a:buNone/>
            </a:pPr>
            <a:r>
              <a:rPr lang="en-US" sz="1500" dirty="0"/>
              <a:t>Developed under a grant from the National Institute of Drug Abuse (NIDA) by Lisa M. </a:t>
            </a:r>
            <a:r>
              <a:rPr lang="en-US" sz="1500" dirty="0" err="1"/>
              <a:t>Najavits</a:t>
            </a:r>
            <a:r>
              <a:rPr lang="en-US" sz="1500" dirty="0"/>
              <a:t>, Ph.D., Seeking Safety is a present-focused therapy that helps clients attain safety from trauma (including PTSD) and substance abuse by emphasizing coping skills, grounding techniques and education. This highly effective, research-based therapy has several key principles which, to name a few, include:</a:t>
            </a:r>
          </a:p>
          <a:p>
            <a:r>
              <a:rPr lang="en-US" sz="1500" dirty="0"/>
              <a:t>Helping clients attain safety in their thinking, emotions, behaviors and relationships</a:t>
            </a:r>
          </a:p>
          <a:p>
            <a:r>
              <a:rPr lang="en-US" sz="1500" dirty="0"/>
              <a:t>Integrated treatment of substance conditions and trauma and</a:t>
            </a:r>
          </a:p>
          <a:p>
            <a:r>
              <a:rPr lang="en-US" sz="1500" dirty="0"/>
              <a:t>Focusing on ideals to counteract the loss of ideals that is experienced in both trauma and substance abuse.</a:t>
            </a:r>
          </a:p>
          <a:p>
            <a:pPr marL="0" indent="0">
              <a:buNone/>
            </a:pPr>
            <a:endParaRPr lang="en-US" sz="1500" dirty="0"/>
          </a:p>
        </p:txBody>
      </p:sp>
    </p:spTree>
    <p:extLst>
      <p:ext uri="{BB962C8B-B14F-4D97-AF65-F5344CB8AC3E}">
        <p14:creationId xmlns:p14="http://schemas.microsoft.com/office/powerpoint/2010/main" val="1218248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Trauma-Focused Cognitive Behavioral Therapy (TF-CBT)</a:t>
            </a:r>
          </a:p>
        </p:txBody>
      </p:sp>
      <p:sp>
        <p:nvSpPr>
          <p:cNvPr id="3" name="Subtitle 2"/>
          <p:cNvSpPr>
            <a:spLocks noGrp="1"/>
          </p:cNvSpPr>
          <p:nvPr>
            <p:ph type="subTitle" idx="1"/>
          </p:nvPr>
        </p:nvSpPr>
        <p:spPr/>
        <p:txBody>
          <a:bodyPr/>
          <a:lstStyle/>
          <a:p>
            <a:pPr marL="0" indent="0">
              <a:buNone/>
            </a:pPr>
            <a:r>
              <a:rPr lang="en-US" sz="1800" dirty="0"/>
              <a:t>Trauma-Focused Cognitive Behavioral Therapy (TF-CBT) is a components-based model of psychotherapy that addresses the unique needs of children with PTSD symptoms, depression, behavior problems, and other difficulties related to traumatic life experiences.</a:t>
            </a:r>
          </a:p>
        </p:txBody>
      </p:sp>
    </p:spTree>
    <p:extLst>
      <p:ext uri="{BB962C8B-B14F-4D97-AF65-F5344CB8AC3E}">
        <p14:creationId xmlns:p14="http://schemas.microsoft.com/office/powerpoint/2010/main" val="730579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66583"/>
            <a:ext cx="8229600" cy="606323"/>
          </a:xfrm>
        </p:spPr>
        <p:txBody>
          <a:bodyPr/>
          <a:lstStyle/>
          <a:p>
            <a:r>
              <a:rPr lang="en-US" dirty="0"/>
              <a:t>Trauma-Focused Cognitive Behavioral Therapy (TF-CBT)</a:t>
            </a:r>
          </a:p>
        </p:txBody>
      </p:sp>
      <p:sp>
        <p:nvSpPr>
          <p:cNvPr id="3" name="Subtitle 2"/>
          <p:cNvSpPr>
            <a:spLocks noGrp="1"/>
          </p:cNvSpPr>
          <p:nvPr>
            <p:ph type="subTitle" idx="1"/>
          </p:nvPr>
        </p:nvSpPr>
        <p:spPr>
          <a:xfrm>
            <a:off x="430176" y="1872905"/>
            <a:ext cx="8229600" cy="2683569"/>
          </a:xfrm>
        </p:spPr>
        <p:txBody>
          <a:bodyPr/>
          <a:lstStyle/>
          <a:p>
            <a:r>
              <a:rPr lang="en-US" sz="1800" dirty="0"/>
              <a:t>Psychoeducation is provided to children and their caregivers about the impact of trauma and common childhood reactions. </a:t>
            </a:r>
          </a:p>
          <a:p>
            <a:r>
              <a:rPr lang="en-US" sz="1800" dirty="0"/>
              <a:t>Parenting skills are provided to optimize children’s emotional and behavioral adjustment.</a:t>
            </a:r>
          </a:p>
          <a:p>
            <a:r>
              <a:rPr lang="en-US" sz="1800" dirty="0"/>
              <a:t>Relaxation and stress management skills are individualized for each child and parent. </a:t>
            </a:r>
          </a:p>
          <a:p>
            <a:r>
              <a:rPr lang="en-US" sz="1800" dirty="0"/>
              <a:t>Affective expression and modulation are taught to help children and parents identify and cope with a range of emotions</a:t>
            </a:r>
          </a:p>
        </p:txBody>
      </p:sp>
    </p:spTree>
    <p:extLst>
      <p:ext uri="{BB962C8B-B14F-4D97-AF65-F5344CB8AC3E}">
        <p14:creationId xmlns:p14="http://schemas.microsoft.com/office/powerpoint/2010/main" val="1416712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Trauma-Focused Cognitive Behavioral Therapy (TF-CBT)</a:t>
            </a:r>
          </a:p>
        </p:txBody>
      </p:sp>
      <p:sp>
        <p:nvSpPr>
          <p:cNvPr id="3" name="Subtitle 2"/>
          <p:cNvSpPr>
            <a:spLocks noGrp="1"/>
          </p:cNvSpPr>
          <p:nvPr>
            <p:ph type="subTitle" idx="1"/>
          </p:nvPr>
        </p:nvSpPr>
        <p:spPr/>
        <p:txBody>
          <a:bodyPr/>
          <a:lstStyle/>
          <a:p>
            <a:r>
              <a:rPr lang="en-US" sz="1800" dirty="0"/>
              <a:t>Cognitive coping and processing are enhanced by illustrating the relationships among thoughts, feelings and behaviors. This helps children and parents modify inaccurate or unhelpful thoughts about the trauma.</a:t>
            </a:r>
          </a:p>
          <a:p>
            <a:r>
              <a:rPr lang="en-US" sz="1800" dirty="0"/>
              <a:t>Trauma narration, in which children describe their personal traumatic experiences</a:t>
            </a:r>
          </a:p>
        </p:txBody>
      </p:sp>
    </p:spTree>
    <p:extLst>
      <p:ext uri="{BB962C8B-B14F-4D97-AF65-F5344CB8AC3E}">
        <p14:creationId xmlns:p14="http://schemas.microsoft.com/office/powerpoint/2010/main" val="2197151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198003"/>
            <a:ext cx="8229600" cy="606323"/>
          </a:xfrm>
        </p:spPr>
        <p:txBody>
          <a:bodyPr/>
          <a:lstStyle/>
          <a:p>
            <a:r>
              <a:rPr lang="en-US" dirty="0"/>
              <a:t>Trauma-Focused Cognitive Behavioral Therapy (TF-CBT)</a:t>
            </a:r>
          </a:p>
        </p:txBody>
      </p:sp>
      <p:sp>
        <p:nvSpPr>
          <p:cNvPr id="3" name="Subtitle 2"/>
          <p:cNvSpPr>
            <a:spLocks noGrp="1"/>
          </p:cNvSpPr>
          <p:nvPr>
            <p:ph type="subTitle" idx="1"/>
          </p:nvPr>
        </p:nvSpPr>
        <p:spPr>
          <a:xfrm>
            <a:off x="430176" y="1804325"/>
            <a:ext cx="8229600" cy="2683569"/>
          </a:xfrm>
        </p:spPr>
        <p:txBody>
          <a:bodyPr/>
          <a:lstStyle/>
          <a:p>
            <a:r>
              <a:rPr lang="en-US" sz="1800" i="1" dirty="0"/>
              <a:t>In vivo</a:t>
            </a:r>
            <a:r>
              <a:rPr lang="en-US" sz="1800" dirty="0"/>
              <a:t> mastery of trauma reminders is used to help children overcome their avoidance of situations that are no longer dangerous, but which remind them of the original trauma.</a:t>
            </a:r>
          </a:p>
          <a:p>
            <a:r>
              <a:rPr lang="en-US" sz="1800" dirty="0"/>
              <a:t>Conjoint child-parent sessions help the child and parent talk to each other about the child’s trauma. </a:t>
            </a:r>
          </a:p>
          <a:p>
            <a:r>
              <a:rPr lang="en-US" sz="1800" dirty="0"/>
              <a:t>The final phase of the treatment, Enhancing future safety and development, addresses safety, helps the child to regain developmental momentum, and covers any other skills the child needs to end treatment. </a:t>
            </a:r>
          </a:p>
          <a:p>
            <a:endParaRPr lang="en-US" sz="1800" dirty="0"/>
          </a:p>
        </p:txBody>
      </p:sp>
    </p:spTree>
    <p:extLst>
      <p:ext uri="{BB962C8B-B14F-4D97-AF65-F5344CB8AC3E}">
        <p14:creationId xmlns:p14="http://schemas.microsoft.com/office/powerpoint/2010/main" val="4131669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Seven Challenges</a:t>
            </a:r>
          </a:p>
        </p:txBody>
      </p:sp>
      <p:sp>
        <p:nvSpPr>
          <p:cNvPr id="3" name="Subtitle 2"/>
          <p:cNvSpPr>
            <a:spLocks noGrp="1"/>
          </p:cNvSpPr>
          <p:nvPr>
            <p:ph type="subTitle" idx="1"/>
          </p:nvPr>
        </p:nvSpPr>
        <p:spPr/>
        <p:txBody>
          <a:bodyPr/>
          <a:lstStyle/>
          <a:p>
            <a:pPr marL="0" indent="0">
              <a:buNone/>
            </a:pPr>
            <a:r>
              <a:rPr lang="en-US" sz="1800" dirty="0"/>
              <a:t>In The Seven Challenges, young people address their drug problems, their co-occurring life skill deficits, and their situational and psychological problems. Although counselors in the program provide a structure for groups and a framework for individual sessions, the content of each session is exceptionally flexible, in response to the immediate needs of youth. It is not pre-scripted. </a:t>
            </a:r>
          </a:p>
        </p:txBody>
      </p:sp>
    </p:spTree>
    <p:extLst>
      <p:ext uri="{BB962C8B-B14F-4D97-AF65-F5344CB8AC3E}">
        <p14:creationId xmlns:p14="http://schemas.microsoft.com/office/powerpoint/2010/main" val="2797061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 and other materials</a:t>
            </a:r>
          </a:p>
        </p:txBody>
      </p:sp>
      <p:sp>
        <p:nvSpPr>
          <p:cNvPr id="3" name="Subtitle 2"/>
          <p:cNvSpPr>
            <a:spLocks noGrp="1"/>
          </p:cNvSpPr>
          <p:nvPr>
            <p:ph type="subTitle" idx="1"/>
          </p:nvPr>
        </p:nvSpPr>
        <p:spPr/>
        <p:txBody>
          <a:bodyPr/>
          <a:lstStyle/>
          <a:p>
            <a:r>
              <a:rPr lang="en-US" sz="1800" b="1" dirty="0"/>
              <a:t>SAMHSA's</a:t>
            </a:r>
            <a:r>
              <a:rPr lang="en-US" sz="1800" dirty="0"/>
              <a:t> National </a:t>
            </a:r>
            <a:r>
              <a:rPr lang="en-US" sz="1800" b="1" dirty="0"/>
              <a:t>Registry</a:t>
            </a:r>
            <a:r>
              <a:rPr lang="en-US" sz="1800" dirty="0"/>
              <a:t> of Evidence-based Programs and Practices (NREPP) is a searchable database of more than 330 interventions for the prevention and treatment of mental and substance use disorders.</a:t>
            </a:r>
          </a:p>
          <a:p>
            <a:r>
              <a:rPr lang="en-US" sz="1800" dirty="0"/>
              <a:t>The </a:t>
            </a:r>
            <a:r>
              <a:rPr lang="en-US" sz="1800" b="1" dirty="0"/>
              <a:t>National Institute on Drug Abuse</a:t>
            </a:r>
            <a:r>
              <a:rPr lang="en-US" sz="1800" dirty="0"/>
              <a:t> (</a:t>
            </a:r>
            <a:r>
              <a:rPr lang="en-US" sz="1800" b="1" dirty="0"/>
              <a:t>NIDA</a:t>
            </a:r>
            <a:r>
              <a:rPr lang="en-US" sz="1800" dirty="0"/>
              <a:t>) is a United States federal-government research institute whose mission is to "lead the Nation in bringing the power of science to bear on drug abuse and addiction."</a:t>
            </a:r>
          </a:p>
        </p:txBody>
      </p:sp>
    </p:spTree>
    <p:extLst>
      <p:ext uri="{BB962C8B-B14F-4D97-AF65-F5344CB8AC3E}">
        <p14:creationId xmlns:p14="http://schemas.microsoft.com/office/powerpoint/2010/main" val="426965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990600"/>
          </a:xfrm>
        </p:spPr>
        <p:txBody>
          <a:bodyPr/>
          <a:lstStyle/>
          <a:p>
            <a:pPr>
              <a:defRPr/>
            </a:pPr>
            <a:r>
              <a:rPr lang="en-US" b="1" dirty="0">
                <a:latin typeface="+mn-lt"/>
                <a:cs typeface="Arial" pitchFamily="34" charset="0"/>
              </a:rPr>
              <a:t>Housekeeping: Communication</a:t>
            </a:r>
          </a:p>
        </p:txBody>
      </p:sp>
      <p:sp>
        <p:nvSpPr>
          <p:cNvPr id="7173"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EABC690-E2D4-4DF0-BFEC-6220F53907D6}"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4/17/2017</a:t>
            </a:fld>
            <a:endParaRPr lang="en-US" altLang="en-US" sz="1200">
              <a:solidFill>
                <a:schemeClr val="bg1"/>
              </a:solidFill>
              <a:latin typeface="Arial" panose="020B0604020202020204" pitchFamily="34" charset="0"/>
              <a:cs typeface="Arial" panose="020B0604020202020204" pitchFamily="34" charset="0"/>
            </a:endParaRPr>
          </a:p>
        </p:txBody>
      </p:sp>
      <p:sp>
        <p:nvSpPr>
          <p:cNvPr id="717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AB399-A9CC-4746-8D08-1CE47B2AF5D2}" type="slidenum">
              <a:rPr lang="en-US" altLang="en-US" sz="1200" smtClean="0">
                <a:solidFill>
                  <a:schemeClr val="bg1"/>
                </a:solidFill>
                <a:latin typeface="Arial" panose="020B0604020202020204" pitchFamily="34" charset="0"/>
              </a:rPr>
              <a:pPr>
                <a:spcBef>
                  <a:spcPct val="0"/>
                </a:spcBef>
                <a:buFontTx/>
                <a:buNone/>
              </a:pPr>
              <a:t>3</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7" name="Content Placeholder 4" descr="Boundaries+Presentation+PDF.pdf - Adobe Acrobat Pr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00163"/>
            <a:ext cx="675798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874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Questions?</a:t>
            </a:r>
          </a:p>
        </p:txBody>
      </p:sp>
      <p:pic>
        <p:nvPicPr>
          <p:cNvPr id="6349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03343079-F958-469C-9DBA-49AE8EFAB56C}"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4/17/2017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349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5EBB63-6C47-4304-A44E-B4F47603A08E}" type="slidenum">
              <a:rPr lang="en-US" altLang="en-US" sz="1200" smtClean="0">
                <a:solidFill>
                  <a:srgbClr val="FFFFFF"/>
                </a:solidFill>
                <a:latin typeface="Arial" panose="020B0604020202020204" pitchFamily="34" charset="0"/>
              </a:rPr>
              <a:pPr>
                <a:spcBef>
                  <a:spcPct val="0"/>
                </a:spcBef>
                <a:buFontTx/>
                <a:buNone/>
              </a:pPr>
              <a:t>30</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Content Placeholder 2"/>
          <p:cNvSpPr txBox="1">
            <a:spLocks/>
          </p:cNvSpPr>
          <p:nvPr/>
        </p:nvSpPr>
        <p:spPr bwMode="auto">
          <a:xfrm>
            <a:off x="4572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dirty="0"/>
              <a:t>Type your question in the Q&amp;A box </a:t>
            </a:r>
            <a:br>
              <a:rPr lang="en-US" dirty="0"/>
            </a:br>
            <a:r>
              <a:rPr lang="en-US" dirty="0"/>
              <a:t>on your computer screen</a:t>
            </a:r>
          </a:p>
          <a:p>
            <a:pPr marL="0" indent="0">
              <a:buFont typeface="Arial" panose="020B0604020202020204" pitchFamily="34" charset="0"/>
              <a:buNone/>
              <a:defRPr/>
            </a:pPr>
            <a:endParaRPr lang="en-US" sz="2800" dirty="0"/>
          </a:p>
          <a:p>
            <a:pPr marL="0" indent="0" algn="ctr">
              <a:spcBef>
                <a:spcPts val="600"/>
              </a:spcBef>
              <a:spcAft>
                <a:spcPts val="1200"/>
              </a:spcAft>
              <a:buFont typeface="Arial" panose="020B0604020202020204" pitchFamily="34" charset="0"/>
              <a:buNone/>
              <a:defRPr/>
            </a:pPr>
            <a:r>
              <a:rPr lang="en-US" sz="4400" dirty="0">
                <a:latin typeface="+mj-lt"/>
              </a:rPr>
              <a:t>Speaker Contact Info</a:t>
            </a:r>
          </a:p>
          <a:p>
            <a:pPr marL="0" indent="0" algn="ctr">
              <a:buFont typeface="Arial" panose="020B0604020202020204" pitchFamily="34" charset="0"/>
              <a:buNone/>
              <a:defRPr/>
            </a:pPr>
            <a:endParaRPr lang="en-US" sz="2800" dirty="0"/>
          </a:p>
          <a:p>
            <a:pPr marL="0" indent="0" algn="ctr">
              <a:buNone/>
              <a:defRPr/>
            </a:pPr>
            <a:r>
              <a:rPr lang="en-US" sz="2800" dirty="0"/>
              <a:t>Phil Barbour, PBarbour@tasc-il.org</a:t>
            </a:r>
          </a:p>
          <a:p>
            <a:pPr marL="0" indent="0" algn="ctr">
              <a:buFont typeface="Arial" panose="020B0604020202020204" pitchFamily="34" charset="0"/>
              <a:buNone/>
              <a:defRPr/>
            </a:pPr>
            <a:endParaRPr lang="en-US" sz="2800" dirty="0"/>
          </a:p>
        </p:txBody>
      </p:sp>
    </p:spTree>
    <p:extLst>
      <p:ext uri="{BB962C8B-B14F-4D97-AF65-F5344CB8AC3E}">
        <p14:creationId xmlns:p14="http://schemas.microsoft.com/office/powerpoint/2010/main" val="2041941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Always Happy to Hear From You</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304800" y="1524000"/>
            <a:ext cx="8534400" cy="4209146"/>
          </a:xfrm>
        </p:spPr>
        <p:txBody>
          <a:bodyPr>
            <a:noAutofit/>
          </a:bodyPr>
          <a:lstStyle/>
          <a:p>
            <a:pPr marL="0" lvl="0" indent="0">
              <a:buClr>
                <a:srgbClr val="BE854C"/>
              </a:buClr>
              <a:buSzPct val="65000"/>
              <a:buNone/>
            </a:pPr>
            <a:r>
              <a:rPr lang="en-US" sz="2800" b="1" dirty="0"/>
              <a:t>Thank you all for the great work you do!</a:t>
            </a:r>
          </a:p>
          <a:p>
            <a:pPr marL="0" lvl="0" indent="0">
              <a:buClr>
                <a:srgbClr val="BE854C"/>
              </a:buClr>
              <a:buSzPct val="65000"/>
              <a:buNone/>
            </a:pPr>
            <a:endParaRPr lang="en-US" sz="1600" dirty="0"/>
          </a:p>
          <a:p>
            <a:pPr marL="0" lvl="0" indent="0">
              <a:buClr>
                <a:srgbClr val="BE854C"/>
              </a:buClr>
              <a:buSzPct val="65000"/>
              <a:buNone/>
            </a:pPr>
            <a:r>
              <a:rPr lang="en-US" sz="2400" dirty="0"/>
              <a:t>We know your job is not easy, but we aim to make it a bit easier &amp; are always happy to hear how we can do so…</a:t>
            </a:r>
          </a:p>
          <a:p>
            <a:pPr marL="0" lvl="0" indent="0">
              <a:buClr>
                <a:srgbClr val="BE854C"/>
              </a:buClr>
              <a:buSzPct val="65000"/>
              <a:buNone/>
            </a:pPr>
            <a:endParaRPr lang="en-US" sz="800" dirty="0"/>
          </a:p>
          <a:p>
            <a:pPr marL="0" lvl="0" indent="0">
              <a:buClr>
                <a:srgbClr val="BE854C"/>
              </a:buClr>
              <a:buSzPct val="65000"/>
              <a:buNone/>
            </a:pPr>
            <a:r>
              <a:rPr lang="en-US" sz="2400" dirty="0"/>
              <a:t>Contact me anytime with inquiries about the topics we have covered: PBarbour@tasc-il.org</a:t>
            </a:r>
          </a:p>
          <a:p>
            <a:pPr marL="0" lvl="0" indent="0">
              <a:buClr>
                <a:srgbClr val="BE854C"/>
              </a:buClr>
              <a:buSzPct val="65000"/>
              <a:buNone/>
            </a:pPr>
            <a:endParaRPr lang="en-US" sz="2400" dirty="0"/>
          </a:p>
          <a:p>
            <a:pPr marL="0" indent="0">
              <a:buClr>
                <a:srgbClr val="BE854C"/>
              </a:buClr>
              <a:buSzPct val="65000"/>
              <a:buNone/>
            </a:pPr>
            <a:r>
              <a:rPr lang="en-US" sz="2400" dirty="0"/>
              <a:t>Also appreciate hearing about your experiences &amp; innovations…</a:t>
            </a:r>
          </a:p>
          <a:p>
            <a:pPr marL="0" lvl="0" indent="0">
              <a:buClr>
                <a:srgbClr val="BE854C"/>
              </a:buClr>
              <a:buSzPct val="65000"/>
              <a:buNone/>
            </a:pPr>
            <a:endParaRPr lang="en-US" sz="1600" dirty="0"/>
          </a:p>
          <a:p>
            <a:pPr marL="0" lvl="0" indent="0" algn="ctr">
              <a:buClr>
                <a:srgbClr val="BE854C"/>
              </a:buClr>
              <a:buSzPct val="65000"/>
              <a:buNone/>
            </a:pPr>
            <a:r>
              <a:rPr lang="en-US" sz="2400" b="1" dirty="0"/>
              <a:t>Thank you for your participation …</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4/17/2017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47751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Certificate of Attendance</a:t>
            </a:r>
          </a:p>
        </p:txBody>
      </p:sp>
      <p:pic>
        <p:nvPicPr>
          <p:cNvPr id="6758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6353D04-C37E-4568-8841-B57F2D1DC1D7}"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4/17/2017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758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D48691-3EA0-4569-A863-4261594A9411}" type="slidenum">
              <a:rPr lang="en-US" altLang="en-US" sz="1200" smtClean="0">
                <a:solidFill>
                  <a:srgbClr val="FFFFFF"/>
                </a:solidFill>
                <a:latin typeface="Arial" panose="020B0604020202020204" pitchFamily="34" charset="0"/>
              </a:rPr>
              <a:pPr>
                <a:spcBef>
                  <a:spcPct val="0"/>
                </a:spcBef>
                <a:buFontTx/>
                <a:buNone/>
              </a:pPr>
              <a:t>32</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7592" name="Content Placeholder 2"/>
          <p:cNvSpPr>
            <a:spLocks noGrp="1"/>
          </p:cNvSpPr>
          <p:nvPr>
            <p:ph idx="1"/>
          </p:nvPr>
        </p:nvSpPr>
        <p:spPr/>
        <p:txBody>
          <a:bodyPr/>
          <a:lstStyle/>
          <a:p>
            <a:pPr marL="0" indent="0">
              <a:buFont typeface="Arial" panose="020B0604020202020204" pitchFamily="34" charset="0"/>
              <a:buNone/>
            </a:pPr>
            <a:r>
              <a:rPr lang="en-US" altLang="en-US"/>
              <a:t>Download now! </a:t>
            </a:r>
          </a:p>
        </p:txBody>
      </p:sp>
      <p:pic>
        <p:nvPicPr>
          <p:cNvPr id="6759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5138" y="2438400"/>
            <a:ext cx="56737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59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Questions?</a:t>
            </a:r>
          </a:p>
        </p:txBody>
      </p:sp>
      <p:pic>
        <p:nvPicPr>
          <p:cNvPr id="6963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82071BBE-7FEA-44B0-9DD2-02C3A58A331E}"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4/17/2017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963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FEFC315-BDE0-4520-BFBC-AC5409C4EDF7}" type="slidenum">
              <a:rPr lang="en-US" altLang="en-US" sz="1200" smtClean="0">
                <a:solidFill>
                  <a:srgbClr val="FFFFFF"/>
                </a:solidFill>
                <a:latin typeface="Arial" panose="020B0604020202020204" pitchFamily="34" charset="0"/>
              </a:rPr>
              <a:pPr>
                <a:spcBef>
                  <a:spcPct val="0"/>
                </a:spcBef>
                <a:buFontTx/>
                <a:buNone/>
              </a:pPr>
              <a:t>33</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Content Placeholder 2"/>
          <p:cNvSpPr>
            <a:spLocks noGrp="1"/>
          </p:cNvSpPr>
          <p:nvPr>
            <p:ph idx="1"/>
          </p:nvPr>
        </p:nvSpPr>
        <p:spPr>
          <a:xfrm>
            <a:off x="457200" y="1525588"/>
            <a:ext cx="8513763" cy="4600575"/>
          </a:xfrm>
        </p:spPr>
        <p:txBody>
          <a:bodyPr/>
          <a:lstStyle/>
          <a:p>
            <a:pPr>
              <a:spcBef>
                <a:spcPts val="600"/>
              </a:spcBef>
              <a:defRPr/>
            </a:pPr>
            <a:r>
              <a:rPr lang="en-US" dirty="0"/>
              <a:t>1 NAADAC CEH</a:t>
            </a:r>
          </a:p>
          <a:p>
            <a:pPr>
              <a:spcBef>
                <a:spcPts val="600"/>
              </a:spcBef>
              <a:defRPr/>
            </a:pPr>
            <a:r>
              <a:rPr lang="en-US" dirty="0"/>
              <a:t>Pass 10-question quiz with 7 correct answers</a:t>
            </a:r>
          </a:p>
          <a:p>
            <a:pPr>
              <a:spcBef>
                <a:spcPts val="600"/>
              </a:spcBef>
              <a:defRPr/>
            </a:pPr>
            <a:r>
              <a:rPr lang="en-US" dirty="0"/>
              <a:t>Receive certificate immediately</a:t>
            </a:r>
          </a:p>
          <a:p>
            <a:pPr marL="0" indent="0">
              <a:buFont typeface="Arial" panose="020B0604020202020204" pitchFamily="34" charset="0"/>
              <a:buNone/>
              <a:defRPr/>
            </a:pPr>
            <a:endParaRPr lang="en-US" dirty="0"/>
          </a:p>
        </p:txBody>
      </p:sp>
      <p:pic>
        <p:nvPicPr>
          <p:cNvPr id="6964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311525"/>
            <a:ext cx="4703763"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919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3600">
                <a:solidFill>
                  <a:srgbClr val="006C92"/>
                </a:solidFill>
              </a:rPr>
              <a:t>RSAT Technical Assistance and Training Center</a:t>
            </a:r>
            <a:endParaRPr lang="en-US" sz="3600" dirty="0">
              <a:solidFill>
                <a:srgbClr val="006C92"/>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457200" y="1524000"/>
            <a:ext cx="8229600" cy="4209146"/>
          </a:xfrm>
        </p:spPr>
        <p:txBody>
          <a:bodyPr>
            <a:noAutofit/>
          </a:bodyPr>
          <a:lstStyle/>
          <a:p>
            <a:pPr marL="0" lvl="0" indent="0" algn="ctr">
              <a:buClr>
                <a:srgbClr val="BE854C"/>
              </a:buClr>
              <a:buSzPct val="65000"/>
              <a:buNone/>
            </a:pPr>
            <a:endParaRPr lang="en-US" i="1" dirty="0"/>
          </a:p>
          <a:p>
            <a:pPr marL="0" lvl="0" indent="0" algn="ctr">
              <a:buClr>
                <a:srgbClr val="BE854C"/>
              </a:buClr>
              <a:buSzPct val="65000"/>
              <a:buNone/>
            </a:pPr>
            <a:r>
              <a:rPr lang="en-US" i="1" dirty="0"/>
              <a:t>For more information on RSAT training and technical assistance visit: </a:t>
            </a:r>
          </a:p>
          <a:p>
            <a:pPr marL="0" lvl="0" indent="0" algn="ctr">
              <a:buClr>
                <a:srgbClr val="BE854C"/>
              </a:buClr>
              <a:buSzPct val="65000"/>
              <a:buNone/>
            </a:pPr>
            <a:r>
              <a:rPr lang="en-US" i="1" dirty="0"/>
              <a:t>http://www.rsat-tta.com/Home</a:t>
            </a:r>
          </a:p>
          <a:p>
            <a:pPr marL="0" lvl="0" indent="0" algn="ctr">
              <a:buClr>
                <a:srgbClr val="BE854C"/>
              </a:buClr>
              <a:buSzPct val="65000"/>
              <a:buNone/>
            </a:pPr>
            <a:endParaRPr lang="en-US" i="1" dirty="0"/>
          </a:p>
          <a:p>
            <a:pPr marL="0" lvl="0" indent="0" algn="ctr">
              <a:buClr>
                <a:srgbClr val="BE854C"/>
              </a:buClr>
              <a:buSzPct val="65000"/>
              <a:buNone/>
            </a:pPr>
            <a:r>
              <a:rPr lang="en-US" i="1" dirty="0"/>
              <a:t>or email Stephen Keller, RSAT TA Coordinator at </a:t>
            </a:r>
          </a:p>
          <a:p>
            <a:pPr marL="0" lvl="0" indent="0" algn="ctr">
              <a:buClr>
                <a:srgbClr val="BE854C"/>
              </a:buClr>
              <a:buSzPct val="65000"/>
              <a:buNone/>
            </a:pPr>
            <a:r>
              <a:rPr lang="en-US" i="1" dirty="0"/>
              <a:t>skeller@ahpnet.com</a:t>
            </a:r>
          </a:p>
          <a:p>
            <a:pPr lvl="0">
              <a:buClr>
                <a:srgbClr val="BE854C"/>
              </a:buClr>
              <a:buSzPct val="65000"/>
              <a:buFont typeface="Arial" pitchFamily="34" charset="0"/>
              <a:buChar char="►"/>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4/17/2017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574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1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914400"/>
          </a:xfrm>
        </p:spPr>
        <p:txBody>
          <a:bodyPr>
            <a:noAutofit/>
          </a:bodyPr>
          <a:lstStyle/>
          <a:p>
            <a:pPr>
              <a:defRPr/>
            </a:pPr>
            <a:br>
              <a:rPr lang="en-US" sz="2800" b="1" dirty="0">
                <a:solidFill>
                  <a:srgbClr val="002060"/>
                </a:solidFill>
                <a:ea typeface="+mn-ea"/>
                <a:cs typeface="+mn-cs"/>
              </a:rPr>
            </a:br>
            <a:endParaRPr lang="en-US" sz="2800" b="1" dirty="0">
              <a:solidFill>
                <a:srgbClr val="002060"/>
              </a:solidFill>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0" lvl="1" indent="0" algn="ctr">
              <a:spcBef>
                <a:spcPts val="1200"/>
              </a:spcBef>
              <a:buClr>
                <a:srgbClr val="BE854C"/>
              </a:buClr>
              <a:buSzPct val="65000"/>
              <a:buNone/>
              <a:defRPr/>
            </a:pPr>
            <a:r>
              <a:rPr lang="en-US" sz="3200" b="1" dirty="0">
                <a:solidFill>
                  <a:srgbClr val="006892"/>
                </a:solidFill>
                <a:latin typeface="Arial" pitchFamily="34" charset="0"/>
                <a:ea typeface="+mj-ea"/>
                <a:cs typeface="Arial" pitchFamily="34" charset="0"/>
              </a:rPr>
              <a:t>Treatment Modalities</a:t>
            </a:r>
            <a:br>
              <a:rPr lang="en-US" sz="3200" b="1" dirty="0">
                <a:solidFill>
                  <a:srgbClr val="006892"/>
                </a:solidFill>
                <a:latin typeface="Arial" pitchFamily="34" charset="0"/>
                <a:ea typeface="+mj-ea"/>
                <a:cs typeface="Arial" pitchFamily="34" charset="0"/>
              </a:rPr>
            </a:br>
            <a:br>
              <a:rPr lang="en-US" sz="3200" b="1" dirty="0">
                <a:solidFill>
                  <a:srgbClr val="006892"/>
                </a:solidFill>
                <a:latin typeface="Arial" pitchFamily="34" charset="0"/>
                <a:ea typeface="+mj-ea"/>
                <a:cs typeface="Arial" pitchFamily="34" charset="0"/>
              </a:rPr>
            </a:br>
            <a:r>
              <a:rPr lang="en-US" b="1" dirty="0">
                <a:solidFill>
                  <a:srgbClr val="006892"/>
                </a:solidFill>
                <a:latin typeface="Arial" pitchFamily="34" charset="0"/>
                <a:ea typeface="+mj-ea"/>
                <a:cs typeface="Arial" pitchFamily="34" charset="0"/>
              </a:rPr>
              <a:t>From research to practice, effective treatment models for RSAT programs</a:t>
            </a:r>
            <a:endParaRPr lang="en-US" b="1" dirty="0"/>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r>
              <a:rPr lang="en-US" sz="1800" b="1" dirty="0"/>
              <a:t>Moderator</a:t>
            </a:r>
          </a:p>
          <a:p>
            <a:pPr marL="0" indent="0" algn="ctr">
              <a:buNone/>
            </a:pPr>
            <a:r>
              <a:rPr lang="en-US" sz="1800" b="1" dirty="0"/>
              <a:t>Stephen Keller</a:t>
            </a:r>
          </a:p>
          <a:p>
            <a:pPr marL="0" indent="0" algn="ctr">
              <a:buNone/>
            </a:pPr>
            <a:r>
              <a:rPr lang="en-US" sz="1800" b="1" dirty="0"/>
              <a:t>Training/TA Coordinator, RSAT-TTA</a:t>
            </a:r>
          </a:p>
        </p:txBody>
      </p:sp>
      <p:sp>
        <p:nvSpPr>
          <p:cNvPr id="9222"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200">
                <a:solidFill>
                  <a:schemeClr val="bg1"/>
                </a:solidFill>
                <a:latin typeface="Arial" panose="020B0604020202020204" pitchFamily="34" charset="0"/>
                <a:cs typeface="Arial" panose="020B0604020202020204" pitchFamily="34" charset="0"/>
              </a:rPr>
              <a:t>March 15, 2017</a:t>
            </a:r>
          </a:p>
        </p:txBody>
      </p:sp>
      <p:sp>
        <p:nvSpPr>
          <p:cNvPr id="922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ADFD7F-66EE-4EA0-9FB0-9BA8679C60B1}" type="slidenum">
              <a:rPr lang="en-US" altLang="en-US" sz="1200" smtClean="0">
                <a:solidFill>
                  <a:schemeClr val="bg1"/>
                </a:solidFill>
                <a:latin typeface="Arial" panose="020B0604020202020204" pitchFamily="34" charset="0"/>
              </a:rPr>
              <a:pPr>
                <a:spcBef>
                  <a:spcPct val="0"/>
                </a:spcBef>
                <a:buFontTx/>
                <a:buNone/>
              </a:pPr>
              <a:t>4</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4485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1440"/>
            <a:ext cx="9144000" cy="6949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rmAutofit fontScale="90000"/>
          </a:bodyPr>
          <a:lstStyle/>
          <a:p>
            <a:pPr algn="l"/>
            <a:br>
              <a:rPr lang="en-US" sz="3600" dirty="0">
                <a:solidFill>
                  <a:schemeClr val="bg1"/>
                </a:solidFill>
                <a:latin typeface="Arial" pitchFamily="34" charset="0"/>
                <a:cs typeface="Arial" pitchFamily="34" charset="0"/>
              </a:rPr>
            </a:br>
            <a:r>
              <a:rPr lang="en-US" sz="3600" dirty="0">
                <a:solidFill>
                  <a:schemeClr val="bg1"/>
                </a:solidFill>
                <a:latin typeface="Arial" pitchFamily="34" charset="0"/>
                <a:cs typeface="Arial" pitchFamily="34" charset="0"/>
              </a:rPr>
              <a:t>Phil Barbour, CHJ Master Trainer</a:t>
            </a:r>
            <a:br>
              <a:rPr lang="en-US" sz="3600" dirty="0">
                <a:solidFill>
                  <a:schemeClr val="bg1"/>
                </a:solidFill>
                <a:latin typeface="Arial" pitchFamily="34" charset="0"/>
                <a:cs typeface="Arial" pitchFamily="34" charset="0"/>
              </a:rPr>
            </a:br>
            <a:r>
              <a:rPr lang="en-US" sz="2700" dirty="0">
                <a:solidFill>
                  <a:schemeClr val="bg1"/>
                </a:solidFill>
                <a:latin typeface="Arial" pitchFamily="34" charset="0"/>
                <a:cs typeface="Arial" pitchFamily="34" charset="0"/>
              </a:rPr>
              <a:t>PBarbour@tasc-il.org</a:t>
            </a:r>
            <a:endParaRPr lang="en-US" sz="36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838200" y="3810000"/>
            <a:ext cx="6934200" cy="1752600"/>
          </a:xfrm>
        </p:spPr>
        <p:txBody>
          <a:bodyPr/>
          <a:lstStyle/>
          <a:p>
            <a:pPr algn="l"/>
            <a:r>
              <a:rPr lang="en-US" sz="2800" dirty="0">
                <a:solidFill>
                  <a:srgbClr val="E0C3A3"/>
                </a:solidFill>
              </a:rPr>
              <a:t>Center for Health and Justice at TASC</a:t>
            </a:r>
          </a:p>
          <a:p>
            <a:pPr algn="l"/>
            <a:r>
              <a:rPr lang="en-US" sz="2800" dirty="0">
                <a:solidFill>
                  <a:srgbClr val="E0C3A3"/>
                </a:solidFill>
              </a:rPr>
              <a:t>http://www2.tasc.org/</a:t>
            </a:r>
          </a:p>
          <a:p>
            <a:pPr algn="l"/>
            <a:endParaRPr lang="en-US" dirty="0">
              <a:solidFill>
                <a:srgbClr val="E0C3A3"/>
              </a:solidFill>
            </a:endParaRPr>
          </a:p>
        </p:txBody>
      </p:sp>
      <p:sp>
        <p:nvSpPr>
          <p:cNvPr id="4" name="Date Placeholder 3"/>
          <p:cNvSpPr>
            <a:spLocks noGrp="1"/>
          </p:cNvSpPr>
          <p:nvPr>
            <p:ph type="dt" sz="half" idx="10"/>
          </p:nvPr>
        </p:nvSpPr>
        <p:spPr/>
        <p:txBody>
          <a:bodyPr/>
          <a:lstStyle/>
          <a:p>
            <a:fld id="{82CDDF37-5BD3-4F17-BC7F-8515FF269729}" type="datetime1">
              <a:rPr lang="en-US" smtClean="0">
                <a:solidFill>
                  <a:schemeClr val="bg1"/>
                </a:solidFill>
                <a:latin typeface="Arial" pitchFamily="34" charset="0"/>
                <a:cs typeface="Arial" pitchFamily="34" charset="0"/>
              </a:rPr>
              <a:t>4/17/2017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5</a:t>
            </a:fld>
            <a:endParaRPr lang="en-US" dirty="0">
              <a:solidFill>
                <a:schemeClr val="bg1"/>
              </a:solidFill>
              <a:latin typeface="Arial" pitchFamily="34" charset="0"/>
              <a:cs typeface="Arial" pitchFamily="34" charset="0"/>
            </a:endParaRPr>
          </a:p>
        </p:txBody>
      </p:sp>
      <p:cxnSp>
        <p:nvCxnSpPr>
          <p:cNvPr id="10" name="Straight Connector 9"/>
          <p:cNvCxnSpPr/>
          <p:nvPr/>
        </p:nvCxnSpPr>
        <p:spPr>
          <a:xfrm>
            <a:off x="609600" y="38100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spTree>
    <p:extLst>
      <p:ext uri="{BB962C8B-B14F-4D97-AF65-F5344CB8AC3E}">
        <p14:creationId xmlns:p14="http://schemas.microsoft.com/office/powerpoint/2010/main" val="421966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06004"/>
            <a:ext cx="6858000" cy="1790700"/>
          </a:xfrm>
        </p:spPr>
        <p:txBody>
          <a:bodyPr/>
          <a:lstStyle/>
          <a:p>
            <a:r>
              <a:rPr lang="en-US" dirty="0"/>
              <a:t>Treatment Modalities</a:t>
            </a:r>
          </a:p>
        </p:txBody>
      </p:sp>
      <p:sp>
        <p:nvSpPr>
          <p:cNvPr id="3" name="Subtitle 2"/>
          <p:cNvSpPr>
            <a:spLocks noGrp="1"/>
          </p:cNvSpPr>
          <p:nvPr>
            <p:ph type="subTitle" idx="1"/>
          </p:nvPr>
        </p:nvSpPr>
        <p:spPr/>
        <p:txBody>
          <a:bodyPr/>
          <a:lstStyle/>
          <a:p>
            <a:r>
              <a:rPr lang="en-US" dirty="0"/>
              <a:t>The following </a:t>
            </a:r>
            <a:r>
              <a:rPr lang="en-US" b="1" dirty="0"/>
              <a:t>research-based treatment modalities</a:t>
            </a:r>
            <a:r>
              <a:rPr lang="en-US" dirty="0"/>
              <a:t> are practiced in individual and group therapy sessions and daily psychoeducational/didactic groups. </a:t>
            </a:r>
          </a:p>
        </p:txBody>
      </p:sp>
      <p:sp>
        <p:nvSpPr>
          <p:cNvPr id="4" name="TextBox 3"/>
          <p:cNvSpPr txBox="1"/>
          <p:nvPr/>
        </p:nvSpPr>
        <p:spPr>
          <a:xfrm>
            <a:off x="6251608" y="4816843"/>
            <a:ext cx="2548289" cy="300082"/>
          </a:xfrm>
          <a:prstGeom prst="rect">
            <a:avLst/>
          </a:prstGeom>
          <a:noFill/>
        </p:spPr>
        <p:txBody>
          <a:bodyPr wrap="square" rtlCol="0">
            <a:spAutoFit/>
          </a:bodyPr>
          <a:lstStyle/>
          <a:p>
            <a:pPr defTabSz="685800"/>
            <a:r>
              <a:rPr lang="en-US" sz="1350" dirty="0">
                <a:solidFill>
                  <a:prstClr val="white">
                    <a:lumMod val="50000"/>
                  </a:prstClr>
                </a:solidFill>
                <a:latin typeface="Arial"/>
              </a:rPr>
              <a:t>American Addiction Centers</a:t>
            </a:r>
          </a:p>
        </p:txBody>
      </p:sp>
    </p:spTree>
    <p:extLst>
      <p:ext uri="{BB962C8B-B14F-4D97-AF65-F5344CB8AC3E}">
        <p14:creationId xmlns:p14="http://schemas.microsoft.com/office/powerpoint/2010/main" val="190003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373284" y="2057400"/>
            <a:ext cx="82296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defTabSz="342900" rtl="0" eaLnBrk="1" fontAlgn="base" hangingPunct="1">
              <a:spcBef>
                <a:spcPct val="20000"/>
              </a:spcBef>
              <a:spcAft>
                <a:spcPct val="0"/>
              </a:spcAft>
              <a:buFont typeface="Arial" charset="0"/>
              <a:buNone/>
              <a:defRPr sz="1800" b="0" i="0" kern="1200">
                <a:solidFill>
                  <a:schemeClr val="tx1">
                    <a:lumMod val="50000"/>
                    <a:lumOff val="50000"/>
                  </a:schemeClr>
                </a:solidFill>
                <a:latin typeface="Arial"/>
                <a:ea typeface="Lato Bold" pitchFamily="34" charset="0"/>
                <a:cs typeface="Arial"/>
              </a:defRPr>
            </a:lvl1pPr>
            <a:lvl2pPr marL="342900" indent="0" algn="ctr" defTabSz="342900" rtl="0" eaLnBrk="1" fontAlgn="base" hangingPunct="1">
              <a:spcBef>
                <a:spcPct val="20000"/>
              </a:spcBef>
              <a:spcAft>
                <a:spcPct val="0"/>
              </a:spcAft>
              <a:buFont typeface="Arial" charset="0"/>
              <a:buNone/>
              <a:defRPr sz="1500" b="0" i="0" kern="1200">
                <a:solidFill>
                  <a:schemeClr val="tx1">
                    <a:lumMod val="50000"/>
                    <a:lumOff val="50000"/>
                  </a:schemeClr>
                </a:solidFill>
                <a:latin typeface="Arial"/>
                <a:ea typeface="Lato Regular" pitchFamily="34" charset="0"/>
                <a:cs typeface="Arial"/>
              </a:defRPr>
            </a:lvl2pPr>
            <a:lvl3pPr marL="685800" indent="0" algn="ctr" defTabSz="342900" rtl="0" eaLnBrk="1" fontAlgn="base" hangingPunct="1">
              <a:spcBef>
                <a:spcPct val="20000"/>
              </a:spcBef>
              <a:spcAft>
                <a:spcPct val="0"/>
              </a:spcAft>
              <a:buFont typeface="Arial" charset="0"/>
              <a:buNone/>
              <a:defRPr sz="1350" b="0" i="0" kern="1200">
                <a:solidFill>
                  <a:schemeClr val="tx1">
                    <a:lumMod val="50000"/>
                    <a:lumOff val="50000"/>
                  </a:schemeClr>
                </a:solidFill>
                <a:latin typeface="Arial"/>
                <a:ea typeface="Lato Regular" pitchFamily="34" charset="0"/>
                <a:cs typeface="Arial"/>
              </a:defRPr>
            </a:lvl3pPr>
            <a:lvl4pPr marL="1028700" indent="0" algn="ctr" defTabSz="342900" rtl="0" eaLnBrk="1" fontAlgn="base" hangingPunct="1">
              <a:spcBef>
                <a:spcPct val="20000"/>
              </a:spcBef>
              <a:spcAft>
                <a:spcPct val="0"/>
              </a:spcAft>
              <a:buFont typeface="Arial" charset="0"/>
              <a:buNone/>
              <a:defRPr sz="1200" b="0" i="0" kern="1200">
                <a:solidFill>
                  <a:schemeClr val="tx1">
                    <a:lumMod val="50000"/>
                    <a:lumOff val="50000"/>
                  </a:schemeClr>
                </a:solidFill>
                <a:latin typeface="Arial"/>
                <a:ea typeface="Lato Regular" pitchFamily="34" charset="0"/>
                <a:cs typeface="Arial"/>
              </a:defRPr>
            </a:lvl4pPr>
            <a:lvl5pPr marL="1371600" indent="0" algn="ctr" defTabSz="342900" rtl="0" eaLnBrk="1" fontAlgn="base" hangingPunct="1">
              <a:spcBef>
                <a:spcPct val="20000"/>
              </a:spcBef>
              <a:spcAft>
                <a:spcPct val="0"/>
              </a:spcAft>
              <a:buFont typeface="Arial" charset="0"/>
              <a:buNone/>
              <a:defRPr sz="1200" b="0" i="0" kern="1200">
                <a:solidFill>
                  <a:schemeClr val="tx1">
                    <a:lumMod val="50000"/>
                    <a:lumOff val="50000"/>
                  </a:schemeClr>
                </a:solidFill>
                <a:latin typeface="Arial"/>
                <a:ea typeface="Lato Regular" pitchFamily="34" charset="0"/>
                <a:cs typeface="Arial"/>
              </a:defRPr>
            </a:lvl5pPr>
            <a:lvl6pPr marL="1714500" indent="0" algn="ctr" defTabSz="3429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3429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3429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342900" rtl="0" eaLnBrk="1" latinLnBrk="0" hangingPunct="1">
              <a:spcBef>
                <a:spcPct val="20000"/>
              </a:spcBef>
              <a:buFont typeface="Arial"/>
              <a:buNone/>
              <a:defRPr sz="1200" kern="1200">
                <a:solidFill>
                  <a:schemeClr val="tx1"/>
                </a:solidFill>
                <a:latin typeface="+mn-lt"/>
                <a:ea typeface="+mn-ea"/>
                <a:cs typeface="+mn-cs"/>
              </a:defRPr>
            </a:lvl9pPr>
          </a:lstStyle>
          <a:p>
            <a:pPr algn="l"/>
            <a:r>
              <a:rPr lang="en-US" b="1" dirty="0"/>
              <a:t>Participants will be able to</a:t>
            </a:r>
            <a:r>
              <a:rPr lang="en-US" dirty="0"/>
              <a:t>:</a:t>
            </a:r>
          </a:p>
          <a:p>
            <a:endParaRPr lang="en-US" sz="1300" dirty="0"/>
          </a:p>
          <a:p>
            <a:pPr marL="285750" indent="-285750" algn="l">
              <a:buFont typeface="Arial" panose="020B0604020202020204" pitchFamily="34" charset="0"/>
              <a:buChar char="•"/>
            </a:pPr>
            <a:r>
              <a:rPr lang="en-US" dirty="0"/>
              <a:t>Describe the most popular evidence-based treatment modalities for SUD and mental health disorders</a:t>
            </a:r>
          </a:p>
          <a:p>
            <a:endParaRPr lang="en-US" sz="1400" dirty="0"/>
          </a:p>
          <a:p>
            <a:pPr marL="285750" indent="-285750" algn="l">
              <a:buFont typeface="Arial" panose="020B0604020202020204" pitchFamily="34" charset="0"/>
              <a:buChar char="•"/>
            </a:pPr>
            <a:r>
              <a:rPr lang="en-US" dirty="0"/>
              <a:t>Understand why certain modalities are more effective than others for the criminal justice population</a:t>
            </a:r>
          </a:p>
          <a:p>
            <a:endParaRPr lang="en-US" sz="1300" dirty="0"/>
          </a:p>
          <a:p>
            <a:pPr marL="285750" indent="-285750" algn="l">
              <a:buFont typeface="Arial" panose="020B0604020202020204" pitchFamily="34" charset="0"/>
              <a:buChar char="•"/>
            </a:pPr>
            <a:r>
              <a:rPr lang="en-US" dirty="0"/>
              <a:t>Identify the main characteristics of cognitive behavior therapy</a:t>
            </a:r>
          </a:p>
          <a:p>
            <a:r>
              <a:rPr lang="en-US" dirty="0"/>
              <a:t> </a:t>
            </a:r>
          </a:p>
          <a:p>
            <a:pPr>
              <a:buClr>
                <a:srgbClr val="BE854C"/>
              </a:buClr>
              <a:buSzPct val="65000"/>
            </a:pPr>
            <a:endParaRPr lang="en-US" dirty="0"/>
          </a:p>
        </p:txBody>
      </p:sp>
      <p:sp>
        <p:nvSpPr>
          <p:cNvPr id="10" name="Title 3"/>
          <p:cNvSpPr>
            <a:spLocks noGrp="1"/>
          </p:cNvSpPr>
          <p:nvPr>
            <p:ph type="ctrTitle"/>
          </p:nvPr>
        </p:nvSpPr>
        <p:spPr>
          <a:xfrm>
            <a:off x="403185" y="990600"/>
            <a:ext cx="8229600" cy="503631"/>
          </a:xfrm>
        </p:spPr>
        <p:txBody>
          <a:bodyPr/>
          <a:lstStyle/>
          <a:p>
            <a:pPr algn="l"/>
            <a:r>
              <a:rPr lang="en-US" sz="2250" dirty="0"/>
              <a:t>Learning Objectives</a:t>
            </a:r>
          </a:p>
        </p:txBody>
      </p:sp>
    </p:spTree>
    <p:extLst>
      <p:ext uri="{BB962C8B-B14F-4D97-AF65-F5344CB8AC3E}">
        <p14:creationId xmlns:p14="http://schemas.microsoft.com/office/powerpoint/2010/main" val="309190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Treatment Modality or Curriculum?</a:t>
            </a:r>
          </a:p>
        </p:txBody>
      </p:sp>
      <p:sp>
        <p:nvSpPr>
          <p:cNvPr id="5" name="Subtitle 4"/>
          <p:cNvSpPr>
            <a:spLocks noGrp="1"/>
          </p:cNvSpPr>
          <p:nvPr>
            <p:ph type="subTitle" idx="1"/>
          </p:nvPr>
        </p:nvSpPr>
        <p:spPr/>
        <p:txBody>
          <a:bodyPr/>
          <a:lstStyle/>
          <a:p>
            <a:pPr marL="0" indent="0">
              <a:buNone/>
            </a:pPr>
            <a:r>
              <a:rPr lang="en-US" sz="1800" dirty="0"/>
              <a:t>This webinar looks at the foundational principles of several popular interventions, not the tools or materials used to deliver the intervention.</a:t>
            </a:r>
          </a:p>
          <a:p>
            <a:r>
              <a:rPr lang="en-US" sz="1800" dirty="0"/>
              <a:t>Modality: </a:t>
            </a:r>
            <a:r>
              <a:rPr lang="en-US" sz="1800" i="1" dirty="0"/>
              <a:t>Medicine/Medical. </a:t>
            </a:r>
            <a:r>
              <a:rPr lang="en-US" sz="1800" dirty="0"/>
              <a:t>the application of a therapeutic agent, usually a physical therapeutic agent.</a:t>
            </a:r>
          </a:p>
          <a:p>
            <a:r>
              <a:rPr lang="en-US" sz="1800" dirty="0"/>
              <a:t>Curriculum: a set of courses constituting an area of specialization. </a:t>
            </a:r>
          </a:p>
        </p:txBody>
      </p:sp>
      <p:sp>
        <p:nvSpPr>
          <p:cNvPr id="2" name="TextBox 1"/>
          <p:cNvSpPr txBox="1"/>
          <p:nvPr/>
        </p:nvSpPr>
        <p:spPr>
          <a:xfrm>
            <a:off x="6475397" y="4661635"/>
            <a:ext cx="2335960" cy="300082"/>
          </a:xfrm>
          <a:prstGeom prst="rect">
            <a:avLst/>
          </a:prstGeom>
          <a:noFill/>
        </p:spPr>
        <p:txBody>
          <a:bodyPr wrap="none" rtlCol="0">
            <a:spAutoFit/>
          </a:bodyPr>
          <a:lstStyle/>
          <a:p>
            <a:pPr defTabSz="685800"/>
            <a:r>
              <a:rPr lang="en-US" sz="1350" i="1" dirty="0">
                <a:solidFill>
                  <a:prstClr val="white">
                    <a:lumMod val="50000"/>
                  </a:prstClr>
                </a:solidFill>
                <a:latin typeface="Arial"/>
              </a:rPr>
              <a:t>Merriam-Webster Dictionary</a:t>
            </a:r>
          </a:p>
        </p:txBody>
      </p:sp>
    </p:spTree>
    <p:extLst>
      <p:ext uri="{BB962C8B-B14F-4D97-AF65-F5344CB8AC3E}">
        <p14:creationId xmlns:p14="http://schemas.microsoft.com/office/powerpoint/2010/main" val="558737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Motivational Interviewing (MI)</a:t>
            </a:r>
          </a:p>
        </p:txBody>
      </p:sp>
      <p:sp>
        <p:nvSpPr>
          <p:cNvPr id="5" name="Subtitle 4"/>
          <p:cNvSpPr>
            <a:spLocks noGrp="1"/>
          </p:cNvSpPr>
          <p:nvPr>
            <p:ph type="subTitle" idx="1"/>
          </p:nvPr>
        </p:nvSpPr>
        <p:spPr/>
        <p:txBody>
          <a:bodyPr/>
          <a:lstStyle/>
          <a:p>
            <a:r>
              <a:rPr lang="en-US" sz="1800" dirty="0"/>
              <a:t>MI is a collaborative, therapeutic conversation between licensed clinicians and clients that addresses the common problem of ambivalence for change.</a:t>
            </a:r>
          </a:p>
          <a:p>
            <a:r>
              <a:rPr lang="en-US" sz="1800" dirty="0"/>
              <a:t>As defined by William Miller, the creator of MI, its purpose is to strengthen the client’s own motivation for and commitment to change in a manner that is consistent with said client’s values. </a:t>
            </a:r>
          </a:p>
        </p:txBody>
      </p:sp>
    </p:spTree>
    <p:extLst>
      <p:ext uri="{BB962C8B-B14F-4D97-AF65-F5344CB8AC3E}">
        <p14:creationId xmlns:p14="http://schemas.microsoft.com/office/powerpoint/2010/main" val="3251828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property id=&quot;20139&quot; value=&quot;%n. %s&quot;/&gt;&lt;property id=&quot;20141&quot; value=&quot;Health Lit Coverage UntilizationNMDft2&quot;/&gt;&lt;property id=&quot;20144&quot; value=&quot;1&quot;/&gt;&lt;property id=&quot;20146&quot; value=&quot;0&quot;/&gt;&lt;property id=&quot;20147&quot; value=&quot;0&quot;/&gt;&lt;property id=&quot;20148&quot; value=&quot;5&quot;/&gt;&lt;property id=&quot;20184&quot; value=&quot;7&quot;/&gt;&lt;property id=&quot;20191&quot; value=&quot;AHP Corporate&quot;/&gt;&lt;property id=&quot;20192&quot; value=&quot;https://ahpnet.adobeconnect.com&quot;/&gt;&lt;property id=&quot;20193&quot; value=&quot;0&quot;/&gt;&lt;property id=&quot;20250&quot; value=&quot;6&quot;/&gt;&lt;property id=&quot;20251&quot; value=&quot;0&quot;/&gt;&lt;property id=&quot;20259&quot; value=&quot;0&quot;/&gt;&lt;property id=&quot;20263&quot; value=&quot;1&quot;/&gt;&lt;property id=&quot;20264&quot; value=&quot;1&quot;/&gt;&lt;property id=&quot;20600&quot; value=&quot;0&quot;/&gt;&lt;property id=&quot;20700&quot; value=&quot;0&quot;/&gt;&lt;object type=&quot;2&quot; unique_id=&quot;11482&quot;&gt;&lt;object type=&quot;3&quot; unique_id=&quot;11483&quot;&gt;&lt;property id=&quot;20148&quot; value=&quot;5&quot;/&gt;&lt;property id=&quot;20300&quot; value=&quot;Slide 1 - &amp;quot; Pathways to Health Literacy &amp;amp; Health Care Utilization:  A Critical Next Step for the Newly Eligible Pre-release Po&quot;/&gt;&lt;property id=&quot;20307&quot; value=&quot;258&quot;/&gt;&lt;property id=&quot;20309&quot; value=&quot;-1&quot;/&gt;&lt;/object&gt;&lt;object type=&quot;3&quot; unique_id=&quot;11484&quot;&gt;&lt;property id=&quot;20148&quot; value=&quot;5&quot;/&gt;&lt;property id=&quot;20300&quot; value=&quot;Slide 5 - &amp;quot; Niki Miller, M.S. CPS nmiller@ahpnet.com &amp;quot;&quot;/&gt;&lt;property id=&quot;20307&quot; value=&quot;259&quot;/&gt;&lt;property id=&quot;20309&quot; value=&quot;-1&quot;/&gt;&lt;/object&gt;&lt;object type=&quot;3&quot; unique_id=&quot;11485&quot;&gt;&lt;property id=&quot;20148&quot; value=&quot;5&quot;/&gt;&lt;property id=&quot;20300&quot; value=&quot;Slide 6 - &amp;quot;Objectives&amp;quot;&quot;/&gt;&lt;property id=&quot;20307&quot; value=&quot;260&quot;/&gt;&lt;property id=&quot;20309&quot; value=&quot;-1&quot;/&gt;&lt;/object&gt;&lt;object type=&quot;3&quot; unique_id=&quot;11486&quot;&gt;&lt;property id=&quot;20148&quot; value=&quot;5&quot;/&gt;&lt;property id=&quot;20300&quot; value=&quot;Slide 7 - &amp;quot;New Toolkit: &amp;quot;&quot;/&gt;&lt;property id=&quot;20307&quot; value=&quot;415&quot;/&gt;&lt;property id=&quot;20309&quot; value=&quot;-1&quot;/&gt;&lt;/object&gt;&lt;object type=&quot;3&quot; unique_id=&quot;11487&quot;&gt;&lt;property id=&quot;20148&quot; value=&quot;5&quot;/&gt;&lt;property id=&quot;20300&quot; value=&quot;Slide 8 - &amp;quot;    Quick Audience Polling: 2 questions&amp;quot;&quot;/&gt;&lt;property id=&quot;20307&quot; value=&quot;261&quot;/&gt;&lt;property id=&quot;20309&quot; value=&quot;-1&quot;/&gt;&lt;/object&gt;&lt;object type=&quot;3&quot; unique_id=&quot;11488&quot;&gt;&lt;property id=&quot;20148&quot; value=&quot;5&quot;/&gt;&lt;property id=&quot;20300&quot; value=&quot;Slide 9 - &amp;quot;What is Health Literacy? &amp;quot;&quot;/&gt;&lt;property id=&quot;20307&quot; value=&quot;405&quot;/&gt;&lt;property id=&quot;20309&quot; value=&quot;-1&quot;/&gt;&lt;/object&gt;&lt;object type=&quot;3&quot; unique_id=&quot;11489&quot;&gt;&lt;property id=&quot;20148&quot; value=&quot;5&quot;/&gt;&lt;property id=&quot;20300&quot; value=&quot;Slide 10 - &amp;quot;Medicaid, Medicaid Managed Care (MMC), Medicare&amp;quot;&quot;/&gt;&lt;property id=&quot;20307&quot; value=&quot;416&quot;/&gt;&lt;property id=&quot;20309&quot; value=&quot;-1&quot;/&gt;&lt;/object&gt;&lt;object type=&quot;3&quot; unique_id=&quot;11491&quot;&gt;&lt;property id=&quot;20148&quot; value=&quot;5&quot;/&gt;&lt;property id=&quot;20300&quot; value=&quot;Slide 11&quot;/&gt;&lt;property id=&quot;20307&quot; value=&quot;417&quot;/&gt;&lt;property id=&quot;20309&quot; value=&quot;-1&quot;/&gt;&lt;/object&gt;&lt;object type=&quot;3&quot; unique_id=&quot;11492&quot;&gt;&lt;property id=&quot;20148&quot; value=&quot;5&quot;/&gt;&lt;property id=&quot;20300&quot; value=&quot;Slide 12 - &amp;quot;What Can We Do?&amp;quot;&quot;/&gt;&lt;property id=&quot;20307&quot; value=&quot;420&quot;/&gt;&lt;property id=&quot;20309&quot; value=&quot;-1&quot;/&gt;&lt;/object&gt;&lt;object type=&quot;3&quot; unique_id=&quot;11493&quot;&gt;&lt;property id=&quot;20148&quot; value=&quot;5&quot;/&gt;&lt;property id=&quot;20300&quot; value=&quot;Slide 13 - &amp;quot;Learning Styles  People learn new information in different ways….  Using more than one way is always best&amp;quot;&quot;/&gt;&lt;property id=&quot;20307&quot; value=&quot;419&quot;/&gt;&lt;property id=&quot;20309&quot; value=&quot;-1&quot;/&gt;&lt;/object&gt;&lt;object type=&quot;3&quot; unique_id=&quot;11494&quot;&gt;&lt;property id=&quot;20148&quot; value=&quot;5&quot;/&gt;&lt;property id=&quot;20300&quot; value=&quot;Slide 14 - &amp;quot;Leveraging Assistor Resources: Poll Results&amp;quot;&quot;/&gt;&lt;property id=&quot;20307&quot; value=&quot;409&quot;/&gt;&lt;property id=&quot;20309&quot; value=&quot;-1&quot;/&gt;&lt;/object&gt;&lt;object type=&quot;3&quot; unique_id=&quot;11495&quot;&gt;&lt;property id=&quot;20148&quot; value=&quot;5&quot;/&gt;&lt;property id=&quot;20300&quot; value=&quot;Slide 15 - &amp;quot;The term ‘assistor’ encompasses all categories&amp;quot;&quot;/&gt;&lt;property id=&quot;20307&quot; value=&quot;402&quot;/&gt;&lt;property id=&quot;20309&quot; value=&quot;-1&quot;/&gt;&lt;/object&gt;&lt;object type=&quot;3&quot; unique_id=&quot;11496&quot;&gt;&lt;property id=&quot;20148&quot; value=&quot;5&quot;/&gt;&lt;property id=&quot;20300&quot; value=&quot;Slide 16 - &amp;quot;Health Insurance Exchanges: Assistor Priorities  &amp;quot;&quot;/&gt;&lt;property id=&quot;20307&quot; value=&quot;421&quot;/&gt;&lt;property id=&quot;20309&quot; value=&quot;-1&quot;/&gt;&lt;/object&gt;&lt;object type=&quot;3&quot; unique_id=&quot;11497&quot;&gt;&lt;property id=&quot;20148&quot; value=&quot;5&quot;/&gt;&lt;property id=&quot;20300&quot; value=&quot;Slide 17 - &amp;quot;What do they offer besides enrollment help? &amp;quot;&quot;/&gt;&lt;property id=&quot;20307&quot; value=&quot;408&quot;/&gt;&lt;property id=&quot;20309&quot; value=&quot;-1&quot;/&gt;&lt;/object&gt;&lt;object type=&quot;3&quot; unique_id=&quot;11498&quot;&gt;&lt;property id=&quot;20148&quot; value=&quot;5&quot;/&gt;&lt;property id=&quot;20300&quot; value=&quot;Slide 18 - &amp;quot;What about those that don’t qualify for Medicaid&amp;quot;&quot;/&gt;&lt;property id=&quot;20307&quot; value=&quot;418&quot;/&gt;&lt;property id=&quot;20309&quot; value=&quot;-1&quot;/&gt;&lt;/object&gt;&lt;object type=&quot;3&quot; unique_id=&quot;11499&quot;&gt;&lt;property id=&quot;20148&quot; value=&quot;5&quot;/&gt;&lt;property id=&quot;20300&quot; value=&quot;Slide 19&quot;/&gt;&lt;property id=&quot;20307&quot; value=&quot;412&quot;/&gt;&lt;property id=&quot;20309&quot; value=&quot;-1&quot;/&gt;&lt;/object&gt;&lt;object type=&quot;3&quot; unique_id=&quot;11500&quot;&gt;&lt;property id=&quot;20148&quot; value=&quot;5&quot;/&gt;&lt;property id=&quot;20300&quot; value=&quot;Slide 20 - &amp;quot;    Assistor Agencies Address Health-Related                   Social Needs&amp;quot;&quot;/&gt;&lt;property id=&quot;20307&quot; value=&quot;400&quot;/&gt;&lt;property id=&quot;20309&quot; value=&quot;-1&quot;/&gt;&lt;/object&gt;&lt;object type=&quot;3&quot; unique_id=&quot;11501&quot;&gt;&lt;property id=&quot;20148&quot; value=&quot;5&quot;/&gt;&lt;property id=&quot;20300&quot; value=&quot;Slide 21 - &amp;quot;Other Resources &amp;amp; Toolkit highlights &amp;quot;&quot;/&gt;&lt;property id=&quot;20307&quot; value=&quot;407&quot;/&gt;&lt;property id=&quot;20309&quot; value=&quot;-1&quot;/&gt;&lt;/object&gt;&lt;object type=&quot;3&quot; unique_id=&quot;11502&quot;&gt;&lt;property id=&quot;20148&quot; value=&quot;5&quot;/&gt;&lt;property id=&quot;20300&quot; value=&quot;Slide 22&quot;/&gt;&lt;property id=&quot;20307&quot; value=&quot;423&quot;/&gt;&lt;property id=&quot;20309&quot; value=&quot;-1&quot;/&gt;&lt;/object&gt;&lt;object type=&quot;3&quot; unique_id=&quot;11503&quot;&gt;&lt;property id=&quot;20148&quot; value=&quot;5&quot;/&gt;&lt;property id=&quot;20300&quot; value=&quot;Slide 23&quot;/&gt;&lt;property id=&quot;20307&quot; value=&quot;422&quot;/&gt;&lt;property id=&quot;20309&quot; value=&quot;-1&quot;/&gt;&lt;/object&gt;&lt;object type=&quot;3&quot; unique_id=&quot;11504&quot;&gt;&lt;property id=&quot;20148&quot; value=&quot;5&quot;/&gt;&lt;property id=&quot;20300&quot; value=&quot;Slide 24&quot;/&gt;&lt;property id=&quot;20307&quot; value=&quot;399&quot;/&gt;&lt;property id=&quot;20309&quot; value=&quot;-1&quot;/&gt;&lt;/object&gt;&lt;object type=&quot;3&quot; unique_id=&quot;11601&quot;&gt;&lt;property id=&quot;20148&quot; value=&quot;5&quot;/&gt;&lt;property id=&quot;20300&quot; value=&quot;Slide 2 - &amp;quot;Housekeeping: Functions&amp;quot;&quot;/&gt;&lt;property id=&quot;20307&quot; value=&quot;425&quot;/&gt;&lt;property id=&quot;20309&quot; value=&quot;-1&quot;/&gt;&lt;/object&gt;&lt;object type=&quot;3&quot; unique_id=&quot;11602&quot;&gt;&lt;property id=&quot;20148&quot; value=&quot;5&quot;/&gt;&lt;property id=&quot;20300&quot; value=&quot;Slide 3 - &amp;quot;Housekeeping: Communication&amp;quot;&quot;/&gt;&lt;property id=&quot;20307&quot; value=&quot;426&quot;/&gt;&lt;property id=&quot;20309&quot; value=&quot;-1&quot;/&gt;&lt;/object&gt;&lt;object type=&quot;3&quot; unique_id=&quot;11859&quot;&gt;&lt;property id=&quot;20148&quot; value=&quot;5&quot;/&gt;&lt;property id=&quot;20300&quot; value=&quot;Slide 4 - &amp;quot; Pathways to Health Literacy &amp;amp; Health Care Utilization:  A Critical Next Step for the Newly Eligible Pre-release Po&quot;/&gt;&lt;property id=&quot;20307&quot; value=&quot;428&quot;/&gt;&lt;property id=&quot;20309&quot; value=&quot;-1&quot;/&gt;&lt;/object&gt;&lt;/object&gt;&lt;object type=&quot;8&quot; unique_id=&quot;11528&quot;&gt;&lt;/object&gt;&lt;object type=&quot;4&quot; unique_id=&quot;11941&quot;&gt;&lt;/object&gt;&lt;object type=&quot;10&quot; unique_id=&quot;11942&quot;&gt;&lt;object type=&quot;11&quot; unique_id=&quot;11943&quot;&gt;&lt;property id=&quot;20180&quot; value=&quot;1&quot;/&gt;&lt;property id=&quot;20181&quot; value=&quot;1&quot;/&gt;&lt;property id=&quot;20183&quot; value=&quot;1&quot;/&gt;&lt;/object&gt;&lt;object type=&quot;12&quot; unique_id=&quot;11944&quot;&gt;&lt;/object&gt;&lt;/object&gt;&lt;/object&gt;&lt;/database&gt;"/>
  <p:tag name="MMPROD_TAG_VCONFIG" val="PD94bWwgdmVyc2lvbj0iMS4wIj8+DQo8Y29uZmlndXJhdGlvbj4NCgk8YnJhbmRpbmc+DQoJCTx1aWZvbnQgbmFtZT0iRk9OVF9OT1RFU19URVhUIiB2YWx1ZT0iVmVyZGFuYSwxMi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PHVpcmVwbGFjZSBuYW1lPSJsb2dvIiB2YWx1ZT0iIi8+PHVpcmVwbGFjZSBuYW1lPSJiZ2ltYWdlIiB2YWx1ZT0iIi8+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THEME_BG_IMAGE" val=""/>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SC_CHJ_Template_030717_d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24204</TotalTime>
  <Words>2144</Words>
  <Application>Microsoft Office PowerPoint</Application>
  <PresentationFormat>On-screen Show (4:3)</PresentationFormat>
  <Paragraphs>213</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Lato Black</vt:lpstr>
      <vt:lpstr>Lato Bold</vt:lpstr>
      <vt:lpstr>Lato Regular</vt:lpstr>
      <vt:lpstr>Wingdings</vt:lpstr>
      <vt:lpstr>Office Theme</vt:lpstr>
      <vt:lpstr>TASC_CHJ_Template_030717_db</vt:lpstr>
      <vt:lpstr>Treatment Modalities  From research to practice, effective treatment models for RSAT programs</vt:lpstr>
      <vt:lpstr>Housekeeping: Functions</vt:lpstr>
      <vt:lpstr>Housekeeping: Communication</vt:lpstr>
      <vt:lpstr> </vt:lpstr>
      <vt:lpstr> Phil Barbour, CHJ Master Trainer PBarbour@tasc-il.org</vt:lpstr>
      <vt:lpstr>Treatment Modalities</vt:lpstr>
      <vt:lpstr>Learning Objectives</vt:lpstr>
      <vt:lpstr>Treatment Modality or Curriculum?</vt:lpstr>
      <vt:lpstr>Motivational Interviewing (MI)</vt:lpstr>
      <vt:lpstr>Motivational Interviewing (MI)</vt:lpstr>
      <vt:lpstr>Cognitive Behavioral Therapy (CBT)</vt:lpstr>
      <vt:lpstr>Cognitive Behavioral Therapy (CBT) Principles</vt:lpstr>
      <vt:lpstr>Cognitive Behavioral Therapy (CBT) Critical Tasks</vt:lpstr>
      <vt:lpstr>Therapeutic Communities (TC)</vt:lpstr>
      <vt:lpstr>Therapeutic Communities (TC) Principles </vt:lpstr>
      <vt:lpstr>Rational Emotive Behavior Therapy (REBT)</vt:lpstr>
      <vt:lpstr>Rational Emotive Behavior Therapy (REBT) Model</vt:lpstr>
      <vt:lpstr>Dialectical Behavioral Therapy (DBT)</vt:lpstr>
      <vt:lpstr>Dialectical Behavioral Therapy (DBT)</vt:lpstr>
      <vt:lpstr>Dialectical Behavioral Therapy (DBT)</vt:lpstr>
      <vt:lpstr>Eye Movement Desensitization and Reprocessing (EMDR)</vt:lpstr>
      <vt:lpstr>Eye Movement Desensitization and Reprocessing (EMDR)</vt:lpstr>
      <vt:lpstr>Seeking Safety (And Other Trauma Focused Therapies)</vt:lpstr>
      <vt:lpstr>Trauma-Focused Cognitive Behavioral Therapy (TF-CBT)</vt:lpstr>
      <vt:lpstr>Trauma-Focused Cognitive Behavioral Therapy (TF-CBT)</vt:lpstr>
      <vt:lpstr>Trauma-Focused Cognitive Behavioral Therapy (TF-CBT)</vt:lpstr>
      <vt:lpstr>Trauma-Focused Cognitive Behavioral Therapy (TF-CBT)</vt:lpstr>
      <vt:lpstr>The Seven Challenges</vt:lpstr>
      <vt:lpstr>Resources and other materials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Steve Keller</cp:lastModifiedBy>
  <cp:revision>285</cp:revision>
  <cp:lastPrinted>2017-04-17T15:09:25Z</cp:lastPrinted>
  <dcterms:created xsi:type="dcterms:W3CDTF">2006-08-16T00:00:00Z</dcterms:created>
  <dcterms:modified xsi:type="dcterms:W3CDTF">2017-04-17T17:21:48Z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