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12" r:id="rId2"/>
    <p:sldId id="595" r:id="rId3"/>
    <p:sldId id="596" r:id="rId4"/>
    <p:sldId id="259" r:id="rId5"/>
    <p:sldId id="416" r:id="rId6"/>
    <p:sldId id="414" r:id="rId7"/>
    <p:sldId id="581" r:id="rId8"/>
    <p:sldId id="557" r:id="rId9"/>
    <p:sldId id="574" r:id="rId10"/>
    <p:sldId id="564" r:id="rId11"/>
    <p:sldId id="572" r:id="rId12"/>
    <p:sldId id="576" r:id="rId13"/>
    <p:sldId id="575" r:id="rId14"/>
    <p:sldId id="577" r:id="rId15"/>
    <p:sldId id="578" r:id="rId16"/>
    <p:sldId id="566" r:id="rId17"/>
    <p:sldId id="567" r:id="rId18"/>
    <p:sldId id="568" r:id="rId19"/>
    <p:sldId id="583" r:id="rId20"/>
    <p:sldId id="585" r:id="rId21"/>
    <p:sldId id="582" r:id="rId22"/>
    <p:sldId id="584" r:id="rId23"/>
    <p:sldId id="586" r:id="rId24"/>
    <p:sldId id="547" r:id="rId25"/>
    <p:sldId id="548" r:id="rId26"/>
    <p:sldId id="580" r:id="rId27"/>
    <p:sldId id="448" r:id="rId28"/>
    <p:sldId id="588" r:id="rId29"/>
    <p:sldId id="543" r:id="rId30"/>
    <p:sldId id="593" r:id="rId31"/>
    <p:sldId id="598" r:id="rId32"/>
    <p:sldId id="599" r:id="rId33"/>
    <p:sldId id="600" r:id="rId34"/>
    <p:sldId id="594" r:id="rId35"/>
  </p:sldIdLst>
  <p:sldSz cx="9144000" cy="6858000" type="screen4x3"/>
  <p:notesSz cx="7010400" cy="9236075"/>
  <p:custDataLst>
    <p:tags r:id="rId37"/>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87016" autoAdjust="0"/>
  </p:normalViewPr>
  <p:slideViewPr>
    <p:cSldViewPr>
      <p:cViewPr varScale="1">
        <p:scale>
          <a:sx n="75" d="100"/>
          <a:sy n="75" d="100"/>
        </p:scale>
        <p:origin x="1680"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3552"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51B60-8B77-004A-A766-C723E2AF37F1}"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n-US"/>
        </a:p>
      </dgm:t>
    </dgm:pt>
    <dgm:pt modelId="{DDE45DDB-8F77-4140-9E3E-0443A48F0BCA}">
      <dgm:prSet custT="1"/>
      <dgm:spPr/>
      <dgm:t>
        <a:bodyPr/>
        <a:lstStyle/>
        <a:p>
          <a:r>
            <a:rPr lang="en-US" sz="1600" dirty="0"/>
            <a:t>Evidence-based approaches whenever possible</a:t>
          </a:r>
        </a:p>
      </dgm:t>
    </dgm:pt>
    <dgm:pt modelId="{0181894A-912E-4B44-85BD-5BECC933AFCC}" type="parTrans" cxnId="{577A39E3-9E35-4E1C-BD7B-05101B3942EB}">
      <dgm:prSet/>
      <dgm:spPr/>
      <dgm:t>
        <a:bodyPr/>
        <a:lstStyle/>
        <a:p>
          <a:endParaRPr lang="en-US"/>
        </a:p>
      </dgm:t>
    </dgm:pt>
    <dgm:pt modelId="{93E75C13-C391-478F-AD6D-AC9F079CDF1A}" type="sibTrans" cxnId="{577A39E3-9E35-4E1C-BD7B-05101B3942EB}">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endParaRPr lang="en-US"/>
        </a:p>
      </dgm:t>
    </dgm:pt>
    <dgm:pt modelId="{74590499-DDE1-4894-A859-5A807B620047}">
      <dgm:prSet custT="1"/>
      <dgm:spPr/>
      <dgm:t>
        <a:bodyPr/>
        <a:lstStyle/>
        <a:p>
          <a:r>
            <a:rPr lang="en-US" sz="1600" dirty="0"/>
            <a:t>Integrated approach to co-occurring mental health problems</a:t>
          </a:r>
          <a:endParaRPr lang="en-US" sz="1600" dirty="0">
            <a:solidFill>
              <a:schemeClr val="tx1">
                <a:lumMod val="85000"/>
                <a:lumOff val="15000"/>
              </a:schemeClr>
            </a:solidFill>
            <a:latin typeface="Arial" pitchFamily="34" charset="0"/>
            <a:cs typeface="Arial" pitchFamily="34" charset="0"/>
          </a:endParaRPr>
        </a:p>
      </dgm:t>
    </dgm:pt>
    <dgm:pt modelId="{E391FB35-8A00-4AC3-A295-C4AAE77EC08F}" type="parTrans" cxnId="{7BA2097B-3B2B-4235-8040-5AD7ABBA77DF}">
      <dgm:prSet/>
      <dgm:spPr/>
      <dgm:t>
        <a:bodyPr/>
        <a:lstStyle/>
        <a:p>
          <a:endParaRPr lang="en-US"/>
        </a:p>
      </dgm:t>
    </dgm:pt>
    <dgm:pt modelId="{ABB0BDF0-8A1E-4AAA-B3E2-A22EFA892C07}" type="sibTrans" cxnId="{7BA2097B-3B2B-4235-8040-5AD7ABBA77DF}">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endParaRPr lang="en-US"/>
        </a:p>
      </dgm:t>
    </dgm:pt>
    <dgm:pt modelId="{474E2320-4205-4178-B0CA-B6BB1E43A5D7}">
      <dgm:prSet custT="1"/>
      <dgm:spPr/>
      <dgm:t>
        <a:bodyPr/>
        <a:lstStyle/>
        <a:p>
          <a:r>
            <a:rPr lang="en-US" sz="1600" dirty="0"/>
            <a:t>Medication options for alcohol, opioid use &amp; mental health </a:t>
          </a:r>
        </a:p>
      </dgm:t>
    </dgm:pt>
    <dgm:pt modelId="{1A87BE83-CC76-42B8-B767-CE773ABB664D}" type="parTrans" cxnId="{AA2B0006-59D4-4BC2-A22E-79D5B0BE0612}">
      <dgm:prSet/>
      <dgm:spPr/>
      <dgm:t>
        <a:bodyPr/>
        <a:lstStyle/>
        <a:p>
          <a:endParaRPr lang="en-US"/>
        </a:p>
      </dgm:t>
    </dgm:pt>
    <dgm:pt modelId="{82CEFB70-54FC-4C6C-8F71-2B9E393B9BCD}" type="sibTrans" cxnId="{AA2B0006-59D4-4BC2-A22E-79D5B0BE0612}">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endParaRPr lang="en-US"/>
        </a:p>
      </dgm:t>
    </dgm:pt>
    <dgm:pt modelId="{A92F1091-884C-4B74-BE70-C2D6F339D23E}">
      <dgm:prSet custT="1"/>
      <dgm:spPr/>
      <dgm:t>
        <a:bodyPr/>
        <a:lstStyle/>
        <a:p>
          <a:r>
            <a:rPr lang="en-US" sz="1600" dirty="0"/>
            <a:t>Program duration is the minimum; longer stays as needed    </a:t>
          </a:r>
        </a:p>
      </dgm:t>
    </dgm:pt>
    <dgm:pt modelId="{35735890-E93B-40D8-9404-01219B3DC592}" type="sibTrans" cxnId="{E25EF285-DD8A-4F32-81EF-6557A4572BA2}">
      <dgm:prSet/>
      <dgm:spPr/>
      <dgm:t>
        <a:bodyPr/>
        <a:lstStyle/>
        <a:p>
          <a:endParaRPr lang="en-US"/>
        </a:p>
      </dgm:t>
    </dgm:pt>
    <dgm:pt modelId="{6A43D0FF-8E89-4EC0-AEC9-5EE61E18AB5E}" type="parTrans" cxnId="{E25EF285-DD8A-4F32-81EF-6557A4572BA2}">
      <dgm:prSet/>
      <dgm:spPr/>
      <dgm:t>
        <a:bodyPr/>
        <a:lstStyle/>
        <a:p>
          <a:endParaRPr lang="en-US"/>
        </a:p>
      </dgm:t>
    </dgm:pt>
    <dgm:pt modelId="{A41EABA2-B3E0-F144-BFE7-D3AC753CA54E}" type="pres">
      <dgm:prSet presAssocID="{46951B60-8B77-004A-A766-C723E2AF37F1}" presName="outerComposite" presStyleCnt="0">
        <dgm:presLayoutVars>
          <dgm:chMax val="5"/>
          <dgm:dir/>
          <dgm:resizeHandles val="exact"/>
        </dgm:presLayoutVars>
      </dgm:prSet>
      <dgm:spPr/>
    </dgm:pt>
    <dgm:pt modelId="{3A65923F-7746-AF4E-928B-9609D4DC0464}" type="pres">
      <dgm:prSet presAssocID="{46951B60-8B77-004A-A766-C723E2AF37F1}" presName="dummyMaxCanvas" presStyleCnt="0">
        <dgm:presLayoutVars/>
      </dgm:prSet>
      <dgm:spPr/>
    </dgm:pt>
    <dgm:pt modelId="{59779056-BE87-48C6-9989-E6FAE84A98DC}" type="pres">
      <dgm:prSet presAssocID="{46951B60-8B77-004A-A766-C723E2AF37F1}" presName="FourNodes_1" presStyleLbl="node1" presStyleIdx="0" presStyleCnt="4" custScaleX="95946" custScaleY="75439" custLinFactNeighborX="225" custLinFactNeighborY="3668">
        <dgm:presLayoutVars>
          <dgm:bulletEnabled val="1"/>
        </dgm:presLayoutVars>
      </dgm:prSet>
      <dgm:spPr/>
    </dgm:pt>
    <dgm:pt modelId="{77DD2772-4058-4E6A-A21F-A8BFC8F2BAD7}" type="pres">
      <dgm:prSet presAssocID="{46951B60-8B77-004A-A766-C723E2AF37F1}" presName="FourNodes_2" presStyleLbl="node1" presStyleIdx="1" presStyleCnt="4" custScaleX="97214" custScaleY="78310">
        <dgm:presLayoutVars>
          <dgm:bulletEnabled val="1"/>
        </dgm:presLayoutVars>
      </dgm:prSet>
      <dgm:spPr/>
    </dgm:pt>
    <dgm:pt modelId="{C5922FE5-5555-406B-9A7C-9F3CC4188038}" type="pres">
      <dgm:prSet presAssocID="{46951B60-8B77-004A-A766-C723E2AF37F1}" presName="FourNodes_3" presStyleLbl="node1" presStyleIdx="2" presStyleCnt="4" custScaleX="98732" custScaleY="81180" custLinFactNeighborX="-1493">
        <dgm:presLayoutVars>
          <dgm:bulletEnabled val="1"/>
        </dgm:presLayoutVars>
      </dgm:prSet>
      <dgm:spPr/>
    </dgm:pt>
    <dgm:pt modelId="{D2251DD4-79AD-4414-8167-81736EFEB625}" type="pres">
      <dgm:prSet presAssocID="{46951B60-8B77-004A-A766-C723E2AF37F1}" presName="FourNodes_4" presStyleLbl="node1" presStyleIdx="3" presStyleCnt="4" custScaleX="89189" custScaleY="75438" custLinFactNeighborX="0" custLinFactNeighborY="-7975">
        <dgm:presLayoutVars>
          <dgm:bulletEnabled val="1"/>
        </dgm:presLayoutVars>
      </dgm:prSet>
      <dgm:spPr/>
    </dgm:pt>
    <dgm:pt modelId="{D9523267-DC92-4977-AD34-D6509B452ED4}" type="pres">
      <dgm:prSet presAssocID="{46951B60-8B77-004A-A766-C723E2AF37F1}" presName="FourConn_1-2" presStyleLbl="fgAccFollowNode1" presStyleIdx="0" presStyleCnt="3">
        <dgm:presLayoutVars>
          <dgm:bulletEnabled val="1"/>
        </dgm:presLayoutVars>
      </dgm:prSet>
      <dgm:spPr/>
    </dgm:pt>
    <dgm:pt modelId="{D7EC7A96-B236-4282-9066-B268BD23CE3F}" type="pres">
      <dgm:prSet presAssocID="{46951B60-8B77-004A-A766-C723E2AF37F1}" presName="FourConn_2-3" presStyleLbl="fgAccFollowNode1" presStyleIdx="1" presStyleCnt="3" custLinFactNeighborX="9361" custLinFactNeighborY="7061">
        <dgm:presLayoutVars>
          <dgm:bulletEnabled val="1"/>
        </dgm:presLayoutVars>
      </dgm:prSet>
      <dgm:spPr/>
    </dgm:pt>
    <dgm:pt modelId="{0644366A-7B78-4C82-9146-CD323CB8C364}" type="pres">
      <dgm:prSet presAssocID="{46951B60-8B77-004A-A766-C723E2AF37F1}" presName="FourConn_3-4" presStyleLbl="fgAccFollowNode1" presStyleIdx="2" presStyleCnt="3" custLinFactNeighborX="-5055" custLinFactNeighborY="-3000">
        <dgm:presLayoutVars>
          <dgm:bulletEnabled val="1"/>
        </dgm:presLayoutVars>
      </dgm:prSet>
      <dgm:spPr/>
    </dgm:pt>
    <dgm:pt modelId="{7A4D8735-39D1-41E7-B1EC-DF9E228C230C}" type="pres">
      <dgm:prSet presAssocID="{46951B60-8B77-004A-A766-C723E2AF37F1}" presName="FourNodes_1_text" presStyleLbl="node1" presStyleIdx="3" presStyleCnt="4">
        <dgm:presLayoutVars>
          <dgm:bulletEnabled val="1"/>
        </dgm:presLayoutVars>
      </dgm:prSet>
      <dgm:spPr/>
    </dgm:pt>
    <dgm:pt modelId="{2DE1040C-52A5-442F-A7E8-A18E99462EA1}" type="pres">
      <dgm:prSet presAssocID="{46951B60-8B77-004A-A766-C723E2AF37F1}" presName="FourNodes_2_text" presStyleLbl="node1" presStyleIdx="3" presStyleCnt="4">
        <dgm:presLayoutVars>
          <dgm:bulletEnabled val="1"/>
        </dgm:presLayoutVars>
      </dgm:prSet>
      <dgm:spPr/>
    </dgm:pt>
    <dgm:pt modelId="{747681EF-2AEB-4EE7-956B-F8FD8ACBFCBE}" type="pres">
      <dgm:prSet presAssocID="{46951B60-8B77-004A-A766-C723E2AF37F1}" presName="FourNodes_3_text" presStyleLbl="node1" presStyleIdx="3" presStyleCnt="4">
        <dgm:presLayoutVars>
          <dgm:bulletEnabled val="1"/>
        </dgm:presLayoutVars>
      </dgm:prSet>
      <dgm:spPr/>
    </dgm:pt>
    <dgm:pt modelId="{AFF84F43-E61E-406C-B50C-A3D413A9F05D}" type="pres">
      <dgm:prSet presAssocID="{46951B60-8B77-004A-A766-C723E2AF37F1}" presName="FourNodes_4_text" presStyleLbl="node1" presStyleIdx="3" presStyleCnt="4">
        <dgm:presLayoutVars>
          <dgm:bulletEnabled val="1"/>
        </dgm:presLayoutVars>
      </dgm:prSet>
      <dgm:spPr/>
    </dgm:pt>
  </dgm:ptLst>
  <dgm:cxnLst>
    <dgm:cxn modelId="{AA2B0006-59D4-4BC2-A22E-79D5B0BE0612}" srcId="{46951B60-8B77-004A-A766-C723E2AF37F1}" destId="{474E2320-4205-4178-B0CA-B6BB1E43A5D7}" srcOrd="2" destOrd="0" parTransId="{1A87BE83-CC76-42B8-B767-CE773ABB664D}" sibTransId="{82CEFB70-54FC-4C6C-8F71-2B9E393B9BCD}"/>
    <dgm:cxn modelId="{6D8A3D06-9EE7-4408-98C2-A8792DF30A43}" type="presOf" srcId="{DDE45DDB-8F77-4140-9E3E-0443A48F0BCA}" destId="{7A4D8735-39D1-41E7-B1EC-DF9E228C230C}" srcOrd="1" destOrd="0" presId="urn:microsoft.com/office/officeart/2005/8/layout/vProcess5"/>
    <dgm:cxn modelId="{F6DBFE10-4A5E-46BB-BA49-F0933E974219}" type="presOf" srcId="{74590499-DDE1-4894-A859-5A807B620047}" destId="{77DD2772-4058-4E6A-A21F-A8BFC8F2BAD7}" srcOrd="0" destOrd="0" presId="urn:microsoft.com/office/officeart/2005/8/layout/vProcess5"/>
    <dgm:cxn modelId="{F915F228-CF30-4737-B8A3-5999561F6B98}" type="presOf" srcId="{82CEFB70-54FC-4C6C-8F71-2B9E393B9BCD}" destId="{0644366A-7B78-4C82-9146-CD323CB8C364}" srcOrd="0" destOrd="0" presId="urn:microsoft.com/office/officeart/2005/8/layout/vProcess5"/>
    <dgm:cxn modelId="{4995A73E-D737-420F-9AF5-F31B066A4DCB}" type="presOf" srcId="{46951B60-8B77-004A-A766-C723E2AF37F1}" destId="{A41EABA2-B3E0-F144-BFE7-D3AC753CA54E}" srcOrd="0" destOrd="0" presId="urn:microsoft.com/office/officeart/2005/8/layout/vProcess5"/>
    <dgm:cxn modelId="{003BF150-6338-4E23-8335-1E1DF7B1AA13}" type="presOf" srcId="{74590499-DDE1-4894-A859-5A807B620047}" destId="{2DE1040C-52A5-442F-A7E8-A18E99462EA1}" srcOrd="1" destOrd="0" presId="urn:microsoft.com/office/officeart/2005/8/layout/vProcess5"/>
    <dgm:cxn modelId="{7BA2097B-3B2B-4235-8040-5AD7ABBA77DF}" srcId="{46951B60-8B77-004A-A766-C723E2AF37F1}" destId="{74590499-DDE1-4894-A859-5A807B620047}" srcOrd="1" destOrd="0" parTransId="{E391FB35-8A00-4AC3-A295-C4AAE77EC08F}" sibTransId="{ABB0BDF0-8A1E-4AAA-B3E2-A22EFA892C07}"/>
    <dgm:cxn modelId="{E25EF285-DD8A-4F32-81EF-6557A4572BA2}" srcId="{46951B60-8B77-004A-A766-C723E2AF37F1}" destId="{A92F1091-884C-4B74-BE70-C2D6F339D23E}" srcOrd="3" destOrd="0" parTransId="{6A43D0FF-8E89-4EC0-AEC9-5EE61E18AB5E}" sibTransId="{35735890-E93B-40D8-9404-01219B3DC592}"/>
    <dgm:cxn modelId="{3D510C93-41BD-4B72-B9F8-E2852E28EF6C}" type="presOf" srcId="{A92F1091-884C-4B74-BE70-C2D6F339D23E}" destId="{D2251DD4-79AD-4414-8167-81736EFEB625}" srcOrd="0" destOrd="0" presId="urn:microsoft.com/office/officeart/2005/8/layout/vProcess5"/>
    <dgm:cxn modelId="{887019C1-67EC-4A01-9D0C-8AD5D3081DEE}" type="presOf" srcId="{474E2320-4205-4178-B0CA-B6BB1E43A5D7}" destId="{C5922FE5-5555-406B-9A7C-9F3CC4188038}" srcOrd="0" destOrd="0" presId="urn:microsoft.com/office/officeart/2005/8/layout/vProcess5"/>
    <dgm:cxn modelId="{52E75CD3-588A-4284-A946-323826804342}" type="presOf" srcId="{ABB0BDF0-8A1E-4AAA-B3E2-A22EFA892C07}" destId="{D7EC7A96-B236-4282-9066-B268BD23CE3F}" srcOrd="0" destOrd="0" presId="urn:microsoft.com/office/officeart/2005/8/layout/vProcess5"/>
    <dgm:cxn modelId="{ACA24EDE-86A7-4273-8443-A39260F98EA4}" type="presOf" srcId="{DDE45DDB-8F77-4140-9E3E-0443A48F0BCA}" destId="{59779056-BE87-48C6-9989-E6FAE84A98DC}" srcOrd="0" destOrd="0" presId="urn:microsoft.com/office/officeart/2005/8/layout/vProcess5"/>
    <dgm:cxn modelId="{577A39E3-9E35-4E1C-BD7B-05101B3942EB}" srcId="{46951B60-8B77-004A-A766-C723E2AF37F1}" destId="{DDE45DDB-8F77-4140-9E3E-0443A48F0BCA}" srcOrd="0" destOrd="0" parTransId="{0181894A-912E-4B44-85BD-5BECC933AFCC}" sibTransId="{93E75C13-C391-478F-AD6D-AC9F079CDF1A}"/>
    <dgm:cxn modelId="{A2BE86E9-FDF9-418C-A13F-A77742ADD3E4}" type="presOf" srcId="{A92F1091-884C-4B74-BE70-C2D6F339D23E}" destId="{AFF84F43-E61E-406C-B50C-A3D413A9F05D}" srcOrd="1" destOrd="0" presId="urn:microsoft.com/office/officeart/2005/8/layout/vProcess5"/>
    <dgm:cxn modelId="{5C6887F0-0B80-48DB-AD72-9A26BAAA0587}" type="presOf" srcId="{93E75C13-C391-478F-AD6D-AC9F079CDF1A}" destId="{D9523267-DC92-4977-AD34-D6509B452ED4}" srcOrd="0" destOrd="0" presId="urn:microsoft.com/office/officeart/2005/8/layout/vProcess5"/>
    <dgm:cxn modelId="{AC5077F9-89AF-414C-95F8-393A71F750AF}" type="presOf" srcId="{474E2320-4205-4178-B0CA-B6BB1E43A5D7}" destId="{747681EF-2AEB-4EE7-956B-F8FD8ACBFCBE}" srcOrd="1" destOrd="0" presId="urn:microsoft.com/office/officeart/2005/8/layout/vProcess5"/>
    <dgm:cxn modelId="{E12BC6AD-2FB6-4F41-A20E-CC39671929B8}" type="presParOf" srcId="{A41EABA2-B3E0-F144-BFE7-D3AC753CA54E}" destId="{3A65923F-7746-AF4E-928B-9609D4DC0464}" srcOrd="0" destOrd="0" presId="urn:microsoft.com/office/officeart/2005/8/layout/vProcess5"/>
    <dgm:cxn modelId="{811A2DE9-863C-47F3-87D5-F9682D8CD88F}" type="presParOf" srcId="{A41EABA2-B3E0-F144-BFE7-D3AC753CA54E}" destId="{59779056-BE87-48C6-9989-E6FAE84A98DC}" srcOrd="1" destOrd="0" presId="urn:microsoft.com/office/officeart/2005/8/layout/vProcess5"/>
    <dgm:cxn modelId="{15748E30-DEEB-43F4-9AB8-9DBA6DB98535}" type="presParOf" srcId="{A41EABA2-B3E0-F144-BFE7-D3AC753CA54E}" destId="{77DD2772-4058-4E6A-A21F-A8BFC8F2BAD7}" srcOrd="2" destOrd="0" presId="urn:microsoft.com/office/officeart/2005/8/layout/vProcess5"/>
    <dgm:cxn modelId="{F745DB2B-D3DE-48E2-813B-0EF0C70683D6}" type="presParOf" srcId="{A41EABA2-B3E0-F144-BFE7-D3AC753CA54E}" destId="{C5922FE5-5555-406B-9A7C-9F3CC4188038}" srcOrd="3" destOrd="0" presId="urn:microsoft.com/office/officeart/2005/8/layout/vProcess5"/>
    <dgm:cxn modelId="{A8591C52-98EB-4941-9D6C-D10388B36CC5}" type="presParOf" srcId="{A41EABA2-B3E0-F144-BFE7-D3AC753CA54E}" destId="{D2251DD4-79AD-4414-8167-81736EFEB625}" srcOrd="4" destOrd="0" presId="urn:microsoft.com/office/officeart/2005/8/layout/vProcess5"/>
    <dgm:cxn modelId="{65D5C61D-A184-4E70-B251-E6C61289A5AF}" type="presParOf" srcId="{A41EABA2-B3E0-F144-BFE7-D3AC753CA54E}" destId="{D9523267-DC92-4977-AD34-D6509B452ED4}" srcOrd="5" destOrd="0" presId="urn:microsoft.com/office/officeart/2005/8/layout/vProcess5"/>
    <dgm:cxn modelId="{B1F001BE-499B-410D-AF22-1CB012E96510}" type="presParOf" srcId="{A41EABA2-B3E0-F144-BFE7-D3AC753CA54E}" destId="{D7EC7A96-B236-4282-9066-B268BD23CE3F}" srcOrd="6" destOrd="0" presId="urn:microsoft.com/office/officeart/2005/8/layout/vProcess5"/>
    <dgm:cxn modelId="{A0E9FE40-2A05-4BEE-A770-FC2094C59150}" type="presParOf" srcId="{A41EABA2-B3E0-F144-BFE7-D3AC753CA54E}" destId="{0644366A-7B78-4C82-9146-CD323CB8C364}" srcOrd="7" destOrd="0" presId="urn:microsoft.com/office/officeart/2005/8/layout/vProcess5"/>
    <dgm:cxn modelId="{232B32C2-75C1-4534-9ABF-2E1F0ECD7F53}" type="presParOf" srcId="{A41EABA2-B3E0-F144-BFE7-D3AC753CA54E}" destId="{7A4D8735-39D1-41E7-B1EC-DF9E228C230C}" srcOrd="8" destOrd="0" presId="urn:microsoft.com/office/officeart/2005/8/layout/vProcess5"/>
    <dgm:cxn modelId="{15E9F99D-4BCB-4AA1-A5C4-5C09573E74B2}" type="presParOf" srcId="{A41EABA2-B3E0-F144-BFE7-D3AC753CA54E}" destId="{2DE1040C-52A5-442F-A7E8-A18E99462EA1}" srcOrd="9" destOrd="0" presId="urn:microsoft.com/office/officeart/2005/8/layout/vProcess5"/>
    <dgm:cxn modelId="{E2978D1C-D1CB-4773-8B4A-76CFE0769F04}" type="presParOf" srcId="{A41EABA2-B3E0-F144-BFE7-D3AC753CA54E}" destId="{747681EF-2AEB-4EE7-956B-F8FD8ACBFCBE}" srcOrd="10" destOrd="0" presId="urn:microsoft.com/office/officeart/2005/8/layout/vProcess5"/>
    <dgm:cxn modelId="{FC674940-6755-4462-9EF3-6D4CB362B1D3}" type="presParOf" srcId="{A41EABA2-B3E0-F144-BFE7-D3AC753CA54E}" destId="{AFF84F43-E61E-406C-B50C-A3D413A9F05D}"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951B60-8B77-004A-A766-C723E2AF37F1}"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n-US"/>
        </a:p>
      </dgm:t>
    </dgm:pt>
    <dgm:pt modelId="{C6EA266B-7634-1547-AAC9-FD138D9E326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600" dirty="0"/>
        </a:p>
        <a:p>
          <a:pPr marL="0" marR="0" indent="0" defTabSz="914400" eaLnBrk="1" fontAlgn="auto" latinLnBrk="0" hangingPunct="1">
            <a:lnSpc>
              <a:spcPct val="100000"/>
            </a:lnSpc>
            <a:spcBef>
              <a:spcPts val="0"/>
            </a:spcBef>
            <a:spcAft>
              <a:spcPts val="0"/>
            </a:spcAft>
            <a:buClrTx/>
            <a:buSzTx/>
            <a:buFontTx/>
            <a:buNone/>
            <a:tabLst/>
            <a:defRPr/>
          </a:pPr>
          <a:r>
            <a:rPr lang="en-US" sz="1600" dirty="0"/>
            <a:t>Phases: progress is based on behavioral &amp; recovery milestones </a:t>
          </a:r>
        </a:p>
        <a:p>
          <a:pPr defTabSz="711200">
            <a:lnSpc>
              <a:spcPct val="100000"/>
            </a:lnSpc>
            <a:spcBef>
              <a:spcPct val="0"/>
            </a:spcBef>
            <a:spcAft>
              <a:spcPct val="35000"/>
            </a:spcAft>
          </a:pPr>
          <a:endParaRPr lang="en-US" sz="1600" dirty="0"/>
        </a:p>
      </dgm:t>
    </dgm:pt>
    <dgm:pt modelId="{DA2DA470-9146-9F42-9B5B-3BBAE01B0C69}" type="sibTrans" cxnId="{4CEEE540-83ED-6C47-92BC-37CA1D43B812}">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schemeClr val="tx1">
              <a:lumMod val="95000"/>
              <a:lumOff val="5000"/>
              <a:alpha val="43000"/>
            </a:schemeClr>
          </a:outerShdw>
        </a:effectLst>
      </dgm:spPr>
      <dgm:t>
        <a:bodyPr/>
        <a:lstStyle/>
        <a:p>
          <a:endParaRPr lang="en-US" dirty="0"/>
        </a:p>
      </dgm:t>
    </dgm:pt>
    <dgm:pt modelId="{DA28B8F0-3A52-E541-A922-2362A9CDDD9E}" type="parTrans" cxnId="{4CEEE540-83ED-6C47-92BC-37CA1D43B812}">
      <dgm:prSet/>
      <dgm:spPr/>
      <dgm:t>
        <a:bodyPr/>
        <a:lstStyle/>
        <a:p>
          <a:endParaRPr lang="en-US"/>
        </a:p>
      </dgm:t>
    </dgm:pt>
    <dgm:pt modelId="{DDE45DDB-8F77-4140-9E3E-0443A48F0BC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600" dirty="0"/>
        </a:p>
        <a:p>
          <a:pPr marL="0" marR="0" indent="0" defTabSz="914400" eaLnBrk="1" fontAlgn="auto" latinLnBrk="0" hangingPunct="1">
            <a:lnSpc>
              <a:spcPct val="100000"/>
            </a:lnSpc>
            <a:spcBef>
              <a:spcPts val="0"/>
            </a:spcBef>
            <a:spcAft>
              <a:spcPts val="0"/>
            </a:spcAft>
            <a:buClrTx/>
            <a:buSzTx/>
            <a:buFontTx/>
            <a:buNone/>
            <a:tabLst/>
            <a:defRPr/>
          </a:pPr>
          <a:r>
            <a:rPr lang="en-US" sz="1600" dirty="0"/>
            <a:t>Positive programming fills the majority of the day </a:t>
          </a:r>
        </a:p>
        <a:p>
          <a:pPr defTabSz="711200">
            <a:lnSpc>
              <a:spcPct val="90000"/>
            </a:lnSpc>
            <a:spcBef>
              <a:spcPct val="0"/>
            </a:spcBef>
            <a:spcAft>
              <a:spcPct val="35000"/>
            </a:spcAft>
          </a:pPr>
          <a:endParaRPr lang="en-US" sz="1600" dirty="0"/>
        </a:p>
      </dgm:t>
    </dgm:pt>
    <dgm:pt modelId="{0181894A-912E-4B44-85BD-5BECC933AFCC}" type="parTrans" cxnId="{577A39E3-9E35-4E1C-BD7B-05101B3942EB}">
      <dgm:prSet/>
      <dgm:spPr/>
      <dgm:t>
        <a:bodyPr/>
        <a:lstStyle/>
        <a:p>
          <a:endParaRPr lang="en-US"/>
        </a:p>
      </dgm:t>
    </dgm:pt>
    <dgm:pt modelId="{93E75C13-C391-478F-AD6D-AC9F079CDF1A}" type="sibTrans" cxnId="{577A39E3-9E35-4E1C-BD7B-05101B3942EB}">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endParaRPr lang="en-US"/>
        </a:p>
      </dgm:t>
    </dgm:pt>
    <dgm:pt modelId="{2676DE28-21BE-4323-A91A-B56F8159EE23}">
      <dgm:prSet custT="1"/>
      <dgm:spPr/>
      <dgm:t>
        <a:bodyPr/>
        <a:lstStyle/>
        <a:p>
          <a:r>
            <a:rPr lang="en-US" sz="1600" dirty="0"/>
            <a:t>Programs are responsive to cultural backgrounds of clients </a:t>
          </a:r>
        </a:p>
      </dgm:t>
    </dgm:pt>
    <dgm:pt modelId="{5E0F8EA4-EB45-4EC2-A2CB-67609ABEFCAB}" type="parTrans" cxnId="{649A26C5-E730-41C2-AA67-8DD62281CA15}">
      <dgm:prSet/>
      <dgm:spPr/>
      <dgm:t>
        <a:bodyPr/>
        <a:lstStyle/>
        <a:p>
          <a:endParaRPr lang="en-US"/>
        </a:p>
      </dgm:t>
    </dgm:pt>
    <dgm:pt modelId="{4FDF37DB-4AA8-4027-944E-3995FE62C5AB}" type="sibTrans" cxnId="{649A26C5-E730-41C2-AA67-8DD62281CA15}">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endParaRPr lang="en-US"/>
        </a:p>
      </dgm:t>
    </dgm:pt>
    <dgm:pt modelId="{8DB2B959-1F08-4489-A8B5-B16503E33E7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200" dirty="0"/>
        </a:p>
        <a:p>
          <a:pPr marL="0" marR="0" indent="0" defTabSz="914400" eaLnBrk="1" fontAlgn="auto" latinLnBrk="0" hangingPunct="1">
            <a:lnSpc>
              <a:spcPct val="100000"/>
            </a:lnSpc>
            <a:spcBef>
              <a:spcPts val="0"/>
            </a:spcBef>
            <a:spcAft>
              <a:spcPts val="0"/>
            </a:spcAft>
            <a:buClrTx/>
            <a:buSzTx/>
            <a:buFontTx/>
            <a:buNone/>
            <a:tabLst/>
            <a:defRPr/>
          </a:pPr>
          <a:r>
            <a:rPr lang="en-US" sz="1600" dirty="0"/>
            <a:t>Recovery support is critical to success ongoing success </a:t>
          </a:r>
        </a:p>
        <a:p>
          <a:endParaRPr lang="en-US" sz="1200" dirty="0"/>
        </a:p>
      </dgm:t>
    </dgm:pt>
    <dgm:pt modelId="{3365A662-09D8-4A3A-96D2-82352F83D346}" type="sibTrans" cxnId="{41C1CCCA-644E-4A88-BF73-26BE2E27D1C8}">
      <dgm:prSet/>
      <dgm:spPr/>
      <dgm:t>
        <a:bodyPr/>
        <a:lstStyle/>
        <a:p>
          <a:endParaRPr lang="en-US"/>
        </a:p>
      </dgm:t>
    </dgm:pt>
    <dgm:pt modelId="{16591E2A-A8AF-4D7E-B30E-2A1C65E5861F}" type="parTrans" cxnId="{41C1CCCA-644E-4A88-BF73-26BE2E27D1C8}">
      <dgm:prSet/>
      <dgm:spPr/>
      <dgm:t>
        <a:bodyPr/>
        <a:lstStyle/>
        <a:p>
          <a:endParaRPr lang="en-US"/>
        </a:p>
      </dgm:t>
    </dgm:pt>
    <dgm:pt modelId="{A41EABA2-B3E0-F144-BFE7-D3AC753CA54E}" type="pres">
      <dgm:prSet presAssocID="{46951B60-8B77-004A-A766-C723E2AF37F1}" presName="outerComposite" presStyleCnt="0">
        <dgm:presLayoutVars>
          <dgm:chMax val="5"/>
          <dgm:dir/>
          <dgm:resizeHandles val="exact"/>
        </dgm:presLayoutVars>
      </dgm:prSet>
      <dgm:spPr/>
    </dgm:pt>
    <dgm:pt modelId="{3A65923F-7746-AF4E-928B-9609D4DC0464}" type="pres">
      <dgm:prSet presAssocID="{46951B60-8B77-004A-A766-C723E2AF37F1}" presName="dummyMaxCanvas" presStyleCnt="0">
        <dgm:presLayoutVars/>
      </dgm:prSet>
      <dgm:spPr/>
    </dgm:pt>
    <dgm:pt modelId="{E9A214AE-2B8E-4363-9F24-5A24A86F2543}" type="pres">
      <dgm:prSet presAssocID="{46951B60-8B77-004A-A766-C723E2AF37F1}" presName="FourNodes_1" presStyleLbl="node1" presStyleIdx="0" presStyleCnt="4" custScaleY="70385" custLinFactNeighborY="18457">
        <dgm:presLayoutVars>
          <dgm:bulletEnabled val="1"/>
        </dgm:presLayoutVars>
      </dgm:prSet>
      <dgm:spPr/>
    </dgm:pt>
    <dgm:pt modelId="{2E8583B3-E107-4997-8EAA-434FD4079BD9}" type="pres">
      <dgm:prSet presAssocID="{46951B60-8B77-004A-A766-C723E2AF37F1}" presName="FourNodes_2" presStyleLbl="node1" presStyleIdx="1" presStyleCnt="4" custScaleY="69837" custLinFactNeighborY="11602">
        <dgm:presLayoutVars>
          <dgm:bulletEnabled val="1"/>
        </dgm:presLayoutVars>
      </dgm:prSet>
      <dgm:spPr/>
    </dgm:pt>
    <dgm:pt modelId="{40CF7F60-EA72-480C-A0D5-E0E6ED8C1BFE}" type="pres">
      <dgm:prSet presAssocID="{46951B60-8B77-004A-A766-C723E2AF37F1}" presName="FourNodes_3" presStyleLbl="node1" presStyleIdx="2" presStyleCnt="4" custScaleY="69288" custLinFactNeighborY="-2656">
        <dgm:presLayoutVars>
          <dgm:bulletEnabled val="1"/>
        </dgm:presLayoutVars>
      </dgm:prSet>
      <dgm:spPr/>
    </dgm:pt>
    <dgm:pt modelId="{6D8CF9A8-2C5C-4805-A50C-AFF5FB930DB8}" type="pres">
      <dgm:prSet presAssocID="{46951B60-8B77-004A-A766-C723E2AF37F1}" presName="FourNodes_4" presStyleLbl="node1" presStyleIdx="3" presStyleCnt="4" custScaleX="95370" custScaleY="68738" custLinFactNeighborY="-14807">
        <dgm:presLayoutVars>
          <dgm:bulletEnabled val="1"/>
        </dgm:presLayoutVars>
      </dgm:prSet>
      <dgm:spPr/>
    </dgm:pt>
    <dgm:pt modelId="{D8166E4E-4405-4870-AC5F-0353A10BE7EE}" type="pres">
      <dgm:prSet presAssocID="{46951B60-8B77-004A-A766-C723E2AF37F1}" presName="FourConn_1-2" presStyleLbl="fgAccFollowNode1" presStyleIdx="0" presStyleCnt="3" custLinFactNeighborX="18224" custLinFactNeighborY="32749">
        <dgm:presLayoutVars>
          <dgm:bulletEnabled val="1"/>
        </dgm:presLayoutVars>
      </dgm:prSet>
      <dgm:spPr/>
    </dgm:pt>
    <dgm:pt modelId="{8868C10B-87B6-4CEA-9C27-6990610F4500}" type="pres">
      <dgm:prSet presAssocID="{46951B60-8B77-004A-A766-C723E2AF37F1}" presName="FourConn_2-3" presStyleLbl="fgAccFollowNode1" presStyleIdx="1" presStyleCnt="3" custLinFactNeighborX="24416" custLinFactNeighborY="10391">
        <dgm:presLayoutVars>
          <dgm:bulletEnabled val="1"/>
        </dgm:presLayoutVars>
      </dgm:prSet>
      <dgm:spPr/>
    </dgm:pt>
    <dgm:pt modelId="{C9AD42A0-04A7-4C56-8345-2A8EBFBFE343}" type="pres">
      <dgm:prSet presAssocID="{46951B60-8B77-004A-A766-C723E2AF37F1}" presName="FourConn_3-4" presStyleLbl="fgAccFollowNode1" presStyleIdx="2" presStyleCnt="3" custLinFactNeighborX="22958" custLinFactNeighborY="-3087">
        <dgm:presLayoutVars>
          <dgm:bulletEnabled val="1"/>
        </dgm:presLayoutVars>
      </dgm:prSet>
      <dgm:spPr/>
    </dgm:pt>
    <dgm:pt modelId="{D310E47F-172D-4F96-A44E-6EDC21ABC22F}" type="pres">
      <dgm:prSet presAssocID="{46951B60-8B77-004A-A766-C723E2AF37F1}" presName="FourNodes_1_text" presStyleLbl="node1" presStyleIdx="3" presStyleCnt="4">
        <dgm:presLayoutVars>
          <dgm:bulletEnabled val="1"/>
        </dgm:presLayoutVars>
      </dgm:prSet>
      <dgm:spPr/>
    </dgm:pt>
    <dgm:pt modelId="{80ACC5BA-C285-4DBD-8CAF-A00154E33694}" type="pres">
      <dgm:prSet presAssocID="{46951B60-8B77-004A-A766-C723E2AF37F1}" presName="FourNodes_2_text" presStyleLbl="node1" presStyleIdx="3" presStyleCnt="4">
        <dgm:presLayoutVars>
          <dgm:bulletEnabled val="1"/>
        </dgm:presLayoutVars>
      </dgm:prSet>
      <dgm:spPr/>
    </dgm:pt>
    <dgm:pt modelId="{6B6C4CC8-9D75-4089-B38D-579304F82C38}" type="pres">
      <dgm:prSet presAssocID="{46951B60-8B77-004A-A766-C723E2AF37F1}" presName="FourNodes_3_text" presStyleLbl="node1" presStyleIdx="3" presStyleCnt="4">
        <dgm:presLayoutVars>
          <dgm:bulletEnabled val="1"/>
        </dgm:presLayoutVars>
      </dgm:prSet>
      <dgm:spPr/>
    </dgm:pt>
    <dgm:pt modelId="{CA83A58B-9FE9-4DCD-B709-48D99EF01567}" type="pres">
      <dgm:prSet presAssocID="{46951B60-8B77-004A-A766-C723E2AF37F1}" presName="FourNodes_4_text" presStyleLbl="node1" presStyleIdx="3" presStyleCnt="4">
        <dgm:presLayoutVars>
          <dgm:bulletEnabled val="1"/>
        </dgm:presLayoutVars>
      </dgm:prSet>
      <dgm:spPr/>
    </dgm:pt>
  </dgm:ptLst>
  <dgm:cxnLst>
    <dgm:cxn modelId="{D77AB516-13EE-41A8-AF16-42561AEC03D5}" type="presOf" srcId="{46951B60-8B77-004A-A766-C723E2AF37F1}" destId="{A41EABA2-B3E0-F144-BFE7-D3AC753CA54E}" srcOrd="0" destOrd="0" presId="urn:microsoft.com/office/officeart/2005/8/layout/vProcess5"/>
    <dgm:cxn modelId="{7854831F-541D-4E1C-84A7-1C5A8740E72B}" type="presOf" srcId="{8DB2B959-1F08-4489-A8B5-B16503E33E7F}" destId="{6D8CF9A8-2C5C-4805-A50C-AFF5FB930DB8}" srcOrd="0" destOrd="0" presId="urn:microsoft.com/office/officeart/2005/8/layout/vProcess5"/>
    <dgm:cxn modelId="{7510E62E-D0A7-4AEC-980B-81B1213762F9}" type="presOf" srcId="{8DB2B959-1F08-4489-A8B5-B16503E33E7F}" destId="{CA83A58B-9FE9-4DCD-B709-48D99EF01567}" srcOrd="1" destOrd="0" presId="urn:microsoft.com/office/officeart/2005/8/layout/vProcess5"/>
    <dgm:cxn modelId="{C7811840-ECFD-403A-AA76-7CA07C7F011D}" type="presOf" srcId="{2676DE28-21BE-4323-A91A-B56F8159EE23}" destId="{2E8583B3-E107-4997-8EAA-434FD4079BD9}" srcOrd="0" destOrd="0" presId="urn:microsoft.com/office/officeart/2005/8/layout/vProcess5"/>
    <dgm:cxn modelId="{4CEEE540-83ED-6C47-92BC-37CA1D43B812}" srcId="{46951B60-8B77-004A-A766-C723E2AF37F1}" destId="{C6EA266B-7634-1547-AAC9-FD138D9E3267}" srcOrd="0" destOrd="0" parTransId="{DA28B8F0-3A52-E541-A922-2362A9CDDD9E}" sibTransId="{DA2DA470-9146-9F42-9B5B-3BBAE01B0C69}"/>
    <dgm:cxn modelId="{CB9E834A-F5E5-4A5E-80DD-4B9900A102E5}" type="presOf" srcId="{C6EA266B-7634-1547-AAC9-FD138D9E3267}" destId="{E9A214AE-2B8E-4363-9F24-5A24A86F2543}" srcOrd="0" destOrd="0" presId="urn:microsoft.com/office/officeart/2005/8/layout/vProcess5"/>
    <dgm:cxn modelId="{F2B5714E-1404-49DF-B865-830813D18233}" type="presOf" srcId="{DDE45DDB-8F77-4140-9E3E-0443A48F0BCA}" destId="{6B6C4CC8-9D75-4089-B38D-579304F82C38}" srcOrd="1" destOrd="0" presId="urn:microsoft.com/office/officeart/2005/8/layout/vProcess5"/>
    <dgm:cxn modelId="{2A2E8F90-E0D3-4FF7-A4C6-033B3E0A5441}" type="presOf" srcId="{DDE45DDB-8F77-4140-9E3E-0443A48F0BCA}" destId="{40CF7F60-EA72-480C-A0D5-E0E6ED8C1BFE}" srcOrd="0" destOrd="0" presId="urn:microsoft.com/office/officeart/2005/8/layout/vProcess5"/>
    <dgm:cxn modelId="{D2AB5CA3-54AA-403C-A576-3FD05C721FF2}" type="presOf" srcId="{93E75C13-C391-478F-AD6D-AC9F079CDF1A}" destId="{C9AD42A0-04A7-4C56-8345-2A8EBFBFE343}" srcOrd="0" destOrd="0" presId="urn:microsoft.com/office/officeart/2005/8/layout/vProcess5"/>
    <dgm:cxn modelId="{BC006DAF-1531-4AAE-BF65-AD45436B4076}" type="presOf" srcId="{4FDF37DB-4AA8-4027-944E-3995FE62C5AB}" destId="{8868C10B-87B6-4CEA-9C27-6990610F4500}" srcOrd="0" destOrd="0" presId="urn:microsoft.com/office/officeart/2005/8/layout/vProcess5"/>
    <dgm:cxn modelId="{649A26C5-E730-41C2-AA67-8DD62281CA15}" srcId="{46951B60-8B77-004A-A766-C723E2AF37F1}" destId="{2676DE28-21BE-4323-A91A-B56F8159EE23}" srcOrd="1" destOrd="0" parTransId="{5E0F8EA4-EB45-4EC2-A2CB-67609ABEFCAB}" sibTransId="{4FDF37DB-4AA8-4027-944E-3995FE62C5AB}"/>
    <dgm:cxn modelId="{41C1CCCA-644E-4A88-BF73-26BE2E27D1C8}" srcId="{46951B60-8B77-004A-A766-C723E2AF37F1}" destId="{8DB2B959-1F08-4489-A8B5-B16503E33E7F}" srcOrd="3" destOrd="0" parTransId="{16591E2A-A8AF-4D7E-B30E-2A1C65E5861F}" sibTransId="{3365A662-09D8-4A3A-96D2-82352F83D346}"/>
    <dgm:cxn modelId="{24C470D9-ED87-4EE0-9693-D36F85A79E62}" type="presOf" srcId="{C6EA266B-7634-1547-AAC9-FD138D9E3267}" destId="{D310E47F-172D-4F96-A44E-6EDC21ABC22F}" srcOrd="1" destOrd="0" presId="urn:microsoft.com/office/officeart/2005/8/layout/vProcess5"/>
    <dgm:cxn modelId="{81E16ADA-69A7-4DFE-8EBF-A0C09FCCF44E}" type="presOf" srcId="{DA2DA470-9146-9F42-9B5B-3BBAE01B0C69}" destId="{D8166E4E-4405-4870-AC5F-0353A10BE7EE}" srcOrd="0" destOrd="0" presId="urn:microsoft.com/office/officeart/2005/8/layout/vProcess5"/>
    <dgm:cxn modelId="{577A39E3-9E35-4E1C-BD7B-05101B3942EB}" srcId="{46951B60-8B77-004A-A766-C723E2AF37F1}" destId="{DDE45DDB-8F77-4140-9E3E-0443A48F0BCA}" srcOrd="2" destOrd="0" parTransId="{0181894A-912E-4B44-85BD-5BECC933AFCC}" sibTransId="{93E75C13-C391-478F-AD6D-AC9F079CDF1A}"/>
    <dgm:cxn modelId="{575306F5-BAB9-47FB-9F9C-9CDC592065AA}" type="presOf" srcId="{2676DE28-21BE-4323-A91A-B56F8159EE23}" destId="{80ACC5BA-C285-4DBD-8CAF-A00154E33694}" srcOrd="1" destOrd="0" presId="urn:microsoft.com/office/officeart/2005/8/layout/vProcess5"/>
    <dgm:cxn modelId="{614A2A3F-009A-4E25-9284-6BF1AF17BE6F}" type="presParOf" srcId="{A41EABA2-B3E0-F144-BFE7-D3AC753CA54E}" destId="{3A65923F-7746-AF4E-928B-9609D4DC0464}" srcOrd="0" destOrd="0" presId="urn:microsoft.com/office/officeart/2005/8/layout/vProcess5"/>
    <dgm:cxn modelId="{D6EFEE88-E8D1-4B33-B040-C847F889EE4A}" type="presParOf" srcId="{A41EABA2-B3E0-F144-BFE7-D3AC753CA54E}" destId="{E9A214AE-2B8E-4363-9F24-5A24A86F2543}" srcOrd="1" destOrd="0" presId="urn:microsoft.com/office/officeart/2005/8/layout/vProcess5"/>
    <dgm:cxn modelId="{144EE560-1717-4EAB-889E-F69A11B4F4C0}" type="presParOf" srcId="{A41EABA2-B3E0-F144-BFE7-D3AC753CA54E}" destId="{2E8583B3-E107-4997-8EAA-434FD4079BD9}" srcOrd="2" destOrd="0" presId="urn:microsoft.com/office/officeart/2005/8/layout/vProcess5"/>
    <dgm:cxn modelId="{7976A6C5-1F1B-4F63-9D05-F36D4A677214}" type="presParOf" srcId="{A41EABA2-B3E0-F144-BFE7-D3AC753CA54E}" destId="{40CF7F60-EA72-480C-A0D5-E0E6ED8C1BFE}" srcOrd="3" destOrd="0" presId="urn:microsoft.com/office/officeart/2005/8/layout/vProcess5"/>
    <dgm:cxn modelId="{6AD7509D-204D-475A-916B-C550ADCD32DE}" type="presParOf" srcId="{A41EABA2-B3E0-F144-BFE7-D3AC753CA54E}" destId="{6D8CF9A8-2C5C-4805-A50C-AFF5FB930DB8}" srcOrd="4" destOrd="0" presId="urn:microsoft.com/office/officeart/2005/8/layout/vProcess5"/>
    <dgm:cxn modelId="{4FC10CAB-A3B0-418F-A13C-947D7682650E}" type="presParOf" srcId="{A41EABA2-B3E0-F144-BFE7-D3AC753CA54E}" destId="{D8166E4E-4405-4870-AC5F-0353A10BE7EE}" srcOrd="5" destOrd="0" presId="urn:microsoft.com/office/officeart/2005/8/layout/vProcess5"/>
    <dgm:cxn modelId="{649C5ABE-F4E7-4F1A-AEC9-2F4AF0FC4BE2}" type="presParOf" srcId="{A41EABA2-B3E0-F144-BFE7-D3AC753CA54E}" destId="{8868C10B-87B6-4CEA-9C27-6990610F4500}" srcOrd="6" destOrd="0" presId="urn:microsoft.com/office/officeart/2005/8/layout/vProcess5"/>
    <dgm:cxn modelId="{0D1E2CEE-4879-42E9-8D33-3DE39D008714}" type="presParOf" srcId="{A41EABA2-B3E0-F144-BFE7-D3AC753CA54E}" destId="{C9AD42A0-04A7-4C56-8345-2A8EBFBFE343}" srcOrd="7" destOrd="0" presId="urn:microsoft.com/office/officeart/2005/8/layout/vProcess5"/>
    <dgm:cxn modelId="{CA258C29-9C69-4C82-A78F-31BAB8FC797E}" type="presParOf" srcId="{A41EABA2-B3E0-F144-BFE7-D3AC753CA54E}" destId="{D310E47F-172D-4F96-A44E-6EDC21ABC22F}" srcOrd="8" destOrd="0" presId="urn:microsoft.com/office/officeart/2005/8/layout/vProcess5"/>
    <dgm:cxn modelId="{2016568F-EBBC-42AD-892C-AD747336709F}" type="presParOf" srcId="{A41EABA2-B3E0-F144-BFE7-D3AC753CA54E}" destId="{80ACC5BA-C285-4DBD-8CAF-A00154E33694}" srcOrd="9" destOrd="0" presId="urn:microsoft.com/office/officeart/2005/8/layout/vProcess5"/>
    <dgm:cxn modelId="{EE0F73A0-5ED1-49C6-8008-F1B0F6887E7B}" type="presParOf" srcId="{A41EABA2-B3E0-F144-BFE7-D3AC753CA54E}" destId="{6B6C4CC8-9D75-4089-B38D-579304F82C38}" srcOrd="10" destOrd="0" presId="urn:microsoft.com/office/officeart/2005/8/layout/vProcess5"/>
    <dgm:cxn modelId="{4175DC0B-434E-46C8-8451-FA1638517200}" type="presParOf" srcId="{A41EABA2-B3E0-F144-BFE7-D3AC753CA54E}" destId="{CA83A58B-9FE9-4DCD-B709-48D99EF01567}"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F6D605-47F9-43D7-BBA2-D521703814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6D06BA4-5925-4D42-BEBA-7BF21AB5D865}">
      <dgm:prSet phldrT="[Text]"/>
      <dgm:spPr>
        <a:solidFill>
          <a:schemeClr val="accent1">
            <a:lumMod val="40000"/>
            <a:lumOff val="60000"/>
          </a:schemeClr>
        </a:solidFill>
        <a:ln>
          <a:solidFill>
            <a:schemeClr val="tx2">
              <a:lumMod val="20000"/>
              <a:lumOff val="80000"/>
            </a:schemeClr>
          </a:solidFill>
        </a:ln>
      </dgm:spPr>
      <dgm:t>
        <a:bodyPr/>
        <a:lstStyle/>
        <a:p>
          <a:r>
            <a:rPr lang="en-US" dirty="0"/>
            <a:t>Good</a:t>
          </a:r>
        </a:p>
      </dgm:t>
    </dgm:pt>
    <dgm:pt modelId="{F893AA8D-B77D-4739-B478-E4D31DDDD5A2}" type="parTrans" cxnId="{9CF81064-13BC-4B28-B7E9-4E24A4CC3093}">
      <dgm:prSet/>
      <dgm:spPr/>
      <dgm:t>
        <a:bodyPr/>
        <a:lstStyle/>
        <a:p>
          <a:endParaRPr lang="en-US"/>
        </a:p>
      </dgm:t>
    </dgm:pt>
    <dgm:pt modelId="{DC4A6AFE-D16A-49C9-AF32-1BFA7B4914BB}" type="sibTrans" cxnId="{9CF81064-13BC-4B28-B7E9-4E24A4CC3093}">
      <dgm:prSet/>
      <dgm:spPr/>
      <dgm:t>
        <a:bodyPr/>
        <a:lstStyle/>
        <a:p>
          <a:endParaRPr lang="en-US"/>
        </a:p>
      </dgm:t>
    </dgm:pt>
    <dgm:pt modelId="{B74E019E-1540-4980-B966-089A496CC9EB}">
      <dgm:prSet phldrT="[Text]"/>
      <dgm:spPr/>
      <dgm:t>
        <a:bodyPr/>
        <a:lstStyle/>
        <a:p>
          <a:endParaRPr lang="en-US" sz="2100" dirty="0"/>
        </a:p>
      </dgm:t>
    </dgm:pt>
    <dgm:pt modelId="{2A6C5150-6507-4669-A84B-214CDCC583FF}" type="parTrans" cxnId="{396881B4-E2EE-480D-8444-455CF148FABE}">
      <dgm:prSet/>
      <dgm:spPr/>
      <dgm:t>
        <a:bodyPr/>
        <a:lstStyle/>
        <a:p>
          <a:endParaRPr lang="en-US"/>
        </a:p>
      </dgm:t>
    </dgm:pt>
    <dgm:pt modelId="{63F0C76C-AA74-4E9E-A248-52CFD487721E}" type="sibTrans" cxnId="{396881B4-E2EE-480D-8444-455CF148FABE}">
      <dgm:prSet/>
      <dgm:spPr/>
      <dgm:t>
        <a:bodyPr/>
        <a:lstStyle/>
        <a:p>
          <a:endParaRPr lang="en-US"/>
        </a:p>
      </dgm:t>
    </dgm:pt>
    <dgm:pt modelId="{69790B49-71BF-41D6-8B10-9F60FC0B00BF}">
      <dgm:prSet phldrT="[Text]"/>
      <dgm:spPr>
        <a:solidFill>
          <a:schemeClr val="tx2">
            <a:lumMod val="40000"/>
            <a:lumOff val="60000"/>
          </a:schemeClr>
        </a:solidFill>
      </dgm:spPr>
      <dgm:t>
        <a:bodyPr/>
        <a:lstStyle/>
        <a:p>
          <a:r>
            <a:rPr lang="en-US" dirty="0"/>
            <a:t>Better</a:t>
          </a:r>
        </a:p>
      </dgm:t>
    </dgm:pt>
    <dgm:pt modelId="{38D7278A-3644-47E1-8F6B-0EA26AE39A0B}" type="parTrans" cxnId="{B9331A3F-A165-481E-BA46-7464BE05B2D2}">
      <dgm:prSet/>
      <dgm:spPr/>
      <dgm:t>
        <a:bodyPr/>
        <a:lstStyle/>
        <a:p>
          <a:endParaRPr lang="en-US"/>
        </a:p>
      </dgm:t>
    </dgm:pt>
    <dgm:pt modelId="{7E135CEF-F2A3-4DA1-9659-65F1807DA78C}" type="sibTrans" cxnId="{B9331A3F-A165-481E-BA46-7464BE05B2D2}">
      <dgm:prSet/>
      <dgm:spPr/>
      <dgm:t>
        <a:bodyPr/>
        <a:lstStyle/>
        <a:p>
          <a:endParaRPr lang="en-US"/>
        </a:p>
      </dgm:t>
    </dgm:pt>
    <dgm:pt modelId="{EE0F2E80-3A87-4AF2-A47C-A074CCD380E9}">
      <dgm:prSet phldrT="[Text]" custT="1"/>
      <dgm:spPr/>
      <dgm:t>
        <a:bodyPr/>
        <a:lstStyle/>
        <a:p>
          <a:r>
            <a:rPr lang="en-US" sz="2400" dirty="0"/>
            <a:t>Link clients to culturally-specific community groups that support re-entry/recovery</a:t>
          </a:r>
        </a:p>
      </dgm:t>
    </dgm:pt>
    <dgm:pt modelId="{0E0C066C-7FF5-4AEF-90F2-E74F21CA5724}" type="parTrans" cxnId="{102C8537-48A2-4494-BED6-460216FB65F3}">
      <dgm:prSet/>
      <dgm:spPr/>
      <dgm:t>
        <a:bodyPr/>
        <a:lstStyle/>
        <a:p>
          <a:endParaRPr lang="en-US"/>
        </a:p>
      </dgm:t>
    </dgm:pt>
    <dgm:pt modelId="{05816C0C-DB0F-4E43-A8A7-0BED98A24162}" type="sibTrans" cxnId="{102C8537-48A2-4494-BED6-460216FB65F3}">
      <dgm:prSet/>
      <dgm:spPr/>
      <dgm:t>
        <a:bodyPr/>
        <a:lstStyle/>
        <a:p>
          <a:endParaRPr lang="en-US"/>
        </a:p>
      </dgm:t>
    </dgm:pt>
    <dgm:pt modelId="{824A086E-1FB7-4917-8C7B-633F37207EB2}">
      <dgm:prSet phldrT="[Text]"/>
      <dgm:spPr/>
      <dgm:t>
        <a:bodyPr/>
        <a:lstStyle/>
        <a:p>
          <a:r>
            <a:rPr lang="en-US" dirty="0"/>
            <a:t>Best</a:t>
          </a:r>
        </a:p>
      </dgm:t>
    </dgm:pt>
    <dgm:pt modelId="{895DE950-FE5A-49F4-A825-02073FD1F434}" type="parTrans" cxnId="{1C7DC860-4052-4B8C-988F-290037CDF853}">
      <dgm:prSet/>
      <dgm:spPr/>
      <dgm:t>
        <a:bodyPr/>
        <a:lstStyle/>
        <a:p>
          <a:endParaRPr lang="en-US"/>
        </a:p>
      </dgm:t>
    </dgm:pt>
    <dgm:pt modelId="{9C1584AE-2638-4E0C-8D64-08DCAA7CEF38}" type="sibTrans" cxnId="{1C7DC860-4052-4B8C-988F-290037CDF853}">
      <dgm:prSet/>
      <dgm:spPr/>
      <dgm:t>
        <a:bodyPr/>
        <a:lstStyle/>
        <a:p>
          <a:endParaRPr lang="en-US"/>
        </a:p>
      </dgm:t>
    </dgm:pt>
    <dgm:pt modelId="{725ADDD7-BC10-4751-B4FB-63E4A3B077E8}">
      <dgm:prSet phldrT="[Text]" custT="1"/>
      <dgm:spPr/>
      <dgm:t>
        <a:bodyPr/>
        <a:lstStyle/>
        <a:p>
          <a:r>
            <a:rPr lang="en-US" sz="2400" dirty="0"/>
            <a:t>Coordinate in-reach activities and events with these groups.</a:t>
          </a:r>
        </a:p>
      </dgm:t>
    </dgm:pt>
    <dgm:pt modelId="{0593FE57-A642-4731-8E8D-BF1BED7C5A0A}" type="parTrans" cxnId="{8E0E1957-3ABB-404B-8158-B1B624548069}">
      <dgm:prSet/>
      <dgm:spPr/>
      <dgm:t>
        <a:bodyPr/>
        <a:lstStyle/>
        <a:p>
          <a:endParaRPr lang="en-US"/>
        </a:p>
      </dgm:t>
    </dgm:pt>
    <dgm:pt modelId="{FA52C31B-84C2-4088-80F5-90F6052ED002}" type="sibTrans" cxnId="{8E0E1957-3ABB-404B-8158-B1B624548069}">
      <dgm:prSet/>
      <dgm:spPr/>
      <dgm:t>
        <a:bodyPr/>
        <a:lstStyle/>
        <a:p>
          <a:endParaRPr lang="en-US"/>
        </a:p>
      </dgm:t>
    </dgm:pt>
    <dgm:pt modelId="{8407BD69-D80A-4D87-985B-C32EB3CDCC47}">
      <dgm:prSet custT="1"/>
      <dgm:spPr/>
      <dgm:t>
        <a:bodyPr/>
        <a:lstStyle/>
        <a:p>
          <a:r>
            <a:rPr lang="en-US" sz="2400" dirty="0"/>
            <a:t>Use culturally specific program components and materials</a:t>
          </a:r>
        </a:p>
      </dgm:t>
    </dgm:pt>
    <dgm:pt modelId="{5C03468F-7305-4AFC-84EE-A7C0130B7415}" type="parTrans" cxnId="{A95B97F6-2FEF-4444-8F68-5D78A2A10943}">
      <dgm:prSet/>
      <dgm:spPr/>
      <dgm:t>
        <a:bodyPr/>
        <a:lstStyle/>
        <a:p>
          <a:endParaRPr lang="en-US"/>
        </a:p>
      </dgm:t>
    </dgm:pt>
    <dgm:pt modelId="{16E08F86-1D6B-4625-BD8F-4F2E8D1505AE}" type="sibTrans" cxnId="{A95B97F6-2FEF-4444-8F68-5D78A2A10943}">
      <dgm:prSet/>
      <dgm:spPr/>
      <dgm:t>
        <a:bodyPr/>
        <a:lstStyle/>
        <a:p>
          <a:endParaRPr lang="en-US"/>
        </a:p>
      </dgm:t>
    </dgm:pt>
    <dgm:pt modelId="{5FAEA9AA-A1F3-4570-9621-C734D6278B9F}" type="pres">
      <dgm:prSet presAssocID="{59F6D605-47F9-43D7-BBA2-D521703814C3}" presName="Name0" presStyleCnt="0">
        <dgm:presLayoutVars>
          <dgm:dir/>
          <dgm:animLvl val="lvl"/>
          <dgm:resizeHandles val="exact"/>
        </dgm:presLayoutVars>
      </dgm:prSet>
      <dgm:spPr/>
    </dgm:pt>
    <dgm:pt modelId="{7361C1AF-CE05-4DE0-A831-B37EA1F4A788}" type="pres">
      <dgm:prSet presAssocID="{56D06BA4-5925-4D42-BEBA-7BF21AB5D865}" presName="linNode" presStyleCnt="0"/>
      <dgm:spPr/>
    </dgm:pt>
    <dgm:pt modelId="{6F71EEBD-9D07-4DD6-BBB8-FEC3667755BC}" type="pres">
      <dgm:prSet presAssocID="{56D06BA4-5925-4D42-BEBA-7BF21AB5D865}" presName="parentText" presStyleLbl="node1" presStyleIdx="0" presStyleCnt="3" custScaleX="58002">
        <dgm:presLayoutVars>
          <dgm:chMax val="1"/>
          <dgm:bulletEnabled val="1"/>
        </dgm:presLayoutVars>
      </dgm:prSet>
      <dgm:spPr/>
    </dgm:pt>
    <dgm:pt modelId="{43217DFD-8BEF-4DD3-970D-B0EABE459EA7}" type="pres">
      <dgm:prSet presAssocID="{56D06BA4-5925-4D42-BEBA-7BF21AB5D865}" presName="descendantText" presStyleLbl="alignAccFollowNode1" presStyleIdx="0" presStyleCnt="3" custScaleX="115023">
        <dgm:presLayoutVars>
          <dgm:bulletEnabled val="1"/>
        </dgm:presLayoutVars>
      </dgm:prSet>
      <dgm:spPr/>
    </dgm:pt>
    <dgm:pt modelId="{ABA67442-3330-4A22-A534-73309CAF8783}" type="pres">
      <dgm:prSet presAssocID="{DC4A6AFE-D16A-49C9-AF32-1BFA7B4914BB}" presName="sp" presStyleCnt="0"/>
      <dgm:spPr/>
    </dgm:pt>
    <dgm:pt modelId="{ECB2A32F-D7CC-41F1-85ED-BE4E209FEFD4}" type="pres">
      <dgm:prSet presAssocID="{69790B49-71BF-41D6-8B10-9F60FC0B00BF}" presName="linNode" presStyleCnt="0"/>
      <dgm:spPr/>
    </dgm:pt>
    <dgm:pt modelId="{412816E5-48BE-4644-B740-AA22C4521376}" type="pres">
      <dgm:prSet presAssocID="{69790B49-71BF-41D6-8B10-9F60FC0B00BF}" presName="parentText" presStyleLbl="node1" presStyleIdx="1" presStyleCnt="3" custScaleX="58002">
        <dgm:presLayoutVars>
          <dgm:chMax val="1"/>
          <dgm:bulletEnabled val="1"/>
        </dgm:presLayoutVars>
      </dgm:prSet>
      <dgm:spPr/>
    </dgm:pt>
    <dgm:pt modelId="{96378C4E-96D8-42BF-9EF0-C184F5CBFE16}" type="pres">
      <dgm:prSet presAssocID="{69790B49-71BF-41D6-8B10-9F60FC0B00BF}" presName="descendantText" presStyleLbl="alignAccFollowNode1" presStyleIdx="1" presStyleCnt="3" custScaleX="115023">
        <dgm:presLayoutVars>
          <dgm:bulletEnabled val="1"/>
        </dgm:presLayoutVars>
      </dgm:prSet>
      <dgm:spPr/>
    </dgm:pt>
    <dgm:pt modelId="{08BB35AE-201B-4ADF-8AAC-6B71CC7D375D}" type="pres">
      <dgm:prSet presAssocID="{7E135CEF-F2A3-4DA1-9659-65F1807DA78C}" presName="sp" presStyleCnt="0"/>
      <dgm:spPr/>
    </dgm:pt>
    <dgm:pt modelId="{603DD1E6-B432-42DB-8E3E-C14E56D1BA22}" type="pres">
      <dgm:prSet presAssocID="{824A086E-1FB7-4917-8C7B-633F37207EB2}" presName="linNode" presStyleCnt="0"/>
      <dgm:spPr/>
    </dgm:pt>
    <dgm:pt modelId="{97FF4417-F99B-4B7D-A63B-9B1F240DCEDB}" type="pres">
      <dgm:prSet presAssocID="{824A086E-1FB7-4917-8C7B-633F37207EB2}" presName="parentText" presStyleLbl="node1" presStyleIdx="2" presStyleCnt="3" custScaleX="58002">
        <dgm:presLayoutVars>
          <dgm:chMax val="1"/>
          <dgm:bulletEnabled val="1"/>
        </dgm:presLayoutVars>
      </dgm:prSet>
      <dgm:spPr/>
    </dgm:pt>
    <dgm:pt modelId="{67857146-5E04-4E3E-84A4-2311F01206AE}" type="pres">
      <dgm:prSet presAssocID="{824A086E-1FB7-4917-8C7B-633F37207EB2}" presName="descendantText" presStyleLbl="alignAccFollowNode1" presStyleIdx="2" presStyleCnt="3" custScaleX="115023">
        <dgm:presLayoutVars>
          <dgm:bulletEnabled val="1"/>
        </dgm:presLayoutVars>
      </dgm:prSet>
      <dgm:spPr/>
    </dgm:pt>
  </dgm:ptLst>
  <dgm:cxnLst>
    <dgm:cxn modelId="{1FE9AB22-E0BA-429D-969C-810D291BB1BD}" type="presOf" srcId="{56D06BA4-5925-4D42-BEBA-7BF21AB5D865}" destId="{6F71EEBD-9D07-4DD6-BBB8-FEC3667755BC}" srcOrd="0" destOrd="0" presId="urn:microsoft.com/office/officeart/2005/8/layout/vList5"/>
    <dgm:cxn modelId="{102C8537-48A2-4494-BED6-460216FB65F3}" srcId="{69790B49-71BF-41D6-8B10-9F60FC0B00BF}" destId="{EE0F2E80-3A87-4AF2-A47C-A074CCD380E9}" srcOrd="0" destOrd="0" parTransId="{0E0C066C-7FF5-4AEF-90F2-E74F21CA5724}" sibTransId="{05816C0C-DB0F-4E43-A8A7-0BED98A24162}"/>
    <dgm:cxn modelId="{B9331A3F-A165-481E-BA46-7464BE05B2D2}" srcId="{59F6D605-47F9-43D7-BBA2-D521703814C3}" destId="{69790B49-71BF-41D6-8B10-9F60FC0B00BF}" srcOrd="1" destOrd="0" parTransId="{38D7278A-3644-47E1-8F6B-0EA26AE39A0B}" sibTransId="{7E135CEF-F2A3-4DA1-9659-65F1807DA78C}"/>
    <dgm:cxn modelId="{1C7DC860-4052-4B8C-988F-290037CDF853}" srcId="{59F6D605-47F9-43D7-BBA2-D521703814C3}" destId="{824A086E-1FB7-4917-8C7B-633F37207EB2}" srcOrd="2" destOrd="0" parTransId="{895DE950-FE5A-49F4-A825-02073FD1F434}" sibTransId="{9C1584AE-2638-4E0C-8D64-08DCAA7CEF38}"/>
    <dgm:cxn modelId="{9CF81064-13BC-4B28-B7E9-4E24A4CC3093}" srcId="{59F6D605-47F9-43D7-BBA2-D521703814C3}" destId="{56D06BA4-5925-4D42-BEBA-7BF21AB5D865}" srcOrd="0" destOrd="0" parTransId="{F893AA8D-B77D-4739-B478-E4D31DDDD5A2}" sibTransId="{DC4A6AFE-D16A-49C9-AF32-1BFA7B4914BB}"/>
    <dgm:cxn modelId="{22CBFB4A-404C-461F-96F6-BFCF000CE244}" type="presOf" srcId="{B74E019E-1540-4980-B966-089A496CC9EB}" destId="{43217DFD-8BEF-4DD3-970D-B0EABE459EA7}" srcOrd="0" destOrd="0" presId="urn:microsoft.com/office/officeart/2005/8/layout/vList5"/>
    <dgm:cxn modelId="{8E0E1957-3ABB-404B-8158-B1B624548069}" srcId="{824A086E-1FB7-4917-8C7B-633F37207EB2}" destId="{725ADDD7-BC10-4751-B4FB-63E4A3B077E8}" srcOrd="0" destOrd="0" parTransId="{0593FE57-A642-4731-8E8D-BF1BED7C5A0A}" sibTransId="{FA52C31B-84C2-4088-80F5-90F6052ED002}"/>
    <dgm:cxn modelId="{B034EA87-E02E-495E-BF6A-F42A88C03636}" type="presOf" srcId="{725ADDD7-BC10-4751-B4FB-63E4A3B077E8}" destId="{67857146-5E04-4E3E-84A4-2311F01206AE}" srcOrd="0" destOrd="0" presId="urn:microsoft.com/office/officeart/2005/8/layout/vList5"/>
    <dgm:cxn modelId="{ECB88EA5-DFBB-4FA2-8A11-E76E28E4B99E}" type="presOf" srcId="{59F6D605-47F9-43D7-BBA2-D521703814C3}" destId="{5FAEA9AA-A1F3-4570-9621-C734D6278B9F}" srcOrd="0" destOrd="0" presId="urn:microsoft.com/office/officeart/2005/8/layout/vList5"/>
    <dgm:cxn modelId="{CF94F2A6-51CD-44D0-AE18-D569267BC473}" type="presOf" srcId="{824A086E-1FB7-4917-8C7B-633F37207EB2}" destId="{97FF4417-F99B-4B7D-A63B-9B1F240DCEDB}" srcOrd="0" destOrd="0" presId="urn:microsoft.com/office/officeart/2005/8/layout/vList5"/>
    <dgm:cxn modelId="{396881B4-E2EE-480D-8444-455CF148FABE}" srcId="{56D06BA4-5925-4D42-BEBA-7BF21AB5D865}" destId="{B74E019E-1540-4980-B966-089A496CC9EB}" srcOrd="0" destOrd="0" parTransId="{2A6C5150-6507-4669-A84B-214CDCC583FF}" sibTransId="{63F0C76C-AA74-4E9E-A248-52CFD487721E}"/>
    <dgm:cxn modelId="{64711EDE-6C70-4689-9E7C-BA6D41F90B95}" type="presOf" srcId="{8407BD69-D80A-4D87-985B-C32EB3CDCC47}" destId="{43217DFD-8BEF-4DD3-970D-B0EABE459EA7}" srcOrd="0" destOrd="1" presId="urn:microsoft.com/office/officeart/2005/8/layout/vList5"/>
    <dgm:cxn modelId="{A95B97F6-2FEF-4444-8F68-5D78A2A10943}" srcId="{56D06BA4-5925-4D42-BEBA-7BF21AB5D865}" destId="{8407BD69-D80A-4D87-985B-C32EB3CDCC47}" srcOrd="1" destOrd="0" parTransId="{5C03468F-7305-4AFC-84EE-A7C0130B7415}" sibTransId="{16E08F86-1D6B-4625-BD8F-4F2E8D1505AE}"/>
    <dgm:cxn modelId="{743BF5F6-CA28-488A-9BF9-A720F51E0B5C}" type="presOf" srcId="{EE0F2E80-3A87-4AF2-A47C-A074CCD380E9}" destId="{96378C4E-96D8-42BF-9EF0-C184F5CBFE16}" srcOrd="0" destOrd="0" presId="urn:microsoft.com/office/officeart/2005/8/layout/vList5"/>
    <dgm:cxn modelId="{CC853FF9-410A-4801-81A6-7B2F857DCE90}" type="presOf" srcId="{69790B49-71BF-41D6-8B10-9F60FC0B00BF}" destId="{412816E5-48BE-4644-B740-AA22C4521376}" srcOrd="0" destOrd="0" presId="urn:microsoft.com/office/officeart/2005/8/layout/vList5"/>
    <dgm:cxn modelId="{E47E9875-23A5-4756-9377-BBB09A726D87}" type="presParOf" srcId="{5FAEA9AA-A1F3-4570-9621-C734D6278B9F}" destId="{7361C1AF-CE05-4DE0-A831-B37EA1F4A788}" srcOrd="0" destOrd="0" presId="urn:microsoft.com/office/officeart/2005/8/layout/vList5"/>
    <dgm:cxn modelId="{95326960-BBE9-407F-8E3D-61A931573669}" type="presParOf" srcId="{7361C1AF-CE05-4DE0-A831-B37EA1F4A788}" destId="{6F71EEBD-9D07-4DD6-BBB8-FEC3667755BC}" srcOrd="0" destOrd="0" presId="urn:microsoft.com/office/officeart/2005/8/layout/vList5"/>
    <dgm:cxn modelId="{0E5CBDC0-E650-4E0C-8676-B7F6A7BF7475}" type="presParOf" srcId="{7361C1AF-CE05-4DE0-A831-B37EA1F4A788}" destId="{43217DFD-8BEF-4DD3-970D-B0EABE459EA7}" srcOrd="1" destOrd="0" presId="urn:microsoft.com/office/officeart/2005/8/layout/vList5"/>
    <dgm:cxn modelId="{F242C4FD-09D0-4A16-B141-2D72A44306C3}" type="presParOf" srcId="{5FAEA9AA-A1F3-4570-9621-C734D6278B9F}" destId="{ABA67442-3330-4A22-A534-73309CAF8783}" srcOrd="1" destOrd="0" presId="urn:microsoft.com/office/officeart/2005/8/layout/vList5"/>
    <dgm:cxn modelId="{1D591F48-8B2D-4D2E-B62C-C05AFBC4A198}" type="presParOf" srcId="{5FAEA9AA-A1F3-4570-9621-C734D6278B9F}" destId="{ECB2A32F-D7CC-41F1-85ED-BE4E209FEFD4}" srcOrd="2" destOrd="0" presId="urn:microsoft.com/office/officeart/2005/8/layout/vList5"/>
    <dgm:cxn modelId="{6787A0CE-A761-4260-8E81-6FFCF902748E}" type="presParOf" srcId="{ECB2A32F-D7CC-41F1-85ED-BE4E209FEFD4}" destId="{412816E5-48BE-4644-B740-AA22C4521376}" srcOrd="0" destOrd="0" presId="urn:microsoft.com/office/officeart/2005/8/layout/vList5"/>
    <dgm:cxn modelId="{BBA14558-D8C7-472B-8176-4C7E25C1625F}" type="presParOf" srcId="{ECB2A32F-D7CC-41F1-85ED-BE4E209FEFD4}" destId="{96378C4E-96D8-42BF-9EF0-C184F5CBFE16}" srcOrd="1" destOrd="0" presId="urn:microsoft.com/office/officeart/2005/8/layout/vList5"/>
    <dgm:cxn modelId="{FEE9DBA2-D5EC-4FCB-AC95-653231F9E9A7}" type="presParOf" srcId="{5FAEA9AA-A1F3-4570-9621-C734D6278B9F}" destId="{08BB35AE-201B-4ADF-8AAC-6B71CC7D375D}" srcOrd="3" destOrd="0" presId="urn:microsoft.com/office/officeart/2005/8/layout/vList5"/>
    <dgm:cxn modelId="{CB5EE915-6747-407D-ABDB-FA433B0F9353}" type="presParOf" srcId="{5FAEA9AA-A1F3-4570-9621-C734D6278B9F}" destId="{603DD1E6-B432-42DB-8E3E-C14E56D1BA22}" srcOrd="4" destOrd="0" presId="urn:microsoft.com/office/officeart/2005/8/layout/vList5"/>
    <dgm:cxn modelId="{065A2767-9549-4810-BDFB-655DB20FFB3E}" type="presParOf" srcId="{603DD1E6-B432-42DB-8E3E-C14E56D1BA22}" destId="{97FF4417-F99B-4B7D-A63B-9B1F240DCEDB}" srcOrd="0" destOrd="0" presId="urn:microsoft.com/office/officeart/2005/8/layout/vList5"/>
    <dgm:cxn modelId="{C79D8434-D39B-4AE6-9821-F46B015E2730}" type="presParOf" srcId="{603DD1E6-B432-42DB-8E3E-C14E56D1BA22}" destId="{67857146-5E04-4E3E-84A4-2311F01206A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F6D605-47F9-43D7-BBA2-D521703814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50EBCDE-E869-4337-96F3-7D4FA2FC0A44}">
      <dgm:prSet custT="1"/>
      <dgm:spPr>
        <a:solidFill>
          <a:schemeClr val="accent1">
            <a:lumMod val="20000"/>
            <a:lumOff val="80000"/>
          </a:schemeClr>
        </a:solidFill>
      </dgm:spPr>
      <dgm:t>
        <a:bodyPr/>
        <a:lstStyle/>
        <a:p>
          <a:pPr algn="l"/>
          <a:r>
            <a:rPr lang="en-US" sz="2400" b="1" dirty="0">
              <a:solidFill>
                <a:schemeClr val="tx1"/>
              </a:solidFill>
            </a:rPr>
            <a:t>Sistas</a:t>
          </a:r>
          <a:r>
            <a:rPr lang="en-US" sz="2400" dirty="0">
              <a:solidFill>
                <a:schemeClr val="tx1"/>
              </a:solidFill>
            </a:rPr>
            <a:t>–African American and Latina women at-risk for drug use, HIV, and intimate partner violence. </a:t>
          </a:r>
        </a:p>
      </dgm:t>
    </dgm:pt>
    <dgm:pt modelId="{67921DAD-D46F-447A-A18A-956B86A485B2}" type="parTrans" cxnId="{7D2F5DC9-6A07-4E7C-86C4-E5404BB29DAA}">
      <dgm:prSet/>
      <dgm:spPr/>
      <dgm:t>
        <a:bodyPr/>
        <a:lstStyle/>
        <a:p>
          <a:endParaRPr lang="en-US"/>
        </a:p>
      </dgm:t>
    </dgm:pt>
    <dgm:pt modelId="{908A950E-E18F-4A22-81B2-38C1DF0D0AD4}" type="sibTrans" cxnId="{7D2F5DC9-6A07-4E7C-86C4-E5404BB29DAA}">
      <dgm:prSet/>
      <dgm:spPr/>
      <dgm:t>
        <a:bodyPr/>
        <a:lstStyle/>
        <a:p>
          <a:endParaRPr lang="en-US"/>
        </a:p>
      </dgm:t>
    </dgm:pt>
    <dgm:pt modelId="{20027BC1-17E1-4B7A-89AE-804A2E9327FB}">
      <dgm:prSet custT="1"/>
      <dgm:spPr>
        <a:solidFill>
          <a:schemeClr val="accent1">
            <a:lumMod val="20000"/>
            <a:lumOff val="80000"/>
          </a:schemeClr>
        </a:solidFill>
      </dgm:spPr>
      <dgm:t>
        <a:bodyPr/>
        <a:lstStyle/>
        <a:p>
          <a:pPr algn="l"/>
          <a:r>
            <a:rPr lang="en-US" sz="2400" b="1" dirty="0">
              <a:solidFill>
                <a:schemeClr val="tx1"/>
              </a:solidFill>
            </a:rPr>
            <a:t>Winner’s Circle</a:t>
          </a:r>
          <a:r>
            <a:rPr lang="en-US" sz="2400" dirty="0">
              <a:solidFill>
                <a:schemeClr val="tx1"/>
              </a:solidFill>
            </a:rPr>
            <a:t>—Re-entry support and employment opportunities in African-American communities.</a:t>
          </a:r>
        </a:p>
      </dgm:t>
    </dgm:pt>
    <dgm:pt modelId="{C082390A-9D36-49AE-AC35-C8902110CC8E}" type="parTrans" cxnId="{B3E1A3CB-B94F-47F9-B883-EC7FA8B42E5F}">
      <dgm:prSet/>
      <dgm:spPr/>
      <dgm:t>
        <a:bodyPr/>
        <a:lstStyle/>
        <a:p>
          <a:endParaRPr lang="en-US"/>
        </a:p>
      </dgm:t>
    </dgm:pt>
    <dgm:pt modelId="{E976590C-4D7D-4D7E-9EEB-F81250D76426}" type="sibTrans" cxnId="{B3E1A3CB-B94F-47F9-B883-EC7FA8B42E5F}">
      <dgm:prSet/>
      <dgm:spPr/>
      <dgm:t>
        <a:bodyPr/>
        <a:lstStyle/>
        <a:p>
          <a:endParaRPr lang="en-US"/>
        </a:p>
      </dgm:t>
    </dgm:pt>
    <dgm:pt modelId="{266723A9-5C42-48D3-88E7-84F781E321AA}">
      <dgm:prSet custT="1"/>
      <dgm:spPr>
        <a:solidFill>
          <a:schemeClr val="accent1">
            <a:lumMod val="20000"/>
            <a:lumOff val="80000"/>
          </a:schemeClr>
        </a:solidFill>
      </dgm:spPr>
      <dgm:t>
        <a:bodyPr/>
        <a:lstStyle/>
        <a:p>
          <a:pPr algn="l"/>
          <a:r>
            <a:rPr lang="en-US" sz="2400" b="1" dirty="0">
              <a:solidFill>
                <a:schemeClr val="tx1"/>
              </a:solidFill>
            </a:rPr>
            <a:t>Safe on the Outs</a:t>
          </a:r>
          <a:r>
            <a:rPr lang="en-US" sz="2400" dirty="0">
              <a:solidFill>
                <a:schemeClr val="tx1"/>
              </a:solidFill>
            </a:rPr>
            <a:t>– For high-risk youth released from juvenile detention facilities.</a:t>
          </a:r>
        </a:p>
      </dgm:t>
    </dgm:pt>
    <dgm:pt modelId="{31744665-E3A7-432E-87B5-C0A37EC8EF02}" type="parTrans" cxnId="{FE94E7FC-1B3B-467C-8054-4464DB9F46C7}">
      <dgm:prSet/>
      <dgm:spPr/>
      <dgm:t>
        <a:bodyPr/>
        <a:lstStyle/>
        <a:p>
          <a:endParaRPr lang="en-US"/>
        </a:p>
      </dgm:t>
    </dgm:pt>
    <dgm:pt modelId="{37D4E9A7-DA5D-4263-AD3C-1A85670AE42F}" type="sibTrans" cxnId="{FE94E7FC-1B3B-467C-8054-4464DB9F46C7}">
      <dgm:prSet/>
      <dgm:spPr/>
      <dgm:t>
        <a:bodyPr/>
        <a:lstStyle/>
        <a:p>
          <a:endParaRPr lang="en-US"/>
        </a:p>
      </dgm:t>
    </dgm:pt>
    <dgm:pt modelId="{5FAEA9AA-A1F3-4570-9621-C734D6278B9F}" type="pres">
      <dgm:prSet presAssocID="{59F6D605-47F9-43D7-BBA2-D521703814C3}" presName="Name0" presStyleCnt="0">
        <dgm:presLayoutVars>
          <dgm:dir/>
          <dgm:animLvl val="lvl"/>
          <dgm:resizeHandles val="exact"/>
        </dgm:presLayoutVars>
      </dgm:prSet>
      <dgm:spPr/>
    </dgm:pt>
    <dgm:pt modelId="{073718AF-1EA6-4E88-9E64-33CB9ABC0248}" type="pres">
      <dgm:prSet presAssocID="{B50EBCDE-E869-4337-96F3-7D4FA2FC0A44}" presName="linNode" presStyleCnt="0"/>
      <dgm:spPr/>
    </dgm:pt>
    <dgm:pt modelId="{DEBC05E9-59A6-410A-9FBC-1068F5978E2F}" type="pres">
      <dgm:prSet presAssocID="{B50EBCDE-E869-4337-96F3-7D4FA2FC0A44}" presName="parentText" presStyleLbl="node1" presStyleIdx="0" presStyleCnt="3" custScaleX="277778" custLinFactNeighborX="136" custLinFactNeighborY="-151">
        <dgm:presLayoutVars>
          <dgm:chMax val="1"/>
          <dgm:bulletEnabled val="1"/>
        </dgm:presLayoutVars>
      </dgm:prSet>
      <dgm:spPr/>
    </dgm:pt>
    <dgm:pt modelId="{F21DEA0A-1271-4D40-A1FE-78CC7996D5D7}" type="pres">
      <dgm:prSet presAssocID="{908A950E-E18F-4A22-81B2-38C1DF0D0AD4}" presName="sp" presStyleCnt="0"/>
      <dgm:spPr/>
    </dgm:pt>
    <dgm:pt modelId="{01356513-BD1C-46EB-899A-EDD08CA9D1BC}" type="pres">
      <dgm:prSet presAssocID="{20027BC1-17E1-4B7A-89AE-804A2E9327FB}" presName="linNode" presStyleCnt="0"/>
      <dgm:spPr/>
    </dgm:pt>
    <dgm:pt modelId="{44BE9AE4-9E8F-4A8F-8D8F-7B2183401F0E}" type="pres">
      <dgm:prSet presAssocID="{20027BC1-17E1-4B7A-89AE-804A2E9327FB}" presName="parentText" presStyleLbl="node1" presStyleIdx="1" presStyleCnt="3" custScaleX="277778">
        <dgm:presLayoutVars>
          <dgm:chMax val="1"/>
          <dgm:bulletEnabled val="1"/>
        </dgm:presLayoutVars>
      </dgm:prSet>
      <dgm:spPr/>
    </dgm:pt>
    <dgm:pt modelId="{1BA8FBDC-CF7D-46B0-ABAA-51278BA16794}" type="pres">
      <dgm:prSet presAssocID="{E976590C-4D7D-4D7E-9EEB-F81250D76426}" presName="sp" presStyleCnt="0"/>
      <dgm:spPr/>
    </dgm:pt>
    <dgm:pt modelId="{AFADA566-563B-4AB8-BA63-2178243A6B97}" type="pres">
      <dgm:prSet presAssocID="{266723A9-5C42-48D3-88E7-84F781E321AA}" presName="linNode" presStyleCnt="0"/>
      <dgm:spPr/>
    </dgm:pt>
    <dgm:pt modelId="{23287191-243F-443B-BC4A-8914D072D01C}" type="pres">
      <dgm:prSet presAssocID="{266723A9-5C42-48D3-88E7-84F781E321AA}" presName="parentText" presStyleLbl="node1" presStyleIdx="2" presStyleCnt="3" custScaleX="277778">
        <dgm:presLayoutVars>
          <dgm:chMax val="1"/>
          <dgm:bulletEnabled val="1"/>
        </dgm:presLayoutVars>
      </dgm:prSet>
      <dgm:spPr/>
    </dgm:pt>
  </dgm:ptLst>
  <dgm:cxnLst>
    <dgm:cxn modelId="{B99A853B-CB95-4014-93D8-AEC7CAE245F8}" type="presOf" srcId="{59F6D605-47F9-43D7-BBA2-D521703814C3}" destId="{5FAEA9AA-A1F3-4570-9621-C734D6278B9F}" srcOrd="0" destOrd="0" presId="urn:microsoft.com/office/officeart/2005/8/layout/vList5"/>
    <dgm:cxn modelId="{CB254C50-A527-4135-AB83-9BEE1A6FB02E}" type="presOf" srcId="{266723A9-5C42-48D3-88E7-84F781E321AA}" destId="{23287191-243F-443B-BC4A-8914D072D01C}" srcOrd="0" destOrd="0" presId="urn:microsoft.com/office/officeart/2005/8/layout/vList5"/>
    <dgm:cxn modelId="{7D2F5DC9-6A07-4E7C-86C4-E5404BB29DAA}" srcId="{59F6D605-47F9-43D7-BBA2-D521703814C3}" destId="{B50EBCDE-E869-4337-96F3-7D4FA2FC0A44}" srcOrd="0" destOrd="0" parTransId="{67921DAD-D46F-447A-A18A-956B86A485B2}" sibTransId="{908A950E-E18F-4A22-81B2-38C1DF0D0AD4}"/>
    <dgm:cxn modelId="{B3E1A3CB-B94F-47F9-B883-EC7FA8B42E5F}" srcId="{59F6D605-47F9-43D7-BBA2-D521703814C3}" destId="{20027BC1-17E1-4B7A-89AE-804A2E9327FB}" srcOrd="1" destOrd="0" parTransId="{C082390A-9D36-49AE-AC35-C8902110CC8E}" sibTransId="{E976590C-4D7D-4D7E-9EEB-F81250D76426}"/>
    <dgm:cxn modelId="{F3A06AD6-EF58-4C4F-8826-C2D14395F221}" type="presOf" srcId="{20027BC1-17E1-4B7A-89AE-804A2E9327FB}" destId="{44BE9AE4-9E8F-4A8F-8D8F-7B2183401F0E}" srcOrd="0" destOrd="0" presId="urn:microsoft.com/office/officeart/2005/8/layout/vList5"/>
    <dgm:cxn modelId="{581B43FC-1386-4A9F-A636-531506031EC4}" type="presOf" srcId="{B50EBCDE-E869-4337-96F3-7D4FA2FC0A44}" destId="{DEBC05E9-59A6-410A-9FBC-1068F5978E2F}" srcOrd="0" destOrd="0" presId="urn:microsoft.com/office/officeart/2005/8/layout/vList5"/>
    <dgm:cxn modelId="{FE94E7FC-1B3B-467C-8054-4464DB9F46C7}" srcId="{59F6D605-47F9-43D7-BBA2-D521703814C3}" destId="{266723A9-5C42-48D3-88E7-84F781E321AA}" srcOrd="2" destOrd="0" parTransId="{31744665-E3A7-432E-87B5-C0A37EC8EF02}" sibTransId="{37D4E9A7-DA5D-4263-AD3C-1A85670AE42F}"/>
    <dgm:cxn modelId="{3EA0F566-72A7-42C9-A40C-DB987E0D2AD3}" type="presParOf" srcId="{5FAEA9AA-A1F3-4570-9621-C734D6278B9F}" destId="{073718AF-1EA6-4E88-9E64-33CB9ABC0248}" srcOrd="0" destOrd="0" presId="urn:microsoft.com/office/officeart/2005/8/layout/vList5"/>
    <dgm:cxn modelId="{A88AD9D1-E4F3-4412-A136-D321999A6894}" type="presParOf" srcId="{073718AF-1EA6-4E88-9E64-33CB9ABC0248}" destId="{DEBC05E9-59A6-410A-9FBC-1068F5978E2F}" srcOrd="0" destOrd="0" presId="urn:microsoft.com/office/officeart/2005/8/layout/vList5"/>
    <dgm:cxn modelId="{E7351172-7881-4952-A0DD-27A922394F95}" type="presParOf" srcId="{5FAEA9AA-A1F3-4570-9621-C734D6278B9F}" destId="{F21DEA0A-1271-4D40-A1FE-78CC7996D5D7}" srcOrd="1" destOrd="0" presId="urn:microsoft.com/office/officeart/2005/8/layout/vList5"/>
    <dgm:cxn modelId="{45D28782-6869-46EA-81A3-0A5B14CDA410}" type="presParOf" srcId="{5FAEA9AA-A1F3-4570-9621-C734D6278B9F}" destId="{01356513-BD1C-46EB-899A-EDD08CA9D1BC}" srcOrd="2" destOrd="0" presId="urn:microsoft.com/office/officeart/2005/8/layout/vList5"/>
    <dgm:cxn modelId="{6EF19754-D675-4E47-8A30-EAA4AE7FAEBF}" type="presParOf" srcId="{01356513-BD1C-46EB-899A-EDD08CA9D1BC}" destId="{44BE9AE4-9E8F-4A8F-8D8F-7B2183401F0E}" srcOrd="0" destOrd="0" presId="urn:microsoft.com/office/officeart/2005/8/layout/vList5"/>
    <dgm:cxn modelId="{64C88E30-D43F-41FC-8164-572FE4991E58}" type="presParOf" srcId="{5FAEA9AA-A1F3-4570-9621-C734D6278B9F}" destId="{1BA8FBDC-CF7D-46B0-ABAA-51278BA16794}" srcOrd="3" destOrd="0" presId="urn:microsoft.com/office/officeart/2005/8/layout/vList5"/>
    <dgm:cxn modelId="{3065D0C0-B2C6-44FB-B8F8-7E7B743FDE7D}" type="presParOf" srcId="{5FAEA9AA-A1F3-4570-9621-C734D6278B9F}" destId="{AFADA566-563B-4AB8-BA63-2178243A6B97}" srcOrd="4" destOrd="0" presId="urn:microsoft.com/office/officeart/2005/8/layout/vList5"/>
    <dgm:cxn modelId="{E9B5C49C-D131-48B8-811A-09092416996D}" type="presParOf" srcId="{AFADA566-563B-4AB8-BA63-2178243A6B97}" destId="{23287191-243F-443B-BC4A-8914D072D01C}"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FE132B-0414-4C0C-AD25-F5CB41FB5D3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F356E1B-0D1A-4E7D-8BAE-1724527D421F}">
      <dgm:prSet phldrT="[Text]"/>
      <dgm:spPr/>
      <dgm:t>
        <a:bodyPr/>
        <a:lstStyle/>
        <a:p>
          <a:r>
            <a:rPr lang="en-US" dirty="0"/>
            <a:t>RSAT</a:t>
          </a:r>
        </a:p>
        <a:p>
          <a:r>
            <a:rPr lang="en-US" dirty="0"/>
            <a:t>Client</a:t>
          </a:r>
        </a:p>
      </dgm:t>
    </dgm:pt>
    <dgm:pt modelId="{DA6493BA-87C9-4801-B9A7-5F2F78B755C9}" type="parTrans" cxnId="{8CD9AE4F-1B3C-41B9-8336-B30CA41AB3FA}">
      <dgm:prSet/>
      <dgm:spPr/>
      <dgm:t>
        <a:bodyPr/>
        <a:lstStyle/>
        <a:p>
          <a:endParaRPr lang="en-US"/>
        </a:p>
      </dgm:t>
    </dgm:pt>
    <dgm:pt modelId="{23E55D78-C868-46BE-803E-AE0E2A106791}" type="sibTrans" cxnId="{8CD9AE4F-1B3C-41B9-8336-B30CA41AB3FA}">
      <dgm:prSet/>
      <dgm:spPr/>
      <dgm:t>
        <a:bodyPr/>
        <a:lstStyle/>
        <a:p>
          <a:endParaRPr lang="en-US"/>
        </a:p>
      </dgm:t>
    </dgm:pt>
    <dgm:pt modelId="{743C4B35-5B2A-449E-BC3A-B177FF5A6D3A}">
      <dgm:prSet phldrT="[Text]"/>
      <dgm:spPr/>
      <dgm:t>
        <a:bodyPr/>
        <a:lstStyle/>
        <a:p>
          <a:r>
            <a:rPr lang="en-US" b="1" dirty="0"/>
            <a:t>Culturally Responsive</a:t>
          </a:r>
        </a:p>
      </dgm:t>
    </dgm:pt>
    <dgm:pt modelId="{F96E03DA-D1D3-4E1A-8A75-3AADF7DD1281}" type="parTrans" cxnId="{B60B0DB8-7420-4CD9-B570-B8C243DD25B8}">
      <dgm:prSet/>
      <dgm:spPr/>
      <dgm:t>
        <a:bodyPr/>
        <a:lstStyle/>
        <a:p>
          <a:endParaRPr lang="en-US"/>
        </a:p>
      </dgm:t>
    </dgm:pt>
    <dgm:pt modelId="{3B0DB1D4-1B6B-441A-A58F-44F2B4C53A77}" type="sibTrans" cxnId="{B60B0DB8-7420-4CD9-B570-B8C243DD25B8}">
      <dgm:prSet/>
      <dgm:spPr/>
      <dgm:t>
        <a:bodyPr/>
        <a:lstStyle/>
        <a:p>
          <a:endParaRPr lang="en-US"/>
        </a:p>
      </dgm:t>
    </dgm:pt>
    <dgm:pt modelId="{27F0351D-3AEF-468A-A590-1F416502130A}">
      <dgm:prSet phldrT="[Text]"/>
      <dgm:spPr/>
      <dgm:t>
        <a:bodyPr/>
        <a:lstStyle/>
        <a:p>
          <a:r>
            <a:rPr lang="en-US" b="1" dirty="0"/>
            <a:t>Medication- Assisted  Treatment</a:t>
          </a:r>
        </a:p>
      </dgm:t>
    </dgm:pt>
    <dgm:pt modelId="{1F14A0BE-2B65-418F-9E25-E22F1281D0F5}" type="parTrans" cxnId="{CD0B61EF-BC16-45FA-BD4E-664D63189A30}">
      <dgm:prSet/>
      <dgm:spPr/>
      <dgm:t>
        <a:bodyPr/>
        <a:lstStyle/>
        <a:p>
          <a:endParaRPr lang="en-US"/>
        </a:p>
      </dgm:t>
    </dgm:pt>
    <dgm:pt modelId="{82D805DF-B660-4D0A-94F1-C6A2AE5A7696}" type="sibTrans" cxnId="{CD0B61EF-BC16-45FA-BD4E-664D63189A30}">
      <dgm:prSet/>
      <dgm:spPr/>
      <dgm:t>
        <a:bodyPr/>
        <a:lstStyle/>
        <a:p>
          <a:endParaRPr lang="en-US"/>
        </a:p>
      </dgm:t>
    </dgm:pt>
    <dgm:pt modelId="{918DCDA3-4F0B-4C84-B1CD-895041B27361}">
      <dgm:prSet phldrT="[Text]"/>
      <dgm:spPr/>
      <dgm:t>
        <a:bodyPr/>
        <a:lstStyle/>
        <a:p>
          <a:r>
            <a:rPr lang="en-US" b="1" dirty="0"/>
            <a:t>Evidence-based Approaches</a:t>
          </a:r>
        </a:p>
      </dgm:t>
    </dgm:pt>
    <dgm:pt modelId="{82ACC227-0670-4BEA-8A49-9E764144479C}" type="parTrans" cxnId="{26DA39BC-9811-495A-A473-C2A6A0972087}">
      <dgm:prSet/>
      <dgm:spPr/>
      <dgm:t>
        <a:bodyPr/>
        <a:lstStyle/>
        <a:p>
          <a:endParaRPr lang="en-US"/>
        </a:p>
      </dgm:t>
    </dgm:pt>
    <dgm:pt modelId="{DAD3D879-A6C4-41BF-91BC-476D1A2DF878}" type="sibTrans" cxnId="{26DA39BC-9811-495A-A473-C2A6A0972087}">
      <dgm:prSet/>
      <dgm:spPr/>
      <dgm:t>
        <a:bodyPr/>
        <a:lstStyle/>
        <a:p>
          <a:endParaRPr lang="en-US"/>
        </a:p>
      </dgm:t>
    </dgm:pt>
    <dgm:pt modelId="{025E7C06-40B6-45D0-8D93-9FBB9FEC0BF2}">
      <dgm:prSet phldrT="[Text]"/>
      <dgm:spPr/>
      <dgm:t>
        <a:bodyPr/>
        <a:lstStyle/>
        <a:p>
          <a:endParaRPr lang="en-US"/>
        </a:p>
      </dgm:t>
    </dgm:pt>
    <dgm:pt modelId="{4054737E-4393-404B-9B64-7DCD1AEB916D}" type="parTrans" cxnId="{236E50DF-3EA4-4A81-B27A-6FE2F0FFED28}">
      <dgm:prSet/>
      <dgm:spPr/>
      <dgm:t>
        <a:bodyPr/>
        <a:lstStyle/>
        <a:p>
          <a:endParaRPr lang="en-US"/>
        </a:p>
      </dgm:t>
    </dgm:pt>
    <dgm:pt modelId="{CB3A89AB-9709-4E78-AE90-B3C32819E529}" type="sibTrans" cxnId="{236E50DF-3EA4-4A81-B27A-6FE2F0FFED28}">
      <dgm:prSet/>
      <dgm:spPr/>
      <dgm:t>
        <a:bodyPr/>
        <a:lstStyle/>
        <a:p>
          <a:endParaRPr lang="en-US"/>
        </a:p>
      </dgm:t>
    </dgm:pt>
    <dgm:pt modelId="{CF535E0C-3846-4425-B4E1-97E7B9F7EC91}">
      <dgm:prSet phldrT="[Text]"/>
      <dgm:spPr/>
      <dgm:t>
        <a:bodyPr/>
        <a:lstStyle/>
        <a:p>
          <a:r>
            <a:rPr lang="en-US" b="1" dirty="0"/>
            <a:t>Integrated Mental Health Treatment</a:t>
          </a:r>
        </a:p>
      </dgm:t>
    </dgm:pt>
    <dgm:pt modelId="{184FA36B-5F31-4577-8330-CD04AD8E79F8}" type="parTrans" cxnId="{54F2E523-849C-4B4A-9443-895C8DD2A573}">
      <dgm:prSet/>
      <dgm:spPr/>
      <dgm:t>
        <a:bodyPr/>
        <a:lstStyle/>
        <a:p>
          <a:endParaRPr lang="en-US"/>
        </a:p>
      </dgm:t>
    </dgm:pt>
    <dgm:pt modelId="{43F1557D-DA83-4B19-9BCC-7660EDF89D0F}" type="sibTrans" cxnId="{54F2E523-849C-4B4A-9443-895C8DD2A573}">
      <dgm:prSet/>
      <dgm:spPr/>
      <dgm:t>
        <a:bodyPr/>
        <a:lstStyle/>
        <a:p>
          <a:endParaRPr lang="en-US"/>
        </a:p>
      </dgm:t>
    </dgm:pt>
    <dgm:pt modelId="{57EC419E-353A-4F2A-B247-923E6530079E}">
      <dgm:prSet phldrT="[Text]"/>
      <dgm:spPr/>
      <dgm:t>
        <a:bodyPr/>
        <a:lstStyle/>
        <a:p>
          <a:r>
            <a:rPr lang="en-US" b="1" dirty="0"/>
            <a:t>‘Dosage’ Intensity &amp;</a:t>
          </a:r>
        </a:p>
        <a:p>
          <a:r>
            <a:rPr lang="en-US" b="1" dirty="0"/>
            <a:t>Duration</a:t>
          </a:r>
        </a:p>
        <a:p>
          <a:endParaRPr lang="en-US" b="1" dirty="0"/>
        </a:p>
      </dgm:t>
    </dgm:pt>
    <dgm:pt modelId="{900746DB-DB20-4485-9C11-21F6964ECEB0}" type="parTrans" cxnId="{1E84030C-7030-4EE8-BB15-A85966B63072}">
      <dgm:prSet/>
      <dgm:spPr/>
      <dgm:t>
        <a:bodyPr/>
        <a:lstStyle/>
        <a:p>
          <a:endParaRPr lang="en-US"/>
        </a:p>
      </dgm:t>
    </dgm:pt>
    <dgm:pt modelId="{9A0F6950-E454-471D-A70C-473656000FDB}" type="sibTrans" cxnId="{1E84030C-7030-4EE8-BB15-A85966B63072}">
      <dgm:prSet/>
      <dgm:spPr/>
      <dgm:t>
        <a:bodyPr/>
        <a:lstStyle/>
        <a:p>
          <a:endParaRPr lang="en-US"/>
        </a:p>
      </dgm:t>
    </dgm:pt>
    <dgm:pt modelId="{5BE8ED8D-12E7-4759-9F2F-2A18A6BD9396}">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a:t>Target Criminal Risk</a:t>
          </a:r>
        </a:p>
        <a:p>
          <a:pPr defTabSz="622300">
            <a:lnSpc>
              <a:spcPct val="90000"/>
            </a:lnSpc>
            <a:spcBef>
              <a:spcPct val="0"/>
            </a:spcBef>
            <a:spcAft>
              <a:spcPct val="35000"/>
            </a:spcAft>
          </a:pPr>
          <a:r>
            <a:rPr lang="en-US" b="1" dirty="0"/>
            <a:t>Factors</a:t>
          </a:r>
        </a:p>
      </dgm:t>
    </dgm:pt>
    <dgm:pt modelId="{CDAAFE8D-B5B6-4FB3-A792-135221B60A54}" type="parTrans" cxnId="{B21710F1-5286-4F23-84D9-B14EF342D590}">
      <dgm:prSet/>
      <dgm:spPr/>
      <dgm:t>
        <a:bodyPr/>
        <a:lstStyle/>
        <a:p>
          <a:endParaRPr lang="en-US"/>
        </a:p>
      </dgm:t>
    </dgm:pt>
    <dgm:pt modelId="{22B729A7-80F3-4F6F-BD0D-1A2FA928D436}" type="sibTrans" cxnId="{B21710F1-5286-4F23-84D9-B14EF342D590}">
      <dgm:prSet/>
      <dgm:spPr/>
      <dgm:t>
        <a:bodyPr/>
        <a:lstStyle/>
        <a:p>
          <a:endParaRPr lang="en-US"/>
        </a:p>
      </dgm:t>
    </dgm:pt>
    <dgm:pt modelId="{F4C89BA6-9F59-44EB-BFC2-65643A72DC48}">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a:t>Recovery Support</a:t>
          </a:r>
        </a:p>
        <a:p>
          <a:pPr defTabSz="622300">
            <a:lnSpc>
              <a:spcPct val="90000"/>
            </a:lnSpc>
            <a:spcBef>
              <a:spcPct val="0"/>
            </a:spcBef>
            <a:spcAft>
              <a:spcPct val="35000"/>
            </a:spcAft>
          </a:pPr>
          <a:endParaRPr lang="en-US" b="1" dirty="0"/>
        </a:p>
      </dgm:t>
    </dgm:pt>
    <dgm:pt modelId="{607F7436-025C-4364-8516-6771229D9676}" type="parTrans" cxnId="{325DEB21-A9D4-441C-B7BA-4ABB8671B9CF}">
      <dgm:prSet/>
      <dgm:spPr/>
      <dgm:t>
        <a:bodyPr/>
        <a:lstStyle/>
        <a:p>
          <a:endParaRPr lang="en-US"/>
        </a:p>
      </dgm:t>
    </dgm:pt>
    <dgm:pt modelId="{14056541-F975-42B4-B8E6-33132B4D2AB8}" type="sibTrans" cxnId="{325DEB21-A9D4-441C-B7BA-4ABB8671B9CF}">
      <dgm:prSet/>
      <dgm:spPr/>
      <dgm:t>
        <a:bodyPr/>
        <a:lstStyle/>
        <a:p>
          <a:endParaRPr lang="en-US"/>
        </a:p>
      </dgm:t>
    </dgm:pt>
    <dgm:pt modelId="{5B366EBA-34B3-4CBA-AAF8-51E4FABEAB2B}">
      <dgm:prSet phldrT="[Text]"/>
      <dgm:spPr/>
      <dgm:t>
        <a:bodyPr/>
        <a:lstStyle/>
        <a:p>
          <a:r>
            <a:rPr lang="en-US" b="1" dirty="0"/>
            <a:t>Linked to Continuing Care in Re-entry</a:t>
          </a:r>
        </a:p>
      </dgm:t>
    </dgm:pt>
    <dgm:pt modelId="{0CB15C1D-AF40-45D3-A60A-EA12E1FD31D1}" type="parTrans" cxnId="{6DE632A5-B7B9-4EDE-8C62-8164292A2F01}">
      <dgm:prSet/>
      <dgm:spPr/>
      <dgm:t>
        <a:bodyPr/>
        <a:lstStyle/>
        <a:p>
          <a:endParaRPr lang="en-US"/>
        </a:p>
      </dgm:t>
    </dgm:pt>
    <dgm:pt modelId="{47ED1B84-1758-47E0-BAEB-4E38EFFF34D4}" type="sibTrans" cxnId="{6DE632A5-B7B9-4EDE-8C62-8164292A2F01}">
      <dgm:prSet/>
      <dgm:spPr/>
      <dgm:t>
        <a:bodyPr/>
        <a:lstStyle/>
        <a:p>
          <a:endParaRPr lang="en-US"/>
        </a:p>
      </dgm:t>
    </dgm:pt>
    <dgm:pt modelId="{7619D351-2123-4A1E-B2DC-E0F81790702E}" type="pres">
      <dgm:prSet presAssocID="{CBFE132B-0414-4C0C-AD25-F5CB41FB5D33}" presName="cycle" presStyleCnt="0">
        <dgm:presLayoutVars>
          <dgm:chMax val="1"/>
          <dgm:dir/>
          <dgm:animLvl val="ctr"/>
          <dgm:resizeHandles val="exact"/>
        </dgm:presLayoutVars>
      </dgm:prSet>
      <dgm:spPr/>
    </dgm:pt>
    <dgm:pt modelId="{A75DCFD3-532E-4063-AF02-835BD2B3267D}" type="pres">
      <dgm:prSet presAssocID="{EF356E1B-0D1A-4E7D-8BAE-1724527D421F}" presName="centerShape" presStyleLbl="node0" presStyleIdx="0" presStyleCnt="1" custLinFactNeighborX="0" custLinFactNeighborY="-13793"/>
      <dgm:spPr/>
    </dgm:pt>
    <dgm:pt modelId="{FF17D5A3-8054-4BE1-86BC-9EEDCAAE5777}" type="pres">
      <dgm:prSet presAssocID="{F96E03DA-D1D3-4E1A-8A75-3AADF7DD1281}" presName="parTrans" presStyleLbl="bgSibTrans2D1" presStyleIdx="0" presStyleCnt="8" custScaleX="51002" custLinFactNeighborX="25492" custLinFactNeighborY="8348"/>
      <dgm:spPr/>
    </dgm:pt>
    <dgm:pt modelId="{D0B94A01-3503-4DBB-8675-0D0C8AD93FC9}" type="pres">
      <dgm:prSet presAssocID="{743C4B35-5B2A-449E-BC3A-B177FF5A6D3A}" presName="node" presStyleLbl="node1" presStyleIdx="0" presStyleCnt="8" custScaleX="148893" custScaleY="143177" custRadScaleRad="91875" custRadScaleInc="-32772">
        <dgm:presLayoutVars>
          <dgm:bulletEnabled val="1"/>
        </dgm:presLayoutVars>
      </dgm:prSet>
      <dgm:spPr/>
    </dgm:pt>
    <dgm:pt modelId="{F5E17CB7-016D-46E7-84E0-393E2E2DBE90}" type="pres">
      <dgm:prSet presAssocID="{1F14A0BE-2B65-418F-9E25-E22F1281D0F5}" presName="parTrans" presStyleLbl="bgSibTrans2D1" presStyleIdx="1" presStyleCnt="8" custScaleX="51326" custLinFactNeighborX="23994" custLinFactNeighborY="15566"/>
      <dgm:spPr/>
    </dgm:pt>
    <dgm:pt modelId="{2668EACE-F4F1-4B38-8476-51E4267164C3}" type="pres">
      <dgm:prSet presAssocID="{27F0351D-3AEF-468A-A590-1F416502130A}" presName="node" presStyleLbl="node1" presStyleIdx="1" presStyleCnt="8" custScaleX="148893" custScaleY="143177" custRadScaleRad="104475" custRadScaleInc="-17628">
        <dgm:presLayoutVars>
          <dgm:bulletEnabled val="1"/>
        </dgm:presLayoutVars>
      </dgm:prSet>
      <dgm:spPr/>
    </dgm:pt>
    <dgm:pt modelId="{BF85F24C-9B76-4C2B-9683-732F64BD3838}" type="pres">
      <dgm:prSet presAssocID="{82ACC227-0670-4BEA-8A49-9E764144479C}" presName="parTrans" presStyleLbl="bgSibTrans2D1" presStyleIdx="2" presStyleCnt="8" custScaleX="48511" custLinFactNeighborX="18274" custLinFactNeighborY="82197"/>
      <dgm:spPr/>
    </dgm:pt>
    <dgm:pt modelId="{CC0FC399-0C6A-44B2-AC7C-3FDA0FE37518}" type="pres">
      <dgm:prSet presAssocID="{918DCDA3-4F0B-4C84-B1CD-895041B27361}" presName="node" presStyleLbl="node1" presStyleIdx="2" presStyleCnt="8" custScaleX="148893" custScaleY="143177" custRadScaleRad="125308" custRadScaleInc="-27275">
        <dgm:presLayoutVars>
          <dgm:bulletEnabled val="1"/>
        </dgm:presLayoutVars>
      </dgm:prSet>
      <dgm:spPr/>
    </dgm:pt>
    <dgm:pt modelId="{6FA3E387-7616-4C41-B50E-1BDBA2E52D08}" type="pres">
      <dgm:prSet presAssocID="{184FA36B-5F31-4577-8330-CD04AD8E79F8}" presName="parTrans" presStyleLbl="bgSibTrans2D1" presStyleIdx="3" presStyleCnt="8" custScaleX="50966" custLinFactNeighborX="5511" custLinFactNeighborY="97956"/>
      <dgm:spPr/>
    </dgm:pt>
    <dgm:pt modelId="{D427F499-B6C7-46DB-B3F3-5F0954AF8DDB}" type="pres">
      <dgm:prSet presAssocID="{CF535E0C-3846-4425-B4E1-97E7B9F7EC91}" presName="node" presStyleLbl="node1" presStyleIdx="3" presStyleCnt="8" custScaleX="148893" custScaleY="143177" custRadScaleRad="104288" custRadScaleInc="-7924">
        <dgm:presLayoutVars>
          <dgm:bulletEnabled val="1"/>
        </dgm:presLayoutVars>
      </dgm:prSet>
      <dgm:spPr/>
    </dgm:pt>
    <dgm:pt modelId="{3C6ECA8A-931B-4F2C-AD6A-B259D4B6C2CA}" type="pres">
      <dgm:prSet presAssocID="{900746DB-DB20-4485-9C11-21F6964ECEB0}" presName="parTrans" presStyleLbl="bgSibTrans2D1" presStyleIdx="4" presStyleCnt="8" custScaleX="50966" custLinFactY="470" custLinFactNeighborX="-8850" custLinFactNeighborY="100000"/>
      <dgm:spPr/>
    </dgm:pt>
    <dgm:pt modelId="{FFB31616-300C-457C-8711-301D669A700F}" type="pres">
      <dgm:prSet presAssocID="{57EC419E-353A-4F2A-B247-923E6530079E}" presName="node" presStyleLbl="node1" presStyleIdx="4" presStyleCnt="8" custScaleX="148893" custScaleY="143177" custRadScaleRad="104107" custRadScaleInc="25686">
        <dgm:presLayoutVars>
          <dgm:bulletEnabled val="1"/>
        </dgm:presLayoutVars>
      </dgm:prSet>
      <dgm:spPr/>
    </dgm:pt>
    <dgm:pt modelId="{662C48AC-2E3F-4EE7-9129-B5AB79A6BEFF}" type="pres">
      <dgm:prSet presAssocID="{CDAAFE8D-B5B6-4FB3-A792-135221B60A54}" presName="parTrans" presStyleLbl="bgSibTrans2D1" presStyleIdx="5" presStyleCnt="8" custScaleX="50966" custLinFactNeighborX="-16925" custLinFactNeighborY="65964"/>
      <dgm:spPr/>
    </dgm:pt>
    <dgm:pt modelId="{FCA5EF2F-83BE-4CC2-B531-D66D6E6E451F}" type="pres">
      <dgm:prSet presAssocID="{5BE8ED8D-12E7-4759-9F2F-2A18A6BD9396}" presName="node" presStyleLbl="node1" presStyleIdx="5" presStyleCnt="8" custScaleX="148893" custScaleY="143177" custRadScaleRad="126286" custRadScaleInc="29258">
        <dgm:presLayoutVars>
          <dgm:bulletEnabled val="1"/>
        </dgm:presLayoutVars>
      </dgm:prSet>
      <dgm:spPr/>
    </dgm:pt>
    <dgm:pt modelId="{966E8F71-A466-41E7-87C4-A4D342E18A45}" type="pres">
      <dgm:prSet presAssocID="{607F7436-025C-4364-8516-6771229D9676}" presName="parTrans" presStyleLbl="bgSibTrans2D1" presStyleIdx="6" presStyleCnt="8" custScaleX="50966" custLinFactNeighborX="-26986" custLinFactNeighborY="31755"/>
      <dgm:spPr/>
    </dgm:pt>
    <dgm:pt modelId="{F4F152CC-F1E9-4530-A55B-0910D7C326A8}" type="pres">
      <dgm:prSet presAssocID="{F4C89BA6-9F59-44EB-BFC2-65643A72DC48}" presName="node" presStyleLbl="node1" presStyleIdx="6" presStyleCnt="8" custScaleX="148893" custScaleY="143177" custRadScaleRad="101453" custRadScaleInc="6499">
        <dgm:presLayoutVars>
          <dgm:bulletEnabled val="1"/>
        </dgm:presLayoutVars>
      </dgm:prSet>
      <dgm:spPr/>
    </dgm:pt>
    <dgm:pt modelId="{14A7234A-2431-4DD8-9C23-7FDB12DE6FCC}" type="pres">
      <dgm:prSet presAssocID="{0CB15C1D-AF40-45D3-A60A-EA12E1FD31D1}" presName="parTrans" presStyleLbl="bgSibTrans2D1" presStyleIdx="7" presStyleCnt="8" custScaleX="50966" custLinFactNeighborX="-20832" custLinFactNeighborY="5008"/>
      <dgm:spPr/>
    </dgm:pt>
    <dgm:pt modelId="{81D04510-DA83-4C35-8001-1D6E7080CBB1}" type="pres">
      <dgm:prSet presAssocID="{5B366EBA-34B3-4CBA-AAF8-51E4FABEAB2B}" presName="node" presStyleLbl="node1" presStyleIdx="7" presStyleCnt="8" custScaleX="148893" custScaleY="143177" custRadScaleRad="93072" custRadScaleInc="28267">
        <dgm:presLayoutVars>
          <dgm:bulletEnabled val="1"/>
        </dgm:presLayoutVars>
      </dgm:prSet>
      <dgm:spPr/>
    </dgm:pt>
  </dgm:ptLst>
  <dgm:cxnLst>
    <dgm:cxn modelId="{EB5E2006-9311-4008-8139-96FD489E4E30}" type="presOf" srcId="{F4C89BA6-9F59-44EB-BFC2-65643A72DC48}" destId="{F4F152CC-F1E9-4530-A55B-0910D7C326A8}" srcOrd="0" destOrd="0" presId="urn:microsoft.com/office/officeart/2005/8/layout/radial4"/>
    <dgm:cxn modelId="{1E84030C-7030-4EE8-BB15-A85966B63072}" srcId="{EF356E1B-0D1A-4E7D-8BAE-1724527D421F}" destId="{57EC419E-353A-4F2A-B247-923E6530079E}" srcOrd="4" destOrd="0" parTransId="{900746DB-DB20-4485-9C11-21F6964ECEB0}" sibTransId="{9A0F6950-E454-471D-A70C-473656000FDB}"/>
    <dgm:cxn modelId="{E5B2230E-0385-4268-B9A8-382C1474D8EE}" type="presOf" srcId="{5BE8ED8D-12E7-4759-9F2F-2A18A6BD9396}" destId="{FCA5EF2F-83BE-4CC2-B531-D66D6E6E451F}" srcOrd="0" destOrd="0" presId="urn:microsoft.com/office/officeart/2005/8/layout/radial4"/>
    <dgm:cxn modelId="{1298E91B-5CF9-4549-94B1-63677CFCE257}" type="presOf" srcId="{EF356E1B-0D1A-4E7D-8BAE-1724527D421F}" destId="{A75DCFD3-532E-4063-AF02-835BD2B3267D}" srcOrd="0" destOrd="0" presId="urn:microsoft.com/office/officeart/2005/8/layout/radial4"/>
    <dgm:cxn modelId="{325DEB21-A9D4-441C-B7BA-4ABB8671B9CF}" srcId="{EF356E1B-0D1A-4E7D-8BAE-1724527D421F}" destId="{F4C89BA6-9F59-44EB-BFC2-65643A72DC48}" srcOrd="6" destOrd="0" parTransId="{607F7436-025C-4364-8516-6771229D9676}" sibTransId="{14056541-F975-42B4-B8E6-33132B4D2AB8}"/>
    <dgm:cxn modelId="{54F2E523-849C-4B4A-9443-895C8DD2A573}" srcId="{EF356E1B-0D1A-4E7D-8BAE-1724527D421F}" destId="{CF535E0C-3846-4425-B4E1-97E7B9F7EC91}" srcOrd="3" destOrd="0" parTransId="{184FA36B-5F31-4577-8330-CD04AD8E79F8}" sibTransId="{43F1557D-DA83-4B19-9BCC-7660EDF89D0F}"/>
    <dgm:cxn modelId="{39012561-AED2-46B7-B5F4-8F100437C00B}" type="presOf" srcId="{CBFE132B-0414-4C0C-AD25-F5CB41FB5D33}" destId="{7619D351-2123-4A1E-B2DC-E0F81790702E}" srcOrd="0" destOrd="0" presId="urn:microsoft.com/office/officeart/2005/8/layout/radial4"/>
    <dgm:cxn modelId="{80321944-C564-4367-9386-3AE93F8A291C}" type="presOf" srcId="{0CB15C1D-AF40-45D3-A60A-EA12E1FD31D1}" destId="{14A7234A-2431-4DD8-9C23-7FDB12DE6FCC}" srcOrd="0" destOrd="0" presId="urn:microsoft.com/office/officeart/2005/8/layout/radial4"/>
    <dgm:cxn modelId="{F946F66E-2886-420E-9CDD-6B167877CAA3}" type="presOf" srcId="{F96E03DA-D1D3-4E1A-8A75-3AADF7DD1281}" destId="{FF17D5A3-8054-4BE1-86BC-9EEDCAAE5777}" srcOrd="0" destOrd="0" presId="urn:microsoft.com/office/officeart/2005/8/layout/radial4"/>
    <dgm:cxn modelId="{8CD9AE4F-1B3C-41B9-8336-B30CA41AB3FA}" srcId="{CBFE132B-0414-4C0C-AD25-F5CB41FB5D33}" destId="{EF356E1B-0D1A-4E7D-8BAE-1724527D421F}" srcOrd="0" destOrd="0" parTransId="{DA6493BA-87C9-4801-B9A7-5F2F78B755C9}" sibTransId="{23E55D78-C868-46BE-803E-AE0E2A106791}"/>
    <dgm:cxn modelId="{65FA5770-510B-449B-BD44-4B5FB4B06AC5}" type="presOf" srcId="{57EC419E-353A-4F2A-B247-923E6530079E}" destId="{FFB31616-300C-457C-8711-301D669A700F}" srcOrd="0" destOrd="0" presId="urn:microsoft.com/office/officeart/2005/8/layout/radial4"/>
    <dgm:cxn modelId="{31EF5772-CE54-461F-90BF-91206A2D2279}" type="presOf" srcId="{5B366EBA-34B3-4CBA-AAF8-51E4FABEAB2B}" destId="{81D04510-DA83-4C35-8001-1D6E7080CBB1}" srcOrd="0" destOrd="0" presId="urn:microsoft.com/office/officeart/2005/8/layout/radial4"/>
    <dgm:cxn modelId="{33E57F84-8A3F-4FA9-86A6-1B64883C1ED4}" type="presOf" srcId="{184FA36B-5F31-4577-8330-CD04AD8E79F8}" destId="{6FA3E387-7616-4C41-B50E-1BDBA2E52D08}" srcOrd="0" destOrd="0" presId="urn:microsoft.com/office/officeart/2005/8/layout/radial4"/>
    <dgm:cxn modelId="{0D06DE97-07A4-4E24-8CAB-5BF209EA96C0}" type="presOf" srcId="{27F0351D-3AEF-468A-A590-1F416502130A}" destId="{2668EACE-F4F1-4B38-8476-51E4267164C3}" srcOrd="0" destOrd="0" presId="urn:microsoft.com/office/officeart/2005/8/layout/radial4"/>
    <dgm:cxn modelId="{C6BE649E-796D-4F05-A7D3-546E4FB2A811}" type="presOf" srcId="{82ACC227-0670-4BEA-8A49-9E764144479C}" destId="{BF85F24C-9B76-4C2B-9683-732F64BD3838}" srcOrd="0" destOrd="0" presId="urn:microsoft.com/office/officeart/2005/8/layout/radial4"/>
    <dgm:cxn modelId="{1DA5F1A3-EB8E-4C48-8A45-E0EE63DBAD0A}" type="presOf" srcId="{918DCDA3-4F0B-4C84-B1CD-895041B27361}" destId="{CC0FC399-0C6A-44B2-AC7C-3FDA0FE37518}" srcOrd="0" destOrd="0" presId="urn:microsoft.com/office/officeart/2005/8/layout/radial4"/>
    <dgm:cxn modelId="{6DE632A5-B7B9-4EDE-8C62-8164292A2F01}" srcId="{EF356E1B-0D1A-4E7D-8BAE-1724527D421F}" destId="{5B366EBA-34B3-4CBA-AAF8-51E4FABEAB2B}" srcOrd="7" destOrd="0" parTransId="{0CB15C1D-AF40-45D3-A60A-EA12E1FD31D1}" sibTransId="{47ED1B84-1758-47E0-BAEB-4E38EFFF34D4}"/>
    <dgm:cxn modelId="{B17C5FAF-A2D5-44E4-8730-CFCB698B4F38}" type="presOf" srcId="{CDAAFE8D-B5B6-4FB3-A792-135221B60A54}" destId="{662C48AC-2E3F-4EE7-9129-B5AB79A6BEFF}" srcOrd="0" destOrd="0" presId="urn:microsoft.com/office/officeart/2005/8/layout/radial4"/>
    <dgm:cxn modelId="{B60B0DB8-7420-4CD9-B570-B8C243DD25B8}" srcId="{EF356E1B-0D1A-4E7D-8BAE-1724527D421F}" destId="{743C4B35-5B2A-449E-BC3A-B177FF5A6D3A}" srcOrd="0" destOrd="0" parTransId="{F96E03DA-D1D3-4E1A-8A75-3AADF7DD1281}" sibTransId="{3B0DB1D4-1B6B-441A-A58F-44F2B4C53A77}"/>
    <dgm:cxn modelId="{41C9C7BB-66F1-47A7-8EAD-4DB4CB607175}" type="presOf" srcId="{CF535E0C-3846-4425-B4E1-97E7B9F7EC91}" destId="{D427F499-B6C7-46DB-B3F3-5F0954AF8DDB}" srcOrd="0" destOrd="0" presId="urn:microsoft.com/office/officeart/2005/8/layout/radial4"/>
    <dgm:cxn modelId="{26DA39BC-9811-495A-A473-C2A6A0972087}" srcId="{EF356E1B-0D1A-4E7D-8BAE-1724527D421F}" destId="{918DCDA3-4F0B-4C84-B1CD-895041B27361}" srcOrd="2" destOrd="0" parTransId="{82ACC227-0670-4BEA-8A49-9E764144479C}" sibTransId="{DAD3D879-A6C4-41BF-91BC-476D1A2DF878}"/>
    <dgm:cxn modelId="{BC419FC1-F944-4CED-A28D-2C13F0BAE122}" type="presOf" srcId="{1F14A0BE-2B65-418F-9E25-E22F1281D0F5}" destId="{F5E17CB7-016D-46E7-84E0-393E2E2DBE90}" srcOrd="0" destOrd="0" presId="urn:microsoft.com/office/officeart/2005/8/layout/radial4"/>
    <dgm:cxn modelId="{338D90C7-2A4F-4E0D-B21D-F25B1476A4FE}" type="presOf" srcId="{900746DB-DB20-4485-9C11-21F6964ECEB0}" destId="{3C6ECA8A-931B-4F2C-AD6A-B259D4B6C2CA}" srcOrd="0" destOrd="0" presId="urn:microsoft.com/office/officeart/2005/8/layout/radial4"/>
    <dgm:cxn modelId="{236E50DF-3EA4-4A81-B27A-6FE2F0FFED28}" srcId="{CBFE132B-0414-4C0C-AD25-F5CB41FB5D33}" destId="{025E7C06-40B6-45D0-8D93-9FBB9FEC0BF2}" srcOrd="1" destOrd="0" parTransId="{4054737E-4393-404B-9B64-7DCD1AEB916D}" sibTransId="{CB3A89AB-9709-4E78-AE90-B3C32819E529}"/>
    <dgm:cxn modelId="{3A2B43E5-619D-41F9-9A8A-3D173715EC94}" type="presOf" srcId="{743C4B35-5B2A-449E-BC3A-B177FF5A6D3A}" destId="{D0B94A01-3503-4DBB-8675-0D0C8AD93FC9}" srcOrd="0" destOrd="0" presId="urn:microsoft.com/office/officeart/2005/8/layout/radial4"/>
    <dgm:cxn modelId="{CD0B61EF-BC16-45FA-BD4E-664D63189A30}" srcId="{EF356E1B-0D1A-4E7D-8BAE-1724527D421F}" destId="{27F0351D-3AEF-468A-A590-1F416502130A}" srcOrd="1" destOrd="0" parTransId="{1F14A0BE-2B65-418F-9E25-E22F1281D0F5}" sibTransId="{82D805DF-B660-4D0A-94F1-C6A2AE5A7696}"/>
    <dgm:cxn modelId="{B21710F1-5286-4F23-84D9-B14EF342D590}" srcId="{EF356E1B-0D1A-4E7D-8BAE-1724527D421F}" destId="{5BE8ED8D-12E7-4759-9F2F-2A18A6BD9396}" srcOrd="5" destOrd="0" parTransId="{CDAAFE8D-B5B6-4FB3-A792-135221B60A54}" sibTransId="{22B729A7-80F3-4F6F-BD0D-1A2FA928D436}"/>
    <dgm:cxn modelId="{6ECB4AFA-A9A7-49A8-B5D8-D5223959AB94}" type="presOf" srcId="{607F7436-025C-4364-8516-6771229D9676}" destId="{966E8F71-A466-41E7-87C4-A4D342E18A45}" srcOrd="0" destOrd="0" presId="urn:microsoft.com/office/officeart/2005/8/layout/radial4"/>
    <dgm:cxn modelId="{3C650AD6-5BAB-4929-9ED9-931E6DBE3421}" type="presParOf" srcId="{7619D351-2123-4A1E-B2DC-E0F81790702E}" destId="{A75DCFD3-532E-4063-AF02-835BD2B3267D}" srcOrd="0" destOrd="0" presId="urn:microsoft.com/office/officeart/2005/8/layout/radial4"/>
    <dgm:cxn modelId="{835D51F8-8400-4CF0-892C-78DFAAF79EA5}" type="presParOf" srcId="{7619D351-2123-4A1E-B2DC-E0F81790702E}" destId="{FF17D5A3-8054-4BE1-86BC-9EEDCAAE5777}" srcOrd="1" destOrd="0" presId="urn:microsoft.com/office/officeart/2005/8/layout/radial4"/>
    <dgm:cxn modelId="{6EA80DBF-F429-4066-964B-2E1271B0C710}" type="presParOf" srcId="{7619D351-2123-4A1E-B2DC-E0F81790702E}" destId="{D0B94A01-3503-4DBB-8675-0D0C8AD93FC9}" srcOrd="2" destOrd="0" presId="urn:microsoft.com/office/officeart/2005/8/layout/radial4"/>
    <dgm:cxn modelId="{266D5F4A-7434-42FE-8BA2-70F9A95E22C0}" type="presParOf" srcId="{7619D351-2123-4A1E-B2DC-E0F81790702E}" destId="{F5E17CB7-016D-46E7-84E0-393E2E2DBE90}" srcOrd="3" destOrd="0" presId="urn:microsoft.com/office/officeart/2005/8/layout/radial4"/>
    <dgm:cxn modelId="{E70D9811-8CAB-4632-851E-AF4CCA7C405D}" type="presParOf" srcId="{7619D351-2123-4A1E-B2DC-E0F81790702E}" destId="{2668EACE-F4F1-4B38-8476-51E4267164C3}" srcOrd="4" destOrd="0" presId="urn:microsoft.com/office/officeart/2005/8/layout/radial4"/>
    <dgm:cxn modelId="{1D331926-736E-4DA0-AA71-B0604A332B3C}" type="presParOf" srcId="{7619D351-2123-4A1E-B2DC-E0F81790702E}" destId="{BF85F24C-9B76-4C2B-9683-732F64BD3838}" srcOrd="5" destOrd="0" presId="urn:microsoft.com/office/officeart/2005/8/layout/radial4"/>
    <dgm:cxn modelId="{462B0627-26D5-4C35-B4B2-CCCD256B5A2B}" type="presParOf" srcId="{7619D351-2123-4A1E-B2DC-E0F81790702E}" destId="{CC0FC399-0C6A-44B2-AC7C-3FDA0FE37518}" srcOrd="6" destOrd="0" presId="urn:microsoft.com/office/officeart/2005/8/layout/radial4"/>
    <dgm:cxn modelId="{A6A95CCE-4D41-4BC0-A0C5-0C40C4C72996}" type="presParOf" srcId="{7619D351-2123-4A1E-B2DC-E0F81790702E}" destId="{6FA3E387-7616-4C41-B50E-1BDBA2E52D08}" srcOrd="7" destOrd="0" presId="urn:microsoft.com/office/officeart/2005/8/layout/radial4"/>
    <dgm:cxn modelId="{F03E05BC-5D7C-4F7B-B478-98D823115EE7}" type="presParOf" srcId="{7619D351-2123-4A1E-B2DC-E0F81790702E}" destId="{D427F499-B6C7-46DB-B3F3-5F0954AF8DDB}" srcOrd="8" destOrd="0" presId="urn:microsoft.com/office/officeart/2005/8/layout/radial4"/>
    <dgm:cxn modelId="{42D19C5D-E5A0-462D-8B8A-E5A4BFF3BB30}" type="presParOf" srcId="{7619D351-2123-4A1E-B2DC-E0F81790702E}" destId="{3C6ECA8A-931B-4F2C-AD6A-B259D4B6C2CA}" srcOrd="9" destOrd="0" presId="urn:microsoft.com/office/officeart/2005/8/layout/radial4"/>
    <dgm:cxn modelId="{DE0B4055-CAAF-408D-AD89-755A7760007C}" type="presParOf" srcId="{7619D351-2123-4A1E-B2DC-E0F81790702E}" destId="{FFB31616-300C-457C-8711-301D669A700F}" srcOrd="10" destOrd="0" presId="urn:microsoft.com/office/officeart/2005/8/layout/radial4"/>
    <dgm:cxn modelId="{6B3A84AE-6178-4C8A-AD79-E1911C5E2088}" type="presParOf" srcId="{7619D351-2123-4A1E-B2DC-E0F81790702E}" destId="{662C48AC-2E3F-4EE7-9129-B5AB79A6BEFF}" srcOrd="11" destOrd="0" presId="urn:microsoft.com/office/officeart/2005/8/layout/radial4"/>
    <dgm:cxn modelId="{2895B1BA-A036-49A8-82AE-766E0B28D128}" type="presParOf" srcId="{7619D351-2123-4A1E-B2DC-E0F81790702E}" destId="{FCA5EF2F-83BE-4CC2-B531-D66D6E6E451F}" srcOrd="12" destOrd="0" presId="urn:microsoft.com/office/officeart/2005/8/layout/radial4"/>
    <dgm:cxn modelId="{ADE92B25-0A8F-4A88-854C-9D0F38379273}" type="presParOf" srcId="{7619D351-2123-4A1E-B2DC-E0F81790702E}" destId="{966E8F71-A466-41E7-87C4-A4D342E18A45}" srcOrd="13" destOrd="0" presId="urn:microsoft.com/office/officeart/2005/8/layout/radial4"/>
    <dgm:cxn modelId="{DBB86232-7288-4601-9860-0A8276E652B8}" type="presParOf" srcId="{7619D351-2123-4A1E-B2DC-E0F81790702E}" destId="{F4F152CC-F1E9-4530-A55B-0910D7C326A8}" srcOrd="14" destOrd="0" presId="urn:microsoft.com/office/officeart/2005/8/layout/radial4"/>
    <dgm:cxn modelId="{933B9949-423E-4C30-842D-82AC0B48DCB6}" type="presParOf" srcId="{7619D351-2123-4A1E-B2DC-E0F81790702E}" destId="{14A7234A-2431-4DD8-9C23-7FDB12DE6FCC}" srcOrd="15" destOrd="0" presId="urn:microsoft.com/office/officeart/2005/8/layout/radial4"/>
    <dgm:cxn modelId="{A998571E-BA1B-4768-BA33-701F21F1047A}" type="presParOf" srcId="{7619D351-2123-4A1E-B2DC-E0F81790702E}" destId="{81D04510-DA83-4C35-8001-1D6E7080CBB1}" srcOrd="1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79056-BE87-48C6-9989-E6FAE84A98DC}">
      <dsp:nvSpPr>
        <dsp:cNvPr id="0" name=""/>
        <dsp:cNvSpPr/>
      </dsp:nvSpPr>
      <dsp:spPr>
        <a:xfrm>
          <a:off x="152382" y="152395"/>
          <a:ext cx="6492243" cy="7208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Evidence-based approaches whenever possible</a:t>
          </a:r>
        </a:p>
      </dsp:txBody>
      <dsp:txXfrm>
        <a:off x="173495" y="173508"/>
        <a:ext cx="5436942" cy="678629"/>
      </dsp:txXfrm>
    </dsp:sp>
    <dsp:sp modelId="{77DD2772-4058-4E6A-A21F-A8BFC8F2BAD7}">
      <dsp:nvSpPr>
        <dsp:cNvPr id="0" name=""/>
        <dsp:cNvSpPr/>
      </dsp:nvSpPr>
      <dsp:spPr>
        <a:xfrm>
          <a:off x="660957" y="1232913"/>
          <a:ext cx="6578043" cy="74828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Integrated approach to co-occurring mental health problems</a:t>
          </a:r>
          <a:endParaRPr lang="en-US" sz="1600" kern="1200" dirty="0">
            <a:solidFill>
              <a:schemeClr val="tx1">
                <a:lumMod val="85000"/>
                <a:lumOff val="15000"/>
              </a:schemeClr>
            </a:solidFill>
            <a:latin typeface="Arial" pitchFamily="34" charset="0"/>
            <a:cs typeface="Arial" pitchFamily="34" charset="0"/>
          </a:endParaRPr>
        </a:p>
      </dsp:txBody>
      <dsp:txXfrm>
        <a:off x="682874" y="1254830"/>
        <a:ext cx="5379496" cy="704455"/>
      </dsp:txXfrm>
    </dsp:sp>
    <dsp:sp modelId="{C5922FE5-5555-406B-9A7C-9F3CC4188038}">
      <dsp:nvSpPr>
        <dsp:cNvPr id="0" name=""/>
        <dsp:cNvSpPr/>
      </dsp:nvSpPr>
      <dsp:spPr>
        <a:xfrm>
          <a:off x="1066815" y="2348485"/>
          <a:ext cx="6680760" cy="7757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Medication options for alcohol, opioid use &amp; mental health </a:t>
          </a:r>
        </a:p>
      </dsp:txBody>
      <dsp:txXfrm>
        <a:off x="1089535" y="2371205"/>
        <a:ext cx="5470926" cy="730273"/>
      </dsp:txXfrm>
    </dsp:sp>
    <dsp:sp modelId="{D2251DD4-79AD-4414-8167-81736EFEB625}">
      <dsp:nvSpPr>
        <dsp:cNvPr id="0" name=""/>
        <dsp:cNvSpPr/>
      </dsp:nvSpPr>
      <dsp:spPr>
        <a:xfrm>
          <a:off x="2057406" y="3428997"/>
          <a:ext cx="6035027" cy="7208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Program duration is the minimum; longer stays as needed    </a:t>
          </a:r>
        </a:p>
      </dsp:txBody>
      <dsp:txXfrm>
        <a:off x="2078519" y="3450110"/>
        <a:ext cx="4933409" cy="678620"/>
      </dsp:txXfrm>
    </dsp:sp>
    <dsp:sp modelId="{D9523267-DC92-4977-AD34-D6509B452ED4}">
      <dsp:nvSpPr>
        <dsp:cNvPr id="0" name=""/>
        <dsp:cNvSpPr/>
      </dsp:nvSpPr>
      <dsp:spPr>
        <a:xfrm>
          <a:off x="6145453" y="731862"/>
          <a:ext cx="621106" cy="621106"/>
        </a:xfrm>
        <a:prstGeom prst="downArrow">
          <a:avLst>
            <a:gd name="adj1" fmla="val 55000"/>
            <a:gd name="adj2" fmla="val 45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285202" y="731862"/>
        <a:ext cx="341608" cy="467382"/>
      </dsp:txXfrm>
    </dsp:sp>
    <dsp:sp modelId="{D7EC7A96-B236-4282-9066-B268BD23CE3F}">
      <dsp:nvSpPr>
        <dsp:cNvPr id="0" name=""/>
        <dsp:cNvSpPr/>
      </dsp:nvSpPr>
      <dsp:spPr>
        <a:xfrm>
          <a:off x="6770294" y="1905003"/>
          <a:ext cx="621106" cy="621106"/>
        </a:xfrm>
        <a:prstGeom prst="downArrow">
          <a:avLst>
            <a:gd name="adj1" fmla="val 55000"/>
            <a:gd name="adj2" fmla="val 45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910043" y="1905003"/>
        <a:ext cx="341608" cy="467382"/>
      </dsp:txXfrm>
    </dsp:sp>
    <dsp:sp modelId="{0644366A-7B78-4C82-9146-CD323CB8C364}">
      <dsp:nvSpPr>
        <dsp:cNvPr id="0" name=""/>
        <dsp:cNvSpPr/>
      </dsp:nvSpPr>
      <dsp:spPr>
        <a:xfrm>
          <a:off x="7238997" y="2971797"/>
          <a:ext cx="621106" cy="621106"/>
        </a:xfrm>
        <a:prstGeom prst="downArrow">
          <a:avLst>
            <a:gd name="adj1" fmla="val 55000"/>
            <a:gd name="adj2" fmla="val 45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378746" y="2971797"/>
        <a:ext cx="341608" cy="467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214AE-2B8E-4363-9F24-5A24A86F2543}">
      <dsp:nvSpPr>
        <dsp:cNvPr id="0" name=""/>
        <dsp:cNvSpPr/>
      </dsp:nvSpPr>
      <dsp:spPr>
        <a:xfrm>
          <a:off x="0" y="342371"/>
          <a:ext cx="6583680" cy="7244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16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a:t>Phases: progress is based on behavioral &amp; recovery milestones </a:t>
          </a:r>
        </a:p>
        <a:p>
          <a:pPr lvl="0" algn="l" defTabSz="711200">
            <a:lnSpc>
              <a:spcPct val="100000"/>
            </a:lnSpc>
            <a:spcBef>
              <a:spcPct val="0"/>
            </a:spcBef>
            <a:spcAft>
              <a:spcPct val="35000"/>
            </a:spcAft>
            <a:buNone/>
          </a:pPr>
          <a:endParaRPr lang="en-US" sz="1600" kern="1200" dirty="0"/>
        </a:p>
      </dsp:txBody>
      <dsp:txXfrm>
        <a:off x="21218" y="363589"/>
        <a:ext cx="5403933" cy="681994"/>
      </dsp:txXfrm>
    </dsp:sp>
    <dsp:sp modelId="{2E8583B3-E107-4997-8EAA-434FD4079BD9}">
      <dsp:nvSpPr>
        <dsp:cNvPr id="0" name=""/>
        <dsp:cNvSpPr/>
      </dsp:nvSpPr>
      <dsp:spPr>
        <a:xfrm>
          <a:off x="551383" y="1491011"/>
          <a:ext cx="6583680" cy="71879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Programs are responsive to cultural backgrounds of clients </a:t>
          </a:r>
        </a:p>
      </dsp:txBody>
      <dsp:txXfrm>
        <a:off x="572436" y="1512064"/>
        <a:ext cx="5321184" cy="676684"/>
      </dsp:txXfrm>
    </dsp:sp>
    <dsp:sp modelId="{40CF7F60-EA72-480C-A0D5-E0E6ED8C1BFE}">
      <dsp:nvSpPr>
        <dsp:cNvPr id="0" name=""/>
        <dsp:cNvSpPr/>
      </dsp:nvSpPr>
      <dsp:spPr>
        <a:xfrm>
          <a:off x="1094536" y="2563462"/>
          <a:ext cx="6583680" cy="71313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16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a:t>Positive programming fills the majority of the day </a:t>
          </a:r>
        </a:p>
        <a:p>
          <a:pPr lvl="0" algn="l" defTabSz="711200">
            <a:lnSpc>
              <a:spcPct val="90000"/>
            </a:lnSpc>
            <a:spcBef>
              <a:spcPct val="0"/>
            </a:spcBef>
            <a:spcAft>
              <a:spcPct val="35000"/>
            </a:spcAft>
            <a:buNone/>
          </a:pPr>
          <a:endParaRPr lang="en-US" sz="1600" kern="1200" dirty="0"/>
        </a:p>
      </dsp:txBody>
      <dsp:txXfrm>
        <a:off x="1115423" y="2584349"/>
        <a:ext cx="5329746" cy="671365"/>
      </dsp:txXfrm>
    </dsp:sp>
    <dsp:sp modelId="{6D8CF9A8-2C5C-4805-A50C-AFF5FB930DB8}">
      <dsp:nvSpPr>
        <dsp:cNvPr id="0" name=""/>
        <dsp:cNvSpPr/>
      </dsp:nvSpPr>
      <dsp:spPr>
        <a:xfrm>
          <a:off x="1798332" y="3657604"/>
          <a:ext cx="6278855" cy="7074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12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a:t>Recovery support is critical to success ongoing success </a:t>
          </a:r>
        </a:p>
        <a:p>
          <a:pPr lvl="0" algn="l">
            <a:spcBef>
              <a:spcPct val="0"/>
            </a:spcBef>
            <a:buNone/>
          </a:pPr>
          <a:endParaRPr lang="en-US" sz="1200" kern="1200" dirty="0"/>
        </a:p>
      </dsp:txBody>
      <dsp:txXfrm>
        <a:off x="1819053" y="3678325"/>
        <a:ext cx="5073528" cy="666036"/>
      </dsp:txXfrm>
    </dsp:sp>
    <dsp:sp modelId="{D8166E4E-4405-4870-AC5F-0353A10BE7EE}">
      <dsp:nvSpPr>
        <dsp:cNvPr id="0" name=""/>
        <dsp:cNvSpPr/>
      </dsp:nvSpPr>
      <dsp:spPr>
        <a:xfrm>
          <a:off x="6036593" y="1007396"/>
          <a:ext cx="669005" cy="669005"/>
        </a:xfrm>
        <a:prstGeom prst="downArrow">
          <a:avLst>
            <a:gd name="adj1" fmla="val 55000"/>
            <a:gd name="adj2" fmla="val 45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1">
              <a:alpha val="90000"/>
              <a:tint val="40000"/>
              <a:hueOff val="0"/>
              <a:satOff val="0"/>
              <a:lumOff val="0"/>
              <a:alphaOff val="0"/>
            </a:schemeClr>
          </a:solidFill>
          <a:prstDash val="solid"/>
        </a:ln>
        <a:effectLst>
          <a:outerShdw blurRad="50800" dist="38100" dir="2700000" rotWithShape="0">
            <a:schemeClr val="tx1">
              <a:lumMod val="95000"/>
              <a:lumOff val="5000"/>
              <a:alpha val="43000"/>
            </a:schemeClr>
          </a:outerShdw>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6187119" y="1007396"/>
        <a:ext cx="367953" cy="503426"/>
      </dsp:txXfrm>
    </dsp:sp>
    <dsp:sp modelId="{8868C10B-87B6-4CEA-9C27-6990610F4500}">
      <dsp:nvSpPr>
        <dsp:cNvPr id="0" name=""/>
        <dsp:cNvSpPr/>
      </dsp:nvSpPr>
      <dsp:spPr>
        <a:xfrm>
          <a:off x="6629401" y="2074194"/>
          <a:ext cx="669005" cy="669005"/>
        </a:xfrm>
        <a:prstGeom prst="downArrow">
          <a:avLst>
            <a:gd name="adj1" fmla="val 55000"/>
            <a:gd name="adj2" fmla="val 45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6779927" y="2074194"/>
        <a:ext cx="367953" cy="503426"/>
      </dsp:txXfrm>
    </dsp:sp>
    <dsp:sp modelId="{C9AD42A0-04A7-4C56-8345-2A8EBFBFE343}">
      <dsp:nvSpPr>
        <dsp:cNvPr id="0" name=""/>
        <dsp:cNvSpPr/>
      </dsp:nvSpPr>
      <dsp:spPr>
        <a:xfrm>
          <a:off x="7162801" y="3200400"/>
          <a:ext cx="669005" cy="669005"/>
        </a:xfrm>
        <a:prstGeom prst="downArrow">
          <a:avLst>
            <a:gd name="adj1" fmla="val 55000"/>
            <a:gd name="adj2" fmla="val 45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313327" y="3200400"/>
        <a:ext cx="367953" cy="503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17DFD-8BEF-4DD3-970D-B0EABE459EA7}">
      <dsp:nvSpPr>
        <dsp:cNvPr id="0" name=""/>
        <dsp:cNvSpPr/>
      </dsp:nvSpPr>
      <dsp:spPr>
        <a:xfrm rot="5400000">
          <a:off x="4943241" y="-2634173"/>
          <a:ext cx="1166849" cy="67313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Char char="•"/>
          </a:pPr>
          <a:endParaRPr lang="en-US" sz="2100" kern="1200" dirty="0"/>
        </a:p>
        <a:p>
          <a:pPr marL="228600" lvl="1" indent="-228600" algn="l" defTabSz="1066800">
            <a:lnSpc>
              <a:spcPct val="90000"/>
            </a:lnSpc>
            <a:spcBef>
              <a:spcPct val="0"/>
            </a:spcBef>
            <a:spcAft>
              <a:spcPct val="15000"/>
            </a:spcAft>
            <a:buChar char="•"/>
          </a:pPr>
          <a:r>
            <a:rPr lang="en-US" sz="2400" kern="1200" dirty="0"/>
            <a:t>Use culturally specific program components and materials</a:t>
          </a:r>
        </a:p>
      </dsp:txBody>
      <dsp:txXfrm rot="-5400000">
        <a:off x="2161002" y="205027"/>
        <a:ext cx="6674368" cy="1052927"/>
      </dsp:txXfrm>
    </dsp:sp>
    <dsp:sp modelId="{6F71EEBD-9D07-4DD6-BBB8-FEC3667755BC}">
      <dsp:nvSpPr>
        <dsp:cNvPr id="0" name=""/>
        <dsp:cNvSpPr/>
      </dsp:nvSpPr>
      <dsp:spPr>
        <a:xfrm>
          <a:off x="251668" y="2209"/>
          <a:ext cx="1909333" cy="1458562"/>
        </a:xfrm>
        <a:prstGeom prst="roundRect">
          <a:avLst/>
        </a:prstGeom>
        <a:solidFill>
          <a:schemeClr val="accent1">
            <a:lumMod val="40000"/>
            <a:lumOff val="6000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Good</a:t>
          </a:r>
        </a:p>
      </dsp:txBody>
      <dsp:txXfrm>
        <a:off x="322869" y="73410"/>
        <a:ext cx="1766931" cy="1316160"/>
      </dsp:txXfrm>
    </dsp:sp>
    <dsp:sp modelId="{96378C4E-96D8-42BF-9EF0-C184F5CBFE16}">
      <dsp:nvSpPr>
        <dsp:cNvPr id="0" name=""/>
        <dsp:cNvSpPr/>
      </dsp:nvSpPr>
      <dsp:spPr>
        <a:xfrm rot="5400000">
          <a:off x="4943241" y="-1102683"/>
          <a:ext cx="1166849" cy="67313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Link clients to culturally-specific community groups that support re-entry/recovery</a:t>
          </a:r>
        </a:p>
      </dsp:txBody>
      <dsp:txXfrm rot="-5400000">
        <a:off x="2161002" y="1736517"/>
        <a:ext cx="6674368" cy="1052927"/>
      </dsp:txXfrm>
    </dsp:sp>
    <dsp:sp modelId="{412816E5-48BE-4644-B740-AA22C4521376}">
      <dsp:nvSpPr>
        <dsp:cNvPr id="0" name=""/>
        <dsp:cNvSpPr/>
      </dsp:nvSpPr>
      <dsp:spPr>
        <a:xfrm>
          <a:off x="251668" y="1533700"/>
          <a:ext cx="1909333" cy="1458562"/>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Better</a:t>
          </a:r>
        </a:p>
      </dsp:txBody>
      <dsp:txXfrm>
        <a:off x="322869" y="1604901"/>
        <a:ext cx="1766931" cy="1316160"/>
      </dsp:txXfrm>
    </dsp:sp>
    <dsp:sp modelId="{67857146-5E04-4E3E-84A4-2311F01206AE}">
      <dsp:nvSpPr>
        <dsp:cNvPr id="0" name=""/>
        <dsp:cNvSpPr/>
      </dsp:nvSpPr>
      <dsp:spPr>
        <a:xfrm rot="5400000">
          <a:off x="4943241" y="428806"/>
          <a:ext cx="1166849" cy="67313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Coordinate in-reach activities and events with these groups.</a:t>
          </a:r>
        </a:p>
      </dsp:txBody>
      <dsp:txXfrm rot="-5400000">
        <a:off x="2161002" y="3268007"/>
        <a:ext cx="6674368" cy="1052927"/>
      </dsp:txXfrm>
    </dsp:sp>
    <dsp:sp modelId="{97FF4417-F99B-4B7D-A63B-9B1F240DCEDB}">
      <dsp:nvSpPr>
        <dsp:cNvPr id="0" name=""/>
        <dsp:cNvSpPr/>
      </dsp:nvSpPr>
      <dsp:spPr>
        <a:xfrm>
          <a:off x="251668" y="3065190"/>
          <a:ext cx="1909333"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Best</a:t>
          </a:r>
        </a:p>
      </dsp:txBody>
      <dsp:txXfrm>
        <a:off x="322869" y="3136391"/>
        <a:ext cx="1766931" cy="1316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C05E9-59A6-410A-9FBC-1068F5978E2F}">
      <dsp:nvSpPr>
        <dsp:cNvPr id="0" name=""/>
        <dsp:cNvSpPr/>
      </dsp:nvSpPr>
      <dsp:spPr>
        <a:xfrm>
          <a:off x="8922" y="7"/>
          <a:ext cx="9135077" cy="1458562"/>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Sistas</a:t>
          </a:r>
          <a:r>
            <a:rPr lang="en-US" sz="2400" kern="1200" dirty="0">
              <a:solidFill>
                <a:schemeClr val="tx1"/>
              </a:solidFill>
            </a:rPr>
            <a:t>–African American and Latina women at-risk for drug use, HIV, and intimate partner violence. </a:t>
          </a:r>
        </a:p>
      </dsp:txBody>
      <dsp:txXfrm>
        <a:off x="80123" y="71208"/>
        <a:ext cx="8992675" cy="1316160"/>
      </dsp:txXfrm>
    </dsp:sp>
    <dsp:sp modelId="{44BE9AE4-9E8F-4A8F-8D8F-7B2183401F0E}">
      <dsp:nvSpPr>
        <dsp:cNvPr id="0" name=""/>
        <dsp:cNvSpPr/>
      </dsp:nvSpPr>
      <dsp:spPr>
        <a:xfrm>
          <a:off x="4461" y="1533700"/>
          <a:ext cx="9135077" cy="1458562"/>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Winner’s Circle</a:t>
          </a:r>
          <a:r>
            <a:rPr lang="en-US" sz="2400" kern="1200" dirty="0">
              <a:solidFill>
                <a:schemeClr val="tx1"/>
              </a:solidFill>
            </a:rPr>
            <a:t>—Re-entry support and employment opportunities in African-American communities.</a:t>
          </a:r>
        </a:p>
      </dsp:txBody>
      <dsp:txXfrm>
        <a:off x="75662" y="1604901"/>
        <a:ext cx="8992675" cy="1316160"/>
      </dsp:txXfrm>
    </dsp:sp>
    <dsp:sp modelId="{23287191-243F-443B-BC4A-8914D072D01C}">
      <dsp:nvSpPr>
        <dsp:cNvPr id="0" name=""/>
        <dsp:cNvSpPr/>
      </dsp:nvSpPr>
      <dsp:spPr>
        <a:xfrm>
          <a:off x="4461" y="3065190"/>
          <a:ext cx="9135077" cy="1458562"/>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Safe on the Outs</a:t>
          </a:r>
          <a:r>
            <a:rPr lang="en-US" sz="2400" kern="1200" dirty="0">
              <a:solidFill>
                <a:schemeClr val="tx1"/>
              </a:solidFill>
            </a:rPr>
            <a:t>– For high-risk youth released from juvenile detention facilities.</a:t>
          </a:r>
        </a:p>
      </dsp:txBody>
      <dsp:txXfrm>
        <a:off x="75662" y="3136391"/>
        <a:ext cx="8992675" cy="1316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DCFD3-532E-4063-AF02-835BD2B3267D}">
      <dsp:nvSpPr>
        <dsp:cNvPr id="0" name=""/>
        <dsp:cNvSpPr/>
      </dsp:nvSpPr>
      <dsp:spPr>
        <a:xfrm>
          <a:off x="2372915" y="1694626"/>
          <a:ext cx="1350168" cy="13501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RSAT</a:t>
          </a:r>
        </a:p>
        <a:p>
          <a:pPr marL="0" lvl="0" indent="0" algn="ctr" defTabSz="1200150">
            <a:lnSpc>
              <a:spcPct val="90000"/>
            </a:lnSpc>
            <a:spcBef>
              <a:spcPct val="0"/>
            </a:spcBef>
            <a:spcAft>
              <a:spcPct val="35000"/>
            </a:spcAft>
            <a:buNone/>
          </a:pPr>
          <a:r>
            <a:rPr lang="en-US" sz="2700" kern="1200" dirty="0"/>
            <a:t>Client</a:t>
          </a:r>
        </a:p>
      </dsp:txBody>
      <dsp:txXfrm>
        <a:off x="2570643" y="1892354"/>
        <a:ext cx="954712" cy="954712"/>
      </dsp:txXfrm>
    </dsp:sp>
    <dsp:sp modelId="{FF17D5A3-8054-4BE1-86BC-9EEDCAAE5777}">
      <dsp:nvSpPr>
        <dsp:cNvPr id="0" name=""/>
        <dsp:cNvSpPr/>
      </dsp:nvSpPr>
      <dsp:spPr>
        <a:xfrm rot="9574121">
          <a:off x="1512268" y="2781465"/>
          <a:ext cx="880406"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B94A01-3503-4DBB-8675-0D0C8AD93FC9}">
      <dsp:nvSpPr>
        <dsp:cNvPr id="0" name=""/>
        <dsp:cNvSpPr/>
      </dsp:nvSpPr>
      <dsp:spPr>
        <a:xfrm>
          <a:off x="3" y="2701763"/>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Culturally Responsive</a:t>
          </a:r>
        </a:p>
      </dsp:txBody>
      <dsp:txXfrm>
        <a:off x="31710" y="2733470"/>
        <a:ext cx="1343800" cy="1019139"/>
      </dsp:txXfrm>
    </dsp:sp>
    <dsp:sp modelId="{F5E17CB7-016D-46E7-84E0-393E2E2DBE90}">
      <dsp:nvSpPr>
        <dsp:cNvPr id="0" name=""/>
        <dsp:cNvSpPr/>
      </dsp:nvSpPr>
      <dsp:spPr>
        <a:xfrm rot="11217659">
          <a:off x="1468103" y="2047562"/>
          <a:ext cx="818109"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68EACE-F4F1-4B38-8476-51E4267164C3}">
      <dsp:nvSpPr>
        <dsp:cNvPr id="0" name=""/>
        <dsp:cNvSpPr/>
      </dsp:nvSpPr>
      <dsp:spPr>
        <a:xfrm>
          <a:off x="0" y="1542199"/>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Medication- Assisted  Treatment</a:t>
          </a:r>
        </a:p>
      </dsp:txBody>
      <dsp:txXfrm>
        <a:off x="31707" y="1573906"/>
        <a:ext cx="1343800" cy="1019139"/>
      </dsp:txXfrm>
    </dsp:sp>
    <dsp:sp modelId="{BF85F24C-9B76-4C2B-9683-732F64BD3838}">
      <dsp:nvSpPr>
        <dsp:cNvPr id="0" name=""/>
        <dsp:cNvSpPr/>
      </dsp:nvSpPr>
      <dsp:spPr>
        <a:xfrm rot="12893294">
          <a:off x="1471736" y="1476850"/>
          <a:ext cx="958161"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0FC399-0C6A-44B2-AC7C-3FDA0FE37518}">
      <dsp:nvSpPr>
        <dsp:cNvPr id="0" name=""/>
        <dsp:cNvSpPr/>
      </dsp:nvSpPr>
      <dsp:spPr>
        <a:xfrm>
          <a:off x="76197" y="246811"/>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Evidence-based Approaches</a:t>
          </a:r>
        </a:p>
      </dsp:txBody>
      <dsp:txXfrm>
        <a:off x="107904" y="278518"/>
        <a:ext cx="1343800" cy="1019139"/>
      </dsp:txXfrm>
    </dsp:sp>
    <dsp:sp modelId="{6FA3E387-7616-4C41-B50E-1BDBA2E52D08}">
      <dsp:nvSpPr>
        <dsp:cNvPr id="0" name=""/>
        <dsp:cNvSpPr/>
      </dsp:nvSpPr>
      <dsp:spPr>
        <a:xfrm rot="14978957">
          <a:off x="2338669" y="1290678"/>
          <a:ext cx="614112"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27F499-B6C7-46DB-B3F3-5F0954AF8DDB}">
      <dsp:nvSpPr>
        <dsp:cNvPr id="0" name=""/>
        <dsp:cNvSpPr/>
      </dsp:nvSpPr>
      <dsp:spPr>
        <a:xfrm>
          <a:off x="1666194" y="0"/>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Integrated Mental Health Treatment</a:t>
          </a:r>
        </a:p>
      </dsp:txBody>
      <dsp:txXfrm>
        <a:off x="1697901" y="31707"/>
        <a:ext cx="1343800" cy="1019139"/>
      </dsp:txXfrm>
    </dsp:sp>
    <dsp:sp modelId="{3C6ECA8A-931B-4F2C-AD6A-B259D4B6C2CA}">
      <dsp:nvSpPr>
        <dsp:cNvPr id="0" name=""/>
        <dsp:cNvSpPr/>
      </dsp:nvSpPr>
      <dsp:spPr>
        <a:xfrm rot="17705238">
          <a:off x="3198796" y="1310537"/>
          <a:ext cx="647210"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B31616-300C-457C-8711-301D669A700F}">
      <dsp:nvSpPr>
        <dsp:cNvPr id="0" name=""/>
        <dsp:cNvSpPr/>
      </dsp:nvSpPr>
      <dsp:spPr>
        <a:xfrm>
          <a:off x="3200395" y="8"/>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‘Dosage’ Intensity &amp;</a:t>
          </a:r>
        </a:p>
        <a:p>
          <a:pPr marL="0" lvl="0" indent="0" algn="ctr" defTabSz="622300">
            <a:lnSpc>
              <a:spcPct val="90000"/>
            </a:lnSpc>
            <a:spcBef>
              <a:spcPct val="0"/>
            </a:spcBef>
            <a:spcAft>
              <a:spcPct val="35000"/>
            </a:spcAft>
            <a:buNone/>
          </a:pPr>
          <a:r>
            <a:rPr lang="en-US" sz="1400" b="1" kern="1200" dirty="0"/>
            <a:t>Duration</a:t>
          </a:r>
        </a:p>
        <a:p>
          <a:pPr marL="0" lvl="0" indent="0" algn="ctr" defTabSz="622300">
            <a:lnSpc>
              <a:spcPct val="90000"/>
            </a:lnSpc>
            <a:spcBef>
              <a:spcPct val="0"/>
            </a:spcBef>
            <a:spcAft>
              <a:spcPct val="35000"/>
            </a:spcAft>
            <a:buNone/>
          </a:pPr>
          <a:endParaRPr lang="en-US" sz="1400" b="1" kern="1200" dirty="0"/>
        </a:p>
      </dsp:txBody>
      <dsp:txXfrm>
        <a:off x="3232102" y="31715"/>
        <a:ext cx="1343800" cy="1019139"/>
      </dsp:txXfrm>
    </dsp:sp>
    <dsp:sp modelId="{662C48AC-2E3F-4EE7-9129-B5AB79A6BEFF}">
      <dsp:nvSpPr>
        <dsp:cNvPr id="0" name=""/>
        <dsp:cNvSpPr/>
      </dsp:nvSpPr>
      <dsp:spPr>
        <a:xfrm rot="19531754">
          <a:off x="3676870" y="1416290"/>
          <a:ext cx="1020761"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5EF2F-83BE-4CC2-B531-D66D6E6E451F}">
      <dsp:nvSpPr>
        <dsp:cNvPr id="0" name=""/>
        <dsp:cNvSpPr/>
      </dsp:nvSpPr>
      <dsp:spPr>
        <a:xfrm>
          <a:off x="4648203" y="246798"/>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a:t>Target Criminal Risk</a:t>
          </a:r>
        </a:p>
        <a:p>
          <a:pPr lvl="0" algn="ctr" defTabSz="622300">
            <a:lnSpc>
              <a:spcPct val="90000"/>
            </a:lnSpc>
            <a:spcBef>
              <a:spcPct val="0"/>
            </a:spcBef>
            <a:spcAft>
              <a:spcPct val="35000"/>
            </a:spcAft>
            <a:buNone/>
          </a:pPr>
          <a:r>
            <a:rPr lang="en-US" sz="1400" b="1" kern="1200" dirty="0"/>
            <a:t>Factors</a:t>
          </a:r>
        </a:p>
      </dsp:txBody>
      <dsp:txXfrm>
        <a:off x="4679910" y="278505"/>
        <a:ext cx="1343800" cy="1019139"/>
      </dsp:txXfrm>
    </dsp:sp>
    <dsp:sp modelId="{966E8F71-A466-41E7-87C4-A4D342E18A45}">
      <dsp:nvSpPr>
        <dsp:cNvPr id="0" name=""/>
        <dsp:cNvSpPr/>
      </dsp:nvSpPr>
      <dsp:spPr>
        <a:xfrm rot="21072718">
          <a:off x="3758394" y="2059589"/>
          <a:ext cx="817399"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F152CC-F1E9-4530-A55B-0910D7C326A8}">
      <dsp:nvSpPr>
        <dsp:cNvPr id="0" name=""/>
        <dsp:cNvSpPr/>
      </dsp:nvSpPr>
      <dsp:spPr>
        <a:xfrm>
          <a:off x="4688785" y="1466004"/>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a:t>Recovery Support</a:t>
          </a:r>
        </a:p>
        <a:p>
          <a:pPr lvl="0" algn="ctr" defTabSz="622300">
            <a:lnSpc>
              <a:spcPct val="90000"/>
            </a:lnSpc>
            <a:spcBef>
              <a:spcPct val="0"/>
            </a:spcBef>
            <a:spcAft>
              <a:spcPct val="35000"/>
            </a:spcAft>
            <a:buNone/>
          </a:pPr>
          <a:endParaRPr lang="en-US" sz="1400" b="1" kern="1200" dirty="0"/>
        </a:p>
      </dsp:txBody>
      <dsp:txXfrm>
        <a:off x="4720492" y="1497711"/>
        <a:ext cx="1343800" cy="1019139"/>
      </dsp:txXfrm>
    </dsp:sp>
    <dsp:sp modelId="{14A7234A-2431-4DD8-9C23-7FDB12DE6FCC}">
      <dsp:nvSpPr>
        <dsp:cNvPr id="0" name=""/>
        <dsp:cNvSpPr/>
      </dsp:nvSpPr>
      <dsp:spPr>
        <a:xfrm rot="1209023">
          <a:off x="3788785" y="2767146"/>
          <a:ext cx="895871" cy="3847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D04510-DA83-4C35-8001-1D6E7080CBB1}">
      <dsp:nvSpPr>
        <dsp:cNvPr id="0" name=""/>
        <dsp:cNvSpPr/>
      </dsp:nvSpPr>
      <dsp:spPr>
        <a:xfrm>
          <a:off x="4724391" y="2701763"/>
          <a:ext cx="1407214" cy="10825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Linked to Continuing Care in Re-entry</a:t>
          </a:r>
        </a:p>
      </dsp:txBody>
      <dsp:txXfrm>
        <a:off x="4756098" y="2733470"/>
        <a:ext cx="1343800" cy="101913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830" tIns="46415" rIns="92830" bIns="46415"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2830" tIns="46415" rIns="92830" bIns="46415" rtlCol="0"/>
          <a:lstStyle>
            <a:lvl1pPr algn="r" eaLnBrk="1" fontAlgn="auto" hangingPunct="1">
              <a:spcBef>
                <a:spcPts val="0"/>
              </a:spcBef>
              <a:spcAft>
                <a:spcPts val="0"/>
              </a:spcAft>
              <a:defRPr sz="1200">
                <a:latin typeface="+mn-lt"/>
                <a:cs typeface="+mn-cs"/>
              </a:defRPr>
            </a:lvl1pPr>
          </a:lstStyle>
          <a:p>
            <a:pPr>
              <a:defRPr/>
            </a:pPr>
            <a:fld id="{29E83262-56C3-41D4-9C75-3069F4A33F0B}" type="datetimeFigureOut">
              <a:rPr lang="en-US"/>
              <a:pPr>
                <a:defRPr/>
              </a:pPr>
              <a:t>3/15/2017</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2830" tIns="46415" rIns="92830" bIns="464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2830" tIns="46415" rIns="92830" bIns="46415" numCol="1" anchor="b" anchorCtr="0" compatLnSpc="1">
            <a:prstTxWarp prst="textNoShape">
              <a:avLst/>
            </a:prstTxWarp>
          </a:bodyPr>
          <a:lstStyle>
            <a:lvl1pPr algn="r" eaLnBrk="1" hangingPunct="1">
              <a:defRPr sz="1200"/>
            </a:lvl1pPr>
          </a:lstStyle>
          <a:p>
            <a:pPr>
              <a:defRPr/>
            </a:pPr>
            <a:fld id="{C748638D-FEE2-46F8-A9C7-8631CA443C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E1FFCA-4D81-484A-A33E-AA082F9B9FF0}"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79463"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CEE55E-631C-4417-87EA-23D47605A374}" type="slidenum">
              <a:rPr lang="en-US" altLang="en-US" smtClean="0"/>
              <a:pPr>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779463"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3C58A6-B866-492A-971F-4D2D6BFDD287}" type="slidenum">
              <a:rPr lang="en-US" altLang="en-US" smtClean="0"/>
              <a:pPr>
                <a:spcBef>
                  <a:spcPct val="0"/>
                </a:spcBef>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xfrm>
            <a:off x="779463"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F4B668-D1F7-4EB1-A496-8255822FA5F1}" type="slidenum">
              <a:rPr lang="en-US" altLang="en-US" smtClean="0"/>
              <a:pPr>
                <a:spcBef>
                  <a:spcPct val="0"/>
                </a:spcBef>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xfrm>
            <a:off x="779463"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tLang="en-US" sz="2200" i="1">
                <a:solidFill>
                  <a:srgbClr val="000000"/>
                </a:solidFill>
                <a:cs typeface="Times New Roman" panose="02020603050405020304" pitchFamily="18" charset="0"/>
              </a:rPr>
              <a:t>Contingency Management</a:t>
            </a:r>
            <a:r>
              <a:rPr lang="en-US" altLang="en-US" sz="2200">
                <a:solidFill>
                  <a:srgbClr val="000000"/>
                </a:solidFill>
                <a:cs typeface="Times New Roman" panose="02020603050405020304" pitchFamily="18" charset="0"/>
              </a:rPr>
              <a:t>: system of pre-determined rewards used to acknowledge and reinforce target behaviors (behavioral contracting; “carrot and stick”)</a:t>
            </a:r>
          </a:p>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E7ACD5-3783-4826-94B1-CC77F0384378}" type="slidenum">
              <a:rPr lang="en-US" altLang="en-US" smtClean="0"/>
              <a:pPr>
                <a:spcBef>
                  <a:spcPct val="0"/>
                </a:spcBef>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xfrm>
            <a:off x="779463"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A618CB-576B-4CDE-B528-F24601D8C54A}" type="slidenum">
              <a:rPr lang="en-US" altLang="en-US" smtClean="0"/>
              <a:pPr>
                <a:spcBef>
                  <a:spcPct val="0"/>
                </a:spcBef>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a:latin typeface="Arial" panose="020B0604020202020204" pitchFamily="34" charset="0"/>
                <a:cs typeface="Times New Roman" panose="02020603050405020304" pitchFamily="18" charset="0"/>
              </a:rPr>
              <a:t>Trainer: There are a number of approaches that are effective for offenders with both substance use and mental health disorders. The premise of all of these strategies is to change motivation, attitudes, thinking, and behaviors. Many of the strategies can be paired together into a single treatment plan. In this training, we will provide a basic overview of the components of each strategy. </a:t>
            </a:r>
            <a:r>
              <a:rPr lang="en-US" altLang="en-US" sz="2400">
                <a:solidFill>
                  <a:srgbClr val="000000"/>
                </a:solidFill>
                <a:cs typeface="Times New Roman" panose="02020603050405020304" pitchFamily="18" charset="0"/>
              </a:rPr>
              <a:t>-</a:t>
            </a:r>
            <a:r>
              <a:rPr lang="en-US" altLang="en-US" sz="2000">
                <a:solidFill>
                  <a:srgbClr val="000000"/>
                </a:solidFill>
                <a:cs typeface="Times New Roman" panose="02020603050405020304" pitchFamily="18" charset="0"/>
              </a:rPr>
              <a:t>Social and Independent Living Skills (SILS) </a:t>
            </a:r>
          </a:p>
          <a:p>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FE4D97-E2EB-4C1D-9051-86BE2085F06A}" type="slidenum">
              <a:rPr lang="en-US" altLang="en-US" smtClean="0">
                <a:solidFill>
                  <a:srgbClr val="000000"/>
                </a:solidFill>
              </a:rPr>
              <a:pPr>
                <a:spcBef>
                  <a:spcPct val="0"/>
                </a:spcBef>
              </a:pPr>
              <a:t>16</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613"/>
              </a:spcBef>
              <a:spcAft>
                <a:spcPts val="613"/>
              </a:spcAft>
            </a:pPr>
            <a:r>
              <a:rPr lang="en-US" altLang="en-US"/>
              <a:t>Trainer: </a:t>
            </a:r>
            <a:r>
              <a:rPr lang="en-US" altLang="en-US">
                <a:latin typeface="Arial" panose="020B0604020202020204" pitchFamily="34" charset="0"/>
                <a:cs typeface="Times New Roman" panose="02020603050405020304" pitchFamily="18" charset="0"/>
              </a:rPr>
              <a:t>RSAT staff needs to be aware of the potential benefits of medication assisted treatments for substance use disorders and also of potential drug interactions for client’s with co-occurring disorders who may be taking psychiatric medications.  </a:t>
            </a:r>
            <a:endParaRPr lang="en-US" altLang="en-US" sz="1100">
              <a:cs typeface="Times New Roman" panose="02020603050405020304" pitchFamily="18" charset="0"/>
            </a:endParaRPr>
          </a:p>
          <a:p>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5E5D75-1534-4512-88A2-27353E6F5C8F}" type="slidenum">
              <a:rPr lang="en-US" altLang="en-US" smtClean="0">
                <a:solidFill>
                  <a:srgbClr val="000000"/>
                </a:solidFill>
              </a:rPr>
              <a:pPr>
                <a:spcBef>
                  <a:spcPct val="0"/>
                </a:spcBef>
              </a:pPr>
              <a:t>17</a:t>
            </a:fld>
            <a:endParaRPr lang="en-US"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613"/>
              </a:spcBef>
              <a:spcAft>
                <a:spcPts val="613"/>
              </a:spcAft>
            </a:pPr>
            <a:r>
              <a:rPr lang="en-US" altLang="en-US"/>
              <a:t>Trainer: </a:t>
            </a:r>
            <a:r>
              <a:rPr lang="en-US" altLang="en-US">
                <a:latin typeface="Arial" panose="020B0604020202020204" pitchFamily="34" charset="0"/>
                <a:cs typeface="Times New Roman" panose="02020603050405020304" pitchFamily="18" charset="0"/>
              </a:rPr>
              <a:t>RSAT staff needs to be aware of the potential benefits of medication assisted treatments for substance use disorders and also of potential drug interactions for client’s with co-occurring disorders who may be taking psychiatric medications.  </a:t>
            </a:r>
            <a:endParaRPr lang="en-US" altLang="en-US" sz="1100">
              <a:cs typeface="Times New Roman" panose="02020603050405020304" pitchFamily="18" charset="0"/>
            </a:endParaRPr>
          </a:p>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7037C3-8C4C-4CFA-9F29-F17DB8444B6A}" type="slidenum">
              <a:rPr lang="en-US" altLang="en-US" smtClean="0">
                <a:solidFill>
                  <a:srgbClr val="000000"/>
                </a:solidFill>
              </a:rPr>
              <a:pPr>
                <a:spcBef>
                  <a:spcPct val="0"/>
                </a:spcBef>
              </a:pPr>
              <a:t>18</a:t>
            </a:fld>
            <a:endParaRPr lang="en-US"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613"/>
              </a:spcBef>
              <a:spcAft>
                <a:spcPts val="613"/>
              </a:spcAft>
            </a:pPr>
            <a:r>
              <a:rPr lang="en-US" altLang="en-US"/>
              <a:t>Trainer: </a:t>
            </a:r>
            <a:r>
              <a:rPr lang="en-US" altLang="en-US">
                <a:latin typeface="Arial" panose="020B0604020202020204" pitchFamily="34" charset="0"/>
                <a:cs typeface="Times New Roman" panose="02020603050405020304" pitchFamily="18" charset="0"/>
              </a:rPr>
              <a:t>RSAT staff needs to be aware of the potential benefits of medication assisted treatments for substance use disorders and also of potential drug interactions for client’s with co-occurring disorders who may be taking psychiatric medications.  </a:t>
            </a:r>
            <a:endParaRPr lang="en-US" altLang="en-US" sz="1100">
              <a:cs typeface="Times New Roman" panose="02020603050405020304" pitchFamily="18" charset="0"/>
            </a:endParaRPr>
          </a:p>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EBAFDA-438A-45A2-A312-E74C610ECE83}" type="slidenum">
              <a:rPr lang="en-US" altLang="en-US" smtClean="0">
                <a:solidFill>
                  <a:srgbClr val="000000"/>
                </a:solidFill>
              </a:rPr>
              <a:pPr>
                <a:spcBef>
                  <a:spcPct val="0"/>
                </a:spcBef>
              </a:pPr>
              <a:t>19</a:t>
            </a:fld>
            <a:endParaRPr lang="en-US"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779463"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93EBB2-8C94-4054-9D1C-51AE77BCC36F}" type="slidenum">
              <a:rPr lang="en-US" altLang="en-US" smtClean="0"/>
              <a:pPr>
                <a:spcBef>
                  <a:spcPct val="0"/>
                </a:spcBef>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6ACDDAD-293E-4D99-AAD6-A2B5853AB091}"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779463"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D0108D-D6F7-4407-8130-BA20F9991B07}" type="slidenum">
              <a:rPr lang="en-US" altLang="en-US" smtClean="0"/>
              <a:pPr>
                <a:spcBef>
                  <a:spcPct val="0"/>
                </a:spcBef>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779463"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RSAT programs that promote the knowledge and skills resulting in changes to high-risk drug use and sexual behaviors can help arrest the spread of HIV/AIDS in communities and among vulnerable populations. Men who have sex with men, African Americans, women, juveniles, people with methamphetamine, cocaine and IV drug problems, and their partners are all examples of high risk groups entering or leaving correctional facilities. Communities where disproportionate numbers of individuals are incarcerated, a large number of them for drug related crimes, are often the same communities where health disparities abound. RSAT programs are uniquely positioned to serve individuals and their communities.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9308B3-76EE-43F5-A02C-3974298D49E4}" type="slidenum">
              <a:rPr lang="en-US" altLang="en-US" smtClean="0"/>
              <a:pPr>
                <a:spcBef>
                  <a:spcPct val="0"/>
                </a:spcBef>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779463"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RSAT programs that promote the knowledge and skills resulting in changes to high-risk drug use and sexual behaviors can help arrest the spread of HIV/AIDS in communities and among vulnerable populations. Men who have sex with men, African Americans, women, juveniles, people with methamphetamine, cocaine and IV drug problems, and their partners are all examples of high risk groups entering or leaving correctional facilities. Communities where disproportionate numbers of individuals are incarcerated, a large number of them for drug related crimes, are often the same communities where health disparities abound. RSAT programs are uniquely positioned to serve individuals and their communities. </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A9A8A3-5AEF-4B74-A611-7A4A182F4B7E}" type="slidenum">
              <a:rPr lang="en-US" altLang="en-US" smtClean="0"/>
              <a:pPr>
                <a:spcBef>
                  <a:spcPct val="0"/>
                </a:spcBef>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89DEC0-3B2D-4DB5-A5E9-B04456A45711}" type="slidenum">
              <a:rPr lang="en-US" altLang="en-US" smtClean="0">
                <a:solidFill>
                  <a:srgbClr val="000000"/>
                </a:solidFill>
              </a:rPr>
              <a:pPr>
                <a:spcBef>
                  <a:spcPct val="0"/>
                </a:spcBef>
              </a:pPr>
              <a:t>24</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D64C69-1976-4781-AA8D-D6606C701D6A}" type="slidenum">
              <a:rPr lang="en-US" altLang="en-US" smtClean="0">
                <a:solidFill>
                  <a:srgbClr val="000000"/>
                </a:solidFill>
              </a:rPr>
              <a:pPr>
                <a:spcBef>
                  <a:spcPct val="0"/>
                </a:spcBef>
              </a:pPr>
              <a:t>25</a:t>
            </a:fld>
            <a:endParaRPr lang="en-US"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779463"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Probably the most powerful strategy for enhancing RSAT program effectiveness</a:t>
            </a:r>
          </a:p>
          <a:p>
            <a:pPr eaLnBrk="1" hangingPunct="1">
              <a:spcBef>
                <a:spcPct val="0"/>
              </a:spcBef>
            </a:pPr>
            <a:r>
              <a:rPr lang="en-US" altLang="en-US"/>
              <a:t>Long-term treatment </a:t>
            </a:r>
          </a:p>
          <a:p>
            <a:pPr eaLnBrk="1" hangingPunct="1">
              <a:spcBef>
                <a:spcPct val="0"/>
              </a:spcBef>
            </a:pPr>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85E2D6-918B-45F2-A508-98624C9E7E24}" type="slidenum">
              <a:rPr lang="en-US" altLang="en-US" smtClean="0"/>
              <a:pPr>
                <a:spcBef>
                  <a:spcPct val="0"/>
                </a:spcBef>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Motivating behavioral change, cultural responsiveness and skill rehearsal are key components of group or individual sessions. RSAT programs that incorporate HIV prevention groups should select an evidence-based curriculum suited to the population they serve. We will discuss resources and options later in this module. RSAT programs do not need to rely on existing staff to deliver these programs. Many correctional facilities make use of community providers, health departments, universities or cooperative extensions or</a:t>
            </a:r>
            <a:r>
              <a:rPr lang="en-US" altLang="en-US" b="1"/>
              <a:t> </a:t>
            </a:r>
            <a:r>
              <a:rPr lang="en-US" altLang="en-US"/>
              <a:t>local AIDS Service Organizations.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E44F60-7A79-40C2-B5AE-4DE297EBFBCD}" type="slidenum">
              <a:rPr lang="en-US" altLang="en-US" smtClean="0">
                <a:solidFill>
                  <a:srgbClr val="000000"/>
                </a:solidFill>
              </a:rPr>
              <a:pPr>
                <a:spcBef>
                  <a:spcPct val="0"/>
                </a:spcBef>
              </a:pPr>
              <a:t>27</a:t>
            </a:fld>
            <a:endParaRPr lang="en-US"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1863E3-74B9-402C-82B7-0DA92CED40E1}" type="slidenum">
              <a:rPr lang="en-US" altLang="en-US" smtClean="0"/>
              <a:pPr>
                <a:spcBef>
                  <a:spcPct val="0"/>
                </a:spcBef>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A9EE7E-1064-421C-9520-95DF462745B0}" type="slidenum">
              <a:rPr lang="en-US" altLang="en-US" smtClean="0">
                <a:solidFill>
                  <a:srgbClr val="000000"/>
                </a:solidFill>
              </a:rPr>
              <a:pPr>
                <a:spcBef>
                  <a:spcPct val="0"/>
                </a:spcBef>
              </a:pPr>
              <a:t>29</a:t>
            </a:fld>
            <a:endParaRPr lang="en-US"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F2CE3A-5F61-4525-84EC-5815E17218A3}" type="slidenum">
              <a:rPr lang="en-US" altLang="en-US" smtClean="0">
                <a:solidFill>
                  <a:srgbClr val="000000"/>
                </a:solidFill>
              </a:rPr>
              <a:pPr/>
              <a:t>30</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buClr>
                <a:srgbClr val="BE854C"/>
              </a:buClr>
              <a:buSzPct val="65000"/>
              <a:buFont typeface="Wingdings" panose="05000000000000000000" pitchFamily="2" charset="2"/>
              <a:buChar char="Ø"/>
            </a:pPr>
            <a:endParaRPr lang="en-US" altLang="en-US" sz="240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799F576-FFED-49FF-872F-585CD8B1E9BC}"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6B4C3E3-DD30-4CB8-BD39-27C058149C94}" type="slidenum">
              <a:rPr lang="en-US" altLang="en-US" smtClean="0">
                <a:solidFill>
                  <a:srgbClr val="000000"/>
                </a:solidFill>
              </a:rPr>
              <a:pPr/>
              <a:t>31</a:t>
            </a:fld>
            <a:endParaRPr lang="en-US"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81CB7C-2342-450C-982B-1CA7ACC7917E}" type="slidenum">
              <a:rPr lang="en-US" altLang="en-US" smtClean="0">
                <a:solidFill>
                  <a:srgbClr val="000000"/>
                </a:solidFill>
              </a:rPr>
              <a:pPr/>
              <a:t>32</a:t>
            </a:fld>
            <a:endParaRPr lang="en-US"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F13738C-2E7A-43ED-BBC8-3DB3A11A340C}" type="slidenum">
              <a:rPr lang="en-US" altLang="en-US" smtClean="0">
                <a:solidFill>
                  <a:srgbClr val="000000"/>
                </a:solidFill>
              </a:rPr>
              <a:pPr/>
              <a:t>33</a:t>
            </a:fld>
            <a:endParaRPr lang="en-US"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1B36D96-9C6F-45B9-878D-A583D6354902}" type="slidenum">
              <a:rPr lang="en-US" altLang="en-US" smtClean="0">
                <a:solidFill>
                  <a:srgbClr val="000000"/>
                </a:solidFill>
              </a:rPr>
              <a:pPr/>
              <a:t>34</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016545-68CF-4637-A26D-659E7CFD3450}"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Clr>
                <a:srgbClr val="BE854C"/>
              </a:buClr>
              <a:buSzPct val="65000"/>
              <a:buFont typeface="Wingdings" panose="05000000000000000000" pitchFamily="2" charset="2"/>
              <a:buNone/>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BDEFB8-C411-4348-B270-6D9DEA221D1E}"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xfrm>
            <a:off x="779463"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0EAF53-B69B-4707-877D-2F95105E5BA6}"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79463"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062C6C-94C5-478F-9E2F-5F5E00D5D16E}"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779463" y="4387850"/>
            <a:ext cx="56070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Substance Abuse and Mental Health Services Administration (SAMHSA) </a:t>
            </a:r>
          </a:p>
          <a:p>
            <a:r>
              <a:rPr lang="en-US" altLang="en-US"/>
              <a:t>The Community Mental Health Services block grant</a:t>
            </a:r>
          </a:p>
          <a:p>
            <a:r>
              <a:rPr lang="en-US" altLang="en-US"/>
              <a:t>Substance Abuse Prevention and Treatment block grant </a:t>
            </a:r>
          </a:p>
          <a:p>
            <a:endParaRPr lang="en-US" altLang="en-US"/>
          </a:p>
          <a:p>
            <a:r>
              <a:rPr lang="en-US" altLang="en-US"/>
              <a:t>NOMS across Mental Health, Substance Abuse Treatment, and Substance Abuse Prevention</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eaLnBrk="0" fontAlgn="base" hangingPunct="0">
              <a:spcBef>
                <a:spcPct val="30000"/>
              </a:spcBef>
              <a:spcAft>
                <a:spcPct val="0"/>
              </a:spcAft>
              <a:defRPr sz="1200">
                <a:solidFill>
                  <a:schemeClr val="tx1"/>
                </a:solidFill>
                <a:latin typeface="Calibri" panose="020F0502020204030204" pitchFamily="34" charset="0"/>
              </a:defRPr>
            </a:lvl6pPr>
            <a:lvl7pPr marL="3001963" indent="-231775" eaLnBrk="0" fontAlgn="base" hangingPunct="0">
              <a:spcBef>
                <a:spcPct val="30000"/>
              </a:spcBef>
              <a:spcAft>
                <a:spcPct val="0"/>
              </a:spcAft>
              <a:defRPr sz="1200">
                <a:solidFill>
                  <a:schemeClr val="tx1"/>
                </a:solidFill>
                <a:latin typeface="Calibri" panose="020F0502020204030204" pitchFamily="34" charset="0"/>
              </a:defRPr>
            </a:lvl7pPr>
            <a:lvl8pPr marL="3459163" indent="-231775" eaLnBrk="0" fontAlgn="base" hangingPunct="0">
              <a:spcBef>
                <a:spcPct val="30000"/>
              </a:spcBef>
              <a:spcAft>
                <a:spcPct val="0"/>
              </a:spcAft>
              <a:defRPr sz="1200">
                <a:solidFill>
                  <a:schemeClr val="tx1"/>
                </a:solidFill>
                <a:latin typeface="Calibri" panose="020F0502020204030204" pitchFamily="34" charset="0"/>
              </a:defRPr>
            </a:lvl8pPr>
            <a:lvl9pPr marL="3916363"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B1C997-5298-41D5-82F2-0A3BB12C9454}" type="slidenum">
              <a:rPr lang="en-US" altLang="en-US" smtClean="0"/>
              <a:pPr>
                <a:spcBef>
                  <a:spcPct val="0"/>
                </a:spcBef>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17047A-0F79-4A6A-8CDD-B7CE2D15265E}" type="slidenum">
              <a:rPr lang="en-US" altLang="en-US" smtClean="0"/>
              <a:pPr>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D265E66-60DE-42F6-BD03-643081335358}" type="datetimeFigureOut">
              <a:rPr lang="en-US"/>
              <a:pPr>
                <a:defRPr/>
              </a:pPr>
              <a:t>3/15/2017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A05A3A-7144-4BF8-B11C-F525155E8F0D}" type="slidenum">
              <a:rPr lang="en-US" altLang="en-US"/>
              <a:pPr>
                <a:defRPr/>
              </a:pPr>
              <a:t>‹#›</a:t>
            </a:fld>
            <a:endParaRPr lang="en-US" altLang="en-US"/>
          </a:p>
        </p:txBody>
      </p:sp>
    </p:spTree>
    <p:extLst>
      <p:ext uri="{BB962C8B-B14F-4D97-AF65-F5344CB8AC3E}">
        <p14:creationId xmlns:p14="http://schemas.microsoft.com/office/powerpoint/2010/main" val="2549566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61BD69-6D2F-4D27-BFF3-83DBB10DDD0F}" type="datetimeFigureOut">
              <a:rPr lang="en-US"/>
              <a:pPr>
                <a:defRPr/>
              </a:pPr>
              <a:t>3/15/2017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D452AD-75D5-407C-9A3F-9CFABAC6EC7B}" type="slidenum">
              <a:rPr lang="en-US" altLang="en-US"/>
              <a:pPr>
                <a:defRPr/>
              </a:pPr>
              <a:t>‹#›</a:t>
            </a:fld>
            <a:endParaRPr lang="en-US" altLang="en-US"/>
          </a:p>
        </p:txBody>
      </p:sp>
    </p:spTree>
    <p:extLst>
      <p:ext uri="{BB962C8B-B14F-4D97-AF65-F5344CB8AC3E}">
        <p14:creationId xmlns:p14="http://schemas.microsoft.com/office/powerpoint/2010/main" val="9116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8B350C-2527-4A54-97F2-9B39ECA73E58}" type="datetimeFigureOut">
              <a:rPr lang="en-US"/>
              <a:pPr>
                <a:defRPr/>
              </a:pPr>
              <a:t>3/15/2017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FE6B96-9E9D-4DF6-AD4D-A9A023F46FE2}" type="slidenum">
              <a:rPr lang="en-US" altLang="en-US"/>
              <a:pPr>
                <a:defRPr/>
              </a:pPr>
              <a:t>‹#›</a:t>
            </a:fld>
            <a:endParaRPr lang="en-US" altLang="en-US"/>
          </a:p>
        </p:txBody>
      </p:sp>
    </p:spTree>
    <p:extLst>
      <p:ext uri="{BB962C8B-B14F-4D97-AF65-F5344CB8AC3E}">
        <p14:creationId xmlns:p14="http://schemas.microsoft.com/office/powerpoint/2010/main" val="299565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1B7BB8-0899-49DD-A280-484F1D870683}" type="datetimeFigureOut">
              <a:rPr lang="en-US"/>
              <a:pPr>
                <a:defRPr/>
              </a:pPr>
              <a:t>3/15/2017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554662-08C3-4AAC-9869-9529239F92E2}" type="slidenum">
              <a:rPr lang="en-US" altLang="en-US"/>
              <a:pPr>
                <a:defRPr/>
              </a:pPr>
              <a:t>‹#›</a:t>
            </a:fld>
            <a:endParaRPr lang="en-US" altLang="en-US"/>
          </a:p>
        </p:txBody>
      </p:sp>
    </p:spTree>
    <p:extLst>
      <p:ext uri="{BB962C8B-B14F-4D97-AF65-F5344CB8AC3E}">
        <p14:creationId xmlns:p14="http://schemas.microsoft.com/office/powerpoint/2010/main" val="83869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93A9AE5-22ED-4576-8A71-3D35265744F2}" type="datetimeFigureOut">
              <a:rPr lang="en-US"/>
              <a:pPr>
                <a:defRPr/>
              </a:pPr>
              <a:t>3/15/2017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9D6357-CE78-470E-B3E3-F77BD80231C0}" type="slidenum">
              <a:rPr lang="en-US" altLang="en-US"/>
              <a:pPr>
                <a:defRPr/>
              </a:pPr>
              <a:t>‹#›</a:t>
            </a:fld>
            <a:endParaRPr lang="en-US" altLang="en-US"/>
          </a:p>
        </p:txBody>
      </p:sp>
    </p:spTree>
    <p:extLst>
      <p:ext uri="{BB962C8B-B14F-4D97-AF65-F5344CB8AC3E}">
        <p14:creationId xmlns:p14="http://schemas.microsoft.com/office/powerpoint/2010/main" val="101614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C55B49-4E37-49F3-9BA9-33B47C90E685}" type="datetimeFigureOut">
              <a:rPr lang="en-US"/>
              <a:pPr>
                <a:defRPr/>
              </a:pPr>
              <a:t>3/15/2017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AE8A75-4F64-45D2-BC4A-55273C0ECC9F}" type="slidenum">
              <a:rPr lang="en-US" altLang="en-US"/>
              <a:pPr>
                <a:defRPr/>
              </a:pPr>
              <a:t>‹#›</a:t>
            </a:fld>
            <a:endParaRPr lang="en-US" altLang="en-US"/>
          </a:p>
        </p:txBody>
      </p:sp>
    </p:spTree>
    <p:extLst>
      <p:ext uri="{BB962C8B-B14F-4D97-AF65-F5344CB8AC3E}">
        <p14:creationId xmlns:p14="http://schemas.microsoft.com/office/powerpoint/2010/main" val="10920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9630704-5012-4894-A85A-7E0103D4C0E7}" type="datetimeFigureOut">
              <a:rPr lang="en-US"/>
              <a:pPr>
                <a:defRPr/>
              </a:pPr>
              <a:t>3/15/2017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E1DE82-7AD1-4821-A2D4-C0A5947623E5}" type="slidenum">
              <a:rPr lang="en-US" altLang="en-US"/>
              <a:pPr>
                <a:defRPr/>
              </a:pPr>
              <a:t>‹#›</a:t>
            </a:fld>
            <a:endParaRPr lang="en-US" altLang="en-US"/>
          </a:p>
        </p:txBody>
      </p:sp>
    </p:spTree>
    <p:extLst>
      <p:ext uri="{BB962C8B-B14F-4D97-AF65-F5344CB8AC3E}">
        <p14:creationId xmlns:p14="http://schemas.microsoft.com/office/powerpoint/2010/main" val="264765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000F3E-0CD7-47D0-B17F-E57B3C7E2FB2}" type="datetimeFigureOut">
              <a:rPr lang="en-US"/>
              <a:pPr>
                <a:defRPr/>
              </a:pPr>
              <a:t>3/15/2017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3DB38ED-2AC5-4794-89CE-F8771315587F}" type="slidenum">
              <a:rPr lang="en-US" altLang="en-US"/>
              <a:pPr>
                <a:defRPr/>
              </a:pPr>
              <a:t>‹#›</a:t>
            </a:fld>
            <a:endParaRPr lang="en-US" altLang="en-US"/>
          </a:p>
        </p:txBody>
      </p:sp>
    </p:spTree>
    <p:extLst>
      <p:ext uri="{BB962C8B-B14F-4D97-AF65-F5344CB8AC3E}">
        <p14:creationId xmlns:p14="http://schemas.microsoft.com/office/powerpoint/2010/main" val="279634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648E40-CB80-4A66-88CB-180D7C7E74D7}" type="datetimeFigureOut">
              <a:rPr lang="en-US"/>
              <a:pPr>
                <a:defRPr/>
              </a:pPr>
              <a:t>3/15/2017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A63444-2765-46FC-BAB5-5D542F7D3E62}" type="slidenum">
              <a:rPr lang="en-US" altLang="en-US"/>
              <a:pPr>
                <a:defRPr/>
              </a:pPr>
              <a:t>‹#›</a:t>
            </a:fld>
            <a:endParaRPr lang="en-US" altLang="en-US"/>
          </a:p>
        </p:txBody>
      </p:sp>
    </p:spTree>
    <p:extLst>
      <p:ext uri="{BB962C8B-B14F-4D97-AF65-F5344CB8AC3E}">
        <p14:creationId xmlns:p14="http://schemas.microsoft.com/office/powerpoint/2010/main" val="260548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9C281E-643A-4A3E-B507-6F600FE4FCB7}" type="datetimeFigureOut">
              <a:rPr lang="en-US"/>
              <a:pPr>
                <a:defRPr/>
              </a:pPr>
              <a:t>3/15/2017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A6EBBA-CD07-479C-833C-756722697F7C}" type="slidenum">
              <a:rPr lang="en-US" altLang="en-US"/>
              <a:pPr>
                <a:defRPr/>
              </a:pPr>
              <a:t>‹#›</a:t>
            </a:fld>
            <a:endParaRPr lang="en-US" altLang="en-US"/>
          </a:p>
        </p:txBody>
      </p:sp>
    </p:spTree>
    <p:extLst>
      <p:ext uri="{BB962C8B-B14F-4D97-AF65-F5344CB8AC3E}">
        <p14:creationId xmlns:p14="http://schemas.microsoft.com/office/powerpoint/2010/main" val="146688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467C6D-0230-4FDA-B9FD-F5382ADBBF0C}" type="datetimeFigureOut">
              <a:rPr lang="en-US"/>
              <a:pPr>
                <a:defRPr/>
              </a:pPr>
              <a:t>3/15/2017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6CA16B-A601-4108-8223-71D80CE361ED}" type="slidenum">
              <a:rPr lang="en-US" altLang="en-US"/>
              <a:pPr>
                <a:defRPr/>
              </a:pPr>
              <a:t>‹#›</a:t>
            </a:fld>
            <a:endParaRPr lang="en-US" altLang="en-US"/>
          </a:p>
        </p:txBody>
      </p:sp>
    </p:spTree>
    <p:extLst>
      <p:ext uri="{BB962C8B-B14F-4D97-AF65-F5344CB8AC3E}">
        <p14:creationId xmlns:p14="http://schemas.microsoft.com/office/powerpoint/2010/main" val="389092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0849132-CE2C-4843-9CCE-D0702325A683}" type="datetimeFigureOut">
              <a:rPr lang="en-US"/>
              <a:pPr>
                <a:defRPr/>
              </a:pPr>
              <a:t>3/15/2017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8E00F8A-32D3-4486-B28C-41257B3001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0" i="0" u="none"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nmiller@ahpnet.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mailto:nmiller@ahpnet.com" TargetMode="External"/><Relationship Id="rId4" Type="http://schemas.openxmlformats.org/officeDocument/2006/relationships/hyperlink" Target="mailto:skeller@ahpnet.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nmiller@ahpnet.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www.ahpne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971800"/>
            <a:ext cx="8305800" cy="1241425"/>
          </a:xfrm>
        </p:spPr>
        <p:txBody>
          <a:bodyPr rtlCol="0">
            <a:normAutofit fontScale="90000"/>
          </a:bodyPr>
          <a:lstStyle/>
          <a:p>
            <a:pPr algn="l" defTabSz="457200" eaLnBrk="1" fontAlgn="auto" hangingPunct="1">
              <a:spcAft>
                <a:spcPts val="0"/>
              </a:spcAft>
              <a:defRPr/>
            </a:pPr>
            <a:r>
              <a:rPr lang="en-US" sz="3100" b="1" dirty="0">
                <a:solidFill>
                  <a:srgbClr val="006892"/>
                </a:solidFill>
                <a:latin typeface="Arial" pitchFamily="34" charset="0"/>
                <a:cs typeface="Arial" pitchFamily="34" charset="0"/>
              </a:rPr>
              <a:t>     </a:t>
            </a:r>
            <a:r>
              <a:rPr lang="en-US" sz="3600" b="1" dirty="0">
                <a:solidFill>
                  <a:srgbClr val="006892"/>
                </a:solidFill>
                <a:latin typeface="Arial" pitchFamily="34" charset="0"/>
                <a:cs typeface="Arial" pitchFamily="34" charset="0"/>
              </a:rPr>
              <a:t>RSAT Promising Practices Webinar </a:t>
            </a:r>
            <a:br>
              <a:rPr lang="en-US" sz="3100" b="1" dirty="0">
                <a:solidFill>
                  <a:srgbClr val="006892"/>
                </a:solidFill>
                <a:latin typeface="Arial" pitchFamily="34" charset="0"/>
                <a:cs typeface="Arial" pitchFamily="34" charset="0"/>
              </a:rPr>
            </a:br>
            <a:br>
              <a:rPr lang="en-US" sz="800" b="1" dirty="0">
                <a:solidFill>
                  <a:srgbClr val="006892"/>
                </a:solidFill>
                <a:latin typeface="Arial" pitchFamily="34" charset="0"/>
                <a:cs typeface="Arial" pitchFamily="34" charset="0"/>
              </a:rPr>
            </a:br>
            <a:br>
              <a:rPr lang="en-US" sz="800" b="1" dirty="0">
                <a:solidFill>
                  <a:srgbClr val="006892"/>
                </a:solidFill>
                <a:latin typeface="Arial" pitchFamily="34" charset="0"/>
                <a:cs typeface="Arial" pitchFamily="34" charset="0"/>
              </a:rPr>
            </a:br>
            <a:r>
              <a:rPr lang="en-US" sz="4000" dirty="0">
                <a:solidFill>
                  <a:srgbClr val="006892"/>
                </a:solidFill>
                <a:latin typeface="Arial" pitchFamily="34" charset="0"/>
                <a:cs typeface="Arial" pitchFamily="34" charset="0"/>
              </a:rPr>
              <a:t>Design, Implementation and Outcomes:     </a:t>
            </a:r>
            <a:br>
              <a:rPr lang="en-US" sz="4000" dirty="0">
                <a:solidFill>
                  <a:srgbClr val="006892"/>
                </a:solidFill>
                <a:latin typeface="Arial" pitchFamily="34" charset="0"/>
                <a:cs typeface="Arial" pitchFamily="34" charset="0"/>
              </a:rPr>
            </a:br>
            <a:r>
              <a:rPr lang="en-US" sz="4000" dirty="0">
                <a:solidFill>
                  <a:srgbClr val="006892"/>
                </a:solidFill>
                <a:latin typeface="Arial" pitchFamily="34" charset="0"/>
                <a:cs typeface="Arial" pitchFamily="34" charset="0"/>
              </a:rPr>
              <a:t>    Components of Program Success</a:t>
            </a:r>
            <a:br>
              <a:rPr lang="en-US" sz="4000" dirty="0">
                <a:solidFill>
                  <a:srgbClr val="006892"/>
                </a:solidFill>
                <a:latin typeface="Arial" pitchFamily="34" charset="0"/>
                <a:cs typeface="Arial" pitchFamily="34" charset="0"/>
              </a:rPr>
            </a:br>
            <a:endParaRPr lang="en-US" sz="4000" dirty="0">
              <a:solidFill>
                <a:srgbClr val="006892"/>
              </a:solidFill>
              <a:latin typeface="Arial" pitchFamily="34" charset="0"/>
              <a:cs typeface="Arial" pitchFamily="34" charset="0"/>
            </a:endParaRPr>
          </a:p>
        </p:txBody>
      </p:sp>
      <p:pic>
        <p:nvPicPr>
          <p:cNvPr id="3075"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6081713"/>
            <a:ext cx="9144001"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022850"/>
            <a:ext cx="588803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048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a:spLocks noGrp="1"/>
          </p:cNvSpPr>
          <p:nvPr>
            <p:ph type="title"/>
          </p:nvPr>
        </p:nvSpPr>
        <p:spPr>
          <a:xfrm>
            <a:off x="533400" y="152400"/>
            <a:ext cx="8229600" cy="838200"/>
          </a:xfrm>
        </p:spPr>
        <p:txBody>
          <a:bodyPr/>
          <a:lstStyle/>
          <a:p>
            <a:r>
              <a:rPr lang="en-US" altLang="en-US" sz="2800" b="1">
                <a:solidFill>
                  <a:srgbClr val="006892"/>
                </a:solidFill>
                <a:latin typeface="Arial" panose="020B0604020202020204" pitchFamily="34" charset="0"/>
                <a:cs typeface="Arial" panose="020B0604020202020204" pitchFamily="34" charset="0"/>
              </a:rPr>
              <a:t>Quick Audience Poling</a:t>
            </a:r>
          </a:p>
        </p:txBody>
      </p:sp>
      <p:sp>
        <p:nvSpPr>
          <p:cNvPr id="3" name="Content Placeholder 2"/>
          <p:cNvSpPr>
            <a:spLocks noGrp="1"/>
          </p:cNvSpPr>
          <p:nvPr>
            <p:ph idx="1"/>
          </p:nvPr>
        </p:nvSpPr>
        <p:spPr>
          <a:xfrm>
            <a:off x="457200" y="2286000"/>
            <a:ext cx="8305800" cy="3352800"/>
          </a:xfrm>
          <a:solidFill>
            <a:schemeClr val="bg2">
              <a:lumMod val="50000"/>
            </a:schemeClr>
          </a:solidFill>
          <a:ln w="15875">
            <a:solidFill>
              <a:srgbClr val="002060"/>
            </a:solidFill>
          </a:ln>
        </p:spPr>
        <p:txBody>
          <a:bodyPr>
            <a:normAutofit/>
          </a:bodyPr>
          <a:lstStyle/>
          <a:p>
            <a:pPr marL="457200" indent="-457200">
              <a:spcBef>
                <a:spcPts val="0"/>
              </a:spcBef>
              <a:buClr>
                <a:srgbClr val="BE854C"/>
              </a:buClr>
              <a:buSzPct val="65000"/>
              <a:buFont typeface="Arial" charset="0"/>
              <a:buAutoNum type="arabicPeriod"/>
              <a:defRPr/>
            </a:pPr>
            <a:endParaRPr lang="en-US" sz="800" dirty="0">
              <a:solidFill>
                <a:schemeClr val="bg1"/>
              </a:solidFill>
              <a:latin typeface="Arial" pitchFamily="34" charset="0"/>
              <a:cs typeface="Arial" pitchFamily="34" charset="0"/>
            </a:endParaRPr>
          </a:p>
          <a:p>
            <a:pPr marL="457200" indent="-457200">
              <a:spcBef>
                <a:spcPts val="0"/>
              </a:spcBef>
              <a:buClr>
                <a:schemeClr val="tx2">
                  <a:lumMod val="50000"/>
                </a:schemeClr>
              </a:buClr>
              <a:buSzPct val="65000"/>
              <a:buFont typeface="Arial" charset="0"/>
              <a:buAutoNum type="arabicPeriod"/>
              <a:defRPr/>
            </a:pPr>
            <a:endParaRPr lang="en-US" sz="2800" b="1" dirty="0">
              <a:solidFill>
                <a:srgbClr val="002060"/>
              </a:solidFill>
              <a:latin typeface="Arial" pitchFamily="34" charset="0"/>
              <a:cs typeface="Arial" pitchFamily="34" charset="0"/>
            </a:endParaRPr>
          </a:p>
          <a:p>
            <a:pPr marL="0" indent="0">
              <a:spcBef>
                <a:spcPts val="0"/>
              </a:spcBef>
              <a:buClr>
                <a:schemeClr val="tx2">
                  <a:lumMod val="50000"/>
                </a:schemeClr>
              </a:buClr>
              <a:buSzPct val="65000"/>
              <a:buFont typeface="Arial" charset="0"/>
              <a:buNone/>
              <a:defRPr/>
            </a:pPr>
            <a:r>
              <a:rPr lang="en-US" sz="2800" b="1" dirty="0">
                <a:solidFill>
                  <a:srgbClr val="002060"/>
                </a:solidFill>
                <a:latin typeface="Arial" pitchFamily="34" charset="0"/>
                <a:cs typeface="Arial" pitchFamily="34" charset="0"/>
              </a:rPr>
              <a:t>What outcomes define RSAT program success?</a:t>
            </a:r>
          </a:p>
          <a:p>
            <a:pPr marL="0" indent="0">
              <a:spcBef>
                <a:spcPts val="0"/>
              </a:spcBef>
              <a:buClr>
                <a:schemeClr val="tx2">
                  <a:lumMod val="50000"/>
                </a:schemeClr>
              </a:buClr>
              <a:buSzPct val="65000"/>
              <a:buFont typeface="Arial" charset="0"/>
              <a:buNone/>
              <a:defRPr/>
            </a:pPr>
            <a:endParaRPr lang="en-US" sz="2800" b="1" dirty="0">
              <a:solidFill>
                <a:srgbClr val="002060"/>
              </a:solidFill>
              <a:latin typeface="Arial" pitchFamily="34" charset="0"/>
              <a:cs typeface="Arial" pitchFamily="34" charset="0"/>
            </a:endParaRPr>
          </a:p>
          <a:p>
            <a:pPr marL="457200" indent="-457200">
              <a:spcBef>
                <a:spcPts val="0"/>
              </a:spcBef>
              <a:buClr>
                <a:schemeClr val="tx2">
                  <a:lumMod val="50000"/>
                </a:schemeClr>
              </a:buClr>
              <a:buSzPct val="65000"/>
              <a:buFont typeface="+mj-lt"/>
              <a:buAutoNum type="alphaLcPeriod"/>
              <a:defRPr/>
            </a:pPr>
            <a:r>
              <a:rPr lang="en-US" sz="2400" dirty="0">
                <a:solidFill>
                  <a:srgbClr val="002060"/>
                </a:solidFill>
                <a:latin typeface="Arial" pitchFamily="34" charset="0"/>
                <a:cs typeface="Arial" pitchFamily="34" charset="0"/>
              </a:rPr>
              <a:t>Lower recidivism rates</a:t>
            </a:r>
          </a:p>
          <a:p>
            <a:pPr marL="457200" indent="-457200">
              <a:spcBef>
                <a:spcPts val="0"/>
              </a:spcBef>
              <a:buClr>
                <a:schemeClr val="tx2">
                  <a:lumMod val="50000"/>
                </a:schemeClr>
              </a:buClr>
              <a:buSzPct val="65000"/>
              <a:buFont typeface="+mj-lt"/>
              <a:buAutoNum type="alphaLcPeriod"/>
              <a:defRPr/>
            </a:pPr>
            <a:r>
              <a:rPr lang="en-US" sz="2400" dirty="0">
                <a:solidFill>
                  <a:srgbClr val="002060"/>
                </a:solidFill>
                <a:latin typeface="Arial" pitchFamily="34" charset="0"/>
                <a:cs typeface="Arial" pitchFamily="34" charset="0"/>
              </a:rPr>
              <a:t>Post-release abstinence from drugs and alcohol</a:t>
            </a:r>
          </a:p>
          <a:p>
            <a:pPr marL="457200" indent="-457200">
              <a:spcBef>
                <a:spcPts val="0"/>
              </a:spcBef>
              <a:buClr>
                <a:schemeClr val="tx2">
                  <a:lumMod val="50000"/>
                </a:schemeClr>
              </a:buClr>
              <a:buSzPct val="65000"/>
              <a:buFont typeface="+mj-lt"/>
              <a:buAutoNum type="alphaLcPeriod"/>
              <a:defRPr/>
            </a:pPr>
            <a:r>
              <a:rPr lang="en-US" sz="2400" dirty="0">
                <a:solidFill>
                  <a:srgbClr val="002060"/>
                </a:solidFill>
                <a:latin typeface="Arial" pitchFamily="34" charset="0"/>
                <a:cs typeface="Arial" pitchFamily="34" charset="0"/>
              </a:rPr>
              <a:t>Program completion</a:t>
            </a:r>
          </a:p>
          <a:p>
            <a:pPr marL="457200" indent="-457200">
              <a:spcBef>
                <a:spcPts val="0"/>
              </a:spcBef>
              <a:buClr>
                <a:schemeClr val="tx2">
                  <a:lumMod val="50000"/>
                </a:schemeClr>
              </a:buClr>
              <a:buSzPct val="65000"/>
              <a:buFont typeface="+mj-lt"/>
              <a:buAutoNum type="alphaLcPeriod"/>
              <a:defRPr/>
            </a:pPr>
            <a:r>
              <a:rPr lang="en-US" sz="2400" dirty="0">
                <a:solidFill>
                  <a:srgbClr val="002060"/>
                </a:solidFill>
                <a:latin typeface="Arial" pitchFamily="34" charset="0"/>
                <a:cs typeface="Arial" pitchFamily="34" charset="0"/>
              </a:rPr>
              <a:t>Engagement in post-release treatment/aftercare</a:t>
            </a:r>
          </a:p>
          <a:p>
            <a:pPr marL="57150" indent="0">
              <a:spcBef>
                <a:spcPts val="0"/>
              </a:spcBef>
              <a:buClr>
                <a:srgbClr val="BE854C"/>
              </a:buClr>
              <a:buSzPct val="65000"/>
              <a:buFont typeface="Arial" charset="0"/>
              <a:buNone/>
              <a:defRPr/>
            </a:pPr>
            <a:endParaRPr lang="en-US" sz="2400" dirty="0">
              <a:solidFill>
                <a:srgbClr val="002060"/>
              </a:solidFill>
              <a:latin typeface="Arial" pitchFamily="34" charset="0"/>
              <a:cs typeface="Arial" pitchFamily="34" charset="0"/>
            </a:endParaRPr>
          </a:p>
          <a:p>
            <a:pPr marL="0" indent="0">
              <a:spcBef>
                <a:spcPts val="0"/>
              </a:spcBef>
              <a:buClr>
                <a:srgbClr val="BE854C"/>
              </a:buClr>
              <a:buSzPct val="65000"/>
              <a:buFont typeface="Arial" charset="0"/>
              <a:buNone/>
              <a:defRPr/>
            </a:pPr>
            <a:endParaRPr lang="en-US" sz="800" dirty="0">
              <a:solidFill>
                <a:schemeClr val="bg1"/>
              </a:solidFill>
              <a:latin typeface="Arial" pitchFamily="34" charset="0"/>
              <a:cs typeface="Arial" pitchFamily="34" charset="0"/>
            </a:endParaRPr>
          </a:p>
        </p:txBody>
      </p:sp>
      <p:sp>
        <p:nvSpPr>
          <p:cNvPr id="20486"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3FE14048-69BC-43C5-B1AF-B12E8C1AD4BE}"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2048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CC76779-02DD-4B44-93DD-68155F217954}" type="slidenum">
              <a:rPr lang="en-US" altLang="en-US" sz="1200" smtClean="0">
                <a:solidFill>
                  <a:schemeClr val="bg1"/>
                </a:solidFill>
                <a:latin typeface="Arial" panose="020B0604020202020204" pitchFamily="34" charset="0"/>
              </a:rPr>
              <a:pPr>
                <a:spcBef>
                  <a:spcPct val="0"/>
                </a:spcBef>
                <a:buFontTx/>
                <a:buNone/>
              </a:pPr>
              <a:t>10</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0490" name="Picture 2" descr="C:\Program Files\Microsoft Office\MEDIA\CAGCAT10\j0299125.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33400"/>
            <a:ext cx="1219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253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itle 1"/>
          <p:cNvSpPr>
            <a:spLocks noGrp="1"/>
          </p:cNvSpPr>
          <p:nvPr>
            <p:ph type="title"/>
          </p:nvPr>
        </p:nvSpPr>
        <p:spPr>
          <a:xfrm>
            <a:off x="0" y="38100"/>
            <a:ext cx="9144000" cy="1143000"/>
          </a:xfrm>
        </p:spPr>
        <p:txBody>
          <a:bodyPr/>
          <a:lstStyle/>
          <a:p>
            <a:pPr algn="l" eaLnBrk="1" hangingPunct="1"/>
            <a:r>
              <a:rPr lang="en-US" altLang="en-US" sz="3200">
                <a:solidFill>
                  <a:srgbClr val="006A92"/>
                </a:solidFill>
              </a:rPr>
              <a:t>  </a:t>
            </a:r>
            <a:r>
              <a:rPr lang="en-US" altLang="en-US" sz="3200" b="1">
                <a:solidFill>
                  <a:srgbClr val="006A92"/>
                </a:solidFill>
              </a:rPr>
              <a:t>RSAT targets factors associated w/criminal behavior</a:t>
            </a:r>
            <a:endParaRPr lang="en-US" altLang="en-US" sz="3200" b="1">
              <a:solidFill>
                <a:srgbClr val="006A92"/>
              </a:solidFill>
              <a:latin typeface="Arial" panose="020B0604020202020204" pitchFamily="34" charset="0"/>
              <a:cs typeface="Arial" panose="020B0604020202020204" pitchFamily="34" charset="0"/>
            </a:endParaRPr>
          </a:p>
        </p:txBody>
      </p:sp>
      <p:sp>
        <p:nvSpPr>
          <p:cNvPr id="22533" name="Content Placeholder 1"/>
          <p:cNvSpPr>
            <a:spLocks noGrp="1"/>
          </p:cNvSpPr>
          <p:nvPr>
            <p:ph sz="half" idx="1"/>
          </p:nvPr>
        </p:nvSpPr>
        <p:spPr>
          <a:xfrm>
            <a:off x="609600" y="1828800"/>
            <a:ext cx="4038600" cy="4800600"/>
          </a:xfrm>
        </p:spPr>
        <p:txBody>
          <a:bodyPr/>
          <a:lstStyle/>
          <a:p>
            <a:pPr marL="0" indent="0">
              <a:buFont typeface="Arial" panose="020B0604020202020204" pitchFamily="34" charset="0"/>
              <a:buNone/>
            </a:pPr>
            <a:r>
              <a:rPr lang="en-US" altLang="en-US" b="1"/>
              <a:t>RSAT Programs</a:t>
            </a:r>
          </a:p>
          <a:p>
            <a:pPr marL="0" indent="0">
              <a:buFont typeface="Arial" panose="020B0604020202020204" pitchFamily="34" charset="0"/>
              <a:buNone/>
            </a:pPr>
            <a:endParaRPr lang="en-US" altLang="en-US" sz="800"/>
          </a:p>
          <a:p>
            <a:pPr marL="0" indent="0">
              <a:buFont typeface="Arial" panose="020B0604020202020204" pitchFamily="34" charset="0"/>
              <a:buNone/>
            </a:pPr>
            <a:endParaRPr lang="en-US" altLang="en-US" sz="800"/>
          </a:p>
          <a:p>
            <a:pPr marL="0" indent="0">
              <a:buFont typeface="Arial" panose="020B0604020202020204" pitchFamily="34" charset="0"/>
              <a:buNone/>
            </a:pPr>
            <a:r>
              <a:rPr lang="en-US" altLang="en-US" sz="2200"/>
              <a:t>Criminal thinking</a:t>
            </a:r>
          </a:p>
          <a:p>
            <a:pPr marL="0" indent="0">
              <a:buFont typeface="Arial" panose="020B0604020202020204" pitchFamily="34" charset="0"/>
              <a:buNone/>
            </a:pPr>
            <a:r>
              <a:rPr lang="en-US" altLang="en-US" sz="2200"/>
              <a:t>Anti-social beliefs</a:t>
            </a:r>
          </a:p>
          <a:p>
            <a:pPr marL="0" indent="0">
              <a:buFont typeface="Arial" panose="020B0604020202020204" pitchFamily="34" charset="0"/>
              <a:buNone/>
            </a:pPr>
            <a:r>
              <a:rPr lang="en-US" altLang="en-US" sz="2200"/>
              <a:t>Anti-social associates</a:t>
            </a:r>
          </a:p>
          <a:p>
            <a:pPr marL="0" indent="0">
              <a:buFont typeface="Arial" panose="020B0604020202020204" pitchFamily="34" charset="0"/>
              <a:buNone/>
            </a:pPr>
            <a:r>
              <a:rPr lang="en-US" altLang="en-US" sz="2200"/>
              <a:t>Manage anger</a:t>
            </a:r>
          </a:p>
          <a:p>
            <a:pPr marL="0" indent="0">
              <a:buFont typeface="Arial" panose="020B0604020202020204" pitchFamily="34" charset="0"/>
              <a:buNone/>
            </a:pPr>
            <a:r>
              <a:rPr lang="en-US" altLang="en-US" sz="2200"/>
              <a:t>Deal with impulsivity</a:t>
            </a:r>
          </a:p>
          <a:p>
            <a:pPr marL="0" indent="0">
              <a:buFont typeface="Arial" panose="020B0604020202020204" pitchFamily="34" charset="0"/>
              <a:buNone/>
            </a:pPr>
            <a:r>
              <a:rPr lang="en-US" altLang="en-US" sz="2200"/>
              <a:t>Consequences of crime</a:t>
            </a:r>
          </a:p>
          <a:p>
            <a:pPr marL="0" indent="0">
              <a:buFont typeface="Arial" panose="020B0604020202020204" pitchFamily="34" charset="0"/>
              <a:buNone/>
            </a:pPr>
            <a:r>
              <a:rPr lang="en-US" altLang="en-US" sz="2200"/>
              <a:t>Develop empathy for others</a:t>
            </a:r>
          </a:p>
          <a:p>
            <a:pPr marL="0" indent="0">
              <a:buFont typeface="Arial" panose="020B0604020202020204" pitchFamily="34" charset="0"/>
              <a:buNone/>
            </a:pPr>
            <a:r>
              <a:rPr lang="en-US" altLang="en-US" sz="2200"/>
              <a:t>Responsibility for behavior</a:t>
            </a:r>
          </a:p>
        </p:txBody>
      </p:sp>
      <p:sp>
        <p:nvSpPr>
          <p:cNvPr id="22534" name="Content Placeholder 3"/>
          <p:cNvSpPr>
            <a:spLocks noGrp="1"/>
          </p:cNvSpPr>
          <p:nvPr>
            <p:ph sz="half" idx="2"/>
          </p:nvPr>
        </p:nvSpPr>
        <p:spPr>
          <a:xfrm>
            <a:off x="5029200" y="1798638"/>
            <a:ext cx="3810000" cy="4678362"/>
          </a:xfrm>
        </p:spPr>
        <p:txBody>
          <a:bodyPr/>
          <a:lstStyle/>
          <a:p>
            <a:pPr marL="0" indent="0">
              <a:buFont typeface="Arial" panose="020B0604020202020204" pitchFamily="34" charset="0"/>
              <a:buNone/>
            </a:pPr>
            <a:r>
              <a:rPr lang="en-US" altLang="en-US" b="1"/>
              <a:t>Community Programs</a:t>
            </a:r>
          </a:p>
          <a:p>
            <a:pPr marL="0" indent="0">
              <a:buFont typeface="Arial" panose="020B0604020202020204" pitchFamily="34" charset="0"/>
              <a:buNone/>
            </a:pPr>
            <a:endParaRPr lang="en-US" altLang="en-US" sz="1600" b="1"/>
          </a:p>
          <a:p>
            <a:pPr marL="0" indent="0">
              <a:buFont typeface="Arial" panose="020B0604020202020204" pitchFamily="34" charset="0"/>
              <a:buNone/>
            </a:pPr>
            <a:r>
              <a:rPr lang="en-US" altLang="en-US" sz="2200"/>
              <a:t>Recovery thinking</a:t>
            </a:r>
          </a:p>
          <a:p>
            <a:pPr marL="0" indent="0">
              <a:buFont typeface="Arial" panose="020B0604020202020204" pitchFamily="34" charset="0"/>
              <a:buNone/>
            </a:pPr>
            <a:r>
              <a:rPr lang="en-US" altLang="en-US" sz="2200"/>
              <a:t>Change belief systems</a:t>
            </a:r>
          </a:p>
          <a:p>
            <a:pPr marL="0" indent="0">
              <a:buFont typeface="Arial" panose="020B0604020202020204" pitchFamily="34" charset="0"/>
              <a:buNone/>
            </a:pPr>
            <a:r>
              <a:rPr lang="en-US" altLang="en-US" sz="2200"/>
              <a:t>Sober associates/support</a:t>
            </a:r>
          </a:p>
          <a:p>
            <a:pPr marL="0" indent="0">
              <a:buFont typeface="Arial" panose="020B0604020202020204" pitchFamily="34" charset="0"/>
              <a:buNone/>
            </a:pPr>
            <a:r>
              <a:rPr lang="en-US" altLang="en-US" sz="2200"/>
              <a:t>Cope with emotions</a:t>
            </a:r>
          </a:p>
          <a:p>
            <a:pPr marL="0" indent="0">
              <a:buFont typeface="Arial" panose="020B0604020202020204" pitchFamily="34" charset="0"/>
              <a:buNone/>
            </a:pPr>
            <a:r>
              <a:rPr lang="en-US" altLang="en-US" sz="2200"/>
              <a:t>Thinking ‘the drink’ through </a:t>
            </a:r>
          </a:p>
          <a:p>
            <a:pPr marL="0" indent="0">
              <a:buFont typeface="Arial" panose="020B0604020202020204" pitchFamily="34" charset="0"/>
              <a:buNone/>
            </a:pPr>
            <a:r>
              <a:rPr lang="en-US" altLang="en-US" sz="2200"/>
              <a:t>Consequences of addiction</a:t>
            </a:r>
          </a:p>
          <a:p>
            <a:pPr marL="0" indent="0">
              <a:buFont typeface="Arial" panose="020B0604020202020204" pitchFamily="34" charset="0"/>
              <a:buNone/>
            </a:pPr>
            <a:r>
              <a:rPr lang="en-US" altLang="en-US" sz="2200"/>
              <a:t>Heal relationships </a:t>
            </a:r>
          </a:p>
          <a:p>
            <a:pPr marL="0" indent="0">
              <a:buFont typeface="Arial" panose="020B0604020202020204" pitchFamily="34" charset="0"/>
              <a:buNone/>
            </a:pPr>
            <a:r>
              <a:rPr lang="en-US" altLang="en-US" sz="2200"/>
              <a:t>Try new leisure activities</a:t>
            </a:r>
          </a:p>
          <a:p>
            <a:pPr marL="0" indent="0">
              <a:buFont typeface="Arial" panose="020B0604020202020204" pitchFamily="34" charset="0"/>
              <a:buNone/>
            </a:pPr>
            <a:endParaRPr lang="en-US" altLang="en-US" sz="2400"/>
          </a:p>
        </p:txBody>
      </p:sp>
      <p:sp>
        <p:nvSpPr>
          <p:cNvPr id="22535"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095016FF-0B69-45E1-957C-C84087529D33}"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2253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A090E34-E111-49A4-BEFB-BBDA3464EF6B}" type="slidenum">
              <a:rPr lang="en-US" altLang="en-US" sz="1200" smtClean="0">
                <a:solidFill>
                  <a:schemeClr val="bg1"/>
                </a:solidFill>
                <a:latin typeface="Arial" panose="020B0604020202020204" pitchFamily="34" charset="0"/>
              </a:rPr>
              <a:pPr>
                <a:spcBef>
                  <a:spcPct val="0"/>
                </a:spcBef>
                <a:buFontTx/>
                <a:buNone/>
              </a:pPr>
              <a:t>11</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762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457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1"/>
          <p:cNvSpPr>
            <a:spLocks noGrp="1"/>
          </p:cNvSpPr>
          <p:nvPr>
            <p:ph type="title"/>
          </p:nvPr>
        </p:nvSpPr>
        <p:spPr>
          <a:xfrm>
            <a:off x="457200" y="15875"/>
            <a:ext cx="8229600" cy="1143000"/>
          </a:xfrm>
        </p:spPr>
        <p:txBody>
          <a:bodyPr/>
          <a:lstStyle/>
          <a:p>
            <a:pPr eaLnBrk="1" hangingPunct="1"/>
            <a:r>
              <a:rPr lang="en-US" altLang="en-US" sz="3200" b="1">
                <a:solidFill>
                  <a:srgbClr val="006892"/>
                </a:solidFill>
                <a:latin typeface="Arial" panose="020B0604020202020204" pitchFamily="34" charset="0"/>
                <a:cs typeface="Arial" panose="020B0604020202020204" pitchFamily="34" charset="0"/>
              </a:rPr>
              <a:t>RSAT Outcomes</a:t>
            </a:r>
          </a:p>
        </p:txBody>
      </p:sp>
      <p:sp>
        <p:nvSpPr>
          <p:cNvPr id="24581"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4A7BBB0-C752-47E7-BD11-890EA9F8DB8A}"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24582"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D2114F9-34AF-4BE8-A29B-EDB546FF16E6}" type="slidenum">
              <a:rPr lang="en-US" altLang="en-US" sz="1200" smtClean="0">
                <a:solidFill>
                  <a:schemeClr val="bg1"/>
                </a:solidFill>
                <a:latin typeface="Arial" panose="020B0604020202020204" pitchFamily="34" charset="0"/>
              </a:rPr>
              <a:pPr>
                <a:spcBef>
                  <a:spcPct val="0"/>
                </a:spcBef>
                <a:buFontTx/>
                <a:buNone/>
              </a:pPr>
              <a:t>12</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Content Placeholder 1"/>
          <p:cNvSpPr>
            <a:spLocks noGrp="1"/>
          </p:cNvSpPr>
          <p:nvPr>
            <p:ph idx="1"/>
          </p:nvPr>
        </p:nvSpPr>
        <p:spPr>
          <a:xfrm>
            <a:off x="457200" y="1279525"/>
            <a:ext cx="8229600" cy="4418013"/>
          </a:xfrm>
        </p:spPr>
        <p:txBody>
          <a:bodyPr/>
          <a:lstStyle/>
          <a:p>
            <a:pPr marL="0" indent="0">
              <a:buFont typeface="Arial" charset="0"/>
              <a:buNone/>
              <a:defRPr/>
            </a:pPr>
            <a:r>
              <a:rPr lang="en-US" sz="2800" dirty="0"/>
              <a:t>Meta-analysis of 53 evaluations of drug correctional drug treatment programs (1990 -2004).</a:t>
            </a:r>
          </a:p>
          <a:p>
            <a:pPr marL="0" indent="0">
              <a:buFont typeface="Arial" charset="0"/>
              <a:buNone/>
              <a:defRPr/>
            </a:pPr>
            <a:endParaRPr lang="en-US" sz="1100" dirty="0"/>
          </a:p>
          <a:p>
            <a:pPr>
              <a:buFont typeface="Arial" charset="0"/>
              <a:buChar char="•"/>
              <a:defRPr/>
            </a:pPr>
            <a:r>
              <a:rPr lang="en-US" sz="2400" dirty="0"/>
              <a:t>Only 20 studies looked at post-release drug use.</a:t>
            </a:r>
          </a:p>
          <a:p>
            <a:pPr marL="0" indent="0">
              <a:buFont typeface="Arial" charset="0"/>
              <a:buNone/>
              <a:defRPr/>
            </a:pPr>
            <a:endParaRPr lang="en-US" sz="800" dirty="0"/>
          </a:p>
          <a:p>
            <a:pPr>
              <a:buFont typeface="Arial" charset="0"/>
              <a:buChar char="•"/>
              <a:defRPr/>
            </a:pPr>
            <a:r>
              <a:rPr lang="en-US" sz="2400" dirty="0"/>
              <a:t>All types of programs showed some reductions in recidivism</a:t>
            </a:r>
          </a:p>
          <a:p>
            <a:pPr marL="0" indent="0">
              <a:buFont typeface="Arial" charset="0"/>
              <a:buNone/>
              <a:defRPr/>
            </a:pPr>
            <a:endParaRPr lang="en-US" sz="800" dirty="0"/>
          </a:p>
          <a:p>
            <a:pPr>
              <a:buFont typeface="Arial" charset="0"/>
              <a:buChar char="•"/>
              <a:defRPr/>
            </a:pPr>
            <a:r>
              <a:rPr lang="en-US" sz="2400" dirty="0"/>
              <a:t>6 out of 7 prison/jail-based </a:t>
            </a:r>
            <a:r>
              <a:rPr lang="en-US" sz="2400" dirty="0" err="1"/>
              <a:t>TCs</a:t>
            </a:r>
            <a:r>
              <a:rPr lang="en-US" sz="2400" dirty="0"/>
              <a:t> showed significant reductions in recidivism </a:t>
            </a:r>
          </a:p>
          <a:p>
            <a:pPr marL="0" indent="0">
              <a:buFont typeface="Arial" charset="0"/>
              <a:buNone/>
              <a:defRPr/>
            </a:pPr>
            <a:endParaRPr lang="en-US" sz="900" dirty="0"/>
          </a:p>
          <a:p>
            <a:pPr>
              <a:buFont typeface="Arial" charset="0"/>
              <a:buChar char="•"/>
              <a:defRPr/>
            </a:pPr>
            <a:r>
              <a:rPr lang="en-US" sz="2400" dirty="0"/>
              <a:t>None of the 20 studies that looked at post-release drug use found significant  effects.</a:t>
            </a:r>
          </a:p>
          <a:p>
            <a:pPr marL="0" indent="0">
              <a:spcBef>
                <a:spcPts val="0"/>
              </a:spcBef>
              <a:buFont typeface="Arial" charset="0"/>
              <a:buNone/>
              <a:defRPr/>
            </a:pPr>
            <a:endParaRPr lang="en-US" sz="2800" dirty="0"/>
          </a:p>
          <a:p>
            <a:pPr marL="0" indent="0">
              <a:spcBef>
                <a:spcPts val="0"/>
              </a:spcBef>
              <a:buFont typeface="Arial" charset="0"/>
              <a:buNone/>
              <a:defRPr/>
            </a:pPr>
            <a:r>
              <a:rPr lang="en-US" sz="1800" dirty="0" err="1"/>
              <a:t>MacKenzie</a:t>
            </a:r>
            <a:r>
              <a:rPr lang="en-US" sz="1800" dirty="0"/>
              <a:t>, Mitchell &amp; Wilson in </a:t>
            </a:r>
            <a:r>
              <a:rPr lang="en-US" sz="1800" i="1" dirty="0"/>
              <a:t>Handbook of Evidence-based Substance Abuse Treatment in Criminal Justice Settings </a:t>
            </a:r>
            <a:r>
              <a:rPr lang="en-US" sz="1800" dirty="0"/>
              <a:t>(2011) </a:t>
            </a:r>
            <a:r>
              <a:rPr lang="en-US" sz="1800" dirty="0" err="1"/>
              <a:t>Leukenfeld</a:t>
            </a:r>
            <a:r>
              <a:rPr lang="en-US" sz="1800" dirty="0"/>
              <a:t>, </a:t>
            </a:r>
            <a:r>
              <a:rPr lang="en-US" sz="1800" dirty="0" err="1"/>
              <a:t>Gullotta</a:t>
            </a:r>
            <a:r>
              <a:rPr lang="en-US" sz="1800" dirty="0"/>
              <a:t> &amp; </a:t>
            </a:r>
            <a:r>
              <a:rPr lang="en-US" sz="1800" dirty="0" err="1"/>
              <a:t>Gregrich</a:t>
            </a:r>
            <a:r>
              <a:rPr lang="en-US" sz="1800" dirty="0"/>
              <a:t>(eds.)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662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itle 1"/>
          <p:cNvSpPr>
            <a:spLocks noGrp="1"/>
          </p:cNvSpPr>
          <p:nvPr>
            <p:ph type="title"/>
          </p:nvPr>
        </p:nvSpPr>
        <p:spPr>
          <a:xfrm>
            <a:off x="457200" y="0"/>
            <a:ext cx="8229600" cy="1066800"/>
          </a:xfrm>
        </p:spPr>
        <p:txBody>
          <a:bodyPr/>
          <a:lstStyle/>
          <a:p>
            <a:pPr algn="l" eaLnBrk="1" hangingPunct="1"/>
            <a:r>
              <a:rPr lang="en-US" altLang="en-US" sz="2800" b="1">
                <a:solidFill>
                  <a:srgbClr val="006892"/>
                </a:solidFill>
                <a:latin typeface="Arial" panose="020B0604020202020204" pitchFamily="34" charset="0"/>
                <a:cs typeface="Arial" panose="020B0604020202020204" pitchFamily="34" charset="0"/>
              </a:rPr>
              <a:t>Promising Practices -Treatment Programming</a:t>
            </a:r>
          </a:p>
        </p:txBody>
      </p:sp>
      <p:sp>
        <p:nvSpPr>
          <p:cNvPr id="26629"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7392D5D5-4793-47C3-9793-1566262494BE}"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2663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DFC758-665E-4B43-8A58-803CA705BC63}" type="slidenum">
              <a:rPr lang="en-US" altLang="en-US" sz="1200" smtClean="0">
                <a:solidFill>
                  <a:schemeClr val="bg1"/>
                </a:solidFill>
                <a:latin typeface="Arial" panose="020B0604020202020204" pitchFamily="34" charset="0"/>
              </a:rPr>
              <a:pPr>
                <a:spcBef>
                  <a:spcPct val="0"/>
                </a:spcBef>
                <a:buFontTx/>
                <a:buNone/>
              </a:pPr>
              <a:t>13</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aphicFrame>
        <p:nvGraphicFramePr>
          <p:cNvPr id="16" name="Content Placeholder 3"/>
          <p:cNvGraphicFramePr>
            <a:graphicFrameLocks noGrp="1"/>
          </p:cNvGraphicFramePr>
          <p:nvPr>
            <p:ph idx="1"/>
          </p:nvPr>
        </p:nvGraphicFramePr>
        <p:xfrm>
          <a:off x="381000" y="1600200"/>
          <a:ext cx="84582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867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itle 1"/>
          <p:cNvSpPr>
            <a:spLocks noGrp="1"/>
          </p:cNvSpPr>
          <p:nvPr>
            <p:ph type="title"/>
          </p:nvPr>
        </p:nvSpPr>
        <p:spPr>
          <a:xfrm>
            <a:off x="457200" y="152400"/>
            <a:ext cx="8229600" cy="1143000"/>
          </a:xfrm>
        </p:spPr>
        <p:txBody>
          <a:bodyPr/>
          <a:lstStyle/>
          <a:p>
            <a:pPr eaLnBrk="1" hangingPunct="1"/>
            <a:r>
              <a:rPr lang="en-US" altLang="en-US" sz="3600" b="1">
                <a:solidFill>
                  <a:srgbClr val="006892"/>
                </a:solidFill>
                <a:latin typeface="Arial" panose="020B0604020202020204" pitchFamily="34" charset="0"/>
                <a:cs typeface="Arial" panose="020B0604020202020204" pitchFamily="34" charset="0"/>
              </a:rPr>
              <a:t>Evidence?</a:t>
            </a:r>
          </a:p>
        </p:txBody>
      </p:sp>
      <p:sp>
        <p:nvSpPr>
          <p:cNvPr id="3" name="Content Placeholder 2"/>
          <p:cNvSpPr>
            <a:spLocks noGrp="1"/>
          </p:cNvSpPr>
          <p:nvPr>
            <p:ph idx="1"/>
          </p:nvPr>
        </p:nvSpPr>
        <p:spPr>
          <a:xfrm>
            <a:off x="228600" y="1752600"/>
            <a:ext cx="8610600" cy="4437063"/>
          </a:xfrm>
        </p:spPr>
        <p:txBody>
          <a:bodyPr rtlCol="0">
            <a:normAutofit fontScale="70000" lnSpcReduction="20000"/>
          </a:bodyPr>
          <a:lstStyle/>
          <a:p>
            <a:pPr>
              <a:buFont typeface="Arial" charset="0"/>
              <a:buChar char="•"/>
              <a:defRPr/>
            </a:pPr>
            <a:r>
              <a:rPr lang="en-US" sz="2800" dirty="0">
                <a:solidFill>
                  <a:schemeClr val="tx1">
                    <a:lumMod val="85000"/>
                    <a:lumOff val="15000"/>
                  </a:schemeClr>
                </a:solidFill>
                <a:latin typeface="Arial" pitchFamily="34" charset="0"/>
                <a:cs typeface="Arial" pitchFamily="34" charset="0"/>
              </a:rPr>
              <a:t>Often the evidence we have tells us a program component or intervention works in community-based SUD treatment. </a:t>
            </a:r>
          </a:p>
          <a:p>
            <a:pPr marL="0" indent="0">
              <a:buFont typeface="Arial" charset="0"/>
              <a:buNone/>
              <a:defRPr/>
            </a:pPr>
            <a:endParaRPr lang="en-US" sz="2800" dirty="0">
              <a:solidFill>
                <a:schemeClr val="tx1">
                  <a:lumMod val="85000"/>
                  <a:lumOff val="15000"/>
                </a:schemeClr>
              </a:solidFill>
              <a:latin typeface="Arial" pitchFamily="34" charset="0"/>
              <a:cs typeface="Arial" pitchFamily="34" charset="0"/>
            </a:endParaRPr>
          </a:p>
          <a:p>
            <a:pPr>
              <a:buFont typeface="Arial" charset="0"/>
              <a:buChar char="•"/>
              <a:defRPr/>
            </a:pPr>
            <a:r>
              <a:rPr lang="en-US" sz="2800" dirty="0">
                <a:solidFill>
                  <a:schemeClr val="tx1">
                    <a:lumMod val="85000"/>
                    <a:lumOff val="15000"/>
                  </a:schemeClr>
                </a:solidFill>
                <a:latin typeface="Arial" pitchFamily="34" charset="0"/>
                <a:cs typeface="Arial" pitchFamily="34" charset="0"/>
              </a:rPr>
              <a:t>How do we know it will work in RSAT programs?</a:t>
            </a:r>
          </a:p>
          <a:p>
            <a:pPr>
              <a:buFont typeface="Arial" charset="0"/>
              <a:buChar char="•"/>
              <a:defRPr/>
            </a:pPr>
            <a:endParaRPr lang="en-US" sz="2800" dirty="0">
              <a:solidFill>
                <a:schemeClr val="tx1">
                  <a:lumMod val="85000"/>
                  <a:lumOff val="15000"/>
                </a:schemeClr>
              </a:solidFill>
              <a:latin typeface="Arial" pitchFamily="34" charset="0"/>
              <a:cs typeface="Arial" pitchFamily="34" charset="0"/>
            </a:endParaRPr>
          </a:p>
          <a:p>
            <a:pPr>
              <a:buFont typeface="Arial" charset="0"/>
              <a:buChar char="•"/>
              <a:defRPr/>
            </a:pPr>
            <a:r>
              <a:rPr lang="en-US" sz="2800" dirty="0">
                <a:solidFill>
                  <a:schemeClr val="tx1">
                    <a:lumMod val="85000"/>
                    <a:lumOff val="15000"/>
                  </a:schemeClr>
                </a:solidFill>
                <a:latin typeface="Arial" pitchFamily="34" charset="0"/>
                <a:cs typeface="Arial" pitchFamily="34" charset="0"/>
              </a:rPr>
              <a:t>Can we delivery it in a custody setting without eliminating the ingredients that make it affective?</a:t>
            </a:r>
          </a:p>
          <a:p>
            <a:pPr marL="0" indent="0">
              <a:buFont typeface="Arial" charset="0"/>
              <a:buNone/>
              <a:defRPr/>
            </a:pPr>
            <a:endParaRPr lang="en-US" sz="2400" dirty="0">
              <a:solidFill>
                <a:schemeClr val="tx1">
                  <a:lumMod val="85000"/>
                  <a:lumOff val="15000"/>
                </a:schemeClr>
              </a:solidFill>
              <a:latin typeface="Arial" pitchFamily="34" charset="0"/>
              <a:cs typeface="Arial" pitchFamily="34" charset="0"/>
            </a:endParaRPr>
          </a:p>
          <a:p>
            <a:pPr marL="0" indent="0">
              <a:buFont typeface="Arial" charset="0"/>
              <a:buNone/>
              <a:defRPr/>
            </a:pPr>
            <a:endParaRPr lang="en-US" sz="2400" dirty="0">
              <a:solidFill>
                <a:schemeClr val="tx1">
                  <a:lumMod val="85000"/>
                  <a:lumOff val="15000"/>
                </a:schemeClr>
              </a:solidFill>
              <a:latin typeface="Arial" pitchFamily="34" charset="0"/>
              <a:cs typeface="Arial" pitchFamily="34" charset="0"/>
            </a:endParaRPr>
          </a:p>
          <a:p>
            <a:pPr marL="0" indent="0">
              <a:buFont typeface="Arial" charset="0"/>
              <a:buNone/>
              <a:defRPr/>
            </a:pPr>
            <a:endParaRPr lang="en-US" sz="2400" dirty="0">
              <a:solidFill>
                <a:schemeClr val="tx1">
                  <a:lumMod val="85000"/>
                  <a:lumOff val="15000"/>
                </a:schemeClr>
              </a:solidFill>
              <a:latin typeface="Arial" pitchFamily="34" charset="0"/>
              <a:cs typeface="Arial" pitchFamily="34" charset="0"/>
            </a:endParaRPr>
          </a:p>
          <a:p>
            <a:pPr marL="0" indent="0">
              <a:buFont typeface="Arial" charset="0"/>
              <a:buNone/>
              <a:defRPr/>
            </a:pPr>
            <a:endParaRPr lang="en-US" sz="2400" dirty="0">
              <a:solidFill>
                <a:schemeClr val="tx1">
                  <a:lumMod val="85000"/>
                  <a:lumOff val="15000"/>
                </a:schemeClr>
              </a:solidFill>
              <a:latin typeface="Arial" pitchFamily="34" charset="0"/>
              <a:cs typeface="Arial" pitchFamily="34" charset="0"/>
            </a:endParaRPr>
          </a:p>
          <a:p>
            <a:pPr marL="0" indent="0">
              <a:buFont typeface="Arial" charset="0"/>
              <a:buNone/>
              <a:defRPr/>
            </a:pPr>
            <a:r>
              <a:rPr lang="en-US" sz="2400" dirty="0">
                <a:solidFill>
                  <a:schemeClr val="tx1">
                    <a:lumMod val="85000"/>
                    <a:lumOff val="15000"/>
                  </a:schemeClr>
                </a:solidFill>
                <a:latin typeface="Arial" pitchFamily="34" charset="0"/>
                <a:cs typeface="Arial" pitchFamily="34" charset="0"/>
              </a:rPr>
              <a:t>AA joke </a:t>
            </a:r>
          </a:p>
          <a:p>
            <a:pPr marL="0" indent="0">
              <a:buFont typeface="Arial" charset="0"/>
              <a:buNone/>
              <a:defRPr/>
            </a:pPr>
            <a:endParaRPr lang="en-US" sz="2400" dirty="0">
              <a:solidFill>
                <a:schemeClr val="tx1">
                  <a:lumMod val="85000"/>
                  <a:lumOff val="15000"/>
                </a:schemeClr>
              </a:solidFill>
              <a:latin typeface="Arial" pitchFamily="34" charset="0"/>
              <a:cs typeface="Arial" pitchFamily="34" charset="0"/>
            </a:endParaRPr>
          </a:p>
          <a:p>
            <a:pPr marL="0" indent="0">
              <a:buFont typeface="Arial" charset="0"/>
              <a:buNone/>
              <a:defRPr/>
            </a:pPr>
            <a:r>
              <a:rPr lang="en-US" sz="2400" dirty="0">
                <a:solidFill>
                  <a:schemeClr val="tx1">
                    <a:lumMod val="85000"/>
                    <a:lumOff val="15000"/>
                  </a:schemeClr>
                </a:solidFill>
                <a:latin typeface="Arial" pitchFamily="34" charset="0"/>
                <a:cs typeface="Arial" pitchFamily="34" charset="0"/>
              </a:rPr>
              <a:t>Example: Contingency Management </a:t>
            </a:r>
          </a:p>
          <a:p>
            <a:pPr marL="0" indent="0">
              <a:buFont typeface="Arial" charset="0"/>
              <a:buNone/>
              <a:defRPr/>
            </a:pPr>
            <a:endParaRPr lang="en-US" sz="2400" dirty="0">
              <a:solidFill>
                <a:schemeClr val="tx1">
                  <a:lumMod val="85000"/>
                  <a:lumOff val="15000"/>
                </a:schemeClr>
              </a:solidFill>
              <a:latin typeface="Arial" pitchFamily="34" charset="0"/>
              <a:cs typeface="Arial" pitchFamily="34" charset="0"/>
            </a:endParaRPr>
          </a:p>
          <a:p>
            <a:pPr marL="0" indent="0">
              <a:buFont typeface="Arial" charset="0"/>
              <a:buNone/>
              <a:defRPr/>
            </a:pPr>
            <a:r>
              <a:rPr lang="en-US" sz="2400" dirty="0">
                <a:solidFill>
                  <a:schemeClr val="tx1">
                    <a:lumMod val="85000"/>
                    <a:lumOff val="15000"/>
                  </a:schemeClr>
                </a:solidFill>
                <a:latin typeface="Arial" pitchFamily="34" charset="0"/>
                <a:cs typeface="Arial" pitchFamily="34" charset="0"/>
              </a:rPr>
              <a:t>                </a:t>
            </a:r>
          </a:p>
        </p:txBody>
      </p:sp>
      <p:sp>
        <p:nvSpPr>
          <p:cNvPr id="28678"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100F794C-041E-46A3-9A36-7EF96CC46A00}"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2867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D5C35A-8C32-457D-9D28-8A67EF620CF1}" type="slidenum">
              <a:rPr lang="en-US" altLang="en-US" sz="1200" smtClean="0">
                <a:solidFill>
                  <a:schemeClr val="bg1"/>
                </a:solidFill>
                <a:latin typeface="Arial" panose="020B0604020202020204" pitchFamily="34" charset="0"/>
              </a:rPr>
              <a:pPr>
                <a:spcBef>
                  <a:spcPct val="0"/>
                </a:spcBef>
                <a:buFontTx/>
                <a:buNone/>
              </a:pPr>
              <a:t>14</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72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itle 1"/>
          <p:cNvSpPr>
            <a:spLocks noGrp="1"/>
          </p:cNvSpPr>
          <p:nvPr>
            <p:ph type="title"/>
          </p:nvPr>
        </p:nvSpPr>
        <p:spPr>
          <a:xfrm>
            <a:off x="457200" y="152400"/>
            <a:ext cx="8229600" cy="1143000"/>
          </a:xfrm>
        </p:spPr>
        <p:txBody>
          <a:bodyPr/>
          <a:lstStyle/>
          <a:p>
            <a:pPr eaLnBrk="1" hangingPunct="1"/>
            <a:r>
              <a:rPr lang="en-US" altLang="en-US" sz="3600" b="1">
                <a:solidFill>
                  <a:srgbClr val="006892"/>
                </a:solidFill>
                <a:latin typeface="Arial" panose="020B0604020202020204" pitchFamily="34" charset="0"/>
                <a:cs typeface="Arial" panose="020B0604020202020204" pitchFamily="34" charset="0"/>
              </a:rPr>
              <a:t>CODs</a:t>
            </a:r>
            <a:r>
              <a:rPr lang="en-US" altLang="en-US" sz="3600">
                <a:solidFill>
                  <a:srgbClr val="006892"/>
                </a:solidFill>
                <a:latin typeface="Arial" panose="020B0604020202020204" pitchFamily="34" charset="0"/>
                <a:cs typeface="Arial" panose="020B0604020202020204" pitchFamily="34" charset="0"/>
              </a:rPr>
              <a:t> </a:t>
            </a:r>
            <a:r>
              <a:rPr lang="en-US" altLang="en-US" sz="3600" b="1">
                <a:solidFill>
                  <a:srgbClr val="006892"/>
                </a:solidFill>
                <a:latin typeface="Arial" panose="020B0604020202020204" pitchFamily="34" charset="0"/>
                <a:cs typeface="Arial" panose="020B0604020202020204" pitchFamily="34" charset="0"/>
              </a:rPr>
              <a:t>Are Pervasive</a:t>
            </a:r>
            <a:endParaRPr lang="en-US" altLang="en-US">
              <a:solidFill>
                <a:srgbClr val="006892"/>
              </a:solidFill>
              <a:latin typeface="Arial" panose="020B0604020202020204" pitchFamily="34" charset="0"/>
              <a:cs typeface="Arial" panose="020B0604020202020204" pitchFamily="34" charset="0"/>
            </a:endParaRPr>
          </a:p>
        </p:txBody>
      </p:sp>
      <p:sp>
        <p:nvSpPr>
          <p:cNvPr id="30725"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F4CCFB6-979F-423A-A586-2E237D63A960}"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3072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FF9A152-F960-4D3D-A5E4-7D095DE8AC90}" type="slidenum">
              <a:rPr lang="en-US" altLang="en-US" sz="1200" smtClean="0">
                <a:solidFill>
                  <a:schemeClr val="bg1"/>
                </a:solidFill>
                <a:latin typeface="Arial" panose="020B0604020202020204" pitchFamily="34" charset="0"/>
              </a:rPr>
              <a:pPr>
                <a:spcBef>
                  <a:spcPct val="0"/>
                </a:spcBef>
                <a:buFontTx/>
                <a:buNone/>
              </a:pPr>
              <a:t>15</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729"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905000" y="1828800"/>
            <a:ext cx="5334000" cy="3886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327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itle 1"/>
          <p:cNvSpPr>
            <a:spLocks noGrp="1"/>
          </p:cNvSpPr>
          <p:nvPr>
            <p:ph type="title"/>
          </p:nvPr>
        </p:nvSpPr>
        <p:spPr>
          <a:xfrm>
            <a:off x="228600" y="76200"/>
            <a:ext cx="8686800" cy="1143000"/>
          </a:xfrm>
        </p:spPr>
        <p:txBody>
          <a:bodyPr/>
          <a:lstStyle/>
          <a:p>
            <a:r>
              <a:rPr lang="en-US" altLang="en-US" sz="2800" b="1">
                <a:solidFill>
                  <a:srgbClr val="006892"/>
                </a:solidFill>
                <a:latin typeface="Arial" panose="020B0604020202020204" pitchFamily="34" charset="0"/>
                <a:cs typeface="Arial" panose="020B0604020202020204" pitchFamily="34" charset="0"/>
              </a:rPr>
              <a:t>Integrating approaches effective for both  </a:t>
            </a:r>
          </a:p>
        </p:txBody>
      </p:sp>
      <p:sp>
        <p:nvSpPr>
          <p:cNvPr id="32773" name="Content Placeholder 2"/>
          <p:cNvSpPr>
            <a:spLocks noGrp="1"/>
          </p:cNvSpPr>
          <p:nvPr>
            <p:ph idx="1"/>
          </p:nvPr>
        </p:nvSpPr>
        <p:spPr>
          <a:xfrm>
            <a:off x="304800" y="1360488"/>
            <a:ext cx="8229600" cy="4210050"/>
          </a:xfrm>
        </p:spPr>
        <p:txBody>
          <a:bodyPr/>
          <a:lstStyle/>
          <a:p>
            <a:pPr marL="0" indent="0">
              <a:buFont typeface="Arial" panose="020B0604020202020204" pitchFamily="34" charset="0"/>
              <a:buNone/>
            </a:pPr>
            <a:endParaRPr lang="en-US" altLang="en-US" sz="2000"/>
          </a:p>
          <a:p>
            <a:pPr marL="0" indent="0">
              <a:buFont typeface="Arial" panose="020B0604020202020204" pitchFamily="34" charset="0"/>
              <a:buNone/>
            </a:pPr>
            <a:endParaRPr lang="en-US" altLang="en-US" sz="2000"/>
          </a:p>
        </p:txBody>
      </p:sp>
      <p:sp>
        <p:nvSpPr>
          <p:cNvPr id="32774"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9C756CE3-2FA5-4BA2-9B6C-43105EF5659E}"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32775"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415F77E-3D5D-44C6-8AE6-4CC4BB4EC7A5}" type="slidenum">
              <a:rPr lang="en-US" altLang="en-US" sz="1200" smtClean="0">
                <a:solidFill>
                  <a:srgbClr val="FFFFFF"/>
                </a:solidFill>
                <a:latin typeface="Arial" panose="020B0604020202020204" pitchFamily="34" charset="0"/>
              </a:rPr>
              <a:pPr>
                <a:spcBef>
                  <a:spcPct val="0"/>
                </a:spcBef>
                <a:buFontTx/>
                <a:buNone/>
              </a:pPr>
              <a:t>16</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4" name="Rectangle 3"/>
          <p:cNvSpPr/>
          <p:nvPr/>
        </p:nvSpPr>
        <p:spPr>
          <a:xfrm>
            <a:off x="304800" y="1273175"/>
            <a:ext cx="8534400" cy="4972050"/>
          </a:xfrm>
          <a:prstGeom prst="rect">
            <a:avLst/>
          </a:prstGeom>
        </p:spPr>
        <p:txBody>
          <a:bodyPr>
            <a:spAutoFit/>
          </a:bodyPr>
          <a:lstStyle/>
          <a:p>
            <a:pPr eaLnBrk="1" hangingPunct="1">
              <a:buClr>
                <a:srgbClr val="BE854C"/>
              </a:buClr>
              <a:buSzPct val="65000"/>
              <a:defRPr/>
            </a:pPr>
            <a:r>
              <a:rPr lang="en-US" sz="2400" dirty="0">
                <a:latin typeface="Calibri" pitchFamily="-112" charset="0"/>
                <a:cs typeface="Arial" charset="0"/>
              </a:rPr>
              <a:t>Program components that benefit individuals with substance use and/or mental health disorders: </a:t>
            </a:r>
          </a:p>
          <a:p>
            <a:pPr eaLnBrk="1" hangingPunct="1">
              <a:buClr>
                <a:srgbClr val="BE854C"/>
              </a:buClr>
              <a:buSzPct val="65000"/>
              <a:defRPr/>
            </a:pPr>
            <a:endParaRPr lang="en-US" sz="800" dirty="0">
              <a:latin typeface="Calibri" pitchFamily="-112" charset="0"/>
              <a:cs typeface="Arial" charset="0"/>
            </a:endParaRPr>
          </a:p>
          <a:p>
            <a:pPr lvl="1" eaLnBrk="1" hangingPunct="1">
              <a:buClr>
                <a:srgbClr val="BE854C"/>
              </a:buClr>
              <a:buSzPct val="65000"/>
              <a:defRPr/>
            </a:pPr>
            <a:endParaRPr lang="en-US" sz="1600" dirty="0">
              <a:latin typeface="Calibri" pitchFamily="-112" charset="0"/>
              <a:cs typeface="Arial" charset="0"/>
            </a:endParaRPr>
          </a:p>
          <a:p>
            <a:pPr marL="548640" lvl="1" eaLnBrk="1" hangingPunct="1">
              <a:spcBef>
                <a:spcPts val="600"/>
              </a:spcBef>
              <a:buClr>
                <a:srgbClr val="BE854C"/>
              </a:buClr>
              <a:buSzPct val="65000"/>
              <a:buFont typeface="Arial" pitchFamily="34" charset="0"/>
              <a:buChar char="►"/>
              <a:defRPr/>
            </a:pPr>
            <a:r>
              <a:rPr lang="en-US" sz="2200" dirty="0">
                <a:latin typeface="Calibri" pitchFamily="-112" charset="0"/>
                <a:cs typeface="Arial" charset="0"/>
              </a:rPr>
              <a:t>    Cognitive Behavioral Therapy</a:t>
            </a:r>
          </a:p>
          <a:p>
            <a:pPr marL="548640" lvl="1" eaLnBrk="1" hangingPunct="1">
              <a:spcBef>
                <a:spcPts val="600"/>
              </a:spcBef>
              <a:buClr>
                <a:srgbClr val="BE854C"/>
              </a:buClr>
              <a:buSzPct val="65000"/>
              <a:buFont typeface="Arial" pitchFamily="34" charset="0"/>
              <a:buChar char="►"/>
              <a:defRPr/>
            </a:pPr>
            <a:r>
              <a:rPr lang="en-US" sz="2200" dirty="0">
                <a:latin typeface="Calibri" pitchFamily="-112" charset="0"/>
                <a:cs typeface="Arial" charset="0"/>
              </a:rPr>
              <a:t>    Medication-Assisted Treatment</a:t>
            </a:r>
          </a:p>
          <a:p>
            <a:pPr marL="548640" lvl="1" eaLnBrk="1" hangingPunct="1">
              <a:spcBef>
                <a:spcPts val="600"/>
              </a:spcBef>
              <a:buClr>
                <a:srgbClr val="BE854C"/>
              </a:buClr>
              <a:buSzPct val="65000"/>
              <a:buFont typeface="Arial" pitchFamily="34" charset="0"/>
              <a:buChar char="►"/>
              <a:defRPr/>
            </a:pPr>
            <a:r>
              <a:rPr lang="en-US" sz="2200" dirty="0">
                <a:latin typeface="Calibri" pitchFamily="-112" charset="0"/>
                <a:cs typeface="Arial" charset="0"/>
              </a:rPr>
              <a:t>    Motivational Strategies</a:t>
            </a:r>
          </a:p>
          <a:p>
            <a:pPr marL="548640" lvl="2" eaLnBrk="1" hangingPunct="1">
              <a:spcBef>
                <a:spcPts val="600"/>
              </a:spcBef>
              <a:buClr>
                <a:srgbClr val="BE854C"/>
              </a:buClr>
              <a:buSzPct val="65000"/>
              <a:buFont typeface="Arial" pitchFamily="34" charset="0"/>
              <a:buChar char="►"/>
              <a:defRPr/>
            </a:pPr>
            <a:r>
              <a:rPr lang="en-US" sz="2200" dirty="0">
                <a:solidFill>
                  <a:prstClr val="black"/>
                </a:solidFill>
                <a:latin typeface="Calibri" pitchFamily="-112" charset="0"/>
                <a:ea typeface="Times New Roman"/>
                <a:cs typeface="Arial" charset="0"/>
              </a:rPr>
              <a:t>    Psycho-education </a:t>
            </a:r>
          </a:p>
          <a:p>
            <a:pPr marL="548640" lvl="2" eaLnBrk="1" hangingPunct="1">
              <a:spcBef>
                <a:spcPts val="600"/>
              </a:spcBef>
              <a:buClr>
                <a:srgbClr val="BE854C"/>
              </a:buClr>
              <a:buSzPct val="65000"/>
              <a:buFont typeface="Arial" pitchFamily="34" charset="0"/>
              <a:buChar char="►"/>
              <a:defRPr/>
            </a:pPr>
            <a:r>
              <a:rPr lang="en-US" sz="2200" dirty="0">
                <a:solidFill>
                  <a:prstClr val="black"/>
                </a:solidFill>
                <a:latin typeface="Calibri" pitchFamily="-112" charset="0"/>
                <a:ea typeface="Times New Roman"/>
                <a:cs typeface="Arial" charset="0"/>
              </a:rPr>
              <a:t>    Peer Support</a:t>
            </a:r>
          </a:p>
          <a:p>
            <a:pPr marL="548640" lvl="2" eaLnBrk="1" hangingPunct="1">
              <a:spcBef>
                <a:spcPts val="600"/>
              </a:spcBef>
              <a:buClr>
                <a:srgbClr val="BE854C"/>
              </a:buClr>
              <a:buSzPct val="65000"/>
              <a:buFont typeface="Arial" pitchFamily="34" charset="0"/>
              <a:buChar char="►"/>
              <a:defRPr/>
            </a:pPr>
            <a:r>
              <a:rPr lang="en-US" sz="2200" dirty="0">
                <a:solidFill>
                  <a:prstClr val="black"/>
                </a:solidFill>
                <a:latin typeface="Calibri" pitchFamily="-112" charset="0"/>
                <a:ea typeface="Times New Roman"/>
                <a:cs typeface="Arial" charset="0"/>
              </a:rPr>
              <a:t>    Trauma-informed &amp; trauma-specific approaches</a:t>
            </a:r>
          </a:p>
          <a:p>
            <a:pPr marL="548640" lvl="1" eaLnBrk="1" hangingPunct="1">
              <a:spcBef>
                <a:spcPts val="600"/>
              </a:spcBef>
              <a:buClr>
                <a:srgbClr val="BE854C"/>
              </a:buClr>
              <a:buSzPct val="65000"/>
              <a:buFont typeface="Arial" pitchFamily="34" charset="0"/>
              <a:buChar char="►"/>
              <a:defRPr/>
            </a:pPr>
            <a:r>
              <a:rPr lang="en-US" sz="2200" dirty="0">
                <a:latin typeface="Calibri" pitchFamily="-112" charset="0"/>
                <a:cs typeface="Arial" charset="0"/>
              </a:rPr>
              <a:t>    Illness Self-Management and Recovery</a:t>
            </a:r>
          </a:p>
          <a:p>
            <a:pPr lvl="2" eaLnBrk="1" hangingPunct="1">
              <a:spcBef>
                <a:spcPct val="20000"/>
              </a:spcBef>
              <a:buClr>
                <a:srgbClr val="BE854C"/>
              </a:buClr>
              <a:buSzPct val="65000"/>
              <a:defRPr/>
            </a:pPr>
            <a:r>
              <a:rPr lang="en-US" sz="2000" dirty="0">
                <a:solidFill>
                  <a:prstClr val="black"/>
                </a:solidFill>
                <a:latin typeface="Calibri" pitchFamily="-112" charset="0"/>
                <a:ea typeface="Times New Roman"/>
                <a:cs typeface="Arial" charset="0"/>
              </a:rPr>
              <a:t>        </a:t>
            </a:r>
            <a:r>
              <a:rPr lang="en-US" dirty="0">
                <a:solidFill>
                  <a:prstClr val="black"/>
                </a:solidFill>
                <a:latin typeface="Calibri" pitchFamily="-112" charset="0"/>
                <a:ea typeface="Times New Roman"/>
                <a:cs typeface="Arial" charset="0"/>
              </a:rPr>
              <a:t>-Wellness Recovery and Action Plan (WRAP)</a:t>
            </a:r>
          </a:p>
          <a:p>
            <a:pPr eaLnBrk="1" hangingPunct="1">
              <a:buClr>
                <a:srgbClr val="BE854C"/>
              </a:buClr>
              <a:buSzPct val="65000"/>
              <a:buFont typeface="Arial" pitchFamily="34" charset="0"/>
              <a:buChar char="►"/>
              <a:defRPr/>
            </a:pPr>
            <a:endParaRPr lang="en-US" sz="3200" dirty="0">
              <a:latin typeface="Calibri" pitchFamily="-112"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3481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itle 1"/>
          <p:cNvSpPr>
            <a:spLocks noGrp="1"/>
          </p:cNvSpPr>
          <p:nvPr>
            <p:ph type="title"/>
          </p:nvPr>
        </p:nvSpPr>
        <p:spPr>
          <a:xfrm>
            <a:off x="228600" y="76200"/>
            <a:ext cx="8686800" cy="1143000"/>
          </a:xfrm>
        </p:spPr>
        <p:txBody>
          <a:bodyPr/>
          <a:lstStyle/>
          <a:p>
            <a:pPr marL="342900" indent="-342900"/>
            <a:br>
              <a:rPr lang="en-US" altLang="en-US" sz="2800" b="1">
                <a:solidFill>
                  <a:srgbClr val="006A92"/>
                </a:solidFill>
                <a:cs typeface="Times New Roman" panose="02020603050405020304" pitchFamily="18" charset="0"/>
              </a:rPr>
            </a:br>
            <a:r>
              <a:rPr lang="en-US" altLang="en-US" sz="2800" b="1">
                <a:solidFill>
                  <a:srgbClr val="006A92"/>
                </a:solidFill>
                <a:cs typeface="Times New Roman" panose="02020603050405020304" pitchFamily="18" charset="0"/>
              </a:rPr>
              <a:t>Psychiatric Medication Management </a:t>
            </a:r>
            <a:br>
              <a:rPr lang="en-US" altLang="en-US" sz="2800" b="1">
                <a:solidFill>
                  <a:srgbClr val="006A92"/>
                </a:solidFill>
                <a:cs typeface="Times New Roman" panose="02020603050405020304" pitchFamily="18" charset="0"/>
              </a:rPr>
            </a:br>
            <a:endParaRPr lang="en-US" altLang="en-US" sz="3200">
              <a:solidFill>
                <a:srgbClr val="006A92"/>
              </a:solidFill>
              <a:latin typeface="Arial" panose="020B0604020202020204" pitchFamily="34" charset="0"/>
              <a:cs typeface="Arial" panose="020B0604020202020204" pitchFamily="34" charset="0"/>
            </a:endParaRPr>
          </a:p>
        </p:txBody>
      </p:sp>
      <p:sp>
        <p:nvSpPr>
          <p:cNvPr id="34821" name="Content Placeholder 2"/>
          <p:cNvSpPr>
            <a:spLocks noGrp="1"/>
          </p:cNvSpPr>
          <p:nvPr>
            <p:ph idx="1"/>
          </p:nvPr>
        </p:nvSpPr>
        <p:spPr>
          <a:xfrm>
            <a:off x="381000" y="1371600"/>
            <a:ext cx="8229600" cy="4208463"/>
          </a:xfrm>
        </p:spPr>
        <p:txBody>
          <a:bodyPr/>
          <a:lstStyle/>
          <a:p>
            <a:pPr marL="0" indent="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sp>
        <p:nvSpPr>
          <p:cNvPr id="34822"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B0121D4-C458-48F6-9751-661CD78E53E6}"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3482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44F1ED7-C927-4C37-B411-D4252D049E6F}" type="slidenum">
              <a:rPr lang="en-US" altLang="en-US" sz="1200" smtClean="0">
                <a:solidFill>
                  <a:srgbClr val="FFFFFF"/>
                </a:solidFill>
                <a:latin typeface="Arial" panose="020B0604020202020204" pitchFamily="34" charset="0"/>
              </a:rPr>
              <a:pPr>
                <a:spcBef>
                  <a:spcPct val="0"/>
                </a:spcBef>
                <a:buFontTx/>
                <a:buNone/>
              </a:pPr>
              <a:t>17</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4826" name="Rectangle 3"/>
          <p:cNvSpPr>
            <a:spLocks noChangeArrowheads="1"/>
          </p:cNvSpPr>
          <p:nvPr/>
        </p:nvSpPr>
        <p:spPr bwMode="auto">
          <a:xfrm>
            <a:off x="381000" y="1752600"/>
            <a:ext cx="83058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BE854C"/>
              </a:buClr>
              <a:buSzPct val="65000"/>
              <a:buFont typeface="Arial" panose="020B0604020202020204" pitchFamily="34" charset="0"/>
              <a:buChar char="►"/>
            </a:pPr>
            <a:r>
              <a:rPr lang="en-US" altLang="en-US" sz="2800" b="1">
                <a:solidFill>
                  <a:srgbClr val="000000"/>
                </a:solidFill>
              </a:rPr>
              <a:t>Benefits:</a:t>
            </a:r>
            <a:r>
              <a:rPr lang="en-US" altLang="en-US" sz="2800">
                <a:solidFill>
                  <a:srgbClr val="000000"/>
                </a:solidFill>
              </a:rPr>
              <a:t> </a:t>
            </a:r>
            <a:r>
              <a:rPr lang="en-US" altLang="en-US" sz="2400">
                <a:solidFill>
                  <a:srgbClr val="000000"/>
                </a:solidFill>
              </a:rPr>
              <a:t>S</a:t>
            </a:r>
            <a:r>
              <a:rPr lang="en-US" altLang="en-US" sz="2400">
                <a:solidFill>
                  <a:srgbClr val="000000"/>
                </a:solidFill>
                <a:cs typeface="Times New Roman" panose="02020603050405020304" pitchFamily="18" charset="0"/>
              </a:rPr>
              <a:t>tabilizes psychiatric symptoms, provides relief to clients and can increase treatment engagement and responsivity. </a:t>
            </a:r>
          </a:p>
          <a:p>
            <a:pPr lvl="1" eaLnBrk="1" hangingPunct="1">
              <a:buClr>
                <a:srgbClr val="BE854C"/>
              </a:buClr>
              <a:buSzPct val="65000"/>
              <a:buFontTx/>
              <a:buNone/>
            </a:pPr>
            <a:endParaRPr lang="en-US" altLang="en-US" sz="2400" i="1">
              <a:solidFill>
                <a:srgbClr val="000000"/>
              </a:solidFill>
              <a:latin typeface="Arial" panose="020B0604020202020204" pitchFamily="34" charset="0"/>
            </a:endParaRPr>
          </a:p>
          <a:p>
            <a:pPr eaLnBrk="1" hangingPunct="1">
              <a:buClr>
                <a:srgbClr val="BE854C"/>
              </a:buClr>
              <a:buSzPct val="65000"/>
              <a:buFont typeface="Arial" panose="020B0604020202020204" pitchFamily="34" charset="0"/>
              <a:buChar char="►"/>
            </a:pPr>
            <a:r>
              <a:rPr lang="en-US" altLang="en-US" sz="2800" b="1">
                <a:solidFill>
                  <a:srgbClr val="000000"/>
                </a:solidFill>
              </a:rPr>
              <a:t>Risks: </a:t>
            </a:r>
            <a:r>
              <a:rPr lang="en-US" altLang="en-US" sz="2400">
                <a:solidFill>
                  <a:srgbClr val="000000"/>
                </a:solidFill>
              </a:rPr>
              <a:t>Lack of continuity of care upon release, side effects, inmate refusal (forced medication by court order is ethically problematic) and mis-medication or overmedication.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3686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itle 1"/>
          <p:cNvSpPr>
            <a:spLocks noGrp="1"/>
          </p:cNvSpPr>
          <p:nvPr>
            <p:ph type="title"/>
          </p:nvPr>
        </p:nvSpPr>
        <p:spPr>
          <a:xfrm>
            <a:off x="228600" y="76200"/>
            <a:ext cx="8686800" cy="1143000"/>
          </a:xfrm>
        </p:spPr>
        <p:txBody>
          <a:bodyPr/>
          <a:lstStyle/>
          <a:p>
            <a:r>
              <a:rPr lang="en-US" altLang="en-US" sz="3200" b="1">
                <a:solidFill>
                  <a:srgbClr val="006892"/>
                </a:solidFill>
                <a:latin typeface="Arial" panose="020B0604020202020204" pitchFamily="34" charset="0"/>
                <a:cs typeface="Arial" panose="020B0604020202020204" pitchFamily="34" charset="0"/>
              </a:rPr>
              <a:t>Medication Assisted Treatmen</a:t>
            </a:r>
            <a:r>
              <a:rPr lang="en-US" altLang="en-US">
                <a:solidFill>
                  <a:srgbClr val="006892"/>
                </a:solidFill>
                <a:latin typeface="Arial" panose="020B0604020202020204" pitchFamily="34" charset="0"/>
                <a:cs typeface="Arial" panose="020B0604020202020204" pitchFamily="34" charset="0"/>
              </a:rPr>
              <a:t>t</a:t>
            </a:r>
          </a:p>
        </p:txBody>
      </p:sp>
      <p:sp>
        <p:nvSpPr>
          <p:cNvPr id="36869" name="Content Placeholder 2"/>
          <p:cNvSpPr>
            <a:spLocks noGrp="1"/>
          </p:cNvSpPr>
          <p:nvPr>
            <p:ph idx="1"/>
          </p:nvPr>
        </p:nvSpPr>
        <p:spPr>
          <a:xfrm>
            <a:off x="381000" y="1371600"/>
            <a:ext cx="8229600" cy="4208463"/>
          </a:xfrm>
        </p:spPr>
        <p:txBody>
          <a:bodyPr/>
          <a:lstStyle/>
          <a:p>
            <a:pPr marL="0" indent="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sp>
        <p:nvSpPr>
          <p:cNvPr id="36870"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FB3C7765-BE17-4E53-B071-75C55C13AD13}"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36871"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D09711F-3F86-4FB1-BCAC-653270FFEE78}" type="slidenum">
              <a:rPr lang="en-US" altLang="en-US" sz="1200" smtClean="0">
                <a:solidFill>
                  <a:srgbClr val="FFFFFF"/>
                </a:solidFill>
                <a:latin typeface="Arial" panose="020B0604020202020204" pitchFamily="34" charset="0"/>
              </a:rPr>
              <a:pPr>
                <a:spcBef>
                  <a:spcPct val="0"/>
                </a:spcBef>
                <a:buFontTx/>
                <a:buNone/>
              </a:pPr>
              <a:t>18</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4" name="Rectangle 3"/>
          <p:cNvSpPr/>
          <p:nvPr/>
        </p:nvSpPr>
        <p:spPr>
          <a:xfrm>
            <a:off x="381000" y="1752600"/>
            <a:ext cx="8305800" cy="2997200"/>
          </a:xfrm>
          <a:prstGeom prst="rect">
            <a:avLst/>
          </a:prstGeom>
        </p:spPr>
        <p:txBody>
          <a:bodyPr>
            <a:spAutoFit/>
          </a:bodyPr>
          <a:lstStyle/>
          <a:p>
            <a:pPr marL="0" lvl="1" eaLnBrk="1" hangingPunct="1">
              <a:spcBef>
                <a:spcPct val="20000"/>
              </a:spcBef>
              <a:buClr>
                <a:srgbClr val="BE854C"/>
              </a:buClr>
              <a:buSzPct val="65000"/>
              <a:defRPr/>
            </a:pPr>
            <a:r>
              <a:rPr lang="en-US" sz="2800" i="1" dirty="0">
                <a:solidFill>
                  <a:prstClr val="black"/>
                </a:solidFill>
                <a:latin typeface="Calibri" pitchFamily="-112" charset="0"/>
                <a:ea typeface="Times New Roman"/>
                <a:cs typeface="Arial" charset="0"/>
              </a:rPr>
              <a:t>Opioid Replacement Therapy </a:t>
            </a:r>
          </a:p>
          <a:p>
            <a:pPr marL="0" lvl="1" eaLnBrk="1" hangingPunct="1">
              <a:spcBef>
                <a:spcPct val="20000"/>
              </a:spcBef>
              <a:buClr>
                <a:srgbClr val="BE854C"/>
              </a:buClr>
              <a:buSzPct val="65000"/>
              <a:defRPr/>
            </a:pPr>
            <a:endParaRPr lang="en-US" i="1" dirty="0">
              <a:solidFill>
                <a:prstClr val="black"/>
              </a:solidFill>
              <a:latin typeface="Calibri" pitchFamily="-112" charset="0"/>
              <a:ea typeface="Times New Roman"/>
              <a:cs typeface="Arial" charset="0"/>
            </a:endParaRPr>
          </a:p>
          <a:p>
            <a:pPr marL="342900" indent="-342900" eaLnBrk="1" hangingPunct="1">
              <a:spcBef>
                <a:spcPct val="20000"/>
              </a:spcBef>
              <a:buClr>
                <a:srgbClr val="BE854C"/>
              </a:buClr>
              <a:buSzPct val="65000"/>
              <a:buFont typeface="Arial" pitchFamily="34" charset="0"/>
              <a:buChar char="►"/>
              <a:defRPr/>
            </a:pPr>
            <a:r>
              <a:rPr lang="en-US" sz="2400" b="1" dirty="0">
                <a:solidFill>
                  <a:prstClr val="black"/>
                </a:solidFill>
                <a:latin typeface="Calibri" pitchFamily="-112" charset="0"/>
              </a:rPr>
              <a:t>Benefits: </a:t>
            </a:r>
            <a:r>
              <a:rPr lang="en-US" sz="2400" dirty="0">
                <a:solidFill>
                  <a:prstClr val="black"/>
                </a:solidFill>
                <a:latin typeface="Calibri" pitchFamily="-112" charset="0"/>
              </a:rPr>
              <a:t>S</a:t>
            </a:r>
            <a:r>
              <a:rPr lang="en-US" sz="2400" dirty="0">
                <a:solidFill>
                  <a:prstClr val="black"/>
                </a:solidFill>
                <a:latin typeface="Calibri" pitchFamily="-112" charset="0"/>
                <a:ea typeface="Times New Roman"/>
              </a:rPr>
              <a:t>tabilizes and manages withdrawal, reduces cravings, demonstrated </a:t>
            </a:r>
            <a:r>
              <a:rPr lang="en-US" sz="2400" u="sng" dirty="0">
                <a:solidFill>
                  <a:prstClr val="black"/>
                </a:solidFill>
                <a:latin typeface="Calibri" pitchFamily="-112" charset="0"/>
                <a:ea typeface="Times New Roman"/>
              </a:rPr>
              <a:t>significant</a:t>
            </a:r>
            <a:r>
              <a:rPr lang="en-US" sz="2400" dirty="0">
                <a:solidFill>
                  <a:prstClr val="black"/>
                </a:solidFill>
                <a:latin typeface="Calibri" pitchFamily="-112" charset="0"/>
                <a:ea typeface="Times New Roman"/>
              </a:rPr>
              <a:t> decreases in relapse with justice populations. </a:t>
            </a:r>
          </a:p>
          <a:p>
            <a:pPr lvl="1" eaLnBrk="1" hangingPunct="1">
              <a:spcBef>
                <a:spcPct val="20000"/>
              </a:spcBef>
              <a:buClr>
                <a:srgbClr val="BE854C"/>
              </a:buClr>
              <a:buSzPct val="65000"/>
              <a:defRPr/>
            </a:pPr>
            <a:endParaRPr lang="en-US" sz="800" i="1" dirty="0">
              <a:solidFill>
                <a:prstClr val="black"/>
              </a:solidFill>
              <a:latin typeface="Arial"/>
            </a:endParaRPr>
          </a:p>
          <a:p>
            <a:pPr marL="342900" indent="-342900" eaLnBrk="1" hangingPunct="1">
              <a:spcBef>
                <a:spcPct val="20000"/>
              </a:spcBef>
              <a:buClr>
                <a:srgbClr val="BE854C"/>
              </a:buClr>
              <a:buSzPct val="65000"/>
              <a:buFont typeface="Arial" pitchFamily="34" charset="0"/>
              <a:buChar char="►"/>
              <a:defRPr/>
            </a:pPr>
            <a:r>
              <a:rPr lang="en-US" sz="2400" b="1" dirty="0">
                <a:solidFill>
                  <a:prstClr val="black"/>
                </a:solidFill>
                <a:latin typeface="Calibri" pitchFamily="-112" charset="0"/>
              </a:rPr>
              <a:t>Risks:</a:t>
            </a:r>
            <a:r>
              <a:rPr lang="en-US" sz="2400" dirty="0">
                <a:solidFill>
                  <a:prstClr val="black"/>
                </a:solidFill>
                <a:latin typeface="Calibri" pitchFamily="-112" charset="0"/>
              </a:rPr>
              <a:t> Lack of availability within facilities, diversion, cost, continuity of care, medication interactions, stigma.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3891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itle 1"/>
          <p:cNvSpPr>
            <a:spLocks noGrp="1"/>
          </p:cNvSpPr>
          <p:nvPr>
            <p:ph type="title"/>
          </p:nvPr>
        </p:nvSpPr>
        <p:spPr>
          <a:xfrm>
            <a:off x="228600" y="76200"/>
            <a:ext cx="8686800" cy="1143000"/>
          </a:xfrm>
        </p:spPr>
        <p:txBody>
          <a:bodyPr/>
          <a:lstStyle/>
          <a:p>
            <a:pPr marL="342900" indent="-342900"/>
            <a:br>
              <a:rPr lang="en-US" altLang="en-US" sz="3200" i="1">
                <a:solidFill>
                  <a:srgbClr val="000000"/>
                </a:solidFill>
                <a:cs typeface="Times New Roman" panose="02020603050405020304" pitchFamily="18" charset="0"/>
              </a:rPr>
            </a:br>
            <a:r>
              <a:rPr lang="en-US" altLang="en-US" sz="3200">
                <a:solidFill>
                  <a:srgbClr val="006A92"/>
                </a:solidFill>
                <a:cs typeface="Times New Roman" panose="02020603050405020304" pitchFamily="18" charset="0"/>
              </a:rPr>
              <a:t>Opioid Antagonist Therapy </a:t>
            </a:r>
            <a:r>
              <a:rPr lang="en-US" altLang="en-US" sz="2000">
                <a:solidFill>
                  <a:srgbClr val="006A92"/>
                </a:solidFill>
                <a:cs typeface="Times New Roman" panose="02020603050405020304" pitchFamily="18" charset="0"/>
              </a:rPr>
              <a:t>(long-acting injectable naltrexon</a:t>
            </a:r>
            <a:r>
              <a:rPr lang="en-US" altLang="en-US" sz="1800">
                <a:solidFill>
                  <a:srgbClr val="006A92"/>
                </a:solidFill>
                <a:cs typeface="Times New Roman" panose="02020603050405020304" pitchFamily="18" charset="0"/>
              </a:rPr>
              <a:t>e)</a:t>
            </a:r>
            <a:br>
              <a:rPr lang="en-US" altLang="en-US" i="1">
                <a:solidFill>
                  <a:srgbClr val="000000"/>
                </a:solidFill>
                <a:cs typeface="Times New Roman" panose="02020603050405020304" pitchFamily="18" charset="0"/>
              </a:rPr>
            </a:br>
            <a:endParaRPr lang="en-US" altLang="en-US">
              <a:solidFill>
                <a:srgbClr val="006892"/>
              </a:solidFill>
              <a:latin typeface="Arial" panose="020B0604020202020204" pitchFamily="34" charset="0"/>
              <a:cs typeface="Arial" panose="020B0604020202020204" pitchFamily="34" charset="0"/>
            </a:endParaRPr>
          </a:p>
        </p:txBody>
      </p:sp>
      <p:sp>
        <p:nvSpPr>
          <p:cNvPr id="38917" name="Content Placeholder 2"/>
          <p:cNvSpPr>
            <a:spLocks noGrp="1"/>
          </p:cNvSpPr>
          <p:nvPr>
            <p:ph idx="1"/>
          </p:nvPr>
        </p:nvSpPr>
        <p:spPr>
          <a:xfrm>
            <a:off x="381000" y="1506538"/>
            <a:ext cx="8229600" cy="4208462"/>
          </a:xfrm>
        </p:spPr>
        <p:txBody>
          <a:bodyPr/>
          <a:lstStyle/>
          <a:p>
            <a:pPr marL="0" indent="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sp>
        <p:nvSpPr>
          <p:cNvPr id="38918"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05D3034-7AAC-4875-86C2-395204D67D9B}"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3891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461B51D-A654-4215-9940-C352E9C4C9F3}" type="slidenum">
              <a:rPr lang="en-US" altLang="en-US" sz="1200" smtClean="0">
                <a:solidFill>
                  <a:srgbClr val="FFFFFF"/>
                </a:solidFill>
                <a:latin typeface="Arial" panose="020B0604020202020204" pitchFamily="34" charset="0"/>
              </a:rPr>
              <a:pPr>
                <a:spcBef>
                  <a:spcPct val="0"/>
                </a:spcBef>
                <a:buFontTx/>
                <a:buNone/>
              </a:pPr>
              <a:t>19</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8922" name="Rectangle 3"/>
          <p:cNvSpPr>
            <a:spLocks noChangeArrowheads="1"/>
          </p:cNvSpPr>
          <p:nvPr/>
        </p:nvSpPr>
        <p:spPr bwMode="auto">
          <a:xfrm>
            <a:off x="381000" y="1736725"/>
            <a:ext cx="8305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BE854C"/>
              </a:buClr>
              <a:buSzPct val="65000"/>
              <a:buFont typeface="Arial" panose="020B0604020202020204" pitchFamily="34" charset="0"/>
              <a:buChar char="►"/>
            </a:pPr>
            <a:r>
              <a:rPr lang="en-US" altLang="en-US" sz="2400" b="1">
                <a:solidFill>
                  <a:srgbClr val="000000"/>
                </a:solidFill>
              </a:rPr>
              <a:t>Benefits: </a:t>
            </a:r>
            <a:r>
              <a:rPr lang="en-US" altLang="en-US" sz="2400">
                <a:solidFill>
                  <a:srgbClr val="000000"/>
                </a:solidFill>
              </a:rPr>
              <a:t>R</a:t>
            </a:r>
            <a:r>
              <a:rPr lang="en-US" altLang="en-US" sz="2400">
                <a:solidFill>
                  <a:srgbClr val="000000"/>
                </a:solidFill>
                <a:cs typeface="Times New Roman" panose="02020603050405020304" pitchFamily="18" charset="0"/>
              </a:rPr>
              <a:t>educes cravings, impulsive drug use, no diversion or abuse potential; demonstrated </a:t>
            </a:r>
            <a:r>
              <a:rPr lang="en-US" altLang="en-US" sz="2400" u="sng">
                <a:solidFill>
                  <a:srgbClr val="000000"/>
                </a:solidFill>
                <a:cs typeface="Times New Roman" panose="02020603050405020304" pitchFamily="18" charset="0"/>
              </a:rPr>
              <a:t>significant</a:t>
            </a:r>
            <a:r>
              <a:rPr lang="en-US" altLang="en-US" sz="2400">
                <a:solidFill>
                  <a:srgbClr val="000000"/>
                </a:solidFill>
                <a:cs typeface="Times New Roman" panose="02020603050405020304" pitchFamily="18" charset="0"/>
              </a:rPr>
              <a:t> decreases in relapse among re-entering individuals with </a:t>
            </a:r>
            <a:r>
              <a:rPr lang="en-US" altLang="en-US" sz="2400" u="sng">
                <a:solidFill>
                  <a:srgbClr val="000000"/>
                </a:solidFill>
                <a:cs typeface="Times New Roman" panose="02020603050405020304" pitchFamily="18" charset="0"/>
              </a:rPr>
              <a:t>both </a:t>
            </a:r>
            <a:r>
              <a:rPr lang="en-US" altLang="en-US" sz="2400">
                <a:solidFill>
                  <a:srgbClr val="000000"/>
                </a:solidFill>
                <a:cs typeface="Times New Roman" panose="02020603050405020304" pitchFamily="18" charset="0"/>
              </a:rPr>
              <a:t>alcohol and opioid use disorders. </a:t>
            </a:r>
          </a:p>
          <a:p>
            <a:pPr lvl="1" eaLnBrk="1" hangingPunct="1">
              <a:buClr>
                <a:srgbClr val="BE854C"/>
              </a:buClr>
              <a:buSzPct val="65000"/>
              <a:buFontTx/>
              <a:buNone/>
            </a:pPr>
            <a:endParaRPr lang="en-US" altLang="en-US" sz="800" i="1">
              <a:solidFill>
                <a:srgbClr val="000000"/>
              </a:solidFill>
              <a:latin typeface="Arial" panose="020B0604020202020204" pitchFamily="34" charset="0"/>
            </a:endParaRPr>
          </a:p>
          <a:p>
            <a:pPr eaLnBrk="1" hangingPunct="1">
              <a:buClr>
                <a:srgbClr val="BE854C"/>
              </a:buClr>
              <a:buSzPct val="65000"/>
              <a:buFont typeface="Arial" panose="020B0604020202020204" pitchFamily="34" charset="0"/>
              <a:buChar char="►"/>
            </a:pPr>
            <a:r>
              <a:rPr lang="en-US" altLang="en-US" sz="2400" b="1">
                <a:solidFill>
                  <a:srgbClr val="000000"/>
                </a:solidFill>
              </a:rPr>
              <a:t>Risks:</a:t>
            </a:r>
            <a:r>
              <a:rPr lang="en-US" altLang="en-US" sz="2400">
                <a:solidFill>
                  <a:srgbClr val="000000"/>
                </a:solidFill>
              </a:rPr>
              <a:t> Lack of availability within facilities, cost, continuity of care, medication interactions, less stigma.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990600"/>
          </a:xfrm>
        </p:spPr>
        <p:txBody>
          <a:bodyPr/>
          <a:lstStyle/>
          <a:p>
            <a:pPr>
              <a:defRPr/>
            </a:pPr>
            <a:r>
              <a:rPr lang="en-US" b="1" dirty="0">
                <a:latin typeface="+mn-lt"/>
                <a:cs typeface="Arial" pitchFamily="34" charset="0"/>
              </a:rPr>
              <a:t>Housekeeping Functions</a:t>
            </a:r>
          </a:p>
        </p:txBody>
      </p:sp>
      <p:sp>
        <p:nvSpPr>
          <p:cNvPr id="5125"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FB26772E-B29F-4436-93D0-A8CA415AA116}"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512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ACAE0F4-43F4-4117-A865-0146E0B6F0CF}" type="slidenum">
              <a:rPr lang="en-US" altLang="en-US" sz="1200" smtClean="0">
                <a:solidFill>
                  <a:schemeClr val="bg1"/>
                </a:solidFill>
                <a:latin typeface="Arial" panose="020B0604020202020204" pitchFamily="34" charset="0"/>
              </a:rPr>
              <a:pPr>
                <a:spcBef>
                  <a:spcPct val="0"/>
                </a:spcBef>
                <a:buFontTx/>
                <a:buNone/>
              </a:pPr>
              <a:t>2</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9" name="Content Placeholder 6" descr="Boundaries+Presentation+PDF.pdf - Adobe Acrobat Pro"/>
          <p:cNvPicPr>
            <a:picLocks noChangeAspect="1"/>
          </p:cNvPicPr>
          <p:nvPr/>
        </p:nvPicPr>
        <p:blipFill>
          <a:blip r:embed="rId4">
            <a:extLst>
              <a:ext uri="{28A0092B-C50C-407E-A947-70E740481C1C}">
                <a14:useLocalDpi xmlns:a14="http://schemas.microsoft.com/office/drawing/2010/main" val="0"/>
              </a:ext>
            </a:extLst>
          </a:blip>
          <a:srcRect l="8524" t="30000" r="7185" b="13333"/>
          <a:stretch>
            <a:fillRect/>
          </a:stretch>
        </p:blipFill>
        <p:spPr bwMode="auto">
          <a:xfrm>
            <a:off x="177800" y="1343025"/>
            <a:ext cx="8788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096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itle 1"/>
          <p:cNvSpPr>
            <a:spLocks noGrp="1"/>
          </p:cNvSpPr>
          <p:nvPr>
            <p:ph type="title"/>
          </p:nvPr>
        </p:nvSpPr>
        <p:spPr>
          <a:xfrm>
            <a:off x="457200" y="76200"/>
            <a:ext cx="8229600" cy="1219200"/>
          </a:xfrm>
        </p:spPr>
        <p:txBody>
          <a:bodyPr/>
          <a:lstStyle/>
          <a:p>
            <a:pPr eaLnBrk="1" hangingPunct="1"/>
            <a:r>
              <a:rPr lang="en-US" altLang="en-US" sz="3200" b="1">
                <a:solidFill>
                  <a:srgbClr val="006892"/>
                </a:solidFill>
                <a:latin typeface="Arial" panose="020B0604020202020204" pitchFamily="34" charset="0"/>
                <a:cs typeface="Arial" panose="020B0604020202020204" pitchFamily="34" charset="0"/>
              </a:rPr>
              <a:t> Pace of Recovery – Highly Individualized</a:t>
            </a:r>
          </a:p>
        </p:txBody>
      </p:sp>
      <p:sp>
        <p:nvSpPr>
          <p:cNvPr id="3" name="Content Placeholder 2"/>
          <p:cNvSpPr>
            <a:spLocks noGrp="1"/>
          </p:cNvSpPr>
          <p:nvPr>
            <p:ph idx="1"/>
          </p:nvPr>
        </p:nvSpPr>
        <p:spPr>
          <a:xfrm>
            <a:off x="152400" y="1295400"/>
            <a:ext cx="8839200" cy="4665663"/>
          </a:xfrm>
        </p:spPr>
        <p:txBody>
          <a:bodyPr rtlCol="0">
            <a:normAutofit/>
          </a:bodyPr>
          <a:lstStyle/>
          <a:p>
            <a:pPr marL="0" indent="0">
              <a:buFont typeface="Arial" charset="0"/>
              <a:buNone/>
              <a:defRPr/>
            </a:pPr>
            <a:r>
              <a:rPr lang="en-US" sz="2800" dirty="0">
                <a:solidFill>
                  <a:schemeClr val="tx1">
                    <a:lumMod val="85000"/>
                    <a:lumOff val="15000"/>
                  </a:schemeClr>
                </a:solidFill>
                <a:cs typeface="Arial" pitchFamily="34" charset="0"/>
              </a:rPr>
              <a:t>Many factors influence the time it takes to adjust to treatment and achieve recovery milestones. Phases are marked by:</a:t>
            </a:r>
          </a:p>
          <a:p>
            <a:pPr marL="0" indent="0">
              <a:buFont typeface="Arial" charset="0"/>
              <a:buNone/>
              <a:defRPr/>
            </a:pPr>
            <a:endParaRPr lang="en-US" sz="2800" dirty="0">
              <a:solidFill>
                <a:schemeClr val="tx1">
                  <a:lumMod val="85000"/>
                  <a:lumOff val="15000"/>
                </a:schemeClr>
              </a:solidFill>
              <a:cs typeface="Arial" pitchFamily="34" charset="0"/>
            </a:endParaRPr>
          </a:p>
          <a:p>
            <a:pPr>
              <a:buFont typeface="Arial" charset="0"/>
              <a:buChar char="•"/>
              <a:defRPr/>
            </a:pPr>
            <a:r>
              <a:rPr lang="en-US" sz="2800" dirty="0">
                <a:solidFill>
                  <a:schemeClr val="tx1">
                    <a:lumMod val="85000"/>
                    <a:lumOff val="15000"/>
                  </a:schemeClr>
                </a:solidFill>
                <a:cs typeface="Arial" pitchFamily="34" charset="0"/>
              </a:rPr>
              <a:t>Physical/Psychological Stability</a:t>
            </a:r>
          </a:p>
          <a:p>
            <a:pPr>
              <a:buFont typeface="Arial" charset="0"/>
              <a:buChar char="•"/>
              <a:defRPr/>
            </a:pPr>
            <a:r>
              <a:rPr lang="en-US" sz="3000" dirty="0">
                <a:solidFill>
                  <a:schemeClr val="tx1">
                    <a:lumMod val="85000"/>
                    <a:lumOff val="15000"/>
                  </a:schemeClr>
                </a:solidFill>
                <a:cs typeface="Arial" pitchFamily="34" charset="0"/>
              </a:rPr>
              <a:t>Behavioral change</a:t>
            </a:r>
          </a:p>
          <a:p>
            <a:pPr>
              <a:buFont typeface="Arial" charset="0"/>
              <a:buChar char="•"/>
              <a:defRPr/>
            </a:pPr>
            <a:r>
              <a:rPr lang="en-US" sz="3000" dirty="0">
                <a:solidFill>
                  <a:schemeClr val="tx1">
                    <a:lumMod val="85000"/>
                    <a:lumOff val="15000"/>
                  </a:schemeClr>
                </a:solidFill>
                <a:cs typeface="Arial" pitchFamily="34" charset="0"/>
              </a:rPr>
              <a:t>Goal achievement </a:t>
            </a:r>
          </a:p>
          <a:p>
            <a:pPr>
              <a:buFont typeface="Arial" charset="0"/>
              <a:buChar char="•"/>
              <a:defRPr/>
            </a:pPr>
            <a:r>
              <a:rPr lang="en-US" sz="3000" dirty="0">
                <a:solidFill>
                  <a:schemeClr val="tx1">
                    <a:lumMod val="85000"/>
                    <a:lumOff val="15000"/>
                  </a:schemeClr>
                </a:solidFill>
                <a:cs typeface="Arial" pitchFamily="34" charset="0"/>
              </a:rPr>
              <a:t>Skill acquisition</a:t>
            </a:r>
          </a:p>
        </p:txBody>
      </p:sp>
      <p:sp>
        <p:nvSpPr>
          <p:cNvPr id="40966"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386B858D-0F6A-4A96-AC2D-D55816349000}"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4096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70D7A9-A0FE-4D67-A6C3-047328A6163E}" type="slidenum">
              <a:rPr lang="en-US" altLang="en-US" sz="1200" smtClean="0">
                <a:solidFill>
                  <a:schemeClr val="bg1"/>
                </a:solidFill>
                <a:latin typeface="Arial" panose="020B0604020202020204" pitchFamily="34" charset="0"/>
              </a:rPr>
              <a:pPr>
                <a:spcBef>
                  <a:spcPct val="0"/>
                </a:spcBef>
                <a:buFontTx/>
                <a:buNone/>
              </a:pPr>
              <a:t>20</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301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itle 1"/>
          <p:cNvSpPr>
            <a:spLocks noGrp="1"/>
          </p:cNvSpPr>
          <p:nvPr>
            <p:ph type="title"/>
          </p:nvPr>
        </p:nvSpPr>
        <p:spPr>
          <a:xfrm>
            <a:off x="457200" y="0"/>
            <a:ext cx="8229600" cy="1143000"/>
          </a:xfrm>
        </p:spPr>
        <p:txBody>
          <a:bodyPr/>
          <a:lstStyle/>
          <a:p>
            <a:pPr eaLnBrk="1" hangingPunct="1"/>
            <a:r>
              <a:rPr lang="en-US" altLang="en-US" sz="2800" b="1">
                <a:solidFill>
                  <a:srgbClr val="006892"/>
                </a:solidFill>
                <a:latin typeface="Arial" panose="020B0604020202020204" pitchFamily="34" charset="0"/>
                <a:cs typeface="Arial" panose="020B0604020202020204" pitchFamily="34" charset="0"/>
              </a:rPr>
              <a:t>Promising Practices -Treatment Programming</a:t>
            </a:r>
            <a:endParaRPr lang="en-US" altLang="en-US" sz="2800">
              <a:solidFill>
                <a:srgbClr val="006892"/>
              </a:solidFill>
              <a:latin typeface="Arial" panose="020B0604020202020204" pitchFamily="34" charset="0"/>
              <a:cs typeface="Arial" panose="020B0604020202020204" pitchFamily="34" charset="0"/>
            </a:endParaRPr>
          </a:p>
        </p:txBody>
      </p:sp>
      <p:sp>
        <p:nvSpPr>
          <p:cNvPr id="43013"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DC03192-995C-4E48-9D6F-F01F332D877A}"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4301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175951B-DB5E-48EB-9E91-8DCEF35E6360}" type="slidenum">
              <a:rPr lang="en-US" altLang="en-US" sz="1200" smtClean="0">
                <a:solidFill>
                  <a:schemeClr val="bg1"/>
                </a:solidFill>
                <a:latin typeface="Arial" panose="020B0604020202020204" pitchFamily="34" charset="0"/>
              </a:rPr>
              <a:pPr>
                <a:spcBef>
                  <a:spcPct val="0"/>
                </a:spcBef>
                <a:buFontTx/>
                <a:buNone/>
              </a:pPr>
              <a:t>21</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aphicFrame>
        <p:nvGraphicFramePr>
          <p:cNvPr id="18" name="Content Placeholder 3"/>
          <p:cNvGraphicFramePr>
            <a:graphicFrameLocks noGrp="1"/>
          </p:cNvGraphicFramePr>
          <p:nvPr>
            <p:ph idx="1"/>
          </p:nvPr>
        </p:nvGraphicFramePr>
        <p:xfrm>
          <a:off x="533400" y="1371600"/>
          <a:ext cx="8229600" cy="4678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838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505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itle 1"/>
          <p:cNvSpPr>
            <a:spLocks noGrp="1"/>
          </p:cNvSpPr>
          <p:nvPr>
            <p:ph type="title"/>
          </p:nvPr>
        </p:nvSpPr>
        <p:spPr>
          <a:xfrm>
            <a:off x="457200" y="-76200"/>
            <a:ext cx="8229600" cy="1219200"/>
          </a:xfrm>
        </p:spPr>
        <p:txBody>
          <a:bodyPr/>
          <a:lstStyle/>
          <a:p>
            <a:pPr eaLnBrk="1" hangingPunct="1"/>
            <a:r>
              <a:rPr lang="en-US" altLang="en-US" sz="3200" b="1">
                <a:solidFill>
                  <a:srgbClr val="006A92"/>
                </a:solidFill>
                <a:latin typeface="Arial" panose="020B0604020202020204" pitchFamily="34" charset="0"/>
              </a:rPr>
              <a:t>Dosage Principle: </a:t>
            </a:r>
            <a:r>
              <a:rPr lang="en-US" altLang="en-US" sz="3200" b="1">
                <a:solidFill>
                  <a:srgbClr val="006892"/>
                </a:solidFill>
                <a:latin typeface="Arial" panose="020B0604020202020204" pitchFamily="34" charset="0"/>
                <a:cs typeface="Arial" panose="020B0604020202020204" pitchFamily="34" charset="0"/>
              </a:rPr>
              <a:t>Treatment Duration  </a:t>
            </a:r>
          </a:p>
        </p:txBody>
      </p:sp>
      <p:sp>
        <p:nvSpPr>
          <p:cNvPr id="3" name="Content Placeholder 2"/>
          <p:cNvSpPr>
            <a:spLocks noGrp="1"/>
          </p:cNvSpPr>
          <p:nvPr>
            <p:ph idx="1"/>
          </p:nvPr>
        </p:nvSpPr>
        <p:spPr>
          <a:xfrm>
            <a:off x="228600" y="1143000"/>
            <a:ext cx="8610600" cy="5257800"/>
          </a:xfrm>
        </p:spPr>
        <p:txBody>
          <a:bodyPr rtlCol="0">
            <a:normAutofit fontScale="77500" lnSpcReduction="20000"/>
          </a:bodyPr>
          <a:lstStyle/>
          <a:p>
            <a:pPr marL="0" indent="0">
              <a:buFont typeface="Arial" charset="0"/>
              <a:buNone/>
              <a:defRPr/>
            </a:pPr>
            <a:r>
              <a:rPr lang="en-US" sz="4100" dirty="0"/>
              <a:t>The American Society of Addiction Medicine defines long-term treatment as 90 days or more.</a:t>
            </a:r>
          </a:p>
          <a:p>
            <a:pPr marL="0" indent="0">
              <a:buFont typeface="Arial" charset="0"/>
              <a:buNone/>
              <a:defRPr/>
            </a:pPr>
            <a:endParaRPr lang="en-US" sz="800" dirty="0">
              <a:latin typeface="Arial"/>
            </a:endParaRPr>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r>
              <a:rPr lang="en-US" sz="2800" b="1" i="1" dirty="0">
                <a:cs typeface="Arial" panose="020B0604020202020204" pitchFamily="34" charset="0"/>
              </a:rPr>
              <a:t>Differences in returns to drug use and jail among those who had more than 90 days of treatment (yellow) and those who had less (red).</a:t>
            </a:r>
          </a:p>
          <a:p>
            <a:pPr marL="0" indent="0">
              <a:buFont typeface="Arial" charset="0"/>
              <a:buNone/>
              <a:defRPr/>
            </a:pPr>
            <a:endParaRPr lang="en-US" sz="2400" dirty="0">
              <a:latin typeface="Arial"/>
            </a:endParaRPr>
          </a:p>
          <a:p>
            <a:pPr marL="0" indent="0">
              <a:buFont typeface="Arial" charset="0"/>
              <a:buNone/>
              <a:defRPr/>
            </a:pPr>
            <a:endParaRPr lang="en-US" dirty="0">
              <a:solidFill>
                <a:schemeClr val="tx1">
                  <a:lumMod val="85000"/>
                  <a:lumOff val="15000"/>
                </a:schemeClr>
              </a:solidFill>
              <a:latin typeface="Arial" pitchFamily="34" charset="0"/>
              <a:cs typeface="Arial" pitchFamily="34" charset="0"/>
            </a:endParaRPr>
          </a:p>
        </p:txBody>
      </p:sp>
      <p:sp>
        <p:nvSpPr>
          <p:cNvPr id="45062"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7F856B21-8667-47B0-B61F-F09562AA114D}"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4506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310ACE-720A-4539-A1F5-1CD08DBB1046}" type="slidenum">
              <a:rPr lang="en-US" altLang="en-US" sz="1200" smtClean="0">
                <a:solidFill>
                  <a:schemeClr val="bg1"/>
                </a:solidFill>
                <a:latin typeface="Arial" panose="020B0604020202020204" pitchFamily="34" charset="0"/>
              </a:rPr>
              <a:pPr>
                <a:spcBef>
                  <a:spcPct val="0"/>
                </a:spcBef>
                <a:buFontTx/>
                <a:buNone/>
              </a:pPr>
              <a:t>22</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0" y="9906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50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50" y="2384425"/>
            <a:ext cx="8223250" cy="256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710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itle 1"/>
          <p:cNvSpPr>
            <a:spLocks noGrp="1"/>
          </p:cNvSpPr>
          <p:nvPr>
            <p:ph type="title"/>
          </p:nvPr>
        </p:nvSpPr>
        <p:spPr>
          <a:xfrm>
            <a:off x="457200" y="76200"/>
            <a:ext cx="8229600" cy="1219200"/>
          </a:xfrm>
        </p:spPr>
        <p:txBody>
          <a:bodyPr/>
          <a:lstStyle/>
          <a:p>
            <a:pPr eaLnBrk="1" hangingPunct="1"/>
            <a:r>
              <a:rPr lang="en-US" altLang="en-US" sz="3200" b="1">
                <a:solidFill>
                  <a:srgbClr val="006A92"/>
                </a:solidFill>
                <a:latin typeface="Arial" panose="020B0604020202020204" pitchFamily="34" charset="0"/>
              </a:rPr>
              <a:t>Dosage Principle: </a:t>
            </a:r>
            <a:r>
              <a:rPr lang="en-US" altLang="en-US" sz="3200" b="1">
                <a:solidFill>
                  <a:srgbClr val="006892"/>
                </a:solidFill>
                <a:latin typeface="Arial" panose="020B0604020202020204" pitchFamily="34" charset="0"/>
                <a:cs typeface="Arial" panose="020B0604020202020204" pitchFamily="34" charset="0"/>
              </a:rPr>
              <a:t>Treatment Intensity </a:t>
            </a:r>
            <a:endParaRPr lang="en-US" altLang="en-US" sz="3200">
              <a:solidFill>
                <a:srgbClr val="00689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524000"/>
            <a:ext cx="8610600" cy="4818063"/>
          </a:xfrm>
        </p:spPr>
        <p:txBody>
          <a:bodyPr rtlCol="0">
            <a:normAutofit/>
          </a:bodyPr>
          <a:lstStyle/>
          <a:p>
            <a:pPr marL="0" indent="0">
              <a:buFont typeface="Arial" charset="0"/>
              <a:buNone/>
              <a:defRPr/>
            </a:pPr>
            <a:r>
              <a:rPr lang="en-US" b="1" dirty="0"/>
              <a:t>High-risk  </a:t>
            </a:r>
            <a:r>
              <a:rPr lang="en-US" dirty="0"/>
              <a:t>= high intensity programs; minimum of 300 hours of cognitive-based interventions*</a:t>
            </a:r>
          </a:p>
          <a:p>
            <a:pPr marL="0" indent="0">
              <a:buFont typeface="Arial" charset="0"/>
              <a:buNone/>
              <a:defRPr/>
            </a:pPr>
            <a:endParaRPr lang="en-US" sz="800" b="1" dirty="0"/>
          </a:p>
          <a:p>
            <a:pPr marL="0" indent="0">
              <a:buFont typeface="Arial" charset="0"/>
              <a:buNone/>
              <a:defRPr/>
            </a:pPr>
            <a:r>
              <a:rPr lang="en-US" b="1" dirty="0"/>
              <a:t>Moderate-risk</a:t>
            </a:r>
            <a:r>
              <a:rPr lang="en-US" dirty="0"/>
              <a:t> = minimum of 200 hours</a:t>
            </a:r>
          </a:p>
          <a:p>
            <a:pPr marL="0" indent="0">
              <a:buFont typeface="Arial" charset="0"/>
              <a:buNone/>
              <a:defRPr/>
            </a:pPr>
            <a:endParaRPr lang="en-US" sz="800" dirty="0"/>
          </a:p>
          <a:p>
            <a:pPr marL="0" indent="0">
              <a:buFont typeface="Arial" charset="0"/>
              <a:buNone/>
              <a:defRPr/>
            </a:pPr>
            <a:r>
              <a:rPr lang="en-US" b="1" dirty="0"/>
              <a:t>Low-risk</a:t>
            </a:r>
            <a:r>
              <a:rPr lang="en-US" dirty="0"/>
              <a:t> = minimum of 100 hours</a:t>
            </a:r>
          </a:p>
          <a:p>
            <a:pPr marL="0" indent="0">
              <a:buFont typeface="Arial" charset="0"/>
              <a:buNone/>
              <a:defRPr/>
            </a:pPr>
            <a:endParaRPr lang="en-US" dirty="0">
              <a:solidFill>
                <a:schemeClr val="tx1">
                  <a:lumMod val="85000"/>
                  <a:lumOff val="15000"/>
                </a:schemeClr>
              </a:solidFill>
              <a:latin typeface="Arial" pitchFamily="34" charset="0"/>
              <a:cs typeface="Arial" pitchFamily="34" charset="0"/>
            </a:endParaRPr>
          </a:p>
          <a:p>
            <a:pPr marL="0" indent="0">
              <a:buFont typeface="Arial" charset="0"/>
              <a:buNone/>
              <a:defRPr/>
            </a:pPr>
            <a:r>
              <a:rPr lang="en-US" dirty="0">
                <a:solidFill>
                  <a:schemeClr val="tx1">
                    <a:lumMod val="85000"/>
                    <a:lumOff val="15000"/>
                  </a:schemeClr>
                </a:solidFill>
                <a:cs typeface="Arial" pitchFamily="34" charset="0"/>
              </a:rPr>
              <a:t>*</a:t>
            </a:r>
            <a:r>
              <a:rPr lang="en-US" sz="2400" dirty="0">
                <a:solidFill>
                  <a:schemeClr val="tx1">
                    <a:lumMod val="85000"/>
                    <a:lumOff val="15000"/>
                  </a:schemeClr>
                </a:solidFill>
                <a:cs typeface="Arial" pitchFamily="34" charset="0"/>
              </a:rPr>
              <a:t>First 3-9 months post-release:</a:t>
            </a:r>
            <a:r>
              <a:rPr lang="en-US" sz="2400" dirty="0"/>
              <a:t> 40%–70% of free time should be structured, appropriate services </a:t>
            </a:r>
            <a:r>
              <a:rPr lang="en-US" sz="2100" dirty="0"/>
              <a:t>(Bourgon and Armstrong, 2006; Latessa, 2004; Gendreau and Goggin, 1995).  </a:t>
            </a:r>
          </a:p>
        </p:txBody>
      </p:sp>
      <p:sp>
        <p:nvSpPr>
          <p:cNvPr id="47110"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6A1EEF7-301D-4E41-B97C-5BBCFE25EACD}"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47111"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2AAD33-97D0-4C5E-925B-070C2E400F3B}" type="slidenum">
              <a:rPr lang="en-US" altLang="en-US" sz="1200" smtClean="0">
                <a:solidFill>
                  <a:schemeClr val="bg1"/>
                </a:solidFill>
                <a:latin typeface="Arial" panose="020B0604020202020204" pitchFamily="34" charset="0"/>
              </a:rPr>
              <a:pPr>
                <a:spcBef>
                  <a:spcPct val="0"/>
                </a:spcBef>
                <a:buFontTx/>
                <a:buNone/>
              </a:pPr>
              <a:t>23</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pic>
        <p:nvPicPr>
          <p:cNvPr id="4915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itle 1"/>
          <p:cNvSpPr>
            <a:spLocks noGrp="1"/>
          </p:cNvSpPr>
          <p:nvPr>
            <p:ph type="title"/>
          </p:nvPr>
        </p:nvSpPr>
        <p:spPr>
          <a:xfrm>
            <a:off x="0" y="274638"/>
            <a:ext cx="9144000" cy="1143000"/>
          </a:xfrm>
        </p:spPr>
        <p:txBody>
          <a:bodyPr/>
          <a:lstStyle/>
          <a:p>
            <a:pPr eaLnBrk="1" hangingPunct="1"/>
            <a:r>
              <a:rPr lang="en-US" altLang="en-US">
                <a:solidFill>
                  <a:srgbClr val="006892"/>
                </a:solidFill>
                <a:latin typeface="Arial" panose="020B0604020202020204" pitchFamily="34" charset="0"/>
                <a:cs typeface="Arial" panose="020B0604020202020204" pitchFamily="34" charset="0"/>
              </a:rPr>
              <a:t>Module I: Research</a:t>
            </a:r>
          </a:p>
        </p:txBody>
      </p:sp>
      <p:sp>
        <p:nvSpPr>
          <p:cNvPr id="49157"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CC863DE-B21C-4BFA-B156-6670EB9E34AA}"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49158"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40C9034-82C0-4BD0-817B-F45B1D46DACF}" type="slidenum">
              <a:rPr lang="en-US" altLang="en-US" sz="1200" smtClean="0">
                <a:solidFill>
                  <a:srgbClr val="FFFFFF"/>
                </a:solidFill>
                <a:latin typeface="Arial" panose="020B0604020202020204" pitchFamily="34" charset="0"/>
              </a:rPr>
              <a:pPr>
                <a:spcBef>
                  <a:spcPct val="0"/>
                </a:spcBef>
                <a:buFontTx/>
                <a:buNone/>
              </a:pPr>
              <a:t>24</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5" name="Rectangle 14"/>
          <p:cNvSpPr/>
          <p:nvPr/>
        </p:nvSpPr>
        <p:spPr>
          <a:xfrm>
            <a:off x="0" y="165100"/>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3200" b="1" dirty="0">
                <a:solidFill>
                  <a:srgbClr val="006892"/>
                </a:solidFill>
                <a:latin typeface="Arial" pitchFamily="34" charset="0"/>
                <a:cs typeface="Arial" pitchFamily="34" charset="0"/>
              </a:rPr>
              <a:t>          Best Practices: Underserved Groups</a:t>
            </a:r>
          </a:p>
        </p:txBody>
      </p:sp>
      <p:graphicFrame>
        <p:nvGraphicFramePr>
          <p:cNvPr id="11" name="Content Placeholder 3"/>
          <p:cNvGraphicFramePr>
            <a:graphicFrameLocks noGrp="1"/>
          </p:cNvGraphicFramePr>
          <p:nvPr>
            <p:ph idx="1"/>
          </p:nvPr>
        </p:nvGraphicFramePr>
        <p:xfrm>
          <a:off x="0" y="1600200"/>
          <a:ext cx="91440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pic>
        <p:nvPicPr>
          <p:cNvPr id="5120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itle 1"/>
          <p:cNvSpPr>
            <a:spLocks noGrp="1"/>
          </p:cNvSpPr>
          <p:nvPr>
            <p:ph type="title"/>
          </p:nvPr>
        </p:nvSpPr>
        <p:spPr>
          <a:xfrm>
            <a:off x="0" y="274638"/>
            <a:ext cx="9144000" cy="1143000"/>
          </a:xfrm>
        </p:spPr>
        <p:txBody>
          <a:bodyPr/>
          <a:lstStyle/>
          <a:p>
            <a:pPr eaLnBrk="1" hangingPunct="1"/>
            <a:r>
              <a:rPr lang="en-US" altLang="en-US">
                <a:solidFill>
                  <a:srgbClr val="006892"/>
                </a:solidFill>
                <a:latin typeface="Arial" panose="020B0604020202020204" pitchFamily="34" charset="0"/>
                <a:cs typeface="Arial" panose="020B0604020202020204" pitchFamily="34" charset="0"/>
              </a:rPr>
              <a:t>Module I: Research</a:t>
            </a:r>
          </a:p>
        </p:txBody>
      </p:sp>
      <p:sp>
        <p:nvSpPr>
          <p:cNvPr id="51205"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C7384275-F355-49CC-BDE9-6F24CE92AC5B}"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5120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CC80A2D-707F-45BA-B05B-E707DA03F30C}" type="slidenum">
              <a:rPr lang="en-US" altLang="en-US" sz="1200" smtClean="0">
                <a:solidFill>
                  <a:srgbClr val="FFFFFF"/>
                </a:solidFill>
                <a:latin typeface="Arial" panose="020B0604020202020204" pitchFamily="34" charset="0"/>
              </a:rPr>
              <a:pPr>
                <a:spcBef>
                  <a:spcPct val="0"/>
                </a:spcBef>
                <a:buFontTx/>
                <a:buNone/>
              </a:pPr>
              <a:t>25</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5" name="Rectangle 14"/>
          <p:cNvSpPr/>
          <p:nvPr/>
        </p:nvSpPr>
        <p:spPr>
          <a:xfrm>
            <a:off x="0" y="165100"/>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700" dirty="0">
                <a:solidFill>
                  <a:srgbClr val="006892"/>
                </a:solidFill>
                <a:latin typeface="Arial" pitchFamily="34" charset="0"/>
                <a:cs typeface="Arial" pitchFamily="34" charset="0"/>
              </a:rPr>
              <a:t>     </a:t>
            </a:r>
            <a:r>
              <a:rPr lang="en-US" sz="2800" b="1" dirty="0">
                <a:solidFill>
                  <a:srgbClr val="006892"/>
                </a:solidFill>
                <a:latin typeface="Arial" pitchFamily="34" charset="0"/>
                <a:cs typeface="Arial" pitchFamily="34" charset="0"/>
              </a:rPr>
              <a:t>Examples of Culturally Responsive Interventions</a:t>
            </a:r>
          </a:p>
        </p:txBody>
      </p:sp>
      <p:graphicFrame>
        <p:nvGraphicFramePr>
          <p:cNvPr id="11" name="Content Placeholder 3"/>
          <p:cNvGraphicFramePr>
            <a:graphicFrameLocks noGrp="1"/>
          </p:cNvGraphicFramePr>
          <p:nvPr>
            <p:ph idx="1"/>
          </p:nvPr>
        </p:nvGraphicFramePr>
        <p:xfrm>
          <a:off x="0" y="1600200"/>
          <a:ext cx="91440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325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itle 1"/>
          <p:cNvSpPr>
            <a:spLocks noGrp="1"/>
          </p:cNvSpPr>
          <p:nvPr>
            <p:ph type="title"/>
          </p:nvPr>
        </p:nvSpPr>
        <p:spPr>
          <a:xfrm>
            <a:off x="304800" y="152400"/>
            <a:ext cx="8763000" cy="1143000"/>
          </a:xfrm>
        </p:spPr>
        <p:txBody>
          <a:bodyPr/>
          <a:lstStyle/>
          <a:p>
            <a:pPr eaLnBrk="1" hangingPunct="1"/>
            <a:r>
              <a:rPr lang="en-US" altLang="en-US" sz="2800" b="1">
                <a:solidFill>
                  <a:srgbClr val="006892"/>
                </a:solidFill>
                <a:latin typeface="Arial" panose="020B0604020202020204" pitchFamily="34" charset="0"/>
                <a:cs typeface="Arial" panose="020B0604020202020204" pitchFamily="34" charset="0"/>
              </a:rPr>
              <a:t>Linkage to Continuing Care &amp; Recovery Support</a:t>
            </a:r>
          </a:p>
        </p:txBody>
      </p:sp>
      <p:sp>
        <p:nvSpPr>
          <p:cNvPr id="53253"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FBAF9D9-612E-47E5-B4A1-C81DA021D447}"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5325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6D430A-DB5C-4D31-851A-51A14899940D}" type="slidenum">
              <a:rPr lang="en-US" altLang="en-US" sz="1200" smtClean="0">
                <a:solidFill>
                  <a:schemeClr val="bg1"/>
                </a:solidFill>
                <a:latin typeface="Arial" panose="020B0604020202020204" pitchFamily="34" charset="0"/>
              </a:rPr>
              <a:pPr>
                <a:spcBef>
                  <a:spcPct val="0"/>
                </a:spcBef>
                <a:buFontTx/>
                <a:buNone/>
              </a:pPr>
              <a:t>26</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325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86000" y="1295400"/>
            <a:ext cx="3860800" cy="4972050"/>
          </a:xfr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5529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itle 1"/>
          <p:cNvSpPr>
            <a:spLocks noGrp="1"/>
          </p:cNvSpPr>
          <p:nvPr>
            <p:ph type="title"/>
          </p:nvPr>
        </p:nvSpPr>
        <p:spPr/>
        <p:txBody>
          <a:bodyPr/>
          <a:lstStyle/>
          <a:p>
            <a:pPr eaLnBrk="1" hangingPunct="1"/>
            <a:r>
              <a:rPr lang="en-US" altLang="en-US">
                <a:solidFill>
                  <a:srgbClr val="006892"/>
                </a:solidFill>
                <a:latin typeface="Arial" panose="020B0604020202020204" pitchFamily="34" charset="0"/>
                <a:cs typeface="Arial" panose="020B0604020202020204" pitchFamily="34" charset="0"/>
              </a:rPr>
              <a:t>Module I: Research</a:t>
            </a:r>
          </a:p>
        </p:txBody>
      </p:sp>
      <p:sp>
        <p:nvSpPr>
          <p:cNvPr id="55301"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1C9CDD6A-5E63-4918-B327-4A1181F5E1CA}"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55302"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478AEE-3807-4992-9190-1D8CF512381A}" type="slidenum">
              <a:rPr lang="en-US" altLang="en-US" sz="1200" smtClean="0">
                <a:solidFill>
                  <a:srgbClr val="FFFFFF"/>
                </a:solidFill>
                <a:latin typeface="Arial" panose="020B0604020202020204" pitchFamily="34" charset="0"/>
              </a:rPr>
              <a:pPr>
                <a:spcBef>
                  <a:spcPct val="0"/>
                </a:spcBef>
                <a:buFontTx/>
                <a:buNone/>
              </a:pPr>
              <a:t>27</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Rectangle 14"/>
          <p:cNvSpPr/>
          <p:nvPr/>
        </p:nvSpPr>
        <p:spPr>
          <a:xfrm>
            <a:off x="0" y="152400"/>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rgbClr val="006892"/>
                </a:solidFill>
                <a:latin typeface="Arial" pitchFamily="34" charset="0"/>
                <a:cs typeface="Arial" pitchFamily="34" charset="0"/>
              </a:rPr>
              <a:t>Promising Practices Section II: Treatment Programming</a:t>
            </a:r>
            <a:endParaRPr lang="en-US" sz="2400" b="1" dirty="0">
              <a:solidFill>
                <a:prstClr val="white"/>
              </a:solidFill>
            </a:endParaRPr>
          </a:p>
        </p:txBody>
      </p:sp>
      <p:sp>
        <p:nvSpPr>
          <p:cNvPr id="11" name="Content Placeholder 2"/>
          <p:cNvSpPr txBox="1">
            <a:spLocks/>
          </p:cNvSpPr>
          <p:nvPr/>
        </p:nvSpPr>
        <p:spPr>
          <a:xfrm>
            <a:off x="533400" y="2895600"/>
            <a:ext cx="8610600" cy="2209800"/>
          </a:xfrm>
          <a:prstGeom prst="rect">
            <a:avLst/>
          </a:prstGeom>
        </p:spPr>
        <p:txBody>
          <a:bodyPr numCol="2"/>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
                <a:srgbClr val="BE854C"/>
              </a:buClr>
              <a:buSzPct val="65000"/>
              <a:buFont typeface="Wingdings" pitchFamily="2" charset="2"/>
              <a:buChar char="Ø"/>
              <a:defRPr/>
            </a:pPr>
            <a:endParaRPr lang="en-US" sz="2200" dirty="0"/>
          </a:p>
        </p:txBody>
      </p:sp>
      <p:graphicFrame>
        <p:nvGraphicFramePr>
          <p:cNvPr id="16" name="Diagram 15"/>
          <p:cNvGraphicFramePr/>
          <p:nvPr/>
        </p:nvGraphicFramePr>
        <p:xfrm>
          <a:off x="1524000" y="1600200"/>
          <a:ext cx="6096000" cy="37843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734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itle 1"/>
          <p:cNvSpPr>
            <a:spLocks noGrp="1"/>
          </p:cNvSpPr>
          <p:nvPr>
            <p:ph type="title"/>
          </p:nvPr>
        </p:nvSpPr>
        <p:spPr>
          <a:xfrm>
            <a:off x="533400" y="228600"/>
            <a:ext cx="8229600" cy="762000"/>
          </a:xfrm>
        </p:spPr>
        <p:txBody>
          <a:bodyPr/>
          <a:lstStyle/>
          <a:p>
            <a:r>
              <a:rPr lang="en-US" altLang="en-US" sz="2800" b="1">
                <a:solidFill>
                  <a:srgbClr val="006892"/>
                </a:solidFill>
                <a:latin typeface="Arial" panose="020B0604020202020204" pitchFamily="34" charset="0"/>
                <a:cs typeface="Arial" panose="020B0604020202020204" pitchFamily="34" charset="0"/>
              </a:rPr>
              <a:t>Quick Audience Polling</a:t>
            </a:r>
          </a:p>
        </p:txBody>
      </p:sp>
      <p:sp>
        <p:nvSpPr>
          <p:cNvPr id="3" name="Content Placeholder 2"/>
          <p:cNvSpPr>
            <a:spLocks noGrp="1"/>
          </p:cNvSpPr>
          <p:nvPr>
            <p:ph idx="1"/>
          </p:nvPr>
        </p:nvSpPr>
        <p:spPr>
          <a:xfrm>
            <a:off x="457200" y="2286000"/>
            <a:ext cx="8305800" cy="3352800"/>
          </a:xfrm>
          <a:solidFill>
            <a:schemeClr val="bg2">
              <a:lumMod val="50000"/>
            </a:schemeClr>
          </a:solidFill>
          <a:ln w="15875">
            <a:solidFill>
              <a:srgbClr val="002060"/>
            </a:solidFill>
          </a:ln>
        </p:spPr>
        <p:txBody>
          <a:bodyPr>
            <a:normAutofit/>
          </a:bodyPr>
          <a:lstStyle/>
          <a:p>
            <a:pPr marL="457200" indent="-457200">
              <a:spcBef>
                <a:spcPts val="0"/>
              </a:spcBef>
              <a:buClr>
                <a:srgbClr val="BE854C"/>
              </a:buClr>
              <a:buSzPct val="65000"/>
              <a:buFont typeface="Arial" charset="0"/>
              <a:buAutoNum type="arabicPeriod"/>
              <a:defRPr/>
            </a:pPr>
            <a:endParaRPr lang="en-US" sz="800" dirty="0">
              <a:solidFill>
                <a:schemeClr val="bg1"/>
              </a:solidFill>
              <a:latin typeface="Arial" pitchFamily="34" charset="0"/>
              <a:cs typeface="Arial" pitchFamily="34" charset="0"/>
            </a:endParaRPr>
          </a:p>
          <a:p>
            <a:pPr marL="457200" indent="-457200">
              <a:spcBef>
                <a:spcPts val="0"/>
              </a:spcBef>
              <a:buClr>
                <a:srgbClr val="002060"/>
              </a:buClr>
              <a:buSzPct val="65000"/>
              <a:buFont typeface="Arial" charset="0"/>
              <a:buAutoNum type="arabicPeriod"/>
              <a:defRPr/>
            </a:pPr>
            <a:endParaRPr lang="en-US" sz="2800" b="1" dirty="0">
              <a:solidFill>
                <a:srgbClr val="002060"/>
              </a:solidFill>
              <a:latin typeface="Arial" pitchFamily="34" charset="0"/>
              <a:cs typeface="Arial" pitchFamily="34" charset="0"/>
            </a:endParaRPr>
          </a:p>
          <a:p>
            <a:pPr marL="0" indent="0">
              <a:spcBef>
                <a:spcPts val="0"/>
              </a:spcBef>
              <a:buClr>
                <a:schemeClr val="tx2">
                  <a:lumMod val="50000"/>
                </a:schemeClr>
              </a:buClr>
              <a:buSzPct val="65000"/>
              <a:buFont typeface="Arial" charset="0"/>
              <a:buNone/>
              <a:defRPr/>
            </a:pPr>
            <a:r>
              <a:rPr lang="en-US" sz="2800" b="1" dirty="0">
                <a:solidFill>
                  <a:srgbClr val="002060"/>
                </a:solidFill>
                <a:latin typeface="Arial" pitchFamily="34" charset="0"/>
                <a:cs typeface="Arial" pitchFamily="34" charset="0"/>
              </a:rPr>
              <a:t>How does your program stack up?</a:t>
            </a:r>
          </a:p>
          <a:p>
            <a:pPr marL="0" indent="0">
              <a:spcBef>
                <a:spcPts val="0"/>
              </a:spcBef>
              <a:buClr>
                <a:schemeClr val="tx2">
                  <a:lumMod val="50000"/>
                </a:schemeClr>
              </a:buClr>
              <a:buSzPct val="65000"/>
              <a:buFont typeface="Arial" charset="0"/>
              <a:buNone/>
              <a:defRPr/>
            </a:pPr>
            <a:endParaRPr lang="en-US" sz="2000" dirty="0">
              <a:solidFill>
                <a:srgbClr val="002060"/>
              </a:solidFill>
              <a:latin typeface="Arial" pitchFamily="34" charset="0"/>
              <a:cs typeface="Arial" pitchFamily="34" charset="0"/>
            </a:endParaRPr>
          </a:p>
          <a:p>
            <a:pPr marL="457200" indent="-457200">
              <a:spcBef>
                <a:spcPts val="0"/>
              </a:spcBef>
              <a:buClr>
                <a:srgbClr val="002060"/>
              </a:buClr>
              <a:buSzPct val="65000"/>
              <a:buFont typeface="+mj-lt"/>
              <a:buAutoNum type="alphaLcPeriod"/>
              <a:defRPr/>
            </a:pPr>
            <a:r>
              <a:rPr lang="en-US" sz="2400" dirty="0">
                <a:solidFill>
                  <a:srgbClr val="002060"/>
                </a:solidFill>
                <a:latin typeface="Arial" pitchFamily="34" charset="0"/>
                <a:cs typeface="Arial" pitchFamily="34" charset="0"/>
              </a:rPr>
              <a:t>We got this!  It’s all there</a:t>
            </a:r>
          </a:p>
          <a:p>
            <a:pPr marL="457200" indent="-457200">
              <a:spcBef>
                <a:spcPts val="0"/>
              </a:spcBef>
              <a:buClr>
                <a:srgbClr val="002060"/>
              </a:buClr>
              <a:buSzPct val="65000"/>
              <a:buFont typeface="Arial" panose="020B0604020202020204" pitchFamily="34" charset="0"/>
              <a:buAutoNum type="alphaLcPeriod"/>
              <a:defRPr/>
            </a:pPr>
            <a:r>
              <a:rPr lang="en-US" sz="2400" dirty="0">
                <a:solidFill>
                  <a:srgbClr val="002060"/>
                </a:solidFill>
                <a:latin typeface="Arial" pitchFamily="34" charset="0"/>
                <a:cs typeface="Arial" pitchFamily="34" charset="0"/>
              </a:rPr>
              <a:t>We incorporate a lot of these components</a:t>
            </a:r>
          </a:p>
          <a:p>
            <a:pPr marL="457200" indent="-457200">
              <a:spcBef>
                <a:spcPts val="0"/>
              </a:spcBef>
              <a:buClr>
                <a:srgbClr val="002060"/>
              </a:buClr>
              <a:buSzPct val="65000"/>
              <a:buFont typeface="Arial" panose="020B0604020202020204" pitchFamily="34" charset="0"/>
              <a:buAutoNum type="alphaLcPeriod"/>
              <a:defRPr/>
            </a:pPr>
            <a:r>
              <a:rPr lang="en-US" sz="2400" dirty="0">
                <a:solidFill>
                  <a:srgbClr val="002060"/>
                </a:solidFill>
                <a:latin typeface="Arial" pitchFamily="34" charset="0"/>
                <a:cs typeface="Arial" pitchFamily="34" charset="0"/>
              </a:rPr>
              <a:t>We plan to include more of these practices</a:t>
            </a:r>
          </a:p>
          <a:p>
            <a:pPr marL="457200" indent="-457200">
              <a:spcBef>
                <a:spcPts val="0"/>
              </a:spcBef>
              <a:buClr>
                <a:srgbClr val="002060"/>
              </a:buClr>
              <a:buSzPct val="65000"/>
              <a:buFont typeface="Arial" panose="020B0604020202020204" pitchFamily="34" charset="0"/>
              <a:buAutoNum type="alphaLcPeriod"/>
              <a:defRPr/>
            </a:pPr>
            <a:r>
              <a:rPr lang="en-US" sz="2400" dirty="0">
                <a:solidFill>
                  <a:srgbClr val="002060"/>
                </a:solidFill>
                <a:latin typeface="Arial" pitchFamily="34" charset="0"/>
                <a:cs typeface="Arial" pitchFamily="34" charset="0"/>
              </a:rPr>
              <a:t>The basics are in place, but we have a ways to go</a:t>
            </a:r>
          </a:p>
          <a:p>
            <a:pPr marL="57150" indent="0">
              <a:spcBef>
                <a:spcPts val="0"/>
              </a:spcBef>
              <a:buClr>
                <a:srgbClr val="BE854C"/>
              </a:buClr>
              <a:buSzPct val="65000"/>
              <a:buFont typeface="Arial" charset="0"/>
              <a:buNone/>
              <a:defRPr/>
            </a:pPr>
            <a:endParaRPr lang="en-US" sz="2400" dirty="0">
              <a:solidFill>
                <a:srgbClr val="002060"/>
              </a:solidFill>
              <a:latin typeface="Arial" pitchFamily="34" charset="0"/>
              <a:cs typeface="Arial" pitchFamily="34" charset="0"/>
            </a:endParaRPr>
          </a:p>
          <a:p>
            <a:pPr marL="0" indent="0">
              <a:spcBef>
                <a:spcPts val="0"/>
              </a:spcBef>
              <a:buClr>
                <a:srgbClr val="BE854C"/>
              </a:buClr>
              <a:buSzPct val="65000"/>
              <a:buFont typeface="Arial" charset="0"/>
              <a:buNone/>
              <a:defRPr/>
            </a:pPr>
            <a:endParaRPr lang="en-US" sz="800" dirty="0">
              <a:solidFill>
                <a:schemeClr val="bg1"/>
              </a:solidFill>
              <a:latin typeface="Arial" pitchFamily="34" charset="0"/>
              <a:cs typeface="Arial" pitchFamily="34" charset="0"/>
            </a:endParaRPr>
          </a:p>
        </p:txBody>
      </p:sp>
      <p:sp>
        <p:nvSpPr>
          <p:cNvPr id="57350"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DFFC8D71-5136-4736-AE4D-7619771E7CBE}"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57351"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3AEC9E-8288-4A53-AE4B-CBEE7858DC39}" type="slidenum">
              <a:rPr lang="en-US" altLang="en-US" sz="1200" smtClean="0">
                <a:solidFill>
                  <a:schemeClr val="bg1"/>
                </a:solidFill>
                <a:latin typeface="Arial" panose="020B0604020202020204" pitchFamily="34" charset="0"/>
              </a:rPr>
              <a:pPr>
                <a:spcBef>
                  <a:spcPct val="0"/>
                </a:spcBef>
                <a:buFontTx/>
                <a:buNone/>
              </a:pPr>
              <a:t>28</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7354" name="Picture 2" descr="C:\Program Files\Microsoft Office\MEDIA\CAGCAT10\j0299125.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33400"/>
            <a:ext cx="1219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pic>
        <p:nvPicPr>
          <p:cNvPr id="5939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itle 1"/>
          <p:cNvSpPr>
            <a:spLocks noGrp="1"/>
          </p:cNvSpPr>
          <p:nvPr>
            <p:ph type="title"/>
          </p:nvPr>
        </p:nvSpPr>
        <p:spPr/>
        <p:txBody>
          <a:bodyPr/>
          <a:lstStyle/>
          <a:p>
            <a:pPr eaLnBrk="1" hangingPunct="1"/>
            <a:r>
              <a:rPr lang="en-US" altLang="en-US">
                <a:solidFill>
                  <a:srgbClr val="006892"/>
                </a:solidFill>
                <a:latin typeface="Arial" panose="020B0604020202020204" pitchFamily="34" charset="0"/>
                <a:cs typeface="Arial" panose="020B0604020202020204" pitchFamily="34" charset="0"/>
              </a:rPr>
              <a:t>Module I: Research</a:t>
            </a:r>
          </a:p>
        </p:txBody>
      </p:sp>
      <p:sp>
        <p:nvSpPr>
          <p:cNvPr id="59397" name="Content Placeholder 2"/>
          <p:cNvSpPr>
            <a:spLocks noGrp="1"/>
          </p:cNvSpPr>
          <p:nvPr>
            <p:ph idx="1"/>
          </p:nvPr>
        </p:nvSpPr>
        <p:spPr>
          <a:xfrm>
            <a:off x="152400" y="1295400"/>
            <a:ext cx="8610600" cy="4602163"/>
          </a:xfrm>
        </p:spPr>
        <p:txBody>
          <a:bodyPr/>
          <a:lstStyle/>
          <a:p>
            <a:pPr eaLnBrk="1" hangingPunct="1">
              <a:spcBef>
                <a:spcPct val="0"/>
              </a:spcBef>
              <a:buClr>
                <a:srgbClr val="BE854C"/>
              </a:buClr>
              <a:buSzPct val="65000"/>
            </a:pPr>
            <a:r>
              <a:rPr lang="en-US" altLang="en-US"/>
              <a:t>Training and Refreshers</a:t>
            </a:r>
          </a:p>
          <a:p>
            <a:pPr eaLnBrk="1" hangingPunct="1">
              <a:spcBef>
                <a:spcPct val="0"/>
              </a:spcBef>
              <a:buClr>
                <a:srgbClr val="BE854C"/>
              </a:buClr>
              <a:buSzPct val="65000"/>
            </a:pPr>
            <a:r>
              <a:rPr lang="en-US" altLang="en-US"/>
              <a:t>Supervision, Supervision, Supervision </a:t>
            </a:r>
          </a:p>
          <a:p>
            <a:pPr eaLnBrk="1" hangingPunct="1">
              <a:spcBef>
                <a:spcPct val="0"/>
              </a:spcBef>
              <a:buClr>
                <a:srgbClr val="BE854C"/>
              </a:buClr>
              <a:buSzPct val="65000"/>
            </a:pPr>
            <a:r>
              <a:rPr lang="en-US" altLang="en-US"/>
              <a:t>Fidelity Checklists and Tools</a:t>
            </a:r>
          </a:p>
          <a:p>
            <a:pPr eaLnBrk="1" hangingPunct="1">
              <a:spcBef>
                <a:spcPct val="0"/>
              </a:spcBef>
              <a:buClr>
                <a:srgbClr val="BE854C"/>
              </a:buClr>
              <a:buSzPct val="65000"/>
            </a:pPr>
            <a:r>
              <a:rPr lang="en-US" altLang="en-US"/>
              <a:t>Observation and Peer Supervision</a:t>
            </a:r>
          </a:p>
          <a:p>
            <a:pPr eaLnBrk="1" hangingPunct="1">
              <a:spcBef>
                <a:spcPct val="0"/>
              </a:spcBef>
              <a:buClr>
                <a:srgbClr val="BE854C"/>
              </a:buClr>
              <a:buSzPct val="65000"/>
            </a:pPr>
            <a:r>
              <a:rPr lang="en-US" altLang="en-US"/>
              <a:t>Session Recording and Rating</a:t>
            </a:r>
          </a:p>
          <a:p>
            <a:pPr eaLnBrk="1" hangingPunct="1">
              <a:spcBef>
                <a:spcPct val="0"/>
              </a:spcBef>
              <a:buClr>
                <a:srgbClr val="BE854C"/>
              </a:buClr>
              <a:buSzPct val="65000"/>
            </a:pPr>
            <a:endParaRPr lang="en-US" altLang="en-US" sz="3600"/>
          </a:p>
          <a:p>
            <a:pPr>
              <a:spcBef>
                <a:spcPct val="0"/>
              </a:spcBef>
              <a:buFont typeface="Arial" panose="020B0604020202020204" pitchFamily="34" charset="0"/>
              <a:buNone/>
            </a:pPr>
            <a:r>
              <a:rPr lang="en-US" altLang="en-US" sz="2400"/>
              <a:t>Coming soon: </a:t>
            </a:r>
          </a:p>
          <a:p>
            <a:pPr>
              <a:spcBef>
                <a:spcPct val="0"/>
              </a:spcBef>
              <a:buFont typeface="Arial" panose="020B0604020202020204" pitchFamily="34" charset="0"/>
              <a:buNone/>
            </a:pPr>
            <a:endParaRPr lang="en-US" altLang="en-US" sz="800"/>
          </a:p>
          <a:p>
            <a:pPr>
              <a:spcBef>
                <a:spcPct val="0"/>
              </a:spcBef>
            </a:pPr>
            <a:r>
              <a:rPr lang="en-US" altLang="en-US" sz="2200" b="1" i="1"/>
              <a:t>MAT </a:t>
            </a:r>
            <a:r>
              <a:rPr lang="en-US" altLang="en-US" sz="2200" b="1" i="1">
                <a:solidFill>
                  <a:srgbClr val="030303"/>
                </a:solidFill>
                <a:latin typeface="Arial" panose="020B0604020202020204" pitchFamily="34" charset="0"/>
                <a:ea typeface="Arial" panose="020B0604020202020204" pitchFamily="34" charset="0"/>
                <a:cs typeface="Times New Roman" panose="02020603050405020304" pitchFamily="18" charset="0"/>
              </a:rPr>
              <a:t>for RSAT Programs and Clients Transitioning to and from Community-based Treatment</a:t>
            </a:r>
            <a:r>
              <a:rPr lang="en-US" altLang="en-US" sz="2400" b="1" i="1">
                <a:solidFill>
                  <a:srgbClr val="030303"/>
                </a:solidFill>
                <a:latin typeface="Arial" panose="020B0604020202020204" pitchFamily="34" charset="0"/>
                <a:ea typeface="Arial" panose="020B0604020202020204" pitchFamily="34" charset="0"/>
                <a:cs typeface="Times New Roman" panose="02020603050405020304" pitchFamily="18" charset="0"/>
              </a:rPr>
              <a:t>,  </a:t>
            </a:r>
            <a:r>
              <a:rPr lang="en-US" altLang="en-US" sz="2400" i="1"/>
              <a:t>2017 Edition</a:t>
            </a:r>
          </a:p>
          <a:p>
            <a:pPr>
              <a:spcBef>
                <a:spcPct val="0"/>
              </a:spcBef>
              <a:buFont typeface="Arial" panose="020B0604020202020204" pitchFamily="34" charset="0"/>
              <a:buNone/>
            </a:pPr>
            <a:endParaRPr lang="en-US" altLang="en-US" sz="800" i="1"/>
          </a:p>
          <a:p>
            <a:pPr>
              <a:spcBef>
                <a:spcPct val="0"/>
              </a:spcBef>
            </a:pPr>
            <a:r>
              <a:rPr lang="en-US" altLang="en-US" sz="2200" b="1" i="1">
                <a:latin typeface="Arial" panose="020B0604020202020204" pitchFamily="34" charset="0"/>
                <a:ea typeface="Calibri" panose="020F0502020204030204" pitchFamily="34" charset="0"/>
                <a:cs typeface="Calibri" panose="020F0502020204030204" pitchFamily="34" charset="0"/>
              </a:rPr>
              <a:t>State Medicaid Formularies &amp; Coverage of MAT Services</a:t>
            </a:r>
          </a:p>
        </p:txBody>
      </p:sp>
      <p:sp>
        <p:nvSpPr>
          <p:cNvPr id="59398"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3545573A-2996-49E3-9659-30CB2692CE2E}"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5939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6E551D4-33E8-4A3B-9AD8-AA20B90DAC77}" type="slidenum">
              <a:rPr lang="en-US" altLang="en-US" sz="1200" smtClean="0">
                <a:solidFill>
                  <a:srgbClr val="FFFFFF"/>
                </a:solidFill>
                <a:latin typeface="Arial" panose="020B0604020202020204" pitchFamily="34" charset="0"/>
              </a:rPr>
              <a:pPr>
                <a:spcBef>
                  <a:spcPct val="0"/>
                </a:spcBef>
                <a:buFontTx/>
                <a:buNone/>
              </a:pPr>
              <a:t>29</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5" name="Rectangle 14"/>
          <p:cNvSpPr/>
          <p:nvPr/>
        </p:nvSpPr>
        <p:spPr>
          <a:xfrm>
            <a:off x="0" y="165100"/>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srgbClr val="006A92"/>
                </a:solidFill>
              </a:rPr>
              <a:t>The Best Laid Plans: Implementation Fidelity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990600"/>
          </a:xfrm>
        </p:spPr>
        <p:txBody>
          <a:bodyPr/>
          <a:lstStyle/>
          <a:p>
            <a:pPr>
              <a:defRPr/>
            </a:pPr>
            <a:r>
              <a:rPr lang="en-US" b="1" dirty="0">
                <a:latin typeface="+mn-lt"/>
                <a:cs typeface="Arial" pitchFamily="34" charset="0"/>
              </a:rPr>
              <a:t>Housekeeping: Communication</a:t>
            </a:r>
          </a:p>
        </p:txBody>
      </p:sp>
      <p:sp>
        <p:nvSpPr>
          <p:cNvPr id="7173"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F97ED9D-FC54-4833-8B0E-29B3E412BEC0}"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717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38C9F6B-A8A0-4F4E-99AF-DEDEEB4B62C2}" type="slidenum">
              <a:rPr lang="en-US" altLang="en-US" sz="1200" smtClean="0">
                <a:solidFill>
                  <a:schemeClr val="bg1"/>
                </a:solidFill>
                <a:latin typeface="Arial" panose="020B0604020202020204" pitchFamily="34" charset="0"/>
              </a:rPr>
              <a:pPr>
                <a:spcBef>
                  <a:spcPct val="0"/>
                </a:spcBef>
                <a:buFontTx/>
                <a:buNone/>
              </a:pPr>
              <a:t>3</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7" name="Content Placeholder 4" descr="Boundaries+Presentation+PDF.pdf - Adobe Acrobat Pr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00163"/>
            <a:ext cx="6757988"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Questions?</a:t>
            </a:r>
          </a:p>
        </p:txBody>
      </p:sp>
      <p:pic>
        <p:nvPicPr>
          <p:cNvPr id="6144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7966FF7B-0B6F-4BD0-BDBD-F6E33F3030D4}"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1445"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1CAA5B6-4F55-443A-A308-26047E0DC920}" type="slidenum">
              <a:rPr lang="en-US" altLang="en-US" sz="1200" smtClean="0">
                <a:solidFill>
                  <a:srgbClr val="FFFFFF"/>
                </a:solidFill>
                <a:latin typeface="Arial" panose="020B0604020202020204" pitchFamily="34" charset="0"/>
              </a:rPr>
              <a:pPr>
                <a:spcBef>
                  <a:spcPct val="0"/>
                </a:spcBef>
                <a:buFontTx/>
                <a:buNone/>
              </a:pPr>
              <a:t>30</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Content Placeholder 2"/>
          <p:cNvSpPr txBox="1">
            <a:spLocks/>
          </p:cNvSpPr>
          <p:nvPr/>
        </p:nvSpPr>
        <p:spPr bwMode="auto">
          <a:xfrm>
            <a:off x="4572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dirty="0"/>
              <a:t>Type your question in the Q&amp;A box </a:t>
            </a:r>
            <a:br>
              <a:rPr lang="en-US" dirty="0"/>
            </a:br>
            <a:r>
              <a:rPr lang="en-US" dirty="0"/>
              <a:t>on your computer screen</a:t>
            </a:r>
          </a:p>
          <a:p>
            <a:pPr marL="0" indent="0">
              <a:buFont typeface="Arial" panose="020B0604020202020204" pitchFamily="34" charset="0"/>
              <a:buNone/>
              <a:defRPr/>
            </a:pPr>
            <a:endParaRPr lang="en-US" sz="2800" dirty="0"/>
          </a:p>
          <a:p>
            <a:pPr marL="0" indent="0" algn="ctr">
              <a:spcBef>
                <a:spcPts val="600"/>
              </a:spcBef>
              <a:spcAft>
                <a:spcPts val="1200"/>
              </a:spcAft>
              <a:buFont typeface="Arial" panose="020B0604020202020204" pitchFamily="34" charset="0"/>
              <a:buNone/>
              <a:defRPr/>
            </a:pPr>
            <a:r>
              <a:rPr lang="en-US" sz="4400" dirty="0">
                <a:latin typeface="+mj-lt"/>
              </a:rPr>
              <a:t>Speaker Contact Info</a:t>
            </a:r>
          </a:p>
          <a:p>
            <a:pPr marL="0" indent="0" algn="ctr">
              <a:buFont typeface="Arial" panose="020B0604020202020204" pitchFamily="34" charset="0"/>
              <a:buNone/>
              <a:defRPr/>
            </a:pPr>
            <a:endParaRPr lang="en-US" sz="2800" dirty="0"/>
          </a:p>
          <a:p>
            <a:pPr marL="0" indent="0" algn="ctr">
              <a:buFont typeface="Arial" panose="020B0604020202020204" pitchFamily="34" charset="0"/>
              <a:buNone/>
              <a:defRPr/>
            </a:pPr>
            <a:r>
              <a:rPr lang="en-US" sz="2800" dirty="0"/>
              <a:t>Niki Miller </a:t>
            </a:r>
            <a:r>
              <a:rPr lang="en-US" sz="2800" dirty="0">
                <a:hlinkClick r:id="rId4"/>
              </a:rPr>
              <a:t>nmiller@ahpnet.com</a:t>
            </a:r>
            <a:endParaRPr lang="en-US" sz="2800" dirty="0"/>
          </a:p>
          <a:p>
            <a:pPr marL="0" indent="0" algn="ctr">
              <a:buFont typeface="Arial" panose="020B0604020202020204" pitchFamily="34" charset="0"/>
              <a:buNone/>
              <a:defRPr/>
            </a:pP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Always Happy to Hear From You</a:t>
            </a:r>
          </a:p>
        </p:txBody>
      </p:sp>
      <p:pic>
        <p:nvPicPr>
          <p:cNvPr id="6349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Content Placeholder 2"/>
          <p:cNvSpPr>
            <a:spLocks noGrp="1"/>
          </p:cNvSpPr>
          <p:nvPr>
            <p:ph idx="1"/>
          </p:nvPr>
        </p:nvSpPr>
        <p:spPr>
          <a:xfrm>
            <a:off x="304800" y="1524000"/>
            <a:ext cx="8534400" cy="4208463"/>
          </a:xfrm>
        </p:spPr>
        <p:txBody>
          <a:bodyPr/>
          <a:lstStyle/>
          <a:p>
            <a:pPr marL="0" indent="0">
              <a:buClr>
                <a:srgbClr val="BE854C"/>
              </a:buClr>
              <a:buSzPct val="65000"/>
              <a:buFont typeface="Arial" panose="020B0604020202020204" pitchFamily="34" charset="0"/>
              <a:buNone/>
            </a:pPr>
            <a:r>
              <a:rPr lang="en-US" altLang="en-US" sz="2800" b="1"/>
              <a:t>Thank you all for the great work you do!</a:t>
            </a:r>
          </a:p>
          <a:p>
            <a:pPr marL="0" indent="0">
              <a:buClr>
                <a:srgbClr val="BE854C"/>
              </a:buClr>
              <a:buSzPct val="65000"/>
              <a:buFont typeface="Arial" panose="020B0604020202020204" pitchFamily="34" charset="0"/>
              <a:buNone/>
            </a:pPr>
            <a:endParaRPr lang="en-US" altLang="en-US" sz="1600"/>
          </a:p>
          <a:p>
            <a:pPr marL="0" indent="0">
              <a:buClr>
                <a:srgbClr val="BE854C"/>
              </a:buClr>
              <a:buSzPct val="65000"/>
              <a:buFont typeface="Arial" panose="020B0604020202020204" pitchFamily="34" charset="0"/>
              <a:buNone/>
            </a:pPr>
            <a:r>
              <a:rPr lang="en-US" altLang="en-US" sz="2400"/>
              <a:t>We know your job is not easy, but we aim to make it a bit easier &amp; are always happy to hear how we can do so…</a:t>
            </a:r>
          </a:p>
          <a:p>
            <a:pPr marL="0" indent="0">
              <a:buClr>
                <a:srgbClr val="BE854C"/>
              </a:buClr>
              <a:buSzPct val="65000"/>
              <a:buFont typeface="Arial" panose="020B0604020202020204" pitchFamily="34" charset="0"/>
              <a:buNone/>
            </a:pPr>
            <a:endParaRPr lang="en-US" altLang="en-US" sz="800"/>
          </a:p>
          <a:p>
            <a:pPr marL="0" indent="0">
              <a:buClr>
                <a:srgbClr val="BE854C"/>
              </a:buClr>
              <a:buSzPct val="65000"/>
              <a:buFont typeface="Arial" panose="020B0604020202020204" pitchFamily="34" charset="0"/>
              <a:buNone/>
            </a:pPr>
            <a:r>
              <a:rPr lang="en-US" altLang="en-US" sz="2400"/>
              <a:t>Contact me anytime with inquiries about the topics we have covered: nmiller@ahpnet.com</a:t>
            </a:r>
          </a:p>
          <a:p>
            <a:pPr marL="0" indent="0">
              <a:buClr>
                <a:srgbClr val="BE854C"/>
              </a:buClr>
              <a:buSzPct val="65000"/>
              <a:buFont typeface="Arial" panose="020B0604020202020204" pitchFamily="34" charset="0"/>
              <a:buNone/>
            </a:pPr>
            <a:endParaRPr lang="en-US" altLang="en-US" sz="2400"/>
          </a:p>
          <a:p>
            <a:pPr marL="0" indent="0">
              <a:buClr>
                <a:srgbClr val="BE854C"/>
              </a:buClr>
              <a:buSzPct val="65000"/>
              <a:buFont typeface="Arial" panose="020B0604020202020204" pitchFamily="34" charset="0"/>
              <a:buNone/>
            </a:pPr>
            <a:r>
              <a:rPr lang="en-US" altLang="en-US" sz="2400"/>
              <a:t>Also appreciate hearing about your experiences &amp; innovations…</a:t>
            </a:r>
          </a:p>
          <a:p>
            <a:pPr marL="0" indent="0">
              <a:buClr>
                <a:srgbClr val="BE854C"/>
              </a:buClr>
              <a:buSzPct val="65000"/>
              <a:buFont typeface="Arial" panose="020B0604020202020204" pitchFamily="34" charset="0"/>
              <a:buNone/>
            </a:pPr>
            <a:endParaRPr lang="en-US" altLang="en-US" sz="1600"/>
          </a:p>
          <a:p>
            <a:pPr marL="0" indent="0" algn="ctr">
              <a:buClr>
                <a:srgbClr val="BE854C"/>
              </a:buClr>
              <a:buSzPct val="65000"/>
              <a:buFont typeface="Arial" panose="020B0604020202020204" pitchFamily="34" charset="0"/>
              <a:buNone/>
            </a:pPr>
            <a:r>
              <a:rPr lang="en-US" altLang="en-US" sz="2400" b="1"/>
              <a:t>Thank you for your participation …</a:t>
            </a:r>
          </a:p>
        </p:txBody>
      </p:sp>
      <p:sp>
        <p:nvSpPr>
          <p:cNvPr id="63493"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C1838488-BF6C-4A84-B242-1AAA2D45F302}"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349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31C6070-DFB1-40B6-920F-FE870F54F7B5}" type="slidenum">
              <a:rPr lang="en-US" altLang="en-US" sz="1200" smtClean="0">
                <a:solidFill>
                  <a:srgbClr val="FFFFFF"/>
                </a:solidFill>
                <a:latin typeface="Arial" panose="020B0604020202020204" pitchFamily="34" charset="0"/>
              </a:rPr>
              <a:pPr>
                <a:spcBef>
                  <a:spcPct val="0"/>
                </a:spcBef>
                <a:buFontTx/>
                <a:buNone/>
              </a:pPr>
              <a:t>31</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Certificate of Attendance</a:t>
            </a:r>
          </a:p>
        </p:txBody>
      </p:sp>
      <p:pic>
        <p:nvPicPr>
          <p:cNvPr id="6553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D5F8862-F713-44FB-8A18-2C97E26410B2}"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5541"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07CBDE-F7E7-4714-97EB-AED7824AC6FA}" type="slidenum">
              <a:rPr lang="en-US" altLang="en-US" sz="1200" smtClean="0">
                <a:solidFill>
                  <a:srgbClr val="FFFFFF"/>
                </a:solidFill>
                <a:latin typeface="Arial" panose="020B0604020202020204" pitchFamily="34" charset="0"/>
              </a:rPr>
              <a:pPr>
                <a:spcBef>
                  <a:spcPct val="0"/>
                </a:spcBef>
                <a:buFontTx/>
                <a:buNone/>
              </a:pPr>
              <a:t>32</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5544" name="Content Placeholder 2"/>
          <p:cNvSpPr>
            <a:spLocks noGrp="1"/>
          </p:cNvSpPr>
          <p:nvPr>
            <p:ph idx="1"/>
          </p:nvPr>
        </p:nvSpPr>
        <p:spPr/>
        <p:txBody>
          <a:bodyPr/>
          <a:lstStyle/>
          <a:p>
            <a:pPr marL="0" indent="0">
              <a:buFont typeface="Arial" panose="020B0604020202020204" pitchFamily="34" charset="0"/>
              <a:buNone/>
            </a:pPr>
            <a:r>
              <a:rPr lang="en-US" altLang="en-US"/>
              <a:t>Download now! </a:t>
            </a:r>
          </a:p>
        </p:txBody>
      </p:sp>
      <p:pic>
        <p:nvPicPr>
          <p:cNvPr id="6554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5138" y="2438400"/>
            <a:ext cx="56737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A92"/>
                </a:solidFill>
              </a:rPr>
              <a:t>Questions?</a:t>
            </a:r>
          </a:p>
        </p:txBody>
      </p:sp>
      <p:pic>
        <p:nvPicPr>
          <p:cNvPr id="6758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581BA1C-11AC-4589-9C78-C90F25B31E03}"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758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46B9E2-8A71-400A-AF59-15FFD12B900D}" type="slidenum">
              <a:rPr lang="en-US" altLang="en-US" sz="1200" smtClean="0">
                <a:solidFill>
                  <a:srgbClr val="FFFFFF"/>
                </a:solidFill>
                <a:latin typeface="Arial" panose="020B0604020202020204" pitchFamily="34" charset="0"/>
              </a:rPr>
              <a:pPr>
                <a:spcBef>
                  <a:spcPct val="0"/>
                </a:spcBef>
                <a:buFontTx/>
                <a:buNone/>
              </a:pPr>
              <a:t>33</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Content Placeholder 2"/>
          <p:cNvSpPr>
            <a:spLocks noGrp="1"/>
          </p:cNvSpPr>
          <p:nvPr>
            <p:ph idx="1"/>
          </p:nvPr>
        </p:nvSpPr>
        <p:spPr>
          <a:xfrm>
            <a:off x="457200" y="1525588"/>
            <a:ext cx="8513763" cy="4600575"/>
          </a:xfrm>
        </p:spPr>
        <p:txBody>
          <a:bodyPr/>
          <a:lstStyle/>
          <a:p>
            <a:pPr>
              <a:spcBef>
                <a:spcPts val="600"/>
              </a:spcBef>
              <a:defRPr/>
            </a:pPr>
            <a:r>
              <a:rPr lang="en-US" dirty="0"/>
              <a:t>1 NAADAC CEH</a:t>
            </a:r>
          </a:p>
          <a:p>
            <a:pPr>
              <a:spcBef>
                <a:spcPts val="600"/>
              </a:spcBef>
              <a:defRPr/>
            </a:pPr>
            <a:r>
              <a:rPr lang="en-US" dirty="0"/>
              <a:t>Pass 10-question quiz with 7 correct answers</a:t>
            </a:r>
          </a:p>
          <a:p>
            <a:pPr>
              <a:spcBef>
                <a:spcPts val="600"/>
              </a:spcBef>
              <a:defRPr/>
            </a:pPr>
            <a:r>
              <a:rPr lang="en-US" dirty="0"/>
              <a:t>Receive certificate immediately</a:t>
            </a:r>
          </a:p>
          <a:p>
            <a:pPr marL="0" indent="0">
              <a:buFont typeface="Arial" panose="020B0604020202020204" pitchFamily="34" charset="0"/>
              <a:buNone/>
              <a:defRPr/>
            </a:pPr>
            <a:endParaRPr lang="en-US" dirty="0"/>
          </a:p>
        </p:txBody>
      </p:sp>
      <p:pic>
        <p:nvPicPr>
          <p:cNvPr id="6759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311525"/>
            <a:ext cx="4703763"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solidFill>
                  <a:srgbClr val="006C92"/>
                </a:solidFill>
              </a:rPr>
              <a:t>RSAT Technical Assistance and Training Center</a:t>
            </a:r>
          </a:p>
        </p:txBody>
      </p:sp>
      <p:pic>
        <p:nvPicPr>
          <p:cNvPr id="6963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295400"/>
            <a:ext cx="8229600" cy="4835525"/>
          </a:xfrm>
        </p:spPr>
        <p:txBody>
          <a:bodyPr>
            <a:noAutofit/>
          </a:bodyPr>
          <a:lstStyle/>
          <a:p>
            <a:pPr marL="0" indent="0" algn="ctr">
              <a:spcBef>
                <a:spcPts val="0"/>
              </a:spcBef>
              <a:buClr>
                <a:srgbClr val="BE854C"/>
              </a:buClr>
              <a:buSzPct val="65000"/>
              <a:buFont typeface="Arial" panose="020B0604020202020204" pitchFamily="34" charset="0"/>
              <a:buNone/>
              <a:defRPr/>
            </a:pPr>
            <a:r>
              <a:rPr lang="en-US" i="1" dirty="0"/>
              <a:t>For more information on RSAT training and technical assistance visit: </a:t>
            </a:r>
          </a:p>
          <a:p>
            <a:pPr marL="0" indent="0" algn="ctr">
              <a:spcBef>
                <a:spcPts val="0"/>
              </a:spcBef>
              <a:buClr>
                <a:srgbClr val="BE854C"/>
              </a:buClr>
              <a:buSzPct val="65000"/>
              <a:buFont typeface="Arial" panose="020B0604020202020204" pitchFamily="34" charset="0"/>
              <a:buNone/>
              <a:defRPr/>
            </a:pPr>
            <a:r>
              <a:rPr lang="en-US" i="1" dirty="0"/>
              <a:t>http://www.rsat-tta.com/Home</a:t>
            </a:r>
          </a:p>
          <a:p>
            <a:pPr marL="0" indent="0" algn="ctr">
              <a:spcBef>
                <a:spcPts val="0"/>
              </a:spcBef>
              <a:buClr>
                <a:srgbClr val="BE854C"/>
              </a:buClr>
              <a:buSzPct val="65000"/>
              <a:buFont typeface="Arial" panose="020B0604020202020204" pitchFamily="34" charset="0"/>
              <a:buNone/>
              <a:defRPr/>
            </a:pPr>
            <a:endParaRPr lang="en-US" i="1" dirty="0"/>
          </a:p>
          <a:p>
            <a:pPr marL="0" indent="0" algn="ctr">
              <a:spcBef>
                <a:spcPts val="0"/>
              </a:spcBef>
              <a:buClr>
                <a:srgbClr val="BE854C"/>
              </a:buClr>
              <a:buSzPct val="65000"/>
              <a:buFont typeface="Arial" panose="020B0604020202020204" pitchFamily="34" charset="0"/>
              <a:buNone/>
              <a:defRPr/>
            </a:pPr>
            <a:r>
              <a:rPr lang="en-US" i="1" dirty="0"/>
              <a:t>or email Stephen Keller, RSAT TA Coordinator at </a:t>
            </a:r>
          </a:p>
          <a:p>
            <a:pPr marL="0" indent="0" algn="ctr">
              <a:spcBef>
                <a:spcPts val="0"/>
              </a:spcBef>
              <a:buClr>
                <a:srgbClr val="BE854C"/>
              </a:buClr>
              <a:buSzPct val="65000"/>
              <a:buFont typeface="Arial" panose="020B0604020202020204" pitchFamily="34" charset="0"/>
              <a:buNone/>
              <a:defRPr/>
            </a:pPr>
            <a:r>
              <a:rPr lang="en-US" i="1" dirty="0">
                <a:hlinkClick r:id="rId4"/>
              </a:rPr>
              <a:t>skeller@ahpnet.com</a:t>
            </a:r>
            <a:endParaRPr lang="en-US" i="1" dirty="0"/>
          </a:p>
          <a:p>
            <a:pPr marL="0" indent="0" algn="ctr">
              <a:spcBef>
                <a:spcPts val="0"/>
              </a:spcBef>
              <a:buClr>
                <a:srgbClr val="BE854C"/>
              </a:buClr>
              <a:buSzPct val="65000"/>
              <a:buFont typeface="Arial" panose="020B0604020202020204" pitchFamily="34" charset="0"/>
              <a:buNone/>
              <a:defRPr/>
            </a:pPr>
            <a:endParaRPr lang="en-US" i="1" dirty="0"/>
          </a:p>
          <a:p>
            <a:pPr marL="0" indent="0" algn="ctr">
              <a:spcBef>
                <a:spcPts val="0"/>
              </a:spcBef>
              <a:buClr>
                <a:srgbClr val="BE854C"/>
              </a:buClr>
              <a:buSzPct val="65000"/>
              <a:buFont typeface="Arial" panose="020B0604020202020204" pitchFamily="34" charset="0"/>
              <a:buNone/>
              <a:defRPr/>
            </a:pPr>
            <a:r>
              <a:rPr lang="en-US" i="1" dirty="0"/>
              <a:t>Email questions, requests for resources, research or other information any time to: </a:t>
            </a:r>
            <a:r>
              <a:rPr lang="en-US" i="1" dirty="0">
                <a:hlinkClick r:id="rId5"/>
              </a:rPr>
              <a:t>nmiller@ahpnet.com</a:t>
            </a:r>
            <a:endParaRPr lang="en-US" i="1" dirty="0"/>
          </a:p>
          <a:p>
            <a:pPr marL="0" indent="0" algn="ctr">
              <a:spcBef>
                <a:spcPts val="0"/>
              </a:spcBef>
              <a:buClr>
                <a:srgbClr val="BE854C"/>
              </a:buClr>
              <a:buSzPct val="65000"/>
              <a:buFont typeface="Arial" panose="020B0604020202020204" pitchFamily="34" charset="0"/>
              <a:buNone/>
              <a:defRPr/>
            </a:pPr>
            <a:r>
              <a:rPr lang="en-US" i="1" dirty="0"/>
              <a:t> </a:t>
            </a:r>
          </a:p>
          <a:p>
            <a:pPr marL="0" indent="0" algn="ctr">
              <a:buClr>
                <a:srgbClr val="BE854C"/>
              </a:buClr>
              <a:buSzPct val="65000"/>
              <a:buFont typeface="Arial" panose="020B0604020202020204" pitchFamily="34" charset="0"/>
              <a:buNone/>
              <a:defRPr/>
            </a:pPr>
            <a:endParaRPr lang="en-US" i="1" dirty="0"/>
          </a:p>
          <a:p>
            <a:pPr>
              <a:buClr>
                <a:srgbClr val="BE854C"/>
              </a:buClr>
              <a:buSzPct val="65000"/>
              <a:buFont typeface="Arial" panose="020B0604020202020204" pitchFamily="34" charset="0"/>
              <a:buChar char="►"/>
              <a:defRPr/>
            </a:pPr>
            <a:endParaRPr lang="en-US" dirty="0"/>
          </a:p>
        </p:txBody>
      </p:sp>
      <p:sp>
        <p:nvSpPr>
          <p:cNvPr id="69637"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97E9D732-1064-4DEB-ADC4-7E6B14A39FB6}" type="datetime1">
              <a:rPr lang="en-US" altLang="en-US" sz="1200" smtClean="0">
                <a:solidFill>
                  <a:srgbClr val="FFFFFF"/>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rgbClr val="FFFFFF"/>
              </a:solidFill>
              <a:latin typeface="Arial" panose="020B0604020202020204" pitchFamily="34" charset="0"/>
              <a:cs typeface="Arial" panose="020B0604020202020204" pitchFamily="34" charset="0"/>
            </a:endParaRPr>
          </a:p>
        </p:txBody>
      </p:sp>
      <p:sp>
        <p:nvSpPr>
          <p:cNvPr id="69638"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89C8948-4EBB-47A0-B6D2-BA98A497BF73}" type="slidenum">
              <a:rPr lang="en-US" altLang="en-US" sz="1200" smtClean="0">
                <a:solidFill>
                  <a:srgbClr val="FFFFFF"/>
                </a:solidFill>
                <a:latin typeface="Arial" panose="020B0604020202020204" pitchFamily="34" charset="0"/>
              </a:rPr>
              <a:pPr>
                <a:spcBef>
                  <a:spcPct val="0"/>
                </a:spcBef>
                <a:buFontTx/>
                <a:buNone/>
              </a:pPr>
              <a:t>34</a:t>
            </a:fld>
            <a:endParaRPr lang="en-US" altLang="en-US" sz="1200">
              <a:solidFill>
                <a:srgbClr val="FFFFFF"/>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2075"/>
            <a:ext cx="9144000" cy="69500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219" name="Title 1"/>
          <p:cNvSpPr>
            <a:spLocks noGrp="1"/>
          </p:cNvSpPr>
          <p:nvPr>
            <p:ph type="ctrTitle"/>
          </p:nvPr>
        </p:nvSpPr>
        <p:spPr/>
        <p:txBody>
          <a:bodyPr/>
          <a:lstStyle/>
          <a:p>
            <a:pPr algn="l" eaLnBrk="1" hangingPunct="1"/>
            <a:br>
              <a:rPr lang="en-US" altLang="en-US" sz="3600">
                <a:solidFill>
                  <a:schemeClr val="bg1"/>
                </a:solidFill>
                <a:latin typeface="Arial" panose="020B0604020202020204" pitchFamily="34" charset="0"/>
                <a:cs typeface="Arial" panose="020B0604020202020204" pitchFamily="34" charset="0"/>
              </a:rPr>
            </a:br>
            <a:r>
              <a:rPr lang="en-US" altLang="en-US" sz="2800">
                <a:solidFill>
                  <a:schemeClr val="bg1"/>
                </a:solidFill>
                <a:latin typeface="Arial" panose="020B0604020202020204" pitchFamily="34" charset="0"/>
                <a:cs typeface="Arial" panose="020B0604020202020204" pitchFamily="34" charset="0"/>
              </a:rPr>
              <a:t>Niki Miller, M.S. CPS</a:t>
            </a:r>
            <a:br>
              <a:rPr lang="en-US" altLang="en-US" sz="2800">
                <a:solidFill>
                  <a:schemeClr val="bg1"/>
                </a:solidFill>
                <a:latin typeface="Arial" panose="020B0604020202020204" pitchFamily="34" charset="0"/>
                <a:cs typeface="Arial" panose="020B0604020202020204" pitchFamily="34" charset="0"/>
              </a:rPr>
            </a:br>
            <a:r>
              <a:rPr lang="en-US" altLang="en-US" sz="2400">
                <a:solidFill>
                  <a:schemeClr val="bg1"/>
                </a:solidFill>
                <a:latin typeface="Arial" panose="020B0604020202020204" pitchFamily="34" charset="0"/>
                <a:cs typeface="Arial" panose="020B0604020202020204" pitchFamily="34" charset="0"/>
                <a:hlinkClick r:id="rId3"/>
              </a:rPr>
              <a:t>nmiller@ahpnet.com</a:t>
            </a:r>
            <a:r>
              <a:rPr lang="en-US" altLang="en-US" sz="2400">
                <a:solidFill>
                  <a:schemeClr val="bg1"/>
                </a:solidFill>
                <a:latin typeface="Arial" panose="020B0604020202020204" pitchFamily="34" charset="0"/>
                <a:cs typeface="Arial" panose="020B0604020202020204" pitchFamily="34" charset="0"/>
              </a:rPr>
              <a:t> </a:t>
            </a:r>
          </a:p>
        </p:txBody>
      </p:sp>
      <p:sp>
        <p:nvSpPr>
          <p:cNvPr id="3" name="Subtitle 2"/>
          <p:cNvSpPr>
            <a:spLocks noGrp="1"/>
          </p:cNvSpPr>
          <p:nvPr>
            <p:ph type="subTitle" idx="1"/>
          </p:nvPr>
        </p:nvSpPr>
        <p:spPr>
          <a:xfrm>
            <a:off x="838200" y="3810000"/>
            <a:ext cx="6934200" cy="1752600"/>
          </a:xfrm>
        </p:spPr>
        <p:txBody>
          <a:bodyPr rtlCol="0">
            <a:normAutofit/>
          </a:bodyPr>
          <a:lstStyle/>
          <a:p>
            <a:pPr algn="l" eaLnBrk="1" fontAlgn="auto" hangingPunct="1">
              <a:spcAft>
                <a:spcPts val="0"/>
              </a:spcAft>
              <a:defRPr/>
            </a:pPr>
            <a:r>
              <a:rPr lang="en-US" sz="2800" dirty="0">
                <a:solidFill>
                  <a:schemeClr val="accent6">
                    <a:lumMod val="50000"/>
                  </a:schemeClr>
                </a:solidFill>
              </a:rPr>
              <a:t>Advocates for Human Potential</a:t>
            </a:r>
          </a:p>
          <a:p>
            <a:pPr algn="l" eaLnBrk="1" fontAlgn="auto" hangingPunct="1">
              <a:spcAft>
                <a:spcPts val="0"/>
              </a:spcAft>
              <a:defRPr/>
            </a:pPr>
            <a:r>
              <a:rPr lang="en-US" sz="2400" dirty="0">
                <a:solidFill>
                  <a:srgbClr val="E0C3A3"/>
                </a:solidFill>
                <a:hlinkClick r:id="rId4"/>
              </a:rPr>
              <a:t>www.ahpnet.com</a:t>
            </a:r>
            <a:endParaRPr lang="en-US" sz="2400" dirty="0">
              <a:solidFill>
                <a:srgbClr val="E0C3A3"/>
              </a:solidFill>
            </a:endParaRPr>
          </a:p>
          <a:p>
            <a:pPr algn="l" eaLnBrk="1" fontAlgn="auto" hangingPunct="1">
              <a:spcAft>
                <a:spcPts val="0"/>
              </a:spcAft>
              <a:defRPr/>
            </a:pPr>
            <a:endParaRPr lang="en-US" sz="3600" dirty="0">
              <a:solidFill>
                <a:srgbClr val="E0C3A3"/>
              </a:solidFill>
            </a:endParaRPr>
          </a:p>
          <a:p>
            <a:pPr algn="l" eaLnBrk="1" fontAlgn="auto" hangingPunct="1">
              <a:spcAft>
                <a:spcPts val="0"/>
              </a:spcAft>
              <a:defRPr/>
            </a:pPr>
            <a:endParaRPr lang="en-US" dirty="0">
              <a:solidFill>
                <a:srgbClr val="E0C3A3"/>
              </a:solidFill>
            </a:endParaRPr>
          </a:p>
        </p:txBody>
      </p:sp>
      <p:sp>
        <p:nvSpPr>
          <p:cNvPr id="922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049004F4-4B5E-4917-9785-BDD680F26DFF}"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922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76641C-6684-4751-A769-867F24757A92}" type="slidenum">
              <a:rPr lang="en-US" altLang="en-US" sz="1200" smtClean="0">
                <a:solidFill>
                  <a:schemeClr val="bg1"/>
                </a:solidFill>
                <a:latin typeface="Arial" panose="020B0604020202020204" pitchFamily="34" charset="0"/>
              </a:rPr>
              <a:pPr>
                <a:spcBef>
                  <a:spcPct val="0"/>
                </a:spcBef>
                <a:buFontTx/>
                <a:buNone/>
              </a:pPr>
              <a:t>4</a:t>
            </a:fld>
            <a:endParaRPr lang="en-US" altLang="en-US" sz="1200">
              <a:solidFill>
                <a:schemeClr val="bg1"/>
              </a:solidFill>
              <a:latin typeface="Arial" panose="020B0604020202020204" pitchFamily="34" charset="0"/>
            </a:endParaRPr>
          </a:p>
        </p:txBody>
      </p:sp>
      <p:cxnSp>
        <p:nvCxnSpPr>
          <p:cNvPr id="10" name="Straight Connector 9"/>
          <p:cNvCxnSpPr/>
          <p:nvPr/>
        </p:nvCxnSpPr>
        <p:spPr>
          <a:xfrm>
            <a:off x="609600" y="3810000"/>
            <a:ext cx="8305800"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9224"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2075"/>
            <a:ext cx="91440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26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1"/>
          <p:cNvSpPr>
            <a:spLocks noGrp="1"/>
          </p:cNvSpPr>
          <p:nvPr>
            <p:ph type="title"/>
          </p:nvPr>
        </p:nvSpPr>
        <p:spPr>
          <a:xfrm>
            <a:off x="457200" y="0"/>
            <a:ext cx="8229600" cy="1143000"/>
          </a:xfrm>
        </p:spPr>
        <p:txBody>
          <a:bodyPr/>
          <a:lstStyle/>
          <a:p>
            <a:pPr eaLnBrk="1" hangingPunct="1"/>
            <a:r>
              <a:rPr lang="en-US" altLang="en-US" sz="4000">
                <a:solidFill>
                  <a:srgbClr val="006892"/>
                </a:solidFill>
                <a:latin typeface="Arial" panose="020B0604020202020204" pitchFamily="34" charset="0"/>
                <a:cs typeface="Arial" panose="020B0604020202020204" pitchFamily="34" charset="0"/>
              </a:rPr>
              <a:t>Learning Objectives</a:t>
            </a:r>
          </a:p>
        </p:txBody>
      </p:sp>
      <p:sp>
        <p:nvSpPr>
          <p:cNvPr id="6149" name="Content Placeholder 2"/>
          <p:cNvSpPr>
            <a:spLocks noGrp="1"/>
          </p:cNvSpPr>
          <p:nvPr>
            <p:ph idx="1"/>
          </p:nvPr>
        </p:nvSpPr>
        <p:spPr>
          <a:xfrm>
            <a:off x="152400" y="2057400"/>
            <a:ext cx="8839200" cy="4800600"/>
          </a:xfrm>
        </p:spPr>
        <p:txBody>
          <a:bodyPr/>
          <a:lstStyle/>
          <a:p>
            <a:pPr>
              <a:spcBef>
                <a:spcPts val="0"/>
              </a:spcBef>
              <a:buFont typeface="Arial" charset="0"/>
              <a:buChar char="•"/>
              <a:defRPr/>
            </a:pPr>
            <a:r>
              <a:rPr lang="en-US" sz="2400" dirty="0"/>
              <a:t>Discuss the overarching mandates that guide RSAT program design.</a:t>
            </a:r>
          </a:p>
          <a:p>
            <a:pPr marL="0" indent="0">
              <a:buFont typeface="Arial" charset="0"/>
              <a:buNone/>
              <a:defRPr/>
            </a:pPr>
            <a:endParaRPr lang="en-US" sz="2400" dirty="0"/>
          </a:p>
          <a:p>
            <a:pPr>
              <a:spcBef>
                <a:spcPts val="0"/>
              </a:spcBef>
              <a:buFont typeface="Arial" charset="0"/>
              <a:buChar char="•"/>
              <a:defRPr/>
            </a:pPr>
            <a:r>
              <a:rPr lang="en-US" sz="2400" dirty="0"/>
              <a:t>List two target outcomes that RSAT programs prioritize.</a:t>
            </a:r>
          </a:p>
          <a:p>
            <a:pPr marL="0" indent="0">
              <a:buFont typeface="Arial" charset="0"/>
              <a:buNone/>
              <a:defRPr/>
            </a:pPr>
            <a:endParaRPr lang="en-US" sz="2400" dirty="0"/>
          </a:p>
          <a:p>
            <a:pPr>
              <a:spcBef>
                <a:spcPts val="0"/>
              </a:spcBef>
              <a:buFont typeface="Arial" charset="0"/>
              <a:buChar char="•"/>
              <a:defRPr/>
            </a:pPr>
            <a:r>
              <a:rPr lang="en-US" sz="2400" dirty="0"/>
              <a:t>Identify program components that enhance RSAT effectiveness.</a:t>
            </a:r>
          </a:p>
          <a:p>
            <a:pPr marL="0" indent="0">
              <a:spcBef>
                <a:spcPts val="0"/>
              </a:spcBef>
              <a:buFont typeface="Arial" charset="0"/>
              <a:buNone/>
              <a:defRPr/>
            </a:pPr>
            <a:endParaRPr lang="en-US" sz="2400" dirty="0"/>
          </a:p>
          <a:p>
            <a:pPr>
              <a:spcBef>
                <a:spcPts val="0"/>
              </a:spcBef>
              <a:buFont typeface="Arial" charset="0"/>
              <a:buChar char="•"/>
              <a:defRPr/>
            </a:pPr>
            <a:r>
              <a:rPr lang="en-US" sz="2400" dirty="0"/>
              <a:t>Name steps programs can take to ensure implementation fidelity.</a:t>
            </a:r>
          </a:p>
          <a:p>
            <a:pPr eaLnBrk="1" hangingPunct="1">
              <a:buClr>
                <a:srgbClr val="BE854C"/>
              </a:buClr>
              <a:buSzPct val="65000"/>
              <a:buFont typeface="Wingdings" pitchFamily="2" charset="2"/>
              <a:buChar char="Ø"/>
              <a:defRPr/>
            </a:pPr>
            <a:endParaRPr lang="en-US" sz="2800" dirty="0"/>
          </a:p>
        </p:txBody>
      </p:sp>
      <p:sp>
        <p:nvSpPr>
          <p:cNvPr id="11270"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7C4723DC-B44E-4A8B-8803-6C55DBCBF901}"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11271"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C6AE481-5AC2-4486-9B34-9853B610B5A1}" type="slidenum">
              <a:rPr lang="en-US" altLang="en-US" sz="1200" smtClean="0">
                <a:solidFill>
                  <a:schemeClr val="bg1"/>
                </a:solidFill>
                <a:latin typeface="Arial" panose="020B0604020202020204" pitchFamily="34" charset="0"/>
              </a:rPr>
              <a:pPr>
                <a:spcBef>
                  <a:spcPct val="0"/>
                </a:spcBef>
                <a:buFontTx/>
                <a:buNone/>
              </a:pPr>
              <a:t>5</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1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p:cNvSpPr>
            <a:spLocks noGrp="1"/>
          </p:cNvSpPr>
          <p:nvPr>
            <p:ph type="title"/>
          </p:nvPr>
        </p:nvSpPr>
        <p:spPr>
          <a:xfrm>
            <a:off x="457200" y="0"/>
            <a:ext cx="8229600" cy="1143000"/>
          </a:xfrm>
        </p:spPr>
        <p:txBody>
          <a:bodyPr/>
          <a:lstStyle/>
          <a:p>
            <a:pPr eaLnBrk="1" hangingPunct="1"/>
            <a:r>
              <a:rPr lang="en-US" altLang="en-US" sz="3600" b="1">
                <a:solidFill>
                  <a:srgbClr val="006892"/>
                </a:solidFill>
                <a:latin typeface="Arial" panose="020B0604020202020204" pitchFamily="34" charset="0"/>
                <a:cs typeface="Arial" panose="020B0604020202020204" pitchFamily="34" charset="0"/>
              </a:rPr>
              <a:t>RSAT Mandates</a:t>
            </a:r>
          </a:p>
        </p:txBody>
      </p:sp>
      <p:sp>
        <p:nvSpPr>
          <p:cNvPr id="3" name="Content Placeholder 2"/>
          <p:cNvSpPr>
            <a:spLocks noGrp="1"/>
          </p:cNvSpPr>
          <p:nvPr>
            <p:ph idx="1"/>
          </p:nvPr>
        </p:nvSpPr>
        <p:spPr>
          <a:xfrm>
            <a:off x="381000" y="1752600"/>
            <a:ext cx="8153400" cy="4572000"/>
          </a:xfrm>
        </p:spPr>
        <p:txBody>
          <a:bodyPr rtlCol="0">
            <a:normAutofit fontScale="70000" lnSpcReduction="20000"/>
          </a:bodyPr>
          <a:lstStyle/>
          <a:p>
            <a:pPr marL="0" indent="0">
              <a:buFont typeface="Arial" charset="0"/>
              <a:buNone/>
              <a:defRPr/>
            </a:pPr>
            <a:r>
              <a:rPr lang="en-US" sz="4600" b="1" dirty="0"/>
              <a:t>     Required by Statute:</a:t>
            </a:r>
          </a:p>
          <a:p>
            <a:pPr marL="0" indent="0">
              <a:buFont typeface="Arial" charset="0"/>
              <a:buNone/>
              <a:defRPr/>
            </a:pPr>
            <a:endParaRPr lang="en-US" sz="9400" dirty="0"/>
          </a:p>
          <a:p>
            <a:pPr lvl="1">
              <a:buFont typeface="Wingdings" panose="05000000000000000000" pitchFamily="2" charset="2"/>
              <a:buChar char="§"/>
              <a:defRPr/>
            </a:pPr>
            <a:r>
              <a:rPr lang="en-US" sz="3600" dirty="0"/>
              <a:t>RSAT program practices/services are evidence-based, to the greatest extent possible; and</a:t>
            </a:r>
          </a:p>
          <a:p>
            <a:pPr marL="400050" lvl="1" indent="0">
              <a:buFont typeface="Arial" charset="0"/>
              <a:buNone/>
              <a:defRPr/>
            </a:pPr>
            <a:endParaRPr lang="en-US" sz="4600" b="1" dirty="0"/>
          </a:p>
          <a:p>
            <a:pPr lvl="1">
              <a:buFont typeface="Wingdings" panose="05000000000000000000" pitchFamily="2" charset="2"/>
              <a:buChar char="§"/>
              <a:defRPr/>
            </a:pPr>
            <a:r>
              <a:rPr lang="en-US" sz="3600" dirty="0"/>
              <a:t>RSAT programs develop participants’ cognitive, behavioral, social, vocational, and other skills to facilitate recovery from addiction and related problems.</a:t>
            </a:r>
          </a:p>
          <a:p>
            <a:pPr marL="0" indent="0">
              <a:buFont typeface="Arial" charset="0"/>
              <a:buNone/>
              <a:defRPr/>
            </a:pPr>
            <a:br>
              <a:rPr lang="en-US" b="1" dirty="0"/>
            </a:br>
            <a:endParaRPr lang="en-US" dirty="0">
              <a:solidFill>
                <a:schemeClr val="tx1">
                  <a:lumMod val="85000"/>
                  <a:lumOff val="15000"/>
                </a:schemeClr>
              </a:solidFill>
              <a:latin typeface="Arial" pitchFamily="34" charset="0"/>
              <a:cs typeface="Arial" pitchFamily="34" charset="0"/>
            </a:endParaRPr>
          </a:p>
        </p:txBody>
      </p:sp>
      <p:sp>
        <p:nvSpPr>
          <p:cNvPr id="13318"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0C9EDC3-54DC-4B99-B935-899475361E50}"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1331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1B5889-8E3B-46BC-B57D-1187CA9D27D1}" type="slidenum">
              <a:rPr lang="en-US" altLang="en-US" sz="1200" smtClean="0">
                <a:solidFill>
                  <a:schemeClr val="bg1"/>
                </a:solidFill>
                <a:latin typeface="Arial" panose="020B0604020202020204" pitchFamily="34" charset="0"/>
              </a:rPr>
              <a:pPr>
                <a:spcBef>
                  <a:spcPct val="0"/>
                </a:spcBef>
                <a:buFontTx/>
                <a:buNone/>
              </a:pPr>
              <a:t>6</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0" y="1066800"/>
            <a:ext cx="9144000" cy="46038"/>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22" name="Picture 2" descr="C:\Program Files\Microsoft Office\MEDIA\CAGCAT10\j0299125.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63" y="1243013"/>
            <a:ext cx="1100137"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10668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36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itle 1"/>
          <p:cNvSpPr>
            <a:spLocks noGrp="1"/>
          </p:cNvSpPr>
          <p:nvPr>
            <p:ph type="title"/>
          </p:nvPr>
        </p:nvSpPr>
        <p:spPr>
          <a:xfrm>
            <a:off x="457200" y="304800"/>
            <a:ext cx="8229600" cy="1143000"/>
          </a:xfrm>
        </p:spPr>
        <p:txBody>
          <a:bodyPr/>
          <a:lstStyle/>
          <a:p>
            <a:pPr algn="l" eaLnBrk="1" hangingPunct="1">
              <a:defRPr/>
            </a:pPr>
            <a:r>
              <a:rPr lang="en-US" altLang="en-US" sz="2800" dirty="0">
                <a:solidFill>
                  <a:srgbClr val="006892"/>
                </a:solidFill>
                <a:latin typeface="Arial" charset="0"/>
                <a:cs typeface="Arial" charset="0"/>
              </a:rPr>
              <a:t>             RSAT Promising Practices - Section II:      </a:t>
            </a:r>
            <a:br>
              <a:rPr lang="en-US" altLang="en-US" sz="3600" dirty="0">
                <a:solidFill>
                  <a:srgbClr val="006892"/>
                </a:solidFill>
                <a:latin typeface="Arial" charset="0"/>
                <a:cs typeface="Arial" charset="0"/>
              </a:rPr>
            </a:br>
            <a:r>
              <a:rPr lang="en-US" altLang="en-US" sz="3600" dirty="0">
                <a:solidFill>
                  <a:srgbClr val="006892"/>
                </a:solidFill>
                <a:latin typeface="Arial" charset="0"/>
                <a:cs typeface="Arial" charset="0"/>
              </a:rPr>
              <a:t>              </a:t>
            </a:r>
            <a:r>
              <a:rPr lang="en-US" altLang="en-US" sz="3200" b="1" dirty="0">
                <a:solidFill>
                  <a:srgbClr val="006892"/>
                </a:solidFill>
                <a:latin typeface="Arial" charset="0"/>
                <a:cs typeface="Arial" charset="0"/>
              </a:rPr>
              <a:t>Treatment Programming</a:t>
            </a:r>
            <a:br>
              <a:rPr lang="en-US" sz="3200" b="1" dirty="0">
                <a:solidFill>
                  <a:schemeClr val="tx1">
                    <a:lumMod val="85000"/>
                    <a:lumOff val="15000"/>
                  </a:schemeClr>
                </a:solidFill>
                <a:latin typeface="Arial" pitchFamily="34" charset="0"/>
                <a:cs typeface="Arial" pitchFamily="34" charset="0"/>
              </a:rPr>
            </a:br>
            <a:endParaRPr lang="en-US" altLang="en-US" sz="3200" dirty="0">
              <a:solidFill>
                <a:srgbClr val="006892"/>
              </a:solidFill>
              <a:latin typeface="Arial" charset="0"/>
              <a:cs typeface="Arial" charset="0"/>
            </a:endParaRPr>
          </a:p>
        </p:txBody>
      </p:sp>
      <p:sp>
        <p:nvSpPr>
          <p:cNvPr id="3" name="Content Placeholder 2"/>
          <p:cNvSpPr>
            <a:spLocks noGrp="1"/>
          </p:cNvSpPr>
          <p:nvPr>
            <p:ph idx="1"/>
          </p:nvPr>
        </p:nvSpPr>
        <p:spPr>
          <a:xfrm>
            <a:off x="381000" y="1219200"/>
            <a:ext cx="8534400" cy="5046663"/>
          </a:xfrm>
        </p:spPr>
        <p:txBody>
          <a:bodyPr rtlCol="0">
            <a:normAutofit/>
          </a:bodyPr>
          <a:lstStyle/>
          <a:p>
            <a:pPr marL="0" indent="0">
              <a:buFont typeface="Arial" charset="0"/>
              <a:buNone/>
              <a:defRPr/>
            </a:pPr>
            <a:endParaRPr lang="en-US" sz="1200" dirty="0">
              <a:solidFill>
                <a:schemeClr val="tx1">
                  <a:lumMod val="85000"/>
                  <a:lumOff val="15000"/>
                </a:schemeClr>
              </a:solidFill>
              <a:latin typeface="Arial" pitchFamily="34" charset="0"/>
              <a:cs typeface="Arial" pitchFamily="34" charset="0"/>
            </a:endParaRPr>
          </a:p>
          <a:p>
            <a:pPr marL="0" indent="0" algn="ctr">
              <a:buFont typeface="Arial" charset="0"/>
              <a:buNone/>
              <a:defRPr/>
            </a:pPr>
            <a:r>
              <a:rPr lang="en-US" sz="2400" dirty="0">
                <a:solidFill>
                  <a:schemeClr val="tx1">
                    <a:lumMod val="85000"/>
                    <a:lumOff val="15000"/>
                  </a:schemeClr>
                </a:solidFill>
                <a:latin typeface="Arial" pitchFamily="34" charset="0"/>
                <a:cs typeface="Arial" pitchFamily="34" charset="0"/>
              </a:rPr>
              <a:t>RSAT programs and community-based treatmen</a:t>
            </a:r>
            <a:r>
              <a:rPr lang="en-US" sz="2600" dirty="0">
                <a:solidFill>
                  <a:schemeClr val="tx1">
                    <a:lumMod val="85000"/>
                    <a:lumOff val="15000"/>
                  </a:schemeClr>
                </a:solidFill>
                <a:latin typeface="Arial" pitchFamily="34" charset="0"/>
                <a:cs typeface="Arial" pitchFamily="34" charset="0"/>
              </a:rPr>
              <a:t>t  </a:t>
            </a:r>
          </a:p>
          <a:p>
            <a:pPr marL="0" indent="0" algn="ctr">
              <a:buFont typeface="Arial" charset="0"/>
              <a:buNone/>
              <a:defRPr/>
            </a:pPr>
            <a:r>
              <a:rPr lang="en-US" sz="2400" dirty="0">
                <a:solidFill>
                  <a:schemeClr val="tx1">
                    <a:lumMod val="85000"/>
                    <a:lumOff val="15000"/>
                  </a:schemeClr>
                </a:solidFill>
                <a:latin typeface="Arial" pitchFamily="34" charset="0"/>
                <a:cs typeface="Arial" pitchFamily="34" charset="0"/>
              </a:rPr>
              <a:t>have a lot in common </a:t>
            </a:r>
          </a:p>
          <a:p>
            <a:pPr marL="0" indent="0" algn="ctr">
              <a:buFont typeface="Arial" charset="0"/>
              <a:buNone/>
              <a:defRPr/>
            </a:pPr>
            <a:endParaRPr lang="en-US" sz="800" dirty="0">
              <a:solidFill>
                <a:schemeClr val="tx1">
                  <a:lumMod val="85000"/>
                  <a:lumOff val="15000"/>
                </a:schemeClr>
              </a:solidFill>
              <a:latin typeface="Arial" pitchFamily="34" charset="0"/>
              <a:cs typeface="Arial" pitchFamily="34" charset="0"/>
            </a:endParaRPr>
          </a:p>
          <a:p>
            <a:pPr marL="0" indent="0" algn="ctr">
              <a:buFont typeface="Arial" charset="0"/>
              <a:buNone/>
              <a:defRPr/>
            </a:pPr>
            <a:endParaRPr lang="en-US" sz="3600" dirty="0">
              <a:solidFill>
                <a:schemeClr val="tx1">
                  <a:lumMod val="85000"/>
                  <a:lumOff val="15000"/>
                </a:schemeClr>
              </a:solidFill>
              <a:latin typeface="Arial" pitchFamily="34" charset="0"/>
              <a:cs typeface="Arial" pitchFamily="34" charset="0"/>
            </a:endParaRPr>
          </a:p>
          <a:p>
            <a:pPr>
              <a:buFont typeface="Arial" charset="0"/>
              <a:buChar char="•"/>
              <a:defRPr/>
            </a:pPr>
            <a:r>
              <a:rPr lang="en-US" sz="2400" dirty="0">
                <a:solidFill>
                  <a:schemeClr val="tx1">
                    <a:lumMod val="85000"/>
                    <a:lumOff val="15000"/>
                  </a:schemeClr>
                </a:solidFill>
                <a:latin typeface="Arial" pitchFamily="34" charset="0"/>
                <a:cs typeface="Arial" pitchFamily="34" charset="0"/>
              </a:rPr>
              <a:t>But are there aspects of treatment that are not the same? </a:t>
            </a:r>
          </a:p>
          <a:p>
            <a:pPr marL="0" indent="0">
              <a:buFont typeface="Arial" charset="0"/>
              <a:buNone/>
              <a:defRPr/>
            </a:pPr>
            <a:endParaRPr lang="en-US" sz="800" dirty="0">
              <a:solidFill>
                <a:schemeClr val="tx1">
                  <a:lumMod val="85000"/>
                  <a:lumOff val="15000"/>
                </a:schemeClr>
              </a:solidFill>
              <a:latin typeface="Arial" pitchFamily="34" charset="0"/>
              <a:cs typeface="Arial" pitchFamily="34" charset="0"/>
            </a:endParaRPr>
          </a:p>
          <a:p>
            <a:pPr>
              <a:buFont typeface="Arial" charset="0"/>
              <a:buChar char="•"/>
              <a:defRPr/>
            </a:pPr>
            <a:r>
              <a:rPr lang="en-US" sz="2400" dirty="0">
                <a:solidFill>
                  <a:schemeClr val="tx1">
                    <a:lumMod val="85000"/>
                    <a:lumOff val="15000"/>
                  </a:schemeClr>
                </a:solidFill>
                <a:latin typeface="Arial" pitchFamily="34" charset="0"/>
                <a:cs typeface="Arial" pitchFamily="34" charset="0"/>
              </a:rPr>
              <a:t>Is a correctional treatment professional’s job more difficult?</a:t>
            </a:r>
          </a:p>
          <a:p>
            <a:pPr marL="0" indent="0">
              <a:buFont typeface="Arial" charset="0"/>
              <a:buNone/>
              <a:defRPr/>
            </a:pPr>
            <a:endParaRPr lang="en-US" sz="2800" dirty="0">
              <a:solidFill>
                <a:schemeClr val="tx1">
                  <a:lumMod val="85000"/>
                  <a:lumOff val="15000"/>
                </a:schemeClr>
              </a:solidFill>
              <a:latin typeface="Arial" pitchFamily="34" charset="0"/>
              <a:cs typeface="Arial" pitchFamily="34" charset="0"/>
            </a:endParaRPr>
          </a:p>
          <a:p>
            <a:pPr marL="0" indent="0">
              <a:buFont typeface="Arial" charset="0"/>
              <a:buNone/>
              <a:defRPr/>
            </a:pPr>
            <a:endParaRPr lang="en-US" sz="2800" dirty="0">
              <a:solidFill>
                <a:schemeClr val="tx1">
                  <a:lumMod val="85000"/>
                  <a:lumOff val="15000"/>
                </a:schemeClr>
              </a:solidFill>
              <a:latin typeface="Arial" pitchFamily="34" charset="0"/>
              <a:cs typeface="Arial" pitchFamily="34" charset="0"/>
            </a:endParaRPr>
          </a:p>
          <a:p>
            <a:pPr marL="0" indent="0">
              <a:buFont typeface="Arial" charset="0"/>
              <a:buNone/>
              <a:defRPr/>
            </a:pPr>
            <a:r>
              <a:rPr lang="en-US" sz="2400" b="1" i="1" dirty="0">
                <a:solidFill>
                  <a:schemeClr val="tx1">
                    <a:lumMod val="85000"/>
                    <a:lumOff val="15000"/>
                  </a:schemeClr>
                </a:solidFill>
                <a:latin typeface="Arial" pitchFamily="34" charset="0"/>
                <a:cs typeface="Arial" pitchFamily="34" charset="0"/>
              </a:rPr>
              <a:t>Are some things easier?       Are there unique rewards? </a:t>
            </a:r>
          </a:p>
          <a:p>
            <a:pPr marL="0" indent="0">
              <a:buFont typeface="Arial" charset="0"/>
              <a:buNone/>
              <a:defRPr/>
            </a:pPr>
            <a:endParaRPr lang="en-US" sz="2400" b="1" dirty="0">
              <a:solidFill>
                <a:schemeClr val="tx1">
                  <a:lumMod val="85000"/>
                  <a:lumOff val="15000"/>
                </a:schemeClr>
              </a:solidFill>
              <a:latin typeface="Arial" pitchFamily="34" charset="0"/>
              <a:cs typeface="Arial" pitchFamily="34" charset="0"/>
            </a:endParaRPr>
          </a:p>
          <a:p>
            <a:pPr marL="0" indent="0">
              <a:buFont typeface="Arial" charset="0"/>
              <a:buNone/>
              <a:defRPr/>
            </a:pPr>
            <a:endParaRPr lang="en-US" sz="1800" dirty="0">
              <a:solidFill>
                <a:schemeClr val="tx1">
                  <a:lumMod val="85000"/>
                  <a:lumOff val="15000"/>
                </a:schemeClr>
              </a:solidFill>
              <a:latin typeface="Arial" pitchFamily="34" charset="0"/>
              <a:cs typeface="Arial" pitchFamily="34" charset="0"/>
            </a:endParaRPr>
          </a:p>
          <a:p>
            <a:pPr marL="0" indent="0">
              <a:buFont typeface="Arial" charset="0"/>
              <a:buNone/>
              <a:defRPr/>
            </a:pPr>
            <a:endParaRPr lang="en-US" sz="2400" dirty="0">
              <a:solidFill>
                <a:schemeClr val="tx1">
                  <a:lumMod val="85000"/>
                  <a:lumOff val="15000"/>
                </a:schemeClr>
              </a:solidFill>
              <a:latin typeface="Arial" pitchFamily="34" charset="0"/>
              <a:cs typeface="Arial" pitchFamily="34" charset="0"/>
            </a:endParaRPr>
          </a:p>
          <a:p>
            <a:pPr marL="0" indent="0">
              <a:buFont typeface="Arial" charset="0"/>
              <a:buNone/>
              <a:defRPr/>
            </a:pPr>
            <a:endParaRPr lang="en-US" sz="2400" dirty="0">
              <a:solidFill>
                <a:schemeClr val="tx1">
                  <a:lumMod val="85000"/>
                  <a:lumOff val="15000"/>
                </a:schemeClr>
              </a:solidFill>
              <a:latin typeface="Arial" pitchFamily="34" charset="0"/>
              <a:cs typeface="Arial" pitchFamily="34" charset="0"/>
            </a:endParaRPr>
          </a:p>
        </p:txBody>
      </p:sp>
      <p:sp>
        <p:nvSpPr>
          <p:cNvPr id="15366"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27624A6C-297C-4629-B89B-B3B63F4A5233}"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1536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37AF2B-655D-4A5F-BCDB-02DDD7123EBE}" type="slidenum">
              <a:rPr lang="en-US" altLang="en-US" sz="1200" smtClean="0">
                <a:solidFill>
                  <a:schemeClr val="bg1"/>
                </a:solidFill>
                <a:latin typeface="Arial" panose="020B0604020202020204" pitchFamily="34" charset="0"/>
              </a:rPr>
              <a:pPr>
                <a:spcBef>
                  <a:spcPct val="0"/>
                </a:spcBef>
                <a:buFontTx/>
                <a:buNone/>
              </a:pPr>
              <a:t>7</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762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0" y="11430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4" name="Rectangle 4"/>
          <p:cNvSpPr>
            <a:spLocks noChangeArrowheads="1"/>
          </p:cNvSpPr>
          <p:nvPr/>
        </p:nvSpPr>
        <p:spPr bwMode="auto">
          <a:xfrm>
            <a:off x="1187450" y="549275"/>
            <a:ext cx="6400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endParaRPr lang="en-US" sz="4000" b="1" dirty="0">
              <a:solidFill>
                <a:schemeClr val="tx2"/>
              </a:solidFill>
              <a:effectLst>
                <a:outerShdw blurRad="38100" dist="38100" dir="2700000" algn="tl">
                  <a:srgbClr val="C0C0C0"/>
                </a:outerShdw>
              </a:effectLst>
              <a:cs typeface="Arial" charset="0"/>
            </a:endParaRPr>
          </a:p>
        </p:txBody>
      </p:sp>
      <p:sp>
        <p:nvSpPr>
          <p:cNvPr id="17" name="Rectangle 16"/>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a:solidFill>
                  <a:srgbClr val="006A92"/>
                </a:solidFill>
                <a:effectLst>
                  <a:outerShdw blurRad="38100" dist="38100" dir="2700000" algn="tl">
                    <a:srgbClr val="C0C0C0"/>
                  </a:outerShdw>
                </a:effectLst>
                <a:latin typeface="Arial" panose="020B0604020202020204" pitchFamily="34" charset="0"/>
                <a:cs typeface="Arial" panose="020B0604020202020204" pitchFamily="34" charset="0"/>
              </a:rPr>
              <a:t>Begin with the end in mind</a:t>
            </a:r>
          </a:p>
          <a:p>
            <a:pPr algn="ctr" eaLnBrk="1" fontAlgn="auto" hangingPunct="1">
              <a:spcBef>
                <a:spcPts val="0"/>
              </a:spcBef>
              <a:spcAft>
                <a:spcPts val="0"/>
              </a:spcAft>
              <a:defRPr/>
            </a:pPr>
            <a:endParaRPr lang="en-US" sz="1600" dirty="0">
              <a:solidFill>
                <a:srgbClr val="006A92"/>
              </a:solidFill>
            </a:endParaRPr>
          </a:p>
        </p:txBody>
      </p:sp>
      <p:sp>
        <p:nvSpPr>
          <p:cNvPr id="18" name="Rectangle 17"/>
          <p:cNvSpPr/>
          <p:nvPr/>
        </p:nvSpPr>
        <p:spPr>
          <a:xfrm>
            <a:off x="0" y="1066800"/>
            <a:ext cx="9144000" cy="46038"/>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p:cNvSpPr/>
          <p:nvPr/>
        </p:nvSpPr>
        <p:spPr>
          <a:xfrm>
            <a:off x="0" y="0"/>
            <a:ext cx="9144000" cy="762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741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6013"/>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843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43650"/>
            <a:ext cx="9144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1"/>
          <p:cNvSpPr>
            <a:spLocks noGrp="1"/>
          </p:cNvSpPr>
          <p:nvPr>
            <p:ph type="title"/>
          </p:nvPr>
        </p:nvSpPr>
        <p:spPr>
          <a:xfrm>
            <a:off x="457200" y="-76200"/>
            <a:ext cx="8229600" cy="990600"/>
          </a:xfrm>
        </p:spPr>
        <p:txBody>
          <a:bodyPr/>
          <a:lstStyle/>
          <a:p>
            <a:pPr eaLnBrk="1" hangingPunct="1"/>
            <a:br>
              <a:rPr lang="en-US" altLang="en-US" sz="2400"/>
            </a:br>
            <a:r>
              <a:rPr lang="en-US" altLang="en-US" sz="3600" b="1">
                <a:solidFill>
                  <a:srgbClr val="006A92"/>
                </a:solidFill>
              </a:rPr>
              <a:t>Substance Use Disorder Treatment NOMS</a:t>
            </a:r>
            <a:endParaRPr lang="en-US" altLang="en-US" sz="3600" b="1">
              <a:solidFill>
                <a:srgbClr val="006A9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382000" cy="4208463"/>
          </a:xfrm>
        </p:spPr>
        <p:txBody>
          <a:bodyPr rtlCol="0">
            <a:normAutofit/>
          </a:bodyPr>
          <a:lstStyle/>
          <a:p>
            <a:pPr marL="0" indent="0">
              <a:buFont typeface="Arial" charset="0"/>
              <a:buNone/>
              <a:defRPr/>
            </a:pPr>
            <a:r>
              <a:rPr lang="en-US" sz="2400" b="1" dirty="0">
                <a:solidFill>
                  <a:schemeClr val="tx1">
                    <a:lumMod val="85000"/>
                    <a:lumOff val="15000"/>
                  </a:schemeClr>
                </a:solidFill>
                <a:latin typeface="Arial" pitchFamily="34" charset="0"/>
                <a:cs typeface="Arial" pitchFamily="34" charset="0"/>
              </a:rPr>
              <a:t>National Outcome Measures - Community Treatment </a:t>
            </a:r>
          </a:p>
          <a:p>
            <a:pPr marL="0" indent="0">
              <a:buFont typeface="Arial" charset="0"/>
              <a:buNone/>
              <a:defRPr/>
            </a:pPr>
            <a:endParaRPr lang="en-US" sz="1200" dirty="0">
              <a:solidFill>
                <a:schemeClr val="tx1">
                  <a:lumMod val="85000"/>
                  <a:lumOff val="15000"/>
                </a:schemeClr>
              </a:solidFill>
              <a:latin typeface="Arial" pitchFamily="34" charset="0"/>
              <a:cs typeface="Arial" pitchFamily="34" charset="0"/>
            </a:endParaRPr>
          </a:p>
          <a:p>
            <a:pPr marL="0" indent="0">
              <a:buFont typeface="Arial" charset="0"/>
              <a:buNone/>
              <a:defRPr/>
            </a:pPr>
            <a:endParaRPr lang="en-US" sz="1200" dirty="0">
              <a:solidFill>
                <a:schemeClr val="tx1">
                  <a:lumMod val="85000"/>
                  <a:lumOff val="15000"/>
                </a:schemeClr>
              </a:solidFill>
              <a:latin typeface="Arial" pitchFamily="34" charset="0"/>
              <a:cs typeface="Arial" pitchFamily="34" charset="0"/>
            </a:endParaRPr>
          </a:p>
          <a:p>
            <a:pPr>
              <a:buFont typeface="Arial" charset="0"/>
              <a:buChar char="•"/>
              <a:defRPr/>
            </a:pPr>
            <a:r>
              <a:rPr lang="en-US" sz="2200" b="1" dirty="0"/>
              <a:t>Abstinence</a:t>
            </a:r>
            <a:r>
              <a:rPr lang="en-US" sz="2200" dirty="0"/>
              <a:t>: from alcohol/drug use</a:t>
            </a:r>
          </a:p>
          <a:p>
            <a:pPr>
              <a:buFont typeface="Arial" charset="0"/>
              <a:buChar char="•"/>
              <a:defRPr/>
            </a:pPr>
            <a:r>
              <a:rPr lang="en-US" sz="2200" b="1" dirty="0"/>
              <a:t>Retention: </a:t>
            </a:r>
            <a:r>
              <a:rPr lang="en-US" sz="2200" dirty="0"/>
              <a:t>length of time in treatment &amp; aftercare</a:t>
            </a:r>
          </a:p>
          <a:p>
            <a:pPr>
              <a:buFont typeface="Arial" charset="0"/>
              <a:buChar char="•"/>
              <a:defRPr/>
            </a:pPr>
            <a:r>
              <a:rPr lang="en-US" sz="2200" b="1" dirty="0"/>
              <a:t>Employment/Education:</a:t>
            </a:r>
            <a:r>
              <a:rPr lang="en-US" sz="2200" dirty="0"/>
              <a:t> find/keep a job; stay in/go back to school</a:t>
            </a:r>
          </a:p>
          <a:p>
            <a:pPr>
              <a:buFont typeface="Arial" charset="0"/>
              <a:buChar char="•"/>
              <a:defRPr/>
            </a:pPr>
            <a:r>
              <a:rPr lang="en-US" sz="2200" b="1" dirty="0"/>
              <a:t>Criminal Justice: </a:t>
            </a:r>
            <a:r>
              <a:rPr lang="en-US" sz="2200" dirty="0"/>
              <a:t>no increase/decreased criminal justice involvement</a:t>
            </a:r>
          </a:p>
          <a:p>
            <a:pPr>
              <a:buFont typeface="Arial" charset="0"/>
              <a:buChar char="•"/>
              <a:defRPr/>
            </a:pPr>
            <a:r>
              <a:rPr lang="en-US" sz="2200" b="1" dirty="0"/>
              <a:t>Housing stability: </a:t>
            </a:r>
            <a:r>
              <a:rPr lang="en-US" sz="2200" dirty="0"/>
              <a:t>maintain/improved housing stability</a:t>
            </a:r>
            <a:r>
              <a:rPr lang="en-US" sz="2200" b="1" dirty="0"/>
              <a:t> </a:t>
            </a:r>
          </a:p>
          <a:p>
            <a:pPr>
              <a:buFont typeface="Arial" charset="0"/>
              <a:buChar char="•"/>
              <a:defRPr/>
            </a:pPr>
            <a:r>
              <a:rPr lang="en-US" sz="2200" b="1" dirty="0"/>
              <a:t>Access to services: </a:t>
            </a:r>
            <a:r>
              <a:rPr lang="en-US" sz="2200" dirty="0"/>
              <a:t>increased access to health &amp; social services</a:t>
            </a:r>
            <a:endParaRPr lang="en-US" sz="2200" b="1" dirty="0"/>
          </a:p>
          <a:p>
            <a:pPr>
              <a:buFont typeface="Arial" charset="0"/>
              <a:buChar char="•"/>
              <a:defRPr/>
            </a:pPr>
            <a:r>
              <a:rPr lang="en-US" sz="2200" b="1" dirty="0"/>
              <a:t>Social connectedness: </a:t>
            </a:r>
            <a:r>
              <a:rPr lang="en-US" sz="2200" dirty="0"/>
              <a:t>increased social support</a:t>
            </a:r>
            <a:endParaRPr lang="en-US" sz="2200" b="1" dirty="0"/>
          </a:p>
          <a:p>
            <a:pPr marL="0" indent="0">
              <a:buFont typeface="Arial" charset="0"/>
              <a:buNone/>
              <a:defRPr/>
            </a:pPr>
            <a:endParaRPr lang="en-US" sz="2400" dirty="0"/>
          </a:p>
        </p:txBody>
      </p:sp>
      <p:sp>
        <p:nvSpPr>
          <p:cNvPr id="18438"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9273285-1507-4CEF-9856-04D2E5564788}" type="datetime1">
              <a:rPr lang="en-US" altLang="en-US" sz="1200" smtClean="0">
                <a:solidFill>
                  <a:schemeClr val="bg1"/>
                </a:solidFill>
                <a:latin typeface="Arial" panose="020B0604020202020204" pitchFamily="34" charset="0"/>
                <a:cs typeface="Arial" panose="020B0604020202020204" pitchFamily="34" charset="0"/>
              </a:rPr>
              <a:pPr fontAlgn="base">
                <a:spcBef>
                  <a:spcPct val="0"/>
                </a:spcBef>
                <a:spcAft>
                  <a:spcPct val="0"/>
                </a:spcAft>
                <a:buFontTx/>
                <a:buNone/>
              </a:pPr>
              <a:t>3/15/2017</a:t>
            </a:fld>
            <a:endParaRPr lang="en-US" altLang="en-US" sz="1200">
              <a:solidFill>
                <a:schemeClr val="bg1"/>
              </a:solidFill>
              <a:latin typeface="Arial" panose="020B0604020202020204" pitchFamily="34" charset="0"/>
              <a:cs typeface="Arial" panose="020B0604020202020204" pitchFamily="34" charset="0"/>
            </a:endParaRPr>
          </a:p>
        </p:txBody>
      </p:sp>
      <p:sp>
        <p:nvSpPr>
          <p:cNvPr id="1843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5DE957-1DEE-4A19-AF96-9ADDBBA793C2}" type="slidenum">
              <a:rPr lang="en-US" altLang="en-US" sz="1200" smtClean="0">
                <a:solidFill>
                  <a:schemeClr val="bg1"/>
                </a:solidFill>
                <a:latin typeface="Arial" panose="020B0604020202020204" pitchFamily="34" charset="0"/>
              </a:rPr>
              <a:pPr>
                <a:spcBef>
                  <a:spcPct val="0"/>
                </a:spcBef>
                <a:buFontTx/>
                <a:buNone/>
              </a:pPr>
              <a:t>9</a:t>
            </a:fld>
            <a:endParaRPr lang="en-US" altLang="en-US" sz="1200">
              <a:solidFill>
                <a:schemeClr val="bg1"/>
              </a:solidFill>
              <a:latin typeface="Arial" panose="020B0604020202020204" pitchFamily="34" charset="0"/>
            </a:endParaRPr>
          </a:p>
        </p:txBody>
      </p:sp>
      <p:sp>
        <p:nvSpPr>
          <p:cNvPr id="12" name="Rectangle 11"/>
          <p:cNvSpPr/>
          <p:nvPr/>
        </p:nvSpPr>
        <p:spPr>
          <a:xfrm>
            <a:off x="0" y="0"/>
            <a:ext cx="9144000" cy="762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0" y="1020763"/>
            <a:ext cx="9144000" cy="46037"/>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8442" name="Picture 5" descr="AA00965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4872038"/>
            <a:ext cx="1143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property id=&quot;20139&quot; value=&quot;%n. %s&quot;/&gt;&lt;property id=&quot;20141&quot; value=&quot;RSAT Webinar 03.2017&quot;/&gt;&lt;property id=&quot;20144&quot; value=&quot;1&quot;/&gt;&lt;property id=&quot;20146&quot; value=&quot;0&quot;/&gt;&lt;property id=&quot;20147&quot; value=&quot;0&quot;/&gt;&lt;property id=&quot;20148&quot; value=&quot;5&quot;/&gt;&lt;property id=&quot;20184&quot; value=&quot;7&quot;/&gt;&lt;property id=&quot;20191&quot; value=&quot;AHP Corporate&quot;/&gt;&lt;property id=&quot;20192&quot; value=&quot;https://ahpnet.adobeconnect.com&quot;/&gt;&lt;property id=&quot;20193&quot; value=&quot;0&quot;/&gt;&lt;property id=&quot;20250&quot; value=&quot;6&quot;/&gt;&lt;property id=&quot;20251&quot; value=&quot;0&quot;/&gt;&lt;property id=&quot;20259&quot; value=&quot;0&quot;/&gt;&lt;property id=&quot;20263&quot; value=&quot;1&quot;/&gt;&lt;property id=&quot;20264&quot; value=&quot;1&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     RSAT Promising Practices Webinar    Design, Implementation and Outcomes:          Components of Program Succes&quot;/&gt;&lt;property id=&quot;20307&quot; value=&quot;412&quot;/&gt;&lt;property id=&quot;20309&quot; value=&quot;-1&quot;/&gt;&lt;/object&gt;&lt;object type=&quot;3&quot; unique_id=&quot;10004&quot;&gt;&lt;property id=&quot;20148&quot; value=&quot;5&quot;/&gt;&lt;property id=&quot;20300&quot; value=&quot;Slide 2 - &amp;quot;Housekeeping Functions&amp;quot;&quot;/&gt;&lt;property id=&quot;20307&quot; value=&quot;595&quot;/&gt;&lt;property id=&quot;20309&quot; value=&quot;-1&quot;/&gt;&lt;/object&gt;&lt;object type=&quot;3&quot; unique_id=&quot;10005&quot;&gt;&lt;property id=&quot;20148&quot; value=&quot;5&quot;/&gt;&lt;property id=&quot;20300&quot; value=&quot;Slide 3 - &amp;quot;Housekeeping: Communication&amp;quot;&quot;/&gt;&lt;property id=&quot;20307&quot; value=&quot;596&quot;/&gt;&lt;property id=&quot;20309&quot; value=&quot;-1&quot;/&gt;&lt;/object&gt;&lt;object type=&quot;3&quot; unique_id=&quot;10007&quot;&gt;&lt;property id=&quot;20148&quot; value=&quot;5&quot;/&gt;&lt;property id=&quot;20300&quot; value=&quot;Slide 4 - &amp;quot; Niki Miller, M.S. CPS nmiller@ahpnet.com &amp;quot;&quot;/&gt;&lt;property id=&quot;20307&quot; value=&quot;259&quot;/&gt;&lt;property id=&quot;20309&quot; value=&quot;-1&quot;/&gt;&lt;/object&gt;&lt;object type=&quot;3&quot; unique_id=&quot;10008&quot;&gt;&lt;property id=&quot;20148&quot; value=&quot;5&quot;/&gt;&lt;property id=&quot;20300&quot; value=&quot;Slide 5 - &amp;quot;Learning Objectives&amp;quot;&quot;/&gt;&lt;property id=&quot;20307&quot; value=&quot;416&quot;/&gt;&lt;property id=&quot;20309&quot; value=&quot;-1&quot;/&gt;&lt;/object&gt;&lt;object type=&quot;3&quot; unique_id=&quot;10009&quot;&gt;&lt;property id=&quot;20148&quot; value=&quot;5&quot;/&gt;&lt;property id=&quot;20300&quot; value=&quot;Slide 6 - &amp;quot;RSAT Mandates&amp;quot;&quot;/&gt;&lt;property id=&quot;20307&quot; value=&quot;414&quot;/&gt;&lt;property id=&quot;20309&quot; value=&quot;-1&quot;/&gt;&lt;/object&gt;&lt;object type=&quot;3&quot; unique_id=&quot;10010&quot;&gt;&lt;property id=&quot;20148&quot; value=&quot;5&quot;/&gt;&lt;property id=&quot;20300&quot; value=&quot;Slide 7 - &amp;quot;             RSAT Promising Practices - Section II:                     Treatment Programming &amp;quot;&quot;/&gt;&lt;property id=&quot;20307&quot; value=&quot;581&quot;/&gt;&lt;property id=&quot;20309&quot; value=&quot;-1&quot;/&gt;&lt;/object&gt;&lt;object type=&quot;3&quot; unique_id=&quot;10011&quot;&gt;&lt;property id=&quot;20148&quot; value=&quot;5&quot;/&gt;&lt;property id=&quot;20300&quot; value=&quot;Slide 8&quot;/&gt;&lt;property id=&quot;20307&quot; value=&quot;557&quot;/&gt;&lt;property id=&quot;20309&quot; value=&quot;-1&quot;/&gt;&lt;/object&gt;&lt;object type=&quot;3&quot; unique_id=&quot;10012&quot;&gt;&lt;property id=&quot;20148&quot; value=&quot;5&quot;/&gt;&lt;property id=&quot;20300&quot; value=&quot;Slide 9 - &amp;quot; Substance Use Disorder Treatment NOMS&amp;quot;&quot;/&gt;&lt;property id=&quot;20307&quot; value=&quot;574&quot;/&gt;&lt;property id=&quot;20309&quot; value=&quot;-1&quot;/&gt;&lt;/object&gt;&lt;object type=&quot;3&quot; unique_id=&quot;10013&quot;&gt;&lt;property id=&quot;20148&quot; value=&quot;5&quot;/&gt;&lt;property id=&quot;20300&quot; value=&quot;Slide 10 - &amp;quot;Quick Audience Poling&amp;quot;&quot;/&gt;&lt;property id=&quot;20307&quot; value=&quot;564&quot;/&gt;&lt;property id=&quot;20309&quot; value=&quot;-1&quot;/&gt;&lt;/object&gt;&lt;object type=&quot;3&quot; unique_id=&quot;10014&quot;&gt;&lt;property id=&quot;20148&quot; value=&quot;5&quot;/&gt;&lt;property id=&quot;20300&quot; value=&quot;Slide 11 - &amp;quot;  RSAT targets factors associated w/criminal behavior&amp;quot;&quot;/&gt;&lt;property id=&quot;20307&quot; value=&quot;572&quot;/&gt;&lt;property id=&quot;20309&quot; value=&quot;-1&quot;/&gt;&lt;/object&gt;&lt;object type=&quot;3&quot; unique_id=&quot;10015&quot;&gt;&lt;property id=&quot;20148&quot; value=&quot;5&quot;/&gt;&lt;property id=&quot;20300&quot; value=&quot;Slide 12 - &amp;quot;RSAT Outcomes&amp;quot;&quot;/&gt;&lt;property id=&quot;20307&quot; value=&quot;576&quot;/&gt;&lt;property id=&quot;20309&quot; value=&quot;-1&quot;/&gt;&lt;/object&gt;&lt;object type=&quot;3&quot; unique_id=&quot;10016&quot;&gt;&lt;property id=&quot;20148&quot; value=&quot;5&quot;/&gt;&lt;property id=&quot;20300&quot; value=&quot;Slide 13 - &amp;quot;Promising Practices -Treatment Programming&amp;quot;&quot;/&gt;&lt;property id=&quot;20307&quot; value=&quot;575&quot;/&gt;&lt;property id=&quot;20309&quot; value=&quot;-1&quot;/&gt;&lt;/object&gt;&lt;object type=&quot;3&quot; unique_id=&quot;10017&quot;&gt;&lt;property id=&quot;20148&quot; value=&quot;5&quot;/&gt;&lt;property id=&quot;20300&quot; value=&quot;Slide 14 - &amp;quot;Evidence?&amp;quot;&quot;/&gt;&lt;property id=&quot;20307&quot; value=&quot;577&quot;/&gt;&lt;property id=&quot;20309&quot; value=&quot;-1&quot;/&gt;&lt;/object&gt;&lt;object type=&quot;3&quot; unique_id=&quot;10018&quot;&gt;&lt;property id=&quot;20148&quot; value=&quot;5&quot;/&gt;&lt;property id=&quot;20300&quot; value=&quot;Slide 15 - &amp;quot;CODs Are Pervasive&amp;quot;&quot;/&gt;&lt;property id=&quot;20307&quot; value=&quot;578&quot;/&gt;&lt;property id=&quot;20309&quot; value=&quot;-1&quot;/&gt;&lt;/object&gt;&lt;object type=&quot;3&quot; unique_id=&quot;10019&quot;&gt;&lt;property id=&quot;20148&quot; value=&quot;5&quot;/&gt;&lt;property id=&quot;20300&quot; value=&quot;Slide 16 - &amp;quot;Integrating approaches effective for both  &amp;quot;&quot;/&gt;&lt;property id=&quot;20307&quot; value=&quot;566&quot;/&gt;&lt;property id=&quot;20309&quot; value=&quot;-1&quot;/&gt;&lt;/object&gt;&lt;object type=&quot;3&quot; unique_id=&quot;10020&quot;&gt;&lt;property id=&quot;20148&quot; value=&quot;5&quot;/&gt;&lt;property id=&quot;20300&quot; value=&quot;Slide 17 - &amp;quot; Psychiatric Medication Management  &amp;quot;&quot;/&gt;&lt;property id=&quot;20307&quot; value=&quot;567&quot;/&gt;&lt;property id=&quot;20309&quot; value=&quot;-1&quot;/&gt;&lt;/object&gt;&lt;object type=&quot;3&quot; unique_id=&quot;10021&quot;&gt;&lt;property id=&quot;20148&quot; value=&quot;5&quot;/&gt;&lt;property id=&quot;20300&quot; value=&quot;Slide 18 - &amp;quot;Medication Assisted Treatment&amp;quot;&quot;/&gt;&lt;property id=&quot;20307&quot; value=&quot;568&quot;/&gt;&lt;property id=&quot;20309&quot; value=&quot;-1&quot;/&gt;&lt;/object&gt;&lt;object type=&quot;3&quot; unique_id=&quot;10022&quot;&gt;&lt;property id=&quot;20148&quot; value=&quot;5&quot;/&gt;&lt;property id=&quot;20300&quot; value=&quot;Slide 19 - &amp;quot; Opioid Antagonist Therapy (long-acting injectable naltrexone) &amp;quot;&quot;/&gt;&lt;property id=&quot;20307&quot; value=&quot;583&quot;/&gt;&lt;property id=&quot;20309&quot; value=&quot;-1&quot;/&gt;&lt;/object&gt;&lt;object type=&quot;3&quot; unique_id=&quot;10023&quot;&gt;&lt;property id=&quot;20148&quot; value=&quot;5&quot;/&gt;&lt;property id=&quot;20300&quot; value=&quot;Slide 20 - &amp;quot; Pace of Recovery – Highly Individualized&amp;quot;&quot;/&gt;&lt;property id=&quot;20307&quot; value=&quot;585&quot;/&gt;&lt;property id=&quot;20309&quot; value=&quot;-1&quot;/&gt;&lt;/object&gt;&lt;object type=&quot;3&quot; unique_id=&quot;10024&quot;&gt;&lt;property id=&quot;20148&quot; value=&quot;5&quot;/&gt;&lt;property id=&quot;20300&quot; value=&quot;Slide 21 - &amp;quot;Promising Practices -Treatment Programming&amp;quot;&quot;/&gt;&lt;property id=&quot;20307&quot; value=&quot;582&quot;/&gt;&lt;property id=&quot;20309&quot; value=&quot;-1&quot;/&gt;&lt;/object&gt;&lt;object type=&quot;3&quot; unique_id=&quot;10025&quot;&gt;&lt;property id=&quot;20148&quot; value=&quot;5&quot;/&gt;&lt;property id=&quot;20300&quot; value=&quot;Slide 22 - &amp;quot;Dosage Principle: Treatment Duration  &amp;quot;&quot;/&gt;&lt;property id=&quot;20307&quot; value=&quot;584&quot;/&gt;&lt;property id=&quot;20309&quot; value=&quot;-1&quot;/&gt;&lt;/object&gt;&lt;object type=&quot;3&quot; unique_id=&quot;10026&quot;&gt;&lt;property id=&quot;20148&quot; value=&quot;5&quot;/&gt;&lt;property id=&quot;20300&quot; value=&quot;Slide 23 - &amp;quot;Dosage Principle: Treatment Intensity &amp;quot;&quot;/&gt;&lt;property id=&quot;20307&quot; value=&quot;586&quot;/&gt;&lt;property id=&quot;20309&quot; value=&quot;-1&quot;/&gt;&lt;/object&gt;&lt;object type=&quot;3&quot; unique_id=&quot;10027&quot;&gt;&lt;property id=&quot;20148&quot; value=&quot;5&quot;/&gt;&lt;property id=&quot;20300&quot; value=&quot;Slide 24 - &amp;quot;Module I: Research&amp;quot;&quot;/&gt;&lt;property id=&quot;20307&quot; value=&quot;547&quot;/&gt;&lt;property id=&quot;20309&quot; value=&quot;-1&quot;/&gt;&lt;/object&gt;&lt;object type=&quot;3&quot; unique_id=&quot;10028&quot;&gt;&lt;property id=&quot;20148&quot; value=&quot;5&quot;/&gt;&lt;property id=&quot;20300&quot; value=&quot;Slide 25 - &amp;quot;Module I: Research&amp;quot;&quot;/&gt;&lt;property id=&quot;20307&quot; value=&quot;548&quot;/&gt;&lt;property id=&quot;20309&quot; value=&quot;-1&quot;/&gt;&lt;/object&gt;&lt;object type=&quot;3&quot; unique_id=&quot;10029&quot;&gt;&lt;property id=&quot;20148&quot; value=&quot;5&quot;/&gt;&lt;property id=&quot;20300&quot; value=&quot;Slide 26 - &amp;quot;Linkage to Continuing Care &amp;amp; Recovery Support&amp;quot;&quot;/&gt;&lt;property id=&quot;20307&quot; value=&quot;580&quot;/&gt;&lt;property id=&quot;20309&quot; value=&quot;-1&quot;/&gt;&lt;/object&gt;&lt;object type=&quot;3&quot; unique_id=&quot;10030&quot;&gt;&lt;property id=&quot;20148&quot; value=&quot;5&quot;/&gt;&lt;property id=&quot;20300&quot; value=&quot;Slide 27 - &amp;quot;Module I: Research&amp;quot;&quot;/&gt;&lt;property id=&quot;20307&quot; value=&quot;448&quot;/&gt;&lt;property id=&quot;20309&quot; value=&quot;-1&quot;/&gt;&lt;/object&gt;&lt;object type=&quot;3&quot; unique_id=&quot;10031&quot;&gt;&lt;property id=&quot;20148&quot; value=&quot;5&quot;/&gt;&lt;property id=&quot;20300&quot; value=&quot;Slide 28 - &amp;quot;Quick Audience Polling&amp;quot;&quot;/&gt;&lt;property id=&quot;20307&quot; value=&quot;588&quot;/&gt;&lt;property id=&quot;20309&quot; value=&quot;-1&quot;/&gt;&lt;/object&gt;&lt;object type=&quot;3&quot; unique_id=&quot;10032&quot;&gt;&lt;property id=&quot;20148&quot; value=&quot;5&quot;/&gt;&lt;property id=&quot;20300&quot; value=&quot;Slide 29 - &amp;quot;Module I: Research&amp;quot;&quot;/&gt;&lt;property id=&quot;20307&quot; value=&quot;543&quot;/&gt;&lt;property id=&quot;20309&quot; value=&quot;-1&quot;/&gt;&lt;/object&gt;&lt;object type=&quot;3&quot; unique_id=&quot;10033&quot;&gt;&lt;property id=&quot;20148&quot; value=&quot;5&quot;/&gt;&lt;property id=&quot;20300&quot; value=&quot;Slide 30&quot;/&gt;&lt;property id=&quot;20307&quot; value=&quot;593&quot;/&gt;&lt;property id=&quot;20309&quot; value=&quot;-1&quot;/&gt;&lt;/object&gt;&lt;object type=&quot;3&quot; unique_id=&quot;10034&quot;&gt;&lt;property id=&quot;20148&quot; value=&quot;5&quot;/&gt;&lt;property id=&quot;20300&quot; value=&quot;Slide 31&quot;/&gt;&lt;property id=&quot;20307&quot; value=&quot;598&quot;/&gt;&lt;property id=&quot;20309&quot; value=&quot;-1&quot;/&gt;&lt;/object&gt;&lt;object type=&quot;3&quot; unique_id=&quot;10035&quot;&gt;&lt;property id=&quot;20148&quot; value=&quot;5&quot;/&gt;&lt;property id=&quot;20300&quot; value=&quot;Slide 32&quot;/&gt;&lt;property id=&quot;20307&quot; value=&quot;599&quot;/&gt;&lt;property id=&quot;20309&quot; value=&quot;-1&quot;/&gt;&lt;/object&gt;&lt;object type=&quot;3&quot; unique_id=&quot;10036&quot;&gt;&lt;property id=&quot;20148&quot; value=&quot;5&quot;/&gt;&lt;property id=&quot;20300&quot; value=&quot;Slide 33&quot;/&gt;&lt;property id=&quot;20307&quot; value=&quot;600&quot;/&gt;&lt;property id=&quot;20309&quot; value=&quot;-1&quot;/&gt;&lt;/object&gt;&lt;object type=&quot;3&quot; unique_id=&quot;10037&quot;&gt;&lt;property id=&quot;20148&quot; value=&quot;5&quot;/&gt;&lt;property id=&quot;20300&quot; value=&quot;Slide 34&quot;/&gt;&lt;property id=&quot;20307&quot; value=&quot;594&quot;/&gt;&lt;property id=&quot;20309&quot; value=&quot;-1&quot;/&gt;&lt;/object&gt;&lt;/object&gt;&lt;object type=&quot;8&quot; unique_id=&quot;10074&quot;&gt;&lt;/object&gt;&lt;object type=&quot;4&quot; unique_id=&quot;10294&quot;&gt;&lt;/object&gt;&lt;object type=&quot;10&quot; unique_id=&quot;10295&quot;&gt;&lt;object type=&quot;11&quot; unique_id=&quot;10296&quot;&gt;&lt;property id=&quot;20180&quot; value=&quot;1&quot;/&gt;&lt;property id=&quot;20181&quot; value=&quot;1&quot;/&gt;&lt;property id=&quot;20183&quot; value=&quot;1&quot;/&gt;&lt;/object&gt;&lt;object type=&quot;12&quot; unique_id=&quot;10297&quot;&gt;&lt;/object&gt;&lt;/object&gt;&lt;/object&gt;&lt;/database&gt;"/>
  <p:tag name="MMPROD_THEME_BG_IMAGE" val=""/>
  <p:tag name="MMPROD_TAG_VCONFIG" val="PD94bWwgdmVyc2lvbj0iMS4wIj8+DQo8Y29uZmlndXJhdGlvbj4NCgk8YnJhbmRpbmc+DQoJCTx1aWZvbnQgbmFtZT0iRk9OVF9OT1RFU19URVhUIiB2YWx1ZT0iVmVyZGFuYSwxMyxmYWxzZSxmYWxzZSxmYWxzZSIvPg0KCTwvYnJhbmRpbmc+DQoJPGNvbG9ycz4NCgkJPHVpY29sb3IgbmFtZT0icHJpbWFyeSIgdmFsdWU9IjB4NkY4NDg4Ii8+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PHVpc2hvdyBuYW1lPSJwcmVzZW50ZXJuYW1lIiB2YWx1ZT0idHJ1ZSIvPjx1aXNob3cgbmFtZT0icHJlc2VudGVydGl0bGUiIHZhbHVlPSJ0cnVlIi8+PHVpc2hvdyBuYW1lPSJwcmVzZW50ZXJlbWFpbCIgdmFsdWU9InRydWUiLz48dWlzaG93IG5hbWU9InByZXNlbnRlcmJpbyIgdmFsdWU9InRydWUiLz48dWlzaG93IG5hbWU9ImNvbXBhbnlsb2dvIiB2YWx1ZT0idHJ1ZSIvPjx1aXNob3cgbmFtZT0ic2lkZWJhciIgdmFsdWU9InRydWUiLz48dWlzaG93IG5hbWU9Im91dGxpbmUiIHZhbHVlPSJ0cnVlIi8+PHVpc2hvdyBuYW1lPSJ0aHVtYm5haWwiIHZhbHVlPSJ0cnVlIi8+DQoJCTx1aXNob3cgbmFtZT0ibm90ZXMiIHZhbHVlPSJ0cnVlIi8+PHVpc2hvdyBuYW1lPSJzZWFyY2giIHZhbHVlPSJ0cnVlIi8+PHVpc2hvdyBuYW1lPSJxdWl6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PHVpcmVwbGFjZSBuYW1lPSJsb2dvIiB2YWx1ZT0iIi8+PHVpcmVwbGFjZSBuYW1lPSJiZ2ltYWdlIiB2YWx1ZT0iIi8+PHVpcmVwbGFjZSBuYW1lPSJpbml0aWFsdGFiIiB2YWx1ZT0ib3V0bGluZSIvPjx1aXNob3cgbmFtZT0iY2N0ZXh0aGlnaGxpZ2h0aW5nIiB2YWx1ZT0idHJ1ZSIvPg0KCTwvbGF5b3V0Pg0KCTxwcmVsb2FkZXI+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HVpdGV4dCBuYW1lPSJDT1VSU0VfU1RBVFVTIiB2YWx1ZT0i44Oi44K444Ol44O844Or44K544OG44O844K/44K5Ii8+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4835</TotalTime>
  <Words>1994</Words>
  <Application>Microsoft Office PowerPoint</Application>
  <PresentationFormat>On-screen Show (4:3)</PresentationFormat>
  <Paragraphs>367</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Arial</vt:lpstr>
      <vt:lpstr>Wingdings</vt:lpstr>
      <vt:lpstr>Times New Roman</vt:lpstr>
      <vt:lpstr>Office Theme</vt:lpstr>
      <vt:lpstr>     RSAT Promising Practices Webinar    Design, Implementation and Outcomes:          Components of Program Success </vt:lpstr>
      <vt:lpstr>Housekeeping Functions</vt:lpstr>
      <vt:lpstr>Housekeeping: Communication</vt:lpstr>
      <vt:lpstr> Niki Miller, M.S. CPS nmiller@ahpnet.com </vt:lpstr>
      <vt:lpstr>Learning Objectives</vt:lpstr>
      <vt:lpstr>RSAT Mandates</vt:lpstr>
      <vt:lpstr>             RSAT Promising Practices - Section II:                     Treatment Programming </vt:lpstr>
      <vt:lpstr>PowerPoint Presentation</vt:lpstr>
      <vt:lpstr> Substance Use Disorder Treatment NOMS</vt:lpstr>
      <vt:lpstr>Quick Audience Poling</vt:lpstr>
      <vt:lpstr>  RSAT targets factors associated w/criminal behavior</vt:lpstr>
      <vt:lpstr>RSAT Outcomes</vt:lpstr>
      <vt:lpstr>Promising Practices -Treatment Programming</vt:lpstr>
      <vt:lpstr>Evidence?</vt:lpstr>
      <vt:lpstr>CODs Are Pervasive</vt:lpstr>
      <vt:lpstr>Integrating approaches effective for both  </vt:lpstr>
      <vt:lpstr> Psychiatric Medication Management  </vt:lpstr>
      <vt:lpstr>Medication Assisted Treatment</vt:lpstr>
      <vt:lpstr> Opioid Antagonist Therapy (long-acting injectable naltrexone) </vt:lpstr>
      <vt:lpstr> Pace of Recovery – Highly Individualized</vt:lpstr>
      <vt:lpstr>Promising Practices -Treatment Programming</vt:lpstr>
      <vt:lpstr>Dosage Principle: Treatment Duration  </vt:lpstr>
      <vt:lpstr>Dosage Principle: Treatment Intensity </vt:lpstr>
      <vt:lpstr>Module I: Research</vt:lpstr>
      <vt:lpstr>Module I: Research</vt:lpstr>
      <vt:lpstr>Linkage to Continuing Care &amp; Recovery Support</vt:lpstr>
      <vt:lpstr>Module I: Research</vt:lpstr>
      <vt:lpstr>Quick Audience Polling</vt:lpstr>
      <vt:lpstr>Module I: Research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Joe Manney</cp:lastModifiedBy>
  <cp:revision>485</cp:revision>
  <cp:lastPrinted>2017-03-08T11:08:23Z</cp:lastPrinted>
  <dcterms:created xsi:type="dcterms:W3CDTF">2006-08-16T00:00:00Z</dcterms:created>
  <dcterms:modified xsi:type="dcterms:W3CDTF">2017-03-15T16:40:02Z</dcterms:modified>
</cp:coreProperties>
</file>