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9"/>
  </p:notesMasterIdLst>
  <p:handoutMasterIdLst>
    <p:handoutMasterId r:id="rId80"/>
  </p:handoutMasterIdLst>
  <p:sldIdLst>
    <p:sldId id="259" r:id="rId3"/>
    <p:sldId id="260" r:id="rId4"/>
    <p:sldId id="261" r:id="rId5"/>
    <p:sldId id="262" r:id="rId6"/>
    <p:sldId id="263"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6" r:id="rId71"/>
    <p:sldId id="357" r:id="rId72"/>
    <p:sldId id="358" r:id="rId73"/>
    <p:sldId id="359" r:id="rId74"/>
    <p:sldId id="289" r:id="rId75"/>
    <p:sldId id="290" r:id="rId76"/>
    <p:sldId id="291" r:id="rId77"/>
    <p:sldId id="292" r:id="rId78"/>
  </p:sldIdLst>
  <p:sldSz cx="9144000" cy="6858000" type="screen4x3"/>
  <p:notesSz cx="7023100" cy="93091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C3A3"/>
    <a:srgbClr val="006892"/>
    <a:srgbClr val="BE8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72503" autoAdjust="0"/>
  </p:normalViewPr>
  <p:slideViewPr>
    <p:cSldViewPr>
      <p:cViewPr varScale="1">
        <p:scale>
          <a:sx n="83" d="100"/>
          <a:sy n="83" d="100"/>
        </p:scale>
        <p:origin x="13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70"/>
    </p:cViewPr>
  </p:sorterViewPr>
  <p:notesViewPr>
    <p:cSldViewPr>
      <p:cViewPr>
        <p:scale>
          <a:sx n="100" d="100"/>
          <a:sy n="100" d="100"/>
        </p:scale>
        <p:origin x="-354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ags" Target="tags/tag1.xml"/></Relationships>
</file>

<file path=ppt/diagrams/_rels/data2.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D5996-2C52-4489-A2A3-8F6DA6EAA1D5}" type="doc">
      <dgm:prSet loTypeId="urn:microsoft.com/office/officeart/2011/layout/ConvergingText#1" loCatId="process" qsTypeId="urn:microsoft.com/office/officeart/2005/8/quickstyle/3d4" qsCatId="3D" csTypeId="urn:microsoft.com/office/officeart/2005/8/colors/accent1_2" csCatId="accent1" phldr="1"/>
      <dgm:spPr/>
      <dgm:t>
        <a:bodyPr/>
        <a:lstStyle/>
        <a:p>
          <a:endParaRPr lang="en-US"/>
        </a:p>
      </dgm:t>
    </dgm:pt>
    <dgm:pt modelId="{704DF28F-03D1-499C-B2C5-1AFE8E71F2AA}">
      <dgm:prSet phldrT="[Text]"/>
      <dgm:spPr/>
      <dgm:t>
        <a:bodyPr/>
        <a:lstStyle/>
        <a:p>
          <a:r>
            <a:rPr lang="en-US" dirty="0"/>
            <a:t>PTSD and/or Burnout</a:t>
          </a:r>
        </a:p>
      </dgm:t>
    </dgm:pt>
    <dgm:pt modelId="{12799EBB-9855-423D-B746-11A647468B03}" type="parTrans" cxnId="{3BDC1CBB-5682-44C9-B11F-AFF630517591}">
      <dgm:prSet/>
      <dgm:spPr/>
      <dgm:t>
        <a:bodyPr/>
        <a:lstStyle/>
        <a:p>
          <a:endParaRPr lang="en-US"/>
        </a:p>
      </dgm:t>
    </dgm:pt>
    <dgm:pt modelId="{9BA6E254-78CA-4993-BDE4-BA6FFCF547A9}" type="sibTrans" cxnId="{3BDC1CBB-5682-44C9-B11F-AFF630517591}">
      <dgm:prSet/>
      <dgm:spPr/>
      <dgm:t>
        <a:bodyPr/>
        <a:lstStyle/>
        <a:p>
          <a:endParaRPr lang="en-US"/>
        </a:p>
      </dgm:t>
    </dgm:pt>
    <dgm:pt modelId="{9DC51B81-7BEA-4D5C-91C3-A5CCFAFAF525}">
      <dgm:prSet phldrT="[Text]"/>
      <dgm:spPr/>
      <dgm:t>
        <a:bodyPr/>
        <a:lstStyle/>
        <a:p>
          <a:r>
            <a:rPr lang="en-US" dirty="0"/>
            <a:t>Individual Distress or Trauma</a:t>
          </a:r>
        </a:p>
      </dgm:t>
    </dgm:pt>
    <dgm:pt modelId="{0E8EDC68-ED33-44E0-A06D-14FE8B724C98}" type="parTrans" cxnId="{7CCFBF5D-A13F-47D5-ACDA-D3250583184C}">
      <dgm:prSet/>
      <dgm:spPr/>
      <dgm:t>
        <a:bodyPr/>
        <a:lstStyle/>
        <a:p>
          <a:endParaRPr lang="en-US"/>
        </a:p>
      </dgm:t>
    </dgm:pt>
    <dgm:pt modelId="{3B89079B-88EE-448F-BAD7-B8625D39E97B}" type="sibTrans" cxnId="{7CCFBF5D-A13F-47D5-ACDA-D3250583184C}">
      <dgm:prSet/>
      <dgm:spPr/>
      <dgm:t>
        <a:bodyPr/>
        <a:lstStyle/>
        <a:p>
          <a:endParaRPr lang="en-US"/>
        </a:p>
      </dgm:t>
    </dgm:pt>
    <dgm:pt modelId="{77E6E132-A8C7-4B0F-B103-2F10DBE16F86}">
      <dgm:prSet phldrT="[Text]"/>
      <dgm:spPr/>
      <dgm:t>
        <a:bodyPr/>
        <a:lstStyle/>
        <a:p>
          <a:r>
            <a:rPr lang="en-US" dirty="0"/>
            <a:t>Job Demands</a:t>
          </a:r>
        </a:p>
      </dgm:t>
    </dgm:pt>
    <dgm:pt modelId="{E6C317AB-3789-4356-ADEA-91F5DBAE0A35}" type="parTrans" cxnId="{9FF9698D-D1C5-4381-AA89-1008DA193BF9}">
      <dgm:prSet/>
      <dgm:spPr/>
      <dgm:t>
        <a:bodyPr/>
        <a:lstStyle/>
        <a:p>
          <a:endParaRPr lang="en-US"/>
        </a:p>
      </dgm:t>
    </dgm:pt>
    <dgm:pt modelId="{F86EBADD-DF47-47D8-8BD6-4B1F23099395}" type="sibTrans" cxnId="{9FF9698D-D1C5-4381-AA89-1008DA193BF9}">
      <dgm:prSet/>
      <dgm:spPr/>
      <dgm:t>
        <a:bodyPr/>
        <a:lstStyle/>
        <a:p>
          <a:endParaRPr lang="en-US"/>
        </a:p>
      </dgm:t>
    </dgm:pt>
    <dgm:pt modelId="{067F6F7D-6BF0-4370-B45A-3CF58114569B}">
      <dgm:prSet phldrT="[Text]"/>
      <dgm:spPr/>
      <dgm:t>
        <a:bodyPr/>
        <a:lstStyle/>
        <a:p>
          <a:r>
            <a:rPr lang="en-US" dirty="0"/>
            <a:t>Organizational Characteristics</a:t>
          </a:r>
        </a:p>
      </dgm:t>
    </dgm:pt>
    <dgm:pt modelId="{454F94D9-B4AE-4CEC-B2F4-9D8D4AAFC866}" type="parTrans" cxnId="{05D3D01C-B063-492C-814B-8FD289D102DD}">
      <dgm:prSet/>
      <dgm:spPr/>
      <dgm:t>
        <a:bodyPr/>
        <a:lstStyle/>
        <a:p>
          <a:endParaRPr lang="en-US"/>
        </a:p>
      </dgm:t>
    </dgm:pt>
    <dgm:pt modelId="{55B3E8DC-7578-4A5C-864A-C3C9C2271267}" type="sibTrans" cxnId="{05D3D01C-B063-492C-814B-8FD289D102DD}">
      <dgm:prSet/>
      <dgm:spPr/>
      <dgm:t>
        <a:bodyPr/>
        <a:lstStyle/>
        <a:p>
          <a:endParaRPr lang="en-US"/>
        </a:p>
      </dgm:t>
    </dgm:pt>
    <dgm:pt modelId="{61623522-C7DD-42E9-B24A-51D7C6FCCED5}" type="pres">
      <dgm:prSet presAssocID="{BC2D5996-2C52-4489-A2A3-8F6DA6EAA1D5}" presName="Name0" presStyleCnt="0">
        <dgm:presLayoutVars>
          <dgm:chMax/>
          <dgm:chPref val="1"/>
          <dgm:dir/>
          <dgm:animOne val="branch"/>
          <dgm:animLvl val="lvl"/>
          <dgm:resizeHandles/>
        </dgm:presLayoutVars>
      </dgm:prSet>
      <dgm:spPr/>
    </dgm:pt>
    <dgm:pt modelId="{9435887A-6C8F-4C8F-B8EF-AC682915ACF6}" type="pres">
      <dgm:prSet presAssocID="{704DF28F-03D1-499C-B2C5-1AFE8E71F2AA}" presName="composite" presStyleCnt="0"/>
      <dgm:spPr/>
    </dgm:pt>
    <dgm:pt modelId="{E509F074-D0A2-4582-A3FD-99B3DED06699}" type="pres">
      <dgm:prSet presAssocID="{704DF28F-03D1-499C-B2C5-1AFE8E71F2AA}" presName="ParentAccent1" presStyleLbl="alignNode1" presStyleIdx="0" presStyleCnt="34"/>
      <dgm:spPr/>
    </dgm:pt>
    <dgm:pt modelId="{40296F0D-9CF0-45BC-BD7C-D4237876A7A7}" type="pres">
      <dgm:prSet presAssocID="{704DF28F-03D1-499C-B2C5-1AFE8E71F2AA}" presName="ParentAccent2" presStyleLbl="alignNode1" presStyleIdx="1" presStyleCnt="34"/>
      <dgm:spPr/>
    </dgm:pt>
    <dgm:pt modelId="{1531AD62-E761-4610-80E8-E4ED2BC6C9DF}" type="pres">
      <dgm:prSet presAssocID="{704DF28F-03D1-499C-B2C5-1AFE8E71F2AA}" presName="ParentAccent3" presStyleLbl="alignNode1" presStyleIdx="2" presStyleCnt="34"/>
      <dgm:spPr/>
    </dgm:pt>
    <dgm:pt modelId="{BBF7ACB5-6D92-4FED-B46E-65776BD4E504}" type="pres">
      <dgm:prSet presAssocID="{704DF28F-03D1-499C-B2C5-1AFE8E71F2AA}" presName="ParentAccent4" presStyleLbl="alignNode1" presStyleIdx="3" presStyleCnt="34"/>
      <dgm:spPr/>
    </dgm:pt>
    <dgm:pt modelId="{35B4088B-C816-4934-A22D-2A13FB01B90D}" type="pres">
      <dgm:prSet presAssocID="{704DF28F-03D1-499C-B2C5-1AFE8E71F2AA}" presName="ParentAccent5" presStyleLbl="alignNode1" presStyleIdx="4" presStyleCnt="34"/>
      <dgm:spPr/>
    </dgm:pt>
    <dgm:pt modelId="{8D5B5648-7D3A-44D5-9BEA-9C2FB364DC37}" type="pres">
      <dgm:prSet presAssocID="{704DF28F-03D1-499C-B2C5-1AFE8E71F2AA}" presName="ParentAccent6" presStyleLbl="alignNode1" presStyleIdx="5" presStyleCnt="34"/>
      <dgm:spPr/>
    </dgm:pt>
    <dgm:pt modelId="{E09F4752-F2CE-406C-BBD7-A892EFDDB3F8}" type="pres">
      <dgm:prSet presAssocID="{704DF28F-03D1-499C-B2C5-1AFE8E71F2AA}" presName="ParentAccent7" presStyleLbl="alignNode1" presStyleIdx="6" presStyleCnt="34"/>
      <dgm:spPr/>
    </dgm:pt>
    <dgm:pt modelId="{5FC954D4-8C10-43B4-8E73-28CD156C8162}" type="pres">
      <dgm:prSet presAssocID="{704DF28F-03D1-499C-B2C5-1AFE8E71F2AA}" presName="ParentAccent8" presStyleLbl="alignNode1" presStyleIdx="7" presStyleCnt="34"/>
      <dgm:spPr/>
    </dgm:pt>
    <dgm:pt modelId="{01571B8B-53B1-45B8-8C11-E2B0FBC85266}" type="pres">
      <dgm:prSet presAssocID="{704DF28F-03D1-499C-B2C5-1AFE8E71F2AA}" presName="ParentAccent9" presStyleLbl="alignNode1" presStyleIdx="8" presStyleCnt="34"/>
      <dgm:spPr/>
    </dgm:pt>
    <dgm:pt modelId="{025462C2-7555-4680-8418-B7AA231F2357}" type="pres">
      <dgm:prSet presAssocID="{704DF28F-03D1-499C-B2C5-1AFE8E71F2AA}" presName="ParentAccent10" presStyleLbl="alignNode1" presStyleIdx="9" presStyleCnt="34"/>
      <dgm:spPr/>
    </dgm:pt>
    <dgm:pt modelId="{3D6667ED-9AFD-41CB-A156-9A3B9A9E76B6}" type="pres">
      <dgm:prSet presAssocID="{704DF28F-03D1-499C-B2C5-1AFE8E71F2AA}" presName="Parent" presStyleLbl="alignNode1" presStyleIdx="10" presStyleCnt="34">
        <dgm:presLayoutVars>
          <dgm:chMax val="5"/>
          <dgm:chPref val="3"/>
          <dgm:bulletEnabled val="1"/>
        </dgm:presLayoutVars>
      </dgm:prSet>
      <dgm:spPr/>
    </dgm:pt>
    <dgm:pt modelId="{4E6B98A5-08FE-4404-90A2-BE2B97D82E7E}" type="pres">
      <dgm:prSet presAssocID="{9DC51B81-7BEA-4D5C-91C3-A5CCFAFAF525}" presName="Child1Accent1" presStyleLbl="alignNode1" presStyleIdx="11" presStyleCnt="34"/>
      <dgm:spPr/>
    </dgm:pt>
    <dgm:pt modelId="{F708BF1D-4A21-4DC7-8B32-C8B2C605CE3E}" type="pres">
      <dgm:prSet presAssocID="{9DC51B81-7BEA-4D5C-91C3-A5CCFAFAF525}" presName="Child1Accent2" presStyleLbl="alignNode1" presStyleIdx="12" presStyleCnt="34"/>
      <dgm:spPr/>
    </dgm:pt>
    <dgm:pt modelId="{98BAD0D2-0C0E-41F5-B7B3-E47167AD874D}" type="pres">
      <dgm:prSet presAssocID="{9DC51B81-7BEA-4D5C-91C3-A5CCFAFAF525}" presName="Child1Accent3" presStyleLbl="alignNode1" presStyleIdx="13" presStyleCnt="34"/>
      <dgm:spPr/>
    </dgm:pt>
    <dgm:pt modelId="{24D53F30-AC05-409C-BAAB-E005EB86AD6A}" type="pres">
      <dgm:prSet presAssocID="{9DC51B81-7BEA-4D5C-91C3-A5CCFAFAF525}" presName="Child1Accent4" presStyleLbl="alignNode1" presStyleIdx="14" presStyleCnt="34"/>
      <dgm:spPr/>
    </dgm:pt>
    <dgm:pt modelId="{C1DAA761-5C1E-47C1-8B17-09FDD6A525FE}" type="pres">
      <dgm:prSet presAssocID="{9DC51B81-7BEA-4D5C-91C3-A5CCFAFAF525}" presName="Child1Accent5" presStyleLbl="alignNode1" presStyleIdx="15" presStyleCnt="34"/>
      <dgm:spPr/>
    </dgm:pt>
    <dgm:pt modelId="{A84ADBE1-4451-4723-B484-66D124546892}" type="pres">
      <dgm:prSet presAssocID="{9DC51B81-7BEA-4D5C-91C3-A5CCFAFAF525}" presName="Child1Accent6" presStyleLbl="alignNode1" presStyleIdx="16" presStyleCnt="34"/>
      <dgm:spPr/>
    </dgm:pt>
    <dgm:pt modelId="{9E958BC6-3AEB-4BC5-A426-90498A85AFDA}" type="pres">
      <dgm:prSet presAssocID="{9DC51B81-7BEA-4D5C-91C3-A5CCFAFAF525}" presName="Child1Accent7" presStyleLbl="alignNode1" presStyleIdx="17" presStyleCnt="34"/>
      <dgm:spPr/>
    </dgm:pt>
    <dgm:pt modelId="{B2D0CB37-FFA0-4DDA-910F-E24FEDC274C1}" type="pres">
      <dgm:prSet presAssocID="{9DC51B81-7BEA-4D5C-91C3-A5CCFAFAF525}" presName="Child1Accent8" presStyleLbl="alignNode1" presStyleIdx="18" presStyleCnt="34"/>
      <dgm:spPr/>
    </dgm:pt>
    <dgm:pt modelId="{10F2719F-7AC3-4979-AC53-5AAED0EFA27C}" type="pres">
      <dgm:prSet presAssocID="{9DC51B81-7BEA-4D5C-91C3-A5CCFAFAF525}" presName="Child1Accent9" presStyleLbl="alignNode1" presStyleIdx="19" presStyleCnt="34"/>
      <dgm:spPr/>
    </dgm:pt>
    <dgm:pt modelId="{538999E0-C619-48BF-9C06-DCA6EA402635}" type="pres">
      <dgm:prSet presAssocID="{9DC51B81-7BEA-4D5C-91C3-A5CCFAFAF525}" presName="Child1" presStyleLbl="revTx" presStyleIdx="0" presStyleCnt="3">
        <dgm:presLayoutVars>
          <dgm:chMax/>
          <dgm:chPref val="0"/>
          <dgm:bulletEnabled val="1"/>
        </dgm:presLayoutVars>
      </dgm:prSet>
      <dgm:spPr/>
    </dgm:pt>
    <dgm:pt modelId="{99D0D066-08FE-4C8C-A29C-0AC63B9CFEAC}" type="pres">
      <dgm:prSet presAssocID="{77E6E132-A8C7-4B0F-B103-2F10DBE16F86}" presName="Child2Accent1" presStyleLbl="alignNode1" presStyleIdx="20" presStyleCnt="34"/>
      <dgm:spPr/>
    </dgm:pt>
    <dgm:pt modelId="{5A0852EE-C5DC-4264-8FD3-CDFE6B047483}" type="pres">
      <dgm:prSet presAssocID="{77E6E132-A8C7-4B0F-B103-2F10DBE16F86}" presName="Child2Accent2" presStyleLbl="alignNode1" presStyleIdx="21" presStyleCnt="34"/>
      <dgm:spPr/>
    </dgm:pt>
    <dgm:pt modelId="{145BCB39-33B8-4F9F-9DBA-593C7D7E60D6}" type="pres">
      <dgm:prSet presAssocID="{77E6E132-A8C7-4B0F-B103-2F10DBE16F86}" presName="Child2Accent3" presStyleLbl="alignNode1" presStyleIdx="22" presStyleCnt="34"/>
      <dgm:spPr/>
    </dgm:pt>
    <dgm:pt modelId="{F599036C-54B0-4816-80D4-24460F77D851}" type="pres">
      <dgm:prSet presAssocID="{77E6E132-A8C7-4B0F-B103-2F10DBE16F86}" presName="Child2Accent4" presStyleLbl="alignNode1" presStyleIdx="23" presStyleCnt="34"/>
      <dgm:spPr/>
    </dgm:pt>
    <dgm:pt modelId="{229A3BB9-808C-47D7-B088-C40AD708A15C}" type="pres">
      <dgm:prSet presAssocID="{77E6E132-A8C7-4B0F-B103-2F10DBE16F86}" presName="Child2Accent5" presStyleLbl="alignNode1" presStyleIdx="24" presStyleCnt="34"/>
      <dgm:spPr/>
    </dgm:pt>
    <dgm:pt modelId="{70A183BB-815E-4462-A85A-7BCD9F56233F}" type="pres">
      <dgm:prSet presAssocID="{77E6E132-A8C7-4B0F-B103-2F10DBE16F86}" presName="Child2Accent6" presStyleLbl="alignNode1" presStyleIdx="25" presStyleCnt="34"/>
      <dgm:spPr/>
    </dgm:pt>
    <dgm:pt modelId="{E4F737EC-878A-47C2-9402-9CD0DF0F1A76}" type="pres">
      <dgm:prSet presAssocID="{77E6E132-A8C7-4B0F-B103-2F10DBE16F86}" presName="Child2Accent7" presStyleLbl="alignNode1" presStyleIdx="26" presStyleCnt="34"/>
      <dgm:spPr/>
    </dgm:pt>
    <dgm:pt modelId="{2B800AFB-35ED-42DC-934F-4974BDE06233}" type="pres">
      <dgm:prSet presAssocID="{77E6E132-A8C7-4B0F-B103-2F10DBE16F86}" presName="Child2" presStyleLbl="revTx" presStyleIdx="1" presStyleCnt="3">
        <dgm:presLayoutVars>
          <dgm:chMax/>
          <dgm:chPref val="0"/>
          <dgm:bulletEnabled val="1"/>
        </dgm:presLayoutVars>
      </dgm:prSet>
      <dgm:spPr/>
    </dgm:pt>
    <dgm:pt modelId="{E8405FAA-F4BC-4388-9412-459A9C3ED865}" type="pres">
      <dgm:prSet presAssocID="{067F6F7D-6BF0-4370-B45A-3CF58114569B}" presName="Child3Accent1" presStyleLbl="alignNode1" presStyleIdx="27" presStyleCnt="34"/>
      <dgm:spPr/>
    </dgm:pt>
    <dgm:pt modelId="{6BC4C35C-3E2C-486D-80E2-5ABBB9EFFE69}" type="pres">
      <dgm:prSet presAssocID="{067F6F7D-6BF0-4370-B45A-3CF58114569B}" presName="Child3Accent2" presStyleLbl="alignNode1" presStyleIdx="28" presStyleCnt="34"/>
      <dgm:spPr/>
    </dgm:pt>
    <dgm:pt modelId="{328E7341-4689-42B9-8C37-79AF3CE6D438}" type="pres">
      <dgm:prSet presAssocID="{067F6F7D-6BF0-4370-B45A-3CF58114569B}" presName="Child3Accent3" presStyleLbl="alignNode1" presStyleIdx="29" presStyleCnt="34"/>
      <dgm:spPr/>
    </dgm:pt>
    <dgm:pt modelId="{C313CF5E-06E1-4CE1-BC1C-CC5859CB7EC2}" type="pres">
      <dgm:prSet presAssocID="{067F6F7D-6BF0-4370-B45A-3CF58114569B}" presName="Child3Accent4" presStyleLbl="alignNode1" presStyleIdx="30" presStyleCnt="34"/>
      <dgm:spPr/>
    </dgm:pt>
    <dgm:pt modelId="{23C187F7-8412-4C61-9079-F3BB0D6779F4}" type="pres">
      <dgm:prSet presAssocID="{067F6F7D-6BF0-4370-B45A-3CF58114569B}" presName="Child3Accent5" presStyleLbl="alignNode1" presStyleIdx="31" presStyleCnt="34"/>
      <dgm:spPr/>
    </dgm:pt>
    <dgm:pt modelId="{C60BAA86-3128-4225-86F3-7A504CE9CF47}" type="pres">
      <dgm:prSet presAssocID="{067F6F7D-6BF0-4370-B45A-3CF58114569B}" presName="Child3Accent6" presStyleLbl="alignNode1" presStyleIdx="32" presStyleCnt="34"/>
      <dgm:spPr/>
    </dgm:pt>
    <dgm:pt modelId="{D2DCF4B5-6346-4B27-A07C-7197D6EC5B33}" type="pres">
      <dgm:prSet presAssocID="{067F6F7D-6BF0-4370-B45A-3CF58114569B}" presName="Child3Accent7" presStyleLbl="alignNode1" presStyleIdx="33" presStyleCnt="34"/>
      <dgm:spPr/>
    </dgm:pt>
    <dgm:pt modelId="{62BF3581-B25B-4B22-BAA6-94817EC9D278}" type="pres">
      <dgm:prSet presAssocID="{067F6F7D-6BF0-4370-B45A-3CF58114569B}" presName="Child3" presStyleLbl="revTx" presStyleIdx="2" presStyleCnt="3">
        <dgm:presLayoutVars>
          <dgm:chMax/>
          <dgm:chPref val="0"/>
          <dgm:bulletEnabled val="1"/>
        </dgm:presLayoutVars>
      </dgm:prSet>
      <dgm:spPr/>
    </dgm:pt>
  </dgm:ptLst>
  <dgm:cxnLst>
    <dgm:cxn modelId="{05D3D01C-B063-492C-814B-8FD289D102DD}" srcId="{704DF28F-03D1-499C-B2C5-1AFE8E71F2AA}" destId="{067F6F7D-6BF0-4370-B45A-3CF58114569B}" srcOrd="2" destOrd="0" parTransId="{454F94D9-B4AE-4CEC-B2F4-9D8D4AAFC866}" sibTransId="{55B3E8DC-7578-4A5C-864A-C3C9C2271267}"/>
    <dgm:cxn modelId="{7CCFBF5D-A13F-47D5-ACDA-D3250583184C}" srcId="{704DF28F-03D1-499C-B2C5-1AFE8E71F2AA}" destId="{9DC51B81-7BEA-4D5C-91C3-A5CCFAFAF525}" srcOrd="0" destOrd="0" parTransId="{0E8EDC68-ED33-44E0-A06D-14FE8B724C98}" sibTransId="{3B89079B-88EE-448F-BAD7-B8625D39E97B}"/>
    <dgm:cxn modelId="{70532D73-2020-4C3D-A8C1-B1C777E2F308}" type="presOf" srcId="{9DC51B81-7BEA-4D5C-91C3-A5CCFAFAF525}" destId="{538999E0-C619-48BF-9C06-DCA6EA402635}" srcOrd="0" destOrd="0" presId="urn:microsoft.com/office/officeart/2011/layout/ConvergingText#1"/>
    <dgm:cxn modelId="{ED5EA78B-0917-4C86-8776-73AD9CC3C971}" type="presOf" srcId="{BC2D5996-2C52-4489-A2A3-8F6DA6EAA1D5}" destId="{61623522-C7DD-42E9-B24A-51D7C6FCCED5}" srcOrd="0" destOrd="0" presId="urn:microsoft.com/office/officeart/2011/layout/ConvergingText#1"/>
    <dgm:cxn modelId="{9FF9698D-D1C5-4381-AA89-1008DA193BF9}" srcId="{704DF28F-03D1-499C-B2C5-1AFE8E71F2AA}" destId="{77E6E132-A8C7-4B0F-B103-2F10DBE16F86}" srcOrd="1" destOrd="0" parTransId="{E6C317AB-3789-4356-ADEA-91F5DBAE0A35}" sibTransId="{F86EBADD-DF47-47D8-8BD6-4B1F23099395}"/>
    <dgm:cxn modelId="{6C9009B2-6F9F-4489-86B1-DAAD8AD49E21}" type="presOf" srcId="{067F6F7D-6BF0-4370-B45A-3CF58114569B}" destId="{62BF3581-B25B-4B22-BAA6-94817EC9D278}" srcOrd="0" destOrd="0" presId="urn:microsoft.com/office/officeart/2011/layout/ConvergingText#1"/>
    <dgm:cxn modelId="{16D5E4B7-1628-4490-9B43-2DB80A6AAE11}" type="presOf" srcId="{704DF28F-03D1-499C-B2C5-1AFE8E71F2AA}" destId="{3D6667ED-9AFD-41CB-A156-9A3B9A9E76B6}" srcOrd="0" destOrd="0" presId="urn:microsoft.com/office/officeart/2011/layout/ConvergingText#1"/>
    <dgm:cxn modelId="{3BDC1CBB-5682-44C9-B11F-AFF630517591}" srcId="{BC2D5996-2C52-4489-A2A3-8F6DA6EAA1D5}" destId="{704DF28F-03D1-499C-B2C5-1AFE8E71F2AA}" srcOrd="0" destOrd="0" parTransId="{12799EBB-9855-423D-B746-11A647468B03}" sibTransId="{9BA6E254-78CA-4993-BDE4-BA6FFCF547A9}"/>
    <dgm:cxn modelId="{D2DCF4D8-DBC2-40EA-8A6F-34EDDE6417AE}" type="presOf" srcId="{77E6E132-A8C7-4B0F-B103-2F10DBE16F86}" destId="{2B800AFB-35ED-42DC-934F-4974BDE06233}" srcOrd="0" destOrd="0" presId="urn:microsoft.com/office/officeart/2011/layout/ConvergingText#1"/>
    <dgm:cxn modelId="{7BA3EE19-E6CE-4E6E-9D98-BF4B8EA75B4F}" type="presParOf" srcId="{61623522-C7DD-42E9-B24A-51D7C6FCCED5}" destId="{9435887A-6C8F-4C8F-B8EF-AC682915ACF6}" srcOrd="0" destOrd="0" presId="urn:microsoft.com/office/officeart/2011/layout/ConvergingText#1"/>
    <dgm:cxn modelId="{78884015-9A8A-484D-8F4F-1CDC8A614E14}" type="presParOf" srcId="{9435887A-6C8F-4C8F-B8EF-AC682915ACF6}" destId="{E509F074-D0A2-4582-A3FD-99B3DED06699}" srcOrd="0" destOrd="0" presId="urn:microsoft.com/office/officeart/2011/layout/ConvergingText#1"/>
    <dgm:cxn modelId="{6E68BE34-30D4-4F24-A42A-6A66A8A62D93}" type="presParOf" srcId="{9435887A-6C8F-4C8F-B8EF-AC682915ACF6}" destId="{40296F0D-9CF0-45BC-BD7C-D4237876A7A7}" srcOrd="1" destOrd="0" presId="urn:microsoft.com/office/officeart/2011/layout/ConvergingText#1"/>
    <dgm:cxn modelId="{AA5E0675-FC55-4664-BEE5-5991DC446E89}" type="presParOf" srcId="{9435887A-6C8F-4C8F-B8EF-AC682915ACF6}" destId="{1531AD62-E761-4610-80E8-E4ED2BC6C9DF}" srcOrd="2" destOrd="0" presId="urn:microsoft.com/office/officeart/2011/layout/ConvergingText#1"/>
    <dgm:cxn modelId="{762FF715-7CB1-4D27-A74A-89B80F07B142}" type="presParOf" srcId="{9435887A-6C8F-4C8F-B8EF-AC682915ACF6}" destId="{BBF7ACB5-6D92-4FED-B46E-65776BD4E504}" srcOrd="3" destOrd="0" presId="urn:microsoft.com/office/officeart/2011/layout/ConvergingText#1"/>
    <dgm:cxn modelId="{94A999B0-8231-4325-A389-DD2E72CBEC66}" type="presParOf" srcId="{9435887A-6C8F-4C8F-B8EF-AC682915ACF6}" destId="{35B4088B-C816-4934-A22D-2A13FB01B90D}" srcOrd="4" destOrd="0" presId="urn:microsoft.com/office/officeart/2011/layout/ConvergingText#1"/>
    <dgm:cxn modelId="{0FA21051-183F-457B-8A83-8877837B8278}" type="presParOf" srcId="{9435887A-6C8F-4C8F-B8EF-AC682915ACF6}" destId="{8D5B5648-7D3A-44D5-9BEA-9C2FB364DC37}" srcOrd="5" destOrd="0" presId="urn:microsoft.com/office/officeart/2011/layout/ConvergingText#1"/>
    <dgm:cxn modelId="{4E63C61B-E08D-4BB0-8244-8D339E487D8A}" type="presParOf" srcId="{9435887A-6C8F-4C8F-B8EF-AC682915ACF6}" destId="{E09F4752-F2CE-406C-BBD7-A892EFDDB3F8}" srcOrd="6" destOrd="0" presId="urn:microsoft.com/office/officeart/2011/layout/ConvergingText#1"/>
    <dgm:cxn modelId="{16C2873A-2973-4DE8-A438-A5FC4F1F5303}" type="presParOf" srcId="{9435887A-6C8F-4C8F-B8EF-AC682915ACF6}" destId="{5FC954D4-8C10-43B4-8E73-28CD156C8162}" srcOrd="7" destOrd="0" presId="urn:microsoft.com/office/officeart/2011/layout/ConvergingText#1"/>
    <dgm:cxn modelId="{D36E664E-3208-4996-86C7-A4991189126C}" type="presParOf" srcId="{9435887A-6C8F-4C8F-B8EF-AC682915ACF6}" destId="{01571B8B-53B1-45B8-8C11-E2B0FBC85266}" srcOrd="8" destOrd="0" presId="urn:microsoft.com/office/officeart/2011/layout/ConvergingText#1"/>
    <dgm:cxn modelId="{DE8C5CE2-39FE-4078-8B0E-54B686575C34}" type="presParOf" srcId="{9435887A-6C8F-4C8F-B8EF-AC682915ACF6}" destId="{025462C2-7555-4680-8418-B7AA231F2357}" srcOrd="9" destOrd="0" presId="urn:microsoft.com/office/officeart/2011/layout/ConvergingText#1"/>
    <dgm:cxn modelId="{2EE892EB-892F-4A3C-B433-E3D11189B2B7}" type="presParOf" srcId="{9435887A-6C8F-4C8F-B8EF-AC682915ACF6}" destId="{3D6667ED-9AFD-41CB-A156-9A3B9A9E76B6}" srcOrd="10" destOrd="0" presId="urn:microsoft.com/office/officeart/2011/layout/ConvergingText#1"/>
    <dgm:cxn modelId="{711BC57B-9279-42FD-B373-E8326FF34A77}" type="presParOf" srcId="{9435887A-6C8F-4C8F-B8EF-AC682915ACF6}" destId="{4E6B98A5-08FE-4404-90A2-BE2B97D82E7E}" srcOrd="11" destOrd="0" presId="urn:microsoft.com/office/officeart/2011/layout/ConvergingText#1"/>
    <dgm:cxn modelId="{8D351890-6E65-49FA-844D-955DB8326898}" type="presParOf" srcId="{9435887A-6C8F-4C8F-B8EF-AC682915ACF6}" destId="{F708BF1D-4A21-4DC7-8B32-C8B2C605CE3E}" srcOrd="12" destOrd="0" presId="urn:microsoft.com/office/officeart/2011/layout/ConvergingText#1"/>
    <dgm:cxn modelId="{F3A44700-8E7F-4032-A394-44915049C6DE}" type="presParOf" srcId="{9435887A-6C8F-4C8F-B8EF-AC682915ACF6}" destId="{98BAD0D2-0C0E-41F5-B7B3-E47167AD874D}" srcOrd="13" destOrd="0" presId="urn:microsoft.com/office/officeart/2011/layout/ConvergingText#1"/>
    <dgm:cxn modelId="{2D7DCCFB-501F-4F22-B5EA-F5290DD98A2D}" type="presParOf" srcId="{9435887A-6C8F-4C8F-B8EF-AC682915ACF6}" destId="{24D53F30-AC05-409C-BAAB-E005EB86AD6A}" srcOrd="14" destOrd="0" presId="urn:microsoft.com/office/officeart/2011/layout/ConvergingText#1"/>
    <dgm:cxn modelId="{AF6A6798-1223-4DF2-9171-80C0796A7379}" type="presParOf" srcId="{9435887A-6C8F-4C8F-B8EF-AC682915ACF6}" destId="{C1DAA761-5C1E-47C1-8B17-09FDD6A525FE}" srcOrd="15" destOrd="0" presId="urn:microsoft.com/office/officeart/2011/layout/ConvergingText#1"/>
    <dgm:cxn modelId="{8B5F840C-EAD2-4F1A-BEE1-28767CF0D409}" type="presParOf" srcId="{9435887A-6C8F-4C8F-B8EF-AC682915ACF6}" destId="{A84ADBE1-4451-4723-B484-66D124546892}" srcOrd="16" destOrd="0" presId="urn:microsoft.com/office/officeart/2011/layout/ConvergingText#1"/>
    <dgm:cxn modelId="{52B41495-A1B0-4AA6-87BD-580B74E4AD6D}" type="presParOf" srcId="{9435887A-6C8F-4C8F-B8EF-AC682915ACF6}" destId="{9E958BC6-3AEB-4BC5-A426-90498A85AFDA}" srcOrd="17" destOrd="0" presId="urn:microsoft.com/office/officeart/2011/layout/ConvergingText#1"/>
    <dgm:cxn modelId="{51EB1895-4527-44AB-970F-67254390B7EA}" type="presParOf" srcId="{9435887A-6C8F-4C8F-B8EF-AC682915ACF6}" destId="{B2D0CB37-FFA0-4DDA-910F-E24FEDC274C1}" srcOrd="18" destOrd="0" presId="urn:microsoft.com/office/officeart/2011/layout/ConvergingText#1"/>
    <dgm:cxn modelId="{3AA78919-CE05-4521-B7CA-582407816E36}" type="presParOf" srcId="{9435887A-6C8F-4C8F-B8EF-AC682915ACF6}" destId="{10F2719F-7AC3-4979-AC53-5AAED0EFA27C}" srcOrd="19" destOrd="0" presId="urn:microsoft.com/office/officeart/2011/layout/ConvergingText#1"/>
    <dgm:cxn modelId="{A9A2C247-458B-4FCA-9DBA-8645B574E732}" type="presParOf" srcId="{9435887A-6C8F-4C8F-B8EF-AC682915ACF6}" destId="{538999E0-C619-48BF-9C06-DCA6EA402635}" srcOrd="20" destOrd="0" presId="urn:microsoft.com/office/officeart/2011/layout/ConvergingText#1"/>
    <dgm:cxn modelId="{9935E97B-060D-40F1-B3A0-5C22AF35D60C}" type="presParOf" srcId="{9435887A-6C8F-4C8F-B8EF-AC682915ACF6}" destId="{99D0D066-08FE-4C8C-A29C-0AC63B9CFEAC}" srcOrd="21" destOrd="0" presId="urn:microsoft.com/office/officeart/2011/layout/ConvergingText#1"/>
    <dgm:cxn modelId="{A7D7F4BD-9C4F-4D5B-BF1B-2C976B117B41}" type="presParOf" srcId="{9435887A-6C8F-4C8F-B8EF-AC682915ACF6}" destId="{5A0852EE-C5DC-4264-8FD3-CDFE6B047483}" srcOrd="22" destOrd="0" presId="urn:microsoft.com/office/officeart/2011/layout/ConvergingText#1"/>
    <dgm:cxn modelId="{DB943835-B233-4760-93A8-C1D782441856}" type="presParOf" srcId="{9435887A-6C8F-4C8F-B8EF-AC682915ACF6}" destId="{145BCB39-33B8-4F9F-9DBA-593C7D7E60D6}" srcOrd="23" destOrd="0" presId="urn:microsoft.com/office/officeart/2011/layout/ConvergingText#1"/>
    <dgm:cxn modelId="{914C7BF8-171D-4834-A606-7493941BEF2D}" type="presParOf" srcId="{9435887A-6C8F-4C8F-B8EF-AC682915ACF6}" destId="{F599036C-54B0-4816-80D4-24460F77D851}" srcOrd="24" destOrd="0" presId="urn:microsoft.com/office/officeart/2011/layout/ConvergingText#1"/>
    <dgm:cxn modelId="{0D9068CA-2516-45F2-9434-E931A8307C49}" type="presParOf" srcId="{9435887A-6C8F-4C8F-B8EF-AC682915ACF6}" destId="{229A3BB9-808C-47D7-B088-C40AD708A15C}" srcOrd="25" destOrd="0" presId="urn:microsoft.com/office/officeart/2011/layout/ConvergingText#1"/>
    <dgm:cxn modelId="{6D47F06E-20BC-4529-9A64-96E7533056FD}" type="presParOf" srcId="{9435887A-6C8F-4C8F-B8EF-AC682915ACF6}" destId="{70A183BB-815E-4462-A85A-7BCD9F56233F}" srcOrd="26" destOrd="0" presId="urn:microsoft.com/office/officeart/2011/layout/ConvergingText#1"/>
    <dgm:cxn modelId="{70ED3BB2-C95E-41E1-9D20-348208E2E652}" type="presParOf" srcId="{9435887A-6C8F-4C8F-B8EF-AC682915ACF6}" destId="{E4F737EC-878A-47C2-9402-9CD0DF0F1A76}" srcOrd="27" destOrd="0" presId="urn:microsoft.com/office/officeart/2011/layout/ConvergingText#1"/>
    <dgm:cxn modelId="{101B9C14-137A-445F-B91B-8610B797E4DD}" type="presParOf" srcId="{9435887A-6C8F-4C8F-B8EF-AC682915ACF6}" destId="{2B800AFB-35ED-42DC-934F-4974BDE06233}" srcOrd="28" destOrd="0" presId="urn:microsoft.com/office/officeart/2011/layout/ConvergingText#1"/>
    <dgm:cxn modelId="{CE939614-BB0C-4A13-8FCB-A3157BCDA1BC}" type="presParOf" srcId="{9435887A-6C8F-4C8F-B8EF-AC682915ACF6}" destId="{E8405FAA-F4BC-4388-9412-459A9C3ED865}" srcOrd="29" destOrd="0" presId="urn:microsoft.com/office/officeart/2011/layout/ConvergingText#1"/>
    <dgm:cxn modelId="{55AB40E3-6D76-4684-835C-AC8FF681B609}" type="presParOf" srcId="{9435887A-6C8F-4C8F-B8EF-AC682915ACF6}" destId="{6BC4C35C-3E2C-486D-80E2-5ABBB9EFFE69}" srcOrd="30" destOrd="0" presId="urn:microsoft.com/office/officeart/2011/layout/ConvergingText#1"/>
    <dgm:cxn modelId="{8B796B9D-2FDC-4D0B-B5ED-B01BA9FA7D15}" type="presParOf" srcId="{9435887A-6C8F-4C8F-B8EF-AC682915ACF6}" destId="{328E7341-4689-42B9-8C37-79AF3CE6D438}" srcOrd="31" destOrd="0" presId="urn:microsoft.com/office/officeart/2011/layout/ConvergingText#1"/>
    <dgm:cxn modelId="{93578A19-ACE8-4048-97F3-8AE51C119899}" type="presParOf" srcId="{9435887A-6C8F-4C8F-B8EF-AC682915ACF6}" destId="{C313CF5E-06E1-4CE1-BC1C-CC5859CB7EC2}" srcOrd="32" destOrd="0" presId="urn:microsoft.com/office/officeart/2011/layout/ConvergingText#1"/>
    <dgm:cxn modelId="{D2724FE0-F378-4657-BDE0-E601AF96BE12}" type="presParOf" srcId="{9435887A-6C8F-4C8F-B8EF-AC682915ACF6}" destId="{23C187F7-8412-4C61-9079-F3BB0D6779F4}" srcOrd="33" destOrd="0" presId="urn:microsoft.com/office/officeart/2011/layout/ConvergingText#1"/>
    <dgm:cxn modelId="{DA43875F-1E28-45F2-8640-DF507C624B0F}" type="presParOf" srcId="{9435887A-6C8F-4C8F-B8EF-AC682915ACF6}" destId="{C60BAA86-3128-4225-86F3-7A504CE9CF47}" srcOrd="34" destOrd="0" presId="urn:microsoft.com/office/officeart/2011/layout/ConvergingText#1"/>
    <dgm:cxn modelId="{171AC04C-45F8-48C8-941E-99AFC1D28DC8}" type="presParOf" srcId="{9435887A-6C8F-4C8F-B8EF-AC682915ACF6}" destId="{D2DCF4B5-6346-4B27-A07C-7197D6EC5B33}" srcOrd="35" destOrd="0" presId="urn:microsoft.com/office/officeart/2011/layout/ConvergingText#1"/>
    <dgm:cxn modelId="{74DA398A-61D2-4201-8FDE-E54EF62A3759}" type="presParOf" srcId="{9435887A-6C8F-4C8F-B8EF-AC682915ACF6}" destId="{62BF3581-B25B-4B22-BAA6-94817EC9D278}" srcOrd="36" destOrd="0" presId="urn:microsoft.com/office/officeart/2011/layout/ConvergingTex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CA300-1876-4BBA-AEE2-B2CDA537D82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F8968E2-A0D6-49BB-AF29-83EED557AB33}">
      <dgm:prSet phldrT="[Text]"/>
      <dgm:spPr/>
      <dgm:t>
        <a:bodyPr/>
        <a:lstStyle/>
        <a:p>
          <a:r>
            <a:rPr lang="en-US" dirty="0"/>
            <a:t>Officer</a:t>
          </a:r>
        </a:p>
      </dgm:t>
    </dgm:pt>
    <dgm:pt modelId="{4B857CC5-963A-4D31-816D-E4482FC28D19}" type="parTrans" cxnId="{A14B6B9E-5500-4E59-81CB-E2C4B9AC7417}">
      <dgm:prSet/>
      <dgm:spPr/>
      <dgm:t>
        <a:bodyPr/>
        <a:lstStyle/>
        <a:p>
          <a:endParaRPr lang="en-US"/>
        </a:p>
      </dgm:t>
    </dgm:pt>
    <dgm:pt modelId="{95B259B9-9CF4-4D1C-88BD-5B20F49CF9EB}" type="sibTrans" cxnId="{A14B6B9E-5500-4E59-81CB-E2C4B9AC7417}">
      <dgm:prSet/>
      <dgm:spPr/>
      <dgm:t>
        <a:bodyPr/>
        <a:lstStyle/>
        <a:p>
          <a:endParaRPr lang="en-US"/>
        </a:p>
      </dgm:t>
    </dgm:pt>
    <dgm:pt modelId="{6C01DEE3-7636-45A5-89B5-A42E2C11312F}">
      <dgm:prSet phldrT="[Text]"/>
      <dgm:spPr/>
      <dgm:t>
        <a:bodyPr/>
        <a:lstStyle/>
        <a:p>
          <a:r>
            <a:rPr lang="en-US" dirty="0"/>
            <a:t>Poorly Defined Role</a:t>
          </a:r>
        </a:p>
      </dgm:t>
    </dgm:pt>
    <dgm:pt modelId="{0784F96F-1543-4446-A5F4-94D4221553EB}" type="parTrans" cxnId="{306009BB-1051-4970-99BB-1A9392157424}">
      <dgm:prSet/>
      <dgm:spPr/>
      <dgm:t>
        <a:bodyPr/>
        <a:lstStyle/>
        <a:p>
          <a:endParaRPr lang="en-US"/>
        </a:p>
      </dgm:t>
    </dgm:pt>
    <dgm:pt modelId="{655E470D-E2C8-4BEA-9AF3-11CDA900B307}" type="sibTrans" cxnId="{306009BB-1051-4970-99BB-1A9392157424}">
      <dgm:prSet/>
      <dgm:spPr/>
      <dgm:t>
        <a:bodyPr/>
        <a:lstStyle/>
        <a:p>
          <a:endParaRPr lang="en-US"/>
        </a:p>
      </dgm:t>
    </dgm:pt>
    <dgm:pt modelId="{00EC2CC7-3728-4B31-A5BC-C2E0EF15D0EF}">
      <dgm:prSet phldrT="[Text]"/>
      <dgm:spPr/>
      <dgm:t>
        <a:bodyPr/>
        <a:lstStyle/>
        <a:p>
          <a:r>
            <a:rPr lang="en-US" dirty="0"/>
            <a:t>Lack of Support</a:t>
          </a:r>
        </a:p>
      </dgm:t>
    </dgm:pt>
    <dgm:pt modelId="{4D1A8CAE-61CE-4DA0-A46D-E7A07A7BC4FE}" type="parTrans" cxnId="{DAF21E04-F8FD-426B-B74D-6EE258E77986}">
      <dgm:prSet/>
      <dgm:spPr/>
      <dgm:t>
        <a:bodyPr/>
        <a:lstStyle/>
        <a:p>
          <a:endParaRPr lang="en-US"/>
        </a:p>
      </dgm:t>
    </dgm:pt>
    <dgm:pt modelId="{C719F247-F90F-4600-B131-3DC24F7A7E70}" type="sibTrans" cxnId="{DAF21E04-F8FD-426B-B74D-6EE258E77986}">
      <dgm:prSet/>
      <dgm:spPr/>
      <dgm:t>
        <a:bodyPr/>
        <a:lstStyle/>
        <a:p>
          <a:endParaRPr lang="en-US"/>
        </a:p>
      </dgm:t>
    </dgm:pt>
    <dgm:pt modelId="{CE34E6E7-D10C-4CA0-97B3-129CA5F29C9D}">
      <dgm:prSet phldrT="[Text]"/>
      <dgm:spPr/>
      <dgm:t>
        <a:bodyPr/>
        <a:lstStyle/>
        <a:p>
          <a:r>
            <a:rPr lang="en-US" dirty="0"/>
            <a:t>Counselor</a:t>
          </a:r>
        </a:p>
      </dgm:t>
    </dgm:pt>
    <dgm:pt modelId="{60D59DBC-0B9E-4BE8-93BE-610C75950B72}" type="parTrans" cxnId="{977F7523-4F68-4AFC-B11D-C05CDE73F553}">
      <dgm:prSet/>
      <dgm:spPr/>
      <dgm:t>
        <a:bodyPr/>
        <a:lstStyle/>
        <a:p>
          <a:endParaRPr lang="en-US"/>
        </a:p>
      </dgm:t>
    </dgm:pt>
    <dgm:pt modelId="{E27C7485-F349-4327-BDAF-6DBF44634CB1}" type="sibTrans" cxnId="{977F7523-4F68-4AFC-B11D-C05CDE73F553}">
      <dgm:prSet/>
      <dgm:spPr/>
      <dgm:t>
        <a:bodyPr/>
        <a:lstStyle/>
        <a:p>
          <a:endParaRPr lang="en-US"/>
        </a:p>
      </dgm:t>
    </dgm:pt>
    <dgm:pt modelId="{39643DD9-B6D1-4FC6-B459-FD8962699F57}">
      <dgm:prSet phldrT="[Text]"/>
      <dgm:spPr/>
      <dgm:t>
        <a:bodyPr/>
        <a:lstStyle/>
        <a:p>
          <a:r>
            <a:rPr lang="en-US" dirty="0"/>
            <a:t>Heavy, Demanding Caseload</a:t>
          </a:r>
        </a:p>
      </dgm:t>
    </dgm:pt>
    <dgm:pt modelId="{E2AB2FFD-C3F1-417C-8D1B-A8E5B68C7FBA}" type="parTrans" cxnId="{F7D3D004-71DF-4A26-AF3F-27576E0DDD85}">
      <dgm:prSet/>
      <dgm:spPr/>
      <dgm:t>
        <a:bodyPr/>
        <a:lstStyle/>
        <a:p>
          <a:endParaRPr lang="en-US"/>
        </a:p>
      </dgm:t>
    </dgm:pt>
    <dgm:pt modelId="{E4265574-8583-476C-9F40-BDE16DE0142B}" type="sibTrans" cxnId="{F7D3D004-71DF-4A26-AF3F-27576E0DDD85}">
      <dgm:prSet/>
      <dgm:spPr/>
      <dgm:t>
        <a:bodyPr/>
        <a:lstStyle/>
        <a:p>
          <a:endParaRPr lang="en-US"/>
        </a:p>
      </dgm:t>
    </dgm:pt>
    <dgm:pt modelId="{B191AA3F-C38A-4AEF-8B2A-058DD2B27443}">
      <dgm:prSet phldrT="[Text]"/>
      <dgm:spPr/>
      <dgm:t>
        <a:bodyPr/>
        <a:lstStyle/>
        <a:p>
          <a:r>
            <a:rPr lang="en-US" dirty="0"/>
            <a:t>Inadequate Supervision</a:t>
          </a:r>
        </a:p>
      </dgm:t>
    </dgm:pt>
    <dgm:pt modelId="{F91E196A-A0C1-488F-A2AD-57F692EDE256}" type="parTrans" cxnId="{15ECD504-EBEF-4EC7-8CAD-A359ED424D14}">
      <dgm:prSet/>
      <dgm:spPr/>
      <dgm:t>
        <a:bodyPr/>
        <a:lstStyle/>
        <a:p>
          <a:endParaRPr lang="en-US"/>
        </a:p>
      </dgm:t>
    </dgm:pt>
    <dgm:pt modelId="{22E0D954-911A-4F99-8D0E-F6B69D6AE17D}" type="sibTrans" cxnId="{15ECD504-EBEF-4EC7-8CAD-A359ED424D14}">
      <dgm:prSet/>
      <dgm:spPr/>
      <dgm:t>
        <a:bodyPr/>
        <a:lstStyle/>
        <a:p>
          <a:endParaRPr lang="en-US"/>
        </a:p>
      </dgm:t>
    </dgm:pt>
    <dgm:pt modelId="{4A83835F-1C3E-4379-AE84-9E1737F3A90D}">
      <dgm:prSet phldrT="[Text]"/>
      <dgm:spPr/>
      <dgm:t>
        <a:bodyPr/>
        <a:lstStyle/>
        <a:p>
          <a:r>
            <a:rPr lang="en-US" dirty="0"/>
            <a:t>Administration</a:t>
          </a:r>
        </a:p>
      </dgm:t>
    </dgm:pt>
    <dgm:pt modelId="{F8720A09-E7D7-4739-944B-EF5BD30C3027}" type="parTrans" cxnId="{94A53967-456F-4F28-9861-1B18AA87D957}">
      <dgm:prSet/>
      <dgm:spPr/>
      <dgm:t>
        <a:bodyPr/>
        <a:lstStyle/>
        <a:p>
          <a:endParaRPr lang="en-US"/>
        </a:p>
      </dgm:t>
    </dgm:pt>
    <dgm:pt modelId="{B5026A7B-4DC9-4B72-8334-24604A50B9F5}" type="sibTrans" cxnId="{94A53967-456F-4F28-9861-1B18AA87D957}">
      <dgm:prSet/>
      <dgm:spPr/>
      <dgm:t>
        <a:bodyPr/>
        <a:lstStyle/>
        <a:p>
          <a:endParaRPr lang="en-US"/>
        </a:p>
      </dgm:t>
    </dgm:pt>
    <dgm:pt modelId="{3D81ACDB-2F34-42D0-9E99-765CBF94488E}">
      <dgm:prSet phldrT="[Text]"/>
      <dgm:spPr/>
      <dgm:t>
        <a:bodyPr/>
        <a:lstStyle/>
        <a:p>
          <a:r>
            <a:rPr lang="en-US" dirty="0"/>
            <a:t>Lack of Unified Leadership</a:t>
          </a:r>
        </a:p>
      </dgm:t>
    </dgm:pt>
    <dgm:pt modelId="{5E4BB315-3865-4FD5-89B1-67A7137E7F6C}" type="parTrans" cxnId="{D4C59A63-068A-41D6-8C4D-E8A21096A14E}">
      <dgm:prSet/>
      <dgm:spPr/>
      <dgm:t>
        <a:bodyPr/>
        <a:lstStyle/>
        <a:p>
          <a:endParaRPr lang="en-US"/>
        </a:p>
      </dgm:t>
    </dgm:pt>
    <dgm:pt modelId="{486AB73C-5897-4CBF-98C2-9DBC71A244B2}" type="sibTrans" cxnId="{D4C59A63-068A-41D6-8C4D-E8A21096A14E}">
      <dgm:prSet/>
      <dgm:spPr/>
      <dgm:t>
        <a:bodyPr/>
        <a:lstStyle/>
        <a:p>
          <a:endParaRPr lang="en-US"/>
        </a:p>
      </dgm:t>
    </dgm:pt>
    <dgm:pt modelId="{570871A0-1E35-4C74-AA1D-D62D45EA07EF}">
      <dgm:prSet phldrT="[Text]"/>
      <dgm:spPr/>
      <dgm:t>
        <a:bodyPr/>
        <a:lstStyle/>
        <a:p>
          <a:r>
            <a:rPr lang="en-US" dirty="0"/>
            <a:t>Inadequate Staffing</a:t>
          </a:r>
        </a:p>
      </dgm:t>
    </dgm:pt>
    <dgm:pt modelId="{96EAA3C0-3B50-4BB1-9039-0FCF8BAAC584}" type="parTrans" cxnId="{0590DF9F-E974-49C6-BC37-B8BFEE6F3237}">
      <dgm:prSet/>
      <dgm:spPr/>
      <dgm:t>
        <a:bodyPr/>
        <a:lstStyle/>
        <a:p>
          <a:endParaRPr lang="en-US"/>
        </a:p>
      </dgm:t>
    </dgm:pt>
    <dgm:pt modelId="{9AC55A65-A5C0-4662-9705-3FA0942D0245}" type="sibTrans" cxnId="{0590DF9F-E974-49C6-BC37-B8BFEE6F3237}">
      <dgm:prSet/>
      <dgm:spPr/>
      <dgm:t>
        <a:bodyPr/>
        <a:lstStyle/>
        <a:p>
          <a:endParaRPr lang="en-US"/>
        </a:p>
      </dgm:t>
    </dgm:pt>
    <dgm:pt modelId="{40B7A728-9901-4127-A7B8-D97CF315825E}">
      <dgm:prSet phldrT="[Text]"/>
      <dgm:spPr/>
      <dgm:t>
        <a:bodyPr/>
        <a:lstStyle/>
        <a:p>
          <a:r>
            <a:rPr lang="en-US" dirty="0"/>
            <a:t>Negative Interactions with Inmates</a:t>
          </a:r>
        </a:p>
      </dgm:t>
    </dgm:pt>
    <dgm:pt modelId="{D677E134-B836-4795-ACEE-12B5991C323F}" type="parTrans" cxnId="{EB8AB6E8-09E5-4EBF-8BA1-94213C1BF9F7}">
      <dgm:prSet/>
      <dgm:spPr/>
      <dgm:t>
        <a:bodyPr/>
        <a:lstStyle/>
        <a:p>
          <a:endParaRPr lang="en-US"/>
        </a:p>
      </dgm:t>
    </dgm:pt>
    <dgm:pt modelId="{35D6104B-C622-43DC-93DA-CD6B757DC0E1}" type="sibTrans" cxnId="{EB8AB6E8-09E5-4EBF-8BA1-94213C1BF9F7}">
      <dgm:prSet/>
      <dgm:spPr/>
      <dgm:t>
        <a:bodyPr/>
        <a:lstStyle/>
        <a:p>
          <a:endParaRPr lang="en-US"/>
        </a:p>
      </dgm:t>
    </dgm:pt>
    <dgm:pt modelId="{95A53674-E2C5-4CAA-918E-AE08DA4E6C52}">
      <dgm:prSet phldrT="[Text]"/>
      <dgm:spPr/>
      <dgm:t>
        <a:bodyPr/>
        <a:lstStyle/>
        <a:p>
          <a:r>
            <a:rPr lang="en-US" dirty="0"/>
            <a:t>Depersonalized Relationship with Inmates</a:t>
          </a:r>
        </a:p>
      </dgm:t>
    </dgm:pt>
    <dgm:pt modelId="{50AD368A-003A-4214-A0D5-C8515E3C9A57}" type="parTrans" cxnId="{695DDBD8-FF3D-4FC1-9D13-2DBEDDD91149}">
      <dgm:prSet/>
      <dgm:spPr/>
      <dgm:t>
        <a:bodyPr/>
        <a:lstStyle/>
        <a:p>
          <a:endParaRPr lang="en-US"/>
        </a:p>
      </dgm:t>
    </dgm:pt>
    <dgm:pt modelId="{4E1C3161-66BE-4BBE-BE44-7F79DD2F95C4}" type="sibTrans" cxnId="{695DDBD8-FF3D-4FC1-9D13-2DBEDDD91149}">
      <dgm:prSet/>
      <dgm:spPr/>
      <dgm:t>
        <a:bodyPr/>
        <a:lstStyle/>
        <a:p>
          <a:endParaRPr lang="en-US"/>
        </a:p>
      </dgm:t>
    </dgm:pt>
    <dgm:pt modelId="{9126BEE1-4CE6-4634-BE0F-D63C29358305}">
      <dgm:prSet phldrT="[Text]"/>
      <dgm:spPr/>
      <dgm:t>
        <a:bodyPr/>
        <a:lstStyle/>
        <a:p>
          <a:endParaRPr lang="en-US" dirty="0"/>
        </a:p>
      </dgm:t>
    </dgm:pt>
    <dgm:pt modelId="{B8A0D561-BF0F-4FC5-8602-B135244E7494}" type="parTrans" cxnId="{3F338753-A7C2-4770-B042-6DBADEC559EB}">
      <dgm:prSet/>
      <dgm:spPr/>
      <dgm:t>
        <a:bodyPr/>
        <a:lstStyle/>
        <a:p>
          <a:endParaRPr lang="en-US"/>
        </a:p>
      </dgm:t>
    </dgm:pt>
    <dgm:pt modelId="{7348C98A-1127-43C3-93F7-4663201CA2A5}" type="sibTrans" cxnId="{3F338753-A7C2-4770-B042-6DBADEC559EB}">
      <dgm:prSet/>
      <dgm:spPr/>
      <dgm:t>
        <a:bodyPr/>
        <a:lstStyle/>
        <a:p>
          <a:endParaRPr lang="en-US"/>
        </a:p>
      </dgm:t>
    </dgm:pt>
    <dgm:pt modelId="{20C68082-B042-4309-AC16-66BFF930E9FC}">
      <dgm:prSet phldrT="[Text]"/>
      <dgm:spPr/>
      <dgm:t>
        <a:bodyPr/>
        <a:lstStyle/>
        <a:p>
          <a:r>
            <a:rPr lang="en-US" dirty="0"/>
            <a:t>Inadequate Self-Care</a:t>
          </a:r>
        </a:p>
      </dgm:t>
    </dgm:pt>
    <dgm:pt modelId="{CA6BAFD7-8283-4A8F-B478-5EBFEC6F6E64}" type="parTrans" cxnId="{F97AD167-2DF7-4017-B364-CEE02836B1B2}">
      <dgm:prSet/>
      <dgm:spPr/>
      <dgm:t>
        <a:bodyPr/>
        <a:lstStyle/>
        <a:p>
          <a:endParaRPr lang="en-US"/>
        </a:p>
      </dgm:t>
    </dgm:pt>
    <dgm:pt modelId="{59E4E1FC-F229-4C0D-8EF0-C8891CE043C4}" type="sibTrans" cxnId="{F97AD167-2DF7-4017-B364-CEE02836B1B2}">
      <dgm:prSet/>
      <dgm:spPr/>
      <dgm:t>
        <a:bodyPr/>
        <a:lstStyle/>
        <a:p>
          <a:endParaRPr lang="en-US"/>
        </a:p>
      </dgm:t>
    </dgm:pt>
    <dgm:pt modelId="{023FCC07-7428-4A5A-BC72-400BCCFD43DC}">
      <dgm:prSet phldrT="[Text]"/>
      <dgm:spPr/>
      <dgm:t>
        <a:bodyPr/>
        <a:lstStyle/>
        <a:p>
          <a:r>
            <a:rPr lang="en-US" dirty="0"/>
            <a:t>Poorly Defined Job Descriptions</a:t>
          </a:r>
        </a:p>
      </dgm:t>
    </dgm:pt>
    <dgm:pt modelId="{62F613E6-5191-4F8D-8214-65BB9B05C03F}" type="parTrans" cxnId="{E8518B90-3951-4880-91E5-CC85B322D273}">
      <dgm:prSet/>
      <dgm:spPr/>
      <dgm:t>
        <a:bodyPr/>
        <a:lstStyle/>
        <a:p>
          <a:endParaRPr lang="en-US"/>
        </a:p>
      </dgm:t>
    </dgm:pt>
    <dgm:pt modelId="{6E117E85-2A69-4513-AE0E-A841F89F8937}" type="sibTrans" cxnId="{E8518B90-3951-4880-91E5-CC85B322D273}">
      <dgm:prSet/>
      <dgm:spPr/>
      <dgm:t>
        <a:bodyPr/>
        <a:lstStyle/>
        <a:p>
          <a:endParaRPr lang="en-US"/>
        </a:p>
      </dgm:t>
    </dgm:pt>
    <dgm:pt modelId="{2500A6F4-3753-4FD0-A0EF-9ED18D13B2C8}">
      <dgm:prSet phldrT="[Text]"/>
      <dgm:spPr/>
      <dgm:t>
        <a:bodyPr/>
        <a:lstStyle/>
        <a:p>
          <a:r>
            <a:rPr lang="en-US" dirty="0"/>
            <a:t>Poor Communication with Employees and Among Managers</a:t>
          </a:r>
        </a:p>
      </dgm:t>
    </dgm:pt>
    <dgm:pt modelId="{10B5EC54-FF0F-452C-94EA-F18B8FEBE3FD}" type="parTrans" cxnId="{E5286135-1AAB-4938-A205-97B75D3A20D5}">
      <dgm:prSet/>
      <dgm:spPr/>
      <dgm:t>
        <a:bodyPr/>
        <a:lstStyle/>
        <a:p>
          <a:endParaRPr lang="en-US"/>
        </a:p>
      </dgm:t>
    </dgm:pt>
    <dgm:pt modelId="{B7E4A7A0-272F-49AE-9804-F91A9664805F}" type="sibTrans" cxnId="{E5286135-1AAB-4938-A205-97B75D3A20D5}">
      <dgm:prSet/>
      <dgm:spPr/>
      <dgm:t>
        <a:bodyPr/>
        <a:lstStyle/>
        <a:p>
          <a:endParaRPr lang="en-US"/>
        </a:p>
      </dgm:t>
    </dgm:pt>
    <dgm:pt modelId="{1E315809-5979-42B9-B963-E6C7C27D5439}" type="pres">
      <dgm:prSet presAssocID="{94FCA300-1876-4BBA-AEE2-B2CDA537D826}" presName="composite" presStyleCnt="0">
        <dgm:presLayoutVars>
          <dgm:chMax val="5"/>
          <dgm:dir/>
          <dgm:animLvl val="ctr"/>
          <dgm:resizeHandles val="exact"/>
        </dgm:presLayoutVars>
      </dgm:prSet>
      <dgm:spPr/>
    </dgm:pt>
    <dgm:pt modelId="{F6E89155-965A-4A8A-A4D3-5038BED09D5F}" type="pres">
      <dgm:prSet presAssocID="{94FCA300-1876-4BBA-AEE2-B2CDA537D826}" presName="cycle" presStyleCnt="0"/>
      <dgm:spPr/>
    </dgm:pt>
    <dgm:pt modelId="{271B95A9-A6C0-470B-80B5-8B17D1CAA951}" type="pres">
      <dgm:prSet presAssocID="{94FCA300-1876-4BBA-AEE2-B2CDA537D826}" presName="centerShape" presStyleCnt="0"/>
      <dgm:spPr/>
    </dgm:pt>
    <dgm:pt modelId="{EA0E1A17-07F2-43B3-AF64-A1AD74722EAA}" type="pres">
      <dgm:prSet presAssocID="{94FCA300-1876-4BBA-AEE2-B2CDA537D826}" presName="connSite" presStyleLbl="node1" presStyleIdx="0" presStyleCnt="4"/>
      <dgm:spPr/>
    </dgm:pt>
    <dgm:pt modelId="{46D136E7-691E-4FEC-9813-DF260E78B172}" type="pres">
      <dgm:prSet presAssocID="{94FCA300-1876-4BBA-AEE2-B2CDA537D826}"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4393EF17-961B-435E-892E-FB85502CFDB8}" type="pres">
      <dgm:prSet presAssocID="{4B857CC5-963A-4D31-816D-E4482FC28D19}" presName="Name25" presStyleLbl="parChTrans1D1" presStyleIdx="0" presStyleCnt="3"/>
      <dgm:spPr/>
    </dgm:pt>
    <dgm:pt modelId="{432810FC-25C3-40C8-8C81-C7C3F9AF0386}" type="pres">
      <dgm:prSet presAssocID="{9F8968E2-A0D6-49BB-AF29-83EED557AB33}" presName="node" presStyleCnt="0"/>
      <dgm:spPr/>
    </dgm:pt>
    <dgm:pt modelId="{2DE99EB5-90DF-4198-9C2D-52745E897132}" type="pres">
      <dgm:prSet presAssocID="{9F8968E2-A0D6-49BB-AF29-83EED557AB33}" presName="parentNode" presStyleLbl="node1" presStyleIdx="1" presStyleCnt="4">
        <dgm:presLayoutVars>
          <dgm:chMax val="1"/>
          <dgm:bulletEnabled val="1"/>
        </dgm:presLayoutVars>
      </dgm:prSet>
      <dgm:spPr/>
    </dgm:pt>
    <dgm:pt modelId="{689E55CB-4736-4132-A0C2-00869CA5C4D5}" type="pres">
      <dgm:prSet presAssocID="{9F8968E2-A0D6-49BB-AF29-83EED557AB33}" presName="childNode" presStyleLbl="revTx" presStyleIdx="0" presStyleCnt="3">
        <dgm:presLayoutVars>
          <dgm:bulletEnabled val="1"/>
        </dgm:presLayoutVars>
      </dgm:prSet>
      <dgm:spPr/>
    </dgm:pt>
    <dgm:pt modelId="{8363530A-551F-461D-92E2-59F3E43C645F}" type="pres">
      <dgm:prSet presAssocID="{60D59DBC-0B9E-4BE8-93BE-610C75950B72}" presName="Name25" presStyleLbl="parChTrans1D1" presStyleIdx="1" presStyleCnt="3"/>
      <dgm:spPr/>
    </dgm:pt>
    <dgm:pt modelId="{C76C1887-11E1-46C3-8549-26F66DA10C52}" type="pres">
      <dgm:prSet presAssocID="{CE34E6E7-D10C-4CA0-97B3-129CA5F29C9D}" presName="node" presStyleCnt="0"/>
      <dgm:spPr/>
    </dgm:pt>
    <dgm:pt modelId="{51645AEE-0CAC-43AF-87E5-495B51D459DD}" type="pres">
      <dgm:prSet presAssocID="{CE34E6E7-D10C-4CA0-97B3-129CA5F29C9D}" presName="parentNode" presStyleLbl="node1" presStyleIdx="2" presStyleCnt="4">
        <dgm:presLayoutVars>
          <dgm:chMax val="1"/>
          <dgm:bulletEnabled val="1"/>
        </dgm:presLayoutVars>
      </dgm:prSet>
      <dgm:spPr/>
    </dgm:pt>
    <dgm:pt modelId="{77C7954A-D559-4F7B-B094-7442AF977615}" type="pres">
      <dgm:prSet presAssocID="{CE34E6E7-D10C-4CA0-97B3-129CA5F29C9D}" presName="childNode" presStyleLbl="revTx" presStyleIdx="1" presStyleCnt="3">
        <dgm:presLayoutVars>
          <dgm:bulletEnabled val="1"/>
        </dgm:presLayoutVars>
      </dgm:prSet>
      <dgm:spPr/>
    </dgm:pt>
    <dgm:pt modelId="{78826619-F18C-4729-8F5C-9CDF5DBA913F}" type="pres">
      <dgm:prSet presAssocID="{F8720A09-E7D7-4739-944B-EF5BD30C3027}" presName="Name25" presStyleLbl="parChTrans1D1" presStyleIdx="2" presStyleCnt="3"/>
      <dgm:spPr/>
    </dgm:pt>
    <dgm:pt modelId="{7FCFC5D2-C01B-4AF8-BB64-9D94A195A2E2}" type="pres">
      <dgm:prSet presAssocID="{4A83835F-1C3E-4379-AE84-9E1737F3A90D}" presName="node" presStyleCnt="0"/>
      <dgm:spPr/>
    </dgm:pt>
    <dgm:pt modelId="{F30FBCF4-3791-4B60-AFE5-DB1BD9BD13F2}" type="pres">
      <dgm:prSet presAssocID="{4A83835F-1C3E-4379-AE84-9E1737F3A90D}" presName="parentNode" presStyleLbl="node1" presStyleIdx="3" presStyleCnt="4">
        <dgm:presLayoutVars>
          <dgm:chMax val="1"/>
          <dgm:bulletEnabled val="1"/>
        </dgm:presLayoutVars>
      </dgm:prSet>
      <dgm:spPr/>
    </dgm:pt>
    <dgm:pt modelId="{AC72D38F-BB45-4179-8F25-02F71F1CA417}" type="pres">
      <dgm:prSet presAssocID="{4A83835F-1C3E-4379-AE84-9E1737F3A90D}" presName="childNode" presStyleLbl="revTx" presStyleIdx="2" presStyleCnt="3">
        <dgm:presLayoutVars>
          <dgm:bulletEnabled val="1"/>
        </dgm:presLayoutVars>
      </dgm:prSet>
      <dgm:spPr/>
    </dgm:pt>
  </dgm:ptLst>
  <dgm:cxnLst>
    <dgm:cxn modelId="{29468601-D4D9-49F4-8213-B819E43EBEEA}" type="presOf" srcId="{95A53674-E2C5-4CAA-918E-AE08DA4E6C52}" destId="{689E55CB-4736-4132-A0C2-00869CA5C4D5}" srcOrd="0" destOrd="3" presId="urn:microsoft.com/office/officeart/2005/8/layout/radial2"/>
    <dgm:cxn modelId="{DAF21E04-F8FD-426B-B74D-6EE258E77986}" srcId="{9F8968E2-A0D6-49BB-AF29-83EED557AB33}" destId="{00EC2CC7-3728-4B31-A5BC-C2E0EF15D0EF}" srcOrd="1" destOrd="0" parTransId="{4D1A8CAE-61CE-4DA0-A46D-E7A07A7BC4FE}" sibTransId="{C719F247-F90F-4600-B131-3DC24F7A7E70}"/>
    <dgm:cxn modelId="{F7D3D004-71DF-4A26-AF3F-27576E0DDD85}" srcId="{CE34E6E7-D10C-4CA0-97B3-129CA5F29C9D}" destId="{39643DD9-B6D1-4FC6-B459-FD8962699F57}" srcOrd="0" destOrd="0" parTransId="{E2AB2FFD-C3F1-417C-8D1B-A8E5B68C7FBA}" sibTransId="{E4265574-8583-476C-9F40-BDE16DE0142B}"/>
    <dgm:cxn modelId="{15ECD504-EBEF-4EC7-8CAD-A359ED424D14}" srcId="{CE34E6E7-D10C-4CA0-97B3-129CA5F29C9D}" destId="{B191AA3F-C38A-4AEF-8B2A-058DD2B27443}" srcOrd="1" destOrd="0" parTransId="{F91E196A-A0C1-488F-A2AD-57F692EDE256}" sibTransId="{22E0D954-911A-4F99-8D0E-F6B69D6AE17D}"/>
    <dgm:cxn modelId="{B6AB2317-A849-423A-BCF9-F2A524C01175}" type="presOf" srcId="{CE34E6E7-D10C-4CA0-97B3-129CA5F29C9D}" destId="{51645AEE-0CAC-43AF-87E5-495B51D459DD}" srcOrd="0" destOrd="0" presId="urn:microsoft.com/office/officeart/2005/8/layout/radial2"/>
    <dgm:cxn modelId="{977F7523-4F68-4AFC-B11D-C05CDE73F553}" srcId="{94FCA300-1876-4BBA-AEE2-B2CDA537D826}" destId="{CE34E6E7-D10C-4CA0-97B3-129CA5F29C9D}" srcOrd="1" destOrd="0" parTransId="{60D59DBC-0B9E-4BE8-93BE-610C75950B72}" sibTransId="{E27C7485-F349-4327-BDAF-6DBF44634CB1}"/>
    <dgm:cxn modelId="{2E3DA033-498D-4140-919F-4D88F3E40B22}" type="presOf" srcId="{60D59DBC-0B9E-4BE8-93BE-610C75950B72}" destId="{8363530A-551F-461D-92E2-59F3E43C645F}" srcOrd="0" destOrd="0" presId="urn:microsoft.com/office/officeart/2005/8/layout/radial2"/>
    <dgm:cxn modelId="{E5286135-1AAB-4938-A205-97B75D3A20D5}" srcId="{4A83835F-1C3E-4379-AE84-9E1737F3A90D}" destId="{2500A6F4-3753-4FD0-A0EF-9ED18D13B2C8}" srcOrd="3" destOrd="0" parTransId="{10B5EC54-FF0F-452C-94EA-F18B8FEBE3FD}" sibTransId="{B7E4A7A0-272F-49AE-9804-F91A9664805F}"/>
    <dgm:cxn modelId="{D4C59A63-068A-41D6-8C4D-E8A21096A14E}" srcId="{4A83835F-1C3E-4379-AE84-9E1737F3A90D}" destId="{3D81ACDB-2F34-42D0-9E99-765CBF94488E}" srcOrd="0" destOrd="0" parTransId="{5E4BB315-3865-4FD5-89B1-67A7137E7F6C}" sibTransId="{486AB73C-5897-4CBF-98C2-9DBC71A244B2}"/>
    <dgm:cxn modelId="{94A53967-456F-4F28-9861-1B18AA87D957}" srcId="{94FCA300-1876-4BBA-AEE2-B2CDA537D826}" destId="{4A83835F-1C3E-4379-AE84-9E1737F3A90D}" srcOrd="2" destOrd="0" parTransId="{F8720A09-E7D7-4739-944B-EF5BD30C3027}" sibTransId="{B5026A7B-4DC9-4B72-8334-24604A50B9F5}"/>
    <dgm:cxn modelId="{F97AD167-2DF7-4017-B364-CEE02836B1B2}" srcId="{CE34E6E7-D10C-4CA0-97B3-129CA5F29C9D}" destId="{20C68082-B042-4309-AC16-66BFF930E9FC}" srcOrd="2" destOrd="0" parTransId="{CA6BAFD7-8283-4A8F-B478-5EBFEC6F6E64}" sibTransId="{59E4E1FC-F229-4C0D-8EF0-C8891CE043C4}"/>
    <dgm:cxn modelId="{072A5A6C-6650-46E7-B5DD-5791D900CA60}" type="presOf" srcId="{00EC2CC7-3728-4B31-A5BC-C2E0EF15D0EF}" destId="{689E55CB-4736-4132-A0C2-00869CA5C4D5}" srcOrd="0" destOrd="1" presId="urn:microsoft.com/office/officeart/2005/8/layout/radial2"/>
    <dgm:cxn modelId="{3F338753-A7C2-4770-B042-6DBADEC559EB}" srcId="{CE34E6E7-D10C-4CA0-97B3-129CA5F29C9D}" destId="{9126BEE1-4CE6-4634-BE0F-D63C29358305}" srcOrd="3" destOrd="0" parTransId="{B8A0D561-BF0F-4FC5-8602-B135244E7494}" sibTransId="{7348C98A-1127-43C3-93F7-4663201CA2A5}"/>
    <dgm:cxn modelId="{3E7A8558-923E-4A8F-A524-0E9C8AA6A265}" type="presOf" srcId="{6C01DEE3-7636-45A5-89B5-A42E2C11312F}" destId="{689E55CB-4736-4132-A0C2-00869CA5C4D5}" srcOrd="0" destOrd="0" presId="urn:microsoft.com/office/officeart/2005/8/layout/radial2"/>
    <dgm:cxn modelId="{F576FA81-5D24-4DEB-A785-331B0824E85A}" type="presOf" srcId="{94FCA300-1876-4BBA-AEE2-B2CDA537D826}" destId="{1E315809-5979-42B9-B963-E6C7C27D5439}" srcOrd="0" destOrd="0" presId="urn:microsoft.com/office/officeart/2005/8/layout/radial2"/>
    <dgm:cxn modelId="{E8518B90-3951-4880-91E5-CC85B322D273}" srcId="{4A83835F-1C3E-4379-AE84-9E1737F3A90D}" destId="{023FCC07-7428-4A5A-BC72-400BCCFD43DC}" srcOrd="2" destOrd="0" parTransId="{62F613E6-5191-4F8D-8214-65BB9B05C03F}" sibTransId="{6E117E85-2A69-4513-AE0E-A841F89F8937}"/>
    <dgm:cxn modelId="{AB6A6A9C-48B1-43B1-8B11-1E53693B7729}" type="presOf" srcId="{570871A0-1E35-4C74-AA1D-D62D45EA07EF}" destId="{AC72D38F-BB45-4179-8F25-02F71F1CA417}" srcOrd="0" destOrd="1" presId="urn:microsoft.com/office/officeart/2005/8/layout/radial2"/>
    <dgm:cxn modelId="{20EA919C-5B26-4EF9-9024-E3C6B368E7F1}" type="presOf" srcId="{9F8968E2-A0D6-49BB-AF29-83EED557AB33}" destId="{2DE99EB5-90DF-4198-9C2D-52745E897132}" srcOrd="0" destOrd="0" presId="urn:microsoft.com/office/officeart/2005/8/layout/radial2"/>
    <dgm:cxn modelId="{A14B6B9E-5500-4E59-81CB-E2C4B9AC7417}" srcId="{94FCA300-1876-4BBA-AEE2-B2CDA537D826}" destId="{9F8968E2-A0D6-49BB-AF29-83EED557AB33}" srcOrd="0" destOrd="0" parTransId="{4B857CC5-963A-4D31-816D-E4482FC28D19}" sibTransId="{95B259B9-9CF4-4D1C-88BD-5B20F49CF9EB}"/>
    <dgm:cxn modelId="{6C6FA69F-A0B6-4585-96F8-1288B29FA87C}" type="presOf" srcId="{4B857CC5-963A-4D31-816D-E4482FC28D19}" destId="{4393EF17-961B-435E-892E-FB85502CFDB8}" srcOrd="0" destOrd="0" presId="urn:microsoft.com/office/officeart/2005/8/layout/radial2"/>
    <dgm:cxn modelId="{0590DF9F-E974-49C6-BC37-B8BFEE6F3237}" srcId="{4A83835F-1C3E-4379-AE84-9E1737F3A90D}" destId="{570871A0-1E35-4C74-AA1D-D62D45EA07EF}" srcOrd="1" destOrd="0" parTransId="{96EAA3C0-3B50-4BB1-9039-0FCF8BAAC584}" sibTransId="{9AC55A65-A5C0-4662-9705-3FA0942D0245}"/>
    <dgm:cxn modelId="{D98B9DA8-FBAC-461E-A47D-B676C04275D4}" type="presOf" srcId="{39643DD9-B6D1-4FC6-B459-FD8962699F57}" destId="{77C7954A-D559-4F7B-B094-7442AF977615}" srcOrd="0" destOrd="0" presId="urn:microsoft.com/office/officeart/2005/8/layout/radial2"/>
    <dgm:cxn modelId="{9BCB5BAC-E75B-40CB-9C2E-E9BEDD66E554}" type="presOf" srcId="{3D81ACDB-2F34-42D0-9E99-765CBF94488E}" destId="{AC72D38F-BB45-4179-8F25-02F71F1CA417}" srcOrd="0" destOrd="0" presId="urn:microsoft.com/office/officeart/2005/8/layout/radial2"/>
    <dgm:cxn modelId="{9A1361B8-291C-4041-B52C-CFB6A4176DEA}" type="presOf" srcId="{9126BEE1-4CE6-4634-BE0F-D63C29358305}" destId="{77C7954A-D559-4F7B-B094-7442AF977615}" srcOrd="0" destOrd="3" presId="urn:microsoft.com/office/officeart/2005/8/layout/radial2"/>
    <dgm:cxn modelId="{306009BB-1051-4970-99BB-1A9392157424}" srcId="{9F8968E2-A0D6-49BB-AF29-83EED557AB33}" destId="{6C01DEE3-7636-45A5-89B5-A42E2C11312F}" srcOrd="0" destOrd="0" parTransId="{0784F96F-1543-4446-A5F4-94D4221553EB}" sibTransId="{655E470D-E2C8-4BEA-9AF3-11CDA900B307}"/>
    <dgm:cxn modelId="{3139E8D3-A836-4190-8007-3158AA5761CE}" type="presOf" srcId="{2500A6F4-3753-4FD0-A0EF-9ED18D13B2C8}" destId="{AC72D38F-BB45-4179-8F25-02F71F1CA417}" srcOrd="0" destOrd="3" presId="urn:microsoft.com/office/officeart/2005/8/layout/radial2"/>
    <dgm:cxn modelId="{695DDBD8-FF3D-4FC1-9D13-2DBEDDD91149}" srcId="{9F8968E2-A0D6-49BB-AF29-83EED557AB33}" destId="{95A53674-E2C5-4CAA-918E-AE08DA4E6C52}" srcOrd="3" destOrd="0" parTransId="{50AD368A-003A-4214-A0D5-C8515E3C9A57}" sibTransId="{4E1C3161-66BE-4BBE-BE44-7F79DD2F95C4}"/>
    <dgm:cxn modelId="{754A0FD9-1765-43B7-AEDD-5A473722B4F0}" type="presOf" srcId="{F8720A09-E7D7-4739-944B-EF5BD30C3027}" destId="{78826619-F18C-4729-8F5C-9CDF5DBA913F}" srcOrd="0" destOrd="0" presId="urn:microsoft.com/office/officeart/2005/8/layout/radial2"/>
    <dgm:cxn modelId="{D21B75DE-53C1-47B7-A39C-C58021E5296C}" type="presOf" srcId="{4A83835F-1C3E-4379-AE84-9E1737F3A90D}" destId="{F30FBCF4-3791-4B60-AFE5-DB1BD9BD13F2}" srcOrd="0" destOrd="0" presId="urn:microsoft.com/office/officeart/2005/8/layout/radial2"/>
    <dgm:cxn modelId="{EB8AB6E8-09E5-4EBF-8BA1-94213C1BF9F7}" srcId="{9F8968E2-A0D6-49BB-AF29-83EED557AB33}" destId="{40B7A728-9901-4127-A7B8-D97CF315825E}" srcOrd="2" destOrd="0" parTransId="{D677E134-B836-4795-ACEE-12B5991C323F}" sibTransId="{35D6104B-C622-43DC-93DA-CD6B757DC0E1}"/>
    <dgm:cxn modelId="{919FB4F1-AC7A-44CE-8385-9A1C06AD0178}" type="presOf" srcId="{023FCC07-7428-4A5A-BC72-400BCCFD43DC}" destId="{AC72D38F-BB45-4179-8F25-02F71F1CA417}" srcOrd="0" destOrd="2" presId="urn:microsoft.com/office/officeart/2005/8/layout/radial2"/>
    <dgm:cxn modelId="{6BD21DF4-2F00-46B8-846B-2F89EFA88E54}" type="presOf" srcId="{40B7A728-9901-4127-A7B8-D97CF315825E}" destId="{689E55CB-4736-4132-A0C2-00869CA5C4D5}" srcOrd="0" destOrd="2" presId="urn:microsoft.com/office/officeart/2005/8/layout/radial2"/>
    <dgm:cxn modelId="{642550F8-EF40-4B89-A674-089779BA5F8D}" type="presOf" srcId="{20C68082-B042-4309-AC16-66BFF930E9FC}" destId="{77C7954A-D559-4F7B-B094-7442AF977615}" srcOrd="0" destOrd="2" presId="urn:microsoft.com/office/officeart/2005/8/layout/radial2"/>
    <dgm:cxn modelId="{D63942F9-2C3A-4D0F-A2EA-1C8E1EE46987}" type="presOf" srcId="{B191AA3F-C38A-4AEF-8B2A-058DD2B27443}" destId="{77C7954A-D559-4F7B-B094-7442AF977615}" srcOrd="0" destOrd="1" presId="urn:microsoft.com/office/officeart/2005/8/layout/radial2"/>
    <dgm:cxn modelId="{CB5FE4A0-153D-4799-BC3E-EA85BE0A13AE}" type="presParOf" srcId="{1E315809-5979-42B9-B963-E6C7C27D5439}" destId="{F6E89155-965A-4A8A-A4D3-5038BED09D5F}" srcOrd="0" destOrd="0" presId="urn:microsoft.com/office/officeart/2005/8/layout/radial2"/>
    <dgm:cxn modelId="{03D90A7D-A6C7-4B5C-A344-AE9A3830C178}" type="presParOf" srcId="{F6E89155-965A-4A8A-A4D3-5038BED09D5F}" destId="{271B95A9-A6C0-470B-80B5-8B17D1CAA951}" srcOrd="0" destOrd="0" presId="urn:microsoft.com/office/officeart/2005/8/layout/radial2"/>
    <dgm:cxn modelId="{2CE2AF7A-FDE5-4112-9278-50360AF22593}" type="presParOf" srcId="{271B95A9-A6C0-470B-80B5-8B17D1CAA951}" destId="{EA0E1A17-07F2-43B3-AF64-A1AD74722EAA}" srcOrd="0" destOrd="0" presId="urn:microsoft.com/office/officeart/2005/8/layout/radial2"/>
    <dgm:cxn modelId="{2F9AF5A6-B6EF-41CA-8FB4-B1FC42CD29FF}" type="presParOf" srcId="{271B95A9-A6C0-470B-80B5-8B17D1CAA951}" destId="{46D136E7-691E-4FEC-9813-DF260E78B172}" srcOrd="1" destOrd="0" presId="urn:microsoft.com/office/officeart/2005/8/layout/radial2"/>
    <dgm:cxn modelId="{BCBB6540-DE86-49DB-8ED6-7ED8D62B5F1E}" type="presParOf" srcId="{F6E89155-965A-4A8A-A4D3-5038BED09D5F}" destId="{4393EF17-961B-435E-892E-FB85502CFDB8}" srcOrd="1" destOrd="0" presId="urn:microsoft.com/office/officeart/2005/8/layout/radial2"/>
    <dgm:cxn modelId="{3CB4A5B0-09C0-47E7-88DA-397E70BF8D9C}" type="presParOf" srcId="{F6E89155-965A-4A8A-A4D3-5038BED09D5F}" destId="{432810FC-25C3-40C8-8C81-C7C3F9AF0386}" srcOrd="2" destOrd="0" presId="urn:microsoft.com/office/officeart/2005/8/layout/radial2"/>
    <dgm:cxn modelId="{744EAAB8-7000-4A57-8936-1239F1F61E39}" type="presParOf" srcId="{432810FC-25C3-40C8-8C81-C7C3F9AF0386}" destId="{2DE99EB5-90DF-4198-9C2D-52745E897132}" srcOrd="0" destOrd="0" presId="urn:microsoft.com/office/officeart/2005/8/layout/radial2"/>
    <dgm:cxn modelId="{3E32EA7F-585C-4031-AD29-87E280024D8D}" type="presParOf" srcId="{432810FC-25C3-40C8-8C81-C7C3F9AF0386}" destId="{689E55CB-4736-4132-A0C2-00869CA5C4D5}" srcOrd="1" destOrd="0" presId="urn:microsoft.com/office/officeart/2005/8/layout/radial2"/>
    <dgm:cxn modelId="{A0E6FDF2-7713-4EF1-8C21-9A32707F6EA7}" type="presParOf" srcId="{F6E89155-965A-4A8A-A4D3-5038BED09D5F}" destId="{8363530A-551F-461D-92E2-59F3E43C645F}" srcOrd="3" destOrd="0" presId="urn:microsoft.com/office/officeart/2005/8/layout/radial2"/>
    <dgm:cxn modelId="{E33A7E1A-3B2D-4DCA-A940-F4AF5EABF14E}" type="presParOf" srcId="{F6E89155-965A-4A8A-A4D3-5038BED09D5F}" destId="{C76C1887-11E1-46C3-8549-26F66DA10C52}" srcOrd="4" destOrd="0" presId="urn:microsoft.com/office/officeart/2005/8/layout/radial2"/>
    <dgm:cxn modelId="{5D6E67A8-65F5-4091-9D7B-AFCFF9B853B7}" type="presParOf" srcId="{C76C1887-11E1-46C3-8549-26F66DA10C52}" destId="{51645AEE-0CAC-43AF-87E5-495B51D459DD}" srcOrd="0" destOrd="0" presId="urn:microsoft.com/office/officeart/2005/8/layout/radial2"/>
    <dgm:cxn modelId="{FBE71947-59AB-49F8-BC92-1511670B33F6}" type="presParOf" srcId="{C76C1887-11E1-46C3-8549-26F66DA10C52}" destId="{77C7954A-D559-4F7B-B094-7442AF977615}" srcOrd="1" destOrd="0" presId="urn:microsoft.com/office/officeart/2005/8/layout/radial2"/>
    <dgm:cxn modelId="{57C79B31-F68E-432B-9475-57C2EED08EF9}" type="presParOf" srcId="{F6E89155-965A-4A8A-A4D3-5038BED09D5F}" destId="{78826619-F18C-4729-8F5C-9CDF5DBA913F}" srcOrd="5" destOrd="0" presId="urn:microsoft.com/office/officeart/2005/8/layout/radial2"/>
    <dgm:cxn modelId="{28D96C24-FD99-452D-92CA-7894342F73D7}" type="presParOf" srcId="{F6E89155-965A-4A8A-A4D3-5038BED09D5F}" destId="{7FCFC5D2-C01B-4AF8-BB64-9D94A195A2E2}" srcOrd="6" destOrd="0" presId="urn:microsoft.com/office/officeart/2005/8/layout/radial2"/>
    <dgm:cxn modelId="{0A305A8B-E618-4E73-B74F-76080BDEB514}" type="presParOf" srcId="{7FCFC5D2-C01B-4AF8-BB64-9D94A195A2E2}" destId="{F30FBCF4-3791-4B60-AFE5-DB1BD9BD13F2}" srcOrd="0" destOrd="0" presId="urn:microsoft.com/office/officeart/2005/8/layout/radial2"/>
    <dgm:cxn modelId="{070A41CB-6CEE-4769-BB64-B7B07B4F8075}" type="presParOf" srcId="{7FCFC5D2-C01B-4AF8-BB64-9D94A195A2E2}" destId="{AC72D38F-BB45-4179-8F25-02F71F1CA41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9F074-D0A2-4582-A3FD-99B3DED06699}">
      <dsp:nvSpPr>
        <dsp:cNvPr id="0" name=""/>
        <dsp:cNvSpPr/>
      </dsp:nvSpPr>
      <dsp:spPr>
        <a:xfrm>
          <a:off x="8166107"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0296F0D-9CF0-45BC-BD7C-D4237876A7A7}">
      <dsp:nvSpPr>
        <dsp:cNvPr id="0" name=""/>
        <dsp:cNvSpPr/>
      </dsp:nvSpPr>
      <dsp:spPr>
        <a:xfrm>
          <a:off x="7723878"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531AD62-E761-4610-80E8-E4ED2BC6C9DF}">
      <dsp:nvSpPr>
        <dsp:cNvPr id="0" name=""/>
        <dsp:cNvSpPr/>
      </dsp:nvSpPr>
      <dsp:spPr>
        <a:xfrm>
          <a:off x="7281649"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BF7ACB5-6D92-4FED-B46E-65776BD4E504}">
      <dsp:nvSpPr>
        <dsp:cNvPr id="0" name=""/>
        <dsp:cNvSpPr/>
      </dsp:nvSpPr>
      <dsp:spPr>
        <a:xfrm>
          <a:off x="6840260"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5B4088B-C816-4934-A22D-2A13FB01B90D}">
      <dsp:nvSpPr>
        <dsp:cNvPr id="0" name=""/>
        <dsp:cNvSpPr/>
      </dsp:nvSpPr>
      <dsp:spPr>
        <a:xfrm>
          <a:off x="6398031"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D5B5648-7D3A-44D5-9BEA-9C2FB364DC37}">
      <dsp:nvSpPr>
        <dsp:cNvPr id="0" name=""/>
        <dsp:cNvSpPr/>
      </dsp:nvSpPr>
      <dsp:spPr>
        <a:xfrm>
          <a:off x="5714509" y="2285599"/>
          <a:ext cx="482584" cy="482974"/>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09F4752-F2CE-406C-BBD7-A892EFDDB3F8}">
      <dsp:nvSpPr>
        <dsp:cNvPr id="0" name=""/>
        <dsp:cNvSpPr/>
      </dsp:nvSpPr>
      <dsp:spPr>
        <a:xfrm>
          <a:off x="7772641" y="1907792"/>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FC954D4-8C10-43B4-8E73-28CD156C8162}">
      <dsp:nvSpPr>
        <dsp:cNvPr id="0" name=""/>
        <dsp:cNvSpPr/>
      </dsp:nvSpPr>
      <dsp:spPr>
        <a:xfrm>
          <a:off x="7772641" y="2908266"/>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1571B8B-53B1-45B8-8C11-E2B0FBC85266}">
      <dsp:nvSpPr>
        <dsp:cNvPr id="0" name=""/>
        <dsp:cNvSpPr/>
      </dsp:nvSpPr>
      <dsp:spPr>
        <a:xfrm>
          <a:off x="7987870" y="2124475"/>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25462C2-7555-4680-8418-B7AA231F2357}">
      <dsp:nvSpPr>
        <dsp:cNvPr id="0" name=""/>
        <dsp:cNvSpPr/>
      </dsp:nvSpPr>
      <dsp:spPr>
        <a:xfrm>
          <a:off x="8002163" y="269277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D6667ED-9AFD-41CB-A156-9A3B9A9E76B6}">
      <dsp:nvSpPr>
        <dsp:cNvPr id="0" name=""/>
        <dsp:cNvSpPr/>
      </dsp:nvSpPr>
      <dsp:spPr>
        <a:xfrm>
          <a:off x="3071223" y="1305364"/>
          <a:ext cx="2443190" cy="2443444"/>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PTSD and/or Burnout</a:t>
          </a:r>
        </a:p>
      </dsp:txBody>
      <dsp:txXfrm>
        <a:off x="3429020" y="1663198"/>
        <a:ext cx="1727596" cy="1727776"/>
      </dsp:txXfrm>
    </dsp:sp>
    <dsp:sp modelId="{4E6B98A5-08FE-4404-90A2-BE2B97D82E7E}">
      <dsp:nvSpPr>
        <dsp:cNvPr id="0" name=""/>
        <dsp:cNvSpPr/>
      </dsp:nvSpPr>
      <dsp:spPr>
        <a:xfrm>
          <a:off x="2888782" y="1096617"/>
          <a:ext cx="482584" cy="482974"/>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708BF1D-4A21-4DC7-8B32-C8B2C605CE3E}">
      <dsp:nvSpPr>
        <dsp:cNvPr id="0" name=""/>
        <dsp:cNvSpPr/>
      </dsp:nvSpPr>
      <dsp:spPr>
        <a:xfrm>
          <a:off x="2579390" y="841836"/>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8BAD0D2-0C0E-41F5-B7B3-E47167AD874D}">
      <dsp:nvSpPr>
        <dsp:cNvPr id="0" name=""/>
        <dsp:cNvSpPr/>
      </dsp:nvSpPr>
      <dsp:spPr>
        <a:xfrm>
          <a:off x="2064016" y="841836"/>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4D53F30-AC05-409C-BAAB-E005EB86AD6A}">
      <dsp:nvSpPr>
        <dsp:cNvPr id="0" name=""/>
        <dsp:cNvSpPr/>
      </dsp:nvSpPr>
      <dsp:spPr>
        <a:xfrm>
          <a:off x="1548643" y="841836"/>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1DAA761-5C1E-47C1-8B17-09FDD6A525FE}">
      <dsp:nvSpPr>
        <dsp:cNvPr id="0" name=""/>
        <dsp:cNvSpPr/>
      </dsp:nvSpPr>
      <dsp:spPr>
        <a:xfrm>
          <a:off x="1033269" y="841836"/>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84ADBE1-4451-4723-B484-66D124546892}">
      <dsp:nvSpPr>
        <dsp:cNvPr id="0" name=""/>
        <dsp:cNvSpPr/>
      </dsp:nvSpPr>
      <dsp:spPr>
        <a:xfrm>
          <a:off x="517055" y="841836"/>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E958BC6-3AEB-4BC5-A426-90498A85AFDA}">
      <dsp:nvSpPr>
        <dsp:cNvPr id="0" name=""/>
        <dsp:cNvSpPr/>
      </dsp:nvSpPr>
      <dsp:spPr>
        <a:xfrm>
          <a:off x="1681" y="841836"/>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38999E0-C619-48BF-9C06-DCA6EA402635}">
      <dsp:nvSpPr>
        <dsp:cNvPr id="0" name=""/>
        <dsp:cNvSpPr/>
      </dsp:nvSpPr>
      <dsp:spPr>
        <a:xfrm>
          <a:off x="0" y="219168"/>
          <a:ext cx="2828249"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22350">
            <a:lnSpc>
              <a:spcPct val="90000"/>
            </a:lnSpc>
            <a:spcBef>
              <a:spcPct val="0"/>
            </a:spcBef>
            <a:spcAft>
              <a:spcPct val="35000"/>
            </a:spcAft>
            <a:buNone/>
          </a:pPr>
          <a:r>
            <a:rPr lang="en-US" sz="2300" kern="1200" dirty="0"/>
            <a:t>Individual Distress or Trauma</a:t>
          </a:r>
        </a:p>
      </dsp:txBody>
      <dsp:txXfrm>
        <a:off x="0" y="219168"/>
        <a:ext cx="2828249" cy="620683"/>
      </dsp:txXfrm>
    </dsp:sp>
    <dsp:sp modelId="{99D0D066-08FE-4C8C-A29C-0AC63B9CFEAC}">
      <dsp:nvSpPr>
        <dsp:cNvPr id="0" name=""/>
        <dsp:cNvSpPr/>
      </dsp:nvSpPr>
      <dsp:spPr>
        <a:xfrm>
          <a:off x="2387701" y="2285599"/>
          <a:ext cx="482584" cy="482974"/>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A0852EE-C5DC-4264-8FD3-CDFE6B047483}">
      <dsp:nvSpPr>
        <dsp:cNvPr id="0" name=""/>
        <dsp:cNvSpPr/>
      </dsp:nvSpPr>
      <dsp:spPr>
        <a:xfrm>
          <a:off x="1910161"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45BCB39-33B8-4F9F-9DBA-593C7D7E60D6}">
      <dsp:nvSpPr>
        <dsp:cNvPr id="0" name=""/>
        <dsp:cNvSpPr/>
      </dsp:nvSpPr>
      <dsp:spPr>
        <a:xfrm>
          <a:off x="1433461"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599036C-54B0-4816-80D4-24460F77D851}">
      <dsp:nvSpPr>
        <dsp:cNvPr id="0" name=""/>
        <dsp:cNvSpPr/>
      </dsp:nvSpPr>
      <dsp:spPr>
        <a:xfrm>
          <a:off x="955921"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29A3BB9-808C-47D7-B088-C40AD708A15C}">
      <dsp:nvSpPr>
        <dsp:cNvPr id="0" name=""/>
        <dsp:cNvSpPr/>
      </dsp:nvSpPr>
      <dsp:spPr>
        <a:xfrm>
          <a:off x="479221"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0A183BB-815E-4462-A85A-7BCD9F56233F}">
      <dsp:nvSpPr>
        <dsp:cNvPr id="0" name=""/>
        <dsp:cNvSpPr/>
      </dsp:nvSpPr>
      <dsp:spPr>
        <a:xfrm>
          <a:off x="1681" y="2406243"/>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B800AFB-35ED-42DC-934F-4974BDE06233}">
      <dsp:nvSpPr>
        <dsp:cNvPr id="0" name=""/>
        <dsp:cNvSpPr/>
      </dsp:nvSpPr>
      <dsp:spPr>
        <a:xfrm>
          <a:off x="0" y="1788735"/>
          <a:ext cx="2138842"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22350">
            <a:lnSpc>
              <a:spcPct val="90000"/>
            </a:lnSpc>
            <a:spcBef>
              <a:spcPct val="0"/>
            </a:spcBef>
            <a:spcAft>
              <a:spcPct val="35000"/>
            </a:spcAft>
            <a:buNone/>
          </a:pPr>
          <a:r>
            <a:rPr lang="en-US" sz="2300" kern="1200" dirty="0"/>
            <a:t>Job Demands</a:t>
          </a:r>
        </a:p>
      </dsp:txBody>
      <dsp:txXfrm>
        <a:off x="0" y="1788735"/>
        <a:ext cx="2138842" cy="620683"/>
      </dsp:txXfrm>
    </dsp:sp>
    <dsp:sp modelId="{E8405FAA-F4BC-4388-9412-459A9C3ED865}">
      <dsp:nvSpPr>
        <dsp:cNvPr id="0" name=""/>
        <dsp:cNvSpPr/>
      </dsp:nvSpPr>
      <dsp:spPr>
        <a:xfrm>
          <a:off x="2888782" y="3454737"/>
          <a:ext cx="482584" cy="482974"/>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BC4C35C-3E2C-486D-80E2-5ABBB9EFFE69}">
      <dsp:nvSpPr>
        <dsp:cNvPr id="0" name=""/>
        <dsp:cNvSpPr/>
      </dsp:nvSpPr>
      <dsp:spPr>
        <a:xfrm>
          <a:off x="2579390" y="3946442"/>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28E7341-4689-42B9-8C37-79AF3CE6D438}">
      <dsp:nvSpPr>
        <dsp:cNvPr id="0" name=""/>
        <dsp:cNvSpPr/>
      </dsp:nvSpPr>
      <dsp:spPr>
        <a:xfrm>
          <a:off x="2064016" y="3946442"/>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313CF5E-06E1-4CE1-BC1C-CC5859CB7EC2}">
      <dsp:nvSpPr>
        <dsp:cNvPr id="0" name=""/>
        <dsp:cNvSpPr/>
      </dsp:nvSpPr>
      <dsp:spPr>
        <a:xfrm>
          <a:off x="1548643" y="3946442"/>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3C187F7-8412-4C61-9079-F3BB0D6779F4}">
      <dsp:nvSpPr>
        <dsp:cNvPr id="0" name=""/>
        <dsp:cNvSpPr/>
      </dsp:nvSpPr>
      <dsp:spPr>
        <a:xfrm>
          <a:off x="1033269" y="3946442"/>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60BAA86-3128-4225-86F3-7A504CE9CF47}">
      <dsp:nvSpPr>
        <dsp:cNvPr id="0" name=""/>
        <dsp:cNvSpPr/>
      </dsp:nvSpPr>
      <dsp:spPr>
        <a:xfrm>
          <a:off x="517055" y="3946442"/>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2DCF4B5-6346-4B27-A07C-7197D6EC5B33}">
      <dsp:nvSpPr>
        <dsp:cNvPr id="0" name=""/>
        <dsp:cNvSpPr/>
      </dsp:nvSpPr>
      <dsp:spPr>
        <a:xfrm>
          <a:off x="1681" y="3946442"/>
          <a:ext cx="241292" cy="241288"/>
        </a:xfrm>
        <a:prstGeom prst="ellips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2BF3581-B25B-4B22-BAA6-94817EC9D278}">
      <dsp:nvSpPr>
        <dsp:cNvPr id="0" name=""/>
        <dsp:cNvSpPr/>
      </dsp:nvSpPr>
      <dsp:spPr>
        <a:xfrm>
          <a:off x="0" y="3323378"/>
          <a:ext cx="2828249"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22350">
            <a:lnSpc>
              <a:spcPct val="90000"/>
            </a:lnSpc>
            <a:spcBef>
              <a:spcPct val="0"/>
            </a:spcBef>
            <a:spcAft>
              <a:spcPct val="35000"/>
            </a:spcAft>
            <a:buNone/>
          </a:pPr>
          <a:r>
            <a:rPr lang="en-US" sz="2300" kern="1200" dirty="0"/>
            <a:t>Organizational Characteristics</a:t>
          </a:r>
        </a:p>
      </dsp:txBody>
      <dsp:txXfrm>
        <a:off x="0" y="3323378"/>
        <a:ext cx="2828249" cy="620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6619-F18C-4729-8F5C-9CDF5DBA913F}">
      <dsp:nvSpPr>
        <dsp:cNvPr id="0" name=""/>
        <dsp:cNvSpPr/>
      </dsp:nvSpPr>
      <dsp:spPr>
        <a:xfrm rot="2535668">
          <a:off x="2943744" y="3197034"/>
          <a:ext cx="689574" cy="50009"/>
        </a:xfrm>
        <a:custGeom>
          <a:avLst/>
          <a:gdLst/>
          <a:ahLst/>
          <a:cxnLst/>
          <a:rect l="0" t="0" r="0" b="0"/>
          <a:pathLst>
            <a:path>
              <a:moveTo>
                <a:pt x="0" y="25004"/>
              </a:moveTo>
              <a:lnTo>
                <a:pt x="689574" y="2500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3530A-551F-461D-92E2-59F3E43C645F}">
      <dsp:nvSpPr>
        <dsp:cNvPr id="0" name=""/>
        <dsp:cNvSpPr/>
      </dsp:nvSpPr>
      <dsp:spPr>
        <a:xfrm>
          <a:off x="3033359" y="2237976"/>
          <a:ext cx="778438" cy="50009"/>
        </a:xfrm>
        <a:custGeom>
          <a:avLst/>
          <a:gdLst/>
          <a:ahLst/>
          <a:cxnLst/>
          <a:rect l="0" t="0" r="0" b="0"/>
          <a:pathLst>
            <a:path>
              <a:moveTo>
                <a:pt x="0" y="25004"/>
              </a:moveTo>
              <a:lnTo>
                <a:pt x="778438" y="2500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3EF17-961B-435E-892E-FB85502CFDB8}">
      <dsp:nvSpPr>
        <dsp:cNvPr id="0" name=""/>
        <dsp:cNvSpPr/>
      </dsp:nvSpPr>
      <dsp:spPr>
        <a:xfrm rot="19064332">
          <a:off x="2943744" y="1278917"/>
          <a:ext cx="689574" cy="50009"/>
        </a:xfrm>
        <a:custGeom>
          <a:avLst/>
          <a:gdLst/>
          <a:ahLst/>
          <a:cxnLst/>
          <a:rect l="0" t="0" r="0" b="0"/>
          <a:pathLst>
            <a:path>
              <a:moveTo>
                <a:pt x="0" y="25004"/>
              </a:moveTo>
              <a:lnTo>
                <a:pt x="689574" y="2500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136E7-691E-4FEC-9813-DF260E78B172}">
      <dsp:nvSpPr>
        <dsp:cNvPr id="0" name=""/>
        <dsp:cNvSpPr/>
      </dsp:nvSpPr>
      <dsp:spPr>
        <a:xfrm>
          <a:off x="1089879" y="1119757"/>
          <a:ext cx="2286446" cy="22864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99EB5-90DF-4198-9C2D-52745E897132}">
      <dsp:nvSpPr>
        <dsp:cNvPr id="0" name=""/>
        <dsp:cNvSpPr/>
      </dsp:nvSpPr>
      <dsp:spPr>
        <a:xfrm>
          <a:off x="3377364" y="1667"/>
          <a:ext cx="1279970" cy="12799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Officer</a:t>
          </a:r>
        </a:p>
      </dsp:txBody>
      <dsp:txXfrm>
        <a:off x="3564811" y="189114"/>
        <a:ext cx="905076" cy="905076"/>
      </dsp:txXfrm>
    </dsp:sp>
    <dsp:sp modelId="{689E55CB-4736-4132-A0C2-00869CA5C4D5}">
      <dsp:nvSpPr>
        <dsp:cNvPr id="0" name=""/>
        <dsp:cNvSpPr/>
      </dsp:nvSpPr>
      <dsp:spPr>
        <a:xfrm>
          <a:off x="4785331" y="1667"/>
          <a:ext cx="1919955"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Poorly Defined Role</a:t>
          </a:r>
        </a:p>
        <a:p>
          <a:pPr marL="114300" lvl="1" indent="-114300" algn="l" defTabSz="533400">
            <a:lnSpc>
              <a:spcPct val="90000"/>
            </a:lnSpc>
            <a:spcBef>
              <a:spcPct val="0"/>
            </a:spcBef>
            <a:spcAft>
              <a:spcPct val="15000"/>
            </a:spcAft>
            <a:buChar char="•"/>
          </a:pPr>
          <a:r>
            <a:rPr lang="en-US" sz="1200" kern="1200" dirty="0"/>
            <a:t>Lack of Support</a:t>
          </a:r>
        </a:p>
        <a:p>
          <a:pPr marL="114300" lvl="1" indent="-114300" algn="l" defTabSz="533400">
            <a:lnSpc>
              <a:spcPct val="90000"/>
            </a:lnSpc>
            <a:spcBef>
              <a:spcPct val="0"/>
            </a:spcBef>
            <a:spcAft>
              <a:spcPct val="15000"/>
            </a:spcAft>
            <a:buChar char="•"/>
          </a:pPr>
          <a:r>
            <a:rPr lang="en-US" sz="1200" kern="1200" dirty="0"/>
            <a:t>Negative Interactions with Inmates</a:t>
          </a:r>
        </a:p>
        <a:p>
          <a:pPr marL="114300" lvl="1" indent="-114300" algn="l" defTabSz="533400">
            <a:lnSpc>
              <a:spcPct val="90000"/>
            </a:lnSpc>
            <a:spcBef>
              <a:spcPct val="0"/>
            </a:spcBef>
            <a:spcAft>
              <a:spcPct val="15000"/>
            </a:spcAft>
            <a:buChar char="•"/>
          </a:pPr>
          <a:r>
            <a:rPr lang="en-US" sz="1200" kern="1200" dirty="0"/>
            <a:t>Depersonalized Relationship with Inmates</a:t>
          </a:r>
        </a:p>
      </dsp:txBody>
      <dsp:txXfrm>
        <a:off x="4785331" y="1667"/>
        <a:ext cx="1919955" cy="1279970"/>
      </dsp:txXfrm>
    </dsp:sp>
    <dsp:sp modelId="{51645AEE-0CAC-43AF-87E5-495B51D459DD}">
      <dsp:nvSpPr>
        <dsp:cNvPr id="0" name=""/>
        <dsp:cNvSpPr/>
      </dsp:nvSpPr>
      <dsp:spPr>
        <a:xfrm>
          <a:off x="3811798" y="1622995"/>
          <a:ext cx="1279970" cy="12799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Counselor</a:t>
          </a:r>
        </a:p>
      </dsp:txBody>
      <dsp:txXfrm>
        <a:off x="3999245" y="1810442"/>
        <a:ext cx="905076" cy="905076"/>
      </dsp:txXfrm>
    </dsp:sp>
    <dsp:sp modelId="{77C7954A-D559-4F7B-B094-7442AF977615}">
      <dsp:nvSpPr>
        <dsp:cNvPr id="0" name=""/>
        <dsp:cNvSpPr/>
      </dsp:nvSpPr>
      <dsp:spPr>
        <a:xfrm>
          <a:off x="5219765" y="1622995"/>
          <a:ext cx="1919955"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Heavy, Demanding Caseload</a:t>
          </a:r>
        </a:p>
        <a:p>
          <a:pPr marL="114300" lvl="1" indent="-114300" algn="l" defTabSz="533400">
            <a:lnSpc>
              <a:spcPct val="90000"/>
            </a:lnSpc>
            <a:spcBef>
              <a:spcPct val="0"/>
            </a:spcBef>
            <a:spcAft>
              <a:spcPct val="15000"/>
            </a:spcAft>
            <a:buChar char="•"/>
          </a:pPr>
          <a:r>
            <a:rPr lang="en-US" sz="1200" kern="1200" dirty="0"/>
            <a:t>Inadequate Supervision</a:t>
          </a:r>
        </a:p>
        <a:p>
          <a:pPr marL="114300" lvl="1" indent="-114300" algn="l" defTabSz="533400">
            <a:lnSpc>
              <a:spcPct val="90000"/>
            </a:lnSpc>
            <a:spcBef>
              <a:spcPct val="0"/>
            </a:spcBef>
            <a:spcAft>
              <a:spcPct val="15000"/>
            </a:spcAft>
            <a:buChar char="•"/>
          </a:pPr>
          <a:r>
            <a:rPr lang="en-US" sz="1200" kern="1200" dirty="0"/>
            <a:t>Inadequate Self-Care</a:t>
          </a:r>
        </a:p>
        <a:p>
          <a:pPr marL="114300" lvl="1" indent="-114300" algn="l" defTabSz="533400">
            <a:lnSpc>
              <a:spcPct val="90000"/>
            </a:lnSpc>
            <a:spcBef>
              <a:spcPct val="0"/>
            </a:spcBef>
            <a:spcAft>
              <a:spcPct val="15000"/>
            </a:spcAft>
            <a:buChar char="•"/>
          </a:pPr>
          <a:endParaRPr lang="en-US" sz="1200" kern="1200" dirty="0"/>
        </a:p>
      </dsp:txBody>
      <dsp:txXfrm>
        <a:off x="5219765" y="1622995"/>
        <a:ext cx="1919955" cy="1279970"/>
      </dsp:txXfrm>
    </dsp:sp>
    <dsp:sp modelId="{F30FBCF4-3791-4B60-AFE5-DB1BD9BD13F2}">
      <dsp:nvSpPr>
        <dsp:cNvPr id="0" name=""/>
        <dsp:cNvSpPr/>
      </dsp:nvSpPr>
      <dsp:spPr>
        <a:xfrm>
          <a:off x="3377364" y="3244323"/>
          <a:ext cx="1279970" cy="12799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Administration</a:t>
          </a:r>
        </a:p>
      </dsp:txBody>
      <dsp:txXfrm>
        <a:off x="3564811" y="3431770"/>
        <a:ext cx="905076" cy="905076"/>
      </dsp:txXfrm>
    </dsp:sp>
    <dsp:sp modelId="{AC72D38F-BB45-4179-8F25-02F71F1CA417}">
      <dsp:nvSpPr>
        <dsp:cNvPr id="0" name=""/>
        <dsp:cNvSpPr/>
      </dsp:nvSpPr>
      <dsp:spPr>
        <a:xfrm>
          <a:off x="4785331" y="3244323"/>
          <a:ext cx="1919955" cy="127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Lack of Unified Leadership</a:t>
          </a:r>
        </a:p>
        <a:p>
          <a:pPr marL="114300" lvl="1" indent="-114300" algn="l" defTabSz="533400">
            <a:lnSpc>
              <a:spcPct val="90000"/>
            </a:lnSpc>
            <a:spcBef>
              <a:spcPct val="0"/>
            </a:spcBef>
            <a:spcAft>
              <a:spcPct val="15000"/>
            </a:spcAft>
            <a:buChar char="•"/>
          </a:pPr>
          <a:r>
            <a:rPr lang="en-US" sz="1200" kern="1200" dirty="0"/>
            <a:t>Inadequate Staffing</a:t>
          </a:r>
        </a:p>
        <a:p>
          <a:pPr marL="114300" lvl="1" indent="-114300" algn="l" defTabSz="533400">
            <a:lnSpc>
              <a:spcPct val="90000"/>
            </a:lnSpc>
            <a:spcBef>
              <a:spcPct val="0"/>
            </a:spcBef>
            <a:spcAft>
              <a:spcPct val="15000"/>
            </a:spcAft>
            <a:buChar char="•"/>
          </a:pPr>
          <a:r>
            <a:rPr lang="en-US" sz="1200" kern="1200" dirty="0"/>
            <a:t>Poorly Defined Job Descriptions</a:t>
          </a:r>
        </a:p>
        <a:p>
          <a:pPr marL="114300" lvl="1" indent="-114300" algn="l" defTabSz="533400">
            <a:lnSpc>
              <a:spcPct val="90000"/>
            </a:lnSpc>
            <a:spcBef>
              <a:spcPct val="0"/>
            </a:spcBef>
            <a:spcAft>
              <a:spcPct val="15000"/>
            </a:spcAft>
            <a:buChar char="•"/>
          </a:pPr>
          <a:r>
            <a:rPr lang="en-US" sz="1200" kern="1200" dirty="0"/>
            <a:t>Poor Communication with Employees and Among Managers</a:t>
          </a:r>
        </a:p>
      </dsp:txBody>
      <dsp:txXfrm>
        <a:off x="4785331" y="3244323"/>
        <a:ext cx="1919955" cy="1279970"/>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1">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665E7-EFFD-4D81-AF65-E82AB54B482D}"/>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5DCB9EDA-E304-4878-8426-C7E962D7B2D5}"/>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975D2F6A-A542-4AF8-A8B1-276D6CC7E641}" type="datetimeFigureOut">
              <a:rPr lang="en-US" smtClean="0"/>
              <a:t>2/16/2018</a:t>
            </a:fld>
            <a:endParaRPr lang="en-US"/>
          </a:p>
        </p:txBody>
      </p:sp>
      <p:sp>
        <p:nvSpPr>
          <p:cNvPr id="4" name="Footer Placeholder 3">
            <a:extLst>
              <a:ext uri="{FF2B5EF4-FFF2-40B4-BE49-F238E27FC236}">
                <a16:creationId xmlns:a16="http://schemas.microsoft.com/office/drawing/2014/main" id="{623E02BC-3F0D-4FB4-A449-BECFCF5F60FB}"/>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CC0F17-C905-46D5-AB0D-EB1C462B80D4}"/>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FC1F383-63D8-45EC-B0B2-47691A105D7F}" type="slidenum">
              <a:rPr lang="en-US" smtClean="0"/>
              <a:t>‹#›</a:t>
            </a:fld>
            <a:endParaRPr lang="en-US"/>
          </a:p>
        </p:txBody>
      </p:sp>
    </p:spTree>
    <p:extLst>
      <p:ext uri="{BB962C8B-B14F-4D97-AF65-F5344CB8AC3E}">
        <p14:creationId xmlns:p14="http://schemas.microsoft.com/office/powerpoint/2010/main" val="159247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BE49785F-AEC9-4CAF-8147-E59A22856DC5}" type="datetimeFigureOut">
              <a:rPr lang="en-US" smtClean="0"/>
              <a:t>2/16/2018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402757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Slide Image Placeholder 1"/>
          <p:cNvSpPr>
            <a:spLocks noGrp="1" noRot="1" noChangeAspect="1" noTextEdit="1"/>
          </p:cNvSpPr>
          <p:nvPr>
            <p:ph type="sldImg"/>
          </p:nvPr>
        </p:nvSpPr>
        <p:spPr bwMode="auto">
          <a:noFill/>
          <a:ln>
            <a:solidFill>
              <a:srgbClr val="000000"/>
            </a:solidFill>
            <a:miter lim="800000"/>
            <a:headEnd/>
            <a:tailEnd/>
          </a:ln>
        </p:spPr>
      </p:sp>
      <p:sp>
        <p:nvSpPr>
          <p:cNvPr id="636930"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6369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F41FBB0-EC8A-4357-81C8-29671380EDC7}"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01251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latin typeface="Arial" panose="020B0604020202020204" pitchFamily="34" charset="0"/>
              </a:rPr>
              <a:pPr/>
              <a:t>73</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7930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latin typeface="Arial" panose="020B0604020202020204" pitchFamily="34" charset="0"/>
              </a:rPr>
              <a:pPr/>
              <a:t>74</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25439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latin typeface="Arial" panose="020B0604020202020204" pitchFamily="34" charset="0"/>
              </a:rPr>
              <a:pPr/>
              <a:t>75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513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273375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latin typeface="Arial" panose="020B0604020202020204" pitchFamily="34" charset="0"/>
              </a:rPr>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25172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latin typeface="Arial" panose="020B0604020202020204" pitchFamily="34" charset="0"/>
              </a: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267679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dirty="0"/>
              <a:t>Example:</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If you can understand the form that allows your insurance to bill at a hospital, you can’t be seen.</a:t>
            </a:r>
          </a:p>
          <a:p>
            <a:pPr>
              <a:buClr>
                <a:srgbClr val="BE854C"/>
              </a:buClr>
              <a:buSzPct val="65000"/>
              <a:buFont typeface="Wingdings" panose="05000000000000000000" pitchFamily="2" charset="2"/>
              <a:buNone/>
            </a:pPr>
            <a:r>
              <a:rPr lang="en-US" altLang="en-US" dirty="0"/>
              <a:t>If you can’t understand the consent to treat form, you don’t get treatment.</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Pretty basic, but the research shows that most people do not understand these forms, but they mostly sign them anyway. Let’s look at some research that applies to our population.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latin typeface="Arial" panose="020B0604020202020204" pitchFamily="34" charset="0"/>
              </a: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141337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dirty="0"/>
          </a:p>
        </p:txBody>
      </p:sp>
    </p:spTree>
    <p:extLst>
      <p:ext uri="{BB962C8B-B14F-4D97-AF65-F5344CB8AC3E}">
        <p14:creationId xmlns:p14="http://schemas.microsoft.com/office/powerpoint/2010/main" val="116720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People feel little stress when they have the time, experience and resources to manage a situation. They feel great stress when they think they can't handle the demands put upon them. Stress is therefore a negative experience. And it is not an inevitable consequence of an event: It depends a lot on people's perceptions of a situation and their real ability to cope with it.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609C3-8728-42FA-9582-073AB2DE13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78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Slide Image Placeholder 1"/>
          <p:cNvSpPr>
            <a:spLocks noGrp="1" noRot="1" noChangeAspect="1" noTextEdit="1"/>
          </p:cNvSpPr>
          <p:nvPr>
            <p:ph type="sldImg"/>
          </p:nvPr>
        </p:nvSpPr>
        <p:spPr bwMode="auto">
          <a:noFill/>
          <a:ln>
            <a:solidFill>
              <a:srgbClr val="000000"/>
            </a:solidFill>
            <a:miter lim="800000"/>
            <a:headEnd/>
            <a:tailEnd/>
          </a:ln>
        </p:spPr>
      </p:sp>
      <p:sp>
        <p:nvSpPr>
          <p:cNvPr id="630786"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6307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BE1A23C-8E5E-405C-9404-7407FEC5A8DA}"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8212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Slide Image Placeholder 1"/>
          <p:cNvSpPr>
            <a:spLocks noGrp="1" noRot="1" noChangeAspect="1" noTextEdit="1"/>
          </p:cNvSpPr>
          <p:nvPr>
            <p:ph type="sldImg"/>
          </p:nvPr>
        </p:nvSpPr>
        <p:spPr bwMode="auto">
          <a:noFill/>
          <a:ln>
            <a:solidFill>
              <a:srgbClr val="000000"/>
            </a:solidFill>
            <a:miter lim="800000"/>
            <a:headEnd/>
            <a:tailEnd/>
          </a:ln>
        </p:spPr>
      </p:sp>
      <p:sp>
        <p:nvSpPr>
          <p:cNvPr id="632834"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6328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5743657-5E32-4AFD-87C4-0D86468718A2}"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5003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Slide Image Placeholder 1"/>
          <p:cNvSpPr>
            <a:spLocks noGrp="1" noRot="1" noChangeAspect="1" noTextEdit="1"/>
          </p:cNvSpPr>
          <p:nvPr>
            <p:ph type="sldImg"/>
          </p:nvPr>
        </p:nvSpPr>
        <p:spPr bwMode="auto">
          <a:noFill/>
          <a:ln>
            <a:solidFill>
              <a:srgbClr val="000000"/>
            </a:solidFill>
            <a:miter lim="800000"/>
            <a:headEnd/>
            <a:tailEnd/>
          </a:ln>
        </p:spPr>
      </p:sp>
      <p:sp>
        <p:nvSpPr>
          <p:cNvPr id="634882"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6348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89CCF4-A7A1-4B49-9ED1-4D7257F6D164}"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61056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1143000"/>
            <a:ext cx="5638800" cy="1395286"/>
          </a:xfrm>
        </p:spPr>
        <p:txBody>
          <a:bodyPr anchor="b">
            <a:normAutofit/>
          </a:bodyPr>
          <a:lstStyle>
            <a:lvl1pPr algn="ctr">
              <a:defRPr sz="3600" b="1">
                <a:solidFill>
                  <a:srgbClr val="006892"/>
                </a:solidFill>
              </a:defRPr>
            </a:lvl1pPr>
          </a:lstStyle>
          <a:p>
            <a:r>
              <a:rPr lang="en-US" dirty="0"/>
              <a:t>Click To Edit Master Title Style</a:t>
            </a:r>
          </a:p>
        </p:txBody>
      </p:sp>
      <p:sp>
        <p:nvSpPr>
          <p:cNvPr id="3" name="Subtitle 2"/>
          <p:cNvSpPr>
            <a:spLocks noGrp="1"/>
          </p:cNvSpPr>
          <p:nvPr>
            <p:ph type="subTitle" idx="1"/>
          </p:nvPr>
        </p:nvSpPr>
        <p:spPr>
          <a:xfrm>
            <a:off x="533400" y="2691883"/>
            <a:ext cx="5638800" cy="889517"/>
          </a:xfrm>
        </p:spPr>
        <p:txBody>
          <a:bodyPr>
            <a:normAutofit/>
          </a:bodyPr>
          <a:lstStyle>
            <a:lvl1pPr marL="0" indent="0" algn="ctr">
              <a:buNone/>
              <a:defRPr sz="2800" b="1" i="1">
                <a:solidFill>
                  <a:srgbClr val="BE8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BE2D0F4-0B2E-4904-93C1-37944C79667F}" type="datetime1">
              <a:rPr lang="en-US" smtClean="0"/>
              <a:t>2/16/2018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32612"/>
            <a:ext cx="9144000" cy="7522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8121" y="4953000"/>
            <a:ext cx="6129479" cy="987552"/>
          </a:xfrm>
          <a:prstGeom prst="rect">
            <a:avLst/>
          </a:prstGeom>
        </p:spPr>
      </p:pic>
      <p:cxnSp>
        <p:nvCxnSpPr>
          <p:cNvPr id="10" name="Straight Connector 9">
            <a:extLst>
              <a:ext uri="{FF2B5EF4-FFF2-40B4-BE49-F238E27FC236}">
                <a16:creationId xmlns:a16="http://schemas.microsoft.com/office/drawing/2014/main" id="{877E89E5-8EEA-4146-A0F6-C937EB96524D}"/>
              </a:ext>
            </a:extLst>
          </p:cNvPr>
          <p:cNvCxnSpPr/>
          <p:nvPr userDrawn="1"/>
        </p:nvCxnSpPr>
        <p:spPr>
          <a:xfrm>
            <a:off x="533400" y="2590800"/>
            <a:ext cx="5638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1752600" y="3833685"/>
            <a:ext cx="4419600" cy="1066800"/>
          </a:xfrm>
        </p:spPr>
        <p:txBody>
          <a:bodyPr>
            <a:normAutofit/>
          </a:bodyPr>
          <a:lstStyle>
            <a:lvl1pPr marL="0" indent="0" algn="r">
              <a:buNone/>
              <a:defRPr sz="1800" b="1" i="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420354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9494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Date Placeholder 1"/>
          <p:cNvSpPr>
            <a:spLocks noGrp="1"/>
          </p:cNvSpPr>
          <p:nvPr>
            <p:ph type="dt" sz="half" idx="10"/>
          </p:nvPr>
        </p:nvSpPr>
        <p:spPr/>
        <p:txBody>
          <a:bodyPr/>
          <a:lstStyle/>
          <a:p>
            <a:fld id="{497B690D-D145-4E27-BE23-6E48BBAD860A}" type="datetime1">
              <a:rPr lang="en-US" smtClean="0"/>
              <a:t>2/16/2018</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cxnSp>
        <p:nvCxnSpPr>
          <p:cNvPr id="11" name="Straight Connector 10">
            <a:extLst>
              <a:ext uri="{FF2B5EF4-FFF2-40B4-BE49-F238E27FC236}">
                <a16:creationId xmlns:a16="http://schemas.microsoft.com/office/drawing/2014/main" id="{877E89E5-8EEA-4146-A0F6-C937EB96524D}"/>
              </a:ext>
            </a:extLst>
          </p:cNvPr>
          <p:cNvCxnSpPr/>
          <p:nvPr userDrawn="1"/>
        </p:nvCxnSpPr>
        <p:spPr>
          <a:xfrm>
            <a:off x="628650" y="3200400"/>
            <a:ext cx="760095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4"/>
          </p:nvPr>
        </p:nvSpPr>
        <p:spPr>
          <a:xfrm>
            <a:off x="628650" y="3352800"/>
            <a:ext cx="7600950" cy="1600200"/>
          </a:xfrm>
        </p:spPr>
        <p:txBody>
          <a:bodyPr/>
          <a:lstStyle>
            <a:lvl1pPr marL="0" indent="0">
              <a:buNone/>
              <a:defRPr>
                <a:solidFill>
                  <a:srgbClr val="BE854C"/>
                </a:solidFill>
              </a:defRPr>
            </a:lvl1pPr>
          </a:lstStyle>
          <a:p>
            <a:pPr lvl="0"/>
            <a:r>
              <a:rPr lang="en-US" dirty="0"/>
              <a:t>Click to edit Master text style</a:t>
            </a:r>
          </a:p>
        </p:txBody>
      </p:sp>
      <p:sp>
        <p:nvSpPr>
          <p:cNvPr id="16" name="Content Placeholder 15"/>
          <p:cNvSpPr>
            <a:spLocks noGrp="1"/>
          </p:cNvSpPr>
          <p:nvPr>
            <p:ph sz="quarter" idx="15"/>
          </p:nvPr>
        </p:nvSpPr>
        <p:spPr>
          <a:xfrm>
            <a:off x="628650" y="2133600"/>
            <a:ext cx="7600950" cy="990600"/>
          </a:xfrm>
        </p:spPr>
        <p:txBody>
          <a:bodyPr>
            <a:normAutofit/>
          </a:bodyPr>
          <a:lstStyle>
            <a:lvl1pPr marL="0" indent="0">
              <a:buNone/>
              <a:defRPr sz="3200">
                <a:solidFill>
                  <a:srgbClr val="006892"/>
                </a:solidFill>
              </a:defRPr>
            </a:lvl1pPr>
          </a:lstStyle>
          <a:p>
            <a:pPr lvl="0"/>
            <a:r>
              <a:rPr lang="en-US" dirty="0"/>
              <a:t>Click to edit Master text style</a:t>
            </a:r>
          </a:p>
        </p:txBody>
      </p:sp>
    </p:spTree>
    <p:extLst>
      <p:ext uri="{BB962C8B-B14F-4D97-AF65-F5344CB8AC3E}">
        <p14:creationId xmlns:p14="http://schemas.microsoft.com/office/powerpoint/2010/main" val="399168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3A06065-F595-4DC8-BAB5-BC5AB7DCCEF6}" type="datetime1">
              <a:rPr lang="en-US" smtClean="0"/>
              <a:t>2/16/2018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B47D9C-2D85-4067-A6B5-A0869D50308D}"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0823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9E0E1-A4CA-4591-ADF5-9E75E41B4FA1}" type="datetime1">
              <a:rPr lang="en-US" smtClean="0"/>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B47D9C-2D85-4067-A6B5-A0869D50308D}"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2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CFF71E3-153A-4E1C-9FF2-9C52C221BE2A}" type="datetime1">
              <a:rPr lang="en-US" smtClean="0"/>
              <a:t>2/16/2018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B47D9C-2D85-4067-A6B5-A0869D50308D}"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345982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643CE-1561-4B9B-B05B-E8AC964A7859}" type="datetime1">
              <a:rPr lang="en-US" smtClean="0"/>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B47D9C-2D85-4067-A6B5-A0869D50308D}"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534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353AF2-D156-4861-A67F-9113CA6EDBC4}" type="datetime1">
              <a:rPr lang="en-US" smtClean="0"/>
              <a:t>2/16/2018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B47D9C-2D85-4067-A6B5-A0869D50308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4432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E093E6-1FBA-4753-87C4-3422144C2F4E}" type="datetime1">
              <a:rPr lang="en-US" smtClean="0"/>
              <a:t>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B47D9C-2D85-4067-A6B5-A0869D50308D}"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016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5604B362-9730-455C-95D8-98A8EC538C98}" type="datetime1">
              <a:rPr lang="en-US" smtClean="0"/>
              <a:t>2/16/2018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B47D9C-2D85-4067-A6B5-A0869D50308D}" type="slidenum">
              <a:rPr lang="en-US" smtClean="0"/>
              <a:t>‹#›</a:t>
            </a:fld>
            <a:endParaRPr lang="en-US" dirty="0"/>
          </a:p>
        </p:txBody>
      </p:sp>
    </p:spTree>
    <p:extLst>
      <p:ext uri="{BB962C8B-B14F-4D97-AF65-F5344CB8AC3E}">
        <p14:creationId xmlns:p14="http://schemas.microsoft.com/office/powerpoint/2010/main" val="7262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3F5F8-E3AC-4015-A1DB-F1E4FA6AE68A}" type="datetime1">
              <a:rPr lang="en-US" smtClean="0"/>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B47D9C-2D85-4067-A6B5-A0869D50308D}"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391036705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289B7-B66E-4B23-9DB6-F94D4A86EC1E}" type="datetime1">
              <a:rPr lang="en-US" smtClean="0"/>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B47D9C-2D85-4067-A6B5-A0869D50308D}"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590463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32A5BF-C191-4E82-B607-0C407A56A611}" type="datetime1">
              <a:rPr lang="en-US" smtClean="0"/>
              <a:t>2/16/2018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031146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D3A79-D542-4C95-A971-7232903D9C30}" type="datetime1">
              <a:rPr lang="en-US" smtClean="0"/>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B47D9C-2D85-4067-A6B5-A0869D50308D}" type="slidenum">
              <a:rPr lang="en-US" smtClean="0"/>
              <a:t>‹#›</a:t>
            </a:fld>
            <a:endParaRPr lang="en-US" dirty="0"/>
          </a:p>
        </p:txBody>
      </p:sp>
    </p:spTree>
    <p:extLst>
      <p:ext uri="{BB962C8B-B14F-4D97-AF65-F5344CB8AC3E}">
        <p14:creationId xmlns:p14="http://schemas.microsoft.com/office/powerpoint/2010/main" val="136540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81704-FC88-4C5E-BE03-71848740C3DC}" type="datetime1">
              <a:rPr lang="en-US" smtClean="0"/>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B47D9C-2D85-4067-A6B5-A0869D50308D}" type="slidenum">
              <a:rPr lang="en-US" smtClean="0"/>
              <a:t>‹#›</a:t>
            </a:fld>
            <a:endParaRPr lang="en-US" dirty="0"/>
          </a:p>
        </p:txBody>
      </p:sp>
    </p:spTree>
    <p:extLst>
      <p:ext uri="{BB962C8B-B14F-4D97-AF65-F5344CB8AC3E}">
        <p14:creationId xmlns:p14="http://schemas.microsoft.com/office/powerpoint/2010/main" val="15518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19613"/>
            <a:ext cx="7886700" cy="1500187"/>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8B77C5-70EE-425F-944E-B7B7DC5C2682}" type="datetime1">
              <a:rPr lang="en-US" smtClean="0"/>
              <a:t>2/16/2018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
        <p:nvSpPr>
          <p:cNvPr id="7" name="Content Placeholder 6"/>
          <p:cNvSpPr>
            <a:spLocks noGrp="1"/>
          </p:cNvSpPr>
          <p:nvPr>
            <p:ph sz="quarter" idx="13"/>
          </p:nvPr>
        </p:nvSpPr>
        <p:spPr>
          <a:xfrm>
            <a:off x="623888" y="1600200"/>
            <a:ext cx="7886700" cy="1752600"/>
          </a:xfrm>
        </p:spPr>
        <p:txBody>
          <a:bodyPr/>
          <a:lstStyle>
            <a:lvl1pPr marL="0" indent="0" algn="ctr">
              <a:buNone/>
              <a:defRPr b="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15163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B2561-9396-4232-A2F4-B9B59BA48D03}" type="datetime1">
              <a:rPr lang="en-US" smtClean="0"/>
              <a:t>2/16/2018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9905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447801"/>
            <a:ext cx="386873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286001"/>
            <a:ext cx="3868737"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47801"/>
            <a:ext cx="38877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286001"/>
            <a:ext cx="3887788"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CF8B8-1551-4039-8E9E-53BBFA6C7CEA}" type="datetime1">
              <a:rPr lang="en-US" smtClean="0"/>
              <a:t>2/16/2018</a:t>
            </a:fld>
            <a:endParaRPr lang="en-US"/>
          </a:p>
        </p:txBody>
      </p:sp>
      <p:sp>
        <p:nvSpPr>
          <p:cNvPr id="9" name="Slide Number Placeholder 8"/>
          <p:cNvSpPr>
            <a:spLocks noGrp="1"/>
          </p:cNvSpPr>
          <p:nvPr>
            <p:ph type="sldNum" sz="quarter" idx="12"/>
          </p:nvPr>
        </p:nvSpPr>
        <p:spPr/>
        <p:txBody>
          <a:bodyPr/>
          <a:lstStyle/>
          <a:p>
            <a:fld id="{C876179B-A874-4915-B3BF-44D2D233744E}" type="slidenum">
              <a:rPr lang="en-US" smtClean="0"/>
              <a:t>‹#›</a:t>
            </a:fld>
            <a:endParaRPr lang="en-US"/>
          </a:p>
        </p:txBody>
      </p:sp>
      <p:sp>
        <p:nvSpPr>
          <p:cNvPr id="10" name="Title 1"/>
          <p:cNvSpPr>
            <a:spLocks noGrp="1"/>
          </p:cNvSpPr>
          <p:nvPr>
            <p:ph type="title"/>
          </p:nvPr>
        </p:nvSpPr>
        <p:spPr>
          <a:xfrm>
            <a:off x="533400" y="92074"/>
            <a:ext cx="8077200" cy="1066801"/>
          </a:xfrm>
        </p:spPr>
        <p:txBody>
          <a:bodyPr/>
          <a:lstStyle/>
          <a:p>
            <a:r>
              <a:rPr lang="en-US"/>
              <a:t>Click to edit Master title style</a:t>
            </a:r>
          </a:p>
        </p:txBody>
      </p:sp>
    </p:spTree>
    <p:extLst>
      <p:ext uri="{BB962C8B-B14F-4D97-AF65-F5344CB8AC3E}">
        <p14:creationId xmlns:p14="http://schemas.microsoft.com/office/powerpoint/2010/main" val="206314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6"/>
          <p:cNvSpPr>
            <a:spLocks noGrp="1"/>
          </p:cNvSpPr>
          <p:nvPr>
            <p:ph type="dt" sz="half" idx="10"/>
          </p:nvPr>
        </p:nvSpPr>
        <p:spPr>
          <a:xfrm>
            <a:off x="628650" y="6356350"/>
            <a:ext cx="2057400" cy="365125"/>
          </a:xfrm>
        </p:spPr>
        <p:txBody>
          <a:bodyPr/>
          <a:lstStyle/>
          <a:p>
            <a:fld id="{DA4255C6-9A3F-4AF2-98F9-114849C32DC7}" type="datetime1">
              <a:rPr lang="en-US" smtClean="0"/>
              <a:t>2/16/2018</a:t>
            </a:fld>
            <a:endParaRPr lang="en-US"/>
          </a:p>
        </p:txBody>
      </p:sp>
      <p:sp>
        <p:nvSpPr>
          <p:cNvPr id="7" name="Slide Number Placeholder 8"/>
          <p:cNvSpPr>
            <a:spLocks noGrp="1"/>
          </p:cNvSpPr>
          <p:nvPr>
            <p:ph type="sldNum" sz="quarter" idx="12"/>
          </p:nvPr>
        </p:nvSpPr>
        <p:spPr>
          <a:xfrm>
            <a:off x="6457950" y="6356350"/>
            <a:ext cx="2057400" cy="365125"/>
          </a:xfrm>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13670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A3905-9051-485F-99EA-E88B98F66705}" type="datetime1">
              <a:rPr lang="en-US" smtClean="0"/>
              <a:t>2/16/2018</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a:t>
            </a:fld>
            <a:endParaRPr lang="en-US"/>
          </a:p>
        </p:txBody>
      </p:sp>
      <p:sp>
        <p:nvSpPr>
          <p:cNvPr id="5" name="Title 1"/>
          <p:cNvSpPr>
            <a:spLocks noGrp="1"/>
          </p:cNvSpPr>
          <p:nvPr>
            <p:ph type="title"/>
          </p:nvPr>
        </p:nvSpPr>
        <p:spPr>
          <a:xfrm>
            <a:off x="533400" y="92074"/>
            <a:ext cx="8077200" cy="1066801"/>
          </a:xfrm>
        </p:spPr>
        <p:txBody>
          <a:bodyPr/>
          <a:lstStyle/>
          <a:p>
            <a:r>
              <a:rPr lang="en-US" dirty="0"/>
              <a:t>Click to edit Master title style</a:t>
            </a:r>
          </a:p>
        </p:txBody>
      </p:sp>
    </p:spTree>
    <p:extLst>
      <p:ext uri="{BB962C8B-B14F-4D97-AF65-F5344CB8AC3E}">
        <p14:creationId xmlns:p14="http://schemas.microsoft.com/office/powerpoint/2010/main" val="30005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5400"/>
            <a:ext cx="2949575" cy="15240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295400"/>
            <a:ext cx="4629150" cy="4565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FE05B7E-1E04-4399-9C6F-F156A151C082}" type="datetime1">
              <a:rPr lang="en-US" smtClean="0"/>
              <a:t>2/16/2018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323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524000"/>
            <a:ext cx="2949575" cy="1219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371600"/>
            <a:ext cx="462915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A4DBACA-3E0B-4A61-B2D6-B52DF3011CB5}" type="datetime1">
              <a:rPr lang="en-US" smtClean="0"/>
              <a:t>2/16/2018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6786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9"/>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533400" y="92074"/>
            <a:ext cx="8077200" cy="10668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1600"/>
            <a:ext cx="78867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1"/>
                </a:solidFill>
              </a:defRPr>
            </a:lvl1pPr>
          </a:lstStyle>
          <a:p>
            <a:fld id="{220EB90D-0848-44B1-8134-9243DAD80A34}" type="datetime1">
              <a:rPr lang="en-US" smtClean="0"/>
              <a:t>2/16/2018</a:t>
            </a:fld>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fld id="{C876179B-A874-4915-B3BF-44D2D233744E}" type="slidenum">
              <a:rPr lang="en-US" smtClean="0"/>
              <a:pPr/>
              <a:t>‹#›</a:t>
            </a:fld>
            <a:endParaRPr lang="en-US" dirty="0"/>
          </a:p>
        </p:txBody>
      </p:sp>
    </p:spTree>
    <p:extLst>
      <p:ext uri="{BB962C8B-B14F-4D97-AF65-F5344CB8AC3E}">
        <p14:creationId xmlns:p14="http://schemas.microsoft.com/office/powerpoint/2010/main" val="203792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p:txStyles>
    <p:title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rgbClr val="BE854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000"/>
        </a:spcBef>
        <a:spcAft>
          <a:spcPts val="600"/>
        </a:spcAft>
        <a:buClr>
          <a:srgbClr val="0068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000"/>
        </a:spcBef>
        <a:spcAft>
          <a:spcPts val="600"/>
        </a:spcAft>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0034FEB-A30C-46AE-8320-C0BE7344C867}" type="datetime1">
              <a:rPr lang="en-US" smtClean="0"/>
              <a:t>2/16/2018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B47D9C-2D85-4067-A6B5-A0869D50308D}" type="slidenum">
              <a:rPr lang="en-US" smtClean="0"/>
              <a:t>‹#›</a:t>
            </a:fld>
            <a:endParaRPr lang="en-US" dirty="0"/>
          </a:p>
        </p:txBody>
      </p:sp>
    </p:spTree>
    <p:extLst>
      <p:ext uri="{BB962C8B-B14F-4D97-AF65-F5344CB8AC3E}">
        <p14:creationId xmlns:p14="http://schemas.microsoft.com/office/powerpoint/2010/main" val="2321181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ltalbotlundrigan@gmail.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3" Type="http://schemas.openxmlformats.org/officeDocument/2006/relationships/hyperlink" Target="http://www.headington-institute.org/" TargetMode="External"/><Relationship Id="rId2" Type="http://schemas.openxmlformats.org/officeDocument/2006/relationships/hyperlink" Target="http://www.nicic.org/" TargetMode="External"/><Relationship Id="rId1" Type="http://schemas.openxmlformats.org/officeDocument/2006/relationships/slideLayout" Target="../slideLayouts/slideLayout12.xml"/><Relationship Id="rId4" Type="http://schemas.openxmlformats.org/officeDocument/2006/relationships/hyperlink" Target="http://www.desertwaters.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8" Type="http://schemas.openxmlformats.org/officeDocument/2006/relationships/hyperlink" Target="http://www.coce.samhsa.gov/" TargetMode="External"/><Relationship Id="rId13" Type="http://schemas.openxmlformats.org/officeDocument/2006/relationships/hyperlink" Target="http://www.desertwaters.com/" TargetMode="External"/><Relationship Id="rId3" Type="http://schemas.openxmlformats.org/officeDocument/2006/relationships/hyperlink" Target="http://www.seekingsafety.org/" TargetMode="External"/><Relationship Id="rId7" Type="http://schemas.openxmlformats.org/officeDocument/2006/relationships/hyperlink" Target="http://www.riskingconnection.com/" TargetMode="External"/><Relationship Id="rId12" Type="http://schemas.openxmlformats.org/officeDocument/2006/relationships/hyperlink" Target="http://www.va.gov/" TargetMode="External"/><Relationship Id="rId2" Type="http://schemas.openxmlformats.org/officeDocument/2006/relationships/hyperlink" Target="http://www.theannainstitute.org/" TargetMode="External"/><Relationship Id="rId1" Type="http://schemas.openxmlformats.org/officeDocument/2006/relationships/slideLayout" Target="../slideLayouts/slideLayout12.xml"/><Relationship Id="rId6" Type="http://schemas.openxmlformats.org/officeDocument/2006/relationships/hyperlink" Target="http://www.nationaltraumaconsortium.org/" TargetMode="External"/><Relationship Id="rId11" Type="http://schemas.openxmlformats.org/officeDocument/2006/relationships/hyperlink" Target="http://www.womensconsortium.org/" TargetMode="External"/><Relationship Id="rId5" Type="http://schemas.openxmlformats.org/officeDocument/2006/relationships/hyperlink" Target="http://www.samhsa.gov/nctic/trauma.asp" TargetMode="External"/><Relationship Id="rId10" Type="http://schemas.openxmlformats.org/officeDocument/2006/relationships/hyperlink" Target="http://www.sidran.org/" TargetMode="External"/><Relationship Id="rId4" Type="http://schemas.openxmlformats.org/officeDocument/2006/relationships/hyperlink" Target="http://www.headington-institute.org/" TargetMode="External"/><Relationship Id="rId9" Type="http://schemas.openxmlformats.org/officeDocument/2006/relationships/hyperlink" Target="http://www.healthrecovery.or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mailto:ltalbotlundrigan@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svalle@comcast.net"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rsat-tta.com/Ho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keller@ahpnet.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Stress, Secondary Trauma and Burnout</a:t>
            </a:r>
          </a:p>
        </p:txBody>
      </p:sp>
      <p:sp>
        <p:nvSpPr>
          <p:cNvPr id="3" name="Subtitle 2"/>
          <p:cNvSpPr>
            <a:spLocks noGrp="1"/>
          </p:cNvSpPr>
          <p:nvPr>
            <p:ph type="subTitle" idx="1"/>
          </p:nvPr>
        </p:nvSpPr>
        <p:spPr/>
        <p:txBody>
          <a:bodyPr>
            <a:normAutofit lnSpcReduction="10000"/>
          </a:bodyPr>
          <a:lstStyle/>
          <a:p>
            <a:r>
              <a:rPr lang="en-US" dirty="0"/>
              <a:t>For Criminal Justice Professionals</a:t>
            </a:r>
          </a:p>
        </p:txBody>
      </p:sp>
      <p:sp>
        <p:nvSpPr>
          <p:cNvPr id="20" name="Content Placeholder 19"/>
          <p:cNvSpPr>
            <a:spLocks noGrp="1"/>
          </p:cNvSpPr>
          <p:nvPr>
            <p:ph sz="quarter" idx="13"/>
          </p:nvPr>
        </p:nvSpPr>
        <p:spPr/>
        <p:txBody>
          <a:bodyPr>
            <a:normAutofit/>
          </a:bodyPr>
          <a:lstStyle/>
          <a:p>
            <a:pPr>
              <a:lnSpc>
                <a:spcPct val="110000"/>
              </a:lnSpc>
              <a:spcBef>
                <a:spcPts val="0"/>
              </a:spcBef>
              <a:spcAft>
                <a:spcPts val="0"/>
              </a:spcAft>
            </a:pPr>
            <a:r>
              <a:rPr lang="en-US" dirty="0"/>
              <a:t>Lisa Talbot-Lundrigan</a:t>
            </a:r>
          </a:p>
          <a:p>
            <a:pPr>
              <a:lnSpc>
                <a:spcPct val="110000"/>
              </a:lnSpc>
              <a:spcBef>
                <a:spcPts val="0"/>
              </a:spcBef>
              <a:spcAft>
                <a:spcPts val="0"/>
              </a:spcAft>
            </a:pPr>
            <a:r>
              <a:rPr lang="en-US" dirty="0"/>
              <a:t>Stephen K. Valle</a:t>
            </a:r>
            <a:br>
              <a:rPr lang="en-US" dirty="0"/>
            </a:br>
            <a:r>
              <a:rPr lang="en-US" dirty="0" err="1"/>
              <a:t>AdCare</a:t>
            </a:r>
            <a:r>
              <a:rPr lang="en-US" dirty="0"/>
              <a:t> Criminal Justice Services, Inc.</a:t>
            </a:r>
          </a:p>
        </p:txBody>
      </p:sp>
      <p:sp>
        <p:nvSpPr>
          <p:cNvPr id="22" name="Slide Number Placeholder 21"/>
          <p:cNvSpPr>
            <a:spLocks noGrp="1"/>
          </p:cNvSpPr>
          <p:nvPr>
            <p:ph type="sldNum" sz="quarter" idx="12"/>
          </p:nvPr>
        </p:nvSpPr>
        <p:spPr/>
        <p:txBody>
          <a:bodyPr/>
          <a:lstStyle/>
          <a:p>
            <a:fld id="{C876179B-A874-4915-B3BF-44D2D233744E}" type="slidenum">
              <a:rPr lang="en-US" smtClean="0"/>
              <a:t>1</a:t>
            </a:fld>
            <a:endParaRPr lang="en-US"/>
          </a:p>
        </p:txBody>
      </p:sp>
      <p:pic>
        <p:nvPicPr>
          <p:cNvPr id="1026" name="Picture 2" descr="http://www.rsat-tta.com/Photos/Talbot-Photo-2">
            <a:extLst>
              <a:ext uri="{FF2B5EF4-FFF2-40B4-BE49-F238E27FC236}">
                <a16:creationId xmlns:a16="http://schemas.microsoft.com/office/drawing/2014/main" id="{5E05D9BF-B1E4-42AF-A408-D019DC6DD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420" y="1463158"/>
            <a:ext cx="1858930" cy="1504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sat-tta.com/Photos/Valle-Photo.aspx">
            <a:extLst>
              <a:ext uri="{FF2B5EF4-FFF2-40B4-BE49-F238E27FC236}">
                <a16:creationId xmlns:a16="http://schemas.microsoft.com/office/drawing/2014/main" id="{B516879D-6F9C-4C08-AD35-E038CE28E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968062"/>
            <a:ext cx="1447800" cy="19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8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05000"/>
            <a:ext cx="7543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YERKES-DODSON HUMAN PERFORMANCE CURVE</a:t>
            </a:r>
          </a:p>
        </p:txBody>
      </p:sp>
    </p:spTree>
    <p:extLst>
      <p:ext uri="{BB962C8B-B14F-4D97-AF65-F5344CB8AC3E}">
        <p14:creationId xmlns:p14="http://schemas.microsoft.com/office/powerpoint/2010/main" val="249759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the Level of Stress Exceeds the Person’s Ability To Respond:</a:t>
            </a:r>
          </a:p>
          <a:p>
            <a:pPr lvl="1"/>
            <a:r>
              <a:rPr lang="en-US" dirty="0"/>
              <a:t>Not Enough Time</a:t>
            </a:r>
          </a:p>
          <a:p>
            <a:pPr lvl="1"/>
            <a:r>
              <a:rPr lang="en-US" dirty="0"/>
              <a:t>Not Enough Resources</a:t>
            </a:r>
          </a:p>
          <a:p>
            <a:pPr lvl="1"/>
            <a:r>
              <a:rPr lang="en-US" dirty="0"/>
              <a:t>Not Enough Skills</a:t>
            </a:r>
          </a:p>
          <a:p>
            <a:pPr lvl="1"/>
            <a:r>
              <a:rPr lang="en-US" dirty="0"/>
              <a:t>Not Enough Support</a:t>
            </a:r>
          </a:p>
          <a:p>
            <a:pPr lvl="1"/>
            <a:endParaRPr lang="en-US" dirty="0"/>
          </a:p>
          <a:p>
            <a:pPr marL="365760" lvl="1" indent="0" algn="ctr">
              <a:buNone/>
            </a:pPr>
            <a:r>
              <a:rPr lang="en-US" sz="4800" dirty="0">
                <a:solidFill>
                  <a:schemeClr val="accent1"/>
                </a:solidFill>
                <a:effectLst>
                  <a:outerShdw blurRad="38100" dist="38100" dir="2700000" algn="tl">
                    <a:srgbClr val="000000">
                      <a:alpha val="43137"/>
                    </a:srgbClr>
                  </a:outerShdw>
                </a:effectLst>
              </a:rPr>
              <a:t>YOU CAN’T GIVE WHAT YOU DON’T HAVE</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DISTRESS</a:t>
            </a:r>
          </a:p>
        </p:txBody>
      </p:sp>
    </p:spTree>
    <p:extLst>
      <p:ext uri="{BB962C8B-B14F-4D97-AF65-F5344CB8AC3E}">
        <p14:creationId xmlns:p14="http://schemas.microsoft.com/office/powerpoint/2010/main" val="329612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ACUTE DISTRESS</a:t>
            </a:r>
          </a:p>
        </p:txBody>
      </p:sp>
      <p:sp>
        <p:nvSpPr>
          <p:cNvPr id="7" name="Content Placeholder 6"/>
          <p:cNvSpPr>
            <a:spLocks noGrp="1"/>
          </p:cNvSpPr>
          <p:nvPr>
            <p:ph sz="half" idx="2"/>
          </p:nvPr>
        </p:nvSpPr>
        <p:spPr/>
        <p:txBody>
          <a:bodyPr/>
          <a:lstStyle/>
          <a:p>
            <a:r>
              <a:rPr lang="en-US" dirty="0"/>
              <a:t>A single shocking episode</a:t>
            </a:r>
          </a:p>
          <a:p>
            <a:r>
              <a:rPr lang="en-US" dirty="0"/>
              <a:t>Unexpected</a:t>
            </a:r>
          </a:p>
          <a:p>
            <a:r>
              <a:rPr lang="en-US" dirty="0"/>
              <a:t>Significantly Out of the Ordinary</a:t>
            </a:r>
          </a:p>
          <a:p>
            <a:r>
              <a:rPr lang="en-US" dirty="0"/>
              <a:t>Overwhelms the Ability to Cope</a:t>
            </a:r>
          </a:p>
          <a:p>
            <a:r>
              <a:rPr lang="en-US" dirty="0"/>
              <a:t>Often Traumatic</a:t>
            </a:r>
          </a:p>
        </p:txBody>
      </p:sp>
      <p:sp>
        <p:nvSpPr>
          <p:cNvPr id="8" name="Text Placeholder 7"/>
          <p:cNvSpPr>
            <a:spLocks noGrp="1"/>
          </p:cNvSpPr>
          <p:nvPr>
            <p:ph type="body" sz="quarter" idx="3"/>
          </p:nvPr>
        </p:nvSpPr>
        <p:spPr/>
        <p:txBody>
          <a:bodyPr/>
          <a:lstStyle/>
          <a:p>
            <a:r>
              <a:rPr lang="en-US" dirty="0"/>
              <a:t>CHRONIC DISTRESS</a:t>
            </a:r>
          </a:p>
        </p:txBody>
      </p:sp>
      <p:sp>
        <p:nvSpPr>
          <p:cNvPr id="9" name="Content Placeholder 8"/>
          <p:cNvSpPr>
            <a:spLocks noGrp="1"/>
          </p:cNvSpPr>
          <p:nvPr>
            <p:ph sz="quarter" idx="4"/>
          </p:nvPr>
        </p:nvSpPr>
        <p:spPr/>
        <p:txBody>
          <a:bodyPr/>
          <a:lstStyle/>
          <a:p>
            <a:r>
              <a:rPr lang="en-US" dirty="0"/>
              <a:t>Repeated overwhelming demands or shocks</a:t>
            </a:r>
          </a:p>
          <a:p>
            <a:r>
              <a:rPr lang="en-US" dirty="0"/>
              <a:t>No “light at the end of the tunnel”</a:t>
            </a:r>
          </a:p>
          <a:p>
            <a:r>
              <a:rPr lang="en-US" dirty="0"/>
              <a:t>Sense of Futility</a:t>
            </a:r>
          </a:p>
          <a:p>
            <a:r>
              <a:rPr lang="en-US" dirty="0"/>
              <a:t>Erodes Coping Skills and Resilience</a:t>
            </a:r>
          </a:p>
          <a:p>
            <a:r>
              <a:rPr lang="en-US" dirty="0"/>
              <a:t>Can Be Traumatic</a:t>
            </a:r>
          </a:p>
          <a:p>
            <a:pPr marL="45720" indent="0">
              <a:buNone/>
            </a:pPr>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5" name="Title 4"/>
          <p:cNvSpPr>
            <a:spLocks noGrp="1"/>
          </p:cNvSpPr>
          <p:nvPr>
            <p:ph type="title"/>
          </p:nvPr>
        </p:nvSpPr>
        <p:spPr/>
        <p:txBody>
          <a:bodyPr/>
          <a:lstStyle/>
          <a:p>
            <a:r>
              <a:rPr lang="en-US" dirty="0"/>
              <a:t>DISTRESS CAN BE ACUTE OR CHRONIC</a:t>
            </a:r>
          </a:p>
        </p:txBody>
      </p:sp>
    </p:spTree>
    <p:extLst>
      <p:ext uri="{BB962C8B-B14F-4D97-AF65-F5344CB8AC3E}">
        <p14:creationId xmlns:p14="http://schemas.microsoft.com/office/powerpoint/2010/main" val="107267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The Impact of Distress</a:t>
            </a:r>
          </a:p>
        </p:txBody>
      </p:sp>
      <p:sp>
        <p:nvSpPr>
          <p:cNvPr id="3" name="Slide Number Placehold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CCD1B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CCD1B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WHAT HAPPENS NEXT?</a:t>
            </a:r>
          </a:p>
        </p:txBody>
      </p:sp>
    </p:spTree>
    <p:extLst>
      <p:ext uri="{BB962C8B-B14F-4D97-AF65-F5344CB8AC3E}">
        <p14:creationId xmlns:p14="http://schemas.microsoft.com/office/powerpoint/2010/main" val="268592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Repeated Experiences of Distressing Episodes Can Result in a Chronic State of Distress Characterized by:</a:t>
            </a:r>
          </a:p>
          <a:p>
            <a:pPr lvl="1"/>
            <a:r>
              <a:rPr lang="en-US" dirty="0"/>
              <a:t>Physical Symptoms</a:t>
            </a:r>
          </a:p>
          <a:p>
            <a:pPr lvl="1"/>
            <a:r>
              <a:rPr lang="en-US" dirty="0"/>
              <a:t>Physical Illness / Immune System Overload</a:t>
            </a:r>
          </a:p>
          <a:p>
            <a:pPr lvl="1"/>
            <a:r>
              <a:rPr lang="en-US" dirty="0"/>
              <a:t>Emotional Numbing</a:t>
            </a:r>
          </a:p>
          <a:p>
            <a:pPr lvl="1"/>
            <a:r>
              <a:rPr lang="en-US" dirty="0"/>
              <a:t>Inability To Focus</a:t>
            </a:r>
          </a:p>
          <a:p>
            <a:pPr lvl="1"/>
            <a:r>
              <a:rPr lang="en-US" dirty="0"/>
              <a:t>Forgetting</a:t>
            </a:r>
          </a:p>
          <a:p>
            <a:pPr lvl="1"/>
            <a:r>
              <a:rPr lang="en-US" dirty="0" err="1"/>
              <a:t>Hyperarousal</a:t>
            </a:r>
            <a:r>
              <a:rPr lang="en-US" dirty="0"/>
              <a:t> / </a:t>
            </a:r>
            <a:r>
              <a:rPr lang="en-US" dirty="0" err="1"/>
              <a:t>Hypervigelance</a:t>
            </a:r>
            <a:endParaRPr lang="en-US" dirty="0"/>
          </a:p>
          <a:p>
            <a:pPr lvl="1"/>
            <a:r>
              <a:rPr lang="en-US" dirty="0"/>
              <a:t>Negative View of the World</a:t>
            </a:r>
          </a:p>
          <a:p>
            <a:pPr lvl="1"/>
            <a:r>
              <a:rPr lang="en-US" dirty="0"/>
              <a:t>Paranoia</a:t>
            </a:r>
          </a:p>
          <a:p>
            <a:pPr marL="91440" indent="0">
              <a:buNone/>
            </a:pPr>
            <a:endParaRPr lang="en-US" dirty="0"/>
          </a:p>
          <a:p>
            <a:pPr marL="91440" indent="0">
              <a:buNone/>
            </a:pPr>
            <a:r>
              <a:rPr lang="en-US" dirty="0"/>
              <a:t>THESE ARE SOME OF THE SAME SYMPTOMS EXPERIENCED BY PEOPLE WHO HAVE EXPERIENCED REPEATED TRAUMA</a:t>
            </a:r>
          </a:p>
          <a:p>
            <a:pPr lvl="1"/>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The impact of time</a:t>
            </a:r>
          </a:p>
        </p:txBody>
      </p:sp>
    </p:spTree>
    <p:extLst>
      <p:ext uri="{BB962C8B-B14F-4D97-AF65-F5344CB8AC3E}">
        <p14:creationId xmlns:p14="http://schemas.microsoft.com/office/powerpoint/2010/main" val="408803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Both ACUTE and CHRONIC distress can produce TRAUMA</a:t>
            </a:r>
          </a:p>
          <a:p>
            <a:endParaRPr lang="en-US" dirty="0"/>
          </a:p>
          <a:p>
            <a:pPr lvl="1">
              <a:buFont typeface="Wingdings" pitchFamily="2" charset="2"/>
              <a:buChar char="Ø"/>
            </a:pPr>
            <a:r>
              <a:rPr lang="en-US" dirty="0"/>
              <a:t>Extreme stress that is brought on by shocking or unexpected events that overwhelm a person’s ability to cope, resulting in feelings  of helplessness, and extreme fear and horror. The survivor perceives the event as a bodily violation or a threat of serious injury or death or to self or a loved one. The event may be witnessed or experienced directly.</a:t>
            </a:r>
          </a:p>
          <a:p>
            <a:pPr marL="365760" lvl="1" indent="0">
              <a:buNone/>
            </a:pPr>
            <a:endParaRPr lang="en-US" dirty="0"/>
          </a:p>
          <a:p>
            <a:pPr lvl="1">
              <a:buFont typeface="Wingdings" pitchFamily="2" charset="2"/>
              <a:buChar char="Ø"/>
            </a:pPr>
            <a:r>
              <a:rPr lang="en-US" dirty="0"/>
              <a:t>The defining factor that separates a traumatic experience from a distressing one is the perception of a threat to survival to self or a loved one. (Miller, 2011)</a:t>
            </a:r>
          </a:p>
          <a:p>
            <a:pPr marL="365760" lvl="1" indent="0">
              <a:buNone/>
            </a:pP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8" name="Title 7"/>
          <p:cNvSpPr>
            <a:spLocks noGrp="1"/>
          </p:cNvSpPr>
          <p:nvPr>
            <p:ph type="title"/>
          </p:nvPr>
        </p:nvSpPr>
        <p:spPr/>
        <p:txBody>
          <a:bodyPr/>
          <a:lstStyle/>
          <a:p>
            <a:r>
              <a:rPr lang="en-US" dirty="0"/>
              <a:t>TRAUMA</a:t>
            </a:r>
          </a:p>
        </p:txBody>
      </p:sp>
    </p:spTree>
    <p:extLst>
      <p:ext uri="{BB962C8B-B14F-4D97-AF65-F5344CB8AC3E}">
        <p14:creationId xmlns:p14="http://schemas.microsoft.com/office/powerpoint/2010/main" val="416714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407893" cy="4407408"/>
          </a:xfrm>
        </p:spPr>
        <p:txBody>
          <a:bodyPr/>
          <a:lstStyle/>
          <a:p>
            <a:r>
              <a:rPr lang="en-US" dirty="0"/>
              <a:t>Virtually everyone experiences distressing events, but not everyone experiences trauma.</a:t>
            </a:r>
          </a:p>
          <a:p>
            <a:endParaRPr lang="en-US" dirty="0"/>
          </a:p>
          <a:p>
            <a:r>
              <a:rPr lang="en-US" dirty="0"/>
              <a:t>What is traumatic for one person may not be traumatic for another.</a:t>
            </a:r>
          </a:p>
          <a:p>
            <a:endParaRPr lang="en-US" dirty="0"/>
          </a:p>
          <a:p>
            <a:r>
              <a:rPr lang="en-US" dirty="0"/>
              <a:t>We must, therefore, consider carefully not only the EVENT but the individual’s PERCEPTION of the event.</a:t>
            </a:r>
          </a:p>
        </p:txBody>
      </p:sp>
      <p:sp>
        <p:nvSpPr>
          <p:cNvPr id="3" name="Title 2"/>
          <p:cNvSpPr>
            <a:spLocks noGrp="1"/>
          </p:cNvSpPr>
          <p:nvPr>
            <p:ph type="title"/>
          </p:nvPr>
        </p:nvSpPr>
        <p:spPr/>
        <p:txBody>
          <a:bodyPr/>
          <a:lstStyle/>
          <a:p>
            <a:r>
              <a:rPr lang="en-US" dirty="0"/>
              <a:t>Who Experiences Trauma?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189907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Single Episodes</a:t>
            </a:r>
          </a:p>
        </p:txBody>
      </p:sp>
      <p:sp>
        <p:nvSpPr>
          <p:cNvPr id="3" name="Slide Number Placehold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FFFFFF"/>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FFFFFF"/>
              </a:solidFill>
              <a:effectLst/>
              <a:uLnTx/>
              <a:uFillTx/>
              <a:latin typeface="Franklin Gothic Medium"/>
              <a:ea typeface="+mn-ea"/>
              <a:cs typeface="+mn-cs"/>
            </a:endParaRPr>
          </a:p>
        </p:txBody>
      </p:sp>
      <p:sp>
        <p:nvSpPr>
          <p:cNvPr id="5" name="Title 4"/>
          <p:cNvSpPr>
            <a:spLocks noGrp="1"/>
          </p:cNvSpPr>
          <p:nvPr>
            <p:ph type="title"/>
          </p:nvPr>
        </p:nvSpPr>
        <p:spPr/>
        <p:txBody>
          <a:bodyPr/>
          <a:lstStyle/>
          <a:p>
            <a:r>
              <a:rPr lang="en-US" dirty="0"/>
              <a:t>Shocking and acute trauma </a:t>
            </a:r>
          </a:p>
        </p:txBody>
      </p:sp>
    </p:spTree>
    <p:extLst>
      <p:ext uri="{BB962C8B-B14F-4D97-AF65-F5344CB8AC3E}">
        <p14:creationId xmlns:p14="http://schemas.microsoft.com/office/powerpoint/2010/main" val="226348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Where Were You? What Were You Doing? Where Did You Go? How Did You Cope?</a:t>
            </a:r>
          </a:p>
          <a:p>
            <a:pPr marL="109728" indent="0">
              <a:buNone/>
            </a:pPr>
            <a:endParaRPr lang="en-US" dirty="0"/>
          </a:p>
        </p:txBody>
      </p:sp>
      <p:sp>
        <p:nvSpPr>
          <p:cNvPr id="3" name="Title 2"/>
          <p:cNvSpPr>
            <a:spLocks noGrp="1"/>
          </p:cNvSpPr>
          <p:nvPr>
            <p:ph type="title"/>
          </p:nvPr>
        </p:nvSpPr>
        <p:spPr/>
        <p:txBody>
          <a:bodyPr>
            <a:normAutofit/>
          </a:bodyPr>
          <a:lstStyle/>
          <a:p>
            <a:r>
              <a:rPr lang="en-US" dirty="0"/>
              <a:t>Shared Trauma-September 11th</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3886200" cy="3810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77060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Boston Marathon 2013</a:t>
            </a:r>
          </a:p>
        </p:txBody>
      </p:sp>
      <p:sp>
        <p:nvSpPr>
          <p:cNvPr id="12" name="Text Placeholder 11"/>
          <p:cNvSpPr>
            <a:spLocks noGrp="1"/>
          </p:cNvSpPr>
          <p:nvPr>
            <p:ph type="body" idx="1"/>
          </p:nvPr>
        </p:nvSpPr>
        <p:spPr/>
        <p:txBody>
          <a:bodyPr/>
          <a:lstStyle/>
          <a:p>
            <a:r>
              <a:rPr lang="en-US" dirty="0"/>
              <a:t>3 KILLED, 260 + INJURED</a:t>
            </a:r>
          </a:p>
        </p:txBody>
      </p:sp>
      <p:sp>
        <p:nvSpPr>
          <p:cNvPr id="13" name="Text Placeholder 12"/>
          <p:cNvSpPr>
            <a:spLocks noGrp="1"/>
          </p:cNvSpPr>
          <p:nvPr>
            <p:ph type="body" sz="half" idx="3"/>
          </p:nvPr>
        </p:nvSpPr>
        <p:spPr/>
        <p:txBody>
          <a:bodyPr>
            <a:normAutofit/>
          </a:bodyPr>
          <a:lstStyle/>
          <a:p>
            <a:r>
              <a:rPr lang="en-US" dirty="0"/>
              <a:t>NEARLY 6000 DIVERTED</a:t>
            </a:r>
          </a:p>
        </p:txBody>
      </p:sp>
      <p:pic>
        <p:nvPicPr>
          <p:cNvPr id="10" name="Picture Placeholder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800600" y="2362200"/>
            <a:ext cx="4040188" cy="3124200"/>
          </a:xfrm>
        </p:spPr>
      </p:pic>
      <p:pic>
        <p:nvPicPr>
          <p:cNvPr id="15" name="Content Placeholder 1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62000" y="2362200"/>
            <a:ext cx="3657600" cy="3073686"/>
          </a:xfrm>
        </p:spPr>
      </p:pic>
    </p:spTree>
    <p:extLst>
      <p:ext uri="{BB962C8B-B14F-4D97-AF65-F5344CB8AC3E}">
        <p14:creationId xmlns:p14="http://schemas.microsoft.com/office/powerpoint/2010/main" val="186672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Content Placeholder 6"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2</a:t>
            </a:fld>
            <a:endParaRPr lang="en-US"/>
          </a:p>
        </p:txBody>
      </p:sp>
      <p:sp>
        <p:nvSpPr>
          <p:cNvPr id="4" name="Date Placeholder 3"/>
          <p:cNvSpPr>
            <a:spLocks noGrp="1"/>
          </p:cNvSpPr>
          <p:nvPr>
            <p:ph type="dt" sz="half" idx="10"/>
          </p:nvPr>
        </p:nvSpPr>
        <p:spPr/>
        <p:txBody>
          <a:bodyPr/>
          <a:lstStyle/>
          <a:p>
            <a:fld id="{A1F5E714-0186-45B7-BA30-5C4FA9120CA3}" type="datetime1">
              <a:rPr lang="en-US" smtClean="0"/>
              <a:t>2/16/2018</a:t>
            </a:fld>
            <a:endParaRPr lang="en-US" dirty="0"/>
          </a:p>
        </p:txBody>
      </p:sp>
      <p:sp>
        <p:nvSpPr>
          <p:cNvPr id="6" name="Title 5"/>
          <p:cNvSpPr>
            <a:spLocks noGrp="1"/>
          </p:cNvSpPr>
          <p:nvPr>
            <p:ph type="title"/>
          </p:nvPr>
        </p:nvSpPr>
        <p:spPr/>
        <p:txBody>
          <a:bodyPr/>
          <a:lstStyle/>
          <a:p>
            <a:r>
              <a:rPr lang="en-US" dirty="0"/>
              <a:t>Housekeeping: Functions</a:t>
            </a:r>
          </a:p>
        </p:txBody>
      </p:sp>
    </p:spTree>
    <p:extLst>
      <p:ext uri="{BB962C8B-B14F-4D97-AF65-F5344CB8AC3E}">
        <p14:creationId xmlns:p14="http://schemas.microsoft.com/office/powerpoint/2010/main" val="406408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371600"/>
            <a:ext cx="7467600" cy="4525963"/>
          </a:xfrm>
        </p:spPr>
        <p:txBody>
          <a:bodyPr>
            <a:normAutofit lnSpcReduction="10000"/>
          </a:bodyPr>
          <a:lstStyle/>
          <a:p>
            <a:endParaRPr lang="en-US" dirty="0"/>
          </a:p>
          <a:p>
            <a:endParaRPr lang="en-US" dirty="0"/>
          </a:p>
          <a:p>
            <a:r>
              <a:rPr lang="en-US" dirty="0"/>
              <a:t>Physical</a:t>
            </a:r>
          </a:p>
          <a:p>
            <a:r>
              <a:rPr lang="en-US" dirty="0"/>
              <a:t>Emotional</a:t>
            </a:r>
          </a:p>
          <a:p>
            <a:r>
              <a:rPr lang="en-US" dirty="0"/>
              <a:t>Sexual</a:t>
            </a:r>
          </a:p>
          <a:p>
            <a:r>
              <a:rPr lang="en-US" dirty="0"/>
              <a:t>Neglect</a:t>
            </a:r>
          </a:p>
          <a:p>
            <a:r>
              <a:rPr lang="en-US" dirty="0"/>
              <a:t>Torture</a:t>
            </a:r>
          </a:p>
          <a:p>
            <a:r>
              <a:rPr lang="en-US" dirty="0"/>
              <a:t>Combat</a:t>
            </a:r>
          </a:p>
          <a:p>
            <a:r>
              <a:rPr lang="en-US" dirty="0"/>
              <a:t>Witnessing Extreme Injury or Death</a:t>
            </a:r>
          </a:p>
          <a:p>
            <a:r>
              <a:rPr lang="en-US" dirty="0"/>
              <a:t>Witnessing Abuse</a:t>
            </a:r>
          </a:p>
          <a:p>
            <a:r>
              <a:rPr lang="en-US" dirty="0"/>
              <a:t>Terrorism</a:t>
            </a:r>
          </a:p>
          <a:p>
            <a:r>
              <a:rPr lang="en-US" dirty="0"/>
              <a:t>Natural Disasters</a:t>
            </a:r>
          </a:p>
          <a:p>
            <a:r>
              <a:rPr lang="en-US" dirty="0"/>
              <a:t>Accidents</a:t>
            </a:r>
          </a:p>
          <a:p>
            <a:endParaRPr lang="en-US" dirty="0"/>
          </a:p>
        </p:txBody>
      </p:sp>
      <p:sp>
        <p:nvSpPr>
          <p:cNvPr id="3" name="Title 2"/>
          <p:cNvSpPr>
            <a:spLocks noGrp="1"/>
          </p:cNvSpPr>
          <p:nvPr>
            <p:ph type="title"/>
          </p:nvPr>
        </p:nvSpPr>
        <p:spPr/>
        <p:txBody>
          <a:bodyPr/>
          <a:lstStyle/>
          <a:p>
            <a:r>
              <a:rPr lang="en-US" dirty="0"/>
              <a:t>Types of Traumatic Events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285901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a:t>Trauma as a Lifestyle</a:t>
            </a:r>
          </a:p>
        </p:txBody>
      </p:sp>
      <p:sp>
        <p:nvSpPr>
          <p:cNvPr id="6" name="Slide Number Placeholder 5"/>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CCD1B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srgbClr val="CCD1B9"/>
              </a:solidFill>
              <a:effectLst/>
              <a:uLnTx/>
              <a:uFillTx/>
              <a:latin typeface="Franklin Gothic Medium"/>
              <a:ea typeface="+mn-ea"/>
              <a:cs typeface="+mn-cs"/>
            </a:endParaRPr>
          </a:p>
        </p:txBody>
      </p:sp>
      <p:sp>
        <p:nvSpPr>
          <p:cNvPr id="8" name="Title 7"/>
          <p:cNvSpPr>
            <a:spLocks noGrp="1"/>
          </p:cNvSpPr>
          <p:nvPr>
            <p:ph type="title"/>
          </p:nvPr>
        </p:nvSpPr>
        <p:spPr/>
        <p:txBody>
          <a:bodyPr/>
          <a:lstStyle/>
          <a:p>
            <a:r>
              <a:rPr lang="en-US" dirty="0"/>
              <a:t>Chronic trauma</a:t>
            </a:r>
          </a:p>
        </p:txBody>
      </p:sp>
    </p:spTree>
    <p:extLst>
      <p:ext uri="{BB962C8B-B14F-4D97-AF65-F5344CB8AC3E}">
        <p14:creationId xmlns:p14="http://schemas.microsoft.com/office/powerpoint/2010/main" val="148401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a:t>Environment of Repeated Trauma</a:t>
            </a:r>
          </a:p>
          <a:p>
            <a:pPr lvl="1"/>
            <a:r>
              <a:rPr lang="en-US" dirty="0"/>
              <a:t>Addiction</a:t>
            </a:r>
          </a:p>
          <a:p>
            <a:pPr lvl="1"/>
            <a:r>
              <a:rPr lang="en-US" dirty="0"/>
              <a:t>Abuse</a:t>
            </a:r>
          </a:p>
          <a:p>
            <a:pPr lvl="1"/>
            <a:r>
              <a:rPr lang="en-US" dirty="0"/>
              <a:t>Violence</a:t>
            </a:r>
          </a:p>
          <a:p>
            <a:pPr lvl="1"/>
            <a:r>
              <a:rPr lang="en-US" dirty="0"/>
              <a:t>Threats</a:t>
            </a:r>
          </a:p>
          <a:p>
            <a:pPr lvl="1"/>
            <a:r>
              <a:rPr lang="en-US" dirty="0"/>
              <a:t>Coercion</a:t>
            </a:r>
          </a:p>
          <a:p>
            <a:pPr lvl="1"/>
            <a:r>
              <a:rPr lang="en-US" dirty="0"/>
              <a:t>Mental Illness</a:t>
            </a:r>
          </a:p>
          <a:p>
            <a:pPr lvl="1"/>
            <a:r>
              <a:rPr lang="en-US" dirty="0"/>
              <a:t>Chaos and Unpredictability</a:t>
            </a:r>
          </a:p>
          <a:p>
            <a:pPr lvl="1"/>
            <a:r>
              <a:rPr lang="en-US" dirty="0"/>
              <a:t>Loss of Control</a:t>
            </a:r>
          </a:p>
          <a:p>
            <a:pPr marL="365760" lvl="1" indent="0">
              <a:buNone/>
            </a:pPr>
            <a:endParaRPr lang="en-US" dirty="0"/>
          </a:p>
          <a:p>
            <a:r>
              <a:rPr lang="en-US" dirty="0"/>
              <a:t>A Place Where the Horrific is Normal</a:t>
            </a:r>
          </a:p>
          <a:p>
            <a:pPr marL="36576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10" name="Title 9"/>
          <p:cNvSpPr>
            <a:spLocks noGrp="1"/>
          </p:cNvSpPr>
          <p:nvPr>
            <p:ph type="title"/>
          </p:nvPr>
        </p:nvSpPr>
        <p:spPr/>
        <p:txBody>
          <a:bodyPr/>
          <a:lstStyle/>
          <a:p>
            <a:r>
              <a:rPr lang="en-US" dirty="0"/>
              <a:t>The no snapshot trauma</a:t>
            </a:r>
          </a:p>
        </p:txBody>
      </p:sp>
    </p:spTree>
    <p:extLst>
      <p:ext uri="{BB962C8B-B14F-4D97-AF65-F5344CB8AC3E}">
        <p14:creationId xmlns:p14="http://schemas.microsoft.com/office/powerpoint/2010/main" val="2626986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1600" dirty="0"/>
              <a:t>What is Stress in Corrections?</a:t>
            </a:r>
          </a:p>
        </p:txBody>
      </p:sp>
      <p:sp>
        <p:nvSpPr>
          <p:cNvPr id="3" name="Slide Number Placehold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CCD1B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srgbClr val="CCD1B9"/>
              </a:solidFill>
              <a:effectLst/>
              <a:uLnTx/>
              <a:uFillTx/>
              <a:latin typeface="Franklin Gothic Medium"/>
              <a:ea typeface="+mn-ea"/>
              <a:cs typeface="+mn-cs"/>
            </a:endParaRPr>
          </a:p>
        </p:txBody>
      </p:sp>
      <p:sp>
        <p:nvSpPr>
          <p:cNvPr id="5" name="Title 4"/>
          <p:cNvSpPr>
            <a:spLocks noGrp="1"/>
          </p:cNvSpPr>
          <p:nvPr>
            <p:ph type="title"/>
          </p:nvPr>
        </p:nvSpPr>
        <p:spPr/>
        <p:txBody>
          <a:bodyPr/>
          <a:lstStyle/>
          <a:p>
            <a:r>
              <a:rPr lang="en-US" dirty="0"/>
              <a:t>STRESS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1295400"/>
            <a:ext cx="5689600" cy="5334000"/>
          </a:xfrm>
          <a:prstGeom prst="rect">
            <a:avLst/>
          </a:prstGeom>
        </p:spPr>
      </p:pic>
    </p:spTree>
    <p:extLst>
      <p:ext uri="{BB962C8B-B14F-4D97-AF65-F5344CB8AC3E}">
        <p14:creationId xmlns:p14="http://schemas.microsoft.com/office/powerpoint/2010/main" val="400386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1628" r="11628"/>
          <a:stretch>
            <a:fillRect/>
          </a:stretch>
        </p:blipFill>
        <p:spPr/>
      </p:pic>
      <p:sp>
        <p:nvSpPr>
          <p:cNvPr id="7" name="Text Placeholder 6"/>
          <p:cNvSpPr>
            <a:spLocks noGrp="1"/>
          </p:cNvSpPr>
          <p:nvPr>
            <p:ph type="body" sz="half" idx="2"/>
          </p:nvPr>
        </p:nvSpPr>
        <p:spPr>
          <a:xfrm>
            <a:off x="7162800" y="3962400"/>
            <a:ext cx="1676400" cy="1143000"/>
          </a:xfrm>
        </p:spPr>
        <p:txBody>
          <a:bodyPr/>
          <a:lstStyle/>
          <a:p>
            <a:r>
              <a:rPr lang="en-US" dirty="0"/>
              <a:t>Working Ourselves Ragged</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CCD1B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dirty="0">
              <a:ln>
                <a:noFill/>
              </a:ln>
              <a:solidFill>
                <a:srgbClr val="CCD1B9"/>
              </a:solidFill>
              <a:effectLst/>
              <a:uLnTx/>
              <a:uFillTx/>
              <a:latin typeface="Franklin Gothic Medium"/>
              <a:ea typeface="+mn-ea"/>
              <a:cs typeface="+mn-cs"/>
            </a:endParaRPr>
          </a:p>
        </p:txBody>
      </p:sp>
      <p:sp>
        <p:nvSpPr>
          <p:cNvPr id="5" name="Title 4"/>
          <p:cNvSpPr>
            <a:spLocks noGrp="1"/>
          </p:cNvSpPr>
          <p:nvPr>
            <p:ph type="title"/>
          </p:nvPr>
        </p:nvSpPr>
        <p:spPr/>
        <p:txBody>
          <a:bodyPr/>
          <a:lstStyle/>
          <a:p>
            <a:r>
              <a:rPr lang="en-US" dirty="0"/>
              <a:t>DOES THIS LOOK FAMILIAR?</a:t>
            </a:r>
          </a:p>
        </p:txBody>
      </p:sp>
    </p:spTree>
    <p:extLst>
      <p:ext uri="{BB962C8B-B14F-4D97-AF65-F5344CB8AC3E}">
        <p14:creationId xmlns:p14="http://schemas.microsoft.com/office/powerpoint/2010/main" val="114455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No Personal Property</a:t>
            </a:r>
          </a:p>
          <a:p>
            <a:r>
              <a:rPr lang="en-US" dirty="0"/>
              <a:t>Cut Off from the World</a:t>
            </a:r>
          </a:p>
          <a:p>
            <a:r>
              <a:rPr lang="en-US" dirty="0"/>
              <a:t>High Performance Expectations (Managers and Inmates)</a:t>
            </a:r>
          </a:p>
          <a:p>
            <a:r>
              <a:rPr lang="en-US" dirty="0"/>
              <a:t>Persistent Threat of Violence</a:t>
            </a:r>
          </a:p>
          <a:p>
            <a:r>
              <a:rPr lang="en-US" dirty="0"/>
              <a:t>High Noise Level</a:t>
            </a:r>
          </a:p>
          <a:p>
            <a:r>
              <a:rPr lang="en-US" dirty="0"/>
              <a:t>Bright Lights</a:t>
            </a:r>
          </a:p>
          <a:p>
            <a:r>
              <a:rPr lang="en-US" dirty="0"/>
              <a:t>Limited Movement</a:t>
            </a:r>
          </a:p>
          <a:p>
            <a:r>
              <a:rPr lang="en-US" dirty="0"/>
              <a:t>Insufficient Space</a:t>
            </a:r>
          </a:p>
          <a:p>
            <a:r>
              <a:rPr lang="en-US" dirty="0"/>
              <a:t>Insufficient Resources</a:t>
            </a:r>
          </a:p>
          <a:p>
            <a:r>
              <a:rPr lang="en-US" dirty="0"/>
              <a:t>Insufficient Compensation</a:t>
            </a:r>
          </a:p>
          <a:p>
            <a:r>
              <a:rPr lang="en-US" dirty="0"/>
              <a:t>Outnumbered</a:t>
            </a:r>
          </a:p>
          <a:p>
            <a:r>
              <a:rPr lang="en-US" dirty="0"/>
              <a:t>High Level of Need</a:t>
            </a:r>
          </a:p>
          <a:p>
            <a:r>
              <a:rPr lang="en-US" dirty="0"/>
              <a:t>Unrealistic Expectations </a:t>
            </a:r>
          </a:p>
          <a:p>
            <a:r>
              <a:rPr lang="en-US" dirty="0"/>
              <a:t>Little or No Positive Feedback</a:t>
            </a:r>
          </a:p>
          <a:p>
            <a:r>
              <a:rPr lang="en-US" dirty="0"/>
              <a:t>Lack of Autonomy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SOME DAILY STRESSORS IN A HOUSE OF CORRECTIONS</a:t>
            </a:r>
          </a:p>
        </p:txBody>
      </p:sp>
    </p:spTree>
    <p:extLst>
      <p:ext uri="{BB962C8B-B14F-4D97-AF65-F5344CB8AC3E}">
        <p14:creationId xmlns:p14="http://schemas.microsoft.com/office/powerpoint/2010/main" val="918537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Frequent Inmate Contact</a:t>
            </a:r>
          </a:p>
          <a:p>
            <a:r>
              <a:rPr lang="en-US" dirty="0"/>
              <a:t>Forced Overtime</a:t>
            </a:r>
          </a:p>
          <a:p>
            <a:r>
              <a:rPr lang="en-US" dirty="0"/>
              <a:t>Management of Behavior that is Socially Inappropriate</a:t>
            </a:r>
          </a:p>
          <a:p>
            <a:r>
              <a:rPr lang="en-US" dirty="0"/>
              <a:t>Rotating Shifts</a:t>
            </a:r>
          </a:p>
          <a:p>
            <a:r>
              <a:rPr lang="en-US" dirty="0"/>
              <a:t>Poorly Defined Job Duties</a:t>
            </a:r>
          </a:p>
          <a:p>
            <a:r>
              <a:rPr lang="en-US" dirty="0"/>
              <a:t>Conflicting Role Obligations</a:t>
            </a:r>
          </a:p>
          <a:p>
            <a:r>
              <a:rPr lang="en-US" dirty="0"/>
              <a:t>Isolation from Peers</a:t>
            </a:r>
          </a:p>
          <a:p>
            <a:r>
              <a:rPr lang="en-US" dirty="0"/>
              <a:t>Negative Climate / Culture</a:t>
            </a:r>
          </a:p>
          <a:p>
            <a:r>
              <a:rPr lang="en-US" dirty="0"/>
              <a:t>Suspicion </a:t>
            </a:r>
          </a:p>
          <a:p>
            <a:r>
              <a:rPr lang="en-US" dirty="0"/>
              <a:t>Distrust of Helping or Compliant Behavior</a:t>
            </a:r>
          </a:p>
          <a:p>
            <a:r>
              <a:rPr lang="en-US" dirty="0"/>
              <a:t>Lack of Professional Support</a:t>
            </a:r>
          </a:p>
          <a:p>
            <a:r>
              <a:rPr lang="en-US" dirty="0"/>
              <a:t>Code of Silence</a:t>
            </a:r>
          </a:p>
          <a:p>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Job factors that correlate with increased stress</a:t>
            </a:r>
          </a:p>
        </p:txBody>
      </p:sp>
    </p:spTree>
    <p:extLst>
      <p:ext uri="{BB962C8B-B14F-4D97-AF65-F5344CB8AC3E}">
        <p14:creationId xmlns:p14="http://schemas.microsoft.com/office/powerpoint/2010/main" val="479599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Lack of Connection to Agency Mission</a:t>
            </a:r>
          </a:p>
          <a:p>
            <a:r>
              <a:rPr lang="en-US" dirty="0"/>
              <a:t>Feeling of Disempowerment</a:t>
            </a:r>
          </a:p>
          <a:p>
            <a:r>
              <a:rPr lang="en-US" dirty="0"/>
              <a:t>Unclear Expectations for Performance</a:t>
            </a:r>
          </a:p>
          <a:p>
            <a:r>
              <a:rPr lang="en-US" dirty="0"/>
              <a:t>Limited or No Ability to Seek Clarifications</a:t>
            </a:r>
          </a:p>
          <a:p>
            <a:r>
              <a:rPr lang="en-US" dirty="0"/>
              <a:t>Inconsistency</a:t>
            </a:r>
          </a:p>
          <a:p>
            <a:r>
              <a:rPr lang="en-US" dirty="0"/>
              <a:t>Undervalued in the Community</a:t>
            </a:r>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ORGANIZATIONAL FACTORS that correlate with burnout</a:t>
            </a:r>
          </a:p>
        </p:txBody>
      </p:sp>
    </p:spTree>
    <p:extLst>
      <p:ext uri="{BB962C8B-B14F-4D97-AF65-F5344CB8AC3E}">
        <p14:creationId xmlns:p14="http://schemas.microsoft.com/office/powerpoint/2010/main" val="64551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Level of Interpersonal Support</a:t>
            </a:r>
          </a:p>
          <a:p>
            <a:r>
              <a:rPr lang="en-US" dirty="0"/>
              <a:t>Level of Involvement in Leisure Activities</a:t>
            </a:r>
          </a:p>
          <a:p>
            <a:r>
              <a:rPr lang="en-US" dirty="0"/>
              <a:t>Level of Cognitive Flexibility</a:t>
            </a:r>
          </a:p>
          <a:p>
            <a:r>
              <a:rPr lang="en-US" dirty="0"/>
              <a:t>Ability to Find Humor</a:t>
            </a:r>
          </a:p>
          <a:p>
            <a:r>
              <a:rPr lang="en-US" dirty="0"/>
              <a:t>Ability to Seek Balance</a:t>
            </a:r>
          </a:p>
          <a:p>
            <a:r>
              <a:rPr lang="en-US" dirty="0"/>
              <a:t>Ability to Set Boundaries</a:t>
            </a:r>
          </a:p>
          <a:p>
            <a:r>
              <a:rPr lang="en-US" dirty="0"/>
              <a:t>Ability to Sustain Hope</a:t>
            </a:r>
          </a:p>
          <a:p>
            <a:r>
              <a:rPr lang="en-US" dirty="0"/>
              <a:t>Number of “Non Corrections” Activities</a:t>
            </a:r>
          </a:p>
          <a:p>
            <a:r>
              <a:rPr lang="en-US" dirty="0"/>
              <a:t>Faith/ Spiritual Foundation</a:t>
            </a:r>
          </a:p>
          <a:p>
            <a:r>
              <a:rPr lang="en-US" dirty="0"/>
              <a:t>Level of Education</a:t>
            </a:r>
          </a:p>
          <a:p>
            <a:r>
              <a:rPr lang="en-US" dirty="0"/>
              <a:t>Prior History of Trauma </a:t>
            </a:r>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Individual factors that correlate with increased stress</a:t>
            </a:r>
          </a:p>
        </p:txBody>
      </p:sp>
    </p:spTree>
    <p:extLst>
      <p:ext uri="{BB962C8B-B14F-4D97-AF65-F5344CB8AC3E}">
        <p14:creationId xmlns:p14="http://schemas.microsoft.com/office/powerpoint/2010/main" val="289531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 indent="0">
              <a:buNone/>
            </a:pPr>
            <a:endParaRPr lang="en-US" dirty="0"/>
          </a:p>
          <a:p>
            <a:r>
              <a:rPr lang="en-US" dirty="0"/>
              <a:t>Witnessing Violence (Inmate-Inmate or Inmate-Staff)</a:t>
            </a:r>
          </a:p>
          <a:p>
            <a:r>
              <a:rPr lang="en-US" dirty="0"/>
              <a:t>Witnessing Use of Force</a:t>
            </a:r>
          </a:p>
          <a:p>
            <a:r>
              <a:rPr lang="en-US" dirty="0"/>
              <a:t>Strip Searches</a:t>
            </a:r>
          </a:p>
          <a:p>
            <a:r>
              <a:rPr lang="en-US" dirty="0"/>
              <a:t>Threats</a:t>
            </a:r>
          </a:p>
          <a:p>
            <a:r>
              <a:rPr lang="en-US" dirty="0"/>
              <a:t>Self-Harm</a:t>
            </a:r>
          </a:p>
          <a:p>
            <a:r>
              <a:rPr lang="en-US" dirty="0"/>
              <a:t>Riots</a:t>
            </a:r>
          </a:p>
          <a:p>
            <a:r>
              <a:rPr lang="en-US" dirty="0"/>
              <a:t>Hostage Taking </a:t>
            </a:r>
          </a:p>
          <a:p>
            <a:r>
              <a:rPr lang="en-US" dirty="0"/>
              <a:t>Overdose</a:t>
            </a:r>
          </a:p>
          <a:p>
            <a:r>
              <a:rPr lang="en-US" dirty="0"/>
              <a:t>Suicide</a:t>
            </a:r>
          </a:p>
          <a:p>
            <a:pPr marL="45720" indent="0" algn="ctr">
              <a:buNone/>
            </a:pPr>
            <a:endParaRPr lang="en-US" sz="1900" dirty="0"/>
          </a:p>
          <a:p>
            <a:pPr marL="45720" indent="0" algn="ctr">
              <a:buNone/>
            </a:pPr>
            <a:r>
              <a:rPr lang="en-US" sz="1900" dirty="0"/>
              <a:t>Approximately 26% of Corrections Professionals can be diagnosed with PTSD (</a:t>
            </a:r>
            <a:r>
              <a:rPr lang="en-US" sz="1900" dirty="0" err="1"/>
              <a:t>Denhof</a:t>
            </a:r>
            <a:r>
              <a:rPr lang="en-US" sz="1900" dirty="0"/>
              <a:t> and </a:t>
            </a:r>
            <a:r>
              <a:rPr lang="en-US" sz="1900" dirty="0" err="1"/>
              <a:t>Spinaris</a:t>
            </a:r>
            <a:r>
              <a:rPr lang="en-US" sz="1900" dirty="0"/>
              <a:t>, 2012)</a:t>
            </a:r>
          </a:p>
          <a:p>
            <a:pPr lvl="2" algn="ctr"/>
            <a:r>
              <a:rPr lang="en-US" sz="1900" dirty="0"/>
              <a:t>rates of depression are also significantly higher</a:t>
            </a:r>
          </a:p>
          <a:p>
            <a:endParaRPr lang="en-US" dirty="0"/>
          </a:p>
          <a:p>
            <a:pPr marL="45720" indent="0">
              <a:buNone/>
            </a:pPr>
            <a:endParaRPr lang="en-US" dirty="0"/>
          </a:p>
          <a:p>
            <a:pPr marL="45720" indent="0">
              <a:buNone/>
            </a:pPr>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SOME ACUTE TRAUMA in CORRECTIONS</a:t>
            </a:r>
          </a:p>
        </p:txBody>
      </p:sp>
      <p:sp>
        <p:nvSpPr>
          <p:cNvPr id="5" name="Rounded Rectangle 4"/>
          <p:cNvSpPr/>
          <p:nvPr/>
        </p:nvSpPr>
        <p:spPr>
          <a:xfrm>
            <a:off x="304800" y="5181600"/>
            <a:ext cx="8534400" cy="121920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427841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Content Placeholder 4"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3</a:t>
            </a:fld>
            <a:endParaRPr lang="en-US"/>
          </a:p>
        </p:txBody>
      </p:sp>
      <p:sp>
        <p:nvSpPr>
          <p:cNvPr id="4" name="Date Placeholder 3"/>
          <p:cNvSpPr>
            <a:spLocks noGrp="1"/>
          </p:cNvSpPr>
          <p:nvPr>
            <p:ph type="dt" sz="half" idx="10"/>
          </p:nvPr>
        </p:nvSpPr>
        <p:spPr/>
        <p:txBody>
          <a:bodyPr/>
          <a:lstStyle/>
          <a:p>
            <a:fld id="{21196261-324C-4615-9CC7-CDE787B4B880}" type="datetime1">
              <a:rPr lang="en-US" smtClean="0"/>
              <a:t>2/16/2018</a:t>
            </a:fld>
            <a:endParaRPr lang="en-US"/>
          </a:p>
        </p:txBody>
      </p:sp>
      <p:sp>
        <p:nvSpPr>
          <p:cNvPr id="5" name="Title 4"/>
          <p:cNvSpPr>
            <a:spLocks noGrp="1"/>
          </p:cNvSpPr>
          <p:nvPr>
            <p:ph type="title"/>
          </p:nvPr>
        </p:nvSpPr>
        <p:spPr/>
        <p:txBody>
          <a:bodyPr>
            <a:normAutofit fontScale="90000"/>
          </a:bodyPr>
          <a:lstStyle/>
          <a:p>
            <a:r>
              <a:rPr lang="en-US" dirty="0"/>
              <a:t>Housekeeping: Communication</a:t>
            </a:r>
          </a:p>
        </p:txBody>
      </p:sp>
    </p:spTree>
    <p:extLst>
      <p:ext uri="{BB962C8B-B14F-4D97-AF65-F5344CB8AC3E}">
        <p14:creationId xmlns:p14="http://schemas.microsoft.com/office/powerpoint/2010/main" val="1532398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438400"/>
            <a:ext cx="3657600" cy="3429000"/>
          </a:xfrm>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Corrections professionals</a:t>
            </a:r>
          </a:p>
        </p:txBody>
      </p:sp>
      <p:sp>
        <p:nvSpPr>
          <p:cNvPr id="6" name="TextBox 5"/>
          <p:cNvSpPr txBox="1"/>
          <p:nvPr/>
        </p:nvSpPr>
        <p:spPr>
          <a:xfrm>
            <a:off x="4800600" y="3429000"/>
            <a:ext cx="3962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a:ea typeface="+mn-ea"/>
                <a:cs typeface="+mn-cs"/>
              </a:rPr>
              <a:t>Working in the House of Acute and Chronic Trauma</a:t>
            </a:r>
          </a:p>
        </p:txBody>
      </p:sp>
    </p:spTree>
    <p:extLst>
      <p:ext uri="{BB962C8B-B14F-4D97-AF65-F5344CB8AC3E}">
        <p14:creationId xmlns:p14="http://schemas.microsoft.com/office/powerpoint/2010/main" val="345783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THE PROCESS OF BURNOUT</a:t>
            </a:r>
          </a:p>
        </p:txBody>
      </p:sp>
      <p:sp>
        <p:nvSpPr>
          <p:cNvPr id="11" name="Up Arrow 10"/>
          <p:cNvSpPr/>
          <p:nvPr/>
        </p:nvSpPr>
        <p:spPr>
          <a:xfrm>
            <a:off x="1371600" y="2895600"/>
            <a:ext cx="3048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13" name="Up Arrow 12"/>
          <p:cNvSpPr/>
          <p:nvPr/>
        </p:nvSpPr>
        <p:spPr>
          <a:xfrm>
            <a:off x="1371600" y="4419600"/>
            <a:ext cx="3048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TextBox 1"/>
          <p:cNvSpPr txBox="1"/>
          <p:nvPr/>
        </p:nvSpPr>
        <p:spPr>
          <a:xfrm>
            <a:off x="3505200" y="5715000"/>
            <a:ext cx="4343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Corrections Fatigue (</a:t>
            </a:r>
            <a:r>
              <a:rPr kumimoji="0" lang="en-US" sz="1800" b="0" i="0" u="none" strike="noStrike" kern="1200" cap="none" spc="0" normalizeH="0" baseline="0" noProof="0" dirty="0" err="1">
                <a:ln>
                  <a:noFill/>
                </a:ln>
                <a:solidFill>
                  <a:prstClr val="black"/>
                </a:solidFill>
                <a:effectLst/>
                <a:uLnTx/>
                <a:uFillTx/>
                <a:latin typeface="Franklin Gothic Medium"/>
                <a:ea typeface="+mn-ea"/>
                <a:cs typeface="+mn-cs"/>
              </a:rPr>
              <a:t>Spinaris</a:t>
            </a: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 &amp; </a:t>
            </a:r>
            <a:r>
              <a:rPr kumimoji="0" lang="en-US" sz="1800" b="0" i="0" u="none" strike="noStrike" kern="1200" cap="none" spc="0" normalizeH="0" baseline="0" noProof="0" dirty="0" err="1">
                <a:ln>
                  <a:noFill/>
                </a:ln>
                <a:solidFill>
                  <a:prstClr val="black"/>
                </a:solidFill>
                <a:effectLst/>
                <a:uLnTx/>
                <a:uFillTx/>
                <a:latin typeface="Franklin Gothic Medium"/>
                <a:ea typeface="+mn-ea"/>
                <a:cs typeface="+mn-cs"/>
              </a:rPr>
              <a:t>Denhof</a:t>
            </a: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a:t>
            </a:r>
          </a:p>
        </p:txBody>
      </p:sp>
      <p:sp>
        <p:nvSpPr>
          <p:cNvPr id="5" name="Down Arrow 4"/>
          <p:cNvSpPr/>
          <p:nvPr/>
        </p:nvSpPr>
        <p:spPr>
          <a:xfrm>
            <a:off x="4648200" y="5410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285720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229600" cy="4525963"/>
          </a:xfrm>
        </p:spPr>
        <p:txBody>
          <a:bodyPr>
            <a:normAutofit fontScale="92500" lnSpcReduction="20000"/>
          </a:bodyPr>
          <a:lstStyle/>
          <a:p>
            <a:pPr marL="624078" indent="-514350">
              <a:buFont typeface="+mj-lt"/>
              <a:buAutoNum type="arabicPeriod"/>
            </a:pPr>
            <a:endParaRPr lang="en-US" b="1" dirty="0"/>
          </a:p>
          <a:p>
            <a:pPr marL="624078" indent="-514350">
              <a:buFont typeface="+mj-lt"/>
              <a:buAutoNum type="arabicPeriod"/>
            </a:pPr>
            <a:r>
              <a:rPr lang="en-US" b="1" dirty="0"/>
              <a:t>Avoidance</a:t>
            </a:r>
            <a:endParaRPr lang="en-US" dirty="0"/>
          </a:p>
          <a:p>
            <a:pPr lvl="1">
              <a:buFont typeface="Wingdings" pitchFamily="2" charset="2"/>
              <a:buChar char="§"/>
            </a:pPr>
            <a:r>
              <a:rPr lang="en-US" dirty="0"/>
              <a:t>Voluntary suppression of memory</a:t>
            </a:r>
          </a:p>
          <a:p>
            <a:pPr lvl="1">
              <a:buFont typeface="Wingdings" pitchFamily="2" charset="2"/>
              <a:buChar char="§"/>
            </a:pPr>
            <a:r>
              <a:rPr lang="en-US" dirty="0"/>
              <a:t>Restriction of daily activities</a:t>
            </a:r>
          </a:p>
          <a:p>
            <a:pPr lvl="1">
              <a:buFont typeface="Wingdings" pitchFamily="2" charset="2"/>
              <a:buChar char="§"/>
            </a:pPr>
            <a:r>
              <a:rPr lang="en-US" dirty="0"/>
              <a:t>Dissociation; substance use</a:t>
            </a:r>
          </a:p>
          <a:p>
            <a:pPr lvl="2">
              <a:buFont typeface="Arial" pitchFamily="34" charset="0"/>
              <a:buChar char="•"/>
            </a:pPr>
            <a:r>
              <a:rPr lang="en-US" dirty="0"/>
              <a:t>More women experience this category</a:t>
            </a:r>
          </a:p>
          <a:p>
            <a:pPr marL="624078" indent="-514350">
              <a:buFont typeface="+mj-lt"/>
              <a:buAutoNum type="arabicPeriod"/>
            </a:pPr>
            <a:r>
              <a:rPr lang="en-US" b="1" dirty="0"/>
              <a:t>Arousal</a:t>
            </a:r>
            <a:endParaRPr lang="en-US" dirty="0"/>
          </a:p>
          <a:p>
            <a:pPr lvl="1">
              <a:buFont typeface="Wingdings" pitchFamily="2" charset="2"/>
              <a:buChar char="§"/>
            </a:pPr>
            <a:r>
              <a:rPr lang="en-US" dirty="0"/>
              <a:t>Startle reflex</a:t>
            </a:r>
          </a:p>
          <a:p>
            <a:pPr lvl="1">
              <a:buFont typeface="Wingdings" pitchFamily="2" charset="2"/>
              <a:buChar char="§"/>
            </a:pPr>
            <a:r>
              <a:rPr lang="en-US" dirty="0"/>
              <a:t>Irritability and vigilance</a:t>
            </a:r>
          </a:p>
          <a:p>
            <a:pPr lvl="1">
              <a:buFont typeface="Wingdings" pitchFamily="2" charset="2"/>
              <a:buChar char="§"/>
            </a:pPr>
            <a:r>
              <a:rPr lang="en-US" dirty="0"/>
              <a:t>Sleep disturbances</a:t>
            </a:r>
          </a:p>
          <a:p>
            <a:pPr lvl="2"/>
            <a:r>
              <a:rPr lang="en-US" dirty="0"/>
              <a:t>More men experience this category</a:t>
            </a:r>
          </a:p>
          <a:p>
            <a:pPr marL="624078" indent="-514350">
              <a:buFont typeface="+mj-lt"/>
              <a:buAutoNum type="arabicPeriod"/>
            </a:pPr>
            <a:r>
              <a:rPr lang="en-US" b="1" dirty="0"/>
              <a:t>Intrusion </a:t>
            </a:r>
            <a:endParaRPr lang="en-US" dirty="0"/>
          </a:p>
          <a:p>
            <a:pPr lvl="1">
              <a:buFont typeface="Wingdings" pitchFamily="2" charset="2"/>
              <a:buChar char="§"/>
            </a:pPr>
            <a:r>
              <a:rPr lang="en-US" dirty="0"/>
              <a:t>Flashbacks</a:t>
            </a:r>
          </a:p>
          <a:p>
            <a:pPr lvl="1">
              <a:buFont typeface="Wingdings" pitchFamily="2" charset="2"/>
              <a:buChar char="§"/>
            </a:pPr>
            <a:r>
              <a:rPr lang="en-US" dirty="0"/>
              <a:t>Nightmares</a:t>
            </a:r>
          </a:p>
          <a:p>
            <a:pPr lvl="1">
              <a:buFont typeface="Wingdings" pitchFamily="2" charset="2"/>
              <a:buChar char="§"/>
            </a:pPr>
            <a:r>
              <a:rPr lang="en-US" dirty="0"/>
              <a:t>Trauma Re-enactment</a:t>
            </a:r>
          </a:p>
          <a:p>
            <a:pPr marL="137160" indent="0">
              <a:buNone/>
            </a:pPr>
            <a:endParaRPr lang="en-US" sz="1200" dirty="0"/>
          </a:p>
          <a:p>
            <a:pPr marL="137160" indent="0">
              <a:buNone/>
            </a:pPr>
            <a:r>
              <a:rPr lang="en-US" sz="1400" dirty="0"/>
              <a:t>Source: Miller (2011)</a:t>
            </a:r>
          </a:p>
        </p:txBody>
      </p:sp>
      <p:sp>
        <p:nvSpPr>
          <p:cNvPr id="3" name="Title 2"/>
          <p:cNvSpPr>
            <a:spLocks noGrp="1"/>
          </p:cNvSpPr>
          <p:nvPr>
            <p:ph type="title"/>
          </p:nvPr>
        </p:nvSpPr>
        <p:spPr>
          <a:xfrm>
            <a:off x="304800" y="381000"/>
            <a:ext cx="8610600" cy="838200"/>
          </a:xfrm>
        </p:spPr>
        <p:txBody>
          <a:bodyPr>
            <a:noAutofit/>
          </a:bodyPr>
          <a:lstStyle/>
          <a:p>
            <a:r>
              <a:rPr lang="en-US" sz="3200" dirty="0"/>
              <a:t>Three Major Types of PTSD Symptoms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28924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407893" cy="4407408"/>
          </a:xfrm>
        </p:spPr>
        <p:txBody>
          <a:bodyPr>
            <a:normAutofit fontScale="92500"/>
          </a:bodyPr>
          <a:lstStyle/>
          <a:p>
            <a:r>
              <a:rPr lang="en-US" dirty="0"/>
              <a:t>Seeking out Support from Other People, such as Friends and Family</a:t>
            </a:r>
          </a:p>
          <a:p>
            <a:endParaRPr lang="en-US" dirty="0"/>
          </a:p>
          <a:p>
            <a:r>
              <a:rPr lang="en-US" dirty="0"/>
              <a:t>Finding a Support Group</a:t>
            </a:r>
          </a:p>
          <a:p>
            <a:endParaRPr lang="en-US" dirty="0"/>
          </a:p>
          <a:p>
            <a:r>
              <a:rPr lang="en-US" dirty="0"/>
              <a:t>Feeling Good about One’s Own Actions in the Face of Danger</a:t>
            </a:r>
          </a:p>
          <a:p>
            <a:endParaRPr lang="en-US" dirty="0"/>
          </a:p>
          <a:p>
            <a:r>
              <a:rPr lang="en-US" dirty="0"/>
              <a:t>Being Able to Act and Respond Effectively despite Feeling Fear</a:t>
            </a:r>
          </a:p>
          <a:p>
            <a:endParaRPr lang="en-US" dirty="0"/>
          </a:p>
          <a:p>
            <a:r>
              <a:rPr lang="en-US" dirty="0"/>
              <a:t>Having a Coping Strategy, a way of getting through the event and learning from it</a:t>
            </a:r>
          </a:p>
          <a:p>
            <a:pPr marL="109728" indent="0">
              <a:buNone/>
            </a:pPr>
            <a:endParaRPr lang="en-US" sz="1200" dirty="0"/>
          </a:p>
          <a:p>
            <a:pPr marL="109728" indent="0">
              <a:buNone/>
            </a:pPr>
            <a:endParaRPr lang="en-US" sz="1200" dirty="0"/>
          </a:p>
          <a:p>
            <a:pPr marL="109728" indent="0">
              <a:buNone/>
            </a:pPr>
            <a:r>
              <a:rPr lang="en-US" sz="1200" dirty="0"/>
              <a:t>Source: Miller, 2011</a:t>
            </a:r>
          </a:p>
        </p:txBody>
      </p:sp>
      <p:sp>
        <p:nvSpPr>
          <p:cNvPr id="3" name="Title 2"/>
          <p:cNvSpPr>
            <a:spLocks noGrp="1"/>
          </p:cNvSpPr>
          <p:nvPr>
            <p:ph type="title"/>
          </p:nvPr>
        </p:nvSpPr>
        <p:spPr>
          <a:xfrm>
            <a:off x="228600" y="274638"/>
            <a:ext cx="8610600" cy="1143000"/>
          </a:xfrm>
        </p:spPr>
        <p:txBody>
          <a:bodyPr>
            <a:normAutofit/>
          </a:bodyPr>
          <a:lstStyle/>
          <a:p>
            <a:r>
              <a:rPr lang="en-US" sz="3200" dirty="0"/>
              <a:t>Resilience Factors that Reduce the Risk of Developing PTSD</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3622504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Supervision, Self-Care and the Risks of Working with Trauma</a:t>
            </a:r>
          </a:p>
        </p:txBody>
      </p:sp>
      <p:sp>
        <p:nvSpPr>
          <p:cNvPr id="2" name="Title 1"/>
          <p:cNvSpPr>
            <a:spLocks noGrp="1"/>
          </p:cNvSpPr>
          <p:nvPr>
            <p:ph type="title"/>
          </p:nvPr>
        </p:nvSpPr>
        <p:spPr/>
        <p:txBody>
          <a:bodyPr/>
          <a:lstStyle/>
          <a:p>
            <a:r>
              <a:rPr lang="en-US" dirty="0"/>
              <a:t>Secondary Trauma</a:t>
            </a:r>
          </a:p>
        </p:txBody>
      </p:sp>
    </p:spTree>
    <p:extLst>
      <p:ext uri="{BB962C8B-B14F-4D97-AF65-F5344CB8AC3E}">
        <p14:creationId xmlns:p14="http://schemas.microsoft.com/office/powerpoint/2010/main" val="1295486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25963"/>
          </a:xfrm>
        </p:spPr>
        <p:txBody>
          <a:bodyPr/>
          <a:lstStyle/>
          <a:p>
            <a:endParaRPr lang="en-US" dirty="0"/>
          </a:p>
          <a:p>
            <a:endParaRPr lang="en-US" dirty="0"/>
          </a:p>
          <a:p>
            <a:r>
              <a:rPr lang="en-US" dirty="0"/>
              <a:t>Our Work Demands Us to be Present and Fully Experiencing with Very Wounded People</a:t>
            </a:r>
          </a:p>
          <a:p>
            <a:endParaRPr lang="en-US" dirty="0"/>
          </a:p>
          <a:p>
            <a:r>
              <a:rPr lang="en-US" dirty="0"/>
              <a:t>Our Work Demands Us to be Consistent, Empathic, Collected and An Agent of Change</a:t>
            </a:r>
          </a:p>
          <a:p>
            <a:endParaRPr lang="en-US" dirty="0"/>
          </a:p>
          <a:p>
            <a:r>
              <a:rPr lang="en-US" dirty="0"/>
              <a:t>Our Work Demands Us to be Role Models of Effective Coping and Appropriate Boundaries</a:t>
            </a:r>
          </a:p>
          <a:p>
            <a:endParaRPr lang="en-US" dirty="0"/>
          </a:p>
          <a:p>
            <a:r>
              <a:rPr lang="en-US" dirty="0"/>
              <a:t>Our Work Demands SELF CARE</a:t>
            </a:r>
          </a:p>
        </p:txBody>
      </p:sp>
      <p:sp>
        <p:nvSpPr>
          <p:cNvPr id="3" name="Title 2"/>
          <p:cNvSpPr>
            <a:spLocks noGrp="1"/>
          </p:cNvSpPr>
          <p:nvPr>
            <p:ph type="title"/>
          </p:nvPr>
        </p:nvSpPr>
        <p:spPr/>
        <p:txBody>
          <a:bodyPr/>
          <a:lstStyle/>
          <a:p>
            <a:r>
              <a:rPr lang="en-US" dirty="0"/>
              <a:t>Secondary Trauma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186603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Over time, professionals working with inmates, substance abusers, and trauma survivors can begin to change their world view in some concerning ways:</a:t>
            </a:r>
          </a:p>
          <a:p>
            <a:pPr lvl="1">
              <a:buFont typeface="Arial" pitchFamily="34" charset="0"/>
              <a:buChar char="•"/>
            </a:pPr>
            <a:r>
              <a:rPr lang="en-US" dirty="0"/>
              <a:t>The world is a dangerous place</a:t>
            </a:r>
          </a:p>
          <a:p>
            <a:pPr lvl="1">
              <a:buFont typeface="Arial" pitchFamily="34" charset="0"/>
              <a:buChar char="•"/>
            </a:pPr>
            <a:r>
              <a:rPr lang="en-US" dirty="0"/>
              <a:t>People are not to be trusted</a:t>
            </a:r>
          </a:p>
          <a:p>
            <a:pPr lvl="1">
              <a:buFont typeface="Arial" pitchFamily="34" charset="0"/>
              <a:buChar char="•"/>
            </a:pPr>
            <a:r>
              <a:rPr lang="en-US" dirty="0"/>
              <a:t>Someone’s always looking for a  way to get you</a:t>
            </a:r>
          </a:p>
          <a:p>
            <a:pPr lvl="1">
              <a:buFont typeface="Arial" pitchFamily="34" charset="0"/>
              <a:buChar char="•"/>
            </a:pPr>
            <a:r>
              <a:rPr lang="en-US" dirty="0"/>
              <a:t>Violence is normal</a:t>
            </a:r>
          </a:p>
          <a:p>
            <a:r>
              <a:rPr lang="en-US" dirty="0"/>
              <a:t>And some trauma survival traits can appear:</a:t>
            </a:r>
          </a:p>
          <a:p>
            <a:pPr lvl="1">
              <a:buFont typeface="Arial" pitchFamily="34" charset="0"/>
              <a:buChar char="•"/>
            </a:pPr>
            <a:r>
              <a:rPr lang="en-US" dirty="0"/>
              <a:t>Numbing</a:t>
            </a:r>
          </a:p>
          <a:p>
            <a:pPr lvl="1">
              <a:buFont typeface="Arial" pitchFamily="34" charset="0"/>
              <a:buChar char="•"/>
            </a:pPr>
            <a:r>
              <a:rPr lang="en-US" dirty="0"/>
              <a:t>Disengagement/Avoidance</a:t>
            </a:r>
          </a:p>
          <a:p>
            <a:pPr lvl="1">
              <a:buFont typeface="Arial" pitchFamily="34" charset="0"/>
              <a:buChar char="•"/>
            </a:pPr>
            <a:r>
              <a:rPr lang="en-US" dirty="0"/>
              <a:t>Hyper vigilance</a:t>
            </a:r>
          </a:p>
          <a:p>
            <a:pPr lvl="1">
              <a:buFont typeface="Arial" pitchFamily="34" charset="0"/>
              <a:buChar char="•"/>
            </a:pPr>
            <a:r>
              <a:rPr lang="en-US" dirty="0"/>
              <a:t>Emotionality</a:t>
            </a:r>
          </a:p>
          <a:p>
            <a:pPr lvl="1">
              <a:buFont typeface="Arial" pitchFamily="34" charset="0"/>
              <a:buChar char="•"/>
            </a:pPr>
            <a:r>
              <a:rPr lang="en-US" dirty="0"/>
              <a:t>Physical Illness</a:t>
            </a:r>
          </a:p>
          <a:p>
            <a:pPr marL="393192" lvl="1" indent="0">
              <a:buNone/>
            </a:pPr>
            <a:endParaRPr lang="en-US" dirty="0"/>
          </a:p>
          <a:p>
            <a:pPr marL="137160" indent="0">
              <a:buNone/>
            </a:pPr>
            <a:endParaRPr lang="en-US" dirty="0"/>
          </a:p>
        </p:txBody>
      </p:sp>
      <p:sp>
        <p:nvSpPr>
          <p:cNvPr id="3" name="Title 2"/>
          <p:cNvSpPr>
            <a:spLocks noGrp="1"/>
          </p:cNvSpPr>
          <p:nvPr>
            <p:ph type="title"/>
          </p:nvPr>
        </p:nvSpPr>
        <p:spPr/>
        <p:txBody>
          <a:bodyPr>
            <a:normAutofit/>
          </a:bodyPr>
          <a:lstStyle/>
          <a:p>
            <a:r>
              <a:rPr lang="en-US" dirty="0"/>
              <a:t>vicarious Trauma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374456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For Human Service Staff: Regular and Ongoing Clinical Supervision by a Trauma-Informed Professional</a:t>
            </a:r>
          </a:p>
          <a:p>
            <a:r>
              <a:rPr lang="en-US" dirty="0"/>
              <a:t>For Custody Staff: Support of Colleagues and Administration, Clear Job Expectations</a:t>
            </a:r>
          </a:p>
          <a:p>
            <a:r>
              <a:rPr lang="en-US" dirty="0"/>
              <a:t>Self Care in Personal Life</a:t>
            </a:r>
          </a:p>
          <a:p>
            <a:pPr lvl="1">
              <a:buFont typeface="Arial" pitchFamily="34" charset="0"/>
              <a:buChar char="•"/>
            </a:pPr>
            <a:r>
              <a:rPr lang="en-US" dirty="0"/>
              <a:t>Good Support Systems</a:t>
            </a:r>
          </a:p>
          <a:p>
            <a:pPr lvl="1">
              <a:buFont typeface="Arial" pitchFamily="34" charset="0"/>
              <a:buChar char="•"/>
            </a:pPr>
            <a:r>
              <a:rPr lang="en-US" dirty="0"/>
              <a:t>Adequate Rest</a:t>
            </a:r>
          </a:p>
          <a:p>
            <a:pPr lvl="1">
              <a:buFont typeface="Arial" pitchFamily="34" charset="0"/>
              <a:buChar char="•"/>
            </a:pPr>
            <a:r>
              <a:rPr lang="en-US" dirty="0"/>
              <a:t>Proper Nutrition</a:t>
            </a:r>
          </a:p>
          <a:p>
            <a:pPr lvl="1">
              <a:buFont typeface="Arial" pitchFamily="34" charset="0"/>
              <a:buChar char="•"/>
            </a:pPr>
            <a:r>
              <a:rPr lang="en-US" dirty="0"/>
              <a:t>Exercise</a:t>
            </a:r>
          </a:p>
          <a:p>
            <a:pPr lvl="1">
              <a:buFont typeface="Arial" pitchFamily="34" charset="0"/>
              <a:buChar char="•"/>
            </a:pPr>
            <a:r>
              <a:rPr lang="en-US" dirty="0"/>
              <a:t>Hobbies</a:t>
            </a:r>
          </a:p>
          <a:p>
            <a:pPr lvl="1">
              <a:buFont typeface="Arial" pitchFamily="34" charset="0"/>
              <a:buChar char="•"/>
            </a:pPr>
            <a:r>
              <a:rPr lang="en-US" dirty="0"/>
              <a:t>Spiritual Practices</a:t>
            </a:r>
          </a:p>
        </p:txBody>
      </p:sp>
      <p:sp>
        <p:nvSpPr>
          <p:cNvPr id="3" name="Title 2"/>
          <p:cNvSpPr>
            <a:spLocks noGrp="1"/>
          </p:cNvSpPr>
          <p:nvPr>
            <p:ph type="title"/>
          </p:nvPr>
        </p:nvSpPr>
        <p:spPr/>
        <p:txBody>
          <a:bodyPr>
            <a:normAutofit/>
          </a:bodyPr>
          <a:lstStyle/>
          <a:p>
            <a:r>
              <a:rPr lang="en-US" dirty="0"/>
              <a:t>Prevention of Secondary Trauma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2117212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400" dirty="0"/>
              <a:t>Average life span of an adult male = 75 years</a:t>
            </a:r>
          </a:p>
          <a:p>
            <a:endParaRPr lang="en-US" sz="2400" dirty="0"/>
          </a:p>
          <a:p>
            <a:r>
              <a:rPr lang="en-US" sz="2400" dirty="0"/>
              <a:t>Average life span of adult female = 80 years</a:t>
            </a:r>
          </a:p>
          <a:p>
            <a:endParaRPr lang="en-US" sz="2400" dirty="0"/>
          </a:p>
          <a:p>
            <a:r>
              <a:rPr lang="en-US" sz="2400" dirty="0"/>
              <a:t>Average life span of a correctional officer is 10-12 years shorter, depending on the source.</a:t>
            </a:r>
          </a:p>
          <a:p>
            <a:endParaRPr lang="en-US" sz="2400" dirty="0"/>
          </a:p>
          <a:p>
            <a:r>
              <a:rPr lang="en-US" sz="2400" dirty="0"/>
              <a:t>Higher Rate of Divorce </a:t>
            </a:r>
          </a:p>
          <a:p>
            <a:r>
              <a:rPr lang="en-US" sz="2400" dirty="0"/>
              <a:t>Higher Rate of Alcohol/Substance Abuse </a:t>
            </a:r>
          </a:p>
          <a:p>
            <a:r>
              <a:rPr lang="en-US" sz="2400" dirty="0"/>
              <a:t>Higher Suicide Rate</a:t>
            </a:r>
          </a:p>
        </p:txBody>
      </p:sp>
      <p:sp>
        <p:nvSpPr>
          <p:cNvPr id="4" name="Title 3"/>
          <p:cNvSpPr>
            <a:spLocks noGrp="1"/>
          </p:cNvSpPr>
          <p:nvPr>
            <p:ph type="title"/>
          </p:nvPr>
        </p:nvSpPr>
        <p:spPr/>
        <p:txBody>
          <a:bodyPr>
            <a:normAutofit/>
          </a:bodyPr>
          <a:lstStyle/>
          <a:p>
            <a:r>
              <a:rPr lang="en-US" dirty="0"/>
              <a:t>Demographics for the profession</a:t>
            </a:r>
          </a:p>
        </p:txBody>
      </p:sp>
    </p:spTree>
    <p:extLst>
      <p:ext uri="{BB962C8B-B14F-4D97-AF65-F5344CB8AC3E}">
        <p14:creationId xmlns:p14="http://schemas.microsoft.com/office/powerpoint/2010/main" val="3705150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sz="2200" dirty="0"/>
              <a:t>Higher Rate of Memory Problems </a:t>
            </a:r>
          </a:p>
          <a:p>
            <a:pPr marL="45720" indent="0">
              <a:buNone/>
            </a:pPr>
            <a:endParaRPr lang="en-US" sz="2200" dirty="0"/>
          </a:p>
          <a:p>
            <a:r>
              <a:rPr lang="en-US" sz="2200" dirty="0"/>
              <a:t>Lowered Immune System Response</a:t>
            </a:r>
          </a:p>
          <a:p>
            <a:pPr marL="45720" indent="0">
              <a:buNone/>
            </a:pPr>
            <a:endParaRPr lang="en-US" sz="2200" dirty="0"/>
          </a:p>
          <a:p>
            <a:r>
              <a:rPr lang="en-US" sz="2200" dirty="0"/>
              <a:t>Higher Rate of Physical Problems</a:t>
            </a:r>
          </a:p>
          <a:p>
            <a:pPr lvl="1"/>
            <a:r>
              <a:rPr lang="en-US" sz="2200" dirty="0"/>
              <a:t>up to 75% of all doctor visits are for a stress-related problem </a:t>
            </a:r>
          </a:p>
          <a:p>
            <a:pPr marL="365760" lvl="1" indent="0">
              <a:buNone/>
            </a:pPr>
            <a:endParaRPr lang="en-US" sz="2200" dirty="0"/>
          </a:p>
          <a:p>
            <a:r>
              <a:rPr lang="en-US" sz="2200" dirty="0"/>
              <a:t>Higher Rate of Heart disease, chronic headaches, chronic diseases</a:t>
            </a:r>
          </a:p>
          <a:p>
            <a:endParaRPr lang="en-US" sz="2200" dirty="0"/>
          </a:p>
          <a:p>
            <a:r>
              <a:rPr lang="en-US" sz="2200" dirty="0"/>
              <a:t>Higher Rate of Depression and Anxiety</a:t>
            </a:r>
          </a:p>
          <a:p>
            <a:endParaRPr lang="en-US" sz="1600" dirty="0"/>
          </a:p>
          <a:p>
            <a:pPr marL="114300" indent="0">
              <a:buNone/>
            </a:pPr>
            <a:endParaRPr lang="en-US" sz="1600" dirty="0"/>
          </a:p>
          <a:p>
            <a:pPr marL="114300" indent="0">
              <a:buNone/>
            </a:pPr>
            <a:endParaRPr lang="en-US" sz="1600" dirty="0"/>
          </a:p>
          <a:p>
            <a:pPr marL="114300" indent="0" algn="r">
              <a:buNone/>
            </a:pPr>
            <a:r>
              <a:rPr lang="en-US" sz="1600" dirty="0"/>
              <a:t>Source: National Institute of Corrections (2010) Hitting the Wall: Dealing With Stress in Corrections, Participant Manual, p.6</a:t>
            </a:r>
          </a:p>
        </p:txBody>
      </p:sp>
      <p:sp>
        <p:nvSpPr>
          <p:cNvPr id="4" name="Title 3"/>
          <p:cNvSpPr>
            <a:spLocks noGrp="1"/>
          </p:cNvSpPr>
          <p:nvPr>
            <p:ph type="title"/>
          </p:nvPr>
        </p:nvSpPr>
        <p:spPr/>
        <p:txBody>
          <a:bodyPr>
            <a:normAutofit/>
          </a:bodyPr>
          <a:lstStyle/>
          <a:p>
            <a:r>
              <a:rPr lang="en-US" dirty="0"/>
              <a:t>Demographics for the profession</a:t>
            </a:r>
          </a:p>
        </p:txBody>
      </p:sp>
    </p:spTree>
    <p:extLst>
      <p:ext uri="{BB962C8B-B14F-4D97-AF65-F5344CB8AC3E}">
        <p14:creationId xmlns:p14="http://schemas.microsoft.com/office/powerpoint/2010/main" val="247455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Text Placeholder 9"/>
          <p:cNvSpPr>
            <a:spLocks noGrp="1"/>
          </p:cNvSpPr>
          <p:nvPr>
            <p:ph type="body" idx="1"/>
          </p:nvPr>
        </p:nvSpPr>
        <p:spPr/>
        <p:txBody>
          <a:bodyPr/>
          <a:lstStyle/>
          <a:p>
            <a:r>
              <a:rPr lang="en-US" dirty="0"/>
              <a:t>Moderator</a:t>
            </a:r>
          </a:p>
          <a:p>
            <a:r>
              <a:rPr lang="en-US" dirty="0"/>
              <a:t>Stephen Keller</a:t>
            </a:r>
          </a:p>
          <a:p>
            <a:r>
              <a:rPr lang="en-US" dirty="0" err="1"/>
              <a:t>TTA</a:t>
            </a:r>
            <a:r>
              <a:rPr lang="en-US" dirty="0"/>
              <a:t> Coordinator, </a:t>
            </a:r>
            <a:r>
              <a:rPr lang="en-US" dirty="0" err="1"/>
              <a:t>RSAT-TTA</a:t>
            </a:r>
            <a:endParaRPr lang="en-US" dirty="0"/>
          </a:p>
        </p:txBody>
      </p:sp>
      <p:sp>
        <p:nvSpPr>
          <p:cNvPr id="11" name="Content Placeholder 10"/>
          <p:cNvSpPr>
            <a:spLocks noGrp="1"/>
          </p:cNvSpPr>
          <p:nvPr>
            <p:ph sz="quarter" idx="13"/>
          </p:nvPr>
        </p:nvSpPr>
        <p:spPr>
          <a:xfrm>
            <a:off x="381000" y="1600200"/>
            <a:ext cx="8129588" cy="1752600"/>
          </a:xfrm>
        </p:spPr>
        <p:txBody>
          <a:bodyPr>
            <a:normAutofit/>
          </a:bodyPr>
          <a:lstStyle/>
          <a:p>
            <a:pPr marL="0" lvl="1" indent="0" algn="ctr">
              <a:spcBef>
                <a:spcPts val="1200"/>
              </a:spcBef>
              <a:buSzPct val="65000"/>
              <a:buNone/>
              <a:defRPr/>
            </a:pPr>
            <a:r>
              <a:rPr lang="en-US" sz="3200" b="1" dirty="0">
                <a:solidFill>
                  <a:srgbClr val="006892"/>
                </a:solidFill>
              </a:rPr>
              <a:t> Stress, Secondary Trauma, and Burnout </a:t>
            </a:r>
          </a:p>
          <a:p>
            <a:pPr marL="0" lvl="1" indent="0" algn="ctr">
              <a:spcBef>
                <a:spcPts val="1200"/>
              </a:spcBef>
              <a:buSzPct val="65000"/>
              <a:buNone/>
              <a:defRPr/>
            </a:pPr>
            <a:r>
              <a:rPr lang="en-US" sz="3200" b="1" dirty="0">
                <a:solidFill>
                  <a:srgbClr val="006892"/>
                </a:solidFill>
              </a:rPr>
              <a:t>for Criminal Justice Professionals</a:t>
            </a:r>
          </a:p>
        </p:txBody>
      </p:sp>
      <p:sp>
        <p:nvSpPr>
          <p:cNvPr id="2" name="Title 1"/>
          <p:cNvSpPr>
            <a:spLocks noGrp="1"/>
          </p:cNvSpPr>
          <p:nvPr>
            <p:ph type="title" idx="4294967295"/>
          </p:nvPr>
        </p:nvSpPr>
        <p:spPr>
          <a:xfrm>
            <a:off x="304800" y="2607469"/>
            <a:ext cx="7886700" cy="1490662"/>
          </a:xfrm>
        </p:spPr>
        <p:txBody>
          <a:bodyPr/>
          <a:lstStyle/>
          <a:p>
            <a:pPr>
              <a:lnSpc>
                <a:spcPct val="100000"/>
              </a:lnSpc>
            </a:pPr>
            <a:br>
              <a:rPr lang="en-US" dirty="0"/>
            </a:br>
            <a:endParaRPr lang="en-US" dirty="0"/>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6" name="Slide Number Placeholder 15"/>
          <p:cNvSpPr>
            <a:spLocks noGrp="1"/>
          </p:cNvSpPr>
          <p:nvPr>
            <p:ph type="sldNum" sz="quarter" idx="12"/>
          </p:nvPr>
        </p:nvSpPr>
        <p:spPr/>
        <p:txBody>
          <a:bodyPr/>
          <a:lstStyle/>
          <a:p>
            <a:fld id="{C876179B-A874-4915-B3BF-44D2D233744E}" type="slidenum">
              <a:rPr lang="en-US" smtClean="0"/>
              <a:t>4</a:t>
            </a:fld>
            <a:endParaRPr lang="en-US"/>
          </a:p>
        </p:txBody>
      </p:sp>
      <p:sp>
        <p:nvSpPr>
          <p:cNvPr id="17" name="Date Placeholder 16"/>
          <p:cNvSpPr>
            <a:spLocks noGrp="1"/>
          </p:cNvSpPr>
          <p:nvPr>
            <p:ph type="dt" sz="half" idx="10"/>
          </p:nvPr>
        </p:nvSpPr>
        <p:spPr/>
        <p:txBody>
          <a:bodyPr/>
          <a:lstStyle/>
          <a:p>
            <a:fld id="{E2B051FE-AF05-4203-BC60-49D69D429C1D}" type="datetime1">
              <a:rPr lang="en-US" smtClean="0"/>
              <a:t>2/16/2018</a:t>
            </a:fld>
            <a:endParaRPr lang="en-US"/>
          </a:p>
        </p:txBody>
      </p:sp>
    </p:spTree>
    <p:extLst>
      <p:ext uri="{BB962C8B-B14F-4D97-AF65-F5344CB8AC3E}">
        <p14:creationId xmlns:p14="http://schemas.microsoft.com/office/powerpoint/2010/main" val="2850369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Roughly 80% of Correctional Officers are Male (ACA, 2007)</a:t>
            </a:r>
          </a:p>
          <a:p>
            <a:endParaRPr lang="en-US" dirty="0"/>
          </a:p>
          <a:p>
            <a:r>
              <a:rPr lang="en-US" dirty="0"/>
              <a:t>Roughly 65% of Correctional Officers are White (ACA, 2006)</a:t>
            </a:r>
          </a:p>
          <a:p>
            <a:endParaRPr lang="en-US" dirty="0"/>
          </a:p>
          <a:p>
            <a:r>
              <a:rPr lang="en-US" dirty="0"/>
              <a:t>Roughly 70% of Correctional Officers are between the ages of 25 and 44 (ACA, 2007)</a:t>
            </a:r>
          </a:p>
          <a:p>
            <a:endParaRPr lang="en-US" dirty="0"/>
          </a:p>
          <a:p>
            <a:r>
              <a:rPr lang="en-US" dirty="0"/>
              <a:t>In the last three decades the number of Correctional Officers has risen by 150% (ACA, 2004) .</a:t>
            </a:r>
          </a:p>
          <a:p>
            <a:endParaRPr lang="en-US" dirty="0"/>
          </a:p>
          <a:p>
            <a:r>
              <a:rPr lang="en-US" dirty="0"/>
              <a:t>The number of men and women incarcerated in the United States has swelled to unprecedented levels in that same period (increases in excess of 600%).</a:t>
            </a:r>
          </a:p>
          <a:p>
            <a:endParaRPr lang="en-US" dirty="0"/>
          </a:p>
        </p:txBody>
      </p:sp>
      <p:sp>
        <p:nvSpPr>
          <p:cNvPr id="2" name="Title 1"/>
          <p:cNvSpPr>
            <a:spLocks noGrp="1"/>
          </p:cNvSpPr>
          <p:nvPr>
            <p:ph type="title"/>
          </p:nvPr>
        </p:nvSpPr>
        <p:spPr/>
        <p:txBody>
          <a:bodyPr>
            <a:normAutofit/>
          </a:bodyPr>
          <a:lstStyle/>
          <a:p>
            <a:r>
              <a:rPr lang="en-US" dirty="0"/>
              <a:t>Demographics for the profession</a:t>
            </a:r>
          </a:p>
        </p:txBody>
      </p:sp>
    </p:spTree>
    <p:extLst>
      <p:ext uri="{BB962C8B-B14F-4D97-AF65-F5344CB8AC3E}">
        <p14:creationId xmlns:p14="http://schemas.microsoft.com/office/powerpoint/2010/main" val="2217568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Substance disorder treatment</a:t>
            </a:r>
            <a:br>
              <a:rPr lang="en-US" dirty="0"/>
            </a:br>
            <a:r>
              <a:rPr lang="en-US" dirty="0"/>
              <a:t>Workforce Issues</a:t>
            </a:r>
          </a:p>
        </p:txBody>
      </p:sp>
      <p:sp>
        <p:nvSpPr>
          <p:cNvPr id="5" name="Subtitle 4"/>
          <p:cNvSpPr>
            <a:spLocks noGrp="1"/>
          </p:cNvSpPr>
          <p:nvPr>
            <p:ph type="subTitle" idx="1"/>
          </p:nvPr>
        </p:nvSpPr>
        <p:spPr/>
        <p:txBody>
          <a:bodyPr>
            <a:normAutofit fontScale="70000" lnSpcReduction="20000"/>
          </a:bodyPr>
          <a:lstStyle/>
          <a:p>
            <a:r>
              <a:rPr lang="en-US" dirty="0"/>
              <a:t>Trends in the Profession</a:t>
            </a:r>
          </a:p>
          <a:p>
            <a:r>
              <a:rPr lang="en-US" dirty="0"/>
              <a:t>Source: Partners for Recovery, SAMHSA</a:t>
            </a:r>
          </a:p>
          <a:p>
            <a:r>
              <a:rPr lang="en-US" dirty="0"/>
              <a:t>Substance Abuse Treatment Workforce Environmental Scan November 2003</a:t>
            </a:r>
          </a:p>
        </p:txBody>
      </p:sp>
    </p:spTree>
    <p:extLst>
      <p:ext uri="{BB962C8B-B14F-4D97-AF65-F5344CB8AC3E}">
        <p14:creationId xmlns:p14="http://schemas.microsoft.com/office/powerpoint/2010/main" val="240216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According to NAADAC (2003) early career members indicated the following reasons for entering the substance abuse treatment field:</a:t>
            </a:r>
          </a:p>
          <a:p>
            <a:pPr marL="109728" indent="0">
              <a:buNone/>
            </a:pPr>
            <a:r>
              <a:rPr lang="en-US" dirty="0"/>
              <a:t> </a:t>
            </a:r>
          </a:p>
          <a:p>
            <a:r>
              <a:rPr lang="en-US" dirty="0"/>
              <a:t>95% said the work is challenging or interesting; </a:t>
            </a:r>
          </a:p>
          <a:p>
            <a:r>
              <a:rPr lang="en-US" dirty="0"/>
              <a:t>91% had a desire to work in a helping profession; </a:t>
            </a:r>
          </a:p>
          <a:p>
            <a:r>
              <a:rPr lang="en-US" dirty="0"/>
              <a:t>78% were motivated by substance abuse problems in community; and </a:t>
            </a:r>
          </a:p>
          <a:p>
            <a:r>
              <a:rPr lang="en-US" dirty="0"/>
              <a:t>61% indicated that either they, a family member, or friends had substance abuse problems. </a:t>
            </a:r>
          </a:p>
          <a:p>
            <a:endParaRPr lang="en-US" dirty="0"/>
          </a:p>
        </p:txBody>
      </p:sp>
      <p:sp>
        <p:nvSpPr>
          <p:cNvPr id="3" name="Title 2"/>
          <p:cNvSpPr>
            <a:spLocks noGrp="1"/>
          </p:cNvSpPr>
          <p:nvPr>
            <p:ph type="title"/>
          </p:nvPr>
        </p:nvSpPr>
        <p:spPr/>
        <p:txBody>
          <a:bodyPr>
            <a:normAutofit/>
          </a:bodyPr>
          <a:lstStyle/>
          <a:p>
            <a:r>
              <a:rPr lang="en-US" dirty="0"/>
              <a:t>Motivation for Entering the Field</a:t>
            </a:r>
          </a:p>
        </p:txBody>
      </p:sp>
    </p:spTree>
    <p:extLst>
      <p:ext uri="{BB962C8B-B14F-4D97-AF65-F5344CB8AC3E}">
        <p14:creationId xmlns:p14="http://schemas.microsoft.com/office/powerpoint/2010/main" val="269217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134,000 Full-time Substance Abuse Counselors as of 2003</a:t>
            </a:r>
          </a:p>
          <a:p>
            <a:r>
              <a:rPr lang="en-US" dirty="0"/>
              <a:t>44,956 part-time staff and 22,283 contract staff employed in the substance abuse treatment system in 19961997 (SAMHSA 2003) </a:t>
            </a:r>
          </a:p>
          <a:p>
            <a:r>
              <a:rPr lang="en-US" dirty="0"/>
              <a:t>Of the Full Time Staff:</a:t>
            </a:r>
          </a:p>
          <a:p>
            <a:pPr lvl="1"/>
            <a:r>
              <a:rPr lang="en-US" dirty="0"/>
              <a:t>17% Medical staff</a:t>
            </a:r>
          </a:p>
          <a:p>
            <a:pPr lvl="1"/>
            <a:r>
              <a:rPr lang="en-US" dirty="0"/>
              <a:t>17% Graduate-degreed counselors</a:t>
            </a:r>
          </a:p>
          <a:p>
            <a:pPr lvl="1"/>
            <a:r>
              <a:rPr lang="en-US" dirty="0"/>
              <a:t> 29% Bachelor’s level</a:t>
            </a:r>
          </a:p>
          <a:p>
            <a:pPr lvl="1"/>
            <a:r>
              <a:rPr lang="en-US" dirty="0"/>
              <a:t>37% Non-Degreed staff members</a:t>
            </a:r>
          </a:p>
        </p:txBody>
      </p:sp>
      <p:sp>
        <p:nvSpPr>
          <p:cNvPr id="3" name="Title 2"/>
          <p:cNvSpPr>
            <a:spLocks noGrp="1"/>
          </p:cNvSpPr>
          <p:nvPr>
            <p:ph type="title"/>
          </p:nvPr>
        </p:nvSpPr>
        <p:spPr>
          <a:xfrm>
            <a:off x="76200" y="0"/>
            <a:ext cx="9067800" cy="1417638"/>
          </a:xfrm>
        </p:spPr>
        <p:txBody>
          <a:bodyPr/>
          <a:lstStyle/>
          <a:p>
            <a:r>
              <a:rPr lang="en-US" dirty="0"/>
              <a:t>Employee Characteristics</a:t>
            </a:r>
          </a:p>
        </p:txBody>
      </p:sp>
    </p:spTree>
    <p:extLst>
      <p:ext uri="{BB962C8B-B14F-4D97-AF65-F5344CB8AC3E}">
        <p14:creationId xmlns:p14="http://schemas.microsoft.com/office/powerpoint/2010/main" val="1511889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50-70% of Staff in the Field were Female and 70% of Employees Entering the Field were Female</a:t>
            </a:r>
          </a:p>
          <a:p>
            <a:pPr marL="109728" indent="0">
              <a:buNone/>
            </a:pPr>
            <a:r>
              <a:rPr lang="en-US" dirty="0"/>
              <a:t>	</a:t>
            </a:r>
          </a:p>
          <a:p>
            <a:pPr marL="109728" indent="0">
              <a:buNone/>
            </a:pPr>
            <a:r>
              <a:rPr lang="en-US" dirty="0"/>
              <a:t>**	The client population is approximately 70% male in the general population, in Criminal Justice settings that percentage is closer to 85%</a:t>
            </a:r>
          </a:p>
        </p:txBody>
      </p:sp>
      <p:sp>
        <p:nvSpPr>
          <p:cNvPr id="3" name="Title 2"/>
          <p:cNvSpPr>
            <a:spLocks noGrp="1"/>
          </p:cNvSpPr>
          <p:nvPr>
            <p:ph type="title"/>
          </p:nvPr>
        </p:nvSpPr>
        <p:spPr/>
        <p:txBody>
          <a:bodyPr/>
          <a:lstStyle/>
          <a:p>
            <a:r>
              <a:rPr lang="en-US" dirty="0"/>
              <a:t>Characteristics of Staff</a:t>
            </a:r>
          </a:p>
        </p:txBody>
      </p:sp>
    </p:spTree>
    <p:extLst>
      <p:ext uri="{BB962C8B-B14F-4D97-AF65-F5344CB8AC3E}">
        <p14:creationId xmlns:p14="http://schemas.microsoft.com/office/powerpoint/2010/main" val="1408057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Counseling Staff Age averaged between early 40s-mid 50s</a:t>
            </a:r>
          </a:p>
          <a:p>
            <a:pPr marL="109728" indent="0">
              <a:buNone/>
            </a:pPr>
            <a:r>
              <a:rPr lang="en-US" dirty="0"/>
              <a:t>**	The client population averages between mid 20s to late 30s</a:t>
            </a:r>
          </a:p>
          <a:p>
            <a:pPr marL="109728" indent="0">
              <a:buNone/>
            </a:pPr>
            <a:endParaRPr lang="en-US" dirty="0"/>
          </a:p>
          <a:p>
            <a:pPr marL="109728" indent="0">
              <a:buNone/>
            </a:pPr>
            <a:r>
              <a:rPr lang="en-US" dirty="0"/>
              <a:t>**	Some estimates reveal that Director Level 	positions are most commonly assigned to men over the age of 40</a:t>
            </a:r>
          </a:p>
          <a:p>
            <a:pPr marL="109728" indent="0">
              <a:buNone/>
            </a:pPr>
            <a:endParaRPr lang="en-US" dirty="0"/>
          </a:p>
        </p:txBody>
      </p:sp>
      <p:sp>
        <p:nvSpPr>
          <p:cNvPr id="3" name="Title 2"/>
          <p:cNvSpPr>
            <a:spLocks noGrp="1"/>
          </p:cNvSpPr>
          <p:nvPr>
            <p:ph type="title"/>
          </p:nvPr>
        </p:nvSpPr>
        <p:spPr/>
        <p:txBody>
          <a:bodyPr/>
          <a:lstStyle/>
          <a:p>
            <a:r>
              <a:rPr lang="en-US" dirty="0"/>
              <a:t>Characteristics of Staff</a:t>
            </a:r>
          </a:p>
        </p:txBody>
      </p:sp>
    </p:spTree>
    <p:extLst>
      <p:ext uri="{BB962C8B-B14F-4D97-AF65-F5344CB8AC3E}">
        <p14:creationId xmlns:p14="http://schemas.microsoft.com/office/powerpoint/2010/main" val="2336984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Approximately 70%-90% of the Workforce identifies as White</a:t>
            </a:r>
          </a:p>
          <a:p>
            <a:endParaRPr lang="en-US" dirty="0"/>
          </a:p>
          <a:p>
            <a:pPr marL="109728" indent="0">
              <a:buNone/>
            </a:pPr>
            <a:r>
              <a:rPr lang="en-US" dirty="0"/>
              <a:t>**	In Contrast, only 58% of Clients in the General Population identify as white, that 	percentage is decreased even further in the criminal justice setting.</a:t>
            </a:r>
          </a:p>
        </p:txBody>
      </p:sp>
      <p:sp>
        <p:nvSpPr>
          <p:cNvPr id="3" name="Title 2"/>
          <p:cNvSpPr>
            <a:spLocks noGrp="1"/>
          </p:cNvSpPr>
          <p:nvPr>
            <p:ph type="title"/>
          </p:nvPr>
        </p:nvSpPr>
        <p:spPr/>
        <p:txBody>
          <a:bodyPr/>
          <a:lstStyle/>
          <a:p>
            <a:r>
              <a:rPr lang="en-US" dirty="0"/>
              <a:t>Characteristics of Staff</a:t>
            </a:r>
          </a:p>
        </p:txBody>
      </p:sp>
    </p:spTree>
    <p:extLst>
      <p:ext uri="{BB962C8B-B14F-4D97-AF65-F5344CB8AC3E}">
        <p14:creationId xmlns:p14="http://schemas.microsoft.com/office/powerpoint/2010/main" val="174428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a:t>	Years in the Field </a:t>
            </a:r>
            <a:r>
              <a:rPr lang="en-US" dirty="0"/>
              <a:t>	</a:t>
            </a:r>
            <a:r>
              <a:rPr lang="en-US" b="1" dirty="0"/>
              <a:t>Percent of Staff </a:t>
            </a:r>
            <a:r>
              <a:rPr lang="en-US" dirty="0"/>
              <a:t>	</a:t>
            </a:r>
          </a:p>
          <a:p>
            <a:pPr marL="109728" indent="0">
              <a:buNone/>
            </a:pPr>
            <a:r>
              <a:rPr lang="en-US" dirty="0"/>
              <a:t>	One - Five Years 	36% 	</a:t>
            </a:r>
          </a:p>
          <a:p>
            <a:pPr marL="109728" indent="0">
              <a:buNone/>
            </a:pPr>
            <a:r>
              <a:rPr lang="en-US" dirty="0"/>
              <a:t>	Six – Ten Years 	28% 	</a:t>
            </a:r>
          </a:p>
          <a:p>
            <a:pPr marL="109728" indent="0">
              <a:buNone/>
            </a:pPr>
            <a:r>
              <a:rPr lang="en-US" dirty="0"/>
              <a:t>	Ten Years or More 	35 % 	</a:t>
            </a:r>
          </a:p>
          <a:p>
            <a:endParaRPr lang="en-US" dirty="0"/>
          </a:p>
          <a:p>
            <a:r>
              <a:rPr lang="en-US" dirty="0"/>
              <a:t>The data from SAMSHA seem to indicate that employees remain in the field but change jobs about every 5 years.</a:t>
            </a:r>
          </a:p>
          <a:p>
            <a:r>
              <a:rPr lang="en-US" dirty="0"/>
              <a:t>Low pay and lack of training/supervision were most frequent reasons for quitting.</a:t>
            </a:r>
          </a:p>
        </p:txBody>
      </p:sp>
      <p:sp>
        <p:nvSpPr>
          <p:cNvPr id="3" name="Title 2"/>
          <p:cNvSpPr>
            <a:spLocks noGrp="1"/>
          </p:cNvSpPr>
          <p:nvPr>
            <p:ph type="title"/>
          </p:nvPr>
        </p:nvSpPr>
        <p:spPr/>
        <p:txBody>
          <a:bodyPr/>
          <a:lstStyle/>
          <a:p>
            <a:r>
              <a:rPr lang="en-US" dirty="0"/>
              <a:t>Staff Tenure in the Field</a:t>
            </a:r>
          </a:p>
        </p:txBody>
      </p:sp>
    </p:spTree>
    <p:extLst>
      <p:ext uri="{BB962C8B-B14F-4D97-AF65-F5344CB8AC3E}">
        <p14:creationId xmlns:p14="http://schemas.microsoft.com/office/powerpoint/2010/main" val="229270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Warmth</a:t>
            </a:r>
          </a:p>
          <a:p>
            <a:r>
              <a:rPr lang="en-US" sz="3200" dirty="0"/>
              <a:t>Genuineness</a:t>
            </a:r>
          </a:p>
          <a:p>
            <a:r>
              <a:rPr lang="en-US" sz="3200" dirty="0"/>
              <a:t>Empathy</a:t>
            </a:r>
          </a:p>
          <a:p>
            <a:r>
              <a:rPr lang="en-US" sz="3200" dirty="0"/>
              <a:t>Concreteness</a:t>
            </a:r>
          </a:p>
          <a:p>
            <a:r>
              <a:rPr lang="en-US" sz="3200" dirty="0"/>
              <a:t>Respect </a:t>
            </a:r>
          </a:p>
          <a:p>
            <a:endParaRPr lang="en-US" dirty="0"/>
          </a:p>
          <a:p>
            <a:r>
              <a:rPr lang="en-US" dirty="0"/>
              <a:t>Other studies have shown that genuineness and empathy can make one vulnerable to burnout</a:t>
            </a:r>
          </a:p>
        </p:txBody>
      </p:sp>
      <p:sp>
        <p:nvSpPr>
          <p:cNvPr id="3" name="Title 2"/>
          <p:cNvSpPr>
            <a:spLocks noGrp="1"/>
          </p:cNvSpPr>
          <p:nvPr>
            <p:ph type="title"/>
          </p:nvPr>
        </p:nvSpPr>
        <p:spPr/>
        <p:txBody>
          <a:bodyPr>
            <a:normAutofit fontScale="90000"/>
          </a:bodyPr>
          <a:lstStyle/>
          <a:p>
            <a:r>
              <a:rPr lang="en-US" dirty="0"/>
              <a:t>Characteristics of Effective Counselors (Valle, 1981)</a:t>
            </a:r>
          </a:p>
        </p:txBody>
      </p:sp>
    </p:spTree>
    <p:extLst>
      <p:ext uri="{BB962C8B-B14F-4D97-AF65-F5344CB8AC3E}">
        <p14:creationId xmlns:p14="http://schemas.microsoft.com/office/powerpoint/2010/main" val="3733443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r>
              <a:rPr lang="en-US" dirty="0"/>
              <a:t>Why does it happen?</a:t>
            </a:r>
          </a:p>
          <a:p>
            <a:r>
              <a:rPr lang="en-US" dirty="0"/>
              <a:t>How can we stop it?</a:t>
            </a:r>
          </a:p>
        </p:txBody>
      </p:sp>
      <p:sp>
        <p:nvSpPr>
          <p:cNvPr id="2" name="Title 1"/>
          <p:cNvSpPr>
            <a:spLocks noGrp="1"/>
          </p:cNvSpPr>
          <p:nvPr>
            <p:ph type="title"/>
          </p:nvPr>
        </p:nvSpPr>
        <p:spPr/>
        <p:txBody>
          <a:bodyPr/>
          <a:lstStyle/>
          <a:p>
            <a:r>
              <a:rPr lang="en-US" dirty="0"/>
              <a:t>Burnout</a:t>
            </a:r>
          </a:p>
        </p:txBody>
      </p:sp>
    </p:spTree>
    <p:extLst>
      <p:ext uri="{BB962C8B-B14F-4D97-AF65-F5344CB8AC3E}">
        <p14:creationId xmlns:p14="http://schemas.microsoft.com/office/powerpoint/2010/main" val="338542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02E705-1D16-46A6-8E30-BB273D6022D5}" type="datetime1">
              <a:rPr lang="en-US" smtClean="0"/>
              <a:t>2/16/2018</a:t>
            </a:fld>
            <a:endParaRPr lang="en-US" dirty="0"/>
          </a:p>
        </p:txBody>
      </p:sp>
      <p:sp>
        <p:nvSpPr>
          <p:cNvPr id="6" name="Slide Number Placeholder 5"/>
          <p:cNvSpPr>
            <a:spLocks noGrp="1"/>
          </p:cNvSpPr>
          <p:nvPr>
            <p:ph type="sldNum" sz="quarter" idx="12"/>
          </p:nvPr>
        </p:nvSpPr>
        <p:spPr/>
        <p:txBody>
          <a:bodyPr/>
          <a:lstStyle/>
          <a:p>
            <a:fld id="{C876179B-A874-4915-B3BF-44D2D233744E}" type="slidenum">
              <a:rPr lang="en-US" smtClean="0"/>
              <a:pPr/>
              <a:t>5</a:t>
            </a:fld>
            <a:endParaRPr lang="en-US"/>
          </a:p>
        </p:txBody>
      </p:sp>
      <p:sp>
        <p:nvSpPr>
          <p:cNvPr id="19" name="Content Placeholder 18"/>
          <p:cNvSpPr>
            <a:spLocks noGrp="1"/>
          </p:cNvSpPr>
          <p:nvPr>
            <p:ph sz="quarter" idx="14"/>
          </p:nvPr>
        </p:nvSpPr>
        <p:spPr>
          <a:xfrm>
            <a:off x="628650" y="3429000"/>
            <a:ext cx="7600950" cy="1600200"/>
          </a:xfrm>
        </p:spPr>
        <p:txBody>
          <a:bodyPr/>
          <a:lstStyle/>
          <a:p>
            <a:r>
              <a:rPr lang="en-US" dirty="0" err="1"/>
              <a:t>AdCare</a:t>
            </a:r>
            <a:r>
              <a:rPr lang="en-US" dirty="0"/>
              <a:t> Criminal Justice Services, Inc.</a:t>
            </a:r>
          </a:p>
          <a:p>
            <a:r>
              <a:rPr lang="en-US" dirty="0"/>
              <a:t>adcare.com</a:t>
            </a:r>
          </a:p>
        </p:txBody>
      </p:sp>
      <p:sp>
        <p:nvSpPr>
          <p:cNvPr id="20" name="Content Placeholder 19"/>
          <p:cNvSpPr>
            <a:spLocks noGrp="1"/>
          </p:cNvSpPr>
          <p:nvPr>
            <p:ph sz="quarter" idx="15"/>
          </p:nvPr>
        </p:nvSpPr>
        <p:spPr>
          <a:xfrm>
            <a:off x="624792" y="1752600"/>
            <a:ext cx="7600950" cy="1752600"/>
          </a:xfrm>
        </p:spPr>
        <p:txBody>
          <a:bodyPr>
            <a:normAutofit/>
          </a:bodyPr>
          <a:lstStyle/>
          <a:p>
            <a:pPr>
              <a:lnSpc>
                <a:spcPct val="120000"/>
              </a:lnSpc>
              <a:spcBef>
                <a:spcPts val="0"/>
              </a:spcBef>
              <a:spcAft>
                <a:spcPts val="0"/>
              </a:spcAft>
            </a:pPr>
            <a:r>
              <a:rPr lang="en-US" b="1" dirty="0"/>
              <a:t>Lisa Talbot-Lundrigan</a:t>
            </a:r>
          </a:p>
          <a:p>
            <a:pPr>
              <a:lnSpc>
                <a:spcPct val="120000"/>
              </a:lnSpc>
              <a:spcBef>
                <a:spcPts val="0"/>
              </a:spcBef>
              <a:spcAft>
                <a:spcPts val="0"/>
              </a:spcAft>
            </a:pPr>
            <a:r>
              <a:rPr lang="en-US" dirty="0">
                <a:hlinkClick r:id="rId3"/>
              </a:rPr>
              <a:t>ltalbotlundrigan@gmail.com</a:t>
            </a:r>
            <a:endParaRPr lang="en-US" dirty="0"/>
          </a:p>
          <a:p>
            <a:endParaRPr lang="en-US" dirty="0"/>
          </a:p>
          <a:p>
            <a:endParaRPr lang="en-US" dirty="0"/>
          </a:p>
        </p:txBody>
      </p:sp>
    </p:spTree>
    <p:extLst>
      <p:ext uri="{BB962C8B-B14F-4D97-AF65-F5344CB8AC3E}">
        <p14:creationId xmlns:p14="http://schemas.microsoft.com/office/powerpoint/2010/main" val="247179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Burnout is a predictable but avoidable condition associated with work in professions with a high degree of human interaction.</a:t>
            </a:r>
          </a:p>
          <a:p>
            <a:r>
              <a:rPr lang="en-US" dirty="0"/>
              <a:t>Burnout is characterized by:</a:t>
            </a:r>
          </a:p>
          <a:p>
            <a:pPr lvl="1"/>
            <a:r>
              <a:rPr lang="en-US" sz="2000" dirty="0"/>
              <a:t>Lack of Enthusiasm </a:t>
            </a:r>
          </a:p>
          <a:p>
            <a:pPr lvl="1"/>
            <a:r>
              <a:rPr lang="en-US" sz="2000" dirty="0"/>
              <a:t>Withdrawal</a:t>
            </a:r>
          </a:p>
          <a:p>
            <a:pPr lvl="1"/>
            <a:r>
              <a:rPr lang="en-US" sz="2000" dirty="0"/>
              <a:t>Frequent Absenteeism</a:t>
            </a:r>
          </a:p>
          <a:p>
            <a:pPr lvl="1"/>
            <a:r>
              <a:rPr lang="en-US" sz="2000" dirty="0"/>
              <a:t>Blunting of Empathy and Callousness</a:t>
            </a:r>
          </a:p>
          <a:p>
            <a:pPr lvl="1"/>
            <a:r>
              <a:rPr lang="en-US" sz="2000" dirty="0"/>
              <a:t>Dehumanizing of Inmates</a:t>
            </a:r>
          </a:p>
          <a:p>
            <a:pPr lvl="1"/>
            <a:r>
              <a:rPr lang="en-US" sz="2000" dirty="0"/>
              <a:t>Fatigue</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34949"/>
                </a:solidFill>
                <a:effectLst/>
                <a:uLnTx/>
                <a:uFillTx/>
                <a:latin typeface="Franklin Gothic Medium"/>
                <a:ea typeface="+mn-ea"/>
                <a:cs typeface="+mn-cs"/>
              </a:rPr>
              <a:t>Source: Valle (1973)</a:t>
            </a:r>
          </a:p>
        </p:txBody>
      </p:sp>
      <p:sp>
        <p:nvSpPr>
          <p:cNvPr id="3" name="Title 2"/>
          <p:cNvSpPr>
            <a:spLocks noGrp="1"/>
          </p:cNvSpPr>
          <p:nvPr>
            <p:ph type="title"/>
          </p:nvPr>
        </p:nvSpPr>
        <p:spPr/>
        <p:txBody>
          <a:bodyPr/>
          <a:lstStyle/>
          <a:p>
            <a:r>
              <a:rPr lang="en-US" dirty="0"/>
              <a:t>Burnout: What is It?</a:t>
            </a:r>
          </a:p>
        </p:txBody>
      </p:sp>
    </p:spTree>
    <p:extLst>
      <p:ext uri="{BB962C8B-B14F-4D97-AF65-F5344CB8AC3E}">
        <p14:creationId xmlns:p14="http://schemas.microsoft.com/office/powerpoint/2010/main" val="1000195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000" dirty="0"/>
              <a:t>Negativity</a:t>
            </a:r>
          </a:p>
          <a:p>
            <a:pPr lvl="1"/>
            <a:r>
              <a:rPr lang="en-US" sz="2000" dirty="0"/>
              <a:t>Powerlessness</a:t>
            </a:r>
          </a:p>
          <a:p>
            <a:pPr lvl="1"/>
            <a:r>
              <a:rPr lang="en-US" sz="2000" dirty="0"/>
              <a:t>Hopelessness</a:t>
            </a:r>
          </a:p>
          <a:p>
            <a:pPr lvl="1"/>
            <a:r>
              <a:rPr lang="en-US" sz="2000" dirty="0"/>
              <a:t>Lack of Confidence in Skills/Avoidance</a:t>
            </a:r>
          </a:p>
          <a:p>
            <a:pPr lvl="1"/>
            <a:r>
              <a:rPr lang="en-US" sz="2000" dirty="0"/>
              <a:t>Somatic symptoms including headaches, GI distress, elevated blood pressure, insomnia</a:t>
            </a:r>
          </a:p>
          <a:p>
            <a:pPr lvl="1"/>
            <a:r>
              <a:rPr lang="en-US" sz="2000" dirty="0"/>
              <a:t>Distress in Personal Life</a:t>
            </a:r>
          </a:p>
          <a:p>
            <a:pPr lvl="1"/>
            <a:r>
              <a:rPr lang="en-US" sz="2000" dirty="0"/>
              <a:t>Decrease in Healthy Self-Care</a:t>
            </a:r>
          </a:p>
          <a:p>
            <a:pPr lvl="1"/>
            <a:r>
              <a:rPr lang="en-US" sz="2000" dirty="0"/>
              <a:t>Increase in Maladaptive Coping Behaviors, including Substance Use</a:t>
            </a:r>
          </a:p>
          <a:p>
            <a:pPr lvl="1"/>
            <a:r>
              <a:rPr lang="en-US" sz="2000" dirty="0"/>
              <a:t>Relapse to Addiction</a:t>
            </a:r>
          </a:p>
          <a:p>
            <a:pPr lvl="1"/>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34949"/>
                </a:solidFill>
                <a:effectLst/>
                <a:uLnTx/>
                <a:uFillTx/>
                <a:latin typeface="Franklin Gothic Medium"/>
                <a:ea typeface="+mn-ea"/>
                <a:cs typeface="+mn-cs"/>
              </a:rPr>
              <a:t>Source: Valle (1973)</a:t>
            </a:r>
          </a:p>
        </p:txBody>
      </p:sp>
      <p:sp>
        <p:nvSpPr>
          <p:cNvPr id="3" name="Title 2"/>
          <p:cNvSpPr>
            <a:spLocks noGrp="1"/>
          </p:cNvSpPr>
          <p:nvPr>
            <p:ph type="title"/>
          </p:nvPr>
        </p:nvSpPr>
        <p:spPr/>
        <p:txBody>
          <a:bodyPr/>
          <a:lstStyle/>
          <a:p>
            <a:r>
              <a:rPr lang="en-US" dirty="0"/>
              <a:t>Burnout: What is It?</a:t>
            </a:r>
          </a:p>
        </p:txBody>
      </p:sp>
    </p:spTree>
    <p:extLst>
      <p:ext uri="{BB962C8B-B14F-4D97-AF65-F5344CB8AC3E}">
        <p14:creationId xmlns:p14="http://schemas.microsoft.com/office/powerpoint/2010/main" val="1793358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Co-Workers may feel concern, a desire to intervene, resentment, a heavier burden to compensate.</a:t>
            </a:r>
          </a:p>
          <a:p>
            <a:pPr marL="114300" indent="0">
              <a:buNone/>
            </a:pPr>
            <a:endParaRPr lang="en-US" dirty="0"/>
          </a:p>
          <a:p>
            <a:r>
              <a:rPr lang="en-US" dirty="0"/>
              <a:t>Large number of staff members may “catch” the negativity, cynicism and indifference of a burned-out staff member over time without intervention.</a:t>
            </a:r>
          </a:p>
        </p:txBody>
      </p:sp>
      <p:sp>
        <p:nvSpPr>
          <p:cNvPr id="3" name="Title 2"/>
          <p:cNvSpPr>
            <a:spLocks noGrp="1"/>
          </p:cNvSpPr>
          <p:nvPr>
            <p:ph type="title"/>
          </p:nvPr>
        </p:nvSpPr>
        <p:spPr/>
        <p:txBody>
          <a:bodyPr/>
          <a:lstStyle/>
          <a:p>
            <a:r>
              <a:rPr lang="en-US" dirty="0"/>
              <a:t>Burnout: Its Impact</a:t>
            </a:r>
          </a:p>
        </p:txBody>
      </p:sp>
    </p:spTree>
    <p:extLst>
      <p:ext uri="{BB962C8B-B14F-4D97-AF65-F5344CB8AC3E}">
        <p14:creationId xmlns:p14="http://schemas.microsoft.com/office/powerpoint/2010/main" val="1164093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 a time when staff are being asked to:</a:t>
            </a:r>
          </a:p>
          <a:p>
            <a:pPr marL="114300" indent="0">
              <a:buNone/>
            </a:pPr>
            <a:endParaRPr lang="en-US" dirty="0"/>
          </a:p>
          <a:p>
            <a:pPr lvl="2"/>
            <a:r>
              <a:rPr lang="en-US" sz="1800" b="1" dirty="0"/>
              <a:t>Carry Higher Inmate: Staff Ratios</a:t>
            </a:r>
          </a:p>
          <a:p>
            <a:pPr lvl="2"/>
            <a:endParaRPr lang="en-US" sz="1800" b="1" dirty="0"/>
          </a:p>
          <a:p>
            <a:pPr lvl="2"/>
            <a:r>
              <a:rPr lang="en-US" sz="1800" b="1" dirty="0"/>
              <a:t>Rotate Shifts More Frequently</a:t>
            </a:r>
          </a:p>
          <a:p>
            <a:pPr lvl="2"/>
            <a:endParaRPr lang="en-US" sz="1800" b="1" dirty="0"/>
          </a:p>
          <a:p>
            <a:pPr lvl="2"/>
            <a:r>
              <a:rPr lang="en-US" sz="1800" b="1" dirty="0"/>
              <a:t>Work with Fewer Staff Members</a:t>
            </a:r>
          </a:p>
          <a:p>
            <a:pPr lvl="2"/>
            <a:endParaRPr lang="en-US" sz="1800" b="1" dirty="0"/>
          </a:p>
          <a:p>
            <a:pPr lvl="2"/>
            <a:r>
              <a:rPr lang="en-US" sz="1800" b="1" dirty="0"/>
              <a:t>Supervise More Violent and More Chronically Criminal Inmates</a:t>
            </a:r>
          </a:p>
          <a:p>
            <a:pPr lvl="2"/>
            <a:endParaRPr lang="en-US" sz="1800" b="1" dirty="0"/>
          </a:p>
          <a:p>
            <a:pPr lvl="2"/>
            <a:r>
              <a:rPr lang="en-US" sz="1800" b="1" dirty="0"/>
              <a:t>Implement Evidence-Based techniques and Measure Performance</a:t>
            </a:r>
          </a:p>
          <a:p>
            <a:pPr marL="640080" lvl="2" indent="0">
              <a:buNone/>
            </a:pPr>
            <a:endParaRPr lang="en-US" sz="1800" b="1" dirty="0"/>
          </a:p>
          <a:p>
            <a:pPr lvl="2"/>
            <a:r>
              <a:rPr lang="en-US" sz="1800" b="1" dirty="0"/>
              <a:t>Accept Less Pay/Less Frequent Increase in Pay</a:t>
            </a:r>
          </a:p>
        </p:txBody>
      </p:sp>
      <p:sp>
        <p:nvSpPr>
          <p:cNvPr id="3" name="Title 2"/>
          <p:cNvSpPr>
            <a:spLocks noGrp="1"/>
          </p:cNvSpPr>
          <p:nvPr>
            <p:ph type="title"/>
          </p:nvPr>
        </p:nvSpPr>
        <p:spPr/>
        <p:txBody>
          <a:bodyPr/>
          <a:lstStyle/>
          <a:p>
            <a:r>
              <a:rPr lang="en-US" dirty="0"/>
              <a:t>Burnout is More Likely …</a:t>
            </a:r>
          </a:p>
        </p:txBody>
      </p:sp>
    </p:spTree>
    <p:extLst>
      <p:ext uri="{BB962C8B-B14F-4D97-AF65-F5344CB8AC3E}">
        <p14:creationId xmlns:p14="http://schemas.microsoft.com/office/powerpoint/2010/main" val="3234290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2154803"/>
          <a:ext cx="8229600" cy="409692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47063">
                <a:tc>
                  <a:txBody>
                    <a:bodyPr/>
                    <a:lstStyle/>
                    <a:p>
                      <a:r>
                        <a:rPr lang="en-US" dirty="0"/>
                        <a:t>Correctional Officers</a:t>
                      </a:r>
                    </a:p>
                  </a:txBody>
                  <a:tcPr/>
                </a:tc>
                <a:tc>
                  <a:txBody>
                    <a:bodyPr/>
                    <a:lstStyle/>
                    <a:p>
                      <a:r>
                        <a:rPr lang="en-US" dirty="0"/>
                        <a:t>Program Service</a:t>
                      </a:r>
                      <a:r>
                        <a:rPr lang="en-US" baseline="0" dirty="0"/>
                        <a:t> Staff</a:t>
                      </a:r>
                      <a:endParaRPr lang="en-US" dirty="0"/>
                    </a:p>
                  </a:txBody>
                  <a:tcPr/>
                </a:tc>
                <a:extLst>
                  <a:ext uri="{0D108BD9-81ED-4DB2-BD59-A6C34878D82A}">
                    <a16:rowId xmlns:a16="http://schemas.microsoft.com/office/drawing/2014/main" val="10000"/>
                  </a:ext>
                </a:extLst>
              </a:tr>
              <a:tr h="347063">
                <a:tc>
                  <a:txBody>
                    <a:bodyPr/>
                    <a:lstStyle/>
                    <a:p>
                      <a:r>
                        <a:rPr lang="en-US" dirty="0"/>
                        <a:t>Ambiguous</a:t>
                      </a:r>
                      <a:r>
                        <a:rPr lang="en-US" baseline="0" dirty="0"/>
                        <a:t> Work Assignment</a:t>
                      </a:r>
                      <a:endParaRPr lang="en-US" dirty="0"/>
                    </a:p>
                  </a:txBody>
                  <a:tcPr/>
                </a:tc>
                <a:tc>
                  <a:txBody>
                    <a:bodyPr/>
                    <a:lstStyle/>
                    <a:p>
                      <a:r>
                        <a:rPr lang="en-US" dirty="0"/>
                        <a:t>Heavy Caseloads </a:t>
                      </a:r>
                    </a:p>
                  </a:txBody>
                  <a:tcPr/>
                </a:tc>
                <a:extLst>
                  <a:ext uri="{0D108BD9-81ED-4DB2-BD59-A6C34878D82A}">
                    <a16:rowId xmlns:a16="http://schemas.microsoft.com/office/drawing/2014/main" val="10001"/>
                  </a:ext>
                </a:extLst>
              </a:tr>
              <a:tr h="347063">
                <a:tc>
                  <a:txBody>
                    <a:bodyPr/>
                    <a:lstStyle/>
                    <a:p>
                      <a:r>
                        <a:rPr lang="en-US" dirty="0"/>
                        <a:t>Role Conflict (Morgan et. al</a:t>
                      </a:r>
                      <a:r>
                        <a:rPr lang="en-US" baseline="0" dirty="0"/>
                        <a:t>, 2002)</a:t>
                      </a:r>
                      <a:endParaRPr lang="en-US" dirty="0"/>
                    </a:p>
                  </a:txBody>
                  <a:tcPr/>
                </a:tc>
                <a:tc>
                  <a:txBody>
                    <a:bodyPr/>
                    <a:lstStyle/>
                    <a:p>
                      <a:r>
                        <a:rPr lang="en-US" dirty="0"/>
                        <a:t>Isolation from</a:t>
                      </a:r>
                      <a:r>
                        <a:rPr lang="en-US" baseline="0" dirty="0"/>
                        <a:t> Peers</a:t>
                      </a:r>
                      <a:endParaRPr lang="en-US" dirty="0"/>
                    </a:p>
                  </a:txBody>
                  <a:tcPr/>
                </a:tc>
                <a:extLst>
                  <a:ext uri="{0D108BD9-81ED-4DB2-BD59-A6C34878D82A}">
                    <a16:rowId xmlns:a16="http://schemas.microsoft.com/office/drawing/2014/main" val="10002"/>
                  </a:ext>
                </a:extLst>
              </a:tr>
              <a:tr h="855772">
                <a:tc>
                  <a:txBody>
                    <a:bodyPr/>
                    <a:lstStyle/>
                    <a:p>
                      <a:r>
                        <a:rPr lang="en-US" dirty="0"/>
                        <a:t>Negative Inmates Contact (Dignam,</a:t>
                      </a:r>
                      <a:r>
                        <a:rPr lang="en-US" baseline="0" dirty="0"/>
                        <a:t> 1986; Lindquist &amp; Whitehead, 1986)</a:t>
                      </a:r>
                      <a:endParaRPr lang="en-US" dirty="0"/>
                    </a:p>
                  </a:txBody>
                  <a:tcPr/>
                </a:tc>
                <a:tc>
                  <a:txBody>
                    <a:bodyPr/>
                    <a:lstStyle/>
                    <a:p>
                      <a:r>
                        <a:rPr lang="en-US" dirty="0"/>
                        <a:t>Low</a:t>
                      </a:r>
                      <a:r>
                        <a:rPr lang="en-US" baseline="0" dirty="0"/>
                        <a:t> pay/program funding</a:t>
                      </a:r>
                      <a:endParaRPr lang="en-US" dirty="0"/>
                    </a:p>
                  </a:txBody>
                  <a:tcPr/>
                </a:tc>
                <a:extLst>
                  <a:ext uri="{0D108BD9-81ED-4DB2-BD59-A6C34878D82A}">
                    <a16:rowId xmlns:a16="http://schemas.microsoft.com/office/drawing/2014/main" val="10003"/>
                  </a:ext>
                </a:extLst>
              </a:tr>
              <a:tr h="347063">
                <a:tc>
                  <a:txBody>
                    <a:bodyPr/>
                    <a:lstStyle/>
                    <a:p>
                      <a:r>
                        <a:rPr lang="en-US" dirty="0"/>
                        <a:t>Poor</a:t>
                      </a:r>
                      <a:r>
                        <a:rPr lang="en-US" baseline="0" dirty="0"/>
                        <a:t> Relationship with Peers</a:t>
                      </a:r>
                      <a:endParaRPr lang="en-US" dirty="0"/>
                    </a:p>
                  </a:txBody>
                  <a:tcPr/>
                </a:tc>
                <a:tc>
                  <a:txBody>
                    <a:bodyPr/>
                    <a:lstStyle/>
                    <a:p>
                      <a:r>
                        <a:rPr lang="en-US" dirty="0"/>
                        <a:t>Inability</a:t>
                      </a:r>
                      <a:r>
                        <a:rPr lang="en-US" baseline="0" dirty="0"/>
                        <a:t> to Detach </a:t>
                      </a:r>
                      <a:endParaRPr lang="en-US" dirty="0"/>
                    </a:p>
                  </a:txBody>
                  <a:tcPr/>
                </a:tc>
                <a:extLst>
                  <a:ext uri="{0D108BD9-81ED-4DB2-BD59-A6C34878D82A}">
                    <a16:rowId xmlns:a16="http://schemas.microsoft.com/office/drawing/2014/main" val="10004"/>
                  </a:ext>
                </a:extLst>
              </a:tr>
              <a:tr h="599040">
                <a:tc>
                  <a:txBody>
                    <a:bodyPr/>
                    <a:lstStyle/>
                    <a:p>
                      <a:r>
                        <a:rPr lang="en-US" dirty="0"/>
                        <a:t>No</a:t>
                      </a:r>
                      <a:r>
                        <a:rPr lang="en-US" baseline="0" dirty="0"/>
                        <a:t> Sense of Purpose</a:t>
                      </a:r>
                      <a:endParaRPr lang="en-US" dirty="0"/>
                    </a:p>
                  </a:txBody>
                  <a:tcPr/>
                </a:tc>
                <a:tc>
                  <a:txBody>
                    <a:bodyPr/>
                    <a:lstStyle/>
                    <a:p>
                      <a:r>
                        <a:rPr lang="en-US" dirty="0"/>
                        <a:t>Increased</a:t>
                      </a:r>
                      <a:r>
                        <a:rPr lang="en-US" baseline="0" dirty="0"/>
                        <a:t> Number of Performance Standards</a:t>
                      </a:r>
                      <a:endParaRPr lang="en-US" dirty="0"/>
                    </a:p>
                  </a:txBody>
                  <a:tcPr/>
                </a:tc>
                <a:extLst>
                  <a:ext uri="{0D108BD9-81ED-4DB2-BD59-A6C34878D82A}">
                    <a16:rowId xmlns:a16="http://schemas.microsoft.com/office/drawing/2014/main" val="10005"/>
                  </a:ext>
                </a:extLst>
              </a:tr>
              <a:tr h="347063">
                <a:tc>
                  <a:txBody>
                    <a:bodyPr/>
                    <a:lstStyle/>
                    <a:p>
                      <a:endParaRPr lang="en-US" dirty="0"/>
                    </a:p>
                  </a:txBody>
                  <a:tcPr/>
                </a:tc>
                <a:tc>
                  <a:txBody>
                    <a:bodyPr/>
                    <a:lstStyle/>
                    <a:p>
                      <a:r>
                        <a:rPr lang="en-US" dirty="0"/>
                        <a:t>Lack</a:t>
                      </a:r>
                      <a:r>
                        <a:rPr lang="en-US" baseline="0" dirty="0"/>
                        <a:t> of Clinical Supervision</a:t>
                      </a:r>
                      <a:endParaRPr lang="en-US" dirty="0"/>
                    </a:p>
                  </a:txBody>
                  <a:tcPr/>
                </a:tc>
                <a:extLst>
                  <a:ext uri="{0D108BD9-81ED-4DB2-BD59-A6C34878D82A}">
                    <a16:rowId xmlns:a16="http://schemas.microsoft.com/office/drawing/2014/main" val="10006"/>
                  </a:ext>
                </a:extLst>
              </a:tr>
              <a:tr h="77227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lstStyle/>
          <a:p>
            <a:r>
              <a:rPr lang="en-US" dirty="0"/>
              <a:t>Predictors of Burnout</a:t>
            </a:r>
          </a:p>
        </p:txBody>
      </p:sp>
      <p:sp>
        <p:nvSpPr>
          <p:cNvPr id="5" name="TextBox 4"/>
          <p:cNvSpPr txBox="1"/>
          <p:nvPr/>
        </p:nvSpPr>
        <p:spPr>
          <a:xfrm>
            <a:off x="4419600" y="6324600"/>
            <a:ext cx="3689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Franklin Gothic Medium"/>
                <a:ea typeface="+mn-ea"/>
                <a:cs typeface="+mn-cs"/>
              </a:rPr>
              <a:t>Sources: Morgan, VanHaveren, Pearson (2002);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Franklin Gothic Medium"/>
                <a:ea typeface="+mn-ea"/>
                <a:cs typeface="+mn-cs"/>
              </a:rPr>
              <a:t>Deighton et. al. (2007)</a:t>
            </a:r>
          </a:p>
        </p:txBody>
      </p:sp>
    </p:spTree>
    <p:extLst>
      <p:ext uri="{BB962C8B-B14F-4D97-AF65-F5344CB8AC3E}">
        <p14:creationId xmlns:p14="http://schemas.microsoft.com/office/powerpoint/2010/main" val="240282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dirty="0"/>
              <a:t>The Burnout Cycle behind the wall</a:t>
            </a:r>
          </a:p>
        </p:txBody>
      </p:sp>
    </p:spTree>
    <p:extLst>
      <p:ext uri="{BB962C8B-B14F-4D97-AF65-F5344CB8AC3E}">
        <p14:creationId xmlns:p14="http://schemas.microsoft.com/office/powerpoint/2010/main" val="3458154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Inability to Focus</a:t>
            </a:r>
          </a:p>
          <a:p>
            <a:r>
              <a:rPr lang="en-US" dirty="0"/>
              <a:t>Frequent Absence</a:t>
            </a:r>
          </a:p>
          <a:p>
            <a:r>
              <a:rPr lang="en-US" dirty="0"/>
              <a:t>Distance from Clients and Coworkers</a:t>
            </a:r>
          </a:p>
          <a:p>
            <a:r>
              <a:rPr lang="en-US" dirty="0"/>
              <a:t>Avoidance of Supervision</a:t>
            </a:r>
          </a:p>
          <a:p>
            <a:endParaRPr lang="en-US" dirty="0"/>
          </a:p>
          <a:p>
            <a:pPr marL="109728" indent="0" algn="ctr">
              <a:buNone/>
            </a:pPr>
            <a:r>
              <a:rPr lang="en-US" dirty="0">
                <a:effectLst>
                  <a:outerShdw blurRad="38100" dist="38100" dir="2700000" algn="tl">
                    <a:srgbClr val="000000">
                      <a:alpha val="43137"/>
                    </a:srgbClr>
                  </a:outerShdw>
                </a:effectLst>
              </a:rPr>
              <a:t>SEEK HELP BEFORE CRISIS OCCURS</a:t>
            </a:r>
          </a:p>
          <a:p>
            <a:r>
              <a:rPr lang="en-US" dirty="0"/>
              <a:t>EAP</a:t>
            </a:r>
          </a:p>
          <a:p>
            <a:r>
              <a:rPr lang="en-US" dirty="0"/>
              <a:t>Private Counseling</a:t>
            </a:r>
          </a:p>
          <a:p>
            <a:r>
              <a:rPr lang="en-US" dirty="0"/>
              <a:t>Support Group</a:t>
            </a:r>
          </a:p>
          <a:p>
            <a:r>
              <a:rPr lang="en-US" dirty="0">
                <a:hlinkClick r:id="rId2"/>
              </a:rPr>
              <a:t>www.nicic.org</a:t>
            </a:r>
            <a:r>
              <a:rPr lang="en-US" dirty="0"/>
              <a:t> </a:t>
            </a:r>
          </a:p>
          <a:p>
            <a:r>
              <a:rPr lang="en-US" dirty="0">
                <a:solidFill>
                  <a:schemeClr val="accent2"/>
                </a:solidFill>
                <a:hlinkClick r:id="rId3"/>
              </a:rPr>
              <a:t>www.headington-institute.org</a:t>
            </a:r>
            <a:endParaRPr lang="en-US" dirty="0">
              <a:solidFill>
                <a:schemeClr val="accent2"/>
              </a:solidFill>
            </a:endParaRPr>
          </a:p>
          <a:p>
            <a:r>
              <a:rPr lang="en-US" dirty="0">
                <a:solidFill>
                  <a:schemeClr val="accent2"/>
                </a:solidFill>
                <a:hlinkClick r:id="rId4"/>
              </a:rPr>
              <a:t>www.desertwaters.com</a:t>
            </a:r>
            <a:endParaRPr lang="en-US" dirty="0">
              <a:solidFill>
                <a:schemeClr val="accent2"/>
              </a:solidFill>
            </a:endParaRPr>
          </a:p>
          <a:p>
            <a:pPr marL="45720" indent="0">
              <a:buNone/>
            </a:pPr>
            <a:r>
              <a:rPr lang="en-US" dirty="0">
                <a:solidFill>
                  <a:schemeClr val="accent2"/>
                </a:solidFill>
              </a:rPr>
              <a:t> </a:t>
            </a:r>
          </a:p>
        </p:txBody>
      </p:sp>
      <p:sp>
        <p:nvSpPr>
          <p:cNvPr id="3" name="Title 2"/>
          <p:cNvSpPr>
            <a:spLocks noGrp="1"/>
          </p:cNvSpPr>
          <p:nvPr>
            <p:ph type="title"/>
          </p:nvPr>
        </p:nvSpPr>
        <p:spPr/>
        <p:txBody>
          <a:bodyPr/>
          <a:lstStyle/>
          <a:p>
            <a:r>
              <a:rPr lang="en-US" dirty="0"/>
              <a:t>Recognizing Burnout</a:t>
            </a:r>
          </a:p>
        </p:txBody>
      </p:sp>
    </p:spTree>
    <p:extLst>
      <p:ext uri="{BB962C8B-B14F-4D97-AF65-F5344CB8AC3E}">
        <p14:creationId xmlns:p14="http://schemas.microsoft.com/office/powerpoint/2010/main" val="2045004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Managing and Preventing Burnout</a:t>
            </a:r>
          </a:p>
        </p:txBody>
      </p:sp>
      <p:sp>
        <p:nvSpPr>
          <p:cNvPr id="3" name="Slide Number Placehold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CCD1B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100" b="0" i="0" u="none" strike="noStrike" kern="1200" cap="none" spc="0" normalizeH="0" baseline="0" noProof="0" dirty="0">
              <a:ln>
                <a:noFill/>
              </a:ln>
              <a:solidFill>
                <a:srgbClr val="CCD1B9"/>
              </a:solidFill>
              <a:effectLst/>
              <a:uLnTx/>
              <a:uFillTx/>
              <a:latin typeface="Franklin Gothic Medium"/>
              <a:ea typeface="+mn-ea"/>
              <a:cs typeface="+mn-cs"/>
            </a:endParaRPr>
          </a:p>
        </p:txBody>
      </p:sp>
      <p:sp>
        <p:nvSpPr>
          <p:cNvPr id="5" name="Title 4"/>
          <p:cNvSpPr>
            <a:spLocks noGrp="1"/>
          </p:cNvSpPr>
          <p:nvPr>
            <p:ph type="title"/>
          </p:nvPr>
        </p:nvSpPr>
        <p:spPr/>
        <p:txBody>
          <a:bodyPr/>
          <a:lstStyle/>
          <a:p>
            <a:r>
              <a:rPr lang="en-US" dirty="0"/>
              <a:t>Staying healthy</a:t>
            </a:r>
          </a:p>
        </p:txBody>
      </p:sp>
    </p:spTree>
    <p:extLst>
      <p:ext uri="{BB962C8B-B14F-4D97-AF65-F5344CB8AC3E}">
        <p14:creationId xmlns:p14="http://schemas.microsoft.com/office/powerpoint/2010/main" val="3766935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pic>
        <p:nvPicPr>
          <p:cNvPr id="62976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2976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2D6A9BF-72DF-4658-B9D0-351B879F3A14}" type="slidenum">
              <a:rPr kumimoji="0" lang="en-US" sz="1200" b="0" i="0" u="none" strike="noStrike" kern="1200" cap="none" spc="0" normalizeH="0" baseline="0" noProof="0">
                <a:ln>
                  <a:noFill/>
                </a:ln>
                <a:solidFill>
                  <a:prstClr val="white"/>
                </a:solidFill>
                <a:effectLst/>
                <a:uLnTx/>
                <a:uFillTx/>
                <a:latin typeface="Franklin Gothic Medium"/>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Franklin Gothic Medium"/>
              <a:ea typeface="+mn-ea"/>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629766" name="Content Placeholder 2"/>
          <p:cNvSpPr>
            <a:spLocks/>
          </p:cNvSpPr>
          <p:nvPr/>
        </p:nvSpPr>
        <p:spPr bwMode="auto">
          <a:xfrm>
            <a:off x="457200" y="1295400"/>
            <a:ext cx="8229600" cy="4525963"/>
          </a:xfrm>
          <a:prstGeom prst="rect">
            <a:avLst/>
          </a:prstGeom>
          <a:noFill/>
          <a:ln w="9525">
            <a:noFill/>
            <a:miter lim="800000"/>
            <a:headEnd/>
            <a:tailEnd/>
          </a:ln>
        </p:spPr>
        <p:txBody>
          <a:bodyPr/>
          <a:lstStyle/>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None/>
              <a:tabLst/>
              <a:defRPr/>
            </a:pPr>
            <a:endPar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1.  Recognize the Symptoms</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2.  Learn to Ask for Help</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3.  Come to Grips with Your Limitations</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4.  Maintain Discipline and Structure, the Key   	Elements for Holding On During Burnout</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5.  Develop “Time Outs” On and Off the Job</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6.  Diversify Your Responsibilities</a:t>
            </a:r>
          </a:p>
        </p:txBody>
      </p:sp>
      <p:pic>
        <p:nvPicPr>
          <p:cNvPr id="629767" name="Title 2"/>
          <p:cNvPicPr>
            <a:picLocks noChangeArrowheads="1"/>
          </p:cNvPicPr>
          <p:nvPr/>
        </p:nvPicPr>
        <p:blipFill>
          <a:blip r:embed="rId4"/>
          <a:srcRect/>
          <a:stretch>
            <a:fillRect/>
          </a:stretch>
        </p:blipFill>
        <p:spPr bwMode="auto">
          <a:xfrm>
            <a:off x="228600" y="152400"/>
            <a:ext cx="8467725" cy="1158875"/>
          </a:xfrm>
          <a:prstGeom prst="rect">
            <a:avLst/>
          </a:prstGeom>
          <a:noFill/>
          <a:ln w="9525">
            <a:noFill/>
            <a:miter lim="800000"/>
            <a:headEnd/>
            <a:tailEnd/>
          </a:ln>
        </p:spPr>
      </p:pic>
    </p:spTree>
    <p:extLst>
      <p:ext uri="{BB962C8B-B14F-4D97-AF65-F5344CB8AC3E}">
        <p14:creationId xmlns:p14="http://schemas.microsoft.com/office/powerpoint/2010/main" val="408019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pic>
        <p:nvPicPr>
          <p:cNvPr id="63181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3181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007E411-15EA-4392-A7A9-EFF77FBE85A3}" type="slidenum">
              <a:rPr kumimoji="0" lang="en-US" sz="1200" b="0" i="0" u="none" strike="noStrike" kern="1200" cap="none" spc="0" normalizeH="0" baseline="0" noProof="0">
                <a:ln>
                  <a:noFill/>
                </a:ln>
                <a:solidFill>
                  <a:prstClr val="white"/>
                </a:solidFill>
                <a:effectLst/>
                <a:uLnTx/>
                <a:uFillTx/>
                <a:latin typeface="Franklin Gothic Medium"/>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Franklin Gothic Medium"/>
              <a:ea typeface="+mn-ea"/>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631814" name="Content Placeholder 2"/>
          <p:cNvSpPr>
            <a:spLocks/>
          </p:cNvSpPr>
          <p:nvPr/>
        </p:nvSpPr>
        <p:spPr bwMode="auto">
          <a:xfrm>
            <a:off x="457200" y="1524000"/>
            <a:ext cx="8229600" cy="4525963"/>
          </a:xfrm>
          <a:prstGeom prst="rect">
            <a:avLst/>
          </a:prstGeom>
          <a:noFill/>
          <a:ln w="9525">
            <a:noFill/>
            <a:miter lim="800000"/>
            <a:headEnd/>
            <a:tailEnd/>
          </a:ln>
        </p:spPr>
        <p:txBody>
          <a:bodyPr/>
          <a:lstStyle/>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None/>
              <a:tabLst/>
              <a:defRPr/>
            </a:pPr>
            <a:endPar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Be Informed About Your Position</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None/>
              <a:tabLst/>
              <a:defRPr/>
            </a:pPr>
            <a:endPar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Role Clarity is a Buffer for Stress and Burnout</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Asking For Guidance from Supervisors is a Buffer for Stress and Burnout</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Actively Participate in Regular and Ongoing Clinical Supervision is Buffer for Stress and Burnout.</a:t>
            </a:r>
          </a:p>
        </p:txBody>
      </p:sp>
      <p:pic>
        <p:nvPicPr>
          <p:cNvPr id="631815" name="Title 2"/>
          <p:cNvPicPr>
            <a:picLocks noChangeArrowheads="1"/>
          </p:cNvPicPr>
          <p:nvPr/>
        </p:nvPicPr>
        <p:blipFill>
          <a:blip r:embed="rId4"/>
          <a:srcRect/>
          <a:stretch>
            <a:fillRect/>
          </a:stretch>
        </p:blipFill>
        <p:spPr bwMode="auto">
          <a:xfrm>
            <a:off x="152400" y="152400"/>
            <a:ext cx="8497888" cy="1158875"/>
          </a:xfrm>
          <a:prstGeom prst="rect">
            <a:avLst/>
          </a:prstGeom>
          <a:noFill/>
          <a:ln w="9525">
            <a:noFill/>
            <a:miter lim="800000"/>
            <a:headEnd/>
            <a:tailEnd/>
          </a:ln>
        </p:spPr>
      </p:pic>
    </p:spTree>
    <p:extLst>
      <p:ext uri="{BB962C8B-B14F-4D97-AF65-F5344CB8AC3E}">
        <p14:creationId xmlns:p14="http://schemas.microsoft.com/office/powerpoint/2010/main" val="400773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893" cy="4407408"/>
          </a:xfrm>
        </p:spPr>
        <p:txBody>
          <a:bodyPr>
            <a:normAutofit/>
          </a:bodyPr>
          <a:lstStyle/>
          <a:p>
            <a:r>
              <a:rPr lang="en-US" dirty="0"/>
              <a:t>Define Stress</a:t>
            </a:r>
          </a:p>
          <a:p>
            <a:r>
              <a:rPr lang="en-US" dirty="0"/>
              <a:t>Distinguish Between Good and Bad Stress</a:t>
            </a:r>
          </a:p>
          <a:p>
            <a:r>
              <a:rPr lang="en-US" dirty="0"/>
              <a:t>Identify Potential Stressors in Corrections</a:t>
            </a:r>
          </a:p>
          <a:p>
            <a:pPr lvl="1"/>
            <a:r>
              <a:rPr lang="en-US" dirty="0"/>
              <a:t>Individual</a:t>
            </a:r>
          </a:p>
          <a:p>
            <a:pPr lvl="1"/>
            <a:r>
              <a:rPr lang="en-US" dirty="0"/>
              <a:t>Job</a:t>
            </a:r>
          </a:p>
          <a:p>
            <a:pPr lvl="1"/>
            <a:r>
              <a:rPr lang="en-US" dirty="0"/>
              <a:t>Organizational</a:t>
            </a:r>
          </a:p>
          <a:p>
            <a:r>
              <a:rPr lang="en-US" dirty="0"/>
              <a:t>List Physical and Mental Effects of Distress</a:t>
            </a:r>
          </a:p>
          <a:p>
            <a:r>
              <a:rPr lang="en-US" dirty="0"/>
              <a:t>Recognize the Warning Signs of Secondary Trauma and Burnout</a:t>
            </a:r>
          </a:p>
          <a:p>
            <a:r>
              <a:rPr lang="en-US" dirty="0"/>
              <a:t>Develop an Individual Action Plan for Resilience</a:t>
            </a:r>
          </a:p>
          <a:p>
            <a:endParaRPr lang="en-US" dirty="0"/>
          </a:p>
          <a:p>
            <a:endParaRPr lang="en-US" dirty="0"/>
          </a:p>
        </p:txBody>
      </p:sp>
      <p:sp>
        <p:nvSpPr>
          <p:cNvPr id="3" name="Title 2"/>
          <p:cNvSpPr>
            <a:spLocks noGrp="1"/>
          </p:cNvSpPr>
          <p:nvPr>
            <p:ph type="title"/>
          </p:nvPr>
        </p:nvSpPr>
        <p:spPr/>
        <p:txBody>
          <a:bodyPr/>
          <a:lstStyle/>
          <a:p>
            <a:r>
              <a:rPr lang="en-US" dirty="0"/>
              <a:t>Training Goals and Objectives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2465641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pic>
        <p:nvPicPr>
          <p:cNvPr id="63385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3385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9D9D0A4-4C77-47AD-9284-920BD7BEEF24}" type="slidenum">
              <a:rPr kumimoji="0" lang="en-US" sz="1200" b="0" i="0" u="none" strike="noStrike" kern="1200" cap="none" spc="0" normalizeH="0" baseline="0" noProof="0">
                <a:ln>
                  <a:noFill/>
                </a:ln>
                <a:solidFill>
                  <a:prstClr val="white"/>
                </a:solidFill>
                <a:effectLst/>
                <a:uLnTx/>
                <a:uFillTx/>
                <a:latin typeface="Franklin Gothic Medium"/>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Franklin Gothic Medium"/>
              <a:ea typeface="+mn-ea"/>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633862" name="Content Placeholder 2"/>
          <p:cNvSpPr>
            <a:spLocks/>
          </p:cNvSpPr>
          <p:nvPr/>
        </p:nvSpPr>
        <p:spPr bwMode="auto">
          <a:xfrm>
            <a:off x="457200" y="1371600"/>
            <a:ext cx="8229600" cy="4525963"/>
          </a:xfrm>
          <a:prstGeom prst="rect">
            <a:avLst/>
          </a:prstGeom>
          <a:noFill/>
          <a:ln w="9525">
            <a:noFill/>
            <a:miter lim="800000"/>
            <a:headEnd/>
            <a:tailEnd/>
          </a:ln>
        </p:spPr>
        <p:txBody>
          <a:bodyPr/>
          <a:lstStyle/>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None/>
              <a:tabLst/>
              <a:defRPr/>
            </a:pPr>
            <a:endPar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Identify Your Goals and Evaluate a Position Accordingly Before You Say Yes</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None/>
              <a:tabLst/>
              <a:defRPr/>
            </a:pPr>
            <a:endParaRPr kumimoji="0" lang="en-US" sz="10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Professional growth does not always equate with promotions or positions of status.</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Understand your work as a part of your life</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When the Role Changes, Evaluate your Ability to Perform to the New Standard and Ask for Support</a:t>
            </a:r>
          </a:p>
          <a:p>
            <a:pPr marL="1143000" marR="0" lvl="2" indent="-228600" algn="l" defTabSz="914400" rtl="0" eaLnBrk="1" fontAlgn="auto" latinLnBrk="0" hangingPunct="1">
              <a:lnSpc>
                <a:spcPct val="100000"/>
              </a:lnSpc>
              <a:spcBef>
                <a:spcPts val="350"/>
              </a:spcBef>
              <a:spcAft>
                <a:spcPts val="0"/>
              </a:spcAft>
              <a:buClr>
                <a:srgbClr val="BF974D"/>
              </a:buClr>
              <a:buSzPct val="100000"/>
              <a:buFont typeface="Wingdings 2"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p:txBody>
      </p:sp>
      <p:pic>
        <p:nvPicPr>
          <p:cNvPr id="633863" name="Title 2"/>
          <p:cNvPicPr>
            <a:picLocks noChangeArrowheads="1"/>
          </p:cNvPicPr>
          <p:nvPr/>
        </p:nvPicPr>
        <p:blipFill>
          <a:blip r:embed="rId4"/>
          <a:srcRect/>
          <a:stretch>
            <a:fillRect/>
          </a:stretch>
        </p:blipFill>
        <p:spPr bwMode="auto">
          <a:xfrm>
            <a:off x="152400" y="152400"/>
            <a:ext cx="8497888" cy="1158875"/>
          </a:xfrm>
          <a:prstGeom prst="rect">
            <a:avLst/>
          </a:prstGeom>
          <a:noFill/>
          <a:ln w="9525">
            <a:noFill/>
            <a:miter lim="800000"/>
            <a:headEnd/>
            <a:tailEnd/>
          </a:ln>
        </p:spPr>
      </p:pic>
    </p:spTree>
    <p:extLst>
      <p:ext uri="{BB962C8B-B14F-4D97-AF65-F5344CB8AC3E}">
        <p14:creationId xmlns:p14="http://schemas.microsoft.com/office/powerpoint/2010/main" val="2589704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pic>
        <p:nvPicPr>
          <p:cNvPr id="63590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3590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94BE144-6478-412A-90EA-CBE723E87D19}" type="slidenum">
              <a:rPr kumimoji="0" lang="en-US" sz="1200" b="0" i="0" u="none" strike="noStrike" kern="1200" cap="none" spc="0" normalizeH="0" baseline="0" noProof="0">
                <a:ln>
                  <a:noFill/>
                </a:ln>
                <a:solidFill>
                  <a:prstClr val="white"/>
                </a:solidFill>
                <a:effectLst/>
                <a:uLnTx/>
                <a:uFillTx/>
                <a:latin typeface="Franklin Gothic Medium"/>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white"/>
              </a:solidFill>
              <a:effectLst/>
              <a:uLnTx/>
              <a:uFillTx/>
              <a:latin typeface="Franklin Gothic Medium"/>
              <a:ea typeface="+mn-ea"/>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635910" name="Content Placeholder 2"/>
          <p:cNvSpPr>
            <a:spLocks/>
          </p:cNvSpPr>
          <p:nvPr/>
        </p:nvSpPr>
        <p:spPr bwMode="auto">
          <a:xfrm>
            <a:off x="457200" y="1066800"/>
            <a:ext cx="8229600" cy="4525963"/>
          </a:xfrm>
          <a:prstGeom prst="rect">
            <a:avLst/>
          </a:prstGeom>
          <a:noFill/>
          <a:ln w="9525">
            <a:noFill/>
            <a:miter lim="800000"/>
            <a:headEnd/>
            <a:tailEnd/>
          </a:ln>
        </p:spPr>
        <p:txBody>
          <a:bodyPr/>
          <a:lstStyle/>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None/>
              <a:tabLst/>
              <a:defRPr/>
            </a:pPr>
            <a:endPar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r>
              <a:rPr kumimoji="0" lang="en-US" sz="2700" b="0" i="0" u="none" strike="noStrike" kern="1200" cap="none" spc="0" normalizeH="0" baseline="0" noProof="0" dirty="0">
                <a:ln>
                  <a:noFill/>
                </a:ln>
                <a:solidFill>
                  <a:prstClr val="black"/>
                </a:solidFill>
                <a:effectLst/>
                <a:uLnTx/>
                <a:uFillTx/>
                <a:latin typeface="Lucida Sans Unicode" pitchFamily="34" charset="0"/>
                <a:ea typeface="+mn-ea"/>
                <a:cs typeface="+mn-cs"/>
              </a:rPr>
              <a:t>Maintain Your Own Growth at all Costs</a:t>
            </a:r>
          </a:p>
          <a:p>
            <a:pPr marL="365125" marR="0" lvl="0" indent="-255588" algn="l" defTabSz="914400" rtl="0" eaLnBrk="1" fontAlgn="auto" latinLnBrk="0" hangingPunct="1">
              <a:lnSpc>
                <a:spcPct val="100000"/>
              </a:lnSpc>
              <a:spcBef>
                <a:spcPts val="400"/>
              </a:spcBef>
              <a:spcAft>
                <a:spcPts val="0"/>
              </a:spcAft>
              <a:buClr>
                <a:srgbClr val="C66951"/>
              </a:buClr>
              <a:buSzPct val="68000"/>
              <a:buFont typeface="Wingdings 3" pitchFamily="18" charset="2"/>
              <a:buChar char=""/>
              <a:tabLst/>
              <a:defRPr/>
            </a:pPr>
            <a:endParaRPr kumimoji="0" lang="en-US" sz="10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Losing track of individual needs in the needs of the client leads to disillusionment</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Develop Personalized Methods of Managing Stress</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Seek Lifestyle Balance</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Have Strategies for Managing “out of balance times”</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Be Prepared to Recognize and Respond to Early Warning Signs</a:t>
            </a:r>
          </a:p>
          <a:p>
            <a:pPr marL="1143000" marR="0" lvl="2" indent="-228600" algn="l" defTabSz="914400" rtl="0" eaLnBrk="1" fontAlgn="auto" latinLnBrk="0" hangingPunct="1">
              <a:lnSpc>
                <a:spcPct val="100000"/>
              </a:lnSpc>
              <a:spcBef>
                <a:spcPts val="350"/>
              </a:spcBef>
              <a:spcAft>
                <a:spcPts val="0"/>
              </a:spcAft>
              <a:buClr>
                <a:srgbClr val="C38E41"/>
              </a:buClr>
              <a:buSzPct val="100000"/>
              <a:buFont typeface="Wingdings 3" pitchFamily="18" charset="2"/>
              <a:buChar char="}"/>
              <a:tabLst/>
              <a:defRPr/>
            </a:pPr>
            <a:r>
              <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rPr>
              <a:t>Laugh</a:t>
            </a:r>
          </a:p>
          <a:p>
            <a:pPr marL="1143000" marR="0" lvl="2" indent="-228600" algn="l" defTabSz="914400" rtl="0" eaLnBrk="1" fontAlgn="auto" latinLnBrk="0" hangingPunct="1">
              <a:lnSpc>
                <a:spcPct val="100000"/>
              </a:lnSpc>
              <a:spcBef>
                <a:spcPts val="350"/>
              </a:spcBef>
              <a:spcAft>
                <a:spcPts val="0"/>
              </a:spcAft>
              <a:buClr>
                <a:srgbClr val="BF974D"/>
              </a:buClr>
              <a:buSzPct val="100000"/>
              <a:buFont typeface="Wingdings 2"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Lucida Sans Unicode" pitchFamily="34" charset="0"/>
              <a:ea typeface="+mn-ea"/>
              <a:cs typeface="+mn-cs"/>
            </a:endParaRPr>
          </a:p>
        </p:txBody>
      </p:sp>
      <p:pic>
        <p:nvPicPr>
          <p:cNvPr id="635911" name="Title 2"/>
          <p:cNvPicPr>
            <a:picLocks noChangeArrowheads="1"/>
          </p:cNvPicPr>
          <p:nvPr/>
        </p:nvPicPr>
        <p:blipFill>
          <a:blip r:embed="rId4"/>
          <a:srcRect/>
          <a:stretch>
            <a:fillRect/>
          </a:stretch>
        </p:blipFill>
        <p:spPr bwMode="auto">
          <a:xfrm>
            <a:off x="152400" y="152400"/>
            <a:ext cx="8497888" cy="1158875"/>
          </a:xfrm>
          <a:prstGeom prst="rect">
            <a:avLst/>
          </a:prstGeom>
          <a:noFill/>
          <a:ln w="9525">
            <a:noFill/>
            <a:miter lim="800000"/>
            <a:headEnd/>
            <a:tailEnd/>
          </a:ln>
        </p:spPr>
      </p:pic>
    </p:spTree>
    <p:extLst>
      <p:ext uri="{BB962C8B-B14F-4D97-AF65-F5344CB8AC3E}">
        <p14:creationId xmlns:p14="http://schemas.microsoft.com/office/powerpoint/2010/main" val="3753380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dirty="0"/>
              <a:t> Strategies that Support Growth </a:t>
            </a:r>
          </a:p>
        </p:txBody>
      </p:sp>
      <p:sp>
        <p:nvSpPr>
          <p:cNvPr id="2" name="Title 1"/>
          <p:cNvSpPr>
            <a:spLocks noGrp="1"/>
          </p:cNvSpPr>
          <p:nvPr>
            <p:ph type="title"/>
          </p:nvPr>
        </p:nvSpPr>
        <p:spPr/>
        <p:txBody>
          <a:bodyPr/>
          <a:lstStyle/>
          <a:p>
            <a:r>
              <a:rPr lang="en-US" dirty="0"/>
              <a:t>resilience</a:t>
            </a:r>
          </a:p>
        </p:txBody>
      </p:sp>
    </p:spTree>
    <p:extLst>
      <p:ext uri="{BB962C8B-B14F-4D97-AF65-F5344CB8AC3E}">
        <p14:creationId xmlns:p14="http://schemas.microsoft.com/office/powerpoint/2010/main" val="964700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626" y="1719263"/>
            <a:ext cx="5878147" cy="4406900"/>
          </a:xfrm>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5" name="Title 4"/>
          <p:cNvSpPr>
            <a:spLocks noGrp="1"/>
          </p:cNvSpPr>
          <p:nvPr>
            <p:ph type="title"/>
          </p:nvPr>
        </p:nvSpPr>
        <p:spPr/>
        <p:txBody>
          <a:bodyPr/>
          <a:lstStyle/>
          <a:p>
            <a:r>
              <a:rPr lang="en-US" dirty="0"/>
              <a:t>laughing and lasting in corrections</a:t>
            </a:r>
          </a:p>
        </p:txBody>
      </p:sp>
    </p:spTree>
    <p:extLst>
      <p:ext uri="{BB962C8B-B14F-4D97-AF65-F5344CB8AC3E}">
        <p14:creationId xmlns:p14="http://schemas.microsoft.com/office/powerpoint/2010/main" val="2241823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Feeling good about one’s choices</a:t>
            </a:r>
          </a:p>
          <a:p>
            <a:r>
              <a:rPr lang="en-US" dirty="0"/>
              <a:t>Maintaining a sense of meaning and hope</a:t>
            </a:r>
          </a:p>
          <a:p>
            <a:r>
              <a:rPr lang="en-US" dirty="0"/>
              <a:t>Finding Humor</a:t>
            </a:r>
          </a:p>
          <a:p>
            <a:r>
              <a:rPr lang="en-US" dirty="0"/>
              <a:t>Finding Support</a:t>
            </a:r>
          </a:p>
          <a:p>
            <a:r>
              <a:rPr lang="en-US" dirty="0"/>
              <a:t>Integrating the traumatic experience</a:t>
            </a:r>
          </a:p>
          <a:p>
            <a:r>
              <a:rPr lang="en-US" dirty="0"/>
              <a:t>Seeing the “bigger picture”</a:t>
            </a:r>
          </a:p>
          <a:p>
            <a:r>
              <a:rPr lang="en-US" dirty="0"/>
              <a:t>Feeling part of the solution</a:t>
            </a:r>
          </a:p>
          <a:p>
            <a:r>
              <a:rPr lang="en-US" dirty="0"/>
              <a:t>Keeping the trauma abnormal</a:t>
            </a:r>
          </a:p>
          <a:p>
            <a:r>
              <a:rPr lang="en-US" dirty="0"/>
              <a:t>Seeking Satisfaction</a:t>
            </a:r>
          </a:p>
          <a:p>
            <a:r>
              <a:rPr lang="en-US" dirty="0"/>
              <a:t>Remaining Discerning but Trusting</a:t>
            </a:r>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5" name="Title 4"/>
          <p:cNvSpPr>
            <a:spLocks noGrp="1"/>
          </p:cNvSpPr>
          <p:nvPr>
            <p:ph type="title"/>
          </p:nvPr>
        </p:nvSpPr>
        <p:spPr/>
        <p:txBody>
          <a:bodyPr/>
          <a:lstStyle/>
          <a:p>
            <a:r>
              <a:rPr lang="en-US" dirty="0"/>
              <a:t>Characteristics of resilience</a:t>
            </a:r>
          </a:p>
        </p:txBody>
      </p:sp>
    </p:spTree>
    <p:extLst>
      <p:ext uri="{BB962C8B-B14F-4D97-AF65-F5344CB8AC3E}">
        <p14:creationId xmlns:p14="http://schemas.microsoft.com/office/powerpoint/2010/main" val="535725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Identification of Stressors</a:t>
            </a:r>
          </a:p>
          <a:p>
            <a:r>
              <a:rPr lang="en-US" dirty="0"/>
              <a:t>Identification of Supporters</a:t>
            </a:r>
          </a:p>
          <a:p>
            <a:r>
              <a:rPr lang="en-US" dirty="0"/>
              <a:t>Identification of Barriers</a:t>
            </a:r>
          </a:p>
          <a:p>
            <a:r>
              <a:rPr lang="en-US" dirty="0"/>
              <a:t>Identification of Alternatives</a:t>
            </a:r>
          </a:p>
          <a:p>
            <a:r>
              <a:rPr lang="en-US" dirty="0"/>
              <a:t>Non-Negotiable</a:t>
            </a:r>
          </a:p>
          <a:p>
            <a:r>
              <a:rPr lang="en-US" dirty="0"/>
              <a:t>Spiritual Practices</a:t>
            </a:r>
          </a:p>
          <a:p>
            <a:r>
              <a:rPr lang="en-US" dirty="0"/>
              <a:t>Physical Wellness Practices</a:t>
            </a:r>
          </a:p>
          <a:p>
            <a:r>
              <a:rPr lang="en-US" dirty="0"/>
              <a:t>Family Activities</a:t>
            </a:r>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Self care plan</a:t>
            </a:r>
          </a:p>
        </p:txBody>
      </p:sp>
    </p:spTree>
    <p:extLst>
      <p:ext uri="{BB962C8B-B14F-4D97-AF65-F5344CB8AC3E}">
        <p14:creationId xmlns:p14="http://schemas.microsoft.com/office/powerpoint/2010/main" val="1336945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057400"/>
            <a:ext cx="6781800" cy="4419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COPING</a:t>
            </a:r>
          </a:p>
        </p:txBody>
      </p:sp>
    </p:spTree>
    <p:extLst>
      <p:ext uri="{BB962C8B-B14F-4D97-AF65-F5344CB8AC3E}">
        <p14:creationId xmlns:p14="http://schemas.microsoft.com/office/powerpoint/2010/main" val="563894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45720" indent="0">
              <a:buNone/>
            </a:pPr>
            <a:r>
              <a:rPr lang="en-US" dirty="0"/>
              <a:t>Being able to predict the event makes the event far less likely to be shocking and overwhelming</a:t>
            </a:r>
          </a:p>
          <a:p>
            <a:pPr marL="45720" indent="0">
              <a:buNone/>
            </a:pPr>
            <a:r>
              <a:rPr lang="en-US" dirty="0"/>
              <a:t>	Recognize and Accept the Realities</a:t>
            </a:r>
          </a:p>
          <a:p>
            <a:pPr marL="45720" indent="0">
              <a:buNone/>
            </a:pPr>
            <a:r>
              <a:rPr lang="en-US" dirty="0"/>
              <a:t>		…of the work</a:t>
            </a:r>
          </a:p>
          <a:p>
            <a:pPr marL="45720" indent="0">
              <a:buNone/>
            </a:pPr>
            <a:r>
              <a:rPr lang="en-US" dirty="0"/>
              <a:t>		…of the population</a:t>
            </a:r>
          </a:p>
          <a:p>
            <a:pPr marL="45720" indent="0">
              <a:buNone/>
            </a:pPr>
            <a:r>
              <a:rPr lang="en-US" dirty="0"/>
              <a:t>		…of the organization</a:t>
            </a:r>
          </a:p>
          <a:p>
            <a:pPr marL="45720" indent="0">
              <a:buNone/>
            </a:pPr>
            <a:r>
              <a:rPr lang="en-US" dirty="0"/>
              <a:t>	Without</a:t>
            </a:r>
          </a:p>
          <a:p>
            <a:pPr marL="45720" indent="0">
              <a:buNone/>
            </a:pPr>
            <a:r>
              <a:rPr lang="en-US" dirty="0"/>
              <a:t>		…losing hope</a:t>
            </a:r>
          </a:p>
          <a:p>
            <a:pPr marL="45720" indent="0">
              <a:buNone/>
            </a:pPr>
            <a:r>
              <a:rPr lang="en-US" dirty="0"/>
              <a:t>		…losing humor</a:t>
            </a:r>
          </a:p>
          <a:p>
            <a:pPr marL="45720" indent="0">
              <a:buNone/>
            </a:pPr>
            <a:r>
              <a:rPr lang="en-US" dirty="0"/>
              <a:t>		…losing yourself</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8" name="Title 7"/>
          <p:cNvSpPr>
            <a:spLocks noGrp="1"/>
          </p:cNvSpPr>
          <p:nvPr>
            <p:ph type="title"/>
          </p:nvPr>
        </p:nvSpPr>
        <p:spPr/>
        <p:txBody>
          <a:bodyPr/>
          <a:lstStyle/>
          <a:p>
            <a:r>
              <a:rPr lang="en-US" dirty="0"/>
              <a:t>EXPECTATIONS</a:t>
            </a:r>
          </a:p>
        </p:txBody>
      </p:sp>
    </p:spTree>
    <p:extLst>
      <p:ext uri="{BB962C8B-B14F-4D97-AF65-F5344CB8AC3E}">
        <p14:creationId xmlns:p14="http://schemas.microsoft.com/office/powerpoint/2010/main" val="3331755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How do they help?</a:t>
            </a:r>
          </a:p>
        </p:txBody>
      </p:sp>
      <p:sp>
        <p:nvSpPr>
          <p:cNvPr id="4" name="Title 3"/>
          <p:cNvSpPr>
            <a:spLocks noGrp="1"/>
          </p:cNvSpPr>
          <p:nvPr>
            <p:ph type="title"/>
          </p:nvPr>
        </p:nvSpPr>
        <p:spPr/>
        <p:txBody>
          <a:bodyPr/>
          <a:lstStyle/>
          <a:p>
            <a:r>
              <a:rPr lang="en-US" dirty="0"/>
              <a:t>STRESS REDUCTION PROGRAMS</a:t>
            </a:r>
          </a:p>
        </p:txBody>
      </p:sp>
    </p:spTree>
    <p:extLst>
      <p:ext uri="{BB962C8B-B14F-4D97-AF65-F5344CB8AC3E}">
        <p14:creationId xmlns:p14="http://schemas.microsoft.com/office/powerpoint/2010/main" val="3559745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14300" indent="0">
              <a:buNone/>
            </a:pPr>
            <a:r>
              <a:rPr lang="en-US" b="1" dirty="0"/>
              <a:t>Financial savings </a:t>
            </a:r>
            <a:r>
              <a:rPr lang="en-US" dirty="0"/>
              <a:t>through: </a:t>
            </a:r>
          </a:p>
          <a:p>
            <a:r>
              <a:rPr lang="en-US" dirty="0"/>
              <a:t>Reduced need to pay overtime to cover for officers on sick leave or who quit because of work-related stress.</a:t>
            </a:r>
          </a:p>
          <a:p>
            <a:r>
              <a:rPr lang="en-US" dirty="0"/>
              <a:t>Reductions in the time officers need off after a critical incident before returning to work.</a:t>
            </a:r>
          </a:p>
          <a:p>
            <a:r>
              <a:rPr lang="en-US" dirty="0"/>
              <a:t>Reduced fees paid into the retirement fund because of fewer stress-related early retirements.</a:t>
            </a:r>
          </a:p>
          <a:p>
            <a:pPr marL="45720" indent="0">
              <a:buNone/>
            </a:pPr>
            <a:endParaRPr lang="en-US" dirty="0"/>
          </a:p>
          <a:p>
            <a:pPr marL="114300" indent="0">
              <a:buNone/>
            </a:pPr>
            <a:r>
              <a:rPr lang="en-US" b="1" dirty="0"/>
              <a:t>Improved officer performance </a:t>
            </a:r>
            <a:r>
              <a:rPr lang="en-US" dirty="0"/>
              <a:t>through:</a:t>
            </a:r>
          </a:p>
          <a:p>
            <a:r>
              <a:rPr lang="en-US" dirty="0"/>
              <a:t>Higher staff morale.</a:t>
            </a:r>
          </a:p>
          <a:p>
            <a:r>
              <a:rPr lang="en-US" dirty="0"/>
              <a:t>Higher rates of attendance/lower rates of sick time use</a:t>
            </a:r>
          </a:p>
          <a:p>
            <a:r>
              <a:rPr lang="en-US" dirty="0"/>
              <a:t>Less negativity in the workplace culture</a:t>
            </a:r>
          </a:p>
          <a:p>
            <a:endParaRPr lang="en-US" dirty="0"/>
          </a:p>
          <a:p>
            <a:pPr marL="114300" lvl="0" indent="0" algn="r">
              <a:buClr>
                <a:srgbClr val="93A299"/>
              </a:buClr>
              <a:buNone/>
            </a:pPr>
            <a:r>
              <a:rPr lang="en-US" sz="900" dirty="0">
                <a:solidFill>
                  <a:srgbClr val="564B3C"/>
                </a:solidFill>
              </a:rPr>
              <a:t> Source: National Institute of Justice (2000</a:t>
            </a:r>
            <a:r>
              <a:rPr lang="en-US" sz="900" i="1" dirty="0">
                <a:solidFill>
                  <a:srgbClr val="564B3C"/>
                </a:solidFill>
              </a:rPr>
              <a:t>) Addressing Correctional Officer Stress, p.7</a:t>
            </a:r>
            <a:endParaRPr lang="en-US" sz="1000" i="1" dirty="0">
              <a:solidFill>
                <a:srgbClr val="564B3C"/>
              </a:solidFill>
            </a:endParaRPr>
          </a:p>
          <a:p>
            <a:endParaRPr lang="en-US" dirty="0"/>
          </a:p>
        </p:txBody>
      </p:sp>
      <p:sp>
        <p:nvSpPr>
          <p:cNvPr id="2" name="Title 1"/>
          <p:cNvSpPr>
            <a:spLocks noGrp="1"/>
          </p:cNvSpPr>
          <p:nvPr>
            <p:ph type="title"/>
          </p:nvPr>
        </p:nvSpPr>
        <p:spPr/>
        <p:txBody>
          <a:bodyPr>
            <a:normAutofit fontScale="90000"/>
          </a:bodyPr>
          <a:lstStyle/>
          <a:p>
            <a:br>
              <a:rPr lang="en-US" sz="3100" b="1" dirty="0"/>
            </a:br>
            <a:r>
              <a:rPr lang="en-US" sz="3100" b="1" dirty="0"/>
              <a:t>BENEFITS A STRESS reduction PROGRAMs CAN BRING TO CORRECTIONAL ADMINISTRATORS</a:t>
            </a:r>
            <a:br>
              <a:rPr lang="en-US" b="1" dirty="0"/>
            </a:br>
            <a:endParaRPr lang="en-US" dirty="0"/>
          </a:p>
        </p:txBody>
      </p:sp>
    </p:spTree>
    <p:extLst>
      <p:ext uri="{BB962C8B-B14F-4D97-AF65-F5344CB8AC3E}">
        <p14:creationId xmlns:p14="http://schemas.microsoft.com/office/powerpoint/2010/main" val="56730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sz="2800" dirty="0"/>
          </a:p>
          <a:p>
            <a:pPr marL="45720" indent="0" algn="ctr">
              <a:buNone/>
            </a:pPr>
            <a:r>
              <a:rPr lang="en-US" sz="3200" dirty="0"/>
              <a:t>S</a:t>
            </a:r>
            <a:r>
              <a:rPr lang="en-US" sz="3200" b="1" dirty="0"/>
              <a:t>tress is a condition or feeling experienced when a person perceives that demands exceed the personal and social resources the individual is able to mobilize. (Lazarus, 1996)</a:t>
            </a:r>
            <a:endParaRPr lang="en-US" sz="3200" dirty="0"/>
          </a:p>
          <a:p>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What is Stress?</a:t>
            </a:r>
          </a:p>
        </p:txBody>
      </p:sp>
    </p:spTree>
    <p:extLst>
      <p:ext uri="{BB962C8B-B14F-4D97-AF65-F5344CB8AC3E}">
        <p14:creationId xmlns:p14="http://schemas.microsoft.com/office/powerpoint/2010/main" val="3700932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b="1" dirty="0"/>
              <a:t>Increased institutional safety </a:t>
            </a:r>
            <a:r>
              <a:rPr lang="en-US" dirty="0"/>
              <a:t>through:</a:t>
            </a:r>
          </a:p>
          <a:p>
            <a:r>
              <a:rPr lang="en-US" dirty="0"/>
              <a:t>Fewer inexperienced officers on duty.</a:t>
            </a:r>
          </a:p>
          <a:p>
            <a:r>
              <a:rPr lang="en-US" dirty="0"/>
              <a:t>Fewer officer distractions with work-related and personal stresses.</a:t>
            </a:r>
          </a:p>
          <a:p>
            <a:pPr marL="114300" indent="0">
              <a:buNone/>
            </a:pPr>
            <a:r>
              <a:rPr lang="en-US" b="1" dirty="0"/>
              <a:t>Improved relations with the union </a:t>
            </a:r>
            <a:r>
              <a:rPr lang="en-US" dirty="0"/>
              <a:t>by working together on a mutually beneficial program.</a:t>
            </a:r>
          </a:p>
          <a:p>
            <a:pPr marL="114300" indent="0">
              <a:buNone/>
            </a:pPr>
            <a:r>
              <a:rPr lang="en-US" b="1" dirty="0"/>
              <a:t>A demonstrated concern for employees </a:t>
            </a:r>
            <a:r>
              <a:rPr lang="en-US" dirty="0"/>
              <a:t>through providing officers with the means to cope with an undeniably tough working environment.</a:t>
            </a:r>
          </a:p>
          <a:p>
            <a:endParaRPr lang="en-US" dirty="0"/>
          </a:p>
          <a:p>
            <a:pPr marL="114300" lvl="0" indent="0" algn="r">
              <a:buClr>
                <a:srgbClr val="93A299"/>
              </a:buClr>
              <a:buNone/>
            </a:pPr>
            <a:r>
              <a:rPr lang="en-US" sz="900" dirty="0">
                <a:solidFill>
                  <a:srgbClr val="564B3C"/>
                </a:solidFill>
              </a:rPr>
              <a:t> Source: National Institute of Justice (2000</a:t>
            </a:r>
            <a:r>
              <a:rPr lang="en-US" sz="900" i="1" dirty="0">
                <a:solidFill>
                  <a:srgbClr val="564B3C"/>
                </a:solidFill>
              </a:rPr>
              <a:t>) Addressing Correctional Officer Stress, p.7</a:t>
            </a:r>
            <a:endParaRPr lang="en-US" sz="1000" i="1" dirty="0">
              <a:solidFill>
                <a:srgbClr val="564B3C"/>
              </a:solidFill>
            </a:endParaRPr>
          </a:p>
          <a:p>
            <a:pPr algn="r"/>
            <a:endParaRPr lang="en-US" dirty="0"/>
          </a:p>
        </p:txBody>
      </p:sp>
      <p:sp>
        <p:nvSpPr>
          <p:cNvPr id="2" name="Title 1"/>
          <p:cNvSpPr>
            <a:spLocks noGrp="1"/>
          </p:cNvSpPr>
          <p:nvPr>
            <p:ph type="title"/>
          </p:nvPr>
        </p:nvSpPr>
        <p:spPr/>
        <p:txBody>
          <a:bodyPr>
            <a:normAutofit fontScale="90000"/>
          </a:bodyPr>
          <a:lstStyle/>
          <a:p>
            <a:br>
              <a:rPr lang="en-US" sz="3100" b="1" dirty="0"/>
            </a:br>
            <a:r>
              <a:rPr lang="en-US" sz="3100" b="1" dirty="0"/>
              <a:t>BENEFITS A STRESS reduction PROGRAMs CAN BRING TO CORRECTIONAL ADMINISTRATORS</a:t>
            </a:r>
            <a:br>
              <a:rPr lang="en-US" b="1" dirty="0"/>
            </a:br>
            <a:endParaRPr lang="en-US" dirty="0"/>
          </a:p>
        </p:txBody>
      </p:sp>
    </p:spTree>
    <p:extLst>
      <p:ext uri="{BB962C8B-B14F-4D97-AF65-F5344CB8AC3E}">
        <p14:creationId xmlns:p14="http://schemas.microsoft.com/office/powerpoint/2010/main" val="4009370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normAutofit/>
          </a:bodyPr>
          <a:lstStyle/>
          <a:p>
            <a:endParaRPr lang="en-US" i="1" dirty="0">
              <a:solidFill>
                <a:schemeClr val="accent1">
                  <a:lumMod val="50000"/>
                </a:schemeClr>
              </a:solidFill>
            </a:endParaRPr>
          </a:p>
          <a:p>
            <a:endParaRPr lang="en-US" i="1" dirty="0">
              <a:solidFill>
                <a:schemeClr val="accent1">
                  <a:lumMod val="50000"/>
                </a:schemeClr>
              </a:solidFill>
            </a:endParaRPr>
          </a:p>
          <a:p>
            <a:r>
              <a:rPr lang="en-US" i="1" dirty="0">
                <a:solidFill>
                  <a:schemeClr val="accent1">
                    <a:lumMod val="50000"/>
                  </a:schemeClr>
                </a:solidFill>
              </a:rPr>
              <a:t>Trauma is a fact of life. It does not, however, have to be a life sentence. Not only can trauma be healed, but with appropriate guidance and support, it can be transformative. Trauma has the potential to be one of the most significant forces for psychological, social, and spiritual awakening and evolution. How we handle trauma (as individuals, communities and societies) greatly influences the quality of our lives. It ultimately affects how or even whether we will survive as a species.</a:t>
            </a:r>
          </a:p>
          <a:p>
            <a:pPr marL="109728" indent="0">
              <a:buNone/>
            </a:pPr>
            <a:endParaRPr lang="en-US" dirty="0"/>
          </a:p>
          <a:p>
            <a:pPr marL="109728" indent="0">
              <a:buNone/>
            </a:pPr>
            <a:r>
              <a:rPr lang="en-US" sz="1300" dirty="0"/>
              <a:t>Trauma Therapist Peter Levine (</a:t>
            </a:r>
            <a:r>
              <a:rPr lang="en-US" sz="1300" i="1" dirty="0"/>
              <a:t>Waking the Tiger</a:t>
            </a:r>
            <a:r>
              <a:rPr lang="en-US" sz="1300" dirty="0"/>
              <a:t>, 1997, p.2)</a:t>
            </a:r>
          </a:p>
          <a:p>
            <a:endParaRPr lang="en-US" dirty="0"/>
          </a:p>
        </p:txBody>
      </p:sp>
      <p:sp>
        <p:nvSpPr>
          <p:cNvPr id="3" name="Title 2"/>
          <p:cNvSpPr>
            <a:spLocks noGrp="1"/>
          </p:cNvSpPr>
          <p:nvPr>
            <p:ph type="title"/>
          </p:nvPr>
        </p:nvSpPr>
        <p:spPr/>
        <p:txBody>
          <a:bodyPr/>
          <a:lstStyle/>
          <a:p>
            <a:r>
              <a:rPr lang="en-US" dirty="0"/>
              <a:t>Talking About Trauma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3418353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endParaRPr lang="en-US" dirty="0">
              <a:hlinkClick r:id="rId2"/>
            </a:endParaRPr>
          </a:p>
          <a:p>
            <a:r>
              <a:rPr lang="en-US" dirty="0">
                <a:hlinkClick r:id="rId2"/>
              </a:rPr>
              <a:t>www.theannainstitute.org</a:t>
            </a:r>
            <a:endParaRPr lang="en-US" dirty="0"/>
          </a:p>
          <a:p>
            <a:r>
              <a:rPr lang="en-US" dirty="0">
                <a:hlinkClick r:id="rId3"/>
              </a:rPr>
              <a:t>www.seekingsafety.org</a:t>
            </a:r>
            <a:endParaRPr lang="en-US" dirty="0"/>
          </a:p>
          <a:p>
            <a:r>
              <a:rPr lang="en-US" dirty="0">
                <a:hlinkClick r:id="rId4"/>
              </a:rPr>
              <a:t>www.headington-institute.org</a:t>
            </a:r>
            <a:r>
              <a:rPr lang="en-US" dirty="0"/>
              <a:t> </a:t>
            </a:r>
          </a:p>
          <a:p>
            <a:r>
              <a:rPr lang="en-US" dirty="0">
                <a:hlinkClick r:id="rId5"/>
              </a:rPr>
              <a:t>www.samhsa.gov/nctic/trauma.asp</a:t>
            </a:r>
            <a:endParaRPr lang="en-US" dirty="0"/>
          </a:p>
          <a:p>
            <a:r>
              <a:rPr lang="en-US" dirty="0">
                <a:hlinkClick r:id="rId6"/>
              </a:rPr>
              <a:t>www.nationaltraumaconsortium.org</a:t>
            </a:r>
            <a:endParaRPr lang="en-US" dirty="0"/>
          </a:p>
          <a:p>
            <a:r>
              <a:rPr lang="en-US" dirty="0">
                <a:hlinkClick r:id="rId7"/>
              </a:rPr>
              <a:t>www.riskingconnection.com</a:t>
            </a:r>
            <a:r>
              <a:rPr lang="en-US" dirty="0"/>
              <a:t> </a:t>
            </a:r>
          </a:p>
          <a:p>
            <a:r>
              <a:rPr lang="en-US" dirty="0">
                <a:hlinkClick r:id="rId8"/>
              </a:rPr>
              <a:t>www.coce.samhsa.gov</a:t>
            </a:r>
            <a:endParaRPr lang="en-US" dirty="0"/>
          </a:p>
          <a:p>
            <a:r>
              <a:rPr lang="en-US" dirty="0">
                <a:hlinkClick r:id="rId9"/>
              </a:rPr>
              <a:t>www.healthrecovery.org</a:t>
            </a:r>
            <a:r>
              <a:rPr lang="en-US" dirty="0"/>
              <a:t> </a:t>
            </a:r>
          </a:p>
          <a:p>
            <a:r>
              <a:rPr lang="en-US" dirty="0">
                <a:hlinkClick r:id="rId10"/>
              </a:rPr>
              <a:t>www.sidran.org</a:t>
            </a:r>
            <a:endParaRPr lang="en-US" dirty="0"/>
          </a:p>
          <a:p>
            <a:r>
              <a:rPr lang="en-US" dirty="0">
                <a:hlinkClick r:id="rId11"/>
              </a:rPr>
              <a:t>www.womensconsortium.org</a:t>
            </a:r>
            <a:endParaRPr lang="en-US" dirty="0"/>
          </a:p>
          <a:p>
            <a:r>
              <a:rPr lang="en-US" dirty="0">
                <a:hlinkClick r:id="rId12"/>
              </a:rPr>
              <a:t>www.va.gov</a:t>
            </a:r>
            <a:r>
              <a:rPr lang="en-US" dirty="0"/>
              <a:t> </a:t>
            </a:r>
          </a:p>
          <a:p>
            <a:r>
              <a:rPr lang="en-US" dirty="0">
                <a:hlinkClick r:id="rId13"/>
              </a:rPr>
              <a:t>www.desertwaters.com</a:t>
            </a:r>
            <a:r>
              <a:rPr lang="en-US" dirty="0"/>
              <a:t> </a:t>
            </a:r>
          </a:p>
          <a:p>
            <a:pPr marL="109728" indent="0">
              <a:buNone/>
            </a:pPr>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a:t>Web Based Resources: A Small Sample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Tree>
    <p:extLst>
      <p:ext uri="{BB962C8B-B14F-4D97-AF65-F5344CB8AC3E}">
        <p14:creationId xmlns:p14="http://schemas.microsoft.com/office/powerpoint/2010/main" val="3183915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Questions?</a:t>
            </a:r>
          </a:p>
        </p:txBody>
      </p:sp>
      <p:sp>
        <p:nvSpPr>
          <p:cNvPr id="6" name="Content Placeholder 5"/>
          <p:cNvSpPr>
            <a:spLocks noGrp="1"/>
          </p:cNvSpPr>
          <p:nvPr>
            <p:ph idx="1"/>
          </p:nvPr>
        </p:nvSpPr>
        <p:spPr/>
        <p:txBody>
          <a:bodyPr>
            <a:normAutofit fontScale="55000" lnSpcReduction="20000"/>
          </a:bodyPr>
          <a:lstStyle/>
          <a:p>
            <a:pPr marL="0" indent="0" algn="ctr">
              <a:buNone/>
              <a:defRPr/>
            </a:pPr>
            <a:r>
              <a:rPr lang="en-US" sz="4500" dirty="0"/>
              <a:t>Type your question in the Q&amp;A box </a:t>
            </a:r>
            <a:br>
              <a:rPr lang="en-US" sz="4500" dirty="0"/>
            </a:br>
            <a:r>
              <a:rPr lang="en-US" sz="4500" dirty="0"/>
              <a:t>on your computer screen.</a:t>
            </a:r>
          </a:p>
          <a:p>
            <a:pPr marL="0" indent="0">
              <a:buNone/>
              <a:defRPr/>
            </a:pPr>
            <a:endParaRPr lang="en-US" sz="4500" dirty="0"/>
          </a:p>
          <a:p>
            <a:pPr marL="0" indent="0" algn="ctr">
              <a:spcBef>
                <a:spcPts val="600"/>
              </a:spcBef>
              <a:spcAft>
                <a:spcPts val="1200"/>
              </a:spcAft>
              <a:buNone/>
              <a:defRPr/>
            </a:pPr>
            <a:r>
              <a:rPr lang="en-US" sz="4500" dirty="0"/>
              <a:t>Speaker Contact Info</a:t>
            </a:r>
          </a:p>
          <a:p>
            <a:pPr marL="0" indent="0" algn="ctr">
              <a:buNone/>
              <a:defRPr/>
            </a:pPr>
            <a:endParaRPr lang="en-US" sz="4000" dirty="0"/>
          </a:p>
          <a:p>
            <a:pPr marL="0" indent="0" algn="ctr">
              <a:buNone/>
              <a:defRPr/>
            </a:pPr>
            <a:r>
              <a:rPr lang="en-US" sz="4000" dirty="0"/>
              <a:t>Lisa Talbot-Lundrigan</a:t>
            </a:r>
          </a:p>
          <a:p>
            <a:pPr marL="0" indent="0" algn="ctr">
              <a:lnSpc>
                <a:spcPct val="120000"/>
              </a:lnSpc>
              <a:spcBef>
                <a:spcPts val="0"/>
              </a:spcBef>
              <a:spcAft>
                <a:spcPts val="0"/>
              </a:spcAft>
              <a:buNone/>
            </a:pPr>
            <a:r>
              <a:rPr lang="en-US" sz="4000" dirty="0">
                <a:hlinkClick r:id="rId3"/>
              </a:rPr>
              <a:t>ltalbotlundrigan@gmail.com</a:t>
            </a:r>
            <a:endParaRPr lang="en-US" sz="4000" dirty="0"/>
          </a:p>
          <a:p>
            <a:pPr marL="0" indent="0" algn="ctr">
              <a:lnSpc>
                <a:spcPct val="120000"/>
              </a:lnSpc>
              <a:spcBef>
                <a:spcPts val="1200"/>
              </a:spcBef>
              <a:spcAft>
                <a:spcPts val="1200"/>
              </a:spcAft>
              <a:buNone/>
            </a:pPr>
            <a:r>
              <a:rPr lang="en-US" sz="4000" dirty="0"/>
              <a:t>And</a:t>
            </a:r>
          </a:p>
          <a:p>
            <a:pPr marL="0" indent="0" algn="ctr">
              <a:lnSpc>
                <a:spcPct val="120000"/>
              </a:lnSpc>
              <a:spcBef>
                <a:spcPts val="0"/>
              </a:spcBef>
              <a:spcAft>
                <a:spcPts val="0"/>
              </a:spcAft>
              <a:buNone/>
            </a:pPr>
            <a:r>
              <a:rPr lang="en-US" sz="4000" dirty="0"/>
              <a:t>Stephen Valle</a:t>
            </a:r>
          </a:p>
          <a:p>
            <a:pPr marL="0" indent="0" algn="ctr">
              <a:lnSpc>
                <a:spcPct val="120000"/>
              </a:lnSpc>
              <a:spcBef>
                <a:spcPts val="0"/>
              </a:spcBef>
              <a:spcAft>
                <a:spcPts val="0"/>
              </a:spcAft>
              <a:buNone/>
            </a:pPr>
            <a:r>
              <a:rPr lang="en-US" sz="4000" dirty="0">
                <a:hlinkClick r:id="rId4"/>
              </a:rPr>
              <a:t>svalle@comcast.net</a:t>
            </a:r>
            <a:endParaRPr lang="en-US" sz="4000" dirty="0"/>
          </a:p>
        </p:txBody>
      </p:sp>
      <p:sp>
        <p:nvSpPr>
          <p:cNvPr id="3" name="Date Placeholder 2"/>
          <p:cNvSpPr>
            <a:spLocks noGrp="1"/>
          </p:cNvSpPr>
          <p:nvPr>
            <p:ph type="dt" sz="half" idx="10"/>
          </p:nvPr>
        </p:nvSpPr>
        <p:spPr/>
        <p:txBody>
          <a:bodyPr/>
          <a:lstStyle/>
          <a:p>
            <a:fld id="{07B26E27-5671-4443-BC4D-7AEF042CA146}" type="datetime1">
              <a:rPr lang="en-US" smtClean="0"/>
              <a:t>2/16/2018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73</a:t>
            </a:fld>
            <a:endParaRPr lang="en-US"/>
          </a:p>
        </p:txBody>
      </p:sp>
    </p:spTree>
    <p:extLst>
      <p:ext uri="{BB962C8B-B14F-4D97-AF65-F5344CB8AC3E}">
        <p14:creationId xmlns:p14="http://schemas.microsoft.com/office/powerpoint/2010/main" val="1371958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Certificate of Attendance</a:t>
            </a:r>
            <a:endParaRPr lang="en-US" dirty="0"/>
          </a:p>
        </p:txBody>
      </p:sp>
      <p:sp>
        <p:nvSpPr>
          <p:cNvPr id="5" name="Content Placeholder 4"/>
          <p:cNvSpPr>
            <a:spLocks noGrp="1"/>
          </p:cNvSpPr>
          <p:nvPr>
            <p:ph idx="1"/>
          </p:nvPr>
        </p:nvSpPr>
        <p:spPr/>
        <p:txBody>
          <a:bodyPr/>
          <a:lstStyle/>
          <a:p>
            <a:pPr marL="0" indent="0">
              <a:buNone/>
            </a:pPr>
            <a:r>
              <a:rPr lang="en-US" altLang="en-US" dirty="0"/>
              <a:t>Download now! </a:t>
            </a:r>
          </a:p>
          <a:p>
            <a:endParaRPr lang="en-US" dirty="0"/>
          </a:p>
        </p:txBody>
      </p:sp>
      <p:sp>
        <p:nvSpPr>
          <p:cNvPr id="3" name="Date Placeholder 2"/>
          <p:cNvSpPr>
            <a:spLocks noGrp="1"/>
          </p:cNvSpPr>
          <p:nvPr>
            <p:ph type="dt" sz="half" idx="10"/>
          </p:nvPr>
        </p:nvSpPr>
        <p:spPr/>
        <p:txBody>
          <a:bodyPr/>
          <a:lstStyle/>
          <a:p>
            <a:fld id="{6E5FB539-28E5-4E40-A55D-A57F38FE384B}" type="datetime1">
              <a:rPr lang="en-US" smtClean="0"/>
              <a:t>2/16/2018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74</a:t>
            </a:fld>
            <a:endParaRPr lang="en-US"/>
          </a:p>
        </p:txBody>
      </p:sp>
      <p:pic>
        <p:nvPicPr>
          <p:cNvPr id="6759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7" y="2362200"/>
            <a:ext cx="5673725" cy="3324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71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Continuing Education Hour</a:t>
            </a:r>
            <a:br>
              <a:rPr lang="en-US" sz="3200" dirty="0"/>
            </a:br>
            <a:r>
              <a:rPr lang="en-US" sz="3200" dirty="0"/>
              <a:t>(</a:t>
            </a:r>
            <a:r>
              <a:rPr lang="en-US" sz="3200" dirty="0" err="1"/>
              <a:t>CEU</a:t>
            </a:r>
            <a:r>
              <a:rPr lang="en-US" sz="3200" dirty="0"/>
              <a:t> Certificate)</a:t>
            </a:r>
          </a:p>
        </p:txBody>
      </p:sp>
      <p:sp>
        <p:nvSpPr>
          <p:cNvPr id="10" name="Content Placeholder 9"/>
          <p:cNvSpPr>
            <a:spLocks noGrp="1"/>
          </p:cNvSpPr>
          <p:nvPr>
            <p:ph idx="1"/>
          </p:nvPr>
        </p:nvSpPr>
        <p:spPr/>
        <p:txBody>
          <a:bodyPr/>
          <a:lstStyle/>
          <a:p>
            <a:pPr>
              <a:spcBef>
                <a:spcPts val="600"/>
              </a:spcBef>
              <a:defRPr/>
            </a:pPr>
            <a:r>
              <a:rPr lang="en-US" dirty="0"/>
              <a:t>1 </a:t>
            </a:r>
            <a:r>
              <a:rPr lang="en-US" dirty="0" err="1"/>
              <a:t>NAADAC</a:t>
            </a:r>
            <a:r>
              <a:rPr lang="en-US" dirty="0"/>
              <a:t> </a:t>
            </a:r>
            <a:r>
              <a:rPr lang="en-US" dirty="0" err="1"/>
              <a:t>CEH</a:t>
            </a:r>
            <a:endParaRPr lang="en-US" dirty="0"/>
          </a:p>
          <a:p>
            <a:pPr>
              <a:spcBef>
                <a:spcPts val="600"/>
              </a:spcBef>
              <a:defRPr/>
            </a:pPr>
            <a:r>
              <a:rPr lang="en-US" dirty="0"/>
              <a:t>Pass 10-question quiz with 7 correct answers</a:t>
            </a:r>
          </a:p>
          <a:p>
            <a:pPr>
              <a:spcBef>
                <a:spcPts val="600"/>
              </a:spcBef>
              <a:defRPr/>
            </a:pPr>
            <a:r>
              <a:rPr lang="en-US" dirty="0"/>
              <a:t>Receive certificate immediately</a:t>
            </a:r>
          </a:p>
          <a:p>
            <a:endParaRPr lang="en-US" dirty="0"/>
          </a:p>
        </p:txBody>
      </p:sp>
      <p:sp>
        <p:nvSpPr>
          <p:cNvPr id="3" name="Date Placeholder 2"/>
          <p:cNvSpPr>
            <a:spLocks noGrp="1"/>
          </p:cNvSpPr>
          <p:nvPr>
            <p:ph type="dt" sz="half" idx="10"/>
          </p:nvPr>
        </p:nvSpPr>
        <p:spPr/>
        <p:txBody>
          <a:bodyPr/>
          <a:lstStyle/>
          <a:p>
            <a:fld id="{1799914E-66BE-4558-9DAE-2AAB205A7AA4}" type="datetime1">
              <a:rPr lang="en-US" smtClean="0"/>
              <a:t>2/16/2018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75</a:t>
            </a:fld>
            <a:endParaRPr lang="en-US"/>
          </a:p>
        </p:txBody>
      </p:sp>
      <p:pic>
        <p:nvPicPr>
          <p:cNvPr id="6964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55963"/>
            <a:ext cx="4703763" cy="292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8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err="1"/>
              <a:t>RSAT</a:t>
            </a:r>
            <a:r>
              <a:rPr lang="en-US" dirty="0"/>
              <a:t> </a:t>
            </a:r>
            <a:r>
              <a:rPr lang="en-US" dirty="0" err="1"/>
              <a:t>TTA</a:t>
            </a:r>
            <a:r>
              <a:rPr lang="en-US" dirty="0"/>
              <a:t> Center</a:t>
            </a:r>
          </a:p>
        </p:txBody>
      </p:sp>
      <p:sp>
        <p:nvSpPr>
          <p:cNvPr id="4" name="Date Placeholder 3"/>
          <p:cNvSpPr>
            <a:spLocks noGrp="1"/>
          </p:cNvSpPr>
          <p:nvPr>
            <p:ph type="dt" sz="half" idx="10"/>
          </p:nvPr>
        </p:nvSpPr>
        <p:spPr/>
        <p:txBody>
          <a:bodyPr/>
          <a:lstStyle/>
          <a:p>
            <a:fld id="{A02CAFBF-AFA3-4435-997C-0B52FC7E1EE9}" type="datetime1">
              <a:rPr lang="en-US" smtClean="0"/>
              <a:t>2/16/2018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76</a:t>
            </a:fld>
            <a:endParaRPr lang="en-US"/>
          </a:p>
        </p:txBody>
      </p:sp>
      <p:sp>
        <p:nvSpPr>
          <p:cNvPr id="6" name="Content Placeholder 5"/>
          <p:cNvSpPr>
            <a:spLocks noGrp="1"/>
          </p:cNvSpPr>
          <p:nvPr>
            <p:ph idx="1"/>
          </p:nvPr>
        </p:nvSpPr>
        <p:spPr/>
        <p:txBody>
          <a:bodyPr/>
          <a:lstStyle/>
          <a:p>
            <a:pPr marL="0" lvl="0" indent="0" algn="ctr">
              <a:buSzPct val="65000"/>
              <a:buNone/>
            </a:pPr>
            <a:br>
              <a:rPr lang="en-US" dirty="0"/>
            </a:br>
            <a:r>
              <a:rPr lang="en-US" dirty="0"/>
              <a:t>For more information on </a:t>
            </a:r>
            <a:r>
              <a:rPr lang="en-US" dirty="0" err="1"/>
              <a:t>RSAT</a:t>
            </a:r>
            <a:r>
              <a:rPr lang="en-US" dirty="0"/>
              <a:t> training and technical assistance, visit </a:t>
            </a:r>
          </a:p>
          <a:p>
            <a:pPr marL="0" lvl="0" indent="0" algn="ctr">
              <a:buSzPct val="65000"/>
              <a:buNone/>
            </a:pPr>
            <a:r>
              <a:rPr lang="en-US" dirty="0">
                <a:hlinkClick r:id="rId3"/>
              </a:rPr>
              <a:t>http://www.rsat-tta.com/Home</a:t>
            </a:r>
            <a:endParaRPr lang="en-US" dirty="0"/>
          </a:p>
          <a:p>
            <a:pPr marL="0" lvl="0" indent="0" algn="ctr">
              <a:buSzPct val="65000"/>
              <a:buNone/>
            </a:pPr>
            <a:r>
              <a:rPr lang="en-US" dirty="0"/>
              <a:t>or</a:t>
            </a:r>
          </a:p>
          <a:p>
            <a:pPr marL="0" lvl="0" indent="0" algn="ctr">
              <a:buSzPct val="65000"/>
              <a:buNone/>
            </a:pPr>
            <a:r>
              <a:rPr lang="en-US" dirty="0"/>
              <a:t>e-mail Stephen Keller, RSAT TTA Coordinator, at </a:t>
            </a:r>
          </a:p>
          <a:p>
            <a:pPr marL="0" lvl="0" indent="0" algn="ctr">
              <a:buSzPct val="65000"/>
              <a:buNone/>
            </a:pPr>
            <a:r>
              <a:rPr lang="en-US" dirty="0">
                <a:hlinkClick r:id="rId4"/>
              </a:rPr>
              <a:t>skeller@ahpnet.com</a:t>
            </a:r>
            <a:endParaRPr lang="en-US" dirty="0"/>
          </a:p>
          <a:p>
            <a:endParaRPr lang="en-US" dirty="0"/>
          </a:p>
        </p:txBody>
      </p:sp>
    </p:spTree>
    <p:extLst>
      <p:ext uri="{BB962C8B-B14F-4D97-AF65-F5344CB8AC3E}">
        <p14:creationId xmlns:p14="http://schemas.microsoft.com/office/powerpoint/2010/main" val="404663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125" y="1719263"/>
            <a:ext cx="6183150" cy="44069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IS Stress ever ok?</a:t>
            </a:r>
          </a:p>
        </p:txBody>
      </p:sp>
    </p:spTree>
    <p:extLst>
      <p:ext uri="{BB962C8B-B14F-4D97-AF65-F5344CB8AC3E}">
        <p14:creationId xmlns:p14="http://schemas.microsoft.com/office/powerpoint/2010/main" val="84933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In certain instances, experiencing stress can have a positive outcome.</a:t>
            </a:r>
          </a:p>
          <a:p>
            <a:pPr lvl="1"/>
            <a:r>
              <a:rPr lang="en-US" dirty="0"/>
              <a:t>Studying for an Exam</a:t>
            </a:r>
          </a:p>
          <a:p>
            <a:pPr lvl="1"/>
            <a:r>
              <a:rPr lang="en-US" dirty="0"/>
              <a:t>Training for an Athletic Event</a:t>
            </a:r>
          </a:p>
          <a:p>
            <a:pPr lvl="1"/>
            <a:r>
              <a:rPr lang="en-US" dirty="0"/>
              <a:t>Rehearsing for a Play or Performance</a:t>
            </a:r>
          </a:p>
          <a:p>
            <a:pPr lvl="1"/>
            <a:r>
              <a:rPr lang="en-US" dirty="0"/>
              <a:t>Preparing for an Audit</a:t>
            </a:r>
          </a:p>
          <a:p>
            <a:pPr lvl="1"/>
            <a:r>
              <a:rPr lang="en-US" dirty="0"/>
              <a:t>Learning a New Skill</a:t>
            </a:r>
          </a:p>
          <a:p>
            <a:pPr lvl="1"/>
            <a:r>
              <a:rPr lang="en-US" dirty="0"/>
              <a:t>Staying “On One’s Toes”</a:t>
            </a:r>
          </a:p>
          <a:p>
            <a:pPr lvl="1"/>
            <a:r>
              <a:rPr lang="en-US" dirty="0"/>
              <a:t>Generating Excitement and Suspense</a:t>
            </a:r>
          </a:p>
          <a:p>
            <a:pPr lvl="1"/>
            <a:r>
              <a:rPr lang="en-US" dirty="0"/>
              <a:t>Happy Surprises</a:t>
            </a:r>
          </a:p>
          <a:p>
            <a:pPr lvl="1"/>
            <a:r>
              <a:rPr lang="en-US" dirty="0"/>
              <a:t>A New and Welcome Challenge</a:t>
            </a:r>
          </a:p>
          <a:p>
            <a:pPr lvl="1"/>
            <a:endParaRPr lang="en-US" dirty="0"/>
          </a:p>
          <a:p>
            <a:pPr marL="45720" indent="0" algn="ctr">
              <a:buNone/>
            </a:pPr>
            <a:r>
              <a:rPr lang="en-US" dirty="0">
                <a:solidFill>
                  <a:schemeClr val="accent1"/>
                </a:solidFill>
              </a:rPr>
              <a:t>THE RIGHT KIND AND AMOUNT OF STRESS CAN INCREASE MOTIVATION AND PERFORMANCE</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B47D9C-2D85-4067-A6B5-A0869D50308D}" type="slidenum">
              <a:rPr kumimoji="0" lang="en-US" sz="1100" b="0" i="0" u="none" strike="noStrike" kern="1200" cap="none" spc="0" normalizeH="0" baseline="0" noProof="0" smtClean="0">
                <a:ln>
                  <a:noFill/>
                </a:ln>
                <a:solidFill>
                  <a:srgbClr val="534949"/>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534949"/>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dirty="0"/>
              <a:t>GOOD Stress</a:t>
            </a:r>
          </a:p>
        </p:txBody>
      </p:sp>
    </p:spTree>
    <p:extLst>
      <p:ext uri="{BB962C8B-B14F-4D97-AF65-F5344CB8AC3E}">
        <p14:creationId xmlns:p14="http://schemas.microsoft.com/office/powerpoint/2010/main" val="876832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24389</TotalTime>
  <Words>2944</Words>
  <Application>Microsoft Office PowerPoint</Application>
  <PresentationFormat>On-screen Show (4:3)</PresentationFormat>
  <Paragraphs>650</Paragraphs>
  <Slides>76</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76</vt:i4>
      </vt:variant>
    </vt:vector>
  </HeadingPairs>
  <TitlesOfParts>
    <vt:vector size="85" baseType="lpstr">
      <vt:lpstr>Arial</vt:lpstr>
      <vt:lpstr>Calibri</vt:lpstr>
      <vt:lpstr>Franklin Gothic Medium</vt:lpstr>
      <vt:lpstr>Lucida Sans Unicode</vt:lpstr>
      <vt:lpstr>Wingdings</vt:lpstr>
      <vt:lpstr>Wingdings 2</vt:lpstr>
      <vt:lpstr>Wingdings 3</vt:lpstr>
      <vt:lpstr>Custom Design</vt:lpstr>
      <vt:lpstr>Grid</vt:lpstr>
      <vt:lpstr>Stress, Secondary Trauma and Burnout</vt:lpstr>
      <vt:lpstr>Housekeeping: Functions</vt:lpstr>
      <vt:lpstr>Housekeeping: Communication</vt:lpstr>
      <vt:lpstr> </vt:lpstr>
      <vt:lpstr>PowerPoint Presentation</vt:lpstr>
      <vt:lpstr>Training Goals and Objectives</vt:lpstr>
      <vt:lpstr>What is Stress?</vt:lpstr>
      <vt:lpstr>IS Stress ever ok?</vt:lpstr>
      <vt:lpstr>GOOD Stress</vt:lpstr>
      <vt:lpstr>YERKES-DODSON HUMAN PERFORMANCE CURVE</vt:lpstr>
      <vt:lpstr>DISTRESS</vt:lpstr>
      <vt:lpstr>DISTRESS CAN BE ACUTE OR CHRONIC</vt:lpstr>
      <vt:lpstr>WHAT HAPPENS NEXT?</vt:lpstr>
      <vt:lpstr>The impact of time</vt:lpstr>
      <vt:lpstr>TRAUMA</vt:lpstr>
      <vt:lpstr>Who Experiences Trauma?</vt:lpstr>
      <vt:lpstr>Shocking and acute trauma </vt:lpstr>
      <vt:lpstr>Shared Trauma-September 11th</vt:lpstr>
      <vt:lpstr>Boston Marathon 2013</vt:lpstr>
      <vt:lpstr>Types of Traumatic Events</vt:lpstr>
      <vt:lpstr>Chronic trauma</vt:lpstr>
      <vt:lpstr>The no snapshot trauma</vt:lpstr>
      <vt:lpstr>STRESS</vt:lpstr>
      <vt:lpstr>DOES THIS LOOK FAMILIAR?</vt:lpstr>
      <vt:lpstr>SOME DAILY STRESSORS IN A HOUSE OF CORRECTIONS</vt:lpstr>
      <vt:lpstr>Job factors that correlate with increased stress</vt:lpstr>
      <vt:lpstr>ORGANIZATIONAL FACTORS that correlate with burnout</vt:lpstr>
      <vt:lpstr>Individual factors that correlate with increased stress</vt:lpstr>
      <vt:lpstr>SOME ACUTE TRAUMA in CORRECTIONS</vt:lpstr>
      <vt:lpstr>Corrections professionals</vt:lpstr>
      <vt:lpstr>THE PROCESS OF BURNOUT</vt:lpstr>
      <vt:lpstr>Three Major Types of PTSD Symptoms</vt:lpstr>
      <vt:lpstr>Resilience Factors that Reduce the Risk of Developing PTSD</vt:lpstr>
      <vt:lpstr>Secondary Trauma</vt:lpstr>
      <vt:lpstr>Secondary Trauma</vt:lpstr>
      <vt:lpstr>vicarious Trauma</vt:lpstr>
      <vt:lpstr>Prevention of Secondary Trauma</vt:lpstr>
      <vt:lpstr>Demographics for the profession</vt:lpstr>
      <vt:lpstr>Demographics for the profession</vt:lpstr>
      <vt:lpstr>Demographics for the profession</vt:lpstr>
      <vt:lpstr>Substance disorder treatment Workforce Issues</vt:lpstr>
      <vt:lpstr>Motivation for Entering the Field</vt:lpstr>
      <vt:lpstr>Employee Characteristics</vt:lpstr>
      <vt:lpstr>Characteristics of Staff</vt:lpstr>
      <vt:lpstr>Characteristics of Staff</vt:lpstr>
      <vt:lpstr>Characteristics of Staff</vt:lpstr>
      <vt:lpstr>Staff Tenure in the Field</vt:lpstr>
      <vt:lpstr>Characteristics of Effective Counselors (Valle, 1981)</vt:lpstr>
      <vt:lpstr>Burnout</vt:lpstr>
      <vt:lpstr>Burnout: What is It?</vt:lpstr>
      <vt:lpstr>Burnout: What is It?</vt:lpstr>
      <vt:lpstr>Burnout: Its Impact</vt:lpstr>
      <vt:lpstr>Burnout is More Likely …</vt:lpstr>
      <vt:lpstr>Predictors of Burnout</vt:lpstr>
      <vt:lpstr>The Burnout Cycle behind the wall</vt:lpstr>
      <vt:lpstr>Recognizing Burnout</vt:lpstr>
      <vt:lpstr>Staying healthy</vt:lpstr>
      <vt:lpstr>PowerPoint Presentation</vt:lpstr>
      <vt:lpstr>PowerPoint Presentation</vt:lpstr>
      <vt:lpstr>PowerPoint Presentation</vt:lpstr>
      <vt:lpstr>PowerPoint Presentation</vt:lpstr>
      <vt:lpstr>resilience</vt:lpstr>
      <vt:lpstr>laughing and lasting in corrections</vt:lpstr>
      <vt:lpstr>Characteristics of resilience</vt:lpstr>
      <vt:lpstr>Self care plan</vt:lpstr>
      <vt:lpstr>COPING</vt:lpstr>
      <vt:lpstr>EXPECTATIONS</vt:lpstr>
      <vt:lpstr>STRESS REDUCTION PROGRAMS</vt:lpstr>
      <vt:lpstr> BENEFITS A STRESS reduction PROGRAMs CAN BRING TO CORRECTIONAL ADMINISTRATORS </vt:lpstr>
      <vt:lpstr> BENEFITS A STRESS reduction PROGRAMs CAN BRING TO CORRECTIONAL ADMINISTRATORS </vt:lpstr>
      <vt:lpstr>Talking About Trauma</vt:lpstr>
      <vt:lpstr>Web Based Resources: A Small Sample</vt:lpstr>
      <vt:lpstr>Questions?</vt:lpstr>
      <vt:lpstr>Certificate of Attendance</vt:lpstr>
      <vt:lpstr>Continuing Education Hour (CEU Certificate)</vt:lpstr>
      <vt:lpstr>RSAT TTA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376</cp:revision>
  <cp:lastPrinted>2018-01-17T18:56:19Z</cp:lastPrinted>
  <dcterms:created xsi:type="dcterms:W3CDTF">2006-08-16T00:00:00Z</dcterms:created>
  <dcterms:modified xsi:type="dcterms:W3CDTF">2018-02-16T16:26:00Z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