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sldIdLst>
    <p:sldId id="610" r:id="rId3"/>
    <p:sldId id="614" r:id="rId4"/>
    <p:sldId id="679" r:id="rId5"/>
    <p:sldId id="678" r:id="rId6"/>
    <p:sldId id="683" r:id="rId7"/>
    <p:sldId id="685" r:id="rId8"/>
    <p:sldId id="676" r:id="rId9"/>
    <p:sldId id="271" r:id="rId10"/>
    <p:sldId id="546" r:id="rId11"/>
    <p:sldId id="677" r:id="rId12"/>
    <p:sldId id="623" r:id="rId13"/>
    <p:sldId id="581" r:id="rId14"/>
    <p:sldId id="649" r:id="rId15"/>
    <p:sldId id="650" r:id="rId16"/>
    <p:sldId id="651" r:id="rId17"/>
    <p:sldId id="652" r:id="rId18"/>
    <p:sldId id="653" r:id="rId19"/>
    <p:sldId id="654" r:id="rId20"/>
    <p:sldId id="655" r:id="rId21"/>
    <p:sldId id="630" r:id="rId22"/>
    <p:sldId id="637" r:id="rId23"/>
    <p:sldId id="624" r:id="rId24"/>
    <p:sldId id="641" r:id="rId25"/>
    <p:sldId id="656" r:id="rId26"/>
    <p:sldId id="642" r:id="rId27"/>
    <p:sldId id="657" r:id="rId28"/>
    <p:sldId id="568" r:id="rId29"/>
    <p:sldId id="590" r:id="rId30"/>
    <p:sldId id="658" r:id="rId31"/>
    <p:sldId id="659" r:id="rId32"/>
    <p:sldId id="660" r:id="rId33"/>
    <p:sldId id="661" r:id="rId34"/>
    <p:sldId id="663" r:id="rId35"/>
    <p:sldId id="664" r:id="rId36"/>
    <p:sldId id="665" r:id="rId37"/>
    <p:sldId id="666" r:id="rId38"/>
    <p:sldId id="662" r:id="rId39"/>
    <p:sldId id="667" r:id="rId40"/>
    <p:sldId id="643" r:id="rId41"/>
    <p:sldId id="644" r:id="rId42"/>
    <p:sldId id="668" r:id="rId43"/>
    <p:sldId id="588" r:id="rId44"/>
    <p:sldId id="631" r:id="rId45"/>
    <p:sldId id="645" r:id="rId46"/>
    <p:sldId id="646" r:id="rId47"/>
    <p:sldId id="582" r:id="rId48"/>
    <p:sldId id="632" r:id="rId49"/>
    <p:sldId id="638" r:id="rId50"/>
    <p:sldId id="639" r:id="rId51"/>
    <p:sldId id="669" r:id="rId52"/>
    <p:sldId id="670" r:id="rId53"/>
    <p:sldId id="671" r:id="rId54"/>
    <p:sldId id="672" r:id="rId55"/>
    <p:sldId id="673" r:id="rId56"/>
    <p:sldId id="674" r:id="rId57"/>
    <p:sldId id="675" r:id="rId58"/>
    <p:sldId id="629" r:id="rId59"/>
    <p:sldId id="688" r:id="rId60"/>
    <p:sldId id="686" r:id="rId61"/>
    <p:sldId id="687" r:id="rId62"/>
    <p:sldId id="68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JS Roberta" initials="A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4" autoAdjust="0"/>
    <p:restoredTop sz="84844" autoAdjust="0"/>
  </p:normalViewPr>
  <p:slideViewPr>
    <p:cSldViewPr>
      <p:cViewPr varScale="1">
        <p:scale>
          <a:sx n="97" d="100"/>
          <a:sy n="97" d="100"/>
        </p:scale>
        <p:origin x="1884"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6272"/>
    </p:cViewPr>
  </p:sorterViewPr>
  <p:notesViewPr>
    <p:cSldViewPr>
      <p:cViewPr>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18B0E-6DB0-4DAE-8653-9638EF858CD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4D179EC-BAB2-4E7C-8BB5-8D1DC1975FFF}">
      <dgm:prSet phldrT="[Text]" custT="1"/>
      <dgm:spPr/>
      <dgm:t>
        <a:bodyPr/>
        <a:lstStyle/>
        <a:p>
          <a:r>
            <a:rPr lang="en-US" sz="2000" b="1" dirty="0"/>
            <a:t>Mental Health</a:t>
          </a:r>
        </a:p>
      </dgm:t>
    </dgm:pt>
    <dgm:pt modelId="{02C5DFE3-B8E5-41DA-9453-5BDCB5D2D653}" type="parTrans" cxnId="{C7E319ED-C936-4B73-BECC-0B439D934584}">
      <dgm:prSet/>
      <dgm:spPr/>
      <dgm:t>
        <a:bodyPr/>
        <a:lstStyle/>
        <a:p>
          <a:endParaRPr lang="en-US"/>
        </a:p>
      </dgm:t>
    </dgm:pt>
    <dgm:pt modelId="{026AC173-189C-4A23-B341-016BAD05EA0A}" type="sibTrans" cxnId="{C7E319ED-C936-4B73-BECC-0B439D934584}">
      <dgm:prSet/>
      <dgm:spPr/>
      <dgm:t>
        <a:bodyPr/>
        <a:lstStyle/>
        <a:p>
          <a:endParaRPr lang="en-US"/>
        </a:p>
      </dgm:t>
    </dgm:pt>
    <dgm:pt modelId="{25B5B201-2357-4F76-B563-E4B7EF1AE566}">
      <dgm:prSet phldrT="[Text]"/>
      <dgm:spPr/>
      <dgm:t>
        <a:bodyPr/>
        <a:lstStyle/>
        <a:p>
          <a:r>
            <a:rPr lang="en-US" dirty="0"/>
            <a:t>Inter-Personal Anxiety</a:t>
          </a:r>
        </a:p>
      </dgm:t>
    </dgm:pt>
    <dgm:pt modelId="{B6B56240-C95F-43F7-9391-6D1FC4B5B045}" type="parTrans" cxnId="{C811858C-C491-4331-AFFD-2720BE8373E9}">
      <dgm:prSet/>
      <dgm:spPr/>
      <dgm:t>
        <a:bodyPr/>
        <a:lstStyle/>
        <a:p>
          <a:endParaRPr lang="en-US"/>
        </a:p>
      </dgm:t>
    </dgm:pt>
    <dgm:pt modelId="{FF21EA7B-AD87-4D3D-82CB-CAC61BB144F2}" type="sibTrans" cxnId="{C811858C-C491-4331-AFFD-2720BE8373E9}">
      <dgm:prSet/>
      <dgm:spPr/>
      <dgm:t>
        <a:bodyPr/>
        <a:lstStyle/>
        <a:p>
          <a:endParaRPr lang="en-US"/>
        </a:p>
      </dgm:t>
    </dgm:pt>
    <dgm:pt modelId="{981C25A2-4295-4F58-A359-5915BDE7D8D2}">
      <dgm:prSet phldrT="[Text]"/>
      <dgm:spPr/>
      <dgm:t>
        <a:bodyPr/>
        <a:lstStyle/>
        <a:p>
          <a:r>
            <a:rPr lang="en-US" dirty="0"/>
            <a:t>Depression</a:t>
          </a:r>
        </a:p>
      </dgm:t>
    </dgm:pt>
    <dgm:pt modelId="{666D4775-BD96-4CA3-AF32-A798E495133C}" type="parTrans" cxnId="{3CDF00CF-3FA9-47BA-8898-F9E8BF5F326B}">
      <dgm:prSet/>
      <dgm:spPr/>
      <dgm:t>
        <a:bodyPr/>
        <a:lstStyle/>
        <a:p>
          <a:endParaRPr lang="en-US"/>
        </a:p>
      </dgm:t>
    </dgm:pt>
    <dgm:pt modelId="{BD10A832-5AC6-47B8-B1CE-AEC79AF87B20}" type="sibTrans" cxnId="{3CDF00CF-3FA9-47BA-8898-F9E8BF5F326B}">
      <dgm:prSet/>
      <dgm:spPr/>
      <dgm:t>
        <a:bodyPr/>
        <a:lstStyle/>
        <a:p>
          <a:endParaRPr lang="en-US"/>
        </a:p>
      </dgm:t>
    </dgm:pt>
    <dgm:pt modelId="{DD6B4CDB-DCFA-4B09-ACB4-44CDC89364B8}">
      <dgm:prSet phldrT="[Text]" custT="1"/>
      <dgm:spPr/>
      <dgm:t>
        <a:bodyPr/>
        <a:lstStyle/>
        <a:p>
          <a:r>
            <a:rPr lang="en-US" sz="2000" b="1" dirty="0"/>
            <a:t>Cognitive / Intellectual Deficits</a:t>
          </a:r>
        </a:p>
      </dgm:t>
    </dgm:pt>
    <dgm:pt modelId="{A6CBA8EF-880B-493E-95CA-7B8A623D9E7C}" type="parTrans" cxnId="{09501B54-6AB4-4723-B6A0-32775DB29B7E}">
      <dgm:prSet/>
      <dgm:spPr/>
      <dgm:t>
        <a:bodyPr/>
        <a:lstStyle/>
        <a:p>
          <a:endParaRPr lang="en-US"/>
        </a:p>
      </dgm:t>
    </dgm:pt>
    <dgm:pt modelId="{F1281EF3-5369-4BD5-BB58-B688F6553658}" type="sibTrans" cxnId="{09501B54-6AB4-4723-B6A0-32775DB29B7E}">
      <dgm:prSet/>
      <dgm:spPr/>
      <dgm:t>
        <a:bodyPr/>
        <a:lstStyle/>
        <a:p>
          <a:endParaRPr lang="en-US"/>
        </a:p>
      </dgm:t>
    </dgm:pt>
    <dgm:pt modelId="{73249988-D06F-40A6-A9A3-025E5C274BCC}">
      <dgm:prSet phldrT="[Text]"/>
      <dgm:spPr/>
      <dgm:t>
        <a:bodyPr/>
        <a:lstStyle/>
        <a:p>
          <a:r>
            <a:rPr lang="en-US" dirty="0"/>
            <a:t>Learning Disability</a:t>
          </a:r>
        </a:p>
      </dgm:t>
    </dgm:pt>
    <dgm:pt modelId="{F49F47D9-59C2-4A27-92A9-1E0DA2C9BDA4}" type="parTrans" cxnId="{5894122F-4DBC-49C3-8A6F-D85AC356E56D}">
      <dgm:prSet/>
      <dgm:spPr/>
      <dgm:t>
        <a:bodyPr/>
        <a:lstStyle/>
        <a:p>
          <a:endParaRPr lang="en-US"/>
        </a:p>
      </dgm:t>
    </dgm:pt>
    <dgm:pt modelId="{430B24E0-5419-4CFA-8F93-3EC8E3CD6B80}" type="sibTrans" cxnId="{5894122F-4DBC-49C3-8A6F-D85AC356E56D}">
      <dgm:prSet/>
      <dgm:spPr/>
      <dgm:t>
        <a:bodyPr/>
        <a:lstStyle/>
        <a:p>
          <a:endParaRPr lang="en-US"/>
        </a:p>
      </dgm:t>
    </dgm:pt>
    <dgm:pt modelId="{09B3BE01-8413-4B1A-9FD2-F6F9FAF685DC}">
      <dgm:prSet phldrT="[Text]"/>
      <dgm:spPr/>
      <dgm:t>
        <a:bodyPr/>
        <a:lstStyle/>
        <a:p>
          <a:r>
            <a:rPr lang="en-US" dirty="0"/>
            <a:t>Poor Verbal Skills</a:t>
          </a:r>
        </a:p>
      </dgm:t>
    </dgm:pt>
    <dgm:pt modelId="{9D6925C4-B1C2-4D21-8759-402CCF59D95D}" type="parTrans" cxnId="{784DA1F1-27C4-4151-88E8-CB17AD894DBD}">
      <dgm:prSet/>
      <dgm:spPr/>
      <dgm:t>
        <a:bodyPr/>
        <a:lstStyle/>
        <a:p>
          <a:endParaRPr lang="en-US"/>
        </a:p>
      </dgm:t>
    </dgm:pt>
    <dgm:pt modelId="{718B050C-ADF2-4057-8B94-9138974E3252}" type="sibTrans" cxnId="{784DA1F1-27C4-4151-88E8-CB17AD894DBD}">
      <dgm:prSet/>
      <dgm:spPr/>
      <dgm:t>
        <a:bodyPr/>
        <a:lstStyle/>
        <a:p>
          <a:endParaRPr lang="en-US"/>
        </a:p>
      </dgm:t>
    </dgm:pt>
    <dgm:pt modelId="{90FC8C8D-BDA8-45AF-A89C-84681E1DBFE4}">
      <dgm:prSet phldrT="[Text]" custT="1"/>
      <dgm:spPr/>
      <dgm:t>
        <a:bodyPr/>
        <a:lstStyle/>
        <a:p>
          <a:r>
            <a:rPr lang="en-US" sz="2000" b="1" dirty="0"/>
            <a:t>Demographic Variables</a:t>
          </a:r>
        </a:p>
      </dgm:t>
    </dgm:pt>
    <dgm:pt modelId="{5E9FBEC1-73EE-46ED-A9B1-0113BE5C96FF}" type="parTrans" cxnId="{8FAC31C1-5916-4247-B94E-53DC11EF9799}">
      <dgm:prSet/>
      <dgm:spPr/>
      <dgm:t>
        <a:bodyPr/>
        <a:lstStyle/>
        <a:p>
          <a:endParaRPr lang="en-US"/>
        </a:p>
      </dgm:t>
    </dgm:pt>
    <dgm:pt modelId="{98CD227C-6489-450D-80C8-8CD39CDC9D6D}" type="sibTrans" cxnId="{8FAC31C1-5916-4247-B94E-53DC11EF9799}">
      <dgm:prSet/>
      <dgm:spPr/>
      <dgm:t>
        <a:bodyPr/>
        <a:lstStyle/>
        <a:p>
          <a:endParaRPr lang="en-US"/>
        </a:p>
      </dgm:t>
    </dgm:pt>
    <dgm:pt modelId="{B4B2D0EB-4C19-4B8C-9B8A-EACA91E11F5A}">
      <dgm:prSet phldrT="[Text]"/>
      <dgm:spPr/>
      <dgm:t>
        <a:bodyPr/>
        <a:lstStyle/>
        <a:p>
          <a:r>
            <a:rPr lang="en-US" dirty="0"/>
            <a:t>Age</a:t>
          </a:r>
        </a:p>
      </dgm:t>
    </dgm:pt>
    <dgm:pt modelId="{945E69DF-2367-4781-ADE0-767BBF690C70}" type="parTrans" cxnId="{AF6571D8-7F73-4C57-B176-0F702AEE5551}">
      <dgm:prSet/>
      <dgm:spPr/>
      <dgm:t>
        <a:bodyPr/>
        <a:lstStyle/>
        <a:p>
          <a:endParaRPr lang="en-US"/>
        </a:p>
      </dgm:t>
    </dgm:pt>
    <dgm:pt modelId="{D86CAC61-102F-4AAA-86AB-D00254F2B333}" type="sibTrans" cxnId="{AF6571D8-7F73-4C57-B176-0F702AEE5551}">
      <dgm:prSet/>
      <dgm:spPr/>
      <dgm:t>
        <a:bodyPr/>
        <a:lstStyle/>
        <a:p>
          <a:endParaRPr lang="en-US"/>
        </a:p>
      </dgm:t>
    </dgm:pt>
    <dgm:pt modelId="{0F976DF7-6816-4B04-B6D1-6E2CC24B682D}">
      <dgm:prSet phldrT="[Text]"/>
      <dgm:spPr/>
      <dgm:t>
        <a:bodyPr/>
        <a:lstStyle/>
        <a:p>
          <a:r>
            <a:rPr lang="en-US" dirty="0"/>
            <a:t>Psychosis</a:t>
          </a:r>
        </a:p>
      </dgm:t>
    </dgm:pt>
    <dgm:pt modelId="{F1B8FA82-8FBB-487D-9037-2B2718BEB47B}" type="parTrans" cxnId="{E5F11118-D937-4030-A9ED-B78731DF5ABE}">
      <dgm:prSet/>
      <dgm:spPr/>
      <dgm:t>
        <a:bodyPr/>
        <a:lstStyle/>
        <a:p>
          <a:endParaRPr lang="en-US"/>
        </a:p>
      </dgm:t>
    </dgm:pt>
    <dgm:pt modelId="{90AFD644-FCEC-4410-95BC-4C3858595A64}" type="sibTrans" cxnId="{E5F11118-D937-4030-A9ED-B78731DF5ABE}">
      <dgm:prSet/>
      <dgm:spPr/>
      <dgm:t>
        <a:bodyPr/>
        <a:lstStyle/>
        <a:p>
          <a:endParaRPr lang="en-US"/>
        </a:p>
      </dgm:t>
    </dgm:pt>
    <dgm:pt modelId="{01EF8E62-1F2E-443D-A4D4-ECBDD35F4427}">
      <dgm:prSet phldrT="[Text]"/>
      <dgm:spPr/>
      <dgm:t>
        <a:bodyPr/>
        <a:lstStyle/>
        <a:p>
          <a:r>
            <a:rPr lang="en-US" dirty="0"/>
            <a:t>Language Deficits</a:t>
          </a:r>
        </a:p>
      </dgm:t>
    </dgm:pt>
    <dgm:pt modelId="{489ED4AB-53AB-45AD-A293-5D69757E9F6D}" type="parTrans" cxnId="{D63CEEEE-0F41-46D9-9387-9DEE1E56EB64}">
      <dgm:prSet/>
      <dgm:spPr/>
      <dgm:t>
        <a:bodyPr/>
        <a:lstStyle/>
        <a:p>
          <a:endParaRPr lang="en-US"/>
        </a:p>
      </dgm:t>
    </dgm:pt>
    <dgm:pt modelId="{7E0FFFBA-EE62-41E8-B845-0A87CF0A3CB6}" type="sibTrans" cxnId="{D63CEEEE-0F41-46D9-9387-9DEE1E56EB64}">
      <dgm:prSet/>
      <dgm:spPr/>
      <dgm:t>
        <a:bodyPr/>
        <a:lstStyle/>
        <a:p>
          <a:endParaRPr lang="en-US"/>
        </a:p>
      </dgm:t>
    </dgm:pt>
    <dgm:pt modelId="{938B90EB-2994-4414-A40D-EE54B9EC81BA}">
      <dgm:prSet phldrT="[Text]"/>
      <dgm:spPr/>
      <dgm:t>
        <a:bodyPr/>
        <a:lstStyle/>
        <a:p>
          <a:r>
            <a:rPr lang="en-US" dirty="0"/>
            <a:t>ADHD</a:t>
          </a:r>
        </a:p>
      </dgm:t>
    </dgm:pt>
    <dgm:pt modelId="{2208C618-32BD-4328-B6D3-69C2846B43C3}" type="parTrans" cxnId="{B7DD9072-74DB-4E8B-9236-0F6E7E12A55B}">
      <dgm:prSet/>
      <dgm:spPr/>
      <dgm:t>
        <a:bodyPr/>
        <a:lstStyle/>
        <a:p>
          <a:endParaRPr lang="en-US"/>
        </a:p>
      </dgm:t>
    </dgm:pt>
    <dgm:pt modelId="{9760FF79-E955-410E-B000-542F52FF4E29}" type="sibTrans" cxnId="{B7DD9072-74DB-4E8B-9236-0F6E7E12A55B}">
      <dgm:prSet/>
      <dgm:spPr/>
      <dgm:t>
        <a:bodyPr/>
        <a:lstStyle/>
        <a:p>
          <a:endParaRPr lang="en-US"/>
        </a:p>
      </dgm:t>
    </dgm:pt>
    <dgm:pt modelId="{4E551C25-4A98-42F2-8D71-74FDDBB161CB}">
      <dgm:prSet phldrT="[Text]" custT="1"/>
      <dgm:spPr/>
      <dgm:t>
        <a:bodyPr/>
        <a:lstStyle/>
        <a:p>
          <a:r>
            <a:rPr lang="en-US" sz="2000" b="1" dirty="0"/>
            <a:t>Personality Characteristics</a:t>
          </a:r>
        </a:p>
      </dgm:t>
    </dgm:pt>
    <dgm:pt modelId="{E67C210A-FECF-4802-A85C-7D0E0CA2B5F1}" type="parTrans" cxnId="{50C204D9-4B93-4FF3-BE2F-1686A5C60F29}">
      <dgm:prSet/>
      <dgm:spPr/>
      <dgm:t>
        <a:bodyPr/>
        <a:lstStyle/>
        <a:p>
          <a:endParaRPr lang="en-US"/>
        </a:p>
      </dgm:t>
    </dgm:pt>
    <dgm:pt modelId="{0DBC988C-7909-435B-AFDA-0256406C5077}" type="sibTrans" cxnId="{50C204D9-4B93-4FF3-BE2F-1686A5C60F29}">
      <dgm:prSet/>
      <dgm:spPr/>
      <dgm:t>
        <a:bodyPr/>
        <a:lstStyle/>
        <a:p>
          <a:endParaRPr lang="en-US"/>
        </a:p>
      </dgm:t>
    </dgm:pt>
    <dgm:pt modelId="{53CFF9D0-8B7B-418E-BE6F-75BDF5F0936C}">
      <dgm:prSet phldrT="[Text]"/>
      <dgm:spPr/>
      <dgm:t>
        <a:bodyPr/>
        <a:lstStyle/>
        <a:p>
          <a:r>
            <a:rPr lang="en-US" dirty="0"/>
            <a:t>Psychopathy</a:t>
          </a:r>
        </a:p>
      </dgm:t>
    </dgm:pt>
    <dgm:pt modelId="{188A50EC-4921-487C-B835-EC5CEE4B2AC6}" type="parTrans" cxnId="{B170431A-13B8-4B6B-91E1-77E9DA209AA8}">
      <dgm:prSet/>
      <dgm:spPr/>
      <dgm:t>
        <a:bodyPr/>
        <a:lstStyle/>
        <a:p>
          <a:endParaRPr lang="en-US"/>
        </a:p>
      </dgm:t>
    </dgm:pt>
    <dgm:pt modelId="{41C03884-F6CC-4441-A7BC-F2AEF25F543F}" type="sibTrans" cxnId="{B170431A-13B8-4B6B-91E1-77E9DA209AA8}">
      <dgm:prSet/>
      <dgm:spPr/>
      <dgm:t>
        <a:bodyPr/>
        <a:lstStyle/>
        <a:p>
          <a:endParaRPr lang="en-US"/>
        </a:p>
      </dgm:t>
    </dgm:pt>
    <dgm:pt modelId="{C16B2904-33B3-4C68-B082-B87E8960E415}">
      <dgm:prSet phldrT="[Text]"/>
      <dgm:spPr/>
      <dgm:t>
        <a:bodyPr/>
        <a:lstStyle/>
        <a:p>
          <a:r>
            <a:rPr lang="en-US" dirty="0"/>
            <a:t>Self-Esteem</a:t>
          </a:r>
        </a:p>
      </dgm:t>
    </dgm:pt>
    <dgm:pt modelId="{77E417BB-129F-4827-BA28-8E6A68F5B61B}" type="parTrans" cxnId="{D71B1158-F829-46A7-8F0D-E69C64B4C086}">
      <dgm:prSet/>
      <dgm:spPr/>
      <dgm:t>
        <a:bodyPr/>
        <a:lstStyle/>
        <a:p>
          <a:endParaRPr lang="en-US"/>
        </a:p>
      </dgm:t>
    </dgm:pt>
    <dgm:pt modelId="{499E03B5-07FA-444E-83B0-A9A8821A366A}" type="sibTrans" cxnId="{D71B1158-F829-46A7-8F0D-E69C64B4C086}">
      <dgm:prSet/>
      <dgm:spPr/>
      <dgm:t>
        <a:bodyPr/>
        <a:lstStyle/>
        <a:p>
          <a:endParaRPr lang="en-US"/>
        </a:p>
      </dgm:t>
    </dgm:pt>
    <dgm:pt modelId="{0678F56E-A28D-472D-93A9-6EBA02DB9127}">
      <dgm:prSet phldrT="[Text]"/>
      <dgm:spPr/>
      <dgm:t>
        <a:bodyPr/>
        <a:lstStyle/>
        <a:p>
          <a:r>
            <a:rPr lang="en-US" dirty="0"/>
            <a:t>Readiness to Change</a:t>
          </a:r>
        </a:p>
      </dgm:t>
    </dgm:pt>
    <dgm:pt modelId="{6FCA7B48-A886-4BDB-88A5-9F88F9009032}" type="parTrans" cxnId="{CEE4679F-5ED6-4119-B040-1A6E91BD9F8A}">
      <dgm:prSet/>
      <dgm:spPr/>
      <dgm:t>
        <a:bodyPr/>
        <a:lstStyle/>
        <a:p>
          <a:endParaRPr lang="en-US"/>
        </a:p>
      </dgm:t>
    </dgm:pt>
    <dgm:pt modelId="{1DC8C408-EC43-4804-AB0E-783E5ED56D85}" type="sibTrans" cxnId="{CEE4679F-5ED6-4119-B040-1A6E91BD9F8A}">
      <dgm:prSet/>
      <dgm:spPr/>
      <dgm:t>
        <a:bodyPr/>
        <a:lstStyle/>
        <a:p>
          <a:endParaRPr lang="en-US"/>
        </a:p>
      </dgm:t>
    </dgm:pt>
    <dgm:pt modelId="{8715EB6B-D5DA-4935-BB54-1ECAEDC66B71}">
      <dgm:prSet phldrT="[Text]"/>
      <dgm:spPr/>
      <dgm:t>
        <a:bodyPr/>
        <a:lstStyle/>
        <a:p>
          <a:r>
            <a:rPr lang="en-US" dirty="0"/>
            <a:t>Poor Social Skills</a:t>
          </a:r>
        </a:p>
      </dgm:t>
    </dgm:pt>
    <dgm:pt modelId="{A2DE4E33-3608-4D4C-B218-8FCF5C3C3AB1}" type="parTrans" cxnId="{9D828DFB-FC4A-4EEB-A131-ABB473095F28}">
      <dgm:prSet/>
      <dgm:spPr/>
      <dgm:t>
        <a:bodyPr/>
        <a:lstStyle/>
        <a:p>
          <a:endParaRPr lang="en-US"/>
        </a:p>
      </dgm:t>
    </dgm:pt>
    <dgm:pt modelId="{64E15F8C-E681-4582-A5E7-7C401A061957}" type="sibTrans" cxnId="{9D828DFB-FC4A-4EEB-A131-ABB473095F28}">
      <dgm:prSet/>
      <dgm:spPr/>
      <dgm:t>
        <a:bodyPr/>
        <a:lstStyle/>
        <a:p>
          <a:endParaRPr lang="en-US"/>
        </a:p>
      </dgm:t>
    </dgm:pt>
    <dgm:pt modelId="{EC37B3B8-E61C-4491-BDC0-6E8C872E4FB3}">
      <dgm:prSet phldrT="[Text]"/>
      <dgm:spPr/>
      <dgm:t>
        <a:bodyPr/>
        <a:lstStyle/>
        <a:p>
          <a:r>
            <a:rPr lang="en-US" dirty="0"/>
            <a:t>Gender</a:t>
          </a:r>
        </a:p>
      </dgm:t>
    </dgm:pt>
    <dgm:pt modelId="{2CA8D2FF-EAF1-44DF-BFDF-8A9B4DB2BC01}" type="parTrans" cxnId="{5374B010-0216-46E5-B64A-4B3A9A8ACA3C}">
      <dgm:prSet/>
      <dgm:spPr/>
      <dgm:t>
        <a:bodyPr/>
        <a:lstStyle/>
        <a:p>
          <a:endParaRPr lang="en-US"/>
        </a:p>
      </dgm:t>
    </dgm:pt>
    <dgm:pt modelId="{AC080049-2FB4-4AE5-8915-62D9945BA9DB}" type="sibTrans" cxnId="{5374B010-0216-46E5-B64A-4B3A9A8ACA3C}">
      <dgm:prSet/>
      <dgm:spPr/>
      <dgm:t>
        <a:bodyPr/>
        <a:lstStyle/>
        <a:p>
          <a:endParaRPr lang="en-US"/>
        </a:p>
      </dgm:t>
    </dgm:pt>
    <dgm:pt modelId="{901807F1-2E01-4621-AF84-03A33792CAB5}">
      <dgm:prSet phldrT="[Text]"/>
      <dgm:spPr/>
      <dgm:t>
        <a:bodyPr/>
        <a:lstStyle/>
        <a:p>
          <a:r>
            <a:rPr lang="en-US" dirty="0"/>
            <a:t>Race / Ethnicity</a:t>
          </a:r>
        </a:p>
      </dgm:t>
    </dgm:pt>
    <dgm:pt modelId="{8D97836E-1DE8-4CEA-B1E3-521F0EBD4151}" type="parTrans" cxnId="{DC3C5C14-96E1-4126-AF18-632F9C528D79}">
      <dgm:prSet/>
      <dgm:spPr/>
      <dgm:t>
        <a:bodyPr/>
        <a:lstStyle/>
        <a:p>
          <a:endParaRPr lang="en-US"/>
        </a:p>
      </dgm:t>
    </dgm:pt>
    <dgm:pt modelId="{13B16560-945A-4C1C-A0DB-66C464F6B916}" type="sibTrans" cxnId="{DC3C5C14-96E1-4126-AF18-632F9C528D79}">
      <dgm:prSet/>
      <dgm:spPr/>
      <dgm:t>
        <a:bodyPr/>
        <a:lstStyle/>
        <a:p>
          <a:endParaRPr lang="en-US"/>
        </a:p>
      </dgm:t>
    </dgm:pt>
    <dgm:pt modelId="{E63BF836-CB49-46FA-A8DD-62A1C028843E}">
      <dgm:prSet phldrT="[Text]"/>
      <dgm:spPr/>
      <dgm:t>
        <a:bodyPr/>
        <a:lstStyle/>
        <a:p>
          <a:r>
            <a:rPr lang="en-US" dirty="0"/>
            <a:t>Socioeconomic Status</a:t>
          </a:r>
        </a:p>
      </dgm:t>
    </dgm:pt>
    <dgm:pt modelId="{F9B52A4C-FDAB-4CF0-AF83-BEE17F4265CE}" type="parTrans" cxnId="{8CA464CB-2B6F-48FB-B249-1E03BDCA0EB6}">
      <dgm:prSet/>
      <dgm:spPr/>
      <dgm:t>
        <a:bodyPr/>
        <a:lstStyle/>
        <a:p>
          <a:endParaRPr lang="en-US"/>
        </a:p>
      </dgm:t>
    </dgm:pt>
    <dgm:pt modelId="{8DEC6EE3-6B4C-42C1-A9A6-FFAFA91F5186}" type="sibTrans" cxnId="{8CA464CB-2B6F-48FB-B249-1E03BDCA0EB6}">
      <dgm:prSet/>
      <dgm:spPr/>
      <dgm:t>
        <a:bodyPr/>
        <a:lstStyle/>
        <a:p>
          <a:endParaRPr lang="en-US"/>
        </a:p>
      </dgm:t>
    </dgm:pt>
    <dgm:pt modelId="{C886A00E-6629-4D71-8386-70C8B7FCA6D6}" type="pres">
      <dgm:prSet presAssocID="{C4618B0E-6DB0-4DAE-8653-9638EF858CDF}" presName="Name0" presStyleCnt="0">
        <dgm:presLayoutVars>
          <dgm:dir/>
          <dgm:animLvl val="lvl"/>
          <dgm:resizeHandles val="exact"/>
        </dgm:presLayoutVars>
      </dgm:prSet>
      <dgm:spPr/>
    </dgm:pt>
    <dgm:pt modelId="{4C2658D7-2F99-423B-9854-03455C11A947}" type="pres">
      <dgm:prSet presAssocID="{24D179EC-BAB2-4E7C-8BB5-8D1DC1975FFF}" presName="composite" presStyleCnt="0"/>
      <dgm:spPr/>
    </dgm:pt>
    <dgm:pt modelId="{EC9CD36E-8DFC-4A04-8F23-81187BDC94D2}" type="pres">
      <dgm:prSet presAssocID="{24D179EC-BAB2-4E7C-8BB5-8D1DC1975FFF}" presName="parTx" presStyleLbl="alignNode1" presStyleIdx="0" presStyleCnt="4" custScaleY="188818" custLinFactY="-40272" custLinFactNeighborX="662" custLinFactNeighborY="-100000">
        <dgm:presLayoutVars>
          <dgm:chMax val="0"/>
          <dgm:chPref val="0"/>
          <dgm:bulletEnabled val="1"/>
        </dgm:presLayoutVars>
      </dgm:prSet>
      <dgm:spPr/>
    </dgm:pt>
    <dgm:pt modelId="{1ADFA8F8-73DF-4A3E-A29D-263EA924D436}" type="pres">
      <dgm:prSet presAssocID="{24D179EC-BAB2-4E7C-8BB5-8D1DC1975FFF}" presName="desTx" presStyleLbl="alignAccFollowNode1" presStyleIdx="0" presStyleCnt="4" custScaleY="128261">
        <dgm:presLayoutVars>
          <dgm:bulletEnabled val="1"/>
        </dgm:presLayoutVars>
      </dgm:prSet>
      <dgm:spPr/>
    </dgm:pt>
    <dgm:pt modelId="{B972D369-20D2-40E6-B64B-64253B2947FA}" type="pres">
      <dgm:prSet presAssocID="{026AC173-189C-4A23-B341-016BAD05EA0A}" presName="space" presStyleCnt="0"/>
      <dgm:spPr/>
    </dgm:pt>
    <dgm:pt modelId="{802B51DD-BB43-4D62-BA09-9D94593239FF}" type="pres">
      <dgm:prSet presAssocID="{DD6B4CDB-DCFA-4B09-ACB4-44CDC89364B8}" presName="composite" presStyleCnt="0"/>
      <dgm:spPr/>
    </dgm:pt>
    <dgm:pt modelId="{A5BE1711-BA56-4670-8357-07BE1794BCB3}" type="pres">
      <dgm:prSet presAssocID="{DD6B4CDB-DCFA-4B09-ACB4-44CDC89364B8}" presName="parTx" presStyleLbl="alignNode1" presStyleIdx="1" presStyleCnt="4" custScaleY="188818" custLinFactY="-40272" custLinFactNeighborX="662" custLinFactNeighborY="-100000">
        <dgm:presLayoutVars>
          <dgm:chMax val="0"/>
          <dgm:chPref val="0"/>
          <dgm:bulletEnabled val="1"/>
        </dgm:presLayoutVars>
      </dgm:prSet>
      <dgm:spPr/>
    </dgm:pt>
    <dgm:pt modelId="{BF433108-95DE-4A71-93FE-83CBB37D297A}" type="pres">
      <dgm:prSet presAssocID="{DD6B4CDB-DCFA-4B09-ACB4-44CDC89364B8}" presName="desTx" presStyleLbl="alignAccFollowNode1" presStyleIdx="1" presStyleCnt="4" custScaleY="128261">
        <dgm:presLayoutVars>
          <dgm:bulletEnabled val="1"/>
        </dgm:presLayoutVars>
      </dgm:prSet>
      <dgm:spPr/>
    </dgm:pt>
    <dgm:pt modelId="{8A71E407-32BB-4714-B2B4-B277D4256580}" type="pres">
      <dgm:prSet presAssocID="{F1281EF3-5369-4BD5-BB58-B688F6553658}" presName="space" presStyleCnt="0"/>
      <dgm:spPr/>
    </dgm:pt>
    <dgm:pt modelId="{5B9A13F6-D5E2-421B-B1BA-3BE98BC68299}" type="pres">
      <dgm:prSet presAssocID="{4E551C25-4A98-42F2-8D71-74FDDBB161CB}" presName="composite" presStyleCnt="0"/>
      <dgm:spPr/>
    </dgm:pt>
    <dgm:pt modelId="{3330F1B4-B54E-4331-8D32-DB393CF8A8F5}" type="pres">
      <dgm:prSet presAssocID="{4E551C25-4A98-42F2-8D71-74FDDBB161CB}" presName="parTx" presStyleLbl="alignNode1" presStyleIdx="2" presStyleCnt="4" custScaleY="188818" custLinFactY="-43868" custLinFactNeighborX="1042" custLinFactNeighborY="-100000">
        <dgm:presLayoutVars>
          <dgm:chMax val="0"/>
          <dgm:chPref val="0"/>
          <dgm:bulletEnabled val="1"/>
        </dgm:presLayoutVars>
      </dgm:prSet>
      <dgm:spPr/>
    </dgm:pt>
    <dgm:pt modelId="{793901C4-A459-45DE-AD27-CE5CE0D3122C}" type="pres">
      <dgm:prSet presAssocID="{4E551C25-4A98-42F2-8D71-74FDDBB161CB}" presName="desTx" presStyleLbl="alignAccFollowNode1" presStyleIdx="2" presStyleCnt="4" custScaleY="125751">
        <dgm:presLayoutVars>
          <dgm:bulletEnabled val="1"/>
        </dgm:presLayoutVars>
      </dgm:prSet>
      <dgm:spPr/>
    </dgm:pt>
    <dgm:pt modelId="{14022684-AAD1-4ED2-8E01-7E03A6DE584A}" type="pres">
      <dgm:prSet presAssocID="{0DBC988C-7909-435B-AFDA-0256406C5077}" presName="space" presStyleCnt="0"/>
      <dgm:spPr/>
    </dgm:pt>
    <dgm:pt modelId="{1B7B36F9-2CAB-457F-BF66-BAD20AEBDBDF}" type="pres">
      <dgm:prSet presAssocID="{90FC8C8D-BDA8-45AF-A89C-84681E1DBFE4}" presName="composite" presStyleCnt="0"/>
      <dgm:spPr/>
    </dgm:pt>
    <dgm:pt modelId="{FE64DE71-E930-4E4D-9AB8-5323D274335C}" type="pres">
      <dgm:prSet presAssocID="{90FC8C8D-BDA8-45AF-A89C-84681E1DBFE4}" presName="parTx" presStyleLbl="alignNode1" presStyleIdx="3" presStyleCnt="4" custScaleY="188818" custLinFactNeighborX="166" custLinFactNeighborY="-98880">
        <dgm:presLayoutVars>
          <dgm:chMax val="0"/>
          <dgm:chPref val="0"/>
          <dgm:bulletEnabled val="1"/>
        </dgm:presLayoutVars>
      </dgm:prSet>
      <dgm:spPr/>
    </dgm:pt>
    <dgm:pt modelId="{14B7FC13-C4FF-45DF-B70C-F990984B49C8}" type="pres">
      <dgm:prSet presAssocID="{90FC8C8D-BDA8-45AF-A89C-84681E1DBFE4}" presName="desTx" presStyleLbl="alignAccFollowNode1" presStyleIdx="3" presStyleCnt="4" custScaleY="125751">
        <dgm:presLayoutVars>
          <dgm:bulletEnabled val="1"/>
        </dgm:presLayoutVars>
      </dgm:prSet>
      <dgm:spPr/>
    </dgm:pt>
  </dgm:ptLst>
  <dgm:cxnLst>
    <dgm:cxn modelId="{75100418-E07A-4184-A97C-43C4A9D50977}" type="presOf" srcId="{24D179EC-BAB2-4E7C-8BB5-8D1DC1975FFF}" destId="{EC9CD36E-8DFC-4A04-8F23-81187BDC94D2}" srcOrd="0" destOrd="0" presId="urn:microsoft.com/office/officeart/2005/8/layout/hList1"/>
    <dgm:cxn modelId="{8DCD1213-59C2-41D3-808F-BDE4E3D03FDC}" type="presOf" srcId="{90FC8C8D-BDA8-45AF-A89C-84681E1DBFE4}" destId="{FE64DE71-E930-4E4D-9AB8-5323D274335C}" srcOrd="0" destOrd="0" presId="urn:microsoft.com/office/officeart/2005/8/layout/hList1"/>
    <dgm:cxn modelId="{50C204D9-4B93-4FF3-BE2F-1686A5C60F29}" srcId="{C4618B0E-6DB0-4DAE-8653-9638EF858CDF}" destId="{4E551C25-4A98-42F2-8D71-74FDDBB161CB}" srcOrd="2" destOrd="0" parTransId="{E67C210A-FECF-4802-A85C-7D0E0CA2B5F1}" sibTransId="{0DBC988C-7909-435B-AFDA-0256406C5077}"/>
    <dgm:cxn modelId="{7CFCD050-15EA-447F-B2D5-DDE6C77945EB}" type="presOf" srcId="{25B5B201-2357-4F76-B563-E4B7EF1AE566}" destId="{1ADFA8F8-73DF-4A3E-A29D-263EA924D436}" srcOrd="0" destOrd="0" presId="urn:microsoft.com/office/officeart/2005/8/layout/hList1"/>
    <dgm:cxn modelId="{7F2BA146-8354-4694-BE64-CCAEFC235951}" type="presOf" srcId="{E63BF836-CB49-46FA-A8DD-62A1C028843E}" destId="{14B7FC13-C4FF-45DF-B70C-F990984B49C8}" srcOrd="0" destOrd="3" presId="urn:microsoft.com/office/officeart/2005/8/layout/hList1"/>
    <dgm:cxn modelId="{325C34D1-7C70-4F68-B69D-495AD37F1C5B}" type="presOf" srcId="{09B3BE01-8413-4B1A-9FD2-F6F9FAF685DC}" destId="{BF433108-95DE-4A71-93FE-83CBB37D297A}" srcOrd="0" destOrd="1" presId="urn:microsoft.com/office/officeart/2005/8/layout/hList1"/>
    <dgm:cxn modelId="{784DA1F1-27C4-4151-88E8-CB17AD894DBD}" srcId="{DD6B4CDB-DCFA-4B09-ACB4-44CDC89364B8}" destId="{09B3BE01-8413-4B1A-9FD2-F6F9FAF685DC}" srcOrd="1" destOrd="0" parTransId="{9D6925C4-B1C2-4D21-8759-402CCF59D95D}" sibTransId="{718B050C-ADF2-4057-8B94-9138974E3252}"/>
    <dgm:cxn modelId="{DC3C5C14-96E1-4126-AF18-632F9C528D79}" srcId="{90FC8C8D-BDA8-45AF-A89C-84681E1DBFE4}" destId="{901807F1-2E01-4621-AF84-03A33792CAB5}" srcOrd="2" destOrd="0" parTransId="{8D97836E-1DE8-4CEA-B1E3-521F0EBD4151}" sibTransId="{13B16560-945A-4C1C-A0DB-66C464F6B916}"/>
    <dgm:cxn modelId="{09501B54-6AB4-4723-B6A0-32775DB29B7E}" srcId="{C4618B0E-6DB0-4DAE-8653-9638EF858CDF}" destId="{DD6B4CDB-DCFA-4B09-ACB4-44CDC89364B8}" srcOrd="1" destOrd="0" parTransId="{A6CBA8EF-880B-493E-95CA-7B8A623D9E7C}" sibTransId="{F1281EF3-5369-4BD5-BB58-B688F6553658}"/>
    <dgm:cxn modelId="{B170431A-13B8-4B6B-91E1-77E9DA209AA8}" srcId="{4E551C25-4A98-42F2-8D71-74FDDBB161CB}" destId="{53CFF9D0-8B7B-418E-BE6F-75BDF5F0936C}" srcOrd="0" destOrd="0" parTransId="{188A50EC-4921-487C-B835-EC5CEE4B2AC6}" sibTransId="{41C03884-F6CC-4441-A7BC-F2AEF25F543F}"/>
    <dgm:cxn modelId="{D71B1158-F829-46A7-8F0D-E69C64B4C086}" srcId="{4E551C25-4A98-42F2-8D71-74FDDBB161CB}" destId="{C16B2904-33B3-4C68-B082-B87E8960E415}" srcOrd="1" destOrd="0" parTransId="{77E417BB-129F-4827-BA28-8E6A68F5B61B}" sibTransId="{499E03B5-07FA-444E-83B0-A9A8821A366A}"/>
    <dgm:cxn modelId="{1E2EB323-B4DF-4426-AD26-2762375EF250}" type="presOf" srcId="{938B90EB-2994-4414-A40D-EE54B9EC81BA}" destId="{BF433108-95DE-4A71-93FE-83CBB37D297A}" srcOrd="0" destOrd="3" presId="urn:microsoft.com/office/officeart/2005/8/layout/hList1"/>
    <dgm:cxn modelId="{3CDF00CF-3FA9-47BA-8898-F9E8BF5F326B}" srcId="{24D179EC-BAB2-4E7C-8BB5-8D1DC1975FFF}" destId="{981C25A2-4295-4F58-A359-5915BDE7D8D2}" srcOrd="1" destOrd="0" parTransId="{666D4775-BD96-4CA3-AF32-A798E495133C}" sibTransId="{BD10A832-5AC6-47B8-B1CE-AEC79AF87B20}"/>
    <dgm:cxn modelId="{7D85B594-9A79-40C4-B83B-0CB81CD96547}" type="presOf" srcId="{01EF8E62-1F2E-443D-A4D4-ECBDD35F4427}" destId="{BF433108-95DE-4A71-93FE-83CBB37D297A}" srcOrd="0" destOrd="2" presId="urn:microsoft.com/office/officeart/2005/8/layout/hList1"/>
    <dgm:cxn modelId="{9D4C0AD1-ADA8-478E-B859-FB5F646F32B0}" type="presOf" srcId="{C4618B0E-6DB0-4DAE-8653-9638EF858CDF}" destId="{C886A00E-6629-4D71-8386-70C8B7FCA6D6}" srcOrd="0" destOrd="0" presId="urn:microsoft.com/office/officeart/2005/8/layout/hList1"/>
    <dgm:cxn modelId="{A7ADC756-18EB-4DC8-9E12-0B03F8CEB5FE}" type="presOf" srcId="{8715EB6B-D5DA-4935-BB54-1ECAEDC66B71}" destId="{793901C4-A459-45DE-AD27-CE5CE0D3122C}" srcOrd="0" destOrd="3" presId="urn:microsoft.com/office/officeart/2005/8/layout/hList1"/>
    <dgm:cxn modelId="{8FAC31C1-5916-4247-B94E-53DC11EF9799}" srcId="{C4618B0E-6DB0-4DAE-8653-9638EF858CDF}" destId="{90FC8C8D-BDA8-45AF-A89C-84681E1DBFE4}" srcOrd="3" destOrd="0" parTransId="{5E9FBEC1-73EE-46ED-A9B1-0113BE5C96FF}" sibTransId="{98CD227C-6489-450D-80C8-8CD39CDC9D6D}"/>
    <dgm:cxn modelId="{E60BE63C-2F50-4955-BFD0-97B86BCD159B}" type="presOf" srcId="{4E551C25-4A98-42F2-8D71-74FDDBB161CB}" destId="{3330F1B4-B54E-4331-8D32-DB393CF8A8F5}" srcOrd="0" destOrd="0" presId="urn:microsoft.com/office/officeart/2005/8/layout/hList1"/>
    <dgm:cxn modelId="{5374B010-0216-46E5-B64A-4B3A9A8ACA3C}" srcId="{90FC8C8D-BDA8-45AF-A89C-84681E1DBFE4}" destId="{EC37B3B8-E61C-4491-BDC0-6E8C872E4FB3}" srcOrd="1" destOrd="0" parTransId="{2CA8D2FF-EAF1-44DF-BFDF-8A9B4DB2BC01}" sibTransId="{AC080049-2FB4-4AE5-8915-62D9945BA9DB}"/>
    <dgm:cxn modelId="{CEE4679F-5ED6-4119-B040-1A6E91BD9F8A}" srcId="{4E551C25-4A98-42F2-8D71-74FDDBB161CB}" destId="{0678F56E-A28D-472D-93A9-6EBA02DB9127}" srcOrd="2" destOrd="0" parTransId="{6FCA7B48-A886-4BDB-88A5-9F88F9009032}" sibTransId="{1DC8C408-EC43-4804-AB0E-783E5ED56D85}"/>
    <dgm:cxn modelId="{0E7A384A-5A6A-4457-8144-66F127795C55}" type="presOf" srcId="{DD6B4CDB-DCFA-4B09-ACB4-44CDC89364B8}" destId="{A5BE1711-BA56-4670-8357-07BE1794BCB3}" srcOrd="0" destOrd="0" presId="urn:microsoft.com/office/officeart/2005/8/layout/hList1"/>
    <dgm:cxn modelId="{01C17CB4-1851-4861-A5B4-AE1E45DC7F1C}" type="presOf" srcId="{981C25A2-4295-4F58-A359-5915BDE7D8D2}" destId="{1ADFA8F8-73DF-4A3E-A29D-263EA924D436}" srcOrd="0" destOrd="1" presId="urn:microsoft.com/office/officeart/2005/8/layout/hList1"/>
    <dgm:cxn modelId="{C811858C-C491-4331-AFFD-2720BE8373E9}" srcId="{24D179EC-BAB2-4E7C-8BB5-8D1DC1975FFF}" destId="{25B5B201-2357-4F76-B563-E4B7EF1AE566}" srcOrd="0" destOrd="0" parTransId="{B6B56240-C95F-43F7-9391-6D1FC4B5B045}" sibTransId="{FF21EA7B-AD87-4D3D-82CB-CAC61BB144F2}"/>
    <dgm:cxn modelId="{C7E319ED-C936-4B73-BECC-0B439D934584}" srcId="{C4618B0E-6DB0-4DAE-8653-9638EF858CDF}" destId="{24D179EC-BAB2-4E7C-8BB5-8D1DC1975FFF}" srcOrd="0" destOrd="0" parTransId="{02C5DFE3-B8E5-41DA-9453-5BDCB5D2D653}" sibTransId="{026AC173-189C-4A23-B341-016BAD05EA0A}"/>
    <dgm:cxn modelId="{C4E26301-374B-4123-94CE-45430769EC2D}" type="presOf" srcId="{53CFF9D0-8B7B-418E-BE6F-75BDF5F0936C}" destId="{793901C4-A459-45DE-AD27-CE5CE0D3122C}" srcOrd="0" destOrd="0" presId="urn:microsoft.com/office/officeart/2005/8/layout/hList1"/>
    <dgm:cxn modelId="{B7DD9072-74DB-4E8B-9236-0F6E7E12A55B}" srcId="{DD6B4CDB-DCFA-4B09-ACB4-44CDC89364B8}" destId="{938B90EB-2994-4414-A40D-EE54B9EC81BA}" srcOrd="3" destOrd="0" parTransId="{2208C618-32BD-4328-B6D3-69C2846B43C3}" sibTransId="{9760FF79-E955-410E-B000-542F52FF4E29}"/>
    <dgm:cxn modelId="{9D828DFB-FC4A-4EEB-A131-ABB473095F28}" srcId="{4E551C25-4A98-42F2-8D71-74FDDBB161CB}" destId="{8715EB6B-D5DA-4935-BB54-1ECAEDC66B71}" srcOrd="3" destOrd="0" parTransId="{A2DE4E33-3608-4D4C-B218-8FCF5C3C3AB1}" sibTransId="{64E15F8C-E681-4582-A5E7-7C401A061957}"/>
    <dgm:cxn modelId="{AF6571D8-7F73-4C57-B176-0F702AEE5551}" srcId="{90FC8C8D-BDA8-45AF-A89C-84681E1DBFE4}" destId="{B4B2D0EB-4C19-4B8C-9B8A-EACA91E11F5A}" srcOrd="0" destOrd="0" parTransId="{945E69DF-2367-4781-ADE0-767BBF690C70}" sibTransId="{D86CAC61-102F-4AAA-86AB-D00254F2B333}"/>
    <dgm:cxn modelId="{5894122F-4DBC-49C3-8A6F-D85AC356E56D}" srcId="{DD6B4CDB-DCFA-4B09-ACB4-44CDC89364B8}" destId="{73249988-D06F-40A6-A9A3-025E5C274BCC}" srcOrd="0" destOrd="0" parTransId="{F49F47D9-59C2-4A27-92A9-1E0DA2C9BDA4}" sibTransId="{430B24E0-5419-4CFA-8F93-3EC8E3CD6B80}"/>
    <dgm:cxn modelId="{8CA464CB-2B6F-48FB-B249-1E03BDCA0EB6}" srcId="{90FC8C8D-BDA8-45AF-A89C-84681E1DBFE4}" destId="{E63BF836-CB49-46FA-A8DD-62A1C028843E}" srcOrd="3" destOrd="0" parTransId="{F9B52A4C-FDAB-4CF0-AF83-BEE17F4265CE}" sibTransId="{8DEC6EE3-6B4C-42C1-A9A6-FFAFA91F5186}"/>
    <dgm:cxn modelId="{691A8B30-924B-47DE-AFEA-3F01828B7F7A}" type="presOf" srcId="{B4B2D0EB-4C19-4B8C-9B8A-EACA91E11F5A}" destId="{14B7FC13-C4FF-45DF-B70C-F990984B49C8}" srcOrd="0" destOrd="0" presId="urn:microsoft.com/office/officeart/2005/8/layout/hList1"/>
    <dgm:cxn modelId="{EB7F8807-FA75-40E5-B543-69ED26DF889F}" type="presOf" srcId="{901807F1-2E01-4621-AF84-03A33792CAB5}" destId="{14B7FC13-C4FF-45DF-B70C-F990984B49C8}" srcOrd="0" destOrd="2" presId="urn:microsoft.com/office/officeart/2005/8/layout/hList1"/>
    <dgm:cxn modelId="{D63CEEEE-0F41-46D9-9387-9DEE1E56EB64}" srcId="{DD6B4CDB-DCFA-4B09-ACB4-44CDC89364B8}" destId="{01EF8E62-1F2E-443D-A4D4-ECBDD35F4427}" srcOrd="2" destOrd="0" parTransId="{489ED4AB-53AB-45AD-A293-5D69757E9F6D}" sibTransId="{7E0FFFBA-EE62-41E8-B845-0A87CF0A3CB6}"/>
    <dgm:cxn modelId="{6C34D79E-BE79-4FB1-AC06-ECFDFE46D066}" type="presOf" srcId="{C16B2904-33B3-4C68-B082-B87E8960E415}" destId="{793901C4-A459-45DE-AD27-CE5CE0D3122C}" srcOrd="0" destOrd="1" presId="urn:microsoft.com/office/officeart/2005/8/layout/hList1"/>
    <dgm:cxn modelId="{B0B25E2D-32BD-45AB-957F-7952F3155325}" type="presOf" srcId="{EC37B3B8-E61C-4491-BDC0-6E8C872E4FB3}" destId="{14B7FC13-C4FF-45DF-B70C-F990984B49C8}" srcOrd="0" destOrd="1" presId="urn:microsoft.com/office/officeart/2005/8/layout/hList1"/>
    <dgm:cxn modelId="{6DD1DCC4-6572-4074-9A25-74849D9F1E1F}" type="presOf" srcId="{0F976DF7-6816-4B04-B6D1-6E2CC24B682D}" destId="{1ADFA8F8-73DF-4A3E-A29D-263EA924D436}" srcOrd="0" destOrd="2" presId="urn:microsoft.com/office/officeart/2005/8/layout/hList1"/>
    <dgm:cxn modelId="{E5F11118-D937-4030-A9ED-B78731DF5ABE}" srcId="{24D179EC-BAB2-4E7C-8BB5-8D1DC1975FFF}" destId="{0F976DF7-6816-4B04-B6D1-6E2CC24B682D}" srcOrd="2" destOrd="0" parTransId="{F1B8FA82-8FBB-487D-9037-2B2718BEB47B}" sibTransId="{90AFD644-FCEC-4410-95BC-4C3858595A64}"/>
    <dgm:cxn modelId="{5B0E82A1-F4A6-46A2-8C77-680B0E7651D0}" type="presOf" srcId="{73249988-D06F-40A6-A9A3-025E5C274BCC}" destId="{BF433108-95DE-4A71-93FE-83CBB37D297A}" srcOrd="0" destOrd="0" presId="urn:microsoft.com/office/officeart/2005/8/layout/hList1"/>
    <dgm:cxn modelId="{258DD95F-5863-4B71-B78E-8854C9E5FB82}" type="presOf" srcId="{0678F56E-A28D-472D-93A9-6EBA02DB9127}" destId="{793901C4-A459-45DE-AD27-CE5CE0D3122C}" srcOrd="0" destOrd="2" presId="urn:microsoft.com/office/officeart/2005/8/layout/hList1"/>
    <dgm:cxn modelId="{F04697A1-CA4F-41CC-A197-4BF758446C22}" type="presParOf" srcId="{C886A00E-6629-4D71-8386-70C8B7FCA6D6}" destId="{4C2658D7-2F99-423B-9854-03455C11A947}" srcOrd="0" destOrd="0" presId="urn:microsoft.com/office/officeart/2005/8/layout/hList1"/>
    <dgm:cxn modelId="{B4CA9285-7FB3-4415-9A79-9E5D203F112E}" type="presParOf" srcId="{4C2658D7-2F99-423B-9854-03455C11A947}" destId="{EC9CD36E-8DFC-4A04-8F23-81187BDC94D2}" srcOrd="0" destOrd="0" presId="urn:microsoft.com/office/officeart/2005/8/layout/hList1"/>
    <dgm:cxn modelId="{3751D461-1EDD-4CE3-AE6C-BD7650FA8060}" type="presParOf" srcId="{4C2658D7-2F99-423B-9854-03455C11A947}" destId="{1ADFA8F8-73DF-4A3E-A29D-263EA924D436}" srcOrd="1" destOrd="0" presId="urn:microsoft.com/office/officeart/2005/8/layout/hList1"/>
    <dgm:cxn modelId="{AC9B5200-60A1-454C-AF71-EC3B95502C41}" type="presParOf" srcId="{C886A00E-6629-4D71-8386-70C8B7FCA6D6}" destId="{B972D369-20D2-40E6-B64B-64253B2947FA}" srcOrd="1" destOrd="0" presId="urn:microsoft.com/office/officeart/2005/8/layout/hList1"/>
    <dgm:cxn modelId="{DA1BD3B0-44A2-4A05-BFF7-BC75E139811D}" type="presParOf" srcId="{C886A00E-6629-4D71-8386-70C8B7FCA6D6}" destId="{802B51DD-BB43-4D62-BA09-9D94593239FF}" srcOrd="2" destOrd="0" presId="urn:microsoft.com/office/officeart/2005/8/layout/hList1"/>
    <dgm:cxn modelId="{C70F0A87-95C8-4245-A44D-D40CE10E3D2C}" type="presParOf" srcId="{802B51DD-BB43-4D62-BA09-9D94593239FF}" destId="{A5BE1711-BA56-4670-8357-07BE1794BCB3}" srcOrd="0" destOrd="0" presId="urn:microsoft.com/office/officeart/2005/8/layout/hList1"/>
    <dgm:cxn modelId="{B48FEC89-012B-447C-988A-BB0AC3A21432}" type="presParOf" srcId="{802B51DD-BB43-4D62-BA09-9D94593239FF}" destId="{BF433108-95DE-4A71-93FE-83CBB37D297A}" srcOrd="1" destOrd="0" presId="urn:microsoft.com/office/officeart/2005/8/layout/hList1"/>
    <dgm:cxn modelId="{B95E460D-AC2E-4FBD-86EC-CC7D39F7EA54}" type="presParOf" srcId="{C886A00E-6629-4D71-8386-70C8B7FCA6D6}" destId="{8A71E407-32BB-4714-B2B4-B277D4256580}" srcOrd="3" destOrd="0" presId="urn:microsoft.com/office/officeart/2005/8/layout/hList1"/>
    <dgm:cxn modelId="{D4AA75B3-1321-4B85-90B5-9FD58E34ED5B}" type="presParOf" srcId="{C886A00E-6629-4D71-8386-70C8B7FCA6D6}" destId="{5B9A13F6-D5E2-421B-B1BA-3BE98BC68299}" srcOrd="4" destOrd="0" presId="urn:microsoft.com/office/officeart/2005/8/layout/hList1"/>
    <dgm:cxn modelId="{60615F4F-DE61-4E7E-A4F7-0EDED90088BE}" type="presParOf" srcId="{5B9A13F6-D5E2-421B-B1BA-3BE98BC68299}" destId="{3330F1B4-B54E-4331-8D32-DB393CF8A8F5}" srcOrd="0" destOrd="0" presId="urn:microsoft.com/office/officeart/2005/8/layout/hList1"/>
    <dgm:cxn modelId="{9B3F9452-8646-4664-9A0D-F879157D70DA}" type="presParOf" srcId="{5B9A13F6-D5E2-421B-B1BA-3BE98BC68299}" destId="{793901C4-A459-45DE-AD27-CE5CE0D3122C}" srcOrd="1" destOrd="0" presId="urn:microsoft.com/office/officeart/2005/8/layout/hList1"/>
    <dgm:cxn modelId="{FC5D8A5F-128B-4EC7-899A-7A1820A41841}" type="presParOf" srcId="{C886A00E-6629-4D71-8386-70C8B7FCA6D6}" destId="{14022684-AAD1-4ED2-8E01-7E03A6DE584A}" srcOrd="5" destOrd="0" presId="urn:microsoft.com/office/officeart/2005/8/layout/hList1"/>
    <dgm:cxn modelId="{78D9A921-AFA2-4E10-B226-B586F2115F5A}" type="presParOf" srcId="{C886A00E-6629-4D71-8386-70C8B7FCA6D6}" destId="{1B7B36F9-2CAB-457F-BF66-BAD20AEBDBDF}" srcOrd="6" destOrd="0" presId="urn:microsoft.com/office/officeart/2005/8/layout/hList1"/>
    <dgm:cxn modelId="{8244E28C-6E83-4BAD-AF6C-941A81FAA80E}" type="presParOf" srcId="{1B7B36F9-2CAB-457F-BF66-BAD20AEBDBDF}" destId="{FE64DE71-E930-4E4D-9AB8-5323D274335C}" srcOrd="0" destOrd="0" presId="urn:microsoft.com/office/officeart/2005/8/layout/hList1"/>
    <dgm:cxn modelId="{CEA2CFF4-CC1F-4DC8-9D3E-8461CFA2D129}" type="presParOf" srcId="{1B7B36F9-2CAB-457F-BF66-BAD20AEBDBDF}" destId="{14B7FC13-C4FF-45DF-B70C-F990984B49C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CD36E-8DFC-4A04-8F23-81187BDC94D2}">
      <dsp:nvSpPr>
        <dsp:cNvPr id="0" name=""/>
        <dsp:cNvSpPr/>
      </dsp:nvSpPr>
      <dsp:spPr>
        <a:xfrm>
          <a:off x="15696" y="0"/>
          <a:ext cx="1894954" cy="10332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Mental Health</a:t>
          </a:r>
        </a:p>
      </dsp:txBody>
      <dsp:txXfrm>
        <a:off x="15696" y="0"/>
        <a:ext cx="1894954" cy="1033212"/>
      </dsp:txXfrm>
    </dsp:sp>
    <dsp:sp modelId="{1ADFA8F8-73DF-4A3E-A29D-263EA924D436}">
      <dsp:nvSpPr>
        <dsp:cNvPr id="0" name=""/>
        <dsp:cNvSpPr/>
      </dsp:nvSpPr>
      <dsp:spPr>
        <a:xfrm>
          <a:off x="3151" y="963686"/>
          <a:ext cx="1894954" cy="3194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Inter-Personal Anxiety</a:t>
          </a:r>
        </a:p>
        <a:p>
          <a:pPr marL="171450" lvl="1" indent="-171450" algn="l" defTabSz="844550">
            <a:lnSpc>
              <a:spcPct val="90000"/>
            </a:lnSpc>
            <a:spcBef>
              <a:spcPct val="0"/>
            </a:spcBef>
            <a:spcAft>
              <a:spcPct val="15000"/>
            </a:spcAft>
            <a:buChar char="•"/>
          </a:pPr>
          <a:r>
            <a:rPr lang="en-US" sz="1900" kern="1200" dirty="0"/>
            <a:t>Depression</a:t>
          </a:r>
        </a:p>
        <a:p>
          <a:pPr marL="171450" lvl="1" indent="-171450" algn="l" defTabSz="844550">
            <a:lnSpc>
              <a:spcPct val="90000"/>
            </a:lnSpc>
            <a:spcBef>
              <a:spcPct val="0"/>
            </a:spcBef>
            <a:spcAft>
              <a:spcPct val="15000"/>
            </a:spcAft>
            <a:buChar char="•"/>
          </a:pPr>
          <a:r>
            <a:rPr lang="en-US" sz="1900" kern="1200" dirty="0"/>
            <a:t>Psychosis</a:t>
          </a:r>
        </a:p>
      </dsp:txBody>
      <dsp:txXfrm>
        <a:off x="3151" y="963686"/>
        <a:ext cx="1894954" cy="3194701"/>
      </dsp:txXfrm>
    </dsp:sp>
    <dsp:sp modelId="{A5BE1711-BA56-4670-8357-07BE1794BCB3}">
      <dsp:nvSpPr>
        <dsp:cNvPr id="0" name=""/>
        <dsp:cNvSpPr/>
      </dsp:nvSpPr>
      <dsp:spPr>
        <a:xfrm>
          <a:off x="2175943" y="0"/>
          <a:ext cx="1894954" cy="10332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Cognitive / Intellectual Deficits</a:t>
          </a:r>
        </a:p>
      </dsp:txBody>
      <dsp:txXfrm>
        <a:off x="2175943" y="0"/>
        <a:ext cx="1894954" cy="1033212"/>
      </dsp:txXfrm>
    </dsp:sp>
    <dsp:sp modelId="{BF433108-95DE-4A71-93FE-83CBB37D297A}">
      <dsp:nvSpPr>
        <dsp:cNvPr id="0" name=""/>
        <dsp:cNvSpPr/>
      </dsp:nvSpPr>
      <dsp:spPr>
        <a:xfrm>
          <a:off x="2163399" y="963686"/>
          <a:ext cx="1894954" cy="3194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Learning Disability</a:t>
          </a:r>
        </a:p>
        <a:p>
          <a:pPr marL="171450" lvl="1" indent="-171450" algn="l" defTabSz="844550">
            <a:lnSpc>
              <a:spcPct val="90000"/>
            </a:lnSpc>
            <a:spcBef>
              <a:spcPct val="0"/>
            </a:spcBef>
            <a:spcAft>
              <a:spcPct val="15000"/>
            </a:spcAft>
            <a:buChar char="•"/>
          </a:pPr>
          <a:r>
            <a:rPr lang="en-US" sz="1900" kern="1200" dirty="0"/>
            <a:t>Poor Verbal Skills</a:t>
          </a:r>
        </a:p>
        <a:p>
          <a:pPr marL="171450" lvl="1" indent="-171450" algn="l" defTabSz="844550">
            <a:lnSpc>
              <a:spcPct val="90000"/>
            </a:lnSpc>
            <a:spcBef>
              <a:spcPct val="0"/>
            </a:spcBef>
            <a:spcAft>
              <a:spcPct val="15000"/>
            </a:spcAft>
            <a:buChar char="•"/>
          </a:pPr>
          <a:r>
            <a:rPr lang="en-US" sz="1900" kern="1200" dirty="0"/>
            <a:t>Language Deficits</a:t>
          </a:r>
        </a:p>
        <a:p>
          <a:pPr marL="171450" lvl="1" indent="-171450" algn="l" defTabSz="844550">
            <a:lnSpc>
              <a:spcPct val="90000"/>
            </a:lnSpc>
            <a:spcBef>
              <a:spcPct val="0"/>
            </a:spcBef>
            <a:spcAft>
              <a:spcPct val="15000"/>
            </a:spcAft>
            <a:buChar char="•"/>
          </a:pPr>
          <a:r>
            <a:rPr lang="en-US" sz="1900" kern="1200" dirty="0"/>
            <a:t>ADHD</a:t>
          </a:r>
        </a:p>
      </dsp:txBody>
      <dsp:txXfrm>
        <a:off x="2163399" y="963686"/>
        <a:ext cx="1894954" cy="3194701"/>
      </dsp:txXfrm>
    </dsp:sp>
    <dsp:sp modelId="{3330F1B4-B54E-4331-8D32-DB393CF8A8F5}">
      <dsp:nvSpPr>
        <dsp:cNvPr id="0" name=""/>
        <dsp:cNvSpPr/>
      </dsp:nvSpPr>
      <dsp:spPr>
        <a:xfrm>
          <a:off x="4343392" y="0"/>
          <a:ext cx="1894954" cy="10332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Personality Characteristics</a:t>
          </a:r>
        </a:p>
      </dsp:txBody>
      <dsp:txXfrm>
        <a:off x="4343392" y="0"/>
        <a:ext cx="1894954" cy="1033212"/>
      </dsp:txXfrm>
    </dsp:sp>
    <dsp:sp modelId="{793901C4-A459-45DE-AD27-CE5CE0D3122C}">
      <dsp:nvSpPr>
        <dsp:cNvPr id="0" name=""/>
        <dsp:cNvSpPr/>
      </dsp:nvSpPr>
      <dsp:spPr>
        <a:xfrm>
          <a:off x="4323646" y="1010575"/>
          <a:ext cx="1894954" cy="31321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Psychopathy</a:t>
          </a:r>
        </a:p>
        <a:p>
          <a:pPr marL="171450" lvl="1" indent="-171450" algn="l" defTabSz="844550">
            <a:lnSpc>
              <a:spcPct val="90000"/>
            </a:lnSpc>
            <a:spcBef>
              <a:spcPct val="0"/>
            </a:spcBef>
            <a:spcAft>
              <a:spcPct val="15000"/>
            </a:spcAft>
            <a:buChar char="•"/>
          </a:pPr>
          <a:r>
            <a:rPr lang="en-US" sz="1900" kern="1200" dirty="0"/>
            <a:t>Self-Esteem</a:t>
          </a:r>
        </a:p>
        <a:p>
          <a:pPr marL="171450" lvl="1" indent="-171450" algn="l" defTabSz="844550">
            <a:lnSpc>
              <a:spcPct val="90000"/>
            </a:lnSpc>
            <a:spcBef>
              <a:spcPct val="0"/>
            </a:spcBef>
            <a:spcAft>
              <a:spcPct val="15000"/>
            </a:spcAft>
            <a:buChar char="•"/>
          </a:pPr>
          <a:r>
            <a:rPr lang="en-US" sz="1900" kern="1200" dirty="0"/>
            <a:t>Readiness to Change</a:t>
          </a:r>
        </a:p>
        <a:p>
          <a:pPr marL="171450" lvl="1" indent="-171450" algn="l" defTabSz="844550">
            <a:lnSpc>
              <a:spcPct val="90000"/>
            </a:lnSpc>
            <a:spcBef>
              <a:spcPct val="0"/>
            </a:spcBef>
            <a:spcAft>
              <a:spcPct val="15000"/>
            </a:spcAft>
            <a:buChar char="•"/>
          </a:pPr>
          <a:r>
            <a:rPr lang="en-US" sz="1900" kern="1200" dirty="0"/>
            <a:t>Poor Social Skills</a:t>
          </a:r>
        </a:p>
      </dsp:txBody>
      <dsp:txXfrm>
        <a:off x="4323646" y="1010575"/>
        <a:ext cx="1894954" cy="3132182"/>
      </dsp:txXfrm>
    </dsp:sp>
    <dsp:sp modelId="{FE64DE71-E930-4E4D-9AB8-5323D274335C}">
      <dsp:nvSpPr>
        <dsp:cNvPr id="0" name=""/>
        <dsp:cNvSpPr/>
      </dsp:nvSpPr>
      <dsp:spPr>
        <a:xfrm>
          <a:off x="6487040" y="0"/>
          <a:ext cx="1894954" cy="10332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Demographic Variables</a:t>
          </a:r>
        </a:p>
      </dsp:txBody>
      <dsp:txXfrm>
        <a:off x="6487040" y="0"/>
        <a:ext cx="1894954" cy="1033212"/>
      </dsp:txXfrm>
    </dsp:sp>
    <dsp:sp modelId="{14B7FC13-C4FF-45DF-B70C-F990984B49C8}">
      <dsp:nvSpPr>
        <dsp:cNvPr id="0" name=""/>
        <dsp:cNvSpPr/>
      </dsp:nvSpPr>
      <dsp:spPr>
        <a:xfrm>
          <a:off x="6483894" y="1010575"/>
          <a:ext cx="1894954" cy="31321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Age</a:t>
          </a:r>
        </a:p>
        <a:p>
          <a:pPr marL="171450" lvl="1" indent="-171450" algn="l" defTabSz="844550">
            <a:lnSpc>
              <a:spcPct val="90000"/>
            </a:lnSpc>
            <a:spcBef>
              <a:spcPct val="0"/>
            </a:spcBef>
            <a:spcAft>
              <a:spcPct val="15000"/>
            </a:spcAft>
            <a:buChar char="•"/>
          </a:pPr>
          <a:r>
            <a:rPr lang="en-US" sz="1900" kern="1200" dirty="0"/>
            <a:t>Gender</a:t>
          </a:r>
        </a:p>
        <a:p>
          <a:pPr marL="171450" lvl="1" indent="-171450" algn="l" defTabSz="844550">
            <a:lnSpc>
              <a:spcPct val="90000"/>
            </a:lnSpc>
            <a:spcBef>
              <a:spcPct val="0"/>
            </a:spcBef>
            <a:spcAft>
              <a:spcPct val="15000"/>
            </a:spcAft>
            <a:buChar char="•"/>
          </a:pPr>
          <a:r>
            <a:rPr lang="en-US" sz="1900" kern="1200" dirty="0"/>
            <a:t>Race / Ethnicity</a:t>
          </a:r>
        </a:p>
        <a:p>
          <a:pPr marL="171450" lvl="1" indent="-171450" algn="l" defTabSz="844550">
            <a:lnSpc>
              <a:spcPct val="90000"/>
            </a:lnSpc>
            <a:spcBef>
              <a:spcPct val="0"/>
            </a:spcBef>
            <a:spcAft>
              <a:spcPct val="15000"/>
            </a:spcAft>
            <a:buChar char="•"/>
          </a:pPr>
          <a:r>
            <a:rPr lang="en-US" sz="1900" kern="1200" dirty="0"/>
            <a:t>Socioeconomic Status</a:t>
          </a:r>
        </a:p>
      </dsp:txBody>
      <dsp:txXfrm>
        <a:off x="6483894" y="1010575"/>
        <a:ext cx="1894954" cy="313218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9785F-AEC9-4CAF-8147-E59A22856DC5}" type="datetimeFigureOut">
              <a:rPr lang="en-US" smtClean="0"/>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 talking about the RNR Model of Assessing Justice-Involved Clients today.  </a:t>
            </a:r>
          </a:p>
          <a:p>
            <a:r>
              <a:rPr lang="en-US" dirty="0"/>
              <a:t>Much of what will be presented today is a result of ongoing research from studies and meta-analyses conducted since 1990.  Some of the researchers and authors that today’s webinar will be drawing heavily from include:</a:t>
            </a:r>
          </a:p>
          <a:p>
            <a:r>
              <a:rPr lang="en-US" dirty="0"/>
              <a:t>Dr. Donald A. Andrews</a:t>
            </a:r>
          </a:p>
          <a:p>
            <a:r>
              <a:rPr lang="en-US" dirty="0"/>
              <a:t>Dr. James </a:t>
            </a:r>
            <a:r>
              <a:rPr lang="en-US" dirty="0" err="1"/>
              <a:t>Bonta</a:t>
            </a:r>
            <a:endParaRPr lang="en-US" dirty="0"/>
          </a:p>
          <a:p>
            <a:r>
              <a:rPr lang="en-US" dirty="0"/>
              <a:t>Craig Dowden</a:t>
            </a:r>
          </a:p>
          <a:p>
            <a:r>
              <a:rPr lang="en-US" dirty="0"/>
              <a:t>Steven </a:t>
            </a:r>
            <a:r>
              <a:rPr lang="en-US" dirty="0" err="1"/>
              <a:t>Wormith</a:t>
            </a:r>
            <a:endParaRPr lang="en-US" dirty="0"/>
          </a:p>
          <a:p>
            <a:r>
              <a:rPr lang="en-US" dirty="0"/>
              <a:t>Dr. Paul </a:t>
            </a:r>
            <a:r>
              <a:rPr lang="en-US" dirty="0" err="1"/>
              <a:t>Gendreau</a:t>
            </a:r>
            <a:endParaRPr lang="en-US" dirty="0"/>
          </a:p>
          <a:p>
            <a:r>
              <a:rPr lang="en-US" dirty="0"/>
              <a:t>R.D. </a:t>
            </a:r>
            <a:r>
              <a:rPr lang="en-US" dirty="0" err="1"/>
              <a:t>Hoge</a:t>
            </a:r>
            <a:endParaRPr lang="en-US" dirty="0"/>
          </a:p>
          <a:p>
            <a:r>
              <a:rPr lang="en-US" dirty="0"/>
              <a:t>Edward J. </a:t>
            </a:r>
            <a:r>
              <a:rPr lang="en-US" dirty="0" err="1"/>
              <a:t>Latessa</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16450" name="Rectangle 3"/>
          <p:cNvSpPr>
            <a:spLocks noGrp="1"/>
          </p:cNvSpPr>
          <p:nvPr>
            <p:ph type="body" idx="1"/>
          </p:nvPr>
        </p:nvSpPr>
        <p:spPr bwMode="auto">
          <a:noFill/>
        </p:spPr>
        <p:txBody>
          <a:bodyPr/>
          <a:lstStyle/>
          <a:p>
            <a:r>
              <a:rPr lang="en-US" sz="1200" kern="1200" dirty="0">
                <a:solidFill>
                  <a:schemeClr val="tx1"/>
                </a:solidFill>
                <a:effectLst/>
                <a:latin typeface="+mn-lt"/>
                <a:ea typeface="+mn-ea"/>
                <a:cs typeface="+mn-cs"/>
              </a:rPr>
              <a:t>This webinar is going to focus more about those assessments that utilize the RNR model for justice involved clients.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Developed in the 1980’s and first formalize in the early 1990’s, the RNR model has been used with increasing success to not only assess but also treat criminal justice client in the US, Canada and around the world.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understand how the role of RNR matters in assessment, we first have to understand the principles themselves.</a:t>
            </a:r>
          </a:p>
          <a:p>
            <a:r>
              <a:rPr lang="en-US" sz="1200" kern="1200" dirty="0">
                <a:solidFill>
                  <a:schemeClr val="tx1"/>
                </a:solidFill>
                <a:effectLst/>
                <a:latin typeface="+mn-lt"/>
                <a:ea typeface="+mn-ea"/>
                <a:cs typeface="+mn-cs"/>
              </a:rPr>
              <a:t>Since 1990, a number of core theoretical principles have been developed to guide the design and implementation of effective evidence based interventions or practices.  The three presented today in this webinar are Risk, Need and Responsivity, but there are many more.  </a:t>
            </a:r>
          </a:p>
          <a:p>
            <a:r>
              <a:rPr lang="en-US" sz="1200" kern="1200" dirty="0">
                <a:solidFill>
                  <a:schemeClr val="tx1"/>
                </a:solidFill>
                <a:effectLst/>
                <a:latin typeface="+mn-lt"/>
                <a:ea typeface="+mn-ea"/>
                <a:cs typeface="+mn-cs"/>
              </a:rPr>
              <a:t>They include the importance of using valid assessments for risk /needs, engaging clients in ways that promote intrinsic motivation, using cognitive behavioral, motivational interviewing skills and objective feedback on performance with clients, increasing positive reinforcements with clients, improving social supports within a client’s community and implementing fidelity management systems within treatment programming. </a:t>
            </a:r>
            <a:endParaRPr lang="en-US" dirty="0"/>
          </a:p>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Risk … refers to how likely a person is to engage in criminal behaviors.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Need … refers to what areas in a person’ life should be targeted for intervention and supervision in order to decrease their likelihood of future criminal behavior.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4848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actually two parts to the Responsivity Principle.  </a:t>
            </a:r>
          </a:p>
          <a:p>
            <a:r>
              <a:rPr lang="en-US" sz="1200" b="1" kern="1200" dirty="0">
                <a:solidFill>
                  <a:schemeClr val="tx1"/>
                </a:solidFill>
                <a:effectLst/>
                <a:latin typeface="+mn-lt"/>
                <a:ea typeface="+mn-ea"/>
                <a:cs typeface="+mn-cs"/>
              </a:rPr>
              <a:t>General Responsivity</a:t>
            </a:r>
            <a:r>
              <a:rPr lang="en-US" sz="1200" kern="1200" dirty="0">
                <a:solidFill>
                  <a:schemeClr val="tx1"/>
                </a:solidFill>
                <a:effectLst/>
                <a:latin typeface="+mn-lt"/>
                <a:ea typeface="+mn-ea"/>
                <a:cs typeface="+mn-cs"/>
              </a:rPr>
              <a:t> states that treatment programs for justice-involved clients need to maximize the ability to learn / change by providing cognitive / behavioral treatment and utilizing motivational interviewing skills.  Core correctional practices such as pro-social modeling, the appropriate use of reinforcement and sanctions, and problem solving (among others) are some of the specific skills represented in a cognitive social learning approach.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Specific Responsivity</a:t>
            </a:r>
            <a:r>
              <a:rPr lang="en-US" sz="1200" kern="1200" dirty="0">
                <a:solidFill>
                  <a:schemeClr val="tx1"/>
                </a:solidFill>
                <a:effectLst/>
                <a:latin typeface="+mn-lt"/>
                <a:ea typeface="+mn-ea"/>
                <a:cs typeface="+mn-cs"/>
              </a:rPr>
              <a:t> is what is defined above and is what we’ll be going into detail a little bit later about in this presentation</a:t>
            </a:r>
            <a:endParaRPr lang="en-US" dirty="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86743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55385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31135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52379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is a compilation of data taken from a classic journal article by Andrews, </a:t>
            </a:r>
            <a:r>
              <a:rPr lang="en-US" sz="1200" kern="1200" dirty="0" err="1">
                <a:solidFill>
                  <a:schemeClr val="tx1"/>
                </a:solidFill>
                <a:effectLst/>
                <a:latin typeface="+mn-lt"/>
                <a:ea typeface="+mn-ea"/>
                <a:cs typeface="+mn-cs"/>
              </a:rPr>
              <a:t>Bonta</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Hoge</a:t>
            </a:r>
            <a:r>
              <a:rPr lang="en-US" sz="1200" kern="1200" dirty="0">
                <a:solidFill>
                  <a:schemeClr val="tx1"/>
                </a:solidFill>
                <a:effectLst/>
                <a:latin typeface="+mn-lt"/>
                <a:ea typeface="+mn-ea"/>
                <a:cs typeface="+mn-cs"/>
              </a:rPr>
              <a:t> (1990) – Classification for Effective Rehabilitation:  Rediscovering Psychology.  It shows the results of four studies that took high / low risk probationers and place them into either minimal treatment or intensive treatment programming, then looked at their recidivism rates.  You’ll see some interesting results.  Let’s look at lower risk probationers first.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O’Donnell et al study refers to the arrest rates of juveniles and the intervention being studied involved a companionship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Baird et al study refers to probationers in Wisconsin who received intensive probation services.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Similarly, Andrews &amp; </a:t>
            </a:r>
            <a:r>
              <a:rPr lang="en-US" sz="1200" kern="1200" dirty="0" err="1">
                <a:solidFill>
                  <a:schemeClr val="tx1"/>
                </a:solidFill>
                <a:effectLst/>
                <a:latin typeface="+mn-lt"/>
                <a:ea typeface="+mn-ea"/>
                <a:cs typeface="+mn-cs"/>
              </a:rPr>
              <a:t>Kiessling’s</a:t>
            </a:r>
            <a:r>
              <a:rPr lang="en-US" sz="1200" kern="1200" dirty="0">
                <a:solidFill>
                  <a:schemeClr val="tx1"/>
                </a:solidFill>
                <a:effectLst/>
                <a:latin typeface="+mn-lt"/>
                <a:ea typeface="+mn-ea"/>
                <a:cs typeface="+mn-cs"/>
              </a:rPr>
              <a:t> study refers to probationers in Ontario who also received intensive probation services.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last study by Andrews and Friesen was a study of young adult probationers who were involved in a self-management program who were being supervised through weekly counseling sessions.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 only does this chart show the marked negative effect that intensive services have on low risk clients, but we can see how much a positive impact that treatment does have on higher risk individuals.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46889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2"/>
          <p:cNvSpPr txBox="1">
            <a:spLocks noGrp="1" noChangeArrowheads="1"/>
          </p:cNvSpPr>
          <p:nvPr/>
        </p:nvSpPr>
        <p:spPr bwMode="auto">
          <a:xfrm>
            <a:off x="3881438" y="8686800"/>
            <a:ext cx="29654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Lucida Sans Unicode" panose="020B0602030504020204" pitchFamily="34" charset="0"/>
              </a:defRPr>
            </a:lvl1pPr>
            <a:lvl2pPr marL="742950" indent="-285750"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Lucida Sans Unicode" panose="020B0602030504020204" pitchFamily="34" charset="0"/>
              </a:defRPr>
            </a:lvl2pPr>
            <a:lvl3pPr marL="1143000" indent="-228600"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Lucida Sans Unicode" panose="020B0602030504020204" pitchFamily="34" charset="0"/>
              </a:defRPr>
            </a:lvl3pPr>
            <a:lvl4pPr marL="1600200" indent="-228600"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Lucida Sans Unicode" panose="020B0602030504020204" pitchFamily="34" charset="0"/>
              </a:defRPr>
            </a:lvl4pPr>
            <a:lvl5pPr marL="2057400" indent="-228600" algn="l"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Lucida Sans Unicode" panose="020B0602030504020204" pitchFamily="34" charset="0"/>
              </a:defRPr>
            </a:lvl9pPr>
          </a:lstStyle>
          <a:p>
            <a:pPr algn="r" eaLnBrk="0" hangingPunct="0">
              <a:lnSpc>
                <a:spcPct val="95000"/>
              </a:lnSpc>
              <a:buClr>
                <a:srgbClr val="000000"/>
              </a:buClr>
              <a:buSzPct val="100000"/>
              <a:buFont typeface="Times New Roman" panose="02020603050405020304" pitchFamily="18" charset="0"/>
              <a:buNone/>
            </a:pPr>
            <a:fld id="{BFE66E41-BD56-4BE3-BEEC-CAFB8B18252F}" type="slidenum">
              <a:rPr lang="en-US" altLang="en-US" sz="1400">
                <a:solidFill>
                  <a:srgbClr val="000000"/>
                </a:solidFill>
                <a:latin typeface="Times New Roman" panose="02020603050405020304" pitchFamily="18" charset="0"/>
                <a:cs typeface="Lucida Sans Unicode" panose="020B0602030504020204" pitchFamily="34" charset="0"/>
              </a:rPr>
              <a:pPr algn="r" eaLnBrk="0" hangingPunct="0">
                <a:lnSpc>
                  <a:spcPct val="95000"/>
                </a:lnSpc>
                <a:buClr>
                  <a:srgbClr val="000000"/>
                </a:buClr>
                <a:buSzPct val="100000"/>
                <a:buFont typeface="Times New Roman" panose="02020603050405020304" pitchFamily="18" charset="0"/>
                <a:buNone/>
              </a:pPr>
              <a:t>19</a:t>
            </a:fld>
            <a:endParaRPr lang="en-US" altLang="en-US" sz="1400">
              <a:solidFill>
                <a:srgbClr val="000000"/>
              </a:solidFill>
              <a:latin typeface="Times New Roman" panose="02020603050405020304" pitchFamily="18" charset="0"/>
              <a:cs typeface="Lucida Sans Unicode" panose="020B0602030504020204" pitchFamily="34" charset="0"/>
            </a:endParaRPr>
          </a:p>
        </p:txBody>
      </p:sp>
      <p:sp>
        <p:nvSpPr>
          <p:cNvPr id="99331" name="Text Box 1"/>
          <p:cNvSpPr txBox="1">
            <a:spLocks noChangeArrowheads="1"/>
          </p:cNvSpPr>
          <p:nvPr/>
        </p:nvSpPr>
        <p:spPr bwMode="auto">
          <a:xfrm>
            <a:off x="1150938" y="685800"/>
            <a:ext cx="4559300" cy="3429000"/>
          </a:xfrm>
          <a:prstGeom prst="rect">
            <a:avLst/>
          </a:prstGeom>
          <a:solidFill>
            <a:srgbClr val="FFFFFF"/>
          </a:solidFill>
          <a:ln w="9360">
            <a:solidFill>
              <a:srgbClr val="000000"/>
            </a:solidFill>
            <a:miter lim="800000"/>
            <a:headEnd/>
            <a:tailEnd/>
          </a:ln>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9332" name="Rectangle 2"/>
          <p:cNvSpPr>
            <a:spLocks noGrp="1" noChangeArrowheads="1"/>
          </p:cNvSpPr>
          <p:nvPr>
            <p:ph type="body"/>
          </p:nvPr>
        </p:nvSpPr>
        <p:spPr bwMode="auto">
          <a:xfrm>
            <a:off x="685800" y="4343400"/>
            <a:ext cx="5476875"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numCol="1" anchor="ctr" anchorCtr="0" compatLnSpc="1">
            <a:prstTxWarp prst="textNoShape">
              <a:avLst/>
            </a:prstTxWarp>
          </a:bodyPr>
          <a:lstStyle/>
          <a:p>
            <a:r>
              <a:rPr lang="en-US" altLang="en-US" dirty="0"/>
              <a:t>This slide is a compilation of data taken from a classic journal article by </a:t>
            </a:r>
            <a:r>
              <a:rPr lang="en-US" altLang="en-US" dirty="0">
                <a:solidFill>
                  <a:srgbClr val="404040"/>
                </a:solidFill>
              </a:rPr>
              <a:t>Andrews, D.A., </a:t>
            </a:r>
            <a:r>
              <a:rPr lang="en-US" altLang="en-US" dirty="0" err="1">
                <a:solidFill>
                  <a:srgbClr val="404040"/>
                </a:solidFill>
              </a:rPr>
              <a:t>Bonta</a:t>
            </a:r>
            <a:r>
              <a:rPr lang="en-US" altLang="en-US" dirty="0">
                <a:solidFill>
                  <a:srgbClr val="404040"/>
                </a:solidFill>
              </a:rPr>
              <a:t>, J., </a:t>
            </a:r>
            <a:r>
              <a:rPr lang="en-US" altLang="en-US" dirty="0" err="1">
                <a:solidFill>
                  <a:srgbClr val="404040"/>
                </a:solidFill>
              </a:rPr>
              <a:t>Hoge</a:t>
            </a:r>
            <a:r>
              <a:rPr lang="en-US" altLang="en-US" dirty="0">
                <a:solidFill>
                  <a:srgbClr val="404040"/>
                </a:solidFill>
              </a:rPr>
              <a:t>, R.D. (1990). Classification for Effective Rehabilitation: Rediscovering Psychology.</a:t>
            </a:r>
            <a:r>
              <a:rPr lang="en-US" altLang="en-US" dirty="0"/>
              <a:t>  </a:t>
            </a:r>
          </a:p>
          <a:p>
            <a:endParaRPr lang="en-US" altLang="en-US" dirty="0"/>
          </a:p>
          <a:p>
            <a:r>
              <a:rPr lang="en-US" altLang="en-US" dirty="0"/>
              <a:t>O’Donnell et al study refers to the arrest rates of juveniles and the intervention being studied involved a companionship program.</a:t>
            </a:r>
          </a:p>
          <a:p>
            <a:r>
              <a:rPr lang="en-US" altLang="en-US" dirty="0"/>
              <a:t>Baird et al study refers to probationers in Wisconsin who received intensive probation services.  </a:t>
            </a:r>
          </a:p>
          <a:p>
            <a:r>
              <a:rPr lang="en-US" altLang="en-US" dirty="0"/>
              <a:t>Similarly, Andrews &amp; </a:t>
            </a:r>
            <a:r>
              <a:rPr lang="en-US" altLang="en-US" dirty="0" err="1"/>
              <a:t>Kiessling’s</a:t>
            </a:r>
            <a:r>
              <a:rPr lang="en-US" altLang="en-US" dirty="0"/>
              <a:t> study refers to probationers in Ontario who also received intensive probation services.</a:t>
            </a:r>
          </a:p>
          <a:p>
            <a:r>
              <a:rPr lang="en-US" altLang="en-US" dirty="0"/>
              <a:t>The last study by Andrews &amp; Friesen was a study of young adult probationers who were involved in a self-management program who were being supervised through weekly counseling sessions. </a:t>
            </a:r>
          </a:p>
          <a:p>
            <a:endParaRPr lang="en-US" altLang="en-US" dirty="0"/>
          </a:p>
          <a:p>
            <a:r>
              <a:rPr lang="en-US" altLang="en-US" dirty="0"/>
              <a:t>Not only does this chart show the marked negative effect that intensive services have on low risk offenders, but we can see how much a positive impact that treatment DOES have on higher risk offenders.  </a:t>
            </a:r>
          </a:p>
        </p:txBody>
      </p:sp>
    </p:spTree>
    <p:extLst>
      <p:ext uri="{BB962C8B-B14F-4D97-AF65-F5344CB8AC3E}">
        <p14:creationId xmlns:p14="http://schemas.microsoft.com/office/powerpoint/2010/main" val="3055276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more recent study shows the same trend.  Interestingly, the recidivism rates between those individuals who went through the treatment program and those who did not was only statistically insignificant until they broke the populations down into low / high risk using the LSI-R.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study looked at 171 male released inmates on electronic monitoring supervision / inmates with sentences less than 6 months / probationers in St. John’s, Canada.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experimental group took part in a 9 hour per week treatment program for approximately 7 – 8 weeks that included groups in criminal thinking, anger management and substance abuse using a highly structured cognitively-behaviorally based approach that also included individual counseling.  The control group received no treatment.</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20</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BE854C"/>
              </a:buClr>
              <a:buSzPct val="65000"/>
              <a:buFont typeface="Wingdings" pitchFamily="2" charset="2"/>
              <a:buChar char="Ø"/>
            </a:pPr>
            <a:endParaRPr lang="en-US" sz="2400" dirty="0"/>
          </a:p>
        </p:txBody>
      </p:sp>
      <p:sp>
        <p:nvSpPr>
          <p:cNvPr id="4" name="Slide Number Placeholder 3"/>
          <p:cNvSpPr>
            <a:spLocks noGrp="1"/>
          </p:cNvSpPr>
          <p:nvPr>
            <p:ph type="sldNum" sz="quarter" idx="10"/>
          </p:nvPr>
        </p:nvSpPr>
        <p:spPr/>
        <p:txBody>
          <a:bodyPr/>
          <a:lstStyle/>
          <a:p>
            <a:fld id="{22D24EFB-9AAE-4E7D-8EBD-69E13AFA1BA2}" type="slidenum">
              <a:rPr lang="en-US" smtClean="0"/>
              <a:t>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Risk Principle states, as the two previous slides have shown us, that it makes sense to direct our energies and resources toward the higher risk individual.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lower risk clients have more pro-social thinking and behaviors and are less likely to commit crimes in the future.  They are much better suited for voluntary programming within a correctional setting, work units / programs, more likely to successfully complete parole.  </a:t>
            </a:r>
          </a:p>
          <a:p>
            <a:r>
              <a:rPr lang="en-US" sz="1200" kern="1200" dirty="0">
                <a:solidFill>
                  <a:schemeClr val="tx1"/>
                </a:solidFill>
                <a:effectLst/>
                <a:latin typeface="+mn-lt"/>
                <a:ea typeface="+mn-ea"/>
                <a:cs typeface="+mn-cs"/>
              </a:rPr>
              <a:t>The people who would best benefit from intensive programming such as a six-month, residential substance abuse treatment program are those who are higher risk.  Those are the ones whose recidivism rates can be greatly decreased by intensive programming.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Economically speaking, we can get the “most bang for the buck” when we provide services to the highest-risk individuals.  Public safety wise, we are protecting our community by making sure those who are at greatest risk of re-offending are receiving services that will reduce the likelihood that will do so in the future!  Humanely speaking, we are offering services to those who need it most.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21</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a:t>
            </a:r>
            <a:r>
              <a:rPr lang="en-US" altLang="en-US" b="1" dirty="0"/>
              <a:t>Risk Principle</a:t>
            </a:r>
            <a:r>
              <a:rPr lang="en-US" altLang="en-US" dirty="0"/>
              <a:t> tells us </a:t>
            </a:r>
            <a:r>
              <a:rPr lang="en-US" altLang="en-US" b="1" dirty="0"/>
              <a:t>WHO </a:t>
            </a:r>
            <a:r>
              <a:rPr lang="en-US" altLang="en-US" dirty="0"/>
              <a:t>to target – the </a:t>
            </a:r>
            <a:r>
              <a:rPr lang="en-US" altLang="en-US" b="1" dirty="0"/>
              <a:t>HIGHER RISK CLIENT</a:t>
            </a:r>
            <a:r>
              <a:rPr lang="en-US" altLang="en-US" dirty="0"/>
              <a:t>.</a:t>
            </a:r>
          </a:p>
          <a:p>
            <a:r>
              <a:rPr lang="en-US" altLang="en-US" dirty="0"/>
              <a:t>Thus an assessment based upon the RNR Model will be able to, as accurately as possible, identify and categorize our clients into categories of risk level.  The higher the risk, the more likely the are to re-offend and thus, the more services / sanctions they need.  </a:t>
            </a:r>
          </a:p>
          <a:p>
            <a:r>
              <a:rPr lang="en-US" altLang="en-US" dirty="0"/>
              <a:t>So now what do we </a:t>
            </a:r>
            <a:r>
              <a:rPr lang="en-US" altLang="en-US" b="1" dirty="0"/>
              <a:t>DO</a:t>
            </a:r>
            <a:r>
              <a:rPr lang="en-US" altLang="en-US" dirty="0"/>
              <a:t> with the higher risk clients?</a:t>
            </a:r>
          </a:p>
          <a:p>
            <a:r>
              <a:rPr lang="en-US" altLang="en-US" dirty="0"/>
              <a:t>That’s where the </a:t>
            </a:r>
            <a:r>
              <a:rPr lang="en-US" altLang="en-US" b="1" dirty="0"/>
              <a:t>Need Principle</a:t>
            </a:r>
            <a:r>
              <a:rPr lang="en-US" altLang="en-US" dirty="0"/>
              <a:t> comes in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22</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Need Principle informs us to assess clients’ criminogenic needs and target those need with treatment and interventions</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24</a:t>
            </a:fld>
            <a:endParaRPr lang="en-US"/>
          </a:p>
        </p:txBody>
      </p:sp>
    </p:spTree>
    <p:extLst>
      <p:ext uri="{BB962C8B-B14F-4D97-AF65-F5344CB8AC3E}">
        <p14:creationId xmlns:p14="http://schemas.microsoft.com/office/powerpoint/2010/main" val="2531540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79000"/>
              </a:lnSpc>
              <a:spcBef>
                <a:spcPts val="700"/>
              </a:spcBef>
              <a:buClr>
                <a:srgbClr val="003399"/>
              </a:buClr>
            </a:pPr>
            <a:r>
              <a:rPr lang="en-US" altLang="en-US" b="1" dirty="0">
                <a:solidFill>
                  <a:srgbClr val="003399"/>
                </a:solidFill>
                <a:latin typeface="Arial" panose="020B0604020202020204" pitchFamily="34" charset="0"/>
              </a:rPr>
              <a:t>Criminogenic Needs</a:t>
            </a:r>
          </a:p>
          <a:p>
            <a:pPr>
              <a:lnSpc>
                <a:spcPct val="79000"/>
              </a:lnSpc>
              <a:spcBef>
                <a:spcPts val="700"/>
              </a:spcBef>
              <a:buClr>
                <a:srgbClr val="003399"/>
              </a:buClr>
              <a:buFontTx/>
              <a:buChar char="•"/>
            </a:pPr>
            <a:r>
              <a:rPr lang="en-US" altLang="en-US" dirty="0">
                <a:solidFill>
                  <a:srgbClr val="003399"/>
                </a:solidFill>
                <a:latin typeface="Arial" panose="020B0604020202020204" pitchFamily="34" charset="0"/>
              </a:rPr>
              <a:t>Dynamic or “changeable” risk factors that contribute to the likelihood that someone will commit a crime.</a:t>
            </a:r>
            <a:r>
              <a:rPr lang="en-US" altLang="en-US" b="1" dirty="0">
                <a:solidFill>
                  <a:srgbClr val="003399"/>
                </a:solidFill>
                <a:latin typeface="Arial" panose="020B0604020202020204" pitchFamily="34" charset="0"/>
              </a:rPr>
              <a:t> </a:t>
            </a:r>
          </a:p>
          <a:p>
            <a:pPr>
              <a:lnSpc>
                <a:spcPct val="79000"/>
              </a:lnSpc>
              <a:spcBef>
                <a:spcPts val="700"/>
              </a:spcBef>
              <a:buClr>
                <a:srgbClr val="003399"/>
              </a:buClr>
              <a:buFontTx/>
              <a:buChar char="•"/>
            </a:pPr>
            <a:endParaRPr lang="en-US" altLang="en-US" b="1" dirty="0">
              <a:solidFill>
                <a:srgbClr val="003399"/>
              </a:solidFill>
              <a:latin typeface="Arial" panose="020B0604020202020204" pitchFamily="34" charset="0"/>
            </a:endParaRPr>
          </a:p>
          <a:p>
            <a:pPr>
              <a:lnSpc>
                <a:spcPct val="79000"/>
              </a:lnSpc>
              <a:spcBef>
                <a:spcPts val="700"/>
              </a:spcBef>
              <a:buClr>
                <a:srgbClr val="003399"/>
              </a:buClr>
            </a:pPr>
            <a:r>
              <a:rPr lang="en-US" altLang="en-US" dirty="0">
                <a:solidFill>
                  <a:srgbClr val="003399"/>
                </a:solidFill>
                <a:latin typeface="Arial" panose="020B0604020202020204" pitchFamily="34" charset="0"/>
              </a:rPr>
              <a:t>These are risk factors that are directly linked to criminal behavior.</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79000"/>
              </a:lnSpc>
              <a:spcBef>
                <a:spcPts val="700"/>
              </a:spcBef>
              <a:buClr>
                <a:srgbClr val="003399"/>
              </a:buClr>
              <a:buFontTx/>
              <a:buChar char="•"/>
            </a:pPr>
            <a:r>
              <a:rPr lang="en-US" altLang="en-US" dirty="0">
                <a:solidFill>
                  <a:srgbClr val="003399"/>
                </a:solidFill>
                <a:latin typeface="Arial" panose="020B0604020202020204" pitchFamily="34" charset="0"/>
              </a:rPr>
              <a:t>Changes in these needs / risk factors are associated with changes in recidivism.</a:t>
            </a:r>
          </a:p>
          <a:p>
            <a:pPr>
              <a:lnSpc>
                <a:spcPct val="79000"/>
              </a:lnSpc>
              <a:spcBef>
                <a:spcPts val="700"/>
              </a:spcBef>
              <a:buClr>
                <a:srgbClr val="003399"/>
              </a:buClr>
            </a:pPr>
            <a:endParaRPr lang="en-US" altLang="en-US" dirty="0">
              <a:solidFill>
                <a:srgbClr val="003399"/>
              </a:solidFill>
              <a:latin typeface="Arial" panose="020B0604020202020204" pitchFamily="34" charset="0"/>
            </a:endParaRPr>
          </a:p>
          <a:p>
            <a:pPr>
              <a:lnSpc>
                <a:spcPct val="79000"/>
              </a:lnSpc>
              <a:spcBef>
                <a:spcPts val="700"/>
              </a:spcBef>
              <a:buClr>
                <a:srgbClr val="003399"/>
              </a:buClr>
            </a:pPr>
            <a:r>
              <a:rPr lang="en-US" altLang="en-US" dirty="0">
                <a:solidFill>
                  <a:srgbClr val="003399"/>
                </a:solidFill>
                <a:latin typeface="Arial" panose="020B0604020202020204" pitchFamily="34" charset="0"/>
              </a:rPr>
              <a:t>Changes can be effected by many different reasons.  One of those reasons is the provision of treatment / services / interventions.   </a:t>
            </a:r>
          </a:p>
          <a:p>
            <a:pPr>
              <a:lnSpc>
                <a:spcPct val="79000"/>
              </a:lnSpc>
              <a:spcBef>
                <a:spcPts val="700"/>
              </a:spcBef>
              <a:buClr>
                <a:srgbClr val="003399"/>
              </a:buClr>
            </a:pPr>
            <a:r>
              <a:rPr lang="en-US" altLang="en-US" dirty="0">
                <a:solidFill>
                  <a:srgbClr val="003399"/>
                </a:solidFill>
                <a:latin typeface="Arial" panose="020B0604020202020204" pitchFamily="34" charset="0"/>
              </a:rPr>
              <a:t>If an individual successfully completes an effective evidence-based program, his / her risk level should be decreased measured by changes in their criminogenic need areas.  </a:t>
            </a:r>
          </a:p>
          <a:p>
            <a:pPr>
              <a:lnSpc>
                <a:spcPct val="79000"/>
              </a:lnSpc>
              <a:spcBef>
                <a:spcPts val="700"/>
              </a:spcBef>
              <a:buClr>
                <a:srgbClr val="003399"/>
              </a:buClr>
            </a:pPr>
            <a:endParaRPr lang="en-US" altLang="en-US" dirty="0">
              <a:solidFill>
                <a:srgbClr val="003399"/>
              </a:solidFill>
              <a:latin typeface="Arial" panose="020B0604020202020204" pitchFamily="34" charset="0"/>
            </a:endParaRPr>
          </a:p>
          <a:p>
            <a:pPr>
              <a:lnSpc>
                <a:spcPct val="79000"/>
              </a:lnSpc>
              <a:spcBef>
                <a:spcPts val="700"/>
              </a:spcBef>
              <a:buClr>
                <a:srgbClr val="003399"/>
              </a:buClr>
            </a:pPr>
            <a:r>
              <a:rPr lang="en-US" altLang="en-US" dirty="0">
                <a:solidFill>
                  <a:srgbClr val="003399"/>
                </a:solidFill>
                <a:latin typeface="Arial" panose="020B0604020202020204" pitchFamily="34" charset="0"/>
              </a:rPr>
              <a:t>There are many areas of need in an offender’s life, but only SOME are criminogenic – that is, only SOME areas are directly linked to criminal behavior and are amenable to change.   </a:t>
            </a:r>
          </a:p>
          <a:p>
            <a:pPr>
              <a:lnSpc>
                <a:spcPct val="79000"/>
              </a:lnSpc>
              <a:spcBef>
                <a:spcPts val="700"/>
              </a:spcBef>
              <a:buClr>
                <a:srgbClr val="003399"/>
              </a:buClr>
            </a:pPr>
            <a:r>
              <a:rPr lang="en-US" altLang="en-US" dirty="0">
                <a:solidFill>
                  <a:srgbClr val="003399"/>
                </a:solidFill>
                <a:latin typeface="Arial" panose="020B0604020202020204" pitchFamily="34" charset="0"/>
              </a:rPr>
              <a:t>Which are which??</a:t>
            </a:r>
          </a:p>
          <a:p>
            <a:pPr>
              <a:lnSpc>
                <a:spcPct val="79000"/>
              </a:lnSpc>
              <a:spcBef>
                <a:spcPts val="700"/>
              </a:spcBef>
              <a:buClr>
                <a:srgbClr val="003399"/>
              </a:buClr>
            </a:pPr>
            <a:endParaRPr lang="en-US" altLang="en-US" dirty="0">
              <a:solidFill>
                <a:srgbClr val="003399"/>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26</a:t>
            </a:fld>
            <a:endParaRPr lang="en-US"/>
          </a:p>
        </p:txBody>
      </p:sp>
    </p:spTree>
    <p:extLst>
      <p:ext uri="{BB962C8B-B14F-4D97-AF65-F5344CB8AC3E}">
        <p14:creationId xmlns:p14="http://schemas.microsoft.com/office/powerpoint/2010/main" val="1674499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84000"/>
              </a:lnSpc>
              <a:spcBef>
                <a:spcPts val="600"/>
              </a:spcBef>
            </a:pPr>
            <a:r>
              <a:rPr lang="en-US" altLang="en-US" dirty="0">
                <a:solidFill>
                  <a:srgbClr val="003399"/>
                </a:solidFill>
              </a:rPr>
              <a:t>The research is plentiful across race, ethnicity, gender, socio-economic, regions and even other countries.  There seems to be eight risk factors that most highly correlated with criminal behavior.  Let’s go through them now:  </a:t>
            </a:r>
          </a:p>
          <a:p>
            <a:pPr marL="228600" indent="-228600">
              <a:lnSpc>
                <a:spcPct val="84000"/>
              </a:lnSpc>
              <a:spcBef>
                <a:spcPts val="600"/>
              </a:spcBef>
              <a:buFontTx/>
              <a:buChar char="•"/>
            </a:pPr>
            <a:endParaRPr lang="en-US" altLang="en-US" dirty="0">
              <a:solidFill>
                <a:srgbClr val="003399"/>
              </a:solidFill>
            </a:endParaRPr>
          </a:p>
          <a:p>
            <a:pPr marL="228600" indent="-228600">
              <a:lnSpc>
                <a:spcPct val="84000"/>
              </a:lnSpc>
              <a:spcBef>
                <a:spcPts val="600"/>
              </a:spcBef>
              <a:buFontTx/>
              <a:buChar char="•"/>
            </a:pPr>
            <a:r>
              <a:rPr lang="en-US" altLang="en-US" dirty="0">
                <a:solidFill>
                  <a:srgbClr val="003399"/>
                </a:solidFill>
              </a:rPr>
              <a:t>Anti-social Attitudes</a:t>
            </a:r>
            <a:r>
              <a:rPr lang="en-US" altLang="en-US" dirty="0">
                <a:latin typeface="Arial" panose="020B0604020202020204" pitchFamily="34" charset="0"/>
              </a:rPr>
              <a:t>:  values, core beliefs, rationalizations, and cognitive emotional states of anger, resentment, defiance</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3399"/>
                </a:solidFill>
              </a:rPr>
              <a:t>2.  Anti-social Peers:  </a:t>
            </a:r>
            <a:r>
              <a:rPr lang="en-US" altLang="en-US" dirty="0">
                <a:latin typeface="Arial" panose="020B0604020202020204" pitchFamily="34" charset="0"/>
              </a:rPr>
              <a:t>Anti-social friends / acquaintances and relative isolation from pro-social others; it increases an individual’s risk if they have few or no pro-social supports in their life.</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1919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3. </a:t>
            </a:r>
            <a:r>
              <a:rPr lang="en-US" altLang="en-US" dirty="0">
                <a:solidFill>
                  <a:srgbClr val="003399"/>
                </a:solidFill>
              </a:rPr>
              <a:t>Anti-social Personality Pattern: </a:t>
            </a:r>
            <a:r>
              <a:rPr lang="en-US" altLang="en-US" dirty="0">
                <a:latin typeface="Arial" panose="020B0604020202020204" pitchFamily="34" charset="0"/>
              </a:rPr>
              <a:t>restlessly aggressive, weak self control, adventurous pleasure seeking, egocentrism, weak socialization and problem solving skills</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955415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BE854C"/>
              </a:buClr>
              <a:buSzPct val="65000"/>
              <a:buFont typeface="Wingdings" pitchFamily="2" charset="2"/>
              <a:buChar char="Ø"/>
            </a:pPr>
            <a:endParaRPr lang="en-US" sz="2400" dirty="0"/>
          </a:p>
        </p:txBody>
      </p:sp>
      <p:sp>
        <p:nvSpPr>
          <p:cNvPr id="4" name="Slide Number Placeholder 3"/>
          <p:cNvSpPr>
            <a:spLocks noGrp="1"/>
          </p:cNvSpPr>
          <p:nvPr>
            <p:ph type="sldNum" sz="quarter" idx="10"/>
          </p:nvPr>
        </p:nvSpPr>
        <p:spPr/>
        <p:txBody>
          <a:bodyPr/>
          <a:lstStyle/>
          <a:p>
            <a:fld id="{22D24EFB-9AAE-4E7D-8EBD-69E13AFA1BA2}" type="slidenum">
              <a:rPr lang="en-US" smtClean="0"/>
              <a:t>3</a:t>
            </a:fld>
            <a:endParaRPr lang="en-US"/>
          </a:p>
        </p:txBody>
      </p:sp>
    </p:spTree>
    <p:extLst>
      <p:ext uri="{BB962C8B-B14F-4D97-AF65-F5344CB8AC3E}">
        <p14:creationId xmlns:p14="http://schemas.microsoft.com/office/powerpoint/2010/main" val="74282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4. </a:t>
            </a:r>
            <a:r>
              <a:rPr lang="en-US" altLang="en-US" dirty="0">
                <a:solidFill>
                  <a:srgbClr val="003399"/>
                </a:solidFill>
              </a:rPr>
              <a:t>History of Anti-Social Behavior:  </a:t>
            </a:r>
            <a:r>
              <a:rPr lang="en-US" altLang="en-US" dirty="0">
                <a:latin typeface="Arial" panose="020B0604020202020204" pitchFamily="34" charset="0"/>
              </a:rPr>
              <a:t>A history of anti-social behavior evident from a young age, involving a number and variety of anti-social acts; criminal record</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362878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four factors of the Major Eight are the most powerful / most significant of the risk factors and for that reason are frequently referred to as the “Big Four”.  </a:t>
            </a:r>
          </a:p>
          <a:p>
            <a:r>
              <a:rPr lang="en-US" sz="1200" kern="1200" dirty="0">
                <a:solidFill>
                  <a:schemeClr val="tx1"/>
                </a:solidFill>
                <a:effectLst/>
                <a:latin typeface="+mn-lt"/>
                <a:ea typeface="+mn-ea"/>
                <a:cs typeface="+mn-cs"/>
              </a:rPr>
              <a:t>One of these “Big Four” factors, however, is NOT by definition a criminogenic need. </a:t>
            </a:r>
          </a:p>
          <a:p>
            <a:r>
              <a:rPr lang="en-US" sz="1200" kern="1200" dirty="0">
                <a:solidFill>
                  <a:schemeClr val="tx1"/>
                </a:solidFill>
                <a:effectLst/>
                <a:latin typeface="+mn-lt"/>
                <a:ea typeface="+mn-ea"/>
                <a:cs typeface="+mn-cs"/>
              </a:rPr>
              <a:t>Remember, criminogenic mean that dynamic or changeable with intervention. So with that hint, do you know which of these Big Four factors is NOT, by definition, criminogenic? </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838229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5. </a:t>
            </a:r>
            <a:r>
              <a:rPr lang="en-US" altLang="en-US" dirty="0">
                <a:solidFill>
                  <a:srgbClr val="003399"/>
                </a:solidFill>
              </a:rPr>
              <a:t>Family / Marital Factors:  </a:t>
            </a:r>
            <a:r>
              <a:rPr lang="en-US" altLang="en-US" dirty="0">
                <a:solidFill>
                  <a:srgbClr val="000000"/>
                </a:solidFill>
              </a:rPr>
              <a:t>low levels of affection, care, cohesiveness; poor parental supervision and inconsistent discipline; neglect and abuse</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958204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altLang="en-US" dirty="0"/>
              <a:t>6. </a:t>
            </a:r>
            <a:r>
              <a:rPr lang="en-US" altLang="en-US" dirty="0">
                <a:solidFill>
                  <a:srgbClr val="003399"/>
                </a:solidFill>
              </a:rPr>
              <a:t>Lack of Achievement in Education / Employment:  </a:t>
            </a:r>
            <a:r>
              <a:rPr lang="en-US" altLang="en-US" dirty="0">
                <a:solidFill>
                  <a:srgbClr val="000000"/>
                </a:solidFill>
              </a:rPr>
              <a:t>Low levels of achievement and satisfaction in school and at work; it is noted that IQ testing has no significance in this need area. </a:t>
            </a:r>
            <a:r>
              <a:rPr lang="en-US" sz="1200" kern="1200" dirty="0">
                <a:solidFill>
                  <a:schemeClr val="tx1"/>
                </a:solidFill>
                <a:effectLst/>
                <a:latin typeface="+mn-lt"/>
                <a:ea typeface="+mn-ea"/>
                <a:cs typeface="+mn-cs"/>
              </a:rPr>
              <a:t>What is important in this factor is the weak ties to work and education – the lack of interest, not the aptitude or skills.</a:t>
            </a:r>
            <a:endParaRPr lang="en-US" alt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912995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7. </a:t>
            </a:r>
            <a:r>
              <a:rPr lang="en-US" altLang="en-US" dirty="0">
                <a:solidFill>
                  <a:srgbClr val="003399"/>
                </a:solidFill>
              </a:rPr>
              <a:t>Lack of Pro-social Leisure Activities:  </a:t>
            </a:r>
            <a:r>
              <a:rPr lang="en-US" altLang="en-US" dirty="0">
                <a:solidFill>
                  <a:srgbClr val="000000"/>
                </a:solidFill>
              </a:rPr>
              <a:t>Little involvement in pro-social leisure and recreational pursuits</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243560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8. </a:t>
            </a:r>
            <a:r>
              <a:rPr lang="en-US" altLang="en-US" dirty="0">
                <a:solidFill>
                  <a:srgbClr val="003399"/>
                </a:solidFill>
              </a:rPr>
              <a:t>Substance Abuse:  Abuse of alcohol and/or drugs</a:t>
            </a:r>
          </a:p>
          <a:p>
            <a:endParaRPr lang="en-US" altLang="en-US" dirty="0">
              <a:solidFill>
                <a:srgbClr val="003399"/>
              </a:solidFill>
            </a:endParaRPr>
          </a:p>
          <a:p>
            <a:r>
              <a:rPr lang="en-US" altLang="en-US" dirty="0">
                <a:solidFill>
                  <a:srgbClr val="003399"/>
                </a:solidFill>
              </a:rPr>
              <a:t>These Central Eight Risk Factors represent seven Major criminogenic need areas that should be assessed and targeted for treatment / services. </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036397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FF0000"/>
                </a:solidFill>
              </a:rPr>
              <a:t>History of Anti-Social Behavior is NOT a criminogenic need!  </a:t>
            </a:r>
          </a:p>
          <a:p>
            <a:r>
              <a:rPr lang="en-US" altLang="en-US" dirty="0">
                <a:solidFill>
                  <a:srgbClr val="FF0000"/>
                </a:solidFill>
              </a:rPr>
              <a:t>Although it is highly predictive of criminal behavior, it cannot be changed, and therefore does not fit the definition of a “criminogenic” need.</a:t>
            </a:r>
          </a:p>
          <a:p>
            <a:r>
              <a:rPr lang="en-US" altLang="en-US" b="1" dirty="0">
                <a:solidFill>
                  <a:srgbClr val="FF0000"/>
                </a:solidFill>
              </a:rPr>
              <a:t>History </a:t>
            </a:r>
            <a:r>
              <a:rPr lang="en-US" altLang="en-US" dirty="0">
                <a:solidFill>
                  <a:srgbClr val="FF0000"/>
                </a:solidFill>
              </a:rPr>
              <a:t>cannot be changed.  </a:t>
            </a:r>
          </a:p>
          <a:p>
            <a:endParaRPr lang="en-US" altLang="en-US" b="1" dirty="0">
              <a:solidFill>
                <a:srgbClr val="FF0000"/>
              </a:solidFill>
            </a:endParaRPr>
          </a:p>
          <a:p>
            <a:r>
              <a:rPr lang="en-US" altLang="en-US" dirty="0">
                <a:solidFill>
                  <a:srgbClr val="003399"/>
                </a:solidFill>
              </a:rPr>
              <a:t>A RNR assessment instrument will make sure that information is obtained in all these areas in order to assess the highest need areas for the offender.  </a:t>
            </a:r>
          </a:p>
          <a:p>
            <a:endParaRPr lang="en-US" altLang="en-US" dirty="0">
              <a:solidFill>
                <a:srgbClr val="003399"/>
              </a:solidFill>
            </a:endParaRPr>
          </a:p>
          <a:p>
            <a:r>
              <a:rPr lang="en-US" altLang="en-US" dirty="0">
                <a:solidFill>
                  <a:srgbClr val="003399"/>
                </a:solidFill>
              </a:rPr>
              <a:t>The following slide lists some NON-criminogenic needs.</a:t>
            </a:r>
          </a:p>
          <a:p>
            <a:endParaRPr lang="en-US" altLang="en-US" b="1" dirty="0">
              <a:solidFill>
                <a:srgbClr val="FF0000"/>
              </a:solidFill>
            </a:endParaRPr>
          </a:p>
          <a:p>
            <a:endParaRPr lang="en-US" altLang="en-US" b="1" dirty="0">
              <a:solidFill>
                <a:srgbClr val="FF0000"/>
              </a:solidFill>
            </a:endParaRPr>
          </a:p>
          <a:p>
            <a:r>
              <a:rPr lang="en-US" altLang="en-US" b="1" dirty="0">
                <a:latin typeface="Arial" panose="020B0604020202020204" pitchFamily="34" charset="0"/>
              </a:rPr>
              <a:t>Dynamic or “changeable” risk factors that contribute to the likelihood that someone will commit a crime.</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836362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Although these are legitimate need areas of some justice involved clients, research has shown they have no significant correlation with criminal behavior.  </a:t>
            </a:r>
          </a:p>
          <a:p>
            <a:endParaRPr lang="en-US" altLang="en-US" dirty="0"/>
          </a:p>
          <a:p>
            <a:r>
              <a:rPr lang="en-US" altLang="en-US" dirty="0"/>
              <a:t>An illustrative example:  </a:t>
            </a:r>
          </a:p>
          <a:p>
            <a:r>
              <a:rPr lang="en-US" altLang="en-US" dirty="0"/>
              <a:t>Pro-criminal attitudes:  Shifting attitudes through treatment from the pro-criminal to the pro-social will lead to less criminal behavior and more pro-social behavior (what you think influences how you behave.)</a:t>
            </a:r>
          </a:p>
          <a:p>
            <a:r>
              <a:rPr lang="en-US" altLang="en-US" dirty="0"/>
              <a:t>Self-Esteem:  Increasing self-esteem without changes in pro-criminal attitudes runs the risk of resulting in confident law-breakers.  Decreasing self-esteem may lead to miserable law-breakers.  The probability of changing criminal behavior may or may not changes as a function of self-esteem. </a:t>
            </a:r>
          </a:p>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3112192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BE854C"/>
              </a:buClr>
              <a:buSzPct val="65000"/>
              <a:buFont typeface="Wingdings" pitchFamily="2" charset="2"/>
              <a:buChar char="Ø"/>
            </a:pPr>
            <a:endParaRPr lang="en-US" sz="2400" dirty="0"/>
          </a:p>
        </p:txBody>
      </p:sp>
      <p:sp>
        <p:nvSpPr>
          <p:cNvPr id="4" name="Slide Number Placeholder 3"/>
          <p:cNvSpPr>
            <a:spLocks noGrp="1"/>
          </p:cNvSpPr>
          <p:nvPr>
            <p:ph type="sldNum" sz="quarter" idx="10"/>
          </p:nvPr>
        </p:nvSpPr>
        <p:spPr/>
        <p:txBody>
          <a:bodyPr/>
          <a:lstStyle/>
          <a:p>
            <a:fld id="{22D24EFB-9AAE-4E7D-8EBD-69E13AFA1BA2}" type="slidenum">
              <a:rPr lang="en-US" smtClean="0"/>
              <a:t>4</a:t>
            </a:fld>
            <a:endParaRPr lang="en-US"/>
          </a:p>
        </p:txBody>
      </p:sp>
    </p:spTree>
    <p:extLst>
      <p:ext uri="{BB962C8B-B14F-4D97-AF65-F5344CB8AC3E}">
        <p14:creationId xmlns:p14="http://schemas.microsoft.com/office/powerpoint/2010/main" val="458518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309166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b="1" dirty="0">
                <a:solidFill>
                  <a:srgbClr val="FF0000"/>
                </a:solidFill>
                <a:effectLst>
                  <a:outerShdw blurRad="38100" dist="38100" dir="2700000" algn="tl">
                    <a:srgbClr val="C0C0C0"/>
                  </a:outerShdw>
                </a:effectLst>
              </a:rPr>
              <a:t>Risk Principle</a:t>
            </a:r>
            <a:r>
              <a:rPr lang="en-US" altLang="en-US" dirty="0"/>
              <a:t> tells us </a:t>
            </a:r>
            <a:r>
              <a:rPr lang="en-US" altLang="en-US" b="1" dirty="0">
                <a:effectLst>
                  <a:outerShdw blurRad="38100" dist="38100" dir="2700000" algn="tl">
                    <a:srgbClr val="C0C0C0"/>
                  </a:outerShdw>
                </a:effectLst>
              </a:rPr>
              <a:t>WHO</a:t>
            </a:r>
            <a:r>
              <a:rPr lang="en-US" altLang="en-US" dirty="0"/>
              <a:t> to target … the high risk client. </a:t>
            </a:r>
          </a:p>
          <a:p>
            <a:r>
              <a:rPr lang="en-US" altLang="en-US" sz="1600" b="1" dirty="0">
                <a:solidFill>
                  <a:srgbClr val="FF0000"/>
                </a:solidFill>
                <a:effectLst>
                  <a:outerShdw blurRad="38100" dist="38100" dir="2700000" algn="tl">
                    <a:srgbClr val="C0C0C0"/>
                  </a:outerShdw>
                </a:effectLst>
              </a:rPr>
              <a:t>Need Principle</a:t>
            </a:r>
            <a:r>
              <a:rPr lang="en-US" altLang="en-US" dirty="0"/>
              <a:t> tells us </a:t>
            </a:r>
            <a:r>
              <a:rPr lang="en-US" altLang="en-US" b="1" dirty="0">
                <a:effectLst>
                  <a:outerShdw blurRad="38100" dist="38100" dir="2700000" algn="tl">
                    <a:srgbClr val="C0C0C0"/>
                  </a:outerShdw>
                </a:effectLst>
              </a:rPr>
              <a:t>WHAT</a:t>
            </a:r>
            <a:r>
              <a:rPr lang="en-US" altLang="en-US" dirty="0"/>
              <a:t> to target … criminogenic needs but pay attention to some non-criminogenic needs to ensure that our client is able to participate meaningfully in treatment AND because it’s the right thing to do.</a:t>
            </a:r>
          </a:p>
          <a:p>
            <a:r>
              <a:rPr lang="en-US" altLang="en-US" dirty="0"/>
              <a:t>			… so now </a:t>
            </a:r>
            <a:r>
              <a:rPr lang="en-US" altLang="en-US" b="1" dirty="0">
                <a:solidFill>
                  <a:srgbClr val="FF0000"/>
                </a:solidFill>
                <a:effectLst>
                  <a:outerShdw blurRad="38100" dist="38100" dir="2700000" algn="tl">
                    <a:srgbClr val="C0C0C0"/>
                  </a:outerShdw>
                </a:effectLst>
              </a:rPr>
              <a:t>HOW</a:t>
            </a:r>
            <a:r>
              <a:rPr lang="en-US" altLang="en-US" dirty="0"/>
              <a:t> do we do it?</a:t>
            </a:r>
          </a:p>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example of specific responsivity factors that need to be address by treatment programs, administrators and staff.  How can we make sure that these factors don’t be come barriers to meaningful and effective participation in treatment programming and program completion?</a:t>
            </a:r>
          </a:p>
          <a:p>
            <a:endParaRPr lang="en-US" dirty="0"/>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Examples could include:</a:t>
            </a:r>
          </a:p>
          <a:p>
            <a:pPr lvl="0"/>
            <a:r>
              <a:rPr lang="en-US" sz="1200" kern="1200" dirty="0">
                <a:solidFill>
                  <a:schemeClr val="tx1"/>
                </a:solidFill>
                <a:effectLst/>
                <a:latin typeface="+mn-lt"/>
                <a:ea typeface="+mn-ea"/>
                <a:cs typeface="+mn-cs"/>
              </a:rPr>
              <a:t>Avoiding highly confrontation interactions / large treatment groups for clients who experience interpersonal anxiety.</a:t>
            </a:r>
          </a:p>
          <a:p>
            <a:pPr lvl="0"/>
            <a:r>
              <a:rPr lang="en-US" sz="1200" kern="1200" dirty="0">
                <a:solidFill>
                  <a:schemeClr val="tx1"/>
                </a:solidFill>
                <a:effectLst/>
                <a:latin typeface="+mn-lt"/>
                <a:ea typeface="+mn-ea"/>
                <a:cs typeface="+mn-cs"/>
              </a:rPr>
              <a:t>Limit the amount of reading for a client who has a reading disability.</a:t>
            </a:r>
          </a:p>
          <a:p>
            <a:pPr lvl="0"/>
            <a:r>
              <a:rPr lang="en-US" sz="1200" kern="1200" dirty="0">
                <a:solidFill>
                  <a:schemeClr val="tx1"/>
                </a:solidFill>
                <a:effectLst/>
                <a:latin typeface="+mn-lt"/>
                <a:ea typeface="+mn-ea"/>
                <a:cs typeface="+mn-cs"/>
              </a:rPr>
              <a:t>Allow a client with ADHD to “doodle” while in class.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46</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47</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figure shows the mean differences in adherence levels ranging from 0 (none) to all 3 RNR principles in treatment programming.</a:t>
            </a:r>
          </a:p>
          <a:p>
            <a:r>
              <a:rPr lang="en-US" sz="1200" kern="1200" dirty="0">
                <a:solidFill>
                  <a:schemeClr val="tx1"/>
                </a:solidFill>
                <a:effectLst/>
                <a:latin typeface="+mn-lt"/>
                <a:ea typeface="+mn-ea"/>
                <a:cs typeface="+mn-cs"/>
              </a:rPr>
              <a:t>For example: an agency that responds to only 1 of the 3 RNR principles (risk level alone), will not incur the level of positive outcomes as one that applies two of the RNR principles (risk / need).  </a:t>
            </a:r>
          </a:p>
          <a:p>
            <a:r>
              <a:rPr lang="en-US" sz="1200" kern="1200" dirty="0">
                <a:solidFill>
                  <a:schemeClr val="tx1"/>
                </a:solidFill>
                <a:effectLst/>
                <a:latin typeface="+mn-lt"/>
                <a:ea typeface="+mn-ea"/>
                <a:cs typeface="+mn-cs"/>
              </a:rPr>
              <a:t>What is more, the latter example is not likely to incur as high a level in recidivism reduction outcomes as another agency that adheres to all three of these principles.</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48</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49</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first generation of offender assessment, widely practiced in the 1950s to the late 70s, was unstructured judgments of client risk. That is, the risk to reoffend was based solely on professional judgments that turned out to be unreliable, often inaccurate and not helpful for case management.</a:t>
            </a: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99959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rgbClr val="BE854C"/>
              </a:buClr>
              <a:buSzPct val="65000"/>
              <a:buFont typeface="Wingdings" pitchFamily="2" charset="2"/>
              <a:buChar char="Ø"/>
            </a:pPr>
            <a:endParaRPr lang="en-US" sz="2400" dirty="0"/>
          </a:p>
        </p:txBody>
      </p:sp>
      <p:sp>
        <p:nvSpPr>
          <p:cNvPr id="4" name="Slide Number Placeholder 3"/>
          <p:cNvSpPr>
            <a:spLocks noGrp="1"/>
          </p:cNvSpPr>
          <p:nvPr>
            <p:ph type="sldNum" sz="quarter" idx="10"/>
          </p:nvPr>
        </p:nvSpPr>
        <p:spPr/>
        <p:txBody>
          <a:bodyPr/>
          <a:lstStyle/>
          <a:p>
            <a:fld id="{22D24EFB-9AAE-4E7D-8EBD-69E13AFA1BA2}" type="slidenum">
              <a:rPr lang="en-US" smtClean="0"/>
              <a:t>6</a:t>
            </a:fld>
            <a:endParaRPr lang="en-US"/>
          </a:p>
        </p:txBody>
      </p:sp>
    </p:spTree>
    <p:extLst>
      <p:ext uri="{BB962C8B-B14F-4D97-AF65-F5344CB8AC3E}">
        <p14:creationId xmlns:p14="http://schemas.microsoft.com/office/powerpoint/2010/main" val="627914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the 1970s and 1980s, the field saw the development of risk instruments that were informed by evidence. These second generation instruments were reliable and provided better predictive accuracy. However, second generation risk scales are comprised mostly of static, historical factors and provide little information about clients’ needs. </a:t>
            </a:r>
          </a:p>
          <a:p>
            <a:endParaRPr lang="en-US" altLang="en-US" dirty="0"/>
          </a:p>
          <a:p>
            <a:r>
              <a:rPr lang="en-US" altLang="en-US" dirty="0"/>
              <a:t>Examples of these include the Salient Factor Score (US – Hoffman &amp; Beck, 1974) and Statistical Information on Recidivism scale (Canada – Nuffield, 1982) still used today.  Although better at predicting recidivism than professional judgment, they were not based on any theoretical model and as since all the items were static, the instruments could not show change in an offender’s life post-treatment.  Most of the items were based of criminal / substance abuse history, and other items of historical nature that were not able to show change over time.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5509811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Third generation offender assessment instruments, commonly referred to as risk/need scales, became the standard in the 1990s and enjoy wide popularity today. Third generation risk scales include the assessment of individual needs and are designed to give information of what needs to be changed in order to reduce recidivism.  </a:t>
            </a:r>
          </a:p>
          <a:p>
            <a:endParaRPr lang="en-US" altLang="en-US" dirty="0"/>
          </a:p>
          <a:p>
            <a:r>
              <a:rPr lang="en-US" altLang="en-US" dirty="0"/>
              <a:t>For the first time, not only was the risk level important to assess, but the offender need areas became important to identify as well.  Dynamic items were included and became much more important in third generation assessments and the term “risk / need” assessments was first used.  These assessment were also theoretically based since results from meta-analyses were revealing what factors were important to target in offender treatment – criminogenic needs.  Third Generation Risk / Need assessment instruments were also able to show change post-treatment and re-assessment became possible and important, not only for the offender but for programs to ensure they were being effective in reducing recidivism.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0075835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Today, there is a fourth generation of RNR assessment instruments emerging. These new instruments not only assess individual risk and needs but also factors that are important in case management (e.g., the assessment of strengths and responsivity factors). In addition, some fourth generation instruments provide structured treatment / case management plans for supervising criminal justice clients that arise from the assessment, something that third generation instruments did not do.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4176824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3399"/>
                </a:solidFill>
              </a:rPr>
              <a:t>When choosing a RNR Assessment Instrument, make sure:</a:t>
            </a:r>
            <a:endParaRPr lang="en-US" altLang="en-US" b="1" dirty="0"/>
          </a:p>
          <a:p>
            <a:pPr>
              <a:buFontTx/>
              <a:buChar char="•"/>
            </a:pPr>
            <a:r>
              <a:rPr lang="en-US" altLang="en-US" dirty="0"/>
              <a:t>It actually DOES assess risk level, identify criminogenic needs and specific responsivity factors</a:t>
            </a:r>
          </a:p>
          <a:p>
            <a:pPr>
              <a:buFontTx/>
              <a:buChar char="•"/>
            </a:pPr>
            <a:r>
              <a:rPr lang="en-US" altLang="en-US" dirty="0"/>
              <a:t>Has a user’s / scoring manual and offers training in the administration and interpretation of results</a:t>
            </a:r>
          </a:p>
          <a:p>
            <a:pPr>
              <a:buFontTx/>
              <a:buChar char="•"/>
            </a:pPr>
            <a:r>
              <a:rPr lang="en-US" altLang="en-US" dirty="0"/>
              <a:t>Is normed on the population it is being administered, and preferably in the same setting</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8115558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3399"/>
                </a:solidFill>
              </a:rPr>
              <a:t>When choosing a RNR Assessment Instrument, make sure:</a:t>
            </a:r>
          </a:p>
          <a:p>
            <a:pPr>
              <a:buFontTx/>
              <a:buChar char="•"/>
            </a:pPr>
            <a:r>
              <a:rPr lang="en-US" altLang="en-US" dirty="0"/>
              <a:t>It is “user-friendly”</a:t>
            </a:r>
          </a:p>
          <a:p>
            <a:pPr>
              <a:buFontTx/>
              <a:buChar char="•"/>
            </a:pPr>
            <a:r>
              <a:rPr lang="en-US" altLang="en-US" dirty="0"/>
              <a:t>Permits re-assessment to show change</a:t>
            </a:r>
          </a:p>
          <a:p>
            <a:pPr>
              <a:buFontTx/>
              <a:buChar char="•"/>
            </a:pPr>
            <a:r>
              <a:rPr lang="en-US" altLang="en-US" dirty="0"/>
              <a:t>Demonstrates inter-rater reliability:  two different staff members would score the same offender reaching the same / similar scores</a:t>
            </a:r>
          </a:p>
          <a:p>
            <a:pPr>
              <a:buFontTx/>
              <a:buChar char="•"/>
            </a:pPr>
            <a:r>
              <a:rPr lang="en-US" altLang="en-US" dirty="0"/>
              <a:t>Is valid for all justice involved client types regardless of gender, ethnicity, race, offense type, state, region or country</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8380370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 all start with a valid and reliable assessment based upon the risk / needs / responsivity model.  </a:t>
            </a:r>
          </a:p>
          <a:p>
            <a:r>
              <a:rPr lang="en-US" altLang="en-US" dirty="0"/>
              <a:t>Once completed, a treatment plan can be developed that targets services towards the individual’s criminogenic needs and recommend appropriate placement / classification within the correctional setting.  Non-criminogenic needs may need attention as well, especially those dealing with mental health / medical issues.  Since responsivity issues have been identified, treatment staff have been able to incorporate strengths into treatment planning and programming as well.  If there are particular issues that treatment / correctional staff should know about how a particular client might learn / participate more meaningfully in programming, those too have already been noted and included into case planning.</a:t>
            </a:r>
          </a:p>
          <a:p>
            <a:r>
              <a:rPr lang="en-US" altLang="en-US" dirty="0"/>
              <a:t>After services / programming are in place, treatment goals are reviewed on a regular and consistent basis leading to revision / addition of goals as criminogenic needs change over time. </a:t>
            </a:r>
          </a:p>
          <a:p>
            <a:r>
              <a:rPr lang="en-US" altLang="en-US" dirty="0"/>
              <a:t>Since RNR assessment instruments show change in clients over time, re-assessment makes sense and should be done near the end of the treatment cycle / upon discharge.  </a:t>
            </a:r>
          </a:p>
          <a:p>
            <a:r>
              <a:rPr lang="en-US" altLang="en-US" dirty="0"/>
              <a:t>Re-Entry planning starts when a client enters your Program.  RNR assessment results have already started this process upon intake and re-assessment tightens the process up for you.  </a:t>
            </a:r>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9736017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20356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3</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Correctional facilities and agencies have intake procedures that vary according to their goals, size and needs.  There are some broad similarities however.  </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Intake usually refers to the capturing of data about people that will help classify inmates / clients into the appropriate setting.  </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Personal identification of new entry into program / facility:  fingerprints, photos, personal items, criminal history checks, etc.</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Affiliation with security threat groups, DNA testing (limited to those with certain offenses)</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Physical examinations, drug testing, medical testing including blood tests, dental / vision exams</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Mental health screens and psychological testing (if warranted)</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7</a:t>
            </a:fld>
            <a:endParaRPr lang="en-US"/>
          </a:p>
        </p:txBody>
      </p:sp>
    </p:spTree>
    <p:extLst>
      <p:ext uri="{BB962C8B-B14F-4D97-AF65-F5344CB8AC3E}">
        <p14:creationId xmlns:p14="http://schemas.microsoft.com/office/powerpoint/2010/main" val="278789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Screening is sometime part of the Intake Process or sometimes is done after the intake process – depending on the facility or agency.  </a:t>
            </a:r>
          </a:p>
          <a:p>
            <a:pPr lvl="0"/>
            <a:r>
              <a:rPr lang="en-US" sz="1200" kern="1200" dirty="0">
                <a:solidFill>
                  <a:schemeClr val="tx1"/>
                </a:solidFill>
                <a:effectLst/>
                <a:latin typeface="+mn-lt"/>
                <a:ea typeface="+mn-ea"/>
                <a:cs typeface="+mn-cs"/>
              </a:rPr>
              <a:t>Short; can be used with every individual in an intake-type setting</a:t>
            </a:r>
          </a:p>
          <a:p>
            <a:r>
              <a:rPr lang="en-US" sz="1200" kern="1200" dirty="0">
                <a:solidFill>
                  <a:schemeClr val="tx1"/>
                </a:solidFill>
                <a:effectLst/>
                <a:latin typeface="+mn-lt"/>
                <a:ea typeface="+mn-ea"/>
                <a:cs typeface="+mn-cs"/>
              </a:rPr>
              <a:t>Many screening tools are actually included as part of initial intake process because they take so little time to complete.  They can range from 3-5 minutes up to 15 minutes usually.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Identifies a specific characteristic of the client in question (e.g., depression, trauma, substance use disorder)</a:t>
            </a:r>
          </a:p>
          <a:p>
            <a:r>
              <a:rPr lang="en-US" sz="1200" kern="1200" dirty="0">
                <a:solidFill>
                  <a:schemeClr val="tx1"/>
                </a:solidFill>
                <a:effectLst/>
                <a:latin typeface="+mn-lt"/>
                <a:ea typeface="+mn-ea"/>
                <a:cs typeface="+mn-cs"/>
              </a:rPr>
              <a:t>Some commonly used screening tools that identify substance use disorders are (note that some of the following are NOT designed specifically for the criminal justice population):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Helps “triage” individuals for immediate attention</a:t>
            </a:r>
          </a:p>
          <a:p>
            <a:r>
              <a:rPr lang="en-US" sz="1200" kern="1200" dirty="0">
                <a:solidFill>
                  <a:schemeClr val="tx1"/>
                </a:solidFill>
                <a:effectLst/>
                <a:latin typeface="+mn-lt"/>
                <a:ea typeface="+mn-ea"/>
                <a:cs typeface="+mn-cs"/>
              </a:rPr>
              <a:t>May identify immediate need for detox services, or identify someone with suicidal ideation or other urgent care need.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Help decide need for a more comprehensive assessment</a:t>
            </a:r>
          </a:p>
          <a:p>
            <a:r>
              <a:rPr lang="en-US" sz="1200" kern="1200" dirty="0">
                <a:solidFill>
                  <a:schemeClr val="tx1"/>
                </a:solidFill>
                <a:effectLst/>
                <a:latin typeface="+mn-lt"/>
                <a:ea typeface="+mn-ea"/>
                <a:cs typeface="+mn-cs"/>
              </a:rPr>
              <a:t> If a screening tool indicates an individual has a substance use disorder and/or is high-risk, then a more comprehensive assessment can be scheduled as part of the larger intake process for acceptance into a RSAT Program</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are also screenings for educational levels, vocational needs, various </a:t>
            </a:r>
            <a:r>
              <a:rPr lang="en-US" sz="1200" kern="1200" dirty="0" err="1">
                <a:solidFill>
                  <a:schemeClr val="tx1"/>
                </a:solidFill>
                <a:effectLst/>
                <a:latin typeface="+mn-lt"/>
                <a:ea typeface="+mn-ea"/>
                <a:cs typeface="+mn-cs"/>
              </a:rPr>
              <a:t>lifeskills</a:t>
            </a:r>
            <a:r>
              <a:rPr lang="en-US" sz="1200" kern="1200" dirty="0">
                <a:solidFill>
                  <a:schemeClr val="tx1"/>
                </a:solidFill>
                <a:effectLst/>
                <a:latin typeface="+mn-lt"/>
                <a:ea typeface="+mn-ea"/>
                <a:cs typeface="+mn-cs"/>
              </a:rPr>
              <a:t> deficits and other screenings for special needs categories such as elderly, disabled and sex offenders.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8</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Assessment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Longer and more comprehensive; results give a multi-dimensional perspective of the criminal justice client</a:t>
            </a:r>
          </a:p>
          <a:p>
            <a:r>
              <a:rPr lang="en-US" sz="1200" kern="1200" dirty="0">
                <a:solidFill>
                  <a:schemeClr val="tx1"/>
                </a:solidFill>
                <a:effectLst/>
                <a:latin typeface="+mn-lt"/>
                <a:ea typeface="+mn-ea"/>
                <a:cs typeface="+mn-cs"/>
              </a:rPr>
              <a:t>Assessments are not so narrow-focused on one characteristic but the “bigger picture” of the client.  Much more information is being obtained which naturally takes more time to administer.  Depending on the method of obtaining information, administration can vary.</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Helps to develop specific recommendations for treatment and case planning </a:t>
            </a:r>
          </a:p>
          <a:p>
            <a:r>
              <a:rPr lang="en-US" sz="1200" kern="1200" dirty="0">
                <a:solidFill>
                  <a:schemeClr val="tx1"/>
                </a:solidFill>
                <a:effectLst/>
                <a:latin typeface="+mn-lt"/>
                <a:ea typeface="+mn-ea"/>
                <a:cs typeface="+mn-cs"/>
              </a:rPr>
              <a:t>Because assessments are much broader in scope, information collected can be used for identifying areas of need which should be reflected in treatment / case plans.</a:t>
            </a:r>
          </a:p>
          <a:p>
            <a:pPr lvl="0"/>
            <a:r>
              <a:rPr lang="en-US" sz="1200" kern="1200" dirty="0">
                <a:solidFill>
                  <a:schemeClr val="tx1"/>
                </a:solidFill>
                <a:effectLst/>
                <a:latin typeface="+mn-lt"/>
                <a:ea typeface="+mn-ea"/>
                <a:cs typeface="+mn-cs"/>
              </a:rPr>
              <a:t>Identifies needs that may require specialized services and/or community based referrals for re-entry planning</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Assessments can also identify specialized needs and/or strengths of your client.  Addressing those needs while in programming and/or through treatment planning is an integral piece of what makes a program successful; i.e. – reduces recidivism. Those needs that cannot be addressed while in the current program / facility can also be identified through assessments and be the basis for a Re-Entry Planning.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Usually requires training to administer and interpret the results</a:t>
            </a:r>
          </a:p>
          <a:p>
            <a:r>
              <a:rPr lang="en-US" sz="1200" kern="1200" dirty="0">
                <a:solidFill>
                  <a:schemeClr val="tx1"/>
                </a:solidFill>
                <a:effectLst/>
                <a:latin typeface="+mn-lt"/>
                <a:ea typeface="+mn-ea"/>
                <a:cs typeface="+mn-cs"/>
              </a:rPr>
              <a:t>Because assessments cover many more domains, the scoring and interpretation of results are generally more complicated.  The well-respected, reliable assessment instruments insist upon training to preserve the integrity of their instrument.  If workers are using their product incorrectly, getting the wrong scores, misinterpreting the results, future research on that assessment instrument will be skewed.  The creators of most assessment instruments are invested in the validity of their tool, and want to make sure that the people who are using it are doing so to the best of their ability.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10</a:t>
            </a:fld>
            <a:endParaRPr lang="en-US"/>
          </a:p>
        </p:txBody>
      </p:sp>
    </p:spTree>
    <p:extLst>
      <p:ext uri="{BB962C8B-B14F-4D97-AF65-F5344CB8AC3E}">
        <p14:creationId xmlns:p14="http://schemas.microsoft.com/office/powerpoint/2010/main" val="60543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D18EBA-E16D-4C25-BEFA-E081D4A1DE49}" type="datetime1">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3389926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52400"/>
            <a:ext cx="9144000" cy="1143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57200" y="152400"/>
            <a:ext cx="8229600" cy="1143000"/>
          </a:xfrm>
        </p:spPr>
        <p:txBody>
          <a:bodyPr>
            <a:normAutofit/>
          </a:bodyPr>
          <a:lstStyle/>
          <a:p>
            <a:r>
              <a:rPr lang="en-US" sz="4000" dirty="0">
                <a:solidFill>
                  <a:srgbClr val="006892"/>
                </a:solidFill>
                <a:latin typeface="Arial" pitchFamily="34" charset="0"/>
                <a:cs typeface="Arial" pitchFamily="34" charset="0"/>
              </a:rPr>
              <a:t>Objectives</a:t>
            </a:r>
          </a:p>
        </p:txBody>
      </p:sp>
      <p:sp>
        <p:nvSpPr>
          <p:cNvPr id="9" name="Rectangle 8"/>
          <p:cNvSpPr/>
          <p:nvPr userDrawn="1"/>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2954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2" name="Date Placeholder 7"/>
          <p:cNvSpPr>
            <a:spLocks noGrp="1"/>
          </p:cNvSpPr>
          <p:nvPr>
            <p:ph type="dt" sz="half" idx="10"/>
          </p:nvPr>
        </p:nvSpPr>
        <p:spPr>
          <a:xfrm>
            <a:off x="457200" y="6356350"/>
            <a:ext cx="2133600" cy="365125"/>
          </a:xfrm>
        </p:spPr>
        <p:txBody>
          <a:bodyPr/>
          <a:lstStyle/>
          <a:p>
            <a:fld id="{9AE43413-3FF3-475F-83EA-3CF180FBB30D}"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13" name="Slide Number Placeholder 8"/>
          <p:cNvSpPr>
            <a:spLocks noGrp="1"/>
          </p:cNvSpPr>
          <p:nvPr>
            <p:ph type="sldNum" sz="quarter" idx="12"/>
          </p:nvPr>
        </p:nvSpPr>
        <p:spPr>
          <a:xfrm>
            <a:off x="6553200" y="6356350"/>
            <a:ext cx="2133600" cy="365125"/>
          </a:xfrm>
        </p:spPr>
        <p:txBody>
          <a:bodyPr/>
          <a:lstStyle/>
          <a:p>
            <a:fld id="{CCEFF8E3-EC8E-4FF1-9FB8-7EB9DE5DC726}" type="slidenum">
              <a:rPr lang="en-US" smtClean="0">
                <a:solidFill>
                  <a:schemeClr val="bg1"/>
                </a:solidFill>
                <a:latin typeface="Arial" pitchFamily="34" charset="0"/>
                <a:cs typeface="Arial" pitchFamily="34" charset="0"/>
              </a:rPr>
              <a:t>‹#›</a:t>
            </a:fld>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6810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6892"/>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CE41E2-F5F8-4D20-9FE9-BEDA9815820E}" type="datetime1">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4203658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892"/>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99E8C3-878F-4A03-A386-2960407F8865}" type="datetime1">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318768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FC7F49-2E11-40E8-9AD8-890E7C76407B}" type="datetime1">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989567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FF7410-A1CC-4738-848C-A0E01621ABC9}" type="datetime1">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3476001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0C5CB-0638-4EFB-B0DF-FB4729535E7F}" type="datetime1">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1615360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A5CA2B-08F9-4969-A34F-D5E8682BFE37}" type="datetime1">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269122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D06773-17F3-4E9C-9B97-D64739CE8D0C}" type="datetime1">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1544435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D3356-0969-46CE-85EA-0F0CD8010AD0}" type="datetime1">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3427708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4C3816-D5E1-479A-8B7A-E2D5A2085B32}" type="datetime1">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B6065-3A9E-439B-BEC6-D7B732BE0CFC}" type="slidenum">
              <a:rPr lang="en-US" smtClean="0"/>
              <a:t>‹#›</a:t>
            </a:fld>
            <a:endParaRPr lang="en-US"/>
          </a:p>
        </p:txBody>
      </p:sp>
    </p:spTree>
    <p:extLst>
      <p:ext uri="{BB962C8B-B14F-4D97-AF65-F5344CB8AC3E}">
        <p14:creationId xmlns:p14="http://schemas.microsoft.com/office/powerpoint/2010/main" val="260384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2158E-E398-4AE6-AAC0-89E2B3E8C946}" type="datetime1">
              <a:rPr lang="en-US" smtClean="0"/>
              <a:t>2/14/2017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B6065-3A9E-439B-BEC6-D7B732BE0CFC}" type="slidenum">
              <a:rPr lang="en-US" smtClean="0"/>
              <a:t>‹#›</a:t>
            </a:fld>
            <a:endParaRPr lang="en-US"/>
          </a:p>
        </p:txBody>
      </p:sp>
    </p:spTree>
    <p:extLst>
      <p:ext uri="{BB962C8B-B14F-4D97-AF65-F5344CB8AC3E}">
        <p14:creationId xmlns:p14="http://schemas.microsoft.com/office/powerpoint/2010/main" val="585085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b="0" i="0" u="none" kern="1200">
          <a:solidFill>
            <a:srgbClr val="00689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png"/><Relationship Id="rId5" Type="http://schemas.openxmlformats.org/officeDocument/2006/relationships/oleObject" Target="../embeddings/oleObject2.bin"/><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www.yourhonor.com/dwi/sentencing/RiskPrinciple.pdf" TargetMode="External"/><Relationship Id="rId4" Type="http://schemas.openxmlformats.org/officeDocument/2006/relationships/hyperlink" Target="http://www.publicsafety.gc.ca/res/cor/rep/risk_need_200706-eng.aspx"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mailto:robertachurchill@gmail.com"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807" y="1423542"/>
            <a:ext cx="7924800" cy="2573085"/>
          </a:xfrm>
        </p:spPr>
        <p:txBody>
          <a:bodyPr>
            <a:normAutofit fontScale="90000"/>
          </a:bodyPr>
          <a:lstStyle/>
          <a:p>
            <a:pPr marL="0" marR="0" algn="r">
              <a:spcBef>
                <a:spcPts val="0"/>
              </a:spcBef>
              <a:spcAft>
                <a:spcPts val="0"/>
              </a:spcAft>
            </a:pPr>
            <a:r>
              <a:rPr lang="en-US" sz="4000" b="1" dirty="0">
                <a:solidFill>
                  <a:schemeClr val="tx2"/>
                </a:solidFill>
                <a:latin typeface="Calibri" panose="020F0502020204030204" pitchFamily="34" charset="0"/>
                <a:ea typeface="Calibri" panose="020F0502020204030204" pitchFamily="34" charset="0"/>
              </a:rPr>
              <a:t>The Risk-Need-Responsivity Model of Assessing Justice Involved Clients</a:t>
            </a:r>
            <a:br>
              <a:rPr lang="en-US" sz="3600" dirty="0">
                <a:latin typeface="Arial" panose="020B0604020202020204" pitchFamily="34" charset="0"/>
                <a:ea typeface="Calibri" panose="020F0502020204030204" pitchFamily="34" charset="0"/>
              </a:rPr>
            </a:br>
            <a:br>
              <a:rPr lang="en-US" sz="3600" b="1" i="1" dirty="0">
                <a:solidFill>
                  <a:srgbClr val="006892"/>
                </a:solidFill>
                <a:latin typeface="Arial" pitchFamily="34" charset="0"/>
                <a:cs typeface="Arial" pitchFamily="34" charset="0"/>
              </a:rPr>
            </a:br>
            <a:br>
              <a:rPr lang="en-US" sz="2000" b="1" i="1" dirty="0">
                <a:solidFill>
                  <a:srgbClr val="006892"/>
                </a:solidFill>
                <a:latin typeface="Arial" pitchFamily="34" charset="0"/>
                <a:cs typeface="Arial" pitchFamily="34" charset="0"/>
              </a:rPr>
            </a:br>
            <a:endParaRPr lang="en-US" sz="3600" b="1"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pic>
        <p:nvPicPr>
          <p:cNvPr id="7" name="Picture 11" descr="Churchill-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965938"/>
            <a:ext cx="1353457" cy="1824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0" y="4228907"/>
            <a:ext cx="3276600" cy="646331"/>
          </a:xfrm>
          <a:prstGeom prst="rect">
            <a:avLst/>
          </a:prstGeom>
          <a:noFill/>
        </p:spPr>
        <p:txBody>
          <a:bodyPr wrap="square" rtlCol="0">
            <a:spAutoFit/>
          </a:bodyPr>
          <a:lstStyle/>
          <a:p>
            <a:pPr algn="r"/>
            <a:r>
              <a:rPr lang="en-US" b="1" i="1" dirty="0">
                <a:solidFill>
                  <a:schemeClr val="tx2"/>
                </a:solidFill>
              </a:rPr>
              <a:t>Roberta C. Churchill M.A., LMHC</a:t>
            </a:r>
          </a:p>
          <a:p>
            <a:pPr algn="r"/>
            <a:r>
              <a:rPr lang="en-US" b="1" i="1" dirty="0">
                <a:solidFill>
                  <a:schemeClr val="tx2"/>
                </a:solidFill>
              </a:rPr>
              <a:t>ACJS, Inc.</a:t>
            </a:r>
          </a:p>
        </p:txBody>
      </p:sp>
    </p:spTree>
    <p:extLst>
      <p:ext uri="{BB962C8B-B14F-4D97-AF65-F5344CB8AC3E}">
        <p14:creationId xmlns:p14="http://schemas.microsoft.com/office/powerpoint/2010/main" val="364884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till Waiting - don't mind me still doing intake paper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528097"/>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26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997" y="-117906"/>
            <a:ext cx="9144000" cy="6950075"/>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5827" name="Title 1"/>
          <p:cNvSpPr>
            <a:spLocks noGrp="1"/>
          </p:cNvSpPr>
          <p:nvPr>
            <p:ph type="title"/>
          </p:nvPr>
        </p:nvSpPr>
        <p:spPr bwMode="auto">
          <a:xfrm>
            <a:off x="914400" y="2362200"/>
            <a:ext cx="7391400" cy="1470025"/>
          </a:xfrm>
        </p:spPr>
        <p:txBody>
          <a:bodyPr wrap="square" lIns="91440" tIns="45720" rIns="91440" bIns="45720" numCol="1" anchorCtr="0" compatLnSpc="1">
            <a:prstTxWarp prst="textNoShape">
              <a:avLst/>
            </a:prstTxWarp>
          </a:bodyPr>
          <a:lstStyle/>
          <a:p>
            <a:pPr algn="r" eaLnBrk="1" hangingPunct="1">
              <a:defRPr/>
            </a:pPr>
            <a:r>
              <a:rPr lang="en-US" sz="4500" dirty="0">
                <a:solidFill>
                  <a:schemeClr val="bg1"/>
                </a:solidFill>
                <a:effectLst/>
                <a:latin typeface="Lucida Sans Unicode" pitchFamily="34" charset="0"/>
                <a:cs typeface="Arial" charset="0"/>
              </a:rPr>
              <a:t> </a:t>
            </a:r>
            <a:r>
              <a:rPr lang="en-US" b="0" dirty="0">
                <a:solidFill>
                  <a:schemeClr val="bg1"/>
                </a:solidFill>
                <a:effectLst/>
                <a:latin typeface="Lucida Sans Unicode" pitchFamily="34" charset="0"/>
                <a:cs typeface="Arial" charset="0"/>
              </a:rPr>
              <a:t>RNR</a:t>
            </a:r>
          </a:p>
        </p:txBody>
      </p:sp>
      <p:sp>
        <p:nvSpPr>
          <p:cNvPr id="615427"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C00A3E6-9B45-417C-9F81-C7F18AE71890}" type="slidenum">
              <a:rPr lang="en-US" sz="1200">
                <a:solidFill>
                  <a:schemeClr val="bg1"/>
                </a:solidFill>
                <a:cs typeface="Arial" charset="0"/>
              </a:rPr>
              <a:pPr algn="r"/>
              <a:t>11</a:t>
            </a:fld>
            <a:endParaRPr lang="en-US" sz="1200" dirty="0">
              <a:solidFill>
                <a:schemeClr val="bg1"/>
              </a:solidFill>
              <a:cs typeface="Arial" charset="0"/>
            </a:endParaRPr>
          </a:p>
        </p:txBody>
      </p:sp>
      <p:cxnSp>
        <p:nvCxnSpPr>
          <p:cNvPr id="10" name="Straight Connector 9"/>
          <p:cNvCxnSpPr/>
          <p:nvPr/>
        </p:nvCxnSpPr>
        <p:spPr>
          <a:xfrm>
            <a:off x="838200" y="36576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615429" name="Picture 10"/>
          <p:cNvPicPr>
            <a:picLocks noChangeAspect="1"/>
          </p:cNvPicPr>
          <p:nvPr/>
        </p:nvPicPr>
        <p:blipFill>
          <a:blip r:embed="rId3"/>
          <a:srcRect/>
          <a:stretch>
            <a:fillRect/>
          </a:stretch>
        </p:blipFill>
        <p:spPr bwMode="auto">
          <a:xfrm>
            <a:off x="0" y="0"/>
            <a:ext cx="9144000" cy="1163638"/>
          </a:xfrm>
          <a:prstGeom prst="rect">
            <a:avLst/>
          </a:prstGeom>
          <a:noFill/>
          <a:ln w="9525">
            <a:noFill/>
            <a:miter lim="800000"/>
            <a:headEnd/>
            <a:tailEnd/>
          </a:ln>
        </p:spPr>
      </p:pic>
      <p:sp>
        <p:nvSpPr>
          <p:cNvPr id="615430" name="Subtitle 2"/>
          <p:cNvSpPr>
            <a:spLocks/>
          </p:cNvSpPr>
          <p:nvPr/>
        </p:nvSpPr>
        <p:spPr bwMode="auto">
          <a:xfrm>
            <a:off x="1676400" y="3657600"/>
            <a:ext cx="69342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endParaRPr lang="en-US" sz="2700" dirty="0">
              <a:solidFill>
                <a:schemeClr val="bg1"/>
              </a:solidFill>
              <a:latin typeface="Lucida Sans Unicode" pitchFamily="34" charset="0"/>
            </a:endParaRPr>
          </a:p>
        </p:txBody>
      </p:sp>
      <p:sp>
        <p:nvSpPr>
          <p:cNvPr id="8" name="Subtitle 2"/>
          <p:cNvSpPr>
            <a:spLocks/>
          </p:cNvSpPr>
          <p:nvPr/>
        </p:nvSpPr>
        <p:spPr bwMode="auto">
          <a:xfrm>
            <a:off x="1828800" y="3810000"/>
            <a:ext cx="6477000" cy="1752600"/>
          </a:xfrm>
          <a:prstGeom prst="rect">
            <a:avLst/>
          </a:prstGeom>
          <a:noFill/>
          <a:ln w="9525">
            <a:noFill/>
            <a:miter lim="800000"/>
            <a:headEnd/>
            <a:tailEnd/>
          </a:ln>
        </p:spPr>
        <p:txBody>
          <a:bodyPr/>
          <a:lstStyle/>
          <a:p>
            <a:pPr algn="r" eaLnBrk="0" hangingPunct="0">
              <a:spcBef>
                <a:spcPts val="400"/>
              </a:spcBef>
              <a:buClr>
                <a:schemeClr val="accent1"/>
              </a:buClr>
              <a:buSzPct val="68000"/>
              <a:buFont typeface="Wingdings 3" pitchFamily="18" charset="2"/>
              <a:buNone/>
            </a:pPr>
            <a:r>
              <a:rPr lang="en-US" sz="2700" dirty="0">
                <a:solidFill>
                  <a:schemeClr val="bg1"/>
                </a:solidFill>
                <a:latin typeface="Lucida Sans Unicode" pitchFamily="34" charset="0"/>
              </a:rPr>
              <a:t>RISK</a:t>
            </a:r>
          </a:p>
          <a:p>
            <a:pPr algn="r" eaLnBrk="0" hangingPunct="0">
              <a:spcBef>
                <a:spcPts val="400"/>
              </a:spcBef>
              <a:buClr>
                <a:schemeClr val="accent1"/>
              </a:buClr>
              <a:buSzPct val="68000"/>
              <a:buFont typeface="Wingdings 3" pitchFamily="18" charset="2"/>
              <a:buNone/>
            </a:pPr>
            <a:r>
              <a:rPr lang="en-US" sz="2700" dirty="0">
                <a:solidFill>
                  <a:schemeClr val="bg1"/>
                </a:solidFill>
                <a:latin typeface="Lucida Sans Unicode" pitchFamily="34" charset="0"/>
              </a:rPr>
              <a:t>NEED</a:t>
            </a:r>
          </a:p>
          <a:p>
            <a:pPr algn="r" eaLnBrk="0" hangingPunct="0">
              <a:spcBef>
                <a:spcPts val="400"/>
              </a:spcBef>
              <a:buClr>
                <a:schemeClr val="accent1"/>
              </a:buClr>
              <a:buSzPct val="68000"/>
              <a:buFont typeface="Wingdings 3" pitchFamily="18" charset="2"/>
              <a:buNone/>
            </a:pPr>
            <a:r>
              <a:rPr lang="en-US" sz="2700" dirty="0">
                <a:solidFill>
                  <a:schemeClr val="bg1"/>
                </a:solidFill>
                <a:latin typeface="Lucida Sans Unicode" pitchFamily="34" charset="0"/>
              </a:rPr>
              <a:t>RESPONSIVITY</a:t>
            </a:r>
          </a:p>
        </p:txBody>
      </p:sp>
    </p:spTree>
    <p:extLst>
      <p:ext uri="{BB962C8B-B14F-4D97-AF65-F5344CB8AC3E}">
        <p14:creationId xmlns:p14="http://schemas.microsoft.com/office/powerpoint/2010/main" val="158393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6600" dirty="0">
                <a:solidFill>
                  <a:srgbClr val="C00000"/>
                </a:solidFill>
                <a:effectLst>
                  <a:outerShdw blurRad="38100" dist="38100" dir="2700000" algn="tl">
                    <a:srgbClr val="C0C0C0"/>
                  </a:outerShdw>
                </a:effectLst>
                <a:ea typeface="+mj-ea"/>
                <a:cs typeface="+mj-cs"/>
              </a:rPr>
              <a:t>RISK</a:t>
            </a:r>
            <a:endParaRPr lang="en-US" sz="3500" dirty="0">
              <a:solidFill>
                <a:srgbClr val="C00000"/>
              </a:solidFill>
            </a:endParaRPr>
          </a:p>
        </p:txBody>
      </p:sp>
      <p:sp>
        <p:nvSpPr>
          <p:cNvPr id="16" name="TextBox 15"/>
          <p:cNvSpPr txBox="1"/>
          <p:nvPr/>
        </p:nvSpPr>
        <p:spPr>
          <a:xfrm>
            <a:off x="952500" y="2030543"/>
            <a:ext cx="7734300" cy="1631216"/>
          </a:xfrm>
          <a:prstGeom prst="rect">
            <a:avLst/>
          </a:prstGeom>
          <a:noFill/>
        </p:spPr>
        <p:txBody>
          <a:bodyPr wrap="square" rtlCol="0">
            <a:spAutoFit/>
          </a:bodyPr>
          <a:lstStyle/>
          <a:p>
            <a:endParaRPr lang="en-US" sz="4400" dirty="0"/>
          </a:p>
          <a:p>
            <a:pPr marL="457200" indent="-457200">
              <a:buClr>
                <a:srgbClr val="CC9900"/>
              </a:buClr>
              <a:buFont typeface="Wingdings" panose="05000000000000000000" pitchFamily="2" charset="2"/>
              <a:buChar char="Ø"/>
            </a:pPr>
            <a:r>
              <a:rPr lang="en-US" altLang="en-US" sz="2800" dirty="0">
                <a:solidFill>
                  <a:schemeClr val="tx2"/>
                </a:solidFill>
              </a:rPr>
              <a:t>How likely a person is to engage in criminal behaviors</a:t>
            </a:r>
          </a:p>
        </p:txBody>
      </p:sp>
    </p:spTree>
    <p:extLst>
      <p:ext uri="{BB962C8B-B14F-4D97-AF65-F5344CB8AC3E}">
        <p14:creationId xmlns:p14="http://schemas.microsoft.com/office/powerpoint/2010/main" val="8450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6600" dirty="0">
                <a:solidFill>
                  <a:srgbClr val="C00000"/>
                </a:solidFill>
                <a:effectLst>
                  <a:outerShdw blurRad="38100" dist="38100" dir="2700000" algn="tl">
                    <a:srgbClr val="C0C0C0"/>
                  </a:outerShdw>
                </a:effectLst>
                <a:ea typeface="+mj-ea"/>
                <a:cs typeface="+mj-cs"/>
              </a:rPr>
              <a:t>NEED</a:t>
            </a:r>
            <a:endParaRPr lang="en-US" sz="3500" dirty="0">
              <a:solidFill>
                <a:srgbClr val="C00000"/>
              </a:solidFill>
            </a:endParaRPr>
          </a:p>
        </p:txBody>
      </p:sp>
      <p:sp>
        <p:nvSpPr>
          <p:cNvPr id="16" name="TextBox 15"/>
          <p:cNvSpPr txBox="1"/>
          <p:nvPr/>
        </p:nvSpPr>
        <p:spPr>
          <a:xfrm>
            <a:off x="952500" y="2030543"/>
            <a:ext cx="7734300" cy="2492990"/>
          </a:xfrm>
          <a:prstGeom prst="rect">
            <a:avLst/>
          </a:prstGeom>
          <a:noFill/>
        </p:spPr>
        <p:txBody>
          <a:bodyPr wrap="square" rtlCol="0">
            <a:spAutoFit/>
          </a:bodyPr>
          <a:lstStyle/>
          <a:p>
            <a:endParaRPr lang="en-US" sz="4400" dirty="0"/>
          </a:p>
          <a:p>
            <a:pPr marL="457200" indent="-457200">
              <a:buClr>
                <a:srgbClr val="CC9900"/>
              </a:buClr>
              <a:buFont typeface="Wingdings" panose="05000000000000000000" pitchFamily="2" charset="2"/>
              <a:buChar char="Ø"/>
            </a:pPr>
            <a:r>
              <a:rPr lang="en-US" altLang="en-US" sz="2800" dirty="0">
                <a:solidFill>
                  <a:schemeClr val="tx2"/>
                </a:solidFill>
              </a:rPr>
              <a:t>What areas in a person’s life should be targeted for intervention / supervision in order to decrease their likelihood of future criminal behavior</a:t>
            </a:r>
          </a:p>
        </p:txBody>
      </p:sp>
    </p:spTree>
    <p:extLst>
      <p:ext uri="{BB962C8B-B14F-4D97-AF65-F5344CB8AC3E}">
        <p14:creationId xmlns:p14="http://schemas.microsoft.com/office/powerpoint/2010/main" val="3450674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6600" dirty="0">
                <a:solidFill>
                  <a:srgbClr val="C00000"/>
                </a:solidFill>
                <a:effectLst>
                  <a:outerShdw blurRad="38100" dist="38100" dir="2700000" algn="tl">
                    <a:srgbClr val="C0C0C0"/>
                  </a:outerShdw>
                </a:effectLst>
                <a:ea typeface="+mj-ea"/>
                <a:cs typeface="+mj-cs"/>
              </a:rPr>
              <a:t>RESPONSIVITY</a:t>
            </a:r>
            <a:endParaRPr lang="en-US" sz="3500" dirty="0">
              <a:solidFill>
                <a:srgbClr val="C00000"/>
              </a:solidFill>
            </a:endParaRPr>
          </a:p>
        </p:txBody>
      </p:sp>
      <p:sp>
        <p:nvSpPr>
          <p:cNvPr id="16" name="TextBox 15"/>
          <p:cNvSpPr txBox="1"/>
          <p:nvPr/>
        </p:nvSpPr>
        <p:spPr>
          <a:xfrm>
            <a:off x="952500" y="2030543"/>
            <a:ext cx="7734300" cy="2062103"/>
          </a:xfrm>
          <a:prstGeom prst="rect">
            <a:avLst/>
          </a:prstGeom>
          <a:noFill/>
        </p:spPr>
        <p:txBody>
          <a:bodyPr wrap="square" rtlCol="0">
            <a:spAutoFit/>
          </a:bodyPr>
          <a:lstStyle/>
          <a:p>
            <a:endParaRPr lang="en-US" sz="4400" dirty="0"/>
          </a:p>
          <a:p>
            <a:pPr marL="457200" indent="-457200">
              <a:buClr>
                <a:srgbClr val="CC9900"/>
              </a:buClr>
              <a:buFont typeface="Wingdings" panose="05000000000000000000" pitchFamily="2" charset="2"/>
              <a:buChar char="Ø"/>
            </a:pPr>
            <a:r>
              <a:rPr lang="en-US" sz="2800" dirty="0">
                <a:solidFill>
                  <a:schemeClr val="tx2"/>
                </a:solidFill>
                <a:cs typeface="Arial" charset="0"/>
              </a:rPr>
              <a:t>Identification of specific individual characteristics and personal strengths that might influence the effectiveness of services and interventions</a:t>
            </a:r>
            <a:endParaRPr lang="en-US" altLang="en-US" sz="2800" dirty="0">
              <a:solidFill>
                <a:schemeClr val="tx2"/>
              </a:solidFill>
            </a:endParaRPr>
          </a:p>
        </p:txBody>
      </p:sp>
    </p:spTree>
    <p:extLst>
      <p:ext uri="{BB962C8B-B14F-4D97-AF65-F5344CB8AC3E}">
        <p14:creationId xmlns:p14="http://schemas.microsoft.com/office/powerpoint/2010/main" val="143628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5400" dirty="0">
                <a:solidFill>
                  <a:srgbClr val="C00000"/>
                </a:solidFill>
                <a:effectLst>
                  <a:outerShdw blurRad="38100" dist="38100" dir="2700000" algn="tl">
                    <a:srgbClr val="C0C0C0"/>
                  </a:outerShdw>
                </a:effectLst>
                <a:ea typeface="+mj-ea"/>
                <a:cs typeface="+mj-cs"/>
              </a:rPr>
              <a:t>Risk Principle</a:t>
            </a:r>
            <a:endParaRPr lang="en-US" sz="5400" dirty="0">
              <a:solidFill>
                <a:srgbClr val="C00000"/>
              </a:solidFill>
            </a:endParaRPr>
          </a:p>
        </p:txBody>
      </p:sp>
      <p:sp>
        <p:nvSpPr>
          <p:cNvPr id="16" name="TextBox 15"/>
          <p:cNvSpPr txBox="1"/>
          <p:nvPr/>
        </p:nvSpPr>
        <p:spPr>
          <a:xfrm>
            <a:off x="952500" y="2030543"/>
            <a:ext cx="7734300" cy="523220"/>
          </a:xfrm>
          <a:prstGeom prst="rect">
            <a:avLst/>
          </a:prstGeom>
          <a:noFill/>
        </p:spPr>
        <p:txBody>
          <a:bodyPr wrap="square" rtlCol="0">
            <a:spAutoFit/>
          </a:bodyPr>
          <a:lstStyle/>
          <a:p>
            <a:pPr marL="457200" indent="-457200">
              <a:buClr>
                <a:srgbClr val="CC9900"/>
              </a:buClr>
              <a:buFont typeface="Wingdings" panose="05000000000000000000" pitchFamily="2" charset="2"/>
              <a:buChar char="Ø"/>
            </a:pPr>
            <a:r>
              <a:rPr lang="en-US" altLang="en-US" sz="2800" b="1" dirty="0">
                <a:solidFill>
                  <a:schemeClr val="tx2"/>
                </a:solidFill>
              </a:rPr>
              <a:t>Match level of services to level of risk</a:t>
            </a:r>
          </a:p>
        </p:txBody>
      </p:sp>
    </p:spTree>
    <p:extLst>
      <p:ext uri="{BB962C8B-B14F-4D97-AF65-F5344CB8AC3E}">
        <p14:creationId xmlns:p14="http://schemas.microsoft.com/office/powerpoint/2010/main" val="54119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5400" dirty="0">
                <a:solidFill>
                  <a:srgbClr val="C00000"/>
                </a:solidFill>
                <a:effectLst>
                  <a:outerShdw blurRad="38100" dist="38100" dir="2700000" algn="tl">
                    <a:srgbClr val="C0C0C0"/>
                  </a:outerShdw>
                </a:effectLst>
                <a:ea typeface="+mj-ea"/>
                <a:cs typeface="+mj-cs"/>
              </a:rPr>
              <a:t>Risk Principle</a:t>
            </a:r>
            <a:endParaRPr lang="en-US" sz="5400" dirty="0">
              <a:solidFill>
                <a:srgbClr val="C00000"/>
              </a:solidFill>
            </a:endParaRPr>
          </a:p>
        </p:txBody>
      </p:sp>
      <p:sp>
        <p:nvSpPr>
          <p:cNvPr id="16" name="TextBox 15"/>
          <p:cNvSpPr txBox="1"/>
          <p:nvPr/>
        </p:nvSpPr>
        <p:spPr>
          <a:xfrm>
            <a:off x="952500" y="2030543"/>
            <a:ext cx="7734300" cy="1538883"/>
          </a:xfrm>
          <a:prstGeom prst="rect">
            <a:avLst/>
          </a:prstGeom>
          <a:noFill/>
        </p:spPr>
        <p:txBody>
          <a:bodyPr wrap="square" rtlCol="0">
            <a:spAutoFit/>
          </a:bodyPr>
          <a:lstStyle/>
          <a:p>
            <a:pPr marL="457200" indent="-457200">
              <a:spcBef>
                <a:spcPts val="600"/>
              </a:spcBef>
              <a:spcAft>
                <a:spcPts val="600"/>
              </a:spcAft>
              <a:buClr>
                <a:srgbClr val="CC9900"/>
              </a:buClr>
              <a:buFont typeface="Wingdings" panose="05000000000000000000" pitchFamily="2" charset="2"/>
              <a:buChar char="Ø"/>
            </a:pPr>
            <a:r>
              <a:rPr lang="en-US" altLang="en-US" sz="2800" dirty="0"/>
              <a:t>Match level of services to level of risk</a:t>
            </a:r>
          </a:p>
          <a:p>
            <a:pPr marL="457200" indent="-457200">
              <a:spcBef>
                <a:spcPts val="600"/>
              </a:spcBef>
              <a:spcAft>
                <a:spcPts val="600"/>
              </a:spcAft>
              <a:buClr>
                <a:srgbClr val="CC9900"/>
              </a:buClr>
              <a:buFont typeface="Wingdings" panose="05000000000000000000" pitchFamily="2" charset="2"/>
              <a:buChar char="Ø"/>
            </a:pPr>
            <a:r>
              <a:rPr lang="en-US" altLang="en-US" sz="2800" b="1" dirty="0">
                <a:solidFill>
                  <a:schemeClr val="tx2"/>
                </a:solidFill>
              </a:rPr>
              <a:t>Prioritize supervision and treatment resources for higher risk clients</a:t>
            </a:r>
          </a:p>
        </p:txBody>
      </p:sp>
    </p:spTree>
    <p:extLst>
      <p:ext uri="{BB962C8B-B14F-4D97-AF65-F5344CB8AC3E}">
        <p14:creationId xmlns:p14="http://schemas.microsoft.com/office/powerpoint/2010/main" val="326879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5400" dirty="0">
                <a:solidFill>
                  <a:srgbClr val="C00000"/>
                </a:solidFill>
                <a:effectLst>
                  <a:outerShdw blurRad="38100" dist="38100" dir="2700000" algn="tl">
                    <a:srgbClr val="C0C0C0"/>
                  </a:outerShdw>
                </a:effectLst>
                <a:ea typeface="+mj-ea"/>
                <a:cs typeface="+mj-cs"/>
              </a:rPr>
              <a:t>Risk Principle</a:t>
            </a:r>
            <a:endParaRPr lang="en-US" sz="5400" dirty="0">
              <a:solidFill>
                <a:srgbClr val="C00000"/>
              </a:solidFill>
            </a:endParaRPr>
          </a:p>
        </p:txBody>
      </p:sp>
      <p:sp>
        <p:nvSpPr>
          <p:cNvPr id="16" name="TextBox 15"/>
          <p:cNvSpPr txBox="1"/>
          <p:nvPr/>
        </p:nvSpPr>
        <p:spPr>
          <a:xfrm>
            <a:off x="952500" y="2030543"/>
            <a:ext cx="7734300" cy="2123658"/>
          </a:xfrm>
          <a:prstGeom prst="rect">
            <a:avLst/>
          </a:prstGeom>
          <a:noFill/>
        </p:spPr>
        <p:txBody>
          <a:bodyPr wrap="square" rtlCol="0">
            <a:spAutoFit/>
          </a:bodyPr>
          <a:lstStyle/>
          <a:p>
            <a:pPr marL="457200" indent="-457200">
              <a:spcBef>
                <a:spcPts val="600"/>
              </a:spcBef>
              <a:spcAft>
                <a:spcPts val="600"/>
              </a:spcAft>
              <a:buClr>
                <a:srgbClr val="CC9900"/>
              </a:buClr>
              <a:buFont typeface="Wingdings" panose="05000000000000000000" pitchFamily="2" charset="2"/>
              <a:buChar char="Ø"/>
            </a:pPr>
            <a:r>
              <a:rPr lang="en-US" altLang="en-US" sz="2800" dirty="0"/>
              <a:t>Match level of services to level of risk</a:t>
            </a:r>
          </a:p>
          <a:p>
            <a:pPr marL="457200" indent="-457200">
              <a:spcBef>
                <a:spcPts val="600"/>
              </a:spcBef>
              <a:spcAft>
                <a:spcPts val="600"/>
              </a:spcAft>
              <a:buClr>
                <a:srgbClr val="CC9900"/>
              </a:buClr>
              <a:buFont typeface="Wingdings" panose="05000000000000000000" pitchFamily="2" charset="2"/>
              <a:buChar char="Ø"/>
            </a:pPr>
            <a:r>
              <a:rPr lang="en-US" altLang="en-US" sz="2800" dirty="0"/>
              <a:t>Prioritize supervision and treatment resources for higher risk clients</a:t>
            </a:r>
          </a:p>
          <a:p>
            <a:pPr marL="457200" indent="-457200">
              <a:spcBef>
                <a:spcPts val="600"/>
              </a:spcBef>
              <a:spcAft>
                <a:spcPts val="600"/>
              </a:spcAft>
              <a:buClr>
                <a:srgbClr val="CC9900"/>
              </a:buClr>
              <a:buFont typeface="Wingdings" panose="05000000000000000000" pitchFamily="2" charset="2"/>
              <a:buChar char="Ø"/>
            </a:pPr>
            <a:r>
              <a:rPr lang="en-US" altLang="en-US" sz="2800" b="1" dirty="0">
                <a:solidFill>
                  <a:schemeClr val="tx2"/>
                </a:solidFill>
              </a:rPr>
              <a:t>Higher risk clients need more intensive services</a:t>
            </a:r>
          </a:p>
        </p:txBody>
      </p:sp>
    </p:spTree>
    <p:extLst>
      <p:ext uri="{BB962C8B-B14F-4D97-AF65-F5344CB8AC3E}">
        <p14:creationId xmlns:p14="http://schemas.microsoft.com/office/powerpoint/2010/main" val="1339206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18</a:t>
            </a:fld>
            <a:endParaRPr lang="en-US" dirty="0">
              <a:solidFill>
                <a:prstClr val="white"/>
              </a:solidFill>
              <a:latin typeface="Arial" pitchFamily="34" charset="0"/>
              <a:cs typeface="Arial" pitchFamily="34" charset="0"/>
            </a:endParaRPr>
          </a:p>
        </p:txBody>
      </p:sp>
      <p:sp>
        <p:nvSpPr>
          <p:cNvPr id="12" name="Rectangle 11"/>
          <p:cNvSpPr/>
          <p:nvPr/>
        </p:nvSpPr>
        <p:spPr>
          <a:xfrm>
            <a:off x="0" y="-185352"/>
            <a:ext cx="9144000" cy="75555"/>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5081"/>
            <a:ext cx="9144000" cy="1053113"/>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5400" dirty="0">
                <a:solidFill>
                  <a:srgbClr val="C00000"/>
                </a:solidFill>
                <a:effectLst>
                  <a:outerShdw blurRad="38100" dist="38100" dir="2700000" algn="tl">
                    <a:srgbClr val="C0C0C0"/>
                  </a:outerShdw>
                </a:effectLst>
                <a:ea typeface="+mj-ea"/>
                <a:cs typeface="+mj-cs"/>
              </a:rPr>
              <a:t>Risk Principle</a:t>
            </a:r>
            <a:endParaRPr lang="en-US" sz="5400" dirty="0">
              <a:solidFill>
                <a:srgbClr val="C00000"/>
              </a:solidFill>
            </a:endParaRPr>
          </a:p>
        </p:txBody>
      </p:sp>
      <p:sp>
        <p:nvSpPr>
          <p:cNvPr id="16" name="TextBox 15"/>
          <p:cNvSpPr txBox="1"/>
          <p:nvPr/>
        </p:nvSpPr>
        <p:spPr>
          <a:xfrm>
            <a:off x="838200" y="2252140"/>
            <a:ext cx="7734300" cy="2708434"/>
          </a:xfrm>
          <a:prstGeom prst="rect">
            <a:avLst/>
          </a:prstGeom>
          <a:noFill/>
        </p:spPr>
        <p:txBody>
          <a:bodyPr wrap="square" rtlCol="0">
            <a:spAutoFit/>
          </a:bodyPr>
          <a:lstStyle/>
          <a:p>
            <a:pPr marL="457200" indent="-457200">
              <a:spcBef>
                <a:spcPts val="600"/>
              </a:spcBef>
              <a:spcAft>
                <a:spcPts val="600"/>
              </a:spcAft>
              <a:buClr>
                <a:srgbClr val="CC9900"/>
              </a:buClr>
              <a:buFont typeface="Wingdings" panose="05000000000000000000" pitchFamily="2" charset="2"/>
              <a:buChar char="Ø"/>
            </a:pPr>
            <a:r>
              <a:rPr lang="en-US" altLang="en-US" sz="2800" dirty="0"/>
              <a:t>Match level of services to level of risk</a:t>
            </a:r>
          </a:p>
          <a:p>
            <a:pPr marL="457200" indent="-457200">
              <a:spcBef>
                <a:spcPts val="600"/>
              </a:spcBef>
              <a:spcAft>
                <a:spcPts val="600"/>
              </a:spcAft>
              <a:buClr>
                <a:srgbClr val="CC9900"/>
              </a:buClr>
              <a:buFont typeface="Wingdings" panose="05000000000000000000" pitchFamily="2" charset="2"/>
              <a:buChar char="Ø"/>
            </a:pPr>
            <a:r>
              <a:rPr lang="en-US" altLang="en-US" sz="2800" dirty="0"/>
              <a:t>Prioritize supervision and treatment resources for higher risk clients</a:t>
            </a:r>
          </a:p>
          <a:p>
            <a:pPr marL="457200" indent="-457200">
              <a:spcBef>
                <a:spcPts val="600"/>
              </a:spcBef>
              <a:spcAft>
                <a:spcPts val="600"/>
              </a:spcAft>
              <a:buClr>
                <a:srgbClr val="CC9900"/>
              </a:buClr>
              <a:buFont typeface="Wingdings" panose="05000000000000000000" pitchFamily="2" charset="2"/>
              <a:buChar char="Ø"/>
            </a:pPr>
            <a:r>
              <a:rPr lang="en-US" altLang="en-US" sz="2800" dirty="0"/>
              <a:t>Higher risk clients need more intensive services</a:t>
            </a:r>
          </a:p>
          <a:p>
            <a:pPr marL="457200" indent="-457200">
              <a:spcBef>
                <a:spcPts val="600"/>
              </a:spcBef>
              <a:spcAft>
                <a:spcPts val="600"/>
              </a:spcAft>
              <a:buClr>
                <a:srgbClr val="CC9900"/>
              </a:buClr>
              <a:buFont typeface="Wingdings" panose="05000000000000000000" pitchFamily="2" charset="2"/>
              <a:buChar char="Ø"/>
            </a:pPr>
            <a:r>
              <a:rPr lang="en-US" altLang="en-US" sz="2800" b="1" dirty="0">
                <a:solidFill>
                  <a:schemeClr val="tx2"/>
                </a:solidFill>
              </a:rPr>
              <a:t>Low risk clients require little to no intervention</a:t>
            </a:r>
          </a:p>
        </p:txBody>
      </p:sp>
      <p:sp>
        <p:nvSpPr>
          <p:cNvPr id="11" name="Rectangle 10"/>
          <p:cNvSpPr/>
          <p:nvPr/>
        </p:nvSpPr>
        <p:spPr>
          <a:xfrm>
            <a:off x="0" y="-135926"/>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65757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150688"/>
            <a:ext cx="9144000" cy="1135796"/>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prstClr val="white"/>
              </a:solidFill>
            </a:endParaRPr>
          </a:p>
        </p:txBody>
      </p:sp>
      <p:grpSp>
        <p:nvGrpSpPr>
          <p:cNvPr id="98306" name="Group 1"/>
          <p:cNvGrpSpPr>
            <a:grpSpLocks/>
          </p:cNvGrpSpPr>
          <p:nvPr/>
        </p:nvGrpSpPr>
        <p:grpSpPr bwMode="auto">
          <a:xfrm>
            <a:off x="7437438" y="1619250"/>
            <a:ext cx="1536700" cy="2763838"/>
            <a:chOff x="4685" y="1020"/>
            <a:chExt cx="968" cy="1741"/>
          </a:xfrm>
        </p:grpSpPr>
        <p:sp>
          <p:nvSpPr>
            <p:cNvPr id="98307" name="Rectangle 2"/>
            <p:cNvSpPr>
              <a:spLocks noChangeArrowheads="1"/>
            </p:cNvSpPr>
            <p:nvPr/>
          </p:nvSpPr>
          <p:spPr bwMode="auto">
            <a:xfrm rot="1140000">
              <a:off x="5064" y="1702"/>
              <a:ext cx="68" cy="250"/>
            </a:xfrm>
            <a:prstGeom prst="rect">
              <a:avLst/>
            </a:prstGeom>
            <a:solidFill>
              <a:srgbClr val="003366">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8308" name="Rectangle 3"/>
            <p:cNvSpPr>
              <a:spLocks noChangeArrowheads="1"/>
            </p:cNvSpPr>
            <p:nvPr/>
          </p:nvSpPr>
          <p:spPr bwMode="auto">
            <a:xfrm rot="1140000">
              <a:off x="4858" y="1858"/>
              <a:ext cx="154" cy="792"/>
            </a:xfrm>
            <a:prstGeom prst="rect">
              <a:avLst/>
            </a:prstGeom>
            <a:solidFill>
              <a:srgbClr val="003366">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8309" name="Oval 4"/>
            <p:cNvSpPr>
              <a:spLocks noChangeArrowheads="1"/>
            </p:cNvSpPr>
            <p:nvPr/>
          </p:nvSpPr>
          <p:spPr bwMode="auto">
            <a:xfrm rot="1080000">
              <a:off x="4924" y="1102"/>
              <a:ext cx="587" cy="679"/>
            </a:xfrm>
            <a:prstGeom prst="ellipse">
              <a:avLst/>
            </a:prstGeom>
            <a:solidFill>
              <a:srgbClr val="003366">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8310" name="Oval 5"/>
            <p:cNvSpPr>
              <a:spLocks noChangeArrowheads="1"/>
            </p:cNvSpPr>
            <p:nvPr/>
          </p:nvSpPr>
          <p:spPr bwMode="auto">
            <a:xfrm rot="1080000">
              <a:off x="4970" y="1119"/>
              <a:ext cx="587" cy="679"/>
            </a:xfrm>
            <a:prstGeom prst="ellipse">
              <a:avLst/>
            </a:prstGeom>
            <a:solidFill>
              <a:srgbClr val="FFCC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8311" name="Oval 6"/>
            <p:cNvSpPr>
              <a:spLocks noChangeArrowheads="1"/>
            </p:cNvSpPr>
            <p:nvPr/>
          </p:nvSpPr>
          <p:spPr bwMode="auto">
            <a:xfrm rot="-1080000">
              <a:off x="4720" y="2582"/>
              <a:ext cx="152" cy="142"/>
            </a:xfrm>
            <a:prstGeom prst="ellipse">
              <a:avLst/>
            </a:prstGeom>
            <a:solidFill>
              <a:srgbClr val="003366">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8312" name="Oval 7"/>
            <p:cNvSpPr>
              <a:spLocks noChangeArrowheads="1"/>
            </p:cNvSpPr>
            <p:nvPr/>
          </p:nvSpPr>
          <p:spPr bwMode="auto">
            <a:xfrm rot="1080000">
              <a:off x="4928" y="1093"/>
              <a:ext cx="587" cy="679"/>
            </a:xfrm>
            <a:prstGeom prst="ellipse">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8313" name="Oval 8"/>
            <p:cNvSpPr>
              <a:spLocks noChangeArrowheads="1"/>
            </p:cNvSpPr>
            <p:nvPr/>
          </p:nvSpPr>
          <p:spPr bwMode="auto">
            <a:xfrm rot="1080000">
              <a:off x="4976" y="1110"/>
              <a:ext cx="587" cy="679"/>
            </a:xfrm>
            <a:prstGeom prst="ellipse">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8314" name="Rectangle 9"/>
            <p:cNvSpPr>
              <a:spLocks noChangeArrowheads="1"/>
            </p:cNvSpPr>
            <p:nvPr/>
          </p:nvSpPr>
          <p:spPr bwMode="auto">
            <a:xfrm rot="1140000">
              <a:off x="5054" y="1712"/>
              <a:ext cx="67" cy="251"/>
            </a:xfrm>
            <a:prstGeom prst="rect">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8315" name="Rectangle 10"/>
            <p:cNvSpPr>
              <a:spLocks noChangeArrowheads="1"/>
            </p:cNvSpPr>
            <p:nvPr/>
          </p:nvSpPr>
          <p:spPr bwMode="auto">
            <a:xfrm rot="1140000">
              <a:off x="4845" y="1879"/>
              <a:ext cx="155" cy="792"/>
            </a:xfrm>
            <a:prstGeom prst="rect">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8316" name="Oval 11"/>
            <p:cNvSpPr>
              <a:spLocks noChangeArrowheads="1"/>
            </p:cNvSpPr>
            <p:nvPr/>
          </p:nvSpPr>
          <p:spPr bwMode="auto">
            <a:xfrm rot="-1080000">
              <a:off x="4703" y="2601"/>
              <a:ext cx="152" cy="142"/>
            </a:xfrm>
            <a:prstGeom prst="ellipse">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8317" name="Oval 12"/>
            <p:cNvSpPr>
              <a:spLocks noChangeArrowheads="1"/>
            </p:cNvSpPr>
            <p:nvPr/>
          </p:nvSpPr>
          <p:spPr bwMode="auto">
            <a:xfrm rot="-1080000">
              <a:off x="4978" y="1844"/>
              <a:ext cx="152" cy="142"/>
            </a:xfrm>
            <a:prstGeom prst="ellipse">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8318" name="Oval 13"/>
            <p:cNvSpPr>
              <a:spLocks noChangeArrowheads="1"/>
            </p:cNvSpPr>
            <p:nvPr/>
          </p:nvSpPr>
          <p:spPr bwMode="auto">
            <a:xfrm rot="-1080000">
              <a:off x="4992" y="1939"/>
              <a:ext cx="66" cy="61"/>
            </a:xfrm>
            <a:prstGeom prst="ellipse">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8319" name="Oval 14"/>
            <p:cNvSpPr>
              <a:spLocks noChangeArrowheads="1"/>
            </p:cNvSpPr>
            <p:nvPr/>
          </p:nvSpPr>
          <p:spPr bwMode="auto">
            <a:xfrm rot="-1080000">
              <a:off x="5078" y="1704"/>
              <a:ext cx="66" cy="62"/>
            </a:xfrm>
            <a:prstGeom prst="ellipse">
              <a:avLst/>
            </a:prstGeom>
            <a:noFill/>
            <a:ln w="936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grpSp>
      <p:sp>
        <p:nvSpPr>
          <p:cNvPr id="98320" name="Text Box 15"/>
          <p:cNvSpPr txBox="1">
            <a:spLocks noChangeArrowheads="1"/>
          </p:cNvSpPr>
          <p:nvPr/>
        </p:nvSpPr>
        <p:spPr bwMode="auto">
          <a:xfrm>
            <a:off x="6324600" y="1844675"/>
            <a:ext cx="15525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 pos="1447800" algn="l"/>
              </a:tabLst>
              <a:defRPr>
                <a:solidFill>
                  <a:schemeClr val="tx1"/>
                </a:solidFill>
                <a:latin typeface="Lucida Sans Unicode" panose="020B0602030504020204" pitchFamily="34" charset="0"/>
              </a:defRPr>
            </a:lvl1pPr>
            <a:lvl2pPr marL="742950" indent="-285750" algn="l" defTabSz="457200">
              <a:tabLst>
                <a:tab pos="723900" algn="l"/>
                <a:tab pos="1447800" algn="l"/>
              </a:tabLst>
              <a:defRPr>
                <a:solidFill>
                  <a:schemeClr val="tx1"/>
                </a:solidFill>
                <a:latin typeface="Lucida Sans Unicode" panose="020B0602030504020204" pitchFamily="34" charset="0"/>
              </a:defRPr>
            </a:lvl2pPr>
            <a:lvl3pPr marL="1143000" indent="-228600" algn="l" defTabSz="457200">
              <a:tabLst>
                <a:tab pos="723900" algn="l"/>
                <a:tab pos="1447800" algn="l"/>
              </a:tabLst>
              <a:defRPr>
                <a:solidFill>
                  <a:schemeClr val="tx1"/>
                </a:solidFill>
                <a:latin typeface="Lucida Sans Unicode" panose="020B0602030504020204" pitchFamily="34" charset="0"/>
              </a:defRPr>
            </a:lvl3pPr>
            <a:lvl4pPr marL="1600200" indent="-228600" algn="l" defTabSz="457200">
              <a:tabLst>
                <a:tab pos="723900" algn="l"/>
                <a:tab pos="1447800" algn="l"/>
              </a:tabLst>
              <a:defRPr>
                <a:solidFill>
                  <a:schemeClr val="tx1"/>
                </a:solidFill>
                <a:latin typeface="Lucida Sans Unicode" panose="020B0602030504020204" pitchFamily="34" charset="0"/>
              </a:defRPr>
            </a:lvl4pPr>
            <a:lvl5pPr marL="2057400" indent="-228600" algn="l" defTabSz="457200">
              <a:tabLst>
                <a:tab pos="723900" algn="l"/>
                <a:tab pos="14478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Authors of </a:t>
            </a:r>
            <a:br>
              <a:rPr lang="en-US" altLang="en-US" sz="1400" b="1">
                <a:solidFill>
                  <a:srgbClr val="0B3D92"/>
                </a:solidFill>
                <a:latin typeface="Arial" panose="020B0604020202020204" pitchFamily="34" charset="0"/>
                <a:cs typeface="Lucida Sans Unicode" panose="020B0602030504020204" pitchFamily="34" charset="0"/>
              </a:rPr>
            </a:br>
            <a:r>
              <a:rPr lang="en-US" altLang="en-US" sz="1400" b="1">
                <a:solidFill>
                  <a:srgbClr val="0B3D92"/>
                </a:solidFill>
                <a:latin typeface="Arial" panose="020B0604020202020204" pitchFamily="34" charset="0"/>
                <a:cs typeface="Lucida Sans Unicode" panose="020B0602030504020204" pitchFamily="34" charset="0"/>
              </a:rPr>
              <a:t>Study</a:t>
            </a:r>
          </a:p>
        </p:txBody>
      </p:sp>
      <p:sp>
        <p:nvSpPr>
          <p:cNvPr id="98321" name="Text Box 16"/>
          <p:cNvSpPr txBox="1">
            <a:spLocks noChangeArrowheads="1"/>
          </p:cNvSpPr>
          <p:nvPr/>
        </p:nvSpPr>
        <p:spPr bwMode="auto">
          <a:xfrm>
            <a:off x="6319838" y="2895600"/>
            <a:ext cx="236696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 pos="1447800" algn="l"/>
                <a:tab pos="2171700" algn="l"/>
              </a:tabLst>
              <a:defRPr>
                <a:solidFill>
                  <a:schemeClr val="tx1"/>
                </a:solidFill>
                <a:latin typeface="Lucida Sans Unicode" panose="020B0602030504020204" pitchFamily="34" charset="0"/>
              </a:defRPr>
            </a:lvl1pPr>
            <a:lvl2pPr marL="742950" indent="-285750" algn="l" defTabSz="457200">
              <a:tabLst>
                <a:tab pos="723900" algn="l"/>
                <a:tab pos="1447800" algn="l"/>
                <a:tab pos="2171700" algn="l"/>
              </a:tabLst>
              <a:defRPr>
                <a:solidFill>
                  <a:schemeClr val="tx1"/>
                </a:solidFill>
                <a:latin typeface="Lucida Sans Unicode" panose="020B0602030504020204" pitchFamily="34" charset="0"/>
              </a:defRPr>
            </a:lvl2pPr>
            <a:lvl3pPr marL="1143000" indent="-228600" algn="l" defTabSz="457200">
              <a:tabLst>
                <a:tab pos="723900" algn="l"/>
                <a:tab pos="1447800" algn="l"/>
                <a:tab pos="2171700" algn="l"/>
              </a:tabLst>
              <a:defRPr>
                <a:solidFill>
                  <a:schemeClr val="tx1"/>
                </a:solidFill>
                <a:latin typeface="Lucida Sans Unicode" panose="020B0602030504020204" pitchFamily="34" charset="0"/>
              </a:defRPr>
            </a:lvl3pPr>
            <a:lvl4pPr marL="1600200" indent="-228600" algn="l" defTabSz="457200">
              <a:tabLst>
                <a:tab pos="723900" algn="l"/>
                <a:tab pos="1447800" algn="l"/>
                <a:tab pos="2171700" algn="l"/>
              </a:tabLst>
              <a:defRPr>
                <a:solidFill>
                  <a:schemeClr val="tx1"/>
                </a:solidFill>
                <a:latin typeface="Lucida Sans Unicode" panose="020B0602030504020204" pitchFamily="34" charset="0"/>
              </a:defRPr>
            </a:lvl4pPr>
            <a:lvl5pPr marL="2057400" indent="-228600" algn="l" defTabSz="457200">
              <a:tabLst>
                <a:tab pos="723900" algn="l"/>
                <a:tab pos="1447800" algn="l"/>
                <a:tab pos="21717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 pos="1447800" algn="l"/>
                <a:tab pos="21717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 pos="1447800" algn="l"/>
                <a:tab pos="21717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 pos="1447800" algn="l"/>
                <a:tab pos="21717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 pos="1447800" algn="l"/>
                <a:tab pos="21717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4C4C4C"/>
                </a:solidFill>
                <a:latin typeface="Arial" panose="020B0604020202020204" pitchFamily="34" charset="0"/>
                <a:cs typeface="Lucida Sans Unicode" panose="020B0602030504020204" pitchFamily="34" charset="0"/>
              </a:rPr>
              <a:t>O’Donnell et al., </a:t>
            </a:r>
            <a:br>
              <a:rPr lang="en-US" altLang="en-US" sz="1400" b="1">
                <a:solidFill>
                  <a:srgbClr val="4C4C4C"/>
                </a:solidFill>
                <a:latin typeface="Arial" panose="020B0604020202020204" pitchFamily="34" charset="0"/>
                <a:cs typeface="Lucida Sans Unicode" panose="020B0602030504020204" pitchFamily="34" charset="0"/>
              </a:rPr>
            </a:br>
            <a:r>
              <a:rPr lang="en-US" altLang="en-US" sz="1400" b="1">
                <a:solidFill>
                  <a:srgbClr val="4C4C4C"/>
                </a:solidFill>
                <a:latin typeface="Arial" panose="020B0604020202020204" pitchFamily="34" charset="0"/>
                <a:cs typeface="Lucida Sans Unicode" panose="020B0602030504020204" pitchFamily="34" charset="0"/>
              </a:rPr>
              <a:t>1971</a:t>
            </a:r>
          </a:p>
        </p:txBody>
      </p:sp>
      <p:sp>
        <p:nvSpPr>
          <p:cNvPr id="98322" name="Text Box 17"/>
          <p:cNvSpPr txBox="1">
            <a:spLocks noChangeArrowheads="1"/>
          </p:cNvSpPr>
          <p:nvPr/>
        </p:nvSpPr>
        <p:spPr bwMode="auto">
          <a:xfrm>
            <a:off x="6324600" y="3733800"/>
            <a:ext cx="21336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 pos="1447800" algn="l"/>
              </a:tabLst>
              <a:defRPr>
                <a:solidFill>
                  <a:schemeClr val="tx1"/>
                </a:solidFill>
                <a:latin typeface="Lucida Sans Unicode" panose="020B0602030504020204" pitchFamily="34" charset="0"/>
              </a:defRPr>
            </a:lvl1pPr>
            <a:lvl2pPr marL="742950" indent="-285750" algn="l" defTabSz="457200">
              <a:tabLst>
                <a:tab pos="723900" algn="l"/>
                <a:tab pos="1447800" algn="l"/>
              </a:tabLst>
              <a:defRPr>
                <a:solidFill>
                  <a:schemeClr val="tx1"/>
                </a:solidFill>
                <a:latin typeface="Lucida Sans Unicode" panose="020B0602030504020204" pitchFamily="34" charset="0"/>
              </a:defRPr>
            </a:lvl2pPr>
            <a:lvl3pPr marL="1143000" indent="-228600" algn="l" defTabSz="457200">
              <a:tabLst>
                <a:tab pos="723900" algn="l"/>
                <a:tab pos="1447800" algn="l"/>
              </a:tabLst>
              <a:defRPr>
                <a:solidFill>
                  <a:schemeClr val="tx1"/>
                </a:solidFill>
                <a:latin typeface="Lucida Sans Unicode" panose="020B0602030504020204" pitchFamily="34" charset="0"/>
              </a:defRPr>
            </a:lvl3pPr>
            <a:lvl4pPr marL="1600200" indent="-228600" algn="l" defTabSz="457200">
              <a:tabLst>
                <a:tab pos="723900" algn="l"/>
                <a:tab pos="1447800" algn="l"/>
              </a:tabLst>
              <a:defRPr>
                <a:solidFill>
                  <a:schemeClr val="tx1"/>
                </a:solidFill>
                <a:latin typeface="Lucida Sans Unicode" panose="020B0602030504020204" pitchFamily="34" charset="0"/>
              </a:defRPr>
            </a:lvl4pPr>
            <a:lvl5pPr marL="2057400" indent="-228600" algn="l" defTabSz="457200">
              <a:tabLst>
                <a:tab pos="723900" algn="l"/>
                <a:tab pos="14478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4C4C4C"/>
                </a:solidFill>
                <a:latin typeface="Arial" panose="020B0604020202020204" pitchFamily="34" charset="0"/>
                <a:cs typeface="Lucida Sans Unicode" panose="020B0602030504020204" pitchFamily="34" charset="0"/>
              </a:rPr>
              <a:t>Baird et al., </a:t>
            </a:r>
            <a:br>
              <a:rPr lang="en-US" altLang="en-US" sz="1400" b="1">
                <a:solidFill>
                  <a:srgbClr val="4C4C4C"/>
                </a:solidFill>
                <a:latin typeface="Arial" panose="020B0604020202020204" pitchFamily="34" charset="0"/>
                <a:cs typeface="Lucida Sans Unicode" panose="020B0602030504020204" pitchFamily="34" charset="0"/>
              </a:rPr>
            </a:br>
            <a:r>
              <a:rPr lang="en-US" altLang="en-US" sz="1400" b="1">
                <a:solidFill>
                  <a:srgbClr val="4C4C4C"/>
                </a:solidFill>
                <a:latin typeface="Arial" panose="020B0604020202020204" pitchFamily="34" charset="0"/>
                <a:cs typeface="Lucida Sans Unicode" panose="020B0602030504020204" pitchFamily="34" charset="0"/>
              </a:rPr>
              <a:t>1979</a:t>
            </a:r>
          </a:p>
        </p:txBody>
      </p:sp>
      <p:sp>
        <p:nvSpPr>
          <p:cNvPr id="98323" name="Text Box 18"/>
          <p:cNvSpPr txBox="1">
            <a:spLocks noChangeArrowheads="1"/>
          </p:cNvSpPr>
          <p:nvPr/>
        </p:nvSpPr>
        <p:spPr bwMode="auto">
          <a:xfrm>
            <a:off x="6324600" y="4572000"/>
            <a:ext cx="24193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 pos="1447800" algn="l"/>
                <a:tab pos="2171700" algn="l"/>
              </a:tabLst>
              <a:defRPr>
                <a:solidFill>
                  <a:schemeClr val="tx1"/>
                </a:solidFill>
                <a:latin typeface="Lucida Sans Unicode" panose="020B0602030504020204" pitchFamily="34" charset="0"/>
              </a:defRPr>
            </a:lvl1pPr>
            <a:lvl2pPr marL="742950" indent="-285750" algn="l" defTabSz="457200">
              <a:tabLst>
                <a:tab pos="723900" algn="l"/>
                <a:tab pos="1447800" algn="l"/>
                <a:tab pos="2171700" algn="l"/>
              </a:tabLst>
              <a:defRPr>
                <a:solidFill>
                  <a:schemeClr val="tx1"/>
                </a:solidFill>
                <a:latin typeface="Lucida Sans Unicode" panose="020B0602030504020204" pitchFamily="34" charset="0"/>
              </a:defRPr>
            </a:lvl2pPr>
            <a:lvl3pPr marL="1143000" indent="-228600" algn="l" defTabSz="457200">
              <a:tabLst>
                <a:tab pos="723900" algn="l"/>
                <a:tab pos="1447800" algn="l"/>
                <a:tab pos="2171700" algn="l"/>
              </a:tabLst>
              <a:defRPr>
                <a:solidFill>
                  <a:schemeClr val="tx1"/>
                </a:solidFill>
                <a:latin typeface="Lucida Sans Unicode" panose="020B0602030504020204" pitchFamily="34" charset="0"/>
              </a:defRPr>
            </a:lvl3pPr>
            <a:lvl4pPr marL="1600200" indent="-228600" algn="l" defTabSz="457200">
              <a:tabLst>
                <a:tab pos="723900" algn="l"/>
                <a:tab pos="1447800" algn="l"/>
                <a:tab pos="2171700" algn="l"/>
              </a:tabLst>
              <a:defRPr>
                <a:solidFill>
                  <a:schemeClr val="tx1"/>
                </a:solidFill>
                <a:latin typeface="Lucida Sans Unicode" panose="020B0602030504020204" pitchFamily="34" charset="0"/>
              </a:defRPr>
            </a:lvl4pPr>
            <a:lvl5pPr marL="2057400" indent="-228600" algn="l" defTabSz="457200">
              <a:tabLst>
                <a:tab pos="723900" algn="l"/>
                <a:tab pos="1447800" algn="l"/>
                <a:tab pos="21717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 pos="1447800" algn="l"/>
                <a:tab pos="21717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 pos="1447800" algn="l"/>
                <a:tab pos="21717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 pos="1447800" algn="l"/>
                <a:tab pos="21717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 pos="1447800" algn="l"/>
                <a:tab pos="21717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4C4C4C"/>
                </a:solidFill>
                <a:latin typeface="Arial" panose="020B0604020202020204" pitchFamily="34" charset="0"/>
                <a:cs typeface="Lucida Sans Unicode" panose="020B0602030504020204" pitchFamily="34" charset="0"/>
              </a:rPr>
              <a:t>Andrews &amp; Kiessling, </a:t>
            </a:r>
            <a:br>
              <a:rPr lang="en-US" altLang="en-US" sz="1400" b="1">
                <a:solidFill>
                  <a:srgbClr val="4C4C4C"/>
                </a:solidFill>
                <a:latin typeface="Arial" panose="020B0604020202020204" pitchFamily="34" charset="0"/>
                <a:cs typeface="Lucida Sans Unicode" panose="020B0602030504020204" pitchFamily="34" charset="0"/>
              </a:rPr>
            </a:br>
            <a:r>
              <a:rPr lang="en-US" altLang="en-US" sz="1400" b="1">
                <a:solidFill>
                  <a:srgbClr val="4C4C4C"/>
                </a:solidFill>
                <a:latin typeface="Arial" panose="020B0604020202020204" pitchFamily="34" charset="0"/>
                <a:cs typeface="Lucida Sans Unicode" panose="020B0602030504020204" pitchFamily="34" charset="0"/>
              </a:rPr>
              <a:t>1980</a:t>
            </a:r>
          </a:p>
        </p:txBody>
      </p:sp>
      <p:sp>
        <p:nvSpPr>
          <p:cNvPr id="98324" name="Text Box 19"/>
          <p:cNvSpPr txBox="1">
            <a:spLocks noChangeArrowheads="1"/>
          </p:cNvSpPr>
          <p:nvPr/>
        </p:nvSpPr>
        <p:spPr bwMode="auto">
          <a:xfrm>
            <a:off x="6324600" y="5410200"/>
            <a:ext cx="234315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 pos="1447800" algn="l"/>
                <a:tab pos="2171700" algn="l"/>
              </a:tabLst>
              <a:defRPr>
                <a:solidFill>
                  <a:schemeClr val="tx1"/>
                </a:solidFill>
                <a:latin typeface="Lucida Sans Unicode" panose="020B0602030504020204" pitchFamily="34" charset="0"/>
              </a:defRPr>
            </a:lvl1pPr>
            <a:lvl2pPr marL="742950" indent="-285750" algn="l" defTabSz="457200">
              <a:tabLst>
                <a:tab pos="723900" algn="l"/>
                <a:tab pos="1447800" algn="l"/>
                <a:tab pos="2171700" algn="l"/>
              </a:tabLst>
              <a:defRPr>
                <a:solidFill>
                  <a:schemeClr val="tx1"/>
                </a:solidFill>
                <a:latin typeface="Lucida Sans Unicode" panose="020B0602030504020204" pitchFamily="34" charset="0"/>
              </a:defRPr>
            </a:lvl2pPr>
            <a:lvl3pPr marL="1143000" indent="-228600" algn="l" defTabSz="457200">
              <a:tabLst>
                <a:tab pos="723900" algn="l"/>
                <a:tab pos="1447800" algn="l"/>
                <a:tab pos="2171700" algn="l"/>
              </a:tabLst>
              <a:defRPr>
                <a:solidFill>
                  <a:schemeClr val="tx1"/>
                </a:solidFill>
                <a:latin typeface="Lucida Sans Unicode" panose="020B0602030504020204" pitchFamily="34" charset="0"/>
              </a:defRPr>
            </a:lvl3pPr>
            <a:lvl4pPr marL="1600200" indent="-228600" algn="l" defTabSz="457200">
              <a:tabLst>
                <a:tab pos="723900" algn="l"/>
                <a:tab pos="1447800" algn="l"/>
                <a:tab pos="2171700" algn="l"/>
              </a:tabLst>
              <a:defRPr>
                <a:solidFill>
                  <a:schemeClr val="tx1"/>
                </a:solidFill>
                <a:latin typeface="Lucida Sans Unicode" panose="020B0602030504020204" pitchFamily="34" charset="0"/>
              </a:defRPr>
            </a:lvl4pPr>
            <a:lvl5pPr marL="2057400" indent="-228600" algn="l" defTabSz="457200">
              <a:tabLst>
                <a:tab pos="723900" algn="l"/>
                <a:tab pos="1447800" algn="l"/>
                <a:tab pos="21717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 pos="1447800" algn="l"/>
                <a:tab pos="21717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 pos="1447800" algn="l"/>
                <a:tab pos="21717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 pos="1447800" algn="l"/>
                <a:tab pos="21717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 pos="1447800" algn="l"/>
                <a:tab pos="21717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4C4C4C"/>
                </a:solidFill>
                <a:latin typeface="Arial" panose="020B0604020202020204" pitchFamily="34" charset="0"/>
                <a:cs typeface="Lucida Sans Unicode" panose="020B0602030504020204" pitchFamily="34" charset="0"/>
              </a:rPr>
              <a:t>Andrews &amp; Friesen, </a:t>
            </a:r>
            <a:br>
              <a:rPr lang="en-US" altLang="en-US" sz="1400" b="1">
                <a:solidFill>
                  <a:srgbClr val="4C4C4C"/>
                </a:solidFill>
                <a:latin typeface="Arial" panose="020B0604020202020204" pitchFamily="34" charset="0"/>
                <a:cs typeface="Lucida Sans Unicode" panose="020B0602030504020204" pitchFamily="34" charset="0"/>
              </a:rPr>
            </a:br>
            <a:r>
              <a:rPr lang="en-US" altLang="en-US" sz="1400" b="1">
                <a:solidFill>
                  <a:srgbClr val="4C4C4C"/>
                </a:solidFill>
                <a:latin typeface="Arial" panose="020B0604020202020204" pitchFamily="34" charset="0"/>
                <a:cs typeface="Lucida Sans Unicode" panose="020B0602030504020204" pitchFamily="34" charset="0"/>
              </a:rPr>
              <a:t>1987</a:t>
            </a:r>
          </a:p>
        </p:txBody>
      </p:sp>
      <p:sp>
        <p:nvSpPr>
          <p:cNvPr id="98325" name="Text Box 20"/>
          <p:cNvSpPr txBox="1">
            <a:spLocks noChangeArrowheads="1"/>
          </p:cNvSpPr>
          <p:nvPr/>
        </p:nvSpPr>
        <p:spPr bwMode="auto">
          <a:xfrm>
            <a:off x="457200" y="1828800"/>
            <a:ext cx="12954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Offender </a:t>
            </a:r>
            <a:br>
              <a:rPr lang="en-US" altLang="en-US" sz="1400" b="1">
                <a:solidFill>
                  <a:srgbClr val="0B3D92"/>
                </a:solidFill>
                <a:latin typeface="Arial" panose="020B0604020202020204" pitchFamily="34" charset="0"/>
                <a:cs typeface="Lucida Sans Unicode" panose="020B0602030504020204" pitchFamily="34" charset="0"/>
              </a:rPr>
            </a:br>
            <a:r>
              <a:rPr lang="en-US" altLang="en-US" sz="1400" b="1">
                <a:solidFill>
                  <a:srgbClr val="0B3D92"/>
                </a:solidFill>
                <a:latin typeface="Arial" panose="020B0604020202020204" pitchFamily="34" charset="0"/>
                <a:cs typeface="Lucida Sans Unicode" panose="020B0602030504020204" pitchFamily="34" charset="0"/>
              </a:rPr>
              <a:t>RISK LEVEL</a:t>
            </a:r>
          </a:p>
        </p:txBody>
      </p:sp>
      <p:sp>
        <p:nvSpPr>
          <p:cNvPr id="98326" name="Text Box 21"/>
          <p:cNvSpPr txBox="1">
            <a:spLocks noChangeArrowheads="1"/>
          </p:cNvSpPr>
          <p:nvPr/>
        </p:nvSpPr>
        <p:spPr bwMode="auto">
          <a:xfrm>
            <a:off x="2081213" y="2362200"/>
            <a:ext cx="1042987"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4C4C4C"/>
                </a:solidFill>
                <a:latin typeface="Arial" panose="020B0604020202020204" pitchFamily="34" charset="0"/>
                <a:cs typeface="Lucida Sans Unicode" panose="020B0602030504020204" pitchFamily="34" charset="0"/>
              </a:rPr>
              <a:t>Minimum</a:t>
            </a:r>
          </a:p>
        </p:txBody>
      </p:sp>
      <p:sp>
        <p:nvSpPr>
          <p:cNvPr id="98327" name="Text Box 22"/>
          <p:cNvSpPr txBox="1">
            <a:spLocks noChangeArrowheads="1"/>
          </p:cNvSpPr>
          <p:nvPr/>
        </p:nvSpPr>
        <p:spPr bwMode="auto">
          <a:xfrm>
            <a:off x="3352800" y="2362200"/>
            <a:ext cx="14478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 pos="1447800" algn="l"/>
              </a:tabLst>
              <a:defRPr>
                <a:solidFill>
                  <a:schemeClr val="tx1"/>
                </a:solidFill>
                <a:latin typeface="Lucida Sans Unicode" panose="020B0602030504020204" pitchFamily="34" charset="0"/>
              </a:defRPr>
            </a:lvl1pPr>
            <a:lvl2pPr marL="742950" indent="-285750" algn="l" defTabSz="457200">
              <a:tabLst>
                <a:tab pos="723900" algn="l"/>
                <a:tab pos="1447800" algn="l"/>
              </a:tabLst>
              <a:defRPr>
                <a:solidFill>
                  <a:schemeClr val="tx1"/>
                </a:solidFill>
                <a:latin typeface="Lucida Sans Unicode" panose="020B0602030504020204" pitchFamily="34" charset="0"/>
              </a:defRPr>
            </a:lvl2pPr>
            <a:lvl3pPr marL="1143000" indent="-228600" algn="l" defTabSz="457200">
              <a:tabLst>
                <a:tab pos="723900" algn="l"/>
                <a:tab pos="1447800" algn="l"/>
              </a:tabLst>
              <a:defRPr>
                <a:solidFill>
                  <a:schemeClr val="tx1"/>
                </a:solidFill>
                <a:latin typeface="Lucida Sans Unicode" panose="020B0602030504020204" pitchFamily="34" charset="0"/>
              </a:defRPr>
            </a:lvl3pPr>
            <a:lvl4pPr marL="1600200" indent="-228600" algn="l" defTabSz="457200">
              <a:tabLst>
                <a:tab pos="723900" algn="l"/>
                <a:tab pos="1447800" algn="l"/>
              </a:tabLst>
              <a:defRPr>
                <a:solidFill>
                  <a:schemeClr val="tx1"/>
                </a:solidFill>
                <a:latin typeface="Lucida Sans Unicode" panose="020B0602030504020204" pitchFamily="34" charset="0"/>
              </a:defRPr>
            </a:lvl4pPr>
            <a:lvl5pPr marL="2057400" indent="-228600" algn="l" defTabSz="457200">
              <a:tabLst>
                <a:tab pos="723900" algn="l"/>
                <a:tab pos="14478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4C4C4C"/>
                </a:solidFill>
                <a:latin typeface="Arial" panose="020B0604020202020204" pitchFamily="34" charset="0"/>
                <a:cs typeface="Lucida Sans Unicode" panose="020B0602030504020204" pitchFamily="34" charset="0"/>
              </a:rPr>
              <a:t>Intensive</a:t>
            </a:r>
          </a:p>
        </p:txBody>
      </p:sp>
      <p:sp>
        <p:nvSpPr>
          <p:cNvPr id="98328" name="Text Box 23"/>
          <p:cNvSpPr txBox="1">
            <a:spLocks noChangeArrowheads="1"/>
          </p:cNvSpPr>
          <p:nvPr/>
        </p:nvSpPr>
        <p:spPr bwMode="auto">
          <a:xfrm>
            <a:off x="457200" y="2895600"/>
            <a:ext cx="1228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Low Risk</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High Risk</a:t>
            </a:r>
          </a:p>
        </p:txBody>
      </p:sp>
      <p:sp>
        <p:nvSpPr>
          <p:cNvPr id="98329" name="Text Box 24"/>
          <p:cNvSpPr txBox="1">
            <a:spLocks noChangeArrowheads="1"/>
          </p:cNvSpPr>
          <p:nvPr/>
        </p:nvSpPr>
        <p:spPr bwMode="auto">
          <a:xfrm>
            <a:off x="2057400" y="2895600"/>
            <a:ext cx="922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16%</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78%</a:t>
            </a:r>
          </a:p>
        </p:txBody>
      </p:sp>
      <p:sp>
        <p:nvSpPr>
          <p:cNvPr id="98330" name="Text Box 25"/>
          <p:cNvSpPr txBox="1">
            <a:spLocks noChangeArrowheads="1"/>
          </p:cNvSpPr>
          <p:nvPr/>
        </p:nvSpPr>
        <p:spPr bwMode="auto">
          <a:xfrm>
            <a:off x="3352800" y="28956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22%</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56%</a:t>
            </a:r>
          </a:p>
        </p:txBody>
      </p:sp>
      <p:sp>
        <p:nvSpPr>
          <p:cNvPr id="98331" name="Text Box 26"/>
          <p:cNvSpPr txBox="1">
            <a:spLocks noChangeArrowheads="1"/>
          </p:cNvSpPr>
          <p:nvPr/>
        </p:nvSpPr>
        <p:spPr bwMode="auto">
          <a:xfrm>
            <a:off x="457200" y="3722688"/>
            <a:ext cx="1217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Low Risk</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High Risk</a:t>
            </a:r>
          </a:p>
        </p:txBody>
      </p:sp>
      <p:sp>
        <p:nvSpPr>
          <p:cNvPr id="98332" name="Text Box 27"/>
          <p:cNvSpPr txBox="1">
            <a:spLocks noChangeArrowheads="1"/>
          </p:cNvSpPr>
          <p:nvPr/>
        </p:nvSpPr>
        <p:spPr bwMode="auto">
          <a:xfrm>
            <a:off x="2057400" y="3722688"/>
            <a:ext cx="91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 3%</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37%</a:t>
            </a:r>
          </a:p>
        </p:txBody>
      </p:sp>
      <p:sp>
        <p:nvSpPr>
          <p:cNvPr id="98333" name="Text Box 28"/>
          <p:cNvSpPr txBox="1">
            <a:spLocks noChangeArrowheads="1"/>
          </p:cNvSpPr>
          <p:nvPr/>
        </p:nvSpPr>
        <p:spPr bwMode="auto">
          <a:xfrm>
            <a:off x="3352800" y="3722688"/>
            <a:ext cx="981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10%</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18%</a:t>
            </a:r>
          </a:p>
        </p:txBody>
      </p:sp>
      <p:sp>
        <p:nvSpPr>
          <p:cNvPr id="98334" name="Text Box 29"/>
          <p:cNvSpPr txBox="1">
            <a:spLocks noChangeArrowheads="1"/>
          </p:cNvSpPr>
          <p:nvPr/>
        </p:nvSpPr>
        <p:spPr bwMode="auto">
          <a:xfrm>
            <a:off x="2057400" y="4560888"/>
            <a:ext cx="91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12%</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58%</a:t>
            </a:r>
          </a:p>
        </p:txBody>
      </p:sp>
      <p:sp>
        <p:nvSpPr>
          <p:cNvPr id="98335" name="Text Box 30"/>
          <p:cNvSpPr txBox="1">
            <a:spLocks noChangeArrowheads="1"/>
          </p:cNvSpPr>
          <p:nvPr/>
        </p:nvSpPr>
        <p:spPr bwMode="auto">
          <a:xfrm>
            <a:off x="3352800" y="4560888"/>
            <a:ext cx="981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17%</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31%</a:t>
            </a:r>
          </a:p>
        </p:txBody>
      </p:sp>
      <p:sp>
        <p:nvSpPr>
          <p:cNvPr id="98336" name="Text Box 31"/>
          <p:cNvSpPr txBox="1">
            <a:spLocks noChangeArrowheads="1"/>
          </p:cNvSpPr>
          <p:nvPr/>
        </p:nvSpPr>
        <p:spPr bwMode="auto">
          <a:xfrm>
            <a:off x="2057400" y="5399088"/>
            <a:ext cx="91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12%</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92%</a:t>
            </a:r>
          </a:p>
        </p:txBody>
      </p:sp>
      <p:sp>
        <p:nvSpPr>
          <p:cNvPr id="98337" name="Text Box 32"/>
          <p:cNvSpPr txBox="1">
            <a:spLocks noChangeArrowheads="1"/>
          </p:cNvSpPr>
          <p:nvPr/>
        </p:nvSpPr>
        <p:spPr bwMode="auto">
          <a:xfrm>
            <a:off x="3352800" y="5399088"/>
            <a:ext cx="981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29%</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25%</a:t>
            </a:r>
          </a:p>
        </p:txBody>
      </p:sp>
      <p:sp>
        <p:nvSpPr>
          <p:cNvPr id="98338" name="Text Box 33"/>
          <p:cNvSpPr txBox="1">
            <a:spLocks noChangeArrowheads="1"/>
          </p:cNvSpPr>
          <p:nvPr/>
        </p:nvSpPr>
        <p:spPr bwMode="auto">
          <a:xfrm>
            <a:off x="2004292" y="1828800"/>
            <a:ext cx="19812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 pos="1447800" algn="l"/>
              </a:tabLst>
              <a:defRPr>
                <a:solidFill>
                  <a:schemeClr val="tx1"/>
                </a:solidFill>
                <a:latin typeface="Lucida Sans Unicode" panose="020B0602030504020204" pitchFamily="34" charset="0"/>
              </a:defRPr>
            </a:lvl1pPr>
            <a:lvl2pPr marL="742950" indent="-285750" algn="l" defTabSz="457200">
              <a:tabLst>
                <a:tab pos="723900" algn="l"/>
                <a:tab pos="1447800" algn="l"/>
              </a:tabLst>
              <a:defRPr>
                <a:solidFill>
                  <a:schemeClr val="tx1"/>
                </a:solidFill>
                <a:latin typeface="Lucida Sans Unicode" panose="020B0602030504020204" pitchFamily="34" charset="0"/>
              </a:defRPr>
            </a:lvl2pPr>
            <a:lvl3pPr marL="1143000" indent="-228600" algn="l" defTabSz="457200">
              <a:tabLst>
                <a:tab pos="723900" algn="l"/>
                <a:tab pos="1447800" algn="l"/>
              </a:tabLst>
              <a:defRPr>
                <a:solidFill>
                  <a:schemeClr val="tx1"/>
                </a:solidFill>
                <a:latin typeface="Lucida Sans Unicode" panose="020B0602030504020204" pitchFamily="34" charset="0"/>
              </a:defRPr>
            </a:lvl3pPr>
            <a:lvl4pPr marL="1600200" indent="-228600" algn="l" defTabSz="457200">
              <a:tabLst>
                <a:tab pos="723900" algn="l"/>
                <a:tab pos="1447800" algn="l"/>
              </a:tabLst>
              <a:defRPr>
                <a:solidFill>
                  <a:schemeClr val="tx1"/>
                </a:solidFill>
                <a:latin typeface="Lucida Sans Unicode" panose="020B0602030504020204" pitchFamily="34" charset="0"/>
              </a:defRPr>
            </a:lvl4pPr>
            <a:lvl5pPr marL="2057400" indent="-228600" algn="l" defTabSz="457200">
              <a:tabLst>
                <a:tab pos="723900" algn="l"/>
                <a:tab pos="14478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 Recidivism: </a:t>
            </a:r>
            <a:br>
              <a:rPr lang="en-US" altLang="en-US" sz="1400" b="1">
                <a:solidFill>
                  <a:srgbClr val="0B3D92"/>
                </a:solidFill>
                <a:latin typeface="Arial" panose="020B0604020202020204" pitchFamily="34" charset="0"/>
                <a:cs typeface="Lucida Sans Unicode" panose="020B0602030504020204" pitchFamily="34" charset="0"/>
              </a:rPr>
            </a:br>
            <a:r>
              <a:rPr lang="en-US" altLang="en-US" sz="1400" b="1">
                <a:solidFill>
                  <a:srgbClr val="0B3D92"/>
                </a:solidFill>
                <a:latin typeface="Arial" panose="020B0604020202020204" pitchFamily="34" charset="0"/>
                <a:cs typeface="Lucida Sans Unicode" panose="020B0602030504020204" pitchFamily="34" charset="0"/>
              </a:rPr>
              <a:t>Tx BY RISK LEVEL</a:t>
            </a:r>
          </a:p>
        </p:txBody>
      </p:sp>
      <p:sp>
        <p:nvSpPr>
          <p:cNvPr id="98339" name="Text Box 34"/>
          <p:cNvSpPr txBox="1">
            <a:spLocks noChangeArrowheads="1"/>
          </p:cNvSpPr>
          <p:nvPr/>
        </p:nvSpPr>
        <p:spPr bwMode="auto">
          <a:xfrm>
            <a:off x="457200" y="4560888"/>
            <a:ext cx="1217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Low Risk</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High Risk</a:t>
            </a:r>
          </a:p>
        </p:txBody>
      </p:sp>
      <p:sp>
        <p:nvSpPr>
          <p:cNvPr id="98340" name="Text Box 35"/>
          <p:cNvSpPr txBox="1">
            <a:spLocks noChangeArrowheads="1"/>
          </p:cNvSpPr>
          <p:nvPr/>
        </p:nvSpPr>
        <p:spPr bwMode="auto">
          <a:xfrm>
            <a:off x="457200" y="5399088"/>
            <a:ext cx="1217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Low Risk</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High Risk</a:t>
            </a:r>
          </a:p>
        </p:txBody>
      </p:sp>
      <p:sp>
        <p:nvSpPr>
          <p:cNvPr id="98341" name="Text Box 36"/>
          <p:cNvSpPr txBox="1">
            <a:spLocks noChangeArrowheads="1"/>
          </p:cNvSpPr>
          <p:nvPr/>
        </p:nvSpPr>
        <p:spPr bwMode="auto">
          <a:xfrm>
            <a:off x="4800600" y="289560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a:t>
            </a:r>
            <a:r>
              <a:rPr lang="en-US" altLang="en-US" sz="1400" b="1">
                <a:solidFill>
                  <a:srgbClr val="0B3D92"/>
                </a:solidFill>
                <a:latin typeface="Wingdings" panose="05000000000000000000" pitchFamily="2" charset="2"/>
                <a:cs typeface="Lucida Sans Unicode" panose="020B0602030504020204" pitchFamily="34" charset="0"/>
              </a:rPr>
              <a:t></a:t>
            </a:r>
            <a:r>
              <a:rPr lang="en-US" altLang="en-US" sz="1400" b="1">
                <a:solidFill>
                  <a:srgbClr val="0B3D92"/>
                </a:solidFill>
                <a:latin typeface="Arial" panose="020B0604020202020204" pitchFamily="34" charset="0"/>
                <a:cs typeface="Lucida Sans Unicode" panose="020B0602030504020204" pitchFamily="34" charset="0"/>
              </a:rPr>
              <a:t>   6%)</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a:t>
            </a:r>
            <a:r>
              <a:rPr lang="en-US" altLang="en-US" sz="1400" b="1">
                <a:solidFill>
                  <a:srgbClr val="800000"/>
                </a:solidFill>
                <a:latin typeface="Wingdings" panose="05000000000000000000" pitchFamily="2" charset="2"/>
                <a:cs typeface="Lucida Sans Unicode" panose="020B0602030504020204" pitchFamily="34" charset="0"/>
              </a:rPr>
              <a:t></a:t>
            </a:r>
            <a:r>
              <a:rPr lang="en-US" altLang="en-US" sz="1400" b="1">
                <a:solidFill>
                  <a:srgbClr val="800000"/>
                </a:solidFill>
                <a:latin typeface="Arial" panose="020B0604020202020204" pitchFamily="34" charset="0"/>
                <a:cs typeface="Lucida Sans Unicode" panose="020B0602030504020204" pitchFamily="34" charset="0"/>
              </a:rPr>
              <a:t> 22%)</a:t>
            </a:r>
          </a:p>
        </p:txBody>
      </p:sp>
      <p:sp>
        <p:nvSpPr>
          <p:cNvPr id="98342" name="Text Box 37"/>
          <p:cNvSpPr txBox="1">
            <a:spLocks noChangeArrowheads="1"/>
          </p:cNvSpPr>
          <p:nvPr/>
        </p:nvSpPr>
        <p:spPr bwMode="auto">
          <a:xfrm>
            <a:off x="4800600" y="373380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a:t>
            </a:r>
            <a:r>
              <a:rPr lang="en-US" altLang="en-US" sz="1400" b="1">
                <a:solidFill>
                  <a:srgbClr val="0B3D92"/>
                </a:solidFill>
                <a:latin typeface="Wingdings" panose="05000000000000000000" pitchFamily="2" charset="2"/>
                <a:cs typeface="Lucida Sans Unicode" panose="020B0602030504020204" pitchFamily="34" charset="0"/>
              </a:rPr>
              <a:t></a:t>
            </a:r>
            <a:r>
              <a:rPr lang="en-US" altLang="en-US" sz="1400" b="1">
                <a:solidFill>
                  <a:srgbClr val="0B3D92"/>
                </a:solidFill>
                <a:latin typeface="Arial" panose="020B0604020202020204" pitchFamily="34" charset="0"/>
                <a:cs typeface="Lucida Sans Unicode" panose="020B0602030504020204" pitchFamily="34" charset="0"/>
              </a:rPr>
              <a:t>   7%)</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a:t>
            </a:r>
            <a:r>
              <a:rPr lang="en-US" altLang="en-US" sz="1400" b="1">
                <a:solidFill>
                  <a:srgbClr val="800000"/>
                </a:solidFill>
                <a:latin typeface="Wingdings" panose="05000000000000000000" pitchFamily="2" charset="2"/>
                <a:cs typeface="Lucida Sans Unicode" panose="020B0602030504020204" pitchFamily="34" charset="0"/>
              </a:rPr>
              <a:t></a:t>
            </a:r>
            <a:r>
              <a:rPr lang="en-US" altLang="en-US" sz="1400" b="1">
                <a:solidFill>
                  <a:srgbClr val="800000"/>
                </a:solidFill>
                <a:latin typeface="Arial" panose="020B0604020202020204" pitchFamily="34" charset="0"/>
                <a:cs typeface="Lucida Sans Unicode" panose="020B0602030504020204" pitchFamily="34" charset="0"/>
              </a:rPr>
              <a:t> 19%)</a:t>
            </a:r>
          </a:p>
        </p:txBody>
      </p:sp>
      <p:sp>
        <p:nvSpPr>
          <p:cNvPr id="98343" name="Text Box 38"/>
          <p:cNvSpPr txBox="1">
            <a:spLocks noChangeArrowheads="1"/>
          </p:cNvSpPr>
          <p:nvPr/>
        </p:nvSpPr>
        <p:spPr bwMode="auto">
          <a:xfrm>
            <a:off x="4800600" y="457200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a:t>
            </a:r>
            <a:r>
              <a:rPr lang="en-US" altLang="en-US" sz="1400" b="1">
                <a:solidFill>
                  <a:srgbClr val="0B3D92"/>
                </a:solidFill>
                <a:latin typeface="Wingdings" panose="05000000000000000000" pitchFamily="2" charset="2"/>
                <a:cs typeface="Lucida Sans Unicode" panose="020B0602030504020204" pitchFamily="34" charset="0"/>
              </a:rPr>
              <a:t></a:t>
            </a:r>
            <a:r>
              <a:rPr lang="en-US" altLang="en-US" sz="1400" b="1">
                <a:solidFill>
                  <a:srgbClr val="0B3D92"/>
                </a:solidFill>
                <a:latin typeface="Arial" panose="020B0604020202020204" pitchFamily="34" charset="0"/>
                <a:cs typeface="Lucida Sans Unicode" panose="020B0602030504020204" pitchFamily="34" charset="0"/>
              </a:rPr>
              <a:t>   5%)</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a:t>
            </a:r>
            <a:r>
              <a:rPr lang="en-US" altLang="en-US" sz="1400" b="1">
                <a:solidFill>
                  <a:srgbClr val="800000"/>
                </a:solidFill>
                <a:latin typeface="Wingdings" panose="05000000000000000000" pitchFamily="2" charset="2"/>
                <a:cs typeface="Lucida Sans Unicode" panose="020B0602030504020204" pitchFamily="34" charset="0"/>
              </a:rPr>
              <a:t></a:t>
            </a:r>
            <a:r>
              <a:rPr lang="en-US" altLang="en-US" sz="1400" b="1">
                <a:solidFill>
                  <a:srgbClr val="800000"/>
                </a:solidFill>
                <a:latin typeface="Arial" panose="020B0604020202020204" pitchFamily="34" charset="0"/>
                <a:cs typeface="Lucida Sans Unicode" panose="020B0602030504020204" pitchFamily="34" charset="0"/>
              </a:rPr>
              <a:t> 27%)</a:t>
            </a:r>
          </a:p>
        </p:txBody>
      </p:sp>
      <p:sp>
        <p:nvSpPr>
          <p:cNvPr id="98344" name="Text Box 39"/>
          <p:cNvSpPr txBox="1">
            <a:spLocks noChangeArrowheads="1"/>
          </p:cNvSpPr>
          <p:nvPr/>
        </p:nvSpPr>
        <p:spPr bwMode="auto">
          <a:xfrm>
            <a:off x="4800600" y="541020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a:t>
            </a:r>
            <a:r>
              <a:rPr lang="en-US" altLang="en-US" sz="1400" b="1">
                <a:solidFill>
                  <a:srgbClr val="0B3D92"/>
                </a:solidFill>
                <a:latin typeface="Wingdings" panose="05000000000000000000" pitchFamily="2" charset="2"/>
                <a:cs typeface="Lucida Sans Unicode" panose="020B0602030504020204" pitchFamily="34" charset="0"/>
              </a:rPr>
              <a:t></a:t>
            </a:r>
            <a:r>
              <a:rPr lang="en-US" altLang="en-US" sz="1400" b="1">
                <a:solidFill>
                  <a:srgbClr val="0B3D92"/>
                </a:solidFill>
                <a:latin typeface="Arial" panose="020B0604020202020204" pitchFamily="34" charset="0"/>
                <a:cs typeface="Lucida Sans Unicode" panose="020B0602030504020204" pitchFamily="34" charset="0"/>
              </a:rPr>
              <a:t> 17%)</a:t>
            </a:r>
          </a:p>
          <a:p>
            <a:pPr>
              <a:lnSpc>
                <a:spcPct val="93000"/>
              </a:lnSpc>
              <a:spcBef>
                <a:spcPts val="875"/>
              </a:spcBef>
              <a:buClr>
                <a:srgbClr val="000000"/>
              </a:buClr>
              <a:buSzPct val="100000"/>
              <a:buFont typeface="Times New Roman" panose="02020603050405020304" pitchFamily="18" charset="0"/>
              <a:buNone/>
            </a:pPr>
            <a:r>
              <a:rPr lang="en-US" altLang="en-US" sz="1400" b="1">
                <a:solidFill>
                  <a:srgbClr val="800000"/>
                </a:solidFill>
                <a:latin typeface="Arial" panose="020B0604020202020204" pitchFamily="34" charset="0"/>
                <a:cs typeface="Lucida Sans Unicode" panose="020B0602030504020204" pitchFamily="34" charset="0"/>
              </a:rPr>
              <a:t>(</a:t>
            </a:r>
            <a:r>
              <a:rPr lang="en-US" altLang="en-US" sz="1400" b="1">
                <a:solidFill>
                  <a:srgbClr val="800000"/>
                </a:solidFill>
                <a:latin typeface="Wingdings" panose="05000000000000000000" pitchFamily="2" charset="2"/>
                <a:cs typeface="Lucida Sans Unicode" panose="020B0602030504020204" pitchFamily="34" charset="0"/>
              </a:rPr>
              <a:t></a:t>
            </a:r>
            <a:r>
              <a:rPr lang="en-US" altLang="en-US" sz="1400" b="1">
                <a:solidFill>
                  <a:srgbClr val="800000"/>
                </a:solidFill>
                <a:latin typeface="Arial" panose="020B0604020202020204" pitchFamily="34" charset="0"/>
                <a:cs typeface="Lucida Sans Unicode" panose="020B0602030504020204" pitchFamily="34" charset="0"/>
              </a:rPr>
              <a:t> 67%)</a:t>
            </a:r>
          </a:p>
        </p:txBody>
      </p:sp>
      <p:sp>
        <p:nvSpPr>
          <p:cNvPr id="98345" name="Text Box 40"/>
          <p:cNvSpPr txBox="1">
            <a:spLocks noChangeArrowheads="1"/>
          </p:cNvSpPr>
          <p:nvPr/>
        </p:nvSpPr>
        <p:spPr bwMode="auto">
          <a:xfrm>
            <a:off x="4800600" y="1844675"/>
            <a:ext cx="11430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2347" rIns="0" bIns="0">
            <a:spAutoFit/>
          </a:bodyPr>
          <a:lstStyle>
            <a:lvl1pPr algn="l" defTabSz="457200">
              <a:tabLst>
                <a:tab pos="723900" algn="l"/>
              </a:tabLst>
              <a:defRPr>
                <a:solidFill>
                  <a:schemeClr val="tx1"/>
                </a:solidFill>
                <a:latin typeface="Lucida Sans Unicode" panose="020B0602030504020204" pitchFamily="34" charset="0"/>
              </a:defRPr>
            </a:lvl1pPr>
            <a:lvl2pPr marL="742950" indent="-285750" algn="l" defTabSz="457200">
              <a:tabLst>
                <a:tab pos="723900" algn="l"/>
              </a:tabLst>
              <a:defRPr>
                <a:solidFill>
                  <a:schemeClr val="tx1"/>
                </a:solidFill>
                <a:latin typeface="Lucida Sans Unicode" panose="020B0602030504020204" pitchFamily="34" charset="0"/>
              </a:defRPr>
            </a:lvl2pPr>
            <a:lvl3pPr marL="1143000" indent="-228600" algn="l" defTabSz="457200">
              <a:tabLst>
                <a:tab pos="723900" algn="l"/>
              </a:tabLst>
              <a:defRPr>
                <a:solidFill>
                  <a:schemeClr val="tx1"/>
                </a:solidFill>
                <a:latin typeface="Lucida Sans Unicode" panose="020B0602030504020204" pitchFamily="34" charset="0"/>
              </a:defRPr>
            </a:lvl3pPr>
            <a:lvl4pPr marL="1600200" indent="-228600" algn="l" defTabSz="457200">
              <a:tabLst>
                <a:tab pos="723900" algn="l"/>
              </a:tabLst>
              <a:defRPr>
                <a:solidFill>
                  <a:schemeClr val="tx1"/>
                </a:solidFill>
                <a:latin typeface="Lucida Sans Unicode" panose="020B0602030504020204" pitchFamily="34" charset="0"/>
              </a:defRPr>
            </a:lvl4pPr>
            <a:lvl5pPr marL="2057400" indent="-228600" algn="l" defTabSz="457200">
              <a:tabLst>
                <a:tab pos="723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Lst>
              <a:defRPr>
                <a:solidFill>
                  <a:schemeClr val="tx1"/>
                </a:solidFill>
                <a:latin typeface="Lucida Sans Unicode" panose="020B0602030504020204" pitchFamily="34" charset="0"/>
              </a:defRPr>
            </a:lvl9pPr>
          </a:lstStyle>
          <a:p>
            <a:pPr>
              <a:lnSpc>
                <a:spcPct val="93000"/>
              </a:lnSpc>
              <a:spcBef>
                <a:spcPts val="175"/>
              </a:spcBef>
              <a:buClr>
                <a:srgbClr val="000000"/>
              </a:buClr>
              <a:buSzPct val="100000"/>
              <a:buFont typeface="Times New Roman" panose="02020603050405020304" pitchFamily="18" charset="0"/>
              <a:buNone/>
            </a:pPr>
            <a:r>
              <a:rPr lang="en-US" altLang="en-US" sz="1400" b="1">
                <a:solidFill>
                  <a:srgbClr val="0B3D92"/>
                </a:solidFill>
                <a:latin typeface="Arial" panose="020B0604020202020204" pitchFamily="34" charset="0"/>
                <a:cs typeface="Lucida Sans Unicode" panose="020B0602030504020204" pitchFamily="34" charset="0"/>
              </a:rPr>
              <a:t>Impact on </a:t>
            </a:r>
            <a:br>
              <a:rPr lang="en-US" altLang="en-US" sz="1400" b="1">
                <a:solidFill>
                  <a:srgbClr val="0B3D92"/>
                </a:solidFill>
                <a:latin typeface="Arial" panose="020B0604020202020204" pitchFamily="34" charset="0"/>
                <a:cs typeface="Lucida Sans Unicode" panose="020B0602030504020204" pitchFamily="34" charset="0"/>
              </a:rPr>
            </a:br>
            <a:r>
              <a:rPr lang="en-US" altLang="en-US" sz="1400" b="1">
                <a:solidFill>
                  <a:srgbClr val="0B3D92"/>
                </a:solidFill>
                <a:latin typeface="Arial" panose="020B0604020202020204" pitchFamily="34" charset="0"/>
                <a:cs typeface="Lucida Sans Unicode" panose="020B0602030504020204" pitchFamily="34" charset="0"/>
              </a:rPr>
              <a:t>RECIDIVISM</a:t>
            </a:r>
          </a:p>
        </p:txBody>
      </p:sp>
      <p:sp>
        <p:nvSpPr>
          <p:cNvPr id="98346" name="Text Box 41"/>
          <p:cNvSpPr txBox="1">
            <a:spLocks noChangeArrowheads="1"/>
          </p:cNvSpPr>
          <p:nvPr/>
        </p:nvSpPr>
        <p:spPr bwMode="auto">
          <a:xfrm>
            <a:off x="600491" y="6268186"/>
            <a:ext cx="8291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0" rIns="0" bIns="0">
            <a:spAutoFit/>
          </a:bodyPr>
          <a:lstStyle>
            <a:lvl1pPr algn="l" defTabSz="457200">
              <a:tabLst>
                <a:tab pos="723900" algn="l"/>
                <a:tab pos="1447800" algn="l"/>
                <a:tab pos="2171700" algn="l"/>
                <a:tab pos="2895600" algn="l"/>
                <a:tab pos="3619500" algn="l"/>
                <a:tab pos="4343400" algn="l"/>
              </a:tabLst>
              <a:defRPr>
                <a:solidFill>
                  <a:schemeClr val="tx1"/>
                </a:solidFill>
                <a:latin typeface="Lucida Sans Unicode" panose="020B0602030504020204" pitchFamily="34" charset="0"/>
              </a:defRPr>
            </a:lvl1pPr>
            <a:lvl2pPr marL="742950" indent="-285750" algn="l" defTabSz="457200">
              <a:tabLst>
                <a:tab pos="723900" algn="l"/>
                <a:tab pos="1447800" algn="l"/>
                <a:tab pos="2171700" algn="l"/>
                <a:tab pos="2895600" algn="l"/>
                <a:tab pos="3619500" algn="l"/>
                <a:tab pos="4343400" algn="l"/>
              </a:tabLst>
              <a:defRPr>
                <a:solidFill>
                  <a:schemeClr val="tx1"/>
                </a:solidFill>
                <a:latin typeface="Lucida Sans Unicode" panose="020B0602030504020204" pitchFamily="34" charset="0"/>
              </a:defRPr>
            </a:lvl2pPr>
            <a:lvl3pPr marL="1143000" indent="-228600" algn="l" defTabSz="457200">
              <a:tabLst>
                <a:tab pos="723900" algn="l"/>
                <a:tab pos="1447800" algn="l"/>
                <a:tab pos="2171700" algn="l"/>
                <a:tab pos="2895600" algn="l"/>
                <a:tab pos="3619500" algn="l"/>
                <a:tab pos="4343400" algn="l"/>
              </a:tabLst>
              <a:defRPr>
                <a:solidFill>
                  <a:schemeClr val="tx1"/>
                </a:solidFill>
                <a:latin typeface="Lucida Sans Unicode" panose="020B0602030504020204" pitchFamily="34" charset="0"/>
              </a:defRPr>
            </a:lvl3pPr>
            <a:lvl4pPr marL="1600200" indent="-228600" algn="l" defTabSz="457200">
              <a:tabLst>
                <a:tab pos="723900" algn="l"/>
                <a:tab pos="1447800" algn="l"/>
                <a:tab pos="2171700" algn="l"/>
                <a:tab pos="2895600" algn="l"/>
                <a:tab pos="3619500" algn="l"/>
                <a:tab pos="4343400" algn="l"/>
              </a:tabLst>
              <a:defRPr>
                <a:solidFill>
                  <a:schemeClr val="tx1"/>
                </a:solidFill>
                <a:latin typeface="Lucida Sans Unicode" panose="020B0602030504020204" pitchFamily="34" charset="0"/>
              </a:defRPr>
            </a:lvl4pPr>
            <a:lvl5pPr marL="2057400" indent="-228600" algn="l" defTabSz="457200">
              <a:tabLst>
                <a:tab pos="723900" algn="l"/>
                <a:tab pos="1447800" algn="l"/>
                <a:tab pos="2171700" algn="l"/>
                <a:tab pos="2895600" algn="l"/>
                <a:tab pos="3619500" algn="l"/>
                <a:tab pos="43434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Lst>
              <a:defRPr>
                <a:solidFill>
                  <a:schemeClr val="tx1"/>
                </a:solidFill>
                <a:latin typeface="Lucida Sans Unicode" panose="020B0602030504020204" pitchFamily="34" charset="0"/>
              </a:defRPr>
            </a:lvl9pPr>
          </a:lstStyle>
          <a:p>
            <a:pPr algn="r">
              <a:buClr>
                <a:srgbClr val="000000"/>
              </a:buClr>
              <a:buSzPct val="100000"/>
              <a:buFontTx/>
              <a:buChar char="•"/>
            </a:pPr>
            <a:r>
              <a:rPr lang="en-US" altLang="en-US" sz="1000" i="1" dirty="0">
                <a:solidFill>
                  <a:srgbClr val="404040"/>
                </a:solidFill>
                <a:latin typeface="Verdana" panose="020B0604030504040204" pitchFamily="34" charset="0"/>
                <a:cs typeface="Lucida Sans Unicode" panose="020B0602030504020204" pitchFamily="34" charset="0"/>
              </a:rPr>
              <a:t>Some studies combined intensive </a:t>
            </a:r>
            <a:r>
              <a:rPr lang="en-US" altLang="en-US" sz="1000" i="1" dirty="0" err="1">
                <a:solidFill>
                  <a:srgbClr val="404040"/>
                </a:solidFill>
                <a:latin typeface="Verdana" panose="020B0604030504040204" pitchFamily="34" charset="0"/>
                <a:cs typeface="Lucida Sans Unicode" panose="020B0602030504020204" pitchFamily="34" charset="0"/>
              </a:rPr>
              <a:t>Tx</a:t>
            </a:r>
            <a:r>
              <a:rPr lang="en-US" altLang="en-US" sz="1000" i="1" dirty="0">
                <a:solidFill>
                  <a:srgbClr val="404040"/>
                </a:solidFill>
                <a:latin typeface="Verdana" panose="020B0604030504040204" pitchFamily="34" charset="0"/>
                <a:cs typeface="Lucida Sans Unicode" panose="020B0602030504020204" pitchFamily="34" charset="0"/>
              </a:rPr>
              <a:t> with supervision or other services</a:t>
            </a:r>
          </a:p>
          <a:p>
            <a:pPr algn="r">
              <a:buClr>
                <a:srgbClr val="000000"/>
              </a:buClr>
              <a:buSzPct val="100000"/>
            </a:pPr>
            <a:r>
              <a:rPr lang="en-US" altLang="en-US" sz="1000" dirty="0">
                <a:solidFill>
                  <a:srgbClr val="404040"/>
                </a:solidFill>
                <a:latin typeface="Verdana" panose="020B0604030504040204" pitchFamily="34" charset="0"/>
                <a:cs typeface="Lucida Sans Unicode" panose="020B0602030504020204" pitchFamily="34" charset="0"/>
              </a:rPr>
              <a:t>Compiled from: Andrews, D.A., </a:t>
            </a:r>
            <a:r>
              <a:rPr lang="en-US" altLang="en-US" sz="1000" dirty="0" err="1">
                <a:solidFill>
                  <a:srgbClr val="404040"/>
                </a:solidFill>
                <a:latin typeface="Verdana" panose="020B0604030504040204" pitchFamily="34" charset="0"/>
                <a:cs typeface="Lucida Sans Unicode" panose="020B0602030504020204" pitchFamily="34" charset="0"/>
              </a:rPr>
              <a:t>Bonta</a:t>
            </a:r>
            <a:r>
              <a:rPr lang="en-US" altLang="en-US" sz="1000" dirty="0">
                <a:solidFill>
                  <a:srgbClr val="404040"/>
                </a:solidFill>
                <a:latin typeface="Verdana" panose="020B0604030504040204" pitchFamily="34" charset="0"/>
                <a:cs typeface="Lucida Sans Unicode" panose="020B0602030504020204" pitchFamily="34" charset="0"/>
              </a:rPr>
              <a:t>, J., </a:t>
            </a:r>
            <a:r>
              <a:rPr lang="en-US" altLang="en-US" sz="1000" dirty="0" err="1">
                <a:solidFill>
                  <a:srgbClr val="404040"/>
                </a:solidFill>
                <a:latin typeface="Verdana" panose="020B0604030504040204" pitchFamily="34" charset="0"/>
                <a:cs typeface="Lucida Sans Unicode" panose="020B0602030504020204" pitchFamily="34" charset="0"/>
              </a:rPr>
              <a:t>Hoge</a:t>
            </a:r>
            <a:r>
              <a:rPr lang="en-US" altLang="en-US" sz="1000" dirty="0">
                <a:solidFill>
                  <a:srgbClr val="404040"/>
                </a:solidFill>
                <a:latin typeface="Verdana" panose="020B0604030504040204" pitchFamily="34" charset="0"/>
                <a:cs typeface="Lucida Sans Unicode" panose="020B0602030504020204" pitchFamily="34" charset="0"/>
              </a:rPr>
              <a:t>, R.D. (1990). </a:t>
            </a:r>
          </a:p>
          <a:p>
            <a:pPr algn="r">
              <a:buClr>
                <a:srgbClr val="000000"/>
              </a:buClr>
              <a:buSzPct val="100000"/>
            </a:pPr>
            <a:r>
              <a:rPr lang="en-US" altLang="en-US" sz="1000" dirty="0">
                <a:solidFill>
                  <a:srgbClr val="404040"/>
                </a:solidFill>
                <a:latin typeface="Verdana" panose="020B0604030504040204" pitchFamily="34" charset="0"/>
                <a:cs typeface="Lucida Sans Unicode" panose="020B0602030504020204" pitchFamily="34" charset="0"/>
              </a:rPr>
              <a:t>Classification for Effective Rehabilitation: Rediscovering Psychology.</a:t>
            </a:r>
            <a:r>
              <a:rPr lang="en-US" altLang="en-US" sz="1000" i="1" dirty="0">
                <a:solidFill>
                  <a:srgbClr val="404040"/>
                </a:solidFill>
                <a:latin typeface="Verdana" panose="020B0604030504040204" pitchFamily="34" charset="0"/>
                <a:cs typeface="Lucida Sans Unicode" panose="020B0602030504020204" pitchFamily="34" charset="0"/>
              </a:rPr>
              <a:t> Criminal Justice and Behavior, 17: 19.</a:t>
            </a:r>
          </a:p>
        </p:txBody>
      </p:sp>
      <p:sp>
        <p:nvSpPr>
          <p:cNvPr id="98347" name="Rectangle 42"/>
          <p:cNvSpPr>
            <a:spLocks noChangeArrowheads="1"/>
          </p:cNvSpPr>
          <p:nvPr/>
        </p:nvSpPr>
        <p:spPr bwMode="auto">
          <a:xfrm>
            <a:off x="457200" y="6564313"/>
            <a:ext cx="533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8820" rIns="0" bIns="0"/>
          <a:lstStyle/>
          <a:p>
            <a:pPr algn="l" hangingPunct="0">
              <a:lnSpc>
                <a:spcPct val="93000"/>
              </a:lnSpc>
              <a:buClr>
                <a:srgbClr val="000000"/>
              </a:buClr>
              <a:buSzPct val="100000"/>
              <a:buFont typeface="Times New Roman" panose="02020603050405020304" pitchFamily="18" charset="0"/>
              <a:buNone/>
            </a:pPr>
            <a:fld id="{309DECCE-2E7E-4EAE-836A-7B8B453BA2BF}" type="slidenum">
              <a:rPr lang="en-US" altLang="en-US" sz="1000">
                <a:solidFill>
                  <a:srgbClr val="4C4C4C"/>
                </a:solidFill>
                <a:cs typeface="Lucida Sans Unicode" panose="020B0602030504020204" pitchFamily="34" charset="0"/>
              </a:rPr>
              <a:pPr algn="l" hangingPunct="0">
                <a:lnSpc>
                  <a:spcPct val="93000"/>
                </a:lnSpc>
                <a:buClr>
                  <a:srgbClr val="000000"/>
                </a:buClr>
                <a:buSzPct val="100000"/>
                <a:buFont typeface="Times New Roman" panose="02020603050405020304" pitchFamily="18" charset="0"/>
                <a:buNone/>
              </a:pPr>
              <a:t>19</a:t>
            </a:fld>
            <a:endParaRPr lang="en-US" altLang="en-US" sz="1000">
              <a:solidFill>
                <a:srgbClr val="4C4C4C"/>
              </a:solidFill>
              <a:cs typeface="Lucida Sans Unicode" panose="020B0602030504020204" pitchFamily="34" charset="0"/>
            </a:endParaRPr>
          </a:p>
        </p:txBody>
      </p:sp>
      <p:sp>
        <p:nvSpPr>
          <p:cNvPr id="98348" name="Text Box 43"/>
          <p:cNvSpPr txBox="1">
            <a:spLocks noChangeArrowheads="1"/>
          </p:cNvSpPr>
          <p:nvPr/>
        </p:nvSpPr>
        <p:spPr bwMode="auto">
          <a:xfrm>
            <a:off x="685800" y="366793"/>
            <a:ext cx="84582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1752" rIns="0" bIns="0">
            <a:spAutoFit/>
          </a:bodyPr>
          <a:lstStyle>
            <a:lvl1pPr algn="l"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1pPr>
            <a:lvl2pPr marL="742950" indent="-285750" algn="l"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2pPr>
            <a:lvl3pPr marL="1143000" indent="-228600" algn="l"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3pPr>
            <a:lvl4pPr marL="1600200" indent="-228600" algn="l"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4pPr>
            <a:lvl5pPr marL="2057400" indent="-228600" algn="l"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9pPr>
          </a:lstStyle>
          <a:p>
            <a:pPr hangingPunct="0">
              <a:lnSpc>
                <a:spcPct val="93000"/>
              </a:lnSpc>
              <a:buClr>
                <a:srgbClr val="000000"/>
              </a:buClr>
              <a:buSzPct val="100000"/>
              <a:buFont typeface="Times New Roman" panose="02020603050405020304" pitchFamily="18" charset="0"/>
              <a:buNone/>
            </a:pPr>
            <a:r>
              <a:rPr lang="en-US" altLang="en-US" sz="3600" b="1" dirty="0">
                <a:solidFill>
                  <a:schemeClr val="tx2"/>
                </a:solidFill>
                <a:latin typeface="Arial" panose="020B0604020202020204" pitchFamily="34" charset="0"/>
                <a:cs typeface="Arial" panose="020B0604020202020204" pitchFamily="34" charset="0"/>
              </a:rPr>
              <a:t>Patterns in Risk Level &amp; </a:t>
            </a:r>
            <a:r>
              <a:rPr lang="en-US" altLang="en-US" sz="3600" b="1" dirty="0" err="1">
                <a:solidFill>
                  <a:schemeClr val="tx2"/>
                </a:solidFill>
                <a:latin typeface="Arial" panose="020B0604020202020204" pitchFamily="34" charset="0"/>
                <a:cs typeface="Arial" panose="020B0604020202020204" pitchFamily="34" charset="0"/>
              </a:rPr>
              <a:t>Tx</a:t>
            </a:r>
            <a:r>
              <a:rPr lang="en-US" altLang="en-US" sz="3600" b="1" dirty="0">
                <a:solidFill>
                  <a:schemeClr val="tx2"/>
                </a:solidFill>
                <a:latin typeface="Arial" panose="020B0604020202020204" pitchFamily="34" charset="0"/>
                <a:cs typeface="Arial" panose="020B0604020202020204" pitchFamily="34" charset="0"/>
              </a:rPr>
              <a:t> Intensity</a:t>
            </a:r>
          </a:p>
        </p:txBody>
      </p:sp>
      <p:sp>
        <p:nvSpPr>
          <p:cNvPr id="98349" name="Rectangle 44"/>
          <p:cNvSpPr>
            <a:spLocks noChangeArrowheads="1"/>
          </p:cNvSpPr>
          <p:nvPr/>
        </p:nvSpPr>
        <p:spPr bwMode="auto">
          <a:xfrm>
            <a:off x="4572000" y="1828800"/>
            <a:ext cx="1524000" cy="4235450"/>
          </a:xfrm>
          <a:prstGeom prst="rect">
            <a:avLst/>
          </a:prstGeom>
          <a:noFill/>
          <a:ln w="38160">
            <a:solidFill>
              <a:srgbClr val="0B3D9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eaLnBrk="0" hangingPunct="0">
              <a:buClr>
                <a:srgbClr val="000000"/>
              </a:buClr>
              <a:buSzPct val="100000"/>
              <a:buFont typeface="Times New Roman" panose="02020603050405020304" pitchFamily="18" charset="0"/>
              <a:buNone/>
            </a:pPr>
            <a:endParaRPr lang="en-US" altLang="en-US" sz="2400">
              <a:solidFill>
                <a:schemeClr val="bg1"/>
              </a:solidFill>
              <a:latin typeface="Wingdings 2" panose="05020102010507070707" pitchFamily="18" charset="2"/>
              <a:cs typeface="Lucida Sans Unicode" panose="020B0602030504020204" pitchFamily="34" charset="0"/>
            </a:endParaRPr>
          </a:p>
        </p:txBody>
      </p:sp>
      <p:sp>
        <p:nvSpPr>
          <p:cNvPr id="98350" name="Line 45"/>
          <p:cNvSpPr>
            <a:spLocks noChangeShapeType="1"/>
          </p:cNvSpPr>
          <p:nvPr/>
        </p:nvSpPr>
        <p:spPr bwMode="auto">
          <a:xfrm>
            <a:off x="457200" y="2667000"/>
            <a:ext cx="7218363" cy="1588"/>
          </a:xfrm>
          <a:prstGeom prst="line">
            <a:avLst/>
          </a:prstGeom>
          <a:noFill/>
          <a:ln w="38160">
            <a:solidFill>
              <a:srgbClr val="0B3D92"/>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8351" name="Line 46"/>
          <p:cNvSpPr>
            <a:spLocks noChangeShapeType="1"/>
          </p:cNvSpPr>
          <p:nvPr/>
        </p:nvSpPr>
        <p:spPr bwMode="auto">
          <a:xfrm>
            <a:off x="457200" y="3581400"/>
            <a:ext cx="7051675" cy="1588"/>
          </a:xfrm>
          <a:prstGeom prst="line">
            <a:avLst/>
          </a:prstGeom>
          <a:noFill/>
          <a:ln w="12600">
            <a:solidFill>
              <a:srgbClr val="0B3D92"/>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8352" name="Line 47"/>
          <p:cNvSpPr>
            <a:spLocks noChangeShapeType="1"/>
          </p:cNvSpPr>
          <p:nvPr/>
        </p:nvSpPr>
        <p:spPr bwMode="auto">
          <a:xfrm>
            <a:off x="457200" y="4419600"/>
            <a:ext cx="8229600" cy="1588"/>
          </a:xfrm>
          <a:prstGeom prst="line">
            <a:avLst/>
          </a:prstGeom>
          <a:noFill/>
          <a:ln w="12600">
            <a:solidFill>
              <a:srgbClr val="0B3D92"/>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8353" name="Line 48"/>
          <p:cNvSpPr>
            <a:spLocks noChangeShapeType="1"/>
          </p:cNvSpPr>
          <p:nvPr/>
        </p:nvSpPr>
        <p:spPr bwMode="auto">
          <a:xfrm>
            <a:off x="457200" y="5257800"/>
            <a:ext cx="8229600" cy="1588"/>
          </a:xfrm>
          <a:prstGeom prst="line">
            <a:avLst/>
          </a:prstGeom>
          <a:noFill/>
          <a:ln w="12600">
            <a:solidFill>
              <a:srgbClr val="0B3D92"/>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98354" name="Line 49"/>
          <p:cNvSpPr>
            <a:spLocks noChangeShapeType="1"/>
          </p:cNvSpPr>
          <p:nvPr/>
        </p:nvSpPr>
        <p:spPr bwMode="auto">
          <a:xfrm>
            <a:off x="1905000" y="1828800"/>
            <a:ext cx="1588" cy="4114800"/>
          </a:xfrm>
          <a:prstGeom prst="line">
            <a:avLst/>
          </a:prstGeom>
          <a:noFill/>
          <a:ln w="38160">
            <a:solidFill>
              <a:srgbClr val="0B3D92"/>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1" name="Rectangle 50"/>
          <p:cNvSpPr/>
          <p:nvPr/>
        </p:nvSpPr>
        <p:spPr>
          <a:xfrm>
            <a:off x="0" y="1192517"/>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p:nvSpPr>
        <p:spPr>
          <a:xfrm>
            <a:off x="0" y="12343"/>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089774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90600"/>
          </a:xfrm>
        </p:spPr>
        <p:txBody>
          <a:bodyPr/>
          <a:lstStyle/>
          <a:p>
            <a:r>
              <a:rPr lang="en-US" b="1" dirty="0">
                <a:latin typeface="+mn-lt"/>
                <a:cs typeface="Arial" pitchFamily="34" charset="0"/>
              </a:rPr>
              <a:t>Housekeeping Functions</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p:txBody>
          <a:bodyPr/>
          <a:lstStyle/>
          <a:p>
            <a:endParaRPr lang="en-US"/>
          </a:p>
        </p:txBody>
      </p:sp>
      <p:pic>
        <p:nvPicPr>
          <p:cNvPr id="15" name="Content Placeholder 6" descr="Boundaries+Presentation+PDF.pdf - Adobe Acrobat Pro"/>
          <p:cNvPicPr>
            <a:picLocks noChangeAspect="1"/>
          </p:cNvPicPr>
          <p:nvPr/>
        </p:nvPicPr>
        <p:blipFill rotWithShape="1">
          <a:blip r:embed="rId4">
            <a:extLst>
              <a:ext uri="{28A0092B-C50C-407E-A947-70E740481C1C}">
                <a14:useLocalDpi xmlns:a14="http://schemas.microsoft.com/office/drawing/2010/main" val="0"/>
              </a:ext>
            </a:extLst>
          </a:blip>
          <a:srcRect l="8523" t="30000" r="7186" b="13333"/>
          <a:stretch/>
        </p:blipFill>
        <p:spPr>
          <a:xfrm>
            <a:off x="177788" y="1383166"/>
            <a:ext cx="8788423" cy="4742997"/>
          </a:xfrm>
          <a:prstGeom prst="rect">
            <a:avLst/>
          </a:prstGeom>
        </p:spPr>
      </p:pic>
    </p:spTree>
    <p:extLst>
      <p:ext uri="{BB962C8B-B14F-4D97-AF65-F5344CB8AC3E}">
        <p14:creationId xmlns:p14="http://schemas.microsoft.com/office/powerpoint/2010/main" val="754922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10287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br>
              <a:rPr lang="en-US" dirty="0"/>
            </a:br>
            <a:r>
              <a:rPr lang="en-US" sz="4000" b="1" dirty="0">
                <a:solidFill>
                  <a:srgbClr val="006892"/>
                </a:solidFill>
                <a:latin typeface="+mn-lt"/>
                <a:ea typeface="+mn-ea"/>
                <a:cs typeface="Arial" pitchFamily="34" charset="0"/>
              </a:rPr>
              <a:t>Recent Study of Intensive Rehabilitation</a:t>
            </a:r>
            <a:br>
              <a:rPr lang="en-US" sz="4000" b="1" dirty="0">
                <a:solidFill>
                  <a:srgbClr val="006892"/>
                </a:solidFill>
                <a:latin typeface="+mn-lt"/>
                <a:ea typeface="+mn-ea"/>
                <a:cs typeface="Arial" pitchFamily="34" charset="0"/>
              </a:rPr>
            </a:br>
            <a:r>
              <a:rPr lang="en-US" sz="4000" b="1" dirty="0">
                <a:solidFill>
                  <a:srgbClr val="006892"/>
                </a:solidFill>
                <a:latin typeface="+mn-lt"/>
                <a:ea typeface="+mn-ea"/>
                <a:cs typeface="Arial" pitchFamily="34" charset="0"/>
              </a:rPr>
              <a:t>Supervision in Canada</a:t>
            </a:r>
            <a:br>
              <a:rPr lang="en-US" sz="4000" dirty="0">
                <a:solidFill>
                  <a:srgbClr val="006892"/>
                </a:solidFill>
                <a:latin typeface="Arial" pitchFamily="34" charset="0"/>
                <a:ea typeface="+mn-ea"/>
                <a:cs typeface="Arial" pitchFamily="34" charset="0"/>
              </a:rPr>
            </a:br>
            <a:br>
              <a:rPr lang="en-US" sz="4000" dirty="0">
                <a:solidFill>
                  <a:srgbClr val="006892"/>
                </a:solidFill>
                <a:latin typeface="Arial" pitchFamily="34" charset="0"/>
                <a:cs typeface="Arial" pitchFamily="34" charset="0"/>
              </a:rPr>
            </a:br>
            <a:br>
              <a:rPr lang="en-US" dirty="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20</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1811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2"/>
          <p:cNvGraphicFramePr>
            <a:graphicFrameLocks noChangeAspect="1"/>
          </p:cNvGraphicFramePr>
          <p:nvPr>
            <p:extLst>
              <p:ext uri="{D42A27DB-BD31-4B8C-83A1-F6EECF244321}">
                <p14:modId xmlns:p14="http://schemas.microsoft.com/office/powerpoint/2010/main" val="1520587495"/>
              </p:ext>
            </p:extLst>
          </p:nvPr>
        </p:nvGraphicFramePr>
        <p:xfrm>
          <a:off x="533400" y="1510614"/>
          <a:ext cx="8024752" cy="4249232"/>
        </p:xfrm>
        <a:graphic>
          <a:graphicData uri="http://schemas.openxmlformats.org/presentationml/2006/ole">
            <mc:AlternateContent xmlns:mc="http://schemas.openxmlformats.org/markup-compatibility/2006">
              <mc:Choice xmlns:v="urn:schemas-microsoft-com:vml" Requires="v">
                <p:oleObj spid="_x0000_s1038" name="Chart" r:id="rId5" imgW="7181805" imgH="3800653" progId="MSGraph.Chart.8">
                  <p:embed/>
                </p:oleObj>
              </mc:Choice>
              <mc:Fallback>
                <p:oleObj name="Chart" r:id="rId5" imgW="7181805" imgH="3800653" progId="MSGraph.Chart.8">
                  <p:embed/>
                  <p:pic>
                    <p:nvPicPr>
                      <p:cNvPr id="100354"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510614"/>
                        <a:ext cx="8024752" cy="4249232"/>
                      </a:xfrm>
                      <a:prstGeom prst="rect">
                        <a:avLst/>
                      </a:prstGeom>
                      <a:noFill/>
                      <a:effectLst/>
                    </p:spPr>
                  </p:pic>
                </p:oleObj>
              </mc:Fallback>
            </mc:AlternateContent>
          </a:graphicData>
        </a:graphic>
      </p:graphicFrame>
      <p:sp>
        <p:nvSpPr>
          <p:cNvPr id="17" name="TextBox 3"/>
          <p:cNvSpPr txBox="1">
            <a:spLocks noChangeArrowheads="1"/>
          </p:cNvSpPr>
          <p:nvPr/>
        </p:nvSpPr>
        <p:spPr bwMode="auto">
          <a:xfrm>
            <a:off x="1231076" y="5663315"/>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en-US" sz="1200" dirty="0" err="1">
                <a:cs typeface="Arial" panose="020B0604020202020204" pitchFamily="34" charset="0"/>
              </a:rPr>
              <a:t>Bonta</a:t>
            </a:r>
            <a:r>
              <a:rPr lang="en-US" altLang="en-US" sz="1200" dirty="0">
                <a:cs typeface="Arial" panose="020B0604020202020204" pitchFamily="34" charset="0"/>
              </a:rPr>
              <a:t>, J. et al, 2000.  A Quasi-Experimental Evaluation  of an Intensive Rehabilitation Supervision Program.  Vol. 27 No 3:317 – 329. </a:t>
            </a:r>
            <a:r>
              <a:rPr lang="en-US" altLang="en-US" sz="1200" i="1" dirty="0">
                <a:cs typeface="Arial" panose="020B0604020202020204" pitchFamily="34" charset="0"/>
              </a:rPr>
              <a:t>Criminal Justice and Behavior</a:t>
            </a:r>
            <a:endParaRPr lang="en-US" altLang="en-US" sz="1200" dirty="0">
              <a:solidFill>
                <a:schemeClr val="bg1"/>
              </a:solidFill>
              <a:cs typeface="Arial" panose="020B0604020202020204" pitchFamily="34" charset="0"/>
            </a:endParaRPr>
          </a:p>
        </p:txBody>
      </p:sp>
    </p:spTree>
    <p:extLst>
      <p:ext uri="{BB962C8B-B14F-4D97-AF65-F5344CB8AC3E}">
        <p14:creationId xmlns:p14="http://schemas.microsoft.com/office/powerpoint/2010/main" val="117183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36636"/>
            <a:ext cx="9144000" cy="497564"/>
          </a:xfrm>
          <a:prstGeom prst="rect">
            <a:avLst/>
          </a:prstGeom>
        </p:spPr>
      </p:pic>
      <p:sp>
        <p:nvSpPr>
          <p:cNvPr id="2" name="Title 1"/>
          <p:cNvSpPr>
            <a:spLocks noGrp="1"/>
          </p:cNvSpPr>
          <p:nvPr>
            <p:ph type="title"/>
          </p:nvPr>
        </p:nvSpPr>
        <p:spPr>
          <a:xfrm>
            <a:off x="0" y="762000"/>
            <a:ext cx="9220200" cy="762000"/>
          </a:xfrm>
        </p:spPr>
        <p:txBody>
          <a:bodyPr>
            <a:normAutofit fontScale="90000"/>
          </a:bodyPr>
          <a:lstStyle/>
          <a:p>
            <a:br>
              <a:rPr lang="en-US" dirty="0"/>
            </a:br>
            <a:r>
              <a:rPr lang="en-US" sz="6000" dirty="0">
                <a:solidFill>
                  <a:srgbClr val="C00000"/>
                </a:solidFill>
                <a:latin typeface="+mn-lt"/>
                <a:ea typeface="+mn-ea"/>
                <a:cs typeface="Arial" pitchFamily="34" charset="0"/>
              </a:rPr>
              <a:t>Risk Principle</a:t>
            </a:r>
            <a:br>
              <a:rPr lang="en-US" sz="4000" dirty="0">
                <a:solidFill>
                  <a:srgbClr val="006892"/>
                </a:solidFill>
                <a:latin typeface="Arial" pitchFamily="34" charset="0"/>
                <a:ea typeface="+mn-ea"/>
                <a:cs typeface="Arial" pitchFamily="34" charset="0"/>
              </a:rPr>
            </a:br>
            <a:br>
              <a:rPr lang="en-US" sz="4000" dirty="0">
                <a:solidFill>
                  <a:srgbClr val="006892"/>
                </a:solidFill>
                <a:latin typeface="Arial" pitchFamily="34" charset="0"/>
                <a:cs typeface="Arial" pitchFamily="34" charset="0"/>
              </a:rPr>
            </a:br>
            <a:br>
              <a:rPr lang="en-US" dirty="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21</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2"/>
          <p:cNvSpPr txBox="1">
            <a:spLocks noChangeArrowheads="1"/>
          </p:cNvSpPr>
          <p:nvPr/>
        </p:nvSpPr>
        <p:spPr bwMode="auto">
          <a:xfrm>
            <a:off x="1060622" y="1393650"/>
            <a:ext cx="8229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1752" rIns="0" bIns="0">
            <a:spAutoFit/>
          </a:bodyPr>
          <a:lstStyle>
            <a:lvl1pPr algn="l"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1pPr>
            <a:lvl2pPr marL="742950" indent="-285750" algn="l"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2pPr>
            <a:lvl3pPr marL="1143000" indent="-228600" algn="l"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3pPr>
            <a:lvl4pPr marL="1600200" indent="-228600" algn="l"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4pPr>
            <a:lvl5pPr marL="2057400" indent="-228600" algn="l" defTabSz="4572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Lucida Sans Unicode" panose="020B0602030504020204" pitchFamily="34" charset="0"/>
              </a:defRPr>
            </a:lvl9pPr>
          </a:lstStyle>
          <a:p>
            <a:pPr hangingPunct="0">
              <a:lnSpc>
                <a:spcPct val="93000"/>
              </a:lnSpc>
              <a:buClr>
                <a:srgbClr val="000000"/>
              </a:buClr>
              <a:buSzPct val="100000"/>
              <a:buFont typeface="Times New Roman" panose="02020603050405020304" pitchFamily="18" charset="0"/>
              <a:buNone/>
            </a:pPr>
            <a:r>
              <a:rPr lang="en-US" altLang="en-US" sz="3600" b="1" dirty="0">
                <a:solidFill>
                  <a:srgbClr val="4C4C4C"/>
                </a:solidFill>
                <a:latin typeface="Arial" panose="020B0604020202020204" pitchFamily="34" charset="0"/>
                <a:cs typeface="Arial" panose="020B0604020202020204" pitchFamily="34" charset="0"/>
              </a:rPr>
              <a:t>Triage: </a:t>
            </a:r>
            <a:r>
              <a:rPr lang="en-US" altLang="en-US" b="1" dirty="0">
                <a:solidFill>
                  <a:srgbClr val="4C4C4C"/>
                </a:solidFill>
                <a:latin typeface="Arial" panose="020B0604020202020204" pitchFamily="34" charset="0"/>
                <a:cs typeface="Arial" panose="020B0604020202020204" pitchFamily="34" charset="0"/>
              </a:rPr>
              <a:t>Cutting the “Tail” Off One End of Your Caseload</a:t>
            </a:r>
          </a:p>
        </p:txBody>
      </p:sp>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535" y="2220796"/>
            <a:ext cx="7419975"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66" y="2133600"/>
            <a:ext cx="92075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 name="Text Box 5"/>
          <p:cNvSpPr txBox="1">
            <a:spLocks noChangeArrowheads="1"/>
          </p:cNvSpPr>
          <p:nvPr/>
        </p:nvSpPr>
        <p:spPr bwMode="auto">
          <a:xfrm>
            <a:off x="1219200" y="2530946"/>
            <a:ext cx="2330879" cy="131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0" tIns="10584" rIns="0" bIns="0">
            <a:spAutoFit/>
          </a:bodyPr>
          <a:lstStyle>
            <a:lvl1pPr algn="l" defTabSz="457200">
              <a:tabLst>
                <a:tab pos="723900" algn="l"/>
                <a:tab pos="1447800" algn="l"/>
              </a:tabLst>
              <a:defRPr>
                <a:solidFill>
                  <a:schemeClr val="tx1"/>
                </a:solidFill>
                <a:latin typeface="Lucida Sans Unicode" panose="020B0602030504020204" pitchFamily="34" charset="0"/>
              </a:defRPr>
            </a:lvl1pPr>
            <a:lvl2pPr marL="742950" indent="-285750" algn="l" defTabSz="457200">
              <a:tabLst>
                <a:tab pos="723900" algn="l"/>
                <a:tab pos="1447800" algn="l"/>
              </a:tabLst>
              <a:defRPr>
                <a:solidFill>
                  <a:schemeClr val="tx1"/>
                </a:solidFill>
                <a:latin typeface="Lucida Sans Unicode" panose="020B0602030504020204" pitchFamily="34" charset="0"/>
              </a:defRPr>
            </a:lvl2pPr>
            <a:lvl3pPr marL="1143000" indent="-228600" algn="l" defTabSz="457200">
              <a:tabLst>
                <a:tab pos="723900" algn="l"/>
                <a:tab pos="1447800" algn="l"/>
              </a:tabLst>
              <a:defRPr>
                <a:solidFill>
                  <a:schemeClr val="tx1"/>
                </a:solidFill>
                <a:latin typeface="Lucida Sans Unicode" panose="020B0602030504020204" pitchFamily="34" charset="0"/>
              </a:defRPr>
            </a:lvl3pPr>
            <a:lvl4pPr marL="1600200" indent="-228600" algn="l" defTabSz="457200">
              <a:tabLst>
                <a:tab pos="723900" algn="l"/>
                <a:tab pos="1447800" algn="l"/>
              </a:tabLst>
              <a:defRPr>
                <a:solidFill>
                  <a:schemeClr val="tx1"/>
                </a:solidFill>
                <a:latin typeface="Lucida Sans Unicode" panose="020B0602030504020204" pitchFamily="34" charset="0"/>
              </a:defRPr>
            </a:lvl4pPr>
            <a:lvl5pPr marL="2057400" indent="-228600" algn="l" defTabSz="457200">
              <a:tabLst>
                <a:tab pos="723900" algn="l"/>
                <a:tab pos="1447800" algn="l"/>
              </a:tabLst>
              <a:defRPr>
                <a:solidFill>
                  <a:schemeClr val="tx1"/>
                </a:solidFill>
                <a:latin typeface="Lucida Sans Unicode" panose="020B0602030504020204" pitchFamily="34" charset="0"/>
              </a:defRPr>
            </a:lvl5pPr>
            <a:lvl6pPr marL="25146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6pPr>
            <a:lvl7pPr marL="29718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7pPr>
            <a:lvl8pPr marL="34290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8pPr>
            <a:lvl9pPr marL="3886200" indent="-228600" defTabSz="457200" fontAlgn="base">
              <a:spcBef>
                <a:spcPct val="0"/>
              </a:spcBef>
              <a:spcAft>
                <a:spcPct val="0"/>
              </a:spcAft>
              <a:tabLst>
                <a:tab pos="723900" algn="l"/>
                <a:tab pos="1447800" algn="l"/>
              </a:tabLst>
              <a:defRPr>
                <a:solidFill>
                  <a:schemeClr val="tx1"/>
                </a:solidFill>
                <a:latin typeface="Lucida Sans Unicode" panose="020B0602030504020204" pitchFamily="34" charset="0"/>
              </a:defRPr>
            </a:lvl9pPr>
          </a:lstStyle>
          <a:p>
            <a:pPr>
              <a:lnSpc>
                <a:spcPct val="93000"/>
              </a:lnSpc>
              <a:spcBef>
                <a:spcPts val="750"/>
              </a:spcBef>
              <a:buClr>
                <a:srgbClr val="000000"/>
              </a:buClr>
              <a:buSzPct val="100000"/>
              <a:buFont typeface="Times New Roman" panose="02020603050405020304" pitchFamily="18" charset="0"/>
              <a:buNone/>
            </a:pPr>
            <a:r>
              <a:rPr lang="en-US" altLang="en-US" sz="1200" b="1" dirty="0">
                <a:solidFill>
                  <a:srgbClr val="0B3D92"/>
                </a:solidFill>
                <a:latin typeface="Arial" panose="020B0604020202020204" pitchFamily="34" charset="0"/>
                <a:cs typeface="Lucida Sans Unicode" panose="020B0602030504020204" pitchFamily="34" charset="0"/>
              </a:rPr>
              <a:t>Low Risk Offender – has more favorable pro-social thinking and behavior </a:t>
            </a:r>
            <a:br>
              <a:rPr lang="en-US" altLang="en-US" sz="1200" b="1" dirty="0">
                <a:solidFill>
                  <a:srgbClr val="0B3D92"/>
                </a:solidFill>
                <a:latin typeface="Arial" panose="020B0604020202020204" pitchFamily="34" charset="0"/>
                <a:cs typeface="Lucida Sans Unicode" panose="020B0602030504020204" pitchFamily="34" charset="0"/>
              </a:rPr>
            </a:br>
            <a:r>
              <a:rPr lang="en-US" altLang="en-US" sz="1200" b="1" dirty="0">
                <a:solidFill>
                  <a:srgbClr val="0B3D92"/>
                </a:solidFill>
                <a:latin typeface="Arial" panose="020B0604020202020204" pitchFamily="34" charset="0"/>
                <a:cs typeface="Lucida Sans Unicode" panose="020B0602030504020204" pitchFamily="34" charset="0"/>
              </a:rPr>
              <a:t>than other risk levels.</a:t>
            </a:r>
          </a:p>
          <a:p>
            <a:pPr>
              <a:lnSpc>
                <a:spcPct val="93000"/>
              </a:lnSpc>
              <a:spcBef>
                <a:spcPts val="750"/>
              </a:spcBef>
              <a:buClr>
                <a:srgbClr val="000000"/>
              </a:buClr>
              <a:buSzPct val="100000"/>
              <a:buFont typeface="Times New Roman" panose="02020603050405020304" pitchFamily="18" charset="0"/>
              <a:buNone/>
            </a:pPr>
            <a:r>
              <a:rPr lang="en-US" altLang="en-US" sz="1200" b="1" dirty="0">
                <a:solidFill>
                  <a:srgbClr val="0B3D92"/>
                </a:solidFill>
                <a:latin typeface="Arial" panose="020B0604020202020204" pitchFamily="34" charset="0"/>
                <a:cs typeface="Lucida Sans Unicode" panose="020B0602030504020204" pitchFamily="34" charset="0"/>
              </a:rPr>
              <a:t>Divert to voluntary programming, work units, early release / parole. </a:t>
            </a:r>
          </a:p>
        </p:txBody>
      </p:sp>
      <p:pic>
        <p:nvPicPr>
          <p:cNvPr id="2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0100" y="5796872"/>
            <a:ext cx="25479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13123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27687"/>
            <a:ext cx="9144000" cy="38596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22</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535" y="475547"/>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762000" y="1295400"/>
            <a:ext cx="8077200" cy="3886200"/>
          </a:xfrm>
        </p:spPr>
        <p:txBody>
          <a:bodyPr>
            <a:normAutofit/>
          </a:bodyPr>
          <a:lstStyle/>
          <a:p>
            <a:pPr marL="492125" lvl="1" indent="-457200">
              <a:lnSpc>
                <a:spcPct val="115000"/>
              </a:lnSpc>
              <a:spcBef>
                <a:spcPts val="0"/>
              </a:spcBef>
              <a:spcAft>
                <a:spcPts val="1000"/>
              </a:spcAft>
              <a:buClr>
                <a:srgbClr val="CC9900"/>
              </a:buClr>
              <a:buSzPct val="75000"/>
              <a:buFont typeface="Wingdings" pitchFamily="2" charset="2"/>
              <a:buChar char="Ø"/>
            </a:pPr>
            <a:endParaRPr lang="en-US" sz="2400" dirty="0">
              <a:ea typeface="Calibri"/>
              <a:cs typeface="Times New Roman"/>
            </a:endParaRPr>
          </a:p>
          <a:p>
            <a:pPr>
              <a:buFont typeface="Wingdings 3" panose="05040102010807070707" pitchFamily="18" charset="2"/>
              <a:buNone/>
            </a:pPr>
            <a:r>
              <a:rPr lang="en-US" altLang="en-US" sz="4400" b="1" dirty="0">
                <a:solidFill>
                  <a:srgbClr val="C00000"/>
                </a:solidFill>
                <a:effectLst>
                  <a:outerShdw blurRad="38100" dist="38100" dir="2700000" algn="tl">
                    <a:srgbClr val="C0C0C0"/>
                  </a:outerShdw>
                </a:effectLst>
              </a:rPr>
              <a:t>Risk Principle</a:t>
            </a:r>
            <a:r>
              <a:rPr lang="en-US" altLang="en-US" sz="4400" dirty="0">
                <a:solidFill>
                  <a:srgbClr val="C00000"/>
                </a:solidFill>
              </a:rPr>
              <a:t> </a:t>
            </a:r>
            <a:r>
              <a:rPr lang="en-US" altLang="en-US" dirty="0"/>
              <a:t>tells us </a:t>
            </a:r>
            <a:r>
              <a:rPr lang="en-US" altLang="en-US" b="1" dirty="0">
                <a:effectLst>
                  <a:outerShdw blurRad="38100" dist="38100" dir="2700000" algn="tl">
                    <a:srgbClr val="C0C0C0"/>
                  </a:outerShdw>
                </a:effectLst>
              </a:rPr>
              <a:t>WHO</a:t>
            </a:r>
            <a:r>
              <a:rPr lang="en-US" altLang="en-US" dirty="0"/>
              <a:t> to target …</a:t>
            </a:r>
          </a:p>
          <a:p>
            <a:pPr>
              <a:buFont typeface="Wingdings 3" panose="05040102010807070707" pitchFamily="18" charset="2"/>
              <a:buNone/>
            </a:pPr>
            <a:endParaRPr lang="en-US" altLang="en-US" dirty="0"/>
          </a:p>
          <a:p>
            <a:pPr>
              <a:buFont typeface="Wingdings 3" panose="05040102010807070707" pitchFamily="18" charset="2"/>
              <a:buNone/>
            </a:pPr>
            <a:r>
              <a:rPr lang="en-US" altLang="en-US" dirty="0"/>
              <a:t>			… so now what do we </a:t>
            </a:r>
            <a:r>
              <a:rPr lang="en-US" altLang="en-US" b="1" dirty="0">
                <a:solidFill>
                  <a:srgbClr val="C00000"/>
                </a:solidFill>
                <a:effectLst>
                  <a:outerShdw blurRad="38100" dist="38100" dir="2700000" algn="tl">
                    <a:srgbClr val="C0C0C0"/>
                  </a:outerShdw>
                </a:effectLst>
              </a:rPr>
              <a:t>DO</a:t>
            </a:r>
            <a:r>
              <a:rPr lang="en-US" altLang="en-US" dirty="0"/>
              <a:t>?</a:t>
            </a:r>
          </a:p>
        </p:txBody>
      </p:sp>
    </p:spTree>
    <p:extLst>
      <p:ext uri="{BB962C8B-B14F-4D97-AF65-F5344CB8AC3E}">
        <p14:creationId xmlns:p14="http://schemas.microsoft.com/office/powerpoint/2010/main" val="4012258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br>
              <a:rPr lang="en-US" dirty="0"/>
            </a:br>
            <a:r>
              <a:rPr lang="en-US" sz="6000" dirty="0">
                <a:solidFill>
                  <a:srgbClr val="C00000"/>
                </a:solidFill>
                <a:latin typeface="+mn-lt"/>
                <a:ea typeface="+mn-ea"/>
                <a:cs typeface="Arial" pitchFamily="34" charset="0"/>
              </a:rPr>
              <a:t>Need Principle</a:t>
            </a:r>
            <a:br>
              <a:rPr lang="en-US" sz="4000" dirty="0">
                <a:solidFill>
                  <a:srgbClr val="006892"/>
                </a:solidFill>
                <a:latin typeface="Arial" pitchFamily="34" charset="0"/>
                <a:ea typeface="+mn-ea"/>
                <a:cs typeface="Arial" pitchFamily="34" charset="0"/>
              </a:rPr>
            </a:br>
            <a:br>
              <a:rPr lang="en-US" sz="4000" dirty="0">
                <a:solidFill>
                  <a:srgbClr val="006892"/>
                </a:solidFill>
                <a:latin typeface="Arial" pitchFamily="34" charset="0"/>
                <a:cs typeface="Arial" pitchFamily="34" charset="0"/>
              </a:rPr>
            </a:br>
            <a:br>
              <a:rPr lang="en-US" dirty="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04800" y="1865870"/>
            <a:ext cx="8534400" cy="3886200"/>
          </a:xfrm>
        </p:spPr>
        <p:txBody>
          <a:bodyPr>
            <a:normAutofit/>
          </a:bodyPr>
          <a:lstStyle/>
          <a:p>
            <a:pPr>
              <a:lnSpc>
                <a:spcPct val="93000"/>
              </a:lnSpc>
              <a:spcBef>
                <a:spcPts val="1750"/>
              </a:spcBef>
              <a:buClr>
                <a:srgbClr val="CC9900"/>
              </a:buClr>
              <a:buSzPct val="100000"/>
              <a:buFont typeface="Wingdings" panose="05000000000000000000" pitchFamily="2" charset="2"/>
              <a:buChar char="Ø"/>
            </a:pPr>
            <a:r>
              <a:rPr lang="en-US" altLang="en-US" sz="2800" b="1" dirty="0">
                <a:solidFill>
                  <a:srgbClr val="0B3D92"/>
                </a:solidFill>
              </a:rPr>
              <a:t>Assess </a:t>
            </a:r>
            <a:r>
              <a:rPr lang="en-US" altLang="en-US" sz="2800" b="1" dirty="0">
                <a:solidFill>
                  <a:srgbClr val="C00000"/>
                </a:solidFill>
              </a:rPr>
              <a:t>criminogenic</a:t>
            </a:r>
            <a:r>
              <a:rPr lang="en-US" altLang="en-US" sz="2800" b="1" dirty="0">
                <a:solidFill>
                  <a:srgbClr val="0B3D92"/>
                </a:solidFill>
              </a:rPr>
              <a:t> needs and target those needs with treatment and interventions</a:t>
            </a:r>
          </a:p>
          <a:p>
            <a:pPr marL="34925" lvl="1" indent="0">
              <a:lnSpc>
                <a:spcPct val="115000"/>
              </a:lnSpc>
              <a:spcBef>
                <a:spcPts val="0"/>
              </a:spcBef>
              <a:spcAft>
                <a:spcPts val="1000"/>
              </a:spcAft>
              <a:buClr>
                <a:srgbClr val="CC9900"/>
              </a:buClr>
              <a:buSzPct val="75000"/>
              <a:buNone/>
            </a:pPr>
            <a:endParaRPr lang="en-US" dirty="0">
              <a:ea typeface="Calibri"/>
              <a:cs typeface="Times New Roman"/>
            </a:endParaRPr>
          </a:p>
        </p:txBody>
      </p:sp>
      <p:pic>
        <p:nvPicPr>
          <p:cNvPr id="11" name="Picture 4" descr="ANd9GcRM0rjHbQD_5ymv_fQIYfgB7P1rR09pP1K0KlfeTSEAC0YKaBK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290432"/>
            <a:ext cx="179070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379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27687"/>
            <a:ext cx="9144000" cy="38596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535" y="475547"/>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762000" y="1828800"/>
            <a:ext cx="8077200" cy="1295400"/>
          </a:xfrm>
        </p:spPr>
        <p:txBody>
          <a:bodyPr>
            <a:normAutofit fontScale="55000" lnSpcReduction="20000"/>
          </a:bodyPr>
          <a:lstStyle/>
          <a:p>
            <a:pPr marL="492125" lvl="1" indent="-457200">
              <a:lnSpc>
                <a:spcPct val="115000"/>
              </a:lnSpc>
              <a:spcBef>
                <a:spcPts val="0"/>
              </a:spcBef>
              <a:spcAft>
                <a:spcPts val="1000"/>
              </a:spcAft>
              <a:buClr>
                <a:srgbClr val="CC9900"/>
              </a:buClr>
              <a:buSzPct val="75000"/>
              <a:buFont typeface="Wingdings" pitchFamily="2" charset="2"/>
              <a:buChar char="Ø"/>
            </a:pPr>
            <a:endParaRPr lang="en-US" sz="2400" dirty="0">
              <a:ea typeface="Calibri"/>
              <a:cs typeface="Times New Roman"/>
            </a:endParaRPr>
          </a:p>
          <a:p>
            <a:pPr marL="0" indent="0" algn="ctr">
              <a:buNone/>
            </a:pPr>
            <a:r>
              <a:rPr lang="en-US" altLang="en-US" sz="9800" b="1" dirty="0">
                <a:solidFill>
                  <a:srgbClr val="C00000"/>
                </a:solidFill>
              </a:rPr>
              <a:t>Criminogenic ??</a:t>
            </a:r>
          </a:p>
        </p:txBody>
      </p:sp>
      <p:pic>
        <p:nvPicPr>
          <p:cNvPr id="11" name="Picture 6" descr="MC90007862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81" y="2137526"/>
            <a:ext cx="1219200" cy="26241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MC9000787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877253"/>
            <a:ext cx="12573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503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br>
              <a:rPr lang="en-US" dirty="0"/>
            </a:br>
            <a:r>
              <a:rPr lang="en-US" sz="5300" dirty="0">
                <a:solidFill>
                  <a:srgbClr val="C00000"/>
                </a:solidFill>
                <a:latin typeface="+mn-lt"/>
                <a:ea typeface="+mn-ea"/>
                <a:cs typeface="Arial" pitchFamily="34" charset="0"/>
              </a:rPr>
              <a:t>Criminogenic Needs</a:t>
            </a:r>
            <a:br>
              <a:rPr lang="en-US" sz="4000" dirty="0">
                <a:solidFill>
                  <a:srgbClr val="006892"/>
                </a:solidFill>
                <a:latin typeface="Arial" pitchFamily="34" charset="0"/>
                <a:ea typeface="+mn-ea"/>
                <a:cs typeface="Arial" pitchFamily="34" charset="0"/>
              </a:rPr>
            </a:br>
            <a:br>
              <a:rPr lang="en-US" sz="4000" dirty="0">
                <a:solidFill>
                  <a:srgbClr val="006892"/>
                </a:solidFill>
                <a:latin typeface="Arial" pitchFamily="34" charset="0"/>
                <a:cs typeface="Arial" pitchFamily="34" charset="0"/>
              </a:rPr>
            </a:br>
            <a:br>
              <a:rPr lang="en-US" dirty="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04800" y="1828800"/>
            <a:ext cx="8534400" cy="3886200"/>
          </a:xfrm>
        </p:spPr>
        <p:txBody>
          <a:bodyPr>
            <a:normAutofit/>
          </a:bodyPr>
          <a:lstStyle/>
          <a:p>
            <a:pPr marL="492125" lvl="1" indent="-457200">
              <a:spcBef>
                <a:spcPts val="0"/>
              </a:spcBef>
              <a:buClr>
                <a:srgbClr val="CC9900"/>
              </a:buClr>
              <a:buSzPct val="75000"/>
              <a:buFont typeface="Wingdings" pitchFamily="2" charset="2"/>
              <a:buChar char="Ø"/>
            </a:pPr>
            <a:r>
              <a:rPr lang="en-US" b="1" dirty="0">
                <a:solidFill>
                  <a:schemeClr val="tx2"/>
                </a:solidFill>
                <a:ea typeface="Calibri"/>
                <a:cs typeface="Times New Roman"/>
              </a:rPr>
              <a:t>Dynamic or “changeable” risk factors that contribute to the likelihood that someone will commit a crime.</a:t>
            </a:r>
          </a:p>
          <a:p>
            <a:pPr marL="34925" lvl="1" indent="0">
              <a:lnSpc>
                <a:spcPct val="115000"/>
              </a:lnSpc>
              <a:spcBef>
                <a:spcPts val="0"/>
              </a:spcBef>
              <a:spcAft>
                <a:spcPts val="1000"/>
              </a:spcAft>
              <a:buClr>
                <a:srgbClr val="CC9900"/>
              </a:buClr>
              <a:buSzPct val="75000"/>
              <a:buNone/>
            </a:pPr>
            <a:endParaRPr lang="en-US" dirty="0">
              <a:ea typeface="Calibri"/>
              <a:cs typeface="Times New Roman"/>
            </a:endParaRPr>
          </a:p>
        </p:txBody>
      </p:sp>
    </p:spTree>
    <p:extLst>
      <p:ext uri="{BB962C8B-B14F-4D97-AF65-F5344CB8AC3E}">
        <p14:creationId xmlns:p14="http://schemas.microsoft.com/office/powerpoint/2010/main" val="3689036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38100" y="838200"/>
            <a:ext cx="9220200" cy="762000"/>
          </a:xfrm>
        </p:spPr>
        <p:txBody>
          <a:bodyPr>
            <a:normAutofit fontScale="90000"/>
          </a:bodyPr>
          <a:lstStyle/>
          <a:p>
            <a:br>
              <a:rPr lang="en-US" dirty="0"/>
            </a:br>
            <a:r>
              <a:rPr lang="en-US" sz="5300" dirty="0">
                <a:solidFill>
                  <a:srgbClr val="C00000"/>
                </a:solidFill>
                <a:latin typeface="+mn-lt"/>
                <a:ea typeface="+mn-ea"/>
                <a:cs typeface="Arial" pitchFamily="34" charset="0"/>
              </a:rPr>
              <a:t>Criminogenic Needs</a:t>
            </a:r>
            <a:br>
              <a:rPr lang="en-US" sz="4000" dirty="0">
                <a:solidFill>
                  <a:srgbClr val="006892"/>
                </a:solidFill>
                <a:latin typeface="Arial" pitchFamily="34" charset="0"/>
                <a:ea typeface="+mn-ea"/>
                <a:cs typeface="Arial" pitchFamily="34" charset="0"/>
              </a:rPr>
            </a:br>
            <a:br>
              <a:rPr lang="en-US" sz="4000" dirty="0">
                <a:solidFill>
                  <a:srgbClr val="006892"/>
                </a:solidFill>
                <a:latin typeface="Arial" pitchFamily="34" charset="0"/>
                <a:cs typeface="Arial" pitchFamily="34" charset="0"/>
              </a:rPr>
            </a:br>
            <a:br>
              <a:rPr lang="en-US" dirty="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26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a:spLocks noGrp="1"/>
          </p:cNvSpPr>
          <p:nvPr>
            <p:ph idx="1"/>
          </p:nvPr>
        </p:nvSpPr>
        <p:spPr>
          <a:xfrm>
            <a:off x="304800" y="1828800"/>
            <a:ext cx="8534400" cy="3886200"/>
          </a:xfrm>
        </p:spPr>
        <p:txBody>
          <a:bodyPr>
            <a:normAutofit/>
          </a:bodyPr>
          <a:lstStyle/>
          <a:p>
            <a:pPr marL="492125" lvl="1" indent="-457200">
              <a:spcBef>
                <a:spcPts val="600"/>
              </a:spcBef>
              <a:spcAft>
                <a:spcPts val="600"/>
              </a:spcAft>
              <a:buClr>
                <a:srgbClr val="CC9900"/>
              </a:buClr>
              <a:buSzPct val="75000"/>
              <a:buFont typeface="Wingdings" pitchFamily="2" charset="2"/>
              <a:buChar char="Ø"/>
            </a:pPr>
            <a:r>
              <a:rPr lang="en-US" dirty="0">
                <a:ea typeface="Calibri"/>
                <a:cs typeface="Times New Roman"/>
              </a:rPr>
              <a:t>Dynamic or “changeable” risk factors that contribute to the likelihood that someone will commit a crime</a:t>
            </a:r>
          </a:p>
          <a:p>
            <a:pPr marL="492125" lvl="1" indent="-457200">
              <a:spcBef>
                <a:spcPts val="600"/>
              </a:spcBef>
              <a:spcAft>
                <a:spcPts val="600"/>
              </a:spcAft>
              <a:buClr>
                <a:srgbClr val="CC9900"/>
              </a:buClr>
              <a:buSzPct val="75000"/>
              <a:buFont typeface="Wingdings" pitchFamily="2" charset="2"/>
              <a:buChar char="Ø"/>
            </a:pPr>
            <a:r>
              <a:rPr lang="en-US" b="1" dirty="0">
                <a:solidFill>
                  <a:schemeClr val="tx2"/>
                </a:solidFill>
                <a:ea typeface="Calibri"/>
                <a:cs typeface="Times New Roman"/>
              </a:rPr>
              <a:t>Changes in these needs / risk factors are associated with changes in recidivism.</a:t>
            </a:r>
          </a:p>
          <a:p>
            <a:pPr marL="34925" lvl="1" indent="0">
              <a:lnSpc>
                <a:spcPct val="115000"/>
              </a:lnSpc>
              <a:spcBef>
                <a:spcPts val="0"/>
              </a:spcBef>
              <a:spcAft>
                <a:spcPts val="1000"/>
              </a:spcAft>
              <a:buClr>
                <a:srgbClr val="CC9900"/>
              </a:buClr>
              <a:buSzPct val="75000"/>
              <a:buNone/>
            </a:pPr>
            <a:endParaRPr lang="en-US" dirty="0">
              <a:ea typeface="Calibri"/>
              <a:cs typeface="Times New Roman"/>
            </a:endParaRPr>
          </a:p>
        </p:txBody>
      </p:sp>
    </p:spTree>
    <p:extLst>
      <p:ext uri="{BB962C8B-B14F-4D97-AF65-F5344CB8AC3E}">
        <p14:creationId xmlns:p14="http://schemas.microsoft.com/office/powerpoint/2010/main" val="1280434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27686"/>
            <a:ext cx="9144000" cy="481914"/>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694661"/>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549089"/>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0000"/>
              </a:solidFill>
            </a:endParaRPr>
          </a:p>
        </p:txBody>
      </p:sp>
      <p:sp>
        <p:nvSpPr>
          <p:cNvPr id="11" name="Rectangle 3"/>
          <p:cNvSpPr txBox="1">
            <a:spLocks/>
          </p:cNvSpPr>
          <p:nvPr/>
        </p:nvSpPr>
        <p:spPr>
          <a:xfrm>
            <a:off x="685800" y="1294626"/>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3" panose="05040102010807070707" pitchFamily="18" charset="2"/>
              <a:buNone/>
            </a:pPr>
            <a:endParaRPr lang="en-US" altLang="en-US" dirty="0"/>
          </a:p>
          <a:p>
            <a:pPr>
              <a:buFont typeface="Wingdings 3" panose="05040102010807070707" pitchFamily="18" charset="2"/>
              <a:buNone/>
            </a:pPr>
            <a:r>
              <a:rPr lang="en-US" altLang="en-US" dirty="0">
                <a:solidFill>
                  <a:srgbClr val="000066"/>
                </a:solidFill>
              </a:rPr>
              <a:t> “People involved in the justice system have many needs deserving treatment, but not all of these needs are associated with criminal behavior.”</a:t>
            </a:r>
          </a:p>
          <a:p>
            <a:pPr>
              <a:buFont typeface="Wingdings 3" panose="05040102010807070707" pitchFamily="18" charset="2"/>
              <a:buNone/>
            </a:pPr>
            <a:r>
              <a:rPr lang="en-US" altLang="en-US" dirty="0"/>
              <a:t>			</a:t>
            </a:r>
            <a:r>
              <a:rPr lang="en-US" altLang="en-US" sz="1800" dirty="0"/>
              <a:t>- Andrews &amp; </a:t>
            </a:r>
            <a:r>
              <a:rPr lang="en-US" altLang="en-US" sz="1800" dirty="0" err="1"/>
              <a:t>Bonta</a:t>
            </a:r>
            <a:r>
              <a:rPr lang="en-US" altLang="en-US" sz="1800" dirty="0"/>
              <a:t> (2006)</a:t>
            </a:r>
          </a:p>
        </p:txBody>
      </p:sp>
    </p:spTree>
    <p:extLst>
      <p:ext uri="{BB962C8B-B14F-4D97-AF65-F5344CB8AC3E}">
        <p14:creationId xmlns:p14="http://schemas.microsoft.com/office/powerpoint/2010/main" val="426036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8088"/>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54277"/>
            <a:ext cx="9144000" cy="1295400"/>
          </a:xfrm>
        </p:spPr>
        <p:txBody>
          <a:bodyPr>
            <a:normAutofit/>
          </a:bodyPr>
          <a:lstStyle/>
          <a:p>
            <a:pPr>
              <a:spcBef>
                <a:spcPct val="20000"/>
              </a:spcBef>
            </a:pPr>
            <a:r>
              <a:rPr lang="en-US" sz="4800" dirty="0">
                <a:solidFill>
                  <a:srgbClr val="C00000"/>
                </a:solidFill>
                <a:latin typeface="+mn-lt"/>
                <a:ea typeface="+mn-ea"/>
                <a:cs typeface="Arial" pitchFamily="34" charset="0"/>
              </a:rPr>
              <a:t>Central Eight Risk Factors</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3"/>
          <p:cNvSpPr txBox="1">
            <a:spLocks/>
          </p:cNvSpPr>
          <p:nvPr/>
        </p:nvSpPr>
        <p:spPr>
          <a:xfrm>
            <a:off x="457200" y="14811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buClr>
                <a:schemeClr val="accent1"/>
              </a:buClr>
              <a:buSzPct val="66000"/>
              <a:buFont typeface="+mj-lt"/>
              <a:buAutoNum type="arabicPeriod"/>
            </a:pPr>
            <a:r>
              <a:rPr lang="en-US" altLang="en-US" sz="3200" dirty="0">
                <a:solidFill>
                  <a:srgbClr val="003399"/>
                </a:solidFill>
              </a:rPr>
              <a:t>Anti-social Attitudes</a:t>
            </a:r>
          </a:p>
        </p:txBody>
      </p:sp>
    </p:spTree>
    <p:extLst>
      <p:ext uri="{BB962C8B-B14F-4D97-AF65-F5344CB8AC3E}">
        <p14:creationId xmlns:p14="http://schemas.microsoft.com/office/powerpoint/2010/main" val="2154191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8088"/>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54277"/>
            <a:ext cx="9144000" cy="1295400"/>
          </a:xfrm>
        </p:spPr>
        <p:txBody>
          <a:bodyPr>
            <a:normAutofit/>
          </a:bodyPr>
          <a:lstStyle/>
          <a:p>
            <a:pPr>
              <a:spcBef>
                <a:spcPct val="20000"/>
              </a:spcBef>
            </a:pPr>
            <a:r>
              <a:rPr lang="en-US" sz="4800" dirty="0">
                <a:solidFill>
                  <a:srgbClr val="C00000"/>
                </a:solidFill>
                <a:latin typeface="+mn-lt"/>
                <a:ea typeface="+mn-ea"/>
                <a:cs typeface="Arial" pitchFamily="34" charset="0"/>
              </a:rPr>
              <a:t>Central Eight Risk Factors</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3"/>
          <p:cNvSpPr txBox="1">
            <a:spLocks/>
          </p:cNvSpPr>
          <p:nvPr/>
        </p:nvSpPr>
        <p:spPr>
          <a:xfrm>
            <a:off x="457200" y="14811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buClr>
                <a:schemeClr val="accent1"/>
              </a:buClr>
              <a:buSzPct val="66000"/>
              <a:buFont typeface="+mj-lt"/>
              <a:buAutoNum type="arabicPeriod"/>
            </a:pPr>
            <a:r>
              <a:rPr lang="en-US" altLang="en-US" sz="3200" dirty="0"/>
              <a:t>Anti-social Attitudes</a:t>
            </a:r>
          </a:p>
          <a:p>
            <a:pPr marL="914400" lvl="1" indent="-514350">
              <a:buClr>
                <a:schemeClr val="accent1"/>
              </a:buClr>
              <a:buSzPct val="66000"/>
              <a:buFont typeface="+mj-lt"/>
              <a:buAutoNum type="arabicPeriod"/>
            </a:pPr>
            <a:r>
              <a:rPr lang="en-US" altLang="en-US" sz="3200" dirty="0">
                <a:solidFill>
                  <a:srgbClr val="003399"/>
                </a:solidFill>
              </a:rPr>
              <a:t>Anti-social Peers</a:t>
            </a:r>
          </a:p>
        </p:txBody>
      </p:sp>
    </p:spTree>
    <p:extLst>
      <p:ext uri="{BB962C8B-B14F-4D97-AF65-F5344CB8AC3E}">
        <p14:creationId xmlns:p14="http://schemas.microsoft.com/office/powerpoint/2010/main" val="389562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90600"/>
          </a:xfrm>
        </p:spPr>
        <p:txBody>
          <a:bodyPr/>
          <a:lstStyle/>
          <a:p>
            <a:r>
              <a:rPr lang="en-US" b="1" dirty="0">
                <a:latin typeface="+mn-lt"/>
                <a:cs typeface="Arial" pitchFamily="34" charset="0"/>
              </a:rPr>
              <a:t>Housekeeping: Communication</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4" descr="Boundaries+Presentation+PDF.pdf - Adobe Acrobat Pro"/>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43000" y="1300020"/>
            <a:ext cx="6757921" cy="4814402"/>
          </a:xfrm>
          <a:prstGeom prst="rect">
            <a:avLst/>
          </a:prstGeom>
        </p:spPr>
      </p:pic>
    </p:spTree>
    <p:extLst>
      <p:ext uri="{BB962C8B-B14F-4D97-AF65-F5344CB8AC3E}">
        <p14:creationId xmlns:p14="http://schemas.microsoft.com/office/powerpoint/2010/main" val="189170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8088"/>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54277"/>
            <a:ext cx="9144000" cy="1295400"/>
          </a:xfrm>
        </p:spPr>
        <p:txBody>
          <a:bodyPr>
            <a:normAutofit/>
          </a:bodyPr>
          <a:lstStyle/>
          <a:p>
            <a:pPr>
              <a:spcBef>
                <a:spcPct val="20000"/>
              </a:spcBef>
            </a:pPr>
            <a:r>
              <a:rPr lang="en-US" sz="4800" dirty="0">
                <a:solidFill>
                  <a:srgbClr val="C00000"/>
                </a:solidFill>
                <a:latin typeface="+mn-lt"/>
                <a:ea typeface="+mn-ea"/>
                <a:cs typeface="Arial" pitchFamily="34" charset="0"/>
              </a:rPr>
              <a:t>Central Eight Risk Factors</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3"/>
          <p:cNvSpPr txBox="1">
            <a:spLocks/>
          </p:cNvSpPr>
          <p:nvPr/>
        </p:nvSpPr>
        <p:spPr>
          <a:xfrm>
            <a:off x="457200" y="14811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buClr>
                <a:schemeClr val="accent1"/>
              </a:buClr>
              <a:buSzPct val="66000"/>
              <a:buFont typeface="+mj-lt"/>
              <a:buAutoNum type="arabicPeriod"/>
            </a:pPr>
            <a:r>
              <a:rPr lang="en-US" altLang="en-US" sz="3200" dirty="0"/>
              <a:t>Anti-social Attitudes</a:t>
            </a:r>
          </a:p>
          <a:p>
            <a:pPr marL="914400" lvl="1" indent="-514350">
              <a:buClr>
                <a:schemeClr val="accent1"/>
              </a:buClr>
              <a:buSzPct val="66000"/>
              <a:buFont typeface="+mj-lt"/>
              <a:buAutoNum type="arabicPeriod"/>
            </a:pPr>
            <a:r>
              <a:rPr lang="en-US" altLang="en-US" sz="3200" dirty="0"/>
              <a:t>Anti-social Peers</a:t>
            </a:r>
          </a:p>
          <a:p>
            <a:pPr marL="914400" lvl="1" indent="-514350">
              <a:buClr>
                <a:schemeClr val="accent1"/>
              </a:buClr>
              <a:buSzPct val="66000"/>
              <a:buFont typeface="+mj-lt"/>
              <a:buAutoNum type="arabicPeriod"/>
            </a:pPr>
            <a:r>
              <a:rPr lang="en-US" altLang="en-US" sz="3200" dirty="0">
                <a:solidFill>
                  <a:srgbClr val="003399"/>
                </a:solidFill>
              </a:rPr>
              <a:t>Anti-social Personality Pattern</a:t>
            </a:r>
          </a:p>
        </p:txBody>
      </p:sp>
    </p:spTree>
    <p:extLst>
      <p:ext uri="{BB962C8B-B14F-4D97-AF65-F5344CB8AC3E}">
        <p14:creationId xmlns:p14="http://schemas.microsoft.com/office/powerpoint/2010/main" val="1857459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8088"/>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54277"/>
            <a:ext cx="9144000" cy="1295400"/>
          </a:xfrm>
        </p:spPr>
        <p:txBody>
          <a:bodyPr>
            <a:normAutofit/>
          </a:bodyPr>
          <a:lstStyle/>
          <a:p>
            <a:pPr>
              <a:spcBef>
                <a:spcPct val="20000"/>
              </a:spcBef>
            </a:pPr>
            <a:r>
              <a:rPr lang="en-US" sz="4800" dirty="0">
                <a:solidFill>
                  <a:srgbClr val="C00000"/>
                </a:solidFill>
                <a:latin typeface="+mn-lt"/>
                <a:ea typeface="+mn-ea"/>
                <a:cs typeface="Arial" pitchFamily="34" charset="0"/>
              </a:rPr>
              <a:t>Central Eight Risk Factors</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3"/>
          <p:cNvSpPr txBox="1">
            <a:spLocks/>
          </p:cNvSpPr>
          <p:nvPr/>
        </p:nvSpPr>
        <p:spPr>
          <a:xfrm>
            <a:off x="457200" y="14811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buClr>
                <a:schemeClr val="accent1"/>
              </a:buClr>
              <a:buSzPct val="66000"/>
              <a:buFont typeface="+mj-lt"/>
              <a:buAutoNum type="arabicPeriod"/>
            </a:pPr>
            <a:r>
              <a:rPr lang="en-US" altLang="en-US" sz="3200" dirty="0"/>
              <a:t>Anti-social Attitudes</a:t>
            </a:r>
          </a:p>
          <a:p>
            <a:pPr marL="914400" lvl="1" indent="-514350">
              <a:buClr>
                <a:schemeClr val="accent1"/>
              </a:buClr>
              <a:buSzPct val="66000"/>
              <a:buFont typeface="+mj-lt"/>
              <a:buAutoNum type="arabicPeriod"/>
            </a:pPr>
            <a:r>
              <a:rPr lang="en-US" altLang="en-US" sz="3200" dirty="0"/>
              <a:t>Anti-social Peers</a:t>
            </a:r>
          </a:p>
          <a:p>
            <a:pPr marL="914400" lvl="1" indent="-514350">
              <a:buClr>
                <a:schemeClr val="accent1"/>
              </a:buClr>
              <a:buSzPct val="66000"/>
              <a:buFont typeface="+mj-lt"/>
              <a:buAutoNum type="arabicPeriod"/>
            </a:pPr>
            <a:r>
              <a:rPr lang="en-US" altLang="en-US" sz="3200" dirty="0"/>
              <a:t>Anti-social Personality Pattern</a:t>
            </a:r>
          </a:p>
          <a:p>
            <a:pPr marL="914400" lvl="1" indent="-514350">
              <a:buClr>
                <a:schemeClr val="accent1"/>
              </a:buClr>
              <a:buSzPct val="66000"/>
              <a:buFont typeface="+mj-lt"/>
              <a:buAutoNum type="arabicPeriod"/>
            </a:pPr>
            <a:r>
              <a:rPr lang="en-US" altLang="en-US" sz="3200" dirty="0">
                <a:solidFill>
                  <a:srgbClr val="003399"/>
                </a:solidFill>
              </a:rPr>
              <a:t>History of Anti-Social Behavior</a:t>
            </a:r>
          </a:p>
        </p:txBody>
      </p:sp>
    </p:spTree>
    <p:extLst>
      <p:ext uri="{BB962C8B-B14F-4D97-AF65-F5344CB8AC3E}">
        <p14:creationId xmlns:p14="http://schemas.microsoft.com/office/powerpoint/2010/main" val="2471162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8088"/>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54277"/>
            <a:ext cx="9144000" cy="1295400"/>
          </a:xfrm>
        </p:spPr>
        <p:txBody>
          <a:bodyPr>
            <a:normAutofit/>
          </a:bodyPr>
          <a:lstStyle/>
          <a:p>
            <a:pPr>
              <a:spcBef>
                <a:spcPct val="20000"/>
              </a:spcBef>
            </a:pPr>
            <a:r>
              <a:rPr lang="en-US" sz="4800" dirty="0">
                <a:solidFill>
                  <a:srgbClr val="C00000"/>
                </a:solidFill>
                <a:latin typeface="+mn-lt"/>
                <a:ea typeface="+mn-ea"/>
                <a:cs typeface="Arial" pitchFamily="34" charset="0"/>
              </a:rPr>
              <a:t>Central Eight Risk Factors</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3"/>
          <p:cNvSpPr txBox="1">
            <a:spLocks/>
          </p:cNvSpPr>
          <p:nvPr/>
        </p:nvSpPr>
        <p:spPr>
          <a:xfrm>
            <a:off x="457200" y="1481138"/>
            <a:ext cx="8229600" cy="45259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buClr>
                <a:schemeClr val="accent1"/>
              </a:buClr>
              <a:buSzPct val="66000"/>
              <a:buFont typeface="+mj-lt"/>
              <a:buAutoNum type="arabicPeriod"/>
            </a:pPr>
            <a:r>
              <a:rPr lang="en-US" altLang="en-US" sz="3200" dirty="0"/>
              <a:t>Anti-social Attitudes</a:t>
            </a:r>
          </a:p>
          <a:p>
            <a:pPr marL="914400" lvl="1" indent="-514350">
              <a:buClr>
                <a:schemeClr val="accent1"/>
              </a:buClr>
              <a:buSzPct val="66000"/>
              <a:buFont typeface="+mj-lt"/>
              <a:buAutoNum type="arabicPeriod"/>
            </a:pPr>
            <a:r>
              <a:rPr lang="en-US" altLang="en-US" sz="3200" dirty="0"/>
              <a:t>Anti-social Peers</a:t>
            </a:r>
          </a:p>
          <a:p>
            <a:pPr marL="914400" lvl="1" indent="-514350">
              <a:buClr>
                <a:schemeClr val="accent1"/>
              </a:buClr>
              <a:buSzPct val="66000"/>
              <a:buFont typeface="+mj-lt"/>
              <a:buAutoNum type="arabicPeriod"/>
            </a:pPr>
            <a:r>
              <a:rPr lang="en-US" altLang="en-US" sz="3200" dirty="0"/>
              <a:t>Anti-social Personality Pattern</a:t>
            </a:r>
          </a:p>
          <a:p>
            <a:pPr marL="914400" lvl="1" indent="-514350">
              <a:buClr>
                <a:schemeClr val="accent1"/>
              </a:buClr>
              <a:buSzPct val="66000"/>
              <a:buFont typeface="+mj-lt"/>
              <a:buAutoNum type="arabicPeriod"/>
            </a:pPr>
            <a:r>
              <a:rPr lang="en-US" altLang="en-US" sz="3200" dirty="0"/>
              <a:t>History of Anti-Social Behavior</a:t>
            </a:r>
          </a:p>
          <a:p>
            <a:pPr marL="400050" lvl="1" indent="0">
              <a:buClr>
                <a:schemeClr val="accent1"/>
              </a:buClr>
              <a:buSzPct val="66000"/>
              <a:buNone/>
            </a:pPr>
            <a:endParaRPr lang="en-US" altLang="en-US" sz="1500" dirty="0">
              <a:solidFill>
                <a:srgbClr val="003399"/>
              </a:solidFill>
            </a:endParaRPr>
          </a:p>
          <a:p>
            <a:pPr marL="623888" indent="-514350">
              <a:buFont typeface="Wingdings 3" panose="05040102010807070707" pitchFamily="18" charset="2"/>
              <a:buNone/>
            </a:pPr>
            <a:r>
              <a:rPr lang="en-US" altLang="en-US" dirty="0">
                <a:solidFill>
                  <a:srgbClr val="003399"/>
                </a:solidFill>
              </a:rPr>
              <a:t>These are knows as the “</a:t>
            </a:r>
            <a:r>
              <a:rPr lang="en-US" altLang="en-US" dirty="0">
                <a:solidFill>
                  <a:srgbClr val="FF0000"/>
                </a:solidFill>
              </a:rPr>
              <a:t>Big Four</a:t>
            </a:r>
            <a:r>
              <a:rPr lang="en-US" altLang="en-US" dirty="0">
                <a:solidFill>
                  <a:srgbClr val="003399"/>
                </a:solidFill>
              </a:rPr>
              <a:t>” Risk Factors</a:t>
            </a:r>
          </a:p>
          <a:p>
            <a:pPr marL="623888" indent="-514350">
              <a:buFont typeface="Wingdings 3" panose="05040102010807070707" pitchFamily="18" charset="2"/>
              <a:buNone/>
            </a:pPr>
            <a:endParaRPr lang="en-US" altLang="en-US" sz="1800" dirty="0">
              <a:solidFill>
                <a:srgbClr val="003399"/>
              </a:solidFill>
            </a:endParaRPr>
          </a:p>
          <a:p>
            <a:pPr marL="623888" indent="-514350">
              <a:buFont typeface="Wingdings 3" panose="05040102010807070707" pitchFamily="18" charset="2"/>
              <a:buNone/>
            </a:pPr>
            <a:r>
              <a:rPr lang="en-US" altLang="en-US" dirty="0">
                <a:solidFill>
                  <a:srgbClr val="003399"/>
                </a:solidFill>
              </a:rPr>
              <a:t>Most highly correlated with criminal behavior among all other factors</a:t>
            </a:r>
          </a:p>
          <a:p>
            <a:pPr marL="400050" lvl="1" indent="0">
              <a:buClr>
                <a:schemeClr val="accent1"/>
              </a:buClr>
              <a:buSzPct val="66000"/>
              <a:buNone/>
            </a:pPr>
            <a:endParaRPr lang="en-US" altLang="en-US" sz="3200" dirty="0">
              <a:solidFill>
                <a:srgbClr val="003399"/>
              </a:solidFill>
            </a:endParaRPr>
          </a:p>
        </p:txBody>
      </p:sp>
    </p:spTree>
    <p:extLst>
      <p:ext uri="{BB962C8B-B14F-4D97-AF65-F5344CB8AC3E}">
        <p14:creationId xmlns:p14="http://schemas.microsoft.com/office/powerpoint/2010/main" val="3907019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8088"/>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54277"/>
            <a:ext cx="9144000" cy="1295400"/>
          </a:xfrm>
        </p:spPr>
        <p:txBody>
          <a:bodyPr>
            <a:normAutofit/>
          </a:bodyPr>
          <a:lstStyle/>
          <a:p>
            <a:pPr>
              <a:spcBef>
                <a:spcPct val="20000"/>
              </a:spcBef>
            </a:pPr>
            <a:r>
              <a:rPr lang="en-US" sz="4800" dirty="0">
                <a:solidFill>
                  <a:srgbClr val="C00000"/>
                </a:solidFill>
                <a:latin typeface="+mn-lt"/>
                <a:ea typeface="+mn-ea"/>
                <a:cs typeface="Arial" pitchFamily="34" charset="0"/>
              </a:rPr>
              <a:t>Central Eight Risk Factors</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3"/>
          <p:cNvSpPr txBox="1">
            <a:spLocks/>
          </p:cNvSpPr>
          <p:nvPr/>
        </p:nvSpPr>
        <p:spPr>
          <a:xfrm>
            <a:off x="457200" y="14811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buClr>
                <a:schemeClr val="accent1"/>
              </a:buClr>
              <a:buSzPct val="66000"/>
              <a:buFont typeface="+mj-lt"/>
              <a:buAutoNum type="arabicPeriod"/>
            </a:pPr>
            <a:r>
              <a:rPr lang="en-US" altLang="en-US" sz="3200" dirty="0"/>
              <a:t>Anti-social Attitudes</a:t>
            </a:r>
          </a:p>
          <a:p>
            <a:pPr marL="914400" lvl="1" indent="-514350">
              <a:buClr>
                <a:schemeClr val="accent1"/>
              </a:buClr>
              <a:buSzPct val="66000"/>
              <a:buFont typeface="+mj-lt"/>
              <a:buAutoNum type="arabicPeriod"/>
            </a:pPr>
            <a:r>
              <a:rPr lang="en-US" altLang="en-US" sz="3200" dirty="0"/>
              <a:t>Anti-social Peers</a:t>
            </a:r>
          </a:p>
          <a:p>
            <a:pPr marL="914400" lvl="1" indent="-514350">
              <a:buClr>
                <a:schemeClr val="accent1"/>
              </a:buClr>
              <a:buSzPct val="66000"/>
              <a:buFont typeface="+mj-lt"/>
              <a:buAutoNum type="arabicPeriod"/>
            </a:pPr>
            <a:r>
              <a:rPr lang="en-US" altLang="en-US" sz="3200" dirty="0"/>
              <a:t>Anti-social Personality Pattern</a:t>
            </a:r>
          </a:p>
          <a:p>
            <a:pPr marL="914400" lvl="1" indent="-514350">
              <a:buClr>
                <a:schemeClr val="accent1"/>
              </a:buClr>
              <a:buSzPct val="66000"/>
              <a:buFont typeface="+mj-lt"/>
              <a:buAutoNum type="arabicPeriod"/>
            </a:pPr>
            <a:r>
              <a:rPr lang="en-US" altLang="en-US" sz="3200" dirty="0"/>
              <a:t>History of Anti-Social Behavior</a:t>
            </a:r>
          </a:p>
          <a:p>
            <a:pPr marL="914400" lvl="1" indent="-514350">
              <a:buClr>
                <a:schemeClr val="accent1"/>
              </a:buClr>
              <a:buSzPct val="66000"/>
              <a:buFont typeface="+mj-lt"/>
              <a:buAutoNum type="arabicPeriod"/>
            </a:pPr>
            <a:r>
              <a:rPr lang="en-US" altLang="en-US" sz="3200" dirty="0">
                <a:solidFill>
                  <a:srgbClr val="003399"/>
                </a:solidFill>
              </a:rPr>
              <a:t>Family / Marital Factors</a:t>
            </a:r>
          </a:p>
        </p:txBody>
      </p:sp>
    </p:spTree>
    <p:extLst>
      <p:ext uri="{BB962C8B-B14F-4D97-AF65-F5344CB8AC3E}">
        <p14:creationId xmlns:p14="http://schemas.microsoft.com/office/powerpoint/2010/main" val="1187387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8088"/>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54277"/>
            <a:ext cx="9144000" cy="1295400"/>
          </a:xfrm>
        </p:spPr>
        <p:txBody>
          <a:bodyPr>
            <a:normAutofit/>
          </a:bodyPr>
          <a:lstStyle/>
          <a:p>
            <a:pPr>
              <a:spcBef>
                <a:spcPct val="20000"/>
              </a:spcBef>
            </a:pPr>
            <a:r>
              <a:rPr lang="en-US" sz="4800" dirty="0">
                <a:solidFill>
                  <a:srgbClr val="C00000"/>
                </a:solidFill>
                <a:latin typeface="+mn-lt"/>
                <a:ea typeface="+mn-ea"/>
                <a:cs typeface="Arial" pitchFamily="34" charset="0"/>
              </a:rPr>
              <a:t>Central Eight Risk Factors</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3"/>
          <p:cNvSpPr txBox="1">
            <a:spLocks/>
          </p:cNvSpPr>
          <p:nvPr/>
        </p:nvSpPr>
        <p:spPr>
          <a:xfrm>
            <a:off x="457200" y="14811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buClr>
                <a:schemeClr val="accent1"/>
              </a:buClr>
              <a:buSzPct val="66000"/>
              <a:buFont typeface="+mj-lt"/>
              <a:buAutoNum type="arabicPeriod"/>
            </a:pPr>
            <a:r>
              <a:rPr lang="en-US" altLang="en-US" sz="3200" dirty="0"/>
              <a:t>Anti-social Attitudes</a:t>
            </a:r>
          </a:p>
          <a:p>
            <a:pPr marL="914400" lvl="1" indent="-514350">
              <a:buClr>
                <a:schemeClr val="accent1"/>
              </a:buClr>
              <a:buSzPct val="66000"/>
              <a:buFont typeface="+mj-lt"/>
              <a:buAutoNum type="arabicPeriod"/>
            </a:pPr>
            <a:r>
              <a:rPr lang="en-US" altLang="en-US" sz="3200" dirty="0"/>
              <a:t>Anti-social Peers</a:t>
            </a:r>
          </a:p>
          <a:p>
            <a:pPr marL="914400" lvl="1" indent="-514350">
              <a:buClr>
                <a:schemeClr val="accent1"/>
              </a:buClr>
              <a:buSzPct val="66000"/>
              <a:buFont typeface="+mj-lt"/>
              <a:buAutoNum type="arabicPeriod"/>
            </a:pPr>
            <a:r>
              <a:rPr lang="en-US" altLang="en-US" sz="3200" dirty="0"/>
              <a:t>Anti-social Personality Pattern</a:t>
            </a:r>
          </a:p>
          <a:p>
            <a:pPr marL="914400" lvl="1" indent="-514350">
              <a:buClr>
                <a:schemeClr val="accent1"/>
              </a:buClr>
              <a:buSzPct val="66000"/>
              <a:buFont typeface="+mj-lt"/>
              <a:buAutoNum type="arabicPeriod"/>
            </a:pPr>
            <a:r>
              <a:rPr lang="en-US" altLang="en-US" sz="3200" dirty="0"/>
              <a:t>History of Anti-Social Behavior</a:t>
            </a:r>
          </a:p>
          <a:p>
            <a:pPr marL="914400" lvl="1" indent="-514350">
              <a:buClr>
                <a:schemeClr val="accent1"/>
              </a:buClr>
              <a:buSzPct val="66000"/>
              <a:buFont typeface="+mj-lt"/>
              <a:buAutoNum type="arabicPeriod"/>
            </a:pPr>
            <a:r>
              <a:rPr lang="en-US" altLang="en-US" sz="3200" dirty="0"/>
              <a:t>Family / Marital Factors</a:t>
            </a:r>
          </a:p>
          <a:p>
            <a:pPr marL="914400" lvl="1" indent="-514350">
              <a:buClr>
                <a:schemeClr val="accent1"/>
              </a:buClr>
              <a:buSzPct val="66000"/>
              <a:buFont typeface="+mj-lt"/>
              <a:buAutoNum type="arabicPeriod"/>
            </a:pPr>
            <a:r>
              <a:rPr lang="en-US" altLang="en-US" sz="3200" dirty="0">
                <a:solidFill>
                  <a:srgbClr val="003399"/>
                </a:solidFill>
              </a:rPr>
              <a:t>Lack of Achievement in Education / Employment</a:t>
            </a:r>
          </a:p>
        </p:txBody>
      </p:sp>
    </p:spTree>
    <p:extLst>
      <p:ext uri="{BB962C8B-B14F-4D97-AF65-F5344CB8AC3E}">
        <p14:creationId xmlns:p14="http://schemas.microsoft.com/office/powerpoint/2010/main" val="1478979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8088"/>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54277"/>
            <a:ext cx="9144000" cy="1295400"/>
          </a:xfrm>
        </p:spPr>
        <p:txBody>
          <a:bodyPr>
            <a:normAutofit/>
          </a:bodyPr>
          <a:lstStyle/>
          <a:p>
            <a:pPr>
              <a:spcBef>
                <a:spcPct val="20000"/>
              </a:spcBef>
            </a:pPr>
            <a:r>
              <a:rPr lang="en-US" sz="4800" dirty="0">
                <a:solidFill>
                  <a:srgbClr val="C00000"/>
                </a:solidFill>
                <a:latin typeface="+mn-lt"/>
                <a:ea typeface="+mn-ea"/>
                <a:cs typeface="Arial" pitchFamily="34" charset="0"/>
              </a:rPr>
              <a:t>Central Eight Risk Factors</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3"/>
          <p:cNvSpPr txBox="1">
            <a:spLocks/>
          </p:cNvSpPr>
          <p:nvPr/>
        </p:nvSpPr>
        <p:spPr>
          <a:xfrm>
            <a:off x="457200" y="14811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spcBef>
                <a:spcPts val="600"/>
              </a:spcBef>
              <a:buClr>
                <a:schemeClr val="accent1"/>
              </a:buClr>
              <a:buSzPct val="66000"/>
              <a:buFont typeface="+mj-lt"/>
              <a:buAutoNum type="arabicPeriod"/>
            </a:pPr>
            <a:r>
              <a:rPr lang="en-US" altLang="en-US" sz="3200" dirty="0"/>
              <a:t>Anti-social Attitudes</a:t>
            </a:r>
          </a:p>
          <a:p>
            <a:pPr marL="914400" lvl="1" indent="-514350">
              <a:spcBef>
                <a:spcPts val="600"/>
              </a:spcBef>
              <a:buClr>
                <a:schemeClr val="accent1"/>
              </a:buClr>
              <a:buSzPct val="66000"/>
              <a:buFont typeface="+mj-lt"/>
              <a:buAutoNum type="arabicPeriod"/>
            </a:pPr>
            <a:r>
              <a:rPr lang="en-US" altLang="en-US" sz="3200" dirty="0"/>
              <a:t>Anti-social Peers</a:t>
            </a:r>
          </a:p>
          <a:p>
            <a:pPr marL="914400" lvl="1" indent="-514350">
              <a:spcBef>
                <a:spcPts val="600"/>
              </a:spcBef>
              <a:buClr>
                <a:schemeClr val="accent1"/>
              </a:buClr>
              <a:buSzPct val="66000"/>
              <a:buFont typeface="+mj-lt"/>
              <a:buAutoNum type="arabicPeriod"/>
            </a:pPr>
            <a:r>
              <a:rPr lang="en-US" altLang="en-US" sz="3200" dirty="0"/>
              <a:t>Anti-social Personality Pattern</a:t>
            </a:r>
          </a:p>
          <a:p>
            <a:pPr marL="914400" lvl="1" indent="-514350">
              <a:spcBef>
                <a:spcPts val="600"/>
              </a:spcBef>
              <a:buClr>
                <a:schemeClr val="accent1"/>
              </a:buClr>
              <a:buSzPct val="66000"/>
              <a:buFont typeface="+mj-lt"/>
              <a:buAutoNum type="arabicPeriod"/>
            </a:pPr>
            <a:r>
              <a:rPr lang="en-US" altLang="en-US" sz="3200" dirty="0"/>
              <a:t>History of Anti-Social Behavior</a:t>
            </a:r>
          </a:p>
          <a:p>
            <a:pPr marL="914400" lvl="1" indent="-514350">
              <a:spcBef>
                <a:spcPts val="600"/>
              </a:spcBef>
              <a:buClr>
                <a:schemeClr val="accent1"/>
              </a:buClr>
              <a:buSzPct val="66000"/>
              <a:buFont typeface="+mj-lt"/>
              <a:buAutoNum type="arabicPeriod"/>
            </a:pPr>
            <a:r>
              <a:rPr lang="en-US" altLang="en-US" sz="3200" dirty="0"/>
              <a:t>Family / Marital Factors</a:t>
            </a:r>
          </a:p>
          <a:p>
            <a:pPr marL="914400" lvl="1" indent="-514350">
              <a:spcBef>
                <a:spcPts val="600"/>
              </a:spcBef>
              <a:buClr>
                <a:schemeClr val="accent1"/>
              </a:buClr>
              <a:buSzPct val="66000"/>
              <a:buFont typeface="+mj-lt"/>
              <a:buAutoNum type="arabicPeriod"/>
            </a:pPr>
            <a:r>
              <a:rPr lang="en-US" altLang="en-US" sz="3200" dirty="0"/>
              <a:t>Lack of Achievement in Education / Employment</a:t>
            </a:r>
          </a:p>
          <a:p>
            <a:pPr marL="914400" lvl="1" indent="-514350">
              <a:spcBef>
                <a:spcPts val="600"/>
              </a:spcBef>
              <a:buClr>
                <a:schemeClr val="accent1"/>
              </a:buClr>
              <a:buSzPct val="66000"/>
              <a:buFont typeface="+mj-lt"/>
              <a:buAutoNum type="arabicPeriod"/>
            </a:pPr>
            <a:r>
              <a:rPr lang="en-US" altLang="en-US" sz="3200" dirty="0">
                <a:solidFill>
                  <a:srgbClr val="003399"/>
                </a:solidFill>
              </a:rPr>
              <a:t>Lack of Pro-social Leisure Activities</a:t>
            </a:r>
          </a:p>
        </p:txBody>
      </p:sp>
    </p:spTree>
    <p:extLst>
      <p:ext uri="{BB962C8B-B14F-4D97-AF65-F5344CB8AC3E}">
        <p14:creationId xmlns:p14="http://schemas.microsoft.com/office/powerpoint/2010/main" val="2337739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8088"/>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54277"/>
            <a:ext cx="9144000" cy="1295400"/>
          </a:xfrm>
        </p:spPr>
        <p:txBody>
          <a:bodyPr>
            <a:normAutofit/>
          </a:bodyPr>
          <a:lstStyle/>
          <a:p>
            <a:pPr>
              <a:spcBef>
                <a:spcPct val="20000"/>
              </a:spcBef>
            </a:pPr>
            <a:r>
              <a:rPr lang="en-US" sz="4800" dirty="0">
                <a:solidFill>
                  <a:srgbClr val="C00000"/>
                </a:solidFill>
                <a:latin typeface="+mn-lt"/>
                <a:ea typeface="+mn-ea"/>
                <a:cs typeface="Arial" pitchFamily="34" charset="0"/>
              </a:rPr>
              <a:t>Central Eight Risk Factors</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3"/>
          <p:cNvSpPr txBox="1">
            <a:spLocks/>
          </p:cNvSpPr>
          <p:nvPr/>
        </p:nvSpPr>
        <p:spPr>
          <a:xfrm>
            <a:off x="436605" y="1453848"/>
            <a:ext cx="8229600" cy="489050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spcBef>
                <a:spcPts val="600"/>
              </a:spcBef>
              <a:buClr>
                <a:schemeClr val="accent1"/>
              </a:buClr>
              <a:buSzPct val="66000"/>
              <a:buFont typeface="+mj-lt"/>
              <a:buAutoNum type="arabicPeriod"/>
            </a:pPr>
            <a:r>
              <a:rPr lang="en-US" altLang="en-US" sz="3200" dirty="0"/>
              <a:t>Anti-social Attitudes</a:t>
            </a:r>
          </a:p>
          <a:p>
            <a:pPr marL="914400" lvl="1" indent="-514350">
              <a:spcBef>
                <a:spcPts val="600"/>
              </a:spcBef>
              <a:buClr>
                <a:schemeClr val="accent1"/>
              </a:buClr>
              <a:buSzPct val="66000"/>
              <a:buFont typeface="+mj-lt"/>
              <a:buAutoNum type="arabicPeriod"/>
            </a:pPr>
            <a:r>
              <a:rPr lang="en-US" altLang="en-US" sz="3200" dirty="0"/>
              <a:t>Anti-social Peers</a:t>
            </a:r>
          </a:p>
          <a:p>
            <a:pPr marL="914400" lvl="1" indent="-514350">
              <a:spcBef>
                <a:spcPts val="600"/>
              </a:spcBef>
              <a:buClr>
                <a:schemeClr val="accent1"/>
              </a:buClr>
              <a:buSzPct val="66000"/>
              <a:buFont typeface="+mj-lt"/>
              <a:buAutoNum type="arabicPeriod"/>
            </a:pPr>
            <a:r>
              <a:rPr lang="en-US" altLang="en-US" sz="3200" dirty="0"/>
              <a:t>Anti-social Personality Pattern</a:t>
            </a:r>
          </a:p>
          <a:p>
            <a:pPr marL="914400" lvl="1" indent="-514350">
              <a:spcBef>
                <a:spcPts val="600"/>
              </a:spcBef>
              <a:buClr>
                <a:schemeClr val="accent1"/>
              </a:buClr>
              <a:buSzPct val="66000"/>
              <a:buFont typeface="+mj-lt"/>
              <a:buAutoNum type="arabicPeriod"/>
            </a:pPr>
            <a:r>
              <a:rPr lang="en-US" altLang="en-US" sz="3200" dirty="0"/>
              <a:t>History of Anti-Social Behavior</a:t>
            </a:r>
          </a:p>
          <a:p>
            <a:pPr marL="914400" lvl="1" indent="-514350">
              <a:spcBef>
                <a:spcPts val="600"/>
              </a:spcBef>
              <a:buClr>
                <a:schemeClr val="accent1"/>
              </a:buClr>
              <a:buSzPct val="66000"/>
              <a:buFont typeface="+mj-lt"/>
              <a:buAutoNum type="arabicPeriod"/>
            </a:pPr>
            <a:r>
              <a:rPr lang="en-US" altLang="en-US" sz="3200" dirty="0"/>
              <a:t>Family / Marital Factors</a:t>
            </a:r>
          </a:p>
          <a:p>
            <a:pPr marL="914400" lvl="1" indent="-514350">
              <a:spcBef>
                <a:spcPts val="600"/>
              </a:spcBef>
              <a:buClr>
                <a:schemeClr val="accent1"/>
              </a:buClr>
              <a:buSzPct val="66000"/>
              <a:buFont typeface="+mj-lt"/>
              <a:buAutoNum type="arabicPeriod"/>
            </a:pPr>
            <a:r>
              <a:rPr lang="en-US" altLang="en-US" sz="3200" dirty="0"/>
              <a:t>Lack of Achievement in Education / Employment</a:t>
            </a:r>
          </a:p>
          <a:p>
            <a:pPr marL="914400" lvl="1" indent="-514350">
              <a:spcBef>
                <a:spcPts val="600"/>
              </a:spcBef>
              <a:buClr>
                <a:schemeClr val="accent1"/>
              </a:buClr>
              <a:buSzPct val="66000"/>
              <a:buFont typeface="+mj-lt"/>
              <a:buAutoNum type="arabicPeriod"/>
            </a:pPr>
            <a:r>
              <a:rPr lang="en-US" altLang="en-US" sz="3200" dirty="0"/>
              <a:t>Lack of Pro-social Leisure Activities</a:t>
            </a:r>
          </a:p>
          <a:p>
            <a:pPr marL="914400" lvl="1" indent="-514350">
              <a:spcBef>
                <a:spcPts val="600"/>
              </a:spcBef>
              <a:buClr>
                <a:schemeClr val="accent1"/>
              </a:buClr>
              <a:buSzPct val="66000"/>
              <a:buFont typeface="+mj-lt"/>
              <a:buAutoNum type="arabicPeriod"/>
            </a:pPr>
            <a:r>
              <a:rPr lang="en-US" altLang="en-US" sz="3200" dirty="0">
                <a:solidFill>
                  <a:srgbClr val="003399"/>
                </a:solidFill>
              </a:rPr>
              <a:t>Substance Use</a:t>
            </a:r>
          </a:p>
        </p:txBody>
      </p:sp>
    </p:spTree>
    <p:extLst>
      <p:ext uri="{BB962C8B-B14F-4D97-AF65-F5344CB8AC3E}">
        <p14:creationId xmlns:p14="http://schemas.microsoft.com/office/powerpoint/2010/main" val="1395672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8088"/>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54277"/>
            <a:ext cx="9144000" cy="1295400"/>
          </a:xfrm>
        </p:spPr>
        <p:txBody>
          <a:bodyPr>
            <a:normAutofit/>
          </a:bodyPr>
          <a:lstStyle/>
          <a:p>
            <a:pPr>
              <a:spcBef>
                <a:spcPct val="20000"/>
              </a:spcBef>
            </a:pPr>
            <a:r>
              <a:rPr lang="en-US" sz="4800" dirty="0">
                <a:solidFill>
                  <a:srgbClr val="C00000"/>
                </a:solidFill>
                <a:latin typeface="+mn-lt"/>
                <a:ea typeface="+mn-ea"/>
                <a:cs typeface="Arial" pitchFamily="34" charset="0"/>
              </a:rPr>
              <a:t>Central Eight Risk Factors</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3"/>
          <p:cNvSpPr txBox="1">
            <a:spLocks/>
          </p:cNvSpPr>
          <p:nvPr/>
        </p:nvSpPr>
        <p:spPr>
          <a:xfrm>
            <a:off x="457200" y="1481138"/>
            <a:ext cx="8229600" cy="45259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1" indent="-514350">
              <a:buClr>
                <a:schemeClr val="accent1"/>
              </a:buClr>
              <a:buSzPct val="66000"/>
              <a:buFont typeface="+mj-lt"/>
              <a:buAutoNum type="arabicPeriod"/>
            </a:pPr>
            <a:r>
              <a:rPr lang="en-US" altLang="en-US" sz="3200" dirty="0"/>
              <a:t>Anti-social Attitudes</a:t>
            </a:r>
          </a:p>
          <a:p>
            <a:pPr marL="914400" lvl="1" indent="-514350">
              <a:buClr>
                <a:schemeClr val="accent1"/>
              </a:buClr>
              <a:buSzPct val="66000"/>
              <a:buFont typeface="+mj-lt"/>
              <a:buAutoNum type="arabicPeriod"/>
            </a:pPr>
            <a:r>
              <a:rPr lang="en-US" altLang="en-US" sz="3200" dirty="0"/>
              <a:t>Anti-social Peers</a:t>
            </a:r>
          </a:p>
          <a:p>
            <a:pPr marL="914400" lvl="1" indent="-514350">
              <a:buClr>
                <a:schemeClr val="accent1"/>
              </a:buClr>
              <a:buSzPct val="66000"/>
              <a:buFont typeface="+mj-lt"/>
              <a:buAutoNum type="arabicPeriod"/>
            </a:pPr>
            <a:r>
              <a:rPr lang="en-US" altLang="en-US" sz="3200" dirty="0"/>
              <a:t>Anti-social Personality Pattern</a:t>
            </a:r>
          </a:p>
          <a:p>
            <a:pPr marL="914400" lvl="1" indent="-514350">
              <a:buClr>
                <a:schemeClr val="accent1"/>
              </a:buClr>
              <a:buSzPct val="66000"/>
              <a:buFont typeface="+mj-lt"/>
              <a:buAutoNum type="arabicPeriod"/>
            </a:pPr>
            <a:r>
              <a:rPr lang="en-US" altLang="en-US" sz="3200" dirty="0">
                <a:solidFill>
                  <a:srgbClr val="FF0000"/>
                </a:solidFill>
              </a:rPr>
              <a:t>History of Anti-Social Behavior </a:t>
            </a:r>
            <a:r>
              <a:rPr lang="en-US" altLang="en-US" sz="2000" dirty="0">
                <a:solidFill>
                  <a:srgbClr val="FF0000"/>
                </a:solidFill>
              </a:rPr>
              <a:t>(non-criminogenic)</a:t>
            </a:r>
          </a:p>
          <a:p>
            <a:pPr marL="400050" lvl="1" indent="0">
              <a:buClr>
                <a:schemeClr val="accent1"/>
              </a:buClr>
              <a:buSzPct val="66000"/>
              <a:buNone/>
            </a:pPr>
            <a:endParaRPr lang="en-US" altLang="en-US" sz="1500" dirty="0">
              <a:solidFill>
                <a:srgbClr val="003399"/>
              </a:solidFill>
            </a:endParaRPr>
          </a:p>
          <a:p>
            <a:pPr marL="623888" indent="-514350">
              <a:buFont typeface="Wingdings 3" panose="05040102010807070707" pitchFamily="18" charset="2"/>
              <a:buNone/>
            </a:pPr>
            <a:r>
              <a:rPr lang="en-US" altLang="en-US" dirty="0">
                <a:solidFill>
                  <a:srgbClr val="003399"/>
                </a:solidFill>
              </a:rPr>
              <a:t>These are knows as the “</a:t>
            </a:r>
            <a:r>
              <a:rPr lang="en-US" altLang="en-US" dirty="0">
                <a:solidFill>
                  <a:srgbClr val="FF0000"/>
                </a:solidFill>
              </a:rPr>
              <a:t>Big Four</a:t>
            </a:r>
            <a:r>
              <a:rPr lang="en-US" altLang="en-US" dirty="0">
                <a:solidFill>
                  <a:srgbClr val="003399"/>
                </a:solidFill>
              </a:rPr>
              <a:t>” Risk Factors</a:t>
            </a:r>
          </a:p>
          <a:p>
            <a:pPr marL="623888" indent="-514350">
              <a:buFont typeface="Wingdings 3" panose="05040102010807070707" pitchFamily="18" charset="2"/>
              <a:buNone/>
            </a:pPr>
            <a:endParaRPr lang="en-US" altLang="en-US" sz="1800" dirty="0">
              <a:solidFill>
                <a:srgbClr val="003399"/>
              </a:solidFill>
            </a:endParaRPr>
          </a:p>
          <a:p>
            <a:pPr marL="623888" indent="-514350">
              <a:buFont typeface="Wingdings 3" panose="05040102010807070707" pitchFamily="18" charset="2"/>
              <a:buNone/>
            </a:pPr>
            <a:r>
              <a:rPr lang="en-US" altLang="en-US" dirty="0">
                <a:solidFill>
                  <a:srgbClr val="003399"/>
                </a:solidFill>
              </a:rPr>
              <a:t>Most highly correlated with criminal behavior among all other factors</a:t>
            </a:r>
          </a:p>
          <a:p>
            <a:pPr marL="400050" lvl="1" indent="0">
              <a:buClr>
                <a:schemeClr val="accent1"/>
              </a:buClr>
              <a:buSzPct val="66000"/>
              <a:buNone/>
            </a:pPr>
            <a:endParaRPr lang="en-US" altLang="en-US" sz="3200" dirty="0">
              <a:solidFill>
                <a:srgbClr val="003399"/>
              </a:solidFill>
            </a:endParaRPr>
          </a:p>
        </p:txBody>
      </p:sp>
    </p:spTree>
    <p:extLst>
      <p:ext uri="{BB962C8B-B14F-4D97-AF65-F5344CB8AC3E}">
        <p14:creationId xmlns:p14="http://schemas.microsoft.com/office/powerpoint/2010/main" val="1883131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38</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C00000"/>
                </a:solidFill>
                <a:cs typeface="Arial" pitchFamily="34" charset="0"/>
              </a:rPr>
              <a:t>Non-Criminogenic Needs</a:t>
            </a:r>
            <a:endParaRPr lang="en-US" sz="4800" dirty="0">
              <a:solidFill>
                <a:srgbClr val="C00000"/>
              </a:solidFill>
            </a:endParaRPr>
          </a:p>
        </p:txBody>
      </p:sp>
      <p:sp>
        <p:nvSpPr>
          <p:cNvPr id="16" name="Content Placeholder 5"/>
          <p:cNvSpPr txBox="1">
            <a:spLocks/>
          </p:cNvSpPr>
          <p:nvPr/>
        </p:nvSpPr>
        <p:spPr bwMode="auto">
          <a:xfrm>
            <a:off x="685800" y="1295400"/>
            <a:ext cx="81153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a:p>
            <a:pPr lvl="0">
              <a:buClr>
                <a:srgbClr val="CC9900"/>
              </a:buClr>
              <a:buSzPct val="75000"/>
              <a:buFont typeface="Wingdings" pitchFamily="2" charset="2"/>
              <a:buChar char="Ø"/>
              <a:defRPr/>
            </a:pPr>
            <a:r>
              <a:rPr lang="en-US" sz="2800" dirty="0">
                <a:solidFill>
                  <a:srgbClr val="303030"/>
                </a:solidFill>
              </a:rPr>
              <a:t> Low Self-Esteem</a:t>
            </a:r>
          </a:p>
          <a:p>
            <a:pPr lvl="0">
              <a:buClr>
                <a:srgbClr val="CC9900"/>
              </a:buClr>
              <a:buSzPct val="75000"/>
              <a:buFont typeface="Wingdings" pitchFamily="2" charset="2"/>
              <a:buChar char="Ø"/>
              <a:defRPr/>
            </a:pPr>
            <a:r>
              <a:rPr lang="en-US" sz="2800" dirty="0">
                <a:solidFill>
                  <a:srgbClr val="303030"/>
                </a:solidFill>
              </a:rPr>
              <a:t> Anxiety</a:t>
            </a:r>
          </a:p>
          <a:p>
            <a:pPr lvl="0">
              <a:buClr>
                <a:srgbClr val="CC9900"/>
              </a:buClr>
              <a:buSzPct val="75000"/>
              <a:buFont typeface="Wingdings" pitchFamily="2" charset="2"/>
              <a:buChar char="Ø"/>
              <a:defRPr/>
            </a:pPr>
            <a:r>
              <a:rPr lang="en-US" sz="2800" dirty="0">
                <a:solidFill>
                  <a:srgbClr val="303030"/>
                </a:solidFill>
              </a:rPr>
              <a:t> Parenting Issues</a:t>
            </a:r>
          </a:p>
          <a:p>
            <a:pPr lvl="0">
              <a:buClr>
                <a:srgbClr val="CC9900"/>
              </a:buClr>
              <a:buSzPct val="75000"/>
              <a:buFont typeface="Wingdings" pitchFamily="2" charset="2"/>
              <a:buChar char="Ø"/>
              <a:defRPr/>
            </a:pPr>
            <a:r>
              <a:rPr lang="en-US" sz="2800" dirty="0">
                <a:solidFill>
                  <a:srgbClr val="303030"/>
                </a:solidFill>
              </a:rPr>
              <a:t> Medical Needs</a:t>
            </a:r>
          </a:p>
          <a:p>
            <a:pPr lvl="0">
              <a:buClr>
                <a:srgbClr val="CC9900"/>
              </a:buClr>
              <a:buSzPct val="75000"/>
              <a:buFont typeface="Wingdings" pitchFamily="2" charset="2"/>
              <a:buChar char="Ø"/>
              <a:defRPr/>
            </a:pPr>
            <a:r>
              <a:rPr lang="en-US" sz="2800" dirty="0">
                <a:solidFill>
                  <a:srgbClr val="303030"/>
                </a:solidFill>
              </a:rPr>
              <a:t> Suicidal Ideation</a:t>
            </a:r>
          </a:p>
          <a:p>
            <a:pPr lvl="0">
              <a:buClr>
                <a:srgbClr val="CC9900"/>
              </a:buClr>
              <a:buSzPct val="75000"/>
              <a:buFont typeface="Wingdings" pitchFamily="2" charset="2"/>
              <a:buChar char="Ø"/>
              <a:defRPr/>
            </a:pPr>
            <a:r>
              <a:rPr lang="en-US" sz="2800" dirty="0">
                <a:solidFill>
                  <a:srgbClr val="303030"/>
                </a:solidFill>
              </a:rPr>
              <a:t> Learning Disability</a:t>
            </a: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214417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39</a:t>
            </a:fld>
            <a:endParaRPr lang="en-US" dirty="0">
              <a:solidFill>
                <a:prstClr val="white"/>
              </a:solidFill>
              <a:latin typeface="Arial" pitchFamily="34" charset="0"/>
              <a:cs typeface="Arial" pitchFamily="34" charset="0"/>
            </a:endParaRPr>
          </a:p>
        </p:txBody>
      </p:sp>
      <p:sp>
        <p:nvSpPr>
          <p:cNvPr id="14" name="Rectangle 13"/>
          <p:cNvSpPr/>
          <p:nvPr/>
        </p:nvSpPr>
        <p:spPr>
          <a:xfrm>
            <a:off x="0" y="705992"/>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5"/>
          <p:cNvSpPr txBox="1">
            <a:spLocks/>
          </p:cNvSpPr>
          <p:nvPr/>
        </p:nvSpPr>
        <p:spPr bwMode="auto">
          <a:xfrm>
            <a:off x="228600" y="968914"/>
            <a:ext cx="8458200" cy="213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a:p>
            <a:pPr>
              <a:spcBef>
                <a:spcPts val="600"/>
              </a:spcBef>
              <a:buFont typeface="Wingdings 3" panose="05040102010807070707" pitchFamily="18" charset="2"/>
              <a:buNone/>
            </a:pPr>
            <a:r>
              <a:rPr lang="en-US" altLang="en-US" dirty="0"/>
              <a:t>    </a:t>
            </a:r>
            <a:r>
              <a:rPr lang="en-US" altLang="en-US" sz="3200" dirty="0"/>
              <a:t>Although NOT criminogenic risk factors, they are important to include in an effective RNR assessment. </a:t>
            </a:r>
          </a:p>
          <a:p>
            <a:pPr algn="ctr">
              <a:buFont typeface="Wingdings 3" panose="05040102010807070707" pitchFamily="18" charset="2"/>
              <a:buNone/>
            </a:pPr>
            <a:r>
              <a:rPr lang="en-US" altLang="en-US" sz="4000" dirty="0">
                <a:solidFill>
                  <a:srgbClr val="C00000"/>
                </a:solidFill>
              </a:rPr>
              <a:t>WHY?</a:t>
            </a:r>
          </a:p>
        </p:txBody>
      </p:sp>
      <p:pic>
        <p:nvPicPr>
          <p:cNvPr id="11" name="Picture 2" descr="http://www.kinesismarketing.co.uk/images/why-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3443744"/>
            <a:ext cx="4457700" cy="276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0" y="152401"/>
            <a:ext cx="9144000" cy="56153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0000"/>
              </a:solidFill>
            </a:endParaRPr>
          </a:p>
        </p:txBody>
      </p:sp>
    </p:spTree>
    <p:extLst>
      <p:ext uri="{BB962C8B-B14F-4D97-AF65-F5344CB8AC3E}">
        <p14:creationId xmlns:p14="http://schemas.microsoft.com/office/powerpoint/2010/main" val="263380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4"/>
          <p:cNvSpPr>
            <a:spLocks noGrp="1"/>
          </p:cNvSpPr>
          <p:nvPr>
            <p:ph idx="1"/>
          </p:nvPr>
        </p:nvSpPr>
        <p:spPr>
          <a:xfrm>
            <a:off x="2667000" y="4191000"/>
            <a:ext cx="3810000" cy="1066800"/>
          </a:xfrm>
        </p:spPr>
        <p:txBody>
          <a:bodyPr>
            <a:noAutofit/>
          </a:bodyPr>
          <a:lstStyle/>
          <a:p>
            <a:pPr marL="0" indent="0" algn="ctr">
              <a:buNone/>
            </a:pPr>
            <a:r>
              <a:rPr lang="en-US" sz="1800" b="1" dirty="0"/>
              <a:t>Moderator</a:t>
            </a:r>
          </a:p>
          <a:p>
            <a:pPr marL="0" indent="0" algn="ctr">
              <a:buNone/>
            </a:pPr>
            <a:r>
              <a:rPr lang="en-US" sz="1800" b="1" dirty="0"/>
              <a:t>Stephen Keller</a:t>
            </a:r>
          </a:p>
          <a:p>
            <a:pPr marL="0" indent="0" algn="ctr">
              <a:buNone/>
            </a:pPr>
            <a:r>
              <a:rPr lang="en-US" sz="1800" b="1" dirty="0"/>
              <a:t>Training/TA Coordinator, RSAT-TTA</a:t>
            </a:r>
          </a:p>
        </p:txBody>
      </p:sp>
      <p:sp>
        <p:nvSpPr>
          <p:cNvPr id="11" name="Rectangle 10"/>
          <p:cNvSpPr/>
          <p:nvPr/>
        </p:nvSpPr>
        <p:spPr>
          <a:xfrm>
            <a:off x="914400" y="1494732"/>
            <a:ext cx="7315200" cy="1200329"/>
          </a:xfrm>
          <a:prstGeom prst="rect">
            <a:avLst/>
          </a:prstGeom>
        </p:spPr>
        <p:txBody>
          <a:bodyPr wrap="square">
            <a:spAutoFit/>
          </a:bodyPr>
          <a:lstStyle/>
          <a:p>
            <a:pPr algn="ctr"/>
            <a:r>
              <a:rPr lang="en-US" sz="3600" b="1" dirty="0">
                <a:latin typeface="Calibri" panose="020F0502020204030204" pitchFamily="34" charset="0"/>
                <a:ea typeface="Calibri" panose="020F0502020204030204" pitchFamily="34" charset="0"/>
              </a:rPr>
              <a:t>The Risk-Need-Responsivity Model of Assessing Justice Involved Clients</a:t>
            </a:r>
            <a:endParaRPr lang="en-US" sz="3600" dirty="0"/>
          </a:p>
        </p:txBody>
      </p:sp>
    </p:spTree>
    <p:extLst>
      <p:ext uri="{BB962C8B-B14F-4D97-AF65-F5344CB8AC3E}">
        <p14:creationId xmlns:p14="http://schemas.microsoft.com/office/powerpoint/2010/main" val="403088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C00000"/>
                </a:solidFill>
                <a:cs typeface="Arial" pitchFamily="34" charset="0"/>
              </a:rPr>
              <a:t>Non-Criminogenic Needs</a:t>
            </a:r>
            <a:endParaRPr lang="en-US" sz="4800" dirty="0">
              <a:solidFill>
                <a:srgbClr val="C00000"/>
              </a:solidFill>
            </a:endParaRPr>
          </a:p>
        </p:txBody>
      </p:sp>
      <p:sp>
        <p:nvSpPr>
          <p:cNvPr id="16" name="Content Placeholder 5"/>
          <p:cNvSpPr txBox="1">
            <a:spLocks/>
          </p:cNvSpPr>
          <p:nvPr/>
        </p:nvSpPr>
        <p:spPr bwMode="auto">
          <a:xfrm>
            <a:off x="654485" y="1361643"/>
            <a:ext cx="845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800" b="1" dirty="0"/>
              <a:t>They may need to be addressed before or concurrently along with criminogenic needs in treatment since they may represent a barrier to effective participation in treatment otherwise. </a:t>
            </a: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1793851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C00000"/>
                </a:solidFill>
                <a:cs typeface="Arial" pitchFamily="34" charset="0"/>
              </a:rPr>
              <a:t>Non-Criminogenic Needs</a:t>
            </a:r>
            <a:endParaRPr lang="en-US" sz="4800" dirty="0">
              <a:solidFill>
                <a:srgbClr val="C00000"/>
              </a:solidFill>
            </a:endParaRPr>
          </a:p>
        </p:txBody>
      </p:sp>
      <p:sp>
        <p:nvSpPr>
          <p:cNvPr id="16" name="Content Placeholder 5"/>
          <p:cNvSpPr txBox="1">
            <a:spLocks/>
          </p:cNvSpPr>
          <p:nvPr/>
        </p:nvSpPr>
        <p:spPr bwMode="auto">
          <a:xfrm>
            <a:off x="342900" y="1562446"/>
            <a:ext cx="845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800" dirty="0">
                <a:solidFill>
                  <a:schemeClr val="tx1"/>
                </a:solidFill>
              </a:rPr>
              <a:t>They may need to be addressed before or concurrently along with criminogenic needs in treatment since they may represent a barrier to effective participation in treatment otherwise.</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800" b="1" dirty="0"/>
              <a:t>IT’S THE HUMANE THING TO DO. </a:t>
            </a: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2211969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40127"/>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C00000"/>
                </a:solidFill>
              </a:rPr>
              <a:t>Let’s Recap!</a:t>
            </a:r>
          </a:p>
        </p:txBody>
      </p:sp>
      <p:sp>
        <p:nvSpPr>
          <p:cNvPr id="16" name="TextBox 15"/>
          <p:cNvSpPr txBox="1"/>
          <p:nvPr/>
        </p:nvSpPr>
        <p:spPr>
          <a:xfrm>
            <a:off x="719266" y="1423948"/>
            <a:ext cx="7734300" cy="1077218"/>
          </a:xfrm>
          <a:prstGeom prst="rect">
            <a:avLst/>
          </a:prstGeom>
          <a:noFill/>
        </p:spPr>
        <p:txBody>
          <a:bodyPr wrap="square" rtlCol="0">
            <a:spAutoFit/>
          </a:bodyPr>
          <a:lstStyle/>
          <a:p>
            <a:pPr algn="ctr"/>
            <a:r>
              <a:rPr lang="en-US" sz="2400" dirty="0"/>
              <a:t>A RNR Assessment identifies offender risk level AND</a:t>
            </a:r>
            <a:br>
              <a:rPr lang="en-US" sz="2400" dirty="0"/>
            </a:br>
            <a:r>
              <a:rPr lang="en-US" sz="2400" dirty="0"/>
              <a:t>obtains information about </a:t>
            </a:r>
            <a:r>
              <a:rPr lang="en-US" sz="2400" dirty="0">
                <a:solidFill>
                  <a:srgbClr val="FF0000"/>
                </a:solidFill>
              </a:rPr>
              <a:t>criminogenic</a:t>
            </a:r>
            <a:r>
              <a:rPr lang="en-US" sz="2400" dirty="0"/>
              <a:t> need areas</a:t>
            </a:r>
          </a:p>
          <a:p>
            <a:pPr marL="742950" lvl="1" indent="-285750">
              <a:buClr>
                <a:schemeClr val="accent1"/>
              </a:buClr>
              <a:buSzPct val="65000"/>
              <a:buFont typeface="Wingdings" pitchFamily="2" charset="2"/>
              <a:buChar char="Ø"/>
            </a:pPr>
            <a:endParaRPr lang="en-US" sz="1600" dirty="0"/>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960" y="2579735"/>
            <a:ext cx="1347787"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4"/>
          <p:cNvSpPr txBox="1">
            <a:spLocks noChangeArrowheads="1"/>
          </p:cNvSpPr>
          <p:nvPr/>
        </p:nvSpPr>
        <p:spPr bwMode="auto">
          <a:xfrm>
            <a:off x="1853514" y="2421642"/>
            <a:ext cx="2743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000" dirty="0">
                <a:solidFill>
                  <a:schemeClr val="tx1"/>
                </a:solidFill>
                <a:latin typeface="+mn-lt"/>
              </a:rPr>
              <a:t>High Risk individuals</a:t>
            </a:r>
          </a:p>
          <a:p>
            <a:pPr algn="l"/>
            <a:r>
              <a:rPr lang="en-US" sz="2000" dirty="0">
                <a:solidFill>
                  <a:schemeClr val="tx1"/>
                </a:solidFill>
                <a:latin typeface="+mn-lt"/>
              </a:rPr>
              <a:t>need MORE treatment</a:t>
            </a:r>
          </a:p>
          <a:p>
            <a:pPr algn="l"/>
            <a:r>
              <a:rPr lang="en-US" sz="2000" dirty="0">
                <a:solidFill>
                  <a:schemeClr val="tx1"/>
                </a:solidFill>
                <a:latin typeface="+mn-lt"/>
              </a:rPr>
              <a:t>and supervision to </a:t>
            </a:r>
          </a:p>
          <a:p>
            <a:pPr algn="l"/>
            <a:r>
              <a:rPr lang="en-US" sz="2000" dirty="0">
                <a:solidFill>
                  <a:schemeClr val="tx1"/>
                </a:solidFill>
                <a:latin typeface="+mn-lt"/>
              </a:rPr>
              <a:t>DECREASE their </a:t>
            </a:r>
          </a:p>
          <a:p>
            <a:pPr algn="l"/>
            <a:r>
              <a:rPr lang="en-US" sz="2000" dirty="0">
                <a:solidFill>
                  <a:schemeClr val="tx1"/>
                </a:solidFill>
                <a:latin typeface="+mn-lt"/>
              </a:rPr>
              <a:t>likelihood of </a:t>
            </a:r>
          </a:p>
          <a:p>
            <a:pPr algn="l"/>
            <a:r>
              <a:rPr lang="en-US" sz="2000" dirty="0">
                <a:solidFill>
                  <a:schemeClr val="tx1"/>
                </a:solidFill>
                <a:latin typeface="+mn-lt"/>
              </a:rPr>
              <a:t>recidivism</a:t>
            </a:r>
          </a:p>
        </p:txBody>
      </p:sp>
      <p:sp>
        <p:nvSpPr>
          <p:cNvPr id="19" name="Rectangle 18"/>
          <p:cNvSpPr>
            <a:spLocks noChangeArrowheads="1"/>
          </p:cNvSpPr>
          <p:nvPr/>
        </p:nvSpPr>
        <p:spPr bwMode="auto">
          <a:xfrm>
            <a:off x="4865216" y="2400048"/>
            <a:ext cx="2743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000" dirty="0">
                <a:solidFill>
                  <a:schemeClr val="tx1"/>
                </a:solidFill>
                <a:latin typeface="+mn-lt"/>
              </a:rPr>
              <a:t>Low Risk individuals</a:t>
            </a:r>
          </a:p>
          <a:p>
            <a:pPr algn="l"/>
            <a:r>
              <a:rPr lang="en-US" sz="2000" dirty="0">
                <a:solidFill>
                  <a:schemeClr val="tx1"/>
                </a:solidFill>
                <a:latin typeface="+mn-lt"/>
              </a:rPr>
              <a:t>need LESS treatment</a:t>
            </a:r>
          </a:p>
          <a:p>
            <a:pPr algn="l"/>
            <a:r>
              <a:rPr lang="en-US" sz="2000" dirty="0">
                <a:solidFill>
                  <a:schemeClr val="tx1"/>
                </a:solidFill>
                <a:latin typeface="+mn-lt"/>
              </a:rPr>
              <a:t>and supervision to </a:t>
            </a:r>
          </a:p>
          <a:p>
            <a:pPr algn="l"/>
            <a:r>
              <a:rPr lang="en-US" sz="2000" dirty="0">
                <a:solidFill>
                  <a:schemeClr val="tx1"/>
                </a:solidFill>
                <a:latin typeface="+mn-lt"/>
              </a:rPr>
              <a:t>DECREASE their </a:t>
            </a:r>
          </a:p>
          <a:p>
            <a:pPr algn="l"/>
            <a:r>
              <a:rPr lang="en-US" sz="2000" dirty="0">
                <a:solidFill>
                  <a:schemeClr val="tx1"/>
                </a:solidFill>
                <a:latin typeface="+mn-lt"/>
              </a:rPr>
              <a:t>likelihood of </a:t>
            </a:r>
          </a:p>
          <a:p>
            <a:pPr algn="l"/>
            <a:r>
              <a:rPr lang="en-US" sz="2000" dirty="0">
                <a:solidFill>
                  <a:schemeClr val="tx1"/>
                </a:solidFill>
                <a:latin typeface="+mn-lt"/>
              </a:rPr>
              <a:t>recidivism</a:t>
            </a:r>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8880" y="2633063"/>
            <a:ext cx="1341437"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29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1187" y="4460796"/>
            <a:ext cx="7827963"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9"/>
          <p:cNvSpPr>
            <a:spLocks noChangeArrowheads="1"/>
          </p:cNvSpPr>
          <p:nvPr/>
        </p:nvSpPr>
        <p:spPr bwMode="auto">
          <a:xfrm>
            <a:off x="704850" y="4512812"/>
            <a:ext cx="7772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r>
              <a:rPr lang="en-US" sz="2000" dirty="0">
                <a:solidFill>
                  <a:schemeClr val="tx1"/>
                </a:solidFill>
                <a:latin typeface="+mn-lt"/>
              </a:rPr>
              <a:t>1.  Anti-Social Attitudes		5.  Family / Marital Issues</a:t>
            </a:r>
          </a:p>
          <a:p>
            <a:pPr marL="342900" indent="-342900" algn="l"/>
            <a:r>
              <a:rPr lang="en-US" sz="2000" dirty="0">
                <a:solidFill>
                  <a:schemeClr val="tx1"/>
                </a:solidFill>
                <a:latin typeface="+mn-lt"/>
              </a:rPr>
              <a:t>2.  Anti-Social Peers 		6.  Lack of Achievement in Education</a:t>
            </a:r>
          </a:p>
          <a:p>
            <a:pPr marL="342900" indent="-342900" algn="l"/>
            <a:r>
              <a:rPr lang="en-US" sz="2000" dirty="0">
                <a:solidFill>
                  <a:schemeClr val="tx1"/>
                </a:solidFill>
                <a:latin typeface="+mn-lt"/>
              </a:rPr>
              <a:t>3.  Anti-Social Personality Pattern  	     and Employment</a:t>
            </a:r>
          </a:p>
          <a:p>
            <a:pPr marL="342900" indent="-342900" algn="l"/>
            <a:r>
              <a:rPr lang="en-US" sz="2000" dirty="0">
                <a:solidFill>
                  <a:schemeClr val="tx1"/>
                </a:solidFill>
                <a:latin typeface="+mn-lt"/>
              </a:rPr>
              <a:t>4.  History of Anti-Social Behavior	7.  Lack of Pro-social Leisure Activity</a:t>
            </a:r>
          </a:p>
          <a:p>
            <a:pPr marL="342900" indent="-342900" algn="l"/>
            <a:r>
              <a:rPr lang="en-US" sz="2000" dirty="0">
                <a:solidFill>
                  <a:schemeClr val="tx1"/>
                </a:solidFill>
                <a:latin typeface="+mn-lt"/>
              </a:rPr>
              <a:t>					8.  Substance Abuse</a:t>
            </a:r>
          </a:p>
        </p:txBody>
      </p:sp>
    </p:spTree>
    <p:extLst>
      <p:ext uri="{BB962C8B-B14F-4D97-AF65-F5344CB8AC3E}">
        <p14:creationId xmlns:p14="http://schemas.microsoft.com/office/powerpoint/2010/main" val="1480725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533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659697"/>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Content Placeholder 5"/>
          <p:cNvSpPr txBox="1">
            <a:spLocks/>
          </p:cNvSpPr>
          <p:nvPr/>
        </p:nvSpPr>
        <p:spPr bwMode="auto">
          <a:xfrm>
            <a:off x="647700" y="1182587"/>
            <a:ext cx="784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3" panose="05040102010807070707" pitchFamily="18" charset="2"/>
              <a:buNone/>
            </a:pPr>
            <a:r>
              <a:rPr lang="en-US" altLang="en-US" sz="4000" b="1" dirty="0">
                <a:solidFill>
                  <a:srgbClr val="C00000"/>
                </a:solidFill>
                <a:effectLst>
                  <a:outerShdw blurRad="38100" dist="38100" dir="2700000" algn="tl">
                    <a:srgbClr val="C0C0C0"/>
                  </a:outerShdw>
                </a:effectLst>
              </a:rPr>
              <a:t>Risk Principle</a:t>
            </a:r>
            <a:r>
              <a:rPr lang="en-US" altLang="en-US" sz="4000" dirty="0">
                <a:solidFill>
                  <a:srgbClr val="C00000"/>
                </a:solidFill>
              </a:rPr>
              <a:t> </a:t>
            </a:r>
            <a:r>
              <a:rPr lang="en-US" altLang="en-US" sz="3200" dirty="0"/>
              <a:t>tells us </a:t>
            </a:r>
            <a:r>
              <a:rPr lang="en-US" altLang="en-US" sz="3200" b="1" dirty="0">
                <a:effectLst>
                  <a:outerShdw blurRad="38100" dist="38100" dir="2700000" algn="tl">
                    <a:srgbClr val="C0C0C0"/>
                  </a:outerShdw>
                </a:effectLst>
              </a:rPr>
              <a:t>WHO</a:t>
            </a:r>
            <a:r>
              <a:rPr lang="en-US" altLang="en-US" sz="3200" dirty="0"/>
              <a:t> to target …</a:t>
            </a:r>
          </a:p>
          <a:p>
            <a:pPr>
              <a:buFont typeface="Wingdings 3" panose="05040102010807070707" pitchFamily="18" charset="2"/>
              <a:buNone/>
            </a:pPr>
            <a:r>
              <a:rPr lang="en-US" altLang="en-US" sz="4000" b="1" dirty="0">
                <a:solidFill>
                  <a:srgbClr val="C00000"/>
                </a:solidFill>
                <a:effectLst>
                  <a:outerShdw blurRad="38100" dist="38100" dir="2700000" algn="tl">
                    <a:srgbClr val="C0C0C0"/>
                  </a:outerShdw>
                </a:effectLst>
              </a:rPr>
              <a:t>Need Principle</a:t>
            </a:r>
            <a:r>
              <a:rPr lang="en-US" altLang="en-US" sz="4000" dirty="0">
                <a:solidFill>
                  <a:srgbClr val="C00000"/>
                </a:solidFill>
              </a:rPr>
              <a:t> </a:t>
            </a:r>
            <a:r>
              <a:rPr lang="en-US" altLang="en-US" sz="3200" dirty="0"/>
              <a:t>tells us </a:t>
            </a:r>
            <a:r>
              <a:rPr lang="en-US" altLang="en-US" sz="3200" b="1" dirty="0">
                <a:effectLst>
                  <a:outerShdw blurRad="38100" dist="38100" dir="2700000" algn="tl">
                    <a:srgbClr val="C0C0C0"/>
                  </a:outerShdw>
                </a:effectLst>
              </a:rPr>
              <a:t>WHAT</a:t>
            </a:r>
            <a:r>
              <a:rPr lang="en-US" altLang="en-US" sz="3200" dirty="0"/>
              <a:t> to target …</a:t>
            </a:r>
          </a:p>
          <a:p>
            <a:pPr>
              <a:buFont typeface="Wingdings 3" panose="05040102010807070707" pitchFamily="18" charset="2"/>
              <a:buNone/>
            </a:pPr>
            <a:r>
              <a:rPr lang="en-US" altLang="en-US" sz="3200" dirty="0"/>
              <a:t>			… so now </a:t>
            </a:r>
            <a:r>
              <a:rPr lang="en-US" altLang="en-US" sz="3200" b="1" dirty="0">
                <a:solidFill>
                  <a:srgbClr val="C00000"/>
                </a:solidFill>
                <a:effectLst>
                  <a:outerShdw blurRad="38100" dist="38100" dir="2700000" algn="tl">
                    <a:srgbClr val="C0C0C0"/>
                  </a:outerShdw>
                </a:effectLst>
              </a:rPr>
              <a:t>HOW</a:t>
            </a:r>
            <a:r>
              <a:rPr lang="en-US" altLang="en-US" sz="3200" dirty="0"/>
              <a:t> do we do it?</a:t>
            </a:r>
          </a:p>
          <a:p>
            <a:pPr marL="0" marR="0" lvl="0" indent="0" algn="l" defTabSz="914400" rtl="0" eaLnBrk="0" fontAlgn="base" latinLnBrk="0" hangingPunct="0">
              <a:lnSpc>
                <a:spcPct val="100000"/>
              </a:lnSpc>
              <a:spcBef>
                <a:spcPct val="20000"/>
              </a:spcBef>
              <a:spcAft>
                <a:spcPct val="0"/>
              </a:spcAft>
              <a:buClr>
                <a:srgbClr val="AD0101"/>
              </a:buClr>
              <a:buSzTx/>
              <a:buNone/>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2039673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C00000"/>
                </a:solidFill>
                <a:cs typeface="Arial" pitchFamily="34" charset="0"/>
              </a:rPr>
              <a:t>Specific Responsivity Principle</a:t>
            </a:r>
            <a:endParaRPr lang="en-US" sz="5400" dirty="0">
              <a:solidFill>
                <a:srgbClr val="C00000"/>
              </a:solidFill>
            </a:endParaRPr>
          </a:p>
        </p:txBody>
      </p:sp>
      <p:sp>
        <p:nvSpPr>
          <p:cNvPr id="16" name="Content Placeholder 5"/>
          <p:cNvSpPr txBox="1">
            <a:spLocks/>
          </p:cNvSpPr>
          <p:nvPr/>
        </p:nvSpPr>
        <p:spPr bwMode="auto">
          <a:xfrm>
            <a:off x="457200" y="2044959"/>
            <a:ext cx="784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3000"/>
              </a:lnSpc>
              <a:spcBef>
                <a:spcPts val="1750"/>
              </a:spcBef>
              <a:buClr>
                <a:srgbClr val="0B3D92"/>
              </a:buClr>
              <a:buSzPct val="100000"/>
              <a:buNone/>
            </a:pPr>
            <a:r>
              <a:rPr lang="en-US" altLang="en-US" sz="3000" dirty="0"/>
              <a:t>Identification of specific individual characteristics that might influence the effectiveness of services and interventions.</a:t>
            </a:r>
          </a:p>
          <a:p>
            <a:pPr>
              <a:lnSpc>
                <a:spcPct val="93000"/>
              </a:lnSpc>
              <a:spcBef>
                <a:spcPts val="1750"/>
              </a:spcBef>
              <a:buClr>
                <a:srgbClr val="CC9900"/>
              </a:buClr>
              <a:buSzPct val="100000"/>
              <a:buFont typeface="Wingdings" panose="05000000000000000000" pitchFamily="2" charset="2"/>
              <a:buChar char="Ø"/>
            </a:pPr>
            <a:r>
              <a:rPr lang="en-US" altLang="en-US" sz="2800" dirty="0">
                <a:solidFill>
                  <a:schemeClr val="tx1"/>
                </a:solidFill>
              </a:rPr>
              <a:t>How should we implement                            treatment to best ensure                                      client success?</a:t>
            </a:r>
          </a:p>
          <a:p>
            <a:pPr>
              <a:lnSpc>
                <a:spcPct val="93000"/>
              </a:lnSpc>
              <a:spcBef>
                <a:spcPts val="1750"/>
              </a:spcBef>
              <a:buClr>
                <a:srgbClr val="CC9900"/>
              </a:buClr>
              <a:buSzPct val="100000"/>
              <a:buFont typeface="Wingdings" panose="05000000000000000000" pitchFamily="2" charset="2"/>
              <a:buChar char="Ø"/>
            </a:pPr>
            <a:r>
              <a:rPr lang="en-US" altLang="en-US" sz="2800" dirty="0">
                <a:solidFill>
                  <a:schemeClr val="tx1"/>
                </a:solidFill>
              </a:rPr>
              <a:t>What is standing in the                                       client’s way to successful                                program completion?</a:t>
            </a:r>
          </a:p>
          <a:p>
            <a:pPr marL="0" indent="0">
              <a:lnSpc>
                <a:spcPct val="93000"/>
              </a:lnSpc>
              <a:spcBef>
                <a:spcPts val="1750"/>
              </a:spcBef>
              <a:buClr>
                <a:srgbClr val="0B3D92"/>
              </a:buClr>
              <a:buSzPct val="100000"/>
              <a:buNone/>
            </a:pPr>
            <a:endParaRPr lang="en-US" altLang="en-US" sz="2800" dirty="0"/>
          </a:p>
          <a:p>
            <a:pPr marL="0" marR="0" lvl="0" indent="0" algn="l" defTabSz="914400" rtl="0" eaLnBrk="0" fontAlgn="base" latinLnBrk="0" hangingPunct="0">
              <a:lnSpc>
                <a:spcPct val="100000"/>
              </a:lnSpc>
              <a:spcBef>
                <a:spcPct val="20000"/>
              </a:spcBef>
              <a:spcAft>
                <a:spcPct val="0"/>
              </a:spcAft>
              <a:buClr>
                <a:srgbClr val="AD0101"/>
              </a:buClr>
              <a:buSzTx/>
              <a:buNone/>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pic>
        <p:nvPicPr>
          <p:cNvPr id="11" name="Picture 2"/>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0797" y="2895600"/>
            <a:ext cx="3796003" cy="267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429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45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C00000"/>
                </a:solidFill>
                <a:cs typeface="Arial" pitchFamily="34" charset="0"/>
              </a:rPr>
              <a:t>Specific Responsivity Principle</a:t>
            </a:r>
            <a:endParaRPr lang="en-US" sz="5400" dirty="0">
              <a:solidFill>
                <a:srgbClr val="C00000"/>
              </a:solidFill>
            </a:endParaRPr>
          </a:p>
        </p:txBody>
      </p:sp>
      <p:sp>
        <p:nvSpPr>
          <p:cNvPr id="16" name="Content Placeholder 5"/>
          <p:cNvSpPr txBox="1">
            <a:spLocks/>
          </p:cNvSpPr>
          <p:nvPr/>
        </p:nvSpPr>
        <p:spPr bwMode="auto">
          <a:xfrm>
            <a:off x="647700" y="1524000"/>
            <a:ext cx="784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r>
              <a:rPr kumimoji="0" lang="en-US" sz="2800" b="0" i="0" u="none" strike="noStrike" kern="1200" cap="none" spc="0" normalizeH="0" baseline="0" noProof="0" dirty="0">
                <a:ln>
                  <a:noFill/>
                </a:ln>
                <a:effectLst/>
                <a:uLnTx/>
                <a:uFillTx/>
              </a:rPr>
              <a:t>Identify client strengths as they can be considered “protective” factors that may be built upon in treatment planning</a:t>
            </a: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a:ln>
                <a:noFill/>
              </a:ln>
              <a:effectLst/>
              <a:uLnTx/>
              <a:uFillTx/>
            </a:endParaRP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600" dirty="0">
                <a:solidFill>
                  <a:srgbClr val="303030"/>
                </a:solidFill>
              </a:rPr>
              <a:t> Computer skills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600" i="0" u="none" strike="noStrike" kern="1200" cap="none" spc="0" normalizeH="0" baseline="0" noProof="0" dirty="0">
                <a:ln>
                  <a:noFill/>
                </a:ln>
                <a:solidFill>
                  <a:srgbClr val="303030"/>
                </a:solidFill>
                <a:effectLst/>
                <a:uLnTx/>
                <a:uFillTx/>
              </a:rPr>
              <a:t> Strong family relationships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600" dirty="0">
                <a:solidFill>
                  <a:srgbClr val="303030"/>
                </a:solidFill>
              </a:rPr>
              <a:t> High educational level</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600" i="0" u="none" strike="noStrike" kern="1200" cap="none" spc="0" normalizeH="0" baseline="0" noProof="0" dirty="0">
                <a:ln>
                  <a:noFill/>
                </a:ln>
                <a:solidFill>
                  <a:srgbClr val="303030"/>
                </a:solidFill>
                <a:effectLst/>
                <a:uLnTx/>
                <a:uFillTx/>
              </a:rPr>
              <a:t> History of stable employment</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600" dirty="0">
                <a:solidFill>
                  <a:srgbClr val="303030"/>
                </a:solidFill>
              </a:rPr>
              <a:t> Strong ties to recovering community</a:t>
            </a:r>
            <a:endParaRPr kumimoji="0" lang="en-US" sz="2600" i="0" u="none" strike="noStrike" kern="1200" cap="none" spc="0" normalizeH="0" baseline="0" noProof="0" dirty="0">
              <a:ln>
                <a:noFill/>
              </a:ln>
              <a:solidFill>
                <a:srgbClr val="303030"/>
              </a:solidFill>
              <a:effectLst/>
              <a:uLnTx/>
              <a:uFillTx/>
            </a:endParaRP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pic>
        <p:nvPicPr>
          <p:cNvPr id="3" name="Picture 2"/>
          <p:cNvPicPr>
            <a:picLocks noChangeAspect="1"/>
          </p:cNvPicPr>
          <p:nvPr/>
        </p:nvPicPr>
        <p:blipFill>
          <a:blip r:embed="rId4">
            <a:duotone>
              <a:schemeClr val="accent2">
                <a:shade val="45000"/>
                <a:satMod val="135000"/>
              </a:schemeClr>
              <a:prstClr val="white"/>
            </a:duotone>
          </a:blip>
          <a:stretch>
            <a:fillRect/>
          </a:stretch>
        </p:blipFill>
        <p:spPr>
          <a:xfrm rot="1295709">
            <a:off x="5236145" y="3208722"/>
            <a:ext cx="3572648" cy="1391844"/>
          </a:xfrm>
          <a:prstGeom prst="rect">
            <a:avLst/>
          </a:prstGeom>
        </p:spPr>
      </p:pic>
    </p:spTree>
    <p:extLst>
      <p:ext uri="{BB962C8B-B14F-4D97-AF65-F5344CB8AC3E}">
        <p14:creationId xmlns:p14="http://schemas.microsoft.com/office/powerpoint/2010/main" val="690299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55323" y="1066800"/>
            <a:ext cx="9220200" cy="762000"/>
          </a:xfrm>
        </p:spPr>
        <p:txBody>
          <a:bodyPr>
            <a:normAutofit fontScale="90000"/>
          </a:bodyPr>
          <a:lstStyle/>
          <a:p>
            <a:r>
              <a:rPr lang="en-US" sz="4900" dirty="0">
                <a:solidFill>
                  <a:srgbClr val="C00000"/>
                </a:solidFill>
              </a:rPr>
              <a:t>Examples of Specific Responsivity</a:t>
            </a:r>
            <a:br>
              <a:rPr lang="en-US" sz="4000" dirty="0">
                <a:solidFill>
                  <a:srgbClr val="006892"/>
                </a:solidFill>
                <a:latin typeface="Arial" pitchFamily="34" charset="0"/>
                <a:ea typeface="+mn-ea"/>
                <a:cs typeface="Arial" pitchFamily="34" charset="0"/>
              </a:rPr>
            </a:br>
            <a:br>
              <a:rPr lang="en-US" sz="4000" dirty="0">
                <a:solidFill>
                  <a:srgbClr val="006892"/>
                </a:solidFill>
                <a:latin typeface="Arial" pitchFamily="34" charset="0"/>
                <a:cs typeface="Arial" pitchFamily="34" charset="0"/>
              </a:rPr>
            </a:br>
            <a:br>
              <a:rPr lang="en-US" dirty="0"/>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p:cNvGraphicFramePr/>
          <p:nvPr>
            <p:extLst>
              <p:ext uri="{D42A27DB-BD31-4B8C-83A1-F6EECF244321}">
                <p14:modId xmlns:p14="http://schemas.microsoft.com/office/powerpoint/2010/main" val="4093088368"/>
              </p:ext>
            </p:extLst>
          </p:nvPr>
        </p:nvGraphicFramePr>
        <p:xfrm>
          <a:off x="381000" y="1459797"/>
          <a:ext cx="8382000" cy="4683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angle 2"/>
          <p:cNvSpPr>
            <a:spLocks noChangeArrowheads="1"/>
          </p:cNvSpPr>
          <p:nvPr/>
        </p:nvSpPr>
        <p:spPr bwMode="auto">
          <a:xfrm>
            <a:off x="6026353" y="6141537"/>
            <a:ext cx="2736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dirty="0">
                <a:solidFill>
                  <a:schemeClr val="tx1"/>
                </a:solidFill>
                <a:latin typeface="Corbel" pitchFamily="34" charset="0"/>
                <a:cs typeface="Arial" charset="0"/>
              </a:rPr>
              <a:t>Adapted from </a:t>
            </a:r>
            <a:r>
              <a:rPr lang="en-US" sz="1100" dirty="0" err="1">
                <a:solidFill>
                  <a:schemeClr val="tx1"/>
                </a:solidFill>
                <a:latin typeface="Corbel" pitchFamily="34" charset="0"/>
                <a:cs typeface="Arial" charset="0"/>
              </a:rPr>
              <a:t>Bonta</a:t>
            </a:r>
            <a:r>
              <a:rPr lang="en-US" sz="1100" dirty="0">
                <a:solidFill>
                  <a:schemeClr val="tx1"/>
                </a:solidFill>
                <a:latin typeface="Corbel" pitchFamily="34" charset="0"/>
                <a:cs typeface="Arial" charset="0"/>
              </a:rPr>
              <a:t>, 1995; Van Hooris,1997</a:t>
            </a:r>
          </a:p>
        </p:txBody>
      </p:sp>
    </p:spTree>
    <p:extLst>
      <p:ext uri="{BB962C8B-B14F-4D97-AF65-F5344CB8AC3E}">
        <p14:creationId xmlns:p14="http://schemas.microsoft.com/office/powerpoint/2010/main" val="2540679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457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21597"/>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3"/>
          <p:cNvSpPr txBox="1">
            <a:spLocks/>
          </p:cNvSpPr>
          <p:nvPr/>
        </p:nvSpPr>
        <p:spPr>
          <a:xfrm>
            <a:off x="457200" y="148113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3" panose="05040102010807070707" pitchFamily="18" charset="2"/>
              <a:buNone/>
            </a:pPr>
            <a:r>
              <a:rPr lang="en-US" altLang="en-US" sz="4400" dirty="0">
                <a:solidFill>
                  <a:srgbClr val="C00000"/>
                </a:solidFill>
              </a:rPr>
              <a:t>How important is this really?</a:t>
            </a:r>
          </a:p>
        </p:txBody>
      </p:sp>
      <p:pic>
        <p:nvPicPr>
          <p:cNvPr id="17" name="Picture 5" descr="import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2576331"/>
            <a:ext cx="4495800" cy="322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370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3568"/>
            <a:ext cx="9144000" cy="519832"/>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45397"/>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
          <p:cNvSpPr txBox="1">
            <a:spLocks noChangeArrowheads="1"/>
          </p:cNvSpPr>
          <p:nvPr/>
        </p:nvSpPr>
        <p:spPr bwMode="auto">
          <a:xfrm>
            <a:off x="463463" y="533400"/>
            <a:ext cx="8229600" cy="1143000"/>
          </a:xfrm>
          <a:prstGeom prst="rect">
            <a:avLst/>
          </a:prstGeom>
          <a:noFill/>
          <a:ln>
            <a:noFill/>
          </a:ln>
          <a:extLst/>
        </p:spPr>
        <p:txBody>
          <a:bodyPr lIns="90000" tIns="6192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9pPr>
          </a:lstStyle>
          <a:p>
            <a:pPr algn="ctr" eaLnBrk="1" hangingPunct="1">
              <a:lnSpc>
                <a:spcPct val="95000"/>
              </a:lnSpc>
              <a:buClr>
                <a:srgbClr val="000000"/>
              </a:buClr>
              <a:buSzPct val="100000"/>
              <a:buFont typeface="Times New Roman" pitchFamily="18" charset="0"/>
              <a:buNone/>
              <a:defRPr/>
            </a:pPr>
            <a:r>
              <a:rPr lang="en-US" b="1" dirty="0">
                <a:solidFill>
                  <a:schemeClr val="tx2"/>
                </a:solidFill>
                <a:latin typeface="+mj-lt"/>
              </a:rPr>
              <a:t>Adherence to Risk, Need, General Responsivity by Setting: Community Based versus Residential Programs</a:t>
            </a:r>
          </a:p>
        </p:txBody>
      </p:sp>
      <p:graphicFrame>
        <p:nvGraphicFramePr>
          <p:cNvPr id="17" name="Object 2"/>
          <p:cNvGraphicFramePr>
            <a:graphicFrameLocks noChangeAspect="1"/>
          </p:cNvGraphicFramePr>
          <p:nvPr/>
        </p:nvGraphicFramePr>
        <p:xfrm>
          <a:off x="927100" y="1244600"/>
          <a:ext cx="8074025" cy="5029200"/>
        </p:xfrm>
        <a:graphic>
          <a:graphicData uri="http://schemas.openxmlformats.org/presentationml/2006/ole">
            <mc:AlternateContent xmlns:mc="http://schemas.openxmlformats.org/markup-compatibility/2006">
              <mc:Choice xmlns:v="urn:schemas-microsoft-com:vml" Requires="v">
                <p:oleObj spid="_x0000_s2062" r:id="rId5" imgW="8077900" imgH="5029636" progId="Excel.Chart.8">
                  <p:embed/>
                </p:oleObj>
              </mc:Choice>
              <mc:Fallback>
                <p:oleObj r:id="rId5" imgW="8077900" imgH="5029636" progId="Excel.Chart.8">
                  <p:embed/>
                  <p:pic>
                    <p:nvPicPr>
                      <p:cNvPr id="55299"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100" y="1244600"/>
                        <a:ext cx="80740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3"/>
          <p:cNvSpPr txBox="1">
            <a:spLocks noChangeArrowheads="1"/>
          </p:cNvSpPr>
          <p:nvPr/>
        </p:nvSpPr>
        <p:spPr bwMode="auto">
          <a:xfrm rot="16200000">
            <a:off x="-83026" y="3204369"/>
            <a:ext cx="1447800" cy="373062"/>
          </a:xfrm>
          <a:prstGeom prst="rect">
            <a:avLst/>
          </a:prstGeom>
          <a:noFill/>
          <a:ln>
            <a:noFill/>
          </a:ln>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9pPr>
          </a:lstStyle>
          <a:p>
            <a:pPr eaLnBrk="1" hangingPunct="1">
              <a:spcBef>
                <a:spcPts val="875"/>
              </a:spcBef>
              <a:buClr>
                <a:srgbClr val="000000"/>
              </a:buClr>
              <a:buSzPct val="100000"/>
              <a:buFont typeface="Times New Roman" pitchFamily="18" charset="0"/>
              <a:buNone/>
              <a:defRPr/>
            </a:pPr>
            <a:r>
              <a:rPr lang="en-US" sz="1800" dirty="0">
                <a:solidFill>
                  <a:srgbClr val="000000"/>
                </a:solidFill>
                <a:latin typeface="+mn-lt"/>
              </a:rPr>
              <a:t>Recidivism</a:t>
            </a:r>
          </a:p>
        </p:txBody>
      </p:sp>
      <p:sp>
        <p:nvSpPr>
          <p:cNvPr id="19" name="Text Box 5"/>
          <p:cNvSpPr txBox="1">
            <a:spLocks noChangeArrowheads="1"/>
          </p:cNvSpPr>
          <p:nvPr/>
        </p:nvSpPr>
        <p:spPr bwMode="auto">
          <a:xfrm>
            <a:off x="182880" y="2133600"/>
            <a:ext cx="1066800" cy="309563"/>
          </a:xfrm>
          <a:prstGeom prst="rect">
            <a:avLst/>
          </a:prstGeom>
          <a:noFill/>
          <a:ln>
            <a:noFill/>
          </a:ln>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9pPr>
          </a:lstStyle>
          <a:p>
            <a:pPr eaLnBrk="1" hangingPunct="1">
              <a:spcBef>
                <a:spcPts val="875"/>
              </a:spcBef>
              <a:buClr>
                <a:srgbClr val="000000"/>
              </a:buClr>
              <a:buSzPct val="100000"/>
              <a:buFont typeface="Times New Roman" pitchFamily="18" charset="0"/>
              <a:buNone/>
              <a:defRPr/>
            </a:pPr>
            <a:r>
              <a:rPr lang="en-US" sz="1400" dirty="0">
                <a:solidFill>
                  <a:srgbClr val="000000"/>
                </a:solidFill>
                <a:latin typeface="+mn-lt"/>
              </a:rPr>
              <a:t>Decrease</a:t>
            </a:r>
          </a:p>
        </p:txBody>
      </p:sp>
      <p:sp>
        <p:nvSpPr>
          <p:cNvPr id="20" name="Text Box 6"/>
          <p:cNvSpPr txBox="1">
            <a:spLocks noChangeArrowheads="1"/>
          </p:cNvSpPr>
          <p:nvPr/>
        </p:nvSpPr>
        <p:spPr bwMode="auto">
          <a:xfrm>
            <a:off x="228600" y="5181600"/>
            <a:ext cx="1295400" cy="341313"/>
          </a:xfrm>
          <a:prstGeom prst="rect">
            <a:avLst/>
          </a:prstGeom>
          <a:noFill/>
          <a:ln>
            <a:noFill/>
          </a:ln>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9pPr>
          </a:lstStyle>
          <a:p>
            <a:pPr eaLnBrk="1" hangingPunct="1">
              <a:spcBef>
                <a:spcPts val="1000"/>
              </a:spcBef>
              <a:buClr>
                <a:srgbClr val="000000"/>
              </a:buClr>
              <a:buSzPct val="100000"/>
              <a:buFont typeface="Times New Roman" pitchFamily="18" charset="0"/>
              <a:buNone/>
              <a:defRPr/>
            </a:pPr>
            <a:r>
              <a:rPr lang="en-US" sz="1600" dirty="0">
                <a:solidFill>
                  <a:srgbClr val="000000"/>
                </a:solidFill>
                <a:latin typeface="+mn-lt"/>
              </a:rPr>
              <a:t>Increase</a:t>
            </a:r>
          </a:p>
        </p:txBody>
      </p:sp>
      <p:sp>
        <p:nvSpPr>
          <p:cNvPr id="21" name="Text Box 4"/>
          <p:cNvSpPr txBox="1">
            <a:spLocks noChangeArrowheads="1"/>
          </p:cNvSpPr>
          <p:nvPr/>
        </p:nvSpPr>
        <p:spPr bwMode="auto">
          <a:xfrm>
            <a:off x="1249680" y="6399212"/>
            <a:ext cx="7315200" cy="279400"/>
          </a:xfrm>
          <a:prstGeom prst="rect">
            <a:avLst/>
          </a:prstGeom>
          <a:noFill/>
          <a:ln>
            <a:noFill/>
          </a:ln>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Wingdings 2" pitchFamily="18" charset="2"/>
                <a:ea typeface="Lucida Sans Unicode" pitchFamily="34" charset="0"/>
                <a:cs typeface="Lucida Sans Unicode" pitchFamily="34" charset="0"/>
              </a:defRPr>
            </a:lvl9pPr>
          </a:lstStyle>
          <a:p>
            <a:pPr eaLnBrk="1" hangingPunct="1">
              <a:spcBef>
                <a:spcPts val="750"/>
              </a:spcBef>
              <a:buClr>
                <a:srgbClr val="000000"/>
              </a:buClr>
              <a:buSzPct val="100000"/>
              <a:buFont typeface="Times New Roman" pitchFamily="18" charset="0"/>
              <a:buNone/>
              <a:defRPr/>
            </a:pPr>
            <a:r>
              <a:rPr lang="en-US" sz="1200" dirty="0">
                <a:latin typeface="+mn-lt"/>
              </a:rPr>
              <a:t>Source:  Adopted from Andrews and </a:t>
            </a:r>
            <a:r>
              <a:rPr lang="en-US" sz="1200" dirty="0" err="1">
                <a:latin typeface="+mn-lt"/>
              </a:rPr>
              <a:t>Bonta</a:t>
            </a:r>
            <a:r>
              <a:rPr lang="en-US" sz="1200" dirty="0">
                <a:latin typeface="+mn-lt"/>
              </a:rPr>
              <a:t> (2006).  The Psychology of Criminal Conduct (4</a:t>
            </a:r>
            <a:r>
              <a:rPr lang="en-US" sz="1200" baseline="30000" dirty="0">
                <a:latin typeface="+mn-lt"/>
              </a:rPr>
              <a:t>th</a:t>
            </a:r>
            <a:r>
              <a:rPr lang="en-US" sz="1200" dirty="0">
                <a:latin typeface="+mn-lt"/>
              </a:rPr>
              <a:t>). Newark: LexisNexis</a:t>
            </a:r>
            <a:r>
              <a:rPr lang="en-US" sz="1200" dirty="0">
                <a:solidFill>
                  <a:srgbClr val="000000"/>
                </a:solidFill>
                <a:latin typeface="+mn-lt"/>
              </a:rPr>
              <a:t>. </a:t>
            </a:r>
          </a:p>
        </p:txBody>
      </p:sp>
      <p:sp>
        <p:nvSpPr>
          <p:cNvPr id="22" name="Rectangle 21"/>
          <p:cNvSpPr/>
          <p:nvPr/>
        </p:nvSpPr>
        <p:spPr>
          <a:xfrm>
            <a:off x="2847746" y="5927924"/>
            <a:ext cx="3448508" cy="338554"/>
          </a:xfrm>
          <a:prstGeom prst="rect">
            <a:avLst/>
          </a:prstGeom>
        </p:spPr>
        <p:txBody>
          <a:bodyPr wrap="none">
            <a:spAutoFit/>
          </a:bodyPr>
          <a:lstStyle/>
          <a:p>
            <a:pPr>
              <a:spcBef>
                <a:spcPts val="1000"/>
              </a:spcBef>
              <a:buClr>
                <a:srgbClr val="000000"/>
              </a:buClr>
              <a:buSzPct val="100000"/>
              <a:buFont typeface="Times New Roman" panose="02020603050405020304" pitchFamily="18" charset="0"/>
              <a:buNone/>
            </a:pPr>
            <a:r>
              <a:rPr lang="en-US" altLang="en-US" sz="1600" dirty="0">
                <a:solidFill>
                  <a:schemeClr val="tx2"/>
                </a:solidFill>
                <a:cs typeface="Lucida Sans Unicode" panose="020B0602030504020204" pitchFamily="34" charset="0"/>
              </a:rPr>
              <a:t># of Principles Adhered to in Treatment</a:t>
            </a:r>
          </a:p>
        </p:txBody>
      </p:sp>
    </p:spTree>
    <p:extLst>
      <p:ext uri="{BB962C8B-B14F-4D97-AF65-F5344CB8AC3E}">
        <p14:creationId xmlns:p14="http://schemas.microsoft.com/office/powerpoint/2010/main" val="3445648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361589"/>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49</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254" y="525986"/>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p:cNvSpPr>
            <a:spLocks noGrp="1" noChangeArrowheads="1"/>
          </p:cNvSpPr>
          <p:nvPr>
            <p:ph type="title"/>
          </p:nvPr>
        </p:nvSpPr>
        <p:spPr bwMode="auto">
          <a:xfrm>
            <a:off x="304800" y="97577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l"/>
            <a:r>
              <a:rPr lang="en-US" altLang="en-US" dirty="0">
                <a:effectLst/>
              </a:rPr>
              <a:t>What did we do before?</a:t>
            </a:r>
          </a:p>
        </p:txBody>
      </p:sp>
      <p:sp>
        <p:nvSpPr>
          <p:cNvPr id="16" name="Rectangle 3"/>
          <p:cNvSpPr txBox="1">
            <a:spLocks/>
          </p:cNvSpPr>
          <p:nvPr/>
        </p:nvSpPr>
        <p:spPr>
          <a:xfrm>
            <a:off x="441542" y="1210288"/>
            <a:ext cx="82296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3" panose="05040102010807070707" pitchFamily="18" charset="2"/>
              <a:buNone/>
            </a:pPr>
            <a:r>
              <a:rPr lang="en-US" altLang="en-US" dirty="0"/>
              <a:t>				</a:t>
            </a:r>
          </a:p>
          <a:p>
            <a:pPr>
              <a:buFont typeface="Wingdings 3" panose="05040102010807070707" pitchFamily="18" charset="2"/>
              <a:buNone/>
            </a:pPr>
            <a:endParaRPr lang="en-US" altLang="en-US" dirty="0"/>
          </a:p>
          <a:p>
            <a:pPr>
              <a:buFont typeface="Wingdings 3" panose="05040102010807070707" pitchFamily="18" charset="2"/>
              <a:buNone/>
            </a:pPr>
            <a:endParaRPr lang="en-US" altLang="en-US" dirty="0"/>
          </a:p>
          <a:p>
            <a:pPr>
              <a:buFont typeface="Wingdings 3" panose="05040102010807070707" pitchFamily="18" charset="2"/>
              <a:buNone/>
            </a:pPr>
            <a:r>
              <a:rPr lang="en-US" altLang="en-US" dirty="0"/>
              <a:t>					</a:t>
            </a:r>
            <a:r>
              <a:rPr lang="en-US" altLang="en-US" sz="4400" dirty="0">
                <a:solidFill>
                  <a:srgbClr val="003399"/>
                </a:solidFill>
              </a:rPr>
              <a:t>A Brief History of </a:t>
            </a:r>
          </a:p>
          <a:p>
            <a:pPr>
              <a:buFont typeface="Wingdings 3" panose="05040102010807070707" pitchFamily="18" charset="2"/>
              <a:buNone/>
            </a:pPr>
            <a:r>
              <a:rPr lang="en-US" altLang="en-US" sz="4400" dirty="0">
                <a:solidFill>
                  <a:srgbClr val="003399"/>
                </a:solidFill>
              </a:rPr>
              <a:t>					Assessments</a:t>
            </a:r>
          </a:p>
        </p:txBody>
      </p:sp>
      <p:pic>
        <p:nvPicPr>
          <p:cNvPr id="17" name="Picture 9" descr="pilesfi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599" y="2754424"/>
            <a:ext cx="2071343" cy="219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321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1440"/>
            <a:ext cx="9144000" cy="6949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163233"/>
          </a:xfrm>
          <a:prstGeom prst="rect">
            <a:avLst/>
          </a:prstGeom>
        </p:spPr>
      </p:pic>
      <p:sp>
        <p:nvSpPr>
          <p:cNvPr id="7" name="Title 1"/>
          <p:cNvSpPr txBox="1">
            <a:spLocks/>
          </p:cNvSpPr>
          <p:nvPr/>
        </p:nvSpPr>
        <p:spPr>
          <a:xfrm>
            <a:off x="685800" y="2130425"/>
            <a:ext cx="7772400" cy="1470025"/>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US" sz="3600" dirty="0">
                <a:solidFill>
                  <a:schemeClr val="bg1"/>
                </a:solidFill>
                <a:latin typeface="Arial" pitchFamily="34" charset="0"/>
                <a:cs typeface="Arial" pitchFamily="34" charset="0"/>
              </a:rPr>
            </a:br>
            <a:r>
              <a:rPr lang="en-US" sz="3600" dirty="0">
                <a:solidFill>
                  <a:schemeClr val="bg1"/>
                </a:solidFill>
                <a:latin typeface="Arial" pitchFamily="34" charset="0"/>
                <a:cs typeface="Arial" pitchFamily="34" charset="0"/>
              </a:rPr>
              <a:t>Roberta Churchill, M.A., LMHC</a:t>
            </a:r>
            <a:br>
              <a:rPr lang="en-US" sz="3600" dirty="0">
                <a:solidFill>
                  <a:schemeClr val="bg1"/>
                </a:solidFill>
                <a:latin typeface="Arial" pitchFamily="34" charset="0"/>
                <a:cs typeface="Arial" pitchFamily="34" charset="0"/>
              </a:rPr>
            </a:br>
            <a:r>
              <a:rPr lang="en-US" sz="2700" dirty="0">
                <a:solidFill>
                  <a:schemeClr val="bg1"/>
                </a:solidFill>
                <a:latin typeface="Arial" pitchFamily="34" charset="0"/>
                <a:cs typeface="Arial" pitchFamily="34" charset="0"/>
              </a:rPr>
              <a:t>robertachurchill@gmail.com</a:t>
            </a:r>
            <a:endParaRPr lang="en-US" sz="3600" dirty="0">
              <a:solidFill>
                <a:schemeClr val="bg1"/>
              </a:solidFill>
              <a:latin typeface="Arial" pitchFamily="34" charset="0"/>
              <a:cs typeface="Arial" pitchFamily="34" charset="0"/>
            </a:endParaRPr>
          </a:p>
        </p:txBody>
      </p:sp>
      <p:sp>
        <p:nvSpPr>
          <p:cNvPr id="8" name="Subtitle 2"/>
          <p:cNvSpPr txBox="1">
            <a:spLocks/>
          </p:cNvSpPr>
          <p:nvPr/>
        </p:nvSpPr>
        <p:spPr>
          <a:xfrm>
            <a:off x="838200" y="3810000"/>
            <a:ext cx="69342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solidFill>
                  <a:srgbClr val="E0C3A3"/>
                </a:solidFill>
              </a:rPr>
              <a:t>AdCare</a:t>
            </a:r>
            <a:r>
              <a:rPr lang="en-US" sz="2800" dirty="0">
                <a:solidFill>
                  <a:srgbClr val="E0C3A3"/>
                </a:solidFill>
              </a:rPr>
              <a:t> Criminal Justice Services, Inc.</a:t>
            </a:r>
          </a:p>
          <a:p>
            <a:endParaRPr lang="en-US" dirty="0">
              <a:solidFill>
                <a:srgbClr val="E0C3A3"/>
              </a:solidFill>
            </a:endParaRPr>
          </a:p>
        </p:txBody>
      </p:sp>
      <p:cxnSp>
        <p:nvCxnSpPr>
          <p:cNvPr id="9" name="Straight Connector 8"/>
          <p:cNvCxnSpPr/>
          <p:nvPr/>
        </p:nvCxnSpPr>
        <p:spPr>
          <a:xfrm>
            <a:off x="609600" y="38100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42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C00000"/>
                </a:solidFill>
                <a:cs typeface="Arial" pitchFamily="34" charset="0"/>
              </a:rPr>
              <a:t>First Generation</a:t>
            </a:r>
            <a:endParaRPr lang="en-US" sz="5400" dirty="0">
              <a:solidFill>
                <a:srgbClr val="C00000"/>
              </a:solidFill>
            </a:endParaRPr>
          </a:p>
        </p:txBody>
      </p:sp>
      <p:sp>
        <p:nvSpPr>
          <p:cNvPr id="16" name="Content Placeholder 5"/>
          <p:cNvSpPr txBox="1">
            <a:spLocks/>
          </p:cNvSpPr>
          <p:nvPr/>
        </p:nvSpPr>
        <p:spPr bwMode="auto">
          <a:xfrm>
            <a:off x="838200" y="1202608"/>
            <a:ext cx="78486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r>
              <a:rPr kumimoji="0" lang="en-US" sz="3200" b="0" i="0" u="none" strike="noStrike" kern="1200" cap="none" spc="0" normalizeH="0" baseline="0" noProof="0" dirty="0">
                <a:ln>
                  <a:noFill/>
                </a:ln>
                <a:effectLst/>
                <a:uLnTx/>
                <a:uFillTx/>
              </a:rPr>
              <a:t>Based on Professional Judgment</a:t>
            </a: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a:ln>
                <a:noFill/>
              </a:ln>
              <a:effectLst/>
              <a:uLnTx/>
              <a:uFillTx/>
            </a:endParaRP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600" dirty="0">
                <a:solidFill>
                  <a:srgbClr val="303030"/>
                </a:solidFill>
              </a:rPr>
              <a:t> Unreliable, inaccurate</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600" i="0" u="none" strike="noStrike" kern="1200" cap="none" spc="0" normalizeH="0" baseline="0" noProof="0" dirty="0">
                <a:ln>
                  <a:noFill/>
                </a:ln>
                <a:solidFill>
                  <a:srgbClr val="303030"/>
                </a:solidFill>
                <a:effectLst/>
                <a:uLnTx/>
                <a:uFillTx/>
              </a:rPr>
              <a:t>Not helpful for case management</a:t>
            </a: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2093742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C00000"/>
                </a:solidFill>
                <a:cs typeface="Arial" pitchFamily="34" charset="0"/>
              </a:rPr>
              <a:t>Second Generation</a:t>
            </a:r>
            <a:endParaRPr lang="en-US" sz="5400" dirty="0">
              <a:solidFill>
                <a:srgbClr val="C00000"/>
              </a:solidFill>
            </a:endParaRPr>
          </a:p>
        </p:txBody>
      </p:sp>
      <p:sp>
        <p:nvSpPr>
          <p:cNvPr id="16" name="Content Placeholder 5"/>
          <p:cNvSpPr txBox="1">
            <a:spLocks/>
          </p:cNvSpPr>
          <p:nvPr/>
        </p:nvSpPr>
        <p:spPr bwMode="auto">
          <a:xfrm>
            <a:off x="838200" y="1202608"/>
            <a:ext cx="78486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a:ln>
                <a:noFill/>
              </a:ln>
              <a:effectLst/>
              <a:uLnTx/>
              <a:uFillTx/>
            </a:endParaRP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600" dirty="0">
                <a:solidFill>
                  <a:srgbClr val="303030"/>
                </a:solidFill>
              </a:rPr>
              <a:t> </a:t>
            </a:r>
            <a:r>
              <a:rPr lang="en-US" sz="2800" dirty="0">
                <a:solidFill>
                  <a:srgbClr val="303030"/>
                </a:solidFill>
              </a:rPr>
              <a:t>Better at predicting risk than First Generation</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800" i="0" u="none" strike="noStrike" kern="1200" cap="none" spc="0" normalizeH="0" baseline="0" noProof="0" dirty="0">
                <a:ln>
                  <a:noFill/>
                </a:ln>
                <a:solidFill>
                  <a:srgbClr val="303030"/>
                </a:solidFill>
                <a:effectLst/>
                <a:uLnTx/>
                <a:uFillTx/>
              </a:rPr>
              <a:t> Based on </a:t>
            </a:r>
            <a:r>
              <a:rPr lang="en-US" sz="2800" dirty="0">
                <a:solidFill>
                  <a:srgbClr val="303030"/>
                </a:solidFill>
              </a:rPr>
              <a:t>historical / static items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800" i="0" u="none" strike="noStrike" kern="1200" cap="none" spc="0" normalizeH="0" baseline="0" noProof="0" dirty="0">
                <a:ln>
                  <a:noFill/>
                </a:ln>
                <a:solidFill>
                  <a:srgbClr val="303030"/>
                </a:solidFill>
                <a:effectLst/>
                <a:uLnTx/>
                <a:uFillTx/>
              </a:rPr>
              <a:t> Unable to show change post-treatment</a:t>
            </a: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3892734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C00000"/>
                </a:solidFill>
                <a:cs typeface="Arial" pitchFamily="34" charset="0"/>
              </a:rPr>
              <a:t>Third Generation</a:t>
            </a:r>
            <a:endParaRPr lang="en-US" sz="5400" dirty="0">
              <a:solidFill>
                <a:srgbClr val="C00000"/>
              </a:solidFill>
            </a:endParaRPr>
          </a:p>
        </p:txBody>
      </p:sp>
      <p:sp>
        <p:nvSpPr>
          <p:cNvPr id="16" name="Content Placeholder 5"/>
          <p:cNvSpPr txBox="1">
            <a:spLocks/>
          </p:cNvSpPr>
          <p:nvPr/>
        </p:nvSpPr>
        <p:spPr bwMode="auto">
          <a:xfrm>
            <a:off x="838200" y="1202608"/>
            <a:ext cx="78486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a:ln>
                <a:noFill/>
              </a:ln>
              <a:effectLst/>
              <a:uLnTx/>
              <a:uFillTx/>
            </a:endParaRP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600" dirty="0">
                <a:solidFill>
                  <a:srgbClr val="303030"/>
                </a:solidFill>
              </a:rPr>
              <a:t> </a:t>
            </a:r>
            <a:r>
              <a:rPr lang="en-US" sz="2800" dirty="0">
                <a:solidFill>
                  <a:srgbClr val="303030"/>
                </a:solidFill>
              </a:rPr>
              <a:t>Assessed client needs as well as risk level</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800" i="0" u="none" strike="noStrike" kern="1200" cap="none" spc="0" normalizeH="0" baseline="0" noProof="0" dirty="0">
                <a:ln>
                  <a:noFill/>
                </a:ln>
                <a:solidFill>
                  <a:srgbClr val="303030"/>
                </a:solidFill>
                <a:effectLst/>
                <a:uLnTx/>
                <a:uFillTx/>
              </a:rPr>
              <a:t> Included dynamic / changeable items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800" dirty="0">
                <a:solidFill>
                  <a:srgbClr val="303030"/>
                </a:solidFill>
              </a:rPr>
              <a:t> Theoretically based</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800" i="0" u="none" strike="noStrike" kern="1200" cap="none" spc="0" normalizeH="0" baseline="0" noProof="0" dirty="0">
                <a:ln>
                  <a:noFill/>
                </a:ln>
                <a:solidFill>
                  <a:srgbClr val="303030"/>
                </a:solidFill>
                <a:effectLst/>
                <a:uLnTx/>
                <a:uFillTx/>
              </a:rPr>
              <a:t> Capable of re-assessment</a:t>
            </a: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2351524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C00000"/>
                </a:solidFill>
                <a:cs typeface="Arial" pitchFamily="34" charset="0"/>
              </a:rPr>
              <a:t>Fourth Generation</a:t>
            </a:r>
            <a:endParaRPr lang="en-US" sz="5400" dirty="0">
              <a:solidFill>
                <a:srgbClr val="C00000"/>
              </a:solidFill>
            </a:endParaRPr>
          </a:p>
        </p:txBody>
      </p:sp>
      <p:sp>
        <p:nvSpPr>
          <p:cNvPr id="16" name="Content Placeholder 5"/>
          <p:cNvSpPr txBox="1">
            <a:spLocks/>
          </p:cNvSpPr>
          <p:nvPr/>
        </p:nvSpPr>
        <p:spPr bwMode="auto">
          <a:xfrm>
            <a:off x="838200" y="1202608"/>
            <a:ext cx="78486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a:ln>
                <a:noFill/>
              </a:ln>
              <a:effectLst/>
              <a:uLnTx/>
              <a:uFillTx/>
            </a:endParaRP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600" dirty="0">
                <a:solidFill>
                  <a:srgbClr val="303030"/>
                </a:solidFill>
              </a:rPr>
              <a:t> </a:t>
            </a:r>
            <a:r>
              <a:rPr lang="en-US" sz="2800" dirty="0">
                <a:solidFill>
                  <a:srgbClr val="303030"/>
                </a:solidFill>
              </a:rPr>
              <a:t>Include identification of client strengths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800" i="0" u="none" strike="noStrike" kern="1200" cap="none" spc="0" normalizeH="0" baseline="0" noProof="0" dirty="0">
                <a:ln>
                  <a:noFill/>
                </a:ln>
                <a:solidFill>
                  <a:srgbClr val="303030"/>
                </a:solidFill>
                <a:effectLst/>
                <a:uLnTx/>
                <a:uFillTx/>
              </a:rPr>
              <a:t> Assess responsivity factors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800" dirty="0">
                <a:solidFill>
                  <a:srgbClr val="303030"/>
                </a:solidFill>
              </a:rPr>
              <a:t> Include particular non-criminogenic needs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800" dirty="0">
                <a:solidFill>
                  <a:srgbClr val="303030"/>
                </a:solidFill>
              </a:rPr>
              <a:t> Stress / include the integration of assessment   results into treatment and case planning, review and interventions</a:t>
            </a:r>
            <a:endParaRPr kumimoji="0" lang="en-US" sz="2800" i="0" u="none" strike="noStrike" kern="1200" cap="none" spc="0" normalizeH="0" baseline="0" noProof="0" dirty="0">
              <a:ln>
                <a:noFill/>
              </a:ln>
              <a:solidFill>
                <a:srgbClr val="303030"/>
              </a:solidFill>
              <a:effectLst/>
              <a:uLnTx/>
              <a:uFillTx/>
            </a:endParaRP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300100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C00000"/>
                </a:solidFill>
                <a:cs typeface="Arial" pitchFamily="34" charset="0"/>
              </a:rPr>
              <a:t>Effective RNR Assessments</a:t>
            </a:r>
            <a:endParaRPr lang="en-US" sz="5400" dirty="0">
              <a:solidFill>
                <a:srgbClr val="C00000"/>
              </a:solidFill>
            </a:endParaRPr>
          </a:p>
        </p:txBody>
      </p:sp>
      <p:sp>
        <p:nvSpPr>
          <p:cNvPr id="16" name="Content Placeholder 5"/>
          <p:cNvSpPr txBox="1">
            <a:spLocks/>
          </p:cNvSpPr>
          <p:nvPr/>
        </p:nvSpPr>
        <p:spPr bwMode="auto">
          <a:xfrm>
            <a:off x="838200" y="1202608"/>
            <a:ext cx="78486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a:ln>
                <a:noFill/>
              </a:ln>
              <a:effectLst/>
              <a:uLnTx/>
              <a:uFillTx/>
            </a:endParaRP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lang="en-US" sz="2600" dirty="0">
              <a:solidFill>
                <a:srgbClr val="303030"/>
              </a:solidFill>
            </a:endParaRP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lang="en-US" sz="2600" dirty="0">
              <a:solidFill>
                <a:srgbClr val="303030"/>
              </a:solidFill>
            </a:endParaRP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r>
              <a:rPr lang="en-US" sz="3200" dirty="0"/>
              <a:t>When choosing a RNR Assessment Instrument, make sure:</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800" dirty="0">
                <a:solidFill>
                  <a:srgbClr val="303030"/>
                </a:solidFill>
              </a:rPr>
              <a:t>It actually DOES assess risk level, identify criminogenic needs and specific responsivity factors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800" i="0" u="none" strike="noStrike" kern="1200" cap="none" spc="0" normalizeH="0" baseline="0" noProof="0" dirty="0">
                <a:ln>
                  <a:noFill/>
                </a:ln>
                <a:solidFill>
                  <a:srgbClr val="303030"/>
                </a:solidFill>
                <a:effectLst/>
                <a:uLnTx/>
                <a:uFillTx/>
              </a:rPr>
              <a:t>Has a user’s / scoring manual and offers training in the administration and interpretation of results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800" dirty="0">
                <a:solidFill>
                  <a:srgbClr val="303030"/>
                </a:solidFill>
              </a:rPr>
              <a:t>Is normed on the population it is being administered, and preferably in the same setting</a:t>
            </a:r>
            <a:endParaRPr kumimoji="0" lang="en-US" sz="2800" i="0" u="none" strike="noStrike" kern="1200" cap="none" spc="0" normalizeH="0" baseline="0" noProof="0" dirty="0">
              <a:ln>
                <a:noFill/>
              </a:ln>
              <a:solidFill>
                <a:srgbClr val="303030"/>
              </a:solidFill>
              <a:effectLst/>
              <a:uLnTx/>
              <a:uFillTx/>
            </a:endParaRP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2863752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55</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C00000"/>
                </a:solidFill>
                <a:cs typeface="Arial" pitchFamily="34" charset="0"/>
              </a:rPr>
              <a:t>Effective RNR Assessments</a:t>
            </a:r>
            <a:endParaRPr lang="en-US" sz="5400" dirty="0">
              <a:solidFill>
                <a:srgbClr val="C00000"/>
              </a:solidFill>
            </a:endParaRPr>
          </a:p>
        </p:txBody>
      </p:sp>
      <p:sp>
        <p:nvSpPr>
          <p:cNvPr id="16" name="Content Placeholder 5"/>
          <p:cNvSpPr txBox="1">
            <a:spLocks/>
          </p:cNvSpPr>
          <p:nvPr/>
        </p:nvSpPr>
        <p:spPr bwMode="auto">
          <a:xfrm>
            <a:off x="762000" y="1455410"/>
            <a:ext cx="78486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kumimoji="0" lang="en-US" sz="1000" b="0" i="0" u="none" strike="noStrike" kern="1200" cap="none" spc="0" normalizeH="0" baseline="0" noProof="0" dirty="0">
              <a:ln>
                <a:noFill/>
              </a:ln>
              <a:effectLst/>
              <a:uLnTx/>
              <a:uFillTx/>
            </a:endParaRP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lang="en-US" sz="2600" dirty="0">
              <a:solidFill>
                <a:srgbClr val="303030"/>
              </a:solidFill>
            </a:endParaRP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endParaRPr lang="en-US" sz="2600" dirty="0">
              <a:solidFill>
                <a:srgbClr val="303030"/>
              </a:solidFill>
            </a:endParaRPr>
          </a:p>
          <a:p>
            <a:pPr marL="0" marR="0" lvl="0" indent="0" algn="l" defTabSz="914400" rtl="0" eaLnBrk="0" fontAlgn="base" latinLnBrk="0" hangingPunct="0">
              <a:lnSpc>
                <a:spcPct val="100000"/>
              </a:lnSpc>
              <a:spcBef>
                <a:spcPct val="20000"/>
              </a:spcBef>
              <a:spcAft>
                <a:spcPct val="0"/>
              </a:spcAft>
              <a:buClr>
                <a:srgbClr val="CC9900"/>
              </a:buClr>
              <a:buSzPct val="75000"/>
              <a:buNone/>
              <a:tabLst/>
              <a:defRPr/>
            </a:pPr>
            <a:r>
              <a:rPr lang="en-US" sz="3200" dirty="0"/>
              <a:t>When choosing a RNR Assessment Instrument, make sure:</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800" dirty="0">
                <a:solidFill>
                  <a:srgbClr val="303030"/>
                </a:solidFill>
              </a:rPr>
              <a:t>It is “user-friendly”</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800" i="0" u="none" strike="noStrike" kern="1200" cap="none" spc="0" normalizeH="0" baseline="0" noProof="0" dirty="0" err="1">
                <a:ln>
                  <a:noFill/>
                </a:ln>
                <a:solidFill>
                  <a:srgbClr val="303030"/>
                </a:solidFill>
                <a:effectLst/>
                <a:uLnTx/>
                <a:uFillTx/>
              </a:rPr>
              <a:t>Permi</a:t>
            </a:r>
            <a:r>
              <a:rPr lang="en-US" sz="2800" dirty="0" err="1">
                <a:solidFill>
                  <a:srgbClr val="303030"/>
                </a:solidFill>
              </a:rPr>
              <a:t>ts</a:t>
            </a:r>
            <a:r>
              <a:rPr lang="en-US" sz="2800" dirty="0">
                <a:solidFill>
                  <a:srgbClr val="303030"/>
                </a:solidFill>
              </a:rPr>
              <a:t> re-assessment to show change</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kumimoji="0" lang="en-US" sz="2800" i="0" u="none" strike="noStrike" kern="1200" cap="none" spc="0" normalizeH="0" baseline="0" noProof="0" dirty="0">
                <a:ln>
                  <a:noFill/>
                </a:ln>
                <a:solidFill>
                  <a:srgbClr val="303030"/>
                </a:solidFill>
                <a:effectLst/>
                <a:uLnTx/>
                <a:uFillTx/>
              </a:rPr>
              <a:t>Demonstrates inter-rater reliability: two different staff members would score the same client reaching the same / similar scores</a:t>
            </a:r>
          </a:p>
          <a:p>
            <a:pPr marR="0" lvl="0" algn="l" defTabSz="914400" rtl="0" eaLnBrk="0" fontAlgn="base" latinLnBrk="0" hangingPunct="0">
              <a:lnSpc>
                <a:spcPct val="100000"/>
              </a:lnSpc>
              <a:spcBef>
                <a:spcPct val="20000"/>
              </a:spcBef>
              <a:spcAft>
                <a:spcPct val="0"/>
              </a:spcAft>
              <a:buClr>
                <a:srgbClr val="CC9900"/>
              </a:buClr>
              <a:buSzPct val="75000"/>
              <a:buFont typeface="Wingdings" pitchFamily="2" charset="2"/>
              <a:buChar char="Ø"/>
              <a:tabLst/>
              <a:defRPr/>
            </a:pPr>
            <a:r>
              <a:rPr lang="en-US" sz="2800" dirty="0">
                <a:solidFill>
                  <a:srgbClr val="303030"/>
                </a:solidFill>
              </a:rPr>
              <a:t>Is valid for all criminal justice client types regardless of gender, ethnicity, race, offense type, state, region or country</a:t>
            </a:r>
            <a:endParaRPr kumimoji="0" lang="en-US" sz="2800" i="0" u="none" strike="noStrike" kern="1200" cap="none" spc="0" normalizeH="0" baseline="0" noProof="0" dirty="0">
              <a:ln>
                <a:noFill/>
              </a:ln>
              <a:solidFill>
                <a:srgbClr val="303030"/>
              </a:solidFill>
              <a:effectLst/>
              <a:uLnTx/>
              <a:uFillTx/>
            </a:endParaRP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400" b="0" i="0" u="none" strike="noStrike" kern="1200" cap="none" spc="0" normalizeH="0" baseline="0" noProof="0" dirty="0">
              <a:ln>
                <a:noFill/>
              </a:ln>
              <a:solidFill>
                <a:srgbClr val="303030"/>
              </a:solidFill>
              <a:effectLst/>
              <a:uLnTx/>
              <a:uFillTx/>
              <a:latin typeface="Corbel"/>
              <a:ea typeface="+mn-ea"/>
              <a:cs typeface="+mn-cs"/>
            </a:endParaRPr>
          </a:p>
        </p:txBody>
      </p:sp>
    </p:spTree>
    <p:extLst>
      <p:ext uri="{BB962C8B-B14F-4D97-AF65-F5344CB8AC3E}">
        <p14:creationId xmlns:p14="http://schemas.microsoft.com/office/powerpoint/2010/main" val="2799529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56</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C00000"/>
                </a:solidFill>
                <a:cs typeface="Arial" pitchFamily="34" charset="0"/>
              </a:rPr>
              <a:t>It All Starts with the Assessment</a:t>
            </a:r>
            <a:endParaRPr lang="en-US" sz="4800" dirty="0">
              <a:solidFill>
                <a:srgbClr val="C00000"/>
              </a:solidFill>
            </a:endParaRPr>
          </a:p>
        </p:txBody>
      </p:sp>
      <p:sp>
        <p:nvSpPr>
          <p:cNvPr id="11" name="Rectangle 4"/>
          <p:cNvSpPr>
            <a:spLocks noChangeArrowheads="1"/>
          </p:cNvSpPr>
          <p:nvPr/>
        </p:nvSpPr>
        <p:spPr bwMode="auto">
          <a:xfrm>
            <a:off x="304800" y="1066800"/>
            <a:ext cx="8458200" cy="5410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5"/>
          <p:cNvSpPr>
            <a:spLocks noChangeArrowheads="1"/>
          </p:cNvSpPr>
          <p:nvPr/>
        </p:nvSpPr>
        <p:spPr bwMode="auto">
          <a:xfrm rot="1436869">
            <a:off x="3878263" y="1401763"/>
            <a:ext cx="5105400" cy="1981200"/>
          </a:xfrm>
          <a:prstGeom prst="rightArrow">
            <a:avLst>
              <a:gd name="adj1" fmla="val 25352"/>
              <a:gd name="adj2" fmla="val 66773"/>
            </a:avLst>
          </a:prstGeom>
          <a:solidFill>
            <a:schemeClr val="bg2"/>
          </a:solidFill>
          <a:ln w="9525">
            <a:solidFill>
              <a:schemeClr val="tx1"/>
            </a:solidFill>
            <a:miter lim="800000"/>
            <a:headEnd/>
            <a:tailEnd/>
          </a:ln>
          <a:effectLst/>
          <a:scene3d>
            <a:camera prst="orthographicFront"/>
            <a:lightRig rig="threePt" dir="t"/>
          </a:scene3d>
          <a:sp3d>
            <a:bevelT w="152400" h="50800" prst="softRound"/>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9"/>
          <p:cNvSpPr>
            <a:spLocks noChangeArrowheads="1"/>
          </p:cNvSpPr>
          <p:nvPr/>
        </p:nvSpPr>
        <p:spPr bwMode="auto">
          <a:xfrm>
            <a:off x="6705600" y="3810000"/>
            <a:ext cx="2057400" cy="2667000"/>
          </a:xfrm>
          <a:prstGeom prst="roundRect">
            <a:avLst>
              <a:gd name="adj" fmla="val 16667"/>
            </a:avLst>
          </a:prstGeom>
          <a:ln>
            <a:headEnd/>
            <a:tailEnd/>
          </a:ln>
          <a:scene3d>
            <a:camera prst="orthographicFront">
              <a:rot lat="0" lon="0" rev="0"/>
            </a:camera>
            <a:lightRig rig="threePt" dir="t">
              <a:rot lat="0" lon="0" rev="1200000"/>
            </a:lightRig>
          </a:scene3d>
          <a:sp3d>
            <a:bevelT w="63500" h="25400" prst="angle"/>
          </a:sp3d>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altLang="en-US" sz="2400" b="1" dirty="0">
                <a:solidFill>
                  <a:schemeClr val="bg2"/>
                </a:solidFill>
              </a:rPr>
              <a:t>Informed</a:t>
            </a:r>
          </a:p>
          <a:p>
            <a:pPr algn="ctr"/>
            <a:r>
              <a:rPr lang="en-US" altLang="en-US" sz="2400" b="1" dirty="0">
                <a:solidFill>
                  <a:schemeClr val="bg2"/>
                </a:solidFill>
              </a:rPr>
              <a:t>Re-Entry / </a:t>
            </a:r>
          </a:p>
          <a:p>
            <a:pPr algn="ctr"/>
            <a:r>
              <a:rPr lang="en-US" altLang="en-US" sz="2400" b="1" dirty="0">
                <a:solidFill>
                  <a:schemeClr val="bg2"/>
                </a:solidFill>
              </a:rPr>
              <a:t>Reintegration</a:t>
            </a:r>
          </a:p>
          <a:p>
            <a:pPr algn="ctr"/>
            <a:r>
              <a:rPr lang="en-US" altLang="en-US" sz="2400" b="1" dirty="0">
                <a:solidFill>
                  <a:schemeClr val="bg2"/>
                </a:solidFill>
              </a:rPr>
              <a:t>Plan</a:t>
            </a:r>
          </a:p>
        </p:txBody>
      </p:sp>
      <p:sp>
        <p:nvSpPr>
          <p:cNvPr id="19" name="AutoShape 7"/>
          <p:cNvSpPr>
            <a:spLocks noChangeArrowheads="1"/>
          </p:cNvSpPr>
          <p:nvPr/>
        </p:nvSpPr>
        <p:spPr bwMode="auto">
          <a:xfrm>
            <a:off x="2487503" y="1981200"/>
            <a:ext cx="2133600" cy="2667000"/>
          </a:xfrm>
          <a:prstGeom prst="roundRect">
            <a:avLst>
              <a:gd name="adj" fmla="val 16667"/>
            </a:avLst>
          </a:prstGeom>
          <a:ln>
            <a:headEnd/>
            <a:tailEnd/>
          </a:ln>
          <a:scene3d>
            <a:camera prst="orthographicFront">
              <a:rot lat="0" lon="0" rev="0"/>
            </a:camera>
            <a:lightRig rig="threePt" dir="t">
              <a:rot lat="0" lon="0" rev="1200000"/>
            </a:lightRig>
          </a:scene3d>
          <a:sp3d>
            <a:bevelT w="63500" h="25400" prst="angle"/>
          </a:sp3d>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altLang="en-US" sz="2300" b="1" dirty="0">
                <a:solidFill>
                  <a:schemeClr val="bg2"/>
                </a:solidFill>
              </a:rPr>
              <a:t>Treatment Plan</a:t>
            </a:r>
          </a:p>
          <a:p>
            <a:pPr algn="ctr"/>
            <a:r>
              <a:rPr lang="en-US" altLang="en-US" sz="2300" b="1" dirty="0">
                <a:solidFill>
                  <a:schemeClr val="bg2"/>
                </a:solidFill>
              </a:rPr>
              <a:t>*</a:t>
            </a:r>
          </a:p>
          <a:p>
            <a:pPr algn="ctr"/>
            <a:r>
              <a:rPr lang="en-US" altLang="en-US" sz="2300" b="1" dirty="0">
                <a:solidFill>
                  <a:schemeClr val="bg2"/>
                </a:solidFill>
              </a:rPr>
              <a:t>Appropriate </a:t>
            </a:r>
          </a:p>
          <a:p>
            <a:pPr algn="ctr"/>
            <a:r>
              <a:rPr lang="en-US" altLang="en-US" sz="2300" b="1" dirty="0">
                <a:solidFill>
                  <a:schemeClr val="bg2"/>
                </a:solidFill>
              </a:rPr>
              <a:t>Placement and</a:t>
            </a:r>
          </a:p>
          <a:p>
            <a:pPr algn="ctr"/>
            <a:r>
              <a:rPr lang="en-US" altLang="en-US" sz="2300" b="1" dirty="0">
                <a:solidFill>
                  <a:schemeClr val="bg2"/>
                </a:solidFill>
              </a:rPr>
              <a:t>Services</a:t>
            </a:r>
          </a:p>
          <a:p>
            <a:pPr algn="ctr"/>
            <a:r>
              <a:rPr lang="en-US" altLang="en-US" sz="2300" b="1" dirty="0">
                <a:solidFill>
                  <a:schemeClr val="bg2"/>
                </a:solidFill>
              </a:rPr>
              <a:t>*</a:t>
            </a:r>
          </a:p>
          <a:p>
            <a:pPr algn="ctr"/>
            <a:r>
              <a:rPr lang="en-US" altLang="en-US" sz="2300" b="1" dirty="0">
                <a:solidFill>
                  <a:schemeClr val="bg2"/>
                </a:solidFill>
              </a:rPr>
              <a:t>Review &amp; Revise</a:t>
            </a:r>
          </a:p>
        </p:txBody>
      </p:sp>
      <p:sp>
        <p:nvSpPr>
          <p:cNvPr id="20" name="AutoShape 6"/>
          <p:cNvSpPr>
            <a:spLocks noChangeArrowheads="1"/>
          </p:cNvSpPr>
          <p:nvPr/>
        </p:nvSpPr>
        <p:spPr bwMode="auto">
          <a:xfrm>
            <a:off x="353903" y="1219200"/>
            <a:ext cx="2133600" cy="2590800"/>
          </a:xfrm>
          <a:prstGeom prst="roundRect">
            <a:avLst>
              <a:gd name="adj" fmla="val 16667"/>
            </a:avLst>
          </a:prstGeom>
          <a:ln>
            <a:headEnd/>
            <a:tailEnd/>
          </a:ln>
          <a:scene3d>
            <a:camera prst="orthographicFront">
              <a:rot lat="0" lon="0" rev="0"/>
            </a:camera>
            <a:lightRig rig="threePt" dir="t">
              <a:rot lat="0" lon="0" rev="1200000"/>
            </a:lightRig>
          </a:scene3d>
          <a:sp3d>
            <a:bevelT w="63500" h="25400" prst="angle"/>
          </a:sp3d>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altLang="en-US" sz="2400" b="1" dirty="0">
                <a:solidFill>
                  <a:schemeClr val="bg2"/>
                </a:solidFill>
              </a:rPr>
              <a:t>Valid, Reliable </a:t>
            </a:r>
          </a:p>
          <a:p>
            <a:pPr algn="ctr"/>
            <a:r>
              <a:rPr lang="en-US" altLang="en-US" sz="2400" b="1" dirty="0">
                <a:solidFill>
                  <a:schemeClr val="bg2"/>
                </a:solidFill>
              </a:rPr>
              <a:t>RNR </a:t>
            </a:r>
          </a:p>
          <a:p>
            <a:pPr algn="ctr"/>
            <a:r>
              <a:rPr lang="en-US" altLang="en-US" sz="2400" b="1" dirty="0">
                <a:solidFill>
                  <a:schemeClr val="bg2"/>
                </a:solidFill>
              </a:rPr>
              <a:t>Assessment </a:t>
            </a:r>
          </a:p>
        </p:txBody>
      </p:sp>
      <p:sp>
        <p:nvSpPr>
          <p:cNvPr id="21" name="AutoShape 8"/>
          <p:cNvSpPr>
            <a:spLocks noChangeArrowheads="1"/>
          </p:cNvSpPr>
          <p:nvPr/>
        </p:nvSpPr>
        <p:spPr bwMode="auto">
          <a:xfrm>
            <a:off x="4621103" y="2743200"/>
            <a:ext cx="2133600" cy="2667000"/>
          </a:xfrm>
          <a:prstGeom prst="roundRect">
            <a:avLst>
              <a:gd name="adj" fmla="val 16667"/>
            </a:avLst>
          </a:prstGeom>
          <a:ln>
            <a:headEnd/>
            <a:tailEnd/>
          </a:ln>
          <a:scene3d>
            <a:camera prst="orthographicFront">
              <a:rot lat="0" lon="0" rev="0"/>
            </a:camera>
            <a:lightRig rig="threePt" dir="t">
              <a:rot lat="0" lon="0" rev="1200000"/>
            </a:lightRig>
          </a:scene3d>
          <a:sp3d>
            <a:bevelT w="63500" h="25400" prst="angle"/>
          </a:sp3d>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1"/>
          </a:lnRef>
          <a:fillRef idx="3">
            <a:schemeClr val="accent1"/>
          </a:fillRef>
          <a:effectRef idx="3">
            <a:schemeClr val="accent1"/>
          </a:effectRef>
          <a:fontRef idx="minor">
            <a:schemeClr val="lt1"/>
          </a:fontRef>
        </p:style>
        <p:txBody>
          <a:bodyPr wrap="none" anchor="ctr"/>
          <a:lstStyle/>
          <a:p>
            <a:pPr algn="ctr"/>
            <a:r>
              <a:rPr lang="en-US" altLang="en-US" sz="2400" b="1" dirty="0">
                <a:solidFill>
                  <a:schemeClr val="bg2"/>
                </a:solidFill>
              </a:rPr>
              <a:t>Re-Assessment</a:t>
            </a:r>
          </a:p>
          <a:p>
            <a:pPr algn="ctr"/>
            <a:r>
              <a:rPr lang="en-US" altLang="en-US" sz="2400" b="1" dirty="0">
                <a:solidFill>
                  <a:schemeClr val="bg2"/>
                </a:solidFill>
              </a:rPr>
              <a:t>near end of </a:t>
            </a:r>
          </a:p>
          <a:p>
            <a:pPr algn="ctr"/>
            <a:r>
              <a:rPr lang="en-US" altLang="en-US" sz="2400" b="1" dirty="0">
                <a:solidFill>
                  <a:schemeClr val="bg2"/>
                </a:solidFill>
              </a:rPr>
              <a:t>treatment cycle</a:t>
            </a:r>
          </a:p>
        </p:txBody>
      </p:sp>
      <p:sp>
        <p:nvSpPr>
          <p:cNvPr id="22" name="AutoShape 13"/>
          <p:cNvSpPr>
            <a:spLocks noChangeArrowheads="1"/>
          </p:cNvSpPr>
          <p:nvPr/>
        </p:nvSpPr>
        <p:spPr bwMode="auto">
          <a:xfrm>
            <a:off x="277703" y="4191000"/>
            <a:ext cx="2514600" cy="2438400"/>
          </a:xfrm>
          <a:prstGeom prst="star8">
            <a:avLst>
              <a:gd name="adj" fmla="val 38250"/>
            </a:avLst>
          </a:prstGeom>
          <a:ln>
            <a:headEnd/>
            <a:tailEnd/>
          </a:ln>
          <a:scene3d>
            <a:camera prst="orthographicFront"/>
            <a:lightRig rig="threePt" dir="t"/>
          </a:scene3d>
          <a:sp3d>
            <a:bevelT prst="slope"/>
          </a:sp3d>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wrap="none" anchor="ctr">
            <a:sp3d>
              <a:bevelB w="19050" h="38100"/>
            </a:sp3d>
          </a:bodyPr>
          <a:lstStyle/>
          <a:p>
            <a:endParaRPr lang="en-US" altLang="en-US" sz="1400" b="1" dirty="0">
              <a:solidFill>
                <a:srgbClr val="1A9CD0"/>
              </a:solidFill>
            </a:endParaRPr>
          </a:p>
          <a:p>
            <a:pPr algn="ctr"/>
            <a:r>
              <a:rPr lang="en-US" altLang="en-US" sz="2000" b="1" dirty="0">
                <a:solidFill>
                  <a:srgbClr val="1A9CD0"/>
                </a:solidFill>
              </a:rPr>
              <a:t>Public Safety </a:t>
            </a:r>
          </a:p>
          <a:p>
            <a:pPr algn="ctr"/>
            <a:r>
              <a:rPr lang="en-US" altLang="en-US" sz="2000" b="1" dirty="0">
                <a:solidFill>
                  <a:srgbClr val="1A9CD0"/>
                </a:solidFill>
              </a:rPr>
              <a:t>is Ensured</a:t>
            </a:r>
          </a:p>
          <a:p>
            <a:pPr algn="ctr"/>
            <a:r>
              <a:rPr lang="en-US" altLang="en-US" sz="2000" b="1" dirty="0">
                <a:solidFill>
                  <a:srgbClr val="1A9CD0"/>
                </a:solidFill>
              </a:rPr>
              <a:t>*</a:t>
            </a:r>
          </a:p>
          <a:p>
            <a:pPr algn="ctr"/>
            <a:r>
              <a:rPr lang="en-US" altLang="en-US" sz="2000" b="1" dirty="0">
                <a:solidFill>
                  <a:srgbClr val="1A9CD0"/>
                </a:solidFill>
              </a:rPr>
              <a:t>Cost Efficient</a:t>
            </a:r>
          </a:p>
          <a:p>
            <a:endParaRPr lang="en-US" altLang="en-US" sz="1400" b="1" dirty="0">
              <a:solidFill>
                <a:schemeClr val="folHlink"/>
              </a:solidFill>
            </a:endParaRPr>
          </a:p>
        </p:txBody>
      </p:sp>
      <p:sp>
        <p:nvSpPr>
          <p:cNvPr id="23" name="Rectangle 11"/>
          <p:cNvSpPr>
            <a:spLocks noChangeArrowheads="1"/>
          </p:cNvSpPr>
          <p:nvPr/>
        </p:nvSpPr>
        <p:spPr bwMode="auto">
          <a:xfrm rot="1458720">
            <a:off x="4012487" y="2060562"/>
            <a:ext cx="4212213" cy="4103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en-US" sz="3200" dirty="0">
                <a:solidFill>
                  <a:srgbClr val="FF0000"/>
                </a:solidFill>
              </a:rPr>
              <a:t>DECREASED RECIDIVISM</a:t>
            </a:r>
          </a:p>
        </p:txBody>
      </p:sp>
    </p:spTree>
    <p:extLst>
      <p:ext uri="{BB962C8B-B14F-4D97-AF65-F5344CB8AC3E}">
        <p14:creationId xmlns:p14="http://schemas.microsoft.com/office/powerpoint/2010/main" val="3810297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616"/>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0" y="76199"/>
            <a:ext cx="9144000" cy="1143000"/>
          </a:xfrm>
        </p:spPr>
        <p:txBody>
          <a:bodyPr>
            <a:normAutofit/>
          </a:bodyPr>
          <a:lstStyle/>
          <a:p>
            <a:r>
              <a:rPr lang="en-US" b="1" dirty="0">
                <a:solidFill>
                  <a:srgbClr val="006892"/>
                </a:solidFill>
                <a:latin typeface="+mn-lt"/>
                <a:cs typeface="Arial" pitchFamily="34" charset="0"/>
              </a:rPr>
              <a:t>References</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57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ontent Placeholder 2"/>
          <p:cNvSpPr txBox="1">
            <a:spLocks/>
          </p:cNvSpPr>
          <p:nvPr/>
        </p:nvSpPr>
        <p:spPr bwMode="auto">
          <a:xfrm>
            <a:off x="105427" y="2971800"/>
            <a:ext cx="8610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600"/>
              </a:spcAft>
              <a:buClr>
                <a:srgbClr val="AD0101"/>
              </a:buClr>
              <a:buSzPts val="1000"/>
              <a:buFont typeface="Arial" charset="0"/>
              <a:buNone/>
              <a:tabLst>
                <a:tab pos="457200" algn="l"/>
              </a:tabLst>
              <a:defRPr/>
            </a:pPr>
            <a:endParaRPr kumimoji="0" lang="en-US" sz="800" b="1" i="0" u="none" strike="noStrike" kern="1200" cap="none" spc="0" normalizeH="0" baseline="0" noProof="0" dirty="0">
              <a:ln>
                <a:noFill/>
              </a:ln>
              <a:solidFill>
                <a:srgbClr val="303030"/>
              </a:solidFill>
              <a:effectLst/>
              <a:uLnTx/>
              <a:uFillTx/>
              <a:latin typeface="Corbel"/>
              <a:ea typeface="Calibri"/>
              <a:cs typeface="Times New Roman"/>
            </a:endParaRPr>
          </a:p>
          <a:p>
            <a:pPr marL="273050" marR="0" lvl="0" indent="-273050" algn="l" defTabSz="914400" rtl="0" eaLnBrk="0" fontAlgn="base" latinLnBrk="0" hangingPunct="0">
              <a:lnSpc>
                <a:spcPct val="100000"/>
              </a:lnSpc>
              <a:spcBef>
                <a:spcPts val="0"/>
              </a:spcBef>
              <a:spcAft>
                <a:spcPts val="600"/>
              </a:spcAft>
              <a:buClr>
                <a:srgbClr val="AD0101"/>
              </a:buClr>
              <a:buSzPts val="1000"/>
              <a:buFont typeface="Wingdings" pitchFamily="2" charset="2"/>
              <a:buChar char="§"/>
              <a:tabLst>
                <a:tab pos="457200" algn="l"/>
              </a:tabLst>
              <a:defRPr/>
            </a:pPr>
            <a:endParaRPr kumimoji="0" lang="en-US" sz="2000" b="0" i="0" u="none" strike="noStrike" kern="1200" cap="none" spc="0" normalizeH="0" baseline="0" noProof="0" dirty="0">
              <a:ln>
                <a:noFill/>
              </a:ln>
              <a:solidFill>
                <a:srgbClr val="303030"/>
              </a:solidFill>
              <a:effectLst/>
              <a:uLnTx/>
              <a:uFillTx/>
              <a:latin typeface="Corbel"/>
              <a:ea typeface="Calibri"/>
              <a:cs typeface="Times New Roman"/>
            </a:endParaRPr>
          </a:p>
          <a:p>
            <a:r>
              <a:rPr lang="en-US" altLang="en-US" sz="1600" dirty="0">
                <a:solidFill>
                  <a:schemeClr val="tx1"/>
                </a:solidFill>
              </a:rPr>
              <a:t>Andrews, D.A., </a:t>
            </a:r>
            <a:r>
              <a:rPr lang="en-US" altLang="en-US" sz="1600" dirty="0" err="1">
                <a:solidFill>
                  <a:schemeClr val="tx1"/>
                </a:solidFill>
              </a:rPr>
              <a:t>Bonta</a:t>
            </a:r>
            <a:r>
              <a:rPr lang="en-US" altLang="en-US" sz="1600" dirty="0">
                <a:solidFill>
                  <a:schemeClr val="tx1"/>
                </a:solidFill>
              </a:rPr>
              <a:t>, J., </a:t>
            </a:r>
            <a:r>
              <a:rPr lang="en-US" altLang="en-US" sz="1600" dirty="0" err="1">
                <a:solidFill>
                  <a:schemeClr val="tx1"/>
                </a:solidFill>
              </a:rPr>
              <a:t>Hoge</a:t>
            </a:r>
            <a:r>
              <a:rPr lang="en-US" altLang="en-US" sz="1600" dirty="0">
                <a:solidFill>
                  <a:schemeClr val="tx1"/>
                </a:solidFill>
              </a:rPr>
              <a:t>, R.D. (1990). Classification for Effective Rehabilitation: Rediscovering Psychology. Criminal Justice and Behavior March 1990 vol. 17 no. 1 19-52 </a:t>
            </a:r>
          </a:p>
          <a:p>
            <a:r>
              <a:rPr lang="en-US" altLang="en-US" sz="1600" dirty="0">
                <a:solidFill>
                  <a:schemeClr val="tx1"/>
                </a:solidFill>
              </a:rPr>
              <a:t>Andrews and </a:t>
            </a:r>
            <a:r>
              <a:rPr lang="en-US" altLang="en-US" sz="1600" dirty="0" err="1">
                <a:solidFill>
                  <a:schemeClr val="tx1"/>
                </a:solidFill>
              </a:rPr>
              <a:t>Bonta</a:t>
            </a:r>
            <a:r>
              <a:rPr lang="en-US" altLang="en-US" sz="1600" dirty="0">
                <a:solidFill>
                  <a:schemeClr val="tx1"/>
                </a:solidFill>
              </a:rPr>
              <a:t> (2006).  The Psychology of Criminal Conduct (4th). Anderson Publishing, Newark, New Jersey </a:t>
            </a:r>
          </a:p>
          <a:p>
            <a:r>
              <a:rPr lang="en-US" altLang="en-US" sz="1600" dirty="0">
                <a:solidFill>
                  <a:schemeClr val="tx1"/>
                </a:solidFill>
              </a:rPr>
              <a:t>Andrews and </a:t>
            </a:r>
            <a:r>
              <a:rPr lang="en-US" altLang="en-US" sz="1600" dirty="0" err="1">
                <a:solidFill>
                  <a:schemeClr val="tx1"/>
                </a:solidFill>
              </a:rPr>
              <a:t>Bonta</a:t>
            </a:r>
            <a:r>
              <a:rPr lang="en-US" altLang="en-US" sz="1600" dirty="0">
                <a:solidFill>
                  <a:schemeClr val="tx1"/>
                </a:solidFill>
              </a:rPr>
              <a:t> (2006-2007). Risk-need-responsivity model for offender assessment and rehabilitation.  Public Safety Canada, </a:t>
            </a:r>
            <a:r>
              <a:rPr lang="en-US" altLang="en-US" sz="1600" dirty="0" err="1">
                <a:solidFill>
                  <a:schemeClr val="tx1"/>
                </a:solidFill>
              </a:rPr>
              <a:t>Ottowa</a:t>
            </a:r>
            <a:r>
              <a:rPr lang="en-US" altLang="en-US" sz="1600" dirty="0">
                <a:solidFill>
                  <a:schemeClr val="tx1"/>
                </a:solidFill>
              </a:rPr>
              <a:t>, Ontario.</a:t>
            </a:r>
          </a:p>
          <a:p>
            <a:r>
              <a:rPr lang="en-US" altLang="en-US" sz="1600" dirty="0">
                <a:solidFill>
                  <a:schemeClr val="tx1"/>
                </a:solidFill>
                <a:hlinkClick r:id="rId4"/>
              </a:rPr>
              <a:t>http://www.publicsafety.gc.ca/res/cor/rep/risk_need_200706-eng.aspx</a:t>
            </a:r>
            <a:r>
              <a:rPr lang="en-US" altLang="en-US" sz="1600" dirty="0">
                <a:solidFill>
                  <a:schemeClr val="tx1"/>
                </a:solidFill>
              </a:rPr>
              <a:t> </a:t>
            </a:r>
          </a:p>
          <a:p>
            <a:r>
              <a:rPr lang="en-US" altLang="en-US" sz="1600" dirty="0" err="1">
                <a:solidFill>
                  <a:schemeClr val="tx1"/>
                </a:solidFill>
              </a:rPr>
              <a:t>Bonta</a:t>
            </a:r>
            <a:r>
              <a:rPr lang="en-US" altLang="en-US" sz="1600" dirty="0">
                <a:solidFill>
                  <a:schemeClr val="tx1"/>
                </a:solidFill>
              </a:rPr>
              <a:t>, J. et al, 2000.  A Quasi-Experimental Evaluation  of an Intensive Rehabilitation Supervision Program. Criminal Justice and Behavior  Vol. 27 No 3:317 – 329. http://www.sedgwickcounty.org/corrections/resources/Risk_Need_Responsivity/A%20Quasi-Experimental%20Evaluation%20of%20an%20Intensive%20Rehabilitation%20Supervision%20Program.pdf </a:t>
            </a:r>
          </a:p>
          <a:p>
            <a:pPr>
              <a:spcBef>
                <a:spcPct val="0"/>
              </a:spcBef>
            </a:pPr>
            <a:r>
              <a:rPr lang="en-US" altLang="en-US" sz="1600" dirty="0" err="1">
                <a:solidFill>
                  <a:schemeClr val="tx1"/>
                </a:solidFill>
              </a:rPr>
              <a:t>Gendreau</a:t>
            </a:r>
            <a:r>
              <a:rPr lang="en-US" altLang="en-US" sz="1600" dirty="0">
                <a:solidFill>
                  <a:schemeClr val="tx1"/>
                </a:solidFill>
              </a:rPr>
              <a:t>, P., Little, T., &amp; Goggin, C. (1996).  A meta-analysis of adult offender recidivism:  What works!  </a:t>
            </a:r>
            <a:r>
              <a:rPr lang="en-US" altLang="en-US" sz="1600" dirty="0" err="1">
                <a:solidFill>
                  <a:schemeClr val="tx1"/>
                </a:solidFill>
              </a:rPr>
              <a:t>Crimionology</a:t>
            </a:r>
            <a:r>
              <a:rPr lang="en-US" altLang="en-US" sz="1600" dirty="0">
                <a:solidFill>
                  <a:schemeClr val="tx1"/>
                </a:solidFill>
              </a:rPr>
              <a:t>: 34, 575-607</a:t>
            </a:r>
          </a:p>
          <a:p>
            <a:pPr>
              <a:spcBef>
                <a:spcPct val="0"/>
              </a:spcBef>
            </a:pPr>
            <a:r>
              <a:rPr lang="en-US" altLang="en-US" sz="1600" dirty="0" err="1">
                <a:solidFill>
                  <a:schemeClr val="tx1"/>
                </a:solidFill>
              </a:rPr>
              <a:t>Lowenkamp</a:t>
            </a:r>
            <a:r>
              <a:rPr lang="en-US" altLang="en-US" sz="1600" dirty="0">
                <a:solidFill>
                  <a:schemeClr val="tx1"/>
                </a:solidFill>
              </a:rPr>
              <a:t>, C.T., &amp; </a:t>
            </a:r>
            <a:r>
              <a:rPr lang="en-US" altLang="en-US" sz="1600" dirty="0" err="1">
                <a:solidFill>
                  <a:schemeClr val="tx1"/>
                </a:solidFill>
              </a:rPr>
              <a:t>Latessa</a:t>
            </a:r>
            <a:r>
              <a:rPr lang="en-US" altLang="en-US" sz="1600" dirty="0">
                <a:solidFill>
                  <a:schemeClr val="tx1"/>
                </a:solidFill>
              </a:rPr>
              <a:t>, E.J. (2004). Understanding the Risk Principle: How and Why. Correctional Interventions Can Harm Low-Risk Offenders. Topics in Community Corrections </a:t>
            </a:r>
          </a:p>
          <a:p>
            <a:pPr>
              <a:spcBef>
                <a:spcPct val="0"/>
              </a:spcBef>
            </a:pPr>
            <a:r>
              <a:rPr lang="en-US" altLang="en-US" sz="1600" dirty="0">
                <a:solidFill>
                  <a:schemeClr val="tx1"/>
                </a:solidFill>
                <a:hlinkClick r:id="rId5"/>
              </a:rPr>
              <a:t>http://www.yourhonor.com/dwi/sentencing/RiskPrinciple.pdf</a:t>
            </a:r>
            <a:r>
              <a:rPr lang="en-US" altLang="en-US" sz="1600" dirty="0">
                <a:solidFill>
                  <a:schemeClr val="tx1"/>
                </a:solidFill>
              </a:rPr>
              <a:t> </a:t>
            </a:r>
            <a:endParaRPr lang="en-US" altLang="en-US" sz="1800" dirty="0">
              <a:solidFill>
                <a:schemeClr val="tx1"/>
              </a:solidFill>
            </a:endParaRPr>
          </a:p>
          <a:p>
            <a:pPr>
              <a:spcBef>
                <a:spcPct val="0"/>
              </a:spcBef>
            </a:pPr>
            <a:r>
              <a:rPr lang="en-US" altLang="en-US" sz="1600" dirty="0" err="1">
                <a:solidFill>
                  <a:schemeClr val="tx1"/>
                </a:solidFill>
              </a:rPr>
              <a:t>Wormith</a:t>
            </a:r>
            <a:r>
              <a:rPr lang="en-US" altLang="en-US" sz="1600" dirty="0">
                <a:solidFill>
                  <a:schemeClr val="tx1"/>
                </a:solidFill>
              </a:rPr>
              <a:t>, J.S. (1997) Research to practice: Applying risk/needs assessment to offender classification. Forum on Corrections Research, 9, 26-31</a:t>
            </a:r>
            <a:r>
              <a:rPr lang="en-US" altLang="en-US" sz="1600" dirty="0"/>
              <a:t>.</a:t>
            </a:r>
          </a:p>
          <a:p>
            <a:pPr>
              <a:spcBef>
                <a:spcPct val="0"/>
              </a:spcBef>
            </a:pPr>
            <a:endParaRPr lang="en-US" altLang="en-US" sz="1800" dirty="0"/>
          </a:p>
          <a:p>
            <a:pPr>
              <a:spcBef>
                <a:spcPct val="0"/>
              </a:spcBef>
            </a:pPr>
            <a:endParaRPr lang="en-US" altLang="en-US" sz="1800" dirty="0"/>
          </a:p>
          <a:p>
            <a:pPr>
              <a:spcBef>
                <a:spcPct val="0"/>
              </a:spcBef>
            </a:pPr>
            <a:endParaRPr lang="en-US" altLang="en-US" sz="1800" dirty="0">
              <a:solidFill>
                <a:schemeClr val="bg1"/>
              </a:solidFill>
            </a:endParaRPr>
          </a:p>
          <a:p>
            <a:endParaRPr lang="en-US" altLang="en-US" sz="1800" dirty="0"/>
          </a:p>
          <a:p>
            <a:endParaRPr lang="en-US" altLang="en-US" sz="1800" dirty="0"/>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000" b="0" i="0" u="none" strike="noStrike" kern="1200" cap="none" spc="0" normalizeH="0" baseline="0" noProof="0" dirty="0">
              <a:ln>
                <a:noFill/>
              </a:ln>
              <a:solidFill>
                <a:srgbClr val="303030"/>
              </a:solidFill>
              <a:effectLst/>
              <a:uLnTx/>
              <a:uFillTx/>
              <a:latin typeface="Corbel"/>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AD0101"/>
              </a:buClr>
              <a:buSzTx/>
              <a:buFont typeface="Arial" charset="0"/>
              <a:buChar char="•"/>
              <a:tabLst/>
              <a:defRPr/>
            </a:pPr>
            <a:endParaRPr kumimoji="0" lang="en-US" sz="2000" b="0" i="0" u="none" strike="noStrike" kern="1200" cap="none" spc="0" normalizeH="0" baseline="0" noProof="0" dirty="0">
              <a:ln>
                <a:noFill/>
              </a:ln>
              <a:solidFill>
                <a:srgbClr val="303030"/>
              </a:solidFill>
              <a:effectLst/>
              <a:uLnTx/>
              <a:uFillTx/>
              <a:latin typeface="Corbel"/>
              <a:ea typeface="Calibri"/>
              <a:cs typeface="Times New Roman"/>
            </a:endParaRPr>
          </a:p>
        </p:txBody>
      </p:sp>
    </p:spTree>
    <p:extLst>
      <p:ext uri="{BB962C8B-B14F-4D97-AF65-F5344CB8AC3E}">
        <p14:creationId xmlns:p14="http://schemas.microsoft.com/office/powerpoint/2010/main" val="3948386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Questions?</a:t>
            </a:r>
          </a:p>
        </p:txBody>
      </p:sp>
      <p:sp>
        <p:nvSpPr>
          <p:cNvPr id="3" name="Content Placeholder 2"/>
          <p:cNvSpPr>
            <a:spLocks noGrp="1"/>
          </p:cNvSpPr>
          <p:nvPr>
            <p:ph idx="1"/>
          </p:nvPr>
        </p:nvSpPr>
        <p:spPr/>
        <p:txBody>
          <a:bodyPr>
            <a:normAutofit/>
          </a:bodyPr>
          <a:lstStyle/>
          <a:p>
            <a:pPr marL="0" indent="0" algn="ctr">
              <a:buNone/>
            </a:pPr>
            <a:r>
              <a:rPr lang="en-US" dirty="0"/>
              <a:t>Type your question in the Q&amp;A box </a:t>
            </a:r>
            <a:br>
              <a:rPr lang="en-US" dirty="0"/>
            </a:br>
            <a:r>
              <a:rPr lang="en-US" dirty="0"/>
              <a:t>on your computer screen</a:t>
            </a:r>
          </a:p>
          <a:p>
            <a:pPr marL="0" indent="0">
              <a:buNone/>
            </a:pPr>
            <a:endParaRPr lang="en-US" sz="2800" dirty="0"/>
          </a:p>
          <a:p>
            <a:pPr marL="0" indent="0" algn="ctr">
              <a:spcBef>
                <a:spcPts val="600"/>
              </a:spcBef>
              <a:spcAft>
                <a:spcPts val="1200"/>
              </a:spcAft>
              <a:buNone/>
            </a:pPr>
            <a:r>
              <a:rPr lang="en-US" sz="4400" dirty="0">
                <a:latin typeface="+mj-lt"/>
              </a:rPr>
              <a:t>Speaker Contact Info</a:t>
            </a:r>
          </a:p>
          <a:p>
            <a:pPr marL="0" indent="0" algn="ctr">
              <a:buNone/>
            </a:pPr>
            <a:endParaRPr lang="en-US" sz="2800" dirty="0"/>
          </a:p>
          <a:p>
            <a:pPr marL="0" indent="0" algn="ctr">
              <a:buNone/>
            </a:pPr>
            <a:r>
              <a:rPr lang="en-US" sz="2800" dirty="0"/>
              <a:t>Roberta Churchill </a:t>
            </a:r>
            <a:r>
              <a:rPr lang="en-US" sz="2800" dirty="0">
                <a:hlinkClick r:id="rId2"/>
              </a:rPr>
              <a:t>robertachurchill@gmail.com</a:t>
            </a:r>
            <a:endParaRPr lang="en-US" sz="2800" dirty="0"/>
          </a:p>
        </p:txBody>
      </p:sp>
      <p:sp>
        <p:nvSpPr>
          <p:cNvPr id="8" name="Date Placeholder 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F4A7E7-9BF7-4D07-B541-9235E2191DD6}" type="datetime1">
              <a:rPr kumimoji="0" lang="en-US"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2/14/2017</a:t>
            </a:fld>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FF8E3-EC8E-4FF1-9FB8-7EB9DE5DC726}" type="slidenum">
              <a:rPr kumimoji="0" lang="en-US"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35567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Certificate of Attendance</a:t>
            </a:r>
          </a:p>
        </p:txBody>
      </p:sp>
      <p:sp>
        <p:nvSpPr>
          <p:cNvPr id="3" name="Content Placeholder 2"/>
          <p:cNvSpPr>
            <a:spLocks noGrp="1"/>
          </p:cNvSpPr>
          <p:nvPr>
            <p:ph idx="1"/>
          </p:nvPr>
        </p:nvSpPr>
        <p:spPr/>
        <p:txBody>
          <a:bodyPr/>
          <a:lstStyle/>
          <a:p>
            <a:pPr marL="0" indent="0">
              <a:buNone/>
            </a:pPr>
            <a:r>
              <a:rPr lang="en-US" dirty="0"/>
              <a:t>Download now! </a:t>
            </a:r>
          </a:p>
        </p:txBody>
      </p:sp>
      <p:pic>
        <p:nvPicPr>
          <p:cNvPr id="4" name="Picture 3"/>
          <p:cNvPicPr>
            <a:picLocks noChangeAspect="1"/>
          </p:cNvPicPr>
          <p:nvPr/>
        </p:nvPicPr>
        <p:blipFill>
          <a:blip r:embed="rId2"/>
          <a:stretch>
            <a:fillRect/>
          </a:stretch>
        </p:blipFill>
        <p:spPr>
          <a:xfrm>
            <a:off x="2057400" y="2438400"/>
            <a:ext cx="5672531" cy="3324225"/>
          </a:xfrm>
          <a:prstGeom prst="rect">
            <a:avLst/>
          </a:prstGeom>
        </p:spPr>
      </p:pic>
      <p:cxnSp>
        <p:nvCxnSpPr>
          <p:cNvPr id="6" name="Straight Arrow Connector 5"/>
          <p:cNvCxnSpPr>
            <a:cxnSpLocks/>
          </p:cNvCxnSpPr>
          <p:nvPr/>
        </p:nvCxnSpPr>
        <p:spPr>
          <a:xfrm flipH="1">
            <a:off x="4343400" y="3048000"/>
            <a:ext cx="609600" cy="457857"/>
          </a:xfrm>
          <a:prstGeom prst="straightConnector1">
            <a:avLst/>
          </a:prstGeom>
          <a:ln w="762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a:off x="5486400" y="4953000"/>
            <a:ext cx="571500" cy="457201"/>
          </a:xfrm>
          <a:prstGeom prst="straightConnector1">
            <a:avLst/>
          </a:prstGeom>
          <a:ln w="762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6919E8-A963-43A5-A5CE-5736215DBDFC}" type="datetime1">
              <a:rPr kumimoji="0" lang="en-US"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2/14/2017</a:t>
            </a:fld>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5" name="Slide Number Placeholder 1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FF8E3-EC8E-4FF1-9FB8-7EB9DE5DC726}" type="slidenum">
              <a:rPr kumimoji="0" lang="en-US"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2214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90600"/>
          </a:xfrm>
        </p:spPr>
        <p:txBody>
          <a:bodyPr/>
          <a:lstStyle/>
          <a:p>
            <a:r>
              <a:rPr lang="en-US" b="1" dirty="0">
                <a:solidFill>
                  <a:srgbClr val="C00000"/>
                </a:solidFill>
                <a:latin typeface="+mn-lt"/>
                <a:cs typeface="Arial" pitchFamily="34" charset="0"/>
              </a:rPr>
              <a:t>Course Objectives</a:t>
            </a:r>
          </a:p>
        </p:txBody>
      </p:sp>
      <p:sp>
        <p:nvSpPr>
          <p:cNvPr id="3" name="Content Placeholder 2"/>
          <p:cNvSpPr>
            <a:spLocks noGrp="1"/>
          </p:cNvSpPr>
          <p:nvPr>
            <p:ph idx="1"/>
          </p:nvPr>
        </p:nvSpPr>
        <p:spPr>
          <a:xfrm>
            <a:off x="228600" y="1752600"/>
            <a:ext cx="8686800" cy="3733800"/>
          </a:xfrm>
        </p:spPr>
        <p:txBody>
          <a:bodyPr>
            <a:noAutofit/>
          </a:bodyPr>
          <a:lstStyle/>
          <a:p>
            <a:pPr>
              <a:buFont typeface="Arial" charset="0"/>
              <a:buNone/>
            </a:pPr>
            <a:r>
              <a:rPr lang="en-US" sz="2400" b="1" dirty="0">
                <a:solidFill>
                  <a:schemeClr val="accent1"/>
                </a:solidFill>
                <a:cs typeface="Calibri" pitchFamily="34" charset="0"/>
              </a:rPr>
              <a:t>Upon completion of this presentation, participants will be able to :</a:t>
            </a:r>
          </a:p>
          <a:p>
            <a:pPr>
              <a:buFont typeface="Arial" charset="0"/>
              <a:buNone/>
            </a:pPr>
            <a:endParaRPr lang="en-US" sz="900" b="1" dirty="0">
              <a:solidFill>
                <a:sysClr val="windowText" lastClr="000000"/>
              </a:solidFill>
              <a:cs typeface="Calibri" pitchFamily="34" charset="0"/>
            </a:endParaRPr>
          </a:p>
          <a:p>
            <a:pPr lvl="0">
              <a:spcBef>
                <a:spcPts val="600"/>
              </a:spcBef>
              <a:spcAft>
                <a:spcPts val="600"/>
              </a:spcAft>
              <a:buClr>
                <a:srgbClr val="CC9900"/>
              </a:buClr>
              <a:buFont typeface="Wingdings" panose="05000000000000000000" pitchFamily="2" charset="2"/>
              <a:buChar char="Ø"/>
            </a:pPr>
            <a:r>
              <a:rPr lang="en-US" sz="2400" dirty="0">
                <a:ea typeface="Calibri" panose="020F0502020204030204" pitchFamily="34" charset="0"/>
              </a:rPr>
              <a:t>Define the role of intake, screening and assessment in the identification of service and treatment need</a:t>
            </a:r>
          </a:p>
          <a:p>
            <a:pPr lvl="0">
              <a:spcBef>
                <a:spcPts val="600"/>
              </a:spcBef>
              <a:spcAft>
                <a:spcPts val="600"/>
              </a:spcAft>
              <a:buClr>
                <a:srgbClr val="CC9900"/>
              </a:buClr>
              <a:buFont typeface="Wingdings" panose="05000000000000000000" pitchFamily="2" charset="2"/>
              <a:buChar char="Ø"/>
            </a:pPr>
            <a:r>
              <a:rPr lang="en-US" sz="2400" dirty="0">
                <a:ea typeface="Calibri" panose="020F0502020204030204" pitchFamily="34" charset="0"/>
              </a:rPr>
              <a:t>Describe the Risk – Need - Responsivity (RNR) Model</a:t>
            </a:r>
          </a:p>
          <a:p>
            <a:pPr lvl="0">
              <a:spcBef>
                <a:spcPts val="600"/>
              </a:spcBef>
              <a:spcAft>
                <a:spcPts val="600"/>
              </a:spcAft>
              <a:buClr>
                <a:srgbClr val="CC9900"/>
              </a:buClr>
              <a:buFont typeface="Wingdings" panose="05000000000000000000" pitchFamily="2" charset="2"/>
              <a:buChar char="Ø"/>
            </a:pPr>
            <a:r>
              <a:rPr lang="en-US" sz="2400" dirty="0">
                <a:ea typeface="Calibri" panose="020F0502020204030204" pitchFamily="34" charset="0"/>
              </a:rPr>
              <a:t>Discuss the role of the RNR Model in the development of criminal justice assessment instruments</a:t>
            </a:r>
          </a:p>
          <a:p>
            <a:pPr lvl="0">
              <a:spcBef>
                <a:spcPts val="600"/>
              </a:spcBef>
              <a:spcAft>
                <a:spcPts val="600"/>
              </a:spcAft>
              <a:buClr>
                <a:srgbClr val="CC9900"/>
              </a:buClr>
              <a:buFont typeface="Wingdings" panose="05000000000000000000" pitchFamily="2" charset="2"/>
              <a:buChar char="Ø"/>
            </a:pPr>
            <a:r>
              <a:rPr lang="en-US" sz="2400" dirty="0">
                <a:ea typeface="Calibri" panose="020F0502020204030204" pitchFamily="34" charset="0"/>
              </a:rPr>
              <a:t>Display and understanding of the connection between assessment, treatment planning and provision of services with justice involved individuals</a:t>
            </a:r>
          </a:p>
          <a:p>
            <a:pPr>
              <a:buClr>
                <a:srgbClr val="BE854C"/>
              </a:buClr>
              <a:buSzPct val="65000"/>
              <a:buFont typeface="Wingdings" pitchFamily="2" charset="2"/>
              <a:buChar char="Ø"/>
            </a:pPr>
            <a:endParaRPr lang="en-US" sz="2800" dirty="0"/>
          </a:p>
          <a:p>
            <a:pPr>
              <a:buClr>
                <a:srgbClr val="BE854C"/>
              </a:buClr>
              <a:buSzPct val="65000"/>
              <a:buFont typeface="Wingdings" pitchFamily="2" charset="2"/>
              <a:buChar char="Ø"/>
            </a:pPr>
            <a:endParaRPr lang="en-US" sz="2800" dirty="0"/>
          </a:p>
          <a:p>
            <a:pPr marL="0" lvl="0" indent="0">
              <a:buClr>
                <a:srgbClr val="BE854C"/>
              </a:buClr>
              <a:buSzPct val="65000"/>
              <a:buNone/>
            </a:pPr>
            <a:r>
              <a:rPr lang="en-US" sz="2800" dirty="0"/>
              <a:t> </a:t>
            </a:r>
          </a:p>
          <a:p>
            <a:pPr marL="0" lvl="0" indent="0">
              <a:buClr>
                <a:srgbClr val="BE854C"/>
              </a:buClr>
              <a:buSzPct val="65000"/>
              <a:buNone/>
            </a:pPr>
            <a:endParaRPr lang="en-US" sz="28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6</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50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Continuing Education Hours</a:t>
            </a:r>
          </a:p>
        </p:txBody>
      </p:sp>
      <p:sp>
        <p:nvSpPr>
          <p:cNvPr id="3" name="Content Placeholder 2"/>
          <p:cNvSpPr>
            <a:spLocks noGrp="1"/>
          </p:cNvSpPr>
          <p:nvPr>
            <p:ph idx="1"/>
          </p:nvPr>
        </p:nvSpPr>
        <p:spPr>
          <a:xfrm>
            <a:off x="457200" y="1525588"/>
            <a:ext cx="8513866" cy="4600575"/>
          </a:xfrm>
        </p:spPr>
        <p:txBody>
          <a:bodyPr/>
          <a:lstStyle/>
          <a:p>
            <a:pPr>
              <a:spcBef>
                <a:spcPts val="600"/>
              </a:spcBef>
            </a:pPr>
            <a:r>
              <a:rPr lang="en-US" dirty="0"/>
              <a:t>1 NAADAC CEH</a:t>
            </a:r>
          </a:p>
          <a:p>
            <a:pPr>
              <a:spcBef>
                <a:spcPts val="600"/>
              </a:spcBef>
            </a:pPr>
            <a:r>
              <a:rPr lang="en-US" dirty="0"/>
              <a:t>Pass 10-question quiz with 7 correct answers</a:t>
            </a:r>
          </a:p>
          <a:p>
            <a:pPr>
              <a:spcBef>
                <a:spcPts val="600"/>
              </a:spcBef>
            </a:pPr>
            <a:r>
              <a:rPr lang="en-US" dirty="0"/>
              <a:t>Receive certificate immediately</a:t>
            </a:r>
          </a:p>
          <a:p>
            <a:pPr marL="0" indent="0">
              <a:buNone/>
            </a:pPr>
            <a:endParaRPr lang="en-US" dirty="0"/>
          </a:p>
        </p:txBody>
      </p:sp>
      <p:pic>
        <p:nvPicPr>
          <p:cNvPr id="4" name="Picture 3"/>
          <p:cNvPicPr>
            <a:picLocks noChangeAspect="1"/>
          </p:cNvPicPr>
          <p:nvPr/>
        </p:nvPicPr>
        <p:blipFill>
          <a:blip r:embed="rId2"/>
          <a:stretch>
            <a:fillRect/>
          </a:stretch>
        </p:blipFill>
        <p:spPr>
          <a:xfrm>
            <a:off x="2438400" y="3327451"/>
            <a:ext cx="4703866" cy="2920949"/>
          </a:xfrm>
          <a:prstGeom prst="rect">
            <a:avLst/>
          </a:prstGeom>
        </p:spPr>
      </p:pic>
      <p:cxnSp>
        <p:nvCxnSpPr>
          <p:cNvPr id="5" name="Straight Arrow Connector 4"/>
          <p:cNvCxnSpPr>
            <a:cxnSpLocks/>
          </p:cNvCxnSpPr>
          <p:nvPr/>
        </p:nvCxnSpPr>
        <p:spPr>
          <a:xfrm flipH="1">
            <a:off x="4191000" y="3471206"/>
            <a:ext cx="609600" cy="457857"/>
          </a:xfrm>
          <a:prstGeom prst="straightConnector1">
            <a:avLst/>
          </a:prstGeom>
          <a:ln w="762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H="1">
            <a:off x="3581400" y="5535614"/>
            <a:ext cx="571500" cy="457201"/>
          </a:xfrm>
          <a:prstGeom prst="straightConnector1">
            <a:avLst/>
          </a:prstGeom>
          <a:ln w="76200">
            <a:solidFill>
              <a:srgbClr val="FFC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904D3A-B924-4173-8A1F-30FEA69E5E82}" type="datetime1">
              <a:rPr kumimoji="0" lang="en-US"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2/14/2017</a:t>
            </a:fld>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FF8E3-EC8E-4FF1-9FB8-7EB9DE5DC726}" type="slidenum">
              <a:rPr kumimoji="0" lang="en-US"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335639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3616"/>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61</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Content Placeholder 2"/>
          <p:cNvSpPr>
            <a:spLocks noGrp="1"/>
          </p:cNvSpPr>
          <p:nvPr>
            <p:ph idx="1"/>
          </p:nvPr>
        </p:nvSpPr>
        <p:spPr>
          <a:xfrm>
            <a:off x="457200" y="1524000"/>
            <a:ext cx="8229600" cy="4209146"/>
          </a:xfrm>
        </p:spPr>
        <p:txBody>
          <a:bodyPr>
            <a:noAutofit/>
          </a:bodyPr>
          <a:lstStyle/>
          <a:p>
            <a:pPr marL="0" lvl="0" indent="0" algn="ctr">
              <a:buClr>
                <a:srgbClr val="BE854C"/>
              </a:buClr>
              <a:buSzPct val="65000"/>
              <a:buNone/>
            </a:pPr>
            <a:endParaRPr lang="en-US" i="1" dirty="0"/>
          </a:p>
          <a:p>
            <a:pPr marL="0" lvl="0" indent="0" algn="ctr">
              <a:buClr>
                <a:srgbClr val="BE854C"/>
              </a:buClr>
              <a:buSzPct val="65000"/>
              <a:buNone/>
            </a:pPr>
            <a:r>
              <a:rPr lang="en-US" i="1" dirty="0"/>
              <a:t>For more information on RSAT training and technical assistance visit: </a:t>
            </a:r>
          </a:p>
          <a:p>
            <a:pPr marL="0" lvl="0" indent="0" algn="ctr">
              <a:buClr>
                <a:srgbClr val="BE854C"/>
              </a:buClr>
              <a:buSzPct val="65000"/>
              <a:buNone/>
            </a:pPr>
            <a:r>
              <a:rPr lang="en-US" i="1" dirty="0"/>
              <a:t>http://www.rsat-tta.com/Home</a:t>
            </a:r>
          </a:p>
          <a:p>
            <a:pPr marL="0" lvl="0" indent="0" algn="ctr">
              <a:buClr>
                <a:srgbClr val="BE854C"/>
              </a:buClr>
              <a:buSzPct val="65000"/>
              <a:buNone/>
            </a:pPr>
            <a:endParaRPr lang="en-US" i="1" dirty="0"/>
          </a:p>
          <a:p>
            <a:pPr marL="0" lvl="0" indent="0" algn="ctr">
              <a:buClr>
                <a:srgbClr val="BE854C"/>
              </a:buClr>
              <a:buSzPct val="65000"/>
              <a:buNone/>
            </a:pPr>
            <a:r>
              <a:rPr lang="en-US" i="1" dirty="0"/>
              <a:t>or email Stephen Keller, RSAT TA Coordinator at </a:t>
            </a:r>
          </a:p>
          <a:p>
            <a:pPr marL="0" lvl="0" indent="0" algn="ctr">
              <a:buClr>
                <a:srgbClr val="BE854C"/>
              </a:buClr>
              <a:buSzPct val="65000"/>
              <a:buNone/>
            </a:pPr>
            <a:r>
              <a:rPr lang="en-US" i="1" dirty="0"/>
              <a:t>skeller@ahpnet.com</a:t>
            </a:r>
          </a:p>
          <a:p>
            <a:pPr lvl="0">
              <a:buClr>
                <a:srgbClr val="BE854C"/>
              </a:buClr>
              <a:buSzPct val="65000"/>
              <a:buFont typeface="Arial" pitchFamily="34" charset="0"/>
              <a:buChar char="►"/>
            </a:pPr>
            <a:endParaRPr lang="en-US" dirty="0"/>
          </a:p>
        </p:txBody>
      </p:sp>
    </p:spTree>
    <p:extLst>
      <p:ext uri="{BB962C8B-B14F-4D97-AF65-F5344CB8AC3E}">
        <p14:creationId xmlns:p14="http://schemas.microsoft.com/office/powerpoint/2010/main" val="96384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90600"/>
          </a:xfrm>
        </p:spPr>
        <p:txBody>
          <a:bodyPr>
            <a:normAutofit/>
          </a:bodyPr>
          <a:lstStyle/>
          <a:p>
            <a:pPr lvl="0">
              <a:spcBef>
                <a:spcPct val="20000"/>
              </a:spcBef>
            </a:pPr>
            <a:r>
              <a:rPr lang="en-US" b="1" dirty="0">
                <a:solidFill>
                  <a:srgbClr val="C00000"/>
                </a:solidFill>
                <a:latin typeface="+mn-lt"/>
                <a:cs typeface="Arial" pitchFamily="34" charset="0"/>
              </a:rPr>
              <a:t>Intake</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7</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
          <p:cNvSpPr>
            <a:spLocks noGrp="1"/>
          </p:cNvSpPr>
          <p:nvPr>
            <p:ph idx="1"/>
          </p:nvPr>
        </p:nvSpPr>
        <p:spPr>
          <a:xfrm>
            <a:off x="381000" y="1154997"/>
            <a:ext cx="8229600" cy="4864803"/>
          </a:xfrm>
        </p:spPr>
        <p:txBody>
          <a:bodyPr>
            <a:normAutofit fontScale="85000" lnSpcReduction="20000"/>
          </a:bodyPr>
          <a:lstStyle/>
          <a:p>
            <a:pPr>
              <a:buFont typeface="Wingdings 3" panose="05040102010807070707" pitchFamily="18" charset="2"/>
              <a:buNone/>
            </a:pPr>
            <a:endParaRPr lang="en-US" altLang="en-US" b="1" dirty="0"/>
          </a:p>
          <a:p>
            <a:pPr>
              <a:buFont typeface="Wingdings 3" panose="05040102010807070707" pitchFamily="18" charset="2"/>
              <a:buNone/>
            </a:pPr>
            <a:endParaRPr lang="en-US" altLang="en-US" sz="2000" b="1" dirty="0"/>
          </a:p>
          <a:p>
            <a:pPr lvl="1">
              <a:lnSpc>
                <a:spcPct val="120000"/>
              </a:lnSpc>
              <a:spcBef>
                <a:spcPts val="600"/>
              </a:spcBef>
              <a:spcAft>
                <a:spcPts val="600"/>
              </a:spcAft>
              <a:buClr>
                <a:srgbClr val="CC9900"/>
              </a:buClr>
              <a:buFont typeface="Wingdings" panose="05000000000000000000" pitchFamily="2" charset="2"/>
              <a:buChar char="Ø"/>
            </a:pPr>
            <a:r>
              <a:rPr lang="en-US" altLang="en-US" dirty="0">
                <a:solidFill>
                  <a:schemeClr val="tx2"/>
                </a:solidFill>
              </a:rPr>
              <a:t> </a:t>
            </a:r>
            <a:r>
              <a:rPr lang="en-US" altLang="en-US" dirty="0"/>
              <a:t>Personal identification of new entry into program / facility:  fingerprints, photos, personal items, criminal history checks, etc.</a:t>
            </a:r>
          </a:p>
          <a:p>
            <a:pPr lvl="1">
              <a:lnSpc>
                <a:spcPct val="120000"/>
              </a:lnSpc>
              <a:spcBef>
                <a:spcPts val="600"/>
              </a:spcBef>
              <a:spcAft>
                <a:spcPts val="600"/>
              </a:spcAft>
              <a:buClr>
                <a:srgbClr val="CC9900"/>
              </a:buClr>
              <a:buFont typeface="Wingdings" panose="05000000000000000000" pitchFamily="2" charset="2"/>
              <a:buChar char="Ø"/>
            </a:pPr>
            <a:r>
              <a:rPr lang="en-US" altLang="en-US" dirty="0"/>
              <a:t> Affiliation with security threat groups, DNA testing (limited to those with certain offenses)</a:t>
            </a:r>
          </a:p>
          <a:p>
            <a:pPr lvl="1">
              <a:lnSpc>
                <a:spcPct val="120000"/>
              </a:lnSpc>
              <a:spcBef>
                <a:spcPts val="600"/>
              </a:spcBef>
              <a:spcAft>
                <a:spcPts val="600"/>
              </a:spcAft>
              <a:buClr>
                <a:srgbClr val="CC9900"/>
              </a:buClr>
              <a:buFont typeface="Wingdings" panose="05000000000000000000" pitchFamily="2" charset="2"/>
              <a:buChar char="Ø"/>
            </a:pPr>
            <a:r>
              <a:rPr lang="en-US" altLang="en-US" dirty="0"/>
              <a:t> Physical examinations, drug testing, medical testing including blood tests, dental / vision exams</a:t>
            </a:r>
          </a:p>
          <a:p>
            <a:pPr lvl="1">
              <a:lnSpc>
                <a:spcPct val="120000"/>
              </a:lnSpc>
              <a:spcBef>
                <a:spcPts val="600"/>
              </a:spcBef>
              <a:spcAft>
                <a:spcPts val="600"/>
              </a:spcAft>
              <a:buClr>
                <a:srgbClr val="CC9900"/>
              </a:buClr>
              <a:buFont typeface="Wingdings" panose="05000000000000000000" pitchFamily="2" charset="2"/>
              <a:buChar char="Ø"/>
            </a:pPr>
            <a:r>
              <a:rPr lang="en-US" altLang="en-US" dirty="0"/>
              <a:t> Mental health screens and psychological testing (if warranted)</a:t>
            </a:r>
          </a:p>
          <a:p>
            <a:pPr lvl="1">
              <a:lnSpc>
                <a:spcPct val="110000"/>
              </a:lnSpc>
              <a:spcBef>
                <a:spcPts val="600"/>
              </a:spcBef>
              <a:spcAft>
                <a:spcPts val="600"/>
              </a:spcAft>
              <a:buClr>
                <a:srgbClr val="CC9900"/>
              </a:buClr>
              <a:buFont typeface="Wingdings" panose="05000000000000000000" pitchFamily="2" charset="2"/>
              <a:buChar char="Ø"/>
            </a:pPr>
            <a:endParaRPr lang="en-US" altLang="en-US" sz="2600" dirty="0"/>
          </a:p>
          <a:p>
            <a:pPr lvl="1">
              <a:lnSpc>
                <a:spcPct val="110000"/>
              </a:lnSpc>
              <a:spcBef>
                <a:spcPts val="600"/>
              </a:spcBef>
              <a:spcAft>
                <a:spcPts val="600"/>
              </a:spcAft>
              <a:buClr>
                <a:srgbClr val="CC9900"/>
              </a:buClr>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72841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152400"/>
            <a:ext cx="8229600" cy="990600"/>
          </a:xfrm>
        </p:spPr>
        <p:txBody>
          <a:bodyPr>
            <a:normAutofit/>
          </a:bodyPr>
          <a:lstStyle/>
          <a:p>
            <a:pPr lvl="0">
              <a:spcBef>
                <a:spcPct val="20000"/>
              </a:spcBef>
            </a:pPr>
            <a:r>
              <a:rPr lang="en-US" b="1" dirty="0">
                <a:solidFill>
                  <a:srgbClr val="C00000"/>
                </a:solidFill>
                <a:latin typeface="+mn-lt"/>
                <a:cs typeface="Arial" pitchFamily="34" charset="0"/>
              </a:rPr>
              <a:t>Screening</a:t>
            </a: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2/14/2017</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8</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artisticCutout/>
                    </a14:imgEffect>
                    <a14:imgEffect>
                      <a14:sharpenSoften amount="-50000"/>
                    </a14:imgEffect>
                    <a14:imgEffect>
                      <a14:brightnessContrast bright="20000" contrast="-20000"/>
                    </a14:imgEffect>
                  </a14:imgLayer>
                </a14:imgProps>
              </a:ext>
            </a:extLst>
          </a:blip>
          <a:stretch>
            <a:fillRect/>
          </a:stretch>
        </p:blipFill>
        <p:spPr>
          <a:xfrm>
            <a:off x="0" y="1154997"/>
            <a:ext cx="9144000" cy="5189355"/>
          </a:xfrm>
          <a:prstGeom prst="rect">
            <a:avLst/>
          </a:prstGeom>
        </p:spPr>
      </p:pic>
      <p:sp>
        <p:nvSpPr>
          <p:cNvPr id="16" name="Content Placeholder 1"/>
          <p:cNvSpPr>
            <a:spLocks noGrp="1"/>
          </p:cNvSpPr>
          <p:nvPr>
            <p:ph idx="1"/>
          </p:nvPr>
        </p:nvSpPr>
        <p:spPr>
          <a:xfrm>
            <a:off x="381000" y="1154997"/>
            <a:ext cx="8229600" cy="4525963"/>
          </a:xfrm>
        </p:spPr>
        <p:txBody>
          <a:bodyPr>
            <a:normAutofit fontScale="92500" lnSpcReduction="10000"/>
          </a:bodyPr>
          <a:lstStyle/>
          <a:p>
            <a:pPr>
              <a:buFont typeface="Wingdings 3" panose="05040102010807070707" pitchFamily="18" charset="2"/>
              <a:buNone/>
            </a:pPr>
            <a:endParaRPr lang="en-US" altLang="en-US" b="1" dirty="0"/>
          </a:p>
          <a:p>
            <a:pPr>
              <a:buFont typeface="Wingdings 3" panose="05040102010807070707" pitchFamily="18" charset="2"/>
              <a:buNone/>
            </a:pPr>
            <a:endParaRPr lang="en-US" altLang="en-US" sz="2000" b="1" dirty="0"/>
          </a:p>
          <a:p>
            <a:pPr lvl="1">
              <a:lnSpc>
                <a:spcPct val="110000"/>
              </a:lnSpc>
              <a:spcBef>
                <a:spcPts val="600"/>
              </a:spcBef>
              <a:spcAft>
                <a:spcPts val="600"/>
              </a:spcAft>
              <a:buClr>
                <a:srgbClr val="CC9900"/>
              </a:buClr>
              <a:buFont typeface="Wingdings" panose="05000000000000000000" pitchFamily="2" charset="2"/>
              <a:buChar char="Ø"/>
            </a:pPr>
            <a:r>
              <a:rPr lang="en-US" altLang="en-US" sz="2600" dirty="0">
                <a:solidFill>
                  <a:schemeClr val="tx2"/>
                </a:solidFill>
              </a:rPr>
              <a:t> </a:t>
            </a:r>
            <a:r>
              <a:rPr lang="en-US" altLang="en-US" sz="2600" dirty="0"/>
              <a:t>Short; used with every individual in an intake-type setting</a:t>
            </a:r>
          </a:p>
          <a:p>
            <a:pPr lvl="1">
              <a:lnSpc>
                <a:spcPct val="110000"/>
              </a:lnSpc>
              <a:spcBef>
                <a:spcPts val="600"/>
              </a:spcBef>
              <a:spcAft>
                <a:spcPts val="600"/>
              </a:spcAft>
              <a:buClr>
                <a:srgbClr val="CC9900"/>
              </a:buClr>
              <a:buFont typeface="Wingdings" panose="05000000000000000000" pitchFamily="2" charset="2"/>
              <a:buChar char="Ø"/>
            </a:pPr>
            <a:r>
              <a:rPr lang="en-US" altLang="en-US" sz="2600" dirty="0"/>
              <a:t> Identifies those who might have the characteristic in question (e.g., depression, trauma, substance abuse problem) </a:t>
            </a:r>
          </a:p>
          <a:p>
            <a:pPr lvl="1">
              <a:lnSpc>
                <a:spcPct val="110000"/>
              </a:lnSpc>
              <a:spcBef>
                <a:spcPts val="600"/>
              </a:spcBef>
              <a:spcAft>
                <a:spcPts val="600"/>
              </a:spcAft>
              <a:buClr>
                <a:srgbClr val="CC9900"/>
              </a:buClr>
              <a:buFont typeface="Wingdings" panose="05000000000000000000" pitchFamily="2" charset="2"/>
              <a:buChar char="Ø"/>
            </a:pPr>
            <a:r>
              <a:rPr lang="en-US" altLang="en-US" sz="2600" dirty="0"/>
              <a:t> Helps “triage” individuals for immediate attention </a:t>
            </a:r>
          </a:p>
          <a:p>
            <a:pPr lvl="1">
              <a:lnSpc>
                <a:spcPct val="110000"/>
              </a:lnSpc>
              <a:spcBef>
                <a:spcPts val="600"/>
              </a:spcBef>
              <a:spcAft>
                <a:spcPts val="600"/>
              </a:spcAft>
              <a:buClr>
                <a:srgbClr val="CC9900"/>
              </a:buClr>
              <a:buFont typeface="Wingdings" panose="05000000000000000000" pitchFamily="2" charset="2"/>
              <a:buChar char="Ø"/>
            </a:pPr>
            <a:r>
              <a:rPr lang="en-US" altLang="en-US" sz="2600" dirty="0"/>
              <a:t> Help decide need for a more comprehensive assessment</a:t>
            </a:r>
          </a:p>
          <a:p>
            <a:pPr lvl="1">
              <a:lnSpc>
                <a:spcPct val="110000"/>
              </a:lnSpc>
              <a:spcBef>
                <a:spcPts val="600"/>
              </a:spcBef>
              <a:spcAft>
                <a:spcPts val="600"/>
              </a:spcAft>
              <a:buClr>
                <a:srgbClr val="CC9900"/>
              </a:buClr>
              <a:buFont typeface="Wingdings" panose="05000000000000000000" pitchFamily="2" charset="2"/>
              <a:buChar char="Ø"/>
            </a:pPr>
            <a:r>
              <a:rPr lang="en-US" altLang="en-US" sz="2600" dirty="0"/>
              <a:t> Educational, vocational, </a:t>
            </a:r>
            <a:r>
              <a:rPr lang="en-US" altLang="en-US" sz="2600" dirty="0" err="1"/>
              <a:t>lifeskills</a:t>
            </a:r>
            <a:r>
              <a:rPr lang="en-US" altLang="en-US" sz="2600" dirty="0"/>
              <a:t>, other special needs populations (elderly, sex offenders, disabled) </a:t>
            </a:r>
          </a:p>
          <a:p>
            <a:endParaRPr lang="en-US" altLang="en-US" dirty="0"/>
          </a:p>
        </p:txBody>
      </p:sp>
    </p:spTree>
    <p:extLst>
      <p:ext uri="{BB962C8B-B14F-4D97-AF65-F5344CB8AC3E}">
        <p14:creationId xmlns:p14="http://schemas.microsoft.com/office/powerpoint/2010/main" val="41121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p:txBody>
          <a:bodyPr>
            <a:normAutofit/>
          </a:bodyPr>
          <a:lstStyle/>
          <a:p>
            <a:r>
              <a:rPr lang="en-US" dirty="0">
                <a:solidFill>
                  <a:srgbClr val="006892"/>
                </a:solidFill>
                <a:latin typeface="Arial" pitchFamily="34" charset="0"/>
                <a:cs typeface="Arial" pitchFamily="34" charset="0"/>
              </a:rPr>
              <a:t>Module I: Research</a:t>
            </a: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2/14/2017</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164841"/>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ea typeface="+mj-ea"/>
                <a:cs typeface="+mj-cs"/>
              </a:rPr>
              <a:t>Assessment</a:t>
            </a:r>
            <a:endParaRPr lang="en-US" sz="4400" dirty="0">
              <a:solidFill>
                <a:srgbClr val="C00000"/>
              </a:solidFill>
            </a:endParaRPr>
          </a:p>
        </p:txBody>
      </p:sp>
      <p:sp>
        <p:nvSpPr>
          <p:cNvPr id="16" name="Content Placeholder 4"/>
          <p:cNvSpPr txBox="1">
            <a:spLocks/>
          </p:cNvSpPr>
          <p:nvPr/>
        </p:nvSpPr>
        <p:spPr bwMode="auto">
          <a:xfrm>
            <a:off x="266700" y="1724376"/>
            <a:ext cx="8610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800100" lvl="1" indent="-342900">
              <a:spcBef>
                <a:spcPts val="600"/>
              </a:spcBef>
              <a:spcAft>
                <a:spcPts val="600"/>
              </a:spcAft>
              <a:buClr>
                <a:srgbClr val="CC9900"/>
              </a:buClr>
              <a:buFont typeface="Wingdings" panose="05000000000000000000" pitchFamily="2" charset="2"/>
              <a:buChar char="Ø"/>
            </a:pPr>
            <a:r>
              <a:rPr lang="en-US" altLang="en-US" sz="2400" dirty="0">
                <a:solidFill>
                  <a:schemeClr val="tx1"/>
                </a:solidFill>
              </a:rPr>
              <a:t>Longer and more comprehensive; results give a multi-dimensional perspective of the criminal justice client</a:t>
            </a:r>
          </a:p>
          <a:p>
            <a:pPr marL="800100" lvl="1" indent="-342900">
              <a:spcBef>
                <a:spcPts val="600"/>
              </a:spcBef>
              <a:spcAft>
                <a:spcPts val="600"/>
              </a:spcAft>
              <a:buClr>
                <a:srgbClr val="CC9900"/>
              </a:buClr>
              <a:buFont typeface="Wingdings" panose="05000000000000000000" pitchFamily="2" charset="2"/>
              <a:buChar char="Ø"/>
            </a:pPr>
            <a:r>
              <a:rPr lang="en-US" altLang="en-US" sz="2400" dirty="0">
                <a:solidFill>
                  <a:schemeClr val="tx1"/>
                </a:solidFill>
              </a:rPr>
              <a:t>Helps to develop specific recommendations for treatment and case planning </a:t>
            </a:r>
          </a:p>
          <a:p>
            <a:pPr marL="800100" lvl="1" indent="-342900">
              <a:spcBef>
                <a:spcPts val="600"/>
              </a:spcBef>
              <a:spcAft>
                <a:spcPts val="600"/>
              </a:spcAft>
              <a:buClr>
                <a:srgbClr val="CC9900"/>
              </a:buClr>
              <a:buFont typeface="Wingdings" panose="05000000000000000000" pitchFamily="2" charset="2"/>
              <a:buChar char="Ø"/>
            </a:pPr>
            <a:r>
              <a:rPr lang="en-US" altLang="en-US" sz="2400" dirty="0">
                <a:solidFill>
                  <a:schemeClr val="tx1"/>
                </a:solidFill>
              </a:rPr>
              <a:t>Identifies needs that may require specialized services and/or community based referrals for re-entry planning</a:t>
            </a:r>
          </a:p>
          <a:p>
            <a:pPr marL="800100" lvl="1" indent="-342900">
              <a:spcBef>
                <a:spcPts val="600"/>
              </a:spcBef>
              <a:spcAft>
                <a:spcPts val="600"/>
              </a:spcAft>
              <a:buClr>
                <a:srgbClr val="CC9900"/>
              </a:buClr>
              <a:buFont typeface="Wingdings" panose="05000000000000000000" pitchFamily="2" charset="2"/>
              <a:buChar char="Ø"/>
            </a:pPr>
            <a:r>
              <a:rPr lang="en-US" altLang="en-US" sz="2400" dirty="0">
                <a:solidFill>
                  <a:schemeClr val="tx1"/>
                </a:solidFill>
              </a:rPr>
              <a:t>Usually requires training to administer and interpret the results</a:t>
            </a:r>
          </a:p>
        </p:txBody>
      </p:sp>
    </p:spTree>
    <p:extLst>
      <p:ext uri="{BB962C8B-B14F-4D97-AF65-F5344CB8AC3E}">
        <p14:creationId xmlns:p14="http://schemas.microsoft.com/office/powerpoint/2010/main" val="2079262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24AF43C-17F0-4426-8B21-A9C197B7F2DA}">
  <we:reference id="wa104178141" version="2.0.9.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27858</TotalTime>
  <Words>4907</Words>
  <Application>Microsoft Office PowerPoint</Application>
  <PresentationFormat>On-screen Show (4:3)</PresentationFormat>
  <Paragraphs>742</Paragraphs>
  <Slides>61</Slides>
  <Notes>57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61</vt:i4>
      </vt:variant>
    </vt:vector>
  </HeadingPairs>
  <TitlesOfParts>
    <vt:vector size="74" baseType="lpstr">
      <vt:lpstr>Arial</vt:lpstr>
      <vt:lpstr>Calibri</vt:lpstr>
      <vt:lpstr>Corbel</vt:lpstr>
      <vt:lpstr>Lucida Sans Unicode</vt:lpstr>
      <vt:lpstr>Times New Roman</vt:lpstr>
      <vt:lpstr>Verdana</vt:lpstr>
      <vt:lpstr>Wingdings</vt:lpstr>
      <vt:lpstr>Wingdings 2</vt:lpstr>
      <vt:lpstr>Wingdings 3</vt:lpstr>
      <vt:lpstr>Office Theme</vt:lpstr>
      <vt:lpstr>1_Office Theme</vt:lpstr>
      <vt:lpstr>Chart</vt:lpstr>
      <vt:lpstr>Microsoft Excel Chart</vt:lpstr>
      <vt:lpstr>The Risk-Need-Responsivity Model of Assessing Justice Involved Clients   </vt:lpstr>
      <vt:lpstr>Housekeeping Functions</vt:lpstr>
      <vt:lpstr>Housekeeping: Communication</vt:lpstr>
      <vt:lpstr>PowerPoint Presentation</vt:lpstr>
      <vt:lpstr>PowerPoint Presentation</vt:lpstr>
      <vt:lpstr>Course Objectives</vt:lpstr>
      <vt:lpstr>Intake</vt:lpstr>
      <vt:lpstr>Screening</vt:lpstr>
      <vt:lpstr>Module I: Research</vt:lpstr>
      <vt:lpstr>PowerPoint Presentation</vt:lpstr>
      <vt:lpstr> RNR</vt:lpstr>
      <vt:lpstr>Module I: Research</vt:lpstr>
      <vt:lpstr>Module I: Research</vt:lpstr>
      <vt:lpstr>Module I: Research</vt:lpstr>
      <vt:lpstr>Module I: Research</vt:lpstr>
      <vt:lpstr>Module I: Research</vt:lpstr>
      <vt:lpstr>Module I: Research</vt:lpstr>
      <vt:lpstr>PowerPoint Presentation</vt:lpstr>
      <vt:lpstr>PowerPoint Presentation</vt:lpstr>
      <vt:lpstr> Recent Study of Intensive Rehabilitation Supervision in Canada   </vt:lpstr>
      <vt:lpstr> Risk Principle   </vt:lpstr>
      <vt:lpstr>PowerPoint Presentation</vt:lpstr>
      <vt:lpstr> Need Principle   </vt:lpstr>
      <vt:lpstr>PowerPoint Presentation</vt:lpstr>
      <vt:lpstr> Criminogenic Needs   </vt:lpstr>
      <vt:lpstr> Criminogenic Needs   </vt:lpstr>
      <vt:lpstr>PowerPoint Presentation</vt:lpstr>
      <vt:lpstr>Central Eight Risk Factors</vt:lpstr>
      <vt:lpstr>Central Eight Risk Factors</vt:lpstr>
      <vt:lpstr>Central Eight Risk Factors</vt:lpstr>
      <vt:lpstr>Central Eight Risk Factors</vt:lpstr>
      <vt:lpstr>Central Eight Risk Factors</vt:lpstr>
      <vt:lpstr>Central Eight Risk Factors</vt:lpstr>
      <vt:lpstr>Central Eight Risk Factors</vt:lpstr>
      <vt:lpstr>Central Eight Risk Factors</vt:lpstr>
      <vt:lpstr>Central Eight Risk Factors</vt:lpstr>
      <vt:lpstr>Central Eight Risk Factors</vt:lpstr>
      <vt:lpstr>Module I: Research</vt:lpstr>
      <vt:lpstr>PowerPoint Presentation</vt:lpstr>
      <vt:lpstr>Module I: Research</vt:lpstr>
      <vt:lpstr>Module I: Research</vt:lpstr>
      <vt:lpstr>Module I: Research</vt:lpstr>
      <vt:lpstr>PowerPoint Presentation</vt:lpstr>
      <vt:lpstr>Module I: Research</vt:lpstr>
      <vt:lpstr>Module I: Research</vt:lpstr>
      <vt:lpstr>Examples of Specific Responsivity   </vt:lpstr>
      <vt:lpstr>PowerPoint Presentation</vt:lpstr>
      <vt:lpstr>PowerPoint Presentation</vt:lpstr>
      <vt:lpstr>What did we do before?</vt:lpstr>
      <vt:lpstr>Module I: Research</vt:lpstr>
      <vt:lpstr>Module I: Research</vt:lpstr>
      <vt:lpstr>Module I: Research</vt:lpstr>
      <vt:lpstr>Module I: Research</vt:lpstr>
      <vt:lpstr>Module I: Research</vt:lpstr>
      <vt:lpstr>Module I: Research</vt:lpstr>
      <vt:lpstr>Module I: Research</vt:lpstr>
      <vt:lpstr>References</vt:lpstr>
      <vt:lpstr>Questions?</vt:lpstr>
      <vt:lpstr>Certificate of Attendance</vt:lpstr>
      <vt:lpstr>Continuing Education Hours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Steve Keller</cp:lastModifiedBy>
  <cp:revision>544</cp:revision>
  <dcterms:created xsi:type="dcterms:W3CDTF">2006-08-16T00:00:00Z</dcterms:created>
  <dcterms:modified xsi:type="dcterms:W3CDTF">2017-02-14T21:03:21Z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