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2" r:id="rId3"/>
    <p:sldId id="276" r:id="rId4"/>
    <p:sldId id="277" r:id="rId5"/>
    <p:sldId id="280" r:id="rId6"/>
    <p:sldId id="285" r:id="rId7"/>
    <p:sldId id="296" r:id="rId8"/>
    <p:sldId id="298" r:id="rId9"/>
    <p:sldId id="266" r:id="rId10"/>
    <p:sldId id="267" r:id="rId11"/>
    <p:sldId id="264" r:id="rId12"/>
    <p:sldId id="283" r:id="rId13"/>
    <p:sldId id="269" r:id="rId14"/>
    <p:sldId id="290" r:id="rId15"/>
    <p:sldId id="291" r:id="rId16"/>
    <p:sldId id="292" r:id="rId17"/>
    <p:sldId id="293" r:id="rId18"/>
    <p:sldId id="289" r:id="rId19"/>
    <p:sldId id="286" r:id="rId20"/>
    <p:sldId id="295" r:id="rId21"/>
    <p:sldId id="294" r:id="rId22"/>
    <p:sldId id="271" r:id="rId23"/>
    <p:sldId id="282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22">
          <p15:clr>
            <a:srgbClr val="A4A3A4"/>
          </p15:clr>
        </p15:guide>
        <p15:guide id="3" pos="2880">
          <p15:clr>
            <a:srgbClr val="A4A3A4"/>
          </p15:clr>
        </p15:guide>
        <p15:guide id="4" pos="222">
          <p15:clr>
            <a:srgbClr val="A4A3A4"/>
          </p15:clr>
        </p15:guide>
        <p15:guide id="5" pos="55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3"/>
    <p:restoredTop sz="94631"/>
  </p:normalViewPr>
  <p:slideViewPr>
    <p:cSldViewPr snapToGrid="0" showGuides="1">
      <p:cViewPr varScale="1">
        <p:scale>
          <a:sx n="97" d="100"/>
          <a:sy n="97" d="100"/>
        </p:scale>
        <p:origin x="1400" y="184"/>
      </p:cViewPr>
      <p:guideLst>
        <p:guide orient="horz" pos="2160"/>
        <p:guide orient="horz" pos="1222"/>
        <p:guide pos="2880"/>
        <p:guide pos="222"/>
        <p:guide pos="55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-898" y="-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A436F6-DE0D-4203-9966-B0B32630E6B9}" type="doc">
      <dgm:prSet loTypeId="urn:microsoft.com/office/officeart/2005/8/layout/venn1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13EF1A-6842-4324-8D1C-82B0ABA74559}">
      <dgm:prSet/>
      <dgm:spPr>
        <a:solidFill>
          <a:schemeClr val="accent2">
            <a:alpha val="50000"/>
          </a:schemeClr>
        </a:solidFill>
      </dgm:spPr>
      <dgm:t>
        <a:bodyPr/>
        <a:lstStyle/>
        <a:p>
          <a:pPr rtl="0"/>
          <a:r>
            <a:rPr lang="en-US" b="0" dirty="0"/>
            <a:t>Demonstration projects</a:t>
          </a:r>
        </a:p>
      </dgm:t>
    </dgm:pt>
    <dgm:pt modelId="{2DD74699-94D8-41C2-A814-3BB86F852C0B}" type="parTrans" cxnId="{BC60BCA1-5D24-4779-9009-5D60D5D568F4}">
      <dgm:prSet/>
      <dgm:spPr/>
      <dgm:t>
        <a:bodyPr/>
        <a:lstStyle/>
        <a:p>
          <a:endParaRPr lang="en-US"/>
        </a:p>
      </dgm:t>
    </dgm:pt>
    <dgm:pt modelId="{8E3FCC42-9005-4986-BE26-13A4D8612B97}" type="sibTrans" cxnId="{BC60BCA1-5D24-4779-9009-5D60D5D568F4}">
      <dgm:prSet/>
      <dgm:spPr/>
      <dgm:t>
        <a:bodyPr/>
        <a:lstStyle/>
        <a:p>
          <a:endParaRPr lang="en-US"/>
        </a:p>
      </dgm:t>
    </dgm:pt>
    <dgm:pt modelId="{8267AF5F-335E-4A2D-9FC1-42352A9E49B9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b="0" dirty="0"/>
            <a:t>Original research</a:t>
          </a:r>
        </a:p>
      </dgm:t>
    </dgm:pt>
    <dgm:pt modelId="{ACD5C590-551D-4D1C-BE79-B5707566580D}" type="parTrans" cxnId="{75A4E88F-D9D0-4EE1-BDB6-B4005EEAD722}">
      <dgm:prSet/>
      <dgm:spPr/>
      <dgm:t>
        <a:bodyPr/>
        <a:lstStyle/>
        <a:p>
          <a:endParaRPr lang="en-US"/>
        </a:p>
      </dgm:t>
    </dgm:pt>
    <dgm:pt modelId="{904A4222-AC0F-49A2-8BB7-007E12A017F5}" type="sibTrans" cxnId="{75A4E88F-D9D0-4EE1-BDB6-B4005EEAD722}">
      <dgm:prSet/>
      <dgm:spPr/>
      <dgm:t>
        <a:bodyPr/>
        <a:lstStyle/>
        <a:p>
          <a:endParaRPr lang="en-US"/>
        </a:p>
      </dgm:t>
    </dgm:pt>
    <dgm:pt modelId="{CBD743E3-F814-418D-A95A-D97B3D118D9F}">
      <dgm:prSet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pPr rtl="0"/>
          <a:r>
            <a:rPr lang="en-US" b="0" dirty="0"/>
            <a:t>Expert assistance</a:t>
          </a:r>
        </a:p>
      </dgm:t>
    </dgm:pt>
    <dgm:pt modelId="{B5DDC141-CD22-4586-97A9-606DC92A3C05}" type="parTrans" cxnId="{5C7697E8-F357-4529-A275-B238FF9298C6}">
      <dgm:prSet/>
      <dgm:spPr/>
      <dgm:t>
        <a:bodyPr/>
        <a:lstStyle/>
        <a:p>
          <a:endParaRPr lang="en-US"/>
        </a:p>
      </dgm:t>
    </dgm:pt>
    <dgm:pt modelId="{DD3D87CE-0740-48B2-89DB-099962FDC964}" type="sibTrans" cxnId="{5C7697E8-F357-4529-A275-B238FF9298C6}">
      <dgm:prSet/>
      <dgm:spPr/>
      <dgm:t>
        <a:bodyPr/>
        <a:lstStyle/>
        <a:p>
          <a:endParaRPr lang="en-US"/>
        </a:p>
      </dgm:t>
    </dgm:pt>
    <dgm:pt modelId="{F3AD3488-3BD7-4E44-A096-471D5EF8B302}" type="pres">
      <dgm:prSet presAssocID="{D7A436F6-DE0D-4203-9966-B0B32630E6B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671536-40B1-4522-84DB-2813927F49D1}" type="pres">
      <dgm:prSet presAssocID="{5C13EF1A-6842-4324-8D1C-82B0ABA74559}" presName="circ1" presStyleLbl="vennNode1" presStyleIdx="0" presStyleCnt="3" custLinFactNeighborX="-4916" custLinFactNeighborY="-6704"/>
      <dgm:spPr/>
      <dgm:t>
        <a:bodyPr/>
        <a:lstStyle/>
        <a:p>
          <a:endParaRPr lang="en-US"/>
        </a:p>
      </dgm:t>
    </dgm:pt>
    <dgm:pt modelId="{52A503D3-C23B-4C2C-97D9-A348B6AE1840}" type="pres">
      <dgm:prSet presAssocID="{5C13EF1A-6842-4324-8D1C-82B0ABA7455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20DBD-51DD-40B8-9216-BCB5288D0970}" type="pres">
      <dgm:prSet presAssocID="{8267AF5F-335E-4A2D-9FC1-42352A9E49B9}" presName="circ2" presStyleLbl="vennNode1" presStyleIdx="1" presStyleCnt="3" custLinFactNeighborX="-446" custLinFactNeighborY="-2386"/>
      <dgm:spPr/>
      <dgm:t>
        <a:bodyPr/>
        <a:lstStyle/>
        <a:p>
          <a:endParaRPr lang="en-US"/>
        </a:p>
      </dgm:t>
    </dgm:pt>
    <dgm:pt modelId="{AF3B091B-838D-4B51-85FC-497307106C9E}" type="pres">
      <dgm:prSet presAssocID="{8267AF5F-335E-4A2D-9FC1-42352A9E49B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4DDBD-213D-42CA-8C27-0DE50AAC2252}" type="pres">
      <dgm:prSet presAssocID="{CBD743E3-F814-418D-A95A-D97B3D118D9F}" presName="circ3" presStyleLbl="vennNode1" presStyleIdx="2" presStyleCnt="3" custLinFactNeighborX="-7149" custLinFactNeighborY="-2681"/>
      <dgm:spPr/>
      <dgm:t>
        <a:bodyPr/>
        <a:lstStyle/>
        <a:p>
          <a:endParaRPr lang="en-US"/>
        </a:p>
      </dgm:t>
    </dgm:pt>
    <dgm:pt modelId="{95602D50-2C4F-4546-BA85-4B775621E759}" type="pres">
      <dgm:prSet presAssocID="{CBD743E3-F814-418D-A95A-D97B3D118D9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A4E88F-D9D0-4EE1-BDB6-B4005EEAD722}" srcId="{D7A436F6-DE0D-4203-9966-B0B32630E6B9}" destId="{8267AF5F-335E-4A2D-9FC1-42352A9E49B9}" srcOrd="1" destOrd="0" parTransId="{ACD5C590-551D-4D1C-BE79-B5707566580D}" sibTransId="{904A4222-AC0F-49A2-8BB7-007E12A017F5}"/>
    <dgm:cxn modelId="{16E44F21-C060-4CF7-A16D-7FB6DB70EBE1}" type="presOf" srcId="{D7A436F6-DE0D-4203-9966-B0B32630E6B9}" destId="{F3AD3488-3BD7-4E44-A096-471D5EF8B302}" srcOrd="0" destOrd="0" presId="urn:microsoft.com/office/officeart/2005/8/layout/venn1"/>
    <dgm:cxn modelId="{5C7697E8-F357-4529-A275-B238FF9298C6}" srcId="{D7A436F6-DE0D-4203-9966-B0B32630E6B9}" destId="{CBD743E3-F814-418D-A95A-D97B3D118D9F}" srcOrd="2" destOrd="0" parTransId="{B5DDC141-CD22-4586-97A9-606DC92A3C05}" sibTransId="{DD3D87CE-0740-48B2-89DB-099962FDC964}"/>
    <dgm:cxn modelId="{428520D8-2729-457E-95FA-9D844DA66CBF}" type="presOf" srcId="{8267AF5F-335E-4A2D-9FC1-42352A9E49B9}" destId="{FDA20DBD-51DD-40B8-9216-BCB5288D0970}" srcOrd="0" destOrd="0" presId="urn:microsoft.com/office/officeart/2005/8/layout/venn1"/>
    <dgm:cxn modelId="{A51748C3-0BC8-4354-B5EB-21E3949F499D}" type="presOf" srcId="{8267AF5F-335E-4A2D-9FC1-42352A9E49B9}" destId="{AF3B091B-838D-4B51-85FC-497307106C9E}" srcOrd="1" destOrd="0" presId="urn:microsoft.com/office/officeart/2005/8/layout/venn1"/>
    <dgm:cxn modelId="{D846593F-EC53-401B-855E-B0703151F525}" type="presOf" srcId="{5C13EF1A-6842-4324-8D1C-82B0ABA74559}" destId="{9D671536-40B1-4522-84DB-2813927F49D1}" srcOrd="0" destOrd="0" presId="urn:microsoft.com/office/officeart/2005/8/layout/venn1"/>
    <dgm:cxn modelId="{AD9A467A-133A-4BC5-8A19-76FA82949846}" type="presOf" srcId="{CBD743E3-F814-418D-A95A-D97B3D118D9F}" destId="{2B54DDBD-213D-42CA-8C27-0DE50AAC2252}" srcOrd="0" destOrd="0" presId="urn:microsoft.com/office/officeart/2005/8/layout/venn1"/>
    <dgm:cxn modelId="{2E940C03-3081-416F-A287-F9339999B8D6}" type="presOf" srcId="{5C13EF1A-6842-4324-8D1C-82B0ABA74559}" destId="{52A503D3-C23B-4C2C-97D9-A348B6AE1840}" srcOrd="1" destOrd="0" presId="urn:microsoft.com/office/officeart/2005/8/layout/venn1"/>
    <dgm:cxn modelId="{D9A109F4-90D9-4EDB-91AD-DD5D9C040D32}" type="presOf" srcId="{CBD743E3-F814-418D-A95A-D97B3D118D9F}" destId="{95602D50-2C4F-4546-BA85-4B775621E759}" srcOrd="1" destOrd="0" presId="urn:microsoft.com/office/officeart/2005/8/layout/venn1"/>
    <dgm:cxn modelId="{BC60BCA1-5D24-4779-9009-5D60D5D568F4}" srcId="{D7A436F6-DE0D-4203-9966-B0B32630E6B9}" destId="{5C13EF1A-6842-4324-8D1C-82B0ABA74559}" srcOrd="0" destOrd="0" parTransId="{2DD74699-94D8-41C2-A814-3BB86F852C0B}" sibTransId="{8E3FCC42-9005-4986-BE26-13A4D8612B97}"/>
    <dgm:cxn modelId="{F5B478A3-3AFE-4E7A-95A7-F5408EDA7F8D}" type="presParOf" srcId="{F3AD3488-3BD7-4E44-A096-471D5EF8B302}" destId="{9D671536-40B1-4522-84DB-2813927F49D1}" srcOrd="0" destOrd="0" presId="urn:microsoft.com/office/officeart/2005/8/layout/venn1"/>
    <dgm:cxn modelId="{68140493-09CE-4A0F-9A56-24191A3864AC}" type="presParOf" srcId="{F3AD3488-3BD7-4E44-A096-471D5EF8B302}" destId="{52A503D3-C23B-4C2C-97D9-A348B6AE1840}" srcOrd="1" destOrd="0" presId="urn:microsoft.com/office/officeart/2005/8/layout/venn1"/>
    <dgm:cxn modelId="{8A6539DA-2F9D-470F-921F-D601CA26AD05}" type="presParOf" srcId="{F3AD3488-3BD7-4E44-A096-471D5EF8B302}" destId="{FDA20DBD-51DD-40B8-9216-BCB5288D0970}" srcOrd="2" destOrd="0" presId="urn:microsoft.com/office/officeart/2005/8/layout/venn1"/>
    <dgm:cxn modelId="{4F3719C6-50EA-4878-811D-C992CB6E60B5}" type="presParOf" srcId="{F3AD3488-3BD7-4E44-A096-471D5EF8B302}" destId="{AF3B091B-838D-4B51-85FC-497307106C9E}" srcOrd="3" destOrd="0" presId="urn:microsoft.com/office/officeart/2005/8/layout/venn1"/>
    <dgm:cxn modelId="{777F984F-558D-41BD-9B5A-6FAB23075880}" type="presParOf" srcId="{F3AD3488-3BD7-4E44-A096-471D5EF8B302}" destId="{2B54DDBD-213D-42CA-8C27-0DE50AAC2252}" srcOrd="4" destOrd="0" presId="urn:microsoft.com/office/officeart/2005/8/layout/venn1"/>
    <dgm:cxn modelId="{3C7FB01E-199D-4A79-BC68-A447FA853C26}" type="presParOf" srcId="{F3AD3488-3BD7-4E44-A096-471D5EF8B302}" destId="{95602D50-2C4F-4546-BA85-4B775621E75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BEA90B-7581-43E8-B97A-23D78ED0A14D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E0EF2D9-6EB2-445A-B3F8-BD98B37E04CA}">
      <dgm:prSet/>
      <dgm:spPr/>
      <dgm:t>
        <a:bodyPr/>
        <a:lstStyle/>
        <a:p>
          <a:pPr rtl="0"/>
          <a:r>
            <a:rPr lang="en-US" dirty="0"/>
            <a:t>BJA’s Statewide Drug Court </a:t>
          </a:r>
          <a:endParaRPr lang="en-US" dirty="0" smtClean="0"/>
        </a:p>
        <a:p>
          <a:pPr rtl="0"/>
          <a:r>
            <a:rPr lang="en-US" dirty="0" smtClean="0"/>
            <a:t>T/TA </a:t>
          </a:r>
          <a:r>
            <a:rPr lang="en-US" dirty="0"/>
            <a:t>Provider</a:t>
          </a:r>
        </a:p>
      </dgm:t>
    </dgm:pt>
    <dgm:pt modelId="{D7A702DC-0EF2-4BCD-820D-2D099265AF50}" type="parTrans" cxnId="{BC0847E4-5B62-4A7E-8934-D9017D3240EF}">
      <dgm:prSet/>
      <dgm:spPr/>
      <dgm:t>
        <a:bodyPr/>
        <a:lstStyle/>
        <a:p>
          <a:endParaRPr lang="en-US"/>
        </a:p>
      </dgm:t>
    </dgm:pt>
    <dgm:pt modelId="{E50A1FBA-DB81-4490-BBD8-A207D1AE8384}" type="sibTrans" cxnId="{BC0847E4-5B62-4A7E-8934-D9017D3240EF}">
      <dgm:prSet/>
      <dgm:spPr/>
      <dgm:t>
        <a:bodyPr/>
        <a:lstStyle/>
        <a:p>
          <a:endParaRPr lang="en-US"/>
        </a:p>
      </dgm:t>
    </dgm:pt>
    <dgm:pt modelId="{5CBBF13A-A0C7-4AA1-84D4-F2E7B46156B4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/>
            <a:t>Work with state drug court coordinators</a:t>
          </a:r>
        </a:p>
      </dgm:t>
    </dgm:pt>
    <dgm:pt modelId="{3262C73C-9919-4C16-8DAA-798521C430C1}" type="parTrans" cxnId="{BEB9D9D1-0E00-4F26-B82E-BA3444C767B1}">
      <dgm:prSet/>
      <dgm:spPr/>
      <dgm:t>
        <a:bodyPr/>
        <a:lstStyle/>
        <a:p>
          <a:endParaRPr lang="en-US"/>
        </a:p>
      </dgm:t>
    </dgm:pt>
    <dgm:pt modelId="{0201576B-C163-4479-9ECA-E77D24DCD9F8}" type="sibTrans" cxnId="{BEB9D9D1-0E00-4F26-B82E-BA3444C767B1}">
      <dgm:prSet/>
      <dgm:spPr/>
      <dgm:t>
        <a:bodyPr/>
        <a:lstStyle/>
        <a:p>
          <a:endParaRPr lang="en-US"/>
        </a:p>
      </dgm:t>
    </dgm:pt>
    <dgm:pt modelId="{CEABEA3A-85E4-4A1F-9E00-2A3A3AE1645C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Help with statewide strategic planning</a:t>
          </a:r>
        </a:p>
      </dgm:t>
    </dgm:pt>
    <dgm:pt modelId="{C6F2FB75-1331-4B4F-BBDC-A340E4031C59}" type="parTrans" cxnId="{A645D21C-B832-4B43-87D3-68286E9BF2E8}">
      <dgm:prSet/>
      <dgm:spPr/>
      <dgm:t>
        <a:bodyPr/>
        <a:lstStyle/>
        <a:p>
          <a:endParaRPr lang="en-US"/>
        </a:p>
      </dgm:t>
    </dgm:pt>
    <dgm:pt modelId="{B7F90D64-240D-419F-B2D6-C0B70BF07ACE}" type="sibTrans" cxnId="{A645D21C-B832-4B43-87D3-68286E9BF2E8}">
      <dgm:prSet/>
      <dgm:spPr/>
      <dgm:t>
        <a:bodyPr/>
        <a:lstStyle/>
        <a:p>
          <a:endParaRPr lang="en-US"/>
        </a:p>
      </dgm:t>
    </dgm:pt>
    <dgm:pt modelId="{AB338D40-8E28-449F-8990-B3AB7145EBC8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/>
            <a:t>Promote evidence-based practices</a:t>
          </a:r>
        </a:p>
      </dgm:t>
    </dgm:pt>
    <dgm:pt modelId="{F1F2F604-A637-401D-89F1-3470617CAD05}" type="parTrans" cxnId="{EC98F033-B586-4ACF-B371-E7715C18765F}">
      <dgm:prSet/>
      <dgm:spPr/>
      <dgm:t>
        <a:bodyPr/>
        <a:lstStyle/>
        <a:p>
          <a:endParaRPr lang="en-US"/>
        </a:p>
      </dgm:t>
    </dgm:pt>
    <dgm:pt modelId="{C2CC8554-D601-4890-923F-5C38BD47FDE3}" type="sibTrans" cxnId="{EC98F033-B586-4ACF-B371-E7715C18765F}">
      <dgm:prSet/>
      <dgm:spPr/>
      <dgm:t>
        <a:bodyPr/>
        <a:lstStyle/>
        <a:p>
          <a:endParaRPr lang="en-US"/>
        </a:p>
      </dgm:t>
    </dgm:pt>
    <dgm:pt modelId="{7A89D363-F939-40E5-A351-C229FC035E30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/>
            <a:t>Develop statewide training strategy</a:t>
          </a:r>
        </a:p>
      </dgm:t>
    </dgm:pt>
    <dgm:pt modelId="{27A3A8F6-3878-40A9-9AA9-117642465F2D}" type="parTrans" cxnId="{D3A561E9-480A-44B5-BAAF-383BB20AD33D}">
      <dgm:prSet/>
      <dgm:spPr/>
      <dgm:t>
        <a:bodyPr/>
        <a:lstStyle/>
        <a:p>
          <a:endParaRPr lang="en-US"/>
        </a:p>
      </dgm:t>
    </dgm:pt>
    <dgm:pt modelId="{348209E8-E7F0-4D5E-8FCD-58591C92761C}" type="sibTrans" cxnId="{D3A561E9-480A-44B5-BAAF-383BB20AD33D}">
      <dgm:prSet/>
      <dgm:spPr/>
      <dgm:t>
        <a:bodyPr/>
        <a:lstStyle/>
        <a:p>
          <a:endParaRPr lang="en-US"/>
        </a:p>
      </dgm:t>
    </dgm:pt>
    <dgm:pt modelId="{53FC43A3-9A04-234F-88D6-5C9735C52FF0}" type="pres">
      <dgm:prSet presAssocID="{4DBEA90B-7581-43E8-B97A-23D78ED0A1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1D5E9B-E5A4-B346-899E-63F26760A635}" type="pres">
      <dgm:prSet presAssocID="{DE0EF2D9-6EB2-445A-B3F8-BD98B37E04CA}" presName="boxAndChildren" presStyleCnt="0"/>
      <dgm:spPr/>
    </dgm:pt>
    <dgm:pt modelId="{1310FEAB-0CF3-6148-A670-1964FAAFC4B1}" type="pres">
      <dgm:prSet presAssocID="{DE0EF2D9-6EB2-445A-B3F8-BD98B37E04CA}" presName="parentTextBox" presStyleLbl="node1" presStyleIdx="0" presStyleCnt="1"/>
      <dgm:spPr/>
      <dgm:t>
        <a:bodyPr/>
        <a:lstStyle/>
        <a:p>
          <a:endParaRPr lang="en-US"/>
        </a:p>
      </dgm:t>
    </dgm:pt>
    <dgm:pt modelId="{97ED0F24-F94D-7841-8013-200ABECA6DD1}" type="pres">
      <dgm:prSet presAssocID="{DE0EF2D9-6EB2-445A-B3F8-BD98B37E04CA}" presName="entireBox" presStyleLbl="node1" presStyleIdx="0" presStyleCnt="1"/>
      <dgm:spPr/>
      <dgm:t>
        <a:bodyPr/>
        <a:lstStyle/>
        <a:p>
          <a:endParaRPr lang="en-US"/>
        </a:p>
      </dgm:t>
    </dgm:pt>
    <dgm:pt modelId="{8AE99766-FE78-604E-A747-ECF67CB1C87D}" type="pres">
      <dgm:prSet presAssocID="{DE0EF2D9-6EB2-445A-B3F8-BD98B37E04CA}" presName="descendantBox" presStyleCnt="0"/>
      <dgm:spPr/>
    </dgm:pt>
    <dgm:pt modelId="{80A990C2-B02E-5B4E-AA35-B4D6E285C1C6}" type="pres">
      <dgm:prSet presAssocID="{5CBBF13A-A0C7-4AA1-84D4-F2E7B46156B4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DCF23-7273-D343-ABB9-5065F1FFE5F1}" type="pres">
      <dgm:prSet presAssocID="{CEABEA3A-85E4-4A1F-9E00-2A3A3AE1645C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29BC2-A242-BE4F-91F1-5236F8EA2BF9}" type="pres">
      <dgm:prSet presAssocID="{AB338D40-8E28-449F-8990-B3AB7145EBC8}" presName="childTextBox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E6869-B2CD-9843-ABD3-E0F9D76E5888}" type="pres">
      <dgm:prSet presAssocID="{7A89D363-F939-40E5-A351-C229FC035E30}" presName="childTextBox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AC605A-6D84-B74C-84CD-B54441068A22}" type="presOf" srcId="{CEABEA3A-85E4-4A1F-9E00-2A3A3AE1645C}" destId="{9E9DCF23-7273-D343-ABB9-5065F1FFE5F1}" srcOrd="0" destOrd="0" presId="urn:microsoft.com/office/officeart/2005/8/layout/process4"/>
    <dgm:cxn modelId="{D3A561E9-480A-44B5-BAAF-383BB20AD33D}" srcId="{DE0EF2D9-6EB2-445A-B3F8-BD98B37E04CA}" destId="{7A89D363-F939-40E5-A351-C229FC035E30}" srcOrd="3" destOrd="0" parTransId="{27A3A8F6-3878-40A9-9AA9-117642465F2D}" sibTransId="{348209E8-E7F0-4D5E-8FCD-58591C92761C}"/>
    <dgm:cxn modelId="{03F26E0D-ABC1-5440-9985-3C07802B6750}" type="presOf" srcId="{DE0EF2D9-6EB2-445A-B3F8-BD98B37E04CA}" destId="{1310FEAB-0CF3-6148-A670-1964FAAFC4B1}" srcOrd="0" destOrd="0" presId="urn:microsoft.com/office/officeart/2005/8/layout/process4"/>
    <dgm:cxn modelId="{EC98F033-B586-4ACF-B371-E7715C18765F}" srcId="{DE0EF2D9-6EB2-445A-B3F8-BD98B37E04CA}" destId="{AB338D40-8E28-449F-8990-B3AB7145EBC8}" srcOrd="2" destOrd="0" parTransId="{F1F2F604-A637-401D-89F1-3470617CAD05}" sibTransId="{C2CC8554-D601-4890-923F-5C38BD47FDE3}"/>
    <dgm:cxn modelId="{BC0847E4-5B62-4A7E-8934-D9017D3240EF}" srcId="{4DBEA90B-7581-43E8-B97A-23D78ED0A14D}" destId="{DE0EF2D9-6EB2-445A-B3F8-BD98B37E04CA}" srcOrd="0" destOrd="0" parTransId="{D7A702DC-0EF2-4BCD-820D-2D099265AF50}" sibTransId="{E50A1FBA-DB81-4490-BBD8-A207D1AE8384}"/>
    <dgm:cxn modelId="{6392D20A-3E14-A849-AD85-4C410EB7C6A6}" type="presOf" srcId="{DE0EF2D9-6EB2-445A-B3F8-BD98B37E04CA}" destId="{97ED0F24-F94D-7841-8013-200ABECA6DD1}" srcOrd="1" destOrd="0" presId="urn:microsoft.com/office/officeart/2005/8/layout/process4"/>
    <dgm:cxn modelId="{BEB9D9D1-0E00-4F26-B82E-BA3444C767B1}" srcId="{DE0EF2D9-6EB2-445A-B3F8-BD98B37E04CA}" destId="{5CBBF13A-A0C7-4AA1-84D4-F2E7B46156B4}" srcOrd="0" destOrd="0" parTransId="{3262C73C-9919-4C16-8DAA-798521C430C1}" sibTransId="{0201576B-C163-4479-9ECA-E77D24DCD9F8}"/>
    <dgm:cxn modelId="{4E68D30A-11DF-DF4F-A158-C83032D57985}" type="presOf" srcId="{4DBEA90B-7581-43E8-B97A-23D78ED0A14D}" destId="{53FC43A3-9A04-234F-88D6-5C9735C52FF0}" srcOrd="0" destOrd="0" presId="urn:microsoft.com/office/officeart/2005/8/layout/process4"/>
    <dgm:cxn modelId="{EA6B9E40-F0F6-E84E-BFFD-25632F94EA02}" type="presOf" srcId="{5CBBF13A-A0C7-4AA1-84D4-F2E7B46156B4}" destId="{80A990C2-B02E-5B4E-AA35-B4D6E285C1C6}" srcOrd="0" destOrd="0" presId="urn:microsoft.com/office/officeart/2005/8/layout/process4"/>
    <dgm:cxn modelId="{069A7F11-8DFB-5D42-83FD-C5E03D2F79EB}" type="presOf" srcId="{7A89D363-F939-40E5-A351-C229FC035E30}" destId="{991E6869-B2CD-9843-ABD3-E0F9D76E5888}" srcOrd="0" destOrd="0" presId="urn:microsoft.com/office/officeart/2005/8/layout/process4"/>
    <dgm:cxn modelId="{A645D21C-B832-4B43-87D3-68286E9BF2E8}" srcId="{DE0EF2D9-6EB2-445A-B3F8-BD98B37E04CA}" destId="{CEABEA3A-85E4-4A1F-9E00-2A3A3AE1645C}" srcOrd="1" destOrd="0" parTransId="{C6F2FB75-1331-4B4F-BBDC-A340E4031C59}" sibTransId="{B7F90D64-240D-419F-B2D6-C0B70BF07ACE}"/>
    <dgm:cxn modelId="{E280FBAB-3AC0-3D46-AE6B-1FE080B428B6}" type="presOf" srcId="{AB338D40-8E28-449F-8990-B3AB7145EBC8}" destId="{A7D29BC2-A242-BE4F-91F1-5236F8EA2BF9}" srcOrd="0" destOrd="0" presId="urn:microsoft.com/office/officeart/2005/8/layout/process4"/>
    <dgm:cxn modelId="{FCB77529-43A9-784F-812D-DC44AD37B94B}" type="presParOf" srcId="{53FC43A3-9A04-234F-88D6-5C9735C52FF0}" destId="{171D5E9B-E5A4-B346-899E-63F26760A635}" srcOrd="0" destOrd="0" presId="urn:microsoft.com/office/officeart/2005/8/layout/process4"/>
    <dgm:cxn modelId="{86C9CCD1-6F24-4048-8D6A-3567CDEE0043}" type="presParOf" srcId="{171D5E9B-E5A4-B346-899E-63F26760A635}" destId="{1310FEAB-0CF3-6148-A670-1964FAAFC4B1}" srcOrd="0" destOrd="0" presId="urn:microsoft.com/office/officeart/2005/8/layout/process4"/>
    <dgm:cxn modelId="{F9747FDE-8C9E-B14B-9A90-F0CF40DF7BCF}" type="presParOf" srcId="{171D5E9B-E5A4-B346-899E-63F26760A635}" destId="{97ED0F24-F94D-7841-8013-200ABECA6DD1}" srcOrd="1" destOrd="0" presId="urn:microsoft.com/office/officeart/2005/8/layout/process4"/>
    <dgm:cxn modelId="{24AE1EE6-01E8-C842-A14A-6197B1332CA2}" type="presParOf" srcId="{171D5E9B-E5A4-B346-899E-63F26760A635}" destId="{8AE99766-FE78-604E-A747-ECF67CB1C87D}" srcOrd="2" destOrd="0" presId="urn:microsoft.com/office/officeart/2005/8/layout/process4"/>
    <dgm:cxn modelId="{A80D18A1-C402-9346-8CD7-2E0112F51878}" type="presParOf" srcId="{8AE99766-FE78-604E-A747-ECF67CB1C87D}" destId="{80A990C2-B02E-5B4E-AA35-B4D6E285C1C6}" srcOrd="0" destOrd="0" presId="urn:microsoft.com/office/officeart/2005/8/layout/process4"/>
    <dgm:cxn modelId="{4C4EEF0A-C13F-3546-B19C-77DBC0F577BC}" type="presParOf" srcId="{8AE99766-FE78-604E-A747-ECF67CB1C87D}" destId="{9E9DCF23-7273-D343-ABB9-5065F1FFE5F1}" srcOrd="1" destOrd="0" presId="urn:microsoft.com/office/officeart/2005/8/layout/process4"/>
    <dgm:cxn modelId="{8435E5A8-8555-1348-A999-142F6F656BE4}" type="presParOf" srcId="{8AE99766-FE78-604E-A747-ECF67CB1C87D}" destId="{A7D29BC2-A242-BE4F-91F1-5236F8EA2BF9}" srcOrd="2" destOrd="0" presId="urn:microsoft.com/office/officeart/2005/8/layout/process4"/>
    <dgm:cxn modelId="{CB3C6385-52A4-7449-9EC5-0589F124A540}" type="presParOf" srcId="{8AE99766-FE78-604E-A747-ECF67CB1C87D}" destId="{991E6869-B2CD-9843-ABD3-E0F9D76E5888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A3A3B7-A2B0-44C8-BD8E-496FC6F34A3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7660645-AC47-4B99-90CA-E985461B8F00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bg1"/>
              </a:solidFill>
            </a:rPr>
            <a:t>There are approximately 3000 drug courts in the United States	</a:t>
          </a:r>
        </a:p>
      </dgm:t>
    </dgm:pt>
    <dgm:pt modelId="{5D3585F6-CA0D-49D1-8A88-3DF5EEC2D93E}" type="parTrans" cxnId="{7A9F76B7-E35C-4966-8440-47A1212A17F0}">
      <dgm:prSet/>
      <dgm:spPr/>
      <dgm:t>
        <a:bodyPr/>
        <a:lstStyle/>
        <a:p>
          <a:endParaRPr lang="en-US"/>
        </a:p>
      </dgm:t>
    </dgm:pt>
    <dgm:pt modelId="{8887DC46-8196-4D1E-BFFD-93D99641A361}" type="sibTrans" cxnId="{7A9F76B7-E35C-4966-8440-47A1212A17F0}">
      <dgm:prSet/>
      <dgm:spPr/>
      <dgm:t>
        <a:bodyPr/>
        <a:lstStyle/>
        <a:p>
          <a:endParaRPr lang="en-US"/>
        </a:p>
      </dgm:t>
    </dgm:pt>
    <dgm:pt modelId="{F6CB6BE9-8159-4CBC-93AB-BA9CE4BB1B83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</a:rPr>
            <a:t>Alternative to traditional case processing for offenders with substance use disorders </a:t>
          </a:r>
        </a:p>
      </dgm:t>
    </dgm:pt>
    <dgm:pt modelId="{98BE1B6E-3D2D-4669-AC6A-2E6C832C2C9F}" type="parTrans" cxnId="{998FC7F0-C6C7-4B9D-83DD-0952F4F2E7DE}">
      <dgm:prSet/>
      <dgm:spPr/>
      <dgm:t>
        <a:bodyPr/>
        <a:lstStyle/>
        <a:p>
          <a:endParaRPr lang="en-US"/>
        </a:p>
      </dgm:t>
    </dgm:pt>
    <dgm:pt modelId="{0A233684-C78D-4518-81EA-E677896A9A7E}" type="sibTrans" cxnId="{998FC7F0-C6C7-4B9D-83DD-0952F4F2E7DE}">
      <dgm:prSet/>
      <dgm:spPr/>
      <dgm:t>
        <a:bodyPr/>
        <a:lstStyle/>
        <a:p>
          <a:endParaRPr lang="en-US"/>
        </a:p>
      </dgm:t>
    </dgm:pt>
    <dgm:pt modelId="{A5AC6E18-74C4-0043-8F55-78BCB19219C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Combines strict court monitoring with community-based treatment and services </a:t>
          </a:r>
        </a:p>
      </dgm:t>
    </dgm:pt>
    <dgm:pt modelId="{191A00E7-07AD-1D43-B919-5FD308CDC638}" type="parTrans" cxnId="{FFBDD6B5-D001-C341-AA41-8BC66CF470B7}">
      <dgm:prSet/>
      <dgm:spPr/>
      <dgm:t>
        <a:bodyPr/>
        <a:lstStyle/>
        <a:p>
          <a:endParaRPr lang="en-US"/>
        </a:p>
      </dgm:t>
    </dgm:pt>
    <dgm:pt modelId="{CD0493E6-D942-034D-BD82-957ED6EC0867}" type="sibTrans" cxnId="{FFBDD6B5-D001-C341-AA41-8BC66CF470B7}">
      <dgm:prSet/>
      <dgm:spPr/>
      <dgm:t>
        <a:bodyPr/>
        <a:lstStyle/>
        <a:p>
          <a:endParaRPr lang="en-US"/>
        </a:p>
      </dgm:t>
    </dgm:pt>
    <dgm:pt modelId="{B5709D45-8248-4248-BF41-9C54F2585136}" type="pres">
      <dgm:prSet presAssocID="{42A3A3B7-A2B0-44C8-BD8E-496FC6F34A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F7C264-6B46-476C-8508-3CCAE1886668}" type="pres">
      <dgm:prSet presAssocID="{F6CB6BE9-8159-4CBC-93AB-BA9CE4BB1B8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823F4-F1A7-42C1-A758-7857C2B87B04}" type="pres">
      <dgm:prSet presAssocID="{0A233684-C78D-4518-81EA-E677896A9A7E}" presName="spacer" presStyleCnt="0"/>
      <dgm:spPr/>
    </dgm:pt>
    <dgm:pt modelId="{26ED3A55-D24D-1D40-971B-107FF08E3F6B}" type="pres">
      <dgm:prSet presAssocID="{A5AC6E18-74C4-0043-8F55-78BCB19219C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7EE6B-E8EB-A948-8E40-AEBFCABA74C6}" type="pres">
      <dgm:prSet presAssocID="{CD0493E6-D942-034D-BD82-957ED6EC0867}" presName="spacer" presStyleCnt="0"/>
      <dgm:spPr/>
    </dgm:pt>
    <dgm:pt modelId="{D80387C3-3F91-4352-9488-700AB907B6CB}" type="pres">
      <dgm:prSet presAssocID="{77660645-AC47-4B99-90CA-E985461B8F0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6E574E-9ED9-F941-A881-DEC6C9F5A251}" type="presOf" srcId="{A5AC6E18-74C4-0043-8F55-78BCB19219CE}" destId="{26ED3A55-D24D-1D40-971B-107FF08E3F6B}" srcOrd="0" destOrd="0" presId="urn:microsoft.com/office/officeart/2005/8/layout/vList2"/>
    <dgm:cxn modelId="{7A9F76B7-E35C-4966-8440-47A1212A17F0}" srcId="{42A3A3B7-A2B0-44C8-BD8E-496FC6F34A37}" destId="{77660645-AC47-4B99-90CA-E985461B8F00}" srcOrd="2" destOrd="0" parTransId="{5D3585F6-CA0D-49D1-8A88-3DF5EEC2D93E}" sibTransId="{8887DC46-8196-4D1E-BFFD-93D99641A361}"/>
    <dgm:cxn modelId="{B4471699-B305-4DD3-AA09-BF1CF9FD9118}" type="presOf" srcId="{77660645-AC47-4B99-90CA-E985461B8F00}" destId="{D80387C3-3F91-4352-9488-700AB907B6CB}" srcOrd="0" destOrd="0" presId="urn:microsoft.com/office/officeart/2005/8/layout/vList2"/>
    <dgm:cxn modelId="{B6D62EEF-1A62-4861-98AF-52582715A7FD}" type="presOf" srcId="{F6CB6BE9-8159-4CBC-93AB-BA9CE4BB1B83}" destId="{D4F7C264-6B46-476C-8508-3CCAE1886668}" srcOrd="0" destOrd="0" presId="urn:microsoft.com/office/officeart/2005/8/layout/vList2"/>
    <dgm:cxn modelId="{FFBDD6B5-D001-C341-AA41-8BC66CF470B7}" srcId="{42A3A3B7-A2B0-44C8-BD8E-496FC6F34A37}" destId="{A5AC6E18-74C4-0043-8F55-78BCB19219CE}" srcOrd="1" destOrd="0" parTransId="{191A00E7-07AD-1D43-B919-5FD308CDC638}" sibTransId="{CD0493E6-D942-034D-BD82-957ED6EC0867}"/>
    <dgm:cxn modelId="{998FC7F0-C6C7-4B9D-83DD-0952F4F2E7DE}" srcId="{42A3A3B7-A2B0-44C8-BD8E-496FC6F34A37}" destId="{F6CB6BE9-8159-4CBC-93AB-BA9CE4BB1B83}" srcOrd="0" destOrd="0" parTransId="{98BE1B6E-3D2D-4669-AC6A-2E6C832C2C9F}" sibTransId="{0A233684-C78D-4518-81EA-E677896A9A7E}"/>
    <dgm:cxn modelId="{5752FE0D-A13D-4203-9826-C976014AAB8C}" type="presOf" srcId="{42A3A3B7-A2B0-44C8-BD8E-496FC6F34A37}" destId="{B5709D45-8248-4248-BF41-9C54F2585136}" srcOrd="0" destOrd="0" presId="urn:microsoft.com/office/officeart/2005/8/layout/vList2"/>
    <dgm:cxn modelId="{B18466F3-D7B4-4C9C-A36C-A48790AE41E9}" type="presParOf" srcId="{B5709D45-8248-4248-BF41-9C54F2585136}" destId="{D4F7C264-6B46-476C-8508-3CCAE1886668}" srcOrd="0" destOrd="0" presId="urn:microsoft.com/office/officeart/2005/8/layout/vList2"/>
    <dgm:cxn modelId="{F2D562ED-A2B5-4402-BAEE-187705579885}" type="presParOf" srcId="{B5709D45-8248-4248-BF41-9C54F2585136}" destId="{209823F4-F1A7-42C1-A758-7857C2B87B04}" srcOrd="1" destOrd="0" presId="urn:microsoft.com/office/officeart/2005/8/layout/vList2"/>
    <dgm:cxn modelId="{0A0ED296-B37D-0745-B3C2-20AC6DB76154}" type="presParOf" srcId="{B5709D45-8248-4248-BF41-9C54F2585136}" destId="{26ED3A55-D24D-1D40-971B-107FF08E3F6B}" srcOrd="2" destOrd="0" presId="urn:microsoft.com/office/officeart/2005/8/layout/vList2"/>
    <dgm:cxn modelId="{67A76C07-5817-CC44-96C7-3B313E529CFF}" type="presParOf" srcId="{B5709D45-8248-4248-BF41-9C54F2585136}" destId="{0B27EE6B-E8EB-A948-8E40-AEBFCABA74C6}" srcOrd="3" destOrd="0" presId="urn:microsoft.com/office/officeart/2005/8/layout/vList2"/>
    <dgm:cxn modelId="{66B1F4CA-8DF3-4563-8258-4CE77B44DAB5}" type="presParOf" srcId="{B5709D45-8248-4248-BF41-9C54F2585136}" destId="{D80387C3-3F91-4352-9488-700AB907B6C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9FED3B-CCE9-4A6C-A589-D88499B8AA05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2DB4F3-4FCC-4DBC-A49E-AD7A94A9858B}">
      <dgm:prSet/>
      <dgm:spPr/>
      <dgm:t>
        <a:bodyPr/>
        <a:lstStyle/>
        <a:p>
          <a:pPr rtl="0"/>
          <a:r>
            <a:rPr lang="en-US" dirty="0"/>
            <a:t>Intensive treatment </a:t>
          </a:r>
        </a:p>
      </dgm:t>
    </dgm:pt>
    <dgm:pt modelId="{84B02B2F-13F7-4066-9195-3C3BC29B8C93}" type="parTrans" cxnId="{16F5621E-418B-4455-8AFD-6FD3A6347D84}">
      <dgm:prSet/>
      <dgm:spPr/>
      <dgm:t>
        <a:bodyPr/>
        <a:lstStyle/>
        <a:p>
          <a:endParaRPr lang="en-US"/>
        </a:p>
      </dgm:t>
    </dgm:pt>
    <dgm:pt modelId="{CD94A5F9-30DB-422C-A1CD-F7CFE77C6D30}" type="sibTrans" cxnId="{16F5621E-418B-4455-8AFD-6FD3A6347D84}">
      <dgm:prSet/>
      <dgm:spPr/>
      <dgm:t>
        <a:bodyPr/>
        <a:lstStyle/>
        <a:p>
          <a:endParaRPr lang="en-US"/>
        </a:p>
      </dgm:t>
    </dgm:pt>
    <dgm:pt modelId="{EBA31573-93C9-4F93-B129-E027F28CAC33}">
      <dgm:prSet/>
      <dgm:spPr/>
      <dgm:t>
        <a:bodyPr/>
        <a:lstStyle/>
        <a:p>
          <a:pPr rtl="0"/>
          <a:r>
            <a:rPr lang="en-US" dirty="0"/>
            <a:t>Judicial monitoring</a:t>
          </a:r>
        </a:p>
      </dgm:t>
    </dgm:pt>
    <dgm:pt modelId="{837DDA6F-9F02-4924-A45C-69BACF41DE9E}" type="parTrans" cxnId="{B969582B-9A8B-4A7A-AAA5-1B5CBE5A78A5}">
      <dgm:prSet/>
      <dgm:spPr/>
      <dgm:t>
        <a:bodyPr/>
        <a:lstStyle/>
        <a:p>
          <a:endParaRPr lang="en-US"/>
        </a:p>
      </dgm:t>
    </dgm:pt>
    <dgm:pt modelId="{102ECC6E-D333-42C5-AB79-8EF85D7745AB}" type="sibTrans" cxnId="{B969582B-9A8B-4A7A-AAA5-1B5CBE5A78A5}">
      <dgm:prSet/>
      <dgm:spPr/>
      <dgm:t>
        <a:bodyPr/>
        <a:lstStyle/>
        <a:p>
          <a:endParaRPr lang="en-US"/>
        </a:p>
      </dgm:t>
    </dgm:pt>
    <dgm:pt modelId="{1E38E24D-D4FC-46FB-8172-5141C3B69EE1}">
      <dgm:prSet/>
      <dgm:spPr/>
      <dgm:t>
        <a:bodyPr/>
        <a:lstStyle/>
        <a:p>
          <a:pPr rtl="0"/>
          <a:r>
            <a:rPr lang="en-US" dirty="0"/>
            <a:t>Team approach </a:t>
          </a:r>
        </a:p>
      </dgm:t>
    </dgm:pt>
    <dgm:pt modelId="{DF244F58-1D7F-4EA4-AE6C-307A19E3FE42}" type="parTrans" cxnId="{37DA0904-E13A-4DA8-8A10-FC96508AD96F}">
      <dgm:prSet/>
      <dgm:spPr/>
      <dgm:t>
        <a:bodyPr/>
        <a:lstStyle/>
        <a:p>
          <a:endParaRPr lang="en-US"/>
        </a:p>
      </dgm:t>
    </dgm:pt>
    <dgm:pt modelId="{348CDF1D-7008-4417-9AFC-CB3CE66FBD1C}" type="sibTrans" cxnId="{37DA0904-E13A-4DA8-8A10-FC96508AD96F}">
      <dgm:prSet/>
      <dgm:spPr/>
      <dgm:t>
        <a:bodyPr/>
        <a:lstStyle/>
        <a:p>
          <a:endParaRPr lang="en-US"/>
        </a:p>
      </dgm:t>
    </dgm:pt>
    <dgm:pt modelId="{5F851058-AEEC-4565-965B-6FC30E2F7565}">
      <dgm:prSet/>
      <dgm:spPr/>
      <dgm:t>
        <a:bodyPr/>
        <a:lstStyle/>
        <a:p>
          <a:pPr rtl="0"/>
          <a:r>
            <a:rPr lang="en-US" dirty="0"/>
            <a:t>Frequent, random drug testing </a:t>
          </a:r>
        </a:p>
      </dgm:t>
    </dgm:pt>
    <dgm:pt modelId="{F2E25829-42EF-4F27-86BE-07996DCDFA41}" type="parTrans" cxnId="{42B2F9F6-5413-447C-9412-4DEDF6431DC8}">
      <dgm:prSet/>
      <dgm:spPr/>
      <dgm:t>
        <a:bodyPr/>
        <a:lstStyle/>
        <a:p>
          <a:endParaRPr lang="en-US"/>
        </a:p>
      </dgm:t>
    </dgm:pt>
    <dgm:pt modelId="{97E1403B-7B63-4423-A6B7-A6DBF179632C}" type="sibTrans" cxnId="{42B2F9F6-5413-447C-9412-4DEDF6431DC8}">
      <dgm:prSet/>
      <dgm:spPr/>
      <dgm:t>
        <a:bodyPr/>
        <a:lstStyle/>
        <a:p>
          <a:endParaRPr lang="en-US"/>
        </a:p>
      </dgm:t>
    </dgm:pt>
    <dgm:pt modelId="{5122D8EA-2270-4F44-B86B-DA29B475DD49}">
      <dgm:prSet/>
      <dgm:spPr/>
      <dgm:t>
        <a:bodyPr/>
        <a:lstStyle/>
        <a:p>
          <a:pPr rtl="0"/>
          <a:r>
            <a:rPr lang="en-US" dirty="0"/>
            <a:t>Incentives and sanctions </a:t>
          </a:r>
        </a:p>
      </dgm:t>
    </dgm:pt>
    <dgm:pt modelId="{AE6001B4-B4D1-4966-A30C-9726B8913DDD}" type="parTrans" cxnId="{A8BBC3FC-465D-4AA7-9BF8-F6C7DC8BB1CE}">
      <dgm:prSet/>
      <dgm:spPr/>
      <dgm:t>
        <a:bodyPr/>
        <a:lstStyle/>
        <a:p>
          <a:endParaRPr lang="en-US"/>
        </a:p>
      </dgm:t>
    </dgm:pt>
    <dgm:pt modelId="{89D0CCA6-6CE8-40B9-83BF-CA232B1A4B1A}" type="sibTrans" cxnId="{A8BBC3FC-465D-4AA7-9BF8-F6C7DC8BB1CE}">
      <dgm:prSet/>
      <dgm:spPr/>
      <dgm:t>
        <a:bodyPr/>
        <a:lstStyle/>
        <a:p>
          <a:endParaRPr lang="en-US"/>
        </a:p>
      </dgm:t>
    </dgm:pt>
    <dgm:pt modelId="{21323C65-F96C-46EA-BD86-064E4E346304}">
      <dgm:prSet/>
      <dgm:spPr/>
      <dgm:t>
        <a:bodyPr/>
        <a:lstStyle/>
        <a:p>
          <a:pPr rtl="0"/>
          <a:r>
            <a:rPr lang="en-US" dirty="0"/>
            <a:t>Offender accountability  </a:t>
          </a:r>
        </a:p>
      </dgm:t>
    </dgm:pt>
    <dgm:pt modelId="{C6252863-26EC-4CAC-931D-8C65CE6ECC2A}" type="parTrans" cxnId="{A20230B1-A5A7-4E77-99C5-B3F604C4CF88}">
      <dgm:prSet/>
      <dgm:spPr/>
      <dgm:t>
        <a:bodyPr/>
        <a:lstStyle/>
        <a:p>
          <a:endParaRPr lang="en-US"/>
        </a:p>
      </dgm:t>
    </dgm:pt>
    <dgm:pt modelId="{855373EA-01CE-413D-A46D-428AD8FA9175}" type="sibTrans" cxnId="{A20230B1-A5A7-4E77-99C5-B3F604C4CF88}">
      <dgm:prSet/>
      <dgm:spPr/>
      <dgm:t>
        <a:bodyPr/>
        <a:lstStyle/>
        <a:p>
          <a:endParaRPr lang="en-US"/>
        </a:p>
      </dgm:t>
    </dgm:pt>
    <dgm:pt modelId="{0CB4D624-917B-46CE-A66D-C93AE4541433}" type="pres">
      <dgm:prSet presAssocID="{929FED3B-CCE9-4A6C-A589-D88499B8AA0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32F068-44A7-45EE-95F9-9AA1CFD6F0F4}" type="pres">
      <dgm:prSet presAssocID="{852DB4F3-4FCC-4DBC-A49E-AD7A94A9858B}" presName="circ1" presStyleLbl="vennNode1" presStyleIdx="0" presStyleCnt="6" custScaleX="134149" custScaleY="121072"/>
      <dgm:spPr/>
    </dgm:pt>
    <dgm:pt modelId="{22A0D6A2-BE09-4360-8EE6-9CFC950D825E}" type="pres">
      <dgm:prSet presAssocID="{852DB4F3-4FCC-4DBC-A49E-AD7A94A9858B}" presName="circ1Tx" presStyleLbl="revTx" presStyleIdx="0" presStyleCnt="0" custLinFactNeighborX="-2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76C7E-4AE5-4BF1-96ED-F96A5310EDC7}" type="pres">
      <dgm:prSet presAssocID="{EBA31573-93C9-4F93-B129-E027F28CAC33}" presName="circ2" presStyleLbl="vennNode1" presStyleIdx="1" presStyleCnt="6" custScaleX="134149" custScaleY="121072"/>
      <dgm:spPr/>
    </dgm:pt>
    <dgm:pt modelId="{09F790B5-714D-402D-AF5E-F8235CAD665F}" type="pres">
      <dgm:prSet presAssocID="{EBA31573-93C9-4F93-B129-E027F28CAC33}" presName="circ2Tx" presStyleLbl="revTx" presStyleIdx="0" presStyleCnt="0" custLinFactNeighborX="9756" custLinFactNeighborY="-119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1E773-7E91-42A5-A966-656AB16FAB2D}" type="pres">
      <dgm:prSet presAssocID="{1E38E24D-D4FC-46FB-8172-5141C3B69EE1}" presName="circ3" presStyleLbl="vennNode1" presStyleIdx="2" presStyleCnt="6" custScaleX="134149" custScaleY="121072"/>
      <dgm:spPr/>
    </dgm:pt>
    <dgm:pt modelId="{3477E058-79F8-4FA4-A646-62A7A3E870DC}" type="pres">
      <dgm:prSet presAssocID="{1E38E24D-D4FC-46FB-8172-5141C3B69EE1}" presName="circ3Tx" presStyleLbl="revTx" presStyleIdx="0" presStyleCnt="0" custLinFactNeighborX="6238" custLinFactNeighborY="217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98392-11DD-4A42-B000-8B1BE9549454}" type="pres">
      <dgm:prSet presAssocID="{5F851058-AEEC-4565-965B-6FC30E2F7565}" presName="circ4" presStyleLbl="vennNode1" presStyleIdx="3" presStyleCnt="6" custScaleX="134149" custScaleY="121072"/>
      <dgm:spPr/>
    </dgm:pt>
    <dgm:pt modelId="{684417CB-5E5B-4D54-A239-7604FDCE0269}" type="pres">
      <dgm:prSet presAssocID="{5F851058-AEEC-4565-965B-6FC30E2F7565}" presName="circ4Tx" presStyleLbl="revTx" presStyleIdx="0" presStyleCnt="0" custLinFactNeighborX="1712" custLinFactNeighborY="10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CA9F4-F791-41DE-8048-05930F826A94}" type="pres">
      <dgm:prSet presAssocID="{5122D8EA-2270-4F44-B86B-DA29B475DD49}" presName="circ5" presStyleLbl="vennNode1" presStyleIdx="4" presStyleCnt="6" custScaleX="134149" custScaleY="121072"/>
      <dgm:spPr/>
    </dgm:pt>
    <dgm:pt modelId="{C8F3C2FD-E0E1-454E-824C-CBD98D78B1EC}" type="pres">
      <dgm:prSet presAssocID="{5122D8EA-2270-4F44-B86B-DA29B475DD49}" presName="circ5Tx" presStyleLbl="revTx" presStyleIdx="0" presStyleCnt="0" custLinFactNeighborX="-8766" custLinFactNeighborY="20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2EA72-CEE8-4E43-B6A6-050EA5CFE6D9}" type="pres">
      <dgm:prSet presAssocID="{21323C65-F96C-46EA-BD86-064E4E346304}" presName="circ6" presStyleLbl="vennNode1" presStyleIdx="5" presStyleCnt="6" custScaleX="134149" custScaleY="121072"/>
      <dgm:spPr/>
    </dgm:pt>
    <dgm:pt modelId="{07CB2279-F578-43F7-86B1-AD50F377FC3F}" type="pres">
      <dgm:prSet presAssocID="{21323C65-F96C-46EA-BD86-064E4E346304}" presName="circ6Tx" presStyleLbl="revTx" presStyleIdx="0" presStyleCnt="0" custLinFactNeighborX="-13589" custLinFactNeighborY="-129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8947F7-DE10-45DE-B33E-8D1568892689}" type="presOf" srcId="{21323C65-F96C-46EA-BD86-064E4E346304}" destId="{07CB2279-F578-43F7-86B1-AD50F377FC3F}" srcOrd="0" destOrd="0" presId="urn:microsoft.com/office/officeart/2005/8/layout/venn1"/>
    <dgm:cxn modelId="{B969582B-9A8B-4A7A-AAA5-1B5CBE5A78A5}" srcId="{929FED3B-CCE9-4A6C-A589-D88499B8AA05}" destId="{EBA31573-93C9-4F93-B129-E027F28CAC33}" srcOrd="1" destOrd="0" parTransId="{837DDA6F-9F02-4924-A45C-69BACF41DE9E}" sibTransId="{102ECC6E-D333-42C5-AB79-8EF85D7745AB}"/>
    <dgm:cxn modelId="{1B67BDF2-4700-48E6-A5A8-0FC1B4D81F00}" type="presOf" srcId="{852DB4F3-4FCC-4DBC-A49E-AD7A94A9858B}" destId="{22A0D6A2-BE09-4360-8EE6-9CFC950D825E}" srcOrd="0" destOrd="0" presId="urn:microsoft.com/office/officeart/2005/8/layout/venn1"/>
    <dgm:cxn modelId="{8E2B2DA9-458B-445B-AFB9-01A1A81D4E0A}" type="presOf" srcId="{EBA31573-93C9-4F93-B129-E027F28CAC33}" destId="{09F790B5-714D-402D-AF5E-F8235CAD665F}" srcOrd="0" destOrd="0" presId="urn:microsoft.com/office/officeart/2005/8/layout/venn1"/>
    <dgm:cxn modelId="{42B2F9F6-5413-447C-9412-4DEDF6431DC8}" srcId="{929FED3B-CCE9-4A6C-A589-D88499B8AA05}" destId="{5F851058-AEEC-4565-965B-6FC30E2F7565}" srcOrd="3" destOrd="0" parTransId="{F2E25829-42EF-4F27-86BE-07996DCDFA41}" sibTransId="{97E1403B-7B63-4423-A6B7-A6DBF179632C}"/>
    <dgm:cxn modelId="{25AD160D-9391-43B2-920D-97E38BC9F7C8}" type="presOf" srcId="{1E38E24D-D4FC-46FB-8172-5141C3B69EE1}" destId="{3477E058-79F8-4FA4-A646-62A7A3E870DC}" srcOrd="0" destOrd="0" presId="urn:microsoft.com/office/officeart/2005/8/layout/venn1"/>
    <dgm:cxn modelId="{CD9B16B8-EB91-4407-BB93-0EBA59EF7E80}" type="presOf" srcId="{5122D8EA-2270-4F44-B86B-DA29B475DD49}" destId="{C8F3C2FD-E0E1-454E-824C-CBD98D78B1EC}" srcOrd="0" destOrd="0" presId="urn:microsoft.com/office/officeart/2005/8/layout/venn1"/>
    <dgm:cxn modelId="{4178ED1D-724A-450E-B509-ACD7EE757443}" type="presOf" srcId="{5F851058-AEEC-4565-965B-6FC30E2F7565}" destId="{684417CB-5E5B-4D54-A239-7604FDCE0269}" srcOrd="0" destOrd="0" presId="urn:microsoft.com/office/officeart/2005/8/layout/venn1"/>
    <dgm:cxn modelId="{37DA0904-E13A-4DA8-8A10-FC96508AD96F}" srcId="{929FED3B-CCE9-4A6C-A589-D88499B8AA05}" destId="{1E38E24D-D4FC-46FB-8172-5141C3B69EE1}" srcOrd="2" destOrd="0" parTransId="{DF244F58-1D7F-4EA4-AE6C-307A19E3FE42}" sibTransId="{348CDF1D-7008-4417-9AFC-CB3CE66FBD1C}"/>
    <dgm:cxn modelId="{DF76466F-EE89-4D9C-B8B7-DF20010D290D}" type="presOf" srcId="{929FED3B-CCE9-4A6C-A589-D88499B8AA05}" destId="{0CB4D624-917B-46CE-A66D-C93AE4541433}" srcOrd="0" destOrd="0" presId="urn:microsoft.com/office/officeart/2005/8/layout/venn1"/>
    <dgm:cxn modelId="{16F5621E-418B-4455-8AFD-6FD3A6347D84}" srcId="{929FED3B-CCE9-4A6C-A589-D88499B8AA05}" destId="{852DB4F3-4FCC-4DBC-A49E-AD7A94A9858B}" srcOrd="0" destOrd="0" parTransId="{84B02B2F-13F7-4066-9195-3C3BC29B8C93}" sibTransId="{CD94A5F9-30DB-422C-A1CD-F7CFE77C6D30}"/>
    <dgm:cxn modelId="{A8BBC3FC-465D-4AA7-9BF8-F6C7DC8BB1CE}" srcId="{929FED3B-CCE9-4A6C-A589-D88499B8AA05}" destId="{5122D8EA-2270-4F44-B86B-DA29B475DD49}" srcOrd="4" destOrd="0" parTransId="{AE6001B4-B4D1-4966-A30C-9726B8913DDD}" sibTransId="{89D0CCA6-6CE8-40B9-83BF-CA232B1A4B1A}"/>
    <dgm:cxn modelId="{A20230B1-A5A7-4E77-99C5-B3F604C4CF88}" srcId="{929FED3B-CCE9-4A6C-A589-D88499B8AA05}" destId="{21323C65-F96C-46EA-BD86-064E4E346304}" srcOrd="5" destOrd="0" parTransId="{C6252863-26EC-4CAC-931D-8C65CE6ECC2A}" sibTransId="{855373EA-01CE-413D-A46D-428AD8FA9175}"/>
    <dgm:cxn modelId="{56480F09-EC65-4D43-9FAA-8C742A2EF0CB}" type="presParOf" srcId="{0CB4D624-917B-46CE-A66D-C93AE4541433}" destId="{EB32F068-44A7-45EE-95F9-9AA1CFD6F0F4}" srcOrd="0" destOrd="0" presId="urn:microsoft.com/office/officeart/2005/8/layout/venn1"/>
    <dgm:cxn modelId="{AAD35589-0C44-4011-99AE-820D3D492AF1}" type="presParOf" srcId="{0CB4D624-917B-46CE-A66D-C93AE4541433}" destId="{22A0D6A2-BE09-4360-8EE6-9CFC950D825E}" srcOrd="1" destOrd="0" presId="urn:microsoft.com/office/officeart/2005/8/layout/venn1"/>
    <dgm:cxn modelId="{8735003B-73D0-423F-BD65-CF51322C83AF}" type="presParOf" srcId="{0CB4D624-917B-46CE-A66D-C93AE4541433}" destId="{32276C7E-4AE5-4BF1-96ED-F96A5310EDC7}" srcOrd="2" destOrd="0" presId="urn:microsoft.com/office/officeart/2005/8/layout/venn1"/>
    <dgm:cxn modelId="{CF76FEAD-2957-4565-82F9-D629FCE945F2}" type="presParOf" srcId="{0CB4D624-917B-46CE-A66D-C93AE4541433}" destId="{09F790B5-714D-402D-AF5E-F8235CAD665F}" srcOrd="3" destOrd="0" presId="urn:microsoft.com/office/officeart/2005/8/layout/venn1"/>
    <dgm:cxn modelId="{AA2EA386-7EB7-4CE8-8A99-62E4B386169B}" type="presParOf" srcId="{0CB4D624-917B-46CE-A66D-C93AE4541433}" destId="{AA81E773-7E91-42A5-A966-656AB16FAB2D}" srcOrd="4" destOrd="0" presId="urn:microsoft.com/office/officeart/2005/8/layout/venn1"/>
    <dgm:cxn modelId="{2C4B3CC2-C23F-4626-AC33-3FAB1239F1FF}" type="presParOf" srcId="{0CB4D624-917B-46CE-A66D-C93AE4541433}" destId="{3477E058-79F8-4FA4-A646-62A7A3E870DC}" srcOrd="5" destOrd="0" presId="urn:microsoft.com/office/officeart/2005/8/layout/venn1"/>
    <dgm:cxn modelId="{3D7874AC-5FB1-4452-A43F-EA1F19DDB9E9}" type="presParOf" srcId="{0CB4D624-917B-46CE-A66D-C93AE4541433}" destId="{C4D98392-11DD-4A42-B000-8B1BE9549454}" srcOrd="6" destOrd="0" presId="urn:microsoft.com/office/officeart/2005/8/layout/venn1"/>
    <dgm:cxn modelId="{8237C405-F46B-4EBB-84C5-9B2912EE345F}" type="presParOf" srcId="{0CB4D624-917B-46CE-A66D-C93AE4541433}" destId="{684417CB-5E5B-4D54-A239-7604FDCE0269}" srcOrd="7" destOrd="0" presId="urn:microsoft.com/office/officeart/2005/8/layout/venn1"/>
    <dgm:cxn modelId="{2C070EE0-F018-4F26-8275-46B1F188B686}" type="presParOf" srcId="{0CB4D624-917B-46CE-A66D-C93AE4541433}" destId="{1A1CA9F4-F791-41DE-8048-05930F826A94}" srcOrd="8" destOrd="0" presId="urn:microsoft.com/office/officeart/2005/8/layout/venn1"/>
    <dgm:cxn modelId="{2B7C80F6-C589-4572-866B-B5002A21FD8C}" type="presParOf" srcId="{0CB4D624-917B-46CE-A66D-C93AE4541433}" destId="{C8F3C2FD-E0E1-454E-824C-CBD98D78B1EC}" srcOrd="9" destOrd="0" presId="urn:microsoft.com/office/officeart/2005/8/layout/venn1"/>
    <dgm:cxn modelId="{F1B1985B-0EB8-418C-B7A5-9948446F508F}" type="presParOf" srcId="{0CB4D624-917B-46CE-A66D-C93AE4541433}" destId="{4302EA72-CEE8-4E43-B6A6-050EA5CFE6D9}" srcOrd="10" destOrd="0" presId="urn:microsoft.com/office/officeart/2005/8/layout/venn1"/>
    <dgm:cxn modelId="{1B76B355-CEEC-4C2F-BCD8-750E95AC6AE8}" type="presParOf" srcId="{0CB4D624-917B-46CE-A66D-C93AE4541433}" destId="{07CB2279-F578-43F7-86B1-AD50F377FC3F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88954E-119A-4361-B0ED-D62047B3C462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65E685-A790-4007-A3E9-B5DD755BB0AC}">
      <dgm:prSet/>
      <dgm:spPr/>
      <dgm:t>
        <a:bodyPr/>
        <a:lstStyle/>
        <a:p>
          <a:pPr rtl="0"/>
          <a:r>
            <a:rPr lang="en-US" dirty="0"/>
            <a:t>Jail-based treatment before drug court</a:t>
          </a:r>
        </a:p>
      </dgm:t>
    </dgm:pt>
    <dgm:pt modelId="{01A5E1A7-4F83-47AB-9C55-D50A56785EAD}" type="parTrans" cxnId="{8CC965AB-EA78-421B-9FBF-D21351664236}">
      <dgm:prSet/>
      <dgm:spPr/>
      <dgm:t>
        <a:bodyPr/>
        <a:lstStyle/>
        <a:p>
          <a:endParaRPr lang="en-US"/>
        </a:p>
      </dgm:t>
    </dgm:pt>
    <dgm:pt modelId="{E9AA6AB9-21AB-4D25-BB26-10408967AF11}" type="sibTrans" cxnId="{8CC965AB-EA78-421B-9FBF-D21351664236}">
      <dgm:prSet/>
      <dgm:spPr/>
      <dgm:t>
        <a:bodyPr/>
        <a:lstStyle/>
        <a:p>
          <a:endParaRPr lang="en-US"/>
        </a:p>
      </dgm:t>
    </dgm:pt>
    <dgm:pt modelId="{281FD263-E357-4143-BB89-C7DCB31749AC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/>
            <a:t>Drug court as part of reentry aftercare</a:t>
          </a:r>
        </a:p>
      </dgm:t>
    </dgm:pt>
    <dgm:pt modelId="{82FB850C-22DA-42E3-8A62-8BF7CD04247C}" type="parTrans" cxnId="{A90A76D4-773B-4AB2-BBC9-ACD309D840D8}">
      <dgm:prSet/>
      <dgm:spPr/>
      <dgm:t>
        <a:bodyPr/>
        <a:lstStyle/>
        <a:p>
          <a:endParaRPr lang="en-US"/>
        </a:p>
      </dgm:t>
    </dgm:pt>
    <dgm:pt modelId="{B2040EAB-8847-4392-AA06-3CE4DCA2A958}" type="sibTrans" cxnId="{A90A76D4-773B-4AB2-BBC9-ACD309D840D8}">
      <dgm:prSet/>
      <dgm:spPr/>
      <dgm:t>
        <a:bodyPr/>
        <a:lstStyle/>
        <a:p>
          <a:endParaRPr lang="en-US"/>
        </a:p>
      </dgm:t>
    </dgm:pt>
    <dgm:pt modelId="{6526A1A3-83B1-49BF-BB67-35619E7B163B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dirty="0"/>
            <a:t>Building a network of  community-based treatment</a:t>
          </a:r>
        </a:p>
      </dgm:t>
    </dgm:pt>
    <dgm:pt modelId="{322A52F0-FCA2-411B-8302-9D1AA9500F81}" type="parTrans" cxnId="{F798F8F1-D2B7-4ED9-A646-17E33E6F5314}">
      <dgm:prSet/>
      <dgm:spPr/>
      <dgm:t>
        <a:bodyPr/>
        <a:lstStyle/>
        <a:p>
          <a:endParaRPr lang="en-US"/>
        </a:p>
      </dgm:t>
    </dgm:pt>
    <dgm:pt modelId="{2C9F7D2E-A896-4CA8-BE7D-E35447F61B82}" type="sibTrans" cxnId="{F798F8F1-D2B7-4ED9-A646-17E33E6F5314}">
      <dgm:prSet/>
      <dgm:spPr/>
      <dgm:t>
        <a:bodyPr/>
        <a:lstStyle/>
        <a:p>
          <a:endParaRPr lang="en-US"/>
        </a:p>
      </dgm:t>
    </dgm:pt>
    <dgm:pt modelId="{F505C41C-CBC5-2246-9998-5A89B151B694}" type="pres">
      <dgm:prSet presAssocID="{EA88954E-119A-4361-B0ED-D62047B3C46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D2C25B-8AED-D24F-9FBE-28208092D340}" type="pres">
      <dgm:prSet presAssocID="{8865E685-A790-4007-A3E9-B5DD755BB0AC}" presName="vertOne" presStyleCnt="0"/>
      <dgm:spPr/>
    </dgm:pt>
    <dgm:pt modelId="{9CBCE7B5-E92D-D841-B4BD-682FB0636198}" type="pres">
      <dgm:prSet presAssocID="{8865E685-A790-4007-A3E9-B5DD755BB0AC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D25CED-177E-F44C-ABAF-BC234F431F7A}" type="pres">
      <dgm:prSet presAssocID="{8865E685-A790-4007-A3E9-B5DD755BB0AC}" presName="horzOne" presStyleCnt="0"/>
      <dgm:spPr/>
    </dgm:pt>
    <dgm:pt modelId="{9922BF59-A4CE-FC44-BB28-096ACB8FC984}" type="pres">
      <dgm:prSet presAssocID="{E9AA6AB9-21AB-4D25-BB26-10408967AF11}" presName="sibSpaceOne" presStyleCnt="0"/>
      <dgm:spPr/>
    </dgm:pt>
    <dgm:pt modelId="{F862B9D1-D22C-DF4C-89FB-753513264221}" type="pres">
      <dgm:prSet presAssocID="{281FD263-E357-4143-BB89-C7DCB31749AC}" presName="vertOne" presStyleCnt="0"/>
      <dgm:spPr/>
    </dgm:pt>
    <dgm:pt modelId="{1B883923-3A27-8F46-822B-E59593D95A33}" type="pres">
      <dgm:prSet presAssocID="{281FD263-E357-4143-BB89-C7DCB31749AC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3C576D-E269-7A4B-AF90-23840EBFAE1A}" type="pres">
      <dgm:prSet presAssocID="{281FD263-E357-4143-BB89-C7DCB31749AC}" presName="horzOne" presStyleCnt="0"/>
      <dgm:spPr/>
    </dgm:pt>
    <dgm:pt modelId="{42AF40A6-1BCA-A443-8A64-E38519586FCE}" type="pres">
      <dgm:prSet presAssocID="{B2040EAB-8847-4392-AA06-3CE4DCA2A958}" presName="sibSpaceOne" presStyleCnt="0"/>
      <dgm:spPr/>
    </dgm:pt>
    <dgm:pt modelId="{9C8D6282-A155-394F-94AF-0EBA52F257B0}" type="pres">
      <dgm:prSet presAssocID="{6526A1A3-83B1-49BF-BB67-35619E7B163B}" presName="vertOne" presStyleCnt="0"/>
      <dgm:spPr/>
    </dgm:pt>
    <dgm:pt modelId="{6D58FB68-8B82-8741-B605-A210487D3AB2}" type="pres">
      <dgm:prSet presAssocID="{6526A1A3-83B1-49BF-BB67-35619E7B163B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CBBE9C-3848-7B4D-A0CD-A6015AD4F42D}" type="pres">
      <dgm:prSet presAssocID="{6526A1A3-83B1-49BF-BB67-35619E7B163B}" presName="horzOne" presStyleCnt="0"/>
      <dgm:spPr/>
    </dgm:pt>
  </dgm:ptLst>
  <dgm:cxnLst>
    <dgm:cxn modelId="{7C8671A9-A6A0-364A-9D03-573DF9286ED5}" type="presOf" srcId="{281FD263-E357-4143-BB89-C7DCB31749AC}" destId="{1B883923-3A27-8F46-822B-E59593D95A33}" srcOrd="0" destOrd="0" presId="urn:microsoft.com/office/officeart/2005/8/layout/hierarchy4"/>
    <dgm:cxn modelId="{1873E315-71EF-0C40-A3E0-6599743B4C19}" type="presOf" srcId="{6526A1A3-83B1-49BF-BB67-35619E7B163B}" destId="{6D58FB68-8B82-8741-B605-A210487D3AB2}" srcOrd="0" destOrd="0" presId="urn:microsoft.com/office/officeart/2005/8/layout/hierarchy4"/>
    <dgm:cxn modelId="{F798F8F1-D2B7-4ED9-A646-17E33E6F5314}" srcId="{EA88954E-119A-4361-B0ED-D62047B3C462}" destId="{6526A1A3-83B1-49BF-BB67-35619E7B163B}" srcOrd="2" destOrd="0" parTransId="{322A52F0-FCA2-411B-8302-9D1AA9500F81}" sibTransId="{2C9F7D2E-A896-4CA8-BE7D-E35447F61B82}"/>
    <dgm:cxn modelId="{77588AD1-D10C-514F-84DD-7E0D01C653F1}" type="presOf" srcId="{8865E685-A790-4007-A3E9-B5DD755BB0AC}" destId="{9CBCE7B5-E92D-D841-B4BD-682FB0636198}" srcOrd="0" destOrd="0" presId="urn:microsoft.com/office/officeart/2005/8/layout/hierarchy4"/>
    <dgm:cxn modelId="{C75C0CA0-CFA5-7645-8CF2-9D0A870F63FC}" type="presOf" srcId="{EA88954E-119A-4361-B0ED-D62047B3C462}" destId="{F505C41C-CBC5-2246-9998-5A89B151B694}" srcOrd="0" destOrd="0" presId="urn:microsoft.com/office/officeart/2005/8/layout/hierarchy4"/>
    <dgm:cxn modelId="{A90A76D4-773B-4AB2-BBC9-ACD309D840D8}" srcId="{EA88954E-119A-4361-B0ED-D62047B3C462}" destId="{281FD263-E357-4143-BB89-C7DCB31749AC}" srcOrd="1" destOrd="0" parTransId="{82FB850C-22DA-42E3-8A62-8BF7CD04247C}" sibTransId="{B2040EAB-8847-4392-AA06-3CE4DCA2A958}"/>
    <dgm:cxn modelId="{8CC965AB-EA78-421B-9FBF-D21351664236}" srcId="{EA88954E-119A-4361-B0ED-D62047B3C462}" destId="{8865E685-A790-4007-A3E9-B5DD755BB0AC}" srcOrd="0" destOrd="0" parTransId="{01A5E1A7-4F83-47AB-9C55-D50A56785EAD}" sibTransId="{E9AA6AB9-21AB-4D25-BB26-10408967AF11}"/>
    <dgm:cxn modelId="{5EAAECE9-C73E-BF44-9720-BB95E5DB18DE}" type="presParOf" srcId="{F505C41C-CBC5-2246-9998-5A89B151B694}" destId="{0ED2C25B-8AED-D24F-9FBE-28208092D340}" srcOrd="0" destOrd="0" presId="urn:microsoft.com/office/officeart/2005/8/layout/hierarchy4"/>
    <dgm:cxn modelId="{CBFEF209-256D-7A4C-A184-B9C5D41BB828}" type="presParOf" srcId="{0ED2C25B-8AED-D24F-9FBE-28208092D340}" destId="{9CBCE7B5-E92D-D841-B4BD-682FB0636198}" srcOrd="0" destOrd="0" presId="urn:microsoft.com/office/officeart/2005/8/layout/hierarchy4"/>
    <dgm:cxn modelId="{D5F0107B-F85C-0647-96AD-C40E421B86EA}" type="presParOf" srcId="{0ED2C25B-8AED-D24F-9FBE-28208092D340}" destId="{7DD25CED-177E-F44C-ABAF-BC234F431F7A}" srcOrd="1" destOrd="0" presId="urn:microsoft.com/office/officeart/2005/8/layout/hierarchy4"/>
    <dgm:cxn modelId="{E8B8A255-0F6C-AE49-9548-F8F555894BEA}" type="presParOf" srcId="{F505C41C-CBC5-2246-9998-5A89B151B694}" destId="{9922BF59-A4CE-FC44-BB28-096ACB8FC984}" srcOrd="1" destOrd="0" presId="urn:microsoft.com/office/officeart/2005/8/layout/hierarchy4"/>
    <dgm:cxn modelId="{DC18EC1A-3AD0-8348-8383-81BD5CB535A5}" type="presParOf" srcId="{F505C41C-CBC5-2246-9998-5A89B151B694}" destId="{F862B9D1-D22C-DF4C-89FB-753513264221}" srcOrd="2" destOrd="0" presId="urn:microsoft.com/office/officeart/2005/8/layout/hierarchy4"/>
    <dgm:cxn modelId="{ADE2B223-FB98-5047-B15B-DDD8ADB3CD35}" type="presParOf" srcId="{F862B9D1-D22C-DF4C-89FB-753513264221}" destId="{1B883923-3A27-8F46-822B-E59593D95A33}" srcOrd="0" destOrd="0" presId="urn:microsoft.com/office/officeart/2005/8/layout/hierarchy4"/>
    <dgm:cxn modelId="{F1F6D269-B81E-5C4A-AD7E-E2A2EADA3B78}" type="presParOf" srcId="{F862B9D1-D22C-DF4C-89FB-753513264221}" destId="{9C3C576D-E269-7A4B-AF90-23840EBFAE1A}" srcOrd="1" destOrd="0" presId="urn:microsoft.com/office/officeart/2005/8/layout/hierarchy4"/>
    <dgm:cxn modelId="{AF58EF85-492E-7C4D-8042-D679A8F583EA}" type="presParOf" srcId="{F505C41C-CBC5-2246-9998-5A89B151B694}" destId="{42AF40A6-1BCA-A443-8A64-E38519586FCE}" srcOrd="3" destOrd="0" presId="urn:microsoft.com/office/officeart/2005/8/layout/hierarchy4"/>
    <dgm:cxn modelId="{ED64EF2A-9344-974F-8BB2-32D0ABD04D08}" type="presParOf" srcId="{F505C41C-CBC5-2246-9998-5A89B151B694}" destId="{9C8D6282-A155-394F-94AF-0EBA52F257B0}" srcOrd="4" destOrd="0" presId="urn:microsoft.com/office/officeart/2005/8/layout/hierarchy4"/>
    <dgm:cxn modelId="{07C231B7-3C2B-3B46-92F7-DA3657D94AD6}" type="presParOf" srcId="{9C8D6282-A155-394F-94AF-0EBA52F257B0}" destId="{6D58FB68-8B82-8741-B605-A210487D3AB2}" srcOrd="0" destOrd="0" presId="urn:microsoft.com/office/officeart/2005/8/layout/hierarchy4"/>
    <dgm:cxn modelId="{A98B23FB-C25B-D74C-AF5F-630326F077EC}" type="presParOf" srcId="{9C8D6282-A155-394F-94AF-0EBA52F257B0}" destId="{21CBBE9C-3848-7B4D-A0CD-A6015AD4F42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B6D924-BA45-4AC1-BEA8-DCDABC79E9D3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077FBE-DC31-4922-BCFD-76A064071F86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en-US" sz="2000" dirty="0">
              <a:solidFill>
                <a:schemeClr val="bg1"/>
              </a:solidFill>
            </a:rPr>
            <a:t>Defendant held in jail pending trial</a:t>
          </a:r>
        </a:p>
      </dgm:t>
    </dgm:pt>
    <dgm:pt modelId="{1957C5E6-F778-4DC2-9EB0-65E69F33B103}" type="parTrans" cxnId="{47380E69-3844-465E-B180-DB033B68F36F}">
      <dgm:prSet/>
      <dgm:spPr/>
      <dgm:t>
        <a:bodyPr/>
        <a:lstStyle/>
        <a:p>
          <a:endParaRPr lang="en-US"/>
        </a:p>
      </dgm:t>
    </dgm:pt>
    <dgm:pt modelId="{58DEB316-FE5E-4738-A215-3A69B41108C4}" type="sibTrans" cxnId="{47380E69-3844-465E-B180-DB033B68F36F}">
      <dgm:prSet/>
      <dgm:spPr/>
      <dgm:t>
        <a:bodyPr/>
        <a:lstStyle/>
        <a:p>
          <a:endParaRPr lang="en-US"/>
        </a:p>
      </dgm:t>
    </dgm:pt>
    <dgm:pt modelId="{A582BB62-832C-4052-8830-A324F0643E3D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en-US" sz="2000" dirty="0">
              <a:solidFill>
                <a:schemeClr val="bg1"/>
              </a:solidFill>
            </a:rPr>
            <a:t>Defendant provided treatment in jail, possibly including MAT</a:t>
          </a:r>
        </a:p>
      </dgm:t>
    </dgm:pt>
    <dgm:pt modelId="{32ABA19F-9A4E-4592-873A-B8454D2EB422}" type="parTrans" cxnId="{AE26F9CD-6A71-4F6E-8F17-B7CD04EE522D}">
      <dgm:prSet/>
      <dgm:spPr/>
      <dgm:t>
        <a:bodyPr/>
        <a:lstStyle/>
        <a:p>
          <a:endParaRPr lang="en-US"/>
        </a:p>
      </dgm:t>
    </dgm:pt>
    <dgm:pt modelId="{F50B9097-75C6-4118-91D2-5736EAB7ACF9}" type="sibTrans" cxnId="{AE26F9CD-6A71-4F6E-8F17-B7CD04EE522D}">
      <dgm:prSet/>
      <dgm:spPr/>
      <dgm:t>
        <a:bodyPr/>
        <a:lstStyle/>
        <a:p>
          <a:endParaRPr lang="en-US"/>
        </a:p>
      </dgm:t>
    </dgm:pt>
    <dgm:pt modelId="{B49BB05B-ABD3-473F-B823-5BE9D72D4EBA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en-US" sz="2000" dirty="0">
              <a:solidFill>
                <a:schemeClr val="bg1"/>
              </a:solidFill>
            </a:rPr>
            <a:t>Defendant released to drug court</a:t>
          </a:r>
        </a:p>
      </dgm:t>
    </dgm:pt>
    <dgm:pt modelId="{B51DF959-9BE3-438E-995E-829C44F7AA14}" type="parTrans" cxnId="{0C9C8135-B79F-493B-9379-BA1369C7EE21}">
      <dgm:prSet/>
      <dgm:spPr/>
      <dgm:t>
        <a:bodyPr/>
        <a:lstStyle/>
        <a:p>
          <a:endParaRPr lang="en-US"/>
        </a:p>
      </dgm:t>
    </dgm:pt>
    <dgm:pt modelId="{50612660-986B-4E07-A94E-B6D91036F154}" type="sibTrans" cxnId="{0C9C8135-B79F-493B-9379-BA1369C7EE21}">
      <dgm:prSet/>
      <dgm:spPr/>
      <dgm:t>
        <a:bodyPr/>
        <a:lstStyle/>
        <a:p>
          <a:endParaRPr lang="en-US"/>
        </a:p>
      </dgm:t>
    </dgm:pt>
    <dgm:pt modelId="{1FBC03CB-8DDA-4EB1-B915-CF74E532DD5F}" type="pres">
      <dgm:prSet presAssocID="{00B6D924-BA45-4AC1-BEA8-DCDABC79E9D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75AF5-1974-4979-AD7C-164E9E627A91}" type="pres">
      <dgm:prSet presAssocID="{00B6D924-BA45-4AC1-BEA8-DCDABC79E9D3}" presName="arrow" presStyleLbl="bgShp" presStyleIdx="0" presStyleCnt="1" custScaleX="114019"/>
      <dgm:spPr>
        <a:solidFill>
          <a:schemeClr val="accent6">
            <a:lumMod val="60000"/>
            <a:lumOff val="40000"/>
          </a:schemeClr>
        </a:solidFill>
      </dgm:spPr>
    </dgm:pt>
    <dgm:pt modelId="{296865D2-5399-472A-80BF-355D1F253053}" type="pres">
      <dgm:prSet presAssocID="{00B6D924-BA45-4AC1-BEA8-DCDABC79E9D3}" presName="linearProcess" presStyleCnt="0"/>
      <dgm:spPr/>
    </dgm:pt>
    <dgm:pt modelId="{359052E5-5D14-4B4E-A625-7AC6BE6F3EDD}" type="pres">
      <dgm:prSet presAssocID="{CA077FBE-DC31-4922-BCFD-76A064071F86}" presName="textNode" presStyleLbl="node1" presStyleIdx="0" presStyleCnt="3" custScaleY="116564" custLinFactX="1179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EEA29-D548-4790-A09D-ECADC0D1ED44}" type="pres">
      <dgm:prSet presAssocID="{58DEB316-FE5E-4738-A215-3A69B41108C4}" presName="sibTrans" presStyleCnt="0"/>
      <dgm:spPr/>
    </dgm:pt>
    <dgm:pt modelId="{5D9912B1-18F5-4409-891E-C12132E1131E}" type="pres">
      <dgm:prSet presAssocID="{A582BB62-832C-4052-8830-A324F0643E3D}" presName="textNode" presStyleLbl="node1" presStyleIdx="1" presStyleCnt="3" custScaleY="116564" custLinFactNeighborX="30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0B981-4A06-4C1B-886A-76A1D0A64570}" type="pres">
      <dgm:prSet presAssocID="{F50B9097-75C6-4118-91D2-5736EAB7ACF9}" presName="sibTrans" presStyleCnt="0"/>
      <dgm:spPr/>
    </dgm:pt>
    <dgm:pt modelId="{8820F70B-A223-4F5C-908E-BE7BB0679750}" type="pres">
      <dgm:prSet presAssocID="{B49BB05B-ABD3-473F-B823-5BE9D72D4EBA}" presName="textNode" presStyleLbl="node1" presStyleIdx="2" presStyleCnt="3" custScaleY="116564" custLinFactNeighborX="-42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C98257-E350-4F9B-913F-1352B0EF3561}" type="presOf" srcId="{CA077FBE-DC31-4922-BCFD-76A064071F86}" destId="{359052E5-5D14-4B4E-A625-7AC6BE6F3EDD}" srcOrd="0" destOrd="0" presId="urn:microsoft.com/office/officeart/2005/8/layout/hProcess9"/>
    <dgm:cxn modelId="{0C9C8135-B79F-493B-9379-BA1369C7EE21}" srcId="{00B6D924-BA45-4AC1-BEA8-DCDABC79E9D3}" destId="{B49BB05B-ABD3-473F-B823-5BE9D72D4EBA}" srcOrd="2" destOrd="0" parTransId="{B51DF959-9BE3-438E-995E-829C44F7AA14}" sibTransId="{50612660-986B-4E07-A94E-B6D91036F154}"/>
    <dgm:cxn modelId="{47380E69-3844-465E-B180-DB033B68F36F}" srcId="{00B6D924-BA45-4AC1-BEA8-DCDABC79E9D3}" destId="{CA077FBE-DC31-4922-BCFD-76A064071F86}" srcOrd="0" destOrd="0" parTransId="{1957C5E6-F778-4DC2-9EB0-65E69F33B103}" sibTransId="{58DEB316-FE5E-4738-A215-3A69B41108C4}"/>
    <dgm:cxn modelId="{5C6C9AC0-DB30-45B3-8888-1D7C4F9A5993}" type="presOf" srcId="{00B6D924-BA45-4AC1-BEA8-DCDABC79E9D3}" destId="{1FBC03CB-8DDA-4EB1-B915-CF74E532DD5F}" srcOrd="0" destOrd="0" presId="urn:microsoft.com/office/officeart/2005/8/layout/hProcess9"/>
    <dgm:cxn modelId="{3E9A7A7B-74D9-497D-8587-DB839BC5FB52}" type="presOf" srcId="{B49BB05B-ABD3-473F-B823-5BE9D72D4EBA}" destId="{8820F70B-A223-4F5C-908E-BE7BB0679750}" srcOrd="0" destOrd="0" presId="urn:microsoft.com/office/officeart/2005/8/layout/hProcess9"/>
    <dgm:cxn modelId="{951012D6-C96C-47D4-AA00-7E42700043DF}" type="presOf" srcId="{A582BB62-832C-4052-8830-A324F0643E3D}" destId="{5D9912B1-18F5-4409-891E-C12132E1131E}" srcOrd="0" destOrd="0" presId="urn:microsoft.com/office/officeart/2005/8/layout/hProcess9"/>
    <dgm:cxn modelId="{AE26F9CD-6A71-4F6E-8F17-B7CD04EE522D}" srcId="{00B6D924-BA45-4AC1-BEA8-DCDABC79E9D3}" destId="{A582BB62-832C-4052-8830-A324F0643E3D}" srcOrd="1" destOrd="0" parTransId="{32ABA19F-9A4E-4592-873A-B8454D2EB422}" sibTransId="{F50B9097-75C6-4118-91D2-5736EAB7ACF9}"/>
    <dgm:cxn modelId="{7FD803F2-C078-4900-B4F5-3E5DF76B1956}" type="presParOf" srcId="{1FBC03CB-8DDA-4EB1-B915-CF74E532DD5F}" destId="{11A75AF5-1974-4979-AD7C-164E9E627A91}" srcOrd="0" destOrd="0" presId="urn:microsoft.com/office/officeart/2005/8/layout/hProcess9"/>
    <dgm:cxn modelId="{5BE389F5-2D0A-4F3F-B9B5-77D58EBFE7C4}" type="presParOf" srcId="{1FBC03CB-8DDA-4EB1-B915-CF74E532DD5F}" destId="{296865D2-5399-472A-80BF-355D1F253053}" srcOrd="1" destOrd="0" presId="urn:microsoft.com/office/officeart/2005/8/layout/hProcess9"/>
    <dgm:cxn modelId="{8424C23E-2AFF-4330-BDE7-1135FE779F65}" type="presParOf" srcId="{296865D2-5399-472A-80BF-355D1F253053}" destId="{359052E5-5D14-4B4E-A625-7AC6BE6F3EDD}" srcOrd="0" destOrd="0" presId="urn:microsoft.com/office/officeart/2005/8/layout/hProcess9"/>
    <dgm:cxn modelId="{E5D78F94-A7E4-4F24-8137-BC7E7B0EA935}" type="presParOf" srcId="{296865D2-5399-472A-80BF-355D1F253053}" destId="{847EEA29-D548-4790-A09D-ECADC0D1ED44}" srcOrd="1" destOrd="0" presId="urn:microsoft.com/office/officeart/2005/8/layout/hProcess9"/>
    <dgm:cxn modelId="{A71EF8DC-B360-441A-8DD0-2BF705C2928E}" type="presParOf" srcId="{296865D2-5399-472A-80BF-355D1F253053}" destId="{5D9912B1-18F5-4409-891E-C12132E1131E}" srcOrd="2" destOrd="0" presId="urn:microsoft.com/office/officeart/2005/8/layout/hProcess9"/>
    <dgm:cxn modelId="{D7C5F150-0834-434A-A072-139413F4687C}" type="presParOf" srcId="{296865D2-5399-472A-80BF-355D1F253053}" destId="{63D0B981-4A06-4C1B-886A-76A1D0A64570}" srcOrd="3" destOrd="0" presId="urn:microsoft.com/office/officeart/2005/8/layout/hProcess9"/>
    <dgm:cxn modelId="{B17BE073-2365-4CF3-97C1-89883CB2A949}" type="presParOf" srcId="{296865D2-5399-472A-80BF-355D1F253053}" destId="{8820F70B-A223-4F5C-908E-BE7BB067975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B6D924-BA45-4AC1-BEA8-DCDABC79E9D3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077FBE-DC31-4922-BCFD-76A064071F86}">
      <dgm:prSet custT="1"/>
      <dgm:spPr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sz="2000" dirty="0"/>
            <a:t>Defendant serves jail or prison sentence, receives treatment while incarcerated</a:t>
          </a:r>
        </a:p>
      </dgm:t>
    </dgm:pt>
    <dgm:pt modelId="{1957C5E6-F778-4DC2-9EB0-65E69F33B103}" type="parTrans" cxnId="{47380E69-3844-465E-B180-DB033B68F36F}">
      <dgm:prSet/>
      <dgm:spPr/>
      <dgm:t>
        <a:bodyPr/>
        <a:lstStyle/>
        <a:p>
          <a:endParaRPr lang="en-US"/>
        </a:p>
      </dgm:t>
    </dgm:pt>
    <dgm:pt modelId="{58DEB316-FE5E-4738-A215-3A69B41108C4}" type="sibTrans" cxnId="{47380E69-3844-465E-B180-DB033B68F36F}">
      <dgm:prSet/>
      <dgm:spPr/>
      <dgm:t>
        <a:bodyPr/>
        <a:lstStyle/>
        <a:p>
          <a:endParaRPr lang="en-US"/>
        </a:p>
      </dgm:t>
    </dgm:pt>
    <dgm:pt modelId="{A582BB62-832C-4052-8830-A324F0643E3D}">
      <dgm:prSet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sz="2000" dirty="0"/>
            <a:t>Reentry</a:t>
          </a:r>
          <a:r>
            <a:rPr lang="en-US" sz="2000" baseline="0" dirty="0"/>
            <a:t> planning prepared defendant to transition to drug court upon release</a:t>
          </a:r>
          <a:endParaRPr lang="en-US" sz="2000" dirty="0"/>
        </a:p>
      </dgm:t>
    </dgm:pt>
    <dgm:pt modelId="{32ABA19F-9A4E-4592-873A-B8454D2EB422}" type="parTrans" cxnId="{AE26F9CD-6A71-4F6E-8F17-B7CD04EE522D}">
      <dgm:prSet/>
      <dgm:spPr/>
      <dgm:t>
        <a:bodyPr/>
        <a:lstStyle/>
        <a:p>
          <a:endParaRPr lang="en-US"/>
        </a:p>
      </dgm:t>
    </dgm:pt>
    <dgm:pt modelId="{F50B9097-75C6-4118-91D2-5736EAB7ACF9}" type="sibTrans" cxnId="{AE26F9CD-6A71-4F6E-8F17-B7CD04EE522D}">
      <dgm:prSet/>
      <dgm:spPr/>
      <dgm:t>
        <a:bodyPr/>
        <a:lstStyle/>
        <a:p>
          <a:endParaRPr lang="en-US"/>
        </a:p>
      </dgm:t>
    </dgm:pt>
    <dgm:pt modelId="{B49BB05B-ABD3-473F-B823-5BE9D72D4EBA}">
      <dgm:prSet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sz="2000" dirty="0"/>
            <a:t>Defendant participates in drug court as a condition of post-release probation, parole, or other</a:t>
          </a:r>
        </a:p>
      </dgm:t>
    </dgm:pt>
    <dgm:pt modelId="{B51DF959-9BE3-438E-995E-829C44F7AA14}" type="parTrans" cxnId="{0C9C8135-B79F-493B-9379-BA1369C7EE21}">
      <dgm:prSet/>
      <dgm:spPr/>
      <dgm:t>
        <a:bodyPr/>
        <a:lstStyle/>
        <a:p>
          <a:endParaRPr lang="en-US"/>
        </a:p>
      </dgm:t>
    </dgm:pt>
    <dgm:pt modelId="{50612660-986B-4E07-A94E-B6D91036F154}" type="sibTrans" cxnId="{0C9C8135-B79F-493B-9379-BA1369C7EE21}">
      <dgm:prSet/>
      <dgm:spPr/>
      <dgm:t>
        <a:bodyPr/>
        <a:lstStyle/>
        <a:p>
          <a:endParaRPr lang="en-US"/>
        </a:p>
      </dgm:t>
    </dgm:pt>
    <dgm:pt modelId="{1FBC03CB-8DDA-4EB1-B915-CF74E532DD5F}" type="pres">
      <dgm:prSet presAssocID="{00B6D924-BA45-4AC1-BEA8-DCDABC79E9D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75AF5-1974-4979-AD7C-164E9E627A91}" type="pres">
      <dgm:prSet presAssocID="{00B6D924-BA45-4AC1-BEA8-DCDABC79E9D3}" presName="arrow" presStyleLbl="bgShp" presStyleIdx="0" presStyleCnt="1" custScaleX="114019"/>
      <dgm:spPr/>
    </dgm:pt>
    <dgm:pt modelId="{296865D2-5399-472A-80BF-355D1F253053}" type="pres">
      <dgm:prSet presAssocID="{00B6D924-BA45-4AC1-BEA8-DCDABC79E9D3}" presName="linearProcess" presStyleCnt="0"/>
      <dgm:spPr/>
    </dgm:pt>
    <dgm:pt modelId="{359052E5-5D14-4B4E-A625-7AC6BE6F3EDD}" type="pres">
      <dgm:prSet presAssocID="{CA077FBE-DC31-4922-BCFD-76A064071F86}" presName="textNode" presStyleLbl="node1" presStyleIdx="0" presStyleCnt="3" custScaleY="116564" custLinFactX="1179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EEA29-D548-4790-A09D-ECADC0D1ED44}" type="pres">
      <dgm:prSet presAssocID="{58DEB316-FE5E-4738-A215-3A69B41108C4}" presName="sibTrans" presStyleCnt="0"/>
      <dgm:spPr/>
    </dgm:pt>
    <dgm:pt modelId="{5D9912B1-18F5-4409-891E-C12132E1131E}" type="pres">
      <dgm:prSet presAssocID="{A582BB62-832C-4052-8830-A324F0643E3D}" presName="textNode" presStyleLbl="node1" presStyleIdx="1" presStyleCnt="3" custScaleY="116564" custLinFactNeighborX="30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0B981-4A06-4C1B-886A-76A1D0A64570}" type="pres">
      <dgm:prSet presAssocID="{F50B9097-75C6-4118-91D2-5736EAB7ACF9}" presName="sibTrans" presStyleCnt="0"/>
      <dgm:spPr/>
    </dgm:pt>
    <dgm:pt modelId="{8820F70B-A223-4F5C-908E-BE7BB0679750}" type="pres">
      <dgm:prSet presAssocID="{B49BB05B-ABD3-473F-B823-5BE9D72D4EBA}" presName="textNode" presStyleLbl="node1" presStyleIdx="2" presStyleCnt="3" custScaleY="116564" custLinFactNeighborX="-42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C98257-E350-4F9B-913F-1352B0EF3561}" type="presOf" srcId="{CA077FBE-DC31-4922-BCFD-76A064071F86}" destId="{359052E5-5D14-4B4E-A625-7AC6BE6F3EDD}" srcOrd="0" destOrd="0" presId="urn:microsoft.com/office/officeart/2005/8/layout/hProcess9"/>
    <dgm:cxn modelId="{0C9C8135-B79F-493B-9379-BA1369C7EE21}" srcId="{00B6D924-BA45-4AC1-BEA8-DCDABC79E9D3}" destId="{B49BB05B-ABD3-473F-B823-5BE9D72D4EBA}" srcOrd="2" destOrd="0" parTransId="{B51DF959-9BE3-438E-995E-829C44F7AA14}" sibTransId="{50612660-986B-4E07-A94E-B6D91036F154}"/>
    <dgm:cxn modelId="{47380E69-3844-465E-B180-DB033B68F36F}" srcId="{00B6D924-BA45-4AC1-BEA8-DCDABC79E9D3}" destId="{CA077FBE-DC31-4922-BCFD-76A064071F86}" srcOrd="0" destOrd="0" parTransId="{1957C5E6-F778-4DC2-9EB0-65E69F33B103}" sibTransId="{58DEB316-FE5E-4738-A215-3A69B41108C4}"/>
    <dgm:cxn modelId="{5C6C9AC0-DB30-45B3-8888-1D7C4F9A5993}" type="presOf" srcId="{00B6D924-BA45-4AC1-BEA8-DCDABC79E9D3}" destId="{1FBC03CB-8DDA-4EB1-B915-CF74E532DD5F}" srcOrd="0" destOrd="0" presId="urn:microsoft.com/office/officeart/2005/8/layout/hProcess9"/>
    <dgm:cxn modelId="{3E9A7A7B-74D9-497D-8587-DB839BC5FB52}" type="presOf" srcId="{B49BB05B-ABD3-473F-B823-5BE9D72D4EBA}" destId="{8820F70B-A223-4F5C-908E-BE7BB0679750}" srcOrd="0" destOrd="0" presId="urn:microsoft.com/office/officeart/2005/8/layout/hProcess9"/>
    <dgm:cxn modelId="{951012D6-C96C-47D4-AA00-7E42700043DF}" type="presOf" srcId="{A582BB62-832C-4052-8830-A324F0643E3D}" destId="{5D9912B1-18F5-4409-891E-C12132E1131E}" srcOrd="0" destOrd="0" presId="urn:microsoft.com/office/officeart/2005/8/layout/hProcess9"/>
    <dgm:cxn modelId="{AE26F9CD-6A71-4F6E-8F17-B7CD04EE522D}" srcId="{00B6D924-BA45-4AC1-BEA8-DCDABC79E9D3}" destId="{A582BB62-832C-4052-8830-A324F0643E3D}" srcOrd="1" destOrd="0" parTransId="{32ABA19F-9A4E-4592-873A-B8454D2EB422}" sibTransId="{F50B9097-75C6-4118-91D2-5736EAB7ACF9}"/>
    <dgm:cxn modelId="{7FD803F2-C078-4900-B4F5-3E5DF76B1956}" type="presParOf" srcId="{1FBC03CB-8DDA-4EB1-B915-CF74E532DD5F}" destId="{11A75AF5-1974-4979-AD7C-164E9E627A91}" srcOrd="0" destOrd="0" presId="urn:microsoft.com/office/officeart/2005/8/layout/hProcess9"/>
    <dgm:cxn modelId="{5BE389F5-2D0A-4F3F-B9B5-77D58EBFE7C4}" type="presParOf" srcId="{1FBC03CB-8DDA-4EB1-B915-CF74E532DD5F}" destId="{296865D2-5399-472A-80BF-355D1F253053}" srcOrd="1" destOrd="0" presId="urn:microsoft.com/office/officeart/2005/8/layout/hProcess9"/>
    <dgm:cxn modelId="{8424C23E-2AFF-4330-BDE7-1135FE779F65}" type="presParOf" srcId="{296865D2-5399-472A-80BF-355D1F253053}" destId="{359052E5-5D14-4B4E-A625-7AC6BE6F3EDD}" srcOrd="0" destOrd="0" presId="urn:microsoft.com/office/officeart/2005/8/layout/hProcess9"/>
    <dgm:cxn modelId="{E5D78F94-A7E4-4F24-8137-BC7E7B0EA935}" type="presParOf" srcId="{296865D2-5399-472A-80BF-355D1F253053}" destId="{847EEA29-D548-4790-A09D-ECADC0D1ED44}" srcOrd="1" destOrd="0" presId="urn:microsoft.com/office/officeart/2005/8/layout/hProcess9"/>
    <dgm:cxn modelId="{A71EF8DC-B360-441A-8DD0-2BF705C2928E}" type="presParOf" srcId="{296865D2-5399-472A-80BF-355D1F253053}" destId="{5D9912B1-18F5-4409-891E-C12132E1131E}" srcOrd="2" destOrd="0" presId="urn:microsoft.com/office/officeart/2005/8/layout/hProcess9"/>
    <dgm:cxn modelId="{D7C5F150-0834-434A-A072-139413F4687C}" type="presParOf" srcId="{296865D2-5399-472A-80BF-355D1F253053}" destId="{63D0B981-4A06-4C1B-886A-76A1D0A64570}" srcOrd="3" destOrd="0" presId="urn:microsoft.com/office/officeart/2005/8/layout/hProcess9"/>
    <dgm:cxn modelId="{B17BE073-2365-4CF3-97C1-89883CB2A949}" type="presParOf" srcId="{296865D2-5399-472A-80BF-355D1F253053}" destId="{8820F70B-A223-4F5C-908E-BE7BB067975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CA80F8-D89E-427B-A498-824223891AA6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707886-8795-4454-B345-7766A9BB8BD7}">
      <dgm:prSet phldrT="[Text]"/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r>
            <a:rPr lang="en-US" dirty="0"/>
            <a:t>Treatment Network</a:t>
          </a:r>
        </a:p>
      </dgm:t>
    </dgm:pt>
    <dgm:pt modelId="{A4D0B6C0-F928-42BE-B9BB-14D8D61116E7}" type="parTrans" cxnId="{6084974A-4500-49E1-BAAF-5DE99FD39B8E}">
      <dgm:prSet/>
      <dgm:spPr/>
      <dgm:t>
        <a:bodyPr/>
        <a:lstStyle/>
        <a:p>
          <a:endParaRPr lang="en-US"/>
        </a:p>
      </dgm:t>
    </dgm:pt>
    <dgm:pt modelId="{44E46A70-20EC-4FB6-B784-2DF29F941FA2}" type="sibTrans" cxnId="{6084974A-4500-49E1-BAAF-5DE99FD39B8E}">
      <dgm:prSet/>
      <dgm:spPr/>
      <dgm:t>
        <a:bodyPr/>
        <a:lstStyle/>
        <a:p>
          <a:endParaRPr lang="en-US"/>
        </a:p>
      </dgm:t>
    </dgm:pt>
    <dgm:pt modelId="{4D0C89D6-43CF-437E-B943-C2471E0A0D91}">
      <dgm:prSet phldrT="[Text]"/>
      <dgm:spPr>
        <a:solidFill>
          <a:schemeClr val="accent3">
            <a:lumMod val="75000"/>
            <a:alpha val="50000"/>
          </a:schemeClr>
        </a:solidFill>
        <a:ln>
          <a:noFill/>
        </a:ln>
      </dgm:spPr>
      <dgm:t>
        <a:bodyPr/>
        <a:lstStyle/>
        <a:p>
          <a:r>
            <a:rPr lang="en-US" dirty="0"/>
            <a:t>RSAT Program</a:t>
          </a:r>
        </a:p>
      </dgm:t>
    </dgm:pt>
    <dgm:pt modelId="{B812CDF4-0128-46D1-8C60-1F321D7FB337}" type="parTrans" cxnId="{2AB7491C-8D10-42D3-8090-8D9100D70676}">
      <dgm:prSet/>
      <dgm:spPr/>
      <dgm:t>
        <a:bodyPr/>
        <a:lstStyle/>
        <a:p>
          <a:endParaRPr lang="en-US"/>
        </a:p>
      </dgm:t>
    </dgm:pt>
    <dgm:pt modelId="{A349C33A-0A41-45AF-B3D0-43CE978255A3}" type="sibTrans" cxnId="{2AB7491C-8D10-42D3-8090-8D9100D70676}">
      <dgm:prSet/>
      <dgm:spPr/>
      <dgm:t>
        <a:bodyPr/>
        <a:lstStyle/>
        <a:p>
          <a:endParaRPr lang="en-US"/>
        </a:p>
      </dgm:t>
    </dgm:pt>
    <dgm:pt modelId="{DC272D80-FFA9-43D7-A656-D547BD689720}">
      <dgm:prSet phldrT="[Text]"/>
      <dgm:spPr>
        <a:solidFill>
          <a:schemeClr val="accent3">
            <a:lumMod val="75000"/>
            <a:alpha val="50000"/>
          </a:schemeClr>
        </a:solidFill>
        <a:ln>
          <a:noFill/>
        </a:ln>
      </dgm:spPr>
      <dgm:t>
        <a:bodyPr/>
        <a:lstStyle/>
        <a:p>
          <a:r>
            <a:rPr lang="en-US" dirty="0"/>
            <a:t>Drug Court</a:t>
          </a:r>
        </a:p>
      </dgm:t>
    </dgm:pt>
    <dgm:pt modelId="{51589088-5B65-4026-A815-21A331F203D1}" type="parTrans" cxnId="{222FE4A7-B334-4DEE-A8A7-4E66F6E3AB3F}">
      <dgm:prSet/>
      <dgm:spPr/>
      <dgm:t>
        <a:bodyPr/>
        <a:lstStyle/>
        <a:p>
          <a:endParaRPr lang="en-US"/>
        </a:p>
      </dgm:t>
    </dgm:pt>
    <dgm:pt modelId="{C72E32E6-00DB-4226-B4EF-6D4A5FF04407}" type="sibTrans" cxnId="{222FE4A7-B334-4DEE-A8A7-4E66F6E3AB3F}">
      <dgm:prSet/>
      <dgm:spPr/>
      <dgm:t>
        <a:bodyPr/>
        <a:lstStyle/>
        <a:p>
          <a:endParaRPr lang="en-US"/>
        </a:p>
      </dgm:t>
    </dgm:pt>
    <dgm:pt modelId="{2EDEC8BB-3248-4FCF-89BE-BCDC8A0E714D}" type="pres">
      <dgm:prSet presAssocID="{78CA80F8-D89E-427B-A498-824223891AA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1B946E-CCEB-403E-883D-2372EA805560}" type="pres">
      <dgm:prSet presAssocID="{78CA80F8-D89E-427B-A498-824223891AA6}" presName="radial" presStyleCnt="0">
        <dgm:presLayoutVars>
          <dgm:animLvl val="ctr"/>
        </dgm:presLayoutVars>
      </dgm:prSet>
      <dgm:spPr/>
    </dgm:pt>
    <dgm:pt modelId="{603B5534-D876-4256-A34C-B52C44F6ABEA}" type="pres">
      <dgm:prSet presAssocID="{C3707886-8795-4454-B345-7766A9BB8BD7}" presName="centerShape" presStyleLbl="vennNode1" presStyleIdx="0" presStyleCnt="3" custScaleX="155943" custScaleY="152140"/>
      <dgm:spPr/>
      <dgm:t>
        <a:bodyPr/>
        <a:lstStyle/>
        <a:p>
          <a:endParaRPr lang="en-US"/>
        </a:p>
      </dgm:t>
    </dgm:pt>
    <dgm:pt modelId="{2EDAA340-21B8-486A-A554-46A801DBA9BD}" type="pres">
      <dgm:prSet presAssocID="{4D0C89D6-43CF-437E-B943-C2471E0A0D91}" presName="node" presStyleLbl="vennNode1" presStyleIdx="1" presStyleCnt="3" custScaleX="184391" custScaleY="184391" custRadScaleRad="174462" custRadScaleInc="-50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8AB7C-98FB-40B4-B95F-C52C70BDF014}" type="pres">
      <dgm:prSet presAssocID="{DC272D80-FFA9-43D7-A656-D547BD689720}" presName="node" presStyleLbl="vennNode1" presStyleIdx="2" presStyleCnt="3" custScaleX="184391" custScaleY="184391" custRadScaleRad="174116" custRadScaleInc="-49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B7491C-8D10-42D3-8090-8D9100D70676}" srcId="{C3707886-8795-4454-B345-7766A9BB8BD7}" destId="{4D0C89D6-43CF-437E-B943-C2471E0A0D91}" srcOrd="0" destOrd="0" parTransId="{B812CDF4-0128-46D1-8C60-1F321D7FB337}" sibTransId="{A349C33A-0A41-45AF-B3D0-43CE978255A3}"/>
    <dgm:cxn modelId="{52E68305-0D3D-414E-9143-C2549F1CBBA6}" type="presOf" srcId="{C3707886-8795-4454-B345-7766A9BB8BD7}" destId="{603B5534-D876-4256-A34C-B52C44F6ABEA}" srcOrd="0" destOrd="0" presId="urn:microsoft.com/office/officeart/2005/8/layout/radial3"/>
    <dgm:cxn modelId="{6084974A-4500-49E1-BAAF-5DE99FD39B8E}" srcId="{78CA80F8-D89E-427B-A498-824223891AA6}" destId="{C3707886-8795-4454-B345-7766A9BB8BD7}" srcOrd="0" destOrd="0" parTransId="{A4D0B6C0-F928-42BE-B9BB-14D8D61116E7}" sibTransId="{44E46A70-20EC-4FB6-B784-2DF29F941FA2}"/>
    <dgm:cxn modelId="{652638DA-CE0A-432E-9982-D720D811D76E}" type="presOf" srcId="{4D0C89D6-43CF-437E-B943-C2471E0A0D91}" destId="{2EDAA340-21B8-486A-A554-46A801DBA9BD}" srcOrd="0" destOrd="0" presId="urn:microsoft.com/office/officeart/2005/8/layout/radial3"/>
    <dgm:cxn modelId="{222FE4A7-B334-4DEE-A8A7-4E66F6E3AB3F}" srcId="{C3707886-8795-4454-B345-7766A9BB8BD7}" destId="{DC272D80-FFA9-43D7-A656-D547BD689720}" srcOrd="1" destOrd="0" parTransId="{51589088-5B65-4026-A815-21A331F203D1}" sibTransId="{C72E32E6-00DB-4226-B4EF-6D4A5FF04407}"/>
    <dgm:cxn modelId="{376CB0B8-E36B-452F-BAC8-54494A124F79}" type="presOf" srcId="{78CA80F8-D89E-427B-A498-824223891AA6}" destId="{2EDEC8BB-3248-4FCF-89BE-BCDC8A0E714D}" srcOrd="0" destOrd="0" presId="urn:microsoft.com/office/officeart/2005/8/layout/radial3"/>
    <dgm:cxn modelId="{EFF26BA2-08A0-4FF9-AF7E-04DAF44A7E55}" type="presOf" srcId="{DC272D80-FFA9-43D7-A656-D547BD689720}" destId="{2DF8AB7C-98FB-40B4-B95F-C52C70BDF014}" srcOrd="0" destOrd="0" presId="urn:microsoft.com/office/officeart/2005/8/layout/radial3"/>
    <dgm:cxn modelId="{6613EB97-93CF-4D3D-B003-E726F5310148}" type="presParOf" srcId="{2EDEC8BB-3248-4FCF-89BE-BCDC8A0E714D}" destId="{1A1B946E-CCEB-403E-883D-2372EA805560}" srcOrd="0" destOrd="0" presId="urn:microsoft.com/office/officeart/2005/8/layout/radial3"/>
    <dgm:cxn modelId="{512A62A9-38B0-490C-AD50-0EBACC852E1A}" type="presParOf" srcId="{1A1B946E-CCEB-403E-883D-2372EA805560}" destId="{603B5534-D876-4256-A34C-B52C44F6ABEA}" srcOrd="0" destOrd="0" presId="urn:microsoft.com/office/officeart/2005/8/layout/radial3"/>
    <dgm:cxn modelId="{B24BA4FD-FDD1-4C2F-A09F-F8C6C7C20989}" type="presParOf" srcId="{1A1B946E-CCEB-403E-883D-2372EA805560}" destId="{2EDAA340-21B8-486A-A554-46A801DBA9BD}" srcOrd="1" destOrd="0" presId="urn:microsoft.com/office/officeart/2005/8/layout/radial3"/>
    <dgm:cxn modelId="{2FFBBDCF-FF1B-454A-BC06-15CD6907444D}" type="presParOf" srcId="{1A1B946E-CCEB-403E-883D-2372EA805560}" destId="{2DF8AB7C-98FB-40B4-B95F-C52C70BDF014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71536-40B1-4522-84DB-2813927F49D1}">
      <dsp:nvSpPr>
        <dsp:cNvPr id="0" name=""/>
        <dsp:cNvSpPr/>
      </dsp:nvSpPr>
      <dsp:spPr>
        <a:xfrm>
          <a:off x="2862463" y="0"/>
          <a:ext cx="2680975" cy="2680975"/>
        </a:xfrm>
        <a:prstGeom prst="ellipse">
          <a:avLst/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/>
            <a:t>Demonstration projects</a:t>
          </a:r>
        </a:p>
      </dsp:txBody>
      <dsp:txXfrm>
        <a:off x="3219927" y="469170"/>
        <a:ext cx="1966048" cy="1206438"/>
      </dsp:txXfrm>
    </dsp:sp>
    <dsp:sp modelId="{FDA20DBD-51DD-40B8-9216-BCB5288D0970}">
      <dsp:nvSpPr>
        <dsp:cNvPr id="0" name=""/>
        <dsp:cNvSpPr/>
      </dsp:nvSpPr>
      <dsp:spPr>
        <a:xfrm>
          <a:off x="3949688" y="1667495"/>
          <a:ext cx="2680975" cy="2680975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/>
            <a:t>Original research</a:t>
          </a:r>
        </a:p>
      </dsp:txBody>
      <dsp:txXfrm>
        <a:off x="4769620" y="2360080"/>
        <a:ext cx="1608585" cy="1474536"/>
      </dsp:txXfrm>
    </dsp:sp>
    <dsp:sp modelId="{2B54DDBD-213D-42CA-8C27-0DE50AAC2252}">
      <dsp:nvSpPr>
        <dsp:cNvPr id="0" name=""/>
        <dsp:cNvSpPr/>
      </dsp:nvSpPr>
      <dsp:spPr>
        <a:xfrm>
          <a:off x="1835212" y="1659586"/>
          <a:ext cx="2680975" cy="2680975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/>
            <a:t>Expert assistance</a:t>
          </a:r>
        </a:p>
      </dsp:txBody>
      <dsp:txXfrm>
        <a:off x="2087670" y="2352171"/>
        <a:ext cx="1608585" cy="1474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D0F24-F94D-7841-8013-200ABECA6DD1}">
      <dsp:nvSpPr>
        <dsp:cNvPr id="0" name=""/>
        <dsp:cNvSpPr/>
      </dsp:nvSpPr>
      <dsp:spPr>
        <a:xfrm>
          <a:off x="0" y="0"/>
          <a:ext cx="8464550" cy="36973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BJA’s Statewide Drug Court </a:t>
          </a:r>
          <a:endParaRPr lang="en-US" sz="4100" kern="1200" dirty="0" smtClean="0"/>
        </a:p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T/TA </a:t>
          </a:r>
          <a:r>
            <a:rPr lang="en-US" sz="4100" kern="1200" dirty="0"/>
            <a:t>Provider</a:t>
          </a:r>
        </a:p>
      </dsp:txBody>
      <dsp:txXfrm>
        <a:off x="0" y="0"/>
        <a:ext cx="8464550" cy="1996573"/>
      </dsp:txXfrm>
    </dsp:sp>
    <dsp:sp modelId="{80A990C2-B02E-5B4E-AA35-B4D6E285C1C6}">
      <dsp:nvSpPr>
        <dsp:cNvPr id="0" name=""/>
        <dsp:cNvSpPr/>
      </dsp:nvSpPr>
      <dsp:spPr>
        <a:xfrm>
          <a:off x="0" y="1922626"/>
          <a:ext cx="2116137" cy="1700784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Work with state drug court coordinators</a:t>
          </a:r>
        </a:p>
      </dsp:txBody>
      <dsp:txXfrm>
        <a:off x="0" y="1922626"/>
        <a:ext cx="2116137" cy="1700784"/>
      </dsp:txXfrm>
    </dsp:sp>
    <dsp:sp modelId="{9E9DCF23-7273-D343-ABB9-5065F1FFE5F1}">
      <dsp:nvSpPr>
        <dsp:cNvPr id="0" name=""/>
        <dsp:cNvSpPr/>
      </dsp:nvSpPr>
      <dsp:spPr>
        <a:xfrm>
          <a:off x="2116137" y="1922626"/>
          <a:ext cx="2116137" cy="1700784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Help with statewide strategic planning</a:t>
          </a:r>
        </a:p>
      </dsp:txBody>
      <dsp:txXfrm>
        <a:off x="2116137" y="1922626"/>
        <a:ext cx="2116137" cy="1700784"/>
      </dsp:txXfrm>
    </dsp:sp>
    <dsp:sp modelId="{A7D29BC2-A242-BE4F-91F1-5236F8EA2BF9}">
      <dsp:nvSpPr>
        <dsp:cNvPr id="0" name=""/>
        <dsp:cNvSpPr/>
      </dsp:nvSpPr>
      <dsp:spPr>
        <a:xfrm>
          <a:off x="4232274" y="1922626"/>
          <a:ext cx="2116137" cy="1700784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Promote evidence-based practices</a:t>
          </a:r>
        </a:p>
      </dsp:txBody>
      <dsp:txXfrm>
        <a:off x="4232274" y="1922626"/>
        <a:ext cx="2116137" cy="1700784"/>
      </dsp:txXfrm>
    </dsp:sp>
    <dsp:sp modelId="{991E6869-B2CD-9843-ABD3-E0F9D76E5888}">
      <dsp:nvSpPr>
        <dsp:cNvPr id="0" name=""/>
        <dsp:cNvSpPr/>
      </dsp:nvSpPr>
      <dsp:spPr>
        <a:xfrm>
          <a:off x="6348412" y="1922626"/>
          <a:ext cx="2116137" cy="1700784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Develop statewide training strategy</a:t>
          </a:r>
        </a:p>
      </dsp:txBody>
      <dsp:txXfrm>
        <a:off x="6348412" y="1922626"/>
        <a:ext cx="2116137" cy="17007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7C264-6B46-476C-8508-3CCAE1886668}">
      <dsp:nvSpPr>
        <dsp:cNvPr id="0" name=""/>
        <dsp:cNvSpPr/>
      </dsp:nvSpPr>
      <dsp:spPr>
        <a:xfrm>
          <a:off x="0" y="57231"/>
          <a:ext cx="8464550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solidFill>
                <a:schemeClr val="bg1"/>
              </a:solidFill>
            </a:rPr>
            <a:t>Alternative to traditional case processing for offenders with substance use disorders </a:t>
          </a:r>
        </a:p>
      </dsp:txBody>
      <dsp:txXfrm>
        <a:off x="60199" y="117430"/>
        <a:ext cx="8344152" cy="1112781"/>
      </dsp:txXfrm>
    </dsp:sp>
    <dsp:sp modelId="{26ED3A55-D24D-1D40-971B-107FF08E3F6B}">
      <dsp:nvSpPr>
        <dsp:cNvPr id="0" name=""/>
        <dsp:cNvSpPr/>
      </dsp:nvSpPr>
      <dsp:spPr>
        <a:xfrm>
          <a:off x="0" y="1379691"/>
          <a:ext cx="8464550" cy="1233179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solidFill>
                <a:schemeClr val="bg1"/>
              </a:solidFill>
            </a:rPr>
            <a:t>Combines strict court monitoring with community-based treatment and services </a:t>
          </a:r>
        </a:p>
      </dsp:txBody>
      <dsp:txXfrm>
        <a:off x="60199" y="1439890"/>
        <a:ext cx="8344152" cy="1112781"/>
      </dsp:txXfrm>
    </dsp:sp>
    <dsp:sp modelId="{D80387C3-3F91-4352-9488-700AB907B6CB}">
      <dsp:nvSpPr>
        <dsp:cNvPr id="0" name=""/>
        <dsp:cNvSpPr/>
      </dsp:nvSpPr>
      <dsp:spPr>
        <a:xfrm>
          <a:off x="0" y="2702151"/>
          <a:ext cx="8464550" cy="1233179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solidFill>
                <a:schemeClr val="bg1"/>
              </a:solidFill>
            </a:rPr>
            <a:t>There are approximately 3000 drug courts in the United States	</a:t>
          </a:r>
        </a:p>
      </dsp:txBody>
      <dsp:txXfrm>
        <a:off x="60199" y="2762350"/>
        <a:ext cx="8344152" cy="11127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2F068-44A7-45EE-95F9-9AA1CFD6F0F4}">
      <dsp:nvSpPr>
        <dsp:cNvPr id="0" name=""/>
        <dsp:cNvSpPr/>
      </dsp:nvSpPr>
      <dsp:spPr>
        <a:xfrm>
          <a:off x="3222372" y="1127575"/>
          <a:ext cx="2359530" cy="212952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2A0D6A2-BE09-4360-8EE6-9CFC950D825E}">
      <dsp:nvSpPr>
        <dsp:cNvPr id="0" name=""/>
        <dsp:cNvSpPr/>
      </dsp:nvSpPr>
      <dsp:spPr>
        <a:xfrm>
          <a:off x="3296500" y="0"/>
          <a:ext cx="2198609" cy="11976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Intensive treatment </a:t>
          </a:r>
        </a:p>
      </dsp:txBody>
      <dsp:txXfrm>
        <a:off x="3296500" y="0"/>
        <a:ext cx="2198609" cy="1197686"/>
      </dsp:txXfrm>
    </dsp:sp>
    <dsp:sp modelId="{32276C7E-4AE5-4BF1-96ED-F96A5310EDC7}">
      <dsp:nvSpPr>
        <dsp:cNvPr id="0" name=""/>
        <dsp:cNvSpPr/>
      </dsp:nvSpPr>
      <dsp:spPr>
        <a:xfrm>
          <a:off x="3793277" y="1457224"/>
          <a:ext cx="2359530" cy="212952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9F790B5-714D-402D-AF5E-F8235CAD665F}">
      <dsp:nvSpPr>
        <dsp:cNvPr id="0" name=""/>
        <dsp:cNvSpPr/>
      </dsp:nvSpPr>
      <dsp:spPr>
        <a:xfrm>
          <a:off x="6186209" y="983505"/>
          <a:ext cx="2083549" cy="13117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Judicial monitoring</a:t>
          </a:r>
        </a:p>
      </dsp:txBody>
      <dsp:txXfrm>
        <a:off x="6186209" y="983505"/>
        <a:ext cx="2083549" cy="1311751"/>
      </dsp:txXfrm>
    </dsp:sp>
    <dsp:sp modelId="{AA81E773-7E91-42A5-A966-656AB16FAB2D}">
      <dsp:nvSpPr>
        <dsp:cNvPr id="0" name=""/>
        <dsp:cNvSpPr/>
      </dsp:nvSpPr>
      <dsp:spPr>
        <a:xfrm>
          <a:off x="3793277" y="2116522"/>
          <a:ext cx="2359530" cy="212952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477E058-79F8-4FA4-A646-62A7A3E870DC}">
      <dsp:nvSpPr>
        <dsp:cNvPr id="0" name=""/>
        <dsp:cNvSpPr/>
      </dsp:nvSpPr>
      <dsp:spPr>
        <a:xfrm>
          <a:off x="6112909" y="3415277"/>
          <a:ext cx="2083549" cy="14657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Team approach </a:t>
          </a:r>
        </a:p>
      </dsp:txBody>
      <dsp:txXfrm>
        <a:off x="6112909" y="3415277"/>
        <a:ext cx="2083549" cy="1465739"/>
      </dsp:txXfrm>
    </dsp:sp>
    <dsp:sp modelId="{C4D98392-11DD-4A42-B000-8B1BE9549454}">
      <dsp:nvSpPr>
        <dsp:cNvPr id="0" name=""/>
        <dsp:cNvSpPr/>
      </dsp:nvSpPr>
      <dsp:spPr>
        <a:xfrm>
          <a:off x="3222372" y="2446741"/>
          <a:ext cx="2359530" cy="212952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84417CB-5E5B-4D54-A239-7604FDCE0269}">
      <dsp:nvSpPr>
        <dsp:cNvPr id="0" name=""/>
        <dsp:cNvSpPr/>
      </dsp:nvSpPr>
      <dsp:spPr>
        <a:xfrm>
          <a:off x="3340472" y="4505581"/>
          <a:ext cx="2198609" cy="11976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Frequent, random drug testing </a:t>
          </a:r>
        </a:p>
      </dsp:txBody>
      <dsp:txXfrm>
        <a:off x="3340472" y="4505581"/>
        <a:ext cx="2198609" cy="1197686"/>
      </dsp:txXfrm>
    </dsp:sp>
    <dsp:sp modelId="{1A1CA9F4-F791-41DE-8048-05930F826A94}">
      <dsp:nvSpPr>
        <dsp:cNvPr id="0" name=""/>
        <dsp:cNvSpPr/>
      </dsp:nvSpPr>
      <dsp:spPr>
        <a:xfrm>
          <a:off x="2651466" y="2116522"/>
          <a:ext cx="2359530" cy="212952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8F3C2FD-E0E1-454E-824C-CBD98D78B1EC}">
      <dsp:nvSpPr>
        <dsp:cNvPr id="0" name=""/>
        <dsp:cNvSpPr/>
      </dsp:nvSpPr>
      <dsp:spPr>
        <a:xfrm>
          <a:off x="555143" y="3400502"/>
          <a:ext cx="2083549" cy="14657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Incentives and sanctions </a:t>
          </a:r>
        </a:p>
      </dsp:txBody>
      <dsp:txXfrm>
        <a:off x="555143" y="3400502"/>
        <a:ext cx="2083549" cy="1465739"/>
      </dsp:txXfrm>
    </dsp:sp>
    <dsp:sp modelId="{4302EA72-CEE8-4E43-B6A6-050EA5CFE6D9}">
      <dsp:nvSpPr>
        <dsp:cNvPr id="0" name=""/>
        <dsp:cNvSpPr/>
      </dsp:nvSpPr>
      <dsp:spPr>
        <a:xfrm>
          <a:off x="2651466" y="1457224"/>
          <a:ext cx="2359530" cy="212952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7CB2279-F578-43F7-86B1-AD50F377FC3F}">
      <dsp:nvSpPr>
        <dsp:cNvPr id="0" name=""/>
        <dsp:cNvSpPr/>
      </dsp:nvSpPr>
      <dsp:spPr>
        <a:xfrm>
          <a:off x="454654" y="950547"/>
          <a:ext cx="2083549" cy="14657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Offender accountability  </a:t>
          </a:r>
        </a:p>
      </dsp:txBody>
      <dsp:txXfrm>
        <a:off x="454654" y="950547"/>
        <a:ext cx="2083549" cy="14657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CE7B5-E92D-D841-B4BD-682FB0636198}">
      <dsp:nvSpPr>
        <dsp:cNvPr id="0" name=""/>
        <dsp:cNvSpPr/>
      </dsp:nvSpPr>
      <dsp:spPr>
        <a:xfrm>
          <a:off x="6265" y="0"/>
          <a:ext cx="2533578" cy="3992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Jail-based treatment before drug court</a:t>
          </a:r>
        </a:p>
      </dsp:txBody>
      <dsp:txXfrm>
        <a:off x="80471" y="74206"/>
        <a:ext cx="2385166" cy="3844151"/>
      </dsp:txXfrm>
    </dsp:sp>
    <dsp:sp modelId="{1B883923-3A27-8F46-822B-E59593D95A33}">
      <dsp:nvSpPr>
        <dsp:cNvPr id="0" name=""/>
        <dsp:cNvSpPr/>
      </dsp:nvSpPr>
      <dsp:spPr>
        <a:xfrm>
          <a:off x="2965485" y="0"/>
          <a:ext cx="2533578" cy="399256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Drug court as part of reentry aftercare</a:t>
          </a:r>
        </a:p>
      </dsp:txBody>
      <dsp:txXfrm>
        <a:off x="3039691" y="74206"/>
        <a:ext cx="2385166" cy="3844151"/>
      </dsp:txXfrm>
    </dsp:sp>
    <dsp:sp modelId="{6D58FB68-8B82-8741-B605-A210487D3AB2}">
      <dsp:nvSpPr>
        <dsp:cNvPr id="0" name=""/>
        <dsp:cNvSpPr/>
      </dsp:nvSpPr>
      <dsp:spPr>
        <a:xfrm>
          <a:off x="5924705" y="0"/>
          <a:ext cx="2533578" cy="399256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Building a network of  community-based treatment</a:t>
          </a:r>
        </a:p>
      </dsp:txBody>
      <dsp:txXfrm>
        <a:off x="5998911" y="74206"/>
        <a:ext cx="2385166" cy="38441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75AF5-1974-4979-AD7C-164E9E627A91}">
      <dsp:nvSpPr>
        <dsp:cNvPr id="0" name=""/>
        <dsp:cNvSpPr/>
      </dsp:nvSpPr>
      <dsp:spPr>
        <a:xfrm>
          <a:off x="130517" y="0"/>
          <a:ext cx="8203515" cy="3992563"/>
        </a:xfrm>
        <a:prstGeom prst="rightArrow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052E5-5D14-4B4E-A625-7AC6BE6F3EDD}">
      <dsp:nvSpPr>
        <dsp:cNvPr id="0" name=""/>
        <dsp:cNvSpPr/>
      </dsp:nvSpPr>
      <dsp:spPr>
        <a:xfrm>
          <a:off x="453166" y="1065503"/>
          <a:ext cx="2539365" cy="1861556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Defendant held in jail pending trial</a:t>
          </a:r>
        </a:p>
      </dsp:txBody>
      <dsp:txXfrm>
        <a:off x="544040" y="1156377"/>
        <a:ext cx="2357617" cy="1679808"/>
      </dsp:txXfrm>
    </dsp:sp>
    <dsp:sp modelId="{5D9912B1-18F5-4409-891E-C12132E1131E}">
      <dsp:nvSpPr>
        <dsp:cNvPr id="0" name=""/>
        <dsp:cNvSpPr/>
      </dsp:nvSpPr>
      <dsp:spPr>
        <a:xfrm>
          <a:off x="3092070" y="1065503"/>
          <a:ext cx="2539365" cy="1861556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Defendant provided treatment in jail, possibly including MAT</a:t>
          </a:r>
        </a:p>
      </dsp:txBody>
      <dsp:txXfrm>
        <a:off x="3182944" y="1156377"/>
        <a:ext cx="2357617" cy="1679808"/>
      </dsp:txXfrm>
    </dsp:sp>
    <dsp:sp modelId="{8820F70B-A223-4F5C-908E-BE7BB0679750}">
      <dsp:nvSpPr>
        <dsp:cNvPr id="0" name=""/>
        <dsp:cNvSpPr/>
      </dsp:nvSpPr>
      <dsp:spPr>
        <a:xfrm>
          <a:off x="5747154" y="1065503"/>
          <a:ext cx="2539365" cy="1861556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Defendant released to drug court</a:t>
          </a:r>
        </a:p>
      </dsp:txBody>
      <dsp:txXfrm>
        <a:off x="5838028" y="1156377"/>
        <a:ext cx="2357617" cy="16798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75AF5-1974-4979-AD7C-164E9E627A91}">
      <dsp:nvSpPr>
        <dsp:cNvPr id="0" name=""/>
        <dsp:cNvSpPr/>
      </dsp:nvSpPr>
      <dsp:spPr>
        <a:xfrm>
          <a:off x="130517" y="0"/>
          <a:ext cx="8203515" cy="39925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052E5-5D14-4B4E-A625-7AC6BE6F3EDD}">
      <dsp:nvSpPr>
        <dsp:cNvPr id="0" name=""/>
        <dsp:cNvSpPr/>
      </dsp:nvSpPr>
      <dsp:spPr>
        <a:xfrm>
          <a:off x="431023" y="1065503"/>
          <a:ext cx="2554244" cy="18615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Defendant serves jail or prison sentence, receives treatment while incarcerated</a:t>
          </a:r>
        </a:p>
      </dsp:txBody>
      <dsp:txXfrm>
        <a:off x="521897" y="1156377"/>
        <a:ext cx="2372496" cy="1679808"/>
      </dsp:txXfrm>
    </dsp:sp>
    <dsp:sp modelId="{5D9912B1-18F5-4409-891E-C12132E1131E}">
      <dsp:nvSpPr>
        <dsp:cNvPr id="0" name=""/>
        <dsp:cNvSpPr/>
      </dsp:nvSpPr>
      <dsp:spPr>
        <a:xfrm>
          <a:off x="3076538" y="1065503"/>
          <a:ext cx="2554244" cy="1861556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Reentry</a:t>
          </a:r>
          <a:r>
            <a:rPr lang="en-US" sz="2000" kern="1200" baseline="0" dirty="0"/>
            <a:t> planning prepared defendant to transition to drug court upon release</a:t>
          </a:r>
          <a:endParaRPr lang="en-US" sz="2000" kern="1200" dirty="0"/>
        </a:p>
      </dsp:txBody>
      <dsp:txXfrm>
        <a:off x="3167412" y="1156377"/>
        <a:ext cx="2372496" cy="1679808"/>
      </dsp:txXfrm>
    </dsp:sp>
    <dsp:sp modelId="{8820F70B-A223-4F5C-908E-BE7BB0679750}">
      <dsp:nvSpPr>
        <dsp:cNvPr id="0" name=""/>
        <dsp:cNvSpPr/>
      </dsp:nvSpPr>
      <dsp:spPr>
        <a:xfrm>
          <a:off x="5739269" y="1065503"/>
          <a:ext cx="2554244" cy="1861556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Defendant participates in drug court as a condition of post-release probation, parole, or other</a:t>
          </a:r>
        </a:p>
      </dsp:txBody>
      <dsp:txXfrm>
        <a:off x="5830143" y="1156377"/>
        <a:ext cx="2372496" cy="16798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B5534-D876-4256-A34C-B52C44F6ABEA}">
      <dsp:nvSpPr>
        <dsp:cNvPr id="0" name=""/>
        <dsp:cNvSpPr/>
      </dsp:nvSpPr>
      <dsp:spPr>
        <a:xfrm>
          <a:off x="2052031" y="348888"/>
          <a:ext cx="3866630" cy="3772334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/>
            <a:t>Treatment Network</a:t>
          </a:r>
        </a:p>
      </dsp:txBody>
      <dsp:txXfrm>
        <a:off x="2618286" y="901334"/>
        <a:ext cx="2734120" cy="2667442"/>
      </dsp:txXfrm>
    </dsp:sp>
    <dsp:sp modelId="{2EDAA340-21B8-486A-A554-46A801DBA9BD}">
      <dsp:nvSpPr>
        <dsp:cNvPr id="0" name=""/>
        <dsp:cNvSpPr/>
      </dsp:nvSpPr>
      <dsp:spPr>
        <a:xfrm>
          <a:off x="25252" y="1097276"/>
          <a:ext cx="2286001" cy="2286001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RSAT Program</a:t>
          </a:r>
        </a:p>
      </dsp:txBody>
      <dsp:txXfrm>
        <a:off x="360029" y="1432053"/>
        <a:ext cx="1616447" cy="1616447"/>
      </dsp:txXfrm>
    </dsp:sp>
    <dsp:sp modelId="{2DF8AB7C-98FB-40B4-B95F-C52C70BDF014}">
      <dsp:nvSpPr>
        <dsp:cNvPr id="0" name=""/>
        <dsp:cNvSpPr/>
      </dsp:nvSpPr>
      <dsp:spPr>
        <a:xfrm>
          <a:off x="5653852" y="1097266"/>
          <a:ext cx="2286001" cy="2286001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Drug Court</a:t>
          </a:r>
        </a:p>
      </dsp:txBody>
      <dsp:txXfrm>
        <a:off x="5988629" y="1432043"/>
        <a:ext cx="1616447" cy="1616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1ACCFF-B4E8-4E9B-B71E-D6AC365961C1}" type="datetimeFigureOut">
              <a:rPr lang="en-US" smtClean="0"/>
              <a:pPr/>
              <a:t>8/1/17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B4DD4D-5567-4DDF-A5E7-C259E9E71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16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953EB6-89AC-4D89-A1B3-2D2150F97882}" type="datetimeFigureOut">
              <a:rPr lang="en-US" smtClean="0"/>
              <a:pPr/>
              <a:t>8/1/17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A1A5E9-412A-48B9-A904-1EBAADBAE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8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A5E9-412A-48B9-A904-1EBAADBAEC9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36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A5E9-412A-48B9-A904-1EBAADBAEC9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80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Drug courts have historically</a:t>
            </a:r>
            <a:r>
              <a:rPr lang="en-US" baseline="0" dirty="0"/>
              <a:t> been weak in MAT because of the prevailing philosophy that drug court participants must abstain from anything that would show up as +</a:t>
            </a:r>
            <a:r>
              <a:rPr lang="en-US" baseline="0" dirty="0" err="1"/>
              <a:t>ve</a:t>
            </a:r>
            <a:r>
              <a:rPr lang="en-US" baseline="0" dirty="0"/>
              <a:t> on a drug screen</a:t>
            </a:r>
            <a:br>
              <a:rPr lang="en-US" baseline="0" dirty="0"/>
            </a:br>
            <a:r>
              <a:rPr lang="en-US" baseline="0" dirty="0"/>
              <a:t>RSATs are well versed in MAT, fertile ground for cross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A5E9-412A-48B9-A904-1EBAADBAEC9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32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A5E9-412A-48B9-A904-1EBAADBAEC9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48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A5E9-412A-48B9-A904-1EBAADBAEC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67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A5E9-412A-48B9-A904-1EBAADBAEC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95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approximately</a:t>
            </a:r>
            <a:r>
              <a:rPr lang="en-US" baseline="0" dirty="0"/>
              <a:t> 300 drug courts in the United States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A5E9-412A-48B9-A904-1EBAADBAEC9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06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approximately</a:t>
            </a:r>
            <a:r>
              <a:rPr lang="en-US" baseline="0" dirty="0"/>
              <a:t> 300 drug courts in </a:t>
            </a:r>
            <a:r>
              <a:rPr lang="en-US" baseline="0"/>
              <a:t>the United </a:t>
            </a:r>
            <a:r>
              <a:rPr lang="en-US" baseline="0" dirty="0"/>
              <a:t>States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A5E9-412A-48B9-A904-1EBAADBAEC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74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A5E9-412A-48B9-A904-1EBAADBAEC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26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A5E9-412A-48B9-A904-1EBAADBAEC9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90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A5E9-412A-48B9-A904-1EBAADBAEC9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26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A5E9-412A-48B9-A904-1EBAADBAEC9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5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725" y="1809295"/>
            <a:ext cx="7053852" cy="147002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725" y="2815045"/>
            <a:ext cx="7053852" cy="17526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Court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792663"/>
            <a:ext cx="9144000" cy="114300"/>
          </a:xfrm>
          <a:prstGeom prst="rect">
            <a:avLst/>
          </a:prstGeom>
          <a:solidFill>
            <a:srgbClr val="B66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Court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continue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5" y="757646"/>
            <a:ext cx="8464550" cy="53685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Court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67463"/>
            <a:ext cx="9144000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274638"/>
            <a:ext cx="8464550" cy="6789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Court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9725" y="889000"/>
            <a:ext cx="8464550" cy="835025"/>
          </a:xfrm>
        </p:spPr>
        <p:txBody>
          <a:bodyPr>
            <a:noAutofit/>
          </a:bodyPr>
          <a:lstStyle>
            <a:lvl1pPr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ull bleed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274638"/>
            <a:ext cx="4232275" cy="731202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9725" y="889000"/>
            <a:ext cx="4232275" cy="83502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2888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2869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792663"/>
            <a:ext cx="9144000" cy="114300"/>
          </a:xfrm>
          <a:prstGeom prst="rect">
            <a:avLst/>
          </a:prstGeom>
          <a:solidFill>
            <a:srgbClr val="B66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425" y="2142309"/>
            <a:ext cx="4143375" cy="39838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2309"/>
            <a:ext cx="4156075" cy="39838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150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86445"/>
            <a:ext cx="4040188" cy="37225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3150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86445"/>
            <a:ext cx="4041775" cy="37225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725" y="274638"/>
            <a:ext cx="8464550" cy="13255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725" y="2133600"/>
            <a:ext cx="846455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Center for Court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95A587D9-6195-48FA-90F7-11A51B4F69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822450"/>
            <a:ext cx="9144000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►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92150" indent="-352425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►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31875" indent="-339725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►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19213" indent="-28733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►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1463" indent="-222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►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ziemian@jud.state.ma.us" TargetMode="External"/><Relationship Id="rId4" Type="http://schemas.openxmlformats.org/officeDocument/2006/relationships/hyperlink" Target="mailto:coconnell@ripd.org" TargetMode="External"/><Relationship Id="rId5" Type="http://schemas.openxmlformats.org/officeDocument/2006/relationships/hyperlink" Target="mailto:arnolda@courtinnovation.org" TargetMode="External"/><Relationship Id="rId6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745" y="2875662"/>
            <a:ext cx="7053852" cy="1533587"/>
          </a:xfrm>
        </p:spPr>
        <p:txBody>
          <a:bodyPr/>
          <a:lstStyle/>
          <a:p>
            <a:r>
              <a:rPr lang="en-US" sz="4800" dirty="0"/>
              <a:t>RSAT and Drug Courts:</a:t>
            </a:r>
            <a:br>
              <a:rPr lang="en-US" sz="4800" dirty="0"/>
            </a:br>
            <a:r>
              <a:rPr lang="en-US" sz="3600" b="0" dirty="0"/>
              <a:t>Working Together</a:t>
            </a:r>
            <a:br>
              <a:rPr lang="en-US" sz="3600" b="0" dirty="0"/>
            </a:br>
            <a:endParaRPr lang="en-US" sz="36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49217" y="4927940"/>
            <a:ext cx="865218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Hon. Robert </a:t>
            </a:r>
            <a:r>
              <a:rPr lang="en-US" b="1" dirty="0" err="1" smtClean="0"/>
              <a:t>Ziemian</a:t>
            </a:r>
            <a:endParaRPr lang="en-US" b="1" dirty="0" smtClean="0"/>
          </a:p>
          <a:p>
            <a:r>
              <a:rPr lang="en-US" dirty="0"/>
              <a:t>President</a:t>
            </a:r>
            <a:r>
              <a:rPr lang="en-US" dirty="0" smtClean="0"/>
              <a:t>, New England Association of Drug Court Professionals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b="1" dirty="0" smtClean="0"/>
              <a:t>Christine O’Connell</a:t>
            </a:r>
          </a:p>
          <a:p>
            <a:r>
              <a:rPr lang="en-US" dirty="0"/>
              <a:t>Assistant</a:t>
            </a:r>
            <a:r>
              <a:rPr lang="en-US" dirty="0" smtClean="0"/>
              <a:t> Public Defender, State of Rhode Island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Aaron </a:t>
            </a:r>
            <a:r>
              <a:rPr lang="en-US" b="1" dirty="0"/>
              <a:t>Arnold				</a:t>
            </a:r>
          </a:p>
          <a:p>
            <a:r>
              <a:rPr lang="en-US" dirty="0" smtClean="0"/>
              <a:t>Director</a:t>
            </a:r>
            <a:r>
              <a:rPr lang="en-US" dirty="0"/>
              <a:t> of</a:t>
            </a:r>
            <a:r>
              <a:rPr lang="en-US" dirty="0" smtClean="0"/>
              <a:t> Treatment Court Programs, Center for Court Innovation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634" y="144966"/>
            <a:ext cx="3345366" cy="15617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Court Funding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1200"/>
              </a:spcAft>
            </a:pPr>
            <a:r>
              <a:rPr lang="en-US" dirty="0"/>
              <a:t>Most drug courts are funded by their state court </a:t>
            </a:r>
            <a:r>
              <a:rPr lang="en-US" dirty="0" smtClean="0"/>
              <a:t>systems</a:t>
            </a:r>
            <a:endParaRPr lang="en-US" dirty="0"/>
          </a:p>
          <a:p>
            <a:pPr marL="457200" indent="-457200">
              <a:spcAft>
                <a:spcPts val="1200"/>
              </a:spcAft>
            </a:pPr>
            <a:r>
              <a:rPr lang="en-US" dirty="0"/>
              <a:t>BJA provides grants for implementation, local court enhancement, and statewide </a:t>
            </a:r>
            <a:r>
              <a:rPr lang="en-US" dirty="0" smtClean="0"/>
              <a:t>enhancement</a:t>
            </a:r>
          </a:p>
          <a:p>
            <a:pPr marL="457200" indent="-457200"/>
            <a:r>
              <a:rPr lang="en-US" dirty="0" smtClean="0"/>
              <a:t>SAMHSA provides grants to enhance treatment services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4535275"/>
            <a:ext cx="28575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5636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8549" y="3124279"/>
            <a:ext cx="7772400" cy="1362075"/>
          </a:xfrm>
        </p:spPr>
        <p:txBody>
          <a:bodyPr/>
          <a:lstStyle/>
          <a:p>
            <a:r>
              <a:rPr lang="en-US" dirty="0"/>
              <a:t>Drug Courts &amp; RSAT	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areas for collaboration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405825"/>
              </p:ext>
            </p:extLst>
          </p:nvPr>
        </p:nvGraphicFramePr>
        <p:xfrm>
          <a:off x="339725" y="2133600"/>
          <a:ext cx="8464550" cy="39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2848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Jail-Based Treatment Before Drug Court	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021"/>
              </p:ext>
            </p:extLst>
          </p:nvPr>
        </p:nvGraphicFramePr>
        <p:xfrm>
          <a:off x="339725" y="2133600"/>
          <a:ext cx="8464550" cy="39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5453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Jail-Based Treatment Before Drug Court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1200"/>
              </a:spcAft>
            </a:pPr>
            <a:r>
              <a:rPr lang="en-US" dirty="0"/>
              <a:t>Uses jail as a period </a:t>
            </a:r>
            <a:r>
              <a:rPr lang="en-US" dirty="0" smtClean="0"/>
              <a:t>of detox</a:t>
            </a:r>
          </a:p>
          <a:p>
            <a:pPr marL="457200" indent="-457200">
              <a:spcAft>
                <a:spcPts val="1200"/>
              </a:spcAft>
            </a:pPr>
            <a:r>
              <a:rPr lang="en-US" dirty="0" smtClean="0"/>
              <a:t>Gets </a:t>
            </a:r>
            <a:r>
              <a:rPr lang="en-US" dirty="0"/>
              <a:t>defendant into treatment quickly</a:t>
            </a:r>
          </a:p>
          <a:p>
            <a:pPr marL="457200" indent="-457200">
              <a:spcAft>
                <a:spcPts val="1200"/>
              </a:spcAft>
            </a:pPr>
            <a:r>
              <a:rPr lang="en-US" dirty="0"/>
              <a:t>Helps defendant get a jump start on treatment before entering drug court</a:t>
            </a:r>
          </a:p>
          <a:p>
            <a:pPr marL="457200" indent="-457200">
              <a:spcAft>
                <a:spcPts val="1200"/>
              </a:spcAft>
            </a:pPr>
            <a:r>
              <a:rPr lang="en-US" dirty="0"/>
              <a:t>Provides seamless transition from jail to community-based services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9579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Jail-Based Treatment Before Drug Court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5" y="2133600"/>
            <a:ext cx="8464550" cy="4359275"/>
          </a:xfrm>
        </p:spPr>
        <p:txBody>
          <a:bodyPr>
            <a:normAutofit/>
          </a:bodyPr>
          <a:lstStyle/>
          <a:p>
            <a:pPr marL="457200" indent="-457200"/>
            <a:r>
              <a:rPr lang="en-US" b="1" dirty="0"/>
              <a:t>Project Direct Link (Ohio</a:t>
            </a:r>
            <a:r>
              <a:rPr lang="en-US" b="1" dirty="0" smtClean="0"/>
              <a:t>)</a:t>
            </a:r>
          </a:p>
          <a:p>
            <a:pPr marL="806450" lvl="1" indent="-457200">
              <a:buSzPct val="110000"/>
              <a:buFont typeface="Arial" charset="0"/>
              <a:buChar char="•"/>
            </a:pPr>
            <a:r>
              <a:rPr lang="en-US" dirty="0" smtClean="0"/>
              <a:t>Nurse from community-based treatment provider goes into jail and conducts assessments</a:t>
            </a:r>
          </a:p>
          <a:p>
            <a:pPr marL="806450" lvl="1" indent="-457200">
              <a:buSzPct val="110000"/>
              <a:buFont typeface="Arial" charset="0"/>
              <a:buChar char="•"/>
            </a:pPr>
            <a:r>
              <a:rPr lang="en-US" dirty="0" smtClean="0"/>
              <a:t>Eligible defendants receive a </a:t>
            </a:r>
            <a:r>
              <a:rPr lang="en-US" dirty="0" err="1" smtClean="0"/>
              <a:t>Vivitrol</a:t>
            </a:r>
            <a:r>
              <a:rPr lang="en-US" dirty="0" smtClean="0"/>
              <a:t> shot before leaving jail and monthly shots thereafter</a:t>
            </a:r>
          </a:p>
          <a:p>
            <a:pPr marL="806450" lvl="1" indent="-457200">
              <a:buSzPct val="110000"/>
              <a:buFont typeface="Arial" charset="0"/>
              <a:buChar char="•"/>
            </a:pPr>
            <a:r>
              <a:rPr lang="en-US" dirty="0" smtClean="0"/>
              <a:t>Participants must engage in 3x/</a:t>
            </a:r>
            <a:r>
              <a:rPr lang="en-US" dirty="0" err="1" smtClean="0"/>
              <a:t>wk</a:t>
            </a:r>
            <a:r>
              <a:rPr lang="en-US" dirty="0" smtClean="0"/>
              <a:t> group therapy sessions and 1x/</a:t>
            </a:r>
            <a:r>
              <a:rPr lang="en-US" dirty="0" err="1" smtClean="0"/>
              <a:t>wk</a:t>
            </a:r>
            <a:r>
              <a:rPr lang="en-US" dirty="0" smtClean="0"/>
              <a:t> individual therapy sessions</a:t>
            </a:r>
          </a:p>
          <a:p>
            <a:pPr marL="806450" lvl="1" indent="-457200">
              <a:buSzPct val="110000"/>
              <a:buFont typeface="Arial" charset="0"/>
              <a:buChar char="•"/>
            </a:pPr>
            <a:r>
              <a:rPr lang="en-US" dirty="0" smtClean="0"/>
              <a:t>18 week program (steps down in intensity after)</a:t>
            </a:r>
          </a:p>
          <a:p>
            <a:pPr marL="806450" lvl="1" indent="-457200">
              <a:buSzPct val="110000"/>
              <a:buFont typeface="Arial" charset="0"/>
              <a:buChar char="•"/>
            </a:pPr>
            <a:r>
              <a:rPr lang="en-US" dirty="0" smtClean="0"/>
              <a:t>Random drug testing</a:t>
            </a:r>
          </a:p>
          <a:p>
            <a:pPr marL="806450" lvl="1" indent="-457200">
              <a:buSzPct val="110000"/>
              <a:buFont typeface="Arial" charset="0"/>
              <a:buChar char="•"/>
            </a:pPr>
            <a:r>
              <a:rPr lang="en-US" dirty="0" smtClean="0"/>
              <a:t>Several participants are involved in drug court</a:t>
            </a:r>
          </a:p>
          <a:p>
            <a:pPr marL="806450" lvl="1" indent="-457200">
              <a:buSzPct val="110000"/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5156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on Drug Court Sanctions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1200"/>
              </a:spcAft>
            </a:pPr>
            <a:r>
              <a:rPr lang="en-US" dirty="0"/>
              <a:t>Drug courts should use jail sparingly as a sanction</a:t>
            </a:r>
          </a:p>
          <a:p>
            <a:pPr marL="457200" indent="-457200">
              <a:spcAft>
                <a:spcPts val="1200"/>
              </a:spcAft>
            </a:pPr>
            <a:r>
              <a:rPr lang="en-US" dirty="0"/>
              <a:t>When jail is used, the sanction should be short (no more than </a:t>
            </a:r>
            <a:r>
              <a:rPr lang="en-US" dirty="0" smtClean="0"/>
              <a:t>3-5 </a:t>
            </a:r>
            <a:r>
              <a:rPr lang="en-US" dirty="0"/>
              <a:t>days)</a:t>
            </a:r>
          </a:p>
          <a:p>
            <a:pPr marL="457200" indent="-457200">
              <a:spcAft>
                <a:spcPts val="1200"/>
              </a:spcAft>
            </a:pPr>
            <a:r>
              <a:rPr lang="en-US" dirty="0"/>
              <a:t>For these reasons, jail-based treatment during a drug court sanction should not be a major issue</a:t>
            </a:r>
          </a:p>
          <a:p>
            <a:pPr marL="457200" indent="-457200">
              <a:spcAft>
                <a:spcPts val="1200"/>
              </a:spcAft>
            </a:pPr>
            <a:r>
              <a:rPr lang="en-US" dirty="0"/>
              <a:t>If, however, your drug court is still using lengthy jail sanctions, jail-based treatment and drug testing can be important for maintaining continuity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9328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Court as Part of Reentry Aftercare 	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270099"/>
              </p:ext>
            </p:extLst>
          </p:nvPr>
        </p:nvGraphicFramePr>
        <p:xfrm>
          <a:off x="339725" y="2133600"/>
          <a:ext cx="8464550" cy="39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5068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Court as Part of Reentry Aftercare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1200"/>
              </a:spcAft>
              <a:buClr>
                <a:schemeClr val="accent2"/>
              </a:buClr>
            </a:pPr>
            <a:r>
              <a:rPr lang="en-US" dirty="0"/>
              <a:t>Takes advantage of evidence-based drug court model as a reentry tool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</a:pPr>
            <a:r>
              <a:rPr lang="en-US" dirty="0"/>
              <a:t>Helps ease defendant’s transition to the community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</a:pPr>
            <a:r>
              <a:rPr lang="en-US" dirty="0"/>
              <a:t>Provides continuity of care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</a:pPr>
            <a:r>
              <a:rPr lang="en-US" dirty="0"/>
              <a:t>Provides defendant with long-term support, including treatment and other services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</a:pPr>
            <a:r>
              <a:rPr lang="en-US" dirty="0"/>
              <a:t>Requires legal authorization (split sentence, term of parole, etc.) </a:t>
            </a:r>
          </a:p>
        </p:txBody>
      </p:sp>
    </p:spTree>
    <p:extLst>
      <p:ext uri="{BB962C8B-B14F-4D97-AF65-F5344CB8AC3E}">
        <p14:creationId xmlns:p14="http://schemas.microsoft.com/office/powerpoint/2010/main" val="26736010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Drug Court as Part of Reentry Aftercare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2"/>
              </a:buClr>
            </a:pPr>
            <a:r>
              <a:rPr lang="en-US" dirty="0"/>
              <a:t>Harlem Reentry </a:t>
            </a:r>
            <a:r>
              <a:rPr lang="en-US" dirty="0" smtClean="0"/>
              <a:t>Court</a:t>
            </a:r>
          </a:p>
          <a:p>
            <a:pPr lvl="1">
              <a:buClr>
                <a:schemeClr val="accent2"/>
              </a:buClr>
              <a:buSzPct val="110000"/>
              <a:buFont typeface="Arial" charset="0"/>
              <a:buChar char="•"/>
            </a:pPr>
            <a:r>
              <a:rPr lang="en-US" dirty="0" smtClean="0"/>
              <a:t>Strictly speaking, HRC is not a drug court</a:t>
            </a:r>
          </a:p>
          <a:p>
            <a:pPr lvl="1">
              <a:buClr>
                <a:schemeClr val="accent2"/>
              </a:buClr>
              <a:buSzPct val="110000"/>
              <a:buFont typeface="Arial" charset="0"/>
              <a:buChar char="•"/>
            </a:pPr>
            <a:r>
              <a:rPr lang="en-US" dirty="0" smtClean="0"/>
              <a:t>But it uses many drug court principles, incl. judicial review hearings, linkages to treatment/services, team approach</a:t>
            </a:r>
          </a:p>
          <a:p>
            <a:pPr lvl="1">
              <a:buClr>
                <a:schemeClr val="accent2"/>
              </a:buClr>
              <a:buSzPct val="110000"/>
              <a:buFont typeface="Arial" charset="0"/>
              <a:buChar char="•"/>
            </a:pPr>
            <a:r>
              <a:rPr lang="en-US" dirty="0" smtClean="0"/>
              <a:t>Could easily be done with a drug court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258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649461"/>
              </p:ext>
            </p:extLst>
          </p:nvPr>
        </p:nvGraphicFramePr>
        <p:xfrm>
          <a:off x="339725" y="2133600"/>
          <a:ext cx="8669496" cy="4468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2182" y="2325189"/>
            <a:ext cx="2762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Justice reform through: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156554"/>
            <a:ext cx="3345366" cy="15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2151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Network of Community-Based Treatment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27496084"/>
              </p:ext>
            </p:extLst>
          </p:nvPr>
        </p:nvGraphicFramePr>
        <p:xfrm>
          <a:off x="586653" y="2022763"/>
          <a:ext cx="7970693" cy="447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925424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Network of Community-Based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r>
              <a:rPr lang="en-US" dirty="0"/>
              <a:t>Drug courts and RSAT programs often rely on the same community-based treatment providers</a:t>
            </a:r>
          </a:p>
          <a:p>
            <a:pPr marL="457200" indent="-457200"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r>
              <a:rPr lang="en-US" dirty="0"/>
              <a:t>They have a shared interest in strengthening the treatment network, promoting evidence-based treatment practices, and ensuring access to Medication-Assisted Treatment</a:t>
            </a:r>
          </a:p>
          <a:p>
            <a:pPr marL="457200" indent="-457200"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8425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on Medication-Assisted Treatment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5" y="2133600"/>
            <a:ext cx="8464550" cy="440838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</a:pPr>
            <a:r>
              <a:rPr lang="en-US" sz="2800" dirty="0"/>
              <a:t>Drug courts have been slow to embrace MAT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</a:pPr>
            <a:r>
              <a:rPr lang="en-US" sz="2800" dirty="0"/>
              <a:t>Federal funding guidelines now deny funding to drug courts that prohibit MAT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</a:pPr>
            <a:r>
              <a:rPr lang="en-US" sz="2800" dirty="0"/>
              <a:t>RSATs are well versed in MAT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</a:pPr>
            <a:r>
              <a:rPr lang="en-US" sz="2800" dirty="0"/>
              <a:t>Fertile ground for cross training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</a:pPr>
            <a:r>
              <a:rPr lang="en-US" sz="2800" dirty="0"/>
              <a:t>RSAT aftercare programs might be a suitable placement for drug court participants who are receiving MAT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8027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745" y="285860"/>
            <a:ext cx="7053852" cy="1929491"/>
          </a:xfrm>
        </p:spPr>
        <p:txBody>
          <a:bodyPr/>
          <a:lstStyle/>
          <a:p>
            <a:r>
              <a:rPr lang="en-US" sz="4400" dirty="0"/>
              <a:t>Thank you! </a:t>
            </a:r>
            <a:br>
              <a:rPr lang="en-US" sz="4400" dirty="0"/>
            </a:br>
            <a:r>
              <a:rPr lang="en-US" sz="4400" dirty="0"/>
              <a:t>Next steps? Questions?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724" y="1976973"/>
            <a:ext cx="7471461" cy="259067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Hon. Robert </a:t>
            </a:r>
            <a:r>
              <a:rPr lang="en-US" b="1" dirty="0" err="1"/>
              <a:t>Ziemian</a:t>
            </a:r>
            <a:endParaRPr lang="en-US" b="1" dirty="0"/>
          </a:p>
          <a:p>
            <a:r>
              <a:rPr lang="en-US" dirty="0" smtClean="0">
                <a:hlinkClick r:id="rId3"/>
              </a:rPr>
              <a:t>robert.ziemian@jud.state.ma.us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b="1" dirty="0" smtClean="0"/>
              <a:t>Christine </a:t>
            </a:r>
            <a:r>
              <a:rPr lang="en-US" b="1" dirty="0"/>
              <a:t>O’Connell</a:t>
            </a:r>
          </a:p>
          <a:p>
            <a:r>
              <a:rPr lang="en-US" dirty="0" smtClean="0">
                <a:hlinkClick r:id="rId4"/>
              </a:rPr>
              <a:t>coconnell@ripd.org</a:t>
            </a:r>
            <a:endParaRPr lang="en-US" dirty="0"/>
          </a:p>
          <a:p>
            <a:r>
              <a:rPr lang="en-US" b="1" dirty="0" smtClean="0"/>
              <a:t>Aaron </a:t>
            </a:r>
            <a:r>
              <a:rPr lang="en-US" b="1" dirty="0"/>
              <a:t>Arnold	</a:t>
            </a:r>
            <a:endParaRPr lang="en-US" b="1" dirty="0" smtClean="0"/>
          </a:p>
          <a:p>
            <a:pPr>
              <a:spcBef>
                <a:spcPts val="600"/>
              </a:spcBef>
            </a:pPr>
            <a:r>
              <a:rPr lang="en-US" dirty="0" smtClean="0">
                <a:hlinkClick r:id="rId5"/>
              </a:rPr>
              <a:t>arnolda@courtinnovation.org</a:t>
            </a:r>
            <a:r>
              <a:rPr lang="en-US" b="1" dirty="0"/>
              <a:t>	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2585" y="5113708"/>
            <a:ext cx="3345366" cy="15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4731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752558"/>
              </p:ext>
            </p:extLst>
          </p:nvPr>
        </p:nvGraphicFramePr>
        <p:xfrm>
          <a:off x="339725" y="2319129"/>
          <a:ext cx="8464550" cy="3697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156554"/>
            <a:ext cx="3345366" cy="15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2711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Drug Court?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793969"/>
              </p:ext>
            </p:extLst>
          </p:nvPr>
        </p:nvGraphicFramePr>
        <p:xfrm>
          <a:off x="339725" y="2133600"/>
          <a:ext cx="8464550" cy="39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8552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Drug Court?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050365"/>
              </p:ext>
            </p:extLst>
          </p:nvPr>
        </p:nvGraphicFramePr>
        <p:xfrm>
          <a:off x="339724" y="862679"/>
          <a:ext cx="8804275" cy="5703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9791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Court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Pre-plea</a:t>
            </a:r>
          </a:p>
          <a:p>
            <a:pPr lvl="1" indent="-342900">
              <a:buSzPct val="110000"/>
              <a:buFont typeface="Arial" charset="0"/>
              <a:buChar char="•"/>
            </a:pPr>
            <a:r>
              <a:rPr lang="en-US" dirty="0" smtClean="0"/>
              <a:t>Defendant enters the drug court program without pleading guilty; charges remain pending during program</a:t>
            </a:r>
          </a:p>
          <a:p>
            <a:pPr lvl="1" indent="-342900">
              <a:buSzPct val="110000"/>
              <a:buFont typeface="Arial" charset="0"/>
              <a:buChar char="•"/>
            </a:pPr>
            <a:r>
              <a:rPr lang="en-US" dirty="0" smtClean="0"/>
              <a:t>Charges are usually dismissed if defendant completes the program successfully</a:t>
            </a:r>
          </a:p>
          <a:p>
            <a:pPr lvl="1" indent="-342900">
              <a:buSzPct val="110000"/>
              <a:buFont typeface="Arial" charset="0"/>
              <a:buChar char="•"/>
            </a:pPr>
            <a:r>
              <a:rPr lang="en-US" dirty="0" smtClean="0"/>
              <a:t>If not successful, prosecution resumes on the original charge(s)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4538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Court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Post plea/pre-sentence</a:t>
            </a:r>
          </a:p>
          <a:p>
            <a:pPr lvl="1" indent="-342900">
              <a:buSzPct val="110000"/>
              <a:buFont typeface="Arial" charset="0"/>
              <a:buChar char="•"/>
            </a:pPr>
            <a:r>
              <a:rPr lang="en-US" dirty="0" smtClean="0"/>
              <a:t>Defendant pleads guilty to one or more charges, but sentencing is postponed during the drug court program</a:t>
            </a:r>
          </a:p>
          <a:p>
            <a:pPr lvl="1" indent="-342900">
              <a:buSzPct val="110000"/>
              <a:buFont typeface="Arial" charset="0"/>
              <a:buChar char="•"/>
            </a:pPr>
            <a:r>
              <a:rPr lang="en-US" dirty="0" smtClean="0"/>
              <a:t>If successful, the plea is usually vacated and the charges are dismissed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31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Court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Post plea/post-sentence</a:t>
            </a:r>
          </a:p>
          <a:p>
            <a:pPr lvl="1" indent="-342900">
              <a:buSzPct val="110000"/>
              <a:buFont typeface="Arial" charset="0"/>
              <a:buChar char="•"/>
            </a:pPr>
            <a:r>
              <a:rPr lang="en-US" dirty="0" smtClean="0"/>
              <a:t>Defendant pleads guilty to one or more charges and is sentenced per the plea agreement</a:t>
            </a:r>
          </a:p>
          <a:p>
            <a:pPr lvl="1" indent="-342900">
              <a:buSzPct val="110000"/>
              <a:buFont typeface="Arial" charset="0"/>
              <a:buChar char="•"/>
            </a:pPr>
            <a:r>
              <a:rPr lang="en-US" dirty="0" smtClean="0"/>
              <a:t>Drug court is part of the sentence (usually as a term of probation)</a:t>
            </a:r>
          </a:p>
          <a:p>
            <a:pPr lvl="1" indent="-342900">
              <a:buSzPct val="110000"/>
              <a:buFont typeface="Arial" charset="0"/>
              <a:buChar char="•"/>
            </a:pPr>
            <a:r>
              <a:rPr lang="en-US" dirty="0" smtClean="0"/>
              <a:t>Note: some jurisdictions permit “split sentences,” in which the defendant is sentenced to a term of incarceration followed by a term of probation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3674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Institutionalization of Drug Courts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 smtClean="0"/>
              <a:t>Every state has a statewide </a:t>
            </a:r>
            <a:r>
              <a:rPr lang="en-US" dirty="0"/>
              <a:t>drug court </a:t>
            </a:r>
            <a:r>
              <a:rPr lang="en-US" dirty="0" smtClean="0"/>
              <a:t>coordinator</a:t>
            </a:r>
          </a:p>
          <a:p>
            <a:pPr marL="806450" lvl="1" indent="-457200">
              <a:buSzPct val="110000"/>
              <a:buFont typeface="Arial" charset="0"/>
              <a:buChar char="•"/>
            </a:pPr>
            <a:r>
              <a:rPr lang="en-US" dirty="0" smtClean="0"/>
              <a:t>State court </a:t>
            </a:r>
          </a:p>
          <a:p>
            <a:pPr marL="806450" lvl="1" indent="-457200">
              <a:buSzPct val="110000"/>
              <a:buFont typeface="Arial" charset="0"/>
              <a:buChar char="•"/>
            </a:pPr>
            <a:r>
              <a:rPr lang="en-US" dirty="0" smtClean="0"/>
              <a:t>State dept. of </a:t>
            </a:r>
            <a:r>
              <a:rPr lang="en-US" dirty="0"/>
              <a:t>b</a:t>
            </a:r>
            <a:r>
              <a:rPr lang="en-US" dirty="0" smtClean="0"/>
              <a:t>ehavioral health</a:t>
            </a:r>
          </a:p>
          <a:p>
            <a:pPr marL="806450" lvl="1" indent="-457200">
              <a:buSzPct val="110000"/>
              <a:buFont typeface="Arial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ther</a:t>
            </a:r>
            <a:endParaRPr lang="en-US" dirty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Well-established infrastructure for RSAT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87D9-6195-48FA-90F7-11A51B4F697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Center for Court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7761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CI - Zago template">
      <a:dk1>
        <a:sysClr val="windowText" lastClr="000000"/>
      </a:dk1>
      <a:lt1>
        <a:sysClr val="window" lastClr="FFFFFF"/>
      </a:lt1>
      <a:dk2>
        <a:srgbClr val="8C8C8C"/>
      </a:dk2>
      <a:lt2>
        <a:srgbClr val="F0EFEC"/>
      </a:lt2>
      <a:accent1>
        <a:srgbClr val="F1623A"/>
      </a:accent1>
      <a:accent2>
        <a:srgbClr val="B6611E"/>
      </a:accent2>
      <a:accent3>
        <a:srgbClr val="C3DEE1"/>
      </a:accent3>
      <a:accent4>
        <a:srgbClr val="F1C88A"/>
      </a:accent4>
      <a:accent5>
        <a:srgbClr val="CDDBA0"/>
      </a:accent5>
      <a:accent6>
        <a:srgbClr val="EDAA9A"/>
      </a:accent6>
      <a:hlink>
        <a:srgbClr val="F1623A"/>
      </a:hlink>
      <a:folHlink>
        <a:srgbClr val="F162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3724</TotalTime>
  <Words>988</Words>
  <Application>Microsoft Macintosh PowerPoint</Application>
  <PresentationFormat>On-screen Show (4:3)</PresentationFormat>
  <Paragraphs>174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RSAT and Drug Courts: Working Together </vt:lpstr>
      <vt:lpstr>PowerPoint Presentation</vt:lpstr>
      <vt:lpstr>  </vt:lpstr>
      <vt:lpstr>What is a Drug Court?</vt:lpstr>
      <vt:lpstr>What is a Drug Court?</vt:lpstr>
      <vt:lpstr>Drug Court Models</vt:lpstr>
      <vt:lpstr>Drug Court Models</vt:lpstr>
      <vt:lpstr>Drug Court Models</vt:lpstr>
      <vt:lpstr>Institutionalization of Drug Courts </vt:lpstr>
      <vt:lpstr>Drug Court Funding </vt:lpstr>
      <vt:lpstr>Drug Courts &amp; RSAT </vt:lpstr>
      <vt:lpstr>Potential areas for collaboration </vt:lpstr>
      <vt:lpstr>Jail-Based Treatment Before Drug Court </vt:lpstr>
      <vt:lpstr>Jail-Based Treatment Before Drug Court</vt:lpstr>
      <vt:lpstr>Examples of Jail-Based Treatment Before Drug Court</vt:lpstr>
      <vt:lpstr>A Word on Drug Court Sanctions</vt:lpstr>
      <vt:lpstr>Drug Court as Part of Reentry Aftercare  </vt:lpstr>
      <vt:lpstr>Drug Court as Part of Reentry Aftercare</vt:lpstr>
      <vt:lpstr>Example of Drug Court as Part of Reentry Aftercare</vt:lpstr>
      <vt:lpstr>Building a Network of Community-Based Treatment</vt:lpstr>
      <vt:lpstr>Building a Network of Community-Based Treatment</vt:lpstr>
      <vt:lpstr>A Word on Medication-Assisted Treatment  </vt:lpstr>
      <vt:lpstr>Thank you!  Next steps? Questions? 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Andi</dc:creator>
  <cp:lastModifiedBy>Aaron Arnold</cp:lastModifiedBy>
  <cp:revision>70</cp:revision>
  <cp:lastPrinted>2015-07-10T19:49:06Z</cp:lastPrinted>
  <dcterms:created xsi:type="dcterms:W3CDTF">2012-03-22T16:52:23Z</dcterms:created>
  <dcterms:modified xsi:type="dcterms:W3CDTF">2017-08-01T13:50:00Z</dcterms:modified>
</cp:coreProperties>
</file>