
<file path=[Content_Types].xml><?xml version="1.0" encoding="utf-8"?>
<Types xmlns="http://schemas.openxmlformats.org/package/2006/content-types">
  <Default Extension="png" ContentType="image/png"/>
  <Default Extension="tmp"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8"/>
  </p:notesMasterIdLst>
  <p:sldIdLst>
    <p:sldId id="257" r:id="rId3"/>
    <p:sldId id="263" r:id="rId4"/>
    <p:sldId id="258" r:id="rId5"/>
    <p:sldId id="260" r:id="rId6"/>
    <p:sldId id="259" r:id="rId7"/>
    <p:sldId id="262" r:id="rId8"/>
    <p:sldId id="291" r:id="rId9"/>
    <p:sldId id="289" r:id="rId10"/>
    <p:sldId id="287" r:id="rId11"/>
    <p:sldId id="286" r:id="rId12"/>
    <p:sldId id="288" r:id="rId13"/>
    <p:sldId id="283" r:id="rId14"/>
    <p:sldId id="285" r:id="rId15"/>
    <p:sldId id="290" r:id="rId16"/>
    <p:sldId id="284" r:id="rId17"/>
    <p:sldId id="282" r:id="rId18"/>
    <p:sldId id="281" r:id="rId19"/>
    <p:sldId id="294" r:id="rId20"/>
    <p:sldId id="295" r:id="rId21"/>
    <p:sldId id="293" r:id="rId22"/>
    <p:sldId id="297" r:id="rId23"/>
    <p:sldId id="292" r:id="rId24"/>
    <p:sldId id="280" r:id="rId25"/>
    <p:sldId id="298" r:id="rId26"/>
    <p:sldId id="279" r:id="rId27"/>
  </p:sldIdLst>
  <p:sldSz cx="9144000" cy="6858000" type="screen4x3"/>
  <p:notesSz cx="7010400" cy="92360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702" autoAdjust="0"/>
  </p:normalViewPr>
  <p:slideViewPr>
    <p:cSldViewPr>
      <p:cViewPr varScale="1">
        <p:scale>
          <a:sx n="53" d="100"/>
          <a:sy n="53" d="100"/>
        </p:scale>
        <p:origin x="231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4D7735CA-FCA7-4E72-A688-B8BB31AF045D}" type="datetimeFigureOut">
              <a:rPr lang="en-US" smtClean="0"/>
              <a:t>7/20/2016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42961D79-3C8C-455F-AF76-AD7AD53A8145}" type="slidenum">
              <a:rPr lang="en-US" smtClean="0"/>
              <a:t>‹#›</a:t>
            </a:fld>
            <a:endParaRPr lang="en-US"/>
          </a:p>
        </p:txBody>
      </p:sp>
    </p:spTree>
    <p:extLst>
      <p:ext uri="{BB962C8B-B14F-4D97-AF65-F5344CB8AC3E}">
        <p14:creationId xmlns:p14="http://schemas.microsoft.com/office/powerpoint/2010/main" val="244220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II of this webinar series on cognitive</a:t>
            </a:r>
            <a:r>
              <a:rPr lang="en-US" baseline="0" dirty="0"/>
              <a:t> behavioral therapy for Justice Professionals. If you were with us for Part I – Welcome back.</a:t>
            </a:r>
          </a:p>
          <a:p>
            <a:endParaRPr lang="en-US" baseline="0" dirty="0"/>
          </a:p>
          <a:p>
            <a:r>
              <a:rPr lang="en-US" baseline="0" dirty="0"/>
              <a:t>Today’s webinar will build on the foundational information we covered in Part I, but will also cover different material. So if you were not able to join us for Part I, you can probably still get a lot out of the information we will cover today. </a:t>
            </a:r>
          </a:p>
          <a:p>
            <a:endParaRPr lang="en-US" baseline="0" dirty="0"/>
          </a:p>
          <a:p>
            <a:r>
              <a:rPr lang="en-US" baseline="0" dirty="0"/>
              <a:t>You can also access the presentation slides and handouts from part 1 and hear the recorded presentation by visiting www.rsat-tta.com and clicking on the tab for archived webinars.</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10</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11</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12</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13</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a:latin typeface="Calibri" panose="020F0502020204030204" pitchFamily="34" charset="0"/>
              </a:rPr>
              <a:t>accurate thinking</a:t>
            </a:r>
          </a:p>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14</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15</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16</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17</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52119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19</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387136"/>
            <a:ext cx="6248400" cy="4156234"/>
          </a:xfrm>
        </p:spPr>
        <p:txBody>
          <a:bodyPr/>
          <a:lstStyle/>
          <a:p>
            <a:pPr marL="0" lvl="1" defTabSz="928179">
              <a:buClr>
                <a:srgbClr val="BE854C"/>
              </a:buClr>
              <a:buSzPct val="65000"/>
              <a:defRPr/>
            </a:pPr>
            <a:r>
              <a:rPr lang="en-US" sz="1400" dirty="0"/>
              <a:t>We will review a few of the points we covered in part 1 with the goal of applying the theoretical elements we discussed to  </a:t>
            </a:r>
          </a:p>
          <a:p>
            <a:pPr marL="0" lvl="1" defTabSz="928179">
              <a:buClr>
                <a:srgbClr val="BE854C"/>
              </a:buClr>
              <a:buSzPct val="65000"/>
              <a:defRPr/>
            </a:pPr>
            <a:endParaRPr lang="en-US" sz="1400" dirty="0"/>
          </a:p>
          <a:p>
            <a:pPr marL="171428" lvl="1" indent="-171428" defTabSz="928179">
              <a:buClr>
                <a:srgbClr val="BE854C"/>
              </a:buClr>
              <a:buSzPct val="65000"/>
              <a:buFont typeface="Arial" panose="020B0604020202020204" pitchFamily="34" charset="0"/>
              <a:buChar char="•"/>
              <a:defRPr/>
            </a:pPr>
            <a:r>
              <a:rPr lang="en-US" sz="1400" dirty="0"/>
              <a:t>Delivering CBT interventions in group settings</a:t>
            </a:r>
          </a:p>
          <a:p>
            <a:pPr marL="171428" lvl="1" indent="-171428" defTabSz="928179">
              <a:buClr>
                <a:srgbClr val="BE854C"/>
              </a:buClr>
              <a:buSzPct val="65000"/>
              <a:buFont typeface="Arial" panose="020B0604020202020204" pitchFamily="34" charset="0"/>
              <a:buChar char="•"/>
              <a:defRPr/>
            </a:pPr>
            <a:endParaRPr lang="en-US" sz="1400" dirty="0"/>
          </a:p>
          <a:p>
            <a:pPr marL="171428" lvl="1" indent="-171428" defTabSz="928179">
              <a:buClr>
                <a:srgbClr val="BE854C"/>
              </a:buClr>
              <a:buSzPct val="65000"/>
              <a:buFont typeface="Arial" panose="020B0604020202020204" pitchFamily="34" charset="0"/>
              <a:buChar char="•"/>
              <a:defRPr/>
            </a:pPr>
            <a:r>
              <a:rPr lang="en-US" sz="1400" dirty="0"/>
              <a:t>We will also look at some of the tools and worksheets we distributed in part 1 and also introduce additional practice tools and resource (public domain)</a:t>
            </a:r>
          </a:p>
          <a:p>
            <a:pPr marL="0" lvl="1" defTabSz="928179">
              <a:buClr>
                <a:srgbClr val="BE854C"/>
              </a:buClr>
              <a:buSzPct val="65000"/>
              <a:defRPr/>
            </a:pPr>
            <a:endParaRPr lang="en-US" sz="1400" dirty="0"/>
          </a:p>
          <a:p>
            <a:pPr marL="171428" lvl="1" indent="-171428" defTabSz="928179">
              <a:buClr>
                <a:srgbClr val="BE854C"/>
              </a:buClr>
              <a:buSzPct val="65000"/>
              <a:buFont typeface="Arial" panose="020B0604020202020204" pitchFamily="34" charset="0"/>
              <a:buChar char="•"/>
              <a:defRPr/>
            </a:pPr>
            <a:r>
              <a:rPr lang="en-US" sz="1400" dirty="0"/>
              <a:t>Last month we will looked at outcome research on CBT effectiveness for the treatment of mental health issues related to depression and anxiety and evidence-based CBT interventions aimed addressing reducing criminogenic needs.  Today we’ll look at examples of evidence-based CBT interventions for treating SUDs and touch on CBT approaches that can help RSAT clients with co-occurring trauma-related disorders.</a:t>
            </a:r>
          </a:p>
          <a:p>
            <a:pPr marL="0" lvl="1" defTabSz="928179">
              <a:buClr>
                <a:srgbClr val="BE854C"/>
              </a:buClr>
              <a:buSzPct val="65000"/>
              <a:defRPr/>
            </a:pPr>
            <a:endParaRPr lang="en-US" sz="1400" dirty="0"/>
          </a:p>
          <a:p>
            <a:pPr marL="171428" lvl="1" indent="-171428" defTabSz="928179">
              <a:buClr>
                <a:srgbClr val="BE854C"/>
              </a:buClr>
              <a:buSzPct val="65000"/>
              <a:buFont typeface="Arial" panose="020B0604020202020204" pitchFamily="34" charset="0"/>
              <a:buChar char="•"/>
              <a:defRPr/>
            </a:pPr>
            <a:r>
              <a:rPr lang="en-US" sz="1400" dirty="0"/>
              <a:t> We will also introduce a resource listing with links to practical tools that will be included in the handouts for today’s session.</a:t>
            </a:r>
          </a:p>
          <a:p>
            <a:pPr marL="171428" lvl="1" indent="-171428" defTabSz="928179">
              <a:buClr>
                <a:srgbClr val="BE854C"/>
              </a:buClr>
              <a:buSzPct val="65000"/>
              <a:buFont typeface="Arial" panose="020B0604020202020204" pitchFamily="34" charset="0"/>
              <a:buChar char="•"/>
              <a:defRPr/>
            </a:pPr>
            <a:endParaRPr lang="en-US" sz="1400" dirty="0"/>
          </a:p>
          <a:p>
            <a:pPr>
              <a:buClr>
                <a:srgbClr val="BE854C"/>
              </a:buClr>
              <a:buSzPct val="65000"/>
              <a:buFont typeface="Wingdings" pitchFamily="2" charset="2"/>
              <a:buNone/>
            </a:pPr>
            <a:endParaRPr lang="en-US" sz="1400" dirty="0"/>
          </a:p>
          <a:p>
            <a:endParaRPr lang="en-US" sz="140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52119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22</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23</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Char char="Ø"/>
            </a:pPr>
            <a:endParaRPr lang="en-US" dirty="0"/>
          </a:p>
          <a:p>
            <a:r>
              <a:rPr lang="en-US" dirty="0"/>
              <a:t>The goals</a:t>
            </a:r>
            <a:r>
              <a:rPr lang="en-US" baseline="0" dirty="0"/>
              <a:t> is to help RSAT programs deliver effective CBT group sessions and use CBT tools and techniques.  Part of this includes understanding what does not work well in CBT session, the common issues that can derail sessions and some tips for maintaining the group’s focus and redirecting clients towards achieving their goals.</a:t>
            </a:r>
          </a:p>
          <a:p>
            <a:endParaRPr lang="en-US" baseline="0" dirty="0"/>
          </a:p>
          <a:p>
            <a:r>
              <a:rPr lang="en-US" baseline="0" dirty="0"/>
              <a:t>These directive elements of CBT sessions are part of what keep makes it an effective, time limited approach. </a:t>
            </a:r>
          </a:p>
          <a:p>
            <a:endParaRPr lang="en-US" baseline="0" dirty="0"/>
          </a:p>
          <a:p>
            <a:endParaRPr lang="en-US" baseline="0" dirty="0"/>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9">
              <a:buClr>
                <a:srgbClr val="BE854C"/>
              </a:buClr>
              <a:buSzPct val="65000"/>
              <a:defRPr/>
            </a:pPr>
            <a:r>
              <a:rPr lang="en-US" sz="1400" b="1" dirty="0">
                <a:solidFill>
                  <a:srgbClr val="FFFF00"/>
                </a:solidFill>
              </a:rPr>
              <a:t>Epictetus </a:t>
            </a:r>
            <a:r>
              <a:rPr lang="en-US" b="1" dirty="0">
                <a:solidFill>
                  <a:srgbClr val="FFFF00"/>
                </a:solidFill>
              </a:rPr>
              <a:t>Greek Philosopher – born a Slave around 50 A.D.</a:t>
            </a:r>
          </a:p>
          <a:p>
            <a:pPr defTabSz="928179">
              <a:buClr>
                <a:srgbClr val="BE854C"/>
              </a:buClr>
              <a:buSzPct val="65000"/>
              <a:defRPr/>
            </a:pPr>
            <a:endParaRPr lang="en-US" b="1" dirty="0">
              <a:solidFill>
                <a:srgbClr val="FFFF00"/>
              </a:solidFill>
            </a:endParaRPr>
          </a:p>
          <a:p>
            <a:pPr defTabSz="928179">
              <a:buClr>
                <a:srgbClr val="BE854C"/>
              </a:buClr>
              <a:buSzPct val="65000"/>
              <a:defRPr/>
            </a:pPr>
            <a:endParaRPr lang="en-US" b="1" dirty="0">
              <a:solidFill>
                <a:srgbClr val="FFFF00"/>
              </a:solidFill>
            </a:endParaRPr>
          </a:p>
          <a:p>
            <a:pPr defTabSz="928179">
              <a:buClr>
                <a:srgbClr val="BE854C"/>
              </a:buClr>
              <a:buSzPct val="65000"/>
              <a:defRPr/>
            </a:pPr>
            <a:endParaRPr lang="en-US" b="1" dirty="0">
              <a:solidFill>
                <a:srgbClr val="FFFF00"/>
              </a:solidFill>
            </a:endParaRPr>
          </a:p>
          <a:p>
            <a:pPr defTabSz="928179">
              <a:buClr>
                <a:srgbClr val="BE854C"/>
              </a:buClr>
              <a:buSzPct val="65000"/>
              <a:defRPr/>
            </a:pPr>
            <a:r>
              <a:rPr lang="en-US" b="1" dirty="0">
                <a:solidFill>
                  <a:srgbClr val="FFFF00"/>
                </a:solidFill>
              </a:rPr>
              <a:t>His quote and the example on the slide of an incident ‘mapped’ out in a way that analyzes the relationship between  events, thoughts, feeling and behaviors is sometimes referred to as  ‘Attribution Theory.’</a:t>
            </a:r>
          </a:p>
          <a:p>
            <a:pPr defTabSz="928179">
              <a:buClr>
                <a:srgbClr val="BE854C"/>
              </a:buClr>
              <a:buSzPct val="65000"/>
              <a:defRPr/>
            </a:pPr>
            <a:endParaRPr lang="en-US" b="1" dirty="0">
              <a:solidFill>
                <a:srgbClr val="FFFF00"/>
              </a:solidFill>
            </a:endParaRPr>
          </a:p>
          <a:p>
            <a:pPr defTabSz="928179">
              <a:buClr>
                <a:srgbClr val="BE854C"/>
              </a:buClr>
              <a:buSzPct val="65000"/>
              <a:defRPr/>
            </a:pPr>
            <a:r>
              <a:rPr lang="en-US" b="1" dirty="0">
                <a:solidFill>
                  <a:srgbClr val="FFFF00"/>
                </a:solidFill>
              </a:rPr>
              <a:t>It shows how an event can take on the meaning an individual assigns to it from the thoughts it triggers and the how feelings associated with those thoughts can contribute to behaviors that cause distress.  </a:t>
            </a:r>
          </a:p>
          <a:p>
            <a:pPr defTabSz="928179">
              <a:buClr>
                <a:srgbClr val="BE854C"/>
              </a:buClr>
              <a:buSzPct val="65000"/>
              <a:defRPr/>
            </a:pPr>
            <a:endParaRPr lang="en-US" b="1" dirty="0">
              <a:solidFill>
                <a:srgbClr val="FFFF00"/>
              </a:solidFill>
            </a:endParaRPr>
          </a:p>
          <a:p>
            <a:pPr defTabSz="928179">
              <a:buClr>
                <a:srgbClr val="BE854C"/>
              </a:buClr>
              <a:buSzPct val="65000"/>
              <a:defRPr/>
            </a:pPr>
            <a:r>
              <a:rPr lang="en-US" b="1" dirty="0">
                <a:solidFill>
                  <a:srgbClr val="FFFF00"/>
                </a:solidFill>
              </a:rPr>
              <a:t>For clients with substance use disorders, using alcohol and drugs is usually their default response to distress. So in this example the thoughts or attribution of mom’s silence is cognitively perceived as evidence of anger, which leads to anxious feelings.  The behavior listed in the column to the far right is sleep disturbance. </a:t>
            </a:r>
          </a:p>
          <a:p>
            <a:pPr defTabSz="928179">
              <a:buClr>
                <a:srgbClr val="BE854C"/>
              </a:buClr>
              <a:buSzPct val="65000"/>
              <a:defRPr/>
            </a:pPr>
            <a:endParaRPr lang="en-US" b="1" dirty="0">
              <a:solidFill>
                <a:srgbClr val="FFFF00"/>
              </a:solidFill>
            </a:endParaRPr>
          </a:p>
          <a:p>
            <a:pPr defTabSz="928179">
              <a:buClr>
                <a:srgbClr val="BE854C"/>
              </a:buClr>
              <a:buSzPct val="65000"/>
              <a:defRPr/>
            </a:pPr>
            <a:r>
              <a:rPr lang="en-US" b="1" dirty="0">
                <a:solidFill>
                  <a:srgbClr val="FFFF00"/>
                </a:solidFill>
              </a:rPr>
              <a:t>But for our clients – we could almost insert another column to the far right for the ultimate behavior that occurs in response to almost all examples…..and that column would say “use” or “drink” or both.  It’s easy to see how attributions habitually set people up to use.</a:t>
            </a:r>
          </a:p>
          <a:p>
            <a:pPr defTabSz="928179">
              <a:buClr>
                <a:srgbClr val="BE854C"/>
              </a:buClr>
              <a:buSzPct val="65000"/>
              <a:defRPr/>
            </a:pPr>
            <a:endParaRPr lang="en-US" b="1" dirty="0">
              <a:solidFill>
                <a:srgbClr val="FFFF00"/>
              </a:solidFill>
            </a:endParaRPr>
          </a:p>
          <a:p>
            <a:pPr defTabSz="928179">
              <a:buClr>
                <a:srgbClr val="BE854C"/>
              </a:buClr>
              <a:buSzPct val="65000"/>
              <a:defRPr/>
            </a:pPr>
            <a:r>
              <a:rPr lang="en-US" b="1" dirty="0">
                <a:solidFill>
                  <a:srgbClr val="FFFF00"/>
                </a:solidFill>
              </a:rPr>
              <a:t>So much of the time these sequences are so automatic, that clients do not even see it as something they can control or modify. Part of the goal of CBT is to increase the client’s belief that they can change these patterns by mapping out the cognitive/emotional pathways and breaking down the processes that set them up for using behavior.</a:t>
            </a:r>
          </a:p>
          <a:p>
            <a:pPr defTabSz="928179">
              <a:buClr>
                <a:srgbClr val="BE854C"/>
              </a:buClr>
              <a:buSzPct val="65000"/>
              <a:defRPr/>
            </a:pPr>
            <a:endParaRPr lang="en-US" b="1" dirty="0">
              <a:solidFill>
                <a:srgbClr val="FFFF00"/>
              </a:solidFill>
            </a:endParaRPr>
          </a:p>
          <a:p>
            <a:pPr defTabSz="928179">
              <a:buClr>
                <a:srgbClr val="BE854C"/>
              </a:buClr>
              <a:buSzPct val="65000"/>
              <a:defRPr/>
            </a:pPr>
            <a:r>
              <a:rPr lang="en-US" b="1" dirty="0">
                <a:solidFill>
                  <a:srgbClr val="FFFF00"/>
                </a:solidFill>
              </a:rPr>
              <a:t>The lower row that refers to alternative thoughts…..is the beginning of reshaping behaviors by changing the cognitive and emotional antecedents. </a:t>
            </a:r>
          </a:p>
          <a:p>
            <a:pPr defTabSz="928179">
              <a:buClr>
                <a:srgbClr val="BE854C"/>
              </a:buClr>
              <a:buSzPct val="65000"/>
              <a:defRPr/>
            </a:pPr>
            <a:endParaRPr lang="en-US" b="1" dirty="0">
              <a:solidFill>
                <a:srgbClr val="FFFF00"/>
              </a:solidFill>
            </a:endParaRPr>
          </a:p>
          <a:p>
            <a:pPr defTabSz="928179">
              <a:buClr>
                <a:srgbClr val="BE854C"/>
              </a:buClr>
              <a:buSzPct val="65000"/>
              <a:defRPr/>
            </a:pPr>
            <a:endParaRPr lang="en-US" b="1" dirty="0">
              <a:solidFill>
                <a:srgbClr val="FFFF00"/>
              </a:solidFill>
            </a:endParaRPr>
          </a:p>
          <a:p>
            <a:pPr defTabSz="928179">
              <a:buClr>
                <a:srgbClr val="BE854C"/>
              </a:buClr>
              <a:buSzPct val="65000"/>
              <a:defRPr/>
            </a:pPr>
            <a:endParaRPr lang="en-US" b="1" dirty="0">
              <a:solidFill>
                <a:srgbClr val="FFFF00"/>
              </a:solidFill>
            </a:endParaRPr>
          </a:p>
          <a:p>
            <a:pPr defTabSz="928179">
              <a:buClr>
                <a:srgbClr val="BE854C"/>
              </a:buClr>
              <a:buSzPct val="65000"/>
              <a:defRPr/>
            </a:pPr>
            <a:br>
              <a:rPr lang="en-US" b="1" dirty="0">
                <a:solidFill>
                  <a:srgbClr val="FFFF00"/>
                </a:solidFill>
              </a:rPr>
            </a:b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1</a:t>
            </a:r>
            <a:r>
              <a:rPr lang="en-US" baseline="0" dirty="0"/>
              <a:t> we talked about the influence social learning theory on CBT and its compatibility with motivational enhancement therapy and motivational interviewing techniques.</a:t>
            </a:r>
          </a:p>
          <a:p>
            <a:endParaRPr lang="en-US" baseline="0" dirty="0"/>
          </a:p>
          <a:p>
            <a:r>
              <a:rPr lang="en-US" baseline="0" dirty="0"/>
              <a:t>In the case of substance abuse or behaviors that contribute to criminogenic risks, target behaviors are generally ones we want to extinguish.</a:t>
            </a:r>
          </a:p>
          <a:p>
            <a:endParaRPr lang="en-US" baseline="0" dirty="0"/>
          </a:p>
          <a:p>
            <a:r>
              <a:rPr lang="en-US" baseline="0" dirty="0"/>
              <a:t>But, it is often easier to replace a behavior than to extinguish.  The famous example from philosophy that illustrates this come from Martin Heidegger: “I’ll give you a dollar not to think of a bear.”</a:t>
            </a:r>
          </a:p>
          <a:p>
            <a:endParaRPr lang="en-US" baseline="0" dirty="0"/>
          </a:p>
          <a:p>
            <a:r>
              <a:rPr lang="en-US" baseline="0" dirty="0"/>
              <a:t>So it’s good to use the motivational approaches to also encourage the adoption of pro-social behaviors and activities that offer alternatives to drug use. </a:t>
            </a:r>
          </a:p>
          <a:p>
            <a:endParaRPr lang="en-US" baseline="0" dirty="0"/>
          </a:p>
          <a:p>
            <a:r>
              <a:rPr lang="en-US" baseline="0" dirty="0"/>
              <a:t>Next we are going to take a look at the ‘homework’ from part one. Some objections to CBT include an assumption that clients will not complete assigned homework between sessions.</a:t>
            </a:r>
          </a:p>
          <a:p>
            <a:endParaRPr lang="en-US" baseline="0" dirty="0"/>
          </a:p>
          <a:p>
            <a:r>
              <a:rPr lang="en-US" baseline="0" dirty="0"/>
              <a:t>I want to address this concern.  In RSAT programs certain natural consequences can help motivate clients to complete homework, such as failure to attain the next level of privileges or otherwise delaying progress in treatment.</a:t>
            </a:r>
          </a:p>
          <a:p>
            <a:endParaRPr lang="en-US" baseline="0" dirty="0"/>
          </a:p>
          <a:p>
            <a:r>
              <a:rPr lang="en-US" baseline="0" dirty="0"/>
              <a:t>A couple of other helpful approaches: homework doesn’t need to be written.  Actions such as calling transitional housing programs, or checking out a perception with someone close to them and similar commitments are valid  assignments.  Also, it is permissible, especially when groups include people with SUDs and COD’s to walk participants through assignments in group at the beginning of treatment.</a:t>
            </a:r>
          </a:p>
          <a:p>
            <a:endParaRPr lang="en-US" baseline="0" dirty="0"/>
          </a:p>
          <a:p>
            <a:r>
              <a:rPr lang="en-US" baseline="0" dirty="0"/>
              <a:t>Eventually, if the therapist consistently structures group around homework assignments, clients generally begin to adapt to it, as it is reinforced as a framework for participation.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component of conducting effective CBT sessions is to always follow</a:t>
            </a:r>
            <a:r>
              <a:rPr lang="en-US" baseline="0" dirty="0"/>
              <a:t> up on homework/commitments  early in the group.</a:t>
            </a:r>
          </a:p>
          <a:p>
            <a:endParaRPr lang="en-US" baseline="0" dirty="0"/>
          </a:p>
          <a:p>
            <a:r>
              <a:rPr lang="en-US" baseline="0" dirty="0"/>
              <a:t>Write down commitments or assign a group member to do so.  In keeping with this structure, lets follow up on the ‘homework’ from part 1. </a:t>
            </a:r>
          </a:p>
          <a:p>
            <a:endParaRPr lang="en-US" baseline="0" dirty="0"/>
          </a:p>
          <a:p>
            <a:r>
              <a:rPr lang="en-US" baseline="0" dirty="0"/>
              <a:t>Please enter your responses to the discussion questions in the chat box as we continue. </a:t>
            </a:r>
          </a:p>
          <a:p>
            <a:endParaRPr lang="en-US" baseline="0" dirty="0"/>
          </a:p>
          <a:p>
            <a:r>
              <a:rPr lang="en-US" baseline="0" dirty="0"/>
              <a:t>For those of you who were not with us last month, participants reviewed at least one of the tools listed on the slide.  These were all one-page worksheets that you might assign to group members to complete between sessions. </a:t>
            </a:r>
          </a:p>
          <a:p>
            <a:endParaRPr lang="en-US" baseline="0" dirty="0"/>
          </a:p>
          <a:p>
            <a:r>
              <a:rPr lang="en-US" baseline="0" dirty="0"/>
              <a:t>The questions were: do you think this tool might be useful in your RSAT program?  How might wish to modify it?  Where do you think it is from?</a:t>
            </a:r>
          </a:p>
          <a:p>
            <a:endParaRPr lang="en-US" baseline="0" dirty="0"/>
          </a:p>
          <a:p>
            <a:r>
              <a:rPr lang="en-US" baseline="0" dirty="0"/>
              <a:t>While you are commenting I want to address a question that came up last week that I promised to research.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CBT for Batters Intervention:</a:t>
            </a:r>
            <a:r>
              <a:rPr lang="en-US" baseline="0" dirty="0"/>
              <a:t> Most experts agree</a:t>
            </a:r>
          </a:p>
          <a:p>
            <a:endParaRPr lang="en-US" baseline="0" dirty="0"/>
          </a:p>
          <a:p>
            <a:r>
              <a:rPr lang="en-US" dirty="0"/>
              <a:t>The research does not support the effectiveness of batterers intervention. Generally, the content of the program makes no difference.  All were equally effective or ineffective depending on the seriousness of the methodology employed in the study.  The more scientific the study, the less effectiveness found, although there is a suggestion that there may be a suppression effect that lasts only as long as the abuser is in “treatment.”   Battering is not a cognitive problem, an addiction, or a symptom of mental illness. </a:t>
            </a:r>
          </a:p>
          <a:p>
            <a:r>
              <a:rPr lang="en-US" dirty="0"/>
              <a:t> </a:t>
            </a:r>
          </a:p>
          <a:p>
            <a:r>
              <a:rPr lang="en-US" dirty="0"/>
              <a:t>I shared my position during the webinar.  I think that in most cases it is ineffective, although there may be some individuals that get something out of it, provided they are motivated to change the power dynamics of their relationship.  </a:t>
            </a:r>
          </a:p>
          <a:p>
            <a:endParaRPr lang="en-US" baseline="0" dirty="0"/>
          </a:p>
          <a:p>
            <a:r>
              <a:rPr lang="en-US" baseline="0" dirty="0"/>
              <a:t>But CBT can be effective for anger management: </a:t>
            </a:r>
            <a:endParaRPr lang="en-US" dirty="0"/>
          </a:p>
          <a:p>
            <a:endParaRPr lang="en-US" dirty="0"/>
          </a:p>
          <a:p>
            <a:r>
              <a:rPr lang="en-US" dirty="0"/>
              <a:t>Meta-analysis studies (Beck &amp; Fernandez, 1998; Edmondson &amp; Conger, 1996; </a:t>
            </a:r>
            <a:r>
              <a:rPr lang="en-US" dirty="0" err="1"/>
              <a:t>Trafate</a:t>
            </a:r>
            <a:r>
              <a:rPr lang="en-US" dirty="0"/>
              <a:t>, 1995) conclude that there are moderate anger reduction effects for CBT interventions, with average effect sizes ranging from 0.7 to 1.2 (</a:t>
            </a:r>
            <a:r>
              <a:rPr lang="en-US" dirty="0" err="1"/>
              <a:t>Deffenbacher</a:t>
            </a:r>
            <a:r>
              <a:rPr lang="en-US" dirty="0"/>
              <a:t>, 1999). From these studies, it can be inferred that the average participant under CBT conditions fared better than 76 percent of control participants.</a:t>
            </a:r>
          </a:p>
          <a:p>
            <a:endParaRPr lang="en-US" dirty="0"/>
          </a:p>
          <a:p>
            <a:r>
              <a:rPr lang="en-US" dirty="0"/>
              <a:t>However, typically, batterers manage their anger very well when they are dealing with someone who might fight back or someone capable of holding them accountable for their actions, such as the police or the courts. Controlling their anger is not the problem.</a:t>
            </a:r>
          </a:p>
          <a:p>
            <a:r>
              <a:rPr lang="en-US" dirty="0"/>
              <a:t> </a:t>
            </a:r>
          </a:p>
          <a:p>
            <a:r>
              <a:rPr lang="en-US" dirty="0"/>
              <a:t>Therefore, effective CBT anger management interventions that might help other individuals may not be effective for batterers.</a:t>
            </a:r>
            <a:endParaRPr lang="en-US" baseline="0" dirty="0"/>
          </a:p>
          <a:p>
            <a:r>
              <a:rPr lang="en-US" baseline="0" dirty="0"/>
              <a:t>Please comment if you delivery it and you have had a different experience.</a:t>
            </a:r>
          </a:p>
          <a:p>
            <a:endParaRPr lang="en-US" baseline="0" dirty="0"/>
          </a:p>
        </p:txBody>
      </p:sp>
      <p:sp>
        <p:nvSpPr>
          <p:cNvPr id="4" name="Slide Number Placeholder 3"/>
          <p:cNvSpPr>
            <a:spLocks noGrp="1"/>
          </p:cNvSpPr>
          <p:nvPr>
            <p:ph type="sldNum" sz="quarter" idx="10"/>
          </p:nvPr>
        </p:nvSpPr>
        <p:spPr/>
        <p:txBody>
          <a:bodyPr/>
          <a:lstStyle/>
          <a:p>
            <a:fld id="{88D7AFB4-6AE2-405B-84EC-60E187CE7000}" type="slidenum">
              <a:rPr lang="en-US" smtClean="0"/>
              <a:t>7</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8</a:t>
            </a:fld>
            <a:endParaRPr lang="en-US"/>
          </a:p>
        </p:txBody>
      </p:sp>
    </p:spTree>
    <p:extLst>
      <p:ext uri="{BB962C8B-B14F-4D97-AF65-F5344CB8AC3E}">
        <p14:creationId xmlns:p14="http://schemas.microsoft.com/office/powerpoint/2010/main" val="195211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9</a:t>
            </a:fld>
            <a:endParaRPr lang="en-US"/>
          </a:p>
        </p:txBody>
      </p:sp>
    </p:spTree>
    <p:extLst>
      <p:ext uri="{BB962C8B-B14F-4D97-AF65-F5344CB8AC3E}">
        <p14:creationId xmlns:p14="http://schemas.microsoft.com/office/powerpoint/2010/main" val="195211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1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74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82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7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865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984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04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925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358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59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15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982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126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29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363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9"/>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r>
              <a:rPr lang="en-US">
                <a:solidFill>
                  <a:prstClr val="black">
                    <a:tint val="75000"/>
                  </a:prstClr>
                </a:solidFill>
              </a:rPr>
              <a:t>Apr 25-27, 2007</a:t>
            </a:r>
          </a:p>
        </p:txBody>
      </p:sp>
      <p:sp>
        <p:nvSpPr>
          <p:cNvPr id="5" name="Rectangle 2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solidFill>
                  <a:prstClr val="black">
                    <a:tint val="75000"/>
                  </a:prstClr>
                </a:solidFill>
              </a:rPr>
              <a:t>MI/MET/CBT &amp; FSN Training</a:t>
            </a:r>
          </a:p>
        </p:txBody>
      </p:sp>
      <p:sp>
        <p:nvSpPr>
          <p:cNvPr id="6" name="Rectangle 21"/>
          <p:cNvSpPr>
            <a:spLocks noGrp="1" noChangeArrowheads="1"/>
          </p:cNvSpPr>
          <p:nvPr>
            <p:ph type="sldNum" sz="quarter" idx="12"/>
          </p:nvPr>
        </p:nvSpPr>
        <p:spPr>
          <a:ln/>
        </p:spPr>
        <p:txBody>
          <a:bodyPr/>
          <a:lstStyle>
            <a:lvl1pPr>
              <a:defRPr/>
            </a:lvl1pPr>
          </a:lstStyle>
          <a:p>
            <a:pPr>
              <a:defRPr/>
            </a:pPr>
            <a:fld id="{B149173D-77D6-4611-AC8A-99BBFB8720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1166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r>
              <a:rPr lang="en-US">
                <a:solidFill>
                  <a:prstClr val="black">
                    <a:tint val="75000"/>
                  </a:prstClr>
                </a:solidFill>
              </a:rPr>
              <a:t>Apr 25-27, 2007</a:t>
            </a:r>
          </a:p>
        </p:txBody>
      </p:sp>
      <p:sp>
        <p:nvSpPr>
          <p:cNvPr id="6" name="Rectangle 2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solidFill>
                  <a:prstClr val="black">
                    <a:tint val="75000"/>
                  </a:prstClr>
                </a:solidFill>
              </a:rPr>
              <a:t>MI/MET/CBT &amp; FSN Training</a:t>
            </a:r>
          </a:p>
        </p:txBody>
      </p:sp>
      <p:sp>
        <p:nvSpPr>
          <p:cNvPr id="7" name="Rectangle 21"/>
          <p:cNvSpPr>
            <a:spLocks noGrp="1" noChangeArrowheads="1"/>
          </p:cNvSpPr>
          <p:nvPr>
            <p:ph type="sldNum" sz="quarter" idx="12"/>
          </p:nvPr>
        </p:nvSpPr>
        <p:spPr>
          <a:ln/>
        </p:spPr>
        <p:txBody>
          <a:bodyPr/>
          <a:lstStyle>
            <a:lvl1pPr>
              <a:defRPr/>
            </a:lvl1pPr>
          </a:lstStyle>
          <a:p>
            <a:pPr>
              <a:defRPr/>
            </a:pPr>
            <a:fld id="{77EE261E-F763-4F19-8C55-128EE88CED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94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1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31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20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5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0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73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953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4933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nrepp.samhsa.gov/ViewIntervention.aspx?id=39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rsat-tta.com/" TargetMode="External"/><Relationship Id="rId5" Type="http://schemas.openxmlformats.org/officeDocument/2006/relationships/hyperlink" Target="mailto:jgrand@ahpnet.com" TargetMode="External"/><Relationship Id="rId4" Type="http://schemas.openxmlformats.org/officeDocument/2006/relationships/hyperlink" Target="mailto:nmiller@ahpne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536" y="1524000"/>
            <a:ext cx="6096000" cy="2232025"/>
          </a:xfrm>
        </p:spPr>
        <p:txBody>
          <a:bodyPr>
            <a:normAutofit fontScale="90000"/>
          </a:bodyPr>
          <a:lstStyle/>
          <a:p>
            <a:br>
              <a:rPr lang="en-US" b="1" dirty="0">
                <a:solidFill>
                  <a:schemeClr val="tx2"/>
                </a:solidFill>
                <a:latin typeface="Arial" panose="020B0604020202020204" pitchFamily="34" charset="0"/>
                <a:cs typeface="Arial" panose="020B0604020202020204" pitchFamily="34" charset="0"/>
              </a:rPr>
            </a:br>
            <a:br>
              <a:rPr lang="en-US" b="1" dirty="0">
                <a:solidFill>
                  <a:schemeClr val="tx2"/>
                </a:solidFill>
                <a:latin typeface="Arial" panose="020B0604020202020204" pitchFamily="34" charset="0"/>
                <a:cs typeface="Arial" panose="020B0604020202020204" pitchFamily="34" charset="0"/>
              </a:rPr>
            </a:br>
            <a:br>
              <a:rPr lang="en-US" b="1" dirty="0">
                <a:solidFill>
                  <a:schemeClr val="tx2"/>
                </a:solidFill>
                <a:latin typeface="Arial" panose="020B0604020202020204" pitchFamily="34" charset="0"/>
                <a:cs typeface="Arial" panose="020B0604020202020204" pitchFamily="34" charset="0"/>
              </a:rPr>
            </a:br>
            <a:br>
              <a:rPr lang="en-US" b="1" dirty="0">
                <a:solidFill>
                  <a:schemeClr val="tx2"/>
                </a:solidFill>
                <a:latin typeface="Arial" panose="020B0604020202020204" pitchFamily="34" charset="0"/>
                <a:cs typeface="Arial" panose="020B0604020202020204" pitchFamily="34" charset="0"/>
              </a:rPr>
            </a:br>
            <a:r>
              <a:rPr lang="en-US" b="1" dirty="0">
                <a:solidFill>
                  <a:schemeClr val="tx2"/>
                </a:solidFill>
                <a:latin typeface="Arial" panose="020B0604020202020204" pitchFamily="34" charset="0"/>
                <a:cs typeface="Arial" panose="020B0604020202020204" pitchFamily="34" charset="0"/>
              </a:rPr>
              <a:t>CBT Insights &amp; Tools for Justice Professionals</a:t>
            </a:r>
            <a:br>
              <a:rPr lang="en-US" b="1" dirty="0">
                <a:latin typeface="Arial" panose="020B0604020202020204" pitchFamily="34" charset="0"/>
                <a:cs typeface="Arial" panose="020B0604020202020204" pitchFamily="34" charset="0"/>
              </a:rPr>
            </a:br>
            <a:br>
              <a:rPr lang="en-US" sz="1300" b="1" dirty="0">
                <a:latin typeface="Arial" panose="020B0604020202020204" pitchFamily="34" charset="0"/>
                <a:cs typeface="Arial" panose="020B0604020202020204" pitchFamily="34" charset="0"/>
              </a:rPr>
            </a:br>
            <a:r>
              <a:rPr lang="en-US" sz="3100" dirty="0">
                <a:solidFill>
                  <a:schemeClr val="tx2"/>
                </a:solidFill>
                <a:latin typeface="Arial" panose="020B0604020202020204" pitchFamily="34" charset="0"/>
                <a:cs typeface="Arial" panose="020B0604020202020204" pitchFamily="34" charset="0"/>
              </a:rPr>
              <a:t>Part II </a:t>
            </a:r>
            <a:br>
              <a:rPr lang="en-US" sz="31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Wednesday</a:t>
            </a:r>
            <a:r>
              <a:rPr lang="en-US" sz="2700" dirty="0"/>
              <a:t> July 20, 2016 </a:t>
            </a:r>
            <a:r>
              <a:rPr lang="en-US" b="1" dirty="0"/>
              <a:t> </a:t>
            </a:r>
            <a:br>
              <a:rPr lang="en-US" dirty="0"/>
            </a:br>
            <a:br>
              <a:rPr lang="en-US" b="1" dirty="0">
                <a:latin typeface="Arial" panose="020B0604020202020204" pitchFamily="34" charset="0"/>
                <a:cs typeface="Arial" panose="020B0604020202020204" pitchFamily="34" charset="0"/>
              </a:rPr>
            </a:br>
            <a:endParaRPr lang="en-US"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102352"/>
            <a:ext cx="5888736" cy="917448"/>
          </a:xfrm>
          <a:prstGeom prst="rect">
            <a:avLst/>
          </a:prstGeom>
        </p:spPr>
      </p:pic>
    </p:spTree>
    <p:extLst>
      <p:ext uri="{BB962C8B-B14F-4D97-AF65-F5344CB8AC3E}">
        <p14:creationId xmlns:p14="http://schemas.microsoft.com/office/powerpoint/2010/main" val="2553899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10</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Title 1"/>
          <p:cNvSpPr>
            <a:spLocks noGrp="1"/>
          </p:cNvSpPr>
          <p:nvPr>
            <p:ph type="title"/>
          </p:nvPr>
        </p:nvSpPr>
        <p:spPr>
          <a:xfrm>
            <a:off x="457200" y="152400"/>
            <a:ext cx="8229600" cy="1143000"/>
          </a:xfrm>
        </p:spPr>
        <p:txBody>
          <a:bodyPr>
            <a:normAutofit/>
          </a:bodyPr>
          <a:lstStyle/>
          <a:p>
            <a:r>
              <a:rPr lang="en-US" dirty="0">
                <a:solidFill>
                  <a:schemeClr val="accent5">
                    <a:lumMod val="50000"/>
                  </a:schemeClr>
                </a:solidFill>
                <a:latin typeface="Calibri" panose="020F0502020204030204" pitchFamily="34" charset="0"/>
              </a:rPr>
              <a:t>Inconsistent with CBT groups </a:t>
            </a:r>
          </a:p>
        </p:txBody>
      </p:sp>
      <p:sp>
        <p:nvSpPr>
          <p:cNvPr id="9" name="Content Placeholder 2"/>
          <p:cNvSpPr>
            <a:spLocks noGrp="1"/>
          </p:cNvSpPr>
          <p:nvPr>
            <p:ph type="body" idx="1"/>
          </p:nvPr>
        </p:nvSpPr>
        <p:spPr>
          <a:xfrm>
            <a:off x="228600" y="1676400"/>
            <a:ext cx="8610600" cy="4114800"/>
          </a:xfrm>
        </p:spPr>
        <p:txBody>
          <a:bodyPr/>
          <a:lstStyle/>
          <a:p>
            <a:r>
              <a:rPr lang="en-US" sz="2800" dirty="0">
                <a:latin typeface="Calibri" panose="020F0502020204030204" pitchFamily="34" charset="0"/>
              </a:rPr>
              <a:t>Breaking down denial</a:t>
            </a:r>
          </a:p>
          <a:p>
            <a:r>
              <a:rPr lang="en-US" sz="2800" dirty="0">
                <a:latin typeface="Calibri" panose="020F0502020204030204" pitchFamily="34" charset="0"/>
              </a:rPr>
              <a:t>Allowing clients to confront others in group</a:t>
            </a:r>
          </a:p>
          <a:p>
            <a:r>
              <a:rPr lang="en-US" sz="2800" dirty="0">
                <a:latin typeface="Calibri" panose="020F0502020204030204" pitchFamily="34" charset="0"/>
              </a:rPr>
              <a:t>Extensive exploration of past experiences</a:t>
            </a:r>
          </a:p>
          <a:p>
            <a:r>
              <a:rPr lang="en-US" sz="2800" dirty="0">
                <a:latin typeface="Calibri" panose="020F0502020204030204" pitchFamily="34" charset="0"/>
              </a:rPr>
              <a:t>Deviating from session structure or focus </a:t>
            </a:r>
          </a:p>
          <a:p>
            <a:r>
              <a:rPr lang="en-US" sz="2800" dirty="0">
                <a:latin typeface="Calibri" panose="020F0502020204030204" pitchFamily="34" charset="0"/>
              </a:rPr>
              <a:t>Devoting a session to a dysregulated or  triggered group member</a:t>
            </a:r>
          </a:p>
          <a:p>
            <a:pPr marL="0" indent="0">
              <a:buNone/>
            </a:pPr>
            <a:endParaRPr lang="en-US" dirty="0"/>
          </a:p>
        </p:txBody>
      </p:sp>
    </p:spTree>
    <p:extLst>
      <p:ext uri="{BB962C8B-B14F-4D97-AF65-F5344CB8AC3E}">
        <p14:creationId xmlns:p14="http://schemas.microsoft.com/office/powerpoint/2010/main" val="147857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11</a:t>
            </a:fld>
            <a:endParaRPr lang="en-US" altLang="en-US" dirty="0"/>
          </a:p>
        </p:txBody>
      </p:sp>
      <p:sp>
        <p:nvSpPr>
          <p:cNvPr id="34819" name="Rectangle 3"/>
          <p:cNvSpPr>
            <a:spLocks noGrp="1" noChangeArrowheads="1"/>
          </p:cNvSpPr>
          <p:nvPr>
            <p:ph type="body" idx="1"/>
          </p:nvPr>
        </p:nvSpPr>
        <p:spPr>
          <a:xfrm>
            <a:off x="152400" y="1600200"/>
            <a:ext cx="8763000" cy="4114800"/>
          </a:xfrm>
        </p:spPr>
        <p:txBody>
          <a:bodyPr>
            <a:normAutofit/>
          </a:bodyPr>
          <a:lstStyle/>
          <a:p>
            <a:r>
              <a:rPr lang="en-US" sz="2800" b="1" dirty="0">
                <a:solidFill>
                  <a:prstClr val="black"/>
                </a:solidFill>
              </a:rPr>
              <a:t>Counselor/clients model or role play in group - rehearsal of  real  life situations &amp; skills practice is the strongest tool to reshape behaviors </a:t>
            </a:r>
          </a:p>
          <a:p>
            <a:endParaRPr lang="en-US" altLang="en-US" sz="2800" dirty="0">
              <a:latin typeface="Calibri" panose="020F0502020204030204" pitchFamily="34" charset="0"/>
            </a:endParaRPr>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solidFill>
                  <a:schemeClr val="accent5">
                    <a:lumMod val="50000"/>
                  </a:schemeClr>
                </a:solidFill>
                <a:latin typeface="Arial" panose="020B0604020202020204" pitchFamily="34" charset="0"/>
                <a:cs typeface="Arial" panose="020B0604020202020204" pitchFamily="34" charset="0"/>
              </a:rPr>
              <a:t>Effective Group Sessions</a:t>
            </a: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pic>
        <p:nvPicPr>
          <p:cNvPr id="8" name="Table Placeholder 3"/>
          <p:cNvPicPr>
            <a:picLocks noGrp="1"/>
          </p:cNvPicPr>
          <p:nvPr>
            <p:ph type="tbl" idx="1"/>
          </p:nvPr>
        </p:nvPicPr>
        <p:blipFill>
          <a:blip r:embed="rId4">
            <a:extLst>
              <a:ext uri="{BEBA8EAE-BF5A-486C-A8C5-ECC9F3942E4B}">
                <a14:imgProps xmlns:a14="http://schemas.microsoft.com/office/drawing/2010/main">
                  <a14:imgLayer r:embed="rId5">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1981200" y="3302123"/>
            <a:ext cx="4881324" cy="2793877"/>
          </a:xfrm>
          <a:prstGeom prst="rect">
            <a:avLst/>
          </a:prstGeom>
          <a:noFill/>
          <a:ln>
            <a:noFill/>
          </a:ln>
        </p:spPr>
      </p:pic>
    </p:spTree>
    <p:extLst>
      <p:ext uri="{BB962C8B-B14F-4D97-AF65-F5344CB8AC3E}">
        <p14:creationId xmlns:p14="http://schemas.microsoft.com/office/powerpoint/2010/main" val="147857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12</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Title 1"/>
          <p:cNvSpPr>
            <a:spLocks noGrp="1"/>
          </p:cNvSpPr>
          <p:nvPr>
            <p:ph type="title"/>
          </p:nvPr>
        </p:nvSpPr>
        <p:spPr>
          <a:xfrm>
            <a:off x="457200" y="0"/>
            <a:ext cx="8229600" cy="1143000"/>
          </a:xfrm>
        </p:spPr>
        <p:txBody>
          <a:bodyPr>
            <a:normAutofit/>
          </a:bodyPr>
          <a:lstStyle/>
          <a:p>
            <a:r>
              <a:rPr lang="en-US" sz="3600" dirty="0">
                <a:solidFill>
                  <a:schemeClr val="accent5">
                    <a:lumMod val="50000"/>
                  </a:schemeClr>
                </a:solidFill>
                <a:latin typeface="Arial" panose="020B0604020202020204" pitchFamily="34" charset="0"/>
                <a:cs typeface="Arial" panose="020B0604020202020204" pitchFamily="34" charset="0"/>
              </a:rPr>
              <a:t>Individualized Skills </a:t>
            </a:r>
          </a:p>
        </p:txBody>
      </p:sp>
      <p:sp>
        <p:nvSpPr>
          <p:cNvPr id="9" name="Content Placeholder 3"/>
          <p:cNvSpPr>
            <a:spLocks noGrp="1"/>
          </p:cNvSpPr>
          <p:nvPr>
            <p:ph type="body" idx="1"/>
          </p:nvPr>
        </p:nvSpPr>
        <p:spPr>
          <a:xfrm>
            <a:off x="152400" y="1676400"/>
            <a:ext cx="8763000" cy="4114800"/>
          </a:xfrm>
        </p:spPr>
        <p:txBody>
          <a:bodyPr>
            <a:normAutofit fontScale="92500" lnSpcReduction="10000"/>
          </a:bodyPr>
          <a:lstStyle/>
          <a:p>
            <a:r>
              <a:rPr lang="en-US" dirty="0">
                <a:latin typeface="Calibri" panose="020F0502020204030204" pitchFamily="34" charset="0"/>
              </a:rPr>
              <a:t>Match content, focus, skill acquisition &amp; behavioral change  to client  needs/goals </a:t>
            </a:r>
          </a:p>
          <a:p>
            <a:pPr marL="0" indent="0">
              <a:buNone/>
            </a:pPr>
            <a:endParaRPr lang="en-US" sz="1200" dirty="0">
              <a:latin typeface="Calibri" panose="020F0502020204030204" pitchFamily="34" charset="0"/>
            </a:endParaRPr>
          </a:p>
          <a:p>
            <a:r>
              <a:rPr lang="en-US" dirty="0">
                <a:latin typeface="Calibri" panose="020F0502020204030204" pitchFamily="34" charset="0"/>
              </a:rPr>
              <a:t>May focus on coping with urges &amp; unlearning  old habits  </a:t>
            </a:r>
          </a:p>
          <a:p>
            <a:endParaRPr lang="en-US" sz="1200" dirty="0">
              <a:latin typeface="Calibri" panose="020F0502020204030204" pitchFamily="34" charset="0"/>
            </a:endParaRPr>
          </a:p>
          <a:p>
            <a:r>
              <a:rPr lang="en-US" dirty="0">
                <a:latin typeface="Calibri" panose="020F0502020204030204" pitchFamily="34" charset="0"/>
              </a:rPr>
              <a:t>Reducing emotional distress or anxiety; relaxation</a:t>
            </a:r>
          </a:p>
          <a:p>
            <a:pPr marL="0" indent="0">
              <a:buNone/>
            </a:pPr>
            <a:endParaRPr lang="en-US" sz="1200" dirty="0">
              <a:latin typeface="Calibri" panose="020F0502020204030204" pitchFamily="34" charset="0"/>
            </a:endParaRPr>
          </a:p>
          <a:p>
            <a:r>
              <a:rPr lang="en-US" dirty="0">
                <a:latin typeface="Calibri" panose="020F0502020204030204" pitchFamily="34" charset="0"/>
              </a:rPr>
              <a:t>Increasing  pro-social supports</a:t>
            </a:r>
          </a:p>
          <a:p>
            <a:pPr marL="0" indent="0">
              <a:buNone/>
            </a:pPr>
            <a:endParaRPr lang="en-US" sz="1200" dirty="0">
              <a:latin typeface="Calibri" panose="020F0502020204030204" pitchFamily="34" charset="0"/>
            </a:endParaRPr>
          </a:p>
          <a:p>
            <a:r>
              <a:rPr lang="en-US" dirty="0">
                <a:latin typeface="Calibri" panose="020F0502020204030204" pitchFamily="34" charset="0"/>
              </a:rPr>
              <a:t>Other individualized skills (anger management, etc.)</a:t>
            </a:r>
          </a:p>
          <a:p>
            <a:endParaRPr lang="en-US" dirty="0">
              <a:latin typeface="Calibri" panose="020F0502020204030204" pitchFamily="34" charset="0"/>
            </a:endParaRPr>
          </a:p>
        </p:txBody>
      </p:sp>
    </p:spTree>
    <p:extLst>
      <p:ext uri="{BB962C8B-B14F-4D97-AF65-F5344CB8AC3E}">
        <p14:creationId xmlns:p14="http://schemas.microsoft.com/office/powerpoint/2010/main" val="147857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13</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6"/>
          <p:cNvSpPr>
            <a:spLocks noGrp="1" noChangeArrowheads="1"/>
          </p:cNvSpPr>
          <p:nvPr>
            <p:ph type="title"/>
          </p:nvPr>
        </p:nvSpPr>
        <p:spPr>
          <a:xfrm>
            <a:off x="152400" y="76200"/>
            <a:ext cx="8839200" cy="990600"/>
          </a:xfrm>
        </p:spPr>
        <p:txBody>
          <a:bodyPr/>
          <a:lstStyle/>
          <a:p>
            <a:pPr eaLnBrk="1" hangingPunct="1">
              <a:defRPr/>
            </a:pPr>
            <a:r>
              <a:rPr lang="en-US" sz="3200" b="1" dirty="0">
                <a:solidFill>
                  <a:schemeClr val="accent5">
                    <a:lumMod val="50000"/>
                  </a:schemeClr>
                </a:solidFill>
                <a:latin typeface="Arial" panose="020B0604020202020204" pitchFamily="34" charset="0"/>
                <a:cs typeface="Arial" panose="020B0604020202020204" pitchFamily="34" charset="0"/>
              </a:rPr>
              <a:t>Tips for Using CBT in Group Work</a:t>
            </a:r>
          </a:p>
        </p:txBody>
      </p:sp>
      <p:sp>
        <p:nvSpPr>
          <p:cNvPr id="9" name="Rectangle 7"/>
          <p:cNvSpPr>
            <a:spLocks noGrp="1" noChangeArrowheads="1"/>
          </p:cNvSpPr>
          <p:nvPr>
            <p:ph type="body" idx="1"/>
          </p:nvPr>
        </p:nvSpPr>
        <p:spPr>
          <a:xfrm>
            <a:off x="152400" y="1600200"/>
            <a:ext cx="8763000" cy="4191000"/>
          </a:xfrm>
        </p:spPr>
        <p:txBody>
          <a:bodyPr>
            <a:normAutofit lnSpcReduction="10000"/>
          </a:bodyPr>
          <a:lstStyle/>
          <a:p>
            <a:pPr eaLnBrk="1" hangingPunct="1">
              <a:lnSpc>
                <a:spcPct val="90000"/>
              </a:lnSpc>
              <a:defRPr/>
            </a:pPr>
            <a:r>
              <a:rPr lang="en-US" sz="2800" dirty="0">
                <a:latin typeface="Calibri" panose="020F0502020204030204" pitchFamily="34" charset="0"/>
              </a:rPr>
              <a:t>Individualize - respond to issues clients deal with on a day to day basis (real life practice).</a:t>
            </a:r>
          </a:p>
          <a:p>
            <a:pPr marL="0" indent="0" eaLnBrk="1" hangingPunct="1">
              <a:lnSpc>
                <a:spcPct val="90000"/>
              </a:lnSpc>
              <a:buNone/>
              <a:defRPr/>
            </a:pPr>
            <a:endParaRPr lang="en-US" sz="1800" dirty="0">
              <a:latin typeface="Calibri" panose="020F0502020204030204" pitchFamily="34" charset="0"/>
            </a:endParaRPr>
          </a:p>
          <a:p>
            <a:pPr eaLnBrk="1" hangingPunct="1">
              <a:defRPr/>
            </a:pPr>
            <a:r>
              <a:rPr lang="en-US" sz="2800" dirty="0">
                <a:latin typeface="Calibri" panose="020F0502020204030204" pitchFamily="34" charset="0"/>
              </a:rPr>
              <a:t>Use short cuts, workbooks, charts, </a:t>
            </a:r>
          </a:p>
          <a:p>
            <a:pPr marL="0" indent="0" eaLnBrk="1" hangingPunct="1">
              <a:buNone/>
              <a:defRPr/>
            </a:pPr>
            <a:r>
              <a:rPr lang="en-US" sz="2800" dirty="0">
                <a:latin typeface="Calibri" panose="020F0502020204030204" pitchFamily="34" charset="0"/>
              </a:rPr>
              <a:t>    worksheets, and assignments</a:t>
            </a:r>
          </a:p>
          <a:p>
            <a:pPr marL="0" indent="0" eaLnBrk="1" hangingPunct="1">
              <a:lnSpc>
                <a:spcPct val="90000"/>
              </a:lnSpc>
              <a:buNone/>
              <a:defRPr/>
            </a:pPr>
            <a:endParaRPr lang="en-US" sz="1800" dirty="0">
              <a:latin typeface="Calibri" panose="020F0502020204030204" pitchFamily="34" charset="0"/>
            </a:endParaRPr>
          </a:p>
          <a:p>
            <a:pPr eaLnBrk="1" hangingPunct="1">
              <a:lnSpc>
                <a:spcPct val="90000"/>
              </a:lnSpc>
              <a:defRPr/>
            </a:pPr>
            <a:r>
              <a:rPr lang="en-US" sz="2800" dirty="0">
                <a:latin typeface="Calibri" panose="020F0502020204030204" pitchFamily="34" charset="0"/>
              </a:rPr>
              <a:t>Always follow up on homework &amp;</a:t>
            </a:r>
          </a:p>
          <a:p>
            <a:pPr marL="0" indent="0" eaLnBrk="1" hangingPunct="1">
              <a:lnSpc>
                <a:spcPct val="90000"/>
              </a:lnSpc>
              <a:buNone/>
              <a:defRPr/>
            </a:pPr>
            <a:r>
              <a:rPr lang="en-US" sz="2800" dirty="0">
                <a:latin typeface="Calibri" panose="020F0502020204030204" pitchFamily="34" charset="0"/>
              </a:rPr>
              <a:t>    find out about commitments.</a:t>
            </a:r>
          </a:p>
          <a:p>
            <a:pPr marL="0" indent="0" eaLnBrk="1" hangingPunct="1">
              <a:lnSpc>
                <a:spcPct val="90000"/>
              </a:lnSpc>
              <a:buNone/>
              <a:defRPr/>
            </a:pPr>
            <a:endParaRPr lang="en-US" sz="1800" dirty="0">
              <a:latin typeface="Calibri" panose="020F0502020204030204" pitchFamily="34" charset="0"/>
            </a:endParaRPr>
          </a:p>
          <a:p>
            <a:pPr>
              <a:lnSpc>
                <a:spcPct val="90000"/>
              </a:lnSpc>
              <a:defRPr/>
            </a:pPr>
            <a:r>
              <a:rPr lang="en-US" sz="2800" dirty="0">
                <a:latin typeface="Calibri" panose="020F0502020204030204" pitchFamily="34" charset="0"/>
              </a:rPr>
              <a:t>Reinforce all progress</a:t>
            </a:r>
          </a:p>
          <a:p>
            <a:pPr marL="0" indent="0" eaLnBrk="1" hangingPunct="1">
              <a:lnSpc>
                <a:spcPct val="90000"/>
              </a:lnSpc>
              <a:buNone/>
              <a:defRPr/>
            </a:pPr>
            <a:endParaRPr lang="en-US" sz="800" dirty="0">
              <a:latin typeface="Calibri" panose="020F050202020403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989" y="2743200"/>
            <a:ext cx="210061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57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14</a:t>
            </a:fld>
            <a:endParaRPr lang="en-US" altLang="en-US" dirty="0"/>
          </a:p>
        </p:txBody>
      </p:sp>
      <p:sp>
        <p:nvSpPr>
          <p:cNvPr id="34819" name="Rectangle 3"/>
          <p:cNvSpPr>
            <a:spLocks noGrp="1" noChangeArrowheads="1"/>
          </p:cNvSpPr>
          <p:nvPr>
            <p:ph type="body" idx="1"/>
          </p:nvPr>
        </p:nvSpPr>
        <p:spPr>
          <a:xfrm>
            <a:off x="152400" y="1676400"/>
            <a:ext cx="8763000" cy="4114800"/>
          </a:xfrm>
        </p:spPr>
        <p:txBody>
          <a:bodyPr>
            <a:normAutofit/>
          </a:bodyPr>
          <a:lstStyle/>
          <a:p>
            <a:pPr>
              <a:lnSpc>
                <a:spcPct val="80000"/>
              </a:lnSpc>
              <a:defRPr/>
            </a:pPr>
            <a:r>
              <a:rPr lang="en-US" sz="2800" dirty="0">
                <a:latin typeface="Calibri" panose="020F0502020204030204" pitchFamily="34" charset="0"/>
              </a:rPr>
              <a:t>Challenge thinking errors &amp; automatic thoughts</a:t>
            </a:r>
          </a:p>
          <a:p>
            <a:pPr marL="0" indent="0">
              <a:lnSpc>
                <a:spcPct val="80000"/>
              </a:lnSpc>
              <a:buNone/>
              <a:defRPr/>
            </a:pPr>
            <a:endParaRPr lang="en-US" sz="800" dirty="0">
              <a:latin typeface="Calibri" panose="020F0502020204030204" pitchFamily="34" charset="0"/>
            </a:endParaRPr>
          </a:p>
          <a:p>
            <a:pPr>
              <a:lnSpc>
                <a:spcPct val="80000"/>
              </a:lnSpc>
              <a:defRPr/>
            </a:pPr>
            <a:r>
              <a:rPr lang="en-US" sz="2800" dirty="0">
                <a:latin typeface="Calibri" panose="020F0502020204030204" pitchFamily="34" charset="0"/>
              </a:rPr>
              <a:t>Change reinforcement contingencies – positive activities &amp; rewards</a:t>
            </a:r>
          </a:p>
          <a:p>
            <a:pPr marL="0" indent="0">
              <a:lnSpc>
                <a:spcPct val="80000"/>
              </a:lnSpc>
              <a:buNone/>
              <a:defRPr/>
            </a:pPr>
            <a:endParaRPr lang="en-US" sz="800" dirty="0">
              <a:latin typeface="Calibri" panose="020F0502020204030204" pitchFamily="34" charset="0"/>
            </a:endParaRPr>
          </a:p>
          <a:p>
            <a:pPr>
              <a:lnSpc>
                <a:spcPct val="80000"/>
              </a:lnSpc>
              <a:defRPr/>
            </a:pPr>
            <a:r>
              <a:rPr lang="en-US" sz="2800" dirty="0">
                <a:latin typeface="Calibri" panose="020F0502020204030204" pitchFamily="34" charset="0"/>
              </a:rPr>
              <a:t>Foster management of painful effects – urges, anger &amp; depression with alternative coping</a:t>
            </a:r>
          </a:p>
          <a:p>
            <a:endParaRPr lang="en-US" altLang="en-US" sz="2800" dirty="0">
              <a:latin typeface="Calibri" panose="020F0502020204030204" pitchFamily="34" charset="0"/>
            </a:endParaRPr>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a:solidFill>
                  <a:schemeClr val="accent5">
                    <a:lumMod val="50000"/>
                  </a:schemeClr>
                </a:solidFill>
                <a:latin typeface="Arial" panose="020B0604020202020204" pitchFamily="34" charset="0"/>
                <a:cs typeface="Arial" panose="020B0604020202020204" pitchFamily="34" charset="0"/>
              </a:rPr>
              <a:t>Reshaping behavior though  </a:t>
            </a:r>
            <a:r>
              <a:rPr lang="en-US" sz="3200" dirty="0">
                <a:solidFill>
                  <a:schemeClr val="accent5">
                    <a:lumMod val="50000"/>
                  </a:schemeClr>
                </a:solidFill>
                <a:latin typeface="Arial" panose="020B0604020202020204" pitchFamily="34" charset="0"/>
                <a:ea typeface="ＭＳ Ｐゴシック" pitchFamily="34" charset="-128"/>
                <a:cs typeface="Arial" panose="020B0604020202020204" pitchFamily="34" charset="0"/>
              </a:rPr>
              <a:t>Cognitive Restructuring</a:t>
            </a:r>
            <a:endParaRPr lang="en-US" altLang="en-US" sz="3200"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263" y="4179437"/>
            <a:ext cx="2878137" cy="19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57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15</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1026"/>
          <p:cNvSpPr>
            <a:spLocks noGrp="1" noChangeArrowheads="1"/>
          </p:cNvSpPr>
          <p:nvPr>
            <p:ph type="title"/>
          </p:nvPr>
        </p:nvSpPr>
        <p:spPr>
          <a:xfrm>
            <a:off x="457200" y="354013"/>
            <a:ext cx="8229600" cy="865187"/>
          </a:xfrm>
        </p:spPr>
        <p:txBody>
          <a:bodyPr>
            <a:noAutofit/>
          </a:bodyPr>
          <a:lstStyle/>
          <a:p>
            <a:pPr>
              <a:defRPr/>
            </a:pPr>
            <a:r>
              <a:rPr lang="en-US" sz="3200" b="1" dirty="0">
                <a:solidFill>
                  <a:schemeClr val="accent5">
                    <a:lumMod val="50000"/>
                  </a:schemeClr>
                </a:solidFill>
                <a:latin typeface="Arial" panose="020B0604020202020204" pitchFamily="34" charset="0"/>
                <a:cs typeface="Arial" panose="020B0604020202020204" pitchFamily="34" charset="0"/>
              </a:rPr>
              <a:t>Cognitive Reshaping Techniques</a:t>
            </a:r>
            <a:br>
              <a:rPr lang="en-US" sz="3200" b="1" dirty="0">
                <a:solidFill>
                  <a:schemeClr val="accent5">
                    <a:lumMod val="50000"/>
                  </a:schemeClr>
                </a:solidFill>
                <a:latin typeface="Arial" panose="020B0604020202020204" pitchFamily="34" charset="0"/>
                <a:cs typeface="Arial" panose="020B0604020202020204" pitchFamily="34" charset="0"/>
              </a:rPr>
            </a:br>
            <a:endParaRPr lang="en-US" sz="3200" b="1" dirty="0">
              <a:solidFill>
                <a:schemeClr val="accent5">
                  <a:lumMod val="50000"/>
                </a:schemeClr>
              </a:solidFill>
              <a:latin typeface="Arial" panose="020B0604020202020204" pitchFamily="34" charset="0"/>
              <a:cs typeface="Arial" panose="020B0604020202020204" pitchFamily="34" charset="0"/>
            </a:endParaRPr>
          </a:p>
        </p:txBody>
      </p:sp>
      <p:sp>
        <p:nvSpPr>
          <p:cNvPr id="9" name="Rectangle 1027"/>
          <p:cNvSpPr>
            <a:spLocks noGrp="1" noChangeArrowheads="1"/>
          </p:cNvSpPr>
          <p:nvPr>
            <p:ph type="body" idx="1"/>
          </p:nvPr>
        </p:nvSpPr>
        <p:spPr>
          <a:xfrm>
            <a:off x="152400" y="1828800"/>
            <a:ext cx="8763000" cy="4114800"/>
          </a:xfrm>
        </p:spPr>
        <p:txBody>
          <a:bodyPr/>
          <a:lstStyle/>
          <a:p>
            <a:pPr>
              <a:lnSpc>
                <a:spcPct val="80000"/>
              </a:lnSpc>
              <a:defRPr/>
            </a:pPr>
            <a:r>
              <a:rPr lang="en-US" sz="2800" dirty="0">
                <a:latin typeface="Calibri" panose="020F0502020204030204" pitchFamily="34" charset="0"/>
              </a:rPr>
              <a:t>Thought stopping; f</a:t>
            </a:r>
            <a:r>
              <a:rPr lang="en-US" sz="2800" dirty="0">
                <a:latin typeface="Calibri" panose="020F0502020204030204" pitchFamily="34" charset="0"/>
                <a:ea typeface="ＭＳ Ｐゴシック" pitchFamily="34" charset="-128"/>
              </a:rPr>
              <a:t>ind the logical error</a:t>
            </a:r>
          </a:p>
          <a:p>
            <a:pPr marL="0" indent="0">
              <a:lnSpc>
                <a:spcPct val="80000"/>
              </a:lnSpc>
              <a:buNone/>
              <a:defRPr/>
            </a:pPr>
            <a:endParaRPr lang="en-US" sz="2800" dirty="0">
              <a:latin typeface="Calibri" panose="020F0502020204030204" pitchFamily="34" charset="0"/>
            </a:endParaRPr>
          </a:p>
          <a:p>
            <a:pPr>
              <a:lnSpc>
                <a:spcPct val="80000"/>
              </a:lnSpc>
              <a:defRPr/>
            </a:pPr>
            <a:r>
              <a:rPr lang="en-US" sz="2800" dirty="0">
                <a:latin typeface="Calibri" panose="020F0502020204030204" pitchFamily="34" charset="0"/>
              </a:rPr>
              <a:t>Challenging irrational beliefs; e</a:t>
            </a:r>
            <a:r>
              <a:rPr lang="en-US" sz="2800" dirty="0">
                <a:latin typeface="Calibri" panose="020F0502020204030204" pitchFamily="34" charset="0"/>
                <a:ea typeface="ＭＳ Ｐゴシック" pitchFamily="34" charset="-128"/>
              </a:rPr>
              <a:t>xamine the evidence </a:t>
            </a:r>
          </a:p>
          <a:p>
            <a:pPr marL="0" indent="0">
              <a:lnSpc>
                <a:spcPct val="80000"/>
              </a:lnSpc>
              <a:buNone/>
              <a:defRPr/>
            </a:pPr>
            <a:endParaRPr lang="en-US" sz="2800" dirty="0">
              <a:latin typeface="Calibri" panose="020F0502020204030204" pitchFamily="34" charset="0"/>
              <a:ea typeface="ＭＳ Ｐゴシック" pitchFamily="34" charset="-128"/>
            </a:endParaRPr>
          </a:p>
          <a:p>
            <a:pPr>
              <a:lnSpc>
                <a:spcPct val="80000"/>
              </a:lnSpc>
              <a:defRPr/>
            </a:pPr>
            <a:r>
              <a:rPr lang="en-US" sz="2800" dirty="0">
                <a:latin typeface="Calibri" panose="020F0502020204030204" pitchFamily="34" charset="0"/>
              </a:rPr>
              <a:t>Cognitive rehearsal; </a:t>
            </a:r>
            <a:r>
              <a:rPr lang="en-US" sz="2800" dirty="0">
                <a:latin typeface="Calibri" panose="020F0502020204030204" pitchFamily="34" charset="0"/>
                <a:ea typeface="ＭＳ Ｐゴシック" pitchFamily="34" charset="-128"/>
              </a:rPr>
              <a:t>generate alternative explanations</a:t>
            </a:r>
          </a:p>
          <a:p>
            <a:pPr marL="0" indent="0">
              <a:lnSpc>
                <a:spcPct val="80000"/>
              </a:lnSpc>
              <a:buNone/>
              <a:defRPr/>
            </a:pPr>
            <a:endParaRPr lang="en-US" sz="2800" dirty="0">
              <a:latin typeface="Calibri" panose="020F0502020204030204" pitchFamily="34" charset="0"/>
              <a:ea typeface="ＭＳ Ｐゴシック" pitchFamily="34" charset="-128"/>
            </a:endParaRPr>
          </a:p>
          <a:p>
            <a:pPr>
              <a:buClr>
                <a:schemeClr val="accent2"/>
              </a:buClr>
              <a:defRPr/>
            </a:pPr>
            <a:r>
              <a:rPr lang="en-US" sz="2800" dirty="0">
                <a:latin typeface="Calibri" panose="020F0502020204030204" pitchFamily="34" charset="0"/>
                <a:ea typeface="ＭＳ Ｐゴシック" pitchFamily="34" charset="-128"/>
              </a:rPr>
              <a:t>De-catastrophize; debunk </a:t>
            </a:r>
            <a:r>
              <a:rPr lang="ja-JP" altLang="en-US" sz="2800" dirty="0">
                <a:latin typeface="Calibri" panose="020F0502020204030204" pitchFamily="34" charset="0"/>
                <a:ea typeface="ＭＳ Ｐゴシック" pitchFamily="34" charset="-128"/>
              </a:rPr>
              <a:t>“</a:t>
            </a:r>
            <a:r>
              <a:rPr lang="en-US" altLang="ja-JP" sz="2800" dirty="0" err="1">
                <a:latin typeface="Calibri" panose="020F0502020204030204" pitchFamily="34" charset="0"/>
                <a:ea typeface="ＭＳ Ｐゴシック" pitchFamily="34" charset="-128"/>
              </a:rPr>
              <a:t>shoulds</a:t>
            </a:r>
            <a:r>
              <a:rPr lang="ja-JP" altLang="en-US" sz="2800" dirty="0">
                <a:latin typeface="Calibri" panose="020F0502020204030204" pitchFamily="34" charset="0"/>
                <a:ea typeface="ＭＳ Ｐゴシック" pitchFamily="34" charset="-128"/>
              </a:rPr>
              <a:t>”</a:t>
            </a:r>
            <a:endParaRPr lang="en-US" altLang="ja-JP" sz="2800" dirty="0">
              <a:latin typeface="Calibri" panose="020F0502020204030204" pitchFamily="34" charset="0"/>
              <a:ea typeface="ＭＳ Ｐゴシック" pitchFamily="34" charset="-128"/>
            </a:endParaRPr>
          </a:p>
          <a:p>
            <a:pPr>
              <a:buClr>
                <a:schemeClr val="accent2"/>
              </a:buClr>
              <a:defRPr/>
            </a:pPr>
            <a:endParaRPr lang="en-US" altLang="ja-JP" sz="2800" dirty="0">
              <a:latin typeface="Calibri" panose="020F0502020204030204" pitchFamily="34" charset="0"/>
              <a:ea typeface="ＭＳ Ｐゴシック" pitchFamily="34" charset="-128"/>
            </a:endParaRPr>
          </a:p>
          <a:p>
            <a:pPr marL="0" indent="0">
              <a:buClr>
                <a:schemeClr val="accent2"/>
              </a:buClr>
              <a:buNone/>
              <a:defRPr/>
            </a:pPr>
            <a:r>
              <a:rPr lang="en-US" altLang="ja-JP" sz="2400" dirty="0">
                <a:latin typeface="Calibri" panose="020F0502020204030204" pitchFamily="34" charset="0"/>
                <a:ea typeface="ＭＳ Ｐゴシック" pitchFamily="34" charset="-128"/>
              </a:rPr>
              <a:t>(see today’s handouts)</a:t>
            </a:r>
          </a:p>
          <a:p>
            <a:pPr marL="0" indent="0">
              <a:lnSpc>
                <a:spcPct val="80000"/>
              </a:lnSpc>
              <a:buNone/>
              <a:defRPr/>
            </a:pPr>
            <a:endParaRPr lang="en-US" sz="2800" dirty="0"/>
          </a:p>
        </p:txBody>
      </p:sp>
    </p:spTree>
    <p:extLst>
      <p:ext uri="{BB962C8B-B14F-4D97-AF65-F5344CB8AC3E}">
        <p14:creationId xmlns:p14="http://schemas.microsoft.com/office/powerpoint/2010/main" val="147857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16</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2"/>
          <p:cNvSpPr>
            <a:spLocks noGrp="1" noChangeArrowheads="1"/>
          </p:cNvSpPr>
          <p:nvPr>
            <p:ph type="title"/>
          </p:nvPr>
        </p:nvSpPr>
        <p:spPr>
          <a:xfrm>
            <a:off x="152400" y="274638"/>
            <a:ext cx="8763000" cy="777875"/>
          </a:xfrm>
        </p:spPr>
        <p:txBody>
          <a:bodyPr>
            <a:normAutofit fontScale="90000"/>
          </a:bodyPr>
          <a:lstStyle/>
          <a:p>
            <a:pPr>
              <a:defRPr/>
            </a:pPr>
            <a:r>
              <a:rPr lang="en-US" sz="3200" dirty="0">
                <a:solidFill>
                  <a:schemeClr val="accent5">
                    <a:lumMod val="50000"/>
                  </a:schemeClr>
                </a:solidFill>
                <a:latin typeface="Arial" panose="020B0604020202020204" pitchFamily="34" charset="0"/>
                <a:ea typeface="ＭＳ Ｐゴシック" pitchFamily="34" charset="-128"/>
                <a:cs typeface="Arial" panose="020B0604020202020204" pitchFamily="34" charset="0"/>
              </a:rPr>
              <a:t>Questions Used to Formulate Rational Responses</a:t>
            </a:r>
          </a:p>
        </p:txBody>
      </p:sp>
      <p:sp>
        <p:nvSpPr>
          <p:cNvPr id="9" name="Rectangle 3"/>
          <p:cNvSpPr>
            <a:spLocks noGrp="1" noChangeArrowheads="1"/>
          </p:cNvSpPr>
          <p:nvPr>
            <p:ph type="body" idx="1"/>
          </p:nvPr>
        </p:nvSpPr>
        <p:spPr>
          <a:xfrm>
            <a:off x="152400" y="1676400"/>
            <a:ext cx="8763000" cy="4114800"/>
          </a:xfrm>
        </p:spPr>
        <p:txBody>
          <a:bodyPr>
            <a:normAutofit fontScale="92500" lnSpcReduction="10000"/>
          </a:bodyPr>
          <a:lstStyle/>
          <a:p>
            <a:pPr marL="0" indent="0">
              <a:buClr>
                <a:srgbClr val="FFFF00"/>
              </a:buClr>
              <a:buNone/>
              <a:defRPr/>
            </a:pPr>
            <a:r>
              <a:rPr lang="en-US" dirty="0">
                <a:latin typeface="Calibri" panose="020F0502020204030204" pitchFamily="34" charset="0"/>
                <a:ea typeface="ＭＳ Ｐゴシック" pitchFamily="34" charset="-128"/>
              </a:rPr>
              <a:t>Weigh evidence - automatic thought true or untrue? </a:t>
            </a:r>
          </a:p>
          <a:p>
            <a:pPr marL="0" indent="0">
              <a:buClr>
                <a:srgbClr val="FFFF00"/>
              </a:buClr>
              <a:buNone/>
              <a:defRPr/>
            </a:pPr>
            <a:endParaRPr lang="en-US" sz="900" dirty="0">
              <a:latin typeface="Calibri" panose="020F0502020204030204" pitchFamily="34" charset="0"/>
              <a:ea typeface="ＭＳ Ｐゴシック" pitchFamily="34" charset="-128"/>
            </a:endParaRPr>
          </a:p>
          <a:p>
            <a:pPr marL="0" indent="0">
              <a:buClr>
                <a:srgbClr val="FFFF00"/>
              </a:buClr>
              <a:buNone/>
              <a:defRPr/>
            </a:pPr>
            <a:r>
              <a:rPr lang="en-US" dirty="0">
                <a:latin typeface="Calibri" panose="020F0502020204030204" pitchFamily="34" charset="0"/>
                <a:ea typeface="ＭＳ Ｐゴシック" pitchFamily="34" charset="-128"/>
              </a:rPr>
              <a:t>What is the effect of believing the automatic thought?</a:t>
            </a:r>
          </a:p>
          <a:p>
            <a:pPr marL="0" indent="0">
              <a:buClr>
                <a:srgbClr val="FFFF00"/>
              </a:buClr>
              <a:buNone/>
              <a:defRPr/>
            </a:pPr>
            <a:endParaRPr lang="en-US" sz="900" dirty="0">
              <a:latin typeface="Calibri" panose="020F0502020204030204" pitchFamily="34" charset="0"/>
              <a:ea typeface="ＭＳ Ｐゴシック" pitchFamily="34" charset="-128"/>
            </a:endParaRPr>
          </a:p>
          <a:p>
            <a:pPr marL="0" indent="0">
              <a:buClr>
                <a:srgbClr val="FFFF00"/>
              </a:buClr>
              <a:buNone/>
              <a:defRPr/>
            </a:pPr>
            <a:r>
              <a:rPr lang="en-US" dirty="0">
                <a:latin typeface="Calibri" panose="020F0502020204030204" pitchFamily="34" charset="0"/>
                <a:ea typeface="ＭＳ Ｐゴシック" pitchFamily="34" charset="-128"/>
              </a:rPr>
              <a:t>What is the </a:t>
            </a:r>
            <a:r>
              <a:rPr lang="en-US" u="sng" dirty="0">
                <a:latin typeface="Calibri" panose="020F0502020204030204" pitchFamily="34" charset="0"/>
                <a:ea typeface="ＭＳ Ｐゴシック" pitchFamily="34" charset="-128"/>
              </a:rPr>
              <a:t>worst</a:t>
            </a:r>
            <a:r>
              <a:rPr lang="en-US" dirty="0">
                <a:latin typeface="Calibri" panose="020F0502020204030204" pitchFamily="34" charset="0"/>
                <a:ea typeface="ＭＳ Ｐゴシック" pitchFamily="34" charset="-128"/>
              </a:rPr>
              <a:t> that could happen?  </a:t>
            </a:r>
          </a:p>
          <a:p>
            <a:pPr marL="0" indent="0">
              <a:buClr>
                <a:srgbClr val="FFFF00"/>
              </a:buClr>
              <a:buNone/>
              <a:defRPr/>
            </a:pPr>
            <a:endParaRPr lang="en-US" sz="900" dirty="0">
              <a:latin typeface="Calibri" panose="020F0502020204030204" pitchFamily="34" charset="0"/>
              <a:ea typeface="ＭＳ Ｐゴシック" pitchFamily="34" charset="-128"/>
            </a:endParaRPr>
          </a:p>
          <a:p>
            <a:pPr marL="0" indent="0">
              <a:buClr>
                <a:srgbClr val="FFFF00"/>
              </a:buClr>
              <a:buNone/>
              <a:defRPr/>
            </a:pPr>
            <a:r>
              <a:rPr lang="en-US" dirty="0">
                <a:latin typeface="Calibri" panose="020F0502020204030204" pitchFamily="34" charset="0"/>
                <a:ea typeface="ＭＳ Ｐゴシック" pitchFamily="34" charset="-128"/>
              </a:rPr>
              <a:t>What</a:t>
            </a:r>
            <a:r>
              <a:rPr lang="ja-JP" altLang="en-US" dirty="0">
                <a:latin typeface="Calibri" panose="020F0502020204030204" pitchFamily="34" charset="0"/>
                <a:ea typeface="ＭＳ Ｐゴシック" pitchFamily="34" charset="-128"/>
              </a:rPr>
              <a:t>’</a:t>
            </a:r>
            <a:r>
              <a:rPr lang="en-US" altLang="ja-JP" dirty="0">
                <a:latin typeface="Calibri" panose="020F0502020204030204" pitchFamily="34" charset="0"/>
                <a:ea typeface="ＭＳ Ｐゴシック" pitchFamily="34" charset="-128"/>
              </a:rPr>
              <a:t>s the </a:t>
            </a:r>
            <a:r>
              <a:rPr lang="en-US" altLang="ja-JP" u="sng" dirty="0">
                <a:latin typeface="Calibri" panose="020F0502020204030204" pitchFamily="34" charset="0"/>
                <a:ea typeface="ＭＳ Ｐゴシック" pitchFamily="34" charset="-128"/>
              </a:rPr>
              <a:t>best</a:t>
            </a:r>
            <a:r>
              <a:rPr lang="en-US" altLang="ja-JP" dirty="0">
                <a:latin typeface="Calibri" panose="020F0502020204030204" pitchFamily="34" charset="0"/>
                <a:ea typeface="ＭＳ Ｐゴシック" pitchFamily="34" charset="-128"/>
              </a:rPr>
              <a:t> that could happen?</a:t>
            </a:r>
          </a:p>
          <a:p>
            <a:pPr marL="0" indent="0">
              <a:buClr>
                <a:srgbClr val="FFFF00"/>
              </a:buClr>
              <a:buNone/>
              <a:defRPr/>
            </a:pPr>
            <a:endParaRPr lang="en-US" altLang="ja-JP" sz="900" dirty="0">
              <a:latin typeface="Calibri" panose="020F0502020204030204" pitchFamily="34" charset="0"/>
              <a:ea typeface="ＭＳ Ｐゴシック" pitchFamily="34" charset="-128"/>
            </a:endParaRPr>
          </a:p>
          <a:p>
            <a:pPr marL="0" indent="0">
              <a:buClr>
                <a:srgbClr val="FFFF00"/>
              </a:buClr>
              <a:buNone/>
              <a:defRPr/>
            </a:pPr>
            <a:r>
              <a:rPr lang="en-US" dirty="0">
                <a:latin typeface="Calibri" panose="020F0502020204030204" pitchFamily="34" charset="0"/>
                <a:ea typeface="ＭＳ Ｐゴシック" pitchFamily="34" charset="-128"/>
              </a:rPr>
              <a:t>What</a:t>
            </a:r>
            <a:r>
              <a:rPr lang="ja-JP" altLang="en-US" dirty="0">
                <a:latin typeface="Calibri" panose="020F0502020204030204" pitchFamily="34" charset="0"/>
                <a:ea typeface="ＭＳ Ｐゴシック" pitchFamily="34" charset="-128"/>
              </a:rPr>
              <a:t>’</a:t>
            </a:r>
            <a:r>
              <a:rPr lang="en-US" altLang="ja-JP" dirty="0">
                <a:latin typeface="Calibri" panose="020F0502020204030204" pitchFamily="34" charset="0"/>
                <a:ea typeface="ＭＳ Ｐゴシック" pitchFamily="34" charset="-128"/>
              </a:rPr>
              <a:t>s the most </a:t>
            </a:r>
            <a:r>
              <a:rPr lang="en-US" altLang="ja-JP" u="sng" dirty="0">
                <a:latin typeface="Calibri" panose="020F0502020204030204" pitchFamily="34" charset="0"/>
                <a:ea typeface="ＭＳ Ｐゴシック" pitchFamily="34" charset="-128"/>
              </a:rPr>
              <a:t>realistic</a:t>
            </a:r>
            <a:r>
              <a:rPr lang="en-US" altLang="ja-JP" dirty="0">
                <a:latin typeface="Calibri" panose="020F0502020204030204" pitchFamily="34" charset="0"/>
                <a:ea typeface="ＭＳ Ｐゴシック" pitchFamily="34" charset="-128"/>
              </a:rPr>
              <a:t> ou</a:t>
            </a:r>
            <a:r>
              <a:rPr lang="en-US" altLang="ja-JP" dirty="0">
                <a:ea typeface="ＭＳ Ｐゴシック" pitchFamily="34" charset="-128"/>
              </a:rPr>
              <a:t>tcome?</a:t>
            </a:r>
            <a:r>
              <a:rPr lang="en-US" dirty="0">
                <a:latin typeface="Calibri" panose="020F0502020204030204" pitchFamily="34" charset="0"/>
                <a:ea typeface="ＭＳ Ｐゴシック" pitchFamily="34" charset="-128"/>
              </a:rPr>
              <a:t> </a:t>
            </a:r>
            <a:endParaRPr lang="en-US" sz="800" dirty="0">
              <a:latin typeface="Calibri" panose="020F0502020204030204" pitchFamily="34" charset="0"/>
              <a:ea typeface="ＭＳ Ｐゴシック" pitchFamily="34" charset="-128"/>
            </a:endParaRPr>
          </a:p>
          <a:p>
            <a:pPr marL="0" indent="0">
              <a:buClr>
                <a:srgbClr val="FFFF00"/>
              </a:buClr>
              <a:buNone/>
              <a:defRPr/>
            </a:pPr>
            <a:endParaRPr lang="en-US" sz="800" dirty="0">
              <a:latin typeface="Calibri" panose="020F0502020204030204" pitchFamily="34" charset="0"/>
              <a:ea typeface="ＭＳ Ｐゴシック" pitchFamily="34" charset="-128"/>
            </a:endParaRPr>
          </a:p>
          <a:p>
            <a:pPr marL="0" indent="0">
              <a:buClr>
                <a:srgbClr val="FFFF00"/>
              </a:buClr>
              <a:buNone/>
              <a:defRPr/>
            </a:pPr>
            <a:r>
              <a:rPr lang="en-US" dirty="0">
                <a:latin typeface="Calibri" panose="020F0502020204030204" pitchFamily="34" charset="0"/>
                <a:ea typeface="ＭＳ Ｐゴシック" pitchFamily="34" charset="-128"/>
              </a:rPr>
              <a:t>If a friend was in this situation and had this thought, what would I tell him/her? </a:t>
            </a:r>
          </a:p>
        </p:txBody>
      </p:sp>
    </p:spTree>
    <p:extLst>
      <p:ext uri="{BB962C8B-B14F-4D97-AF65-F5344CB8AC3E}">
        <p14:creationId xmlns:p14="http://schemas.microsoft.com/office/powerpoint/2010/main" val="147857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17</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1026"/>
          <p:cNvSpPr>
            <a:spLocks noGrp="1" noChangeArrowheads="1"/>
          </p:cNvSpPr>
          <p:nvPr>
            <p:ph type="title"/>
          </p:nvPr>
        </p:nvSpPr>
        <p:spPr>
          <a:xfrm>
            <a:off x="1295400" y="152400"/>
            <a:ext cx="6248400" cy="941387"/>
          </a:xfrm>
        </p:spPr>
        <p:txBody>
          <a:bodyPr>
            <a:normAutofit/>
          </a:bodyPr>
          <a:lstStyle/>
          <a:p>
            <a:pPr eaLnBrk="1" hangingPunct="1">
              <a:defRPr/>
            </a:pPr>
            <a:r>
              <a:rPr lang="en-US" b="0" dirty="0">
                <a:solidFill>
                  <a:schemeClr val="tx1"/>
                </a:solidFill>
                <a:latin typeface="Calibri" panose="020F0502020204030204" pitchFamily="34" charset="0"/>
              </a:rPr>
              <a:t> </a:t>
            </a:r>
            <a:r>
              <a:rPr lang="en-US" dirty="0">
                <a:solidFill>
                  <a:schemeClr val="accent6">
                    <a:lumMod val="50000"/>
                  </a:schemeClr>
                </a:solidFill>
                <a:latin typeface="Calibri" panose="020F0502020204030204" pitchFamily="34" charset="0"/>
              </a:rPr>
              <a:t> </a:t>
            </a:r>
            <a:r>
              <a:rPr lang="en-US" dirty="0">
                <a:solidFill>
                  <a:schemeClr val="accent5">
                    <a:lumMod val="50000"/>
                  </a:schemeClr>
                </a:solidFill>
                <a:latin typeface="Calibri" panose="020F0502020204030204" pitchFamily="34" charset="0"/>
              </a:rPr>
              <a:t>Examining Belief Systems</a:t>
            </a:r>
            <a:endParaRPr lang="en-US" sz="1600" dirty="0">
              <a:solidFill>
                <a:schemeClr val="accent5">
                  <a:lumMod val="50000"/>
                </a:schemeClr>
              </a:solidFill>
              <a:latin typeface="Calibri" panose="020F0502020204030204" pitchFamily="34" charset="0"/>
            </a:endParaRPr>
          </a:p>
        </p:txBody>
      </p:sp>
      <p:sp>
        <p:nvSpPr>
          <p:cNvPr id="9" name="Rectangle 1027"/>
          <p:cNvSpPr>
            <a:spLocks noGrp="1" noChangeArrowheads="1"/>
          </p:cNvSpPr>
          <p:nvPr>
            <p:ph type="body" idx="1"/>
          </p:nvPr>
        </p:nvSpPr>
        <p:spPr>
          <a:xfrm>
            <a:off x="152400" y="1219200"/>
            <a:ext cx="8763000" cy="5029200"/>
          </a:xfrm>
        </p:spPr>
        <p:txBody>
          <a:bodyPr/>
          <a:lstStyle/>
          <a:p>
            <a:pPr marL="0" indent="0" eaLnBrk="1" hangingPunct="1">
              <a:buNone/>
              <a:defRPr/>
            </a:pPr>
            <a:r>
              <a:rPr lang="en-US" dirty="0">
                <a:latin typeface="Calibri" panose="020F0502020204030204" pitchFamily="34" charset="0"/>
              </a:rPr>
              <a:t> </a:t>
            </a:r>
          </a:p>
          <a:p>
            <a:pPr eaLnBrk="1" hangingPunct="1">
              <a:defRPr/>
            </a:pPr>
            <a:r>
              <a:rPr lang="en-US" sz="2800" dirty="0">
                <a:latin typeface="Calibri" panose="020F0502020204030204" pitchFamily="34" charset="0"/>
              </a:rPr>
              <a:t> Precursors</a:t>
            </a:r>
          </a:p>
          <a:p>
            <a:pPr eaLnBrk="1" hangingPunct="1">
              <a:defRPr/>
            </a:pPr>
            <a:r>
              <a:rPr lang="en-US" sz="2800" dirty="0">
                <a:latin typeface="Calibri" panose="020F0502020204030204" pitchFamily="34" charset="0"/>
              </a:rPr>
              <a:t> Messages</a:t>
            </a:r>
          </a:p>
          <a:p>
            <a:pPr eaLnBrk="1" hangingPunct="1">
              <a:defRPr/>
            </a:pPr>
            <a:r>
              <a:rPr lang="en-US" sz="2800" dirty="0">
                <a:latin typeface="Calibri" panose="020F0502020204030204" pitchFamily="34" charset="0"/>
              </a:rPr>
              <a:t> Choice of behavior </a:t>
            </a:r>
          </a:p>
          <a:p>
            <a:pPr>
              <a:defRPr/>
            </a:pPr>
            <a:r>
              <a:rPr lang="en-US" sz="2800" dirty="0">
                <a:latin typeface="Calibri" panose="020F0502020204030204" pitchFamily="34" charset="0"/>
              </a:rPr>
              <a:t> Personalization</a:t>
            </a:r>
          </a:p>
          <a:p>
            <a:pPr eaLnBrk="1" hangingPunct="1">
              <a:defRPr/>
            </a:pPr>
            <a:r>
              <a:rPr lang="en-US" sz="2800" dirty="0">
                <a:latin typeface="Calibri" panose="020F0502020204030204" pitchFamily="34" charset="0"/>
              </a:rPr>
              <a:t> Confirm/conflicts with beliefs</a:t>
            </a:r>
          </a:p>
          <a:p>
            <a:pPr eaLnBrk="1" hangingPunct="1">
              <a:defRPr/>
            </a:pPr>
            <a:r>
              <a:rPr lang="en-US" sz="2800" dirty="0">
                <a:latin typeface="Calibri" panose="020F0502020204030204" pitchFamily="34" charset="0"/>
              </a:rPr>
              <a:t> New choice of new reactions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8960" y="1219200"/>
            <a:ext cx="3650240" cy="4724400"/>
          </a:xfrm>
          <a:prstGeom prst="rect">
            <a:avLst/>
          </a:prstGeom>
        </p:spPr>
      </p:pic>
    </p:spTree>
    <p:extLst>
      <p:ext uri="{BB962C8B-B14F-4D97-AF65-F5344CB8AC3E}">
        <p14:creationId xmlns:p14="http://schemas.microsoft.com/office/powerpoint/2010/main" val="395803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stCondLst>
                                            <p:cond delay="0"/>
                                          </p:stCondLst>
                                        </p:cTn>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stCondLst>
                                            <p:cond delay="0"/>
                                          </p:stCondLst>
                                        </p:cTn>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stCondLst>
                                            <p:cond delay="0"/>
                                          </p:stCondLst>
                                        </p:cTn>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stCondLst>
                                            <p:cond delay="0"/>
                                          </p:stCondLst>
                                        </p:cTn>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1000">
                                          <p:stCondLst>
                                            <p:cond delay="0"/>
                                          </p:stCondLst>
                                        </p:cTn>
                                        <p:tgtEl>
                                          <p:spTgt spid="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1000">
                                          <p:stCondLst>
                                            <p:cond delay="0"/>
                                          </p:stCondLst>
                                        </p:cTn>
                                        <p:tgtEl>
                                          <p:spTgt spid="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fade">
                                      <p:cBhvr>
                                        <p:cTn id="44" dur="1000">
                                          <p:stCondLst>
                                            <p:cond delay="0"/>
                                          </p:stCondLst>
                                        </p:cTn>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solidFill>
                  <a:prstClr val="black">
                    <a:tint val="75000"/>
                  </a:prstClr>
                </a:solidFill>
              </a:rPr>
              <a:pPr/>
              <a:t>18</a:t>
            </a:fld>
            <a:endParaRPr lang="en-US" altLang="en-US" dirty="0">
              <a:solidFill>
                <a:prstClr val="black">
                  <a:tint val="75000"/>
                </a:prstClr>
              </a:solidFill>
            </a:endParaRPr>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rgbClr val="4BACC6">
                  <a:lumMod val="50000"/>
                </a:srgb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Title 5"/>
          <p:cNvSpPr>
            <a:spLocks noGrp="1"/>
          </p:cNvSpPr>
          <p:nvPr>
            <p:ph type="title"/>
          </p:nvPr>
        </p:nvSpPr>
        <p:spPr>
          <a:xfrm>
            <a:off x="457200" y="228600"/>
            <a:ext cx="8229600" cy="868362"/>
          </a:xfrm>
        </p:spPr>
        <p:txBody>
          <a:bodyPr>
            <a:normAutofit/>
          </a:bodyPr>
          <a:lstStyle/>
          <a:p>
            <a:r>
              <a:rPr lang="en-US" sz="3600" dirty="0">
                <a:solidFill>
                  <a:schemeClr val="accent5">
                    <a:lumMod val="50000"/>
                  </a:schemeClr>
                </a:solidFill>
                <a:latin typeface="Arial" panose="020B0604020202020204" pitchFamily="34" charset="0"/>
                <a:cs typeface="Arial" panose="020B0604020202020204" pitchFamily="34" charset="0"/>
              </a:rPr>
              <a:t>Research on CBT for Trauma</a:t>
            </a:r>
          </a:p>
        </p:txBody>
      </p:sp>
      <p:sp>
        <p:nvSpPr>
          <p:cNvPr id="11" name="Content Placeholder 6"/>
          <p:cNvSpPr>
            <a:spLocks noGrp="1"/>
          </p:cNvSpPr>
          <p:nvPr>
            <p:ph idx="1"/>
          </p:nvPr>
        </p:nvSpPr>
        <p:spPr/>
        <p:txBody>
          <a:bodyPr>
            <a:normAutofit lnSpcReduction="10000"/>
          </a:bodyPr>
          <a:lstStyle/>
          <a:p>
            <a:r>
              <a:rPr lang="en-US" sz="2800" dirty="0">
                <a:latin typeface="Calibri" panose="020F0502020204030204" pitchFamily="34" charset="0"/>
              </a:rPr>
              <a:t>Meta-analysis of 7 studies on Trauma-focused CBT adults who began treatment within 3 month of exposure prevented and reduced symptoms (</a:t>
            </a:r>
            <a:r>
              <a:rPr lang="en-US" sz="2800" dirty="0" err="1">
                <a:latin typeface="Calibri" panose="020F0502020204030204" pitchFamily="34" charset="0"/>
              </a:rPr>
              <a:t>Kornor</a:t>
            </a:r>
            <a:r>
              <a:rPr lang="en-US" sz="2800" dirty="0">
                <a:latin typeface="Calibri" panose="020F0502020204030204" pitchFamily="34" charset="0"/>
              </a:rPr>
              <a:t>, et al., 2008). </a:t>
            </a:r>
          </a:p>
          <a:p>
            <a:r>
              <a:rPr lang="en-US" sz="2800" dirty="0">
                <a:latin typeface="Calibri" panose="020F0502020204030204" pitchFamily="34" charset="0"/>
              </a:rPr>
              <a:t>Meta-analysis of 57 studies of various trauma interventions concluded CBT was a treatment of choice (</a:t>
            </a:r>
            <a:r>
              <a:rPr lang="fi-FI" sz="2800" dirty="0">
                <a:latin typeface="Calibri" panose="020F0502020204030204" pitchFamily="34" charset="0"/>
              </a:rPr>
              <a:t>Ponniah, K., &amp; Hollon, S. D., 2009). </a:t>
            </a:r>
          </a:p>
          <a:p>
            <a:pPr>
              <a:buFont typeface="Arial" panose="020B0604020202020204" pitchFamily="34" charset="0"/>
              <a:buChar char="•"/>
            </a:pPr>
            <a:r>
              <a:rPr lang="fi-FI" sz="2800" dirty="0">
                <a:latin typeface="Calibri" panose="020F0502020204030204" pitchFamily="34" charset="0"/>
              </a:rPr>
              <a:t>More that 20 research studies on Seeking safety show improvement in PTSD symptoms (Najavits &amp; Hien, 2013)</a:t>
            </a:r>
            <a:endParaRPr lang="en-US" sz="2800" dirty="0">
              <a:latin typeface="Calibri" panose="020F0502020204030204" pitchFamily="34" charset="0"/>
            </a:endParaRPr>
          </a:p>
        </p:txBody>
      </p:sp>
    </p:spTree>
    <p:extLst>
      <p:ext uri="{BB962C8B-B14F-4D97-AF65-F5344CB8AC3E}">
        <p14:creationId xmlns:p14="http://schemas.microsoft.com/office/powerpoint/2010/main" val="279478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19</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Title 1"/>
          <p:cNvSpPr>
            <a:spLocks noGrp="1"/>
          </p:cNvSpPr>
          <p:nvPr>
            <p:ph type="title"/>
          </p:nvPr>
        </p:nvSpPr>
        <p:spPr>
          <a:xfrm>
            <a:off x="457200" y="0"/>
            <a:ext cx="8229600" cy="777875"/>
          </a:xfrm>
        </p:spPr>
        <p:txBody>
          <a:bodyPr>
            <a:normAutofit fontScale="90000"/>
          </a:bodyPr>
          <a:lstStyle/>
          <a:p>
            <a:br>
              <a:rPr lang="en-US" dirty="0"/>
            </a:br>
            <a:r>
              <a:rPr lang="en-US" sz="4000" dirty="0">
                <a:solidFill>
                  <a:schemeClr val="accent5">
                    <a:lumMod val="50000"/>
                  </a:schemeClr>
                </a:solidFill>
                <a:latin typeface="Arial" panose="020B0604020202020204" pitchFamily="34" charset="0"/>
                <a:cs typeface="Arial" panose="020B0604020202020204" pitchFamily="34" charset="0"/>
              </a:rPr>
              <a:t>CBT for Trauma </a:t>
            </a:r>
          </a:p>
        </p:txBody>
      </p:sp>
      <p:sp>
        <p:nvSpPr>
          <p:cNvPr id="9" name="Content Placeholder 2"/>
          <p:cNvSpPr>
            <a:spLocks noGrp="1"/>
          </p:cNvSpPr>
          <p:nvPr>
            <p:ph type="body" idx="1"/>
          </p:nvPr>
        </p:nvSpPr>
        <p:spPr>
          <a:xfrm>
            <a:off x="152400" y="1600200"/>
            <a:ext cx="8763000" cy="4114800"/>
          </a:xfrm>
        </p:spPr>
        <p:txBody>
          <a:bodyPr>
            <a:normAutofit lnSpcReduction="10000"/>
          </a:bodyPr>
          <a:lstStyle/>
          <a:p>
            <a:r>
              <a:rPr lang="en-US" sz="2400" dirty="0">
                <a:latin typeface="Calibri" panose="020F0502020204030204" pitchFamily="34" charset="0"/>
              </a:rPr>
              <a:t>Skills Training in Affect &amp; Interpersonal Regulation (STAIR)</a:t>
            </a:r>
          </a:p>
          <a:p>
            <a:r>
              <a:rPr lang="en-US" sz="2400" dirty="0">
                <a:latin typeface="Calibri" panose="020F0502020204030204" pitchFamily="34" charset="0"/>
              </a:rPr>
              <a:t>Acceptance and Commitment Therapy</a:t>
            </a:r>
          </a:p>
          <a:p>
            <a:r>
              <a:rPr lang="en-US" sz="2400" dirty="0">
                <a:latin typeface="Calibri" panose="020F0502020204030204" pitchFamily="34" charset="0"/>
              </a:rPr>
              <a:t>Cognitive Processing Therapy</a:t>
            </a:r>
          </a:p>
          <a:p>
            <a:r>
              <a:rPr lang="en-US" sz="2400" dirty="0">
                <a:latin typeface="Calibri" panose="020F0502020204030204" pitchFamily="34" charset="0"/>
              </a:rPr>
              <a:t>Trauma-focused CBT</a:t>
            </a:r>
          </a:p>
          <a:p>
            <a:pPr marL="0" indent="0">
              <a:buNone/>
            </a:pPr>
            <a:r>
              <a:rPr lang="en-US" sz="2400" dirty="0">
                <a:latin typeface="Calibri" panose="020F0502020204030204" pitchFamily="34" charset="0"/>
              </a:rPr>
              <a:t>  </a:t>
            </a:r>
          </a:p>
          <a:p>
            <a:r>
              <a:rPr lang="en-US" sz="2400" dirty="0">
                <a:latin typeface="Calibri" panose="020F0502020204030204" pitchFamily="34" charset="0"/>
              </a:rPr>
              <a:t>Seeking Safety</a:t>
            </a:r>
          </a:p>
          <a:p>
            <a:pPr>
              <a:buClr>
                <a:schemeClr val="accent6">
                  <a:lumMod val="75000"/>
                </a:schemeClr>
              </a:buClr>
              <a:buFont typeface="Arial" panose="020B0604020202020204" pitchFamily="34" charset="0"/>
              <a:buChar char="•"/>
            </a:pPr>
            <a:r>
              <a:rPr lang="en-US" sz="2400" dirty="0">
                <a:latin typeface="Calibri" panose="020F0502020204030204" pitchFamily="34" charset="0"/>
              </a:rPr>
              <a:t>Trauma, Addiction, Mental Health &amp; Recovery (TAMAR)</a:t>
            </a:r>
          </a:p>
          <a:p>
            <a:pPr>
              <a:buClr>
                <a:schemeClr val="accent6">
                  <a:lumMod val="75000"/>
                </a:schemeClr>
              </a:buClr>
              <a:buFont typeface="Arial" panose="020B0604020202020204" pitchFamily="34" charset="0"/>
              <a:buChar char="•"/>
            </a:pPr>
            <a:r>
              <a:rPr lang="en-US" sz="2400" dirty="0">
                <a:latin typeface="Calibri" panose="020F0502020204030204" pitchFamily="34" charset="0"/>
              </a:rPr>
              <a:t>Trauma Recovery &amp; Empowerment Model (</a:t>
            </a:r>
            <a:r>
              <a:rPr lang="en-US" sz="2400" dirty="0" err="1">
                <a:latin typeface="Calibri" panose="020F0502020204030204" pitchFamily="34" charset="0"/>
              </a:rPr>
              <a:t>TREM</a:t>
            </a:r>
            <a:r>
              <a:rPr lang="en-US" sz="2400" dirty="0">
                <a:latin typeface="Calibri" panose="020F0502020204030204" pitchFamily="34" charset="0"/>
              </a:rPr>
              <a:t>)</a:t>
            </a:r>
          </a:p>
          <a:p>
            <a:pPr>
              <a:buClr>
                <a:schemeClr val="accent6">
                  <a:lumMod val="75000"/>
                </a:schemeClr>
              </a:buClr>
              <a:buFont typeface="Arial" panose="020B0604020202020204" pitchFamily="34" charset="0"/>
              <a:buChar char="•"/>
            </a:pPr>
            <a:r>
              <a:rPr lang="en-US" sz="2400" dirty="0">
                <a:latin typeface="Calibri" panose="020F0502020204030204" pitchFamily="34" charset="0"/>
              </a:rPr>
              <a:t>Addiction &amp; Trauma Recovery Integration Model (ATRIUM)</a:t>
            </a:r>
          </a:p>
          <a:p>
            <a:pPr>
              <a:buClr>
                <a:schemeClr val="accent6">
                  <a:lumMod val="75000"/>
                </a:schemeClr>
              </a:buClr>
              <a:buFont typeface="Arial" panose="020B0604020202020204" pitchFamily="34" charset="0"/>
              <a:buChar char="•"/>
            </a:pPr>
            <a:r>
              <a:rPr lang="en-US" sz="2400" dirty="0">
                <a:latin typeface="Calibri" panose="020F0502020204030204" pitchFamily="34" charset="0"/>
              </a:rPr>
              <a:t>Beyond Trauma</a:t>
            </a:r>
          </a:p>
          <a:p>
            <a:endParaRPr lang="en-US" sz="2400" dirty="0"/>
          </a:p>
          <a:p>
            <a:endParaRPr lang="en-US" sz="2400" dirty="0"/>
          </a:p>
        </p:txBody>
      </p:sp>
      <p:sp>
        <p:nvSpPr>
          <p:cNvPr id="2" name="Wave 1"/>
          <p:cNvSpPr/>
          <p:nvPr/>
        </p:nvSpPr>
        <p:spPr>
          <a:xfrm flipV="1">
            <a:off x="1143000" y="3276601"/>
            <a:ext cx="609600" cy="2286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78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381000"/>
            <a:ext cx="8229600" cy="762000"/>
          </a:xfrm>
        </p:spPr>
        <p:txBody>
          <a:bodyPr>
            <a:no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Topics we will cover in Part II</a:t>
            </a:r>
            <a:r>
              <a:rPr lang="en-US" sz="3200" b="1" dirty="0"/>
              <a:t> </a:t>
            </a:r>
            <a:br>
              <a:rPr lang="en-US" sz="3200" b="1" dirty="0"/>
            </a:br>
            <a:endParaRPr lang="en-US" sz="3200" b="1"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7/20/2016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a:spLocks noGrp="1"/>
          </p:cNvSpPr>
          <p:nvPr>
            <p:ph idx="1"/>
          </p:nvPr>
        </p:nvSpPr>
        <p:spPr>
          <a:xfrm>
            <a:off x="304800" y="1066800"/>
            <a:ext cx="8534400" cy="3048000"/>
          </a:xfrm>
        </p:spPr>
        <p:txBody>
          <a:bodyPr>
            <a:normAutofit fontScale="85000" lnSpcReduction="20000"/>
          </a:bodyPr>
          <a:lstStyle/>
          <a:p>
            <a:pPr marL="0" indent="0">
              <a:buNone/>
            </a:pPr>
            <a:r>
              <a:rPr lang="en-US" b="1" dirty="0"/>
              <a:t>			</a:t>
            </a:r>
          </a:p>
          <a:p>
            <a:pPr marL="0" indent="0">
              <a:buNone/>
            </a:pPr>
            <a:r>
              <a:rPr lang="en-US" dirty="0">
                <a:cs typeface="Arial"/>
              </a:rPr>
              <a:t>- Part I Review </a:t>
            </a:r>
          </a:p>
          <a:p>
            <a:pPr marL="0" indent="0">
              <a:buNone/>
            </a:pPr>
            <a:endParaRPr lang="en-US" sz="900" dirty="0">
              <a:cs typeface="Arial"/>
            </a:endParaRPr>
          </a:p>
          <a:p>
            <a:pPr marL="0" indent="0">
              <a:buNone/>
            </a:pPr>
            <a:r>
              <a:rPr lang="en-US" dirty="0">
                <a:cs typeface="Arial"/>
              </a:rPr>
              <a:t>-‘Homework’ – Worksheets &amp; Tools</a:t>
            </a:r>
          </a:p>
          <a:p>
            <a:pPr marL="0" indent="0">
              <a:buNone/>
            </a:pPr>
            <a:endParaRPr lang="en-US" sz="900" dirty="0">
              <a:cs typeface="Arial"/>
            </a:endParaRPr>
          </a:p>
          <a:p>
            <a:pPr marL="0" indent="0">
              <a:spcBef>
                <a:spcPts val="0"/>
              </a:spcBef>
              <a:buNone/>
            </a:pPr>
            <a:r>
              <a:rPr lang="en-US" dirty="0">
                <a:cs typeface="Arial"/>
              </a:rPr>
              <a:t>- Conducting Group Sessions</a:t>
            </a:r>
          </a:p>
          <a:p>
            <a:pPr marL="0" indent="0">
              <a:spcBef>
                <a:spcPts val="0"/>
              </a:spcBef>
              <a:buNone/>
            </a:pPr>
            <a:endParaRPr lang="en-US" sz="1000" dirty="0">
              <a:cs typeface="Arial"/>
            </a:endParaRPr>
          </a:p>
          <a:p>
            <a:pPr marL="0" indent="0">
              <a:spcBef>
                <a:spcPts val="0"/>
              </a:spcBef>
              <a:buNone/>
            </a:pPr>
            <a:r>
              <a:rPr lang="en-US" dirty="0">
                <a:cs typeface="Arial"/>
              </a:rPr>
              <a:t>- Outcomes &amp; Manualized Treatments </a:t>
            </a:r>
            <a:r>
              <a:rPr lang="en-US" sz="2400" dirty="0">
                <a:cs typeface="Arial"/>
              </a:rPr>
              <a:t>(SUD &amp; Trauma) </a:t>
            </a:r>
          </a:p>
          <a:p>
            <a:pPr marL="0" indent="0">
              <a:spcBef>
                <a:spcPts val="0"/>
              </a:spcBef>
              <a:buNone/>
            </a:pPr>
            <a:endParaRPr lang="en-US" sz="900" dirty="0">
              <a:cs typeface="Arial"/>
            </a:endParaRPr>
          </a:p>
          <a:p>
            <a:pPr marL="0" indent="0">
              <a:spcBef>
                <a:spcPts val="0"/>
              </a:spcBef>
              <a:buNone/>
            </a:pPr>
            <a:endParaRPr lang="en-US" sz="900" dirty="0">
              <a:cs typeface="Arial"/>
            </a:endParaRPr>
          </a:p>
          <a:p>
            <a:pPr marL="0" indent="0">
              <a:spcBef>
                <a:spcPts val="0"/>
              </a:spcBef>
              <a:buNone/>
            </a:pPr>
            <a:r>
              <a:rPr lang="en-US" dirty="0">
                <a:cs typeface="Arial"/>
              </a:rPr>
              <a:t>- Resources &amp; Practice Tools</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3352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35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solidFill>
                  <a:prstClr val="black">
                    <a:tint val="75000"/>
                  </a:prstClr>
                </a:solidFill>
              </a:rPr>
              <a:pPr/>
              <a:t>20</a:t>
            </a:fld>
            <a:endParaRPr lang="en-US" altLang="en-US" dirty="0">
              <a:solidFill>
                <a:prstClr val="black">
                  <a:tint val="75000"/>
                </a:prstClr>
              </a:solidFill>
            </a:endParaRPr>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rgbClr val="4BACC6">
                  <a:lumMod val="50000"/>
                </a:srgb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Title 1"/>
          <p:cNvSpPr>
            <a:spLocks noGrp="1"/>
          </p:cNvSpPr>
          <p:nvPr>
            <p:ph type="title"/>
          </p:nvPr>
        </p:nvSpPr>
        <p:spPr>
          <a:xfrm>
            <a:off x="457200" y="76200"/>
            <a:ext cx="8229600" cy="1143000"/>
          </a:xfrm>
        </p:spPr>
        <p:txBody>
          <a:bodyPr>
            <a:normAutofit/>
          </a:bodyPr>
          <a:lstStyle/>
          <a:p>
            <a:r>
              <a:rPr lang="en-US" sz="3600" dirty="0">
                <a:solidFill>
                  <a:schemeClr val="accent5">
                    <a:lumMod val="50000"/>
                  </a:schemeClr>
                </a:solidFill>
                <a:latin typeface="Arial" panose="020B0604020202020204" pitchFamily="34" charset="0"/>
                <a:cs typeface="Arial" panose="020B0604020202020204" pitchFamily="34" charset="0"/>
              </a:rPr>
              <a:t>Outcomes Studies - CBT for SUDs</a:t>
            </a:r>
          </a:p>
        </p:txBody>
      </p:sp>
      <p:sp>
        <p:nvSpPr>
          <p:cNvPr id="9" name="Content Placeholder 2"/>
          <p:cNvSpPr>
            <a:spLocks noGrp="1"/>
          </p:cNvSpPr>
          <p:nvPr>
            <p:ph type="body" idx="1"/>
          </p:nvPr>
        </p:nvSpPr>
        <p:spPr>
          <a:xfrm>
            <a:off x="152400" y="1676400"/>
            <a:ext cx="8763000" cy="4114800"/>
          </a:xfrm>
        </p:spPr>
        <p:txBody>
          <a:bodyPr>
            <a:normAutofit fontScale="92500"/>
          </a:bodyPr>
          <a:lstStyle/>
          <a:p>
            <a:r>
              <a:rPr lang="en-US" dirty="0">
                <a:latin typeface="Calibri" panose="020F0502020204030204" pitchFamily="34" charset="0"/>
              </a:rPr>
              <a:t>Review of 57 studies supports the efficacy of CBT for substance abuse, but effect sizes are small with the exception of some cannabis treatment studies.</a:t>
            </a:r>
          </a:p>
          <a:p>
            <a:r>
              <a:rPr lang="en-US" dirty="0">
                <a:latin typeface="Calibri" panose="020F0502020204030204" pitchFamily="34" charset="0"/>
              </a:rPr>
              <a:t>Effect sizes may be greater for CBT for women and for brief interventions (Magill &amp; Ray, 2009)  </a:t>
            </a:r>
          </a:p>
          <a:p>
            <a:r>
              <a:rPr lang="en-US" dirty="0">
                <a:latin typeface="Calibri" panose="020F0502020204030204" pitchFamily="34" charset="0"/>
              </a:rPr>
              <a:t>New research on CBT in combination with other psychosocial treatments and pharmacological therapies is promising. </a:t>
            </a:r>
          </a:p>
        </p:txBody>
      </p:sp>
    </p:spTree>
    <p:extLst>
      <p:ext uri="{BB962C8B-B14F-4D97-AF65-F5344CB8AC3E}">
        <p14:creationId xmlns:p14="http://schemas.microsoft.com/office/powerpoint/2010/main" val="279478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839200" cy="4373563"/>
          </a:xfrm>
        </p:spPr>
        <p:txBody>
          <a:bodyPr/>
          <a:lstStyle/>
          <a:p>
            <a:r>
              <a:rPr lang="en-US" sz="2400" dirty="0">
                <a:ea typeface="Calibri"/>
                <a:cs typeface="Times New Roman"/>
              </a:rPr>
              <a:t>Project MATCH - Cognitive Behavioral Skills for Therapy for AUDs</a:t>
            </a:r>
          </a:p>
          <a:p>
            <a:r>
              <a:rPr lang="en-US" sz="2400" dirty="0">
                <a:latin typeface="Calibri" panose="020F0502020204030204" pitchFamily="34" charset="0"/>
              </a:rPr>
              <a:t>Motivational Enhancement/Cognitive Behavioral Therapy </a:t>
            </a:r>
            <a:r>
              <a:rPr lang="en-US" sz="2000" dirty="0">
                <a:latin typeface="Calibri" panose="020F0502020204030204" pitchFamily="34" charset="0"/>
              </a:rPr>
              <a:t>(MET/CBT)</a:t>
            </a:r>
          </a:p>
          <a:p>
            <a:r>
              <a:rPr lang="en-US" sz="2400" dirty="0">
                <a:latin typeface="Calibri" panose="020F0502020204030204" pitchFamily="34" charset="0"/>
              </a:rPr>
              <a:t>Combined CBT &amp; Pharmacotherapy for CODs</a:t>
            </a:r>
          </a:p>
          <a:p>
            <a:r>
              <a:rPr lang="en-US" sz="2400" dirty="0"/>
              <a:t>Cognitive Behavioral Approach to Treating Cocaine Addiction </a:t>
            </a:r>
          </a:p>
          <a:p>
            <a:r>
              <a:rPr lang="en-US" sz="2400" dirty="0"/>
              <a:t>Anger Management for Substance &amp; Mental Health Clients </a:t>
            </a:r>
            <a:endParaRPr lang="en-US" sz="2400" dirty="0">
              <a:latin typeface="Calibri" panose="020F0502020204030204" pitchFamily="34" charset="0"/>
            </a:endParaRPr>
          </a:p>
          <a:p>
            <a:r>
              <a:rPr lang="en-US" sz="2400" dirty="0">
                <a:latin typeface="Calibri" panose="020F0502020204030204" pitchFamily="34" charset="0"/>
              </a:rPr>
              <a:t>Functional Family Therapy for Adolescent Alcohol &amp; Drug Abuse </a:t>
            </a:r>
          </a:p>
          <a:p>
            <a:r>
              <a:rPr lang="en-US" sz="2400" dirty="0">
                <a:latin typeface="Calibri" panose="020F0502020204030204" pitchFamily="34" charset="0"/>
              </a:rPr>
              <a:t>Alcohol Behavioral Couple Therapy</a:t>
            </a:r>
          </a:p>
          <a:p>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b="1" dirty="0">
              <a:latin typeface="Calibri" panose="020F0502020204030204" pitchFamily="34" charset="0"/>
              <a:hlinkClick r:id="rId2" action="ppaction://hlinkfile"/>
            </a:endParaRPr>
          </a:p>
        </p:txBody>
      </p:sp>
      <p:sp>
        <p:nvSpPr>
          <p:cNvPr id="4" name="Slide Number Placeholder 3"/>
          <p:cNvSpPr>
            <a:spLocks noGrp="1"/>
          </p:cNvSpPr>
          <p:nvPr>
            <p:ph type="sldNum" sz="quarter" idx="10"/>
          </p:nvPr>
        </p:nvSpPr>
        <p:spPr/>
        <p:txBody>
          <a:bodyPr/>
          <a:lstStyle/>
          <a:p>
            <a:pPr>
              <a:defRPr/>
            </a:pPr>
            <a:fld id="{C9253D46-FED4-49F3-971C-F60A23308C47}" type="slidenum">
              <a:rPr lang="en-US" smtClean="0"/>
              <a:pPr>
                <a:defRPr/>
              </a:pPr>
              <a:t>21</a:t>
            </a:fld>
            <a:endParaRPr lang="en-US" dirty="0"/>
          </a:p>
        </p:txBody>
      </p:sp>
      <p:sp>
        <p:nvSpPr>
          <p:cNvPr id="5" name="Rectangle 4"/>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p:nvPr>
        </p:nvSpPr>
        <p:spPr>
          <a:xfrm>
            <a:off x="457200" y="76200"/>
            <a:ext cx="8229600" cy="1143000"/>
          </a:xfrm>
        </p:spPr>
        <p:txBody>
          <a:bodyPr>
            <a:normAutofit/>
          </a:bodyPr>
          <a:lstStyle/>
          <a:p>
            <a:r>
              <a:rPr lang="en-US" sz="3600" dirty="0">
                <a:solidFill>
                  <a:schemeClr val="accent5">
                    <a:lumMod val="50000"/>
                  </a:schemeClr>
                </a:solidFill>
                <a:latin typeface="Arial" panose="020B0604020202020204" pitchFamily="34" charset="0"/>
                <a:cs typeface="Arial" panose="020B0604020202020204" pitchFamily="34" charset="0"/>
              </a:rPr>
              <a:t>Examples of CBT for Substance Abuse </a:t>
            </a:r>
          </a:p>
        </p:txBody>
      </p:sp>
      <p:sp>
        <p:nvSpPr>
          <p:cNvPr id="9" name="Rectangle 8"/>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604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22</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4"/>
          <p:cNvSpPr>
            <a:spLocks noGrp="1" noChangeArrowheads="1"/>
          </p:cNvSpPr>
          <p:nvPr>
            <p:ph type="title"/>
          </p:nvPr>
        </p:nvSpPr>
        <p:spPr>
          <a:xfrm>
            <a:off x="304800" y="152400"/>
            <a:ext cx="8686800" cy="941387"/>
          </a:xfrm>
        </p:spPr>
        <p:txBody>
          <a:bodyPr/>
          <a:lstStyle/>
          <a:p>
            <a:pPr eaLnBrk="1" hangingPunct="1">
              <a:defRPr/>
            </a:pPr>
            <a:r>
              <a:rPr lang="en-US" sz="2800" dirty="0">
                <a:solidFill>
                  <a:schemeClr val="accent5">
                    <a:lumMod val="50000"/>
                  </a:schemeClr>
                </a:solidFill>
                <a:latin typeface="Arial" panose="020B0604020202020204" pitchFamily="34" charset="0"/>
                <a:cs typeface="Arial" panose="020B0604020202020204" pitchFamily="34" charset="0"/>
              </a:rPr>
              <a:t>Planning for Emergencies &amp; Coping with Relapse</a:t>
            </a:r>
          </a:p>
        </p:txBody>
      </p:sp>
      <p:sp>
        <p:nvSpPr>
          <p:cNvPr id="9" name="Rectangle 3"/>
          <p:cNvSpPr>
            <a:spLocks noGrp="1" noChangeArrowheads="1"/>
          </p:cNvSpPr>
          <p:nvPr>
            <p:ph type="body" idx="1"/>
          </p:nvPr>
        </p:nvSpPr>
        <p:spPr>
          <a:xfrm>
            <a:off x="76200" y="1828800"/>
            <a:ext cx="8763000" cy="4114800"/>
          </a:xfrm>
        </p:spPr>
        <p:txBody>
          <a:bodyPr>
            <a:normAutofit fontScale="85000" lnSpcReduction="20000"/>
          </a:bodyPr>
          <a:lstStyle/>
          <a:p>
            <a:pPr eaLnBrk="1" hangingPunct="1">
              <a:defRPr/>
            </a:pPr>
            <a:r>
              <a:rPr lang="en-US" sz="2800" dirty="0"/>
              <a:t>Anticipate  &amp; plan for high risk situations</a:t>
            </a:r>
          </a:p>
          <a:p>
            <a:pPr eaLnBrk="1" hangingPunct="1">
              <a:defRPr/>
            </a:pPr>
            <a:endParaRPr lang="en-US" sz="2800" dirty="0"/>
          </a:p>
          <a:p>
            <a:pPr eaLnBrk="1" hangingPunct="1">
              <a:defRPr/>
            </a:pPr>
            <a:r>
              <a:rPr lang="en-US" sz="2800" dirty="0"/>
              <a:t>Brainstorm events that could lead to relapse</a:t>
            </a:r>
          </a:p>
          <a:p>
            <a:pPr marL="0" indent="0" eaLnBrk="1" hangingPunct="1">
              <a:buNone/>
              <a:defRPr/>
            </a:pPr>
            <a:endParaRPr lang="en-US" sz="2800" dirty="0"/>
          </a:p>
          <a:p>
            <a:pPr eaLnBrk="1" hangingPunct="1">
              <a:defRPr/>
            </a:pPr>
            <a:r>
              <a:rPr lang="en-US" sz="2800" dirty="0"/>
              <a:t>Plan &amp; rehearse ways to cope</a:t>
            </a:r>
          </a:p>
          <a:p>
            <a:pPr marL="0" indent="0" eaLnBrk="1" hangingPunct="1">
              <a:buNone/>
              <a:defRPr/>
            </a:pPr>
            <a:endParaRPr lang="en-US" sz="2800" dirty="0"/>
          </a:p>
          <a:p>
            <a:pPr eaLnBrk="1" hangingPunct="1">
              <a:defRPr/>
            </a:pPr>
            <a:r>
              <a:rPr lang="en-US" sz="2800" dirty="0"/>
              <a:t>Develop an emergency plan for after a lapse</a:t>
            </a:r>
          </a:p>
          <a:p>
            <a:pPr marL="0" indent="0">
              <a:buNone/>
              <a:defRPr/>
            </a:pPr>
            <a:endParaRPr lang="en-US" sz="2800" dirty="0"/>
          </a:p>
          <a:p>
            <a:pPr eaLnBrk="1" hangingPunct="1">
              <a:defRPr/>
            </a:pPr>
            <a:r>
              <a:rPr lang="en-US" sz="2800" dirty="0"/>
              <a:t>Recognize guilt &amp; shame associated with failure</a:t>
            </a:r>
          </a:p>
          <a:p>
            <a:pPr marL="0" indent="0">
              <a:buNone/>
              <a:defRPr/>
            </a:pPr>
            <a:endParaRPr lang="en-US" sz="2800" dirty="0"/>
          </a:p>
          <a:p>
            <a:pPr>
              <a:defRPr/>
            </a:pPr>
            <a:r>
              <a:rPr lang="en-US" sz="2800" dirty="0"/>
              <a:t>Use emergencies &amp; lapses as learning experiences </a:t>
            </a:r>
          </a:p>
          <a:p>
            <a:pPr eaLnBrk="1" hangingPunct="1">
              <a:defRPr/>
            </a:pPr>
            <a:endParaRPr lang="en-US" sz="2800" dirty="0"/>
          </a:p>
          <a:p>
            <a:pPr marL="0" indent="0" eaLnBrk="1" hangingPunct="1">
              <a:buNone/>
              <a:defRPr/>
            </a:pPr>
            <a:endParaRPr lang="en-US" sz="10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676400"/>
            <a:ext cx="2590800" cy="2286000"/>
          </a:xfrm>
          <a:prstGeom prst="rect">
            <a:avLst/>
          </a:prstGeom>
        </p:spPr>
      </p:pic>
    </p:spTree>
    <p:extLst>
      <p:ext uri="{BB962C8B-B14F-4D97-AF65-F5344CB8AC3E}">
        <p14:creationId xmlns:p14="http://schemas.microsoft.com/office/powerpoint/2010/main" val="279478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23</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4"/>
          <p:cNvSpPr>
            <a:spLocks noGrp="1" noChangeArrowheads="1"/>
          </p:cNvSpPr>
          <p:nvPr>
            <p:ph type="title"/>
          </p:nvPr>
        </p:nvSpPr>
        <p:spPr>
          <a:xfrm>
            <a:off x="0" y="228600"/>
            <a:ext cx="9144000" cy="865187"/>
          </a:xfrm>
        </p:spPr>
        <p:txBody>
          <a:bodyPr>
            <a:normAutofit/>
          </a:bodyPr>
          <a:lstStyle/>
          <a:p>
            <a:pPr algn="l" eaLnBrk="1" hangingPunct="1">
              <a:defRPr/>
            </a:pPr>
            <a:r>
              <a:rPr lang="en-US" sz="3100" dirty="0">
                <a:solidFill>
                  <a:schemeClr val="accent5">
                    <a:lumMod val="50000"/>
                  </a:schemeClr>
                </a:solidFill>
                <a:latin typeface="Arial" panose="020B0604020202020204" pitchFamily="34" charset="0"/>
                <a:cs typeface="Arial" panose="020B0604020202020204" pitchFamily="34" charset="0"/>
              </a:rPr>
              <a:t>Increasing support networks &amp; pleasant activities    </a:t>
            </a:r>
            <a:r>
              <a:rPr lang="en-US" sz="1800" dirty="0">
                <a:solidFill>
                  <a:schemeClr val="accent5">
                    <a:lumMod val="50000"/>
                  </a:schemeClr>
                </a:solidFill>
                <a:latin typeface="Calibri" panose="020F0502020204030204" pitchFamily="34" charset="0"/>
              </a:rPr>
              <a:t>( example of optional skills training  session)</a:t>
            </a:r>
          </a:p>
        </p:txBody>
      </p:sp>
      <p:sp>
        <p:nvSpPr>
          <p:cNvPr id="9" name="Rectangle 3"/>
          <p:cNvSpPr>
            <a:spLocks noGrp="1" noChangeArrowheads="1"/>
          </p:cNvSpPr>
          <p:nvPr>
            <p:ph type="body" idx="1"/>
          </p:nvPr>
        </p:nvSpPr>
        <p:spPr>
          <a:xfrm>
            <a:off x="152400" y="1524000"/>
            <a:ext cx="8763000" cy="5029200"/>
          </a:xfrm>
        </p:spPr>
        <p:txBody>
          <a:bodyPr>
            <a:normAutofit/>
          </a:bodyPr>
          <a:lstStyle/>
          <a:p>
            <a:pPr>
              <a:lnSpc>
                <a:spcPct val="90000"/>
              </a:lnSpc>
              <a:defRPr/>
            </a:pPr>
            <a:r>
              <a:rPr lang="en-US" sz="2600" dirty="0"/>
              <a:t>Improves confidence;  introduces  new  supports &amp; behaviors</a:t>
            </a:r>
          </a:p>
          <a:p>
            <a:pPr marL="0" indent="0" eaLnBrk="1" hangingPunct="1">
              <a:lnSpc>
                <a:spcPct val="90000"/>
              </a:lnSpc>
              <a:buNone/>
              <a:defRPr/>
            </a:pPr>
            <a:endParaRPr lang="en-US" sz="2600" dirty="0"/>
          </a:p>
          <a:p>
            <a:pPr eaLnBrk="1" hangingPunct="1">
              <a:lnSpc>
                <a:spcPct val="90000"/>
              </a:lnSpc>
              <a:defRPr/>
            </a:pPr>
            <a:r>
              <a:rPr lang="en-US" sz="2600" dirty="0"/>
              <a:t>Discusses who &amp; what might help</a:t>
            </a:r>
          </a:p>
          <a:p>
            <a:pPr marL="0" indent="0" eaLnBrk="1" hangingPunct="1">
              <a:lnSpc>
                <a:spcPct val="90000"/>
              </a:lnSpc>
              <a:buNone/>
              <a:defRPr/>
            </a:pPr>
            <a:endParaRPr lang="en-US" sz="2600" dirty="0"/>
          </a:p>
          <a:p>
            <a:pPr eaLnBrk="1" hangingPunct="1">
              <a:lnSpc>
                <a:spcPct val="90000"/>
              </a:lnSpc>
              <a:defRPr/>
            </a:pPr>
            <a:r>
              <a:rPr lang="en-US" sz="2600" dirty="0"/>
              <a:t>Discusses how  to  get the support you need</a:t>
            </a:r>
          </a:p>
          <a:p>
            <a:pPr marL="0" indent="0" eaLnBrk="1" hangingPunct="1">
              <a:lnSpc>
                <a:spcPct val="90000"/>
              </a:lnSpc>
              <a:buNone/>
              <a:defRPr/>
            </a:pPr>
            <a:endParaRPr lang="en-US" sz="2600" dirty="0"/>
          </a:p>
          <a:p>
            <a:pPr eaLnBrk="1" hangingPunct="1">
              <a:lnSpc>
                <a:spcPct val="90000"/>
              </a:lnSpc>
              <a:defRPr/>
            </a:pPr>
            <a:r>
              <a:rPr lang="en-US" sz="2600" dirty="0"/>
              <a:t>Role play asking for help &amp; support</a:t>
            </a:r>
          </a:p>
          <a:p>
            <a:pPr marL="0" indent="0" eaLnBrk="1" hangingPunct="1">
              <a:lnSpc>
                <a:spcPct val="90000"/>
              </a:lnSpc>
              <a:buNone/>
              <a:defRPr/>
            </a:pPr>
            <a:endParaRPr lang="en-US" sz="2600" dirty="0"/>
          </a:p>
          <a:p>
            <a:pPr eaLnBrk="1" hangingPunct="1">
              <a:lnSpc>
                <a:spcPct val="90000"/>
              </a:lnSpc>
              <a:defRPr/>
            </a:pPr>
            <a:r>
              <a:rPr lang="en-US" sz="2600" dirty="0"/>
              <a:t>Brainstorm pleasant activities</a:t>
            </a:r>
          </a:p>
          <a:p>
            <a:pPr marL="0" indent="0" eaLnBrk="1" hangingPunct="1">
              <a:lnSpc>
                <a:spcPct val="90000"/>
              </a:lnSpc>
              <a:buNone/>
              <a:defRPr/>
            </a:pPr>
            <a:endParaRPr lang="en-US" sz="2600" dirty="0"/>
          </a:p>
          <a:p>
            <a:pPr eaLnBrk="1" hangingPunct="1">
              <a:lnSpc>
                <a:spcPct val="90000"/>
              </a:lnSpc>
              <a:defRPr/>
            </a:pPr>
            <a:r>
              <a:rPr lang="en-US" sz="2600" dirty="0"/>
              <a:t>Select activity to ‘sample’</a:t>
            </a:r>
          </a:p>
        </p:txBody>
      </p:sp>
    </p:spTree>
    <p:extLst>
      <p:ext uri="{BB962C8B-B14F-4D97-AF65-F5344CB8AC3E}">
        <p14:creationId xmlns:p14="http://schemas.microsoft.com/office/powerpoint/2010/main" val="395803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accent5">
                  <a:lumMod val="50000"/>
                </a:schemeClr>
              </a:solidFill>
            </a:endParaRPr>
          </a:p>
        </p:txBody>
      </p:sp>
      <p:sp>
        <p:nvSpPr>
          <p:cNvPr id="3" name="Content Placeholder 2"/>
          <p:cNvSpPr>
            <a:spLocks noGrp="1"/>
          </p:cNvSpPr>
          <p:nvPr>
            <p:ph idx="1"/>
          </p:nvPr>
        </p:nvSpPr>
        <p:spPr>
          <a:xfrm>
            <a:off x="457200" y="1874837"/>
            <a:ext cx="8229600" cy="3840163"/>
          </a:xfrm>
        </p:spPr>
        <p:txBody>
          <a:bodyPr/>
          <a:lstStyle/>
          <a:p>
            <a:r>
              <a:rPr lang="en-US" dirty="0"/>
              <a:t>Blank maps &amp; worksheets</a:t>
            </a:r>
          </a:p>
          <a:p>
            <a:r>
              <a:rPr lang="en-US" dirty="0"/>
              <a:t>Therapistaid.com</a:t>
            </a:r>
          </a:p>
          <a:p>
            <a:r>
              <a:rPr lang="en-US" dirty="0"/>
              <a:t>Evidenced-based CBT interventions (all types)</a:t>
            </a:r>
          </a:p>
          <a:p>
            <a:r>
              <a:rPr lang="en-US" dirty="0"/>
              <a:t>Links to public domain CBT manuals from major SUD treatment studies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5" name="Rectangle 4"/>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5">
                    <a:lumMod val="50000"/>
                  </a:schemeClr>
                </a:solidFill>
                <a:latin typeface="Arial" panose="020B0604020202020204" pitchFamily="34" charset="0"/>
                <a:cs typeface="Arial" panose="020B0604020202020204" pitchFamily="34" charset="0"/>
              </a:rPr>
              <a:t>Resources</a:t>
            </a:r>
            <a:endParaRPr lang="en-US" altLang="en-US" sz="3600"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943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5">
                    <a:lumMod val="50000"/>
                  </a:schemeClr>
                </a:solidFill>
              </a:rPr>
              <a:t>Questions?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228600" y="1201054"/>
            <a:ext cx="8763000" cy="4209146"/>
          </a:xfrm>
        </p:spPr>
        <p:txBody>
          <a:bodyPr>
            <a:noAutofit/>
          </a:bodyPr>
          <a:lstStyle/>
          <a:p>
            <a:pPr marL="0" lvl="0" indent="0">
              <a:buClr>
                <a:srgbClr val="BE854C"/>
              </a:buClr>
              <a:buSzPct val="65000"/>
              <a:buNone/>
            </a:pPr>
            <a:r>
              <a:rPr lang="en-US" sz="2400" i="1" dirty="0"/>
              <a:t>Questions about content or resources - email </a:t>
            </a:r>
            <a:r>
              <a:rPr lang="en-US" sz="2400" i="1" dirty="0">
                <a:hlinkClick r:id="rId4"/>
              </a:rPr>
              <a:t>nmiller@ahpnet.com</a:t>
            </a:r>
            <a:r>
              <a:rPr lang="en-US" sz="2400" i="1" dirty="0"/>
              <a:t> </a:t>
            </a:r>
          </a:p>
          <a:p>
            <a:pPr marL="0" lvl="0" indent="0">
              <a:buClr>
                <a:srgbClr val="BE854C"/>
              </a:buClr>
              <a:buSzPct val="65000"/>
              <a:buNone/>
            </a:pPr>
            <a:endParaRPr lang="en-US" sz="1200" i="1" dirty="0"/>
          </a:p>
          <a:p>
            <a:pPr marL="0" lvl="0" indent="0">
              <a:buClr>
                <a:srgbClr val="BE854C"/>
              </a:buClr>
              <a:buSzPct val="65000"/>
              <a:buNone/>
            </a:pPr>
            <a:endParaRPr lang="en-US" sz="800" i="1" dirty="0"/>
          </a:p>
          <a:p>
            <a:pPr marL="0" lvl="0" indent="0">
              <a:spcBef>
                <a:spcPts val="0"/>
              </a:spcBef>
              <a:buClr>
                <a:srgbClr val="BE854C"/>
              </a:buClr>
              <a:buSzPct val="65000"/>
              <a:buNone/>
            </a:pPr>
            <a:r>
              <a:rPr lang="en-US" sz="2400" i="1" dirty="0"/>
              <a:t>For more information on RSAT training &amp; technical  assistance, email Jon Grand, RSAT TA Coordinator at </a:t>
            </a:r>
            <a:r>
              <a:rPr lang="en-US" sz="2400" i="1" dirty="0">
                <a:hlinkClick r:id="rId5"/>
              </a:rPr>
              <a:t>jgrand@ahpnet.com</a:t>
            </a:r>
            <a:r>
              <a:rPr lang="en-US" sz="2400" i="1" dirty="0"/>
              <a:t> or visit: </a:t>
            </a:r>
            <a:r>
              <a:rPr lang="en-US" sz="2400" i="1" dirty="0">
                <a:hlinkClick r:id="rId6"/>
              </a:rPr>
              <a:t>http://www.rsat-tta.com</a:t>
            </a:r>
            <a:r>
              <a:rPr lang="en-US" sz="2400" i="1" dirty="0"/>
              <a:t> </a:t>
            </a:r>
          </a:p>
          <a:p>
            <a:pPr marL="0" lvl="0" indent="0">
              <a:spcBef>
                <a:spcPts val="0"/>
              </a:spcBef>
              <a:buClr>
                <a:srgbClr val="BE854C"/>
              </a:buClr>
              <a:buSzPct val="65000"/>
              <a:buNone/>
            </a:pPr>
            <a:endParaRPr lang="en-US" sz="800" i="1" dirty="0"/>
          </a:p>
          <a:p>
            <a:pPr marL="0" lvl="0" indent="0">
              <a:spcBef>
                <a:spcPts val="0"/>
              </a:spcBef>
              <a:buClr>
                <a:srgbClr val="BE854C"/>
              </a:buClr>
              <a:buSzPct val="65000"/>
              <a:buNone/>
            </a:pPr>
            <a:r>
              <a:rPr lang="en-US" i="1" dirty="0"/>
              <a:t>			    </a:t>
            </a:r>
          </a:p>
          <a:p>
            <a:pPr marL="0" lvl="0" indent="0">
              <a:spcBef>
                <a:spcPts val="0"/>
              </a:spcBef>
              <a:buClr>
                <a:srgbClr val="BE854C"/>
              </a:buClr>
              <a:buSzPct val="65000"/>
              <a:buNone/>
            </a:pPr>
            <a:endParaRPr lang="en-US" sz="4000" b="1" i="1" dirty="0">
              <a:solidFill>
                <a:srgbClr val="7030A0"/>
              </a:solidFill>
            </a:endParaRPr>
          </a:p>
          <a:p>
            <a:pPr marL="0" lvl="0" indent="0">
              <a:spcBef>
                <a:spcPts val="0"/>
              </a:spcBef>
              <a:buClr>
                <a:srgbClr val="BE854C"/>
              </a:buClr>
              <a:buSzPct val="65000"/>
              <a:buNone/>
            </a:pPr>
            <a:r>
              <a:rPr lang="en-US" sz="4000" b="1" i="1" dirty="0">
                <a:solidFill>
                  <a:srgbClr val="7030A0"/>
                </a:solidFill>
              </a:rPr>
              <a:t>      Thank you!</a:t>
            </a:r>
          </a:p>
          <a:p>
            <a:pPr lvl="0">
              <a:buClr>
                <a:srgbClr val="BE854C"/>
              </a:buClr>
              <a:buSzPct val="65000"/>
              <a:buFont typeface="Arial" pitchFamily="34" charset="0"/>
              <a:buChar char="►"/>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7/20/2016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35000"/>
                    </a14:imgEffect>
                    <a14:imgEffect>
                      <a14:brightnessContrast bright="8000" contrast="15000"/>
                    </a14:imgEffect>
                  </a14:imgLayer>
                </a14:imgProps>
              </a:ext>
              <a:ext uri="{28A0092B-C50C-407E-A947-70E740481C1C}">
                <a14:useLocalDpi xmlns:a14="http://schemas.microsoft.com/office/drawing/2010/main" val="0"/>
              </a:ext>
            </a:extLst>
          </a:blip>
          <a:srcRect/>
          <a:stretch>
            <a:fillRect/>
          </a:stretch>
        </p:blipFill>
        <p:spPr bwMode="auto">
          <a:xfrm>
            <a:off x="4343400" y="3200400"/>
            <a:ext cx="3886200" cy="273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46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76200"/>
            <a:ext cx="8229600" cy="914400"/>
          </a:xfrm>
        </p:spPr>
        <p:txBody>
          <a:bodyPr>
            <a:normAutofit/>
          </a:bodyPr>
          <a:lstStyle/>
          <a:p>
            <a:r>
              <a:rPr lang="en-US" sz="3200" b="1" dirty="0">
                <a:solidFill>
                  <a:srgbClr val="006892"/>
                </a:solidFill>
                <a:latin typeface="Arial" pitchFamily="34" charset="0"/>
                <a:cs typeface="Arial" pitchFamily="34" charset="0"/>
              </a:rPr>
              <a:t>Part II Learning Objectives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7/20/2016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a:spLocks noGrp="1"/>
          </p:cNvSpPr>
          <p:nvPr>
            <p:ph idx="1"/>
          </p:nvPr>
        </p:nvSpPr>
        <p:spPr/>
        <p:txBody>
          <a:bodyPr>
            <a:normAutofit fontScale="92500" lnSpcReduction="20000"/>
          </a:bodyPr>
          <a:lstStyle/>
          <a:p>
            <a:pPr marL="0" indent="0">
              <a:buNone/>
            </a:pPr>
            <a:endParaRPr lang="en-US" sz="800" dirty="0">
              <a:latin typeface="Calibri" panose="020F0502020204030204" pitchFamily="34" charset="0"/>
            </a:endParaRPr>
          </a:p>
          <a:p>
            <a:pPr marL="0" indent="0">
              <a:buNone/>
            </a:pPr>
            <a:endParaRPr lang="en-US" sz="800" dirty="0"/>
          </a:p>
          <a:p>
            <a:pPr marL="0" indent="0">
              <a:buNone/>
            </a:pPr>
            <a:endParaRPr lang="en-US" sz="800" dirty="0"/>
          </a:p>
          <a:p>
            <a:pPr marL="0" indent="0">
              <a:buNone/>
            </a:pPr>
            <a:r>
              <a:rPr lang="en-US" dirty="0"/>
              <a:t>    Conducting CBT groups: </a:t>
            </a:r>
          </a:p>
          <a:p>
            <a:pPr marL="800100" lvl="2" indent="0">
              <a:buNone/>
            </a:pPr>
            <a:r>
              <a:rPr lang="en-US" sz="3300" dirty="0"/>
              <a:t>Using CBT techniques &amp; tools </a:t>
            </a:r>
          </a:p>
          <a:p>
            <a:pPr marL="800100" lvl="2" indent="0">
              <a:buNone/>
            </a:pPr>
            <a:r>
              <a:rPr lang="en-US" sz="3300" dirty="0"/>
              <a:t>Avoiding what is incompatible </a:t>
            </a:r>
          </a:p>
          <a:p>
            <a:pPr marL="0" indent="0">
              <a:buNone/>
            </a:pPr>
            <a:endParaRPr lang="en-US" sz="800" dirty="0"/>
          </a:p>
          <a:p>
            <a:pPr marL="0" indent="0">
              <a:buNone/>
            </a:pPr>
            <a:endParaRPr lang="en-US" sz="800" dirty="0"/>
          </a:p>
          <a:p>
            <a:pPr marL="0" indent="0">
              <a:buNone/>
            </a:pPr>
            <a:r>
              <a:rPr lang="en-US" dirty="0"/>
              <a:t>    Evidence-based CBT for addiction treatment</a:t>
            </a:r>
          </a:p>
          <a:p>
            <a:pPr marL="0" indent="0">
              <a:buNone/>
            </a:pPr>
            <a:r>
              <a:rPr lang="en-US" dirty="0"/>
              <a:t>	Elements of effective sessions</a:t>
            </a:r>
          </a:p>
          <a:p>
            <a:pPr marL="0" indent="0">
              <a:buNone/>
            </a:pPr>
            <a:r>
              <a:rPr lang="en-US" dirty="0"/>
              <a:t>	Public domain manuals &amp; resources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1290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3200" kern="0" dirty="0">
                <a:solidFill>
                  <a:schemeClr val="accent5">
                    <a:lumMod val="50000"/>
                  </a:schemeClr>
                </a:solidFill>
                <a:latin typeface="Arial" panose="020B0604020202020204" pitchFamily="34" charset="0"/>
                <a:cs typeface="Arial" panose="020B0604020202020204" pitchFamily="34" charset="0"/>
              </a:rPr>
              <a:t>Review – CBT Background </a:t>
            </a:r>
            <a:endParaRPr lang="en-US" sz="32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7/20/2016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914400" y="304800"/>
            <a:ext cx="6781800" cy="584775"/>
          </a:xfrm>
          <a:prstGeom prst="rect">
            <a:avLst/>
          </a:prstGeom>
        </p:spPr>
        <p:txBody>
          <a:bodyPr wrap="square">
            <a:spAutoFit/>
          </a:bodyPr>
          <a:lstStyle/>
          <a:p>
            <a:r>
              <a:rPr lang="en-US" sz="3200" b="1" kern="0" dirty="0">
                <a:solidFill>
                  <a:srgbClr val="F79646">
                    <a:lumMod val="50000"/>
                  </a:srgbClr>
                </a:solidFill>
              </a:rPr>
              <a:t>             </a:t>
            </a:r>
            <a:endParaRPr lang="en-US" sz="3600" b="1" dirty="0">
              <a:solidFill>
                <a:srgbClr val="F79646">
                  <a:lumMod val="50000"/>
                </a:srgbClr>
              </a:solidFill>
            </a:endParaRPr>
          </a:p>
        </p:txBody>
      </p:sp>
      <p:sp>
        <p:nvSpPr>
          <p:cNvPr id="18" name="Rectangle 6"/>
          <p:cNvSpPr txBox="1">
            <a:spLocks noChangeArrowheads="1"/>
          </p:cNvSpPr>
          <p:nvPr/>
        </p:nvSpPr>
        <p:spPr>
          <a:xfrm>
            <a:off x="457200" y="1219200"/>
            <a:ext cx="8229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defRPr/>
            </a:pPr>
            <a:r>
              <a:rPr lang="en-US" sz="2400" b="1" dirty="0">
                <a:solidFill>
                  <a:prstClr val="black"/>
                </a:solidFill>
              </a:rPr>
              <a:t>“The thing that upsets people is not what happens but what  </a:t>
            </a:r>
          </a:p>
          <a:p>
            <a:pPr marL="0" indent="0" algn="ctr">
              <a:spcBef>
                <a:spcPts val="0"/>
              </a:spcBef>
              <a:buNone/>
              <a:defRPr/>
            </a:pPr>
            <a:r>
              <a:rPr lang="en-US" sz="2400" b="1" dirty="0">
                <a:solidFill>
                  <a:prstClr val="black"/>
                </a:solidFill>
              </a:rPr>
              <a:t>  they think it means” - </a:t>
            </a:r>
            <a:r>
              <a:rPr lang="en-US" sz="1800" dirty="0"/>
              <a:t>Epictetus </a:t>
            </a:r>
          </a:p>
        </p:txBody>
      </p:sp>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71600" y="2514600"/>
            <a:ext cx="627783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64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BACC6">
                    <a:lumMod val="50000"/>
                  </a:srgbClr>
                </a:solidFill>
                <a:latin typeface="Arial" panose="020B0604020202020204" pitchFamily="34" charset="0"/>
                <a:cs typeface="Arial" panose="020B0604020202020204" pitchFamily="34" charset="0"/>
              </a:rPr>
              <a:t>Assumptions of CBT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7/20/2016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txBox="1">
            <a:spLocks/>
          </p:cNvSpPr>
          <p:nvPr/>
        </p:nvSpPr>
        <p:spPr>
          <a:xfrm>
            <a:off x="457200" y="1752600"/>
            <a:ext cx="8610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tabLst>
                <a:tab pos="2170113" algn="l"/>
              </a:tabLst>
            </a:pPr>
            <a:endParaRPr lang="en-US" dirty="0">
              <a:solidFill>
                <a:prstClr val="black"/>
              </a:solidFill>
            </a:endParaRPr>
          </a:p>
        </p:txBody>
      </p:sp>
      <p:sp>
        <p:nvSpPr>
          <p:cNvPr id="16" name="Slide Number Placeholder 3"/>
          <p:cNvSpPr txBox="1">
            <a:spLocks/>
          </p:cNvSpPr>
          <p:nvPr/>
        </p:nvSpPr>
        <p:spPr>
          <a:xfrm>
            <a:off x="457200" y="6324600"/>
            <a:ext cx="914400" cy="228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9253D46-FED4-49F3-971C-F60A23308C47}" type="slidenum">
              <a:rPr lang="en-US" smtClean="0">
                <a:solidFill>
                  <a:prstClr val="black">
                    <a:tint val="75000"/>
                  </a:prstClr>
                </a:solidFill>
              </a:rPr>
              <a:pPr>
                <a:defRPr/>
              </a:pPr>
              <a:t>5</a:t>
            </a:fld>
            <a:endParaRPr lang="en-US" dirty="0">
              <a:solidFill>
                <a:prstClr val="black">
                  <a:tint val="75000"/>
                </a:prstClr>
              </a:solidFill>
            </a:endParaRPr>
          </a:p>
        </p:txBody>
      </p:sp>
      <p:sp>
        <p:nvSpPr>
          <p:cNvPr id="19" name="Rectangle 3"/>
          <p:cNvSpPr>
            <a:spLocks noChangeArrowheads="1"/>
          </p:cNvSpPr>
          <p:nvPr/>
        </p:nvSpPr>
        <p:spPr bwMode="auto">
          <a:xfrm>
            <a:off x="76200" y="1447800"/>
            <a:ext cx="8991600" cy="4648200"/>
          </a:xfrm>
          <a:prstGeom prst="rect">
            <a:avLst/>
          </a:prstGeom>
          <a:noFill/>
          <a:ln w="9525">
            <a:noFill/>
            <a:miter lim="800000"/>
            <a:headEnd/>
            <a:tailEnd/>
          </a:ln>
          <a:effectLst/>
        </p:spPr>
        <p:txBody>
          <a:bodyPr/>
          <a:lstStyle/>
          <a:p>
            <a:pPr marL="457200" indent="-457200">
              <a:lnSpc>
                <a:spcPct val="90000"/>
              </a:lnSpc>
              <a:spcBef>
                <a:spcPct val="20000"/>
              </a:spcBef>
              <a:buClr>
                <a:srgbClr val="0000FF"/>
              </a:buClr>
              <a:buSzPct val="70000"/>
              <a:buFont typeface="Arial" panose="020B0604020202020204" pitchFamily="34" charset="0"/>
              <a:buChar char="•"/>
              <a:defRPr/>
            </a:pPr>
            <a:r>
              <a:rPr lang="en-US" sz="2800" dirty="0">
                <a:solidFill>
                  <a:prstClr val="black"/>
                </a:solidFill>
              </a:rPr>
              <a:t>Substance use &amp; other ‘target’ behaviors are learned.</a:t>
            </a:r>
          </a:p>
          <a:p>
            <a:pPr>
              <a:lnSpc>
                <a:spcPct val="90000"/>
              </a:lnSpc>
              <a:spcBef>
                <a:spcPct val="20000"/>
              </a:spcBef>
              <a:buClr>
                <a:srgbClr val="0000FF"/>
              </a:buClr>
              <a:buSzPct val="70000"/>
              <a:defRPr/>
            </a:pPr>
            <a:endParaRPr lang="en-US" sz="800" dirty="0">
              <a:solidFill>
                <a:prstClr val="black"/>
              </a:solidFill>
            </a:endParaRPr>
          </a:p>
          <a:p>
            <a:pPr marL="457200" indent="-457200">
              <a:lnSpc>
                <a:spcPct val="90000"/>
              </a:lnSpc>
              <a:spcBef>
                <a:spcPct val="20000"/>
              </a:spcBef>
              <a:buClr>
                <a:srgbClr val="0000FF"/>
              </a:buClr>
              <a:buSzPct val="70000"/>
              <a:buFont typeface="Arial" panose="020B0604020202020204" pitchFamily="34" charset="0"/>
              <a:buChar char="•"/>
              <a:defRPr/>
            </a:pPr>
            <a:r>
              <a:rPr lang="en-US" sz="2800" dirty="0">
                <a:solidFill>
                  <a:prstClr val="black"/>
                </a:solidFill>
              </a:rPr>
              <a:t>Triggered by environmental cues, thoughts &amp; feelings.</a:t>
            </a:r>
          </a:p>
          <a:p>
            <a:pPr>
              <a:lnSpc>
                <a:spcPct val="90000"/>
              </a:lnSpc>
              <a:spcBef>
                <a:spcPct val="20000"/>
              </a:spcBef>
              <a:buClr>
                <a:srgbClr val="0000FF"/>
              </a:buClr>
              <a:buSzPct val="70000"/>
              <a:defRPr/>
            </a:pPr>
            <a:endParaRPr lang="en-US" sz="800" dirty="0">
              <a:solidFill>
                <a:prstClr val="black"/>
              </a:solidFill>
            </a:endParaRPr>
          </a:p>
          <a:p>
            <a:pPr marL="457200" indent="-457200">
              <a:lnSpc>
                <a:spcPct val="90000"/>
              </a:lnSpc>
              <a:spcBef>
                <a:spcPct val="20000"/>
              </a:spcBef>
              <a:buClr>
                <a:srgbClr val="0000FF"/>
              </a:buClr>
              <a:buSzPct val="70000"/>
              <a:buFont typeface="Arial" panose="020B0604020202020204" pitchFamily="34" charset="0"/>
              <a:buChar char="•"/>
              <a:defRPr/>
            </a:pPr>
            <a:r>
              <a:rPr lang="en-US" sz="2800" dirty="0">
                <a:solidFill>
                  <a:prstClr val="black"/>
                </a:solidFill>
              </a:rPr>
              <a:t>Learning new coping skills &amp; modifying reinforcers helps  stop or reduce these behaviors.</a:t>
            </a:r>
          </a:p>
          <a:p>
            <a:pPr>
              <a:lnSpc>
                <a:spcPct val="90000"/>
              </a:lnSpc>
              <a:spcBef>
                <a:spcPct val="20000"/>
              </a:spcBef>
              <a:buClr>
                <a:srgbClr val="0000FF"/>
              </a:buClr>
              <a:buSzPct val="70000"/>
              <a:defRPr/>
            </a:pPr>
            <a:endParaRPr lang="en-US" sz="800" dirty="0">
              <a:solidFill>
                <a:prstClr val="black"/>
              </a:solidFill>
            </a:endParaRPr>
          </a:p>
          <a:p>
            <a:pPr marL="457200" indent="-457200">
              <a:lnSpc>
                <a:spcPct val="90000"/>
              </a:lnSpc>
              <a:spcBef>
                <a:spcPct val="20000"/>
              </a:spcBef>
              <a:buClr>
                <a:srgbClr val="0000FF"/>
              </a:buClr>
              <a:buSzPct val="70000"/>
              <a:buFont typeface="Arial" panose="020B0604020202020204" pitchFamily="34" charset="0"/>
              <a:buChar char="•"/>
              <a:defRPr/>
            </a:pPr>
            <a:r>
              <a:rPr lang="en-US" sz="2800" dirty="0">
                <a:solidFill>
                  <a:prstClr val="black"/>
                </a:solidFill>
              </a:rPr>
              <a:t>People are easily motivated to try techniques that reduce distress.</a:t>
            </a:r>
          </a:p>
          <a:p>
            <a:pPr marL="457200" indent="-457200">
              <a:lnSpc>
                <a:spcPct val="90000"/>
              </a:lnSpc>
              <a:spcBef>
                <a:spcPct val="20000"/>
              </a:spcBef>
              <a:buClr>
                <a:srgbClr val="0000FF"/>
              </a:buClr>
              <a:buSzPct val="70000"/>
              <a:buFont typeface="Arial" panose="020B0604020202020204" pitchFamily="34" charset="0"/>
              <a:buChar char="•"/>
              <a:defRPr/>
            </a:pPr>
            <a:endParaRPr lang="en-US" sz="1000" dirty="0">
              <a:solidFill>
                <a:prstClr val="black"/>
              </a:solidFill>
            </a:endParaRPr>
          </a:p>
          <a:p>
            <a:pPr marL="457200" indent="-457200">
              <a:lnSpc>
                <a:spcPct val="90000"/>
              </a:lnSpc>
              <a:spcBef>
                <a:spcPct val="20000"/>
              </a:spcBef>
              <a:buClr>
                <a:srgbClr val="0000FF"/>
              </a:buClr>
              <a:buSzPct val="70000"/>
              <a:buFont typeface="Arial" panose="020B0604020202020204" pitchFamily="34" charset="0"/>
              <a:buChar char="•"/>
              <a:defRPr/>
            </a:pPr>
            <a:r>
              <a:rPr lang="en-US" sz="2800" dirty="0">
                <a:solidFill>
                  <a:prstClr val="black"/>
                </a:solidFill>
              </a:rPr>
              <a:t>CBT requires a strong therapeutic alliance to enlist clients in learning, shaping &amp; practicing new responses.</a:t>
            </a:r>
            <a:endParaRPr lang="en-US" sz="2800" dirty="0">
              <a:solidFill>
                <a:prstClr val="black"/>
              </a:solidFill>
              <a:effectLst>
                <a:outerShdw blurRad="38100" dist="38100" dir="2700000" algn="tl">
                  <a:srgbClr val="000000"/>
                </a:outerShdw>
              </a:effectLst>
            </a:endParaRPr>
          </a:p>
        </p:txBody>
      </p:sp>
    </p:spTree>
    <p:extLst>
      <p:ext uri="{BB962C8B-B14F-4D97-AF65-F5344CB8AC3E}">
        <p14:creationId xmlns:p14="http://schemas.microsoft.com/office/powerpoint/2010/main" val="42915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BACC6">
                    <a:lumMod val="50000"/>
                  </a:srgbClr>
                </a:solidFill>
                <a:latin typeface="Arial" panose="020B0604020202020204" pitchFamily="34" charset="0"/>
                <a:cs typeface="Arial" panose="020B0604020202020204" pitchFamily="34" charset="0"/>
              </a:rPr>
              <a:t>Homework: First Things First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7/20/2016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txBox="1">
            <a:spLocks/>
          </p:cNvSpPr>
          <p:nvPr/>
        </p:nvSpPr>
        <p:spPr>
          <a:xfrm>
            <a:off x="533400" y="1371600"/>
            <a:ext cx="8153400"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BE854C"/>
              </a:buClr>
              <a:buSzPct val="65000"/>
              <a:buFont typeface="Arial" pitchFamily="34" charset="0"/>
              <a:buNone/>
            </a:pPr>
            <a:endParaRPr lang="en-US" sz="1000" dirty="0">
              <a:solidFill>
                <a:prstClr val="black"/>
              </a:solidFill>
            </a:endParaRPr>
          </a:p>
          <a:p>
            <a:pPr marL="0" indent="0">
              <a:buClr>
                <a:srgbClr val="BE854C"/>
              </a:buClr>
              <a:buSzPct val="65000"/>
              <a:buFont typeface="Arial" pitchFamily="34" charset="0"/>
              <a:buNone/>
            </a:pPr>
            <a:r>
              <a:rPr lang="en-US" sz="2400" b="1" u="sng" dirty="0">
                <a:solidFill>
                  <a:srgbClr val="7030A0"/>
                </a:solidFill>
                <a:latin typeface="Arial" panose="020B0604020202020204" pitchFamily="34" charset="0"/>
                <a:cs typeface="Arial" panose="020B0604020202020204" pitchFamily="34" charset="0"/>
              </a:rPr>
              <a:t>‘Homework’</a:t>
            </a:r>
            <a:r>
              <a:rPr lang="en-US" sz="2400" b="1" dirty="0">
                <a:solidFill>
                  <a:srgbClr val="7030A0"/>
                </a:solidFill>
                <a:latin typeface="Arial" panose="020B0604020202020204" pitchFamily="34" charset="0"/>
                <a:cs typeface="Arial" panose="020B0604020202020204" pitchFamily="34" charset="0"/>
              </a:rPr>
              <a:t> – Comments on the worksheets &amp; follow-up discussion questions….  </a:t>
            </a:r>
          </a:p>
          <a:p>
            <a:pPr marL="0" indent="0">
              <a:buClr>
                <a:srgbClr val="BE854C"/>
              </a:buClr>
              <a:buSzPct val="65000"/>
              <a:buFont typeface="Arial" pitchFamily="34" charset="0"/>
              <a:buNone/>
            </a:pPr>
            <a:endParaRPr lang="en-US" sz="2400" b="1" dirty="0">
              <a:solidFill>
                <a:srgbClr val="7030A0"/>
              </a:solidFill>
              <a:latin typeface="Arial" panose="020B0604020202020204" pitchFamily="34" charset="0"/>
              <a:cs typeface="Arial" panose="020B0604020202020204" pitchFamily="34" charset="0"/>
            </a:endParaRPr>
          </a:p>
          <a:p>
            <a:pPr marL="457200" indent="-457200">
              <a:buClr>
                <a:srgbClr val="BE854C"/>
              </a:buClr>
              <a:buSzPct val="65000"/>
              <a:buFont typeface="Arial" pitchFamily="34" charset="0"/>
              <a:buAutoNum type="arabicPeriod"/>
            </a:pPr>
            <a:r>
              <a:rPr lang="en-US" sz="2800" b="1" dirty="0">
                <a:solidFill>
                  <a:prstClr val="black"/>
                </a:solidFill>
                <a:cs typeface="Arial" panose="020B0604020202020204" pitchFamily="34" charset="0"/>
              </a:rPr>
              <a:t>Cocaine refusal skills</a:t>
            </a:r>
          </a:p>
          <a:p>
            <a:pPr marL="457200" indent="-457200">
              <a:buClr>
                <a:srgbClr val="BE854C"/>
              </a:buClr>
              <a:buSzPct val="65000"/>
              <a:buFont typeface="Arial" pitchFamily="34" charset="0"/>
              <a:buAutoNum type="arabicPeriod"/>
            </a:pPr>
            <a:r>
              <a:rPr lang="en-US" sz="2800" b="1" dirty="0">
                <a:solidFill>
                  <a:prstClr val="black"/>
                </a:solidFill>
                <a:cs typeface="Arial" panose="020B0604020202020204" pitchFamily="34" charset="0"/>
              </a:rPr>
              <a:t>Functional analysis worksheet</a:t>
            </a:r>
          </a:p>
          <a:p>
            <a:pPr marL="457200" indent="-457200">
              <a:buClr>
                <a:srgbClr val="BE854C"/>
              </a:buClr>
              <a:buSzPct val="65000"/>
              <a:buFont typeface="Arial" pitchFamily="34" charset="0"/>
              <a:buAutoNum type="arabicPeriod"/>
            </a:pPr>
            <a:r>
              <a:rPr lang="en-US" sz="2800" b="1" dirty="0">
                <a:solidFill>
                  <a:prstClr val="black"/>
                </a:solidFill>
                <a:cs typeface="Arial" panose="020B0604020202020204" pitchFamily="34" charset="0"/>
              </a:rPr>
              <a:t>Cravings log</a:t>
            </a:r>
          </a:p>
          <a:p>
            <a:pPr marL="457200" indent="-457200">
              <a:buClr>
                <a:srgbClr val="BE854C"/>
              </a:buClr>
              <a:buSzPct val="65000"/>
              <a:buFont typeface="Arial" pitchFamily="34" charset="0"/>
              <a:buAutoNum type="arabicPeriod"/>
            </a:pPr>
            <a:r>
              <a:rPr lang="en-US" sz="2800" b="1" dirty="0">
                <a:solidFill>
                  <a:prstClr val="black"/>
                </a:solidFill>
                <a:cs typeface="Arial" panose="020B0604020202020204" pitchFamily="34" charset="0"/>
              </a:rPr>
              <a:t>Anger management exercise </a:t>
            </a:r>
          </a:p>
          <a:p>
            <a:pPr marL="457200" indent="-457200">
              <a:buClr>
                <a:srgbClr val="BE854C"/>
              </a:buClr>
              <a:buSzPct val="65000"/>
              <a:buFont typeface="Arial" pitchFamily="34" charset="0"/>
              <a:buAutoNum type="arabicPeriod"/>
            </a:pPr>
            <a:endParaRPr lang="en-US" sz="2400" b="1" dirty="0">
              <a:solidFill>
                <a:srgbClr val="7030A0"/>
              </a:solidFill>
              <a:latin typeface="Arial" panose="020B0604020202020204" pitchFamily="34" charset="0"/>
              <a:cs typeface="Arial" panose="020B0604020202020204" pitchFamily="34" charset="0"/>
            </a:endParaRPr>
          </a:p>
          <a:p>
            <a:pPr marL="0" indent="0" algn="ctr">
              <a:buClr>
                <a:srgbClr val="BE854C"/>
              </a:buClr>
              <a:buSzPct val="65000"/>
              <a:buFont typeface="Arial" pitchFamily="34" charset="0"/>
              <a:buNone/>
            </a:pPr>
            <a:endParaRPr lang="en-US" sz="2400" b="1" dirty="0">
              <a:solidFill>
                <a:srgbClr val="7030A0"/>
              </a:solidFill>
              <a:latin typeface="Arial" panose="020B0604020202020204" pitchFamily="34" charset="0"/>
              <a:cs typeface="Arial" panose="020B0604020202020204" pitchFamily="34" charset="0"/>
            </a:endParaRPr>
          </a:p>
          <a:p>
            <a:pPr marL="0" indent="0" algn="ctr">
              <a:buClr>
                <a:srgbClr val="BE854C"/>
              </a:buClr>
              <a:buSzPct val="65000"/>
              <a:buFont typeface="Arial" pitchFamily="34" charset="0"/>
              <a:buNone/>
            </a:pPr>
            <a:endParaRPr lang="en-US" sz="2400" b="1" dirty="0">
              <a:solidFill>
                <a:srgbClr val="7030A0"/>
              </a:solidFill>
              <a:latin typeface="Arial" panose="020B0604020202020204" pitchFamily="34" charset="0"/>
              <a:cs typeface="Arial" panose="020B0604020202020204" pitchFamily="34" charset="0"/>
            </a:endParaRPr>
          </a:p>
          <a:p>
            <a:pPr marL="0" indent="0">
              <a:buClr>
                <a:srgbClr val="BE854C"/>
              </a:buClr>
              <a:buSzPct val="65000"/>
              <a:buFont typeface="Arial" pitchFamily="34" charset="0"/>
              <a:buNone/>
            </a:pPr>
            <a:endParaRPr lang="en-US" dirty="0">
              <a:solidFill>
                <a:prstClr val="black"/>
              </a:solidFill>
            </a:endParaRPr>
          </a:p>
          <a:p>
            <a:pPr>
              <a:buClr>
                <a:srgbClr val="BE854C"/>
              </a:buClr>
              <a:buSzPct val="65000"/>
              <a:buFont typeface="Arial" pitchFamily="34" charset="0"/>
              <a:buChar char="►"/>
            </a:pPr>
            <a:endParaRPr lang="en-US" dirty="0">
              <a:solidFill>
                <a:prstClr val="black"/>
              </a:solidFill>
            </a:endParaRPr>
          </a:p>
        </p:txBody>
      </p:sp>
    </p:spTree>
    <p:extLst>
      <p:ext uri="{BB962C8B-B14F-4D97-AF65-F5344CB8AC3E}">
        <p14:creationId xmlns:p14="http://schemas.microsoft.com/office/powerpoint/2010/main" val="40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7</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accent5">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Assumptions Behind CBT Groups</a:t>
            </a: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3"/>
          <p:cNvSpPr>
            <a:spLocks noGrp="1" noChangeArrowheads="1"/>
          </p:cNvSpPr>
          <p:nvPr>
            <p:ph type="body" idx="1"/>
          </p:nvPr>
        </p:nvSpPr>
        <p:spPr bwMode="auto">
          <a:xfrm>
            <a:off x="152400" y="1752600"/>
            <a:ext cx="8763000" cy="4114800"/>
          </a:xfrm>
          <a:prstGeom prst="rect">
            <a:avLst/>
          </a:prstGeom>
          <a:noFill/>
          <a:ln w="9525">
            <a:noFill/>
            <a:miter lim="800000"/>
            <a:headEnd/>
            <a:tailEnd/>
          </a:ln>
          <a:effectLst/>
        </p:spPr>
        <p:txBody>
          <a:bodyPr>
            <a:normAutofit/>
          </a:bodyPr>
          <a:lstStyle/>
          <a:p>
            <a:pPr>
              <a:lnSpc>
                <a:spcPct val="90000"/>
              </a:lnSpc>
              <a:buClr>
                <a:schemeClr val="hlink"/>
              </a:buClr>
              <a:buSzPct val="70000"/>
              <a:buFont typeface="Wingdings" pitchFamily="2" charset="2"/>
              <a:buChar char="u"/>
              <a:defRPr/>
            </a:pPr>
            <a:r>
              <a:rPr lang="en-US" sz="2400" dirty="0">
                <a:latin typeface="Calibri" panose="020F0502020204030204" pitchFamily="34" charset="0"/>
              </a:rPr>
              <a:t>Therapist can model, observe &amp; provide feedback on behaviors</a:t>
            </a:r>
          </a:p>
          <a:p>
            <a:pPr marL="0" indent="0">
              <a:lnSpc>
                <a:spcPct val="90000"/>
              </a:lnSpc>
              <a:buClr>
                <a:schemeClr val="hlink"/>
              </a:buClr>
              <a:buSzPct val="70000"/>
              <a:buNone/>
              <a:defRPr/>
            </a:pPr>
            <a:endParaRPr lang="en-US" sz="800" dirty="0">
              <a:latin typeface="Calibri" panose="020F0502020204030204" pitchFamily="34" charset="0"/>
            </a:endParaRPr>
          </a:p>
          <a:p>
            <a:pPr marL="342900" indent="-342900" eaLnBrk="1" hangingPunct="1">
              <a:lnSpc>
                <a:spcPct val="90000"/>
              </a:lnSpc>
              <a:spcBef>
                <a:spcPct val="20000"/>
              </a:spcBef>
              <a:buClr>
                <a:schemeClr val="hlink"/>
              </a:buClr>
              <a:buSzPct val="70000"/>
              <a:buFont typeface="Wingdings" pitchFamily="2" charset="2"/>
              <a:buChar char="u"/>
              <a:defRPr/>
            </a:pPr>
            <a:r>
              <a:rPr lang="en-US" sz="2400" dirty="0">
                <a:latin typeface="Calibri" panose="020F0502020204030204" pitchFamily="34" charset="0"/>
              </a:rPr>
              <a:t>Breaks through isolation; allows for observational learning  </a:t>
            </a:r>
          </a:p>
          <a:p>
            <a:pPr eaLnBrk="1" hangingPunct="1">
              <a:lnSpc>
                <a:spcPct val="90000"/>
              </a:lnSpc>
              <a:spcBef>
                <a:spcPct val="20000"/>
              </a:spcBef>
              <a:buClr>
                <a:schemeClr val="hlink"/>
              </a:buClr>
              <a:buSzPct val="70000"/>
              <a:defRPr/>
            </a:pPr>
            <a:endParaRPr lang="en-US" sz="800" dirty="0">
              <a:latin typeface="Calibri" panose="020F0502020204030204" pitchFamily="34" charset="0"/>
            </a:endParaRPr>
          </a:p>
          <a:p>
            <a:pPr marL="342900" indent="-342900" eaLnBrk="1" hangingPunct="1">
              <a:lnSpc>
                <a:spcPct val="90000"/>
              </a:lnSpc>
              <a:spcBef>
                <a:spcPct val="20000"/>
              </a:spcBef>
              <a:buClr>
                <a:schemeClr val="hlink"/>
              </a:buClr>
              <a:buSzPct val="70000"/>
              <a:buFont typeface="Wingdings" pitchFamily="2" charset="2"/>
              <a:buChar char="u"/>
              <a:defRPr/>
            </a:pPr>
            <a:r>
              <a:rPr lang="en-US" sz="2400" dirty="0">
                <a:latin typeface="Calibri" panose="020F0502020204030204" pitchFamily="34" charset="0"/>
              </a:rPr>
              <a:t>Helps with skill deficits that are inter-personal in nature</a:t>
            </a:r>
          </a:p>
          <a:p>
            <a:pPr marL="342900" indent="-342900" eaLnBrk="1" hangingPunct="1">
              <a:lnSpc>
                <a:spcPct val="90000"/>
              </a:lnSpc>
              <a:spcBef>
                <a:spcPct val="20000"/>
              </a:spcBef>
              <a:buClr>
                <a:schemeClr val="hlink"/>
              </a:buClr>
              <a:buSzPct val="70000"/>
              <a:buFont typeface="Wingdings" pitchFamily="2" charset="2"/>
              <a:buChar char="u"/>
              <a:defRPr/>
            </a:pPr>
            <a:endParaRPr lang="en-US" sz="800" dirty="0">
              <a:latin typeface="Calibri" panose="020F0502020204030204" pitchFamily="34" charset="0"/>
            </a:endParaRPr>
          </a:p>
          <a:p>
            <a:pPr>
              <a:lnSpc>
                <a:spcPct val="90000"/>
              </a:lnSpc>
              <a:buClr>
                <a:schemeClr val="hlink"/>
              </a:buClr>
              <a:buSzPct val="70000"/>
              <a:buFont typeface="Wingdings" pitchFamily="2" charset="2"/>
              <a:buChar char="u"/>
              <a:defRPr/>
            </a:pPr>
            <a:r>
              <a:rPr lang="en-US" sz="2400" dirty="0">
                <a:latin typeface="Calibri" panose="020F0502020204030204" pitchFamily="34" charset="0"/>
              </a:rPr>
              <a:t>Realistic yet “safe” setting in which to practice</a:t>
            </a:r>
          </a:p>
          <a:p>
            <a:pPr marL="0" indent="0">
              <a:lnSpc>
                <a:spcPct val="90000"/>
              </a:lnSpc>
              <a:buClr>
                <a:schemeClr val="hlink"/>
              </a:buClr>
              <a:buSzPct val="70000"/>
              <a:buNone/>
              <a:defRPr/>
            </a:pPr>
            <a:endParaRPr lang="en-US" sz="800" dirty="0">
              <a:latin typeface="Calibri" panose="020F0502020204030204" pitchFamily="34" charset="0"/>
            </a:endParaRPr>
          </a:p>
          <a:p>
            <a:pPr>
              <a:lnSpc>
                <a:spcPct val="90000"/>
              </a:lnSpc>
              <a:buClr>
                <a:schemeClr val="hlink"/>
              </a:buClr>
              <a:buSzPct val="70000"/>
              <a:buFont typeface="Wingdings" pitchFamily="2" charset="2"/>
              <a:buChar char="u"/>
              <a:defRPr/>
            </a:pPr>
            <a:r>
              <a:rPr lang="en-US" sz="2400" dirty="0">
                <a:latin typeface="Calibri" panose="020F0502020204030204" pitchFamily="34" charset="0"/>
              </a:rPr>
              <a:t>Links problem behaviors with consequences</a:t>
            </a:r>
          </a:p>
          <a:p>
            <a:pPr marL="0" indent="0">
              <a:lnSpc>
                <a:spcPct val="90000"/>
              </a:lnSpc>
              <a:buClr>
                <a:schemeClr val="hlink"/>
              </a:buClr>
              <a:buSzPct val="70000"/>
              <a:buNone/>
              <a:defRPr/>
            </a:pPr>
            <a:endParaRPr lang="en-US" sz="800" dirty="0">
              <a:latin typeface="Calibri" panose="020F0502020204030204" pitchFamily="34" charset="0"/>
            </a:endParaRPr>
          </a:p>
          <a:p>
            <a:pPr marL="342900" indent="-342900" eaLnBrk="1" hangingPunct="1">
              <a:lnSpc>
                <a:spcPct val="90000"/>
              </a:lnSpc>
              <a:spcBef>
                <a:spcPct val="20000"/>
              </a:spcBef>
              <a:buClr>
                <a:schemeClr val="hlink"/>
              </a:buClr>
              <a:buSzPct val="70000"/>
              <a:buFont typeface="Wingdings" pitchFamily="2" charset="2"/>
              <a:buChar char="u"/>
              <a:defRPr/>
            </a:pPr>
            <a:endParaRPr lang="en-US" sz="800" dirty="0">
              <a:latin typeface="Calibri" panose="020F0502020204030204" pitchFamily="34" charset="0"/>
            </a:endParaRPr>
          </a:p>
          <a:p>
            <a:pPr marL="342900" indent="-342900" eaLnBrk="1" hangingPunct="1">
              <a:lnSpc>
                <a:spcPct val="90000"/>
              </a:lnSpc>
              <a:spcBef>
                <a:spcPct val="20000"/>
              </a:spcBef>
              <a:buClr>
                <a:schemeClr val="hlink"/>
              </a:buClr>
              <a:buSzPct val="70000"/>
              <a:buFont typeface="Wingdings" pitchFamily="2" charset="2"/>
              <a:buChar char="u"/>
              <a:defRPr/>
            </a:pPr>
            <a:endParaRPr lang="en-US" sz="2400" dirty="0">
              <a:latin typeface="Calibri" panose="020F0502020204030204" pitchFamily="34" charset="0"/>
            </a:endParaRPr>
          </a:p>
          <a:p>
            <a:pPr eaLnBrk="1" hangingPunct="1">
              <a:lnSpc>
                <a:spcPct val="90000"/>
              </a:lnSpc>
              <a:spcBef>
                <a:spcPct val="20000"/>
              </a:spcBef>
              <a:buClr>
                <a:schemeClr val="hlink"/>
              </a:buClr>
              <a:buSzPct val="70000"/>
              <a:defRPr/>
            </a:pPr>
            <a:endParaRPr lang="en-US" sz="1400" dirty="0">
              <a:latin typeface="Calibri" panose="020F0502020204030204" pitchFamily="34" charset="0"/>
            </a:endParaRPr>
          </a:p>
          <a:p>
            <a:pPr marL="0" indent="0" eaLnBrk="1" hangingPunct="1">
              <a:lnSpc>
                <a:spcPct val="90000"/>
              </a:lnSpc>
              <a:spcBef>
                <a:spcPct val="20000"/>
              </a:spcBef>
              <a:buClr>
                <a:schemeClr val="hlink"/>
              </a:buClr>
              <a:buSzPct val="70000"/>
              <a:buNone/>
              <a:defRPr/>
            </a:pPr>
            <a:endParaRPr lang="en-US" sz="1400" dirty="0">
              <a:latin typeface="Calibri" panose="020F0502020204030204" pitchFamily="34" charset="0"/>
            </a:endParaRPr>
          </a:p>
          <a:p>
            <a:pPr marL="342900" indent="-342900" eaLnBrk="1" hangingPunct="1">
              <a:lnSpc>
                <a:spcPct val="90000"/>
              </a:lnSpc>
              <a:spcBef>
                <a:spcPct val="20000"/>
              </a:spcBef>
              <a:buClr>
                <a:schemeClr val="hlink"/>
              </a:buClr>
              <a:buSzPct val="70000"/>
              <a:buFont typeface="Wingdings" pitchFamily="2" charset="2"/>
              <a:buNone/>
              <a:defRPr/>
            </a:pPr>
            <a:endParaRPr lang="en-US" sz="2400" dirty="0">
              <a:effectLst>
                <a:outerShdw blurRad="38100" dist="38100" dir="2700000" algn="tl">
                  <a:srgbClr val="000000"/>
                </a:outerShdw>
              </a:effectLst>
              <a:latin typeface="Calibri" panose="020F0502020204030204" pitchFamily="34" charset="0"/>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355" b="12022"/>
          <a:stretch/>
        </p:blipFill>
        <p:spPr bwMode="auto">
          <a:xfrm>
            <a:off x="5638800" y="4572000"/>
            <a:ext cx="2344350" cy="1600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57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8</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5">
                    <a:lumMod val="50000"/>
                  </a:schemeClr>
                </a:solidFill>
                <a:latin typeface="Arial" panose="020B0604020202020204" pitchFamily="34" charset="0"/>
                <a:cs typeface="Arial" panose="020B0604020202020204" pitchFamily="34" charset="0"/>
              </a:rPr>
              <a:t>Conducting the Sessions</a:t>
            </a:r>
            <a:endParaRPr lang="en-US" altLang="en-US" sz="3200"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Content Placeholder 4"/>
          <p:cNvSpPr>
            <a:spLocks noGrp="1"/>
          </p:cNvSpPr>
          <p:nvPr>
            <p:ph type="body" idx="1"/>
          </p:nvPr>
        </p:nvSpPr>
        <p:spPr>
          <a:xfrm>
            <a:off x="152400" y="1600200"/>
            <a:ext cx="8763000" cy="4114800"/>
          </a:xfrm>
        </p:spPr>
        <p:txBody>
          <a:bodyPr>
            <a:normAutofit/>
          </a:bodyPr>
          <a:lstStyle/>
          <a:p>
            <a:r>
              <a:rPr lang="en-US" sz="2800" dirty="0">
                <a:latin typeface="Calibri" panose="020F0502020204030204" pitchFamily="34" charset="0"/>
              </a:rPr>
              <a:t>20/ 20/ 20 Format - basic session structure, flexible to group size, session order and content</a:t>
            </a:r>
          </a:p>
          <a:p>
            <a:pPr marL="0" indent="0">
              <a:buNone/>
            </a:pPr>
            <a:endParaRPr lang="en-US" sz="2800" dirty="0">
              <a:latin typeface="Calibri" panose="020F0502020204030204" pitchFamily="34" charset="0"/>
            </a:endParaRPr>
          </a:p>
          <a:p>
            <a:r>
              <a:rPr lang="en-US" sz="2800" dirty="0">
                <a:latin typeface="Calibri" panose="020F0502020204030204" pitchFamily="34" charset="0"/>
              </a:rPr>
              <a:t>80/ 20 Rule – client(s) talk 80% of the time; therapist 20% of the time</a:t>
            </a:r>
          </a:p>
          <a:p>
            <a:pPr marL="0" indent="0">
              <a:buNone/>
            </a:pPr>
            <a:endParaRPr lang="en-US" sz="2800" dirty="0">
              <a:latin typeface="Calibri" panose="020F0502020204030204" pitchFamily="34" charset="0"/>
            </a:endParaRPr>
          </a:p>
          <a:p>
            <a:r>
              <a:rPr lang="en-US" sz="2800" dirty="0">
                <a:latin typeface="Calibri" panose="020F0502020204030204" pitchFamily="34" charset="0"/>
              </a:rPr>
              <a:t>WAIT- Why am I talking?</a:t>
            </a:r>
          </a:p>
        </p:txBody>
      </p:sp>
    </p:spTree>
    <p:extLst>
      <p:ext uri="{BB962C8B-B14F-4D97-AF65-F5344CB8AC3E}">
        <p14:creationId xmlns:p14="http://schemas.microsoft.com/office/powerpoint/2010/main" val="147857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9</a:t>
            </a:fld>
            <a:endParaRPr lang="en-US" altLang="en-US" dirty="0"/>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Title 1"/>
          <p:cNvSpPr>
            <a:spLocks noGrp="1"/>
          </p:cNvSpPr>
          <p:nvPr>
            <p:ph type="title"/>
          </p:nvPr>
        </p:nvSpPr>
        <p:spPr>
          <a:xfrm>
            <a:off x="381000" y="76200"/>
            <a:ext cx="8229600" cy="914400"/>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Structure of Sessions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577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    CBT Insights &amp;amp; Tools for Justice Professionals  Part II  Wednesday July 20, 2016    &amp;quot;&quot;/&gt;&lt;property id=&quot;20307&quot; value=&quot;257&quot;/&gt;&lt;/object&gt;&lt;object type=&quot;3&quot; unique_id=&quot;10004&quot;&gt;&lt;property id=&quot;20148&quot; value=&quot;5&quot;/&gt;&lt;property id=&quot;20300&quot; value=&quot;Slide 2 - &amp;quot;Topics we will cover in Part II  &amp;quot;&quot;/&gt;&lt;property id=&quot;20307&quot; value=&quot;263&quot;/&gt;&lt;/object&gt;&lt;object type=&quot;3&quot; unique_id=&quot;10005&quot;&gt;&lt;property id=&quot;20148&quot; value=&quot;5&quot;/&gt;&lt;property id=&quot;20300&quot; value=&quot;Slide 3 - &amp;quot;Part II Learning Objectives&amp;quot;&quot;/&gt;&lt;property id=&quot;20307&quot; value=&quot;258&quot;/&gt;&lt;/object&gt;&lt;object type=&quot;3&quot; unique_id=&quot;10006&quot;&gt;&lt;property id=&quot;20148&quot; value=&quot;5&quot;/&gt;&lt;property id=&quot;20300&quot; value=&quot;Slide 4 - &amp;quot;Review – CBT Background &amp;quot;&quot;/&gt;&lt;property id=&quot;20307&quot; value=&quot;260&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91&quot;/&gt;&lt;/object&gt;&lt;object type=&quot;3&quot; unique_id=&quot;10010&quot;&gt;&lt;property id=&quot;20148&quot; value=&quot;5&quot;/&gt;&lt;property id=&quot;20300&quot; value=&quot;Slide 8&quot;/&gt;&lt;property id=&quot;20307&quot; value=&quot;289&quot;/&gt;&lt;/object&gt;&lt;object type=&quot;3&quot; unique_id=&quot;10011&quot;&gt;&lt;property id=&quot;20148&quot; value=&quot;5&quot;/&gt;&lt;property id=&quot;20300&quot; value=&quot;Slide 9 - &amp;quot;Structure of Sessions&amp;quot;&quot;/&gt;&lt;property id=&quot;20307&quot; value=&quot;287&quot;/&gt;&lt;/object&gt;&lt;object type=&quot;3&quot; unique_id=&quot;10012&quot;&gt;&lt;property id=&quot;20148&quot; value=&quot;5&quot;/&gt;&lt;property id=&quot;20300&quot; value=&quot;Slide 10 - &amp;quot;Inconsistent with CBT groups &amp;quot;&quot;/&gt;&lt;property id=&quot;20307&quot; value=&quot;286&quot;/&gt;&lt;/object&gt;&lt;object type=&quot;3&quot; unique_id=&quot;10013&quot;&gt;&lt;property id=&quot;20148&quot; value=&quot;5&quot;/&gt;&lt;property id=&quot;20300&quot; value=&quot;Slide 11&quot;/&gt;&lt;property id=&quot;20307&quot; value=&quot;288&quot;/&gt;&lt;/object&gt;&lt;object type=&quot;3&quot; unique_id=&quot;10014&quot;&gt;&lt;property id=&quot;20148&quot; value=&quot;5&quot;/&gt;&lt;property id=&quot;20300&quot; value=&quot;Slide 12 - &amp;quot;Individualized Skills &amp;quot;&quot;/&gt;&lt;property id=&quot;20307&quot; value=&quot;283&quot;/&gt;&lt;/object&gt;&lt;object type=&quot;3&quot; unique_id=&quot;10015&quot;&gt;&lt;property id=&quot;20148&quot; value=&quot;5&quot;/&gt;&lt;property id=&quot;20300&quot; value=&quot;Slide 13 - &amp;quot;Tips for Using CBT in Group Work&amp;quot;&quot;/&gt;&lt;property id=&quot;20307&quot; value=&quot;285&quot;/&gt;&lt;/object&gt;&lt;object type=&quot;3&quot; unique_id=&quot;10016&quot;&gt;&lt;property id=&quot;20148&quot; value=&quot;5&quot;/&gt;&lt;property id=&quot;20300&quot; value=&quot;Slide 14&quot;/&gt;&lt;property id=&quot;20307&quot; value=&quot;290&quot;/&gt;&lt;/object&gt;&lt;object type=&quot;3&quot; unique_id=&quot;10017&quot;&gt;&lt;property id=&quot;20148&quot; value=&quot;5&quot;/&gt;&lt;property id=&quot;20300&quot; value=&quot;Slide 15 - &amp;quot;Cognitive Reshaping Techniques &amp;quot;&quot;/&gt;&lt;property id=&quot;20307&quot; value=&quot;284&quot;/&gt;&lt;/object&gt;&lt;object type=&quot;3&quot; unique_id=&quot;10018&quot;&gt;&lt;property id=&quot;20148&quot; value=&quot;5&quot;/&gt;&lt;property id=&quot;20300&quot; value=&quot;Slide 16 - &amp;quot;Questions Used to Formulate Rational Responses&amp;quot;&quot;/&gt;&lt;property id=&quot;20307&quot; value=&quot;282&quot;/&gt;&lt;/object&gt;&lt;object type=&quot;3&quot; unique_id=&quot;10019&quot;&gt;&lt;property id=&quot;20148&quot; value=&quot;5&quot;/&gt;&lt;property id=&quot;20300&quot; value=&quot;Slide 17 - &amp;quot;  Examining Belief Systems&amp;quot;&quot;/&gt;&lt;property id=&quot;20307&quot; value=&quot;281&quot;/&gt;&lt;/object&gt;&lt;object type=&quot;3&quot; unique_id=&quot;10020&quot;&gt;&lt;property id=&quot;20148&quot; value=&quot;5&quot;/&gt;&lt;property id=&quot;20300&quot; value=&quot;Slide 18 - &amp;quot;Research on CBT for Trauma&amp;quot;&quot;/&gt;&lt;property id=&quot;20307&quot; value=&quot;294&quot;/&gt;&lt;/object&gt;&lt;object type=&quot;3&quot; unique_id=&quot;10021&quot;&gt;&lt;property id=&quot;20148&quot; value=&quot;5&quot;/&gt;&lt;property id=&quot;20300&quot; value=&quot;Slide 19 - &amp;quot; CBT for Trauma &amp;quot;&quot;/&gt;&lt;property id=&quot;20307&quot; value=&quot;295&quot;/&gt;&lt;/object&gt;&lt;object type=&quot;3&quot; unique_id=&quot;10022&quot;&gt;&lt;property id=&quot;20148&quot; value=&quot;5&quot;/&gt;&lt;property id=&quot;20300&quot; value=&quot;Slide 20 - &amp;quot;Outcomes Studies - CBT for SUDs&amp;quot;&quot;/&gt;&lt;property id=&quot;20307&quot; value=&quot;293&quot;/&gt;&lt;/object&gt;&lt;object type=&quot;3&quot; unique_id=&quot;10023&quot;&gt;&lt;property id=&quot;20148&quot; value=&quot;5&quot;/&gt;&lt;property id=&quot;20300&quot; value=&quot;Slide 21 - &amp;quot;Examples of CBT for Substance Abuse &amp;quot;&quot;/&gt;&lt;property id=&quot;20307&quot; value=&quot;297&quot;/&gt;&lt;/object&gt;&lt;object type=&quot;3&quot; unique_id=&quot;10024&quot;&gt;&lt;property id=&quot;20148&quot; value=&quot;5&quot;/&gt;&lt;property id=&quot;20300&quot; value=&quot;Slide 22 - &amp;quot;Planning for Emergencies &amp;amp; Coping with Relapse&amp;quot;&quot;/&gt;&lt;property id=&quot;20307&quot; value=&quot;292&quot;/&gt;&lt;/object&gt;&lt;object type=&quot;3&quot; unique_id=&quot;10025&quot;&gt;&lt;property id=&quot;20148&quot; value=&quot;5&quot;/&gt;&lt;property id=&quot;20300&quot; value=&quot;Slide 23 - &amp;quot;Increasing support networks &amp;amp; pleasant activities    ( example of optional skills training  session)&amp;quot;&quot;/&gt;&lt;property id=&quot;20307&quot; value=&quot;280&quot;/&gt;&lt;/object&gt;&lt;object type=&quot;3&quot; unique_id=&quot;10026&quot;&gt;&lt;property id=&quot;20148&quot; value=&quot;5&quot;/&gt;&lt;property id=&quot;20300&quot; value=&quot;Slide 24&quot;/&gt;&lt;property id=&quot;20307&quot; value=&quot;298&quot;/&gt;&lt;/object&gt;&lt;object type=&quot;3&quot; unique_id=&quot;10027&quot;&gt;&lt;property id=&quot;20148&quot; value=&quot;5&quot;/&gt;&lt;property id=&quot;20300&quot; value=&quot;Slide 25&quot;/&gt;&lt;property id=&quot;20307&quot; value=&quot;279&quot;/&gt;&lt;/object&gt;&lt;/object&gt;&lt;object type=&quot;8&quot; unique_id=&quot;10054&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2130</Words>
  <Application>Microsoft Office PowerPoint</Application>
  <PresentationFormat>On-screen Show (4:3)</PresentationFormat>
  <Paragraphs>338</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ＭＳ Ｐゴシック</vt:lpstr>
      <vt:lpstr>Arial</vt:lpstr>
      <vt:lpstr>Calibri</vt:lpstr>
      <vt:lpstr>Times New Roman</vt:lpstr>
      <vt:lpstr>Wingdings</vt:lpstr>
      <vt:lpstr>1_Office Theme</vt:lpstr>
      <vt:lpstr>2_Office Theme</vt:lpstr>
      <vt:lpstr>    CBT Insights &amp; Tools for Justice Professionals  Part II  Wednesday July 20, 2016    </vt:lpstr>
      <vt:lpstr>Topics we will cover in Part II  </vt:lpstr>
      <vt:lpstr>Part II Learning Objectives</vt:lpstr>
      <vt:lpstr>Review – CBT Background </vt:lpstr>
      <vt:lpstr>PowerPoint Presentation</vt:lpstr>
      <vt:lpstr>PowerPoint Presentation</vt:lpstr>
      <vt:lpstr>PowerPoint Presentation</vt:lpstr>
      <vt:lpstr>PowerPoint Presentation</vt:lpstr>
      <vt:lpstr>Structure of Sessions</vt:lpstr>
      <vt:lpstr>Inconsistent with CBT groups </vt:lpstr>
      <vt:lpstr>PowerPoint Presentation</vt:lpstr>
      <vt:lpstr>Individualized Skills </vt:lpstr>
      <vt:lpstr>Tips for Using CBT in Group Work</vt:lpstr>
      <vt:lpstr>PowerPoint Presentation</vt:lpstr>
      <vt:lpstr>Cognitive Reshaping Techniques </vt:lpstr>
      <vt:lpstr>Questions Used to Formulate Rational Responses</vt:lpstr>
      <vt:lpstr>  Examining Belief Systems</vt:lpstr>
      <vt:lpstr>Research on CBT for Trauma</vt:lpstr>
      <vt:lpstr> CBT for Trauma </vt:lpstr>
      <vt:lpstr>Outcomes Studies - CBT for SUDs</vt:lpstr>
      <vt:lpstr>Examples of CBT for Substance Abuse </vt:lpstr>
      <vt:lpstr>Planning for Emergencies &amp; Coping with Relapse</vt:lpstr>
      <vt:lpstr>Increasing support networks &amp; pleasant activities    ( example of optional skills training  session)</vt:lpstr>
      <vt:lpstr>PowerPoint Presentation</vt:lpstr>
      <vt:lpstr>PowerPoint Presentation</vt:lpstr>
    </vt:vector>
  </TitlesOfParts>
  <Company>Todd Harpham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 one</dc:creator>
  <cp:lastModifiedBy>Joe Manney</cp:lastModifiedBy>
  <cp:revision>32</cp:revision>
  <cp:lastPrinted>2016-06-27T12:37:45Z</cp:lastPrinted>
  <dcterms:created xsi:type="dcterms:W3CDTF">2016-06-27T02:12:39Z</dcterms:created>
  <dcterms:modified xsi:type="dcterms:W3CDTF">2016-07-20T15:01:10Z</dcterms:modified>
</cp:coreProperties>
</file>