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9" r:id="rId2"/>
    <p:sldId id="405" r:id="rId3"/>
    <p:sldId id="439" r:id="rId4"/>
    <p:sldId id="440" r:id="rId5"/>
    <p:sldId id="441" r:id="rId6"/>
    <p:sldId id="442" r:id="rId7"/>
    <p:sldId id="443" r:id="rId8"/>
    <p:sldId id="444" r:id="rId9"/>
    <p:sldId id="445" r:id="rId10"/>
    <p:sldId id="446" r:id="rId11"/>
    <p:sldId id="447" r:id="rId12"/>
    <p:sldId id="448" r:id="rId13"/>
    <p:sldId id="449" r:id="rId14"/>
    <p:sldId id="450" r:id="rId15"/>
    <p:sldId id="451" r:id="rId16"/>
    <p:sldId id="452" r:id="rId17"/>
    <p:sldId id="453" r:id="rId18"/>
    <p:sldId id="454" r:id="rId19"/>
    <p:sldId id="455" r:id="rId20"/>
    <p:sldId id="456" r:id="rId21"/>
    <p:sldId id="457" r:id="rId22"/>
    <p:sldId id="458" r:id="rId23"/>
    <p:sldId id="459" r:id="rId24"/>
    <p:sldId id="460" r:id="rId25"/>
    <p:sldId id="436" r:id="rId26"/>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757" autoAdjust="0"/>
    <p:restoredTop sz="89564" autoAdjust="0"/>
  </p:normalViewPr>
  <p:slideViewPr>
    <p:cSldViewPr>
      <p:cViewPr varScale="1">
        <p:scale>
          <a:sx n="65" d="100"/>
          <a:sy n="65" d="100"/>
        </p:scale>
        <p:origin x="870"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35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49785F-AEC9-4CAF-8147-E59A22856DC5}" type="datetimeFigureOut">
              <a:rPr lang="en-US" smtClean="0"/>
              <a:t>7/30/2017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7AFB4-6AE2-405B-84EC-60E187CE7000}" type="slidenum">
              <a:rPr lang="en-US" smtClean="0"/>
              <a:t>‹#›</a:t>
            </a:fld>
            <a:endParaRPr lang="en-US"/>
          </a:p>
        </p:txBody>
      </p:sp>
    </p:spTree>
    <p:extLst>
      <p:ext uri="{BB962C8B-B14F-4D97-AF65-F5344CB8AC3E}">
        <p14:creationId xmlns:p14="http://schemas.microsoft.com/office/powerpoint/2010/main" val="536755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a:t>
            </a:fld>
            <a:endParaRPr lang="en-US"/>
          </a:p>
        </p:txBody>
      </p:sp>
    </p:spTree>
    <p:extLst>
      <p:ext uri="{BB962C8B-B14F-4D97-AF65-F5344CB8AC3E}">
        <p14:creationId xmlns:p14="http://schemas.microsoft.com/office/powerpoint/2010/main" val="36689607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10</a:t>
            </a:fld>
            <a:endParaRPr lang="en-US"/>
          </a:p>
        </p:txBody>
      </p:sp>
    </p:spTree>
    <p:extLst>
      <p:ext uri="{BB962C8B-B14F-4D97-AF65-F5344CB8AC3E}">
        <p14:creationId xmlns:p14="http://schemas.microsoft.com/office/powerpoint/2010/main" val="457856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11</a:t>
            </a:fld>
            <a:endParaRPr lang="en-US"/>
          </a:p>
        </p:txBody>
      </p:sp>
    </p:spTree>
    <p:extLst>
      <p:ext uri="{BB962C8B-B14F-4D97-AF65-F5344CB8AC3E}">
        <p14:creationId xmlns:p14="http://schemas.microsoft.com/office/powerpoint/2010/main" val="325492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12</a:t>
            </a:fld>
            <a:endParaRPr lang="en-US"/>
          </a:p>
        </p:txBody>
      </p:sp>
    </p:spTree>
    <p:extLst>
      <p:ext uri="{BB962C8B-B14F-4D97-AF65-F5344CB8AC3E}">
        <p14:creationId xmlns:p14="http://schemas.microsoft.com/office/powerpoint/2010/main" val="2660074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13</a:t>
            </a:fld>
            <a:endParaRPr lang="en-US"/>
          </a:p>
        </p:txBody>
      </p:sp>
    </p:spTree>
    <p:extLst>
      <p:ext uri="{BB962C8B-B14F-4D97-AF65-F5344CB8AC3E}">
        <p14:creationId xmlns:p14="http://schemas.microsoft.com/office/powerpoint/2010/main" val="26276712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14</a:t>
            </a:fld>
            <a:endParaRPr lang="en-US"/>
          </a:p>
        </p:txBody>
      </p:sp>
    </p:spTree>
    <p:extLst>
      <p:ext uri="{BB962C8B-B14F-4D97-AF65-F5344CB8AC3E}">
        <p14:creationId xmlns:p14="http://schemas.microsoft.com/office/powerpoint/2010/main" val="670009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15</a:t>
            </a:fld>
            <a:endParaRPr lang="en-US"/>
          </a:p>
        </p:txBody>
      </p:sp>
    </p:spTree>
    <p:extLst>
      <p:ext uri="{BB962C8B-B14F-4D97-AF65-F5344CB8AC3E}">
        <p14:creationId xmlns:p14="http://schemas.microsoft.com/office/powerpoint/2010/main" val="1903398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16</a:t>
            </a:fld>
            <a:endParaRPr lang="en-US"/>
          </a:p>
        </p:txBody>
      </p:sp>
    </p:spTree>
    <p:extLst>
      <p:ext uri="{BB962C8B-B14F-4D97-AF65-F5344CB8AC3E}">
        <p14:creationId xmlns:p14="http://schemas.microsoft.com/office/powerpoint/2010/main" val="24370705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17</a:t>
            </a:fld>
            <a:endParaRPr lang="en-US"/>
          </a:p>
        </p:txBody>
      </p:sp>
    </p:spTree>
    <p:extLst>
      <p:ext uri="{BB962C8B-B14F-4D97-AF65-F5344CB8AC3E}">
        <p14:creationId xmlns:p14="http://schemas.microsoft.com/office/powerpoint/2010/main" val="23369980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18</a:t>
            </a:fld>
            <a:endParaRPr lang="en-US"/>
          </a:p>
        </p:txBody>
      </p:sp>
    </p:spTree>
    <p:extLst>
      <p:ext uri="{BB962C8B-B14F-4D97-AF65-F5344CB8AC3E}">
        <p14:creationId xmlns:p14="http://schemas.microsoft.com/office/powerpoint/2010/main" val="3718555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19</a:t>
            </a:fld>
            <a:endParaRPr lang="en-US"/>
          </a:p>
        </p:txBody>
      </p:sp>
    </p:spTree>
    <p:extLst>
      <p:ext uri="{BB962C8B-B14F-4D97-AF65-F5344CB8AC3E}">
        <p14:creationId xmlns:p14="http://schemas.microsoft.com/office/powerpoint/2010/main" val="4248170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20</a:t>
            </a:fld>
            <a:endParaRPr lang="en-US"/>
          </a:p>
        </p:txBody>
      </p:sp>
    </p:spTree>
    <p:extLst>
      <p:ext uri="{BB962C8B-B14F-4D97-AF65-F5344CB8AC3E}">
        <p14:creationId xmlns:p14="http://schemas.microsoft.com/office/powerpoint/2010/main" val="27833185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21</a:t>
            </a:fld>
            <a:endParaRPr lang="en-US"/>
          </a:p>
        </p:txBody>
      </p:sp>
    </p:spTree>
    <p:extLst>
      <p:ext uri="{BB962C8B-B14F-4D97-AF65-F5344CB8AC3E}">
        <p14:creationId xmlns:p14="http://schemas.microsoft.com/office/powerpoint/2010/main" val="35843355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22</a:t>
            </a:fld>
            <a:endParaRPr lang="en-US"/>
          </a:p>
        </p:txBody>
      </p:sp>
    </p:spTree>
    <p:extLst>
      <p:ext uri="{BB962C8B-B14F-4D97-AF65-F5344CB8AC3E}">
        <p14:creationId xmlns:p14="http://schemas.microsoft.com/office/powerpoint/2010/main" val="26702357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23</a:t>
            </a:fld>
            <a:endParaRPr lang="en-US"/>
          </a:p>
        </p:txBody>
      </p:sp>
    </p:spTree>
    <p:extLst>
      <p:ext uri="{BB962C8B-B14F-4D97-AF65-F5344CB8AC3E}">
        <p14:creationId xmlns:p14="http://schemas.microsoft.com/office/powerpoint/2010/main" val="13585082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24</a:t>
            </a:fld>
            <a:endParaRPr lang="en-US"/>
          </a:p>
        </p:txBody>
      </p:sp>
    </p:spTree>
    <p:extLst>
      <p:ext uri="{BB962C8B-B14F-4D97-AF65-F5344CB8AC3E}">
        <p14:creationId xmlns:p14="http://schemas.microsoft.com/office/powerpoint/2010/main" val="2108505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25</a:t>
            </a:fld>
            <a:endParaRPr lang="en-US" altLang="en-US">
              <a:solidFill>
                <a:srgbClr val="000000"/>
              </a:solidFill>
            </a:endParaRPr>
          </a:p>
        </p:txBody>
      </p:sp>
    </p:spTree>
    <p:extLst>
      <p:ext uri="{BB962C8B-B14F-4D97-AF65-F5344CB8AC3E}">
        <p14:creationId xmlns:p14="http://schemas.microsoft.com/office/powerpoint/2010/main" val="529248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a:t>
            </a:fld>
            <a:endParaRPr lang="en-US"/>
          </a:p>
        </p:txBody>
      </p:sp>
    </p:spTree>
    <p:extLst>
      <p:ext uri="{BB962C8B-B14F-4D97-AF65-F5344CB8AC3E}">
        <p14:creationId xmlns:p14="http://schemas.microsoft.com/office/powerpoint/2010/main" val="2684604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4</a:t>
            </a:fld>
            <a:endParaRPr lang="en-US"/>
          </a:p>
        </p:txBody>
      </p:sp>
    </p:spTree>
    <p:extLst>
      <p:ext uri="{BB962C8B-B14F-4D97-AF65-F5344CB8AC3E}">
        <p14:creationId xmlns:p14="http://schemas.microsoft.com/office/powerpoint/2010/main" val="1568070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5</a:t>
            </a:fld>
            <a:endParaRPr lang="en-US"/>
          </a:p>
        </p:txBody>
      </p:sp>
    </p:spTree>
    <p:extLst>
      <p:ext uri="{BB962C8B-B14F-4D97-AF65-F5344CB8AC3E}">
        <p14:creationId xmlns:p14="http://schemas.microsoft.com/office/powerpoint/2010/main" val="196189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6</a:t>
            </a:fld>
            <a:endParaRPr lang="en-US"/>
          </a:p>
        </p:txBody>
      </p:sp>
    </p:spTree>
    <p:extLst>
      <p:ext uri="{BB962C8B-B14F-4D97-AF65-F5344CB8AC3E}">
        <p14:creationId xmlns:p14="http://schemas.microsoft.com/office/powerpoint/2010/main" val="3629738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7</a:t>
            </a:fld>
            <a:endParaRPr lang="en-US"/>
          </a:p>
        </p:txBody>
      </p:sp>
    </p:spTree>
    <p:extLst>
      <p:ext uri="{BB962C8B-B14F-4D97-AF65-F5344CB8AC3E}">
        <p14:creationId xmlns:p14="http://schemas.microsoft.com/office/powerpoint/2010/main" val="1783431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8</a:t>
            </a:fld>
            <a:endParaRPr lang="en-US"/>
          </a:p>
        </p:txBody>
      </p:sp>
    </p:spTree>
    <p:extLst>
      <p:ext uri="{BB962C8B-B14F-4D97-AF65-F5344CB8AC3E}">
        <p14:creationId xmlns:p14="http://schemas.microsoft.com/office/powerpoint/2010/main" val="3388845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BE854C"/>
              </a:buClr>
              <a:buSzPct val="65000"/>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9</a:t>
            </a:fld>
            <a:endParaRPr lang="en-US"/>
          </a:p>
        </p:txBody>
      </p:sp>
    </p:spTree>
    <p:extLst>
      <p:ext uri="{BB962C8B-B14F-4D97-AF65-F5344CB8AC3E}">
        <p14:creationId xmlns:p14="http://schemas.microsoft.com/office/powerpoint/2010/main" val="2886006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AF8806-4BD7-4C7C-9A27-E0EBE296922B}" type="datetime1">
              <a:rPr lang="en-US" smtClean="0"/>
              <a:t>7/30/2017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8786EF-7896-4119-B9E5-BB3AD285BC68}" type="datetime1">
              <a:rPr lang="en-US" smtClean="0"/>
              <a:t>7/30/2017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BD15C5-2857-4BA2-9DE8-6191E210E585}" type="datetime1">
              <a:rPr lang="en-US" smtClean="0"/>
              <a:t>7/30/2017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09DB6F-66E3-4BDC-9698-1126DF59D2C7}" type="datetime1">
              <a:rPr lang="en-US" smtClean="0"/>
              <a:t>7/30/2017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C7B535-D27B-40D2-8E28-DFD04F25FF3A}" type="datetime1">
              <a:rPr lang="en-US" smtClean="0"/>
              <a:t>7/30/2017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125825-B83C-4FBE-B008-12797F2E1CA1}" type="datetime1">
              <a:rPr lang="en-US" smtClean="0"/>
              <a:t>7/30/2017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B87749-D426-4B7F-9D8A-5C9AE91BEEC8}" type="datetime1">
              <a:rPr lang="en-US" smtClean="0"/>
              <a:t>7/30/2017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8F91CA-C157-42E2-9FDA-1E7D61AD58F8}" type="datetime1">
              <a:rPr lang="en-US" smtClean="0"/>
              <a:t>7/30/2017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D538CD-E79D-4FC5-9DE3-0F05E2166F03}" type="datetime1">
              <a:rPr lang="en-US" smtClean="0"/>
              <a:t>7/30/2017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EE6493-888E-4C6E-9C38-A467264AEE0A}" type="datetime1">
              <a:rPr lang="en-US" smtClean="0"/>
              <a:t>7/30/2017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557B53-7988-45B1-886D-F48EBCC184C2}" type="datetime1">
              <a:rPr lang="en-US" smtClean="0"/>
              <a:t>7/30/2017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80D7B2-BE3E-4BDA-A74E-C64ECDB742AE}" type="datetime1">
              <a:rPr lang="en-US" smtClean="0"/>
              <a:t>7/30/2017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www.rsat-tta.com/Files/health-lit-without-appendix-copie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mailto:Aklein@ahpnet.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91440"/>
            <a:ext cx="9144000" cy="69494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2130425"/>
            <a:ext cx="7772400" cy="1470025"/>
          </a:xfrm>
        </p:spPr>
        <p:txBody>
          <a:bodyPr>
            <a:normAutofit fontScale="90000"/>
          </a:bodyPr>
          <a:lstStyle/>
          <a:p>
            <a:pPr algn="l">
              <a:lnSpc>
                <a:spcPct val="150000"/>
              </a:lnSpc>
            </a:pPr>
            <a:r>
              <a:rPr lang="en-US" sz="3600" dirty="0">
                <a:solidFill>
                  <a:schemeClr val="bg1"/>
                </a:solidFill>
                <a:latin typeface="Arial" pitchFamily="34" charset="0"/>
                <a:cs typeface="Arial" pitchFamily="34" charset="0"/>
              </a:rPr>
              <a:t>Correctional MAT Programming</a:t>
            </a:r>
            <a:br>
              <a:rPr lang="en-US" sz="3600" dirty="0">
                <a:solidFill>
                  <a:schemeClr val="bg1"/>
                </a:solidFill>
                <a:latin typeface="Arial" pitchFamily="34" charset="0"/>
                <a:cs typeface="Arial" pitchFamily="34" charset="0"/>
              </a:rPr>
            </a:br>
            <a:r>
              <a:rPr lang="en-US" sz="2700" dirty="0">
                <a:solidFill>
                  <a:schemeClr val="bg1"/>
                </a:solidFill>
                <a:latin typeface="Arial" pitchFamily="34" charset="0"/>
                <a:cs typeface="Arial" pitchFamily="34" charset="0"/>
              </a:rPr>
              <a:t>Andy Klein, Ph.D.</a:t>
            </a:r>
          </a:p>
        </p:txBody>
      </p:sp>
      <p:sp>
        <p:nvSpPr>
          <p:cNvPr id="3" name="Subtitle 2"/>
          <p:cNvSpPr>
            <a:spLocks noGrp="1"/>
          </p:cNvSpPr>
          <p:nvPr>
            <p:ph type="subTitle" idx="1"/>
          </p:nvPr>
        </p:nvSpPr>
        <p:spPr>
          <a:xfrm>
            <a:off x="685800" y="3810000"/>
            <a:ext cx="7086600" cy="1752600"/>
          </a:xfrm>
        </p:spPr>
        <p:txBody>
          <a:bodyPr/>
          <a:lstStyle/>
          <a:p>
            <a:pPr algn="l"/>
            <a:r>
              <a:rPr lang="en-US" sz="2800" dirty="0">
                <a:solidFill>
                  <a:srgbClr val="E0C3A3"/>
                </a:solidFill>
              </a:rPr>
              <a:t>Advocates for Human Potential, Inc.</a:t>
            </a:r>
          </a:p>
          <a:p>
            <a:pPr algn="l"/>
            <a:endParaRPr lang="en-US" dirty="0">
              <a:solidFill>
                <a:srgbClr val="E0C3A3"/>
              </a:solidFill>
            </a:endParaRPr>
          </a:p>
        </p:txBody>
      </p:sp>
      <p:sp>
        <p:nvSpPr>
          <p:cNvPr id="4" name="Date Placeholder 3"/>
          <p:cNvSpPr>
            <a:spLocks noGrp="1"/>
          </p:cNvSpPr>
          <p:nvPr>
            <p:ph type="dt" sz="half" idx="10"/>
          </p:nvPr>
        </p:nvSpPr>
        <p:spPr/>
        <p:txBody>
          <a:bodyPr/>
          <a:lstStyle/>
          <a:p>
            <a:fld id="{080B4AC8-3612-4575-BB27-DE279267DA85}"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a:t>
            </a:fld>
            <a:endParaRPr lang="en-US" dirty="0">
              <a:solidFill>
                <a:schemeClr val="bg1"/>
              </a:solidFill>
              <a:latin typeface="Arial" pitchFamily="34" charset="0"/>
              <a:cs typeface="Arial" pitchFamily="34" charset="0"/>
            </a:endParaRPr>
          </a:p>
        </p:txBody>
      </p:sp>
      <p:cxnSp>
        <p:nvCxnSpPr>
          <p:cNvPr id="10" name="Straight Connector 9"/>
          <p:cNvCxnSpPr/>
          <p:nvPr/>
        </p:nvCxnSpPr>
        <p:spPr>
          <a:xfrm>
            <a:off x="609600" y="3810000"/>
            <a:ext cx="8305800" cy="0"/>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163233"/>
          </a:xfrm>
          <a:prstGeom prst="rect">
            <a:avLst/>
          </a:prstGeom>
        </p:spPr>
      </p:pic>
    </p:spTree>
    <p:extLst>
      <p:ext uri="{BB962C8B-B14F-4D97-AF65-F5344CB8AC3E}">
        <p14:creationId xmlns:p14="http://schemas.microsoft.com/office/powerpoint/2010/main" val="4219662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3582DC34-EB79-4F1D-BE62-61F3F4D7FF7C}"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10</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295400"/>
            <a:ext cx="8686800" cy="49727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lphaUcPeriod" startAt="6"/>
            </a:pPr>
            <a:r>
              <a:rPr lang="en-US" sz="2000" b="1" dirty="0">
                <a:solidFill>
                  <a:schemeClr val="tx2"/>
                </a:solidFill>
              </a:rPr>
              <a:t>Correctional agencies facilitating MAT work with their state Medicaid agencies to facilitate healthcare coverage for MAT medication </a:t>
            </a:r>
            <a:endParaRPr lang="en-US" sz="1800" b="1" dirty="0"/>
          </a:p>
          <a:p>
            <a:pPr marL="640080" lvl="0">
              <a:spcBef>
                <a:spcPts val="600"/>
              </a:spcBef>
            </a:pPr>
            <a:r>
              <a:rPr lang="en-US" sz="1800" b="1" dirty="0"/>
              <a:t>Navigators</a:t>
            </a:r>
            <a:r>
              <a:rPr lang="en-US" sz="1800" dirty="0"/>
              <a:t>—Navigators receive extensive training from CMS, responsible for providing unbiased info about public and private health insurance programs in a culturally competent manner. </a:t>
            </a:r>
          </a:p>
          <a:p>
            <a:pPr marL="640080" lvl="0">
              <a:spcBef>
                <a:spcPts val="600"/>
              </a:spcBef>
            </a:pPr>
            <a:r>
              <a:rPr lang="en-US" sz="1800" b="1" dirty="0"/>
              <a:t>Non-navigator assistors (in-person assisters)</a:t>
            </a:r>
            <a:r>
              <a:rPr lang="en-US" sz="1800" dirty="0"/>
              <a:t>—Similar to navigators, provide in-person assistance and informing consumers about coverage options, but funding for assistors is more flexible than navigator funding. Many states opt to train staff of existing community-based agencies to carry out in-person assistor duties. </a:t>
            </a:r>
          </a:p>
          <a:p>
            <a:pPr marL="640080" lvl="0">
              <a:spcBef>
                <a:spcPts val="600"/>
              </a:spcBef>
            </a:pPr>
            <a:r>
              <a:rPr lang="en-US" sz="1800" b="1" dirty="0"/>
              <a:t>Certified application counselors (CACs)</a:t>
            </a:r>
            <a:r>
              <a:rPr lang="en-US" sz="1800" dirty="0"/>
              <a:t>—CMS designates organizations to certify counselors who perform these functions. CACs complete pre-service training and receive ongoing in-service training via CMS webinars and newsletters. </a:t>
            </a:r>
          </a:p>
          <a:p>
            <a:pPr marL="640080" lvl="0">
              <a:spcBef>
                <a:spcPts val="600"/>
              </a:spcBef>
            </a:pPr>
            <a:r>
              <a:rPr lang="en-US" sz="1800" b="1" dirty="0"/>
              <a:t>Brokers, agents, and contracted assistors</a:t>
            </a:r>
            <a:r>
              <a:rPr lang="en-US" sz="1800" dirty="0"/>
              <a:t>—Usually act on behalf on the consumer and are compensated by insurers or consumers. Some states contract with brokers or agents to act as “navigators.”</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 CJ MAT Components</a:t>
            </a:r>
          </a:p>
        </p:txBody>
      </p:sp>
    </p:spTree>
    <p:extLst>
      <p:ext uri="{BB962C8B-B14F-4D97-AF65-F5344CB8AC3E}">
        <p14:creationId xmlns:p14="http://schemas.microsoft.com/office/powerpoint/2010/main" val="2720041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88FBD2A0-3AD0-469A-BEC3-B744B642EFE9}"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11</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76200" y="1447800"/>
            <a:ext cx="9067800" cy="472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lphaUcPeriod" startAt="7"/>
            </a:pPr>
            <a:r>
              <a:rPr lang="en-US" sz="2400" b="1" dirty="0">
                <a:solidFill>
                  <a:schemeClr val="tx2"/>
                </a:solidFill>
              </a:rPr>
              <a:t>Correctional agencies include “health literacy” as key component of treatment program.</a:t>
            </a:r>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 CJ MAT Components</a:t>
            </a:r>
          </a:p>
        </p:txBody>
      </p:sp>
      <p:pic>
        <p:nvPicPr>
          <p:cNvPr id="16" name="Picture 2">
            <a:hlinkClick r:id="rId4"/>
            <a:extLst>
              <a:ext uri="{FF2B5EF4-FFF2-40B4-BE49-F238E27FC236}">
                <a16:creationId xmlns:a16="http://schemas.microsoft.com/office/drawing/2014/main" id="{DC3755C1-26E9-47D8-944F-EDA273500C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877668"/>
            <a:ext cx="4267200" cy="4375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7744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8" name="Date Placeholder 7"/>
          <p:cNvSpPr>
            <a:spLocks noGrp="1"/>
          </p:cNvSpPr>
          <p:nvPr>
            <p:ph type="dt" sz="half" idx="10"/>
          </p:nvPr>
        </p:nvSpPr>
        <p:spPr/>
        <p:txBody>
          <a:bodyPr/>
          <a:lstStyle/>
          <a:p>
            <a:fld id="{2F13B5C6-0EF4-4C77-A20F-EF8A9BB47BCC}"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8"/>
            </a:pPr>
            <a:r>
              <a:rPr lang="en-US" b="1" dirty="0">
                <a:solidFill>
                  <a:schemeClr val="tx2"/>
                </a:solidFill>
              </a:rPr>
              <a:t>Assisting individuals to choose the medication that is right for them requires shared decision-making.</a:t>
            </a:r>
          </a:p>
          <a:p>
            <a:pPr marL="914400" indent="-457200">
              <a:spcBef>
                <a:spcPts val="1200"/>
              </a:spcBef>
              <a:buAutoNum type="alphaLcParenR"/>
            </a:pPr>
            <a:r>
              <a:rPr lang="en-US" b="1" dirty="0"/>
              <a:t>Methadone</a:t>
            </a:r>
          </a:p>
          <a:p>
            <a:pPr marL="914400" indent="-457200">
              <a:spcBef>
                <a:spcPts val="1200"/>
              </a:spcBef>
              <a:buAutoNum type="alphaLcParenR"/>
            </a:pPr>
            <a:r>
              <a:rPr lang="en-US" b="1" dirty="0"/>
              <a:t>Buprenorphine with or without naloxone</a:t>
            </a:r>
          </a:p>
          <a:p>
            <a:pPr marL="914400" indent="-457200">
              <a:spcBef>
                <a:spcPts val="1200"/>
              </a:spcBef>
              <a:buAutoNum type="alphaLcParenR"/>
            </a:pPr>
            <a:r>
              <a:rPr lang="en-US" b="1" dirty="0"/>
              <a:t>Naltrexone, oral or injected</a:t>
            </a:r>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 CJ MAT Components</a:t>
            </a:r>
          </a:p>
        </p:txBody>
      </p:sp>
    </p:spTree>
    <p:extLst>
      <p:ext uri="{BB962C8B-B14F-4D97-AF65-F5344CB8AC3E}">
        <p14:creationId xmlns:p14="http://schemas.microsoft.com/office/powerpoint/2010/main" val="3327680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A8D6EE02-0C1E-48D5-92B2-236271DE58DB}"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b="1" dirty="0"/>
              <a:t>Correctional MAT Program Models:</a:t>
            </a:r>
          </a:p>
          <a:p>
            <a:pPr marL="514350" indent="-514350">
              <a:buAutoNum type="alphaLcParenR"/>
            </a:pPr>
            <a:r>
              <a:rPr lang="en-US" dirty="0"/>
              <a:t>Most common:  Injection of naltrexone immediately before release</a:t>
            </a:r>
          </a:p>
          <a:p>
            <a:pPr marL="514350" indent="-514350">
              <a:buAutoNum type="alphaLcParenR"/>
            </a:pPr>
            <a:r>
              <a:rPr lang="en-US" dirty="0"/>
              <a:t>Limited Naltrexone maintenance (oral or injections) followed by injection immediately before release</a:t>
            </a:r>
          </a:p>
          <a:p>
            <a:pPr marL="514350" indent="-514350">
              <a:buAutoNum type="alphaLcParenR"/>
            </a:pPr>
            <a:r>
              <a:rPr lang="en-US" dirty="0"/>
              <a:t>Agonist maintenance for those entering with prescription</a:t>
            </a:r>
          </a:p>
          <a:p>
            <a:pPr marL="0" indent="0">
              <a:buNone/>
            </a:pPr>
            <a:r>
              <a:rPr lang="en-US" dirty="0"/>
              <a:t>(licensed methadone clinics come into jail/prison to provide daily medication to their incarcerated clients)</a:t>
            </a:r>
          </a:p>
          <a:p>
            <a:pPr marL="0" indent="0">
              <a:buNone/>
            </a:pPr>
            <a:r>
              <a:rPr lang="en-US" dirty="0"/>
              <a:t>d)    Agonist medication induction as requested and determined to be appropriate for post-release treatment</a:t>
            </a:r>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 CJ MAT Components</a:t>
            </a:r>
          </a:p>
        </p:txBody>
      </p:sp>
    </p:spTree>
    <p:extLst>
      <p:ext uri="{BB962C8B-B14F-4D97-AF65-F5344CB8AC3E}">
        <p14:creationId xmlns:p14="http://schemas.microsoft.com/office/powerpoint/2010/main" val="2813135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0D61E5AE-0101-4CCA-B064-5C6249B86ABA}"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9"/>
            </a:pPr>
            <a:r>
              <a:rPr lang="en-US" b="1" dirty="0">
                <a:solidFill>
                  <a:schemeClr val="tx2"/>
                </a:solidFill>
              </a:rPr>
              <a:t>Pregnant women with opioid and alcohol use disorders require specialized services to prevent and reduce the health risks resulting from these disorders during pregnancy. Medication-assisted treatment (methadone) readily available to stabilize pregnant women with opioid use disorders during pregnancy. There are also services for tobacco cessation which is also important for this population.</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 CJ MAT Components</a:t>
            </a:r>
          </a:p>
        </p:txBody>
      </p:sp>
    </p:spTree>
    <p:extLst>
      <p:ext uri="{BB962C8B-B14F-4D97-AF65-F5344CB8AC3E}">
        <p14:creationId xmlns:p14="http://schemas.microsoft.com/office/powerpoint/2010/main" val="1717462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C88AD61E-27DF-4051-A871-7195B233B107}"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15</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nSpc>
                <a:spcPct val="110000"/>
              </a:lnSpc>
              <a:spcBef>
                <a:spcPts val="1800"/>
              </a:spcBef>
              <a:buAutoNum type="alphaUcPeriod"/>
            </a:pPr>
            <a:r>
              <a:rPr lang="en-US" b="1" dirty="0">
                <a:solidFill>
                  <a:schemeClr val="tx2"/>
                </a:solidFill>
              </a:rPr>
              <a:t>Detoxification of individuals in crisis that come to jail, if necessary and appropriate, is only the first step in promoting their long-term recovery from substance use disorders.</a:t>
            </a:r>
          </a:p>
          <a:p>
            <a:pPr marL="514350" indent="-514350">
              <a:lnSpc>
                <a:spcPct val="110000"/>
              </a:lnSpc>
              <a:spcBef>
                <a:spcPts val="1800"/>
              </a:spcBef>
              <a:buAutoNum type="alphaUcPeriod"/>
            </a:pPr>
            <a:r>
              <a:rPr lang="en-US" b="1" dirty="0">
                <a:solidFill>
                  <a:schemeClr val="tx2"/>
                </a:solidFill>
              </a:rPr>
              <a:t>Addition of MAT to SUD treatment programs does not unduly burden corrections.</a:t>
            </a:r>
          </a:p>
          <a:p>
            <a:pPr marL="514350" indent="-514350">
              <a:lnSpc>
                <a:spcPct val="110000"/>
              </a:lnSpc>
              <a:spcBef>
                <a:spcPts val="1800"/>
              </a:spcBef>
              <a:buFont typeface="Arial" panose="020B0604020202020204" pitchFamily="34" charset="0"/>
              <a:buAutoNum type="alphaUcPeriod"/>
            </a:pPr>
            <a:r>
              <a:rPr lang="en-US" b="1" dirty="0">
                <a:solidFill>
                  <a:schemeClr val="tx2"/>
                </a:solidFill>
              </a:rPr>
              <a:t>Jail and prison MAT programs break down barriers between in-house treatment and follow-up treatment in the community post release.</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III. Special MAT Concerns for Corrections</a:t>
            </a:r>
          </a:p>
        </p:txBody>
      </p:sp>
    </p:spTree>
    <p:extLst>
      <p:ext uri="{BB962C8B-B14F-4D97-AF65-F5344CB8AC3E}">
        <p14:creationId xmlns:p14="http://schemas.microsoft.com/office/powerpoint/2010/main" val="1462225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3D8B97C8-E39C-4EA1-B501-73459434EC90}"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16</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371600"/>
            <a:ext cx="8686800" cy="48965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spcBef>
                <a:spcPts val="1200"/>
              </a:spcBef>
            </a:pPr>
            <a:r>
              <a:rPr lang="en-US" sz="2400" dirty="0"/>
              <a:t>Opioid &amp;/or Alcohol Use Disorders</a:t>
            </a:r>
          </a:p>
          <a:p>
            <a:pPr>
              <a:lnSpc>
                <a:spcPct val="120000"/>
              </a:lnSpc>
              <a:spcBef>
                <a:spcPts val="1200"/>
              </a:spcBef>
            </a:pPr>
            <a:r>
              <a:rPr lang="en-US" sz="2400" dirty="0">
                <a:solidFill>
                  <a:schemeClr val="tx2"/>
                </a:solidFill>
              </a:rPr>
              <a:t>Concurrent with treatment programs (6 </a:t>
            </a:r>
            <a:r>
              <a:rPr lang="en-US" sz="2400" dirty="0" err="1">
                <a:solidFill>
                  <a:schemeClr val="tx2"/>
                </a:solidFill>
              </a:rPr>
              <a:t>mos</a:t>
            </a:r>
            <a:r>
              <a:rPr lang="en-US" sz="2400" dirty="0">
                <a:solidFill>
                  <a:schemeClr val="tx2"/>
                </a:solidFill>
              </a:rPr>
              <a:t>)</a:t>
            </a:r>
          </a:p>
          <a:p>
            <a:pPr>
              <a:lnSpc>
                <a:spcPct val="120000"/>
              </a:lnSpc>
              <a:spcBef>
                <a:spcPts val="1200"/>
              </a:spcBef>
            </a:pPr>
            <a:r>
              <a:rPr lang="en-US" sz="2400" dirty="0"/>
              <a:t>Informed about </a:t>
            </a:r>
            <a:r>
              <a:rPr lang="en-US" sz="2400" b="1" i="1" u="sng" dirty="0"/>
              <a:t>all</a:t>
            </a:r>
            <a:r>
              <a:rPr lang="en-US" sz="2400" dirty="0"/>
              <a:t> FDA approved medications, incl. adverse effects</a:t>
            </a:r>
          </a:p>
          <a:p>
            <a:pPr>
              <a:lnSpc>
                <a:spcPct val="120000"/>
              </a:lnSpc>
              <a:spcBef>
                <a:spcPts val="1200"/>
              </a:spcBef>
            </a:pPr>
            <a:r>
              <a:rPr lang="en-US" sz="2400" dirty="0">
                <a:solidFill>
                  <a:srgbClr val="FF0000"/>
                </a:solidFill>
              </a:rPr>
              <a:t>Volunteer to participate</a:t>
            </a:r>
          </a:p>
          <a:p>
            <a:pPr>
              <a:lnSpc>
                <a:spcPct val="120000"/>
              </a:lnSpc>
              <a:spcBef>
                <a:spcPts val="1200"/>
              </a:spcBef>
            </a:pPr>
            <a:r>
              <a:rPr lang="en-US" sz="2400" dirty="0"/>
              <a:t>Enroll in Medicaid, health insurance exchanges before release.</a:t>
            </a:r>
          </a:p>
          <a:p>
            <a:pPr>
              <a:lnSpc>
                <a:spcPct val="120000"/>
              </a:lnSpc>
              <a:spcBef>
                <a:spcPts val="1200"/>
              </a:spcBef>
            </a:pPr>
            <a:r>
              <a:rPr lang="en-US" sz="2400" dirty="0"/>
              <a:t>Medical examination (liver test, drug test for 7-10 day abstinence for naltrexone, oral test dose</a:t>
            </a:r>
          </a:p>
          <a:p>
            <a:pPr>
              <a:lnSpc>
                <a:spcPct val="120000"/>
              </a:lnSpc>
              <a:spcBef>
                <a:spcPts val="1200"/>
              </a:spcBef>
            </a:pPr>
            <a:r>
              <a:rPr lang="en-US" sz="2400" dirty="0"/>
              <a:t>Some offer naltrexone maintenance before pre-release injection</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Model Correctional MAT Programs</a:t>
            </a:r>
          </a:p>
        </p:txBody>
      </p:sp>
    </p:spTree>
    <p:extLst>
      <p:ext uri="{BB962C8B-B14F-4D97-AF65-F5344CB8AC3E}">
        <p14:creationId xmlns:p14="http://schemas.microsoft.com/office/powerpoint/2010/main" val="1905173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BE814996-3DC6-40BA-8BA8-A9D64383C6C4}"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17</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spcBef>
                <a:spcPts val="1200"/>
              </a:spcBef>
            </a:pPr>
            <a:r>
              <a:rPr lang="en-US" dirty="0">
                <a:solidFill>
                  <a:srgbClr val="FF0000"/>
                </a:solidFill>
              </a:rPr>
              <a:t>Warm hand off </a:t>
            </a:r>
            <a:r>
              <a:rPr lang="en-US" dirty="0">
                <a:solidFill>
                  <a:schemeClr val="accent1">
                    <a:lumMod val="50000"/>
                  </a:schemeClr>
                </a:solidFill>
              </a:rPr>
              <a:t>to treatment that also provides access to FDA approved medications </a:t>
            </a:r>
          </a:p>
          <a:p>
            <a:pPr>
              <a:lnSpc>
                <a:spcPct val="120000"/>
              </a:lnSpc>
              <a:spcBef>
                <a:spcPts val="1200"/>
              </a:spcBef>
            </a:pPr>
            <a:r>
              <a:rPr lang="en-US" dirty="0"/>
              <a:t>Provide Continuity of </a:t>
            </a:r>
            <a:r>
              <a:rPr lang="en-US" b="1" dirty="0">
                <a:solidFill>
                  <a:srgbClr val="00B0F0"/>
                </a:solidFill>
              </a:rPr>
              <a:t>Recovery Support </a:t>
            </a:r>
            <a:r>
              <a:rPr lang="en-US" dirty="0"/>
              <a:t>before/after release</a:t>
            </a:r>
          </a:p>
          <a:p>
            <a:pPr>
              <a:lnSpc>
                <a:spcPct val="120000"/>
              </a:lnSpc>
              <a:spcBef>
                <a:spcPts val="1200"/>
              </a:spcBef>
            </a:pPr>
            <a:r>
              <a:rPr lang="en-US" dirty="0">
                <a:solidFill>
                  <a:schemeClr val="accent1">
                    <a:lumMod val="50000"/>
                  </a:schemeClr>
                </a:solidFill>
              </a:rPr>
              <a:t>Client may choose to remain on injected Naltrexone or switch to other medication after consultation with physician/treatment provider</a:t>
            </a:r>
          </a:p>
          <a:p>
            <a:pPr>
              <a:lnSpc>
                <a:spcPct val="120000"/>
              </a:lnSpc>
              <a:spcBef>
                <a:spcPts val="1200"/>
              </a:spcBef>
            </a:pPr>
            <a:r>
              <a:rPr lang="en-US" dirty="0">
                <a:solidFill>
                  <a:srgbClr val="FF0000"/>
                </a:solidFill>
              </a:rPr>
              <a:t>Encourage to remain on medication to avoid relapse one year </a:t>
            </a:r>
          </a:p>
          <a:p>
            <a:pPr>
              <a:lnSpc>
                <a:spcPct val="120000"/>
              </a:lnSpc>
              <a:spcBef>
                <a:spcPts val="1200"/>
              </a:spcBef>
            </a:pPr>
            <a:r>
              <a:rPr lang="en-US" dirty="0"/>
              <a:t>While treatment/abstinence may be mandated by parole/probation, medication is not</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Model Correctional MAT Programs - Post Release</a:t>
            </a:r>
          </a:p>
        </p:txBody>
      </p:sp>
    </p:spTree>
    <p:extLst>
      <p:ext uri="{BB962C8B-B14F-4D97-AF65-F5344CB8AC3E}">
        <p14:creationId xmlns:p14="http://schemas.microsoft.com/office/powerpoint/2010/main" val="4229706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122C1780-E34F-470E-8662-600A4F8CA173}"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18</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spcBef>
                <a:spcPts val="1200"/>
              </a:spcBef>
            </a:pPr>
            <a:r>
              <a:rPr lang="en-US" dirty="0"/>
              <a:t>Getting buy-in and leadership from Correctional/Behavior Health agency officials and line staff</a:t>
            </a:r>
          </a:p>
          <a:p>
            <a:pPr>
              <a:lnSpc>
                <a:spcPct val="120000"/>
              </a:lnSpc>
              <a:spcBef>
                <a:spcPts val="1200"/>
              </a:spcBef>
            </a:pPr>
            <a:r>
              <a:rPr lang="en-US" dirty="0">
                <a:solidFill>
                  <a:schemeClr val="accent1">
                    <a:lumMod val="50000"/>
                  </a:schemeClr>
                </a:solidFill>
              </a:rPr>
              <a:t>Getting buy-in from incarcerated, their families </a:t>
            </a:r>
          </a:p>
          <a:p>
            <a:pPr>
              <a:lnSpc>
                <a:spcPct val="120000"/>
              </a:lnSpc>
              <a:spcBef>
                <a:spcPts val="1200"/>
              </a:spcBef>
            </a:pPr>
            <a:r>
              <a:rPr lang="en-US" dirty="0">
                <a:solidFill>
                  <a:srgbClr val="FF0000"/>
                </a:solidFill>
              </a:rPr>
              <a:t>Getting contracted prison medical physicians to prescribe medications, educating them about medications; linking to methadone clinic or becoming satellite methadone clinic</a:t>
            </a:r>
          </a:p>
          <a:p>
            <a:pPr>
              <a:lnSpc>
                <a:spcPct val="120000"/>
              </a:lnSpc>
              <a:spcBef>
                <a:spcPts val="1200"/>
              </a:spcBef>
            </a:pPr>
            <a:r>
              <a:rPr lang="en-US" dirty="0"/>
              <a:t>Getting network of community-based treatment providers on-board so continued medication/counseling accessible</a:t>
            </a:r>
            <a:br>
              <a:rPr lang="en-US" dirty="0"/>
            </a:br>
            <a:r>
              <a:rPr lang="en-US" dirty="0"/>
              <a:t>across state/county</a:t>
            </a:r>
          </a:p>
          <a:p>
            <a:pPr>
              <a:lnSpc>
                <a:spcPct val="120000"/>
              </a:lnSpc>
              <a:spcBef>
                <a:spcPts val="1200"/>
              </a:spcBef>
            </a:pPr>
            <a:r>
              <a:rPr lang="en-US" dirty="0">
                <a:solidFill>
                  <a:schemeClr val="accent1">
                    <a:lumMod val="50000"/>
                  </a:schemeClr>
                </a:solidFill>
              </a:rPr>
              <a:t>Getting state Medicaid managed care plans and health insurance providers to include funding of medication without pre-conditions/accessing free care</a:t>
            </a: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Model Correctional MAT Programs - Challenges</a:t>
            </a:r>
          </a:p>
        </p:txBody>
      </p:sp>
    </p:spTree>
    <p:extLst>
      <p:ext uri="{BB962C8B-B14F-4D97-AF65-F5344CB8AC3E}">
        <p14:creationId xmlns:p14="http://schemas.microsoft.com/office/powerpoint/2010/main" val="2774480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9A11C635-FE04-4AC0-B385-B9D8FC700C92}"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19</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b="1" dirty="0">
                <a:solidFill>
                  <a:schemeClr val="tx2"/>
                </a:solidFill>
              </a:rPr>
              <a:t>Co-occurring disorders: </a:t>
            </a:r>
            <a:r>
              <a:rPr lang="en-US" dirty="0">
                <a:solidFill>
                  <a:schemeClr val="tx2"/>
                </a:solidFill>
              </a:rPr>
              <a:t>CODs are more often the rule than the exception in justice settings</a:t>
            </a:r>
          </a:p>
          <a:p>
            <a:pPr marL="0" indent="0">
              <a:buNone/>
            </a:pPr>
            <a:endParaRPr lang="en-US" dirty="0"/>
          </a:p>
          <a:p>
            <a:pPr marL="0" indent="0">
              <a:lnSpc>
                <a:spcPct val="120000"/>
              </a:lnSpc>
              <a:spcBef>
                <a:spcPts val="1200"/>
              </a:spcBef>
              <a:buNone/>
            </a:pPr>
            <a:r>
              <a:rPr lang="en-US" b="1" dirty="0"/>
              <a:t>Jail</a:t>
            </a:r>
            <a:r>
              <a:rPr lang="en-US" dirty="0"/>
              <a:t> inmates with mental health problems are more likely than those without such problems to report drug use in the month before their recent arrest (60% vs. 40%; </a:t>
            </a:r>
            <a:r>
              <a:rPr lang="en-US" dirty="0" err="1"/>
              <a:t>Mumola</a:t>
            </a:r>
            <a:r>
              <a:rPr lang="en-US" dirty="0"/>
              <a:t> &amp; </a:t>
            </a:r>
            <a:r>
              <a:rPr lang="en-US" dirty="0" err="1"/>
              <a:t>Karberg</a:t>
            </a:r>
            <a:r>
              <a:rPr lang="en-US" dirty="0"/>
              <a:t>, 2006).</a:t>
            </a:r>
          </a:p>
          <a:p>
            <a:pPr marL="0" indent="0">
              <a:lnSpc>
                <a:spcPct val="120000"/>
              </a:lnSpc>
              <a:spcBef>
                <a:spcPts val="1200"/>
              </a:spcBef>
              <a:buNone/>
            </a:pPr>
            <a:r>
              <a:rPr lang="en-US" b="1" dirty="0"/>
              <a:t>Prison </a:t>
            </a:r>
            <a:r>
              <a:rPr lang="en-US" dirty="0"/>
              <a:t>inmates with mental disorders are also more likely to have substance use disorders than inmates without mental disorders </a:t>
            </a:r>
            <a:r>
              <a:rPr lang="sv-SE" dirty="0"/>
              <a:t>(74% vs. 56%; Mumola &amp; Karberg, 2006).</a:t>
            </a:r>
          </a:p>
          <a:p>
            <a:pPr marL="0" indent="0">
              <a:lnSpc>
                <a:spcPct val="120000"/>
              </a:lnSpc>
              <a:spcBef>
                <a:spcPts val="1200"/>
              </a:spcBef>
              <a:buNone/>
            </a:pPr>
            <a:r>
              <a:rPr lang="en-US" dirty="0"/>
              <a:t>CODS more likely to be </a:t>
            </a:r>
            <a:r>
              <a:rPr lang="en-US" b="1" dirty="0"/>
              <a:t>reincarcerated within 1 year </a:t>
            </a:r>
            <a:r>
              <a:rPr lang="en-US" dirty="0"/>
              <a:t>of discharge than those with only a mental or substance use disorder (48% vs. 31%;Messina et al., 2004).</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Challenges</a:t>
            </a:r>
          </a:p>
        </p:txBody>
      </p:sp>
    </p:spTree>
    <p:extLst>
      <p:ext uri="{BB962C8B-B14F-4D97-AF65-F5344CB8AC3E}">
        <p14:creationId xmlns:p14="http://schemas.microsoft.com/office/powerpoint/2010/main" val="926823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05B42234-FF33-4929-BEFE-DFA58C56BC4A}"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a:pPr>
            <a:r>
              <a:rPr lang="en-US" b="1" dirty="0">
                <a:solidFill>
                  <a:schemeClr val="tx2"/>
                </a:solidFill>
              </a:rPr>
              <a:t>Medication is considered part of the contemporary standard of care for the treatment of individuals with alcohol and opioid use disorders and also for individuals with co-occurring mental illness. Justice-involved populations with substance and/or alcohol use, as well as co-occurring disorders, should have access to medication and behavioral therapies.</a:t>
            </a:r>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 Guiding Principles</a:t>
            </a:r>
          </a:p>
        </p:txBody>
      </p:sp>
    </p:spTree>
    <p:extLst>
      <p:ext uri="{BB962C8B-B14F-4D97-AF65-F5344CB8AC3E}">
        <p14:creationId xmlns:p14="http://schemas.microsoft.com/office/powerpoint/2010/main" val="2712561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79A3F538-66D9-41F2-9F05-FE2954E7402C}"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20</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0000"/>
              </a:lnSpc>
              <a:spcBef>
                <a:spcPts val="2400"/>
              </a:spcBef>
            </a:pPr>
            <a:r>
              <a:rPr lang="en-US" dirty="0"/>
              <a:t>Uniformly very high rates of entrance into post release treatment, even where inmates are </a:t>
            </a:r>
            <a:r>
              <a:rPr lang="en-US" b="1" u="sng" dirty="0"/>
              <a:t>not</a:t>
            </a:r>
            <a:r>
              <a:rPr lang="en-US" dirty="0"/>
              <a:t> under correctional supervision (83% Methadone, 78% Vivitrol)</a:t>
            </a:r>
          </a:p>
          <a:p>
            <a:pPr>
              <a:lnSpc>
                <a:spcPct val="110000"/>
              </a:lnSpc>
              <a:spcBef>
                <a:spcPts val="2400"/>
              </a:spcBef>
            </a:pPr>
            <a:r>
              <a:rPr lang="en-US" dirty="0"/>
              <a:t>Uniformly low re-incarceration rates within one to three years (18%) (Barnstable); Half the recidivism rate of California state average, cost avoidance $125 per day/inmate (Sacramento)</a:t>
            </a:r>
          </a:p>
          <a:p>
            <a:pPr marL="0" indent="0">
              <a:lnSpc>
                <a:spcPct val="110000"/>
              </a:lnSpc>
              <a:spcBef>
                <a:spcPts val="2400"/>
              </a:spcBef>
              <a:buNone/>
            </a:pPr>
            <a:r>
              <a:rPr lang="en-US" i="1" dirty="0">
                <a:solidFill>
                  <a:srgbClr val="FF0000"/>
                </a:solidFill>
              </a:rPr>
              <a:t>Not to forget: </a:t>
            </a:r>
            <a:r>
              <a:rPr lang="en-US" i="1" dirty="0"/>
              <a:t>reduced police, prosecution, court, correctional costs as well as medical/health costs</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Does it Work?</a:t>
            </a:r>
          </a:p>
        </p:txBody>
      </p:sp>
    </p:spTree>
    <p:extLst>
      <p:ext uri="{BB962C8B-B14F-4D97-AF65-F5344CB8AC3E}">
        <p14:creationId xmlns:p14="http://schemas.microsoft.com/office/powerpoint/2010/main" val="3867081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7C68418E-A48B-4323-A5DC-DCBD999A53C6}"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21</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00000"/>
              </a:lnSpc>
              <a:spcBef>
                <a:spcPts val="900"/>
              </a:spcBef>
              <a:buNone/>
            </a:pPr>
            <a:r>
              <a:rPr lang="en-US" dirty="0">
                <a:solidFill>
                  <a:srgbClr val="FF0000"/>
                </a:solidFill>
              </a:rPr>
              <a:t>…but</a:t>
            </a:r>
          </a:p>
          <a:p>
            <a:pPr>
              <a:lnSpc>
                <a:spcPct val="110000"/>
              </a:lnSpc>
              <a:spcBef>
                <a:spcPts val="1800"/>
              </a:spcBef>
            </a:pPr>
            <a:r>
              <a:rPr lang="en-US" dirty="0"/>
              <a:t>Relapse and re-arrest rate after six shots in PA convinced DOC officials to encourage one year of injections; confirmed by J. Lee study comparing MAT/abstinence </a:t>
            </a:r>
          </a:p>
          <a:p>
            <a:pPr>
              <a:lnSpc>
                <a:spcPct val="110000"/>
              </a:lnSpc>
              <a:spcBef>
                <a:spcPts val="1800"/>
              </a:spcBef>
            </a:pPr>
            <a:r>
              <a:rPr lang="en-US" dirty="0"/>
              <a:t>Methadone/Buprenorphine in prison/jail require special security measures although also may reduce demand for contraband drugs</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Does it Work?</a:t>
            </a:r>
          </a:p>
        </p:txBody>
      </p:sp>
    </p:spTree>
    <p:extLst>
      <p:ext uri="{BB962C8B-B14F-4D97-AF65-F5344CB8AC3E}">
        <p14:creationId xmlns:p14="http://schemas.microsoft.com/office/powerpoint/2010/main" val="2723434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14C7D7B9-488F-4D79-ABDE-55FCD1A9359E}"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20000"/>
              </a:lnSpc>
              <a:spcBef>
                <a:spcPts val="600"/>
              </a:spcBef>
              <a:buNone/>
            </a:pPr>
            <a:r>
              <a:rPr lang="en-US" sz="3600" b="1" dirty="0">
                <a:solidFill>
                  <a:srgbClr val="FF0000"/>
                </a:solidFill>
              </a:rPr>
              <a:t>For methadone</a:t>
            </a:r>
          </a:p>
          <a:p>
            <a:pPr marL="914400" indent="0">
              <a:lnSpc>
                <a:spcPct val="120000"/>
              </a:lnSpc>
              <a:spcBef>
                <a:spcPts val="600"/>
              </a:spcBef>
              <a:buNone/>
            </a:pPr>
            <a:r>
              <a:rPr lang="en-US" sz="3600" b="1" dirty="0"/>
              <a:t>2.6 per 1,000 person years while in maintenance</a:t>
            </a:r>
          </a:p>
          <a:p>
            <a:pPr marL="914400" indent="0">
              <a:lnSpc>
                <a:spcPct val="120000"/>
              </a:lnSpc>
              <a:spcBef>
                <a:spcPts val="600"/>
              </a:spcBef>
              <a:buNone/>
            </a:pPr>
            <a:r>
              <a:rPr lang="en-US" sz="3600" b="1" dirty="0"/>
              <a:t>12.7 per 1,000 person years after stopping methadone </a:t>
            </a:r>
          </a:p>
          <a:p>
            <a:pPr marL="0" indent="0">
              <a:lnSpc>
                <a:spcPct val="120000"/>
              </a:lnSpc>
              <a:spcBef>
                <a:spcPts val="600"/>
              </a:spcBef>
              <a:buNone/>
            </a:pPr>
            <a:r>
              <a:rPr lang="en-US" sz="3600" b="1" dirty="0">
                <a:solidFill>
                  <a:srgbClr val="FF0000"/>
                </a:solidFill>
              </a:rPr>
              <a:t>For buprenorphine</a:t>
            </a:r>
          </a:p>
          <a:p>
            <a:pPr marL="914400" indent="0">
              <a:lnSpc>
                <a:spcPct val="120000"/>
              </a:lnSpc>
              <a:spcBef>
                <a:spcPts val="600"/>
              </a:spcBef>
              <a:buNone/>
            </a:pPr>
            <a:r>
              <a:rPr lang="en-US" sz="3600" b="1" dirty="0"/>
              <a:t>1.4 per 1,000 person years while in maintenance</a:t>
            </a:r>
          </a:p>
          <a:p>
            <a:pPr marL="914400" indent="0">
              <a:lnSpc>
                <a:spcPct val="120000"/>
              </a:lnSpc>
              <a:spcBef>
                <a:spcPts val="600"/>
              </a:spcBef>
              <a:buNone/>
            </a:pPr>
            <a:r>
              <a:rPr lang="en-US" sz="3600" b="1" dirty="0"/>
              <a:t>4.6 per 1,000 person years after stopping maintenance</a:t>
            </a:r>
          </a:p>
          <a:p>
            <a:pPr marL="0" indent="0">
              <a:buNone/>
            </a:pPr>
            <a:endParaRPr lang="en-US" dirty="0"/>
          </a:p>
          <a:p>
            <a:pPr marL="0" indent="0">
              <a:buNone/>
            </a:pPr>
            <a:endParaRPr lang="en-US" dirty="0"/>
          </a:p>
          <a:p>
            <a:pPr marL="0" indent="0">
              <a:buNone/>
            </a:pPr>
            <a:endParaRPr lang="en-US" dirty="0"/>
          </a:p>
          <a:p>
            <a:pPr marL="0" indent="0">
              <a:buNone/>
            </a:pPr>
            <a:r>
              <a:rPr lang="en-US" dirty="0" err="1"/>
              <a:t>Sordo</a:t>
            </a:r>
            <a:r>
              <a:rPr lang="en-US" dirty="0"/>
              <a:t> L et al., 2017.  Mortality risk during and after opioid substitution treatment:  systematic review and meta-analysis of cohort studies.  BMJ. Apr 26;357:j1550. </a:t>
            </a:r>
            <a:r>
              <a:rPr lang="en-US" dirty="0" err="1"/>
              <a:t>doi</a:t>
            </a:r>
            <a:r>
              <a:rPr lang="en-US" dirty="0"/>
              <a:t>: 10.1136/bmj.j1550</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Overdose Mortality Rates</a:t>
            </a:r>
          </a:p>
        </p:txBody>
      </p:sp>
    </p:spTree>
    <p:extLst>
      <p:ext uri="{BB962C8B-B14F-4D97-AF65-F5344CB8AC3E}">
        <p14:creationId xmlns:p14="http://schemas.microsoft.com/office/powerpoint/2010/main" val="4240403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6E6E0868-BD70-46E9-BA1F-2B3E67CA4032}"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295401"/>
            <a:ext cx="8839200" cy="5048952"/>
          </a:xfrm>
          <a:prstGeom prst="rect">
            <a:avLst/>
          </a:prstGeom>
        </p:spPr>
        <p:txBody>
          <a:bodyPr vert="horz" lIns="91440" tIns="45720" rIns="91440" bIns="45720" rtlCol="0">
            <a:normAutofit fontScale="4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20000"/>
              </a:lnSpc>
              <a:spcBef>
                <a:spcPts val="600"/>
              </a:spcBef>
              <a:buNone/>
            </a:pPr>
            <a:r>
              <a:rPr lang="en-US" sz="5100" b="1" dirty="0">
                <a:solidFill>
                  <a:srgbClr val="FF0000"/>
                </a:solidFill>
              </a:rPr>
              <a:t>For Injectable Naltrexone</a:t>
            </a:r>
          </a:p>
          <a:p>
            <a:pPr marL="0" indent="0">
              <a:lnSpc>
                <a:spcPct val="120000"/>
              </a:lnSpc>
              <a:spcBef>
                <a:spcPts val="600"/>
              </a:spcBef>
              <a:buNone/>
            </a:pPr>
            <a:r>
              <a:rPr lang="en-US" sz="5100" b="1" dirty="0"/>
              <a:t>	?, but….</a:t>
            </a:r>
          </a:p>
          <a:p>
            <a:pPr marL="0" indent="0">
              <a:lnSpc>
                <a:spcPct val="120000"/>
              </a:lnSpc>
              <a:spcBef>
                <a:spcPts val="600"/>
              </a:spcBef>
              <a:buNone/>
            </a:pPr>
            <a:r>
              <a:rPr lang="en-US" sz="5000" dirty="0"/>
              <a:t>Compared 153 receiving 24 weeks of naltrexone injections compared with 155 receiving counseling only, tracked one year after treatment; Participants from 5 studies of offenders w/OUD, under supervision of parole, probation, or court.</a:t>
            </a:r>
          </a:p>
          <a:p>
            <a:pPr marL="0" indent="0">
              <a:lnSpc>
                <a:spcPct val="120000"/>
              </a:lnSpc>
              <a:spcBef>
                <a:spcPts val="600"/>
              </a:spcBef>
              <a:buNone/>
            </a:pPr>
            <a:r>
              <a:rPr lang="en-US" sz="5000" dirty="0"/>
              <a:t>Naltrexone group longer time to relapse (10.5 vs. 5 weeks); lower relapse rate (43% vs 64%). After one year results equalized between two groups, only 46% in each group tested negative for opioids; reincarceration rates 1,651 vs 2,628 days, but not statistically significant.</a:t>
            </a:r>
          </a:p>
          <a:p>
            <a:pPr marL="0" indent="0">
              <a:lnSpc>
                <a:spcPct val="120000"/>
              </a:lnSpc>
              <a:spcBef>
                <a:spcPts val="600"/>
              </a:spcBef>
              <a:buNone/>
            </a:pPr>
            <a:r>
              <a:rPr lang="en-US" sz="5000" b="1" dirty="0"/>
              <a:t>Overdose Rates: “</a:t>
            </a:r>
            <a:r>
              <a:rPr lang="en-US" sz="5000" dirty="0"/>
              <a:t>All recorded overdose events, fatal or nonfatal, occurred among participants assigned to usual treatment (0 events vs. 5 from week 0 to 25, P=0.10; 0 vs. 7 events from week 0 to 78, P=0.02); no overdoses occurred in the extended-release naltrexone group after discontinuation of the agent.”</a:t>
            </a:r>
          </a:p>
          <a:p>
            <a:pPr marL="0" indent="0">
              <a:buNone/>
            </a:pPr>
            <a:endParaRPr lang="en-US" dirty="0"/>
          </a:p>
          <a:p>
            <a:pPr marL="0" indent="0">
              <a:buNone/>
            </a:pPr>
            <a:r>
              <a:rPr lang="en-US" sz="4000" dirty="0"/>
              <a:t>Lee et al., 2016.  Extended release naltrexone to prevent opioid relapse in criminal justice offenders.  NEJM 2016 Mar 31;374(13):1232-42. </a:t>
            </a:r>
            <a:r>
              <a:rPr lang="en-US" sz="4000" dirty="0" err="1"/>
              <a:t>doi</a:t>
            </a:r>
            <a:r>
              <a:rPr lang="en-US" sz="4000" dirty="0"/>
              <a:t>: 10.1056/NEJMoa1505409</a:t>
            </a:r>
            <a:endParaRPr lang="en-US" sz="4000" b="1"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Overdose Mortality Rates</a:t>
            </a:r>
          </a:p>
        </p:txBody>
      </p:sp>
    </p:spTree>
    <p:extLst>
      <p:ext uri="{BB962C8B-B14F-4D97-AF65-F5344CB8AC3E}">
        <p14:creationId xmlns:p14="http://schemas.microsoft.com/office/powerpoint/2010/main" val="36005816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2409C1FD-A1E3-4C37-BE89-4D4FB3F6A9AE}"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3112950"/>
            <a:ext cx="8686800" cy="3155202"/>
          </a:xfrm>
          <a:prstGeom prst="rect">
            <a:avLst/>
          </a:prstGeom>
        </p:spPr>
        <p:txBody>
          <a:bodyPr vert="horz" lIns="91440" tIns="45720" rIns="91440" bIns="45720" rtlCol="0">
            <a:normAutofit fontScale="4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20000"/>
              </a:lnSpc>
              <a:spcBef>
                <a:spcPts val="600"/>
              </a:spcBef>
              <a:buNone/>
            </a:pPr>
            <a:r>
              <a:rPr lang="en-US" sz="5400" b="1" dirty="0"/>
              <a:t>David </a:t>
            </a:r>
            <a:r>
              <a:rPr lang="en-US" sz="5400" b="1" dirty="0" err="1"/>
              <a:t>Stojcevski</a:t>
            </a:r>
            <a:br>
              <a:rPr lang="en-US" sz="5400" dirty="0"/>
            </a:br>
            <a:r>
              <a:rPr lang="en-US" sz="5400" dirty="0"/>
              <a:t>Credit Family photo</a:t>
            </a:r>
            <a:br>
              <a:rPr lang="en-US" sz="5400" dirty="0"/>
            </a:br>
            <a:br>
              <a:rPr lang="en-US" sz="5400" dirty="0"/>
            </a:br>
            <a:r>
              <a:rPr lang="en-US" sz="5400" dirty="0"/>
              <a:t>Picked up for reckless driving, in lieu of $774 fine, jailed for 30 days. On prescribed methadone, requested medication previously prescribed for opioid. Instead sent to 2-day jail detox. Then began long, painful decline featuring hallucinations, loss of 50 pound, ending in death on 16</a:t>
            </a:r>
            <a:r>
              <a:rPr lang="en-US" sz="5400" baseline="30000" dirty="0"/>
              <a:t>th</a:t>
            </a:r>
            <a:r>
              <a:rPr lang="en-US" sz="5400" dirty="0"/>
              <a:t> day of sentence from dehydration, starvation and “acute withdrawal.”</a:t>
            </a:r>
            <a:br>
              <a:rPr lang="en-US" sz="5400" dirty="0"/>
            </a:br>
            <a:r>
              <a:rPr lang="en-US" sz="5400" dirty="0"/>
              <a:t>Macomb County Jail, Michigan, 2017</a:t>
            </a:r>
            <a:endParaRPr lang="en-US" sz="4000" b="1"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Overdose Mortality Rates</a:t>
            </a:r>
          </a:p>
        </p:txBody>
      </p:sp>
      <p:pic>
        <p:nvPicPr>
          <p:cNvPr id="16" name="Picture 2">
            <a:extLst>
              <a:ext uri="{FF2B5EF4-FFF2-40B4-BE49-F238E27FC236}">
                <a16:creationId xmlns:a16="http://schemas.microsoft.com/office/drawing/2014/main" id="{0639D04C-67DB-45B3-8AC5-E48AFE557F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1219200"/>
            <a:ext cx="2777499"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8838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Questions?</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7/30/2017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25</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7526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defRPr/>
            </a:pPr>
            <a:endParaRPr lang="en-US" sz="2800" dirty="0"/>
          </a:p>
          <a:p>
            <a:pPr marL="0" indent="0" algn="ctr">
              <a:spcBef>
                <a:spcPts val="600"/>
              </a:spcBef>
              <a:spcAft>
                <a:spcPts val="1200"/>
              </a:spcAft>
              <a:buFont typeface="Arial" panose="020B0604020202020204" pitchFamily="34" charset="0"/>
              <a:buNone/>
              <a:defRPr/>
            </a:pPr>
            <a:r>
              <a:rPr lang="en-US" sz="4400" dirty="0">
                <a:latin typeface="+mj-lt"/>
              </a:rPr>
              <a:t>Andy Klein, </a:t>
            </a:r>
            <a:r>
              <a:rPr lang="en-US" sz="4400" dirty="0" err="1">
                <a:latin typeface="+mj-lt"/>
              </a:rPr>
              <a:t>Ph.D</a:t>
            </a:r>
            <a:endParaRPr lang="en-US" sz="4400" dirty="0">
              <a:latin typeface="+mj-lt"/>
            </a:endParaRPr>
          </a:p>
          <a:p>
            <a:pPr marL="0" indent="0" algn="ctr">
              <a:spcBef>
                <a:spcPts val="600"/>
              </a:spcBef>
              <a:spcAft>
                <a:spcPts val="1200"/>
              </a:spcAft>
              <a:buFont typeface="Arial" panose="020B0604020202020204" pitchFamily="34" charset="0"/>
              <a:buNone/>
              <a:defRPr/>
            </a:pPr>
            <a:r>
              <a:rPr lang="en-US" sz="4400" dirty="0">
                <a:latin typeface="+mj-lt"/>
                <a:hlinkClick r:id="rId4"/>
              </a:rPr>
              <a:t>Aklein@ahpnet.com</a:t>
            </a:r>
            <a:endParaRPr lang="en-US" sz="4400" dirty="0">
              <a:latin typeface="+mj-lt"/>
            </a:endParaRPr>
          </a:p>
          <a:p>
            <a:pPr marL="0" indent="0" algn="ctr">
              <a:spcBef>
                <a:spcPts val="600"/>
              </a:spcBef>
              <a:spcAft>
                <a:spcPts val="1200"/>
              </a:spcAft>
              <a:buFont typeface="Arial" panose="020B0604020202020204" pitchFamily="34" charset="0"/>
              <a:buNone/>
              <a:defRPr/>
            </a:pPr>
            <a:r>
              <a:rPr lang="en-US" sz="4000" dirty="0">
                <a:latin typeface="+mj-lt"/>
              </a:rPr>
              <a:t>Advocates for Human Potential, Inc.</a:t>
            </a:r>
          </a:p>
          <a:p>
            <a:pPr marL="0" indent="0" algn="ctr">
              <a:buFont typeface="Arial" panose="020B0604020202020204" pitchFamily="34" charset="0"/>
              <a:buNone/>
              <a:defRPr/>
            </a:pPr>
            <a:endParaRPr lang="en-US" sz="2800" dirty="0"/>
          </a:p>
          <a:p>
            <a:pPr marL="0" indent="0" algn="ctr">
              <a:buFont typeface="Arial" panose="020B0604020202020204" pitchFamily="34" charset="0"/>
              <a:buNone/>
              <a:defRPr/>
            </a:pPr>
            <a:endParaRPr lang="en-US" sz="2800" dirty="0"/>
          </a:p>
          <a:p>
            <a:pPr marL="0" indent="0" algn="ctr">
              <a:buFont typeface="Arial" panose="020B0604020202020204" pitchFamily="34" charset="0"/>
              <a:buNone/>
              <a:defRPr/>
            </a:pPr>
            <a:endParaRPr lang="en-US" sz="2800" dirty="0"/>
          </a:p>
        </p:txBody>
      </p:sp>
    </p:spTree>
    <p:extLst>
      <p:ext uri="{BB962C8B-B14F-4D97-AF65-F5344CB8AC3E}">
        <p14:creationId xmlns:p14="http://schemas.microsoft.com/office/powerpoint/2010/main" val="2041941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D0A49450-2536-4B3F-A58F-47D94DD6539E}"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Example:</a:t>
            </a:r>
          </a:p>
          <a:p>
            <a:pPr marL="0" indent="0">
              <a:buNone/>
            </a:pPr>
            <a:r>
              <a:rPr lang="en-US" sz="2800" dirty="0"/>
              <a:t>The </a:t>
            </a:r>
            <a:r>
              <a:rPr lang="en-US" sz="2800" b="1" dirty="0"/>
              <a:t>National Commission on Correctional Health Care</a:t>
            </a:r>
            <a:r>
              <a:rPr lang="en-US" sz="2800" dirty="0"/>
              <a:t> updated its position statement on the treatment of substance use disorders for incarcerated individuals at the end of 2016 to include the following:</a:t>
            </a:r>
          </a:p>
          <a:p>
            <a:pPr marL="0" indent="0">
              <a:buNone/>
            </a:pPr>
            <a:r>
              <a:rPr lang="en-US" sz="2800" b="1" i="1" dirty="0">
                <a:solidFill>
                  <a:schemeClr val="tx2"/>
                </a:solidFill>
              </a:rPr>
              <a:t>Inmates not receiving MAT prior to entry, or whose MAT is discontinued while incarcerated (which is not preferred), should be offered MAT prerelease when post release continuity can be arranged.</a:t>
            </a:r>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 Guiding Principles</a:t>
            </a:r>
          </a:p>
        </p:txBody>
      </p:sp>
    </p:spTree>
    <p:extLst>
      <p:ext uri="{BB962C8B-B14F-4D97-AF65-F5344CB8AC3E}">
        <p14:creationId xmlns:p14="http://schemas.microsoft.com/office/powerpoint/2010/main" val="2279136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DFEE3A38-A544-42D0-8D1E-F5911DE247E8}"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spcBef>
                <a:spcPts val="1800"/>
              </a:spcBef>
              <a:buFont typeface="+mj-lt"/>
              <a:buAutoNum type="alphaUcPeriod" startAt="2"/>
            </a:pPr>
            <a:r>
              <a:rPr lang="en-US" b="1" dirty="0">
                <a:solidFill>
                  <a:schemeClr val="tx2"/>
                </a:solidFill>
              </a:rPr>
              <a:t>Whether an individual obtains medication for opioid or alcohol use disorders, as well as the specific medication chosen, is to be decided by the individual after consultation with medical and treatment providers, not imposed by a justice or treatment agency.</a:t>
            </a:r>
          </a:p>
          <a:p>
            <a:pPr marL="514350" indent="-514350">
              <a:spcBef>
                <a:spcPts val="1800"/>
              </a:spcBef>
              <a:buFont typeface="+mj-lt"/>
              <a:buAutoNum type="alphaUcPeriod" startAt="2"/>
            </a:pPr>
            <a:r>
              <a:rPr lang="en-US" b="1" dirty="0">
                <a:solidFill>
                  <a:schemeClr val="tx2"/>
                </a:solidFill>
              </a:rPr>
              <a:t>MAT, as its name implies, “assist” in the treatment of substance and alcohol use disorders. It is coupled with counseling and appropriate wraparound services—the same services provided to individuals who do not elect MAT but receive other substance use disorder treatment.</a:t>
            </a:r>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 Guiding Principles</a:t>
            </a:r>
          </a:p>
        </p:txBody>
      </p:sp>
    </p:spTree>
    <p:extLst>
      <p:ext uri="{BB962C8B-B14F-4D97-AF65-F5344CB8AC3E}">
        <p14:creationId xmlns:p14="http://schemas.microsoft.com/office/powerpoint/2010/main" val="431594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41B6B939-9D85-4339-92D1-55B8A11CCDB1}"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5</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nSpc>
                <a:spcPct val="110000"/>
              </a:lnSpc>
              <a:spcBef>
                <a:spcPts val="1800"/>
              </a:spcBef>
              <a:buFont typeface="+mj-lt"/>
              <a:buAutoNum type="alphaUcPeriod" startAt="4"/>
            </a:pPr>
            <a:r>
              <a:rPr lang="en-US" b="1" dirty="0">
                <a:solidFill>
                  <a:schemeClr val="tx2"/>
                </a:solidFill>
              </a:rPr>
              <a:t>Justice agency staff should receive training and education about MAT and its proper application.</a:t>
            </a:r>
          </a:p>
          <a:p>
            <a:pPr marL="514350" indent="-514350">
              <a:lnSpc>
                <a:spcPct val="110000"/>
              </a:lnSpc>
              <a:spcBef>
                <a:spcPts val="1800"/>
              </a:spcBef>
              <a:buFont typeface="+mj-lt"/>
              <a:buAutoNum type="alphaUcPeriod" startAt="4"/>
            </a:pPr>
            <a:r>
              <a:rPr lang="en-US" b="1" dirty="0">
                <a:solidFill>
                  <a:schemeClr val="tx2"/>
                </a:solidFill>
              </a:rPr>
              <a:t>MAT programming within residential correctional facilities and other justice environments requires special attention to prevent diversion of agonist medications and to safeguard participating individuals.</a:t>
            </a:r>
          </a:p>
          <a:p>
            <a:pPr marL="514350" indent="-514350">
              <a:lnSpc>
                <a:spcPct val="110000"/>
              </a:lnSpc>
              <a:spcBef>
                <a:spcPts val="1800"/>
              </a:spcBef>
              <a:buFont typeface="+mj-lt"/>
              <a:buAutoNum type="alphaUcPeriod" startAt="4"/>
            </a:pPr>
            <a:r>
              <a:rPr lang="en-US" b="1" dirty="0">
                <a:solidFill>
                  <a:schemeClr val="tx2"/>
                </a:solidFill>
              </a:rPr>
              <a:t>The administration of MAT requires testing of participants to ensure clients are receiving the appropriate doses as prescribed.</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 Guiding Principles</a:t>
            </a:r>
          </a:p>
        </p:txBody>
      </p:sp>
    </p:spTree>
    <p:extLst>
      <p:ext uri="{BB962C8B-B14F-4D97-AF65-F5344CB8AC3E}">
        <p14:creationId xmlns:p14="http://schemas.microsoft.com/office/powerpoint/2010/main" val="1650371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F4EEE45C-BF17-46C5-BF04-1F477DC4544E}"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6</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7"/>
            </a:pPr>
            <a:r>
              <a:rPr lang="en-US" b="1" dirty="0">
                <a:solidFill>
                  <a:schemeClr val="tx2"/>
                </a:solidFill>
              </a:rPr>
              <a:t>The selection of community-based aftercare treatment and medication providers must be carefully considered and may require justice agency collaboration to encourage providers to meet the needs of justice-involved referrals.</a:t>
            </a:r>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 Guiding Principles</a:t>
            </a:r>
          </a:p>
        </p:txBody>
      </p:sp>
    </p:spTree>
    <p:extLst>
      <p:ext uri="{BB962C8B-B14F-4D97-AF65-F5344CB8AC3E}">
        <p14:creationId xmlns:p14="http://schemas.microsoft.com/office/powerpoint/2010/main" val="4268471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CC967DCB-B600-4793-BD41-CE60B18FA557}"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7</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10600" cy="4729164"/>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a:pPr>
            <a:r>
              <a:rPr lang="en-US" sz="3400" b="1" dirty="0">
                <a:solidFill>
                  <a:schemeClr val="tx2"/>
                </a:solidFill>
              </a:rPr>
              <a:t>Detoxification protocols support screening for withdrawal severity and poly-substance use, monitoring, and medical management of withdrawal symptoms, which may include the use of appropriate over-the-counter medications.</a:t>
            </a:r>
          </a:p>
          <a:p>
            <a:pPr marL="0" indent="0">
              <a:buNone/>
            </a:pPr>
            <a:r>
              <a:rPr lang="en-US" dirty="0"/>
              <a:t> </a:t>
            </a:r>
          </a:p>
          <a:p>
            <a:pPr marL="548640" indent="0">
              <a:buNone/>
            </a:pPr>
            <a:r>
              <a:rPr lang="en-US" b="1" dirty="0"/>
              <a:t>National Commission on Correctional Health Care</a:t>
            </a:r>
          </a:p>
          <a:p>
            <a:pPr marL="914400">
              <a:lnSpc>
                <a:spcPct val="120000"/>
              </a:lnSpc>
              <a:spcBef>
                <a:spcPts val="1200"/>
              </a:spcBef>
            </a:pPr>
            <a:r>
              <a:rPr lang="en-US" b="1" dirty="0"/>
              <a:t>Low</a:t>
            </a:r>
            <a:r>
              <a:rPr lang="en-US" dirty="0"/>
              <a:t>—should be monitored but do not require medical attention</a:t>
            </a:r>
          </a:p>
          <a:p>
            <a:pPr marL="914400">
              <a:lnSpc>
                <a:spcPct val="120000"/>
              </a:lnSpc>
              <a:spcBef>
                <a:spcPts val="1200"/>
              </a:spcBef>
            </a:pPr>
            <a:r>
              <a:rPr lang="en-US" b="1" dirty="0"/>
              <a:t>Medium</a:t>
            </a:r>
            <a:r>
              <a:rPr lang="en-US" dirty="0"/>
              <a:t>—require immediate medical attention but do not have complicating medical conditions</a:t>
            </a:r>
          </a:p>
          <a:p>
            <a:pPr marL="914400">
              <a:lnSpc>
                <a:spcPct val="120000"/>
              </a:lnSpc>
              <a:spcBef>
                <a:spcPts val="1200"/>
              </a:spcBef>
            </a:pPr>
            <a:r>
              <a:rPr lang="en-US" b="1" dirty="0"/>
              <a:t>High</a:t>
            </a:r>
            <a:r>
              <a:rPr lang="en-US" dirty="0"/>
              <a:t>—require immediate medical attention and intensive monitoring due to other medical conditions that elevate risker-the-counter and prescription medications</a:t>
            </a:r>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 CJ MAT Components</a:t>
            </a:r>
          </a:p>
        </p:txBody>
      </p:sp>
    </p:spTree>
    <p:extLst>
      <p:ext uri="{BB962C8B-B14F-4D97-AF65-F5344CB8AC3E}">
        <p14:creationId xmlns:p14="http://schemas.microsoft.com/office/powerpoint/2010/main" val="2550180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A8FD69F6-DF8E-46A5-A0A0-E633A9B5982A}"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8</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2"/>
            </a:pPr>
            <a:r>
              <a:rPr lang="en-US" sz="2800" b="1" dirty="0">
                <a:solidFill>
                  <a:schemeClr val="tx2"/>
                </a:solidFill>
              </a:rPr>
              <a:t>Utilization of prescribing physicians and treatment providers (as well as later referral to them of released individuals) by correctional administrators is selective, restricted, for example, to physicians who have required certification and are knowledgeable about addiction, the medication sought, substance abuse or behavioral health programs, and the role of MAT in substance abuse treatment.</a:t>
            </a:r>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 CJ MAT Components</a:t>
            </a:r>
          </a:p>
        </p:txBody>
      </p:sp>
    </p:spTree>
    <p:extLst>
      <p:ext uri="{BB962C8B-B14F-4D97-AF65-F5344CB8AC3E}">
        <p14:creationId xmlns:p14="http://schemas.microsoft.com/office/powerpoint/2010/main" val="924371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228600"/>
            <a:ext cx="8229600" cy="914400"/>
          </a:xfrm>
        </p:spPr>
        <p:txBody>
          <a:bodyPr>
            <a:noAutofit/>
          </a:bodyPr>
          <a:lstStyle/>
          <a:p>
            <a:pPr lvl="0"/>
            <a:br>
              <a:rPr lang="en-US" sz="2800" b="1" dirty="0">
                <a:solidFill>
                  <a:srgbClr val="002060"/>
                </a:solidFill>
                <a:latin typeface="Calibri" panose="020F0502020204030204" pitchFamily="34" charset="0"/>
                <a:ea typeface="+mn-ea"/>
                <a:cs typeface="+mn-cs"/>
              </a:rPr>
            </a:br>
            <a:endParaRPr lang="en-US" sz="2800" b="1" dirty="0">
              <a:solidFill>
                <a:srgbClr val="002060"/>
              </a:solidFill>
              <a:latin typeface="Calibri" panose="020F0502020204030204" pitchFamily="34" charset="0"/>
              <a:cs typeface="Arial" pitchFamily="34" charset="0"/>
            </a:endParaRPr>
          </a:p>
        </p:txBody>
      </p:sp>
      <p:sp>
        <p:nvSpPr>
          <p:cNvPr id="3" name="Content Placeholder 2"/>
          <p:cNvSpPr>
            <a:spLocks noGrp="1"/>
          </p:cNvSpPr>
          <p:nvPr>
            <p:ph idx="1"/>
          </p:nvPr>
        </p:nvSpPr>
        <p:spPr>
          <a:xfrm>
            <a:off x="76200" y="1524000"/>
            <a:ext cx="8991600" cy="4876800"/>
          </a:xfrm>
        </p:spPr>
        <p:txBody>
          <a:bodyPr>
            <a:noAutofit/>
          </a:bodyPr>
          <a:lstStyle/>
          <a:p>
            <a:pPr marL="457200" lvl="1" indent="0">
              <a:spcBef>
                <a:spcPts val="1200"/>
              </a:spcBef>
              <a:buClr>
                <a:srgbClr val="BE854C"/>
              </a:buClr>
              <a:buSzPct val="65000"/>
              <a:buNone/>
            </a:pPr>
            <a:endParaRPr lang="en-US" sz="100" dirty="0"/>
          </a:p>
          <a:p>
            <a:pPr marL="0" lvl="0" indent="0">
              <a:buClr>
                <a:srgbClr val="BE854C"/>
              </a:buClr>
              <a:buSzPct val="65000"/>
              <a:buNone/>
            </a:pPr>
            <a:r>
              <a:rPr lang="en-US" sz="2800" dirty="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AACEC3E8-B8EB-42E8-8A17-2D4F1CD8BA12}" type="datetime1">
              <a:rPr lang="en-US" smtClean="0">
                <a:solidFill>
                  <a:schemeClr val="bg1"/>
                </a:solidFill>
                <a:latin typeface="Arial" pitchFamily="34" charset="0"/>
                <a:cs typeface="Arial" pitchFamily="34" charset="0"/>
              </a:rPr>
              <a:t>7/30/2017</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9</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a:extLst>
              <a:ext uri="{FF2B5EF4-FFF2-40B4-BE49-F238E27FC236}">
                <a16:creationId xmlns:a16="http://schemas.microsoft.com/office/drawing/2014/main" id="{88DDFDDC-418C-45EE-BA6D-A319373643C5}"/>
              </a:ext>
            </a:extLst>
          </p:cNvPr>
          <p:cNvSpPr txBox="1">
            <a:spLocks/>
          </p:cNvSpPr>
          <p:nvPr/>
        </p:nvSpPr>
        <p:spPr>
          <a:xfrm>
            <a:off x="228600" y="1447800"/>
            <a:ext cx="8686800" cy="4729164"/>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nSpc>
                <a:spcPct val="110000"/>
              </a:lnSpc>
              <a:spcBef>
                <a:spcPts val="1800"/>
              </a:spcBef>
              <a:buFont typeface="+mj-lt"/>
              <a:buAutoNum type="alphaUcPeriod" startAt="3"/>
            </a:pPr>
            <a:r>
              <a:rPr lang="en-US" b="1" dirty="0">
                <a:solidFill>
                  <a:schemeClr val="tx2"/>
                </a:solidFill>
              </a:rPr>
              <a:t>Correctional agencies implementing comprehensive MAT programs develop strong relationships with treatment and MAT providers, including regular communication regarding participant progress.</a:t>
            </a:r>
          </a:p>
          <a:p>
            <a:pPr marL="514350" indent="-514350">
              <a:lnSpc>
                <a:spcPct val="110000"/>
              </a:lnSpc>
              <a:spcBef>
                <a:spcPts val="1800"/>
              </a:spcBef>
              <a:buFont typeface="+mj-lt"/>
              <a:buAutoNum type="alphaUcPeriod" startAt="3"/>
            </a:pPr>
            <a:r>
              <a:rPr lang="en-US" b="1" dirty="0">
                <a:solidFill>
                  <a:schemeClr val="tx2"/>
                </a:solidFill>
              </a:rPr>
              <a:t>Correctional officials rely heavily on the clinical judgment of treatment providers, as well as their agency’s own clinical staff if they have one. Individuals should be assessed before MAT is recommended or promoted.</a:t>
            </a:r>
          </a:p>
          <a:p>
            <a:pPr marL="514350" indent="-514350">
              <a:lnSpc>
                <a:spcPct val="110000"/>
              </a:lnSpc>
              <a:spcBef>
                <a:spcPts val="1800"/>
              </a:spcBef>
              <a:buFont typeface="+mj-lt"/>
              <a:buAutoNum type="alphaUcPeriod" startAt="3"/>
            </a:pPr>
            <a:r>
              <a:rPr lang="en-US" b="1" dirty="0">
                <a:solidFill>
                  <a:schemeClr val="tx2"/>
                </a:solidFill>
              </a:rPr>
              <a:t>Monitoring for illicit use of medication-assisted treatment medication or other drugs is a key component of the program.</a:t>
            </a:r>
          </a:p>
          <a:p>
            <a:pPr marL="0" indent="0">
              <a:buNone/>
            </a:pPr>
            <a:endParaRPr lang="en-US" b="1" dirty="0"/>
          </a:p>
          <a:p>
            <a:pPr marL="0" indent="0">
              <a:buFont typeface="Arial" pitchFamily="34" charset="0"/>
              <a:buNone/>
            </a:pPr>
            <a:endParaRPr lang="en-US" dirty="0"/>
          </a:p>
        </p:txBody>
      </p:sp>
      <p:sp>
        <p:nvSpPr>
          <p:cNvPr id="15" name="Title 1">
            <a:extLst>
              <a:ext uri="{FF2B5EF4-FFF2-40B4-BE49-F238E27FC236}">
                <a16:creationId xmlns:a16="http://schemas.microsoft.com/office/drawing/2014/main" id="{DC2B0F8C-A328-4C8B-9BA5-FD03C1AA0A06}"/>
              </a:ext>
            </a:extLst>
          </p:cNvPr>
          <p:cNvSpPr txBox="1">
            <a:spLocks/>
          </p:cNvSpPr>
          <p:nvPr/>
        </p:nvSpPr>
        <p:spPr>
          <a:xfrm>
            <a:off x="0" y="114742"/>
            <a:ext cx="9144000" cy="9520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II. CJ MAT Components</a:t>
            </a:r>
          </a:p>
        </p:txBody>
      </p:sp>
    </p:spTree>
    <p:extLst>
      <p:ext uri="{BB962C8B-B14F-4D97-AF65-F5344CB8AC3E}">
        <p14:creationId xmlns:p14="http://schemas.microsoft.com/office/powerpoint/2010/main" val="17367994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UIDATA" val="&lt;database version=&quot;10.0&quot;&gt;&lt;object type=&quot;1&quot; unique_id=&quot;10001&quot;&gt;&lt;property id=&quot;20139&quot; value=&quot;%n. %s&quot;/&gt;&lt;property id=&quot;20141&quot; value=&quot;Health Lit Coverage UntilizationNMDft2&quot;/&gt;&lt;property id=&quot;20144&quot; value=&quot;1&quot;/&gt;&lt;property id=&quot;20146&quot; value=&quot;0&quot;/&gt;&lt;property id=&quot;20147&quot; value=&quot;0&quot;/&gt;&lt;property id=&quot;20148&quot; value=&quot;5&quot;/&gt;&lt;property id=&quot;20184&quot; value=&quot;7&quot;/&gt;&lt;property id=&quot;20191&quot; value=&quot;AHP Corporate&quot;/&gt;&lt;property id=&quot;20192&quot; value=&quot;https://ahpnet.adobeconnect.com&quot;/&gt;&lt;property id=&quot;20193&quot; value=&quot;0&quot;/&gt;&lt;property id=&quot;20250&quot; value=&quot;6&quot;/&gt;&lt;property id=&quot;20251&quot; value=&quot;0&quot;/&gt;&lt;property id=&quot;20259&quot; value=&quot;0&quot;/&gt;&lt;property id=&quot;20263&quot; value=&quot;1&quot;/&gt;&lt;property id=&quot;20264&quot; value=&quot;1&quot;/&gt;&lt;property id=&quot;20600&quot; value=&quot;0&quot;/&gt;&lt;property id=&quot;20700&quot; value=&quot;0&quot;/&gt;&lt;object type=&quot;2&quot; unique_id=&quot;11482&quot;&gt;&lt;object type=&quot;3&quot; unique_id=&quot;11483&quot;&gt;&lt;property id=&quot;20148&quot; value=&quot;5&quot;/&gt;&lt;property id=&quot;20300&quot; value=&quot;Slide 1 - &amp;quot; Pathways to Health Literacy &amp;amp; Health Care Utilization:  A Critical Next Step for the Newly Eligible Pre-release Po&quot;/&gt;&lt;property id=&quot;20307&quot; value=&quot;258&quot;/&gt;&lt;property id=&quot;20309&quot; value=&quot;-1&quot;/&gt;&lt;/object&gt;&lt;object type=&quot;3&quot; unique_id=&quot;11484&quot;&gt;&lt;property id=&quot;20148&quot; value=&quot;5&quot;/&gt;&lt;property id=&quot;20300&quot; value=&quot;Slide 5 - &amp;quot; Niki Miller, M.S. CPS nmiller@ahpnet.com &amp;quot;&quot;/&gt;&lt;property id=&quot;20307&quot; value=&quot;259&quot;/&gt;&lt;property id=&quot;20309&quot; value=&quot;-1&quot;/&gt;&lt;/object&gt;&lt;object type=&quot;3&quot; unique_id=&quot;11485&quot;&gt;&lt;property id=&quot;20148&quot; value=&quot;5&quot;/&gt;&lt;property id=&quot;20300&quot; value=&quot;Slide 6 - &amp;quot;Objectives&amp;quot;&quot;/&gt;&lt;property id=&quot;20307&quot; value=&quot;260&quot;/&gt;&lt;property id=&quot;20309&quot; value=&quot;-1&quot;/&gt;&lt;/object&gt;&lt;object type=&quot;3&quot; unique_id=&quot;11486&quot;&gt;&lt;property id=&quot;20148&quot; value=&quot;5&quot;/&gt;&lt;property id=&quot;20300&quot; value=&quot;Slide 7 - &amp;quot;New Toolkit: &amp;quot;&quot;/&gt;&lt;property id=&quot;20307&quot; value=&quot;415&quot;/&gt;&lt;property id=&quot;20309&quot; value=&quot;-1&quot;/&gt;&lt;/object&gt;&lt;object type=&quot;3&quot; unique_id=&quot;11487&quot;&gt;&lt;property id=&quot;20148&quot; value=&quot;5&quot;/&gt;&lt;property id=&quot;20300&quot; value=&quot;Slide 8 - &amp;quot;    Quick Audience Polling: 2 questions&amp;quot;&quot;/&gt;&lt;property id=&quot;20307&quot; value=&quot;261&quot;/&gt;&lt;property id=&quot;20309&quot; value=&quot;-1&quot;/&gt;&lt;/object&gt;&lt;object type=&quot;3&quot; unique_id=&quot;11488&quot;&gt;&lt;property id=&quot;20148&quot; value=&quot;5&quot;/&gt;&lt;property id=&quot;20300&quot; value=&quot;Slide 9 - &amp;quot;What is Health Literacy? &amp;quot;&quot;/&gt;&lt;property id=&quot;20307&quot; value=&quot;405&quot;/&gt;&lt;property id=&quot;20309&quot; value=&quot;-1&quot;/&gt;&lt;/object&gt;&lt;object type=&quot;3&quot; unique_id=&quot;11489&quot;&gt;&lt;property id=&quot;20148&quot; value=&quot;5&quot;/&gt;&lt;property id=&quot;20300&quot; value=&quot;Slide 10 - &amp;quot;Medicaid, Medicaid Managed Care (MMC), Medicare&amp;quot;&quot;/&gt;&lt;property id=&quot;20307&quot; value=&quot;416&quot;/&gt;&lt;property id=&quot;20309&quot; value=&quot;-1&quot;/&gt;&lt;/object&gt;&lt;object type=&quot;3&quot; unique_id=&quot;11491&quot;&gt;&lt;property id=&quot;20148&quot; value=&quot;5&quot;/&gt;&lt;property id=&quot;20300&quot; value=&quot;Slide 11&quot;/&gt;&lt;property id=&quot;20307&quot; value=&quot;417&quot;/&gt;&lt;property id=&quot;20309&quot; value=&quot;-1&quot;/&gt;&lt;/object&gt;&lt;object type=&quot;3&quot; unique_id=&quot;11492&quot;&gt;&lt;property id=&quot;20148&quot; value=&quot;5&quot;/&gt;&lt;property id=&quot;20300&quot; value=&quot;Slide 12 - &amp;quot;What Can We Do?&amp;quot;&quot;/&gt;&lt;property id=&quot;20307&quot; value=&quot;420&quot;/&gt;&lt;property id=&quot;20309&quot; value=&quot;-1&quot;/&gt;&lt;/object&gt;&lt;object type=&quot;3&quot; unique_id=&quot;11493&quot;&gt;&lt;property id=&quot;20148&quot; value=&quot;5&quot;/&gt;&lt;property id=&quot;20300&quot; value=&quot;Slide 13 - &amp;quot;Learning Styles  People learn new information in different ways….  Using more than one way is always best&amp;quot;&quot;/&gt;&lt;property id=&quot;20307&quot; value=&quot;419&quot;/&gt;&lt;property id=&quot;20309&quot; value=&quot;-1&quot;/&gt;&lt;/object&gt;&lt;object type=&quot;3&quot; unique_id=&quot;11494&quot;&gt;&lt;property id=&quot;20148&quot; value=&quot;5&quot;/&gt;&lt;property id=&quot;20300&quot; value=&quot;Slide 14 - &amp;quot;Leveraging Assistor Resources: Poll Results&amp;quot;&quot;/&gt;&lt;property id=&quot;20307&quot; value=&quot;409&quot;/&gt;&lt;property id=&quot;20309&quot; value=&quot;-1&quot;/&gt;&lt;/object&gt;&lt;object type=&quot;3&quot; unique_id=&quot;11495&quot;&gt;&lt;property id=&quot;20148&quot; value=&quot;5&quot;/&gt;&lt;property id=&quot;20300&quot; value=&quot;Slide 15 - &amp;quot;The term ‘assistor’ encompasses all categories&amp;quot;&quot;/&gt;&lt;property id=&quot;20307&quot; value=&quot;402&quot;/&gt;&lt;property id=&quot;20309&quot; value=&quot;-1&quot;/&gt;&lt;/object&gt;&lt;object type=&quot;3&quot; unique_id=&quot;11496&quot;&gt;&lt;property id=&quot;20148&quot; value=&quot;5&quot;/&gt;&lt;property id=&quot;20300&quot; value=&quot;Slide 16 - &amp;quot;Health Insurance Exchanges: Assistor Priorities  &amp;quot;&quot;/&gt;&lt;property id=&quot;20307&quot; value=&quot;421&quot;/&gt;&lt;property id=&quot;20309&quot; value=&quot;-1&quot;/&gt;&lt;/object&gt;&lt;object type=&quot;3&quot; unique_id=&quot;11497&quot;&gt;&lt;property id=&quot;20148&quot; value=&quot;5&quot;/&gt;&lt;property id=&quot;20300&quot; value=&quot;Slide 17 - &amp;quot;What do they offer besides enrollment help? &amp;quot;&quot;/&gt;&lt;property id=&quot;20307&quot; value=&quot;408&quot;/&gt;&lt;property id=&quot;20309&quot; value=&quot;-1&quot;/&gt;&lt;/object&gt;&lt;object type=&quot;3&quot; unique_id=&quot;11498&quot;&gt;&lt;property id=&quot;20148&quot; value=&quot;5&quot;/&gt;&lt;property id=&quot;20300&quot; value=&quot;Slide 18 - &amp;quot;What about those that don’t qualify for Medicaid&amp;quot;&quot;/&gt;&lt;property id=&quot;20307&quot; value=&quot;418&quot;/&gt;&lt;property id=&quot;20309&quot; value=&quot;-1&quot;/&gt;&lt;/object&gt;&lt;object type=&quot;3&quot; unique_id=&quot;11499&quot;&gt;&lt;property id=&quot;20148&quot; value=&quot;5&quot;/&gt;&lt;property id=&quot;20300&quot; value=&quot;Slide 19&quot;/&gt;&lt;property id=&quot;20307&quot; value=&quot;412&quot;/&gt;&lt;property id=&quot;20309&quot; value=&quot;-1&quot;/&gt;&lt;/object&gt;&lt;object type=&quot;3&quot; unique_id=&quot;11500&quot;&gt;&lt;property id=&quot;20148&quot; value=&quot;5&quot;/&gt;&lt;property id=&quot;20300&quot; value=&quot;Slide 20 - &amp;quot;    Assistor Agencies Address Health-Related                   Social Needs&amp;quot;&quot;/&gt;&lt;property id=&quot;20307&quot; value=&quot;400&quot;/&gt;&lt;property id=&quot;20309&quot; value=&quot;-1&quot;/&gt;&lt;/object&gt;&lt;object type=&quot;3&quot; unique_id=&quot;11501&quot;&gt;&lt;property id=&quot;20148&quot; value=&quot;5&quot;/&gt;&lt;property id=&quot;20300&quot; value=&quot;Slide 21 - &amp;quot;Other Resources &amp;amp; Toolkit highlights &amp;quot;&quot;/&gt;&lt;property id=&quot;20307&quot; value=&quot;407&quot;/&gt;&lt;property id=&quot;20309&quot; value=&quot;-1&quot;/&gt;&lt;/object&gt;&lt;object type=&quot;3&quot; unique_id=&quot;11502&quot;&gt;&lt;property id=&quot;20148&quot; value=&quot;5&quot;/&gt;&lt;property id=&quot;20300&quot; value=&quot;Slide 22&quot;/&gt;&lt;property id=&quot;20307&quot; value=&quot;423&quot;/&gt;&lt;property id=&quot;20309&quot; value=&quot;-1&quot;/&gt;&lt;/object&gt;&lt;object type=&quot;3&quot; unique_id=&quot;11503&quot;&gt;&lt;property id=&quot;20148&quot; value=&quot;5&quot;/&gt;&lt;property id=&quot;20300&quot; value=&quot;Slide 23&quot;/&gt;&lt;property id=&quot;20307&quot; value=&quot;422&quot;/&gt;&lt;property id=&quot;20309&quot; value=&quot;-1&quot;/&gt;&lt;/object&gt;&lt;object type=&quot;3&quot; unique_id=&quot;11504&quot;&gt;&lt;property id=&quot;20148&quot; value=&quot;5&quot;/&gt;&lt;property id=&quot;20300&quot; value=&quot;Slide 24&quot;/&gt;&lt;property id=&quot;20307&quot; value=&quot;399&quot;/&gt;&lt;property id=&quot;20309&quot; value=&quot;-1&quot;/&gt;&lt;/object&gt;&lt;object type=&quot;3&quot; unique_id=&quot;11601&quot;&gt;&lt;property id=&quot;20148&quot; value=&quot;5&quot;/&gt;&lt;property id=&quot;20300&quot; value=&quot;Slide 2 - &amp;quot;Housekeeping: Functions&amp;quot;&quot;/&gt;&lt;property id=&quot;20307&quot; value=&quot;425&quot;/&gt;&lt;property id=&quot;20309&quot; value=&quot;-1&quot;/&gt;&lt;/object&gt;&lt;object type=&quot;3&quot; unique_id=&quot;11602&quot;&gt;&lt;property id=&quot;20148&quot; value=&quot;5&quot;/&gt;&lt;property id=&quot;20300&quot; value=&quot;Slide 3 - &amp;quot;Housekeeping: Communication&amp;quot;&quot;/&gt;&lt;property id=&quot;20307&quot; value=&quot;426&quot;/&gt;&lt;property id=&quot;20309&quot; value=&quot;-1&quot;/&gt;&lt;/object&gt;&lt;object type=&quot;3&quot; unique_id=&quot;11859&quot;&gt;&lt;property id=&quot;20148&quot; value=&quot;5&quot;/&gt;&lt;property id=&quot;20300&quot; value=&quot;Slide 4 - &amp;quot; Pathways to Health Literacy &amp;amp; Health Care Utilization:  A Critical Next Step for the Newly Eligible Pre-release Po&quot;/&gt;&lt;property id=&quot;20307&quot; value=&quot;428&quot;/&gt;&lt;property id=&quot;20309&quot; value=&quot;-1&quot;/&gt;&lt;/object&gt;&lt;/object&gt;&lt;object type=&quot;8&quot; unique_id=&quot;11528&quot;&gt;&lt;/object&gt;&lt;object type=&quot;4&quot; unique_id=&quot;11941&quot;&gt;&lt;/object&gt;&lt;object type=&quot;10&quot; unique_id=&quot;11942&quot;&gt;&lt;object type=&quot;11&quot; unique_id=&quot;11943&quot;&gt;&lt;property id=&quot;20180&quot; value=&quot;1&quot;/&gt;&lt;property id=&quot;20181&quot; value=&quot;1&quot;/&gt;&lt;property id=&quot;20183&quot; value=&quot;1&quot;/&gt;&lt;/object&gt;&lt;object type=&quot;12&quot; unique_id=&quot;11944&quot;&gt;&lt;/object&gt;&lt;/object&gt;&lt;/object&gt;&lt;/database&gt;"/>
  <p:tag name="MMPROD_TAG_VCONFIG" val="PD94bWwgdmVyc2lvbj0iMS4wIj8+DQo8Y29uZmlndXJhdGlvbj4NCgk8YnJhbmRpbmc+DQoJCTx1aWZvbnQgbmFtZT0iRk9OVF9OT1RFU19URVhUIiB2YWx1ZT0iVmVyZGFuYSwxMixmYWxzZSxmYWxzZSxmYWxzZSIvPg0KCTwvYnJhbmRpbmc+DQoJPGNvbG9ycz4NCgkJPHVpY29sb3IgbmFtZT0icHJpbWFyeSIgdmFsdWU9IjB4NkY4NDg4Ii8+DQoJCTx1aWNvbG9yIG5hbWU9Imdsb3ciIHZhbHVlPSIweDYwOTc3MyIvPg0KCQk8dWljb2xvciBuYW1lPSJ0ZXh0IiB2YWx1ZT0iMHhGRkZGRkYiLz4NCgkJPHVpY29sb3IgbmFtZT0ibGlnaHQiIHZhbHVlPSIweDRFNUQ2MCIvPg0KCQk8dWljb2xvciBuYW1lPSJzaGFkb3ciIHZhbHVlPSIweDAwMDAwMCIvPg0KCQk8dWljb2xvciBuYW1lPSJiYWNrZ3JvdW5kIiB2YWx1ZT0iMHg3Mjc5NzEiLz4NCgk8L2NvbG9ycz4NCgk8bGF5b3V0Pg0KCQk8dWlzaG93IG5hbWU9InByZXNlbnRhdGlvbnRpdGxlIiB2YWx1ZT0idHJ1ZSIvPjx1aXNob3cgbmFtZT0icHJlc2VudGVycGhvdG8iIHZhbHVlPSJ0cnVlIi8+PHVpc2hvdyBuYW1lPSJwcmVzZW50ZXJuYW1lIiB2YWx1ZT0idHJ1ZSIvPjx1aXNob3cgbmFtZT0icHJlc2VudGVydGl0bGUiIHZhbHVlPSJ0cnVlIi8+PHVpc2hvdyBuYW1lPSJwcmVzZW50ZXJlbWFpbCIgdmFsdWU9InRydWUiLz48dWlzaG93IG5hbWU9InByZXNlbnRlcmJpbyIgdmFsdWU9InRydWUiLz48dWlzaG93IG5hbWU9ImNvbXBhbnlsb2dvIiB2YWx1ZT0idHJ1ZSIvPjx1aXNob3cgbmFtZT0ic2lkZWJhciIgdmFsdWU9InRydWUiLz48dWlzaG93IG5hbWU9Im91dGxpbmUiIHZhbHVlPSJ0cnVlIi8+PHVpc2hvdyBuYW1lPSJ0aHVtYm5haWwiIHZhbHVlPSJ0cnVlIi8+DQoJCTx1aXNob3cgbmFtZT0ibm90ZXMiIHZhbHVlPSJ0cnVlIi8+PHVpc2hvdyBuYW1lPSJzZWFyY2giIHZhbHVlPSJ0cnVlIi8+PHVpc2hvdyBuYW1lPSJxdWl6IiB2YWx1ZT0idHJ1ZSIvPjx1aXNob3cgbmFtZT0iYXR0YWNobWVudHMiIHZhbHVlPSJ0cnVlIi8+PHVpc2hvdyBuYW1lPSJ1dGlscyIgdmFsdWU9InRydWUiLz48dWlzaG93IG5hbWU9InZvbHVtZSIgdmFsdWU9InRydWUiLz48dWlzaG93IG5hbWU9InBsYXliYXIiIHZhbHVlPSJ0cnVlIi8+PHVpc2hvdyBuYW1lPSJ0YWxraW5naGVhZCIgdmFsdWU9InRydWUiLz48dWlzaG93IG5hbWU9InNpZGViYXJvbnJpZ2h0IiB2YWx1ZT0idHJ1ZSIvPjx1aXNob3cgbmFtZT0idmlld2NoYW5nZSIgdmFsdWU9InRydWUiLz48dWlzaG93IG5hbWU9ImFsd2F5c1NjcnVuY2giIHZhbHVlPSJmYWxzZSIvPjx1aXNob3cgbmFtZT0iaW5pdGlhbGRpc3BsYXltb2RlaXNub3JtYWwiIHZhbHVlPSJ0cnVlIi8+PHVpcmVwbGFjZSBuYW1lPSJsb2dvIiB2YWx1ZT0iIi8+PHVpcmVwbGFjZSBuYW1lPSJiZ2ltYWdlIiB2YWx1ZT0iIi8+PHVpcmVwbGFjZSBuYW1lPSJpbml0aWFsdGFiIiB2YWx1ZT0ib3V0bGluZSIvPj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HVpdGV4dCBuYW1lPSJDT1VSU0VfU1RBVFVTIiB2YWx1ZT0iTW9kdWxzdGF0dXMiLz4NCgkJPHVpdGV4dCBuYW1lPSJQQVNTRURfU1RSSU5HIiB2YWx1ZT0iRXJmb2xncmVpY2giLz4NCgkJPHVpdGV4dCBuYW1lPSJGQUlMRURfU1RSSU5HIiB2YWx1ZT0iRmVobGdlc2NobGFn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Q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HVpdGV4dCBuYW1lPSJDT1VSU0VfU1RBVFVTIiB2YWx1ZT0iU3RhdHV0IGR1IG1vZHVsZSIvPg0KCQk8dWl0ZXh0IG5hbWU9IlBBU1NFRF9TVFJJTkciIHZhbHVlPSJSw6l1c3NpIi8+DQoJCTx1aXRleHQgbmFtZT0iRkFJTEVEX1NUUklORyIgdmFsdWU9IkVjaG91w6k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HVpdGV4dCBuYW1lPSJDT1VSU0VfU1RBVFVTIiB2YWx1ZT0i44Oi44K444Ol44O844Or44K544OG44O844K/44K5Ii8+DQoJCTx1aXRleHQgbmFtZT0iUEFTU0VEX1NUUklORyIgdmFsdWU9IuWQiOagvCIvPg0KCQk8dWl0ZXh0IG5hbWU9IkZBSUxFRF9TVFJJTkciIHZhbHVlPSLkuI3lkIjmoLw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HVpdGV4dCBuYW1lPSJDT1VSU0VfU1RBVFVTIiB2YWx1ZT0i66qo65OIIOyDge2DnCIvPg0KCQk8dWl0ZXh0IG5hbWU9IlBBU1NFRF9TVFJJTkciIHZhbHVlPSLtlanqsqkiLz4NCgkJPHVpdGV4dCBuYW1lPSJGQUlMRURfU1RSSU5HIiB2YWx1ZT0i67aI7ZWp6rKp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HVpdGV4dCBuYW1lPSJDT1VSU0VfU1RBVFVTIiB2YWx1ZT0iRXN0YWRvIGRlIG1vZHVsbyIvPg0KCQk8dWl0ZXh0IG5hbWU9IlBBU1NFRF9TVFJJTkciIHZhbHVlPSJBcHJvYmFkbyIvPg0KCQk8dWl0ZXh0IG5hbWU9IkZBSUxFRF9TVFJJTkciIHZhbHVlPSJTdXNwZW5zby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dWl0ZXh0IG5hbWU9IkNPVVJTRV9TVEFUVVMiIHZhbHVlPSJTdGF0dXMgZG8gbcOzZHVsbyIvPg0KCQk8dWl0ZXh0IG5hbWU9IlBBU1NFRF9TVFJJTkciIHZhbHVlPSJBcHJvdmFkbyIvPg0KCQk8dWl0ZXh0IG5hbWU9IkZBSUxFRF9TVFJJTkciIHZhbHVlPSJSZXByb3ZhZG8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UZW50YXRpdm8gcXVpejoiLz4NCgkJPHVpdGV4dCBuYW1lPSJRVUlaUE9EX1FVSVpfQVRURU1QVF9WQUxVRSIgdmFsdWU9IiVuIGRpICV0Ii8+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DQoJCTx1aXRleHQgbmFtZT0iUVVJWlBPRF9RVUVTVFlQRV9HUkQiIHZhbHVlPSJDb24gdmFsdXRhemlvbmUiLz4NCgkJPHVpdGV4dCBuYW1lPSJRVUlaUE9EX1FVRVNUWVBFX1NWWSIgdmFsdWU9IkluZGFnaW5lIi8+DQoJCTx1aXRleHQgbmFtZT0iUVVJWlBPRF9RVUlaQVRNUFRfSU5GIiB2YWx1ZT0iSW5maW5pdGkiLz4NCgkJPHVpdGV4dCBuYW1lPSJRVUlaUE9EX1FVRVNBVE1QVF9JTkYiIHZhbHVlPSJJbmZpbml0aSIvPg0KCQk8dWl0ZXh0IG5hbWU9IldBUk5JTkdNU0dfWUVTU1RSSU5HIiB2YWx1ZT0iU8OsIi8+DQoJCTx1aXRleHQgbmFtZT0iV0FSTklOR01TR19OT1NUUklORyIgdmFsdWU9Ik5vIi8+DQoJCTx1aXRleHQgbmFtZT0iV0FSTklOR01TR19USVRMRVNUUklORyIgdmFsdWU9IkF2dmVydGVuemEgbmF2aWdhemlvbmUgcXVpeiIvPg0KCQk8dWl0ZXh0IG5hbWU9IldBUk5JTkdNU0dfTVNHU1RSSU5HIiB2YWx1ZT0iT2Njb3JyZSBhbmNvcmEgcmlzcG9uZGVyZSBhZCBhbGN1bmUgZG9tYW5kZSBkZWwgcXVpei4mI3hBOyYjeEE7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ICVuIi8+DQoJCTwhLS0gc3Vic3RpdHV0aW9uOiAlbiA9PSBzbGlkZSBudW1iZXIgLS0+DQoJCTwhLS0gc3Vic3RpdHV0aW9uOiAldCA9PSB0b3RhbCBzbGlkZSBjb3VudCAtLT4NCgkJPHVpdGV4dCBuYW1lPSJTQ1JVQkJBUlNUQVRVU19TTElERUlORk8iIHZhbHVlPSJEaWEgJW4gLyAldCB8ICIvPg0KCQk8dWl0ZXh0IG5hbWU9IlNDUlVCQkFSU1RBVFVTX1NUT1BQRUQiIHZhbHVlPSJHZXN0b3B0Ii8+DQoJCTx1aXRleHQgbmFtZT0iU0NSVUJCQVJTVEFUVVNfUExBWUlORyIgdmFsdWU9IkFmc3BlbGVuIi8+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DQoJCTx1aXRleHQgbmFtZT0iU0NSVUJCQVJTVEFUVVNfUkVWSUVXUVVJWiIgdmFsdWU9IlF1aXogY29udHJvbGVyZW4iLz4NCgkJPCEtLSBzdWJzdGl0dXRpb246ICVtID09IG1pbnV0ZXMgcmVtYWluaW5nIC0tPg0KCQk8IS0tIHN1YnN0aXR1dGlvbjogJXMgPT0gc2Vjb25kcyByZW1haW5pbmcgLS0+DQoJCTx1aXRleHQgbmFtZT0iRUxBUFNFRCIgdmFsdWU9IkVyIHJlc3RlcmVuICVtIG1pbnV0ZW4gJXMgc2Vjb25kZW4iLz4NCgkJPHVpdGV4dCBuYW1lPSJOT1RGT1VORCIgdmFsdWU9Ik5pZXRzIGdldm9uZGVuIi8+DQoJCTx1aXRleHQgbmFtZT0iQVRUQUNITUVOVFMiIHZhbHVlPSJCaWpsYWdlbiIvPg0KCQk8IS0tIHN1YnN0aXR1dGlvbjogJXAgPT0gY3VycmVudCBzcGVha2VyJ3MgdGl0bGUgLS0+DQoJCTx1aXRleHQgbmFtZT0iQklPV0lOX1RJVExFIiB2YWx1ZT0iQmlvZ3JhZmllOiAlcCIvPg0KCQk8dWl0ZXh0IG5hbWU9IkJJT0JUTl9USVRMRSIgdmFsdWU9IkJpb2dyYWZpZSIvPg0KCQk8dWl0ZXh0IG5hbWU9IkRJVklERVJCVE5fVElUTEUiIHZhbHVlPSJ8Ii8+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DQoJCTx1aXRleHQgbmFtZT0iVEFCX1NFQVJDSCIgdmFsdWU9IlpvZWtlbiIvPg0KCQk8dWl0ZXh0IG5hbWU9IlNMSURFX0hFQURJTkciIHZhbHVlPSJUaXRlbCB2YW4gZGlhIi8+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DQoJCTx1aXRleHQgbmFtZT0iQVRUQUNITkFNRV9IRUFESU5HIiB2YWx1ZT0iQmVzdGFuZHNuYWFtIi8+DQoJCTx1aXRleHQgbmFtZT0iQVRUQUNIU0laRV9IRUFESU5HIiB2YWx1ZT0iR3Jvb3R0ZSIvPg0KCQk8dWl0ZXh0IG5hbWU9IlNMSURFX05PVEVTIiB2YWx1ZT0iRGlhbm90aXRpZXM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TxLFuYXYgRGVuZW1lc2k6Ii8+DQoJCTx1aXRleHQgbmFtZT0iUVVJWlBPRF9RVUlaX0FUVEVNUFRfVkFMVUUiIHZhbHVlPSIlbi8ldCIvPg0KCQk8dWl0ZXh0IG5hbWU9IlFVSVpQT0RfUVVJWl9TQ09SRSIgdmFsdWU9IlB1YW46Ii8+DQoJCTx1aXRleHQgbmFtZT0iUVVJWlBPRF9RVUlaX1BBU1NTQ09SRSIgdmFsdWU9Ikdlw6dtZSBQdWFuxLE6Ii8+DQoJCTx1aXRleHQgbmFtZT0iUVVJWlBPRF9RVUlaX01BWFNDT1JFIiB2YWx1ZT0iTWFrc2ltdW0gUHVhbjoiLz4NCgkJPHVpdGV4dCBuYW1lPSJRVUlaUE9EX1FVRVNBVE1QVF9TVFIiIHZhbHVlPSJEZW5lbWU6ICVuLyV0Ii8+DQoJCTx1aXRleHQgbmFtZT0iUVVJWlBPRF9RVUVTVFlQRV9TVFIiIHZhbHVlPSJUw7xyOiAlcyIvPg0KCQk8dWl0ZXh0IG5hbWU9IlFVSVpQT0RfUVVFU1RZUEVfR1JEIiB2YWx1ZT0iQmFzYW1ha2zEsSIvPg0KCQk8dWl0ZXh0IG5hbWU9IlFVSVpQT0RfUVVFU1RZUEVfU1ZZIiB2YWx1ZT0iQW5rZXQiLz4NCgkJPHVpdGV4dCBuYW1lPSJRVUlaUE9EX1FVSVpBVE1QVF9JTkYiIHZhbHVlPSJTxLFuxLFyc8SxeiIvPg0KCQk8dWl0ZXh0IG5hbWU9IlFVSVpQT0RfUVVFU0FUTVBUX0lORiIgdmFsdWU9IlPEsW7EsXJzxLF6Ii8+DQoJCTx1aXRleHQgbmFtZT0iV0FSTklOR01TR19ZRVNTVFJJTkciIHZhbHVlPSJFdmV0Ii8+DQoJCTx1aXRleHQgbmFtZT0iV0FSTklOR01TR19OT1NUUklORyIgdmFsdWU9IkhhecSxciIvPg0KCQk8dWl0ZXh0IG5hbWU9IldBUk5JTkdNU0dfVElUTEVTVFJJTkciIHZhbHVlPSJTxLFuYXYgR2V6aW5tZSBVeWFyxLFzxLEiLz4NCgkJPHVpdGV4dCBuYW1lPSJXQVJOSU5HTVNHX01TR1NUUklORyIgdmFsdWU9IkJ1IFPEsW5hdmRhIGRlbmVubWVtacWfIHNvcnVsYXIgdmFyLiYjeEE7JiN4QTtFdmV0IHNlw6dlbmXEn2luaSB0xLFrbGF0xLFyc2FuxLF6IFPEsW5hdmRhbiDDp8Sxa2FjYWtzxLFuxLF6LiBTxLFuYXZhIGRldmFtIGV0bWVrIGnDp2luIEhhecSxciBzZcOnZW5lxJ9pbmkgdMSxa2xhdMSxbi4iLz4NCgkJPHVpdGV4dCBuYW1lPSJJTkZPUk1BVElPTl9IMjY0X0ZMQVNIUExBWUVSIiB2YWx1ZT0iQmlsZ2lzYXlhcsSxbsSxemEgecO8a2zDvCBvbGFuIGdlw6dlcmxpIEZsYXNoIFBsYXllciBzw7xyw7xtw7wgYnUgdmlkZW95dSBkZXN0ZWtsZW1peW9yLiBFbiBzb24gRmxhc2ggUGxheWVyIHPDvHLDvG3DvG7DvCBpbmRpcm1layBpw6dpbiB2aWRlbyBhbGFuxLFuxLEgdMSxa2xhdMSx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S2F0xLFsxLFtY8SxbGFyYSBrZW5hciDDp3VidcSfdW51IGfDtnN0ZXIiLz4NCgkJPHVpdGV4dCBuYW1lPSJNVVRFIiB2YWx1ZT0iU2Vzc2l6Ii8+DQoJCTx1aXRleHQgbmFtZT0iRE9DV1JBUF9USVRMRSIgdmFsdWU9IlByZXNlbnRlciBEb3N5YSBFa2kiLz4NCgkJPHVpdGV4dCBuYW1lPSJET0NXUkFQX01TRyIgdmFsdWU9IkJpbGdpc2F5YXLEsW1hIEtheWRldCIvPg0KCQk8dWl0ZXh0IG5hbWU9IkRPQ1dSQVBfUFJPTVBUIiB2YWx1ZT0ixLBuZGlybWVrIGnDp2luIFTEsWtsYXTEsW4iLz4NCgk8L2xhbmd1YWdlPg0KCTxsYW5ndWFnZSBpZD0icn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0KHQu9Cw0LnQtCAlbiIvPg0KCQk8IS0tIHN1YnN0aXR1dGlvbjogJW4gPT0gc2xpZGUgbnVtYmVyIC0tPg0KCQk8IS0tIHN1YnN0aXR1dGlvbjogJXQgPT0gdG90YWwgc2xpZGUgY291bnQgLS0+DQoJCTx1aXRleHQgbmFtZT0iU0NSVUJCQVJTVEFUVVNfU0xJREVJTkZPIiB2YWx1ZT0i0KHQu9Cw0LnQtCAlbiAvICV0IHwgIi8+DQoJCTx1aXRleHQgbmFtZT0iU0NSVUJCQVJTVEFUVVNfU1RPUFBFRCIgdmFsdWU9ItCe0YHRgtCw0L3QvtCy0LvQtdC90L4iLz4NCgkJPHVpdGV4dCBuYW1lPSJTQ1JVQkJBUlNUQVRVU19QTEFZSU5HIiB2YWx1ZT0i0JLQvtGB0L/RgNC+0LjQt9Cy0LXQtNC10L3QuNC1Ii8+DQoJCTx1aXRleHQgbmFtZT0iU0NSVUJCQVJTVEFUVVNfTk9BVURJTyIgdmFsdWU9ItCd0LXRgiDQsNGD0LTQuNC+Ii8+DQoJCTx1aXRleHQgbmFtZT0iU0NSVUJCQVJTVEFUVVNfVklEUExBWUlORyIgdmFsdWU9ItCS0L7RgdC/0YDQvtC40LfQstC10LTQtdC90LjQtSDQstC40LTQtdC+Ii8+DQoJCTx1aXRleHQgbmFtZT0iU0NSVUJCQVJTVEFUVVNfTE9BRElORyIgdmFsdWU9ItCX0LDQs9GA0YPQt9C60LAiLz4NCgkJPHVpdGV4dCBuYW1lPSJTQ1JVQkJBUlNUQVRVU19CVUZGRVJJTkciIHZhbHVlPSLQkdGD0YTQtdGA0LjQt9Cw0YbQuNGPIi8+DQoJCTx1aXRleHQgbmFtZT0iU0NSVUJCQVJTVEFUVVNfUVVFU1RJT04iIHZhbHVlPSLQntGC0LLQtdGCINC90LAg0LLQvtC/0YDQvtGBIi8+DQoJCTx1aXRleHQgbmFtZT0iU0NSVUJCQVJTVEFUVVNfUkVWSUVXUVVJWiIgdmFsdWU9ItCe0LHQt9C+0YAg0L7Qv9GA0L7RgdCwIi8+DQoJCTwhLS0gc3Vic3RpdHV0aW9uOiAlbSA9PSBtaW51dGVzIHJlbWFpbmluZyAtLT4NCgkJPCEtLSBzdWJzdGl0dXRpb246ICVzID09IHNlY29uZHMgcmVtYWluaW5nIC0tPg0KCQk8dWl0ZXh0IG5hbWU9IkVMQVBTRUQiIHZhbHVlPSLQntGB0YLQsNC70L7RgdGMICVtINC80LjQvS4gJXMg0YEiLz4NCgkJPHVpdGV4dCBuYW1lPSJOT1RGT1VORCIgdmFsdWU9ItCd0LjRh9C10LPQviDQvdC1INC90LDQudC00LXQvdC+Ii8+DQoJCTx1aXRleHQgbmFtZT0iQVRUQUNITUVOVFMiIHZhbHVlPSLQktC70L7QttC10L3QuNGPIi8+DQoJCTwhLS0gc3Vic3RpdHV0aW9uOiAlcCA9PSBjdXJyZW50IHNwZWFrZXIncyB0aXRsZSAtLT4NCgkJPHVpdGV4dCBuYW1lPSJCSU9XSU5fVElUTEUiIHZhbHVlPSLQkdC40L7Qs9GA0LDRhNC40Y86ICVwIi8+DQoJCTx1aXRleHQgbmFtZT0iQklPQlROX1RJVExFIiB2YWx1ZT0i0JHQuNC+0LPRgNCw0YTQuNGPIi8+DQoJCTx1aXRleHQgbmFtZT0iRElWSURFUkJUTl9USVRMRSIgdmFsdWU9InwiLz4NCgkJPHVpdGV4dCBuYW1lPSJDT05UQUNUQlROX1RJVExFIiB2YWx1ZT0i0JrQvtC90YLQsNC60YIiLz4NCgkJPHVpdGV4dCBuYW1lPSJUQUJfUVVJWiIgdmFsdWU9ItCe0L/RgNC+0YEiLz4NCgkJPHVpdGV4dCBuYW1lPSJUQUJfT1VUTElORSIgdmFsdWU9ItCh0YXQtdC80LAiLz4NCgkJPHVpdGV4dCBuYW1lPSJUQUJfVEhVTUIiIHZhbHVlPSLQkdC10LPRg9C90L7QuiIvPg0KCQk8dWl0ZXh0IG5hbWU9IlRBQl9OT1RFUyIgdmFsdWU9ItCX0LDQvNC10YLQutC4Ii8+DQoJCTx1aXRleHQgbmFtZT0iVEFCX1NFQVJDSCIgdmFsdWU9ItCf0L7QuNGB0LoiLz4NCgkJPHVpdGV4dCBuYW1lPSJTTElERV9IRUFESU5HIiB2YWx1ZT0i0JfQsNCz0L7Qu9C+0LLQvtC6INGB0LvQsNC50LTQsCIvPg0KCQk8dWl0ZXh0IG5hbWU9IkRVUkFUSU9OX0hFQURJTkciIHZhbHVlPSLQlNC70LjRgi3RgdGC0YwiLz4NCgkJPHVpdGV4dCBuYW1lPSJTRUFSQ0hfSEVBRElORyIgdmFsdWU9ItCf0L7QuNGB0Log0YLQtdC60YHRgtCwOiIvPg0KCQk8dWl0ZXh0IG5hbWU9IlRIVU1CX0hFQURJTkciIHZhbHVlPSLQodC70LDQudC0Ii8+DQoJCTx1aXRleHQgbmFtZT0iVEhVTUJfSU5GTyIgdmFsdWU9ItCd0LDQt9Cy0LDQvdC40LUv0LTQu9C40YIt0L3QvtGB0YLRjCIvPg0KCQk8dWl0ZXh0IG5hbWU9IkFUVEFDSE5BTUVfSEVBRElORyIgdmFsdWU9ItCY0LzRjyDRhNCw0LnQu9CwIi8+DQoJCTx1aXRleHQgbmFtZT0iQVRUQUNIU0laRV9IRUFESU5HIiB2YWx1ZT0i0KDQsNC30LzQtdGAIi8+DQoJCTx1aXRleHQgbmFtZT0iU0xJREVfTk9URVMiIHZhbHVlPSLQl9Cw0LzQtdGC0LrQuCDQuiDRgdC70LDQudC00YM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tCf0L7Qv9GL0YLQutCwINC/0YDQvtC50YLQuCDQvtC/0YDQvtGBOiIvPg0KCQk8dWl0ZXh0IG5hbWU9IlFVSVpQT0RfUVVJWl9BVFRFTVBUX1ZBTFVFIiB2YWx1ZT0iJW4g0LjQtyAldCIvPg0KCQk8dWl0ZXh0IG5hbWU9IlFVSVpQT0RfUVVJWl9TQ09SRSIgdmFsdWU9ItCd0LDQsdGA0LDQvdC+INCx0LDQu9C70L7QsjoiLz4NCgkJPHVpdGV4dCBuYW1lPSJRVUlaUE9EX1FVSVpfUEFTU1NDT1JFIiB2YWx1ZT0i0J/RgNC+0YXQvtC00L3QvtC5INGA0LXQt9GD0LvRjNGC0LDRgjoiLz4NCgkJPHVpdGV4dCBuYW1lPSJRVUlaUE9EX1FVSVpfTUFYU0NPUkUiIHZhbHVlPSLQnNCw0LrRgdC40LzQsNC70YzQvdGL0Lkg0YDQtdC30YPQu9GM0YLQsNGCOiIvPg0KCQk8dWl0ZXh0IG5hbWU9IlFVSVpQT0RfUVVFU0FUTVBUX1NUUiIgdmFsdWU9ItCf0L7Qv9GL0YLQutCwOiAlbiDQuNC3ICV0Ii8+DQoJCTx1aXRleHQgbmFtZT0iUVVJWlBPRF9RVUVTVFlQRV9TVFIiIHZhbHVlPSLQotC40L86ICVzIi8+DQoJCTx1aXRleHQgbmFtZT0iUVVJWlBPRF9RVUVTVFlQRV9HUkQiIHZhbHVlPSLQoSDQvtGG0LXQvdC60L7QuSIvPg0KCQk8dWl0ZXh0IG5hbWU9IlFVSVpQT0RfUVVFU1RZUEVfU1ZZIiB2YWx1ZT0i0J7QsdC30L7RgCIvPg0KCQk8dWl0ZXh0IG5hbWU9IlFVSVpQT0RfUVVJWkFUTVBUX0lORiIgdmFsdWU9ItCR0L7Qu9GM0YjQvtC1INGH0LjRgdC70L4iLz4NCgkJPHVpdGV4dCBuYW1lPSJRVUlaUE9EX1FVRVNBVE1QVF9JTkYiIHZhbHVlPSLQkdC+0LvRjNGI0L7QtSDRh9C40YHQu9C+Ii8+DQoJCTx1aXRleHQgbmFtZT0iV0FSTklOR01TR19ZRVNTVFJJTkciIHZhbHVlPSLQlNCwIi8+DQoJCTx1aXRleHQgbmFtZT0iV0FSTklOR01TR19OT1NUUklORyIgdmFsdWU9ItCd0LXRgiIvPg0KCQk8dWl0ZXh0IG5hbWU9IldBUk5JTkdNU0dfVElUTEVTVFJJTkciIHZhbHVlPSLQn9GA0LXQtNGD0L/RgNC10LbQtNC10L3QuNC1INC+INC90LDQstC40LPQsNGG0LjQuCDQsiDQvtC/0YDQvtGB0LUiLz4NCgkJPHVpdGV4dCBuYW1lPSJXQVJOSU5HTVNHX01TR1NUUklORyIgdmFsdWU9ItCSINC+0L/RgNC+0YHQtSDQvtGB0YLQsNC70LjRgdGMINC90LXQvtGC0LLQtdGH0LXQvdC90YvQtSDQstC+0L/RgNC+0YHRiy7QndCw0LbQsNGC0LjQtSDQutC90L7Qv9C60LggJnF1b3Q70JTQsCZxdW90OyDQv9GA0LjQstC10LTQtdGCINC6INC30LDQutGA0YvRgtC40Y4g0L7Qv9GA0L7RgdCwLiDQndCw0LbQsNGC0LjQtSDQutC90L7Qv9C60LggJnF1b3Q70J3QtdGCJnF1b3Q7INC/0YDQvtC00L7Qu9C20LjRgiDQvtC/0YDQvtGBLiIvPg0KCQk8dWl0ZXh0IG5hbWU9IklORk9STUFUSU9OX0gyNjRfRkxBU0hQTEFZRVIiIHZhbHVlPSLQotC10LrRg9GJ0LDRjyDQstC10YDRgdC40Y8g0L/RgNC+0LjQs9GA0YvQstCw0YLQtdC70Y8gRmxhc2ggUGxheWVyLCDRg9GB0YLQsNC90L7QstC70LXQvdC90LDRjyDQvdCwINGN0YLQvtC8INC60L7QvNC/0YzRjtGC0LXRgNC1LCDQvdC1INC/0L7QtNC00LXRgNC20LjQstCw0LXRgiDRjdGC0L4g0LLQuNC00LXQvi4g0KnQtdC70LrQvdC40YLQtSDQsiDQvtCx0LvQsNGB0YLQuCDQstC40LTQtdC+LCDRh9GC0L7QsdGLINC30LDQs9GA0YPQt9C40YLRjCDQv9C+0YHQu9C10LTQvdGO0Y4g0LLQtdGA0YHQuNGOINC/0YDQvtC40LPRgNGL0LLQsNGC0LXQu9G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0J/QvtC60LDQt9GL0LLQsNGC0Ywg0LLRgNC10LfQutGDINGD0YfQsNGB0YLQvdC40LrQsNC8Ii8+DQoJCTx1aXRleHQgbmFtZT0iTVVURSIgdmFsdWU9ItCe0YLQutC70Y7Rh9C40YLRjCDQt9Cy0YPQuiIvPg0KCQk8dWl0ZXh0IG5hbWU9IkRPQ1dSQVBfVElUTEUiIHZhbHVlPSLQktC70L7QttC10L3QuNC1INCyINGE0LDQudC7IEFkb2JlIFByZXNlbnRlciIvPg0KCQk8dWl0ZXh0IG5hbWU9IkRPQ1dSQVBfTVNHIiB2YWx1ZT0i0KHQvtGF0YDQsNC90LjRgtGMINCyINC/0LDQv9C60YMgJnF1b3Q70JzQvtC5INC60L7QvNC/0YzRjtGC0LXRgCZxdW90OyIvPg0KCQk8dWl0ZXh0IG5hbWU9IkRPQ1dSQVBfUFJPTVBUIiB2YWx1ZT0i0KnQtdC70LrQvdGD0YLRjCDQtNC70Y8g0LfQsNCz0YDRg9C30LrQuCIvPg0KCTwvbGFuZ3VhZ2U+DQo8L2NvbmZpZ3VyYXRpb24+DQo="/>
  <p:tag name="MMPROD_THEME_BG_IMAGE" val=""/>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24060</TotalTime>
  <Words>1630</Words>
  <Application>Microsoft Office PowerPoint</Application>
  <PresentationFormat>On-screen Show (4:3)</PresentationFormat>
  <Paragraphs>259</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Wingdings</vt:lpstr>
      <vt:lpstr>Office Theme</vt:lpstr>
      <vt:lpstr>Correctional MAT Programming Andy Klein, Ph.D.</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RSAT Training Tool:  Trauma-Informed Correctional Care</dc:title>
  <dc:creator>Niki Miller</dc:creator>
  <cp:lastModifiedBy>Steve Keller</cp:lastModifiedBy>
  <cp:revision>291</cp:revision>
  <dcterms:created xsi:type="dcterms:W3CDTF">2006-08-16T00:00:00Z</dcterms:created>
  <dcterms:modified xsi:type="dcterms:W3CDTF">2017-07-30T16:52:21Z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