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5"/>
  </p:notesMasterIdLst>
  <p:handoutMasterIdLst>
    <p:handoutMasterId r:id="rId36"/>
  </p:handoutMasterIdLst>
  <p:sldIdLst>
    <p:sldId id="416" r:id="rId2"/>
    <p:sldId id="417" r:id="rId3"/>
    <p:sldId id="453" r:id="rId4"/>
    <p:sldId id="531" r:id="rId5"/>
    <p:sldId id="510" r:id="rId6"/>
    <p:sldId id="511" r:id="rId7"/>
    <p:sldId id="526" r:id="rId8"/>
    <p:sldId id="527" r:id="rId9"/>
    <p:sldId id="532" r:id="rId10"/>
    <p:sldId id="533" r:id="rId11"/>
    <p:sldId id="512" r:id="rId12"/>
    <p:sldId id="513" r:id="rId13"/>
    <p:sldId id="514" r:id="rId14"/>
    <p:sldId id="515" r:id="rId15"/>
    <p:sldId id="540" r:id="rId16"/>
    <p:sldId id="528" r:id="rId17"/>
    <p:sldId id="529" r:id="rId18"/>
    <p:sldId id="530" r:id="rId19"/>
    <p:sldId id="534" r:id="rId20"/>
    <p:sldId id="536" r:id="rId21"/>
    <p:sldId id="537" r:id="rId22"/>
    <p:sldId id="538" r:id="rId23"/>
    <p:sldId id="539" r:id="rId24"/>
    <p:sldId id="517" r:id="rId25"/>
    <p:sldId id="518" r:id="rId26"/>
    <p:sldId id="519" r:id="rId27"/>
    <p:sldId id="520" r:id="rId28"/>
    <p:sldId id="521" r:id="rId29"/>
    <p:sldId id="522" r:id="rId30"/>
    <p:sldId id="523" r:id="rId31"/>
    <p:sldId id="525" r:id="rId32"/>
    <p:sldId id="509" r:id="rId33"/>
    <p:sldId id="351" r:id="rId34"/>
  </p:sldIdLst>
  <p:sldSz cx="9144000" cy="6858000" type="screen4x3"/>
  <p:notesSz cx="68834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E51C9C39-0AC2-0B46-98D1-E54CA9BC11CC}">
          <p14:sldIdLst>
            <p14:sldId id="416"/>
          </p14:sldIdLst>
        </p14:section>
        <p14:section name="Introductions" id="{6D75FD87-5FA8-4A96-A053-5F64B84EC0D5}">
          <p14:sldIdLst>
            <p14:sldId id="417"/>
            <p14:sldId id="453"/>
            <p14:sldId id="531"/>
            <p14:sldId id="510"/>
          </p14:sldIdLst>
        </p14:section>
        <p14:section name="Second Chance Act" id="{8D3B2C28-B7F9-4585-B36C-9C8A074B89CC}">
          <p14:sldIdLst>
            <p14:sldId id="511"/>
            <p14:sldId id="526"/>
            <p14:sldId id="527"/>
            <p14:sldId id="532"/>
            <p14:sldId id="533"/>
            <p14:sldId id="512"/>
            <p14:sldId id="513"/>
            <p14:sldId id="514"/>
            <p14:sldId id="515"/>
            <p14:sldId id="540"/>
          </p14:sldIdLst>
        </p14:section>
        <p14:section name="JMHCP" id="{FF02771B-2B10-414C-914B-1A45B6B44E92}">
          <p14:sldIdLst>
            <p14:sldId id="528"/>
            <p14:sldId id="529"/>
            <p14:sldId id="530"/>
            <p14:sldId id="534"/>
            <p14:sldId id="536"/>
            <p14:sldId id="537"/>
            <p14:sldId id="538"/>
            <p14:sldId id="539"/>
          </p14:sldIdLst>
        </p14:section>
        <p14:section name="Foundation Funding" id="{48C255C4-70AD-FC45-858C-C882BD280E80}">
          <p14:sldIdLst>
            <p14:sldId id="517"/>
            <p14:sldId id="518"/>
            <p14:sldId id="519"/>
            <p14:sldId id="520"/>
            <p14:sldId id="521"/>
            <p14:sldId id="522"/>
            <p14:sldId id="523"/>
            <p14:sldId id="525"/>
          </p14:sldIdLst>
        </p14:section>
        <p14:section name="Thank You" id="{5D7C7F90-6C5E-4F85-BE6F-69FA7F22BCDD}">
          <p14:sldIdLst>
            <p14:sldId id="509"/>
            <p14:sldId id="35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thompson" initials="" lastIdx="16" clrIdx="0"/>
  <p:cmAuthor id="1" name="EChin" initials="" lastIdx="1" clrIdx="1"/>
  <p:cmAuthor id="2" name="Lahiz Tavarez" initials="L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D4B"/>
    <a:srgbClr val="526A61"/>
    <a:srgbClr val="88A298"/>
    <a:srgbClr val="6A887D"/>
    <a:srgbClr val="1F8383"/>
    <a:srgbClr val="DADEE3"/>
    <a:srgbClr val="CECECE"/>
    <a:srgbClr val="0070C0"/>
    <a:srgbClr val="0F4D8C"/>
    <a:srgbClr val="EDED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20" autoAdjust="0"/>
    <p:restoredTop sz="99483" autoAdjust="0"/>
  </p:normalViewPr>
  <p:slideViewPr>
    <p:cSldViewPr snapToGrid="0" snapToObjects="1">
      <p:cViewPr>
        <p:scale>
          <a:sx n="102" d="100"/>
          <a:sy n="102" d="100"/>
        </p:scale>
        <p:origin x="-224" y="-240"/>
      </p:cViewPr>
      <p:guideLst>
        <p:guide orient="horz" pos="2160"/>
        <p:guide pos="2880"/>
      </p:guideLst>
    </p:cSldViewPr>
  </p:slideViewPr>
  <p:outlineViewPr>
    <p:cViewPr>
      <p:scale>
        <a:sx n="33" d="100"/>
        <a:sy n="33" d="100"/>
      </p:scale>
      <p:origin x="0" y="9984"/>
    </p:cViewPr>
  </p:outlineViewPr>
  <p:notesTextViewPr>
    <p:cViewPr>
      <p:scale>
        <a:sx n="100" d="100"/>
        <a:sy n="100" d="100"/>
      </p:scale>
      <p:origin x="0" y="0"/>
    </p:cViewPr>
  </p:notesTextViewPr>
  <p:sorterViewPr>
    <p:cViewPr>
      <p:scale>
        <a:sx n="75" d="100"/>
        <a:sy n="75" d="100"/>
      </p:scale>
      <p:origin x="0" y="6744"/>
    </p:cViewPr>
  </p:sorterViewPr>
  <p:notesViewPr>
    <p:cSldViewPr snapToGrid="0" snapToObjects="1">
      <p:cViewPr varScale="1">
        <p:scale>
          <a:sx n="81" d="100"/>
          <a:sy n="81" d="100"/>
        </p:scale>
        <p:origin x="-3104" y="-128"/>
      </p:cViewPr>
      <p:guideLst>
        <p:guide orient="horz" pos="2910"/>
        <p:guide pos="216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27F6E-C70C-904D-AF6E-D604B62CA7C3}" type="doc">
      <dgm:prSet loTypeId="urn:microsoft.com/office/officeart/2005/8/layout/default" loCatId="" qsTypeId="urn:microsoft.com/office/officeart/2005/8/quickstyle/simple2" qsCatId="simple" csTypeId="urn:microsoft.com/office/officeart/2005/8/colors/accent4_2" csCatId="accent4" phldr="1"/>
      <dgm:spPr/>
      <dgm:t>
        <a:bodyPr/>
        <a:lstStyle/>
        <a:p>
          <a:endParaRPr lang="en-US"/>
        </a:p>
      </dgm:t>
    </dgm:pt>
    <dgm:pt modelId="{E328D931-E6BE-2F41-B8BA-515CDEDF21D2}">
      <dgm:prSet/>
      <dgm:spPr/>
      <dgm:t>
        <a:bodyPr/>
        <a:lstStyle/>
        <a:p>
          <a:pPr rtl="0"/>
          <a:r>
            <a:rPr kumimoji="1" lang="en-US" dirty="0" smtClean="0"/>
            <a:t>Training and technical assistance</a:t>
          </a:r>
          <a:endParaRPr lang="en-US" dirty="0"/>
        </a:p>
      </dgm:t>
    </dgm:pt>
    <dgm:pt modelId="{B2387BAF-5B79-DB45-A822-2823016D7CDA}" type="parTrans" cxnId="{0D10C5A6-5F1A-F843-97E8-8701CD4B7491}">
      <dgm:prSet/>
      <dgm:spPr/>
      <dgm:t>
        <a:bodyPr/>
        <a:lstStyle/>
        <a:p>
          <a:endParaRPr lang="en-US"/>
        </a:p>
      </dgm:t>
    </dgm:pt>
    <dgm:pt modelId="{3FA881DD-AFCB-9646-B1EF-1A89B162361B}" type="sibTrans" cxnId="{0D10C5A6-5F1A-F843-97E8-8701CD4B7491}">
      <dgm:prSet/>
      <dgm:spPr/>
      <dgm:t>
        <a:bodyPr/>
        <a:lstStyle/>
        <a:p>
          <a:endParaRPr lang="en-US"/>
        </a:p>
      </dgm:t>
    </dgm:pt>
    <dgm:pt modelId="{81D323DF-FCA4-E24C-AF6A-872DEA3613C8}">
      <dgm:prSet/>
      <dgm:spPr/>
      <dgm:t>
        <a:bodyPr/>
        <a:lstStyle/>
        <a:p>
          <a:pPr rtl="0"/>
          <a:r>
            <a:rPr kumimoji="1" lang="en-US" dirty="0" smtClean="0"/>
            <a:t>Grant programs serving adults</a:t>
          </a:r>
          <a:endParaRPr lang="en-US" dirty="0"/>
        </a:p>
      </dgm:t>
    </dgm:pt>
    <dgm:pt modelId="{89E86DE1-220C-0448-B8E0-05B657318636}" type="parTrans" cxnId="{701A59BB-18B8-D042-907A-B62A55240B8E}">
      <dgm:prSet/>
      <dgm:spPr/>
      <dgm:t>
        <a:bodyPr/>
        <a:lstStyle/>
        <a:p>
          <a:endParaRPr lang="en-US"/>
        </a:p>
      </dgm:t>
    </dgm:pt>
    <dgm:pt modelId="{A9B3EF91-A2D5-9745-9D26-9D0FBEAC5EEB}" type="sibTrans" cxnId="{701A59BB-18B8-D042-907A-B62A55240B8E}">
      <dgm:prSet/>
      <dgm:spPr/>
      <dgm:t>
        <a:bodyPr/>
        <a:lstStyle/>
        <a:p>
          <a:endParaRPr lang="en-US"/>
        </a:p>
      </dgm:t>
    </dgm:pt>
    <dgm:pt modelId="{AEEE0FD0-973C-ED49-AFC2-C60533904BBC}">
      <dgm:prSet/>
      <dgm:spPr/>
      <dgm:t>
        <a:bodyPr/>
        <a:lstStyle/>
        <a:p>
          <a:pPr rtl="0"/>
          <a:r>
            <a:rPr kumimoji="1" lang="en-US" dirty="0" smtClean="0"/>
            <a:t>Grant programs impacting statewide policy and practice</a:t>
          </a:r>
          <a:endParaRPr lang="en-US" dirty="0"/>
        </a:p>
      </dgm:t>
    </dgm:pt>
    <dgm:pt modelId="{5899A8A1-D0DC-D546-A1B3-9BBD40C6F3EF}" type="parTrans" cxnId="{A0928426-E2CB-4247-B225-051670676FC2}">
      <dgm:prSet/>
      <dgm:spPr/>
      <dgm:t>
        <a:bodyPr/>
        <a:lstStyle/>
        <a:p>
          <a:endParaRPr lang="en-US"/>
        </a:p>
      </dgm:t>
    </dgm:pt>
    <dgm:pt modelId="{9955FBD5-D843-FB40-A9C8-132A47756B2A}" type="sibTrans" cxnId="{A0928426-E2CB-4247-B225-051670676FC2}">
      <dgm:prSet/>
      <dgm:spPr/>
      <dgm:t>
        <a:bodyPr/>
        <a:lstStyle/>
        <a:p>
          <a:endParaRPr lang="en-US"/>
        </a:p>
      </dgm:t>
    </dgm:pt>
    <dgm:pt modelId="{493616C3-714F-1D48-BCCA-D1635FA1A6D4}">
      <dgm:prSet/>
      <dgm:spPr/>
      <dgm:t>
        <a:bodyPr/>
        <a:lstStyle/>
        <a:p>
          <a:pPr rtl="0"/>
          <a:r>
            <a:rPr kumimoji="1" lang="en-US" dirty="0" smtClean="0"/>
            <a:t>Grant programs serving juveniles</a:t>
          </a:r>
          <a:endParaRPr lang="en-US" dirty="0"/>
        </a:p>
      </dgm:t>
    </dgm:pt>
    <dgm:pt modelId="{406CC59A-AC12-8B42-95E6-0B5847055A4E}" type="parTrans" cxnId="{8C3C5B32-A622-3E4E-A19E-03E6DD3CC6B4}">
      <dgm:prSet/>
      <dgm:spPr/>
      <dgm:t>
        <a:bodyPr/>
        <a:lstStyle/>
        <a:p>
          <a:endParaRPr lang="en-US"/>
        </a:p>
      </dgm:t>
    </dgm:pt>
    <dgm:pt modelId="{2C07F18F-6F75-3846-9ABE-BBE86923A578}" type="sibTrans" cxnId="{8C3C5B32-A622-3E4E-A19E-03E6DD3CC6B4}">
      <dgm:prSet/>
      <dgm:spPr/>
      <dgm:t>
        <a:bodyPr/>
        <a:lstStyle/>
        <a:p>
          <a:endParaRPr lang="en-US"/>
        </a:p>
      </dgm:t>
    </dgm:pt>
    <dgm:pt modelId="{B180A38D-3F0F-814B-9C95-E994E985C9FF}" type="pres">
      <dgm:prSet presAssocID="{DDF27F6E-C70C-904D-AF6E-D604B62CA7C3}" presName="diagram" presStyleCnt="0">
        <dgm:presLayoutVars>
          <dgm:dir/>
          <dgm:resizeHandles val="exact"/>
        </dgm:presLayoutVars>
      </dgm:prSet>
      <dgm:spPr/>
      <dgm:t>
        <a:bodyPr/>
        <a:lstStyle/>
        <a:p>
          <a:endParaRPr lang="en-US"/>
        </a:p>
      </dgm:t>
    </dgm:pt>
    <dgm:pt modelId="{2096DDB6-E490-4840-967E-8E7F9F1C29D1}" type="pres">
      <dgm:prSet presAssocID="{E328D931-E6BE-2F41-B8BA-515CDEDF21D2}" presName="node" presStyleLbl="node1" presStyleIdx="0" presStyleCnt="4">
        <dgm:presLayoutVars>
          <dgm:bulletEnabled val="1"/>
        </dgm:presLayoutVars>
      </dgm:prSet>
      <dgm:spPr/>
      <dgm:t>
        <a:bodyPr/>
        <a:lstStyle/>
        <a:p>
          <a:endParaRPr lang="en-US"/>
        </a:p>
      </dgm:t>
    </dgm:pt>
    <dgm:pt modelId="{C25BD38D-2D0F-9C44-A99A-46D2605D99A8}" type="pres">
      <dgm:prSet presAssocID="{3FA881DD-AFCB-9646-B1EF-1A89B162361B}" presName="sibTrans" presStyleCnt="0"/>
      <dgm:spPr/>
      <dgm:t>
        <a:bodyPr/>
        <a:lstStyle/>
        <a:p>
          <a:endParaRPr lang="en-US"/>
        </a:p>
      </dgm:t>
    </dgm:pt>
    <dgm:pt modelId="{039976D9-94C1-394D-AD06-0ADFDAFF5192}" type="pres">
      <dgm:prSet presAssocID="{81D323DF-FCA4-E24C-AF6A-872DEA3613C8}" presName="node" presStyleLbl="node1" presStyleIdx="1" presStyleCnt="4">
        <dgm:presLayoutVars>
          <dgm:bulletEnabled val="1"/>
        </dgm:presLayoutVars>
      </dgm:prSet>
      <dgm:spPr/>
      <dgm:t>
        <a:bodyPr/>
        <a:lstStyle/>
        <a:p>
          <a:endParaRPr lang="en-US"/>
        </a:p>
      </dgm:t>
    </dgm:pt>
    <dgm:pt modelId="{F1142E40-2836-9745-9698-1E0ED2B18A20}" type="pres">
      <dgm:prSet presAssocID="{A9B3EF91-A2D5-9745-9D26-9D0FBEAC5EEB}" presName="sibTrans" presStyleCnt="0"/>
      <dgm:spPr/>
      <dgm:t>
        <a:bodyPr/>
        <a:lstStyle/>
        <a:p>
          <a:endParaRPr lang="en-US"/>
        </a:p>
      </dgm:t>
    </dgm:pt>
    <dgm:pt modelId="{239447B1-B7BC-2C48-B0C4-6B31E2F3976F}" type="pres">
      <dgm:prSet presAssocID="{493616C3-714F-1D48-BCCA-D1635FA1A6D4}" presName="node" presStyleLbl="node1" presStyleIdx="2" presStyleCnt="4">
        <dgm:presLayoutVars>
          <dgm:bulletEnabled val="1"/>
        </dgm:presLayoutVars>
      </dgm:prSet>
      <dgm:spPr/>
      <dgm:t>
        <a:bodyPr/>
        <a:lstStyle/>
        <a:p>
          <a:endParaRPr lang="en-US"/>
        </a:p>
      </dgm:t>
    </dgm:pt>
    <dgm:pt modelId="{34F09045-B678-BF42-9946-E2051BDDC22F}" type="pres">
      <dgm:prSet presAssocID="{2C07F18F-6F75-3846-9ABE-BBE86923A578}" presName="sibTrans" presStyleCnt="0"/>
      <dgm:spPr/>
      <dgm:t>
        <a:bodyPr/>
        <a:lstStyle/>
        <a:p>
          <a:endParaRPr lang="en-US"/>
        </a:p>
      </dgm:t>
    </dgm:pt>
    <dgm:pt modelId="{523FCC2B-98FA-354A-8154-C00D2150096F}" type="pres">
      <dgm:prSet presAssocID="{AEEE0FD0-973C-ED49-AFC2-C60533904BBC}" presName="node" presStyleLbl="node1" presStyleIdx="3" presStyleCnt="4">
        <dgm:presLayoutVars>
          <dgm:bulletEnabled val="1"/>
        </dgm:presLayoutVars>
      </dgm:prSet>
      <dgm:spPr/>
      <dgm:t>
        <a:bodyPr/>
        <a:lstStyle/>
        <a:p>
          <a:endParaRPr lang="en-US"/>
        </a:p>
      </dgm:t>
    </dgm:pt>
  </dgm:ptLst>
  <dgm:cxnLst>
    <dgm:cxn modelId="{881958B0-AE35-214F-8EDB-B89318B8A2A0}" type="presOf" srcId="{E328D931-E6BE-2F41-B8BA-515CDEDF21D2}" destId="{2096DDB6-E490-4840-967E-8E7F9F1C29D1}" srcOrd="0" destOrd="0" presId="urn:microsoft.com/office/officeart/2005/8/layout/default"/>
    <dgm:cxn modelId="{5A11EADD-AFD6-0D48-A2D3-E57C793B5596}" type="presOf" srcId="{493616C3-714F-1D48-BCCA-D1635FA1A6D4}" destId="{239447B1-B7BC-2C48-B0C4-6B31E2F3976F}" srcOrd="0" destOrd="0" presId="urn:microsoft.com/office/officeart/2005/8/layout/default"/>
    <dgm:cxn modelId="{670972CF-C703-1040-82F8-FC17958ECC36}" type="presOf" srcId="{81D323DF-FCA4-E24C-AF6A-872DEA3613C8}" destId="{039976D9-94C1-394D-AD06-0ADFDAFF5192}" srcOrd="0" destOrd="0" presId="urn:microsoft.com/office/officeart/2005/8/layout/default"/>
    <dgm:cxn modelId="{CB4DF83E-9073-7544-88F7-1F7F31980C9D}" type="presOf" srcId="{DDF27F6E-C70C-904D-AF6E-D604B62CA7C3}" destId="{B180A38D-3F0F-814B-9C95-E994E985C9FF}" srcOrd="0" destOrd="0" presId="urn:microsoft.com/office/officeart/2005/8/layout/default"/>
    <dgm:cxn modelId="{8C3C5B32-A622-3E4E-A19E-03E6DD3CC6B4}" srcId="{DDF27F6E-C70C-904D-AF6E-D604B62CA7C3}" destId="{493616C3-714F-1D48-BCCA-D1635FA1A6D4}" srcOrd="2" destOrd="0" parTransId="{406CC59A-AC12-8B42-95E6-0B5847055A4E}" sibTransId="{2C07F18F-6F75-3846-9ABE-BBE86923A578}"/>
    <dgm:cxn modelId="{A0928426-E2CB-4247-B225-051670676FC2}" srcId="{DDF27F6E-C70C-904D-AF6E-D604B62CA7C3}" destId="{AEEE0FD0-973C-ED49-AFC2-C60533904BBC}" srcOrd="3" destOrd="0" parTransId="{5899A8A1-D0DC-D546-A1B3-9BBD40C6F3EF}" sibTransId="{9955FBD5-D843-FB40-A9C8-132A47756B2A}"/>
    <dgm:cxn modelId="{0D10C5A6-5F1A-F843-97E8-8701CD4B7491}" srcId="{DDF27F6E-C70C-904D-AF6E-D604B62CA7C3}" destId="{E328D931-E6BE-2F41-B8BA-515CDEDF21D2}" srcOrd="0" destOrd="0" parTransId="{B2387BAF-5B79-DB45-A822-2823016D7CDA}" sibTransId="{3FA881DD-AFCB-9646-B1EF-1A89B162361B}"/>
    <dgm:cxn modelId="{701A59BB-18B8-D042-907A-B62A55240B8E}" srcId="{DDF27F6E-C70C-904D-AF6E-D604B62CA7C3}" destId="{81D323DF-FCA4-E24C-AF6A-872DEA3613C8}" srcOrd="1" destOrd="0" parTransId="{89E86DE1-220C-0448-B8E0-05B657318636}" sibTransId="{A9B3EF91-A2D5-9745-9D26-9D0FBEAC5EEB}"/>
    <dgm:cxn modelId="{7F870504-14D1-704B-8B67-C12AB4732CF4}" type="presOf" srcId="{AEEE0FD0-973C-ED49-AFC2-C60533904BBC}" destId="{523FCC2B-98FA-354A-8154-C00D2150096F}" srcOrd="0" destOrd="0" presId="urn:microsoft.com/office/officeart/2005/8/layout/default"/>
    <dgm:cxn modelId="{AB2524D4-4C67-AB4B-8B9C-1796CAA5029C}" type="presParOf" srcId="{B180A38D-3F0F-814B-9C95-E994E985C9FF}" destId="{2096DDB6-E490-4840-967E-8E7F9F1C29D1}" srcOrd="0" destOrd="0" presId="urn:microsoft.com/office/officeart/2005/8/layout/default"/>
    <dgm:cxn modelId="{21C1C323-AB7F-6443-BE36-7DA4247309C8}" type="presParOf" srcId="{B180A38D-3F0F-814B-9C95-E994E985C9FF}" destId="{C25BD38D-2D0F-9C44-A99A-46D2605D99A8}" srcOrd="1" destOrd="0" presId="urn:microsoft.com/office/officeart/2005/8/layout/default"/>
    <dgm:cxn modelId="{38E88BC2-E248-C649-9D87-FA2034D5D8E6}" type="presParOf" srcId="{B180A38D-3F0F-814B-9C95-E994E985C9FF}" destId="{039976D9-94C1-394D-AD06-0ADFDAFF5192}" srcOrd="2" destOrd="0" presId="urn:microsoft.com/office/officeart/2005/8/layout/default"/>
    <dgm:cxn modelId="{7C7560F3-F2C0-B642-BDE7-AF67032415E8}" type="presParOf" srcId="{B180A38D-3F0F-814B-9C95-E994E985C9FF}" destId="{F1142E40-2836-9745-9698-1E0ED2B18A20}" srcOrd="3" destOrd="0" presId="urn:microsoft.com/office/officeart/2005/8/layout/default"/>
    <dgm:cxn modelId="{644AB9CD-5A5C-DF46-96E5-1DCC6F482FB6}" type="presParOf" srcId="{B180A38D-3F0F-814B-9C95-E994E985C9FF}" destId="{239447B1-B7BC-2C48-B0C4-6B31E2F3976F}" srcOrd="4" destOrd="0" presId="urn:microsoft.com/office/officeart/2005/8/layout/default"/>
    <dgm:cxn modelId="{97837E1F-9D0D-9A49-AF9E-B40CC6485BC9}" type="presParOf" srcId="{B180A38D-3F0F-814B-9C95-E994E985C9FF}" destId="{34F09045-B678-BF42-9946-E2051BDDC22F}" srcOrd="5" destOrd="0" presId="urn:microsoft.com/office/officeart/2005/8/layout/default"/>
    <dgm:cxn modelId="{E6D8943A-A495-854C-95F9-8545455F5D8C}" type="presParOf" srcId="{B180A38D-3F0F-814B-9C95-E994E985C9FF}" destId="{523FCC2B-98FA-354A-8154-C00D2150096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27F6E-C70C-904D-AF6E-D604B62CA7C3}" type="doc">
      <dgm:prSet loTypeId="urn:microsoft.com/office/officeart/2005/8/layout/default" loCatId="" qsTypeId="urn:microsoft.com/office/officeart/2005/8/quickstyle/simple2" qsCatId="simple" csTypeId="urn:microsoft.com/office/officeart/2005/8/colors/accent4_2" csCatId="accent4" phldr="1"/>
      <dgm:spPr/>
      <dgm:t>
        <a:bodyPr/>
        <a:lstStyle/>
        <a:p>
          <a:endParaRPr lang="en-US"/>
        </a:p>
      </dgm:t>
    </dgm:pt>
    <dgm:pt modelId="{E328D931-E6BE-2F41-B8BA-515CDEDF21D2}">
      <dgm:prSet/>
      <dgm:spPr/>
      <dgm:t>
        <a:bodyPr/>
        <a:lstStyle/>
        <a:p>
          <a:pPr rtl="0"/>
          <a:r>
            <a:rPr kumimoji="1" lang="en-US" dirty="0" smtClean="0"/>
            <a:t>Training and technical assistance</a:t>
          </a:r>
          <a:endParaRPr lang="en-US" dirty="0"/>
        </a:p>
      </dgm:t>
    </dgm:pt>
    <dgm:pt modelId="{B2387BAF-5B79-DB45-A822-2823016D7CDA}" type="parTrans" cxnId="{0D10C5A6-5F1A-F843-97E8-8701CD4B7491}">
      <dgm:prSet/>
      <dgm:spPr/>
      <dgm:t>
        <a:bodyPr/>
        <a:lstStyle/>
        <a:p>
          <a:endParaRPr lang="en-US"/>
        </a:p>
      </dgm:t>
    </dgm:pt>
    <dgm:pt modelId="{3FA881DD-AFCB-9646-B1EF-1A89B162361B}" type="sibTrans" cxnId="{0D10C5A6-5F1A-F843-97E8-8701CD4B7491}">
      <dgm:prSet/>
      <dgm:spPr/>
      <dgm:t>
        <a:bodyPr/>
        <a:lstStyle/>
        <a:p>
          <a:endParaRPr lang="en-US"/>
        </a:p>
      </dgm:t>
    </dgm:pt>
    <dgm:pt modelId="{81D323DF-FCA4-E24C-AF6A-872DEA3613C8}">
      <dgm:prSet/>
      <dgm:spPr/>
      <dgm:t>
        <a:bodyPr/>
        <a:lstStyle/>
        <a:p>
          <a:pPr rtl="0"/>
          <a:r>
            <a:rPr kumimoji="1" lang="en-US" dirty="0" smtClean="0"/>
            <a:t>Grant programs serving adults</a:t>
          </a:r>
          <a:endParaRPr lang="en-US" dirty="0"/>
        </a:p>
      </dgm:t>
    </dgm:pt>
    <dgm:pt modelId="{89E86DE1-220C-0448-B8E0-05B657318636}" type="parTrans" cxnId="{701A59BB-18B8-D042-907A-B62A55240B8E}">
      <dgm:prSet/>
      <dgm:spPr/>
      <dgm:t>
        <a:bodyPr/>
        <a:lstStyle/>
        <a:p>
          <a:endParaRPr lang="en-US"/>
        </a:p>
      </dgm:t>
    </dgm:pt>
    <dgm:pt modelId="{A9B3EF91-A2D5-9745-9D26-9D0FBEAC5EEB}" type="sibTrans" cxnId="{701A59BB-18B8-D042-907A-B62A55240B8E}">
      <dgm:prSet/>
      <dgm:spPr/>
      <dgm:t>
        <a:bodyPr/>
        <a:lstStyle/>
        <a:p>
          <a:endParaRPr lang="en-US"/>
        </a:p>
      </dgm:t>
    </dgm:pt>
    <dgm:pt modelId="{AEEE0FD0-973C-ED49-AFC2-C60533904BBC}">
      <dgm:prSet/>
      <dgm:spPr/>
      <dgm:t>
        <a:bodyPr/>
        <a:lstStyle/>
        <a:p>
          <a:pPr rtl="0"/>
          <a:r>
            <a:rPr kumimoji="1" lang="en-US" dirty="0" smtClean="0"/>
            <a:t>Grant programs impacting statewide policy and practice</a:t>
          </a:r>
          <a:endParaRPr lang="en-US" dirty="0"/>
        </a:p>
      </dgm:t>
    </dgm:pt>
    <dgm:pt modelId="{5899A8A1-D0DC-D546-A1B3-9BBD40C6F3EF}" type="parTrans" cxnId="{A0928426-E2CB-4247-B225-051670676FC2}">
      <dgm:prSet/>
      <dgm:spPr/>
      <dgm:t>
        <a:bodyPr/>
        <a:lstStyle/>
        <a:p>
          <a:endParaRPr lang="en-US"/>
        </a:p>
      </dgm:t>
    </dgm:pt>
    <dgm:pt modelId="{9955FBD5-D843-FB40-A9C8-132A47756B2A}" type="sibTrans" cxnId="{A0928426-E2CB-4247-B225-051670676FC2}">
      <dgm:prSet/>
      <dgm:spPr/>
      <dgm:t>
        <a:bodyPr/>
        <a:lstStyle/>
        <a:p>
          <a:endParaRPr lang="en-US"/>
        </a:p>
      </dgm:t>
    </dgm:pt>
    <dgm:pt modelId="{493616C3-714F-1D48-BCCA-D1635FA1A6D4}">
      <dgm:prSet/>
      <dgm:spPr/>
      <dgm:t>
        <a:bodyPr/>
        <a:lstStyle/>
        <a:p>
          <a:pPr rtl="0"/>
          <a:r>
            <a:rPr kumimoji="1" lang="en-US" dirty="0" smtClean="0"/>
            <a:t>Grant programs serving juveniles</a:t>
          </a:r>
          <a:endParaRPr lang="en-US" dirty="0"/>
        </a:p>
      </dgm:t>
    </dgm:pt>
    <dgm:pt modelId="{406CC59A-AC12-8B42-95E6-0B5847055A4E}" type="parTrans" cxnId="{8C3C5B32-A622-3E4E-A19E-03E6DD3CC6B4}">
      <dgm:prSet/>
      <dgm:spPr/>
      <dgm:t>
        <a:bodyPr/>
        <a:lstStyle/>
        <a:p>
          <a:endParaRPr lang="en-US"/>
        </a:p>
      </dgm:t>
    </dgm:pt>
    <dgm:pt modelId="{2C07F18F-6F75-3846-9ABE-BBE86923A578}" type="sibTrans" cxnId="{8C3C5B32-A622-3E4E-A19E-03E6DD3CC6B4}">
      <dgm:prSet/>
      <dgm:spPr/>
      <dgm:t>
        <a:bodyPr/>
        <a:lstStyle/>
        <a:p>
          <a:endParaRPr lang="en-US"/>
        </a:p>
      </dgm:t>
    </dgm:pt>
    <dgm:pt modelId="{B180A38D-3F0F-814B-9C95-E994E985C9FF}" type="pres">
      <dgm:prSet presAssocID="{DDF27F6E-C70C-904D-AF6E-D604B62CA7C3}" presName="diagram" presStyleCnt="0">
        <dgm:presLayoutVars>
          <dgm:dir/>
          <dgm:resizeHandles val="exact"/>
        </dgm:presLayoutVars>
      </dgm:prSet>
      <dgm:spPr/>
      <dgm:t>
        <a:bodyPr/>
        <a:lstStyle/>
        <a:p>
          <a:endParaRPr lang="en-US"/>
        </a:p>
      </dgm:t>
    </dgm:pt>
    <dgm:pt modelId="{2096DDB6-E490-4840-967E-8E7F9F1C29D1}" type="pres">
      <dgm:prSet presAssocID="{E328D931-E6BE-2F41-B8BA-515CDEDF21D2}" presName="node" presStyleLbl="node1" presStyleIdx="0" presStyleCnt="4">
        <dgm:presLayoutVars>
          <dgm:bulletEnabled val="1"/>
        </dgm:presLayoutVars>
      </dgm:prSet>
      <dgm:spPr/>
      <dgm:t>
        <a:bodyPr/>
        <a:lstStyle/>
        <a:p>
          <a:endParaRPr lang="en-US"/>
        </a:p>
      </dgm:t>
    </dgm:pt>
    <dgm:pt modelId="{C25BD38D-2D0F-9C44-A99A-46D2605D99A8}" type="pres">
      <dgm:prSet presAssocID="{3FA881DD-AFCB-9646-B1EF-1A89B162361B}" presName="sibTrans" presStyleCnt="0"/>
      <dgm:spPr/>
      <dgm:t>
        <a:bodyPr/>
        <a:lstStyle/>
        <a:p>
          <a:endParaRPr lang="en-US"/>
        </a:p>
      </dgm:t>
    </dgm:pt>
    <dgm:pt modelId="{039976D9-94C1-394D-AD06-0ADFDAFF5192}" type="pres">
      <dgm:prSet presAssocID="{81D323DF-FCA4-E24C-AF6A-872DEA3613C8}" presName="node" presStyleLbl="node1" presStyleIdx="1" presStyleCnt="4">
        <dgm:presLayoutVars>
          <dgm:bulletEnabled val="1"/>
        </dgm:presLayoutVars>
      </dgm:prSet>
      <dgm:spPr/>
      <dgm:t>
        <a:bodyPr/>
        <a:lstStyle/>
        <a:p>
          <a:endParaRPr lang="en-US"/>
        </a:p>
      </dgm:t>
    </dgm:pt>
    <dgm:pt modelId="{F1142E40-2836-9745-9698-1E0ED2B18A20}" type="pres">
      <dgm:prSet presAssocID="{A9B3EF91-A2D5-9745-9D26-9D0FBEAC5EEB}" presName="sibTrans" presStyleCnt="0"/>
      <dgm:spPr/>
      <dgm:t>
        <a:bodyPr/>
        <a:lstStyle/>
        <a:p>
          <a:endParaRPr lang="en-US"/>
        </a:p>
      </dgm:t>
    </dgm:pt>
    <dgm:pt modelId="{239447B1-B7BC-2C48-B0C4-6B31E2F3976F}" type="pres">
      <dgm:prSet presAssocID="{493616C3-714F-1D48-BCCA-D1635FA1A6D4}" presName="node" presStyleLbl="node1" presStyleIdx="2" presStyleCnt="4">
        <dgm:presLayoutVars>
          <dgm:bulletEnabled val="1"/>
        </dgm:presLayoutVars>
      </dgm:prSet>
      <dgm:spPr/>
      <dgm:t>
        <a:bodyPr/>
        <a:lstStyle/>
        <a:p>
          <a:endParaRPr lang="en-US"/>
        </a:p>
      </dgm:t>
    </dgm:pt>
    <dgm:pt modelId="{34F09045-B678-BF42-9946-E2051BDDC22F}" type="pres">
      <dgm:prSet presAssocID="{2C07F18F-6F75-3846-9ABE-BBE86923A578}" presName="sibTrans" presStyleCnt="0"/>
      <dgm:spPr/>
      <dgm:t>
        <a:bodyPr/>
        <a:lstStyle/>
        <a:p>
          <a:endParaRPr lang="en-US"/>
        </a:p>
      </dgm:t>
    </dgm:pt>
    <dgm:pt modelId="{523FCC2B-98FA-354A-8154-C00D2150096F}" type="pres">
      <dgm:prSet presAssocID="{AEEE0FD0-973C-ED49-AFC2-C60533904BBC}" presName="node" presStyleLbl="node1" presStyleIdx="3" presStyleCnt="4">
        <dgm:presLayoutVars>
          <dgm:bulletEnabled val="1"/>
        </dgm:presLayoutVars>
      </dgm:prSet>
      <dgm:spPr/>
      <dgm:t>
        <a:bodyPr/>
        <a:lstStyle/>
        <a:p>
          <a:endParaRPr lang="en-US"/>
        </a:p>
      </dgm:t>
    </dgm:pt>
  </dgm:ptLst>
  <dgm:cxnLst>
    <dgm:cxn modelId="{CA573529-2133-8F4E-9660-733ADD65F0FF}" type="presOf" srcId="{DDF27F6E-C70C-904D-AF6E-D604B62CA7C3}" destId="{B180A38D-3F0F-814B-9C95-E994E985C9FF}" srcOrd="0" destOrd="0" presId="urn:microsoft.com/office/officeart/2005/8/layout/default"/>
    <dgm:cxn modelId="{7285CD16-F2D2-E64C-A2DF-F5AFF40247B6}" type="presOf" srcId="{81D323DF-FCA4-E24C-AF6A-872DEA3613C8}" destId="{039976D9-94C1-394D-AD06-0ADFDAFF5192}" srcOrd="0" destOrd="0" presId="urn:microsoft.com/office/officeart/2005/8/layout/default"/>
    <dgm:cxn modelId="{8C3C5B32-A622-3E4E-A19E-03E6DD3CC6B4}" srcId="{DDF27F6E-C70C-904D-AF6E-D604B62CA7C3}" destId="{493616C3-714F-1D48-BCCA-D1635FA1A6D4}" srcOrd="2" destOrd="0" parTransId="{406CC59A-AC12-8B42-95E6-0B5847055A4E}" sibTransId="{2C07F18F-6F75-3846-9ABE-BBE86923A578}"/>
    <dgm:cxn modelId="{A0928426-E2CB-4247-B225-051670676FC2}" srcId="{DDF27F6E-C70C-904D-AF6E-D604B62CA7C3}" destId="{AEEE0FD0-973C-ED49-AFC2-C60533904BBC}" srcOrd="3" destOrd="0" parTransId="{5899A8A1-D0DC-D546-A1B3-9BBD40C6F3EF}" sibTransId="{9955FBD5-D843-FB40-A9C8-132A47756B2A}"/>
    <dgm:cxn modelId="{4CDA30FA-172B-4045-8726-004C2D5E7F0E}" type="presOf" srcId="{493616C3-714F-1D48-BCCA-D1635FA1A6D4}" destId="{239447B1-B7BC-2C48-B0C4-6B31E2F3976F}" srcOrd="0" destOrd="0" presId="urn:microsoft.com/office/officeart/2005/8/layout/default"/>
    <dgm:cxn modelId="{8E3178E0-20B4-D74D-9E60-F3D6977CEDD7}" type="presOf" srcId="{E328D931-E6BE-2F41-B8BA-515CDEDF21D2}" destId="{2096DDB6-E490-4840-967E-8E7F9F1C29D1}" srcOrd="0" destOrd="0" presId="urn:microsoft.com/office/officeart/2005/8/layout/default"/>
    <dgm:cxn modelId="{0D10C5A6-5F1A-F843-97E8-8701CD4B7491}" srcId="{DDF27F6E-C70C-904D-AF6E-D604B62CA7C3}" destId="{E328D931-E6BE-2F41-B8BA-515CDEDF21D2}" srcOrd="0" destOrd="0" parTransId="{B2387BAF-5B79-DB45-A822-2823016D7CDA}" sibTransId="{3FA881DD-AFCB-9646-B1EF-1A89B162361B}"/>
    <dgm:cxn modelId="{701A59BB-18B8-D042-907A-B62A55240B8E}" srcId="{DDF27F6E-C70C-904D-AF6E-D604B62CA7C3}" destId="{81D323DF-FCA4-E24C-AF6A-872DEA3613C8}" srcOrd="1" destOrd="0" parTransId="{89E86DE1-220C-0448-B8E0-05B657318636}" sibTransId="{A9B3EF91-A2D5-9745-9D26-9D0FBEAC5EEB}"/>
    <dgm:cxn modelId="{CA18AB8D-E411-BB4F-983A-033EEDC66530}" type="presOf" srcId="{AEEE0FD0-973C-ED49-AFC2-C60533904BBC}" destId="{523FCC2B-98FA-354A-8154-C00D2150096F}" srcOrd="0" destOrd="0" presId="urn:microsoft.com/office/officeart/2005/8/layout/default"/>
    <dgm:cxn modelId="{E42B4F00-D0D1-DA45-9EE7-4CFDB112EA83}" type="presParOf" srcId="{B180A38D-3F0F-814B-9C95-E994E985C9FF}" destId="{2096DDB6-E490-4840-967E-8E7F9F1C29D1}" srcOrd="0" destOrd="0" presId="urn:microsoft.com/office/officeart/2005/8/layout/default"/>
    <dgm:cxn modelId="{1BDEF480-63E9-574F-9E30-1CF62077B613}" type="presParOf" srcId="{B180A38D-3F0F-814B-9C95-E994E985C9FF}" destId="{C25BD38D-2D0F-9C44-A99A-46D2605D99A8}" srcOrd="1" destOrd="0" presId="urn:microsoft.com/office/officeart/2005/8/layout/default"/>
    <dgm:cxn modelId="{86821821-73EE-5846-AF1B-2B6DD82A481E}" type="presParOf" srcId="{B180A38D-3F0F-814B-9C95-E994E985C9FF}" destId="{039976D9-94C1-394D-AD06-0ADFDAFF5192}" srcOrd="2" destOrd="0" presId="urn:microsoft.com/office/officeart/2005/8/layout/default"/>
    <dgm:cxn modelId="{6BCFD0BA-9569-914C-AABF-58DEE3AEFF75}" type="presParOf" srcId="{B180A38D-3F0F-814B-9C95-E994E985C9FF}" destId="{F1142E40-2836-9745-9698-1E0ED2B18A20}" srcOrd="3" destOrd="0" presId="urn:microsoft.com/office/officeart/2005/8/layout/default"/>
    <dgm:cxn modelId="{FCB4DAD8-72CF-8942-AD1E-CDBEC3E6F93A}" type="presParOf" srcId="{B180A38D-3F0F-814B-9C95-E994E985C9FF}" destId="{239447B1-B7BC-2C48-B0C4-6B31E2F3976F}" srcOrd="4" destOrd="0" presId="urn:microsoft.com/office/officeart/2005/8/layout/default"/>
    <dgm:cxn modelId="{F32ABF32-96A6-554B-A546-EE669CEE6C92}" type="presParOf" srcId="{B180A38D-3F0F-814B-9C95-E994E985C9FF}" destId="{34F09045-B678-BF42-9946-E2051BDDC22F}" srcOrd="5" destOrd="0" presId="urn:microsoft.com/office/officeart/2005/8/layout/default"/>
    <dgm:cxn modelId="{434C75ED-B141-F14C-B794-B632BF63B1E8}" type="presParOf" srcId="{B180A38D-3F0F-814B-9C95-E994E985C9FF}" destId="{523FCC2B-98FA-354A-8154-C00D2150096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6DDB6-E490-4840-967E-8E7F9F1C29D1}">
      <dsp:nvSpPr>
        <dsp:cNvPr id="0" name=""/>
        <dsp:cNvSpPr/>
      </dsp:nvSpPr>
      <dsp:spPr>
        <a:xfrm>
          <a:off x="452675" y="222"/>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Training and technical assistance</a:t>
          </a:r>
          <a:endParaRPr lang="en-US" sz="3000" kern="1200" dirty="0"/>
        </a:p>
      </dsp:txBody>
      <dsp:txXfrm>
        <a:off x="452675" y="222"/>
        <a:ext cx="3155119" cy="1893071"/>
      </dsp:txXfrm>
    </dsp:sp>
    <dsp:sp modelId="{039976D9-94C1-394D-AD06-0ADFDAFF5192}">
      <dsp:nvSpPr>
        <dsp:cNvPr id="0" name=""/>
        <dsp:cNvSpPr/>
      </dsp:nvSpPr>
      <dsp:spPr>
        <a:xfrm>
          <a:off x="3923305" y="222"/>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serving adults</a:t>
          </a:r>
          <a:endParaRPr lang="en-US" sz="3000" kern="1200" dirty="0"/>
        </a:p>
      </dsp:txBody>
      <dsp:txXfrm>
        <a:off x="3923305" y="222"/>
        <a:ext cx="3155119" cy="1893071"/>
      </dsp:txXfrm>
    </dsp:sp>
    <dsp:sp modelId="{239447B1-B7BC-2C48-B0C4-6B31E2F3976F}">
      <dsp:nvSpPr>
        <dsp:cNvPr id="0" name=""/>
        <dsp:cNvSpPr/>
      </dsp:nvSpPr>
      <dsp:spPr>
        <a:xfrm>
          <a:off x="452675" y="2208805"/>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serving juveniles</a:t>
          </a:r>
          <a:endParaRPr lang="en-US" sz="3000" kern="1200" dirty="0"/>
        </a:p>
      </dsp:txBody>
      <dsp:txXfrm>
        <a:off x="452675" y="2208805"/>
        <a:ext cx="3155119" cy="1893071"/>
      </dsp:txXfrm>
    </dsp:sp>
    <dsp:sp modelId="{523FCC2B-98FA-354A-8154-C00D2150096F}">
      <dsp:nvSpPr>
        <dsp:cNvPr id="0" name=""/>
        <dsp:cNvSpPr/>
      </dsp:nvSpPr>
      <dsp:spPr>
        <a:xfrm>
          <a:off x="3923305" y="2208805"/>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impacting statewide policy and practice</a:t>
          </a:r>
          <a:endParaRPr lang="en-US" sz="3000" kern="1200" dirty="0"/>
        </a:p>
      </dsp:txBody>
      <dsp:txXfrm>
        <a:off x="3923305" y="2208805"/>
        <a:ext cx="3155119" cy="1893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6DDB6-E490-4840-967E-8E7F9F1C29D1}">
      <dsp:nvSpPr>
        <dsp:cNvPr id="0" name=""/>
        <dsp:cNvSpPr/>
      </dsp:nvSpPr>
      <dsp:spPr>
        <a:xfrm>
          <a:off x="452675" y="222"/>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Training and technical assistance</a:t>
          </a:r>
          <a:endParaRPr lang="en-US" sz="3000" kern="1200" dirty="0"/>
        </a:p>
      </dsp:txBody>
      <dsp:txXfrm>
        <a:off x="452675" y="222"/>
        <a:ext cx="3155119" cy="1893071"/>
      </dsp:txXfrm>
    </dsp:sp>
    <dsp:sp modelId="{039976D9-94C1-394D-AD06-0ADFDAFF5192}">
      <dsp:nvSpPr>
        <dsp:cNvPr id="0" name=""/>
        <dsp:cNvSpPr/>
      </dsp:nvSpPr>
      <dsp:spPr>
        <a:xfrm>
          <a:off x="3923305" y="222"/>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serving adults</a:t>
          </a:r>
          <a:endParaRPr lang="en-US" sz="3000" kern="1200" dirty="0"/>
        </a:p>
      </dsp:txBody>
      <dsp:txXfrm>
        <a:off x="3923305" y="222"/>
        <a:ext cx="3155119" cy="1893071"/>
      </dsp:txXfrm>
    </dsp:sp>
    <dsp:sp modelId="{239447B1-B7BC-2C48-B0C4-6B31E2F3976F}">
      <dsp:nvSpPr>
        <dsp:cNvPr id="0" name=""/>
        <dsp:cNvSpPr/>
      </dsp:nvSpPr>
      <dsp:spPr>
        <a:xfrm>
          <a:off x="452675" y="2208805"/>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serving juveniles</a:t>
          </a:r>
          <a:endParaRPr lang="en-US" sz="3000" kern="1200" dirty="0"/>
        </a:p>
      </dsp:txBody>
      <dsp:txXfrm>
        <a:off x="452675" y="2208805"/>
        <a:ext cx="3155119" cy="1893071"/>
      </dsp:txXfrm>
    </dsp:sp>
    <dsp:sp modelId="{523FCC2B-98FA-354A-8154-C00D2150096F}">
      <dsp:nvSpPr>
        <dsp:cNvPr id="0" name=""/>
        <dsp:cNvSpPr/>
      </dsp:nvSpPr>
      <dsp:spPr>
        <a:xfrm>
          <a:off x="3923305" y="2208805"/>
          <a:ext cx="3155119" cy="189307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en-US" sz="3000" kern="1200" dirty="0" smtClean="0"/>
            <a:t>Grant programs impacting statewide policy and practice</a:t>
          </a:r>
          <a:endParaRPr lang="en-US" sz="3000" kern="1200" dirty="0"/>
        </a:p>
      </dsp:txBody>
      <dsp:txXfrm>
        <a:off x="3923305" y="2208805"/>
        <a:ext cx="3155119" cy="18930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sz="quarter" idx="1"/>
          </p:nvPr>
        </p:nvSpPr>
        <p:spPr>
          <a:xfrm>
            <a:off x="3899000" y="0"/>
            <a:ext cx="2982807" cy="462042"/>
          </a:xfrm>
          <a:prstGeom prst="rect">
            <a:avLst/>
          </a:prstGeom>
        </p:spPr>
        <p:txBody>
          <a:bodyPr vert="horz" lIns="92135" tIns="46067" rIns="92135" bIns="46067" rtlCol="0"/>
          <a:lstStyle>
            <a:lvl1pPr algn="r">
              <a:defRPr sz="1200"/>
            </a:lvl1pPr>
          </a:lstStyle>
          <a:p>
            <a:fld id="{36D9DE90-8473-5844-8F95-092F01207019}" type="datetimeFigureOut">
              <a:rPr lang="en-US" smtClean="0"/>
              <a:t>7/13/15</a:t>
            </a:fld>
            <a:endParaRPr lang="en-US"/>
          </a:p>
        </p:txBody>
      </p:sp>
      <p:sp>
        <p:nvSpPr>
          <p:cNvPr id="4" name="Footer Placeholder 3"/>
          <p:cNvSpPr>
            <a:spLocks noGrp="1"/>
          </p:cNvSpPr>
          <p:nvPr>
            <p:ph type="ftr" sz="quarter" idx="2"/>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899000" y="8777192"/>
            <a:ext cx="2982807" cy="462042"/>
          </a:xfrm>
          <a:prstGeom prst="rect">
            <a:avLst/>
          </a:prstGeom>
        </p:spPr>
        <p:txBody>
          <a:bodyPr vert="horz" lIns="92135" tIns="46067" rIns="92135" bIns="46067" rtlCol="0" anchor="b"/>
          <a:lstStyle>
            <a:lvl1pPr algn="r">
              <a:defRPr sz="1200"/>
            </a:lvl1pPr>
          </a:lstStyle>
          <a:p>
            <a:fld id="{42BD4743-78EA-2B43-ACA9-73CF5020B113}" type="slidenum">
              <a:rPr lang="en-US" smtClean="0"/>
              <a:t>‹#›</a:t>
            </a:fld>
            <a:endParaRPr lang="en-US"/>
          </a:p>
        </p:txBody>
      </p:sp>
    </p:spTree>
    <p:extLst>
      <p:ext uri="{BB962C8B-B14F-4D97-AF65-F5344CB8AC3E}">
        <p14:creationId xmlns:p14="http://schemas.microsoft.com/office/powerpoint/2010/main" val="290767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idx="1"/>
          </p:nvPr>
        </p:nvSpPr>
        <p:spPr>
          <a:xfrm>
            <a:off x="3899000" y="0"/>
            <a:ext cx="2982807" cy="462042"/>
          </a:xfrm>
          <a:prstGeom prst="rect">
            <a:avLst/>
          </a:prstGeom>
        </p:spPr>
        <p:txBody>
          <a:bodyPr vert="horz" lIns="92135" tIns="46067" rIns="92135" bIns="46067" rtlCol="0"/>
          <a:lstStyle>
            <a:lvl1pPr algn="r">
              <a:defRPr sz="1200"/>
            </a:lvl1pPr>
          </a:lstStyle>
          <a:p>
            <a:fld id="{ADE0506D-B2D8-44EF-89EC-2EA5377F3E92}" type="datetimeFigureOut">
              <a:rPr lang="en-US" smtClean="0"/>
              <a:t>7/13/15</a:t>
            </a:fld>
            <a:endParaRPr lang="en-US"/>
          </a:p>
        </p:txBody>
      </p:sp>
      <p:sp>
        <p:nvSpPr>
          <p:cNvPr id="4" name="Slide Image Placeholder 3"/>
          <p:cNvSpPr>
            <a:spLocks noGrp="1" noRot="1" noChangeAspect="1"/>
          </p:cNvSpPr>
          <p:nvPr>
            <p:ph type="sldImg" idx="2"/>
          </p:nvPr>
        </p:nvSpPr>
        <p:spPr>
          <a:xfrm>
            <a:off x="1131888" y="693738"/>
            <a:ext cx="4619625" cy="3463925"/>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688340" y="4389398"/>
            <a:ext cx="5506720" cy="4158377"/>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899000" y="8777192"/>
            <a:ext cx="2982807" cy="462042"/>
          </a:xfrm>
          <a:prstGeom prst="rect">
            <a:avLst/>
          </a:prstGeom>
        </p:spPr>
        <p:txBody>
          <a:bodyPr vert="horz" lIns="92135" tIns="46067" rIns="92135" bIns="46067" rtlCol="0" anchor="b"/>
          <a:lstStyle>
            <a:lvl1pPr algn="r">
              <a:defRPr sz="1200"/>
            </a:lvl1pPr>
          </a:lstStyle>
          <a:p>
            <a:fld id="{FD7096E0-F0A2-49AF-A736-D9B9714EF183}" type="slidenum">
              <a:rPr lang="en-US" smtClean="0"/>
              <a:t>‹#›</a:t>
            </a:fld>
            <a:endParaRPr lang="en-US"/>
          </a:p>
        </p:txBody>
      </p:sp>
    </p:spTree>
    <p:extLst>
      <p:ext uri="{BB962C8B-B14F-4D97-AF65-F5344CB8AC3E}">
        <p14:creationId xmlns:p14="http://schemas.microsoft.com/office/powerpoint/2010/main" val="22796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sgjusticecenter.org/nrrc/second-chance-act-demonstration-grant-program/" TargetMode="External"/><Relationship Id="rId4" Type="http://schemas.openxmlformats.org/officeDocument/2006/relationships/hyperlink" Target="http://csgjusticecenter.org/nrrc/second-chance-act-mentoring-grant-program/" TargetMode="External"/><Relationship Id="rId5" Type="http://schemas.openxmlformats.org/officeDocument/2006/relationships/hyperlink" Target="http://csgjusticecenter.org/nrrc/second-chance-act-co-occurring-disorder-treatment-grant-program/" TargetMode="External"/><Relationship Id="rId6" Type="http://schemas.openxmlformats.org/officeDocument/2006/relationships/hyperlink" Target="http://csgjusticecenter.org/nrrc/second-chance-act-family-based-substance-abuse-treatment-grant-program/" TargetMode="External"/><Relationship Id="rId7" Type="http://schemas.openxmlformats.org/officeDocument/2006/relationships/hyperlink" Target="http://csgjusticecenter.org/nrrc/second-chance-act-reentry-court-programs/" TargetMode="External"/><Relationship Id="rId8" Type="http://schemas.openxmlformats.org/officeDocument/2006/relationships/hyperlink" Target="http://csgjusticecenter.org/nrrc/second-chance-act-technology-career-training-grant-program/" TargetMode="External"/><Relationship Id="rId9" Type="http://schemas.openxmlformats.org/officeDocument/2006/relationships/hyperlink" Target="http://csgjusticecenter.org/nrrc/second-chance-act-recidivism-reduction-grant-program/" TargetMode="External"/><Relationship Id="rId10" Type="http://schemas.openxmlformats.org/officeDocument/2006/relationships/hyperlink" Target="http://csgjusticecenter.org/nrrc/second-chance-act-smart-probation-grant-program/"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3738"/>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a:t>
            </a:fld>
            <a:endParaRPr lang="en-US"/>
          </a:p>
        </p:txBody>
      </p:sp>
    </p:spTree>
    <p:extLst>
      <p:ext uri="{BB962C8B-B14F-4D97-AF65-F5344CB8AC3E}">
        <p14:creationId xmlns:p14="http://schemas.microsoft.com/office/powerpoint/2010/main" val="23533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RSAT program: </a:t>
            </a:r>
          </a:p>
          <a:p>
            <a:r>
              <a:rPr lang="en-US" dirty="0" smtClean="0"/>
              <a:t>Essex County</a:t>
            </a:r>
          </a:p>
          <a:p>
            <a:r>
              <a:rPr lang="en-US" dirty="0" smtClean="0"/>
              <a:t>Rockdale County</a:t>
            </a:r>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11</a:t>
            </a:fld>
            <a:endParaRPr lang="en-US"/>
          </a:p>
        </p:txBody>
      </p:sp>
    </p:spTree>
    <p:extLst>
      <p:ext uri="{BB962C8B-B14F-4D97-AF65-F5344CB8AC3E}">
        <p14:creationId xmlns:p14="http://schemas.microsoft.com/office/powerpoint/2010/main" val="360929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675">
              <a:defRPr/>
            </a:pPr>
            <a:r>
              <a:rPr lang="en-US" dirty="0"/>
              <a:t>Enhancing intrinsic motivation: MI or CBT </a:t>
            </a:r>
          </a:p>
        </p:txBody>
      </p:sp>
      <p:sp>
        <p:nvSpPr>
          <p:cNvPr id="4" name="Slide Number Placeholder 3"/>
          <p:cNvSpPr>
            <a:spLocks noGrp="1"/>
          </p:cNvSpPr>
          <p:nvPr>
            <p:ph type="sldNum" sz="quarter" idx="10"/>
          </p:nvPr>
        </p:nvSpPr>
        <p:spPr/>
        <p:txBody>
          <a:bodyPr/>
          <a:lstStyle/>
          <a:p>
            <a:fld id="{F48A5059-002F-BB45-A163-5A28027FE073}" type="slidenum">
              <a:rPr lang="en-US" smtClean="0"/>
              <a:t>13</a:t>
            </a:fld>
            <a:endParaRPr lang="en-US"/>
          </a:p>
        </p:txBody>
      </p:sp>
    </p:spTree>
    <p:extLst>
      <p:ext uri="{BB962C8B-B14F-4D97-AF65-F5344CB8AC3E}">
        <p14:creationId xmlns:p14="http://schemas.microsoft.com/office/powerpoint/2010/main" val="93437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675">
              <a:defRPr/>
            </a:pPr>
            <a:r>
              <a:rPr lang="en-US" i="1" dirty="0"/>
              <a:t>Integrated care </a:t>
            </a:r>
            <a:r>
              <a:rPr lang="en-US" dirty="0"/>
              <a:t>is a concept bringing together inputs, delivery, management and organization of services related to diagnosis, treatment, care, rehabilitation and health promotion, where integration is a means to improve services in relation to access, quality, user satisfaction and efficiency. In the context of reentry, integrated care models unite and align evidence-based treatment approaches to provide seamless and coordinated pre-release and post-release services that address both </a:t>
            </a:r>
            <a:r>
              <a:rPr lang="en-US" dirty="0" err="1"/>
              <a:t>criminogenic</a:t>
            </a:r>
            <a:r>
              <a:rPr lang="en-US" dirty="0"/>
              <a:t> risk and needs, health needs and general reentry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F48A5059-002F-BB45-A163-5A28027FE073}" type="slidenum">
              <a:rPr lang="en-US" smtClean="0"/>
              <a:t>14</a:t>
            </a:fld>
            <a:endParaRPr lang="en-US"/>
          </a:p>
        </p:txBody>
      </p:sp>
    </p:spTree>
    <p:extLst>
      <p:ext uri="{BB962C8B-B14F-4D97-AF65-F5344CB8AC3E}">
        <p14:creationId xmlns:p14="http://schemas.microsoft.com/office/powerpoint/2010/main" val="205215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schemeClr>
                </a:solidFill>
              </a:rPr>
              <a:t>Through JMHCP, BJA has awarded $57 million in grants to more than 300 recipients in 49 states and</a:t>
            </a:r>
            <a:r>
              <a:rPr lang="en-US" baseline="0" dirty="0" smtClean="0">
                <a:solidFill>
                  <a:schemeClr val="accent4">
                    <a:lumMod val="75000"/>
                  </a:schemeClr>
                </a:solidFill>
              </a:rPr>
              <a:t> territories. Picture is of Houston PD visit to Arizona to provide CIT training—Houston PD is a JMHCP learning site.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DE432-BBDE-4561-8ED6-549312FA590B}"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65587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18</a:t>
            </a:fld>
            <a:endParaRPr lang="en-US"/>
          </a:p>
        </p:txBody>
      </p:sp>
    </p:spTree>
    <p:extLst>
      <p:ext uri="{BB962C8B-B14F-4D97-AF65-F5344CB8AC3E}">
        <p14:creationId xmlns:p14="http://schemas.microsoft.com/office/powerpoint/2010/main" val="277682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COLLABORATIVE COUNTY APPROACHES TO REDUCING THE PREVALENCE OF INDIVIDUALS WITH MENTAL DISORDERS IN JAIL. Grant amount: Up to $150,000. Project period: 24 months. </a:t>
            </a:r>
            <a:br>
              <a:rPr lang="en-US" dirty="0"/>
            </a:br>
            <a:endParaRPr lang="en-US" dirty="0" smtClean="0"/>
          </a:p>
          <a:p>
            <a:r>
              <a:rPr lang="en-US" dirty="0"/>
              <a:t>CATEGORY 2: PLANNING AND IMPLEMENTATION. Grant amount: Up to $250,000. Project period: 36 months. </a:t>
            </a:r>
            <a:br>
              <a:rPr lang="en-US" dirty="0"/>
            </a:br>
            <a:endParaRPr lang="en-US" dirty="0"/>
          </a:p>
          <a:p>
            <a:endParaRPr lang="en-US" dirty="0"/>
          </a:p>
          <a:p>
            <a:r>
              <a:rPr lang="en-US" dirty="0"/>
              <a:t>CATEGORY 3: EXPANSION. Grant amount: Up to $200,000. Project period: 24 months. </a:t>
            </a:r>
            <a:endParaRPr lang="en-US" dirty="0"/>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19</a:t>
            </a:fld>
            <a:endParaRPr lang="en-US"/>
          </a:p>
        </p:txBody>
      </p:sp>
    </p:spTree>
    <p:extLst>
      <p:ext uri="{BB962C8B-B14F-4D97-AF65-F5344CB8AC3E}">
        <p14:creationId xmlns:p14="http://schemas.microsoft.com/office/powerpoint/2010/main" val="202455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dirty="0"/>
              <a:t>Cross-system training programs for corrections-based staff, courts personnel, community supervision personnel, and community-based mental health and substance use providers. </a:t>
            </a:r>
            <a:endParaRPr lang="en-US" dirty="0" smtClean="0"/>
          </a:p>
          <a:p>
            <a:r>
              <a:rPr lang="en-US" dirty="0" smtClean="0"/>
              <a:t>Training </a:t>
            </a:r>
            <a:r>
              <a:rPr lang="en-US" dirty="0"/>
              <a:t>areas may include behavioral health and </a:t>
            </a:r>
            <a:r>
              <a:rPr lang="en-US" dirty="0" err="1"/>
              <a:t>criminogenic</a:t>
            </a:r>
            <a:r>
              <a:rPr lang="en-US" dirty="0"/>
              <a:t> risk and needs, case management, trauma-informed care, crisis- </a:t>
            </a:r>
            <a:r>
              <a:rPr lang="en-US" dirty="0" smtClean="0"/>
              <a:t>responses</a:t>
            </a:r>
            <a:r>
              <a:rPr lang="en-US" dirty="0"/>
              <a:t>, integrated treatment and supervision strategies, and improving access to </a:t>
            </a:r>
            <a:endParaRPr lang="en-US" dirty="0"/>
          </a:p>
          <a:p>
            <a:r>
              <a:rPr lang="en-US" dirty="0"/>
              <a:t>treatment and supportive services.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21</a:t>
            </a:fld>
            <a:endParaRPr lang="en-US"/>
          </a:p>
        </p:txBody>
      </p:sp>
    </p:spTree>
    <p:extLst>
      <p:ext uri="{BB962C8B-B14F-4D97-AF65-F5344CB8AC3E}">
        <p14:creationId xmlns:p14="http://schemas.microsoft.com/office/powerpoint/2010/main" val="243671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MIOTCRA, a nonviolent offense is an offense that does not have as an element the use, attempted use, or threatened use of physical force against the person or property of another or is not a felony that by its nature involves a substantial risk that physical force against the person or property of another may be used in the course of committing the offense. </a:t>
            </a:r>
            <a:endParaRPr lang="en-US" dirty="0"/>
          </a:p>
          <a:p>
            <a:r>
              <a:rPr lang="en-US" dirty="0"/>
              <a:t>An individual’s past criminal history has no effect on present eligibility for JMHCP programs. </a:t>
            </a:r>
            <a:endParaRPr lang="en-US" dirty="0"/>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23</a:t>
            </a:fld>
            <a:endParaRPr lang="en-US"/>
          </a:p>
        </p:txBody>
      </p:sp>
    </p:spTree>
    <p:extLst>
      <p:ext uri="{BB962C8B-B14F-4D97-AF65-F5344CB8AC3E}">
        <p14:creationId xmlns:p14="http://schemas.microsoft.com/office/powerpoint/2010/main" val="262075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priorities</a:t>
            </a:r>
            <a:r>
              <a:rPr lang="en-US" baseline="0" dirty="0" smtClean="0"/>
              <a:t> will</a:t>
            </a:r>
            <a:r>
              <a:rPr lang="en-US" dirty="0" smtClean="0"/>
              <a:t> change</a:t>
            </a:r>
            <a:r>
              <a:rPr lang="en-US" baseline="0" dirty="0" smtClean="0"/>
              <a:t> over the life of your program. To effectively manage this, it is important (see above)</a:t>
            </a:r>
            <a:endParaRPr lang="en-US" dirty="0" smtClean="0"/>
          </a:p>
          <a:p>
            <a:endParaRPr lang="en-US" dirty="0" smtClean="0"/>
          </a:p>
          <a:p>
            <a:r>
              <a:rPr lang="en-US" dirty="0" smtClean="0"/>
              <a:t>Ensuring that your program remains both sustained and worthy of being sustained requires the careful attention of all of the mental health court team members and members of the program’s advisory group. </a:t>
            </a:r>
          </a:p>
          <a:p>
            <a:endParaRPr lang="en-US" dirty="0" smtClean="0"/>
          </a:p>
          <a:p>
            <a:endParaRPr lang="en-US" dirty="0" smtClean="0"/>
          </a:p>
          <a:p>
            <a:r>
              <a:rPr lang="en-US" dirty="0" smtClean="0"/>
              <a:t>The</a:t>
            </a:r>
            <a:r>
              <a:rPr lang="en-US" baseline="0" dirty="0" smtClean="0"/>
              <a:t> programs we see that are successful have multiple sources of funding: blending state, federal and foundation funding, entitlements and discretionary funding from multiple sources</a:t>
            </a:r>
          </a:p>
          <a:p>
            <a:endParaRPr lang="en-US" baseline="0" dirty="0" smtClean="0"/>
          </a:p>
          <a:p>
            <a:r>
              <a:rPr lang="en-US" baseline="0" dirty="0" smtClean="0"/>
              <a:t>Relying on grants alone – federal particularly doesn’t assure long-lasting sustainability</a:t>
            </a:r>
          </a:p>
          <a:p>
            <a:endParaRPr lang="en-US" baseline="0" dirty="0" smtClean="0"/>
          </a:p>
          <a:p>
            <a:r>
              <a:rPr lang="en-US" baseline="0" dirty="0" smtClean="0"/>
              <a:t>Also, plan and collect data early, early, early. Revisit and revise the plan frequently, and ensure strong leadership (with both your internal and external stakeholders).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24</a:t>
            </a:fld>
            <a:endParaRPr lang="en-US" dirty="0"/>
          </a:p>
        </p:txBody>
      </p:sp>
    </p:spTree>
    <p:extLst>
      <p:ext uri="{BB962C8B-B14F-4D97-AF65-F5344CB8AC3E}">
        <p14:creationId xmlns:p14="http://schemas.microsoft.com/office/powerpoint/2010/main" val="119624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3738"/>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2</a:t>
            </a:fld>
            <a:endParaRPr lang="en-US"/>
          </a:p>
        </p:txBody>
      </p:sp>
    </p:spTree>
    <p:extLst>
      <p:ext uri="{BB962C8B-B14F-4D97-AF65-F5344CB8AC3E}">
        <p14:creationId xmlns:p14="http://schemas.microsoft.com/office/powerpoint/2010/main" val="228321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strong leader and the involvement of key stakeholders help to the build broad support necessary for the continuation of programs.</a:t>
            </a:r>
          </a:p>
          <a:p>
            <a:endParaRPr lang="en-US" dirty="0"/>
          </a:p>
          <a:p>
            <a:r>
              <a:rPr lang="en-US" dirty="0" smtClean="0"/>
              <a:t>Frequent champions of many of these programs are a local Judge or politician that recognizes</a:t>
            </a:r>
            <a:r>
              <a:rPr lang="en-US" baseline="0" dirty="0" smtClean="0"/>
              <a:t> the need in their community:</a:t>
            </a:r>
          </a:p>
          <a:p>
            <a:endParaRPr lang="en-US" baseline="0" dirty="0" smtClean="0"/>
          </a:p>
          <a:p>
            <a:r>
              <a:rPr lang="en-US" baseline="0" dirty="0" smtClean="0"/>
              <a:t>JMHCs – of 41 programs around the country for example, all of them were started or initiated by a Judge or Politician. No exceptions. </a:t>
            </a:r>
          </a:p>
          <a:p>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25</a:t>
            </a:fld>
            <a:endParaRPr lang="en-US" dirty="0"/>
          </a:p>
        </p:txBody>
      </p:sp>
    </p:spTree>
    <p:extLst>
      <p:ext uri="{BB962C8B-B14F-4D97-AF65-F5344CB8AC3E}">
        <p14:creationId xmlns:p14="http://schemas.microsoft.com/office/powerpoint/2010/main" val="186088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fact that the systems targets and serves individuals in contact with the justice system, a broad base of support is necessary.</a:t>
            </a:r>
          </a:p>
          <a:p>
            <a:endParaRPr lang="en-US" dirty="0"/>
          </a:p>
          <a:p>
            <a:pPr marL="226040" indent="-226040">
              <a:buAutoNum type="arabicParenR"/>
            </a:pPr>
            <a:r>
              <a:rPr lang="en-US" dirty="0"/>
              <a:t>Department of mental health, community corrections: probation and parole, discharge planners from facilities, intake departments in facilities</a:t>
            </a:r>
          </a:p>
          <a:p>
            <a:pPr marL="226040" indent="-226040">
              <a:buAutoNum type="arabicParenR"/>
            </a:pPr>
            <a:r>
              <a:rPr lang="en-US" dirty="0"/>
              <a:t>Do you have MOUs w/ them</a:t>
            </a:r>
          </a:p>
          <a:p>
            <a:pPr marL="226040" indent="-226040">
              <a:buAutoNum type="arabicParenR"/>
            </a:pPr>
            <a:r>
              <a:rPr lang="en-US" dirty="0"/>
              <a:t>Have you invited them to the table to actual meetings</a:t>
            </a:r>
          </a:p>
          <a:p>
            <a:pPr marL="226040" indent="-226040">
              <a:buAutoNum type="arabicParenR"/>
            </a:pPr>
            <a:r>
              <a:rPr lang="en-US" dirty="0"/>
              <a:t>Can you utilize community corrections for example to help w/ supervision and case management? Can officers maybe switch case loads to have a specialized MH case load</a:t>
            </a:r>
          </a:p>
          <a:p>
            <a:pPr marL="226040" indent="-226040">
              <a:buAutoNum type="arabicParenR"/>
            </a:pP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26</a:t>
            </a:fld>
            <a:endParaRPr lang="en-US" dirty="0"/>
          </a:p>
        </p:txBody>
      </p:sp>
    </p:spTree>
    <p:extLst>
      <p:ext uri="{BB962C8B-B14F-4D97-AF65-F5344CB8AC3E}">
        <p14:creationId xmlns:p14="http://schemas.microsoft.com/office/powerpoint/2010/main" val="3967589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factor in sustaining a program is the availability of funds.</a:t>
            </a: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27</a:t>
            </a:fld>
            <a:endParaRPr lang="en-US" dirty="0"/>
          </a:p>
        </p:txBody>
      </p:sp>
    </p:spTree>
    <p:extLst>
      <p:ext uri="{BB962C8B-B14F-4D97-AF65-F5344CB8AC3E}">
        <p14:creationId xmlns:p14="http://schemas.microsoft.com/office/powerpoint/2010/main" val="3499050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SAMHSA – discretionary grants that fund treatment courts. Funding priority right now</a:t>
            </a:r>
            <a:r>
              <a:rPr lang="en-US" baseline="0" dirty="0" smtClean="0"/>
              <a:t> - </a:t>
            </a:r>
            <a:endParaRPr lang="en-US" dirty="0" smtClean="0"/>
          </a:p>
          <a:p>
            <a:endParaRPr lang="en-US" dirty="0" smtClean="0"/>
          </a:p>
          <a:p>
            <a:r>
              <a:rPr lang="en-US" dirty="0" smtClean="0"/>
              <a:t>Keep in mind that many participants may have difficulty</a:t>
            </a:r>
            <a:r>
              <a:rPr lang="en-US" baseline="0" dirty="0" smtClean="0"/>
              <a:t> obtaining employment, or, may be too disabled to to work, or, may have significant other financial obligations, like child care. Because we are dealing with a mentally ill population, who are often on medications, those are very expensive. </a:t>
            </a:r>
          </a:p>
          <a:p>
            <a:endParaRPr lang="en-US" baseline="0" dirty="0" smtClean="0"/>
          </a:p>
          <a:p>
            <a:r>
              <a:rPr lang="en-US" baseline="0" dirty="0" smtClean="0"/>
              <a:t>Block Grants: 2 through SAMHSA – 1 for MH Services and 1 for addictions services. Funds can be comingled, but addictions cant be spent of MH, and vice versa, but can commingled. State Agency for addictions / MH services are available. Addiction Services (2 billion for addictions; for MH, a fraction – because Medicaid fills in those pieces).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28</a:t>
            </a:fld>
            <a:endParaRPr lang="en-US" dirty="0"/>
          </a:p>
        </p:txBody>
      </p:sp>
    </p:spTree>
    <p:extLst>
      <p:ext uri="{BB962C8B-B14F-4D97-AF65-F5344CB8AC3E}">
        <p14:creationId xmlns:p14="http://schemas.microsoft.com/office/powerpoint/2010/main" val="262966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 – parents and families and on for co-occurring and SA / MH and looked at a broader view of diversionary programs to identify </a:t>
            </a:r>
            <a:r>
              <a:rPr lang="en-US" dirty="0" err="1" smtClean="0"/>
              <a:t>ppl</a:t>
            </a:r>
            <a:r>
              <a:rPr lang="en-US" dirty="0" smtClean="0"/>
              <a:t>. in jail,</a:t>
            </a:r>
            <a:r>
              <a:rPr lang="en-US" baseline="0" dirty="0" smtClean="0"/>
              <a:t> engage in jail and work on their reentry services. </a:t>
            </a:r>
          </a:p>
          <a:p>
            <a:endParaRPr lang="en-US" baseline="0" dirty="0" smtClean="0"/>
          </a:p>
          <a:p>
            <a:r>
              <a:rPr lang="en-US" dirty="0" smtClean="0"/>
              <a:t>Foundation</a:t>
            </a:r>
            <a:r>
              <a:rPr lang="en-US" baseline="0" dirty="0" smtClean="0"/>
              <a:t> Center: </a:t>
            </a:r>
            <a:endParaRPr lang="en-US" dirty="0" smtClean="0"/>
          </a:p>
          <a:p>
            <a:endParaRPr lang="en-US" dirty="0" smtClean="0"/>
          </a:p>
          <a:p>
            <a:r>
              <a:rPr lang="en-US" dirty="0" smtClean="0"/>
              <a:t>Proposal writing courses offered all over the country; Foundation Directory, webinars, etc. </a:t>
            </a: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30</a:t>
            </a:fld>
            <a:endParaRPr lang="en-US" dirty="0"/>
          </a:p>
        </p:txBody>
      </p:sp>
    </p:spTree>
    <p:extLst>
      <p:ext uri="{BB962C8B-B14F-4D97-AF65-F5344CB8AC3E}">
        <p14:creationId xmlns:p14="http://schemas.microsoft.com/office/powerpoint/2010/main" val="4290262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BCAEA8A1-C51F-B34C-ABC6-9E48C3A29692}" type="slidenum">
              <a:rPr lang="en-US" smtClean="0"/>
              <a:pPr>
                <a:defRPr/>
              </a:pPr>
              <a:t>32</a:t>
            </a:fld>
            <a:endParaRPr lang="en-US"/>
          </a:p>
        </p:txBody>
      </p:sp>
    </p:spTree>
    <p:extLst>
      <p:ext uri="{BB962C8B-B14F-4D97-AF65-F5344CB8AC3E}">
        <p14:creationId xmlns:p14="http://schemas.microsoft.com/office/powerpoint/2010/main" val="185033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3738"/>
            <a:ext cx="4619625" cy="3463925"/>
          </a:xfrm>
        </p:spPr>
      </p:sp>
      <p:sp>
        <p:nvSpPr>
          <p:cNvPr id="3" name="Notes Placeholder 2"/>
          <p:cNvSpPr>
            <a:spLocks noGrp="1"/>
          </p:cNvSpPr>
          <p:nvPr>
            <p:ph type="body" idx="1"/>
          </p:nvPr>
        </p:nvSpPr>
        <p:spPr/>
        <p:txBody>
          <a:bodyPr/>
          <a:lstStyle/>
          <a:p>
            <a:r>
              <a:rPr lang="en-US" dirty="0" smtClean="0"/>
              <a:t>Speaker contact information to be added</a:t>
            </a:r>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33</a:t>
            </a:fld>
            <a:endParaRPr lang="en-US"/>
          </a:p>
        </p:txBody>
      </p:sp>
    </p:spTree>
    <p:extLst>
      <p:ext uri="{BB962C8B-B14F-4D97-AF65-F5344CB8AC3E}">
        <p14:creationId xmlns:p14="http://schemas.microsoft.com/office/powerpoint/2010/main" val="32904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4</a:t>
            </a:fld>
            <a:endParaRPr lang="en-US"/>
          </a:p>
        </p:txBody>
      </p:sp>
    </p:spTree>
    <p:extLst>
      <p:ext uri="{BB962C8B-B14F-4D97-AF65-F5344CB8AC3E}">
        <p14:creationId xmlns:p14="http://schemas.microsoft.com/office/powerpoint/2010/main" val="234532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learn more about our</a:t>
            </a:r>
            <a:r>
              <a:rPr lang="en-US" baseline="0" dirty="0" smtClean="0"/>
              <a:t> work and publications by visiting </a:t>
            </a:r>
            <a:r>
              <a:rPr lang="en-US" baseline="0" dirty="0" err="1" smtClean="0"/>
              <a:t>www.csgjusticecenter.org</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48A5059-002F-BB45-A163-5A28027FE073}" type="slidenum">
              <a:rPr lang="en-US" smtClean="0"/>
              <a:t>5</a:t>
            </a:fld>
            <a:endParaRPr lang="en-US"/>
          </a:p>
        </p:txBody>
      </p:sp>
    </p:spTree>
    <p:extLst>
      <p:ext uri="{BB962C8B-B14F-4D97-AF65-F5344CB8AC3E}">
        <p14:creationId xmlns:p14="http://schemas.microsoft.com/office/powerpoint/2010/main" val="220599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xfrm>
            <a:off x="688965" y="4390030"/>
            <a:ext cx="5505473" cy="415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90" tIns="45196" rIns="90390" bIns="45196" numCol="1" anchor="t" anchorCtr="0" compatLnSpc="1">
            <a:prstTxWarp prst="textNoShape">
              <a:avLst/>
            </a:prstTxWarp>
          </a:bodyPr>
          <a:lstStyle/>
          <a:p>
            <a:endParaRPr lang="en-US" dirty="0" smtClean="0">
              <a:ea typeface="ＭＳ Ｐゴシック" charset="-128"/>
            </a:endParaRPr>
          </a:p>
          <a:p>
            <a:r>
              <a:rPr lang="en-US" dirty="0" smtClean="0">
                <a:ea typeface="ＭＳ Ｐゴシック" charset="-128"/>
              </a:rPr>
              <a:t>The National Reentry Resource Center</a:t>
            </a:r>
            <a:r>
              <a:rPr lang="en-US" baseline="0" dirty="0" smtClean="0">
                <a:ea typeface="ＭＳ Ｐゴシック" charset="-128"/>
              </a:rPr>
              <a:t> is the technical assistance provider for all Second Chance Act grantees, and has been since the passage of the Second Chance Act in April 2008. </a:t>
            </a:r>
          </a:p>
          <a:p>
            <a:endParaRPr lang="en-US" baseline="0" dirty="0" smtClean="0">
              <a:ea typeface="ＭＳ Ｐゴシック" charset="-128"/>
            </a:endParaRPr>
          </a:p>
          <a:p>
            <a:r>
              <a:rPr lang="en-US" baseline="0" dirty="0" smtClean="0">
                <a:ea typeface="ＭＳ Ｐゴシック" charset="-128"/>
              </a:rPr>
              <a:t>In partnership with the US Dept. of Justice’s Bureau of Justice Assistance, CSG Justice Center launched the NRRC and since 2009, has provided technical assistance to over 600 juvenile and adult reentry grantees. </a:t>
            </a:r>
            <a:endParaRPr lang="en-US" dirty="0" smtClean="0">
              <a:ea typeface="ＭＳ Ｐゴシック" charset="-128"/>
            </a:endParaRPr>
          </a:p>
        </p:txBody>
      </p:sp>
    </p:spTree>
    <p:extLst>
      <p:ext uri="{BB962C8B-B14F-4D97-AF65-F5344CB8AC3E}">
        <p14:creationId xmlns:p14="http://schemas.microsoft.com/office/powerpoint/2010/main" val="93338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DE432-BBDE-4561-8ED6-549312FA590B}"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65587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8</a:t>
            </a:fld>
            <a:endParaRPr lang="en-US"/>
          </a:p>
        </p:txBody>
      </p:sp>
    </p:spTree>
    <p:extLst>
      <p:ext uri="{BB962C8B-B14F-4D97-AF65-F5344CB8AC3E}">
        <p14:creationId xmlns:p14="http://schemas.microsoft.com/office/powerpoint/2010/main" val="277682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defRPr/>
            </a:pPr>
            <a:r>
              <a:rPr lang="en-US" dirty="0" smtClean="0">
                <a:ea typeface="ＭＳ Ｐゴシック" charset="-128"/>
              </a:rPr>
              <a:t>Identify</a:t>
            </a:r>
            <a:r>
              <a:rPr lang="en-US" dirty="0">
                <a:ea typeface="ＭＳ Ｐゴシック" charset="-128"/>
              </a:rPr>
              <a:t>, document, and promote evidence-based practices.</a:t>
            </a:r>
          </a:p>
          <a:p>
            <a:pPr marL="457200" indent="-457200">
              <a:buFont typeface="Arial" pitchFamily="34" charset="0"/>
              <a:buChar char="•"/>
              <a:defRPr/>
            </a:pPr>
            <a:r>
              <a:rPr lang="en-US" dirty="0">
                <a:ea typeface="ＭＳ Ｐゴシック" charset="-128"/>
              </a:rPr>
              <a:t>Advance the reentry field through training, distance learning, and knowledge development. </a:t>
            </a:r>
          </a:p>
          <a:p>
            <a:pPr marL="457200" indent="-457200">
              <a:buFont typeface="Arial" pitchFamily="34" charset="0"/>
              <a:buChar char="•"/>
              <a:defRPr/>
            </a:pPr>
            <a:r>
              <a:rPr lang="en-US" dirty="0">
                <a:ea typeface="ＭＳ Ｐゴシック" charset="-128"/>
              </a:rPr>
              <a:t>Deliver individualized, targeted technical assistance to the Second Chance Act grantees.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9</a:t>
            </a:fld>
            <a:endParaRPr lang="en-US" dirty="0"/>
          </a:p>
        </p:txBody>
      </p:sp>
    </p:spTree>
    <p:extLst>
      <p:ext uri="{BB962C8B-B14F-4D97-AF65-F5344CB8AC3E}">
        <p14:creationId xmlns:p14="http://schemas.microsoft.com/office/powerpoint/2010/main" val="254776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grants provide funding to state and local government agencies and federally recognized Indian tribes to plan and implement comprehensive strategies that address the challenges faced by adults and youth returning to their communities after incarceration. </a:t>
            </a:r>
            <a:r>
              <a:rPr lang="en-US" dirty="0">
                <a:hlinkClick r:id="rId3"/>
              </a:rPr>
              <a:t>Click here to learn more about the demonstration grant program.</a:t>
            </a:r>
          </a:p>
          <a:p>
            <a:endParaRPr lang="en-US" dirty="0"/>
          </a:p>
          <a:p>
            <a:r>
              <a:rPr lang="en-US" dirty="0"/>
              <a:t>Mentoring grants support nonprofit organizations and federally recognized Indian tribes that provide mentoring, case management, and other transitional services. </a:t>
            </a:r>
            <a:r>
              <a:rPr lang="en-US" dirty="0">
                <a:hlinkClick r:id="rId4"/>
              </a:rPr>
              <a:t>Click here to learn more about the mentoring grant program.</a:t>
            </a:r>
          </a:p>
          <a:p>
            <a:endParaRPr lang="en-US" dirty="0"/>
          </a:p>
          <a:p>
            <a:r>
              <a:rPr lang="en-US" dirty="0"/>
              <a:t>Co-occurring treatment grants provide funding to state and local government agencies and federally recognized Indian tribes to implement or expand integrated treatment programs for individuals with co-occurring substance abuse and mental health disorders. </a:t>
            </a:r>
            <a:r>
              <a:rPr lang="en-US" dirty="0">
                <a:hlinkClick r:id="rId5"/>
              </a:rPr>
              <a:t>Click here to learn more about the co-occurring treatment grant program.</a:t>
            </a:r>
          </a:p>
          <a:p>
            <a:endParaRPr lang="en-US" dirty="0"/>
          </a:p>
          <a:p>
            <a:r>
              <a:rPr lang="en-US" dirty="0"/>
              <a:t>Family-based substance abuse treatment grants support state and local government agencies and federally recognized Indian tribes in establishing or enhancing family-based residential substance abuse treatment programs in correctional facilities that include recovery and family supportive services. </a:t>
            </a:r>
            <a:r>
              <a:rPr lang="en-US" dirty="0">
                <a:hlinkClick r:id="rId6"/>
              </a:rPr>
              <a:t>Click here to learn more about the family-based substance abuse treatment grant program.</a:t>
            </a:r>
          </a:p>
          <a:p>
            <a:endParaRPr lang="en-US" dirty="0"/>
          </a:p>
          <a:p>
            <a:r>
              <a:rPr lang="en-US" dirty="0"/>
              <a:t>Reentry court grants help state and local government agencies and federally recognized Indian tribes establish state, local, and tribal reentry courts that monitor offenders and provide them with the treatment services necessary to establish a self-sustaining and law-abiding life. </a:t>
            </a:r>
            <a:r>
              <a:rPr lang="en-US" dirty="0">
                <a:hlinkClick r:id="rId7"/>
              </a:rPr>
              <a:t>Click here to learn more about the reentry court grant program.</a:t>
            </a:r>
          </a:p>
          <a:p>
            <a:endParaRPr lang="en-US" dirty="0"/>
          </a:p>
          <a:p>
            <a:r>
              <a:rPr lang="en-US" dirty="0"/>
              <a:t>Technology career training grants help state and local government agencies and federally recognized Indian tribes to establish programs to train individuals in prisons, jails, or juvenile residential facilities for technology-based jobs and careers during the three-year period before their release. </a:t>
            </a:r>
            <a:r>
              <a:rPr lang="en-US" dirty="0">
                <a:hlinkClick r:id="rId8"/>
              </a:rPr>
              <a:t>Click here to learn more about the technology career training grant program.</a:t>
            </a:r>
          </a:p>
          <a:p>
            <a:endParaRPr lang="en-US" dirty="0"/>
          </a:p>
          <a:p>
            <a:r>
              <a:rPr lang="en-US" dirty="0"/>
              <a:t>Recidivism reduction grants provide funding to state departments of correction to achieve reductions in recidivism rates through planning, capacity-building, and implementation of effective and evidence-based interventions. </a:t>
            </a:r>
            <a:r>
              <a:rPr lang="en-US" dirty="0">
                <a:hlinkClick r:id="rId9"/>
              </a:rPr>
              <a:t>Click here to learn more about the recidivism reduction grant program.</a:t>
            </a:r>
          </a:p>
          <a:p>
            <a:endParaRPr lang="en-US" dirty="0"/>
          </a:p>
          <a:p>
            <a:r>
              <a:rPr lang="en-US" dirty="0"/>
              <a:t>Smart Probation grants provide funding to state and local government agencies and federally recognized Indian tribes to implement evidence-based supervision strategies to improve outcomes for probationers. </a:t>
            </a:r>
            <a:r>
              <a:rPr lang="en-US" dirty="0">
                <a:hlinkClick r:id="rId10"/>
              </a:rPr>
              <a:t>Click here to learn more about the smart probation grant program.</a:t>
            </a:r>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10</a:t>
            </a:fld>
            <a:endParaRPr lang="en-US"/>
          </a:p>
        </p:txBody>
      </p:sp>
    </p:spTree>
    <p:extLst>
      <p:ext uri="{BB962C8B-B14F-4D97-AF65-F5344CB8AC3E}">
        <p14:creationId xmlns:p14="http://schemas.microsoft.com/office/powerpoint/2010/main" val="43471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95250"/>
            <a:ext cx="9144000" cy="6724650"/>
          </a:xfrm>
          <a:prstGeom prst="rect">
            <a:avLst/>
          </a:prstGeom>
          <a:gradFill flip="none" rotWithShape="1">
            <a:gsLst>
              <a:gs pos="0">
                <a:srgbClr val="E6E6E2"/>
              </a:gs>
              <a:gs pos="39000">
                <a:srgbClr val="EDEEE9"/>
              </a:gs>
              <a:gs pos="73000">
                <a:srgbClr val="FFFFFF"/>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5A686-7AE2-0E48-AEF1-7641755E29E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37783907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2" name="Title Placeholder 1"/>
          <p:cNvSpPr txBox="1">
            <a:spLocks/>
          </p:cNvSpPr>
          <p:nvPr/>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1"/>
          <p:cNvSpPr>
            <a:spLocks noGrp="1"/>
          </p:cNvSpPr>
          <p:nvPr>
            <p:ph type="title" idx="4294967295" hasCustomPrompt="1"/>
          </p:nvPr>
        </p:nvSpPr>
        <p:spPr>
          <a:xfrm>
            <a:off x="0" y="-83560"/>
            <a:ext cx="9144000" cy="1111779"/>
          </a:xfrm>
          <a:prstGeom prst="rect">
            <a:avLst/>
          </a:prstGeom>
        </p:spPr>
        <p:txBody>
          <a:bodyPr>
            <a:noAutofit/>
          </a:bodyPr>
          <a:lstStyle/>
          <a:p>
            <a:r>
              <a:rPr lang="en-US" sz="3200" dirty="0" smtClean="0"/>
              <a:t>TITLE</a:t>
            </a:r>
            <a:endParaRPr lang="en-US" sz="3200" dirty="0"/>
          </a:p>
        </p:txBody>
      </p:sp>
      <p:sp>
        <p:nvSpPr>
          <p:cNvPr id="11" name="Slide Number Placeholder 1"/>
          <p:cNvSpPr>
            <a:spLocks noGrp="1"/>
          </p:cNvSpPr>
          <p:nvPr>
            <p:ph type="sldNum" sz="quarter" idx="4"/>
          </p:nvPr>
        </p:nvSpPr>
        <p:spPr>
          <a:xfrm>
            <a:off x="5715000" y="6621463"/>
            <a:ext cx="3429000" cy="236537"/>
          </a:xfrm>
          <a:prstGeom prst="rect">
            <a:avLst/>
          </a:prstGeom>
        </p:spPr>
        <p:txBody>
          <a:bodyPr/>
          <a:lstStyle>
            <a:lvl1pPr>
              <a:defRPr sz="1200">
                <a:solidFill>
                  <a:schemeClr val="bg1"/>
                </a:solidFill>
              </a:defRPr>
            </a:lvl1pPr>
          </a:lstStyle>
          <a:p>
            <a:r>
              <a:rPr lang="en-US" smtClean="0"/>
              <a:t>Council of State Governments Justice Center  | </a:t>
            </a:r>
            <a:fld id="{EBB00C1F-5E13-4290-AE8B-E92C222CD390}" type="slidenum">
              <a:rPr lang="en-US" smtClean="0"/>
              <a:pPr/>
              <a:t>‹#›</a:t>
            </a:fld>
            <a:endParaRPr lang="en-US" dirty="0"/>
          </a:p>
        </p:txBody>
      </p:sp>
      <p:sp>
        <p:nvSpPr>
          <p:cNvPr id="6" name="Title Placeholder 1"/>
          <p:cNvSpPr txBox="1">
            <a:spLocks/>
          </p:cNvSpPr>
          <p:nvPr userDrawn="1"/>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88261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5A686-7AE2-0E48-AEF1-7641755E29E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294442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5A686-7AE2-0E48-AEF1-7641755E29E9}"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15824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5A686-7AE2-0E48-AEF1-7641755E29E9}"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415670308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5A686-7AE2-0E48-AEF1-7641755E29E9}" type="datetimeFigureOut">
              <a:rPr lang="en-US" smtClean="0"/>
              <a:t>7/13/15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288467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5A686-7AE2-0E48-AEF1-7641755E29E9}" type="datetimeFigureOut">
              <a:rPr lang="en-US" smtClean="0"/>
              <a:t>7/13/15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185495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5A686-7AE2-0E48-AEF1-7641755E29E9}" type="datetimeFigureOut">
              <a:rPr lang="en-US" smtClean="0"/>
              <a:t>7/13/15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156364880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TextBox 2"/>
          <p:cNvSpPr txBox="1"/>
          <p:nvPr userDrawn="1"/>
        </p:nvSpPr>
        <p:spPr>
          <a:xfrm>
            <a:off x="843106" y="607320"/>
            <a:ext cx="2689428" cy="646331"/>
          </a:xfrm>
          <a:prstGeom prst="rect">
            <a:avLst/>
          </a:prstGeom>
          <a:noFill/>
        </p:spPr>
        <p:txBody>
          <a:bodyPr wrap="square" lIns="91440" tIns="45720" rIns="91440" bIns="45720" rtlCol="0">
            <a:spAutoFit/>
          </a:bodyPr>
          <a:lstStyle/>
          <a:p>
            <a:pPr algn="ctr"/>
            <a:r>
              <a:rPr lang="en-US" sz="3600" b="1" dirty="0">
                <a:solidFill>
                  <a:srgbClr val="000000"/>
                </a:solidFill>
                <a:latin typeface="Calibri" pitchFamily="34" charset="0"/>
              </a:rPr>
              <a:t>Thank You</a:t>
            </a:r>
          </a:p>
        </p:txBody>
      </p:sp>
      <p:sp>
        <p:nvSpPr>
          <p:cNvPr id="6" name="TextBox 5"/>
          <p:cNvSpPr txBox="1"/>
          <p:nvPr userDrawn="1"/>
        </p:nvSpPr>
        <p:spPr>
          <a:xfrm>
            <a:off x="933864" y="5300800"/>
            <a:ext cx="7315200" cy="1015663"/>
          </a:xfrm>
          <a:prstGeom prst="rect">
            <a:avLst/>
          </a:prstGeom>
          <a:noFill/>
        </p:spPr>
        <p:txBody>
          <a:bodyPr wrap="square" lIns="91440" tIns="45720" rIns="91440" bIns="45720" rtlCol="0">
            <a:spAutoFit/>
          </a:bodyPr>
          <a:lstStyle/>
          <a:p>
            <a:r>
              <a:rPr lang="en-US" sz="1200" i="1" dirty="0" smtClean="0">
                <a:solidFill>
                  <a:schemeClr val="tx1">
                    <a:lumMod val="50000"/>
                    <a:lumOff val="50000"/>
                  </a:schemeClr>
                </a:solidFill>
                <a:latin typeface="Arial" pitchFamily="34" charset="0"/>
                <a:cs typeface="Arial" pitchFamily="34" charset="0"/>
              </a:rPr>
              <a:t>The </a:t>
            </a:r>
            <a:r>
              <a:rPr lang="en-US" sz="1200" i="1" dirty="0">
                <a:solidFill>
                  <a:schemeClr val="tx1">
                    <a:lumMod val="50000"/>
                    <a:lumOff val="50000"/>
                  </a:schemeClr>
                </a:solidFill>
                <a:latin typeface="Arial" pitchFamily="34" charset="0"/>
                <a:cs typeface="Arial" pitchFamily="34" charset="0"/>
              </a:rPr>
              <a:t>presentation was developed by members of the Council of State Governments Justice Center staff. T</a:t>
            </a:r>
            <a:r>
              <a:rPr lang="en-US" sz="1200" i="1" dirty="0" smtClean="0">
                <a:solidFill>
                  <a:schemeClr val="tx1">
                    <a:lumMod val="50000"/>
                    <a:lumOff val="50000"/>
                  </a:schemeClr>
                </a:solidFill>
                <a:latin typeface="Arial" pitchFamily="34" charset="0"/>
                <a:cs typeface="Arial" pitchFamily="34" charset="0"/>
              </a:rPr>
              <a:t>he </a:t>
            </a:r>
            <a:r>
              <a:rPr lang="en-US" sz="1200" i="1" dirty="0">
                <a:solidFill>
                  <a:schemeClr val="tx1">
                    <a:lumMod val="50000"/>
                    <a:lumOff val="50000"/>
                  </a:schemeClr>
                </a:solidFill>
                <a:latin typeface="Arial" pitchFamily="34" charset="0"/>
                <a:cs typeface="Arial" pitchFamily="34" charset="0"/>
              </a:rPr>
              <a:t>statements made reflect the views of the authors, and should not be considered the official position of the Justice Center, the members of the Council of State Governments, or the funding agency supporting the work. </a:t>
            </a:r>
            <a:r>
              <a:rPr lang="en-US" sz="1200" i="1" dirty="0" smtClean="0">
                <a:solidFill>
                  <a:schemeClr val="tx1">
                    <a:lumMod val="50000"/>
                    <a:lumOff val="50000"/>
                  </a:schemeClr>
                </a:solidFill>
                <a:latin typeface="Arial" pitchFamily="34" charset="0"/>
                <a:cs typeface="Arial" pitchFamily="34" charset="0"/>
              </a:rPr>
              <a:t> Citations available for statistics presented in preceding slides available on CSG Justice Center web site.</a:t>
            </a:r>
            <a:endParaRPr lang="en-US" sz="1200" i="1" dirty="0">
              <a:solidFill>
                <a:schemeClr val="tx1">
                  <a:lumMod val="50000"/>
                  <a:lumOff val="50000"/>
                </a:schemeClr>
              </a:solidFill>
              <a:latin typeface="Arial" pitchFamily="34" charset="0"/>
              <a:cs typeface="Arial" pitchFamily="34" charset="0"/>
            </a:endParaRPr>
          </a:p>
        </p:txBody>
      </p:sp>
      <p:pic>
        <p:nvPicPr>
          <p:cNvPr id="2" name="Picture 1" descr="CSGJC-logolLrgTag_2880_76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450" y="4013725"/>
            <a:ext cx="4204734" cy="1121262"/>
          </a:xfrm>
          <a:prstGeom prst="rect">
            <a:avLst/>
          </a:prstGeom>
        </p:spPr>
      </p:pic>
      <p:sp>
        <p:nvSpPr>
          <p:cNvPr id="5" name="Rectangle 4"/>
          <p:cNvSpPr/>
          <p:nvPr userDrawn="1"/>
        </p:nvSpPr>
        <p:spPr>
          <a:xfrm>
            <a:off x="1149614" y="1561667"/>
            <a:ext cx="7121731" cy="1815882"/>
          </a:xfrm>
          <a:prstGeom prst="rect">
            <a:avLst/>
          </a:prstGeom>
        </p:spPr>
        <p:txBody>
          <a:bodyPr wrap="square" lIns="91440" tIns="45720" rIns="91440" bIns="4572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800" dirty="0" smtClean="0">
                <a:latin typeface="Calibri"/>
                <a:cs typeface="Calibri"/>
              </a:rPr>
              <a:t>Get on our distribution list to receive CSG Justice Center project updates!</a:t>
            </a:r>
            <a:br>
              <a:rPr lang="en-US" sz="2800" dirty="0" smtClean="0">
                <a:latin typeface="Calibri"/>
                <a:cs typeface="Calibri"/>
              </a:rPr>
            </a:br>
            <a:r>
              <a:rPr lang="en-US" sz="2800" dirty="0" smtClean="0">
                <a:latin typeface="Calibri"/>
                <a:cs typeface="Calibri"/>
              </a:rPr>
              <a:t/>
            </a:r>
            <a:br>
              <a:rPr lang="en-US" sz="2800" dirty="0" smtClean="0">
                <a:latin typeface="Calibri"/>
                <a:cs typeface="Calibri"/>
              </a:rPr>
            </a:br>
            <a:r>
              <a:rPr lang="en-US" sz="2800" u="sng" dirty="0" err="1" smtClean="0">
                <a:latin typeface="Calibri"/>
                <a:cs typeface="Calibri"/>
              </a:rPr>
              <a:t>www.csgjusticecenter.org</a:t>
            </a:r>
            <a:r>
              <a:rPr lang="en-US" sz="2800" u="sng" dirty="0" smtClean="0">
                <a:latin typeface="Calibri"/>
                <a:cs typeface="Calibri"/>
              </a:rPr>
              <a:t>/subscribe</a:t>
            </a:r>
          </a:p>
        </p:txBody>
      </p:sp>
    </p:spTree>
    <p:extLst>
      <p:ext uri="{BB962C8B-B14F-4D97-AF65-F5344CB8AC3E}">
        <p14:creationId xmlns:p14="http://schemas.microsoft.com/office/powerpoint/2010/main" val="79244472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2" y="2362201"/>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1"/>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7" y="6248401"/>
            <a:ext cx="2130425" cy="474663"/>
          </a:xfrm>
        </p:spPr>
        <p:txBody>
          <a:bodyPr/>
          <a:lstStyle>
            <a:lvl1pPr>
              <a:defRPr/>
            </a:lvl1pPr>
          </a:lstStyle>
          <a:p>
            <a:endParaRPr lang="en-US" altLang="en-US">
              <a:solidFill>
                <a:srgbClr val="003366"/>
              </a:solidFill>
            </a:endParaRPr>
          </a:p>
        </p:txBody>
      </p:sp>
      <p:sp>
        <p:nvSpPr>
          <p:cNvPr id="6" name="Footer Placeholder 5"/>
          <p:cNvSpPr>
            <a:spLocks noGrp="1"/>
          </p:cNvSpPr>
          <p:nvPr>
            <p:ph type="ftr" sz="quarter" idx="11"/>
          </p:nvPr>
        </p:nvSpPr>
        <p:spPr>
          <a:xfrm>
            <a:off x="5791200" y="6248401"/>
            <a:ext cx="2897188" cy="474663"/>
          </a:xfrm>
        </p:spPr>
        <p:txBody>
          <a:bodyPr/>
          <a:lstStyle>
            <a:lvl1pPr>
              <a:defRPr/>
            </a:lvl1pPr>
          </a:lstStyle>
          <a:p>
            <a:endParaRPr lang="en-US" altLang="en-US">
              <a:solidFill>
                <a:srgbClr val="003366"/>
              </a:solidFill>
            </a:endParaRPr>
          </a:p>
        </p:txBody>
      </p:sp>
      <p:sp>
        <p:nvSpPr>
          <p:cNvPr id="7" name="Slide Number Placeholder 6"/>
          <p:cNvSpPr>
            <a:spLocks noGrp="1"/>
          </p:cNvSpPr>
          <p:nvPr>
            <p:ph type="sldNum" sz="quarter" idx="12"/>
          </p:nvPr>
        </p:nvSpPr>
        <p:spPr>
          <a:xfrm>
            <a:off x="84138" y="6242051"/>
            <a:ext cx="587375" cy="488950"/>
          </a:xfrm>
        </p:spPr>
        <p:txBody>
          <a:bodyPr/>
          <a:lstStyle>
            <a:lvl1pPr>
              <a:defRPr/>
            </a:lvl1pPr>
          </a:lstStyle>
          <a:p>
            <a:fld id="{E0E95F49-5D2D-4A3A-8E58-47B9750D6AF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66835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5A686-7AE2-0E48-AEF1-7641755E29E9}" type="datetimeFigureOut">
              <a:rPr lang="en-US" smtClean="0"/>
              <a:t>7/13/15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5FB37-12F0-A746-9791-C3A3F5873052}" type="slidenum">
              <a:rPr lang="en-US" smtClean="0"/>
              <a:t>‹#›</a:t>
            </a:fld>
            <a:endParaRPr lang="en-US"/>
          </a:p>
        </p:txBody>
      </p:sp>
      <p:sp>
        <p:nvSpPr>
          <p:cNvPr id="7" name="Rectangle 6"/>
          <p:cNvSpPr/>
          <p:nvPr/>
        </p:nvSpPr>
        <p:spPr>
          <a:xfrm>
            <a:off x="0" y="6643416"/>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100" b="1" dirty="0">
              <a:solidFill>
                <a:schemeClr val="bg1">
                  <a:lumMod val="85000"/>
                </a:schemeClr>
              </a:solidFill>
            </a:endParaRPr>
          </a:p>
        </p:txBody>
      </p:sp>
      <p:sp>
        <p:nvSpPr>
          <p:cNvPr id="8" name="Slide Number Placeholder 2"/>
          <p:cNvSpPr txBox="1">
            <a:spLocks/>
          </p:cNvSpPr>
          <p:nvPr/>
        </p:nvSpPr>
        <p:spPr>
          <a:xfrm>
            <a:off x="4842934" y="6620932"/>
            <a:ext cx="3962400" cy="23706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Council of State Governments Justice Center  | </a:t>
            </a:r>
            <a:fld id="{EBB00C1F-5E13-4290-AE8B-E92C222CD39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6431764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75" r:id="rId8"/>
    <p:sldLayoutId id="2147483690" r:id="rId9"/>
    <p:sldLayoutId id="2147483691" r:id="rId10"/>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Bookman Old Style" panose="02050604050505020204" pitchFamily="18" charset="0"/>
          <a:ea typeface="+mj-ea"/>
          <a:cs typeface="+mj-cs"/>
        </a:defRPr>
      </a:lvl1pPr>
    </p:titleStyle>
    <p:bodyStyle>
      <a:lvl1pPr marL="342900" indent="-342900" algn="l" defTabSz="457200" rtl="0" eaLnBrk="1" latinLnBrk="0" hangingPunct="1">
        <a:spcBef>
          <a:spcPct val="20000"/>
        </a:spcBef>
        <a:buClr>
          <a:schemeClr val="accent1">
            <a:lumMod val="75000"/>
          </a:schemeClr>
        </a:buClr>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Clr>
          <a:schemeClr val="tx1">
            <a:lumMod val="65000"/>
            <a:lumOff val="35000"/>
          </a:schemeClr>
        </a:buClr>
        <a:buFont typeface="Arial" panose="020B0604020202020204" pitchFamily="34" charset="0"/>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Clr>
          <a:schemeClr val="accent5">
            <a:lumMod val="50000"/>
          </a:schemeClr>
        </a:buClr>
        <a:buFont typeface="Arial" panose="020B0604020202020204" pitchFamily="34" charset="0"/>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Clr>
          <a:schemeClr val="bg2">
            <a:lumMod val="75000"/>
          </a:schemeClr>
        </a:buClr>
        <a:buFont typeface="Arial" panose="020B0604020202020204" pitchFamily="34" charset="0"/>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Clr>
          <a:schemeClr val="accent1">
            <a:lumMod val="75000"/>
          </a:schemeClr>
        </a:buClr>
        <a:buFont typeface="Arial" panose="020B0604020202020204" pitchFamily="34"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rants.gov/applicants/find_grant_opportunities.jsp" TargetMode="External"/><Relationship Id="rId4" Type="http://schemas.openxmlformats.org/officeDocument/2006/relationships/hyperlink" Target="http://www.ojp.usdoj.gov/funding/solicitations.htm"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mailto:swurzburg@csg.org"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csgjusticecenter.org/subscribe" TargetMode="External"/><Relationship Id="rId5" Type="http://schemas.openxmlformats.org/officeDocument/2006/relationships/hyperlink" Target="http://www.nationalreentryresourcecenter.org/"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695283" y="2172927"/>
            <a:ext cx="7770800" cy="1449628"/>
          </a:xfrm>
          <a:prstGeom prst="rect">
            <a:avLst/>
          </a:prstGeom>
        </p:spPr>
        <p:txBody>
          <a:bodyPr wrap="square" lIns="91440" tIns="45720" rIns="91440" bIns="45720">
            <a:spAutoFit/>
          </a:bodyPr>
          <a:lstStyle/>
          <a:p>
            <a:pPr>
              <a:lnSpc>
                <a:spcPct val="80000"/>
              </a:lnSpc>
            </a:pPr>
            <a:r>
              <a:rPr lang="en-US" sz="5400" b="1" dirty="0" smtClean="0">
                <a:solidFill>
                  <a:srgbClr val="2B3D4B"/>
                </a:solidFill>
              </a:rPr>
              <a:t>Mobilizing Federal Resources</a:t>
            </a:r>
            <a:endParaRPr lang="en-US" sz="5400" b="1" dirty="0">
              <a:solidFill>
                <a:srgbClr val="2B3D4B"/>
              </a:solidFill>
            </a:endParaRPr>
          </a:p>
        </p:txBody>
      </p:sp>
      <p:pic>
        <p:nvPicPr>
          <p:cNvPr id="6" name="Picture 5" descr="CSGJC-logolLrgTag_2880_7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283" y="320086"/>
            <a:ext cx="3945686" cy="1052182"/>
          </a:xfrm>
          <a:prstGeom prst="rect">
            <a:avLst/>
          </a:prstGeom>
        </p:spPr>
      </p:pic>
      <p:sp>
        <p:nvSpPr>
          <p:cNvPr id="3" name="Subtitle 2"/>
          <p:cNvSpPr>
            <a:spLocks noGrp="1"/>
          </p:cNvSpPr>
          <p:nvPr>
            <p:ph type="subTitle" idx="1"/>
          </p:nvPr>
        </p:nvSpPr>
        <p:spPr>
          <a:xfrm>
            <a:off x="1371600" y="4209955"/>
            <a:ext cx="6400800" cy="1752600"/>
          </a:xfrm>
        </p:spPr>
        <p:txBody>
          <a:bodyPr>
            <a:normAutofit/>
          </a:bodyPr>
          <a:lstStyle/>
          <a:p>
            <a:r>
              <a:rPr lang="en-US" sz="2800" dirty="0" smtClean="0"/>
              <a:t>RSAT National Workshop</a:t>
            </a:r>
            <a:endParaRPr lang="en-US" sz="2800" dirty="0" smtClean="0"/>
          </a:p>
          <a:p>
            <a:r>
              <a:rPr lang="en-US" sz="2800" dirty="0" smtClean="0"/>
              <a:t>July 16, 2015 </a:t>
            </a:r>
          </a:p>
          <a:p>
            <a:r>
              <a:rPr lang="en-US" sz="2800" dirty="0" smtClean="0"/>
              <a:t>New Orleans, LA</a:t>
            </a:r>
            <a:endParaRPr lang="en-US" sz="2800" dirty="0"/>
          </a:p>
        </p:txBody>
      </p:sp>
    </p:spTree>
    <p:extLst>
      <p:ext uri="{BB962C8B-B14F-4D97-AF65-F5344CB8AC3E}">
        <p14:creationId xmlns:p14="http://schemas.microsoft.com/office/powerpoint/2010/main" val="19955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 Grant Programs</a:t>
            </a:r>
            <a:endParaRPr lang="en-US" dirty="0"/>
          </a:p>
        </p:txBody>
      </p:sp>
      <p:sp>
        <p:nvSpPr>
          <p:cNvPr id="3" name="Content Placeholder 2"/>
          <p:cNvSpPr>
            <a:spLocks noGrp="1"/>
          </p:cNvSpPr>
          <p:nvPr>
            <p:ph idx="1"/>
          </p:nvPr>
        </p:nvSpPr>
        <p:spPr/>
        <p:txBody>
          <a:bodyPr>
            <a:normAutofit/>
          </a:bodyPr>
          <a:lstStyle/>
          <a:p>
            <a:r>
              <a:rPr lang="en-US" dirty="0" smtClean="0"/>
              <a:t>Demonstration Grants</a:t>
            </a:r>
          </a:p>
          <a:p>
            <a:r>
              <a:rPr lang="en-US" dirty="0" smtClean="0"/>
              <a:t>Mentoring Grants</a:t>
            </a:r>
          </a:p>
          <a:p>
            <a:r>
              <a:rPr lang="en-US" dirty="0" smtClean="0"/>
              <a:t>Co-occurring Substance Use and Mental Disorders Treatment Grants</a:t>
            </a:r>
          </a:p>
          <a:p>
            <a:r>
              <a:rPr lang="en-US" dirty="0" smtClean="0"/>
              <a:t>Technology Career Training Grants</a:t>
            </a:r>
          </a:p>
          <a:p>
            <a:r>
              <a:rPr lang="en-US" dirty="0" smtClean="0"/>
              <a:t>State Recidivism Reduction Grants</a:t>
            </a:r>
          </a:p>
          <a:p>
            <a:r>
              <a:rPr lang="en-US" dirty="0" smtClean="0"/>
              <a:t>Smart Probation Grants</a:t>
            </a:r>
            <a:endParaRPr lang="en-US" dirty="0"/>
          </a:p>
        </p:txBody>
      </p:sp>
    </p:spTree>
    <p:extLst>
      <p:ext uri="{BB962C8B-B14F-4D97-AF65-F5344CB8AC3E}">
        <p14:creationId xmlns:p14="http://schemas.microsoft.com/office/powerpoint/2010/main" val="35168394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BJA </a:t>
            </a:r>
            <a:r>
              <a:rPr lang="en-US" dirty="0"/>
              <a:t>FY </a:t>
            </a:r>
            <a:r>
              <a:rPr lang="en-US" dirty="0" smtClean="0"/>
              <a:t>2015 </a:t>
            </a:r>
            <a:r>
              <a:rPr lang="en-US" dirty="0"/>
              <a:t>Second Chance Act Reentry Program for </a:t>
            </a:r>
            <a:r>
              <a:rPr lang="en-US" dirty="0" smtClean="0"/>
              <a:t>Adults </a:t>
            </a:r>
            <a:r>
              <a:rPr lang="en-US" dirty="0"/>
              <a:t>with Co-Occurring Substance Abuse and Mental Health Disorders </a:t>
            </a:r>
            <a:br>
              <a:rPr lang="en-US" dirty="0"/>
            </a:br>
            <a:endParaRPr lang="en-US" dirty="0"/>
          </a:p>
        </p:txBody>
      </p:sp>
    </p:spTree>
    <p:extLst>
      <p:ext uri="{BB962C8B-B14F-4D97-AF65-F5344CB8AC3E}">
        <p14:creationId xmlns:p14="http://schemas.microsoft.com/office/powerpoint/2010/main" val="3047666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199"/>
            <a:ext cx="8229600" cy="5333137"/>
          </a:xfrm>
        </p:spPr>
        <p:txBody>
          <a:bodyPr>
            <a:normAutofit fontScale="92500" lnSpcReduction="10000"/>
          </a:bodyPr>
          <a:lstStyle/>
          <a:p>
            <a:pPr marL="0" indent="0">
              <a:buNone/>
            </a:pPr>
            <a:r>
              <a:rPr lang="en-US" dirty="0" smtClean="0"/>
              <a:t>The </a:t>
            </a:r>
            <a:r>
              <a:rPr lang="en-US" dirty="0"/>
              <a:t>purpose of Section 201 of the Second Chance Act is to: </a:t>
            </a:r>
          </a:p>
          <a:p>
            <a:r>
              <a:rPr lang="en-US" dirty="0"/>
              <a:t>develop and implement comprehensive and collaborative strategies to increase </a:t>
            </a:r>
            <a:r>
              <a:rPr lang="en-US" dirty="0">
                <a:solidFill>
                  <a:srgbClr val="000000"/>
                </a:solidFill>
              </a:rPr>
              <a:t>public safety and reduce recidivism among reentering </a:t>
            </a:r>
            <a:r>
              <a:rPr lang="en-US" dirty="0" smtClean="0">
                <a:solidFill>
                  <a:srgbClr val="000000"/>
                </a:solidFill>
              </a:rPr>
              <a:t>adults</a:t>
            </a:r>
            <a:r>
              <a:rPr lang="en-US" dirty="0" smtClean="0"/>
              <a:t>. </a:t>
            </a:r>
          </a:p>
          <a:p>
            <a:r>
              <a:rPr lang="en-US" dirty="0" smtClean="0"/>
              <a:t>improve </a:t>
            </a:r>
            <a:r>
              <a:rPr lang="en-US" dirty="0"/>
              <a:t>the provision of drug treatment to </a:t>
            </a:r>
            <a:r>
              <a:rPr lang="en-US" dirty="0" smtClean="0"/>
              <a:t>adults </a:t>
            </a:r>
            <a:r>
              <a:rPr lang="en-US" dirty="0"/>
              <a:t>in secure confinement facilities. </a:t>
            </a:r>
          </a:p>
          <a:p>
            <a:r>
              <a:rPr lang="en-US" dirty="0"/>
              <a:t>reduce long-term substance abusers’ use of alcohol and other drugs while they are in a secure confinement facility and through the completion of parole or court supervision. </a:t>
            </a:r>
          </a:p>
          <a:p>
            <a:endParaRPr lang="en-US" dirty="0"/>
          </a:p>
        </p:txBody>
      </p:sp>
      <p:sp>
        <p:nvSpPr>
          <p:cNvPr id="2" name="Title 1"/>
          <p:cNvSpPr>
            <a:spLocks noGrp="1"/>
          </p:cNvSpPr>
          <p:nvPr>
            <p:ph type="title" idx="4294967295"/>
          </p:nvPr>
        </p:nvSpPr>
        <p:spPr>
          <a:xfrm>
            <a:off x="0" y="162120"/>
            <a:ext cx="9144000" cy="866099"/>
          </a:xfrm>
        </p:spPr>
        <p:txBody>
          <a:bodyPr/>
          <a:lstStyle/>
          <a:p>
            <a:r>
              <a:rPr lang="en-US" dirty="0" smtClean="0"/>
              <a:t>Purpose of Section 201 </a:t>
            </a:r>
            <a:endParaRPr lang="en-US" dirty="0"/>
          </a:p>
        </p:txBody>
      </p:sp>
    </p:spTree>
    <p:extLst>
      <p:ext uri="{BB962C8B-B14F-4D97-AF65-F5344CB8AC3E}">
        <p14:creationId xmlns:p14="http://schemas.microsoft.com/office/powerpoint/2010/main" val="38127880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028219"/>
            <a:ext cx="8229600" cy="5412140"/>
          </a:xfrm>
        </p:spPr>
        <p:txBody>
          <a:bodyPr>
            <a:noAutofit/>
          </a:bodyPr>
          <a:lstStyle/>
          <a:p>
            <a:pPr>
              <a:defRPr/>
            </a:pPr>
            <a:r>
              <a:rPr lang="en-US" sz="2800" dirty="0" smtClean="0"/>
              <a:t>Integrated Care Model</a:t>
            </a:r>
          </a:p>
          <a:p>
            <a:pPr>
              <a:defRPr/>
            </a:pPr>
            <a:r>
              <a:rPr lang="en-US" sz="2800" dirty="0"/>
              <a:t>S</a:t>
            </a:r>
            <a:r>
              <a:rPr lang="en-US" sz="2800" dirty="0" smtClean="0"/>
              <a:t>trategic plan for the implementation of the Affordable Care Act into program design</a:t>
            </a:r>
          </a:p>
          <a:p>
            <a:r>
              <a:rPr lang="en-US" sz="2800" dirty="0" smtClean="0"/>
              <a:t>Continuum </a:t>
            </a:r>
            <a:r>
              <a:rPr lang="en-US" sz="2800" dirty="0"/>
              <a:t>of Care model, examining the applicant’s current provision of screening and assessment, pre-release treatment services and post-release programming </a:t>
            </a:r>
            <a:endParaRPr lang="en-US" sz="2800" dirty="0" smtClean="0"/>
          </a:p>
          <a:p>
            <a:r>
              <a:rPr lang="en-US" sz="2800" dirty="0" smtClean="0"/>
              <a:t>Improve </a:t>
            </a:r>
            <a:r>
              <a:rPr lang="en-US" sz="2800" dirty="0"/>
              <a:t>and Enhance use of screening and assessment </a:t>
            </a:r>
            <a:endParaRPr lang="en-US" sz="2800" dirty="0" smtClean="0"/>
          </a:p>
          <a:p>
            <a:r>
              <a:rPr lang="en-US" sz="2800" dirty="0"/>
              <a:t>S</a:t>
            </a:r>
            <a:r>
              <a:rPr lang="en-US" sz="2800" dirty="0" smtClean="0"/>
              <a:t>trategic </a:t>
            </a:r>
            <a:r>
              <a:rPr lang="en-US" sz="2800" dirty="0"/>
              <a:t>planning to ensure long-term systems change and sustainability for maximum program efficacy. </a:t>
            </a:r>
            <a:endParaRPr lang="en-US" sz="2800" dirty="0">
              <a:effectLst/>
            </a:endParaRPr>
          </a:p>
        </p:txBody>
      </p:sp>
      <p:sp>
        <p:nvSpPr>
          <p:cNvPr id="3" name="Title 2"/>
          <p:cNvSpPr>
            <a:spLocks noGrp="1"/>
          </p:cNvSpPr>
          <p:nvPr>
            <p:ph type="title" idx="4294967295"/>
          </p:nvPr>
        </p:nvSpPr>
        <p:spPr>
          <a:xfrm>
            <a:off x="0" y="0"/>
            <a:ext cx="9144000" cy="1028219"/>
          </a:xfrm>
          <a:prstGeom prst="rect">
            <a:avLst/>
          </a:prstGeom>
        </p:spPr>
        <p:txBody>
          <a:bodyPr/>
          <a:lstStyle/>
          <a:p>
            <a:r>
              <a:rPr lang="en-US" dirty="0" smtClean="0"/>
              <a:t>Planning Phase</a:t>
            </a:r>
            <a:endParaRPr lang="en-US" dirty="0"/>
          </a:p>
        </p:txBody>
      </p:sp>
    </p:spTree>
    <p:extLst>
      <p:ext uri="{BB962C8B-B14F-4D97-AF65-F5344CB8AC3E}">
        <p14:creationId xmlns:p14="http://schemas.microsoft.com/office/powerpoint/2010/main" val="10886599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199"/>
            <a:ext cx="8229600" cy="5386583"/>
          </a:xfrm>
        </p:spPr>
        <p:txBody>
          <a:bodyPr>
            <a:normAutofit/>
          </a:bodyPr>
          <a:lstStyle/>
          <a:p>
            <a:pPr>
              <a:defRPr/>
            </a:pPr>
            <a:r>
              <a:rPr lang="en-US" sz="2800" dirty="0" smtClean="0"/>
              <a:t>Use </a:t>
            </a:r>
            <a:r>
              <a:rPr lang="en-US" sz="2800" dirty="0"/>
              <a:t>an Actuarial-Based Assessment Instruments for Treatment and Reentry </a:t>
            </a:r>
            <a:r>
              <a:rPr lang="en-US" sz="2800" dirty="0" smtClean="0"/>
              <a:t>Planning</a:t>
            </a:r>
          </a:p>
          <a:p>
            <a:r>
              <a:rPr lang="en-US" sz="2800" dirty="0"/>
              <a:t>Target Higher-Risk Offenders </a:t>
            </a:r>
            <a:endParaRPr lang="en-US" sz="2800" dirty="0"/>
          </a:p>
          <a:p>
            <a:r>
              <a:rPr lang="en-US" sz="2800" dirty="0"/>
              <a:t>Establish Baseline Recidivism Rate and Collect and Report Recidivism Indicator Data </a:t>
            </a:r>
            <a:endParaRPr lang="en-US" sz="2800" dirty="0"/>
          </a:p>
          <a:p>
            <a:r>
              <a:rPr lang="en-US" sz="2800" dirty="0"/>
              <a:t>Enhance Intrinsic Motivation </a:t>
            </a:r>
            <a:endParaRPr lang="en-US" sz="2800" dirty="0"/>
          </a:p>
          <a:p>
            <a:r>
              <a:rPr lang="en-US" sz="2800" dirty="0"/>
              <a:t>Target </a:t>
            </a:r>
            <a:r>
              <a:rPr lang="en-US" sz="2800" dirty="0" err="1"/>
              <a:t>Criminogenic</a:t>
            </a:r>
            <a:r>
              <a:rPr lang="en-US" sz="2800" dirty="0"/>
              <a:t> Needs that Affect Recidivism </a:t>
            </a:r>
            <a:endParaRPr lang="en-US" sz="2800" dirty="0"/>
          </a:p>
          <a:p>
            <a:r>
              <a:rPr lang="en-US" sz="2800" dirty="0"/>
              <a:t>Determine Dosage and Intensity of Services </a:t>
            </a:r>
            <a:endParaRPr lang="en-US" sz="2800" dirty="0"/>
          </a:p>
          <a:p>
            <a:r>
              <a:rPr lang="en-US" sz="2800" dirty="0"/>
              <a:t>Provide Evidence-Based Substance Abuse and Mental Health Treatment Services </a:t>
            </a:r>
            <a:endParaRPr lang="en-US" sz="2800" dirty="0"/>
          </a:p>
          <a:p>
            <a:endParaRPr lang="en-US" sz="2800" dirty="0"/>
          </a:p>
          <a:p>
            <a:endParaRPr lang="en-US" dirty="0"/>
          </a:p>
        </p:txBody>
      </p:sp>
      <p:sp>
        <p:nvSpPr>
          <p:cNvPr id="3" name="Title 2"/>
          <p:cNvSpPr>
            <a:spLocks noGrp="1"/>
          </p:cNvSpPr>
          <p:nvPr>
            <p:ph type="title" idx="4294967295"/>
          </p:nvPr>
        </p:nvSpPr>
        <p:spPr>
          <a:xfrm>
            <a:off x="0" y="0"/>
            <a:ext cx="9144000" cy="1028219"/>
          </a:xfrm>
        </p:spPr>
        <p:txBody>
          <a:bodyPr>
            <a:normAutofit/>
          </a:bodyPr>
          <a:lstStyle/>
          <a:p>
            <a:r>
              <a:rPr lang="en-US" dirty="0" smtClean="0"/>
              <a:t>Implementation Phase</a:t>
            </a:r>
            <a:endParaRPr lang="en-US" dirty="0"/>
          </a:p>
        </p:txBody>
      </p:sp>
    </p:spTree>
    <p:extLst>
      <p:ext uri="{BB962C8B-B14F-4D97-AF65-F5344CB8AC3E}">
        <p14:creationId xmlns:p14="http://schemas.microsoft.com/office/powerpoint/2010/main" val="26715555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When Possible, Provide Pharmacological Drug Treatment Services </a:t>
            </a:r>
            <a:endParaRPr lang="en-US" dirty="0"/>
          </a:p>
          <a:p>
            <a:r>
              <a:rPr lang="en-US" dirty="0"/>
              <a:t>Use Cognitive-Behavioral </a:t>
            </a:r>
            <a:r>
              <a:rPr lang="en-US" dirty="0" smtClean="0"/>
              <a:t>Interventions </a:t>
            </a:r>
            <a:endParaRPr lang="en-US" dirty="0"/>
          </a:p>
          <a:p>
            <a:r>
              <a:rPr lang="en-US" dirty="0"/>
              <a:t>Implement Transition Planning Procedures </a:t>
            </a:r>
            <a:endParaRPr lang="en-US" dirty="0"/>
          </a:p>
          <a:p>
            <a:r>
              <a:rPr lang="en-US" dirty="0"/>
              <a:t>Support a Comprehensive Range of Recovery Support Services </a:t>
            </a:r>
            <a:endParaRPr lang="en-US" dirty="0"/>
          </a:p>
          <a:p>
            <a:r>
              <a:rPr lang="en-US" dirty="0"/>
              <a:t>Provide Sustained Aftercare, Case Planning/Management in the Community </a:t>
            </a:r>
            <a:endParaRPr lang="en-US" dirty="0"/>
          </a:p>
          <a:p>
            <a:r>
              <a:rPr lang="en-US" dirty="0"/>
              <a:t>Provide Community Supervision Services which Follow Evidence-Based Practices </a:t>
            </a:r>
            <a:endParaRPr lang="en-US" dirty="0"/>
          </a:p>
          <a:p>
            <a:r>
              <a:rPr lang="en-US" dirty="0"/>
              <a:t>If Possible, Provide Integrated Care </a:t>
            </a:r>
            <a:endParaRPr lang="en-US" dirty="0"/>
          </a:p>
        </p:txBody>
      </p:sp>
      <p:sp>
        <p:nvSpPr>
          <p:cNvPr id="3" name="Title 2"/>
          <p:cNvSpPr>
            <a:spLocks noGrp="1"/>
          </p:cNvSpPr>
          <p:nvPr>
            <p:ph type="title" idx="4294967295"/>
          </p:nvPr>
        </p:nvSpPr>
        <p:spPr/>
        <p:txBody>
          <a:bodyPr/>
          <a:lstStyle/>
          <a:p>
            <a:r>
              <a:rPr lang="en-US" dirty="0" smtClean="0"/>
              <a:t>Program Design Elements</a:t>
            </a:r>
            <a:endParaRPr lang="en-US" dirty="0"/>
          </a:p>
        </p:txBody>
      </p:sp>
    </p:spTree>
    <p:extLst>
      <p:ext uri="{BB962C8B-B14F-4D97-AF65-F5344CB8AC3E}">
        <p14:creationId xmlns:p14="http://schemas.microsoft.com/office/powerpoint/2010/main" val="32912563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dirty="0" smtClean="0">
                <a:latin typeface="+mj-lt"/>
              </a:rPr>
              <a:t>Mentally Ill Offender Treatment and Crime Reduction Act</a:t>
            </a:r>
          </a:p>
        </p:txBody>
      </p:sp>
      <p:sp>
        <p:nvSpPr>
          <p:cNvPr id="6148" name="TextBox 5"/>
          <p:cNvSpPr txBox="1">
            <a:spLocks noChangeArrowheads="1"/>
          </p:cNvSpPr>
          <p:nvPr/>
        </p:nvSpPr>
        <p:spPr bwMode="auto">
          <a:xfrm>
            <a:off x="336755" y="1546128"/>
            <a:ext cx="4369709"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00"/>
              </a:spcAft>
              <a:buClr>
                <a:srgbClr val="A04DA3"/>
              </a:buClr>
              <a:buFont typeface="Arial" charset="0"/>
              <a:buChar char="•"/>
            </a:pPr>
            <a:r>
              <a:rPr lang="en-US" sz="2200" dirty="0" smtClean="0">
                <a:solidFill>
                  <a:schemeClr val="tx2"/>
                </a:solidFill>
                <a:latin typeface="+mj-lt"/>
              </a:rPr>
              <a:t>Public Law 108-414 signed into law in 2004 with bipartisan support</a:t>
            </a:r>
          </a:p>
          <a:p>
            <a:pPr eaLnBrk="1" hangingPunct="1">
              <a:spcAft>
                <a:spcPts val="400"/>
              </a:spcAft>
              <a:buClr>
                <a:srgbClr val="A04DA3"/>
              </a:buClr>
              <a:buFont typeface="Arial" charset="0"/>
              <a:buChar char="•"/>
            </a:pPr>
            <a:r>
              <a:rPr lang="en-US" sz="2200" dirty="0" smtClean="0">
                <a:solidFill>
                  <a:schemeClr val="tx2"/>
                </a:solidFill>
                <a:latin typeface="+mj-lt"/>
              </a:rPr>
              <a:t>Authorized Justice and Mental Health Collaboration Program: $50 </a:t>
            </a:r>
            <a:r>
              <a:rPr lang="en-US" sz="2200" dirty="0">
                <a:solidFill>
                  <a:schemeClr val="tx2"/>
                </a:solidFill>
                <a:latin typeface="+mj-lt"/>
              </a:rPr>
              <a:t>million </a:t>
            </a:r>
            <a:r>
              <a:rPr lang="en-US" sz="2200" dirty="0" smtClean="0">
                <a:solidFill>
                  <a:schemeClr val="tx2"/>
                </a:solidFill>
                <a:latin typeface="+mj-lt"/>
              </a:rPr>
              <a:t>for criminal justice-mental health initiatives</a:t>
            </a:r>
          </a:p>
          <a:p>
            <a:pPr eaLnBrk="1" hangingPunct="1">
              <a:spcAft>
                <a:spcPts val="400"/>
              </a:spcAft>
              <a:buClr>
                <a:srgbClr val="A04DA3"/>
              </a:buClr>
              <a:buFont typeface="Arial" charset="0"/>
              <a:buChar char="•"/>
            </a:pPr>
            <a:r>
              <a:rPr lang="en-US" sz="2200" dirty="0">
                <a:solidFill>
                  <a:schemeClr val="tx2"/>
                </a:solidFill>
                <a:latin typeface="+mj-lt"/>
              </a:rPr>
              <a:t>Reauthorized for five years in 2008 (Public Law </a:t>
            </a:r>
            <a:r>
              <a:rPr lang="en-US" sz="2200" dirty="0" smtClean="0">
                <a:solidFill>
                  <a:schemeClr val="tx2"/>
                </a:solidFill>
                <a:latin typeface="+mj-lt"/>
              </a:rPr>
              <a:t>108-416)</a:t>
            </a:r>
          </a:p>
          <a:p>
            <a:pPr eaLnBrk="1" hangingPunct="1">
              <a:spcAft>
                <a:spcPts val="400"/>
              </a:spcAft>
              <a:buClr>
                <a:srgbClr val="A04DA3"/>
              </a:buClr>
              <a:buFont typeface="Arial" charset="0"/>
              <a:buChar char="•"/>
            </a:pPr>
            <a:r>
              <a:rPr lang="en-US" sz="2200" dirty="0" smtClean="0">
                <a:solidFill>
                  <a:schemeClr val="tx2"/>
                </a:solidFill>
                <a:latin typeface="+mj-lt"/>
              </a:rPr>
              <a:t>Comprehensive Justice and Mental Health Act (introduced April 2015) would reauthorize MIOTCRA and add provisions</a:t>
            </a:r>
          </a:p>
        </p:txBody>
      </p:sp>
      <p:pic>
        <p:nvPicPr>
          <p:cNvPr id="7" name="Picture 2" descr="From left to right, Officer Rebecca Skillern (center, blue shirt), Nicola Smith-Kea of the CSG Justice Center, and Senior Officer Frank Webb stand with the Apache Junction CIT cl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0709" y="2070555"/>
            <a:ext cx="3893347" cy="177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789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JMHCP fund?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8507999"/>
              </p:ext>
            </p:extLst>
          </p:nvPr>
        </p:nvGraphicFramePr>
        <p:xfrm>
          <a:off x="948935" y="1885985"/>
          <a:ext cx="7531100" cy="410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999FE08D-73F8-4633-89D3-515E047AA9D1}" type="slidenum">
              <a:rPr lang="en-US" smtClean="0">
                <a:solidFill>
                  <a:srgbClr val="FFFFFF"/>
                </a:solidFill>
                <a:latin typeface="Arial"/>
              </a:rPr>
              <a:pPr>
                <a:defRPr/>
              </a:pPr>
              <a:t>17</a:t>
            </a:fld>
            <a:endParaRPr lang="en-US" dirty="0">
              <a:solidFill>
                <a:srgbClr val="FFFFFF"/>
              </a:solidFill>
              <a:latin typeface="Arial"/>
            </a:endParaRPr>
          </a:p>
        </p:txBody>
      </p:sp>
    </p:spTree>
    <p:extLst>
      <p:ext uri="{BB962C8B-B14F-4D97-AF65-F5344CB8AC3E}">
        <p14:creationId xmlns:p14="http://schemas.microsoft.com/office/powerpoint/2010/main" val="295008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pPr eaLnBrk="1" hangingPunct="1"/>
            <a:r>
              <a:rPr lang="en-US" dirty="0" smtClean="0">
                <a:latin typeface="+mj-lt"/>
              </a:rPr>
              <a:t>The JMHCP Grantees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33" y="1737543"/>
            <a:ext cx="7874472" cy="415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7093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JMHCP Categories</a:t>
            </a:r>
            <a:endParaRPr lang="en-US" dirty="0"/>
          </a:p>
        </p:txBody>
      </p:sp>
      <p:sp>
        <p:nvSpPr>
          <p:cNvPr id="3" name="Content Placeholder 2"/>
          <p:cNvSpPr>
            <a:spLocks noGrp="1"/>
          </p:cNvSpPr>
          <p:nvPr>
            <p:ph idx="1"/>
          </p:nvPr>
        </p:nvSpPr>
        <p:spPr/>
        <p:txBody>
          <a:bodyPr/>
          <a:lstStyle/>
          <a:p>
            <a:r>
              <a:rPr lang="en-US" sz="3600" dirty="0"/>
              <a:t>Category 1: Collaborative </a:t>
            </a:r>
            <a:r>
              <a:rPr lang="en-US" sz="3600" dirty="0" smtClean="0"/>
              <a:t>County </a:t>
            </a:r>
            <a:r>
              <a:rPr lang="en-US" sz="3600" dirty="0"/>
              <a:t>Approaches to Reducing the Prevalence of Individuals with Mental Disorders in Jail </a:t>
            </a:r>
            <a:endParaRPr lang="en-US" sz="3600" dirty="0"/>
          </a:p>
          <a:p>
            <a:r>
              <a:rPr lang="en-US" sz="3600" dirty="0"/>
              <a:t>Category 2: Planning and Implementation </a:t>
            </a:r>
            <a:endParaRPr lang="en-US" sz="3600" dirty="0"/>
          </a:p>
          <a:p>
            <a:r>
              <a:rPr lang="en-US" sz="3600" dirty="0"/>
              <a:t>Category 3: Expansion </a:t>
            </a:r>
            <a:endParaRPr lang="en-US" sz="3600" dirty="0"/>
          </a:p>
          <a:p>
            <a:endParaRPr lang="en-US" dirty="0"/>
          </a:p>
        </p:txBody>
      </p:sp>
    </p:spTree>
    <p:extLst>
      <p:ext uri="{BB962C8B-B14F-4D97-AF65-F5344CB8AC3E}">
        <p14:creationId xmlns:p14="http://schemas.microsoft.com/office/powerpoint/2010/main" val="31995227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657035"/>
            <a:ext cx="9143999" cy="769441"/>
          </a:xfrm>
          <a:prstGeom prst="rect">
            <a:avLst/>
          </a:prstGeom>
        </p:spPr>
        <p:txBody>
          <a:bodyPr wrap="square" lIns="91440" tIns="45720" rIns="91440" bIns="45720">
            <a:spAutoFit/>
          </a:bodyPr>
          <a:lstStyle/>
          <a:p>
            <a:pPr algn="ctr" defTabSz="1244600">
              <a:lnSpc>
                <a:spcPct val="90000"/>
              </a:lnSpc>
              <a:spcBef>
                <a:spcPct val="0"/>
              </a:spcBef>
              <a:spcAft>
                <a:spcPct val="35000"/>
              </a:spcAft>
            </a:pPr>
            <a:r>
              <a:rPr lang="en-US" sz="4800" b="1" dirty="0">
                <a:solidFill>
                  <a:schemeClr val="tx2">
                    <a:lumMod val="50000"/>
                  </a:schemeClr>
                </a:solidFill>
              </a:rPr>
              <a:t>Presenters</a:t>
            </a:r>
          </a:p>
        </p:txBody>
      </p:sp>
      <p:grpSp>
        <p:nvGrpSpPr>
          <p:cNvPr id="4" name="Group 3"/>
          <p:cNvGrpSpPr/>
          <p:nvPr/>
        </p:nvGrpSpPr>
        <p:grpSpPr>
          <a:xfrm>
            <a:off x="264909" y="657035"/>
            <a:ext cx="8526574" cy="5185649"/>
            <a:chOff x="275537" y="1105202"/>
            <a:chExt cx="9228509" cy="5526012"/>
          </a:xfrm>
        </p:grpSpPr>
        <p:grpSp>
          <p:nvGrpSpPr>
            <p:cNvPr id="100" name="Group 99"/>
            <p:cNvGrpSpPr/>
            <p:nvPr/>
          </p:nvGrpSpPr>
          <p:grpSpPr>
            <a:xfrm>
              <a:off x="275538" y="1105202"/>
              <a:ext cx="9228508" cy="4694603"/>
              <a:chOff x="1512797" y="1105202"/>
              <a:chExt cx="6107445" cy="4694602"/>
            </a:xfrm>
          </p:grpSpPr>
          <p:sp>
            <p:nvSpPr>
              <p:cNvPr id="6" name="Rounded Rectangle 4"/>
              <p:cNvSpPr/>
              <p:nvPr/>
            </p:nvSpPr>
            <p:spPr>
              <a:xfrm>
                <a:off x="1523755" y="2210404"/>
                <a:ext cx="6095025" cy="110520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800" b="1" dirty="0">
                  <a:solidFill>
                    <a:srgbClr val="2B3D4B"/>
                  </a:solidFill>
                </a:endParaRPr>
              </a:p>
            </p:txBody>
          </p:sp>
          <p:sp>
            <p:nvSpPr>
              <p:cNvPr id="9" name="Rounded Rectangle 6"/>
              <p:cNvSpPr/>
              <p:nvPr/>
            </p:nvSpPr>
            <p:spPr>
              <a:xfrm>
                <a:off x="1523755" y="3350490"/>
                <a:ext cx="6096487" cy="110520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endParaRPr lang="en-US" sz="2000" dirty="0">
                  <a:solidFill>
                    <a:srgbClr val="000000"/>
                  </a:solidFill>
                </a:endParaRPr>
              </a:p>
            </p:txBody>
          </p:sp>
          <p:sp>
            <p:nvSpPr>
              <p:cNvPr id="12" name="Rounded Rectangle 8"/>
              <p:cNvSpPr/>
              <p:nvPr/>
            </p:nvSpPr>
            <p:spPr>
              <a:xfrm>
                <a:off x="1512797" y="4694601"/>
                <a:ext cx="6095026" cy="11052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endParaRPr lang="en-US" sz="2000" dirty="0">
                  <a:solidFill>
                    <a:srgbClr val="000000"/>
                  </a:solidFill>
                </a:endParaRPr>
              </a:p>
            </p:txBody>
          </p:sp>
          <p:sp>
            <p:nvSpPr>
              <p:cNvPr id="95" name="Rounded Rectangle 4"/>
              <p:cNvSpPr/>
              <p:nvPr/>
            </p:nvSpPr>
            <p:spPr>
              <a:xfrm>
                <a:off x="1523755" y="1105202"/>
                <a:ext cx="6095025" cy="110520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3600" b="1" dirty="0">
                  <a:solidFill>
                    <a:srgbClr val="034B8D"/>
                  </a:solidFill>
                </a:endParaRPr>
              </a:p>
            </p:txBody>
          </p:sp>
        </p:grpSp>
        <p:sp>
          <p:nvSpPr>
            <p:cNvPr id="14" name="Rounded Rectangle 8"/>
            <p:cNvSpPr/>
            <p:nvPr/>
          </p:nvSpPr>
          <p:spPr>
            <a:xfrm>
              <a:off x="275537" y="5526011"/>
              <a:ext cx="9209742" cy="11052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800" b="1" dirty="0">
                <a:solidFill>
                  <a:srgbClr val="2B3D4B"/>
                </a:solidFill>
              </a:endParaRPr>
            </a:p>
          </p:txBody>
        </p:sp>
        <p:grpSp>
          <p:nvGrpSpPr>
            <p:cNvPr id="2" name="Group 1"/>
            <p:cNvGrpSpPr/>
            <p:nvPr/>
          </p:nvGrpSpPr>
          <p:grpSpPr>
            <a:xfrm>
              <a:off x="292095" y="2110786"/>
              <a:ext cx="9193184" cy="1221871"/>
              <a:chOff x="292095" y="2110787"/>
              <a:chExt cx="9193184" cy="1221871"/>
            </a:xfrm>
          </p:grpSpPr>
          <p:sp>
            <p:nvSpPr>
              <p:cNvPr id="96" name="Rectangle 95"/>
              <p:cNvSpPr/>
              <p:nvPr/>
            </p:nvSpPr>
            <p:spPr>
              <a:xfrm>
                <a:off x="292095" y="2210404"/>
                <a:ext cx="9193184" cy="111124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r>
                  <a:rPr lang="en-US" sz="2800" b="1" dirty="0" smtClean="0">
                    <a:solidFill>
                      <a:srgbClr val="2B3D4B"/>
                    </a:solidFill>
                  </a:rPr>
                  <a:t>Sarah Wurzburg</a:t>
                </a:r>
                <a:endParaRPr lang="en-US" sz="2800" b="1" dirty="0" smtClean="0">
                  <a:solidFill>
                    <a:srgbClr val="2B3D4B"/>
                  </a:solidFill>
                </a:endParaRPr>
              </a:p>
              <a:p>
                <a:pPr algn="ctr" defTabSz="1244600">
                  <a:spcBef>
                    <a:spcPct val="0"/>
                  </a:spcBef>
                </a:pPr>
                <a:r>
                  <a:rPr lang="en-US" sz="2000" dirty="0" smtClean="0">
                    <a:solidFill>
                      <a:schemeClr val="tx1"/>
                    </a:solidFill>
                  </a:rPr>
                  <a:t>Policy Analyst, the Council of State Governments Justice Center</a:t>
                </a:r>
                <a:endParaRPr lang="en-US" sz="2000" dirty="0" smtClean="0">
                  <a:solidFill>
                    <a:schemeClr val="tx1"/>
                  </a:solidFill>
                </a:endParaRPr>
              </a:p>
            </p:txBody>
          </p:sp>
          <p:grpSp>
            <p:nvGrpSpPr>
              <p:cNvPr id="15" name="Group 14"/>
              <p:cNvGrpSpPr/>
              <p:nvPr/>
            </p:nvGrpSpPr>
            <p:grpSpPr>
              <a:xfrm>
                <a:off x="1206497" y="2110787"/>
                <a:ext cx="7243820" cy="1221871"/>
                <a:chOff x="1523755" y="2110787"/>
                <a:chExt cx="6096487" cy="1221871"/>
              </a:xfrm>
            </p:grpSpPr>
            <p:cxnSp>
              <p:nvCxnSpPr>
                <p:cNvPr id="16" name="Straight Connector 15"/>
                <p:cNvCxnSpPr/>
                <p:nvPr/>
              </p:nvCxnSpPr>
              <p:spPr>
                <a:xfrm>
                  <a:off x="1523755" y="2110787"/>
                  <a:ext cx="6096487" cy="0"/>
                </a:xfrm>
                <a:prstGeom prst="line">
                  <a:avLst/>
                </a:prstGeom>
                <a:ln w="19050">
                  <a:gradFill flip="none" rotWithShape="1">
                    <a:gsLst>
                      <a:gs pos="0">
                        <a:schemeClr val="bg1">
                          <a:alpha val="0"/>
                        </a:schemeClr>
                      </a:gs>
                      <a:gs pos="100000">
                        <a:srgbClr val="FFFFFF">
                          <a:alpha val="0"/>
                        </a:srgbClr>
                      </a:gs>
                      <a:gs pos="25000">
                        <a:srgbClr val="2B3D4B"/>
                      </a:gs>
                      <a:gs pos="50000">
                        <a:srgbClr val="2B3D4B"/>
                      </a:gs>
                      <a:gs pos="75000">
                        <a:srgbClr val="2B3D4B"/>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23755" y="3332658"/>
                  <a:ext cx="6096487" cy="0"/>
                </a:xfrm>
                <a:prstGeom prst="line">
                  <a:avLst/>
                </a:prstGeom>
                <a:ln w="19050">
                  <a:gradFill flip="none" rotWithShape="1">
                    <a:gsLst>
                      <a:gs pos="0">
                        <a:schemeClr val="bg1">
                          <a:alpha val="0"/>
                        </a:schemeClr>
                      </a:gs>
                      <a:gs pos="100000">
                        <a:srgbClr val="FFFFFF">
                          <a:alpha val="0"/>
                        </a:srgbClr>
                      </a:gs>
                      <a:gs pos="25000">
                        <a:srgbClr val="2B3D4B"/>
                      </a:gs>
                      <a:gs pos="50000">
                        <a:srgbClr val="2B3D4B"/>
                      </a:gs>
                      <a:gs pos="75000">
                        <a:srgbClr val="2B3D4B"/>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sp>
        <p:nvSpPr>
          <p:cNvPr id="5" name="TextBox 4"/>
          <p:cNvSpPr txBox="1"/>
          <p:nvPr/>
        </p:nvSpPr>
        <p:spPr>
          <a:xfrm>
            <a:off x="1954870" y="6201151"/>
            <a:ext cx="184666" cy="369332"/>
          </a:xfrm>
          <a:prstGeom prst="rect">
            <a:avLst/>
          </a:prstGeom>
          <a:noFill/>
        </p:spPr>
        <p:txBody>
          <a:bodyPr wrap="none" rtlCol="0">
            <a:spAutoFit/>
          </a:bodyPr>
          <a:lstStyle/>
          <a:p>
            <a:endParaRPr lang="en-US" dirty="0"/>
          </a:p>
        </p:txBody>
      </p:sp>
      <p:sp>
        <p:nvSpPr>
          <p:cNvPr id="20" name="Rounded Rectangle 6"/>
          <p:cNvSpPr/>
          <p:nvPr/>
        </p:nvSpPr>
        <p:spPr>
          <a:xfrm>
            <a:off x="432608" y="4042371"/>
            <a:ext cx="8511275" cy="10371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endParaRPr lang="en-US" sz="2000" dirty="0">
              <a:solidFill>
                <a:srgbClr val="2B3D4B"/>
              </a:solidFill>
            </a:endParaRPr>
          </a:p>
        </p:txBody>
      </p:sp>
    </p:spTree>
    <p:extLst>
      <p:ext uri="{BB962C8B-B14F-4D97-AF65-F5344CB8AC3E}">
        <p14:creationId xmlns:p14="http://schemas.microsoft.com/office/powerpoint/2010/main" val="1705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Planning Phase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Understanding </a:t>
            </a:r>
            <a:r>
              <a:rPr lang="en-US" dirty="0"/>
              <a:t>the flow of individuals into the grant-funded program from various referral sources to ensure the appropriate population is being served target program enrollment numbers are met. </a:t>
            </a:r>
            <a:endParaRPr lang="en-US" dirty="0"/>
          </a:p>
          <a:p>
            <a:r>
              <a:rPr lang="en-US" dirty="0" smtClean="0"/>
              <a:t>Building </a:t>
            </a:r>
            <a:r>
              <a:rPr lang="en-US" dirty="0"/>
              <a:t>capacity for implementation through activities such as securing operational space for program staff and clients, establishing Memoranda of Understanding or Letters of Agreement that outline how information will be shared between program partners, or training program staff on the use of screening tools, program eligibility, and referral procedures. </a:t>
            </a:r>
            <a:endParaRPr lang="en-US" dirty="0"/>
          </a:p>
          <a:p>
            <a:endParaRPr lang="en-US" dirty="0"/>
          </a:p>
        </p:txBody>
      </p:sp>
    </p:spTree>
    <p:extLst>
      <p:ext uri="{BB962C8B-B14F-4D97-AF65-F5344CB8AC3E}">
        <p14:creationId xmlns:p14="http://schemas.microsoft.com/office/powerpoint/2010/main" val="27892857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Phase and Expansion </a:t>
            </a:r>
            <a:r>
              <a:rPr lang="en-US" dirty="0" smtClean="0"/>
              <a:t>(Category 2 and 3) </a:t>
            </a:r>
            <a:endParaRPr lang="en-US" dirty="0"/>
          </a:p>
        </p:txBody>
      </p:sp>
      <p:sp>
        <p:nvSpPr>
          <p:cNvPr id="3" name="Content Placeholder 2"/>
          <p:cNvSpPr>
            <a:spLocks noGrp="1"/>
          </p:cNvSpPr>
          <p:nvPr>
            <p:ph idx="1"/>
          </p:nvPr>
        </p:nvSpPr>
        <p:spPr>
          <a:xfrm>
            <a:off x="457200" y="1600201"/>
            <a:ext cx="8229600" cy="4825088"/>
          </a:xfrm>
        </p:spPr>
        <p:txBody>
          <a:bodyPr>
            <a:normAutofit lnSpcReduction="10000"/>
          </a:bodyPr>
          <a:lstStyle/>
          <a:p>
            <a:pPr marL="514350" indent="-514350">
              <a:buFont typeface="+mj-lt"/>
              <a:buAutoNum type="alphaLcPeriod"/>
            </a:pPr>
            <a:r>
              <a:rPr lang="en-US" dirty="0" smtClean="0"/>
              <a:t>Law </a:t>
            </a:r>
            <a:r>
              <a:rPr lang="en-US" dirty="0"/>
              <a:t>Enforcement Responses (a Priority </a:t>
            </a:r>
            <a:r>
              <a:rPr lang="en-US" dirty="0" smtClean="0"/>
              <a:t>Consideration)</a:t>
            </a:r>
          </a:p>
          <a:p>
            <a:pPr marL="514350" indent="-514350">
              <a:buFont typeface="+mj-lt"/>
              <a:buAutoNum type="alphaLcPeriod"/>
            </a:pPr>
            <a:r>
              <a:rPr lang="en-US" dirty="0" smtClean="0"/>
              <a:t>Training </a:t>
            </a:r>
            <a:r>
              <a:rPr lang="en-US" dirty="0"/>
              <a:t>for criminal justice, mental health and substance use treatment </a:t>
            </a:r>
            <a:r>
              <a:rPr lang="en-US" dirty="0" smtClean="0"/>
              <a:t>personnel</a:t>
            </a:r>
            <a:endParaRPr lang="en-US" dirty="0"/>
          </a:p>
          <a:p>
            <a:pPr marL="514350" indent="-514350">
              <a:buFont typeface="+mj-lt"/>
              <a:buAutoNum type="alphaLcPeriod"/>
            </a:pPr>
            <a:r>
              <a:rPr lang="en-US" dirty="0" smtClean="0"/>
              <a:t>Enhance </a:t>
            </a:r>
            <a:r>
              <a:rPr lang="en-US" dirty="0"/>
              <a:t>Access to Community-Based Healthcare Services and </a:t>
            </a:r>
            <a:r>
              <a:rPr lang="en-US" dirty="0" smtClean="0"/>
              <a:t>Coverage</a:t>
            </a:r>
            <a:endParaRPr lang="en-US" dirty="0"/>
          </a:p>
          <a:p>
            <a:pPr marL="514350" indent="-514350">
              <a:buFont typeface="+mj-lt"/>
              <a:buAutoNum type="alphaLcPeriod"/>
            </a:pPr>
            <a:r>
              <a:rPr lang="en-US" dirty="0" smtClean="0"/>
              <a:t>Community </a:t>
            </a:r>
            <a:r>
              <a:rPr lang="en-US" dirty="0"/>
              <a:t>Supervision </a:t>
            </a:r>
            <a:r>
              <a:rPr lang="en-US" dirty="0" smtClean="0"/>
              <a:t>Strategies</a:t>
            </a:r>
          </a:p>
          <a:p>
            <a:pPr marL="514350" indent="-514350">
              <a:buFont typeface="+mj-lt"/>
              <a:buAutoNum type="alphaLcPeriod"/>
            </a:pPr>
            <a:r>
              <a:rPr lang="en-US" dirty="0" smtClean="0"/>
              <a:t>Diversion </a:t>
            </a:r>
            <a:r>
              <a:rPr lang="en-US" dirty="0"/>
              <a:t>and Alternative </a:t>
            </a:r>
            <a:r>
              <a:rPr lang="en-US" dirty="0" smtClean="0"/>
              <a:t>Sentencing</a:t>
            </a:r>
            <a:endParaRPr lang="en-US" dirty="0"/>
          </a:p>
          <a:p>
            <a:pPr marL="514350" indent="-514350">
              <a:buFont typeface="+mj-lt"/>
              <a:buAutoNum type="alphaLcPeriod"/>
            </a:pPr>
            <a:r>
              <a:rPr lang="en-US" dirty="0" smtClean="0"/>
              <a:t>Case </a:t>
            </a:r>
            <a:r>
              <a:rPr lang="en-US" dirty="0"/>
              <a:t>Management and Direct </a:t>
            </a:r>
            <a:r>
              <a:rPr lang="en-US" dirty="0" smtClean="0"/>
              <a:t>Services</a:t>
            </a:r>
            <a:endParaRPr lang="en-US" dirty="0"/>
          </a:p>
        </p:txBody>
      </p:sp>
    </p:spTree>
    <p:extLst>
      <p:ext uri="{BB962C8B-B14F-4D97-AF65-F5344CB8AC3E}">
        <p14:creationId xmlns:p14="http://schemas.microsoft.com/office/powerpoint/2010/main" val="35864907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Priorities and Service Considerations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Priority Considerations </a:t>
            </a:r>
            <a:endParaRPr lang="en-US" b="1" dirty="0"/>
          </a:p>
          <a:p>
            <a:r>
              <a:rPr lang="en-US" dirty="0" smtClean="0"/>
              <a:t>Law </a:t>
            </a:r>
            <a:r>
              <a:rPr lang="en-US" dirty="0"/>
              <a:t>Enforcement Response </a:t>
            </a:r>
            <a:r>
              <a:rPr lang="en-US" dirty="0" smtClean="0"/>
              <a:t>Programs</a:t>
            </a:r>
            <a:endParaRPr lang="en-US" dirty="0"/>
          </a:p>
          <a:p>
            <a:r>
              <a:rPr lang="en-US" dirty="0" smtClean="0"/>
              <a:t>Program Evaluation</a:t>
            </a:r>
            <a:endParaRPr lang="en-US" dirty="0"/>
          </a:p>
          <a:p>
            <a:r>
              <a:rPr lang="en-US" dirty="0" smtClean="0"/>
              <a:t>Provision </a:t>
            </a:r>
            <a:r>
              <a:rPr lang="en-US" dirty="0"/>
              <a:t>of Services for Justice System-Involved </a:t>
            </a:r>
            <a:r>
              <a:rPr lang="en-US" dirty="0" smtClean="0"/>
              <a:t>Females</a:t>
            </a:r>
          </a:p>
          <a:p>
            <a:pPr marL="0" indent="0">
              <a:buNone/>
            </a:pPr>
            <a:r>
              <a:rPr lang="en-US" b="1" dirty="0"/>
              <a:t>Service Provision Considerations </a:t>
            </a:r>
            <a:endParaRPr lang="en-US" b="1" dirty="0" smtClean="0"/>
          </a:p>
          <a:p>
            <a:r>
              <a:rPr lang="en-US" dirty="0"/>
              <a:t>Trauma-Informed Care (TIC) </a:t>
            </a:r>
            <a:endParaRPr lang="en-US" dirty="0"/>
          </a:p>
          <a:p>
            <a:r>
              <a:rPr lang="en-US" dirty="0" smtClean="0"/>
              <a:t>Co-occurring Disorders (MH/SUD)</a:t>
            </a:r>
            <a:endParaRPr lang="en-US" dirty="0"/>
          </a:p>
          <a:p>
            <a:endParaRPr lang="en-US" dirty="0"/>
          </a:p>
          <a:p>
            <a:endParaRPr lang="en-US" dirty="0"/>
          </a:p>
        </p:txBody>
      </p:sp>
    </p:spTree>
    <p:extLst>
      <p:ext uri="{BB962C8B-B14F-4D97-AF65-F5344CB8AC3E}">
        <p14:creationId xmlns:p14="http://schemas.microsoft.com/office/powerpoint/2010/main" val="1757602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 </a:t>
            </a:r>
            <a:endParaRPr lang="en-US" dirty="0"/>
          </a:p>
        </p:txBody>
      </p:sp>
      <p:sp>
        <p:nvSpPr>
          <p:cNvPr id="3" name="Content Placeholder 2"/>
          <p:cNvSpPr>
            <a:spLocks noGrp="1"/>
          </p:cNvSpPr>
          <p:nvPr>
            <p:ph idx="1"/>
          </p:nvPr>
        </p:nvSpPr>
        <p:spPr>
          <a:xfrm>
            <a:off x="457200" y="1600201"/>
            <a:ext cx="8229600" cy="4887349"/>
          </a:xfrm>
        </p:spPr>
        <p:txBody>
          <a:bodyPr>
            <a:normAutofit/>
          </a:bodyPr>
          <a:lstStyle/>
          <a:p>
            <a:r>
              <a:rPr lang="en-US" dirty="0" smtClean="0"/>
              <a:t>Grant </a:t>
            </a:r>
            <a:r>
              <a:rPr lang="en-US" dirty="0"/>
              <a:t>funds must be used to support a target population that includes adults and/or juveniles who: </a:t>
            </a:r>
            <a:endParaRPr lang="en-US" dirty="0"/>
          </a:p>
          <a:p>
            <a:pPr lvl="1"/>
            <a:r>
              <a:rPr lang="en-US" dirty="0" smtClean="0"/>
              <a:t>Have </a:t>
            </a:r>
            <a:r>
              <a:rPr lang="en-US" dirty="0"/>
              <a:t>been diagnosed as having a mental illness or co-occurring mental health and substance abuse disorders; and </a:t>
            </a:r>
            <a:endParaRPr lang="en-US" dirty="0"/>
          </a:p>
          <a:p>
            <a:pPr lvl="1"/>
            <a:r>
              <a:rPr lang="en-US" dirty="0" smtClean="0"/>
              <a:t>Have </a:t>
            </a:r>
            <a:r>
              <a:rPr lang="en-US" dirty="0"/>
              <a:t>faced, are facing, or could face criminal charges for a misdemeanor or felony that is a nonviolent offense. </a:t>
            </a:r>
            <a:endParaRPr lang="en-US" dirty="0"/>
          </a:p>
        </p:txBody>
      </p:sp>
    </p:spTree>
    <p:extLst>
      <p:ext uri="{BB962C8B-B14F-4D97-AF65-F5344CB8AC3E}">
        <p14:creationId xmlns:p14="http://schemas.microsoft.com/office/powerpoint/2010/main" val="4156301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Secrets of Sustainability</a:t>
            </a:r>
            <a:endParaRPr lang="en-US" dirty="0"/>
          </a:p>
        </p:txBody>
      </p:sp>
      <p:sp>
        <p:nvSpPr>
          <p:cNvPr id="3" name="Content Placeholder 2"/>
          <p:cNvSpPr>
            <a:spLocks noGrp="1"/>
          </p:cNvSpPr>
          <p:nvPr>
            <p:ph sz="quarter" idx="1"/>
          </p:nvPr>
        </p:nvSpPr>
        <p:spPr>
          <a:xfrm>
            <a:off x="423334" y="1219200"/>
            <a:ext cx="8229600" cy="4937760"/>
          </a:xfrm>
        </p:spPr>
        <p:txBody>
          <a:bodyPr>
            <a:normAutofit fontScale="92500" lnSpcReduction="10000"/>
          </a:bodyPr>
          <a:lstStyle/>
          <a:p>
            <a:r>
              <a:rPr lang="en-US" dirty="0" smtClean="0"/>
              <a:t>Staying attuned to shifting trends and working on maintaining your program, as well as improving it</a:t>
            </a:r>
          </a:p>
          <a:p>
            <a:r>
              <a:rPr lang="en-US" dirty="0" smtClean="0"/>
              <a:t>Involving your entire program/intervention team</a:t>
            </a:r>
          </a:p>
          <a:p>
            <a:r>
              <a:rPr lang="en-US" dirty="0" smtClean="0"/>
              <a:t>Main objectives:</a:t>
            </a:r>
          </a:p>
          <a:p>
            <a:pPr lvl="1"/>
            <a:r>
              <a:rPr lang="en-US" dirty="0" smtClean="0"/>
              <a:t>Clearly defining your program’s goals and mission</a:t>
            </a:r>
          </a:p>
          <a:p>
            <a:pPr lvl="1"/>
            <a:r>
              <a:rPr lang="en-US" dirty="0" smtClean="0"/>
              <a:t>Involving key stakeholders and finding a champion</a:t>
            </a:r>
          </a:p>
          <a:p>
            <a:pPr lvl="1"/>
            <a:r>
              <a:rPr lang="en-US" dirty="0" smtClean="0"/>
              <a:t>Building cross-agency collaborations</a:t>
            </a:r>
          </a:p>
          <a:p>
            <a:pPr lvl="1"/>
            <a:r>
              <a:rPr lang="en-US" dirty="0" smtClean="0"/>
              <a:t>Collecting “data” to make the case for sustaining the program over the long-term</a:t>
            </a:r>
          </a:p>
          <a:p>
            <a:pPr lvl="1"/>
            <a:r>
              <a:rPr lang="en-US" dirty="0" smtClean="0"/>
              <a:t>Marketing your program</a:t>
            </a:r>
          </a:p>
          <a:p>
            <a:pPr lvl="1"/>
            <a:r>
              <a:rPr lang="en-US" dirty="0" smtClean="0"/>
              <a:t>Identifying potential funding streams</a:t>
            </a:r>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24</a:t>
            </a:fld>
            <a:endParaRPr lang="en-US" dirty="0"/>
          </a:p>
        </p:txBody>
      </p:sp>
    </p:spTree>
    <p:extLst>
      <p:ext uri="{BB962C8B-B14F-4D97-AF65-F5344CB8AC3E}">
        <p14:creationId xmlns:p14="http://schemas.microsoft.com/office/powerpoint/2010/main" val="38605357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Content Placeholder 2"/>
          <p:cNvSpPr>
            <a:spLocks noGrp="1"/>
          </p:cNvSpPr>
          <p:nvPr>
            <p:ph sz="quarter" idx="1"/>
          </p:nvPr>
        </p:nvSpPr>
        <p:spPr/>
        <p:txBody>
          <a:bodyPr/>
          <a:lstStyle/>
          <a:p>
            <a:r>
              <a:rPr lang="en-US" dirty="0" smtClean="0"/>
              <a:t>Is </a:t>
            </a:r>
            <a:r>
              <a:rPr lang="en-US" dirty="0"/>
              <a:t>leadership committed to long‐term involvement with the program</a:t>
            </a:r>
            <a:r>
              <a:rPr lang="en-US" dirty="0" smtClean="0"/>
              <a:t>?</a:t>
            </a:r>
          </a:p>
          <a:p>
            <a:r>
              <a:rPr lang="en-US" dirty="0" smtClean="0"/>
              <a:t>Is </a:t>
            </a:r>
            <a:r>
              <a:rPr lang="en-US" dirty="0"/>
              <a:t>there support from key stakeholders in the community and among relevant </a:t>
            </a:r>
            <a:r>
              <a:rPr lang="en-US" dirty="0" smtClean="0"/>
              <a:t>agencies and </a:t>
            </a:r>
            <a:r>
              <a:rPr lang="en-US" dirty="0"/>
              <a:t>providers</a:t>
            </a:r>
            <a:r>
              <a:rPr lang="en-US" dirty="0" smtClean="0"/>
              <a:t>?</a:t>
            </a:r>
          </a:p>
          <a:p>
            <a:r>
              <a:rPr lang="en-US" dirty="0" smtClean="0"/>
              <a:t>Is </a:t>
            </a:r>
            <a:r>
              <a:rPr lang="en-US" dirty="0"/>
              <a:t>there a champion who can publicly advocate for the continuation of the program?</a:t>
            </a:r>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25</a:t>
            </a:fld>
            <a:endParaRPr lang="en-US" dirty="0"/>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31894961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Cross-Agency System Collaboration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Are the relevant treatment and justice agencies involved with collaborating on the program?</a:t>
            </a:r>
          </a:p>
          <a:p>
            <a:r>
              <a:rPr lang="en-US" dirty="0" smtClean="0"/>
              <a:t>Are </a:t>
            </a:r>
            <a:r>
              <a:rPr lang="en-US" dirty="0"/>
              <a:t>there formal interagency agreements in place that can be used as building blocks for maintaining the program?</a:t>
            </a:r>
          </a:p>
          <a:p>
            <a:r>
              <a:rPr lang="en-US" dirty="0" smtClean="0"/>
              <a:t>Are </a:t>
            </a:r>
            <a:r>
              <a:rPr lang="en-US" dirty="0"/>
              <a:t>collaborators adequately involved in program design, implementation, and evaluation?</a:t>
            </a:r>
          </a:p>
          <a:p>
            <a:r>
              <a:rPr lang="en-US" dirty="0" smtClean="0"/>
              <a:t>Are </a:t>
            </a:r>
            <a:r>
              <a:rPr lang="en-US" dirty="0"/>
              <a:t>there opportunities to integrate the program into other key program areas already in place in other agencies?</a:t>
            </a:r>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26</a:t>
            </a:fld>
            <a:endParaRPr lang="en-US" dirty="0"/>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3737527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Funding</a:t>
            </a:r>
            <a:endParaRPr lang="en-US" dirty="0"/>
          </a:p>
        </p:txBody>
      </p:sp>
      <p:sp>
        <p:nvSpPr>
          <p:cNvPr id="3" name="Content Placeholder 2"/>
          <p:cNvSpPr>
            <a:spLocks noGrp="1"/>
          </p:cNvSpPr>
          <p:nvPr>
            <p:ph sz="quarter" idx="1"/>
          </p:nvPr>
        </p:nvSpPr>
        <p:spPr/>
        <p:txBody>
          <a:bodyPr/>
          <a:lstStyle/>
          <a:p>
            <a:r>
              <a:rPr lang="en-US" dirty="0" smtClean="0"/>
              <a:t>Has </a:t>
            </a:r>
            <a:r>
              <a:rPr lang="en-US" dirty="0"/>
              <a:t>there been an analysis of the funding needed to maintain the program</a:t>
            </a:r>
            <a:r>
              <a:rPr lang="en-US" dirty="0" smtClean="0"/>
              <a:t>?</a:t>
            </a:r>
          </a:p>
          <a:p>
            <a:r>
              <a:rPr lang="en-US" dirty="0" smtClean="0"/>
              <a:t>Have </a:t>
            </a:r>
            <a:r>
              <a:rPr lang="en-US" dirty="0"/>
              <a:t>potential funding sources been identified and researched</a:t>
            </a:r>
            <a:r>
              <a:rPr lang="en-US" dirty="0" smtClean="0"/>
              <a:t>?</a:t>
            </a:r>
          </a:p>
          <a:p>
            <a:r>
              <a:rPr lang="en-US" dirty="0" smtClean="0"/>
              <a:t>Are </a:t>
            </a:r>
            <a:r>
              <a:rPr lang="en-US" dirty="0"/>
              <a:t>there available funding streams that can help to sustain the program in the future</a:t>
            </a:r>
            <a:r>
              <a:rPr lang="en-US" dirty="0" smtClean="0"/>
              <a:t>?</a:t>
            </a:r>
          </a:p>
          <a:p>
            <a:r>
              <a:rPr lang="en-US" dirty="0" smtClean="0"/>
              <a:t>Has </a:t>
            </a:r>
            <a:r>
              <a:rPr lang="en-US" dirty="0"/>
              <a:t>a plan been developed to lay out funding strategies and evaluate options?</a:t>
            </a:r>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27</a:t>
            </a:fld>
            <a:endParaRPr lang="en-US" dirty="0"/>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2801695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Sustainability Funding</a:t>
            </a:r>
            <a:endParaRPr lang="en-US" dirty="0"/>
          </a:p>
        </p:txBody>
      </p:sp>
      <p:sp>
        <p:nvSpPr>
          <p:cNvPr id="3" name="Content Placeholder 2"/>
          <p:cNvSpPr>
            <a:spLocks noGrp="1"/>
          </p:cNvSpPr>
          <p:nvPr>
            <p:ph sz="quarter" idx="1"/>
          </p:nvPr>
        </p:nvSpPr>
        <p:spPr/>
        <p:txBody>
          <a:bodyPr>
            <a:normAutofit lnSpcReduction="10000"/>
          </a:bodyPr>
          <a:lstStyle/>
          <a:p>
            <a:r>
              <a:rPr lang="en-US" sz="2000" dirty="0" smtClean="0"/>
              <a:t>Federal funding, including grants through the U.S. Department of Justice (Bureau of Justice Assistance) and the U.S. Department of Health and Human Services (Substance Abuse and Mental Health Services Administration)</a:t>
            </a:r>
          </a:p>
          <a:p>
            <a:r>
              <a:rPr lang="en-US" sz="2000" dirty="0" smtClean="0"/>
              <a:t>State funding, including through block grants received</a:t>
            </a:r>
          </a:p>
          <a:p>
            <a:r>
              <a:rPr lang="en-US" sz="2000" dirty="0" smtClean="0"/>
              <a:t>State or county funding through money saved from other policy changes (e.g., “justice reinvestment”)</a:t>
            </a:r>
          </a:p>
          <a:p>
            <a:r>
              <a:rPr lang="en-US" sz="2000" dirty="0" smtClean="0"/>
              <a:t>County funding</a:t>
            </a:r>
          </a:p>
          <a:p>
            <a:r>
              <a:rPr lang="en-US" sz="2000" dirty="0" smtClean="0"/>
              <a:t>Private foundations</a:t>
            </a:r>
          </a:p>
          <a:p>
            <a:r>
              <a:rPr lang="en-US" sz="2000" dirty="0" smtClean="0"/>
              <a:t>Goods and services donated by local non-profits, civic associations, religious groups, and businesses</a:t>
            </a:r>
          </a:p>
          <a:p>
            <a:r>
              <a:rPr lang="en-US" sz="2000" dirty="0" smtClean="0"/>
              <a:t>Program fees by participants</a:t>
            </a:r>
          </a:p>
          <a:p>
            <a:r>
              <a:rPr lang="en-US" sz="2000" dirty="0" smtClean="0"/>
              <a:t>Braided funding</a:t>
            </a:r>
          </a:p>
          <a:p>
            <a:r>
              <a:rPr lang="en-US" sz="2000" dirty="0" smtClean="0"/>
              <a:t>Improve benefit access (</a:t>
            </a:r>
            <a:r>
              <a:rPr lang="en-US" sz="2000" dirty="0" err="1" smtClean="0"/>
              <a:t>eg</a:t>
            </a:r>
            <a:r>
              <a:rPr lang="en-US" sz="2000" dirty="0" smtClean="0"/>
              <a:t>. Medicaid suspension, SOAR)</a:t>
            </a:r>
          </a:p>
          <a:p>
            <a:endParaRPr lang="en-US" sz="2000" dirty="0"/>
          </a:p>
        </p:txBody>
      </p:sp>
      <p:sp>
        <p:nvSpPr>
          <p:cNvPr id="5" name="Slide Number Placeholder 4"/>
          <p:cNvSpPr>
            <a:spLocks noGrp="1"/>
          </p:cNvSpPr>
          <p:nvPr>
            <p:ph type="sldNum" sz="quarter" idx="12"/>
          </p:nvPr>
        </p:nvSpPr>
        <p:spPr/>
        <p:txBody>
          <a:bodyPr/>
          <a:lstStyle/>
          <a:p>
            <a:fld id="{6225DA22-4BEA-4ED7-AA06-512632E0AE95}" type="slidenum">
              <a:rPr lang="en-US" smtClean="0"/>
              <a:pPr/>
              <a:t>28</a:t>
            </a:fld>
            <a:endParaRPr lang="en-US" dirty="0"/>
          </a:p>
        </p:txBody>
      </p:sp>
    </p:spTree>
    <p:extLst>
      <p:ext uri="{BB962C8B-B14F-4D97-AF65-F5344CB8AC3E}">
        <p14:creationId xmlns:p14="http://schemas.microsoft.com/office/powerpoint/2010/main" val="27913604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Overall</a:t>
            </a:r>
            <a:endParaRPr lang="en-US" dirty="0"/>
          </a:p>
        </p:txBody>
      </p:sp>
      <p:sp>
        <p:nvSpPr>
          <p:cNvPr id="3" name="Content Placeholder 2"/>
          <p:cNvSpPr>
            <a:spLocks noGrp="1"/>
          </p:cNvSpPr>
          <p:nvPr>
            <p:ph idx="1"/>
          </p:nvPr>
        </p:nvSpPr>
        <p:spPr>
          <a:xfrm>
            <a:off x="457200" y="1417639"/>
            <a:ext cx="8229600" cy="4708526"/>
          </a:xfrm>
        </p:spPr>
        <p:txBody>
          <a:bodyPr>
            <a:normAutofit fontScale="92500" lnSpcReduction="20000"/>
          </a:bodyPr>
          <a:lstStyle/>
          <a:p>
            <a:r>
              <a:rPr lang="en-US" dirty="0" smtClean="0"/>
              <a:t>These supplemental funding strategies do five things:</a:t>
            </a:r>
          </a:p>
          <a:p>
            <a:pPr lvl="1"/>
            <a:r>
              <a:rPr lang="en-US" dirty="0" smtClean="0"/>
              <a:t>Provide funds for sustainability	</a:t>
            </a:r>
          </a:p>
          <a:p>
            <a:pPr lvl="1"/>
            <a:r>
              <a:rPr lang="en-US" dirty="0" smtClean="0"/>
              <a:t>Provide bridging services between institution and community until Medicaid and other benefits can be obtained</a:t>
            </a:r>
          </a:p>
          <a:p>
            <a:pPr lvl="1"/>
            <a:r>
              <a:rPr lang="en-US" dirty="0" smtClean="0"/>
              <a:t>Broaden the target population expanding diagnostic or functional categories served</a:t>
            </a:r>
          </a:p>
          <a:p>
            <a:pPr lvl="1"/>
            <a:r>
              <a:rPr lang="en-US" dirty="0" smtClean="0"/>
              <a:t>Supplement existing community services where there are capacity issues</a:t>
            </a:r>
          </a:p>
          <a:p>
            <a:pPr lvl="1"/>
            <a:r>
              <a:rPr lang="en-US" dirty="0" smtClean="0"/>
              <a:t>Pay for services not available from Medicaid or other health insurers (e.g., transportation, gap funding for medication)</a:t>
            </a:r>
          </a:p>
          <a:p>
            <a:endParaRPr lang="en-US" dirty="0"/>
          </a:p>
        </p:txBody>
      </p:sp>
    </p:spTree>
    <p:extLst>
      <p:ext uri="{BB962C8B-B14F-4D97-AF65-F5344CB8AC3E}">
        <p14:creationId xmlns:p14="http://schemas.microsoft.com/office/powerpoint/2010/main" val="35326526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734"/>
            <a:ext cx="8229600" cy="4525963"/>
          </a:xfrm>
        </p:spPr>
        <p:txBody>
          <a:bodyPr>
            <a:noAutofit/>
          </a:bodyPr>
          <a:lstStyle/>
          <a:p>
            <a:pPr lvl="0"/>
            <a:r>
              <a:rPr lang="en-US" sz="5400" dirty="0" smtClean="0"/>
              <a:t>The Second Chance Act </a:t>
            </a:r>
            <a:endParaRPr lang="en-US" sz="5400" dirty="0"/>
          </a:p>
          <a:p>
            <a:pPr lvl="0"/>
            <a:r>
              <a:rPr lang="en-US" sz="5400" dirty="0" smtClean="0"/>
              <a:t>The Justice and Mental Health Collaboration Program </a:t>
            </a:r>
            <a:endParaRPr lang="en-US" sz="5400" dirty="0"/>
          </a:p>
          <a:p>
            <a:pPr lvl="0"/>
            <a:r>
              <a:rPr lang="en-US" sz="5400" dirty="0" smtClean="0"/>
              <a:t>Private Foundation Funding</a:t>
            </a:r>
            <a:endParaRPr lang="en-US" sz="5400" dirty="0"/>
          </a:p>
        </p:txBody>
      </p:sp>
      <p:sp>
        <p:nvSpPr>
          <p:cNvPr id="4" name="Title 3"/>
          <p:cNvSpPr txBox="1">
            <a:spLocks/>
          </p:cNvSpPr>
          <p:nvPr/>
        </p:nvSpPr>
        <p:spPr>
          <a:xfrm>
            <a:off x="0" y="-62262"/>
            <a:ext cx="9144000" cy="1133143"/>
          </a:xfrm>
          <a:prstGeom prst="rect">
            <a:avLst/>
          </a:prstGeom>
          <a:solidFill>
            <a:srgbClr val="E2E6E9"/>
          </a:solidFill>
        </p:spPr>
        <p:txBody>
          <a:bodyPr vert="horz" lIns="91440" tIns="45720" rIns="91440" bIns="45720" rtlCol="0" anchor="ctr" anchorCtr="0">
            <a:normAutofit/>
          </a:bodyPr>
          <a:lstStyle>
            <a:lvl1pPr algn="l" defTabSz="914400" rtl="0" eaLnBrk="1" latinLnBrk="0" hangingPunct="1">
              <a:spcBef>
                <a:spcPct val="0"/>
              </a:spcBef>
              <a:buNone/>
              <a:defRPr sz="3200" kern="1200">
                <a:solidFill>
                  <a:schemeClr val="tx2">
                    <a:lumMod val="50000"/>
                  </a:schemeClr>
                </a:solidFill>
                <a:latin typeface="Bookman Old Style" panose="02050604050505020204" pitchFamily="18" charset="0"/>
                <a:ea typeface="+mj-ea"/>
                <a:cs typeface="+mj-cs"/>
              </a:defRPr>
            </a:lvl1pPr>
          </a:lstStyle>
          <a:p>
            <a:pPr algn="ctr" defTabSz="457200">
              <a:spcBef>
                <a:spcPct val="20000"/>
              </a:spcBef>
              <a:buClr>
                <a:schemeClr val="accent1">
                  <a:lumMod val="75000"/>
                </a:schemeClr>
              </a:buClr>
              <a:defRPr/>
            </a:pPr>
            <a:r>
              <a:rPr lang="en-US" sz="3600" b="1" dirty="0" smtClean="0">
                <a:solidFill>
                  <a:srgbClr val="2B3D4B"/>
                </a:solidFill>
                <a:latin typeface="+mj-lt"/>
                <a:ea typeface="+mn-ea"/>
                <a:cs typeface="+mn-cs"/>
              </a:rPr>
              <a:t>Learning Objectives </a:t>
            </a:r>
            <a:endParaRPr lang="en-US" sz="3600" b="1" dirty="0">
              <a:solidFill>
                <a:srgbClr val="2B3D4B"/>
              </a:solidFill>
              <a:latin typeface="+mj-lt"/>
              <a:ea typeface="+mn-ea"/>
              <a:cs typeface="+mn-cs"/>
            </a:endParaRPr>
          </a:p>
        </p:txBody>
      </p:sp>
    </p:spTree>
    <p:extLst>
      <p:ext uri="{BB962C8B-B14F-4D97-AF65-F5344CB8AC3E}">
        <p14:creationId xmlns:p14="http://schemas.microsoft.com/office/powerpoint/2010/main" val="42722056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Agencies and Grant Programs</a:t>
            </a:r>
            <a:endParaRPr lang="en-US" dirty="0"/>
          </a:p>
        </p:txBody>
      </p:sp>
      <p:sp>
        <p:nvSpPr>
          <p:cNvPr id="3" name="Content Placeholder 2"/>
          <p:cNvSpPr>
            <a:spLocks noGrp="1"/>
          </p:cNvSpPr>
          <p:nvPr>
            <p:ph sz="quarter" idx="1"/>
          </p:nvPr>
        </p:nvSpPr>
        <p:spPr>
          <a:xfrm>
            <a:off x="457200" y="1257663"/>
            <a:ext cx="8229600" cy="4868501"/>
          </a:xfrm>
        </p:spPr>
        <p:txBody>
          <a:bodyPr>
            <a:normAutofit fontScale="92500" lnSpcReduction="10000"/>
          </a:bodyPr>
          <a:lstStyle/>
          <a:p>
            <a:r>
              <a:rPr lang="en-US" sz="2000" dirty="0" smtClean="0"/>
              <a:t>Government Sources</a:t>
            </a:r>
          </a:p>
          <a:p>
            <a:pPr lvl="1"/>
            <a:r>
              <a:rPr lang="en-US" sz="1800" dirty="0" err="1" smtClean="0"/>
              <a:t>Grants.Gov</a:t>
            </a:r>
            <a:r>
              <a:rPr lang="en-US" sz="1800" dirty="0"/>
              <a:t>: </a:t>
            </a:r>
            <a:r>
              <a:rPr lang="en-US" sz="1800" dirty="0">
                <a:hlinkClick r:id="rId3"/>
              </a:rPr>
              <a:t>http://grants.gov/applicants/</a:t>
            </a:r>
            <a:r>
              <a:rPr lang="en-US" sz="1800" dirty="0" smtClean="0">
                <a:hlinkClick r:id="rId3"/>
              </a:rPr>
              <a:t>find_grant_opportunities.jsp</a:t>
            </a:r>
            <a:endParaRPr lang="en-US" sz="1800" dirty="0" smtClean="0"/>
          </a:p>
          <a:p>
            <a:pPr lvl="1"/>
            <a:r>
              <a:rPr lang="en-US" sz="1800" dirty="0" smtClean="0"/>
              <a:t>Department of Justice </a:t>
            </a:r>
            <a:r>
              <a:rPr lang="en-US" sz="1800" dirty="0"/>
              <a:t>Open Solicitations: </a:t>
            </a:r>
            <a:r>
              <a:rPr lang="en-US" sz="1800" dirty="0">
                <a:hlinkClick r:id="rId4"/>
              </a:rPr>
              <a:t>http://www.ojp.usdoj.gov/funding/</a:t>
            </a:r>
            <a:r>
              <a:rPr lang="en-US" sz="1800" dirty="0" smtClean="0">
                <a:hlinkClick r:id="rId4"/>
              </a:rPr>
              <a:t>solicitations.htm</a:t>
            </a:r>
            <a:endParaRPr lang="en-US" sz="1800" dirty="0" smtClean="0"/>
          </a:p>
          <a:p>
            <a:pPr lvl="2"/>
            <a:r>
              <a:rPr lang="en-US" sz="1600" dirty="0" smtClean="0"/>
              <a:t>Justice and Mental Health Collaboration Program (JMHCP)</a:t>
            </a:r>
          </a:p>
          <a:p>
            <a:pPr lvl="2"/>
            <a:r>
              <a:rPr lang="en-US" sz="1600" dirty="0" smtClean="0"/>
              <a:t>Second Chance Act (SCA)</a:t>
            </a:r>
          </a:p>
          <a:p>
            <a:r>
              <a:rPr lang="en-US" sz="2000" dirty="0" smtClean="0"/>
              <a:t>Private Foundations</a:t>
            </a:r>
          </a:p>
          <a:p>
            <a:pPr lvl="1"/>
            <a:r>
              <a:rPr lang="en-US" sz="1800" dirty="0" smtClean="0"/>
              <a:t>Robert Wood Johnson Foundation</a:t>
            </a:r>
          </a:p>
          <a:p>
            <a:pPr lvl="1"/>
            <a:r>
              <a:rPr lang="en-US" sz="1800" dirty="0" smtClean="0"/>
              <a:t>The Jacob &amp; Valerie </a:t>
            </a:r>
            <a:r>
              <a:rPr lang="en-US" sz="1800" dirty="0" err="1" smtClean="0"/>
              <a:t>Langeloth</a:t>
            </a:r>
            <a:r>
              <a:rPr lang="en-US" sz="1800" dirty="0" smtClean="0"/>
              <a:t> Foundation </a:t>
            </a:r>
          </a:p>
          <a:p>
            <a:pPr lvl="1"/>
            <a:r>
              <a:rPr lang="en-US" sz="1800" dirty="0" smtClean="0"/>
              <a:t>Open Society </a:t>
            </a:r>
            <a:r>
              <a:rPr lang="en-US" sz="1800" dirty="0" smtClean="0"/>
              <a:t>Foundations</a:t>
            </a:r>
          </a:p>
          <a:p>
            <a:pPr lvl="1"/>
            <a:r>
              <a:rPr lang="en-US" sz="1800" dirty="0"/>
              <a:t>The John D. and Catherine T. MacArthur </a:t>
            </a:r>
            <a:r>
              <a:rPr lang="en-US" sz="1800" dirty="0" smtClean="0"/>
              <a:t>Foundation</a:t>
            </a:r>
            <a:endParaRPr lang="en-US" sz="1800" dirty="0" smtClean="0"/>
          </a:p>
          <a:p>
            <a:r>
              <a:rPr lang="en-US" sz="2000" dirty="0" smtClean="0"/>
              <a:t>Regional (State / County) Foundation Examples</a:t>
            </a:r>
          </a:p>
          <a:p>
            <a:pPr lvl="1"/>
            <a:r>
              <a:rPr lang="en-US" sz="1800" dirty="0" smtClean="0"/>
              <a:t>Tow Foundation – Connecticut</a:t>
            </a:r>
          </a:p>
          <a:p>
            <a:pPr lvl="1"/>
            <a:r>
              <a:rPr lang="en-US" sz="1800" dirty="0" smtClean="0"/>
              <a:t>Cincinnati Health Foundation – Ohio </a:t>
            </a:r>
          </a:p>
          <a:p>
            <a:pPr lvl="1"/>
            <a:r>
              <a:rPr lang="en-US" sz="1800" dirty="0" smtClean="0"/>
              <a:t>Hogg Foundation for Mental Health – Texas</a:t>
            </a:r>
          </a:p>
          <a:p>
            <a:r>
              <a:rPr lang="en-US" sz="2000" b="1" u="sng" dirty="0" smtClean="0"/>
              <a:t>The Foundation Center</a:t>
            </a:r>
          </a:p>
          <a:p>
            <a:endParaRPr lang="en-US" sz="2000" dirty="0" smtClean="0"/>
          </a:p>
          <a:p>
            <a:endParaRPr lang="en-US" sz="2000" dirty="0"/>
          </a:p>
          <a:p>
            <a:endParaRPr lang="en-US" sz="2000" dirty="0"/>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30</a:t>
            </a:fld>
            <a:endParaRPr lang="en-US" dirty="0"/>
          </a:p>
        </p:txBody>
      </p:sp>
    </p:spTree>
    <p:extLst>
      <p:ext uri="{BB962C8B-B14F-4D97-AF65-F5344CB8AC3E}">
        <p14:creationId xmlns:p14="http://schemas.microsoft.com/office/powerpoint/2010/main" val="32041807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9"/>
            <a:ext cx="8229600" cy="1143000"/>
          </a:xfrm>
        </p:spPr>
        <p:txBody>
          <a:bodyPr>
            <a:normAutofit fontScale="90000"/>
          </a:bodyPr>
          <a:lstStyle/>
          <a:p>
            <a:r>
              <a:rPr lang="en-US" dirty="0" smtClean="0"/>
              <a:t>The Patient Protection and Affordable Care Act of 2010 (ACA)</a:t>
            </a:r>
            <a:endParaRPr lang="en-US" dirty="0"/>
          </a:p>
        </p:txBody>
      </p:sp>
      <p:sp>
        <p:nvSpPr>
          <p:cNvPr id="4" name="Subtitle 2"/>
          <p:cNvSpPr txBox="1">
            <a:spLocks/>
          </p:cNvSpPr>
          <p:nvPr/>
        </p:nvSpPr>
        <p:spPr>
          <a:xfrm>
            <a:off x="685800" y="3048000"/>
            <a:ext cx="7848600" cy="2895600"/>
          </a:xfrm>
          <a:prstGeom prst="rect">
            <a:avLst/>
          </a:prstGeom>
        </p:spPr>
        <p:txBody>
          <a:bodyPr>
            <a:normAutofit fontScale="70000" lnSpcReduction="20000"/>
          </a:bodyPr>
          <a:lstStyle/>
          <a:p>
            <a:pPr fontAlgn="auto">
              <a:lnSpc>
                <a:spcPct val="150000"/>
              </a:lnSpc>
              <a:spcBef>
                <a:spcPct val="20000"/>
              </a:spcBef>
              <a:spcAft>
                <a:spcPts val="0"/>
              </a:spcAft>
              <a:defRPr/>
            </a:pPr>
            <a:r>
              <a:rPr lang="en-US" sz="4600" b="1" dirty="0" smtClean="0">
                <a:latin typeface="Times New Roman" pitchFamily="18" charset="0"/>
                <a:ea typeface="ＭＳ Ｐゴシック"/>
                <a:cs typeface="Times New Roman" pitchFamily="18" charset="0"/>
              </a:rPr>
              <a:t>All individuals at or below 133% of federal poverty level ($14,400) eligible for Medicaid regardless of disability status.</a:t>
            </a:r>
            <a:r>
              <a:rPr lang="en-US" sz="2200" dirty="0" smtClean="0">
                <a:latin typeface="Times New Roman" pitchFamily="18" charset="0"/>
                <a:ea typeface="ＭＳ Ｐゴシック"/>
                <a:cs typeface="Times New Roman" pitchFamily="18" charset="0"/>
              </a:rPr>
              <a:t/>
            </a:r>
            <a:br>
              <a:rPr lang="en-US" sz="2200" dirty="0" smtClean="0">
                <a:latin typeface="Times New Roman" pitchFamily="18" charset="0"/>
                <a:ea typeface="ＭＳ Ｐゴシック"/>
                <a:cs typeface="Times New Roman" pitchFamily="18" charset="0"/>
              </a:rPr>
            </a:br>
            <a:endParaRPr lang="en-US" sz="2200" dirty="0">
              <a:latin typeface="Times New Roman" pitchFamily="18" charset="0"/>
              <a:ea typeface="ＭＳ Ｐゴシック"/>
              <a:cs typeface="Times New Roman" pitchFamily="18" charset="0"/>
            </a:endParaRPr>
          </a:p>
        </p:txBody>
      </p:sp>
      <p:sp>
        <p:nvSpPr>
          <p:cNvPr id="6" name="TextBox 5"/>
          <p:cNvSpPr txBox="1"/>
          <p:nvPr/>
        </p:nvSpPr>
        <p:spPr>
          <a:xfrm>
            <a:off x="685800" y="1988403"/>
            <a:ext cx="7772400" cy="830997"/>
          </a:xfrm>
          <a:prstGeom prst="rect">
            <a:avLst/>
          </a:prstGeom>
          <a:noFill/>
        </p:spPr>
        <p:txBody>
          <a:bodyPr wrap="square" rtlCol="0">
            <a:spAutoFit/>
          </a:bodyPr>
          <a:lstStyle/>
          <a:p>
            <a:pPr algn="ctr"/>
            <a:r>
              <a:rPr lang="en-US" sz="2400" dirty="0" smtClean="0"/>
              <a:t>Note: 90% of jail admissions have no health care </a:t>
            </a:r>
            <a:br>
              <a:rPr lang="en-US" sz="2400" dirty="0" smtClean="0"/>
            </a:br>
            <a:r>
              <a:rPr lang="en-US" sz="2400" dirty="0" smtClean="0"/>
              <a:t>(Wang, 2008)</a:t>
            </a:r>
          </a:p>
        </p:txBody>
      </p:sp>
      <p:sp>
        <p:nvSpPr>
          <p:cNvPr id="7" name="Footer Placeholder 3"/>
          <p:cNvSpPr>
            <a:spLocks noGrp="1"/>
          </p:cNvSpPr>
          <p:nvPr>
            <p:ph type="ftr" sz="quarter" idx="11"/>
          </p:nvPr>
        </p:nvSpPr>
        <p:spPr>
          <a:xfrm>
            <a:off x="2898775" y="6356350"/>
            <a:ext cx="3505200" cy="365125"/>
          </a:xfrm>
        </p:spPr>
        <p:txBody>
          <a:bodyPr/>
          <a:lstStyle/>
          <a:p>
            <a:r>
              <a:rPr lang="en-US" dirty="0" smtClean="0"/>
              <a:t>Council of State Governments Justice Center</a:t>
            </a:r>
            <a:endParaRPr lang="en-US" dirty="0"/>
          </a:p>
        </p:txBody>
      </p:sp>
    </p:spTree>
    <p:extLst>
      <p:ext uri="{BB962C8B-B14F-4D97-AF65-F5344CB8AC3E}">
        <p14:creationId xmlns:p14="http://schemas.microsoft.com/office/powerpoint/2010/main" val="23159863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55011" y="5701291"/>
            <a:ext cx="3344333" cy="891822"/>
          </a:xfrm>
          <a:prstGeom prst="rect">
            <a:avLst/>
          </a:prstGeom>
        </p:spPr>
      </p:pic>
      <p:sp>
        <p:nvSpPr>
          <p:cNvPr id="8" name="TextBox 7"/>
          <p:cNvSpPr txBox="1"/>
          <p:nvPr/>
        </p:nvSpPr>
        <p:spPr>
          <a:xfrm>
            <a:off x="1556546" y="1907940"/>
            <a:ext cx="5663399" cy="1938992"/>
          </a:xfrm>
          <a:prstGeom prst="rect">
            <a:avLst/>
          </a:prstGeom>
          <a:noFill/>
        </p:spPr>
        <p:txBody>
          <a:bodyPr wrap="square" rtlCol="0">
            <a:spAutoFit/>
          </a:bodyPr>
          <a:lstStyle/>
          <a:p>
            <a:pPr algn="ctr"/>
            <a:endParaRPr lang="en-US" sz="2000" i="1" dirty="0"/>
          </a:p>
          <a:p>
            <a:pPr algn="ctr"/>
            <a:r>
              <a:rPr lang="en-US" sz="2000" b="1" dirty="0" smtClean="0"/>
              <a:t>Sarah Wurzburg </a:t>
            </a:r>
            <a:br>
              <a:rPr lang="en-US" sz="2000" b="1" dirty="0" smtClean="0"/>
            </a:br>
            <a:r>
              <a:rPr lang="en-US" sz="2000" i="1" dirty="0" smtClean="0"/>
              <a:t>Policy Analyst, Behavioral Health</a:t>
            </a:r>
          </a:p>
          <a:p>
            <a:pPr algn="ctr"/>
            <a:r>
              <a:rPr lang="en-US" sz="2000" i="1" dirty="0" smtClean="0"/>
              <a:t>Council of State Governments (CSG) </a:t>
            </a:r>
          </a:p>
          <a:p>
            <a:pPr algn="ctr"/>
            <a:r>
              <a:rPr lang="en-US" sz="2000" i="1" dirty="0" smtClean="0"/>
              <a:t>Justice Center</a:t>
            </a:r>
            <a:endParaRPr lang="en-US" sz="2000" dirty="0" smtClean="0"/>
          </a:p>
          <a:p>
            <a:pPr algn="ctr"/>
            <a:r>
              <a:rPr lang="en-US" sz="2000" dirty="0" smtClean="0">
                <a:hlinkClick r:id="rId4"/>
              </a:rPr>
              <a:t>swurzburg@</a:t>
            </a:r>
            <a:r>
              <a:rPr lang="en-US" sz="2000" dirty="0" smtClean="0">
                <a:hlinkClick r:id="rId4"/>
              </a:rPr>
              <a:t>csg.org</a:t>
            </a:r>
            <a:endParaRPr lang="en-US" sz="2000" dirty="0" smtClean="0"/>
          </a:p>
        </p:txBody>
      </p:sp>
    </p:spTree>
    <p:extLst>
      <p:ext uri="{BB962C8B-B14F-4D97-AF65-F5344CB8AC3E}">
        <p14:creationId xmlns:p14="http://schemas.microsoft.com/office/powerpoint/2010/main" val="15456749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5250"/>
            <a:ext cx="9144000" cy="6724650"/>
          </a:xfrm>
          <a:prstGeom prst="rect">
            <a:avLst/>
          </a:prstGeom>
          <a:gradFill flip="none" rotWithShape="1">
            <a:gsLst>
              <a:gs pos="0">
                <a:srgbClr val="E6E6E2"/>
              </a:gs>
              <a:gs pos="39000">
                <a:srgbClr val="EDEEE9"/>
              </a:gs>
              <a:gs pos="73000">
                <a:srgbClr val="FFFFFF"/>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82" name="Rectangle 81"/>
          <p:cNvSpPr/>
          <p:nvPr/>
        </p:nvSpPr>
        <p:spPr>
          <a:xfrm>
            <a:off x="0" y="3496591"/>
            <a:ext cx="9144000" cy="1758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2" name="TextBox 1"/>
          <p:cNvSpPr txBox="1"/>
          <p:nvPr/>
        </p:nvSpPr>
        <p:spPr>
          <a:xfrm>
            <a:off x="1523755" y="452087"/>
            <a:ext cx="6095026" cy="1333698"/>
          </a:xfrm>
          <a:prstGeom prst="rect">
            <a:avLst/>
          </a:prstGeom>
          <a:noFill/>
        </p:spPr>
        <p:txBody>
          <a:bodyPr wrap="square" lIns="91440" tIns="45720" rIns="91440" bIns="45720" rtlCol="0">
            <a:spAutoFit/>
          </a:bodyPr>
          <a:lstStyle/>
          <a:p>
            <a:pPr algn="ctr" defTabSz="1244600">
              <a:lnSpc>
                <a:spcPct val="90000"/>
              </a:lnSpc>
              <a:spcBef>
                <a:spcPct val="0"/>
              </a:spcBef>
              <a:spcAft>
                <a:spcPct val="35000"/>
              </a:spcAft>
            </a:pPr>
            <a:r>
              <a:rPr lang="en-US" sz="8800" b="1" dirty="0">
                <a:solidFill>
                  <a:schemeClr val="accent5">
                    <a:lumMod val="75000"/>
                  </a:schemeClr>
                </a:solidFill>
              </a:rPr>
              <a:t>Thank You</a:t>
            </a:r>
          </a:p>
        </p:txBody>
      </p:sp>
      <p:sp>
        <p:nvSpPr>
          <p:cNvPr id="3" name="TextBox 2"/>
          <p:cNvSpPr txBox="1"/>
          <p:nvPr/>
        </p:nvSpPr>
        <p:spPr>
          <a:xfrm>
            <a:off x="145143" y="5586546"/>
            <a:ext cx="8853712" cy="830997"/>
          </a:xfrm>
          <a:prstGeom prst="rect">
            <a:avLst/>
          </a:prstGeom>
          <a:noFill/>
        </p:spPr>
        <p:txBody>
          <a:bodyPr wrap="square" lIns="91440" tIns="45720" rIns="91440" bIns="45720" rtlCol="0">
            <a:spAutoFit/>
          </a:bodyPr>
          <a:lstStyle/>
          <a:p>
            <a:pPr algn="ctr"/>
            <a:r>
              <a:rPr lang="en-US" sz="1200" i="1" dirty="0">
                <a:solidFill>
                  <a:schemeClr val="tx1">
                    <a:lumMod val="50000"/>
                    <a:lumOff val="50000"/>
                  </a:schemeClr>
                </a:solidFill>
                <a:latin typeface="Arial" pitchFamily="34" charset="0"/>
                <a:cs typeface="Arial" pitchFamily="34" charset="0"/>
              </a:rPr>
              <a:t>The presentation was developed by members of the Council of State Governments Justice Center staff. The statements made reflect the views of the authors, and should not be considered the official position of the Justice Center, the members of the Council of State Governments, or the funding agency supporting the work. Citations available for statistics presented in preceding slides available on CSG Justice Center web site.</a:t>
            </a:r>
          </a:p>
        </p:txBody>
      </p:sp>
      <p:pic>
        <p:nvPicPr>
          <p:cNvPr id="4" name="Picture 3" descr="CSGJC-logolLrgTag_2880_7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593" y="3853960"/>
            <a:ext cx="3984814" cy="1062617"/>
          </a:xfrm>
          <a:prstGeom prst="rect">
            <a:avLst/>
          </a:prstGeom>
        </p:spPr>
      </p:pic>
      <p:sp>
        <p:nvSpPr>
          <p:cNvPr id="5" name="Rectangle 4"/>
          <p:cNvSpPr/>
          <p:nvPr/>
        </p:nvSpPr>
        <p:spPr>
          <a:xfrm>
            <a:off x="484060" y="1758118"/>
            <a:ext cx="8177340" cy="1631216"/>
          </a:xfrm>
          <a:prstGeom prst="rect">
            <a:avLst/>
          </a:prstGeom>
        </p:spPr>
        <p:txBody>
          <a:bodyPr wrap="square" lIns="91440" tIns="45720" rIns="91440" bIns="45720">
            <a:spAutoFit/>
          </a:bodyPr>
          <a:lstStyle/>
          <a:p>
            <a:pPr algn="ctr">
              <a:spcAft>
                <a:spcPts val="1200"/>
              </a:spcAft>
              <a:defRPr/>
            </a:pPr>
            <a:r>
              <a:rPr lang="en-US" sz="2000" dirty="0">
                <a:solidFill>
                  <a:srgbClr val="2B3D4B"/>
                </a:solidFill>
                <a:latin typeface="Calibri"/>
                <a:cs typeface="Calibri"/>
              </a:rPr>
              <a:t>Join our distribution list to receive </a:t>
            </a:r>
            <a:br>
              <a:rPr lang="en-US" sz="2000" dirty="0">
                <a:solidFill>
                  <a:srgbClr val="2B3D4B"/>
                </a:solidFill>
                <a:latin typeface="Calibri"/>
                <a:cs typeface="Calibri"/>
              </a:rPr>
            </a:br>
            <a:r>
              <a:rPr lang="en-US" sz="2000" dirty="0">
                <a:solidFill>
                  <a:srgbClr val="2B3D4B"/>
                </a:solidFill>
                <a:latin typeface="Calibri"/>
                <a:cs typeface="Calibri"/>
              </a:rPr>
              <a:t>CSG Justice Center project updates!</a:t>
            </a:r>
          </a:p>
          <a:p>
            <a:pPr algn="ctr">
              <a:spcAft>
                <a:spcPts val="1200"/>
              </a:spcAft>
              <a:defRPr/>
            </a:pPr>
            <a:r>
              <a:rPr lang="en-US" sz="2000" u="sng" dirty="0">
                <a:solidFill>
                  <a:schemeClr val="accent5">
                    <a:lumMod val="75000"/>
                  </a:schemeClr>
                </a:solidFill>
                <a:latin typeface="Calibri"/>
                <a:cs typeface="Calibri"/>
                <a:hlinkClick r:id="rId4"/>
              </a:rPr>
              <a:t>www.csgjusticecenter.org/subscribe</a:t>
            </a:r>
            <a:endParaRPr lang="en-US" sz="2000" u="sng" dirty="0">
              <a:solidFill>
                <a:schemeClr val="accent5">
                  <a:lumMod val="75000"/>
                </a:schemeClr>
              </a:solidFill>
              <a:latin typeface="Calibri"/>
              <a:cs typeface="Calibri"/>
            </a:endParaRPr>
          </a:p>
          <a:p>
            <a:pPr algn="ctr">
              <a:spcAft>
                <a:spcPts val="1200"/>
              </a:spcAft>
              <a:defRPr/>
            </a:pPr>
            <a:r>
              <a:rPr lang="en-US" sz="2000" u="sng" dirty="0">
                <a:solidFill>
                  <a:schemeClr val="accent5">
                    <a:lumMod val="75000"/>
                  </a:schemeClr>
                </a:solidFill>
                <a:cs typeface="Calibri"/>
              </a:rPr>
              <a:t> </a:t>
            </a:r>
            <a:r>
              <a:rPr lang="en-US" sz="2000" u="sng" dirty="0">
                <a:solidFill>
                  <a:schemeClr val="accent5">
                    <a:lumMod val="75000"/>
                  </a:schemeClr>
                </a:solidFill>
                <a:cs typeface="Calibri"/>
                <a:hlinkClick r:id="rId5"/>
              </a:rPr>
              <a:t>www.nationalreentryresourcecenter.org</a:t>
            </a:r>
            <a:r>
              <a:rPr lang="en-US" sz="2000" u="sng" dirty="0">
                <a:solidFill>
                  <a:schemeClr val="accent5">
                    <a:lumMod val="75000"/>
                  </a:schemeClr>
                </a:solidFill>
                <a:cs typeface="Calibri"/>
              </a:rPr>
              <a:t> </a:t>
            </a:r>
            <a:endParaRPr lang="en-US" sz="2000" u="sng" dirty="0">
              <a:solidFill>
                <a:schemeClr val="accent5">
                  <a:lumMod val="75000"/>
                </a:schemeClr>
              </a:solidFill>
              <a:latin typeface="Calibri"/>
              <a:cs typeface="Calibri"/>
            </a:endParaRPr>
          </a:p>
        </p:txBody>
      </p:sp>
    </p:spTree>
    <p:extLst>
      <p:ext uri="{BB962C8B-B14F-4D97-AF65-F5344CB8AC3E}">
        <p14:creationId xmlns:p14="http://schemas.microsoft.com/office/powerpoint/2010/main" val="34969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463" y="304800"/>
            <a:ext cx="5401074" cy="1447800"/>
          </a:xfrm>
        </p:spPr>
      </p:pic>
      <p:sp>
        <p:nvSpPr>
          <p:cNvPr id="12" name="Rectangle 10"/>
          <p:cNvSpPr txBox="1">
            <a:spLocks noChangeArrowheads="1"/>
          </p:cNvSpPr>
          <p:nvPr/>
        </p:nvSpPr>
        <p:spPr bwMode="auto">
          <a:xfrm>
            <a:off x="535515" y="1975659"/>
            <a:ext cx="8075085" cy="2520141"/>
          </a:xfrm>
          <a:prstGeom prst="rect">
            <a:avLst/>
          </a:prstGeom>
          <a:noFill/>
          <a:ln w="9525">
            <a:noFill/>
            <a:miter lim="800000"/>
            <a:headEnd/>
            <a:tailEnd/>
          </a:ln>
        </p:spPr>
        <p:txBody>
          <a:bodyPr/>
          <a:lstStyle/>
          <a:p>
            <a:pPr marL="342900" indent="-342900">
              <a:spcBef>
                <a:spcPct val="20000"/>
              </a:spcBef>
              <a:buClr>
                <a:schemeClr val="accent6">
                  <a:lumMod val="50000"/>
                </a:schemeClr>
              </a:buClr>
              <a:buFontTx/>
              <a:buChar char="•"/>
              <a:defRPr/>
            </a:pPr>
            <a:r>
              <a:rPr lang="en-US" sz="2400" kern="0" dirty="0" smtClean="0">
                <a:solidFill>
                  <a:srgbClr val="17375E"/>
                </a:solidFill>
                <a:latin typeface="+mj-lt"/>
                <a:cs typeface="Arial" pitchFamily="34" charset="0"/>
              </a:rPr>
              <a:t>National non-profit, non-partisan membership association of state government officials</a:t>
            </a:r>
          </a:p>
          <a:p>
            <a:pPr>
              <a:spcBef>
                <a:spcPct val="20000"/>
              </a:spcBef>
              <a:buClr>
                <a:schemeClr val="accent6">
                  <a:lumMod val="50000"/>
                </a:schemeClr>
              </a:buClr>
              <a:defRPr/>
            </a:pPr>
            <a:endParaRPr lang="en-US" sz="900" kern="0" dirty="0" smtClean="0">
              <a:solidFill>
                <a:schemeClr val="tx2">
                  <a:lumMod val="75000"/>
                </a:schemeClr>
              </a:solidFill>
              <a:latin typeface="+mj-lt"/>
              <a:cs typeface="Arial" pitchFamily="34" charset="0"/>
            </a:endParaRPr>
          </a:p>
          <a:p>
            <a:pPr marL="342900" indent="-342900">
              <a:spcBef>
                <a:spcPct val="20000"/>
              </a:spcBef>
              <a:buClr>
                <a:schemeClr val="accent6">
                  <a:lumMod val="50000"/>
                </a:schemeClr>
              </a:buClr>
              <a:buFontTx/>
              <a:buChar char="•"/>
              <a:defRPr/>
            </a:pPr>
            <a:r>
              <a:rPr lang="en-US" sz="2400" kern="0" dirty="0" smtClean="0">
                <a:solidFill>
                  <a:schemeClr val="tx2">
                    <a:lumMod val="75000"/>
                  </a:schemeClr>
                </a:solidFill>
                <a:latin typeface="+mj-lt"/>
                <a:cs typeface="Arial" pitchFamily="34" charset="0"/>
              </a:rPr>
              <a:t>Engages members of all three branches of state government </a:t>
            </a:r>
          </a:p>
          <a:p>
            <a:pPr>
              <a:spcBef>
                <a:spcPct val="20000"/>
              </a:spcBef>
              <a:buClr>
                <a:schemeClr val="accent6">
                  <a:lumMod val="50000"/>
                </a:schemeClr>
              </a:buClr>
              <a:defRPr/>
            </a:pPr>
            <a:endParaRPr lang="en-US" sz="900" kern="0" dirty="0" smtClean="0">
              <a:solidFill>
                <a:schemeClr val="tx2">
                  <a:lumMod val="75000"/>
                </a:schemeClr>
              </a:solidFill>
              <a:latin typeface="+mj-lt"/>
              <a:cs typeface="Arial" pitchFamily="34" charset="0"/>
            </a:endParaRPr>
          </a:p>
          <a:p>
            <a:pPr marL="342900" indent="-342900">
              <a:spcBef>
                <a:spcPct val="20000"/>
              </a:spcBef>
              <a:buClr>
                <a:schemeClr val="accent6">
                  <a:lumMod val="50000"/>
                </a:schemeClr>
              </a:buClr>
              <a:buFontTx/>
              <a:buChar char="•"/>
              <a:defRPr/>
            </a:pPr>
            <a:r>
              <a:rPr lang="en-US" sz="2400" kern="0" dirty="0" smtClean="0">
                <a:solidFill>
                  <a:schemeClr val="tx2">
                    <a:lumMod val="75000"/>
                  </a:schemeClr>
                </a:solidFill>
                <a:latin typeface="+mj-lt"/>
                <a:cs typeface="Arial" pitchFamily="34" charset="0"/>
              </a:rPr>
              <a:t>Justice Center provides practical, nonpartisan advice informed by the best available evidence</a:t>
            </a:r>
          </a:p>
        </p:txBody>
      </p:sp>
      <p:pic>
        <p:nvPicPr>
          <p:cNvPr id="13" name="Picture 12" descr="10.4.12_screen shot of csgjusticecenter.org buttons.jpg .jpe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2780" y="4578813"/>
            <a:ext cx="8075085" cy="2050587"/>
          </a:xfrm>
          <a:prstGeom prst="rect">
            <a:avLst/>
          </a:prstGeom>
        </p:spPr>
      </p:pic>
    </p:spTree>
    <p:extLst>
      <p:ext uri="{BB962C8B-B14F-4D97-AF65-F5344CB8AC3E}">
        <p14:creationId xmlns:p14="http://schemas.microsoft.com/office/powerpoint/2010/main" val="35976805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219200"/>
            <a:ext cx="8305800" cy="5181600"/>
          </a:xfrm>
        </p:spPr>
        <p:txBody>
          <a:bodyPr>
            <a:normAutofit/>
          </a:bodyPr>
          <a:lstStyle/>
          <a:p>
            <a:pPr marL="0" indent="0">
              <a:buNone/>
            </a:pPr>
            <a:r>
              <a:rPr lang="en-US" sz="2000" dirty="0" smtClean="0"/>
              <a:t>Staff </a:t>
            </a:r>
            <a:r>
              <a:rPr lang="en-US" sz="2000" dirty="0"/>
              <a:t>provides practical, nonpartisan advice and evidence-based, consensus-driven strategies to increase public safety and strengthen communities.</a:t>
            </a:r>
          </a:p>
        </p:txBody>
      </p:sp>
      <p:pic>
        <p:nvPicPr>
          <p:cNvPr id="1026" name="Picture 2" descr="JRIda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1628095" cy="16977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49338"/>
            <a:ext cx="1779369" cy="17008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ssonsLearnedSqu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573656"/>
            <a:ext cx="1755751" cy="16782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a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999" y="2576899"/>
            <a:ext cx="1752601" cy="16752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Ten-step guide to transforming probation departments to reduce recidivi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23944"/>
            <a:ext cx="1694408" cy="16196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ates trained in curricul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165" y="4356370"/>
            <a:ext cx="1740204" cy="16634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csgjusticecenter.org/wp-content/uploads/2012/12/breakingSchoolsRulesSqua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9314" y="4366455"/>
            <a:ext cx="1616321" cy="16432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entry Matt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6998" y="4323943"/>
            <a:ext cx="1828801" cy="17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715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descr="01.jpg"/>
          <p:cNvPicPr>
            <a:picLocks noGrp="1" noChangeAspect="1"/>
          </p:cNvPicPr>
          <p:nvPr>
            <p:ph idx="1"/>
          </p:nvPr>
        </p:nvPicPr>
        <p:blipFill>
          <a:blip r:embed="rId3">
            <a:extLst>
              <a:ext uri="{28A0092B-C50C-407E-A947-70E740481C1C}">
                <a14:useLocalDpi xmlns:a14="http://schemas.microsoft.com/office/drawing/2010/main" val="0"/>
              </a:ext>
            </a:extLst>
          </a:blip>
          <a:srcRect t="8712" b="8712"/>
          <a:stretch>
            <a:fillRect/>
          </a:stretch>
        </p:blipFill>
        <p:spPr>
          <a:xfrm>
            <a:off x="4460892" y="2517782"/>
            <a:ext cx="4495752" cy="2472490"/>
          </a:xfrm>
        </p:spPr>
      </p:pic>
      <p:sp>
        <p:nvSpPr>
          <p:cNvPr id="6147" name="TextBox 5"/>
          <p:cNvSpPr txBox="1">
            <a:spLocks noChangeArrowheads="1"/>
          </p:cNvSpPr>
          <p:nvPr/>
        </p:nvSpPr>
        <p:spPr bwMode="auto">
          <a:xfrm>
            <a:off x="0" y="2513012"/>
            <a:ext cx="4460892"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buClr>
                <a:srgbClr val="A04DA3"/>
              </a:buClr>
              <a:buFont typeface="Arial" pitchFamily="34" charset="0"/>
              <a:buChar char="•"/>
              <a:defRPr/>
            </a:pPr>
            <a:r>
              <a:rPr lang="en-US" b="0" baseline="0" dirty="0" smtClean="0">
                <a:solidFill>
                  <a:prstClr val="black"/>
                </a:solidFill>
                <a:latin typeface="Calibri"/>
              </a:rPr>
              <a:t>Authorized by the passage of the Second Chance Act in April 2008</a:t>
            </a:r>
          </a:p>
          <a:p>
            <a:pPr eaLnBrk="1" hangingPunct="1">
              <a:buClr>
                <a:srgbClr val="A04DA3"/>
              </a:buClr>
              <a:buFont typeface="Arial" pitchFamily="34" charset="0"/>
              <a:buChar char="•"/>
              <a:defRPr/>
            </a:pPr>
            <a:r>
              <a:rPr lang="en-US" b="0" baseline="0" dirty="0" smtClean="0">
                <a:solidFill>
                  <a:prstClr val="black"/>
                </a:solidFill>
                <a:latin typeface="Calibri"/>
              </a:rPr>
              <a:t>Launched by the Council of State Governments in October 2009</a:t>
            </a:r>
          </a:p>
          <a:p>
            <a:pPr eaLnBrk="1" hangingPunct="1">
              <a:buClr>
                <a:srgbClr val="A04DA3"/>
              </a:buClr>
              <a:buFont typeface="Arial" pitchFamily="34" charset="0"/>
              <a:buChar char="•"/>
              <a:defRPr/>
            </a:pPr>
            <a:r>
              <a:rPr lang="en-US" b="0" baseline="0" dirty="0" smtClean="0">
                <a:solidFill>
                  <a:prstClr val="black"/>
                </a:solidFill>
                <a:latin typeface="Calibri"/>
              </a:rPr>
              <a:t>Administered in partnership with the Bureau of Justice Assistance, U.S. Department of Justice</a:t>
            </a:r>
          </a:p>
          <a:p>
            <a:pPr eaLnBrk="1" hangingPunct="1">
              <a:buClr>
                <a:srgbClr val="A04DA3"/>
              </a:buClr>
              <a:buFont typeface="Arial" pitchFamily="34" charset="0"/>
              <a:buChar char="•"/>
              <a:defRPr/>
            </a:pPr>
            <a:r>
              <a:rPr lang="en-US" dirty="0" smtClean="0">
                <a:solidFill>
                  <a:prstClr val="black"/>
                </a:solidFill>
                <a:latin typeface="Calibri"/>
              </a:rPr>
              <a:t>The NRRC has provided technical assistance to over 600 juvenile and adult reentry grantees since inception </a:t>
            </a:r>
            <a:endParaRPr lang="en-US" b="0" baseline="0" dirty="0" smtClean="0">
              <a:solidFill>
                <a:prstClr val="black"/>
              </a:solidFill>
              <a:latin typeface="Calibri"/>
            </a:endParaRPr>
          </a:p>
        </p:txBody>
      </p:sp>
      <p:pic>
        <p:nvPicPr>
          <p:cNvPr id="3077" name="Picture 6" descr="NRRC_Logo_Revis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38" y="306617"/>
            <a:ext cx="6803495" cy="14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5411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Second </a:t>
            </a:r>
            <a:r>
              <a:rPr lang="en-US" dirty="0"/>
              <a:t>Chance </a:t>
            </a:r>
            <a:r>
              <a:rPr lang="en-US" dirty="0" smtClean="0"/>
              <a:t>Act fund?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6868118"/>
              </p:ext>
            </p:extLst>
          </p:nvPr>
        </p:nvGraphicFramePr>
        <p:xfrm>
          <a:off x="948935" y="1885985"/>
          <a:ext cx="7531100" cy="410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999FE08D-73F8-4633-89D3-515E047AA9D1}" type="slidenum">
              <a:rPr lang="en-US" smtClean="0">
                <a:solidFill>
                  <a:srgbClr val="FFFFFF"/>
                </a:solidFill>
                <a:latin typeface="Arial"/>
              </a:rPr>
              <a:pPr>
                <a:defRPr/>
              </a:pPr>
              <a:t>7</a:t>
            </a:fld>
            <a:endParaRPr lang="en-US" dirty="0">
              <a:solidFill>
                <a:srgbClr val="FFFFFF"/>
              </a:solidFill>
              <a:latin typeface="Arial"/>
            </a:endParaRPr>
          </a:p>
        </p:txBody>
      </p:sp>
    </p:spTree>
    <p:extLst>
      <p:ext uri="{BB962C8B-B14F-4D97-AF65-F5344CB8AC3E}">
        <p14:creationId xmlns:p14="http://schemas.microsoft.com/office/powerpoint/2010/main" val="406161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94" y="1737580"/>
            <a:ext cx="7232612" cy="38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pPr eaLnBrk="1" hangingPunct="1"/>
            <a:r>
              <a:rPr lang="en-US" dirty="0" smtClean="0">
                <a:latin typeface="+mj-lt"/>
              </a:rPr>
              <a:t>The Second Chance Act Grantees </a:t>
            </a:r>
          </a:p>
        </p:txBody>
      </p:sp>
    </p:spTree>
    <p:extLst>
      <p:ext uri="{BB962C8B-B14F-4D97-AF65-F5344CB8AC3E}">
        <p14:creationId xmlns:p14="http://schemas.microsoft.com/office/powerpoint/2010/main" val="159703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4000" b="1" dirty="0">
                <a:solidFill>
                  <a:schemeClr val="bg2">
                    <a:lumMod val="50000"/>
                  </a:schemeClr>
                </a:solidFill>
                <a:latin typeface="+mn-lt"/>
                <a:ea typeface="+mn-ea"/>
                <a:cs typeface="+mn-cs"/>
              </a:rPr>
              <a:t>The National Reentry Resource Center</a:t>
            </a:r>
          </a:p>
        </p:txBody>
      </p:sp>
      <p:sp>
        <p:nvSpPr>
          <p:cNvPr id="3" name="Content Placeholder 2"/>
          <p:cNvSpPr>
            <a:spLocks noGrp="1"/>
          </p:cNvSpPr>
          <p:nvPr>
            <p:ph idx="1"/>
          </p:nvPr>
        </p:nvSpPr>
        <p:spPr>
          <a:xfrm>
            <a:off x="304800" y="1322785"/>
            <a:ext cx="4414766" cy="4632960"/>
          </a:xfrm>
        </p:spPr>
        <p:txBody>
          <a:bodyPr>
            <a:noAutofit/>
          </a:bodyPr>
          <a:lstStyle/>
          <a:p>
            <a:pPr>
              <a:spcAft>
                <a:spcPts val="1800"/>
              </a:spcAft>
            </a:pPr>
            <a:r>
              <a:rPr lang="en-US" sz="2200" dirty="0" smtClean="0"/>
              <a:t>The </a:t>
            </a:r>
            <a:r>
              <a:rPr lang="en-US" sz="2200" dirty="0"/>
              <a:t>NRRC is a project of the </a:t>
            </a:r>
            <a:r>
              <a:rPr lang="en-US" sz="2200" dirty="0" smtClean="0"/>
              <a:t>CSG Justice </a:t>
            </a:r>
            <a:r>
              <a:rPr lang="en-US" sz="2200" dirty="0"/>
              <a:t>Center and is </a:t>
            </a:r>
            <a:r>
              <a:rPr lang="en-US" sz="2200" dirty="0" smtClean="0"/>
              <a:t>supported by the Bureau of Justice Assistance</a:t>
            </a:r>
          </a:p>
          <a:p>
            <a:pPr marL="0" indent="0" algn="ctr">
              <a:spcAft>
                <a:spcPts val="1800"/>
              </a:spcAft>
              <a:buNone/>
            </a:pPr>
            <a:r>
              <a:rPr lang="en-US" sz="2200" b="1" dirty="0" smtClean="0">
                <a:solidFill>
                  <a:srgbClr val="0257BE"/>
                </a:solidFill>
              </a:rPr>
              <a:t>csgjusticecenter.org/</a:t>
            </a:r>
            <a:r>
              <a:rPr lang="en-US" sz="2200" b="1" dirty="0" err="1" smtClean="0">
                <a:solidFill>
                  <a:srgbClr val="0257BE"/>
                </a:solidFill>
              </a:rPr>
              <a:t>nrrc</a:t>
            </a:r>
            <a:r>
              <a:rPr lang="en-US" sz="2200" b="1" dirty="0" smtClean="0">
                <a:solidFill>
                  <a:srgbClr val="0257BE"/>
                </a:solidFill>
              </a:rPr>
              <a:t> </a:t>
            </a:r>
            <a:endParaRPr lang="en-US" sz="2200" b="1" dirty="0">
              <a:solidFill>
                <a:srgbClr val="0257BE"/>
              </a:solidFill>
            </a:endParaRPr>
          </a:p>
          <a:p>
            <a:pPr marL="457200" indent="-457200">
              <a:buFont typeface="Arial" pitchFamily="34" charset="0"/>
              <a:buChar char="•"/>
              <a:defRPr/>
            </a:pPr>
            <a:r>
              <a:rPr lang="en-US" sz="2400" dirty="0">
                <a:ea typeface="ＭＳ Ｐゴシック" charset="-128"/>
              </a:rPr>
              <a:t>Provide a one-stop, interactive source of current, user-friendly reentry information</a:t>
            </a:r>
            <a:r>
              <a:rPr lang="en-US" sz="2400" dirty="0" smtClean="0">
                <a:ea typeface="ＭＳ Ｐゴシック" charset="-128"/>
              </a:rPr>
              <a:t>.</a:t>
            </a:r>
          </a:p>
          <a:p>
            <a:pPr marL="0" indent="0">
              <a:buNone/>
              <a:defRPr/>
            </a:pPr>
            <a:endParaRPr lang="en-US" sz="2000" dirty="0">
              <a:ea typeface="ＭＳ Ｐゴシック" charset="-128"/>
            </a:endParaRPr>
          </a:p>
          <a:p>
            <a:pPr>
              <a:spcAft>
                <a:spcPts val="1800"/>
              </a:spcAft>
            </a:pPr>
            <a:r>
              <a:rPr lang="en-US" sz="2200" dirty="0" smtClean="0"/>
              <a:t>The </a:t>
            </a:r>
            <a:r>
              <a:rPr lang="en-US" sz="2200" dirty="0"/>
              <a:t>NRRC provides individualized, intensive, and targeted technical </a:t>
            </a:r>
            <a:r>
              <a:rPr lang="en-US" sz="2200" dirty="0" smtClean="0"/>
              <a:t>assistance, training, and </a:t>
            </a:r>
            <a:r>
              <a:rPr lang="en-US" sz="2200" dirty="0"/>
              <a:t>distance </a:t>
            </a:r>
            <a:r>
              <a:rPr lang="en-US" sz="2200" dirty="0" smtClean="0"/>
              <a:t>learning to </a:t>
            </a:r>
            <a:r>
              <a:rPr lang="en-US" sz="2200" dirty="0"/>
              <a:t>support </a:t>
            </a:r>
            <a:r>
              <a:rPr lang="en-US" sz="2200" dirty="0" smtClean="0"/>
              <a:t>SCA grantees.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9122" y="1676400"/>
            <a:ext cx="3790444" cy="838200"/>
          </a:xfrm>
          <a:prstGeom prst="rect">
            <a:avLst/>
          </a:prstGeom>
          <a:noFill/>
          <a:ln w="12700" cap="sq">
            <a:noFill/>
            <a:miter lim="800000"/>
            <a:headEnd type="none" w="sm" len="sm"/>
            <a:tailEnd type="none" w="sm" len="sm"/>
          </a:ln>
        </p:spPr>
      </p:pic>
      <p:sp>
        <p:nvSpPr>
          <p:cNvPr id="8" name="TextBox 7"/>
          <p:cNvSpPr txBox="1"/>
          <p:nvPr/>
        </p:nvSpPr>
        <p:spPr>
          <a:xfrm>
            <a:off x="5003800" y="3124200"/>
            <a:ext cx="3911600" cy="2831545"/>
          </a:xfrm>
          <a:prstGeom prst="rect">
            <a:avLst/>
          </a:prstGeom>
          <a:solidFill>
            <a:schemeClr val="accent2">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buClr>
                <a:schemeClr val="accent1"/>
              </a:buClr>
            </a:pPr>
            <a:endParaRPr lang="en-US" sz="1600" dirty="0" smtClean="0">
              <a:solidFill>
                <a:schemeClr val="bg1"/>
              </a:solidFill>
            </a:endParaRPr>
          </a:p>
          <a:p>
            <a:pPr marL="171450" lvl="1" indent="-171450">
              <a:buClr>
                <a:schemeClr val="accent1">
                  <a:lumMod val="75000"/>
                </a:schemeClr>
              </a:buClr>
              <a:buFont typeface="Wingdings" pitchFamily="2" charset="2"/>
              <a:buChar char="ü"/>
            </a:pPr>
            <a:r>
              <a:rPr lang="en-US" dirty="0" smtClean="0">
                <a:solidFill>
                  <a:schemeClr val="bg1"/>
                </a:solidFill>
              </a:rPr>
              <a:t> Please </a:t>
            </a:r>
            <a:r>
              <a:rPr lang="en-US" dirty="0">
                <a:solidFill>
                  <a:schemeClr val="bg1"/>
                </a:solidFill>
              </a:rPr>
              <a:t>register for the monthly NRRC newsletter at: </a:t>
            </a:r>
          </a:p>
          <a:p>
            <a:pPr marL="0" lvl="1" algn="ctr">
              <a:buClr>
                <a:schemeClr val="accent1">
                  <a:lumMod val="75000"/>
                </a:schemeClr>
              </a:buClr>
            </a:pPr>
            <a:endParaRPr lang="en-US" dirty="0" smtClean="0">
              <a:solidFill>
                <a:schemeClr val="bg1"/>
              </a:solidFill>
            </a:endParaRPr>
          </a:p>
          <a:p>
            <a:pPr marL="0" lvl="1" algn="ctr">
              <a:buClr>
                <a:schemeClr val="accent1">
                  <a:lumMod val="75000"/>
                </a:schemeClr>
              </a:buClr>
            </a:pPr>
            <a:r>
              <a:rPr lang="en-US" b="1" dirty="0" smtClean="0">
                <a:solidFill>
                  <a:schemeClr val="bg1"/>
                </a:solidFill>
              </a:rPr>
              <a:t>csgjusticecenter.org</a:t>
            </a:r>
            <a:r>
              <a:rPr lang="en-US" b="1" dirty="0">
                <a:solidFill>
                  <a:schemeClr val="bg1"/>
                </a:solidFill>
              </a:rPr>
              <a:t>/subscribe</a:t>
            </a:r>
            <a:r>
              <a:rPr lang="en-US" b="1" dirty="0" smtClean="0">
                <a:solidFill>
                  <a:schemeClr val="bg1"/>
                </a:solidFill>
              </a:rPr>
              <a:t>/   </a:t>
            </a:r>
          </a:p>
          <a:p>
            <a:pPr marL="0" lvl="1">
              <a:buClr>
                <a:schemeClr val="accent5">
                  <a:lumMod val="50000"/>
                </a:schemeClr>
              </a:buClr>
            </a:pPr>
            <a:r>
              <a:rPr lang="en-US" dirty="0" smtClean="0">
                <a:solidFill>
                  <a:schemeClr val="bg1"/>
                </a:solidFill>
              </a:rPr>
              <a:t> </a:t>
            </a:r>
          </a:p>
          <a:p>
            <a:pPr marL="171450" lvl="1" indent="-171450">
              <a:buClr>
                <a:schemeClr val="accent1">
                  <a:lumMod val="75000"/>
                </a:schemeClr>
              </a:buClr>
              <a:buFont typeface="Wingdings" pitchFamily="2" charset="2"/>
              <a:buChar char="ü"/>
            </a:pPr>
            <a:r>
              <a:rPr lang="en-US" dirty="0" smtClean="0">
                <a:solidFill>
                  <a:schemeClr val="bg1"/>
                </a:solidFill>
              </a:rPr>
              <a:t> Please </a:t>
            </a:r>
            <a:r>
              <a:rPr lang="en-US" dirty="0">
                <a:solidFill>
                  <a:schemeClr val="bg1"/>
                </a:solidFill>
              </a:rPr>
              <a:t>share this link with others in your networks that are interested in </a:t>
            </a:r>
            <a:r>
              <a:rPr lang="en-US" dirty="0" smtClean="0">
                <a:solidFill>
                  <a:schemeClr val="bg1"/>
                </a:solidFill>
              </a:rPr>
              <a:t>reentry!</a:t>
            </a:r>
            <a:endParaRPr lang="en-US" sz="1600" dirty="0">
              <a:solidFill>
                <a:schemeClr val="bg1"/>
              </a:solidFill>
            </a:endParaRPr>
          </a:p>
          <a:p>
            <a:pPr marL="0" lvl="1">
              <a:buClr>
                <a:schemeClr val="accent1">
                  <a:lumMod val="75000"/>
                </a:schemeClr>
              </a:buClr>
            </a:pPr>
            <a:endParaRPr lang="en-US" dirty="0">
              <a:solidFill>
                <a:schemeClr val="tx1"/>
              </a:solidFill>
            </a:endParaRPr>
          </a:p>
        </p:txBody>
      </p:sp>
      <p:sp>
        <p:nvSpPr>
          <p:cNvPr id="9" name="Footer Placeholder 3"/>
          <p:cNvSpPr txBox="1">
            <a:spLocks/>
          </p:cNvSpPr>
          <p:nvPr/>
        </p:nvSpPr>
        <p:spPr>
          <a:xfrm>
            <a:off x="2943412" y="6535642"/>
            <a:ext cx="3257176" cy="38792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5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Council of State Governments Justice Center</a:t>
            </a:r>
            <a:endParaRPr lang="en-US" dirty="0"/>
          </a:p>
        </p:txBody>
      </p:sp>
      <p:sp>
        <p:nvSpPr>
          <p:cNvPr id="10" name="Slide Number Placeholder 4"/>
          <p:cNvSpPr txBox="1">
            <a:spLocks/>
          </p:cNvSpPr>
          <p:nvPr/>
        </p:nvSpPr>
        <p:spPr>
          <a:xfrm>
            <a:off x="7010400" y="6556634"/>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01B4B1-B3D6-4091-B063-7FC24B4703ED}" type="slidenum">
              <a:rPr lang="en-US" smtClean="0"/>
              <a:pPr/>
              <a:t>9</a:t>
            </a:fld>
            <a:endParaRPr lang="en-US"/>
          </a:p>
        </p:txBody>
      </p:sp>
    </p:spTree>
    <p:extLst>
      <p:ext uri="{BB962C8B-B14F-4D97-AF65-F5344CB8AC3E}">
        <p14:creationId xmlns:p14="http://schemas.microsoft.com/office/powerpoint/2010/main" val="40543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16048</TotalTime>
  <Words>3040</Words>
  <Application>Microsoft Macintosh PowerPoint</Application>
  <PresentationFormat>On-screen Show (4:3)</PresentationFormat>
  <Paragraphs>293</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What does the Second Chance Act fund?</vt:lpstr>
      <vt:lpstr>The Second Chance Act Grantees </vt:lpstr>
      <vt:lpstr>The National Reentry Resource Center</vt:lpstr>
      <vt:lpstr>SCA Grant Programs</vt:lpstr>
      <vt:lpstr>BJA FY 2015 Second Chance Act Reentry Program for Adults with Co-Occurring Substance Abuse and Mental Health Disorders  </vt:lpstr>
      <vt:lpstr>Purpose of Section 201 </vt:lpstr>
      <vt:lpstr>Planning Phase</vt:lpstr>
      <vt:lpstr>Implementation Phase</vt:lpstr>
      <vt:lpstr>Program Design Elements</vt:lpstr>
      <vt:lpstr>Mentally Ill Offender Treatment and Crime Reduction Act</vt:lpstr>
      <vt:lpstr>What does the JMHCP fund?</vt:lpstr>
      <vt:lpstr>The JMHCP Grantees </vt:lpstr>
      <vt:lpstr>JMHCP Categories</vt:lpstr>
      <vt:lpstr>Category 2: Planning Phase</vt:lpstr>
      <vt:lpstr>Implementation Phase and Expansion (Category 2 and 3) </vt:lpstr>
      <vt:lpstr>Priorities and Service Considerations</vt:lpstr>
      <vt:lpstr>Target Population </vt:lpstr>
      <vt:lpstr>The Secrets of Sustainability</vt:lpstr>
      <vt:lpstr>Effective Leadership</vt:lpstr>
      <vt:lpstr>Cross-Agency System Collaboration</vt:lpstr>
      <vt:lpstr>Availability of Funding</vt:lpstr>
      <vt:lpstr>Sustainability Funding</vt:lpstr>
      <vt:lpstr>Overall</vt:lpstr>
      <vt:lpstr>Agencies and Grant Programs</vt:lpstr>
      <vt:lpstr>The Patient Protection and Affordable Care Act of 2010 (ACA)</vt:lpstr>
      <vt:lpstr>PowerPoint Presentation</vt:lpstr>
      <vt:lpstr>PowerPoint Presentation</vt:lpstr>
    </vt:vector>
  </TitlesOfParts>
  <Company>CSG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EChin</dc:creator>
  <cp:lastModifiedBy>swurzburg</cp:lastModifiedBy>
  <cp:revision>781</cp:revision>
  <cp:lastPrinted>2015-04-23T22:40:21Z</cp:lastPrinted>
  <dcterms:created xsi:type="dcterms:W3CDTF">2013-11-26T18:35:59Z</dcterms:created>
  <dcterms:modified xsi:type="dcterms:W3CDTF">2015-07-16T12:56:49Z</dcterms:modified>
</cp:coreProperties>
</file>