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7"/>
  </p:notesMasterIdLst>
  <p:sldIdLst>
    <p:sldId id="256" r:id="rId2"/>
    <p:sldId id="259" r:id="rId3"/>
    <p:sldId id="262" r:id="rId4"/>
    <p:sldId id="387" r:id="rId5"/>
    <p:sldId id="477" r:id="rId6"/>
    <p:sldId id="484" r:id="rId7"/>
    <p:sldId id="479" r:id="rId8"/>
    <p:sldId id="480" r:id="rId9"/>
    <p:sldId id="481" r:id="rId10"/>
    <p:sldId id="482" r:id="rId11"/>
    <p:sldId id="483" r:id="rId12"/>
    <p:sldId id="485" r:id="rId13"/>
    <p:sldId id="468" r:id="rId14"/>
    <p:sldId id="470" r:id="rId15"/>
    <p:sldId id="469" r:id="rId16"/>
    <p:sldId id="471" r:id="rId17"/>
    <p:sldId id="445" r:id="rId18"/>
    <p:sldId id="444" r:id="rId19"/>
    <p:sldId id="447" r:id="rId20"/>
    <p:sldId id="448" r:id="rId21"/>
    <p:sldId id="458" r:id="rId22"/>
    <p:sldId id="460" r:id="rId23"/>
    <p:sldId id="449" r:id="rId24"/>
    <p:sldId id="453" r:id="rId25"/>
    <p:sldId id="466" r:id="rId2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a Wigglesworth" initials="CW"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92"/>
    <a:srgbClr val="E0C3A3"/>
    <a:srgbClr val="BE854C"/>
    <a:srgbClr val="D1A7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39" autoAdjust="0"/>
    <p:restoredTop sz="76914" autoAdjust="0"/>
  </p:normalViewPr>
  <p:slideViewPr>
    <p:cSldViewPr>
      <p:cViewPr varScale="1">
        <p:scale>
          <a:sx n="74" d="100"/>
          <a:sy n="74" d="100"/>
        </p:scale>
        <p:origin x="-40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568"/>
    </p:cViewPr>
  </p:sorterViewPr>
  <p:notesViewPr>
    <p:cSldViewPr>
      <p:cViewPr>
        <p:scale>
          <a:sx n="130" d="100"/>
          <a:sy n="130" d="100"/>
        </p:scale>
        <p:origin x="-978" y="-72"/>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B4DA36DC-DE7D-44AC-9843-58AAC5964657}" type="datetimeFigureOut">
              <a:rPr lang="en-US" smtClean="0"/>
              <a:t>7/17/2015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22D24EFB-9AAE-4E7D-8EBD-69E13AFA1BA2}" type="slidenum">
              <a:rPr lang="en-US" smtClean="0"/>
              <a:t>‹#›</a:t>
            </a:fld>
            <a:endParaRPr lang="en-US"/>
          </a:p>
        </p:txBody>
      </p:sp>
    </p:spTree>
    <p:extLst>
      <p:ext uri="{BB962C8B-B14F-4D97-AF65-F5344CB8AC3E}">
        <p14:creationId xmlns:p14="http://schemas.microsoft.com/office/powerpoint/2010/main" val="1009877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a:t>
            </a:fld>
            <a:endParaRPr lang="en-US"/>
          </a:p>
        </p:txBody>
      </p:sp>
    </p:spTree>
    <p:extLst>
      <p:ext uri="{BB962C8B-B14F-4D97-AF65-F5344CB8AC3E}">
        <p14:creationId xmlns:p14="http://schemas.microsoft.com/office/powerpoint/2010/main" val="3592835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17</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18</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19</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20</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21</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24</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25</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a:t>
            </a:fld>
            <a:endParaRPr lang="en-US"/>
          </a:p>
        </p:txBody>
      </p:sp>
    </p:spTree>
    <p:extLst>
      <p:ext uri="{BB962C8B-B14F-4D97-AF65-F5344CB8AC3E}">
        <p14:creationId xmlns:p14="http://schemas.microsoft.com/office/powerpoint/2010/main" val="3668960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pPr>
            <a:r>
              <a:rPr lang="en-US" dirty="0" smtClean="0"/>
              <a:t>Trainer:</a:t>
            </a:r>
            <a:r>
              <a:rPr lang="en-US" baseline="0" dirty="0" smtClean="0"/>
              <a:t> </a:t>
            </a:r>
            <a:r>
              <a:rPr lang="en-US" dirty="0" smtClean="0"/>
              <a:t>Integrated behavioral health treatment for substance abuse and mental health disorders is quickly becoming the standard of care in the field. R</a:t>
            </a:r>
            <a:r>
              <a:rPr lang="en-US" baseline="0" dirty="0" smtClean="0"/>
              <a:t>ecovery for individuals with serious mental health issues is more likely when both disorders are addressed. </a:t>
            </a:r>
            <a:endParaRPr lang="en-US" dirty="0" smtClean="0">
              <a:solidFill>
                <a:schemeClr val="tx1">
                  <a:lumMod val="85000"/>
                  <a:lumOff val="15000"/>
                </a:schemeClr>
              </a:solidFill>
              <a:latin typeface="Arial" pitchFamily="34" charset="0"/>
              <a:cs typeface="Arial" pitchFamily="34" charset="0"/>
            </a:endParaRPr>
          </a:p>
          <a:p>
            <a:pPr>
              <a:buClr>
                <a:srgbClr val="BE854C"/>
              </a:buClr>
              <a:buSzPct val="65000"/>
              <a:buFont typeface="Wingdings" pitchFamily="2" charset="2"/>
              <a:buChar char="Ø"/>
            </a:pPr>
            <a:endParaRPr lang="en-US" dirty="0" smtClean="0"/>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14</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15</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Trainer: Inmates with co-occurring</a:t>
            </a:r>
            <a:r>
              <a:rPr lang="en-US" baseline="0" dirty="0" smtClean="0"/>
              <a:t> disorders face </a:t>
            </a:r>
            <a:r>
              <a:rPr lang="en-US" dirty="0" smtClean="0"/>
              <a:t>the “triple whammy” of having a mental illness, being addicted</a:t>
            </a:r>
            <a:r>
              <a:rPr lang="en-US" baseline="0" dirty="0" smtClean="0"/>
              <a:t> to drugs or alcohol, and being in prison. The most important point here is that both disorders change the brain and the way that people think, act, and reason. There are ways that both correctional officers and clinicians can interact with people with co-occurring disorders that help to minimize symptoms and promote a safe and secure correctional environment.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16</a:t>
            </a:fld>
            <a:endParaRPr lang="en-US"/>
          </a:p>
        </p:txBody>
      </p:sp>
    </p:spTree>
    <p:extLst>
      <p:ext uri="{BB962C8B-B14F-4D97-AF65-F5344CB8AC3E}">
        <p14:creationId xmlns:p14="http://schemas.microsoft.com/office/powerpoint/2010/main" val="1019277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CDDF37-5BD3-4F17-BC7F-8515FF269729}" type="datetime1">
              <a:rPr lang="en-US" smtClean="0"/>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2718101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10778E-A752-4A40-AB3A-013B850427AF}" type="datetime1">
              <a:rPr lang="en-US" smtClean="0"/>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2456921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30F0D-98F3-4B90-BED6-8CE808AF1187}" type="datetime1">
              <a:rPr lang="en-US" smtClean="0"/>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233963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8FB2B-2D3C-4626-803C-67C3420FBDF8}" type="datetime1">
              <a:rPr lang="en-US" smtClean="0"/>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2000504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95FF9-971C-4C65-BFEB-F0E7F0C6186C}" type="datetime1">
              <a:rPr lang="en-US" smtClean="0"/>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122276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6297CB-0E0B-4A0E-B5D9-0654209F1674}" type="datetime1">
              <a:rPr lang="en-US" smtClean="0"/>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213148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0FD85D-417C-4A0D-A363-51C8E17EDC9B}" type="datetime1">
              <a:rPr lang="en-US" smtClean="0"/>
              <a:t>7/17/2015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2520004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A26251-53EB-4A05-895D-1A09DCBCB419}" type="datetime1">
              <a:rPr lang="en-US" smtClean="0"/>
              <a:t>7/17/2015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1029929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31E40C-4D10-4BA3-BA47-16304CAEC99E}" type="datetime1">
              <a:rPr lang="en-US" smtClean="0"/>
              <a:t>7/17/2015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3717535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98E96-ECDF-4342-8B75-6C1DFDF80B93}" type="datetime1">
              <a:rPr lang="en-US" smtClean="0"/>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3345812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FFEB0-4A1E-40F8-A1EA-3D70B3F8BD9C}" type="datetime1">
              <a:rPr lang="en-US" smtClean="0"/>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EFF8E3-EC8E-4FF1-9FB8-7EB9DE5DC726}" type="slidenum">
              <a:rPr lang="en-US" smtClean="0"/>
              <a:t>‹#›</a:t>
            </a:fld>
            <a:endParaRPr lang="en-US"/>
          </a:p>
        </p:txBody>
      </p:sp>
    </p:spTree>
    <p:extLst>
      <p:ext uri="{BB962C8B-B14F-4D97-AF65-F5344CB8AC3E}">
        <p14:creationId xmlns:p14="http://schemas.microsoft.com/office/powerpoint/2010/main" val="709073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C69FDD-472B-4466-8181-004CEA876519}" type="datetime1">
              <a:rPr lang="en-US" smtClean="0"/>
              <a:t>7/17/2015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EFF8E3-EC8E-4FF1-9FB8-7EB9DE5DC726}" type="slidenum">
              <a:rPr lang="en-US" smtClean="0"/>
              <a:t>‹#›</a:t>
            </a:fld>
            <a:endParaRPr lang="en-US"/>
          </a:p>
        </p:txBody>
      </p:sp>
    </p:spTree>
    <p:extLst>
      <p:ext uri="{BB962C8B-B14F-4D97-AF65-F5344CB8AC3E}">
        <p14:creationId xmlns:p14="http://schemas.microsoft.com/office/powerpoint/2010/main" val="1872605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lac.org/resources/criminal-justice-resource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ncoa.org/wp-content/uploads/Leaving-incarceration.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oarworks.prainc.com/"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oarworks.prainc.com/topics/criminal-justice"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www.rsat-tta.com/" TargetMode="External"/><Relationship Id="rId5" Type="http://schemas.openxmlformats.org/officeDocument/2006/relationships/hyperlink" Target="mailto:nmiller@ahpnet.com" TargetMode="External"/><Relationship Id="rId4" Type="http://schemas.openxmlformats.org/officeDocument/2006/relationships/hyperlink" Target="http://www.lac.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jhsph.edu/research/centers-and-institutes/center-for-mental-health-and-addiction-policy-research/research/economics-and-services-research/arnold-foundation-project-ma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57400"/>
            <a:ext cx="7674864" cy="2759149"/>
          </a:xfrm>
        </p:spPr>
        <p:txBody>
          <a:bodyPr>
            <a:noAutofit/>
          </a:bodyPr>
          <a:lstStyle/>
          <a:p>
            <a:r>
              <a:rPr lang="en-US" b="1" dirty="0">
                <a:solidFill>
                  <a:srgbClr val="006892"/>
                </a:solidFill>
              </a:rPr>
              <a:t>RSAT </a:t>
            </a:r>
            <a:r>
              <a:rPr lang="en-US" b="1" dirty="0" smtClean="0">
                <a:solidFill>
                  <a:srgbClr val="006892"/>
                </a:solidFill>
              </a:rPr>
              <a:t>Programs: Maximizing Expanded Health Care Resources-Pre and Post Release</a:t>
            </a:r>
            <a:endParaRPr lang="en-US" b="1" dirty="0">
              <a:solidFill>
                <a:srgbClr val="00689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5023104"/>
            <a:ext cx="5888736" cy="91744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838200"/>
          </a:xfrm>
          <a:prstGeom prst="rect">
            <a:avLst/>
          </a:prstGeom>
          <a:solidFill>
            <a:srgbClr val="006892">
              <a:alpha val="0"/>
            </a:srgbClr>
          </a:solidFill>
          <a:ln>
            <a:solidFill>
              <a:srgbClr val="006892">
                <a:alpha val="0"/>
              </a:srgbClr>
            </a:solidFill>
          </a:ln>
        </p:spPr>
      </p:pic>
      <p:sp>
        <p:nvSpPr>
          <p:cNvPr id="3" name="Rectangle 2"/>
          <p:cNvSpPr/>
          <p:nvPr/>
        </p:nvSpPr>
        <p:spPr>
          <a:xfrm>
            <a:off x="0" y="304800"/>
            <a:ext cx="9144000" cy="430887"/>
          </a:xfrm>
          <a:prstGeom prst="rect">
            <a:avLst/>
          </a:prstGeom>
        </p:spPr>
        <p:txBody>
          <a:bodyPr wrap="square">
            <a:spAutoFit/>
          </a:bodyPr>
          <a:lstStyle/>
          <a:p>
            <a:pPr algn="ctr"/>
            <a:r>
              <a:rPr lang="en-US" sz="2200" b="1" dirty="0" smtClean="0">
                <a:solidFill>
                  <a:schemeClr val="bg1"/>
                </a:solidFill>
              </a:rPr>
              <a:t>WELCOME! To the 4th </a:t>
            </a:r>
            <a:r>
              <a:rPr lang="en-US" sz="2200" b="1" dirty="0">
                <a:solidFill>
                  <a:schemeClr val="bg1"/>
                </a:solidFill>
              </a:rPr>
              <a:t>Annual RSAT </a:t>
            </a:r>
            <a:r>
              <a:rPr lang="en-US" sz="2200" b="1" dirty="0" smtClean="0">
                <a:solidFill>
                  <a:schemeClr val="bg1"/>
                </a:solidFill>
              </a:rPr>
              <a:t>Workshop -July 16-18, 2015, New Orleans</a:t>
            </a:r>
            <a:endParaRPr lang="en-US" sz="2200" b="1" dirty="0">
              <a:solidFill>
                <a:schemeClr val="bg1"/>
              </a:solidFill>
            </a:endParaRPr>
          </a:p>
        </p:txBody>
      </p:sp>
      <p:sp>
        <p:nvSpPr>
          <p:cNvPr id="8" name="Rectangle 7"/>
          <p:cNvSpPr/>
          <p:nvPr/>
        </p:nvSpPr>
        <p:spPr>
          <a:xfrm>
            <a:off x="0" y="-1"/>
            <a:ext cx="9144000" cy="762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248400"/>
            <a:ext cx="9144000" cy="604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990600" y="6336268"/>
            <a:ext cx="7467600" cy="400110"/>
          </a:xfrm>
          <a:prstGeom prst="rect">
            <a:avLst/>
          </a:prstGeom>
        </p:spPr>
        <p:txBody>
          <a:bodyPr wrap="square">
            <a:spAutoFit/>
          </a:bodyPr>
          <a:lstStyle/>
          <a:p>
            <a:r>
              <a:rPr lang="en-US" sz="2000" b="1" dirty="0">
                <a:solidFill>
                  <a:schemeClr val="tx2"/>
                </a:solidFill>
                <a:latin typeface="Arial" pitchFamily="34" charset="0"/>
                <a:cs typeface="Arial" pitchFamily="34" charset="0"/>
              </a:rPr>
              <a:t>This presentation is available online at www.RSAT-TTA.com</a:t>
            </a:r>
            <a:endParaRPr lang="en-US" sz="2000" b="1" dirty="0">
              <a:solidFill>
                <a:schemeClr val="tx2"/>
              </a:solidFill>
            </a:endParaRPr>
          </a:p>
        </p:txBody>
      </p:sp>
    </p:spTree>
    <p:extLst>
      <p:ext uri="{BB962C8B-B14F-4D97-AF65-F5344CB8AC3E}">
        <p14:creationId xmlns:p14="http://schemas.microsoft.com/office/powerpoint/2010/main" val="19720284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Updates: Supporting </a:t>
            </a:r>
            <a:r>
              <a:rPr lang="en-US" dirty="0"/>
              <a:t>Health Information Exchange</a:t>
            </a:r>
            <a:br>
              <a:rPr lang="en-US" dirty="0"/>
            </a:b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10</a:t>
            </a:fld>
            <a:endParaRPr lang="en-US"/>
          </a:p>
        </p:txBody>
      </p:sp>
      <p:sp>
        <p:nvSpPr>
          <p:cNvPr id="4" name="Content Placeholder 3"/>
          <p:cNvSpPr>
            <a:spLocks noGrp="1"/>
          </p:cNvSpPr>
          <p:nvPr>
            <p:ph sz="quarter" idx="1"/>
          </p:nvPr>
        </p:nvSpPr>
        <p:spPr/>
        <p:txBody>
          <a:bodyPr>
            <a:normAutofit fontScale="70000" lnSpcReduction="20000"/>
          </a:bodyPr>
          <a:lstStyle/>
          <a:p>
            <a:r>
              <a:rPr lang="en-US" dirty="0"/>
              <a:t>As health and justice systems work more closely and intentionally together, need for health information technology to better communicate and support health information exchange</a:t>
            </a:r>
          </a:p>
          <a:p>
            <a:r>
              <a:rPr lang="en-US" dirty="0"/>
              <a:t>Need for different types of health care providers serving the same justice-involved patients to effectively communicate</a:t>
            </a:r>
          </a:p>
          <a:p>
            <a:r>
              <a:rPr lang="en-US" dirty="0"/>
              <a:t>Continued need to meet federal and state privacy requirements</a:t>
            </a:r>
          </a:p>
          <a:p>
            <a:r>
              <a:rPr lang="en-US" dirty="0" smtClean="0"/>
              <a:t>Potential next steps at the federal level: EHR incentive payments, meaningful use, discussions related to 42 CFR Part 2 (the federal alcohol and drug treatment confidentiality law)</a:t>
            </a:r>
          </a:p>
          <a:p>
            <a:r>
              <a:rPr lang="en-US" dirty="0" smtClean="0"/>
              <a:t>Promising activity in the states</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1380532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Updates: Improving </a:t>
            </a:r>
            <a:r>
              <a:rPr lang="en-US" dirty="0"/>
              <a:t>Quality of Care</a:t>
            </a:r>
            <a:br>
              <a:rPr lang="en-US" dirty="0"/>
            </a:b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11</a:t>
            </a:fld>
            <a:endParaRPr lang="en-US"/>
          </a:p>
        </p:txBody>
      </p:sp>
      <p:sp>
        <p:nvSpPr>
          <p:cNvPr id="4" name="Content Placeholder 3"/>
          <p:cNvSpPr>
            <a:spLocks noGrp="1"/>
          </p:cNvSpPr>
          <p:nvPr>
            <p:ph sz="quarter" idx="1"/>
          </p:nvPr>
        </p:nvSpPr>
        <p:spPr/>
        <p:txBody>
          <a:bodyPr>
            <a:normAutofit fontScale="70000" lnSpcReduction="20000"/>
          </a:bodyPr>
          <a:lstStyle/>
          <a:p>
            <a:r>
              <a:rPr lang="en-US" dirty="0"/>
              <a:t>Lack of CMS oversight in prisons, jails, and certain other types of settings (such as correctional half-way houses) because of the Medicaid inmate exclusion</a:t>
            </a:r>
          </a:p>
          <a:p>
            <a:r>
              <a:rPr lang="en-US" dirty="0"/>
              <a:t>Broader ACA focus on and initiatives aimed at improving the quality of health care</a:t>
            </a:r>
          </a:p>
          <a:p>
            <a:r>
              <a:rPr lang="en-US" dirty="0"/>
              <a:t>Greater focus on data-gathering, performance measurement, and the incentive of providers benefiting in shared savings derived from higher quality, better coordinated care</a:t>
            </a:r>
          </a:p>
          <a:p>
            <a:r>
              <a:rPr lang="en-US" dirty="0" smtClean="0"/>
              <a:t>Importance of ensuring </a:t>
            </a:r>
            <a:r>
              <a:rPr lang="en-US" dirty="0"/>
              <a:t>providers of justice-involved people are well included in these </a:t>
            </a:r>
            <a:r>
              <a:rPr lang="en-US" dirty="0" smtClean="0"/>
              <a:t>initiatives</a:t>
            </a:r>
          </a:p>
          <a:p>
            <a:r>
              <a:rPr lang="en-US" dirty="0" smtClean="0"/>
              <a:t>Aligning </a:t>
            </a:r>
            <a:r>
              <a:rPr lang="en-US" dirty="0"/>
              <a:t>performance and quality measures with provision of care</a:t>
            </a:r>
          </a:p>
          <a:p>
            <a:r>
              <a:rPr lang="en-US" dirty="0" smtClean="0"/>
              <a:t>Examples of success</a:t>
            </a:r>
            <a:endParaRPr lang="en-US" dirty="0"/>
          </a:p>
          <a:p>
            <a:pPr lvl="1"/>
            <a:endParaRPr lang="en-US" dirty="0"/>
          </a:p>
          <a:p>
            <a:endParaRPr lang="en-US" dirty="0"/>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1865842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b="1" dirty="0" smtClean="0">
                <a:solidFill>
                  <a:srgbClr val="006892"/>
                </a:solidFill>
                <a:latin typeface="Arial" pitchFamily="34" charset="0"/>
                <a:cs typeface="Arial" pitchFamily="34" charset="0"/>
              </a:rPr>
              <a:t>Tools for all states</a:t>
            </a:r>
            <a:endParaRPr lang="en-US" sz="4000" b="1"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r>
              <a:rPr lang="en-US" sz="4000" dirty="0" smtClean="0"/>
              <a:t>Aside from coverage expansion</a:t>
            </a:r>
          </a:p>
          <a:p>
            <a:r>
              <a:rPr lang="en-US" sz="4000" dirty="0" smtClean="0"/>
              <a:t>How can RSAT programs tap in</a:t>
            </a:r>
          </a:p>
          <a:p>
            <a:r>
              <a:rPr lang="en-US" sz="4000" dirty="0" smtClean="0"/>
              <a:t>Finding more information</a:t>
            </a:r>
          </a:p>
          <a:p>
            <a:pPr marL="0" indent="0">
              <a:buNone/>
            </a:pPr>
            <a:endParaRPr lang="en-US" sz="2800" dirty="0" smtClean="0"/>
          </a:p>
          <a:p>
            <a:pPr marL="0" indent="0">
              <a:buNone/>
            </a:pPr>
            <a:r>
              <a:rPr lang="en-US" sz="2800" dirty="0" smtClean="0"/>
              <a:t>Legal  Action Center –  Resources for CJ &amp; Health</a:t>
            </a:r>
          </a:p>
          <a:p>
            <a:pPr marL="0" indent="0">
              <a:buNone/>
            </a:pPr>
            <a:r>
              <a:rPr lang="en-US" sz="2800" dirty="0">
                <a:hlinkClick r:id="rId4"/>
              </a:rPr>
              <a:t>http://lac.org/resources/criminal-justice-resources</a:t>
            </a:r>
            <a:r>
              <a:rPr lang="en-US" sz="2800" dirty="0" smtClean="0">
                <a:hlinkClick r:id="rId4"/>
              </a:rPr>
              <a:t>/</a:t>
            </a:r>
            <a:r>
              <a:rPr lang="en-US" sz="2800" dirty="0" smtClean="0"/>
              <a:t> </a:t>
            </a:r>
          </a:p>
          <a:p>
            <a:endParaRPr lang="en-US" sz="2800" dirty="0"/>
          </a:p>
          <a:p>
            <a:endParaRPr lang="en-US" sz="2800" dirty="0"/>
          </a:p>
          <a:p>
            <a:pPr marL="0" indent="0">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8551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152400"/>
            <a:ext cx="9144000" cy="1143000"/>
          </a:xfrm>
        </p:spPr>
        <p:txBody>
          <a:bodyPr>
            <a:normAutofit/>
          </a:bodyPr>
          <a:lstStyle/>
          <a:p>
            <a:r>
              <a:rPr lang="en-US" sz="3200" dirty="0">
                <a:solidFill>
                  <a:srgbClr val="006892"/>
                </a:solidFill>
                <a:ea typeface="+mn-ea"/>
                <a:cs typeface="+mn-cs"/>
              </a:rPr>
              <a:t>Health </a:t>
            </a:r>
            <a:r>
              <a:rPr lang="en-US" sz="3200" dirty="0" smtClean="0">
                <a:solidFill>
                  <a:srgbClr val="006892"/>
                </a:solidFill>
                <a:ea typeface="+mn-ea"/>
                <a:cs typeface="+mn-cs"/>
              </a:rPr>
              <a:t>Reform: Newly </a:t>
            </a:r>
            <a:r>
              <a:rPr lang="en-US" sz="3200" dirty="0">
                <a:solidFill>
                  <a:srgbClr val="006892"/>
                </a:solidFill>
                <a:ea typeface="+mn-ea"/>
                <a:cs typeface="+mn-cs"/>
              </a:rPr>
              <a:t>Expanded Resources </a:t>
            </a:r>
            <a:endParaRPr lang="en-US" sz="4000"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endParaRPr lang="en-US" sz="2800" dirty="0"/>
          </a:p>
          <a:p>
            <a:endParaRPr lang="en-US" sz="2800" dirty="0"/>
          </a:p>
          <a:p>
            <a:pPr marL="0" indent="0">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04800" y="1371600"/>
            <a:ext cx="8534400" cy="4953000"/>
          </a:xfrm>
          <a:prstGeom prst="rect">
            <a:avLst/>
          </a:prstGeom>
          <a:noFill/>
        </p:spPr>
      </p:pic>
    </p:spTree>
    <p:extLst>
      <p:ext uri="{BB962C8B-B14F-4D97-AF65-F5344CB8AC3E}">
        <p14:creationId xmlns:p14="http://schemas.microsoft.com/office/powerpoint/2010/main" val="427224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006892"/>
                </a:solidFill>
                <a:latin typeface="Arial" pitchFamily="34" charset="0"/>
                <a:cs typeface="Arial" pitchFamily="34" charset="0"/>
              </a:rPr>
              <a:t>Delivery System </a:t>
            </a:r>
            <a:endParaRPr lang="en-US" sz="4000"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r>
              <a:rPr lang="en-US" sz="2800" dirty="0" smtClean="0"/>
              <a:t>Health Home Delivery models offer services to those with or at risk for multiple chronic conditions.</a:t>
            </a:r>
          </a:p>
          <a:p>
            <a:pPr marL="0" indent="0">
              <a:buNone/>
            </a:pPr>
            <a:endParaRPr lang="en-US" sz="800" dirty="0" smtClean="0"/>
          </a:p>
          <a:p>
            <a:r>
              <a:rPr lang="en-US" sz="2800" dirty="0" smtClean="0"/>
              <a:t>A more viable model for re-entering individuals with chronic medical and behavioral health conditions</a:t>
            </a:r>
          </a:p>
          <a:p>
            <a:pPr marL="0" indent="0">
              <a:buNone/>
            </a:pPr>
            <a:endParaRPr lang="en-US" sz="800" dirty="0" smtClean="0"/>
          </a:p>
          <a:p>
            <a:r>
              <a:rPr lang="en-US" sz="2800" dirty="0" smtClean="0"/>
              <a:t>Some states have included the needs of the re-entry population in health home implementation planning</a:t>
            </a:r>
          </a:p>
          <a:p>
            <a:pPr marL="0" indent="0">
              <a:buNone/>
            </a:pPr>
            <a:endParaRPr lang="en-US" sz="2800" dirty="0"/>
          </a:p>
          <a:p>
            <a:pPr marL="0" indent="0">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7134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006892"/>
                </a:solidFill>
                <a:latin typeface="+mn-lt"/>
                <a:cs typeface="Arial" pitchFamily="34" charset="0"/>
              </a:rPr>
              <a:t>Insurance Reform</a:t>
            </a:r>
            <a:endParaRPr lang="en-US" sz="4000" dirty="0">
              <a:solidFill>
                <a:srgbClr val="006892"/>
              </a:solidFill>
              <a:latin typeface="+mn-lt"/>
              <a:cs typeface="Arial" pitchFamily="34" charset="0"/>
            </a:endParaRPr>
          </a:p>
        </p:txBody>
      </p:sp>
      <p:sp>
        <p:nvSpPr>
          <p:cNvPr id="3" name="Content Placeholder 2"/>
          <p:cNvSpPr>
            <a:spLocks noGrp="1"/>
          </p:cNvSpPr>
          <p:nvPr>
            <p:ph idx="1"/>
          </p:nvPr>
        </p:nvSpPr>
        <p:spPr>
          <a:xfrm>
            <a:off x="304800" y="1505854"/>
            <a:ext cx="8610600" cy="4209146"/>
          </a:xfrm>
        </p:spPr>
        <p:txBody>
          <a:bodyPr>
            <a:noAutofit/>
          </a:bodyPr>
          <a:lstStyle/>
          <a:p>
            <a:r>
              <a:rPr lang="en-US" sz="2800" dirty="0" smtClean="0"/>
              <a:t>Youth under 26 may </a:t>
            </a:r>
            <a:r>
              <a:rPr lang="en-US" sz="2800" dirty="0"/>
              <a:t>be covered by </a:t>
            </a:r>
            <a:r>
              <a:rPr lang="en-US" sz="2800" dirty="0" smtClean="0"/>
              <a:t>parents’ health insurance plans (applies to all exchange plans)</a:t>
            </a:r>
          </a:p>
          <a:p>
            <a:pPr marL="0" indent="0">
              <a:buNone/>
            </a:pPr>
            <a:endParaRPr lang="en-US" sz="800" dirty="0" smtClean="0"/>
          </a:p>
          <a:p>
            <a:r>
              <a:rPr lang="en-US" sz="2800" dirty="0" smtClean="0"/>
              <a:t>Youth aging out of foster care may be covered by Medicaid – until their </a:t>
            </a:r>
            <a:r>
              <a:rPr lang="en-US" sz="2800" dirty="0"/>
              <a:t>26</a:t>
            </a:r>
            <a:r>
              <a:rPr lang="en-US" sz="2800" baseline="30000" dirty="0"/>
              <a:t>th</a:t>
            </a:r>
            <a:r>
              <a:rPr lang="en-US" sz="2800" dirty="0"/>
              <a:t> </a:t>
            </a:r>
            <a:r>
              <a:rPr lang="en-US" sz="2800" dirty="0" smtClean="0"/>
              <a:t>birthday</a:t>
            </a:r>
          </a:p>
          <a:p>
            <a:pPr marL="0" indent="0">
              <a:buNone/>
            </a:pPr>
            <a:endParaRPr lang="en-US" sz="800" dirty="0"/>
          </a:p>
          <a:p>
            <a:r>
              <a:rPr lang="en-US" sz="2800" dirty="0" smtClean="0"/>
              <a:t>Covered individuals have access to preventive care without co-pays</a:t>
            </a:r>
          </a:p>
          <a:p>
            <a:pPr marL="0" indent="0">
              <a:buNone/>
            </a:pPr>
            <a:endParaRPr lang="en-US" sz="800" dirty="0" smtClean="0"/>
          </a:p>
          <a:p>
            <a:r>
              <a:rPr lang="en-US" sz="2800" dirty="0" smtClean="0"/>
              <a:t>Increased coverage of services for youth with behavioral health conditions and pre-existing conditions</a:t>
            </a:r>
            <a:endParaRPr lang="en-US" sz="2800" dirty="0"/>
          </a:p>
          <a:p>
            <a:pPr marL="0" indent="0">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3544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3200" dirty="0" smtClean="0">
                <a:solidFill>
                  <a:srgbClr val="006892"/>
                </a:solidFill>
                <a:latin typeface="Arial" pitchFamily="34" charset="0"/>
                <a:cs typeface="Arial" pitchFamily="34" charset="0"/>
              </a:rPr>
              <a:t>Medicare for older re-entering individuals</a:t>
            </a:r>
            <a:endParaRPr lang="en-US" sz="3200"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277254"/>
            <a:ext cx="8229600" cy="4666346"/>
          </a:xfrm>
        </p:spPr>
        <p:txBody>
          <a:bodyPr>
            <a:noAutofit/>
          </a:bodyPr>
          <a:lstStyle/>
          <a:p>
            <a:r>
              <a:rPr lang="en-US" sz="2400" dirty="0" smtClean="0"/>
              <a:t>Starting at 62 re-entering individuals who have a record of earning wages may elect to apply for retirement benefits.</a:t>
            </a:r>
          </a:p>
          <a:p>
            <a:pPr marL="0" indent="0">
              <a:buNone/>
            </a:pPr>
            <a:endParaRPr lang="en-US" sz="800" dirty="0" smtClean="0"/>
          </a:p>
          <a:p>
            <a:r>
              <a:rPr lang="en-US" sz="2400" dirty="0" smtClean="0"/>
              <a:t>Their benefits will be reduced if they retire before age 65, but they will be eligible for Medicare coverage.</a:t>
            </a:r>
          </a:p>
          <a:p>
            <a:pPr marL="0" indent="0">
              <a:buNone/>
            </a:pPr>
            <a:endParaRPr lang="en-US" sz="800" dirty="0" smtClean="0"/>
          </a:p>
          <a:p>
            <a:r>
              <a:rPr lang="en-US" sz="2400" dirty="0" smtClean="0"/>
              <a:t>They can apply before release, upon release; Federally Qualified </a:t>
            </a:r>
            <a:r>
              <a:rPr lang="en-US" sz="2400" dirty="0"/>
              <a:t>H</a:t>
            </a:r>
            <a:r>
              <a:rPr lang="en-US" sz="2400" dirty="0" smtClean="0"/>
              <a:t>ealth </a:t>
            </a:r>
            <a:r>
              <a:rPr lang="en-US" sz="2400" dirty="0"/>
              <a:t>C</a:t>
            </a:r>
            <a:r>
              <a:rPr lang="en-US" sz="2400" dirty="0" smtClean="0"/>
              <a:t>enters can help with enrollment and can provide many Medicare covered services.</a:t>
            </a:r>
          </a:p>
          <a:p>
            <a:pPr marL="0" indent="0">
              <a:buNone/>
            </a:pPr>
            <a:endParaRPr lang="en-US" sz="800" dirty="0" smtClean="0"/>
          </a:p>
          <a:p>
            <a:r>
              <a:rPr lang="en-US" sz="2400" dirty="0" smtClean="0"/>
              <a:t>The National Council on Aging  has a helpful guide </a:t>
            </a:r>
            <a:r>
              <a:rPr lang="en-US" sz="2400" dirty="0"/>
              <a:t>that explains </a:t>
            </a:r>
            <a:r>
              <a:rPr lang="en-US" sz="2400" dirty="0" smtClean="0"/>
              <a:t>rules and procedures: </a:t>
            </a:r>
            <a:r>
              <a:rPr lang="en-US" sz="2400" dirty="0" smtClean="0">
                <a:hlinkClick r:id="rId4"/>
              </a:rPr>
              <a:t>https</a:t>
            </a:r>
            <a:r>
              <a:rPr lang="en-US" sz="2400" dirty="0">
                <a:hlinkClick r:id="rId4"/>
              </a:rPr>
              <a:t>://</a:t>
            </a:r>
            <a:r>
              <a:rPr lang="en-US" sz="2400" dirty="0" smtClean="0">
                <a:hlinkClick r:id="rId4"/>
              </a:rPr>
              <a:t>www.ncoa.org/wp-content/uploads/Leaving-incarceration.pdf</a:t>
            </a:r>
            <a:r>
              <a:rPr lang="en-US" sz="2400" dirty="0" smtClean="0"/>
              <a:t>  </a:t>
            </a:r>
            <a:endParaRPr lang="en-US" sz="2400" dirty="0"/>
          </a:p>
          <a:p>
            <a:endParaRPr lang="en-US" sz="2400" dirty="0"/>
          </a:p>
          <a:p>
            <a:pPr marL="0" indent="0">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16</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42533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304800"/>
            <a:ext cx="8229600" cy="1143000"/>
          </a:xfrm>
        </p:spPr>
        <p:txBody>
          <a:bodyPr>
            <a:normAutofit fontScale="90000"/>
          </a:bodyPr>
          <a:lstStyle/>
          <a:p>
            <a:r>
              <a:rPr lang="en-US" sz="4000" dirty="0" smtClean="0">
                <a:solidFill>
                  <a:srgbClr val="006892"/>
                </a:solidFill>
              </a:rPr>
              <a:t>Justice-involved </a:t>
            </a:r>
            <a:r>
              <a:rPr lang="en-US" sz="4000" b="1" dirty="0">
                <a:solidFill>
                  <a:srgbClr val="006892"/>
                </a:solidFill>
              </a:rPr>
              <a:t>can </a:t>
            </a:r>
            <a:r>
              <a:rPr lang="en-US" sz="4000" dirty="0">
                <a:solidFill>
                  <a:srgbClr val="006892"/>
                </a:solidFill>
              </a:rPr>
              <a:t>apply for SSI and SSDI </a:t>
            </a:r>
            <a:br>
              <a:rPr lang="en-US" sz="4000" dirty="0">
                <a:solidFill>
                  <a:srgbClr val="006892"/>
                </a:solidFill>
              </a:rPr>
            </a:br>
            <a:endParaRPr lang="en-US" sz="4000"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228600" y="1219200"/>
            <a:ext cx="8839200" cy="5334000"/>
          </a:xfrm>
        </p:spPr>
        <p:txBody>
          <a:bodyPr>
            <a:noAutofit/>
          </a:bodyPr>
          <a:lstStyle/>
          <a:p>
            <a:pPr marL="0" indent="0" algn="ctr">
              <a:buNone/>
            </a:pPr>
            <a:endParaRPr lang="en-US" sz="4800" dirty="0"/>
          </a:p>
          <a:p>
            <a:pPr marL="0" indent="0" algn="ctr">
              <a:buNone/>
            </a:pPr>
            <a:endParaRPr lang="en-US" sz="4800" dirty="0" smtClean="0"/>
          </a:p>
          <a:p>
            <a:pPr lvl="0"/>
            <a:r>
              <a:rPr lang="en-US" sz="2800" dirty="0">
                <a:solidFill>
                  <a:prstClr val="black"/>
                </a:solidFill>
              </a:rPr>
              <a:t>In 2009 court ruling: </a:t>
            </a:r>
            <a:r>
              <a:rPr lang="en-US" sz="2800" dirty="0" err="1">
                <a:solidFill>
                  <a:prstClr val="black"/>
                </a:solidFill>
              </a:rPr>
              <a:t>SSA</a:t>
            </a:r>
            <a:r>
              <a:rPr lang="en-US" sz="2800" dirty="0">
                <a:solidFill>
                  <a:prstClr val="black"/>
                </a:solidFill>
              </a:rPr>
              <a:t> no longer arbitrarily denies benefits to </a:t>
            </a:r>
            <a:r>
              <a:rPr lang="en-US" sz="2800" dirty="0" smtClean="0">
                <a:solidFill>
                  <a:prstClr val="black"/>
                </a:solidFill>
              </a:rPr>
              <a:t>applicants </a:t>
            </a:r>
            <a:r>
              <a:rPr lang="en-US" sz="2800" dirty="0">
                <a:solidFill>
                  <a:prstClr val="black"/>
                </a:solidFill>
              </a:rPr>
              <a:t>with active felony warrants </a:t>
            </a:r>
          </a:p>
          <a:p>
            <a:pPr marL="0" lvl="0" indent="0">
              <a:buNone/>
            </a:pPr>
            <a:endParaRPr lang="en-US" sz="800" dirty="0">
              <a:solidFill>
                <a:prstClr val="black"/>
              </a:solidFill>
            </a:endParaRPr>
          </a:p>
          <a:p>
            <a:pPr lvl="0"/>
            <a:r>
              <a:rPr lang="en-US" sz="2800" dirty="0">
                <a:solidFill>
                  <a:prstClr val="black"/>
                </a:solidFill>
              </a:rPr>
              <a:t>2011: </a:t>
            </a:r>
            <a:r>
              <a:rPr lang="en-US" sz="2800" dirty="0" err="1">
                <a:solidFill>
                  <a:prstClr val="black"/>
                </a:solidFill>
              </a:rPr>
              <a:t>SSA</a:t>
            </a:r>
            <a:r>
              <a:rPr lang="en-US" sz="2800" dirty="0">
                <a:solidFill>
                  <a:prstClr val="black"/>
                </a:solidFill>
              </a:rPr>
              <a:t> no longer suspends or denies SSI or SSDI payments due to outstanding probation/parole </a:t>
            </a:r>
            <a:r>
              <a:rPr lang="en-US" sz="2800" dirty="0" smtClean="0">
                <a:solidFill>
                  <a:prstClr val="black"/>
                </a:solidFill>
              </a:rPr>
              <a:t>violations</a:t>
            </a:r>
          </a:p>
          <a:p>
            <a:pPr marL="0" lvl="0" indent="0">
              <a:buNone/>
            </a:pPr>
            <a:endParaRPr lang="en-US" sz="2400" dirty="0">
              <a:solidFill>
                <a:prstClr val="black"/>
              </a:solidFill>
            </a:endParaRPr>
          </a:p>
          <a:p>
            <a:pPr marL="0" indent="0" algn="ctr">
              <a:buNone/>
            </a:pPr>
            <a:r>
              <a:rPr lang="en-US" sz="2400" b="1" dirty="0" smtClean="0"/>
              <a:t>Exception: </a:t>
            </a:r>
            <a:r>
              <a:rPr lang="en-US" sz="2400" b="1" dirty="0"/>
              <a:t>Applicants with warrants associated with escape or fleeing to avoid prosecution </a:t>
            </a:r>
            <a:endParaRPr lang="en-US" sz="2400" b="1" dirty="0" smtClean="0"/>
          </a:p>
          <a:p>
            <a:pPr marL="0" indent="0">
              <a:buNone/>
            </a:pPr>
            <a:endParaRPr lang="en-US" sz="2400" dirty="0"/>
          </a:p>
          <a:p>
            <a:pPr marL="0" indent="0">
              <a:buNone/>
            </a:pPr>
            <a:r>
              <a:rPr lang="en-US" sz="2400" dirty="0" smtClean="0"/>
              <a:t> </a:t>
            </a:r>
            <a:endParaRPr lang="en-US" sz="24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17</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57200" y="1295400"/>
            <a:ext cx="8382000" cy="1384995"/>
          </a:xfrm>
          <a:prstGeom prst="rect">
            <a:avLst/>
          </a:prstGeom>
        </p:spPr>
        <p:txBody>
          <a:bodyPr wrap="square">
            <a:spAutoFit/>
          </a:bodyPr>
          <a:lstStyle/>
          <a:p>
            <a:r>
              <a:rPr lang="en-US" sz="2800" dirty="0" smtClean="0"/>
              <a:t>–Even with </a:t>
            </a:r>
            <a:r>
              <a:rPr lang="en-US" sz="2800" dirty="0"/>
              <a:t>active warrants </a:t>
            </a:r>
          </a:p>
          <a:p>
            <a:r>
              <a:rPr lang="en-US" sz="2800" dirty="0"/>
              <a:t>–Currently incarcerated (30 days prior to release) </a:t>
            </a:r>
          </a:p>
          <a:p>
            <a:r>
              <a:rPr lang="en-US" sz="2800" dirty="0"/>
              <a:t>–On probation or parole </a:t>
            </a:r>
          </a:p>
        </p:txBody>
      </p:sp>
    </p:spTree>
    <p:extLst>
      <p:ext uri="{BB962C8B-B14F-4D97-AF65-F5344CB8AC3E}">
        <p14:creationId xmlns:p14="http://schemas.microsoft.com/office/powerpoint/2010/main" val="36574729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228600" y="152400"/>
            <a:ext cx="8686800" cy="1143000"/>
          </a:xfrm>
        </p:spPr>
        <p:txBody>
          <a:bodyPr>
            <a:normAutofit/>
          </a:bodyPr>
          <a:lstStyle/>
          <a:p>
            <a:pPr algn="l"/>
            <a:r>
              <a:rPr lang="en-US" sz="4000" dirty="0" smtClean="0">
                <a:solidFill>
                  <a:srgbClr val="006892"/>
                </a:solidFill>
                <a:latin typeface="Arial" pitchFamily="34" charset="0"/>
                <a:cs typeface="Arial" pitchFamily="34" charset="0"/>
              </a:rPr>
              <a:t>        </a:t>
            </a:r>
            <a:r>
              <a:rPr lang="en-US" sz="4000" dirty="0" smtClean="0">
                <a:solidFill>
                  <a:srgbClr val="006892"/>
                </a:solidFill>
                <a:cs typeface="Arial" pitchFamily="34" charset="0"/>
              </a:rPr>
              <a:t>The numbers are significant</a:t>
            </a:r>
            <a:endParaRPr lang="en-US" sz="4000" dirty="0">
              <a:solidFill>
                <a:srgbClr val="006892"/>
              </a:solidFill>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r>
              <a:rPr lang="en-US" sz="2800" dirty="0" smtClean="0"/>
              <a:t>750,000 = annual releases </a:t>
            </a:r>
            <a:r>
              <a:rPr lang="en-US" sz="2800" dirty="0"/>
              <a:t>from federal and state </a:t>
            </a:r>
            <a:r>
              <a:rPr lang="en-US" sz="2800" dirty="0" smtClean="0"/>
              <a:t>prisons; with serious mental </a:t>
            </a:r>
            <a:r>
              <a:rPr lang="en-US" sz="2800" dirty="0"/>
              <a:t>illness = 125,000 </a:t>
            </a:r>
            <a:endParaRPr lang="en-US" sz="2800" dirty="0" smtClean="0"/>
          </a:p>
          <a:p>
            <a:pPr marL="0" indent="0">
              <a:buNone/>
            </a:pPr>
            <a:endParaRPr lang="en-US" sz="800" dirty="0"/>
          </a:p>
          <a:p>
            <a:r>
              <a:rPr lang="en-US" sz="2800" dirty="0" smtClean="0"/>
              <a:t>Benefits will have a huge effect on re-entry success</a:t>
            </a:r>
          </a:p>
          <a:p>
            <a:pPr marL="0" indent="0">
              <a:buNone/>
            </a:pPr>
            <a:endParaRPr lang="en-US" sz="800" dirty="0" smtClean="0"/>
          </a:p>
          <a:p>
            <a:r>
              <a:rPr lang="en-US" sz="2800" dirty="0"/>
              <a:t>Start with institutions with mental health units </a:t>
            </a:r>
            <a:endParaRPr lang="en-US" sz="2800" dirty="0" smtClean="0"/>
          </a:p>
          <a:p>
            <a:pPr marL="0" indent="0">
              <a:buNone/>
            </a:pPr>
            <a:endParaRPr lang="en-US" sz="800" dirty="0" smtClean="0"/>
          </a:p>
          <a:p>
            <a:r>
              <a:rPr lang="en-US" sz="2800" dirty="0" smtClean="0"/>
              <a:t>RSAT </a:t>
            </a:r>
            <a:r>
              <a:rPr lang="en-US" sz="2800" dirty="0"/>
              <a:t>programs for offenders with </a:t>
            </a:r>
            <a:r>
              <a:rPr lang="en-US" sz="2800" dirty="0" smtClean="0"/>
              <a:t>COD’s</a:t>
            </a:r>
          </a:p>
          <a:p>
            <a:pPr marL="0" indent="0">
              <a:buNone/>
            </a:pPr>
            <a:endParaRPr lang="en-US" sz="800" dirty="0" smtClean="0"/>
          </a:p>
          <a:p>
            <a:r>
              <a:rPr lang="en-US" sz="2800" dirty="0" smtClean="0"/>
              <a:t>Then, RSAT participants with COD’s</a:t>
            </a:r>
          </a:p>
          <a:p>
            <a:pPr marL="0" indent="0">
              <a:buNone/>
            </a:pPr>
            <a:endParaRPr lang="en-US" sz="2800" dirty="0" smtClean="0"/>
          </a:p>
          <a:p>
            <a:endParaRPr lang="en-US" sz="2800" dirty="0"/>
          </a:p>
          <a:p>
            <a:pPr marL="0" indent="0">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18</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14642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006892"/>
                </a:solidFill>
                <a:latin typeface="+mn-lt"/>
                <a:cs typeface="Arial" pitchFamily="34" charset="0"/>
              </a:rPr>
              <a:t>SSI Rules During Periods in Custody</a:t>
            </a:r>
            <a:endParaRPr lang="en-US" sz="4000" dirty="0">
              <a:solidFill>
                <a:srgbClr val="006892"/>
              </a:solidFill>
              <a:latin typeface="+mn-lt"/>
              <a:cs typeface="Arial" pitchFamily="34" charset="0"/>
            </a:endParaRPr>
          </a:p>
        </p:txBody>
      </p:sp>
      <p:sp>
        <p:nvSpPr>
          <p:cNvPr id="3" name="Content Placeholder 2"/>
          <p:cNvSpPr>
            <a:spLocks noGrp="1"/>
          </p:cNvSpPr>
          <p:nvPr>
            <p:ph idx="1"/>
          </p:nvPr>
        </p:nvSpPr>
        <p:spPr>
          <a:xfrm>
            <a:off x="457200" y="1371600"/>
            <a:ext cx="8229600" cy="4209146"/>
          </a:xfrm>
        </p:spPr>
        <p:txBody>
          <a:bodyPr>
            <a:noAutofit/>
          </a:bodyPr>
          <a:lstStyle/>
          <a:p>
            <a:r>
              <a:rPr lang="en-US" sz="2600" dirty="0" smtClean="0">
                <a:latin typeface="+mj-lt"/>
              </a:rPr>
              <a:t>Incarcerated </a:t>
            </a:r>
            <a:r>
              <a:rPr lang="en-US" sz="2600" dirty="0">
                <a:latin typeface="+mj-lt"/>
              </a:rPr>
              <a:t>for a full calendar month, benefits are suspended </a:t>
            </a:r>
            <a:endParaRPr lang="en-US" sz="2600" dirty="0" smtClean="0">
              <a:latin typeface="+mj-lt"/>
            </a:endParaRPr>
          </a:p>
          <a:p>
            <a:pPr marL="0" indent="0">
              <a:buNone/>
            </a:pPr>
            <a:endParaRPr lang="en-US" sz="800" dirty="0">
              <a:latin typeface="+mj-lt"/>
            </a:endParaRPr>
          </a:p>
          <a:p>
            <a:r>
              <a:rPr lang="en-US" sz="2600" dirty="0" smtClean="0">
                <a:latin typeface="+mj-lt"/>
              </a:rPr>
              <a:t>Released </a:t>
            </a:r>
            <a:r>
              <a:rPr lang="en-US" sz="2600" dirty="0">
                <a:latin typeface="+mj-lt"/>
              </a:rPr>
              <a:t>in less than 12 calendar </a:t>
            </a:r>
            <a:r>
              <a:rPr lang="en-US" sz="2600" dirty="0" smtClean="0">
                <a:latin typeface="+mj-lt"/>
              </a:rPr>
              <a:t>months, </a:t>
            </a:r>
            <a:r>
              <a:rPr lang="en-US" sz="2600" dirty="0">
                <a:latin typeface="+mj-lt"/>
              </a:rPr>
              <a:t>benefits can be reinstated upon release </a:t>
            </a:r>
            <a:endParaRPr lang="en-US" sz="2600" dirty="0" smtClean="0">
              <a:latin typeface="+mj-lt"/>
            </a:endParaRPr>
          </a:p>
          <a:p>
            <a:pPr marL="0" indent="0">
              <a:buNone/>
            </a:pPr>
            <a:endParaRPr lang="en-US" sz="800" dirty="0">
              <a:latin typeface="+mj-lt"/>
            </a:endParaRPr>
          </a:p>
          <a:p>
            <a:r>
              <a:rPr lang="en-US" sz="2600" dirty="0" smtClean="0">
                <a:latin typeface="+mj-lt"/>
              </a:rPr>
              <a:t>After </a:t>
            </a:r>
            <a:r>
              <a:rPr lang="en-US" sz="2600" dirty="0">
                <a:latin typeface="+mj-lt"/>
              </a:rPr>
              <a:t>12 consecutive calendar </a:t>
            </a:r>
            <a:r>
              <a:rPr lang="en-US" sz="2600" dirty="0" smtClean="0">
                <a:latin typeface="+mj-lt"/>
              </a:rPr>
              <a:t>months-SSI </a:t>
            </a:r>
            <a:r>
              <a:rPr lang="en-US" sz="2600" dirty="0">
                <a:latin typeface="+mj-lt"/>
              </a:rPr>
              <a:t>benefits are terminated and they must reapply </a:t>
            </a:r>
            <a:endParaRPr lang="en-US" sz="2600" dirty="0" smtClean="0">
              <a:latin typeface="+mj-lt"/>
            </a:endParaRPr>
          </a:p>
          <a:p>
            <a:pPr marL="0" indent="0">
              <a:buNone/>
            </a:pPr>
            <a:endParaRPr lang="en-US" sz="800" dirty="0">
              <a:latin typeface="+mj-lt"/>
            </a:endParaRPr>
          </a:p>
          <a:p>
            <a:r>
              <a:rPr lang="en-US" sz="2600" dirty="0" smtClean="0">
                <a:latin typeface="+mj-lt"/>
              </a:rPr>
              <a:t>Reapplication </a:t>
            </a:r>
            <a:r>
              <a:rPr lang="en-US" sz="2600" dirty="0">
                <a:latin typeface="+mj-lt"/>
              </a:rPr>
              <a:t>can be made 30 days prior to </a:t>
            </a:r>
            <a:r>
              <a:rPr lang="en-US" sz="2600" dirty="0" smtClean="0">
                <a:latin typeface="+mj-lt"/>
              </a:rPr>
              <a:t> </a:t>
            </a:r>
            <a:r>
              <a:rPr lang="en-US" sz="2600" dirty="0">
                <a:latin typeface="+mj-lt"/>
              </a:rPr>
              <a:t>expected release </a:t>
            </a:r>
            <a:r>
              <a:rPr lang="en-US" sz="2600" dirty="0" smtClean="0">
                <a:latin typeface="+mj-lt"/>
              </a:rPr>
              <a:t>date, </a:t>
            </a:r>
            <a:r>
              <a:rPr lang="en-US" sz="2600" dirty="0">
                <a:latin typeface="+mj-lt"/>
              </a:rPr>
              <a:t>but benefits cannot begin until release </a:t>
            </a:r>
          </a:p>
          <a:p>
            <a:pPr marL="0" indent="0">
              <a:buNone/>
            </a:pPr>
            <a:endParaRPr lang="en-US" sz="4800" dirty="0"/>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19</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6620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71007" y="228600"/>
            <a:ext cx="8801986" cy="6180012"/>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0" y="304800"/>
            <a:ext cx="8915400" cy="1143000"/>
          </a:xfrm>
        </p:spPr>
        <p:txBody>
          <a:bodyPr>
            <a:normAutofit/>
          </a:bodyPr>
          <a:lstStyle/>
          <a:p>
            <a:pPr>
              <a:spcAft>
                <a:spcPts val="600"/>
              </a:spcAft>
            </a:pPr>
            <a:r>
              <a:rPr lang="en-US" sz="800" dirty="0" smtClean="0">
                <a:solidFill>
                  <a:srgbClr val="E0C3A3"/>
                </a:solidFill>
              </a:rPr>
              <a:t/>
            </a:r>
            <a:br>
              <a:rPr lang="en-US" sz="800" dirty="0" smtClean="0">
                <a:solidFill>
                  <a:srgbClr val="E0C3A3"/>
                </a:solidFill>
              </a:rPr>
            </a:br>
            <a:r>
              <a:rPr lang="en-US" sz="2700" dirty="0" smtClean="0">
                <a:solidFill>
                  <a:schemeClr val="bg1"/>
                </a:solidFill>
                <a:latin typeface="Arial" pitchFamily="34" charset="0"/>
                <a:cs typeface="Arial" pitchFamily="34" charset="0"/>
              </a:rPr>
              <a:t>Gabrielle </a:t>
            </a:r>
            <a:r>
              <a:rPr lang="en-US" sz="2700" dirty="0">
                <a:solidFill>
                  <a:schemeClr val="bg1"/>
                </a:solidFill>
                <a:latin typeface="Arial" pitchFamily="34" charset="0"/>
                <a:cs typeface="Arial" pitchFamily="34" charset="0"/>
              </a:rPr>
              <a:t>de la </a:t>
            </a:r>
            <a:r>
              <a:rPr lang="en-US" sz="2700" dirty="0" err="1">
                <a:solidFill>
                  <a:schemeClr val="bg1"/>
                </a:solidFill>
                <a:latin typeface="Arial" pitchFamily="34" charset="0"/>
                <a:cs typeface="Arial" pitchFamily="34" charset="0"/>
              </a:rPr>
              <a:t>Guéronnière</a:t>
            </a:r>
            <a:r>
              <a:rPr lang="en-US" sz="2700" dirty="0">
                <a:solidFill>
                  <a:schemeClr val="bg1"/>
                </a:solidFill>
                <a:latin typeface="Arial" pitchFamily="34" charset="0"/>
                <a:cs typeface="Arial" pitchFamily="34" charset="0"/>
              </a:rPr>
              <a:t> </a:t>
            </a:r>
            <a:r>
              <a:rPr lang="en-US" sz="2700" dirty="0" smtClean="0">
                <a:solidFill>
                  <a:schemeClr val="bg1"/>
                </a:solidFill>
                <a:latin typeface="Arial" pitchFamily="34" charset="0"/>
                <a:cs typeface="Arial" pitchFamily="34" charset="0"/>
              </a:rPr>
              <a:t>– </a:t>
            </a:r>
            <a:r>
              <a:rPr lang="en-US" sz="2700" dirty="0" smtClean="0">
                <a:solidFill>
                  <a:srgbClr val="E0C3A3"/>
                </a:solidFill>
              </a:rPr>
              <a:t>Legal Action Center</a:t>
            </a:r>
            <a:r>
              <a:rPr lang="en-US" sz="800" dirty="0" smtClean="0">
                <a:solidFill>
                  <a:srgbClr val="E0C3A3"/>
                </a:solidFill>
              </a:rPr>
              <a:t/>
            </a:r>
            <a:br>
              <a:rPr lang="en-US" sz="800" dirty="0" smtClean="0">
                <a:solidFill>
                  <a:srgbClr val="E0C3A3"/>
                </a:solidFill>
              </a:rPr>
            </a:br>
            <a:r>
              <a:rPr lang="en-US" sz="2700" dirty="0" smtClean="0">
                <a:solidFill>
                  <a:schemeClr val="bg1"/>
                </a:solidFill>
                <a:latin typeface="Arial" pitchFamily="34" charset="0"/>
                <a:cs typeface="Arial" pitchFamily="34" charset="0"/>
              </a:rPr>
              <a:t>Niki Miller - </a:t>
            </a:r>
            <a:r>
              <a:rPr lang="en-US" sz="2700" dirty="0" smtClean="0">
                <a:solidFill>
                  <a:srgbClr val="E0C3A3"/>
                </a:solidFill>
              </a:rPr>
              <a:t>Advocates </a:t>
            </a:r>
            <a:r>
              <a:rPr lang="en-US" sz="2700" dirty="0">
                <a:solidFill>
                  <a:srgbClr val="E0C3A3"/>
                </a:solidFill>
              </a:rPr>
              <a:t>for Human Potential</a:t>
            </a:r>
            <a:endParaRPr lang="en-US" sz="27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152400" y="3048000"/>
            <a:ext cx="8991600" cy="3048000"/>
          </a:xfrm>
        </p:spPr>
        <p:txBody>
          <a:bodyPr>
            <a:normAutofit/>
          </a:bodyPr>
          <a:lstStyle/>
          <a:p>
            <a:r>
              <a:rPr lang="en-US" sz="4000" b="1" dirty="0" smtClean="0">
                <a:solidFill>
                  <a:schemeClr val="bg1"/>
                </a:solidFill>
              </a:rPr>
              <a:t>RSAT Annual Workshop</a:t>
            </a:r>
          </a:p>
          <a:p>
            <a:r>
              <a:rPr lang="en-US" sz="4000" b="1" dirty="0" smtClean="0">
                <a:solidFill>
                  <a:schemeClr val="bg1"/>
                </a:solidFill>
              </a:rPr>
              <a:t>July 16-18 </a:t>
            </a:r>
          </a:p>
          <a:p>
            <a:r>
              <a:rPr lang="en-US" sz="4000" b="1" dirty="0" smtClean="0">
                <a:solidFill>
                  <a:schemeClr val="bg1"/>
                </a:solidFill>
              </a:rPr>
              <a:t>New Orleans, LA</a:t>
            </a:r>
          </a:p>
        </p:txBody>
      </p:sp>
      <p:sp>
        <p:nvSpPr>
          <p:cNvPr id="4" name="Date Placeholder 3"/>
          <p:cNvSpPr>
            <a:spLocks noGrp="1"/>
          </p:cNvSpPr>
          <p:nvPr>
            <p:ph type="dt" sz="half" idx="10"/>
          </p:nvPr>
        </p:nvSpPr>
        <p:spPr/>
        <p:txBody>
          <a:bodyPr/>
          <a:lstStyle/>
          <a:p>
            <a:fld id="{82CDDF37-5BD3-4F17-BC7F-8515FF269729}"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a:t>
            </a:fld>
            <a:endParaRPr lang="en-US" dirty="0">
              <a:solidFill>
                <a:schemeClr val="bg1"/>
              </a:solidFill>
              <a:latin typeface="Arial" pitchFamily="34" charset="0"/>
              <a:cs typeface="Arial" pitchFamily="34" charset="0"/>
            </a:endParaRPr>
          </a:p>
        </p:txBody>
      </p:sp>
      <p:cxnSp>
        <p:nvCxnSpPr>
          <p:cNvPr id="10" name="Straight Connector 9"/>
          <p:cNvCxnSpPr/>
          <p:nvPr/>
        </p:nvCxnSpPr>
        <p:spPr>
          <a:xfrm>
            <a:off x="1371600" y="5410200"/>
            <a:ext cx="6096000" cy="0"/>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340" y="1714500"/>
            <a:ext cx="9152860" cy="114300"/>
          </a:xfrm>
          <a:prstGeom prst="rect">
            <a:avLst/>
          </a:prstGeom>
          <a:solidFill>
            <a:srgbClr val="006892">
              <a:alpha val="0"/>
            </a:srgbClr>
          </a:solidFill>
          <a:ln>
            <a:solidFill>
              <a:srgbClr val="006892">
                <a:alpha val="0"/>
              </a:srgbClr>
            </a:solidFill>
          </a:ln>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344353"/>
            <a:ext cx="9220200" cy="589847"/>
          </a:xfrm>
          <a:prstGeom prst="rect">
            <a:avLst/>
          </a:prstGeom>
        </p:spPr>
      </p:pic>
      <p:pic>
        <p:nvPicPr>
          <p:cNvPr id="1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9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83620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006892"/>
                </a:solidFill>
                <a:cs typeface="Arial" pitchFamily="34" charset="0"/>
              </a:rPr>
              <a:t>SSDI Rules</a:t>
            </a:r>
            <a:endParaRPr lang="en-US" sz="4000" dirty="0">
              <a:solidFill>
                <a:srgbClr val="006892"/>
              </a:solidFill>
              <a:cs typeface="Arial" pitchFamily="34" charset="0"/>
            </a:endParaRPr>
          </a:p>
        </p:txBody>
      </p:sp>
      <p:sp>
        <p:nvSpPr>
          <p:cNvPr id="3" name="Content Placeholder 2"/>
          <p:cNvSpPr>
            <a:spLocks noGrp="1"/>
          </p:cNvSpPr>
          <p:nvPr>
            <p:ph idx="1"/>
          </p:nvPr>
        </p:nvSpPr>
        <p:spPr>
          <a:xfrm>
            <a:off x="457200" y="1219200"/>
            <a:ext cx="8229600" cy="4953000"/>
          </a:xfrm>
        </p:spPr>
        <p:txBody>
          <a:bodyPr>
            <a:noAutofit/>
          </a:bodyPr>
          <a:lstStyle/>
          <a:p>
            <a:endParaRPr lang="en-US" sz="1100" dirty="0">
              <a:solidFill>
                <a:srgbClr val="000000"/>
              </a:solidFill>
              <a:latin typeface="Arial"/>
            </a:endParaRPr>
          </a:p>
          <a:p>
            <a:pPr marL="0" indent="0">
              <a:buNone/>
            </a:pPr>
            <a:r>
              <a:rPr lang="en-US" sz="2800" dirty="0" smtClean="0"/>
              <a:t>Recipients </a:t>
            </a:r>
            <a:r>
              <a:rPr lang="en-US" sz="2800" dirty="0"/>
              <a:t>are eligible to continue receiving SSDI until they are </a:t>
            </a:r>
            <a:r>
              <a:rPr lang="en-US" sz="2800" i="1" dirty="0"/>
              <a:t>convicted </a:t>
            </a:r>
            <a:r>
              <a:rPr lang="en-US" sz="2800" dirty="0"/>
              <a:t>of a criminal offense </a:t>
            </a:r>
            <a:r>
              <a:rPr lang="en-US" sz="2800" i="1" dirty="0"/>
              <a:t>and </a:t>
            </a:r>
            <a:r>
              <a:rPr lang="en-US" sz="2800" dirty="0"/>
              <a:t>confined to a penal institution for more than 30 continuous </a:t>
            </a:r>
            <a:r>
              <a:rPr lang="en-US" sz="2800" dirty="0" smtClean="0"/>
              <a:t>days</a:t>
            </a:r>
          </a:p>
          <a:p>
            <a:pPr marL="0" indent="0">
              <a:buNone/>
            </a:pPr>
            <a:r>
              <a:rPr lang="en-US" sz="2800" dirty="0" smtClean="0"/>
              <a:t> </a:t>
            </a:r>
            <a:endParaRPr lang="en-US" sz="800" dirty="0" smtClean="0"/>
          </a:p>
          <a:p>
            <a:r>
              <a:rPr lang="en-US" sz="2800" dirty="0" smtClean="0"/>
              <a:t>After </a:t>
            </a:r>
            <a:r>
              <a:rPr lang="en-US" sz="2800" dirty="0"/>
              <a:t>that time, SSDI is suspended </a:t>
            </a:r>
            <a:endParaRPr lang="en-US" sz="2800" dirty="0" smtClean="0"/>
          </a:p>
          <a:p>
            <a:pPr marL="0" indent="0">
              <a:buNone/>
            </a:pPr>
            <a:endParaRPr lang="en-US" sz="800" dirty="0"/>
          </a:p>
          <a:p>
            <a:r>
              <a:rPr lang="en-US" sz="2800" dirty="0" smtClean="0"/>
              <a:t>SSDI </a:t>
            </a:r>
            <a:r>
              <a:rPr lang="en-US" sz="2800" dirty="0"/>
              <a:t>can be reinstated the month following </a:t>
            </a:r>
            <a:r>
              <a:rPr lang="en-US" sz="2800" dirty="0" smtClean="0"/>
              <a:t>release </a:t>
            </a:r>
          </a:p>
          <a:p>
            <a:pPr marL="0" indent="0">
              <a:buNone/>
            </a:pPr>
            <a:endParaRPr lang="en-US" sz="800" dirty="0"/>
          </a:p>
          <a:p>
            <a:r>
              <a:rPr lang="en-US" sz="2800" dirty="0" smtClean="0"/>
              <a:t>Set up post-release visit to local SS office</a:t>
            </a:r>
            <a:endParaRPr lang="en-US" sz="2800" dirty="0"/>
          </a:p>
          <a:p>
            <a:pPr marL="0" indent="0">
              <a:buNone/>
            </a:pPr>
            <a:endParaRPr lang="en-US"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20</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8742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0"/>
            <a:ext cx="8229600" cy="1143000"/>
          </a:xfrm>
        </p:spPr>
        <p:txBody>
          <a:bodyPr>
            <a:normAutofit/>
          </a:bodyPr>
          <a:lstStyle/>
          <a:p>
            <a:r>
              <a:rPr lang="en-US" sz="4000" dirty="0" smtClean="0">
                <a:solidFill>
                  <a:srgbClr val="006892"/>
                </a:solidFill>
                <a:cs typeface="Arial" pitchFamily="34" charset="0"/>
              </a:rPr>
              <a:t>SOAR Program = Effective </a:t>
            </a:r>
            <a:r>
              <a:rPr lang="en-US" sz="4000" dirty="0">
                <a:solidFill>
                  <a:srgbClr val="006892"/>
                </a:solidFill>
                <a:cs typeface="Arial" pitchFamily="34" charset="0"/>
              </a:rPr>
              <a:t>H</a:t>
            </a:r>
            <a:r>
              <a:rPr lang="en-US" sz="4000" dirty="0" smtClean="0">
                <a:solidFill>
                  <a:srgbClr val="006892"/>
                </a:solidFill>
                <a:cs typeface="Arial" pitchFamily="34" charset="0"/>
              </a:rPr>
              <a:t>elp</a:t>
            </a:r>
            <a:endParaRPr lang="en-US" sz="4000" dirty="0">
              <a:solidFill>
                <a:srgbClr val="006892"/>
              </a:solidFill>
              <a:cs typeface="Arial" pitchFamily="34" charset="0"/>
            </a:endParaRPr>
          </a:p>
        </p:txBody>
      </p:sp>
      <p:sp>
        <p:nvSpPr>
          <p:cNvPr id="3" name="Content Placeholder 2"/>
          <p:cNvSpPr>
            <a:spLocks noGrp="1"/>
          </p:cNvSpPr>
          <p:nvPr>
            <p:ph idx="1"/>
          </p:nvPr>
        </p:nvSpPr>
        <p:spPr>
          <a:xfrm>
            <a:off x="76200" y="1143000"/>
            <a:ext cx="8991600" cy="4800600"/>
          </a:xfrm>
        </p:spPr>
        <p:txBody>
          <a:bodyPr>
            <a:noAutofit/>
          </a:bodyPr>
          <a:lstStyle/>
          <a:p>
            <a:pPr marL="0" indent="0">
              <a:buNone/>
            </a:pPr>
            <a:r>
              <a:rPr lang="en-US" sz="2800" dirty="0" smtClean="0"/>
              <a:t>What is SOAR? </a:t>
            </a:r>
          </a:p>
          <a:p>
            <a:pPr marL="0" indent="0">
              <a:buNone/>
            </a:pPr>
            <a:r>
              <a:rPr lang="en-US" sz="2800" b="1" dirty="0" smtClean="0"/>
              <a:t>SAMHSA’s SSI/SSDI </a:t>
            </a:r>
            <a:r>
              <a:rPr lang="en-US" sz="2800" b="1" dirty="0"/>
              <a:t>Outreach, Access &amp; </a:t>
            </a:r>
            <a:r>
              <a:rPr lang="en-US" sz="2800" b="1" dirty="0" smtClean="0"/>
              <a:t>Recovery Program</a:t>
            </a:r>
            <a:endParaRPr lang="en-US" sz="2800" dirty="0"/>
          </a:p>
          <a:p>
            <a:pPr marL="0" indent="0">
              <a:buNone/>
            </a:pPr>
            <a:r>
              <a:rPr lang="en-US" sz="2400" dirty="0">
                <a:hlinkClick r:id="rId4"/>
              </a:rPr>
              <a:t>http://soarworks.prainc.com</a:t>
            </a:r>
            <a:r>
              <a:rPr lang="en-US" sz="2400" dirty="0" smtClean="0">
                <a:hlinkClick r:id="rId4"/>
              </a:rPr>
              <a:t>/</a:t>
            </a:r>
            <a:r>
              <a:rPr lang="en-US" sz="2400" dirty="0" smtClean="0"/>
              <a:t> </a:t>
            </a:r>
          </a:p>
          <a:p>
            <a:pPr marL="0" indent="0">
              <a:buNone/>
            </a:pPr>
            <a:endParaRPr lang="en-US" sz="2400" dirty="0" smtClean="0"/>
          </a:p>
          <a:p>
            <a:pPr marL="0" indent="0">
              <a:buNone/>
            </a:pPr>
            <a:r>
              <a:rPr lang="en-US" sz="2800" dirty="0"/>
              <a:t>SOAR criminal justice </a:t>
            </a:r>
            <a:r>
              <a:rPr lang="en-US" sz="2800" dirty="0" smtClean="0"/>
              <a:t>pre-release TA programs</a:t>
            </a:r>
            <a:endParaRPr lang="en-US" sz="2800" dirty="0"/>
          </a:p>
          <a:p>
            <a:r>
              <a:rPr lang="en-US" sz="2800" dirty="0"/>
              <a:t>Inception of Facility program: </a:t>
            </a:r>
            <a:r>
              <a:rPr lang="en-US" sz="2800" b="1" dirty="0"/>
              <a:t>July 1, 2010 </a:t>
            </a:r>
            <a:endParaRPr lang="en-US" sz="2800" dirty="0"/>
          </a:p>
          <a:p>
            <a:r>
              <a:rPr lang="en-US" sz="2800" dirty="0" smtClean="0"/>
              <a:t>Total </a:t>
            </a:r>
            <a:r>
              <a:rPr lang="en-US" sz="2800" dirty="0"/>
              <a:t>to date: </a:t>
            </a:r>
            <a:r>
              <a:rPr lang="en-US" sz="2800" b="1" dirty="0" smtClean="0"/>
              <a:t>in at least 68 facilities </a:t>
            </a:r>
            <a:endParaRPr lang="en-US" sz="2800" dirty="0"/>
          </a:p>
          <a:p>
            <a:r>
              <a:rPr lang="en-US" sz="2800" dirty="0" smtClean="0"/>
              <a:t>Success </a:t>
            </a:r>
            <a:r>
              <a:rPr lang="en-US" sz="2800" dirty="0"/>
              <a:t>rate: </a:t>
            </a:r>
            <a:r>
              <a:rPr lang="en-US" sz="2800" b="1" dirty="0"/>
              <a:t>100% </a:t>
            </a:r>
            <a:endParaRPr lang="en-US" sz="2800" dirty="0"/>
          </a:p>
          <a:p>
            <a:r>
              <a:rPr lang="en-US" sz="2800" dirty="0" smtClean="0"/>
              <a:t>Average </a:t>
            </a:r>
            <a:r>
              <a:rPr lang="en-US" sz="2800" dirty="0"/>
              <a:t>days from </a:t>
            </a:r>
            <a:r>
              <a:rPr lang="en-US" sz="2800" dirty="0" smtClean="0"/>
              <a:t>application </a:t>
            </a:r>
            <a:r>
              <a:rPr lang="en-US" sz="2800" dirty="0"/>
              <a:t>to </a:t>
            </a:r>
            <a:r>
              <a:rPr lang="en-US" sz="2800" dirty="0" smtClean="0"/>
              <a:t>decision</a:t>
            </a:r>
            <a:r>
              <a:rPr lang="en-US" sz="2800" dirty="0"/>
              <a:t>: </a:t>
            </a:r>
            <a:r>
              <a:rPr lang="en-US" sz="2800" b="1" dirty="0"/>
              <a:t>39.7 days </a:t>
            </a:r>
            <a:endParaRPr lang="en-US" sz="2800" dirty="0"/>
          </a:p>
          <a:p>
            <a:pPr marL="0" indent="0" algn="ctr">
              <a:buNone/>
            </a:pPr>
            <a:endParaRPr lang="en-US" sz="28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21</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1391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0"/>
            <a:ext cx="8229600" cy="1143000"/>
          </a:xfrm>
        </p:spPr>
        <p:txBody>
          <a:bodyPr>
            <a:normAutofit/>
          </a:bodyPr>
          <a:lstStyle/>
          <a:p>
            <a:r>
              <a:rPr lang="en-US" sz="4000" dirty="0" smtClean="0">
                <a:solidFill>
                  <a:srgbClr val="006892"/>
                </a:solidFill>
                <a:cs typeface="Arial" pitchFamily="34" charset="0"/>
              </a:rPr>
              <a:t>Steps Involved in Working with SOAR</a:t>
            </a:r>
            <a:endParaRPr lang="en-US" sz="4000" dirty="0">
              <a:solidFill>
                <a:srgbClr val="006892"/>
              </a:solidFill>
              <a:cs typeface="Arial" pitchFamily="34" charset="0"/>
            </a:endParaRPr>
          </a:p>
        </p:txBody>
      </p:sp>
      <p:sp>
        <p:nvSpPr>
          <p:cNvPr id="3" name="Content Placeholder 2"/>
          <p:cNvSpPr>
            <a:spLocks noGrp="1"/>
          </p:cNvSpPr>
          <p:nvPr>
            <p:ph idx="1"/>
          </p:nvPr>
        </p:nvSpPr>
        <p:spPr>
          <a:xfrm>
            <a:off x="76200" y="1429654"/>
            <a:ext cx="9067800" cy="4209146"/>
          </a:xfrm>
        </p:spPr>
        <p:txBody>
          <a:bodyPr>
            <a:noAutofit/>
          </a:bodyPr>
          <a:lstStyle/>
          <a:p>
            <a:r>
              <a:rPr lang="en-US" sz="2600" dirty="0" smtClean="0"/>
              <a:t>Contact Social </a:t>
            </a:r>
            <a:r>
              <a:rPr lang="en-US" sz="2600" dirty="0"/>
              <a:t>Security Field Offices </a:t>
            </a:r>
          </a:p>
          <a:p>
            <a:r>
              <a:rPr lang="en-US" sz="2600" dirty="0" smtClean="0"/>
              <a:t>Contact Disability Determination Services (DDS)</a:t>
            </a:r>
            <a:r>
              <a:rPr lang="en-US" sz="2600" dirty="0"/>
              <a:t> </a:t>
            </a:r>
            <a:r>
              <a:rPr lang="en-US" sz="2600" dirty="0" smtClean="0"/>
              <a:t>to discuss </a:t>
            </a:r>
            <a:endParaRPr lang="en-US" sz="2600" dirty="0"/>
          </a:p>
          <a:p>
            <a:pPr lvl="1"/>
            <a:r>
              <a:rPr lang="en-US" sz="2400" dirty="0" smtClean="0"/>
              <a:t>Better customer service </a:t>
            </a:r>
          </a:p>
          <a:p>
            <a:pPr lvl="1"/>
            <a:r>
              <a:rPr lang="en-US" sz="2400" dirty="0" smtClean="0"/>
              <a:t>Reduced processing time </a:t>
            </a:r>
          </a:p>
          <a:p>
            <a:pPr lvl="1"/>
            <a:r>
              <a:rPr lang="en-US" sz="2400" dirty="0" smtClean="0"/>
              <a:t>Reduced consultative exam costs </a:t>
            </a:r>
          </a:p>
          <a:p>
            <a:pPr marL="457200" lvl="1" indent="0">
              <a:buNone/>
            </a:pPr>
            <a:endParaRPr lang="en-US" sz="1200" dirty="0" smtClean="0"/>
          </a:p>
          <a:p>
            <a:r>
              <a:rPr lang="en-US" sz="2600" dirty="0" smtClean="0"/>
              <a:t>Specific examiners &amp; </a:t>
            </a:r>
            <a:r>
              <a:rPr lang="en-US" sz="2600" dirty="0"/>
              <a:t>medical consultants </a:t>
            </a:r>
            <a:r>
              <a:rPr lang="en-US" sz="2600" dirty="0" smtClean="0"/>
              <a:t>flag </a:t>
            </a:r>
            <a:r>
              <a:rPr lang="en-US" sz="2600" dirty="0"/>
              <a:t>cases </a:t>
            </a:r>
            <a:endParaRPr lang="en-US" sz="2600" dirty="0" smtClean="0"/>
          </a:p>
          <a:p>
            <a:r>
              <a:rPr lang="en-US" sz="2600" dirty="0" smtClean="0"/>
              <a:t>Collaboration includes training for DOC </a:t>
            </a:r>
            <a:r>
              <a:rPr lang="en-US" sz="2600" dirty="0"/>
              <a:t>psychologists </a:t>
            </a:r>
          </a:p>
          <a:p>
            <a:r>
              <a:rPr lang="en-US" sz="2600" dirty="0" smtClean="0"/>
              <a:t>Meetings </a:t>
            </a:r>
            <a:r>
              <a:rPr lang="en-US" sz="2600" dirty="0"/>
              <a:t>with DDS staff medical consultants and </a:t>
            </a:r>
            <a:r>
              <a:rPr lang="en-US" sz="2600" dirty="0" smtClean="0"/>
              <a:t>examiners</a:t>
            </a: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46255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006892"/>
                </a:solidFill>
                <a:cs typeface="Arial" pitchFamily="34" charset="0"/>
              </a:rPr>
              <a:t>SOAR Programs-In reach strategy</a:t>
            </a:r>
            <a:endParaRPr lang="en-US" sz="4000" dirty="0">
              <a:solidFill>
                <a:srgbClr val="006892"/>
              </a:solidFill>
              <a:cs typeface="Arial" pitchFamily="34" charset="0"/>
            </a:endParaRPr>
          </a:p>
        </p:txBody>
      </p:sp>
      <p:sp>
        <p:nvSpPr>
          <p:cNvPr id="3" name="Content Placeholder 2"/>
          <p:cNvSpPr>
            <a:spLocks noGrp="1"/>
          </p:cNvSpPr>
          <p:nvPr>
            <p:ph idx="1"/>
          </p:nvPr>
        </p:nvSpPr>
        <p:spPr>
          <a:xfrm>
            <a:off x="457200" y="1447800"/>
            <a:ext cx="8229600" cy="4648200"/>
          </a:xfrm>
        </p:spPr>
        <p:txBody>
          <a:bodyPr>
            <a:noAutofit/>
          </a:bodyPr>
          <a:lstStyle/>
          <a:p>
            <a:r>
              <a:rPr lang="en-US" sz="2800" dirty="0" smtClean="0"/>
              <a:t>Receive </a:t>
            </a:r>
            <a:r>
              <a:rPr lang="en-US" sz="2800" dirty="0"/>
              <a:t>referral </a:t>
            </a:r>
          </a:p>
          <a:p>
            <a:r>
              <a:rPr lang="en-US" sz="2800" dirty="0" smtClean="0"/>
              <a:t>Schedule </a:t>
            </a:r>
            <a:r>
              <a:rPr lang="en-US" sz="2800" dirty="0"/>
              <a:t>initial visit </a:t>
            </a:r>
          </a:p>
          <a:p>
            <a:r>
              <a:rPr lang="en-US" sz="2800" dirty="0" smtClean="0"/>
              <a:t>Obtain </a:t>
            </a:r>
            <a:r>
              <a:rPr lang="en-US" sz="2800" dirty="0"/>
              <a:t>all medical records </a:t>
            </a:r>
          </a:p>
          <a:p>
            <a:r>
              <a:rPr lang="en-US" sz="2800" dirty="0" smtClean="0"/>
              <a:t>Complete </a:t>
            </a:r>
            <a:r>
              <a:rPr lang="en-US" sz="2800" dirty="0"/>
              <a:t>paper and online application </a:t>
            </a:r>
          </a:p>
          <a:p>
            <a:r>
              <a:rPr lang="en-US" sz="2800" dirty="0" smtClean="0"/>
              <a:t>Submit </a:t>
            </a:r>
            <a:r>
              <a:rPr lang="en-US" sz="2800" dirty="0"/>
              <a:t>paperwork to local field office </a:t>
            </a:r>
          </a:p>
          <a:p>
            <a:r>
              <a:rPr lang="en-US" sz="2800" dirty="0" smtClean="0"/>
              <a:t>Communicate </a:t>
            </a:r>
            <a:r>
              <a:rPr lang="en-US" sz="2800" dirty="0"/>
              <a:t>with DDS once claim arrives from SSA </a:t>
            </a:r>
          </a:p>
          <a:p>
            <a:r>
              <a:rPr lang="en-US" sz="2800" dirty="0" smtClean="0"/>
              <a:t>Once </a:t>
            </a:r>
            <a:r>
              <a:rPr lang="en-US" sz="2800" dirty="0"/>
              <a:t>decision is made, work with facility to have inmate released </a:t>
            </a:r>
          </a:p>
          <a:p>
            <a:r>
              <a:rPr lang="en-US" sz="2800" dirty="0" smtClean="0"/>
              <a:t>Take </a:t>
            </a:r>
            <a:r>
              <a:rPr lang="en-US" sz="2800" dirty="0"/>
              <a:t>inmate into SSA for release status </a:t>
            </a:r>
          </a:p>
          <a:p>
            <a:pPr marL="0" indent="0" algn="ctr">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56765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006892"/>
                </a:solidFill>
                <a:cs typeface="Arial" pitchFamily="34" charset="0"/>
              </a:rPr>
              <a:t>Outcomes &amp; Contact Info</a:t>
            </a:r>
            <a:endParaRPr lang="en-US" sz="4000" dirty="0">
              <a:solidFill>
                <a:srgbClr val="006892"/>
              </a:solidFill>
              <a:cs typeface="Arial" pitchFamily="34" charset="0"/>
            </a:endParaRPr>
          </a:p>
        </p:txBody>
      </p:sp>
      <p:sp>
        <p:nvSpPr>
          <p:cNvPr id="3" name="Content Placeholder 2"/>
          <p:cNvSpPr>
            <a:spLocks noGrp="1"/>
          </p:cNvSpPr>
          <p:nvPr>
            <p:ph idx="1"/>
          </p:nvPr>
        </p:nvSpPr>
        <p:spPr>
          <a:xfrm>
            <a:off x="194733" y="1447800"/>
            <a:ext cx="8915400" cy="4209146"/>
          </a:xfrm>
        </p:spPr>
        <p:txBody>
          <a:bodyPr>
            <a:noAutofit/>
          </a:bodyPr>
          <a:lstStyle/>
          <a:p>
            <a:r>
              <a:rPr lang="en-US" sz="2600" dirty="0" smtClean="0"/>
              <a:t>87</a:t>
            </a:r>
            <a:r>
              <a:rPr lang="en-US" sz="2600" dirty="0"/>
              <a:t>% approval rate for SSI/D </a:t>
            </a:r>
            <a:endParaRPr lang="en-US" sz="2600" dirty="0" smtClean="0"/>
          </a:p>
          <a:p>
            <a:pPr marL="0" indent="0">
              <a:buNone/>
            </a:pPr>
            <a:endParaRPr lang="en-US" sz="800" dirty="0"/>
          </a:p>
          <a:p>
            <a:r>
              <a:rPr lang="en-US" sz="2600" dirty="0" smtClean="0"/>
              <a:t>100</a:t>
            </a:r>
            <a:r>
              <a:rPr lang="en-US" sz="2600" dirty="0"/>
              <a:t>% Medicaid and Medication Grant Program </a:t>
            </a:r>
            <a:r>
              <a:rPr lang="en-US" sz="2600" dirty="0" smtClean="0"/>
              <a:t>approvals</a:t>
            </a:r>
          </a:p>
          <a:p>
            <a:pPr marL="0" indent="0">
              <a:buNone/>
            </a:pPr>
            <a:endParaRPr lang="en-US" sz="800" dirty="0" smtClean="0"/>
          </a:p>
          <a:p>
            <a:r>
              <a:rPr lang="en-US" sz="2600" dirty="0" smtClean="0"/>
              <a:t>Average </a:t>
            </a:r>
            <a:r>
              <a:rPr lang="en-US" sz="2600" dirty="0"/>
              <a:t>time for </a:t>
            </a:r>
            <a:r>
              <a:rPr lang="en-US" sz="2600" dirty="0" smtClean="0"/>
              <a:t>determination: </a:t>
            </a:r>
            <a:r>
              <a:rPr lang="en-US" sz="2600" dirty="0"/>
              <a:t>112 </a:t>
            </a:r>
            <a:r>
              <a:rPr lang="en-US" sz="2600" dirty="0" smtClean="0"/>
              <a:t>days</a:t>
            </a:r>
          </a:p>
          <a:p>
            <a:pPr marL="0" indent="0">
              <a:buNone/>
            </a:pPr>
            <a:endParaRPr lang="en-US" sz="800" dirty="0"/>
          </a:p>
          <a:p>
            <a:r>
              <a:rPr lang="en-US" sz="2600" dirty="0" smtClean="0"/>
              <a:t>67</a:t>
            </a:r>
            <a:r>
              <a:rPr lang="en-US" sz="2600" dirty="0"/>
              <a:t>% </a:t>
            </a:r>
            <a:r>
              <a:rPr lang="en-US" sz="2600" dirty="0" smtClean="0"/>
              <a:t>of </a:t>
            </a:r>
            <a:r>
              <a:rPr lang="en-US" sz="2600" dirty="0"/>
              <a:t>decisions received </a:t>
            </a:r>
            <a:r>
              <a:rPr lang="en-US" sz="2600" dirty="0" smtClean="0"/>
              <a:t>by or before 30 days prior to release</a:t>
            </a:r>
          </a:p>
          <a:p>
            <a:pPr marL="0" indent="0">
              <a:buNone/>
            </a:pPr>
            <a:endParaRPr lang="en-US" sz="800" dirty="0"/>
          </a:p>
          <a:p>
            <a:r>
              <a:rPr lang="en-US" sz="2600" dirty="0" smtClean="0"/>
              <a:t>99.4</a:t>
            </a:r>
            <a:r>
              <a:rPr lang="en-US" sz="2600" dirty="0"/>
              <a:t>% approval rate for Supportive Housing applications </a:t>
            </a:r>
            <a:endParaRPr lang="en-US" sz="2600" dirty="0" smtClean="0"/>
          </a:p>
          <a:p>
            <a:pPr marL="0" indent="0">
              <a:buNone/>
            </a:pPr>
            <a:endParaRPr lang="en-US" sz="2600" dirty="0" smtClean="0"/>
          </a:p>
          <a:p>
            <a:pPr marL="0" indent="0">
              <a:buNone/>
            </a:pPr>
            <a:r>
              <a:rPr lang="en-US" sz="2800" b="1" dirty="0" smtClean="0">
                <a:hlinkClick r:id="rId4"/>
              </a:rPr>
              <a:t>http</a:t>
            </a:r>
            <a:r>
              <a:rPr lang="en-US" sz="2800" b="1" dirty="0">
                <a:hlinkClick r:id="rId4"/>
              </a:rPr>
              <a:t>://</a:t>
            </a:r>
            <a:r>
              <a:rPr lang="en-US" sz="2800" b="1" dirty="0" smtClean="0">
                <a:hlinkClick r:id="rId4"/>
              </a:rPr>
              <a:t>soarworks.prainc.com/topics/criminal-justice</a:t>
            </a:r>
            <a:r>
              <a:rPr lang="en-US" sz="2800" b="1" dirty="0" smtClean="0"/>
              <a:t> </a:t>
            </a:r>
            <a:endParaRPr lang="en-US" sz="2800" b="1" dirty="0"/>
          </a:p>
          <a:p>
            <a:endParaRPr lang="en-US" sz="2600" dirty="0"/>
          </a:p>
          <a:p>
            <a:pPr marL="0" indent="0" algn="ctr">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79647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006892"/>
                </a:solidFill>
                <a:latin typeface="+mn-lt"/>
                <a:cs typeface="Arial" pitchFamily="34" charset="0"/>
              </a:rPr>
              <a:t>Tell us more about your experiences</a:t>
            </a:r>
            <a:endParaRPr lang="en-US" sz="4000" dirty="0">
              <a:solidFill>
                <a:srgbClr val="006892"/>
              </a:solidFill>
              <a:latin typeface="+mn-lt"/>
              <a:cs typeface="Arial" pitchFamily="34" charset="0"/>
            </a:endParaRPr>
          </a:p>
        </p:txBody>
      </p:sp>
      <p:sp>
        <p:nvSpPr>
          <p:cNvPr id="3" name="Content Placeholder 2"/>
          <p:cNvSpPr>
            <a:spLocks noGrp="1"/>
          </p:cNvSpPr>
          <p:nvPr>
            <p:ph idx="1"/>
          </p:nvPr>
        </p:nvSpPr>
        <p:spPr>
          <a:xfrm>
            <a:off x="457200" y="1600200"/>
            <a:ext cx="8229600" cy="4209146"/>
          </a:xfrm>
        </p:spPr>
        <p:txBody>
          <a:bodyPr>
            <a:noAutofit/>
          </a:bodyPr>
          <a:lstStyle/>
          <a:p>
            <a:pPr marL="0" indent="0">
              <a:buNone/>
            </a:pPr>
            <a:endParaRPr lang="en-US" sz="2800" dirty="0"/>
          </a:p>
          <a:p>
            <a:pPr marL="0" indent="0">
              <a:buNone/>
            </a:pPr>
            <a:r>
              <a:rPr lang="en-US" sz="2800" b="1" dirty="0" smtClean="0"/>
              <a:t>Thank you!</a:t>
            </a:r>
          </a:p>
          <a:p>
            <a:pPr marL="0" indent="0">
              <a:buNone/>
            </a:pPr>
            <a:endParaRPr lang="en-US" sz="2800" dirty="0" smtClean="0"/>
          </a:p>
          <a:p>
            <a:r>
              <a:rPr lang="en-US" sz="2800" dirty="0" smtClean="0"/>
              <a:t>Contact the Legal Action Center for more information</a:t>
            </a:r>
          </a:p>
          <a:p>
            <a:pPr marL="0" indent="0" algn="ctr">
              <a:buNone/>
            </a:pPr>
            <a:r>
              <a:rPr lang="en-US" sz="2800" dirty="0" smtClean="0">
                <a:hlinkClick r:id="rId4"/>
              </a:rPr>
              <a:t>www.LAC.org</a:t>
            </a:r>
            <a:endParaRPr lang="en-US" sz="2800" dirty="0" smtClean="0"/>
          </a:p>
          <a:p>
            <a:pPr marL="0" indent="0" algn="ctr">
              <a:buNone/>
            </a:pPr>
            <a:endParaRPr lang="en-US" sz="1800" dirty="0" smtClean="0"/>
          </a:p>
          <a:p>
            <a:r>
              <a:rPr lang="en-US" sz="2800" dirty="0" smtClean="0"/>
              <a:t>Or contact </a:t>
            </a:r>
            <a:r>
              <a:rPr lang="en-US" sz="2800" dirty="0" smtClean="0">
                <a:hlinkClick r:id="rId5"/>
              </a:rPr>
              <a:t>nmiller@ahpnet.com</a:t>
            </a:r>
            <a:r>
              <a:rPr lang="en-US" sz="2800" dirty="0" smtClean="0"/>
              <a:t> and check </a:t>
            </a:r>
            <a:r>
              <a:rPr lang="en-US" sz="2800" dirty="0" smtClean="0">
                <a:hlinkClick r:id="rId6"/>
              </a:rPr>
              <a:t>www.RSAT-TTA.com</a:t>
            </a:r>
            <a:r>
              <a:rPr lang="en-US" sz="2800" dirty="0" smtClean="0"/>
              <a:t> for more updates and resources included in this presentation</a:t>
            </a:r>
            <a:endParaRPr lang="en-US" sz="2800" dirty="0"/>
          </a:p>
          <a:p>
            <a:pPr marL="0" indent="0">
              <a:buNone/>
            </a:pPr>
            <a:endParaRPr lang="en-US" sz="2800" dirty="0"/>
          </a:p>
          <a:p>
            <a:pPr marL="0" indent="0" algn="ctr">
              <a:buNone/>
            </a:pPr>
            <a:r>
              <a:rPr lang="en-US" sz="4800" dirty="0"/>
              <a:t> </a:t>
            </a:r>
          </a:p>
          <a:p>
            <a:pPr marL="0" indent="0">
              <a:buNone/>
            </a:pPr>
            <a:endParaRPr lang="en-US" sz="20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0374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lstStyle/>
          <a:p>
            <a:r>
              <a:rPr lang="en-US" dirty="0" smtClean="0">
                <a:solidFill>
                  <a:srgbClr val="006892"/>
                </a:solidFill>
                <a:latin typeface="Arial" pitchFamily="34" charset="0"/>
                <a:cs typeface="Arial" pitchFamily="34" charset="0"/>
              </a:rPr>
              <a:t>Goals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152400" y="1219200"/>
            <a:ext cx="8839200" cy="5867400"/>
          </a:xfrm>
        </p:spPr>
        <p:txBody>
          <a:bodyPr>
            <a:normAutofit/>
          </a:bodyPr>
          <a:lstStyle/>
          <a:p>
            <a:pPr marL="0" indent="0">
              <a:buClr>
                <a:srgbClr val="BE854C"/>
              </a:buClr>
              <a:buSzPct val="65000"/>
              <a:buNone/>
            </a:pPr>
            <a:r>
              <a:rPr lang="en-US" sz="2400" b="1" dirty="0" smtClean="0"/>
              <a:t>We hope to hear from participants about how RSAT programs are doing  with:</a:t>
            </a:r>
          </a:p>
          <a:p>
            <a:pPr>
              <a:buClr>
                <a:srgbClr val="BE854C"/>
              </a:buClr>
              <a:buSzPct val="65000"/>
            </a:pPr>
            <a:r>
              <a:rPr lang="en-US" sz="2200" dirty="0" smtClean="0"/>
              <a:t>Health </a:t>
            </a:r>
            <a:r>
              <a:rPr lang="en-US" sz="2200" dirty="0"/>
              <a:t>benefit e</a:t>
            </a:r>
            <a:r>
              <a:rPr lang="en-US" sz="2200" dirty="0" smtClean="0"/>
              <a:t>nrollment for eligible inmates re-entering communities</a:t>
            </a:r>
          </a:p>
          <a:p>
            <a:pPr marL="0" indent="0">
              <a:buClr>
                <a:srgbClr val="BE854C"/>
              </a:buClr>
              <a:buSzPct val="65000"/>
              <a:buNone/>
            </a:pPr>
            <a:endParaRPr lang="en-US" sz="800" dirty="0" smtClean="0"/>
          </a:p>
          <a:p>
            <a:pPr>
              <a:buClr>
                <a:srgbClr val="BE854C"/>
              </a:buClr>
              <a:buSzPct val="65000"/>
            </a:pPr>
            <a:r>
              <a:rPr lang="en-US" sz="2200" dirty="0" smtClean="0"/>
              <a:t>Coverage for aftercare, medication-assisted treatments, and other services for addictive and mental health disorders</a:t>
            </a:r>
          </a:p>
          <a:p>
            <a:pPr>
              <a:buClr>
                <a:srgbClr val="BE854C"/>
              </a:buClr>
              <a:buSzPct val="65000"/>
            </a:pPr>
            <a:endParaRPr lang="en-US" sz="800" dirty="0" smtClean="0"/>
          </a:p>
          <a:p>
            <a:pPr marL="0" indent="0">
              <a:buClr>
                <a:srgbClr val="BE854C"/>
              </a:buClr>
              <a:buSzPct val="65000"/>
              <a:buNone/>
            </a:pPr>
            <a:r>
              <a:rPr lang="en-US" sz="2400" b="1" dirty="0" smtClean="0"/>
              <a:t>We also want to share:</a:t>
            </a:r>
          </a:p>
          <a:p>
            <a:pPr>
              <a:buClr>
                <a:srgbClr val="BE854C"/>
              </a:buClr>
              <a:buSzPct val="65000"/>
            </a:pPr>
            <a:r>
              <a:rPr lang="en-US" sz="2200" dirty="0" smtClean="0"/>
              <a:t>Health care updates relevant to RSAT programs</a:t>
            </a:r>
          </a:p>
          <a:p>
            <a:pPr>
              <a:buClr>
                <a:srgbClr val="BE854C"/>
              </a:buClr>
              <a:buSzPct val="65000"/>
            </a:pPr>
            <a:endParaRPr lang="en-US" sz="800" dirty="0" smtClean="0"/>
          </a:p>
          <a:p>
            <a:pPr>
              <a:buClr>
                <a:srgbClr val="BE854C"/>
              </a:buClr>
              <a:buSzPct val="65000"/>
            </a:pPr>
            <a:r>
              <a:rPr lang="en-US" sz="2200" dirty="0" smtClean="0"/>
              <a:t>Information on health care resources available in all states:</a:t>
            </a:r>
          </a:p>
          <a:p>
            <a:pPr lvl="1">
              <a:buClr>
                <a:srgbClr val="BE854C"/>
              </a:buClr>
              <a:buSzPct val="65000"/>
            </a:pPr>
            <a:r>
              <a:rPr lang="en-US" sz="1800" dirty="0" smtClean="0"/>
              <a:t>disability benefits</a:t>
            </a:r>
          </a:p>
          <a:p>
            <a:pPr lvl="1">
              <a:buClr>
                <a:srgbClr val="BE854C"/>
              </a:buClr>
              <a:buSzPct val="65000"/>
            </a:pPr>
            <a:r>
              <a:rPr lang="en-US" sz="1800" dirty="0" smtClean="0"/>
              <a:t>post-release coverage for youthful and older re-entering offenders </a:t>
            </a:r>
          </a:p>
          <a:p>
            <a:pPr lvl="1">
              <a:buClr>
                <a:srgbClr val="BE854C"/>
              </a:buClr>
              <a:buSzPct val="65000"/>
            </a:pPr>
            <a:r>
              <a:rPr lang="en-US" sz="1800" dirty="0" smtClean="0"/>
              <a:t>services offered through Federally Qualified Health Centers (FQHC).</a:t>
            </a:r>
          </a:p>
          <a:p>
            <a:pPr lvl="1">
              <a:buClr>
                <a:srgbClr val="BE854C"/>
              </a:buClr>
              <a:buSzPct val="65000"/>
            </a:pPr>
            <a:endParaRPr lang="en-US" sz="800" dirty="0" smtClean="0"/>
          </a:p>
          <a:p>
            <a:pPr marL="0" indent="0">
              <a:buClr>
                <a:srgbClr val="BE854C"/>
              </a:buClr>
              <a:buSzPct val="65000"/>
              <a:buNone/>
            </a:pPr>
            <a:r>
              <a:rPr lang="en-US" sz="2200" b="1" dirty="0" smtClean="0"/>
              <a:t>And, we hope to address any questions or concerns you may have.</a:t>
            </a:r>
          </a:p>
          <a:p>
            <a:pPr>
              <a:buClr>
                <a:srgbClr val="BE854C"/>
              </a:buClr>
              <a:buSzPct val="65000"/>
            </a:pPr>
            <a:endParaRPr lang="en-US" sz="2200" dirty="0" smtClean="0"/>
          </a:p>
          <a:p>
            <a:pPr>
              <a:buClr>
                <a:srgbClr val="BE854C"/>
              </a:buClr>
              <a:buSzPct val="65000"/>
            </a:pPr>
            <a:endParaRPr lang="en-US" sz="2800"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7/17/2015</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55" y="0"/>
            <a:ext cx="9144000" cy="9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1143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76200" y="381000"/>
            <a:ext cx="8991600" cy="1143000"/>
          </a:xfrm>
        </p:spPr>
        <p:txBody>
          <a:bodyPr>
            <a:noAutofit/>
          </a:bodyPr>
          <a:lstStyle/>
          <a:p>
            <a:r>
              <a:rPr lang="en-US" sz="3200" b="1" dirty="0" smtClean="0">
                <a:solidFill>
                  <a:srgbClr val="006892"/>
                </a:solidFill>
              </a:rPr>
              <a:t>Has Coverage Make a Difference for RSAT Clients?</a:t>
            </a:r>
            <a:endParaRPr lang="en-US" sz="3200" dirty="0">
              <a:solidFill>
                <a:srgbClr val="006892"/>
              </a:solidFill>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7/17/2015</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Content Placeholder 3"/>
          <p:cNvSpPr>
            <a:spLocks noGrp="1"/>
          </p:cNvSpPr>
          <p:nvPr>
            <p:ph idx="1"/>
          </p:nvPr>
        </p:nvSpPr>
        <p:spPr>
          <a:xfrm>
            <a:off x="381000" y="2057400"/>
            <a:ext cx="8534400" cy="5791200"/>
          </a:xfrm>
        </p:spPr>
        <p:txBody>
          <a:bodyPr>
            <a:normAutofit/>
          </a:bodyPr>
          <a:lstStyle/>
          <a:p>
            <a:r>
              <a:rPr lang="en-US" sz="2400" b="1" dirty="0" smtClean="0"/>
              <a:t>Recidivism </a:t>
            </a:r>
            <a:r>
              <a:rPr lang="en-US" sz="2400" dirty="0" smtClean="0"/>
              <a:t>-</a:t>
            </a:r>
            <a:r>
              <a:rPr lang="en-US" sz="2400" dirty="0"/>
              <a:t>r</a:t>
            </a:r>
            <a:r>
              <a:rPr lang="en-US" sz="2400" dirty="0" smtClean="0"/>
              <a:t>esearch tells us health coverage during re-entry can result in reduced recidivism. </a:t>
            </a:r>
            <a:r>
              <a:rPr lang="en-US" sz="2400" b="1" i="1" dirty="0" smtClean="0"/>
              <a:t>Have you seen indications of this? </a:t>
            </a:r>
          </a:p>
          <a:p>
            <a:pPr marL="0" indent="0">
              <a:buNone/>
            </a:pPr>
            <a:endParaRPr lang="en-US" sz="800" dirty="0" smtClean="0"/>
          </a:p>
          <a:p>
            <a:pPr marL="342900" lvl="2" indent="-342900"/>
            <a:r>
              <a:rPr lang="en-US" b="1" i="1" dirty="0" smtClean="0"/>
              <a:t>Have you been able to facilitate enrollment for re-entering RSAT clients?  If so, has it increased </a:t>
            </a:r>
            <a:r>
              <a:rPr lang="en-US" b="1" i="1" dirty="0"/>
              <a:t>access to </a:t>
            </a:r>
            <a:r>
              <a:rPr lang="en-US" b="1" i="1" dirty="0" smtClean="0"/>
              <a:t>care?</a:t>
            </a:r>
          </a:p>
          <a:p>
            <a:pPr marL="0" lvl="2" indent="0">
              <a:buNone/>
            </a:pPr>
            <a:endParaRPr lang="en-US" sz="800" dirty="0" smtClean="0"/>
          </a:p>
          <a:p>
            <a:pPr marL="342900" lvl="2" indent="-342900"/>
            <a:r>
              <a:rPr lang="en-US" dirty="0" smtClean="0"/>
              <a:t>For RSAT programs in states that have NOT expanded Medicaid eligibility:</a:t>
            </a:r>
          </a:p>
          <a:p>
            <a:pPr marL="457200" lvl="3" indent="0">
              <a:buNone/>
            </a:pPr>
            <a:r>
              <a:rPr lang="en-US" sz="2400" b="1" i="1" dirty="0"/>
              <a:t>H</a:t>
            </a:r>
            <a:r>
              <a:rPr lang="en-US" sz="2400" b="1" i="1" dirty="0" smtClean="0"/>
              <a:t>ave you seen any changes in coverage or access to services among the re-entering populations you serve?</a:t>
            </a:r>
          </a:p>
          <a:p>
            <a:pPr marL="0" lvl="2" indent="0">
              <a:buNone/>
            </a:pPr>
            <a:endParaRPr lang="en-US" dirty="0" smtClean="0"/>
          </a:p>
          <a:p>
            <a:pPr marL="342900" lvl="2" indent="-342900"/>
            <a:endParaRPr lang="en-US" dirty="0" smtClean="0"/>
          </a:p>
          <a:p>
            <a:pPr marL="457200" lvl="1" indent="0">
              <a:buNone/>
            </a:pPr>
            <a:endParaRPr lang="en-US" sz="2800" dirty="0" smtClean="0"/>
          </a:p>
          <a:p>
            <a:pPr lvl="2"/>
            <a:endParaRPr lang="en-US" sz="2800" dirty="0"/>
          </a:p>
          <a:p>
            <a:endParaRPr lang="en-US" dirty="0" smtClean="0"/>
          </a:p>
          <a:p>
            <a:endParaRPr lang="en-US" dirty="0" smtClean="0"/>
          </a:p>
          <a:p>
            <a:endParaRPr lang="en-US" dirty="0" smtClean="0"/>
          </a:p>
          <a:p>
            <a:endParaRPr lang="en-US" dirty="0"/>
          </a:p>
        </p:txBody>
      </p:sp>
      <p:pic>
        <p:nvPicPr>
          <p:cNvPr id="1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71600" y="1478281"/>
            <a:ext cx="60960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2381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3600" b="1" dirty="0" smtClean="0"/>
              <a:t>Updates: Creating</a:t>
            </a:r>
            <a:r>
              <a:rPr lang="en-US" sz="3600" b="1" dirty="0" smtClean="0">
                <a:solidFill>
                  <a:prstClr val="black"/>
                </a:solidFill>
              </a:rPr>
              <a:t> </a:t>
            </a:r>
            <a:r>
              <a:rPr lang="en-US" sz="3600" b="1" dirty="0">
                <a:solidFill>
                  <a:prstClr val="black"/>
                </a:solidFill>
              </a:rPr>
              <a:t>Systems to Promote </a:t>
            </a:r>
            <a:r>
              <a:rPr lang="en-US" sz="3600" b="1" dirty="0"/>
              <a:t> </a:t>
            </a:r>
            <a:r>
              <a:rPr lang="en-US" sz="3600" b="1" dirty="0" smtClean="0"/>
              <a:t>Enrollment  &amp; </a:t>
            </a:r>
            <a:r>
              <a:rPr lang="en-US" sz="3600" b="1" dirty="0" smtClean="0">
                <a:solidFill>
                  <a:prstClr val="black"/>
                </a:solidFill>
              </a:rPr>
              <a:t>Continuous Coverage</a:t>
            </a:r>
            <a:endParaRPr lang="en-US" sz="36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5</a:t>
            </a:fld>
            <a:endParaRPr lang="en-US"/>
          </a:p>
        </p:txBody>
      </p:sp>
      <p:sp>
        <p:nvSpPr>
          <p:cNvPr id="4" name="Content Placeholder 3"/>
          <p:cNvSpPr>
            <a:spLocks noGrp="1"/>
          </p:cNvSpPr>
          <p:nvPr>
            <p:ph sz="quarter" idx="1"/>
          </p:nvPr>
        </p:nvSpPr>
        <p:spPr/>
        <p:txBody>
          <a:bodyPr>
            <a:normAutofit fontScale="70000" lnSpcReduction="20000"/>
          </a:bodyPr>
          <a:lstStyle/>
          <a:p>
            <a:pPr marL="274320" lvl="1" indent="-274320">
              <a:spcBef>
                <a:spcPts val="580"/>
              </a:spcBef>
              <a:buClr>
                <a:schemeClr val="accent1"/>
              </a:buClr>
            </a:pPr>
            <a:r>
              <a:rPr lang="en-US" dirty="0"/>
              <a:t>Continued confusion about when and how individuals can be screened for insurance eligibility and enrolled in appropriate coverage</a:t>
            </a:r>
          </a:p>
          <a:p>
            <a:pPr marL="548640" lvl="2" indent="-274320">
              <a:spcBef>
                <a:spcPts val="580"/>
              </a:spcBef>
              <a:buClr>
                <a:schemeClr val="accent1"/>
              </a:buClr>
            </a:pPr>
            <a:r>
              <a:rPr lang="en-US" dirty="0"/>
              <a:t>No federal prohibition on screening and </a:t>
            </a:r>
            <a:r>
              <a:rPr lang="en-US" dirty="0" smtClean="0"/>
              <a:t>enrollment, continued</a:t>
            </a:r>
            <a:endParaRPr lang="en-US" dirty="0"/>
          </a:p>
          <a:p>
            <a:pPr marL="274320" lvl="1" indent="-274320">
              <a:spcBef>
                <a:spcPts val="580"/>
              </a:spcBef>
              <a:buClr>
                <a:schemeClr val="accent1"/>
              </a:buClr>
            </a:pPr>
            <a:r>
              <a:rPr lang="en-US" dirty="0"/>
              <a:t>Insurance eligibility determinations and enrollment occurring at certain intercepts in certain jurisdictions but not nationally or systemically</a:t>
            </a:r>
          </a:p>
          <a:p>
            <a:pPr marL="274320" lvl="1" indent="-274320">
              <a:spcBef>
                <a:spcPts val="580"/>
              </a:spcBef>
              <a:buClr>
                <a:schemeClr val="accent1"/>
              </a:buClr>
            </a:pPr>
            <a:r>
              <a:rPr lang="en-US" dirty="0"/>
              <a:t>Most states terminate rather than suspend Medicaid enrollment when a person becomes incarcerated, resulting in frequent coverage </a:t>
            </a:r>
            <a:r>
              <a:rPr lang="en-US" dirty="0" smtClean="0"/>
              <a:t>lapses</a:t>
            </a:r>
          </a:p>
          <a:p>
            <a:pPr marL="274320" lvl="1" indent="-274320">
              <a:spcBef>
                <a:spcPts val="580"/>
              </a:spcBef>
              <a:buClr>
                <a:schemeClr val="accent1"/>
              </a:buClr>
            </a:pPr>
            <a:r>
              <a:rPr lang="en-US" dirty="0" smtClean="0"/>
              <a:t>Certain states reexamining their systems (community inpatient exception for Medicaid; incentives for federal dollars, particularly in Medicaid expansion states)</a:t>
            </a:r>
          </a:p>
          <a:p>
            <a:pPr marL="274320" lvl="1" indent="-274320">
              <a:spcBef>
                <a:spcPts val="580"/>
              </a:spcBef>
              <a:buClr>
                <a:schemeClr val="accent1"/>
              </a:buClr>
            </a:pPr>
            <a:r>
              <a:rPr lang="en-US" dirty="0" smtClean="0"/>
              <a:t>Highlights of different models of enrollment around the country </a:t>
            </a:r>
          </a:p>
          <a:p>
            <a:pPr marL="274320" lvl="1" indent="-274320">
              <a:spcBef>
                <a:spcPts val="580"/>
              </a:spcBef>
              <a:buClr>
                <a:schemeClr val="accent1"/>
              </a:buClr>
            </a:pPr>
            <a:r>
              <a:rPr lang="en-US" dirty="0" smtClean="0"/>
              <a:t>Study of existing enrollment work: </a:t>
            </a:r>
          </a:p>
          <a:p>
            <a:pPr marL="0" lvl="1" indent="0">
              <a:spcBef>
                <a:spcPts val="580"/>
              </a:spcBef>
              <a:buClr>
                <a:schemeClr val="accent1"/>
              </a:buClr>
              <a:buNone/>
            </a:pPr>
            <a:r>
              <a:rPr lang="en-US" dirty="0">
                <a:hlinkClick r:id="rId2"/>
              </a:rPr>
              <a:t>http://www.jhsph.edu/research/centers-and-institutes/center-for-mental-health-and-addiction-policy-research/research/economics-and-services-research/arnold-foundation-project-map</a:t>
            </a:r>
            <a:r>
              <a:rPr lang="en-US" dirty="0" smtClean="0">
                <a:hlinkClick r:id="rId2"/>
              </a:rPr>
              <a:t>/</a:t>
            </a:r>
            <a:r>
              <a:rPr lang="en-US" dirty="0" smtClean="0"/>
              <a:t> </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2451489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991600" cy="715962"/>
          </a:xfrm>
        </p:spPr>
        <p:txBody>
          <a:bodyPr anchor="t">
            <a:noAutofit/>
          </a:bodyPr>
          <a:lstStyle/>
          <a:p>
            <a:pPr algn="l"/>
            <a:r>
              <a:rPr lang="en-US" sz="3800" b="1" dirty="0" smtClean="0"/>
              <a:t>Updates: Strengthening </a:t>
            </a:r>
            <a:r>
              <a:rPr lang="en-US" sz="3800" b="1" dirty="0"/>
              <a:t>Continuity of </a:t>
            </a:r>
            <a:r>
              <a:rPr lang="en-US" sz="3800" b="1" dirty="0" smtClean="0"/>
              <a:t>Care</a:t>
            </a:r>
            <a:r>
              <a:rPr lang="en-US" sz="3800" b="1" dirty="0"/>
              <a:t/>
            </a:r>
            <a:br>
              <a:rPr lang="en-US" sz="3800" b="1" dirty="0"/>
            </a:br>
            <a:endParaRPr lang="en-US" sz="3800" b="1"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6</a:t>
            </a:fld>
            <a:endParaRPr lang="en-US"/>
          </a:p>
        </p:txBody>
      </p:sp>
      <p:sp>
        <p:nvSpPr>
          <p:cNvPr id="4" name="Content Placeholder 3"/>
          <p:cNvSpPr>
            <a:spLocks noGrp="1"/>
          </p:cNvSpPr>
          <p:nvPr>
            <p:ph sz="quarter" idx="1"/>
          </p:nvPr>
        </p:nvSpPr>
        <p:spPr>
          <a:xfrm>
            <a:off x="76200" y="990600"/>
            <a:ext cx="9067800" cy="5410200"/>
          </a:xfrm>
        </p:spPr>
        <p:txBody>
          <a:bodyPr>
            <a:normAutofit/>
          </a:bodyPr>
          <a:lstStyle/>
          <a:p>
            <a:pPr marL="0" lvl="1" indent="0">
              <a:spcBef>
                <a:spcPts val="580"/>
              </a:spcBef>
              <a:buClr>
                <a:schemeClr val="accent1"/>
              </a:buClr>
              <a:buNone/>
            </a:pPr>
            <a:r>
              <a:rPr lang="en-US" b="1" dirty="0"/>
              <a:t>Growing focus on creating systems </a:t>
            </a:r>
            <a:r>
              <a:rPr lang="en-US" b="1" dirty="0" smtClean="0"/>
              <a:t>of care:</a:t>
            </a:r>
          </a:p>
          <a:p>
            <a:pPr marL="457200" lvl="1" indent="-457200">
              <a:spcBef>
                <a:spcPts val="580"/>
              </a:spcBef>
              <a:buClr>
                <a:schemeClr val="accent1"/>
              </a:buClr>
            </a:pPr>
            <a:r>
              <a:rPr lang="en-US" dirty="0" smtClean="0"/>
              <a:t>Initial </a:t>
            </a:r>
            <a:r>
              <a:rPr lang="en-US" dirty="0"/>
              <a:t>focus on </a:t>
            </a:r>
            <a:r>
              <a:rPr lang="en-US" dirty="0" smtClean="0"/>
              <a:t>enrollment</a:t>
            </a:r>
          </a:p>
          <a:p>
            <a:pPr marL="457200" lvl="1" indent="-457200">
              <a:spcBef>
                <a:spcPts val="580"/>
              </a:spcBef>
              <a:buClr>
                <a:schemeClr val="accent1"/>
              </a:buClr>
            </a:pPr>
            <a:r>
              <a:rPr lang="en-US" dirty="0" smtClean="0"/>
              <a:t>Shift to providing continuous </a:t>
            </a:r>
            <a:r>
              <a:rPr lang="en-US" dirty="0"/>
              <a:t>access to </a:t>
            </a:r>
            <a:r>
              <a:rPr lang="en-US" dirty="0" smtClean="0"/>
              <a:t>care</a:t>
            </a:r>
          </a:p>
          <a:p>
            <a:pPr marL="457200" lvl="1" indent="-457200">
              <a:spcBef>
                <a:spcPts val="580"/>
              </a:spcBef>
              <a:spcAft>
                <a:spcPts val="1200"/>
              </a:spcAft>
              <a:buClr>
                <a:schemeClr val="accent1"/>
              </a:buClr>
            </a:pPr>
            <a:r>
              <a:rPr lang="en-US" dirty="0" smtClean="0"/>
              <a:t>Supporting  </a:t>
            </a:r>
            <a:r>
              <a:rPr lang="en-US" dirty="0"/>
              <a:t>people </a:t>
            </a:r>
            <a:r>
              <a:rPr lang="en-US" dirty="0" smtClean="0"/>
              <a:t>as they move from custody to community  </a:t>
            </a:r>
            <a:endParaRPr lang="en-US" dirty="0"/>
          </a:p>
          <a:p>
            <a:pPr marL="0" lvl="1" indent="0">
              <a:spcBef>
                <a:spcPts val="580"/>
              </a:spcBef>
              <a:buClr>
                <a:schemeClr val="accent1"/>
              </a:buClr>
              <a:buNone/>
            </a:pPr>
            <a:r>
              <a:rPr lang="en-US" b="1" dirty="0" smtClean="0"/>
              <a:t>A need to eliminate disruptions to:</a:t>
            </a:r>
          </a:p>
          <a:p>
            <a:pPr marL="571500" lvl="1" indent="-571500">
              <a:spcBef>
                <a:spcPts val="580"/>
              </a:spcBef>
              <a:buClr>
                <a:schemeClr val="accent1"/>
              </a:buClr>
            </a:pPr>
            <a:r>
              <a:rPr lang="en-US" dirty="0" smtClean="0"/>
              <a:t>Coverage for essential services</a:t>
            </a:r>
          </a:p>
          <a:p>
            <a:pPr marL="571500" lvl="1" indent="-571500">
              <a:spcBef>
                <a:spcPts val="580"/>
              </a:spcBef>
              <a:buClr>
                <a:schemeClr val="accent1"/>
              </a:buClr>
            </a:pPr>
            <a:r>
              <a:rPr lang="en-US" dirty="0" smtClean="0"/>
              <a:t>Coverage of cost of medications </a:t>
            </a:r>
          </a:p>
          <a:p>
            <a:pPr marL="0" lvl="1" indent="0">
              <a:spcBef>
                <a:spcPts val="580"/>
              </a:spcBef>
              <a:buClr>
                <a:schemeClr val="accent1"/>
              </a:buClr>
              <a:buNone/>
            </a:pPr>
            <a:endParaRPr lang="en-US" sz="1200" dirty="0" smtClean="0"/>
          </a:p>
          <a:p>
            <a:pPr marL="0" lvl="1" indent="0">
              <a:spcBef>
                <a:spcPts val="580"/>
              </a:spcBef>
              <a:buClr>
                <a:schemeClr val="accent1"/>
              </a:buClr>
              <a:buNone/>
            </a:pPr>
            <a:r>
              <a:rPr lang="en-US" b="1" dirty="0" smtClean="0"/>
              <a:t>Uncertainties about </a:t>
            </a:r>
            <a:r>
              <a:rPr lang="en-US" b="1" dirty="0"/>
              <a:t>the </a:t>
            </a:r>
            <a:r>
              <a:rPr lang="en-US" b="1" dirty="0" smtClean="0"/>
              <a:t>future of safety </a:t>
            </a:r>
            <a:r>
              <a:rPr lang="en-US" b="1" dirty="0"/>
              <a:t>net </a:t>
            </a:r>
            <a:r>
              <a:rPr lang="en-US" b="1" dirty="0" smtClean="0"/>
              <a:t>programming</a:t>
            </a:r>
            <a:endParaRPr lang="en-US" b="1" dirty="0"/>
          </a:p>
          <a:p>
            <a:endParaRPr lang="en-US" sz="31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2346464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en-US" sz="3200" dirty="0" smtClean="0"/>
              <a:t>Updates on Behavioral Health Care: </a:t>
            </a:r>
            <a:r>
              <a:rPr lang="en-US" sz="3200" dirty="0"/>
              <a:t>Ensuring Good Coverage and Meaningful Access</a:t>
            </a:r>
            <a:br>
              <a:rPr lang="en-US" sz="3200" dirty="0"/>
            </a:br>
            <a:endParaRPr lang="en-US" sz="32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7</a:t>
            </a:fld>
            <a:endParaRPr lang="en-US"/>
          </a:p>
        </p:txBody>
      </p:sp>
      <p:sp>
        <p:nvSpPr>
          <p:cNvPr id="4" name="Content Placeholder 3"/>
          <p:cNvSpPr>
            <a:spLocks noGrp="1"/>
          </p:cNvSpPr>
          <p:nvPr>
            <p:ph sz="quarter" idx="1"/>
          </p:nvPr>
        </p:nvSpPr>
        <p:spPr/>
        <p:txBody>
          <a:bodyPr>
            <a:normAutofit fontScale="77500" lnSpcReduction="20000"/>
          </a:bodyPr>
          <a:lstStyle/>
          <a:p>
            <a:r>
              <a:rPr lang="en-US" dirty="0"/>
              <a:t>Of all of the enormous recent change to the health care system, policy and practice related to MH and SUD care may be the most transformative</a:t>
            </a:r>
          </a:p>
          <a:p>
            <a:pPr lvl="1"/>
            <a:r>
              <a:rPr lang="en-US" dirty="0" smtClean="0"/>
              <a:t>Historically poor commercial and Medicaid coverage of/access to MH and SUD benefits: impetus for the 2008 MHPAEA (the federal parity law) </a:t>
            </a:r>
          </a:p>
          <a:p>
            <a:pPr marL="274320" lvl="1" indent="-274320">
              <a:spcBef>
                <a:spcPts val="580"/>
              </a:spcBef>
              <a:buClr>
                <a:schemeClr val="accent1"/>
              </a:buClr>
            </a:pPr>
            <a:r>
              <a:rPr lang="en-US" dirty="0" smtClean="0"/>
              <a:t>Work to close gaps </a:t>
            </a:r>
            <a:r>
              <a:rPr lang="en-US" dirty="0"/>
              <a:t>in coverage: certain service and medication coverage exclusions or policies that restrict access to </a:t>
            </a:r>
            <a:r>
              <a:rPr lang="en-US" dirty="0" smtClean="0"/>
              <a:t>care</a:t>
            </a:r>
          </a:p>
          <a:p>
            <a:r>
              <a:rPr lang="en-US" dirty="0" smtClean="0"/>
              <a:t>Expanding provider billing for commercial insurance or Medicaid, network adequacy and role of the safety net</a:t>
            </a:r>
          </a:p>
          <a:p>
            <a:r>
              <a:rPr lang="en-US" dirty="0" smtClean="0"/>
              <a:t>Implementation and enforcement of the federal parity law</a:t>
            </a:r>
            <a:endParaRPr lang="en-US" dirty="0"/>
          </a:p>
          <a:p>
            <a:r>
              <a:rPr lang="en-US" dirty="0" smtClean="0"/>
              <a:t>Examples of success in the states and encouraging activity at the federal level</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161499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en-US" sz="3200" dirty="0" smtClean="0"/>
              <a:t>Updates on Integrated </a:t>
            </a:r>
            <a:r>
              <a:rPr lang="en-US" sz="3200" dirty="0"/>
              <a:t>Care Initiatives: Better Addressing Co-Occurring Physical and Behavioral Health Needs</a:t>
            </a:r>
            <a:br>
              <a:rPr lang="en-US" sz="3200" dirty="0"/>
            </a:br>
            <a:endParaRPr lang="en-US" sz="3200"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8</a:t>
            </a:fld>
            <a:endParaRPr lang="en-US"/>
          </a:p>
        </p:txBody>
      </p:sp>
      <p:sp>
        <p:nvSpPr>
          <p:cNvPr id="4" name="Content Placeholder 3"/>
          <p:cNvSpPr>
            <a:spLocks noGrp="1"/>
          </p:cNvSpPr>
          <p:nvPr>
            <p:ph sz="quarter" idx="1"/>
          </p:nvPr>
        </p:nvSpPr>
        <p:spPr/>
        <p:txBody>
          <a:bodyPr>
            <a:normAutofit fontScale="70000" lnSpcReduction="20000"/>
          </a:bodyPr>
          <a:lstStyle/>
          <a:p>
            <a:endParaRPr lang="en-US" dirty="0" smtClean="0"/>
          </a:p>
          <a:p>
            <a:r>
              <a:rPr lang="en-US" dirty="0" smtClean="0"/>
              <a:t>Focus </a:t>
            </a:r>
            <a:r>
              <a:rPr lang="en-US" dirty="0"/>
              <a:t>in the ACA on high-utilizers of health care: better meeting these individuals’ needs and decreasing related costs for expensive, often ineffective episodes of care </a:t>
            </a:r>
          </a:p>
          <a:p>
            <a:r>
              <a:rPr lang="en-US" dirty="0"/>
              <a:t>Financial incentives for large health care systems that can better manage individuals’ chronic health care needs</a:t>
            </a:r>
          </a:p>
          <a:p>
            <a:r>
              <a:rPr lang="en-US" dirty="0"/>
              <a:t>Recognition that many justice-involved individuals have lacked health insurance and meaningful access to health care, and have complex co-occurring chronic health </a:t>
            </a:r>
            <a:r>
              <a:rPr lang="en-US" dirty="0" smtClean="0"/>
              <a:t>conditions; need to ensure that covered </a:t>
            </a:r>
            <a:r>
              <a:rPr lang="en-US" dirty="0"/>
              <a:t>services/medications </a:t>
            </a:r>
            <a:r>
              <a:rPr lang="en-US" dirty="0" smtClean="0"/>
              <a:t>meet </a:t>
            </a:r>
            <a:r>
              <a:rPr lang="en-US" dirty="0"/>
              <a:t>the needs of justice-involved </a:t>
            </a:r>
            <a:r>
              <a:rPr lang="en-US" dirty="0" smtClean="0"/>
              <a:t>individuals</a:t>
            </a:r>
          </a:p>
          <a:p>
            <a:r>
              <a:rPr lang="en-US" dirty="0" smtClean="0"/>
              <a:t>Models of successful inclusion of justice-involved individuals in integrated care initiatives; huge value your programs bring to the health care system</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2625551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r>
              <a:rPr lang="en-US" sz="3600" dirty="0" smtClean="0"/>
              <a:t>Updates: Fostering </a:t>
            </a:r>
            <a:r>
              <a:rPr lang="en-US" sz="3600" dirty="0"/>
              <a:t>Innovation through the Medicaid Program</a:t>
            </a:r>
            <a:r>
              <a:rPr lang="en-US" dirty="0"/>
              <a:t/>
            </a:r>
            <a:br>
              <a:rPr lang="en-US" dirty="0"/>
            </a:br>
            <a:endParaRPr lang="en-US" dirty="0"/>
          </a:p>
        </p:txBody>
      </p:sp>
      <p:sp>
        <p:nvSpPr>
          <p:cNvPr id="3" name="Slide Number Placeholder 2"/>
          <p:cNvSpPr>
            <a:spLocks noGrp="1"/>
          </p:cNvSpPr>
          <p:nvPr>
            <p:ph type="sldNum" sz="quarter" idx="12"/>
          </p:nvPr>
        </p:nvSpPr>
        <p:spPr/>
        <p:txBody>
          <a:bodyPr/>
          <a:lstStyle/>
          <a:p>
            <a:fld id="{BB6CFEC0-E651-4624-A96A-3F97881B473D}" type="slidenum">
              <a:rPr lang="en-US" smtClean="0"/>
              <a:pPr/>
              <a:t>9</a:t>
            </a:fld>
            <a:endParaRPr lang="en-US"/>
          </a:p>
        </p:txBody>
      </p:sp>
      <p:sp>
        <p:nvSpPr>
          <p:cNvPr id="4" name="Content Placeholder 3"/>
          <p:cNvSpPr>
            <a:spLocks noGrp="1"/>
          </p:cNvSpPr>
          <p:nvPr>
            <p:ph sz="quarter" idx="1"/>
          </p:nvPr>
        </p:nvSpPr>
        <p:spPr/>
        <p:txBody>
          <a:bodyPr>
            <a:normAutofit fontScale="77500" lnSpcReduction="20000"/>
          </a:bodyPr>
          <a:lstStyle/>
          <a:p>
            <a:r>
              <a:rPr lang="en-US" dirty="0"/>
              <a:t>Attempts at the federal level and in the states to modernize Medicaid in light of new requirements through the ACA, the MH/SUD parity law, and other policy drivers</a:t>
            </a:r>
          </a:p>
          <a:p>
            <a:r>
              <a:rPr lang="en-US" dirty="0"/>
              <a:t>Recognition by CMS (the Centers for Medicare and Medicaid Services) that the justice-involved population is increasingly the Medicaid population</a:t>
            </a:r>
          </a:p>
          <a:p>
            <a:r>
              <a:rPr lang="en-US" dirty="0"/>
              <a:t>Work to clarify existing policies about Medicaid coverage for people in different parts of the criminal justice system </a:t>
            </a:r>
          </a:p>
          <a:p>
            <a:r>
              <a:rPr lang="en-US" dirty="0"/>
              <a:t>Wholesale policy change at the federal level is slow: use of waivers and demonstration projects is a way to test new things</a:t>
            </a:r>
          </a:p>
          <a:p>
            <a:r>
              <a:rPr lang="en-US" dirty="0" smtClean="0"/>
              <a:t>Examples of promising activity at the state level</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Tree>
    <p:extLst>
      <p:ext uri="{BB962C8B-B14F-4D97-AF65-F5344CB8AC3E}">
        <p14:creationId xmlns:p14="http://schemas.microsoft.com/office/powerpoint/2010/main" val="2702974697"/>
      </p:ext>
    </p:extLst>
  </p:cSld>
  <p:clrMapOvr>
    <a:masterClrMapping/>
  </p:clrMapOvr>
</p:sld>
</file>

<file path=ppt/theme/theme1.xml><?xml version="1.0" encoding="utf-8"?>
<a:theme xmlns:a="http://schemas.openxmlformats.org/drawingml/2006/main" name="RSAT_CO-OCCURR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RSAT_CO-OCCURRING</Template>
  <TotalTime>15637</TotalTime>
  <Words>2920</Words>
  <Application>Microsoft Office PowerPoint</Application>
  <PresentationFormat>On-screen Show (4:3)</PresentationFormat>
  <Paragraphs>310</Paragraphs>
  <Slides>25</Slides>
  <Notes>18</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RSAT_CO-OCCURRING</vt:lpstr>
      <vt:lpstr>RSAT Programs: Maximizing Expanded Health Care Resources-Pre and Post Release</vt:lpstr>
      <vt:lpstr> Gabrielle de la Guéronnière – Legal Action Center Niki Miller - Advocates for Human Potential</vt:lpstr>
      <vt:lpstr>Goals</vt:lpstr>
      <vt:lpstr>Has Coverage Make a Difference for RSAT Clients?</vt:lpstr>
      <vt:lpstr>Updates: Creating Systems to Promote  Enrollment  &amp; Continuous Coverage</vt:lpstr>
      <vt:lpstr>Updates: Strengthening Continuity of Care </vt:lpstr>
      <vt:lpstr>Updates on Behavioral Health Care: Ensuring Good Coverage and Meaningful Access </vt:lpstr>
      <vt:lpstr>Updates on Integrated Care Initiatives: Better Addressing Co-Occurring Physical and Behavioral Health Needs </vt:lpstr>
      <vt:lpstr>Updates: Fostering Innovation through the Medicaid Program </vt:lpstr>
      <vt:lpstr>Updates: Supporting Health Information Exchange </vt:lpstr>
      <vt:lpstr>Updates: Improving Quality of Care </vt:lpstr>
      <vt:lpstr>Tools for all states</vt:lpstr>
      <vt:lpstr>Health Reform: Newly Expanded Resources </vt:lpstr>
      <vt:lpstr>Delivery System </vt:lpstr>
      <vt:lpstr>Insurance Reform</vt:lpstr>
      <vt:lpstr>Medicare for older re-entering individuals</vt:lpstr>
      <vt:lpstr>Justice-involved can apply for SSI and SSDI  </vt:lpstr>
      <vt:lpstr>        The numbers are significant</vt:lpstr>
      <vt:lpstr>SSI Rules During Periods in Custody</vt:lpstr>
      <vt:lpstr>SSDI Rules</vt:lpstr>
      <vt:lpstr>SOAR Program = Effective Help</vt:lpstr>
      <vt:lpstr>Steps Involved in Working with SOAR</vt:lpstr>
      <vt:lpstr>SOAR Programs-In reach strategy</vt:lpstr>
      <vt:lpstr>Outcomes &amp; Contact Info</vt:lpstr>
      <vt:lpstr>Tell us more about your experiences</vt:lpstr>
    </vt:vector>
  </TitlesOfParts>
  <Company>Advocates for Human Potential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RSAT Training Tool:  Co-occurring Disorders and Integrated Treatment Strategies</dc:title>
  <dc:creator>Lisa Braude</dc:creator>
  <cp:lastModifiedBy>Administrator</cp:lastModifiedBy>
  <cp:revision>191</cp:revision>
  <cp:lastPrinted>2015-07-13T16:51:35Z</cp:lastPrinted>
  <dcterms:created xsi:type="dcterms:W3CDTF">2011-10-26T19:44:04Z</dcterms:created>
  <dcterms:modified xsi:type="dcterms:W3CDTF">2015-07-17T13:41:18Z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