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7"/>
  </p:notesMasterIdLst>
  <p:sldIdLst>
    <p:sldId id="256" r:id="rId2"/>
    <p:sldId id="259" r:id="rId3"/>
    <p:sldId id="262" r:id="rId4"/>
    <p:sldId id="387" r:id="rId5"/>
    <p:sldId id="477" r:id="rId6"/>
    <p:sldId id="484" r:id="rId7"/>
    <p:sldId id="479" r:id="rId8"/>
    <p:sldId id="480" r:id="rId9"/>
    <p:sldId id="481" r:id="rId10"/>
    <p:sldId id="482" r:id="rId11"/>
    <p:sldId id="483" r:id="rId12"/>
    <p:sldId id="485" r:id="rId13"/>
    <p:sldId id="468" r:id="rId14"/>
    <p:sldId id="470" r:id="rId15"/>
    <p:sldId id="469" r:id="rId16"/>
    <p:sldId id="471" r:id="rId17"/>
    <p:sldId id="445" r:id="rId18"/>
    <p:sldId id="444" r:id="rId19"/>
    <p:sldId id="447" r:id="rId20"/>
    <p:sldId id="448" r:id="rId21"/>
    <p:sldId id="458" r:id="rId22"/>
    <p:sldId id="460" r:id="rId23"/>
    <p:sldId id="449" r:id="rId24"/>
    <p:sldId id="453" r:id="rId25"/>
    <p:sldId id="466" r:id="rId2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a Wigglesworth" initials="CW"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92"/>
    <a:srgbClr val="E0C3A3"/>
    <a:srgbClr val="BE854C"/>
    <a:srgbClr val="D1A7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39" autoAdjust="0"/>
    <p:restoredTop sz="76914" autoAdjust="0"/>
  </p:normalViewPr>
  <p:slideViewPr>
    <p:cSldViewPr>
      <p:cViewPr varScale="1">
        <p:scale>
          <a:sx n="74" d="100"/>
          <a:sy n="74" d="100"/>
        </p:scale>
        <p:origin x="-40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568"/>
    </p:cViewPr>
  </p:sorterViewPr>
  <p:notesViewPr>
    <p:cSldViewPr>
      <p:cViewPr>
        <p:scale>
          <a:sx n="130" d="100"/>
          <a:sy n="130" d="100"/>
        </p:scale>
        <p:origin x="-978" y="-7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B4DA36DC-DE7D-44AC-9843-58AAC5964657}" type="datetimeFigureOut">
              <a:rPr lang="en-US" smtClean="0"/>
              <a:t>7/17/2015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22D24EFB-9AAE-4E7D-8EBD-69E13AFA1BA2}" type="slidenum">
              <a:rPr lang="en-US" smtClean="0"/>
              <a:t>‹#›</a:t>
            </a:fld>
            <a:endParaRPr lang="en-US"/>
          </a:p>
        </p:txBody>
      </p:sp>
    </p:spTree>
    <p:extLst>
      <p:ext uri="{BB962C8B-B14F-4D97-AF65-F5344CB8AC3E}">
        <p14:creationId xmlns:p14="http://schemas.microsoft.com/office/powerpoint/2010/main" val="1009877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a:t>
            </a:fld>
            <a:endParaRPr lang="en-US"/>
          </a:p>
        </p:txBody>
      </p:sp>
    </p:spTree>
    <p:extLst>
      <p:ext uri="{BB962C8B-B14F-4D97-AF65-F5344CB8AC3E}">
        <p14:creationId xmlns:p14="http://schemas.microsoft.com/office/powerpoint/2010/main" val="3592835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17</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18</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19</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20</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21</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22</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23</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24</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25</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a:t>
            </a:fld>
            <a:endParaRPr lang="en-US"/>
          </a:p>
        </p:txBody>
      </p:sp>
    </p:spTree>
    <p:extLst>
      <p:ext uri="{BB962C8B-B14F-4D97-AF65-F5344CB8AC3E}">
        <p14:creationId xmlns:p14="http://schemas.microsoft.com/office/powerpoint/2010/main" val="366896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pPr>
            <a:r>
              <a:rPr lang="en-US" dirty="0" smtClean="0"/>
              <a:t>Trainer:</a:t>
            </a:r>
            <a:r>
              <a:rPr lang="en-US" baseline="0" dirty="0" smtClean="0"/>
              <a:t> </a:t>
            </a:r>
            <a:r>
              <a:rPr lang="en-US" dirty="0" smtClean="0"/>
              <a:t>Integrated behavioral health treatment for substance abuse and mental health disorders is quickly becoming the standard of care in the field. R</a:t>
            </a:r>
            <a:r>
              <a:rPr lang="en-US" baseline="0" dirty="0" smtClean="0"/>
              <a:t>ecovery for individuals with serious mental health issues is more likely when both disorders are addressed. </a:t>
            </a:r>
            <a:endParaRPr lang="en-US" dirty="0" smtClean="0">
              <a:solidFill>
                <a:schemeClr val="tx1">
                  <a:lumMod val="85000"/>
                  <a:lumOff val="15000"/>
                </a:schemeClr>
              </a:solidFill>
              <a:latin typeface="Arial" pitchFamily="34" charset="0"/>
              <a:cs typeface="Arial" pitchFamily="34" charset="0"/>
            </a:endParaRPr>
          </a:p>
          <a:p>
            <a:pPr>
              <a:buClr>
                <a:srgbClr val="BE854C"/>
              </a:buClr>
              <a:buSzPct val="65000"/>
              <a:buFont typeface="Wingdings" pitchFamily="2" charset="2"/>
              <a:buChar char="Ø"/>
            </a:pPr>
            <a:endParaRPr lang="en-US" dirty="0" smtClean="0"/>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3</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12</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13</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14</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15</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16</a:t>
            </a:fld>
            <a:endParaRPr lang="en-US"/>
          </a:p>
        </p:txBody>
      </p:sp>
    </p:spTree>
    <p:extLst>
      <p:ext uri="{BB962C8B-B14F-4D97-AF65-F5344CB8AC3E}">
        <p14:creationId xmlns:p14="http://schemas.microsoft.com/office/powerpoint/2010/main" val="101927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CDDF37-5BD3-4F17-BC7F-8515FF269729}" type="datetime1">
              <a:rPr lang="en-US" smtClean="0"/>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71810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0778E-A752-4A40-AB3A-013B850427AF}" type="datetime1">
              <a:rPr lang="en-US" smtClean="0"/>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45692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30F0D-98F3-4B90-BED6-8CE808AF1187}" type="datetime1">
              <a:rPr lang="en-US" smtClean="0"/>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33963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8FB2B-2D3C-4626-803C-67C3420FBDF8}" type="datetime1">
              <a:rPr lang="en-US" smtClean="0"/>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000504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95FF9-971C-4C65-BFEB-F0E7F0C6186C}" type="datetime1">
              <a:rPr lang="en-US" smtClean="0"/>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122276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6297CB-0E0B-4A0E-B5D9-0654209F1674}" type="datetime1">
              <a:rPr lang="en-US" smtClean="0"/>
              <a:t>7/17/2015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1314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0FD85D-417C-4A0D-A363-51C8E17EDC9B}" type="datetime1">
              <a:rPr lang="en-US" smtClean="0"/>
              <a:t>7/17/2015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52000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A26251-53EB-4A05-895D-1A09DCBCB419}" type="datetime1">
              <a:rPr lang="en-US" smtClean="0"/>
              <a:t>7/17/2015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1029929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1E40C-4D10-4BA3-BA47-16304CAEC99E}" type="datetime1">
              <a:rPr lang="en-US" smtClean="0"/>
              <a:t>7/17/2015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3717535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F98E96-ECDF-4342-8B75-6C1DFDF80B93}" type="datetime1">
              <a:rPr lang="en-US" smtClean="0"/>
              <a:t>7/17/2015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3345812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FFEB0-4A1E-40F8-A1EA-3D70B3F8BD9C}" type="datetime1">
              <a:rPr lang="en-US" smtClean="0"/>
              <a:t>7/17/2015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70907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69FDD-472B-4466-8181-004CEA876519}" type="datetime1">
              <a:rPr lang="en-US" smtClean="0"/>
              <a:t>7/17/2015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FF8E3-EC8E-4FF1-9FB8-7EB9DE5DC726}" type="slidenum">
              <a:rPr lang="en-US" smtClean="0"/>
              <a:t>‹#›</a:t>
            </a:fld>
            <a:endParaRPr lang="en-US"/>
          </a:p>
        </p:txBody>
      </p:sp>
    </p:spTree>
    <p:extLst>
      <p:ext uri="{BB962C8B-B14F-4D97-AF65-F5344CB8AC3E}">
        <p14:creationId xmlns:p14="http://schemas.microsoft.com/office/powerpoint/2010/main" val="1872605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lac.org/resources/criminal-justice-resource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ncoa.org/wp-content/uploads/Leaving-incarceration.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oarworks.prainc.co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oarworks.prainc.com/topics/criminal-justice"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rsat-tta.com/" TargetMode="External"/><Relationship Id="rId5" Type="http://schemas.openxmlformats.org/officeDocument/2006/relationships/hyperlink" Target="mailto:nmiller@ahpnet.com" TargetMode="External"/><Relationship Id="rId4" Type="http://schemas.openxmlformats.org/officeDocument/2006/relationships/hyperlink" Target="http://www.lac.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jhsph.edu/research/centers-and-institutes/center-for-mental-health-and-addiction-policy-research/research/economics-and-services-research/arnold-foundation-project-ma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57400"/>
            <a:ext cx="7674864" cy="2759149"/>
          </a:xfrm>
        </p:spPr>
        <p:txBody>
          <a:bodyPr>
            <a:noAutofit/>
          </a:bodyPr>
          <a:lstStyle/>
          <a:p>
            <a:r>
              <a:rPr lang="en-US" b="1" dirty="0">
                <a:solidFill>
                  <a:srgbClr val="006892"/>
                </a:solidFill>
              </a:rPr>
              <a:t>RSAT </a:t>
            </a:r>
            <a:r>
              <a:rPr lang="en-US" b="1" dirty="0" smtClean="0">
                <a:solidFill>
                  <a:srgbClr val="006892"/>
                </a:solidFill>
              </a:rPr>
              <a:t>Programs: Maximizing Expanded Health Care Resources-Pre and Post Release</a:t>
            </a:r>
            <a:endParaRPr lang="en-US" b="1" dirty="0">
              <a:solidFill>
                <a:srgbClr val="006892"/>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7800" y="5023104"/>
            <a:ext cx="5888736" cy="917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838200"/>
          </a:xfrm>
          <a:prstGeom prst="rect">
            <a:avLst/>
          </a:prstGeom>
          <a:solidFill>
            <a:srgbClr val="006892">
              <a:alpha val="0"/>
            </a:srgbClr>
          </a:solidFill>
          <a:ln>
            <a:solidFill>
              <a:srgbClr val="006892">
                <a:alpha val="0"/>
              </a:srgbClr>
            </a:solidFill>
          </a:ln>
        </p:spPr>
      </p:pic>
      <p:sp>
        <p:nvSpPr>
          <p:cNvPr id="3" name="Rectangle 2"/>
          <p:cNvSpPr/>
          <p:nvPr/>
        </p:nvSpPr>
        <p:spPr>
          <a:xfrm>
            <a:off x="0" y="304800"/>
            <a:ext cx="9144000" cy="430887"/>
          </a:xfrm>
          <a:prstGeom prst="rect">
            <a:avLst/>
          </a:prstGeom>
        </p:spPr>
        <p:txBody>
          <a:bodyPr wrap="square">
            <a:spAutoFit/>
          </a:bodyPr>
          <a:lstStyle/>
          <a:p>
            <a:pPr algn="ctr"/>
            <a:r>
              <a:rPr lang="en-US" sz="2200" b="1" dirty="0" smtClean="0">
                <a:solidFill>
                  <a:schemeClr val="bg1"/>
                </a:solidFill>
              </a:rPr>
              <a:t>WELCOME! To the 4th </a:t>
            </a:r>
            <a:r>
              <a:rPr lang="en-US" sz="2200" b="1" dirty="0">
                <a:solidFill>
                  <a:schemeClr val="bg1"/>
                </a:solidFill>
              </a:rPr>
              <a:t>Annual RSAT </a:t>
            </a:r>
            <a:r>
              <a:rPr lang="en-US" sz="2200" b="1" dirty="0" smtClean="0">
                <a:solidFill>
                  <a:schemeClr val="bg1"/>
                </a:solidFill>
              </a:rPr>
              <a:t>Workshop -July 16-18, 2015, New Orleans</a:t>
            </a:r>
            <a:endParaRPr lang="en-US" sz="2200" b="1" dirty="0">
              <a:solidFill>
                <a:schemeClr val="bg1"/>
              </a:solidFill>
            </a:endParaRPr>
          </a:p>
        </p:txBody>
      </p:sp>
      <p:sp>
        <p:nvSpPr>
          <p:cNvPr id="8" name="Rectangle 7"/>
          <p:cNvSpPr/>
          <p:nvPr/>
        </p:nvSpPr>
        <p:spPr>
          <a:xfrm>
            <a:off x="0" y="-1"/>
            <a:ext cx="9144000" cy="762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248400"/>
            <a:ext cx="9144000" cy="604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90600" y="6336268"/>
            <a:ext cx="7467600" cy="400110"/>
          </a:xfrm>
          <a:prstGeom prst="rect">
            <a:avLst/>
          </a:prstGeom>
        </p:spPr>
        <p:txBody>
          <a:bodyPr wrap="square">
            <a:spAutoFit/>
          </a:bodyPr>
          <a:lstStyle/>
          <a:p>
            <a:r>
              <a:rPr lang="en-US" sz="2000" b="1" dirty="0">
                <a:solidFill>
                  <a:schemeClr val="tx2"/>
                </a:solidFill>
                <a:latin typeface="Arial" pitchFamily="34" charset="0"/>
                <a:cs typeface="Arial" pitchFamily="34" charset="0"/>
              </a:rPr>
              <a:t>This presentation is available online at www.RSAT-TTA.com</a:t>
            </a:r>
            <a:endParaRPr lang="en-US" sz="2000" b="1" dirty="0">
              <a:solidFill>
                <a:schemeClr val="tx2"/>
              </a:solidFill>
            </a:endParaRPr>
          </a:p>
        </p:txBody>
      </p:sp>
    </p:spTree>
    <p:extLst>
      <p:ext uri="{BB962C8B-B14F-4D97-AF65-F5344CB8AC3E}">
        <p14:creationId xmlns:p14="http://schemas.microsoft.com/office/powerpoint/2010/main" val="1972028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Updates: Supporting </a:t>
            </a:r>
            <a:r>
              <a:rPr lang="en-US" dirty="0"/>
              <a:t>Health Information Exchange</a:t>
            </a:r>
            <a:br>
              <a:rPr lang="en-US" dirty="0"/>
            </a:b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10</a:t>
            </a:fld>
            <a:endParaRPr lang="en-US"/>
          </a:p>
        </p:txBody>
      </p:sp>
      <p:sp>
        <p:nvSpPr>
          <p:cNvPr id="4" name="Content Placeholder 3"/>
          <p:cNvSpPr>
            <a:spLocks noGrp="1"/>
          </p:cNvSpPr>
          <p:nvPr>
            <p:ph sz="quarter" idx="1"/>
          </p:nvPr>
        </p:nvSpPr>
        <p:spPr/>
        <p:txBody>
          <a:bodyPr>
            <a:normAutofit fontScale="70000" lnSpcReduction="20000"/>
          </a:bodyPr>
          <a:lstStyle/>
          <a:p>
            <a:r>
              <a:rPr lang="en-US" dirty="0"/>
              <a:t>As health and justice systems work more closely and intentionally together, need for health information technology to better communicate and support health information exchange</a:t>
            </a:r>
          </a:p>
          <a:p>
            <a:r>
              <a:rPr lang="en-US" dirty="0"/>
              <a:t>Need for different types of health care providers serving the same justice-involved patients to effectively communicate</a:t>
            </a:r>
          </a:p>
          <a:p>
            <a:r>
              <a:rPr lang="en-US" dirty="0"/>
              <a:t>Continued need to meet federal and state privacy requirements</a:t>
            </a:r>
          </a:p>
          <a:p>
            <a:r>
              <a:rPr lang="en-US" dirty="0" smtClean="0"/>
              <a:t>Potential next steps at the federal level: EHR incentive payments, meaningful use, discussions related to 42 CFR Part 2 (the federal alcohol and drug treatment confidentiality law)</a:t>
            </a:r>
          </a:p>
          <a:p>
            <a:r>
              <a:rPr lang="en-US" dirty="0" smtClean="0"/>
              <a:t>Promising activity in the states</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Tree>
    <p:extLst>
      <p:ext uri="{BB962C8B-B14F-4D97-AF65-F5344CB8AC3E}">
        <p14:creationId xmlns:p14="http://schemas.microsoft.com/office/powerpoint/2010/main" val="1380532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Updates: Improving </a:t>
            </a:r>
            <a:r>
              <a:rPr lang="en-US" dirty="0"/>
              <a:t>Quality of Care</a:t>
            </a:r>
            <a:br>
              <a:rPr lang="en-US" dirty="0"/>
            </a:b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11</a:t>
            </a:fld>
            <a:endParaRPr lang="en-US"/>
          </a:p>
        </p:txBody>
      </p:sp>
      <p:sp>
        <p:nvSpPr>
          <p:cNvPr id="4" name="Content Placeholder 3"/>
          <p:cNvSpPr>
            <a:spLocks noGrp="1"/>
          </p:cNvSpPr>
          <p:nvPr>
            <p:ph sz="quarter" idx="1"/>
          </p:nvPr>
        </p:nvSpPr>
        <p:spPr/>
        <p:txBody>
          <a:bodyPr>
            <a:normAutofit fontScale="70000" lnSpcReduction="20000"/>
          </a:bodyPr>
          <a:lstStyle/>
          <a:p>
            <a:r>
              <a:rPr lang="en-US" dirty="0"/>
              <a:t>Lack of CMS oversight in prisons, jails, and certain other types of settings (such as correctional half-way houses) because of the Medicaid inmate exclusion</a:t>
            </a:r>
          </a:p>
          <a:p>
            <a:r>
              <a:rPr lang="en-US" dirty="0"/>
              <a:t>Broader ACA focus on and initiatives aimed at improving the quality of health care</a:t>
            </a:r>
          </a:p>
          <a:p>
            <a:r>
              <a:rPr lang="en-US" dirty="0"/>
              <a:t>Greater focus on data-gathering, performance measurement, and the incentive of providers benefiting in shared savings derived from higher quality, better coordinated care</a:t>
            </a:r>
          </a:p>
          <a:p>
            <a:r>
              <a:rPr lang="en-US" dirty="0" smtClean="0"/>
              <a:t>Importance of ensuring </a:t>
            </a:r>
            <a:r>
              <a:rPr lang="en-US" dirty="0"/>
              <a:t>providers of justice-involved people are well included in these </a:t>
            </a:r>
            <a:r>
              <a:rPr lang="en-US" dirty="0" smtClean="0"/>
              <a:t>initiatives</a:t>
            </a:r>
          </a:p>
          <a:p>
            <a:r>
              <a:rPr lang="en-US" dirty="0" smtClean="0"/>
              <a:t>Aligning </a:t>
            </a:r>
            <a:r>
              <a:rPr lang="en-US" dirty="0"/>
              <a:t>performance and quality measures with provision of care</a:t>
            </a:r>
          </a:p>
          <a:p>
            <a:r>
              <a:rPr lang="en-US" dirty="0" smtClean="0"/>
              <a:t>Examples of success</a:t>
            </a:r>
            <a:endParaRPr lang="en-US" dirty="0"/>
          </a:p>
          <a:p>
            <a:pPr lvl="1"/>
            <a:endParaRPr lang="en-US" dirty="0"/>
          </a:p>
          <a:p>
            <a:endParaRPr lang="en-US" dirty="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Tree>
    <p:extLst>
      <p:ext uri="{BB962C8B-B14F-4D97-AF65-F5344CB8AC3E}">
        <p14:creationId xmlns:p14="http://schemas.microsoft.com/office/powerpoint/2010/main" val="1865842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sz="4000" b="1" dirty="0" smtClean="0">
                <a:solidFill>
                  <a:srgbClr val="006892"/>
                </a:solidFill>
                <a:latin typeface="Arial" pitchFamily="34" charset="0"/>
                <a:cs typeface="Arial" pitchFamily="34" charset="0"/>
              </a:rPr>
              <a:t>Tools for all states</a:t>
            </a:r>
            <a:endParaRPr lang="en-US" sz="4000" b="1"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r>
              <a:rPr lang="en-US" sz="4000" dirty="0" smtClean="0"/>
              <a:t>Aside from coverage expansion</a:t>
            </a:r>
          </a:p>
          <a:p>
            <a:r>
              <a:rPr lang="en-US" sz="4000" dirty="0" smtClean="0"/>
              <a:t>How can RSAT programs tap in</a:t>
            </a:r>
          </a:p>
          <a:p>
            <a:r>
              <a:rPr lang="en-US" sz="4000" dirty="0" smtClean="0"/>
              <a:t>Finding more information</a:t>
            </a:r>
          </a:p>
          <a:p>
            <a:pPr marL="0" indent="0">
              <a:buNone/>
            </a:pPr>
            <a:endParaRPr lang="en-US" sz="2800" dirty="0" smtClean="0"/>
          </a:p>
          <a:p>
            <a:pPr marL="0" indent="0">
              <a:buNone/>
            </a:pPr>
            <a:r>
              <a:rPr lang="en-US" sz="2800" dirty="0" smtClean="0"/>
              <a:t>Legal  Action Center –  Resources for CJ &amp; Health</a:t>
            </a:r>
          </a:p>
          <a:p>
            <a:pPr marL="0" indent="0">
              <a:buNone/>
            </a:pPr>
            <a:r>
              <a:rPr lang="en-US" sz="2800" dirty="0">
                <a:hlinkClick r:id="rId4"/>
              </a:rPr>
              <a:t>http://lac.org/resources/criminal-justice-resources</a:t>
            </a:r>
            <a:r>
              <a:rPr lang="en-US" sz="2800" dirty="0" smtClean="0">
                <a:hlinkClick r:id="rId4"/>
              </a:rPr>
              <a:t>/</a:t>
            </a:r>
            <a:r>
              <a:rPr lang="en-US" sz="2800" dirty="0" smtClean="0"/>
              <a:t> </a:t>
            </a:r>
          </a:p>
          <a:p>
            <a:endParaRPr lang="en-US" sz="2800" dirty="0"/>
          </a:p>
          <a:p>
            <a:endParaRPr lang="en-US" sz="2800" dirty="0"/>
          </a:p>
          <a:p>
            <a:pPr marL="0" indent="0">
              <a:buNone/>
            </a:pPr>
            <a:endParaRPr lang="en-US" sz="2800"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12</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8551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0" y="152400"/>
            <a:ext cx="9144000" cy="1143000"/>
          </a:xfrm>
        </p:spPr>
        <p:txBody>
          <a:bodyPr>
            <a:normAutofit/>
          </a:bodyPr>
          <a:lstStyle/>
          <a:p>
            <a:r>
              <a:rPr lang="en-US" sz="3200" dirty="0">
                <a:solidFill>
                  <a:srgbClr val="006892"/>
                </a:solidFill>
                <a:ea typeface="+mn-ea"/>
                <a:cs typeface="+mn-cs"/>
              </a:rPr>
              <a:t>Health </a:t>
            </a:r>
            <a:r>
              <a:rPr lang="en-US" sz="3200" dirty="0" smtClean="0">
                <a:solidFill>
                  <a:srgbClr val="006892"/>
                </a:solidFill>
                <a:ea typeface="+mn-ea"/>
                <a:cs typeface="+mn-cs"/>
              </a:rPr>
              <a:t>Reform: Newly </a:t>
            </a:r>
            <a:r>
              <a:rPr lang="en-US" sz="3200" dirty="0">
                <a:solidFill>
                  <a:srgbClr val="006892"/>
                </a:solidFill>
                <a:ea typeface="+mn-ea"/>
                <a:cs typeface="+mn-cs"/>
              </a:rPr>
              <a:t>Expanded Resources </a:t>
            </a:r>
            <a:endParaRPr lang="en-US" sz="4000"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endParaRPr lang="en-US" sz="2800" dirty="0"/>
          </a:p>
          <a:p>
            <a:endParaRPr lang="en-US" sz="2800" dirty="0"/>
          </a:p>
          <a:p>
            <a:pPr marL="0" indent="0">
              <a:buNone/>
            </a:pPr>
            <a:endParaRPr lang="en-US" sz="2800"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304800" y="1371600"/>
            <a:ext cx="8534400" cy="4953000"/>
          </a:xfrm>
          <a:prstGeom prst="rect">
            <a:avLst/>
          </a:prstGeom>
          <a:noFill/>
        </p:spPr>
      </p:pic>
    </p:spTree>
    <p:extLst>
      <p:ext uri="{BB962C8B-B14F-4D97-AF65-F5344CB8AC3E}">
        <p14:creationId xmlns:p14="http://schemas.microsoft.com/office/powerpoint/2010/main" val="427224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sz="4000" dirty="0" smtClean="0">
                <a:solidFill>
                  <a:srgbClr val="006892"/>
                </a:solidFill>
                <a:latin typeface="Arial" pitchFamily="34" charset="0"/>
                <a:cs typeface="Arial" pitchFamily="34" charset="0"/>
              </a:rPr>
              <a:t>Delivery System </a:t>
            </a:r>
            <a:endParaRPr lang="en-US" sz="4000"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r>
              <a:rPr lang="en-US" sz="2800" dirty="0" smtClean="0"/>
              <a:t>Health Home Delivery models offer services to those with or at risk for multiple chronic conditions.</a:t>
            </a:r>
          </a:p>
          <a:p>
            <a:pPr marL="0" indent="0">
              <a:buNone/>
            </a:pPr>
            <a:endParaRPr lang="en-US" sz="800" dirty="0" smtClean="0"/>
          </a:p>
          <a:p>
            <a:r>
              <a:rPr lang="en-US" sz="2800" dirty="0" smtClean="0"/>
              <a:t>A more viable model for re-entering individuals with chronic medical and behavioral health conditions</a:t>
            </a:r>
          </a:p>
          <a:p>
            <a:pPr marL="0" indent="0">
              <a:buNone/>
            </a:pPr>
            <a:endParaRPr lang="en-US" sz="800" dirty="0" smtClean="0"/>
          </a:p>
          <a:p>
            <a:r>
              <a:rPr lang="en-US" sz="2800" dirty="0" smtClean="0"/>
              <a:t>Some states have included the needs of the re-entry population in health home implementation planning</a:t>
            </a:r>
          </a:p>
          <a:p>
            <a:pPr marL="0" indent="0">
              <a:buNone/>
            </a:pPr>
            <a:endParaRPr lang="en-US" sz="2800" dirty="0"/>
          </a:p>
          <a:p>
            <a:pPr marL="0" indent="0">
              <a:buNone/>
            </a:pPr>
            <a:endParaRPr lang="en-US" sz="2800"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14</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7134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sz="4000" dirty="0" smtClean="0">
                <a:solidFill>
                  <a:srgbClr val="006892"/>
                </a:solidFill>
                <a:latin typeface="+mn-lt"/>
                <a:cs typeface="Arial" pitchFamily="34" charset="0"/>
              </a:rPr>
              <a:t>Insurance Reform</a:t>
            </a:r>
            <a:endParaRPr lang="en-US" sz="4000" dirty="0">
              <a:solidFill>
                <a:srgbClr val="006892"/>
              </a:solidFill>
              <a:latin typeface="+mn-lt"/>
              <a:cs typeface="Arial" pitchFamily="34" charset="0"/>
            </a:endParaRPr>
          </a:p>
        </p:txBody>
      </p:sp>
      <p:sp>
        <p:nvSpPr>
          <p:cNvPr id="3" name="Content Placeholder 2"/>
          <p:cNvSpPr>
            <a:spLocks noGrp="1"/>
          </p:cNvSpPr>
          <p:nvPr>
            <p:ph idx="1"/>
          </p:nvPr>
        </p:nvSpPr>
        <p:spPr>
          <a:xfrm>
            <a:off x="304800" y="1505854"/>
            <a:ext cx="8610600" cy="4209146"/>
          </a:xfrm>
        </p:spPr>
        <p:txBody>
          <a:bodyPr>
            <a:noAutofit/>
          </a:bodyPr>
          <a:lstStyle/>
          <a:p>
            <a:r>
              <a:rPr lang="en-US" sz="2800" dirty="0" smtClean="0"/>
              <a:t>Youth under 26 may </a:t>
            </a:r>
            <a:r>
              <a:rPr lang="en-US" sz="2800" dirty="0"/>
              <a:t>be covered by </a:t>
            </a:r>
            <a:r>
              <a:rPr lang="en-US" sz="2800" dirty="0" smtClean="0"/>
              <a:t>parents’ health insurance plans (applies to all exchange plans)</a:t>
            </a:r>
          </a:p>
          <a:p>
            <a:pPr marL="0" indent="0">
              <a:buNone/>
            </a:pPr>
            <a:endParaRPr lang="en-US" sz="800" dirty="0" smtClean="0"/>
          </a:p>
          <a:p>
            <a:r>
              <a:rPr lang="en-US" sz="2800" dirty="0" smtClean="0"/>
              <a:t>Youth aging out of foster care may be covered by Medicaid – until their </a:t>
            </a:r>
            <a:r>
              <a:rPr lang="en-US" sz="2800" dirty="0"/>
              <a:t>26</a:t>
            </a:r>
            <a:r>
              <a:rPr lang="en-US" sz="2800" baseline="30000" dirty="0"/>
              <a:t>th</a:t>
            </a:r>
            <a:r>
              <a:rPr lang="en-US" sz="2800" dirty="0"/>
              <a:t> </a:t>
            </a:r>
            <a:r>
              <a:rPr lang="en-US" sz="2800" dirty="0" smtClean="0"/>
              <a:t>birthday</a:t>
            </a:r>
          </a:p>
          <a:p>
            <a:pPr marL="0" indent="0">
              <a:buNone/>
            </a:pPr>
            <a:endParaRPr lang="en-US" sz="800" dirty="0"/>
          </a:p>
          <a:p>
            <a:r>
              <a:rPr lang="en-US" sz="2800" dirty="0" smtClean="0"/>
              <a:t>Covered individuals have access to preventive care without co-pays</a:t>
            </a:r>
          </a:p>
          <a:p>
            <a:pPr marL="0" indent="0">
              <a:buNone/>
            </a:pPr>
            <a:endParaRPr lang="en-US" sz="800" dirty="0" smtClean="0"/>
          </a:p>
          <a:p>
            <a:r>
              <a:rPr lang="en-US" sz="2800" dirty="0" smtClean="0"/>
              <a:t>Increased coverage of services for youth with behavioral health conditions and pre-existing conditions</a:t>
            </a:r>
            <a:endParaRPr lang="en-US" sz="2800" dirty="0"/>
          </a:p>
          <a:p>
            <a:pPr marL="0" indent="0">
              <a:buNone/>
            </a:pPr>
            <a:endParaRPr lang="en-US" sz="2800"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15</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3544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sz="3200" dirty="0" smtClean="0">
                <a:solidFill>
                  <a:srgbClr val="006892"/>
                </a:solidFill>
                <a:latin typeface="Arial" pitchFamily="34" charset="0"/>
                <a:cs typeface="Arial" pitchFamily="34" charset="0"/>
              </a:rPr>
              <a:t>Medicare for older re-entering individuals</a:t>
            </a:r>
            <a:endParaRPr lang="en-US" sz="3200"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277254"/>
            <a:ext cx="8229600" cy="4666346"/>
          </a:xfrm>
        </p:spPr>
        <p:txBody>
          <a:bodyPr>
            <a:noAutofit/>
          </a:bodyPr>
          <a:lstStyle/>
          <a:p>
            <a:r>
              <a:rPr lang="en-US" sz="2400" dirty="0" smtClean="0"/>
              <a:t>Starting at 62 re-entering individuals who have a record of earning wages may elect to apply for retirement benefits.</a:t>
            </a:r>
          </a:p>
          <a:p>
            <a:pPr marL="0" indent="0">
              <a:buNone/>
            </a:pPr>
            <a:endParaRPr lang="en-US" sz="800" dirty="0" smtClean="0"/>
          </a:p>
          <a:p>
            <a:r>
              <a:rPr lang="en-US" sz="2400" dirty="0" smtClean="0"/>
              <a:t>Their benefits will be reduced if they retire before age 65, but they will be eligible for Medicare coverage.</a:t>
            </a:r>
          </a:p>
          <a:p>
            <a:pPr marL="0" indent="0">
              <a:buNone/>
            </a:pPr>
            <a:endParaRPr lang="en-US" sz="800" dirty="0" smtClean="0"/>
          </a:p>
          <a:p>
            <a:r>
              <a:rPr lang="en-US" sz="2400" dirty="0" smtClean="0"/>
              <a:t>They can apply before release, upon release; Federally Qualified </a:t>
            </a:r>
            <a:r>
              <a:rPr lang="en-US" sz="2400" dirty="0"/>
              <a:t>H</a:t>
            </a:r>
            <a:r>
              <a:rPr lang="en-US" sz="2400" dirty="0" smtClean="0"/>
              <a:t>ealth </a:t>
            </a:r>
            <a:r>
              <a:rPr lang="en-US" sz="2400" dirty="0"/>
              <a:t>C</a:t>
            </a:r>
            <a:r>
              <a:rPr lang="en-US" sz="2400" dirty="0" smtClean="0"/>
              <a:t>enters can help with enrollment and can provide many Medicare covered services.</a:t>
            </a:r>
          </a:p>
          <a:p>
            <a:pPr marL="0" indent="0">
              <a:buNone/>
            </a:pPr>
            <a:endParaRPr lang="en-US" sz="800" dirty="0" smtClean="0"/>
          </a:p>
          <a:p>
            <a:r>
              <a:rPr lang="en-US" sz="2400" dirty="0" smtClean="0"/>
              <a:t>The National Council on Aging  has a helpful guide </a:t>
            </a:r>
            <a:r>
              <a:rPr lang="en-US" sz="2400" dirty="0"/>
              <a:t>that explains </a:t>
            </a:r>
            <a:r>
              <a:rPr lang="en-US" sz="2400" dirty="0" smtClean="0"/>
              <a:t>rules and procedures: </a:t>
            </a:r>
            <a:r>
              <a:rPr lang="en-US" sz="2400" dirty="0" smtClean="0">
                <a:hlinkClick r:id="rId4"/>
              </a:rPr>
              <a:t>https</a:t>
            </a:r>
            <a:r>
              <a:rPr lang="en-US" sz="2400" dirty="0">
                <a:hlinkClick r:id="rId4"/>
              </a:rPr>
              <a:t>://</a:t>
            </a:r>
            <a:r>
              <a:rPr lang="en-US" sz="2400" dirty="0" smtClean="0">
                <a:hlinkClick r:id="rId4"/>
              </a:rPr>
              <a:t>www.ncoa.org/wp-content/uploads/Leaving-incarceration.pdf</a:t>
            </a:r>
            <a:r>
              <a:rPr lang="en-US" sz="2400" dirty="0" smtClean="0"/>
              <a:t>  </a:t>
            </a:r>
            <a:endParaRPr lang="en-US" sz="2400" dirty="0"/>
          </a:p>
          <a:p>
            <a:endParaRPr lang="en-US" sz="2400" dirty="0"/>
          </a:p>
          <a:p>
            <a:pPr marL="0" indent="0">
              <a:buNone/>
            </a:pPr>
            <a:endParaRPr lang="en-US" sz="2800"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16</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4253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304800"/>
            <a:ext cx="8229600" cy="1143000"/>
          </a:xfrm>
        </p:spPr>
        <p:txBody>
          <a:bodyPr>
            <a:normAutofit fontScale="90000"/>
          </a:bodyPr>
          <a:lstStyle/>
          <a:p>
            <a:r>
              <a:rPr lang="en-US" sz="4000" dirty="0" smtClean="0">
                <a:solidFill>
                  <a:srgbClr val="006892"/>
                </a:solidFill>
              </a:rPr>
              <a:t>Justice-involved </a:t>
            </a:r>
            <a:r>
              <a:rPr lang="en-US" sz="4000" b="1" dirty="0">
                <a:solidFill>
                  <a:srgbClr val="006892"/>
                </a:solidFill>
              </a:rPr>
              <a:t>can </a:t>
            </a:r>
            <a:r>
              <a:rPr lang="en-US" sz="4000" dirty="0">
                <a:solidFill>
                  <a:srgbClr val="006892"/>
                </a:solidFill>
              </a:rPr>
              <a:t>apply for SSI and SSDI </a:t>
            </a:r>
            <a:br>
              <a:rPr lang="en-US" sz="4000" dirty="0">
                <a:solidFill>
                  <a:srgbClr val="006892"/>
                </a:solidFill>
              </a:rPr>
            </a:br>
            <a:endParaRPr lang="en-US" sz="4000"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228600" y="1219200"/>
            <a:ext cx="8839200" cy="5334000"/>
          </a:xfrm>
        </p:spPr>
        <p:txBody>
          <a:bodyPr>
            <a:noAutofit/>
          </a:bodyPr>
          <a:lstStyle/>
          <a:p>
            <a:pPr marL="0" indent="0" algn="ctr">
              <a:buNone/>
            </a:pPr>
            <a:endParaRPr lang="en-US" sz="4800" dirty="0"/>
          </a:p>
          <a:p>
            <a:pPr marL="0" indent="0" algn="ctr">
              <a:buNone/>
            </a:pPr>
            <a:endParaRPr lang="en-US" sz="4800" dirty="0" smtClean="0"/>
          </a:p>
          <a:p>
            <a:pPr lvl="0"/>
            <a:r>
              <a:rPr lang="en-US" sz="2800" dirty="0">
                <a:solidFill>
                  <a:prstClr val="black"/>
                </a:solidFill>
              </a:rPr>
              <a:t>In 2009 court ruling: </a:t>
            </a:r>
            <a:r>
              <a:rPr lang="en-US" sz="2800" dirty="0" err="1">
                <a:solidFill>
                  <a:prstClr val="black"/>
                </a:solidFill>
              </a:rPr>
              <a:t>SSA</a:t>
            </a:r>
            <a:r>
              <a:rPr lang="en-US" sz="2800" dirty="0">
                <a:solidFill>
                  <a:prstClr val="black"/>
                </a:solidFill>
              </a:rPr>
              <a:t> no longer arbitrarily denies benefits to </a:t>
            </a:r>
            <a:r>
              <a:rPr lang="en-US" sz="2800" dirty="0" smtClean="0">
                <a:solidFill>
                  <a:prstClr val="black"/>
                </a:solidFill>
              </a:rPr>
              <a:t>applicants </a:t>
            </a:r>
            <a:r>
              <a:rPr lang="en-US" sz="2800" dirty="0">
                <a:solidFill>
                  <a:prstClr val="black"/>
                </a:solidFill>
              </a:rPr>
              <a:t>with active felony warrants </a:t>
            </a:r>
          </a:p>
          <a:p>
            <a:pPr marL="0" lvl="0" indent="0">
              <a:buNone/>
            </a:pPr>
            <a:endParaRPr lang="en-US" sz="800" dirty="0">
              <a:solidFill>
                <a:prstClr val="black"/>
              </a:solidFill>
            </a:endParaRPr>
          </a:p>
          <a:p>
            <a:pPr lvl="0"/>
            <a:r>
              <a:rPr lang="en-US" sz="2800" dirty="0">
                <a:solidFill>
                  <a:prstClr val="black"/>
                </a:solidFill>
              </a:rPr>
              <a:t>2011: </a:t>
            </a:r>
            <a:r>
              <a:rPr lang="en-US" sz="2800" dirty="0" err="1">
                <a:solidFill>
                  <a:prstClr val="black"/>
                </a:solidFill>
              </a:rPr>
              <a:t>SSA</a:t>
            </a:r>
            <a:r>
              <a:rPr lang="en-US" sz="2800" dirty="0">
                <a:solidFill>
                  <a:prstClr val="black"/>
                </a:solidFill>
              </a:rPr>
              <a:t> no longer suspends or denies SSI or SSDI payments due to outstanding probation/parole </a:t>
            </a:r>
            <a:r>
              <a:rPr lang="en-US" sz="2800" dirty="0" smtClean="0">
                <a:solidFill>
                  <a:prstClr val="black"/>
                </a:solidFill>
              </a:rPr>
              <a:t>violations</a:t>
            </a:r>
          </a:p>
          <a:p>
            <a:pPr marL="0" lvl="0" indent="0">
              <a:buNone/>
            </a:pPr>
            <a:endParaRPr lang="en-US" sz="2400" dirty="0">
              <a:solidFill>
                <a:prstClr val="black"/>
              </a:solidFill>
            </a:endParaRPr>
          </a:p>
          <a:p>
            <a:pPr marL="0" indent="0" algn="ctr">
              <a:buNone/>
            </a:pPr>
            <a:r>
              <a:rPr lang="en-US" sz="2400" b="1" dirty="0" smtClean="0"/>
              <a:t>Exception: </a:t>
            </a:r>
            <a:r>
              <a:rPr lang="en-US" sz="2400" b="1" dirty="0"/>
              <a:t>Applicants with warrants associated with escape or fleeing to avoid prosecution </a:t>
            </a:r>
            <a:endParaRPr lang="en-US" sz="2400" b="1" dirty="0" smtClean="0"/>
          </a:p>
          <a:p>
            <a:pPr marL="0" indent="0">
              <a:buNone/>
            </a:pPr>
            <a:endParaRPr lang="en-US" sz="2400" dirty="0"/>
          </a:p>
          <a:p>
            <a:pPr marL="0" indent="0">
              <a:buNone/>
            </a:pPr>
            <a:r>
              <a:rPr lang="en-US" sz="2400" dirty="0" smtClean="0"/>
              <a:t> </a:t>
            </a:r>
            <a:endParaRPr lang="en-US" sz="24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17</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57200" y="1295400"/>
            <a:ext cx="8382000" cy="1384995"/>
          </a:xfrm>
          <a:prstGeom prst="rect">
            <a:avLst/>
          </a:prstGeom>
        </p:spPr>
        <p:txBody>
          <a:bodyPr wrap="square">
            <a:spAutoFit/>
          </a:bodyPr>
          <a:lstStyle/>
          <a:p>
            <a:r>
              <a:rPr lang="en-US" sz="2800" dirty="0" smtClean="0"/>
              <a:t>–Even with </a:t>
            </a:r>
            <a:r>
              <a:rPr lang="en-US" sz="2800" dirty="0"/>
              <a:t>active warrants </a:t>
            </a:r>
          </a:p>
          <a:p>
            <a:r>
              <a:rPr lang="en-US" sz="2800" dirty="0"/>
              <a:t>–Currently incarcerated (30 days prior to release) </a:t>
            </a:r>
          </a:p>
          <a:p>
            <a:r>
              <a:rPr lang="en-US" sz="2800" dirty="0"/>
              <a:t>–On probation or parole </a:t>
            </a:r>
          </a:p>
        </p:txBody>
      </p:sp>
    </p:spTree>
    <p:extLst>
      <p:ext uri="{BB962C8B-B14F-4D97-AF65-F5344CB8AC3E}">
        <p14:creationId xmlns:p14="http://schemas.microsoft.com/office/powerpoint/2010/main" val="3657472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152400"/>
            <a:ext cx="8686800" cy="1143000"/>
          </a:xfrm>
        </p:spPr>
        <p:txBody>
          <a:bodyPr>
            <a:normAutofit/>
          </a:bodyPr>
          <a:lstStyle/>
          <a:p>
            <a:pPr algn="l"/>
            <a:r>
              <a:rPr lang="en-US" sz="4000" dirty="0" smtClean="0">
                <a:solidFill>
                  <a:srgbClr val="006892"/>
                </a:solidFill>
                <a:latin typeface="Arial" pitchFamily="34" charset="0"/>
                <a:cs typeface="Arial" pitchFamily="34" charset="0"/>
              </a:rPr>
              <a:t>        </a:t>
            </a:r>
            <a:r>
              <a:rPr lang="en-US" sz="4000" dirty="0" smtClean="0">
                <a:solidFill>
                  <a:srgbClr val="006892"/>
                </a:solidFill>
                <a:cs typeface="Arial" pitchFamily="34" charset="0"/>
              </a:rPr>
              <a:t>The numbers are significant</a:t>
            </a:r>
            <a:endParaRPr lang="en-US" sz="4000" dirty="0">
              <a:solidFill>
                <a:srgbClr val="006892"/>
              </a:solidFill>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r>
              <a:rPr lang="en-US" sz="2800" dirty="0" smtClean="0"/>
              <a:t>750,000 = annual releases </a:t>
            </a:r>
            <a:r>
              <a:rPr lang="en-US" sz="2800" dirty="0"/>
              <a:t>from federal and state </a:t>
            </a:r>
            <a:r>
              <a:rPr lang="en-US" sz="2800" dirty="0" smtClean="0"/>
              <a:t>prisons; with serious mental </a:t>
            </a:r>
            <a:r>
              <a:rPr lang="en-US" sz="2800" dirty="0"/>
              <a:t>illness = 125,000 </a:t>
            </a:r>
            <a:endParaRPr lang="en-US" sz="2800" dirty="0" smtClean="0"/>
          </a:p>
          <a:p>
            <a:pPr marL="0" indent="0">
              <a:buNone/>
            </a:pPr>
            <a:endParaRPr lang="en-US" sz="800" dirty="0"/>
          </a:p>
          <a:p>
            <a:r>
              <a:rPr lang="en-US" sz="2800" dirty="0" smtClean="0"/>
              <a:t>Benefits will have a huge effect on re-entry success</a:t>
            </a:r>
          </a:p>
          <a:p>
            <a:pPr marL="0" indent="0">
              <a:buNone/>
            </a:pPr>
            <a:endParaRPr lang="en-US" sz="800" dirty="0" smtClean="0"/>
          </a:p>
          <a:p>
            <a:r>
              <a:rPr lang="en-US" sz="2800" dirty="0"/>
              <a:t>Start with institutions with mental health units </a:t>
            </a:r>
            <a:endParaRPr lang="en-US" sz="2800" dirty="0" smtClean="0"/>
          </a:p>
          <a:p>
            <a:pPr marL="0" indent="0">
              <a:buNone/>
            </a:pPr>
            <a:endParaRPr lang="en-US" sz="800" dirty="0" smtClean="0"/>
          </a:p>
          <a:p>
            <a:r>
              <a:rPr lang="en-US" sz="2800" dirty="0" smtClean="0"/>
              <a:t>RSAT </a:t>
            </a:r>
            <a:r>
              <a:rPr lang="en-US" sz="2800" dirty="0"/>
              <a:t>programs for offenders with </a:t>
            </a:r>
            <a:r>
              <a:rPr lang="en-US" sz="2800" dirty="0" smtClean="0"/>
              <a:t>COD’s</a:t>
            </a:r>
          </a:p>
          <a:p>
            <a:pPr marL="0" indent="0">
              <a:buNone/>
            </a:pPr>
            <a:endParaRPr lang="en-US" sz="800" dirty="0" smtClean="0"/>
          </a:p>
          <a:p>
            <a:r>
              <a:rPr lang="en-US" sz="2800" dirty="0" smtClean="0"/>
              <a:t>Then, RSAT participants with COD’s</a:t>
            </a:r>
          </a:p>
          <a:p>
            <a:pPr marL="0" indent="0">
              <a:buNone/>
            </a:pPr>
            <a:endParaRPr lang="en-US" sz="2800" dirty="0" smtClean="0"/>
          </a:p>
          <a:p>
            <a:endParaRPr lang="en-US" sz="2800" dirty="0"/>
          </a:p>
          <a:p>
            <a:pPr marL="0" indent="0">
              <a:buNone/>
            </a:pPr>
            <a:endParaRPr lang="en-US" sz="2800"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18</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1464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sz="4000" dirty="0" smtClean="0">
                <a:solidFill>
                  <a:srgbClr val="006892"/>
                </a:solidFill>
                <a:latin typeface="+mn-lt"/>
                <a:cs typeface="Arial" pitchFamily="34" charset="0"/>
              </a:rPr>
              <a:t>SSI Rules During Periods in Custody</a:t>
            </a:r>
            <a:endParaRPr lang="en-US" sz="4000" dirty="0">
              <a:solidFill>
                <a:srgbClr val="006892"/>
              </a:solidFill>
              <a:latin typeface="+mn-lt"/>
              <a:cs typeface="Arial" pitchFamily="34" charset="0"/>
            </a:endParaRPr>
          </a:p>
        </p:txBody>
      </p:sp>
      <p:sp>
        <p:nvSpPr>
          <p:cNvPr id="3" name="Content Placeholder 2"/>
          <p:cNvSpPr>
            <a:spLocks noGrp="1"/>
          </p:cNvSpPr>
          <p:nvPr>
            <p:ph idx="1"/>
          </p:nvPr>
        </p:nvSpPr>
        <p:spPr>
          <a:xfrm>
            <a:off x="457200" y="1371600"/>
            <a:ext cx="8229600" cy="4209146"/>
          </a:xfrm>
        </p:spPr>
        <p:txBody>
          <a:bodyPr>
            <a:noAutofit/>
          </a:bodyPr>
          <a:lstStyle/>
          <a:p>
            <a:r>
              <a:rPr lang="en-US" sz="2600" dirty="0" smtClean="0">
                <a:latin typeface="+mj-lt"/>
              </a:rPr>
              <a:t>Incarcerated </a:t>
            </a:r>
            <a:r>
              <a:rPr lang="en-US" sz="2600" dirty="0">
                <a:latin typeface="+mj-lt"/>
              </a:rPr>
              <a:t>for a full calendar month, benefits are suspended </a:t>
            </a:r>
            <a:endParaRPr lang="en-US" sz="2600" dirty="0" smtClean="0">
              <a:latin typeface="+mj-lt"/>
            </a:endParaRPr>
          </a:p>
          <a:p>
            <a:pPr marL="0" indent="0">
              <a:buNone/>
            </a:pPr>
            <a:endParaRPr lang="en-US" sz="800" dirty="0">
              <a:latin typeface="+mj-lt"/>
            </a:endParaRPr>
          </a:p>
          <a:p>
            <a:r>
              <a:rPr lang="en-US" sz="2600" dirty="0" smtClean="0">
                <a:latin typeface="+mj-lt"/>
              </a:rPr>
              <a:t>Released </a:t>
            </a:r>
            <a:r>
              <a:rPr lang="en-US" sz="2600" dirty="0">
                <a:latin typeface="+mj-lt"/>
              </a:rPr>
              <a:t>in less than 12 calendar </a:t>
            </a:r>
            <a:r>
              <a:rPr lang="en-US" sz="2600" dirty="0" smtClean="0">
                <a:latin typeface="+mj-lt"/>
              </a:rPr>
              <a:t>months, </a:t>
            </a:r>
            <a:r>
              <a:rPr lang="en-US" sz="2600" dirty="0">
                <a:latin typeface="+mj-lt"/>
              </a:rPr>
              <a:t>benefits can be reinstated upon release </a:t>
            </a:r>
            <a:endParaRPr lang="en-US" sz="2600" dirty="0" smtClean="0">
              <a:latin typeface="+mj-lt"/>
            </a:endParaRPr>
          </a:p>
          <a:p>
            <a:pPr marL="0" indent="0">
              <a:buNone/>
            </a:pPr>
            <a:endParaRPr lang="en-US" sz="800" dirty="0">
              <a:latin typeface="+mj-lt"/>
            </a:endParaRPr>
          </a:p>
          <a:p>
            <a:r>
              <a:rPr lang="en-US" sz="2600" dirty="0" smtClean="0">
                <a:latin typeface="+mj-lt"/>
              </a:rPr>
              <a:t>After </a:t>
            </a:r>
            <a:r>
              <a:rPr lang="en-US" sz="2600" dirty="0">
                <a:latin typeface="+mj-lt"/>
              </a:rPr>
              <a:t>12 consecutive calendar </a:t>
            </a:r>
            <a:r>
              <a:rPr lang="en-US" sz="2600" dirty="0" smtClean="0">
                <a:latin typeface="+mj-lt"/>
              </a:rPr>
              <a:t>months-SSI </a:t>
            </a:r>
            <a:r>
              <a:rPr lang="en-US" sz="2600" dirty="0">
                <a:latin typeface="+mj-lt"/>
              </a:rPr>
              <a:t>benefits are terminated and they must reapply </a:t>
            </a:r>
            <a:endParaRPr lang="en-US" sz="2600" dirty="0" smtClean="0">
              <a:latin typeface="+mj-lt"/>
            </a:endParaRPr>
          </a:p>
          <a:p>
            <a:pPr marL="0" indent="0">
              <a:buNone/>
            </a:pPr>
            <a:endParaRPr lang="en-US" sz="800" dirty="0">
              <a:latin typeface="+mj-lt"/>
            </a:endParaRPr>
          </a:p>
          <a:p>
            <a:r>
              <a:rPr lang="en-US" sz="2600" dirty="0" smtClean="0">
                <a:latin typeface="+mj-lt"/>
              </a:rPr>
              <a:t>Reapplication </a:t>
            </a:r>
            <a:r>
              <a:rPr lang="en-US" sz="2600" dirty="0">
                <a:latin typeface="+mj-lt"/>
              </a:rPr>
              <a:t>can be made 30 days prior to </a:t>
            </a:r>
            <a:r>
              <a:rPr lang="en-US" sz="2600" dirty="0" smtClean="0">
                <a:latin typeface="+mj-lt"/>
              </a:rPr>
              <a:t> </a:t>
            </a:r>
            <a:r>
              <a:rPr lang="en-US" sz="2600" dirty="0">
                <a:latin typeface="+mj-lt"/>
              </a:rPr>
              <a:t>expected release </a:t>
            </a:r>
            <a:r>
              <a:rPr lang="en-US" sz="2600" dirty="0" smtClean="0">
                <a:latin typeface="+mj-lt"/>
              </a:rPr>
              <a:t>date, </a:t>
            </a:r>
            <a:r>
              <a:rPr lang="en-US" sz="2600" dirty="0">
                <a:latin typeface="+mj-lt"/>
              </a:rPr>
              <a:t>but benefits cannot begin until release </a:t>
            </a:r>
          </a:p>
          <a:p>
            <a:pPr marL="0" indent="0">
              <a:buNone/>
            </a:pPr>
            <a:endParaRPr lang="en-US" sz="48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19</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6620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1007" y="228600"/>
            <a:ext cx="8801986" cy="6180012"/>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600" y="304800"/>
            <a:ext cx="8915400" cy="1143000"/>
          </a:xfrm>
        </p:spPr>
        <p:txBody>
          <a:bodyPr>
            <a:normAutofit/>
          </a:bodyPr>
          <a:lstStyle/>
          <a:p>
            <a:pPr>
              <a:spcAft>
                <a:spcPts val="600"/>
              </a:spcAft>
            </a:pPr>
            <a:r>
              <a:rPr lang="en-US" sz="800" dirty="0" smtClean="0">
                <a:solidFill>
                  <a:srgbClr val="E0C3A3"/>
                </a:solidFill>
              </a:rPr>
              <a:t/>
            </a:r>
            <a:br>
              <a:rPr lang="en-US" sz="800" dirty="0" smtClean="0">
                <a:solidFill>
                  <a:srgbClr val="E0C3A3"/>
                </a:solidFill>
              </a:rPr>
            </a:br>
            <a:r>
              <a:rPr lang="en-US" sz="2700" dirty="0" smtClean="0">
                <a:solidFill>
                  <a:schemeClr val="bg1"/>
                </a:solidFill>
                <a:latin typeface="Arial" pitchFamily="34" charset="0"/>
                <a:cs typeface="Arial" pitchFamily="34" charset="0"/>
              </a:rPr>
              <a:t>Gabrielle </a:t>
            </a:r>
            <a:r>
              <a:rPr lang="en-US" sz="2700" dirty="0">
                <a:solidFill>
                  <a:schemeClr val="bg1"/>
                </a:solidFill>
                <a:latin typeface="Arial" pitchFamily="34" charset="0"/>
                <a:cs typeface="Arial" pitchFamily="34" charset="0"/>
              </a:rPr>
              <a:t>de la </a:t>
            </a:r>
            <a:r>
              <a:rPr lang="en-US" sz="2700" dirty="0" err="1">
                <a:solidFill>
                  <a:schemeClr val="bg1"/>
                </a:solidFill>
                <a:latin typeface="Arial" pitchFamily="34" charset="0"/>
                <a:cs typeface="Arial" pitchFamily="34" charset="0"/>
              </a:rPr>
              <a:t>Guéronnière</a:t>
            </a:r>
            <a:r>
              <a:rPr lang="en-US" sz="2700" dirty="0">
                <a:solidFill>
                  <a:schemeClr val="bg1"/>
                </a:solidFill>
                <a:latin typeface="Arial" pitchFamily="34" charset="0"/>
                <a:cs typeface="Arial" pitchFamily="34" charset="0"/>
              </a:rPr>
              <a:t> </a:t>
            </a:r>
            <a:r>
              <a:rPr lang="en-US" sz="2700" dirty="0" smtClean="0">
                <a:solidFill>
                  <a:schemeClr val="bg1"/>
                </a:solidFill>
                <a:latin typeface="Arial" pitchFamily="34" charset="0"/>
                <a:cs typeface="Arial" pitchFamily="34" charset="0"/>
              </a:rPr>
              <a:t>– </a:t>
            </a:r>
            <a:r>
              <a:rPr lang="en-US" sz="2700" dirty="0" smtClean="0">
                <a:solidFill>
                  <a:srgbClr val="E0C3A3"/>
                </a:solidFill>
              </a:rPr>
              <a:t>Legal Action Center</a:t>
            </a:r>
            <a:r>
              <a:rPr lang="en-US" sz="800" dirty="0" smtClean="0">
                <a:solidFill>
                  <a:srgbClr val="E0C3A3"/>
                </a:solidFill>
              </a:rPr>
              <a:t/>
            </a:r>
            <a:br>
              <a:rPr lang="en-US" sz="800" dirty="0" smtClean="0">
                <a:solidFill>
                  <a:srgbClr val="E0C3A3"/>
                </a:solidFill>
              </a:rPr>
            </a:br>
            <a:r>
              <a:rPr lang="en-US" sz="2700" dirty="0" smtClean="0">
                <a:solidFill>
                  <a:schemeClr val="bg1"/>
                </a:solidFill>
                <a:latin typeface="Arial" pitchFamily="34" charset="0"/>
                <a:cs typeface="Arial" pitchFamily="34" charset="0"/>
              </a:rPr>
              <a:t>Niki Miller - </a:t>
            </a:r>
            <a:r>
              <a:rPr lang="en-US" sz="2700" dirty="0" smtClean="0">
                <a:solidFill>
                  <a:srgbClr val="E0C3A3"/>
                </a:solidFill>
              </a:rPr>
              <a:t>Advocates </a:t>
            </a:r>
            <a:r>
              <a:rPr lang="en-US" sz="2700" dirty="0">
                <a:solidFill>
                  <a:srgbClr val="E0C3A3"/>
                </a:solidFill>
              </a:rPr>
              <a:t>for Human Potential</a:t>
            </a:r>
            <a:endParaRPr lang="en-US" sz="27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152400" y="3048000"/>
            <a:ext cx="8991600" cy="3048000"/>
          </a:xfrm>
        </p:spPr>
        <p:txBody>
          <a:bodyPr>
            <a:normAutofit/>
          </a:bodyPr>
          <a:lstStyle/>
          <a:p>
            <a:r>
              <a:rPr lang="en-US" sz="4000" b="1" dirty="0" smtClean="0">
                <a:solidFill>
                  <a:schemeClr val="bg1"/>
                </a:solidFill>
              </a:rPr>
              <a:t>RSAT Annual Workshop</a:t>
            </a:r>
          </a:p>
          <a:p>
            <a:r>
              <a:rPr lang="en-US" sz="4000" b="1" dirty="0" smtClean="0">
                <a:solidFill>
                  <a:schemeClr val="bg1"/>
                </a:solidFill>
              </a:rPr>
              <a:t>July 16-18 </a:t>
            </a:r>
          </a:p>
          <a:p>
            <a:r>
              <a:rPr lang="en-US" sz="4000" b="1" dirty="0" smtClean="0">
                <a:solidFill>
                  <a:schemeClr val="bg1"/>
                </a:solidFill>
              </a:rPr>
              <a:t>New Orleans, LA</a:t>
            </a:r>
          </a:p>
        </p:txBody>
      </p:sp>
      <p:sp>
        <p:nvSpPr>
          <p:cNvPr id="4" name="Date Placeholder 3"/>
          <p:cNvSpPr>
            <a:spLocks noGrp="1"/>
          </p:cNvSpPr>
          <p:nvPr>
            <p:ph type="dt" sz="half" idx="10"/>
          </p:nvPr>
        </p:nvSpPr>
        <p:spPr/>
        <p:txBody>
          <a:bodyPr/>
          <a:lstStyle/>
          <a:p>
            <a:fld id="{82CDDF37-5BD3-4F17-BC7F-8515FF269729}"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a:t>
            </a:fld>
            <a:endParaRPr lang="en-US" dirty="0">
              <a:solidFill>
                <a:schemeClr val="bg1"/>
              </a:solidFill>
              <a:latin typeface="Arial" pitchFamily="34" charset="0"/>
              <a:cs typeface="Arial" pitchFamily="34" charset="0"/>
            </a:endParaRPr>
          </a:p>
        </p:txBody>
      </p:sp>
      <p:cxnSp>
        <p:nvCxnSpPr>
          <p:cNvPr id="10" name="Straight Connector 9"/>
          <p:cNvCxnSpPr/>
          <p:nvPr/>
        </p:nvCxnSpPr>
        <p:spPr>
          <a:xfrm>
            <a:off x="1371600" y="5410200"/>
            <a:ext cx="6096000" cy="0"/>
          </a:xfrm>
          <a:prstGeom prst="line">
            <a:avLst/>
          </a:prstGeom>
          <a:ln w="22225">
            <a:solidFill>
              <a:srgbClr val="BE854C"/>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40" y="1714500"/>
            <a:ext cx="9152860" cy="114300"/>
          </a:xfrm>
          <a:prstGeom prst="rect">
            <a:avLst/>
          </a:prstGeom>
          <a:solidFill>
            <a:srgbClr val="006892">
              <a:alpha val="0"/>
            </a:srgbClr>
          </a:solidFill>
          <a:ln>
            <a:solidFill>
              <a:srgbClr val="006892">
                <a:alpha val="0"/>
              </a:srgbClr>
            </a:solidFill>
          </a:ln>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344353"/>
            <a:ext cx="9220200" cy="589847"/>
          </a:xfrm>
          <a:prstGeom prst="rect">
            <a:avLst/>
          </a:prstGeom>
        </p:spPr>
      </p:pic>
      <p:pic>
        <p:nvPicPr>
          <p:cNvPr id="1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9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8362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sz="4000" dirty="0" smtClean="0">
                <a:solidFill>
                  <a:srgbClr val="006892"/>
                </a:solidFill>
                <a:cs typeface="Arial" pitchFamily="34" charset="0"/>
              </a:rPr>
              <a:t>SSDI Rules</a:t>
            </a:r>
            <a:endParaRPr lang="en-US" sz="4000" dirty="0">
              <a:solidFill>
                <a:srgbClr val="006892"/>
              </a:solidFill>
              <a:cs typeface="Arial" pitchFamily="34" charset="0"/>
            </a:endParaRPr>
          </a:p>
        </p:txBody>
      </p:sp>
      <p:sp>
        <p:nvSpPr>
          <p:cNvPr id="3" name="Content Placeholder 2"/>
          <p:cNvSpPr>
            <a:spLocks noGrp="1"/>
          </p:cNvSpPr>
          <p:nvPr>
            <p:ph idx="1"/>
          </p:nvPr>
        </p:nvSpPr>
        <p:spPr>
          <a:xfrm>
            <a:off x="457200" y="1219200"/>
            <a:ext cx="8229600" cy="4953000"/>
          </a:xfrm>
        </p:spPr>
        <p:txBody>
          <a:bodyPr>
            <a:noAutofit/>
          </a:bodyPr>
          <a:lstStyle/>
          <a:p>
            <a:endParaRPr lang="en-US" sz="1100" dirty="0">
              <a:solidFill>
                <a:srgbClr val="000000"/>
              </a:solidFill>
              <a:latin typeface="Arial"/>
            </a:endParaRPr>
          </a:p>
          <a:p>
            <a:pPr marL="0" indent="0">
              <a:buNone/>
            </a:pPr>
            <a:r>
              <a:rPr lang="en-US" sz="2800" dirty="0" smtClean="0"/>
              <a:t>Recipients </a:t>
            </a:r>
            <a:r>
              <a:rPr lang="en-US" sz="2800" dirty="0"/>
              <a:t>are eligible to continue receiving SSDI until they are </a:t>
            </a:r>
            <a:r>
              <a:rPr lang="en-US" sz="2800" i="1" dirty="0"/>
              <a:t>convicted </a:t>
            </a:r>
            <a:r>
              <a:rPr lang="en-US" sz="2800" dirty="0"/>
              <a:t>of a criminal offense </a:t>
            </a:r>
            <a:r>
              <a:rPr lang="en-US" sz="2800" i="1" dirty="0"/>
              <a:t>and </a:t>
            </a:r>
            <a:r>
              <a:rPr lang="en-US" sz="2800" dirty="0"/>
              <a:t>confined to a penal institution for more than 30 continuous </a:t>
            </a:r>
            <a:r>
              <a:rPr lang="en-US" sz="2800" dirty="0" smtClean="0"/>
              <a:t>days</a:t>
            </a:r>
          </a:p>
          <a:p>
            <a:pPr marL="0" indent="0">
              <a:buNone/>
            </a:pPr>
            <a:r>
              <a:rPr lang="en-US" sz="2800" dirty="0" smtClean="0"/>
              <a:t> </a:t>
            </a:r>
            <a:endParaRPr lang="en-US" sz="800" dirty="0" smtClean="0"/>
          </a:p>
          <a:p>
            <a:r>
              <a:rPr lang="en-US" sz="2800" dirty="0" smtClean="0"/>
              <a:t>After </a:t>
            </a:r>
            <a:r>
              <a:rPr lang="en-US" sz="2800" dirty="0"/>
              <a:t>that time, SSDI is suspended </a:t>
            </a:r>
            <a:endParaRPr lang="en-US" sz="2800" dirty="0" smtClean="0"/>
          </a:p>
          <a:p>
            <a:pPr marL="0" indent="0">
              <a:buNone/>
            </a:pPr>
            <a:endParaRPr lang="en-US" sz="800" dirty="0"/>
          </a:p>
          <a:p>
            <a:r>
              <a:rPr lang="en-US" sz="2800" dirty="0" smtClean="0"/>
              <a:t>SSDI </a:t>
            </a:r>
            <a:r>
              <a:rPr lang="en-US" sz="2800" dirty="0"/>
              <a:t>can be reinstated the month following </a:t>
            </a:r>
            <a:r>
              <a:rPr lang="en-US" sz="2800" dirty="0" smtClean="0"/>
              <a:t>release </a:t>
            </a:r>
          </a:p>
          <a:p>
            <a:pPr marL="0" indent="0">
              <a:buNone/>
            </a:pPr>
            <a:endParaRPr lang="en-US" sz="800" dirty="0"/>
          </a:p>
          <a:p>
            <a:r>
              <a:rPr lang="en-US" sz="2800" dirty="0" smtClean="0"/>
              <a:t>Set up post-release visit to local SS office</a:t>
            </a:r>
            <a:endParaRPr lang="en-US" sz="2800" dirty="0"/>
          </a:p>
          <a:p>
            <a:pPr marL="0" indent="0">
              <a:buNone/>
            </a:pPr>
            <a:endParaRPr lang="en-US"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20</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874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0"/>
            <a:ext cx="8229600" cy="1143000"/>
          </a:xfrm>
        </p:spPr>
        <p:txBody>
          <a:bodyPr>
            <a:normAutofit/>
          </a:bodyPr>
          <a:lstStyle/>
          <a:p>
            <a:r>
              <a:rPr lang="en-US" sz="4000" dirty="0" smtClean="0">
                <a:solidFill>
                  <a:srgbClr val="006892"/>
                </a:solidFill>
                <a:cs typeface="Arial" pitchFamily="34" charset="0"/>
              </a:rPr>
              <a:t>SOAR Program = Effective </a:t>
            </a:r>
            <a:r>
              <a:rPr lang="en-US" sz="4000" dirty="0">
                <a:solidFill>
                  <a:srgbClr val="006892"/>
                </a:solidFill>
                <a:cs typeface="Arial" pitchFamily="34" charset="0"/>
              </a:rPr>
              <a:t>H</a:t>
            </a:r>
            <a:r>
              <a:rPr lang="en-US" sz="4000" dirty="0" smtClean="0">
                <a:solidFill>
                  <a:srgbClr val="006892"/>
                </a:solidFill>
                <a:cs typeface="Arial" pitchFamily="34" charset="0"/>
              </a:rPr>
              <a:t>elp</a:t>
            </a:r>
            <a:endParaRPr lang="en-US" sz="4000" dirty="0">
              <a:solidFill>
                <a:srgbClr val="006892"/>
              </a:solidFill>
              <a:cs typeface="Arial" pitchFamily="34" charset="0"/>
            </a:endParaRPr>
          </a:p>
        </p:txBody>
      </p:sp>
      <p:sp>
        <p:nvSpPr>
          <p:cNvPr id="3" name="Content Placeholder 2"/>
          <p:cNvSpPr>
            <a:spLocks noGrp="1"/>
          </p:cNvSpPr>
          <p:nvPr>
            <p:ph idx="1"/>
          </p:nvPr>
        </p:nvSpPr>
        <p:spPr>
          <a:xfrm>
            <a:off x="76200" y="1143000"/>
            <a:ext cx="8991600" cy="4800600"/>
          </a:xfrm>
        </p:spPr>
        <p:txBody>
          <a:bodyPr>
            <a:noAutofit/>
          </a:bodyPr>
          <a:lstStyle/>
          <a:p>
            <a:pPr marL="0" indent="0">
              <a:buNone/>
            </a:pPr>
            <a:r>
              <a:rPr lang="en-US" sz="2800" dirty="0" smtClean="0"/>
              <a:t>What is SOAR? </a:t>
            </a:r>
          </a:p>
          <a:p>
            <a:pPr marL="0" indent="0">
              <a:buNone/>
            </a:pPr>
            <a:r>
              <a:rPr lang="en-US" sz="2800" b="1" dirty="0" smtClean="0"/>
              <a:t>SAMHSA’s SSI/SSDI </a:t>
            </a:r>
            <a:r>
              <a:rPr lang="en-US" sz="2800" b="1" dirty="0"/>
              <a:t>Outreach, Access &amp; </a:t>
            </a:r>
            <a:r>
              <a:rPr lang="en-US" sz="2800" b="1" dirty="0" smtClean="0"/>
              <a:t>Recovery Program</a:t>
            </a:r>
            <a:endParaRPr lang="en-US" sz="2800" dirty="0"/>
          </a:p>
          <a:p>
            <a:pPr marL="0" indent="0">
              <a:buNone/>
            </a:pPr>
            <a:r>
              <a:rPr lang="en-US" sz="2400" dirty="0">
                <a:hlinkClick r:id="rId4"/>
              </a:rPr>
              <a:t>http://soarworks.prainc.com</a:t>
            </a:r>
            <a:r>
              <a:rPr lang="en-US" sz="2400" dirty="0" smtClean="0">
                <a:hlinkClick r:id="rId4"/>
              </a:rPr>
              <a:t>/</a:t>
            </a:r>
            <a:r>
              <a:rPr lang="en-US" sz="2400" dirty="0" smtClean="0"/>
              <a:t> </a:t>
            </a:r>
          </a:p>
          <a:p>
            <a:pPr marL="0" indent="0">
              <a:buNone/>
            </a:pPr>
            <a:endParaRPr lang="en-US" sz="2400" dirty="0" smtClean="0"/>
          </a:p>
          <a:p>
            <a:pPr marL="0" indent="0">
              <a:buNone/>
            </a:pPr>
            <a:r>
              <a:rPr lang="en-US" sz="2800" dirty="0"/>
              <a:t>SOAR criminal justice </a:t>
            </a:r>
            <a:r>
              <a:rPr lang="en-US" sz="2800" dirty="0" smtClean="0"/>
              <a:t>pre-release TA programs</a:t>
            </a:r>
            <a:endParaRPr lang="en-US" sz="2800" dirty="0"/>
          </a:p>
          <a:p>
            <a:r>
              <a:rPr lang="en-US" sz="2800" dirty="0"/>
              <a:t>Inception of Facility program: </a:t>
            </a:r>
            <a:r>
              <a:rPr lang="en-US" sz="2800" b="1" dirty="0"/>
              <a:t>July 1, 2010 </a:t>
            </a:r>
            <a:endParaRPr lang="en-US" sz="2800" dirty="0"/>
          </a:p>
          <a:p>
            <a:r>
              <a:rPr lang="en-US" sz="2800" dirty="0" smtClean="0"/>
              <a:t>Total </a:t>
            </a:r>
            <a:r>
              <a:rPr lang="en-US" sz="2800" dirty="0"/>
              <a:t>to date: </a:t>
            </a:r>
            <a:r>
              <a:rPr lang="en-US" sz="2800" b="1" dirty="0" smtClean="0"/>
              <a:t>in at least 68 facilities </a:t>
            </a:r>
            <a:endParaRPr lang="en-US" sz="2800" dirty="0"/>
          </a:p>
          <a:p>
            <a:r>
              <a:rPr lang="en-US" sz="2800" dirty="0" smtClean="0"/>
              <a:t>Success </a:t>
            </a:r>
            <a:r>
              <a:rPr lang="en-US" sz="2800" dirty="0"/>
              <a:t>rate: </a:t>
            </a:r>
            <a:r>
              <a:rPr lang="en-US" sz="2800" b="1" dirty="0"/>
              <a:t>100% </a:t>
            </a:r>
            <a:endParaRPr lang="en-US" sz="2800" dirty="0"/>
          </a:p>
          <a:p>
            <a:r>
              <a:rPr lang="en-US" sz="2800" dirty="0" smtClean="0"/>
              <a:t>Average </a:t>
            </a:r>
            <a:r>
              <a:rPr lang="en-US" sz="2800" dirty="0"/>
              <a:t>days from </a:t>
            </a:r>
            <a:r>
              <a:rPr lang="en-US" sz="2800" dirty="0" smtClean="0"/>
              <a:t>application </a:t>
            </a:r>
            <a:r>
              <a:rPr lang="en-US" sz="2800" dirty="0"/>
              <a:t>to </a:t>
            </a:r>
            <a:r>
              <a:rPr lang="en-US" sz="2800" dirty="0" smtClean="0"/>
              <a:t>decision</a:t>
            </a:r>
            <a:r>
              <a:rPr lang="en-US" sz="2800" dirty="0"/>
              <a:t>: </a:t>
            </a:r>
            <a:r>
              <a:rPr lang="en-US" sz="2800" b="1" dirty="0"/>
              <a:t>39.7 days </a:t>
            </a:r>
            <a:endParaRPr lang="en-US" sz="2800" dirty="0"/>
          </a:p>
          <a:p>
            <a:pPr marL="0" indent="0" algn="ctr">
              <a:buNone/>
            </a:pPr>
            <a:endParaRPr lang="en-US" sz="28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21</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1391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0"/>
            <a:ext cx="8229600" cy="1143000"/>
          </a:xfrm>
        </p:spPr>
        <p:txBody>
          <a:bodyPr>
            <a:normAutofit/>
          </a:bodyPr>
          <a:lstStyle/>
          <a:p>
            <a:r>
              <a:rPr lang="en-US" sz="4000" dirty="0" smtClean="0">
                <a:solidFill>
                  <a:srgbClr val="006892"/>
                </a:solidFill>
                <a:cs typeface="Arial" pitchFamily="34" charset="0"/>
              </a:rPr>
              <a:t>Steps Involved in Working with SOAR</a:t>
            </a:r>
            <a:endParaRPr lang="en-US" sz="4000" dirty="0">
              <a:solidFill>
                <a:srgbClr val="006892"/>
              </a:solidFill>
              <a:cs typeface="Arial" pitchFamily="34" charset="0"/>
            </a:endParaRPr>
          </a:p>
        </p:txBody>
      </p:sp>
      <p:sp>
        <p:nvSpPr>
          <p:cNvPr id="3" name="Content Placeholder 2"/>
          <p:cNvSpPr>
            <a:spLocks noGrp="1"/>
          </p:cNvSpPr>
          <p:nvPr>
            <p:ph idx="1"/>
          </p:nvPr>
        </p:nvSpPr>
        <p:spPr>
          <a:xfrm>
            <a:off x="76200" y="1429654"/>
            <a:ext cx="9067800" cy="4209146"/>
          </a:xfrm>
        </p:spPr>
        <p:txBody>
          <a:bodyPr>
            <a:noAutofit/>
          </a:bodyPr>
          <a:lstStyle/>
          <a:p>
            <a:r>
              <a:rPr lang="en-US" sz="2600" dirty="0" smtClean="0"/>
              <a:t>Contact Social </a:t>
            </a:r>
            <a:r>
              <a:rPr lang="en-US" sz="2600" dirty="0"/>
              <a:t>Security Field Offices </a:t>
            </a:r>
          </a:p>
          <a:p>
            <a:r>
              <a:rPr lang="en-US" sz="2600" dirty="0" smtClean="0"/>
              <a:t>Contact Disability Determination Services (DDS)</a:t>
            </a:r>
            <a:r>
              <a:rPr lang="en-US" sz="2600" dirty="0"/>
              <a:t> </a:t>
            </a:r>
            <a:r>
              <a:rPr lang="en-US" sz="2600" dirty="0" smtClean="0"/>
              <a:t>to discuss </a:t>
            </a:r>
            <a:endParaRPr lang="en-US" sz="2600" dirty="0"/>
          </a:p>
          <a:p>
            <a:pPr lvl="1"/>
            <a:r>
              <a:rPr lang="en-US" sz="2400" dirty="0" smtClean="0"/>
              <a:t>Better customer service </a:t>
            </a:r>
          </a:p>
          <a:p>
            <a:pPr lvl="1"/>
            <a:r>
              <a:rPr lang="en-US" sz="2400" dirty="0" smtClean="0"/>
              <a:t>Reduced processing time </a:t>
            </a:r>
          </a:p>
          <a:p>
            <a:pPr lvl="1"/>
            <a:r>
              <a:rPr lang="en-US" sz="2400" dirty="0" smtClean="0"/>
              <a:t>Reduced consultative exam costs </a:t>
            </a:r>
          </a:p>
          <a:p>
            <a:pPr marL="457200" lvl="1" indent="0">
              <a:buNone/>
            </a:pPr>
            <a:endParaRPr lang="en-US" sz="1200" dirty="0" smtClean="0"/>
          </a:p>
          <a:p>
            <a:r>
              <a:rPr lang="en-US" sz="2600" dirty="0" smtClean="0"/>
              <a:t>Specific examiners &amp; </a:t>
            </a:r>
            <a:r>
              <a:rPr lang="en-US" sz="2600" dirty="0"/>
              <a:t>medical consultants </a:t>
            </a:r>
            <a:r>
              <a:rPr lang="en-US" sz="2600" dirty="0" smtClean="0"/>
              <a:t>flag </a:t>
            </a:r>
            <a:r>
              <a:rPr lang="en-US" sz="2600" dirty="0"/>
              <a:t>cases </a:t>
            </a:r>
            <a:endParaRPr lang="en-US" sz="2600" dirty="0" smtClean="0"/>
          </a:p>
          <a:p>
            <a:r>
              <a:rPr lang="en-US" sz="2600" dirty="0" smtClean="0"/>
              <a:t>Collaboration includes training for DOC </a:t>
            </a:r>
            <a:r>
              <a:rPr lang="en-US" sz="2600" dirty="0"/>
              <a:t>psychologists </a:t>
            </a:r>
          </a:p>
          <a:p>
            <a:r>
              <a:rPr lang="en-US" sz="2600" dirty="0" smtClean="0"/>
              <a:t>Meetings </a:t>
            </a:r>
            <a:r>
              <a:rPr lang="en-US" sz="2600" dirty="0"/>
              <a:t>with DDS staff medical consultants and </a:t>
            </a:r>
            <a:r>
              <a:rPr lang="en-US" sz="2600" dirty="0" smtClean="0"/>
              <a:t>examiners</a:t>
            </a:r>
            <a:endParaRPr lang="en-US" sz="2800"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22</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4625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sz="4000" dirty="0" smtClean="0">
                <a:solidFill>
                  <a:srgbClr val="006892"/>
                </a:solidFill>
                <a:cs typeface="Arial" pitchFamily="34" charset="0"/>
              </a:rPr>
              <a:t>SOAR Programs-In reach strategy</a:t>
            </a:r>
            <a:endParaRPr lang="en-US" sz="4000" dirty="0">
              <a:solidFill>
                <a:srgbClr val="006892"/>
              </a:solidFill>
              <a:cs typeface="Arial" pitchFamily="34" charset="0"/>
            </a:endParaRPr>
          </a:p>
        </p:txBody>
      </p:sp>
      <p:sp>
        <p:nvSpPr>
          <p:cNvPr id="3" name="Content Placeholder 2"/>
          <p:cNvSpPr>
            <a:spLocks noGrp="1"/>
          </p:cNvSpPr>
          <p:nvPr>
            <p:ph idx="1"/>
          </p:nvPr>
        </p:nvSpPr>
        <p:spPr>
          <a:xfrm>
            <a:off x="457200" y="1447800"/>
            <a:ext cx="8229600" cy="4648200"/>
          </a:xfrm>
        </p:spPr>
        <p:txBody>
          <a:bodyPr>
            <a:noAutofit/>
          </a:bodyPr>
          <a:lstStyle/>
          <a:p>
            <a:r>
              <a:rPr lang="en-US" sz="2800" dirty="0" smtClean="0"/>
              <a:t>Receive </a:t>
            </a:r>
            <a:r>
              <a:rPr lang="en-US" sz="2800" dirty="0"/>
              <a:t>referral </a:t>
            </a:r>
          </a:p>
          <a:p>
            <a:r>
              <a:rPr lang="en-US" sz="2800" dirty="0" smtClean="0"/>
              <a:t>Schedule </a:t>
            </a:r>
            <a:r>
              <a:rPr lang="en-US" sz="2800" dirty="0"/>
              <a:t>initial visit </a:t>
            </a:r>
          </a:p>
          <a:p>
            <a:r>
              <a:rPr lang="en-US" sz="2800" dirty="0" smtClean="0"/>
              <a:t>Obtain </a:t>
            </a:r>
            <a:r>
              <a:rPr lang="en-US" sz="2800" dirty="0"/>
              <a:t>all medical records </a:t>
            </a:r>
          </a:p>
          <a:p>
            <a:r>
              <a:rPr lang="en-US" sz="2800" dirty="0" smtClean="0"/>
              <a:t>Complete </a:t>
            </a:r>
            <a:r>
              <a:rPr lang="en-US" sz="2800" dirty="0"/>
              <a:t>paper and online application </a:t>
            </a:r>
          </a:p>
          <a:p>
            <a:r>
              <a:rPr lang="en-US" sz="2800" dirty="0" smtClean="0"/>
              <a:t>Submit </a:t>
            </a:r>
            <a:r>
              <a:rPr lang="en-US" sz="2800" dirty="0"/>
              <a:t>paperwork to local field office </a:t>
            </a:r>
          </a:p>
          <a:p>
            <a:r>
              <a:rPr lang="en-US" sz="2800" dirty="0" smtClean="0"/>
              <a:t>Communicate </a:t>
            </a:r>
            <a:r>
              <a:rPr lang="en-US" sz="2800" dirty="0"/>
              <a:t>with DDS once claim arrives from SSA </a:t>
            </a:r>
          </a:p>
          <a:p>
            <a:r>
              <a:rPr lang="en-US" sz="2800" dirty="0" smtClean="0"/>
              <a:t>Once </a:t>
            </a:r>
            <a:r>
              <a:rPr lang="en-US" sz="2800" dirty="0"/>
              <a:t>decision is made, work with facility to have inmate released </a:t>
            </a:r>
          </a:p>
          <a:p>
            <a:r>
              <a:rPr lang="en-US" sz="2800" dirty="0" smtClean="0"/>
              <a:t>Take </a:t>
            </a:r>
            <a:r>
              <a:rPr lang="en-US" sz="2800" dirty="0"/>
              <a:t>inmate into SSA for release status </a:t>
            </a:r>
          </a:p>
          <a:p>
            <a:pPr marL="0" indent="0" algn="ctr">
              <a:buNone/>
            </a:pPr>
            <a:endParaRPr lang="en-US" sz="2800"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56765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sz="4000" dirty="0" smtClean="0">
                <a:solidFill>
                  <a:srgbClr val="006892"/>
                </a:solidFill>
                <a:cs typeface="Arial" pitchFamily="34" charset="0"/>
              </a:rPr>
              <a:t>Outcomes &amp; Contact Info</a:t>
            </a:r>
            <a:endParaRPr lang="en-US" sz="4000" dirty="0">
              <a:solidFill>
                <a:srgbClr val="006892"/>
              </a:solidFill>
              <a:cs typeface="Arial" pitchFamily="34" charset="0"/>
            </a:endParaRPr>
          </a:p>
        </p:txBody>
      </p:sp>
      <p:sp>
        <p:nvSpPr>
          <p:cNvPr id="3" name="Content Placeholder 2"/>
          <p:cNvSpPr>
            <a:spLocks noGrp="1"/>
          </p:cNvSpPr>
          <p:nvPr>
            <p:ph idx="1"/>
          </p:nvPr>
        </p:nvSpPr>
        <p:spPr>
          <a:xfrm>
            <a:off x="194733" y="1447800"/>
            <a:ext cx="8915400" cy="4209146"/>
          </a:xfrm>
        </p:spPr>
        <p:txBody>
          <a:bodyPr>
            <a:noAutofit/>
          </a:bodyPr>
          <a:lstStyle/>
          <a:p>
            <a:r>
              <a:rPr lang="en-US" sz="2600" dirty="0" smtClean="0"/>
              <a:t>87</a:t>
            </a:r>
            <a:r>
              <a:rPr lang="en-US" sz="2600" dirty="0"/>
              <a:t>% approval rate for SSI/D </a:t>
            </a:r>
            <a:endParaRPr lang="en-US" sz="2600" dirty="0" smtClean="0"/>
          </a:p>
          <a:p>
            <a:pPr marL="0" indent="0">
              <a:buNone/>
            </a:pPr>
            <a:endParaRPr lang="en-US" sz="800" dirty="0"/>
          </a:p>
          <a:p>
            <a:r>
              <a:rPr lang="en-US" sz="2600" dirty="0" smtClean="0"/>
              <a:t>100</a:t>
            </a:r>
            <a:r>
              <a:rPr lang="en-US" sz="2600" dirty="0"/>
              <a:t>% Medicaid and Medication Grant Program </a:t>
            </a:r>
            <a:r>
              <a:rPr lang="en-US" sz="2600" dirty="0" smtClean="0"/>
              <a:t>approvals</a:t>
            </a:r>
          </a:p>
          <a:p>
            <a:pPr marL="0" indent="0">
              <a:buNone/>
            </a:pPr>
            <a:endParaRPr lang="en-US" sz="800" dirty="0" smtClean="0"/>
          </a:p>
          <a:p>
            <a:r>
              <a:rPr lang="en-US" sz="2600" dirty="0" smtClean="0"/>
              <a:t>Average </a:t>
            </a:r>
            <a:r>
              <a:rPr lang="en-US" sz="2600" dirty="0"/>
              <a:t>time for </a:t>
            </a:r>
            <a:r>
              <a:rPr lang="en-US" sz="2600" dirty="0" smtClean="0"/>
              <a:t>determination: </a:t>
            </a:r>
            <a:r>
              <a:rPr lang="en-US" sz="2600" dirty="0"/>
              <a:t>112 </a:t>
            </a:r>
            <a:r>
              <a:rPr lang="en-US" sz="2600" dirty="0" smtClean="0"/>
              <a:t>days</a:t>
            </a:r>
          </a:p>
          <a:p>
            <a:pPr marL="0" indent="0">
              <a:buNone/>
            </a:pPr>
            <a:endParaRPr lang="en-US" sz="800" dirty="0"/>
          </a:p>
          <a:p>
            <a:r>
              <a:rPr lang="en-US" sz="2600" dirty="0" smtClean="0"/>
              <a:t>67</a:t>
            </a:r>
            <a:r>
              <a:rPr lang="en-US" sz="2600" dirty="0"/>
              <a:t>% </a:t>
            </a:r>
            <a:r>
              <a:rPr lang="en-US" sz="2600" dirty="0" smtClean="0"/>
              <a:t>of </a:t>
            </a:r>
            <a:r>
              <a:rPr lang="en-US" sz="2600" dirty="0"/>
              <a:t>decisions received </a:t>
            </a:r>
            <a:r>
              <a:rPr lang="en-US" sz="2600" dirty="0" smtClean="0"/>
              <a:t>by or before 30 days prior to release</a:t>
            </a:r>
          </a:p>
          <a:p>
            <a:pPr marL="0" indent="0">
              <a:buNone/>
            </a:pPr>
            <a:endParaRPr lang="en-US" sz="800" dirty="0"/>
          </a:p>
          <a:p>
            <a:r>
              <a:rPr lang="en-US" sz="2600" dirty="0" smtClean="0"/>
              <a:t>99.4</a:t>
            </a:r>
            <a:r>
              <a:rPr lang="en-US" sz="2600" dirty="0"/>
              <a:t>% approval rate for Supportive Housing applications </a:t>
            </a:r>
            <a:endParaRPr lang="en-US" sz="2600" dirty="0" smtClean="0"/>
          </a:p>
          <a:p>
            <a:pPr marL="0" indent="0">
              <a:buNone/>
            </a:pPr>
            <a:endParaRPr lang="en-US" sz="2600" dirty="0" smtClean="0"/>
          </a:p>
          <a:p>
            <a:pPr marL="0" indent="0">
              <a:buNone/>
            </a:pPr>
            <a:r>
              <a:rPr lang="en-US" sz="2800" b="1" dirty="0" smtClean="0">
                <a:hlinkClick r:id="rId4"/>
              </a:rPr>
              <a:t>http</a:t>
            </a:r>
            <a:r>
              <a:rPr lang="en-US" sz="2800" b="1" dirty="0">
                <a:hlinkClick r:id="rId4"/>
              </a:rPr>
              <a:t>://</a:t>
            </a:r>
            <a:r>
              <a:rPr lang="en-US" sz="2800" b="1" dirty="0" smtClean="0">
                <a:hlinkClick r:id="rId4"/>
              </a:rPr>
              <a:t>soarworks.prainc.com/topics/criminal-justice</a:t>
            </a:r>
            <a:r>
              <a:rPr lang="en-US" sz="2800" b="1" dirty="0" smtClean="0"/>
              <a:t> </a:t>
            </a:r>
            <a:endParaRPr lang="en-US" sz="2800" b="1" dirty="0"/>
          </a:p>
          <a:p>
            <a:endParaRPr lang="en-US" sz="2600" dirty="0"/>
          </a:p>
          <a:p>
            <a:pPr marL="0" indent="0" algn="ctr">
              <a:buNone/>
            </a:pPr>
            <a:endParaRPr lang="en-US" sz="2800"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24</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79647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sz="4000" dirty="0" smtClean="0">
                <a:solidFill>
                  <a:srgbClr val="006892"/>
                </a:solidFill>
                <a:latin typeface="+mn-lt"/>
                <a:cs typeface="Arial" pitchFamily="34" charset="0"/>
              </a:rPr>
              <a:t>Tell us more about your experiences</a:t>
            </a:r>
            <a:endParaRPr lang="en-US" sz="4000" dirty="0">
              <a:solidFill>
                <a:srgbClr val="006892"/>
              </a:solidFill>
              <a:latin typeface="+mn-lt"/>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marL="0" indent="0">
              <a:buNone/>
            </a:pPr>
            <a:endParaRPr lang="en-US" sz="2800" dirty="0"/>
          </a:p>
          <a:p>
            <a:pPr marL="0" indent="0">
              <a:buNone/>
            </a:pPr>
            <a:r>
              <a:rPr lang="en-US" sz="2800" b="1" dirty="0" smtClean="0"/>
              <a:t>Thank you!</a:t>
            </a:r>
          </a:p>
          <a:p>
            <a:pPr marL="0" indent="0">
              <a:buNone/>
            </a:pPr>
            <a:endParaRPr lang="en-US" sz="2800" dirty="0" smtClean="0"/>
          </a:p>
          <a:p>
            <a:r>
              <a:rPr lang="en-US" sz="2800" dirty="0" smtClean="0"/>
              <a:t>Contact the Legal Action Center for more information</a:t>
            </a:r>
          </a:p>
          <a:p>
            <a:pPr marL="0" indent="0" algn="ctr">
              <a:buNone/>
            </a:pPr>
            <a:r>
              <a:rPr lang="en-US" sz="2800" dirty="0" smtClean="0">
                <a:hlinkClick r:id="rId4"/>
              </a:rPr>
              <a:t>www.LAC.org</a:t>
            </a:r>
            <a:endParaRPr lang="en-US" sz="2800" dirty="0" smtClean="0"/>
          </a:p>
          <a:p>
            <a:pPr marL="0" indent="0" algn="ctr">
              <a:buNone/>
            </a:pPr>
            <a:endParaRPr lang="en-US" sz="1800" dirty="0" smtClean="0"/>
          </a:p>
          <a:p>
            <a:r>
              <a:rPr lang="en-US" sz="2800" dirty="0" smtClean="0"/>
              <a:t>Or contact </a:t>
            </a:r>
            <a:r>
              <a:rPr lang="en-US" sz="2800" dirty="0" smtClean="0">
                <a:hlinkClick r:id="rId5"/>
              </a:rPr>
              <a:t>nmiller@ahpnet.com</a:t>
            </a:r>
            <a:r>
              <a:rPr lang="en-US" sz="2800" dirty="0" smtClean="0"/>
              <a:t> and check </a:t>
            </a:r>
            <a:r>
              <a:rPr lang="en-US" sz="2800" dirty="0" smtClean="0">
                <a:hlinkClick r:id="rId6"/>
              </a:rPr>
              <a:t>www.RSAT-TTA.com</a:t>
            </a:r>
            <a:r>
              <a:rPr lang="en-US" sz="2800" dirty="0" smtClean="0"/>
              <a:t> for more updates and resources included in this presentation</a:t>
            </a:r>
            <a:endParaRPr lang="en-US" sz="2800" dirty="0"/>
          </a:p>
          <a:p>
            <a:pPr marL="0" indent="0">
              <a:buNone/>
            </a:pPr>
            <a:endParaRPr lang="en-US" sz="2800"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25</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0374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lstStyle/>
          <a:p>
            <a:r>
              <a:rPr lang="en-US" dirty="0" smtClean="0">
                <a:solidFill>
                  <a:srgbClr val="006892"/>
                </a:solidFill>
                <a:latin typeface="Arial" pitchFamily="34" charset="0"/>
                <a:cs typeface="Arial" pitchFamily="34" charset="0"/>
              </a:rPr>
              <a:t>Goals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152400" y="1219200"/>
            <a:ext cx="8839200" cy="5867400"/>
          </a:xfrm>
        </p:spPr>
        <p:txBody>
          <a:bodyPr>
            <a:normAutofit/>
          </a:bodyPr>
          <a:lstStyle/>
          <a:p>
            <a:pPr marL="0" indent="0">
              <a:buClr>
                <a:srgbClr val="BE854C"/>
              </a:buClr>
              <a:buSzPct val="65000"/>
              <a:buNone/>
            </a:pPr>
            <a:r>
              <a:rPr lang="en-US" sz="2400" b="1" dirty="0" smtClean="0"/>
              <a:t>We hope to hear from participants about how RSAT programs are doing  with:</a:t>
            </a:r>
          </a:p>
          <a:p>
            <a:pPr>
              <a:buClr>
                <a:srgbClr val="BE854C"/>
              </a:buClr>
              <a:buSzPct val="65000"/>
            </a:pPr>
            <a:r>
              <a:rPr lang="en-US" sz="2200" dirty="0" smtClean="0"/>
              <a:t>Health </a:t>
            </a:r>
            <a:r>
              <a:rPr lang="en-US" sz="2200" dirty="0"/>
              <a:t>benefit e</a:t>
            </a:r>
            <a:r>
              <a:rPr lang="en-US" sz="2200" dirty="0" smtClean="0"/>
              <a:t>nrollment for eligible inmates re-entering communities</a:t>
            </a:r>
          </a:p>
          <a:p>
            <a:pPr marL="0" indent="0">
              <a:buClr>
                <a:srgbClr val="BE854C"/>
              </a:buClr>
              <a:buSzPct val="65000"/>
              <a:buNone/>
            </a:pPr>
            <a:endParaRPr lang="en-US" sz="800" dirty="0" smtClean="0"/>
          </a:p>
          <a:p>
            <a:pPr>
              <a:buClr>
                <a:srgbClr val="BE854C"/>
              </a:buClr>
              <a:buSzPct val="65000"/>
            </a:pPr>
            <a:r>
              <a:rPr lang="en-US" sz="2200" dirty="0" smtClean="0"/>
              <a:t>Coverage for aftercare, medication-assisted treatments, and other services for addictive and mental health disorders</a:t>
            </a:r>
          </a:p>
          <a:p>
            <a:pPr>
              <a:buClr>
                <a:srgbClr val="BE854C"/>
              </a:buClr>
              <a:buSzPct val="65000"/>
            </a:pPr>
            <a:endParaRPr lang="en-US" sz="800" dirty="0" smtClean="0"/>
          </a:p>
          <a:p>
            <a:pPr marL="0" indent="0">
              <a:buClr>
                <a:srgbClr val="BE854C"/>
              </a:buClr>
              <a:buSzPct val="65000"/>
              <a:buNone/>
            </a:pPr>
            <a:r>
              <a:rPr lang="en-US" sz="2400" b="1" dirty="0" smtClean="0"/>
              <a:t>We also want to share:</a:t>
            </a:r>
          </a:p>
          <a:p>
            <a:pPr>
              <a:buClr>
                <a:srgbClr val="BE854C"/>
              </a:buClr>
              <a:buSzPct val="65000"/>
            </a:pPr>
            <a:r>
              <a:rPr lang="en-US" sz="2200" dirty="0" smtClean="0"/>
              <a:t>Health care updates relevant to RSAT programs</a:t>
            </a:r>
          </a:p>
          <a:p>
            <a:pPr>
              <a:buClr>
                <a:srgbClr val="BE854C"/>
              </a:buClr>
              <a:buSzPct val="65000"/>
            </a:pPr>
            <a:endParaRPr lang="en-US" sz="800" dirty="0" smtClean="0"/>
          </a:p>
          <a:p>
            <a:pPr>
              <a:buClr>
                <a:srgbClr val="BE854C"/>
              </a:buClr>
              <a:buSzPct val="65000"/>
            </a:pPr>
            <a:r>
              <a:rPr lang="en-US" sz="2200" dirty="0" smtClean="0"/>
              <a:t>Information on health care resources available in all states:</a:t>
            </a:r>
          </a:p>
          <a:p>
            <a:pPr lvl="1">
              <a:buClr>
                <a:srgbClr val="BE854C"/>
              </a:buClr>
              <a:buSzPct val="65000"/>
            </a:pPr>
            <a:r>
              <a:rPr lang="en-US" sz="1800" dirty="0" smtClean="0"/>
              <a:t>disability benefits</a:t>
            </a:r>
          </a:p>
          <a:p>
            <a:pPr lvl="1">
              <a:buClr>
                <a:srgbClr val="BE854C"/>
              </a:buClr>
              <a:buSzPct val="65000"/>
            </a:pPr>
            <a:r>
              <a:rPr lang="en-US" sz="1800" dirty="0" smtClean="0"/>
              <a:t>post-release coverage for youthful and older re-entering offenders </a:t>
            </a:r>
          </a:p>
          <a:p>
            <a:pPr lvl="1">
              <a:buClr>
                <a:srgbClr val="BE854C"/>
              </a:buClr>
              <a:buSzPct val="65000"/>
            </a:pPr>
            <a:r>
              <a:rPr lang="en-US" sz="1800" dirty="0" smtClean="0"/>
              <a:t>services offered through Federally Qualified Health Centers (FQHC).</a:t>
            </a:r>
          </a:p>
          <a:p>
            <a:pPr lvl="1">
              <a:buClr>
                <a:srgbClr val="BE854C"/>
              </a:buClr>
              <a:buSzPct val="65000"/>
            </a:pPr>
            <a:endParaRPr lang="en-US" sz="800" dirty="0" smtClean="0"/>
          </a:p>
          <a:p>
            <a:pPr marL="0" indent="0">
              <a:buClr>
                <a:srgbClr val="BE854C"/>
              </a:buClr>
              <a:buSzPct val="65000"/>
              <a:buNone/>
            </a:pPr>
            <a:r>
              <a:rPr lang="en-US" sz="2200" b="1" dirty="0" smtClean="0"/>
              <a:t>And, we hope to address any questions or concerns you may have.</a:t>
            </a:r>
          </a:p>
          <a:p>
            <a:pPr>
              <a:buClr>
                <a:srgbClr val="BE854C"/>
              </a:buClr>
              <a:buSzPct val="65000"/>
            </a:pPr>
            <a:endParaRPr lang="en-US" sz="2200" dirty="0" smtClean="0"/>
          </a:p>
          <a:p>
            <a:pPr>
              <a:buClr>
                <a:srgbClr val="BE854C"/>
              </a:buClr>
              <a:buSzPct val="65000"/>
            </a:pPr>
            <a:endParaRPr lang="en-US" sz="2800"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7/17/2015</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55" y="0"/>
            <a:ext cx="9144000" cy="9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1143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76200" y="381000"/>
            <a:ext cx="8991600" cy="1143000"/>
          </a:xfrm>
        </p:spPr>
        <p:txBody>
          <a:bodyPr>
            <a:noAutofit/>
          </a:bodyPr>
          <a:lstStyle/>
          <a:p>
            <a:r>
              <a:rPr lang="en-US" sz="3200" b="1" dirty="0" smtClean="0">
                <a:solidFill>
                  <a:srgbClr val="006892"/>
                </a:solidFill>
              </a:rPr>
              <a:t>Has Coverage Make a Difference for RSAT Clients?</a:t>
            </a:r>
            <a:endParaRPr lang="en-US" sz="3200" dirty="0">
              <a:solidFill>
                <a:srgbClr val="006892"/>
              </a:solidFill>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7/17/2015</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4</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Content Placeholder 3"/>
          <p:cNvSpPr>
            <a:spLocks noGrp="1"/>
          </p:cNvSpPr>
          <p:nvPr>
            <p:ph idx="1"/>
          </p:nvPr>
        </p:nvSpPr>
        <p:spPr>
          <a:xfrm>
            <a:off x="381000" y="2057400"/>
            <a:ext cx="8534400" cy="5791200"/>
          </a:xfrm>
        </p:spPr>
        <p:txBody>
          <a:bodyPr>
            <a:normAutofit/>
          </a:bodyPr>
          <a:lstStyle/>
          <a:p>
            <a:r>
              <a:rPr lang="en-US" sz="2400" b="1" dirty="0" smtClean="0"/>
              <a:t>Recidivism </a:t>
            </a:r>
            <a:r>
              <a:rPr lang="en-US" sz="2400" dirty="0" smtClean="0"/>
              <a:t>-</a:t>
            </a:r>
            <a:r>
              <a:rPr lang="en-US" sz="2400" dirty="0"/>
              <a:t>r</a:t>
            </a:r>
            <a:r>
              <a:rPr lang="en-US" sz="2400" dirty="0" smtClean="0"/>
              <a:t>esearch tells us health coverage during re-entry can result in reduced recidivism. </a:t>
            </a:r>
            <a:r>
              <a:rPr lang="en-US" sz="2400" b="1" i="1" dirty="0" smtClean="0"/>
              <a:t>Have you seen indications of this? </a:t>
            </a:r>
          </a:p>
          <a:p>
            <a:pPr marL="0" indent="0">
              <a:buNone/>
            </a:pPr>
            <a:endParaRPr lang="en-US" sz="800" dirty="0" smtClean="0"/>
          </a:p>
          <a:p>
            <a:pPr marL="342900" lvl="2" indent="-342900"/>
            <a:r>
              <a:rPr lang="en-US" b="1" i="1" dirty="0" smtClean="0"/>
              <a:t>Have you been able to facilitate enrollment for re-entering RSAT clients?  If so, has it increased </a:t>
            </a:r>
            <a:r>
              <a:rPr lang="en-US" b="1" i="1" dirty="0"/>
              <a:t>access to </a:t>
            </a:r>
            <a:r>
              <a:rPr lang="en-US" b="1" i="1" dirty="0" smtClean="0"/>
              <a:t>care?</a:t>
            </a:r>
          </a:p>
          <a:p>
            <a:pPr marL="0" lvl="2" indent="0">
              <a:buNone/>
            </a:pPr>
            <a:endParaRPr lang="en-US" sz="800" dirty="0" smtClean="0"/>
          </a:p>
          <a:p>
            <a:pPr marL="342900" lvl="2" indent="-342900"/>
            <a:r>
              <a:rPr lang="en-US" dirty="0" smtClean="0"/>
              <a:t>For RSAT programs in states that have NOT expanded Medicaid eligibility:</a:t>
            </a:r>
          </a:p>
          <a:p>
            <a:pPr marL="457200" lvl="3" indent="0">
              <a:buNone/>
            </a:pPr>
            <a:r>
              <a:rPr lang="en-US" sz="2400" b="1" i="1" dirty="0"/>
              <a:t>H</a:t>
            </a:r>
            <a:r>
              <a:rPr lang="en-US" sz="2400" b="1" i="1" dirty="0" smtClean="0"/>
              <a:t>ave you seen any changes in coverage or access to services among the re-entering populations you serve?</a:t>
            </a:r>
          </a:p>
          <a:p>
            <a:pPr marL="0" lvl="2" indent="0">
              <a:buNone/>
            </a:pPr>
            <a:endParaRPr lang="en-US" dirty="0" smtClean="0"/>
          </a:p>
          <a:p>
            <a:pPr marL="342900" lvl="2" indent="-342900"/>
            <a:endParaRPr lang="en-US" dirty="0" smtClean="0"/>
          </a:p>
          <a:p>
            <a:pPr marL="457200" lvl="1" indent="0">
              <a:buNone/>
            </a:pPr>
            <a:endParaRPr lang="en-US" sz="2800" dirty="0" smtClean="0"/>
          </a:p>
          <a:p>
            <a:pPr lvl="2"/>
            <a:endParaRPr lang="en-US" sz="2800" dirty="0"/>
          </a:p>
          <a:p>
            <a:endParaRPr lang="en-US" dirty="0" smtClean="0"/>
          </a:p>
          <a:p>
            <a:endParaRPr lang="en-US" dirty="0" smtClean="0"/>
          </a:p>
          <a:p>
            <a:endParaRPr lang="en-US" dirty="0" smtClean="0"/>
          </a:p>
          <a:p>
            <a:endParaRPr lang="en-US" dirty="0"/>
          </a:p>
        </p:txBody>
      </p:sp>
      <p:pic>
        <p:nvPicPr>
          <p:cNvPr id="1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1600" y="1478281"/>
            <a:ext cx="60960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2381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600" b="1" dirty="0" smtClean="0"/>
              <a:t>Updates: Creating</a:t>
            </a:r>
            <a:r>
              <a:rPr lang="en-US" sz="3600" b="1" dirty="0" smtClean="0">
                <a:solidFill>
                  <a:prstClr val="black"/>
                </a:solidFill>
              </a:rPr>
              <a:t> </a:t>
            </a:r>
            <a:r>
              <a:rPr lang="en-US" sz="3600" b="1" dirty="0">
                <a:solidFill>
                  <a:prstClr val="black"/>
                </a:solidFill>
              </a:rPr>
              <a:t>Systems to Promote </a:t>
            </a:r>
            <a:r>
              <a:rPr lang="en-US" sz="3600" b="1" dirty="0"/>
              <a:t> </a:t>
            </a:r>
            <a:r>
              <a:rPr lang="en-US" sz="3600" b="1" dirty="0" smtClean="0"/>
              <a:t>Enrollment  &amp; </a:t>
            </a:r>
            <a:r>
              <a:rPr lang="en-US" sz="3600" b="1" dirty="0" smtClean="0">
                <a:solidFill>
                  <a:prstClr val="black"/>
                </a:solidFill>
              </a:rPr>
              <a:t>Continuous Coverage</a:t>
            </a:r>
            <a:endParaRPr lang="en-US" sz="3600"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5</a:t>
            </a:fld>
            <a:endParaRPr lang="en-US"/>
          </a:p>
        </p:txBody>
      </p:sp>
      <p:sp>
        <p:nvSpPr>
          <p:cNvPr id="4" name="Content Placeholder 3"/>
          <p:cNvSpPr>
            <a:spLocks noGrp="1"/>
          </p:cNvSpPr>
          <p:nvPr>
            <p:ph sz="quarter" idx="1"/>
          </p:nvPr>
        </p:nvSpPr>
        <p:spPr/>
        <p:txBody>
          <a:bodyPr>
            <a:normAutofit fontScale="70000" lnSpcReduction="20000"/>
          </a:bodyPr>
          <a:lstStyle/>
          <a:p>
            <a:pPr marL="274320" lvl="1" indent="-274320">
              <a:spcBef>
                <a:spcPts val="580"/>
              </a:spcBef>
              <a:buClr>
                <a:schemeClr val="accent1"/>
              </a:buClr>
            </a:pPr>
            <a:r>
              <a:rPr lang="en-US" dirty="0"/>
              <a:t>Continued confusion about when and how individuals can be screened for insurance eligibility and enrolled in appropriate coverage</a:t>
            </a:r>
          </a:p>
          <a:p>
            <a:pPr marL="548640" lvl="2" indent="-274320">
              <a:spcBef>
                <a:spcPts val="580"/>
              </a:spcBef>
              <a:buClr>
                <a:schemeClr val="accent1"/>
              </a:buClr>
            </a:pPr>
            <a:r>
              <a:rPr lang="en-US" dirty="0"/>
              <a:t>No federal prohibition on screening and </a:t>
            </a:r>
            <a:r>
              <a:rPr lang="en-US" dirty="0" smtClean="0"/>
              <a:t>enrollment, continued</a:t>
            </a:r>
            <a:endParaRPr lang="en-US" dirty="0"/>
          </a:p>
          <a:p>
            <a:pPr marL="274320" lvl="1" indent="-274320">
              <a:spcBef>
                <a:spcPts val="580"/>
              </a:spcBef>
              <a:buClr>
                <a:schemeClr val="accent1"/>
              </a:buClr>
            </a:pPr>
            <a:r>
              <a:rPr lang="en-US" dirty="0"/>
              <a:t>Insurance eligibility determinations and enrollment occurring at certain intercepts in certain jurisdictions but not nationally or systemically</a:t>
            </a:r>
          </a:p>
          <a:p>
            <a:pPr marL="274320" lvl="1" indent="-274320">
              <a:spcBef>
                <a:spcPts val="580"/>
              </a:spcBef>
              <a:buClr>
                <a:schemeClr val="accent1"/>
              </a:buClr>
            </a:pPr>
            <a:r>
              <a:rPr lang="en-US" dirty="0"/>
              <a:t>Most states terminate rather than suspend Medicaid enrollment when a person becomes incarcerated, resulting in frequent coverage </a:t>
            </a:r>
            <a:r>
              <a:rPr lang="en-US" dirty="0" smtClean="0"/>
              <a:t>lapses</a:t>
            </a:r>
          </a:p>
          <a:p>
            <a:pPr marL="274320" lvl="1" indent="-274320">
              <a:spcBef>
                <a:spcPts val="580"/>
              </a:spcBef>
              <a:buClr>
                <a:schemeClr val="accent1"/>
              </a:buClr>
            </a:pPr>
            <a:r>
              <a:rPr lang="en-US" dirty="0" smtClean="0"/>
              <a:t>Certain states reexamining their systems (community inpatient exception for Medicaid; incentives for federal dollars, particularly in Medicaid expansion states)</a:t>
            </a:r>
          </a:p>
          <a:p>
            <a:pPr marL="274320" lvl="1" indent="-274320">
              <a:spcBef>
                <a:spcPts val="580"/>
              </a:spcBef>
              <a:buClr>
                <a:schemeClr val="accent1"/>
              </a:buClr>
            </a:pPr>
            <a:r>
              <a:rPr lang="en-US" dirty="0" smtClean="0"/>
              <a:t>Highlights of different models of enrollment around the country </a:t>
            </a:r>
          </a:p>
          <a:p>
            <a:pPr marL="274320" lvl="1" indent="-274320">
              <a:spcBef>
                <a:spcPts val="580"/>
              </a:spcBef>
              <a:buClr>
                <a:schemeClr val="accent1"/>
              </a:buClr>
            </a:pPr>
            <a:r>
              <a:rPr lang="en-US" dirty="0" smtClean="0"/>
              <a:t>Study of existing enrollment work: </a:t>
            </a:r>
          </a:p>
          <a:p>
            <a:pPr marL="0" lvl="1" indent="0">
              <a:spcBef>
                <a:spcPts val="580"/>
              </a:spcBef>
              <a:buClr>
                <a:schemeClr val="accent1"/>
              </a:buClr>
              <a:buNone/>
            </a:pPr>
            <a:r>
              <a:rPr lang="en-US" dirty="0">
                <a:hlinkClick r:id="rId2"/>
              </a:rPr>
              <a:t>http://www.jhsph.edu/research/centers-and-institutes/center-for-mental-health-and-addiction-policy-research/research/economics-and-services-research/arnold-foundation-project-map</a:t>
            </a:r>
            <a:r>
              <a:rPr lang="en-US" dirty="0" smtClean="0">
                <a:hlinkClick r:id="rId2"/>
              </a:rPr>
              <a:t>/</a:t>
            </a:r>
            <a:r>
              <a:rPr lang="en-US" dirty="0" smtClean="0"/>
              <a:t> </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Tree>
    <p:extLst>
      <p:ext uri="{BB962C8B-B14F-4D97-AF65-F5344CB8AC3E}">
        <p14:creationId xmlns:p14="http://schemas.microsoft.com/office/powerpoint/2010/main" val="2451489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991600" cy="715962"/>
          </a:xfrm>
        </p:spPr>
        <p:txBody>
          <a:bodyPr anchor="t">
            <a:noAutofit/>
          </a:bodyPr>
          <a:lstStyle/>
          <a:p>
            <a:pPr algn="l"/>
            <a:r>
              <a:rPr lang="en-US" sz="3800" b="1" dirty="0" smtClean="0"/>
              <a:t>Updates: Strengthening </a:t>
            </a:r>
            <a:r>
              <a:rPr lang="en-US" sz="3800" b="1" dirty="0"/>
              <a:t>Continuity of </a:t>
            </a:r>
            <a:r>
              <a:rPr lang="en-US" sz="3800" b="1" dirty="0" smtClean="0"/>
              <a:t>Care</a:t>
            </a:r>
            <a:r>
              <a:rPr lang="en-US" sz="3800" b="1" dirty="0"/>
              <a:t/>
            </a:r>
            <a:br>
              <a:rPr lang="en-US" sz="3800" b="1" dirty="0"/>
            </a:br>
            <a:endParaRPr lang="en-US" sz="3800" b="1"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6</a:t>
            </a:fld>
            <a:endParaRPr lang="en-US"/>
          </a:p>
        </p:txBody>
      </p:sp>
      <p:sp>
        <p:nvSpPr>
          <p:cNvPr id="4" name="Content Placeholder 3"/>
          <p:cNvSpPr>
            <a:spLocks noGrp="1"/>
          </p:cNvSpPr>
          <p:nvPr>
            <p:ph sz="quarter" idx="1"/>
          </p:nvPr>
        </p:nvSpPr>
        <p:spPr>
          <a:xfrm>
            <a:off x="76200" y="990600"/>
            <a:ext cx="9067800" cy="5410200"/>
          </a:xfrm>
        </p:spPr>
        <p:txBody>
          <a:bodyPr>
            <a:normAutofit/>
          </a:bodyPr>
          <a:lstStyle/>
          <a:p>
            <a:pPr marL="0" lvl="1" indent="0">
              <a:spcBef>
                <a:spcPts val="580"/>
              </a:spcBef>
              <a:buClr>
                <a:schemeClr val="accent1"/>
              </a:buClr>
              <a:buNone/>
            </a:pPr>
            <a:r>
              <a:rPr lang="en-US" b="1" dirty="0"/>
              <a:t>Growing focus on creating systems </a:t>
            </a:r>
            <a:r>
              <a:rPr lang="en-US" b="1" dirty="0" smtClean="0"/>
              <a:t>of care:</a:t>
            </a:r>
          </a:p>
          <a:p>
            <a:pPr marL="457200" lvl="1" indent="-457200">
              <a:spcBef>
                <a:spcPts val="580"/>
              </a:spcBef>
              <a:buClr>
                <a:schemeClr val="accent1"/>
              </a:buClr>
            </a:pPr>
            <a:r>
              <a:rPr lang="en-US" dirty="0" smtClean="0"/>
              <a:t>Initial </a:t>
            </a:r>
            <a:r>
              <a:rPr lang="en-US" dirty="0"/>
              <a:t>focus on </a:t>
            </a:r>
            <a:r>
              <a:rPr lang="en-US" dirty="0" smtClean="0"/>
              <a:t>enrollment</a:t>
            </a:r>
          </a:p>
          <a:p>
            <a:pPr marL="457200" lvl="1" indent="-457200">
              <a:spcBef>
                <a:spcPts val="580"/>
              </a:spcBef>
              <a:buClr>
                <a:schemeClr val="accent1"/>
              </a:buClr>
            </a:pPr>
            <a:r>
              <a:rPr lang="en-US" dirty="0" smtClean="0"/>
              <a:t>Shift to providing continuous </a:t>
            </a:r>
            <a:r>
              <a:rPr lang="en-US" dirty="0"/>
              <a:t>access to </a:t>
            </a:r>
            <a:r>
              <a:rPr lang="en-US" dirty="0" smtClean="0"/>
              <a:t>care</a:t>
            </a:r>
          </a:p>
          <a:p>
            <a:pPr marL="457200" lvl="1" indent="-457200">
              <a:spcBef>
                <a:spcPts val="580"/>
              </a:spcBef>
              <a:spcAft>
                <a:spcPts val="1200"/>
              </a:spcAft>
              <a:buClr>
                <a:schemeClr val="accent1"/>
              </a:buClr>
            </a:pPr>
            <a:r>
              <a:rPr lang="en-US" dirty="0" smtClean="0"/>
              <a:t>Supporting  </a:t>
            </a:r>
            <a:r>
              <a:rPr lang="en-US" dirty="0"/>
              <a:t>people </a:t>
            </a:r>
            <a:r>
              <a:rPr lang="en-US" dirty="0" smtClean="0"/>
              <a:t>as they move from custody to community  </a:t>
            </a:r>
            <a:endParaRPr lang="en-US" dirty="0"/>
          </a:p>
          <a:p>
            <a:pPr marL="0" lvl="1" indent="0">
              <a:spcBef>
                <a:spcPts val="580"/>
              </a:spcBef>
              <a:buClr>
                <a:schemeClr val="accent1"/>
              </a:buClr>
              <a:buNone/>
            </a:pPr>
            <a:r>
              <a:rPr lang="en-US" b="1" dirty="0" smtClean="0"/>
              <a:t>A need to eliminate disruptions to:</a:t>
            </a:r>
          </a:p>
          <a:p>
            <a:pPr marL="571500" lvl="1" indent="-571500">
              <a:spcBef>
                <a:spcPts val="580"/>
              </a:spcBef>
              <a:buClr>
                <a:schemeClr val="accent1"/>
              </a:buClr>
            </a:pPr>
            <a:r>
              <a:rPr lang="en-US" dirty="0" smtClean="0"/>
              <a:t>Coverage for essential services</a:t>
            </a:r>
          </a:p>
          <a:p>
            <a:pPr marL="571500" lvl="1" indent="-571500">
              <a:spcBef>
                <a:spcPts val="580"/>
              </a:spcBef>
              <a:buClr>
                <a:schemeClr val="accent1"/>
              </a:buClr>
            </a:pPr>
            <a:r>
              <a:rPr lang="en-US" dirty="0" smtClean="0"/>
              <a:t>Coverage of cost of medications </a:t>
            </a:r>
          </a:p>
          <a:p>
            <a:pPr marL="0" lvl="1" indent="0">
              <a:spcBef>
                <a:spcPts val="580"/>
              </a:spcBef>
              <a:buClr>
                <a:schemeClr val="accent1"/>
              </a:buClr>
              <a:buNone/>
            </a:pPr>
            <a:endParaRPr lang="en-US" sz="1200" dirty="0" smtClean="0"/>
          </a:p>
          <a:p>
            <a:pPr marL="0" lvl="1" indent="0">
              <a:spcBef>
                <a:spcPts val="580"/>
              </a:spcBef>
              <a:buClr>
                <a:schemeClr val="accent1"/>
              </a:buClr>
              <a:buNone/>
            </a:pPr>
            <a:r>
              <a:rPr lang="en-US" b="1" dirty="0" smtClean="0"/>
              <a:t>Uncertainties about </a:t>
            </a:r>
            <a:r>
              <a:rPr lang="en-US" b="1" dirty="0"/>
              <a:t>the </a:t>
            </a:r>
            <a:r>
              <a:rPr lang="en-US" b="1" dirty="0" smtClean="0"/>
              <a:t>future of safety </a:t>
            </a:r>
            <a:r>
              <a:rPr lang="en-US" b="1" dirty="0"/>
              <a:t>net </a:t>
            </a:r>
            <a:r>
              <a:rPr lang="en-US" b="1" dirty="0" smtClean="0"/>
              <a:t>programming</a:t>
            </a:r>
            <a:endParaRPr lang="en-US" b="1" dirty="0"/>
          </a:p>
          <a:p>
            <a:endParaRPr lang="en-US" sz="31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Tree>
    <p:extLst>
      <p:ext uri="{BB962C8B-B14F-4D97-AF65-F5344CB8AC3E}">
        <p14:creationId xmlns:p14="http://schemas.microsoft.com/office/powerpoint/2010/main" val="2346464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sz="3200" dirty="0" smtClean="0"/>
              <a:t>Updates on Behavioral Health Care: </a:t>
            </a:r>
            <a:r>
              <a:rPr lang="en-US" sz="3200" dirty="0"/>
              <a:t>Ensuring Good Coverage and Meaningful Access</a:t>
            </a:r>
            <a:br>
              <a:rPr lang="en-US" sz="3200" dirty="0"/>
            </a:br>
            <a:endParaRPr lang="en-US" sz="3200"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7</a:t>
            </a:fld>
            <a:endParaRPr lang="en-US"/>
          </a:p>
        </p:txBody>
      </p:sp>
      <p:sp>
        <p:nvSpPr>
          <p:cNvPr id="4" name="Content Placeholder 3"/>
          <p:cNvSpPr>
            <a:spLocks noGrp="1"/>
          </p:cNvSpPr>
          <p:nvPr>
            <p:ph sz="quarter" idx="1"/>
          </p:nvPr>
        </p:nvSpPr>
        <p:spPr/>
        <p:txBody>
          <a:bodyPr>
            <a:normAutofit fontScale="77500" lnSpcReduction="20000"/>
          </a:bodyPr>
          <a:lstStyle/>
          <a:p>
            <a:r>
              <a:rPr lang="en-US" dirty="0"/>
              <a:t>Of all of the enormous recent change to the health care system, policy and practice related to MH and SUD care may be the most transformative</a:t>
            </a:r>
          </a:p>
          <a:p>
            <a:pPr lvl="1"/>
            <a:r>
              <a:rPr lang="en-US" dirty="0" smtClean="0"/>
              <a:t>Historically poor commercial and Medicaid coverage of/access to MH and SUD benefits: impetus for the 2008 MHPAEA (the federal parity law) </a:t>
            </a:r>
          </a:p>
          <a:p>
            <a:pPr marL="274320" lvl="1" indent="-274320">
              <a:spcBef>
                <a:spcPts val="580"/>
              </a:spcBef>
              <a:buClr>
                <a:schemeClr val="accent1"/>
              </a:buClr>
            </a:pPr>
            <a:r>
              <a:rPr lang="en-US" dirty="0" smtClean="0"/>
              <a:t>Work to close gaps </a:t>
            </a:r>
            <a:r>
              <a:rPr lang="en-US" dirty="0"/>
              <a:t>in coverage: certain service and medication coverage exclusions or policies that restrict access to </a:t>
            </a:r>
            <a:r>
              <a:rPr lang="en-US" dirty="0" smtClean="0"/>
              <a:t>care</a:t>
            </a:r>
          </a:p>
          <a:p>
            <a:r>
              <a:rPr lang="en-US" dirty="0" smtClean="0"/>
              <a:t>Expanding provider billing for commercial insurance or Medicaid, network adequacy and role of the safety net</a:t>
            </a:r>
          </a:p>
          <a:p>
            <a:r>
              <a:rPr lang="en-US" dirty="0" smtClean="0"/>
              <a:t>Implementation and enforcement of the federal parity law</a:t>
            </a:r>
            <a:endParaRPr lang="en-US" dirty="0"/>
          </a:p>
          <a:p>
            <a:r>
              <a:rPr lang="en-US" dirty="0" smtClean="0"/>
              <a:t>Examples of success in the states and encouraging activity at the federal level</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Tree>
    <p:extLst>
      <p:ext uri="{BB962C8B-B14F-4D97-AF65-F5344CB8AC3E}">
        <p14:creationId xmlns:p14="http://schemas.microsoft.com/office/powerpoint/2010/main" val="16149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sz="3200" dirty="0" smtClean="0"/>
              <a:t>Updates on Integrated </a:t>
            </a:r>
            <a:r>
              <a:rPr lang="en-US" sz="3200" dirty="0"/>
              <a:t>Care Initiatives: Better Addressing Co-Occurring Physical and Behavioral Health Needs</a:t>
            </a:r>
            <a:br>
              <a:rPr lang="en-US" sz="3200" dirty="0"/>
            </a:br>
            <a:endParaRPr lang="en-US" sz="3200"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8</a:t>
            </a:fld>
            <a:endParaRPr lang="en-US"/>
          </a:p>
        </p:txBody>
      </p:sp>
      <p:sp>
        <p:nvSpPr>
          <p:cNvPr id="4" name="Content Placeholder 3"/>
          <p:cNvSpPr>
            <a:spLocks noGrp="1"/>
          </p:cNvSpPr>
          <p:nvPr>
            <p:ph sz="quarter" idx="1"/>
          </p:nvPr>
        </p:nvSpPr>
        <p:spPr/>
        <p:txBody>
          <a:bodyPr>
            <a:normAutofit fontScale="70000" lnSpcReduction="20000"/>
          </a:bodyPr>
          <a:lstStyle/>
          <a:p>
            <a:endParaRPr lang="en-US" dirty="0" smtClean="0"/>
          </a:p>
          <a:p>
            <a:r>
              <a:rPr lang="en-US" dirty="0" smtClean="0"/>
              <a:t>Focus </a:t>
            </a:r>
            <a:r>
              <a:rPr lang="en-US" dirty="0"/>
              <a:t>in the ACA on high-utilizers of health care: better meeting these individuals’ needs and decreasing related costs for expensive, often ineffective episodes of care </a:t>
            </a:r>
          </a:p>
          <a:p>
            <a:r>
              <a:rPr lang="en-US" dirty="0"/>
              <a:t>Financial incentives for large health care systems that can better manage individuals’ chronic health care needs</a:t>
            </a:r>
          </a:p>
          <a:p>
            <a:r>
              <a:rPr lang="en-US" dirty="0"/>
              <a:t>Recognition that many justice-involved individuals have lacked health insurance and meaningful access to health care, and have complex co-occurring chronic health </a:t>
            </a:r>
            <a:r>
              <a:rPr lang="en-US" dirty="0" smtClean="0"/>
              <a:t>conditions; need to ensure that covered </a:t>
            </a:r>
            <a:r>
              <a:rPr lang="en-US" dirty="0"/>
              <a:t>services/medications </a:t>
            </a:r>
            <a:r>
              <a:rPr lang="en-US" dirty="0" smtClean="0"/>
              <a:t>meet </a:t>
            </a:r>
            <a:r>
              <a:rPr lang="en-US" dirty="0"/>
              <a:t>the needs of justice-involved </a:t>
            </a:r>
            <a:r>
              <a:rPr lang="en-US" dirty="0" smtClean="0"/>
              <a:t>individuals</a:t>
            </a:r>
          </a:p>
          <a:p>
            <a:r>
              <a:rPr lang="en-US" dirty="0" smtClean="0"/>
              <a:t>Models of successful inclusion of justice-involved individuals in integrated care initiatives; huge value your programs bring to the health care system</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Tree>
    <p:extLst>
      <p:ext uri="{BB962C8B-B14F-4D97-AF65-F5344CB8AC3E}">
        <p14:creationId xmlns:p14="http://schemas.microsoft.com/office/powerpoint/2010/main" val="2625551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sz="3600" dirty="0" smtClean="0"/>
              <a:t>Updates: Fostering </a:t>
            </a:r>
            <a:r>
              <a:rPr lang="en-US" sz="3600" dirty="0"/>
              <a:t>Innovation through the Medicaid Program</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9</a:t>
            </a:fld>
            <a:endParaRPr lang="en-US"/>
          </a:p>
        </p:txBody>
      </p:sp>
      <p:sp>
        <p:nvSpPr>
          <p:cNvPr id="4" name="Content Placeholder 3"/>
          <p:cNvSpPr>
            <a:spLocks noGrp="1"/>
          </p:cNvSpPr>
          <p:nvPr>
            <p:ph sz="quarter" idx="1"/>
          </p:nvPr>
        </p:nvSpPr>
        <p:spPr/>
        <p:txBody>
          <a:bodyPr>
            <a:normAutofit fontScale="77500" lnSpcReduction="20000"/>
          </a:bodyPr>
          <a:lstStyle/>
          <a:p>
            <a:r>
              <a:rPr lang="en-US" dirty="0"/>
              <a:t>Attempts at the federal level and in the states to modernize Medicaid in light of new requirements through the ACA, the MH/SUD parity law, and other policy drivers</a:t>
            </a:r>
          </a:p>
          <a:p>
            <a:r>
              <a:rPr lang="en-US" dirty="0"/>
              <a:t>Recognition by CMS (the Centers for Medicare and Medicaid Services) that the justice-involved population is increasingly the Medicaid population</a:t>
            </a:r>
          </a:p>
          <a:p>
            <a:r>
              <a:rPr lang="en-US" dirty="0"/>
              <a:t>Work to clarify existing policies about Medicaid coverage for people in different parts of the criminal justice system </a:t>
            </a:r>
          </a:p>
          <a:p>
            <a:r>
              <a:rPr lang="en-US" dirty="0"/>
              <a:t>Wholesale policy change at the federal level is slow: use of waivers and demonstration projects is a way to test new things</a:t>
            </a:r>
          </a:p>
          <a:p>
            <a:r>
              <a:rPr lang="en-US" dirty="0" smtClean="0"/>
              <a:t>Examples of promising activity at the state level</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Tree>
    <p:extLst>
      <p:ext uri="{BB962C8B-B14F-4D97-AF65-F5344CB8AC3E}">
        <p14:creationId xmlns:p14="http://schemas.microsoft.com/office/powerpoint/2010/main" val="2702974697"/>
      </p:ext>
    </p:extLst>
  </p:cSld>
  <p:clrMapOvr>
    <a:masterClrMapping/>
  </p:clrMapOvr>
</p:sld>
</file>

<file path=ppt/theme/theme1.xml><?xml version="1.0" encoding="utf-8"?>
<a:theme xmlns:a="http://schemas.openxmlformats.org/drawingml/2006/main" name="RSAT_CO-OCCURR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RSAT_CO-OCCURRING</Template>
  <TotalTime>15637</TotalTime>
  <Words>2920</Words>
  <Application>Microsoft Office PowerPoint</Application>
  <PresentationFormat>On-screen Show (4:3)</PresentationFormat>
  <Paragraphs>310</Paragraphs>
  <Slides>25</Slides>
  <Notes>18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RSAT_CO-OCCURRING</vt:lpstr>
      <vt:lpstr>RSAT Programs: Maximizing Expanded Health Care Resources-Pre and Post Release</vt:lpstr>
      <vt:lpstr> Gabrielle de la Guéronnière – Legal Action Center Niki Miller - Advocates for Human Potential</vt:lpstr>
      <vt:lpstr>Goals</vt:lpstr>
      <vt:lpstr>Has Coverage Make a Difference for RSAT Clients?</vt:lpstr>
      <vt:lpstr>Updates: Creating Systems to Promote  Enrollment  &amp; Continuous Coverage</vt:lpstr>
      <vt:lpstr>Updates: Strengthening Continuity of Care </vt:lpstr>
      <vt:lpstr>Updates on Behavioral Health Care: Ensuring Good Coverage and Meaningful Access </vt:lpstr>
      <vt:lpstr>Updates on Integrated Care Initiatives: Better Addressing Co-Occurring Physical and Behavioral Health Needs </vt:lpstr>
      <vt:lpstr>Updates: Fostering Innovation through the Medicaid Program </vt:lpstr>
      <vt:lpstr>Updates: Supporting Health Information Exchange </vt:lpstr>
      <vt:lpstr>Updates: Improving Quality of Care </vt:lpstr>
      <vt:lpstr>Tools for all states</vt:lpstr>
      <vt:lpstr>Health Reform: Newly Expanded Resources </vt:lpstr>
      <vt:lpstr>Delivery System </vt:lpstr>
      <vt:lpstr>Insurance Reform</vt:lpstr>
      <vt:lpstr>Medicare for older re-entering individuals</vt:lpstr>
      <vt:lpstr>Justice-involved can apply for SSI and SSDI  </vt:lpstr>
      <vt:lpstr>        The numbers are significant</vt:lpstr>
      <vt:lpstr>SSI Rules During Periods in Custody</vt:lpstr>
      <vt:lpstr>SSDI Rules</vt:lpstr>
      <vt:lpstr>SOAR Program = Effective Help</vt:lpstr>
      <vt:lpstr>Steps Involved in Working with SOAR</vt:lpstr>
      <vt:lpstr>SOAR Programs-In reach strategy</vt:lpstr>
      <vt:lpstr>Outcomes &amp; Contact Info</vt:lpstr>
      <vt:lpstr>Tell us more about your experiences</vt:lpstr>
    </vt:vector>
  </TitlesOfParts>
  <Company>Advocates for Human Potential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RSAT Training Tool:  Co-occurring Disorders and Integrated Treatment Strategies</dc:title>
  <dc:creator>Lisa Braude</dc:creator>
  <cp:lastModifiedBy>Administrator</cp:lastModifiedBy>
  <cp:revision>191</cp:revision>
  <cp:lastPrinted>2015-07-13T16:51:35Z</cp:lastPrinted>
  <dcterms:created xsi:type="dcterms:W3CDTF">2011-10-26T19:44:04Z</dcterms:created>
  <dcterms:modified xsi:type="dcterms:W3CDTF">2015-07-17T13:41:18Z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