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9" r:id="rId2"/>
  </p:sldMasterIdLst>
  <p:notesMasterIdLst>
    <p:notesMasterId r:id="rId74"/>
  </p:notesMasterIdLst>
  <p:handoutMasterIdLst>
    <p:handoutMasterId r:id="rId75"/>
  </p:handoutMasterIdLst>
  <p:sldIdLst>
    <p:sldId id="256" r:id="rId3"/>
    <p:sldId id="323" r:id="rId4"/>
    <p:sldId id="365" r:id="rId5"/>
    <p:sldId id="273" r:id="rId6"/>
    <p:sldId id="274" r:id="rId7"/>
    <p:sldId id="357" r:id="rId8"/>
    <p:sldId id="324" r:id="rId9"/>
    <p:sldId id="325" r:id="rId10"/>
    <p:sldId id="334" r:id="rId11"/>
    <p:sldId id="369" r:id="rId12"/>
    <p:sldId id="275" r:id="rId13"/>
    <p:sldId id="363" r:id="rId14"/>
    <p:sldId id="276" r:id="rId15"/>
    <p:sldId id="370" r:id="rId16"/>
    <p:sldId id="277" r:id="rId17"/>
    <p:sldId id="372" r:id="rId18"/>
    <p:sldId id="278" r:id="rId19"/>
    <p:sldId id="373" r:id="rId20"/>
    <p:sldId id="279" r:id="rId21"/>
    <p:sldId id="335" r:id="rId22"/>
    <p:sldId id="280" r:id="rId23"/>
    <p:sldId id="281" r:id="rId24"/>
    <p:sldId id="282" r:id="rId25"/>
    <p:sldId id="360" r:id="rId26"/>
    <p:sldId id="362" r:id="rId27"/>
    <p:sldId id="368" r:id="rId28"/>
    <p:sldId id="284" r:id="rId29"/>
    <p:sldId id="286" r:id="rId30"/>
    <p:sldId id="287" r:id="rId31"/>
    <p:sldId id="288" r:id="rId32"/>
    <p:sldId id="359" r:id="rId33"/>
    <p:sldId id="295" r:id="rId34"/>
    <p:sldId id="289" r:id="rId35"/>
    <p:sldId id="294" r:id="rId36"/>
    <p:sldId id="268" r:id="rId37"/>
    <p:sldId id="298" r:id="rId38"/>
    <p:sldId id="299" r:id="rId39"/>
    <p:sldId id="293" r:id="rId40"/>
    <p:sldId id="378" r:id="rId41"/>
    <p:sldId id="366" r:id="rId42"/>
    <p:sldId id="300" r:id="rId43"/>
    <p:sldId id="336" r:id="rId44"/>
    <p:sldId id="302" r:id="rId45"/>
    <p:sldId id="303" r:id="rId46"/>
    <p:sldId id="304" r:id="rId47"/>
    <p:sldId id="367" r:id="rId48"/>
    <p:sldId id="305" r:id="rId49"/>
    <p:sldId id="306" r:id="rId50"/>
    <p:sldId id="307" r:id="rId51"/>
    <p:sldId id="308" r:id="rId52"/>
    <p:sldId id="309" r:id="rId53"/>
    <p:sldId id="310" r:id="rId54"/>
    <p:sldId id="380" r:id="rId55"/>
    <p:sldId id="333" r:id="rId56"/>
    <p:sldId id="315" r:id="rId57"/>
    <p:sldId id="316" r:id="rId58"/>
    <p:sldId id="317" r:id="rId59"/>
    <p:sldId id="353" r:id="rId60"/>
    <p:sldId id="355" r:id="rId61"/>
    <p:sldId id="351" r:id="rId62"/>
    <p:sldId id="348" r:id="rId63"/>
    <p:sldId id="344" r:id="rId64"/>
    <p:sldId id="346" r:id="rId65"/>
    <p:sldId id="377" r:id="rId66"/>
    <p:sldId id="318" r:id="rId67"/>
    <p:sldId id="358" r:id="rId68"/>
    <p:sldId id="319" r:id="rId69"/>
    <p:sldId id="320" r:id="rId70"/>
    <p:sldId id="321" r:id="rId71"/>
    <p:sldId id="331" r:id="rId72"/>
    <p:sldId id="374" r:id="rId7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4D37266-09C7-4704-9104-4935B7C5EFCC}">
          <p14:sldIdLst>
            <p14:sldId id="256"/>
            <p14:sldId id="323"/>
            <p14:sldId id="365"/>
            <p14:sldId id="273"/>
            <p14:sldId id="274"/>
            <p14:sldId id="357"/>
            <p14:sldId id="324"/>
            <p14:sldId id="325"/>
            <p14:sldId id="334"/>
            <p14:sldId id="369"/>
            <p14:sldId id="275"/>
            <p14:sldId id="363"/>
            <p14:sldId id="276"/>
            <p14:sldId id="370"/>
            <p14:sldId id="277"/>
            <p14:sldId id="372"/>
            <p14:sldId id="278"/>
            <p14:sldId id="373"/>
            <p14:sldId id="279"/>
            <p14:sldId id="335"/>
            <p14:sldId id="280"/>
            <p14:sldId id="281"/>
            <p14:sldId id="282"/>
            <p14:sldId id="360"/>
            <p14:sldId id="362"/>
            <p14:sldId id="368"/>
            <p14:sldId id="284"/>
            <p14:sldId id="286"/>
            <p14:sldId id="287"/>
            <p14:sldId id="288"/>
            <p14:sldId id="359"/>
            <p14:sldId id="295"/>
            <p14:sldId id="289"/>
            <p14:sldId id="294"/>
          </p14:sldIdLst>
        </p14:section>
        <p14:section name="Untitled Section" id="{BDE966C7-C354-47D0-A204-C58AF3C461DC}">
          <p14:sldIdLst>
            <p14:sldId id="268"/>
            <p14:sldId id="298"/>
            <p14:sldId id="299"/>
            <p14:sldId id="293"/>
            <p14:sldId id="378"/>
            <p14:sldId id="366"/>
            <p14:sldId id="300"/>
            <p14:sldId id="336"/>
            <p14:sldId id="302"/>
            <p14:sldId id="303"/>
            <p14:sldId id="304"/>
            <p14:sldId id="367"/>
            <p14:sldId id="305"/>
            <p14:sldId id="306"/>
            <p14:sldId id="307"/>
            <p14:sldId id="308"/>
            <p14:sldId id="309"/>
            <p14:sldId id="310"/>
            <p14:sldId id="380"/>
            <p14:sldId id="333"/>
            <p14:sldId id="315"/>
            <p14:sldId id="316"/>
            <p14:sldId id="317"/>
            <p14:sldId id="353"/>
            <p14:sldId id="355"/>
            <p14:sldId id="351"/>
            <p14:sldId id="348"/>
            <p14:sldId id="344"/>
            <p14:sldId id="346"/>
            <p14:sldId id="377"/>
            <p14:sldId id="318"/>
            <p14:sldId id="358"/>
            <p14:sldId id="319"/>
            <p14:sldId id="320"/>
            <p14:sldId id="321"/>
            <p14:sldId id="331"/>
            <p14:sldId id="37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D4AF"/>
    <a:srgbClr val="FFFFFF"/>
    <a:srgbClr val="85B5CE"/>
    <a:srgbClr val="005581"/>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0" autoAdjust="0"/>
    <p:restoredTop sz="94647" autoAdjust="0"/>
  </p:normalViewPr>
  <p:slideViewPr>
    <p:cSldViewPr showGuides="1">
      <p:cViewPr>
        <p:scale>
          <a:sx n="79" d="100"/>
          <a:sy n="79" d="100"/>
        </p:scale>
        <p:origin x="-2544" y="-774"/>
      </p:cViewPr>
      <p:guideLst>
        <p:guide orient="horz" pos="3906"/>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charts/_rels/chart1.xml.rels><?xml version="1.0" encoding="UTF-8" standalone="yes"?>
<Relationships xmlns="http://schemas.openxmlformats.org/package/2006/relationships"><Relationship Id="rId1" Type="http://schemas.openxmlformats.org/officeDocument/2006/relationships/oleObject" Target="file:///F:\RSAT\PPR\RSAT%20PPR%20Tabl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183165338530293"/>
          <c:y val="5.0925925925925923E-2"/>
          <c:w val="0.74681829938540334"/>
          <c:h val="0.62770232928804692"/>
        </c:manualLayout>
      </c:layout>
      <c:barChart>
        <c:barDir val="col"/>
        <c:grouping val="clustered"/>
        <c:varyColors val="0"/>
        <c:ser>
          <c:idx val="0"/>
          <c:order val="0"/>
          <c:tx>
            <c:strRef>
              <c:f>'F8'!$F$2</c:f>
              <c:strCache>
                <c:ptCount val="1"/>
                <c:pt idx="0">
                  <c:v>Number of Individuals Completing the Program</c:v>
                </c:pt>
              </c:strCache>
            </c:strRef>
          </c:tx>
          <c:invertIfNegative val="0"/>
          <c:cat>
            <c:strRef>
              <c:f>'F8'!$G$1:$H$1</c:f>
              <c:strCache>
                <c:ptCount val="2"/>
                <c:pt idx="0">
                  <c:v>January–March 2013</c:v>
                </c:pt>
                <c:pt idx="1">
                  <c:v>April–June 2013</c:v>
                </c:pt>
              </c:strCache>
            </c:strRef>
          </c:cat>
          <c:val>
            <c:numRef>
              <c:f>'F8'!$G$2:$H$2</c:f>
              <c:numCache>
                <c:formatCode>###0</c:formatCode>
                <c:ptCount val="2"/>
                <c:pt idx="0">
                  <c:v>97</c:v>
                </c:pt>
                <c:pt idx="1">
                  <c:v>73</c:v>
                </c:pt>
              </c:numCache>
            </c:numRef>
          </c:val>
        </c:ser>
        <c:ser>
          <c:idx val="1"/>
          <c:order val="1"/>
          <c:tx>
            <c:strRef>
              <c:f>'F8'!$F$3</c:f>
              <c:strCache>
                <c:ptCount val="1"/>
                <c:pt idx="0">
                  <c:v>Number of Individuals Unsuccessfully Exiting the Program</c:v>
                </c:pt>
              </c:strCache>
            </c:strRef>
          </c:tx>
          <c:invertIfNegative val="0"/>
          <c:cat>
            <c:strRef>
              <c:f>'F8'!$G$1:$H$1</c:f>
              <c:strCache>
                <c:ptCount val="2"/>
                <c:pt idx="0">
                  <c:v>January–March 2013</c:v>
                </c:pt>
                <c:pt idx="1">
                  <c:v>April–June 2013</c:v>
                </c:pt>
              </c:strCache>
            </c:strRef>
          </c:cat>
          <c:val>
            <c:numRef>
              <c:f>'F8'!$G$3:$H$3</c:f>
              <c:numCache>
                <c:formatCode>###0</c:formatCode>
                <c:ptCount val="2"/>
                <c:pt idx="0">
                  <c:v>122</c:v>
                </c:pt>
                <c:pt idx="1">
                  <c:v>140.99999999999994</c:v>
                </c:pt>
              </c:numCache>
            </c:numRef>
          </c:val>
        </c:ser>
        <c:dLbls>
          <c:showLegendKey val="0"/>
          <c:showVal val="0"/>
          <c:showCatName val="0"/>
          <c:showSerName val="0"/>
          <c:showPercent val="0"/>
          <c:showBubbleSize val="0"/>
        </c:dLbls>
        <c:gapWidth val="150"/>
        <c:axId val="92804608"/>
        <c:axId val="92806144"/>
      </c:barChart>
      <c:lineChart>
        <c:grouping val="standard"/>
        <c:varyColors val="0"/>
        <c:ser>
          <c:idx val="2"/>
          <c:order val="2"/>
          <c:tx>
            <c:strRef>
              <c:f>'F8'!$F$4</c:f>
              <c:strCache>
                <c:ptCount val="1"/>
                <c:pt idx="0">
                  <c:v>Completion Rate (%)</c:v>
                </c:pt>
              </c:strCache>
            </c:strRef>
          </c:tx>
          <c:spPr>
            <a:ln>
              <a:solidFill>
                <a:schemeClr val="tx1"/>
              </a:solidFill>
            </a:ln>
          </c:spPr>
          <c:marker>
            <c:symbol val="square"/>
            <c:size val="7"/>
            <c:spPr>
              <a:solidFill>
                <a:schemeClr val="tx1"/>
              </a:solidFill>
              <a:ln>
                <a:solidFill>
                  <a:schemeClr val="tx1"/>
                </a:solidFill>
              </a:ln>
            </c:spPr>
          </c:marker>
          <c:dLbls>
            <c:dLbl>
              <c:idx val="0"/>
              <c:layout>
                <c:manualLayout>
                  <c:x val="-3.9171379411466041E-2"/>
                  <c:y val="-4.052077648709753E-2"/>
                </c:manualLayout>
              </c:layout>
              <c:showLegendKey val="0"/>
              <c:showVal val="1"/>
              <c:showCatName val="0"/>
              <c:showSerName val="0"/>
              <c:showPercent val="0"/>
              <c:showBubbleSize val="0"/>
            </c:dLbl>
            <c:dLbl>
              <c:idx val="1"/>
              <c:layout>
                <c:manualLayout>
                  <c:x val="-9.039549094953702E-3"/>
                  <c:y val="0"/>
                </c:manualLayout>
              </c:layout>
              <c:showLegendKey val="0"/>
              <c:showVal val="1"/>
              <c:showCatName val="0"/>
              <c:showSerName val="0"/>
              <c:showPercent val="0"/>
              <c:showBubbleSize val="0"/>
            </c:dLbl>
            <c:txPr>
              <a:bodyPr/>
              <a:lstStyle/>
              <a:p>
                <a:pPr>
                  <a:defRPr b="1"/>
                </a:pPr>
                <a:endParaRPr lang="en-US"/>
              </a:p>
            </c:txPr>
            <c:showLegendKey val="0"/>
            <c:showVal val="0"/>
            <c:showCatName val="0"/>
            <c:showSerName val="0"/>
            <c:showPercent val="0"/>
            <c:showBubbleSize val="0"/>
          </c:dLbls>
          <c:cat>
            <c:strRef>
              <c:f>'F8'!$G$1:$H$1</c:f>
              <c:strCache>
                <c:ptCount val="2"/>
                <c:pt idx="0">
                  <c:v>January–March 2013</c:v>
                </c:pt>
                <c:pt idx="1">
                  <c:v>April–June 2013</c:v>
                </c:pt>
              </c:strCache>
            </c:strRef>
          </c:cat>
          <c:val>
            <c:numRef>
              <c:f>'F8'!$G$4:$H$4</c:f>
              <c:numCache>
                <c:formatCode>0</c:formatCode>
                <c:ptCount val="2"/>
                <c:pt idx="0">
                  <c:v>44.292237442922371</c:v>
                </c:pt>
                <c:pt idx="1">
                  <c:v>34.112149532710291</c:v>
                </c:pt>
              </c:numCache>
            </c:numRef>
          </c:val>
          <c:smooth val="0"/>
        </c:ser>
        <c:dLbls>
          <c:showLegendKey val="0"/>
          <c:showVal val="0"/>
          <c:showCatName val="0"/>
          <c:showSerName val="0"/>
          <c:showPercent val="0"/>
          <c:showBubbleSize val="0"/>
        </c:dLbls>
        <c:marker val="1"/>
        <c:smooth val="0"/>
        <c:axId val="92814336"/>
        <c:axId val="92812416"/>
      </c:lineChart>
      <c:catAx>
        <c:axId val="92804608"/>
        <c:scaling>
          <c:orientation val="minMax"/>
        </c:scaling>
        <c:delete val="0"/>
        <c:axPos val="b"/>
        <c:majorTickMark val="out"/>
        <c:minorTickMark val="none"/>
        <c:tickLblPos val="nextTo"/>
        <c:spPr>
          <a:ln w="12700">
            <a:solidFill>
              <a:schemeClr val="tx1">
                <a:lumMod val="50000"/>
                <a:lumOff val="50000"/>
              </a:schemeClr>
            </a:solidFill>
          </a:ln>
        </c:spPr>
        <c:crossAx val="92806144"/>
        <c:crosses val="autoZero"/>
        <c:auto val="1"/>
        <c:lblAlgn val="ctr"/>
        <c:lblOffset val="100"/>
        <c:noMultiLvlLbl val="0"/>
      </c:catAx>
      <c:valAx>
        <c:axId val="92806144"/>
        <c:scaling>
          <c:orientation val="minMax"/>
        </c:scaling>
        <c:delete val="0"/>
        <c:axPos val="l"/>
        <c:majorGridlines>
          <c:spPr>
            <a:ln>
              <a:solidFill>
                <a:schemeClr val="bg1">
                  <a:lumMod val="75000"/>
                </a:schemeClr>
              </a:solidFill>
            </a:ln>
          </c:spPr>
        </c:majorGridlines>
        <c:title>
          <c:tx>
            <c:rich>
              <a:bodyPr rot="-5400000" vert="horz"/>
              <a:lstStyle/>
              <a:p>
                <a:pPr>
                  <a:defRPr sz="1000"/>
                </a:pPr>
                <a:r>
                  <a:rPr lang="en-US" sz="1000"/>
                  <a:t>Number of Individuals</a:t>
                </a:r>
              </a:p>
            </c:rich>
          </c:tx>
          <c:layout>
            <c:manualLayout>
              <c:xMode val="edge"/>
              <c:yMode val="edge"/>
              <c:x val="2.7072856393120258E-2"/>
              <c:y val="0.16033713607581232"/>
            </c:manualLayout>
          </c:layout>
          <c:overlay val="0"/>
        </c:title>
        <c:numFmt formatCode="###0" sourceLinked="1"/>
        <c:majorTickMark val="out"/>
        <c:minorTickMark val="none"/>
        <c:tickLblPos val="nextTo"/>
        <c:spPr>
          <a:ln w="12700">
            <a:solidFill>
              <a:schemeClr val="tx1">
                <a:lumMod val="50000"/>
                <a:lumOff val="50000"/>
              </a:schemeClr>
            </a:solidFill>
          </a:ln>
        </c:spPr>
        <c:crossAx val="92804608"/>
        <c:crosses val="autoZero"/>
        <c:crossBetween val="between"/>
      </c:valAx>
      <c:valAx>
        <c:axId val="92812416"/>
        <c:scaling>
          <c:orientation val="minMax"/>
        </c:scaling>
        <c:delete val="0"/>
        <c:axPos val="r"/>
        <c:title>
          <c:tx>
            <c:rich>
              <a:bodyPr rot="-5400000" vert="horz"/>
              <a:lstStyle/>
              <a:p>
                <a:pPr>
                  <a:defRPr sz="1000"/>
                </a:pPr>
                <a:r>
                  <a:rPr lang="en-US" sz="1000"/>
                  <a:t>Percentage</a:t>
                </a:r>
              </a:p>
            </c:rich>
          </c:tx>
          <c:layout>
            <c:manualLayout>
              <c:xMode val="edge"/>
              <c:yMode val="edge"/>
              <c:x val="0.94141755314353293"/>
              <c:y val="0.25295046040037072"/>
            </c:manualLayout>
          </c:layout>
          <c:overlay val="0"/>
        </c:title>
        <c:numFmt formatCode="0" sourceLinked="1"/>
        <c:majorTickMark val="out"/>
        <c:minorTickMark val="none"/>
        <c:tickLblPos val="nextTo"/>
        <c:spPr>
          <a:ln w="12700">
            <a:solidFill>
              <a:schemeClr val="tx1">
                <a:lumMod val="50000"/>
                <a:lumOff val="50000"/>
              </a:schemeClr>
            </a:solidFill>
          </a:ln>
        </c:spPr>
        <c:crossAx val="92814336"/>
        <c:crosses val="max"/>
        <c:crossBetween val="between"/>
        <c:majorUnit val="20"/>
      </c:valAx>
      <c:catAx>
        <c:axId val="92814336"/>
        <c:scaling>
          <c:orientation val="minMax"/>
        </c:scaling>
        <c:delete val="1"/>
        <c:axPos val="b"/>
        <c:majorTickMark val="out"/>
        <c:minorTickMark val="none"/>
        <c:tickLblPos val="nextTo"/>
        <c:crossAx val="92812416"/>
        <c:crosses val="autoZero"/>
        <c:auto val="1"/>
        <c:lblAlgn val="ctr"/>
        <c:lblOffset val="100"/>
        <c:noMultiLvlLbl val="0"/>
      </c:catAx>
    </c:plotArea>
    <c:legend>
      <c:legendPos val="b"/>
      <c:layout>
        <c:manualLayout>
          <c:xMode val="edge"/>
          <c:yMode val="edge"/>
          <c:x val="0.17889291124777235"/>
          <c:y val="0.78541548643053283"/>
          <c:w val="0.67831095350117343"/>
          <c:h val="0.20578363348145839"/>
        </c:manualLayout>
      </c:layout>
      <c:overlay val="0"/>
    </c:legend>
    <c:plotVisOnly val="1"/>
    <c:dispBlanksAs val="gap"/>
    <c:showDLblsOverMax val="0"/>
  </c:chart>
  <c:spPr>
    <a:ln w="28575">
      <a:solidFill>
        <a:srgbClr val="DDC5AB"/>
      </a:solidFill>
    </a:ln>
  </c:spPr>
  <c:txPr>
    <a:bodyPr/>
    <a:lstStyle/>
    <a:p>
      <a:pPr>
        <a:defRPr sz="900">
          <a:latin typeface="Arial Narrow" panose="020B060602020203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D145C85-B40E-4FEF-B6C5-18EA643D6A06}" type="datetimeFigureOut">
              <a:rPr lang="en-US" smtClean="0"/>
              <a:t>7/8/2015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B2ABC3B-68CC-4107-98C3-69A236E0ED41}" type="slidenum">
              <a:rPr lang="en-US" smtClean="0"/>
              <a:t>‹#›</a:t>
            </a:fld>
            <a:endParaRPr lang="en-US"/>
          </a:p>
        </p:txBody>
      </p:sp>
    </p:spTree>
    <p:extLst>
      <p:ext uri="{BB962C8B-B14F-4D97-AF65-F5344CB8AC3E}">
        <p14:creationId xmlns:p14="http://schemas.microsoft.com/office/powerpoint/2010/main" val="422181628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528E02-A0ED-4796-BAB4-8E6D3395DD2D}" type="datetimeFigureOut">
              <a:rPr lang="en-US" smtClean="0"/>
              <a:t>7/8/2015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A73C24-4246-4CC2-AD93-CF80252C6A7D}" type="slidenum">
              <a:rPr lang="en-US" smtClean="0"/>
              <a:t>‹#›</a:t>
            </a:fld>
            <a:endParaRPr lang="en-US"/>
          </a:p>
        </p:txBody>
      </p:sp>
    </p:spTree>
    <p:extLst>
      <p:ext uri="{BB962C8B-B14F-4D97-AF65-F5344CB8AC3E}">
        <p14:creationId xmlns:p14="http://schemas.microsoft.com/office/powerpoint/2010/main" val="117943905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11188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30465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lIns="0" tIns="0" rIns="0" bIns="0">
            <a:noAutofit/>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0" y="914400"/>
            <a:ext cx="2735986" cy="1524300"/>
          </a:xfrm>
          <a:prstGeom prst="rect">
            <a:avLst/>
          </a:prstGeom>
        </p:spPr>
      </p:pic>
    </p:spTree>
    <p:extLst>
      <p:ext uri="{BB962C8B-B14F-4D97-AF65-F5344CB8AC3E}">
        <p14:creationId xmlns:p14="http://schemas.microsoft.com/office/powerpoint/2010/main" val="254471523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0146"/>
          </a:xfrm>
        </p:spPr>
        <p:txBody>
          <a:bodyPr/>
          <a:lstStyle/>
          <a:p>
            <a:r>
              <a:rPr lang="en-US" smtClean="0"/>
              <a:t>Click to edit Master title style</a:t>
            </a:r>
            <a:endParaRPr lang="en-US" dirty="0"/>
          </a:p>
        </p:txBody>
      </p:sp>
      <p:cxnSp>
        <p:nvCxnSpPr>
          <p:cNvPr id="6" name="Straight Connector 5"/>
          <p:cNvCxnSpPr/>
          <p:nvPr userDrawn="1"/>
        </p:nvCxnSpPr>
        <p:spPr>
          <a:xfrm>
            <a:off x="575556" y="833772"/>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9" name="TextBox 8"/>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709630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194011C-8EC4-4126-A016-A77129FFF63E}" type="datetimeFigureOut">
              <a:rPr lang="en-US" smtClean="0"/>
              <a:t>7/8/2015</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4364EDF5-3673-4F96-BAD9-C43A4E42EEB5}" type="slidenum">
              <a:rPr lang="en-US" smtClean="0"/>
              <a:t>‹#›</a:t>
            </a:fld>
            <a:endParaRPr lang="en-US"/>
          </a:p>
        </p:txBody>
      </p:sp>
    </p:spTree>
    <p:extLst>
      <p:ext uri="{BB962C8B-B14F-4D97-AF65-F5344CB8AC3E}">
        <p14:creationId xmlns:p14="http://schemas.microsoft.com/office/powerpoint/2010/main" val="3533245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lIns="0" tIns="0" rIns="0" bIns="0">
            <a:noAutofit/>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0" y="914400"/>
            <a:ext cx="2735986" cy="1524300"/>
          </a:xfrm>
          <a:prstGeom prst="rect">
            <a:avLst/>
          </a:prstGeom>
        </p:spPr>
      </p:pic>
    </p:spTree>
    <p:extLst>
      <p:ext uri="{BB962C8B-B14F-4D97-AF65-F5344CB8AC3E}">
        <p14:creationId xmlns:p14="http://schemas.microsoft.com/office/powerpoint/2010/main" val="200050157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dirty="0" smtClean="0"/>
              <a:t>Click to edit Master title style</a:t>
            </a:r>
            <a:endParaRPr lang="en-US" dirty="0"/>
          </a:p>
        </p:txBody>
      </p:sp>
      <p:sp>
        <p:nvSpPr>
          <p:cNvPr id="3" name="Content Placeholder 2"/>
          <p:cNvSpPr>
            <a:spLocks noGrp="1"/>
          </p:cNvSpPr>
          <p:nvPr>
            <p:ph idx="1"/>
          </p:nvPr>
        </p:nvSpPr>
        <p:spPr>
          <a:xfrm>
            <a:off x="685800" y="1417637"/>
            <a:ext cx="7812868" cy="4525963"/>
          </a:xfrm>
        </p:spPr>
        <p:txBody>
          <a:bodyPr/>
          <a:lstStyle>
            <a:lvl1pPr>
              <a:lnSpc>
                <a:spcPts val="2800"/>
              </a:lnSpc>
              <a:defRPr sz="2400"/>
            </a:lvl1pPr>
            <a:lvl2pPr>
              <a:lnSpc>
                <a:spcPts val="2800"/>
              </a:lnSpc>
              <a:defRPr sz="2200"/>
            </a:lvl2pPr>
            <a:lvl3pPr>
              <a:lnSpc>
                <a:spcPts val="2800"/>
              </a:lnSpc>
              <a:defRPr sz="2200"/>
            </a:lvl3pPr>
            <a:lvl4pPr>
              <a:lnSpc>
                <a:spcPts val="2800"/>
              </a:lnSpc>
              <a:defRPr sz="2200"/>
            </a:lvl4pPr>
            <a:lvl5pPr>
              <a:lnSpc>
                <a:spcPts val="2800"/>
              </a:lnSpc>
              <a:defRPr sz="2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7" name="Picture 6"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5" name="TextBox 4"/>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cxnSp>
        <p:nvCxnSpPr>
          <p:cNvPr id="10" name="Straight Connector 9"/>
          <p:cNvCxnSpPr/>
          <p:nvPr userDrawn="1"/>
        </p:nvCxnSpPr>
        <p:spPr>
          <a:xfrm>
            <a:off x="575556" y="61722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7680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799768"/>
            <a:ext cx="7772400" cy="1362075"/>
          </a:xfrm>
        </p:spPr>
        <p:txBody>
          <a:bodyPr lIns="0" tIns="0" rIns="0" bIns="0" anchor="t">
            <a:noAutofit/>
          </a:bodyPr>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209800"/>
            <a:ext cx="7772400" cy="1500187"/>
          </a:xfrm>
        </p:spPr>
        <p:txBody>
          <a:bodyPr anchor="b"/>
          <a:lstStyle>
            <a:lvl1pPr marL="0" indent="0">
              <a:buNone/>
              <a:defRPr sz="24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9" name="Picture 8"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10" name="TextBox 9"/>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cxnSp>
        <p:nvCxnSpPr>
          <p:cNvPr id="11" name="Straight Connector 10"/>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7782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br>
              <a:rPr lang="en-US" dirty="0" smtClean="0"/>
            </a:br>
            <a:r>
              <a:rPr lang="en-US" dirty="0" smtClean="0"/>
              <a:t>Master title style</a:t>
            </a:r>
            <a:endParaRPr lang="en-US" dirty="0"/>
          </a:p>
        </p:txBody>
      </p:sp>
      <p:sp>
        <p:nvSpPr>
          <p:cNvPr id="3" name="Content Placeholder 2"/>
          <p:cNvSpPr>
            <a:spLocks noGrp="1"/>
          </p:cNvSpPr>
          <p:nvPr>
            <p:ph sz="half" idx="1"/>
          </p:nvPr>
        </p:nvSpPr>
        <p:spPr>
          <a:xfrm>
            <a:off x="685800" y="1447800"/>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Content Placeholder 3"/>
          <p:cNvSpPr>
            <a:spLocks noGrp="1"/>
          </p:cNvSpPr>
          <p:nvPr>
            <p:ph sz="half" idx="2"/>
          </p:nvPr>
        </p:nvSpPr>
        <p:spPr>
          <a:xfrm>
            <a:off x="4648201" y="1447800"/>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9" name="TextBox 8"/>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cxnSp>
        <p:nvCxnSpPr>
          <p:cNvPr id="13" name="Straight Connector 12"/>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6638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52946"/>
          </a:xfrm>
        </p:spPr>
        <p:txBody>
          <a:bodyPr/>
          <a:lstStyle>
            <a:lvl1pPr>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685800" y="909972"/>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Content Placeholder 3"/>
          <p:cNvSpPr>
            <a:spLocks noGrp="1"/>
          </p:cNvSpPr>
          <p:nvPr>
            <p:ph sz="half" idx="2"/>
          </p:nvPr>
        </p:nvSpPr>
        <p:spPr>
          <a:xfrm>
            <a:off x="4648201" y="909972"/>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9" name="TextBox 8"/>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cxnSp>
        <p:nvCxnSpPr>
          <p:cNvPr id="13" name="Straight Connector 12"/>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22169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575556" y="1447800"/>
            <a:ext cx="3778188" cy="639762"/>
          </a:xfrm>
        </p:spPr>
        <p:txBody>
          <a:bodyPr anchor="t" anchorCtr="0"/>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styles</a:t>
            </a:r>
          </a:p>
        </p:txBody>
      </p:sp>
      <p:sp>
        <p:nvSpPr>
          <p:cNvPr id="4" name="Content Placeholder 3"/>
          <p:cNvSpPr>
            <a:spLocks noGrp="1"/>
          </p:cNvSpPr>
          <p:nvPr>
            <p:ph sz="half" idx="2"/>
          </p:nvPr>
        </p:nvSpPr>
        <p:spPr>
          <a:xfrm>
            <a:off x="685800" y="1905000"/>
            <a:ext cx="3778188"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5" name="Text Placeholder 4"/>
          <p:cNvSpPr>
            <a:spLocks noGrp="1"/>
          </p:cNvSpPr>
          <p:nvPr>
            <p:ph type="body" sz="quarter" idx="3" hasCustomPrompt="1"/>
          </p:nvPr>
        </p:nvSpPr>
        <p:spPr>
          <a:xfrm>
            <a:off x="4427984" y="1447800"/>
            <a:ext cx="4032448" cy="639762"/>
          </a:xfrm>
        </p:spPr>
        <p:txBody>
          <a:bodyPr anchor="t" anchorCtr="0"/>
          <a:lstStyle>
            <a:lvl1pPr marL="0" indent="0">
              <a:buNone/>
              <a:defRPr sz="2400" b="1">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styles</a:t>
            </a:r>
          </a:p>
        </p:txBody>
      </p:sp>
      <p:sp>
        <p:nvSpPr>
          <p:cNvPr id="6" name="Content Placeholder 5"/>
          <p:cNvSpPr>
            <a:spLocks noGrp="1"/>
          </p:cNvSpPr>
          <p:nvPr>
            <p:ph sz="quarter" idx="4"/>
          </p:nvPr>
        </p:nvSpPr>
        <p:spPr>
          <a:xfrm>
            <a:off x="4535996" y="1905000"/>
            <a:ext cx="3934374"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12" name="Picture 11"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313130"/>
            <a:ext cx="947059" cy="411480"/>
          </a:xfrm>
          <a:prstGeom prst="rect">
            <a:avLst/>
          </a:prstGeom>
        </p:spPr>
      </p:pic>
      <p:cxnSp>
        <p:nvCxnSpPr>
          <p:cNvPr id="10" name="Straight Connector 9"/>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spTree>
    <p:extLst>
      <p:ext uri="{BB962C8B-B14F-4D97-AF65-F5344CB8AC3E}">
        <p14:creationId xmlns:p14="http://schemas.microsoft.com/office/powerpoint/2010/main" val="34836496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64601" y="1447800"/>
            <a:ext cx="8039847" cy="639762"/>
          </a:xfrm>
        </p:spPr>
        <p:txBody>
          <a:bodyPr anchor="t"/>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1905000"/>
            <a:ext cx="7810636" cy="3951288"/>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3"/>
            <a:endParaRPr lang="en-US" dirty="0" smtClean="0"/>
          </a:p>
        </p:txBody>
      </p: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313130"/>
            <a:ext cx="947059" cy="411480"/>
          </a:xfrm>
          <a:prstGeom prst="rect">
            <a:avLst/>
          </a:prstGeom>
        </p:spPr>
      </p:pic>
      <p:cxnSp>
        <p:nvCxnSpPr>
          <p:cNvPr id="8" name="Straight Connector 7"/>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spTree>
    <p:extLst>
      <p:ext uri="{BB962C8B-B14F-4D97-AF65-F5344CB8AC3E}">
        <p14:creationId xmlns:p14="http://schemas.microsoft.com/office/powerpoint/2010/main" val="20727217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313130"/>
            <a:ext cx="947059" cy="411480"/>
          </a:xfrm>
          <a:prstGeom prst="rect">
            <a:avLst/>
          </a:prstGeom>
        </p:spPr>
      </p:pic>
      <p:cxnSp>
        <p:nvCxnSpPr>
          <p:cNvPr id="6" name="Straight Connector 5"/>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spTree>
    <p:extLst>
      <p:ext uri="{BB962C8B-B14F-4D97-AF65-F5344CB8AC3E}">
        <p14:creationId xmlns:p14="http://schemas.microsoft.com/office/powerpoint/2010/main" val="654740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683568" y="1554480"/>
            <a:ext cx="7812868" cy="4525963"/>
          </a:xfrm>
        </p:spPr>
        <p:txBody>
          <a:bodyPr/>
          <a:lstStyle>
            <a:lvl1pPr>
              <a:lnSpc>
                <a:spcPts val="2800"/>
              </a:lnSpc>
              <a:defRPr sz="2400"/>
            </a:lvl1pPr>
            <a:lvl2pPr>
              <a:lnSpc>
                <a:spcPts val="2800"/>
              </a:lnSpc>
              <a:defRPr sz="2200"/>
            </a:lvl2pPr>
            <a:lvl3pPr>
              <a:lnSpc>
                <a:spcPts val="2800"/>
              </a:lnSpc>
              <a:defRPr sz="2200"/>
            </a:lvl3pPr>
            <a:lvl4pPr>
              <a:lnSpc>
                <a:spcPts val="2800"/>
              </a:lnSpc>
              <a:defRPr sz="2200"/>
            </a:lvl4pPr>
            <a:lvl5pPr>
              <a:lnSpc>
                <a:spcPts val="2800"/>
              </a:lnSpc>
              <a:defRPr sz="2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pic>
        <p:nvPicPr>
          <p:cNvPr id="7" name="Picture 6"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5" name="TextBox 4"/>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cxnSp>
        <p:nvCxnSpPr>
          <p:cNvPr id="8" name="Straight Connector 7"/>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910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lIns="0" tIns="0" rIns="0" bIns="0" anchor="t">
            <a:noAutofit/>
          </a:bodyPr>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816932"/>
            <a:ext cx="7772400" cy="1500187"/>
          </a:xfrm>
        </p:spPr>
        <p:txBody>
          <a:bodyPr anchor="b"/>
          <a:lstStyle>
            <a:lvl1pPr marL="0" indent="0">
              <a:buNone/>
              <a:defRPr sz="24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6" name="Picture 5"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7" name="TextBox 6"/>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921172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1554480"/>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4648201" y="1554480"/>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8" name="Straight Connector 7"/>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1" name="TextBox 10"/>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2565434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37215"/>
            <a:ext cx="8229600" cy="121014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1036637"/>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4648201" y="1036637"/>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8" name="Straight Connector 7"/>
          <p:cNvCxnSpPr/>
          <p:nvPr userDrawn="1"/>
        </p:nvCxnSpPr>
        <p:spPr>
          <a:xfrm>
            <a:off x="575556" y="853757"/>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1" name="TextBox 10"/>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707995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575556" y="1554480"/>
            <a:ext cx="3778188" cy="639762"/>
          </a:xfrm>
        </p:spPr>
        <p:txBody>
          <a:bodyPr anchor="t" anchorCtr="0"/>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styles</a:t>
            </a:r>
          </a:p>
        </p:txBody>
      </p:sp>
      <p:sp>
        <p:nvSpPr>
          <p:cNvPr id="4" name="Content Placeholder 3"/>
          <p:cNvSpPr>
            <a:spLocks noGrp="1"/>
          </p:cNvSpPr>
          <p:nvPr>
            <p:ph sz="half" idx="2"/>
          </p:nvPr>
        </p:nvSpPr>
        <p:spPr>
          <a:xfrm>
            <a:off x="685800" y="2011680"/>
            <a:ext cx="3778188"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Text Placeholder 4"/>
          <p:cNvSpPr>
            <a:spLocks noGrp="1"/>
          </p:cNvSpPr>
          <p:nvPr>
            <p:ph type="body" sz="quarter" idx="3" hasCustomPrompt="1"/>
          </p:nvPr>
        </p:nvSpPr>
        <p:spPr>
          <a:xfrm>
            <a:off x="4427984" y="1554480"/>
            <a:ext cx="4032448" cy="639762"/>
          </a:xfrm>
        </p:spPr>
        <p:txBody>
          <a:bodyPr anchor="t" anchorCtr="0"/>
          <a:lstStyle>
            <a:lvl1pPr marL="0" indent="0">
              <a:buNone/>
              <a:defRPr sz="2400" b="1">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styles</a:t>
            </a:r>
          </a:p>
        </p:txBody>
      </p:sp>
      <p:sp>
        <p:nvSpPr>
          <p:cNvPr id="6" name="Content Placeholder 5"/>
          <p:cNvSpPr>
            <a:spLocks noGrp="1"/>
          </p:cNvSpPr>
          <p:nvPr>
            <p:ph sz="quarter" idx="4"/>
          </p:nvPr>
        </p:nvSpPr>
        <p:spPr>
          <a:xfrm>
            <a:off x="4535996" y="2011680"/>
            <a:ext cx="3934374"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10" name="Straight Connector 9"/>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2" name="Picture 11"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3" name="TextBox 12"/>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3778884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64601" y="1554480"/>
            <a:ext cx="8039847" cy="639762"/>
          </a:xfrm>
        </p:spPr>
        <p:txBody>
          <a:bodyPr anchor="t"/>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2011680"/>
            <a:ext cx="7810636" cy="3951288"/>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9" name="Straight Connector 8"/>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1" name="TextBox 10"/>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89471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0146"/>
          </a:xfrm>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64601" y="1016652"/>
            <a:ext cx="8039847" cy="639762"/>
          </a:xfrm>
        </p:spPr>
        <p:txBody>
          <a:bodyPr anchor="t"/>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1473852"/>
            <a:ext cx="7810636" cy="3951288"/>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9" name="Straight Connector 8"/>
          <p:cNvCxnSpPr/>
          <p:nvPr userDrawn="1"/>
        </p:nvCxnSpPr>
        <p:spPr>
          <a:xfrm>
            <a:off x="575556" y="833772"/>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1" name="TextBox 10"/>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67187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cxnSp>
        <p:nvCxnSpPr>
          <p:cNvPr id="6" name="Straight Connector 5"/>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9" name="TextBox 8"/>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319894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4.jp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0628"/>
            <a:ext cx="8229600" cy="1210146"/>
          </a:xfrm>
          <a:prstGeom prst="rect">
            <a:avLst/>
          </a:prstGeom>
        </p:spPr>
        <p:txBody>
          <a:bodyPr vert="horz" lIns="0" tIns="0" rIns="0" bIns="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554480"/>
            <a:ext cx="7810636"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3263695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8" r:id="rId5"/>
    <p:sldLayoutId id="2147483653" r:id="rId6"/>
    <p:sldLayoutId id="2147483658" r:id="rId7"/>
    <p:sldLayoutId id="2147483669" r:id="rId8"/>
    <p:sldLayoutId id="2147483654" r:id="rId9"/>
    <p:sldLayoutId id="2147483670" r:id="rId10"/>
    <p:sldLayoutId id="2147483671" r:id="rId11"/>
  </p:sldLayoutIdLst>
  <p:hf sldNum="0" hdr="0" ftr="0"/>
  <p:txStyles>
    <p:titleStyle>
      <a:lvl1pPr algn="ctr" defTabSz="914400" rtl="0" eaLnBrk="1" latinLnBrk="0" hangingPunct="1">
        <a:spcBef>
          <a:spcPct val="0"/>
        </a:spcBef>
        <a:buNone/>
        <a:defRPr sz="3400" u="none" kern="1200" baseline="0">
          <a:solidFill>
            <a:srgbClr val="005581"/>
          </a:solidFill>
          <a:latin typeface="Arial" pitchFamily="34" charset="0"/>
          <a:ea typeface="+mj-ea"/>
          <a:cs typeface="Arial" pitchFamily="34" charset="0"/>
        </a:defRPr>
      </a:lvl1pPr>
    </p:titleStyle>
    <p:bodyStyle>
      <a:lvl1pPr marL="342900" indent="-342900" algn="l" defTabSz="914400" rtl="0" eaLnBrk="1" latinLnBrk="0" hangingPunct="1">
        <a:lnSpc>
          <a:spcPts val="2800"/>
        </a:lnSpc>
        <a:spcBef>
          <a:spcPts val="0"/>
        </a:spcBef>
        <a:spcAft>
          <a:spcPts val="600"/>
        </a:spcAft>
        <a:buClr>
          <a:srgbClr val="005581"/>
        </a:buClr>
        <a:buFont typeface="Arial" pitchFamily="34" charset="0"/>
        <a:buChar char="•"/>
        <a:defRPr sz="2400" kern="1200">
          <a:solidFill>
            <a:schemeClr val="tx1"/>
          </a:solidFill>
          <a:latin typeface="Arial" pitchFamily="34" charset="0"/>
          <a:ea typeface="+mn-ea"/>
          <a:cs typeface="Arial" pitchFamily="34" charset="0"/>
        </a:defRPr>
      </a:lvl1pPr>
      <a:lvl2pPr marL="742950" indent="-285750" algn="l" defTabSz="914400" rtl="0" eaLnBrk="1" latinLnBrk="0" hangingPunct="1">
        <a:lnSpc>
          <a:spcPts val="28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2pPr>
      <a:lvl3pPr marL="1143000" indent="-228600" algn="l" defTabSz="914400" rtl="0" eaLnBrk="1" latinLnBrk="0" hangingPunct="1">
        <a:lnSpc>
          <a:spcPts val="28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lnSpc>
          <a:spcPts val="2800"/>
        </a:lnSpc>
        <a:spcBef>
          <a:spcPts val="0"/>
        </a:spcBef>
        <a:spcAft>
          <a:spcPts val="12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0628"/>
            <a:ext cx="8229600" cy="1210146"/>
          </a:xfrm>
          <a:prstGeom prst="rect">
            <a:avLst/>
          </a:prstGeom>
        </p:spPr>
        <p:txBody>
          <a:bodyPr vert="horz" lIns="0" tIns="0" rIns="0" bIns="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417320"/>
            <a:ext cx="7810636"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1773647932"/>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Lst>
  <p:hf sldNum="0" hdr="0" ftr="0"/>
  <p:txStyles>
    <p:titleStyle>
      <a:lvl1pPr algn="ctr" defTabSz="914400" rtl="0" eaLnBrk="1" latinLnBrk="0" hangingPunct="1">
        <a:spcBef>
          <a:spcPct val="0"/>
        </a:spcBef>
        <a:buNone/>
        <a:defRPr sz="3400" u="none" kern="1200" baseline="0">
          <a:solidFill>
            <a:srgbClr val="005581"/>
          </a:solidFill>
          <a:latin typeface="Arial" pitchFamily="34" charset="0"/>
          <a:ea typeface="+mj-ea"/>
          <a:cs typeface="Arial" pitchFamily="34" charset="0"/>
        </a:defRPr>
      </a:lvl1pPr>
    </p:titleStyle>
    <p:bodyStyle>
      <a:lvl1pPr marL="342900" indent="-342900" algn="l" defTabSz="914400" rtl="0" eaLnBrk="1" latinLnBrk="0" hangingPunct="1">
        <a:lnSpc>
          <a:spcPts val="2700"/>
        </a:lnSpc>
        <a:spcBef>
          <a:spcPts val="0"/>
        </a:spcBef>
        <a:spcAft>
          <a:spcPts val="600"/>
        </a:spcAft>
        <a:buClr>
          <a:srgbClr val="005581"/>
        </a:buClr>
        <a:buFont typeface="Arial" pitchFamily="34" charset="0"/>
        <a:buChar char="•"/>
        <a:defRPr sz="2400" kern="1200">
          <a:solidFill>
            <a:schemeClr val="tx1"/>
          </a:solidFill>
          <a:latin typeface="Arial" pitchFamily="34" charset="0"/>
          <a:ea typeface="+mn-ea"/>
          <a:cs typeface="Arial" pitchFamily="34" charset="0"/>
        </a:defRPr>
      </a:lvl1pPr>
      <a:lvl2pPr marL="742950" indent="-285750" algn="l" defTabSz="914400" rtl="0" eaLnBrk="1" latinLnBrk="0" hangingPunct="1">
        <a:lnSpc>
          <a:spcPts val="25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2pPr>
      <a:lvl3pPr marL="1143000" indent="-228600" algn="l" defTabSz="914400" rtl="0" eaLnBrk="1" latinLnBrk="0" hangingPunct="1">
        <a:lnSpc>
          <a:spcPts val="25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lnSpc>
          <a:spcPts val="25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dumblittleman.com/2009/10/how-to-free-yourself-from-limiting.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ppcplans.com/negative-keywords-list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ppcplans.com/negative-keywords-lists/" TargetMode="Externa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ppcplans.com/negative-keywords-list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tockfresh.com/image/133415/3d-small-people---negative-symbo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ppcplans.com/negative-keywords-list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clairecaterer.blogspot.com/2012_11_01_archive.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beyondtherisk.com/2012/08/08/dont-you-just-love-to-be-lectured/"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johnponders.com/2013/05/16/seeking-respect/"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jasondyk.com/myth-1-i-have-nothing-to-sa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ved=0CAcQjRw&amp;url=http://www.txcscopereview.com/2013/cscope-teaches-sharia-law/shilouette-of-questioning-person/&amp;ei=BV0MVaWhKoqwsAT7x4L4Cg&amp;bvm=bv.88528373,d.cWc&amp;psig=AFQjCNHFq8qEPp0CH2haw7fuMC7qvvTudQ&amp;ust=1426959989702771"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dreamstime.com/stock-image-directions-road-sign-success-image8641431"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www.bubblews.com/news/155763-very-first-in-the-worl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firstgradewow.blogspot.com/2013/07/science-notebook-set-up.html"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www.clker.com/clipart-two-6.html"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scrutinyhooligans.us/2011/03/31/moffitt-says-three-is-enough/"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communityactionderby.org.uk/networks-and-forums/voluntary-sector-leadership-group"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corporatecomplianceinsights.com/ten-questions-you-should-ask-about-risk-management/"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emlyceum.com/2013/06/09/questions-fluid-responsiveness/"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flaglerlive.com/34347/prison-privatization-florida-scheme/"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www.museumofplay.org/education/educational-philosophy/multiple-intelligences"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whatsupgold.com/blog/2013/09/17/network-monitoring-gives-four-hours-life-back/"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www.takefive-design.com/"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www.cubanisimovineyards.com/index.php/2014/02/24/march-wine-tasting-and-salsa-dance-lessons/"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i0.wp.com/www.postpartumprogress.com/wp-content/uploads/six-things.jpg"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www.sodahead.com/fun/do-u-have-a-fav-number/question-4180265/"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thetvaddict.com/2010/09/24/friday-fun-interpret-this-downward-trend/"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theproducersperspective.com/my_weblog/2013/01/alternatives-to-the-off-broadway8-performance-week.html/eight-ball"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wressentials.com/articles/strength-conditioning-athletes/"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www.theblogstudio.com/2012/10/the-thrill-of-failure/"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casinocashjourney.com/sportsbook-types-of-odds.htm"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hyperlink" Target="http://www.fda.gov/AboutFDA/CentersOffices/OfficeofMedicalProductsandTobacco/CDRH/CDRHTransparency/"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epicrivalry.wordpress.com/2012/07/23/best-devious-date/"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hyperlink" Target="http://www.drugabuse.gov/"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hyperlink" Target="http://www.whitehouse.gov/omb/" TargetMode="External"/><Relationship Id="rId3" Type="http://schemas.openxmlformats.org/officeDocument/2006/relationships/hyperlink" Target="http://www.cochrane.org/" TargetMode="External"/><Relationship Id="rId7" Type="http://schemas.openxmlformats.org/officeDocument/2006/relationships/hyperlink" Target="http://nirn.fpg.unc.edu/" TargetMode="External"/><Relationship Id="rId2" Type="http://schemas.openxmlformats.org/officeDocument/2006/relationships/hyperlink" Target="http://cebcp.org/" TargetMode="External"/><Relationship Id="rId1" Type="http://schemas.openxmlformats.org/officeDocument/2006/relationships/slideLayout" Target="../slideLayouts/slideLayout2.xml"/><Relationship Id="rId6" Type="http://schemas.openxmlformats.org/officeDocument/2006/relationships/hyperlink" Target="http://coalition4evidence.org/help-desk/" TargetMode="External"/><Relationship Id="rId5" Type="http://schemas.openxmlformats.org/officeDocument/2006/relationships/hyperlink" Target="http://www.nyam.org/fellows-members/ebhc/" TargetMode="External"/><Relationship Id="rId4" Type="http://schemas.openxmlformats.org/officeDocument/2006/relationships/hyperlink" Target="http://www.crimesolutions.gov/" TargetMode="External"/><Relationship Id="rId9" Type="http://schemas.openxmlformats.org/officeDocument/2006/relationships/hyperlink" Target="http://www.ncjrs.gov/works" TargetMode="External"/></Relationships>
</file>

<file path=ppt/slides/_rels/slide69.xml.rels><?xml version="1.0" encoding="UTF-8" standalone="yes"?>
<Relationships xmlns="http://schemas.openxmlformats.org/package/2006/relationships"><Relationship Id="rId8" Type="http://schemas.openxmlformats.org/officeDocument/2006/relationships/hyperlink" Target="http://www.wsipp.wa.gov/default.asp" TargetMode="External"/><Relationship Id="rId3" Type="http://schemas.openxmlformats.org/officeDocument/2006/relationships/hyperlink" Target="http://www.colorado.edu/cspv/blueprints" TargetMode="External"/><Relationship Id="rId7" Type="http://schemas.openxmlformats.org/officeDocument/2006/relationships/hyperlink" Target="http://nrepp.samhsa.gov/" TargetMode="External"/><Relationship Id="rId2" Type="http://schemas.openxmlformats.org/officeDocument/2006/relationships/hyperlink" Target="http://www.campbellcollaboration.org/" TargetMode="External"/><Relationship Id="rId1" Type="http://schemas.openxmlformats.org/officeDocument/2006/relationships/slideLayout" Target="../slideLayouts/slideLayout2.xml"/><Relationship Id="rId6" Type="http://schemas.openxmlformats.org/officeDocument/2006/relationships/hyperlink" Target="http://www.dsgonline.com/mpg2.5/mpg_index.htm" TargetMode="External"/><Relationship Id="rId5" Type="http://schemas.openxmlformats.org/officeDocument/2006/relationships/hyperlink" Target="http://ies.ed.gov/ncee/wwc/" TargetMode="External"/><Relationship Id="rId4" Type="http://schemas.openxmlformats.org/officeDocument/2006/relationships/hyperlink" Target="http://www.evidencebasedprograms.or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mothersdaycentral.com/fun/new-moms/"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tatic.nicic.gov/Library/026917.pdf"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boomsbeat.com/articles/31/20140109/37-amazing-photos-that-capture-the-beauty-of-the-grand-canyon.ht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200400"/>
            <a:ext cx="7772400" cy="990600"/>
          </a:xfrm>
        </p:spPr>
        <p:txBody>
          <a:bodyPr/>
          <a:lstStyle/>
          <a:p>
            <a:r>
              <a:rPr lang="en-US" b="1" dirty="0" smtClean="0"/>
              <a:t/>
            </a:r>
            <a:br>
              <a:rPr lang="en-US" b="1" dirty="0" smtClean="0"/>
            </a:br>
            <a:r>
              <a:rPr lang="en-US" b="1" dirty="0"/>
              <a:t/>
            </a:r>
            <a:br>
              <a:rPr lang="en-US" b="1" dirty="0"/>
            </a:br>
            <a:r>
              <a:rPr lang="en-US" b="1" dirty="0" smtClean="0"/>
              <a:t/>
            </a:r>
            <a:br>
              <a:rPr lang="en-US" b="1" dirty="0" smtClean="0"/>
            </a:br>
            <a:r>
              <a:rPr lang="en-US" b="1" dirty="0"/>
              <a:t/>
            </a:r>
            <a:br>
              <a:rPr lang="en-US" b="1" dirty="0"/>
            </a:br>
            <a:r>
              <a:rPr lang="en-US" b="1" dirty="0" smtClean="0"/>
              <a:t/>
            </a:r>
            <a:br>
              <a:rPr lang="en-US" b="1" dirty="0" smtClean="0"/>
            </a:br>
            <a:r>
              <a:rPr lang="en-US" b="1" dirty="0" smtClean="0"/>
              <a:t/>
            </a:r>
            <a:br>
              <a:rPr lang="en-US" b="1" dirty="0" smtClean="0"/>
            </a:br>
            <a:r>
              <a:rPr lang="en-US" b="1" dirty="0"/>
              <a:t/>
            </a:r>
            <a:br>
              <a:rPr lang="en-US" b="1" dirty="0"/>
            </a:br>
            <a:r>
              <a:rPr lang="en-US" b="1" dirty="0" smtClean="0"/>
              <a:t/>
            </a:r>
            <a:br>
              <a:rPr lang="en-US" b="1" dirty="0" smtClean="0"/>
            </a:br>
            <a:r>
              <a:rPr lang="en-US" b="1" dirty="0"/>
              <a:t/>
            </a:r>
            <a:br>
              <a:rPr lang="en-US" b="1" dirty="0"/>
            </a:br>
            <a:r>
              <a:rPr lang="en-US" b="1" dirty="0" smtClean="0"/>
              <a:t/>
            </a:r>
            <a:br>
              <a:rPr lang="en-US" b="1" dirty="0" smtClean="0"/>
            </a:br>
            <a:r>
              <a:rPr lang="en-US" b="1" dirty="0"/>
              <a:t/>
            </a:r>
            <a:br>
              <a:rPr lang="en-US" b="1" dirty="0"/>
            </a:br>
            <a:r>
              <a:rPr lang="en-US" b="1" dirty="0"/>
              <a:t/>
            </a:r>
            <a:br>
              <a:rPr lang="en-US" b="1" dirty="0"/>
            </a:br>
            <a:endParaRPr lang="en-US" dirty="0"/>
          </a:p>
        </p:txBody>
      </p:sp>
      <p:sp>
        <p:nvSpPr>
          <p:cNvPr id="3" name="Subtitle 2"/>
          <p:cNvSpPr>
            <a:spLocks noGrp="1"/>
          </p:cNvSpPr>
          <p:nvPr>
            <p:ph type="subTitle" idx="1"/>
          </p:nvPr>
        </p:nvSpPr>
        <p:spPr>
          <a:xfrm>
            <a:off x="1371600" y="2438400"/>
            <a:ext cx="6400800" cy="3581400"/>
          </a:xfrm>
        </p:spPr>
        <p:txBody>
          <a:bodyPr/>
          <a:lstStyle/>
          <a:p>
            <a:endParaRPr lang="en-US" sz="1800" b="1" dirty="0" smtClean="0"/>
          </a:p>
          <a:p>
            <a:pPr>
              <a:lnSpc>
                <a:spcPct val="100000"/>
              </a:lnSpc>
              <a:spcAft>
                <a:spcPts val="0"/>
              </a:spcAft>
            </a:pPr>
            <a:r>
              <a:rPr lang="en-US" sz="3200" b="1" dirty="0" smtClean="0"/>
              <a:t>What </a:t>
            </a:r>
            <a:r>
              <a:rPr lang="en-US" sz="3200" b="1" dirty="0"/>
              <a:t>Does Evidence-Based Practice Mean and How Do We </a:t>
            </a:r>
            <a:r>
              <a:rPr lang="en-US" sz="3200" b="1" dirty="0" smtClean="0"/>
              <a:t>Know </a:t>
            </a:r>
            <a:r>
              <a:rPr lang="en-US" sz="3200" b="1" dirty="0"/>
              <a:t>We Have it</a:t>
            </a:r>
            <a:r>
              <a:rPr lang="en-US" sz="3200" b="1" dirty="0" smtClean="0"/>
              <a:t>?</a:t>
            </a:r>
          </a:p>
          <a:p>
            <a:pPr>
              <a:lnSpc>
                <a:spcPct val="100000"/>
              </a:lnSpc>
              <a:spcAft>
                <a:spcPts val="0"/>
              </a:spcAft>
            </a:pPr>
            <a:r>
              <a:rPr lang="en-US" sz="1800" dirty="0"/>
              <a:t/>
            </a:r>
            <a:br>
              <a:rPr lang="en-US" sz="1800" dirty="0"/>
            </a:br>
            <a:r>
              <a:rPr lang="en-US" sz="1800" i="1" dirty="0" smtClean="0"/>
              <a:t>adapted</a:t>
            </a:r>
            <a:r>
              <a:rPr lang="en-US" sz="1800" dirty="0" smtClean="0"/>
              <a:t> </a:t>
            </a:r>
            <a:r>
              <a:rPr lang="en-US" sz="1800" dirty="0"/>
              <a:t>from </a:t>
            </a:r>
            <a:r>
              <a:rPr lang="en-US" sz="1800" dirty="0" smtClean="0"/>
              <a:t>NIC, </a:t>
            </a:r>
            <a:r>
              <a:rPr lang="en-US" sz="1800" u="sng" dirty="0" smtClean="0"/>
              <a:t>Implementing </a:t>
            </a:r>
            <a:r>
              <a:rPr lang="en-US" sz="1800" u="sng" dirty="0"/>
              <a:t>EBP in Community Corrections: The </a:t>
            </a:r>
            <a:r>
              <a:rPr lang="en-US" sz="1800" u="sng" dirty="0" smtClean="0"/>
              <a:t>Principles </a:t>
            </a:r>
            <a:r>
              <a:rPr lang="en-US" sz="1800" u="sng" dirty="0"/>
              <a:t>of </a:t>
            </a:r>
            <a:r>
              <a:rPr lang="en-US" sz="1800" u="sng" dirty="0" smtClean="0"/>
              <a:t>Effective </a:t>
            </a:r>
            <a:r>
              <a:rPr lang="en-US" sz="1800" u="sng" dirty="0"/>
              <a:t>I</a:t>
            </a:r>
            <a:r>
              <a:rPr lang="en-US" sz="1800" u="sng" dirty="0" smtClean="0"/>
              <a:t>ntervention</a:t>
            </a:r>
            <a:r>
              <a:rPr lang="en-US" sz="1800" dirty="0" smtClean="0"/>
              <a:t>, 2004,  &amp; Crime </a:t>
            </a:r>
            <a:r>
              <a:rPr lang="en-US" sz="1800" dirty="0"/>
              <a:t>and Justice Institute, </a:t>
            </a:r>
            <a:r>
              <a:rPr lang="en-US" sz="1800" u="sng" dirty="0" smtClean="0"/>
              <a:t>Implementing </a:t>
            </a:r>
            <a:r>
              <a:rPr lang="en-US" sz="1800" u="sng" dirty="0"/>
              <a:t>Evidence- Based Practices, Revised</a:t>
            </a:r>
            <a:r>
              <a:rPr lang="en-US" sz="1800" dirty="0"/>
              <a:t>, Center for Effective Public Policy, </a:t>
            </a:r>
            <a:r>
              <a:rPr lang="en-US" sz="1800" dirty="0" smtClean="0"/>
              <a:t>2010; &amp; Taxman &amp; </a:t>
            </a:r>
            <a:r>
              <a:rPr lang="en-US" sz="1800" dirty="0" err="1" smtClean="0"/>
              <a:t>Belenko</a:t>
            </a:r>
            <a:r>
              <a:rPr lang="en-US" sz="1800" dirty="0" smtClean="0"/>
              <a:t>, 2012</a:t>
            </a:r>
            <a:endParaRPr lang="en-US" sz="1800" dirty="0"/>
          </a:p>
        </p:txBody>
      </p:sp>
    </p:spTree>
    <p:extLst>
      <p:ext uri="{BB962C8B-B14F-4D97-AF65-F5344CB8AC3E}">
        <p14:creationId xmlns:p14="http://schemas.microsoft.com/office/powerpoint/2010/main" val="29920121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19200"/>
          </a:xfrm>
        </p:spPr>
        <p:txBody>
          <a:bodyPr/>
          <a:lstStyle/>
          <a:p>
            <a:r>
              <a:rPr lang="en-US" b="1" dirty="0" smtClean="0"/>
              <a:t>Bridging the Divide</a:t>
            </a:r>
            <a:endParaRPr lang="en-US" b="1" dirty="0"/>
          </a:p>
        </p:txBody>
      </p:sp>
      <p:sp>
        <p:nvSpPr>
          <p:cNvPr id="3" name="Content Placeholder 2"/>
          <p:cNvSpPr>
            <a:spLocks noGrp="1"/>
          </p:cNvSpPr>
          <p:nvPr>
            <p:ph idx="1"/>
          </p:nvPr>
        </p:nvSpPr>
        <p:spPr/>
        <p:txBody>
          <a:bodyPr/>
          <a:lstStyle/>
          <a:p>
            <a:pPr marL="0" indent="0">
              <a:buNone/>
            </a:pPr>
            <a:r>
              <a:rPr lang="en-US" sz="3600" b="1" i="1" dirty="0" smtClean="0">
                <a:solidFill>
                  <a:srgbClr val="FF0000"/>
                </a:solidFill>
              </a:rPr>
              <a:t>Recipes for </a:t>
            </a:r>
            <a:r>
              <a:rPr lang="en-US" sz="3600" b="1" i="1" dirty="0" smtClean="0">
                <a:solidFill>
                  <a:srgbClr val="FF0000"/>
                </a:solidFill>
              </a:rPr>
              <a:t>Failure </a:t>
            </a:r>
            <a:r>
              <a:rPr lang="en-US" sz="2000" b="1" i="1" dirty="0" smtClean="0">
                <a:solidFill>
                  <a:srgbClr val="FF0000"/>
                </a:solidFill>
              </a:rPr>
              <a:t>(D. Marlowe):</a:t>
            </a:r>
            <a:endParaRPr lang="en-US" sz="2000" b="1" i="1" dirty="0" smtClean="0">
              <a:solidFill>
                <a:srgbClr val="FF0000"/>
              </a:solidFill>
            </a:endParaRPr>
          </a:p>
          <a:p>
            <a:pPr marL="0" indent="0">
              <a:buNone/>
            </a:pPr>
            <a:endParaRPr lang="en-US" dirty="0"/>
          </a:p>
          <a:p>
            <a:pPr marL="0" indent="0">
              <a:buNone/>
            </a:pPr>
            <a:r>
              <a:rPr lang="en-US" dirty="0" smtClean="0"/>
              <a:t>→Direct referral to substance abuse treatment program that offers one-size-fits-all GROUP COUNSELING.</a:t>
            </a:r>
            <a:endParaRPr lang="en-US" dirty="0"/>
          </a:p>
          <a:p>
            <a:pPr marL="0" indent="0">
              <a:buNone/>
            </a:pPr>
            <a:r>
              <a:rPr lang="en-US" dirty="0"/>
              <a:t>→ → </a:t>
            </a:r>
            <a:r>
              <a:rPr lang="en-US" dirty="0" smtClean="0"/>
              <a:t>When the client fails, offer more GROUP COUNSELING!</a:t>
            </a:r>
            <a:endParaRPr lang="en-US" dirty="0"/>
          </a:p>
          <a:p>
            <a:pPr marL="0" indent="0">
              <a:buNone/>
            </a:pPr>
            <a:r>
              <a:rPr lang="en-US" dirty="0"/>
              <a:t>→ → → </a:t>
            </a:r>
            <a:r>
              <a:rPr lang="en-US" dirty="0" smtClean="0"/>
              <a:t>And when clients fails again, offer still more GROUP COUNSELING!</a:t>
            </a:r>
          </a:p>
          <a:p>
            <a:pPr marL="0" indent="0">
              <a:buNone/>
            </a:pPr>
            <a:r>
              <a:rPr lang="en-US" dirty="0"/>
              <a:t>→ → </a:t>
            </a:r>
            <a:r>
              <a:rPr lang="en-US" dirty="0" smtClean="0"/>
              <a:t>→→90 AA Meetings within the first 90 days of treatment</a:t>
            </a:r>
            <a:endParaRPr lang="en-US" dirty="0"/>
          </a:p>
          <a:p>
            <a:pPr marL="0" indent="0">
              <a:buNone/>
            </a:pPr>
            <a:endParaRPr lang="en-US" dirty="0"/>
          </a:p>
        </p:txBody>
      </p:sp>
    </p:spTree>
    <p:extLst>
      <p:ext uri="{BB962C8B-B14F-4D97-AF65-F5344CB8AC3E}">
        <p14:creationId xmlns:p14="http://schemas.microsoft.com/office/powerpoint/2010/main" val="3943535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748172"/>
          </a:xfrm>
        </p:spPr>
        <p:txBody>
          <a:bodyPr/>
          <a:lstStyle/>
          <a:p>
            <a:r>
              <a:rPr lang="en-US" b="1" dirty="0"/>
              <a:t>EB Practice Means </a:t>
            </a:r>
            <a:r>
              <a:rPr lang="en-US" b="1" dirty="0" smtClean="0"/>
              <a:t>Changing Culture/Structures</a:t>
            </a:r>
            <a:r>
              <a:rPr lang="en-US" b="1" dirty="0"/>
              <a:t/>
            </a:r>
            <a:br>
              <a:rPr lang="en-US" b="1" dirty="0"/>
            </a:br>
            <a:endParaRPr lang="en-US" dirty="0"/>
          </a:p>
        </p:txBody>
      </p:sp>
      <p:sp>
        <p:nvSpPr>
          <p:cNvPr id="3" name="Content Placeholder 2"/>
          <p:cNvSpPr>
            <a:spLocks noGrp="1"/>
          </p:cNvSpPr>
          <p:nvPr>
            <p:ph idx="1"/>
          </p:nvPr>
        </p:nvSpPr>
        <p:spPr>
          <a:xfrm>
            <a:off x="609600" y="1676400"/>
            <a:ext cx="7812868" cy="4495800"/>
          </a:xfrm>
        </p:spPr>
        <p:txBody>
          <a:bodyPr/>
          <a:lstStyle/>
          <a:p>
            <a:pPr marL="0" indent="0">
              <a:lnSpc>
                <a:spcPct val="100000"/>
              </a:lnSpc>
              <a:spcAft>
                <a:spcPts val="0"/>
              </a:spcAft>
              <a:buNone/>
            </a:pPr>
            <a:r>
              <a:rPr lang="en-US" sz="4400" b="1" i="1" dirty="0" smtClean="0">
                <a:solidFill>
                  <a:srgbClr val="FF0000"/>
                </a:solidFill>
              </a:rPr>
              <a:t>Second:</a:t>
            </a:r>
          </a:p>
          <a:p>
            <a:pPr marL="0" indent="0">
              <a:lnSpc>
                <a:spcPct val="100000"/>
              </a:lnSpc>
              <a:spcAft>
                <a:spcPts val="0"/>
              </a:spcAft>
              <a:buNone/>
            </a:pPr>
            <a:endParaRPr lang="en-US" sz="2800" b="1" i="1" dirty="0">
              <a:solidFill>
                <a:srgbClr val="FF0000"/>
              </a:solidFill>
            </a:endParaRPr>
          </a:p>
          <a:p>
            <a:pPr marL="0" indent="0">
              <a:lnSpc>
                <a:spcPct val="100000"/>
              </a:lnSpc>
              <a:spcAft>
                <a:spcPts val="0"/>
              </a:spcAft>
              <a:buNone/>
            </a:pPr>
            <a:r>
              <a:rPr lang="en-US" sz="2800" dirty="0" smtClean="0"/>
              <a:t>Must change how we do business in our jails/</a:t>
            </a:r>
          </a:p>
          <a:p>
            <a:pPr marL="0" indent="0">
              <a:lnSpc>
                <a:spcPct val="100000"/>
              </a:lnSpc>
              <a:spcAft>
                <a:spcPts val="0"/>
              </a:spcAft>
              <a:buNone/>
            </a:pPr>
            <a:r>
              <a:rPr lang="en-US" sz="2800" dirty="0"/>
              <a:t>p</a:t>
            </a:r>
            <a:r>
              <a:rPr lang="en-US" sz="2800" dirty="0" smtClean="0"/>
              <a:t>risons &amp; treatment programs so that organizational </a:t>
            </a:r>
            <a:r>
              <a:rPr lang="en-US" sz="2800" dirty="0"/>
              <a:t> </a:t>
            </a:r>
            <a:r>
              <a:rPr lang="en-US" sz="2800" dirty="0" smtClean="0"/>
              <a:t>structures and cultures enable rather </a:t>
            </a:r>
            <a:r>
              <a:rPr lang="en-US" sz="2800" dirty="0"/>
              <a:t>than hinder the implementation of programs and services that are known to work in </a:t>
            </a:r>
            <a:r>
              <a:rPr lang="en-US" sz="2800" dirty="0" smtClean="0"/>
              <a:t>treating justice involved and reducing </a:t>
            </a:r>
            <a:r>
              <a:rPr lang="en-US" sz="2800" dirty="0"/>
              <a:t>criminal behavior.</a:t>
            </a:r>
          </a:p>
          <a:p>
            <a:endParaRPr lang="en-US" sz="2800" dirty="0"/>
          </a:p>
          <a:p>
            <a:pPr marL="0" indent="0">
              <a:buNone/>
            </a:pPr>
            <a:r>
              <a:rPr lang="en-US" sz="2800" dirty="0"/>
              <a:t> </a:t>
            </a:r>
          </a:p>
        </p:txBody>
      </p:sp>
    </p:spTree>
    <p:extLst>
      <p:ext uri="{BB962C8B-B14F-4D97-AF65-F5344CB8AC3E}">
        <p14:creationId xmlns:p14="http://schemas.microsoft.com/office/powerpoint/2010/main" val="3701671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Changing Culture/Practice</a:t>
            </a:r>
            <a:endParaRPr lang="en-US" b="1" dirty="0"/>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b="1" dirty="0" smtClean="0"/>
              <a:t>Re-examining what we believe to be true….</a:t>
            </a:r>
          </a:p>
          <a:p>
            <a:pPr marL="0" indent="0">
              <a:buNone/>
            </a:pPr>
            <a:endParaRPr lang="en-US" dirty="0"/>
          </a:p>
          <a:p>
            <a:pPr marL="0" indent="0">
              <a:buNone/>
            </a:pPr>
            <a:endParaRPr lang="en-US" dirty="0"/>
          </a:p>
        </p:txBody>
      </p:sp>
      <p:pic>
        <p:nvPicPr>
          <p:cNvPr id="4" name="Picture 3" descr="http://www.dumblittleman.com/wp-content/uploads/2014/04/Free-Yourself.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5600" y="2743200"/>
            <a:ext cx="4648200" cy="3429000"/>
          </a:xfrm>
          <a:prstGeom prst="rect">
            <a:avLst/>
          </a:prstGeom>
          <a:noFill/>
          <a:ln>
            <a:noFill/>
          </a:ln>
        </p:spPr>
      </p:pic>
    </p:spTree>
    <p:extLst>
      <p:ext uri="{BB962C8B-B14F-4D97-AF65-F5344CB8AC3E}">
        <p14:creationId xmlns:p14="http://schemas.microsoft.com/office/powerpoint/2010/main" val="478529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Evidence Based Practice </a:t>
            </a:r>
            <a:r>
              <a:rPr lang="en-US" b="1" u="sng" dirty="0" smtClean="0"/>
              <a:t>Isn’t</a:t>
            </a:r>
            <a:endParaRPr lang="en-US" b="1" u="sng" dirty="0"/>
          </a:p>
        </p:txBody>
      </p:sp>
      <p:sp>
        <p:nvSpPr>
          <p:cNvPr id="3" name="Content Placeholder 2"/>
          <p:cNvSpPr>
            <a:spLocks noGrp="1"/>
          </p:cNvSpPr>
          <p:nvPr>
            <p:ph idx="1"/>
          </p:nvPr>
        </p:nvSpPr>
        <p:spPr>
          <a:xfrm>
            <a:off x="685800" y="1515979"/>
            <a:ext cx="7812868" cy="4525963"/>
          </a:xfrm>
        </p:spPr>
        <p:txBody>
          <a:bodyPr/>
          <a:lstStyle/>
          <a:p>
            <a:pPr marL="0" indent="0">
              <a:buNone/>
            </a:pPr>
            <a:r>
              <a:rPr lang="en-US" sz="2800" b="1" dirty="0" smtClean="0"/>
              <a:t>Offender Accountability</a:t>
            </a:r>
            <a:endParaRPr lang="en-US" sz="900" dirty="0"/>
          </a:p>
          <a:p>
            <a:pPr marL="0" indent="0">
              <a:lnSpc>
                <a:spcPct val="150000"/>
              </a:lnSpc>
              <a:spcAft>
                <a:spcPts val="0"/>
              </a:spcAft>
              <a:buNone/>
            </a:pPr>
            <a:r>
              <a:rPr lang="en-US" dirty="0"/>
              <a:t>H</a:t>
            </a:r>
            <a:r>
              <a:rPr lang="en-US" dirty="0" smtClean="0"/>
              <a:t>olding offenders account-</a:t>
            </a:r>
          </a:p>
          <a:p>
            <a:pPr marL="0" indent="0">
              <a:lnSpc>
                <a:spcPct val="150000"/>
              </a:lnSpc>
              <a:spcAft>
                <a:spcPts val="0"/>
              </a:spcAft>
              <a:buNone/>
            </a:pPr>
            <a:r>
              <a:rPr lang="en-US" dirty="0"/>
              <a:t>a</a:t>
            </a:r>
            <a:r>
              <a:rPr lang="en-US" dirty="0" smtClean="0"/>
              <a:t>ble without consistently</a:t>
            </a:r>
          </a:p>
          <a:p>
            <a:pPr marL="0" indent="0">
              <a:lnSpc>
                <a:spcPct val="150000"/>
              </a:lnSpc>
              <a:spcAft>
                <a:spcPts val="0"/>
              </a:spcAft>
              <a:buNone/>
            </a:pPr>
            <a:r>
              <a:rPr lang="en-US" dirty="0"/>
              <a:t>p</a:t>
            </a:r>
            <a:r>
              <a:rPr lang="en-US" dirty="0" smtClean="0"/>
              <a:t>roviding skills, tools, &amp;</a:t>
            </a:r>
          </a:p>
          <a:p>
            <a:pPr marL="0" indent="0">
              <a:lnSpc>
                <a:spcPct val="150000"/>
              </a:lnSpc>
              <a:spcAft>
                <a:spcPts val="0"/>
              </a:spcAft>
              <a:buNone/>
            </a:pPr>
            <a:r>
              <a:rPr lang="en-US" dirty="0"/>
              <a:t>r</a:t>
            </a:r>
            <a:r>
              <a:rPr lang="en-US" dirty="0" smtClean="0"/>
              <a:t>esources that science </a:t>
            </a:r>
          </a:p>
          <a:p>
            <a:pPr marL="0" indent="0">
              <a:lnSpc>
                <a:spcPct val="150000"/>
              </a:lnSpc>
              <a:spcAft>
                <a:spcPts val="0"/>
              </a:spcAft>
              <a:buNone/>
            </a:pPr>
            <a:r>
              <a:rPr lang="en-US" dirty="0" smtClean="0"/>
              <a:t>indicates are </a:t>
            </a:r>
            <a:r>
              <a:rPr lang="en-US" dirty="0"/>
              <a:t>necessary to </a:t>
            </a:r>
          </a:p>
          <a:p>
            <a:pPr marL="0" indent="0">
              <a:lnSpc>
                <a:spcPct val="150000"/>
              </a:lnSpc>
              <a:spcAft>
                <a:spcPts val="0"/>
              </a:spcAft>
              <a:buNone/>
            </a:pPr>
            <a:r>
              <a:rPr lang="en-US" dirty="0" smtClean="0"/>
              <a:t>accomplish </a:t>
            </a:r>
            <a:r>
              <a:rPr lang="en-US" dirty="0"/>
              <a:t>risk and recidivism reduction is a recipe for failure.</a:t>
            </a:r>
          </a:p>
          <a:p>
            <a:endParaRPr lang="en-US" dirty="0"/>
          </a:p>
        </p:txBody>
      </p:sp>
      <p:pic>
        <p:nvPicPr>
          <p:cNvPr id="4" name="Picture 3" descr="http://www.ppcplans.com/wp-content/uploads/2011/09/negative_keywords-man.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953001" y="1524000"/>
            <a:ext cx="3124200" cy="3296285"/>
          </a:xfrm>
          <a:prstGeom prst="rect">
            <a:avLst/>
          </a:prstGeom>
          <a:noFill/>
          <a:ln>
            <a:noFill/>
          </a:ln>
        </p:spPr>
      </p:pic>
    </p:spTree>
    <p:extLst>
      <p:ext uri="{BB962C8B-B14F-4D97-AF65-F5344CB8AC3E}">
        <p14:creationId xmlns:p14="http://schemas.microsoft.com/office/powerpoint/2010/main" val="2056013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838200" y="685800"/>
            <a:ext cx="7812087" cy="5257800"/>
          </a:xfrm>
        </p:spPr>
        <p:txBody>
          <a:bodyPr/>
          <a:lstStyle/>
          <a:p>
            <a:pPr marL="0" indent="0">
              <a:buNone/>
            </a:pPr>
            <a:endParaRPr lang="en-US" dirty="0" smtClean="0"/>
          </a:p>
          <a:p>
            <a:pPr marL="0" indent="0">
              <a:buNone/>
            </a:pPr>
            <a:r>
              <a:rPr lang="en-US" dirty="0" smtClean="0">
                <a:solidFill>
                  <a:srgbClr val="FF0000"/>
                </a:solidFill>
              </a:rPr>
              <a:t>e.g.</a:t>
            </a:r>
            <a:endParaRPr lang="en-US" dirty="0"/>
          </a:p>
          <a:p>
            <a:pPr marL="0" indent="0">
              <a:buNone/>
            </a:pPr>
            <a:r>
              <a:rPr lang="en-US" dirty="0" smtClean="0"/>
              <a:t>Immediate transfer out of RSAT pod for any program violation or </a:t>
            </a:r>
            <a:r>
              <a:rPr lang="en-US" dirty="0" smtClean="0"/>
              <a:t>probation/parole revocation for first positive test for drug of abuse,</a:t>
            </a:r>
          </a:p>
          <a:p>
            <a:pPr marL="0" indent="0">
              <a:buNone/>
            </a:pPr>
            <a:r>
              <a:rPr lang="en-US" b="1" i="1" dirty="0"/>
              <a:t>b</a:t>
            </a:r>
            <a:r>
              <a:rPr lang="en-US" b="1" i="1" dirty="0" smtClean="0"/>
              <a:t>efore</a:t>
            </a:r>
            <a:r>
              <a:rPr lang="en-US" dirty="0" smtClean="0"/>
              <a:t> client has </a:t>
            </a:r>
            <a:r>
              <a:rPr lang="en-US" dirty="0" smtClean="0"/>
              <a:t>the information, </a:t>
            </a:r>
            <a:r>
              <a:rPr lang="en-US" dirty="0" smtClean="0"/>
              <a:t>tools and skills to </a:t>
            </a:r>
            <a:r>
              <a:rPr lang="en-US" dirty="0" smtClean="0"/>
              <a:t>conform to program rules or maintain sobriety</a:t>
            </a:r>
          </a:p>
          <a:p>
            <a:pPr marL="0" indent="0" algn="ctr">
              <a:buNone/>
            </a:pPr>
            <a:r>
              <a:rPr lang="en-US" dirty="0" smtClean="0"/>
              <a:t>vs.</a:t>
            </a:r>
          </a:p>
          <a:p>
            <a:pPr marL="0" indent="0" algn="ctr">
              <a:buNone/>
            </a:pPr>
            <a:r>
              <a:rPr lang="en-US" dirty="0" smtClean="0"/>
              <a:t>Violations that makes </a:t>
            </a:r>
          </a:p>
          <a:p>
            <a:pPr marL="0" indent="0" algn="ctr">
              <a:buNone/>
            </a:pPr>
            <a:r>
              <a:rPr lang="en-US" dirty="0"/>
              <a:t>p</a:t>
            </a:r>
            <a:r>
              <a:rPr lang="en-US" dirty="0" smtClean="0"/>
              <a:t>articipation untenable for</a:t>
            </a:r>
          </a:p>
          <a:p>
            <a:pPr marL="0" indent="0" algn="ctr">
              <a:buNone/>
            </a:pPr>
            <a:r>
              <a:rPr lang="en-US" dirty="0" smtClean="0"/>
              <a:t>Inmate or others</a:t>
            </a:r>
          </a:p>
          <a:p>
            <a:pPr marL="0" indent="0">
              <a:buNone/>
            </a:pPr>
            <a:endParaRPr lang="en-US" dirty="0"/>
          </a:p>
        </p:txBody>
      </p:sp>
      <p:pic>
        <p:nvPicPr>
          <p:cNvPr id="5" name="Picture 4" descr="http://www.ppcplans.com/wp-content/uploads/2011/09/negative_keywords-man.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1205165" y="3429000"/>
            <a:ext cx="1600200" cy="2209800"/>
          </a:xfrm>
          <a:prstGeom prst="rect">
            <a:avLst/>
          </a:prstGeom>
          <a:noFill/>
          <a:ln>
            <a:noFill/>
          </a:ln>
        </p:spPr>
      </p:pic>
    </p:spTree>
    <p:extLst>
      <p:ext uri="{BB962C8B-B14F-4D97-AF65-F5344CB8AC3E}">
        <p14:creationId xmlns:p14="http://schemas.microsoft.com/office/powerpoint/2010/main" val="7436402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210146"/>
          </a:xfrm>
        </p:spPr>
        <p:txBody>
          <a:bodyPr/>
          <a:lstStyle/>
          <a:p>
            <a:r>
              <a:rPr lang="en-US" b="1" dirty="0" smtClean="0"/>
              <a:t/>
            </a:r>
            <a:br>
              <a:rPr lang="en-US" b="1" dirty="0" smtClean="0"/>
            </a:br>
            <a:r>
              <a:rPr lang="en-US" b="1" dirty="0" smtClean="0"/>
              <a:t/>
            </a:r>
            <a:br>
              <a:rPr lang="en-US" b="1" dirty="0" smtClean="0"/>
            </a:br>
            <a:r>
              <a:rPr lang="en-US" b="1" dirty="0" smtClean="0"/>
              <a:t>This we believe (wrongly): </a:t>
            </a:r>
            <a:br>
              <a:rPr lang="en-US" b="1" dirty="0" smtClean="0"/>
            </a:br>
            <a:endParaRPr lang="en-US" dirty="0"/>
          </a:p>
        </p:txBody>
      </p:sp>
      <p:sp>
        <p:nvSpPr>
          <p:cNvPr id="3" name="Content Placeholder 2"/>
          <p:cNvSpPr>
            <a:spLocks noGrp="1"/>
          </p:cNvSpPr>
          <p:nvPr>
            <p:ph idx="1"/>
          </p:nvPr>
        </p:nvSpPr>
        <p:spPr>
          <a:xfrm>
            <a:off x="683568" y="1295400"/>
            <a:ext cx="7812868" cy="4785043"/>
          </a:xfrm>
        </p:spPr>
        <p:txBody>
          <a:bodyPr/>
          <a:lstStyle/>
          <a:p>
            <a:pPr marL="0" indent="0">
              <a:buNone/>
            </a:pPr>
            <a:r>
              <a:rPr lang="en-US" b="1" i="1" u="sng" dirty="0"/>
              <a:t>Assessment:</a:t>
            </a:r>
            <a:r>
              <a:rPr lang="en-US" dirty="0"/>
              <a:t> </a:t>
            </a:r>
            <a:endParaRPr lang="en-US" dirty="0" smtClean="0"/>
          </a:p>
          <a:p>
            <a:pPr marL="0" indent="0">
              <a:buNone/>
            </a:pPr>
            <a:r>
              <a:rPr lang="en-US" b="1" dirty="0" smtClean="0"/>
              <a:t>Relying </a:t>
            </a:r>
            <a:r>
              <a:rPr lang="en-US" b="1" dirty="0"/>
              <a:t>on </a:t>
            </a:r>
            <a:r>
              <a:rPr lang="en-US" b="1" dirty="0" smtClean="0"/>
              <a:t>our </a:t>
            </a:r>
            <a:r>
              <a:rPr lang="en-US" b="1" dirty="0"/>
              <a:t>experience to predict the likelihood that an offender will commit another </a:t>
            </a:r>
            <a:r>
              <a:rPr lang="en-US" b="1" dirty="0" smtClean="0"/>
              <a:t>offense.</a:t>
            </a:r>
            <a:r>
              <a:rPr lang="en-US" dirty="0"/>
              <a:t> </a:t>
            </a:r>
            <a:r>
              <a:rPr lang="en-US" dirty="0" smtClean="0"/>
              <a:t>Clinical </a:t>
            </a:r>
            <a:r>
              <a:rPr lang="en-US" dirty="0"/>
              <a:t>judgment has consistently </a:t>
            </a:r>
            <a:r>
              <a:rPr lang="en-US" b="1" u="sng" dirty="0"/>
              <a:t>under</a:t>
            </a:r>
            <a:r>
              <a:rPr lang="en-US" dirty="0"/>
              <a:t> predicted </a:t>
            </a:r>
            <a:r>
              <a:rPr lang="en-US" dirty="0" err="1"/>
              <a:t>rearrest</a:t>
            </a:r>
            <a:r>
              <a:rPr lang="en-US" dirty="0"/>
              <a:t> rates when compared to empirically-based tools.  </a:t>
            </a:r>
            <a:endParaRPr lang="en-US" dirty="0" smtClean="0"/>
          </a:p>
          <a:p>
            <a:pPr marL="0" indent="0">
              <a:buNone/>
            </a:pPr>
            <a:endParaRPr lang="en-US" dirty="0"/>
          </a:p>
          <a:p>
            <a:pPr marL="0" indent="0">
              <a:buNone/>
            </a:pPr>
            <a:r>
              <a:rPr lang="en-US" b="1" dirty="0" smtClean="0"/>
              <a:t>Allowing the current </a:t>
            </a:r>
            <a:r>
              <a:rPr lang="en-US" b="1" dirty="0"/>
              <a:t>offense </a:t>
            </a:r>
            <a:r>
              <a:rPr lang="en-US" b="1" dirty="0" smtClean="0"/>
              <a:t>to dictate </a:t>
            </a:r>
            <a:r>
              <a:rPr lang="en-US" b="1" dirty="0"/>
              <a:t>how intensely to treat or supervise an </a:t>
            </a:r>
            <a:r>
              <a:rPr lang="en-US" b="1" dirty="0" smtClean="0"/>
              <a:t>offender.</a:t>
            </a:r>
            <a:r>
              <a:rPr lang="en-US" dirty="0"/>
              <a:t> </a:t>
            </a:r>
            <a:r>
              <a:rPr lang="en-US" dirty="0" smtClean="0"/>
              <a:t>The </a:t>
            </a:r>
            <a:r>
              <a:rPr lang="en-US" dirty="0"/>
              <a:t>offender’s characteristics predict future offenses more than the current offense. For </a:t>
            </a:r>
            <a:r>
              <a:rPr lang="en-US" dirty="0" smtClean="0"/>
              <a:t>risk </a:t>
            </a:r>
            <a:r>
              <a:rPr lang="en-US" dirty="0"/>
              <a:t>reduction, risk profile – rather than offense – should drive the intervention.</a:t>
            </a:r>
          </a:p>
          <a:p>
            <a:pPr marL="0" indent="0">
              <a:buNone/>
            </a:pPr>
            <a:endParaRPr lang="en-US" dirty="0"/>
          </a:p>
        </p:txBody>
      </p:sp>
    </p:spTree>
    <p:extLst>
      <p:ext uri="{BB962C8B-B14F-4D97-AF65-F5344CB8AC3E}">
        <p14:creationId xmlns:p14="http://schemas.microsoft.com/office/powerpoint/2010/main" val="1710181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457200" y="-762000"/>
            <a:ext cx="8229600" cy="842628"/>
          </a:xfrm>
        </p:spPr>
        <p:txBody>
          <a:bodyPr/>
          <a:lstStyle/>
          <a:p>
            <a:endParaRPr lang="en-US" dirty="0"/>
          </a:p>
        </p:txBody>
      </p:sp>
      <p:sp>
        <p:nvSpPr>
          <p:cNvPr id="3" name="Content Placeholder 2"/>
          <p:cNvSpPr>
            <a:spLocks noGrp="1"/>
          </p:cNvSpPr>
          <p:nvPr>
            <p:ph idx="1"/>
          </p:nvPr>
        </p:nvSpPr>
        <p:spPr>
          <a:xfrm>
            <a:off x="685800" y="990600"/>
            <a:ext cx="7812868" cy="4525963"/>
          </a:xfrm>
        </p:spPr>
        <p:txBody>
          <a:bodyPr/>
          <a:lstStyle/>
          <a:p>
            <a:pPr marL="0" indent="0" algn="ctr">
              <a:buNone/>
            </a:pPr>
            <a:r>
              <a:rPr lang="en-US" b="1" dirty="0" smtClean="0">
                <a:solidFill>
                  <a:srgbClr val="FF0000"/>
                </a:solidFill>
              </a:rPr>
              <a:t>e.g.</a:t>
            </a:r>
          </a:p>
          <a:p>
            <a:pPr marL="0" indent="0" algn="ctr">
              <a:buNone/>
            </a:pPr>
            <a:endParaRPr lang="en-US" dirty="0" smtClean="0"/>
          </a:p>
          <a:p>
            <a:pPr marL="0" indent="0" algn="ctr">
              <a:buNone/>
            </a:pPr>
            <a:r>
              <a:rPr lang="en-US" b="1" dirty="0" smtClean="0"/>
              <a:t>No </a:t>
            </a:r>
            <a:r>
              <a:rPr lang="en-US" dirty="0" smtClean="0"/>
              <a:t>Felons</a:t>
            </a:r>
          </a:p>
          <a:p>
            <a:pPr marL="0" indent="0" algn="ctr">
              <a:buNone/>
            </a:pPr>
            <a:r>
              <a:rPr lang="en-US" b="1" dirty="0" smtClean="0"/>
              <a:t>No </a:t>
            </a:r>
            <a:r>
              <a:rPr lang="en-US" dirty="0" smtClean="0"/>
              <a:t>Violent Offenders</a:t>
            </a:r>
          </a:p>
          <a:p>
            <a:pPr marL="0" indent="0" algn="ctr">
              <a:buNone/>
            </a:pPr>
            <a:endParaRPr lang="en-US" dirty="0" smtClean="0"/>
          </a:p>
          <a:p>
            <a:pPr marL="0" indent="0" algn="ctr">
              <a:buNone/>
            </a:pPr>
            <a:r>
              <a:rPr lang="en-US" b="1" dirty="0" err="1"/>
              <a:t>v</a:t>
            </a:r>
            <a:r>
              <a:rPr lang="en-US" b="1" dirty="0" err="1" smtClean="0"/>
              <a:t>s</a:t>
            </a:r>
            <a:endParaRPr lang="en-US" b="1" dirty="0" smtClean="0"/>
          </a:p>
          <a:p>
            <a:pPr marL="0" indent="0" algn="ctr">
              <a:buNone/>
            </a:pPr>
            <a:endParaRPr lang="en-US" b="1" dirty="0" smtClean="0"/>
          </a:p>
          <a:p>
            <a:pPr marL="0" indent="0" algn="ctr">
              <a:buNone/>
            </a:pPr>
            <a:r>
              <a:rPr lang="en-US" dirty="0" smtClean="0"/>
              <a:t>Individual Assessment for Risk/Needs </a:t>
            </a:r>
          </a:p>
          <a:p>
            <a:pPr marL="0" indent="0" algn="ctr">
              <a:buNone/>
            </a:pPr>
            <a:r>
              <a:rPr lang="en-US" dirty="0" smtClean="0"/>
              <a:t>&amp; </a:t>
            </a:r>
            <a:r>
              <a:rPr lang="en-US" dirty="0" err="1" smtClean="0"/>
              <a:t>Responsivity</a:t>
            </a:r>
            <a:endParaRPr lang="en-US" dirty="0" smtClean="0"/>
          </a:p>
          <a:p>
            <a:pPr marL="0" indent="0" algn="ctr">
              <a:buNone/>
            </a:pPr>
            <a:endParaRPr lang="en-US" dirty="0"/>
          </a:p>
          <a:p>
            <a:pPr marL="0" indent="0" algn="ctr">
              <a:buNone/>
            </a:pPr>
            <a:endParaRPr lang="en-US" dirty="0"/>
          </a:p>
        </p:txBody>
      </p:sp>
      <p:pic>
        <p:nvPicPr>
          <p:cNvPr id="4" name="Picture 3" descr="http://www.ppcplans.com/wp-content/uploads/2011/09/negative_keywords-man.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533400" y="645695"/>
            <a:ext cx="2117556" cy="2474127"/>
          </a:xfrm>
          <a:prstGeom prst="rect">
            <a:avLst/>
          </a:prstGeom>
          <a:noFill/>
          <a:ln>
            <a:noFill/>
          </a:ln>
        </p:spPr>
      </p:pic>
    </p:spTree>
    <p:extLst>
      <p:ext uri="{BB962C8B-B14F-4D97-AF65-F5344CB8AC3E}">
        <p14:creationId xmlns:p14="http://schemas.microsoft.com/office/powerpoint/2010/main" val="1496314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28"/>
            <a:ext cx="8229600" cy="1062372"/>
          </a:xfrm>
        </p:spPr>
        <p:txBody>
          <a:bodyPr/>
          <a:lstStyle/>
          <a:p>
            <a:r>
              <a:rPr lang="en-US" b="1" dirty="0" smtClean="0"/>
              <a:t>This we believe (wrongly):</a:t>
            </a:r>
            <a:endParaRPr lang="en-US" dirty="0"/>
          </a:p>
        </p:txBody>
      </p:sp>
      <p:sp>
        <p:nvSpPr>
          <p:cNvPr id="3" name="Content Placeholder 2"/>
          <p:cNvSpPr>
            <a:spLocks noGrp="1"/>
          </p:cNvSpPr>
          <p:nvPr>
            <p:ph idx="1"/>
          </p:nvPr>
        </p:nvSpPr>
        <p:spPr>
          <a:xfrm>
            <a:off x="683568" y="1295400"/>
            <a:ext cx="7812868" cy="4785043"/>
          </a:xfrm>
        </p:spPr>
        <p:txBody>
          <a:bodyPr/>
          <a:lstStyle/>
          <a:p>
            <a:pPr marL="0" indent="0">
              <a:buNone/>
            </a:pPr>
            <a:endParaRPr lang="en-US" sz="2800" b="1" i="1" u="sng" dirty="0" smtClean="0"/>
          </a:p>
          <a:p>
            <a:pPr marL="0" indent="0">
              <a:buNone/>
            </a:pPr>
            <a:r>
              <a:rPr lang="en-US" sz="2800" b="1" i="1" u="sng" dirty="0" smtClean="0"/>
              <a:t>Motivation:</a:t>
            </a:r>
            <a:r>
              <a:rPr lang="en-US" sz="2800" dirty="0" smtClean="0"/>
              <a:t> </a:t>
            </a:r>
          </a:p>
          <a:p>
            <a:pPr marL="0" indent="0">
              <a:buNone/>
            </a:pPr>
            <a:endParaRPr lang="en-US" b="1" dirty="0"/>
          </a:p>
          <a:p>
            <a:pPr marL="0" indent="0">
              <a:buNone/>
            </a:pPr>
            <a:r>
              <a:rPr lang="en-US" b="1" dirty="0" smtClean="0"/>
              <a:t>Believing that the offender has</a:t>
            </a:r>
          </a:p>
          <a:p>
            <a:pPr marL="0" indent="0">
              <a:buNone/>
            </a:pPr>
            <a:r>
              <a:rPr lang="en-US" b="1" dirty="0" smtClean="0"/>
              <a:t>got to want to change in order</a:t>
            </a:r>
          </a:p>
          <a:p>
            <a:pPr marL="0" indent="0">
              <a:buNone/>
            </a:pPr>
            <a:r>
              <a:rPr lang="en-US" b="1" dirty="0"/>
              <a:t>t</a:t>
            </a:r>
            <a:r>
              <a:rPr lang="en-US" b="1" dirty="0" smtClean="0"/>
              <a:t>o change, minimizing our role as treatment providers and correctional professionals.</a:t>
            </a:r>
            <a:endParaRPr lang="en-US" sz="1400" b="1" dirty="0" smtClean="0"/>
          </a:p>
          <a:p>
            <a:pPr marL="0" indent="0">
              <a:buNone/>
            </a:pPr>
            <a:r>
              <a:rPr lang="en-US" dirty="0" smtClean="0"/>
              <a:t>Motivation is dynamic and can be influenced through effective engagement techniques to increase the likelihood that offenders will become motivated to change.</a:t>
            </a:r>
          </a:p>
          <a:p>
            <a:pPr marL="0" indent="0">
              <a:buNone/>
            </a:pPr>
            <a:r>
              <a:rPr lang="en-US" dirty="0" smtClean="0"/>
              <a:t> </a:t>
            </a:r>
          </a:p>
          <a:p>
            <a:pPr marL="0" indent="0">
              <a:buNone/>
            </a:pPr>
            <a:endParaRPr lang="en-US" dirty="0"/>
          </a:p>
        </p:txBody>
      </p:sp>
      <p:pic>
        <p:nvPicPr>
          <p:cNvPr id="4" name="Picture 3" descr="http://stockfresh.com/files/a/anatolym/m/75/133415_stock-photo-3d-small-people---negative-symbol.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5334000" y="1143000"/>
            <a:ext cx="2891790" cy="2133600"/>
          </a:xfrm>
          <a:prstGeom prst="rect">
            <a:avLst/>
          </a:prstGeom>
          <a:noFill/>
          <a:ln>
            <a:noFill/>
          </a:ln>
        </p:spPr>
      </p:pic>
    </p:spTree>
    <p:extLst>
      <p:ext uri="{BB962C8B-B14F-4D97-AF65-F5344CB8AC3E}">
        <p14:creationId xmlns:p14="http://schemas.microsoft.com/office/powerpoint/2010/main" val="1193347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457200" y="-1219200"/>
            <a:ext cx="8229600" cy="609600"/>
          </a:xfrm>
        </p:spPr>
        <p:txBody>
          <a:bodyPr/>
          <a:lstStyle/>
          <a:p>
            <a:endParaRPr lang="en-US" dirty="0"/>
          </a:p>
        </p:txBody>
      </p:sp>
      <p:sp>
        <p:nvSpPr>
          <p:cNvPr id="3" name="Content Placeholder 2"/>
          <p:cNvSpPr>
            <a:spLocks noGrp="1"/>
          </p:cNvSpPr>
          <p:nvPr>
            <p:ph idx="1"/>
          </p:nvPr>
        </p:nvSpPr>
        <p:spPr>
          <a:xfrm>
            <a:off x="762000" y="762000"/>
            <a:ext cx="7812868" cy="4525963"/>
          </a:xfrm>
        </p:spPr>
        <p:txBody>
          <a:bodyPr/>
          <a:lstStyle/>
          <a:p>
            <a:pPr marL="0" indent="0">
              <a:buNone/>
            </a:pPr>
            <a:r>
              <a:rPr lang="en-US" b="1" dirty="0" err="1">
                <a:solidFill>
                  <a:srgbClr val="FF0000"/>
                </a:solidFill>
              </a:rPr>
              <a:t>e</a:t>
            </a:r>
            <a:r>
              <a:rPr lang="en-US" b="1" dirty="0" err="1" smtClean="0">
                <a:solidFill>
                  <a:srgbClr val="FF0000"/>
                </a:solidFill>
              </a:rPr>
              <a:t>g</a:t>
            </a:r>
            <a:r>
              <a:rPr lang="en-US" b="1" dirty="0" smtClean="0">
                <a:solidFill>
                  <a:srgbClr val="FF0000"/>
                </a:solidFill>
              </a:rPr>
              <a:t>.</a:t>
            </a:r>
            <a:endParaRPr lang="en-US" b="1" dirty="0" smtClean="0">
              <a:solidFill>
                <a:srgbClr val="FF0000"/>
              </a:solidFill>
            </a:endParaRPr>
          </a:p>
          <a:p>
            <a:endParaRPr lang="en-US" dirty="0"/>
          </a:p>
          <a:p>
            <a:pPr marL="0" indent="0" algn="ctr">
              <a:buNone/>
            </a:pPr>
            <a:r>
              <a:rPr lang="en-US" dirty="0" smtClean="0"/>
              <a:t>He just wants to get into RSAT to influence </a:t>
            </a:r>
          </a:p>
          <a:p>
            <a:pPr marL="0" indent="0" algn="ctr">
              <a:buNone/>
            </a:pPr>
            <a:r>
              <a:rPr lang="en-US" dirty="0" smtClean="0"/>
              <a:t>parole board or judge, </a:t>
            </a:r>
          </a:p>
          <a:p>
            <a:pPr marL="0" indent="0" algn="ctr">
              <a:buNone/>
            </a:pPr>
            <a:r>
              <a:rPr lang="en-US" dirty="0" smtClean="0"/>
              <a:t>not interested in treatment</a:t>
            </a:r>
          </a:p>
          <a:p>
            <a:pPr marL="0" indent="0" algn="ctr">
              <a:buNone/>
            </a:pPr>
            <a:endParaRPr lang="en-US" dirty="0"/>
          </a:p>
          <a:p>
            <a:pPr marL="0" indent="0" algn="ctr">
              <a:buNone/>
            </a:pPr>
            <a:r>
              <a:rPr lang="en-US" dirty="0" err="1"/>
              <a:t>v</a:t>
            </a:r>
            <a:r>
              <a:rPr lang="en-US" dirty="0" err="1" smtClean="0"/>
              <a:t>s</a:t>
            </a:r>
            <a:endParaRPr lang="en-US" dirty="0" smtClean="0"/>
          </a:p>
          <a:p>
            <a:pPr marL="0" indent="0" algn="ctr">
              <a:buNone/>
            </a:pPr>
            <a:endParaRPr lang="en-US" dirty="0" smtClean="0"/>
          </a:p>
          <a:p>
            <a:pPr marL="0" indent="0" algn="ctr">
              <a:buNone/>
            </a:pPr>
            <a:r>
              <a:rPr lang="en-US" dirty="0" smtClean="0"/>
              <a:t>Doesn’t matter how he got here</a:t>
            </a:r>
            <a:endParaRPr lang="en-US" dirty="0"/>
          </a:p>
          <a:p>
            <a:pPr marL="0" indent="0" algn="ctr">
              <a:buNone/>
            </a:pPr>
            <a:endParaRPr lang="en-US" dirty="0"/>
          </a:p>
        </p:txBody>
      </p:sp>
      <p:pic>
        <p:nvPicPr>
          <p:cNvPr id="4" name="Picture 3" descr="http://www.ppcplans.com/wp-content/uploads/2011/09/negative_keywords-man.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533400" y="3352800"/>
            <a:ext cx="1981200" cy="2305685"/>
          </a:xfrm>
          <a:prstGeom prst="rect">
            <a:avLst/>
          </a:prstGeom>
          <a:noFill/>
          <a:ln>
            <a:noFill/>
          </a:ln>
        </p:spPr>
      </p:pic>
    </p:spTree>
    <p:extLst>
      <p:ext uri="{BB962C8B-B14F-4D97-AF65-F5344CB8AC3E}">
        <p14:creationId xmlns:p14="http://schemas.microsoft.com/office/powerpoint/2010/main" val="4809126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210146"/>
          </a:xfrm>
        </p:spPr>
        <p:txBody>
          <a:bodyPr/>
          <a:lstStyle/>
          <a:p>
            <a:r>
              <a:rPr lang="en-US" b="1" dirty="0"/>
              <a:t>This we believe (wrongly):</a:t>
            </a:r>
            <a:endParaRPr lang="en-US" dirty="0"/>
          </a:p>
        </p:txBody>
      </p:sp>
      <p:sp>
        <p:nvSpPr>
          <p:cNvPr id="3" name="Content Placeholder 2"/>
          <p:cNvSpPr>
            <a:spLocks noGrp="1"/>
          </p:cNvSpPr>
          <p:nvPr>
            <p:ph idx="1"/>
          </p:nvPr>
        </p:nvSpPr>
        <p:spPr>
          <a:xfrm>
            <a:off x="665566" y="1143000"/>
            <a:ext cx="7812868" cy="5029200"/>
          </a:xfrm>
        </p:spPr>
        <p:txBody>
          <a:bodyPr/>
          <a:lstStyle/>
          <a:p>
            <a:pPr marL="0" indent="0">
              <a:buNone/>
            </a:pPr>
            <a:r>
              <a:rPr lang="en-US" b="1" i="1" u="sng" dirty="0"/>
              <a:t>Behavioral Management</a:t>
            </a:r>
            <a:r>
              <a:rPr lang="en-US" b="1" i="1" dirty="0"/>
              <a:t>: </a:t>
            </a:r>
            <a:endParaRPr lang="en-US" b="1" i="1" dirty="0" smtClean="0"/>
          </a:p>
          <a:p>
            <a:pPr marL="0" indent="0">
              <a:buNone/>
            </a:pPr>
            <a:endParaRPr lang="en-US" b="1" i="1" dirty="0"/>
          </a:p>
          <a:p>
            <a:pPr marL="0" indent="0">
              <a:buNone/>
            </a:pPr>
            <a:r>
              <a:rPr lang="en-US" b="1" dirty="0" smtClean="0"/>
              <a:t>					</a:t>
            </a:r>
            <a:r>
              <a:rPr lang="en-US" b="1" dirty="0"/>
              <a:t>Lecturing, threatening </a:t>
            </a:r>
            <a:r>
              <a:rPr lang="en-US" b="1" dirty="0" smtClean="0"/>
              <a:t>					&amp; confronting best</a:t>
            </a:r>
            <a:endParaRPr lang="en-US" b="1" dirty="0"/>
          </a:p>
          <a:p>
            <a:pPr marL="0" indent="0">
              <a:buNone/>
            </a:pPr>
            <a:r>
              <a:rPr lang="en-US" b="1" dirty="0" smtClean="0"/>
              <a:t>					way to influence</a:t>
            </a:r>
            <a:endParaRPr lang="en-US" b="1" dirty="0"/>
          </a:p>
          <a:p>
            <a:pPr marL="0" indent="0">
              <a:buNone/>
            </a:pPr>
            <a:r>
              <a:rPr lang="en-US" b="1" dirty="0" smtClean="0"/>
              <a:t>					inmates’ behavior.</a:t>
            </a:r>
          </a:p>
          <a:p>
            <a:pPr marL="0" indent="0">
              <a:buNone/>
            </a:pPr>
            <a:r>
              <a:rPr lang="en-US" b="1" dirty="0"/>
              <a:t>	</a:t>
            </a:r>
            <a:r>
              <a:rPr lang="en-US" b="1" dirty="0" smtClean="0"/>
              <a:t>				</a:t>
            </a:r>
            <a:r>
              <a:rPr lang="en-US" dirty="0" smtClean="0"/>
              <a:t>Offenders are more</a:t>
            </a:r>
          </a:p>
          <a:p>
            <a:pPr marL="0" indent="0">
              <a:buNone/>
            </a:pPr>
            <a:r>
              <a:rPr lang="en-US" dirty="0"/>
              <a:t>	</a:t>
            </a:r>
            <a:r>
              <a:rPr lang="en-US" dirty="0" smtClean="0"/>
              <a:t>				likely to respond to</a:t>
            </a:r>
          </a:p>
          <a:p>
            <a:pPr marL="0" indent="0">
              <a:buNone/>
            </a:pPr>
            <a:r>
              <a:rPr lang="en-US" dirty="0"/>
              <a:t>	</a:t>
            </a:r>
            <a:r>
              <a:rPr lang="en-US" dirty="0" smtClean="0"/>
              <a:t>				positive reinforce-</a:t>
            </a:r>
          </a:p>
          <a:p>
            <a:pPr marL="0" indent="0">
              <a:buNone/>
            </a:pPr>
            <a:r>
              <a:rPr lang="en-US" dirty="0"/>
              <a:t>	</a:t>
            </a:r>
            <a:r>
              <a:rPr lang="en-US" dirty="0" smtClean="0"/>
              <a:t>				</a:t>
            </a:r>
            <a:r>
              <a:rPr lang="en-US" dirty="0" err="1" smtClean="0"/>
              <a:t>ment</a:t>
            </a:r>
            <a:r>
              <a:rPr lang="en-US" dirty="0" smtClean="0"/>
              <a:t> and incentives.</a:t>
            </a:r>
            <a:endParaRPr lang="en-US" dirty="0"/>
          </a:p>
          <a:p>
            <a:pPr marL="0" indent="0">
              <a:buNone/>
            </a:pPr>
            <a:endParaRPr lang="en-US" b="1" dirty="0" smtClean="0"/>
          </a:p>
          <a:p>
            <a:pPr marL="0" indent="0">
              <a:buNone/>
            </a:pPr>
            <a:endParaRPr lang="en-US" b="1" dirty="0"/>
          </a:p>
          <a:p>
            <a:pPr marL="0" indent="0">
              <a:buNone/>
            </a:pPr>
            <a:endParaRPr lang="en-US" b="1" dirty="0" smtClean="0"/>
          </a:p>
          <a:p>
            <a:pPr marL="0" indent="0">
              <a:buNone/>
            </a:pPr>
            <a:endParaRPr lang="en-US" b="1" dirty="0"/>
          </a:p>
          <a:p>
            <a:pPr marL="0" indent="0">
              <a:buNone/>
            </a:pPr>
            <a:endParaRPr lang="en-US" b="1" dirty="0"/>
          </a:p>
          <a:p>
            <a:pPr marL="0" indent="0">
              <a:buNone/>
            </a:pPr>
            <a:endParaRPr lang="en-US" b="1" dirty="0" smtClean="0"/>
          </a:p>
          <a:p>
            <a:pPr marL="0" indent="0">
              <a:buNone/>
            </a:pPr>
            <a:endParaRPr lang="en-US" b="1" dirty="0" smtClean="0"/>
          </a:p>
          <a:p>
            <a:pPr marL="0" indent="0">
              <a:buNone/>
            </a:pPr>
            <a:r>
              <a:rPr lang="en-US" dirty="0" smtClean="0"/>
              <a:t>. </a:t>
            </a:r>
            <a:endParaRPr lang="en-US" dirty="0"/>
          </a:p>
          <a:p>
            <a:pPr marL="0" indent="0">
              <a:buNone/>
            </a:pPr>
            <a:endParaRPr lang="en-US" b="1" dirty="0" smtClean="0"/>
          </a:p>
          <a:p>
            <a:endParaRPr lang="en-US" dirty="0"/>
          </a:p>
        </p:txBody>
      </p:sp>
      <p:pic>
        <p:nvPicPr>
          <p:cNvPr id="5" name="Picture 4" descr="https://encrypted-tbn1.gstatic.com/images?q=tbn:ANd9GcSYYNL6rCZOEqteSm1BsrBYIYL2_kiZrscmre6t9efERU9BtR7O3Q">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flipH="1">
            <a:off x="685800" y="1524000"/>
            <a:ext cx="4343400" cy="4419600"/>
          </a:xfrm>
          <a:prstGeom prst="rect">
            <a:avLst/>
          </a:prstGeom>
          <a:noFill/>
          <a:ln>
            <a:noFill/>
          </a:ln>
        </p:spPr>
      </p:pic>
    </p:spTree>
    <p:extLst>
      <p:ext uri="{BB962C8B-B14F-4D97-AF65-F5344CB8AC3E}">
        <p14:creationId xmlns:p14="http://schemas.microsoft.com/office/powerpoint/2010/main" val="3195983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Evidence Based Practice?</a:t>
            </a:r>
            <a:endParaRPr lang="en-US" b="1" dirty="0"/>
          </a:p>
        </p:txBody>
      </p:sp>
      <p:sp>
        <p:nvSpPr>
          <p:cNvPr id="3" name="Content Placeholder 2"/>
          <p:cNvSpPr>
            <a:spLocks noGrp="1"/>
          </p:cNvSpPr>
          <p:nvPr>
            <p:ph idx="1"/>
          </p:nvPr>
        </p:nvSpPr>
        <p:spPr>
          <a:xfrm>
            <a:off x="683568" y="1905000"/>
            <a:ext cx="7812868" cy="4175443"/>
          </a:xfrm>
        </p:spPr>
        <p:txBody>
          <a:bodyPr/>
          <a:lstStyle/>
          <a:p>
            <a:pPr marL="0" indent="0">
              <a:lnSpc>
                <a:spcPct val="100000"/>
              </a:lnSpc>
              <a:spcAft>
                <a:spcPts val="0"/>
              </a:spcAft>
              <a:buNone/>
            </a:pPr>
            <a:r>
              <a:rPr lang="en-US" sz="3600" dirty="0" smtClean="0"/>
              <a:t>“The term “evidence based practices” is, in essence, interventions or practices that </a:t>
            </a:r>
            <a:r>
              <a:rPr lang="en-US" sz="3600" i="1" dirty="0" smtClean="0"/>
              <a:t>should</a:t>
            </a:r>
            <a:r>
              <a:rPr lang="en-US" sz="3600" dirty="0" smtClean="0"/>
              <a:t> be widely used because research indicates that they positively alter human behavior.”</a:t>
            </a:r>
            <a:br>
              <a:rPr lang="en-US" sz="3600" dirty="0" smtClean="0"/>
            </a:br>
            <a:endParaRPr lang="en-US" sz="3600" dirty="0" smtClean="0"/>
          </a:p>
          <a:p>
            <a:pPr marL="0" indent="0">
              <a:buNone/>
            </a:pPr>
            <a:r>
              <a:rPr lang="en-US" dirty="0" smtClean="0"/>
              <a:t>Taxman &amp; </a:t>
            </a:r>
            <a:r>
              <a:rPr lang="en-US" dirty="0" err="1" smtClean="0"/>
              <a:t>Belenko</a:t>
            </a:r>
            <a:r>
              <a:rPr lang="en-US" dirty="0" smtClean="0"/>
              <a:t>, 2012</a:t>
            </a:r>
            <a:endParaRPr lang="en-US" dirty="0"/>
          </a:p>
        </p:txBody>
      </p:sp>
    </p:spTree>
    <p:extLst>
      <p:ext uri="{BB962C8B-B14F-4D97-AF65-F5344CB8AC3E}">
        <p14:creationId xmlns:p14="http://schemas.microsoft.com/office/powerpoint/2010/main" val="1588414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This we believe (wrongly):</a:t>
            </a:r>
            <a:endParaRPr lang="en-US" dirty="0"/>
          </a:p>
        </p:txBody>
      </p:sp>
      <p:sp>
        <p:nvSpPr>
          <p:cNvPr id="3" name="Content Placeholder 2"/>
          <p:cNvSpPr>
            <a:spLocks noGrp="1"/>
          </p:cNvSpPr>
          <p:nvPr>
            <p:ph idx="1"/>
          </p:nvPr>
        </p:nvSpPr>
        <p:spPr>
          <a:xfrm>
            <a:off x="304800" y="1371600"/>
            <a:ext cx="8610600" cy="7269163"/>
          </a:xfrm>
        </p:spPr>
        <p:txBody>
          <a:bodyPr/>
          <a:lstStyle/>
          <a:p>
            <a:pPr marL="0" indent="0">
              <a:buNone/>
            </a:pPr>
            <a:endParaRPr lang="en-US" dirty="0" smtClean="0"/>
          </a:p>
          <a:p>
            <a:pPr marL="0" indent="0">
              <a:buNone/>
            </a:pPr>
            <a:r>
              <a:rPr lang="en-US" b="1" dirty="0" smtClean="0"/>
              <a:t>Keep ‘</a:t>
            </a:r>
            <a:r>
              <a:rPr lang="en-US" b="1" dirty="0" err="1" smtClean="0"/>
              <a:t>em</a:t>
            </a:r>
            <a:r>
              <a:rPr lang="en-US" b="1" dirty="0"/>
              <a:t> </a:t>
            </a:r>
            <a:r>
              <a:rPr lang="en-US" b="1" dirty="0" smtClean="0"/>
              <a:t>guessing. Make sanctions and consequences for rule breaking secret to keep offenders off-guard and fearful</a:t>
            </a:r>
          </a:p>
          <a:p>
            <a:pPr marL="0" indent="0">
              <a:buNone/>
            </a:pPr>
            <a:r>
              <a:rPr lang="en-US" b="1" dirty="0" smtClean="0"/>
              <a:t>(i.e. </a:t>
            </a:r>
            <a:r>
              <a:rPr lang="en-US" b="1" i="1" dirty="0" smtClean="0"/>
              <a:t>Power &amp; Control </a:t>
            </a:r>
            <a:r>
              <a:rPr lang="en-US" b="1" dirty="0" smtClean="0"/>
              <a:t>tactics)</a:t>
            </a:r>
            <a:r>
              <a:rPr lang="en-US" dirty="0" smtClean="0"/>
              <a:t>.</a:t>
            </a:r>
          </a:p>
          <a:p>
            <a:pPr marL="0" indent="0">
              <a:buNone/>
            </a:pPr>
            <a:r>
              <a:rPr lang="en-US" dirty="0"/>
              <a:t>Offenders are more likely </a:t>
            </a:r>
            <a:endParaRPr lang="en-US" dirty="0" smtClean="0"/>
          </a:p>
          <a:p>
            <a:pPr marL="0" indent="0">
              <a:buNone/>
            </a:pPr>
            <a:r>
              <a:rPr lang="en-US" dirty="0" smtClean="0"/>
              <a:t>to </a:t>
            </a:r>
            <a:r>
              <a:rPr lang="en-US" dirty="0"/>
              <a:t>comply when they</a:t>
            </a:r>
            <a:r>
              <a:rPr lang="en-US" b="1" dirty="0"/>
              <a:t> </a:t>
            </a:r>
            <a:r>
              <a:rPr lang="en-US" dirty="0"/>
              <a:t>know </a:t>
            </a:r>
            <a:endParaRPr lang="en-US" dirty="0" smtClean="0"/>
          </a:p>
          <a:p>
            <a:pPr marL="0" indent="0">
              <a:buNone/>
            </a:pPr>
            <a:r>
              <a:rPr lang="en-US" dirty="0" smtClean="0"/>
              <a:t>the </a:t>
            </a:r>
            <a:r>
              <a:rPr lang="en-US" dirty="0"/>
              <a:t>rules and consequences, </a:t>
            </a:r>
            <a:endParaRPr lang="en-US" dirty="0" smtClean="0"/>
          </a:p>
          <a:p>
            <a:pPr marL="0" indent="0">
              <a:buNone/>
            </a:pPr>
            <a:r>
              <a:rPr lang="en-US" dirty="0" smtClean="0"/>
              <a:t>and </a:t>
            </a:r>
            <a:r>
              <a:rPr lang="en-US" dirty="0"/>
              <a:t>are less</a:t>
            </a:r>
            <a:r>
              <a:rPr lang="en-US" b="1" dirty="0"/>
              <a:t> </a:t>
            </a:r>
            <a:r>
              <a:rPr lang="en-US" dirty="0"/>
              <a:t>likely to resist </a:t>
            </a:r>
            <a:endParaRPr lang="en-US" dirty="0" smtClean="0"/>
          </a:p>
          <a:p>
            <a:pPr marL="0" indent="0">
              <a:buNone/>
            </a:pPr>
            <a:r>
              <a:rPr lang="en-US" dirty="0" smtClean="0"/>
              <a:t>the </a:t>
            </a:r>
            <a:r>
              <a:rPr lang="en-US" dirty="0"/>
              <a:t>consequences when </a:t>
            </a:r>
            <a:endParaRPr lang="en-US" dirty="0" smtClean="0"/>
          </a:p>
          <a:p>
            <a:pPr marL="0" indent="0">
              <a:buNone/>
            </a:pPr>
            <a:r>
              <a:rPr lang="en-US" dirty="0" smtClean="0"/>
              <a:t>the </a:t>
            </a:r>
            <a:r>
              <a:rPr lang="en-US" dirty="0"/>
              <a:t>rules</a:t>
            </a:r>
            <a:r>
              <a:rPr lang="en-US" b="1" dirty="0"/>
              <a:t> </a:t>
            </a:r>
            <a:r>
              <a:rPr lang="en-US" dirty="0"/>
              <a:t>are broken and a sanction is imposed</a:t>
            </a:r>
            <a:r>
              <a:rPr lang="en-US" dirty="0" smtClean="0"/>
              <a:t>.</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endParaRPr lang="en-US" dirty="0"/>
          </a:p>
        </p:txBody>
      </p:sp>
      <p:sp>
        <p:nvSpPr>
          <p:cNvPr id="4" name="Rectangle 3"/>
          <p:cNvSpPr/>
          <p:nvPr/>
        </p:nvSpPr>
        <p:spPr>
          <a:xfrm>
            <a:off x="-381000" y="6858000"/>
            <a:ext cx="8153400" cy="1200329"/>
          </a:xfrm>
          <a:prstGeom prst="rect">
            <a:avLst/>
          </a:prstGeom>
        </p:spPr>
        <p:txBody>
          <a:bodyPr wrap="square">
            <a:spAutoFit/>
          </a:bodyPr>
          <a:lstStyle/>
          <a:p>
            <a:endParaRPr lang="en-US" dirty="0"/>
          </a:p>
          <a:p>
            <a:endParaRPr lang="en-US" dirty="0" smtClean="0"/>
          </a:p>
          <a:p>
            <a:r>
              <a:rPr lang="en-US" dirty="0" smtClean="0"/>
              <a:t>a</a:t>
            </a:r>
          </a:p>
          <a:p>
            <a:endParaRPr lang="en-US" dirty="0"/>
          </a:p>
        </p:txBody>
      </p:sp>
      <p:pic>
        <p:nvPicPr>
          <p:cNvPr id="6" name="Picture 5" descr="http://beyondtherisk.com/wp-content/uploads/2012/08/lecture.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590800"/>
            <a:ext cx="3806190" cy="2519680"/>
          </a:xfrm>
          <a:prstGeom prst="rect">
            <a:avLst/>
          </a:prstGeom>
          <a:noFill/>
          <a:ln>
            <a:noFill/>
          </a:ln>
        </p:spPr>
      </p:pic>
    </p:spTree>
    <p:extLst>
      <p:ext uri="{BB962C8B-B14F-4D97-AF65-F5344CB8AC3E}">
        <p14:creationId xmlns:p14="http://schemas.microsoft.com/office/powerpoint/2010/main" val="1073741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28"/>
            <a:ext cx="8229600" cy="909972"/>
          </a:xfrm>
        </p:spPr>
        <p:txBody>
          <a:bodyPr/>
          <a:lstStyle/>
          <a:p>
            <a:r>
              <a:rPr lang="en-US" b="1" dirty="0"/>
              <a:t>This we believe (wrongly):</a:t>
            </a:r>
            <a:endParaRPr lang="en-US" dirty="0"/>
          </a:p>
        </p:txBody>
      </p:sp>
      <p:sp>
        <p:nvSpPr>
          <p:cNvPr id="3" name="Content Placeholder 2"/>
          <p:cNvSpPr>
            <a:spLocks noGrp="1"/>
          </p:cNvSpPr>
          <p:nvPr>
            <p:ph idx="1"/>
          </p:nvPr>
        </p:nvSpPr>
        <p:spPr>
          <a:xfrm>
            <a:off x="685800" y="1303178"/>
            <a:ext cx="7927032" cy="4708843"/>
          </a:xfrm>
        </p:spPr>
        <p:txBody>
          <a:bodyPr/>
          <a:lstStyle/>
          <a:p>
            <a:pPr marL="0" indent="0">
              <a:lnSpc>
                <a:spcPct val="100000"/>
              </a:lnSpc>
              <a:spcAft>
                <a:spcPts val="0"/>
              </a:spcAft>
              <a:buNone/>
            </a:pPr>
            <a:r>
              <a:rPr lang="en-US" b="1" dirty="0" smtClean="0"/>
              <a:t>Offenders </a:t>
            </a:r>
            <a:r>
              <a:rPr lang="en-US" b="1" dirty="0"/>
              <a:t>do not pay attention to, or respect, subtle messages they receive through their interactions with </a:t>
            </a:r>
            <a:r>
              <a:rPr lang="en-US" b="1" dirty="0" smtClean="0"/>
              <a:t>us. </a:t>
            </a:r>
            <a:r>
              <a:rPr lang="en-US" dirty="0" smtClean="0"/>
              <a:t>Every </a:t>
            </a:r>
            <a:r>
              <a:rPr lang="en-US" dirty="0"/>
              <a:t>interaction with offenders represents an</a:t>
            </a:r>
            <a:r>
              <a:rPr lang="en-US" b="1" dirty="0"/>
              <a:t> </a:t>
            </a:r>
            <a:r>
              <a:rPr lang="en-US" dirty="0"/>
              <a:t>opportunity </a:t>
            </a:r>
            <a:r>
              <a:rPr lang="en-US" dirty="0" smtClean="0"/>
              <a:t>to </a:t>
            </a:r>
            <a:r>
              <a:rPr lang="en-US" dirty="0"/>
              <a:t>role-model for offenders,</a:t>
            </a:r>
            <a:r>
              <a:rPr lang="en-US" b="1" dirty="0"/>
              <a:t> </a:t>
            </a:r>
            <a:r>
              <a:rPr lang="en-US" dirty="0"/>
              <a:t>affirm pro-social values, and </a:t>
            </a:r>
            <a:r>
              <a:rPr lang="en-US" dirty="0" smtClean="0"/>
              <a:t>demonstrate disapproval </a:t>
            </a:r>
            <a:r>
              <a:rPr lang="en-US" dirty="0"/>
              <a:t>for anti-social thinking/behavior</a:t>
            </a:r>
            <a:r>
              <a:rPr lang="en-US" dirty="0" smtClean="0"/>
              <a:t>.	</a:t>
            </a:r>
            <a:r>
              <a:rPr lang="en-US" b="1" dirty="0">
                <a:solidFill>
                  <a:srgbClr val="FF0000"/>
                </a:solidFill>
              </a:rPr>
              <a:t>If </a:t>
            </a:r>
            <a:r>
              <a:rPr lang="en-US" b="1" dirty="0" smtClean="0">
                <a:solidFill>
                  <a:srgbClr val="FF0000"/>
                </a:solidFill>
              </a:rPr>
              <a:t>COs and treatment staff</a:t>
            </a:r>
            <a:endParaRPr lang="en-US" b="1" dirty="0">
              <a:solidFill>
                <a:srgbClr val="FF0000"/>
              </a:solidFill>
            </a:endParaRPr>
          </a:p>
          <a:p>
            <a:pPr marL="0" indent="0">
              <a:lnSpc>
                <a:spcPct val="100000"/>
              </a:lnSpc>
              <a:spcAft>
                <a:spcPts val="0"/>
              </a:spcAft>
              <a:buNone/>
            </a:pPr>
            <a:r>
              <a:rPr lang="en-US" b="1" dirty="0" smtClean="0">
                <a:solidFill>
                  <a:srgbClr val="FF0000"/>
                </a:solidFill>
              </a:rPr>
              <a:t>					don’t respect each</a:t>
            </a:r>
            <a:endParaRPr lang="en-US" b="1" dirty="0">
              <a:solidFill>
                <a:srgbClr val="FF0000"/>
              </a:solidFill>
            </a:endParaRPr>
          </a:p>
          <a:p>
            <a:pPr marL="0" indent="0">
              <a:lnSpc>
                <a:spcPct val="100000"/>
              </a:lnSpc>
              <a:spcAft>
                <a:spcPts val="0"/>
              </a:spcAft>
              <a:buNone/>
            </a:pPr>
            <a:r>
              <a:rPr lang="en-US" b="1" dirty="0" smtClean="0">
                <a:solidFill>
                  <a:srgbClr val="FF0000"/>
                </a:solidFill>
              </a:rPr>
              <a:t>					other in their inter-</a:t>
            </a:r>
            <a:endParaRPr lang="en-US" b="1" dirty="0">
              <a:solidFill>
                <a:srgbClr val="FF0000"/>
              </a:solidFill>
            </a:endParaRPr>
          </a:p>
          <a:p>
            <a:pPr marL="3543300" lvl="8" indent="0">
              <a:spcBef>
                <a:spcPts val="0"/>
              </a:spcBef>
              <a:buNone/>
            </a:pPr>
            <a:r>
              <a:rPr lang="en-US" b="1" dirty="0" smtClean="0">
                <a:solidFill>
                  <a:srgbClr val="FF0000"/>
                </a:solidFill>
              </a:rPr>
              <a:t>		</a:t>
            </a:r>
            <a:r>
              <a:rPr lang="en-US" sz="2400" b="1" dirty="0" smtClean="0">
                <a:solidFill>
                  <a:srgbClr val="FF0000"/>
                </a:solidFill>
              </a:rPr>
              <a:t>actions, both will be</a:t>
            </a:r>
            <a:endParaRPr lang="en-US" sz="2400" b="1" dirty="0">
              <a:solidFill>
                <a:srgbClr val="FF0000"/>
              </a:solidFill>
            </a:endParaRPr>
          </a:p>
          <a:p>
            <a:pPr marL="0" indent="0">
              <a:lnSpc>
                <a:spcPct val="100000"/>
              </a:lnSpc>
              <a:spcAft>
                <a:spcPts val="0"/>
              </a:spcAft>
              <a:buNone/>
            </a:pPr>
            <a:r>
              <a:rPr lang="en-US" b="1" dirty="0" smtClean="0">
                <a:solidFill>
                  <a:srgbClr val="FF0000"/>
                </a:solidFill>
              </a:rPr>
              <a:t>					undermined in the</a:t>
            </a:r>
          </a:p>
          <a:p>
            <a:pPr marL="0" indent="0">
              <a:lnSpc>
                <a:spcPct val="100000"/>
              </a:lnSpc>
              <a:spcAft>
                <a:spcPts val="0"/>
              </a:spcAft>
              <a:buNone/>
            </a:pPr>
            <a:r>
              <a:rPr lang="en-US" b="1" dirty="0">
                <a:solidFill>
                  <a:srgbClr val="FF0000"/>
                </a:solidFill>
              </a:rPr>
              <a:t>	</a:t>
            </a:r>
            <a:r>
              <a:rPr lang="en-US" b="1" dirty="0" smtClean="0">
                <a:solidFill>
                  <a:srgbClr val="FF0000"/>
                </a:solidFill>
              </a:rPr>
              <a:t>				eyes of RSAT inmates</a:t>
            </a:r>
            <a:r>
              <a:rPr lang="en-US" b="1" dirty="0" smtClean="0"/>
              <a:t>.</a:t>
            </a:r>
          </a:p>
          <a:p>
            <a:pPr marL="0" indent="0">
              <a:lnSpc>
                <a:spcPct val="100000"/>
              </a:lnSpc>
              <a:spcAft>
                <a:spcPts val="0"/>
              </a:spcAft>
              <a:buNone/>
            </a:pPr>
            <a:r>
              <a:rPr lang="en-US" b="1" dirty="0"/>
              <a:t>	</a:t>
            </a:r>
            <a:r>
              <a:rPr lang="en-US" b="1" dirty="0" smtClean="0"/>
              <a:t>				.					.</a:t>
            </a:r>
            <a:endParaRPr lang="en-US" b="1" dirty="0"/>
          </a:p>
          <a:p>
            <a:pPr marL="0" indent="0">
              <a:buNone/>
            </a:pPr>
            <a:endParaRPr lang="en-US" b="1" dirty="0"/>
          </a:p>
        </p:txBody>
      </p:sp>
      <p:pic>
        <p:nvPicPr>
          <p:cNvPr id="5" name="Picture 4" descr="https://encrypted-tbn2.gstatic.com/images?q=tbn:ANd9GcQACmartCf10PM9JwZ2UWiUlQ9_cdC-v9BRc056Qxs4eaL_UGa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57200" y="3657600"/>
            <a:ext cx="4343400" cy="2819400"/>
          </a:xfrm>
          <a:prstGeom prst="rect">
            <a:avLst/>
          </a:prstGeom>
          <a:noFill/>
          <a:ln>
            <a:noFill/>
          </a:ln>
        </p:spPr>
      </p:pic>
    </p:spTree>
    <p:extLst>
      <p:ext uri="{BB962C8B-B14F-4D97-AF65-F5344CB8AC3E}">
        <p14:creationId xmlns:p14="http://schemas.microsoft.com/office/powerpoint/2010/main" val="937769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219200"/>
          </a:xfrm>
        </p:spPr>
        <p:txBody>
          <a:bodyPr/>
          <a:lstStyle/>
          <a:p>
            <a:r>
              <a:rPr lang="en-US" b="1" dirty="0" smtClean="0"/>
              <a:t/>
            </a:r>
            <a:br>
              <a:rPr lang="en-US" b="1" dirty="0" smtClean="0"/>
            </a:br>
            <a:r>
              <a:rPr lang="en-US" b="1" dirty="0" smtClean="0"/>
              <a:t>This </a:t>
            </a:r>
            <a:r>
              <a:rPr lang="en-US" b="1" dirty="0"/>
              <a:t>we believe (wrongly):</a:t>
            </a:r>
            <a:endParaRPr lang="en-US" dirty="0"/>
          </a:p>
        </p:txBody>
      </p:sp>
      <p:sp>
        <p:nvSpPr>
          <p:cNvPr id="3" name="Content Placeholder 2"/>
          <p:cNvSpPr>
            <a:spLocks noGrp="1"/>
          </p:cNvSpPr>
          <p:nvPr>
            <p:ph idx="1"/>
          </p:nvPr>
        </p:nvSpPr>
        <p:spPr>
          <a:xfrm>
            <a:off x="685800" y="1321476"/>
            <a:ext cx="7812868" cy="4525963"/>
          </a:xfrm>
        </p:spPr>
        <p:txBody>
          <a:bodyPr/>
          <a:lstStyle/>
          <a:p>
            <a:pPr marL="0" indent="0">
              <a:buNone/>
            </a:pPr>
            <a:r>
              <a:rPr lang="en-US" b="1" i="1" u="sng" dirty="0" smtClean="0"/>
              <a:t>Programming:</a:t>
            </a:r>
          </a:p>
          <a:p>
            <a:pPr marL="0" indent="0">
              <a:buNone/>
            </a:pPr>
            <a:r>
              <a:rPr lang="en-US" b="1" dirty="0" smtClean="0"/>
              <a:t>Any program is better than </a:t>
            </a:r>
          </a:p>
          <a:p>
            <a:pPr marL="0" indent="0">
              <a:buNone/>
            </a:pPr>
            <a:r>
              <a:rPr lang="en-US" b="1" dirty="0" smtClean="0"/>
              <a:t>nothing.</a:t>
            </a:r>
            <a:endParaRPr lang="en-US" dirty="0" smtClean="0"/>
          </a:p>
          <a:p>
            <a:pPr marL="0" indent="0">
              <a:buNone/>
            </a:pPr>
            <a:r>
              <a:rPr lang="en-US" dirty="0"/>
              <a:t>Programs that </a:t>
            </a:r>
            <a:r>
              <a:rPr lang="en-US" dirty="0" smtClean="0"/>
              <a:t>are mismatched</a:t>
            </a:r>
          </a:p>
          <a:p>
            <a:pPr marL="0" indent="0">
              <a:buNone/>
            </a:pPr>
            <a:r>
              <a:rPr lang="en-US" dirty="0"/>
              <a:t>t</a:t>
            </a:r>
            <a:r>
              <a:rPr lang="en-US" dirty="0" smtClean="0"/>
              <a:t>o offender traits </a:t>
            </a:r>
            <a:r>
              <a:rPr lang="en-US" dirty="0"/>
              <a:t>can actually </a:t>
            </a:r>
            <a:endParaRPr lang="en-US" dirty="0" smtClean="0"/>
          </a:p>
          <a:p>
            <a:pPr marL="0" indent="0">
              <a:buNone/>
            </a:pPr>
            <a:r>
              <a:rPr lang="en-US" dirty="0" smtClean="0"/>
              <a:t>do </a:t>
            </a:r>
            <a:r>
              <a:rPr lang="en-US" dirty="0"/>
              <a:t>harm. Programs must be </a:t>
            </a:r>
            <a:endParaRPr lang="en-US" dirty="0" smtClean="0"/>
          </a:p>
          <a:p>
            <a:pPr marL="0" indent="0">
              <a:buNone/>
            </a:pPr>
            <a:r>
              <a:rPr lang="en-US" dirty="0" smtClean="0"/>
              <a:t>appropriate </a:t>
            </a:r>
            <a:r>
              <a:rPr lang="en-US" dirty="0"/>
              <a:t>based upon </a:t>
            </a:r>
            <a:endParaRPr lang="en-US" dirty="0" smtClean="0"/>
          </a:p>
          <a:p>
            <a:pPr marL="0" indent="0">
              <a:buNone/>
            </a:pPr>
            <a:r>
              <a:rPr lang="en-US" dirty="0" smtClean="0"/>
              <a:t>offenders</a:t>
            </a:r>
            <a:r>
              <a:rPr lang="en-US" dirty="0"/>
              <a:t>’ level of risk and </a:t>
            </a:r>
            <a:endParaRPr lang="en-US" dirty="0" smtClean="0"/>
          </a:p>
          <a:p>
            <a:pPr marL="0" indent="0">
              <a:buNone/>
            </a:pPr>
            <a:r>
              <a:rPr lang="en-US" dirty="0" err="1" smtClean="0"/>
              <a:t>criminogenic</a:t>
            </a:r>
            <a:r>
              <a:rPr lang="en-US" dirty="0" smtClean="0"/>
              <a:t> </a:t>
            </a:r>
            <a:r>
              <a:rPr lang="en-US" dirty="0"/>
              <a:t>needs as well </a:t>
            </a:r>
            <a:endParaRPr lang="en-US" dirty="0" smtClean="0"/>
          </a:p>
          <a:p>
            <a:pPr marL="0" indent="0">
              <a:buNone/>
            </a:pPr>
            <a:r>
              <a:rPr lang="en-US" dirty="0" smtClean="0"/>
              <a:t>as recognize offender </a:t>
            </a:r>
            <a:r>
              <a:rPr lang="en-US" dirty="0"/>
              <a:t>gender, culture and </a:t>
            </a:r>
            <a:r>
              <a:rPr lang="en-US" dirty="0" smtClean="0"/>
              <a:t>other </a:t>
            </a:r>
            <a:r>
              <a:rPr lang="en-US" dirty="0" err="1" smtClean="0"/>
              <a:t>responsivity</a:t>
            </a:r>
            <a:r>
              <a:rPr lang="en-US" dirty="0" smtClean="0"/>
              <a:t> </a:t>
            </a:r>
            <a:r>
              <a:rPr lang="en-US" dirty="0"/>
              <a:t>factors.</a:t>
            </a:r>
          </a:p>
          <a:p>
            <a:pPr marL="0" indent="0">
              <a:buNone/>
            </a:pPr>
            <a:r>
              <a:rPr lang="en-US" b="1" dirty="0"/>
              <a:t> </a:t>
            </a:r>
            <a:endParaRPr lang="en-US" dirty="0"/>
          </a:p>
          <a:p>
            <a:endParaRPr lang="en-US" dirty="0"/>
          </a:p>
        </p:txBody>
      </p:sp>
      <p:pic>
        <p:nvPicPr>
          <p:cNvPr id="4" name="Picture 3" descr="https://encrypted-tbn0.gstatic.com/images?q=tbn:ANd9GcTZcSj1NcVta3QkTQAom5lojz80jvkK0iCY-adrxq0Kwx4Z8sBa">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5169568" y="1524000"/>
            <a:ext cx="3581400" cy="3581400"/>
          </a:xfrm>
          <a:prstGeom prst="rect">
            <a:avLst/>
          </a:prstGeom>
          <a:noFill/>
          <a:ln>
            <a:noFill/>
          </a:ln>
        </p:spPr>
      </p:pic>
    </p:spTree>
    <p:extLst>
      <p:ext uri="{BB962C8B-B14F-4D97-AF65-F5344CB8AC3E}">
        <p14:creationId xmlns:p14="http://schemas.microsoft.com/office/powerpoint/2010/main" val="2067790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28"/>
            <a:ext cx="8229600" cy="1824372"/>
          </a:xfrm>
        </p:spPr>
        <p:txBody>
          <a:bodyPr/>
          <a:lstStyle/>
          <a:p>
            <a:r>
              <a:rPr lang="en-US" b="1" dirty="0" smtClean="0"/>
              <a:t>And finally,</a:t>
            </a:r>
            <a:r>
              <a:rPr lang="en-US" b="1" dirty="0"/>
              <a:t> </a:t>
            </a:r>
            <a:r>
              <a:rPr lang="en-US" b="1" dirty="0" smtClean="0"/>
              <a:t/>
            </a:r>
            <a:br>
              <a:rPr lang="en-US" b="1" dirty="0" smtClean="0"/>
            </a:br>
            <a:r>
              <a:rPr lang="en-US" b="1" dirty="0" smtClean="0"/>
              <a:t>this </a:t>
            </a:r>
            <a:r>
              <a:rPr lang="en-US" b="1" dirty="0"/>
              <a:t>we </a:t>
            </a:r>
            <a:r>
              <a:rPr lang="en-US" b="1" dirty="0" smtClean="0"/>
              <a:t>also believe </a:t>
            </a:r>
            <a:r>
              <a:rPr lang="en-US" b="1" dirty="0"/>
              <a:t>(wrongly):</a:t>
            </a:r>
            <a:r>
              <a:rPr lang="en-US" dirty="0"/>
              <a:t/>
            </a:r>
            <a:br>
              <a:rPr lang="en-US" dirty="0"/>
            </a:br>
            <a:endParaRPr lang="en-US" dirty="0"/>
          </a:p>
        </p:txBody>
      </p:sp>
      <p:sp>
        <p:nvSpPr>
          <p:cNvPr id="3" name="Content Placeholder 2"/>
          <p:cNvSpPr>
            <a:spLocks noGrp="1"/>
          </p:cNvSpPr>
          <p:nvPr>
            <p:ph idx="1"/>
          </p:nvPr>
        </p:nvSpPr>
        <p:spPr>
          <a:xfrm>
            <a:off x="685800" y="1600200"/>
            <a:ext cx="7812868" cy="4525963"/>
          </a:xfrm>
        </p:spPr>
        <p:txBody>
          <a:bodyPr/>
          <a:lstStyle/>
          <a:p>
            <a:pPr marL="0" indent="0" algn="ctr">
              <a:buNone/>
            </a:pPr>
            <a:r>
              <a:rPr lang="en-US" b="1" dirty="0" smtClean="0"/>
              <a:t>Evidence Based Practices = </a:t>
            </a:r>
            <a:r>
              <a:rPr lang="en-US" b="1" i="1" dirty="0" smtClean="0"/>
              <a:t>Best Practices</a:t>
            </a:r>
            <a:r>
              <a:rPr lang="en-US" b="1" dirty="0" smtClean="0"/>
              <a:t> = </a:t>
            </a:r>
          </a:p>
          <a:p>
            <a:pPr marL="0" indent="0" algn="ctr">
              <a:buNone/>
            </a:pPr>
            <a:r>
              <a:rPr lang="en-US" b="1" i="1" dirty="0" smtClean="0"/>
              <a:t>What Works</a:t>
            </a:r>
            <a:r>
              <a:rPr lang="en-US" b="1" dirty="0" smtClean="0"/>
              <a:t> </a:t>
            </a:r>
            <a:endParaRPr lang="en-US" b="1" dirty="0"/>
          </a:p>
          <a:p>
            <a:pPr marL="0" indent="0">
              <a:buNone/>
            </a:pPr>
            <a:r>
              <a:rPr lang="en-US" b="1" i="1" dirty="0" smtClean="0"/>
              <a:t>“Best practices” - </a:t>
            </a:r>
            <a:r>
              <a:rPr lang="en-US" dirty="0" smtClean="0"/>
              <a:t>collective </a:t>
            </a:r>
            <a:r>
              <a:rPr lang="en-US" dirty="0"/>
              <a:t>experience and wisdom of the </a:t>
            </a:r>
            <a:r>
              <a:rPr lang="en-US" dirty="0" smtClean="0"/>
              <a:t>field, not scientifically </a:t>
            </a:r>
            <a:r>
              <a:rPr lang="en-US" dirty="0"/>
              <a:t>tested </a:t>
            </a:r>
            <a:r>
              <a:rPr lang="en-US" dirty="0" smtClean="0"/>
              <a:t>knowledge of </a:t>
            </a:r>
            <a:r>
              <a:rPr lang="en-US" dirty="0"/>
              <a:t>outcomes, evidence or measurable standards</a:t>
            </a:r>
            <a:r>
              <a:rPr lang="en-US" dirty="0" smtClean="0"/>
              <a:t>.</a:t>
            </a:r>
            <a:endParaRPr lang="en-US" dirty="0"/>
          </a:p>
          <a:p>
            <a:pPr marL="0" indent="0">
              <a:buNone/>
            </a:pPr>
            <a:r>
              <a:rPr lang="en-US" b="1" dirty="0" smtClean="0"/>
              <a:t>“</a:t>
            </a:r>
            <a:r>
              <a:rPr lang="en-US" b="1" i="1" dirty="0" smtClean="0"/>
              <a:t>What works</a:t>
            </a:r>
            <a:r>
              <a:rPr lang="en-US" b="1" dirty="0" smtClean="0"/>
              <a:t>” </a:t>
            </a:r>
            <a:r>
              <a:rPr lang="en-US" dirty="0" smtClean="0"/>
              <a:t>- </a:t>
            </a:r>
            <a:r>
              <a:rPr lang="en-US" dirty="0"/>
              <a:t>linked to general </a:t>
            </a:r>
            <a:r>
              <a:rPr lang="en-US" dirty="0" smtClean="0"/>
              <a:t>outcomes </a:t>
            </a:r>
            <a:r>
              <a:rPr lang="en-US" dirty="0"/>
              <a:t>(e.g. </a:t>
            </a:r>
            <a:r>
              <a:rPr lang="en-US" i="1" dirty="0" smtClean="0"/>
              <a:t>organizational </a:t>
            </a:r>
            <a:r>
              <a:rPr lang="en-US" i="1" dirty="0"/>
              <a:t>efficiency</a:t>
            </a:r>
            <a:r>
              <a:rPr lang="en-US" dirty="0" smtClean="0"/>
              <a:t>, </a:t>
            </a:r>
            <a:r>
              <a:rPr lang="en-US" dirty="0"/>
              <a:t>offender accountability, </a:t>
            </a:r>
            <a:r>
              <a:rPr lang="en-US" dirty="0" smtClean="0"/>
              <a:t>just desserts, rehabilitation</a:t>
            </a:r>
            <a:r>
              <a:rPr lang="en-US" dirty="0"/>
              <a:t>, etc</a:t>
            </a:r>
            <a:r>
              <a:rPr lang="en-US" dirty="0" smtClean="0"/>
              <a:t>.), not specifically to recidivism reduction/relapse prevention.</a:t>
            </a:r>
          </a:p>
          <a:p>
            <a:pPr marL="0" indent="0">
              <a:buNone/>
            </a:pPr>
            <a:endParaRPr lang="en-US" dirty="0"/>
          </a:p>
          <a:p>
            <a:pPr marL="0" indent="0">
              <a:buNone/>
            </a:pPr>
            <a:r>
              <a:rPr lang="en-US" sz="2000" dirty="0"/>
              <a:t>(Harris 1986; O'Leary and Clear 1997). </a:t>
            </a:r>
            <a:endParaRPr lang="en-US" sz="2000" b="1" i="1" dirty="0" smtClean="0"/>
          </a:p>
        </p:txBody>
      </p:sp>
    </p:spTree>
    <p:extLst>
      <p:ext uri="{BB962C8B-B14F-4D97-AF65-F5344CB8AC3E}">
        <p14:creationId xmlns:p14="http://schemas.microsoft.com/office/powerpoint/2010/main" val="26437603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Evidence?</a:t>
            </a:r>
            <a:endParaRPr lang="en-US" b="1" dirty="0"/>
          </a:p>
        </p:txBody>
      </p:sp>
      <p:sp>
        <p:nvSpPr>
          <p:cNvPr id="3" name="Content Placeholder 2"/>
          <p:cNvSpPr>
            <a:spLocks noGrp="1"/>
          </p:cNvSpPr>
          <p:nvPr>
            <p:ph idx="1"/>
          </p:nvPr>
        </p:nvSpPr>
        <p:spPr>
          <a:xfrm>
            <a:off x="683568" y="1905000"/>
            <a:ext cx="7812868" cy="4175443"/>
          </a:xfrm>
        </p:spPr>
        <p:txBody>
          <a:bodyPr/>
          <a:lstStyle/>
          <a:p>
            <a:pPr marL="0" indent="0">
              <a:buNone/>
            </a:pPr>
            <a:r>
              <a:rPr lang="en-US" sz="3600" b="1" i="1" dirty="0" smtClean="0">
                <a:solidFill>
                  <a:srgbClr val="FF0000"/>
                </a:solidFill>
              </a:rPr>
              <a:t>What Research?</a:t>
            </a:r>
          </a:p>
          <a:p>
            <a:pPr marL="0" indent="0">
              <a:buNone/>
            </a:pPr>
            <a:endParaRPr lang="en-US" b="1" dirty="0" smtClean="0"/>
          </a:p>
          <a:p>
            <a:pPr marL="0" indent="0">
              <a:buNone/>
            </a:pPr>
            <a:r>
              <a:rPr lang="en-US" dirty="0" smtClean="0"/>
              <a:t>True Experimental, Randomized Control Trials in Different Settings &amp; Populations</a:t>
            </a:r>
          </a:p>
          <a:p>
            <a:pPr marL="0" indent="0">
              <a:buNone/>
            </a:pPr>
            <a:r>
              <a:rPr lang="en-US" dirty="0" smtClean="0">
                <a:solidFill>
                  <a:srgbClr val="FF0000"/>
                </a:solidFill>
              </a:rPr>
              <a:t>vs</a:t>
            </a:r>
            <a:r>
              <a:rPr lang="en-US" dirty="0" smtClean="0"/>
              <a:t>. </a:t>
            </a:r>
          </a:p>
          <a:p>
            <a:pPr marL="0" indent="0">
              <a:buNone/>
            </a:pPr>
            <a:r>
              <a:rPr lang="en-US" dirty="0" smtClean="0"/>
              <a:t>No research, no sound theory behind it </a:t>
            </a:r>
            <a:r>
              <a:rPr lang="en-US" i="1" dirty="0" smtClean="0"/>
              <a:t>(“way it was always done”)</a:t>
            </a:r>
            <a:r>
              <a:rPr lang="en-US" dirty="0" smtClean="0"/>
              <a:t>, anecdotal evidence… </a:t>
            </a:r>
            <a:endParaRPr lang="en-US" dirty="0"/>
          </a:p>
        </p:txBody>
      </p:sp>
    </p:spTree>
    <p:extLst>
      <p:ext uri="{BB962C8B-B14F-4D97-AF65-F5344CB8AC3E}">
        <p14:creationId xmlns:p14="http://schemas.microsoft.com/office/powerpoint/2010/main" val="4292233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Next Best Thing</a:t>
            </a:r>
            <a:endParaRPr lang="en-US" b="1" dirty="0"/>
          </a:p>
        </p:txBody>
      </p:sp>
      <p:sp>
        <p:nvSpPr>
          <p:cNvPr id="3" name="Content Placeholder 2"/>
          <p:cNvSpPr>
            <a:spLocks noGrp="1"/>
          </p:cNvSpPr>
          <p:nvPr>
            <p:ph idx="1"/>
          </p:nvPr>
        </p:nvSpPr>
        <p:spPr/>
        <p:txBody>
          <a:bodyPr/>
          <a:lstStyle/>
          <a:p>
            <a:pPr marL="0" indent="0">
              <a:buNone/>
            </a:pPr>
            <a:endParaRPr lang="en-US" sz="3600" b="1" dirty="0" smtClean="0"/>
          </a:p>
          <a:p>
            <a:pPr marL="0" indent="0">
              <a:buNone/>
            </a:pPr>
            <a:r>
              <a:rPr lang="en-US" sz="3600" b="1" dirty="0" smtClean="0"/>
              <a:t>Treatment Effect:</a:t>
            </a:r>
          </a:p>
          <a:p>
            <a:pPr marL="0" indent="0">
              <a:buNone/>
            </a:pPr>
            <a:endParaRPr lang="en-US" b="1" dirty="0"/>
          </a:p>
          <a:p>
            <a:pPr marL="0" indent="0">
              <a:buNone/>
            </a:pPr>
            <a:r>
              <a:rPr lang="en-US" dirty="0" smtClean="0"/>
              <a:t>Hard to Come by, especially with small samples</a:t>
            </a:r>
          </a:p>
          <a:p>
            <a:pPr marL="0" indent="0">
              <a:buNone/>
            </a:pPr>
            <a:endParaRPr lang="en-US" dirty="0"/>
          </a:p>
          <a:p>
            <a:pPr marL="0" indent="0">
              <a:buNone/>
            </a:pPr>
            <a:r>
              <a:rPr lang="en-US" b="1" dirty="0" smtClean="0"/>
              <a:t>			N = </a:t>
            </a:r>
            <a:r>
              <a:rPr lang="en-US" b="1" dirty="0"/>
              <a:t>3</a:t>
            </a:r>
            <a:r>
              <a:rPr lang="en-US" b="1" dirty="0" smtClean="0"/>
              <a:t> </a:t>
            </a:r>
            <a:endParaRPr lang="en-US" b="1" dirty="0"/>
          </a:p>
        </p:txBody>
      </p:sp>
      <p:pic>
        <p:nvPicPr>
          <p:cNvPr id="4" name="Picture 3" descr="http://www.txcscopereview.com/wp-content/uploads/2013/03/Shilouette-of-Questioning-Person.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4800600" y="3733800"/>
            <a:ext cx="2838450" cy="2390775"/>
          </a:xfrm>
          <a:prstGeom prst="rect">
            <a:avLst/>
          </a:prstGeom>
          <a:noFill/>
          <a:ln>
            <a:noFill/>
          </a:ln>
        </p:spPr>
      </p:pic>
    </p:spTree>
    <p:extLst>
      <p:ext uri="{BB962C8B-B14F-4D97-AF65-F5344CB8AC3E}">
        <p14:creationId xmlns:p14="http://schemas.microsoft.com/office/powerpoint/2010/main" val="14219338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868"/>
          <a:stretch/>
        </p:blipFill>
        <p:spPr bwMode="auto">
          <a:xfrm>
            <a:off x="2046322" y="228600"/>
            <a:ext cx="5473416"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1400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b="1" dirty="0" smtClean="0"/>
              <a:t>Keys to EBP</a:t>
            </a:r>
            <a:endParaRPr lang="en-US" dirty="0"/>
          </a:p>
        </p:txBody>
      </p:sp>
      <p:sp>
        <p:nvSpPr>
          <p:cNvPr id="3" name="Content Placeholder 2"/>
          <p:cNvSpPr>
            <a:spLocks noGrp="1"/>
          </p:cNvSpPr>
          <p:nvPr>
            <p:ph idx="1"/>
          </p:nvPr>
        </p:nvSpPr>
        <p:spPr>
          <a:xfrm>
            <a:off x="381000" y="1371600"/>
            <a:ext cx="8346268" cy="4983163"/>
          </a:xfrm>
        </p:spPr>
        <p:txBody>
          <a:bodyPr/>
          <a:lstStyle/>
          <a:p>
            <a:pPr marL="0" indent="0">
              <a:buNone/>
            </a:pPr>
            <a:r>
              <a:rPr lang="en-US" sz="3200" b="1" dirty="0" smtClean="0"/>
              <a:t>Evidence-based </a:t>
            </a:r>
            <a:r>
              <a:rPr lang="en-US" sz="3200" b="1" dirty="0"/>
              <a:t>practice</a:t>
            </a:r>
            <a:r>
              <a:rPr lang="en-US" sz="3200" b="1" i="1" dirty="0"/>
              <a:t> </a:t>
            </a:r>
            <a:endParaRPr lang="en-US" sz="3200" b="1" i="1" dirty="0" smtClean="0"/>
          </a:p>
          <a:p>
            <a:pPr marL="0" indent="0">
              <a:buNone/>
            </a:pPr>
            <a:r>
              <a:rPr lang="en-US" b="1" dirty="0" smtClean="0"/>
              <a:t>Definable and measurable </a:t>
            </a:r>
          </a:p>
          <a:p>
            <a:pPr marL="0" indent="0">
              <a:buNone/>
            </a:pPr>
            <a:r>
              <a:rPr lang="en-US" b="1" dirty="0" smtClean="0"/>
              <a:t>outcome(s) </a:t>
            </a:r>
          </a:p>
          <a:p>
            <a:pPr marL="0" indent="0">
              <a:buNone/>
            </a:pPr>
            <a:endParaRPr lang="en-US" b="1" dirty="0" smtClean="0"/>
          </a:p>
          <a:p>
            <a:pPr marL="0" indent="0">
              <a:lnSpc>
                <a:spcPct val="100000"/>
              </a:lnSpc>
              <a:spcAft>
                <a:spcPts val="0"/>
              </a:spcAft>
              <a:buNone/>
            </a:pPr>
            <a:r>
              <a:rPr lang="en-US" dirty="0" smtClean="0"/>
              <a:t>(if you don’t know where you </a:t>
            </a:r>
          </a:p>
          <a:p>
            <a:pPr marL="0" indent="0">
              <a:lnSpc>
                <a:spcPct val="100000"/>
              </a:lnSpc>
              <a:spcAft>
                <a:spcPts val="0"/>
              </a:spcAft>
              <a:buNone/>
            </a:pPr>
            <a:r>
              <a:rPr lang="en-US" dirty="0" smtClean="0"/>
              <a:t>are going, any road will get </a:t>
            </a:r>
          </a:p>
          <a:p>
            <a:pPr marL="0" indent="0">
              <a:lnSpc>
                <a:spcPct val="100000"/>
              </a:lnSpc>
              <a:spcAft>
                <a:spcPts val="0"/>
              </a:spcAft>
              <a:buNone/>
            </a:pPr>
            <a:r>
              <a:rPr lang="en-US" dirty="0" smtClean="0"/>
              <a:t>you there…)</a:t>
            </a:r>
          </a:p>
          <a:p>
            <a:pPr marL="0" indent="0">
              <a:buNone/>
            </a:pPr>
            <a:endParaRPr lang="en-US" dirty="0" smtClean="0"/>
          </a:p>
          <a:p>
            <a:pPr marL="0" indent="0">
              <a:buNone/>
            </a:pPr>
            <a:r>
              <a:rPr lang="en-US" b="1" dirty="0"/>
              <a:t>P</a:t>
            </a:r>
            <a:r>
              <a:rPr lang="en-US" b="1" dirty="0" smtClean="0"/>
              <a:t>ractical realities, i.e.</a:t>
            </a:r>
          </a:p>
          <a:p>
            <a:pPr marL="0" indent="0">
              <a:buNone/>
            </a:pPr>
            <a:r>
              <a:rPr lang="en-US" b="1" i="1" dirty="0" smtClean="0"/>
              <a:t>recidivism</a:t>
            </a:r>
            <a:r>
              <a:rPr lang="en-US" b="1" i="1" dirty="0"/>
              <a:t>, </a:t>
            </a:r>
            <a:r>
              <a:rPr lang="en-US" b="1" i="1" dirty="0" smtClean="0"/>
              <a:t>relapse after </a:t>
            </a:r>
          </a:p>
          <a:p>
            <a:pPr marL="0" indent="0">
              <a:buNone/>
            </a:pPr>
            <a:r>
              <a:rPr lang="en-US" b="1" i="1" dirty="0" smtClean="0"/>
              <a:t>first phase of treatment….</a:t>
            </a:r>
            <a:endParaRPr lang="en-US" b="1" i="1" dirty="0"/>
          </a:p>
        </p:txBody>
      </p:sp>
      <p:pic>
        <p:nvPicPr>
          <p:cNvPr id="4" name="Picture 3" descr="http://thumbs.dreamstime.com/z/directions-road-sign-success-8641431.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455695" y="1752600"/>
            <a:ext cx="4114800" cy="4419600"/>
          </a:xfrm>
          <a:prstGeom prst="rect">
            <a:avLst/>
          </a:prstGeom>
          <a:noFill/>
          <a:ln>
            <a:noFill/>
          </a:ln>
        </p:spPr>
      </p:pic>
    </p:spTree>
    <p:extLst>
      <p:ext uri="{BB962C8B-B14F-4D97-AF65-F5344CB8AC3E}">
        <p14:creationId xmlns:p14="http://schemas.microsoft.com/office/powerpoint/2010/main" val="19762745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28"/>
            <a:ext cx="8229600" cy="1062372"/>
          </a:xfrm>
        </p:spPr>
        <p:txBody>
          <a:bodyPr/>
          <a:lstStyle/>
          <a:p>
            <a:r>
              <a:rPr lang="en-US" b="1" dirty="0" smtClean="0"/>
              <a:t>8 Principles for Effective EB Practice</a:t>
            </a:r>
            <a:endParaRPr lang="en-US" b="1" dirty="0"/>
          </a:p>
        </p:txBody>
      </p:sp>
      <p:sp>
        <p:nvSpPr>
          <p:cNvPr id="3" name="Content Placeholder 2"/>
          <p:cNvSpPr>
            <a:spLocks noGrp="1"/>
          </p:cNvSpPr>
          <p:nvPr>
            <p:ph idx="1"/>
          </p:nvPr>
        </p:nvSpPr>
        <p:spPr>
          <a:xfrm>
            <a:off x="683568" y="1143000"/>
            <a:ext cx="7812868" cy="4937443"/>
          </a:xfrm>
        </p:spPr>
        <p:txBody>
          <a:bodyPr/>
          <a:lstStyle/>
          <a:p>
            <a:pPr marL="0" indent="0">
              <a:buNone/>
            </a:pPr>
            <a:endParaRPr lang="en-US" b="1" dirty="0" smtClean="0"/>
          </a:p>
          <a:p>
            <a:pPr marL="0" indent="0">
              <a:buNone/>
            </a:pPr>
            <a:r>
              <a:rPr lang="en-US" b="1" dirty="0" smtClean="0"/>
              <a:t>1</a:t>
            </a:r>
            <a:r>
              <a:rPr lang="en-US" b="1" dirty="0"/>
              <a:t>. Assess Actuarial Risk/Needs.</a:t>
            </a:r>
            <a:endParaRPr lang="en-US" dirty="0"/>
          </a:p>
          <a:p>
            <a:pPr marL="0" indent="0">
              <a:buNone/>
            </a:pPr>
            <a:r>
              <a:rPr lang="en-US" b="1" dirty="0"/>
              <a:t>2. Enhance Intrinsic Motivation.</a:t>
            </a:r>
            <a:endParaRPr lang="en-US" dirty="0"/>
          </a:p>
          <a:p>
            <a:pPr marL="0" indent="0">
              <a:buNone/>
            </a:pPr>
            <a:r>
              <a:rPr lang="en-US" b="1" dirty="0"/>
              <a:t>3. Target Interventions.</a:t>
            </a:r>
            <a:endParaRPr lang="en-US" dirty="0"/>
          </a:p>
          <a:p>
            <a:pPr marL="0" indent="0">
              <a:buNone/>
            </a:pPr>
            <a:r>
              <a:rPr lang="en-US" b="1" dirty="0" smtClean="0"/>
              <a:t>4</a:t>
            </a:r>
            <a:r>
              <a:rPr lang="en-US" b="1" dirty="0"/>
              <a:t>. </a:t>
            </a:r>
            <a:r>
              <a:rPr lang="en-US" b="1" dirty="0" smtClean="0"/>
              <a:t>Provide Skill Training </a:t>
            </a:r>
            <a:r>
              <a:rPr lang="en-US" b="1" dirty="0"/>
              <a:t>with Directed Practice </a:t>
            </a:r>
            <a:r>
              <a:rPr lang="en-US" b="1" dirty="0" smtClean="0"/>
              <a:t>(Cognitive Behavioral Treatment/ MAT).</a:t>
            </a:r>
            <a:endParaRPr lang="en-US" dirty="0"/>
          </a:p>
          <a:p>
            <a:pPr marL="0" indent="0">
              <a:buNone/>
            </a:pPr>
            <a:r>
              <a:rPr lang="en-US" b="1" dirty="0"/>
              <a:t>5. Increase Positive Reinforcement.</a:t>
            </a:r>
            <a:endParaRPr lang="en-US" dirty="0"/>
          </a:p>
          <a:p>
            <a:pPr marL="0" indent="0">
              <a:buNone/>
            </a:pPr>
            <a:r>
              <a:rPr lang="en-US" b="1" dirty="0"/>
              <a:t>6. Engage Ongoing Support in Offender’s </a:t>
            </a:r>
            <a:r>
              <a:rPr lang="en-US" b="1" dirty="0" smtClean="0"/>
              <a:t>	Community </a:t>
            </a:r>
            <a:endParaRPr lang="en-US" dirty="0"/>
          </a:p>
          <a:p>
            <a:pPr marL="0" indent="0">
              <a:buNone/>
            </a:pPr>
            <a:r>
              <a:rPr lang="en-US" b="1" dirty="0"/>
              <a:t>7. Measure Relevant Processes/Practices.</a:t>
            </a:r>
            <a:endParaRPr lang="en-US" dirty="0"/>
          </a:p>
          <a:p>
            <a:pPr marL="0" indent="0">
              <a:buNone/>
            </a:pPr>
            <a:r>
              <a:rPr lang="en-US" b="1" dirty="0"/>
              <a:t>8. Provide Measurement Feedback.</a:t>
            </a:r>
            <a:endParaRPr lang="en-US" dirty="0"/>
          </a:p>
          <a:p>
            <a:pPr marL="0" indent="0">
              <a:buNone/>
            </a:pPr>
            <a:endParaRPr lang="en-US" dirty="0"/>
          </a:p>
        </p:txBody>
      </p:sp>
    </p:spTree>
    <p:extLst>
      <p:ext uri="{BB962C8B-B14F-4D97-AF65-F5344CB8AC3E}">
        <p14:creationId xmlns:p14="http://schemas.microsoft.com/office/powerpoint/2010/main" val="15252707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Assess Actuarial Risk/Needs</a:t>
            </a:r>
            <a:r>
              <a:rPr lang="en-US" u="sng" dirty="0"/>
              <a:t/>
            </a:r>
            <a:br>
              <a:rPr lang="en-US" u="sng" dirty="0"/>
            </a:br>
            <a:endParaRPr lang="en-US" dirty="0"/>
          </a:p>
        </p:txBody>
      </p:sp>
      <p:sp>
        <p:nvSpPr>
          <p:cNvPr id="3" name="Content Placeholder 2"/>
          <p:cNvSpPr>
            <a:spLocks noGrp="1"/>
          </p:cNvSpPr>
          <p:nvPr>
            <p:ph idx="1"/>
          </p:nvPr>
        </p:nvSpPr>
        <p:spPr/>
        <p:txBody>
          <a:bodyPr/>
          <a:lstStyle/>
          <a:p>
            <a:pPr marL="0" indent="0">
              <a:buNone/>
            </a:pPr>
            <a:r>
              <a:rPr lang="en-US" sz="2000" dirty="0" smtClean="0"/>
              <a:t>Train staff to complete Reliable/Valid Offender Assessments, using tools </a:t>
            </a:r>
            <a:r>
              <a:rPr lang="en-US" sz="2000" dirty="0"/>
              <a:t>that focus on dynamic and static risk factors, profile </a:t>
            </a:r>
            <a:r>
              <a:rPr lang="en-US" sz="2000" dirty="0" err="1"/>
              <a:t>criminogenic</a:t>
            </a:r>
            <a:r>
              <a:rPr lang="en-US" sz="2000" dirty="0"/>
              <a:t> needs, and have been validated on similar </a:t>
            </a:r>
            <a:r>
              <a:rPr lang="en-US" sz="2000" dirty="0" smtClean="0"/>
              <a:t>populations.</a:t>
            </a:r>
            <a:endParaRPr lang="en-US" sz="1200" dirty="0" smtClean="0"/>
          </a:p>
          <a:p>
            <a:pPr marL="0" indent="0">
              <a:buNone/>
            </a:pPr>
            <a:r>
              <a:rPr lang="en-US" sz="2000" dirty="0" smtClean="0"/>
              <a:t>Offender </a:t>
            </a:r>
            <a:r>
              <a:rPr lang="en-US" sz="2000" dirty="0"/>
              <a:t>assessment </a:t>
            </a:r>
            <a:r>
              <a:rPr lang="en-US" sz="2000" b="1" dirty="0" smtClean="0"/>
              <a:t>ongoing</a:t>
            </a:r>
            <a:r>
              <a:rPr lang="en-US" sz="2000" dirty="0" smtClean="0"/>
              <a:t> function, not just formal </a:t>
            </a:r>
            <a:r>
              <a:rPr lang="en-US" sz="2000" dirty="0"/>
              <a:t>event. Case information that is gathered </a:t>
            </a:r>
            <a:r>
              <a:rPr lang="en-US" sz="2000" i="1" dirty="0"/>
              <a:t>informally</a:t>
            </a:r>
            <a:r>
              <a:rPr lang="en-US" sz="2000" dirty="0"/>
              <a:t> through routine interactions and observations with offenders is</a:t>
            </a:r>
            <a:r>
              <a:rPr lang="en-US" sz="2000" i="1" dirty="0"/>
              <a:t> </a:t>
            </a:r>
            <a:r>
              <a:rPr lang="en-US" sz="2000" i="1" dirty="0" smtClean="0"/>
              <a:t>as </a:t>
            </a:r>
            <a:r>
              <a:rPr lang="en-US" sz="2000" i="1" dirty="0"/>
              <a:t>important as formal </a:t>
            </a:r>
            <a:r>
              <a:rPr lang="en-US" sz="2000" i="1" dirty="0" smtClean="0"/>
              <a:t>			assessment </a:t>
            </a:r>
            <a:r>
              <a:rPr lang="en-US" sz="2000" i="1" dirty="0"/>
              <a:t>guided by </a:t>
            </a:r>
            <a:r>
              <a:rPr lang="en-US" sz="2000" i="1" dirty="0" smtClean="0"/>
              <a:t>Instruments</a:t>
            </a:r>
            <a:r>
              <a:rPr lang="en-US" sz="2000" dirty="0" smtClean="0"/>
              <a:t>.</a:t>
            </a:r>
            <a:endParaRPr lang="en-US" dirty="0" smtClean="0"/>
          </a:p>
          <a:p>
            <a:pPr marL="0" indent="0">
              <a:buNone/>
            </a:pPr>
            <a:endParaRPr lang="en-US" dirty="0" smtClean="0"/>
          </a:p>
          <a:p>
            <a:pPr marL="0" indent="0">
              <a:buNone/>
            </a:pPr>
            <a:endParaRPr lang="en-US" dirty="0" smtClean="0"/>
          </a:p>
          <a:p>
            <a:pPr marL="0" indent="0">
              <a:buNone/>
            </a:pPr>
            <a:r>
              <a:rPr lang="en-US" dirty="0" smtClean="0"/>
              <a:t>(</a:t>
            </a:r>
            <a:r>
              <a:rPr lang="en-US" sz="1800" dirty="0"/>
              <a:t>Andrews, et al, 1990; Andrews &amp; </a:t>
            </a:r>
            <a:r>
              <a:rPr lang="en-US" sz="1800" dirty="0" err="1"/>
              <a:t>Bonta</a:t>
            </a:r>
            <a:r>
              <a:rPr lang="en-US" sz="1800" dirty="0"/>
              <a:t>, 1998; </a:t>
            </a:r>
            <a:r>
              <a:rPr lang="en-US" sz="1800" dirty="0" err="1"/>
              <a:t>Gendreau</a:t>
            </a:r>
            <a:r>
              <a:rPr lang="en-US" sz="1800" dirty="0"/>
              <a:t>, et al, 1996; </a:t>
            </a:r>
            <a:r>
              <a:rPr lang="en-US" sz="1800" dirty="0" err="1"/>
              <a:t>Kropp</a:t>
            </a:r>
            <a:r>
              <a:rPr lang="en-US" sz="1800" dirty="0"/>
              <a:t>, et al, 1995; </a:t>
            </a:r>
            <a:r>
              <a:rPr lang="en-US" sz="1800" dirty="0" err="1"/>
              <a:t>Meehl</a:t>
            </a:r>
            <a:r>
              <a:rPr lang="en-US" sz="1800" dirty="0"/>
              <a:t>, 1995; Clements,1996)</a:t>
            </a:r>
          </a:p>
          <a:p>
            <a:endParaRPr lang="en-US" dirty="0"/>
          </a:p>
        </p:txBody>
      </p:sp>
      <p:pic>
        <p:nvPicPr>
          <p:cNvPr id="4" name="Picture 3" descr="http://www.bubblews.com/assets/images/news/283489062_1358762112.pn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3886200"/>
            <a:ext cx="1295400" cy="1066800"/>
          </a:xfrm>
          <a:prstGeom prst="rect">
            <a:avLst/>
          </a:prstGeom>
          <a:noFill/>
          <a:ln>
            <a:noFill/>
          </a:ln>
        </p:spPr>
      </p:pic>
    </p:spTree>
    <p:extLst>
      <p:ext uri="{BB962C8B-B14F-4D97-AF65-F5344CB8AC3E}">
        <p14:creationId xmlns:p14="http://schemas.microsoft.com/office/powerpoint/2010/main" val="2430372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90600"/>
          </a:xfrm>
        </p:spPr>
        <p:txBody>
          <a:bodyPr/>
          <a:lstStyle/>
          <a:p>
            <a:r>
              <a:rPr lang="en-US" b="1" dirty="0" smtClean="0"/>
              <a:t>The Science Behind</a:t>
            </a:r>
            <a:br>
              <a:rPr lang="en-US" b="1" dirty="0" smtClean="0"/>
            </a:br>
            <a:r>
              <a:rPr lang="en-US" b="1" dirty="0" smtClean="0"/>
              <a:t>Evidence-Based Principles</a:t>
            </a:r>
            <a:endParaRPr lang="en-US" dirty="0"/>
          </a:p>
        </p:txBody>
      </p:sp>
      <p:sp>
        <p:nvSpPr>
          <p:cNvPr id="3" name="Content Placeholder 2"/>
          <p:cNvSpPr>
            <a:spLocks noGrp="1"/>
          </p:cNvSpPr>
          <p:nvPr>
            <p:ph idx="1"/>
          </p:nvPr>
        </p:nvSpPr>
        <p:spPr>
          <a:xfrm>
            <a:off x="533400" y="1295400"/>
            <a:ext cx="7812868" cy="4525963"/>
          </a:xfrm>
        </p:spPr>
        <p:txBody>
          <a:bodyPr/>
          <a:lstStyle/>
          <a:p>
            <a:pPr marL="0" indent="0">
              <a:buNone/>
            </a:pPr>
            <a:endParaRPr lang="en-US" dirty="0" smtClean="0"/>
          </a:p>
          <a:p>
            <a:pPr marL="0" indent="0">
              <a:buNone/>
            </a:pPr>
            <a:r>
              <a:rPr lang="en-US" dirty="0" smtClean="0"/>
              <a:t>Based </a:t>
            </a:r>
            <a:r>
              <a:rPr lang="en-US" dirty="0"/>
              <a:t>upon previous </a:t>
            </a:r>
            <a:r>
              <a:rPr lang="en-US" dirty="0" smtClean="0"/>
              <a:t>compilations </a:t>
            </a:r>
          </a:p>
          <a:p>
            <a:pPr marL="0" indent="0">
              <a:buNone/>
            </a:pPr>
            <a:r>
              <a:rPr lang="en-US" dirty="0" smtClean="0"/>
              <a:t>of </a:t>
            </a:r>
            <a:r>
              <a:rPr lang="en-US" dirty="0"/>
              <a:t>research </a:t>
            </a:r>
            <a:r>
              <a:rPr lang="en-US" dirty="0" smtClean="0"/>
              <a:t>findings </a:t>
            </a:r>
            <a:r>
              <a:rPr lang="en-US" dirty="0"/>
              <a:t>and </a:t>
            </a:r>
            <a:endParaRPr lang="en-US" dirty="0" smtClean="0"/>
          </a:p>
          <a:p>
            <a:pPr marL="0" indent="0">
              <a:buNone/>
            </a:pPr>
            <a:r>
              <a:rPr lang="en-US" dirty="0" smtClean="0"/>
              <a:t>recommendations, there </a:t>
            </a:r>
            <a:r>
              <a:rPr lang="en-US" dirty="0"/>
              <a:t>now </a:t>
            </a:r>
            <a:r>
              <a:rPr lang="en-US" dirty="0" smtClean="0"/>
              <a:t>exists</a:t>
            </a:r>
          </a:p>
          <a:p>
            <a:pPr marL="0" indent="0">
              <a:buNone/>
            </a:pPr>
            <a:r>
              <a:rPr lang="en-US" b="1" i="1" dirty="0" smtClean="0"/>
              <a:t>a </a:t>
            </a:r>
            <a:r>
              <a:rPr lang="en-US" b="1" i="1" dirty="0"/>
              <a:t>coherent </a:t>
            </a:r>
            <a:r>
              <a:rPr lang="en-US" b="1" i="1" dirty="0" smtClean="0"/>
              <a:t>framework </a:t>
            </a:r>
            <a:r>
              <a:rPr lang="en-US" b="1" i="1" dirty="0"/>
              <a:t>of </a:t>
            </a:r>
            <a:r>
              <a:rPr lang="en-US" b="1" i="1" dirty="0" smtClean="0"/>
              <a:t>guiding </a:t>
            </a:r>
          </a:p>
          <a:p>
            <a:pPr marL="0" indent="0">
              <a:buNone/>
            </a:pPr>
            <a:r>
              <a:rPr lang="en-US" b="1" i="1" dirty="0" smtClean="0"/>
              <a:t>principles</a:t>
            </a:r>
            <a:r>
              <a:rPr lang="en-US" dirty="0"/>
              <a:t>. </a:t>
            </a:r>
            <a:r>
              <a:rPr lang="en-US" dirty="0" smtClean="0"/>
              <a:t>These </a:t>
            </a:r>
            <a:r>
              <a:rPr lang="en-US" dirty="0"/>
              <a:t>principles are </a:t>
            </a:r>
            <a:endParaRPr lang="en-US" dirty="0" smtClean="0"/>
          </a:p>
          <a:p>
            <a:pPr marL="0" indent="0">
              <a:buNone/>
            </a:pPr>
            <a:r>
              <a:rPr lang="en-US" dirty="0" smtClean="0"/>
              <a:t>interdependent </a:t>
            </a:r>
            <a:r>
              <a:rPr lang="en-US" dirty="0"/>
              <a:t>and each i</a:t>
            </a:r>
            <a:r>
              <a:rPr lang="en-US" dirty="0" smtClean="0"/>
              <a:t>s </a:t>
            </a:r>
          </a:p>
          <a:p>
            <a:pPr marL="0" indent="0">
              <a:buNone/>
            </a:pPr>
            <a:r>
              <a:rPr lang="en-US" dirty="0"/>
              <a:t>s</a:t>
            </a:r>
            <a:r>
              <a:rPr lang="en-US" dirty="0" smtClean="0"/>
              <a:t>upported by </a:t>
            </a:r>
            <a:r>
              <a:rPr lang="en-US" dirty="0"/>
              <a:t>existing r</a:t>
            </a:r>
            <a:r>
              <a:rPr lang="en-US" dirty="0" smtClean="0"/>
              <a:t>esearch.</a:t>
            </a:r>
            <a:endParaRPr lang="en-US" sz="1000" dirty="0"/>
          </a:p>
          <a:p>
            <a:pPr marL="0" indent="0">
              <a:lnSpc>
                <a:spcPct val="100000"/>
              </a:lnSpc>
              <a:spcAft>
                <a:spcPts val="0"/>
              </a:spcAft>
              <a:buNone/>
            </a:pPr>
            <a:r>
              <a:rPr lang="en-US" dirty="0"/>
              <a:t>(</a:t>
            </a:r>
            <a:r>
              <a:rPr lang="en-US" sz="1800" dirty="0"/>
              <a:t>Burrell, 2000; Carey, 2002; Currie, 1998; </a:t>
            </a:r>
            <a:endParaRPr lang="en-US" sz="1800" dirty="0" smtClean="0"/>
          </a:p>
          <a:p>
            <a:pPr marL="0" indent="0">
              <a:lnSpc>
                <a:spcPct val="100000"/>
              </a:lnSpc>
              <a:spcAft>
                <a:spcPts val="0"/>
              </a:spcAft>
              <a:buNone/>
            </a:pPr>
            <a:r>
              <a:rPr lang="en-US" sz="1800" dirty="0" smtClean="0"/>
              <a:t>Corbett </a:t>
            </a:r>
            <a:r>
              <a:rPr lang="en-US" sz="1800" dirty="0"/>
              <a:t>et al, 1999; Elliott et al, 2001;  </a:t>
            </a:r>
            <a:r>
              <a:rPr lang="en-US" sz="1800" dirty="0" smtClean="0"/>
              <a:t>McGuire</a:t>
            </a:r>
            <a:r>
              <a:rPr lang="en-US" sz="1800" dirty="0"/>
              <a:t>, </a:t>
            </a:r>
            <a:endParaRPr lang="en-US" sz="1800" dirty="0" smtClean="0"/>
          </a:p>
          <a:p>
            <a:pPr marL="0" indent="0">
              <a:lnSpc>
                <a:spcPct val="100000"/>
              </a:lnSpc>
              <a:spcAft>
                <a:spcPts val="0"/>
              </a:spcAft>
              <a:buNone/>
            </a:pPr>
            <a:r>
              <a:rPr lang="en-US" sz="1800" dirty="0" smtClean="0"/>
              <a:t>2002</a:t>
            </a:r>
            <a:r>
              <a:rPr lang="en-US" sz="1800" dirty="0"/>
              <a:t>; </a:t>
            </a:r>
            <a:r>
              <a:rPr lang="en-US" sz="1800" dirty="0" err="1"/>
              <a:t>Latessa</a:t>
            </a:r>
            <a:r>
              <a:rPr lang="en-US" sz="1800" dirty="0"/>
              <a:t> et al, 2002; Sherman et al, 1998; Taxman &amp; Byrne, 2001</a:t>
            </a:r>
            <a:r>
              <a:rPr lang="en-US" sz="1800" dirty="0" smtClean="0"/>
              <a:t>)</a:t>
            </a:r>
            <a:endParaRPr lang="en-US" sz="1800" dirty="0"/>
          </a:p>
        </p:txBody>
      </p:sp>
      <p:pic>
        <p:nvPicPr>
          <p:cNvPr id="4" name="Picture 3" descr="https://encrypted-tbn3.gstatic.com/images?q=tbn:ANd9GcSolzAwjz9mbeVaIRQ2LxxcgtZtFLfcS6sMWsSXbDrGDpFhwdL6Bw">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447800"/>
            <a:ext cx="3312160" cy="3811905"/>
          </a:xfrm>
          <a:prstGeom prst="rect">
            <a:avLst/>
          </a:prstGeom>
          <a:noFill/>
          <a:ln>
            <a:noFill/>
          </a:ln>
        </p:spPr>
      </p:pic>
    </p:spTree>
    <p:extLst>
      <p:ext uri="{BB962C8B-B14F-4D97-AF65-F5344CB8AC3E}">
        <p14:creationId xmlns:p14="http://schemas.microsoft.com/office/powerpoint/2010/main" val="14690457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Enhance Intrinsic Motivation</a:t>
            </a:r>
            <a:r>
              <a:rPr lang="en-US" u="sng" dirty="0"/>
              <a:t/>
            </a:r>
            <a:br>
              <a:rPr lang="en-US" u="sng" dirty="0"/>
            </a:br>
            <a:endParaRPr lang="en-US" dirty="0"/>
          </a:p>
        </p:txBody>
      </p:sp>
      <p:sp>
        <p:nvSpPr>
          <p:cNvPr id="3" name="Content Placeholder 2"/>
          <p:cNvSpPr>
            <a:spLocks noGrp="1"/>
          </p:cNvSpPr>
          <p:nvPr>
            <p:ph idx="1"/>
          </p:nvPr>
        </p:nvSpPr>
        <p:spPr>
          <a:xfrm>
            <a:off x="685800" y="1447800"/>
            <a:ext cx="7812868" cy="4708843"/>
          </a:xfrm>
        </p:spPr>
        <p:txBody>
          <a:bodyPr/>
          <a:lstStyle/>
          <a:p>
            <a:pPr marL="0" indent="0">
              <a:buNone/>
            </a:pPr>
            <a:r>
              <a:rPr lang="en-US" b="1" dirty="0" smtClean="0"/>
              <a:t>Behavioral </a:t>
            </a:r>
            <a:r>
              <a:rPr lang="en-US" b="1" dirty="0"/>
              <a:t>change:</a:t>
            </a:r>
            <a:r>
              <a:rPr lang="en-US" dirty="0"/>
              <a:t> often an </a:t>
            </a:r>
            <a:r>
              <a:rPr lang="en-US" i="1" dirty="0"/>
              <a:t>inside </a:t>
            </a:r>
            <a:r>
              <a:rPr lang="en-US" i="1" dirty="0" smtClean="0"/>
              <a:t>job,</a:t>
            </a:r>
            <a:r>
              <a:rPr lang="en-US" dirty="0"/>
              <a:t> </a:t>
            </a:r>
            <a:r>
              <a:rPr lang="en-US" dirty="0" smtClean="0"/>
              <a:t>needs </a:t>
            </a:r>
            <a:r>
              <a:rPr lang="en-US" dirty="0"/>
              <a:t>to be a level of intrinsic </a:t>
            </a:r>
            <a:r>
              <a:rPr lang="en-US" dirty="0" smtClean="0"/>
              <a:t>motivation for lasting change. </a:t>
            </a:r>
          </a:p>
          <a:p>
            <a:pPr marL="0" indent="0">
              <a:buNone/>
            </a:pPr>
            <a:endParaRPr lang="en-US" dirty="0"/>
          </a:p>
          <a:p>
            <a:pPr marL="0" indent="0">
              <a:buNone/>
            </a:pPr>
            <a:r>
              <a:rPr lang="en-US" dirty="0"/>
              <a:t>Research strongly suggests that </a:t>
            </a:r>
            <a:r>
              <a:rPr lang="en-US" b="1" dirty="0"/>
              <a:t>motivational interviewing techniques</a:t>
            </a:r>
            <a:r>
              <a:rPr lang="en-US" dirty="0"/>
              <a:t>, rather than </a:t>
            </a:r>
            <a:r>
              <a:rPr lang="en-US" dirty="0" smtClean="0"/>
              <a:t>persuasion</a:t>
            </a:r>
          </a:p>
          <a:p>
            <a:pPr marL="0" indent="0">
              <a:buNone/>
            </a:pPr>
            <a:r>
              <a:rPr lang="en-US" dirty="0" smtClean="0"/>
              <a:t>tactics</a:t>
            </a:r>
            <a:r>
              <a:rPr lang="en-US" dirty="0"/>
              <a:t>, more effectively enhance motivation for initiating and maintaining behavior changes</a:t>
            </a:r>
            <a:r>
              <a:rPr lang="en-US" dirty="0" smtClean="0"/>
              <a:t>.</a:t>
            </a:r>
          </a:p>
          <a:p>
            <a:pPr marL="0" indent="0">
              <a:buNone/>
            </a:pPr>
            <a:endParaRPr lang="en-US" sz="1800" dirty="0" smtClean="0"/>
          </a:p>
          <a:p>
            <a:pPr marL="0" indent="0">
              <a:buNone/>
            </a:pPr>
            <a:endParaRPr lang="en-US" sz="1800" dirty="0" smtClean="0"/>
          </a:p>
          <a:p>
            <a:pPr marL="0" indent="0">
              <a:buNone/>
            </a:pPr>
            <a:r>
              <a:rPr lang="en-US" sz="1800" dirty="0" smtClean="0"/>
              <a:t>(</a:t>
            </a:r>
            <a:r>
              <a:rPr lang="en-US" sz="1800" dirty="0"/>
              <a:t>Miller &amp; </a:t>
            </a:r>
            <a:r>
              <a:rPr lang="en-US" sz="1800" dirty="0" err="1"/>
              <a:t>Rollnick</a:t>
            </a:r>
            <a:r>
              <a:rPr lang="en-US" sz="1800" dirty="0"/>
              <a:t>, 2002; Miller &amp; Mount, 2001; Harper &amp; Hardy, 2000; Ginsburg, et al, 2002; Ryan &amp; </a:t>
            </a:r>
            <a:r>
              <a:rPr lang="en-US" sz="1800" dirty="0" err="1"/>
              <a:t>Deci</a:t>
            </a:r>
            <a:r>
              <a:rPr lang="en-US" sz="1800" dirty="0"/>
              <a:t>, 2000)</a:t>
            </a:r>
          </a:p>
          <a:p>
            <a:endParaRPr lang="en-US" dirty="0"/>
          </a:p>
        </p:txBody>
      </p:sp>
      <p:pic>
        <p:nvPicPr>
          <p:cNvPr id="4" name="Picture 3" descr="http://www.clker.com/cliparts/y/G/s/h/j/O/two-md.pn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3720" y="2133600"/>
            <a:ext cx="1249279" cy="1143000"/>
          </a:xfrm>
          <a:prstGeom prst="rect">
            <a:avLst/>
          </a:prstGeom>
          <a:noFill/>
          <a:ln>
            <a:noFill/>
          </a:ln>
        </p:spPr>
      </p:pic>
    </p:spTree>
    <p:extLst>
      <p:ext uri="{BB962C8B-B14F-4D97-AF65-F5344CB8AC3E}">
        <p14:creationId xmlns:p14="http://schemas.microsoft.com/office/powerpoint/2010/main" val="13049285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Enhancing Motivation for Change in Substance Abuse Treatment</a:t>
            </a:r>
          </a:p>
        </p:txBody>
      </p:sp>
      <p:sp>
        <p:nvSpPr>
          <p:cNvPr id="3" name="Content Placeholder 2"/>
          <p:cNvSpPr>
            <a:spLocks noGrp="1"/>
          </p:cNvSpPr>
          <p:nvPr>
            <p:ph idx="1"/>
          </p:nvPr>
        </p:nvSpPr>
        <p:spPr/>
        <p:txBody>
          <a:bodyPr/>
          <a:lstStyle/>
          <a:p>
            <a:pPr marL="0" indent="0">
              <a:lnSpc>
                <a:spcPct val="100000"/>
              </a:lnSpc>
              <a:spcAft>
                <a:spcPts val="0"/>
              </a:spcAft>
              <a:buNone/>
            </a:pPr>
            <a:endParaRPr lang="en-US" sz="3200" dirty="0"/>
          </a:p>
          <a:p>
            <a:pPr marL="0" indent="0">
              <a:lnSpc>
                <a:spcPct val="100000"/>
              </a:lnSpc>
              <a:spcAft>
                <a:spcPts val="0"/>
              </a:spcAft>
              <a:buNone/>
            </a:pPr>
            <a:endParaRPr lang="en-US" sz="3200" dirty="0"/>
          </a:p>
          <a:p>
            <a:pPr marL="0" indent="0">
              <a:lnSpc>
                <a:spcPct val="100000"/>
              </a:lnSpc>
              <a:spcAft>
                <a:spcPts val="0"/>
              </a:spcAft>
              <a:buNone/>
            </a:pPr>
            <a:r>
              <a:rPr lang="en-US" sz="3200" dirty="0" smtClean="0"/>
              <a:t>http</a:t>
            </a:r>
            <a:r>
              <a:rPr lang="en-US" sz="3200" dirty="0"/>
              <a:t>://store.samhsa.gov/product/TIP-35-Enhancing-Motivation-for-Change-in-Substance-Abuse-Treatment/SMA13-4212</a:t>
            </a:r>
          </a:p>
          <a:p>
            <a:endParaRPr lang="en-US" dirty="0"/>
          </a:p>
        </p:txBody>
      </p:sp>
    </p:spTree>
    <p:extLst>
      <p:ext uri="{BB962C8B-B14F-4D97-AF65-F5344CB8AC3E}">
        <p14:creationId xmlns:p14="http://schemas.microsoft.com/office/powerpoint/2010/main" val="7037788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210146"/>
          </a:xfrm>
        </p:spPr>
        <p:txBody>
          <a:bodyPr/>
          <a:lstStyle/>
          <a:p>
            <a:r>
              <a:rPr lang="en-US" b="1" u="sng" dirty="0" smtClean="0"/>
              <a:t>Target </a:t>
            </a:r>
            <a:r>
              <a:rPr lang="en-US" b="1" u="sng" dirty="0"/>
              <a:t>Interventions </a:t>
            </a:r>
            <a:r>
              <a:rPr lang="en-US" sz="2800" dirty="0"/>
              <a:t>(getting more bang for the buck…)</a:t>
            </a:r>
            <a:r>
              <a:rPr lang="en-US" dirty="0"/>
              <a:t/>
            </a:r>
            <a:br>
              <a:rPr lang="en-US" dirty="0"/>
            </a:br>
            <a:endParaRPr lang="en-US" dirty="0"/>
          </a:p>
        </p:txBody>
      </p:sp>
      <p:sp>
        <p:nvSpPr>
          <p:cNvPr id="3" name="Content Placeholder 2"/>
          <p:cNvSpPr>
            <a:spLocks noGrp="1"/>
          </p:cNvSpPr>
          <p:nvPr>
            <p:ph idx="1"/>
          </p:nvPr>
        </p:nvSpPr>
        <p:spPr/>
        <p:txBody>
          <a:bodyPr/>
          <a:lstStyle/>
          <a:p>
            <a:pPr marL="0" indent="0">
              <a:buNone/>
            </a:pPr>
            <a:r>
              <a:rPr lang="en-US" b="1" i="1" dirty="0" smtClean="0"/>
              <a:t>Risk </a:t>
            </a:r>
            <a:r>
              <a:rPr lang="en-US" b="1" i="1" dirty="0"/>
              <a:t>Principle</a:t>
            </a:r>
            <a:r>
              <a:rPr lang="en-US" b="1" dirty="0"/>
              <a:t>:</a:t>
            </a:r>
            <a:r>
              <a:rPr lang="en-US" dirty="0"/>
              <a:t> </a:t>
            </a:r>
            <a:r>
              <a:rPr lang="en-US" sz="2000" dirty="0"/>
              <a:t>Prioritize </a:t>
            </a:r>
            <a:r>
              <a:rPr lang="en-US" sz="2000" dirty="0" smtClean="0"/>
              <a:t>higher </a:t>
            </a:r>
            <a:r>
              <a:rPr lang="en-US" sz="2000" dirty="0"/>
              <a:t>risk offenders</a:t>
            </a:r>
            <a:r>
              <a:rPr lang="en-US" dirty="0"/>
              <a:t>.</a:t>
            </a:r>
          </a:p>
          <a:p>
            <a:pPr marL="0" indent="0">
              <a:buNone/>
            </a:pPr>
            <a:r>
              <a:rPr lang="en-US" b="1" i="1" dirty="0" smtClean="0"/>
              <a:t>Need </a:t>
            </a:r>
            <a:r>
              <a:rPr lang="en-US" b="1" i="1" dirty="0"/>
              <a:t>Principle</a:t>
            </a:r>
            <a:r>
              <a:rPr lang="en-US" b="1" dirty="0"/>
              <a:t>:</a:t>
            </a:r>
            <a:r>
              <a:rPr lang="en-US" dirty="0"/>
              <a:t> </a:t>
            </a:r>
            <a:r>
              <a:rPr lang="en-US" sz="2000" dirty="0"/>
              <a:t>Target </a:t>
            </a:r>
            <a:r>
              <a:rPr lang="en-US" sz="2000" dirty="0" err="1" smtClean="0"/>
              <a:t>criminogenic</a:t>
            </a:r>
            <a:r>
              <a:rPr lang="en-US" sz="2000" dirty="0" smtClean="0"/>
              <a:t> </a:t>
            </a:r>
            <a:r>
              <a:rPr lang="en-US" sz="2000" dirty="0"/>
              <a:t>needs.</a:t>
            </a:r>
          </a:p>
          <a:p>
            <a:pPr marL="0" indent="0">
              <a:buNone/>
            </a:pPr>
            <a:r>
              <a:rPr lang="en-US" b="1" i="1" dirty="0" err="1" smtClean="0"/>
              <a:t>Responsivity</a:t>
            </a:r>
            <a:r>
              <a:rPr lang="en-US" b="1" i="1" dirty="0" smtClean="0"/>
              <a:t> </a:t>
            </a:r>
            <a:r>
              <a:rPr lang="en-US" b="1" i="1" dirty="0"/>
              <a:t>Principle</a:t>
            </a:r>
            <a:r>
              <a:rPr lang="en-US" b="1" dirty="0"/>
              <a:t>:</a:t>
            </a:r>
            <a:r>
              <a:rPr lang="en-US" dirty="0"/>
              <a:t> </a:t>
            </a:r>
            <a:r>
              <a:rPr lang="en-US" sz="2000" dirty="0"/>
              <a:t>Be responsive to temperament, learning style, motivation, culture, and </a:t>
            </a:r>
            <a:r>
              <a:rPr lang="en-US" sz="2000" dirty="0" smtClean="0"/>
              <a:t>gender.</a:t>
            </a:r>
            <a:endParaRPr lang="en-US" sz="2000" dirty="0"/>
          </a:p>
          <a:p>
            <a:pPr marL="0" indent="0">
              <a:buNone/>
            </a:pPr>
            <a:r>
              <a:rPr lang="en-US" b="1" i="1" dirty="0" smtClean="0"/>
              <a:t>Dosage</a:t>
            </a:r>
            <a:r>
              <a:rPr lang="en-US" b="1" dirty="0"/>
              <a:t>:</a:t>
            </a:r>
            <a:r>
              <a:rPr lang="en-US" dirty="0"/>
              <a:t> </a:t>
            </a:r>
            <a:r>
              <a:rPr lang="en-US" sz="2000" dirty="0"/>
              <a:t>Structure 40-70% of high-risk offenders’ time for 3-9 months.</a:t>
            </a:r>
          </a:p>
          <a:p>
            <a:pPr marL="0" indent="0">
              <a:buNone/>
            </a:pPr>
            <a:r>
              <a:rPr lang="en-US" b="1" dirty="0" smtClean="0"/>
              <a:t>Treatment </a:t>
            </a:r>
            <a:r>
              <a:rPr lang="en-US" b="1" dirty="0"/>
              <a:t>Principle:</a:t>
            </a:r>
            <a:r>
              <a:rPr lang="en-US" dirty="0"/>
              <a:t> </a:t>
            </a:r>
            <a:r>
              <a:rPr lang="en-US" sz="2000" dirty="0"/>
              <a:t>Integrate treatment into the </a:t>
            </a:r>
            <a:r>
              <a:rPr lang="en-US" sz="2000" dirty="0" smtClean="0"/>
              <a:t>full correctional environment  (collaboration between Rx and CJ)</a:t>
            </a:r>
            <a:endParaRPr lang="en-US" sz="2000" dirty="0"/>
          </a:p>
          <a:p>
            <a:pPr marL="0" indent="0">
              <a:buNone/>
            </a:pPr>
            <a:endParaRPr lang="en-US" dirty="0"/>
          </a:p>
        </p:txBody>
      </p:sp>
      <p:pic>
        <p:nvPicPr>
          <p:cNvPr id="4" name="Picture 3" descr="http://scrutinyhooligans.us/wordpress/wp-content/uploads/2011/03/three.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4876800"/>
            <a:ext cx="1219200" cy="1219200"/>
          </a:xfrm>
          <a:prstGeom prst="rect">
            <a:avLst/>
          </a:prstGeom>
          <a:noFill/>
          <a:ln>
            <a:noFill/>
          </a:ln>
        </p:spPr>
      </p:pic>
    </p:spTree>
    <p:extLst>
      <p:ext uri="{BB962C8B-B14F-4D97-AF65-F5344CB8AC3E}">
        <p14:creationId xmlns:p14="http://schemas.microsoft.com/office/powerpoint/2010/main" val="26846842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2129172"/>
          </a:xfrm>
        </p:spPr>
        <p:txBody>
          <a:bodyPr/>
          <a:lstStyle/>
          <a:p>
            <a:r>
              <a:rPr lang="en-US" b="1" u="sng" dirty="0" smtClean="0"/>
              <a:t/>
            </a:r>
            <a:br>
              <a:rPr lang="en-US" b="1" u="sng" dirty="0" smtClean="0"/>
            </a:br>
            <a:r>
              <a:rPr lang="en-US" b="1" u="sng" dirty="0"/>
              <a:t/>
            </a:r>
            <a:br>
              <a:rPr lang="en-US" b="1" u="sng" dirty="0"/>
            </a:br>
            <a:r>
              <a:rPr lang="en-US" b="1" u="sng" dirty="0" smtClean="0"/>
              <a:t/>
            </a:r>
            <a:br>
              <a:rPr lang="en-US" b="1" u="sng" dirty="0" smtClean="0"/>
            </a:br>
            <a:r>
              <a:rPr lang="en-US" b="1" u="sng" dirty="0"/>
              <a:t/>
            </a:r>
            <a:br>
              <a:rPr lang="en-US" b="1" u="sng" dirty="0"/>
            </a:br>
            <a:r>
              <a:rPr lang="en-US" b="1" u="sng" dirty="0" smtClean="0"/>
              <a:t>Ideal target justice population</a:t>
            </a:r>
            <a:r>
              <a:rPr lang="en-US" dirty="0"/>
              <a:t/>
            </a:r>
            <a:br>
              <a:rPr lang="en-US" dirty="0"/>
            </a:br>
            <a:endParaRPr lang="en-US" dirty="0"/>
          </a:p>
        </p:txBody>
      </p:sp>
      <p:sp>
        <p:nvSpPr>
          <p:cNvPr id="3" name="Content Placeholder 2"/>
          <p:cNvSpPr>
            <a:spLocks noGrp="1"/>
          </p:cNvSpPr>
          <p:nvPr>
            <p:ph idx="1"/>
          </p:nvPr>
        </p:nvSpPr>
        <p:spPr/>
        <p:txBody>
          <a:bodyPr/>
          <a:lstStyle/>
          <a:p>
            <a:pPr marL="0" indent="0">
              <a:buNone/>
            </a:pPr>
            <a:endParaRPr lang="en-US" b="1" dirty="0" smtClean="0"/>
          </a:p>
          <a:p>
            <a:pPr marL="0" indent="0">
              <a:buNone/>
            </a:pPr>
            <a:endParaRPr lang="en-US" b="1" dirty="0" smtClean="0"/>
          </a:p>
          <a:p>
            <a:pPr marL="0" indent="0">
              <a:buNone/>
            </a:pPr>
            <a:endParaRPr lang="en-US" b="1" dirty="0"/>
          </a:p>
          <a:p>
            <a:pPr marL="0" indent="0">
              <a:buNone/>
            </a:pPr>
            <a:endParaRPr lang="en-US" b="1" dirty="0" smtClean="0"/>
          </a:p>
          <a:p>
            <a:pPr marL="0" indent="0">
              <a:buNone/>
            </a:pPr>
            <a:endParaRPr lang="en-US" b="1" dirty="0"/>
          </a:p>
          <a:p>
            <a:pPr marL="0" indent="0">
              <a:buNone/>
            </a:pPr>
            <a:r>
              <a:rPr lang="en-US" dirty="0" smtClean="0"/>
              <a:t>Dysfunctional </a:t>
            </a:r>
            <a:r>
              <a:rPr lang="en-US" dirty="0"/>
              <a:t>family relations, anti-social/criminal peers, substance abuse, low self-control, anti-social </a:t>
            </a:r>
            <a:r>
              <a:rPr lang="en-US" dirty="0" smtClean="0"/>
              <a:t>values/attitudes. </a:t>
            </a:r>
            <a:endParaRPr lang="en-US" sz="1800" dirty="0"/>
          </a:p>
          <a:p>
            <a:pPr marL="0" indent="0">
              <a:buNone/>
            </a:pPr>
            <a:r>
              <a:rPr lang="en-US" sz="1800" dirty="0" smtClean="0"/>
              <a:t>(</a:t>
            </a:r>
            <a:r>
              <a:rPr lang="en-US" sz="1800" dirty="0" err="1" smtClean="0"/>
              <a:t>Gendreau</a:t>
            </a:r>
            <a:r>
              <a:rPr lang="en-US" sz="1800" dirty="0"/>
              <a:t>, 1997; Andrews &amp; </a:t>
            </a:r>
            <a:r>
              <a:rPr lang="en-US" sz="1800" dirty="0" err="1"/>
              <a:t>Bonta</a:t>
            </a:r>
            <a:r>
              <a:rPr lang="en-US" sz="1800" dirty="0"/>
              <a:t>, 1998; Harland, 1996; Sherman, et al, 1998; McGuire, 2001, 2002, Lipton, et al, 2000; Elliott, 2001; Harland, 1996)</a:t>
            </a:r>
          </a:p>
          <a:p>
            <a:pPr marL="0" indent="0">
              <a:buNone/>
            </a:pPr>
            <a:endParaRPr lang="en-US" dirty="0"/>
          </a:p>
        </p:txBody>
      </p:sp>
      <p:pic>
        <p:nvPicPr>
          <p:cNvPr id="4" name="Picture 3" descr="http://www.communityactionderby.org.uk/images/dr_ab209e4a0658b5f26886ade528bde28c.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7600" y="1371600"/>
            <a:ext cx="2590800" cy="2326005"/>
          </a:xfrm>
          <a:prstGeom prst="rect">
            <a:avLst/>
          </a:prstGeom>
          <a:noFill/>
          <a:ln>
            <a:noFill/>
          </a:ln>
        </p:spPr>
      </p:pic>
    </p:spTree>
    <p:extLst>
      <p:ext uri="{BB962C8B-B14F-4D97-AF65-F5344CB8AC3E}">
        <p14:creationId xmlns:p14="http://schemas.microsoft.com/office/powerpoint/2010/main" val="39854272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Risk Factors</a:t>
            </a:r>
            <a:endParaRPr lang="en-US" b="1" dirty="0"/>
          </a:p>
        </p:txBody>
      </p:sp>
      <p:sp>
        <p:nvSpPr>
          <p:cNvPr id="3" name="Content Placeholder 2"/>
          <p:cNvSpPr>
            <a:spLocks noGrp="1"/>
          </p:cNvSpPr>
          <p:nvPr>
            <p:ph idx="1"/>
          </p:nvPr>
        </p:nvSpPr>
        <p:spPr/>
        <p:txBody>
          <a:bodyPr/>
          <a:lstStyle/>
          <a:p>
            <a:pPr marL="0" indent="0">
              <a:buNone/>
            </a:pPr>
            <a:r>
              <a:rPr lang="en-US" sz="2800" b="1" dirty="0"/>
              <a:t>Common Historical Risk Factors (Static Risk Factors</a:t>
            </a:r>
            <a:r>
              <a:rPr lang="en-US" sz="2800" b="1" dirty="0" smtClean="0"/>
              <a:t>)</a:t>
            </a:r>
          </a:p>
          <a:p>
            <a:pPr marL="0" indent="0">
              <a:buNone/>
            </a:pPr>
            <a:endParaRPr lang="en-US" sz="2800" dirty="0"/>
          </a:p>
          <a:p>
            <a:r>
              <a:rPr lang="en-US" dirty="0" smtClean="0"/>
              <a:t>Age </a:t>
            </a:r>
            <a:r>
              <a:rPr lang="en-US" dirty="0"/>
              <a:t>at first </a:t>
            </a:r>
            <a:r>
              <a:rPr lang="en-US" dirty="0" smtClean="0"/>
              <a:t>arrest       </a:t>
            </a:r>
            <a:endParaRPr lang="en-US" dirty="0"/>
          </a:p>
          <a:p>
            <a:r>
              <a:rPr lang="en-US" dirty="0" smtClean="0"/>
              <a:t>Current </a:t>
            </a:r>
            <a:r>
              <a:rPr lang="en-US" dirty="0"/>
              <a:t>age</a:t>
            </a:r>
          </a:p>
          <a:p>
            <a:r>
              <a:rPr lang="en-US" dirty="0" smtClean="0"/>
              <a:t>Gender</a:t>
            </a:r>
            <a:endParaRPr lang="en-US" dirty="0"/>
          </a:p>
          <a:p>
            <a:r>
              <a:rPr lang="en-US" dirty="0" smtClean="0"/>
              <a:t>Criminal history****</a:t>
            </a:r>
            <a:endParaRPr lang="en-US" dirty="0"/>
          </a:p>
          <a:p>
            <a:endParaRPr lang="en-US" dirty="0" smtClean="0"/>
          </a:p>
          <a:p>
            <a:endParaRPr lang="en-US" dirty="0"/>
          </a:p>
          <a:p>
            <a:pPr marL="0" indent="0">
              <a:buNone/>
            </a:pPr>
            <a:r>
              <a:rPr lang="en-US" dirty="0" smtClean="0"/>
              <a:t>**** 1of Big Four</a:t>
            </a:r>
            <a:endParaRPr lang="en-US" dirty="0"/>
          </a:p>
        </p:txBody>
      </p:sp>
      <p:pic>
        <p:nvPicPr>
          <p:cNvPr id="4" name="Picture 3" descr="http://www.corporatecomplianceinsights.com/wp-content/uploads/2013/02/risk-miscalculation.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343400" y="2133600"/>
            <a:ext cx="3886200" cy="3525202"/>
          </a:xfrm>
          <a:prstGeom prst="rect">
            <a:avLst/>
          </a:prstGeom>
          <a:noFill/>
          <a:ln>
            <a:noFill/>
          </a:ln>
        </p:spPr>
      </p:pic>
    </p:spTree>
    <p:extLst>
      <p:ext uri="{BB962C8B-B14F-4D97-AF65-F5344CB8AC3E}">
        <p14:creationId xmlns:p14="http://schemas.microsoft.com/office/powerpoint/2010/main" val="31585340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381000" y="-1295400"/>
            <a:ext cx="8229600" cy="76200"/>
          </a:xfrm>
        </p:spPr>
        <p:txBody>
          <a:bodyPr/>
          <a:lstStyle/>
          <a:p>
            <a:endParaRPr lang="en-US" dirty="0"/>
          </a:p>
        </p:txBody>
      </p:sp>
      <p:sp>
        <p:nvSpPr>
          <p:cNvPr id="3" name="Text Placeholder 2"/>
          <p:cNvSpPr>
            <a:spLocks noGrp="1"/>
          </p:cNvSpPr>
          <p:nvPr>
            <p:ph type="body" idx="1"/>
          </p:nvPr>
        </p:nvSpPr>
        <p:spPr>
          <a:xfrm>
            <a:off x="575556" y="838200"/>
            <a:ext cx="3778188" cy="1356042"/>
          </a:xfrm>
        </p:spPr>
        <p:txBody>
          <a:bodyPr/>
          <a:lstStyle/>
          <a:p>
            <a:r>
              <a:rPr lang="en-US" dirty="0"/>
              <a:t>Common </a:t>
            </a:r>
            <a:r>
              <a:rPr lang="en-US" dirty="0" err="1"/>
              <a:t>Criminogenic</a:t>
            </a:r>
            <a:r>
              <a:rPr lang="en-US" dirty="0"/>
              <a:t> </a:t>
            </a:r>
            <a:r>
              <a:rPr lang="en-US" dirty="0" smtClean="0"/>
              <a:t>Needs</a:t>
            </a:r>
            <a:endParaRPr lang="en-US" dirty="0"/>
          </a:p>
        </p:txBody>
      </p:sp>
      <p:sp>
        <p:nvSpPr>
          <p:cNvPr id="4" name="Content Placeholder 3"/>
          <p:cNvSpPr>
            <a:spLocks noGrp="1"/>
          </p:cNvSpPr>
          <p:nvPr>
            <p:ph sz="half" idx="2"/>
          </p:nvPr>
        </p:nvSpPr>
        <p:spPr>
          <a:xfrm>
            <a:off x="685800" y="2057400"/>
            <a:ext cx="3778188" cy="3885295"/>
          </a:xfrm>
        </p:spPr>
        <p:txBody>
          <a:bodyPr/>
          <a:lstStyle/>
          <a:p>
            <a:pPr marL="0" indent="0">
              <a:buNone/>
            </a:pPr>
            <a:r>
              <a:rPr lang="en-US" dirty="0" smtClean="0"/>
              <a:t>1. History </a:t>
            </a:r>
            <a:r>
              <a:rPr lang="en-US" dirty="0"/>
              <a:t>of anti-social behavior </a:t>
            </a:r>
            <a:r>
              <a:rPr lang="en-US" dirty="0" smtClean="0"/>
              <a:t>---</a:t>
            </a:r>
          </a:p>
          <a:p>
            <a:pPr marL="0" indent="0">
              <a:buNone/>
            </a:pPr>
            <a:r>
              <a:rPr lang="en-US" dirty="0" smtClean="0"/>
              <a:t>2</a:t>
            </a:r>
            <a:r>
              <a:rPr lang="en-US" dirty="0"/>
              <a:t>. Anti-social personality pattern </a:t>
            </a:r>
            <a:r>
              <a:rPr lang="en-US" dirty="0" smtClean="0"/>
              <a:t>---  ****</a:t>
            </a:r>
          </a:p>
          <a:p>
            <a:pPr marL="0" indent="0">
              <a:buNone/>
            </a:pPr>
            <a:endParaRPr lang="en-US" dirty="0"/>
          </a:p>
          <a:p>
            <a:pPr marL="0" indent="0">
              <a:buNone/>
            </a:pPr>
            <a:endParaRPr lang="en-US" dirty="0" smtClean="0"/>
          </a:p>
          <a:p>
            <a:pPr marL="0" indent="0">
              <a:buNone/>
            </a:pPr>
            <a:r>
              <a:rPr lang="en-US" dirty="0" smtClean="0"/>
              <a:t>3</a:t>
            </a:r>
            <a:r>
              <a:rPr lang="en-US" dirty="0"/>
              <a:t>. Anti-social attitudes, </a:t>
            </a:r>
            <a:r>
              <a:rPr lang="en-US" dirty="0" smtClean="0"/>
              <a:t>cognition--- ****</a:t>
            </a:r>
          </a:p>
          <a:p>
            <a:pPr marL="0" indent="0">
              <a:buNone/>
            </a:pPr>
            <a:endParaRPr lang="en-US" dirty="0"/>
          </a:p>
          <a:p>
            <a:pPr marL="0" indent="0">
              <a:buNone/>
            </a:pPr>
            <a:r>
              <a:rPr lang="en-US" dirty="0" smtClean="0"/>
              <a:t>**** 2 &amp; 3 of Big Four</a:t>
            </a:r>
          </a:p>
        </p:txBody>
      </p:sp>
      <p:sp>
        <p:nvSpPr>
          <p:cNvPr id="5" name="Text Placeholder 4"/>
          <p:cNvSpPr>
            <a:spLocks noGrp="1"/>
          </p:cNvSpPr>
          <p:nvPr>
            <p:ph type="body" sz="quarter" idx="3"/>
          </p:nvPr>
        </p:nvSpPr>
        <p:spPr>
          <a:xfrm>
            <a:off x="4427984" y="838200"/>
            <a:ext cx="4032448" cy="1356042"/>
          </a:xfrm>
        </p:spPr>
        <p:txBody>
          <a:bodyPr/>
          <a:lstStyle/>
          <a:p>
            <a:r>
              <a:rPr lang="en-US" dirty="0" smtClean="0"/>
              <a:t>Responses</a:t>
            </a:r>
            <a:endParaRPr lang="en-US" dirty="0"/>
          </a:p>
        </p:txBody>
      </p:sp>
      <p:sp>
        <p:nvSpPr>
          <p:cNvPr id="6" name="Content Placeholder 5"/>
          <p:cNvSpPr>
            <a:spLocks noGrp="1"/>
          </p:cNvSpPr>
          <p:nvPr>
            <p:ph sz="quarter" idx="4"/>
          </p:nvPr>
        </p:nvSpPr>
        <p:spPr>
          <a:xfrm>
            <a:off x="4535996" y="2133600"/>
            <a:ext cx="3934374" cy="3763375"/>
          </a:xfrm>
        </p:spPr>
        <p:txBody>
          <a:bodyPr/>
          <a:lstStyle/>
          <a:p>
            <a:pPr marL="0" indent="0">
              <a:buNone/>
            </a:pPr>
            <a:r>
              <a:rPr lang="en-US" dirty="0"/>
              <a:t>Build non-criminal alternative behavior in risky situations</a:t>
            </a:r>
          </a:p>
          <a:p>
            <a:pPr marL="0" indent="0">
              <a:buNone/>
            </a:pPr>
            <a:r>
              <a:rPr lang="en-US" dirty="0"/>
              <a:t>Build problem solving, self-management, anger management, and coping skills</a:t>
            </a:r>
          </a:p>
          <a:p>
            <a:pPr marL="0" indent="0">
              <a:buNone/>
            </a:pPr>
            <a:r>
              <a:rPr lang="en-US" dirty="0"/>
              <a:t>Reduce anti-social thinking; recognize risky thinking and feelings; adopt alternative identity/thinking patterns</a:t>
            </a:r>
          </a:p>
          <a:p>
            <a:pPr marL="0" indent="0">
              <a:buNone/>
            </a:pPr>
            <a:endParaRPr lang="en-US" b="1" dirty="0"/>
          </a:p>
        </p:txBody>
      </p:sp>
    </p:spTree>
    <p:extLst>
      <p:ext uri="{BB962C8B-B14F-4D97-AF65-F5344CB8AC3E}">
        <p14:creationId xmlns:p14="http://schemas.microsoft.com/office/powerpoint/2010/main" val="41251187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533400"/>
          </a:xfrm>
        </p:spPr>
        <p:txBody>
          <a:bodyPr/>
          <a:lstStyle/>
          <a:p>
            <a:endParaRPr lang="en-US" dirty="0"/>
          </a:p>
        </p:txBody>
      </p:sp>
      <p:sp>
        <p:nvSpPr>
          <p:cNvPr id="3" name="Text Placeholder 2"/>
          <p:cNvSpPr>
            <a:spLocks noGrp="1"/>
          </p:cNvSpPr>
          <p:nvPr>
            <p:ph type="body" idx="1"/>
          </p:nvPr>
        </p:nvSpPr>
        <p:spPr>
          <a:xfrm>
            <a:off x="575556" y="685800"/>
            <a:ext cx="3778188" cy="1508442"/>
          </a:xfrm>
        </p:spPr>
        <p:txBody>
          <a:bodyPr/>
          <a:lstStyle/>
          <a:p>
            <a:r>
              <a:rPr lang="en-US" dirty="0"/>
              <a:t>Common </a:t>
            </a:r>
            <a:r>
              <a:rPr lang="en-US" dirty="0" err="1"/>
              <a:t>Criminogenic</a:t>
            </a:r>
            <a:r>
              <a:rPr lang="en-US" dirty="0"/>
              <a:t> </a:t>
            </a:r>
            <a:r>
              <a:rPr lang="en-US" dirty="0" smtClean="0"/>
              <a:t>Needs</a:t>
            </a:r>
            <a:endParaRPr lang="en-US" dirty="0"/>
          </a:p>
        </p:txBody>
      </p:sp>
      <p:sp>
        <p:nvSpPr>
          <p:cNvPr id="4" name="Content Placeholder 3"/>
          <p:cNvSpPr>
            <a:spLocks noGrp="1"/>
          </p:cNvSpPr>
          <p:nvPr>
            <p:ph sz="half" idx="2"/>
          </p:nvPr>
        </p:nvSpPr>
        <p:spPr/>
        <p:txBody>
          <a:bodyPr/>
          <a:lstStyle/>
          <a:p>
            <a:pPr marL="457200" indent="-457200">
              <a:buAutoNum type="arabicPeriod" startAt="4"/>
            </a:pPr>
            <a:r>
              <a:rPr lang="en-US" dirty="0" smtClean="0"/>
              <a:t>Anti-social </a:t>
            </a:r>
            <a:r>
              <a:rPr lang="en-US" dirty="0"/>
              <a:t>associates, peers-</a:t>
            </a:r>
            <a:r>
              <a:rPr lang="en-US" dirty="0" smtClean="0"/>
              <a:t>-- ****</a:t>
            </a:r>
          </a:p>
          <a:p>
            <a:pPr marL="0" indent="0">
              <a:buNone/>
            </a:pPr>
            <a:r>
              <a:rPr lang="en-US" dirty="0" smtClean="0"/>
              <a:t>(4 of Big Four)</a:t>
            </a:r>
            <a:endParaRPr lang="en-US" dirty="0"/>
          </a:p>
          <a:p>
            <a:pPr marL="0" indent="0">
              <a:buNone/>
            </a:pPr>
            <a:endParaRPr lang="en-US" dirty="0" smtClean="0"/>
          </a:p>
          <a:p>
            <a:pPr marL="0" indent="0">
              <a:buNone/>
            </a:pPr>
            <a:r>
              <a:rPr lang="en-US" dirty="0" smtClean="0"/>
              <a:t>5</a:t>
            </a:r>
            <a:r>
              <a:rPr lang="en-US" dirty="0"/>
              <a:t>. Family and/or marital stressors </a:t>
            </a:r>
            <a:r>
              <a:rPr lang="en-US" dirty="0" smtClean="0"/>
              <a:t>communication– </a:t>
            </a:r>
          </a:p>
          <a:p>
            <a:pPr marL="0" indent="0">
              <a:buNone/>
            </a:pPr>
            <a:endParaRPr lang="en-US" dirty="0" smtClean="0"/>
          </a:p>
          <a:p>
            <a:pPr marL="0" indent="0">
              <a:buNone/>
            </a:pPr>
            <a:r>
              <a:rPr lang="en-US" dirty="0" smtClean="0"/>
              <a:t>6</a:t>
            </a:r>
            <a:r>
              <a:rPr lang="en-US" dirty="0"/>
              <a:t>. Lack of employment stability, achievement/ educational achievement-</a:t>
            </a:r>
            <a:r>
              <a:rPr lang="en-US" dirty="0" smtClean="0"/>
              <a:t>-</a:t>
            </a:r>
            <a:endParaRPr lang="en-US" dirty="0"/>
          </a:p>
        </p:txBody>
      </p:sp>
      <p:sp>
        <p:nvSpPr>
          <p:cNvPr id="5" name="Text Placeholder 4"/>
          <p:cNvSpPr>
            <a:spLocks noGrp="1"/>
          </p:cNvSpPr>
          <p:nvPr>
            <p:ph type="body" sz="quarter" idx="3"/>
          </p:nvPr>
        </p:nvSpPr>
        <p:spPr>
          <a:xfrm>
            <a:off x="4427984" y="762000"/>
            <a:ext cx="4032448" cy="1432242"/>
          </a:xfrm>
        </p:spPr>
        <p:txBody>
          <a:bodyPr/>
          <a:lstStyle/>
          <a:p>
            <a:r>
              <a:rPr lang="en-US" dirty="0" smtClean="0"/>
              <a:t>Responses</a:t>
            </a:r>
            <a:endParaRPr lang="en-US" dirty="0"/>
          </a:p>
        </p:txBody>
      </p:sp>
      <p:sp>
        <p:nvSpPr>
          <p:cNvPr id="6" name="Content Placeholder 5"/>
          <p:cNvSpPr>
            <a:spLocks noGrp="1"/>
          </p:cNvSpPr>
          <p:nvPr>
            <p:ph sz="quarter" idx="4"/>
          </p:nvPr>
        </p:nvSpPr>
        <p:spPr/>
        <p:txBody>
          <a:bodyPr/>
          <a:lstStyle/>
          <a:p>
            <a:pPr marL="0" indent="0">
              <a:buNone/>
            </a:pPr>
            <a:r>
              <a:rPr lang="en-US" dirty="0"/>
              <a:t>Reduce association with anti-social others; enhance contact with pro-social others</a:t>
            </a:r>
          </a:p>
          <a:p>
            <a:pPr marL="0" indent="0">
              <a:buNone/>
            </a:pPr>
            <a:r>
              <a:rPr lang="en-US" dirty="0"/>
              <a:t>Reduce conflict; build positive relationships and communication</a:t>
            </a:r>
          </a:p>
          <a:p>
            <a:pPr marL="0" indent="0">
              <a:buNone/>
            </a:pPr>
            <a:r>
              <a:rPr lang="en-US" dirty="0"/>
              <a:t>Increase vocational skills; seek employment stability; increase educational achievement</a:t>
            </a:r>
          </a:p>
          <a:p>
            <a:pPr marL="0" indent="0">
              <a:buNone/>
            </a:pPr>
            <a:endParaRPr lang="en-US" dirty="0"/>
          </a:p>
        </p:txBody>
      </p:sp>
    </p:spTree>
    <p:extLst>
      <p:ext uri="{BB962C8B-B14F-4D97-AF65-F5344CB8AC3E}">
        <p14:creationId xmlns:p14="http://schemas.microsoft.com/office/powerpoint/2010/main" val="20110770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1447800"/>
            <a:ext cx="8229600" cy="224172"/>
          </a:xfrm>
        </p:spPr>
        <p:txBody>
          <a:bodyPr/>
          <a:lstStyle/>
          <a:p>
            <a:endParaRPr lang="en-US" dirty="0"/>
          </a:p>
        </p:txBody>
      </p:sp>
      <p:sp>
        <p:nvSpPr>
          <p:cNvPr id="3" name="Text Placeholder 2"/>
          <p:cNvSpPr>
            <a:spLocks noGrp="1"/>
          </p:cNvSpPr>
          <p:nvPr>
            <p:ph type="body" idx="1"/>
          </p:nvPr>
        </p:nvSpPr>
        <p:spPr>
          <a:xfrm>
            <a:off x="609600" y="304800"/>
            <a:ext cx="3778188" cy="1889442"/>
          </a:xfrm>
        </p:spPr>
        <p:txBody>
          <a:bodyPr/>
          <a:lstStyle/>
          <a:p>
            <a:r>
              <a:rPr lang="en-US" dirty="0"/>
              <a:t>Common </a:t>
            </a:r>
            <a:r>
              <a:rPr lang="en-US" dirty="0" err="1"/>
              <a:t>Criminogenic</a:t>
            </a:r>
            <a:r>
              <a:rPr lang="en-US" dirty="0"/>
              <a:t> Needs (Dynamic Risk Factors)</a:t>
            </a:r>
          </a:p>
        </p:txBody>
      </p:sp>
      <p:sp>
        <p:nvSpPr>
          <p:cNvPr id="4" name="Content Placeholder 3"/>
          <p:cNvSpPr>
            <a:spLocks noGrp="1"/>
          </p:cNvSpPr>
          <p:nvPr>
            <p:ph sz="half" idx="2"/>
          </p:nvPr>
        </p:nvSpPr>
        <p:spPr>
          <a:xfrm>
            <a:off x="685800" y="1371600"/>
            <a:ext cx="3778188" cy="4525375"/>
          </a:xfrm>
        </p:spPr>
        <p:txBody>
          <a:bodyPr/>
          <a:lstStyle/>
          <a:p>
            <a:pPr marL="0" indent="0">
              <a:buNone/>
            </a:pPr>
            <a:endParaRPr lang="en-US" dirty="0" smtClean="0"/>
          </a:p>
          <a:p>
            <a:pPr marL="0" indent="0">
              <a:buNone/>
            </a:pPr>
            <a:r>
              <a:rPr lang="en-US" dirty="0" smtClean="0"/>
              <a:t>7</a:t>
            </a:r>
            <a:r>
              <a:rPr lang="en-US" dirty="0"/>
              <a:t>. Lack of pro-social leisure </a:t>
            </a:r>
            <a:r>
              <a:rPr lang="en-US" dirty="0" smtClean="0"/>
              <a:t>activities– </a:t>
            </a:r>
          </a:p>
          <a:p>
            <a:pPr marL="0" indent="0">
              <a:buNone/>
            </a:pPr>
            <a:endParaRPr lang="en-US" dirty="0"/>
          </a:p>
          <a:p>
            <a:pPr marL="0" indent="0">
              <a:buNone/>
            </a:pPr>
            <a:r>
              <a:rPr lang="en-US" dirty="0" smtClean="0"/>
              <a:t>8</a:t>
            </a:r>
            <a:r>
              <a:rPr lang="en-US" dirty="0"/>
              <a:t>. </a:t>
            </a:r>
            <a:r>
              <a:rPr lang="en-US" dirty="0">
                <a:solidFill>
                  <a:srgbClr val="FF0000"/>
                </a:solidFill>
              </a:rPr>
              <a:t>Substance </a:t>
            </a:r>
            <a:r>
              <a:rPr lang="en-US" dirty="0" smtClean="0">
                <a:solidFill>
                  <a:srgbClr val="FF0000"/>
                </a:solidFill>
              </a:rPr>
              <a:t>abuse</a:t>
            </a:r>
            <a:r>
              <a:rPr lang="en-US" dirty="0" smtClean="0"/>
              <a:t>– </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sz="1800" dirty="0" smtClean="0"/>
              <a:t>(</a:t>
            </a:r>
            <a:r>
              <a:rPr lang="en-US" sz="1800" dirty="0"/>
              <a:t>Andrews, 2007; Andrews</a:t>
            </a:r>
            <a:r>
              <a:rPr lang="en-US" sz="1800" dirty="0" smtClean="0"/>
              <a:t>,  </a:t>
            </a:r>
            <a:r>
              <a:rPr lang="en-US" sz="1800" dirty="0" err="1"/>
              <a:t>Bonta</a:t>
            </a:r>
            <a:r>
              <a:rPr lang="en-US" sz="1800" dirty="0"/>
              <a:t>, </a:t>
            </a:r>
            <a:r>
              <a:rPr lang="en-US" sz="1800" dirty="0" smtClean="0"/>
              <a:t> &amp;</a:t>
            </a:r>
            <a:endParaRPr lang="en-US" dirty="0"/>
          </a:p>
        </p:txBody>
      </p:sp>
      <p:sp>
        <p:nvSpPr>
          <p:cNvPr id="5" name="Text Placeholder 4"/>
          <p:cNvSpPr>
            <a:spLocks noGrp="1"/>
          </p:cNvSpPr>
          <p:nvPr>
            <p:ph type="body" sz="quarter" idx="3"/>
          </p:nvPr>
        </p:nvSpPr>
        <p:spPr>
          <a:xfrm>
            <a:off x="4427984" y="304800"/>
            <a:ext cx="4032448" cy="1889442"/>
          </a:xfrm>
        </p:spPr>
        <p:txBody>
          <a:bodyPr/>
          <a:lstStyle/>
          <a:p>
            <a:r>
              <a:rPr lang="en-US" dirty="0" smtClean="0"/>
              <a:t>Responses</a:t>
            </a:r>
            <a:endParaRPr lang="en-US" dirty="0"/>
          </a:p>
        </p:txBody>
      </p:sp>
      <p:sp>
        <p:nvSpPr>
          <p:cNvPr id="6" name="Content Placeholder 5"/>
          <p:cNvSpPr>
            <a:spLocks noGrp="1"/>
          </p:cNvSpPr>
          <p:nvPr>
            <p:ph sz="quarter" idx="4"/>
          </p:nvPr>
        </p:nvSpPr>
        <p:spPr>
          <a:xfrm>
            <a:off x="4535996" y="1371600"/>
            <a:ext cx="3934374" cy="4525375"/>
          </a:xfrm>
        </p:spPr>
        <p:txBody>
          <a:bodyPr/>
          <a:lstStyle/>
          <a:p>
            <a:pPr marL="0" indent="0">
              <a:buNone/>
            </a:pPr>
            <a:endParaRPr lang="en-US" dirty="0" smtClean="0"/>
          </a:p>
          <a:p>
            <a:pPr marL="0" indent="0">
              <a:buNone/>
            </a:pPr>
            <a:r>
              <a:rPr lang="en-US" dirty="0" smtClean="0"/>
              <a:t>Increase </a:t>
            </a:r>
            <a:r>
              <a:rPr lang="en-US" dirty="0"/>
              <a:t>involvement in and level of satisfaction with pro-social activities</a:t>
            </a:r>
          </a:p>
          <a:p>
            <a:pPr marL="0" indent="0">
              <a:buNone/>
            </a:pPr>
            <a:r>
              <a:rPr lang="en-US" dirty="0" smtClean="0"/>
              <a:t>Aftercare/Continuing Care in Community; Reduce </a:t>
            </a:r>
            <a:r>
              <a:rPr lang="en-US" dirty="0"/>
              <a:t>the supports for substance abusing lifestyle; increase alternative coping strategies and leisure activities</a:t>
            </a:r>
            <a:r>
              <a:rPr lang="en-US" b="1" dirty="0"/>
              <a:t> </a:t>
            </a:r>
            <a:endParaRPr lang="en-US" dirty="0"/>
          </a:p>
          <a:p>
            <a:pPr marL="0" indent="0">
              <a:buNone/>
            </a:pPr>
            <a:endParaRPr lang="en-US" dirty="0" smtClean="0"/>
          </a:p>
          <a:p>
            <a:pPr marL="0" indent="0">
              <a:buNone/>
            </a:pPr>
            <a:r>
              <a:rPr lang="en-US" sz="1800" dirty="0" err="1"/>
              <a:t>Wormith</a:t>
            </a:r>
            <a:r>
              <a:rPr lang="en-US" sz="1800" dirty="0"/>
              <a:t>, 2006, p. 11.)</a:t>
            </a:r>
          </a:p>
          <a:p>
            <a:pPr marL="0" indent="0">
              <a:buNone/>
            </a:pPr>
            <a:endParaRPr lang="en-US" dirty="0"/>
          </a:p>
        </p:txBody>
      </p:sp>
    </p:spTree>
    <p:extLst>
      <p:ext uri="{BB962C8B-B14F-4D97-AF65-F5344CB8AC3E}">
        <p14:creationId xmlns:p14="http://schemas.microsoft.com/office/powerpoint/2010/main" val="41977707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Risk/Need/</a:t>
            </a:r>
            <a:r>
              <a:rPr lang="en-US" dirty="0" err="1" smtClean="0"/>
              <a:t>Responsivity</a:t>
            </a:r>
            <a:endParaRPr lang="en-US" dirty="0"/>
          </a:p>
        </p:txBody>
      </p:sp>
      <p:sp>
        <p:nvSpPr>
          <p:cNvPr id="3" name="Content Placeholder 2"/>
          <p:cNvSpPr>
            <a:spLocks noGrp="1"/>
          </p:cNvSpPr>
          <p:nvPr>
            <p:ph idx="1"/>
          </p:nvPr>
        </p:nvSpPr>
        <p:spPr/>
        <p:txBody>
          <a:bodyPr/>
          <a:lstStyle/>
          <a:p>
            <a:pPr marL="0" indent="0">
              <a:buNone/>
            </a:pPr>
            <a:r>
              <a:rPr lang="en-US" sz="2800" b="1" dirty="0" err="1"/>
              <a:t>Responsivity</a:t>
            </a:r>
            <a:r>
              <a:rPr lang="en-US" sz="2800" b="1" dirty="0"/>
              <a:t> Principle:</a:t>
            </a:r>
            <a:r>
              <a:rPr lang="en-US" sz="2800" dirty="0"/>
              <a:t> </a:t>
            </a:r>
            <a:endParaRPr lang="en-US" sz="2800" dirty="0" smtClean="0"/>
          </a:p>
          <a:p>
            <a:pPr marL="0" indent="0">
              <a:buNone/>
            </a:pPr>
            <a:endParaRPr lang="en-US" sz="2800" dirty="0"/>
          </a:p>
          <a:p>
            <a:pPr marL="0" indent="0">
              <a:buNone/>
            </a:pPr>
            <a:r>
              <a:rPr lang="en-US" b="1" dirty="0"/>
              <a:t>Matching Considerations: </a:t>
            </a:r>
            <a:endParaRPr lang="en-US" b="1" dirty="0" smtClean="0"/>
          </a:p>
          <a:p>
            <a:pPr marL="0" indent="0">
              <a:buNone/>
            </a:pPr>
            <a:r>
              <a:rPr lang="en-US" b="1" dirty="0" smtClean="0"/>
              <a:t>1) </a:t>
            </a:r>
            <a:r>
              <a:rPr lang="en-US" dirty="0" smtClean="0"/>
              <a:t>treatment </a:t>
            </a:r>
            <a:r>
              <a:rPr lang="en-US" dirty="0"/>
              <a:t>to offender; </a:t>
            </a:r>
            <a:endParaRPr lang="en-US" dirty="0" smtClean="0"/>
          </a:p>
          <a:p>
            <a:pPr marL="0" indent="0">
              <a:buNone/>
            </a:pPr>
            <a:r>
              <a:rPr lang="en-US" b="1" dirty="0" smtClean="0"/>
              <a:t>2</a:t>
            </a:r>
            <a:r>
              <a:rPr lang="en-US" b="1" dirty="0"/>
              <a:t>) </a:t>
            </a:r>
            <a:r>
              <a:rPr lang="en-US" dirty="0"/>
              <a:t>treatment provider to </a:t>
            </a:r>
            <a:r>
              <a:rPr lang="en-US" dirty="0" smtClean="0"/>
              <a:t>offender</a:t>
            </a:r>
          </a:p>
          <a:p>
            <a:pPr marL="0" indent="0">
              <a:buNone/>
            </a:pPr>
            <a:r>
              <a:rPr lang="en-US" b="1" dirty="0" smtClean="0"/>
              <a:t>3</a:t>
            </a:r>
            <a:r>
              <a:rPr lang="en-US" b="1" dirty="0"/>
              <a:t>) </a:t>
            </a:r>
            <a:r>
              <a:rPr lang="en-US" dirty="0"/>
              <a:t>style and methods of communication with offender’s stage of change readiness</a:t>
            </a:r>
            <a:r>
              <a:rPr lang="en-US" dirty="0" smtClean="0"/>
              <a:t>.</a:t>
            </a:r>
            <a:endParaRPr lang="en-US" sz="1200" b="1" dirty="0" smtClean="0"/>
          </a:p>
          <a:p>
            <a:pPr marL="0" indent="0">
              <a:buNone/>
            </a:pPr>
            <a:r>
              <a:rPr lang="en-US" b="1" dirty="0" smtClean="0"/>
              <a:t>Note</a:t>
            </a:r>
            <a:r>
              <a:rPr lang="en-US" b="1" dirty="0"/>
              <a:t>:</a:t>
            </a:r>
            <a:r>
              <a:rPr lang="en-US" dirty="0"/>
              <a:t> Cognitive-behavioral </a:t>
            </a:r>
            <a:r>
              <a:rPr lang="en-US" dirty="0" smtClean="0"/>
              <a:t>methodologies with MAT </a:t>
            </a:r>
            <a:r>
              <a:rPr lang="en-US" dirty="0"/>
              <a:t>have consistently produced reductions in recidivism with offenders based on most rigorous research.</a:t>
            </a:r>
          </a:p>
          <a:p>
            <a:pPr marL="0" indent="0">
              <a:lnSpc>
                <a:spcPct val="100000"/>
              </a:lnSpc>
              <a:spcAft>
                <a:spcPts val="0"/>
              </a:spcAft>
              <a:buNone/>
            </a:pPr>
            <a:r>
              <a:rPr lang="en-US" sz="1800" dirty="0"/>
              <a:t>(Guerra, 1995; Miller &amp; </a:t>
            </a:r>
            <a:r>
              <a:rPr lang="en-US" sz="1800" dirty="0" err="1"/>
              <a:t>Rollnick</a:t>
            </a:r>
            <a:r>
              <a:rPr lang="en-US" sz="1800" dirty="0"/>
              <a:t>, 1991; Gordon, 1970; Williams, </a:t>
            </a:r>
            <a:endParaRPr lang="en-US" sz="1800" dirty="0" smtClean="0"/>
          </a:p>
          <a:p>
            <a:pPr marL="0" indent="0">
              <a:lnSpc>
                <a:spcPct val="100000"/>
              </a:lnSpc>
              <a:spcAft>
                <a:spcPts val="0"/>
              </a:spcAft>
              <a:buNone/>
            </a:pPr>
            <a:r>
              <a:rPr lang="en-US" sz="1800" dirty="0" smtClean="0"/>
              <a:t>et </a:t>
            </a:r>
            <a:r>
              <a:rPr lang="en-US" sz="1800" dirty="0"/>
              <a:t>al, 1995)</a:t>
            </a:r>
          </a:p>
          <a:p>
            <a:r>
              <a:rPr lang="en-US" b="1" dirty="0"/>
              <a:t> </a:t>
            </a:r>
            <a:endParaRPr lang="en-US" dirty="0"/>
          </a:p>
          <a:p>
            <a:endParaRPr lang="en-US" dirty="0"/>
          </a:p>
        </p:txBody>
      </p:sp>
      <p:pic>
        <p:nvPicPr>
          <p:cNvPr id="4" name="Picture 3" descr="http://emlyceum.files.wordpress.com/2013/06/eml-fluid-response.png?w=640">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371600"/>
            <a:ext cx="3034030" cy="2323465"/>
          </a:xfrm>
          <a:prstGeom prst="rect">
            <a:avLst/>
          </a:prstGeom>
          <a:noFill/>
          <a:ln>
            <a:noFill/>
          </a:ln>
        </p:spPr>
      </p:pic>
    </p:spTree>
    <p:extLst>
      <p:ext uri="{BB962C8B-B14F-4D97-AF65-F5344CB8AC3E}">
        <p14:creationId xmlns:p14="http://schemas.microsoft.com/office/powerpoint/2010/main" val="21425039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Responsivity</a:t>
            </a:r>
            <a:endParaRPr lang="en-US" b="1" dirty="0"/>
          </a:p>
        </p:txBody>
      </p:sp>
      <p:sp>
        <p:nvSpPr>
          <p:cNvPr id="3" name="Content Placeholder 2"/>
          <p:cNvSpPr>
            <a:spLocks noGrp="1"/>
          </p:cNvSpPr>
          <p:nvPr>
            <p:ph idx="1"/>
          </p:nvPr>
        </p:nvSpPr>
        <p:spPr>
          <a:xfrm>
            <a:off x="685800" y="1600200"/>
            <a:ext cx="7812868" cy="4525963"/>
          </a:xfrm>
        </p:spPr>
        <p:txBody>
          <a:bodyPr/>
          <a:lstStyle/>
          <a:p>
            <a:pPr marL="0" indent="0">
              <a:buNone/>
            </a:pPr>
            <a:endParaRPr lang="en-US" b="1" dirty="0"/>
          </a:p>
          <a:p>
            <a:pPr marL="0" indent="0">
              <a:buNone/>
            </a:pPr>
            <a:endParaRPr lang="en-US" b="1" dirty="0" smtClean="0"/>
          </a:p>
          <a:p>
            <a:pPr marL="0" indent="0">
              <a:lnSpc>
                <a:spcPct val="100000"/>
              </a:lnSpc>
              <a:spcAft>
                <a:spcPts val="0"/>
              </a:spcAft>
              <a:buNone/>
            </a:pPr>
            <a:r>
              <a:rPr lang="en-US" sz="4000" dirty="0"/>
              <a:t>I</a:t>
            </a:r>
            <a:r>
              <a:rPr lang="en-US" sz="4000" dirty="0" smtClean="0"/>
              <a:t>ntegrating </a:t>
            </a:r>
            <a:r>
              <a:rPr lang="en-US" sz="4000" i="1" dirty="0" smtClean="0"/>
              <a:t>trauma-informed care </a:t>
            </a:r>
            <a:r>
              <a:rPr lang="en-US" sz="4000" dirty="0" smtClean="0"/>
              <a:t>and </a:t>
            </a:r>
            <a:r>
              <a:rPr lang="en-US" sz="4000" i="1" dirty="0" smtClean="0"/>
              <a:t>mental illness </a:t>
            </a:r>
            <a:r>
              <a:rPr lang="en-US" sz="4000" dirty="0" smtClean="0"/>
              <a:t>assessment and treatment, where possible, or referral is crucial for quality treatment.</a:t>
            </a:r>
            <a:endParaRPr lang="en-US" sz="4000" dirty="0"/>
          </a:p>
        </p:txBody>
      </p:sp>
    </p:spTree>
    <p:extLst>
      <p:ext uri="{BB962C8B-B14F-4D97-AF65-F5344CB8AC3E}">
        <p14:creationId xmlns:p14="http://schemas.microsoft.com/office/powerpoint/2010/main" val="1619741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28"/>
            <a:ext cx="8229600" cy="1519572"/>
          </a:xfrm>
        </p:spPr>
        <p:txBody>
          <a:bodyPr/>
          <a:lstStyle/>
          <a:p>
            <a:r>
              <a:rPr lang="en-US" b="1" dirty="0"/>
              <a:t>E</a:t>
            </a:r>
            <a:r>
              <a:rPr lang="en-US" b="1" dirty="0" smtClean="0"/>
              <a:t>vidence-Based Practice (EBP)</a:t>
            </a:r>
            <a:br>
              <a:rPr lang="en-US" b="1" dirty="0" smtClean="0"/>
            </a:br>
            <a:endParaRPr lang="en-US" b="1" dirty="0"/>
          </a:p>
        </p:txBody>
      </p:sp>
      <p:sp>
        <p:nvSpPr>
          <p:cNvPr id="3" name="Content Placeholder 2"/>
          <p:cNvSpPr>
            <a:spLocks noGrp="1"/>
          </p:cNvSpPr>
          <p:nvPr>
            <p:ph idx="1"/>
          </p:nvPr>
        </p:nvSpPr>
        <p:spPr>
          <a:xfrm>
            <a:off x="683568" y="2057400"/>
            <a:ext cx="7812868" cy="4023043"/>
          </a:xfrm>
        </p:spPr>
        <p:txBody>
          <a:bodyPr/>
          <a:lstStyle/>
          <a:p>
            <a:pPr marL="0" indent="0">
              <a:buNone/>
            </a:pPr>
            <a:r>
              <a:rPr lang="en-US" sz="3600" b="1" dirty="0"/>
              <a:t>Why</a:t>
            </a:r>
            <a:r>
              <a:rPr lang="en-US" sz="3600" b="1" dirty="0" smtClean="0"/>
              <a:t>? </a:t>
            </a:r>
            <a:endParaRPr lang="en-US" sz="3600" dirty="0"/>
          </a:p>
          <a:p>
            <a:pPr marL="0" indent="0">
              <a:buNone/>
            </a:pPr>
            <a:r>
              <a:rPr lang="en-US" b="1" dirty="0"/>
              <a:t> </a:t>
            </a:r>
            <a:endParaRPr lang="en-US" b="1" dirty="0" smtClean="0"/>
          </a:p>
          <a:p>
            <a:pPr marL="0" indent="0">
              <a:buNone/>
            </a:pPr>
            <a:endParaRPr lang="en-US" dirty="0"/>
          </a:p>
          <a:p>
            <a:pPr marL="0" indent="0">
              <a:buNone/>
            </a:pPr>
            <a:endParaRPr lang="en-US" dirty="0" smtClean="0"/>
          </a:p>
          <a:p>
            <a:pPr marL="0" indent="0">
              <a:buNone/>
            </a:pPr>
            <a:r>
              <a:rPr lang="en-US" dirty="0" smtClean="0"/>
              <a:t>According </a:t>
            </a:r>
            <a:r>
              <a:rPr lang="en-US" dirty="0"/>
              <a:t>to </a:t>
            </a:r>
            <a:r>
              <a:rPr lang="en-US" dirty="0" smtClean="0"/>
              <a:t>BJS, </a:t>
            </a:r>
            <a:r>
              <a:rPr lang="en-US" dirty="0"/>
              <a:t>67% of individuals released from </a:t>
            </a:r>
            <a:r>
              <a:rPr lang="en-US" dirty="0" smtClean="0"/>
              <a:t>prison with alcohol or substance use disorders </a:t>
            </a:r>
            <a:r>
              <a:rPr lang="en-US" dirty="0"/>
              <a:t>are rearrested within </a:t>
            </a:r>
            <a:r>
              <a:rPr lang="en-US" dirty="0" smtClean="0"/>
              <a:t>3 years, rates that have </a:t>
            </a:r>
            <a:r>
              <a:rPr lang="en-US" dirty="0"/>
              <a:t>remained relatively stable for decades. </a:t>
            </a:r>
            <a:endParaRPr lang="en-US" dirty="0" smtClean="0"/>
          </a:p>
          <a:p>
            <a:pPr marL="0" indent="0">
              <a:buNone/>
            </a:pPr>
            <a:endParaRPr lang="en-US" dirty="0"/>
          </a:p>
          <a:p>
            <a:pPr marL="0" indent="0">
              <a:buNone/>
            </a:pPr>
            <a:r>
              <a:rPr lang="en-US" sz="1800" dirty="0" smtClean="0"/>
              <a:t>(</a:t>
            </a:r>
            <a:r>
              <a:rPr lang="en-US" sz="1800" dirty="0"/>
              <a:t>Andrews &amp; </a:t>
            </a:r>
            <a:r>
              <a:rPr lang="en-US" sz="1800" dirty="0" err="1"/>
              <a:t>Bonta</a:t>
            </a:r>
            <a:r>
              <a:rPr lang="en-US" sz="1800" dirty="0"/>
              <a:t>, 1998; Hughes &amp; Wilson, 2005).</a:t>
            </a:r>
          </a:p>
          <a:p>
            <a:r>
              <a:rPr lang="en-US" dirty="0"/>
              <a:t> </a:t>
            </a:r>
          </a:p>
        </p:txBody>
      </p:sp>
      <p:pic>
        <p:nvPicPr>
          <p:cNvPr id="4" name="Picture 3" descr="http://flaglerlive.com/wp-content/uploads/cca-prison-bars.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600200"/>
            <a:ext cx="2743200" cy="2205355"/>
          </a:xfrm>
          <a:prstGeom prst="rect">
            <a:avLst/>
          </a:prstGeom>
          <a:noFill/>
          <a:ln>
            <a:noFill/>
          </a:ln>
        </p:spPr>
      </p:pic>
    </p:spTree>
    <p:extLst>
      <p:ext uri="{BB962C8B-B14F-4D97-AF65-F5344CB8AC3E}">
        <p14:creationId xmlns:p14="http://schemas.microsoft.com/office/powerpoint/2010/main" val="8976266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Medication Assisted Treatment</a:t>
            </a:r>
            <a:endParaRPr lang="en-US" b="1" dirty="0"/>
          </a:p>
        </p:txBody>
      </p:sp>
      <p:sp>
        <p:nvSpPr>
          <p:cNvPr id="3" name="Content Placeholder 2"/>
          <p:cNvSpPr>
            <a:spLocks noGrp="1"/>
          </p:cNvSpPr>
          <p:nvPr>
            <p:ph idx="1"/>
          </p:nvPr>
        </p:nvSpPr>
        <p:spPr>
          <a:xfrm>
            <a:off x="685800" y="1447800"/>
            <a:ext cx="7812868" cy="4525963"/>
          </a:xfrm>
        </p:spPr>
        <p:txBody>
          <a:bodyPr/>
          <a:lstStyle/>
          <a:p>
            <a:pPr marL="0" indent="0">
              <a:buNone/>
            </a:pPr>
            <a:endParaRPr lang="en-US" dirty="0"/>
          </a:p>
          <a:p>
            <a:pPr marL="0" indent="0">
              <a:lnSpc>
                <a:spcPct val="100000"/>
              </a:lnSpc>
              <a:spcAft>
                <a:spcPts val="0"/>
              </a:spcAft>
              <a:buNone/>
            </a:pPr>
            <a:r>
              <a:rPr lang="en-US" sz="3600" dirty="0" smtClean="0"/>
              <a:t>When </a:t>
            </a:r>
            <a:r>
              <a:rPr lang="en-US" sz="3600" dirty="0"/>
              <a:t>treatment for justice-involved opioid users combined prescribed medication, behavioral counseling and ongoing support, the effects are </a:t>
            </a:r>
            <a:r>
              <a:rPr lang="en-US" sz="3600" b="1" i="1" dirty="0">
                <a:solidFill>
                  <a:srgbClr val="FF0000"/>
                </a:solidFill>
              </a:rPr>
              <a:t>many times greater  </a:t>
            </a:r>
            <a:r>
              <a:rPr lang="en-US" sz="3600" dirty="0"/>
              <a:t>than treatment without medication.</a:t>
            </a:r>
          </a:p>
          <a:p>
            <a:pPr marL="0" indent="0">
              <a:buNone/>
            </a:pPr>
            <a:endParaRPr lang="en-US" sz="2000" dirty="0" smtClean="0"/>
          </a:p>
          <a:p>
            <a:pPr marL="0" indent="0">
              <a:buNone/>
            </a:pPr>
            <a:r>
              <a:rPr lang="en-US" sz="2000" dirty="0" smtClean="0"/>
              <a:t>Marlowe, D. </a:t>
            </a:r>
            <a:r>
              <a:rPr lang="en-US" sz="2000" dirty="0"/>
              <a:t>2003</a:t>
            </a:r>
          </a:p>
          <a:p>
            <a:pPr marL="0" indent="0">
              <a:buNone/>
            </a:pPr>
            <a:endParaRPr lang="en-US" dirty="0"/>
          </a:p>
        </p:txBody>
      </p:sp>
    </p:spTree>
    <p:extLst>
      <p:ext uri="{BB962C8B-B14F-4D97-AF65-F5344CB8AC3E}">
        <p14:creationId xmlns:p14="http://schemas.microsoft.com/office/powerpoint/2010/main" val="8185293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28"/>
            <a:ext cx="8229600" cy="909972"/>
          </a:xfrm>
        </p:spPr>
        <p:txBody>
          <a:bodyPr/>
          <a:lstStyle/>
          <a:p>
            <a:r>
              <a:rPr lang="en-US" b="1" dirty="0" smtClean="0"/>
              <a:t>Dosage</a:t>
            </a:r>
            <a:endParaRPr lang="en-US" b="1" dirty="0"/>
          </a:p>
        </p:txBody>
      </p:sp>
      <p:sp>
        <p:nvSpPr>
          <p:cNvPr id="3" name="Content Placeholder 2"/>
          <p:cNvSpPr>
            <a:spLocks noGrp="1"/>
          </p:cNvSpPr>
          <p:nvPr>
            <p:ph idx="1"/>
          </p:nvPr>
        </p:nvSpPr>
        <p:spPr>
          <a:xfrm>
            <a:off x="683568" y="990600"/>
            <a:ext cx="7812868" cy="5089843"/>
          </a:xfrm>
        </p:spPr>
        <p:txBody>
          <a:bodyPr/>
          <a:lstStyle/>
          <a:p>
            <a:pPr marL="0" indent="0" algn="ctr">
              <a:buNone/>
            </a:pPr>
            <a:r>
              <a:rPr lang="en-US" b="1" dirty="0" smtClean="0"/>
              <a:t>Correctional Treatment Programming: </a:t>
            </a:r>
          </a:p>
          <a:p>
            <a:pPr marL="0" indent="0">
              <a:buNone/>
            </a:pPr>
            <a:endParaRPr lang="en-US" dirty="0" smtClean="0"/>
          </a:p>
          <a:p>
            <a:pPr marL="0" indent="0">
              <a:buNone/>
            </a:pPr>
            <a:r>
              <a:rPr lang="en-US" dirty="0" smtClean="0"/>
              <a:t>Why </a:t>
            </a:r>
            <a:r>
              <a:rPr lang="en-US" b="1" dirty="0" smtClean="0"/>
              <a:t>modified therapeutic communities </a:t>
            </a:r>
            <a:r>
              <a:rPr lang="en-US" dirty="0" smtClean="0"/>
              <a:t>work in jail/prisons: 24/7 positive programming;</a:t>
            </a:r>
            <a:r>
              <a:rPr lang="en-US" dirty="0"/>
              <a:t> </a:t>
            </a:r>
            <a:r>
              <a:rPr lang="en-US" dirty="0" smtClean="0"/>
              <a:t>limiting RSAT programming to specific counseling/group sessions risks inmates being overwhelmed by jail house culture negative influences. Also why COs must be integral part of program.</a:t>
            </a:r>
            <a:endParaRPr lang="en-US" sz="1000" dirty="0"/>
          </a:p>
          <a:p>
            <a:pPr marL="0" indent="0">
              <a:buNone/>
            </a:pPr>
            <a:r>
              <a:rPr lang="en-US" b="1" dirty="0" smtClean="0"/>
              <a:t>Aftercare: </a:t>
            </a:r>
            <a:r>
              <a:rPr lang="en-US" dirty="0"/>
              <a:t>Occupy offender’s free time at least 4 to 7 months in the community, providing appropriate doses of services, pro-social structure, and supervision</a:t>
            </a:r>
            <a:r>
              <a:rPr lang="en-US" sz="1800" dirty="0" smtClean="0"/>
              <a:t>.</a:t>
            </a:r>
          </a:p>
          <a:p>
            <a:pPr marL="0" indent="0">
              <a:lnSpc>
                <a:spcPct val="100000"/>
              </a:lnSpc>
              <a:spcAft>
                <a:spcPts val="0"/>
              </a:spcAft>
              <a:buNone/>
            </a:pPr>
            <a:r>
              <a:rPr lang="en-US" sz="1800" dirty="0" smtClean="0"/>
              <a:t>(Palmer</a:t>
            </a:r>
            <a:r>
              <a:rPr lang="en-US" sz="1800" dirty="0"/>
              <a:t>, 1995; </a:t>
            </a:r>
            <a:r>
              <a:rPr lang="en-US" sz="1800" dirty="0" err="1"/>
              <a:t>Gendreau</a:t>
            </a:r>
            <a:r>
              <a:rPr lang="en-US" sz="1800" dirty="0"/>
              <a:t> &amp; </a:t>
            </a:r>
            <a:r>
              <a:rPr lang="en-US" sz="1800" dirty="0" err="1"/>
              <a:t>Goggin</a:t>
            </a:r>
            <a:r>
              <a:rPr lang="en-US" sz="1800" dirty="0"/>
              <a:t>, 1995; Steadman, 1995; Silverman, et al, 2000)</a:t>
            </a:r>
          </a:p>
          <a:p>
            <a:pPr marL="0" indent="0">
              <a:buNone/>
            </a:pPr>
            <a:r>
              <a:rPr lang="en-US" dirty="0"/>
              <a:t> </a:t>
            </a:r>
          </a:p>
          <a:p>
            <a:endParaRPr lang="en-US" dirty="0"/>
          </a:p>
        </p:txBody>
      </p:sp>
    </p:spTree>
    <p:extLst>
      <p:ext uri="{BB962C8B-B14F-4D97-AF65-F5344CB8AC3E}">
        <p14:creationId xmlns:p14="http://schemas.microsoft.com/office/powerpoint/2010/main" val="36418798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457200" y="-914400"/>
            <a:ext cx="8229600" cy="228600"/>
          </a:xfrm>
        </p:spPr>
        <p:txBody>
          <a:bodyPr/>
          <a:lstStyle/>
          <a:p>
            <a:endParaRPr lang="en-US" dirty="0"/>
          </a:p>
        </p:txBody>
      </p:sp>
      <p:sp>
        <p:nvSpPr>
          <p:cNvPr id="3" name="Content Placeholder 2"/>
          <p:cNvSpPr>
            <a:spLocks noGrp="1"/>
          </p:cNvSpPr>
          <p:nvPr>
            <p:ph idx="1"/>
          </p:nvPr>
        </p:nvSpPr>
        <p:spPr>
          <a:xfrm>
            <a:off x="533400" y="685800"/>
            <a:ext cx="7812868" cy="5470843"/>
          </a:xfrm>
        </p:spPr>
        <p:txBody>
          <a:bodyPr/>
          <a:lstStyle/>
          <a:p>
            <a:pPr marL="0" indent="0">
              <a:buNone/>
            </a:pPr>
            <a:endParaRPr lang="en-US" b="1" dirty="0" smtClean="0"/>
          </a:p>
          <a:p>
            <a:pPr marL="0" indent="0">
              <a:buNone/>
            </a:pPr>
            <a:r>
              <a:rPr lang="en-US" b="1" dirty="0" smtClean="0"/>
              <a:t>Note</a:t>
            </a:r>
            <a:r>
              <a:rPr lang="en-US" b="1" dirty="0"/>
              <a:t>: </a:t>
            </a:r>
            <a:r>
              <a:rPr lang="en-US" dirty="0">
                <a:solidFill>
                  <a:srgbClr val="002060"/>
                </a:solidFill>
              </a:rPr>
              <a:t>The quality of the </a:t>
            </a:r>
            <a:r>
              <a:rPr lang="en-US" i="1" dirty="0">
                <a:solidFill>
                  <a:srgbClr val="002060"/>
                </a:solidFill>
              </a:rPr>
              <a:t>interpersonal relationship between staff and the offender, </a:t>
            </a:r>
            <a:r>
              <a:rPr lang="en-US" dirty="0">
                <a:solidFill>
                  <a:srgbClr val="002060"/>
                </a:solidFill>
              </a:rPr>
              <a:t>along with the skills of staff, </a:t>
            </a:r>
            <a:r>
              <a:rPr lang="en-US" dirty="0" smtClean="0">
                <a:solidFill>
                  <a:srgbClr val="002060"/>
                </a:solidFill>
              </a:rPr>
              <a:t>are as </a:t>
            </a:r>
            <a:r>
              <a:rPr lang="en-US" dirty="0">
                <a:solidFill>
                  <a:srgbClr val="002060"/>
                </a:solidFill>
              </a:rPr>
              <a:t>or more important to risk reduction than the specific programs in which offenders participate</a:t>
            </a:r>
            <a:r>
              <a:rPr lang="en-US" b="1" dirty="0" smtClean="0">
                <a:solidFill>
                  <a:srgbClr val="002060"/>
                </a:solidFill>
              </a:rPr>
              <a:t>.</a:t>
            </a:r>
          </a:p>
          <a:p>
            <a:pPr marL="0" indent="0">
              <a:buNone/>
            </a:pPr>
            <a:endParaRPr lang="en-US" dirty="0">
              <a:solidFill>
                <a:srgbClr val="002060"/>
              </a:solidFill>
            </a:endParaRPr>
          </a:p>
          <a:p>
            <a:pPr marL="0" indent="0">
              <a:buNone/>
            </a:pPr>
            <a:endParaRPr lang="en-US" dirty="0" smtClean="0">
              <a:solidFill>
                <a:srgbClr val="002060"/>
              </a:solidFill>
            </a:endParaRPr>
          </a:p>
          <a:p>
            <a:pPr marL="0" indent="0">
              <a:buNone/>
            </a:pPr>
            <a:endParaRPr lang="en-US" dirty="0">
              <a:solidFill>
                <a:srgbClr val="002060"/>
              </a:solidFill>
            </a:endParaRPr>
          </a:p>
          <a:p>
            <a:pPr marL="0" indent="0">
              <a:buNone/>
            </a:pPr>
            <a:endParaRPr lang="en-US" dirty="0" smtClean="0">
              <a:solidFill>
                <a:srgbClr val="002060"/>
              </a:solidFill>
            </a:endParaRPr>
          </a:p>
          <a:p>
            <a:pPr marL="0" indent="0">
              <a:buNone/>
            </a:pPr>
            <a:endParaRPr lang="en-US" dirty="0">
              <a:solidFill>
                <a:srgbClr val="002060"/>
              </a:solidFill>
            </a:endParaRPr>
          </a:p>
          <a:p>
            <a:pPr marL="0" indent="0">
              <a:buNone/>
            </a:pPr>
            <a:endParaRPr lang="en-US" sz="1800" dirty="0" smtClean="0"/>
          </a:p>
          <a:p>
            <a:pPr marL="0" indent="0">
              <a:buNone/>
            </a:pPr>
            <a:r>
              <a:rPr lang="en-US" sz="1800" dirty="0"/>
              <a:t>(</a:t>
            </a:r>
            <a:r>
              <a:rPr lang="en-US" sz="1800" dirty="0" smtClean="0"/>
              <a:t>Andrews</a:t>
            </a:r>
            <a:r>
              <a:rPr lang="en-US" sz="1800" dirty="0"/>
              <a:t>, 2007; Andrews, 1980; Andrews &amp; </a:t>
            </a:r>
            <a:r>
              <a:rPr lang="en-US" sz="1800" dirty="0" err="1"/>
              <a:t>Bonta</a:t>
            </a:r>
            <a:r>
              <a:rPr lang="en-US" sz="1800" dirty="0"/>
              <a:t>, 1998; Andrews &amp; </a:t>
            </a:r>
            <a:r>
              <a:rPr lang="en-US" sz="1800" dirty="0" err="1"/>
              <a:t>Carvell</a:t>
            </a:r>
            <a:r>
              <a:rPr lang="en-US" sz="1800" dirty="0"/>
              <a:t>, 1998; Dowden &amp; Andrews, 2004)</a:t>
            </a:r>
          </a:p>
          <a:p>
            <a:endParaRPr lang="en-US" dirty="0"/>
          </a:p>
        </p:txBody>
      </p:sp>
      <p:pic>
        <p:nvPicPr>
          <p:cNvPr id="4" name="Picture 3" descr="https://encrypted-tbn3.gstatic.com/images?q=tbn:ANd9GcRap3HKxySotA0FAgTPoGmgkJ09sLAGFxjCkrWSkPYRnp0XRl41">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3174064" y="2667000"/>
            <a:ext cx="2860040" cy="2286000"/>
          </a:xfrm>
          <a:prstGeom prst="rect">
            <a:avLst/>
          </a:prstGeom>
          <a:noFill/>
          <a:ln>
            <a:noFill/>
          </a:ln>
        </p:spPr>
      </p:pic>
    </p:spTree>
    <p:extLst>
      <p:ext uri="{BB962C8B-B14F-4D97-AF65-F5344CB8AC3E}">
        <p14:creationId xmlns:p14="http://schemas.microsoft.com/office/powerpoint/2010/main" val="33849819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Skill Training </a:t>
            </a:r>
            <a:r>
              <a:rPr lang="en-US" b="1" u="sng" dirty="0" smtClean="0"/>
              <a:t>and Directed </a:t>
            </a:r>
            <a:r>
              <a:rPr lang="en-US" b="1" u="sng" dirty="0"/>
              <a:t>Practice</a:t>
            </a:r>
            <a:r>
              <a:rPr lang="en-US" b="1" dirty="0"/>
              <a:t>:</a:t>
            </a:r>
            <a:endParaRPr lang="en-US" dirty="0"/>
          </a:p>
        </p:txBody>
      </p:sp>
      <p:sp>
        <p:nvSpPr>
          <p:cNvPr id="3" name="Content Placeholder 2"/>
          <p:cNvSpPr>
            <a:spLocks noGrp="1"/>
          </p:cNvSpPr>
          <p:nvPr>
            <p:ph idx="1"/>
          </p:nvPr>
        </p:nvSpPr>
        <p:spPr/>
        <p:txBody>
          <a:bodyPr/>
          <a:lstStyle/>
          <a:p>
            <a:pPr marL="0" indent="0">
              <a:buNone/>
            </a:pPr>
            <a:r>
              <a:rPr lang="en-US" dirty="0"/>
              <a:t> </a:t>
            </a:r>
            <a:endParaRPr lang="en-US" dirty="0" smtClean="0"/>
          </a:p>
          <a:p>
            <a:pPr marL="0" indent="0">
              <a:buNone/>
            </a:pPr>
            <a:r>
              <a:rPr lang="en-US" dirty="0" smtClean="0"/>
              <a:t>Staff </a:t>
            </a:r>
            <a:r>
              <a:rPr lang="en-US" dirty="0"/>
              <a:t>must understand </a:t>
            </a:r>
            <a:r>
              <a:rPr lang="en-US" i="1" dirty="0"/>
              <a:t>antisocial thinking</a:t>
            </a:r>
            <a:r>
              <a:rPr lang="en-US" dirty="0"/>
              <a:t>, </a:t>
            </a:r>
            <a:r>
              <a:rPr lang="en-US" i="1" dirty="0"/>
              <a:t>social learning</a:t>
            </a:r>
            <a:r>
              <a:rPr lang="en-US" dirty="0"/>
              <a:t>, and appropriate c</a:t>
            </a:r>
            <a:r>
              <a:rPr lang="en-US" i="1" dirty="0"/>
              <a:t>ommunication techniques</a:t>
            </a:r>
            <a:r>
              <a:rPr lang="en-US" dirty="0"/>
              <a:t>. Skills are not just taught to the offender, but are </a:t>
            </a:r>
            <a:r>
              <a:rPr lang="en-US" i="1" dirty="0"/>
              <a:t>practiced or role-played</a:t>
            </a:r>
            <a:r>
              <a:rPr lang="en-US" b="1" dirty="0"/>
              <a:t>.</a:t>
            </a:r>
            <a:r>
              <a:rPr lang="en-US" dirty="0"/>
              <a:t> Pro-social attitudes and behaviors are </a:t>
            </a:r>
            <a:r>
              <a:rPr lang="en-US" i="1" dirty="0"/>
              <a:t>positively reinforced </a:t>
            </a:r>
            <a:r>
              <a:rPr lang="en-US" dirty="0"/>
              <a:t>by staff. </a:t>
            </a:r>
            <a:endParaRPr lang="en-US" dirty="0" smtClean="0"/>
          </a:p>
          <a:p>
            <a:pPr marL="0" indent="0">
              <a:buNone/>
            </a:pPr>
            <a:endParaRPr lang="en-US" dirty="0" smtClean="0"/>
          </a:p>
          <a:p>
            <a:pPr marL="0" indent="0">
              <a:buNone/>
            </a:pPr>
            <a:endParaRPr lang="en-US" sz="1800" dirty="0" smtClean="0"/>
          </a:p>
          <a:p>
            <a:pPr marL="0" indent="0">
              <a:buNone/>
            </a:pPr>
            <a:endParaRPr lang="en-US" sz="1800" dirty="0"/>
          </a:p>
          <a:p>
            <a:pPr marL="0" indent="0">
              <a:buNone/>
            </a:pPr>
            <a:r>
              <a:rPr lang="en-US" sz="1800" dirty="0" smtClean="0"/>
              <a:t>(</a:t>
            </a:r>
            <a:r>
              <a:rPr lang="en-US" sz="1800" dirty="0" err="1"/>
              <a:t>Mihalic</a:t>
            </a:r>
            <a:r>
              <a:rPr lang="en-US" sz="1800" dirty="0"/>
              <a:t>, et al, 2001; Satchel, 2001; Miller &amp; </a:t>
            </a:r>
            <a:r>
              <a:rPr lang="en-US" sz="1800" dirty="0" err="1"/>
              <a:t>Rollnick</a:t>
            </a:r>
            <a:r>
              <a:rPr lang="en-US" sz="1800" dirty="0"/>
              <a:t>, 2002; Lipton, et al, 2000; </a:t>
            </a:r>
            <a:r>
              <a:rPr lang="en-US" sz="1800" dirty="0" err="1"/>
              <a:t>Lipsey</a:t>
            </a:r>
            <a:r>
              <a:rPr lang="en-US" sz="1800" dirty="0"/>
              <a:t>, 1993; McGuire, 2001, 2002; </a:t>
            </a:r>
            <a:r>
              <a:rPr lang="en-US" sz="1800" dirty="0" err="1"/>
              <a:t>Aos</a:t>
            </a:r>
            <a:r>
              <a:rPr lang="en-US" sz="1800" dirty="0"/>
              <a:t>, 2002)</a:t>
            </a:r>
          </a:p>
          <a:p>
            <a:endParaRPr lang="en-US" dirty="0"/>
          </a:p>
        </p:txBody>
      </p:sp>
      <p:pic>
        <p:nvPicPr>
          <p:cNvPr id="4" name="Picture 3" descr="http://www.whatsupgold.com/blog/wp-content/uploads/2013/09/4.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6400" y="3569368"/>
            <a:ext cx="1334452" cy="1371600"/>
          </a:xfrm>
          <a:prstGeom prst="rect">
            <a:avLst/>
          </a:prstGeom>
          <a:noFill/>
          <a:ln>
            <a:noFill/>
          </a:ln>
        </p:spPr>
      </p:pic>
    </p:spTree>
    <p:extLst>
      <p:ext uri="{BB962C8B-B14F-4D97-AF65-F5344CB8AC3E}">
        <p14:creationId xmlns:p14="http://schemas.microsoft.com/office/powerpoint/2010/main" val="7473658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Increase Positive Reinforcement</a:t>
            </a:r>
            <a:endParaRPr lang="en-US" dirty="0"/>
          </a:p>
        </p:txBody>
      </p:sp>
      <p:sp>
        <p:nvSpPr>
          <p:cNvPr id="3" name="Content Placeholder 2"/>
          <p:cNvSpPr>
            <a:spLocks noGrp="1"/>
          </p:cNvSpPr>
          <p:nvPr>
            <p:ph idx="1"/>
          </p:nvPr>
        </p:nvSpPr>
        <p:spPr>
          <a:xfrm>
            <a:off x="685800" y="1600200"/>
            <a:ext cx="7812868" cy="4525963"/>
          </a:xfrm>
        </p:spPr>
        <p:txBody>
          <a:bodyPr/>
          <a:lstStyle/>
          <a:p>
            <a:pPr marL="0" indent="0">
              <a:buNone/>
            </a:pPr>
            <a:r>
              <a:rPr lang="en-US" b="1" i="1" dirty="0" smtClean="0"/>
              <a:t>Carrots </a:t>
            </a:r>
            <a:r>
              <a:rPr lang="en-US" b="1" i="1" dirty="0"/>
              <a:t>over </a:t>
            </a:r>
            <a:r>
              <a:rPr lang="en-US" b="1" i="1" dirty="0" smtClean="0"/>
              <a:t>sticks</a:t>
            </a:r>
            <a:endParaRPr lang="en-US" dirty="0" smtClean="0"/>
          </a:p>
          <a:p>
            <a:pPr marL="0" indent="0">
              <a:buNone/>
            </a:pPr>
            <a:r>
              <a:rPr lang="en-US" dirty="0" smtClean="0"/>
              <a:t>Research: ratio </a:t>
            </a:r>
            <a:r>
              <a:rPr lang="en-US" dirty="0"/>
              <a:t>of </a:t>
            </a:r>
            <a:r>
              <a:rPr lang="en-US" i="1" dirty="0"/>
              <a:t>4 to 1 positive </a:t>
            </a:r>
            <a:r>
              <a:rPr lang="en-US" dirty="0"/>
              <a:t>reinforcement is optimal for promoting behavior changes. </a:t>
            </a:r>
            <a:endParaRPr lang="en-US" dirty="0" smtClean="0"/>
          </a:p>
          <a:p>
            <a:pPr marL="0" indent="0">
              <a:buNone/>
            </a:pPr>
            <a:r>
              <a:rPr lang="en-US" b="1" dirty="0" smtClean="0"/>
              <a:t>But</a:t>
            </a:r>
            <a:r>
              <a:rPr lang="en-US" dirty="0" smtClean="0"/>
              <a:t> </a:t>
            </a:r>
            <a:endParaRPr lang="en-US" dirty="0"/>
          </a:p>
          <a:p>
            <a:pPr marL="0" indent="0">
              <a:buNone/>
            </a:pPr>
            <a:r>
              <a:rPr lang="en-US" dirty="0" smtClean="0"/>
              <a:t>not at the expense of or undermining swift, certain, and real responses for negative and unacceptable behavior. </a:t>
            </a:r>
          </a:p>
        </p:txBody>
      </p:sp>
      <p:pic>
        <p:nvPicPr>
          <p:cNvPr id="5" name="Picture 4" descr="http://www.takefive-design.com/take%20five%20design.pn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4038600"/>
            <a:ext cx="1830705" cy="1906905"/>
          </a:xfrm>
          <a:prstGeom prst="rect">
            <a:avLst/>
          </a:prstGeom>
          <a:noFill/>
          <a:ln>
            <a:noFill/>
          </a:ln>
        </p:spPr>
      </p:pic>
    </p:spTree>
    <p:extLst>
      <p:ext uri="{BB962C8B-B14F-4D97-AF65-F5344CB8AC3E}">
        <p14:creationId xmlns:p14="http://schemas.microsoft.com/office/powerpoint/2010/main" val="10534423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1561122" flipV="1">
            <a:off x="1029703" y="-1231916"/>
            <a:ext cx="8229600" cy="156828"/>
          </a:xfrm>
        </p:spPr>
        <p:txBody>
          <a:bodyPr/>
          <a:lstStyle/>
          <a:p>
            <a:endParaRPr lang="en-US" dirty="0"/>
          </a:p>
        </p:txBody>
      </p:sp>
      <p:sp>
        <p:nvSpPr>
          <p:cNvPr id="3" name="Content Placeholder 2"/>
          <p:cNvSpPr>
            <a:spLocks noGrp="1"/>
          </p:cNvSpPr>
          <p:nvPr>
            <p:ph idx="1"/>
          </p:nvPr>
        </p:nvSpPr>
        <p:spPr>
          <a:xfrm>
            <a:off x="683568" y="838200"/>
            <a:ext cx="7812868" cy="5242243"/>
          </a:xfrm>
        </p:spPr>
        <p:txBody>
          <a:bodyPr/>
          <a:lstStyle/>
          <a:p>
            <a:pPr marL="0" indent="0">
              <a:buNone/>
            </a:pPr>
            <a:r>
              <a:rPr lang="en-US" b="1" dirty="0" smtClean="0"/>
              <a:t>Note: </a:t>
            </a:r>
            <a:r>
              <a:rPr lang="en-US" dirty="0" smtClean="0"/>
              <a:t>While offenders </a:t>
            </a:r>
            <a:r>
              <a:rPr lang="en-US" dirty="0"/>
              <a:t>generally respond positively to reasonable and reliable </a:t>
            </a:r>
            <a:r>
              <a:rPr lang="en-US" dirty="0" smtClean="0"/>
              <a:t>boundaries</a:t>
            </a:r>
            <a:r>
              <a:rPr lang="en-US" dirty="0"/>
              <a:t>, </a:t>
            </a:r>
            <a:r>
              <a:rPr lang="en-US" dirty="0" smtClean="0"/>
              <a:t>initially may overreact </a:t>
            </a:r>
            <a:r>
              <a:rPr lang="en-US" dirty="0"/>
              <a:t>to new demands for accountability, seek to evade detection or consequences, and </a:t>
            </a:r>
            <a:r>
              <a:rPr lang="en-US" dirty="0" smtClean="0"/>
              <a:t>deny any </a:t>
            </a:r>
            <a:r>
              <a:rPr lang="en-US" dirty="0"/>
              <a:t>personal responsibility. </a:t>
            </a:r>
            <a:endParaRPr lang="en-US" dirty="0" smtClean="0"/>
          </a:p>
          <a:p>
            <a:pPr marL="0" indent="0">
              <a:buNone/>
            </a:pPr>
            <a:endParaRPr lang="en-US" dirty="0" smtClean="0"/>
          </a:p>
          <a:p>
            <a:pPr marL="0" indent="0">
              <a:buNone/>
            </a:pPr>
            <a:r>
              <a:rPr lang="en-US" b="1" dirty="0" smtClean="0"/>
              <a:t>However</a:t>
            </a:r>
            <a:r>
              <a:rPr lang="en-US" b="1" dirty="0"/>
              <a:t>, </a:t>
            </a:r>
            <a:r>
              <a:rPr lang="en-US" dirty="0" smtClean="0"/>
              <a:t>exposure </a:t>
            </a:r>
            <a:r>
              <a:rPr lang="en-US" dirty="0"/>
              <a:t>to clear rules that are </a:t>
            </a:r>
            <a:r>
              <a:rPr lang="en-US" i="1" dirty="0"/>
              <a:t>consistently</a:t>
            </a:r>
            <a:r>
              <a:rPr lang="en-US" dirty="0"/>
              <a:t> (and</a:t>
            </a:r>
            <a:r>
              <a:rPr lang="en-US" i="1" dirty="0"/>
              <a:t> swiftly</a:t>
            </a:r>
            <a:r>
              <a:rPr lang="en-US" dirty="0"/>
              <a:t>) enforced with appropriate and graduated consequences, offenders will tend to comply in the direction of the most rewards and least punishments.</a:t>
            </a:r>
          </a:p>
          <a:p>
            <a:pPr marL="0" indent="0">
              <a:buNone/>
            </a:pPr>
            <a:endParaRPr lang="en-US" sz="1800" dirty="0" smtClean="0"/>
          </a:p>
          <a:p>
            <a:pPr marL="0" indent="0">
              <a:buNone/>
            </a:pPr>
            <a:r>
              <a:rPr lang="en-US" sz="1800" dirty="0" smtClean="0"/>
              <a:t>(</a:t>
            </a:r>
            <a:r>
              <a:rPr lang="en-US" sz="1800" dirty="0" err="1"/>
              <a:t>Gendreau</a:t>
            </a:r>
            <a:r>
              <a:rPr lang="en-US" sz="1800" dirty="0"/>
              <a:t> &amp; </a:t>
            </a:r>
            <a:r>
              <a:rPr lang="en-US" sz="1800" dirty="0" err="1"/>
              <a:t>Goggin</a:t>
            </a:r>
            <a:r>
              <a:rPr lang="en-US" sz="1800" dirty="0"/>
              <a:t>, 1995; Meyers &amp; Smith, 1995; Higgins &amp; Silverman, 1999; </a:t>
            </a:r>
            <a:r>
              <a:rPr lang="en-US" sz="1800" dirty="0" err="1"/>
              <a:t>Azrin</a:t>
            </a:r>
            <a:r>
              <a:rPr lang="en-US" sz="1800" dirty="0"/>
              <a:t>, 1980; Bandura et al,1963;Bandura, 1996</a:t>
            </a:r>
            <a:r>
              <a:rPr lang="en-US" sz="1800" dirty="0" smtClean="0"/>
              <a:t>)</a:t>
            </a:r>
            <a:endParaRPr lang="en-US" sz="1800" dirty="0"/>
          </a:p>
        </p:txBody>
      </p:sp>
    </p:spTree>
    <p:extLst>
      <p:ext uri="{BB962C8B-B14F-4D97-AF65-F5344CB8AC3E}">
        <p14:creationId xmlns:p14="http://schemas.microsoft.com/office/powerpoint/2010/main" val="20329231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Rx Program &amp; CJ Collaboration</a:t>
            </a:r>
            <a:endParaRPr lang="en-US" b="1" dirty="0"/>
          </a:p>
        </p:txBody>
      </p:sp>
      <p:sp>
        <p:nvSpPr>
          <p:cNvPr id="3" name="Content Placeholder 2"/>
          <p:cNvSpPr>
            <a:spLocks noGrp="1"/>
          </p:cNvSpPr>
          <p:nvPr>
            <p:ph idx="1"/>
          </p:nvPr>
        </p:nvSpPr>
        <p:spPr/>
        <p:txBody>
          <a:bodyPr/>
          <a:lstStyle/>
          <a:p>
            <a:pPr marL="0" indent="0" algn="ctr">
              <a:buNone/>
            </a:pPr>
            <a:endParaRPr lang="en-US" b="1" dirty="0" smtClean="0"/>
          </a:p>
          <a:p>
            <a:pPr marL="0" indent="0" algn="ctr">
              <a:buNone/>
            </a:pPr>
            <a:r>
              <a:rPr lang="en-US" b="1" dirty="0" smtClean="0"/>
              <a:t>Duet not a Solo</a:t>
            </a:r>
            <a:endParaRPr lang="en-US" b="1" dirty="0"/>
          </a:p>
        </p:txBody>
      </p:sp>
      <p:pic>
        <p:nvPicPr>
          <p:cNvPr id="4" name="Picture 3" descr="http://www.cubanisimovineyards.com/wp-content/uploads/2014/03/salsa-dancing.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0" y="2590800"/>
            <a:ext cx="4267200" cy="3200400"/>
          </a:xfrm>
          <a:prstGeom prst="rect">
            <a:avLst/>
          </a:prstGeom>
          <a:noFill/>
          <a:ln>
            <a:noFill/>
          </a:ln>
        </p:spPr>
      </p:pic>
    </p:spTree>
    <p:extLst>
      <p:ext uri="{BB962C8B-B14F-4D97-AF65-F5344CB8AC3E}">
        <p14:creationId xmlns:p14="http://schemas.microsoft.com/office/powerpoint/2010/main" val="1846405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Engage </a:t>
            </a:r>
            <a:r>
              <a:rPr lang="en-US" b="1" u="sng" dirty="0"/>
              <a:t>On-going Support in Home Communities</a:t>
            </a:r>
            <a:r>
              <a:rPr lang="en-US" b="1" dirty="0"/>
              <a:t>:</a:t>
            </a:r>
            <a:endParaRPr lang="en-US" dirty="0"/>
          </a:p>
        </p:txBody>
      </p:sp>
      <p:sp>
        <p:nvSpPr>
          <p:cNvPr id="3" name="Content Placeholder 2"/>
          <p:cNvSpPr>
            <a:spLocks noGrp="1"/>
          </p:cNvSpPr>
          <p:nvPr>
            <p:ph idx="1"/>
          </p:nvPr>
        </p:nvSpPr>
        <p:spPr/>
        <p:txBody>
          <a:bodyPr/>
          <a:lstStyle/>
          <a:p>
            <a:pPr marL="0" indent="0">
              <a:buNone/>
            </a:pPr>
            <a:r>
              <a:rPr lang="en-US" dirty="0" smtClean="0"/>
              <a:t>Community </a:t>
            </a:r>
            <a:r>
              <a:rPr lang="en-US" dirty="0"/>
              <a:t>Reinforcement Approach (CRA)</a:t>
            </a:r>
          </a:p>
          <a:p>
            <a:pPr marL="0" indent="0">
              <a:buNone/>
            </a:pPr>
            <a:r>
              <a:rPr lang="en-US" dirty="0" smtClean="0"/>
              <a:t>Mobilize </a:t>
            </a:r>
            <a:r>
              <a:rPr lang="en-US" dirty="0"/>
              <a:t>pro-social supports for offenders in their communities. S</a:t>
            </a:r>
            <a:r>
              <a:rPr lang="en-US" dirty="0" smtClean="0"/>
              <a:t>uccessful </a:t>
            </a:r>
            <a:r>
              <a:rPr lang="en-US" dirty="0"/>
              <a:t>interventions with extreme populations (e.g., inner city substance abusers, homeless, dual diagnosed) actively recruit and use family members, spouses, and supportive others in the offender’s immediate environment to positively reinforce desired new </a:t>
            </a:r>
            <a:r>
              <a:rPr lang="en-US" dirty="0" smtClean="0"/>
              <a:t>behaviors</a:t>
            </a:r>
            <a:r>
              <a:rPr lang="en-US" dirty="0"/>
              <a:t> </a:t>
            </a:r>
            <a:endParaRPr lang="en-US" b="1" dirty="0" smtClean="0"/>
          </a:p>
          <a:p>
            <a:pPr marL="0" indent="0">
              <a:lnSpc>
                <a:spcPct val="100000"/>
              </a:lnSpc>
              <a:spcAft>
                <a:spcPts val="0"/>
              </a:spcAft>
              <a:buNone/>
            </a:pPr>
            <a:r>
              <a:rPr lang="en-US" b="1" dirty="0" smtClean="0"/>
              <a:t>Note: </a:t>
            </a:r>
            <a:r>
              <a:rPr lang="en-US" dirty="0" smtClean="0"/>
              <a:t>Worst , most deadly alternative</a:t>
            </a:r>
          </a:p>
          <a:p>
            <a:pPr marL="0" indent="0">
              <a:lnSpc>
                <a:spcPct val="100000"/>
              </a:lnSpc>
              <a:spcAft>
                <a:spcPts val="0"/>
              </a:spcAft>
              <a:buNone/>
            </a:pPr>
            <a:r>
              <a:rPr lang="en-US" dirty="0" smtClean="0"/>
              <a:t>for recently released: </a:t>
            </a:r>
            <a:r>
              <a:rPr lang="en-US" dirty="0"/>
              <a:t>Homeless </a:t>
            </a:r>
            <a:r>
              <a:rPr lang="en-US" dirty="0" smtClean="0"/>
              <a:t>shelters, </a:t>
            </a:r>
          </a:p>
          <a:p>
            <a:pPr marL="0" indent="0">
              <a:lnSpc>
                <a:spcPct val="100000"/>
              </a:lnSpc>
              <a:spcAft>
                <a:spcPts val="0"/>
              </a:spcAft>
              <a:buNone/>
            </a:pPr>
            <a:r>
              <a:rPr lang="en-US" dirty="0" smtClean="0"/>
              <a:t>often located in drug markets</a:t>
            </a:r>
            <a:endParaRPr lang="en-US" dirty="0"/>
          </a:p>
          <a:p>
            <a:endParaRPr lang="en-US" dirty="0"/>
          </a:p>
        </p:txBody>
      </p:sp>
      <p:pic>
        <p:nvPicPr>
          <p:cNvPr id="4" name="Picture 3" descr="Fotolia - © Tino Mager">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6400800" y="4343400"/>
            <a:ext cx="1564640" cy="1371600"/>
          </a:xfrm>
          <a:prstGeom prst="rect">
            <a:avLst/>
          </a:prstGeom>
          <a:noFill/>
          <a:ln>
            <a:noFill/>
          </a:ln>
        </p:spPr>
      </p:pic>
    </p:spTree>
    <p:extLst>
      <p:ext uri="{BB962C8B-B14F-4D97-AF65-F5344CB8AC3E}">
        <p14:creationId xmlns:p14="http://schemas.microsoft.com/office/powerpoint/2010/main" val="1243284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Engage </a:t>
            </a:r>
            <a:r>
              <a:rPr lang="en-US" b="1" dirty="0"/>
              <a:t>On-going Support in </a:t>
            </a:r>
            <a:r>
              <a:rPr lang="en-US" b="1" dirty="0" smtClean="0"/>
              <a:t>Home </a:t>
            </a:r>
            <a:r>
              <a:rPr lang="en-US" b="1" dirty="0"/>
              <a:t>Communities</a:t>
            </a:r>
            <a:endParaRPr lang="en-US" dirty="0"/>
          </a:p>
        </p:txBody>
      </p:sp>
      <p:sp>
        <p:nvSpPr>
          <p:cNvPr id="3" name="Content Placeholder 2"/>
          <p:cNvSpPr>
            <a:spLocks noGrp="1"/>
          </p:cNvSpPr>
          <p:nvPr>
            <p:ph idx="1"/>
          </p:nvPr>
        </p:nvSpPr>
        <p:spPr>
          <a:xfrm>
            <a:off x="683568" y="1752600"/>
            <a:ext cx="7812868" cy="4327843"/>
          </a:xfrm>
        </p:spPr>
        <p:txBody>
          <a:bodyPr/>
          <a:lstStyle/>
          <a:p>
            <a:pPr marL="0" indent="0">
              <a:buNone/>
            </a:pPr>
            <a:endParaRPr lang="en-US" dirty="0" smtClean="0"/>
          </a:p>
          <a:p>
            <a:pPr marL="0" indent="0">
              <a:buNone/>
            </a:pPr>
            <a:r>
              <a:rPr lang="en-US" dirty="0" smtClean="0"/>
              <a:t>Research indicates </a:t>
            </a:r>
            <a:r>
              <a:rPr lang="en-US" dirty="0"/>
              <a:t>the efficacy of twelve step programs, religious activities, and restorative justice initiatives that are geared towards improving bonds and ties to pro-social community members</a:t>
            </a:r>
            <a:r>
              <a:rPr lang="en-US" dirty="0" smtClean="0"/>
              <a:t>.</a:t>
            </a:r>
          </a:p>
          <a:p>
            <a:pPr marL="0" indent="0">
              <a:buNone/>
            </a:pPr>
            <a:endParaRPr lang="en-US" dirty="0"/>
          </a:p>
          <a:p>
            <a:pPr marL="0" indent="0">
              <a:buNone/>
            </a:pPr>
            <a:endParaRPr lang="en-US" dirty="0"/>
          </a:p>
          <a:p>
            <a:pPr marL="0" indent="0">
              <a:buNone/>
            </a:pPr>
            <a:r>
              <a:rPr lang="en-US" sz="1800" dirty="0" smtClean="0"/>
              <a:t>(</a:t>
            </a:r>
            <a:r>
              <a:rPr lang="en-US" sz="1800" dirty="0" err="1"/>
              <a:t>Azrin</a:t>
            </a:r>
            <a:r>
              <a:rPr lang="en-US" sz="1800" dirty="0"/>
              <a:t>, &amp; </a:t>
            </a:r>
            <a:r>
              <a:rPr lang="en-US" sz="1800" dirty="0" err="1"/>
              <a:t>Besalel</a:t>
            </a:r>
            <a:r>
              <a:rPr lang="en-US" sz="1800" dirty="0"/>
              <a:t>, 1980; </a:t>
            </a:r>
            <a:r>
              <a:rPr lang="en-US" sz="1800" dirty="0" err="1"/>
              <a:t>Emrick</a:t>
            </a:r>
            <a:r>
              <a:rPr lang="en-US" sz="1800" dirty="0"/>
              <a:t> et al, 1993; Higgins &amp; Silverman, 1999; Meyers &amp; Smith, 1997; Wallace, 1989; Project MATCH Research Group, 1997; </a:t>
            </a:r>
            <a:r>
              <a:rPr lang="en-US" sz="1800" dirty="0" err="1"/>
              <a:t>Bonta</a:t>
            </a:r>
            <a:r>
              <a:rPr lang="en-US" sz="1800" dirty="0"/>
              <a:t> et al, 2002; O’Connor &amp; </a:t>
            </a:r>
            <a:r>
              <a:rPr lang="en-US" sz="1800" dirty="0" err="1"/>
              <a:t>Perryclear</a:t>
            </a:r>
            <a:r>
              <a:rPr lang="en-US" sz="1800" dirty="0"/>
              <a:t>, 2003; Ricks, 1974; Clear &amp; Sumter; 2003; Meyers et al, 2002)</a:t>
            </a:r>
          </a:p>
          <a:p>
            <a:endParaRPr lang="en-US" b="1" dirty="0"/>
          </a:p>
        </p:txBody>
      </p:sp>
    </p:spTree>
    <p:extLst>
      <p:ext uri="{BB962C8B-B14F-4D97-AF65-F5344CB8AC3E}">
        <p14:creationId xmlns:p14="http://schemas.microsoft.com/office/powerpoint/2010/main" val="27386722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38200"/>
            <a:ext cx="8229600" cy="2743200"/>
          </a:xfrm>
        </p:spPr>
        <p:txBody>
          <a:bodyPr/>
          <a:lstStyle/>
          <a:p>
            <a:r>
              <a:rPr lang="en-US" b="1" u="sng" dirty="0" smtClean="0"/>
              <a:t>Measure </a:t>
            </a:r>
            <a:r>
              <a:rPr lang="en-US" b="1" u="sng" dirty="0"/>
              <a:t>Relevant Processes/Practices: </a:t>
            </a:r>
            <a:r>
              <a:rPr lang="en-US" u="sng" dirty="0"/>
              <a:t/>
            </a:r>
            <a:br>
              <a:rPr lang="en-US" u="sng" dirty="0"/>
            </a:br>
            <a:endParaRPr lang="en-US" dirty="0"/>
          </a:p>
        </p:txBody>
      </p:sp>
      <p:sp>
        <p:nvSpPr>
          <p:cNvPr id="3" name="Content Placeholder 2"/>
          <p:cNvSpPr>
            <a:spLocks noGrp="1"/>
          </p:cNvSpPr>
          <p:nvPr>
            <p:ph idx="1"/>
          </p:nvPr>
        </p:nvSpPr>
        <p:spPr>
          <a:xfrm>
            <a:off x="683568" y="1447800"/>
            <a:ext cx="7812868" cy="4632643"/>
          </a:xfrm>
        </p:spPr>
        <p:txBody>
          <a:bodyPr/>
          <a:lstStyle/>
          <a:p>
            <a:pPr marL="0" indent="0">
              <a:buNone/>
            </a:pPr>
            <a:endParaRPr lang="en-US" dirty="0" smtClean="0"/>
          </a:p>
          <a:p>
            <a:pPr marL="0" indent="0">
              <a:buNone/>
            </a:pPr>
            <a:r>
              <a:rPr lang="en-US" dirty="0" smtClean="0"/>
              <a:t>Document </a:t>
            </a:r>
            <a:r>
              <a:rPr lang="en-US" dirty="0"/>
              <a:t>case information, </a:t>
            </a:r>
            <a:r>
              <a:rPr lang="en-US" dirty="0" smtClean="0"/>
              <a:t>including formal/valid </a:t>
            </a:r>
            <a:r>
              <a:rPr lang="en-US" dirty="0"/>
              <a:t>mechanism for measuring </a:t>
            </a:r>
            <a:r>
              <a:rPr lang="en-US" dirty="0" smtClean="0"/>
              <a:t>outcomes. Programs must </a:t>
            </a:r>
            <a:r>
              <a:rPr lang="en-US" dirty="0"/>
              <a:t>routinely assess offender change in cognitive and skill development, and evaluate </a:t>
            </a:r>
            <a:r>
              <a:rPr lang="en-US" dirty="0" smtClean="0"/>
              <a:t>recidivism of clients...</a:t>
            </a:r>
          </a:p>
          <a:p>
            <a:pPr marL="0" indent="0">
              <a:buNone/>
            </a:pPr>
            <a:endParaRPr lang="en-US" dirty="0" smtClean="0"/>
          </a:p>
          <a:p>
            <a:endParaRPr lang="en-US" dirty="0"/>
          </a:p>
        </p:txBody>
      </p:sp>
      <p:pic>
        <p:nvPicPr>
          <p:cNvPr id="5" name="Picture 4" descr="http://static4.wikia.nocookie.net/__cb20120824150719/logopedia/images/3/37/Seven_1975-89.pn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3974432"/>
            <a:ext cx="1828800" cy="1905000"/>
          </a:xfrm>
          <a:prstGeom prst="rect">
            <a:avLst/>
          </a:prstGeom>
          <a:noFill/>
          <a:ln>
            <a:noFill/>
          </a:ln>
        </p:spPr>
      </p:pic>
    </p:spTree>
    <p:extLst>
      <p:ext uri="{BB962C8B-B14F-4D97-AF65-F5344CB8AC3E}">
        <p14:creationId xmlns:p14="http://schemas.microsoft.com/office/powerpoint/2010/main" val="76442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Principles for Evidence-Based Practice</a:t>
            </a:r>
            <a:endParaRPr lang="en-US" dirty="0"/>
          </a:p>
        </p:txBody>
      </p:sp>
      <p:sp>
        <p:nvSpPr>
          <p:cNvPr id="3" name="Content Placeholder 2"/>
          <p:cNvSpPr>
            <a:spLocks noGrp="1"/>
          </p:cNvSpPr>
          <p:nvPr>
            <p:ph idx="1"/>
          </p:nvPr>
        </p:nvSpPr>
        <p:spPr/>
        <p:txBody>
          <a:bodyPr/>
          <a:lstStyle/>
          <a:p>
            <a:pPr marL="0" indent="0">
              <a:buNone/>
            </a:pPr>
            <a:r>
              <a:rPr lang="en-US" sz="3200" b="1" dirty="0" smtClean="0"/>
              <a:t>But, </a:t>
            </a:r>
            <a:endParaRPr lang="en-US" sz="3200" b="1" dirty="0"/>
          </a:p>
          <a:p>
            <a:pPr marL="0" indent="0">
              <a:buNone/>
            </a:pPr>
            <a:r>
              <a:rPr lang="en-US" dirty="0"/>
              <a:t>two decades of research demonstrates that a 30% </a:t>
            </a:r>
            <a:r>
              <a:rPr lang="en-US" dirty="0" smtClean="0"/>
              <a:t>to 50% reduction </a:t>
            </a:r>
            <a:r>
              <a:rPr lang="en-US" dirty="0"/>
              <a:t>in recidivism is possible if current knowledge – “evidence based practice” – is applied with fidelity. </a:t>
            </a:r>
          </a:p>
          <a:p>
            <a:pPr marL="0" indent="0">
              <a:lnSpc>
                <a:spcPct val="100000"/>
              </a:lnSpc>
              <a:spcAft>
                <a:spcPts val="0"/>
              </a:spcAft>
              <a:buNone/>
            </a:pPr>
            <a:endParaRPr lang="en-US" sz="3200" dirty="0"/>
          </a:p>
          <a:p>
            <a:pPr marL="0" indent="0">
              <a:lnSpc>
                <a:spcPct val="100000"/>
              </a:lnSpc>
              <a:spcAft>
                <a:spcPts val="0"/>
              </a:spcAft>
              <a:buNone/>
            </a:pPr>
            <a:endParaRPr lang="en-US" sz="3200" dirty="0" smtClean="0"/>
          </a:p>
          <a:p>
            <a:pPr marL="0" indent="0">
              <a:lnSpc>
                <a:spcPct val="100000"/>
              </a:lnSpc>
              <a:spcAft>
                <a:spcPts val="0"/>
              </a:spcAft>
              <a:buNone/>
            </a:pPr>
            <a:endParaRPr lang="en-US" sz="3200" dirty="0"/>
          </a:p>
          <a:p>
            <a:pPr marL="274320" indent="-274320">
              <a:lnSpc>
                <a:spcPct val="90000"/>
              </a:lnSpc>
              <a:buNone/>
              <a:defRPr/>
            </a:pPr>
            <a:r>
              <a:rPr lang="en-US" sz="2000" dirty="0" smtClean="0">
                <a:solidFill>
                  <a:srgbClr val="0000FF"/>
                </a:solidFill>
              </a:rPr>
              <a:t>(</a:t>
            </a:r>
            <a:r>
              <a:rPr lang="en-US" sz="2000" dirty="0">
                <a:solidFill>
                  <a:srgbClr val="0000FF"/>
                </a:solidFill>
              </a:rPr>
              <a:t>Andrews, Zinger, et al, 1990)</a:t>
            </a:r>
          </a:p>
          <a:p>
            <a:pPr marL="0" indent="0">
              <a:buNone/>
            </a:pPr>
            <a:r>
              <a:rPr lang="en-US" dirty="0"/>
              <a:t> </a:t>
            </a:r>
          </a:p>
          <a:p>
            <a:endParaRPr lang="en-US" dirty="0"/>
          </a:p>
        </p:txBody>
      </p:sp>
      <p:pic>
        <p:nvPicPr>
          <p:cNvPr id="4" name="Picture 3" descr="http://thetvaddict.com/wp-content/uploads/2010/09/downward_spiral.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953000" y="3505200"/>
            <a:ext cx="3058795" cy="2133600"/>
          </a:xfrm>
          <a:prstGeom prst="rect">
            <a:avLst/>
          </a:prstGeom>
          <a:noFill/>
          <a:ln>
            <a:noFill/>
          </a:ln>
        </p:spPr>
      </p:pic>
    </p:spTree>
    <p:extLst>
      <p:ext uri="{BB962C8B-B14F-4D97-AF65-F5344CB8AC3E}">
        <p14:creationId xmlns:p14="http://schemas.microsoft.com/office/powerpoint/2010/main" val="29419745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28"/>
            <a:ext cx="8229600" cy="986172"/>
          </a:xfrm>
        </p:spPr>
        <p:txBody>
          <a:bodyPr/>
          <a:lstStyle/>
          <a:p>
            <a:pPr marL="0" indent="0"/>
            <a:r>
              <a:rPr lang="en-US" b="1" dirty="0" smtClean="0"/>
              <a:t>Measure Relevant Practices </a:t>
            </a:r>
            <a:endParaRPr lang="en-US" dirty="0"/>
          </a:p>
        </p:txBody>
      </p:sp>
      <p:sp>
        <p:nvSpPr>
          <p:cNvPr id="3" name="Content Placeholder 2"/>
          <p:cNvSpPr>
            <a:spLocks noGrp="1"/>
          </p:cNvSpPr>
          <p:nvPr>
            <p:ph idx="1"/>
          </p:nvPr>
        </p:nvSpPr>
        <p:spPr>
          <a:xfrm>
            <a:off x="609600" y="1295400"/>
            <a:ext cx="7812868" cy="4449763"/>
          </a:xfrm>
        </p:spPr>
        <p:txBody>
          <a:bodyPr/>
          <a:lstStyle/>
          <a:p>
            <a:pPr marL="0" indent="0">
              <a:buNone/>
            </a:pPr>
            <a:endParaRPr lang="en-US" dirty="0" smtClean="0"/>
          </a:p>
          <a:p>
            <a:pPr marL="0" indent="0">
              <a:buNone/>
            </a:pPr>
            <a:r>
              <a:rPr lang="en-US" dirty="0" smtClean="0"/>
              <a:t>Periodical staff performance evaluation achieves </a:t>
            </a:r>
            <a:r>
              <a:rPr lang="en-US" dirty="0"/>
              <a:t>greater fidelity to program design, service delivery principles, and outcomes. </a:t>
            </a:r>
            <a:r>
              <a:rPr lang="en-US" dirty="0" smtClean="0"/>
              <a:t>Staff </a:t>
            </a:r>
            <a:r>
              <a:rPr lang="en-US" dirty="0"/>
              <a:t>whose performance is not consistently monitored, measured, and subsequently reinforced work less cohesively, more frequently at cross-purposes and </a:t>
            </a:r>
            <a:r>
              <a:rPr lang="en-US" dirty="0" smtClean="0"/>
              <a:t>provides </a:t>
            </a:r>
            <a:r>
              <a:rPr lang="en-US" dirty="0"/>
              <a:t>less support to the agency mission</a:t>
            </a:r>
            <a:r>
              <a:rPr lang="en-US" dirty="0" smtClean="0"/>
              <a:t>.</a:t>
            </a:r>
          </a:p>
          <a:p>
            <a:pPr marL="0" indent="0">
              <a:buNone/>
            </a:pPr>
            <a:endParaRPr lang="en-US" sz="1400" dirty="0"/>
          </a:p>
          <a:p>
            <a:pPr marL="0" indent="0">
              <a:buNone/>
            </a:pPr>
            <a:r>
              <a:rPr lang="en-US" sz="1800" dirty="0"/>
              <a:t>(</a:t>
            </a:r>
            <a:r>
              <a:rPr lang="en-US" sz="1800" dirty="0" err="1"/>
              <a:t>Henggeler</a:t>
            </a:r>
            <a:r>
              <a:rPr lang="en-US" sz="1800" dirty="0"/>
              <a:t> et al, 1997; </a:t>
            </a:r>
            <a:r>
              <a:rPr lang="en-US" sz="1800" dirty="0" err="1"/>
              <a:t>Milhalic</a:t>
            </a:r>
            <a:r>
              <a:rPr lang="en-US" sz="1800" dirty="0"/>
              <a:t> &amp; Irwin, 2003; Miller, 1988; Meyers et al, 1995; </a:t>
            </a:r>
            <a:r>
              <a:rPr lang="en-US" sz="1800" dirty="0" err="1"/>
              <a:t>Azrin</a:t>
            </a:r>
            <a:r>
              <a:rPr lang="en-US" sz="1800" dirty="0"/>
              <a:t>, 1982; Meyers, 2002; Hanson &amp; Harris, 1998; Waltz et al, 1993; Hogue et al, 1998; Miller &amp; Mount, 2001; </a:t>
            </a:r>
            <a:r>
              <a:rPr lang="en-US" sz="1800" dirty="0" err="1"/>
              <a:t>Gendreau</a:t>
            </a:r>
            <a:r>
              <a:rPr lang="en-US" sz="1800" dirty="0"/>
              <a:t> et al, 1996; </a:t>
            </a:r>
            <a:r>
              <a:rPr lang="en-US" sz="1800" dirty="0" err="1"/>
              <a:t>Dilulio</a:t>
            </a:r>
            <a:r>
              <a:rPr lang="en-US" sz="1800" dirty="0"/>
              <a:t>, 1993)</a:t>
            </a:r>
          </a:p>
          <a:p>
            <a:endParaRPr lang="en-US" sz="1800" dirty="0"/>
          </a:p>
        </p:txBody>
      </p:sp>
    </p:spTree>
    <p:extLst>
      <p:ext uri="{BB962C8B-B14F-4D97-AF65-F5344CB8AC3E}">
        <p14:creationId xmlns:p14="http://schemas.microsoft.com/office/powerpoint/2010/main" val="36519168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b="1" u="sng" dirty="0"/>
              <a:t>Provide Measurement Feedback: </a:t>
            </a:r>
            <a:r>
              <a:rPr lang="en-US" b="1" u="sng" dirty="0" smtClean="0"/>
              <a:t/>
            </a:r>
            <a:br>
              <a:rPr lang="en-US" b="1" u="sng" dirty="0" smtClean="0"/>
            </a:br>
            <a:endParaRPr lang="en-US" u="sng" dirty="0"/>
          </a:p>
        </p:txBody>
      </p:sp>
      <p:sp>
        <p:nvSpPr>
          <p:cNvPr id="3" name="Content Placeholder 2"/>
          <p:cNvSpPr>
            <a:spLocks noGrp="1"/>
          </p:cNvSpPr>
          <p:nvPr>
            <p:ph idx="1"/>
          </p:nvPr>
        </p:nvSpPr>
        <p:spPr/>
        <p:txBody>
          <a:bodyPr/>
          <a:lstStyle/>
          <a:p>
            <a:pPr marL="0" indent="0">
              <a:buNone/>
            </a:pPr>
            <a:r>
              <a:rPr lang="en-US" dirty="0" smtClean="0"/>
              <a:t>Both</a:t>
            </a:r>
            <a:r>
              <a:rPr lang="en-US" b="1" dirty="0" smtClean="0"/>
              <a:t> clients </a:t>
            </a:r>
            <a:r>
              <a:rPr lang="en-US" dirty="0" smtClean="0"/>
              <a:t>and</a:t>
            </a:r>
            <a:r>
              <a:rPr lang="en-US" b="1" dirty="0" smtClean="0"/>
              <a:t> </a:t>
            </a:r>
            <a:r>
              <a:rPr lang="en-US" b="1" dirty="0"/>
              <a:t>s</a:t>
            </a:r>
            <a:r>
              <a:rPr lang="en-US" b="1" dirty="0" smtClean="0"/>
              <a:t>taff </a:t>
            </a:r>
            <a:r>
              <a:rPr lang="en-US" dirty="0"/>
              <a:t>need feedback</a:t>
            </a:r>
          </a:p>
          <a:p>
            <a:endParaRPr lang="en-US" dirty="0" smtClean="0"/>
          </a:p>
          <a:p>
            <a:endParaRPr lang="en-US" dirty="0" smtClean="0"/>
          </a:p>
          <a:p>
            <a:endParaRPr lang="en-US" dirty="0" smtClean="0"/>
          </a:p>
          <a:p>
            <a:endParaRPr lang="en-US" dirty="0"/>
          </a:p>
          <a:p>
            <a:endParaRPr lang="en-US" dirty="0" smtClean="0"/>
          </a:p>
          <a:p>
            <a:endParaRPr lang="en-US" dirty="0"/>
          </a:p>
          <a:p>
            <a:endParaRPr lang="en-US" dirty="0" smtClean="0"/>
          </a:p>
          <a:p>
            <a:pPr marL="0" indent="0">
              <a:buNone/>
            </a:pPr>
            <a:r>
              <a:rPr lang="en-US" sz="1800" dirty="0" smtClean="0"/>
              <a:t>(</a:t>
            </a:r>
            <a:r>
              <a:rPr lang="en-US" sz="1800" dirty="0"/>
              <a:t>Miller, 1988; Project Match Research Group, 1997; </a:t>
            </a:r>
            <a:r>
              <a:rPr lang="en-US" sz="1800" dirty="0" err="1"/>
              <a:t>Agostinelli</a:t>
            </a:r>
            <a:r>
              <a:rPr lang="en-US" sz="1800" dirty="0"/>
              <a:t> et al, 1995; </a:t>
            </a:r>
            <a:r>
              <a:rPr lang="en-US" sz="1800" dirty="0" err="1"/>
              <a:t>Alvero</a:t>
            </a:r>
            <a:r>
              <a:rPr lang="en-US" sz="1800" dirty="0"/>
              <a:t> et al, 2001; Baer et al, 1992; Decker, 1983; </a:t>
            </a:r>
            <a:r>
              <a:rPr lang="en-US" sz="1800" dirty="0" err="1"/>
              <a:t>Luderman</a:t>
            </a:r>
            <a:r>
              <a:rPr lang="en-US" sz="1800" dirty="0"/>
              <a:t>, 1991; Miller, 1995; </a:t>
            </a:r>
            <a:r>
              <a:rPr lang="en-US" sz="1800" dirty="0" err="1"/>
              <a:t>Zemke</a:t>
            </a:r>
            <a:r>
              <a:rPr lang="en-US" sz="1800" dirty="0"/>
              <a:t>, 2001; Elliott, 1980)</a:t>
            </a:r>
          </a:p>
          <a:p>
            <a:pPr marL="0" indent="0">
              <a:buNone/>
            </a:pPr>
            <a:r>
              <a:rPr lang="en-US" b="1" dirty="0"/>
              <a:t> </a:t>
            </a:r>
            <a:endParaRPr lang="en-US" dirty="0"/>
          </a:p>
          <a:p>
            <a:endParaRPr lang="en-US" dirty="0"/>
          </a:p>
        </p:txBody>
      </p:sp>
      <p:pic>
        <p:nvPicPr>
          <p:cNvPr id="4" name="Picture 3" descr="http://www.theproducersperspective.com/wp-content/uploads/2013/01/eight-ball.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3505200" y="2298032"/>
            <a:ext cx="2209800" cy="2197768"/>
          </a:xfrm>
          <a:prstGeom prst="rect">
            <a:avLst/>
          </a:prstGeom>
          <a:noFill/>
          <a:ln>
            <a:noFill/>
          </a:ln>
        </p:spPr>
      </p:pic>
    </p:spTree>
    <p:extLst>
      <p:ext uri="{BB962C8B-B14F-4D97-AF65-F5344CB8AC3E}">
        <p14:creationId xmlns:p14="http://schemas.microsoft.com/office/powerpoint/2010/main" val="17476896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600200"/>
          </a:xfrm>
        </p:spPr>
        <p:txBody>
          <a:bodyPr/>
          <a:lstStyle/>
          <a:p>
            <a:r>
              <a:rPr lang="en-US" b="1" dirty="0"/>
              <a:t>Implementing </a:t>
            </a:r>
            <a:r>
              <a:rPr lang="en-US" b="1" dirty="0" err="1" smtClean="0"/>
              <a:t>EBProgram</a:t>
            </a:r>
            <a:r>
              <a:rPr lang="en-US" b="1" dirty="0" smtClean="0"/>
              <a:t>(s)</a:t>
            </a:r>
            <a:r>
              <a:rPr lang="en-US" dirty="0"/>
              <a:t/>
            </a:r>
            <a:br>
              <a:rPr lang="en-US" dirty="0"/>
            </a:br>
            <a:endParaRPr lang="en-US" dirty="0"/>
          </a:p>
        </p:txBody>
      </p:sp>
      <p:sp>
        <p:nvSpPr>
          <p:cNvPr id="3" name="Content Placeholder 2"/>
          <p:cNvSpPr>
            <a:spLocks noGrp="1"/>
          </p:cNvSpPr>
          <p:nvPr>
            <p:ph idx="1"/>
          </p:nvPr>
        </p:nvSpPr>
        <p:spPr>
          <a:xfrm>
            <a:off x="683568" y="1600200"/>
            <a:ext cx="7812868" cy="4480243"/>
          </a:xfrm>
        </p:spPr>
        <p:txBody>
          <a:bodyPr/>
          <a:lstStyle/>
          <a:p>
            <a:pPr marL="0" indent="0">
              <a:buNone/>
            </a:pPr>
            <a:endParaRPr lang="en-US" dirty="0" smtClean="0"/>
          </a:p>
          <a:p>
            <a:pPr marL="0" indent="0">
              <a:buNone/>
            </a:pPr>
            <a:r>
              <a:rPr lang="en-US" sz="3200" b="1" dirty="0" smtClean="0"/>
              <a:t>Need:</a:t>
            </a:r>
          </a:p>
          <a:p>
            <a:pPr marL="0" indent="0">
              <a:buNone/>
            </a:pPr>
            <a:endParaRPr lang="en-US" sz="3200" dirty="0"/>
          </a:p>
          <a:p>
            <a:pPr marL="0" indent="0">
              <a:buNone/>
            </a:pPr>
            <a:r>
              <a:rPr lang="en-US" sz="3200" dirty="0" smtClean="0"/>
              <a:t>strong </a:t>
            </a:r>
            <a:r>
              <a:rPr lang="en-US" sz="3200" dirty="0"/>
              <a:t>leadership and commitment; </a:t>
            </a:r>
          </a:p>
          <a:p>
            <a:pPr marL="0" indent="0">
              <a:buNone/>
            </a:pPr>
            <a:r>
              <a:rPr lang="en-US" sz="3200" dirty="0" smtClean="0"/>
              <a:t>more </a:t>
            </a:r>
            <a:r>
              <a:rPr lang="en-US" sz="3200" dirty="0"/>
              <a:t>than simply </a:t>
            </a:r>
            <a:r>
              <a:rPr lang="en-US" sz="3200" dirty="0" smtClean="0"/>
              <a:t>adding an evidence-based </a:t>
            </a:r>
            <a:r>
              <a:rPr lang="en-US" sz="3200" dirty="0"/>
              <a:t>program or two. </a:t>
            </a:r>
          </a:p>
          <a:p>
            <a:pPr marL="0" indent="0">
              <a:buNone/>
            </a:pPr>
            <a:r>
              <a:rPr lang="en-US" dirty="0"/>
              <a:t> </a:t>
            </a:r>
          </a:p>
        </p:txBody>
      </p:sp>
      <p:pic>
        <p:nvPicPr>
          <p:cNvPr id="4" name="Picture 3" descr="http://wressentials.com/wp-content/uploads/2013/12/strength.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5638800" y="3962400"/>
            <a:ext cx="2021840" cy="2326640"/>
          </a:xfrm>
          <a:prstGeom prst="rect">
            <a:avLst/>
          </a:prstGeom>
          <a:noFill/>
          <a:ln>
            <a:noFill/>
          </a:ln>
        </p:spPr>
      </p:pic>
    </p:spTree>
    <p:extLst>
      <p:ext uri="{BB962C8B-B14F-4D97-AF65-F5344CB8AC3E}">
        <p14:creationId xmlns:p14="http://schemas.microsoft.com/office/powerpoint/2010/main" val="32783444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Practice?</a:t>
            </a:r>
            <a:endParaRPr lang="en-US" b="1" dirty="0"/>
          </a:p>
        </p:txBody>
      </p:sp>
      <p:sp>
        <p:nvSpPr>
          <p:cNvPr id="3" name="Content Placeholder 2"/>
          <p:cNvSpPr>
            <a:spLocks noGrp="1"/>
          </p:cNvSpPr>
          <p:nvPr>
            <p:ph idx="1"/>
          </p:nvPr>
        </p:nvSpPr>
        <p:spPr/>
        <p:txBody>
          <a:bodyPr/>
          <a:lstStyle/>
          <a:p>
            <a:pPr marL="0" indent="0">
              <a:buNone/>
            </a:pPr>
            <a:r>
              <a:rPr lang="en-US" sz="3600" b="1" i="1" dirty="0" smtClean="0">
                <a:solidFill>
                  <a:srgbClr val="FF0000"/>
                </a:solidFill>
              </a:rPr>
              <a:t>What implementation?</a:t>
            </a:r>
          </a:p>
          <a:p>
            <a:pPr marL="0" indent="0">
              <a:buNone/>
            </a:pPr>
            <a:endParaRPr lang="en-US" dirty="0"/>
          </a:p>
          <a:p>
            <a:pPr marL="0" indent="0">
              <a:buNone/>
            </a:pPr>
            <a:r>
              <a:rPr lang="en-US" dirty="0" smtClean="0"/>
              <a:t>Evidence Based Program replicated with </a:t>
            </a:r>
            <a:r>
              <a:rPr lang="en-US" b="1" i="1" dirty="0" smtClean="0">
                <a:solidFill>
                  <a:srgbClr val="FF0000"/>
                </a:solidFill>
              </a:rPr>
              <a:t>fidelity</a:t>
            </a:r>
            <a:r>
              <a:rPr lang="en-US" dirty="0" smtClean="0"/>
              <a:t>, with on-going evaluated to make sure it is achieving required outputs and outcomes for population in specific setting</a:t>
            </a:r>
          </a:p>
          <a:p>
            <a:pPr marL="0" indent="0">
              <a:buNone/>
            </a:pPr>
            <a:endParaRPr lang="en-US" dirty="0"/>
          </a:p>
          <a:p>
            <a:pPr marL="0" indent="0">
              <a:buNone/>
            </a:pPr>
            <a:r>
              <a:rPr lang="en-US" dirty="0">
                <a:solidFill>
                  <a:srgbClr val="FF0000"/>
                </a:solidFill>
              </a:rPr>
              <a:t>v</a:t>
            </a:r>
            <a:r>
              <a:rPr lang="en-US" dirty="0" smtClean="0">
                <a:solidFill>
                  <a:srgbClr val="FF0000"/>
                </a:solidFill>
              </a:rPr>
              <a:t>s.</a:t>
            </a:r>
          </a:p>
          <a:p>
            <a:pPr marL="0" indent="0">
              <a:buNone/>
            </a:pPr>
            <a:endParaRPr lang="en-US" dirty="0"/>
          </a:p>
          <a:p>
            <a:pPr marL="0" indent="0">
              <a:buNone/>
            </a:pPr>
            <a:r>
              <a:rPr lang="en-US" dirty="0" smtClean="0"/>
              <a:t>Partial replication (what fits, only), no evaluation of the replication</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2496701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Organization Change</a:t>
            </a:r>
            <a:endParaRPr lang="en-US" b="1" dirty="0"/>
          </a:p>
        </p:txBody>
      </p:sp>
      <p:sp>
        <p:nvSpPr>
          <p:cNvPr id="3" name="Content Placeholder 2"/>
          <p:cNvSpPr>
            <a:spLocks noGrp="1"/>
          </p:cNvSpPr>
          <p:nvPr>
            <p:ph idx="1"/>
          </p:nvPr>
        </p:nvSpPr>
        <p:spPr/>
        <p:txBody>
          <a:bodyPr/>
          <a:lstStyle/>
          <a:p>
            <a:pPr marL="0" indent="0">
              <a:buNone/>
            </a:pPr>
            <a:r>
              <a:rPr lang="en-US" sz="3200" b="1" dirty="0" smtClean="0"/>
              <a:t>Note: </a:t>
            </a:r>
            <a:r>
              <a:rPr lang="en-US" sz="3200" dirty="0" smtClean="0"/>
              <a:t>Most organizational </a:t>
            </a:r>
            <a:r>
              <a:rPr lang="en-US" sz="3200" dirty="0"/>
              <a:t>change initiatives </a:t>
            </a:r>
            <a:r>
              <a:rPr lang="en-US" sz="3200" b="1" dirty="0" smtClean="0"/>
              <a:t>fail; </a:t>
            </a:r>
            <a:r>
              <a:rPr lang="en-US" sz="3200" dirty="0" smtClean="0"/>
              <a:t>mostly due </a:t>
            </a:r>
            <a:r>
              <a:rPr lang="en-US" sz="3200" dirty="0"/>
              <a:t>to flawed </a:t>
            </a:r>
            <a:r>
              <a:rPr lang="en-US" sz="3200" dirty="0" smtClean="0"/>
              <a:t>execution.</a:t>
            </a:r>
          </a:p>
          <a:p>
            <a:endParaRPr lang="en-US" sz="3600" dirty="0"/>
          </a:p>
          <a:p>
            <a:pPr marL="0" indent="0">
              <a:buNone/>
            </a:pPr>
            <a:endParaRPr lang="en-US" dirty="0" smtClean="0"/>
          </a:p>
          <a:p>
            <a:pPr marL="0" indent="0">
              <a:buNone/>
            </a:pPr>
            <a:endParaRPr lang="en-US" dirty="0" smtClean="0"/>
          </a:p>
          <a:p>
            <a:pPr marL="0" indent="0">
              <a:buNone/>
            </a:pPr>
            <a:endParaRPr lang="en-US" sz="1800" dirty="0" smtClean="0"/>
          </a:p>
          <a:p>
            <a:pPr marL="0" indent="0">
              <a:buNone/>
            </a:pPr>
            <a:endParaRPr lang="en-US" sz="1800" dirty="0"/>
          </a:p>
          <a:p>
            <a:pPr marL="0" indent="0">
              <a:buNone/>
            </a:pPr>
            <a:endParaRPr lang="en-US" sz="1800" dirty="0" smtClean="0"/>
          </a:p>
          <a:p>
            <a:pPr marL="0" indent="0">
              <a:buNone/>
            </a:pPr>
            <a:r>
              <a:rPr lang="en-US" sz="1800" dirty="0"/>
              <a:t>(</a:t>
            </a:r>
            <a:r>
              <a:rPr lang="en-US" sz="1800" dirty="0" smtClean="0"/>
              <a:t>Rogers</a:t>
            </a:r>
            <a:r>
              <a:rPr lang="en-US" sz="1800" dirty="0"/>
              <a:t>, </a:t>
            </a:r>
            <a:r>
              <a:rPr lang="en-US" sz="1800" dirty="0" err="1"/>
              <a:t>Wellins</a:t>
            </a:r>
            <a:r>
              <a:rPr lang="en-US" sz="1800" dirty="0"/>
              <a:t>, and Connor, </a:t>
            </a:r>
            <a:r>
              <a:rPr lang="en-US" sz="1800" dirty="0" smtClean="0"/>
              <a:t>2002, </a:t>
            </a:r>
            <a:r>
              <a:rPr lang="en-US" sz="1800" i="1" dirty="0" smtClean="0"/>
              <a:t>The </a:t>
            </a:r>
            <a:r>
              <a:rPr lang="en-US" sz="1800" i="1" dirty="0"/>
              <a:t>Power of Realization: Building </a:t>
            </a:r>
            <a:r>
              <a:rPr lang="en-US" sz="1800" i="1" dirty="0" smtClean="0"/>
              <a:t>Competitive</a:t>
            </a:r>
            <a:r>
              <a:rPr lang="en-US" sz="1800" dirty="0"/>
              <a:t> </a:t>
            </a:r>
            <a:r>
              <a:rPr lang="en-US" sz="1800" i="1" dirty="0" smtClean="0"/>
              <a:t>Advantage </a:t>
            </a:r>
            <a:r>
              <a:rPr lang="en-US" sz="1800" i="1" dirty="0"/>
              <a:t>by Maximizing Human Resource Initiatives)</a:t>
            </a:r>
            <a:endParaRPr lang="en-US" sz="1800" dirty="0"/>
          </a:p>
          <a:p>
            <a:pPr marL="0" indent="0">
              <a:buNone/>
            </a:pPr>
            <a:endParaRPr lang="en-US" dirty="0"/>
          </a:p>
        </p:txBody>
      </p:sp>
      <p:pic>
        <p:nvPicPr>
          <p:cNvPr id="4" name="Picture 3" descr="http://www.theblogstudio.com/wp/wp-content/uploads/2012/11/failure.gif">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609600" y="2590800"/>
            <a:ext cx="4284980" cy="2667000"/>
          </a:xfrm>
          <a:prstGeom prst="rect">
            <a:avLst/>
          </a:prstGeom>
          <a:noFill/>
          <a:ln>
            <a:noFill/>
          </a:ln>
        </p:spPr>
      </p:pic>
    </p:spTree>
    <p:extLst>
      <p:ext uri="{BB962C8B-B14F-4D97-AF65-F5344CB8AC3E}">
        <p14:creationId xmlns:p14="http://schemas.microsoft.com/office/powerpoint/2010/main" val="26741079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Beating the Odds to Succeed</a:t>
            </a:r>
            <a:endParaRPr lang="en-US" b="1" dirty="0"/>
          </a:p>
        </p:txBody>
      </p:sp>
      <p:sp>
        <p:nvSpPr>
          <p:cNvPr id="3" name="Content Placeholder 2"/>
          <p:cNvSpPr>
            <a:spLocks noGrp="1"/>
          </p:cNvSpPr>
          <p:nvPr>
            <p:ph idx="1"/>
          </p:nvPr>
        </p:nvSpPr>
        <p:spPr/>
        <p:txBody>
          <a:bodyPr/>
          <a:lstStyle/>
          <a:p>
            <a:pPr marL="0" indent="0">
              <a:buNone/>
            </a:pPr>
            <a:r>
              <a:rPr lang="en-US" b="1" i="1" dirty="0" smtClean="0"/>
              <a:t>Need </a:t>
            </a:r>
            <a:r>
              <a:rPr lang="en-US" b="1" i="1" dirty="0"/>
              <a:t>steadfast and dedicated commitment to change by managers, line staff, and everyone </a:t>
            </a:r>
            <a:r>
              <a:rPr lang="en-US" b="1" i="1" dirty="0" smtClean="0"/>
              <a:t>in</a:t>
            </a:r>
            <a:r>
              <a:rPr lang="en-US" dirty="0"/>
              <a:t> </a:t>
            </a:r>
            <a:r>
              <a:rPr lang="en-US" b="1" i="1" dirty="0" smtClean="0"/>
              <a:t>between</a:t>
            </a:r>
            <a:r>
              <a:rPr lang="en-US" b="1" i="1" dirty="0"/>
              <a:t>. </a:t>
            </a:r>
            <a:endParaRPr lang="en-US" b="1" i="1" dirty="0" smtClean="0"/>
          </a:p>
          <a:p>
            <a:pPr marL="0" indent="0">
              <a:buNone/>
            </a:pPr>
            <a:endParaRPr lang="en-US" dirty="0"/>
          </a:p>
          <a:p>
            <a:pPr marL="0" indent="0">
              <a:buNone/>
            </a:pPr>
            <a:r>
              <a:rPr lang="en-US" dirty="0" smtClean="0"/>
              <a:t>The change cannot be </a:t>
            </a:r>
            <a:r>
              <a:rPr lang="en-US" dirty="0"/>
              <a:t>“owned” by just a </a:t>
            </a:r>
            <a:r>
              <a:rPr lang="en-US" dirty="0" smtClean="0"/>
              <a:t>few, or </a:t>
            </a:r>
            <a:r>
              <a:rPr lang="en-US" dirty="0"/>
              <a:t>units within an organization, or even by a single </a:t>
            </a:r>
            <a:r>
              <a:rPr lang="en-US" dirty="0" smtClean="0"/>
              <a:t>agency within </a:t>
            </a:r>
            <a:r>
              <a:rPr lang="en-US" dirty="0"/>
              <a:t>the jurisdiction. S</a:t>
            </a:r>
            <a:r>
              <a:rPr lang="en-US" dirty="0" smtClean="0"/>
              <a:t>uccessful </a:t>
            </a:r>
            <a:r>
              <a:rPr lang="en-US" dirty="0"/>
              <a:t>offender </a:t>
            </a:r>
            <a:r>
              <a:rPr lang="en-US" dirty="0" smtClean="0"/>
              <a:t>treatment depends </a:t>
            </a:r>
            <a:r>
              <a:rPr lang="en-US" dirty="0"/>
              <a:t>on full alignment within and among </a:t>
            </a:r>
            <a:r>
              <a:rPr lang="en-US" dirty="0" smtClean="0"/>
              <a:t>criminal </a:t>
            </a:r>
            <a:r>
              <a:rPr lang="en-US" dirty="0"/>
              <a:t>justice and </a:t>
            </a:r>
            <a:r>
              <a:rPr lang="en-US" dirty="0" smtClean="0"/>
              <a:t>treatment providers. So </a:t>
            </a:r>
            <a:r>
              <a:rPr lang="en-US" dirty="0"/>
              <a:t>too is the case </a:t>
            </a:r>
            <a:r>
              <a:rPr lang="en-US" dirty="0" smtClean="0"/>
              <a:t>for effective </a:t>
            </a:r>
            <a:r>
              <a:rPr lang="en-US" dirty="0"/>
              <a:t>implementation of evidence-based practices.</a:t>
            </a:r>
          </a:p>
          <a:p>
            <a:pPr marL="0" indent="0">
              <a:buNone/>
            </a:pPr>
            <a:endParaRPr lang="en-US" dirty="0" smtClean="0"/>
          </a:p>
          <a:p>
            <a:pPr marL="0" indent="0">
              <a:buNone/>
            </a:pPr>
            <a:r>
              <a:rPr lang="en-US" sz="1800" dirty="0" smtClean="0"/>
              <a:t>(</a:t>
            </a:r>
            <a:r>
              <a:rPr lang="en-US" sz="1800" dirty="0"/>
              <a:t>Rogers, </a:t>
            </a:r>
            <a:r>
              <a:rPr lang="en-US" sz="1800" dirty="0" err="1"/>
              <a:t>Wellins</a:t>
            </a:r>
            <a:r>
              <a:rPr lang="en-US" sz="1800" dirty="0"/>
              <a:t>, &amp; Connor, 2002</a:t>
            </a:r>
            <a:r>
              <a:rPr lang="en-US" sz="1800" dirty="0" smtClean="0"/>
              <a:t>)</a:t>
            </a:r>
            <a:endParaRPr lang="en-US" sz="1800" dirty="0"/>
          </a:p>
        </p:txBody>
      </p:sp>
    </p:spTree>
    <p:extLst>
      <p:ext uri="{BB962C8B-B14F-4D97-AF65-F5344CB8AC3E}">
        <p14:creationId xmlns:p14="http://schemas.microsoft.com/office/powerpoint/2010/main" val="26659578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Beating the Odds</a:t>
            </a:r>
            <a:endParaRPr lang="en-US" b="1" dirty="0"/>
          </a:p>
        </p:txBody>
      </p:sp>
      <p:sp>
        <p:nvSpPr>
          <p:cNvPr id="3" name="Content Placeholder 2"/>
          <p:cNvSpPr>
            <a:spLocks noGrp="1"/>
          </p:cNvSpPr>
          <p:nvPr>
            <p:ph idx="1"/>
          </p:nvPr>
        </p:nvSpPr>
        <p:spPr/>
        <p:txBody>
          <a:bodyPr/>
          <a:lstStyle/>
          <a:p>
            <a:pPr marL="0" indent="0">
              <a:buNone/>
            </a:pPr>
            <a:r>
              <a:rPr lang="en-US" b="1" i="1" dirty="0"/>
              <a:t>An openness to doing things differently. </a:t>
            </a:r>
            <a:endParaRPr lang="en-US" dirty="0"/>
          </a:p>
          <a:p>
            <a:pPr marL="0" indent="0">
              <a:buNone/>
            </a:pPr>
            <a:r>
              <a:rPr lang="en-US" dirty="0" smtClean="0"/>
              <a:t>Changing </a:t>
            </a:r>
            <a:r>
              <a:rPr lang="en-US" dirty="0"/>
              <a:t>the status </a:t>
            </a:r>
            <a:r>
              <a:rPr lang="en-US" dirty="0" smtClean="0"/>
              <a:t>quo takes </a:t>
            </a:r>
            <a:r>
              <a:rPr lang="en-US" dirty="0"/>
              <a:t>clarity of purpose, the </a:t>
            </a:r>
            <a:r>
              <a:rPr lang="en-US" dirty="0" smtClean="0"/>
              <a:t>			courage </a:t>
            </a:r>
            <a:r>
              <a:rPr lang="en-US" dirty="0"/>
              <a:t>to challenge the status quo, and a </a:t>
            </a:r>
            <a:r>
              <a:rPr lang="en-US" dirty="0" smtClean="0"/>
              <a:t>		fundamental willingness </a:t>
            </a:r>
            <a:r>
              <a:rPr lang="en-US" dirty="0"/>
              <a:t>to do things </a:t>
            </a:r>
            <a:r>
              <a:rPr lang="en-US" dirty="0" smtClean="0"/>
              <a:t>			differently</a:t>
            </a:r>
            <a:r>
              <a:rPr lang="en-US" dirty="0"/>
              <a:t>. </a:t>
            </a:r>
            <a:r>
              <a:rPr lang="en-US" dirty="0" smtClean="0"/>
              <a:t>Effective </a:t>
            </a:r>
            <a:r>
              <a:rPr lang="en-US" dirty="0"/>
              <a:t>implementation of </a:t>
            </a:r>
            <a:r>
              <a:rPr lang="en-US" dirty="0" smtClean="0"/>
              <a:t>	</a:t>
            </a:r>
          </a:p>
          <a:p>
            <a:pPr marL="0" indent="0">
              <a:buNone/>
            </a:pPr>
            <a:r>
              <a:rPr lang="en-US" dirty="0"/>
              <a:t>	</a:t>
            </a:r>
            <a:r>
              <a:rPr lang="en-US" dirty="0" smtClean="0"/>
              <a:t>	EB P cannot simply </a:t>
            </a:r>
            <a:r>
              <a:rPr lang="en-US" dirty="0"/>
              <a:t>be </a:t>
            </a:r>
            <a:r>
              <a:rPr lang="en-US" dirty="0" smtClean="0"/>
              <a:t>adding it or 			exchanging piecemeal one past </a:t>
            </a:r>
            <a:r>
              <a:rPr lang="en-US" dirty="0"/>
              <a:t>practice for a new one. </a:t>
            </a:r>
            <a:r>
              <a:rPr lang="en-US" dirty="0" smtClean="0">
                <a:solidFill>
                  <a:srgbClr val="FF0000"/>
                </a:solidFill>
              </a:rPr>
              <a:t>Evidence-based practice </a:t>
            </a:r>
            <a:r>
              <a:rPr lang="en-US" dirty="0">
                <a:solidFill>
                  <a:srgbClr val="FF0000"/>
                </a:solidFill>
              </a:rPr>
              <a:t>requires a comprehensive review </a:t>
            </a:r>
            <a:r>
              <a:rPr lang="en-US" dirty="0" smtClean="0">
                <a:solidFill>
                  <a:srgbClr val="FF0000"/>
                </a:solidFill>
              </a:rPr>
              <a:t>of vision</a:t>
            </a:r>
            <a:r>
              <a:rPr lang="en-US" dirty="0">
                <a:solidFill>
                  <a:srgbClr val="FF0000"/>
                </a:solidFill>
              </a:rPr>
              <a:t>, mission, policies, practices, attitudes and skills, and a thoughtful transition from </a:t>
            </a:r>
            <a:r>
              <a:rPr lang="en-US" dirty="0" smtClean="0">
                <a:solidFill>
                  <a:srgbClr val="FF0000"/>
                </a:solidFill>
              </a:rPr>
              <a:t>what has </a:t>
            </a:r>
            <a:r>
              <a:rPr lang="en-US" dirty="0">
                <a:solidFill>
                  <a:srgbClr val="FF0000"/>
                </a:solidFill>
              </a:rPr>
              <a:t>been to what will be</a:t>
            </a:r>
            <a:r>
              <a:rPr lang="en-US" dirty="0"/>
              <a:t>.</a:t>
            </a:r>
          </a:p>
          <a:p>
            <a:endParaRPr lang="en-US" dirty="0"/>
          </a:p>
        </p:txBody>
      </p:sp>
      <p:pic>
        <p:nvPicPr>
          <p:cNvPr id="4" name="Picture 3" descr="http://www.casinocashjourney.com/images/Sportsbook%20%20Odds.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609600" y="2438400"/>
            <a:ext cx="1786255" cy="1655127"/>
          </a:xfrm>
          <a:prstGeom prst="rect">
            <a:avLst/>
          </a:prstGeom>
          <a:noFill/>
          <a:ln>
            <a:noFill/>
          </a:ln>
        </p:spPr>
      </p:pic>
    </p:spTree>
    <p:extLst>
      <p:ext uri="{BB962C8B-B14F-4D97-AF65-F5344CB8AC3E}">
        <p14:creationId xmlns:p14="http://schemas.microsoft.com/office/powerpoint/2010/main" val="35355746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Beating the Odds</a:t>
            </a:r>
            <a:endParaRPr lang="en-US" b="1" dirty="0"/>
          </a:p>
        </p:txBody>
      </p:sp>
      <p:sp>
        <p:nvSpPr>
          <p:cNvPr id="3" name="Content Placeholder 2"/>
          <p:cNvSpPr>
            <a:spLocks noGrp="1"/>
          </p:cNvSpPr>
          <p:nvPr>
            <p:ph idx="1"/>
          </p:nvPr>
        </p:nvSpPr>
        <p:spPr/>
        <p:txBody>
          <a:bodyPr/>
          <a:lstStyle/>
          <a:p>
            <a:pPr marL="0" indent="0">
              <a:buNone/>
            </a:pPr>
            <a:r>
              <a:rPr lang="en-US" b="1" i="1" dirty="0"/>
              <a:t>Transparency and accountability. </a:t>
            </a:r>
            <a:endParaRPr lang="en-US" b="1" i="1" dirty="0" smtClean="0"/>
          </a:p>
          <a:p>
            <a:pPr marL="0" indent="0">
              <a:buNone/>
            </a:pPr>
            <a:r>
              <a:rPr lang="en-US" dirty="0" smtClean="0"/>
              <a:t>Research </a:t>
            </a:r>
            <a:r>
              <a:rPr lang="en-US" dirty="0"/>
              <a:t>demonstrates that the strategic use of </a:t>
            </a:r>
            <a:r>
              <a:rPr lang="en-US" dirty="0" smtClean="0"/>
              <a:t>public funds </a:t>
            </a:r>
            <a:r>
              <a:rPr lang="en-US" dirty="0"/>
              <a:t>can produce a profoundly positive impact on public safety, as measured by fewer </a:t>
            </a:r>
            <a:r>
              <a:rPr lang="en-US" dirty="0" smtClean="0"/>
              <a:t>new victims </a:t>
            </a:r>
            <a:r>
              <a:rPr lang="en-US" dirty="0"/>
              <a:t>and fewer new crimes committed by offenders under correctional </a:t>
            </a:r>
            <a:r>
              <a:rPr lang="en-US" dirty="0" smtClean="0"/>
              <a:t>supervision. </a:t>
            </a:r>
          </a:p>
          <a:p>
            <a:pPr marL="0" indent="0">
              <a:buNone/>
            </a:pPr>
            <a:r>
              <a:rPr lang="en-US" dirty="0" smtClean="0"/>
              <a:t>Collecting </a:t>
            </a:r>
            <a:r>
              <a:rPr lang="en-US" dirty="0"/>
              <a:t>and analyzing performance data, making performance data available to </a:t>
            </a:r>
            <a:r>
              <a:rPr lang="en-US" dirty="0" smtClean="0"/>
              <a:t>others, and </a:t>
            </a:r>
            <a:r>
              <a:rPr lang="en-US" dirty="0"/>
              <a:t>holding ourselves accountable for improvements </a:t>
            </a:r>
            <a:endParaRPr lang="en-US" dirty="0" smtClean="0"/>
          </a:p>
          <a:p>
            <a:pPr marL="0" indent="0">
              <a:buNone/>
            </a:pPr>
            <a:r>
              <a:rPr lang="en-US" dirty="0" smtClean="0"/>
              <a:t>in </a:t>
            </a:r>
            <a:r>
              <a:rPr lang="en-US" dirty="0"/>
              <a:t>public safety are key </a:t>
            </a:r>
            <a:r>
              <a:rPr lang="en-US" dirty="0" smtClean="0"/>
              <a:t>components of </a:t>
            </a:r>
          </a:p>
          <a:p>
            <a:pPr marL="0" indent="0">
              <a:buNone/>
            </a:pPr>
            <a:r>
              <a:rPr lang="en-US" dirty="0" smtClean="0"/>
              <a:t>evidence-based </a:t>
            </a:r>
            <a:r>
              <a:rPr lang="en-US" dirty="0"/>
              <a:t>work.</a:t>
            </a:r>
          </a:p>
          <a:p>
            <a:endParaRPr lang="en-US" dirty="0"/>
          </a:p>
        </p:txBody>
      </p:sp>
      <p:pic>
        <p:nvPicPr>
          <p:cNvPr id="4" name="Picture 3" descr="http://www.fda.gov/ucm/groups/fdagov-public/documents/image/ucm206324.gif">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6553200" y="4876800"/>
            <a:ext cx="2286000" cy="1752600"/>
          </a:xfrm>
          <a:prstGeom prst="rect">
            <a:avLst/>
          </a:prstGeom>
          <a:noFill/>
          <a:ln>
            <a:noFill/>
          </a:ln>
        </p:spPr>
      </p:pic>
    </p:spTree>
    <p:extLst>
      <p:ext uri="{BB962C8B-B14F-4D97-AF65-F5344CB8AC3E}">
        <p14:creationId xmlns:p14="http://schemas.microsoft.com/office/powerpoint/2010/main" val="42567382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Successful RSAT Aftercare Completion</a:t>
            </a:r>
            <a:endParaRPr lang="en-US" dirty="0"/>
          </a:p>
        </p:txBody>
      </p:sp>
      <p:graphicFrame>
        <p:nvGraphicFramePr>
          <p:cNvPr id="4" name="Content Placeholder 3"/>
          <p:cNvGraphicFramePr>
            <a:graphicFrameLocks noGrp="1"/>
          </p:cNvGraphicFramePr>
          <p:nvPr>
            <p:ph idx="1"/>
          </p:nvPr>
        </p:nvGraphicFramePr>
        <p:xfrm>
          <a:off x="684213" y="1554163"/>
          <a:ext cx="7812087" cy="45259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481808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Non-Completion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65344085"/>
              </p:ext>
            </p:extLst>
          </p:nvPr>
        </p:nvGraphicFramePr>
        <p:xfrm>
          <a:off x="1676400" y="2057400"/>
          <a:ext cx="5792787" cy="3256597"/>
        </p:xfrm>
        <a:graphic>
          <a:graphicData uri="http://schemas.openxmlformats.org/drawingml/2006/table">
            <a:tbl>
              <a:tblPr firstRow="1" bandRow="1">
                <a:tableStyleId>{5C22544A-7EE6-4342-B048-85BDC9FD1C3A}</a:tableStyleId>
              </a:tblPr>
              <a:tblGrid>
                <a:gridCol w="4573587"/>
                <a:gridCol w="1219200"/>
              </a:tblGrid>
              <a:tr h="152400">
                <a:tc>
                  <a:txBody>
                    <a:bodyPr/>
                    <a:lstStyle/>
                    <a:p>
                      <a:endParaRPr lang="en-US" dirty="0"/>
                    </a:p>
                  </a:txBody>
                  <a:tcPr/>
                </a:tc>
                <a:tc>
                  <a:txBody>
                    <a:bodyPr/>
                    <a:lstStyle/>
                    <a:p>
                      <a:endParaRPr lang="en-US" dirty="0"/>
                    </a:p>
                  </a:txBody>
                  <a:tcPr/>
                </a:tc>
              </a:tr>
              <a:tr h="665797">
                <a:tc>
                  <a:txBody>
                    <a:bodyPr/>
                    <a:lstStyle/>
                    <a:p>
                      <a:r>
                        <a:rPr lang="en-US" dirty="0" smtClean="0">
                          <a:solidFill>
                            <a:srgbClr val="FF0000"/>
                          </a:solidFill>
                        </a:rPr>
                        <a:t>Failure</a:t>
                      </a:r>
                      <a:r>
                        <a:rPr lang="en-US" baseline="0" dirty="0" smtClean="0">
                          <a:solidFill>
                            <a:srgbClr val="FF0000"/>
                          </a:solidFill>
                        </a:rPr>
                        <a:t> to meet program requirements</a:t>
                      </a:r>
                      <a:endParaRPr lang="en-US" dirty="0">
                        <a:solidFill>
                          <a:srgbClr val="FF0000"/>
                        </a:solidFill>
                      </a:endParaRPr>
                    </a:p>
                  </a:txBody>
                  <a:tcPr/>
                </a:tc>
                <a:tc>
                  <a:txBody>
                    <a:bodyPr/>
                    <a:lstStyle/>
                    <a:p>
                      <a:r>
                        <a:rPr lang="en-US" dirty="0" smtClean="0">
                          <a:solidFill>
                            <a:srgbClr val="FF0000"/>
                          </a:solidFill>
                        </a:rPr>
                        <a:t>40%</a:t>
                      </a:r>
                      <a:endParaRPr lang="en-US" dirty="0">
                        <a:solidFill>
                          <a:srgbClr val="FF0000"/>
                        </a:solidFill>
                      </a:endParaRPr>
                    </a:p>
                  </a:txBody>
                  <a:tcPr/>
                </a:tc>
              </a:tr>
              <a:tr h="370840">
                <a:tc>
                  <a:txBody>
                    <a:bodyPr/>
                    <a:lstStyle/>
                    <a:p>
                      <a:r>
                        <a:rPr lang="en-US" dirty="0" smtClean="0">
                          <a:solidFill>
                            <a:srgbClr val="FF0000"/>
                          </a:solidFill>
                        </a:rPr>
                        <a:t>Voluntary drop out</a:t>
                      </a:r>
                      <a:endParaRPr lang="en-US" dirty="0">
                        <a:solidFill>
                          <a:srgbClr val="FF0000"/>
                        </a:solidFill>
                      </a:endParaRPr>
                    </a:p>
                  </a:txBody>
                  <a:tcPr/>
                </a:tc>
                <a:tc>
                  <a:txBody>
                    <a:bodyPr/>
                    <a:lstStyle/>
                    <a:p>
                      <a:r>
                        <a:rPr lang="en-US" dirty="0" smtClean="0">
                          <a:solidFill>
                            <a:srgbClr val="FF0000"/>
                          </a:solidFill>
                        </a:rPr>
                        <a:t>22%</a:t>
                      </a:r>
                      <a:endParaRPr lang="en-US" dirty="0">
                        <a:solidFill>
                          <a:srgbClr val="FF0000"/>
                        </a:solidFill>
                      </a:endParaRPr>
                    </a:p>
                  </a:txBody>
                  <a:tcPr/>
                </a:tc>
              </a:tr>
              <a:tr h="370840">
                <a:tc>
                  <a:txBody>
                    <a:bodyPr/>
                    <a:lstStyle/>
                    <a:p>
                      <a:r>
                        <a:rPr lang="en-US" dirty="0" smtClean="0"/>
                        <a:t>Termination</a:t>
                      </a:r>
                      <a:r>
                        <a:rPr lang="en-US" baseline="0" dirty="0" smtClean="0"/>
                        <a:t> for new charge</a:t>
                      </a:r>
                      <a:endParaRPr lang="en-US" dirty="0"/>
                    </a:p>
                  </a:txBody>
                  <a:tcPr/>
                </a:tc>
                <a:tc>
                  <a:txBody>
                    <a:bodyPr/>
                    <a:lstStyle/>
                    <a:p>
                      <a:r>
                        <a:rPr lang="en-US" dirty="0" smtClean="0"/>
                        <a:t>18%</a:t>
                      </a:r>
                      <a:endParaRPr lang="en-US" dirty="0"/>
                    </a:p>
                  </a:txBody>
                  <a:tcPr/>
                </a:tc>
              </a:tr>
              <a:tr h="370840">
                <a:tc>
                  <a:txBody>
                    <a:bodyPr/>
                    <a:lstStyle/>
                    <a:p>
                      <a:r>
                        <a:rPr lang="en-US" dirty="0" smtClean="0"/>
                        <a:t>Release/Transfer to Another Facility</a:t>
                      </a:r>
                      <a:endParaRPr lang="en-US" dirty="0"/>
                    </a:p>
                  </a:txBody>
                  <a:tcPr/>
                </a:tc>
                <a:tc>
                  <a:txBody>
                    <a:bodyPr/>
                    <a:lstStyle/>
                    <a:p>
                      <a:r>
                        <a:rPr lang="en-US" dirty="0" smtClean="0"/>
                        <a:t>8%</a:t>
                      </a:r>
                      <a:endParaRPr lang="en-US" dirty="0"/>
                    </a:p>
                  </a:txBody>
                  <a:tcPr/>
                </a:tc>
              </a:tr>
              <a:tr h="370840">
                <a:tc>
                  <a:txBody>
                    <a:bodyPr/>
                    <a:lstStyle/>
                    <a:p>
                      <a:r>
                        <a:rPr lang="en-US" dirty="0" smtClean="0"/>
                        <a:t>Absconded</a:t>
                      </a:r>
                      <a:endParaRPr lang="en-US" dirty="0"/>
                    </a:p>
                  </a:txBody>
                  <a:tcPr/>
                </a:tc>
                <a:tc>
                  <a:txBody>
                    <a:bodyPr/>
                    <a:lstStyle/>
                    <a:p>
                      <a:r>
                        <a:rPr lang="en-US" dirty="0" smtClean="0"/>
                        <a:t>6%</a:t>
                      </a:r>
                      <a:endParaRPr lang="en-US" dirty="0"/>
                    </a:p>
                  </a:txBody>
                  <a:tcPr/>
                </a:tc>
              </a:tr>
              <a:tr h="370840">
                <a:tc>
                  <a:txBody>
                    <a:bodyPr/>
                    <a:lstStyle/>
                    <a:p>
                      <a:r>
                        <a:rPr lang="en-US" dirty="0" smtClean="0"/>
                        <a:t>Other</a:t>
                      </a:r>
                      <a:endParaRPr lang="en-US" dirty="0"/>
                    </a:p>
                  </a:txBody>
                  <a:tcPr/>
                </a:tc>
                <a:tc>
                  <a:txBody>
                    <a:bodyPr/>
                    <a:lstStyle/>
                    <a:p>
                      <a:r>
                        <a:rPr lang="en-US" dirty="0" smtClean="0"/>
                        <a:t>5%</a:t>
                      </a:r>
                      <a:endParaRPr lang="en-US" dirty="0"/>
                    </a:p>
                  </a:txBody>
                  <a:tcPr/>
                </a:tc>
              </a:tr>
              <a:tr h="370840">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2152941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447800"/>
          </a:xfrm>
        </p:spPr>
        <p:txBody>
          <a:bodyPr/>
          <a:lstStyle/>
          <a:p>
            <a:r>
              <a:rPr lang="en-US" b="1" dirty="0" smtClean="0"/>
              <a:t>Examples of EB Programs utilized by RSATs</a:t>
            </a:r>
            <a:endParaRPr lang="en-US" b="1" dirty="0"/>
          </a:p>
        </p:txBody>
      </p:sp>
      <p:sp>
        <p:nvSpPr>
          <p:cNvPr id="3" name="Content Placeholder 2"/>
          <p:cNvSpPr>
            <a:spLocks noGrp="1"/>
          </p:cNvSpPr>
          <p:nvPr>
            <p:ph idx="1"/>
          </p:nvPr>
        </p:nvSpPr>
        <p:spPr>
          <a:xfrm>
            <a:off x="762000" y="1844357"/>
            <a:ext cx="7812868" cy="5013643"/>
          </a:xfrm>
        </p:spPr>
        <p:txBody>
          <a:bodyPr/>
          <a:lstStyle/>
          <a:p>
            <a:pPr marL="0" indent="0">
              <a:lnSpc>
                <a:spcPct val="100000"/>
              </a:lnSpc>
              <a:spcAft>
                <a:spcPts val="0"/>
              </a:spcAft>
              <a:buNone/>
            </a:pPr>
            <a:r>
              <a:rPr lang="en-US" sz="2000" dirty="0" smtClean="0"/>
              <a:t>Criminal and Addictive Thinking (CAT)</a:t>
            </a:r>
          </a:p>
          <a:p>
            <a:pPr marL="0" indent="0">
              <a:lnSpc>
                <a:spcPct val="100000"/>
              </a:lnSpc>
              <a:spcAft>
                <a:spcPts val="0"/>
              </a:spcAft>
              <a:buNone/>
            </a:pPr>
            <a:r>
              <a:rPr lang="en-US" sz="2000" dirty="0" smtClean="0"/>
              <a:t>Craving Identification and Management (CIM)</a:t>
            </a:r>
          </a:p>
          <a:p>
            <a:pPr marL="0" indent="0">
              <a:lnSpc>
                <a:spcPct val="100000"/>
              </a:lnSpc>
              <a:spcAft>
                <a:spcPts val="0"/>
              </a:spcAft>
              <a:buNone/>
            </a:pPr>
            <a:r>
              <a:rPr lang="en-US" sz="2000" dirty="0" smtClean="0"/>
              <a:t>Matrix Model</a:t>
            </a:r>
          </a:p>
          <a:p>
            <a:pPr marL="0" indent="0">
              <a:lnSpc>
                <a:spcPct val="100000"/>
              </a:lnSpc>
              <a:spcAft>
                <a:spcPts val="0"/>
              </a:spcAft>
              <a:buNone/>
            </a:pPr>
            <a:r>
              <a:rPr lang="en-US" sz="2000" dirty="0" smtClean="0"/>
              <a:t>Anger Management for Substance Abuse and Mental Health Clients</a:t>
            </a:r>
          </a:p>
          <a:p>
            <a:pPr marL="0" indent="0">
              <a:lnSpc>
                <a:spcPct val="100000"/>
              </a:lnSpc>
              <a:spcAft>
                <a:spcPts val="0"/>
              </a:spcAft>
              <a:buNone/>
            </a:pPr>
            <a:r>
              <a:rPr lang="en-US" sz="2000" dirty="0" smtClean="0"/>
              <a:t>Mindfulness-Based Relapse Prevention (MBRP)</a:t>
            </a:r>
          </a:p>
          <a:p>
            <a:pPr marL="0" indent="0">
              <a:lnSpc>
                <a:spcPct val="100000"/>
              </a:lnSpc>
              <a:spcAft>
                <a:spcPts val="0"/>
              </a:spcAft>
              <a:buNone/>
            </a:pPr>
            <a:r>
              <a:rPr lang="en-US" sz="2000" dirty="0" smtClean="0"/>
              <a:t>Seeking Safety (Trauma and substance abuse)</a:t>
            </a:r>
          </a:p>
          <a:p>
            <a:pPr marL="0" indent="0">
              <a:lnSpc>
                <a:spcPct val="100000"/>
              </a:lnSpc>
              <a:spcAft>
                <a:spcPts val="0"/>
              </a:spcAft>
              <a:buNone/>
            </a:pPr>
            <a:r>
              <a:rPr lang="en-US" sz="2000" dirty="0" smtClean="0"/>
              <a:t>Thinking for a Change (T4C)</a:t>
            </a:r>
          </a:p>
          <a:p>
            <a:pPr marL="0" indent="0">
              <a:lnSpc>
                <a:spcPct val="100000"/>
              </a:lnSpc>
              <a:spcAft>
                <a:spcPts val="0"/>
              </a:spcAft>
              <a:buNone/>
            </a:pPr>
            <a:r>
              <a:rPr lang="en-US" sz="2000" dirty="0" smtClean="0"/>
              <a:t>Motivational Interviewing (MI)</a:t>
            </a:r>
          </a:p>
          <a:p>
            <a:pPr marL="0" indent="0">
              <a:lnSpc>
                <a:spcPct val="100000"/>
              </a:lnSpc>
              <a:spcAft>
                <a:spcPts val="0"/>
              </a:spcAft>
              <a:buNone/>
            </a:pPr>
            <a:r>
              <a:rPr lang="en-US" sz="2000" dirty="0" smtClean="0"/>
              <a:t>Moving On</a:t>
            </a:r>
          </a:p>
          <a:p>
            <a:pPr marL="0" indent="0">
              <a:lnSpc>
                <a:spcPct val="100000"/>
              </a:lnSpc>
              <a:spcAft>
                <a:spcPts val="0"/>
              </a:spcAft>
              <a:buNone/>
            </a:pPr>
            <a:r>
              <a:rPr lang="en-US" sz="2000" dirty="0" smtClean="0"/>
              <a:t>TCU Mapping-Enhanced Counseling (TMEC)</a:t>
            </a:r>
          </a:p>
          <a:p>
            <a:pPr marL="0" indent="0">
              <a:lnSpc>
                <a:spcPct val="100000"/>
              </a:lnSpc>
              <a:spcAft>
                <a:spcPts val="0"/>
              </a:spcAft>
              <a:buNone/>
            </a:pPr>
            <a:r>
              <a:rPr lang="en-US" sz="2000" dirty="0" smtClean="0"/>
              <a:t>Courage to Change Curriculum</a:t>
            </a:r>
          </a:p>
          <a:p>
            <a:pPr marL="0" indent="0">
              <a:lnSpc>
                <a:spcPct val="100000"/>
              </a:lnSpc>
              <a:spcAft>
                <a:spcPts val="0"/>
              </a:spcAft>
              <a:buNone/>
            </a:pPr>
            <a:r>
              <a:rPr lang="en-US" sz="2000" dirty="0" smtClean="0"/>
              <a:t>Medication Assisted Treatment (MAT)</a:t>
            </a:r>
            <a:endParaRPr lang="en-US" sz="2000" dirty="0"/>
          </a:p>
        </p:txBody>
      </p:sp>
    </p:spTree>
    <p:extLst>
      <p:ext uri="{BB962C8B-B14F-4D97-AF65-F5344CB8AC3E}">
        <p14:creationId xmlns:p14="http://schemas.microsoft.com/office/powerpoint/2010/main" val="29492916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Choosing an Evidence Bases Program</a:t>
            </a:r>
            <a:endParaRPr lang="en-US" b="1" dirty="0"/>
          </a:p>
        </p:txBody>
      </p:sp>
      <p:sp>
        <p:nvSpPr>
          <p:cNvPr id="3" name="Content Placeholder 2"/>
          <p:cNvSpPr>
            <a:spLocks noGrp="1"/>
          </p:cNvSpPr>
          <p:nvPr>
            <p:ph idx="1"/>
          </p:nvPr>
        </p:nvSpPr>
        <p:spPr>
          <a:xfrm>
            <a:off x="683568" y="2209800"/>
            <a:ext cx="7812868" cy="3870643"/>
          </a:xfrm>
        </p:spPr>
        <p:txBody>
          <a:bodyPr/>
          <a:lstStyle/>
          <a:p>
            <a:pPr marL="0" indent="0">
              <a:buNone/>
            </a:pPr>
            <a:r>
              <a:rPr lang="en-US" dirty="0" smtClean="0"/>
              <a:t>→Is EBP transferable to local setting?</a:t>
            </a:r>
          </a:p>
          <a:p>
            <a:pPr marL="0" indent="0">
              <a:buNone/>
            </a:pPr>
            <a:r>
              <a:rPr lang="en-US" dirty="0"/>
              <a:t>→ Was </a:t>
            </a:r>
            <a:r>
              <a:rPr lang="en-US" dirty="0" smtClean="0"/>
              <a:t>the research of the EBP based on a program that served equivalent population and setting?</a:t>
            </a:r>
          </a:p>
          <a:p>
            <a:pPr marL="0" indent="0">
              <a:buNone/>
            </a:pPr>
            <a:r>
              <a:rPr lang="en-US" dirty="0"/>
              <a:t>→ Can </a:t>
            </a:r>
            <a:r>
              <a:rPr lang="en-US" dirty="0" smtClean="0"/>
              <a:t>the EBP be implemented with fidelity?</a:t>
            </a:r>
          </a:p>
          <a:p>
            <a:pPr marL="0" indent="0">
              <a:buNone/>
            </a:pPr>
            <a:r>
              <a:rPr lang="en-US" dirty="0"/>
              <a:t>→ Does </a:t>
            </a:r>
            <a:r>
              <a:rPr lang="en-US" dirty="0" smtClean="0"/>
              <a:t>the organization have the resources and capacity to implement the EBP?</a:t>
            </a:r>
          </a:p>
          <a:p>
            <a:pPr marL="0" indent="0">
              <a:buNone/>
            </a:pPr>
            <a:r>
              <a:rPr lang="en-US" dirty="0"/>
              <a:t>→ Does </a:t>
            </a:r>
            <a:r>
              <a:rPr lang="en-US" dirty="0" smtClean="0"/>
              <a:t>the staff perceive the utility of the EBP?</a:t>
            </a:r>
            <a:endParaRPr lang="en-US" b="1" dirty="0" smtClean="0"/>
          </a:p>
        </p:txBody>
      </p:sp>
    </p:spTree>
    <p:extLst>
      <p:ext uri="{BB962C8B-B14F-4D97-AF65-F5344CB8AC3E}">
        <p14:creationId xmlns:p14="http://schemas.microsoft.com/office/powerpoint/2010/main" val="42341676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Implementing a new Evidence Based Program</a:t>
            </a:r>
            <a:endParaRPr lang="en-US" b="1" dirty="0"/>
          </a:p>
        </p:txBody>
      </p:sp>
      <p:sp>
        <p:nvSpPr>
          <p:cNvPr id="3" name="Content Placeholder 2"/>
          <p:cNvSpPr>
            <a:spLocks noGrp="1"/>
          </p:cNvSpPr>
          <p:nvPr>
            <p:ph idx="1"/>
          </p:nvPr>
        </p:nvSpPr>
        <p:spPr/>
        <p:txBody>
          <a:bodyPr/>
          <a:lstStyle/>
          <a:p>
            <a:pPr marL="0" indent="0">
              <a:lnSpc>
                <a:spcPct val="100000"/>
              </a:lnSpc>
              <a:spcAft>
                <a:spcPts val="0"/>
              </a:spcAft>
              <a:buNone/>
            </a:pPr>
            <a:r>
              <a:rPr lang="en-US" sz="3200" dirty="0" smtClean="0"/>
              <a:t>→New EBP must be aligned with existing process and procedures which will require either adaptation of the EBP or modification of the existing procedures.</a:t>
            </a:r>
          </a:p>
          <a:p>
            <a:pPr marL="0" indent="0">
              <a:lnSpc>
                <a:spcPct val="100000"/>
              </a:lnSpc>
              <a:spcAft>
                <a:spcPts val="0"/>
              </a:spcAft>
              <a:buNone/>
            </a:pPr>
            <a:r>
              <a:rPr lang="en-US" sz="3200" dirty="0"/>
              <a:t>→ </a:t>
            </a:r>
            <a:r>
              <a:rPr lang="en-US" sz="3200" dirty="0" smtClean="0"/>
              <a:t>Staff needs the knowledge and skills to use the EBP.</a:t>
            </a:r>
          </a:p>
          <a:p>
            <a:pPr marL="0" indent="0">
              <a:lnSpc>
                <a:spcPct val="100000"/>
              </a:lnSpc>
              <a:spcAft>
                <a:spcPts val="0"/>
              </a:spcAft>
              <a:buNone/>
            </a:pPr>
            <a:r>
              <a:rPr lang="en-US" sz="3200" dirty="0"/>
              <a:t>→ </a:t>
            </a:r>
            <a:r>
              <a:rPr lang="en-US" sz="3200" dirty="0" smtClean="0"/>
              <a:t>The feedback loop needs to be instituted.</a:t>
            </a:r>
          </a:p>
          <a:p>
            <a:pPr marL="0" indent="0">
              <a:buNone/>
            </a:pPr>
            <a:endParaRPr lang="en-US" dirty="0"/>
          </a:p>
          <a:p>
            <a:pPr marL="0" indent="0">
              <a:buNone/>
            </a:pPr>
            <a:endParaRPr lang="en-US" dirty="0" smtClean="0"/>
          </a:p>
        </p:txBody>
      </p:sp>
    </p:spTree>
    <p:extLst>
      <p:ext uri="{BB962C8B-B14F-4D97-AF65-F5344CB8AC3E}">
        <p14:creationId xmlns:p14="http://schemas.microsoft.com/office/powerpoint/2010/main" val="8385731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99" y="-838200"/>
            <a:ext cx="8229600" cy="4106779"/>
          </a:xfrm>
        </p:spPr>
        <p:txBody>
          <a:bodyPr/>
          <a:lstStyle/>
          <a:p>
            <a:pPr marL="0" indent="0" algn="l"/>
            <a:r>
              <a:rPr lang="en-US" b="1" dirty="0"/>
              <a:t/>
            </a:r>
            <a:br>
              <a:rPr lang="en-US" b="1" dirty="0"/>
            </a:br>
            <a:r>
              <a:rPr lang="en-US" b="1" dirty="0">
                <a:solidFill>
                  <a:schemeClr val="tx1"/>
                </a:solidFill>
              </a:rPr>
              <a:t>Note: </a:t>
            </a:r>
            <a:r>
              <a:rPr lang="en-US" sz="2800" dirty="0">
                <a:solidFill>
                  <a:schemeClr val="tx1"/>
                </a:solidFill>
              </a:rPr>
              <a:t>Staff may cling to </a:t>
            </a:r>
            <a:r>
              <a:rPr lang="en-US" sz="2800" dirty="0" smtClean="0">
                <a:solidFill>
                  <a:schemeClr val="tx1"/>
                </a:solidFill>
              </a:rPr>
              <a:t>programs </a:t>
            </a:r>
            <a:r>
              <a:rPr lang="en-US" sz="2800" dirty="0">
                <a:solidFill>
                  <a:schemeClr val="tx1"/>
                </a:solidFill>
              </a:rPr>
              <a:t>that helped </a:t>
            </a:r>
            <a:r>
              <a:rPr lang="en-US" sz="2800" dirty="0" smtClean="0">
                <a:solidFill>
                  <a:schemeClr val="tx1"/>
                </a:solidFill>
              </a:rPr>
              <a:t>them &amp; be </a:t>
            </a:r>
            <a:r>
              <a:rPr lang="en-US" sz="2800" dirty="0">
                <a:solidFill>
                  <a:schemeClr val="tx1"/>
                </a:solidFill>
              </a:rPr>
              <a:t>particularly resistant </a:t>
            </a:r>
            <a:r>
              <a:rPr lang="en-US" sz="2800" dirty="0" smtClean="0">
                <a:solidFill>
                  <a:schemeClr val="tx1"/>
                </a:solidFill>
              </a:rPr>
              <a:t>to others, i.e. why EB </a:t>
            </a:r>
            <a:r>
              <a:rPr lang="en-US" sz="2800" dirty="0">
                <a:solidFill>
                  <a:schemeClr val="tx1"/>
                </a:solidFill>
              </a:rPr>
              <a:t>MAT </a:t>
            </a:r>
            <a:r>
              <a:rPr lang="en-US" sz="2800" dirty="0" smtClean="0">
                <a:solidFill>
                  <a:schemeClr val="tx1"/>
                </a:solidFill>
              </a:rPr>
              <a:t>programs critically underutilized.</a:t>
            </a:r>
            <a:r>
              <a:rPr lang="en-US" dirty="0"/>
              <a:t/>
            </a:r>
            <a:br>
              <a:rPr lang="en-US" dirty="0"/>
            </a:br>
            <a:endParaRPr lang="en-US" dirty="0"/>
          </a:p>
        </p:txBody>
      </p:sp>
      <p:pic>
        <p:nvPicPr>
          <p:cNvPr id="4" name="Content Placeholder 3" descr="http://wwwdelivery.superstock.com/WI/223/1830/PreviewComp/SuperStock_1830-2965.jpg">
            <a:hlinkClick r:id="rId2"/>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76600" y="2819400"/>
            <a:ext cx="4590256" cy="3238024"/>
          </a:xfrm>
          <a:prstGeom prst="rect">
            <a:avLst/>
          </a:prstGeom>
          <a:noFill/>
          <a:ln>
            <a:noFill/>
          </a:ln>
        </p:spPr>
      </p:pic>
    </p:spTree>
    <p:extLst>
      <p:ext uri="{BB962C8B-B14F-4D97-AF65-F5344CB8AC3E}">
        <p14:creationId xmlns:p14="http://schemas.microsoft.com/office/powerpoint/2010/main" val="31679958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28"/>
            <a:ext cx="8229600" cy="833772"/>
          </a:xfrm>
        </p:spPr>
        <p:txBody>
          <a:bodyPr/>
          <a:lstStyle/>
          <a:p>
            <a:r>
              <a:rPr lang="en-US" b="1" dirty="0" smtClean="0"/>
              <a:t>EBP Fidelity</a:t>
            </a:r>
            <a:endParaRPr lang="en-US" b="1" dirty="0"/>
          </a:p>
        </p:txBody>
      </p:sp>
      <p:sp>
        <p:nvSpPr>
          <p:cNvPr id="3" name="Content Placeholder 2"/>
          <p:cNvSpPr>
            <a:spLocks noGrp="1"/>
          </p:cNvSpPr>
          <p:nvPr>
            <p:ph idx="1"/>
          </p:nvPr>
        </p:nvSpPr>
        <p:spPr>
          <a:xfrm>
            <a:off x="685800" y="1066800"/>
            <a:ext cx="7812868" cy="4525963"/>
          </a:xfrm>
        </p:spPr>
        <p:txBody>
          <a:bodyPr/>
          <a:lstStyle/>
          <a:p>
            <a:pPr marL="0" indent="0">
              <a:buNone/>
            </a:pPr>
            <a:r>
              <a:rPr lang="en-US" dirty="0"/>
              <a:t>→ developing staff knowledge, skills, and attitudes congruent with current research-supported </a:t>
            </a:r>
            <a:r>
              <a:rPr lang="en-US" dirty="0" smtClean="0"/>
              <a:t>practice</a:t>
            </a:r>
          </a:p>
          <a:p>
            <a:pPr marL="0" indent="0">
              <a:buNone/>
            </a:pPr>
            <a:endParaRPr lang="en-US" dirty="0"/>
          </a:p>
          <a:p>
            <a:pPr marL="0" indent="0">
              <a:buNone/>
            </a:pPr>
            <a:r>
              <a:rPr lang="en-US" dirty="0"/>
              <a:t>→ implementing offender programming consistent with research recommendations </a:t>
            </a:r>
            <a:endParaRPr lang="en-US" dirty="0" smtClean="0"/>
          </a:p>
          <a:p>
            <a:pPr marL="0" indent="0">
              <a:buNone/>
            </a:pPr>
            <a:endParaRPr lang="en-US" dirty="0" smtClean="0"/>
          </a:p>
          <a:p>
            <a:pPr marL="0" indent="0">
              <a:buNone/>
            </a:pPr>
            <a:r>
              <a:rPr lang="en-US" dirty="0" smtClean="0"/>
              <a:t>→ </a:t>
            </a:r>
            <a:r>
              <a:rPr lang="en-US" dirty="0"/>
              <a:t>sufficiently monitoring staff and offender programming to identify discrepancies or fidelity issues </a:t>
            </a:r>
            <a:endParaRPr lang="en-US" dirty="0" smtClean="0"/>
          </a:p>
          <a:p>
            <a:pPr marL="0" indent="0">
              <a:buNone/>
            </a:pPr>
            <a:endParaRPr lang="en-US" dirty="0" smtClean="0"/>
          </a:p>
          <a:p>
            <a:pPr marL="0" indent="0">
              <a:buNone/>
            </a:pPr>
            <a:r>
              <a:rPr lang="en-US" dirty="0" smtClean="0"/>
              <a:t>→ </a:t>
            </a:r>
            <a:r>
              <a:rPr lang="en-US" dirty="0"/>
              <a:t>routinely obtaining verifiable outcome evidence </a:t>
            </a:r>
            <a:r>
              <a:rPr lang="en-US" dirty="0" smtClean="0"/>
              <a:t>associated </a:t>
            </a:r>
            <a:r>
              <a:rPr lang="en-US" dirty="0"/>
              <a:t>with staff performance and offender programming.</a:t>
            </a:r>
          </a:p>
          <a:p>
            <a:endParaRPr lang="en-US" dirty="0"/>
          </a:p>
        </p:txBody>
      </p:sp>
    </p:spTree>
    <p:extLst>
      <p:ext uri="{BB962C8B-B14F-4D97-AF65-F5344CB8AC3E}">
        <p14:creationId xmlns:p14="http://schemas.microsoft.com/office/powerpoint/2010/main" val="12923253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33772"/>
          </a:xfrm>
        </p:spPr>
        <p:txBody>
          <a:bodyPr/>
          <a:lstStyle/>
          <a:p>
            <a:pPr algn="l"/>
            <a:r>
              <a:rPr lang="en-US" sz="2800" dirty="0" smtClean="0">
                <a:solidFill>
                  <a:srgbClr val="FF0000"/>
                </a:solidFill>
              </a:rPr>
              <a:t>e.g. </a:t>
            </a:r>
            <a:r>
              <a:rPr lang="en-US" b="1" dirty="0" smtClean="0"/>
              <a:t>CBT Program Fitness</a:t>
            </a:r>
            <a:br>
              <a:rPr lang="en-US" b="1" dirty="0" smtClean="0"/>
            </a:br>
            <a:r>
              <a:rPr lang="en-US" sz="1600" dirty="0" smtClean="0"/>
              <a:t>CBT </a:t>
            </a:r>
            <a:r>
              <a:rPr lang="en-US" sz="1600" dirty="0"/>
              <a:t>teaches </a:t>
            </a:r>
            <a:r>
              <a:rPr lang="en-US" sz="1600" dirty="0" smtClean="0"/>
              <a:t>clients to </a:t>
            </a:r>
            <a:r>
              <a:rPr lang="en-US" sz="1600" dirty="0"/>
              <a:t>identify</a:t>
            </a:r>
            <a:r>
              <a:rPr lang="en-US" sz="1600"/>
              <a:t>, </a:t>
            </a:r>
            <a:r>
              <a:rPr lang="en-US" sz="1600" smtClean="0"/>
              <a:t>evaluate &amp;respond</a:t>
            </a:r>
            <a:r>
              <a:rPr lang="en-US" sz="1600" dirty="0" smtClean="0"/>
              <a:t> </a:t>
            </a:r>
            <a:r>
              <a:rPr lang="en-US" sz="1600" dirty="0"/>
              <a:t>to their </a:t>
            </a:r>
            <a:r>
              <a:rPr lang="en-US" sz="1600"/>
              <a:t>dysfunctional </a:t>
            </a:r>
            <a:r>
              <a:rPr lang="en-US" sz="1600" smtClean="0"/>
              <a:t>thoughts &amp; </a:t>
            </a:r>
            <a:r>
              <a:rPr lang="en-US" sz="1600" dirty="0" smtClean="0"/>
              <a:t>beliefs</a:t>
            </a:r>
            <a:r>
              <a:rPr lang="en-US" sz="1600" dirty="0"/>
              <a:t>. </a:t>
            </a:r>
            <a:endParaRPr lang="en-US" sz="1600" b="1" dirty="0"/>
          </a:p>
        </p:txBody>
      </p:sp>
      <p:sp>
        <p:nvSpPr>
          <p:cNvPr id="3" name="Content Placeholder 2"/>
          <p:cNvSpPr>
            <a:spLocks noGrp="1"/>
          </p:cNvSpPr>
          <p:nvPr>
            <p:ph idx="1"/>
          </p:nvPr>
        </p:nvSpPr>
        <p:spPr>
          <a:xfrm>
            <a:off x="609600" y="1219200"/>
            <a:ext cx="7810636" cy="5089843"/>
          </a:xfrm>
        </p:spPr>
        <p:txBody>
          <a:bodyPr/>
          <a:lstStyle/>
          <a:p>
            <a:pPr marL="457200" indent="-457200">
              <a:lnSpc>
                <a:spcPct val="100000"/>
              </a:lnSpc>
              <a:spcAft>
                <a:spcPts val="0"/>
              </a:spcAft>
              <a:buAutoNum type="arabicPeriod"/>
            </a:pPr>
            <a:r>
              <a:rPr lang="en-US" sz="2000" dirty="0" smtClean="0"/>
              <a:t>Do all staff understand program’s basic CBT approach and key terms?</a:t>
            </a:r>
          </a:p>
          <a:p>
            <a:pPr marL="457200" indent="-457200">
              <a:lnSpc>
                <a:spcPct val="100000"/>
              </a:lnSpc>
              <a:spcAft>
                <a:spcPts val="0"/>
              </a:spcAft>
              <a:buAutoNum type="arabicPeriod"/>
            </a:pPr>
            <a:r>
              <a:rPr lang="en-US" sz="2000" dirty="0" smtClean="0"/>
              <a:t>Are CBT Groups monitored to assure appropriate techniques used?</a:t>
            </a:r>
          </a:p>
          <a:p>
            <a:pPr marL="457200" indent="-457200">
              <a:lnSpc>
                <a:spcPct val="100000"/>
              </a:lnSpc>
              <a:spcAft>
                <a:spcPts val="0"/>
              </a:spcAft>
              <a:buAutoNum type="arabicPeriod"/>
            </a:pPr>
            <a:r>
              <a:rPr lang="en-US" sz="2000" dirty="0" smtClean="0"/>
              <a:t>Do staff reinforce CB principles or skills outside CBT sessions?</a:t>
            </a:r>
          </a:p>
          <a:p>
            <a:pPr marL="457200" indent="-457200">
              <a:lnSpc>
                <a:spcPct val="100000"/>
              </a:lnSpc>
              <a:spcAft>
                <a:spcPts val="0"/>
              </a:spcAft>
              <a:buAutoNum type="arabicPeriod"/>
            </a:pPr>
            <a:r>
              <a:rPr lang="en-US" sz="2000" dirty="0" smtClean="0"/>
              <a:t>Are your other program tools and rules consistent w/ CBT principles?</a:t>
            </a:r>
          </a:p>
          <a:p>
            <a:pPr marL="457200" indent="-457200">
              <a:lnSpc>
                <a:spcPct val="100000"/>
              </a:lnSpc>
              <a:spcAft>
                <a:spcPts val="0"/>
              </a:spcAft>
              <a:buAutoNum type="arabicPeriod"/>
            </a:pPr>
            <a:r>
              <a:rPr lang="en-US" sz="2000" dirty="0" smtClean="0"/>
              <a:t>Are clients accountable for CB homework and applying CB skills or principles to their ongoing program activities?</a:t>
            </a:r>
          </a:p>
          <a:p>
            <a:pPr marL="457200" indent="-457200">
              <a:lnSpc>
                <a:spcPct val="100000"/>
              </a:lnSpc>
              <a:spcAft>
                <a:spcPts val="0"/>
              </a:spcAft>
              <a:buAutoNum type="arabicPeriod"/>
            </a:pPr>
            <a:r>
              <a:rPr lang="en-US" sz="2000" dirty="0" smtClean="0"/>
              <a:t>Are staff behaviors on-site consistent with the CB skills and principles?</a:t>
            </a:r>
          </a:p>
          <a:p>
            <a:pPr marL="457200" indent="-457200">
              <a:lnSpc>
                <a:spcPct val="100000"/>
              </a:lnSpc>
              <a:spcAft>
                <a:spcPts val="0"/>
              </a:spcAft>
              <a:buAutoNum type="arabicPeriod"/>
            </a:pPr>
            <a:endParaRPr lang="en-US" sz="2000" dirty="0" smtClean="0"/>
          </a:p>
          <a:p>
            <a:pPr marL="0" indent="0">
              <a:buNone/>
            </a:pPr>
            <a:r>
              <a:rPr lang="en-US" sz="2000" dirty="0" smtClean="0"/>
              <a:t>1=almost never; 3=somewhat; 5= pretty much; &amp; 7=very much so</a:t>
            </a:r>
          </a:p>
          <a:p>
            <a:pPr marL="0" indent="0">
              <a:buNone/>
            </a:pPr>
            <a:r>
              <a:rPr lang="en-US" sz="2000" dirty="0" smtClean="0"/>
              <a:t>35 plus=congrats  30 or below=back to the drawing board</a:t>
            </a:r>
          </a:p>
          <a:p>
            <a:pPr marL="0" indent="0">
              <a:buNone/>
            </a:pPr>
            <a:r>
              <a:rPr lang="en-US" sz="1600" dirty="0" smtClean="0"/>
              <a:t>Fred Zackon, 2011</a:t>
            </a:r>
          </a:p>
          <a:p>
            <a:pPr marL="457200" indent="-457200">
              <a:buAutoNum type="arabicPeriod"/>
            </a:pPr>
            <a:endParaRPr lang="en-US" dirty="0" smtClean="0"/>
          </a:p>
          <a:p>
            <a:pPr marL="457200" indent="-457200">
              <a:buAutoNum type="arabicPeriod"/>
            </a:pPr>
            <a:endParaRPr lang="en-US" dirty="0"/>
          </a:p>
        </p:txBody>
      </p:sp>
    </p:spTree>
    <p:extLst>
      <p:ext uri="{BB962C8B-B14F-4D97-AF65-F5344CB8AC3E}">
        <p14:creationId xmlns:p14="http://schemas.microsoft.com/office/powerpoint/2010/main" val="26796755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EB Program</a:t>
            </a:r>
            <a:endParaRPr lang="en-US" dirty="0"/>
          </a:p>
        </p:txBody>
      </p:sp>
      <p:pic>
        <p:nvPicPr>
          <p:cNvPr id="4" name="Content Placeholder 3" descr="NIDA">
            <a:hlinkClick r:id="rId2" tooltip="&quot;&quo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00200" y="2362200"/>
            <a:ext cx="6095999" cy="2286000"/>
          </a:xfrm>
          <a:prstGeom prst="rect">
            <a:avLst/>
          </a:prstGeom>
          <a:noFill/>
          <a:ln>
            <a:noFill/>
          </a:ln>
        </p:spPr>
      </p:pic>
    </p:spTree>
    <p:extLst>
      <p:ext uri="{BB962C8B-B14F-4D97-AF65-F5344CB8AC3E}">
        <p14:creationId xmlns:p14="http://schemas.microsoft.com/office/powerpoint/2010/main" val="1635907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1718469" y="3715607"/>
          <a:ext cx="5743575" cy="203073"/>
        </p:xfrm>
        <a:graphic>
          <a:graphicData uri="http://schemas.openxmlformats.org/drawingml/2006/table">
            <a:tbl>
              <a:tblPr firstRow="1" firstCol="1" bandRow="1">
                <a:tableStyleId>{5C22544A-7EE6-4342-B048-85BDC9FD1C3A}</a:tableStyleId>
              </a:tblPr>
              <a:tblGrid>
                <a:gridCol w="5743575"/>
              </a:tblGrid>
              <a:tr h="0">
                <a:tc>
                  <a:txBody>
                    <a:bodyPr/>
                    <a:lstStyle/>
                    <a:p>
                      <a:pPr marL="0" marR="0">
                        <a:lnSpc>
                          <a:spcPct val="115000"/>
                        </a:lnSpc>
                        <a:spcBef>
                          <a:spcPts val="0"/>
                        </a:spcBef>
                        <a:spcAft>
                          <a:spcPts val="0"/>
                        </a:spcAft>
                      </a:pPr>
                      <a:endParaRPr lang="en-US" sz="1050">
                        <a:effectLst/>
                        <a:latin typeface="Verdana"/>
                        <a:ea typeface="Times New Roman"/>
                        <a:cs typeface="Times New Roman"/>
                      </a:endParaRPr>
                    </a:p>
                  </a:txBody>
                  <a:tcPr marL="9525" marR="9525" marT="9525" marB="9525" anchor="ct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276454599"/>
              </p:ext>
            </p:extLst>
          </p:nvPr>
        </p:nvGraphicFramePr>
        <p:xfrm>
          <a:off x="1719262" y="2286000"/>
          <a:ext cx="5743575" cy="1636872"/>
        </p:xfrm>
        <a:graphic>
          <a:graphicData uri="http://schemas.openxmlformats.org/drawingml/2006/table">
            <a:tbl>
              <a:tblPr firstRow="1" firstCol="1" bandRow="1">
                <a:tableStyleId>{5C22544A-7EE6-4342-B048-85BDC9FD1C3A}</a:tableStyleId>
              </a:tblPr>
              <a:tblGrid>
                <a:gridCol w="5743575"/>
              </a:tblGrid>
              <a:tr h="1636872">
                <a:tc>
                  <a:txBody>
                    <a:bodyPr/>
                    <a:lstStyle/>
                    <a:p>
                      <a:pPr marL="0" marR="0">
                        <a:lnSpc>
                          <a:spcPts val="1500"/>
                        </a:lnSpc>
                        <a:spcBef>
                          <a:spcPts val="0"/>
                        </a:spcBef>
                        <a:spcAft>
                          <a:spcPts val="1000"/>
                        </a:spcAft>
                      </a:pPr>
                      <a:r>
                        <a:rPr lang="en-US" sz="1200" dirty="0">
                          <a:effectLst/>
                        </a:rPr>
                        <a:t>Mental Illness Awareness Wee</a:t>
                      </a:r>
                      <a:endParaRPr lang="en-US" sz="1100" dirty="0">
                        <a:effectLst/>
                        <a:latin typeface="Calibri"/>
                        <a:ea typeface="Calibri"/>
                        <a:cs typeface="Times New Roman"/>
                      </a:endParaRPr>
                    </a:p>
                  </a:txBody>
                  <a:tcPr marL="19050" marR="19050" marT="19050" marB="19050"/>
                </a:tc>
              </a:tr>
            </a:tbl>
          </a:graphicData>
        </a:graphic>
      </p:graphicFrame>
      <p:pic>
        <p:nvPicPr>
          <p:cNvPr id="1025" name="Picture 1" descr="Description: CrimeSolutions.gov: Real Research. Real Resul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533400"/>
            <a:ext cx="8229600" cy="43434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2"/>
          <p:cNvSpPr>
            <a:spLocks noChangeArrowheads="1"/>
          </p:cNvSpPr>
          <p:nvPr/>
        </p:nvSpPr>
        <p:spPr bwMode="auto">
          <a:xfrm>
            <a:off x="1719263" y="37036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3154928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EB Programs</a:t>
            </a:r>
            <a:endParaRPr lang="en-US" dirty="0"/>
          </a:p>
        </p:txBody>
      </p:sp>
      <p:sp>
        <p:nvSpPr>
          <p:cNvPr id="3" name="Content Placeholder 2"/>
          <p:cNvSpPr>
            <a:spLocks noGrp="1"/>
          </p:cNvSpPr>
          <p:nvPr>
            <p:ph idx="1"/>
          </p:nvPr>
        </p:nvSpPr>
        <p:spPr>
          <a:xfrm>
            <a:off x="683568" y="2286000"/>
            <a:ext cx="7812868" cy="3794443"/>
          </a:xfrm>
        </p:spPr>
        <p:txBody>
          <a:bodyPr/>
          <a:lstStyle/>
          <a:p>
            <a:pPr marL="0" indent="0">
              <a:buNone/>
            </a:pPr>
            <a:r>
              <a:rPr lang="en-US" sz="4000" b="1" dirty="0" smtClean="0"/>
              <a:t>SAMHSA</a:t>
            </a:r>
          </a:p>
          <a:p>
            <a:endParaRPr lang="en-US" dirty="0"/>
          </a:p>
          <a:p>
            <a:pPr marL="0" indent="0">
              <a:buNone/>
            </a:pPr>
            <a:r>
              <a:rPr lang="en-US" b="1" dirty="0"/>
              <a:t>A Guide To Evidence-Based Practices (EBP) on The Web</a:t>
            </a:r>
            <a:endParaRPr lang="en-US" dirty="0"/>
          </a:p>
        </p:txBody>
      </p:sp>
    </p:spTree>
    <p:extLst>
      <p:ext uri="{BB962C8B-B14F-4D97-AF65-F5344CB8AC3E}">
        <p14:creationId xmlns:p14="http://schemas.microsoft.com/office/powerpoint/2010/main" val="5510872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EB Programs</a:t>
            </a:r>
            <a:endParaRPr lang="en-US" dirty="0"/>
          </a:p>
        </p:txBody>
      </p:sp>
      <p:sp>
        <p:nvSpPr>
          <p:cNvPr id="3" name="Content Placeholder 2"/>
          <p:cNvSpPr>
            <a:spLocks noGrp="1"/>
          </p:cNvSpPr>
          <p:nvPr>
            <p:ph idx="1"/>
          </p:nvPr>
        </p:nvSpPr>
        <p:spPr/>
        <p:txBody>
          <a:bodyPr/>
          <a:lstStyle/>
          <a:p>
            <a:pPr marL="0" indent="0">
              <a:buNone/>
            </a:pPr>
            <a:r>
              <a:rPr lang="en-US" b="1" dirty="0" smtClean="0"/>
              <a:t>BJA: Resources </a:t>
            </a:r>
            <a:r>
              <a:rPr lang="en-US" b="1" dirty="0"/>
              <a:t>on Evidence-Based Programs and Practices (https://</a:t>
            </a:r>
            <a:r>
              <a:rPr lang="en-US" b="1" dirty="0" smtClean="0"/>
              <a:t>www.bja.gov/evaluation/evidence-based.htm)</a:t>
            </a:r>
            <a:endParaRPr lang="en-US" b="1" dirty="0"/>
          </a:p>
          <a:p>
            <a:pPr>
              <a:lnSpc>
                <a:spcPct val="100000"/>
              </a:lnSpc>
              <a:spcAft>
                <a:spcPts val="0"/>
              </a:spcAft>
            </a:pPr>
            <a:r>
              <a:rPr lang="en-US" b="1" dirty="0"/>
              <a:t>General </a:t>
            </a:r>
            <a:r>
              <a:rPr lang="en-US" b="1" dirty="0" smtClean="0"/>
              <a:t>Resources</a:t>
            </a:r>
            <a:endParaRPr lang="en-US" dirty="0" smtClean="0"/>
          </a:p>
          <a:p>
            <a:pPr marL="0" indent="0">
              <a:lnSpc>
                <a:spcPct val="100000"/>
              </a:lnSpc>
              <a:spcAft>
                <a:spcPts val="0"/>
              </a:spcAft>
              <a:buNone/>
            </a:pPr>
            <a:r>
              <a:rPr lang="en-US" sz="2000" dirty="0" smtClean="0">
                <a:hlinkClick r:id="rId2"/>
              </a:rPr>
              <a:t>Center </a:t>
            </a:r>
            <a:r>
              <a:rPr lang="en-US" sz="2000" dirty="0">
                <a:hlinkClick r:id="rId2"/>
              </a:rPr>
              <a:t>for Evidence-Based Crime </a:t>
            </a:r>
            <a:r>
              <a:rPr lang="en-US" sz="2000" dirty="0" smtClean="0">
                <a:hlinkClick r:id="rId2"/>
              </a:rPr>
              <a:t>Policy</a:t>
            </a:r>
            <a:r>
              <a:rPr lang="en-US" sz="2000" dirty="0" smtClean="0"/>
              <a:t> </a:t>
            </a:r>
            <a:endParaRPr lang="en-US" sz="2000" dirty="0"/>
          </a:p>
          <a:p>
            <a:pPr marL="0" indent="0">
              <a:lnSpc>
                <a:spcPct val="100000"/>
              </a:lnSpc>
              <a:spcAft>
                <a:spcPts val="0"/>
              </a:spcAft>
              <a:buNone/>
            </a:pPr>
            <a:r>
              <a:rPr lang="en-US" sz="2000" dirty="0">
                <a:hlinkClick r:id="rId3"/>
              </a:rPr>
              <a:t>Cochrane </a:t>
            </a:r>
            <a:r>
              <a:rPr lang="en-US" sz="2000" dirty="0" smtClean="0">
                <a:hlinkClick r:id="rId3"/>
              </a:rPr>
              <a:t>Collaboration</a:t>
            </a:r>
            <a:endParaRPr lang="en-US" sz="2000" dirty="0"/>
          </a:p>
          <a:p>
            <a:pPr marL="0" indent="0">
              <a:lnSpc>
                <a:spcPct val="100000"/>
              </a:lnSpc>
              <a:spcAft>
                <a:spcPts val="0"/>
              </a:spcAft>
              <a:buNone/>
            </a:pPr>
            <a:r>
              <a:rPr lang="en-US" sz="2000" dirty="0" smtClean="0">
                <a:hlinkClick r:id="rId4"/>
              </a:rPr>
              <a:t>CrimeSolutions.gov</a:t>
            </a:r>
            <a:endParaRPr lang="en-US" sz="2000" dirty="0"/>
          </a:p>
          <a:p>
            <a:pPr marL="0" indent="0">
              <a:lnSpc>
                <a:spcPct val="100000"/>
              </a:lnSpc>
              <a:spcAft>
                <a:spcPts val="0"/>
              </a:spcAft>
              <a:buNone/>
            </a:pPr>
            <a:r>
              <a:rPr lang="en-US" sz="2000" dirty="0">
                <a:hlinkClick r:id="rId5"/>
              </a:rPr>
              <a:t>Evidence-Based Medicine Resource </a:t>
            </a:r>
            <a:r>
              <a:rPr lang="en-US" sz="2000" dirty="0" smtClean="0">
                <a:hlinkClick r:id="rId5"/>
              </a:rPr>
              <a:t>Center</a:t>
            </a:r>
            <a:endParaRPr lang="en-US" sz="2000" dirty="0"/>
          </a:p>
          <a:p>
            <a:pPr marL="0" indent="0">
              <a:lnSpc>
                <a:spcPct val="100000"/>
              </a:lnSpc>
              <a:spcAft>
                <a:spcPts val="0"/>
              </a:spcAft>
              <a:buNone/>
            </a:pPr>
            <a:r>
              <a:rPr lang="en-US" sz="2000" dirty="0" smtClean="0">
                <a:hlinkClick r:id="rId6"/>
              </a:rPr>
              <a:t>Evidence-Based </a:t>
            </a:r>
            <a:r>
              <a:rPr lang="en-US" sz="2000" dirty="0">
                <a:hlinkClick r:id="rId6"/>
              </a:rPr>
              <a:t>Policy Help </a:t>
            </a:r>
            <a:r>
              <a:rPr lang="en-US" sz="2000" dirty="0" smtClean="0">
                <a:hlinkClick r:id="rId6"/>
              </a:rPr>
              <a:t>Desk</a:t>
            </a:r>
            <a:endParaRPr lang="en-US" sz="2000" dirty="0" smtClean="0"/>
          </a:p>
          <a:p>
            <a:pPr marL="0" indent="0">
              <a:lnSpc>
                <a:spcPct val="100000"/>
              </a:lnSpc>
              <a:spcAft>
                <a:spcPts val="0"/>
              </a:spcAft>
              <a:buNone/>
            </a:pPr>
            <a:r>
              <a:rPr lang="en-US" sz="2000" dirty="0" smtClean="0">
                <a:hlinkClick r:id="rId7"/>
              </a:rPr>
              <a:t>National </a:t>
            </a:r>
            <a:r>
              <a:rPr lang="en-US" sz="2000" dirty="0">
                <a:hlinkClick r:id="rId7"/>
              </a:rPr>
              <a:t>Implementation Research </a:t>
            </a:r>
            <a:r>
              <a:rPr lang="en-US" sz="2000" dirty="0" smtClean="0">
                <a:hlinkClick r:id="rId7"/>
              </a:rPr>
              <a:t>Network</a:t>
            </a:r>
            <a:endParaRPr lang="en-US" sz="2000" dirty="0"/>
          </a:p>
          <a:p>
            <a:pPr marL="0" indent="0">
              <a:lnSpc>
                <a:spcPct val="100000"/>
              </a:lnSpc>
              <a:spcAft>
                <a:spcPts val="0"/>
              </a:spcAft>
              <a:buNone/>
            </a:pPr>
            <a:r>
              <a:rPr lang="en-US" sz="2000" dirty="0" smtClean="0">
                <a:hlinkClick r:id="rId8"/>
              </a:rPr>
              <a:t>Office </a:t>
            </a:r>
            <a:r>
              <a:rPr lang="en-US" sz="2000" dirty="0">
                <a:hlinkClick r:id="rId8"/>
              </a:rPr>
              <a:t>of Management and Budget (OMB</a:t>
            </a:r>
            <a:r>
              <a:rPr lang="en-US" sz="2000" dirty="0" smtClean="0">
                <a:hlinkClick r:id="rId8"/>
              </a:rPr>
              <a:t>)</a:t>
            </a:r>
            <a:endParaRPr lang="en-US" sz="2000" dirty="0"/>
          </a:p>
          <a:p>
            <a:pPr marL="0" indent="0">
              <a:lnSpc>
                <a:spcPct val="100000"/>
              </a:lnSpc>
              <a:spcAft>
                <a:spcPts val="0"/>
              </a:spcAft>
              <a:buNone/>
            </a:pPr>
            <a:r>
              <a:rPr lang="en-US" sz="2000" dirty="0" smtClean="0">
                <a:hlinkClick r:id="rId9"/>
              </a:rPr>
              <a:t>Preventing </a:t>
            </a:r>
            <a:r>
              <a:rPr lang="en-US" sz="2000" dirty="0">
                <a:hlinkClick r:id="rId9"/>
              </a:rPr>
              <a:t>Crime: What Works, What Doesn't, What's Promising (Sherman et al., 1997)</a:t>
            </a:r>
            <a:r>
              <a:rPr lang="en-US" dirty="0"/>
              <a:t/>
            </a:r>
            <a:br>
              <a:rPr lang="en-US" dirty="0"/>
            </a:br>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352388298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EB Programs</a:t>
            </a:r>
            <a:endParaRPr lang="en-US" dirty="0"/>
          </a:p>
        </p:txBody>
      </p:sp>
      <p:sp>
        <p:nvSpPr>
          <p:cNvPr id="3" name="Content Placeholder 2"/>
          <p:cNvSpPr>
            <a:spLocks noGrp="1"/>
          </p:cNvSpPr>
          <p:nvPr>
            <p:ph idx="1"/>
          </p:nvPr>
        </p:nvSpPr>
        <p:spPr/>
        <p:txBody>
          <a:bodyPr/>
          <a:lstStyle/>
          <a:p>
            <a:pPr marL="0" indent="0">
              <a:lnSpc>
                <a:spcPct val="100000"/>
              </a:lnSpc>
              <a:spcAft>
                <a:spcPts val="0"/>
              </a:spcAft>
              <a:buNone/>
            </a:pPr>
            <a:r>
              <a:rPr lang="en-US" b="1" dirty="0" smtClean="0"/>
              <a:t>BJA: Information </a:t>
            </a:r>
            <a:r>
              <a:rPr lang="en-US" b="1" dirty="0"/>
              <a:t>on Specific Evidence-based Programs and Practices https://www.bja.gov/evaluation/evidence-based.htm</a:t>
            </a:r>
            <a:r>
              <a:rPr lang="en-US" dirty="0"/>
              <a:t/>
            </a:r>
            <a:br>
              <a:rPr lang="en-US" dirty="0"/>
            </a:br>
            <a:r>
              <a:rPr lang="en-US" sz="2000" dirty="0">
                <a:hlinkClick r:id="rId2"/>
              </a:rPr>
              <a:t>The Campbell Collaboration</a:t>
            </a:r>
            <a:r>
              <a:rPr lang="en-US" sz="2000" dirty="0"/>
              <a:t/>
            </a:r>
            <a:br>
              <a:rPr lang="en-US" sz="2000" dirty="0"/>
            </a:br>
            <a:r>
              <a:rPr lang="en-US" sz="2000" dirty="0" smtClean="0">
                <a:hlinkClick r:id="rId3"/>
              </a:rPr>
              <a:t>Center </a:t>
            </a:r>
            <a:r>
              <a:rPr lang="en-US" sz="2000" dirty="0">
                <a:hlinkClick r:id="rId3"/>
              </a:rPr>
              <a:t>for the Study and Prevention of Violence ("Blueprints Programs")</a:t>
            </a:r>
            <a:r>
              <a:rPr lang="en-US" sz="2000" dirty="0"/>
              <a:t/>
            </a:r>
            <a:br>
              <a:rPr lang="en-US" sz="2000" dirty="0"/>
            </a:br>
            <a:r>
              <a:rPr lang="en-US" sz="2000" dirty="0" smtClean="0">
                <a:hlinkClick r:id="rId4"/>
              </a:rPr>
              <a:t>Coalition </a:t>
            </a:r>
            <a:r>
              <a:rPr lang="en-US" sz="2000" dirty="0">
                <a:hlinkClick r:id="rId4"/>
              </a:rPr>
              <a:t>for Evidence-Based Policy</a:t>
            </a:r>
            <a:r>
              <a:rPr lang="en-US" sz="2000" dirty="0"/>
              <a:t/>
            </a:r>
            <a:br>
              <a:rPr lang="en-US" sz="2000" dirty="0"/>
            </a:br>
            <a:r>
              <a:rPr lang="en-US" sz="2000" dirty="0" smtClean="0">
                <a:hlinkClick r:id="rId5"/>
              </a:rPr>
              <a:t>Department </a:t>
            </a:r>
            <a:r>
              <a:rPr lang="en-US" sz="2000" dirty="0">
                <a:hlinkClick r:id="rId5"/>
              </a:rPr>
              <a:t>of Education What Works Clearinghouse</a:t>
            </a:r>
            <a:r>
              <a:rPr lang="en-US" sz="2000" dirty="0"/>
              <a:t/>
            </a:r>
            <a:br>
              <a:rPr lang="en-US" sz="2000" dirty="0"/>
            </a:br>
            <a:r>
              <a:rPr lang="en-US" sz="2000" dirty="0" smtClean="0">
                <a:hlinkClick r:id="rId6"/>
              </a:rPr>
              <a:t>Office </a:t>
            </a:r>
            <a:r>
              <a:rPr lang="en-US" sz="2000" dirty="0">
                <a:hlinkClick r:id="rId6"/>
              </a:rPr>
              <a:t>of Juvenile Justice and Delinquency Prevention Model Programs Guide</a:t>
            </a:r>
            <a:r>
              <a:rPr lang="en-US" sz="2000" dirty="0"/>
              <a:t/>
            </a:r>
            <a:br>
              <a:rPr lang="en-US" sz="2000" dirty="0"/>
            </a:br>
            <a:r>
              <a:rPr lang="en-US" sz="2000" dirty="0" smtClean="0">
                <a:hlinkClick r:id="rId7"/>
              </a:rPr>
              <a:t>Substance </a:t>
            </a:r>
            <a:r>
              <a:rPr lang="en-US" sz="2000" dirty="0">
                <a:hlinkClick r:id="rId7"/>
              </a:rPr>
              <a:t>Abuse and Mental Health Services Administration National Registry of Evidence-Based Programs and Practices (NREPP)</a:t>
            </a:r>
            <a:r>
              <a:rPr lang="en-US" sz="2000" dirty="0"/>
              <a:t/>
            </a:r>
            <a:br>
              <a:rPr lang="en-US" sz="2000" dirty="0"/>
            </a:br>
            <a:r>
              <a:rPr lang="en-US" sz="2000" dirty="0" smtClean="0">
                <a:hlinkClick r:id="rId8"/>
              </a:rPr>
              <a:t>Washington </a:t>
            </a:r>
            <a:r>
              <a:rPr lang="en-US" sz="2000" dirty="0">
                <a:hlinkClick r:id="rId8"/>
              </a:rPr>
              <a:t>State Institute for Public Policy (WSIPP)</a:t>
            </a:r>
            <a:endParaRPr lang="en-US" sz="2000" dirty="0"/>
          </a:p>
        </p:txBody>
      </p:sp>
    </p:spTree>
    <p:extLst>
      <p:ext uri="{BB962C8B-B14F-4D97-AF65-F5344CB8AC3E}">
        <p14:creationId xmlns:p14="http://schemas.microsoft.com/office/powerpoint/2010/main" val="1578683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Challenge of Evidence Based Practice</a:t>
            </a:r>
            <a:endParaRPr lang="en-US" b="1" dirty="0"/>
          </a:p>
        </p:txBody>
      </p:sp>
      <p:sp>
        <p:nvSpPr>
          <p:cNvPr id="3" name="Content Placeholder 2"/>
          <p:cNvSpPr>
            <a:spLocks noGrp="1"/>
          </p:cNvSpPr>
          <p:nvPr>
            <p:ph idx="1"/>
          </p:nvPr>
        </p:nvSpPr>
        <p:spPr>
          <a:xfrm>
            <a:off x="609600" y="1524000"/>
            <a:ext cx="7812868" cy="4648200"/>
          </a:xfrm>
        </p:spPr>
        <p:txBody>
          <a:bodyPr/>
          <a:lstStyle/>
          <a:p>
            <a:pPr marL="0" indent="0" algn="ctr">
              <a:lnSpc>
                <a:spcPct val="100000"/>
              </a:lnSpc>
              <a:spcAft>
                <a:spcPts val="0"/>
              </a:spcAft>
              <a:buNone/>
            </a:pPr>
            <a:r>
              <a:rPr lang="en-US" sz="3200" dirty="0" smtClean="0"/>
              <a:t>Naive assumption that adopting an EB Program is magic cure solution. </a:t>
            </a:r>
          </a:p>
          <a:p>
            <a:pPr marL="0" indent="0" algn="ctr">
              <a:lnSpc>
                <a:spcPct val="100000"/>
              </a:lnSpc>
              <a:spcAft>
                <a:spcPts val="0"/>
              </a:spcAft>
              <a:buNone/>
            </a:pPr>
            <a:endParaRPr lang="en-US" sz="3200" dirty="0" smtClean="0"/>
          </a:p>
          <a:p>
            <a:pPr marL="0" indent="0" algn="ctr">
              <a:lnSpc>
                <a:spcPct val="100000"/>
              </a:lnSpc>
              <a:spcAft>
                <a:spcPts val="0"/>
              </a:spcAft>
              <a:buNone/>
            </a:pPr>
            <a:endParaRPr lang="en-US" sz="3200" dirty="0" smtClean="0"/>
          </a:p>
          <a:p>
            <a:pPr marL="0" indent="0" algn="ctr">
              <a:lnSpc>
                <a:spcPct val="100000"/>
              </a:lnSpc>
              <a:spcAft>
                <a:spcPts val="0"/>
              </a:spcAft>
              <a:buNone/>
            </a:pPr>
            <a:endParaRPr lang="en-US" sz="3200" dirty="0"/>
          </a:p>
          <a:p>
            <a:pPr marL="0" indent="0" algn="ctr">
              <a:lnSpc>
                <a:spcPct val="100000"/>
              </a:lnSpc>
              <a:spcAft>
                <a:spcPts val="0"/>
              </a:spcAft>
              <a:buNone/>
            </a:pPr>
            <a:endParaRPr lang="en-US" sz="3200" dirty="0"/>
          </a:p>
          <a:p>
            <a:pPr marL="0" indent="0" algn="ctr">
              <a:lnSpc>
                <a:spcPct val="100000"/>
              </a:lnSpc>
              <a:spcAft>
                <a:spcPts val="0"/>
              </a:spcAft>
              <a:buNone/>
            </a:pPr>
            <a:endParaRPr lang="en-US" sz="3200" dirty="0" smtClean="0"/>
          </a:p>
          <a:p>
            <a:pPr marL="0" indent="0" algn="ctr">
              <a:lnSpc>
                <a:spcPct val="100000"/>
              </a:lnSpc>
              <a:spcAft>
                <a:spcPts val="0"/>
              </a:spcAft>
              <a:buNone/>
            </a:pPr>
            <a:r>
              <a:rPr lang="en-US" sz="3200" dirty="0" smtClean="0"/>
              <a:t>Real challenge is getting agencies to implement EB Practices.</a:t>
            </a:r>
            <a:endParaRPr lang="en-US" sz="3200" dirty="0"/>
          </a:p>
        </p:txBody>
      </p:sp>
      <p:pic>
        <p:nvPicPr>
          <p:cNvPr id="4" name="Picture 3" descr="http://www.mothersdaycentral.com/fun/new-moms/101-things-for-new-moms-images/flickr-baby.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514601"/>
            <a:ext cx="3046095" cy="2463164"/>
          </a:xfrm>
          <a:prstGeom prst="rect">
            <a:avLst/>
          </a:prstGeom>
          <a:noFill/>
          <a:ln>
            <a:noFill/>
          </a:ln>
        </p:spPr>
      </p:pic>
    </p:spTree>
    <p:extLst>
      <p:ext uri="{BB962C8B-B14F-4D97-AF65-F5344CB8AC3E}">
        <p14:creationId xmlns:p14="http://schemas.microsoft.com/office/powerpoint/2010/main" val="22834935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363" y="381000"/>
            <a:ext cx="8229600" cy="1066800"/>
          </a:xfrm>
        </p:spPr>
        <p:txBody>
          <a:bodyPr/>
          <a:lstStyle/>
          <a:p>
            <a:r>
              <a:rPr lang="en-US" b="1" dirty="0" smtClean="0"/>
              <a:t>More on EBP</a:t>
            </a:r>
            <a:endParaRPr lang="en-US" b="1" dirty="0"/>
          </a:p>
        </p:txBody>
      </p:sp>
      <p:sp>
        <p:nvSpPr>
          <p:cNvPr id="3" name="Content Placeholder 2"/>
          <p:cNvSpPr>
            <a:spLocks noGrp="1"/>
          </p:cNvSpPr>
          <p:nvPr>
            <p:ph idx="1"/>
          </p:nvPr>
        </p:nvSpPr>
        <p:spPr/>
        <p:txBody>
          <a:bodyPr/>
          <a:lstStyle/>
          <a:p>
            <a:pPr marL="0" indent="0">
              <a:buNone/>
            </a:pPr>
            <a:r>
              <a:rPr lang="en-US" b="1" dirty="0" smtClean="0"/>
              <a:t>National Institute of Corrections</a:t>
            </a:r>
          </a:p>
          <a:p>
            <a:pPr marL="0" indent="0">
              <a:buNone/>
            </a:pPr>
            <a:endParaRPr lang="en-US" dirty="0"/>
          </a:p>
          <a:p>
            <a:pPr marL="0" indent="0">
              <a:buNone/>
            </a:pPr>
            <a:endParaRPr lang="en-US" dirty="0" smtClean="0"/>
          </a:p>
          <a:p>
            <a:pPr marL="0" indent="0">
              <a:buNone/>
            </a:pPr>
            <a:endParaRPr lang="en-US" dirty="0"/>
          </a:p>
          <a:p>
            <a:pPr marL="0" indent="0">
              <a:buNone/>
            </a:pPr>
            <a:r>
              <a:rPr lang="en-US" b="1" dirty="0" smtClean="0"/>
              <a:t>Annotated Bibliography</a:t>
            </a:r>
          </a:p>
          <a:p>
            <a:pPr marL="0" indent="0">
              <a:buNone/>
            </a:pPr>
            <a:r>
              <a:rPr lang="en-US" dirty="0" smtClean="0">
                <a:hlinkClick r:id="rId2"/>
              </a:rPr>
              <a:t>Http</a:t>
            </a:r>
            <a:r>
              <a:rPr lang="en-US" dirty="0">
                <a:hlinkClick r:id="rId2"/>
              </a:rPr>
              <a:t>://</a:t>
            </a:r>
            <a:r>
              <a:rPr lang="en-US" dirty="0" smtClean="0">
                <a:hlinkClick r:id="rId2"/>
              </a:rPr>
              <a:t>static.nicic.gov/Library/026917.pdf</a:t>
            </a:r>
            <a:endParaRPr lang="en-US" dirty="0" smtClean="0"/>
          </a:p>
          <a:p>
            <a:pPr marL="0" indent="0">
              <a:buNone/>
            </a:pPr>
            <a:endParaRPr lang="en-US" dirty="0"/>
          </a:p>
          <a:p>
            <a:pPr marL="0" indent="0">
              <a:buNone/>
            </a:pPr>
            <a:r>
              <a:rPr lang="en-US" b="1" dirty="0">
                <a:latin typeface="Batang" pitchFamily="18" charset="-127"/>
                <a:ea typeface="Batang" pitchFamily="18" charset="-127"/>
              </a:rPr>
              <a:t>COGNITIVE-BEHAVIORALPROGRAMS</a:t>
            </a:r>
          </a:p>
          <a:p>
            <a:pPr marL="0" indent="0">
              <a:buNone/>
            </a:pPr>
            <a:r>
              <a:rPr lang="en-US" b="1" dirty="0">
                <a:latin typeface="Batang" pitchFamily="18" charset="-127"/>
                <a:ea typeface="Batang" pitchFamily="18" charset="-127"/>
              </a:rPr>
              <a:t>A RESOURCE GUIDE TO EXISTING SERVICES</a:t>
            </a:r>
            <a:endParaRPr lang="en-US" dirty="0" smtClean="0">
              <a:latin typeface="Batang" pitchFamily="18" charset="-127"/>
              <a:ea typeface="Batang" pitchFamily="18" charset="-127"/>
            </a:endParaRPr>
          </a:p>
          <a:p>
            <a:pPr marL="0" indent="0">
              <a:buNone/>
            </a:pPr>
            <a:endParaRPr lang="en-US" dirty="0"/>
          </a:p>
          <a:p>
            <a:pPr marL="0" indent="0">
              <a:buNone/>
            </a:pPr>
            <a:endParaRPr lang="en-US" dirty="0"/>
          </a:p>
        </p:txBody>
      </p:sp>
      <p:pic>
        <p:nvPicPr>
          <p:cNvPr id="1026" name="Picture 2" descr="National Institute of Correc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133600"/>
            <a:ext cx="1524000" cy="609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74374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981200"/>
            <a:ext cx="8229600" cy="1210146"/>
          </a:xfrm>
        </p:spPr>
        <p:txBody>
          <a:bodyPr/>
          <a:lstStyle/>
          <a:p>
            <a:r>
              <a:rPr lang="en-US" b="1" dirty="0" smtClean="0"/>
              <a:t>Aklein@ahpnet.com</a:t>
            </a:r>
            <a:endParaRPr lang="en-US" b="1"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651731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smtClean="0"/>
              <a:t>Additional Challenge - Identifying EB Practice for Rx of RSAT Inmates</a:t>
            </a:r>
            <a:endParaRPr lang="en-US" sz="2800" b="1" dirty="0"/>
          </a:p>
        </p:txBody>
      </p:sp>
      <p:sp>
        <p:nvSpPr>
          <p:cNvPr id="3" name="Content Placeholder 2"/>
          <p:cNvSpPr>
            <a:spLocks noGrp="1"/>
          </p:cNvSpPr>
          <p:nvPr>
            <p:ph idx="1"/>
          </p:nvPr>
        </p:nvSpPr>
        <p:spPr/>
        <p:txBody>
          <a:bodyPr/>
          <a:lstStyle/>
          <a:p>
            <a:pPr marL="0" indent="0">
              <a:lnSpc>
                <a:spcPct val="100000"/>
              </a:lnSpc>
              <a:spcAft>
                <a:spcPts val="0"/>
              </a:spcAft>
              <a:buNone/>
            </a:pPr>
            <a:r>
              <a:rPr lang="en-US" sz="3500" dirty="0" smtClean="0"/>
              <a:t>Large divide between </a:t>
            </a:r>
            <a:r>
              <a:rPr lang="en-US" sz="3500" b="1" dirty="0" smtClean="0"/>
              <a:t>treatment</a:t>
            </a:r>
            <a:r>
              <a:rPr lang="en-US" sz="3500" dirty="0" smtClean="0"/>
              <a:t> and </a:t>
            </a:r>
            <a:r>
              <a:rPr lang="en-US" sz="3500" b="1" dirty="0" smtClean="0"/>
              <a:t>correctional supervision</a:t>
            </a:r>
            <a:r>
              <a:rPr lang="en-US" sz="3500" dirty="0" smtClean="0"/>
              <a:t>.</a:t>
            </a:r>
          </a:p>
          <a:p>
            <a:pPr marL="0" indent="0">
              <a:lnSpc>
                <a:spcPct val="100000"/>
              </a:lnSpc>
              <a:spcAft>
                <a:spcPts val="0"/>
              </a:spcAft>
              <a:buNone/>
            </a:pPr>
            <a:endParaRPr lang="en-US" sz="3500" dirty="0" smtClean="0"/>
          </a:p>
          <a:p>
            <a:pPr marL="0" indent="0">
              <a:lnSpc>
                <a:spcPct val="100000"/>
              </a:lnSpc>
              <a:spcAft>
                <a:spcPts val="0"/>
              </a:spcAft>
              <a:buNone/>
            </a:pPr>
            <a:endParaRPr lang="en-US" sz="3500" dirty="0" smtClean="0"/>
          </a:p>
          <a:p>
            <a:pPr marL="0" indent="0">
              <a:lnSpc>
                <a:spcPct val="100000"/>
              </a:lnSpc>
              <a:spcAft>
                <a:spcPts val="0"/>
              </a:spcAft>
              <a:buNone/>
            </a:pPr>
            <a:endParaRPr lang="en-US" sz="3500" dirty="0"/>
          </a:p>
        </p:txBody>
      </p:sp>
      <p:pic>
        <p:nvPicPr>
          <p:cNvPr id="4" name="Picture 3" descr="http://images.boomsbeat.com/data/images/full/617/1-jpg.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2743200"/>
            <a:ext cx="5943600" cy="3305810"/>
          </a:xfrm>
          <a:prstGeom prst="rect">
            <a:avLst/>
          </a:prstGeom>
          <a:noFill/>
          <a:ln>
            <a:noFill/>
          </a:ln>
        </p:spPr>
      </p:pic>
    </p:spTree>
    <p:extLst>
      <p:ext uri="{BB962C8B-B14F-4D97-AF65-F5344CB8AC3E}">
        <p14:creationId xmlns:p14="http://schemas.microsoft.com/office/powerpoint/2010/main" val="1301275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Bridging the Divide</a:t>
            </a:r>
            <a:endParaRPr lang="en-US" b="1" dirty="0"/>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sz="4400" b="1" i="1" dirty="0" smtClean="0">
                <a:solidFill>
                  <a:srgbClr val="FF0000"/>
                </a:solidFill>
              </a:rPr>
              <a:t>First:</a:t>
            </a:r>
          </a:p>
          <a:p>
            <a:endParaRPr lang="en-US" dirty="0"/>
          </a:p>
          <a:p>
            <a:pPr marL="0" indent="0">
              <a:lnSpc>
                <a:spcPct val="100000"/>
              </a:lnSpc>
              <a:spcAft>
                <a:spcPts val="0"/>
              </a:spcAft>
              <a:buNone/>
            </a:pPr>
            <a:r>
              <a:rPr lang="en-US" sz="2800" dirty="0" smtClean="0"/>
              <a:t>Must</a:t>
            </a:r>
            <a:r>
              <a:rPr lang="en-US" sz="2800" b="1" dirty="0" smtClean="0"/>
              <a:t> </a:t>
            </a:r>
            <a:r>
              <a:rPr lang="en-US" sz="2800" dirty="0" smtClean="0"/>
              <a:t>identifying EB Program </a:t>
            </a:r>
            <a:r>
              <a:rPr lang="en-US" sz="2800" dirty="0"/>
              <a:t>for offenders that reconciles treatment  and other </a:t>
            </a:r>
            <a:r>
              <a:rPr lang="en-US" sz="2800" dirty="0" err="1"/>
              <a:t>criminogenic</a:t>
            </a:r>
            <a:r>
              <a:rPr lang="en-US" sz="2800" dirty="0"/>
              <a:t> needs (e.g. antisocial values and peers, impulsivity and decision-making). </a:t>
            </a:r>
          </a:p>
          <a:p>
            <a:endParaRPr lang="en-US" dirty="0"/>
          </a:p>
        </p:txBody>
      </p:sp>
    </p:spTree>
    <p:extLst>
      <p:ext uri="{BB962C8B-B14F-4D97-AF65-F5344CB8AC3E}">
        <p14:creationId xmlns:p14="http://schemas.microsoft.com/office/powerpoint/2010/main" val="984796506"/>
      </p:ext>
    </p:extLst>
  </p:cSld>
  <p:clrMapOvr>
    <a:masterClrMapping/>
  </p:clrMapOvr>
</p:sld>
</file>

<file path=ppt/theme/theme1.xml><?xml version="1.0" encoding="utf-8"?>
<a:theme xmlns:a="http://schemas.openxmlformats.org/drawingml/2006/main" name="AHP_PPT_Wave_NoWave_Combo">
  <a:themeElements>
    <a:clrScheme name="AHP_COLOR_template">
      <a:dk1>
        <a:sysClr val="windowText" lastClr="000000"/>
      </a:dk1>
      <a:lt1>
        <a:sysClr val="window" lastClr="FFFFFF"/>
      </a:lt1>
      <a:dk2>
        <a:srgbClr val="005581"/>
      </a:dk2>
      <a:lt2>
        <a:srgbClr val="EEECE1"/>
      </a:lt2>
      <a:accent1>
        <a:srgbClr val="4080A1"/>
      </a:accent1>
      <a:accent2>
        <a:srgbClr val="97B9D2"/>
      </a:accent2>
      <a:accent3>
        <a:srgbClr val="9BBB59"/>
      </a:accent3>
      <a:accent4>
        <a:srgbClr val="8064A2"/>
      </a:accent4>
      <a:accent5>
        <a:srgbClr val="E7D4AF"/>
      </a:accent5>
      <a:accent6>
        <a:srgbClr val="F9D2B5"/>
      </a:accent6>
      <a:hlink>
        <a:srgbClr val="005581"/>
      </a:hlink>
      <a:folHlink>
        <a:srgbClr val="4080A1"/>
      </a:folHlink>
    </a:clrScheme>
    <a:fontScheme name="AHP_Font_Template">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200" i="1"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1_AHP_Powerpoint_Template_FINAL">
  <a:themeElements>
    <a:clrScheme name="AHP_COLOR_template">
      <a:dk1>
        <a:sysClr val="windowText" lastClr="000000"/>
      </a:dk1>
      <a:lt1>
        <a:sysClr val="window" lastClr="FFFFFF"/>
      </a:lt1>
      <a:dk2>
        <a:srgbClr val="005581"/>
      </a:dk2>
      <a:lt2>
        <a:srgbClr val="EEECE1"/>
      </a:lt2>
      <a:accent1>
        <a:srgbClr val="4080A1"/>
      </a:accent1>
      <a:accent2>
        <a:srgbClr val="97B9D2"/>
      </a:accent2>
      <a:accent3>
        <a:srgbClr val="9BBB59"/>
      </a:accent3>
      <a:accent4>
        <a:srgbClr val="8064A2"/>
      </a:accent4>
      <a:accent5>
        <a:srgbClr val="E7D4AF"/>
      </a:accent5>
      <a:accent6>
        <a:srgbClr val="F9D2B5"/>
      </a:accent6>
      <a:hlink>
        <a:srgbClr val="005581"/>
      </a:hlink>
      <a:folHlink>
        <a:srgbClr val="4080A1"/>
      </a:folHlink>
    </a:clrScheme>
    <a:fontScheme name="AHP_Font_Template">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200" i="1" dirty="0" smtClean="0">
            <a:latin typeface="Arial" pitchFamily="34" charset="0"/>
            <a:cs typeface="Arial" pitchFamily="34"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AHP_PPT_Wave_NoWave_Combo</Template>
  <TotalTime>7586</TotalTime>
  <Words>3139</Words>
  <Application>Microsoft Office PowerPoint</Application>
  <PresentationFormat>On-screen Show (4:3)</PresentationFormat>
  <Paragraphs>520</Paragraphs>
  <Slides>71</Slides>
  <Notes>2</Notes>
  <HiddenSlides>0</HiddenSlides>
  <MMClips>0</MMClips>
  <ScaleCrop>false</ScaleCrop>
  <HeadingPairs>
    <vt:vector size="4" baseType="variant">
      <vt:variant>
        <vt:lpstr>Theme</vt:lpstr>
      </vt:variant>
      <vt:variant>
        <vt:i4>2</vt:i4>
      </vt:variant>
      <vt:variant>
        <vt:lpstr>Slide Titles</vt:lpstr>
      </vt:variant>
      <vt:variant>
        <vt:i4>71</vt:i4>
      </vt:variant>
    </vt:vector>
  </HeadingPairs>
  <TitlesOfParts>
    <vt:vector size="73" baseType="lpstr">
      <vt:lpstr>AHP_PPT_Wave_NoWave_Combo</vt:lpstr>
      <vt:lpstr>1_AHP_Powerpoint_Template_FINAL</vt:lpstr>
      <vt:lpstr>            </vt:lpstr>
      <vt:lpstr>What is Evidence Based Practice?</vt:lpstr>
      <vt:lpstr>The Science Behind Evidence-Based Principles</vt:lpstr>
      <vt:lpstr>Evidence-Based Practice (EBP) </vt:lpstr>
      <vt:lpstr>Principles for Evidence-Based Practice</vt:lpstr>
      <vt:lpstr>Examples of EB Programs utilized by RSATs</vt:lpstr>
      <vt:lpstr>Challenge of Evidence Based Practice</vt:lpstr>
      <vt:lpstr>Additional Challenge - Identifying EB Practice for Rx of RSAT Inmates</vt:lpstr>
      <vt:lpstr>Bridging the Divide</vt:lpstr>
      <vt:lpstr>Bridging the Divide</vt:lpstr>
      <vt:lpstr>EB Practice Means Changing Culture/Structures </vt:lpstr>
      <vt:lpstr>Changing Culture/Practice</vt:lpstr>
      <vt:lpstr>What Evidence Based Practice Isn’t</vt:lpstr>
      <vt:lpstr>PowerPoint Presentation</vt:lpstr>
      <vt:lpstr>  This we believe (wrongly):  </vt:lpstr>
      <vt:lpstr>PowerPoint Presentation</vt:lpstr>
      <vt:lpstr>This we believe (wrongly):</vt:lpstr>
      <vt:lpstr>PowerPoint Presentation</vt:lpstr>
      <vt:lpstr>This we believe (wrongly):</vt:lpstr>
      <vt:lpstr>This we believe (wrongly):</vt:lpstr>
      <vt:lpstr>This we believe (wrongly):</vt:lpstr>
      <vt:lpstr> This we believe (wrongly):</vt:lpstr>
      <vt:lpstr>And finally,  this we also believe (wrongly): </vt:lpstr>
      <vt:lpstr>What Evidence?</vt:lpstr>
      <vt:lpstr>Next Best Thing</vt:lpstr>
      <vt:lpstr>PowerPoint Presentation</vt:lpstr>
      <vt:lpstr>Keys to EBP</vt:lpstr>
      <vt:lpstr>8 Principles for Effective EB Practice</vt:lpstr>
      <vt:lpstr>Assess Actuarial Risk/Needs </vt:lpstr>
      <vt:lpstr>Enhance Intrinsic Motivation </vt:lpstr>
      <vt:lpstr>Enhancing Motivation for Change in Substance Abuse Treatment</vt:lpstr>
      <vt:lpstr>Target Interventions (getting more bang for the buck…) </vt:lpstr>
      <vt:lpstr>    Ideal target justice population </vt:lpstr>
      <vt:lpstr>Risk Factors</vt:lpstr>
      <vt:lpstr>PowerPoint Presentation</vt:lpstr>
      <vt:lpstr>PowerPoint Presentation</vt:lpstr>
      <vt:lpstr>PowerPoint Presentation</vt:lpstr>
      <vt:lpstr>Risk/Need/Responsivity</vt:lpstr>
      <vt:lpstr>Responsivity</vt:lpstr>
      <vt:lpstr>Medication Assisted Treatment</vt:lpstr>
      <vt:lpstr>Dosage</vt:lpstr>
      <vt:lpstr>PowerPoint Presentation</vt:lpstr>
      <vt:lpstr>Skill Training and Directed Practice:</vt:lpstr>
      <vt:lpstr>Increase Positive Reinforcement</vt:lpstr>
      <vt:lpstr>PowerPoint Presentation</vt:lpstr>
      <vt:lpstr>Rx Program &amp; CJ Collaboration</vt:lpstr>
      <vt:lpstr>Engage On-going Support in Home Communities:</vt:lpstr>
      <vt:lpstr>Engage On-going Support in Home Communities</vt:lpstr>
      <vt:lpstr>Measure Relevant Processes/Practices:  </vt:lpstr>
      <vt:lpstr>Measure Relevant Practices </vt:lpstr>
      <vt:lpstr>Provide Measurement Feedback:  </vt:lpstr>
      <vt:lpstr>Implementing EBProgram(s) </vt:lpstr>
      <vt:lpstr>What Practice?</vt:lpstr>
      <vt:lpstr>Organization Change</vt:lpstr>
      <vt:lpstr>Beating the Odds to Succeed</vt:lpstr>
      <vt:lpstr>Beating the Odds</vt:lpstr>
      <vt:lpstr>Beating the Odds</vt:lpstr>
      <vt:lpstr>Successful RSAT Aftercare Completion</vt:lpstr>
      <vt:lpstr>Non-Completion</vt:lpstr>
      <vt:lpstr>Choosing an Evidence Bases Program</vt:lpstr>
      <vt:lpstr>Implementing a new Evidence Based Program</vt:lpstr>
      <vt:lpstr> Note: Staff may cling to programs that helped them &amp; be particularly resistant to others, i.e. why EB MAT programs critically underutilized. </vt:lpstr>
      <vt:lpstr>EBP Fidelity</vt:lpstr>
      <vt:lpstr>e.g. CBT Program Fitness CBT teaches clients to identify, evaluate &amp;respond to their dysfunctional thoughts &amp; beliefs. </vt:lpstr>
      <vt:lpstr>Finding EB Program</vt:lpstr>
      <vt:lpstr>PowerPoint Presentation</vt:lpstr>
      <vt:lpstr>Finding EB Programs</vt:lpstr>
      <vt:lpstr>Finding EB Programs</vt:lpstr>
      <vt:lpstr>Finding EB Programs</vt:lpstr>
      <vt:lpstr>More on EBP</vt:lpstr>
      <vt:lpstr>Aklein@ahpnet.com</vt:lpstr>
    </vt:vector>
  </TitlesOfParts>
  <Company>Advocates for Human Potential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for Evidence-Based Practice</dc:title>
  <dc:creator>Andy Klein</dc:creator>
  <cp:lastModifiedBy>Andy Klein</cp:lastModifiedBy>
  <cp:revision>114</cp:revision>
  <cp:lastPrinted>2015-03-20T17:30:16Z</cp:lastPrinted>
  <dcterms:created xsi:type="dcterms:W3CDTF">2014-02-20T16:04:35Z</dcterms:created>
  <dcterms:modified xsi:type="dcterms:W3CDTF">2015-07-08T15:25:20Z</dcterms:modified>
</cp:coreProperties>
</file>