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B74D-7D15-417B-ADA3-4E828435BBD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92C3C02-F8EB-4269-A78C-1B065913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B74D-7D15-417B-ADA3-4E828435BBD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C02-F8EB-4269-A78C-1B065913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B74D-7D15-417B-ADA3-4E828435BBD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C02-F8EB-4269-A78C-1B065913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B74D-7D15-417B-ADA3-4E828435BBD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C02-F8EB-4269-A78C-1B065913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B74D-7D15-417B-ADA3-4E828435BBD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C02-F8EB-4269-A78C-1B065913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B74D-7D15-417B-ADA3-4E828435BBD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C02-F8EB-4269-A78C-1B065913494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B74D-7D15-417B-ADA3-4E828435BBD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C02-F8EB-4269-A78C-1B065913494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B74D-7D15-417B-ADA3-4E828435BBD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C02-F8EB-4269-A78C-1B065913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B74D-7D15-417B-ADA3-4E828435BBD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C02-F8EB-4269-A78C-1B065913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B74D-7D15-417B-ADA3-4E828435BBD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C02-F8EB-4269-A78C-1B065913494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B74D-7D15-417B-ADA3-4E828435BBD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C02-F8EB-4269-A78C-1B065913494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3B74D-7D15-417B-ADA3-4E828435BBD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D92C3C02-F8EB-4269-A78C-1B065913494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err="1" smtClean="0"/>
              <a:t>matri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Medication Assisted Treatment Reentry </a:t>
            </a:r>
            <a:r>
              <a:rPr lang="en-US" dirty="0" smtClean="0"/>
              <a:t>Initiative</a:t>
            </a:r>
          </a:p>
          <a:p>
            <a:pPr algn="ctr"/>
            <a:r>
              <a:rPr lang="en-US" dirty="0" smtClean="0"/>
              <a:t>Massachusetts Department of Correction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13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algn="ctr">
              <a:buNone/>
            </a:pPr>
            <a:r>
              <a:rPr lang="en-US" dirty="0" smtClean="0"/>
              <a:t>To provide pre-release treatment and post-release referral for opioid-addicted and alcohol-addicted offenders at participating sites in the Department of Correction.</a:t>
            </a:r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n-US" dirty="0" smtClean="0"/>
              <a:t>The goal is to facilitate transition into an outpatient substance abuse treatment program which employs a multi-faceted approach to treatment including the use of the medication Naltrexone, counseling, and aftercare referral to community-based providers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33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Expanded SA Continuum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Assessments</a:t>
            </a:r>
          </a:p>
          <a:p>
            <a:pPr lvl="1"/>
            <a:r>
              <a:rPr lang="en-US" sz="1800" dirty="0" smtClean="0"/>
              <a:t>Move from public safety model to public health model</a:t>
            </a:r>
          </a:p>
          <a:p>
            <a:endParaRPr lang="en-US" dirty="0"/>
          </a:p>
          <a:p>
            <a:r>
              <a:rPr lang="en-US" dirty="0" smtClean="0"/>
              <a:t>Non-Residential Treatment Option</a:t>
            </a:r>
          </a:p>
          <a:p>
            <a:pPr lvl="1"/>
            <a:r>
              <a:rPr lang="en-US" dirty="0" smtClean="0"/>
              <a:t>2 additional programs at 9 facilities</a:t>
            </a:r>
          </a:p>
          <a:p>
            <a:endParaRPr lang="en-US" dirty="0"/>
          </a:p>
          <a:p>
            <a:r>
              <a:rPr lang="en-US" dirty="0" smtClean="0"/>
              <a:t>Recover Support Navigators</a:t>
            </a:r>
          </a:p>
          <a:p>
            <a:pPr lvl="1"/>
            <a:r>
              <a:rPr lang="en-US" dirty="0" smtClean="0"/>
              <a:t>Supported case management</a:t>
            </a:r>
          </a:p>
          <a:p>
            <a:pPr lvl="1"/>
            <a:r>
              <a:rPr lang="en-US" dirty="0" smtClean="0"/>
              <a:t>Accountability after incarceration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86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sites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MCI Shirley Medium</a:t>
            </a:r>
          </a:p>
          <a:p>
            <a:r>
              <a:rPr lang="en-US" dirty="0" smtClean="0"/>
              <a:t>MCI Shirley Minimum</a:t>
            </a:r>
          </a:p>
          <a:p>
            <a:r>
              <a:rPr lang="en-US" dirty="0" smtClean="0"/>
              <a:t>MCI Concord</a:t>
            </a:r>
          </a:p>
          <a:p>
            <a:r>
              <a:rPr lang="en-US" dirty="0" smtClean="0"/>
              <a:t>North Eastern Correctional Center</a:t>
            </a:r>
          </a:p>
          <a:p>
            <a:r>
              <a:rPr lang="en-US" dirty="0" smtClean="0"/>
              <a:t>MCI Norfolk</a:t>
            </a:r>
          </a:p>
          <a:p>
            <a:r>
              <a:rPr lang="en-US" dirty="0" smtClean="0"/>
              <a:t>Old Colony Correctional Center</a:t>
            </a:r>
          </a:p>
          <a:p>
            <a:r>
              <a:rPr lang="en-US" dirty="0" smtClean="0"/>
              <a:t>MCI Framingham</a:t>
            </a:r>
          </a:p>
          <a:p>
            <a:r>
              <a:rPr lang="en-US" dirty="0" smtClean="0"/>
              <a:t>South Middlesex Correctional Center</a:t>
            </a:r>
          </a:p>
          <a:p>
            <a:r>
              <a:rPr lang="en-US" dirty="0" smtClean="0"/>
              <a:t>Boston Pre-Release Center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b="1" dirty="0" smtClean="0"/>
              <a:t>NOTE</a:t>
            </a:r>
            <a:r>
              <a:rPr lang="en-US" dirty="0" smtClean="0"/>
              <a:t>: Eligible offenders at other sites may be classified to a selected site.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22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CRA or Gateway to Treatment graduate</a:t>
            </a:r>
          </a:p>
          <a:p>
            <a:endParaRPr lang="en-US" dirty="0" smtClean="0"/>
          </a:p>
          <a:p>
            <a:r>
              <a:rPr lang="en-US" dirty="0" smtClean="0"/>
              <a:t>Opioid and/or alcohol dependent</a:t>
            </a:r>
          </a:p>
          <a:p>
            <a:endParaRPr lang="en-US" dirty="0" smtClean="0"/>
          </a:p>
          <a:p>
            <a:r>
              <a:rPr lang="en-US" dirty="0" smtClean="0"/>
              <a:t>Interested in medication-assisted recovery</a:t>
            </a:r>
          </a:p>
          <a:p>
            <a:endParaRPr lang="en-US" dirty="0"/>
          </a:p>
          <a:p>
            <a:r>
              <a:rPr lang="en-US" dirty="0" smtClean="0"/>
              <a:t>Remain engaged in recovery/treatment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25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799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dirty="0" smtClean="0"/>
              <a:t>			</a:t>
            </a:r>
            <a:r>
              <a:rPr lang="en-US" u="sng" dirty="0" smtClean="0"/>
              <a:t>Responsible</a:t>
            </a:r>
            <a:r>
              <a:rPr lang="en-US" dirty="0" smtClean="0"/>
              <a:t>			</a:t>
            </a:r>
            <a:r>
              <a:rPr lang="en-US" u="sng" dirty="0" smtClean="0"/>
              <a:t>Timeline</a:t>
            </a:r>
            <a:endParaRPr lang="en-US" dirty="0" smtClean="0"/>
          </a:p>
          <a:p>
            <a:pPr marL="68580" indent="0">
              <a:buNone/>
            </a:pPr>
            <a:endParaRPr lang="en-US" u="sng" dirty="0"/>
          </a:p>
          <a:p>
            <a:pPr marL="68580" indent="0">
              <a:buNone/>
            </a:pPr>
            <a:r>
              <a:rPr lang="en-US" dirty="0"/>
              <a:t>Initial Screening		Spectrum			6 mo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r>
              <a:rPr lang="en-US" dirty="0" smtClean="0"/>
              <a:t>Informational Session	Spectrum			6 mo.</a:t>
            </a:r>
            <a:endParaRPr lang="en-US" dirty="0"/>
          </a:p>
          <a:p>
            <a:pPr marL="68580" indent="0">
              <a:buNone/>
            </a:pPr>
            <a:r>
              <a:rPr lang="en-US" dirty="0" smtClean="0"/>
              <a:t>Mental Health Screen	MPCH				60 days</a:t>
            </a:r>
          </a:p>
          <a:p>
            <a:pPr marL="68580" indent="0">
              <a:buNone/>
            </a:pPr>
            <a:r>
              <a:rPr lang="en-US" dirty="0" smtClean="0"/>
              <a:t>Medical Screening		HSU				60 days</a:t>
            </a:r>
          </a:p>
          <a:p>
            <a:pPr marL="68580" indent="0">
              <a:buNone/>
            </a:pPr>
            <a:r>
              <a:rPr lang="en-US" dirty="0" smtClean="0"/>
              <a:t>Weekly Groups		Spectrum			ongoing</a:t>
            </a:r>
          </a:p>
          <a:p>
            <a:pPr marL="68580" indent="0">
              <a:buNone/>
            </a:pPr>
            <a:r>
              <a:rPr lang="en-US" dirty="0" smtClean="0"/>
              <a:t>Urine Screen		IPS				10 days</a:t>
            </a:r>
          </a:p>
          <a:p>
            <a:pPr marL="68580" indent="0">
              <a:buNone/>
            </a:pPr>
            <a:r>
              <a:rPr lang="en-US" dirty="0" smtClean="0"/>
              <a:t>Tolerance Trial		HSU				upon –UA</a:t>
            </a:r>
          </a:p>
          <a:p>
            <a:pPr marL="68580" indent="0">
              <a:buNone/>
            </a:pPr>
            <a:r>
              <a:rPr lang="en-US" dirty="0" smtClean="0"/>
              <a:t>Naltrexone Injection	HSU				7 days</a:t>
            </a:r>
          </a:p>
          <a:p>
            <a:pPr marL="68580" indent="0">
              <a:buNone/>
            </a:pPr>
            <a:r>
              <a:rPr lang="en-US" dirty="0" smtClean="0"/>
              <a:t>Referral			Discharge Planner			4-7 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61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sz="2800" dirty="0" smtClean="0"/>
              <a:t>Since September </a:t>
            </a:r>
            <a:r>
              <a:rPr lang="en-US" sz="2800" dirty="0" smtClean="0"/>
              <a:t>2014</a:t>
            </a:r>
            <a:endParaRPr lang="en-US" sz="2800" dirty="0" smtClean="0"/>
          </a:p>
          <a:p>
            <a:r>
              <a:rPr lang="en-US" sz="2800" dirty="0" smtClean="0"/>
              <a:t>902 inmates screened</a:t>
            </a:r>
          </a:p>
          <a:p>
            <a:r>
              <a:rPr lang="en-US" sz="2800" dirty="0" smtClean="0"/>
              <a:t>492 declined</a:t>
            </a:r>
          </a:p>
          <a:p>
            <a:r>
              <a:rPr lang="en-US" sz="2800" dirty="0" smtClean="0"/>
              <a:t>257 deemed ineligible</a:t>
            </a:r>
          </a:p>
          <a:p>
            <a:r>
              <a:rPr lang="en-US" sz="2800" dirty="0" smtClean="0"/>
              <a:t>41 completed (received injection and released)</a:t>
            </a:r>
          </a:p>
          <a:p>
            <a:r>
              <a:rPr lang="en-US" sz="2800" dirty="0" smtClean="0"/>
              <a:t>6 scheduled for injection by end of July</a:t>
            </a:r>
          </a:p>
          <a:p>
            <a:r>
              <a:rPr lang="en-US" sz="2800" dirty="0" smtClean="0"/>
              <a:t>56 inmates in screening process</a:t>
            </a:r>
          </a:p>
          <a:p>
            <a:r>
              <a:rPr lang="en-US" sz="2800" dirty="0" smtClean="0"/>
              <a:t>50 inmates pending 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05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TC101859862[[fn=Urban Pop]]</Template>
  <TotalTime>170</TotalTime>
  <Words>199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 Pop</vt:lpstr>
      <vt:lpstr>matri</vt:lpstr>
      <vt:lpstr>Purpose</vt:lpstr>
      <vt:lpstr>Expanded SA Continuum</vt:lpstr>
      <vt:lpstr>Selected sites </vt:lpstr>
      <vt:lpstr>Eligibility</vt:lpstr>
      <vt:lpstr>Process</vt:lpstr>
      <vt:lpstr>Outcomes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</dc:title>
  <dc:creator>Earl Warren</dc:creator>
  <cp:lastModifiedBy>Earl Warren</cp:lastModifiedBy>
  <cp:revision>14</cp:revision>
  <dcterms:created xsi:type="dcterms:W3CDTF">2014-07-23T14:26:26Z</dcterms:created>
  <dcterms:modified xsi:type="dcterms:W3CDTF">2015-07-08T19:23:51Z</dcterms:modified>
</cp:coreProperties>
</file>