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sldIdLst>
    <p:sldId id="259" r:id="rId2"/>
    <p:sldId id="261" r:id="rId3"/>
    <p:sldId id="269" r:id="rId4"/>
    <p:sldId id="262" r:id="rId5"/>
    <p:sldId id="272" r:id="rId6"/>
    <p:sldId id="271" r:id="rId7"/>
    <p:sldId id="270" r:id="rId8"/>
    <p:sldId id="266"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orizzo, Cynthia A." initials="CCA" lastIdx="26" clrIdx="0">
    <p:extLst>
      <p:ext uri="{19B8F6BF-5375-455C-9EA6-DF929625EA0E}">
        <p15:presenceInfo xmlns:p15="http://schemas.microsoft.com/office/powerpoint/2012/main" userId="S-1-5-21-1454471165-117609710-725345543-64206" providerId="AD"/>
      </p:ext>
    </p:extLst>
  </p:cmAuthor>
  <p:cmAuthor id="2" name="DeFraites, Meredith L." initials="DML" lastIdx="13" clrIdx="1">
    <p:extLst>
      <p:ext uri="{19B8F6BF-5375-455C-9EA6-DF929625EA0E}">
        <p15:presenceInfo xmlns:p15="http://schemas.microsoft.com/office/powerpoint/2012/main" userId="S-1-5-21-1454471165-117609710-725345543-34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1C07B9"/>
    <a:srgbClr val="311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2621" autoAdjust="0"/>
  </p:normalViewPr>
  <p:slideViewPr>
    <p:cSldViewPr snapToGrid="0">
      <p:cViewPr varScale="1">
        <p:scale>
          <a:sx n="104" d="100"/>
          <a:sy n="104" d="100"/>
        </p:scale>
        <p:origin x="114" y="210"/>
      </p:cViewPr>
      <p:guideLst/>
    </p:cSldViewPr>
  </p:slideViewPr>
  <p:notesTextViewPr>
    <p:cViewPr>
      <p:scale>
        <a:sx n="100" d="100"/>
        <a:sy n="100" d="100"/>
      </p:scale>
      <p:origin x="0" y="0"/>
    </p:cViewPr>
  </p:notesTextViewPr>
  <p:notesViewPr>
    <p:cSldViewPr snapToGrid="0">
      <p:cViewPr varScale="1">
        <p:scale>
          <a:sx n="83" d="100"/>
          <a:sy n="83" d="100"/>
        </p:scale>
        <p:origin x="2010" y="-8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Drug Poisoning</c:v>
                </c:pt>
              </c:strCache>
            </c:strRef>
          </c:tx>
          <c:spPr>
            <a:ln w="50800" cap="rnd">
              <a:solidFill>
                <a:srgbClr val="FF0000"/>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Sheet1!$B$2:$B$16</c:f>
              <c:numCache>
                <c:formatCode>#,##0</c:formatCode>
                <c:ptCount val="15"/>
                <c:pt idx="0">
                  <c:v>16849</c:v>
                </c:pt>
                <c:pt idx="1">
                  <c:v>17415</c:v>
                </c:pt>
                <c:pt idx="2">
                  <c:v>19394</c:v>
                </c:pt>
                <c:pt idx="3">
                  <c:v>23518</c:v>
                </c:pt>
                <c:pt idx="4">
                  <c:v>25785</c:v>
                </c:pt>
                <c:pt idx="5">
                  <c:v>27424</c:v>
                </c:pt>
                <c:pt idx="6">
                  <c:v>29813</c:v>
                </c:pt>
                <c:pt idx="7">
                  <c:v>34425</c:v>
                </c:pt>
                <c:pt idx="8">
                  <c:v>36010</c:v>
                </c:pt>
                <c:pt idx="9">
                  <c:v>36450</c:v>
                </c:pt>
                <c:pt idx="10">
                  <c:v>37004</c:v>
                </c:pt>
                <c:pt idx="11">
                  <c:v>38329</c:v>
                </c:pt>
                <c:pt idx="12">
                  <c:v>41340</c:v>
                </c:pt>
                <c:pt idx="13">
                  <c:v>41502</c:v>
                </c:pt>
                <c:pt idx="14">
                  <c:v>43982</c:v>
                </c:pt>
              </c:numCache>
            </c:numRef>
          </c:val>
          <c:smooth val="0"/>
        </c:ser>
        <c:ser>
          <c:idx val="1"/>
          <c:order val="1"/>
          <c:tx>
            <c:strRef>
              <c:f>Sheet1!$C$1</c:f>
              <c:strCache>
                <c:ptCount val="1"/>
                <c:pt idx="0">
                  <c:v>Firearms</c:v>
                </c:pt>
              </c:strCache>
            </c:strRef>
          </c:tx>
          <c:spPr>
            <a:ln w="50800" cap="rnd">
              <a:solidFill>
                <a:schemeClr val="accent6">
                  <a:lumMod val="75000"/>
                </a:schemeClr>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Sheet1!$C$2:$C$16</c:f>
              <c:numCache>
                <c:formatCode>#,##0</c:formatCode>
                <c:ptCount val="15"/>
                <c:pt idx="0">
                  <c:v>28874</c:v>
                </c:pt>
                <c:pt idx="1">
                  <c:v>28663</c:v>
                </c:pt>
                <c:pt idx="2">
                  <c:v>29573</c:v>
                </c:pt>
                <c:pt idx="3">
                  <c:v>30242</c:v>
                </c:pt>
                <c:pt idx="4">
                  <c:v>30136</c:v>
                </c:pt>
                <c:pt idx="5">
                  <c:v>29569</c:v>
                </c:pt>
                <c:pt idx="6">
                  <c:v>30694</c:v>
                </c:pt>
                <c:pt idx="7">
                  <c:v>30896</c:v>
                </c:pt>
                <c:pt idx="8">
                  <c:v>31224</c:v>
                </c:pt>
                <c:pt idx="9">
                  <c:v>31593</c:v>
                </c:pt>
                <c:pt idx="10">
                  <c:v>31347</c:v>
                </c:pt>
                <c:pt idx="11">
                  <c:v>31672</c:v>
                </c:pt>
                <c:pt idx="12">
                  <c:v>32351</c:v>
                </c:pt>
                <c:pt idx="13">
                  <c:v>33563</c:v>
                </c:pt>
                <c:pt idx="14">
                  <c:v>33636</c:v>
                </c:pt>
              </c:numCache>
            </c:numRef>
          </c:val>
          <c:smooth val="0"/>
        </c:ser>
        <c:ser>
          <c:idx val="2"/>
          <c:order val="2"/>
          <c:tx>
            <c:strRef>
              <c:f>Sheet1!$D$1</c:f>
              <c:strCache>
                <c:ptCount val="1"/>
                <c:pt idx="0">
                  <c:v>Suicide</c:v>
                </c:pt>
              </c:strCache>
            </c:strRef>
          </c:tx>
          <c:spPr>
            <a:ln w="50800" cap="rnd">
              <a:solidFill>
                <a:srgbClr val="66FF33"/>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Sheet1!$D$2:$D$16</c:f>
              <c:numCache>
                <c:formatCode>#,##0</c:formatCode>
                <c:ptCount val="15"/>
                <c:pt idx="0">
                  <c:v>29199</c:v>
                </c:pt>
                <c:pt idx="1">
                  <c:v>29350</c:v>
                </c:pt>
                <c:pt idx="2">
                  <c:v>30622</c:v>
                </c:pt>
                <c:pt idx="3">
                  <c:v>31655</c:v>
                </c:pt>
                <c:pt idx="4">
                  <c:v>31484</c:v>
                </c:pt>
                <c:pt idx="5">
                  <c:v>32439</c:v>
                </c:pt>
                <c:pt idx="6">
                  <c:v>32637</c:v>
                </c:pt>
                <c:pt idx="7">
                  <c:v>33300</c:v>
                </c:pt>
                <c:pt idx="8">
                  <c:v>34598</c:v>
                </c:pt>
                <c:pt idx="9">
                  <c:v>36035</c:v>
                </c:pt>
                <c:pt idx="10">
                  <c:v>36909</c:v>
                </c:pt>
                <c:pt idx="11">
                  <c:v>38364</c:v>
                </c:pt>
                <c:pt idx="12">
                  <c:v>39518</c:v>
                </c:pt>
                <c:pt idx="13">
                  <c:v>40600</c:v>
                </c:pt>
                <c:pt idx="14">
                  <c:v>41149</c:v>
                </c:pt>
              </c:numCache>
            </c:numRef>
          </c:val>
          <c:smooth val="0"/>
        </c:ser>
        <c:ser>
          <c:idx val="3"/>
          <c:order val="3"/>
          <c:tx>
            <c:strRef>
              <c:f>Sheet1!$E$1</c:f>
              <c:strCache>
                <c:ptCount val="1"/>
                <c:pt idx="0">
                  <c:v>Homicide</c:v>
                </c:pt>
              </c:strCache>
            </c:strRef>
          </c:tx>
          <c:spPr>
            <a:ln w="50800" cap="rnd">
              <a:solidFill>
                <a:schemeClr val="accent6">
                  <a:lumMod val="60000"/>
                  <a:lumOff val="40000"/>
                </a:schemeClr>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Sheet1!$E$2:$E$16</c:f>
              <c:numCache>
                <c:formatCode>#,##0</c:formatCode>
                <c:ptCount val="15"/>
                <c:pt idx="0">
                  <c:v>16889</c:v>
                </c:pt>
                <c:pt idx="1">
                  <c:v>16765</c:v>
                </c:pt>
                <c:pt idx="2">
                  <c:v>20308</c:v>
                </c:pt>
                <c:pt idx="3">
                  <c:v>17638</c:v>
                </c:pt>
                <c:pt idx="4">
                  <c:v>17732</c:v>
                </c:pt>
                <c:pt idx="5">
                  <c:v>17357</c:v>
                </c:pt>
                <c:pt idx="6">
                  <c:v>18124</c:v>
                </c:pt>
                <c:pt idx="7">
                  <c:v>18573</c:v>
                </c:pt>
                <c:pt idx="8">
                  <c:v>18361</c:v>
                </c:pt>
                <c:pt idx="9">
                  <c:v>17826</c:v>
                </c:pt>
                <c:pt idx="10">
                  <c:v>16799</c:v>
                </c:pt>
                <c:pt idx="11">
                  <c:v>16259</c:v>
                </c:pt>
                <c:pt idx="12">
                  <c:v>16238</c:v>
                </c:pt>
                <c:pt idx="13">
                  <c:v>16688</c:v>
                </c:pt>
                <c:pt idx="14">
                  <c:v>16121</c:v>
                </c:pt>
              </c:numCache>
            </c:numRef>
          </c:val>
          <c:smooth val="0"/>
        </c:ser>
        <c:ser>
          <c:idx val="4"/>
          <c:order val="4"/>
          <c:tx>
            <c:strRef>
              <c:f>Sheet1!$F$1</c:f>
              <c:strCache>
                <c:ptCount val="1"/>
                <c:pt idx="0">
                  <c:v>Motor Vehicle Accidents</c:v>
                </c:pt>
              </c:strCache>
            </c:strRef>
          </c:tx>
          <c:spPr>
            <a:ln w="50800" cap="rnd">
              <a:solidFill>
                <a:srgbClr val="FF00FF"/>
              </a:solidFill>
              <a:round/>
            </a:ln>
            <a:effectLst>
              <a:outerShdw blurRad="40000" dist="20000" dir="5400000" rotWithShape="0">
                <a:srgbClr val="000000">
                  <a:alpha val="38000"/>
                </a:srgbClr>
              </a:outerShdw>
            </a:effectLst>
          </c:spPr>
          <c:marker>
            <c:symbol val="none"/>
          </c:marker>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Sheet1!$F$2:$F$16</c:f>
              <c:numCache>
                <c:formatCode>#,##0</c:formatCode>
                <c:ptCount val="15"/>
                <c:pt idx="0">
                  <c:v>42401</c:v>
                </c:pt>
                <c:pt idx="1">
                  <c:v>43354</c:v>
                </c:pt>
                <c:pt idx="2">
                  <c:v>43788</c:v>
                </c:pt>
                <c:pt idx="3">
                  <c:v>45380</c:v>
                </c:pt>
                <c:pt idx="4">
                  <c:v>44757</c:v>
                </c:pt>
                <c:pt idx="5">
                  <c:v>44933</c:v>
                </c:pt>
                <c:pt idx="6">
                  <c:v>45343</c:v>
                </c:pt>
                <c:pt idx="7">
                  <c:v>45316</c:v>
                </c:pt>
                <c:pt idx="8">
                  <c:v>43945</c:v>
                </c:pt>
                <c:pt idx="9">
                  <c:v>39790</c:v>
                </c:pt>
                <c:pt idx="10">
                  <c:v>36216</c:v>
                </c:pt>
                <c:pt idx="11">
                  <c:v>35332</c:v>
                </c:pt>
                <c:pt idx="12">
                  <c:v>35303</c:v>
                </c:pt>
                <c:pt idx="13">
                  <c:v>36415</c:v>
                </c:pt>
                <c:pt idx="14">
                  <c:v>35369</c:v>
                </c:pt>
              </c:numCache>
            </c:numRef>
          </c:val>
          <c:smooth val="0"/>
        </c:ser>
        <c:dLbls>
          <c:showLegendKey val="0"/>
          <c:showVal val="0"/>
          <c:showCatName val="0"/>
          <c:showSerName val="0"/>
          <c:showPercent val="0"/>
          <c:showBubbleSize val="0"/>
        </c:dLbls>
        <c:smooth val="0"/>
        <c:axId val="196445960"/>
        <c:axId val="196446352"/>
      </c:lineChart>
      <c:catAx>
        <c:axId val="19644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96446352"/>
        <c:crosses val="autoZero"/>
        <c:auto val="1"/>
        <c:lblAlgn val="ctr"/>
        <c:lblOffset val="100"/>
        <c:noMultiLvlLbl val="0"/>
      </c:catAx>
      <c:valAx>
        <c:axId val="196446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50000"/>
                        <a:lumOff val="50000"/>
                      </a:schemeClr>
                    </a:solidFill>
                    <a:latin typeface="+mn-lt"/>
                    <a:ea typeface="+mn-ea"/>
                    <a:cs typeface="+mn-cs"/>
                  </a:defRPr>
                </a:pPr>
                <a:r>
                  <a:rPr lang="en-US" sz="1600" dirty="0">
                    <a:latin typeface="Calibri" panose="020F0502020204030204" pitchFamily="34" charset="0"/>
                  </a:rPr>
                  <a:t>Number of Deaths</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50000"/>
                      <a:lumOff val="50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9644596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dirty="0">
                <a:solidFill>
                  <a:schemeClr val="tx1"/>
                </a:solidFill>
                <a:latin typeface="Calibri" panose="020F0502020204030204" pitchFamily="34" charset="0"/>
              </a:rPr>
              <a:t>Percentage Abstinent at Treatment End</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Percentage Abstinent at Treatment End</c:v>
                </c:pt>
              </c:strCache>
            </c:strRef>
          </c:tx>
          <c:spPr>
            <a:solidFill>
              <a:schemeClr val="accent1"/>
            </a:solidFill>
            <a:ln>
              <a:noFill/>
            </a:ln>
            <a:effectLst/>
          </c:spPr>
          <c:invertIfNegative val="0"/>
          <c:dPt>
            <c:idx val="0"/>
            <c:invertIfNegative val="0"/>
            <c:bubble3D val="0"/>
            <c:spPr>
              <a:solidFill>
                <a:srgbClr val="FFFF00"/>
              </a:solidFill>
              <a:ln>
                <a:noFill/>
              </a:ln>
              <a:effectLst/>
            </c:spPr>
          </c:dPt>
          <c:dPt>
            <c:idx val="1"/>
            <c:invertIfNegative val="0"/>
            <c:bubble3D val="0"/>
            <c:spPr>
              <a:solidFill>
                <a:srgbClr val="FF0000"/>
              </a:solidFill>
              <a:ln>
                <a:noFill/>
              </a:ln>
              <a:effectLst/>
            </c:spPr>
          </c:dPt>
          <c:cat>
            <c:strRef>
              <c:f>Sheet1!$B$1:$C$1</c:f>
              <c:strCache>
                <c:ptCount val="2"/>
                <c:pt idx="0">
                  <c:v>Detox Alone</c:v>
                </c:pt>
                <c:pt idx="1">
                  <c:v>MAT Used Throughout Treatment</c:v>
                </c:pt>
              </c:strCache>
            </c:strRef>
          </c:cat>
          <c:val>
            <c:numRef>
              <c:f>Sheet1!$B$2:$C$2</c:f>
              <c:numCache>
                <c:formatCode>0%</c:formatCode>
                <c:ptCount val="2"/>
                <c:pt idx="0">
                  <c:v>0.08</c:v>
                </c:pt>
                <c:pt idx="1">
                  <c:v>0.5</c:v>
                </c:pt>
              </c:numCache>
            </c:numRef>
          </c:val>
        </c:ser>
        <c:dLbls>
          <c:showLegendKey val="0"/>
          <c:showVal val="0"/>
          <c:showCatName val="0"/>
          <c:showSerName val="0"/>
          <c:showPercent val="0"/>
          <c:showBubbleSize val="0"/>
        </c:dLbls>
        <c:gapWidth val="219"/>
        <c:overlap val="-27"/>
        <c:axId val="9230280"/>
        <c:axId val="134299072"/>
      </c:barChart>
      <c:catAx>
        <c:axId val="923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34299072"/>
        <c:crosses val="autoZero"/>
        <c:auto val="1"/>
        <c:lblAlgn val="ctr"/>
        <c:lblOffset val="100"/>
        <c:noMultiLvlLbl val="0"/>
      </c:catAx>
      <c:valAx>
        <c:axId val="13429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mn-cs"/>
              </a:defRPr>
            </a:pPr>
            <a:endParaRPr lang="en-US"/>
          </a:p>
        </c:txPr>
        <c:crossAx val="92302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39DD3C9-A62B-4661-9A00-F9F17E6BCEA5}" type="datetimeFigureOut">
              <a:rPr lang="en-US" smtClean="0"/>
              <a:t>7/15/2015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1DCC720-9DC6-4040-B4D9-08D3FD4C47BF}" type="slidenum">
              <a:rPr lang="en-US" smtClean="0"/>
              <a:t>‹#›</a:t>
            </a:fld>
            <a:endParaRPr lang="en-US"/>
          </a:p>
        </p:txBody>
      </p:sp>
    </p:spTree>
    <p:extLst>
      <p:ext uri="{BB962C8B-B14F-4D97-AF65-F5344CB8AC3E}">
        <p14:creationId xmlns:p14="http://schemas.microsoft.com/office/powerpoint/2010/main" val="899621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_ednref3"/><Relationship Id="rId3" Type="http://schemas.openxmlformats.org/officeDocument/2006/relationships/hyperlink" Target="#_edn1"/><Relationship Id="rId7" Type="http://schemas.openxmlformats.org/officeDocument/2006/relationships/hyperlink" Target="#_ednref2"/><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_ednref1"/><Relationship Id="rId5" Type="http://schemas.openxmlformats.org/officeDocument/2006/relationships/hyperlink" Target="#_edn3"/><Relationship Id="rId4" Type="http://schemas.openxmlformats.org/officeDocument/2006/relationships/hyperlink" Target="#_edn2"/></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ejm.org/doi/pdf/10.1056/NEJMsa06411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8388" y="-77788"/>
            <a:ext cx="4721225" cy="3541713"/>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Thank you, Denise, for the introduction and for the opportunity to speak to you today. On behalf of Director Botticelli and the Office of National Drug Control Policy,  I thank you for being part of the Administration’s efforts to reform the criminal justice system. You play an important role in addressing substance use and its consequences.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I’d like to talk about the Federal Government’s activities to change the dialogue around substance use disorders and the efforts underway by the Office of National Drug Control Policy to further drug policy reform.   </a:t>
            </a:r>
          </a:p>
          <a:p>
            <a:pPr lvl="0"/>
            <a:endParaRPr lang="en-US" b="1" baseline="0" dirty="0" smtClean="0"/>
          </a:p>
          <a:p>
            <a:pPr lvl="0"/>
            <a:r>
              <a:rPr lang="en-US" b="1" baseline="0" dirty="0" smtClean="0"/>
              <a:t>[CLICK FOR NEXT SLIDE]</a:t>
            </a:r>
            <a:endParaRPr lang="en-US" b="1" dirty="0" smtClean="0"/>
          </a:p>
        </p:txBody>
      </p:sp>
      <p:sp>
        <p:nvSpPr>
          <p:cNvPr id="4" name="Slide Number Placeholder 3"/>
          <p:cNvSpPr>
            <a:spLocks noGrp="1"/>
          </p:cNvSpPr>
          <p:nvPr>
            <p:ph type="sldNum" sz="quarter" idx="10"/>
          </p:nvPr>
        </p:nvSpPr>
        <p:spPr/>
        <p:txBody>
          <a:bodyPr/>
          <a:lstStyle/>
          <a:p>
            <a:fld id="{E4B45DBB-D163-4B97-8C6A-2CB67E0AC46E}" type="slidenum">
              <a:rPr lang="en-US" smtClean="0"/>
              <a:pPr/>
              <a:t>1</a:t>
            </a:fld>
            <a:endParaRPr lang="en-US" dirty="0"/>
          </a:p>
        </p:txBody>
      </p:sp>
    </p:spTree>
    <p:extLst>
      <p:ext uri="{BB962C8B-B14F-4D97-AF65-F5344CB8AC3E}">
        <p14:creationId xmlns:p14="http://schemas.microsoft.com/office/powerpoint/2010/main" val="211198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a:xfrm>
            <a:off x="740391" y="4605900"/>
            <a:ext cx="5339876" cy="4315964"/>
          </a:xfrm>
        </p:spPr>
        <p:txBody>
          <a:bodyPr>
            <a:normAutofit/>
          </a:bodyPr>
          <a:lstStyle/>
          <a:p>
            <a:r>
              <a:rPr lang="en-US" sz="1200" kern="1200" dirty="0" smtClean="0">
                <a:solidFill>
                  <a:schemeClr val="tx1"/>
                </a:solidFill>
                <a:effectLst/>
                <a:latin typeface="+mn-lt"/>
                <a:ea typeface="+mn-ea"/>
                <a:cs typeface="+mn-cs"/>
              </a:rPr>
              <a:t>The Office of National Drug Control Policy (ONDCP) is a component of the Executive Office of the President and was created by the Anti-Drug Abuse Act of 1988 to advise the President on drug-control issues.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Its mission is simple: To reduce illegal drug use and its consequences.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Fulfilling that mission is not always so simple.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Administration articulates its mission in the </a:t>
            </a:r>
            <a:r>
              <a:rPr lang="en-US" sz="1200" i="1" kern="1200" dirty="0" smtClean="0">
                <a:solidFill>
                  <a:schemeClr val="tx1"/>
                </a:solidFill>
                <a:effectLst/>
                <a:latin typeface="+mn-lt"/>
                <a:ea typeface="+mn-ea"/>
                <a:cs typeface="+mn-cs"/>
              </a:rPr>
              <a:t>National Drug Control Strategy</a:t>
            </a:r>
            <a:r>
              <a:rPr lang="en-US" sz="1200" kern="1200" dirty="0" smtClean="0">
                <a:solidFill>
                  <a:schemeClr val="tx1"/>
                </a:solidFill>
                <a:effectLst/>
                <a:latin typeface="+mn-lt"/>
                <a:ea typeface="+mn-ea"/>
                <a:cs typeface="+mn-cs"/>
              </a:rPr>
              <a:t> and is committed to restoring balance to U.S. drug policy efforts by coordinating an unprecedented government-wide public health and public safety approach.</a:t>
            </a:r>
          </a:p>
          <a:p>
            <a:r>
              <a:rPr lang="en-US" sz="1200" kern="1200" dirty="0" smtClean="0">
                <a:solidFill>
                  <a:schemeClr val="tx1"/>
                </a:solidFill>
                <a:effectLst/>
                <a:latin typeface="+mn-lt"/>
                <a:ea typeface="+mn-ea"/>
                <a:cs typeface="+mn-cs"/>
              </a:rPr>
              <a:t>Specifically, the </a:t>
            </a:r>
            <a:r>
              <a:rPr lang="en-US" sz="1200" i="1" kern="1200" dirty="0" smtClean="0">
                <a:solidFill>
                  <a:schemeClr val="tx1"/>
                </a:solidFill>
                <a:effectLst/>
                <a:latin typeface="+mn-lt"/>
                <a:ea typeface="+mn-ea"/>
                <a:cs typeface="+mn-cs"/>
              </a:rPr>
              <a:t>Strategy</a:t>
            </a:r>
            <a:r>
              <a:rPr lang="en-US" sz="1200" kern="1200" dirty="0" smtClean="0">
                <a:solidFill>
                  <a:schemeClr val="tx1"/>
                </a:solidFill>
                <a:effectLst/>
                <a:latin typeface="+mn-lt"/>
                <a:ea typeface="+mn-ea"/>
                <a:cs typeface="+mn-cs"/>
              </a:rPr>
              <a:t> is guided by three concepts: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Substance use disorder is a brain disease that can be prevented and treated;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People with substance use disorders can recover;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Innovative criminal justice reforms can help stop the revolving door of drug use, crime, incarceration, and re-arrest.</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1" baseline="0" dirty="0" smtClean="0"/>
              <a:t>[CLICK FOR NEXT SLIDE]</a:t>
            </a:r>
          </a:p>
        </p:txBody>
      </p:sp>
      <p:sp>
        <p:nvSpPr>
          <p:cNvPr id="4" name="Slide Number Placeholder 3"/>
          <p:cNvSpPr>
            <a:spLocks noGrp="1"/>
          </p:cNvSpPr>
          <p:nvPr>
            <p:ph type="sldNum" sz="quarter" idx="10"/>
          </p:nvPr>
        </p:nvSpPr>
        <p:spPr/>
        <p:txBody>
          <a:bodyPr/>
          <a:lstStyle/>
          <a:p>
            <a:fld id="{9FCDEED1-9F52-44CF-B5EE-6C50EB10F0F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0135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Administration works on myriad issues involving drug policy each day, and the opioid epidemic in our country factors into every facet of our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2013, there were more than 16,000 overdose deaths in this country involving prescription pain relievers and over 8,000 involving heroin.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CDC surveillance experts were the first to note the rise in opioid overdose. Viewing it through the lens of preventable injury and showing it here in comparison with other forms of injury drives home not only its magnitude but also how much work we have to do.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see on this slide that motor vehicle accidents have come down and, in the same period, drug poisonings have continued to rise.</a:t>
            </a:r>
          </a:p>
          <a:p>
            <a:endParaRPr lang="en-US" sz="1200" kern="1200" dirty="0" smtClean="0">
              <a:solidFill>
                <a:schemeClr val="tx1"/>
              </a:solidFill>
              <a:effectLst/>
              <a:latin typeface="+mn-lt"/>
              <a:ea typeface="+mn-ea"/>
              <a:cs typeface="+mn-cs"/>
            </a:endParaRPr>
          </a:p>
          <a:p>
            <a:r>
              <a:rPr lang="en-US" b="1" dirty="0" smtClean="0"/>
              <a:t>[CLICK FOR NEXT SLIDE]</a:t>
            </a:r>
          </a:p>
          <a:p>
            <a:endParaRPr lang="en-US" dirty="0" smtClean="0"/>
          </a:p>
          <a:p>
            <a:r>
              <a:rPr lang="en-US" dirty="0" smtClean="0"/>
              <a:t>[Slide grabbed</a:t>
            </a:r>
            <a:r>
              <a:rPr lang="en-US" baseline="0" dirty="0" smtClean="0"/>
              <a:t> from Rx summit slideshow]</a:t>
            </a:r>
            <a:endParaRPr lang="en-US" dirty="0"/>
          </a:p>
        </p:txBody>
      </p:sp>
      <p:sp>
        <p:nvSpPr>
          <p:cNvPr id="4" name="Slide Number Placeholder 3"/>
          <p:cNvSpPr>
            <a:spLocks noGrp="1"/>
          </p:cNvSpPr>
          <p:nvPr>
            <p:ph type="sldNum" sz="quarter" idx="10"/>
          </p:nvPr>
        </p:nvSpPr>
        <p:spPr/>
        <p:txBody>
          <a:bodyPr/>
          <a:lstStyle/>
          <a:p>
            <a:fld id="{90FBB7C9-4DD7-4EDB-88CA-D2A5574EAC8E}" type="slidenum">
              <a:rPr lang="en-US" smtClean="0"/>
              <a:pPr/>
              <a:t>3</a:t>
            </a:fld>
            <a:endParaRPr lang="en-US" dirty="0"/>
          </a:p>
        </p:txBody>
      </p:sp>
    </p:spTree>
    <p:extLst>
      <p:ext uri="{BB962C8B-B14F-4D97-AF65-F5344CB8AC3E}">
        <p14:creationId xmlns:p14="http://schemas.microsoft.com/office/powerpoint/2010/main" val="7397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a:defRPr/>
            </a:pPr>
            <a:r>
              <a:rPr lang="en-US" sz="1400" b="1" dirty="0" smtClean="0">
                <a:latin typeface="Calibri" panose="020F0502020204030204" pitchFamily="34" charset="0"/>
                <a:cs typeface="Times New Roman" panose="02020603050405020304" pitchFamily="18" charset="0"/>
              </a:rPr>
              <a:t>[CLICK</a:t>
            </a:r>
            <a:r>
              <a:rPr lang="en-US" sz="1400" b="1" dirty="0">
                <a:latin typeface="Calibri" panose="020F0502020204030204" pitchFamily="34" charset="0"/>
                <a:cs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In 2011, the Administration published the </a:t>
            </a:r>
            <a:r>
              <a:rPr lang="en-US" sz="1200" i="1" kern="1200" dirty="0" smtClean="0">
                <a:solidFill>
                  <a:schemeClr val="tx1"/>
                </a:solidFill>
                <a:effectLst/>
                <a:latin typeface="+mn-lt"/>
                <a:ea typeface="+mn-ea"/>
                <a:cs typeface="+mn-cs"/>
              </a:rPr>
              <a:t>Prescription Drug Abuse Prevention Plan</a:t>
            </a:r>
            <a:r>
              <a:rPr lang="en-US" sz="1200" kern="1200" dirty="0" smtClean="0">
                <a:solidFill>
                  <a:schemeClr val="tx1"/>
                </a:solidFill>
                <a:effectLst/>
                <a:latin typeface="+mn-lt"/>
                <a:ea typeface="+mn-ea"/>
                <a:cs typeface="+mn-cs"/>
              </a:rPr>
              <a:t>, which calls on individuals and organizations at Federal, state, and local levels to educate people on prescription drug abuse – including prescribers and the public – to monitor prescriptions being written and filled, to offer opportunities to safely dispose of unused or unneeded medication, and to reduce the number of illegal and unethical prescription practices (so-called pill mills).</a:t>
            </a:r>
          </a:p>
          <a:p>
            <a:r>
              <a:rPr lang="en-US" sz="1200" kern="1200" dirty="0" smtClean="0">
                <a:solidFill>
                  <a:schemeClr val="tx1"/>
                </a:solidFill>
                <a:effectLst/>
                <a:latin typeface="+mn-lt"/>
                <a:ea typeface="+mn-ea"/>
                <a:cs typeface="+mn-cs"/>
              </a:rPr>
              <a:t>We are working with medical associations to encourage and expand education that will help prescribers make informed decisions about appropriate quantities and  qualities of prescription painkillers, as well as recognizing and referring individuals with substance use disorders to treatment.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Prescription Drug Abuse Prevention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Plan</a:t>
            </a:r>
            <a:r>
              <a:rPr lang="en-US" sz="1200" kern="1200" dirty="0" smtClean="0">
                <a:solidFill>
                  <a:schemeClr val="tx1"/>
                </a:solidFill>
                <a:effectLst/>
                <a:latin typeface="+mn-lt"/>
                <a:ea typeface="+mn-ea"/>
                <a:cs typeface="+mn-cs"/>
              </a:rPr>
              <a:t> also calls for the reduction of non-medical use of prescription medications AND the reduction of negative medical consequences, including overdose.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Calibri" panose="020F0502020204030204" pitchFamily="34" charset="0"/>
              <a:cs typeface="Times New Roman" panose="02020603050405020304" pitchFamily="18" charset="0"/>
            </a:endParaRPr>
          </a:p>
          <a:p>
            <a:r>
              <a:rPr lang="en-US" sz="1400" kern="1200" dirty="0" smtClean="0">
                <a:solidFill>
                  <a:schemeClr val="tx1"/>
                </a:solidFill>
                <a:effectLst/>
                <a:latin typeface="Calibri" panose="020F0502020204030204" pitchFamily="34" charset="0"/>
                <a:cs typeface="Times New Roman" panose="02020603050405020304" pitchFamily="18" charset="0"/>
              </a:rPr>
              <a:t>Expanding overdose education and naloxone distribution are key to achieving these results.  For those of you not familiar, </a:t>
            </a:r>
            <a:r>
              <a:rPr lang="en-US" sz="1200" kern="1200" dirty="0" smtClean="0">
                <a:solidFill>
                  <a:schemeClr val="tx1"/>
                </a:solidFill>
                <a:effectLst/>
                <a:latin typeface="+mn-lt"/>
                <a:ea typeface="+mn-ea"/>
                <a:cs typeface="+mn-cs"/>
              </a:rPr>
              <a:t>Naloxone is a quick-acting medication that rapidly blocks the effects of opioids and quickly restores breathing.  Easily administered, the drug generally works within 5 minutes and wears off within 30 to 90 minutes.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Calibri" panose="020F0502020204030204" pitchFamily="34" charset="0"/>
              <a:cs typeface="Times New Roman" panose="02020603050405020304" pitchFamily="18" charset="0"/>
            </a:endParaRPr>
          </a:p>
          <a:p>
            <a:r>
              <a:rPr lang="en-US" sz="1400" baseline="0" dirty="0" smtClean="0">
                <a:latin typeface="Calibri" panose="020F0502020204030204" pitchFamily="34" charset="0"/>
                <a:cs typeface="Times New Roman" panose="02020603050405020304" pitchFamily="18" charset="0"/>
              </a:rPr>
              <a:t>[</a:t>
            </a:r>
            <a:r>
              <a:rPr lang="en-US" sz="1400" b="1" baseline="0" dirty="0" smtClean="0">
                <a:latin typeface="Calibri" panose="020F0502020204030204" pitchFamily="34" charset="0"/>
                <a:cs typeface="Times New Roman" panose="02020603050405020304" pitchFamily="18" charset="0"/>
              </a:rPr>
              <a:t>CLICK</a:t>
            </a:r>
            <a:r>
              <a:rPr lang="en-US" sz="1400" baseline="0" dirty="0" smtClean="0">
                <a:latin typeface="Calibri" panose="020F0502020204030204" pitchFamily="34" charset="0"/>
                <a:cs typeface="Times New Roman" panose="02020603050405020304" pitchFamily="18" charset="0"/>
              </a:rPr>
              <a:t>]</a:t>
            </a:r>
          </a:p>
          <a:p>
            <a:endParaRPr lang="en-US" sz="1400" baseline="0" dirty="0" smtClean="0">
              <a:latin typeface="Calibri" panose="020F0502020204030204" pitchFamily="34" charset="0"/>
              <a:cs typeface="Times New Roman" panose="02020603050405020304" pitchFamily="18" charset="0"/>
            </a:endParaRPr>
          </a:p>
          <a:p>
            <a:pPr marL="0" indent="0">
              <a:spcBef>
                <a:spcPts val="0"/>
              </a:spcBef>
              <a:spcAft>
                <a:spcPts val="2400"/>
              </a:spcAft>
              <a:buNone/>
            </a:pPr>
            <a:r>
              <a:rPr lang="en-US" sz="1400" dirty="0" smtClean="0">
                <a:latin typeface="Calibri" panose="020F0502020204030204" pitchFamily="34" charset="0"/>
                <a:cs typeface="Times New Roman" panose="02020603050405020304" pitchFamily="18" charset="0"/>
              </a:rPr>
              <a:t>The </a:t>
            </a:r>
            <a:r>
              <a:rPr lang="en-US" sz="1400" i="1" dirty="0" smtClean="0">
                <a:latin typeface="Calibri" panose="020F0502020204030204" pitchFamily="34" charset="0"/>
                <a:cs typeface="Times New Roman" panose="02020603050405020304" pitchFamily="18" charset="0"/>
              </a:rPr>
              <a:t>National Drug Control Strategy</a:t>
            </a:r>
            <a:r>
              <a:rPr lang="en-US" sz="1400" dirty="0" smtClean="0">
                <a:latin typeface="Calibri" panose="020F0502020204030204" pitchFamily="34" charset="0"/>
                <a:cs typeface="Times New Roman" panose="02020603050405020304" pitchFamily="18" charset="0"/>
              </a:rPr>
              <a:t> supports comprehensive overdose prevention efforts, to include:</a:t>
            </a:r>
          </a:p>
          <a:p>
            <a:pPr marL="171450" marR="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400" dirty="0" smtClean="0">
                <a:latin typeface="Calibri" panose="020F0502020204030204" pitchFamily="34" charset="0"/>
                <a:cs typeface="Times New Roman" panose="02020603050405020304" pitchFamily="18" charset="0"/>
              </a:rPr>
              <a:t>Public education campaigns about overdose, including signs of overdose, emergency interventions, and connecting individuals to treatment.</a:t>
            </a:r>
            <a:r>
              <a:rPr lang="en-US" sz="1400" baseline="0" dirty="0" smtClean="0">
                <a:latin typeface="Calibri" panose="020F0502020204030204" pitchFamily="34" charset="0"/>
                <a:cs typeface="Times New Roman" panose="02020603050405020304" pitchFamily="18" charset="0"/>
              </a:rPr>
              <a:t> We are also working to increase education to </a:t>
            </a:r>
            <a:r>
              <a:rPr lang="en-US" sz="1400" dirty="0" smtClean="0">
                <a:latin typeface="Calibri" panose="020F0502020204030204" pitchFamily="34" charset="0"/>
                <a:cs typeface="Times New Roman" panose="02020603050405020304" pitchFamily="18" charset="0"/>
              </a:rPr>
              <a:t>inform patients using opioids (and their family members/caregivers) about potential for, signs of, and interventions in case of overdose.</a:t>
            </a:r>
          </a:p>
          <a:p>
            <a:pPr marL="171450" marR="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400" dirty="0" smtClean="0">
                <a:latin typeface="Calibri" panose="020F0502020204030204" pitchFamily="34" charset="0"/>
                <a:cs typeface="Times New Roman" panose="02020603050405020304" pitchFamily="18" charset="0"/>
              </a:rPr>
              <a:t>And </a:t>
            </a:r>
            <a:r>
              <a:rPr lang="en-US" sz="1400" kern="1200" dirty="0" smtClean="0">
                <a:solidFill>
                  <a:schemeClr val="tx1"/>
                </a:solidFill>
                <a:effectLst/>
                <a:latin typeface="Calibri" panose="020F0502020204030204" pitchFamily="34" charset="0"/>
                <a:cs typeface="Times New Roman" panose="02020603050405020304" pitchFamily="18" charset="0"/>
              </a:rPr>
              <a:t>ONDCP is collaborating with state health and law enforcement officials to promote best practices and connect officials interested in starting their own naloxone programs. </a:t>
            </a:r>
          </a:p>
          <a:p>
            <a:pPr marL="0" marR="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endParaRPr lang="en-US" sz="1400" dirty="0" smtClean="0">
              <a:latin typeface="Calibri" panose="020F0502020204030204" pitchFamily="34" charset="0"/>
              <a:cs typeface="Times New Roman" panose="02020603050405020304" pitchFamily="18" charset="0"/>
            </a:endParaRPr>
          </a:p>
          <a:p>
            <a:r>
              <a:rPr lang="en-US" sz="1400" kern="1200" dirty="0" smtClean="0">
                <a:solidFill>
                  <a:schemeClr val="tx1"/>
                </a:solidFill>
                <a:effectLst/>
                <a:latin typeface="Calibri" panose="020F0502020204030204" pitchFamily="34" charset="0"/>
                <a:cs typeface="Times New Roman" panose="02020603050405020304" pitchFamily="18" charset="0"/>
              </a:rPr>
              <a:t>Prior to 2012, just six states had any laws which expanded access to naloxone or limited criminal liability for those who administered</a:t>
            </a:r>
            <a:r>
              <a:rPr lang="en-US" sz="1400" kern="1200" baseline="0" dirty="0" smtClean="0">
                <a:solidFill>
                  <a:schemeClr val="tx1"/>
                </a:solidFill>
                <a:effectLst/>
                <a:latin typeface="Calibri" panose="020F0502020204030204" pitchFamily="34" charset="0"/>
                <a:cs typeface="Times New Roman" panose="02020603050405020304" pitchFamily="18" charset="0"/>
              </a:rPr>
              <a:t> it to someone who appeared to be overdosing</a:t>
            </a:r>
            <a:r>
              <a:rPr lang="en-US" sz="1400" kern="1200" dirty="0" smtClean="0">
                <a:solidFill>
                  <a:schemeClr val="tx1"/>
                </a:solidFill>
                <a:effectLst/>
                <a:latin typeface="Calibri" panose="020F0502020204030204" pitchFamily="34" charset="0"/>
                <a:cs typeface="Times New Roman" panose="02020603050405020304" pitchFamily="18" charset="0"/>
              </a:rPr>
              <a:t>. </a:t>
            </a:r>
          </a:p>
          <a:p>
            <a:endParaRPr lang="en-US" sz="1400" kern="1200" dirty="0" smtClean="0">
              <a:solidFill>
                <a:schemeClr val="tx1"/>
              </a:solidFill>
              <a:effectLst/>
              <a:latin typeface="Calibri" panose="020F0502020204030204" pitchFamily="34" charset="0"/>
              <a:cs typeface="Times New Roman" panose="02020603050405020304" pitchFamily="18" charset="0"/>
            </a:endParaRPr>
          </a:p>
          <a:p>
            <a:r>
              <a:rPr lang="en-US" sz="1400" kern="1200" dirty="0" smtClean="0">
                <a:solidFill>
                  <a:schemeClr val="tx1"/>
                </a:solidFill>
                <a:effectLst/>
                <a:latin typeface="Calibri" panose="020F0502020204030204" pitchFamily="34" charset="0"/>
                <a:cs typeface="Times New Roman" panose="02020603050405020304" pitchFamily="18" charset="0"/>
              </a:rPr>
              <a:t>Today, 35 states and the District of Columbia have passed laws that offer criminal and/or civil liability protections to lay persons or first responders who administer naloxone, and many jurisdictions have extended liability protections to prescribers and prescriptions to third parties.  </a:t>
            </a:r>
          </a:p>
          <a:p>
            <a:endParaRPr lang="en-US" sz="1400" kern="1200" dirty="0" smtClean="0">
              <a:solidFill>
                <a:schemeClr val="tx1"/>
              </a:solidFill>
              <a:effectLst/>
              <a:latin typeface="Calibri" panose="020F0502020204030204" pitchFamily="34" charset="0"/>
              <a:cs typeface="Times New Roman" panose="02020603050405020304" pitchFamily="18" charset="0"/>
            </a:endParaRPr>
          </a:p>
          <a:p>
            <a:r>
              <a:rPr lang="en-US" sz="1400" b="1" kern="1200" dirty="0" smtClean="0">
                <a:solidFill>
                  <a:schemeClr val="tx1"/>
                </a:solidFill>
                <a:effectLst/>
                <a:latin typeface="Calibri" panose="020F0502020204030204" pitchFamily="34" charset="0"/>
                <a:cs typeface="Times New Roman" panose="02020603050405020304" pitchFamily="18" charset="0"/>
              </a:rPr>
              <a:t>[CLICK]</a:t>
            </a:r>
          </a:p>
          <a:p>
            <a:endParaRPr lang="en-US" sz="1400" kern="1200" dirty="0" smtClean="0">
              <a:solidFill>
                <a:schemeClr val="tx1"/>
              </a:solidFill>
              <a:effectLst/>
              <a:latin typeface="Calibri" panose="020F0502020204030204" pitchFamily="34" charset="0"/>
              <a:cs typeface="Times New Roman" panose="02020603050405020304" pitchFamily="18" charset="0"/>
            </a:endParaRPr>
          </a:p>
          <a:p>
            <a:r>
              <a:rPr lang="en-US" sz="1200" kern="1200" dirty="0" smtClean="0">
                <a:solidFill>
                  <a:schemeClr val="tx1"/>
                </a:solidFill>
                <a:effectLst/>
                <a:latin typeface="+mn-lt"/>
                <a:ea typeface="+mn-ea"/>
                <a:cs typeface="+mn-cs"/>
              </a:rPr>
              <a:t>Beyond overdose deaths, one emerging and alarming consequence of the opioid epidemic is the increase in infectious disease caused by injection drug use.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2006 to 2012, data from Kentucky, Tennessee, Virginia, and West Virginia showed a substantial increase--364%--in the number of cases of acute Hepatitis C infection among people 30 years of age or younger. Many of these young people reported injection drug use.</a:t>
            </a:r>
            <a:r>
              <a:rPr lang="en-US" sz="1200" kern="1200" baseline="30000" dirty="0" smtClean="0">
                <a:solidFill>
                  <a:schemeClr val="tx1"/>
                </a:solidFill>
                <a:effectLst/>
                <a:latin typeface="+mn-lt"/>
                <a:ea typeface="+mn-ea"/>
                <a:cs typeface="+mn-cs"/>
                <a:hlinkClick r:id="rId3" action="ppaction://hlinkfile"/>
              </a:rPr>
              <a:t>[</a:t>
            </a:r>
            <a:r>
              <a:rPr lang="en-US" sz="1200" kern="1200" baseline="30000" dirty="0" err="1" smtClean="0">
                <a:solidFill>
                  <a:schemeClr val="tx1"/>
                </a:solidFill>
                <a:effectLst/>
                <a:latin typeface="+mn-lt"/>
                <a:ea typeface="+mn-ea"/>
                <a:cs typeface="+mn-cs"/>
                <a:hlinkClick r:id="rId3" action="ppaction://hlinkfile"/>
              </a:rPr>
              <a:t>i</a:t>
            </a:r>
            <a:r>
              <a:rPr lang="en-US" sz="1200" kern="1200" baseline="30000" dirty="0" smtClean="0">
                <a:solidFill>
                  <a:schemeClr val="tx1"/>
                </a:solidFill>
                <a:effectLst/>
                <a:latin typeface="+mn-lt"/>
                <a:ea typeface="+mn-ea"/>
                <a:cs typeface="+mn-cs"/>
                <a:hlinkClick r:id="rId3" action="ppaction://hlinkfile"/>
              </a:rPr>
              <a:t>]</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hepatitis C is not the only concern.  As of July 7, the Indiana Department of Health confirmed HIV infection in 174 persons in a community of 4,200.</a:t>
            </a:r>
            <a:r>
              <a:rPr lang="en-US" sz="1200" kern="1200" baseline="30000" dirty="0" smtClean="0">
                <a:solidFill>
                  <a:schemeClr val="tx1"/>
                </a:solidFill>
                <a:effectLst/>
                <a:latin typeface="+mn-lt"/>
                <a:ea typeface="+mn-ea"/>
                <a:cs typeface="+mn-cs"/>
                <a:hlinkClick r:id="rId4" action="ppaction://hlinkfile"/>
              </a:rPr>
              <a:t>[ii]</a:t>
            </a:r>
            <a:r>
              <a:rPr lang="en-US" sz="1200" kern="1200" dirty="0" smtClean="0">
                <a:solidFill>
                  <a:schemeClr val="tx1"/>
                </a:solidFill>
                <a:effectLst/>
                <a:latin typeface="+mn-lt"/>
                <a:ea typeface="+mn-ea"/>
                <a:cs typeface="+mn-cs"/>
              </a:rPr>
              <a:t>  And 80 percent of these individuals reported injection drug use with a prescription opioid. </a:t>
            </a:r>
            <a:r>
              <a:rPr lang="en-US" sz="1200" kern="1200" baseline="30000" dirty="0" smtClean="0">
                <a:solidFill>
                  <a:schemeClr val="tx1"/>
                </a:solidFill>
                <a:effectLst/>
                <a:latin typeface="+mn-lt"/>
                <a:ea typeface="+mn-ea"/>
                <a:cs typeface="+mn-cs"/>
                <a:hlinkClick r:id="rId5" action="ppaction://hlinkfile"/>
              </a:rPr>
              <a:t>[iii]</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Syringe Service Programs are traditionally found in urban areas but with increasing rates of injection drug use in rural areas, we may continue to see higher rates of injection drug use in areas without such Programs.  Syringe Service Programs can provide opportunities for education and testing for infectious diseases, as well as referral to treatment for substance use disorders.  </a:t>
            </a:r>
          </a:p>
          <a:p>
            <a:pPr>
              <a:spcBef>
                <a:spcPts val="0"/>
              </a:spcBef>
              <a:spcAft>
                <a:spcPts val="1200"/>
              </a:spcAft>
            </a:pPr>
            <a:endParaRPr lang="en-US" sz="1400" b="1" dirty="0" smtClean="0">
              <a:latin typeface="Calibri" panose="020F0502020204030204" pitchFamily="34" charset="0"/>
              <a:cs typeface="Times New Roman" panose="02020603050405020304" pitchFamily="18" charset="0"/>
            </a:endParaRPr>
          </a:p>
          <a:p>
            <a:pPr>
              <a:spcBef>
                <a:spcPts val="0"/>
              </a:spcBef>
              <a:spcAft>
                <a:spcPts val="1200"/>
              </a:spcAft>
            </a:pPr>
            <a:r>
              <a:rPr lang="en-US" sz="1400" b="1" dirty="0" smtClean="0">
                <a:latin typeface="Calibri" panose="020F0502020204030204" pitchFamily="34" charset="0"/>
                <a:cs typeface="Times New Roman" panose="02020603050405020304" pitchFamily="18" charset="0"/>
              </a:rPr>
              <a:t>[CLICK]</a:t>
            </a:r>
          </a:p>
          <a:p>
            <a:pPr>
              <a:spcBef>
                <a:spcPts val="0"/>
              </a:spcBef>
              <a:spcAft>
                <a:spcPts val="1200"/>
              </a:spcAft>
            </a:pPr>
            <a:endParaRPr lang="en-US" sz="1400" dirty="0" smtClean="0">
              <a:latin typeface="Calibri" panose="020F0502020204030204" pitchFamily="34" charset="0"/>
              <a:cs typeface="Times New Roman" panose="02020603050405020304" pitchFamily="18" charset="0"/>
            </a:endParaRPr>
          </a:p>
          <a:p>
            <a:r>
              <a:rPr lang="en-US" sz="1400" b="0" kern="1200" dirty="0" smtClean="0">
                <a:solidFill>
                  <a:schemeClr val="tx1"/>
                </a:solidFill>
                <a:effectLst/>
                <a:latin typeface="+mn-lt"/>
                <a:ea typeface="+mn-ea"/>
                <a:cs typeface="+mn-cs"/>
              </a:rPr>
              <a:t>While these actions can prevent some of the more harmful effects of continued opioid use, we need to ensure that people with opioid use disorders have an opportunity to achieve long-term recovery with the help of FDA-approved medications.</a:t>
            </a:r>
          </a:p>
          <a:p>
            <a:endParaRPr lang="en-US" sz="14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we recognize substance use disorder as a disease, just like diabetes or a heart condition, medication can be an important part of one’s treatment – helping them manage their disease.  So too with opioid use disorders. </a:t>
            </a:r>
          </a:p>
          <a:p>
            <a:pPr>
              <a:spcBef>
                <a:spcPts val="0"/>
              </a:spcBef>
              <a:spcAft>
                <a:spcPts val="1200"/>
              </a:spcAft>
            </a:pPr>
            <a:endParaRPr lang="en-US" sz="1400" baseline="0" dirty="0" smtClean="0">
              <a:latin typeface="Calibri" panose="020F0502020204030204" pitchFamily="34" charset="0"/>
              <a:cs typeface="Times New Roman" panose="02020603050405020304" pitchFamily="18" charset="0"/>
            </a:endParaRPr>
          </a:p>
          <a:p>
            <a:r>
              <a:rPr lang="en-US" sz="1400" b="1" dirty="0" smtClean="0">
                <a:latin typeface="Calibri" panose="020F0502020204030204" pitchFamily="34" charset="0"/>
                <a:cs typeface="Times New Roman" panose="02020603050405020304" pitchFamily="18" charset="0"/>
              </a:rPr>
              <a:t>[CLICK FOR NEXT SLIDE]</a:t>
            </a:r>
          </a:p>
          <a:p>
            <a:endParaRPr lang="en-US" sz="1400" kern="1200" baseline="30000" dirty="0" smtClean="0">
              <a:solidFill>
                <a:schemeClr val="tx1"/>
              </a:solidFill>
              <a:effectLst/>
              <a:latin typeface="Calibri" panose="020F0502020204030204" pitchFamily="34" charset="0"/>
              <a:ea typeface="+mn-ea"/>
              <a:cs typeface="Times New Roman" panose="02020603050405020304" pitchFamily="18" charset="0"/>
              <a:hlinkClick r:id="rId6" action="ppaction://hlinkfile"/>
            </a:endParaRPr>
          </a:p>
          <a:p>
            <a:r>
              <a:rPr lang="en-US" sz="1400" kern="1200" baseline="30000" dirty="0" smtClean="0">
                <a:solidFill>
                  <a:schemeClr val="tx1"/>
                </a:solidFill>
                <a:effectLst/>
                <a:latin typeface="+mn-lt"/>
                <a:ea typeface="+mn-ea"/>
                <a:cs typeface="+mn-cs"/>
                <a:hlinkClick r:id="rId6" action="ppaction://hlinkfile"/>
              </a:rPr>
              <a:t> [</a:t>
            </a:r>
            <a:r>
              <a:rPr lang="en-US" sz="1400" kern="1200" baseline="30000" dirty="0" err="1" smtClean="0">
                <a:solidFill>
                  <a:schemeClr val="tx1"/>
                </a:solidFill>
                <a:effectLst/>
                <a:latin typeface="+mn-lt"/>
                <a:ea typeface="+mn-ea"/>
                <a:cs typeface="+mn-cs"/>
                <a:hlinkClick r:id="rId6" action="ppaction://hlinkfile"/>
              </a:rPr>
              <a:t>i</a:t>
            </a:r>
            <a:r>
              <a:rPr lang="en-US" sz="1400" kern="1200" baseline="30000" dirty="0" smtClean="0">
                <a:solidFill>
                  <a:schemeClr val="tx1"/>
                </a:solidFill>
                <a:effectLst/>
                <a:latin typeface="+mn-lt"/>
                <a:ea typeface="+mn-ea"/>
                <a:cs typeface="+mn-cs"/>
                <a:hlinkClick r:id="rId6" action="ppaction://hlinkfile"/>
              </a:rPr>
              <a:t>]</a:t>
            </a:r>
            <a:r>
              <a:rPr lang="en-US" sz="1400" kern="1200" dirty="0" smtClean="0">
                <a:solidFill>
                  <a:schemeClr val="tx1"/>
                </a:solidFill>
                <a:effectLst/>
                <a:latin typeface="+mn-lt"/>
                <a:ea typeface="+mn-ea"/>
                <a:cs typeface="+mn-cs"/>
              </a:rPr>
              <a:t> </a:t>
            </a:r>
            <a:r>
              <a:rPr lang="en-US" sz="1400" kern="1200" dirty="0" err="1" smtClean="0">
                <a:solidFill>
                  <a:schemeClr val="tx1"/>
                </a:solidFill>
                <a:effectLst/>
                <a:latin typeface="+mn-lt"/>
                <a:ea typeface="+mn-ea"/>
                <a:cs typeface="+mn-cs"/>
              </a:rPr>
              <a:t>Zibbell</a:t>
            </a:r>
            <a:r>
              <a:rPr lang="en-US" sz="1400" kern="1200" dirty="0" smtClean="0">
                <a:solidFill>
                  <a:schemeClr val="tx1"/>
                </a:solidFill>
                <a:effectLst/>
                <a:latin typeface="+mn-lt"/>
                <a:ea typeface="+mn-ea"/>
                <a:cs typeface="+mn-cs"/>
              </a:rPr>
              <a:t> et al. Increases in Hepatitis C Virus Infection Related to Injection Drug Use Among Persons Aged ≤30 Years — Kentucky, Tennessee, Virginia, and West Virginia, 2006–2012. MMWR 2015; 64(17);453-458.</a:t>
            </a:r>
          </a:p>
          <a:p>
            <a:r>
              <a:rPr lang="en-US" sz="1400" kern="1200" baseline="30000" dirty="0" smtClean="0">
                <a:solidFill>
                  <a:schemeClr val="tx1"/>
                </a:solidFill>
                <a:effectLst/>
                <a:latin typeface="+mn-lt"/>
                <a:ea typeface="+mn-ea"/>
                <a:cs typeface="+mn-cs"/>
                <a:hlinkClick r:id="rId7" action="ppaction://hlinkfile"/>
              </a:rPr>
              <a:t>[ii]</a:t>
            </a:r>
            <a:r>
              <a:rPr lang="en-US" sz="1400" kern="1200" dirty="0" smtClean="0">
                <a:solidFill>
                  <a:schemeClr val="tx1"/>
                </a:solidFill>
                <a:effectLst/>
                <a:latin typeface="+mn-lt"/>
                <a:ea typeface="+mn-ea"/>
                <a:cs typeface="+mn-cs"/>
              </a:rPr>
              <a:t> 7/7/15 email from Joan Marie </a:t>
            </a:r>
            <a:r>
              <a:rPr lang="en-US" sz="1400" kern="1200" dirty="0" err="1" smtClean="0">
                <a:solidFill>
                  <a:schemeClr val="tx1"/>
                </a:solidFill>
                <a:effectLst/>
                <a:latin typeface="+mn-lt"/>
                <a:ea typeface="+mn-ea"/>
                <a:cs typeface="+mn-cs"/>
              </a:rPr>
              <a:t>Duwve</a:t>
            </a:r>
            <a:r>
              <a:rPr lang="en-US" sz="1400" kern="1200" dirty="0" smtClean="0">
                <a:solidFill>
                  <a:schemeClr val="tx1"/>
                </a:solidFill>
                <a:effectLst/>
                <a:latin typeface="+mn-lt"/>
                <a:ea typeface="+mn-ea"/>
                <a:cs typeface="+mn-cs"/>
              </a:rPr>
              <a:t>, Chief Medical Consultant to the Indiana State Department of Health.</a:t>
            </a:r>
          </a:p>
          <a:p>
            <a:r>
              <a:rPr lang="en-US" sz="1400" kern="1200" baseline="30000" dirty="0" smtClean="0">
                <a:solidFill>
                  <a:schemeClr val="tx1"/>
                </a:solidFill>
                <a:effectLst/>
                <a:latin typeface="+mn-lt"/>
                <a:ea typeface="+mn-ea"/>
                <a:cs typeface="+mn-cs"/>
                <a:hlinkClick r:id="rId8" action="ppaction://hlinkfile"/>
              </a:rPr>
              <a:t>[iii]</a:t>
            </a:r>
            <a:r>
              <a:rPr lang="en-US" sz="1400" kern="1200" dirty="0" smtClean="0">
                <a:solidFill>
                  <a:schemeClr val="tx1"/>
                </a:solidFill>
                <a:effectLst/>
                <a:latin typeface="+mn-lt"/>
                <a:ea typeface="+mn-ea"/>
                <a:cs typeface="+mn-cs"/>
              </a:rPr>
              <a:t> CDC. Community Outbreak of HIV Infection Linked to Injection Drug Use of </a:t>
            </a:r>
            <a:r>
              <a:rPr lang="en-US" sz="1400" kern="1200" dirty="0" err="1" smtClean="0">
                <a:solidFill>
                  <a:schemeClr val="tx1"/>
                </a:solidFill>
                <a:effectLst/>
                <a:latin typeface="+mn-lt"/>
                <a:ea typeface="+mn-ea"/>
                <a:cs typeface="+mn-cs"/>
              </a:rPr>
              <a:t>Oxymorphine</a:t>
            </a:r>
            <a:r>
              <a:rPr lang="en-US" sz="1400" kern="1200" dirty="0" smtClean="0">
                <a:solidFill>
                  <a:schemeClr val="tx1"/>
                </a:solidFill>
                <a:effectLst/>
                <a:latin typeface="+mn-lt"/>
                <a:ea typeface="+mn-ea"/>
                <a:cs typeface="+mn-cs"/>
              </a:rPr>
              <a:t> – Indiana. 2015. MMWR 2015; 64(16); 442-444.</a:t>
            </a:r>
          </a:p>
          <a:p>
            <a:pPr>
              <a:spcBef>
                <a:spcPts val="0"/>
              </a:spcBef>
              <a:spcAft>
                <a:spcPts val="1200"/>
              </a:spcAft>
            </a:pPr>
            <a:endParaRPr lang="en-US" sz="1400" dirty="0" smtClean="0">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1DCC720-9DC6-4040-B4D9-08D3FD4C47BF}" type="slidenum">
              <a:rPr lang="en-US" smtClean="0"/>
              <a:t>4</a:t>
            </a:fld>
            <a:endParaRPr lang="en-US"/>
          </a:p>
        </p:txBody>
      </p:sp>
    </p:spTree>
    <p:extLst>
      <p:ext uri="{BB962C8B-B14F-4D97-AF65-F5344CB8AC3E}">
        <p14:creationId xmlns:p14="http://schemas.microsoft.com/office/powerpoint/2010/main" val="1813877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t>Medication-assisted treatment is the standard of care for opioid use disorders.</a:t>
            </a:r>
            <a:r>
              <a:rPr lang="en-US" b="0" baseline="0" dirty="0" smtClean="0"/>
              <a:t>  </a:t>
            </a:r>
            <a:r>
              <a:rPr lang="en-US" b="0" dirty="0" smtClean="0"/>
              <a:t>Medications, when combined with behavioral</a:t>
            </a:r>
            <a:r>
              <a:rPr lang="en-US" b="0" baseline="0" dirty="0" smtClean="0"/>
              <a:t> treatment,</a:t>
            </a:r>
            <a:r>
              <a:rPr lang="en-US" b="0" dirty="0" smtClean="0"/>
              <a:t> can be effective.</a:t>
            </a:r>
          </a:p>
          <a:p>
            <a:pPr marL="0" lvl="1" indent="0">
              <a:spcBef>
                <a:spcPts val="0"/>
              </a:spcBef>
              <a:spcAft>
                <a:spcPts val="1200"/>
              </a:spcAft>
              <a:buFont typeface="Arial" pitchFamily="34" charset="0"/>
              <a:buNone/>
            </a:pPr>
            <a:endParaRPr lang="en-US" sz="1200" b="0" kern="1200" dirty="0" smtClean="0">
              <a:solidFill>
                <a:schemeClr val="tx1"/>
              </a:solidFill>
              <a:latin typeface="+mn-lt"/>
              <a:ea typeface="+mn-ea"/>
              <a:cs typeface="+mn-cs"/>
            </a:endParaRPr>
          </a:p>
          <a:p>
            <a:pPr marL="0" lvl="1" indent="0">
              <a:spcBef>
                <a:spcPts val="0"/>
              </a:spcBef>
              <a:spcAft>
                <a:spcPts val="1200"/>
              </a:spcAft>
              <a:buFont typeface="Arial" pitchFamily="34" charset="0"/>
              <a:buNone/>
            </a:pPr>
            <a:r>
              <a:rPr lang="en-US" sz="1200" kern="1200" dirty="0" smtClean="0">
                <a:solidFill>
                  <a:schemeClr val="tx1"/>
                </a:solidFill>
                <a:latin typeface="+mn-lt"/>
                <a:ea typeface="+mn-ea"/>
                <a:cs typeface="+mn-cs"/>
              </a:rPr>
              <a:t>Compared with using MAT </a:t>
            </a:r>
            <a:r>
              <a:rPr lang="en-US" sz="1200" i="1" kern="1200" dirty="0" smtClean="0">
                <a:solidFill>
                  <a:schemeClr val="tx1"/>
                </a:solidFill>
                <a:latin typeface="+mn-lt"/>
                <a:ea typeface="+mn-ea"/>
                <a:cs typeface="+mn-cs"/>
              </a:rPr>
              <a:t>only</a:t>
            </a:r>
            <a:r>
              <a:rPr lang="en-US" sz="1200" kern="1200" dirty="0" smtClean="0">
                <a:solidFill>
                  <a:schemeClr val="tx1"/>
                </a:solidFill>
                <a:latin typeface="+mn-lt"/>
                <a:ea typeface="+mn-ea"/>
                <a:cs typeface="+mn-cs"/>
              </a:rPr>
              <a:t> for detoxification, ongoing MAT leads to higher abstinence rates:</a:t>
            </a:r>
          </a:p>
          <a:p>
            <a:pPr marL="1196975" lvl="2" indent="-342900">
              <a:buFont typeface="Courier New" panose="02070309020205020404" pitchFamily="49" charset="0"/>
              <a:buChar char="o"/>
            </a:pPr>
            <a:r>
              <a:rPr lang="en-US" sz="1200" kern="1200" dirty="0" smtClean="0">
                <a:solidFill>
                  <a:schemeClr val="tx1"/>
                </a:solidFill>
                <a:latin typeface="+mn-lt"/>
                <a:ea typeface="+mn-ea"/>
                <a:cs typeface="+mn-cs"/>
              </a:rPr>
              <a:t>50% abstinent at the end of active treatment vs 8% when medication is withdrawn (e.g., detox).</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smtClean="0"/>
          </a:p>
          <a:p>
            <a:r>
              <a:rPr lang="en-US" sz="1200" kern="1200" dirty="0" smtClean="0">
                <a:solidFill>
                  <a:schemeClr val="tx1"/>
                </a:solidFill>
                <a:effectLst/>
                <a:latin typeface="+mn-lt"/>
                <a:ea typeface="+mn-ea"/>
                <a:cs typeface="+mn-cs"/>
              </a:rPr>
              <a:t>As you may know, individuals newly released from incarceration are more vulnerable and at a higher risk of overdose, especially within the first two weeks.</a:t>
            </a:r>
            <a:r>
              <a:rPr lang="en-US" sz="1200" kern="1200" baseline="30000" dirty="0" smtClean="0">
                <a:solidFill>
                  <a:schemeClr val="tx1"/>
                </a:solidFill>
                <a:effectLst/>
                <a:latin typeface="+mn-lt"/>
                <a:ea typeface="+mn-ea"/>
                <a:cs typeface="+mn-cs"/>
              </a:rPr>
              <a:t>[fn1] </a:t>
            </a:r>
            <a:endParaRPr lang="en-US" sz="1000" kern="1200" baseline="300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study in Baltimore found that increased access to medication-assisted treatment for heroin use disorder – particularly expansion of buprenorphine treatment – may have significantly contributed to the reduction in heroin overdose deaths from 1995 to 2009.</a:t>
            </a:r>
            <a:r>
              <a:rPr lang="en-US" sz="1200" strike="noStrike" kern="1200" baseline="30000" dirty="0" smtClean="0">
                <a:solidFill>
                  <a:schemeClr val="tx1"/>
                </a:solidFill>
                <a:effectLst/>
                <a:latin typeface="+mn-lt"/>
                <a:ea typeface="+mn-ea"/>
                <a:cs typeface="+mn-cs"/>
              </a:rPr>
              <a:t>[fn2]</a:t>
            </a:r>
            <a:endParaRPr lang="en-US" b="0" strike="noStrike" baseline="30000" dirty="0" smtClean="0"/>
          </a:p>
          <a:p>
            <a:endParaRPr lang="en-US" b="0" dirty="0" smtClean="0"/>
          </a:p>
          <a:p>
            <a:r>
              <a:rPr lang="en-US" sz="1200" b="0" kern="1200" dirty="0" smtClean="0">
                <a:solidFill>
                  <a:schemeClr val="tx1"/>
                </a:solidFill>
                <a:effectLst/>
                <a:latin typeface="+mn-lt"/>
                <a:ea typeface="+mn-ea"/>
                <a:cs typeface="+mn-cs"/>
              </a:rPr>
              <a:t>Therefore, it is crucial that providers in both health care </a:t>
            </a:r>
            <a:r>
              <a:rPr lang="en-US" sz="1200" b="0" kern="1200" baseline="0" dirty="0" smtClean="0">
                <a:solidFill>
                  <a:schemeClr val="tx1"/>
                </a:solidFill>
                <a:effectLst/>
                <a:latin typeface="+mn-lt"/>
                <a:ea typeface="+mn-ea"/>
                <a:cs typeface="+mn-cs"/>
              </a:rPr>
              <a:t>and justice </a:t>
            </a:r>
            <a:r>
              <a:rPr lang="en-US" sz="1200" b="0" kern="1200" dirty="0" smtClean="0">
                <a:solidFill>
                  <a:schemeClr val="tx1"/>
                </a:solidFill>
                <a:effectLst/>
                <a:latin typeface="+mn-lt"/>
                <a:ea typeface="+mn-ea"/>
                <a:cs typeface="+mn-cs"/>
              </a:rPr>
              <a:t>settings become trained in medication-assisted treatment (MAT) for patients with opioid use disorders. </a:t>
            </a:r>
          </a:p>
          <a:p>
            <a:r>
              <a:rPr lang="en-US" sz="1200" b="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Equally important, corrections officials, justice practitioners, and policy makers must strive to learn about available medicines and promote policies that ensure use of these medications is part of a comprehensive approach to treating prescription and other opioid use disorders.</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[CLICK</a:t>
            </a:r>
            <a:r>
              <a:rPr lang="en-US" sz="1200" b="1" kern="1200" baseline="0" dirty="0" smtClean="0">
                <a:solidFill>
                  <a:schemeClr val="tx1"/>
                </a:solidFill>
                <a:effectLst/>
                <a:latin typeface="+mn-lt"/>
                <a:ea typeface="+mn-ea"/>
                <a:cs typeface="+mn-cs"/>
              </a:rPr>
              <a:t> FOR NEXT SLIDE]</a:t>
            </a:r>
            <a:endParaRPr lang="en-US" sz="1200" b="1" kern="1200" dirty="0" smtClean="0">
              <a:solidFill>
                <a:schemeClr val="tx1"/>
              </a:solidFill>
              <a:effectLst/>
              <a:latin typeface="+mn-lt"/>
              <a:ea typeface="+mn-ea"/>
              <a:cs typeface="+mn-cs"/>
            </a:endParaRPr>
          </a:p>
          <a:p>
            <a:endParaRPr lang="en-US" b="0" dirty="0" smtClean="0"/>
          </a:p>
          <a:p>
            <a:r>
              <a:rPr lang="en-US" sz="1200" b="0" kern="1200" baseline="30000" dirty="0" smtClean="0">
                <a:solidFill>
                  <a:schemeClr val="tx1"/>
                </a:solidFill>
                <a:effectLst/>
                <a:latin typeface="+mn-lt"/>
                <a:ea typeface="+mn-ea"/>
                <a:cs typeface="+mn-cs"/>
              </a:rPr>
              <a:t>[fn1]</a:t>
            </a:r>
            <a:r>
              <a:rPr lang="en-US" sz="1200" kern="1200" dirty="0" smtClean="0">
                <a:solidFill>
                  <a:schemeClr val="tx1"/>
                </a:solidFill>
                <a:effectLst/>
                <a:latin typeface="+mn-lt"/>
                <a:ea typeface="+mn-ea"/>
                <a:cs typeface="+mn-cs"/>
              </a:rPr>
              <a:t>Binswanger IA, Stern MF, </a:t>
            </a:r>
            <a:r>
              <a:rPr lang="en-US" sz="1200" kern="1200" dirty="0" err="1" smtClean="0">
                <a:solidFill>
                  <a:schemeClr val="tx1"/>
                </a:solidFill>
                <a:effectLst/>
                <a:latin typeface="+mn-lt"/>
                <a:ea typeface="+mn-ea"/>
                <a:cs typeface="+mn-cs"/>
              </a:rPr>
              <a:t>Deyo</a:t>
            </a:r>
            <a:r>
              <a:rPr lang="en-US" sz="1200" kern="1200" dirty="0" smtClean="0">
                <a:solidFill>
                  <a:schemeClr val="tx1"/>
                </a:solidFill>
                <a:effectLst/>
                <a:latin typeface="+mn-lt"/>
                <a:ea typeface="+mn-ea"/>
                <a:cs typeface="+mn-cs"/>
              </a:rPr>
              <a:t> RA, </a:t>
            </a:r>
            <a:r>
              <a:rPr lang="en-US" sz="1200" kern="1200" dirty="0" err="1" smtClean="0">
                <a:solidFill>
                  <a:schemeClr val="tx1"/>
                </a:solidFill>
                <a:effectLst/>
                <a:latin typeface="+mn-lt"/>
                <a:ea typeface="+mn-ea"/>
                <a:cs typeface="+mn-cs"/>
              </a:rPr>
              <a:t>Heagerty</a:t>
            </a:r>
            <a:r>
              <a:rPr lang="en-US" sz="1200" kern="1200" dirty="0" smtClean="0">
                <a:solidFill>
                  <a:schemeClr val="tx1"/>
                </a:solidFill>
                <a:effectLst/>
                <a:latin typeface="+mn-lt"/>
                <a:ea typeface="+mn-ea"/>
                <a:cs typeface="+mn-cs"/>
              </a:rPr>
              <a:t> PJ, Cheadle A, Elmore JG, </a:t>
            </a:r>
            <a:r>
              <a:rPr lang="en-US" sz="1200" kern="1200" dirty="0" err="1" smtClean="0">
                <a:solidFill>
                  <a:schemeClr val="tx1"/>
                </a:solidFill>
                <a:effectLst/>
                <a:latin typeface="+mn-lt"/>
                <a:ea typeface="+mn-ea"/>
                <a:cs typeface="+mn-cs"/>
              </a:rPr>
              <a:t>Koepsell</a:t>
            </a:r>
            <a:r>
              <a:rPr lang="en-US" sz="1200" kern="1200" dirty="0" smtClean="0">
                <a:solidFill>
                  <a:schemeClr val="tx1"/>
                </a:solidFill>
                <a:effectLst/>
                <a:latin typeface="+mn-lt"/>
                <a:ea typeface="+mn-ea"/>
                <a:cs typeface="+mn-cs"/>
              </a:rPr>
              <a:t> TD: Release from prison-a high risk of death for former inmates. </a:t>
            </a:r>
            <a:r>
              <a:rPr lang="en-US" sz="1200" i="1" kern="1200" dirty="0" smtClean="0">
                <a:solidFill>
                  <a:schemeClr val="tx1"/>
                </a:solidFill>
                <a:effectLst/>
                <a:latin typeface="+mn-lt"/>
                <a:ea typeface="+mn-ea"/>
                <a:cs typeface="+mn-cs"/>
              </a:rPr>
              <a:t>N </a:t>
            </a:r>
            <a:r>
              <a:rPr lang="en-US" sz="1200" i="1" kern="1200" dirty="0" err="1" smtClean="0">
                <a:solidFill>
                  <a:schemeClr val="tx1"/>
                </a:solidFill>
                <a:effectLst/>
                <a:latin typeface="+mn-lt"/>
                <a:ea typeface="+mn-ea"/>
                <a:cs typeface="+mn-cs"/>
              </a:rPr>
              <a:t>Engl</a:t>
            </a:r>
            <a:r>
              <a:rPr lang="en-US" sz="1200" i="1" kern="1200" dirty="0" smtClean="0">
                <a:solidFill>
                  <a:schemeClr val="tx1"/>
                </a:solidFill>
                <a:effectLst/>
                <a:latin typeface="+mn-lt"/>
                <a:ea typeface="+mn-ea"/>
                <a:cs typeface="+mn-cs"/>
              </a:rPr>
              <a:t> J Med</a:t>
            </a:r>
            <a:r>
              <a:rPr lang="en-US" sz="1200" kern="1200" dirty="0" smtClean="0">
                <a:solidFill>
                  <a:schemeClr val="tx1"/>
                </a:solidFill>
                <a:effectLst/>
                <a:latin typeface="+mn-lt"/>
                <a:ea typeface="+mn-ea"/>
                <a:cs typeface="+mn-cs"/>
              </a:rPr>
              <a:t>. January 2007, 356(2):157-165 Erratum in </a:t>
            </a:r>
            <a:r>
              <a:rPr lang="en-US" sz="1200" i="1" kern="1200" dirty="0" smtClean="0">
                <a:solidFill>
                  <a:schemeClr val="tx1"/>
                </a:solidFill>
                <a:effectLst/>
                <a:latin typeface="+mn-lt"/>
                <a:ea typeface="+mn-ea"/>
                <a:cs typeface="+mn-cs"/>
              </a:rPr>
              <a:t>N </a:t>
            </a:r>
            <a:r>
              <a:rPr lang="en-US" sz="1200" i="1" kern="1200" dirty="0" err="1" smtClean="0">
                <a:solidFill>
                  <a:schemeClr val="tx1"/>
                </a:solidFill>
                <a:effectLst/>
                <a:latin typeface="+mn-lt"/>
                <a:ea typeface="+mn-ea"/>
                <a:cs typeface="+mn-cs"/>
              </a:rPr>
              <a:t>Engl</a:t>
            </a:r>
            <a:r>
              <a:rPr lang="en-US" sz="1200" i="1" kern="1200" dirty="0" smtClean="0">
                <a:solidFill>
                  <a:schemeClr val="tx1"/>
                </a:solidFill>
                <a:effectLst/>
                <a:latin typeface="+mn-lt"/>
                <a:ea typeface="+mn-ea"/>
                <a:cs typeface="+mn-cs"/>
              </a:rPr>
              <a:t> J Med</a:t>
            </a:r>
            <a:r>
              <a:rPr lang="en-US" sz="1200" kern="1200" dirty="0" smtClean="0">
                <a:solidFill>
                  <a:schemeClr val="tx1"/>
                </a:solidFill>
                <a:effectLst/>
                <a:latin typeface="+mn-lt"/>
                <a:ea typeface="+mn-ea"/>
                <a:cs typeface="+mn-cs"/>
              </a:rPr>
              <a:t>. 2007 Feb 1;356(5):536   </a:t>
            </a:r>
            <a:r>
              <a:rPr lang="en-US" sz="1200" u="sng" kern="1200" dirty="0" smtClean="0">
                <a:solidFill>
                  <a:schemeClr val="tx1"/>
                </a:solidFill>
                <a:effectLst/>
                <a:latin typeface="+mn-lt"/>
                <a:ea typeface="+mn-ea"/>
                <a:cs typeface="+mn-cs"/>
                <a:hlinkClick r:id="rId3"/>
              </a:rPr>
              <a:t>http://www.nejm.org/doi/pdf/10.1056/NEJMsa064115</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30000" dirty="0" smtClean="0">
                <a:solidFill>
                  <a:schemeClr val="tx1"/>
                </a:solidFill>
                <a:effectLst/>
                <a:latin typeface="+mn-lt"/>
                <a:ea typeface="+mn-ea"/>
                <a:cs typeface="+mn-cs"/>
              </a:rPr>
              <a:t>[fn2]</a:t>
            </a:r>
            <a:r>
              <a:rPr lang="en-US" sz="1200" kern="1200" dirty="0" smtClean="0">
                <a:solidFill>
                  <a:schemeClr val="tx1"/>
                </a:solidFill>
                <a:effectLst/>
                <a:latin typeface="+mn-lt"/>
                <a:ea typeface="+mn-ea"/>
                <a:cs typeface="+mn-cs"/>
              </a:rPr>
              <a:t>Schwartz RP, </a:t>
            </a:r>
            <a:r>
              <a:rPr lang="en-US" sz="1200" kern="1200" dirty="0" err="1" smtClean="0">
                <a:solidFill>
                  <a:schemeClr val="tx1"/>
                </a:solidFill>
                <a:effectLst/>
                <a:latin typeface="+mn-lt"/>
                <a:ea typeface="+mn-ea"/>
                <a:cs typeface="+mn-cs"/>
              </a:rPr>
              <a:t>Gryczynski</a:t>
            </a:r>
            <a:r>
              <a:rPr lang="en-US" sz="1200" kern="1200" dirty="0" smtClean="0">
                <a:solidFill>
                  <a:schemeClr val="tx1"/>
                </a:solidFill>
                <a:effectLst/>
                <a:latin typeface="+mn-lt"/>
                <a:ea typeface="+mn-ea"/>
                <a:cs typeface="+mn-cs"/>
              </a:rPr>
              <a:t> J, O'Grady KE, </a:t>
            </a:r>
            <a:r>
              <a:rPr lang="en-US" sz="1200" kern="1200" dirty="0" err="1" smtClean="0">
                <a:solidFill>
                  <a:schemeClr val="tx1"/>
                </a:solidFill>
                <a:effectLst/>
                <a:latin typeface="+mn-lt"/>
                <a:ea typeface="+mn-ea"/>
                <a:cs typeface="+mn-cs"/>
              </a:rPr>
              <a:t>Sharfstein</a:t>
            </a:r>
            <a:r>
              <a:rPr lang="en-US" sz="1200" kern="1200" dirty="0" smtClean="0">
                <a:solidFill>
                  <a:schemeClr val="tx1"/>
                </a:solidFill>
                <a:effectLst/>
                <a:latin typeface="+mn-lt"/>
                <a:ea typeface="+mn-ea"/>
                <a:cs typeface="+mn-cs"/>
              </a:rPr>
              <a:t> JM, Warren G, Olsen Y, Mitchell SG, Jaffe JH. Opioid agonist treatments and heroin overdose deaths in Baltimore, Maryland, 1995-2009. Am J Public Health. 2013 May;103(5):917-22.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10.2105/AJPH.2012.301049. </a:t>
            </a:r>
            <a:r>
              <a:rPr lang="en-US" sz="1200" kern="1200" dirty="0" err="1" smtClean="0">
                <a:solidFill>
                  <a:schemeClr val="tx1"/>
                </a:solidFill>
                <a:effectLst/>
                <a:latin typeface="+mn-lt"/>
                <a:ea typeface="+mn-ea"/>
                <a:cs typeface="+mn-cs"/>
              </a:rPr>
              <a:t>Epub</a:t>
            </a:r>
            <a:r>
              <a:rPr lang="en-US" sz="1200" kern="1200" dirty="0" smtClean="0">
                <a:solidFill>
                  <a:schemeClr val="tx1"/>
                </a:solidFill>
                <a:effectLst/>
                <a:latin typeface="+mn-lt"/>
                <a:ea typeface="+mn-ea"/>
                <a:cs typeface="+mn-cs"/>
              </a:rPr>
              <a:t> 2013 Mar 14</a:t>
            </a:r>
          </a:p>
          <a:p>
            <a:endParaRPr lang="en-US" sz="1200" b="0" u="sng"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73B4FB2D-2810-4804-B57C-EFBD42BF7313}" type="slidenum">
              <a:rPr lang="en-US" smtClean="0"/>
              <a:pPr/>
              <a:t>5</a:t>
            </a:fld>
            <a:endParaRPr lang="en-US" dirty="0"/>
          </a:p>
        </p:txBody>
      </p:sp>
    </p:spTree>
    <p:extLst>
      <p:ext uri="{BB962C8B-B14F-4D97-AF65-F5344CB8AC3E}">
        <p14:creationId xmlns:p14="http://schemas.microsoft.com/office/powerpoint/2010/main" val="812863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0819" y="4652935"/>
            <a:ext cx="6553200" cy="4497415"/>
          </a:xfrm>
        </p:spPr>
        <p:txBody>
          <a:bodyPr>
            <a:normAutofit fontScale="85000" lnSpcReduction="20000"/>
          </a:bodyPr>
          <a:lstStyle/>
          <a:p>
            <a:r>
              <a:rPr lang="en-US" sz="1600" b="0" kern="1200" dirty="0" smtClean="0">
                <a:solidFill>
                  <a:schemeClr val="tx1"/>
                </a:solidFill>
                <a:effectLst/>
                <a:latin typeface="+mn-lt"/>
                <a:ea typeface="+mn-ea"/>
                <a:cs typeface="+mn-cs"/>
              </a:rPr>
              <a:t>This slide lists the medications for treating nicotine, alcohol, and opioid use disorders. While there are no medications to treat cocaine, methamphetamine, and marijuana use disorders, there</a:t>
            </a:r>
            <a:r>
              <a:rPr lang="en-US" sz="1600" b="0" kern="1200" baseline="0" dirty="0" smtClean="0">
                <a:solidFill>
                  <a:schemeClr val="tx1"/>
                </a:solidFill>
                <a:effectLst/>
                <a:latin typeface="+mn-lt"/>
                <a:ea typeface="+mn-ea"/>
                <a:cs typeface="+mn-cs"/>
              </a:rPr>
              <a:t> </a:t>
            </a:r>
            <a:r>
              <a:rPr lang="en-US" sz="1600" b="0" i="1" kern="1200" baseline="0" dirty="0" smtClean="0">
                <a:solidFill>
                  <a:schemeClr val="tx1"/>
                </a:solidFill>
                <a:effectLst/>
                <a:latin typeface="+mn-lt"/>
                <a:ea typeface="+mn-ea"/>
                <a:cs typeface="+mn-cs"/>
              </a:rPr>
              <a:t>are</a:t>
            </a:r>
            <a:r>
              <a:rPr lang="en-US" sz="1600" b="0" kern="1200" baseline="0" dirty="0" smtClean="0">
                <a:solidFill>
                  <a:schemeClr val="tx1"/>
                </a:solidFill>
                <a:effectLst/>
                <a:latin typeface="+mn-lt"/>
                <a:ea typeface="+mn-ea"/>
                <a:cs typeface="+mn-cs"/>
              </a:rPr>
              <a:t> 3 FDA-approved medications for the treatment of opioid use disorders</a:t>
            </a:r>
            <a:r>
              <a:rPr lang="en-US" sz="1600" b="0" kern="1200" dirty="0" smtClean="0">
                <a:solidFill>
                  <a:schemeClr val="tx1"/>
                </a:solidFill>
                <a:effectLst/>
                <a:latin typeface="+mn-lt"/>
                <a:ea typeface="+mn-ea"/>
                <a:cs typeface="+mn-cs"/>
              </a:rPr>
              <a:t>. </a:t>
            </a:r>
          </a:p>
          <a:p>
            <a:endParaRPr lang="en-US" sz="16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Calibri" panose="020F0502020204030204" pitchFamily="34" charset="0"/>
                <a:cs typeface="Times New Roman" panose="02020603050405020304" pitchFamily="18" charset="0"/>
              </a:rPr>
              <a:t>We support the use of all three—methadone, buprenorphine, and long-lasting, injectable naltrexone—as prescribed by a licensed clinician.   The clinician must make the decision on the appropriate medication for each individual.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latin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Calibri" panose="020F0502020204030204" pitchFamily="34" charset="0"/>
                <a:cs typeface="Times New Roman" panose="02020603050405020304" pitchFamily="18" charset="0"/>
              </a:rPr>
              <a:t>Methadone is an opioid agonist, meaning it mitigates withdrawal symptoms and can block the effects of heroin and other drugs containing opiates.  Methadone must be dispensed by a DEA-registered opioid treatment program.  It has been successfully used to manage opioid use disorders for more than 40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latin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Calibri" panose="020F0502020204030204" pitchFamily="34" charset="0"/>
                <a:cs typeface="Times New Roman" panose="02020603050405020304" pitchFamily="18" charset="0"/>
              </a:rPr>
              <a:t>Buprenorphine is a partial opioid agonist.  It mitigates withdrawal symptoms, and while it can produce euphoria and other opioid use symptoms, they are generally milder than full agonists like heroin and methadone.  Buprenorphine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baseline="0" dirty="0" smtClean="0">
              <a:latin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latin typeface="Calibri" panose="020F0502020204030204" pitchFamily="34" charset="0"/>
                <a:cs typeface="Times New Roman" panose="02020603050405020304" pitchFamily="18" charset="0"/>
              </a:rPr>
              <a:t>Naltrexone is a non-addictive opioid antagonist.  It adheres to the receptors that would be affected by opioids, and thereby blocks the effects of abused opioids.  Naltrexone is commonly administered in a long-lasting, injectable formulation called “</a:t>
            </a:r>
            <a:r>
              <a:rPr lang="en-US" sz="1600" b="0" baseline="0" dirty="0" err="1" smtClean="0">
                <a:latin typeface="Calibri" panose="020F0502020204030204" pitchFamily="34" charset="0"/>
                <a:cs typeface="Times New Roman" panose="02020603050405020304" pitchFamily="18" charset="0"/>
              </a:rPr>
              <a:t>Vivitrol</a:t>
            </a:r>
            <a:r>
              <a:rPr lang="en-US" sz="1600" b="0" baseline="0" dirty="0" smtClean="0">
                <a:latin typeface="Calibri" panose="020F0502020204030204" pitchFamily="34" charset="0"/>
                <a:cs typeface="Times New Roman" panose="02020603050405020304" pitchFamily="18" charset="0"/>
              </a:rPr>
              <a:t>.”</a:t>
            </a:r>
          </a:p>
          <a:p>
            <a:endParaRPr lang="en-US" sz="1600" b="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[Placeholder</a:t>
            </a:r>
            <a:r>
              <a:rPr lang="en-US" sz="1600" b="0" kern="1200" baseline="0" dirty="0" smtClean="0">
                <a:solidFill>
                  <a:schemeClr val="tx1"/>
                </a:solidFill>
                <a:effectLst/>
                <a:latin typeface="+mn-lt"/>
                <a:ea typeface="+mn-ea"/>
                <a:cs typeface="+mn-cs"/>
              </a:rPr>
              <a:t> for diversion info]</a:t>
            </a:r>
            <a:endParaRPr lang="en-US" sz="1600" b="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a:t>
            </a:r>
            <a:r>
              <a:rPr lang="en-US" sz="1600" b="1" kern="1200" dirty="0" smtClean="0">
                <a:solidFill>
                  <a:schemeClr val="tx1"/>
                </a:solidFill>
                <a:effectLst/>
                <a:latin typeface="+mn-lt"/>
                <a:ea typeface="+mn-ea"/>
                <a:cs typeface="+mn-cs"/>
              </a:rPr>
              <a:t>CLICK FOR NEXT SLIDE]</a:t>
            </a:r>
            <a:endParaRPr lang="en-US" sz="1600" b="0" kern="1200" dirty="0" smtClean="0">
              <a:solidFill>
                <a:schemeClr val="tx1"/>
              </a:solidFill>
              <a:effectLst/>
              <a:latin typeface="+mn-lt"/>
              <a:ea typeface="+mn-ea"/>
              <a:cs typeface="+mn-cs"/>
            </a:endParaRPr>
          </a:p>
          <a:p>
            <a:r>
              <a:rPr lang="en-US" sz="1600" b="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B4FB2D-2810-4804-B57C-EFBD42BF7313}" type="slidenum">
              <a:rPr lang="en-US" smtClean="0"/>
              <a:pPr/>
              <a:t>6</a:t>
            </a:fld>
            <a:endParaRPr lang="en-US" dirty="0"/>
          </a:p>
        </p:txBody>
      </p:sp>
    </p:spTree>
    <p:extLst>
      <p:ext uri="{BB962C8B-B14F-4D97-AF65-F5344CB8AC3E}">
        <p14:creationId xmlns:p14="http://schemas.microsoft.com/office/powerpoint/2010/main" val="192518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play a key role in the Administration’s efforts to stem the tide of  opioid use disorders and overdose deaths:</a:t>
            </a:r>
          </a:p>
          <a:p>
            <a:pPr marL="228600" lvl="0" indent="-228600">
              <a:buFont typeface="+mj-lt"/>
              <a:buAutoNum type="arabicPeriod"/>
            </a:pPr>
            <a:r>
              <a:rPr lang="en-US" sz="1200" kern="1200" dirty="0" smtClean="0">
                <a:solidFill>
                  <a:schemeClr val="tx1"/>
                </a:solidFill>
                <a:effectLst/>
                <a:latin typeface="+mn-lt"/>
                <a:ea typeface="+mn-ea"/>
                <a:cs typeface="+mn-cs"/>
              </a:rPr>
              <a:t>Many of you are already incorporating medications into your treatment programs for opioid use disorders.  </a:t>
            </a:r>
          </a:p>
          <a:p>
            <a:pPr marL="228600" lvl="0" indent="-228600">
              <a:buFont typeface="+mj-lt"/>
              <a:buAutoNum type="arabicPeriod"/>
            </a:pPr>
            <a:r>
              <a:rPr lang="en-US" sz="1200" kern="1200" dirty="0" smtClean="0">
                <a:solidFill>
                  <a:schemeClr val="tx1"/>
                </a:solidFill>
                <a:effectLst/>
                <a:latin typeface="+mn-lt"/>
                <a:ea typeface="+mn-ea"/>
                <a:cs typeface="+mn-cs"/>
              </a:rPr>
              <a:t>Treatment alone may not be enough to put someone on a path to long-term recovery.  You should work toward developing partnerships with treatment providers and other supportive services in the communities where your clients will live after release, and help clients identify the services they will need upon release.  This includes treatment and supportive recovery communities, but may also include educational services, employment, transportation, housing, or family services.  </a:t>
            </a:r>
          </a:p>
          <a:p>
            <a:pPr marL="228600" lvl="0" indent="-228600">
              <a:buFont typeface="+mj-lt"/>
              <a:buAutoNum type="arabicPeriod"/>
            </a:pPr>
            <a:r>
              <a:rPr lang="en-US" sz="1200" kern="1200" dirty="0" smtClean="0">
                <a:solidFill>
                  <a:schemeClr val="tx1"/>
                </a:solidFill>
                <a:effectLst/>
                <a:latin typeface="+mn-lt"/>
                <a:ea typeface="+mn-ea"/>
                <a:cs typeface="+mn-cs"/>
              </a:rPr>
              <a:t>Finally, part of the transition plan should include education on the risk of overdose after release, should a client return to using opioids.  After a period of non-use, like their time in the RSAT program, people may be at higher risk for overdose when they return to the community and use the same amounts they were using before.  You should also seek out resources</a:t>
            </a:r>
            <a:r>
              <a:rPr lang="en-US" sz="1200" kern="1200" baseline="0" dirty="0" smtClean="0">
                <a:solidFill>
                  <a:schemeClr val="tx1"/>
                </a:solidFill>
                <a:effectLst/>
                <a:latin typeface="+mn-lt"/>
                <a:ea typeface="+mn-ea"/>
                <a:cs typeface="+mn-cs"/>
              </a:rPr>
              <a:t> for syringe support in the communities you serve.</a:t>
            </a:r>
            <a:endParaRPr lang="en-US" sz="1200" kern="1200" dirty="0" smtClean="0">
              <a:solidFill>
                <a:schemeClr val="tx1"/>
              </a:solidFill>
              <a:effectLst/>
              <a:latin typeface="+mn-lt"/>
              <a:ea typeface="+mn-ea"/>
              <a:cs typeface="+mn-cs"/>
            </a:endParaRPr>
          </a:p>
          <a:p>
            <a:pPr marL="0" lvl="0" indent="0">
              <a:buFont typeface="+mj-lt"/>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Medication-assisted treatment before and after release can help with treatment program adherence.  Once people are released, it can be harder to connect them to MAT programs.  While they are incarcerated, we should make every effort to connect them with the most effective, appropriate treatment we can.</a:t>
            </a:r>
          </a:p>
          <a:p>
            <a:endParaRPr lang="en-US"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CLICK FOR NEXT 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DCC720-9DC6-4040-B4D9-08D3FD4C47BF}" type="slidenum">
              <a:rPr lang="en-US" smtClean="0"/>
              <a:t>7</a:t>
            </a:fld>
            <a:endParaRPr lang="en-US"/>
          </a:p>
        </p:txBody>
      </p:sp>
    </p:spTree>
    <p:extLst>
      <p:ext uri="{BB962C8B-B14F-4D97-AF65-F5344CB8AC3E}">
        <p14:creationId xmlns:p14="http://schemas.microsoft.com/office/powerpoint/2010/main" val="256000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more information about the work of the Office of National Drug Control Policy, please visit </a:t>
            </a:r>
            <a:r>
              <a:rPr lang="en-US" sz="1200" b="1" kern="1200" dirty="0" smtClean="0">
                <a:solidFill>
                  <a:schemeClr val="tx1"/>
                </a:solidFill>
                <a:effectLst/>
                <a:latin typeface="+mn-lt"/>
                <a:ea typeface="+mn-ea"/>
                <a:cs typeface="+mn-cs"/>
              </a:rPr>
              <a:t>WhiteHouse.gov/ONDCP</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the</a:t>
            </a:r>
            <a:r>
              <a:rPr lang="en-US" sz="1200" kern="1200" baseline="0" dirty="0" smtClean="0">
                <a:solidFill>
                  <a:schemeClr val="tx1"/>
                </a:solidFill>
                <a:effectLst/>
                <a:latin typeface="+mn-lt"/>
                <a:ea typeface="+mn-ea"/>
                <a:cs typeface="+mn-cs"/>
              </a:rPr>
              <a:t> work you are doing to improve the health and safety of your communities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B4FB2D-2810-4804-B57C-EFBD42BF7313}" type="slidenum">
              <a:rPr lang="en-US" smtClean="0"/>
              <a:pPr/>
              <a:t>8</a:t>
            </a:fld>
            <a:endParaRPr lang="en-US" dirty="0"/>
          </a:p>
        </p:txBody>
      </p:sp>
    </p:spTree>
    <p:extLst>
      <p:ext uri="{BB962C8B-B14F-4D97-AF65-F5344CB8AC3E}">
        <p14:creationId xmlns:p14="http://schemas.microsoft.com/office/powerpoint/2010/main" val="229251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B649790-2C2C-499B-8B36-95C361D9DFAD}" type="datetime1">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2584064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68D69-D880-4986-803E-663CA3FC5784}" type="datetime1">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83844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E98231-5DBF-4E3F-A20D-B6F08CBEFAEB}" type="datetime1">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92418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Calibri" panose="020F050202020403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panose="020F0502020204030204" pitchFamily="34" charset="0"/>
                <a:cs typeface="Times New Roman" panose="02020603050405020304" pitchFamily="18" charset="0"/>
              </a:defRPr>
            </a:lvl1pPr>
            <a:lvl2pPr>
              <a:defRPr>
                <a:solidFill>
                  <a:schemeClr val="tx1"/>
                </a:solidFill>
                <a:latin typeface="Calibri" panose="020F0502020204030204" pitchFamily="34" charset="0"/>
                <a:cs typeface="Times New Roman" panose="02020603050405020304" pitchFamily="18" charset="0"/>
              </a:defRPr>
            </a:lvl2pPr>
            <a:lvl3pPr>
              <a:defRPr>
                <a:solidFill>
                  <a:schemeClr val="tx1"/>
                </a:solidFill>
                <a:latin typeface="Calibri" panose="020F0502020204030204" pitchFamily="34" charset="0"/>
                <a:cs typeface="Times New Roman" panose="02020603050405020304" pitchFamily="18" charset="0"/>
              </a:defRPr>
            </a:lvl3pPr>
            <a:lvl4pPr>
              <a:defRPr>
                <a:solidFill>
                  <a:schemeClr val="tx1"/>
                </a:solidFill>
                <a:latin typeface="Calibri" panose="020F0502020204030204" pitchFamily="34" charset="0"/>
                <a:cs typeface="Times New Roman" panose="02020603050405020304" pitchFamily="18" charset="0"/>
              </a:defRPr>
            </a:lvl4pPr>
            <a:lvl5pPr>
              <a:defRPr>
                <a:solidFill>
                  <a:schemeClr val="tx1"/>
                </a:solidFill>
                <a:latin typeface="Calibri" panose="020F0502020204030204" pitchFamily="34"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cs typeface="Times New Roman" panose="02020603050405020304" pitchFamily="18" charset="0"/>
              </a:defRPr>
            </a:lvl1pPr>
          </a:lstStyle>
          <a:p>
            <a:fld id="{26EB692B-1A41-4578-801E-8E269E00DFA9}" type="datetime1">
              <a:rPr lang="en-US" smtClean="0"/>
              <a:pPr/>
              <a:t>7/15/2015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871755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3B2C9-79A3-435B-A9CC-D2F88047A61D}" type="datetime1">
              <a:rPr lang="en-US" smtClean="0"/>
              <a:t>7/15/2015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41066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C000"/>
                </a:solidFill>
                <a:latin typeface="Calibri" panose="020F0502020204030204" pitchFamily="34"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atin typeface="Calibri" panose="020F0502020204030204" pitchFamily="34" charset="0"/>
                <a:cs typeface="Times New Roman" panose="02020603050405020304" pitchFamily="18" charset="0"/>
              </a:defRPr>
            </a:lvl1pPr>
            <a:lvl2pPr>
              <a:defRPr sz="1800">
                <a:latin typeface="Calibri" panose="020F0502020204030204" pitchFamily="34" charset="0"/>
                <a:cs typeface="Times New Roman" panose="02020603050405020304" pitchFamily="18" charset="0"/>
              </a:defRPr>
            </a:lvl2pPr>
            <a:lvl3pPr>
              <a:defRPr sz="1500">
                <a:latin typeface="Calibri" panose="020F0502020204030204" pitchFamily="34" charset="0"/>
                <a:cs typeface="Times New Roman" panose="02020603050405020304" pitchFamily="18" charset="0"/>
              </a:defRPr>
            </a:lvl3pPr>
            <a:lvl4pPr>
              <a:defRPr sz="1350">
                <a:latin typeface="Calibri" panose="020F0502020204030204" pitchFamily="34" charset="0"/>
                <a:cs typeface="Times New Roman" panose="02020603050405020304" pitchFamily="18" charset="0"/>
              </a:defRPr>
            </a:lvl4pPr>
            <a:lvl5pPr>
              <a:defRPr sz="1350">
                <a:latin typeface="Calibri" panose="020F0502020204030204" pitchFamily="34"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latin typeface="Calibri" panose="020F0502020204030204" pitchFamily="34" charset="0"/>
                <a:cs typeface="Times New Roman" panose="02020603050405020304" pitchFamily="18" charset="0"/>
              </a:defRPr>
            </a:lvl1pPr>
            <a:lvl2pPr>
              <a:defRPr sz="1800">
                <a:latin typeface="Calibri" panose="020F0502020204030204" pitchFamily="34" charset="0"/>
                <a:cs typeface="Times New Roman" panose="02020603050405020304" pitchFamily="18" charset="0"/>
              </a:defRPr>
            </a:lvl2pPr>
            <a:lvl3pPr>
              <a:defRPr sz="1500">
                <a:latin typeface="Calibri" panose="020F0502020204030204" pitchFamily="34" charset="0"/>
                <a:cs typeface="Times New Roman" panose="02020603050405020304" pitchFamily="18" charset="0"/>
              </a:defRPr>
            </a:lvl3pPr>
            <a:lvl4pPr>
              <a:defRPr sz="1350">
                <a:latin typeface="Calibri" panose="020F0502020204030204" pitchFamily="34" charset="0"/>
                <a:cs typeface="Times New Roman" panose="02020603050405020304" pitchFamily="18" charset="0"/>
              </a:defRPr>
            </a:lvl4pPr>
            <a:lvl5pPr>
              <a:defRPr sz="1350">
                <a:latin typeface="Calibri" panose="020F0502020204030204" pitchFamily="34"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750">
                <a:latin typeface="Calibri" panose="020F0502020204030204" pitchFamily="34" charset="0"/>
                <a:cs typeface="Times New Roman" panose="02020603050405020304" pitchFamily="18" charset="0"/>
              </a:defRPr>
            </a:lvl1pPr>
          </a:lstStyle>
          <a:p>
            <a:fld id="{20863660-6410-4EBF-845D-8D27D38E1C4C}" type="datetime1">
              <a:rPr lang="en-US" smtClean="0"/>
              <a:pPr/>
              <a:t>7/15/2015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1421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608731-BF67-43FF-A89A-813511F2EB6B}" type="datetime1">
              <a:rPr lang="en-US" smtClean="0"/>
              <a:t>7/15/2015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200622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A23554-4877-4D07-9B85-3B64C861C72E}" type="datetime1">
              <a:rPr lang="en-US" smtClean="0"/>
              <a:t>7/15/2015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67581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D7C94-FB88-499F-BE4E-2CF94E2FFFD4}" type="datetime1">
              <a:rPr lang="en-US" smtClean="0"/>
              <a:t>7/15/2015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158786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1BFD40-C084-482A-9990-525659ED8576}" type="datetime1">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62537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086E93-C741-48DC-A5ED-EB0690713199}" type="datetime1">
              <a:rPr lang="en-US" smtClean="0"/>
              <a:t>7/15/2015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639D7-3A72-498F-989C-4D9D6E41FF64}" type="slidenum">
              <a:rPr lang="en-US" smtClean="0"/>
              <a:t>‹#›</a:t>
            </a:fld>
            <a:endParaRPr lang="en-US"/>
          </a:p>
        </p:txBody>
      </p:sp>
    </p:spTree>
    <p:extLst>
      <p:ext uri="{BB962C8B-B14F-4D97-AF65-F5344CB8AC3E}">
        <p14:creationId xmlns:p14="http://schemas.microsoft.com/office/powerpoint/2010/main" val="340313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Calibri" panose="020F0502020204030204" pitchFamily="34" charset="0"/>
              </a:defRPr>
            </a:lvl1pPr>
          </a:lstStyle>
          <a:p>
            <a:fld id="{9BEC3BBB-11F5-46CC-B8F8-D4B6331BB91C}" type="datetime1">
              <a:rPr lang="en-US" smtClean="0"/>
              <a:pPr/>
              <a:t>7/15/2015</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Calibri" panose="020F0502020204030204" pitchFamily="34" charset="0"/>
              </a:defRPr>
            </a:lvl1pPr>
          </a:lstStyle>
          <a:p>
            <a:fld id="{F56639D7-3A72-498F-989C-4D9D6E41FF64}" type="slidenum">
              <a:rPr lang="en-US" smtClean="0"/>
              <a:pPr/>
              <a:t>‹#›</a:t>
            </a:fld>
            <a:endParaRPr lang="en-US" dirty="0"/>
          </a:p>
        </p:txBody>
      </p:sp>
    </p:spTree>
    <p:extLst>
      <p:ext uri="{BB962C8B-B14F-4D97-AF65-F5344CB8AC3E}">
        <p14:creationId xmlns:p14="http://schemas.microsoft.com/office/powerpoint/2010/main" val="4224032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685800" rtl="0" eaLnBrk="1" latinLnBrk="0" hangingPunct="1">
        <a:spcBef>
          <a:spcPct val="0"/>
        </a:spcBef>
        <a:buNone/>
        <a:defRPr sz="3300" kern="1200">
          <a:solidFill>
            <a:schemeClr val="tx1"/>
          </a:solidFill>
          <a:latin typeface="Calibri" panose="020F05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panose="020F05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panose="020F05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371600" y="1371601"/>
            <a:ext cx="6400800" cy="931069"/>
          </a:xfrm>
          <a:prstGeom prst="rect">
            <a:avLst/>
          </a:prstGeom>
        </p:spPr>
        <p:txBody>
          <a:bodyPr vert="horz" lIns="68580" tIns="34290" rIns="68580" bIns="34290" rtlCol="0" anchor="ctr">
            <a:noAutofit/>
          </a:bodyPr>
          <a:lstStyle/>
          <a:p>
            <a:pPr algn="ctr">
              <a:spcBef>
                <a:spcPct val="0"/>
              </a:spcBef>
              <a:defRPr/>
            </a:pPr>
            <a:endParaRPr lang="en-US" sz="3150" cap="small" dirty="0">
              <a:solidFill>
                <a:srgbClr val="FFC000"/>
              </a:solidFill>
              <a:latin typeface="Calibri" panose="020F0502020204030204" pitchFamily="34" charset="0"/>
              <a:ea typeface="+mj-ea"/>
              <a:cs typeface="+mj-cs"/>
            </a:endParaRPr>
          </a:p>
        </p:txBody>
      </p:sp>
      <p:pic>
        <p:nvPicPr>
          <p:cNvPr id="4" name="Picture 3" descr="ONDCPsealFD.gif"/>
          <p:cNvPicPr>
            <a:picLocks noChangeAspect="1"/>
          </p:cNvPicPr>
          <p:nvPr/>
        </p:nvPicPr>
        <p:blipFill>
          <a:blip r:embed="rId4" cstate="print"/>
          <a:stretch>
            <a:fillRect/>
          </a:stretch>
        </p:blipFill>
        <p:spPr>
          <a:xfrm>
            <a:off x="3882473" y="1645601"/>
            <a:ext cx="1379054" cy="1379054"/>
          </a:xfrm>
          <a:prstGeom prst="rect">
            <a:avLst/>
          </a:prstGeom>
        </p:spPr>
      </p:pic>
      <p:sp>
        <p:nvSpPr>
          <p:cNvPr id="5" name="TextBox 4"/>
          <p:cNvSpPr txBox="1"/>
          <p:nvPr/>
        </p:nvSpPr>
        <p:spPr>
          <a:xfrm>
            <a:off x="1371600" y="5127607"/>
            <a:ext cx="6535616" cy="1046440"/>
          </a:xfrm>
          <a:prstGeom prst="rect">
            <a:avLst/>
          </a:prstGeom>
          <a:noFill/>
        </p:spPr>
        <p:txBody>
          <a:bodyPr wrap="square" rtlCol="0">
            <a:spAutoFit/>
          </a:bodyPr>
          <a:lstStyle/>
          <a:p>
            <a:pPr algn="ctr"/>
            <a:r>
              <a:rPr lang="en-US" sz="2800" dirty="0">
                <a:latin typeface="Calibri" panose="020F0502020204030204" pitchFamily="34" charset="0"/>
              </a:rPr>
              <a:t>Mary Lou Leary</a:t>
            </a:r>
          </a:p>
          <a:p>
            <a:pPr algn="ctr"/>
            <a:r>
              <a:rPr lang="en-US" dirty="0">
                <a:latin typeface="Calibri" panose="020F0502020204030204" pitchFamily="34" charset="0"/>
              </a:rPr>
              <a:t>Deputy Director for State, Local, and Tribal Affairs</a:t>
            </a:r>
          </a:p>
          <a:p>
            <a:pPr algn="ctr"/>
            <a:r>
              <a:rPr lang="en-US" sz="1600" dirty="0">
                <a:latin typeface="Calibri" panose="020F0502020204030204" pitchFamily="34" charset="0"/>
              </a:rPr>
              <a:t>Office of National Drug Control Policy</a:t>
            </a:r>
          </a:p>
        </p:txBody>
      </p:sp>
      <p:cxnSp>
        <p:nvCxnSpPr>
          <p:cNvPr id="3" name="Straight Connector 2"/>
          <p:cNvCxnSpPr/>
          <p:nvPr/>
        </p:nvCxnSpPr>
        <p:spPr>
          <a:xfrm>
            <a:off x="1850707" y="4896531"/>
            <a:ext cx="5577840" cy="0"/>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50707" y="3298372"/>
            <a:ext cx="5577840" cy="0"/>
          </a:xfrm>
          <a:prstGeom prst="line">
            <a:avLst/>
          </a:prstGeom>
          <a:ln w="28575" cmpd="dbl">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603264"/>
            <a:ext cx="8616820" cy="707886"/>
          </a:xfrm>
          <a:prstGeom prst="rect">
            <a:avLst/>
          </a:prstGeom>
          <a:noFill/>
        </p:spPr>
        <p:txBody>
          <a:bodyPr wrap="square" rtlCol="0" anchor="ctr" anchorCtr="0">
            <a:spAutoFit/>
          </a:bodyPr>
          <a:lstStyle/>
          <a:p>
            <a:pPr algn="ct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A Drug Policy for the 21</a:t>
            </a:r>
            <a:r>
              <a:rPr lang="en-US" sz="4000" b="1" baseline="30000"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st</a:t>
            </a: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Century</a:t>
            </a:r>
          </a:p>
        </p:txBody>
      </p:sp>
      <p:sp>
        <p:nvSpPr>
          <p:cNvPr id="9" name="Rectangle 8"/>
          <p:cNvSpPr/>
          <p:nvPr/>
        </p:nvSpPr>
        <p:spPr>
          <a:xfrm>
            <a:off x="1901190" y="3521155"/>
            <a:ext cx="5527357" cy="1236236"/>
          </a:xfrm>
          <a:prstGeom prst="rect">
            <a:avLst/>
          </a:prstGeom>
        </p:spPr>
        <p:txBody>
          <a:bodyPr wrap="square">
            <a:spAutoFit/>
          </a:bodyPr>
          <a:lstStyle/>
          <a:p>
            <a:pPr algn="ctr"/>
            <a:r>
              <a:rPr lang="en-US" sz="3200" i="1" dirty="0">
                <a:latin typeface="Calibri" panose="020F0502020204030204" pitchFamily="34" charset="0"/>
              </a:rPr>
              <a:t>National </a:t>
            </a:r>
            <a:r>
              <a:rPr lang="en-US" sz="3200" i="1" dirty="0" smtClean="0">
                <a:latin typeface="Calibri" panose="020F0502020204030204" pitchFamily="34" charset="0"/>
              </a:rPr>
              <a:t>RSAT Conference</a:t>
            </a:r>
            <a:endParaRPr lang="en-US" sz="3200" i="1" cap="small" dirty="0">
              <a:effectLst>
                <a:outerShdw blurRad="38100" dist="38100" dir="2700000" algn="tl">
                  <a:srgbClr val="000000">
                    <a:alpha val="43137"/>
                  </a:srgbClr>
                </a:outerShdw>
              </a:effectLst>
              <a:latin typeface="Calibri" panose="020F0502020204030204" pitchFamily="34" charset="0"/>
            </a:endParaRPr>
          </a:p>
          <a:p>
            <a:pPr algn="ctr">
              <a:spcBef>
                <a:spcPts val="450"/>
              </a:spcBef>
            </a:pPr>
            <a:r>
              <a:rPr lang="en-US" sz="2000" dirty="0" smtClean="0">
                <a:latin typeface="Calibri" panose="020F0502020204030204" pitchFamily="34" charset="0"/>
              </a:rPr>
              <a:t>New Orleans, LA</a:t>
            </a:r>
            <a:endParaRPr lang="en-US" sz="2000" dirty="0">
              <a:latin typeface="Calibri" panose="020F0502020204030204" pitchFamily="34" charset="0"/>
            </a:endParaRPr>
          </a:p>
          <a:p>
            <a:pPr algn="ctr">
              <a:spcBef>
                <a:spcPts val="450"/>
              </a:spcBef>
            </a:pPr>
            <a:r>
              <a:rPr lang="en-US" sz="1400" dirty="0" smtClean="0">
                <a:latin typeface="Calibri" panose="020F0502020204030204" pitchFamily="34" charset="0"/>
              </a:rPr>
              <a:t>July 16, </a:t>
            </a:r>
            <a:r>
              <a:rPr lang="en-US" sz="1400" dirty="0">
                <a:latin typeface="Calibri" panose="020F0502020204030204" pitchFamily="34" charset="0"/>
              </a:rPr>
              <a:t>2015</a:t>
            </a:r>
          </a:p>
        </p:txBody>
      </p:sp>
      <p:sp>
        <p:nvSpPr>
          <p:cNvPr id="13" name="Rectangle 12"/>
          <p:cNvSpPr/>
          <p:nvPr/>
        </p:nvSpPr>
        <p:spPr>
          <a:xfrm>
            <a:off x="326571" y="326571"/>
            <a:ext cx="8490858" cy="6139544"/>
          </a:xfrm>
          <a:prstGeom prst="rect">
            <a:avLst/>
          </a:prstGeom>
          <a:noFill/>
          <a:ln w="44450" cmpd="thickThin">
            <a:solidFill>
              <a:srgbClr val="6C6979"/>
            </a:solidFill>
            <a:beve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latin typeface="Calibri" panose="020F0502020204030204" pitchFamily="34" charset="0"/>
            </a:endParaRPr>
          </a:p>
        </p:txBody>
      </p:sp>
    </p:spTree>
    <p:extLst>
      <p:ext uri="{BB962C8B-B14F-4D97-AF65-F5344CB8AC3E}">
        <p14:creationId xmlns:p14="http://schemas.microsoft.com/office/powerpoint/2010/main" val="25372538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80000"/>
                <a:satMod val="30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2443" y="195943"/>
            <a:ext cx="7515343" cy="742950"/>
          </a:xfrm>
        </p:spPr>
        <p:txBody>
          <a:bodyPr>
            <a:noAutofit/>
          </a:bodyPr>
          <a:lstStyle/>
          <a:p>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National</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Drug</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Control</a:t>
            </a:r>
            <a:r>
              <a:rPr lang="en-US" sz="4400" b="1" dirty="0">
                <a:latin typeface="Calibri" panose="020F0502020204030204" pitchFamily="34" charset="0"/>
              </a:rPr>
              <a:t> </a:t>
            </a:r>
            <a:r>
              <a:rPr lang="en-US" sz="4000" b="1" dirty="0">
                <a:effectLst>
                  <a:outerShdw blurRad="38100" dist="38100" dir="2700000" algn="tl">
                    <a:srgbClr val="000000">
                      <a:alpha val="43137"/>
                    </a:srgbClr>
                  </a:outerShdw>
                </a:effectLst>
                <a:latin typeface="Calibri" panose="020F0502020204030204" pitchFamily="34" charset="0"/>
                <a:ea typeface="+mn-ea"/>
                <a:cs typeface="Arial" panose="020B0604020202020204" pitchFamily="34" charset="0"/>
              </a:rPr>
              <a:t>Strategy</a:t>
            </a:r>
          </a:p>
        </p:txBody>
      </p:sp>
      <p:sp>
        <p:nvSpPr>
          <p:cNvPr id="6" name="Content Placeholder 5"/>
          <p:cNvSpPr>
            <a:spLocks noGrp="1"/>
          </p:cNvSpPr>
          <p:nvPr>
            <p:ph idx="1"/>
          </p:nvPr>
        </p:nvSpPr>
        <p:spPr>
          <a:xfrm>
            <a:off x="420343" y="1591091"/>
            <a:ext cx="5080966" cy="4333848"/>
          </a:xfrm>
        </p:spPr>
        <p:txBody>
          <a:bodyPr>
            <a:noAutofit/>
          </a:bodyPr>
          <a:lstStyle/>
          <a:p>
            <a:pPr marL="0" indent="0">
              <a:spcBef>
                <a:spcPct val="0"/>
              </a:spcBef>
              <a:spcAft>
                <a:spcPts val="225"/>
              </a:spcAft>
              <a:buNone/>
            </a:pPr>
            <a:r>
              <a:rPr lang="en-US" b="1" dirty="0" smtClean="0">
                <a:effectLst>
                  <a:outerShdw blurRad="38100" dist="38100" dir="2700000" algn="tl">
                    <a:srgbClr val="000000">
                      <a:alpha val="43137"/>
                    </a:srgbClr>
                  </a:outerShdw>
                </a:effectLst>
                <a:latin typeface="Calibri" panose="020F0502020204030204" pitchFamily="34" charset="0"/>
              </a:rPr>
              <a:t>The President’s science-based </a:t>
            </a:r>
            <a:r>
              <a:rPr lang="en-US" b="1" dirty="0">
                <a:effectLst>
                  <a:outerShdw blurRad="38100" dist="38100" dir="2700000" algn="tl">
                    <a:srgbClr val="000000">
                      <a:alpha val="43137"/>
                    </a:srgbClr>
                  </a:outerShdw>
                </a:effectLst>
                <a:latin typeface="Calibri" panose="020F0502020204030204" pitchFamily="34" charset="0"/>
              </a:rPr>
              <a:t>plan to reform drug policy:</a:t>
            </a:r>
          </a:p>
          <a:p>
            <a:pPr marL="569913" indent="-336550">
              <a:spcBef>
                <a:spcPts val="1200"/>
              </a:spcBef>
              <a:buFont typeface="+mj-lt"/>
              <a:buAutoNum type="arabicParenR"/>
            </a:pPr>
            <a:r>
              <a:rPr lang="en-US" b="1" dirty="0">
                <a:effectLst>
                  <a:outerShdw blurRad="38100" dist="38100" dir="2700000" algn="tl">
                    <a:srgbClr val="000000">
                      <a:alpha val="43137"/>
                    </a:srgbClr>
                  </a:outerShdw>
                </a:effectLst>
                <a:latin typeface="Calibri" panose="020F0502020204030204" pitchFamily="34" charset="0"/>
              </a:rPr>
              <a:t>Prevent drug use before it ever begins through education</a:t>
            </a:r>
          </a:p>
          <a:p>
            <a:pPr marL="569913" indent="-336550">
              <a:spcBef>
                <a:spcPts val="1200"/>
              </a:spcBef>
              <a:buFont typeface="+mj-lt"/>
              <a:buAutoNum type="arabicParenR"/>
            </a:pPr>
            <a:r>
              <a:rPr lang="en-US" b="1" dirty="0">
                <a:effectLst>
                  <a:outerShdw blurRad="38100" dist="38100" dir="2700000" algn="tl">
                    <a:srgbClr val="000000">
                      <a:alpha val="43137"/>
                    </a:srgbClr>
                  </a:outerShdw>
                </a:effectLst>
                <a:latin typeface="Calibri" panose="020F0502020204030204" pitchFamily="34" charset="0"/>
              </a:rPr>
              <a:t>Expand access to treatment for Americans struggling with </a:t>
            </a:r>
            <a:r>
              <a:rPr lang="en-US" b="1" dirty="0" smtClean="0">
                <a:effectLst>
                  <a:outerShdw blurRad="38100" dist="38100" dir="2700000" algn="tl">
                    <a:srgbClr val="000000">
                      <a:alpha val="43137"/>
                    </a:srgbClr>
                  </a:outerShdw>
                </a:effectLst>
                <a:latin typeface="Calibri" panose="020F0502020204030204" pitchFamily="34" charset="0"/>
              </a:rPr>
              <a:t>substance use disorders</a:t>
            </a:r>
            <a:endParaRPr lang="en-US" b="1" dirty="0">
              <a:effectLst>
                <a:outerShdw blurRad="38100" dist="38100" dir="2700000" algn="tl">
                  <a:srgbClr val="000000">
                    <a:alpha val="43137"/>
                  </a:srgbClr>
                </a:outerShdw>
              </a:effectLst>
              <a:latin typeface="Calibri" panose="020F0502020204030204" pitchFamily="34" charset="0"/>
            </a:endParaRPr>
          </a:p>
          <a:p>
            <a:pPr marL="569913" indent="-336550">
              <a:spcBef>
                <a:spcPts val="1200"/>
              </a:spcBef>
              <a:buFont typeface="+mj-lt"/>
              <a:buAutoNum type="arabicParenR"/>
            </a:pPr>
            <a:r>
              <a:rPr lang="en-US" b="1" dirty="0">
                <a:effectLst>
                  <a:outerShdw blurRad="38100" dist="38100" dir="2700000" algn="tl">
                    <a:srgbClr val="000000">
                      <a:alpha val="43137"/>
                    </a:srgbClr>
                  </a:outerShdw>
                </a:effectLst>
                <a:latin typeface="Calibri" panose="020F0502020204030204" pitchFamily="34" charset="0"/>
              </a:rPr>
              <a:t>Reform our criminal justice system</a:t>
            </a:r>
          </a:p>
          <a:p>
            <a:pPr marL="569913" indent="-336550">
              <a:spcBef>
                <a:spcPts val="1200"/>
              </a:spcBef>
              <a:buFont typeface="+mj-lt"/>
              <a:buAutoNum type="arabicParenR"/>
            </a:pPr>
            <a:r>
              <a:rPr lang="en-US" b="1" dirty="0">
                <a:effectLst>
                  <a:outerShdw blurRad="38100" dist="38100" dir="2700000" algn="tl">
                    <a:srgbClr val="000000">
                      <a:alpha val="43137"/>
                    </a:srgbClr>
                  </a:outerShdw>
                </a:effectLst>
                <a:latin typeface="Calibri" panose="020F0502020204030204" pitchFamily="34" charset="0"/>
              </a:rPr>
              <a:t>Support Americans in recovery</a:t>
            </a:r>
          </a:p>
          <a:p>
            <a:pPr marL="0" indent="0">
              <a:spcBef>
                <a:spcPct val="0"/>
              </a:spcBef>
              <a:spcAft>
                <a:spcPts val="225"/>
              </a:spcAft>
              <a:buNone/>
            </a:pP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4" name="Picture 3"/>
          <p:cNvPicPr>
            <a:picLocks noChangeAspect="1"/>
          </p:cNvPicPr>
          <p:nvPr/>
        </p:nvPicPr>
        <p:blipFill>
          <a:blip r:embed="rId4"/>
          <a:stretch>
            <a:fillRect/>
          </a:stretch>
        </p:blipFill>
        <p:spPr>
          <a:xfrm>
            <a:off x="5747849" y="1986290"/>
            <a:ext cx="2752725" cy="3554778"/>
          </a:xfrm>
          <a:prstGeom prst="rect">
            <a:avLst/>
          </a:prstGeom>
        </p:spPr>
      </p:pic>
      <p:sp>
        <p:nvSpPr>
          <p:cNvPr id="3" name="Slide Number Placeholder 2"/>
          <p:cNvSpPr>
            <a:spLocks noGrp="1"/>
          </p:cNvSpPr>
          <p:nvPr>
            <p:ph type="sldNum" sz="quarter" idx="12"/>
          </p:nvPr>
        </p:nvSpPr>
        <p:spPr/>
        <p:txBody>
          <a:bodyPr/>
          <a:lstStyle/>
          <a:p>
            <a:fld id="{F56639D7-3A72-498F-989C-4D9D6E41FF64}" type="slidenum">
              <a:rPr lang="en-US" smtClean="0"/>
              <a:t>2</a:t>
            </a:fld>
            <a:endParaRPr lang="en-US"/>
          </a:p>
        </p:txBody>
      </p:sp>
    </p:spTree>
    <p:extLst>
      <p:ext uri="{BB962C8B-B14F-4D97-AF65-F5344CB8AC3E}">
        <p14:creationId xmlns:p14="http://schemas.microsoft.com/office/powerpoint/2010/main" val="3481863991"/>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40064" y="1208259"/>
          <a:ext cx="7374136" cy="471775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10408" y="76200"/>
            <a:ext cx="6858000" cy="1077218"/>
          </a:xfrm>
          <a:prstGeom prst="rect">
            <a:avLst/>
          </a:prstGeom>
          <a:noFill/>
        </p:spPr>
        <p:txBody>
          <a:bodyPr wrap="square" rtlCol="0">
            <a:spAutoFit/>
          </a:bodyPr>
          <a:lstStyle/>
          <a:p>
            <a:pPr algn="ctr" fontAlgn="auto">
              <a:spcBef>
                <a:spcPts val="0"/>
              </a:spcBef>
              <a:spcAft>
                <a:spcPts val="0"/>
              </a:spcAft>
            </a:pPr>
            <a:r>
              <a:rPr lang="en-US" sz="3200" b="1" dirty="0" smtClean="0">
                <a:solidFill>
                  <a:srgbClr val="FFC000"/>
                </a:solidFill>
                <a:effectLst>
                  <a:outerShdw blurRad="38100" dist="38100" dir="2700000" algn="tl">
                    <a:srgbClr val="000000">
                      <a:alpha val="43137"/>
                    </a:srgbClr>
                  </a:outerShdw>
                </a:effectLst>
                <a:latin typeface="Calibri" panose="020F0502020204030204" pitchFamily="34" charset="0"/>
              </a:rPr>
              <a:t>Major Causes of Death from Injury, 1999-2013</a:t>
            </a:r>
            <a:endParaRPr lang="en-US" sz="3200" b="1" dirty="0">
              <a:solidFill>
                <a:srgbClr val="FFC000"/>
              </a:solidFill>
              <a:effectLst>
                <a:outerShdw blurRad="38100" dist="38100" dir="2700000" algn="tl">
                  <a:srgbClr val="000000">
                    <a:alpha val="43137"/>
                  </a:srgbClr>
                </a:outerShdw>
              </a:effectLst>
              <a:latin typeface="Calibri" panose="020F0502020204030204" pitchFamily="34" charset="0"/>
            </a:endParaRPr>
          </a:p>
        </p:txBody>
      </p:sp>
      <p:sp>
        <p:nvSpPr>
          <p:cNvPr id="6" name="TextBox 5"/>
          <p:cNvSpPr txBox="1"/>
          <p:nvPr/>
        </p:nvSpPr>
        <p:spPr>
          <a:xfrm>
            <a:off x="933643" y="5943600"/>
            <a:ext cx="6705600" cy="769441"/>
          </a:xfrm>
          <a:prstGeom prst="rect">
            <a:avLst/>
          </a:prstGeom>
          <a:noFill/>
        </p:spPr>
        <p:txBody>
          <a:bodyPr wrap="square" rtlCol="0">
            <a:spAutoFit/>
          </a:bodyPr>
          <a:lstStyle/>
          <a:p>
            <a:pPr marL="515938" indent="-515938"/>
            <a:r>
              <a:rPr lang="en-US" sz="1100" dirty="0" smtClean="0">
                <a:solidFill>
                  <a:prstClr val="white"/>
                </a:solidFill>
                <a:latin typeface="Calibri"/>
              </a:rPr>
              <a:t>Source:  Centers for Disease Control and Prevention, National Center for Health Statistics. </a:t>
            </a:r>
            <a:r>
              <a:rPr lang="en-US" sz="1100" i="1" dirty="0" smtClean="0">
                <a:solidFill>
                  <a:prstClr val="white"/>
                </a:solidFill>
                <a:latin typeface="Calibri"/>
              </a:rPr>
              <a:t>Multiple Cause of Death 1999-2012</a:t>
            </a:r>
            <a:r>
              <a:rPr lang="en-US" sz="1100" dirty="0" smtClean="0">
                <a:solidFill>
                  <a:prstClr val="white"/>
                </a:solidFill>
                <a:latin typeface="Calibri"/>
              </a:rPr>
              <a:t> on CDC WONDER Online Database, released 2014.  Data for 1999 to 2012 were extracted by ONDCP on December 2, 2014.</a:t>
            </a:r>
            <a:r>
              <a:rPr lang="en-US" sz="1100" dirty="0" smtClean="0">
                <a:latin typeface="Calibri" panose="020F0502020204030204" pitchFamily="34" charset="0"/>
              </a:rPr>
              <a:t> Data for 2013 are from Detailed </a:t>
            </a:r>
            <a:r>
              <a:rPr lang="en-US" sz="1100" dirty="0">
                <a:latin typeface="Calibri" panose="020F0502020204030204" pitchFamily="34" charset="0"/>
              </a:rPr>
              <a:t>Tables for the National Vital Statistics Report </a:t>
            </a:r>
            <a:r>
              <a:rPr lang="en-US" sz="1100" dirty="0" smtClean="0">
                <a:latin typeface="Calibri" panose="020F0502020204030204" pitchFamily="34" charset="0"/>
              </a:rPr>
              <a:t>“</a:t>
            </a:r>
            <a:r>
              <a:rPr lang="en-US" sz="1100" i="1" dirty="0">
                <a:latin typeface="Calibri" panose="020F0502020204030204" pitchFamily="34" charset="0"/>
              </a:rPr>
              <a:t>Deaths: Final Data for </a:t>
            </a:r>
            <a:r>
              <a:rPr lang="en-US" sz="1100" i="1" dirty="0" smtClean="0">
                <a:latin typeface="Calibri" panose="020F0502020204030204" pitchFamily="34" charset="0"/>
              </a:rPr>
              <a:t>2013</a:t>
            </a:r>
            <a:r>
              <a:rPr lang="en-US" sz="1100" dirty="0" smtClean="0">
                <a:latin typeface="Calibri" panose="020F0502020204030204" pitchFamily="34" charset="0"/>
              </a:rPr>
              <a:t>” (December 30, 2014). </a:t>
            </a:r>
            <a:endParaRPr lang="en-US" sz="1100" dirty="0">
              <a:solidFill>
                <a:prstClr val="white"/>
              </a:solidFill>
              <a:latin typeface="Calibri"/>
            </a:endParaRPr>
          </a:p>
        </p:txBody>
      </p:sp>
      <p:sp>
        <p:nvSpPr>
          <p:cNvPr id="7" name="TextBox 6"/>
          <p:cNvSpPr txBox="1"/>
          <p:nvPr/>
        </p:nvSpPr>
        <p:spPr>
          <a:xfrm>
            <a:off x="135171" y="6543814"/>
            <a:ext cx="623515" cy="246221"/>
          </a:xfrm>
          <a:prstGeom prst="rect">
            <a:avLst/>
          </a:prstGeom>
          <a:noFill/>
        </p:spPr>
        <p:txBody>
          <a:bodyPr wrap="square" rtlCol="0">
            <a:spAutoFit/>
          </a:bodyPr>
          <a:lstStyle/>
          <a:p>
            <a:pPr marL="573088" indent="-573088" fontAlgn="auto">
              <a:spcBef>
                <a:spcPts val="0"/>
              </a:spcBef>
              <a:spcAft>
                <a:spcPts val="0"/>
              </a:spcAft>
            </a:pPr>
            <a:r>
              <a:rPr lang="en-US" sz="1000" dirty="0" smtClean="0">
                <a:solidFill>
                  <a:schemeClr val="tx1">
                    <a:lumMod val="50000"/>
                  </a:schemeClr>
                </a:solidFill>
                <a:latin typeface="Calibri"/>
              </a:rPr>
              <a:t>1/2015</a:t>
            </a:r>
            <a:endParaRPr lang="en-US" sz="1000" dirty="0">
              <a:solidFill>
                <a:schemeClr val="tx1">
                  <a:lumMod val="50000"/>
                </a:schemeClr>
              </a:solidFill>
              <a:latin typeface="Calibri"/>
            </a:endParaRPr>
          </a:p>
        </p:txBody>
      </p:sp>
      <p:sp>
        <p:nvSpPr>
          <p:cNvPr id="9" name="TextBox 8"/>
          <p:cNvSpPr txBox="1"/>
          <p:nvPr/>
        </p:nvSpPr>
        <p:spPr>
          <a:xfrm>
            <a:off x="6858001" y="885094"/>
            <a:ext cx="2133599" cy="707886"/>
          </a:xfrm>
          <a:prstGeom prst="rect">
            <a:avLst/>
          </a:prstGeom>
          <a:noFill/>
        </p:spPr>
        <p:txBody>
          <a:bodyPr wrap="square" rtlCol="0">
            <a:spAutoFit/>
          </a:bodyPr>
          <a:lstStyle/>
          <a:p>
            <a:pPr algn="ctr"/>
            <a:r>
              <a:rPr lang="en-US" sz="2000" b="1" dirty="0" smtClean="0">
                <a:latin typeface="Calibri" panose="020F0502020204030204" pitchFamily="34" charset="0"/>
              </a:rPr>
              <a:t>% CHANGE</a:t>
            </a:r>
          </a:p>
          <a:p>
            <a:pPr algn="ctr"/>
            <a:r>
              <a:rPr lang="en-US" sz="2000" b="1" dirty="0" smtClean="0">
                <a:latin typeface="Calibri" panose="020F0502020204030204" pitchFamily="34" charset="0"/>
              </a:rPr>
              <a:t>2008 to 2013</a:t>
            </a:r>
            <a:endParaRPr lang="en-US" sz="2000" b="1" dirty="0">
              <a:latin typeface="Calibri" panose="020F0502020204030204" pitchFamily="34" charset="0"/>
            </a:endParaRPr>
          </a:p>
        </p:txBody>
      </p:sp>
      <p:sp>
        <p:nvSpPr>
          <p:cNvPr id="10" name="TextBox 9"/>
          <p:cNvSpPr txBox="1"/>
          <p:nvPr/>
        </p:nvSpPr>
        <p:spPr>
          <a:xfrm>
            <a:off x="7769028" y="1591059"/>
            <a:ext cx="817853" cy="400110"/>
          </a:xfrm>
          <a:prstGeom prst="rect">
            <a:avLst/>
          </a:prstGeom>
          <a:noFill/>
        </p:spPr>
        <p:txBody>
          <a:bodyPr wrap="none" rtlCol="0">
            <a:spAutoFit/>
          </a:bodyPr>
          <a:lstStyle/>
          <a:p>
            <a:r>
              <a:rPr lang="en-US" sz="2000" b="1" dirty="0" smtClean="0">
                <a:solidFill>
                  <a:srgbClr val="FF0000"/>
                </a:solidFill>
                <a:effectLst>
                  <a:outerShdw blurRad="38100" dist="38100" dir="2700000" algn="tl">
                    <a:srgbClr val="000000">
                      <a:alpha val="43137"/>
                    </a:srgbClr>
                  </a:outerShdw>
                </a:effectLst>
                <a:latin typeface="Calibri" panose="020F0502020204030204" pitchFamily="34" charset="0"/>
              </a:rPr>
              <a:t>+ 21%</a:t>
            </a:r>
            <a:endParaRPr lang="en-US" sz="2000" b="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12" name="TextBox 11"/>
          <p:cNvSpPr txBox="1"/>
          <p:nvPr/>
        </p:nvSpPr>
        <p:spPr>
          <a:xfrm>
            <a:off x="7918865" y="3949070"/>
            <a:ext cx="710451" cy="400110"/>
          </a:xfrm>
          <a:prstGeom prst="rect">
            <a:avLst/>
          </a:prstGeom>
          <a:noFill/>
        </p:spPr>
        <p:txBody>
          <a:bodyPr wrap="none" rtlCol="0">
            <a:spAutoFit/>
          </a:bodyPr>
          <a:lstStyle/>
          <a:p>
            <a:r>
              <a:rPr lang="en-US" sz="2000" b="1" dirty="0" smtClean="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rPr>
              <a:t>-10%</a:t>
            </a:r>
            <a:endParaRPr lang="en-US" sz="2000" b="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endParaRPr>
          </a:p>
        </p:txBody>
      </p:sp>
      <p:sp>
        <p:nvSpPr>
          <p:cNvPr id="13" name="TextBox 12"/>
          <p:cNvSpPr txBox="1"/>
          <p:nvPr/>
        </p:nvSpPr>
        <p:spPr>
          <a:xfrm>
            <a:off x="7800286" y="1991169"/>
            <a:ext cx="817853" cy="400110"/>
          </a:xfrm>
          <a:prstGeom prst="rect">
            <a:avLst/>
          </a:prstGeom>
          <a:noFill/>
        </p:spPr>
        <p:txBody>
          <a:bodyPr wrap="none" rtlCol="0">
            <a:spAutoFit/>
          </a:bodyPr>
          <a:lstStyle/>
          <a:p>
            <a:r>
              <a:rPr lang="en-US" sz="2000" b="1" dirty="0" smtClean="0">
                <a:solidFill>
                  <a:srgbClr val="66FF33"/>
                </a:solidFill>
                <a:effectLst>
                  <a:outerShdw blurRad="38100" dist="38100" dir="2700000" algn="tl">
                    <a:srgbClr val="000000">
                      <a:alpha val="43137"/>
                    </a:srgbClr>
                  </a:outerShdw>
                </a:effectLst>
                <a:latin typeface="Calibri" panose="020F0502020204030204" pitchFamily="34" charset="0"/>
              </a:rPr>
              <a:t>+ 14%</a:t>
            </a:r>
            <a:endParaRPr lang="en-US" sz="2000" b="1" dirty="0">
              <a:solidFill>
                <a:srgbClr val="66FF33"/>
              </a:solidFill>
              <a:effectLst>
                <a:outerShdw blurRad="38100" dist="38100" dir="2700000" algn="tl">
                  <a:srgbClr val="000000">
                    <a:alpha val="43137"/>
                  </a:srgbClr>
                </a:outerShdw>
              </a:effectLst>
              <a:latin typeface="Calibri" panose="020F0502020204030204" pitchFamily="34" charset="0"/>
            </a:endParaRPr>
          </a:p>
        </p:txBody>
      </p:sp>
      <p:sp>
        <p:nvSpPr>
          <p:cNvPr id="14" name="TextBox 13"/>
          <p:cNvSpPr txBox="1"/>
          <p:nvPr/>
        </p:nvSpPr>
        <p:spPr>
          <a:xfrm>
            <a:off x="7917188" y="2317699"/>
            <a:ext cx="710451" cy="400110"/>
          </a:xfrm>
          <a:prstGeom prst="rect">
            <a:avLst/>
          </a:prstGeom>
          <a:noFill/>
        </p:spPr>
        <p:txBody>
          <a:bodyPr wrap="none" rtlCol="0">
            <a:spAutoFit/>
          </a:bodyPr>
          <a:lstStyle/>
          <a:p>
            <a:r>
              <a:rPr lang="en-US" sz="2000" b="1" dirty="0" smtClean="0">
                <a:solidFill>
                  <a:srgbClr val="FF00FF"/>
                </a:solidFill>
                <a:effectLst>
                  <a:outerShdw blurRad="38100" dist="38100" dir="2700000" algn="tl">
                    <a:srgbClr val="000000">
                      <a:alpha val="43137"/>
                    </a:srgbClr>
                  </a:outerShdw>
                </a:effectLst>
                <a:latin typeface="Calibri" panose="020F0502020204030204" pitchFamily="34" charset="0"/>
              </a:rPr>
              <a:t>-11%</a:t>
            </a:r>
            <a:endParaRPr lang="en-US" sz="2000" b="1" dirty="0">
              <a:solidFill>
                <a:srgbClr val="FF00FF"/>
              </a:solidFill>
              <a:effectLst>
                <a:outerShdw blurRad="38100" dist="38100" dir="2700000" algn="tl">
                  <a:srgbClr val="000000">
                    <a:alpha val="43137"/>
                  </a:srgbClr>
                </a:outerShdw>
              </a:effectLst>
              <a:latin typeface="Calibri" panose="020F0502020204030204" pitchFamily="34" charset="0"/>
            </a:endParaRPr>
          </a:p>
        </p:txBody>
      </p:sp>
      <p:sp>
        <p:nvSpPr>
          <p:cNvPr id="15" name="TextBox 14"/>
          <p:cNvSpPr txBox="1"/>
          <p:nvPr/>
        </p:nvSpPr>
        <p:spPr>
          <a:xfrm>
            <a:off x="7905192" y="2630207"/>
            <a:ext cx="688009" cy="400110"/>
          </a:xfrm>
          <a:prstGeom prst="rect">
            <a:avLst/>
          </a:prstGeom>
          <a:noFill/>
        </p:spPr>
        <p:txBody>
          <a:bodyPr wrap="none" rtlCol="0">
            <a:spAutoFit/>
          </a:bodyPr>
          <a:lstStyle/>
          <a:p>
            <a:r>
              <a:rPr lang="en-US" sz="20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+ 6%</a:t>
            </a:r>
            <a:endParaRPr lang="en-US" sz="20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TextBox 1"/>
          <p:cNvSpPr txBox="1"/>
          <p:nvPr/>
        </p:nvSpPr>
        <p:spPr>
          <a:xfrm>
            <a:off x="6267482" y="3810571"/>
            <a:ext cx="1080745" cy="338554"/>
          </a:xfrm>
          <a:prstGeom prst="rect">
            <a:avLst/>
          </a:prstGeom>
          <a:noFill/>
        </p:spPr>
        <p:txBody>
          <a:bodyPr wrap="none" rtlCol="0">
            <a:spAutoFit/>
          </a:bodyPr>
          <a:lstStyle/>
          <a:p>
            <a:r>
              <a:rPr lang="en-US" sz="1600" b="1" dirty="0" smtClean="0">
                <a:solidFill>
                  <a:schemeClr val="accent6">
                    <a:lumMod val="40000"/>
                    <a:lumOff val="60000"/>
                  </a:schemeClr>
                </a:solidFill>
                <a:latin typeface="Calibri" panose="020F0502020204030204" pitchFamily="34" charset="0"/>
              </a:rPr>
              <a:t>HOMICIDE</a:t>
            </a:r>
            <a:endParaRPr lang="en-US" sz="1600" b="1" dirty="0">
              <a:solidFill>
                <a:schemeClr val="accent6">
                  <a:lumMod val="40000"/>
                  <a:lumOff val="60000"/>
                </a:schemeClr>
              </a:solidFill>
              <a:latin typeface="Calibri" panose="020F0502020204030204" pitchFamily="34" charset="0"/>
            </a:endParaRPr>
          </a:p>
        </p:txBody>
      </p:sp>
      <p:sp>
        <p:nvSpPr>
          <p:cNvPr id="16" name="TextBox 15"/>
          <p:cNvSpPr txBox="1"/>
          <p:nvPr/>
        </p:nvSpPr>
        <p:spPr>
          <a:xfrm>
            <a:off x="6686323" y="2794403"/>
            <a:ext cx="1063817" cy="338554"/>
          </a:xfrm>
          <a:prstGeom prst="rect">
            <a:avLst/>
          </a:prstGeom>
          <a:noFill/>
        </p:spPr>
        <p:txBody>
          <a:bodyPr wrap="none" rtlCol="0">
            <a:spAutoFit/>
          </a:bodyPr>
          <a:lstStyle/>
          <a:p>
            <a:r>
              <a:rPr lang="en-US" sz="1600" b="1" dirty="0" smtClean="0">
                <a:solidFill>
                  <a:schemeClr val="accent6">
                    <a:lumMod val="75000"/>
                  </a:schemeClr>
                </a:solidFill>
                <a:latin typeface="Calibri" panose="020F0502020204030204" pitchFamily="34" charset="0"/>
              </a:rPr>
              <a:t>FIREARMS</a:t>
            </a:r>
            <a:endParaRPr lang="en-US" sz="1600" b="1" dirty="0">
              <a:solidFill>
                <a:schemeClr val="accent6">
                  <a:lumMod val="75000"/>
                </a:schemeClr>
              </a:solidFill>
              <a:latin typeface="Calibri" panose="020F0502020204030204" pitchFamily="34" charset="0"/>
            </a:endParaRPr>
          </a:p>
        </p:txBody>
      </p:sp>
      <p:sp>
        <p:nvSpPr>
          <p:cNvPr id="17" name="TextBox 16"/>
          <p:cNvSpPr txBox="1"/>
          <p:nvPr/>
        </p:nvSpPr>
        <p:spPr>
          <a:xfrm>
            <a:off x="3861291" y="3144746"/>
            <a:ext cx="1737976" cy="338554"/>
          </a:xfrm>
          <a:prstGeom prst="rect">
            <a:avLst/>
          </a:prstGeom>
          <a:noFill/>
        </p:spPr>
        <p:txBody>
          <a:bodyPr wrap="none" rtlCol="0">
            <a:spAutoFit/>
          </a:bodyPr>
          <a:lstStyle/>
          <a:p>
            <a:r>
              <a:rPr lang="en-US" sz="1600" b="1" dirty="0" smtClean="0">
                <a:solidFill>
                  <a:srgbClr val="FF0000"/>
                </a:solidFill>
                <a:latin typeface="Calibri" panose="020F0502020204030204" pitchFamily="34" charset="0"/>
              </a:rPr>
              <a:t>DRUG POISONING</a:t>
            </a:r>
            <a:endParaRPr lang="en-US" sz="1600" b="1" dirty="0">
              <a:solidFill>
                <a:srgbClr val="FF0000"/>
              </a:solidFill>
              <a:latin typeface="Calibri" panose="020F0502020204030204" pitchFamily="34" charset="0"/>
            </a:endParaRPr>
          </a:p>
        </p:txBody>
      </p:sp>
      <p:sp>
        <p:nvSpPr>
          <p:cNvPr id="18" name="TextBox 17"/>
          <p:cNvSpPr txBox="1"/>
          <p:nvPr/>
        </p:nvSpPr>
        <p:spPr>
          <a:xfrm>
            <a:off x="1552473" y="2634690"/>
            <a:ext cx="864339" cy="338554"/>
          </a:xfrm>
          <a:prstGeom prst="rect">
            <a:avLst/>
          </a:prstGeom>
          <a:noFill/>
        </p:spPr>
        <p:txBody>
          <a:bodyPr wrap="none" rtlCol="0">
            <a:spAutoFit/>
          </a:bodyPr>
          <a:lstStyle/>
          <a:p>
            <a:r>
              <a:rPr lang="en-US" sz="1600" b="1" dirty="0" smtClean="0">
                <a:solidFill>
                  <a:srgbClr val="66FF33"/>
                </a:solidFill>
                <a:latin typeface="Calibri" panose="020F0502020204030204" pitchFamily="34" charset="0"/>
              </a:rPr>
              <a:t>SUICIDE</a:t>
            </a:r>
            <a:endParaRPr lang="en-US" sz="1600" b="1" dirty="0">
              <a:solidFill>
                <a:srgbClr val="66FF33"/>
              </a:solidFill>
              <a:latin typeface="Calibri" panose="020F0502020204030204" pitchFamily="34" charset="0"/>
            </a:endParaRPr>
          </a:p>
        </p:txBody>
      </p:sp>
      <p:sp>
        <p:nvSpPr>
          <p:cNvPr id="19" name="TextBox 18"/>
          <p:cNvSpPr txBox="1"/>
          <p:nvPr/>
        </p:nvSpPr>
        <p:spPr>
          <a:xfrm>
            <a:off x="1668035" y="1457944"/>
            <a:ext cx="2599751" cy="338554"/>
          </a:xfrm>
          <a:prstGeom prst="rect">
            <a:avLst/>
          </a:prstGeom>
          <a:noFill/>
        </p:spPr>
        <p:txBody>
          <a:bodyPr wrap="none" rtlCol="0">
            <a:spAutoFit/>
          </a:bodyPr>
          <a:lstStyle/>
          <a:p>
            <a:r>
              <a:rPr lang="en-US" sz="1600" b="1" dirty="0" smtClean="0">
                <a:solidFill>
                  <a:srgbClr val="FF00FF"/>
                </a:solidFill>
                <a:latin typeface="Calibri" panose="020F0502020204030204" pitchFamily="34" charset="0"/>
              </a:rPr>
              <a:t>MOTOR VEHICLE ACCIDENTS</a:t>
            </a:r>
            <a:endParaRPr lang="en-US" sz="1600" b="1" dirty="0">
              <a:solidFill>
                <a:srgbClr val="FF00FF"/>
              </a:solidFill>
              <a:latin typeface="Calibri" panose="020F0502020204030204" pitchFamily="34" charset="0"/>
            </a:endParaRPr>
          </a:p>
        </p:txBody>
      </p:sp>
      <p:sp>
        <p:nvSpPr>
          <p:cNvPr id="8" name="Oval 7"/>
          <p:cNvSpPr/>
          <p:nvPr/>
        </p:nvSpPr>
        <p:spPr>
          <a:xfrm>
            <a:off x="5439508" y="2219122"/>
            <a:ext cx="580292" cy="510303"/>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16270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142"/>
            <a:ext cx="8229600" cy="1143000"/>
          </a:xfrm>
        </p:spPr>
        <p:txBody>
          <a:bodyPr>
            <a:noAutofit/>
          </a:bodyPr>
          <a:lstStyle/>
          <a:p>
            <a:r>
              <a:rPr lang="en-US" sz="4000" b="1" dirty="0" smtClean="0">
                <a:effectLst>
                  <a:outerShdw blurRad="38100" dist="38100" dir="2700000" algn="tl">
                    <a:srgbClr val="000000">
                      <a:alpha val="43137"/>
                    </a:srgbClr>
                  </a:outerShdw>
                </a:effectLst>
                <a:latin typeface="Calibri" panose="020F0502020204030204" pitchFamily="34" charset="0"/>
              </a:rPr>
              <a:t>Prescription Drugs and Heroin:</a:t>
            </a:r>
            <a:br>
              <a:rPr lang="en-US" sz="4000" b="1" dirty="0" smtClean="0">
                <a:effectLst>
                  <a:outerShdw blurRad="38100" dist="38100" dir="2700000" algn="tl">
                    <a:srgbClr val="000000">
                      <a:alpha val="43137"/>
                    </a:srgbClr>
                  </a:outerShdw>
                </a:effectLst>
                <a:latin typeface="Calibri" panose="020F0502020204030204" pitchFamily="34" charset="0"/>
              </a:rPr>
            </a:br>
            <a:r>
              <a:rPr lang="en-US" sz="4000" b="1" dirty="0" smtClean="0">
                <a:effectLst>
                  <a:outerShdw blurRad="38100" dist="38100" dir="2700000" algn="tl">
                    <a:srgbClr val="000000">
                      <a:alpha val="43137"/>
                    </a:srgbClr>
                  </a:outerShdw>
                </a:effectLst>
                <a:latin typeface="Calibri" panose="020F0502020204030204" pitchFamily="34" charset="0"/>
              </a:rPr>
              <a:t>The Federal Response</a:t>
            </a:r>
            <a:endParaRPr lang="en-US" sz="4000" b="1" dirty="0">
              <a:effectLst>
                <a:outerShdw blurRad="38100" dist="38100" dir="2700000" algn="tl">
                  <a:srgbClr val="000000">
                    <a:alpha val="43137"/>
                  </a:srgbClr>
                </a:outerShdw>
              </a:effectLst>
              <a:latin typeface="Calibri" panose="020F0502020204030204" pitchFamily="34" charset="0"/>
            </a:endParaRPr>
          </a:p>
        </p:txBody>
      </p:sp>
      <p:sp>
        <p:nvSpPr>
          <p:cNvPr id="3" name="Content Placeholder 2"/>
          <p:cNvSpPr>
            <a:spLocks noGrp="1"/>
          </p:cNvSpPr>
          <p:nvPr>
            <p:ph idx="1"/>
          </p:nvPr>
        </p:nvSpPr>
        <p:spPr>
          <a:xfrm>
            <a:off x="457200" y="1896429"/>
            <a:ext cx="7983416" cy="4459923"/>
          </a:xfrm>
        </p:spPr>
        <p:txBody>
          <a:bodyPr>
            <a:noAutofit/>
          </a:bodyPr>
          <a:lstStyle/>
          <a:p>
            <a:pPr marL="501650">
              <a:spcBef>
                <a:spcPts val="1200"/>
              </a:spcBef>
            </a:pPr>
            <a:r>
              <a:rPr lang="en-US" b="1" dirty="0" smtClean="0">
                <a:effectLst>
                  <a:outerShdw blurRad="38100" dist="38100" dir="2700000" algn="tl">
                    <a:srgbClr val="000000">
                      <a:alpha val="43137"/>
                    </a:srgbClr>
                  </a:outerShdw>
                </a:effectLst>
                <a:latin typeface="Calibri" panose="020F0502020204030204" pitchFamily="34" charset="0"/>
              </a:rPr>
              <a:t>Prescription Drug Abuse Prevention Plan</a:t>
            </a:r>
          </a:p>
          <a:p>
            <a:pPr marL="1203325" lvl="2" indent="-279400">
              <a:spcBef>
                <a:spcPts val="1200"/>
              </a:spcBef>
            </a:pPr>
            <a:r>
              <a:rPr lang="en-US" b="1" dirty="0" smtClean="0">
                <a:effectLst>
                  <a:outerShdw blurRad="38100" dist="38100" dir="2700000" algn="tl">
                    <a:srgbClr val="000000">
                      <a:alpha val="43137"/>
                    </a:srgbClr>
                  </a:outerShdw>
                </a:effectLst>
                <a:latin typeface="Calibri" panose="020F0502020204030204" pitchFamily="34" charset="0"/>
              </a:rPr>
              <a:t>Education</a:t>
            </a:r>
          </a:p>
          <a:p>
            <a:pPr marL="1203325" lvl="2" indent="-279400">
              <a:spcBef>
                <a:spcPts val="600"/>
              </a:spcBef>
            </a:pPr>
            <a:r>
              <a:rPr lang="en-US" b="1" dirty="0" smtClean="0">
                <a:effectLst>
                  <a:outerShdw blurRad="38100" dist="38100" dir="2700000" algn="tl">
                    <a:srgbClr val="000000">
                      <a:alpha val="43137"/>
                    </a:srgbClr>
                  </a:outerShdw>
                </a:effectLst>
                <a:latin typeface="Calibri" panose="020F0502020204030204" pitchFamily="34" charset="0"/>
              </a:rPr>
              <a:t>Prescription Drug Monitoring Programs</a:t>
            </a:r>
          </a:p>
          <a:p>
            <a:pPr marL="1203325" lvl="2" indent="-279400">
              <a:spcBef>
                <a:spcPts val="600"/>
              </a:spcBef>
            </a:pPr>
            <a:r>
              <a:rPr lang="en-US" b="1" dirty="0" smtClean="0">
                <a:effectLst>
                  <a:outerShdw blurRad="38100" dist="38100" dir="2700000" algn="tl">
                    <a:srgbClr val="000000">
                      <a:alpha val="43137"/>
                    </a:srgbClr>
                  </a:outerShdw>
                </a:effectLst>
                <a:latin typeface="Calibri" panose="020F0502020204030204" pitchFamily="34" charset="0"/>
              </a:rPr>
              <a:t>Proper Disposal of Medication</a:t>
            </a:r>
          </a:p>
          <a:p>
            <a:pPr marL="1203325" lvl="2" indent="-279400">
              <a:spcBef>
                <a:spcPts val="600"/>
              </a:spcBef>
            </a:pPr>
            <a:r>
              <a:rPr lang="en-US" b="1" dirty="0" smtClean="0">
                <a:effectLst>
                  <a:outerShdw blurRad="38100" dist="38100" dir="2700000" algn="tl">
                    <a:srgbClr val="000000">
                      <a:alpha val="43137"/>
                    </a:srgbClr>
                  </a:outerShdw>
                </a:effectLst>
                <a:latin typeface="Calibri" panose="020F0502020204030204" pitchFamily="34" charset="0"/>
              </a:rPr>
              <a:t>Enforcement</a:t>
            </a:r>
          </a:p>
          <a:p>
            <a:pPr marL="501650">
              <a:spcBef>
                <a:spcPts val="1800"/>
              </a:spcBef>
            </a:pPr>
            <a:r>
              <a:rPr lang="en-US" b="1" dirty="0" smtClean="0">
                <a:effectLst>
                  <a:outerShdw blurRad="38100" dist="38100" dir="2700000" algn="tl">
                    <a:srgbClr val="000000">
                      <a:alpha val="43137"/>
                    </a:srgbClr>
                  </a:outerShdw>
                </a:effectLst>
                <a:latin typeface="Calibri" panose="020F0502020204030204" pitchFamily="34" charset="0"/>
              </a:rPr>
              <a:t>Naloxone for Overdose Reversal</a:t>
            </a:r>
          </a:p>
          <a:p>
            <a:pPr marL="501650">
              <a:spcBef>
                <a:spcPts val="1800"/>
              </a:spcBef>
            </a:pPr>
            <a:r>
              <a:rPr lang="en-US" b="1" dirty="0" smtClean="0">
                <a:effectLst>
                  <a:outerShdw blurRad="38100" dist="38100" dir="2700000" algn="tl">
                    <a:srgbClr val="000000">
                      <a:alpha val="43137"/>
                    </a:srgbClr>
                  </a:outerShdw>
                </a:effectLst>
                <a:latin typeface="Calibri" panose="020F0502020204030204" pitchFamily="34" charset="0"/>
              </a:rPr>
              <a:t>Syringe </a:t>
            </a:r>
            <a:r>
              <a:rPr lang="en-US" b="1" dirty="0">
                <a:effectLst>
                  <a:outerShdw blurRad="38100" dist="38100" dir="2700000" algn="tl">
                    <a:srgbClr val="000000">
                      <a:alpha val="43137"/>
                    </a:srgbClr>
                  </a:outerShdw>
                </a:effectLst>
                <a:latin typeface="Calibri" panose="020F0502020204030204" pitchFamily="34" charset="0"/>
              </a:rPr>
              <a:t>Services Programs to Prevent Infectious </a:t>
            </a:r>
            <a:r>
              <a:rPr lang="en-US" b="1" dirty="0" smtClean="0">
                <a:effectLst>
                  <a:outerShdw blurRad="38100" dist="38100" dir="2700000" algn="tl">
                    <a:srgbClr val="000000">
                      <a:alpha val="43137"/>
                    </a:srgbClr>
                  </a:outerShdw>
                </a:effectLst>
                <a:latin typeface="Calibri" panose="020F0502020204030204" pitchFamily="34" charset="0"/>
              </a:rPr>
              <a:t>Disease</a:t>
            </a:r>
          </a:p>
          <a:p>
            <a:pPr marL="501650">
              <a:spcBef>
                <a:spcPts val="1800"/>
              </a:spcBef>
            </a:pPr>
            <a:r>
              <a:rPr lang="en-US" b="1" dirty="0" smtClean="0">
                <a:effectLst>
                  <a:outerShdw blurRad="38100" dist="38100" dir="2700000" algn="tl">
                    <a:srgbClr val="000000">
                      <a:alpha val="43137"/>
                    </a:srgbClr>
                  </a:outerShdw>
                </a:effectLst>
                <a:latin typeface="Calibri" panose="020F0502020204030204" pitchFamily="34" charset="0"/>
              </a:rPr>
              <a:t>Medication-Assisted Treatment for Opioid</a:t>
            </a:r>
            <a:br>
              <a:rPr lang="en-US" b="1" dirty="0" smtClean="0">
                <a:effectLst>
                  <a:outerShdw blurRad="38100" dist="38100" dir="2700000" algn="tl">
                    <a:srgbClr val="000000">
                      <a:alpha val="43137"/>
                    </a:srgbClr>
                  </a:outerShdw>
                </a:effectLst>
                <a:latin typeface="Calibri" panose="020F0502020204030204" pitchFamily="34" charset="0"/>
              </a:rPr>
            </a:br>
            <a:r>
              <a:rPr lang="en-US" b="1" dirty="0" smtClean="0">
                <a:effectLst>
                  <a:outerShdw blurRad="38100" dist="38100" dir="2700000" algn="tl">
                    <a:srgbClr val="000000">
                      <a:alpha val="43137"/>
                    </a:srgbClr>
                  </a:outerShdw>
                </a:effectLst>
                <a:latin typeface="Calibri" panose="020F0502020204030204" pitchFamily="34" charset="0"/>
              </a:rPr>
              <a:t>Use Disorders</a:t>
            </a:r>
            <a:endParaRPr lang="en-US" sz="2000" b="1" dirty="0">
              <a:effectLst>
                <a:outerShdw blurRad="38100" dist="38100" dir="2700000" algn="tl">
                  <a:srgbClr val="000000">
                    <a:alpha val="43137"/>
                  </a:srgbClr>
                </a:outerShdw>
              </a:effectLst>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F56639D7-3A72-498F-989C-4D9D6E41FF64}" type="slidenum">
              <a:rPr lang="en-US" sz="1100" smtClean="0"/>
              <a:t>4</a:t>
            </a:fld>
            <a:endParaRPr lang="en-US" sz="1100"/>
          </a:p>
        </p:txBody>
      </p:sp>
    </p:spTree>
    <p:extLst>
      <p:ext uri="{BB962C8B-B14F-4D97-AF65-F5344CB8AC3E}">
        <p14:creationId xmlns:p14="http://schemas.microsoft.com/office/powerpoint/2010/main" val="408022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24"/>
            <a:ext cx="8229600" cy="935784"/>
          </a:xfrm>
        </p:spPr>
        <p:txBody>
          <a:bodyPr>
            <a:noAutofit/>
          </a:bodyPr>
          <a:lstStyle/>
          <a:p>
            <a:r>
              <a:rPr lang="en-US" sz="4000" b="1" dirty="0" smtClean="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Medication-Assisted Treatment (MAT)</a:t>
            </a:r>
            <a:endPar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a:xfrm>
            <a:off x="30480" y="1549401"/>
            <a:ext cx="9144000" cy="1219200"/>
          </a:xfrm>
        </p:spPr>
        <p:txBody>
          <a:bodyPr>
            <a:normAutofit/>
          </a:bodyPr>
          <a:lstStyle/>
          <a:p>
            <a:pPr marL="0" lvl="1" indent="0" algn="ctr">
              <a:spcBef>
                <a:spcPts val="0"/>
              </a:spcBef>
              <a:spcAft>
                <a:spcPts val="1200"/>
              </a:spcAft>
              <a:buNone/>
            </a:pPr>
            <a:r>
              <a:rPr lang="en-US" sz="2800" b="1" dirty="0" smtClean="0">
                <a:latin typeface="Calibri" panose="020F0502020204030204" pitchFamily="34" charset="0"/>
              </a:rPr>
              <a:t>Medication-assisted treatment (MAT) </a:t>
            </a:r>
            <a:br>
              <a:rPr lang="en-US" sz="2800" b="1" dirty="0" smtClean="0">
                <a:latin typeface="Calibri" panose="020F0502020204030204" pitchFamily="34" charset="0"/>
              </a:rPr>
            </a:br>
            <a:r>
              <a:rPr lang="en-US" sz="2800" b="1" dirty="0" smtClean="0">
                <a:latin typeface="Calibri" panose="020F0502020204030204" pitchFamily="34" charset="0"/>
              </a:rPr>
              <a:t>is the standard of care for opioid use disorders.</a:t>
            </a:r>
            <a:endParaRPr lang="en-US" sz="2800" b="1" baseline="30000" dirty="0" smtClean="0">
              <a:latin typeface="Calibri" panose="020F0502020204030204" pitchFamily="34" charset="0"/>
            </a:endParaRPr>
          </a:p>
          <a:p>
            <a:pPr marL="342900" lvl="1" indent="-342900">
              <a:spcBef>
                <a:spcPts val="0"/>
              </a:spcBef>
              <a:spcAft>
                <a:spcPts val="1200"/>
              </a:spcAft>
              <a:buFont typeface="Arial" pitchFamily="34" charset="0"/>
              <a:buChar char="•"/>
            </a:pPr>
            <a:endParaRPr lang="en-US" dirty="0" smtClean="0">
              <a:latin typeface="Calibri" panose="020F0502020204030204" pitchFamily="34" charset="0"/>
            </a:endParaRPr>
          </a:p>
        </p:txBody>
      </p:sp>
      <p:sp>
        <p:nvSpPr>
          <p:cNvPr id="4" name="TextBox 3"/>
          <p:cNvSpPr txBox="1"/>
          <p:nvPr/>
        </p:nvSpPr>
        <p:spPr>
          <a:xfrm>
            <a:off x="228599" y="5943600"/>
            <a:ext cx="8839201" cy="815608"/>
          </a:xfrm>
          <a:prstGeom prst="rect">
            <a:avLst/>
          </a:prstGeom>
          <a:noFill/>
        </p:spPr>
        <p:txBody>
          <a:bodyPr wrap="square" rtlCol="0">
            <a:spAutoFit/>
          </a:bodyPr>
          <a:lstStyle/>
          <a:p>
            <a:r>
              <a:rPr lang="en-US" sz="1200" dirty="0" smtClean="0">
                <a:latin typeface="Calibri" panose="020F0502020204030204" pitchFamily="34" charset="0"/>
                <a:cs typeface="Times New Roman" panose="02020603050405020304" pitchFamily="18" charset="0"/>
              </a:rPr>
              <a:t>Source:  Weiss </a:t>
            </a:r>
            <a:r>
              <a:rPr lang="en-US" sz="1200" dirty="0">
                <a:latin typeface="Calibri" panose="020F0502020204030204" pitchFamily="34" charset="0"/>
                <a:cs typeface="Times New Roman" panose="02020603050405020304" pitchFamily="18" charset="0"/>
              </a:rPr>
              <a:t>RD, Potter JS, Griffin ML, McHugh RK, Haller D, Jacobs P, Gardin J 2nd, Fischer D, Rosen KD</a:t>
            </a:r>
            <a:r>
              <a:rPr lang="en-US" sz="1200" dirty="0" smtClean="0">
                <a:latin typeface="Calibri" panose="020F0502020204030204" pitchFamily="34" charset="0"/>
                <a:cs typeface="Times New Roman" panose="02020603050405020304" pitchFamily="18" charset="0"/>
              </a:rPr>
              <a:t>. Adjunctive </a:t>
            </a:r>
            <a:r>
              <a:rPr lang="en-US" sz="1200" dirty="0">
                <a:latin typeface="Calibri" panose="020F0502020204030204" pitchFamily="34" charset="0"/>
                <a:cs typeface="Times New Roman" panose="02020603050405020304" pitchFamily="18" charset="0"/>
              </a:rPr>
              <a:t>Counseling During Brief and Extended Buprenorphine-Naloxone Treatment for Prescription Opioid Dependence: A 2-Phase Randomized Controlled </a:t>
            </a:r>
            <a:r>
              <a:rPr lang="en-US" sz="1200" dirty="0" smtClean="0">
                <a:latin typeface="Calibri" panose="020F0502020204030204" pitchFamily="34" charset="0"/>
                <a:cs typeface="Times New Roman" panose="02020603050405020304" pitchFamily="18" charset="0"/>
              </a:rPr>
              <a:t>Trial Published </a:t>
            </a:r>
            <a:r>
              <a:rPr lang="en-US" sz="1200" dirty="0">
                <a:latin typeface="Calibri" panose="020F0502020204030204" pitchFamily="34" charset="0"/>
                <a:cs typeface="Times New Roman" panose="02020603050405020304" pitchFamily="18" charset="0"/>
              </a:rPr>
              <a:t>in final edited form as: Arch Gen Psychiatry. 2011 December; 68(12): </a:t>
            </a:r>
            <a:r>
              <a:rPr lang="en-US" sz="1200" dirty="0" smtClean="0">
                <a:latin typeface="Calibri" panose="020F0502020204030204" pitchFamily="34" charset="0"/>
                <a:cs typeface="Times New Roman" panose="02020603050405020304" pitchFamily="18" charset="0"/>
              </a:rPr>
              <a:t>1238–1246.</a:t>
            </a:r>
          </a:p>
          <a:p>
            <a:endParaRPr lang="en-US" sz="1100" dirty="0">
              <a:latin typeface="Calibri" panose="020F050202020403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232305654"/>
              </p:ext>
            </p:extLst>
          </p:nvPr>
        </p:nvGraphicFramePr>
        <p:xfrm>
          <a:off x="2006600" y="2727831"/>
          <a:ext cx="5168900" cy="321576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F56639D7-3A72-498F-989C-4D9D6E41FF64}" type="slidenum">
              <a:rPr lang="en-US" smtClean="0"/>
              <a:t>5</a:t>
            </a:fld>
            <a:endParaRPr lang="en-US" dirty="0"/>
          </a:p>
        </p:txBody>
      </p:sp>
    </p:spTree>
    <p:extLst>
      <p:ext uri="{BB962C8B-B14F-4D97-AF65-F5344CB8AC3E}">
        <p14:creationId xmlns:p14="http://schemas.microsoft.com/office/powerpoint/2010/main" val="4070324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364132" y="1487488"/>
            <a:ext cx="840733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0"/>
              </a:spcBef>
              <a:spcAft>
                <a:spcPct val="0"/>
              </a:spcAft>
            </a:pPr>
            <a:r>
              <a:rPr lang="en-US" sz="3600" i="1" dirty="0" smtClean="0">
                <a:latin typeface="Calibri" panose="020F0502020204030204" pitchFamily="34" charset="0"/>
                <a:ea typeface="Osaka" charset="-128"/>
              </a:rPr>
              <a:t>For Opioid Use Disorder</a:t>
            </a:r>
          </a:p>
          <a:p>
            <a:pPr marL="749300" indent="-342900" fontAlgn="base">
              <a:lnSpc>
                <a:spcPct val="90000"/>
              </a:lnSpc>
              <a:spcBef>
                <a:spcPct val="0"/>
              </a:spcBef>
              <a:spcAft>
                <a:spcPct val="0"/>
              </a:spcAft>
              <a:buFont typeface="Arial" panose="020B0604020202020204" pitchFamily="34" charset="0"/>
              <a:buChar char="•"/>
            </a:pPr>
            <a:r>
              <a:rPr lang="en-US" sz="3600" dirty="0" smtClean="0">
                <a:latin typeface="Calibri" panose="020F0502020204030204" pitchFamily="34" charset="0"/>
                <a:ea typeface="Osaka" charset="-128"/>
              </a:rPr>
              <a:t>Methadone</a:t>
            </a:r>
            <a:endParaRPr lang="en-US" sz="3600" dirty="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r>
              <a:rPr lang="en-US" sz="3600" dirty="0">
                <a:latin typeface="Calibri" panose="020F0502020204030204" pitchFamily="34" charset="0"/>
                <a:ea typeface="Osaka" charset="-128"/>
              </a:rPr>
              <a:t>Buprenorphine</a:t>
            </a:r>
          </a:p>
          <a:p>
            <a:pPr marL="749300" indent="-342900" fontAlgn="base">
              <a:lnSpc>
                <a:spcPct val="90000"/>
              </a:lnSpc>
              <a:spcBef>
                <a:spcPct val="0"/>
              </a:spcBef>
              <a:spcAft>
                <a:spcPct val="0"/>
              </a:spcAft>
              <a:buFont typeface="Arial" panose="020B0604020202020204" pitchFamily="34" charset="0"/>
              <a:buChar char="•"/>
            </a:pPr>
            <a:r>
              <a:rPr lang="en-US" sz="3600" dirty="0" smtClean="0">
                <a:latin typeface="Calibri" panose="020F0502020204030204" pitchFamily="34" charset="0"/>
                <a:ea typeface="Osaka" charset="-128"/>
              </a:rPr>
              <a:t>Naltrexone (</a:t>
            </a:r>
            <a:r>
              <a:rPr lang="en-US" sz="3600" dirty="0" err="1" smtClean="0">
                <a:latin typeface="Calibri" panose="020F0502020204030204" pitchFamily="34" charset="0"/>
                <a:ea typeface="Osaka" charset="-128"/>
              </a:rPr>
              <a:t>Vivitrol</a:t>
            </a:r>
            <a:r>
              <a:rPr lang="en-US" sz="3600" dirty="0" smtClean="0">
                <a:latin typeface="Calibri" panose="020F0502020204030204" pitchFamily="34" charset="0"/>
                <a:ea typeface="Osaka" charset="-128"/>
              </a:rPr>
              <a:t>)</a:t>
            </a:r>
            <a:endParaRPr lang="en-US" sz="3600" dirty="0">
              <a:latin typeface="Calibri" panose="020F0502020204030204" pitchFamily="34" charset="0"/>
              <a:ea typeface="Osaka" charset="-128"/>
            </a:endParaRPr>
          </a:p>
        </p:txBody>
      </p:sp>
      <p:sp>
        <p:nvSpPr>
          <p:cNvPr id="40964" name="Rectangle 6"/>
          <p:cNvSpPr>
            <a:spLocks noChangeArrowheads="1"/>
          </p:cNvSpPr>
          <p:nvPr/>
        </p:nvSpPr>
        <p:spPr bwMode="auto">
          <a:xfrm>
            <a:off x="76198" y="-114300"/>
            <a:ext cx="8902701"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4000" b="1" dirty="0" smtClean="0">
                <a:solidFill>
                  <a:srgbClr val="FFC000"/>
                </a:solidFill>
                <a:effectLst>
                  <a:outerShdw blurRad="38100" dist="38100" dir="2700000" algn="tl">
                    <a:srgbClr val="000000">
                      <a:alpha val="43137"/>
                    </a:srgbClr>
                  </a:outerShdw>
                </a:effectLst>
                <a:latin typeface="Calibri" panose="020F0502020204030204" pitchFamily="34" charset="0"/>
                <a:ea typeface="Osaka" charset="-128"/>
              </a:rPr>
              <a:t>Medications Currently </a:t>
            </a:r>
            <a:r>
              <a:rPr lang="en-US" sz="4000" b="1" dirty="0" smtClean="0">
                <a:solidFill>
                  <a:srgbClr val="FFCC00"/>
                </a:solidFill>
                <a:effectLst>
                  <a:outerShdw blurRad="38100" dist="38100" dir="2700000" algn="tl">
                    <a:srgbClr val="000000">
                      <a:alpha val="43137"/>
                    </a:srgbClr>
                  </a:outerShdw>
                </a:effectLst>
                <a:latin typeface="Calibri" panose="020F0502020204030204" pitchFamily="34" charset="0"/>
                <a:ea typeface="Osaka" charset="-128"/>
              </a:rPr>
              <a:t>Available</a:t>
            </a:r>
          </a:p>
        </p:txBody>
      </p:sp>
      <p:sp>
        <p:nvSpPr>
          <p:cNvPr id="40966" name="Rectangle 4"/>
          <p:cNvSpPr>
            <a:spLocks noChangeArrowheads="1"/>
          </p:cNvSpPr>
          <p:nvPr/>
        </p:nvSpPr>
        <p:spPr bwMode="auto">
          <a:xfrm>
            <a:off x="364132" y="3998226"/>
            <a:ext cx="8407335" cy="212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fontAlgn="base">
              <a:lnSpc>
                <a:spcPct val="90000"/>
              </a:lnSpc>
              <a:spcBef>
                <a:spcPct val="0"/>
              </a:spcBef>
              <a:spcAft>
                <a:spcPct val="0"/>
              </a:spcAft>
            </a:pPr>
            <a:r>
              <a:rPr lang="en-US" sz="2700" i="1" dirty="0" smtClean="0">
                <a:latin typeface="Calibri" panose="020F0502020204030204" pitchFamily="34" charset="0"/>
                <a:ea typeface="Osaka" charset="-128"/>
              </a:rPr>
              <a:t>For Nicotine Use Disorder </a:t>
            </a:r>
          </a:p>
          <a:p>
            <a:pPr marL="749300" indent="-342900" fontAlgn="base">
              <a:lnSpc>
                <a:spcPct val="90000"/>
              </a:lnSpc>
              <a:spcBef>
                <a:spcPct val="0"/>
              </a:spcBef>
              <a:spcAft>
                <a:spcPct val="0"/>
              </a:spcAft>
              <a:buFont typeface="Arial" panose="020B0604020202020204" pitchFamily="34" charset="0"/>
              <a:buChar char="•"/>
            </a:pPr>
            <a:r>
              <a:rPr lang="en-US" sz="2500" dirty="0" smtClean="0">
                <a:latin typeface="Calibri" panose="020F0502020204030204" pitchFamily="34" charset="0"/>
                <a:ea typeface="Osaka" charset="-128"/>
              </a:rPr>
              <a:t>Nicotine Replacement Therapies (NRT)</a:t>
            </a:r>
          </a:p>
          <a:p>
            <a:pPr marL="749300" indent="-342900" fontAlgn="base">
              <a:lnSpc>
                <a:spcPct val="90000"/>
              </a:lnSpc>
              <a:spcBef>
                <a:spcPct val="0"/>
              </a:spcBef>
              <a:spcAft>
                <a:spcPct val="0"/>
              </a:spcAft>
              <a:buFont typeface="Arial" panose="020B0604020202020204" pitchFamily="34" charset="0"/>
              <a:buChar char="•"/>
            </a:pPr>
            <a:r>
              <a:rPr lang="en-US" sz="2500" dirty="0" smtClean="0">
                <a:latin typeface="Calibri" panose="020F0502020204030204" pitchFamily="34" charset="0"/>
                <a:ea typeface="Osaka" charset="-128"/>
              </a:rPr>
              <a:t>Bupropion</a:t>
            </a:r>
            <a:endParaRPr lang="en-US" sz="2500" dirty="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r>
              <a:rPr lang="en-US" sz="2500" dirty="0" err="1" smtClean="0">
                <a:latin typeface="Calibri" panose="020F0502020204030204" pitchFamily="34" charset="0"/>
                <a:ea typeface="Osaka" charset="-128"/>
              </a:rPr>
              <a:t>Varenicline</a:t>
            </a:r>
            <a:endParaRPr lang="en-US" sz="2500" dirty="0" smtClean="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endParaRPr lang="en-US" sz="2500" dirty="0">
              <a:latin typeface="Calibri" panose="020F0502020204030204" pitchFamily="34" charset="0"/>
              <a:ea typeface="Osaka" charset="-128"/>
            </a:endParaRPr>
          </a:p>
          <a:p>
            <a:pPr fontAlgn="base">
              <a:lnSpc>
                <a:spcPct val="90000"/>
              </a:lnSpc>
              <a:spcBef>
                <a:spcPct val="0"/>
              </a:spcBef>
              <a:spcAft>
                <a:spcPct val="0"/>
              </a:spcAft>
            </a:pPr>
            <a:endParaRPr lang="en-US" sz="2700" i="1" dirty="0" smtClean="0">
              <a:latin typeface="Calibri" panose="020F0502020204030204" pitchFamily="34" charset="0"/>
              <a:ea typeface="Osaka" charset="-128"/>
            </a:endParaRPr>
          </a:p>
          <a:p>
            <a:pPr fontAlgn="base">
              <a:lnSpc>
                <a:spcPct val="90000"/>
              </a:lnSpc>
              <a:spcBef>
                <a:spcPct val="0"/>
              </a:spcBef>
              <a:spcAft>
                <a:spcPct val="0"/>
              </a:spcAft>
            </a:pPr>
            <a:endParaRPr lang="en-US" sz="2700" i="1" dirty="0" smtClean="0">
              <a:latin typeface="Calibri" panose="020F0502020204030204" pitchFamily="34" charset="0"/>
              <a:ea typeface="Osaka" charset="-128"/>
            </a:endParaRPr>
          </a:p>
          <a:p>
            <a:pPr fontAlgn="base">
              <a:lnSpc>
                <a:spcPct val="90000"/>
              </a:lnSpc>
              <a:spcBef>
                <a:spcPct val="0"/>
              </a:spcBef>
              <a:spcAft>
                <a:spcPct val="0"/>
              </a:spcAft>
            </a:pPr>
            <a:r>
              <a:rPr lang="en-US" sz="2700" i="1" dirty="0" smtClean="0">
                <a:latin typeface="Calibri" panose="020F0502020204030204" pitchFamily="34" charset="0"/>
                <a:ea typeface="Osaka" charset="-128"/>
              </a:rPr>
              <a:t>For </a:t>
            </a:r>
            <a:r>
              <a:rPr lang="en-US" sz="2700" i="1" dirty="0">
                <a:latin typeface="Calibri" panose="020F0502020204030204" pitchFamily="34" charset="0"/>
                <a:ea typeface="Osaka" charset="-128"/>
              </a:rPr>
              <a:t>Alcohol Use Disorder</a:t>
            </a:r>
          </a:p>
          <a:p>
            <a:pPr marL="800100" indent="-342900" fontAlgn="base">
              <a:lnSpc>
                <a:spcPct val="90000"/>
              </a:lnSpc>
              <a:spcBef>
                <a:spcPct val="0"/>
              </a:spcBef>
              <a:spcAft>
                <a:spcPct val="0"/>
              </a:spcAft>
              <a:buFont typeface="Arial" panose="020B0604020202020204" pitchFamily="34" charset="0"/>
              <a:buChar char="•"/>
            </a:pPr>
            <a:r>
              <a:rPr lang="en-US" sz="2500" dirty="0" err="1">
                <a:latin typeface="Calibri" panose="020F0502020204030204" pitchFamily="34" charset="0"/>
                <a:ea typeface="Osaka" charset="-128"/>
              </a:rPr>
              <a:t>Disulfiram</a:t>
            </a:r>
            <a:endParaRPr lang="en-US" sz="2500" dirty="0">
              <a:latin typeface="Calibri" panose="020F0502020204030204" pitchFamily="34" charset="0"/>
              <a:ea typeface="Osaka" charset="-128"/>
            </a:endParaRPr>
          </a:p>
          <a:p>
            <a:pPr marL="800100" indent="-342900" fontAlgn="base">
              <a:lnSpc>
                <a:spcPct val="90000"/>
              </a:lnSpc>
              <a:spcBef>
                <a:spcPct val="0"/>
              </a:spcBef>
              <a:spcAft>
                <a:spcPct val="0"/>
              </a:spcAft>
              <a:buFont typeface="Arial" panose="020B0604020202020204" pitchFamily="34" charset="0"/>
              <a:buChar char="•"/>
            </a:pPr>
            <a:r>
              <a:rPr lang="en-US" sz="2500" dirty="0">
                <a:latin typeface="Calibri" panose="020F0502020204030204" pitchFamily="34" charset="0"/>
                <a:ea typeface="Osaka" charset="-128"/>
              </a:rPr>
              <a:t>Naltrexone</a:t>
            </a:r>
          </a:p>
          <a:p>
            <a:pPr marL="800100" indent="-342900" fontAlgn="base">
              <a:lnSpc>
                <a:spcPct val="90000"/>
              </a:lnSpc>
              <a:spcBef>
                <a:spcPct val="0"/>
              </a:spcBef>
              <a:spcAft>
                <a:spcPct val="0"/>
              </a:spcAft>
              <a:buFont typeface="Arial" panose="020B0604020202020204" pitchFamily="34" charset="0"/>
              <a:buChar char="•"/>
            </a:pPr>
            <a:r>
              <a:rPr lang="en-US" sz="2500" dirty="0" err="1">
                <a:latin typeface="Calibri" panose="020F0502020204030204" pitchFamily="34" charset="0"/>
                <a:ea typeface="Osaka" charset="-128"/>
              </a:rPr>
              <a:t>Acamprosate</a:t>
            </a:r>
            <a:endParaRPr lang="en-US" sz="2500" dirty="0">
              <a:latin typeface="Calibri" panose="020F0502020204030204" pitchFamily="34" charset="0"/>
              <a:ea typeface="Osaka" charset="-128"/>
            </a:endParaRPr>
          </a:p>
          <a:p>
            <a:pPr marL="800100" indent="-342900" fontAlgn="base">
              <a:lnSpc>
                <a:spcPct val="90000"/>
              </a:lnSpc>
              <a:spcBef>
                <a:spcPct val="0"/>
              </a:spcBef>
              <a:spcAft>
                <a:spcPct val="0"/>
              </a:spcAft>
              <a:buFont typeface="Arial" panose="020B0604020202020204" pitchFamily="34" charset="0"/>
              <a:buChar char="•"/>
            </a:pPr>
            <a:r>
              <a:rPr lang="en-US" sz="2500" dirty="0">
                <a:latin typeface="Calibri" panose="020F0502020204030204" pitchFamily="34" charset="0"/>
                <a:ea typeface="Osaka" charset="-128"/>
              </a:rPr>
              <a:t>Naltrexone Depot</a:t>
            </a:r>
          </a:p>
          <a:p>
            <a:pPr marL="749300" indent="-342900" fontAlgn="base">
              <a:lnSpc>
                <a:spcPct val="90000"/>
              </a:lnSpc>
              <a:spcBef>
                <a:spcPct val="0"/>
              </a:spcBef>
              <a:spcAft>
                <a:spcPct val="0"/>
              </a:spcAft>
              <a:buFont typeface="Arial" panose="020B0604020202020204" pitchFamily="34" charset="0"/>
              <a:buChar char="•"/>
            </a:pPr>
            <a:endParaRPr lang="en-US" sz="2500" dirty="0" smtClean="0">
              <a:latin typeface="Calibri" panose="020F0502020204030204" pitchFamily="34" charset="0"/>
              <a:ea typeface="Osaka" charset="-128"/>
            </a:endParaRPr>
          </a:p>
          <a:p>
            <a:pPr marL="749300" indent="-342900" fontAlgn="base">
              <a:lnSpc>
                <a:spcPct val="90000"/>
              </a:lnSpc>
              <a:spcBef>
                <a:spcPct val="0"/>
              </a:spcBef>
              <a:spcAft>
                <a:spcPct val="0"/>
              </a:spcAft>
              <a:buFont typeface="Arial" panose="020B0604020202020204" pitchFamily="34" charset="0"/>
              <a:buChar char="•"/>
            </a:pPr>
            <a:endParaRPr lang="en-US" sz="2800" b="1" i="1" dirty="0" smtClean="0">
              <a:solidFill>
                <a:srgbClr val="000000"/>
              </a:solidFill>
              <a:latin typeface="Calibri" panose="020F0502020204030204" pitchFamily="34" charset="0"/>
              <a:ea typeface="Osaka" charset="-128"/>
            </a:endParaRPr>
          </a:p>
        </p:txBody>
      </p:sp>
      <p:sp>
        <p:nvSpPr>
          <p:cNvPr id="40967" name="Rectangle 4"/>
          <p:cNvSpPr>
            <a:spLocks noChangeArrowheads="1"/>
          </p:cNvSpPr>
          <p:nvPr/>
        </p:nvSpPr>
        <p:spPr bwMode="auto">
          <a:xfrm>
            <a:off x="364132" y="2286000"/>
            <a:ext cx="7120467"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90000"/>
              </a:lnSpc>
              <a:spcBef>
                <a:spcPct val="0"/>
              </a:spcBef>
              <a:spcAft>
                <a:spcPct val="0"/>
              </a:spcAft>
            </a:pPr>
            <a:endParaRPr lang="en-US" sz="2500" dirty="0" smtClean="0">
              <a:latin typeface="Calibri" panose="020F0502020204030204" pitchFamily="34" charset="0"/>
              <a:ea typeface="Osaka" charset="-128"/>
            </a:endParaRPr>
          </a:p>
        </p:txBody>
      </p:sp>
      <p:sp>
        <p:nvSpPr>
          <p:cNvPr id="2" name="TextBox 1"/>
          <p:cNvSpPr txBox="1"/>
          <p:nvPr/>
        </p:nvSpPr>
        <p:spPr>
          <a:xfrm>
            <a:off x="76199" y="6477000"/>
            <a:ext cx="8305801" cy="492443"/>
          </a:xfrm>
          <a:prstGeom prst="rect">
            <a:avLst/>
          </a:prstGeom>
          <a:noFill/>
        </p:spPr>
        <p:txBody>
          <a:bodyPr wrap="square" rtlCol="0">
            <a:spAutoFit/>
          </a:bodyPr>
          <a:lstStyle/>
          <a:p>
            <a:r>
              <a:rPr lang="en-US" sz="1200" dirty="0">
                <a:latin typeface="Calibri" panose="020F0502020204030204" pitchFamily="34" charset="0"/>
                <a:cs typeface="Times New Roman" panose="02020603050405020304" pitchFamily="18" charset="0"/>
              </a:rPr>
              <a:t>Principles of Drug Addiction Treatment, National </a:t>
            </a:r>
            <a:r>
              <a:rPr lang="en-US" sz="1200" dirty="0" smtClean="0">
                <a:latin typeface="Calibri" panose="020F0502020204030204" pitchFamily="34" charset="0"/>
                <a:cs typeface="Times New Roman" panose="02020603050405020304" pitchFamily="18" charset="0"/>
              </a:rPr>
              <a:t>Institutes </a:t>
            </a:r>
            <a:r>
              <a:rPr lang="en-US" sz="1200" dirty="0">
                <a:latin typeface="Calibri" panose="020F0502020204030204" pitchFamily="34" charset="0"/>
                <a:cs typeface="Times New Roman" panose="02020603050405020304" pitchFamily="18" charset="0"/>
              </a:rPr>
              <a:t>of Health – National Institute on Drug Abuse</a:t>
            </a:r>
          </a:p>
          <a:p>
            <a:endParaRPr lang="en-US" sz="1400" dirty="0">
              <a:latin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F56639D7-3A72-498F-989C-4D9D6E41FF64}" type="slidenum">
              <a:rPr lang="en-US" smtClean="0"/>
              <a:t>6</a:t>
            </a:fld>
            <a:endParaRPr lang="en-US"/>
          </a:p>
        </p:txBody>
      </p:sp>
    </p:spTree>
    <p:extLst>
      <p:ext uri="{BB962C8B-B14F-4D97-AF65-F5344CB8AC3E}">
        <p14:creationId xmlns:p14="http://schemas.microsoft.com/office/powerpoint/2010/main" val="2266366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154"/>
          </a:xfrm>
        </p:spPr>
        <p:txBody>
          <a:bodyPr>
            <a:normAutofit/>
          </a:bodyPr>
          <a:lstStyle/>
          <a:p>
            <a:r>
              <a:rPr lang="en-US" sz="3600" b="1" dirty="0" smtClean="0">
                <a:effectLst>
                  <a:outerShdw blurRad="38100" dist="38100" dir="2700000" algn="tl">
                    <a:srgbClr val="000000">
                      <a:alpha val="43137"/>
                    </a:srgbClr>
                  </a:outerShdw>
                </a:effectLst>
              </a:rPr>
              <a:t>How RSAT Programs Can Help</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3"/>
            <a:ext cx="8229600" cy="3947744"/>
          </a:xfrm>
        </p:spPr>
        <p:txBody>
          <a:bodyPr/>
          <a:lstStyle/>
          <a:p>
            <a:r>
              <a:rPr lang="en-US" b="1" dirty="0" smtClean="0"/>
              <a:t>TREAT</a:t>
            </a:r>
            <a:r>
              <a:rPr lang="en-US" dirty="0" smtClean="0"/>
              <a:t> people with opioid use disorders using every tool at our disposal, including medication-assisted treatment where appropriate</a:t>
            </a:r>
          </a:p>
          <a:p>
            <a:endParaRPr lang="en-US" dirty="0" smtClean="0"/>
          </a:p>
          <a:p>
            <a:r>
              <a:rPr lang="en-US" dirty="0" smtClean="0"/>
              <a:t>Help people </a:t>
            </a:r>
            <a:r>
              <a:rPr lang="en-US" b="1" dirty="0" smtClean="0"/>
              <a:t>TRANSITION</a:t>
            </a:r>
            <a:r>
              <a:rPr lang="en-US" dirty="0" smtClean="0"/>
              <a:t> to their communities with connections to treatment</a:t>
            </a:r>
          </a:p>
          <a:p>
            <a:endParaRPr lang="en-US" dirty="0" smtClean="0"/>
          </a:p>
          <a:p>
            <a:r>
              <a:rPr lang="en-US" b="1" dirty="0" smtClean="0"/>
              <a:t>PREVENT</a:t>
            </a:r>
            <a:r>
              <a:rPr lang="en-US" dirty="0" smtClean="0"/>
              <a:t> overdose by educating your program clients on their risk of overdose and the tools that exist to help prevent it</a:t>
            </a:r>
            <a:endParaRPr lang="en-US" dirty="0"/>
          </a:p>
        </p:txBody>
      </p:sp>
      <p:sp>
        <p:nvSpPr>
          <p:cNvPr id="4" name="Slide Number Placeholder 3"/>
          <p:cNvSpPr>
            <a:spLocks noGrp="1"/>
          </p:cNvSpPr>
          <p:nvPr>
            <p:ph type="sldNum" sz="quarter" idx="12"/>
          </p:nvPr>
        </p:nvSpPr>
        <p:spPr/>
        <p:txBody>
          <a:bodyPr/>
          <a:lstStyle/>
          <a:p>
            <a:fld id="{F56639D7-3A72-498F-989C-4D9D6E41FF64}" type="slidenum">
              <a:rPr lang="en-US" smtClean="0"/>
              <a:t>7</a:t>
            </a:fld>
            <a:endParaRPr lang="en-US"/>
          </a:p>
        </p:txBody>
      </p:sp>
    </p:spTree>
    <p:extLst>
      <p:ext uri="{BB962C8B-B14F-4D97-AF65-F5344CB8AC3E}">
        <p14:creationId xmlns:p14="http://schemas.microsoft.com/office/powerpoint/2010/main" val="326489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28850"/>
            <a:ext cx="6858000" cy="2057400"/>
          </a:xfrm>
        </p:spPr>
        <p:txBody>
          <a:bodyPr>
            <a:normAutofit/>
          </a:bodyPr>
          <a:lstStyle/>
          <a:p>
            <a:pPr marL="0" indent="0" algn="ctr">
              <a:buNone/>
            </a:pPr>
            <a:endParaRPr lang="en-US" dirty="0">
              <a:latin typeface="Calibri" panose="020F0502020204030204" pitchFamily="34" charset="0"/>
            </a:endParaRPr>
          </a:p>
          <a:p>
            <a:pPr marL="0" indent="0" algn="ctr">
              <a:spcBef>
                <a:spcPts val="0"/>
              </a:spcBef>
              <a:buNone/>
            </a:pP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For More Information </a:t>
            </a:r>
          </a:p>
          <a:p>
            <a:pPr marL="0" indent="0" algn="ctr">
              <a:spcBef>
                <a:spcPts val="0"/>
              </a:spcBef>
              <a:buNone/>
            </a:pPr>
            <a:endParaRPr lang="en-US" sz="900" dirty="0">
              <a:latin typeface="Calibri" panose="020F0502020204030204" pitchFamily="34" charset="0"/>
            </a:endParaRPr>
          </a:p>
          <a:p>
            <a:pPr marL="0" indent="0" algn="ctr">
              <a:spcBef>
                <a:spcPts val="0"/>
              </a:spcBef>
              <a:buNone/>
            </a:pPr>
            <a:r>
              <a:rPr lang="en-US" sz="3200" cap="small" dirty="0">
                <a:latin typeface="Calibri" panose="020F0502020204030204" pitchFamily="34" charset="0"/>
              </a:rPr>
              <a:t>WhiteHouse.gov/ONDCP</a:t>
            </a:r>
          </a:p>
          <a:p>
            <a:pPr marL="0" indent="0" algn="ctr">
              <a:spcBef>
                <a:spcPts val="0"/>
              </a:spcBef>
              <a:buNone/>
            </a:pPr>
            <a:endParaRPr lang="en-US" sz="3000" cap="small"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56639D7-3A72-498F-989C-4D9D6E41FF64}" type="slidenum">
              <a:rPr lang="en-US" smtClean="0"/>
              <a:t>8</a:t>
            </a:fld>
            <a:endParaRPr lang="en-US"/>
          </a:p>
        </p:txBody>
      </p:sp>
    </p:spTree>
    <p:extLst>
      <p:ext uri="{BB962C8B-B14F-4D97-AF65-F5344CB8AC3E}">
        <p14:creationId xmlns:p14="http://schemas.microsoft.com/office/powerpoint/2010/main" val="3227119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1315</TotalTime>
  <Words>1034</Words>
  <Application>Microsoft Office PowerPoint</Application>
  <PresentationFormat>On-screen Show (4:3)</PresentationFormat>
  <Paragraphs>194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Osaka</vt:lpstr>
      <vt:lpstr>Times New Roman</vt:lpstr>
      <vt:lpstr>1_Office Theme</vt:lpstr>
      <vt:lpstr>PowerPoint Presentation</vt:lpstr>
      <vt:lpstr>National Drug Control Strategy</vt:lpstr>
      <vt:lpstr>PowerPoint Presentation</vt:lpstr>
      <vt:lpstr>Prescription Drugs and Heroin: The Federal Response</vt:lpstr>
      <vt:lpstr>Medication-Assisted Treatment (MAT)</vt:lpstr>
      <vt:lpstr>PowerPoint Presentation</vt:lpstr>
      <vt:lpstr>How RSAT Programs Can Help</vt:lpstr>
      <vt:lpstr>PowerPoint Presentation</vt:lpstr>
    </vt:vector>
  </TitlesOfParts>
  <Company>EOP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Office of National Drug Control Policy</dc:title>
  <dc:creator>DeFraites, Meredith L.</dc:creator>
  <cp:lastModifiedBy>DeFraites, Meredith L.</cp:lastModifiedBy>
  <cp:revision>88</cp:revision>
  <cp:lastPrinted>2015-07-07T20:33:42Z</cp:lastPrinted>
  <dcterms:created xsi:type="dcterms:W3CDTF">2015-04-23T21:06:45Z</dcterms:created>
  <dcterms:modified xsi:type="dcterms:W3CDTF">2015-07-15T14:32:00Z</dcterms:modified>
</cp:coreProperties>
</file>