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22"/>
  </p:notesMasterIdLst>
  <p:sldIdLst>
    <p:sldId id="256" r:id="rId2"/>
    <p:sldId id="265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9" r:id="rId11"/>
    <p:sldId id="276" r:id="rId12"/>
    <p:sldId id="280" r:id="rId13"/>
    <p:sldId id="277" r:id="rId14"/>
    <p:sldId id="281" r:id="rId15"/>
    <p:sldId id="282" r:id="rId16"/>
    <p:sldId id="283" r:id="rId17"/>
    <p:sldId id="278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8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70" autoAdjust="0"/>
  </p:normalViewPr>
  <p:slideViewPr>
    <p:cSldViewPr showGuides="1">
      <p:cViewPr varScale="1">
        <p:scale>
          <a:sx n="87" d="100"/>
          <a:sy n="87" d="100"/>
        </p:scale>
        <p:origin x="-1464" y="-78"/>
      </p:cViewPr>
      <p:guideLst>
        <p:guide orient="horz" pos="390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28E02-A0ED-4796-BAB4-8E6D3395DD2D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73C24-4246-4CC2-AD93-CF80252C6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39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9 programs represent “aftercare” that is services provided</a:t>
            </a:r>
            <a:r>
              <a:rPr lang="en-US" baseline="0" dirty="0" smtClean="0"/>
              <a:t> to support clients following discharge from jail/prison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73C24-4246-4CC2-AD93-CF80252C6A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43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*One</a:t>
            </a:r>
            <a:r>
              <a:rPr lang="en-US" baseline="0" dirty="0" smtClean="0"/>
              <a:t> program no longer using RSAT funds for program- taken over with state funds</a:t>
            </a:r>
          </a:p>
          <a:p>
            <a:r>
              <a:rPr lang="en-US" baseline="0" dirty="0" smtClean="0"/>
              <a:t>*Another program- used to be one of three in the state- not only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73C24-4246-4CC2-AD93-CF80252C6A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73C24-4246-4CC2-AD93-CF80252C6A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7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795" y="762000"/>
            <a:ext cx="2735986" cy="15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9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1578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9517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0" tIns="0" rIns="0" bIns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914400"/>
            <a:ext cx="2735986" cy="15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715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54480"/>
            <a:ext cx="381419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554480"/>
            <a:ext cx="381223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pic>
        <p:nvPicPr>
          <p:cNvPr id="9" name="Picture 8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434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>
            <a:noAutofit/>
          </a:bodyPr>
          <a:lstStyle>
            <a:lvl1pPr>
              <a:defRPr>
                <a:solidFill>
                  <a:srgbClr val="00558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601" y="1554480"/>
            <a:ext cx="8039847" cy="639762"/>
          </a:xfrm>
        </p:spPr>
        <p:txBody>
          <a:bodyPr anchor="t"/>
          <a:lstStyle>
            <a:lvl1pPr marL="0" indent="0">
              <a:buNone/>
              <a:defRPr sz="2400" b="1" baseline="0">
                <a:solidFill>
                  <a:srgbClr val="00558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11680"/>
            <a:ext cx="78106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pic>
        <p:nvPicPr>
          <p:cNvPr id="8" name="Picture 7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7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05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9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pic>
        <p:nvPicPr>
          <p:cNvPr id="9" name="Picture 8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352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pic>
        <p:nvPicPr>
          <p:cNvPr id="11" name="Picture 10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77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575556" y="6165304"/>
            <a:ext cx="9721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 smtClean="0"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 smtClean="0"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pic>
        <p:nvPicPr>
          <p:cNvPr id="7" name="Picture 6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021288"/>
            <a:ext cx="947059" cy="41148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575556" y="13716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04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1410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79431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54717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6613C-6A65-4408-B5D4-A4E4AACBA037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CE010-37A2-4618-8ADC-018620D05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49" r:id="rId12"/>
    <p:sldLayoutId id="2147483652" r:id="rId13"/>
    <p:sldLayoutId id="2147483658" r:id="rId14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432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Residential Substance Abuse Treatment (RSAT) Aftercare Study: </a:t>
            </a:r>
            <a:br>
              <a:rPr lang="en-US" sz="3600" dirty="0" smtClean="0"/>
            </a:br>
            <a:r>
              <a:rPr lang="en-US" sz="3600" dirty="0" smtClean="0"/>
              <a:t>Early Findings on RSAT funded Aftercare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609600"/>
          </a:xfrm>
        </p:spPr>
        <p:txBody>
          <a:bodyPr/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Kristin Stainbrook, PhD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4572000"/>
            <a:ext cx="708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1370881" y="5181600"/>
            <a:ext cx="6400800" cy="6096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RSAT Training and Technical Assistance Workshop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New Orleans, LA  ◊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July 16, 2015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86619" y="5891842"/>
            <a:ext cx="6400800" cy="4327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This research is supported by NIJ grant #2013-MU-0057</a:t>
            </a: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1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programs reported using other financial and in-kind staffing resources to support RSAT programs</a:t>
            </a:r>
          </a:p>
          <a:p>
            <a:pPr lvl="1"/>
            <a:r>
              <a:rPr lang="en-US" dirty="0" smtClean="0"/>
              <a:t>Most of the funding came from state resources </a:t>
            </a:r>
          </a:p>
          <a:p>
            <a:r>
              <a:rPr lang="en-US" dirty="0" smtClean="0"/>
              <a:t>About half use funds for non-staff expenses</a:t>
            </a:r>
          </a:p>
          <a:p>
            <a:pPr lvl="1"/>
            <a:r>
              <a:rPr lang="en-US" dirty="0" smtClean="0"/>
              <a:t>Training </a:t>
            </a:r>
            <a:r>
              <a:rPr lang="en-US" dirty="0"/>
              <a:t>materials, drug </a:t>
            </a:r>
            <a:r>
              <a:rPr lang="en-US" dirty="0" smtClean="0"/>
              <a:t>testing, etc.</a:t>
            </a:r>
          </a:p>
          <a:p>
            <a:r>
              <a:rPr lang="en-US" dirty="0" smtClean="0"/>
              <a:t>Programs that included multi-service agency reported leveraging a broader range of services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F5628-3E49-4031-839D-020823419440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38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 services provided by programs:</a:t>
            </a:r>
          </a:p>
          <a:p>
            <a:pPr lvl="1"/>
            <a:r>
              <a:rPr lang="en-US" dirty="0" smtClean="0"/>
              <a:t>All programs provide case management</a:t>
            </a:r>
          </a:p>
          <a:p>
            <a:pPr lvl="1"/>
            <a:r>
              <a:rPr lang="en-US" dirty="0" smtClean="0"/>
              <a:t>Substance abuse individual and group services provided by all but one program </a:t>
            </a:r>
          </a:p>
          <a:p>
            <a:pPr lvl="1"/>
            <a:r>
              <a:rPr lang="en-US" dirty="0" smtClean="0"/>
              <a:t>Trauma services provided in nine programs </a:t>
            </a:r>
          </a:p>
          <a:p>
            <a:pPr lvl="1"/>
            <a:r>
              <a:rPr lang="en-US" dirty="0" smtClean="0"/>
              <a:t>Peer support provided by six programs</a:t>
            </a:r>
          </a:p>
          <a:p>
            <a:r>
              <a:rPr lang="en-US" dirty="0" smtClean="0"/>
              <a:t>Ten programs provided wrap-around support, and 7 reported linking clients to educational and vocational services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E1F0-5673-4388-88DE-2FF96270867B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80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Based Practices (EBP)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twelve programs reported providing Motivational Interviewing (MI) and Cognitive Behavioral Therapy (CBT)</a:t>
            </a:r>
          </a:p>
          <a:p>
            <a:r>
              <a:rPr lang="en-US" dirty="0" smtClean="0"/>
              <a:t>Two programs reported Thinking 4 Change and Moral </a:t>
            </a:r>
            <a:r>
              <a:rPr lang="en-US" dirty="0" err="1" smtClean="0"/>
              <a:t>Reconation</a:t>
            </a:r>
            <a:r>
              <a:rPr lang="en-US" dirty="0" smtClean="0"/>
              <a:t> Therapy (MRT)</a:t>
            </a:r>
          </a:p>
          <a:p>
            <a:r>
              <a:rPr lang="en-US" dirty="0" smtClean="0"/>
              <a:t>Two identified a trauma specific EBP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F09EB-7FC6-47A7-887F-B03B81ECCEED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9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Innovations/Unique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Funding/leveraging</a:t>
            </a:r>
          </a:p>
          <a:p>
            <a:pPr lvl="1"/>
            <a:r>
              <a:rPr lang="en-US" dirty="0" smtClean="0"/>
              <a:t>Use of RSAT funds to support Medication Assisted Therapy (MAT) by one site to fill an existing gap in the community</a:t>
            </a:r>
          </a:p>
          <a:p>
            <a:pPr lvl="1"/>
            <a:r>
              <a:rPr lang="en-US" dirty="0"/>
              <a:t>One program uses portion of RSAT funds like Access to Recovery (ATR) to support housing related </a:t>
            </a:r>
            <a:r>
              <a:rPr lang="en-US" dirty="0" smtClean="0"/>
              <a:t>needs (e.g. security deposit, utilities)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Juvenile program used to enrich aftercare program by providing supplemental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A01A8-44CD-4CBE-AB7B-705AED8A0FCE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6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Innovations/Strengths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Outreach/engagement</a:t>
            </a:r>
          </a:p>
          <a:p>
            <a:pPr lvl="1"/>
            <a:r>
              <a:rPr lang="en-US" dirty="0" smtClean="0"/>
              <a:t>One program reported using peers to conduct in-reach to RSAT program to “sell” the aftercare program and promote the positive impact of the transitional support</a:t>
            </a:r>
          </a:p>
          <a:p>
            <a:pPr lvl="1"/>
            <a:r>
              <a:rPr lang="en-US" dirty="0" smtClean="0"/>
              <a:t>Among programs focusing on transitional CM - reported </a:t>
            </a:r>
            <a:r>
              <a:rPr lang="en-US" dirty="0" smtClean="0"/>
              <a:t>that having the same case manager/clinician providing support both in the facility and in community helped with enrollment and retention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B553-4A89-44FA-868F-BCDD3E84678B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4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Innovations/Strengths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Majority of programs report participation in multi-system community boards/committees focused on diversion, re-entry, offender issues</a:t>
            </a:r>
          </a:p>
          <a:p>
            <a:pPr lvl="1"/>
            <a:r>
              <a:rPr lang="en-US" dirty="0" smtClean="0"/>
              <a:t>Regular opportunities for communication/ interactions around participant needs and progress between community corrections and RSAT case managers</a:t>
            </a:r>
          </a:p>
          <a:p>
            <a:pPr lvl="2"/>
            <a:r>
              <a:rPr lang="en-US" dirty="0" smtClean="0"/>
              <a:t>One program co-locates staff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F7C9-7DA8-4EA4-B38D-6771EED2707B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58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Innovations/Strengths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Services</a:t>
            </a:r>
          </a:p>
          <a:p>
            <a:pPr lvl="1"/>
            <a:r>
              <a:rPr lang="en-US" dirty="0" smtClean="0"/>
              <a:t>Several respondents reported that contracting with a provider for RSAT program helped capitalize on resources available within the organization and </a:t>
            </a:r>
            <a:r>
              <a:rPr lang="en-US" smtClean="0"/>
              <a:t>its </a:t>
            </a:r>
            <a:r>
              <a:rPr lang="en-US" smtClean="0"/>
              <a:t>connections </a:t>
            </a:r>
            <a:r>
              <a:rPr lang="en-US" dirty="0" smtClean="0"/>
              <a:t>to other community providers</a:t>
            </a:r>
            <a:endParaRPr lang="en-US" dirty="0"/>
          </a:p>
          <a:p>
            <a:pPr lvl="1"/>
            <a:r>
              <a:rPr lang="en-US" dirty="0" smtClean="0"/>
              <a:t>Individualization </a:t>
            </a:r>
            <a:r>
              <a:rPr lang="en-US" dirty="0"/>
              <a:t>of services to promote </a:t>
            </a:r>
            <a:r>
              <a:rPr lang="en-US" dirty="0" smtClean="0"/>
              <a:t>transition to community, including resources to support basic needs</a:t>
            </a:r>
          </a:p>
          <a:p>
            <a:pPr lvl="1"/>
            <a:r>
              <a:rPr lang="en-US" dirty="0" smtClean="0"/>
              <a:t>Using peers for groups and mentoring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F39CE-2754-4449-A36A-5D0E443BD974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29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and Resources</a:t>
            </a:r>
            <a:endParaRPr lang="en-US" dirty="0"/>
          </a:p>
          <a:p>
            <a:pPr lvl="1"/>
            <a:r>
              <a:rPr lang="en-US" dirty="0" smtClean="0"/>
              <a:t>RSAT funding decreases over the past few years, no longer adequate to support programming </a:t>
            </a:r>
          </a:p>
          <a:p>
            <a:pPr lvl="1"/>
            <a:r>
              <a:rPr lang="en-US" dirty="0" smtClean="0"/>
              <a:t>Community resources for treatment supports major barrier to long term recovery, no resources to support medication assisted treatment</a:t>
            </a:r>
          </a:p>
          <a:p>
            <a:pPr lvl="1"/>
            <a:r>
              <a:rPr lang="en-US" dirty="0" smtClean="0"/>
              <a:t>Majority of respondents identified housing and transportation as a barrier to participation in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45E73-1A24-48C1-A14F-4DA0031BBCA8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35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Services/Client Retention</a:t>
            </a:r>
          </a:p>
          <a:p>
            <a:pPr lvl="1"/>
            <a:r>
              <a:rPr lang="en-US" dirty="0" smtClean="0"/>
              <a:t>For residential programs, having clients with sentences long enough to participate or unanticipated release is a challenge</a:t>
            </a:r>
          </a:p>
          <a:p>
            <a:pPr lvl="1"/>
            <a:r>
              <a:rPr lang="en-US" dirty="0" smtClean="0"/>
              <a:t>For case manager programs, tracking clients and retaining them is challenging when it is voluntary</a:t>
            </a:r>
          </a:p>
          <a:p>
            <a:pPr lvl="1"/>
            <a:r>
              <a:rPr lang="en-US" dirty="0" smtClean="0"/>
              <a:t> A few sites mentioned the tension between what in legal interest of participant and interest of recovery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C937-551D-4121-A071-B4B28B37F6F5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62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Analyze the staffing, services and support funded by RSAT across all programs types  </a:t>
            </a:r>
          </a:p>
          <a:p>
            <a:r>
              <a:rPr lang="en-US" dirty="0"/>
              <a:t>Explore the transitional and aftercare services available to RSAT jail and prison participants that </a:t>
            </a:r>
            <a:r>
              <a:rPr lang="en-US" dirty="0" smtClean="0"/>
              <a:t>are </a:t>
            </a:r>
            <a:r>
              <a:rPr lang="en-US" i="1" dirty="0"/>
              <a:t>not</a:t>
            </a:r>
            <a:r>
              <a:rPr lang="en-US" dirty="0"/>
              <a:t> funded by </a:t>
            </a:r>
            <a:r>
              <a:rPr lang="en-US" dirty="0" smtClean="0"/>
              <a:t>RSAT</a:t>
            </a:r>
          </a:p>
          <a:p>
            <a:r>
              <a:rPr lang="en-US" dirty="0" smtClean="0"/>
              <a:t>Document the challenges and barriers to aftercare across programs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4A59-422C-4DFD-A7B5-77D398CC7F9B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4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Presentation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description of the RSAT Study </a:t>
            </a:r>
          </a:p>
          <a:p>
            <a:r>
              <a:rPr lang="en-US" dirty="0" smtClean="0"/>
              <a:t>Describe the sample of RSAT funded aftercare programs and present preliminary data on services, challenges, and innovations</a:t>
            </a:r>
          </a:p>
          <a:p>
            <a:r>
              <a:rPr lang="en-US" dirty="0" smtClean="0"/>
              <a:t>Describe next steps for the analysis</a:t>
            </a:r>
          </a:p>
          <a:p>
            <a:r>
              <a:rPr lang="en-US" dirty="0" smtClean="0"/>
              <a:t>Open discussion about challenges to aftercare in your programs/communities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88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aftercare is available for participants in your RSAT programs?</a:t>
            </a:r>
          </a:p>
          <a:p>
            <a:r>
              <a:rPr lang="en-US" dirty="0" smtClean="0"/>
              <a:t>What are the biggest needs for participants transitioning from facility to community?</a:t>
            </a:r>
          </a:p>
          <a:p>
            <a:r>
              <a:rPr lang="en-US" dirty="0" smtClean="0"/>
              <a:t>What are the issues/challenges with providing aftercare for RSAT participants?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E6A1B-F58B-4195-97B9-6E7EE5053B0A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53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RSAT Study Research Aims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Understand </a:t>
            </a:r>
            <a:r>
              <a:rPr lang="en-US" dirty="0"/>
              <a:t>how States/Territories and Subgrantees use BJA RSAT funds for treatment and </a:t>
            </a:r>
            <a:r>
              <a:rPr lang="en-US" dirty="0" smtClean="0"/>
              <a:t>aftercare for </a:t>
            </a:r>
            <a:r>
              <a:rPr lang="en-US" dirty="0"/>
              <a:t>offenders transitioning to the </a:t>
            </a:r>
            <a:r>
              <a:rPr lang="en-US" dirty="0" smtClean="0"/>
              <a:t>community</a:t>
            </a:r>
          </a:p>
          <a:p>
            <a:r>
              <a:rPr lang="en-US" dirty="0" smtClean="0"/>
              <a:t>Describe </a:t>
            </a:r>
            <a:r>
              <a:rPr lang="en-US" dirty="0"/>
              <a:t>the specific substance abuse treatment and aftercare services that </a:t>
            </a:r>
            <a:r>
              <a:rPr lang="en-US" dirty="0" smtClean="0"/>
              <a:t>are supported with RSAT funds</a:t>
            </a:r>
          </a:p>
          <a:p>
            <a:r>
              <a:rPr lang="en-US" dirty="0" smtClean="0"/>
              <a:t>Describe the challenges, facilitators, and lessons learned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CD668-498F-4794-92F5-BB8CAF29212F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5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Design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i="1" dirty="0"/>
              <a:t>The RSAT State Coordinator Program </a:t>
            </a:r>
            <a:r>
              <a:rPr lang="en-US" i="1" dirty="0" smtClean="0"/>
              <a:t>Inventory</a:t>
            </a:r>
            <a:r>
              <a:rPr lang="en-US" dirty="0" smtClean="0"/>
              <a:t>- focuses </a:t>
            </a:r>
            <a:r>
              <a:rPr lang="en-US" dirty="0"/>
              <a:t>on understanding the role and responsibility of the RSAT Coordinator in funding and administering RSAT program funds.  </a:t>
            </a:r>
            <a:endParaRPr lang="en-US" dirty="0" smtClean="0"/>
          </a:p>
          <a:p>
            <a:pPr lvl="1"/>
            <a:r>
              <a:rPr lang="en-US" dirty="0" smtClean="0"/>
              <a:t>Administered as a web-survey</a:t>
            </a:r>
            <a:endParaRPr lang="en-US" dirty="0"/>
          </a:p>
          <a:p>
            <a:pPr lvl="0"/>
            <a:r>
              <a:rPr lang="en-US" i="1" dirty="0"/>
              <a:t>The RSAT Subgrantee Program </a:t>
            </a:r>
            <a:r>
              <a:rPr lang="en-US" i="1" dirty="0" smtClean="0"/>
              <a:t>Inventory</a:t>
            </a:r>
            <a:r>
              <a:rPr lang="en-US" dirty="0" smtClean="0"/>
              <a:t>- focuses </a:t>
            </a:r>
            <a:r>
              <a:rPr lang="en-US" dirty="0"/>
              <a:t>on </a:t>
            </a:r>
            <a:r>
              <a:rPr lang="en-US" dirty="0" smtClean="0"/>
              <a:t>Subgrantee </a:t>
            </a:r>
            <a:r>
              <a:rPr lang="en-US" dirty="0"/>
              <a:t>facilities or agencies funded </a:t>
            </a:r>
            <a:r>
              <a:rPr lang="en-US" dirty="0" smtClean="0"/>
              <a:t>services with RSAT to understand: program setting and </a:t>
            </a:r>
            <a:r>
              <a:rPr lang="en-US" dirty="0"/>
              <a:t>enrollment criteria; screening and assessment procedures; program staffing; </a:t>
            </a:r>
            <a:r>
              <a:rPr lang="en-US" dirty="0" smtClean="0"/>
              <a:t>the </a:t>
            </a:r>
            <a:r>
              <a:rPr lang="en-US" dirty="0"/>
              <a:t>types of services </a:t>
            </a:r>
            <a:r>
              <a:rPr lang="en-US" dirty="0" smtClean="0"/>
              <a:t>and evidence based practices provided in RSAT programs, pre-release </a:t>
            </a:r>
            <a:r>
              <a:rPr lang="en-US" dirty="0"/>
              <a:t>planning activities; </a:t>
            </a:r>
            <a:r>
              <a:rPr lang="en-US" dirty="0" smtClean="0"/>
              <a:t>aftercare </a:t>
            </a:r>
            <a:r>
              <a:rPr lang="en-US" dirty="0"/>
              <a:t>related activities; </a:t>
            </a:r>
            <a:r>
              <a:rPr lang="en-US" dirty="0" smtClean="0"/>
              <a:t>exemplary </a:t>
            </a:r>
            <a:r>
              <a:rPr lang="en-US" dirty="0"/>
              <a:t>practices; barriers and facilitators to </a:t>
            </a:r>
            <a:r>
              <a:rPr lang="en-US" dirty="0" smtClean="0"/>
              <a:t>aftercare; and lessons </a:t>
            </a:r>
            <a:r>
              <a:rPr lang="en-US" dirty="0"/>
              <a:t>learned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Administered as a telephone interview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D22B-7F3F-4E3B-999B-0646DDBA2516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1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Coordinator Inventory- includes all 50 states and 5 territories, N=54 programs</a:t>
            </a:r>
          </a:p>
          <a:p>
            <a:pPr lvl="1"/>
            <a:r>
              <a:rPr lang="en-US" dirty="0" smtClean="0"/>
              <a:t>Response rate: 87% (n=47)</a:t>
            </a:r>
          </a:p>
          <a:p>
            <a:r>
              <a:rPr lang="en-US" dirty="0" smtClean="0"/>
              <a:t>Subgrantee Inventory- targeted all RSAT Subgrantees with active programs reporting PMT data in July-Sept 2014 quarter and serving at least 10 individuals during the period, N=77 programs</a:t>
            </a:r>
          </a:p>
          <a:p>
            <a:pPr lvl="1"/>
            <a:r>
              <a:rPr lang="en-US" dirty="0" smtClean="0"/>
              <a:t>Response rate: 78% (n=60)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BB34D-920D-4831-A3E8-F074F512B088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7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RSAT funded aftercare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all RSAT funded services and support provided in a community setting</a:t>
            </a:r>
          </a:p>
          <a:p>
            <a:r>
              <a:rPr lang="en-US" dirty="0"/>
              <a:t>A total of 12 programs </a:t>
            </a:r>
            <a:r>
              <a:rPr lang="en-US" dirty="0" smtClean="0"/>
              <a:t>interviewed </a:t>
            </a:r>
            <a:r>
              <a:rPr lang="en-US" dirty="0"/>
              <a:t>spent 20% or more of their funds on post-facility (jail/prison) services</a:t>
            </a:r>
          </a:p>
          <a:p>
            <a:r>
              <a:rPr lang="en-US" dirty="0"/>
              <a:t>Two programs targeted females only &amp; two males only</a:t>
            </a:r>
          </a:p>
          <a:p>
            <a:r>
              <a:rPr lang="en-US" dirty="0"/>
              <a:t>One program targeted juveniles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E6FA7-350C-49CD-B0A5-520ABBF5C15E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3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Referral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Nine of the 12 programs provide a linkage from a correctional setting to community service providers</a:t>
            </a:r>
          </a:p>
          <a:p>
            <a:pPr lvl="1"/>
            <a:r>
              <a:rPr lang="en-US" dirty="0" smtClean="0"/>
              <a:t>Five of these programs link directly from a RSAT prison/jail program</a:t>
            </a:r>
          </a:p>
          <a:p>
            <a:r>
              <a:rPr lang="en-US" dirty="0" smtClean="0"/>
              <a:t>For the remaining 3 programs, participants are court mandated to participate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B291-0424-4BB5-8F65-8464220439BA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Aftercare Program Setting	 &amp;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General Approaches:</a:t>
            </a:r>
          </a:p>
          <a:p>
            <a:pPr lvl="1"/>
            <a:r>
              <a:rPr lang="en-US" dirty="0" smtClean="0"/>
              <a:t>Five programs provide RSAT services in a residential treatment facility </a:t>
            </a:r>
            <a:endParaRPr lang="en-US" dirty="0" smtClean="0"/>
          </a:p>
          <a:p>
            <a:pPr lvl="2"/>
            <a:r>
              <a:rPr lang="en-US" dirty="0"/>
              <a:t>T</a:t>
            </a:r>
            <a:r>
              <a:rPr lang="en-US" dirty="0" smtClean="0"/>
              <a:t>wo </a:t>
            </a:r>
            <a:r>
              <a:rPr lang="en-US" dirty="0" smtClean="0"/>
              <a:t>of these consider themselves halfway houses</a:t>
            </a:r>
          </a:p>
          <a:p>
            <a:pPr lvl="1"/>
            <a:r>
              <a:rPr lang="en-US" dirty="0" smtClean="0"/>
              <a:t>Transitional case managers are the primary service model for the 7 community based programs</a:t>
            </a:r>
          </a:p>
          <a:p>
            <a:r>
              <a:rPr lang="en-US" dirty="0" smtClean="0"/>
              <a:t>Average program length 6-months to year</a:t>
            </a:r>
          </a:p>
          <a:p>
            <a:r>
              <a:rPr lang="en-US" dirty="0" smtClean="0"/>
              <a:t>Program capacity small </a:t>
            </a:r>
          </a:p>
          <a:p>
            <a:pPr lvl="1"/>
            <a:r>
              <a:rPr lang="en-US" dirty="0" smtClean="0"/>
              <a:t>Transitional CM programs- average daily 20-50</a:t>
            </a:r>
          </a:p>
          <a:p>
            <a:pPr lvl="1"/>
            <a:r>
              <a:rPr lang="en-US" dirty="0" smtClean="0"/>
              <a:t>Residential- average daily is 10-20 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9B83-3022-498D-AE1B-53829ED4CFE3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6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Programs have been in operation approximately 2-6 years, through one has been in operation for 18 years (a residential program)</a:t>
            </a:r>
          </a:p>
          <a:p>
            <a:r>
              <a:rPr lang="en-US" dirty="0" smtClean="0"/>
              <a:t>Average amount of RSAT funds for programming is 86K, three are below 50K</a:t>
            </a:r>
          </a:p>
          <a:p>
            <a:r>
              <a:rPr lang="en-US" dirty="0" smtClean="0"/>
              <a:t>Majority of RSAT funds are spent on staff positions</a:t>
            </a:r>
          </a:p>
          <a:p>
            <a:pPr lvl="1"/>
            <a:r>
              <a:rPr lang="en-US" dirty="0" smtClean="0"/>
              <a:t>All but one program spend funds on substance abuse counselors/clinicians; most also fund case managers and a small percentage of management/oversight (5-10% of funds)</a:t>
            </a:r>
          </a:p>
          <a:p>
            <a:r>
              <a:rPr lang="en-US" dirty="0" smtClean="0"/>
              <a:t>Two programs used RSAT funds principally for non-staff expenses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C939-BD53-48E4-BFA7-CEF5D693EB68}" type="datetime1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1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</TotalTime>
  <Words>1143</Words>
  <Application>Microsoft Office PowerPoint</Application>
  <PresentationFormat>On-screen Show (4:3)</PresentationFormat>
  <Paragraphs>127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The Residential Substance Abuse Treatment (RSAT) Aftercare Study:  Early Findings on RSAT funded Aftercare </vt:lpstr>
      <vt:lpstr>Overview of Presentation </vt:lpstr>
      <vt:lpstr>RSAT Study Research Aims </vt:lpstr>
      <vt:lpstr>Study Design and Methods</vt:lpstr>
      <vt:lpstr>Study Sample</vt:lpstr>
      <vt:lpstr>RSAT funded aftercare programs</vt:lpstr>
      <vt:lpstr>Program Referral</vt:lpstr>
      <vt:lpstr>Aftercare Program Setting  &amp; Model</vt:lpstr>
      <vt:lpstr>Program Funding</vt:lpstr>
      <vt:lpstr>Funding (con’t)</vt:lpstr>
      <vt:lpstr>Program Services</vt:lpstr>
      <vt:lpstr>Evidence Based Practices (EBP)</vt:lpstr>
      <vt:lpstr>Innovations/Unique Features</vt:lpstr>
      <vt:lpstr>Innovations/Strengths</vt:lpstr>
      <vt:lpstr>Innovations/Strengths</vt:lpstr>
      <vt:lpstr>Innovations/Strengths</vt:lpstr>
      <vt:lpstr>Challenges</vt:lpstr>
      <vt:lpstr>Challenges</vt:lpstr>
      <vt:lpstr>Next Steps for Study</vt:lpstr>
      <vt:lpstr>Open Discussion</vt:lpstr>
    </vt:vector>
  </TitlesOfParts>
  <Company>Advocates for Human Potential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HERE IN ALL CAPS</dc:title>
  <dc:creator>Debra Boisvert</dc:creator>
  <cp:lastModifiedBy>Kristin Stainbrook</cp:lastModifiedBy>
  <cp:revision>63</cp:revision>
  <dcterms:created xsi:type="dcterms:W3CDTF">2012-11-16T16:58:39Z</dcterms:created>
  <dcterms:modified xsi:type="dcterms:W3CDTF">2015-07-15T20:02:03Z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537260628</vt:i4>
  </property>
  <property fmtid="{D5CDD505-2E9C-101B-9397-08002B2CF9AE}" pid="3" name="_NewReviewCycle">
    <vt:lpwstr/>
  </property>
  <property fmtid="{D5CDD505-2E9C-101B-9397-08002B2CF9AE}" pid="4" name="_EmailSubject">
    <vt:lpwstr>Please put this PPT on the intranet instead so sorry</vt:lpwstr>
  </property>
  <property fmtid="{D5CDD505-2E9C-101B-9397-08002B2CF9AE}" pid="5" name="_AuthorEmail">
    <vt:lpwstr>dboisvert@ahpnet.com</vt:lpwstr>
  </property>
  <property fmtid="{D5CDD505-2E9C-101B-9397-08002B2CF9AE}" pid="6" name="_AuthorEmailDisplayName">
    <vt:lpwstr>Debra Boisvert</vt:lpwstr>
  </property>
</Properties>
</file>