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5" r:id="rId2"/>
    <p:sldMasterId id="2147483667" r:id="rId3"/>
    <p:sldMasterId id="2147483668" r:id="rId4"/>
    <p:sldMasterId id="2147483669" r:id="rId5"/>
  </p:sldMasterIdLst>
  <p:notesMasterIdLst>
    <p:notesMasterId r:id="rId32"/>
  </p:notesMasterIdLst>
  <p:handoutMasterIdLst>
    <p:handoutMasterId r:id="rId33"/>
  </p:handoutMasterIdLst>
  <p:sldIdLst>
    <p:sldId id="256" r:id="rId6"/>
    <p:sldId id="1045" r:id="rId7"/>
    <p:sldId id="1003" r:id="rId8"/>
    <p:sldId id="1067" r:id="rId9"/>
    <p:sldId id="1068" r:id="rId10"/>
    <p:sldId id="1069" r:id="rId11"/>
    <p:sldId id="1070" r:id="rId12"/>
    <p:sldId id="1071" r:id="rId13"/>
    <p:sldId id="1059" r:id="rId14"/>
    <p:sldId id="1004" r:id="rId15"/>
    <p:sldId id="1050" r:id="rId16"/>
    <p:sldId id="1052" r:id="rId17"/>
    <p:sldId id="1054" r:id="rId18"/>
    <p:sldId id="1048" r:id="rId19"/>
    <p:sldId id="1055" r:id="rId20"/>
    <p:sldId id="1061" r:id="rId21"/>
    <p:sldId id="1064" r:id="rId22"/>
    <p:sldId id="1063" r:id="rId23"/>
    <p:sldId id="1065" r:id="rId24"/>
    <p:sldId id="1056" r:id="rId25"/>
    <p:sldId id="1060" r:id="rId26"/>
    <p:sldId id="1062" r:id="rId27"/>
    <p:sldId id="1030" r:id="rId28"/>
    <p:sldId id="1031" r:id="rId29"/>
    <p:sldId id="1066" r:id="rId30"/>
    <p:sldId id="1038" r:id="rId31"/>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HHS" initials="DHH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3E7600"/>
    <a:srgbClr val="519700"/>
    <a:srgbClr val="33CC33"/>
    <a:srgbClr val="00FFFF"/>
    <a:srgbClr val="FF0000"/>
    <a:srgbClr val="FF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9231" autoAdjust="0"/>
    <p:restoredTop sz="92718" autoAdjust="0"/>
  </p:normalViewPr>
  <p:slideViewPr>
    <p:cSldViewPr snapToGrid="0">
      <p:cViewPr varScale="1">
        <p:scale>
          <a:sx n="68" d="100"/>
          <a:sy n="68" d="100"/>
        </p:scale>
        <p:origin x="-1212" y="-102"/>
      </p:cViewPr>
      <p:guideLst>
        <p:guide orient="horz" pos="2160"/>
        <p:guide pos="2880"/>
      </p:guideLst>
    </p:cSldViewPr>
  </p:slideViewPr>
  <p:outlineViewPr>
    <p:cViewPr>
      <p:scale>
        <a:sx n="33" d="100"/>
        <a:sy n="33" d="100"/>
      </p:scale>
      <p:origin x="246" y="393174"/>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00" d="100"/>
          <a:sy n="100" d="100"/>
        </p:scale>
        <p:origin x="-1572" y="156"/>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7E57EC-5FAC-48AD-8D77-B979AE1F4306}" type="doc">
      <dgm:prSet loTypeId="urn:microsoft.com/office/officeart/2005/8/layout/hierarchy4" loCatId="relationship" qsTypeId="urn:microsoft.com/office/officeart/2005/8/quickstyle/simple1" qsCatId="simple" csTypeId="urn:microsoft.com/office/officeart/2005/8/colors/accent1_2" csCatId="accent1" phldr="1"/>
      <dgm:spPr/>
      <dgm:t>
        <a:bodyPr/>
        <a:lstStyle/>
        <a:p>
          <a:endParaRPr lang="en-US"/>
        </a:p>
      </dgm:t>
    </dgm:pt>
    <dgm:pt modelId="{A447B826-A69A-43A5-B009-620183B90983}">
      <dgm:prSet phldrT="[Text]" custT="1"/>
      <dgm:spPr>
        <a:solidFill>
          <a:srgbClr val="49583A"/>
        </a:solidFill>
        <a:scene3d>
          <a:camera prst="perspectiveAbove"/>
          <a:lightRig rig="threePt" dir="t"/>
        </a:scene3d>
        <a:sp3d>
          <a:bevelT prst="angle"/>
        </a:sp3d>
      </dgm:spPr>
      <dgm:t>
        <a:bodyPr/>
        <a:lstStyle/>
        <a:p>
          <a:r>
            <a:rPr lang="en-US" sz="3200" b="1" dirty="0" smtClean="0">
              <a:solidFill>
                <a:schemeClr val="bg1">
                  <a:lumMod val="95000"/>
                </a:schemeClr>
              </a:solidFill>
            </a:rPr>
            <a:t>Six Strategic Initiatives guide SAMHSA in focusing on leading change to better meet the needs of individuals, communities and service providers. </a:t>
          </a:r>
        </a:p>
        <a:p>
          <a:endParaRPr lang="en-US" sz="3200" b="1" dirty="0">
            <a:solidFill>
              <a:schemeClr val="bg1">
                <a:lumMod val="95000"/>
              </a:schemeClr>
            </a:solidFill>
          </a:endParaRPr>
        </a:p>
      </dgm:t>
    </dgm:pt>
    <dgm:pt modelId="{7FFACEDF-20E1-48DD-9120-C4370DEAF2F1}" type="parTrans" cxnId="{4569CAD9-B164-450F-B992-584DF171D47B}">
      <dgm:prSet/>
      <dgm:spPr/>
      <dgm:t>
        <a:bodyPr/>
        <a:lstStyle/>
        <a:p>
          <a:endParaRPr lang="en-US"/>
        </a:p>
      </dgm:t>
    </dgm:pt>
    <dgm:pt modelId="{8F1A101E-49E8-4789-88D6-BA1685C0AC5E}" type="sibTrans" cxnId="{4569CAD9-B164-450F-B992-584DF171D47B}">
      <dgm:prSet/>
      <dgm:spPr/>
      <dgm:t>
        <a:bodyPr/>
        <a:lstStyle/>
        <a:p>
          <a:endParaRPr lang="en-US"/>
        </a:p>
      </dgm:t>
    </dgm:pt>
    <dgm:pt modelId="{14E4AC8F-DE77-4FC0-9F0B-AC72431582A0}">
      <dgm:prSet phldrT="[Text]" custT="1"/>
      <dgm:spPr>
        <a:solidFill>
          <a:srgbClr val="7C2E2C"/>
        </a:solidFill>
        <a:scene3d>
          <a:camera prst="orthographicFront"/>
          <a:lightRig rig="threePt" dir="t"/>
        </a:scene3d>
        <a:sp3d>
          <a:bevelT w="114300" prst="artDeco"/>
        </a:sp3d>
      </dgm:spPr>
      <dgm:t>
        <a:bodyPr/>
        <a:lstStyle/>
        <a:p>
          <a:r>
            <a:rPr lang="en-US" sz="1800" b="1" dirty="0" smtClean="0"/>
            <a:t>1.</a:t>
          </a:r>
          <a:r>
            <a:rPr lang="en-US" sz="1800" dirty="0" smtClean="0"/>
            <a:t> </a:t>
          </a:r>
          <a:r>
            <a:rPr lang="en-US" sz="1800" b="1" dirty="0" smtClean="0"/>
            <a:t>Prevention of Substance Abuse and Mental Illness</a:t>
          </a:r>
          <a:endParaRPr lang="en-US" sz="1800" dirty="0"/>
        </a:p>
      </dgm:t>
    </dgm:pt>
    <dgm:pt modelId="{5507EC86-7F2D-4596-A1C1-5F8B688DF4A2}" type="parTrans" cxnId="{BD6BDCC8-07CE-42D3-8E97-ED021A4A4040}">
      <dgm:prSet/>
      <dgm:spPr/>
      <dgm:t>
        <a:bodyPr/>
        <a:lstStyle/>
        <a:p>
          <a:endParaRPr lang="en-US"/>
        </a:p>
      </dgm:t>
    </dgm:pt>
    <dgm:pt modelId="{D2FF8158-B7E6-463E-B5FE-F9CA0266E817}" type="sibTrans" cxnId="{BD6BDCC8-07CE-42D3-8E97-ED021A4A4040}">
      <dgm:prSet/>
      <dgm:spPr/>
      <dgm:t>
        <a:bodyPr/>
        <a:lstStyle/>
        <a:p>
          <a:endParaRPr lang="en-US"/>
        </a:p>
      </dgm:t>
    </dgm:pt>
    <dgm:pt modelId="{E8F426EA-9B6D-4DF0-B2D7-14875B7DE4CE}">
      <dgm:prSet phldrT="[Text]" custT="1"/>
      <dgm:spPr>
        <a:solidFill>
          <a:schemeClr val="tx2">
            <a:lumMod val="40000"/>
            <a:lumOff val="60000"/>
          </a:schemeClr>
        </a:solidFill>
        <a:scene3d>
          <a:camera prst="orthographicFront"/>
          <a:lightRig rig="threePt" dir="t"/>
        </a:scene3d>
        <a:sp3d>
          <a:bevelT w="114300" prst="artDeco"/>
        </a:sp3d>
      </dgm:spPr>
      <dgm:t>
        <a:bodyPr/>
        <a:lstStyle/>
        <a:p>
          <a:r>
            <a:rPr lang="en-US" sz="1800" b="1" dirty="0" smtClean="0"/>
            <a:t>3.  Trauma and Justice</a:t>
          </a:r>
          <a:endParaRPr lang="en-US" sz="1800" b="1" dirty="0"/>
        </a:p>
      </dgm:t>
    </dgm:pt>
    <dgm:pt modelId="{E495046C-845F-4845-B27B-F3CE4022AC55}" type="parTrans" cxnId="{F8E5FBB7-EA00-412B-8AF9-0DC0758D5546}">
      <dgm:prSet/>
      <dgm:spPr/>
      <dgm:t>
        <a:bodyPr/>
        <a:lstStyle/>
        <a:p>
          <a:endParaRPr lang="en-US"/>
        </a:p>
      </dgm:t>
    </dgm:pt>
    <dgm:pt modelId="{4F26C3A1-E4A7-4DCB-9B92-9355943FA349}" type="sibTrans" cxnId="{F8E5FBB7-EA00-412B-8AF9-0DC0758D5546}">
      <dgm:prSet/>
      <dgm:spPr/>
      <dgm:t>
        <a:bodyPr/>
        <a:lstStyle/>
        <a:p>
          <a:endParaRPr lang="en-US"/>
        </a:p>
      </dgm:t>
    </dgm:pt>
    <dgm:pt modelId="{058F6E12-0997-4772-9658-B9A443050900}">
      <dgm:prSet phldrT="[Text]" custT="1"/>
      <dgm:spPr>
        <a:solidFill>
          <a:srgbClr val="FF0000"/>
        </a:solidFill>
        <a:scene3d>
          <a:camera prst="orthographicFront"/>
          <a:lightRig rig="threePt" dir="t"/>
        </a:scene3d>
        <a:sp3d>
          <a:bevelT w="114300" prst="artDeco"/>
        </a:sp3d>
      </dgm:spPr>
      <dgm:t>
        <a:bodyPr/>
        <a:lstStyle/>
        <a:p>
          <a:r>
            <a:rPr lang="en-US" sz="1800" b="1" dirty="0" smtClean="0"/>
            <a:t>4.Recovery Support</a:t>
          </a:r>
          <a:r>
            <a:rPr lang="en-US" sz="1800" dirty="0" smtClean="0"/>
            <a:t> </a:t>
          </a:r>
          <a:endParaRPr lang="en-US" sz="1800" dirty="0"/>
        </a:p>
      </dgm:t>
    </dgm:pt>
    <dgm:pt modelId="{F2084BBA-ECB5-4CC0-BC99-DFA97BBC3DC9}" type="parTrans" cxnId="{A3026336-96C0-48FC-9D38-310B798F1E81}">
      <dgm:prSet/>
      <dgm:spPr/>
      <dgm:t>
        <a:bodyPr/>
        <a:lstStyle/>
        <a:p>
          <a:endParaRPr lang="en-US"/>
        </a:p>
      </dgm:t>
    </dgm:pt>
    <dgm:pt modelId="{761A13DC-41C0-4D58-9AB0-183C13397F23}" type="sibTrans" cxnId="{A3026336-96C0-48FC-9D38-310B798F1E81}">
      <dgm:prSet/>
      <dgm:spPr/>
      <dgm:t>
        <a:bodyPr/>
        <a:lstStyle/>
        <a:p>
          <a:endParaRPr lang="en-US"/>
        </a:p>
      </dgm:t>
    </dgm:pt>
    <dgm:pt modelId="{53D412EB-E4C0-4DE8-8ADE-13E380AB2BF7}">
      <dgm:prSet phldrT="[Text]" custT="1"/>
      <dgm:spPr>
        <a:solidFill>
          <a:srgbClr val="CC9900">
            <a:alpha val="92941"/>
          </a:srgbClr>
        </a:solidFill>
        <a:scene3d>
          <a:camera prst="orthographicFront"/>
          <a:lightRig rig="threePt" dir="t"/>
        </a:scene3d>
        <a:sp3d>
          <a:bevelT w="114300" prst="artDeco"/>
        </a:sp3d>
      </dgm:spPr>
      <dgm:t>
        <a:bodyPr/>
        <a:lstStyle/>
        <a:p>
          <a:r>
            <a:rPr lang="en-US" sz="1800" b="1" dirty="0" smtClean="0"/>
            <a:t>5.  Health Information Technology</a:t>
          </a:r>
          <a:endParaRPr lang="en-US" sz="1800" b="1" dirty="0"/>
        </a:p>
      </dgm:t>
    </dgm:pt>
    <dgm:pt modelId="{67F68C38-DC0C-4401-86D1-D27D127CD162}" type="parTrans" cxnId="{D535D271-4E8A-4A84-8270-EA280BF32F1A}">
      <dgm:prSet/>
      <dgm:spPr/>
      <dgm:t>
        <a:bodyPr/>
        <a:lstStyle/>
        <a:p>
          <a:endParaRPr lang="en-US"/>
        </a:p>
      </dgm:t>
    </dgm:pt>
    <dgm:pt modelId="{F242B81B-0D95-4F98-B216-A09A6BA1A690}" type="sibTrans" cxnId="{D535D271-4E8A-4A84-8270-EA280BF32F1A}">
      <dgm:prSet/>
      <dgm:spPr/>
      <dgm:t>
        <a:bodyPr/>
        <a:lstStyle/>
        <a:p>
          <a:endParaRPr lang="en-US"/>
        </a:p>
      </dgm:t>
    </dgm:pt>
    <dgm:pt modelId="{3E3A2B74-861A-4BBF-8F01-6A3914E55157}">
      <dgm:prSet phldrT="[Text]" custT="1"/>
      <dgm:spPr>
        <a:solidFill>
          <a:schemeClr val="tx2">
            <a:lumMod val="75000"/>
          </a:schemeClr>
        </a:solidFill>
        <a:ln>
          <a:solidFill>
            <a:schemeClr val="accent4">
              <a:lumMod val="75000"/>
              <a:lumOff val="25000"/>
            </a:schemeClr>
          </a:solidFill>
        </a:ln>
        <a:scene3d>
          <a:camera prst="orthographicFront"/>
          <a:lightRig rig="threePt" dir="t"/>
        </a:scene3d>
        <a:sp3d>
          <a:bevelT w="114300" prst="artDeco"/>
        </a:sp3d>
      </dgm:spPr>
      <dgm:t>
        <a:bodyPr/>
        <a:lstStyle/>
        <a:p>
          <a:r>
            <a:rPr lang="en-US" sz="1600" b="1" dirty="0" smtClean="0"/>
            <a:t>6.Workforce Development </a:t>
          </a:r>
          <a:endParaRPr lang="en-US" sz="1600" b="1" dirty="0"/>
        </a:p>
      </dgm:t>
    </dgm:pt>
    <dgm:pt modelId="{FB07A179-0DDF-4FC1-9B95-37375A27A5B7}" type="parTrans" cxnId="{D32111B5-3508-48BF-B0E7-C83AB4C533B1}">
      <dgm:prSet/>
      <dgm:spPr/>
      <dgm:t>
        <a:bodyPr/>
        <a:lstStyle/>
        <a:p>
          <a:endParaRPr lang="en-US"/>
        </a:p>
      </dgm:t>
    </dgm:pt>
    <dgm:pt modelId="{2645C87F-5A91-4C7E-A983-91F37B3F9971}" type="sibTrans" cxnId="{D32111B5-3508-48BF-B0E7-C83AB4C533B1}">
      <dgm:prSet/>
      <dgm:spPr/>
      <dgm:t>
        <a:bodyPr/>
        <a:lstStyle/>
        <a:p>
          <a:endParaRPr lang="en-US"/>
        </a:p>
      </dgm:t>
    </dgm:pt>
    <dgm:pt modelId="{D58D05C7-5732-4961-9F77-C21698E194B6}">
      <dgm:prSet phldrT="[Text]" custT="1"/>
      <dgm:spPr>
        <a:solidFill>
          <a:srgbClr val="00B050"/>
        </a:solidFill>
        <a:scene3d>
          <a:camera prst="orthographicFront"/>
          <a:lightRig rig="threePt" dir="t"/>
        </a:scene3d>
        <a:sp3d>
          <a:bevelT w="114300" prst="artDeco"/>
        </a:sp3d>
      </dgm:spPr>
      <dgm:t>
        <a:bodyPr/>
        <a:lstStyle/>
        <a:p>
          <a:r>
            <a:rPr lang="en-US" sz="1800" b="1" dirty="0" smtClean="0"/>
            <a:t>2</a:t>
          </a:r>
          <a:r>
            <a:rPr lang="en-US" sz="1800" dirty="0" smtClean="0"/>
            <a:t>. </a:t>
          </a:r>
          <a:r>
            <a:rPr lang="en-US" sz="1800" b="1" dirty="0" smtClean="0"/>
            <a:t>Health Care and Health Systems Integration</a:t>
          </a:r>
          <a:endParaRPr lang="en-US" sz="1800" dirty="0"/>
        </a:p>
      </dgm:t>
    </dgm:pt>
    <dgm:pt modelId="{FCF76F09-49BC-45E3-8B00-AD04ED63F5EA}" type="parTrans" cxnId="{2474690E-2BA9-4D90-BD68-05803321D316}">
      <dgm:prSet/>
      <dgm:spPr/>
      <dgm:t>
        <a:bodyPr/>
        <a:lstStyle/>
        <a:p>
          <a:endParaRPr lang="en-US"/>
        </a:p>
      </dgm:t>
    </dgm:pt>
    <dgm:pt modelId="{DD1E05B5-62C5-478D-BF93-F4C15095F599}" type="sibTrans" cxnId="{2474690E-2BA9-4D90-BD68-05803321D316}">
      <dgm:prSet/>
      <dgm:spPr/>
      <dgm:t>
        <a:bodyPr/>
        <a:lstStyle/>
        <a:p>
          <a:endParaRPr lang="en-US"/>
        </a:p>
      </dgm:t>
    </dgm:pt>
    <dgm:pt modelId="{96A65352-3480-48CC-BA45-0D23F7BB2C96}" type="pres">
      <dgm:prSet presAssocID="{6C7E57EC-5FAC-48AD-8D77-B979AE1F4306}" presName="Name0" presStyleCnt="0">
        <dgm:presLayoutVars>
          <dgm:chPref val="1"/>
          <dgm:dir/>
          <dgm:animOne val="branch"/>
          <dgm:animLvl val="lvl"/>
          <dgm:resizeHandles/>
        </dgm:presLayoutVars>
      </dgm:prSet>
      <dgm:spPr/>
      <dgm:t>
        <a:bodyPr/>
        <a:lstStyle/>
        <a:p>
          <a:endParaRPr lang="en-US"/>
        </a:p>
      </dgm:t>
    </dgm:pt>
    <dgm:pt modelId="{57994147-3FF9-4BF3-88E4-56A63EC746B3}" type="pres">
      <dgm:prSet presAssocID="{A447B826-A69A-43A5-B009-620183B90983}" presName="vertOne" presStyleCnt="0"/>
      <dgm:spPr/>
    </dgm:pt>
    <dgm:pt modelId="{15CA9120-77AB-475A-90AF-DEA95687FE50}" type="pres">
      <dgm:prSet presAssocID="{A447B826-A69A-43A5-B009-620183B90983}" presName="txOne" presStyleLbl="node0" presStyleIdx="0" presStyleCnt="1" custScaleX="98519" custScaleY="95058" custLinFactNeighborX="2156" custLinFactNeighborY="21518">
        <dgm:presLayoutVars>
          <dgm:chPref val="3"/>
        </dgm:presLayoutVars>
      </dgm:prSet>
      <dgm:spPr/>
      <dgm:t>
        <a:bodyPr/>
        <a:lstStyle/>
        <a:p>
          <a:endParaRPr lang="en-US"/>
        </a:p>
      </dgm:t>
    </dgm:pt>
    <dgm:pt modelId="{426A9D15-1299-468C-A67B-B071A97788EA}" type="pres">
      <dgm:prSet presAssocID="{A447B826-A69A-43A5-B009-620183B90983}" presName="parTransOne" presStyleCnt="0"/>
      <dgm:spPr/>
    </dgm:pt>
    <dgm:pt modelId="{EE36CAB8-B523-436F-B6EB-03B8A5F6F91E}" type="pres">
      <dgm:prSet presAssocID="{A447B826-A69A-43A5-B009-620183B90983}" presName="horzOne" presStyleCnt="0"/>
      <dgm:spPr/>
    </dgm:pt>
    <dgm:pt modelId="{264BDF88-C73E-48FA-893A-3AA5793A1F5E}" type="pres">
      <dgm:prSet presAssocID="{14E4AC8F-DE77-4FC0-9F0B-AC72431582A0}" presName="vertTwo" presStyleCnt="0"/>
      <dgm:spPr/>
    </dgm:pt>
    <dgm:pt modelId="{49CEC9BB-CEC2-4335-8D0B-9E062C6F7AEF}" type="pres">
      <dgm:prSet presAssocID="{14E4AC8F-DE77-4FC0-9F0B-AC72431582A0}" presName="txTwo" presStyleLbl="node2" presStyleIdx="0" presStyleCnt="6" custLinFactNeighborX="2271" custLinFactNeighborY="-4083">
        <dgm:presLayoutVars>
          <dgm:chPref val="3"/>
        </dgm:presLayoutVars>
      </dgm:prSet>
      <dgm:spPr/>
      <dgm:t>
        <a:bodyPr/>
        <a:lstStyle/>
        <a:p>
          <a:endParaRPr lang="en-US"/>
        </a:p>
      </dgm:t>
    </dgm:pt>
    <dgm:pt modelId="{F36D46C6-2597-4448-A2F6-CF9493633208}" type="pres">
      <dgm:prSet presAssocID="{14E4AC8F-DE77-4FC0-9F0B-AC72431582A0}" presName="horzTwo" presStyleCnt="0"/>
      <dgm:spPr/>
    </dgm:pt>
    <dgm:pt modelId="{EDAB84D1-6C28-4BE9-82B5-F4B4F4227C5A}" type="pres">
      <dgm:prSet presAssocID="{D2FF8158-B7E6-463E-B5FE-F9CA0266E817}" presName="sibSpaceTwo" presStyleCnt="0"/>
      <dgm:spPr/>
    </dgm:pt>
    <dgm:pt modelId="{37286C51-4042-4C50-8B4A-02E07A7A7CC9}" type="pres">
      <dgm:prSet presAssocID="{D58D05C7-5732-4961-9F77-C21698E194B6}" presName="vertTwo" presStyleCnt="0"/>
      <dgm:spPr/>
    </dgm:pt>
    <dgm:pt modelId="{34F5EC6A-2DCE-42C7-B714-972BA9025717}" type="pres">
      <dgm:prSet presAssocID="{D58D05C7-5732-4961-9F77-C21698E194B6}" presName="txTwo" presStyleLbl="node2" presStyleIdx="1" presStyleCnt="6" custLinFactNeighborX="3785" custLinFactNeighborY="-4419">
        <dgm:presLayoutVars>
          <dgm:chPref val="3"/>
        </dgm:presLayoutVars>
      </dgm:prSet>
      <dgm:spPr/>
      <dgm:t>
        <a:bodyPr/>
        <a:lstStyle/>
        <a:p>
          <a:endParaRPr lang="en-US"/>
        </a:p>
      </dgm:t>
    </dgm:pt>
    <dgm:pt modelId="{412A66ED-7B3F-414C-9A9D-AA56AEAEBC61}" type="pres">
      <dgm:prSet presAssocID="{D58D05C7-5732-4961-9F77-C21698E194B6}" presName="horzTwo" presStyleCnt="0"/>
      <dgm:spPr/>
    </dgm:pt>
    <dgm:pt modelId="{DE7AC243-5D25-4761-8D52-99E80576A018}" type="pres">
      <dgm:prSet presAssocID="{DD1E05B5-62C5-478D-BF93-F4C15095F599}" presName="sibSpaceTwo" presStyleCnt="0"/>
      <dgm:spPr/>
    </dgm:pt>
    <dgm:pt modelId="{1FB20DD8-9568-4C1F-A1D1-0CE09EBD4CE8}" type="pres">
      <dgm:prSet presAssocID="{E8F426EA-9B6D-4DF0-B2D7-14875B7DE4CE}" presName="vertTwo" presStyleCnt="0"/>
      <dgm:spPr/>
    </dgm:pt>
    <dgm:pt modelId="{00BFBBCE-FF18-485D-962C-1864E4BDDAF7}" type="pres">
      <dgm:prSet presAssocID="{E8F426EA-9B6D-4DF0-B2D7-14875B7DE4CE}" presName="txTwo" presStyleLbl="node2" presStyleIdx="2" presStyleCnt="6" custLinFactNeighborX="-342" custLinFactNeighborY="-4017">
        <dgm:presLayoutVars>
          <dgm:chPref val="3"/>
        </dgm:presLayoutVars>
      </dgm:prSet>
      <dgm:spPr/>
      <dgm:t>
        <a:bodyPr/>
        <a:lstStyle/>
        <a:p>
          <a:endParaRPr lang="en-US"/>
        </a:p>
      </dgm:t>
    </dgm:pt>
    <dgm:pt modelId="{E7BD9E1F-AD41-460F-B74D-152193A8AA86}" type="pres">
      <dgm:prSet presAssocID="{E8F426EA-9B6D-4DF0-B2D7-14875B7DE4CE}" presName="horzTwo" presStyleCnt="0"/>
      <dgm:spPr/>
    </dgm:pt>
    <dgm:pt modelId="{F032B6F4-A79B-43C9-A2C4-44E2BF4AF0F8}" type="pres">
      <dgm:prSet presAssocID="{4F26C3A1-E4A7-4DCB-9B92-9355943FA349}" presName="sibSpaceTwo" presStyleCnt="0"/>
      <dgm:spPr/>
    </dgm:pt>
    <dgm:pt modelId="{A057FFE7-E3CD-46B0-8082-FC3B561B84CB}" type="pres">
      <dgm:prSet presAssocID="{058F6E12-0997-4772-9658-B9A443050900}" presName="vertTwo" presStyleCnt="0"/>
      <dgm:spPr/>
    </dgm:pt>
    <dgm:pt modelId="{BA100790-517B-4304-BCC2-73701710B3AE}" type="pres">
      <dgm:prSet presAssocID="{058F6E12-0997-4772-9658-B9A443050900}" presName="txTwo" presStyleLbl="node2" presStyleIdx="3" presStyleCnt="6" custLinFactNeighborY="-4419">
        <dgm:presLayoutVars>
          <dgm:chPref val="3"/>
        </dgm:presLayoutVars>
      </dgm:prSet>
      <dgm:spPr/>
      <dgm:t>
        <a:bodyPr/>
        <a:lstStyle/>
        <a:p>
          <a:endParaRPr lang="en-US"/>
        </a:p>
      </dgm:t>
    </dgm:pt>
    <dgm:pt modelId="{5C1CD87C-031E-4835-BFF5-8BFC04B85376}" type="pres">
      <dgm:prSet presAssocID="{058F6E12-0997-4772-9658-B9A443050900}" presName="horzTwo" presStyleCnt="0"/>
      <dgm:spPr/>
    </dgm:pt>
    <dgm:pt modelId="{A4FD8197-5D77-4642-956F-03F3D505EDF2}" type="pres">
      <dgm:prSet presAssocID="{761A13DC-41C0-4D58-9AB0-183C13397F23}" presName="sibSpaceTwo" presStyleCnt="0"/>
      <dgm:spPr/>
    </dgm:pt>
    <dgm:pt modelId="{9A75ADCA-C2E3-4B2C-AEDD-C3C581147469}" type="pres">
      <dgm:prSet presAssocID="{53D412EB-E4C0-4DE8-8ADE-13E380AB2BF7}" presName="vertTwo" presStyleCnt="0"/>
      <dgm:spPr/>
    </dgm:pt>
    <dgm:pt modelId="{6A35A44C-F8A3-4129-ACA6-4B3F3C311D3A}" type="pres">
      <dgm:prSet presAssocID="{53D412EB-E4C0-4DE8-8ADE-13E380AB2BF7}" presName="txTwo" presStyleLbl="node2" presStyleIdx="4" presStyleCnt="6" custLinFactNeighborY="-4017">
        <dgm:presLayoutVars>
          <dgm:chPref val="3"/>
        </dgm:presLayoutVars>
      </dgm:prSet>
      <dgm:spPr/>
      <dgm:t>
        <a:bodyPr/>
        <a:lstStyle/>
        <a:p>
          <a:endParaRPr lang="en-US"/>
        </a:p>
      </dgm:t>
    </dgm:pt>
    <dgm:pt modelId="{FB2A3215-D60C-44B8-B3A0-759B38E1D918}" type="pres">
      <dgm:prSet presAssocID="{53D412EB-E4C0-4DE8-8ADE-13E380AB2BF7}" presName="horzTwo" presStyleCnt="0"/>
      <dgm:spPr/>
    </dgm:pt>
    <dgm:pt modelId="{4C632122-FA6F-4FFE-BC04-2AF838FAB291}" type="pres">
      <dgm:prSet presAssocID="{F242B81B-0D95-4F98-B216-A09A6BA1A690}" presName="sibSpaceTwo" presStyleCnt="0"/>
      <dgm:spPr/>
    </dgm:pt>
    <dgm:pt modelId="{0659188A-3834-45B5-81C4-F74DF63D2102}" type="pres">
      <dgm:prSet presAssocID="{3E3A2B74-861A-4BBF-8F01-6A3914E55157}" presName="vertTwo" presStyleCnt="0"/>
      <dgm:spPr/>
    </dgm:pt>
    <dgm:pt modelId="{CD977615-2F77-4BFE-88AB-06A1876EA6E2}" type="pres">
      <dgm:prSet presAssocID="{3E3A2B74-861A-4BBF-8F01-6A3914E55157}" presName="txTwo" presStyleLbl="node2" presStyleIdx="5" presStyleCnt="6" custLinFactNeighborX="3" custLinFactNeighborY="-4377">
        <dgm:presLayoutVars>
          <dgm:chPref val="3"/>
        </dgm:presLayoutVars>
      </dgm:prSet>
      <dgm:spPr/>
      <dgm:t>
        <a:bodyPr/>
        <a:lstStyle/>
        <a:p>
          <a:endParaRPr lang="en-US"/>
        </a:p>
      </dgm:t>
    </dgm:pt>
    <dgm:pt modelId="{4E5D453E-32DE-492D-9F34-D435157AF7E0}" type="pres">
      <dgm:prSet presAssocID="{3E3A2B74-861A-4BBF-8F01-6A3914E55157}" presName="horzTwo" presStyleCnt="0"/>
      <dgm:spPr/>
    </dgm:pt>
  </dgm:ptLst>
  <dgm:cxnLst>
    <dgm:cxn modelId="{D535D271-4E8A-4A84-8270-EA280BF32F1A}" srcId="{A447B826-A69A-43A5-B009-620183B90983}" destId="{53D412EB-E4C0-4DE8-8ADE-13E380AB2BF7}" srcOrd="4" destOrd="0" parTransId="{67F68C38-DC0C-4401-86D1-D27D127CD162}" sibTransId="{F242B81B-0D95-4F98-B216-A09A6BA1A690}"/>
    <dgm:cxn modelId="{2474690E-2BA9-4D90-BD68-05803321D316}" srcId="{A447B826-A69A-43A5-B009-620183B90983}" destId="{D58D05C7-5732-4961-9F77-C21698E194B6}" srcOrd="1" destOrd="0" parTransId="{FCF76F09-49BC-45E3-8B00-AD04ED63F5EA}" sibTransId="{DD1E05B5-62C5-478D-BF93-F4C15095F599}"/>
    <dgm:cxn modelId="{4569CAD9-B164-450F-B992-584DF171D47B}" srcId="{6C7E57EC-5FAC-48AD-8D77-B979AE1F4306}" destId="{A447B826-A69A-43A5-B009-620183B90983}" srcOrd="0" destOrd="0" parTransId="{7FFACEDF-20E1-48DD-9120-C4370DEAF2F1}" sibTransId="{8F1A101E-49E8-4789-88D6-BA1685C0AC5E}"/>
    <dgm:cxn modelId="{4F4391D8-8A5D-4E88-BE09-429F0543C32F}" type="presOf" srcId="{058F6E12-0997-4772-9658-B9A443050900}" destId="{BA100790-517B-4304-BCC2-73701710B3AE}" srcOrd="0" destOrd="0" presId="urn:microsoft.com/office/officeart/2005/8/layout/hierarchy4"/>
    <dgm:cxn modelId="{8496BE0F-E549-4E28-A7C7-65C8644629F0}" type="presOf" srcId="{14E4AC8F-DE77-4FC0-9F0B-AC72431582A0}" destId="{49CEC9BB-CEC2-4335-8D0B-9E062C6F7AEF}" srcOrd="0" destOrd="0" presId="urn:microsoft.com/office/officeart/2005/8/layout/hierarchy4"/>
    <dgm:cxn modelId="{692DA042-173E-416C-BE3D-9D55AE60308E}" type="presOf" srcId="{A447B826-A69A-43A5-B009-620183B90983}" destId="{15CA9120-77AB-475A-90AF-DEA95687FE50}" srcOrd="0" destOrd="0" presId="urn:microsoft.com/office/officeart/2005/8/layout/hierarchy4"/>
    <dgm:cxn modelId="{4589C668-C535-42E7-9508-1851320829CA}" type="presOf" srcId="{3E3A2B74-861A-4BBF-8F01-6A3914E55157}" destId="{CD977615-2F77-4BFE-88AB-06A1876EA6E2}" srcOrd="0" destOrd="0" presId="urn:microsoft.com/office/officeart/2005/8/layout/hierarchy4"/>
    <dgm:cxn modelId="{D32111B5-3508-48BF-B0E7-C83AB4C533B1}" srcId="{A447B826-A69A-43A5-B009-620183B90983}" destId="{3E3A2B74-861A-4BBF-8F01-6A3914E55157}" srcOrd="5" destOrd="0" parTransId="{FB07A179-0DDF-4FC1-9B95-37375A27A5B7}" sibTransId="{2645C87F-5A91-4C7E-A983-91F37B3F9971}"/>
    <dgm:cxn modelId="{C09F79CF-A57F-4886-8801-94B7E893A399}" type="presOf" srcId="{53D412EB-E4C0-4DE8-8ADE-13E380AB2BF7}" destId="{6A35A44C-F8A3-4129-ACA6-4B3F3C311D3A}" srcOrd="0" destOrd="0" presId="urn:microsoft.com/office/officeart/2005/8/layout/hierarchy4"/>
    <dgm:cxn modelId="{2CD182A5-ABEA-4E6E-B256-9CD394CA8598}" type="presOf" srcId="{D58D05C7-5732-4961-9F77-C21698E194B6}" destId="{34F5EC6A-2DCE-42C7-B714-972BA9025717}" srcOrd="0" destOrd="0" presId="urn:microsoft.com/office/officeart/2005/8/layout/hierarchy4"/>
    <dgm:cxn modelId="{F8E5FBB7-EA00-412B-8AF9-0DC0758D5546}" srcId="{A447B826-A69A-43A5-B009-620183B90983}" destId="{E8F426EA-9B6D-4DF0-B2D7-14875B7DE4CE}" srcOrd="2" destOrd="0" parTransId="{E495046C-845F-4845-B27B-F3CE4022AC55}" sibTransId="{4F26C3A1-E4A7-4DCB-9B92-9355943FA349}"/>
    <dgm:cxn modelId="{1CB829F5-D88E-4F73-9E24-EECE3332087F}" type="presOf" srcId="{6C7E57EC-5FAC-48AD-8D77-B979AE1F4306}" destId="{96A65352-3480-48CC-BA45-0D23F7BB2C96}" srcOrd="0" destOrd="0" presId="urn:microsoft.com/office/officeart/2005/8/layout/hierarchy4"/>
    <dgm:cxn modelId="{A3026336-96C0-48FC-9D38-310B798F1E81}" srcId="{A447B826-A69A-43A5-B009-620183B90983}" destId="{058F6E12-0997-4772-9658-B9A443050900}" srcOrd="3" destOrd="0" parTransId="{F2084BBA-ECB5-4CC0-BC99-DFA97BBC3DC9}" sibTransId="{761A13DC-41C0-4D58-9AB0-183C13397F23}"/>
    <dgm:cxn modelId="{BD6BDCC8-07CE-42D3-8E97-ED021A4A4040}" srcId="{A447B826-A69A-43A5-B009-620183B90983}" destId="{14E4AC8F-DE77-4FC0-9F0B-AC72431582A0}" srcOrd="0" destOrd="0" parTransId="{5507EC86-7F2D-4596-A1C1-5F8B688DF4A2}" sibTransId="{D2FF8158-B7E6-463E-B5FE-F9CA0266E817}"/>
    <dgm:cxn modelId="{049624FE-2430-4275-AC7D-39502473D108}" type="presOf" srcId="{E8F426EA-9B6D-4DF0-B2D7-14875B7DE4CE}" destId="{00BFBBCE-FF18-485D-962C-1864E4BDDAF7}" srcOrd="0" destOrd="0" presId="urn:microsoft.com/office/officeart/2005/8/layout/hierarchy4"/>
    <dgm:cxn modelId="{A73A730D-DFDF-494D-B126-AD8F4655E2D2}" type="presParOf" srcId="{96A65352-3480-48CC-BA45-0D23F7BB2C96}" destId="{57994147-3FF9-4BF3-88E4-56A63EC746B3}" srcOrd="0" destOrd="0" presId="urn:microsoft.com/office/officeart/2005/8/layout/hierarchy4"/>
    <dgm:cxn modelId="{8431D0AC-98C9-4D0E-98E1-C450D7E397A0}" type="presParOf" srcId="{57994147-3FF9-4BF3-88E4-56A63EC746B3}" destId="{15CA9120-77AB-475A-90AF-DEA95687FE50}" srcOrd="0" destOrd="0" presId="urn:microsoft.com/office/officeart/2005/8/layout/hierarchy4"/>
    <dgm:cxn modelId="{5483E67A-12E2-425E-8974-A5050A19BF0D}" type="presParOf" srcId="{57994147-3FF9-4BF3-88E4-56A63EC746B3}" destId="{426A9D15-1299-468C-A67B-B071A97788EA}" srcOrd="1" destOrd="0" presId="urn:microsoft.com/office/officeart/2005/8/layout/hierarchy4"/>
    <dgm:cxn modelId="{85BE0DB4-75EE-41A0-A7BA-C546E8FEFC21}" type="presParOf" srcId="{57994147-3FF9-4BF3-88E4-56A63EC746B3}" destId="{EE36CAB8-B523-436F-B6EB-03B8A5F6F91E}" srcOrd="2" destOrd="0" presId="urn:microsoft.com/office/officeart/2005/8/layout/hierarchy4"/>
    <dgm:cxn modelId="{8674104D-6277-4389-9F18-85CD14E2773A}" type="presParOf" srcId="{EE36CAB8-B523-436F-B6EB-03B8A5F6F91E}" destId="{264BDF88-C73E-48FA-893A-3AA5793A1F5E}" srcOrd="0" destOrd="0" presId="urn:microsoft.com/office/officeart/2005/8/layout/hierarchy4"/>
    <dgm:cxn modelId="{F29736FC-18D2-4331-9D52-FF769EA7D1C5}" type="presParOf" srcId="{264BDF88-C73E-48FA-893A-3AA5793A1F5E}" destId="{49CEC9BB-CEC2-4335-8D0B-9E062C6F7AEF}" srcOrd="0" destOrd="0" presId="urn:microsoft.com/office/officeart/2005/8/layout/hierarchy4"/>
    <dgm:cxn modelId="{2CACFB5A-FB88-4265-B744-6F72B630DC55}" type="presParOf" srcId="{264BDF88-C73E-48FA-893A-3AA5793A1F5E}" destId="{F36D46C6-2597-4448-A2F6-CF9493633208}" srcOrd="1" destOrd="0" presId="urn:microsoft.com/office/officeart/2005/8/layout/hierarchy4"/>
    <dgm:cxn modelId="{7104DF6C-425A-4CEA-8393-0F72E65F3471}" type="presParOf" srcId="{EE36CAB8-B523-436F-B6EB-03B8A5F6F91E}" destId="{EDAB84D1-6C28-4BE9-82B5-F4B4F4227C5A}" srcOrd="1" destOrd="0" presId="urn:microsoft.com/office/officeart/2005/8/layout/hierarchy4"/>
    <dgm:cxn modelId="{DF21E15F-0199-4CB1-AC36-8DFD2AD09BDC}" type="presParOf" srcId="{EE36CAB8-B523-436F-B6EB-03B8A5F6F91E}" destId="{37286C51-4042-4C50-8B4A-02E07A7A7CC9}" srcOrd="2" destOrd="0" presId="urn:microsoft.com/office/officeart/2005/8/layout/hierarchy4"/>
    <dgm:cxn modelId="{EF0D79AC-5D7A-4A2B-BC6B-02E065936322}" type="presParOf" srcId="{37286C51-4042-4C50-8B4A-02E07A7A7CC9}" destId="{34F5EC6A-2DCE-42C7-B714-972BA9025717}" srcOrd="0" destOrd="0" presId="urn:microsoft.com/office/officeart/2005/8/layout/hierarchy4"/>
    <dgm:cxn modelId="{0F54AFDA-5399-4C53-96C3-34343693F59E}" type="presParOf" srcId="{37286C51-4042-4C50-8B4A-02E07A7A7CC9}" destId="{412A66ED-7B3F-414C-9A9D-AA56AEAEBC61}" srcOrd="1" destOrd="0" presId="urn:microsoft.com/office/officeart/2005/8/layout/hierarchy4"/>
    <dgm:cxn modelId="{6069A84D-0FE6-48D5-B17B-A404AC3B5FF1}" type="presParOf" srcId="{EE36CAB8-B523-436F-B6EB-03B8A5F6F91E}" destId="{DE7AC243-5D25-4761-8D52-99E80576A018}" srcOrd="3" destOrd="0" presId="urn:microsoft.com/office/officeart/2005/8/layout/hierarchy4"/>
    <dgm:cxn modelId="{A49702DC-BE4B-428D-90F7-82CDC16B3413}" type="presParOf" srcId="{EE36CAB8-B523-436F-B6EB-03B8A5F6F91E}" destId="{1FB20DD8-9568-4C1F-A1D1-0CE09EBD4CE8}" srcOrd="4" destOrd="0" presId="urn:microsoft.com/office/officeart/2005/8/layout/hierarchy4"/>
    <dgm:cxn modelId="{80B7C7C7-4BB4-441A-BD94-73E808A80BC7}" type="presParOf" srcId="{1FB20DD8-9568-4C1F-A1D1-0CE09EBD4CE8}" destId="{00BFBBCE-FF18-485D-962C-1864E4BDDAF7}" srcOrd="0" destOrd="0" presId="urn:microsoft.com/office/officeart/2005/8/layout/hierarchy4"/>
    <dgm:cxn modelId="{C4501CF7-FDF7-41C3-9B14-ADE10C673F91}" type="presParOf" srcId="{1FB20DD8-9568-4C1F-A1D1-0CE09EBD4CE8}" destId="{E7BD9E1F-AD41-460F-B74D-152193A8AA86}" srcOrd="1" destOrd="0" presId="urn:microsoft.com/office/officeart/2005/8/layout/hierarchy4"/>
    <dgm:cxn modelId="{7B955E5F-FD6C-43F1-8276-561A0985DB67}" type="presParOf" srcId="{EE36CAB8-B523-436F-B6EB-03B8A5F6F91E}" destId="{F032B6F4-A79B-43C9-A2C4-44E2BF4AF0F8}" srcOrd="5" destOrd="0" presId="urn:microsoft.com/office/officeart/2005/8/layout/hierarchy4"/>
    <dgm:cxn modelId="{1E639C90-FF46-41AC-9D8F-D3C24095164E}" type="presParOf" srcId="{EE36CAB8-B523-436F-B6EB-03B8A5F6F91E}" destId="{A057FFE7-E3CD-46B0-8082-FC3B561B84CB}" srcOrd="6" destOrd="0" presId="urn:microsoft.com/office/officeart/2005/8/layout/hierarchy4"/>
    <dgm:cxn modelId="{1281A81E-512C-4EDB-8912-DF07EDA2CC3A}" type="presParOf" srcId="{A057FFE7-E3CD-46B0-8082-FC3B561B84CB}" destId="{BA100790-517B-4304-BCC2-73701710B3AE}" srcOrd="0" destOrd="0" presId="urn:microsoft.com/office/officeart/2005/8/layout/hierarchy4"/>
    <dgm:cxn modelId="{720222AE-9B36-4471-A8F5-122207D6BA8E}" type="presParOf" srcId="{A057FFE7-E3CD-46B0-8082-FC3B561B84CB}" destId="{5C1CD87C-031E-4835-BFF5-8BFC04B85376}" srcOrd="1" destOrd="0" presId="urn:microsoft.com/office/officeart/2005/8/layout/hierarchy4"/>
    <dgm:cxn modelId="{FD67AC10-D9E8-4B2B-AA53-28F84FDD2AF8}" type="presParOf" srcId="{EE36CAB8-B523-436F-B6EB-03B8A5F6F91E}" destId="{A4FD8197-5D77-4642-956F-03F3D505EDF2}" srcOrd="7" destOrd="0" presId="urn:microsoft.com/office/officeart/2005/8/layout/hierarchy4"/>
    <dgm:cxn modelId="{9E4FD64E-37AC-41C8-AED1-E204131911C1}" type="presParOf" srcId="{EE36CAB8-B523-436F-B6EB-03B8A5F6F91E}" destId="{9A75ADCA-C2E3-4B2C-AEDD-C3C581147469}" srcOrd="8" destOrd="0" presId="urn:microsoft.com/office/officeart/2005/8/layout/hierarchy4"/>
    <dgm:cxn modelId="{7626F5F6-A7B2-40AC-B791-58FD1B6B3707}" type="presParOf" srcId="{9A75ADCA-C2E3-4B2C-AEDD-C3C581147469}" destId="{6A35A44C-F8A3-4129-ACA6-4B3F3C311D3A}" srcOrd="0" destOrd="0" presId="urn:microsoft.com/office/officeart/2005/8/layout/hierarchy4"/>
    <dgm:cxn modelId="{E5B84412-3C5A-4A9E-9E0E-3C317E35C783}" type="presParOf" srcId="{9A75ADCA-C2E3-4B2C-AEDD-C3C581147469}" destId="{FB2A3215-D60C-44B8-B3A0-759B38E1D918}" srcOrd="1" destOrd="0" presId="urn:microsoft.com/office/officeart/2005/8/layout/hierarchy4"/>
    <dgm:cxn modelId="{BEB4BB5C-8811-46C9-BD3F-99F131D569CC}" type="presParOf" srcId="{EE36CAB8-B523-436F-B6EB-03B8A5F6F91E}" destId="{4C632122-FA6F-4FFE-BC04-2AF838FAB291}" srcOrd="9" destOrd="0" presId="urn:microsoft.com/office/officeart/2005/8/layout/hierarchy4"/>
    <dgm:cxn modelId="{34F9D384-6525-4688-B8A0-AD1B6F8B6E71}" type="presParOf" srcId="{EE36CAB8-B523-436F-B6EB-03B8A5F6F91E}" destId="{0659188A-3834-45B5-81C4-F74DF63D2102}" srcOrd="10" destOrd="0" presId="urn:microsoft.com/office/officeart/2005/8/layout/hierarchy4"/>
    <dgm:cxn modelId="{73E38163-2D11-4EC2-97DA-0E203E2B7B36}" type="presParOf" srcId="{0659188A-3834-45B5-81C4-F74DF63D2102}" destId="{CD977615-2F77-4BFE-88AB-06A1876EA6E2}" srcOrd="0" destOrd="0" presId="urn:microsoft.com/office/officeart/2005/8/layout/hierarchy4"/>
    <dgm:cxn modelId="{4C36A1D4-F280-4A14-9502-0E7A498592D7}" type="presParOf" srcId="{0659188A-3834-45B5-81C4-F74DF63D2102}" destId="{4E5D453E-32DE-492D-9F34-D435157AF7E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CA9120-77AB-475A-90AF-DEA95687FE50}">
      <dsp:nvSpPr>
        <dsp:cNvPr id="0" name=""/>
        <dsp:cNvSpPr/>
      </dsp:nvSpPr>
      <dsp:spPr>
        <a:xfrm>
          <a:off x="133619" y="53163"/>
          <a:ext cx="8882789" cy="2516168"/>
        </a:xfrm>
        <a:prstGeom prst="roundRect">
          <a:avLst>
            <a:gd name="adj" fmla="val 10000"/>
          </a:avLst>
        </a:prstGeom>
        <a:solidFill>
          <a:srgbClr val="49583A"/>
        </a:solidFill>
        <a:ln w="25400" cap="flat" cmpd="sng" algn="ctr">
          <a:solidFill>
            <a:schemeClr val="lt1">
              <a:hueOff val="0"/>
              <a:satOff val="0"/>
              <a:lumOff val="0"/>
              <a:alphaOff val="0"/>
            </a:schemeClr>
          </a:solidFill>
          <a:prstDash val="solid"/>
        </a:ln>
        <a:effectLst/>
        <a:scene3d>
          <a:camera prst="perspectiveAbove"/>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bg1">
                  <a:lumMod val="95000"/>
                </a:schemeClr>
              </a:solidFill>
            </a:rPr>
            <a:t>Six Strategic Initiatives guide SAMHSA in focusing on leading change to better meet the needs of individuals, communities and service providers. </a:t>
          </a:r>
        </a:p>
        <a:p>
          <a:pPr lvl="0" algn="ctr" defTabSz="1422400">
            <a:lnSpc>
              <a:spcPct val="90000"/>
            </a:lnSpc>
            <a:spcBef>
              <a:spcPct val="0"/>
            </a:spcBef>
            <a:spcAft>
              <a:spcPct val="35000"/>
            </a:spcAft>
          </a:pPr>
          <a:endParaRPr lang="en-US" sz="3200" b="1" kern="1200" dirty="0">
            <a:solidFill>
              <a:schemeClr val="bg1">
                <a:lumMod val="95000"/>
              </a:schemeClr>
            </a:solidFill>
          </a:endParaRPr>
        </a:p>
      </dsp:txBody>
      <dsp:txXfrm>
        <a:off x="207315" y="126859"/>
        <a:ext cx="8735397" cy="2368776"/>
      </dsp:txXfrm>
    </dsp:sp>
    <dsp:sp modelId="{49CEC9BB-CEC2-4335-8D0B-9E062C6F7AEF}">
      <dsp:nvSpPr>
        <dsp:cNvPr id="0" name=""/>
        <dsp:cNvSpPr/>
      </dsp:nvSpPr>
      <dsp:spPr>
        <a:xfrm>
          <a:off x="31938" y="2655134"/>
          <a:ext cx="1404411" cy="2646982"/>
        </a:xfrm>
        <a:prstGeom prst="roundRect">
          <a:avLst>
            <a:gd name="adj" fmla="val 10000"/>
          </a:avLst>
        </a:prstGeom>
        <a:solidFill>
          <a:srgbClr val="7C2E2C"/>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1.</a:t>
          </a:r>
          <a:r>
            <a:rPr lang="en-US" sz="1800" kern="1200" dirty="0" smtClean="0"/>
            <a:t> </a:t>
          </a:r>
          <a:r>
            <a:rPr lang="en-US" sz="1800" b="1" kern="1200" dirty="0" smtClean="0"/>
            <a:t>Prevention of Substance Abuse and Mental Illness</a:t>
          </a:r>
          <a:endParaRPr lang="en-US" sz="1800" kern="1200" dirty="0"/>
        </a:p>
      </dsp:txBody>
      <dsp:txXfrm>
        <a:off x="73072" y="2696268"/>
        <a:ext cx="1322143" cy="2564714"/>
      </dsp:txXfrm>
    </dsp:sp>
    <dsp:sp modelId="{34F5EC6A-2DCE-42C7-B714-972BA9025717}">
      <dsp:nvSpPr>
        <dsp:cNvPr id="0" name=""/>
        <dsp:cNvSpPr/>
      </dsp:nvSpPr>
      <dsp:spPr>
        <a:xfrm>
          <a:off x="1575582" y="2646240"/>
          <a:ext cx="1404411" cy="2646982"/>
        </a:xfrm>
        <a:prstGeom prst="roundRect">
          <a:avLst>
            <a:gd name="adj" fmla="val 10000"/>
          </a:avLst>
        </a:prstGeom>
        <a:solidFill>
          <a:srgbClr val="00B050"/>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2</a:t>
          </a:r>
          <a:r>
            <a:rPr lang="en-US" sz="1800" kern="1200" dirty="0" smtClean="0"/>
            <a:t>. </a:t>
          </a:r>
          <a:r>
            <a:rPr lang="en-US" sz="1800" b="1" kern="1200" dirty="0" smtClean="0"/>
            <a:t>Health Care and Health Systems Integration</a:t>
          </a:r>
          <a:endParaRPr lang="en-US" sz="1800" kern="1200" dirty="0"/>
        </a:p>
      </dsp:txBody>
      <dsp:txXfrm>
        <a:off x="1616716" y="2687374"/>
        <a:ext cx="1322143" cy="2564714"/>
      </dsp:txXfrm>
    </dsp:sp>
    <dsp:sp modelId="{00BFBBCE-FF18-485D-962C-1864E4BDDAF7}">
      <dsp:nvSpPr>
        <dsp:cNvPr id="0" name=""/>
        <dsp:cNvSpPr/>
      </dsp:nvSpPr>
      <dsp:spPr>
        <a:xfrm>
          <a:off x="3040004" y="2656881"/>
          <a:ext cx="1404411" cy="2646982"/>
        </a:xfrm>
        <a:prstGeom prst="roundRect">
          <a:avLst>
            <a:gd name="adj" fmla="val 10000"/>
          </a:avLst>
        </a:prstGeom>
        <a:solidFill>
          <a:schemeClr val="tx2">
            <a:lumMod val="40000"/>
            <a:lumOff val="6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3.  Trauma and Justice</a:t>
          </a:r>
          <a:endParaRPr lang="en-US" sz="1800" b="1" kern="1200" dirty="0"/>
        </a:p>
      </dsp:txBody>
      <dsp:txXfrm>
        <a:off x="3081138" y="2698015"/>
        <a:ext cx="1322143" cy="2564714"/>
      </dsp:txXfrm>
    </dsp:sp>
    <dsp:sp modelId="{BA100790-517B-4304-BCC2-73701710B3AE}">
      <dsp:nvSpPr>
        <dsp:cNvPr id="0" name=""/>
        <dsp:cNvSpPr/>
      </dsp:nvSpPr>
      <dsp:spPr>
        <a:xfrm>
          <a:off x="4567189" y="2646240"/>
          <a:ext cx="1404411" cy="2646982"/>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4.Recovery Support</a:t>
          </a:r>
          <a:r>
            <a:rPr lang="en-US" sz="1800" kern="1200" dirty="0" smtClean="0"/>
            <a:t> </a:t>
          </a:r>
          <a:endParaRPr lang="en-US" sz="1800" kern="1200" dirty="0"/>
        </a:p>
      </dsp:txBody>
      <dsp:txXfrm>
        <a:off x="4608323" y="2687374"/>
        <a:ext cx="1322143" cy="2564714"/>
      </dsp:txXfrm>
    </dsp:sp>
    <dsp:sp modelId="{6A35A44C-F8A3-4129-ACA6-4B3F3C311D3A}">
      <dsp:nvSpPr>
        <dsp:cNvPr id="0" name=""/>
        <dsp:cNvSpPr/>
      </dsp:nvSpPr>
      <dsp:spPr>
        <a:xfrm>
          <a:off x="6089571" y="2656881"/>
          <a:ext cx="1404411" cy="2646982"/>
        </a:xfrm>
        <a:prstGeom prst="roundRect">
          <a:avLst>
            <a:gd name="adj" fmla="val 10000"/>
          </a:avLst>
        </a:prstGeom>
        <a:solidFill>
          <a:srgbClr val="CC9900">
            <a:alpha val="92941"/>
          </a:srgbClr>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5.  Health Information Technology</a:t>
          </a:r>
          <a:endParaRPr lang="en-US" sz="1800" b="1" kern="1200" dirty="0"/>
        </a:p>
      </dsp:txBody>
      <dsp:txXfrm>
        <a:off x="6130705" y="2698015"/>
        <a:ext cx="1322143" cy="2564714"/>
      </dsp:txXfrm>
    </dsp:sp>
    <dsp:sp modelId="{CD977615-2F77-4BFE-88AB-06A1876EA6E2}">
      <dsp:nvSpPr>
        <dsp:cNvPr id="0" name=""/>
        <dsp:cNvSpPr/>
      </dsp:nvSpPr>
      <dsp:spPr>
        <a:xfrm>
          <a:off x="7611995" y="2647352"/>
          <a:ext cx="1404411" cy="2646982"/>
        </a:xfrm>
        <a:prstGeom prst="roundRect">
          <a:avLst>
            <a:gd name="adj" fmla="val 10000"/>
          </a:avLst>
        </a:prstGeom>
        <a:solidFill>
          <a:schemeClr val="tx2">
            <a:lumMod val="75000"/>
          </a:schemeClr>
        </a:solidFill>
        <a:ln w="25400" cap="flat" cmpd="sng" algn="ctr">
          <a:solidFill>
            <a:schemeClr val="accent4">
              <a:lumMod val="75000"/>
              <a:lumOff val="2500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6.Workforce Development </a:t>
          </a:r>
          <a:endParaRPr lang="en-US" sz="1600" b="1" kern="1200" dirty="0"/>
        </a:p>
      </dsp:txBody>
      <dsp:txXfrm>
        <a:off x="7653129" y="2688486"/>
        <a:ext cx="1322143" cy="25647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2982327" cy="465456"/>
          </a:xfrm>
          <a:prstGeom prst="rect">
            <a:avLst/>
          </a:prstGeom>
          <a:noFill/>
          <a:ln w="9525">
            <a:noFill/>
            <a:miter lim="800000"/>
            <a:headEnd/>
            <a:tailEnd/>
          </a:ln>
          <a:effectLst/>
        </p:spPr>
        <p:txBody>
          <a:bodyPr vert="horz" wrap="square" lIns="92116" tIns="46058" rIns="92116" bIns="46058" numCol="1" anchor="t" anchorCtr="0" compatLnSpc="1">
            <a:prstTxWarp prst="textNoShape">
              <a:avLst/>
            </a:prstTxWarp>
          </a:bodyPr>
          <a:lstStyle>
            <a:lvl1pPr defTabSz="920424">
              <a:defRPr sz="1200">
                <a:latin typeface="Arial" pitchFamily="34" charset="0"/>
              </a:defRPr>
            </a:lvl1pPr>
          </a:lstStyle>
          <a:p>
            <a:pPr>
              <a:defRPr/>
            </a:pPr>
            <a:endParaRPr lang="en-US" dirty="0"/>
          </a:p>
        </p:txBody>
      </p:sp>
      <p:sp>
        <p:nvSpPr>
          <p:cNvPr id="114691" name="Rectangle 3"/>
          <p:cNvSpPr>
            <a:spLocks noGrp="1" noChangeArrowheads="1"/>
          </p:cNvSpPr>
          <p:nvPr>
            <p:ph type="dt" sz="quarter" idx="1"/>
          </p:nvPr>
        </p:nvSpPr>
        <p:spPr bwMode="auto">
          <a:xfrm>
            <a:off x="3897927" y="0"/>
            <a:ext cx="2982327" cy="465456"/>
          </a:xfrm>
          <a:prstGeom prst="rect">
            <a:avLst/>
          </a:prstGeom>
          <a:noFill/>
          <a:ln w="9525">
            <a:noFill/>
            <a:miter lim="800000"/>
            <a:headEnd/>
            <a:tailEnd/>
          </a:ln>
          <a:effectLst/>
        </p:spPr>
        <p:txBody>
          <a:bodyPr vert="horz" wrap="square" lIns="92116" tIns="46058" rIns="92116" bIns="46058" numCol="1" anchor="t" anchorCtr="0" compatLnSpc="1">
            <a:prstTxWarp prst="textNoShape">
              <a:avLst/>
            </a:prstTxWarp>
          </a:bodyPr>
          <a:lstStyle>
            <a:lvl1pPr algn="r" defTabSz="920424">
              <a:defRPr sz="1200">
                <a:latin typeface="Arial" pitchFamily="34" charset="0"/>
              </a:defRPr>
            </a:lvl1pPr>
          </a:lstStyle>
          <a:p>
            <a:pPr>
              <a:defRPr/>
            </a:pPr>
            <a:endParaRPr lang="en-US" dirty="0"/>
          </a:p>
        </p:txBody>
      </p:sp>
      <p:sp>
        <p:nvSpPr>
          <p:cNvPr id="114692" name="Rectangle 4"/>
          <p:cNvSpPr>
            <a:spLocks noGrp="1" noChangeArrowheads="1"/>
          </p:cNvSpPr>
          <p:nvPr>
            <p:ph type="ftr" sz="quarter" idx="2"/>
          </p:nvPr>
        </p:nvSpPr>
        <p:spPr bwMode="auto">
          <a:xfrm>
            <a:off x="0" y="8829355"/>
            <a:ext cx="2982327" cy="465456"/>
          </a:xfrm>
          <a:prstGeom prst="rect">
            <a:avLst/>
          </a:prstGeom>
          <a:noFill/>
          <a:ln w="9525">
            <a:noFill/>
            <a:miter lim="800000"/>
            <a:headEnd/>
            <a:tailEnd/>
          </a:ln>
          <a:effectLst/>
        </p:spPr>
        <p:txBody>
          <a:bodyPr vert="horz" wrap="square" lIns="92116" tIns="46058" rIns="92116" bIns="46058" numCol="1" anchor="b" anchorCtr="0" compatLnSpc="1">
            <a:prstTxWarp prst="textNoShape">
              <a:avLst/>
            </a:prstTxWarp>
          </a:bodyPr>
          <a:lstStyle>
            <a:lvl1pPr defTabSz="920424">
              <a:defRPr sz="1200">
                <a:latin typeface="Arial" pitchFamily="34" charset="0"/>
              </a:defRPr>
            </a:lvl1pPr>
          </a:lstStyle>
          <a:p>
            <a:pPr>
              <a:defRPr/>
            </a:pPr>
            <a:endParaRPr lang="en-US" dirty="0"/>
          </a:p>
        </p:txBody>
      </p:sp>
      <p:sp>
        <p:nvSpPr>
          <p:cNvPr id="114693" name="Rectangle 5"/>
          <p:cNvSpPr>
            <a:spLocks noGrp="1" noChangeArrowheads="1"/>
          </p:cNvSpPr>
          <p:nvPr>
            <p:ph type="sldNum" sz="quarter" idx="3"/>
          </p:nvPr>
        </p:nvSpPr>
        <p:spPr bwMode="auto">
          <a:xfrm>
            <a:off x="3897927" y="8829355"/>
            <a:ext cx="2982327" cy="465456"/>
          </a:xfrm>
          <a:prstGeom prst="rect">
            <a:avLst/>
          </a:prstGeom>
          <a:noFill/>
          <a:ln w="9525">
            <a:noFill/>
            <a:miter lim="800000"/>
            <a:headEnd/>
            <a:tailEnd/>
          </a:ln>
          <a:effectLst/>
        </p:spPr>
        <p:txBody>
          <a:bodyPr vert="horz" wrap="square" lIns="92116" tIns="46058" rIns="92116" bIns="46058" numCol="1" anchor="b" anchorCtr="0" compatLnSpc="1">
            <a:prstTxWarp prst="textNoShape">
              <a:avLst/>
            </a:prstTxWarp>
          </a:bodyPr>
          <a:lstStyle>
            <a:lvl1pPr algn="r" defTabSz="920424">
              <a:defRPr sz="1200">
                <a:latin typeface="Arial" pitchFamily="34" charset="0"/>
              </a:defRPr>
            </a:lvl1pPr>
          </a:lstStyle>
          <a:p>
            <a:pPr>
              <a:defRPr/>
            </a:pPr>
            <a:fld id="{A3900D1B-03B8-4578-9BA3-76F7B904EBE6}" type="slidenum">
              <a:rPr lang="en-US"/>
              <a:pPr>
                <a:defRPr/>
              </a:pPr>
              <a:t>‹#›</a:t>
            </a:fld>
            <a:endParaRPr lang="en-US" dirty="0"/>
          </a:p>
        </p:txBody>
      </p:sp>
    </p:spTree>
    <p:extLst>
      <p:ext uri="{BB962C8B-B14F-4D97-AF65-F5344CB8AC3E}">
        <p14:creationId xmlns:p14="http://schemas.microsoft.com/office/powerpoint/2010/main" val="3465081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82327" cy="465456"/>
          </a:xfrm>
          <a:prstGeom prst="rect">
            <a:avLst/>
          </a:prstGeom>
          <a:noFill/>
          <a:ln w="9525">
            <a:noFill/>
            <a:miter lim="800000"/>
            <a:headEnd/>
            <a:tailEnd/>
          </a:ln>
          <a:effectLst/>
        </p:spPr>
        <p:txBody>
          <a:bodyPr vert="horz" wrap="square" lIns="92116" tIns="46058" rIns="92116" bIns="46058" numCol="1" anchor="t" anchorCtr="0" compatLnSpc="1">
            <a:prstTxWarp prst="textNoShape">
              <a:avLst/>
            </a:prstTxWarp>
          </a:bodyPr>
          <a:lstStyle>
            <a:lvl1pPr defTabSz="920424">
              <a:defRPr sz="1200">
                <a:latin typeface="Arial" pitchFamily="34" charset="0"/>
              </a:defRPr>
            </a:lvl1pPr>
          </a:lstStyle>
          <a:p>
            <a:pPr>
              <a:defRPr/>
            </a:pPr>
            <a:endParaRPr lang="en-US" dirty="0"/>
          </a:p>
        </p:txBody>
      </p:sp>
      <p:sp>
        <p:nvSpPr>
          <p:cNvPr id="15363" name="Rectangle 3"/>
          <p:cNvSpPr>
            <a:spLocks noGrp="1" noChangeArrowheads="1"/>
          </p:cNvSpPr>
          <p:nvPr>
            <p:ph type="dt" idx="1"/>
          </p:nvPr>
        </p:nvSpPr>
        <p:spPr bwMode="auto">
          <a:xfrm>
            <a:off x="3897927" y="0"/>
            <a:ext cx="2982327" cy="465456"/>
          </a:xfrm>
          <a:prstGeom prst="rect">
            <a:avLst/>
          </a:prstGeom>
          <a:noFill/>
          <a:ln w="9525">
            <a:noFill/>
            <a:miter lim="800000"/>
            <a:headEnd/>
            <a:tailEnd/>
          </a:ln>
          <a:effectLst/>
        </p:spPr>
        <p:txBody>
          <a:bodyPr vert="horz" wrap="square" lIns="92116" tIns="46058" rIns="92116" bIns="46058" numCol="1" anchor="t" anchorCtr="0" compatLnSpc="1">
            <a:prstTxWarp prst="textNoShape">
              <a:avLst/>
            </a:prstTxWarp>
          </a:bodyPr>
          <a:lstStyle>
            <a:lvl1pPr algn="r" defTabSz="920424">
              <a:defRPr sz="1200">
                <a:latin typeface="Arial" pitchFamily="34" charset="0"/>
              </a:defRPr>
            </a:lvl1pPr>
          </a:lstStyle>
          <a:p>
            <a:pPr>
              <a:defRPr/>
            </a:pPr>
            <a:endParaRPr lang="en-US" dirty="0"/>
          </a:p>
        </p:txBody>
      </p:sp>
      <p:sp>
        <p:nvSpPr>
          <p:cNvPr id="64516" name="Rectangle 4"/>
          <p:cNvSpPr>
            <a:spLocks noGrp="1" noRot="1" noChangeAspect="1" noChangeArrowheads="1" noTextEdit="1"/>
          </p:cNvSpPr>
          <p:nvPr>
            <p:ph type="sldImg" idx="2"/>
          </p:nvPr>
        </p:nvSpPr>
        <p:spPr bwMode="auto">
          <a:xfrm>
            <a:off x="1117600" y="696913"/>
            <a:ext cx="4648200" cy="3487737"/>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7871" y="4416267"/>
            <a:ext cx="5506074" cy="4182745"/>
          </a:xfrm>
          <a:prstGeom prst="rect">
            <a:avLst/>
          </a:prstGeom>
          <a:noFill/>
          <a:ln w="9525">
            <a:noFill/>
            <a:miter lim="800000"/>
            <a:headEnd/>
            <a:tailEnd/>
          </a:ln>
          <a:effectLst/>
        </p:spPr>
        <p:txBody>
          <a:bodyPr vert="horz" wrap="square" lIns="92116" tIns="46058" rIns="92116" bIns="4605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829355"/>
            <a:ext cx="2982327" cy="465456"/>
          </a:xfrm>
          <a:prstGeom prst="rect">
            <a:avLst/>
          </a:prstGeom>
          <a:noFill/>
          <a:ln w="9525">
            <a:noFill/>
            <a:miter lim="800000"/>
            <a:headEnd/>
            <a:tailEnd/>
          </a:ln>
          <a:effectLst/>
        </p:spPr>
        <p:txBody>
          <a:bodyPr vert="horz" wrap="square" lIns="92116" tIns="46058" rIns="92116" bIns="46058" numCol="1" anchor="b" anchorCtr="0" compatLnSpc="1">
            <a:prstTxWarp prst="textNoShape">
              <a:avLst/>
            </a:prstTxWarp>
          </a:bodyPr>
          <a:lstStyle>
            <a:lvl1pPr defTabSz="920424">
              <a:defRPr sz="1200">
                <a:latin typeface="Arial" pitchFamily="34" charset="0"/>
              </a:defRPr>
            </a:lvl1pPr>
          </a:lstStyle>
          <a:p>
            <a:pPr>
              <a:defRPr/>
            </a:pPr>
            <a:endParaRPr lang="en-US" dirty="0"/>
          </a:p>
        </p:txBody>
      </p:sp>
      <p:sp>
        <p:nvSpPr>
          <p:cNvPr id="15367" name="Rectangle 7"/>
          <p:cNvSpPr>
            <a:spLocks noGrp="1" noChangeArrowheads="1"/>
          </p:cNvSpPr>
          <p:nvPr>
            <p:ph type="sldNum" sz="quarter" idx="5"/>
          </p:nvPr>
        </p:nvSpPr>
        <p:spPr bwMode="auto">
          <a:xfrm>
            <a:off x="3897927" y="8829355"/>
            <a:ext cx="2982327" cy="465456"/>
          </a:xfrm>
          <a:prstGeom prst="rect">
            <a:avLst/>
          </a:prstGeom>
          <a:noFill/>
          <a:ln w="9525">
            <a:noFill/>
            <a:miter lim="800000"/>
            <a:headEnd/>
            <a:tailEnd/>
          </a:ln>
          <a:effectLst/>
        </p:spPr>
        <p:txBody>
          <a:bodyPr vert="horz" wrap="square" lIns="92116" tIns="46058" rIns="92116" bIns="46058" numCol="1" anchor="b" anchorCtr="0" compatLnSpc="1">
            <a:prstTxWarp prst="textNoShape">
              <a:avLst/>
            </a:prstTxWarp>
          </a:bodyPr>
          <a:lstStyle>
            <a:lvl1pPr algn="r" defTabSz="920424">
              <a:defRPr sz="1200">
                <a:latin typeface="Arial" pitchFamily="34" charset="0"/>
              </a:defRPr>
            </a:lvl1pPr>
          </a:lstStyle>
          <a:p>
            <a:pPr>
              <a:defRPr/>
            </a:pPr>
            <a:fld id="{D92C288E-D363-4B52-AC63-17DC65530241}" type="slidenum">
              <a:rPr lang="en-US"/>
              <a:pPr>
                <a:defRPr/>
              </a:pPr>
              <a:t>‹#›</a:t>
            </a:fld>
            <a:endParaRPr lang="en-US" dirty="0"/>
          </a:p>
        </p:txBody>
      </p:sp>
    </p:spTree>
    <p:extLst>
      <p:ext uri="{BB962C8B-B14F-4D97-AF65-F5344CB8AC3E}">
        <p14:creationId xmlns:p14="http://schemas.microsoft.com/office/powerpoint/2010/main" val="17150815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600" dirty="0"/>
              <a:t>Welcome and Introduction</a:t>
            </a:r>
          </a:p>
          <a:p>
            <a:r>
              <a:rPr lang="en-US" sz="1600" dirty="0"/>
              <a:t>I would like to thank the Oxford House and Paul Molloy for inviting SAMHSA and me to be a part of this panel today. We appreciate the great work that they do!</a:t>
            </a:r>
          </a:p>
          <a:p>
            <a:r>
              <a:rPr lang="en-US" sz="1600" dirty="0"/>
              <a:t> </a:t>
            </a:r>
          </a:p>
          <a:p>
            <a:r>
              <a:rPr lang="en-US" sz="1600" dirty="0"/>
              <a:t>As mentioned, Ken Robertson was not able to attend today but he sends his greetings. I am Jon Berg and am a Public Health Advisor at SAMHSA in the Center for Substance Abuse Treatment, and on the Criminal Justice Team.</a:t>
            </a:r>
          </a:p>
          <a:p>
            <a:r>
              <a:rPr lang="en-US" sz="1600" dirty="0"/>
              <a:t> </a:t>
            </a:r>
          </a:p>
          <a:p>
            <a:r>
              <a:rPr lang="en-US" sz="1600" dirty="0"/>
              <a:t>A little bit about my history. I worked 17 years in the Montana Criminal Justice system in many capacities, as a case manager, Classification Manager, Master’s level Psychologist, and Mental Health Treatment Unit Program Manager.  I am currently a Government Project Officer managing Offender Reentry and Drug Court grants. I serve as a member on several workgroups for the Attorney General’s Reentry Council.</a:t>
            </a:r>
          </a:p>
          <a:p>
            <a:endParaRPr lang="en-US" sz="1600" dirty="0"/>
          </a:p>
          <a:p>
            <a:r>
              <a:rPr lang="en-US" sz="1600" dirty="0"/>
              <a:t>My hope today is that you will learn about SAMHSA’s criminal justice grant programs with a particular focus on our Offender Reentry grant program. </a:t>
            </a:r>
          </a:p>
        </p:txBody>
      </p:sp>
      <p:sp>
        <p:nvSpPr>
          <p:cNvPr id="4" name="Slide Number Placeholder 3"/>
          <p:cNvSpPr>
            <a:spLocks noGrp="1"/>
          </p:cNvSpPr>
          <p:nvPr>
            <p:ph type="sldNum" sz="quarter" idx="10"/>
          </p:nvPr>
        </p:nvSpPr>
        <p:spPr/>
        <p:txBody>
          <a:bodyPr/>
          <a:lstStyle/>
          <a:p>
            <a:pPr>
              <a:defRPr/>
            </a:pPr>
            <a:fld id="{D92C288E-D363-4B52-AC63-17DC65530241}"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2C288E-D363-4B52-AC63-17DC65530241}"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2C288E-D363-4B52-AC63-17DC65530241}"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2C288E-D363-4B52-AC63-17DC65530241}"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2C288E-D363-4B52-AC63-17DC65530241}"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2C288E-D363-4B52-AC63-17DC65530241}"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A90CB07-28FB-428A-80E5-FFBE30A979B9}" type="slidenum">
              <a:rPr lang="en-US" smtClean="0"/>
              <a:pPr>
                <a:defRPr/>
              </a:pPr>
              <a:t>18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600" dirty="0"/>
              <a:t>These are some of the key issues and ongoing problems that I see around Reentry. I hope that by briefly describing our ORP program you can see what we are doing to address them.</a:t>
            </a:r>
          </a:p>
          <a:p>
            <a:pPr>
              <a:buFont typeface="Arial" pitchFamily="34" charset="0"/>
              <a:buChar char="•"/>
            </a:pPr>
            <a:r>
              <a:rPr lang="en-US" sz="1600" dirty="0"/>
              <a:t>  We require all of our grantees to partner and collaborate with the key players listed here, and others. We encourage the use of Evidence-based practices and provide training for them.</a:t>
            </a:r>
          </a:p>
          <a:p>
            <a:pPr>
              <a:buFont typeface="Arial" pitchFamily="34" charset="0"/>
              <a:buChar char="•"/>
            </a:pPr>
            <a:r>
              <a:rPr lang="en-US" sz="1600" dirty="0"/>
              <a:t>  This years ORP RFA includes the use of a Risk, Needs, </a:t>
            </a:r>
            <a:r>
              <a:rPr lang="en-US" sz="1600" dirty="0" err="1"/>
              <a:t>Responsivity</a:t>
            </a:r>
            <a:r>
              <a:rPr lang="en-US" sz="1600" dirty="0"/>
              <a:t> model to address the need for clients to be referred to appropriate levels of treatment.</a:t>
            </a:r>
          </a:p>
          <a:p>
            <a:pPr>
              <a:buFont typeface="Arial" pitchFamily="34" charset="0"/>
              <a:buChar char="•"/>
            </a:pPr>
            <a:r>
              <a:rPr lang="en-US" sz="1600" dirty="0"/>
              <a:t>  Collaboration with organizations that can assist with housing and employment services is encouraged.</a:t>
            </a:r>
          </a:p>
          <a:p>
            <a:pPr>
              <a:buFont typeface="Arial" pitchFamily="34" charset="0"/>
              <a:buChar char="•"/>
            </a:pPr>
            <a:r>
              <a:rPr lang="en-US" sz="1600" dirty="0"/>
              <a:t>  We are working on the Attorney General’s Reentry Council to address these types of reentry issues, and more, including housing, employment, and issues specific to women and reentry.</a:t>
            </a:r>
          </a:p>
        </p:txBody>
      </p:sp>
      <p:sp>
        <p:nvSpPr>
          <p:cNvPr id="4" name="Slide Number Placeholder 3"/>
          <p:cNvSpPr>
            <a:spLocks noGrp="1"/>
          </p:cNvSpPr>
          <p:nvPr>
            <p:ph type="sldNum" sz="quarter" idx="10"/>
          </p:nvPr>
        </p:nvSpPr>
        <p:spPr/>
        <p:txBody>
          <a:bodyPr/>
          <a:lstStyle/>
          <a:p>
            <a:pPr>
              <a:defRPr/>
            </a:pPr>
            <a:fld id="{D92C288E-D363-4B52-AC63-17DC65530241}" type="slidenum">
              <a:rPr lang="en-US" smtClean="0"/>
              <a:pPr>
                <a:defRPr/>
              </a:pPr>
              <a:t>20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23306"/>
            <a:fld id="{9C63FFE7-A5C7-4924-8BE9-193A6967ABDE}" type="slidenum">
              <a:rPr lang="en-US" smtClean="0">
                <a:solidFill>
                  <a:prstClr val="black"/>
                </a:solidFill>
              </a:rPr>
              <a:pPr defTabSz="923306"/>
              <a:t>22</a:t>
            </a:fld>
            <a:endParaRPr lang="en-US" dirty="0" smtClean="0">
              <a:solidFill>
                <a:prstClr val="black"/>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Information updated re. comparative effectiveness research search – 01/04/2010</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C4047DC-BB91-42F2-AC62-C39FDF68D753}" type="slidenum">
              <a:rPr lang="en-US"/>
              <a:pPr/>
              <a:t>23</a:t>
            </a:fld>
            <a:endParaRPr lang="en-US"/>
          </a:p>
        </p:txBody>
      </p:sp>
      <p:sp>
        <p:nvSpPr>
          <p:cNvPr id="866306" name="Rectangle 7"/>
          <p:cNvSpPr txBox="1">
            <a:spLocks noGrp="1" noChangeArrowheads="1"/>
          </p:cNvSpPr>
          <p:nvPr/>
        </p:nvSpPr>
        <p:spPr bwMode="auto">
          <a:xfrm>
            <a:off x="3898611" y="8831107"/>
            <a:ext cx="2983202" cy="465293"/>
          </a:xfrm>
          <a:prstGeom prst="rect">
            <a:avLst/>
          </a:prstGeom>
          <a:noFill/>
          <a:ln w="9525">
            <a:noFill/>
            <a:miter lim="800000"/>
            <a:headEnd/>
            <a:tailEnd/>
          </a:ln>
        </p:spPr>
        <p:txBody>
          <a:bodyPr lIns="90705" tIns="45352" rIns="90705" bIns="45352" anchor="b"/>
          <a:lstStyle/>
          <a:p>
            <a:pPr algn="r" defTabSz="907634"/>
            <a:fld id="{16189C95-5624-470B-A523-3B0770561232}" type="slidenum">
              <a:rPr lang="en-US" sz="1200">
                <a:latin typeface="Times New Roman" pitchFamily="18" charset="0"/>
              </a:rPr>
              <a:pPr algn="r" defTabSz="907634"/>
              <a:t>23</a:t>
            </a:fld>
            <a:endParaRPr lang="en-US" sz="1200" dirty="0">
              <a:latin typeface="Times New Roman" pitchFamily="18" charset="0"/>
            </a:endParaRPr>
          </a:p>
        </p:txBody>
      </p:sp>
      <p:sp>
        <p:nvSpPr>
          <p:cNvPr id="866307" name="Rectangle 2"/>
          <p:cNvSpPr>
            <a:spLocks noGrp="1" noRot="1" noChangeAspect="1" noChangeArrowheads="1" noTextEdit="1"/>
          </p:cNvSpPr>
          <p:nvPr>
            <p:ph type="sldImg"/>
          </p:nvPr>
        </p:nvSpPr>
        <p:spPr>
          <a:ln/>
        </p:spPr>
      </p:sp>
      <p:sp>
        <p:nvSpPr>
          <p:cNvPr id="866308" name="Rectangle 3"/>
          <p:cNvSpPr>
            <a:spLocks noGrp="1" noChangeArrowheads="1"/>
          </p:cNvSpPr>
          <p:nvPr>
            <p:ph type="body" idx="1"/>
          </p:nvPr>
        </p:nvSpPr>
        <p:spPr>
          <a:xfrm>
            <a:off x="918506" y="4416343"/>
            <a:ext cx="5044803" cy="4182907"/>
          </a:xfrm>
        </p:spPr>
        <p:txBody>
          <a:bodyPr lIns="90705" tIns="45352" rIns="90705" bIns="45352"/>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2C288E-D363-4B52-AC63-17DC65530241}" type="slidenum">
              <a:rPr lang="en-US" smtClean="0"/>
              <a:pPr>
                <a:defRPr/>
              </a:pPr>
              <a:t>24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7815"/>
            <a:r>
              <a:rPr lang="en-US" sz="1600" dirty="0"/>
              <a:t>SAMHSA is the federal agency within HHS charged with improving the nation’s ability to prevent and treat mental health and substance abuse disorders.  </a:t>
            </a:r>
          </a:p>
          <a:p>
            <a:pPr defTabSz="907815"/>
            <a:endParaRPr lang="en-US" sz="1600" dirty="0"/>
          </a:p>
          <a:p>
            <a:pPr defTabSz="907815"/>
            <a:endParaRPr lang="en-US" dirty="0" smtClean="0"/>
          </a:p>
          <a:p>
            <a:pPr defTabSz="907815"/>
            <a:endParaRPr lang="en-US" dirty="0" smtClean="0"/>
          </a:p>
          <a:p>
            <a:pPr defTabSz="907815"/>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1268EC75-57E5-4A00-B571-2A701125D70C}"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want to leave you with contact information for our SAMHSA/CSAT CJ programs team.  Please feel free to contact any of us with questions you may have.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268EC75-57E5-4A00-B571-2A701125D70C}" type="slidenum">
              <a:rPr lang="en-US" smtClean="0"/>
              <a:pPr>
                <a:defRPr/>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907815">
              <a:defRPr/>
            </a:pPr>
            <a:r>
              <a:rPr lang="en-US" sz="2400" dirty="0"/>
              <a:t>SAMHSA was created in 1992 from the Alcohol, Drug Abuse Mental Health Administration and we celebrated our 20 year anniversary last year… </a:t>
            </a:r>
          </a:p>
          <a:p>
            <a:pPr defTabSz="907815">
              <a:defRPr/>
            </a:pPr>
            <a:endParaRPr lang="en-US" sz="2400" dirty="0"/>
          </a:p>
          <a:p>
            <a:pPr defTabSz="907815"/>
            <a:r>
              <a:rPr lang="en-US" sz="2400" dirty="0"/>
              <a:t> These 4 principles drive our efforts:</a:t>
            </a:r>
          </a:p>
          <a:p>
            <a:pPr defTabSz="907815">
              <a:buFont typeface="Arial" pitchFamily="34" charset="0"/>
              <a:buChar char="•"/>
            </a:pPr>
            <a:r>
              <a:rPr lang="en-US" sz="2400" dirty="0"/>
              <a:t> Behavioral Health is Essential to Health</a:t>
            </a:r>
          </a:p>
          <a:p>
            <a:pPr defTabSz="907815">
              <a:buFont typeface="Arial" pitchFamily="34" charset="0"/>
              <a:buChar char="•"/>
            </a:pPr>
            <a:r>
              <a:rPr lang="en-US" sz="2400" dirty="0"/>
              <a:t> Prevention Works</a:t>
            </a:r>
          </a:p>
          <a:p>
            <a:pPr defTabSz="907815">
              <a:buFont typeface="Arial" pitchFamily="34" charset="0"/>
              <a:buChar char="•"/>
            </a:pPr>
            <a:r>
              <a:rPr lang="en-US" sz="2400" dirty="0"/>
              <a:t> Treatment is Effective</a:t>
            </a:r>
          </a:p>
          <a:p>
            <a:pPr defTabSz="907815">
              <a:buFont typeface="Arial" pitchFamily="34" charset="0"/>
              <a:buChar char="•"/>
            </a:pPr>
            <a:r>
              <a:rPr lang="en-US" sz="2400" dirty="0"/>
              <a:t> People Recover</a:t>
            </a:r>
          </a:p>
          <a:p>
            <a:pPr defTabSz="907815">
              <a:defRPr/>
            </a:pPr>
            <a:endParaRPr lang="en-US" sz="2400" dirty="0"/>
          </a:p>
        </p:txBody>
      </p:sp>
      <p:sp>
        <p:nvSpPr>
          <p:cNvPr id="4" name="Slide Number Placeholder 3"/>
          <p:cNvSpPr>
            <a:spLocks noGrp="1"/>
          </p:cNvSpPr>
          <p:nvPr>
            <p:ph type="sldNum" sz="quarter" idx="10"/>
          </p:nvPr>
        </p:nvSpPr>
        <p:spPr/>
        <p:txBody>
          <a:bodyPr/>
          <a:lstStyle/>
          <a:p>
            <a:fld id="{1F46EF7F-7B73-456D-85D6-4322050F4561}"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7737"/>
          </a:xfrm>
        </p:spPr>
      </p:sp>
      <p:sp>
        <p:nvSpPr>
          <p:cNvPr id="3" name="Notes Placeholder 2"/>
          <p:cNvSpPr>
            <a:spLocks noGrp="1"/>
          </p:cNvSpPr>
          <p:nvPr>
            <p:ph type="body" idx="1"/>
          </p:nvPr>
        </p:nvSpPr>
        <p:spPr/>
        <p:txBody>
          <a:bodyPr>
            <a:normAutofit/>
          </a:bodyPr>
          <a:lstStyle/>
          <a:p>
            <a:r>
              <a:rPr lang="en-US" sz="1800" dirty="0" smtClean="0"/>
              <a:t>Through strategic initiatives, SAMHSA will:</a:t>
            </a:r>
          </a:p>
          <a:p>
            <a:r>
              <a:rPr lang="en-US" sz="1800" dirty="0" smtClean="0"/>
              <a:t>Increase awareness and understanding of mental and substance use disorders</a:t>
            </a:r>
          </a:p>
          <a:p>
            <a:r>
              <a:rPr lang="en-US" sz="1800" dirty="0" smtClean="0"/>
              <a:t>Promote emotional health and wellness</a:t>
            </a:r>
          </a:p>
          <a:p>
            <a:r>
              <a:rPr lang="en-US" sz="1800" dirty="0" smtClean="0"/>
              <a:t>Address the prevention of substance abuse and mental illness</a:t>
            </a:r>
          </a:p>
          <a:p>
            <a:r>
              <a:rPr lang="en-US" sz="1800" dirty="0" smtClean="0"/>
              <a:t>Increase access to effective treatment</a:t>
            </a:r>
          </a:p>
          <a:p>
            <a:r>
              <a:rPr lang="en-US" sz="1800" dirty="0" smtClean="0"/>
              <a:t>Support recovery</a:t>
            </a:r>
          </a:p>
          <a:p>
            <a:endParaRPr lang="en-US" sz="1800" dirty="0" smtClean="0"/>
          </a:p>
          <a:p>
            <a:r>
              <a:rPr lang="en-US" sz="1800" dirty="0" smtClean="0"/>
              <a:t>SAMHSA’s </a:t>
            </a:r>
            <a:r>
              <a:rPr lang="en-US" sz="1800" dirty="0"/>
              <a:t>Strategic Initiatives help drive our budget, policy, programs, and projects in order to meet our vision and mission. </a:t>
            </a:r>
            <a:r>
              <a:rPr lang="en-US" sz="1800" dirty="0" smtClean="0"/>
              <a:t> All </a:t>
            </a:r>
            <a:r>
              <a:rPr lang="en-US" sz="1800" dirty="0"/>
              <a:t>our CJ programming/budgets fall within </a:t>
            </a:r>
            <a:r>
              <a:rPr lang="en-US" sz="1800" dirty="0" smtClean="0"/>
              <a:t>the Trauma and Justice SI </a:t>
            </a:r>
            <a:r>
              <a:rPr lang="en-US" sz="1800" dirty="0"/>
              <a:t>area.   </a:t>
            </a:r>
          </a:p>
          <a:p>
            <a:endParaRPr lang="en-US" sz="1800" dirty="0"/>
          </a:p>
        </p:txBody>
      </p:sp>
      <p:sp>
        <p:nvSpPr>
          <p:cNvPr id="4" name="Slide Number Placeholder 3"/>
          <p:cNvSpPr>
            <a:spLocks noGrp="1"/>
          </p:cNvSpPr>
          <p:nvPr>
            <p:ph type="sldNum" sz="quarter" idx="10"/>
          </p:nvPr>
        </p:nvSpPr>
        <p:spPr/>
        <p:txBody>
          <a:bodyPr/>
          <a:lstStyle/>
          <a:p>
            <a:pPr>
              <a:defRPr/>
            </a:pPr>
            <a:fld id="{D92C288E-D363-4B52-AC63-17DC6553024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77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92C288E-D363-4B52-AC63-17DC65530241}"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7600" y="696913"/>
            <a:ext cx="4648200" cy="3487737"/>
          </a:xfrm>
        </p:spPr>
      </p:sp>
      <p:sp>
        <p:nvSpPr>
          <p:cNvPr id="3" name="Notes Placeholder 2"/>
          <p:cNvSpPr>
            <a:spLocks noGrp="1"/>
          </p:cNvSpPr>
          <p:nvPr>
            <p:ph type="body" idx="1"/>
          </p:nvPr>
        </p:nvSpPr>
        <p:spPr/>
        <p:txBody>
          <a:bodyPr>
            <a:normAutofit/>
          </a:bodyPr>
          <a:lstStyle/>
          <a:p>
            <a:r>
              <a:rPr lang="en-US" dirty="0" smtClean="0"/>
              <a:t>Read bullet one.</a:t>
            </a:r>
          </a:p>
          <a:p>
            <a:r>
              <a:rPr lang="en-US" dirty="0" smtClean="0"/>
              <a:t>Our Criminal Justice Program resides in the Center for Substance Abuse Treatment (CSAT).</a:t>
            </a:r>
            <a:endParaRPr lang="en-US" dirty="0"/>
          </a:p>
        </p:txBody>
      </p:sp>
      <p:sp>
        <p:nvSpPr>
          <p:cNvPr id="4" name="Slide Number Placeholder 3"/>
          <p:cNvSpPr>
            <a:spLocks noGrp="1"/>
          </p:cNvSpPr>
          <p:nvPr>
            <p:ph type="sldNum" sz="quarter" idx="10"/>
          </p:nvPr>
        </p:nvSpPr>
        <p:spPr/>
        <p:txBody>
          <a:bodyPr/>
          <a:lstStyle/>
          <a:p>
            <a:pPr>
              <a:defRPr/>
            </a:pPr>
            <a:fld id="{D92C288E-D363-4B52-AC63-17DC65530241}"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92C288E-D363-4B52-AC63-17DC65530241}" type="slidenum">
              <a:rPr lang="en-US" smtClean="0"/>
              <a:pPr>
                <a:defRPr/>
              </a:pPr>
              <a:t>7</a:t>
            </a:fld>
            <a:endParaRPr lang="en-US" dirty="0"/>
          </a:p>
        </p:txBody>
      </p:sp>
    </p:spTree>
    <p:extLst>
      <p:ext uri="{BB962C8B-B14F-4D97-AF65-F5344CB8AC3E}">
        <p14:creationId xmlns:p14="http://schemas.microsoft.com/office/powerpoint/2010/main" val="4098199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92C288E-D363-4B52-AC63-17DC65530241}" type="slidenum">
              <a:rPr lang="en-US" smtClean="0"/>
              <a:pPr>
                <a:defRPr/>
              </a:pPr>
              <a:t>8</a:t>
            </a:fld>
            <a:endParaRPr lang="en-US" dirty="0"/>
          </a:p>
        </p:txBody>
      </p:sp>
    </p:spTree>
    <p:extLst>
      <p:ext uri="{BB962C8B-B14F-4D97-AF65-F5344CB8AC3E}">
        <p14:creationId xmlns:p14="http://schemas.microsoft.com/office/powerpoint/2010/main" val="2173037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D92C288E-D363-4B52-AC63-17DC65530241}"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828800" y="3124200"/>
            <a:ext cx="5029200" cy="779463"/>
          </a:xfrm>
          <a:prstGeom prst="rect">
            <a:avLst/>
          </a:prstGeom>
          <a:noFill/>
          <a:ln w="9525">
            <a:noFill/>
            <a:miter lim="800000"/>
            <a:headEnd/>
            <a:tailEnd/>
          </a:ln>
          <a:effectLst/>
        </p:spPr>
        <p:txBody>
          <a:bodyPr>
            <a:spAutoFit/>
          </a:bodyPr>
          <a:lstStyle/>
          <a:p>
            <a:pPr algn="ctr">
              <a:spcBef>
                <a:spcPct val="50000"/>
              </a:spcBef>
              <a:defRPr/>
            </a:pPr>
            <a:r>
              <a:rPr lang="en-US" dirty="0">
                <a:solidFill>
                  <a:srgbClr val="FFFF00"/>
                </a:solidFill>
                <a:latin typeface="Times New Roman" pitchFamily="18" charset="0"/>
              </a:rPr>
              <a:t>Date</a:t>
            </a:r>
          </a:p>
          <a:p>
            <a:pPr algn="ctr">
              <a:spcBef>
                <a:spcPct val="50000"/>
              </a:spcBef>
              <a:defRPr/>
            </a:pPr>
            <a:r>
              <a:rPr lang="en-US" dirty="0">
                <a:solidFill>
                  <a:srgbClr val="FFFF00"/>
                </a:solidFill>
                <a:latin typeface="Times New Roman" pitchFamily="18" charset="0"/>
              </a:rPr>
              <a:t>Location</a:t>
            </a:r>
          </a:p>
        </p:txBody>
      </p:sp>
      <p:sp>
        <p:nvSpPr>
          <p:cNvPr id="5" name="Line 5"/>
          <p:cNvSpPr>
            <a:spLocks noChangeShapeType="1"/>
          </p:cNvSpPr>
          <p:nvPr/>
        </p:nvSpPr>
        <p:spPr bwMode="auto">
          <a:xfrm>
            <a:off x="457200" y="2971800"/>
            <a:ext cx="8077200" cy="0"/>
          </a:xfrm>
          <a:prstGeom prst="line">
            <a:avLst/>
          </a:prstGeom>
          <a:noFill/>
          <a:ln w="19050">
            <a:solidFill>
              <a:srgbClr val="FFFF00"/>
            </a:solidFill>
            <a:round/>
            <a:headEnd/>
            <a:tailEnd/>
          </a:ln>
          <a:effectLst/>
        </p:spPr>
        <p:txBody>
          <a:bodyPr/>
          <a:lstStyle/>
          <a:p>
            <a:pPr>
              <a:defRPr/>
            </a:pPr>
            <a:endParaRPr lang="en-US" dirty="0">
              <a:latin typeface="Arial" pitchFamily="34" charset="0"/>
            </a:endParaRPr>
          </a:p>
        </p:txBody>
      </p:sp>
      <p:sp>
        <p:nvSpPr>
          <p:cNvPr id="7170" name="Rectangle 2"/>
          <p:cNvSpPr>
            <a:spLocks noGrp="1" noChangeArrowheads="1"/>
          </p:cNvSpPr>
          <p:nvPr>
            <p:ph type="ctrTitle"/>
          </p:nvPr>
        </p:nvSpPr>
        <p:spPr>
          <a:xfrm>
            <a:off x="0" y="228600"/>
            <a:ext cx="9144000" cy="1470025"/>
          </a:xfrm>
        </p:spPr>
        <p:txBody>
          <a:bodyPr/>
          <a:lstStyle>
            <a:lvl1pPr>
              <a:defRPr/>
            </a:lvl1pPr>
          </a:lstStyle>
          <a:p>
            <a:r>
              <a:rPr lang="en-US"/>
              <a:t>Click to edit Master title style</a:t>
            </a:r>
          </a:p>
        </p:txBody>
      </p:sp>
      <p:sp>
        <p:nvSpPr>
          <p:cNvPr id="7171" name="Rectangle 3"/>
          <p:cNvSpPr>
            <a:spLocks noGrp="1" noChangeArrowheads="1"/>
          </p:cNvSpPr>
          <p:nvPr>
            <p:ph type="subTitle" idx="1"/>
          </p:nvPr>
        </p:nvSpPr>
        <p:spPr>
          <a:xfrm>
            <a:off x="1371600" y="4800600"/>
            <a:ext cx="6400800" cy="1752600"/>
          </a:xfrm>
        </p:spPr>
        <p:txBody>
          <a:bodyPr/>
          <a:lstStyle>
            <a:lvl1pPr marL="0" indent="0" algn="ctr">
              <a:buFontTx/>
              <a:buNone/>
              <a:defRPr sz="1800" b="1">
                <a:solidFill>
                  <a:srgbClr val="FFFF00"/>
                </a:solidFill>
                <a:latin typeface="Arial" pitchFamily="34" charset="0"/>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BAD2B2D1-BE45-4D2A-91A2-260E0D90F98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C6E0C1C-9349-46F1-841E-1D4BE39FF64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C245C759-5EDC-4E59-8185-FEB0DB67AF3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828800" y="3124200"/>
            <a:ext cx="5029200" cy="779463"/>
          </a:xfrm>
          <a:prstGeom prst="rect">
            <a:avLst/>
          </a:prstGeom>
          <a:noFill/>
          <a:ln w="9525">
            <a:noFill/>
            <a:miter lim="800000"/>
            <a:headEnd/>
            <a:tailEnd/>
          </a:ln>
          <a:effectLst/>
        </p:spPr>
        <p:txBody>
          <a:bodyPr>
            <a:spAutoFit/>
          </a:bodyPr>
          <a:lstStyle/>
          <a:p>
            <a:pPr algn="ctr">
              <a:spcBef>
                <a:spcPct val="50000"/>
              </a:spcBef>
              <a:defRPr/>
            </a:pPr>
            <a:r>
              <a:rPr lang="en-US" dirty="0">
                <a:solidFill>
                  <a:srgbClr val="FFFF00"/>
                </a:solidFill>
                <a:latin typeface="Times New Roman" pitchFamily="18" charset="0"/>
              </a:rPr>
              <a:t>Date</a:t>
            </a:r>
          </a:p>
          <a:p>
            <a:pPr algn="ctr">
              <a:spcBef>
                <a:spcPct val="50000"/>
              </a:spcBef>
              <a:defRPr/>
            </a:pPr>
            <a:r>
              <a:rPr lang="en-US" dirty="0">
                <a:solidFill>
                  <a:srgbClr val="FFFF00"/>
                </a:solidFill>
                <a:latin typeface="Times New Roman" pitchFamily="18" charset="0"/>
              </a:rPr>
              <a:t>Location</a:t>
            </a:r>
          </a:p>
        </p:txBody>
      </p:sp>
      <p:sp>
        <p:nvSpPr>
          <p:cNvPr id="5" name="Line 5"/>
          <p:cNvSpPr>
            <a:spLocks noChangeShapeType="1"/>
          </p:cNvSpPr>
          <p:nvPr/>
        </p:nvSpPr>
        <p:spPr bwMode="auto">
          <a:xfrm>
            <a:off x="457200" y="2971800"/>
            <a:ext cx="8077200" cy="0"/>
          </a:xfrm>
          <a:prstGeom prst="line">
            <a:avLst/>
          </a:prstGeom>
          <a:noFill/>
          <a:ln w="19050">
            <a:solidFill>
              <a:srgbClr val="FFFF00"/>
            </a:solidFill>
            <a:round/>
            <a:headEnd/>
            <a:tailEnd/>
          </a:ln>
          <a:effectLst/>
        </p:spPr>
        <p:txBody>
          <a:bodyPr/>
          <a:lstStyle/>
          <a:p>
            <a:pPr>
              <a:defRPr/>
            </a:pPr>
            <a:endParaRPr lang="en-US" dirty="0">
              <a:latin typeface="Arial" pitchFamily="34" charset="0"/>
            </a:endParaRPr>
          </a:p>
        </p:txBody>
      </p:sp>
      <p:sp>
        <p:nvSpPr>
          <p:cNvPr id="166914" name="Rectangle 2"/>
          <p:cNvSpPr>
            <a:spLocks noGrp="1" noChangeArrowheads="1"/>
          </p:cNvSpPr>
          <p:nvPr>
            <p:ph type="ctrTitle"/>
          </p:nvPr>
        </p:nvSpPr>
        <p:spPr>
          <a:xfrm>
            <a:off x="0" y="228600"/>
            <a:ext cx="9144000" cy="1470025"/>
          </a:xfrm>
          <a:effectLst/>
        </p:spPr>
        <p:txBody>
          <a:bodyPr/>
          <a:lstStyle>
            <a:lvl1pPr>
              <a:defRPr/>
            </a:lvl1pPr>
          </a:lstStyle>
          <a:p>
            <a:r>
              <a:rPr lang="en-US"/>
              <a:t>Click to edit Master title style</a:t>
            </a:r>
          </a:p>
        </p:txBody>
      </p:sp>
      <p:sp>
        <p:nvSpPr>
          <p:cNvPr id="166915" name="Rectangle 3"/>
          <p:cNvSpPr>
            <a:spLocks noGrp="1" noChangeArrowheads="1"/>
          </p:cNvSpPr>
          <p:nvPr>
            <p:ph type="subTitle" idx="1"/>
          </p:nvPr>
        </p:nvSpPr>
        <p:spPr>
          <a:xfrm>
            <a:off x="1371600" y="4800600"/>
            <a:ext cx="6400800" cy="1752600"/>
          </a:xfrm>
        </p:spPr>
        <p:txBody>
          <a:bodyPr/>
          <a:lstStyle>
            <a:lvl1pPr marL="0" indent="0" algn="ctr">
              <a:buFontTx/>
              <a:buNone/>
              <a:defRPr sz="1800" b="1">
                <a:solidFill>
                  <a:srgbClr val="FFFF00"/>
                </a:solidFill>
              </a:defRPr>
            </a:lvl1pPr>
          </a:lstStyle>
          <a:p>
            <a:r>
              <a:rPr lang="en-US"/>
              <a:t>Click to edit Master subtitle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20B998AA-161F-45FD-8BB8-FA34BC07A9A0}"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60DA4BD2-E96A-411C-82C0-75B440A23843}"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1F8EC1FD-4351-45DD-9D82-90D3DDB97171}"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74327EE7-2F4B-4771-B0FC-A47472EEBBA2}"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E260FC73-9734-4471-86D1-9BF8D529685C}"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17BDF636-D43C-4CAE-9433-585E66339EF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EE56911-7413-425B-9B5E-F201F60F7D47}"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2403A30-053C-4313-854B-0430B8DAFA7D}"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477F181-C68A-425D-9423-B4824DB2F497}"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5B56B74E-434B-45A5-BB91-6E2107BC8ED3}"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B154A2A-D156-497C-AB25-59BB1A75204E}"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08B12131-F1B0-42F7-ACD6-BB879211BCB8}"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C34842F4-E316-4360-BB02-49AB2E8EC974}"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600200"/>
            <a:ext cx="211455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19125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pSp>
        <p:nvGrpSpPr>
          <p:cNvPr id="2" name="Group 8"/>
          <p:cNvGrpSpPr>
            <a:grpSpLocks/>
          </p:cNvGrpSpPr>
          <p:nvPr userDrawn="1"/>
        </p:nvGrpSpPr>
        <p:grpSpPr bwMode="auto">
          <a:xfrm>
            <a:off x="-7938" y="0"/>
            <a:ext cx="9144001" cy="6858000"/>
            <a:chOff x="0" y="0"/>
            <a:chExt cx="9144000" cy="6858000"/>
          </a:xfrm>
        </p:grpSpPr>
        <p:pic>
          <p:nvPicPr>
            <p:cNvPr id="3" name="Picture 6" descr="PPT Template.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Picture 10" descr="SAMHSA title header.jpg"/>
            <p:cNvPicPr>
              <a:picLocks noChangeAspect="1"/>
            </p:cNvPicPr>
            <p:nvPr userDrawn="1"/>
          </p:nvPicPr>
          <p:blipFill>
            <a:blip r:embed="rId3" cstate="print"/>
            <a:srcRect l="288" t="-810" r="2" b="2"/>
            <a:stretch>
              <a:fillRect/>
            </a:stretch>
          </p:blipFill>
          <p:spPr bwMode="auto">
            <a:xfrm>
              <a:off x="7565" y="0"/>
              <a:ext cx="7321026" cy="2054869"/>
            </a:xfrm>
            <a:prstGeom prst="rect">
              <a:avLst/>
            </a:prstGeom>
            <a:noFill/>
            <a:ln w="9525">
              <a:noFill/>
              <a:miter lim="800000"/>
              <a:headEnd/>
              <a:tailEnd/>
            </a:ln>
          </p:spPr>
        </p:pic>
      </p:grpSp>
    </p:spTree>
  </p:cSld>
  <p:clrMapOvr>
    <a:masterClrMapping/>
  </p:clrMapOvr>
  <p:transition advTm="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EDCA0F4-0C4F-4B65-9A21-8C7AC6EDE01C}" type="datetime1">
              <a:rPr lang="en-US"/>
              <a:pPr>
                <a:defRPr/>
              </a:pPr>
              <a:t>7/15/2015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2EE739-36E2-4657-96B4-F1A8055AA1BA}" type="datetime1">
              <a:rPr lang="en-US"/>
              <a:pPr>
                <a:defRPr/>
              </a:pPr>
              <a:t>7/15/2015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AEA6128-45D5-4FD9-A9D2-9F2B028C0B7A}" type="datetime1">
              <a:rPr lang="en-US"/>
              <a:pPr>
                <a:defRPr/>
              </a:pPr>
              <a:t>7/15/2015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52DBE626-C7BC-408A-ACFE-45DFDB882484}"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009FB99-503C-4DC2-8199-FFAEDA16B48E}" type="datetime1">
              <a:rPr lang="en-US"/>
              <a:pPr>
                <a:defRPr/>
              </a:pPr>
              <a:t>7/15/2015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61D7469-2605-4903-BDA9-EA113C71F7FF}" type="datetime1">
              <a:rPr lang="en-US"/>
              <a:pPr>
                <a:defRPr/>
              </a:pPr>
              <a:t>7/15/2015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E7EC21-55C5-4349-BDFF-72C83F26D8F2}" type="datetime1">
              <a:rPr lang="en-US"/>
              <a:pPr>
                <a:defRPr/>
              </a:pPr>
              <a:t>7/15/2015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B0D8E4B-F9B0-49D2-838D-2A09F5D472DA}" type="datetime1">
              <a:rPr lang="en-US"/>
              <a:pPr>
                <a:defRPr/>
              </a:pPr>
              <a:t>7/15/2015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60ECAE-B536-49F2-92FB-8DFD484DBEE5}" type="datetime1">
              <a:rPr lang="en-US"/>
              <a:pPr>
                <a:defRPr/>
              </a:pPr>
              <a:t>7/15/2015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9AE979-C805-42AA-AE30-C6F995BB6DAA}" type="datetime1">
              <a:rPr lang="en-US"/>
              <a:pPr>
                <a:defRPr/>
              </a:pPr>
              <a:t>7/15/2015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B44C81-7255-4E8A-9489-C1888B6570FD}" type="datetime1">
              <a:rPr lang="en-US"/>
              <a:pPr>
                <a:defRPr/>
              </a:pPr>
              <a:t>7/15/2015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
            <a:ext cx="2057400"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198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4C82A5-6F38-4872-BD52-3B857C1540C3}" type="datetime1">
              <a:rPr lang="en-US"/>
              <a:pPr>
                <a:defRPr/>
              </a:pPr>
              <a:t>7/15/2015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207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828800"/>
            <a:ext cx="8229600" cy="4297363"/>
          </a:xfrm>
        </p:spPr>
        <p:txBody>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fld id="{A171C87B-F785-4D7B-8A64-0308BE9BA4A5}" type="datetime1">
              <a:rPr lang="en-US"/>
              <a:pPr>
                <a:defRPr/>
              </a:pPr>
              <a:t>7/15/2015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252EBFE1-045A-4B29-B61C-54CE951A56E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6FAB77D2-548A-4452-B96A-D17ECD2B8E4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3078AAF-8009-4B2B-BB87-0E0B75CCA57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CE7CA66C-6B67-4BA7-B3F9-AA91F68E47C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jpe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FF"/>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sldNum" sz="quarter" idx="4"/>
          </p:nvPr>
        </p:nvSpPr>
        <p:spPr bwMode="auto">
          <a:xfrm>
            <a:off x="8229600" y="6324600"/>
            <a:ext cx="6096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Arial" pitchFamily="34" charset="0"/>
              </a:defRPr>
            </a:lvl1pPr>
          </a:lstStyle>
          <a:p>
            <a:pPr>
              <a:defRPr/>
            </a:pPr>
            <a:fld id="{39D15D31-A4C8-4C18-81F6-85B90824C5E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7"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hdr="0" ftr="0" dt="0"/>
  <p:txStyles>
    <p:titleStyle>
      <a:lvl1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3600" b="1">
          <a:solidFill>
            <a:srgbClr val="FFFF00"/>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3600" b="1">
          <a:solidFill>
            <a:srgbClr val="FFFF00"/>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3600" b="1">
          <a:solidFill>
            <a:srgbClr val="FFFF00"/>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3600" b="1">
          <a:solidFill>
            <a:srgbClr val="FFFF00"/>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3600" b="1">
          <a:solidFill>
            <a:srgbClr val="FFFF00"/>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rgbClr val="FF0000"/>
        </a:buClr>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lr>
          <a:srgbClr val="FFFF00"/>
        </a:buClr>
        <a:buChar char="•"/>
        <a:defRPr sz="2400">
          <a:solidFill>
            <a:schemeClr val="bg1"/>
          </a:solidFill>
          <a:latin typeface="+mn-lt"/>
        </a:defRPr>
      </a:lvl3pPr>
      <a:lvl4pPr marL="1600200" indent="-228600" algn="l" rtl="0" eaLnBrk="0" fontAlgn="base" hangingPunct="0">
        <a:spcBef>
          <a:spcPct val="20000"/>
        </a:spcBef>
        <a:spcAft>
          <a:spcPct val="0"/>
        </a:spcAft>
        <a:buClr>
          <a:srgbClr val="FF0000"/>
        </a:buClr>
        <a:buFont typeface="Arial" charset="0"/>
        <a:buChar char="▫"/>
        <a:defRPr sz="2400">
          <a:solidFill>
            <a:schemeClr val="bg1"/>
          </a:solidFill>
          <a:latin typeface="+mn-lt"/>
        </a:defRPr>
      </a:lvl4pPr>
      <a:lvl5pPr marL="2057400" indent="-228600" algn="l" rtl="0" eaLnBrk="0" fontAlgn="base" hangingPunct="0">
        <a:spcBef>
          <a:spcPct val="20000"/>
        </a:spcBef>
        <a:spcAft>
          <a:spcPct val="0"/>
        </a:spcAft>
        <a:buClr>
          <a:srgbClr val="FFFF00"/>
        </a:buClr>
        <a:buFont typeface="Times New Roman" pitchFamily="18" charset="0"/>
        <a:buChar char="›"/>
        <a:defRPr sz="2400">
          <a:solidFill>
            <a:schemeClr val="bg1"/>
          </a:solidFill>
          <a:latin typeface="+mn-lt"/>
        </a:defRPr>
      </a:lvl5pPr>
      <a:lvl6pPr marL="2514600" indent="-228600" algn="l" rtl="0" fontAlgn="base">
        <a:spcBef>
          <a:spcPct val="20000"/>
        </a:spcBef>
        <a:spcAft>
          <a:spcPct val="0"/>
        </a:spcAft>
        <a:buClr>
          <a:srgbClr val="FFFF00"/>
        </a:buClr>
        <a:buFont typeface="Times New Roman" pitchFamily="18" charset="0"/>
        <a:buChar char="›"/>
        <a:defRPr sz="2400">
          <a:solidFill>
            <a:schemeClr val="bg1"/>
          </a:solidFill>
          <a:latin typeface="+mn-lt"/>
        </a:defRPr>
      </a:lvl6pPr>
      <a:lvl7pPr marL="2971800" indent="-228600" algn="l" rtl="0" fontAlgn="base">
        <a:spcBef>
          <a:spcPct val="20000"/>
        </a:spcBef>
        <a:spcAft>
          <a:spcPct val="0"/>
        </a:spcAft>
        <a:buClr>
          <a:srgbClr val="FFFF00"/>
        </a:buClr>
        <a:buFont typeface="Times New Roman" pitchFamily="18" charset="0"/>
        <a:buChar char="›"/>
        <a:defRPr sz="2400">
          <a:solidFill>
            <a:schemeClr val="bg1"/>
          </a:solidFill>
          <a:latin typeface="+mn-lt"/>
        </a:defRPr>
      </a:lvl7pPr>
      <a:lvl8pPr marL="3429000" indent="-228600" algn="l" rtl="0" fontAlgn="base">
        <a:spcBef>
          <a:spcPct val="20000"/>
        </a:spcBef>
        <a:spcAft>
          <a:spcPct val="0"/>
        </a:spcAft>
        <a:buClr>
          <a:srgbClr val="FFFF00"/>
        </a:buClr>
        <a:buFont typeface="Times New Roman" pitchFamily="18" charset="0"/>
        <a:buChar char="›"/>
        <a:defRPr sz="2400">
          <a:solidFill>
            <a:schemeClr val="bg1"/>
          </a:solidFill>
          <a:latin typeface="+mn-lt"/>
        </a:defRPr>
      </a:lvl8pPr>
      <a:lvl9pPr marL="3886200" indent="-228600" algn="l" rtl="0" fontAlgn="base">
        <a:spcBef>
          <a:spcPct val="20000"/>
        </a:spcBef>
        <a:spcAft>
          <a:spcPct val="0"/>
        </a:spcAft>
        <a:buClr>
          <a:srgbClr val="FFFF00"/>
        </a:buClr>
        <a:buFont typeface="Times New Roman" pitchFamily="18" charset="0"/>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3333CC"/>
            </a:gs>
            <a:gs pos="100000">
              <a:srgbClr val="18185E"/>
            </a:gs>
          </a:gsLst>
          <a:path path="rect">
            <a:fillToRect l="100000" t="100000"/>
          </a:path>
        </a:gra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a:outerShdw dist="35921" dir="2700000" algn="ctr" rotWithShape="0">
              <a:srgbClr val="000000"/>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5892" name="Rectangle 4"/>
          <p:cNvSpPr>
            <a:spLocks noGrp="1" noChangeArrowheads="1"/>
          </p:cNvSpPr>
          <p:nvPr>
            <p:ph type="sldNum" sz="quarter" idx="4"/>
          </p:nvPr>
        </p:nvSpPr>
        <p:spPr bwMode="auto">
          <a:xfrm>
            <a:off x="8534400" y="6400800"/>
            <a:ext cx="38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Arial" pitchFamily="34" charset="0"/>
              </a:defRPr>
            </a:lvl1pPr>
          </a:lstStyle>
          <a:p>
            <a:pPr>
              <a:defRPr/>
            </a:pPr>
            <a:fld id="{4CE4EA77-CC8D-4024-94FD-172ACF92C69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28"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ctr" rtl="0" eaLnBrk="0" fontAlgn="base" hangingPunct="0">
        <a:spcBef>
          <a:spcPct val="0"/>
        </a:spcBef>
        <a:spcAft>
          <a:spcPct val="0"/>
        </a:spcAft>
        <a:defRPr sz="3600" b="1">
          <a:solidFill>
            <a:srgbClr val="FFFF66"/>
          </a:solidFill>
          <a:latin typeface="+mj-lt"/>
          <a:ea typeface="+mj-ea"/>
          <a:cs typeface="+mj-cs"/>
        </a:defRPr>
      </a:lvl1pPr>
      <a:lvl2pPr algn="ctr" rtl="0" eaLnBrk="0" fontAlgn="base" hangingPunct="0">
        <a:spcBef>
          <a:spcPct val="0"/>
        </a:spcBef>
        <a:spcAft>
          <a:spcPct val="0"/>
        </a:spcAft>
        <a:defRPr sz="3600" b="1">
          <a:solidFill>
            <a:srgbClr val="FFFF66"/>
          </a:solidFill>
          <a:latin typeface="Arial" pitchFamily="34" charset="0"/>
        </a:defRPr>
      </a:lvl2pPr>
      <a:lvl3pPr algn="ctr" rtl="0" eaLnBrk="0" fontAlgn="base" hangingPunct="0">
        <a:spcBef>
          <a:spcPct val="0"/>
        </a:spcBef>
        <a:spcAft>
          <a:spcPct val="0"/>
        </a:spcAft>
        <a:defRPr sz="3600" b="1">
          <a:solidFill>
            <a:srgbClr val="FFFF66"/>
          </a:solidFill>
          <a:latin typeface="Arial" pitchFamily="34" charset="0"/>
        </a:defRPr>
      </a:lvl3pPr>
      <a:lvl4pPr algn="ctr" rtl="0" eaLnBrk="0" fontAlgn="base" hangingPunct="0">
        <a:spcBef>
          <a:spcPct val="0"/>
        </a:spcBef>
        <a:spcAft>
          <a:spcPct val="0"/>
        </a:spcAft>
        <a:defRPr sz="3600" b="1">
          <a:solidFill>
            <a:srgbClr val="FFFF66"/>
          </a:solidFill>
          <a:latin typeface="Arial" pitchFamily="34" charset="0"/>
        </a:defRPr>
      </a:lvl4pPr>
      <a:lvl5pPr algn="ctr" rtl="0" eaLnBrk="0" fontAlgn="base" hangingPunct="0">
        <a:spcBef>
          <a:spcPct val="0"/>
        </a:spcBef>
        <a:spcAft>
          <a:spcPct val="0"/>
        </a:spcAft>
        <a:defRPr sz="3600" b="1">
          <a:solidFill>
            <a:srgbClr val="FFFF66"/>
          </a:solidFill>
          <a:latin typeface="Arial" pitchFamily="34" charset="0"/>
        </a:defRPr>
      </a:lvl5pPr>
      <a:lvl6pPr marL="457200" algn="ctr" rtl="0" fontAlgn="base">
        <a:spcBef>
          <a:spcPct val="0"/>
        </a:spcBef>
        <a:spcAft>
          <a:spcPct val="0"/>
        </a:spcAft>
        <a:defRPr sz="3600" b="1">
          <a:solidFill>
            <a:srgbClr val="FFFF66"/>
          </a:solidFill>
          <a:latin typeface="Arial" pitchFamily="34" charset="0"/>
        </a:defRPr>
      </a:lvl6pPr>
      <a:lvl7pPr marL="914400" algn="ctr" rtl="0" fontAlgn="base">
        <a:spcBef>
          <a:spcPct val="0"/>
        </a:spcBef>
        <a:spcAft>
          <a:spcPct val="0"/>
        </a:spcAft>
        <a:defRPr sz="3600" b="1">
          <a:solidFill>
            <a:srgbClr val="FFFF66"/>
          </a:solidFill>
          <a:latin typeface="Arial" pitchFamily="34" charset="0"/>
        </a:defRPr>
      </a:lvl7pPr>
      <a:lvl8pPr marL="1371600" algn="ctr" rtl="0" fontAlgn="base">
        <a:spcBef>
          <a:spcPct val="0"/>
        </a:spcBef>
        <a:spcAft>
          <a:spcPct val="0"/>
        </a:spcAft>
        <a:defRPr sz="3600" b="1">
          <a:solidFill>
            <a:srgbClr val="FFFF66"/>
          </a:solidFill>
          <a:latin typeface="Arial" pitchFamily="34" charset="0"/>
        </a:defRPr>
      </a:lvl8pPr>
      <a:lvl9pPr marL="1828800" algn="ctr" rtl="0" fontAlgn="base">
        <a:spcBef>
          <a:spcPct val="0"/>
        </a:spcBef>
        <a:spcAft>
          <a:spcPct val="0"/>
        </a:spcAft>
        <a:defRPr sz="3600" b="1">
          <a:solidFill>
            <a:srgbClr val="FFFF66"/>
          </a:solidFill>
          <a:latin typeface="Arial" pitchFamily="34" charset="0"/>
        </a:defRPr>
      </a:lvl9pPr>
    </p:titleStyle>
    <p:bodyStyle>
      <a:lvl1pPr marL="342900" indent="-342900" algn="l" rtl="0" eaLnBrk="0" fontAlgn="base" hangingPunct="0">
        <a:spcBef>
          <a:spcPct val="20000"/>
        </a:spcBef>
        <a:spcAft>
          <a:spcPct val="0"/>
        </a:spcAft>
        <a:buClr>
          <a:srgbClr val="00CC00"/>
        </a:buClr>
        <a:buSzPct val="110000"/>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lr>
          <a:srgbClr val="FFFF00"/>
        </a:buClr>
        <a:buChar char="•"/>
        <a:defRPr sz="2400">
          <a:solidFill>
            <a:schemeClr val="bg1"/>
          </a:solidFill>
          <a:latin typeface="+mn-lt"/>
        </a:defRPr>
      </a:lvl3pPr>
      <a:lvl4pPr marL="1600200" indent="-228600" algn="l" rtl="0" eaLnBrk="0" fontAlgn="base" hangingPunct="0">
        <a:spcBef>
          <a:spcPct val="20000"/>
        </a:spcBef>
        <a:spcAft>
          <a:spcPct val="0"/>
        </a:spcAft>
        <a:buClr>
          <a:srgbClr val="FF9900"/>
        </a:buClr>
        <a:buFont typeface="Arial" charset="0"/>
        <a:buChar char="▫"/>
        <a:defRPr sz="2400">
          <a:solidFill>
            <a:schemeClr val="bg1"/>
          </a:solidFill>
          <a:latin typeface="+mn-lt"/>
        </a:defRPr>
      </a:lvl4pPr>
      <a:lvl5pPr marL="2057400" indent="-228600" algn="l" rtl="0" eaLnBrk="0" fontAlgn="base" hangingPunct="0">
        <a:spcBef>
          <a:spcPct val="20000"/>
        </a:spcBef>
        <a:spcAft>
          <a:spcPct val="0"/>
        </a:spcAft>
        <a:buClr>
          <a:srgbClr val="FFFF00"/>
        </a:buClr>
        <a:buFont typeface="Times New Roman" pitchFamily="18" charset="0"/>
        <a:buChar char="›"/>
        <a:defRPr sz="2400">
          <a:solidFill>
            <a:schemeClr val="bg1"/>
          </a:solidFill>
          <a:latin typeface="+mn-lt"/>
        </a:defRPr>
      </a:lvl5pPr>
      <a:lvl6pPr marL="2514600" indent="-228600" algn="l" rtl="0" fontAlgn="base">
        <a:spcBef>
          <a:spcPct val="20000"/>
        </a:spcBef>
        <a:spcAft>
          <a:spcPct val="0"/>
        </a:spcAft>
        <a:buClr>
          <a:srgbClr val="FFFF00"/>
        </a:buClr>
        <a:buFont typeface="Times New Roman" pitchFamily="18" charset="0"/>
        <a:buChar char="›"/>
        <a:defRPr sz="2400">
          <a:solidFill>
            <a:schemeClr val="bg1"/>
          </a:solidFill>
          <a:latin typeface="+mn-lt"/>
        </a:defRPr>
      </a:lvl6pPr>
      <a:lvl7pPr marL="2971800" indent="-228600" algn="l" rtl="0" fontAlgn="base">
        <a:spcBef>
          <a:spcPct val="20000"/>
        </a:spcBef>
        <a:spcAft>
          <a:spcPct val="0"/>
        </a:spcAft>
        <a:buClr>
          <a:srgbClr val="FFFF00"/>
        </a:buClr>
        <a:buFont typeface="Times New Roman" pitchFamily="18" charset="0"/>
        <a:buChar char="›"/>
        <a:defRPr sz="2400">
          <a:solidFill>
            <a:schemeClr val="bg1"/>
          </a:solidFill>
          <a:latin typeface="+mn-lt"/>
        </a:defRPr>
      </a:lvl7pPr>
      <a:lvl8pPr marL="3429000" indent="-228600" algn="l" rtl="0" fontAlgn="base">
        <a:spcBef>
          <a:spcPct val="20000"/>
        </a:spcBef>
        <a:spcAft>
          <a:spcPct val="0"/>
        </a:spcAft>
        <a:buClr>
          <a:srgbClr val="FFFF00"/>
        </a:buClr>
        <a:buFont typeface="Times New Roman" pitchFamily="18" charset="0"/>
        <a:buChar char="›"/>
        <a:defRPr sz="2400">
          <a:solidFill>
            <a:schemeClr val="bg1"/>
          </a:solidFill>
          <a:latin typeface="+mn-lt"/>
        </a:defRPr>
      </a:lvl8pPr>
      <a:lvl9pPr marL="3886200" indent="-228600" algn="l" rtl="0" fontAlgn="base">
        <a:spcBef>
          <a:spcPct val="20000"/>
        </a:spcBef>
        <a:spcAft>
          <a:spcPct val="0"/>
        </a:spcAft>
        <a:buClr>
          <a:srgbClr val="FFFF00"/>
        </a:buClr>
        <a:buFont typeface="Times New Roman" pitchFamily="18" charset="0"/>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 name="Picture 8" descr="PPT Template3.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pic>
        <p:nvPicPr>
          <p:cNvPr id="26627" name="Picture 2" descr="\\Legolas\samoc_mdms\SAMHSA OC MDMS\Task 2 - Publications Support\2.4 Marketing Package\Branding Concepts\PowerPoint\PPT Template.jpg"/>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26628" name="Title Placeholder 1"/>
          <p:cNvSpPr>
            <a:spLocks noGrp="1"/>
          </p:cNvSpPr>
          <p:nvPr>
            <p:ph type="title"/>
          </p:nvPr>
        </p:nvSpPr>
        <p:spPr bwMode="auto">
          <a:xfrm>
            <a:off x="457200" y="274638"/>
            <a:ext cx="8229600" cy="1020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9" name="Text Placeholder 2"/>
          <p:cNvSpPr>
            <a:spLocks noGrp="1"/>
          </p:cNvSpPr>
          <p:nvPr>
            <p:ph type="body" idx="1"/>
          </p:nvPr>
        </p:nvSpPr>
        <p:spPr bwMode="auto">
          <a:xfrm>
            <a:off x="457200"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914" name="Picture 8" descr="PPT Template3.jpg"/>
          <p:cNvPicPr>
            <a:picLocks noChangeAspect="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pic>
        <p:nvPicPr>
          <p:cNvPr id="38915" name="Picture 6" descr="PPT Template2.jpg"/>
          <p:cNvPicPr>
            <a:picLocks noChangeAspect="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38916" name="Title Placeholder 1"/>
          <p:cNvSpPr>
            <a:spLocks noGrp="1"/>
          </p:cNvSpPr>
          <p:nvPr>
            <p:ph type="title"/>
          </p:nvPr>
        </p:nvSpPr>
        <p:spPr bwMode="auto">
          <a:xfrm>
            <a:off x="2590800" y="2438400"/>
            <a:ext cx="6324600" cy="2971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br>
              <a:rPr lang="en-US" smtClean="0"/>
            </a:br>
            <a:endParaRPr lang="en-US" smtClean="0"/>
          </a:p>
        </p:txBody>
      </p:sp>
      <p:sp>
        <p:nvSpPr>
          <p:cNvPr id="402437" name="Text Box 5"/>
          <p:cNvSpPr txBox="1">
            <a:spLocks noChangeArrowheads="1"/>
          </p:cNvSpPr>
          <p:nvPr/>
        </p:nvSpPr>
        <p:spPr bwMode="auto">
          <a:xfrm>
            <a:off x="2498725" y="5675313"/>
            <a:ext cx="3292475" cy="366712"/>
          </a:xfrm>
          <a:prstGeom prst="rect">
            <a:avLst/>
          </a:prstGeom>
          <a:noFill/>
          <a:ln w="9525">
            <a:noFill/>
            <a:miter lim="800000"/>
            <a:headEnd/>
            <a:tailEnd/>
          </a:ln>
          <a:effectLst/>
        </p:spPr>
        <p:txBody>
          <a:bodyPr>
            <a:spAutoFit/>
          </a:bodyPr>
          <a:lstStyle/>
          <a:p>
            <a:pPr>
              <a:defRPr/>
            </a:pPr>
            <a:endParaRPr lang="en-US"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29" r:id="rId12"/>
  </p:sldLayoutIdLst>
  <p:hf hdr="0" ftr="0" dt="0"/>
  <p:txStyles>
    <p:titleStyle>
      <a:lvl1pPr algn="r" rtl="0" eaLnBrk="0" fontAlgn="base" hangingPunct="0">
        <a:spcBef>
          <a:spcPct val="0"/>
        </a:spcBef>
        <a:spcAft>
          <a:spcPct val="0"/>
        </a:spcAft>
        <a:defRPr sz="4400">
          <a:solidFill>
            <a:srgbClr val="336600"/>
          </a:solidFill>
          <a:latin typeface="+mj-lt"/>
          <a:ea typeface="+mj-ea"/>
          <a:cs typeface="+mj-cs"/>
        </a:defRPr>
      </a:lvl1pPr>
      <a:lvl2pPr algn="r" rtl="0" eaLnBrk="0" fontAlgn="base" hangingPunct="0">
        <a:spcBef>
          <a:spcPct val="0"/>
        </a:spcBef>
        <a:spcAft>
          <a:spcPct val="0"/>
        </a:spcAft>
        <a:defRPr sz="4400">
          <a:solidFill>
            <a:srgbClr val="336600"/>
          </a:solidFill>
          <a:latin typeface="Calibri" pitchFamily="34" charset="0"/>
        </a:defRPr>
      </a:lvl2pPr>
      <a:lvl3pPr algn="r" rtl="0" eaLnBrk="0" fontAlgn="base" hangingPunct="0">
        <a:spcBef>
          <a:spcPct val="0"/>
        </a:spcBef>
        <a:spcAft>
          <a:spcPct val="0"/>
        </a:spcAft>
        <a:defRPr sz="4400">
          <a:solidFill>
            <a:srgbClr val="336600"/>
          </a:solidFill>
          <a:latin typeface="Calibri" pitchFamily="34" charset="0"/>
        </a:defRPr>
      </a:lvl3pPr>
      <a:lvl4pPr algn="r" rtl="0" eaLnBrk="0" fontAlgn="base" hangingPunct="0">
        <a:spcBef>
          <a:spcPct val="0"/>
        </a:spcBef>
        <a:spcAft>
          <a:spcPct val="0"/>
        </a:spcAft>
        <a:defRPr sz="4400">
          <a:solidFill>
            <a:srgbClr val="336600"/>
          </a:solidFill>
          <a:latin typeface="Calibri" pitchFamily="34" charset="0"/>
        </a:defRPr>
      </a:lvl4pPr>
      <a:lvl5pPr algn="r" rtl="0" eaLnBrk="0" fontAlgn="base" hangingPunct="0">
        <a:spcBef>
          <a:spcPct val="0"/>
        </a:spcBef>
        <a:spcAft>
          <a:spcPct val="0"/>
        </a:spcAft>
        <a:defRPr sz="4400">
          <a:solidFill>
            <a:srgbClr val="336600"/>
          </a:solidFill>
          <a:latin typeface="Calibri" pitchFamily="34" charset="0"/>
        </a:defRPr>
      </a:lvl5pPr>
      <a:lvl6pPr marL="457200" algn="r" rtl="0" eaLnBrk="0" fontAlgn="base" hangingPunct="0">
        <a:spcBef>
          <a:spcPct val="0"/>
        </a:spcBef>
        <a:spcAft>
          <a:spcPct val="0"/>
        </a:spcAft>
        <a:defRPr sz="4400">
          <a:solidFill>
            <a:srgbClr val="336600"/>
          </a:solidFill>
          <a:latin typeface="Calibri" pitchFamily="34" charset="0"/>
        </a:defRPr>
      </a:lvl6pPr>
      <a:lvl7pPr marL="914400" algn="r" rtl="0" eaLnBrk="0" fontAlgn="base" hangingPunct="0">
        <a:spcBef>
          <a:spcPct val="0"/>
        </a:spcBef>
        <a:spcAft>
          <a:spcPct val="0"/>
        </a:spcAft>
        <a:defRPr sz="4400">
          <a:solidFill>
            <a:srgbClr val="336600"/>
          </a:solidFill>
          <a:latin typeface="Calibri" pitchFamily="34" charset="0"/>
        </a:defRPr>
      </a:lvl7pPr>
      <a:lvl8pPr marL="1371600" algn="r" rtl="0" eaLnBrk="0" fontAlgn="base" hangingPunct="0">
        <a:spcBef>
          <a:spcPct val="0"/>
        </a:spcBef>
        <a:spcAft>
          <a:spcPct val="0"/>
        </a:spcAft>
        <a:defRPr sz="4400">
          <a:solidFill>
            <a:srgbClr val="336600"/>
          </a:solidFill>
          <a:latin typeface="Calibri" pitchFamily="34" charset="0"/>
        </a:defRPr>
      </a:lvl8pPr>
      <a:lvl9pPr marL="1828800" algn="r" rtl="0" eaLnBrk="0" fontAlgn="base" hangingPunct="0">
        <a:spcBef>
          <a:spcPct val="0"/>
        </a:spcBef>
        <a:spcAft>
          <a:spcPct val="0"/>
        </a:spcAft>
        <a:defRPr sz="4400">
          <a:solidFill>
            <a:srgbClr val="336600"/>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pitchFamily="34"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pitchFamily="34"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pitchFamily="34"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pitchFamily="34"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02" name="Picture 8" descr="PPT Template3.jpg"/>
          <p:cNvPicPr>
            <a:picLocks noChangeAspect="1"/>
          </p:cNvPicPr>
          <p:nvPr/>
        </p:nvPicPr>
        <p:blipFill>
          <a:blip r:embed="rId14" cstate="print"/>
          <a:srcRect t="3999" b="10001"/>
          <a:stretch>
            <a:fillRect/>
          </a:stretch>
        </p:blipFill>
        <p:spPr bwMode="auto">
          <a:xfrm>
            <a:off x="0" y="0"/>
            <a:ext cx="9144000" cy="6858000"/>
          </a:xfrm>
          <a:prstGeom prst="rect">
            <a:avLst/>
          </a:prstGeom>
          <a:noFill/>
          <a:ln w="9525">
            <a:noFill/>
            <a:miter lim="800000"/>
            <a:headEnd/>
            <a:tailEnd/>
          </a:ln>
        </p:spPr>
      </p:pic>
      <p:sp>
        <p:nvSpPr>
          <p:cNvPr id="7" name="Slide Number Placeholder 3"/>
          <p:cNvSpPr txBox="1">
            <a:spLocks/>
          </p:cNvSpPr>
          <p:nvPr/>
        </p:nvSpPr>
        <p:spPr>
          <a:xfrm>
            <a:off x="8229600" y="6492875"/>
            <a:ext cx="914400" cy="365125"/>
          </a:xfrm>
          <a:prstGeom prst="rect">
            <a:avLst/>
          </a:prstGeom>
        </p:spPr>
        <p:txBody>
          <a:bodyPr anchor="ctr"/>
          <a:lstStyle/>
          <a:p>
            <a:pPr algn="r">
              <a:defRPr/>
            </a:pPr>
            <a:fld id="{B3E2EB7B-3F60-4CB1-A67E-B3305E8C3EA2}" type="slidenum">
              <a:rPr lang="en-US" b="1">
                <a:solidFill>
                  <a:srgbClr val="336600"/>
                </a:solidFill>
                <a:latin typeface="Calibri" pitchFamily="34" charset="0"/>
                <a:cs typeface="Arial" pitchFamily="34" charset="0"/>
              </a:rPr>
              <a:pPr algn="r">
                <a:defRPr/>
              </a:pPr>
              <a:t>‹#›</a:t>
            </a:fld>
            <a:endParaRPr lang="en-US" b="1" dirty="0">
              <a:solidFill>
                <a:srgbClr val="336600"/>
              </a:solidFill>
              <a:latin typeface="Calibri" pitchFamily="34" charset="0"/>
              <a:cs typeface="Arial" pitchFamily="34" charset="0"/>
            </a:endParaRPr>
          </a:p>
        </p:txBody>
      </p:sp>
      <p:sp>
        <p:nvSpPr>
          <p:cNvPr id="51204" name="Title Placeholder 1"/>
          <p:cNvSpPr>
            <a:spLocks noGrp="1"/>
          </p:cNvSpPr>
          <p:nvPr>
            <p:ph type="title"/>
          </p:nvPr>
        </p:nvSpPr>
        <p:spPr bwMode="auto">
          <a:xfrm>
            <a:off x="457200" y="76200"/>
            <a:ext cx="8229600" cy="1020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05" name="Text Placeholder 2"/>
          <p:cNvSpPr>
            <a:spLocks noGrp="1"/>
          </p:cNvSpPr>
          <p:nvPr>
            <p:ph type="body" idx="1"/>
          </p:nvPr>
        </p:nvSpPr>
        <p:spPr bwMode="auto">
          <a:xfrm>
            <a:off x="457200" y="1828800"/>
            <a:ext cx="8229600" cy="4297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2819400" y="6356350"/>
            <a:ext cx="2133600" cy="365125"/>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defRPr>
            </a:lvl1pPr>
          </a:lstStyle>
          <a:p>
            <a:pPr>
              <a:defRPr/>
            </a:pPr>
            <a:fld id="{229D6917-929B-4149-8B2C-DB44C1C130F8}" type="datetime1">
              <a:rPr lang="en-US"/>
              <a:pPr>
                <a:defRPr/>
              </a:pPr>
              <a:t>7/15/2015</a:t>
            </a:fld>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hdr="0" ftr="0" dt="0"/>
  <p:txStyles>
    <p:titleStyle>
      <a:lvl1pPr algn="ctr" rtl="0" eaLnBrk="0" fontAlgn="base" hangingPunct="0">
        <a:spcBef>
          <a:spcPct val="0"/>
        </a:spcBef>
        <a:spcAft>
          <a:spcPct val="0"/>
        </a:spcAft>
        <a:defRPr sz="3600">
          <a:solidFill>
            <a:schemeClr val="tx1"/>
          </a:solidFill>
          <a:latin typeface="+mj-lt"/>
          <a:ea typeface="+mj-ea"/>
          <a:cs typeface="+mj-cs"/>
        </a:defRPr>
      </a:lvl1pPr>
      <a:lvl2pPr algn="ctr" rtl="0" eaLnBrk="0" fontAlgn="base" hangingPunct="0">
        <a:spcBef>
          <a:spcPct val="0"/>
        </a:spcBef>
        <a:spcAft>
          <a:spcPct val="0"/>
        </a:spcAft>
        <a:defRPr sz="3600">
          <a:solidFill>
            <a:schemeClr val="tx1"/>
          </a:solidFill>
          <a:latin typeface="Calibri" pitchFamily="34" charset="0"/>
        </a:defRPr>
      </a:lvl2pPr>
      <a:lvl3pPr algn="ctr" rtl="0" eaLnBrk="0" fontAlgn="base" hangingPunct="0">
        <a:spcBef>
          <a:spcPct val="0"/>
        </a:spcBef>
        <a:spcAft>
          <a:spcPct val="0"/>
        </a:spcAft>
        <a:defRPr sz="3600">
          <a:solidFill>
            <a:schemeClr val="tx1"/>
          </a:solidFill>
          <a:latin typeface="Calibri" pitchFamily="34" charset="0"/>
        </a:defRPr>
      </a:lvl3pPr>
      <a:lvl4pPr algn="ctr" rtl="0" eaLnBrk="0" fontAlgn="base" hangingPunct="0">
        <a:spcBef>
          <a:spcPct val="0"/>
        </a:spcBef>
        <a:spcAft>
          <a:spcPct val="0"/>
        </a:spcAft>
        <a:defRPr sz="3600">
          <a:solidFill>
            <a:schemeClr val="tx1"/>
          </a:solidFill>
          <a:latin typeface="Calibri" pitchFamily="34" charset="0"/>
        </a:defRPr>
      </a:lvl4pPr>
      <a:lvl5pPr algn="ctr" rtl="0" eaLnBrk="0" fontAlgn="base" hangingPunct="0">
        <a:spcBef>
          <a:spcPct val="0"/>
        </a:spcBef>
        <a:spcAft>
          <a:spcPct val="0"/>
        </a:spcAft>
        <a:defRPr sz="3600">
          <a:solidFill>
            <a:schemeClr val="tx1"/>
          </a:solidFill>
          <a:latin typeface="Calibri" pitchFamily="34" charset="0"/>
        </a:defRPr>
      </a:lvl5pPr>
      <a:lvl6pPr marL="457200" algn="ctr" rtl="0" fontAlgn="base">
        <a:spcBef>
          <a:spcPct val="0"/>
        </a:spcBef>
        <a:spcAft>
          <a:spcPct val="0"/>
        </a:spcAft>
        <a:defRPr sz="3600">
          <a:solidFill>
            <a:schemeClr val="tx1"/>
          </a:solidFill>
          <a:latin typeface="Calibri" pitchFamily="34" charset="0"/>
        </a:defRPr>
      </a:lvl6pPr>
      <a:lvl7pPr marL="914400" algn="ctr" rtl="0" fontAlgn="base">
        <a:spcBef>
          <a:spcPct val="0"/>
        </a:spcBef>
        <a:spcAft>
          <a:spcPct val="0"/>
        </a:spcAft>
        <a:defRPr sz="3600">
          <a:solidFill>
            <a:schemeClr val="tx1"/>
          </a:solidFill>
          <a:latin typeface="Calibri" pitchFamily="34" charset="0"/>
        </a:defRPr>
      </a:lvl7pPr>
      <a:lvl8pPr marL="1371600" algn="ctr" rtl="0" fontAlgn="base">
        <a:spcBef>
          <a:spcPct val="0"/>
        </a:spcBef>
        <a:spcAft>
          <a:spcPct val="0"/>
        </a:spcAft>
        <a:defRPr sz="3600">
          <a:solidFill>
            <a:schemeClr val="tx1"/>
          </a:solidFill>
          <a:latin typeface="Calibri" pitchFamily="34" charset="0"/>
        </a:defRPr>
      </a:lvl8pPr>
      <a:lvl9pPr marL="1828800" algn="ctr" rtl="0" fontAlgn="base">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336600"/>
        </a:buClr>
        <a:buSzPct val="80000"/>
        <a:buFont typeface="Wingdings" pitchFamily="2" charset="2"/>
        <a:buChar char="è"/>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336600"/>
        </a:buClr>
        <a:buChar char="•"/>
        <a:defRPr sz="2800">
          <a:solidFill>
            <a:schemeClr val="tx1"/>
          </a:solidFill>
          <a:latin typeface="+mn-lt"/>
        </a:defRPr>
      </a:lvl2pPr>
      <a:lvl3pPr marL="1143000" indent="-228600" algn="l" rtl="0" eaLnBrk="0" fontAlgn="base" hangingPunct="0">
        <a:spcBef>
          <a:spcPct val="20000"/>
        </a:spcBef>
        <a:spcAft>
          <a:spcPct val="0"/>
        </a:spcAft>
        <a:buClr>
          <a:srgbClr val="336600"/>
        </a:buClr>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Clr>
          <a:srgbClr val="336600"/>
        </a:buClr>
        <a:buFont typeface="Calibri" pitchFamily="34" charset="0"/>
        <a:buChar char="»"/>
        <a:defRPr sz="2000">
          <a:solidFill>
            <a:schemeClr val="tx1"/>
          </a:solidFill>
          <a:latin typeface="+mn-lt"/>
        </a:defRPr>
      </a:lvl4pPr>
      <a:lvl5pPr marL="2057400" indent="-228600" algn="l" rtl="0" eaLnBrk="0" fontAlgn="base" hangingPunct="0">
        <a:spcBef>
          <a:spcPct val="20000"/>
        </a:spcBef>
        <a:spcAft>
          <a:spcPct val="0"/>
        </a:spcAft>
        <a:buClr>
          <a:srgbClr val="336600"/>
        </a:buClr>
        <a:buChar char="o"/>
        <a:defRPr sz="2000">
          <a:solidFill>
            <a:schemeClr val="tx1"/>
          </a:solidFill>
          <a:latin typeface="+mn-lt"/>
        </a:defRPr>
      </a:lvl5pPr>
      <a:lvl6pPr marL="2514600" indent="-228600" algn="l" rtl="0" fontAlgn="base">
        <a:spcBef>
          <a:spcPct val="20000"/>
        </a:spcBef>
        <a:spcAft>
          <a:spcPct val="0"/>
        </a:spcAft>
        <a:buClr>
          <a:srgbClr val="336600"/>
        </a:buClr>
        <a:buChar char="o"/>
        <a:defRPr sz="2000">
          <a:solidFill>
            <a:schemeClr val="tx1"/>
          </a:solidFill>
          <a:latin typeface="+mn-lt"/>
        </a:defRPr>
      </a:lvl6pPr>
      <a:lvl7pPr marL="2971800" indent="-228600" algn="l" rtl="0" fontAlgn="base">
        <a:spcBef>
          <a:spcPct val="20000"/>
        </a:spcBef>
        <a:spcAft>
          <a:spcPct val="0"/>
        </a:spcAft>
        <a:buClr>
          <a:srgbClr val="336600"/>
        </a:buClr>
        <a:buChar char="o"/>
        <a:defRPr sz="2000">
          <a:solidFill>
            <a:schemeClr val="tx1"/>
          </a:solidFill>
          <a:latin typeface="+mn-lt"/>
        </a:defRPr>
      </a:lvl7pPr>
      <a:lvl8pPr marL="3429000" indent="-228600" algn="l" rtl="0" fontAlgn="base">
        <a:spcBef>
          <a:spcPct val="20000"/>
        </a:spcBef>
        <a:spcAft>
          <a:spcPct val="0"/>
        </a:spcAft>
        <a:buClr>
          <a:srgbClr val="336600"/>
        </a:buClr>
        <a:buChar char="o"/>
        <a:defRPr sz="2000">
          <a:solidFill>
            <a:schemeClr val="tx1"/>
          </a:solidFill>
          <a:latin typeface="+mn-lt"/>
        </a:defRPr>
      </a:lvl8pPr>
      <a:lvl9pPr marL="3886200" indent="-228600" algn="l" rtl="0" fontAlgn="base">
        <a:spcBef>
          <a:spcPct val="20000"/>
        </a:spcBef>
        <a:spcAft>
          <a:spcPct val="0"/>
        </a:spcAft>
        <a:buClr>
          <a:srgbClr val="336600"/>
        </a:buClr>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hyperlink" Target="http://www.samhsa.gov/" TargetMode="External"/><Relationship Id="rId2" Type="http://schemas.openxmlformats.org/officeDocument/2006/relationships/notesSlide" Target="../notesSlides/notesSlide18.xml"/><Relationship Id="rId1" Type="http://schemas.openxmlformats.org/officeDocument/2006/relationships/slideLayout" Target="../slideLayouts/slideLayout53.xml"/><Relationship Id="rId4" Type="http://schemas.openxmlformats.org/officeDocument/2006/relationships/hyperlink" Target="http://findtreatment.samhsa.gov/"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www.urbaninstitute.org/" TargetMode="External"/><Relationship Id="rId3" Type="http://schemas.openxmlformats.org/officeDocument/2006/relationships/hyperlink" Target="http://www.ojp.usdoj.gov/BJA" TargetMode="External"/><Relationship Id="rId7" Type="http://schemas.openxmlformats.org/officeDocument/2006/relationships/hyperlink" Target="http://www.reentrypolicy.org/" TargetMode="External"/><Relationship Id="rId2" Type="http://schemas.openxmlformats.org/officeDocument/2006/relationships/notesSlide" Target="../notesSlides/notesSlide19.xml"/><Relationship Id="rId1" Type="http://schemas.openxmlformats.org/officeDocument/2006/relationships/slideLayout" Target="../slideLayouts/slideLayout48.xml"/><Relationship Id="rId6" Type="http://schemas.openxmlformats.org/officeDocument/2006/relationships/hyperlink" Target="http://www.grants.gov/" TargetMode="External"/><Relationship Id="rId5" Type="http://schemas.openxmlformats.org/officeDocument/2006/relationships/hyperlink" Target="http://nationalreentryresourcecenter.org/" TargetMode="External"/><Relationship Id="rId4" Type="http://schemas.openxmlformats.org/officeDocument/2006/relationships/hyperlink" Target="http://www.samhsa.gov/Grants/" TargetMode="External"/><Relationship Id="rId9" Type="http://schemas.openxmlformats.org/officeDocument/2006/relationships/hyperlink" Target="http://gainscenter.samhsa.go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3" Type="http://schemas.openxmlformats.org/officeDocument/2006/relationships/hyperlink" Target="mailto:kenneth.robertson@samhsa.hhs.gov" TargetMode="External"/><Relationship Id="rId2" Type="http://schemas.openxmlformats.org/officeDocument/2006/relationships/notesSlide" Target="../notesSlides/notesSlide20.xml"/><Relationship Id="rId1" Type="http://schemas.openxmlformats.org/officeDocument/2006/relationships/slideLayout" Target="../slideLayouts/slideLayout48.xml"/><Relationship Id="rId4" Type="http://schemas.openxmlformats.org/officeDocument/2006/relationships/hyperlink" Target="mailto:Jon.Berg@samhsa.hhs.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2"/>
          <p:cNvSpPr txBox="1">
            <a:spLocks noChangeArrowheads="1"/>
          </p:cNvSpPr>
          <p:nvPr/>
        </p:nvSpPr>
        <p:spPr bwMode="auto">
          <a:xfrm>
            <a:off x="2312894" y="3793192"/>
            <a:ext cx="6562164" cy="1477328"/>
          </a:xfrm>
          <a:prstGeom prst="rect">
            <a:avLst/>
          </a:prstGeom>
          <a:noFill/>
          <a:ln w="9525">
            <a:noFill/>
            <a:miter lim="800000"/>
            <a:headEnd/>
            <a:tailEnd/>
          </a:ln>
        </p:spPr>
        <p:txBody>
          <a:bodyPr wrap="square">
            <a:spAutoFit/>
          </a:bodyPr>
          <a:lstStyle/>
          <a:p>
            <a:pPr algn="r"/>
            <a:r>
              <a:rPr lang="en-US" b="1" dirty="0" smtClean="0">
                <a:latin typeface="Calibri" pitchFamily="34" charset="0"/>
              </a:rPr>
              <a:t>Jon D. Berg M.Ed., LCPC</a:t>
            </a:r>
            <a:endParaRPr lang="en-US" b="1" dirty="0">
              <a:latin typeface="Calibri" pitchFamily="34" charset="0"/>
            </a:endParaRPr>
          </a:p>
          <a:p>
            <a:pPr algn="r"/>
            <a:r>
              <a:rPr lang="en-US" dirty="0" smtClean="0">
                <a:latin typeface="Calibri" pitchFamily="34" charset="0"/>
              </a:rPr>
              <a:t>Public Health Advisor</a:t>
            </a:r>
            <a:endParaRPr lang="en-US" dirty="0">
              <a:latin typeface="Calibri" pitchFamily="34" charset="0"/>
            </a:endParaRPr>
          </a:p>
          <a:p>
            <a:pPr algn="r"/>
            <a:r>
              <a:rPr lang="en-US" dirty="0">
                <a:latin typeface="Calibri" pitchFamily="34" charset="0"/>
              </a:rPr>
              <a:t>Center for Substance Abuse Treatment</a:t>
            </a:r>
          </a:p>
          <a:p>
            <a:pPr algn="r"/>
            <a:r>
              <a:rPr lang="en-US" dirty="0">
                <a:latin typeface="Calibri" pitchFamily="34" charset="0"/>
              </a:rPr>
              <a:t>Substance Abuse Mental Health Services Administration</a:t>
            </a:r>
          </a:p>
          <a:p>
            <a:pPr algn="r"/>
            <a:r>
              <a:rPr lang="en-US" dirty="0">
                <a:latin typeface="Calibri" pitchFamily="34" charset="0"/>
              </a:rPr>
              <a:t>U.S. Department of Health &amp; Human Services</a:t>
            </a:r>
          </a:p>
        </p:txBody>
      </p:sp>
      <p:sp>
        <p:nvSpPr>
          <p:cNvPr id="66563" name="Text Box 4"/>
          <p:cNvSpPr txBox="1">
            <a:spLocks noChangeArrowheads="1"/>
          </p:cNvSpPr>
          <p:nvPr/>
        </p:nvSpPr>
        <p:spPr bwMode="auto">
          <a:xfrm>
            <a:off x="1708150" y="5707063"/>
            <a:ext cx="4302125" cy="707886"/>
          </a:xfrm>
          <a:prstGeom prst="rect">
            <a:avLst/>
          </a:prstGeom>
          <a:noFill/>
          <a:ln w="9525">
            <a:noFill/>
            <a:miter lim="800000"/>
            <a:headEnd/>
            <a:tailEnd/>
          </a:ln>
        </p:spPr>
        <p:txBody>
          <a:bodyPr>
            <a:spAutoFit/>
          </a:bodyPr>
          <a:lstStyle/>
          <a:p>
            <a:pPr algn="ctr"/>
            <a:r>
              <a:rPr lang="en-US" sz="2000" b="1" dirty="0" smtClean="0">
                <a:solidFill>
                  <a:schemeClr val="accent6">
                    <a:lumMod val="20000"/>
                    <a:lumOff val="80000"/>
                  </a:schemeClr>
                </a:solidFill>
                <a:latin typeface="Calibri" pitchFamily="34" charset="0"/>
              </a:rPr>
              <a:t>New Orleans, Louisiana</a:t>
            </a:r>
          </a:p>
          <a:p>
            <a:pPr algn="ctr"/>
            <a:r>
              <a:rPr lang="en-US" sz="2000" b="1" dirty="0" smtClean="0">
                <a:solidFill>
                  <a:schemeClr val="accent6">
                    <a:lumMod val="20000"/>
                    <a:lumOff val="80000"/>
                  </a:schemeClr>
                </a:solidFill>
                <a:latin typeface="Calibri" pitchFamily="34" charset="0"/>
              </a:rPr>
              <a:t>July 16, 2015</a:t>
            </a:r>
            <a:endParaRPr lang="en-US" sz="2000" b="1" dirty="0">
              <a:solidFill>
                <a:schemeClr val="accent6">
                  <a:lumMod val="20000"/>
                  <a:lumOff val="80000"/>
                </a:schemeClr>
              </a:solidFill>
              <a:latin typeface="Calibri" pitchFamily="34" charset="0"/>
            </a:endParaRPr>
          </a:p>
        </p:txBody>
      </p:sp>
      <p:sp>
        <p:nvSpPr>
          <p:cNvPr id="5" name="Rectangle 4"/>
          <p:cNvSpPr/>
          <p:nvPr/>
        </p:nvSpPr>
        <p:spPr>
          <a:xfrm>
            <a:off x="2030506" y="2487706"/>
            <a:ext cx="6884894" cy="1200329"/>
          </a:xfrm>
          <a:prstGeom prst="rect">
            <a:avLst/>
          </a:prstGeom>
        </p:spPr>
        <p:txBody>
          <a:bodyPr wrap="square">
            <a:spAutoFit/>
          </a:bodyPr>
          <a:lstStyle/>
          <a:p>
            <a:pPr algn="ctr"/>
            <a:r>
              <a:rPr lang="en-US" sz="3600" b="1" dirty="0" smtClean="0">
                <a:latin typeface="+mj-lt"/>
              </a:rPr>
              <a:t>RSAT Program National Workshop: SAMHSA and Reentry</a:t>
            </a:r>
            <a:endParaRPr lang="en-US" sz="3600" b="1" dirty="0">
              <a:latin typeface="+mj-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FY </a:t>
            </a:r>
            <a:r>
              <a:rPr lang="en-US" b="1" dirty="0" smtClean="0"/>
              <a:t>2015 </a:t>
            </a:r>
            <a:r>
              <a:rPr lang="en-US" b="1" dirty="0" smtClean="0"/>
              <a:t>Offender Reentry Program Solicitation </a:t>
            </a:r>
            <a:endParaRPr lang="en-US" b="1" dirty="0"/>
          </a:p>
        </p:txBody>
      </p:sp>
      <p:sp>
        <p:nvSpPr>
          <p:cNvPr id="3" name="Content Placeholder 2"/>
          <p:cNvSpPr>
            <a:spLocks noGrp="1"/>
          </p:cNvSpPr>
          <p:nvPr>
            <p:ph idx="1"/>
          </p:nvPr>
        </p:nvSpPr>
        <p:spPr>
          <a:xfrm>
            <a:off x="397043" y="1748591"/>
            <a:ext cx="8365958" cy="5253788"/>
          </a:xfrm>
        </p:spPr>
        <p:txBody>
          <a:bodyPr/>
          <a:lstStyle/>
          <a:p>
            <a:r>
              <a:rPr lang="en-US" b="1" dirty="0" smtClean="0"/>
              <a:t>Purpose</a:t>
            </a:r>
            <a:r>
              <a:rPr lang="en-US" dirty="0" smtClean="0"/>
              <a:t>: To expand and/or enhance substance abuse treatment and related recovery and reentry services to sentenced adult offenders returning to the community from incarceration for criminal offenses. </a:t>
            </a:r>
          </a:p>
          <a:p>
            <a:r>
              <a:rPr lang="en-US" b="1" dirty="0" smtClean="0"/>
              <a:t>Due Date</a:t>
            </a:r>
            <a:r>
              <a:rPr lang="en-US" dirty="0" smtClean="0"/>
              <a:t>:	  </a:t>
            </a:r>
            <a:r>
              <a:rPr lang="en-US" dirty="0" smtClean="0"/>
              <a:t>May 26</a:t>
            </a:r>
            <a:r>
              <a:rPr lang="en-US" dirty="0" smtClean="0"/>
              <a:t>, </a:t>
            </a:r>
            <a:r>
              <a:rPr lang="en-US" dirty="0" smtClean="0"/>
              <a:t>2015</a:t>
            </a:r>
            <a:endParaRPr lang="en-US" b="1" dirty="0" smtClean="0"/>
          </a:p>
          <a:p>
            <a:r>
              <a:rPr lang="en-US" b="1" dirty="0" smtClean="0"/>
              <a:t>Available Funding:</a:t>
            </a:r>
            <a:r>
              <a:rPr lang="en-US" dirty="0" smtClean="0"/>
              <a:t> </a:t>
            </a:r>
            <a:r>
              <a:rPr lang="en-US" dirty="0" smtClean="0"/>
              <a:t>$13.6 </a:t>
            </a:r>
            <a:r>
              <a:rPr lang="en-US" dirty="0" smtClean="0"/>
              <a:t>million</a:t>
            </a:r>
          </a:p>
          <a:p>
            <a:r>
              <a:rPr lang="en-US" b="1" dirty="0" smtClean="0"/>
              <a:t>Estimated Number of Awards</a:t>
            </a:r>
            <a:r>
              <a:rPr lang="en-US" dirty="0" smtClean="0"/>
              <a:t>: </a:t>
            </a:r>
            <a:r>
              <a:rPr lang="en-US" dirty="0" smtClean="0"/>
              <a:t>16</a:t>
            </a:r>
          </a:p>
          <a:p>
            <a:r>
              <a:rPr lang="en-US" b="1" dirty="0" smtClean="0"/>
              <a:t>Estimated </a:t>
            </a:r>
            <a:r>
              <a:rPr lang="en-US" b="1" dirty="0" smtClean="0"/>
              <a:t>Award Amount</a:t>
            </a:r>
            <a:r>
              <a:rPr lang="en-US" dirty="0" smtClean="0"/>
              <a:t>: Up to $</a:t>
            </a:r>
            <a:r>
              <a:rPr lang="en-US" dirty="0" smtClean="0"/>
              <a:t>400,000</a:t>
            </a:r>
            <a:r>
              <a:rPr lang="en-US" b="1" dirty="0" smtClean="0"/>
              <a:t> </a:t>
            </a:r>
            <a:r>
              <a:rPr lang="en-US" dirty="0" smtClean="0"/>
              <a:t>per year </a:t>
            </a:r>
          </a:p>
          <a:p>
            <a:r>
              <a:rPr lang="en-US" b="1" dirty="0" smtClean="0"/>
              <a:t>Length of Project Period</a:t>
            </a:r>
            <a:r>
              <a:rPr lang="en-US" dirty="0" smtClean="0"/>
              <a:t>: Up to 3 years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2015 </a:t>
            </a:r>
            <a:r>
              <a:rPr lang="en-US" b="1" dirty="0" smtClean="0"/>
              <a:t>Offender Reentry Program Solicitation </a:t>
            </a:r>
            <a:endParaRPr lang="en-US" b="1" dirty="0"/>
          </a:p>
        </p:txBody>
      </p:sp>
      <p:sp>
        <p:nvSpPr>
          <p:cNvPr id="5" name="Content Placeholder 4"/>
          <p:cNvSpPr>
            <a:spLocks noGrp="1"/>
          </p:cNvSpPr>
          <p:nvPr>
            <p:ph idx="1"/>
          </p:nvPr>
        </p:nvSpPr>
        <p:spPr>
          <a:xfrm>
            <a:off x="389964" y="1704238"/>
            <a:ext cx="8552329" cy="5298141"/>
          </a:xfrm>
        </p:spPr>
        <p:txBody>
          <a:bodyPr/>
          <a:lstStyle/>
          <a:p>
            <a:r>
              <a:rPr lang="en-US" b="1" dirty="0" smtClean="0"/>
              <a:t>Eligible Applicants:  </a:t>
            </a:r>
            <a:r>
              <a:rPr lang="en-US" dirty="0" smtClean="0"/>
              <a:t>Domestic public and private nonprofit entities.</a:t>
            </a:r>
          </a:p>
          <a:p>
            <a:r>
              <a:rPr lang="en-US" b="1" dirty="0" smtClean="0"/>
              <a:t>Expectations:  </a:t>
            </a:r>
            <a:r>
              <a:rPr lang="en-US" dirty="0" smtClean="0"/>
              <a:t>Applicants</a:t>
            </a:r>
            <a:r>
              <a:rPr lang="en-US" b="1" dirty="0" smtClean="0"/>
              <a:t> </a:t>
            </a:r>
            <a:r>
              <a:rPr lang="en-US" dirty="0" smtClean="0"/>
              <a:t>are expected to form stakeholder partnerships that will plan, develop and provide a transition from incarceration to community-based substance abuse treatment and related reentry services. </a:t>
            </a:r>
            <a:r>
              <a:rPr lang="en-US" b="1" dirty="0" smtClean="0"/>
              <a:t> </a:t>
            </a:r>
            <a:r>
              <a:rPr lang="en-US" dirty="0" smtClean="0"/>
              <a:t>Because reentry transition must begin in the correctional facility before release, limited funding may be used for certain activities in institutional correctional settings in addition to the expected community-based services.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Program Goals and Objectives</a:t>
            </a:r>
            <a:endParaRPr lang="en-US" b="1" dirty="0"/>
          </a:p>
        </p:txBody>
      </p:sp>
      <p:sp>
        <p:nvSpPr>
          <p:cNvPr id="3" name="Content Placeholder 2"/>
          <p:cNvSpPr>
            <a:spLocks noGrp="1"/>
          </p:cNvSpPr>
          <p:nvPr>
            <p:ph idx="1"/>
          </p:nvPr>
        </p:nvSpPr>
        <p:spPr>
          <a:xfrm>
            <a:off x="445169" y="1716269"/>
            <a:ext cx="8377518" cy="5298141"/>
          </a:xfrm>
        </p:spPr>
        <p:txBody>
          <a:bodyPr/>
          <a:lstStyle/>
          <a:p>
            <a:r>
              <a:rPr lang="en-US" sz="3200" dirty="0" smtClean="0"/>
              <a:t>The Offender Reentry Program (ORP), provides an opportunity for stakeholders to work together to give adult offenders/ex-offenders with substance use and/or co-occurring mental disorders the opportunity to improve their lives, including recovery from substance use and mental disorders and developing the capacity and skills to become parents, employees and citizens in recovery from behavioral health disorders.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Program Goals and Objectives (cont’d)</a:t>
            </a:r>
            <a:endParaRPr lang="en-US" b="1" dirty="0"/>
          </a:p>
        </p:txBody>
      </p:sp>
      <p:sp>
        <p:nvSpPr>
          <p:cNvPr id="3" name="Content Placeholder 2"/>
          <p:cNvSpPr>
            <a:spLocks noGrp="1"/>
          </p:cNvSpPr>
          <p:nvPr>
            <p:ph idx="1"/>
          </p:nvPr>
        </p:nvSpPr>
        <p:spPr>
          <a:xfrm>
            <a:off x="457200" y="1559859"/>
            <a:ext cx="8377518" cy="5298141"/>
          </a:xfrm>
        </p:spPr>
        <p:txBody>
          <a:bodyPr/>
          <a:lstStyle/>
          <a:p>
            <a:endParaRPr lang="en-US" sz="2000" dirty="0" smtClean="0"/>
          </a:p>
          <a:p>
            <a:r>
              <a:rPr lang="en-US" sz="2400" dirty="0" smtClean="0"/>
              <a:t>This program is designed to address the needs of </a:t>
            </a:r>
            <a:r>
              <a:rPr lang="en-US" sz="2400" b="1" u="sng" dirty="0" smtClean="0"/>
              <a:t>sentenced</a:t>
            </a:r>
            <a:r>
              <a:rPr lang="en-US" sz="2400" dirty="0" smtClean="0"/>
              <a:t> substance-abusing </a:t>
            </a:r>
            <a:r>
              <a:rPr lang="en-US" sz="2400" b="1" dirty="0" smtClean="0"/>
              <a:t>adult </a:t>
            </a:r>
            <a:r>
              <a:rPr lang="en-US" sz="2400" dirty="0" smtClean="0"/>
              <a:t>offenders/ex-offenders with substance use and/or co-occurring mental disorders who are returning to their families and community from incarceration in state and local facilities including prisons, jails, or detention centers. </a:t>
            </a:r>
          </a:p>
          <a:p>
            <a:r>
              <a:rPr lang="en-US" sz="2400" dirty="0" smtClean="0"/>
              <a:t>SAMHSA’s interest is to actively support and shape offender reentry treatment partnerships so that clinical needs are met and clients are treated using </a:t>
            </a:r>
            <a:r>
              <a:rPr lang="en-US" sz="2400" b="1" dirty="0" smtClean="0"/>
              <a:t>evidence-based practices </a:t>
            </a:r>
            <a:r>
              <a:rPr lang="en-US" sz="2400" dirty="0" smtClean="0"/>
              <a:t>consistent with the disease model and the problem-solving model, rather than with the traditional criminal justice model. </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Focus on Clinical/Treatment Services </a:t>
            </a:r>
            <a:endParaRPr lang="en-US" b="1" dirty="0"/>
          </a:p>
        </p:txBody>
      </p:sp>
      <p:sp>
        <p:nvSpPr>
          <p:cNvPr id="8" name="Content Placeholder 7"/>
          <p:cNvSpPr>
            <a:spLocks noGrp="1"/>
          </p:cNvSpPr>
          <p:nvPr>
            <p:ph idx="1"/>
          </p:nvPr>
        </p:nvSpPr>
        <p:spPr>
          <a:xfrm>
            <a:off x="457200" y="1559858"/>
            <a:ext cx="8337176" cy="5298141"/>
          </a:xfrm>
        </p:spPr>
        <p:txBody>
          <a:bodyPr/>
          <a:lstStyle/>
          <a:p>
            <a:r>
              <a:rPr lang="en-US" dirty="0" smtClean="0"/>
              <a:t>Funding is to serve high risk, high need populations with Substance Abuse and/or Co-occurring Disorders.</a:t>
            </a:r>
          </a:p>
          <a:p>
            <a:r>
              <a:rPr lang="en-US" dirty="0" smtClean="0"/>
              <a:t>Expand and/or enhance treatment and recovery support services.</a:t>
            </a:r>
          </a:p>
          <a:p>
            <a:r>
              <a:rPr lang="en-US" dirty="0" smtClean="0"/>
              <a:t>Screen/Assess for SA and Co-Occurring Disorders and develop treatment approaches for those identified.</a:t>
            </a:r>
          </a:p>
          <a:p>
            <a:r>
              <a:rPr lang="en-US" dirty="0" smtClean="0"/>
              <a:t>Medically Assisted Treatment (MAT) – (Up to 20% of funds may be used). </a:t>
            </a:r>
          </a:p>
          <a:p>
            <a:r>
              <a:rPr lang="en-US" dirty="0" smtClean="0"/>
              <a:t>HIV rapid testing (Up to 5% of funds may be used).</a:t>
            </a:r>
          </a:p>
          <a:p>
            <a:r>
              <a:rPr lang="en-US" dirty="0" smtClean="0"/>
              <a:t> Viral Hepatitis testing (Up to $5000 may be used).</a:t>
            </a:r>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Direct Services/Treatment</a:t>
            </a:r>
            <a:endParaRPr lang="en-US" b="1" dirty="0"/>
          </a:p>
        </p:txBody>
      </p:sp>
      <p:sp>
        <p:nvSpPr>
          <p:cNvPr id="8" name="Content Placeholder 7"/>
          <p:cNvSpPr>
            <a:spLocks noGrp="1"/>
          </p:cNvSpPr>
          <p:nvPr>
            <p:ph idx="1"/>
          </p:nvPr>
        </p:nvSpPr>
        <p:spPr>
          <a:xfrm>
            <a:off x="457200" y="1559858"/>
            <a:ext cx="8337176" cy="5298141"/>
          </a:xfrm>
        </p:spPr>
        <p:txBody>
          <a:bodyPr/>
          <a:lstStyle/>
          <a:p>
            <a:r>
              <a:rPr lang="en-US" sz="2400" dirty="0" smtClean="0"/>
              <a:t>Applicants must propose activities that will improve the behavioral health of the targeted clients </a:t>
            </a:r>
            <a:r>
              <a:rPr lang="en-US" sz="2400" u="sng" dirty="0" smtClean="0"/>
              <a:t>by providing comprehensive substance abuse treatment and recovery support services. </a:t>
            </a:r>
            <a:r>
              <a:rPr lang="en-US" sz="2400" dirty="0" smtClean="0"/>
              <a:t> This includes the following types of activities:</a:t>
            </a:r>
          </a:p>
          <a:p>
            <a:pPr lvl="1"/>
            <a:r>
              <a:rPr lang="en-US" sz="2400" dirty="0" smtClean="0"/>
              <a:t>Substance abuse treatment (including screening, assessment, and care management) in outpatient, day treatment or intensive outpatient, or residential programs.</a:t>
            </a:r>
          </a:p>
          <a:p>
            <a:pPr lvl="1"/>
            <a:r>
              <a:rPr lang="en-US" sz="2400" dirty="0" smtClean="0"/>
              <a:t>“Wrap-around”/recovery support services (e.g., child care, vocational, educational and transportation services).</a:t>
            </a:r>
          </a:p>
          <a:p>
            <a:pPr lvl="1"/>
            <a:r>
              <a:rPr lang="en-US" sz="2400" dirty="0" smtClean="0"/>
              <a:t>Drug testing as required for supervision, treatment compliance, and therapeutic intervention.</a:t>
            </a:r>
          </a:p>
          <a:p>
            <a:pPr lvl="1"/>
            <a:r>
              <a:rPr lang="en-US" sz="2400" dirty="0" smtClean="0"/>
              <a:t>Case management.</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US" sz="3200" dirty="0" smtClean="0"/>
              <a:t>SAMHSA Supported Risk-Needs-</a:t>
            </a:r>
            <a:r>
              <a:rPr lang="en-US" sz="3200" dirty="0" err="1" smtClean="0"/>
              <a:t>Responsivity</a:t>
            </a:r>
            <a:r>
              <a:rPr lang="en-US" sz="3200" dirty="0" smtClean="0"/>
              <a:t> Simulation Tool</a:t>
            </a:r>
            <a:endParaRPr lang="en-US" sz="3200" dirty="0"/>
          </a:p>
        </p:txBody>
      </p:sp>
      <p:sp>
        <p:nvSpPr>
          <p:cNvPr id="3" name="Content Placeholder 2"/>
          <p:cNvSpPr>
            <a:spLocks noGrp="1"/>
          </p:cNvSpPr>
          <p:nvPr>
            <p:ph idx="1"/>
          </p:nvPr>
        </p:nvSpPr>
        <p:spPr>
          <a:xfrm>
            <a:off x="381000" y="3810000"/>
            <a:ext cx="8229600" cy="4297363"/>
          </a:xfrm>
        </p:spPr>
        <p:txBody>
          <a:bodyPr/>
          <a:lstStyle/>
          <a:p>
            <a:r>
              <a:rPr lang="en-US" dirty="0" smtClean="0"/>
              <a:t>The evidence-based practices (EBP) framework emphasizes that justice agencies should match offenders to services and programs based on their risk and need factors (“the RNR Principles”).</a:t>
            </a:r>
          </a:p>
          <a:p>
            <a:r>
              <a:rPr lang="en-US" dirty="0" smtClean="0"/>
              <a:t>RNR  Simulation Tool developed to help jurisdictions apply the RNR framework to practice.</a:t>
            </a:r>
            <a:endParaRPr lang="en-US" dirty="0"/>
          </a:p>
        </p:txBody>
      </p:sp>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pPr>
              <a:defRPr/>
            </a:pPr>
            <a:fld id="{AE8B18C2-41AE-4DD9-AAF6-853FEC7BF450}" type="slidenum">
              <a:rPr lang="en-US" smtClean="0"/>
              <a:pPr>
                <a:defRPr/>
              </a:pPr>
              <a:t>16</a:t>
            </a:fld>
            <a:endParaRPr lang="en-US" dirty="0"/>
          </a:p>
        </p:txBody>
      </p:sp>
      <p:pic>
        <p:nvPicPr>
          <p:cNvPr id="246786" name="Picture 2"/>
          <p:cNvPicPr preferRelativeResize="0">
            <a:picLocks noChangeAspect="1" noChangeArrowheads="1"/>
          </p:cNvPicPr>
          <p:nvPr/>
        </p:nvPicPr>
        <p:blipFill>
          <a:blip r:embed="rId2" cstate="print"/>
          <a:srcRect r="2000" b="66667"/>
          <a:stretch>
            <a:fillRect/>
          </a:stretch>
        </p:blipFill>
        <p:spPr bwMode="auto">
          <a:xfrm>
            <a:off x="0" y="1524000"/>
            <a:ext cx="8961121" cy="2286000"/>
          </a:xfrm>
          <a:prstGeom prst="rect">
            <a:avLst/>
          </a:prstGeom>
          <a:noFill/>
          <a:ln w="9525">
            <a:noFill/>
            <a:miter lim="800000"/>
            <a:headEnd/>
            <a:tailEnd/>
          </a:ln>
        </p:spPr>
      </p:pic>
      <p:sp>
        <p:nvSpPr>
          <p:cNvPr id="6" name="Rectangle 5"/>
          <p:cNvSpPr/>
          <p:nvPr/>
        </p:nvSpPr>
        <p:spPr>
          <a:xfrm>
            <a:off x="2057400" y="6488668"/>
            <a:ext cx="3333477" cy="307777"/>
          </a:xfrm>
          <a:prstGeom prst="rect">
            <a:avLst/>
          </a:prstGeom>
        </p:spPr>
        <p:txBody>
          <a:bodyPr wrap="none">
            <a:spAutoFit/>
          </a:bodyPr>
          <a:lstStyle/>
          <a:p>
            <a:r>
              <a:rPr lang="en-US" sz="1400" dirty="0" smtClean="0">
                <a:solidFill>
                  <a:srgbClr val="006600"/>
                </a:solidFill>
                <a:latin typeface="Calibri" pitchFamily="34" charset="0"/>
              </a:rPr>
              <a:t>http://www.gmuace.org/research_rnr.html</a:t>
            </a:r>
            <a:endParaRPr lang="en-US" sz="1400" dirty="0">
              <a:solidFill>
                <a:srgbClr val="006600"/>
              </a:solidFill>
              <a:latin typeface="Calibri" pitchFamily="34" charset="0"/>
            </a:endParaRPr>
          </a:p>
        </p:txBody>
      </p:sp>
    </p:spTree>
    <p:extLst>
      <p:ext uri="{BB962C8B-B14F-4D97-AF65-F5344CB8AC3E}">
        <p14:creationId xmlns:p14="http://schemas.microsoft.com/office/powerpoint/2010/main" val="2030384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Medicaid and </a:t>
            </a:r>
            <a:r>
              <a:rPr lang="en-US" b="1" dirty="0" smtClean="0"/>
              <a:t>CJ Populations</a:t>
            </a:r>
            <a:endParaRPr lang="en-US" b="1" dirty="0"/>
          </a:p>
        </p:txBody>
      </p:sp>
      <p:sp>
        <p:nvSpPr>
          <p:cNvPr id="5" name="TextBox 4"/>
          <p:cNvSpPr txBox="1"/>
          <p:nvPr/>
        </p:nvSpPr>
        <p:spPr>
          <a:xfrm>
            <a:off x="1447800" y="6386155"/>
            <a:ext cx="5715000" cy="471845"/>
          </a:xfrm>
          <a:prstGeom prst="rect">
            <a:avLst/>
          </a:prstGeom>
          <a:noFill/>
        </p:spPr>
        <p:txBody>
          <a:bodyPr wrap="square" rtlCol="0">
            <a:spAutoFit/>
          </a:bodyPr>
          <a:lstStyle/>
          <a:p>
            <a:pPr algn="ctr"/>
            <a:r>
              <a:rPr lang="en-US" sz="1200" dirty="0" smtClean="0">
                <a:solidFill>
                  <a:srgbClr val="336600"/>
                </a:solidFill>
                <a:latin typeface="+mj-lt"/>
              </a:rPr>
              <a:t>Slide courtesy of the Federal Interagency Reentry Council. See also http://csgjusticecenter.org/documents/0000/1090/REENTRY_MYTHBUSTERS.pdf</a:t>
            </a:r>
            <a:endParaRPr lang="en-US" sz="1200" dirty="0">
              <a:solidFill>
                <a:srgbClr val="336600"/>
              </a:solidFill>
              <a:latin typeface="+mj-lt"/>
            </a:endParaRPr>
          </a:p>
        </p:txBody>
      </p:sp>
      <p:pic>
        <p:nvPicPr>
          <p:cNvPr id="394243" name="Picture 3"/>
          <p:cNvPicPr preferRelativeResize="0">
            <a:picLocks noGrp="1" noChangeAspect="1" noChangeArrowheads="1"/>
          </p:cNvPicPr>
          <p:nvPr>
            <p:ph idx="1"/>
          </p:nvPr>
        </p:nvPicPr>
        <p:blipFill>
          <a:blip r:embed="rId2" cstate="print"/>
          <a:srcRect l="7444" t="13534" r="11433" b="14887"/>
          <a:stretch>
            <a:fillRect/>
          </a:stretch>
        </p:blipFill>
        <p:spPr bwMode="auto">
          <a:xfrm>
            <a:off x="859536" y="1524000"/>
            <a:ext cx="7347873" cy="4862535"/>
          </a:xfrm>
          <a:prstGeom prst="rect">
            <a:avLst/>
          </a:prstGeom>
          <a:noFill/>
          <a:ln w="9525">
            <a:noFill/>
            <a:miter lim="800000"/>
            <a:headEnd/>
            <a:tailEnd/>
          </a:ln>
        </p:spPr>
      </p:pic>
    </p:spTree>
    <p:extLst>
      <p:ext uri="{BB962C8B-B14F-4D97-AF65-F5344CB8AC3E}">
        <p14:creationId xmlns:p14="http://schemas.microsoft.com/office/powerpoint/2010/main" val="3060254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20763"/>
          </a:xfrm>
        </p:spPr>
        <p:txBody>
          <a:bodyPr/>
          <a:lstStyle/>
          <a:p>
            <a:r>
              <a:rPr lang="en-US" b="1" dirty="0" smtClean="0"/>
              <a:t>Expanded Coverage and </a:t>
            </a:r>
            <a:r>
              <a:rPr lang="en-US" b="1" dirty="0" smtClean="0"/>
              <a:t>CJ </a:t>
            </a:r>
            <a:r>
              <a:rPr lang="en-US" b="1" dirty="0" smtClean="0"/>
              <a:t>Populations</a:t>
            </a:r>
            <a:endParaRPr lang="en-US" b="1" dirty="0"/>
          </a:p>
        </p:txBody>
      </p:sp>
      <p:sp>
        <p:nvSpPr>
          <p:cNvPr id="4" name="Content Placeholder 2"/>
          <p:cNvSpPr>
            <a:spLocks noGrp="1"/>
          </p:cNvSpPr>
          <p:nvPr>
            <p:ph idx="1"/>
          </p:nvPr>
        </p:nvSpPr>
        <p:spPr>
          <a:xfrm>
            <a:off x="76200" y="1417637"/>
            <a:ext cx="9144000" cy="4297363"/>
          </a:xfrm>
        </p:spPr>
        <p:txBody>
          <a:bodyPr/>
          <a:lstStyle/>
          <a:p>
            <a:r>
              <a:rPr lang="en-US" dirty="0" smtClean="0"/>
              <a:t>Medicaid expansion, eligibility set at 133% </a:t>
            </a:r>
            <a:r>
              <a:rPr lang="en-US" dirty="0" smtClean="0"/>
              <a:t>FPL.</a:t>
            </a:r>
            <a:endParaRPr lang="en-US" dirty="0" smtClean="0"/>
          </a:p>
          <a:p>
            <a:r>
              <a:rPr lang="en-US" dirty="0" smtClean="0"/>
              <a:t>Marketplace exchanges w/subsidies for those </a:t>
            </a:r>
            <a:r>
              <a:rPr lang="en-US" dirty="0" smtClean="0"/>
              <a:t>&lt; </a:t>
            </a:r>
            <a:r>
              <a:rPr lang="en-US" dirty="0" smtClean="0"/>
              <a:t>400% </a:t>
            </a:r>
            <a:r>
              <a:rPr lang="en-US" dirty="0" smtClean="0"/>
              <a:t>FPL:</a:t>
            </a:r>
            <a:endParaRPr lang="en-US" dirty="0" smtClean="0"/>
          </a:p>
          <a:p>
            <a:pPr lvl="1"/>
            <a:r>
              <a:rPr lang="en-US" dirty="0" smtClean="0"/>
              <a:t>Per  section 1832 of the ACA, individuals incarcerated but pending the disposition of charges are eligible for </a:t>
            </a:r>
            <a:r>
              <a:rPr lang="en-US" dirty="0" smtClean="0"/>
              <a:t>enrollment.</a:t>
            </a:r>
            <a:endParaRPr lang="en-US" dirty="0" smtClean="0"/>
          </a:p>
          <a:p>
            <a:r>
              <a:rPr lang="en-US" dirty="0" smtClean="0"/>
              <a:t>Emphasis on enrolling and maintaining insurance status across CJ </a:t>
            </a:r>
            <a:r>
              <a:rPr lang="en-US" dirty="0" smtClean="0"/>
              <a:t>continuum.</a:t>
            </a:r>
            <a:endParaRPr lang="en-US" dirty="0" smtClean="0"/>
          </a:p>
          <a:p>
            <a:r>
              <a:rPr lang="en-US" dirty="0" smtClean="0"/>
              <a:t>Streamlined eligibility and enrollment </a:t>
            </a:r>
            <a:r>
              <a:rPr lang="en-US" dirty="0" smtClean="0"/>
              <a:t>processes. </a:t>
            </a:r>
            <a:endParaRPr lang="en-US" dirty="0" smtClean="0"/>
          </a:p>
          <a:p>
            <a:r>
              <a:rPr lang="en-US" dirty="0" smtClean="0"/>
              <a:t>Support for community-based </a:t>
            </a:r>
            <a:r>
              <a:rPr lang="en-US" dirty="0" smtClean="0"/>
              <a:t>services.</a:t>
            </a:r>
            <a:endParaRPr lang="en-US" dirty="0" smtClean="0"/>
          </a:p>
          <a:p>
            <a:r>
              <a:rPr lang="en-US" dirty="0" smtClean="0"/>
              <a:t>BH parity </a:t>
            </a:r>
            <a:r>
              <a:rPr lang="en-US" dirty="0" smtClean="0"/>
              <a:t>provisions.</a:t>
            </a:r>
            <a:endParaRPr lang="en-US" dirty="0" smtClean="0"/>
          </a:p>
          <a:p>
            <a:r>
              <a:rPr lang="en-US" dirty="0" smtClean="0"/>
              <a:t>10 Essential Health </a:t>
            </a:r>
            <a:r>
              <a:rPr lang="en-US" dirty="0" smtClean="0"/>
              <a:t>Benefits.</a:t>
            </a:r>
            <a:endParaRPr lang="en-US" dirty="0" smtClean="0"/>
          </a:p>
          <a:p>
            <a:endParaRPr lang="en-US" dirty="0"/>
          </a:p>
        </p:txBody>
      </p:sp>
    </p:spTree>
    <p:extLst>
      <p:ext uri="{BB962C8B-B14F-4D97-AF65-F5344CB8AC3E}">
        <p14:creationId xmlns:p14="http://schemas.microsoft.com/office/powerpoint/2010/main" val="4068233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pPr>
              <a:defRPr/>
            </a:pPr>
            <a:fld id="{AE8B18C2-41AE-4DD9-AAF6-853FEC7BF450}" type="slidenum">
              <a:rPr lang="en-US" smtClean="0"/>
              <a:pPr>
                <a:defRPr/>
              </a:pPr>
              <a:t>19</a:t>
            </a:fld>
            <a:endParaRPr lang="en-US" dirty="0"/>
          </a:p>
        </p:txBody>
      </p:sp>
      <p:sp>
        <p:nvSpPr>
          <p:cNvPr id="5" name="Title 4"/>
          <p:cNvSpPr>
            <a:spLocks noGrp="1"/>
          </p:cNvSpPr>
          <p:nvPr>
            <p:ph type="title"/>
          </p:nvPr>
        </p:nvSpPr>
        <p:spPr>
          <a:xfrm>
            <a:off x="0" y="0"/>
            <a:ext cx="9144000" cy="1173163"/>
          </a:xfrm>
        </p:spPr>
        <p:txBody>
          <a:bodyPr/>
          <a:lstStyle/>
          <a:p>
            <a:r>
              <a:rPr lang="en-US" sz="3600" b="1" dirty="0" smtClean="0">
                <a:ea typeface="ＭＳ Ｐゴシック" pitchFamily="34" charset="-128"/>
              </a:rPr>
              <a:t>ACA: 10 Essential Health Benefits</a:t>
            </a:r>
            <a:br>
              <a:rPr lang="en-US" sz="3600" b="1" dirty="0" smtClean="0">
                <a:ea typeface="ＭＳ Ｐゴシック" pitchFamily="34" charset="-128"/>
              </a:rPr>
            </a:br>
            <a:r>
              <a:rPr lang="en-US" sz="3600" b="1" dirty="0" smtClean="0">
                <a:ea typeface="ＭＳ Ｐゴシック" pitchFamily="34" charset="-128"/>
              </a:rPr>
              <a:t> (EHB Categories)</a:t>
            </a:r>
          </a:p>
        </p:txBody>
      </p:sp>
      <p:sp>
        <p:nvSpPr>
          <p:cNvPr id="6" name="Content Placeholder 6"/>
          <p:cNvSpPr>
            <a:spLocks noGrp="1"/>
          </p:cNvSpPr>
          <p:nvPr>
            <p:ph sz="half" idx="1"/>
          </p:nvPr>
        </p:nvSpPr>
        <p:spPr>
          <a:xfrm>
            <a:off x="228600" y="1600200"/>
            <a:ext cx="4419600" cy="5181600"/>
          </a:xfrm>
        </p:spPr>
        <p:txBody>
          <a:bodyPr/>
          <a:lstStyle/>
          <a:p>
            <a:pPr marL="514350" indent="-514350">
              <a:buFont typeface="+mj-lt"/>
              <a:buAutoNum type="arabicParenR"/>
              <a:defRPr/>
            </a:pPr>
            <a:r>
              <a:rPr lang="en-US" dirty="0" smtClean="0"/>
              <a:t>Ambulatory patient services</a:t>
            </a:r>
          </a:p>
          <a:p>
            <a:pPr marL="514350" indent="-514350">
              <a:buFont typeface="+mj-lt"/>
              <a:buAutoNum type="arabicParenR"/>
              <a:defRPr/>
            </a:pPr>
            <a:r>
              <a:rPr lang="en-US" dirty="0" smtClean="0"/>
              <a:t>Emergency services</a:t>
            </a:r>
          </a:p>
          <a:p>
            <a:pPr marL="514350" indent="-514350">
              <a:buFont typeface="+mj-lt"/>
              <a:buAutoNum type="arabicParenR"/>
              <a:defRPr/>
            </a:pPr>
            <a:r>
              <a:rPr lang="en-US" dirty="0" smtClean="0"/>
              <a:t>Hospitalization</a:t>
            </a:r>
          </a:p>
          <a:p>
            <a:pPr marL="514350" indent="-514350">
              <a:buFont typeface="+mj-lt"/>
              <a:buAutoNum type="arabicParenR"/>
              <a:defRPr/>
            </a:pPr>
            <a:r>
              <a:rPr lang="en-US" dirty="0" smtClean="0"/>
              <a:t>Maternity and newborn care</a:t>
            </a:r>
          </a:p>
          <a:p>
            <a:pPr marL="514350" indent="-514350">
              <a:buFont typeface="+mj-lt"/>
              <a:buAutoNum type="arabicParenR"/>
              <a:defRPr/>
            </a:pPr>
            <a:r>
              <a:rPr lang="en-US" b="1" i="1" dirty="0" smtClean="0">
                <a:solidFill>
                  <a:srgbClr val="990000"/>
                </a:solidFill>
                <a:effectLst>
                  <a:outerShdw blurRad="38100" dist="38100" dir="2700000" algn="tl">
                    <a:srgbClr val="000000">
                      <a:alpha val="43137"/>
                    </a:srgbClr>
                  </a:outerShdw>
                </a:effectLst>
              </a:rPr>
              <a:t>Mental health and substance use disorder services, including behavioral health treatment</a:t>
            </a:r>
          </a:p>
          <a:p>
            <a:pPr>
              <a:defRPr/>
            </a:pPr>
            <a:endParaRPr lang="en-US" dirty="0" smtClean="0"/>
          </a:p>
        </p:txBody>
      </p:sp>
      <p:sp>
        <p:nvSpPr>
          <p:cNvPr id="7" name="Content Placeholder 7"/>
          <p:cNvSpPr txBox="1">
            <a:spLocks/>
          </p:cNvSpPr>
          <p:nvPr/>
        </p:nvSpPr>
        <p:spPr>
          <a:xfrm>
            <a:off x="4648200" y="1600200"/>
            <a:ext cx="4495800" cy="5181600"/>
          </a:xfrm>
          <a:prstGeom prst="rect">
            <a:avLst/>
          </a:prstGeom>
        </p:spPr>
        <p:txBody>
          <a:bodyPr/>
          <a:lstStyle/>
          <a:p>
            <a:pPr marL="514350" marR="0" lvl="0" indent="-514350" algn="l" defTabSz="914400" rtl="0" eaLnBrk="1" fontAlgn="base" latinLnBrk="0" hangingPunct="1">
              <a:lnSpc>
                <a:spcPct val="100000"/>
              </a:lnSpc>
              <a:spcBef>
                <a:spcPct val="20000"/>
              </a:spcBef>
              <a:spcAft>
                <a:spcPct val="0"/>
              </a:spcAft>
              <a:buClrTx/>
              <a:buSzTx/>
              <a:buFont typeface="Calibri" pitchFamily="34" charset="0"/>
              <a:buAutoNum type="arabicParenR" startAt="6"/>
              <a:tabLst/>
              <a:defRPr/>
            </a:pPr>
            <a:r>
              <a:rPr kumimoji="0" lang="en-US" sz="28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Prescription drugs</a:t>
            </a:r>
          </a:p>
          <a:p>
            <a:pPr marL="514350" marR="0" lvl="0" indent="-514350" algn="l" defTabSz="914400" rtl="0" eaLnBrk="1" fontAlgn="base" latinLnBrk="0" hangingPunct="1">
              <a:lnSpc>
                <a:spcPct val="100000"/>
              </a:lnSpc>
              <a:spcBef>
                <a:spcPct val="20000"/>
              </a:spcBef>
              <a:spcAft>
                <a:spcPct val="0"/>
              </a:spcAft>
              <a:buClrTx/>
              <a:buSzTx/>
              <a:buFont typeface="Calibri" pitchFamily="34" charset="0"/>
              <a:buAutoNum type="arabicParenR" startAt="6"/>
              <a:tabLst/>
              <a:defRPr/>
            </a:pPr>
            <a:r>
              <a:rPr kumimoji="0" lang="en-US" sz="28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Rehabilitative and habilitative services and devices</a:t>
            </a:r>
          </a:p>
          <a:p>
            <a:pPr marL="514350" marR="0" lvl="0" indent="-514350" algn="l" defTabSz="914400" rtl="0" eaLnBrk="1" fontAlgn="base" latinLnBrk="0" hangingPunct="1">
              <a:lnSpc>
                <a:spcPct val="100000"/>
              </a:lnSpc>
              <a:spcBef>
                <a:spcPct val="20000"/>
              </a:spcBef>
              <a:spcAft>
                <a:spcPct val="0"/>
              </a:spcAft>
              <a:buClrTx/>
              <a:buSzTx/>
              <a:buFont typeface="Calibri" pitchFamily="34" charset="0"/>
              <a:buAutoNum type="arabicParenR" startAt="6"/>
              <a:tabLst/>
              <a:defRPr/>
            </a:pPr>
            <a:r>
              <a:rPr kumimoji="0" lang="en-US" sz="28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Laboratory services</a:t>
            </a:r>
          </a:p>
          <a:p>
            <a:pPr marL="514350" marR="0" lvl="0" indent="-514350" algn="l" defTabSz="914400" rtl="0" eaLnBrk="1" fontAlgn="base" latinLnBrk="0" hangingPunct="1">
              <a:lnSpc>
                <a:spcPct val="100000"/>
              </a:lnSpc>
              <a:spcBef>
                <a:spcPct val="20000"/>
              </a:spcBef>
              <a:spcAft>
                <a:spcPct val="0"/>
              </a:spcAft>
              <a:buClrTx/>
              <a:buSzTx/>
              <a:buFont typeface="Calibri" pitchFamily="34" charset="0"/>
              <a:buAutoNum type="arabicParenR" startAt="6"/>
              <a:tabLst/>
              <a:defRPr/>
            </a:pPr>
            <a:r>
              <a:rPr kumimoji="0" lang="en-US" sz="28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Preventive and wellness services and chronic disease management</a:t>
            </a:r>
          </a:p>
          <a:p>
            <a:pPr marL="514350" marR="0" lvl="0" indent="-514350" algn="l" defTabSz="914400" rtl="0" eaLnBrk="1" fontAlgn="base" latinLnBrk="0" hangingPunct="1">
              <a:lnSpc>
                <a:spcPct val="100000"/>
              </a:lnSpc>
              <a:spcBef>
                <a:spcPct val="20000"/>
              </a:spcBef>
              <a:spcAft>
                <a:spcPct val="0"/>
              </a:spcAft>
              <a:buClrTx/>
              <a:buSzTx/>
              <a:buFont typeface="Calibri" pitchFamily="34" charset="0"/>
              <a:buAutoNum type="arabicParenR" startAt="6"/>
              <a:tabLst/>
              <a:defRPr/>
            </a:pPr>
            <a:r>
              <a:rPr kumimoji="0" lang="en-US" sz="2800" b="0" i="0" u="none" strike="noStrike" kern="1200" cap="none" spc="0" normalizeH="0" baseline="0" noProof="0" dirty="0" smtClean="0">
                <a:ln>
                  <a:noFill/>
                </a:ln>
                <a:solidFill>
                  <a:schemeClr val="tx1"/>
                </a:solidFill>
                <a:effectLst/>
                <a:uLnTx/>
                <a:uFillTx/>
                <a:latin typeface="+mn-lt"/>
                <a:ea typeface="ＭＳ Ｐゴシック" pitchFamily="34" charset="-128"/>
                <a:cs typeface="+mn-cs"/>
              </a:rPr>
              <a:t>Pediatric services, including oral and vision care</a:t>
            </a:r>
          </a:p>
        </p:txBody>
      </p:sp>
    </p:spTree>
    <p:extLst>
      <p:ext uri="{BB962C8B-B14F-4D97-AF65-F5344CB8AC3E}">
        <p14:creationId xmlns:p14="http://schemas.microsoft.com/office/powerpoint/2010/main" val="3542078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p:cNvSpPr>
          <p:nvPr>
            <p:ph type="title"/>
          </p:nvPr>
        </p:nvSpPr>
        <p:spPr>
          <a:xfrm>
            <a:off x="0" y="76200"/>
            <a:ext cx="9144000" cy="1020763"/>
          </a:xfrm>
        </p:spPr>
        <p:txBody>
          <a:bodyPr/>
          <a:lstStyle/>
          <a:p>
            <a:r>
              <a:rPr lang="en-US" b="1" dirty="0" smtClean="0"/>
              <a:t>SAMHSA’s Mission</a:t>
            </a:r>
          </a:p>
        </p:txBody>
      </p:sp>
      <p:sp>
        <p:nvSpPr>
          <p:cNvPr id="167939" name="Rectangle 4"/>
          <p:cNvSpPr>
            <a:spLocks noGrp="1"/>
          </p:cNvSpPr>
          <p:nvPr>
            <p:ph idx="1"/>
          </p:nvPr>
        </p:nvSpPr>
        <p:spPr>
          <a:xfrm>
            <a:off x="457200" y="1828800"/>
            <a:ext cx="8229600" cy="4114800"/>
          </a:xfrm>
        </p:spPr>
        <p:txBody>
          <a:bodyPr/>
          <a:lstStyle/>
          <a:p>
            <a:pPr marL="514350" indent="-514350">
              <a:spcBef>
                <a:spcPts val="600"/>
              </a:spcBef>
              <a:spcAft>
                <a:spcPts val="600"/>
              </a:spcAft>
              <a:buSzPct val="100000"/>
              <a:buNone/>
            </a:pPr>
            <a:r>
              <a:rPr lang="en-US" dirty="0" smtClean="0">
                <a:latin typeface="Calibri" pitchFamily="34" charset="0"/>
              </a:rPr>
              <a:t>	To </a:t>
            </a:r>
            <a:r>
              <a:rPr lang="en-US" dirty="0">
                <a:latin typeface="Calibri" pitchFamily="34" charset="0"/>
              </a:rPr>
              <a:t>reduce the impact of substance abuse and mental illness on America's communities</a:t>
            </a:r>
            <a:r>
              <a:rPr lang="en-US" dirty="0" smtClean="0">
                <a:latin typeface="Calibri" pitchFamily="34" charset="0"/>
              </a:rPr>
              <a:t>.</a:t>
            </a:r>
          </a:p>
          <a:p>
            <a:pPr marL="914400" lvl="1" indent="-514350">
              <a:spcBef>
                <a:spcPts val="600"/>
              </a:spcBef>
              <a:spcAft>
                <a:spcPts val="600"/>
              </a:spcAft>
              <a:buSzPct val="100000"/>
            </a:pPr>
            <a:r>
              <a:rPr lang="en-US" dirty="0" smtClean="0">
                <a:latin typeface="Calibri" pitchFamily="34" charset="0"/>
              </a:rPr>
              <a:t>To prevent substance abuse and mental illness where possible,</a:t>
            </a:r>
          </a:p>
          <a:p>
            <a:pPr marL="914400" lvl="1" indent="-514350">
              <a:spcBef>
                <a:spcPts val="600"/>
              </a:spcBef>
              <a:spcAft>
                <a:spcPts val="600"/>
              </a:spcAft>
              <a:buSzPct val="100000"/>
            </a:pPr>
            <a:r>
              <a:rPr lang="en-US" dirty="0" smtClean="0">
                <a:latin typeface="Calibri" pitchFamily="34" charset="0"/>
              </a:rPr>
              <a:t>To target effective </a:t>
            </a:r>
            <a:r>
              <a:rPr lang="en-US" dirty="0">
                <a:latin typeface="Calibri" pitchFamily="34" charset="0"/>
              </a:rPr>
              <a:t>substance abuse and mental health services to the people most in </a:t>
            </a:r>
            <a:r>
              <a:rPr lang="en-US" dirty="0" smtClean="0">
                <a:latin typeface="Calibri" pitchFamily="34" charset="0"/>
              </a:rPr>
              <a:t>need, and </a:t>
            </a:r>
            <a:endParaRPr lang="en-US" dirty="0">
              <a:latin typeface="Calibri" pitchFamily="34" charset="0"/>
            </a:endParaRPr>
          </a:p>
          <a:p>
            <a:pPr marL="914400" lvl="1" indent="-514350">
              <a:spcBef>
                <a:spcPts val="600"/>
              </a:spcBef>
              <a:spcAft>
                <a:spcPts val="600"/>
              </a:spcAft>
              <a:buSzPct val="100000"/>
            </a:pPr>
            <a:r>
              <a:rPr lang="en-US" dirty="0" smtClean="0">
                <a:latin typeface="Calibri" pitchFamily="34" charset="0"/>
              </a:rPr>
              <a:t>To translate research more </a:t>
            </a:r>
            <a:r>
              <a:rPr lang="en-US" dirty="0">
                <a:latin typeface="Calibri" pitchFamily="34" charset="0"/>
              </a:rPr>
              <a:t>effectively and more rapidly into the general health care system. </a:t>
            </a:r>
            <a:endParaRPr lang="en-US" dirty="0" smtClean="0">
              <a:latin typeface="Calibri" pitchFamily="34" charset="0"/>
            </a:endParaRPr>
          </a:p>
        </p:txBody>
      </p:sp>
    </p:spTree>
    <p:extLst>
      <p:ext uri="{BB962C8B-B14F-4D97-AF65-F5344CB8AC3E}">
        <p14:creationId xmlns:p14="http://schemas.microsoft.com/office/powerpoint/2010/main" val="3981897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Ongoing problems/issues in Reentry</a:t>
            </a:r>
            <a:endParaRPr lang="en-US" b="1" dirty="0"/>
          </a:p>
        </p:txBody>
      </p:sp>
      <p:sp>
        <p:nvSpPr>
          <p:cNvPr id="8" name="Content Placeholder 7"/>
          <p:cNvSpPr>
            <a:spLocks noGrp="1"/>
          </p:cNvSpPr>
          <p:nvPr>
            <p:ph idx="1"/>
          </p:nvPr>
        </p:nvSpPr>
        <p:spPr>
          <a:xfrm>
            <a:off x="421105" y="1872679"/>
            <a:ext cx="8337176" cy="5298141"/>
          </a:xfrm>
        </p:spPr>
        <p:txBody>
          <a:bodyPr/>
          <a:lstStyle/>
          <a:p>
            <a:r>
              <a:rPr lang="en-US" dirty="0" smtClean="0"/>
              <a:t>Collaboration with key players involved in reentry (</a:t>
            </a:r>
            <a:r>
              <a:rPr lang="en-US" dirty="0" err="1" smtClean="0"/>
              <a:t>e.g</a:t>
            </a:r>
            <a:r>
              <a:rPr lang="en-US" dirty="0" smtClean="0"/>
              <a:t> Corrections, Probation/Parole, Substance Abuse and Mental Health treatment, employment services, housing, etc.).</a:t>
            </a:r>
          </a:p>
          <a:p>
            <a:r>
              <a:rPr lang="en-US" dirty="0" smtClean="0"/>
              <a:t>Appropriately assessed clients fitted with appropriate levels of care and treatment.</a:t>
            </a:r>
          </a:p>
          <a:p>
            <a:r>
              <a:rPr lang="en-US" dirty="0" smtClean="0"/>
              <a:t>Housing, housing, housing.</a:t>
            </a:r>
          </a:p>
          <a:p>
            <a:r>
              <a:rPr lang="en-US" dirty="0" smtClean="0"/>
              <a:t>Employment opportunities, jobs training.</a:t>
            </a:r>
          </a:p>
          <a:p>
            <a:r>
              <a:rPr lang="en-US" dirty="0" smtClean="0"/>
              <a:t>Specific focus on women reentry needs.</a:t>
            </a:r>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3"/>
          <p:cNvGraphicFramePr>
            <a:graphicFrameLocks noGrp="1"/>
          </p:cNvGraphicFramePr>
          <p:nvPr/>
        </p:nvGraphicFramePr>
        <p:xfrm>
          <a:off x="228601" y="2453640"/>
          <a:ext cx="8686799" cy="2804160"/>
        </p:xfrm>
        <a:graphic>
          <a:graphicData uri="http://schemas.openxmlformats.org/drawingml/2006/table">
            <a:tbl>
              <a:tblPr/>
              <a:tblGrid>
                <a:gridCol w="3136900"/>
                <a:gridCol w="1435100"/>
                <a:gridCol w="2057400"/>
                <a:gridCol w="2057399"/>
              </a:tblGrid>
              <a:tr h="914400">
                <a:tc>
                  <a:txBody>
                    <a:bodyPr/>
                    <a:lstStyle/>
                    <a:p>
                      <a:pPr marL="0" marR="0" lvl="0" indent="0" algn="l" defTabSz="914400" rtl="0" eaLnBrk="1" fontAlgn="base" latinLnBrk="0" hangingPunct="1">
                        <a:lnSpc>
                          <a:spcPct val="100000"/>
                        </a:lnSpc>
                        <a:spcBef>
                          <a:spcPct val="20000"/>
                        </a:spcBef>
                        <a:spcAft>
                          <a:spcPct val="0"/>
                        </a:spcAft>
                        <a:buClr>
                          <a:srgbClr val="336600"/>
                        </a:buClr>
                        <a:buSzPct val="80000"/>
                        <a:buFont typeface="Wingdings" pitchFamily="2" charset="2"/>
                        <a:buNone/>
                        <a:tabLst/>
                      </a:pPr>
                      <a:r>
                        <a:rPr kumimoji="0" lang="en-US" sz="3200" b="1" i="0" u="none" strike="noStrike" cap="none" normalizeH="0" baseline="0" dirty="0" smtClean="0">
                          <a:ln>
                            <a:noFill/>
                          </a:ln>
                          <a:solidFill>
                            <a:srgbClr val="006600"/>
                          </a:solidFill>
                          <a:effectLst/>
                          <a:latin typeface="Calibri" pitchFamily="34" charset="0"/>
                          <a:cs typeface="Arial" charset="0"/>
                        </a:rPr>
                        <a:t>Clients reporting…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6600"/>
                        </a:buClr>
                        <a:buSzPct val="80000"/>
                        <a:buFont typeface="Wingdings" pitchFamily="2" charset="2"/>
                        <a:buNone/>
                        <a:tabLst/>
                      </a:pPr>
                      <a:r>
                        <a:rPr kumimoji="0" lang="en-US" sz="3200" b="1" i="0" u="none" strike="noStrike" cap="none" normalizeH="0" baseline="0" dirty="0" smtClean="0">
                          <a:ln>
                            <a:noFill/>
                          </a:ln>
                          <a:solidFill>
                            <a:srgbClr val="006600"/>
                          </a:solidFill>
                          <a:effectLst/>
                          <a:latin typeface="Calibri" pitchFamily="34" charset="0"/>
                          <a:cs typeface="Arial" charset="0"/>
                        </a:rPr>
                        <a:t>At Intake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6600"/>
                        </a:buClr>
                        <a:buSzPct val="80000"/>
                        <a:buFont typeface="Wingdings" pitchFamily="2" charset="2"/>
                        <a:buNone/>
                        <a:tabLst/>
                      </a:pPr>
                      <a:r>
                        <a:rPr kumimoji="0" lang="en-US" sz="3200" b="1" i="0" u="none" strike="noStrike" cap="none" normalizeH="0" baseline="0" smtClean="0">
                          <a:ln>
                            <a:noFill/>
                          </a:ln>
                          <a:solidFill>
                            <a:srgbClr val="006600"/>
                          </a:solidFill>
                          <a:effectLst/>
                          <a:latin typeface="Calibri" pitchFamily="34" charset="0"/>
                          <a:cs typeface="Arial" charset="0"/>
                        </a:rPr>
                        <a:t>6-Month Follow-up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336600"/>
                        </a:buClr>
                        <a:buSzPct val="80000"/>
                        <a:buFont typeface="Wingdings" pitchFamily="2" charset="2"/>
                        <a:buNone/>
                        <a:tabLst/>
                      </a:pPr>
                      <a:r>
                        <a:rPr kumimoji="0" lang="en-US" sz="3200" b="1" i="0" u="none" strike="noStrike" cap="none" normalizeH="0" baseline="0" dirty="0" smtClean="0">
                          <a:ln>
                            <a:noFill/>
                          </a:ln>
                          <a:solidFill>
                            <a:srgbClr val="006600"/>
                          </a:solidFill>
                          <a:effectLst/>
                          <a:latin typeface="Calibri" pitchFamily="34" charset="0"/>
                          <a:cs typeface="Arial" charset="0"/>
                        </a:rPr>
                        <a:t>Difference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9113">
                <a:tc>
                  <a:txBody>
                    <a:bodyPr/>
                    <a:lstStyle/>
                    <a:p>
                      <a:pPr marL="0" marR="0" lvl="0" indent="0" algn="l" defTabSz="914400" rtl="0" eaLnBrk="1" fontAlgn="base" latinLnBrk="0" hangingPunct="1">
                        <a:lnSpc>
                          <a:spcPct val="100000"/>
                        </a:lnSpc>
                        <a:spcBef>
                          <a:spcPct val="20000"/>
                        </a:spcBef>
                        <a:spcAft>
                          <a:spcPct val="0"/>
                        </a:spcAft>
                        <a:buClr>
                          <a:srgbClr val="336600"/>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Calibri" pitchFamily="34" charset="0"/>
                          <a:cs typeface="Arial" charset="0"/>
                        </a:rPr>
                        <a:t>No substance use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6600"/>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Calibri" pitchFamily="34" charset="0"/>
                          <a:cs typeface="Arial" charset="0"/>
                        </a:rPr>
                        <a:t>52.1%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6600"/>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Calibri" pitchFamily="34" charset="0"/>
                          <a:cs typeface="Arial" charset="0"/>
                        </a:rPr>
                        <a:t>73.1%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336600"/>
                        </a:buClr>
                        <a:buSzPct val="80000"/>
                        <a:buFont typeface="Wingdings" pitchFamily="2" charset="2"/>
                        <a:buNone/>
                        <a:tabLst/>
                      </a:pPr>
                      <a:r>
                        <a:rPr kumimoji="0" lang="en-US" sz="3200" b="1" i="0" u="none" strike="noStrike" cap="none" normalizeH="0" baseline="0" dirty="0" smtClean="0">
                          <a:ln>
                            <a:noFill/>
                          </a:ln>
                          <a:solidFill>
                            <a:srgbClr val="006600"/>
                          </a:solidFill>
                          <a:effectLst/>
                          <a:latin typeface="Calibri" pitchFamily="34" charset="0"/>
                          <a:cs typeface="Arial" charset="0"/>
                          <a:sym typeface="Wingdings" pitchFamily="2" charset="2"/>
                        </a:rPr>
                        <a:t> 40.3%</a:t>
                      </a:r>
                      <a:endParaRPr kumimoji="0" lang="en-US" sz="3200" b="1" i="0" u="none" strike="noStrike" cap="none" normalizeH="0" baseline="0" dirty="0" smtClean="0">
                        <a:ln>
                          <a:noFill/>
                        </a:ln>
                        <a:solidFill>
                          <a:srgbClr val="006600"/>
                        </a:solidFill>
                        <a:effectLst/>
                        <a:latin typeface="Calibri"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20000"/>
                        </a:spcBef>
                        <a:spcAft>
                          <a:spcPct val="0"/>
                        </a:spcAft>
                        <a:buClr>
                          <a:srgbClr val="336600"/>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Calibri" pitchFamily="34" charset="0"/>
                          <a:cs typeface="Arial" charset="0"/>
                        </a:rPr>
                        <a:t>Being housed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6600"/>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Calibri" pitchFamily="34" charset="0"/>
                          <a:cs typeface="Arial" charset="0"/>
                        </a:rPr>
                        <a:t>15.9%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6600"/>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Calibri" pitchFamily="34" charset="0"/>
                          <a:cs typeface="Arial" charset="0"/>
                        </a:rPr>
                        <a:t>38.8%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336600"/>
                        </a:buClr>
                        <a:buSzPct val="80000"/>
                        <a:buFont typeface="Wingdings" pitchFamily="2" charset="2"/>
                        <a:buNone/>
                        <a:tabLst/>
                      </a:pPr>
                      <a:r>
                        <a:rPr kumimoji="0" lang="en-US" sz="3200" b="1" i="0" u="none" strike="noStrike" cap="none" normalizeH="0" baseline="0" dirty="0" smtClean="0">
                          <a:ln>
                            <a:noFill/>
                          </a:ln>
                          <a:solidFill>
                            <a:srgbClr val="006600"/>
                          </a:solidFill>
                          <a:effectLst/>
                          <a:latin typeface="Calibri" pitchFamily="34" charset="0"/>
                          <a:cs typeface="Arial" charset="0"/>
                          <a:sym typeface="Wingdings" pitchFamily="2" charset="2"/>
                        </a:rPr>
                        <a:t> 143.8%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363">
                <a:tc>
                  <a:txBody>
                    <a:bodyPr/>
                    <a:lstStyle/>
                    <a:p>
                      <a:pPr marL="0" marR="0" lvl="0" indent="0" algn="l" defTabSz="914400" rtl="0" eaLnBrk="1" fontAlgn="base" latinLnBrk="0" hangingPunct="1">
                        <a:lnSpc>
                          <a:spcPct val="100000"/>
                        </a:lnSpc>
                        <a:spcBef>
                          <a:spcPct val="20000"/>
                        </a:spcBef>
                        <a:spcAft>
                          <a:spcPct val="0"/>
                        </a:spcAft>
                        <a:buClr>
                          <a:srgbClr val="336600"/>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Calibri" pitchFamily="34" charset="0"/>
                          <a:cs typeface="Arial" charset="0"/>
                        </a:rPr>
                        <a:t>Employment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6600"/>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Calibri" pitchFamily="34" charset="0"/>
                          <a:cs typeface="Arial" charset="0"/>
                        </a:rPr>
                        <a:t>29.1%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6600"/>
                        </a:buClr>
                        <a:buSzPct val="80000"/>
                        <a:buFont typeface="Wingdings" pitchFamily="2" charset="2"/>
                        <a:buNone/>
                        <a:tabLst/>
                      </a:pPr>
                      <a:r>
                        <a:rPr kumimoji="0" lang="en-US" sz="3200" b="0" i="0" u="none" strike="noStrike" cap="none" normalizeH="0" baseline="0" dirty="0" smtClean="0">
                          <a:ln>
                            <a:noFill/>
                          </a:ln>
                          <a:solidFill>
                            <a:schemeClr val="tx1"/>
                          </a:solidFill>
                          <a:effectLst/>
                          <a:latin typeface="Calibri" pitchFamily="34" charset="0"/>
                          <a:cs typeface="Arial" charset="0"/>
                        </a:rPr>
                        <a:t>48.9%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336600"/>
                        </a:buClr>
                        <a:buSzPct val="80000"/>
                        <a:buFont typeface="Wingdings" pitchFamily="2" charset="2"/>
                        <a:buNone/>
                        <a:tabLst/>
                      </a:pPr>
                      <a:r>
                        <a:rPr kumimoji="0" lang="en-US" sz="3200" b="1" i="0" u="none" strike="noStrike" cap="none" normalizeH="0" baseline="0" dirty="0" smtClean="0">
                          <a:ln>
                            <a:noFill/>
                          </a:ln>
                          <a:solidFill>
                            <a:srgbClr val="006600"/>
                          </a:solidFill>
                          <a:effectLst/>
                          <a:latin typeface="Calibri" pitchFamily="34" charset="0"/>
                          <a:cs typeface="Arial" charset="0"/>
                          <a:sym typeface="Wingdings" pitchFamily="2" charset="2"/>
                        </a:rPr>
                        <a:t> 68.3%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2"/>
          <p:cNvSpPr>
            <a:spLocks noGrp="1" noChangeArrowheads="1"/>
          </p:cNvSpPr>
          <p:nvPr>
            <p:ph type="title"/>
          </p:nvPr>
        </p:nvSpPr>
        <p:spPr>
          <a:xfrm>
            <a:off x="457200" y="-38100"/>
            <a:ext cx="8229600" cy="1447800"/>
          </a:xfrm>
        </p:spPr>
        <p:txBody>
          <a:bodyPr/>
          <a:lstStyle/>
          <a:p>
            <a:pPr eaLnBrk="1" hangingPunct="1"/>
            <a:r>
              <a:rPr lang="en-US" dirty="0" smtClean="0"/>
              <a:t>SAMHSA’s ORP Making a Difference</a:t>
            </a:r>
            <a:br>
              <a:rPr lang="en-US" dirty="0" smtClean="0"/>
            </a:br>
            <a:r>
              <a:rPr lang="en-US" sz="2800" dirty="0" smtClean="0"/>
              <a:t>Currently Active Grants</a:t>
            </a:r>
          </a:p>
        </p:txBody>
      </p:sp>
      <p:sp>
        <p:nvSpPr>
          <p:cNvPr id="7" name="TextBox 6"/>
          <p:cNvSpPr txBox="1"/>
          <p:nvPr/>
        </p:nvSpPr>
        <p:spPr>
          <a:xfrm>
            <a:off x="533400" y="6400800"/>
            <a:ext cx="3886200" cy="307777"/>
          </a:xfrm>
          <a:prstGeom prst="rect">
            <a:avLst/>
          </a:prstGeom>
          <a:noFill/>
        </p:spPr>
        <p:txBody>
          <a:bodyPr wrap="square" rtlCol="0">
            <a:spAutoFit/>
          </a:bodyPr>
          <a:lstStyle/>
          <a:p>
            <a:r>
              <a:rPr lang="en-US" sz="1400" dirty="0" smtClean="0">
                <a:solidFill>
                  <a:srgbClr val="336600"/>
                </a:solidFill>
                <a:latin typeface="+mj-lt"/>
              </a:rPr>
              <a:t>SAMHSA  SAIS August 2, 2013</a:t>
            </a:r>
            <a:endParaRPr lang="en-US" sz="1400" dirty="0">
              <a:solidFill>
                <a:srgbClr val="336600"/>
              </a:solidFill>
              <a:latin typeface="+mj-lt"/>
            </a:endParaRPr>
          </a:p>
        </p:txBody>
      </p:sp>
      <p:sp>
        <p:nvSpPr>
          <p:cNvPr id="10" name="TextBox 9"/>
          <p:cNvSpPr txBox="1"/>
          <p:nvPr/>
        </p:nvSpPr>
        <p:spPr>
          <a:xfrm>
            <a:off x="381000" y="1600200"/>
            <a:ext cx="8606651" cy="584775"/>
          </a:xfrm>
          <a:prstGeom prst="rect">
            <a:avLst/>
          </a:prstGeom>
          <a:noFill/>
        </p:spPr>
        <p:txBody>
          <a:bodyPr wrap="none" rtlCol="0">
            <a:spAutoFit/>
          </a:bodyPr>
          <a:lstStyle/>
          <a:p>
            <a:r>
              <a:rPr lang="en-US" sz="3200" b="1" dirty="0" smtClean="0">
                <a:latin typeface="+mj-lt"/>
              </a:rPr>
              <a:t>At 6 months, 95.9% of the clients were arrest free</a:t>
            </a:r>
            <a:endParaRPr lang="en-US" sz="3200" b="1" dirty="0">
              <a:latin typeface="+mj-lt"/>
            </a:endParaRPr>
          </a:p>
        </p:txBody>
      </p:sp>
    </p:spTree>
    <p:extLst>
      <p:ext uri="{BB962C8B-B14F-4D97-AF65-F5344CB8AC3E}">
        <p14:creationId xmlns:p14="http://schemas.microsoft.com/office/powerpoint/2010/main" val="14177253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0" y="117475"/>
            <a:ext cx="9144000" cy="949325"/>
          </a:xfrm>
        </p:spPr>
        <p:txBody>
          <a:bodyPr/>
          <a:lstStyle/>
          <a:p>
            <a:pPr eaLnBrk="1" hangingPunct="1"/>
            <a:r>
              <a:rPr lang="en-US" sz="3200" b="1" dirty="0" smtClean="0"/>
              <a:t>SAMHSA’s National Registry of Evidence-based Programs and Practices (NREPP)</a:t>
            </a:r>
          </a:p>
        </p:txBody>
      </p:sp>
      <p:sp>
        <p:nvSpPr>
          <p:cNvPr id="41987" name="Rectangle 3"/>
          <p:cNvSpPr>
            <a:spLocks noGrp="1"/>
          </p:cNvSpPr>
          <p:nvPr>
            <p:ph type="body" idx="1"/>
          </p:nvPr>
        </p:nvSpPr>
        <p:spPr>
          <a:xfrm>
            <a:off x="457200" y="1676400"/>
            <a:ext cx="8229600" cy="4800600"/>
          </a:xfrm>
        </p:spPr>
        <p:txBody>
          <a:bodyPr/>
          <a:lstStyle/>
          <a:p>
            <a:pPr eaLnBrk="1" hangingPunct="1">
              <a:lnSpc>
                <a:spcPct val="90000"/>
              </a:lnSpc>
            </a:pPr>
            <a:r>
              <a:rPr lang="en-US" sz="2400" dirty="0" smtClean="0"/>
              <a:t>The National Registry of Evidence-based Programs and Practices (NREPP) is a searchable online registry of mental health and substance abuse interventions that have been reviewed and rated by independent reviewers.</a:t>
            </a:r>
          </a:p>
          <a:p>
            <a:pPr eaLnBrk="1" hangingPunct="1">
              <a:lnSpc>
                <a:spcPct val="90000"/>
              </a:lnSpc>
            </a:pPr>
            <a:r>
              <a:rPr lang="en-US" sz="2400" dirty="0" smtClean="0"/>
              <a:t>The NREPP website helps states, territories, community-based organizations, and others to identify service models that may address your particular regional and cultural needs, and match your specific resource capacity. </a:t>
            </a:r>
          </a:p>
          <a:p>
            <a:pPr eaLnBrk="1" hangingPunct="1">
              <a:lnSpc>
                <a:spcPct val="90000"/>
              </a:lnSpc>
            </a:pPr>
            <a:r>
              <a:rPr lang="en-US" sz="2400" dirty="0" smtClean="0"/>
              <a:t>Search feature allows users to identify NREPP interventions that have been evaluated in comparative effectiveness research studies. </a:t>
            </a:r>
            <a:endParaRPr lang="en-US" sz="2000" dirty="0" smtClean="0"/>
          </a:p>
          <a:p>
            <a:pPr eaLnBrk="1" hangingPunct="1">
              <a:lnSpc>
                <a:spcPct val="90000"/>
              </a:lnSpc>
            </a:pPr>
            <a:r>
              <a:rPr lang="en-US" sz="2000" u="sng" dirty="0" smtClean="0">
                <a:solidFill>
                  <a:srgbClr val="006600"/>
                </a:solidFill>
              </a:rPr>
              <a:t>http://www.nrepp.samhsa.gov/</a:t>
            </a:r>
          </a:p>
        </p:txBody>
      </p:sp>
    </p:spTree>
    <p:extLst>
      <p:ext uri="{BB962C8B-B14F-4D97-AF65-F5344CB8AC3E}">
        <p14:creationId xmlns:p14="http://schemas.microsoft.com/office/powerpoint/2010/main" val="3053140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Rectangle 2"/>
          <p:cNvSpPr>
            <a:spLocks noGrp="1" noChangeArrowheads="1"/>
          </p:cNvSpPr>
          <p:nvPr>
            <p:ph type="title" idx="4294967295"/>
          </p:nvPr>
        </p:nvSpPr>
        <p:spPr>
          <a:xfrm>
            <a:off x="533400" y="0"/>
            <a:ext cx="8229600" cy="1384300"/>
          </a:xfrm>
        </p:spPr>
        <p:txBody>
          <a:bodyPr/>
          <a:lstStyle/>
          <a:p>
            <a:r>
              <a:rPr lang="en-US" b="1" dirty="0" smtClean="0"/>
              <a:t>SAMHSA Resources</a:t>
            </a:r>
            <a:r>
              <a:rPr lang="en-US" dirty="0" smtClean="0"/>
              <a:t> </a:t>
            </a:r>
            <a:r>
              <a:rPr lang="en-US" dirty="0"/>
              <a:t/>
            </a:r>
            <a:br>
              <a:rPr lang="en-US" dirty="0"/>
            </a:br>
            <a:endParaRPr lang="en-US" dirty="0"/>
          </a:p>
        </p:txBody>
      </p:sp>
      <p:sp>
        <p:nvSpPr>
          <p:cNvPr id="865283" name="Rectangle 3"/>
          <p:cNvSpPr>
            <a:spLocks noGrp="1" noChangeArrowheads="1"/>
          </p:cNvSpPr>
          <p:nvPr>
            <p:ph type="body" idx="4294967295"/>
          </p:nvPr>
        </p:nvSpPr>
        <p:spPr>
          <a:xfrm>
            <a:off x="228600" y="1676400"/>
            <a:ext cx="8915400" cy="5181600"/>
          </a:xfrm>
        </p:spPr>
        <p:txBody>
          <a:bodyPr/>
          <a:lstStyle/>
          <a:p>
            <a:pPr>
              <a:lnSpc>
                <a:spcPct val="90000"/>
              </a:lnSpc>
            </a:pPr>
            <a:r>
              <a:rPr lang="en-US" b="1" dirty="0"/>
              <a:t>SAMHSA </a:t>
            </a:r>
            <a:r>
              <a:rPr lang="en-US" b="1" dirty="0" smtClean="0"/>
              <a:t>Website:</a:t>
            </a:r>
            <a:r>
              <a:rPr lang="en-US" dirty="0" smtClean="0"/>
              <a:t>  </a:t>
            </a:r>
            <a:r>
              <a:rPr lang="en-US" dirty="0" smtClean="0">
                <a:solidFill>
                  <a:srgbClr val="0000FF"/>
                </a:solidFill>
                <a:hlinkClick r:id="rId3"/>
              </a:rPr>
              <a:t>www.samhsa.gov</a:t>
            </a:r>
            <a:r>
              <a:rPr lang="en-US" dirty="0" smtClean="0">
                <a:solidFill>
                  <a:srgbClr val="0000FF"/>
                </a:solidFill>
              </a:rPr>
              <a:t> </a:t>
            </a:r>
            <a:r>
              <a:rPr lang="en-US" dirty="0" smtClean="0"/>
              <a:t>- contains </a:t>
            </a:r>
            <a:r>
              <a:rPr lang="en-US" dirty="0"/>
              <a:t>a wealth of information and </a:t>
            </a:r>
            <a:r>
              <a:rPr lang="en-US" dirty="0" smtClean="0"/>
              <a:t>opportunities including grant information.</a:t>
            </a:r>
            <a:endParaRPr lang="en-US" dirty="0"/>
          </a:p>
          <a:p>
            <a:pPr>
              <a:lnSpc>
                <a:spcPct val="90000"/>
              </a:lnSpc>
            </a:pPr>
            <a:endParaRPr lang="en-US" dirty="0"/>
          </a:p>
          <a:p>
            <a:pPr>
              <a:lnSpc>
                <a:spcPct val="90000"/>
              </a:lnSpc>
            </a:pPr>
            <a:r>
              <a:rPr lang="en-US" b="1" dirty="0"/>
              <a:t>SAMHSA Substance Abuse Treatment Facility Locator </a:t>
            </a:r>
            <a:r>
              <a:rPr lang="en-US" dirty="0"/>
              <a:t>at </a:t>
            </a:r>
            <a:r>
              <a:rPr lang="en-US" dirty="0" smtClean="0">
                <a:solidFill>
                  <a:srgbClr val="FF0000"/>
                </a:solidFill>
                <a:hlinkClick r:id="rId4"/>
              </a:rPr>
              <a:t>http</a:t>
            </a:r>
            <a:r>
              <a:rPr lang="en-US" dirty="0">
                <a:solidFill>
                  <a:srgbClr val="FF0000"/>
                </a:solidFill>
                <a:hlinkClick r:id="rId4"/>
              </a:rPr>
              <a:t>://findtreatment.samhsa.gov</a:t>
            </a:r>
            <a:endParaRPr lang="en-US" dirty="0">
              <a:solidFill>
                <a:srgbClr val="FF0000"/>
              </a:solidFill>
            </a:endParaRPr>
          </a:p>
          <a:p>
            <a:pPr>
              <a:lnSpc>
                <a:spcPct val="90000"/>
              </a:lnSpc>
            </a:pPr>
            <a:endParaRPr lang="en-US" dirty="0">
              <a:solidFill>
                <a:srgbClr val="FF0000"/>
              </a:solidFill>
            </a:endParaRPr>
          </a:p>
          <a:p>
            <a:pPr>
              <a:lnSpc>
                <a:spcPct val="90000"/>
              </a:lnSpc>
            </a:pPr>
            <a:r>
              <a:rPr lang="en-US" b="1" dirty="0"/>
              <a:t>SAMHSA Health Information Network </a:t>
            </a:r>
            <a:r>
              <a:rPr lang="en-US" b="1" dirty="0" smtClean="0"/>
              <a:t>– </a:t>
            </a:r>
            <a:r>
              <a:rPr lang="en-US" b="1" dirty="0"/>
              <a:t>our </a:t>
            </a:r>
            <a:r>
              <a:rPr lang="en-US" b="1" dirty="0" smtClean="0"/>
              <a:t>clearinghouse </a:t>
            </a:r>
            <a:r>
              <a:rPr lang="en-US" dirty="0" smtClean="0"/>
              <a:t> </a:t>
            </a:r>
            <a:r>
              <a:rPr lang="en-US" dirty="0"/>
              <a:t>– </a:t>
            </a:r>
          </a:p>
          <a:p>
            <a:pPr lvl="1">
              <a:lnSpc>
                <a:spcPct val="90000"/>
              </a:lnSpc>
            </a:pPr>
            <a:r>
              <a:rPr lang="en-US" dirty="0" smtClean="0">
                <a:solidFill>
                  <a:srgbClr val="0000FF"/>
                </a:solidFill>
              </a:rPr>
              <a:t>1-877-SAMHSA-7</a:t>
            </a:r>
          </a:p>
          <a:p>
            <a:pPr lvl="1">
              <a:lnSpc>
                <a:spcPct val="90000"/>
              </a:lnSpc>
            </a:pPr>
            <a:r>
              <a:rPr lang="en-US" dirty="0" smtClean="0">
                <a:solidFill>
                  <a:srgbClr val="0000FF"/>
                </a:solidFill>
              </a:rPr>
              <a:t>Monday-Friday </a:t>
            </a:r>
            <a:r>
              <a:rPr lang="en-US" dirty="0">
                <a:solidFill>
                  <a:srgbClr val="0000FF"/>
                </a:solidFill>
              </a:rPr>
              <a:t>9 am – 4:30 p.m.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Rectangle 2"/>
          <p:cNvSpPr>
            <a:spLocks noGrp="1"/>
          </p:cNvSpPr>
          <p:nvPr>
            <p:ph type="title"/>
          </p:nvPr>
        </p:nvSpPr>
        <p:spPr>
          <a:xfrm>
            <a:off x="228600" y="0"/>
            <a:ext cx="8229600" cy="1600200"/>
          </a:xfrm>
        </p:spPr>
        <p:txBody>
          <a:bodyPr/>
          <a:lstStyle/>
          <a:p>
            <a:r>
              <a:rPr lang="en-US" dirty="0"/>
              <a:t/>
            </a:r>
            <a:br>
              <a:rPr lang="en-US" dirty="0"/>
            </a:br>
            <a:r>
              <a:rPr lang="en-US" dirty="0" smtClean="0"/>
              <a:t>Reentry Resources</a:t>
            </a:r>
            <a:r>
              <a:rPr lang="en-US" dirty="0"/>
              <a:t>: </a:t>
            </a:r>
            <a:r>
              <a:rPr lang="en-US" dirty="0" smtClean="0"/>
              <a:t>Selected </a:t>
            </a:r>
            <a:r>
              <a:rPr lang="en-US" dirty="0"/>
              <a:t>Websites </a:t>
            </a:r>
            <a:br>
              <a:rPr lang="en-US" dirty="0"/>
            </a:br>
            <a:endParaRPr lang="en-US" dirty="0"/>
          </a:p>
        </p:txBody>
      </p:sp>
      <p:sp>
        <p:nvSpPr>
          <p:cNvPr id="867331" name="Rectangle 3"/>
          <p:cNvSpPr>
            <a:spLocks noGrp="1"/>
          </p:cNvSpPr>
          <p:nvPr>
            <p:ph type="body" idx="1"/>
          </p:nvPr>
        </p:nvSpPr>
        <p:spPr>
          <a:xfrm>
            <a:off x="457200" y="1676400"/>
            <a:ext cx="8324850" cy="5772150"/>
          </a:xfrm>
        </p:spPr>
        <p:txBody>
          <a:bodyPr/>
          <a:lstStyle/>
          <a:p>
            <a:pPr>
              <a:buFont typeface="Wingdings" pitchFamily="2" charset="2"/>
              <a:buChar char="v"/>
            </a:pPr>
            <a:r>
              <a:rPr lang="en-US" sz="3200" dirty="0"/>
              <a:t>Information on grants and resources related to community corrections and offender reentry  </a:t>
            </a:r>
          </a:p>
          <a:p>
            <a:r>
              <a:rPr lang="en-US" dirty="0">
                <a:hlinkClick r:id="rId3"/>
              </a:rPr>
              <a:t>http://www.ojp.usdoj.gov/BJA</a:t>
            </a:r>
            <a:endParaRPr lang="en-US" dirty="0"/>
          </a:p>
          <a:p>
            <a:r>
              <a:rPr lang="en-US" dirty="0">
                <a:hlinkClick r:id="rId4"/>
              </a:rPr>
              <a:t>http://www.samhsa.gov/Grants/</a:t>
            </a:r>
            <a:endParaRPr lang="en-US" dirty="0"/>
          </a:p>
          <a:p>
            <a:r>
              <a:rPr lang="en-US" dirty="0">
                <a:hlinkClick r:id="rId5"/>
              </a:rPr>
              <a:t>http://</a:t>
            </a:r>
            <a:r>
              <a:rPr lang="en-US" dirty="0" smtClean="0">
                <a:hlinkClick r:id="rId5"/>
              </a:rPr>
              <a:t>nationalreentryresourcecenter.org</a:t>
            </a:r>
            <a:endParaRPr lang="en-US" dirty="0"/>
          </a:p>
          <a:p>
            <a:r>
              <a:rPr lang="en-US" dirty="0">
                <a:hlinkClick r:id="rId6"/>
              </a:rPr>
              <a:t>http://www.grants.gov/</a:t>
            </a:r>
            <a:endParaRPr lang="en-US" dirty="0"/>
          </a:p>
          <a:p>
            <a:r>
              <a:rPr lang="en-US" dirty="0">
                <a:hlinkClick r:id="rId7"/>
              </a:rPr>
              <a:t>http://www.reentrypolicy.org</a:t>
            </a:r>
            <a:endParaRPr lang="en-US" dirty="0"/>
          </a:p>
          <a:p>
            <a:r>
              <a:rPr lang="en-US" dirty="0">
                <a:hlinkClick r:id="rId8"/>
              </a:rPr>
              <a:t>http://www.urbaninstitute.org</a:t>
            </a:r>
            <a:endParaRPr lang="en-US" dirty="0"/>
          </a:p>
          <a:p>
            <a:r>
              <a:rPr lang="en-US" dirty="0">
                <a:hlinkClick r:id="rId9"/>
              </a:rPr>
              <a:t>http://gainscenter.samhsa.gov</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2"/>
          </a:xfrm>
        </p:spPr>
        <p:txBody>
          <a:bodyPr/>
          <a:lstStyle/>
          <a:p>
            <a:r>
              <a:rPr lang="en-US" dirty="0" smtClean="0"/>
              <a:t>Enhancing SAMHSA Efforts</a:t>
            </a:r>
            <a:endParaRPr lang="en-US" dirty="0"/>
          </a:p>
        </p:txBody>
      </p:sp>
      <p:sp>
        <p:nvSpPr>
          <p:cNvPr id="3" name="Content Placeholder 2"/>
          <p:cNvSpPr>
            <a:spLocks noGrp="1"/>
          </p:cNvSpPr>
          <p:nvPr>
            <p:ph idx="1"/>
          </p:nvPr>
        </p:nvSpPr>
        <p:spPr/>
        <p:txBody>
          <a:bodyPr/>
          <a:lstStyle/>
          <a:p>
            <a:r>
              <a:rPr lang="en-US" sz="3200" dirty="0" smtClean="0"/>
              <a:t>How can we more effectively and efficiently keep people from coming through your doors? </a:t>
            </a:r>
          </a:p>
          <a:p>
            <a:pPr lvl="0"/>
            <a:r>
              <a:rPr lang="en-US" sz="3200" dirty="0" smtClean="0"/>
              <a:t>How can we keep people from coming </a:t>
            </a:r>
            <a:r>
              <a:rPr lang="en-US" sz="3200" i="1" u="sng" dirty="0" smtClean="0"/>
              <a:t>back</a:t>
            </a:r>
            <a:r>
              <a:rPr lang="en-US" sz="3200" u="sng" dirty="0" smtClean="0"/>
              <a:t> </a:t>
            </a:r>
            <a:r>
              <a:rPr lang="en-US" sz="3200" dirty="0" smtClean="0"/>
              <a:t>through your doors? </a:t>
            </a:r>
          </a:p>
          <a:p>
            <a:pPr lvl="0"/>
            <a:r>
              <a:rPr lang="en-US" sz="3200" dirty="0" smtClean="0"/>
              <a:t>How can we help the public shift from seeing MH/SUDs, and </a:t>
            </a:r>
            <a:r>
              <a:rPr lang="en-US" sz="3200" dirty="0" smtClean="0"/>
              <a:t>CJ </a:t>
            </a:r>
            <a:r>
              <a:rPr lang="en-US" sz="3200" dirty="0" smtClean="0"/>
              <a:t>simply as moral and social issues, and  begin to see them as public health issues?  </a:t>
            </a:r>
          </a:p>
          <a:p>
            <a:endParaRPr lang="en-US" dirty="0"/>
          </a:p>
        </p:txBody>
      </p:sp>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pPr>
              <a:defRPr/>
            </a:pPr>
            <a:fld id="{AE8B18C2-41AE-4DD9-AAF6-853FEC7BF450}" type="slidenum">
              <a:rPr lang="en-US" smtClean="0"/>
              <a:pPr>
                <a:defRPr/>
              </a:pPr>
              <a:t>25</a:t>
            </a:fld>
            <a:endParaRPr lang="en-US" dirty="0"/>
          </a:p>
        </p:txBody>
      </p:sp>
    </p:spTree>
    <p:extLst>
      <p:ext uri="{BB962C8B-B14F-4D97-AF65-F5344CB8AC3E}">
        <p14:creationId xmlns:p14="http://schemas.microsoft.com/office/powerpoint/2010/main" val="3539709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Want More Information?  </a:t>
            </a:r>
            <a:br>
              <a:rPr lang="en-US" b="1" dirty="0" smtClean="0"/>
            </a:br>
            <a:r>
              <a:rPr lang="en-US" b="1" dirty="0" smtClean="0"/>
              <a:t>CJ Team Contact Information</a:t>
            </a:r>
            <a:endParaRPr lang="en-US" b="1" dirty="0"/>
          </a:p>
        </p:txBody>
      </p:sp>
      <p:sp>
        <p:nvSpPr>
          <p:cNvPr id="3" name="Content Placeholder 2"/>
          <p:cNvSpPr>
            <a:spLocks noGrp="1"/>
          </p:cNvSpPr>
          <p:nvPr>
            <p:ph idx="1"/>
          </p:nvPr>
        </p:nvSpPr>
        <p:spPr>
          <a:xfrm>
            <a:off x="0" y="1652898"/>
            <a:ext cx="9144000" cy="5474043"/>
          </a:xfrm>
        </p:spPr>
        <p:txBody>
          <a:bodyPr>
            <a:normAutofit/>
          </a:bodyPr>
          <a:lstStyle/>
          <a:p>
            <a:pPr marL="463550" indent="0">
              <a:spcAft>
                <a:spcPts val="1200"/>
              </a:spcAft>
              <a:buNone/>
              <a:defRPr/>
            </a:pPr>
            <a:endParaRPr lang="en-US" sz="2600" b="1" dirty="0" smtClean="0"/>
          </a:p>
          <a:p>
            <a:pPr marL="463550" indent="0">
              <a:spcAft>
                <a:spcPts val="1200"/>
              </a:spcAft>
              <a:buNone/>
              <a:defRPr/>
            </a:pPr>
            <a:r>
              <a:rPr lang="en-US" sz="2600" b="1" dirty="0" smtClean="0"/>
              <a:t>Ken </a:t>
            </a:r>
            <a:r>
              <a:rPr lang="en-US" sz="2600" b="1" dirty="0" smtClean="0"/>
              <a:t>Robertson </a:t>
            </a:r>
            <a:r>
              <a:rPr lang="en-US" sz="2600" dirty="0" smtClean="0"/>
              <a:t>Team Leader—Criminal Justice</a:t>
            </a:r>
            <a:br>
              <a:rPr lang="en-US" sz="2600" dirty="0" smtClean="0"/>
            </a:br>
            <a:r>
              <a:rPr lang="en-US" sz="2600" dirty="0" smtClean="0">
                <a:hlinkClick r:id="rId3"/>
              </a:rPr>
              <a:t>kenneth.robertson@samhsa.hhs.gov</a:t>
            </a:r>
            <a:r>
              <a:rPr lang="en-US" sz="2600" dirty="0"/>
              <a:t>	</a:t>
            </a:r>
            <a:r>
              <a:rPr lang="en-US" sz="2600" dirty="0" smtClean="0"/>
              <a:t>   </a:t>
            </a:r>
            <a:r>
              <a:rPr lang="en-US" sz="2600" b="1" dirty="0" smtClean="0">
                <a:solidFill>
                  <a:srgbClr val="C00000"/>
                </a:solidFill>
              </a:rPr>
              <a:t>240-276-1621</a:t>
            </a:r>
            <a:endParaRPr lang="en-US" sz="2600" b="1" dirty="0" smtClean="0"/>
          </a:p>
          <a:p>
            <a:pPr lvl="1">
              <a:spcBef>
                <a:spcPts val="0"/>
              </a:spcBef>
              <a:spcAft>
                <a:spcPts val="600"/>
              </a:spcAft>
              <a:buNone/>
              <a:defRPr/>
            </a:pPr>
            <a:endParaRPr lang="en-US" sz="2600" b="1" dirty="0" smtClean="0"/>
          </a:p>
          <a:p>
            <a:pPr lvl="1">
              <a:spcBef>
                <a:spcPts val="0"/>
              </a:spcBef>
              <a:spcAft>
                <a:spcPts val="600"/>
              </a:spcAft>
              <a:buNone/>
              <a:defRPr/>
            </a:pPr>
            <a:r>
              <a:rPr lang="en-US" sz="2600" b="1" dirty="0" smtClean="0"/>
              <a:t>Jon Berg </a:t>
            </a:r>
            <a:r>
              <a:rPr lang="en-US" sz="2600" dirty="0" smtClean="0"/>
              <a:t>Public Health </a:t>
            </a:r>
            <a:r>
              <a:rPr lang="en-US" sz="2600" dirty="0"/>
              <a:t>Advisor—Offender </a:t>
            </a:r>
            <a:r>
              <a:rPr lang="en-US" sz="2600" dirty="0" smtClean="0"/>
              <a:t>Re-entry/Drug Courts   </a:t>
            </a:r>
            <a:r>
              <a:rPr lang="en-US" sz="2600" dirty="0" smtClean="0">
                <a:hlinkClick r:id="rId4"/>
              </a:rPr>
              <a:t>Jon.Berg@samhsa.hhs.gov</a:t>
            </a:r>
            <a:r>
              <a:rPr lang="en-US" sz="2600" dirty="0" smtClean="0"/>
              <a:t>	   </a:t>
            </a:r>
            <a:r>
              <a:rPr lang="en-US" sz="2600" b="1" dirty="0" smtClean="0">
                <a:solidFill>
                  <a:srgbClr val="C00000"/>
                </a:solidFill>
              </a:rPr>
              <a:t>240-276-1609</a:t>
            </a:r>
          </a:p>
          <a:p>
            <a:pPr lvl="1">
              <a:spcBef>
                <a:spcPts val="0"/>
              </a:spcBef>
              <a:spcAft>
                <a:spcPts val="600"/>
              </a:spcAft>
              <a:buNone/>
              <a:defRPr/>
            </a:pPr>
            <a:endParaRPr lang="en-US" sz="2600" b="1" dirty="0" smtClean="0">
              <a:solidFill>
                <a:srgbClr val="C00000"/>
              </a:solidFill>
            </a:endParaRPr>
          </a:p>
          <a:p>
            <a:pPr lvl="1">
              <a:spcBef>
                <a:spcPts val="0"/>
              </a:spcBef>
              <a:spcAft>
                <a:spcPts val="600"/>
              </a:spcAft>
              <a:buNone/>
              <a:defRPr/>
            </a:pPr>
            <a:r>
              <a:rPr lang="en-US" sz="2400" dirty="0" smtClean="0"/>
              <a:t> </a:t>
            </a:r>
          </a:p>
          <a:p>
            <a:pPr lvl="1">
              <a:spcBef>
                <a:spcPts val="0"/>
              </a:spcBef>
              <a:buNone/>
              <a:defRPr/>
            </a:pPr>
            <a:endParaRPr lang="en-US" sz="2400" dirty="0" smtClean="0"/>
          </a:p>
          <a:p>
            <a:pPr lvl="1">
              <a:spcBef>
                <a:spcPts val="0"/>
              </a:spcBef>
              <a:buFont typeface="Wingdings" pitchFamily="2" charset="2"/>
              <a:buChar char="Ø"/>
              <a:defRPr/>
            </a:pPr>
            <a:endParaRPr lang="en-US" sz="2400" dirty="0" smtClean="0"/>
          </a:p>
          <a:p>
            <a:pPr lvl="1">
              <a:spcBef>
                <a:spcPts val="0"/>
              </a:spcBef>
              <a:buNone/>
              <a:defRPr/>
            </a:pP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advTm="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363" y="381002"/>
            <a:ext cx="8229600" cy="1020763"/>
          </a:xfrm>
        </p:spPr>
        <p:txBody>
          <a:bodyPr/>
          <a:lstStyle/>
          <a:p>
            <a:pPr lvl="0"/>
            <a:r>
              <a:rPr lang="en-US" b="1" dirty="0" smtClean="0"/>
              <a:t> SAMHSA’S STRATEGIC INITIATIVES: </a:t>
            </a:r>
            <a:br>
              <a:rPr lang="en-US" b="1" dirty="0" smtClean="0"/>
            </a:br>
            <a:r>
              <a:rPr lang="en-US" b="1" dirty="0" smtClean="0"/>
              <a:t>FY 2015-2018</a:t>
            </a:r>
            <a:br>
              <a:rPr lang="en-US" b="1" dirty="0" smtClean="0"/>
            </a:br>
            <a:endParaRPr lang="en-US" dirty="0"/>
          </a:p>
        </p:txBody>
      </p:sp>
      <p:sp>
        <p:nvSpPr>
          <p:cNvPr id="3" name="Content Placeholder 2"/>
          <p:cNvSpPr>
            <a:spLocks noGrp="1"/>
          </p:cNvSpPr>
          <p:nvPr>
            <p:ph idx="1"/>
          </p:nvPr>
        </p:nvSpPr>
        <p:spPr>
          <a:xfrm>
            <a:off x="457200" y="1913870"/>
            <a:ext cx="8229600" cy="4297363"/>
          </a:xfrm>
        </p:spPr>
        <p:txBody>
          <a:bodyPr/>
          <a:lstStyle/>
          <a:p>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367666895"/>
              </p:ext>
            </p:extLst>
          </p:nvPr>
        </p:nvGraphicFramePr>
        <p:xfrm>
          <a:off x="0" y="1447800"/>
          <a:ext cx="9016409"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8"/>
          <p:cNvSpPr txBox="1">
            <a:spLocks noGrp="1"/>
          </p:cNvSpPr>
          <p:nvPr/>
        </p:nvSpPr>
        <p:spPr>
          <a:xfrm>
            <a:off x="8077200" y="1219203"/>
            <a:ext cx="914400" cy="365125"/>
          </a:xfrm>
          <a:prstGeom prst="rect">
            <a:avLst/>
          </a:prstGeom>
          <a:noFill/>
        </p:spPr>
        <p:txBody>
          <a:bodyPr lIns="91333" tIns="45667" rIns="91333" bIns="45667" anchor="ctr"/>
          <a:lstStyle/>
          <a:p>
            <a:pPr algn="r" fontAlgn="auto">
              <a:spcBef>
                <a:spcPts val="0"/>
              </a:spcBef>
              <a:spcAft>
                <a:spcPts val="0"/>
              </a:spcAft>
              <a:defRPr/>
            </a:pPr>
            <a:fld id="{D1647972-663C-4EFB-AFC6-2333A69FF4EF}" type="slidenum">
              <a:rPr lang="en-US" sz="1200">
                <a:solidFill>
                  <a:schemeClr val="bg1"/>
                </a:solidFill>
                <a:latin typeface="+mn-lt"/>
              </a:rPr>
              <a:pPr algn="r" fontAlgn="auto">
                <a:spcBef>
                  <a:spcPts val="0"/>
                </a:spcBef>
                <a:spcAft>
                  <a:spcPts val="0"/>
                </a:spcAft>
                <a:defRPr/>
              </a:pPr>
              <a:t>4</a:t>
            </a:fld>
            <a:endParaRPr lang="en-US" sz="1200" dirty="0">
              <a:solidFill>
                <a:schemeClr val="bg1"/>
              </a:solidFill>
              <a:latin typeface="+mn-lt"/>
            </a:endParaRPr>
          </a:p>
        </p:txBody>
      </p:sp>
    </p:spTree>
    <p:extLst>
      <p:ext uri="{BB962C8B-B14F-4D97-AF65-F5344CB8AC3E}">
        <p14:creationId xmlns:p14="http://schemas.microsoft.com/office/powerpoint/2010/main" val="739968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0" y="76208"/>
            <a:ext cx="9144000" cy="1020763"/>
          </a:xfrm>
        </p:spPr>
        <p:txBody>
          <a:bodyPr/>
          <a:lstStyle/>
          <a:p>
            <a:pPr eaLnBrk="1" hangingPunct="1"/>
            <a:r>
              <a:rPr lang="en-US" b="1" dirty="0" smtClean="0"/>
              <a:t>Trauma &amp; Justice Strategic Initiative: </a:t>
            </a:r>
            <a:br>
              <a:rPr lang="en-US" b="1" dirty="0" smtClean="0"/>
            </a:br>
            <a:r>
              <a:rPr lang="en-US" b="1" dirty="0" smtClean="0"/>
              <a:t>Activities in FY 2015</a:t>
            </a:r>
          </a:p>
        </p:txBody>
      </p:sp>
      <p:sp>
        <p:nvSpPr>
          <p:cNvPr id="71682" name="Content Placeholder 2"/>
          <p:cNvSpPr>
            <a:spLocks noGrp="1"/>
          </p:cNvSpPr>
          <p:nvPr>
            <p:ph idx="1"/>
          </p:nvPr>
        </p:nvSpPr>
        <p:spPr>
          <a:xfrm>
            <a:off x="425302" y="1467303"/>
            <a:ext cx="8399721" cy="5029190"/>
          </a:xfrm>
        </p:spPr>
        <p:txBody>
          <a:bodyPr/>
          <a:lstStyle/>
          <a:p>
            <a:pPr eaLnBrk="1" hangingPunct="1"/>
            <a:endParaRPr lang="en-US" sz="2400" dirty="0" smtClean="0"/>
          </a:p>
          <a:p>
            <a:pPr eaLnBrk="1" hangingPunct="1"/>
            <a:r>
              <a:rPr lang="en-US" sz="2400" dirty="0" smtClean="0"/>
              <a:t>Integrate Trauma-Informed Approach Across Multiple Public Health Service Sectors through Coordinated Technical Assistance Strategy.</a:t>
            </a:r>
          </a:p>
          <a:p>
            <a:pPr eaLnBrk="1" hangingPunct="1"/>
            <a:r>
              <a:rPr lang="en-US" sz="2400" dirty="0" smtClean="0"/>
              <a:t>Develop and Disseminate SAMHSA’s Concept of Community Trauma. </a:t>
            </a:r>
            <a:endParaRPr lang="en-US" sz="2400" dirty="0"/>
          </a:p>
          <a:p>
            <a:pPr eaLnBrk="1" hangingPunct="1"/>
            <a:r>
              <a:rPr lang="en-US" sz="2400" dirty="0" smtClean="0"/>
              <a:t>Promote Early Diversion from Criminal and Juvenile Justice </a:t>
            </a:r>
          </a:p>
          <a:p>
            <a:pPr eaLnBrk="1" hangingPunct="1"/>
            <a:r>
              <a:rPr lang="en-US" sz="2400" dirty="0" smtClean="0"/>
              <a:t>Incorporate Evidence-Supported Behavioral Health Innovations in Criminal and Juvenile Justice.</a:t>
            </a:r>
          </a:p>
          <a:p>
            <a:pPr eaLnBrk="1" hangingPunct="1"/>
            <a:r>
              <a:rPr lang="en-US" sz="2400" dirty="0" smtClean="0"/>
              <a:t>Systematically Integrate Behavioral Health into Disaster Preparedness, Response and Recovery Through TA, Training, and Partnerships.</a:t>
            </a:r>
          </a:p>
          <a:p>
            <a:pPr eaLnBrk="1" hangingPunct="1"/>
            <a:endParaRPr lang="en-US" sz="2400" dirty="0" smtClean="0"/>
          </a:p>
        </p:txBody>
      </p:sp>
    </p:spTree>
    <p:extLst>
      <p:ext uri="{BB962C8B-B14F-4D97-AF65-F5344CB8AC3E}">
        <p14:creationId xmlns:p14="http://schemas.microsoft.com/office/powerpoint/2010/main" val="8435122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pPr eaLnBrk="1" hangingPunct="1"/>
            <a:r>
              <a:rPr lang="en-US" b="1" dirty="0" smtClean="0"/>
              <a:t>SAMSHA and Criminal Justice </a:t>
            </a:r>
          </a:p>
        </p:txBody>
      </p:sp>
      <p:sp>
        <p:nvSpPr>
          <p:cNvPr id="72706" name="Content Placeholder 2"/>
          <p:cNvSpPr>
            <a:spLocks noGrp="1"/>
          </p:cNvSpPr>
          <p:nvPr>
            <p:ph idx="1"/>
          </p:nvPr>
        </p:nvSpPr>
        <p:spPr>
          <a:xfrm>
            <a:off x="457210" y="1653998"/>
            <a:ext cx="8221579" cy="5204011"/>
          </a:xfrm>
        </p:spPr>
        <p:txBody>
          <a:bodyPr/>
          <a:lstStyle/>
          <a:p>
            <a:pPr eaLnBrk="1" hangingPunct="1"/>
            <a:r>
              <a:rPr lang="en-US" sz="2400" dirty="0"/>
              <a:t>SAMHSA’s criminal justice grant activities center around treatment services related to drug courts, offender reentry, early diversion from jails, early intervention to prevent deeper systems penetration, </a:t>
            </a:r>
            <a:r>
              <a:rPr lang="en-US" sz="2400" dirty="0" smtClean="0"/>
              <a:t>and community </a:t>
            </a:r>
            <a:r>
              <a:rPr lang="en-US" sz="2400" dirty="0"/>
              <a:t>behavioral health flexibility.</a:t>
            </a:r>
          </a:p>
          <a:p>
            <a:pPr eaLnBrk="1" hangingPunct="1"/>
            <a:r>
              <a:rPr lang="en-US" sz="2400" dirty="0" smtClean="0"/>
              <a:t>CSAT’s </a:t>
            </a:r>
            <a:r>
              <a:rPr lang="en-US" sz="2400" dirty="0"/>
              <a:t>criminal justice budget has expanded in the past few fiscal years from approximately $23 M to </a:t>
            </a:r>
            <a:r>
              <a:rPr lang="en-US" sz="2400" dirty="0" smtClean="0"/>
              <a:t>$78 M</a:t>
            </a:r>
            <a:r>
              <a:rPr lang="en-US" sz="2400" dirty="0"/>
              <a:t> </a:t>
            </a:r>
            <a:r>
              <a:rPr lang="en-US" sz="2400" dirty="0" smtClean="0"/>
              <a:t>–  </a:t>
            </a:r>
          </a:p>
          <a:p>
            <a:pPr lvl="1" eaLnBrk="1" hangingPunct="1"/>
            <a:r>
              <a:rPr lang="en-US" sz="2400" dirty="0" smtClean="0"/>
              <a:t>Bipartisan </a:t>
            </a:r>
            <a:r>
              <a:rPr lang="en-US" sz="2400" dirty="0"/>
              <a:t>support of our CJ efforts and Drug </a:t>
            </a:r>
            <a:r>
              <a:rPr lang="en-US" sz="2400" dirty="0" smtClean="0"/>
              <a:t>Courts.</a:t>
            </a:r>
          </a:p>
          <a:p>
            <a:pPr lvl="1" eaLnBrk="1" hangingPunct="1"/>
            <a:r>
              <a:rPr lang="en-US" sz="2400" dirty="0" smtClean="0"/>
              <a:t>Approximately $50 </a:t>
            </a:r>
            <a:r>
              <a:rPr lang="en-US" sz="2400" dirty="0"/>
              <a:t>M </a:t>
            </a:r>
            <a:r>
              <a:rPr lang="en-US" sz="2400" dirty="0" smtClean="0"/>
              <a:t>annually is </a:t>
            </a:r>
            <a:r>
              <a:rPr lang="en-US" sz="2400" dirty="0"/>
              <a:t>committed to treatment </a:t>
            </a:r>
            <a:r>
              <a:rPr lang="en-US" sz="2400" dirty="0" smtClean="0"/>
              <a:t>drug </a:t>
            </a:r>
            <a:r>
              <a:rPr lang="en-US" sz="2400" dirty="0"/>
              <a:t>court activities.</a:t>
            </a:r>
          </a:p>
          <a:p>
            <a:pPr eaLnBrk="1" hangingPunct="1"/>
            <a:r>
              <a:rPr lang="en-US" sz="2400" dirty="0"/>
              <a:t>CSAT has committed over $250 M towards grants supporting the expansion and enhancement of treatment services for drug court clients.</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435737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69900" y="334963"/>
            <a:ext cx="8229600" cy="1020762"/>
          </a:xfrm>
        </p:spPr>
        <p:txBody>
          <a:bodyPr/>
          <a:lstStyle/>
          <a:p>
            <a:pPr eaLnBrk="1" hangingPunct="1"/>
            <a:r>
              <a:rPr lang="en-US" b="1" dirty="0" smtClean="0"/>
              <a:t>SAMHSA/CSAT Criminal Justice Grant Programs: Focus on Tx Capacity Expansion</a:t>
            </a:r>
            <a:r>
              <a:rPr lang="en-US" dirty="0" smtClean="0"/>
              <a:t/>
            </a:r>
            <a:br>
              <a:rPr lang="en-US" dirty="0" smtClean="0"/>
            </a:br>
            <a:endParaRPr lang="en-US" dirty="0" smtClean="0"/>
          </a:p>
        </p:txBody>
      </p:sp>
      <p:sp>
        <p:nvSpPr>
          <p:cNvPr id="74754" name="Content Placeholder 2"/>
          <p:cNvSpPr>
            <a:spLocks noGrp="1"/>
          </p:cNvSpPr>
          <p:nvPr>
            <p:ph idx="1"/>
          </p:nvPr>
        </p:nvSpPr>
        <p:spPr>
          <a:xfrm>
            <a:off x="0" y="1447801"/>
            <a:ext cx="9144000" cy="5264150"/>
          </a:xfrm>
        </p:spPr>
        <p:txBody>
          <a:bodyPr/>
          <a:lstStyle/>
          <a:p>
            <a:pPr marL="0" indent="0" eaLnBrk="1" hangingPunct="1">
              <a:buNone/>
            </a:pPr>
            <a:r>
              <a:rPr lang="en-US" sz="2400" dirty="0"/>
              <a:t>There are approximately</a:t>
            </a:r>
            <a:r>
              <a:rPr lang="en-US" b="1" dirty="0">
                <a:solidFill>
                  <a:srgbClr val="FF0000"/>
                </a:solidFill>
              </a:rPr>
              <a:t> </a:t>
            </a:r>
            <a:r>
              <a:rPr lang="en-US" b="1" dirty="0" smtClean="0">
                <a:solidFill>
                  <a:srgbClr val="FF0000"/>
                </a:solidFill>
              </a:rPr>
              <a:t>222 </a:t>
            </a:r>
            <a:r>
              <a:rPr lang="en-US" sz="2400" dirty="0"/>
              <a:t>active grants in CSAT’s criminal </a:t>
            </a:r>
            <a:r>
              <a:rPr lang="en-US" sz="2400" dirty="0" smtClean="0"/>
              <a:t>and </a:t>
            </a:r>
            <a:r>
              <a:rPr lang="en-US" sz="2400" dirty="0"/>
              <a:t>juvenile justice portfolio:</a:t>
            </a:r>
          </a:p>
          <a:p>
            <a:pPr eaLnBrk="1" hangingPunct="1"/>
            <a:r>
              <a:rPr lang="en-US" sz="2400" b="1" dirty="0" smtClean="0">
                <a:solidFill>
                  <a:srgbClr val="FF0000"/>
                </a:solidFill>
              </a:rPr>
              <a:t>173 </a:t>
            </a:r>
            <a:r>
              <a:rPr lang="en-US" sz="2400" dirty="0" smtClean="0"/>
              <a:t>Drug </a:t>
            </a:r>
            <a:r>
              <a:rPr lang="en-US" sz="2400" dirty="0"/>
              <a:t>Court grants including </a:t>
            </a:r>
            <a:r>
              <a:rPr lang="en-US" sz="2400" dirty="0" smtClean="0"/>
              <a:t>FY12, FY13 and FY 14 </a:t>
            </a:r>
            <a:r>
              <a:rPr lang="en-US" sz="2400" dirty="0"/>
              <a:t>SAMHSA </a:t>
            </a:r>
            <a:r>
              <a:rPr lang="en-US" sz="2400" dirty="0" smtClean="0"/>
              <a:t>	 	awards </a:t>
            </a:r>
            <a:r>
              <a:rPr lang="en-US" sz="2400" dirty="0"/>
              <a:t>and joint </a:t>
            </a:r>
            <a:r>
              <a:rPr lang="en-US" sz="2400" dirty="0" smtClean="0"/>
              <a:t>grant awards </a:t>
            </a:r>
            <a:r>
              <a:rPr lang="en-US" sz="2400" dirty="0"/>
              <a:t>with </a:t>
            </a:r>
            <a:r>
              <a:rPr lang="en-US" sz="2400" dirty="0" smtClean="0"/>
              <a:t>BJA </a:t>
            </a:r>
          </a:p>
          <a:p>
            <a:pPr eaLnBrk="1" hangingPunct="1"/>
            <a:r>
              <a:rPr lang="en-US" sz="2400" dirty="0"/>
              <a:t>  </a:t>
            </a:r>
            <a:r>
              <a:rPr lang="en-US" sz="2400" b="1" dirty="0" smtClean="0">
                <a:solidFill>
                  <a:srgbClr val="FF0000"/>
                </a:solidFill>
              </a:rPr>
              <a:t>17 </a:t>
            </a:r>
            <a:r>
              <a:rPr lang="en-US" sz="2400" dirty="0"/>
              <a:t>Behavioral Health Treatment Court </a:t>
            </a:r>
            <a:r>
              <a:rPr lang="en-US" sz="2400" dirty="0" smtClean="0"/>
              <a:t>Collaborative grants </a:t>
            </a:r>
            <a:r>
              <a:rPr lang="en-US" sz="2400" dirty="0"/>
              <a:t>  </a:t>
            </a:r>
          </a:p>
          <a:p>
            <a:pPr eaLnBrk="1" hangingPunct="1"/>
            <a:r>
              <a:rPr lang="en-US" sz="2400" dirty="0"/>
              <a:t>  </a:t>
            </a:r>
            <a:r>
              <a:rPr lang="en-US" sz="2400" b="1" dirty="0" smtClean="0">
                <a:solidFill>
                  <a:srgbClr val="FF0000"/>
                </a:solidFill>
              </a:rPr>
              <a:t>29</a:t>
            </a:r>
            <a:r>
              <a:rPr lang="en-US" sz="2400" b="1" dirty="0" smtClean="0"/>
              <a:t> </a:t>
            </a:r>
            <a:r>
              <a:rPr lang="en-US" sz="2400" dirty="0"/>
              <a:t>Offender Reentry Program </a:t>
            </a:r>
            <a:r>
              <a:rPr lang="en-US" sz="2400" dirty="0" smtClean="0"/>
              <a:t>grants</a:t>
            </a:r>
          </a:p>
          <a:p>
            <a:pPr eaLnBrk="1" hangingPunct="1"/>
            <a:r>
              <a:rPr lang="en-US" sz="2400" dirty="0"/>
              <a:t> </a:t>
            </a:r>
            <a:r>
              <a:rPr lang="en-US" sz="2400" dirty="0" smtClean="0"/>
              <a:t>   </a:t>
            </a:r>
            <a:r>
              <a:rPr lang="en-US" sz="2400" b="1" dirty="0" smtClean="0">
                <a:solidFill>
                  <a:srgbClr val="FF0000"/>
                </a:solidFill>
              </a:rPr>
              <a:t>3</a:t>
            </a:r>
            <a:r>
              <a:rPr lang="en-US" sz="2400" dirty="0" smtClean="0"/>
              <a:t> Early Diversion Upon Initial Law Enforcement Contact</a:t>
            </a:r>
            <a:endParaRPr lang="en-US" sz="2400" dirty="0"/>
          </a:p>
          <a:p>
            <a:pPr marL="0" indent="0" eaLnBrk="1" hangingPunct="1">
              <a:buNone/>
            </a:pPr>
            <a:endParaRPr lang="en-US" sz="2400" b="1" dirty="0" smtClean="0"/>
          </a:p>
          <a:p>
            <a:pPr eaLnBrk="1" hangingPunct="1"/>
            <a:r>
              <a:rPr lang="en-US" sz="2400" b="1" dirty="0" smtClean="0"/>
              <a:t>Not including grants that will end by September, 2015:</a:t>
            </a:r>
          </a:p>
          <a:p>
            <a:pPr eaLnBrk="1" hangingPunct="1"/>
            <a:r>
              <a:rPr lang="en-US" sz="2400" b="1" dirty="0" smtClean="0"/>
              <a:t>10</a:t>
            </a:r>
            <a:r>
              <a:rPr lang="en-US" sz="2400" dirty="0" smtClean="0"/>
              <a:t> </a:t>
            </a:r>
            <a:r>
              <a:rPr lang="en-US" sz="2400" dirty="0"/>
              <a:t>Teen </a:t>
            </a:r>
            <a:r>
              <a:rPr lang="en-US" sz="2400" dirty="0" smtClean="0"/>
              <a:t>Courts</a:t>
            </a:r>
          </a:p>
          <a:p>
            <a:pPr eaLnBrk="1" hangingPunct="1"/>
            <a:r>
              <a:rPr lang="en-US" sz="2400" b="1" dirty="0" smtClean="0"/>
              <a:t>  7</a:t>
            </a:r>
            <a:r>
              <a:rPr lang="en-US" sz="2400" dirty="0" smtClean="0"/>
              <a:t> Behavioral Health Treatment Court Collaboratives grants</a:t>
            </a:r>
          </a:p>
          <a:p>
            <a:pPr eaLnBrk="1" hangingPunct="1"/>
            <a:r>
              <a:rPr lang="en-US" sz="2400" b="1" dirty="0" smtClean="0"/>
              <a:t>  7</a:t>
            </a:r>
            <a:r>
              <a:rPr lang="en-US" sz="2400" dirty="0" smtClean="0"/>
              <a:t> Children Affected by Methamphetamine-Dependency Courts</a:t>
            </a:r>
          </a:p>
          <a:p>
            <a:pPr eaLnBrk="1" hangingPunct="1"/>
            <a:endParaRPr lang="en-US" sz="2400" dirty="0" smtClean="0"/>
          </a:p>
          <a:p>
            <a:pPr eaLnBrk="1" hangingPunct="1"/>
            <a:endParaRPr lang="en-US" sz="2400" dirty="0" smtClean="0"/>
          </a:p>
          <a:p>
            <a:pPr eaLnBrk="1" hangingPunct="1"/>
            <a:endParaRPr lang="en-US" sz="2400" dirty="0"/>
          </a:p>
          <a:p>
            <a:pPr lvl="1" eaLnBrk="1" hangingPunct="1">
              <a:buNone/>
            </a:pPr>
            <a:endParaRPr lang="en-US" sz="2400" dirty="0"/>
          </a:p>
          <a:p>
            <a:pPr lvl="1" eaLnBrk="1" hangingPunct="1">
              <a:buNone/>
            </a:pPr>
            <a:endParaRPr lang="en-US" sz="2400" dirty="0"/>
          </a:p>
          <a:p>
            <a:pPr eaLnBrk="1" hangingPunct="1"/>
            <a:endParaRPr lang="en-US" sz="2400" dirty="0"/>
          </a:p>
          <a:p>
            <a:pPr eaLnBrk="1" hangingPunct="1"/>
            <a:endParaRPr lang="en-US" sz="2000" dirty="0"/>
          </a:p>
          <a:p>
            <a:pPr eaLnBrk="1" hangingPunct="1"/>
            <a:endParaRPr lang="en-US" sz="2000" dirty="0"/>
          </a:p>
        </p:txBody>
      </p:sp>
    </p:spTree>
    <p:extLst>
      <p:ext uri="{BB962C8B-B14F-4D97-AF65-F5344CB8AC3E}">
        <p14:creationId xmlns:p14="http://schemas.microsoft.com/office/powerpoint/2010/main" val="4270254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FY 2015 SAMHSA Drug Court and Criminal Justice Grant Programs</a:t>
            </a:r>
            <a:endParaRPr lang="en-US" b="1" dirty="0"/>
          </a:p>
        </p:txBody>
      </p:sp>
      <p:sp>
        <p:nvSpPr>
          <p:cNvPr id="3" name="Content Placeholder 2"/>
          <p:cNvSpPr>
            <a:spLocks noGrp="1"/>
          </p:cNvSpPr>
          <p:nvPr>
            <p:ph idx="1"/>
          </p:nvPr>
        </p:nvSpPr>
        <p:spPr>
          <a:xfrm>
            <a:off x="499444" y="1676808"/>
            <a:ext cx="8264751" cy="5292952"/>
          </a:xfrm>
        </p:spPr>
        <p:txBody>
          <a:bodyPr/>
          <a:lstStyle/>
          <a:p>
            <a:pPr eaLnBrk="1" hangingPunct="1"/>
            <a:r>
              <a:rPr lang="en-US" sz="3200" dirty="0"/>
              <a:t>In FY </a:t>
            </a:r>
            <a:r>
              <a:rPr lang="en-US" sz="3200" dirty="0" smtClean="0"/>
              <a:t>2015 </a:t>
            </a:r>
            <a:r>
              <a:rPr lang="en-US" sz="3200" dirty="0"/>
              <a:t>CSAT anticipates making </a:t>
            </a:r>
            <a:r>
              <a:rPr lang="en-US" sz="3200" dirty="0" smtClean="0"/>
              <a:t>approximately 70</a:t>
            </a:r>
            <a:r>
              <a:rPr lang="en-US" sz="3600" b="1" dirty="0" smtClean="0">
                <a:solidFill>
                  <a:srgbClr val="FF0000"/>
                </a:solidFill>
              </a:rPr>
              <a:t> </a:t>
            </a:r>
            <a:r>
              <a:rPr lang="en-US" sz="3200" dirty="0"/>
              <a:t>new </a:t>
            </a:r>
            <a:r>
              <a:rPr lang="en-US" sz="3200" dirty="0" smtClean="0"/>
              <a:t>Criminal Justice - treatment services awards: </a:t>
            </a:r>
          </a:p>
          <a:p>
            <a:pPr lvl="1" eaLnBrk="1" hangingPunct="1"/>
            <a:r>
              <a:rPr lang="en-US" sz="3200" b="1" dirty="0" smtClean="0">
                <a:solidFill>
                  <a:srgbClr val="FF0000"/>
                </a:solidFill>
              </a:rPr>
              <a:t>36</a:t>
            </a:r>
            <a:r>
              <a:rPr lang="en-US" sz="3200" dirty="0"/>
              <a:t>	SAMHSA Adult Drug Court grants</a:t>
            </a:r>
          </a:p>
          <a:p>
            <a:pPr lvl="1" eaLnBrk="1" hangingPunct="1"/>
            <a:r>
              <a:rPr lang="en-US" sz="3200" b="1" dirty="0" smtClean="0">
                <a:solidFill>
                  <a:srgbClr val="FF0000"/>
                </a:solidFill>
              </a:rPr>
              <a:t>  8</a:t>
            </a:r>
            <a:r>
              <a:rPr lang="en-US" sz="3200" dirty="0"/>
              <a:t>	SAMHSA </a:t>
            </a:r>
            <a:r>
              <a:rPr lang="en-US" sz="3200" dirty="0" smtClean="0"/>
              <a:t>Family Treatment Drug 			Court grants</a:t>
            </a:r>
          </a:p>
          <a:p>
            <a:pPr lvl="1" eaLnBrk="1" hangingPunct="1"/>
            <a:r>
              <a:rPr lang="en-US" sz="3200" b="1" dirty="0">
                <a:solidFill>
                  <a:srgbClr val="FF0000"/>
                </a:solidFill>
              </a:rPr>
              <a:t>10</a:t>
            </a:r>
            <a:r>
              <a:rPr lang="en-US" sz="3200" dirty="0"/>
              <a:t>	SAMHSA-BJA Adult Drug Court grants</a:t>
            </a:r>
          </a:p>
          <a:p>
            <a:pPr lvl="1" eaLnBrk="1" hangingPunct="1"/>
            <a:r>
              <a:rPr lang="en-US" sz="3200" b="1" dirty="0" smtClean="0">
                <a:solidFill>
                  <a:srgbClr val="00B050"/>
                </a:solidFill>
              </a:rPr>
              <a:t>16</a:t>
            </a:r>
            <a:r>
              <a:rPr lang="en-US" sz="3200" dirty="0"/>
              <a:t>	SAMHSA </a:t>
            </a:r>
            <a:r>
              <a:rPr lang="en-US" sz="3200" dirty="0" smtClean="0"/>
              <a:t>Offender Reentry Program 		grants</a:t>
            </a:r>
            <a:endParaRPr lang="en-US" sz="3200" dirty="0"/>
          </a:p>
          <a:p>
            <a:pPr marL="456665" lvl="1" indent="0" eaLnBrk="1" hangingPunct="1">
              <a:buNone/>
            </a:pPr>
            <a:endParaRPr lang="en-US" sz="3200" dirty="0"/>
          </a:p>
          <a:p>
            <a:endParaRPr lang="en-US" dirty="0"/>
          </a:p>
        </p:txBody>
      </p:sp>
    </p:spTree>
    <p:extLst>
      <p:ext uri="{BB962C8B-B14F-4D97-AF65-F5344CB8AC3E}">
        <p14:creationId xmlns:p14="http://schemas.microsoft.com/office/powerpoint/2010/main" val="3179221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2400"/>
            <a:ext cx="8229600" cy="1020762"/>
          </a:xfrm>
        </p:spPr>
        <p:txBody>
          <a:bodyPr/>
          <a:lstStyle/>
          <a:p>
            <a:r>
              <a:rPr lang="en-US" dirty="0" smtClean="0"/>
              <a:t>Snapshot: SAMHSA’s ORP</a:t>
            </a:r>
            <a:endParaRPr lang="en-US" dirty="0">
              <a:solidFill>
                <a:srgbClr val="FF0000"/>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359129825"/>
              </p:ext>
            </p:extLst>
          </p:nvPr>
        </p:nvGraphicFramePr>
        <p:xfrm>
          <a:off x="1063773" y="2294988"/>
          <a:ext cx="7010400" cy="3993270"/>
        </p:xfrm>
        <a:graphic>
          <a:graphicData uri="http://schemas.openxmlformats.org/drawingml/2006/table">
            <a:tbl>
              <a:tblPr firstRow="1" bandRow="1">
                <a:tableStyleId>{5C22544A-7EE6-4342-B048-85BDC9FD1C3A}</a:tableStyleId>
              </a:tblPr>
              <a:tblGrid>
                <a:gridCol w="3505200"/>
                <a:gridCol w="3505200"/>
              </a:tblGrid>
              <a:tr h="817880">
                <a:tc>
                  <a:txBody>
                    <a:bodyPr/>
                    <a:lstStyle/>
                    <a:p>
                      <a:pPr algn="ctr"/>
                      <a:r>
                        <a:rPr lang="en-US" sz="3200" dirty="0" smtClean="0"/>
                        <a:t>Fiscal Year</a:t>
                      </a:r>
                      <a:endParaRPr lang="en-US" sz="3200" dirty="0"/>
                    </a:p>
                  </a:txBody>
                  <a:tcPr/>
                </a:tc>
                <a:tc>
                  <a:txBody>
                    <a:bodyPr/>
                    <a:lstStyle/>
                    <a:p>
                      <a:pPr algn="ctr"/>
                      <a:r>
                        <a:rPr lang="en-US" sz="3200" dirty="0" smtClean="0"/>
                        <a:t>Number of Grants</a:t>
                      </a:r>
                      <a:endParaRPr lang="en-US" sz="3200" dirty="0"/>
                    </a:p>
                  </a:txBody>
                  <a:tcPr/>
                </a:tc>
              </a:tr>
              <a:tr h="643206">
                <a:tc>
                  <a:txBody>
                    <a:bodyPr/>
                    <a:lstStyle/>
                    <a:p>
                      <a:pPr algn="ctr"/>
                      <a:r>
                        <a:rPr lang="en-US" sz="3200" dirty="0" smtClean="0"/>
                        <a:t>2015</a:t>
                      </a:r>
                      <a:endParaRPr lang="en-US" sz="3200" dirty="0"/>
                    </a:p>
                  </a:txBody>
                  <a:tcPr/>
                </a:tc>
                <a:tc>
                  <a:txBody>
                    <a:bodyPr/>
                    <a:lstStyle/>
                    <a:p>
                      <a:pPr algn="ctr"/>
                      <a:r>
                        <a:rPr lang="en-US" sz="3200" dirty="0" smtClean="0"/>
                        <a:t>16</a:t>
                      </a:r>
                      <a:endParaRPr lang="en-US" sz="3200" dirty="0"/>
                    </a:p>
                  </a:txBody>
                  <a:tcPr/>
                </a:tc>
              </a:tr>
              <a:tr h="618978">
                <a:tc>
                  <a:txBody>
                    <a:bodyPr/>
                    <a:lstStyle/>
                    <a:p>
                      <a:pPr algn="ctr"/>
                      <a:r>
                        <a:rPr lang="en-US" sz="3200" dirty="0" smtClean="0"/>
                        <a:t>2013</a:t>
                      </a:r>
                      <a:endParaRPr lang="en-US" sz="3200" dirty="0"/>
                    </a:p>
                  </a:txBody>
                  <a:tcPr/>
                </a:tc>
                <a:tc>
                  <a:txBody>
                    <a:bodyPr/>
                    <a:lstStyle/>
                    <a:p>
                      <a:pPr algn="ctr"/>
                      <a:r>
                        <a:rPr lang="en-US" sz="3200" dirty="0" smtClean="0"/>
                        <a:t>13</a:t>
                      </a:r>
                      <a:endParaRPr lang="en-US" sz="3200" dirty="0"/>
                    </a:p>
                  </a:txBody>
                  <a:tcPr/>
                </a:tc>
              </a:tr>
              <a:tr h="675250">
                <a:tc>
                  <a:txBody>
                    <a:bodyPr/>
                    <a:lstStyle/>
                    <a:p>
                      <a:pPr algn="ctr"/>
                      <a:r>
                        <a:rPr lang="en-US" sz="3200" dirty="0" smtClean="0"/>
                        <a:t>2012</a:t>
                      </a:r>
                      <a:endParaRPr lang="en-US" sz="3200" dirty="0"/>
                    </a:p>
                  </a:txBody>
                  <a:tcPr/>
                </a:tc>
                <a:tc>
                  <a:txBody>
                    <a:bodyPr/>
                    <a:lstStyle/>
                    <a:p>
                      <a:pPr algn="ctr"/>
                      <a:r>
                        <a:rPr lang="en-US" sz="3200" dirty="0" smtClean="0"/>
                        <a:t>18</a:t>
                      </a:r>
                      <a:endParaRPr lang="en-US" sz="3200" dirty="0"/>
                    </a:p>
                  </a:txBody>
                  <a:tcPr/>
                </a:tc>
              </a:tr>
              <a:tr h="576775">
                <a:tc>
                  <a:txBody>
                    <a:bodyPr/>
                    <a:lstStyle/>
                    <a:p>
                      <a:pPr algn="ctr"/>
                      <a:r>
                        <a:rPr lang="en-US" sz="3200" dirty="0" smtClean="0"/>
                        <a:t>2010</a:t>
                      </a:r>
                      <a:endParaRPr lang="en-US" sz="3200" dirty="0"/>
                    </a:p>
                  </a:txBody>
                  <a:tcPr/>
                </a:tc>
                <a:tc>
                  <a:txBody>
                    <a:bodyPr/>
                    <a:lstStyle/>
                    <a:p>
                      <a:pPr algn="ctr"/>
                      <a:r>
                        <a:rPr lang="en-US" sz="3200" dirty="0" smtClean="0"/>
                        <a:t>18</a:t>
                      </a:r>
                      <a:endParaRPr lang="en-US" sz="3200" dirty="0"/>
                    </a:p>
                  </a:txBody>
                  <a:tcPr/>
                </a:tc>
              </a:tr>
              <a:tr h="658836">
                <a:tc>
                  <a:txBody>
                    <a:bodyPr/>
                    <a:lstStyle/>
                    <a:p>
                      <a:pPr algn="ctr"/>
                      <a:r>
                        <a:rPr lang="en-US" sz="3200" dirty="0" smtClean="0"/>
                        <a:t>2009</a:t>
                      </a:r>
                      <a:endParaRPr lang="en-US" sz="3200" dirty="0"/>
                    </a:p>
                  </a:txBody>
                  <a:tcPr/>
                </a:tc>
                <a:tc>
                  <a:txBody>
                    <a:bodyPr/>
                    <a:lstStyle/>
                    <a:p>
                      <a:pPr algn="ctr"/>
                      <a:r>
                        <a:rPr lang="en-US" sz="3200" dirty="0" smtClean="0"/>
                        <a:t>24</a:t>
                      </a:r>
                      <a:endParaRPr lang="en-US" sz="3200" dirty="0"/>
                    </a:p>
                  </a:txBody>
                  <a:tcPr/>
                </a:tc>
              </a:tr>
            </a:tbl>
          </a:graphicData>
        </a:graphic>
      </p:graphicFrame>
      <p:sp>
        <p:nvSpPr>
          <p:cNvPr id="8" name="TextBox 7"/>
          <p:cNvSpPr txBox="1"/>
          <p:nvPr/>
        </p:nvSpPr>
        <p:spPr>
          <a:xfrm>
            <a:off x="1828800" y="1524000"/>
            <a:ext cx="5480346" cy="584775"/>
          </a:xfrm>
          <a:prstGeom prst="rect">
            <a:avLst/>
          </a:prstGeom>
          <a:noFill/>
        </p:spPr>
        <p:txBody>
          <a:bodyPr wrap="none" rtlCol="0">
            <a:spAutoFit/>
          </a:bodyPr>
          <a:lstStyle/>
          <a:p>
            <a:r>
              <a:rPr lang="en-US" sz="3200" b="1" dirty="0" smtClean="0">
                <a:latin typeface="+mj-lt"/>
              </a:rPr>
              <a:t>Grants funded for up to 3 years</a:t>
            </a:r>
            <a:endParaRPr lang="en-US" sz="3200" b="1" dirty="0">
              <a:latin typeface="+mj-lt"/>
            </a:endParaRPr>
          </a:p>
        </p:txBody>
      </p:sp>
    </p:spTree>
    <p:extLst>
      <p:ext uri="{BB962C8B-B14F-4D97-AF65-F5344CB8AC3E}">
        <p14:creationId xmlns:p14="http://schemas.microsoft.com/office/powerpoint/2010/main" val="2488569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Dr Clark presentation">
  <a:themeElements>
    <a:clrScheme name="Dr Clar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r Clar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r Clar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r Clar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r Clar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r Clar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r Clar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r Clar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r Clark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r Clar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r Clar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r Clar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r Clar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r Clar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r Clark presentation">
  <a:themeElements>
    <a:clrScheme name="2_Dr Clar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r Clar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r Clar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r Clar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r Clar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r Clar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r Clar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r Clar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r Clark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r Clar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r Clar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r Clar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r Clar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r Clar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tion_branded">
  <a:themeElements>
    <a:clrScheme name="Presentation_brande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Presentation_branded">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_brande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 Clark presentation</Template>
  <TotalTime>17821</TotalTime>
  <Words>1795</Words>
  <Application>Microsoft Office PowerPoint</Application>
  <PresentationFormat>On-screen Show (4:3)</PresentationFormat>
  <Paragraphs>248</Paragraphs>
  <Slides>26</Slides>
  <Notes>20</Notes>
  <HiddenSlides>0</HiddenSlides>
  <MMClips>0</MMClip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Dr Clark presentation</vt:lpstr>
      <vt:lpstr>2_Dr Clark presentation</vt:lpstr>
      <vt:lpstr>Presentation_branded</vt:lpstr>
      <vt:lpstr>1_Office Theme</vt:lpstr>
      <vt:lpstr>6_Office Theme</vt:lpstr>
      <vt:lpstr>PowerPoint Presentation</vt:lpstr>
      <vt:lpstr>SAMHSA’s Mission</vt:lpstr>
      <vt:lpstr>PowerPoint Presentation</vt:lpstr>
      <vt:lpstr> SAMHSA’S STRATEGIC INITIATIVES:  FY 2015-2018 </vt:lpstr>
      <vt:lpstr>Trauma &amp; Justice Strategic Initiative:  Activities in FY 2015</vt:lpstr>
      <vt:lpstr>SAMSHA and Criminal Justice </vt:lpstr>
      <vt:lpstr>SAMHSA/CSAT Criminal Justice Grant Programs: Focus on Tx Capacity Expansion </vt:lpstr>
      <vt:lpstr>FY 2015 SAMHSA Drug Court and Criminal Justice Grant Programs</vt:lpstr>
      <vt:lpstr>Snapshot: SAMHSA’s ORP</vt:lpstr>
      <vt:lpstr>FY 2015 Offender Reentry Program Solicitation </vt:lpstr>
      <vt:lpstr>2015 Offender Reentry Program Solicitation </vt:lpstr>
      <vt:lpstr>Program Goals and Objectives</vt:lpstr>
      <vt:lpstr>Program Goals and Objectives (cont’d)</vt:lpstr>
      <vt:lpstr>Focus on Clinical/Treatment Services </vt:lpstr>
      <vt:lpstr>Direct Services/Treatment</vt:lpstr>
      <vt:lpstr>SAMHSA Supported Risk-Needs-Responsivity Simulation Tool</vt:lpstr>
      <vt:lpstr>Medicaid and CJ Populations</vt:lpstr>
      <vt:lpstr>Expanded Coverage and CJ Populations</vt:lpstr>
      <vt:lpstr>ACA: 10 Essential Health Benefits  (EHB Categories)</vt:lpstr>
      <vt:lpstr>Ongoing problems/issues in Reentry</vt:lpstr>
      <vt:lpstr>SAMHSA’s ORP Making a Difference Currently Active Grants</vt:lpstr>
      <vt:lpstr>SAMHSA’s National Registry of Evidence-based Programs and Practices (NREPP)</vt:lpstr>
      <vt:lpstr>SAMHSA Resources  </vt:lpstr>
      <vt:lpstr> Reentry Resources: Selected Websites  </vt:lpstr>
      <vt:lpstr>Enhancing SAMHSA Efforts</vt:lpstr>
      <vt:lpstr>Want More Information?   CJ Team Contact Information</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DHHS</dc:creator>
  <cp:lastModifiedBy>Department of Health and Human Services</cp:lastModifiedBy>
  <cp:revision>533</cp:revision>
  <cp:lastPrinted>2015-07-14T22:24:43Z</cp:lastPrinted>
  <dcterms:created xsi:type="dcterms:W3CDTF">2008-06-13T12:38:32Z</dcterms:created>
  <dcterms:modified xsi:type="dcterms:W3CDTF">2015-07-15T22:59:41Z</dcterms:modified>
</cp:coreProperties>
</file>