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  <p:sldMasterId id="2147483733" r:id="rId2"/>
    <p:sldMasterId id="2147483735" r:id="rId3"/>
    <p:sldMasterId id="2147483737" r:id="rId4"/>
    <p:sldMasterId id="2147483739" r:id="rId5"/>
    <p:sldMasterId id="2147483741" r:id="rId6"/>
    <p:sldMasterId id="2147483743" r:id="rId7"/>
    <p:sldMasterId id="2147483745" r:id="rId8"/>
    <p:sldMasterId id="2147483747" r:id="rId9"/>
    <p:sldMasterId id="2147483749" r:id="rId10"/>
    <p:sldMasterId id="2147483761" r:id="rId11"/>
    <p:sldMasterId id="2147483763" r:id="rId12"/>
    <p:sldMasterId id="2147483765" r:id="rId13"/>
    <p:sldMasterId id="2147483767" r:id="rId14"/>
    <p:sldMasterId id="2147483769" r:id="rId15"/>
    <p:sldMasterId id="2147483771" r:id="rId16"/>
    <p:sldMasterId id="2147483773" r:id="rId17"/>
  </p:sldMasterIdLst>
  <p:notesMasterIdLst>
    <p:notesMasterId r:id="rId50"/>
  </p:notesMasterIdLst>
  <p:handoutMasterIdLst>
    <p:handoutMasterId r:id="rId51"/>
  </p:handoutMasterIdLst>
  <p:sldIdLst>
    <p:sldId id="256" r:id="rId18"/>
    <p:sldId id="404" r:id="rId19"/>
    <p:sldId id="406" r:id="rId20"/>
    <p:sldId id="430" r:id="rId21"/>
    <p:sldId id="431" r:id="rId22"/>
    <p:sldId id="407" r:id="rId23"/>
    <p:sldId id="426" r:id="rId24"/>
    <p:sldId id="413" r:id="rId25"/>
    <p:sldId id="408" r:id="rId26"/>
    <p:sldId id="409" r:id="rId27"/>
    <p:sldId id="414" r:id="rId28"/>
    <p:sldId id="410" r:id="rId29"/>
    <p:sldId id="411" r:id="rId30"/>
    <p:sldId id="405" r:id="rId31"/>
    <p:sldId id="432" r:id="rId32"/>
    <p:sldId id="415" r:id="rId33"/>
    <p:sldId id="417" r:id="rId34"/>
    <p:sldId id="418" r:id="rId35"/>
    <p:sldId id="419" r:id="rId36"/>
    <p:sldId id="428" r:id="rId37"/>
    <p:sldId id="420" r:id="rId38"/>
    <p:sldId id="421" r:id="rId39"/>
    <p:sldId id="423" r:id="rId40"/>
    <p:sldId id="427" r:id="rId41"/>
    <p:sldId id="424" r:id="rId42"/>
    <p:sldId id="425" r:id="rId43"/>
    <p:sldId id="433" r:id="rId44"/>
    <p:sldId id="434" r:id="rId45"/>
    <p:sldId id="435" r:id="rId46"/>
    <p:sldId id="436" r:id="rId47"/>
    <p:sldId id="429" r:id="rId48"/>
    <p:sldId id="321" r:id="rId49"/>
  </p:sldIdLst>
  <p:sldSz cx="9144000" cy="6858000" type="screen4x3"/>
  <p:notesSz cx="7010400" cy="9236075"/>
  <p:custDataLst>
    <p:tags r:id="rId5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ain, Elizabeth" initials="E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74E"/>
    <a:srgbClr val="800000"/>
    <a:srgbClr val="3333FF"/>
    <a:srgbClr val="590000"/>
    <a:srgbClr val="A50021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9890" autoAdjust="0"/>
    <p:restoredTop sz="78686" autoAdjust="0"/>
  </p:normalViewPr>
  <p:slideViewPr>
    <p:cSldViewPr>
      <p:cViewPr varScale="1">
        <p:scale>
          <a:sx n="57" d="100"/>
          <a:sy n="57" d="100"/>
        </p:scale>
        <p:origin x="-1512" y="-90"/>
      </p:cViewPr>
      <p:guideLst>
        <p:guide orient="horz" pos="960"/>
        <p:guide pos="2880"/>
      </p:guideLst>
    </p:cSldViewPr>
  </p:slideViewPr>
  <p:outlineViewPr>
    <p:cViewPr>
      <p:scale>
        <a:sx n="33" d="100"/>
        <a:sy n="33" d="100"/>
      </p:scale>
      <p:origin x="0" y="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2040" y="-120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slide" Target="slides/slide25.xml"/><Relationship Id="rId47" Type="http://schemas.openxmlformats.org/officeDocument/2006/relationships/slide" Target="slides/slide30.xml"/><Relationship Id="rId50" Type="http://schemas.openxmlformats.org/officeDocument/2006/relationships/notesMaster" Target="notesMasters/notesMaster1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41" Type="http://schemas.openxmlformats.org/officeDocument/2006/relationships/slide" Target="slides/slide24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slide" Target="slides/slide28.xml"/><Relationship Id="rId53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49" Type="http://schemas.openxmlformats.org/officeDocument/2006/relationships/slide" Target="slides/slide32.xml"/><Relationship Id="rId57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slide" Target="slides/slide27.xml"/><Relationship Id="rId52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slide" Target="slides/slide26.xml"/><Relationship Id="rId48" Type="http://schemas.openxmlformats.org/officeDocument/2006/relationships/slide" Target="slides/slide31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s2101\Documents\RSAT\PPR\Jan-Dec%2014\FY%202014%20RSAT%20Annual%20Report%20Data%20Tabl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s2101\Documents\RSAT\PPR\Jan-Dec%2014\FY%202014%20RSAT%20Annual%20Report%20Data%20Table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s2101\Documents\RSAT\PPR\Jan-Dec%2014\FY%202014%20RSAT%20Annual%20Report%20Data%20Table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s2101\Documents\RSAT\PPR\Jan-Dec%2014\FY%202014%20RSAT%20Annual%20Report%20Data%20Table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s2101\Documents\RSAT\PPR\Jan-Dec%2014\FY%202014%20RSAT%20Annual%20Report%20Data%20Table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s2101\Documents\RSAT\PPR\Jan-Dec%2014\FY%202014%20RSAT%20Annual%20Report%20Data%20Table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s2101\Documents\RSAT\PPR\Jan-Dec%2014\FY%202014%20RSAT%20Annual%20Report%20Data%20Table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s2101\Documents\RSAT\PPR\Jan-Dec%2014\FY%202014%20RSAT%20Annual%20Report%20Data%20Tabl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1"/>
    </mc:Choice>
    <mc:Fallback>
      <c:style val="41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strRef>
              <c:f>'active awards'!$I$3:$I$10</c:f>
              <c:strCache>
                <c:ptCount val="8"/>
                <c:pt idx="0">
                  <c:v>FY2008</c:v>
                </c:pt>
                <c:pt idx="1">
                  <c:v>FY2009</c:v>
                </c:pt>
                <c:pt idx="2">
                  <c:v>FY2010</c:v>
                </c:pt>
                <c:pt idx="3">
                  <c:v>FY2011</c:v>
                </c:pt>
                <c:pt idx="4">
                  <c:v>FY2012</c:v>
                </c:pt>
                <c:pt idx="5">
                  <c:v>FY2013</c:v>
                </c:pt>
                <c:pt idx="6">
                  <c:v>FY2014</c:v>
                </c:pt>
                <c:pt idx="7">
                  <c:v>FY2015</c:v>
                </c:pt>
              </c:strCache>
            </c:strRef>
          </c:cat>
          <c:val>
            <c:numRef>
              <c:f>'active awards'!$J$3:$J$10</c:f>
              <c:numCache>
                <c:formatCode>"$"#,##0</c:formatCode>
                <c:ptCount val="8"/>
                <c:pt idx="0">
                  <c:v>8667570</c:v>
                </c:pt>
                <c:pt idx="1">
                  <c:v>9736924</c:v>
                </c:pt>
                <c:pt idx="2" formatCode="&quot;$&quot;#,##0_);[Red]\(&quot;$&quot;#,##0\)">
                  <c:v>28399395</c:v>
                </c:pt>
                <c:pt idx="3" formatCode="&quot;$&quot;#,##0_);[Red]\(&quot;$&quot;#,##0\)">
                  <c:v>22910384</c:v>
                </c:pt>
                <c:pt idx="4" formatCode="&quot;$&quot;#,##0_);[Red]\(&quot;$&quot;#,##0\)">
                  <c:v>8608155</c:v>
                </c:pt>
                <c:pt idx="5" formatCode="&quot;$&quot;#,##0_);[Red]\(&quot;$&quot;#,##0\)">
                  <c:v>10589247</c:v>
                </c:pt>
                <c:pt idx="6" formatCode="&quot;$&quot;#,##0_);[Red]\(&quot;$&quot;#,##0\)">
                  <c:v>8637752</c:v>
                </c:pt>
                <c:pt idx="7" formatCode="&quot;$&quot;#,##0_);[Red]\(&quot;$&quot;#,##0\)">
                  <c:v>8852961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126720"/>
        <c:axId val="40128512"/>
      </c:lineChart>
      <c:catAx>
        <c:axId val="40126720"/>
        <c:scaling>
          <c:orientation val="minMax"/>
        </c:scaling>
        <c:delete val="0"/>
        <c:axPos val="b"/>
        <c:majorTickMark val="out"/>
        <c:minorTickMark val="none"/>
        <c:tickLblPos val="nextTo"/>
        <c:crossAx val="40128512"/>
        <c:crosses val="autoZero"/>
        <c:auto val="1"/>
        <c:lblAlgn val="ctr"/>
        <c:lblOffset val="100"/>
        <c:noMultiLvlLbl val="0"/>
      </c:catAx>
      <c:valAx>
        <c:axId val="40128512"/>
        <c:scaling>
          <c:orientation val="minMax"/>
        </c:scaling>
        <c:delete val="1"/>
        <c:axPos val="l"/>
        <c:numFmt formatCode="&quot;$&quot;#,##0" sourceLinked="1"/>
        <c:majorTickMark val="out"/>
        <c:minorTickMark val="none"/>
        <c:tickLblPos val="nextTo"/>
        <c:crossAx val="401267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2600"/>
            </a:pPr>
            <a:r>
              <a:rPr lang="en-US" sz="2600" dirty="0" smtClean="0"/>
              <a:t>FY 2014,</a:t>
            </a:r>
            <a:r>
              <a:rPr lang="en-US" sz="2600" baseline="0" dirty="0" smtClean="0"/>
              <a:t> Percentage of Individuals Receiving </a:t>
            </a:r>
            <a:r>
              <a:rPr lang="en-US" sz="2600" dirty="0" smtClean="0"/>
              <a:t>Services </a:t>
            </a:r>
            <a:r>
              <a:rPr lang="en-US" sz="2600" dirty="0"/>
              <a:t>with BJA Funds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Services!$I$4</c:f>
              <c:strCache>
                <c:ptCount val="1"/>
                <c:pt idx="0">
                  <c:v>Prison</c:v>
                </c:pt>
              </c:strCache>
            </c:strRef>
          </c:tx>
          <c:invertIfNegative val="0"/>
          <c:cat>
            <c:strRef>
              <c:f>Services!$H$5:$H$10</c:f>
              <c:strCache>
                <c:ptCount val="6"/>
                <c:pt idx="0">
                  <c:v>SA Treatment</c:v>
                </c:pt>
                <c:pt idx="1">
                  <c:v>Cognitive-Based Services</c:v>
                </c:pt>
                <c:pt idx="2">
                  <c:v>Employment Services</c:v>
                </c:pt>
                <c:pt idx="3">
                  <c:v>Housing Services</c:v>
                </c:pt>
                <c:pt idx="4">
                  <c:v>Mental Health</c:v>
                </c:pt>
                <c:pt idx="5">
                  <c:v>Other</c:v>
                </c:pt>
              </c:strCache>
            </c:strRef>
          </c:cat>
          <c:val>
            <c:numRef>
              <c:f>Services!$I$5:$I$10</c:f>
              <c:numCache>
                <c:formatCode>0.0</c:formatCode>
                <c:ptCount val="6"/>
                <c:pt idx="0">
                  <c:v>89.877496671105277</c:v>
                </c:pt>
                <c:pt idx="1">
                  <c:v>86.569906790945396</c:v>
                </c:pt>
                <c:pt idx="2">
                  <c:v>25.302263648468731</c:v>
                </c:pt>
                <c:pt idx="3">
                  <c:v>28.766977363515327</c:v>
                </c:pt>
                <c:pt idx="4">
                  <c:v>24.143808255659145</c:v>
                </c:pt>
                <c:pt idx="5">
                  <c:v>9.6298268974700569</c:v>
                </c:pt>
              </c:numCache>
            </c:numRef>
          </c:val>
        </c:ser>
        <c:ser>
          <c:idx val="1"/>
          <c:order val="1"/>
          <c:tx>
            <c:strRef>
              <c:f>Services!$J$4</c:f>
              <c:strCache>
                <c:ptCount val="1"/>
                <c:pt idx="0">
                  <c:v>Jail</c:v>
                </c:pt>
              </c:strCache>
            </c:strRef>
          </c:tx>
          <c:invertIfNegative val="0"/>
          <c:cat>
            <c:strRef>
              <c:f>Services!$H$5:$H$10</c:f>
              <c:strCache>
                <c:ptCount val="6"/>
                <c:pt idx="0">
                  <c:v>SA Treatment</c:v>
                </c:pt>
                <c:pt idx="1">
                  <c:v>Cognitive-Based Services</c:v>
                </c:pt>
                <c:pt idx="2">
                  <c:v>Employment Services</c:v>
                </c:pt>
                <c:pt idx="3">
                  <c:v>Housing Services</c:v>
                </c:pt>
                <c:pt idx="4">
                  <c:v>Mental Health</c:v>
                </c:pt>
                <c:pt idx="5">
                  <c:v>Other</c:v>
                </c:pt>
              </c:strCache>
            </c:strRef>
          </c:cat>
          <c:val>
            <c:numRef>
              <c:f>Services!$J$5:$J$10</c:f>
              <c:numCache>
                <c:formatCode>0.0</c:formatCode>
                <c:ptCount val="6"/>
                <c:pt idx="0">
                  <c:v>65.384947723148727</c:v>
                </c:pt>
                <c:pt idx="1">
                  <c:v>60.036291367838977</c:v>
                </c:pt>
                <c:pt idx="2">
                  <c:v>24.945994988334938</c:v>
                </c:pt>
                <c:pt idx="3">
                  <c:v>16.910049252570651</c:v>
                </c:pt>
                <c:pt idx="4">
                  <c:v>22.483366456407172</c:v>
                </c:pt>
                <c:pt idx="5">
                  <c:v>14.680722371036042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607360"/>
        <c:axId val="42608896"/>
      </c:barChart>
      <c:catAx>
        <c:axId val="426073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42608896"/>
        <c:crosses val="autoZero"/>
        <c:auto val="1"/>
        <c:lblAlgn val="ctr"/>
        <c:lblOffset val="100"/>
        <c:noMultiLvlLbl val="0"/>
      </c:catAx>
      <c:valAx>
        <c:axId val="42608896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42607360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600"/>
            </a:pPr>
            <a:r>
              <a:rPr lang="en-US" sz="2600" dirty="0"/>
              <a:t>FY 2014, Program</a:t>
            </a:r>
            <a:r>
              <a:rPr lang="en-US" sz="2600" baseline="0" dirty="0"/>
              <a:t> </a:t>
            </a:r>
            <a:r>
              <a:rPr lang="en-US" sz="2600" baseline="0" dirty="0" smtClean="0"/>
              <a:t>Completers and Those Released to Community</a:t>
            </a:r>
            <a:endParaRPr lang="en-US" sz="2600" dirty="0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'Complete&amp;Release'!$E$4</c:f>
              <c:strCache>
                <c:ptCount val="1"/>
                <c:pt idx="0">
                  <c:v>Individuals Completed</c:v>
                </c:pt>
              </c:strCache>
            </c:strRef>
          </c:tx>
          <c:invertIfNegative val="0"/>
          <c:cat>
            <c:strRef>
              <c:f>'Complete&amp;Release'!$F$3:$G$3</c:f>
              <c:strCache>
                <c:ptCount val="2"/>
                <c:pt idx="0">
                  <c:v>Prison</c:v>
                </c:pt>
                <c:pt idx="1">
                  <c:v>Jail</c:v>
                </c:pt>
              </c:strCache>
            </c:strRef>
          </c:cat>
          <c:val>
            <c:numRef>
              <c:f>'Complete&amp;Release'!$F$4:$G$4</c:f>
              <c:numCache>
                <c:formatCode>###0</c:formatCode>
                <c:ptCount val="2"/>
                <c:pt idx="0">
                  <c:v>3304.0000000000018</c:v>
                </c:pt>
                <c:pt idx="1">
                  <c:v>6890.9999999999991</c:v>
                </c:pt>
              </c:numCache>
            </c:numRef>
          </c:val>
        </c:ser>
        <c:ser>
          <c:idx val="1"/>
          <c:order val="1"/>
          <c:tx>
            <c:strRef>
              <c:f>'Complete&amp;Release'!$E$5</c:f>
              <c:strCache>
                <c:ptCount val="1"/>
                <c:pt idx="0">
                  <c:v>Individuals Completed and Released to Community</c:v>
                </c:pt>
              </c:strCache>
            </c:strRef>
          </c:tx>
          <c:invertIfNegative val="0"/>
          <c:cat>
            <c:strRef>
              <c:f>'Complete&amp;Release'!$F$3:$G$3</c:f>
              <c:strCache>
                <c:ptCount val="2"/>
                <c:pt idx="0">
                  <c:v>Prison</c:v>
                </c:pt>
                <c:pt idx="1">
                  <c:v>Jail</c:v>
                </c:pt>
              </c:strCache>
            </c:strRef>
          </c:cat>
          <c:val>
            <c:numRef>
              <c:f>'Complete&amp;Release'!$F$5:$G$5</c:f>
              <c:numCache>
                <c:formatCode>###0</c:formatCode>
                <c:ptCount val="2"/>
                <c:pt idx="0">
                  <c:v>2685.0000000000023</c:v>
                </c:pt>
                <c:pt idx="1">
                  <c:v>3578.9999999999986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5202944"/>
        <c:axId val="165212928"/>
      </c:barChart>
      <c:catAx>
        <c:axId val="165202944"/>
        <c:scaling>
          <c:orientation val="minMax"/>
        </c:scaling>
        <c:delete val="0"/>
        <c:axPos val="l"/>
        <c:majorTickMark val="none"/>
        <c:minorTickMark val="none"/>
        <c:tickLblPos val="nextTo"/>
        <c:crossAx val="165212928"/>
        <c:crosses val="autoZero"/>
        <c:auto val="1"/>
        <c:lblAlgn val="ctr"/>
        <c:lblOffset val="100"/>
        <c:noMultiLvlLbl val="0"/>
      </c:catAx>
      <c:valAx>
        <c:axId val="165212928"/>
        <c:scaling>
          <c:orientation val="minMax"/>
        </c:scaling>
        <c:delete val="0"/>
        <c:axPos val="b"/>
        <c:majorGridlines/>
        <c:numFmt formatCode="###0" sourceLinked="1"/>
        <c:majorTickMark val="none"/>
        <c:minorTickMark val="none"/>
        <c:tickLblPos val="nextTo"/>
        <c:crossAx val="165202944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1"/>
    </mc:Choice>
    <mc:Fallback>
      <c:style val="41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strRef>
              <c:f>'active awards'!$I$3:$I$10</c:f>
              <c:strCache>
                <c:ptCount val="8"/>
                <c:pt idx="0">
                  <c:v>FY2008</c:v>
                </c:pt>
                <c:pt idx="1">
                  <c:v>FY2009</c:v>
                </c:pt>
                <c:pt idx="2">
                  <c:v>FY2010</c:v>
                </c:pt>
                <c:pt idx="3">
                  <c:v>FY2011</c:v>
                </c:pt>
                <c:pt idx="4">
                  <c:v>FY2012</c:v>
                </c:pt>
                <c:pt idx="5">
                  <c:v>FY2013</c:v>
                </c:pt>
                <c:pt idx="6">
                  <c:v>FY2014</c:v>
                </c:pt>
                <c:pt idx="7">
                  <c:v>FY2015</c:v>
                </c:pt>
              </c:strCache>
            </c:strRef>
          </c:cat>
          <c:val>
            <c:numRef>
              <c:f>'active awards'!$J$3:$J$10</c:f>
              <c:numCache>
                <c:formatCode>"$"#,##0</c:formatCode>
                <c:ptCount val="8"/>
                <c:pt idx="0">
                  <c:v>8667570</c:v>
                </c:pt>
                <c:pt idx="1">
                  <c:v>9736924</c:v>
                </c:pt>
                <c:pt idx="2" formatCode="&quot;$&quot;#,##0_);[Red]\(&quot;$&quot;#,##0\)">
                  <c:v>28399395</c:v>
                </c:pt>
                <c:pt idx="3" formatCode="&quot;$&quot;#,##0_);[Red]\(&quot;$&quot;#,##0\)">
                  <c:v>22910384</c:v>
                </c:pt>
                <c:pt idx="4" formatCode="&quot;$&quot;#,##0_);[Red]\(&quot;$&quot;#,##0\)">
                  <c:v>8608155</c:v>
                </c:pt>
                <c:pt idx="5" formatCode="&quot;$&quot;#,##0_);[Red]\(&quot;$&quot;#,##0\)">
                  <c:v>10589247</c:v>
                </c:pt>
                <c:pt idx="6" formatCode="&quot;$&quot;#,##0_);[Red]\(&quot;$&quot;#,##0\)">
                  <c:v>8637752</c:v>
                </c:pt>
                <c:pt idx="7" formatCode="&quot;$&quot;#,##0_);[Red]\(&quot;$&quot;#,##0\)">
                  <c:v>8852961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574208"/>
        <c:axId val="42575744"/>
      </c:lineChart>
      <c:catAx>
        <c:axId val="42574208"/>
        <c:scaling>
          <c:orientation val="minMax"/>
        </c:scaling>
        <c:delete val="0"/>
        <c:axPos val="b"/>
        <c:majorTickMark val="out"/>
        <c:minorTickMark val="none"/>
        <c:tickLblPos val="nextTo"/>
        <c:crossAx val="42575744"/>
        <c:crosses val="autoZero"/>
        <c:auto val="1"/>
        <c:lblAlgn val="ctr"/>
        <c:lblOffset val="100"/>
        <c:noMultiLvlLbl val="0"/>
      </c:catAx>
      <c:valAx>
        <c:axId val="42575744"/>
        <c:scaling>
          <c:orientation val="minMax"/>
        </c:scaling>
        <c:delete val="1"/>
        <c:axPos val="l"/>
        <c:numFmt formatCode="&quot;$&quot;#,##0" sourceLinked="1"/>
        <c:majorTickMark val="out"/>
        <c:minorTickMark val="none"/>
        <c:tickLblPos val="nextTo"/>
        <c:crossAx val="425742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1"/>
    </mc:Choice>
    <mc:Fallback>
      <c:style val="41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'active awards'!$U$3</c:f>
              <c:strCache>
                <c:ptCount val="1"/>
                <c:pt idx="0">
                  <c:v>Mean</c:v>
                </c:pt>
              </c:strCache>
            </c:strRef>
          </c:tx>
          <c:marker>
            <c:symbol val="none"/>
          </c:marker>
          <c:cat>
            <c:strRef>
              <c:f>'active awards'!$S$4:$S$8</c:f>
              <c:strCache>
                <c:ptCount val="5"/>
                <c:pt idx="0">
                  <c:v>FY 2010</c:v>
                </c:pt>
                <c:pt idx="1">
                  <c:v>FY 2011</c:v>
                </c:pt>
                <c:pt idx="2">
                  <c:v>FY 2012</c:v>
                </c:pt>
                <c:pt idx="3">
                  <c:v>FY 2013</c:v>
                </c:pt>
                <c:pt idx="4">
                  <c:v>FY 2014</c:v>
                </c:pt>
              </c:strCache>
            </c:strRef>
          </c:cat>
          <c:val>
            <c:numRef>
              <c:f>'active awards'!$U$4:$U$8</c:f>
              <c:numCache>
                <c:formatCode>"$"#,##0_);[Red]\("$"#,##0\)</c:formatCode>
                <c:ptCount val="5"/>
                <c:pt idx="0">
                  <c:v>514609</c:v>
                </c:pt>
                <c:pt idx="1">
                  <c:v>409918</c:v>
                </c:pt>
                <c:pt idx="2">
                  <c:v>151635</c:v>
                </c:pt>
                <c:pt idx="3">
                  <c:v>197301</c:v>
                </c:pt>
                <c:pt idx="4">
                  <c:v>160938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3361536"/>
        <c:axId val="163363072"/>
      </c:lineChart>
      <c:catAx>
        <c:axId val="163361536"/>
        <c:scaling>
          <c:orientation val="minMax"/>
        </c:scaling>
        <c:delete val="0"/>
        <c:axPos val="b"/>
        <c:majorTickMark val="out"/>
        <c:minorTickMark val="none"/>
        <c:tickLblPos val="nextTo"/>
        <c:crossAx val="163363072"/>
        <c:crosses val="autoZero"/>
        <c:auto val="1"/>
        <c:lblAlgn val="ctr"/>
        <c:lblOffset val="100"/>
        <c:noMultiLvlLbl val="0"/>
      </c:catAx>
      <c:valAx>
        <c:axId val="163363072"/>
        <c:scaling>
          <c:orientation val="minMax"/>
        </c:scaling>
        <c:delete val="1"/>
        <c:axPos val="l"/>
        <c:numFmt formatCode="&quot;$&quot;#,##0_);[Red]\(&quot;$&quot;#,##0\)" sourceLinked="1"/>
        <c:majorTickMark val="out"/>
        <c:minorTickMark val="none"/>
        <c:tickLblPos val="nextTo"/>
        <c:crossAx val="1633615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US" sz="1800" b="1" i="0" baseline="0" dirty="0" smtClean="0">
                <a:effectLst/>
              </a:rPr>
              <a:t>FY 2014, </a:t>
            </a:r>
            <a:r>
              <a:rPr lang="en-US" sz="1800" dirty="0" smtClean="0"/>
              <a:t>Federal </a:t>
            </a:r>
            <a:r>
              <a:rPr lang="en-US" sz="1800" dirty="0"/>
              <a:t>and Non-Federal Matching Funds Spent by Expense </a:t>
            </a:r>
            <a:r>
              <a:rPr lang="en-US" sz="1800" dirty="0" smtClean="0"/>
              <a:t>Category</a:t>
            </a:r>
            <a:endParaRPr lang="en-US" sz="18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7306386701662294"/>
          <c:y val="0.2137441673957422"/>
          <c:w val="0.43734033245844267"/>
          <c:h val="0.72890055409740451"/>
        </c:manualLayout>
      </c:layout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'Fig5 Expenditures'!$A$17:$A$20</c:f>
              <c:strCache>
                <c:ptCount val="4"/>
                <c:pt idx="0">
                  <c:v>Personnel and fringe</c:v>
                </c:pt>
                <c:pt idx="1">
                  <c:v>Contracts</c:v>
                </c:pt>
                <c:pt idx="2">
                  <c:v>Equipment and supplies</c:v>
                </c:pt>
                <c:pt idx="3">
                  <c:v>All other categories</c:v>
                </c:pt>
              </c:strCache>
            </c:strRef>
          </c:cat>
          <c:val>
            <c:numRef>
              <c:f>'Fig5 Expenditures'!$C$17:$C$20</c:f>
              <c:numCache>
                <c:formatCode>"$"#,##0.00</c:formatCode>
                <c:ptCount val="4"/>
                <c:pt idx="0">
                  <c:v>10040537.4</c:v>
                </c:pt>
                <c:pt idx="1">
                  <c:v>8242971.8099999996</c:v>
                </c:pt>
                <c:pt idx="2">
                  <c:v>726514.41</c:v>
                </c:pt>
                <c:pt idx="3">
                  <c:v>629212.86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900">
          <a:latin typeface="Arial Narrow" panose="020B0606020202030204" pitchFamily="34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dirty="0" smtClean="0"/>
              <a:t>FY 2014, All</a:t>
            </a:r>
            <a:r>
              <a:rPr lang="en-US" sz="1600" baseline="0" dirty="0" smtClean="0"/>
              <a:t> Funds by Source</a:t>
            </a:r>
            <a:endParaRPr lang="en-US" sz="1600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'Fig5 Expenditures'!$A$7:$A$8</c:f>
              <c:strCache>
                <c:ptCount val="2"/>
                <c:pt idx="0">
                  <c:v>BJA Funds</c:v>
                </c:pt>
                <c:pt idx="1">
                  <c:v>Non-BJA funds (All Other Sources)</c:v>
                </c:pt>
              </c:strCache>
            </c:strRef>
          </c:cat>
          <c:val>
            <c:numRef>
              <c:f>'Fig5 Expenditures'!$E$7:$E$8</c:f>
              <c:numCache>
                <c:formatCode>0.0</c:formatCode>
                <c:ptCount val="2"/>
                <c:pt idx="0">
                  <c:v>59.478365780134446</c:v>
                </c:pt>
                <c:pt idx="1">
                  <c:v>40.521634219865547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April 2012-Dec. 2014, Enrollment by Quarter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'fig1 enrolled'!$C$1</c:f>
              <c:strCache>
                <c:ptCount val="1"/>
                <c:pt idx="0">
                  <c:v>Prison</c:v>
                </c:pt>
              </c:strCache>
            </c:strRef>
          </c:tx>
          <c:marker>
            <c:symbol val="none"/>
          </c:marker>
          <c:cat>
            <c:strRef>
              <c:f>'fig1 enrolled'!$A$3:$A$13</c:f>
              <c:strCache>
                <c:ptCount val="11"/>
                <c:pt idx="0">
                  <c:v>April-June 2012</c:v>
                </c:pt>
                <c:pt idx="1">
                  <c:v>July-Sept. 2012</c:v>
                </c:pt>
                <c:pt idx="2">
                  <c:v>Oct.-Dec. 2012</c:v>
                </c:pt>
                <c:pt idx="3">
                  <c:v>Jan.-March 2013</c:v>
                </c:pt>
                <c:pt idx="4">
                  <c:v>April-June 2013</c:v>
                </c:pt>
                <c:pt idx="5">
                  <c:v>July-Sept. 2013</c:v>
                </c:pt>
                <c:pt idx="6">
                  <c:v>Oct.-Dec. 2013</c:v>
                </c:pt>
                <c:pt idx="7">
                  <c:v>Jan.-March 2014</c:v>
                </c:pt>
                <c:pt idx="8">
                  <c:v>April-June 2014</c:v>
                </c:pt>
                <c:pt idx="9">
                  <c:v>July-Sept. 2014</c:v>
                </c:pt>
                <c:pt idx="10">
                  <c:v>Oct.-Dec. 2014</c:v>
                </c:pt>
              </c:strCache>
            </c:strRef>
          </c:cat>
          <c:val>
            <c:numRef>
              <c:f>'fig1 enrolled'!$C$3:$C$13</c:f>
              <c:numCache>
                <c:formatCode>#,##0</c:formatCode>
                <c:ptCount val="11"/>
                <c:pt idx="0">
                  <c:v>9953</c:v>
                </c:pt>
                <c:pt idx="1">
                  <c:v>9676.0000000000036</c:v>
                </c:pt>
                <c:pt idx="2">
                  <c:v>8970</c:v>
                </c:pt>
                <c:pt idx="3">
                  <c:v>10557.999999999995</c:v>
                </c:pt>
                <c:pt idx="4">
                  <c:v>11147.000000000004</c:v>
                </c:pt>
                <c:pt idx="5">
                  <c:v>10891.999999999998</c:v>
                </c:pt>
                <c:pt idx="6">
                  <c:v>10079.000000000002</c:v>
                </c:pt>
                <c:pt idx="7">
                  <c:v>8065.9999999999991</c:v>
                </c:pt>
                <c:pt idx="8">
                  <c:v>9681.0000000000018</c:v>
                </c:pt>
                <c:pt idx="9">
                  <c:v>9932.9999999999982</c:v>
                </c:pt>
                <c:pt idx="10">
                  <c:v>6875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'fig1 enrolled'!$E$1</c:f>
              <c:strCache>
                <c:ptCount val="1"/>
                <c:pt idx="0">
                  <c:v>Jail</c:v>
                </c:pt>
              </c:strCache>
            </c:strRef>
          </c:tx>
          <c:marker>
            <c:symbol val="none"/>
          </c:marker>
          <c:cat>
            <c:strRef>
              <c:f>'fig1 enrolled'!$A$3:$A$13</c:f>
              <c:strCache>
                <c:ptCount val="11"/>
                <c:pt idx="0">
                  <c:v>April-June 2012</c:v>
                </c:pt>
                <c:pt idx="1">
                  <c:v>July-Sept. 2012</c:v>
                </c:pt>
                <c:pt idx="2">
                  <c:v>Oct.-Dec. 2012</c:v>
                </c:pt>
                <c:pt idx="3">
                  <c:v>Jan.-March 2013</c:v>
                </c:pt>
                <c:pt idx="4">
                  <c:v>April-June 2013</c:v>
                </c:pt>
                <c:pt idx="5">
                  <c:v>July-Sept. 2013</c:v>
                </c:pt>
                <c:pt idx="6">
                  <c:v>Oct.-Dec. 2013</c:v>
                </c:pt>
                <c:pt idx="7">
                  <c:v>Jan.-March 2014</c:v>
                </c:pt>
                <c:pt idx="8">
                  <c:v>April-June 2014</c:v>
                </c:pt>
                <c:pt idx="9">
                  <c:v>July-Sept. 2014</c:v>
                </c:pt>
                <c:pt idx="10">
                  <c:v>Oct.-Dec. 2014</c:v>
                </c:pt>
              </c:strCache>
            </c:strRef>
          </c:cat>
          <c:val>
            <c:numRef>
              <c:f>'fig1 enrolled'!$E$3:$E$13</c:f>
              <c:numCache>
                <c:formatCode>#,##0</c:formatCode>
                <c:ptCount val="11"/>
                <c:pt idx="0">
                  <c:v>5275.9999999999991</c:v>
                </c:pt>
                <c:pt idx="1">
                  <c:v>4853</c:v>
                </c:pt>
                <c:pt idx="2">
                  <c:v>4458.0000000000009</c:v>
                </c:pt>
                <c:pt idx="3">
                  <c:v>3248.0000000000005</c:v>
                </c:pt>
                <c:pt idx="4">
                  <c:v>2964.9999999999986</c:v>
                </c:pt>
                <c:pt idx="5">
                  <c:v>2459</c:v>
                </c:pt>
                <c:pt idx="6">
                  <c:v>2841.9999999999991</c:v>
                </c:pt>
                <c:pt idx="7">
                  <c:v>2772.9999999999995</c:v>
                </c:pt>
                <c:pt idx="8">
                  <c:v>2934.0000000000005</c:v>
                </c:pt>
                <c:pt idx="9">
                  <c:v>3042.0000000000014</c:v>
                </c:pt>
                <c:pt idx="10">
                  <c:v>2586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'fig1 enrolled'!$D$30</c:f>
              <c:strCache>
                <c:ptCount val="1"/>
                <c:pt idx="0">
                  <c:v>Aftercare</c:v>
                </c:pt>
              </c:strCache>
            </c:strRef>
          </c:tx>
          <c:marker>
            <c:symbol val="none"/>
          </c:marker>
          <c:cat>
            <c:strRef>
              <c:f>'fig1 enrolled'!$A$3:$A$13</c:f>
              <c:strCache>
                <c:ptCount val="11"/>
                <c:pt idx="0">
                  <c:v>April-June 2012</c:v>
                </c:pt>
                <c:pt idx="1">
                  <c:v>July-Sept. 2012</c:v>
                </c:pt>
                <c:pt idx="2">
                  <c:v>Oct.-Dec. 2012</c:v>
                </c:pt>
                <c:pt idx="3">
                  <c:v>Jan.-March 2013</c:v>
                </c:pt>
                <c:pt idx="4">
                  <c:v>April-June 2013</c:v>
                </c:pt>
                <c:pt idx="5">
                  <c:v>July-Sept. 2013</c:v>
                </c:pt>
                <c:pt idx="6">
                  <c:v>Oct.-Dec. 2013</c:v>
                </c:pt>
                <c:pt idx="7">
                  <c:v>Jan.-March 2014</c:v>
                </c:pt>
                <c:pt idx="8">
                  <c:v>April-June 2014</c:v>
                </c:pt>
                <c:pt idx="9">
                  <c:v>July-Sept. 2014</c:v>
                </c:pt>
                <c:pt idx="10">
                  <c:v>Oct.-Dec. 2014</c:v>
                </c:pt>
              </c:strCache>
            </c:strRef>
          </c:cat>
          <c:val>
            <c:numRef>
              <c:f>'fig1 enrolled'!$G$3:$G$13</c:f>
              <c:numCache>
                <c:formatCode>#,##0</c:formatCode>
                <c:ptCount val="11"/>
                <c:pt idx="0">
                  <c:v>449.99999999999994</c:v>
                </c:pt>
                <c:pt idx="1">
                  <c:v>625.99999999999989</c:v>
                </c:pt>
                <c:pt idx="2">
                  <c:v>1062</c:v>
                </c:pt>
                <c:pt idx="3">
                  <c:v>998</c:v>
                </c:pt>
                <c:pt idx="4">
                  <c:v>879.99999999999977</c:v>
                </c:pt>
                <c:pt idx="5">
                  <c:v>1060.9999999999998</c:v>
                </c:pt>
                <c:pt idx="6">
                  <c:v>1350</c:v>
                </c:pt>
                <c:pt idx="7">
                  <c:v>803</c:v>
                </c:pt>
                <c:pt idx="8">
                  <c:v>742.00000000000011</c:v>
                </c:pt>
                <c:pt idx="9">
                  <c:v>292</c:v>
                </c:pt>
                <c:pt idx="10">
                  <c:v>266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017280"/>
        <c:axId val="164018816"/>
      </c:lineChart>
      <c:catAx>
        <c:axId val="164017280"/>
        <c:scaling>
          <c:orientation val="minMax"/>
        </c:scaling>
        <c:delete val="0"/>
        <c:axPos val="b"/>
        <c:majorTickMark val="out"/>
        <c:minorTickMark val="none"/>
        <c:tickLblPos val="nextTo"/>
        <c:crossAx val="164018816"/>
        <c:crosses val="autoZero"/>
        <c:auto val="1"/>
        <c:lblAlgn val="ctr"/>
        <c:lblOffset val="100"/>
        <c:noMultiLvlLbl val="0"/>
      </c:catAx>
      <c:valAx>
        <c:axId val="16401881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6401728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April 2012-Dec. 2014, Average RSAT Enrollment Per Program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'fig1 enrolled'!$C$1</c:f>
              <c:strCache>
                <c:ptCount val="1"/>
                <c:pt idx="0">
                  <c:v>Prison</c:v>
                </c:pt>
              </c:strCache>
            </c:strRef>
          </c:tx>
          <c:marker>
            <c:symbol val="none"/>
          </c:marker>
          <c:cat>
            <c:strRef>
              <c:f>'fig1 enrolled'!$A$3:$A$13</c:f>
              <c:strCache>
                <c:ptCount val="11"/>
                <c:pt idx="0">
                  <c:v>April-June 2012</c:v>
                </c:pt>
                <c:pt idx="1">
                  <c:v>July-Sept. 2012</c:v>
                </c:pt>
                <c:pt idx="2">
                  <c:v>Oct.-Dec. 2012</c:v>
                </c:pt>
                <c:pt idx="3">
                  <c:v>Jan.-March 2013</c:v>
                </c:pt>
                <c:pt idx="4">
                  <c:v>April-June 2013</c:v>
                </c:pt>
                <c:pt idx="5">
                  <c:v>July-Sept. 2013</c:v>
                </c:pt>
                <c:pt idx="6">
                  <c:v>Oct.-Dec. 2013</c:v>
                </c:pt>
                <c:pt idx="7">
                  <c:v>Jan.-March 2014</c:v>
                </c:pt>
                <c:pt idx="8">
                  <c:v>April-June 2014</c:v>
                </c:pt>
                <c:pt idx="9">
                  <c:v>July-Sept. 2014</c:v>
                </c:pt>
                <c:pt idx="10">
                  <c:v>Oct.-Dec. 2014</c:v>
                </c:pt>
              </c:strCache>
            </c:strRef>
          </c:cat>
          <c:val>
            <c:numRef>
              <c:f>'fig1 enrolled'!$D$3:$D$13</c:f>
              <c:numCache>
                <c:formatCode>#,##0</c:formatCode>
                <c:ptCount val="11"/>
                <c:pt idx="0">
                  <c:v>163.1639344262295</c:v>
                </c:pt>
                <c:pt idx="1">
                  <c:v>156.06451612903231</c:v>
                </c:pt>
                <c:pt idx="2">
                  <c:v>147.04918032786884</c:v>
                </c:pt>
                <c:pt idx="3">
                  <c:v>178.94915254237279</c:v>
                </c:pt>
                <c:pt idx="4">
                  <c:v>179.79032258064521</c:v>
                </c:pt>
                <c:pt idx="5">
                  <c:v>178.5573770491803</c:v>
                </c:pt>
                <c:pt idx="6">
                  <c:v>173.77586206896555</c:v>
                </c:pt>
                <c:pt idx="7">
                  <c:v>149.37037037037035</c:v>
                </c:pt>
                <c:pt idx="8">
                  <c:v>156.14516129032262</c:v>
                </c:pt>
                <c:pt idx="9">
                  <c:v>171.25862068965515</c:v>
                </c:pt>
                <c:pt idx="10">
                  <c:v>143.22916666666666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'fig1 enrolled'!$E$1</c:f>
              <c:strCache>
                <c:ptCount val="1"/>
                <c:pt idx="0">
                  <c:v>Jail</c:v>
                </c:pt>
              </c:strCache>
            </c:strRef>
          </c:tx>
          <c:marker>
            <c:symbol val="none"/>
          </c:marker>
          <c:cat>
            <c:strRef>
              <c:f>'fig1 enrolled'!$A$3:$A$13</c:f>
              <c:strCache>
                <c:ptCount val="11"/>
                <c:pt idx="0">
                  <c:v>April-June 2012</c:v>
                </c:pt>
                <c:pt idx="1">
                  <c:v>July-Sept. 2012</c:v>
                </c:pt>
                <c:pt idx="2">
                  <c:v>Oct.-Dec. 2012</c:v>
                </c:pt>
                <c:pt idx="3">
                  <c:v>Jan.-March 2013</c:v>
                </c:pt>
                <c:pt idx="4">
                  <c:v>April-June 2013</c:v>
                </c:pt>
                <c:pt idx="5">
                  <c:v>July-Sept. 2013</c:v>
                </c:pt>
                <c:pt idx="6">
                  <c:v>Oct.-Dec. 2013</c:v>
                </c:pt>
                <c:pt idx="7">
                  <c:v>Jan.-March 2014</c:v>
                </c:pt>
                <c:pt idx="8">
                  <c:v>April-June 2014</c:v>
                </c:pt>
                <c:pt idx="9">
                  <c:v>July-Sept. 2014</c:v>
                </c:pt>
                <c:pt idx="10">
                  <c:v>Oct.-Dec. 2014</c:v>
                </c:pt>
              </c:strCache>
            </c:strRef>
          </c:cat>
          <c:val>
            <c:numRef>
              <c:f>'fig1 enrolled'!$F$3:$F$13</c:f>
              <c:numCache>
                <c:formatCode>#,##0</c:formatCode>
                <c:ptCount val="11"/>
                <c:pt idx="0">
                  <c:v>90.965517241379288</c:v>
                </c:pt>
                <c:pt idx="1">
                  <c:v>80.883333333333326</c:v>
                </c:pt>
                <c:pt idx="2">
                  <c:v>92.875000000000014</c:v>
                </c:pt>
                <c:pt idx="3">
                  <c:v>72.177777777777791</c:v>
                </c:pt>
                <c:pt idx="4">
                  <c:v>68.953488372092991</c:v>
                </c:pt>
                <c:pt idx="5">
                  <c:v>61.475000000000001</c:v>
                </c:pt>
                <c:pt idx="6">
                  <c:v>61.782608695652158</c:v>
                </c:pt>
                <c:pt idx="7">
                  <c:v>58.999999999999993</c:v>
                </c:pt>
                <c:pt idx="8">
                  <c:v>71.560975609756113</c:v>
                </c:pt>
                <c:pt idx="9">
                  <c:v>64.723404255319181</c:v>
                </c:pt>
                <c:pt idx="10">
                  <c:v>57.466666666666669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'fig1 enrolled'!$D$30</c:f>
              <c:strCache>
                <c:ptCount val="1"/>
                <c:pt idx="0">
                  <c:v>Aftercare</c:v>
                </c:pt>
              </c:strCache>
            </c:strRef>
          </c:tx>
          <c:marker>
            <c:symbol val="none"/>
          </c:marker>
          <c:cat>
            <c:strRef>
              <c:f>'fig1 enrolled'!$A$3:$A$13</c:f>
              <c:strCache>
                <c:ptCount val="11"/>
                <c:pt idx="0">
                  <c:v>April-June 2012</c:v>
                </c:pt>
                <c:pt idx="1">
                  <c:v>July-Sept. 2012</c:v>
                </c:pt>
                <c:pt idx="2">
                  <c:v>Oct.-Dec. 2012</c:v>
                </c:pt>
                <c:pt idx="3">
                  <c:v>Jan.-March 2013</c:v>
                </c:pt>
                <c:pt idx="4">
                  <c:v>April-June 2013</c:v>
                </c:pt>
                <c:pt idx="5">
                  <c:v>July-Sept. 2013</c:v>
                </c:pt>
                <c:pt idx="6">
                  <c:v>Oct.-Dec. 2013</c:v>
                </c:pt>
                <c:pt idx="7">
                  <c:v>Jan.-March 2014</c:v>
                </c:pt>
                <c:pt idx="8">
                  <c:v>April-June 2014</c:v>
                </c:pt>
                <c:pt idx="9">
                  <c:v>July-Sept. 2014</c:v>
                </c:pt>
                <c:pt idx="10">
                  <c:v>Oct.-Dec. 2014</c:v>
                </c:pt>
              </c:strCache>
            </c:strRef>
          </c:cat>
          <c:val>
            <c:numRef>
              <c:f>'fig1 enrolled'!$E$32:$E$42</c:f>
              <c:numCache>
                <c:formatCode>#,##0</c:formatCode>
                <c:ptCount val="11"/>
                <c:pt idx="0">
                  <c:v>23.684210526315788</c:v>
                </c:pt>
                <c:pt idx="1">
                  <c:v>24.076923076923073</c:v>
                </c:pt>
                <c:pt idx="2">
                  <c:v>36.620689655172413</c:v>
                </c:pt>
                <c:pt idx="3">
                  <c:v>31.1875</c:v>
                </c:pt>
                <c:pt idx="4">
                  <c:v>33.84615384615384</c:v>
                </c:pt>
                <c:pt idx="5">
                  <c:v>40.807692307692299</c:v>
                </c:pt>
                <c:pt idx="6">
                  <c:v>42.1875</c:v>
                </c:pt>
                <c:pt idx="7">
                  <c:v>44.611111111111114</c:v>
                </c:pt>
                <c:pt idx="8">
                  <c:v>53.000000000000007</c:v>
                </c:pt>
                <c:pt idx="9">
                  <c:v>26.545454545454543</c:v>
                </c:pt>
                <c:pt idx="10">
                  <c:v>26.6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469376"/>
        <c:axId val="164471168"/>
      </c:lineChart>
      <c:catAx>
        <c:axId val="164469376"/>
        <c:scaling>
          <c:orientation val="minMax"/>
        </c:scaling>
        <c:delete val="0"/>
        <c:axPos val="b"/>
        <c:majorTickMark val="out"/>
        <c:minorTickMark val="none"/>
        <c:tickLblPos val="nextTo"/>
        <c:crossAx val="164471168"/>
        <c:crosses val="autoZero"/>
        <c:auto val="1"/>
        <c:lblAlgn val="ctr"/>
        <c:lblOffset val="100"/>
        <c:noMultiLvlLbl val="0"/>
      </c:catAx>
      <c:valAx>
        <c:axId val="16447116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6446937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Program Completion Rate by Program Type and Cohort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'Fig 3 grad'!$G$2</c:f>
              <c:strCache>
                <c:ptCount val="1"/>
                <c:pt idx="0">
                  <c:v>FY2009</c:v>
                </c:pt>
              </c:strCache>
            </c:strRef>
          </c:tx>
          <c:invertIfNegative val="0"/>
          <c:cat>
            <c:strRef>
              <c:f>'Fig 3 grad'!$H$1:$J$1</c:f>
              <c:strCache>
                <c:ptCount val="3"/>
                <c:pt idx="0">
                  <c:v>Residential</c:v>
                </c:pt>
                <c:pt idx="1">
                  <c:v>Jail</c:v>
                </c:pt>
                <c:pt idx="2">
                  <c:v>Aftercare</c:v>
                </c:pt>
              </c:strCache>
            </c:strRef>
          </c:cat>
          <c:val>
            <c:numRef>
              <c:f>'Fig 3 grad'!$H$2:$J$2</c:f>
              <c:numCache>
                <c:formatCode>0.0</c:formatCode>
                <c:ptCount val="3"/>
                <c:pt idx="0">
                  <c:v>69.112627986348116</c:v>
                </c:pt>
                <c:pt idx="1">
                  <c:v>66.583541147132166</c:v>
                </c:pt>
                <c:pt idx="2">
                  <c:v>34.375</c:v>
                </c:pt>
              </c:numCache>
            </c:numRef>
          </c:val>
        </c:ser>
        <c:ser>
          <c:idx val="1"/>
          <c:order val="1"/>
          <c:tx>
            <c:strRef>
              <c:f>'Fig 3 grad'!$G$3</c:f>
              <c:strCache>
                <c:ptCount val="1"/>
                <c:pt idx="0">
                  <c:v>FY2010</c:v>
                </c:pt>
              </c:strCache>
            </c:strRef>
          </c:tx>
          <c:invertIfNegative val="0"/>
          <c:cat>
            <c:strRef>
              <c:f>'Fig 3 grad'!$H$1:$J$1</c:f>
              <c:strCache>
                <c:ptCount val="3"/>
                <c:pt idx="0">
                  <c:v>Residential</c:v>
                </c:pt>
                <c:pt idx="1">
                  <c:v>Jail</c:v>
                </c:pt>
                <c:pt idx="2">
                  <c:v>Aftercare</c:v>
                </c:pt>
              </c:strCache>
            </c:strRef>
          </c:cat>
          <c:val>
            <c:numRef>
              <c:f>'Fig 3 grad'!$H$3:$J$3</c:f>
              <c:numCache>
                <c:formatCode>0.0</c:formatCode>
                <c:ptCount val="3"/>
                <c:pt idx="0">
                  <c:v>69.51949522730952</c:v>
                </c:pt>
                <c:pt idx="1">
                  <c:v>78.091347939101368</c:v>
                </c:pt>
                <c:pt idx="2">
                  <c:v>46.259351620947619</c:v>
                </c:pt>
              </c:numCache>
            </c:numRef>
          </c:val>
        </c:ser>
        <c:ser>
          <c:idx val="2"/>
          <c:order val="2"/>
          <c:tx>
            <c:strRef>
              <c:f>'Fig 3 grad'!$G$4</c:f>
              <c:strCache>
                <c:ptCount val="1"/>
                <c:pt idx="0">
                  <c:v>FY2011</c:v>
                </c:pt>
              </c:strCache>
            </c:strRef>
          </c:tx>
          <c:invertIfNegative val="0"/>
          <c:cat>
            <c:strRef>
              <c:f>'Fig 3 grad'!$H$1:$J$1</c:f>
              <c:strCache>
                <c:ptCount val="3"/>
                <c:pt idx="0">
                  <c:v>Residential</c:v>
                </c:pt>
                <c:pt idx="1">
                  <c:v>Jail</c:v>
                </c:pt>
                <c:pt idx="2">
                  <c:v>Aftercare</c:v>
                </c:pt>
              </c:strCache>
            </c:strRef>
          </c:cat>
          <c:val>
            <c:numRef>
              <c:f>'Fig 3 grad'!$H$4:$J$4</c:f>
              <c:numCache>
                <c:formatCode>0.0</c:formatCode>
                <c:ptCount val="3"/>
                <c:pt idx="0">
                  <c:v>71.901306240928804</c:v>
                </c:pt>
                <c:pt idx="1">
                  <c:v>80.668140506018105</c:v>
                </c:pt>
                <c:pt idx="2">
                  <c:v>42.253521126760567</c:v>
                </c:pt>
              </c:numCache>
            </c:numRef>
          </c:val>
        </c:ser>
        <c:ser>
          <c:idx val="3"/>
          <c:order val="3"/>
          <c:tx>
            <c:strRef>
              <c:f>'Fig 3 grad'!$G$5</c:f>
              <c:strCache>
                <c:ptCount val="1"/>
                <c:pt idx="0">
                  <c:v>FY2012</c:v>
                </c:pt>
              </c:strCache>
            </c:strRef>
          </c:tx>
          <c:invertIfNegative val="0"/>
          <c:cat>
            <c:strRef>
              <c:f>'Fig 3 grad'!$H$1:$J$1</c:f>
              <c:strCache>
                <c:ptCount val="3"/>
                <c:pt idx="0">
                  <c:v>Residential</c:v>
                </c:pt>
                <c:pt idx="1">
                  <c:v>Jail</c:v>
                </c:pt>
                <c:pt idx="2">
                  <c:v>Aftercare</c:v>
                </c:pt>
              </c:strCache>
            </c:strRef>
          </c:cat>
          <c:val>
            <c:numRef>
              <c:f>'Fig 3 grad'!$H$5:$J$5</c:f>
              <c:numCache>
                <c:formatCode>0.0</c:formatCode>
                <c:ptCount val="3"/>
                <c:pt idx="0">
                  <c:v>69.300225733634306</c:v>
                </c:pt>
                <c:pt idx="1">
                  <c:v>79.922992299229932</c:v>
                </c:pt>
                <c:pt idx="2">
                  <c:v>61.000000000000007</c:v>
                </c:pt>
              </c:numCache>
            </c:numRef>
          </c:val>
        </c:ser>
        <c:ser>
          <c:idx val="4"/>
          <c:order val="4"/>
          <c:tx>
            <c:strRef>
              <c:f>'Fig 3 grad'!$G$6</c:f>
              <c:strCache>
                <c:ptCount val="1"/>
                <c:pt idx="0">
                  <c:v>FY2013</c:v>
                </c:pt>
              </c:strCache>
            </c:strRef>
          </c:tx>
          <c:invertIfNegative val="0"/>
          <c:cat>
            <c:strRef>
              <c:f>'Fig 3 grad'!$H$1:$J$1</c:f>
              <c:strCache>
                <c:ptCount val="3"/>
                <c:pt idx="0">
                  <c:v>Residential</c:v>
                </c:pt>
                <c:pt idx="1">
                  <c:v>Jail</c:v>
                </c:pt>
                <c:pt idx="2">
                  <c:v>Aftercare</c:v>
                </c:pt>
              </c:strCache>
            </c:strRef>
          </c:cat>
          <c:val>
            <c:numRef>
              <c:f>'Fig 3 grad'!$H$6:$J$6</c:f>
              <c:numCache>
                <c:formatCode>0.0</c:formatCode>
                <c:ptCount val="3"/>
                <c:pt idx="0">
                  <c:v>64.141749723145082</c:v>
                </c:pt>
                <c:pt idx="1">
                  <c:v>82.177757096323816</c:v>
                </c:pt>
                <c:pt idx="2">
                  <c:v>56.172839506172835</c:v>
                </c:pt>
              </c:numCache>
            </c:numRef>
          </c:val>
        </c:ser>
        <c:ser>
          <c:idx val="5"/>
          <c:order val="5"/>
          <c:tx>
            <c:strRef>
              <c:f>'Fig 3 grad'!$G$7</c:f>
              <c:strCache>
                <c:ptCount val="1"/>
                <c:pt idx="0">
                  <c:v>FY2014</c:v>
                </c:pt>
              </c:strCache>
            </c:strRef>
          </c:tx>
          <c:invertIfNegative val="0"/>
          <c:cat>
            <c:strRef>
              <c:f>'Fig 3 grad'!$H$1:$J$1</c:f>
              <c:strCache>
                <c:ptCount val="3"/>
                <c:pt idx="0">
                  <c:v>Residential</c:v>
                </c:pt>
                <c:pt idx="1">
                  <c:v>Jail</c:v>
                </c:pt>
                <c:pt idx="2">
                  <c:v>Aftercare</c:v>
                </c:pt>
              </c:strCache>
            </c:strRef>
          </c:cat>
          <c:val>
            <c:numRef>
              <c:f>'Fig 3 grad'!$H$7:$J$7</c:f>
              <c:numCache>
                <c:formatCode>0.0</c:formatCode>
                <c:ptCount val="3"/>
                <c:pt idx="0">
                  <c:v>71.043376318874579</c:v>
                </c:pt>
                <c:pt idx="1">
                  <c:v>83.292978208232455</c:v>
                </c:pt>
                <c:pt idx="2">
                  <c:v>41.666666666666671</c:v>
                </c:pt>
              </c:numCache>
            </c:numRef>
          </c:val>
        </c:ser>
        <c:ser>
          <c:idx val="6"/>
          <c:order val="6"/>
          <c:tx>
            <c:strRef>
              <c:f>'Fig 3 grad'!$G$8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'Fig 3 grad'!$H$1:$J$1</c:f>
              <c:strCache>
                <c:ptCount val="3"/>
                <c:pt idx="0">
                  <c:v>Residential</c:v>
                </c:pt>
                <c:pt idx="1">
                  <c:v>Jail</c:v>
                </c:pt>
                <c:pt idx="2">
                  <c:v>Aftercare</c:v>
                </c:pt>
              </c:strCache>
            </c:strRef>
          </c:cat>
          <c:val>
            <c:numRef>
              <c:f>'Fig 3 grad'!$H$8:$J$8</c:f>
              <c:numCache>
                <c:formatCode>0.0</c:formatCode>
                <c:ptCount val="3"/>
                <c:pt idx="0">
                  <c:v>69.169796871706737</c:v>
                </c:pt>
                <c:pt idx="1">
                  <c:v>78.456126199339636</c:v>
                </c:pt>
                <c:pt idx="2">
                  <c:v>46.954563153424623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5129600"/>
        <c:axId val="165135488"/>
      </c:barChart>
      <c:catAx>
        <c:axId val="165129600"/>
        <c:scaling>
          <c:orientation val="minMax"/>
        </c:scaling>
        <c:delete val="0"/>
        <c:axPos val="b"/>
        <c:majorTickMark val="out"/>
        <c:minorTickMark val="none"/>
        <c:tickLblPos val="nextTo"/>
        <c:crossAx val="165135488"/>
        <c:crosses val="autoZero"/>
        <c:auto val="1"/>
        <c:lblAlgn val="ctr"/>
        <c:lblOffset val="100"/>
        <c:noMultiLvlLbl val="0"/>
      </c:catAx>
      <c:valAx>
        <c:axId val="1651354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Percentage</a:t>
                </a:r>
              </a:p>
            </c:rich>
          </c:tx>
          <c:layout/>
          <c:overlay val="0"/>
        </c:title>
        <c:numFmt formatCode="0.0" sourceLinked="1"/>
        <c:majorTickMark val="out"/>
        <c:minorTickMark val="none"/>
        <c:tickLblPos val="nextTo"/>
        <c:crossAx val="1651296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600"/>
            </a:pPr>
            <a:r>
              <a:rPr lang="en-US" sz="2600" dirty="0" smtClean="0"/>
              <a:t>FY</a:t>
            </a:r>
            <a:r>
              <a:rPr lang="en-US" sz="2600" baseline="0" dirty="0" smtClean="0"/>
              <a:t> 2014 , Program Completion and Program Exit</a:t>
            </a:r>
            <a:endParaRPr lang="en-US" sz="2600" dirty="0"/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'Fig 4 Completion and Exit'!$G$3</c:f>
              <c:strCache>
                <c:ptCount val="1"/>
                <c:pt idx="0">
                  <c:v>Jail and Residential Programs</c:v>
                </c:pt>
              </c:strCache>
            </c:strRef>
          </c:tx>
          <c:invertIfNegative val="0"/>
          <c:cat>
            <c:strRef>
              <c:f>'Fig 4 Completion and Exit'!$H$2:$J$2</c:f>
              <c:strCache>
                <c:ptCount val="3"/>
                <c:pt idx="0">
                  <c:v>Successful Completers</c:v>
                </c:pt>
                <c:pt idx="1">
                  <c:v>Indviduals Terminated</c:v>
                </c:pt>
                <c:pt idx="2">
                  <c:v>Release, Transfer, Deather or Serious Injury</c:v>
                </c:pt>
              </c:strCache>
            </c:strRef>
          </c:cat>
          <c:val>
            <c:numRef>
              <c:f>'Fig 4 Completion and Exit'!$H$3:$J$3</c:f>
              <c:numCache>
                <c:formatCode>_(* #,##0_);_(* \(#,##0\);_(* "-"??_);_(@_)</c:formatCode>
                <c:ptCount val="3"/>
                <c:pt idx="0">
                  <c:v>10195.000000000002</c:v>
                </c:pt>
                <c:pt idx="1">
                  <c:v>3642</c:v>
                </c:pt>
                <c:pt idx="2">
                  <c:v>1779.9999999999989</c:v>
                </c:pt>
              </c:numCache>
            </c:numRef>
          </c:val>
        </c:ser>
        <c:ser>
          <c:idx val="1"/>
          <c:order val="1"/>
          <c:tx>
            <c:strRef>
              <c:f>'Fig 4 Completion and Exit'!$G$4</c:f>
              <c:strCache>
                <c:ptCount val="1"/>
                <c:pt idx="0">
                  <c:v>Aftercare Programs</c:v>
                </c:pt>
              </c:strCache>
            </c:strRef>
          </c:tx>
          <c:invertIfNegative val="0"/>
          <c:cat>
            <c:strRef>
              <c:f>'Fig 4 Completion and Exit'!$H$2:$J$2</c:f>
              <c:strCache>
                <c:ptCount val="3"/>
                <c:pt idx="0">
                  <c:v>Successful Completers</c:v>
                </c:pt>
                <c:pt idx="1">
                  <c:v>Indviduals Terminated</c:v>
                </c:pt>
                <c:pt idx="2">
                  <c:v>Release, Transfer, Deather or Serious Injury</c:v>
                </c:pt>
              </c:strCache>
            </c:strRef>
          </c:cat>
          <c:val>
            <c:numRef>
              <c:f>'Fig 4 Completion and Exit'!$H$4:$J$4</c:f>
              <c:numCache>
                <c:formatCode>_(* #,##0_);_(* \(#,##0\);_(* "-"??_);_(@_)</c:formatCode>
                <c:ptCount val="3"/>
                <c:pt idx="0">
                  <c:v>479.00000000000023</c:v>
                </c:pt>
                <c:pt idx="1">
                  <c:v>415.00000000000011</c:v>
                </c:pt>
                <c:pt idx="2">
                  <c:v>225.99999999999997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5150080"/>
        <c:axId val="165184640"/>
      </c:barChart>
      <c:catAx>
        <c:axId val="1651500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65184640"/>
        <c:crosses val="autoZero"/>
        <c:auto val="1"/>
        <c:lblAlgn val="ctr"/>
        <c:lblOffset val="100"/>
        <c:noMultiLvlLbl val="0"/>
      </c:catAx>
      <c:valAx>
        <c:axId val="165184640"/>
        <c:scaling>
          <c:orientation val="minMax"/>
        </c:scaling>
        <c:delete val="0"/>
        <c:axPos val="l"/>
        <c:majorGridlines/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6515008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900">
          <a:latin typeface="Arial Narrow" panose="020B0606020202030204" pitchFamily="34" charset="0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525"/>
            <a:ext cx="30384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772525"/>
            <a:ext cx="30384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8424C03-A504-4595-869C-59D668D6EF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5120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5388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387850"/>
            <a:ext cx="5607050" cy="415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525"/>
            <a:ext cx="30384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772525"/>
            <a:ext cx="30384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2A845B5-0794-4799-A8DA-820F71A4F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6049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A845B5-0794-4799-A8DA-820F71A4F24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621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7"/>
          <p:cNvSpPr txBox="1">
            <a:spLocks noGrp="1" noChangeArrowheads="1"/>
          </p:cNvSpPr>
          <p:nvPr/>
        </p:nvSpPr>
        <p:spPr bwMode="auto">
          <a:xfrm>
            <a:off x="3970338" y="8772525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16" tIns="46408" rIns="92816" bIns="46408" anchor="b"/>
          <a:lstStyle/>
          <a:p>
            <a:pPr algn="r"/>
            <a:fld id="{77F3D447-36B9-4108-A999-746A56B3AAB0}" type="slidenum">
              <a:rPr lang="en-US" sz="1100"/>
              <a:pPr algn="r"/>
              <a:t>32</a:t>
            </a:fld>
            <a:endParaRPr lang="en-US" sz="1100" dirty="0"/>
          </a:p>
        </p:txBody>
      </p:sp>
      <p:sp>
        <p:nvSpPr>
          <p:cNvPr id="7987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6975" y="692150"/>
            <a:ext cx="4619625" cy="3463925"/>
          </a:xfrm>
          <a:ln/>
        </p:spPr>
      </p:sp>
      <p:sp>
        <p:nvSpPr>
          <p:cNvPr id="79877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386263"/>
            <a:ext cx="5607050" cy="4157662"/>
          </a:xfrm>
          <a:noFill/>
        </p:spPr>
        <p:txBody>
          <a:bodyPr lIns="92816" tIns="46408" rIns="92816" bIns="46408"/>
          <a:lstStyle/>
          <a:p>
            <a:pPr eaLnBrk="1" hangingPunct="1"/>
            <a:endParaRPr lang="en-US" dirty="0" smtClean="0"/>
          </a:p>
        </p:txBody>
      </p:sp>
      <p:sp>
        <p:nvSpPr>
          <p:cNvPr id="79878" name="Slide Number Placeholder 3"/>
          <p:cNvSpPr txBox="1">
            <a:spLocks noGrp="1"/>
          </p:cNvSpPr>
          <p:nvPr/>
        </p:nvSpPr>
        <p:spPr bwMode="auto">
          <a:xfrm>
            <a:off x="3970338" y="8772525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16" tIns="46408" rIns="92816" bIns="46408" anchor="b"/>
          <a:lstStyle/>
          <a:p>
            <a:pPr algn="r"/>
            <a:fld id="{1D7BDD4E-4E48-4594-A8DF-963F6C6C5197}" type="slidenum">
              <a:rPr lang="en-US" sz="1100"/>
              <a:pPr algn="r"/>
              <a:t>32</a:t>
            </a:fld>
            <a:endParaRPr lang="en-US" sz="11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A845B5-0794-4799-A8DA-820F71A4F24F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Excluding the FY 2010 and FY 2011</a:t>
            </a:r>
            <a:r>
              <a:rPr lang="en-US" baseline="0" dirty="0" smtClean="0"/>
              <a:t> appropriations, the average appropriation since FY 2008 is $9.182 million</a:t>
            </a:r>
          </a:p>
          <a:p>
            <a:r>
              <a:rPr lang="en-US" baseline="0" dirty="0" smtClean="0"/>
              <a:t>FY 2010 and FY 2011 appropriations are about 3 times more than the average.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A845B5-0794-4799-A8DA-820F71A4F24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569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Excluding the FY 2010 and FY 2011</a:t>
            </a:r>
            <a:r>
              <a:rPr lang="en-US" baseline="0" dirty="0" smtClean="0"/>
              <a:t> appropriations, the average appropriation since FY 2008 is $9.182 million</a:t>
            </a:r>
          </a:p>
          <a:p>
            <a:r>
              <a:rPr lang="en-US" baseline="0" dirty="0" smtClean="0"/>
              <a:t>FY 2010 and FY 2011 appropriations are about 3 times more than the average.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A845B5-0794-4799-A8DA-820F71A4F24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569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A845B5-0794-4799-A8DA-820F71A4F24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652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A845B5-0794-4799-A8DA-820F71A4F24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694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A845B5-0794-4799-A8DA-820F71A4F24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159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baseline="0" dirty="0" smtClean="0"/>
              <a:t> FY 2014, all active awards spent about $19.6 million on RSAT programming</a:t>
            </a:r>
          </a:p>
          <a:p>
            <a:r>
              <a:rPr lang="en-US" baseline="0" dirty="0" smtClean="0"/>
              <a:t>Almost 60% of the reported funds were BJA funds (including matching)</a:t>
            </a:r>
          </a:p>
          <a:p>
            <a:r>
              <a:rPr lang="en-US" baseline="0" dirty="0" smtClean="0"/>
              <a:t>More than half of the $19.6 million was on personnel</a:t>
            </a:r>
          </a:p>
          <a:p>
            <a:r>
              <a:rPr lang="en-US" baseline="0" dirty="0" smtClean="0"/>
              <a:t>Over $8 million was on contracts for services </a:t>
            </a:r>
          </a:p>
          <a:p>
            <a:r>
              <a:rPr lang="en-US" baseline="0" dirty="0" smtClean="0"/>
              <a:t>On a per grant basis, the average % of BJA funds was almost 72%.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A845B5-0794-4799-A8DA-820F71A4F24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605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baseline="0" dirty="0" smtClean="0"/>
              <a:t> FY 2013, the total prison estimated enrollment was 1,574,700 (BJS).  RSAT prison based participants account for less than 1% of the total incarcerated population.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At midyear 2014, estimated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number of inmates confined in county and city jails was an estimated 744,600.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Jail enrollment was an estimated 3400 or .5% of the inmates confined.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Prison Average = 9600</a:t>
            </a:r>
          </a:p>
          <a:p>
            <a:r>
              <a:rPr lang="en-US" baseline="0" dirty="0" smtClean="0"/>
              <a:t>Jail average = 3400</a:t>
            </a:r>
          </a:p>
          <a:p>
            <a:r>
              <a:rPr lang="en-US" baseline="0" dirty="0" smtClean="0"/>
              <a:t>Aftercare = 775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A845B5-0794-4799-A8DA-820F71A4F24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074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 a per program basis:</a:t>
            </a:r>
          </a:p>
          <a:p>
            <a:r>
              <a:rPr lang="en-US" dirty="0" smtClean="0"/>
              <a:t>Average</a:t>
            </a:r>
            <a:r>
              <a:rPr lang="en-US" baseline="0" dirty="0" smtClean="0"/>
              <a:t> for Prison = 163</a:t>
            </a:r>
          </a:p>
          <a:p>
            <a:r>
              <a:rPr lang="en-US" baseline="0" dirty="0" smtClean="0"/>
              <a:t>Jail = 71</a:t>
            </a:r>
          </a:p>
          <a:p>
            <a:r>
              <a:rPr lang="en-US" baseline="0" dirty="0" smtClean="0"/>
              <a:t>Aftercare =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A845B5-0794-4799-A8DA-820F71A4F24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770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SR_logo_noTag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550" y="5326063"/>
            <a:ext cx="14033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9413" y="501650"/>
            <a:ext cx="46212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138" y="2606933"/>
            <a:ext cx="7772400" cy="553998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3000" b="1" smtClean="0">
                <a:solidFill>
                  <a:schemeClr val="tx2"/>
                </a:solidFill>
                <a:latin typeface="Arial Narrow" pitchFamily="34" charset="0"/>
                <a:ea typeface="+mj-ea"/>
                <a:cs typeface="+mj-c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19138" y="4343400"/>
            <a:ext cx="3810000" cy="369332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 rtl="0" eaLnBrk="1" fontAlgn="base" hangingPunct="1">
              <a:spcBef>
                <a:spcPct val="50000"/>
              </a:spcBef>
              <a:spcAft>
                <a:spcPct val="0"/>
              </a:spcAft>
              <a:buNone/>
              <a:defRPr lang="en-US" sz="1800" b="1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algn="l" rtl="0" eaLnBrk="1" fontAlgn="base" hangingPunct="1">
              <a:spcBef>
                <a:spcPct val="50000"/>
              </a:spcBef>
              <a:spcAft>
                <a:spcPct val="0"/>
              </a:spcAft>
              <a:buNone/>
              <a:defRPr lang="en-US" sz="1800" b="1" kern="1200" smtClean="0">
                <a:solidFill>
                  <a:srgbClr val="3F3F3F"/>
                </a:solidFill>
                <a:latin typeface="Arial" charset="0"/>
                <a:ea typeface="+mn-ea"/>
                <a:cs typeface="+mn-cs"/>
              </a:defRPr>
            </a:lvl2pPr>
            <a:lvl3pPr algn="l" rtl="0" eaLnBrk="1" fontAlgn="base" hangingPunct="1">
              <a:spcBef>
                <a:spcPct val="50000"/>
              </a:spcBef>
              <a:spcAft>
                <a:spcPct val="0"/>
              </a:spcAft>
              <a:buNone/>
              <a:defRPr lang="en-US" sz="1800" b="1" kern="1200" smtClean="0">
                <a:solidFill>
                  <a:srgbClr val="3F3F3F"/>
                </a:solidFill>
                <a:latin typeface="Arial" charset="0"/>
                <a:ea typeface="+mn-ea"/>
                <a:cs typeface="+mn-cs"/>
              </a:defRPr>
            </a:lvl3pPr>
            <a:lvl4pPr algn="l" rtl="0" eaLnBrk="1" fontAlgn="base" hangingPunct="1">
              <a:spcBef>
                <a:spcPct val="50000"/>
              </a:spcBef>
              <a:spcAft>
                <a:spcPct val="0"/>
              </a:spcAft>
              <a:buNone/>
              <a:defRPr lang="en-US" sz="1800" b="1" kern="1200" smtClean="0">
                <a:solidFill>
                  <a:srgbClr val="3F3F3F"/>
                </a:solidFill>
                <a:latin typeface="Arial" charset="0"/>
                <a:ea typeface="+mn-ea"/>
                <a:cs typeface="+mn-cs"/>
              </a:defRPr>
            </a:lvl4pPr>
            <a:lvl5pPr algn="l" rtl="0" eaLnBrk="1" fontAlgn="base" hangingPunct="1">
              <a:spcBef>
                <a:spcPct val="50000"/>
              </a:spcBef>
              <a:spcAft>
                <a:spcPct val="0"/>
              </a:spcAft>
              <a:buNone/>
              <a:defRPr lang="en-US" sz="1800" b="1" kern="1200" dirty="0">
                <a:solidFill>
                  <a:srgbClr val="3F3F3F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719138" y="3235886"/>
            <a:ext cx="7780337" cy="46166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2400" b="0" smtClean="0">
                <a:solidFill>
                  <a:schemeClr val="accent2"/>
                </a:solidFill>
                <a:latin typeface="Arial Narrow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en-US" sz="2400" b="0" smtClean="0">
                <a:solidFill>
                  <a:srgbClr val="35001A"/>
                </a:solidFill>
                <a:latin typeface="Arial Narrow" pitchFamily="34" charset="0"/>
                <a:ea typeface="+mj-ea"/>
                <a:cs typeface="+mj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en-US" sz="2400" b="0" smtClean="0">
                <a:solidFill>
                  <a:srgbClr val="35001A"/>
                </a:solidFill>
                <a:latin typeface="Arial Narrow" pitchFamily="34" charset="0"/>
                <a:ea typeface="+mj-ea"/>
                <a:cs typeface="+mj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en-US" sz="2400" b="0" smtClean="0">
                <a:solidFill>
                  <a:srgbClr val="35001A"/>
                </a:solidFill>
                <a:latin typeface="Arial Narrow" pitchFamily="34" charset="0"/>
                <a:ea typeface="+mj-ea"/>
                <a:cs typeface="+mj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en-US" sz="2400" b="0" dirty="0" smtClean="0">
                <a:solidFill>
                  <a:srgbClr val="35001A"/>
                </a:solidFill>
                <a:latin typeface="Arial Narrow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950" y="1581150"/>
            <a:ext cx="7620000" cy="1836400"/>
          </a:xfrm>
        </p:spPr>
        <p:txBody>
          <a:bodyPr/>
          <a:lstStyle>
            <a:lvl1pPr>
              <a:lnSpc>
                <a:spcPct val="100000"/>
              </a:lnSpc>
              <a:spcAft>
                <a:spcPts val="400"/>
              </a:spcAft>
              <a:defRPr/>
            </a:lvl1pPr>
            <a:lvl2pPr>
              <a:lnSpc>
                <a:spcPct val="100000"/>
              </a:lnSpc>
              <a:spcAft>
                <a:spcPts val="400"/>
              </a:spcAft>
              <a:defRPr/>
            </a:lvl2pPr>
            <a:lvl3pPr>
              <a:lnSpc>
                <a:spcPct val="100000"/>
              </a:lnSpc>
              <a:spcAft>
                <a:spcPts val="400"/>
              </a:spcAft>
              <a:defRPr/>
            </a:lvl3pPr>
            <a:lvl4pPr>
              <a:lnSpc>
                <a:spcPct val="100000"/>
              </a:lnSpc>
              <a:spcAft>
                <a:spcPts val="400"/>
              </a:spcAft>
              <a:defRPr/>
            </a:lvl4pPr>
            <a:lvl5pPr>
              <a:lnSpc>
                <a:spcPct val="100000"/>
              </a:lnSpc>
              <a:spcAft>
                <a:spcPts val="4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014B7-186C-499F-96BB-D605A9AFA601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SR_logo_noTag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550" y="5326063"/>
            <a:ext cx="14033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950" y="1581150"/>
            <a:ext cx="7620000" cy="1836400"/>
          </a:xfrm>
        </p:spPr>
        <p:txBody>
          <a:bodyPr/>
          <a:lstStyle>
            <a:lvl1pPr>
              <a:lnSpc>
                <a:spcPct val="100000"/>
              </a:lnSpc>
              <a:spcAft>
                <a:spcPts val="400"/>
              </a:spcAft>
              <a:defRPr/>
            </a:lvl1pPr>
            <a:lvl2pPr>
              <a:lnSpc>
                <a:spcPct val="100000"/>
              </a:lnSpc>
              <a:spcAft>
                <a:spcPts val="400"/>
              </a:spcAft>
              <a:defRPr/>
            </a:lvl2pPr>
            <a:lvl3pPr>
              <a:lnSpc>
                <a:spcPct val="100000"/>
              </a:lnSpc>
              <a:spcAft>
                <a:spcPts val="400"/>
              </a:spcAft>
              <a:defRPr/>
            </a:lvl3pPr>
            <a:lvl4pPr>
              <a:lnSpc>
                <a:spcPct val="100000"/>
              </a:lnSpc>
              <a:spcAft>
                <a:spcPts val="400"/>
              </a:spcAft>
              <a:defRPr/>
            </a:lvl4pPr>
            <a:lvl5pPr>
              <a:lnSpc>
                <a:spcPct val="100000"/>
              </a:lnSpc>
              <a:spcAft>
                <a:spcPts val="4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44827-4864-436F-97FA-53A19A6BBDF1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6629400" cy="4873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51655"/>
            <a:ext cx="4040188" cy="52322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224676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51655"/>
            <a:ext cx="4041775" cy="52322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224676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A433E-10DF-48E9-BF3B-0FC291590024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713AE-32F6-4933-981D-ECF79A1CEA96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997F3-B7F0-42FA-A6EC-E00C23D67D37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theme" Target="../theme/theme1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450850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82738"/>
            <a:ext cx="7620000" cy="183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3613" y="6399213"/>
            <a:ext cx="34131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05BF1F77-A5F7-44A0-9615-9E92E6D94564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1030" name="TextBox 3"/>
          <p:cNvSpPr txBox="1">
            <a:spLocks noChangeArrowheads="1"/>
          </p:cNvSpPr>
          <p:nvPr/>
        </p:nvSpPr>
        <p:spPr bwMode="auto">
          <a:xfrm>
            <a:off x="3813175" y="6332538"/>
            <a:ext cx="44592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dirty="0" smtClean="0">
                <a:solidFill>
                  <a:schemeClr val="tx2"/>
                </a:solidFill>
                <a:latin typeface="Arial Narrow" pitchFamily="34" charset="0"/>
                <a:ea typeface="Verdana" pitchFamily="34" charset="0"/>
                <a:cs typeface="Calibri" pitchFamily="34" charset="0"/>
              </a:rPr>
              <a:t>Performance Measurement Tool (PMT)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1" r:id="rId2"/>
    <p:sldLayoutId id="2147483696" r:id="rId3"/>
    <p:sldLayoutId id="2147483692" r:id="rId4"/>
    <p:sldLayoutId id="2147483693" r:id="rId5"/>
    <p:sldLayoutId id="2147483694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 Narrow" pitchFamily="34" charset="0"/>
          <a:ea typeface="+mj-ea"/>
          <a:cs typeface="+mj-cs"/>
        </a:defRPr>
      </a:lvl1pPr>
      <a:lvl2pPr algn="l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 Narrow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35001A"/>
          </a:solidFill>
          <a:latin typeface="Arial Narrow Bold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35001A"/>
          </a:solidFill>
          <a:latin typeface="Arial Narrow Bold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35001A"/>
          </a:solidFill>
          <a:latin typeface="Arial Narrow Bold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35001A"/>
          </a:solidFill>
          <a:latin typeface="Arial Narrow Bold" charset="0"/>
        </a:defRPr>
      </a:lvl9pPr>
    </p:titleStyle>
    <p:bodyStyle>
      <a:lvl1pPr marL="233363" indent="-233363" algn="l" rtl="0" eaLnBrk="0" fontAlgn="base" hangingPunct="0">
        <a:spcBef>
          <a:spcPct val="0"/>
        </a:spcBef>
        <a:spcAft>
          <a:spcPts val="400"/>
        </a:spcAft>
        <a:buClr>
          <a:schemeClr val="accent2"/>
        </a:buClr>
        <a:buFont typeface="Wingdings" pitchFamily="2" charset="2"/>
        <a:buChar char="§"/>
        <a:defRPr lang="en-US" sz="2000" kern="1200" dirty="0">
          <a:solidFill>
            <a:schemeClr val="tx1"/>
          </a:solidFill>
          <a:latin typeface="Arial" charset="0"/>
          <a:ea typeface="+mn-ea"/>
          <a:cs typeface="+mn-cs"/>
        </a:defRPr>
      </a:lvl1pPr>
      <a:lvl2pPr marL="517525" indent="-284163" algn="l" rtl="0" eaLnBrk="0" fontAlgn="base" hangingPunct="0">
        <a:spcBef>
          <a:spcPct val="0"/>
        </a:spcBef>
        <a:spcAft>
          <a:spcPts val="400"/>
        </a:spcAft>
        <a:buClr>
          <a:schemeClr val="accent2"/>
        </a:buClr>
        <a:buFont typeface="Arial" charset="0"/>
        <a:buChar char="−"/>
        <a:defRPr lang="en-US" sz="2000" kern="1200" dirty="0">
          <a:solidFill>
            <a:schemeClr val="tx1"/>
          </a:solidFill>
          <a:latin typeface="Arial" charset="0"/>
          <a:ea typeface="+mn-ea"/>
          <a:cs typeface="+mn-cs"/>
        </a:defRPr>
      </a:lvl2pPr>
      <a:lvl3pPr marL="741363" indent="-223838" algn="l" rtl="0" eaLnBrk="0" fontAlgn="base" hangingPunct="0">
        <a:spcBef>
          <a:spcPct val="0"/>
        </a:spcBef>
        <a:spcAft>
          <a:spcPts val="400"/>
        </a:spcAft>
        <a:buClr>
          <a:schemeClr val="accent2"/>
        </a:buClr>
        <a:buFont typeface="Arial" charset="0"/>
        <a:buChar char="•"/>
        <a:defRPr lang="en-US" sz="2000" kern="1200" dirty="0">
          <a:solidFill>
            <a:schemeClr val="tx1"/>
          </a:solidFill>
          <a:latin typeface="Arial" charset="0"/>
          <a:ea typeface="+mn-ea"/>
          <a:cs typeface="+mn-cs"/>
        </a:defRPr>
      </a:lvl3pPr>
      <a:lvl4pPr marL="1027113" indent="-285750" algn="l" rtl="0" eaLnBrk="0" fontAlgn="base" hangingPunct="0">
        <a:spcBef>
          <a:spcPct val="0"/>
        </a:spcBef>
        <a:spcAft>
          <a:spcPts val="400"/>
        </a:spcAft>
        <a:buClr>
          <a:schemeClr val="accent2"/>
        </a:buClr>
        <a:buFont typeface="Arial" charset="0"/>
        <a:buChar char="−"/>
        <a:defRPr lang="en-US" sz="2000" kern="1200" dirty="0">
          <a:solidFill>
            <a:schemeClr val="tx1"/>
          </a:solidFill>
          <a:latin typeface="Arial" charset="0"/>
          <a:ea typeface="+mn-ea"/>
          <a:cs typeface="+mn-cs"/>
        </a:defRPr>
      </a:lvl4pPr>
      <a:lvl5pPr marL="1258888" indent="-231775" algn="l" rtl="0" eaLnBrk="0" fontAlgn="base" hangingPunct="0">
        <a:spcBef>
          <a:spcPct val="0"/>
        </a:spcBef>
        <a:spcAft>
          <a:spcPts val="400"/>
        </a:spcAft>
        <a:buClr>
          <a:schemeClr val="accent2"/>
        </a:buClr>
        <a:buFont typeface="Arial" charset="0"/>
        <a:buChar char="•"/>
        <a:defRPr lang="en-US" sz="2000" kern="1200" dirty="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310B2F"/>
        </a:buClr>
        <a:buChar char="»"/>
        <a:defRPr sz="2000">
          <a:solidFill>
            <a:srgbClr val="002448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310B2F"/>
        </a:buClr>
        <a:buChar char="»"/>
        <a:defRPr sz="2000">
          <a:solidFill>
            <a:srgbClr val="002448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310B2F"/>
        </a:buClr>
        <a:buChar char="»"/>
        <a:defRPr sz="2000">
          <a:solidFill>
            <a:srgbClr val="002448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310B2F"/>
        </a:buClr>
        <a:buChar char="»"/>
        <a:defRPr sz="2000">
          <a:solidFill>
            <a:srgbClr val="002448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AC92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4613" y="1066800"/>
            <a:ext cx="8991600" cy="5791200"/>
          </a:xfrm>
          <a:prstGeom prst="rect">
            <a:avLst/>
          </a:prstGeom>
          <a:solidFill>
            <a:srgbClr val="213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A3143F9-7C8D-479E-8F92-ACB38BD5B731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Round Same Side Corner Rectangle 7"/>
          <p:cNvSpPr/>
          <p:nvPr/>
        </p:nvSpPr>
        <p:spPr>
          <a:xfrm flipV="1">
            <a:off x="74613" y="0"/>
            <a:ext cx="8991600" cy="1447800"/>
          </a:xfrm>
          <a:prstGeom prst="round2SameRect">
            <a:avLst/>
          </a:prstGeom>
          <a:solidFill>
            <a:schemeClr val="bg1"/>
          </a:solidFill>
          <a:ln>
            <a:solidFill>
              <a:srgbClr val="AC92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42875" y="1524000"/>
            <a:ext cx="8850313" cy="5313363"/>
          </a:xfrm>
          <a:prstGeom prst="roundRect">
            <a:avLst>
              <a:gd name="adj" fmla="val 3184"/>
            </a:avLst>
          </a:prstGeom>
          <a:solidFill>
            <a:srgbClr val="192D23"/>
          </a:solidFill>
          <a:ln>
            <a:solidFill>
              <a:srgbClr val="AC92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03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76200"/>
            <a:ext cx="1752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5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15240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1036" name="Picture 12" descr="C:\Users\chardin.000\AppData\Local\Microsoft\Windows\Temporary Internet Files\Content.Outlook\3IEIKXOF\NDCI (2)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59556"/>
            <a:ext cx="2209800" cy="89773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Georg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Georg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Georg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AC927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AC927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AC927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AC927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AC927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AC927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AC927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AC927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AC92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4613" y="1066800"/>
            <a:ext cx="8991600" cy="5791200"/>
          </a:xfrm>
          <a:prstGeom prst="rect">
            <a:avLst/>
          </a:prstGeom>
          <a:solidFill>
            <a:srgbClr val="213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A3143F9-7C8D-479E-8F92-ACB38BD5B731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Round Same Side Corner Rectangle 7"/>
          <p:cNvSpPr/>
          <p:nvPr/>
        </p:nvSpPr>
        <p:spPr>
          <a:xfrm flipV="1">
            <a:off x="74613" y="0"/>
            <a:ext cx="8991600" cy="1447800"/>
          </a:xfrm>
          <a:prstGeom prst="round2SameRect">
            <a:avLst/>
          </a:prstGeom>
          <a:solidFill>
            <a:schemeClr val="bg1"/>
          </a:solidFill>
          <a:ln>
            <a:solidFill>
              <a:srgbClr val="AC92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42875" y="1524000"/>
            <a:ext cx="8850313" cy="5313363"/>
          </a:xfrm>
          <a:prstGeom prst="roundRect">
            <a:avLst>
              <a:gd name="adj" fmla="val 3184"/>
            </a:avLst>
          </a:prstGeom>
          <a:solidFill>
            <a:srgbClr val="192D23"/>
          </a:solidFill>
          <a:ln>
            <a:solidFill>
              <a:srgbClr val="AC92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03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76200"/>
            <a:ext cx="1752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5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15240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1036" name="Picture 12" descr="C:\Users\chardin.000\AppData\Local\Microsoft\Windows\Temporary Internet Files\Content.Outlook\3IEIKXOF\NDCI (2)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59556"/>
            <a:ext cx="2209800" cy="89773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Georg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Georg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Georg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AC927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AC927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AC927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AC927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AC927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AC927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AC927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AC927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AC92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4613" y="1066800"/>
            <a:ext cx="8991600" cy="5791200"/>
          </a:xfrm>
          <a:prstGeom prst="rect">
            <a:avLst/>
          </a:prstGeom>
          <a:solidFill>
            <a:srgbClr val="213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A3143F9-7C8D-479E-8F92-ACB38BD5B731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Round Same Side Corner Rectangle 7"/>
          <p:cNvSpPr/>
          <p:nvPr/>
        </p:nvSpPr>
        <p:spPr>
          <a:xfrm flipV="1">
            <a:off x="74613" y="0"/>
            <a:ext cx="8991600" cy="1447800"/>
          </a:xfrm>
          <a:prstGeom prst="round2SameRect">
            <a:avLst/>
          </a:prstGeom>
          <a:solidFill>
            <a:schemeClr val="bg1"/>
          </a:solidFill>
          <a:ln>
            <a:solidFill>
              <a:srgbClr val="AC92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42875" y="1524000"/>
            <a:ext cx="8850313" cy="5313363"/>
          </a:xfrm>
          <a:prstGeom prst="roundRect">
            <a:avLst>
              <a:gd name="adj" fmla="val 3184"/>
            </a:avLst>
          </a:prstGeom>
          <a:solidFill>
            <a:srgbClr val="192D23"/>
          </a:solidFill>
          <a:ln>
            <a:solidFill>
              <a:srgbClr val="AC92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03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76200"/>
            <a:ext cx="1752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5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15240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1036" name="Picture 12" descr="C:\Users\chardin.000\AppData\Local\Microsoft\Windows\Temporary Internet Files\Content.Outlook\3IEIKXOF\NDCI (2)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59556"/>
            <a:ext cx="2209800" cy="89773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Georg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Georg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Georg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AC927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AC927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AC927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AC927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AC927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AC927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AC927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AC927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AC92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4613" y="1066800"/>
            <a:ext cx="8991600" cy="5791200"/>
          </a:xfrm>
          <a:prstGeom prst="rect">
            <a:avLst/>
          </a:prstGeom>
          <a:solidFill>
            <a:srgbClr val="213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A3143F9-7C8D-479E-8F92-ACB38BD5B731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Round Same Side Corner Rectangle 7"/>
          <p:cNvSpPr/>
          <p:nvPr/>
        </p:nvSpPr>
        <p:spPr>
          <a:xfrm flipV="1">
            <a:off x="74613" y="0"/>
            <a:ext cx="8991600" cy="1447800"/>
          </a:xfrm>
          <a:prstGeom prst="round2SameRect">
            <a:avLst/>
          </a:prstGeom>
          <a:solidFill>
            <a:schemeClr val="bg1"/>
          </a:solidFill>
          <a:ln>
            <a:solidFill>
              <a:srgbClr val="AC92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42875" y="1524000"/>
            <a:ext cx="8850313" cy="5313363"/>
          </a:xfrm>
          <a:prstGeom prst="roundRect">
            <a:avLst>
              <a:gd name="adj" fmla="val 3184"/>
            </a:avLst>
          </a:prstGeom>
          <a:solidFill>
            <a:srgbClr val="192D23"/>
          </a:solidFill>
          <a:ln>
            <a:solidFill>
              <a:srgbClr val="AC92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03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76200"/>
            <a:ext cx="1752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5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15240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1036" name="Picture 12" descr="C:\Users\chardin.000\AppData\Local\Microsoft\Windows\Temporary Internet Files\Content.Outlook\3IEIKXOF\NDCI (2)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59556"/>
            <a:ext cx="2209800" cy="89773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Georg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Georg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Georg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AC927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AC927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AC927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AC927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AC927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AC927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AC927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AC927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AC92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4613" y="1066800"/>
            <a:ext cx="8991600" cy="5791200"/>
          </a:xfrm>
          <a:prstGeom prst="rect">
            <a:avLst/>
          </a:prstGeom>
          <a:solidFill>
            <a:srgbClr val="213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A3143F9-7C8D-479E-8F92-ACB38BD5B731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Round Same Side Corner Rectangle 7"/>
          <p:cNvSpPr/>
          <p:nvPr/>
        </p:nvSpPr>
        <p:spPr>
          <a:xfrm flipV="1">
            <a:off x="74613" y="0"/>
            <a:ext cx="8991600" cy="1447800"/>
          </a:xfrm>
          <a:prstGeom prst="round2SameRect">
            <a:avLst/>
          </a:prstGeom>
          <a:solidFill>
            <a:schemeClr val="bg1"/>
          </a:solidFill>
          <a:ln>
            <a:solidFill>
              <a:srgbClr val="AC92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42875" y="1524000"/>
            <a:ext cx="8850313" cy="5313363"/>
          </a:xfrm>
          <a:prstGeom prst="roundRect">
            <a:avLst>
              <a:gd name="adj" fmla="val 3184"/>
            </a:avLst>
          </a:prstGeom>
          <a:solidFill>
            <a:srgbClr val="192D23"/>
          </a:solidFill>
          <a:ln>
            <a:solidFill>
              <a:srgbClr val="AC92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03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76200"/>
            <a:ext cx="1752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5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15240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1036" name="Picture 12" descr="C:\Users\chardin.000\AppData\Local\Microsoft\Windows\Temporary Internet Files\Content.Outlook\3IEIKXOF\NDCI (2)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59556"/>
            <a:ext cx="2209800" cy="89773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Georg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Georg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Georg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AC927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AC927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AC927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AC927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AC927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AC927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AC927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AC927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AC92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4613" y="1066800"/>
            <a:ext cx="8991600" cy="5791200"/>
          </a:xfrm>
          <a:prstGeom prst="rect">
            <a:avLst/>
          </a:prstGeom>
          <a:solidFill>
            <a:srgbClr val="213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A3143F9-7C8D-479E-8F92-ACB38BD5B731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Round Same Side Corner Rectangle 7"/>
          <p:cNvSpPr/>
          <p:nvPr/>
        </p:nvSpPr>
        <p:spPr>
          <a:xfrm flipV="1">
            <a:off x="74613" y="0"/>
            <a:ext cx="8991600" cy="1447800"/>
          </a:xfrm>
          <a:prstGeom prst="round2SameRect">
            <a:avLst/>
          </a:prstGeom>
          <a:solidFill>
            <a:schemeClr val="bg1"/>
          </a:solidFill>
          <a:ln>
            <a:solidFill>
              <a:srgbClr val="AC92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42875" y="1524000"/>
            <a:ext cx="8850313" cy="5313363"/>
          </a:xfrm>
          <a:prstGeom prst="roundRect">
            <a:avLst>
              <a:gd name="adj" fmla="val 3184"/>
            </a:avLst>
          </a:prstGeom>
          <a:solidFill>
            <a:srgbClr val="192D23"/>
          </a:solidFill>
          <a:ln>
            <a:solidFill>
              <a:srgbClr val="AC92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03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76200"/>
            <a:ext cx="1752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5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15240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1036" name="Picture 12" descr="C:\Users\chardin.000\AppData\Local\Microsoft\Windows\Temporary Internet Files\Content.Outlook\3IEIKXOF\NDCI (2)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59556"/>
            <a:ext cx="2209800" cy="89773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Georg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Georg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Georg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AC927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AC927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AC927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AC927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AC927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AC927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AC927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AC927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AC92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4613" y="1066800"/>
            <a:ext cx="8991600" cy="5791200"/>
          </a:xfrm>
          <a:prstGeom prst="rect">
            <a:avLst/>
          </a:prstGeom>
          <a:solidFill>
            <a:srgbClr val="213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A3143F9-7C8D-479E-8F92-ACB38BD5B731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Round Same Side Corner Rectangle 7"/>
          <p:cNvSpPr/>
          <p:nvPr/>
        </p:nvSpPr>
        <p:spPr>
          <a:xfrm flipV="1">
            <a:off x="74613" y="0"/>
            <a:ext cx="8991600" cy="1447800"/>
          </a:xfrm>
          <a:prstGeom prst="round2SameRect">
            <a:avLst/>
          </a:prstGeom>
          <a:solidFill>
            <a:schemeClr val="bg1"/>
          </a:solidFill>
          <a:ln>
            <a:solidFill>
              <a:srgbClr val="AC92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42875" y="1524000"/>
            <a:ext cx="8850313" cy="5313363"/>
          </a:xfrm>
          <a:prstGeom prst="roundRect">
            <a:avLst>
              <a:gd name="adj" fmla="val 3184"/>
            </a:avLst>
          </a:prstGeom>
          <a:solidFill>
            <a:srgbClr val="192D23"/>
          </a:solidFill>
          <a:ln>
            <a:solidFill>
              <a:srgbClr val="AC92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03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76200"/>
            <a:ext cx="1752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5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15240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1036" name="Picture 12" descr="C:\Users\chardin.000\AppData\Local\Microsoft\Windows\Temporary Internet Files\Content.Outlook\3IEIKXOF\NDCI (2)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59556"/>
            <a:ext cx="2209800" cy="89773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Georg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Georg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Georg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AC927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AC927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AC927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AC927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AC927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AC927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AC927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AC927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AC92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4613" y="1066800"/>
            <a:ext cx="8991600" cy="5791200"/>
          </a:xfrm>
          <a:prstGeom prst="rect">
            <a:avLst/>
          </a:prstGeom>
          <a:solidFill>
            <a:srgbClr val="213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A3143F9-7C8D-479E-8F92-ACB38BD5B731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Round Same Side Corner Rectangle 7"/>
          <p:cNvSpPr/>
          <p:nvPr/>
        </p:nvSpPr>
        <p:spPr>
          <a:xfrm flipV="1">
            <a:off x="74613" y="0"/>
            <a:ext cx="8991600" cy="1447800"/>
          </a:xfrm>
          <a:prstGeom prst="round2SameRect">
            <a:avLst/>
          </a:prstGeom>
          <a:solidFill>
            <a:schemeClr val="bg1"/>
          </a:solidFill>
          <a:ln>
            <a:solidFill>
              <a:srgbClr val="AC92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42875" y="1524000"/>
            <a:ext cx="8850313" cy="5313363"/>
          </a:xfrm>
          <a:prstGeom prst="roundRect">
            <a:avLst>
              <a:gd name="adj" fmla="val 3184"/>
            </a:avLst>
          </a:prstGeom>
          <a:solidFill>
            <a:srgbClr val="192D23"/>
          </a:solidFill>
          <a:ln>
            <a:solidFill>
              <a:srgbClr val="AC92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03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76200"/>
            <a:ext cx="1752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5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15240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1036" name="Picture 12" descr="C:\Users\chardin.000\AppData\Local\Microsoft\Windows\Temporary Internet Files\Content.Outlook\3IEIKXOF\NDCI (2)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59556"/>
            <a:ext cx="2209800" cy="89773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Georg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Georg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Georg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AC927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AC927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AC927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AC927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AC927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AC927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AC927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AC927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AC92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4613" y="1066800"/>
            <a:ext cx="8991600" cy="5791200"/>
          </a:xfrm>
          <a:prstGeom prst="rect">
            <a:avLst/>
          </a:prstGeom>
          <a:solidFill>
            <a:srgbClr val="213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A3143F9-7C8D-479E-8F92-ACB38BD5B731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Round Same Side Corner Rectangle 7"/>
          <p:cNvSpPr/>
          <p:nvPr/>
        </p:nvSpPr>
        <p:spPr>
          <a:xfrm flipV="1">
            <a:off x="74613" y="0"/>
            <a:ext cx="8991600" cy="1447800"/>
          </a:xfrm>
          <a:prstGeom prst="round2SameRect">
            <a:avLst/>
          </a:prstGeom>
          <a:solidFill>
            <a:schemeClr val="bg1"/>
          </a:solidFill>
          <a:ln>
            <a:solidFill>
              <a:srgbClr val="AC92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42875" y="1524000"/>
            <a:ext cx="8850313" cy="5313363"/>
          </a:xfrm>
          <a:prstGeom prst="roundRect">
            <a:avLst>
              <a:gd name="adj" fmla="val 3184"/>
            </a:avLst>
          </a:prstGeom>
          <a:solidFill>
            <a:srgbClr val="192D23"/>
          </a:solidFill>
          <a:ln>
            <a:solidFill>
              <a:srgbClr val="AC92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03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76200"/>
            <a:ext cx="1752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5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15240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1036" name="Picture 12" descr="C:\Users\chardin.000\AppData\Local\Microsoft\Windows\Temporary Internet Files\Content.Outlook\3IEIKXOF\NDCI (2)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59556"/>
            <a:ext cx="2209800" cy="89773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Georg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Georg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Georg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AC927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AC927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AC927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AC927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AC927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AC927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AC927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AC927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AC92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4613" y="1066800"/>
            <a:ext cx="8991600" cy="5791200"/>
          </a:xfrm>
          <a:prstGeom prst="rect">
            <a:avLst/>
          </a:prstGeom>
          <a:solidFill>
            <a:srgbClr val="213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A3143F9-7C8D-479E-8F92-ACB38BD5B731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Round Same Side Corner Rectangle 7"/>
          <p:cNvSpPr/>
          <p:nvPr/>
        </p:nvSpPr>
        <p:spPr>
          <a:xfrm flipV="1">
            <a:off x="74613" y="0"/>
            <a:ext cx="8991600" cy="1447800"/>
          </a:xfrm>
          <a:prstGeom prst="round2SameRect">
            <a:avLst/>
          </a:prstGeom>
          <a:solidFill>
            <a:schemeClr val="bg1"/>
          </a:solidFill>
          <a:ln>
            <a:solidFill>
              <a:srgbClr val="AC92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42875" y="1524000"/>
            <a:ext cx="8850313" cy="5313363"/>
          </a:xfrm>
          <a:prstGeom prst="roundRect">
            <a:avLst>
              <a:gd name="adj" fmla="val 3184"/>
            </a:avLst>
          </a:prstGeom>
          <a:solidFill>
            <a:srgbClr val="192D23"/>
          </a:solidFill>
          <a:ln>
            <a:solidFill>
              <a:srgbClr val="AC92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03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76200"/>
            <a:ext cx="1752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5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15240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1036" name="Picture 12" descr="C:\Users\chardin.000\AppData\Local\Microsoft\Windows\Temporary Internet Files\Content.Outlook\3IEIKXOF\NDCI (2)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59556"/>
            <a:ext cx="2209800" cy="89773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Georg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Georg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Georg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AC927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AC927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AC927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AC927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AC927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AC927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AC927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AC927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AC92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4613" y="1066800"/>
            <a:ext cx="8991600" cy="5791200"/>
          </a:xfrm>
          <a:prstGeom prst="rect">
            <a:avLst/>
          </a:prstGeom>
          <a:solidFill>
            <a:srgbClr val="213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A3143F9-7C8D-479E-8F92-ACB38BD5B731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Round Same Side Corner Rectangle 7"/>
          <p:cNvSpPr/>
          <p:nvPr/>
        </p:nvSpPr>
        <p:spPr>
          <a:xfrm flipV="1">
            <a:off x="74613" y="0"/>
            <a:ext cx="8991600" cy="1447800"/>
          </a:xfrm>
          <a:prstGeom prst="round2SameRect">
            <a:avLst/>
          </a:prstGeom>
          <a:solidFill>
            <a:schemeClr val="bg1"/>
          </a:solidFill>
          <a:ln>
            <a:solidFill>
              <a:srgbClr val="AC92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42875" y="1524000"/>
            <a:ext cx="8850313" cy="5313363"/>
          </a:xfrm>
          <a:prstGeom prst="roundRect">
            <a:avLst>
              <a:gd name="adj" fmla="val 3184"/>
            </a:avLst>
          </a:prstGeom>
          <a:solidFill>
            <a:srgbClr val="192D23"/>
          </a:solidFill>
          <a:ln>
            <a:solidFill>
              <a:srgbClr val="AC92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03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76200"/>
            <a:ext cx="1752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5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15240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1036" name="Picture 12" descr="C:\Users\chardin.000\AppData\Local\Microsoft\Windows\Temporary Internet Files\Content.Outlook\3IEIKXOF\NDCI (2)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59556"/>
            <a:ext cx="2209800" cy="89773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Georg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Georg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Georg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AC927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AC927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AC927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AC927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AC927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AC927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AC927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AC927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AC92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4613" y="1066800"/>
            <a:ext cx="8991600" cy="5791200"/>
          </a:xfrm>
          <a:prstGeom prst="rect">
            <a:avLst/>
          </a:prstGeom>
          <a:solidFill>
            <a:srgbClr val="213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A3143F9-7C8D-479E-8F92-ACB38BD5B731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Round Same Side Corner Rectangle 7"/>
          <p:cNvSpPr/>
          <p:nvPr/>
        </p:nvSpPr>
        <p:spPr>
          <a:xfrm flipV="1">
            <a:off x="74613" y="0"/>
            <a:ext cx="8991600" cy="1447800"/>
          </a:xfrm>
          <a:prstGeom prst="round2SameRect">
            <a:avLst/>
          </a:prstGeom>
          <a:solidFill>
            <a:schemeClr val="bg1"/>
          </a:solidFill>
          <a:ln>
            <a:solidFill>
              <a:srgbClr val="AC92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42875" y="1524000"/>
            <a:ext cx="8850313" cy="5313363"/>
          </a:xfrm>
          <a:prstGeom prst="roundRect">
            <a:avLst>
              <a:gd name="adj" fmla="val 3184"/>
            </a:avLst>
          </a:prstGeom>
          <a:solidFill>
            <a:srgbClr val="192D23"/>
          </a:solidFill>
          <a:ln>
            <a:solidFill>
              <a:srgbClr val="AC92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03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76200"/>
            <a:ext cx="1752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5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15240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1036" name="Picture 12" descr="C:\Users\chardin.000\AppData\Local\Microsoft\Windows\Temporary Internet Files\Content.Outlook\3IEIKXOF\NDCI (2)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59556"/>
            <a:ext cx="2209800" cy="89773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Georg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Georg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Georg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AC927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AC927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AC927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AC927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AC927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AC927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AC927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AC927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AC92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4613" y="1066800"/>
            <a:ext cx="8991600" cy="5791200"/>
          </a:xfrm>
          <a:prstGeom prst="rect">
            <a:avLst/>
          </a:prstGeom>
          <a:solidFill>
            <a:srgbClr val="213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A3143F9-7C8D-479E-8F92-ACB38BD5B731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Round Same Side Corner Rectangle 7"/>
          <p:cNvSpPr/>
          <p:nvPr/>
        </p:nvSpPr>
        <p:spPr>
          <a:xfrm flipV="1">
            <a:off x="74613" y="0"/>
            <a:ext cx="8991600" cy="1447800"/>
          </a:xfrm>
          <a:prstGeom prst="round2SameRect">
            <a:avLst/>
          </a:prstGeom>
          <a:solidFill>
            <a:schemeClr val="bg1"/>
          </a:solidFill>
          <a:ln>
            <a:solidFill>
              <a:srgbClr val="AC92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42875" y="1524000"/>
            <a:ext cx="8850313" cy="5313363"/>
          </a:xfrm>
          <a:prstGeom prst="roundRect">
            <a:avLst>
              <a:gd name="adj" fmla="val 3184"/>
            </a:avLst>
          </a:prstGeom>
          <a:solidFill>
            <a:srgbClr val="192D23"/>
          </a:solidFill>
          <a:ln>
            <a:solidFill>
              <a:srgbClr val="AC92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03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76200"/>
            <a:ext cx="1752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5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15240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1036" name="Picture 12" descr="C:\Users\chardin.000\AppData\Local\Microsoft\Windows\Temporary Internet Files\Content.Outlook\3IEIKXOF\NDCI (2)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59556"/>
            <a:ext cx="2209800" cy="89773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Georg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Georg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Georg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AC927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AC927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AC927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AC927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AC927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AC927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AC927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AC927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AC92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4613" y="1066800"/>
            <a:ext cx="8991600" cy="5791200"/>
          </a:xfrm>
          <a:prstGeom prst="rect">
            <a:avLst/>
          </a:prstGeom>
          <a:solidFill>
            <a:srgbClr val="213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A3143F9-7C8D-479E-8F92-ACB38BD5B731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Round Same Side Corner Rectangle 7"/>
          <p:cNvSpPr/>
          <p:nvPr/>
        </p:nvSpPr>
        <p:spPr>
          <a:xfrm flipV="1">
            <a:off x="74613" y="0"/>
            <a:ext cx="8991600" cy="1447800"/>
          </a:xfrm>
          <a:prstGeom prst="round2SameRect">
            <a:avLst/>
          </a:prstGeom>
          <a:solidFill>
            <a:schemeClr val="bg1"/>
          </a:solidFill>
          <a:ln>
            <a:solidFill>
              <a:srgbClr val="AC92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42875" y="1524000"/>
            <a:ext cx="8850313" cy="5313363"/>
          </a:xfrm>
          <a:prstGeom prst="roundRect">
            <a:avLst>
              <a:gd name="adj" fmla="val 3184"/>
            </a:avLst>
          </a:prstGeom>
          <a:solidFill>
            <a:srgbClr val="192D23"/>
          </a:solidFill>
          <a:ln>
            <a:solidFill>
              <a:srgbClr val="AC92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03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76200"/>
            <a:ext cx="1752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5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15240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1036" name="Picture 12" descr="C:\Users\chardin.000\AppData\Local\Microsoft\Windows\Temporary Internet Files\Content.Outlook\3IEIKXOF\NDCI (2)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59556"/>
            <a:ext cx="2209800" cy="89773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Georg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Georg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Georg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AC927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AC927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AC927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AC927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AC927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AC927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AC927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AC927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AC92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4613" y="1066800"/>
            <a:ext cx="8991600" cy="5791200"/>
          </a:xfrm>
          <a:prstGeom prst="rect">
            <a:avLst/>
          </a:prstGeom>
          <a:solidFill>
            <a:srgbClr val="213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A3143F9-7C8D-479E-8F92-ACB38BD5B731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Round Same Side Corner Rectangle 7"/>
          <p:cNvSpPr/>
          <p:nvPr/>
        </p:nvSpPr>
        <p:spPr>
          <a:xfrm flipV="1">
            <a:off x="74613" y="0"/>
            <a:ext cx="8991600" cy="1447800"/>
          </a:xfrm>
          <a:prstGeom prst="round2SameRect">
            <a:avLst/>
          </a:prstGeom>
          <a:solidFill>
            <a:schemeClr val="bg1"/>
          </a:solidFill>
          <a:ln>
            <a:solidFill>
              <a:srgbClr val="AC92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42875" y="1524000"/>
            <a:ext cx="8850313" cy="5313363"/>
          </a:xfrm>
          <a:prstGeom prst="roundRect">
            <a:avLst>
              <a:gd name="adj" fmla="val 3184"/>
            </a:avLst>
          </a:prstGeom>
          <a:solidFill>
            <a:srgbClr val="192D23"/>
          </a:solidFill>
          <a:ln>
            <a:solidFill>
              <a:srgbClr val="AC92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03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76200"/>
            <a:ext cx="1752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5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15240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1036" name="Picture 12" descr="C:\Users\chardin.000\AppData\Local\Microsoft\Windows\Temporary Internet Files\Content.Outlook\3IEIKXOF\NDCI (2)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59556"/>
            <a:ext cx="2209800" cy="89773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Georg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Georg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Georg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AC927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AC927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AC927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AC927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AC927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AC927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AC927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AC927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AC92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4613" y="1066800"/>
            <a:ext cx="8991600" cy="5791200"/>
          </a:xfrm>
          <a:prstGeom prst="rect">
            <a:avLst/>
          </a:prstGeom>
          <a:solidFill>
            <a:srgbClr val="213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A3143F9-7C8D-479E-8F92-ACB38BD5B731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Round Same Side Corner Rectangle 7"/>
          <p:cNvSpPr/>
          <p:nvPr/>
        </p:nvSpPr>
        <p:spPr>
          <a:xfrm flipV="1">
            <a:off x="74613" y="0"/>
            <a:ext cx="8991600" cy="1447800"/>
          </a:xfrm>
          <a:prstGeom prst="round2SameRect">
            <a:avLst/>
          </a:prstGeom>
          <a:solidFill>
            <a:schemeClr val="bg1"/>
          </a:solidFill>
          <a:ln>
            <a:solidFill>
              <a:srgbClr val="AC92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42875" y="1524000"/>
            <a:ext cx="8850313" cy="5313363"/>
          </a:xfrm>
          <a:prstGeom prst="roundRect">
            <a:avLst>
              <a:gd name="adj" fmla="val 3184"/>
            </a:avLst>
          </a:prstGeom>
          <a:solidFill>
            <a:srgbClr val="192D23"/>
          </a:solidFill>
          <a:ln>
            <a:solidFill>
              <a:srgbClr val="AC92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03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76200"/>
            <a:ext cx="1752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5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15240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1036" name="Picture 12" descr="C:\Users\chardin.000\AppData\Local\Microsoft\Windows\Temporary Internet Files\Content.Outlook\3IEIKXOF\NDCI (2)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59556"/>
            <a:ext cx="2209800" cy="89773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Georg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Georg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Georg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>
          <a:solidFill>
            <a:srgbClr val="192D23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AC927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AC927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AC927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AC927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AC927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AC927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AC927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AC927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James.D.Steyee@ojp.usdoj.gov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hyperlink" Target="mailto:jsteyee@csrincorporated.co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00589"/>
            <a:ext cx="7772400" cy="1200329"/>
          </a:xfrm>
        </p:spPr>
        <p:txBody>
          <a:bodyPr/>
          <a:lstStyle/>
          <a:p>
            <a:pPr algn="ctr">
              <a:spcBef>
                <a:spcPts val="2400"/>
              </a:spcBef>
              <a:defRPr/>
            </a:pPr>
            <a:r>
              <a:rPr lang="en-US" sz="3600" i="1" dirty="0"/>
              <a:t>What Data Tells Us About Current RSAT Programming</a:t>
            </a:r>
            <a:r>
              <a:rPr lang="en-US" sz="3600" dirty="0"/>
              <a:t> </a:t>
            </a:r>
            <a:endParaRPr sz="3600" dirty="0" smtClean="0">
              <a:solidFill>
                <a:srgbClr val="00274E"/>
              </a:solidFill>
            </a:endParaRPr>
          </a:p>
        </p:txBody>
      </p:sp>
      <p:sp>
        <p:nvSpPr>
          <p:cNvPr id="5123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667000" y="3735794"/>
            <a:ext cx="3810000" cy="2641749"/>
          </a:xfrm>
        </p:spPr>
        <p:txBody>
          <a:bodyPr/>
          <a:lstStyle/>
          <a:p>
            <a:pPr algn="ctr">
              <a:spcBef>
                <a:spcPts val="1600"/>
              </a:spcBef>
              <a:spcAft>
                <a:spcPts val="200"/>
              </a:spcAft>
            </a:pPr>
            <a:r>
              <a:rPr lang="en-US" sz="2000" b="0" i="1" dirty="0" smtClean="0">
                <a:latin typeface="Arial Narrow" pitchFamily="34" charset="0"/>
              </a:rPr>
              <a:t>Presented by:</a:t>
            </a:r>
          </a:p>
          <a:p>
            <a:pPr algn="ctr">
              <a:spcBef>
                <a:spcPts val="0"/>
              </a:spcBef>
            </a:pPr>
            <a:r>
              <a:rPr lang="en-US" sz="2400" dirty="0" smtClean="0">
                <a:latin typeface="Arial Narrow" pitchFamily="34" charset="0"/>
              </a:rPr>
              <a:t> Jimmy Steyee</a:t>
            </a:r>
          </a:p>
          <a:p>
            <a:pPr algn="ctr">
              <a:spcBef>
                <a:spcPts val="0"/>
              </a:spcBef>
            </a:pPr>
            <a:endParaRPr lang="en-US" sz="2400" dirty="0" smtClean="0">
              <a:latin typeface="Arial Narrow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US" sz="2400" dirty="0" smtClean="0">
                <a:latin typeface="Arial Narrow" pitchFamily="34" charset="0"/>
              </a:rPr>
              <a:t>New Orleans, LA</a:t>
            </a:r>
            <a:endParaRPr lang="en-US" sz="2400" dirty="0">
              <a:latin typeface="Arial Narrow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US" sz="2400" dirty="0" smtClean="0">
                <a:latin typeface="Arial Narrow" pitchFamily="34" charset="0"/>
              </a:rPr>
              <a:t>July 17, 2015</a:t>
            </a:r>
          </a:p>
          <a:p>
            <a:pPr algn="ctr">
              <a:spcBef>
                <a:spcPts val="0"/>
              </a:spcBef>
            </a:pPr>
            <a:endParaRPr lang="en-US" sz="2400" dirty="0">
              <a:latin typeface="Arial Narrow" pitchFamily="34" charset="0"/>
            </a:endParaRPr>
          </a:p>
          <a:p>
            <a:pPr algn="ctr">
              <a:spcBef>
                <a:spcPts val="0"/>
              </a:spcBef>
            </a:pPr>
            <a:endParaRPr sz="2400" dirty="0">
              <a:latin typeface="Arial Narrow" pitchFamily="34" charset="0"/>
            </a:endParaRPr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4572000"/>
            <a:ext cx="10668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of RSAT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2674587"/>
              </p:ext>
            </p:extLst>
          </p:nvPr>
        </p:nvGraphicFramePr>
        <p:xfrm>
          <a:off x="762000" y="1466910"/>
          <a:ext cx="7620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1905000"/>
                <a:gridCol w="1905000"/>
                <a:gridCol w="1905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Fiscal 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FY</a:t>
                      </a:r>
                      <a:r>
                        <a:rPr lang="en-US" baseline="0" dirty="0" smtClean="0"/>
                        <a:t> 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$113,598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$514,609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$2,782,546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FY 2011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$91,642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$409,918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$2,286,376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FY 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$34,433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$151,635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$865,205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FY 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$42,357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$197,301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$1,103,224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FY 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$34,551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$160,938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$881,054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9014B7-186C-499F-96BB-D605A9AFA60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7873" y="1066800"/>
            <a:ext cx="746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Average RSAT Federal Awards</a:t>
            </a:r>
            <a:endParaRPr lang="en-US" sz="2000" b="1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297913"/>
              </p:ext>
            </p:extLst>
          </p:nvPr>
        </p:nvGraphicFramePr>
        <p:xfrm>
          <a:off x="304800" y="3733800"/>
          <a:ext cx="83820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9356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RSAT Funds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9014B7-186C-499F-96BB-D605A9AFA60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4053937"/>
              </p:ext>
            </p:extLst>
          </p:nvPr>
        </p:nvGraphicFramePr>
        <p:xfrm>
          <a:off x="457200" y="1219201"/>
          <a:ext cx="8001000" cy="43206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1800"/>
                <a:gridCol w="3124200"/>
                <a:gridCol w="1905000"/>
              </a:tblGrid>
              <a:tr h="766883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2600" u="none" strike="noStrike" dirty="0">
                          <a:effectLst/>
                        </a:rPr>
                        <a:t>Per </a:t>
                      </a:r>
                      <a:r>
                        <a:rPr lang="en-US" sz="2600" u="none" strike="noStrike" dirty="0" smtClean="0">
                          <a:effectLst/>
                        </a:rPr>
                        <a:t>Capita Federal </a:t>
                      </a:r>
                      <a:r>
                        <a:rPr lang="en-US" sz="2600" u="none" strike="noStrike" dirty="0">
                          <a:effectLst/>
                        </a:rPr>
                        <a:t>Expense at </a:t>
                      </a:r>
                      <a:r>
                        <a:rPr lang="en-US" sz="2600" u="none" strike="noStrike" dirty="0" smtClean="0">
                          <a:effectLst/>
                        </a:rPr>
                        <a:t>Closeout during</a:t>
                      </a:r>
                    </a:p>
                    <a:p>
                      <a:pPr algn="ctr" fontAlgn="ctr"/>
                      <a:r>
                        <a:rPr lang="en-US" sz="2600" u="none" strike="noStrike" baseline="0" dirty="0" smtClean="0">
                          <a:effectLst/>
                        </a:rPr>
                        <a:t> FY 2014</a:t>
                      </a:r>
                      <a:endParaRPr lang="en-US" sz="2600" b="1" i="0" u="none" strike="noStrike" dirty="0">
                        <a:solidFill>
                          <a:srgbClr val="000000"/>
                        </a:solidFill>
                        <a:effectLst/>
                        <a:latin typeface="Arial Bold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33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600" b="1" u="none" strike="noStrike" dirty="0">
                          <a:effectLst/>
                        </a:rPr>
                        <a:t> </a:t>
                      </a:r>
                      <a:endParaRPr lang="en-US" sz="2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u="none" strike="noStrike" dirty="0">
                          <a:effectLst/>
                        </a:rPr>
                        <a:t>Mean</a:t>
                      </a:r>
                      <a:endParaRPr lang="en-US" sz="2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u="none" strike="noStrike" dirty="0" smtClean="0">
                          <a:effectLst/>
                        </a:rPr>
                        <a:t>Max</a:t>
                      </a:r>
                      <a:endParaRPr lang="en-US" sz="2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008429">
                <a:tc>
                  <a:txBody>
                    <a:bodyPr/>
                    <a:lstStyle/>
                    <a:p>
                      <a:pPr algn="l" fontAlgn="t"/>
                      <a:r>
                        <a:rPr lang="en-US" sz="2600" b="1" u="none" strike="noStrike" dirty="0">
                          <a:effectLst/>
                        </a:rPr>
                        <a:t>Jail Based Programs (N=27)</a:t>
                      </a:r>
                      <a:endParaRPr lang="en-US" sz="2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600" u="none" strike="noStrike" dirty="0">
                          <a:effectLst/>
                        </a:rPr>
                        <a:t>$</a:t>
                      </a:r>
                      <a:r>
                        <a:rPr lang="en-US" sz="2600" u="none" strike="noStrike" dirty="0" smtClean="0">
                          <a:effectLst/>
                        </a:rPr>
                        <a:t>964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600" u="none" strike="noStrike" dirty="0">
                          <a:effectLst/>
                        </a:rPr>
                        <a:t>$</a:t>
                      </a:r>
                      <a:r>
                        <a:rPr lang="en-US" sz="2600" u="none" strike="noStrike" dirty="0" smtClean="0">
                          <a:effectLst/>
                        </a:rPr>
                        <a:t>4,378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008429">
                <a:tc>
                  <a:txBody>
                    <a:bodyPr/>
                    <a:lstStyle/>
                    <a:p>
                      <a:pPr algn="l" fontAlgn="t"/>
                      <a:r>
                        <a:rPr lang="en-US" sz="2600" b="1" u="none" strike="noStrike" dirty="0">
                          <a:effectLst/>
                        </a:rPr>
                        <a:t>Prison Based Programs (N=48)</a:t>
                      </a:r>
                      <a:endParaRPr lang="en-US" sz="2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600" u="none" strike="noStrike" dirty="0">
                          <a:effectLst/>
                        </a:rPr>
                        <a:t>$</a:t>
                      </a:r>
                      <a:r>
                        <a:rPr lang="en-US" sz="2600" u="none" strike="noStrike" dirty="0" smtClean="0">
                          <a:effectLst/>
                        </a:rPr>
                        <a:t>2,036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600" u="none" strike="noStrike" dirty="0">
                          <a:effectLst/>
                        </a:rPr>
                        <a:t>$</a:t>
                      </a:r>
                      <a:r>
                        <a:rPr lang="en-US" sz="2600" u="none" strike="noStrike" dirty="0" smtClean="0">
                          <a:effectLst/>
                        </a:rPr>
                        <a:t>28,390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008429">
                <a:tc>
                  <a:txBody>
                    <a:bodyPr/>
                    <a:lstStyle/>
                    <a:p>
                      <a:pPr algn="l" fontAlgn="t"/>
                      <a:r>
                        <a:rPr lang="en-US" sz="2600" b="1" u="none" strike="noStrike" dirty="0">
                          <a:effectLst/>
                        </a:rPr>
                        <a:t>Aftercare Programs (N=27)</a:t>
                      </a:r>
                      <a:endParaRPr lang="en-US" sz="2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600" u="none" strike="noStrike" dirty="0">
                          <a:effectLst/>
                        </a:rPr>
                        <a:t>$</a:t>
                      </a:r>
                      <a:r>
                        <a:rPr lang="en-US" sz="2600" u="none" strike="noStrike" dirty="0" smtClean="0">
                          <a:effectLst/>
                        </a:rPr>
                        <a:t>5,057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600" u="none" strike="noStrike" dirty="0">
                          <a:effectLst/>
                        </a:rPr>
                        <a:t>$</a:t>
                      </a:r>
                      <a:r>
                        <a:rPr lang="en-US" sz="2600" u="none" strike="noStrike" dirty="0" smtClean="0">
                          <a:effectLst/>
                        </a:rPr>
                        <a:t>31,526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635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of RSAT Funds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9014B7-186C-499F-96BB-D605A9AFA60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4902259"/>
              </p:ext>
            </p:extLst>
          </p:nvPr>
        </p:nvGraphicFramePr>
        <p:xfrm>
          <a:off x="2819400" y="1600200"/>
          <a:ext cx="64008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1640016"/>
              </p:ext>
            </p:extLst>
          </p:nvPr>
        </p:nvGraphicFramePr>
        <p:xfrm>
          <a:off x="-685800" y="2590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8" name="Straight Connector 7"/>
          <p:cNvCxnSpPr/>
          <p:nvPr/>
        </p:nvCxnSpPr>
        <p:spPr bwMode="auto">
          <a:xfrm flipH="1">
            <a:off x="2362200" y="2895600"/>
            <a:ext cx="2209800" cy="762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 flipH="1" flipV="1">
            <a:off x="2209800" y="4800600"/>
            <a:ext cx="2133600" cy="228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5286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RSAT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950" y="1581150"/>
            <a:ext cx="7620000" cy="3990836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Number of State </a:t>
            </a:r>
            <a:r>
              <a:rPr lang="en-US" b="1" dirty="0"/>
              <a:t>Programs (Residential/Prison-based</a:t>
            </a:r>
            <a:r>
              <a:rPr lang="en-US" b="1" dirty="0" smtClean="0"/>
              <a:t>) </a:t>
            </a:r>
            <a:r>
              <a:rPr lang="en-US" b="1" dirty="0"/>
              <a:t>= 55</a:t>
            </a:r>
          </a:p>
          <a:p>
            <a:r>
              <a:rPr lang="en-US" dirty="0"/>
              <a:t>Women’s = 10 (estimate based on project description)</a:t>
            </a:r>
          </a:p>
          <a:p>
            <a:r>
              <a:rPr lang="en-US" dirty="0"/>
              <a:t>Men’s  = </a:t>
            </a:r>
            <a:r>
              <a:rPr lang="en-US" dirty="0" smtClean="0"/>
              <a:t>44</a:t>
            </a:r>
            <a:endParaRPr lang="en-US" dirty="0"/>
          </a:p>
          <a:p>
            <a:r>
              <a:rPr lang="en-US" dirty="0" smtClean="0"/>
              <a:t>Both </a:t>
            </a:r>
            <a:r>
              <a:rPr lang="en-US" dirty="0"/>
              <a:t>= </a:t>
            </a:r>
            <a:r>
              <a:rPr lang="en-US" dirty="0" smtClean="0"/>
              <a:t>1</a:t>
            </a:r>
          </a:p>
          <a:p>
            <a:pPr marL="0" indent="0">
              <a:buNone/>
            </a:pPr>
            <a:r>
              <a:rPr lang="en-US" b="1" dirty="0" smtClean="0"/>
              <a:t>Number of Jail-based programs </a:t>
            </a:r>
            <a:r>
              <a:rPr lang="en-US" b="1" dirty="0"/>
              <a:t>= 47</a:t>
            </a:r>
          </a:p>
          <a:p>
            <a:r>
              <a:rPr lang="en-US" dirty="0"/>
              <a:t>Women’s = </a:t>
            </a:r>
            <a:r>
              <a:rPr lang="en-US" dirty="0" smtClean="0"/>
              <a:t>4</a:t>
            </a:r>
            <a:endParaRPr lang="en-US" dirty="0"/>
          </a:p>
          <a:p>
            <a:r>
              <a:rPr lang="en-US" dirty="0"/>
              <a:t>Men’s  = 34 </a:t>
            </a:r>
          </a:p>
          <a:p>
            <a:r>
              <a:rPr lang="en-US" dirty="0"/>
              <a:t>Both = 9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As of April 30,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9014B7-186C-499F-96BB-D605A9AFA60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3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RSAT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950" y="1295400"/>
            <a:ext cx="7620000" cy="5375831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Number </a:t>
            </a:r>
            <a:r>
              <a:rPr lang="en-US" b="1" dirty="0"/>
              <a:t>of aftercare </a:t>
            </a:r>
            <a:r>
              <a:rPr lang="en-US" b="1" dirty="0" smtClean="0"/>
              <a:t>programs</a:t>
            </a:r>
            <a:endParaRPr lang="en-US" dirty="0"/>
          </a:p>
          <a:p>
            <a:r>
              <a:rPr lang="en-US" dirty="0"/>
              <a:t>Total Aftercare programs = 13</a:t>
            </a:r>
          </a:p>
          <a:p>
            <a:r>
              <a:rPr lang="en-US" dirty="0"/>
              <a:t>Women’s = 0 (estimate based on project description)</a:t>
            </a:r>
          </a:p>
          <a:p>
            <a:r>
              <a:rPr lang="en-US" dirty="0"/>
              <a:t>Men’s  = 11 </a:t>
            </a:r>
          </a:p>
          <a:p>
            <a:r>
              <a:rPr lang="en-US" dirty="0"/>
              <a:t>Both = </a:t>
            </a:r>
            <a:r>
              <a:rPr lang="en-US" dirty="0" smtClean="0"/>
              <a:t>2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Number of programs serving youth</a:t>
            </a:r>
            <a:endParaRPr lang="en-US" b="1" dirty="0"/>
          </a:p>
          <a:p>
            <a:r>
              <a:rPr lang="en-US" dirty="0"/>
              <a:t>Total number of juvenile programs = 19 (estimate based on project description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*As of April 30, 2015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9014B7-186C-499F-96BB-D605A9AFA60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79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Evidence-Based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620000" cy="501675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Most Common </a:t>
            </a:r>
            <a:r>
              <a:rPr lang="en-US" b="1" dirty="0" smtClean="0"/>
              <a:t>Evidence-Based Practices Mentioned</a:t>
            </a:r>
          </a:p>
          <a:p>
            <a:r>
              <a:rPr lang="en-US" dirty="0" smtClean="0"/>
              <a:t>Cognitive behavioral therapy (CBT) (generic)</a:t>
            </a:r>
          </a:p>
          <a:p>
            <a:r>
              <a:rPr lang="en-US" dirty="0" smtClean="0"/>
              <a:t>Moral </a:t>
            </a:r>
            <a:r>
              <a:rPr lang="en-US" dirty="0" err="1"/>
              <a:t>Reconation</a:t>
            </a:r>
            <a:r>
              <a:rPr lang="en-US" dirty="0"/>
              <a:t> Therapy (MRT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Thinking for  Change (T4C)</a:t>
            </a:r>
          </a:p>
          <a:p>
            <a:r>
              <a:rPr lang="en-US" dirty="0" smtClean="0"/>
              <a:t>Motivational Interviewing</a:t>
            </a:r>
          </a:p>
          <a:p>
            <a:r>
              <a:rPr lang="en-US" dirty="0" smtClean="0"/>
              <a:t>Cognitive Restructuring</a:t>
            </a:r>
          </a:p>
          <a:p>
            <a:r>
              <a:rPr lang="en-US" dirty="0" smtClean="0"/>
              <a:t>Individualized case planning/treatment planning  (in coordination with  needs assessment instruments)</a:t>
            </a:r>
          </a:p>
          <a:p>
            <a:r>
              <a:rPr lang="en-US" dirty="0"/>
              <a:t>Therapeutic communities (TC model</a:t>
            </a:r>
            <a:r>
              <a:rPr lang="en-US" dirty="0" smtClean="0"/>
              <a:t>)</a:t>
            </a:r>
          </a:p>
          <a:p>
            <a:r>
              <a:rPr lang="en-US" dirty="0" smtClean="0"/>
              <a:t>12 steps</a:t>
            </a:r>
          </a:p>
          <a:p>
            <a:r>
              <a:rPr lang="en-US" dirty="0" smtClean="0"/>
              <a:t>Anger </a:t>
            </a:r>
            <a:r>
              <a:rPr lang="en-US" dirty="0"/>
              <a:t>Management</a:t>
            </a:r>
          </a:p>
          <a:p>
            <a:r>
              <a:rPr lang="en-US" dirty="0" smtClean="0"/>
              <a:t>“Seeking Safety”</a:t>
            </a:r>
          </a:p>
          <a:p>
            <a:r>
              <a:rPr lang="en-US" dirty="0" smtClean="0"/>
              <a:t>“MATRIX Model”</a:t>
            </a:r>
          </a:p>
          <a:p>
            <a:r>
              <a:rPr lang="en-US" dirty="0" smtClean="0"/>
              <a:t>“Living in Balance”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9014B7-186C-499F-96BB-D605A9AFA60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56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Enrollment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9014B7-186C-499F-96BB-D605A9AFA60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1522609"/>
              </p:ext>
            </p:extLst>
          </p:nvPr>
        </p:nvGraphicFramePr>
        <p:xfrm>
          <a:off x="533400" y="1219200"/>
          <a:ext cx="83820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4115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9014B7-186C-499F-96BB-D605A9AFA60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828800" y="396009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itchFamily="34" charset="0"/>
              </a:defRPr>
            </a:lvl2pPr>
            <a:lvl3pPr algn="l" rtl="0" eaLnBrk="0" fontAlgn="base" hangingPunct="0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itchFamily="34" charset="0"/>
              </a:defRPr>
            </a:lvl3pPr>
            <a:lvl4pPr algn="l" rtl="0" eaLnBrk="0" fontAlgn="base" hangingPunct="0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itchFamily="34" charset="0"/>
              </a:defRPr>
            </a:lvl4pPr>
            <a:lvl5pPr algn="l" rtl="0" eaLnBrk="0" fontAlgn="base" hangingPunct="0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5001A"/>
                </a:solidFill>
                <a:latin typeface="Arial Narrow Bold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5001A"/>
                </a:solidFill>
                <a:latin typeface="Arial Narrow Bold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5001A"/>
                </a:solidFill>
                <a:latin typeface="Arial Narrow Bold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5001A"/>
                </a:solidFill>
                <a:latin typeface="Arial Narrow Bold" charset="0"/>
              </a:defRPr>
            </a:lvl9pPr>
          </a:lstStyle>
          <a:p>
            <a:r>
              <a:rPr lang="en-US" kern="0" dirty="0" smtClean="0"/>
              <a:t>Enrollment</a:t>
            </a:r>
            <a:endParaRPr lang="en-US" kern="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0190104"/>
              </p:ext>
            </p:extLst>
          </p:nvPr>
        </p:nvGraphicFramePr>
        <p:xfrm>
          <a:off x="381000" y="1295400"/>
          <a:ext cx="83058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7738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Completion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9014B7-186C-499F-96BB-D605A9AFA60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4941386"/>
              </p:ext>
            </p:extLst>
          </p:nvPr>
        </p:nvGraphicFramePr>
        <p:xfrm>
          <a:off x="228600" y="1295400"/>
          <a:ext cx="86868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2807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Completion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9014B7-186C-499F-96BB-D605A9AFA601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5303998"/>
              </p:ext>
            </p:extLst>
          </p:nvPr>
        </p:nvGraphicFramePr>
        <p:xfrm>
          <a:off x="381000" y="1295400"/>
          <a:ext cx="82296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2529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4906426"/>
              </p:ext>
            </p:extLst>
          </p:nvPr>
        </p:nvGraphicFramePr>
        <p:xfrm>
          <a:off x="1066801" y="1066800"/>
          <a:ext cx="7010398" cy="259080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822980"/>
                <a:gridCol w="910819"/>
                <a:gridCol w="1066800"/>
                <a:gridCol w="1033558"/>
                <a:gridCol w="1176241"/>
              </a:tblGrid>
              <a:tr h="14080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2014 RSAT National Workshop </a:t>
                      </a:r>
                      <a:r>
                        <a:rPr lang="en-US" sz="1800" u="none" strike="noStrike" dirty="0" smtClean="0">
                          <a:effectLst/>
                        </a:rPr>
                        <a:t>Evaluation (Chicago)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36" marR="6536" marT="65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Avg.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36" marR="6536" marT="6536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Scale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36" marR="6536" marT="6536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82756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 smtClean="0">
                          <a:effectLst/>
                        </a:rPr>
                        <a:t>What the RSAT Performance Data Tell Us (Jimmy Steyee)</a:t>
                      </a:r>
                      <a:endParaRPr lang="en-US" sz="1800" u="none" strike="noStrike" dirty="0">
                        <a:effectLst/>
                      </a:endParaRPr>
                    </a:p>
                  </a:txBody>
                  <a:tcPr marL="6536" marR="6536" marT="653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1.75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36" marR="6536" marT="65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 = Satisfactory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36" marR="6536" marT="65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 = Neutral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36" marR="6536" marT="65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3 = Unsatisfactory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36" marR="6536" marT="6536" marB="0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9014B7-186C-499F-96BB-D605A9AFA60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3810000"/>
            <a:ext cx="8534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“Jimmy </a:t>
            </a:r>
            <a:r>
              <a:rPr lang="en-US" sz="1400" dirty="0"/>
              <a:t>did a very good job with a "less than exciting" yet very necessary topic</a:t>
            </a:r>
            <a:r>
              <a:rPr lang="en-US" sz="1400" dirty="0" smtClean="0"/>
              <a:t>.”</a:t>
            </a:r>
          </a:p>
          <a:p>
            <a:endParaRPr lang="en-US" sz="1400" dirty="0"/>
          </a:p>
          <a:p>
            <a:r>
              <a:rPr lang="en-US" sz="1400" dirty="0" smtClean="0"/>
              <a:t>“A </a:t>
            </a:r>
            <a:r>
              <a:rPr lang="en-US" sz="1400" dirty="0"/>
              <a:t>little on the dry </a:t>
            </a:r>
            <a:r>
              <a:rPr lang="en-US" sz="1400" dirty="0" smtClean="0"/>
              <a:t>side”</a:t>
            </a:r>
          </a:p>
          <a:p>
            <a:endParaRPr lang="en-US" sz="1400" dirty="0"/>
          </a:p>
          <a:p>
            <a:r>
              <a:rPr lang="en-US" sz="1400" dirty="0" smtClean="0"/>
              <a:t>“This </a:t>
            </a:r>
            <a:r>
              <a:rPr lang="en-US" sz="1400" dirty="0"/>
              <a:t>gave me some ideas of what I need to do differently for outcome measures</a:t>
            </a:r>
            <a:r>
              <a:rPr lang="en-US" sz="1400" dirty="0" smtClean="0"/>
              <a:t>.”</a:t>
            </a:r>
          </a:p>
          <a:p>
            <a:endParaRPr lang="en-US" sz="1400" dirty="0"/>
          </a:p>
          <a:p>
            <a:r>
              <a:rPr lang="en-US" sz="1400" dirty="0" smtClean="0"/>
              <a:t>“His </a:t>
            </a:r>
            <a:r>
              <a:rPr lang="en-US" sz="1400" dirty="0"/>
              <a:t>presentation was very dry and not useful in the way it was presented. I know data is not the most exciting topic but please make it useful and not just recite what we can read from the screen</a:t>
            </a:r>
            <a:r>
              <a:rPr lang="en-US" sz="1400" dirty="0" smtClean="0"/>
              <a:t>.”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828800" y="337066"/>
            <a:ext cx="6477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/>
              <a:t>In an effort to improve from last year…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270456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Completion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9974477"/>
              </p:ext>
            </p:extLst>
          </p:nvPr>
        </p:nvGraphicFramePr>
        <p:xfrm>
          <a:off x="228600" y="1219200"/>
          <a:ext cx="8686800" cy="46481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50234"/>
                <a:gridCol w="2130724"/>
                <a:gridCol w="1720970"/>
                <a:gridCol w="1884872"/>
              </a:tblGrid>
              <a:tr h="110238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Participants Who Completed Program: Timeframe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effectLst/>
                        </a:rPr>
                        <a:t>Residential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effectLst/>
                        </a:rPr>
                        <a:t>Jail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Aftercare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</a:tr>
              <a:tr h="76371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up to 3 months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2,069 (11%)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solidFill>
                            <a:srgbClr val="FF0000"/>
                          </a:solidFill>
                          <a:effectLst/>
                        </a:rPr>
                        <a:t>4,226 (44%)</a:t>
                      </a:r>
                      <a:endParaRPr lang="en-US" sz="2000" b="1" i="0" u="none" strike="noStrike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204 (17%)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</a:tr>
              <a:tr h="76371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4-6 months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8,209  (42%)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4,146 (43%)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748 (61%)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</a:tr>
              <a:tr h="72734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7-9 months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6,724 (34%)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1,007 (10%)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169 (14%)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</a:tr>
              <a:tr h="72734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10 months or more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2,613 (13%)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238 (2%)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110 (9%)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</a:tr>
              <a:tr h="56369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Total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19,615 (100%)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9,617 (100%)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1,231 (100%)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9014B7-186C-499F-96BB-D605A9AFA60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75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and Needs Treatment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950" y="1581150"/>
            <a:ext cx="7620000" cy="3806170"/>
          </a:xfrm>
        </p:spPr>
        <p:txBody>
          <a:bodyPr/>
          <a:lstStyle/>
          <a:p>
            <a:pPr marL="0" indent="0">
              <a:buNone/>
            </a:pPr>
            <a:r>
              <a:rPr lang="en-US" sz="3000" b="1" dirty="0" smtClean="0"/>
              <a:t>FY 2014, Programs that use Risk/Needs Assessment Instruments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sz="2600" b="1" dirty="0" smtClean="0"/>
              <a:t>Prison-based: </a:t>
            </a:r>
            <a:r>
              <a:rPr lang="en-US" sz="2600" dirty="0" smtClean="0"/>
              <a:t>47 of 55 (85%)</a:t>
            </a:r>
          </a:p>
          <a:p>
            <a:pPr marL="0" indent="0">
              <a:buNone/>
            </a:pPr>
            <a:r>
              <a:rPr lang="en-US" sz="2600" b="1" dirty="0" smtClean="0"/>
              <a:t>Jail-based: </a:t>
            </a:r>
            <a:r>
              <a:rPr lang="en-US" sz="2600" dirty="0" smtClean="0"/>
              <a:t>39 of 47 (83%)</a:t>
            </a:r>
          </a:p>
          <a:p>
            <a:pPr marL="0" indent="0">
              <a:buNone/>
            </a:pPr>
            <a:r>
              <a:rPr lang="en-US" sz="2600" b="1" dirty="0" smtClean="0"/>
              <a:t>Aftercare: </a:t>
            </a:r>
            <a:r>
              <a:rPr lang="en-US" sz="2600" dirty="0" smtClean="0"/>
              <a:t>9 of 13 (69%)</a:t>
            </a:r>
          </a:p>
          <a:p>
            <a:endParaRPr lang="en-US" b="1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9014B7-186C-499F-96BB-D605A9AFA601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02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and Needs Treatment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7620000" cy="5047536"/>
          </a:xfrm>
        </p:spPr>
        <p:txBody>
          <a:bodyPr/>
          <a:lstStyle/>
          <a:p>
            <a:pPr marL="0" indent="0">
              <a:buNone/>
            </a:pPr>
            <a:r>
              <a:rPr lang="en-US" sz="2200" b="1" dirty="0" smtClean="0"/>
              <a:t>Most Common Risk/Needs Treatment Tools Mentioned</a:t>
            </a:r>
          </a:p>
          <a:p>
            <a:r>
              <a:rPr lang="en-US" dirty="0" smtClean="0"/>
              <a:t>LSCI/LSCI-R</a:t>
            </a:r>
          </a:p>
          <a:p>
            <a:r>
              <a:rPr lang="en-US" dirty="0" smtClean="0"/>
              <a:t>LS/CMI</a:t>
            </a:r>
          </a:p>
          <a:p>
            <a:r>
              <a:rPr lang="en-US" dirty="0" smtClean="0"/>
              <a:t>RANT</a:t>
            </a:r>
          </a:p>
          <a:p>
            <a:r>
              <a:rPr lang="en-US" dirty="0" smtClean="0"/>
              <a:t>GAIN</a:t>
            </a:r>
          </a:p>
          <a:p>
            <a:r>
              <a:rPr lang="en-US" dirty="0" smtClean="0"/>
              <a:t>TCU Drug Screen</a:t>
            </a:r>
          </a:p>
          <a:p>
            <a:r>
              <a:rPr lang="en-US" dirty="0" smtClean="0"/>
              <a:t>SASSI</a:t>
            </a:r>
          </a:p>
          <a:p>
            <a:r>
              <a:rPr lang="en-US" dirty="0" smtClean="0"/>
              <a:t>ASI</a:t>
            </a:r>
          </a:p>
          <a:p>
            <a:r>
              <a:rPr lang="en-US" dirty="0" smtClean="0"/>
              <a:t>COMPAS</a:t>
            </a:r>
          </a:p>
          <a:p>
            <a:r>
              <a:rPr lang="en-US" dirty="0" smtClean="0"/>
              <a:t>Bio-Psycho Social Assessment</a:t>
            </a:r>
          </a:p>
          <a:p>
            <a:r>
              <a:rPr lang="en-US" dirty="0" smtClean="0"/>
              <a:t>Various “state” level instruments (Ohio, Wisconsin, Michigan, Oregon etc.)</a:t>
            </a:r>
          </a:p>
          <a:p>
            <a:r>
              <a:rPr lang="en-US" dirty="0" smtClean="0"/>
              <a:t>DSM (IV and V) Criteria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9014B7-186C-499F-96BB-D605A9AFA601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10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9014B7-186C-499F-96BB-D605A9AFA601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4098610"/>
              </p:ext>
            </p:extLst>
          </p:nvPr>
        </p:nvGraphicFramePr>
        <p:xfrm>
          <a:off x="742950" y="1219200"/>
          <a:ext cx="76200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491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9014B7-186C-499F-96BB-D605A9AFA601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6761762"/>
              </p:ext>
            </p:extLst>
          </p:nvPr>
        </p:nvGraphicFramePr>
        <p:xfrm>
          <a:off x="742950" y="1581150"/>
          <a:ext cx="7620000" cy="421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5595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9014B7-186C-499F-96BB-D605A9AFA601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085500"/>
              </p:ext>
            </p:extLst>
          </p:nvPr>
        </p:nvGraphicFramePr>
        <p:xfrm>
          <a:off x="609600" y="2286000"/>
          <a:ext cx="7696200" cy="29227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03796"/>
                <a:gridCol w="2592404"/>
              </a:tblGrid>
              <a:tr h="43700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 2014, Percent of Individuals</a:t>
                      </a:r>
                      <a:r>
                        <a:rPr lang="en-US" sz="2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Completing Program and had a New Criminal Charge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4149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Length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of Award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24149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</a:rPr>
                        <a:t>0 to 12 </a:t>
                      </a:r>
                      <a:r>
                        <a:rPr lang="en-US" sz="2000" u="none" strike="noStrike" dirty="0" smtClean="0">
                          <a:effectLst/>
                        </a:rPr>
                        <a:t>months (N=37</a:t>
                      </a:r>
                      <a:r>
                        <a:rPr lang="en-US" sz="2000" u="none" strike="noStrike" dirty="0">
                          <a:effectLst/>
                        </a:rPr>
                        <a:t>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1.4%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24149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</a:rPr>
                        <a:t>13 to 24 </a:t>
                      </a:r>
                      <a:r>
                        <a:rPr lang="en-US" sz="2000" u="none" strike="noStrike" dirty="0" smtClean="0">
                          <a:effectLst/>
                        </a:rPr>
                        <a:t>months (N=16</a:t>
                      </a:r>
                      <a:r>
                        <a:rPr lang="en-US" sz="2000" u="none" strike="noStrike" dirty="0">
                          <a:effectLst/>
                        </a:rPr>
                        <a:t>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2%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24149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</a:rPr>
                        <a:t>25 to 36 </a:t>
                      </a:r>
                      <a:r>
                        <a:rPr lang="en-US" sz="2000" u="none" strike="noStrike" dirty="0" smtClean="0">
                          <a:effectLst/>
                        </a:rPr>
                        <a:t>months (N=13</a:t>
                      </a:r>
                      <a:r>
                        <a:rPr lang="en-US" sz="2000" u="none" strike="noStrike" dirty="0">
                          <a:effectLst/>
                        </a:rPr>
                        <a:t>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16%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24149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 smtClean="0">
                          <a:effectLst/>
                        </a:rPr>
                        <a:t>37</a:t>
                      </a:r>
                      <a:r>
                        <a:rPr lang="en-US" sz="2000" u="none" strike="noStrike" baseline="0" dirty="0" smtClean="0">
                          <a:effectLst/>
                        </a:rPr>
                        <a:t> months</a:t>
                      </a:r>
                      <a:r>
                        <a:rPr lang="en-US" sz="2000" u="none" strike="noStrike" dirty="0" smtClean="0">
                          <a:effectLst/>
                        </a:rPr>
                        <a:t> </a:t>
                      </a:r>
                      <a:r>
                        <a:rPr lang="en-US" sz="2000" u="none" strike="noStrike" dirty="0">
                          <a:effectLst/>
                        </a:rPr>
                        <a:t>or more (N=9)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++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9" name="Title 1"/>
          <p:cNvSpPr>
            <a:spLocks noGrp="1"/>
          </p:cNvSpPr>
          <p:nvPr>
            <p:ph idx="1"/>
          </p:nvPr>
        </p:nvSpPr>
        <p:spPr>
          <a:xfrm>
            <a:off x="685800" y="1143000"/>
            <a:ext cx="7620000" cy="892552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 smtClean="0"/>
              <a:t>Court and Criminal Involvement – Residential Based Programs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97449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1"/>
            <a:ext cx="7620000" cy="140551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Court and Criminal Involvement – Residential Based Programs</a:t>
            </a:r>
            <a:endParaRPr lang="en-US" sz="2600" b="1" dirty="0" smtClean="0"/>
          </a:p>
          <a:p>
            <a:pPr marL="0" indent="0">
              <a:buNone/>
            </a:pP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9014B7-186C-499F-96BB-D605A9AFA601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77780"/>
              </p:ext>
            </p:extLst>
          </p:nvPr>
        </p:nvGraphicFramePr>
        <p:xfrm>
          <a:off x="609600" y="2286000"/>
          <a:ext cx="7696200" cy="29589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03796"/>
                <a:gridCol w="2592404"/>
              </a:tblGrid>
              <a:tr h="8382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 2014, Individuals</a:t>
                      </a:r>
                      <a:r>
                        <a:rPr lang="en-US" sz="2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Completing Program with Revocation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4149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Length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of Award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24149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</a:rPr>
                        <a:t>0 to </a:t>
                      </a:r>
                      <a:r>
                        <a:rPr lang="en-US" sz="2000" u="none" strike="noStrike" dirty="0" smtClean="0">
                          <a:effectLst/>
                        </a:rPr>
                        <a:t>12 months </a:t>
                      </a:r>
                      <a:r>
                        <a:rPr lang="en-US" sz="2000" u="none" strike="noStrike" dirty="0">
                          <a:effectLst/>
                        </a:rPr>
                        <a:t>(N=37)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8.4%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24149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</a:rPr>
                        <a:t>13 to 24 </a:t>
                      </a:r>
                      <a:r>
                        <a:rPr lang="en-US" sz="2000" u="none" strike="noStrike" dirty="0" smtClean="0">
                          <a:effectLst/>
                        </a:rPr>
                        <a:t>months (N=16</a:t>
                      </a:r>
                      <a:r>
                        <a:rPr lang="en-US" sz="2000" u="none" strike="noStrike" dirty="0">
                          <a:effectLst/>
                        </a:rPr>
                        <a:t>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15.6%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24149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</a:rPr>
                        <a:t>25 to 36 </a:t>
                      </a:r>
                      <a:r>
                        <a:rPr lang="en-US" sz="2000" u="none" strike="noStrike" dirty="0" smtClean="0">
                          <a:effectLst/>
                        </a:rPr>
                        <a:t>months</a:t>
                      </a:r>
                      <a:r>
                        <a:rPr lang="en-US" sz="20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2000" u="none" strike="noStrike" dirty="0" smtClean="0">
                          <a:effectLst/>
                        </a:rPr>
                        <a:t>(N=13</a:t>
                      </a:r>
                      <a:r>
                        <a:rPr lang="en-US" sz="2000" u="none" strike="noStrike" dirty="0">
                          <a:effectLst/>
                        </a:rPr>
                        <a:t>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31%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24149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</a:rPr>
                        <a:t>37 </a:t>
                      </a:r>
                      <a:r>
                        <a:rPr lang="en-US" sz="2000" u="none" strike="noStrike" dirty="0" smtClean="0">
                          <a:effectLst/>
                        </a:rPr>
                        <a:t>months</a:t>
                      </a:r>
                      <a:r>
                        <a:rPr lang="en-US" sz="20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2000" u="none" strike="noStrike" dirty="0" smtClean="0">
                          <a:effectLst/>
                        </a:rPr>
                        <a:t>or </a:t>
                      </a:r>
                      <a:r>
                        <a:rPr lang="en-US" sz="2000" u="none" strike="noStrike" dirty="0">
                          <a:effectLst/>
                        </a:rPr>
                        <a:t>more (N=9)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++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959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Bottom Line?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950" y="1581150"/>
            <a:ext cx="7620000" cy="470898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</a:t>
            </a:r>
            <a:r>
              <a:rPr lang="en-US" dirty="0" smtClean="0"/>
              <a:t>ffective </a:t>
            </a:r>
            <a:r>
              <a:rPr lang="en-US" dirty="0"/>
              <a:t>treatment </a:t>
            </a:r>
            <a:r>
              <a:rPr lang="en-US" dirty="0" smtClean="0"/>
              <a:t>attends to multiple needs of the individual (</a:t>
            </a:r>
            <a:r>
              <a:rPr lang="en-US" dirty="0"/>
              <a:t>National Institute on Drug Abuse’s 13 Principles of Effective </a:t>
            </a:r>
            <a:r>
              <a:rPr lang="en-US" dirty="0" smtClean="0"/>
              <a:t>Treatment  (NIDA))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/>
              <a:t>In FY </a:t>
            </a:r>
            <a:r>
              <a:rPr lang="en-US" b="1" dirty="0" smtClean="0"/>
              <a:t>2014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majority of all participants in jail and residential based program received substance </a:t>
            </a:r>
            <a:r>
              <a:rPr lang="en-US" dirty="0" smtClean="0"/>
              <a:t>abuse </a:t>
            </a:r>
            <a:r>
              <a:rPr lang="en-US" dirty="0"/>
              <a:t>treatment and cognitive behavioral services. </a:t>
            </a:r>
            <a:endParaRPr lang="en-US" dirty="0" smtClean="0"/>
          </a:p>
          <a:p>
            <a:pPr lvl="1"/>
            <a:r>
              <a:rPr lang="en-US" dirty="0"/>
              <a:t>I</a:t>
            </a:r>
            <a:r>
              <a:rPr lang="en-US" dirty="0" smtClean="0"/>
              <a:t>n residential-based programs, between </a:t>
            </a:r>
            <a:r>
              <a:rPr lang="en-US" dirty="0"/>
              <a:t>24-30% of participants received mental health, housing, and employment services </a:t>
            </a:r>
            <a:endParaRPr lang="en-US" dirty="0" smtClean="0"/>
          </a:p>
          <a:p>
            <a:pPr lvl="1"/>
            <a:r>
              <a:rPr lang="en-US" dirty="0" smtClean="0"/>
              <a:t>In jail-based </a:t>
            </a:r>
            <a:r>
              <a:rPr lang="en-US" dirty="0"/>
              <a:t>programs, between 15-25% of participants received mental health, housing, and employment services.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9014B7-186C-499F-96BB-D605A9AFA601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39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Bottom Line?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950" y="1581150"/>
            <a:ext cx="7620000" cy="373435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Treatment plans should be individualized and continually monitored and modified as necessary</a:t>
            </a:r>
            <a:r>
              <a:rPr lang="en-US" dirty="0" smtClean="0"/>
              <a:t> (NIDA)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/>
              <a:t>In FY </a:t>
            </a:r>
            <a:r>
              <a:rPr lang="en-US" b="1" dirty="0" smtClean="0"/>
              <a:t>2014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FY 2014, over 21,000 individuals received a case plan upon </a:t>
            </a:r>
            <a:r>
              <a:rPr lang="en-US" dirty="0" smtClean="0"/>
              <a:t>enrollment</a:t>
            </a:r>
          </a:p>
          <a:p>
            <a:r>
              <a:rPr lang="en-US" dirty="0" smtClean="0"/>
              <a:t>Common </a:t>
            </a:r>
            <a:r>
              <a:rPr lang="en-US" dirty="0"/>
              <a:t>risk/needs assessment used by grantees include </a:t>
            </a:r>
            <a:r>
              <a:rPr lang="en-US" dirty="0" smtClean="0"/>
              <a:t>LSCI/LSCI-R, LS/CMI, RANT, GAIN, TCU </a:t>
            </a:r>
            <a:r>
              <a:rPr lang="en-US" dirty="0"/>
              <a:t>Drug </a:t>
            </a:r>
            <a:r>
              <a:rPr lang="en-US" dirty="0" smtClean="0"/>
              <a:t>Screen, SASSI, ASI, COMPAS,  Bio-Psycho </a:t>
            </a:r>
            <a:r>
              <a:rPr lang="en-US" dirty="0"/>
              <a:t>Social </a:t>
            </a:r>
            <a:r>
              <a:rPr lang="en-US" dirty="0" smtClean="0"/>
              <a:t>Assessment, Various </a:t>
            </a:r>
            <a:r>
              <a:rPr lang="en-US" dirty="0"/>
              <a:t>“state” level instruments (Ohio, Wisconsin, Michigan, Oregon etc</a:t>
            </a:r>
            <a:r>
              <a:rPr lang="en-US" dirty="0" smtClean="0"/>
              <a:t>.), and DSM </a:t>
            </a:r>
            <a:r>
              <a:rPr lang="en-US" dirty="0"/>
              <a:t>(IV and V) Criteria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9014B7-186C-499F-96BB-D605A9AFA601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1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Bottom Line?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950" y="1581150"/>
            <a:ext cx="7620000" cy="337528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</a:t>
            </a:r>
            <a:r>
              <a:rPr lang="en-US" dirty="0" smtClean="0"/>
              <a:t>ffective </a:t>
            </a:r>
            <a:r>
              <a:rPr lang="en-US" dirty="0"/>
              <a:t>treatment call for adequate period of treatment—at least 3 </a:t>
            </a:r>
            <a:r>
              <a:rPr lang="en-US" dirty="0" smtClean="0"/>
              <a:t>months (NIDA)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/>
              <a:t>In FY </a:t>
            </a:r>
            <a:r>
              <a:rPr lang="en-US" b="1" dirty="0" smtClean="0"/>
              <a:t>2014</a:t>
            </a:r>
          </a:p>
          <a:p>
            <a:pPr lvl="1"/>
            <a:r>
              <a:rPr lang="en-US" dirty="0" smtClean="0"/>
              <a:t>Of those residential-based inmates completing program requirements, </a:t>
            </a:r>
            <a:r>
              <a:rPr lang="en-US" dirty="0"/>
              <a:t>almost 90% stayed in the program for </a:t>
            </a:r>
            <a:r>
              <a:rPr lang="en-US" dirty="0" smtClean="0"/>
              <a:t>more than 3 months.  </a:t>
            </a:r>
          </a:p>
          <a:p>
            <a:pPr lvl="1"/>
            <a:r>
              <a:rPr lang="en-US" dirty="0" smtClean="0"/>
              <a:t>For </a:t>
            </a:r>
            <a:r>
              <a:rPr lang="en-US" dirty="0"/>
              <a:t>jail-based programs, over 79% completed all the program requirements and of those, 98% stayed in the program for up to 9 months.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9014B7-186C-499F-96BB-D605A9AFA601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25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950" y="1581150"/>
            <a:ext cx="7620000" cy="3785652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/>
              <a:t>Agenda</a:t>
            </a:r>
          </a:p>
          <a:p>
            <a:r>
              <a:rPr lang="en-US" sz="3000" dirty="0" smtClean="0"/>
              <a:t>Goals of BJA-funded RSAT programs</a:t>
            </a:r>
          </a:p>
          <a:p>
            <a:r>
              <a:rPr lang="en-US" sz="3000" dirty="0"/>
              <a:t>Discuss the scope of BJA RSAT</a:t>
            </a:r>
          </a:p>
          <a:p>
            <a:pPr lvl="1"/>
            <a:r>
              <a:rPr lang="en-US" sz="3000" dirty="0"/>
              <a:t>Residential-Based Program</a:t>
            </a:r>
          </a:p>
          <a:p>
            <a:pPr lvl="1"/>
            <a:r>
              <a:rPr lang="en-US" sz="3000" dirty="0"/>
              <a:t>Jail-Based Programs</a:t>
            </a:r>
          </a:p>
          <a:p>
            <a:pPr lvl="1"/>
            <a:r>
              <a:rPr lang="en-US" sz="3000" dirty="0"/>
              <a:t>Aftercare</a:t>
            </a:r>
          </a:p>
          <a:p>
            <a:pPr marL="233363" lvl="1" indent="-233363">
              <a:buFont typeface="Wingdings" pitchFamily="2" charset="2"/>
              <a:buChar char="§"/>
            </a:pPr>
            <a:r>
              <a:rPr lang="en-US" sz="3000" dirty="0" smtClean="0"/>
              <a:t>Discuss some data findings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9014B7-186C-499F-96BB-D605A9AFA60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05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Bottom Line?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950" y="1581150"/>
            <a:ext cx="7620000" cy="342657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Substance abuse testing (i.e., urinalysis testing) is a best practice among treatment programs </a:t>
            </a:r>
            <a:r>
              <a:rPr lang="en-US" dirty="0" smtClean="0"/>
              <a:t>(NIDA)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/>
              <a:t>In FY </a:t>
            </a:r>
            <a:r>
              <a:rPr lang="en-US" b="1" dirty="0" smtClean="0"/>
              <a:t>2014</a:t>
            </a:r>
          </a:p>
          <a:p>
            <a:pPr lvl="1"/>
            <a:r>
              <a:rPr lang="en-US" dirty="0" smtClean="0"/>
              <a:t>RSAT Participants </a:t>
            </a:r>
            <a:r>
              <a:rPr lang="en-US" dirty="0"/>
              <a:t>are tested both prior to entering the program and during program </a:t>
            </a:r>
            <a:r>
              <a:rPr lang="en-US" dirty="0" smtClean="0"/>
              <a:t>participation</a:t>
            </a:r>
            <a:endParaRPr lang="en-US" dirty="0"/>
          </a:p>
          <a:p>
            <a:pPr lvl="1"/>
            <a:r>
              <a:rPr lang="en-US" dirty="0"/>
              <a:t>jail- and </a:t>
            </a:r>
            <a:r>
              <a:rPr lang="en-US" dirty="0" smtClean="0"/>
              <a:t>residential-based </a:t>
            </a:r>
            <a:r>
              <a:rPr lang="en-US" dirty="0"/>
              <a:t>programs tested almost 21,000 individuals. Of those, only 3.6% tested positive for the presence of </a:t>
            </a:r>
            <a:r>
              <a:rPr lang="en-US" dirty="0" smtClean="0"/>
              <a:t>drug </a:t>
            </a:r>
            <a:r>
              <a:rPr lang="en-US" dirty="0"/>
              <a:t>use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24% of individuals in Aftercare program tested positive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9014B7-186C-499F-96BB-D605A9AFA601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19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950" y="1581150"/>
            <a:ext cx="7620000" cy="172354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dirty="0" smtClean="0"/>
              <a:t>Questions?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9014B7-186C-499F-96BB-D605A9AFA601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89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Resources</a:t>
            </a:r>
          </a:p>
        </p:txBody>
      </p:sp>
      <p:sp>
        <p:nvSpPr>
          <p:cNvPr id="47107" name="Rectangle 6"/>
          <p:cNvSpPr>
            <a:spLocks noGrp="1" noChangeArrowheads="1"/>
          </p:cNvSpPr>
          <p:nvPr>
            <p:ph idx="1"/>
          </p:nvPr>
        </p:nvSpPr>
        <p:spPr>
          <a:xfrm>
            <a:off x="1066800" y="1398845"/>
            <a:ext cx="7391400" cy="3667671"/>
          </a:xfrm>
        </p:spPr>
        <p:txBody>
          <a:bodyPr/>
          <a:lstStyle/>
          <a:p>
            <a:pPr eaLnBrk="1" hangingPunct="1">
              <a:spcAft>
                <a:spcPts val="0"/>
              </a:spcAft>
            </a:pPr>
            <a:r>
              <a:rPr sz="1900" dirty="0" smtClean="0"/>
              <a:t>PMT Web Site:</a:t>
            </a:r>
            <a:br>
              <a:rPr sz="1900" dirty="0" smtClean="0"/>
            </a:br>
            <a:r>
              <a:rPr lang="en-US" sz="1900" b="1" dirty="0" smtClean="0">
                <a:solidFill>
                  <a:srgbClr val="3333FF"/>
                </a:solidFill>
                <a:cs typeface="Arial" pitchFamily="34" charset="0"/>
              </a:rPr>
              <a:t>https://www.bjaperformancetools.org   </a:t>
            </a:r>
            <a:endParaRPr lang="en-US" sz="1900" dirty="0" smtClean="0"/>
          </a:p>
          <a:p>
            <a:pPr lvl="1" eaLnBrk="1" hangingPunct="1"/>
            <a:r>
              <a:rPr lang="en-US" sz="1900" dirty="0" smtClean="0"/>
              <a:t>Webinar trainings, performance measure grids/questionnaires,</a:t>
            </a:r>
            <a:br>
              <a:rPr lang="en-US" sz="1900" dirty="0" smtClean="0"/>
            </a:br>
            <a:r>
              <a:rPr lang="en-US" sz="1900" dirty="0" smtClean="0"/>
              <a:t>user guides, FAQs, and helpful links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sz="1900" dirty="0" smtClean="0"/>
              <a:t>PMT Help Desk:</a:t>
            </a:r>
          </a:p>
          <a:p>
            <a:pPr lvl="1" eaLnBrk="1" hangingPunct="1"/>
            <a:r>
              <a:rPr sz="1900" dirty="0" smtClean="0"/>
              <a:t>Monday</a:t>
            </a:r>
            <a:r>
              <a:rPr lang="en-US" sz="1900" dirty="0"/>
              <a:t>–</a:t>
            </a:r>
            <a:r>
              <a:rPr sz="1900" dirty="0" smtClean="0"/>
              <a:t>Friday 8:30 a.m.–5:30 p.m. EST</a:t>
            </a:r>
          </a:p>
          <a:p>
            <a:pPr lvl="1" eaLnBrk="1" hangingPunct="1"/>
            <a:r>
              <a:rPr sz="1900" dirty="0" smtClean="0"/>
              <a:t>Toll-free number: 1-888-252-6867</a:t>
            </a:r>
          </a:p>
          <a:p>
            <a:pPr lvl="1" eaLnBrk="1" hangingPunct="1"/>
            <a:r>
              <a:rPr sz="1900" dirty="0" smtClean="0"/>
              <a:t>E-mail: </a:t>
            </a:r>
            <a:r>
              <a:rPr sz="1900" b="1" u="sng" dirty="0" smtClean="0">
                <a:solidFill>
                  <a:srgbClr val="3333FF"/>
                </a:solidFill>
              </a:rPr>
              <a:t>bjapmt@csrincorporated.com</a:t>
            </a:r>
            <a:r>
              <a:rPr sz="1900" b="1" u="sng" dirty="0" smtClean="0">
                <a:solidFill>
                  <a:srgbClr val="800000"/>
                </a:solidFill>
              </a:rPr>
              <a:t> 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900" dirty="0"/>
              <a:t>Jimmy </a:t>
            </a:r>
            <a:r>
              <a:rPr lang="en-US" sz="1900" dirty="0" smtClean="0"/>
              <a:t>Steyee</a:t>
            </a:r>
            <a:endParaRPr lang="en-US" sz="1900" dirty="0"/>
          </a:p>
          <a:p>
            <a:pPr lvl="1"/>
            <a:r>
              <a:rPr lang="en-US" sz="1900" dirty="0" smtClean="0"/>
              <a:t>E-mail</a:t>
            </a:r>
            <a:r>
              <a:rPr lang="en-US" sz="1900" dirty="0"/>
              <a:t>: </a:t>
            </a:r>
            <a:r>
              <a:rPr lang="en-US" sz="1900" dirty="0" smtClean="0">
                <a:hlinkClick r:id="rId3"/>
              </a:rPr>
              <a:t>James.D.Steyee@ojp.usdoj.gov</a:t>
            </a:r>
            <a:r>
              <a:rPr lang="en-US" sz="1900" dirty="0" smtClean="0">
                <a:solidFill>
                  <a:srgbClr val="3333FF"/>
                </a:solidFill>
              </a:rPr>
              <a:t> </a:t>
            </a:r>
            <a:r>
              <a:rPr lang="en-US" sz="1900" dirty="0" smtClean="0"/>
              <a:t>or</a:t>
            </a:r>
            <a:r>
              <a:rPr lang="en-US" sz="1900" dirty="0" smtClean="0">
                <a:solidFill>
                  <a:srgbClr val="3333FF"/>
                </a:solidFill>
              </a:rPr>
              <a:t> 			       </a:t>
            </a:r>
            <a:r>
              <a:rPr lang="en-US" sz="1900" dirty="0" smtClean="0">
                <a:solidFill>
                  <a:srgbClr val="3333FF"/>
                </a:solidFill>
                <a:hlinkClick r:id="rId4"/>
              </a:rPr>
              <a:t>jsteyee@csrincorporated.com</a:t>
            </a:r>
            <a:r>
              <a:rPr lang="en-US" sz="1900" dirty="0" smtClean="0">
                <a:solidFill>
                  <a:srgbClr val="3333FF"/>
                </a:solidFill>
              </a:rPr>
              <a:t> </a:t>
            </a:r>
            <a:endParaRPr lang="en-US" sz="1900" dirty="0">
              <a:solidFill>
                <a:srgbClr val="3333FF"/>
              </a:solidFill>
            </a:endParaRPr>
          </a:p>
        </p:txBody>
      </p:sp>
      <p:sp>
        <p:nvSpPr>
          <p:cNvPr id="131076" name="Rectangle 4"/>
          <p:cNvSpPr>
            <a:spLocks noChangeArrowheads="1"/>
          </p:cNvSpPr>
          <p:nvPr/>
        </p:nvSpPr>
        <p:spPr bwMode="auto">
          <a:xfrm>
            <a:off x="2514600" y="457200"/>
            <a:ext cx="6248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 sz="3200" b="1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4800" y="4572000"/>
            <a:ext cx="10668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E44827-4864-436F-97FA-53A19A6BBDF1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Residential-Based Programs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950" y="1581150"/>
            <a:ext cx="7620000" cy="3477875"/>
          </a:xfrm>
        </p:spPr>
        <p:txBody>
          <a:bodyPr/>
          <a:lstStyle/>
          <a:p>
            <a:r>
              <a:rPr lang="en-US" dirty="0" smtClean="0"/>
              <a:t>6-12 months long</a:t>
            </a:r>
          </a:p>
          <a:p>
            <a:r>
              <a:rPr lang="en-US" dirty="0" smtClean="0"/>
              <a:t>Separate treatment facility</a:t>
            </a:r>
          </a:p>
          <a:p>
            <a:r>
              <a:rPr lang="en-US" dirty="0" smtClean="0"/>
              <a:t>Focus on inmates substance use diagnosis and needs</a:t>
            </a:r>
          </a:p>
          <a:p>
            <a:r>
              <a:rPr lang="en-US" dirty="0" smtClean="0"/>
              <a:t>Develop inmates cognitive, behavioral, social, vocational, and other skills</a:t>
            </a:r>
          </a:p>
          <a:p>
            <a:r>
              <a:rPr lang="en-US" dirty="0" smtClean="0"/>
              <a:t>Urinalysis testing (pre, during, and post)</a:t>
            </a:r>
          </a:p>
          <a:p>
            <a:r>
              <a:rPr lang="en-US" dirty="0" smtClean="0"/>
              <a:t>If possible, limit participation to those with 6-12 month remaining time</a:t>
            </a:r>
          </a:p>
          <a:p>
            <a:r>
              <a:rPr lang="en-US" dirty="0"/>
              <a:t>If possible, program design should be based on effective, scientific practices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9014B7-186C-499F-96BB-D605A9AFA60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83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Jail Based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950" y="1581150"/>
            <a:ext cx="7620000" cy="3067506"/>
          </a:xfrm>
        </p:spPr>
        <p:txBody>
          <a:bodyPr/>
          <a:lstStyle/>
          <a:p>
            <a:r>
              <a:rPr lang="en-US" dirty="0" smtClean="0"/>
              <a:t>At least 3 </a:t>
            </a:r>
            <a:r>
              <a:rPr lang="en-US" dirty="0"/>
              <a:t>months long</a:t>
            </a:r>
          </a:p>
          <a:p>
            <a:r>
              <a:rPr lang="en-US" dirty="0" smtClean="0"/>
              <a:t>If possible, separate treatment facility</a:t>
            </a:r>
            <a:endParaRPr lang="en-US" dirty="0"/>
          </a:p>
          <a:p>
            <a:r>
              <a:rPr lang="en-US" dirty="0"/>
              <a:t>Focus on inmates substance use diagnosis and needs</a:t>
            </a:r>
          </a:p>
          <a:p>
            <a:r>
              <a:rPr lang="en-US" dirty="0"/>
              <a:t>Develop inmates cognitive, behavioral, social, vocational, and other </a:t>
            </a:r>
            <a:r>
              <a:rPr lang="en-US" dirty="0" smtClean="0"/>
              <a:t>skills</a:t>
            </a:r>
          </a:p>
          <a:p>
            <a:r>
              <a:rPr lang="en-US" dirty="0"/>
              <a:t>If possible, jail-based programs should separate the treatment population from the general correctional population and program design should be based on effective, scientific practices.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9014B7-186C-499F-96BB-D605A9AFA60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49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of BJA RSAT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3092855"/>
              </p:ext>
            </p:extLst>
          </p:nvPr>
        </p:nvGraphicFramePr>
        <p:xfrm>
          <a:off x="1143000" y="1143000"/>
          <a:ext cx="6705600" cy="313074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352800"/>
                <a:gridCol w="3352800"/>
              </a:tblGrid>
              <a:tr h="2970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Federal Fiscal Year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274" marR="8274" marT="82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smtClean="0">
                          <a:effectLst/>
                        </a:rPr>
                        <a:t>RSAT Appropriation</a:t>
                      </a:r>
                      <a:r>
                        <a:rPr lang="en-US" sz="2000" u="none" strike="noStrike" dirty="0">
                          <a:effectLst/>
                        </a:rPr>
                        <a:t>*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274" marR="8274" marT="8274" marB="0" anchor="ctr"/>
                </a:tc>
              </a:tr>
              <a:tr h="2463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FY2008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274" marR="8274" marT="82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$8,667,570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274" marR="8274" marT="8274" marB="0" anchor="ctr"/>
                </a:tc>
              </a:tr>
              <a:tr h="2463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FY2009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274" marR="8274" marT="82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$9,736,924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274" marR="8274" marT="8274" marB="0" anchor="ctr"/>
                </a:tc>
              </a:tr>
              <a:tr h="2463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FY2010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274" marR="8274" marT="82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$28,399,395 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274" marR="8274" marT="8274" marB="0" anchor="ctr"/>
                </a:tc>
              </a:tr>
              <a:tr h="2463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FY2011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274" marR="8274" marT="82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$22,910,384 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274" marR="8274" marT="8274" marB="0" anchor="ctr"/>
                </a:tc>
              </a:tr>
              <a:tr h="2463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FY2012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274" marR="8274" marT="82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$8,608,155 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274" marR="8274" marT="8274" marB="0" anchor="ctr"/>
                </a:tc>
              </a:tr>
              <a:tr h="2463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FY2013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274" marR="8274" marT="82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$10,589,247 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274" marR="8274" marT="8274" marB="0" anchor="ctr"/>
                </a:tc>
              </a:tr>
              <a:tr h="2463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FY2014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274" marR="8274" marT="82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$8,637,752 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274" marR="8274" marT="8274" marB="0" anchor="ctr"/>
                </a:tc>
              </a:tr>
              <a:tr h="2463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FY2015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274" marR="8274" marT="827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$8,852,961 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274" marR="8274" marT="8274" marB="0" anchor="b"/>
                </a:tc>
              </a:tr>
              <a:tr h="2463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Total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274" marR="8274" marT="82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$106,402,388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274" marR="8274" marT="8274" marB="0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9014B7-186C-499F-96BB-D605A9AFA60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2395871"/>
              </p:ext>
            </p:extLst>
          </p:nvPr>
        </p:nvGraphicFramePr>
        <p:xfrm>
          <a:off x="304799" y="4343400"/>
          <a:ext cx="8569903" cy="167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8355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of BJA RSAT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9938186"/>
              </p:ext>
            </p:extLst>
          </p:nvPr>
        </p:nvGraphicFramePr>
        <p:xfrm>
          <a:off x="1143000" y="1143000"/>
          <a:ext cx="6705600" cy="313074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352800"/>
                <a:gridCol w="3352800"/>
              </a:tblGrid>
              <a:tr h="2970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Federal Fiscal Year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274" marR="8274" marT="82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smtClean="0">
                          <a:effectLst/>
                        </a:rPr>
                        <a:t>RSAT Appropriation</a:t>
                      </a:r>
                      <a:r>
                        <a:rPr lang="en-US" sz="2000" u="none" strike="noStrike" dirty="0">
                          <a:effectLst/>
                        </a:rPr>
                        <a:t>*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274" marR="8274" marT="8274" marB="0" anchor="ctr"/>
                </a:tc>
              </a:tr>
              <a:tr h="2463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FY2008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274" marR="8274" marT="82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$8,667,570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274" marR="8274" marT="8274" marB="0" anchor="ctr"/>
                </a:tc>
              </a:tr>
              <a:tr h="2463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FY2009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274" marR="8274" marT="82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$9,736,924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274" marR="8274" marT="8274" marB="0" anchor="ctr"/>
                </a:tc>
              </a:tr>
              <a:tr h="2463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FY2010</a:t>
                      </a:r>
                      <a:endParaRPr lang="en-US" sz="2000" b="1" i="0" u="none" strike="noStrike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</a:txBody>
                  <a:tcPr marL="8274" marR="8274" marT="82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$28,399,395 </a:t>
                      </a:r>
                      <a:endParaRPr lang="en-US" sz="2000" b="1" i="0" u="none" strike="noStrike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</a:txBody>
                  <a:tcPr marL="8274" marR="8274" marT="8274" marB="0" anchor="ctr"/>
                </a:tc>
              </a:tr>
              <a:tr h="2463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FY2011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</a:txBody>
                  <a:tcPr marL="8274" marR="8274" marT="82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$22,910,384 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</a:txBody>
                  <a:tcPr marL="8274" marR="8274" marT="8274" marB="0" anchor="ctr"/>
                </a:tc>
              </a:tr>
              <a:tr h="2463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FY2012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274" marR="8274" marT="82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$8,608,155 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274" marR="8274" marT="8274" marB="0" anchor="ctr"/>
                </a:tc>
              </a:tr>
              <a:tr h="2463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FY2013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274" marR="8274" marT="82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$10,589,247 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274" marR="8274" marT="8274" marB="0" anchor="ctr"/>
                </a:tc>
              </a:tr>
              <a:tr h="2463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FY2014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274" marR="8274" marT="82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$8,637,752 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274" marR="8274" marT="8274" marB="0" anchor="ctr"/>
                </a:tc>
              </a:tr>
              <a:tr h="2463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FY2015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274" marR="8274" marT="827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$8,852,961 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274" marR="8274" marT="8274" marB="0" anchor="b"/>
                </a:tc>
              </a:tr>
              <a:tr h="2463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Total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274" marR="8274" marT="82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$106,402,388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274" marR="8274" marT="8274" marB="0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9014B7-186C-499F-96BB-D605A9AFA60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0433507"/>
              </p:ext>
            </p:extLst>
          </p:nvPr>
        </p:nvGraphicFramePr>
        <p:xfrm>
          <a:off x="304799" y="4343400"/>
          <a:ext cx="8569903" cy="167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4429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of RSAT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950" y="1581150"/>
            <a:ext cx="7620000" cy="4544834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Putting Federal RSAT Funding Into Context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 smtClean="0"/>
              <a:t>Average Federal RSAT Appropriations</a:t>
            </a:r>
          </a:p>
          <a:p>
            <a:pPr lvl="1"/>
            <a:r>
              <a:rPr lang="en-US" b="1" dirty="0" smtClean="0"/>
              <a:t>$9.1 MILLION</a:t>
            </a:r>
          </a:p>
          <a:p>
            <a:pPr lvl="1"/>
            <a:endParaRPr lang="en-US" b="1" dirty="0" smtClean="0"/>
          </a:p>
          <a:p>
            <a:r>
              <a:rPr lang="en-US" b="1" dirty="0" smtClean="0"/>
              <a:t>Total Correctional Spending</a:t>
            </a:r>
          </a:p>
          <a:p>
            <a:pPr lvl="1"/>
            <a:r>
              <a:rPr lang="en-US" b="1" dirty="0" smtClean="0"/>
              <a:t>$48.5 BILLION (2010, BJS)</a:t>
            </a:r>
          </a:p>
          <a:p>
            <a:pPr lvl="1"/>
            <a:endParaRPr lang="en-US" b="1" dirty="0"/>
          </a:p>
          <a:p>
            <a:pPr lvl="1"/>
            <a:endParaRPr lang="en-US" dirty="0"/>
          </a:p>
          <a:p>
            <a:pPr marL="0" lvl="1" indent="0">
              <a:buNone/>
            </a:pPr>
            <a:r>
              <a:rPr lang="en-US" sz="2800" b="1" dirty="0"/>
              <a:t>Per capita </a:t>
            </a:r>
            <a:r>
              <a:rPr lang="en-US" sz="2800" b="1" dirty="0" smtClean="0"/>
              <a:t>expenditures ranged from </a:t>
            </a:r>
            <a:r>
              <a:rPr lang="en-US" sz="2800" b="1" dirty="0"/>
              <a:t>$</a:t>
            </a:r>
            <a:r>
              <a:rPr lang="en-US" sz="2800" b="1" dirty="0" smtClean="0"/>
              <a:t>21k-</a:t>
            </a:r>
            <a:r>
              <a:rPr lang="en-US" sz="2800" b="1" dirty="0"/>
              <a:t>$</a:t>
            </a:r>
            <a:r>
              <a:rPr lang="en-US" sz="2800" b="1" dirty="0" smtClean="0"/>
              <a:t>40k ($28k average) </a:t>
            </a:r>
            <a:r>
              <a:rPr lang="en-US" sz="1600" b="1" dirty="0" smtClean="0"/>
              <a:t>(BJS, 2010)</a:t>
            </a:r>
            <a:endParaRPr lang="en-US" sz="1600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9014B7-186C-499F-96BB-D605A9AFA60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67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of BJA RSAT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7247557"/>
              </p:ext>
            </p:extLst>
          </p:nvPr>
        </p:nvGraphicFramePr>
        <p:xfrm>
          <a:off x="1143000" y="1143000"/>
          <a:ext cx="6705600" cy="337185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505200"/>
                <a:gridCol w="3200400"/>
              </a:tblGrid>
              <a:tr h="5387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Federal Fiscal Year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274" marR="8274" marT="82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smtClean="0">
                          <a:effectLst/>
                        </a:rPr>
                        <a:t>RSAT Appropriation</a:t>
                      </a:r>
                      <a:r>
                        <a:rPr lang="en-US" sz="2000" u="none" strike="noStrike" dirty="0">
                          <a:effectLst/>
                        </a:rPr>
                        <a:t>*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274" marR="8274" marT="8274" marB="0" anchor="ctr"/>
                </a:tc>
              </a:tr>
              <a:tr h="3132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FY2008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274" marR="8274" marT="82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$8,667,570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274" marR="8274" marT="8274" marB="0" anchor="ctr"/>
                </a:tc>
              </a:tr>
              <a:tr h="3132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FY2009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274" marR="8274" marT="82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$9,736,924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274" marR="8274" marT="8274" marB="0" anchor="ctr"/>
                </a:tc>
              </a:tr>
              <a:tr h="3132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FY2010</a:t>
                      </a:r>
                      <a:endParaRPr lang="en-US" sz="2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Narrow"/>
                      </a:endParaRPr>
                    </a:p>
                  </a:txBody>
                  <a:tcPr marL="8274" marR="8274" marT="82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$28,399,395 </a:t>
                      </a:r>
                      <a:endParaRPr lang="en-US" sz="2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Narrow"/>
                      </a:endParaRPr>
                    </a:p>
                  </a:txBody>
                  <a:tcPr marL="8274" marR="8274" marT="8274" marB="0" anchor="ctr"/>
                </a:tc>
              </a:tr>
              <a:tr h="3132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FY2011</a:t>
                      </a:r>
                      <a:endParaRPr lang="en-US" sz="2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Narrow"/>
                      </a:endParaRPr>
                    </a:p>
                  </a:txBody>
                  <a:tcPr marL="8274" marR="8274" marT="82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$22,910,384 </a:t>
                      </a:r>
                      <a:endParaRPr lang="en-US" sz="2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Narrow"/>
                      </a:endParaRPr>
                    </a:p>
                  </a:txBody>
                  <a:tcPr marL="8274" marR="8274" marT="8274" marB="0" anchor="ctr"/>
                </a:tc>
              </a:tr>
              <a:tr h="3132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FY2012</a:t>
                      </a:r>
                      <a:endParaRPr lang="en-US" sz="2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Narrow"/>
                      </a:endParaRPr>
                    </a:p>
                  </a:txBody>
                  <a:tcPr marL="8274" marR="8274" marT="82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$8,608,155 </a:t>
                      </a:r>
                      <a:endParaRPr lang="en-US" sz="2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Narrow"/>
                      </a:endParaRPr>
                    </a:p>
                  </a:txBody>
                  <a:tcPr marL="8274" marR="8274" marT="8274" marB="0" anchor="ctr"/>
                </a:tc>
              </a:tr>
              <a:tr h="3132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FY2013</a:t>
                      </a:r>
                      <a:endParaRPr lang="en-US" sz="2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Narrow"/>
                      </a:endParaRPr>
                    </a:p>
                  </a:txBody>
                  <a:tcPr marL="8274" marR="8274" marT="82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$10,589,247 </a:t>
                      </a:r>
                      <a:endParaRPr lang="en-US" sz="2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Narrow"/>
                      </a:endParaRPr>
                    </a:p>
                  </a:txBody>
                  <a:tcPr marL="8274" marR="8274" marT="8274" marB="0" anchor="ctr"/>
                </a:tc>
              </a:tr>
              <a:tr h="3132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FY2014</a:t>
                      </a:r>
                      <a:endParaRPr lang="en-US" sz="2000" b="1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Narrow"/>
                      </a:endParaRPr>
                    </a:p>
                  </a:txBody>
                  <a:tcPr marL="8274" marR="8274" marT="82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$8,637,752 </a:t>
                      </a:r>
                      <a:endParaRPr lang="en-US" sz="2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Narrow"/>
                      </a:endParaRPr>
                    </a:p>
                  </a:txBody>
                  <a:tcPr marL="8274" marR="8274" marT="8274" marB="0" anchor="ctr"/>
                </a:tc>
              </a:tr>
              <a:tr h="3132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FY2015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274" marR="8274" marT="827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$8,852,961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274" marR="8274" marT="8274" marB="0" anchor="b"/>
                </a:tc>
              </a:tr>
              <a:tr h="32744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Total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274" marR="8274" marT="82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$106,402,388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274" marR="8274" marT="8274" marB="0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9014B7-186C-499F-96BB-D605A9AFA60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84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 - &amp;quot;Objectives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Grant Requirements&amp;quot;&quot;/&gt;&lt;property id=&quot;20307&quot; value=&quot;258&quot;/&gt;&lt;/object&gt;&lt;object type=&quot;3&quot; unique_id=&quot;10007&quot;&gt;&lt;property id=&quot;20148&quot; value=&quot;5&quot;/&gt;&lt;property id=&quot;20300&quot; value=&quot;Slide 4 - &amp;quot;Grant Requirements&amp;quot;&quot;/&gt;&lt;property id=&quot;20307&quot; value=&quot;259&quot;/&gt;&lt;/object&gt;&lt;object type=&quot;3&quot; unique_id=&quot;10008&quot;&gt;&lt;property id=&quot;20148&quot; value=&quot;5&quot;/&gt;&lt;property id=&quot;20300&quot; value=&quot;Slide 5 - &amp;quot;Grant Requirements&amp;quot;&quot;/&gt;&lt;property id=&quot;20307&quot; value=&quot;314&quot;/&gt;&lt;/object&gt;&lt;object type=&quot;3&quot; unique_id=&quot;10009&quot;&gt;&lt;property id=&quot;20148&quot; value=&quot;5&quot;/&gt;&lt;property id=&quot;20300&quot; value=&quot;Slide 6 - &amp;quot;Funding and Information Flow&amp;quot;&quot;/&gt;&lt;property id=&quot;20307&quot; value=&quot;262&quot;/&gt;&lt;/object&gt;&lt;object type=&quot;3&quot; unique_id=&quot;10010&quot;&gt;&lt;property id=&quot;20148&quot; value=&quot;5&quot;/&gt;&lt;property id=&quot;20300&quot; value=&quot;Slide 7 - &amp;quot;Bureau of Justice Assistance&amp;quot;&quot;/&gt;&lt;property id=&quot;20307&quot; value=&quot;261&quot;/&gt;&lt;/object&gt;&lt;object type=&quot;3&quot; unique_id=&quot;10011&quot;&gt;&lt;property id=&quot;20148&quot; value=&quot;5&quot;/&gt;&lt;property id=&quot;20300&quot; value=&quot;Slide 8 - &amp;quot;Performance Measurement&amp;quot;&quot;/&gt;&lt;property id=&quot;20307&quot; value=&quot;264&quot;/&gt;&lt;/object&gt;&lt;object type=&quot;3&quot; unique_id=&quot;10012&quot;&gt;&lt;property id=&quot;20148&quot; value=&quot;5&quot;/&gt;&lt;property id=&quot;20300&quot; value=&quot;Slide 9 - &amp;quot;Performance Measurement vs. Evaluation&amp;quot;&quot;/&gt;&lt;property id=&quot;20307&quot; value=&quot;265&quot;/&gt;&lt;/object&gt;&lt;object type=&quot;3&quot; unique_id=&quot;10013&quot;&gt;&lt;property id=&quot;20148&quot; value=&quot;5&quot;/&gt;&lt;property id=&quot;20300&quot; value=&quot;Slide 10 - &amp;quot;Performance Measurement and Data Collection&amp;quot;&quot;/&gt;&lt;property id=&quot;20307&quot; value=&quot;266&quot;/&gt;&lt;/object&gt;&lt;object type=&quot;3&quot; unique_id=&quot;10014&quot;&gt;&lt;property id=&quot;20148&quot; value=&quot;5&quot;/&gt;&lt;property id=&quot;20300&quot; value=&quot;Slide 11 - &amp;quot;Building Capacity to Conduct Performance Measurement&amp;quot;&quot;/&gt;&lt;property id=&quot;20307&quot; value=&quot;301&quot;/&gt;&lt;/object&gt;&lt;object type=&quot;3&quot; unique_id=&quot;10015&quot;&gt;&lt;property id=&quot;20148&quot; value=&quot;5&quot;/&gt;&lt;property id=&quot;20300&quot; value=&quot;Slide 12 - &amp;quot;Purpose of Data Collection&amp;quot;&quot;/&gt;&lt;property id=&quot;20307&quot; value=&quot;284&quot;/&gt;&lt;/object&gt;&lt;object type=&quot;3&quot; unique_id=&quot;10016&quot;&gt;&lt;property id=&quot;20148&quot; value=&quot;5&quot;/&gt;&lt;property id=&quot;20300&quot; value=&quot;Slide 13 - &amp;quot;Data Collection&amp;quot;&quot;/&gt;&lt;property id=&quot;20307&quot; value=&quot;271&quot;/&gt;&lt;/object&gt;&lt;object type=&quot;3&quot; unique_id=&quot;10017&quot;&gt;&lt;property id=&quot;20148&quot; value=&quot;5&quot;/&gt;&lt;property id=&quot;20300&quot; value=&quot;Slide 14 - &amp;quot;Data Collection Standards&amp;quot;&quot;/&gt;&lt;property id=&quot;20307&quot; value=&quot;273&quot;/&gt;&lt;/object&gt;&lt;object type=&quot;3&quot; unique_id=&quot;10018&quot;&gt;&lt;property id=&quot;20148&quot; value=&quot;5&quot;/&gt;&lt;property id=&quot;20300&quot; value=&quot;Slide 15 - &amp;quot;Data Collection Standards (cont.)&amp;quot;&quot;/&gt;&lt;property id=&quot;20307&quot; value=&quot;274&quot;/&gt;&lt;/object&gt;&lt;object type=&quot;3&quot; unique_id=&quot;10019&quot;&gt;&lt;property id=&quot;20148&quot; value=&quot;5&quot;/&gt;&lt;property id=&quot;20300&quot; value=&quot;Slide 16 - &amp;quot;Keeping Track of Data&amp;quot;&quot;/&gt;&lt;property id=&quot;20307&quot; value=&quot;275&quot;/&gt;&lt;/object&gt;&lt;object type=&quot;3&quot; unique_id=&quot;10020&quot;&gt;&lt;property id=&quot;20148&quot; value=&quot;5&quot;/&gt;&lt;property id=&quot;20300&quot; value=&quot;Slide 17 - &amp;quot;Performance Measurement Program Assessment&amp;quot;&quot;/&gt;&lt;property id=&quot;20307&quot; value=&quot;276&quot;/&gt;&lt;/object&gt;&lt;object type=&quot;3&quot; unique_id=&quot;10021&quot;&gt;&lt;property id=&quot;20148&quot; value=&quot;5&quot;/&gt;&lt;property id=&quot;20300&quot; value=&quot;Slide 18 - &amp;quot;Reporting Performance Measurement Data&amp;quot;&quot;/&gt;&lt;property id=&quot;20307&quot; value=&quot;299&quot;/&gt;&lt;/object&gt;&lt;object type=&quot;3&quot; unique_id=&quot;10022&quot;&gt;&lt;property id=&quot;20148&quot; value=&quot;5&quot;/&gt;&lt;property id=&quot;20300&quot; value=&quot;Slide 19 - &amp;quot;Overview of the PMT&amp;quot;&quot;/&gt;&lt;property id=&quot;20307&quot; value=&quot;286&quot;/&gt;&lt;/object&gt;&lt;object type=&quot;3&quot; unique_id=&quot;10023&quot;&gt;&lt;property id=&quot;20148&quot; value=&quot;5&quot;/&gt;&lt;property id=&quot;20300&quot; value=&quot;Slide 20 - &amp;quot;Features of the PMT&amp;quot;&quot;/&gt;&lt;property id=&quot;20307&quot; value=&quot;279&quot;/&gt;&lt;/object&gt;&lt;object type=&quot;3&quot; unique_id=&quot;10024&quot;&gt;&lt;property id=&quot;20148&quot; value=&quot;5&quot;/&gt;&lt;property id=&quot;20300&quot; value=&quot;Slide 21 - &amp;quot;PMT Step-by-Step&amp;quot;&quot;/&gt;&lt;property id=&quot;20307&quot; value=&quot;334&quot;/&gt;&lt;/object&gt;&lt;object type=&quot;3&quot; unique_id=&quot;10025&quot;&gt;&lt;property id=&quot;20148&quot; value=&quot;5&quot;/&gt;&lt;property id=&quot;20300&quot; value=&quot;Slide 22 - &amp;quot;Step 1: Log In&amp;quot;&quot;/&gt;&lt;property id=&quot;20307&quot; value=&quot;315&quot;/&gt;&lt;/object&gt;&lt;object type=&quot;3&quot; unique_id=&quot;10026&quot;&gt;&lt;property id=&quot;20148&quot; value=&quot;5&quot;/&gt;&lt;property id=&quot;20300&quot; value=&quot;Slide 23 - &amp;quot;Step 2: Profile&amp;quot;&quot;/&gt;&lt;property id=&quot;20307&quot; value=&quot;316&quot;/&gt;&lt;/object&gt;&lt;object type=&quot;3&quot; unique_id=&quot;10027&quot;&gt;&lt;property id=&quot;20148&quot; value=&quot;5&quot;/&gt;&lt;property id=&quot;20300&quot; value=&quot;Slide 24 - &amp;quot;Step 3: Information and Resources&amp;quot;&quot;/&gt;&lt;property id=&quot;20307&quot; value=&quot;317&quot;/&gt;&lt;/object&gt;&lt;object type=&quot;3&quot; unique_id=&quot;10028&quot;&gt;&lt;property id=&quot;20148&quot; value=&quot;5&quot;/&gt;&lt;property id=&quot;20300&quot; value=&quot;Slide 25 - &amp;quot;Step 4: Federal Awards&amp;quot;&quot;/&gt;&lt;property id=&quot;20307&quot; value=&quot;332&quot;/&gt;&lt;/object&gt;&lt;object type=&quot;3&quot; unique_id=&quot;10029&quot;&gt;&lt;property id=&quot;20148&quot; value=&quot;5&quot;/&gt;&lt;property id=&quot;20300&quot; value=&quot;Slide 26 - &amp;quot;Step 5: General Award Information&amp;quot;&quot;/&gt;&lt;property id=&quot;20307&quot; value=&quot;325&quot;/&gt;&lt;/object&gt;&lt;object type=&quot;3&quot; unique_id=&quot;10030&quot;&gt;&lt;property id=&quot;20148&quot; value=&quot;5&quot;/&gt;&lt;property id=&quot;20300&quot; value=&quot;Slide 27 - &amp;quot;Step 6: Data Entry – Performance Measures&amp;quot;&quot;/&gt;&lt;property id=&quot;20307&quot; value=&quot;328&quot;/&gt;&lt;/object&gt;&lt;object type=&quot;3&quot; unique_id=&quot;10031&quot;&gt;&lt;property id=&quot;20148&quot; value=&quot;5&quot;/&gt;&lt;property id=&quot;20300&quot; value=&quot;Slide 28 - &amp;quot;Step 6: Data Entry – Performance Measures&amp;quot;&quot;/&gt;&lt;property id=&quot;20307&quot; value=&quot;329&quot;/&gt;&lt;/object&gt;&lt;object type=&quot;3&quot; unique_id=&quot;10032&quot;&gt;&lt;property id=&quot;20148&quot; value=&quot;5&quot;/&gt;&lt;property id=&quot;20300&quot; value=&quot;Slide 29 - &amp;quot;Step 6: Data Entry – Performance Measures&amp;quot;&quot;/&gt;&lt;property id=&quot;20307&quot; value=&quot;326&quot;/&gt;&lt;/object&gt;&lt;object type=&quot;3&quot; unique_id=&quot;10033&quot;&gt;&lt;property id=&quot;20148&quot; value=&quot;5&quot;/&gt;&lt;property id=&quot;20300&quot; value=&quot;Slide 30 - &amp;quot;Step 6: Data Entry – Performance Measures&amp;quot;&quot;/&gt;&lt;property id=&quot;20307&quot; value=&quot;333&quot;/&gt;&lt;/object&gt;&lt;object type=&quot;3&quot; unique_id=&quot;10034&quot;&gt;&lt;property id=&quot;20148&quot; value=&quot;5&quot;/&gt;&lt;property id=&quot;20300&quot; value=&quot;Slide 31 - &amp;quot;Step 6: Data Entry – Performance Measures&amp;quot;&quot;/&gt;&lt;property id=&quot;20307&quot; value=&quot;327&quot;/&gt;&lt;/object&gt;&lt;object type=&quot;3&quot; unique_id=&quot;10035&quot;&gt;&lt;property id=&quot;20148&quot; value=&quot;5&quot;/&gt;&lt;property id=&quot;20300&quot; value=&quot;Slide 32 - &amp;quot;Step 6b: Data Entry – Narrative&amp;quot;&quot;/&gt;&lt;property id=&quot;20307&quot; value=&quot;331&quot;/&gt;&lt;/object&gt;&lt;object type=&quot;3&quot; unique_id=&quot;10036&quot;&gt;&lt;property id=&quot;20148&quot; value=&quot;5&quot;/&gt;&lt;property id=&quot;20300&quot; value=&quot;Slide 33 - &amp;quot;Step 6b: Data Entry – Narrative&amp;quot;&quot;/&gt;&lt;property id=&quot;20307&quot; value=&quot;323&quot;/&gt;&lt;/object&gt;&lt;object type=&quot;3&quot; unique_id=&quot;10037&quot;&gt;&lt;property id=&quot;20148&quot; value=&quot;5&quot;/&gt;&lt;property id=&quot;20300&quot; value=&quot;Slide 34 - &amp;quot;Step 7a: Create a Report&amp;quot;&quot;/&gt;&lt;property id=&quot;20307&quot; value=&quot;318&quot;/&gt;&lt;/object&gt;&lt;object type=&quot;3&quot; unique_id=&quot;10038&quot;&gt;&lt;property id=&quot;20148&quot; value=&quot;5&quot;/&gt;&lt;property id=&quot;20300&quot; value=&quot;Slide 35 - &amp;quot;Step 7: Create a Report&amp;quot;&quot;/&gt;&lt;property id=&quot;20307&quot; value=&quot;319&quot;/&gt;&lt;/object&gt;&lt;object type=&quot;3&quot; unique_id=&quot;10039&quot;&gt;&lt;property id=&quot;20148&quot; value=&quot;5&quot;/&gt;&lt;property id=&quot;20300&quot; value=&quot;Slide 36 - &amp;quot;Step 7b: GMS Report&amp;quot;&quot;/&gt;&lt;property id=&quot;20307&quot; value=&quot;336&quot;/&gt;&lt;/object&gt;&lt;object type=&quot;3&quot; unique_id=&quot;10040&quot;&gt;&lt;property id=&quot;20148&quot; value=&quot;5&quot;/&gt;&lt;property id=&quot;20300&quot; value=&quot;Slide 37 - &amp;quot;Frequently Asked Questions&amp;quot;&quot;/&gt;&lt;property id=&quot;20307&quot; value=&quot;311&quot;/&gt;&lt;/object&gt;&lt;object type=&quot;3&quot; unique_id=&quot;10041&quot;&gt;&lt;property id=&quot;20148&quot; value=&quot;5&quot;/&gt;&lt;property id=&quot;20300&quot; value=&quot;Slide 38 - &amp;quot;Frequently Asked Questions&amp;quot;&quot;/&gt;&lt;property id=&quot;20307&quot; value=&quot;335&quot;/&gt;&lt;/object&gt;&lt;object type=&quot;3&quot; unique_id=&quot;10042&quot;&gt;&lt;property id=&quot;20148&quot; value=&quot;5&quot;/&gt;&lt;property id=&quot;20300&quot; value=&quot;Slide 39 - &amp;quot;Please Remember!&amp;quot;&quot;/&gt;&lt;property id=&quot;20307&quot; value=&quot;281&quot;/&gt;&lt;/object&gt;&lt;object type=&quot;3&quot; unique_id=&quot;10043&quot;&gt;&lt;property id=&quot;20148&quot; value=&quot;5&quot;/&gt;&lt;property id=&quot;20300&quot; value=&quot;Slide 40 - &amp;quot;Contact Information&amp;quot;&quot;/&gt;&lt;property id=&quot;20307&quot; value=&quot;321&quot;/&gt;&lt;/object&gt;&lt;object type=&quot;3&quot; unique_id=&quot;10044&quot;&gt;&lt;property id=&quot;20148&quot; value=&quot;5&quot;/&gt;&lt;property id=&quot;20300&quot; value=&quot;Slide 41 - &amp;quot;Thank you!&amp;quot;&quot;/&gt;&lt;property id=&quot;20307&quot; value=&quot;322&quot;/&gt;&lt;/object&gt;&lt;/object&gt;&lt;/object&gt;&lt;/database&gt;"/>
</p:tagLst>
</file>

<file path=ppt/theme/theme1.xml><?xml version="1.0" encoding="utf-8"?>
<a:theme xmlns:a="http://schemas.openxmlformats.org/drawingml/2006/main" name="BJA_Template">
  <a:themeElements>
    <a:clrScheme name="BJA Color Scheme">
      <a:dk1>
        <a:sysClr val="windowText" lastClr="000000"/>
      </a:dk1>
      <a:lt1>
        <a:srgbClr val="FFFFFF"/>
      </a:lt1>
      <a:dk2>
        <a:srgbClr val="112947"/>
      </a:dk2>
      <a:lt2>
        <a:srgbClr val="EEECE1"/>
      </a:lt2>
      <a:accent1>
        <a:srgbClr val="4F81BD"/>
      </a:accent1>
      <a:accent2>
        <a:srgbClr val="632423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32423"/>
      </a:hlink>
      <a:folHlink>
        <a:srgbClr val="7F7F7F"/>
      </a:folHlink>
    </a:clrScheme>
    <a:fontScheme name="Blank Presentation">
      <a:majorFont>
        <a:latin typeface="Arial Narrow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NDCITemplate">
  <a:themeElements>
    <a:clrScheme name="NDCITemplat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NDCITemplate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 Rounded MT 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 Rounded MT Bold" pitchFamily="34" charset="0"/>
          </a:defRPr>
        </a:defPPr>
      </a:lstStyle>
    </a:lnDef>
  </a:objectDefaults>
  <a:extraClrSchemeLst>
    <a:extraClrScheme>
      <a:clrScheme name="NDCITemplat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NDCITemplate">
  <a:themeElements>
    <a:clrScheme name="NDCITemplat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NDCITemplate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 Rounded MT 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 Rounded MT Bold" pitchFamily="34" charset="0"/>
          </a:defRPr>
        </a:defPPr>
      </a:lstStyle>
    </a:lnDef>
  </a:objectDefaults>
  <a:extraClrSchemeLst>
    <a:extraClrScheme>
      <a:clrScheme name="NDCITemplat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NDCITemplate">
  <a:themeElements>
    <a:clrScheme name="NDCITemplat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NDCITemplate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 Rounded MT 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 Rounded MT Bold" pitchFamily="34" charset="0"/>
          </a:defRPr>
        </a:defPPr>
      </a:lstStyle>
    </a:lnDef>
  </a:objectDefaults>
  <a:extraClrSchemeLst>
    <a:extraClrScheme>
      <a:clrScheme name="NDCITemplat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NDCITemplate">
  <a:themeElements>
    <a:clrScheme name="NDCITemplat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NDCITemplate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 Rounded MT 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 Rounded MT Bold" pitchFamily="34" charset="0"/>
          </a:defRPr>
        </a:defPPr>
      </a:lstStyle>
    </a:lnDef>
  </a:objectDefaults>
  <a:extraClrSchemeLst>
    <a:extraClrScheme>
      <a:clrScheme name="NDCITemplat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NDCITemplate">
  <a:themeElements>
    <a:clrScheme name="NDCITemplat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NDCITemplate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 Rounded MT 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 Rounded MT Bold" pitchFamily="34" charset="0"/>
          </a:defRPr>
        </a:defPPr>
      </a:lstStyle>
    </a:lnDef>
  </a:objectDefaults>
  <a:extraClrSchemeLst>
    <a:extraClrScheme>
      <a:clrScheme name="NDCITemplat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NDCITemplate">
  <a:themeElements>
    <a:clrScheme name="NDCITemplat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NDCITemplate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 Rounded MT 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 Rounded MT Bold" pitchFamily="34" charset="0"/>
          </a:defRPr>
        </a:defPPr>
      </a:lstStyle>
    </a:lnDef>
  </a:objectDefaults>
  <a:extraClrSchemeLst>
    <a:extraClrScheme>
      <a:clrScheme name="NDCITemplat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4_NDCITemplate">
  <a:themeElements>
    <a:clrScheme name="NDCITemplat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NDCITemplate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 Rounded MT 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 Rounded MT Bold" pitchFamily="34" charset="0"/>
          </a:defRPr>
        </a:defPPr>
      </a:lstStyle>
    </a:lnDef>
  </a:objectDefaults>
  <a:extraClrSchemeLst>
    <a:extraClrScheme>
      <a:clrScheme name="NDCITemplat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5_NDCITemplate">
  <a:themeElements>
    <a:clrScheme name="NDCITemplat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NDCITemplate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 Rounded MT 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 Rounded MT Bold" pitchFamily="34" charset="0"/>
          </a:defRPr>
        </a:defPPr>
      </a:lstStyle>
    </a:lnDef>
  </a:objectDefaults>
  <a:extraClrSchemeLst>
    <a:extraClrScheme>
      <a:clrScheme name="NDCITemplat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DCITemplate">
  <a:themeElements>
    <a:clrScheme name="NDCITemplat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NDCITemplate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 Rounded MT 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 Rounded MT Bold" pitchFamily="34" charset="0"/>
          </a:defRPr>
        </a:defPPr>
      </a:lstStyle>
    </a:lnDef>
  </a:objectDefaults>
  <a:extraClrSchemeLst>
    <a:extraClrScheme>
      <a:clrScheme name="NDCITemplat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NDCITemplate">
  <a:themeElements>
    <a:clrScheme name="NDCITemplat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NDCITemplate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 Rounded MT 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 Rounded MT Bold" pitchFamily="34" charset="0"/>
          </a:defRPr>
        </a:defPPr>
      </a:lstStyle>
    </a:lnDef>
  </a:objectDefaults>
  <a:extraClrSchemeLst>
    <a:extraClrScheme>
      <a:clrScheme name="NDCITemplat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NDCITemplate">
  <a:themeElements>
    <a:clrScheme name="NDCITemplat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NDCITemplate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 Rounded MT 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 Rounded MT Bold" pitchFamily="34" charset="0"/>
          </a:defRPr>
        </a:defPPr>
      </a:lstStyle>
    </a:lnDef>
  </a:objectDefaults>
  <a:extraClrSchemeLst>
    <a:extraClrScheme>
      <a:clrScheme name="NDCITemplat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NDCITemplate">
  <a:themeElements>
    <a:clrScheme name="NDCITemplat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NDCITemplate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 Rounded MT 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 Rounded MT Bold" pitchFamily="34" charset="0"/>
          </a:defRPr>
        </a:defPPr>
      </a:lstStyle>
    </a:lnDef>
  </a:objectDefaults>
  <a:extraClrSchemeLst>
    <a:extraClrScheme>
      <a:clrScheme name="NDCITemplat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NDCITemplate">
  <a:themeElements>
    <a:clrScheme name="NDCITemplat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NDCITemplate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 Rounded MT 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 Rounded MT Bold" pitchFamily="34" charset="0"/>
          </a:defRPr>
        </a:defPPr>
      </a:lstStyle>
    </a:lnDef>
  </a:objectDefaults>
  <a:extraClrSchemeLst>
    <a:extraClrScheme>
      <a:clrScheme name="NDCITemplat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NDCITemplate">
  <a:themeElements>
    <a:clrScheme name="NDCITemplat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NDCITemplate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 Rounded MT 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 Rounded MT Bold" pitchFamily="34" charset="0"/>
          </a:defRPr>
        </a:defPPr>
      </a:lstStyle>
    </a:lnDef>
  </a:objectDefaults>
  <a:extraClrSchemeLst>
    <a:extraClrScheme>
      <a:clrScheme name="NDCITemplat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NDCITemplate">
  <a:themeElements>
    <a:clrScheme name="NDCITemplat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NDCITemplate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 Rounded MT 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 Rounded MT Bold" pitchFamily="34" charset="0"/>
          </a:defRPr>
        </a:defPPr>
      </a:lstStyle>
    </a:lnDef>
  </a:objectDefaults>
  <a:extraClrSchemeLst>
    <a:extraClrScheme>
      <a:clrScheme name="NDCITemplat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NDCITemplate">
  <a:themeElements>
    <a:clrScheme name="NDCITemplat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NDCITemplate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 Rounded MT 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 Rounded MT Bold" pitchFamily="34" charset="0"/>
          </a:defRPr>
        </a:defPPr>
      </a:lstStyle>
    </a:lnDef>
  </a:objectDefaults>
  <a:extraClrSchemeLst>
    <a:extraClrScheme>
      <a:clrScheme name="NDCITemplat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5877</TotalTime>
  <Words>1630</Words>
  <Application>Microsoft Office PowerPoint</Application>
  <PresentationFormat>On-screen Show (4:3)</PresentationFormat>
  <Paragraphs>384</Paragraphs>
  <Slides>32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17</vt:i4>
      </vt:variant>
      <vt:variant>
        <vt:lpstr>Slide Titles</vt:lpstr>
      </vt:variant>
      <vt:variant>
        <vt:i4>32</vt:i4>
      </vt:variant>
    </vt:vector>
  </HeadingPairs>
  <TitlesOfParts>
    <vt:vector size="49" baseType="lpstr">
      <vt:lpstr>BJA_Template</vt:lpstr>
      <vt:lpstr>NDCITemplate</vt:lpstr>
      <vt:lpstr>1_NDCITemplate</vt:lpstr>
      <vt:lpstr>2_NDCITemplate</vt:lpstr>
      <vt:lpstr>3_NDCITemplate</vt:lpstr>
      <vt:lpstr>4_NDCITemplate</vt:lpstr>
      <vt:lpstr>5_NDCITemplate</vt:lpstr>
      <vt:lpstr>6_NDCITemplate</vt:lpstr>
      <vt:lpstr>7_NDCITemplate</vt:lpstr>
      <vt:lpstr>8_NDCITemplate</vt:lpstr>
      <vt:lpstr>9_NDCITemplate</vt:lpstr>
      <vt:lpstr>10_NDCITemplate</vt:lpstr>
      <vt:lpstr>11_NDCITemplate</vt:lpstr>
      <vt:lpstr>12_NDCITemplate</vt:lpstr>
      <vt:lpstr>13_NDCITemplate</vt:lpstr>
      <vt:lpstr>14_NDCITemplate</vt:lpstr>
      <vt:lpstr>15_NDCITemplate</vt:lpstr>
      <vt:lpstr>PowerPoint Presentation</vt:lpstr>
      <vt:lpstr>PowerPoint Presentation</vt:lpstr>
      <vt:lpstr>Overview</vt:lpstr>
      <vt:lpstr>Residential-Based Programs </vt:lpstr>
      <vt:lpstr>Jail Based Programs</vt:lpstr>
      <vt:lpstr>Scope of BJA RSAT</vt:lpstr>
      <vt:lpstr>Scope of BJA RSAT</vt:lpstr>
      <vt:lpstr>Scope of RSAT</vt:lpstr>
      <vt:lpstr>Scope of BJA RSAT</vt:lpstr>
      <vt:lpstr>Scope of RSAT</vt:lpstr>
      <vt:lpstr>Use of RSAT Funds</vt:lpstr>
      <vt:lpstr>Uses of RSAT Funds</vt:lpstr>
      <vt:lpstr>RSAT Programs</vt:lpstr>
      <vt:lpstr>RSAT Programs</vt:lpstr>
      <vt:lpstr>Evidence-Based Practices</vt:lpstr>
      <vt:lpstr>Enrollment</vt:lpstr>
      <vt:lpstr>PowerPoint Presentation</vt:lpstr>
      <vt:lpstr>Program Completion</vt:lpstr>
      <vt:lpstr>Program Completion</vt:lpstr>
      <vt:lpstr>Program Completion</vt:lpstr>
      <vt:lpstr>Risk and Needs Treatment Planning</vt:lpstr>
      <vt:lpstr>Risk and Needs Treatment Planning</vt:lpstr>
      <vt:lpstr>PowerPoint Presentation</vt:lpstr>
      <vt:lpstr>PowerPoint Presentation</vt:lpstr>
      <vt:lpstr>PowerPoint Presentation</vt:lpstr>
      <vt:lpstr>PowerPoint Presentation</vt:lpstr>
      <vt:lpstr>What’s the Bottom Line?</vt:lpstr>
      <vt:lpstr>What’s the Bottom Line?</vt:lpstr>
      <vt:lpstr>What’s the Bottom Line?</vt:lpstr>
      <vt:lpstr>What’s the Bottom Line?</vt:lpstr>
      <vt:lpstr>PowerPoint Presentation</vt:lpstr>
      <vt:lpstr>Resources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Measurement Training for BJA Grantees</dc:title>
  <dc:subject>Performance Measurement Tool (PMT)</dc:subject>
  <dc:creator>BJA</dc:creator>
  <cp:lastModifiedBy>James Steyee</cp:lastModifiedBy>
  <cp:revision>316</cp:revision>
  <cp:lastPrinted>2011-12-13T15:53:42Z</cp:lastPrinted>
  <dcterms:created xsi:type="dcterms:W3CDTF">2010-12-08T21:20:25Z</dcterms:created>
  <dcterms:modified xsi:type="dcterms:W3CDTF">2015-07-17T02:43:31Z</dcterms:modified>
</cp:coreProperties>
</file>