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2" r:id="rId3"/>
    <p:sldId id="273" r:id="rId4"/>
    <p:sldId id="274" r:id="rId5"/>
    <p:sldId id="275" r:id="rId6"/>
    <p:sldId id="276" r:id="rId7"/>
    <p:sldId id="265" r:id="rId8"/>
    <p:sldId id="277" r:id="rId9"/>
    <p:sldId id="280" r:id="rId10"/>
    <p:sldId id="266" r:id="rId11"/>
    <p:sldId id="267" r:id="rId12"/>
    <p:sldId id="264" r:id="rId13"/>
    <p:sldId id="283" r:id="rId14"/>
    <p:sldId id="269" r:id="rId15"/>
    <p:sldId id="279" r:id="rId16"/>
    <p:sldId id="270" r:id="rId17"/>
    <p:sldId id="271" r:id="rId18"/>
    <p:sldId id="284" r:id="rId19"/>
    <p:sldId id="282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22">
          <p15:clr>
            <a:srgbClr val="A4A3A4"/>
          </p15:clr>
        </p15:guide>
        <p15:guide id="3" pos="2880">
          <p15:clr>
            <a:srgbClr val="A4A3A4"/>
          </p15:clr>
        </p15:guide>
        <p15:guide id="4" pos="222">
          <p15:clr>
            <a:srgbClr val="A4A3A4"/>
          </p15:clr>
        </p15:guide>
        <p15:guide id="5" pos="554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0" d="100"/>
          <a:sy n="90" d="100"/>
        </p:scale>
        <p:origin x="600" y="64"/>
      </p:cViewPr>
      <p:guideLst>
        <p:guide orient="horz" pos="2160"/>
        <p:guide orient="horz" pos="1222"/>
        <p:guide pos="2880"/>
        <p:guide pos="222"/>
        <p:guide pos="55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-898" y="-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436F6-DE0D-4203-9966-B0B32630E6B9}" type="doc">
      <dgm:prSet loTypeId="urn:microsoft.com/office/officeart/2005/8/layout/venn1" loCatId="relationship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13EF1A-6842-4324-8D1C-82B0ABA74559}">
      <dgm:prSet/>
      <dgm:spPr>
        <a:solidFill>
          <a:schemeClr val="accent2">
            <a:alpha val="50000"/>
          </a:schemeClr>
        </a:solidFill>
      </dgm:spPr>
      <dgm:t>
        <a:bodyPr/>
        <a:lstStyle/>
        <a:p>
          <a:pPr rtl="0"/>
          <a:r>
            <a:rPr lang="en-US" b="1" dirty="0" smtClean="0"/>
            <a:t>Demonstration projects</a:t>
          </a:r>
          <a:endParaRPr lang="en-US" b="1" dirty="0"/>
        </a:p>
      </dgm:t>
    </dgm:pt>
    <dgm:pt modelId="{2DD74699-94D8-41C2-A814-3BB86F852C0B}" type="parTrans" cxnId="{BC60BCA1-5D24-4779-9009-5D60D5D568F4}">
      <dgm:prSet/>
      <dgm:spPr/>
      <dgm:t>
        <a:bodyPr/>
        <a:lstStyle/>
        <a:p>
          <a:endParaRPr lang="en-US"/>
        </a:p>
      </dgm:t>
    </dgm:pt>
    <dgm:pt modelId="{8E3FCC42-9005-4986-BE26-13A4D8612B97}" type="sibTrans" cxnId="{BC60BCA1-5D24-4779-9009-5D60D5D568F4}">
      <dgm:prSet/>
      <dgm:spPr/>
      <dgm:t>
        <a:bodyPr/>
        <a:lstStyle/>
        <a:p>
          <a:endParaRPr lang="en-US"/>
        </a:p>
      </dgm:t>
    </dgm:pt>
    <dgm:pt modelId="{8267AF5F-335E-4A2D-9FC1-42352A9E49B9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US" b="1" dirty="0" smtClean="0"/>
            <a:t>Original research</a:t>
          </a:r>
          <a:endParaRPr lang="en-US" b="1" dirty="0"/>
        </a:p>
      </dgm:t>
    </dgm:pt>
    <dgm:pt modelId="{ACD5C590-551D-4D1C-BE79-B5707566580D}" type="parTrans" cxnId="{75A4E88F-D9D0-4EE1-BDB6-B4005EEAD722}">
      <dgm:prSet/>
      <dgm:spPr/>
      <dgm:t>
        <a:bodyPr/>
        <a:lstStyle/>
        <a:p>
          <a:endParaRPr lang="en-US"/>
        </a:p>
      </dgm:t>
    </dgm:pt>
    <dgm:pt modelId="{904A4222-AC0F-49A2-8BB7-007E12A017F5}" type="sibTrans" cxnId="{75A4E88F-D9D0-4EE1-BDB6-B4005EEAD722}">
      <dgm:prSet/>
      <dgm:spPr/>
      <dgm:t>
        <a:bodyPr/>
        <a:lstStyle/>
        <a:p>
          <a:endParaRPr lang="en-US"/>
        </a:p>
      </dgm:t>
    </dgm:pt>
    <dgm:pt modelId="{CBD743E3-F814-418D-A95A-D97B3D118D9F}">
      <dgm:prSet/>
      <dgm:spPr>
        <a:solidFill>
          <a:schemeClr val="accent3">
            <a:lumMod val="75000"/>
            <a:alpha val="50000"/>
          </a:schemeClr>
        </a:solidFill>
      </dgm:spPr>
      <dgm:t>
        <a:bodyPr/>
        <a:lstStyle/>
        <a:p>
          <a:pPr rtl="0"/>
          <a:r>
            <a:rPr lang="en-US" b="1" dirty="0" smtClean="0"/>
            <a:t>Expert assistance</a:t>
          </a:r>
          <a:endParaRPr lang="en-US" b="1" dirty="0"/>
        </a:p>
      </dgm:t>
    </dgm:pt>
    <dgm:pt modelId="{B5DDC141-CD22-4586-97A9-606DC92A3C05}" type="parTrans" cxnId="{5C7697E8-F357-4529-A275-B238FF9298C6}">
      <dgm:prSet/>
      <dgm:spPr/>
      <dgm:t>
        <a:bodyPr/>
        <a:lstStyle/>
        <a:p>
          <a:endParaRPr lang="en-US"/>
        </a:p>
      </dgm:t>
    </dgm:pt>
    <dgm:pt modelId="{DD3D87CE-0740-48B2-89DB-099962FDC964}" type="sibTrans" cxnId="{5C7697E8-F357-4529-A275-B238FF9298C6}">
      <dgm:prSet/>
      <dgm:spPr/>
      <dgm:t>
        <a:bodyPr/>
        <a:lstStyle/>
        <a:p>
          <a:endParaRPr lang="en-US"/>
        </a:p>
      </dgm:t>
    </dgm:pt>
    <dgm:pt modelId="{F3AD3488-3BD7-4E44-A096-471D5EF8B302}" type="pres">
      <dgm:prSet presAssocID="{D7A436F6-DE0D-4203-9966-B0B32630E6B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671536-40B1-4522-84DB-2813927F49D1}" type="pres">
      <dgm:prSet presAssocID="{5C13EF1A-6842-4324-8D1C-82B0ABA74559}" presName="circ1" presStyleLbl="vennNode1" presStyleIdx="0" presStyleCnt="3" custLinFactNeighborX="-4916" custLinFactNeighborY="-6704"/>
      <dgm:spPr/>
      <dgm:t>
        <a:bodyPr/>
        <a:lstStyle/>
        <a:p>
          <a:endParaRPr lang="en-US"/>
        </a:p>
      </dgm:t>
    </dgm:pt>
    <dgm:pt modelId="{52A503D3-C23B-4C2C-97D9-A348B6AE1840}" type="pres">
      <dgm:prSet presAssocID="{5C13EF1A-6842-4324-8D1C-82B0ABA7455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20DBD-51DD-40B8-9216-BCB5288D0970}" type="pres">
      <dgm:prSet presAssocID="{8267AF5F-335E-4A2D-9FC1-42352A9E49B9}" presName="circ2" presStyleLbl="vennNode1" presStyleIdx="1" presStyleCnt="3" custLinFactNeighborX="-446" custLinFactNeighborY="-2386"/>
      <dgm:spPr/>
      <dgm:t>
        <a:bodyPr/>
        <a:lstStyle/>
        <a:p>
          <a:endParaRPr lang="en-US"/>
        </a:p>
      </dgm:t>
    </dgm:pt>
    <dgm:pt modelId="{AF3B091B-838D-4B51-85FC-497307106C9E}" type="pres">
      <dgm:prSet presAssocID="{8267AF5F-335E-4A2D-9FC1-42352A9E49B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54DDBD-213D-42CA-8C27-0DE50AAC2252}" type="pres">
      <dgm:prSet presAssocID="{CBD743E3-F814-418D-A95A-D97B3D118D9F}" presName="circ3" presStyleLbl="vennNode1" presStyleIdx="2" presStyleCnt="3" custLinFactNeighborX="-7149" custLinFactNeighborY="-2681"/>
      <dgm:spPr/>
      <dgm:t>
        <a:bodyPr/>
        <a:lstStyle/>
        <a:p>
          <a:endParaRPr lang="en-US"/>
        </a:p>
      </dgm:t>
    </dgm:pt>
    <dgm:pt modelId="{95602D50-2C4F-4546-BA85-4B775621E759}" type="pres">
      <dgm:prSet presAssocID="{CBD743E3-F814-418D-A95A-D97B3D118D9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A4E88F-D9D0-4EE1-BDB6-B4005EEAD722}" srcId="{D7A436F6-DE0D-4203-9966-B0B32630E6B9}" destId="{8267AF5F-335E-4A2D-9FC1-42352A9E49B9}" srcOrd="1" destOrd="0" parTransId="{ACD5C590-551D-4D1C-BE79-B5707566580D}" sibTransId="{904A4222-AC0F-49A2-8BB7-007E12A017F5}"/>
    <dgm:cxn modelId="{16E44F21-C060-4CF7-A16D-7FB6DB70EBE1}" type="presOf" srcId="{D7A436F6-DE0D-4203-9966-B0B32630E6B9}" destId="{F3AD3488-3BD7-4E44-A096-471D5EF8B302}" srcOrd="0" destOrd="0" presId="urn:microsoft.com/office/officeart/2005/8/layout/venn1"/>
    <dgm:cxn modelId="{5C7697E8-F357-4529-A275-B238FF9298C6}" srcId="{D7A436F6-DE0D-4203-9966-B0B32630E6B9}" destId="{CBD743E3-F814-418D-A95A-D97B3D118D9F}" srcOrd="2" destOrd="0" parTransId="{B5DDC141-CD22-4586-97A9-606DC92A3C05}" sibTransId="{DD3D87CE-0740-48B2-89DB-099962FDC964}"/>
    <dgm:cxn modelId="{428520D8-2729-457E-95FA-9D844DA66CBF}" type="presOf" srcId="{8267AF5F-335E-4A2D-9FC1-42352A9E49B9}" destId="{FDA20DBD-51DD-40B8-9216-BCB5288D0970}" srcOrd="0" destOrd="0" presId="urn:microsoft.com/office/officeart/2005/8/layout/venn1"/>
    <dgm:cxn modelId="{A51748C3-0BC8-4354-B5EB-21E3949F499D}" type="presOf" srcId="{8267AF5F-335E-4A2D-9FC1-42352A9E49B9}" destId="{AF3B091B-838D-4B51-85FC-497307106C9E}" srcOrd="1" destOrd="0" presId="urn:microsoft.com/office/officeart/2005/8/layout/venn1"/>
    <dgm:cxn modelId="{D846593F-EC53-401B-855E-B0703151F525}" type="presOf" srcId="{5C13EF1A-6842-4324-8D1C-82B0ABA74559}" destId="{9D671536-40B1-4522-84DB-2813927F49D1}" srcOrd="0" destOrd="0" presId="urn:microsoft.com/office/officeart/2005/8/layout/venn1"/>
    <dgm:cxn modelId="{AD9A467A-133A-4BC5-8A19-76FA82949846}" type="presOf" srcId="{CBD743E3-F814-418D-A95A-D97B3D118D9F}" destId="{2B54DDBD-213D-42CA-8C27-0DE50AAC2252}" srcOrd="0" destOrd="0" presId="urn:microsoft.com/office/officeart/2005/8/layout/venn1"/>
    <dgm:cxn modelId="{2E940C03-3081-416F-A287-F9339999B8D6}" type="presOf" srcId="{5C13EF1A-6842-4324-8D1C-82B0ABA74559}" destId="{52A503D3-C23B-4C2C-97D9-A348B6AE1840}" srcOrd="1" destOrd="0" presId="urn:microsoft.com/office/officeart/2005/8/layout/venn1"/>
    <dgm:cxn modelId="{D9A109F4-90D9-4EDB-91AD-DD5D9C040D32}" type="presOf" srcId="{CBD743E3-F814-418D-A95A-D97B3D118D9F}" destId="{95602D50-2C4F-4546-BA85-4B775621E759}" srcOrd="1" destOrd="0" presId="urn:microsoft.com/office/officeart/2005/8/layout/venn1"/>
    <dgm:cxn modelId="{BC60BCA1-5D24-4779-9009-5D60D5D568F4}" srcId="{D7A436F6-DE0D-4203-9966-B0B32630E6B9}" destId="{5C13EF1A-6842-4324-8D1C-82B0ABA74559}" srcOrd="0" destOrd="0" parTransId="{2DD74699-94D8-41C2-A814-3BB86F852C0B}" sibTransId="{8E3FCC42-9005-4986-BE26-13A4D8612B97}"/>
    <dgm:cxn modelId="{F5B478A3-3AFE-4E7A-95A7-F5408EDA7F8D}" type="presParOf" srcId="{F3AD3488-3BD7-4E44-A096-471D5EF8B302}" destId="{9D671536-40B1-4522-84DB-2813927F49D1}" srcOrd="0" destOrd="0" presId="urn:microsoft.com/office/officeart/2005/8/layout/venn1"/>
    <dgm:cxn modelId="{68140493-09CE-4A0F-9A56-24191A3864AC}" type="presParOf" srcId="{F3AD3488-3BD7-4E44-A096-471D5EF8B302}" destId="{52A503D3-C23B-4C2C-97D9-A348B6AE1840}" srcOrd="1" destOrd="0" presId="urn:microsoft.com/office/officeart/2005/8/layout/venn1"/>
    <dgm:cxn modelId="{8A6539DA-2F9D-470F-921F-D601CA26AD05}" type="presParOf" srcId="{F3AD3488-3BD7-4E44-A096-471D5EF8B302}" destId="{FDA20DBD-51DD-40B8-9216-BCB5288D0970}" srcOrd="2" destOrd="0" presId="urn:microsoft.com/office/officeart/2005/8/layout/venn1"/>
    <dgm:cxn modelId="{4F3719C6-50EA-4878-811D-C992CB6E60B5}" type="presParOf" srcId="{F3AD3488-3BD7-4E44-A096-471D5EF8B302}" destId="{AF3B091B-838D-4B51-85FC-497307106C9E}" srcOrd="3" destOrd="0" presId="urn:microsoft.com/office/officeart/2005/8/layout/venn1"/>
    <dgm:cxn modelId="{777F984F-558D-41BD-9B5A-6FAB23075880}" type="presParOf" srcId="{F3AD3488-3BD7-4E44-A096-471D5EF8B302}" destId="{2B54DDBD-213D-42CA-8C27-0DE50AAC2252}" srcOrd="4" destOrd="0" presId="urn:microsoft.com/office/officeart/2005/8/layout/venn1"/>
    <dgm:cxn modelId="{3C7FB01E-199D-4A79-BC68-A447FA853C26}" type="presParOf" srcId="{F3AD3488-3BD7-4E44-A096-471D5EF8B302}" destId="{95602D50-2C4F-4546-BA85-4B775621E75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BEA90B-7581-43E8-B97A-23D78ED0A14D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E0EF2D9-6EB2-445A-B3F8-BD98B37E04CA}">
      <dgm:prSet/>
      <dgm:spPr/>
      <dgm:t>
        <a:bodyPr/>
        <a:lstStyle/>
        <a:p>
          <a:pPr rtl="0"/>
          <a:r>
            <a:rPr lang="en-US" dirty="0" smtClean="0"/>
            <a:t>BJA’s “statewide” drug court T/TA provider</a:t>
          </a:r>
          <a:endParaRPr lang="en-US" dirty="0"/>
        </a:p>
      </dgm:t>
    </dgm:pt>
    <dgm:pt modelId="{D7A702DC-0EF2-4BCD-820D-2D099265AF50}" type="parTrans" cxnId="{BC0847E4-5B62-4A7E-8934-D9017D3240EF}">
      <dgm:prSet/>
      <dgm:spPr/>
      <dgm:t>
        <a:bodyPr/>
        <a:lstStyle/>
        <a:p>
          <a:endParaRPr lang="en-US"/>
        </a:p>
      </dgm:t>
    </dgm:pt>
    <dgm:pt modelId="{E50A1FBA-DB81-4490-BBD8-A207D1AE8384}" type="sibTrans" cxnId="{BC0847E4-5B62-4A7E-8934-D9017D3240EF}">
      <dgm:prSet/>
      <dgm:spPr/>
      <dgm:t>
        <a:bodyPr/>
        <a:lstStyle/>
        <a:p>
          <a:endParaRPr lang="en-US"/>
        </a:p>
      </dgm:t>
    </dgm:pt>
    <dgm:pt modelId="{5CBBF13A-A0C7-4AA1-84D4-F2E7B46156B4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Work with state drug court coordinators</a:t>
          </a:r>
          <a:endParaRPr lang="en-US"/>
        </a:p>
      </dgm:t>
    </dgm:pt>
    <dgm:pt modelId="{3262C73C-9919-4C16-8DAA-798521C430C1}" type="parTrans" cxnId="{BEB9D9D1-0E00-4F26-B82E-BA3444C767B1}">
      <dgm:prSet/>
      <dgm:spPr/>
      <dgm:t>
        <a:bodyPr/>
        <a:lstStyle/>
        <a:p>
          <a:endParaRPr lang="en-US"/>
        </a:p>
      </dgm:t>
    </dgm:pt>
    <dgm:pt modelId="{0201576B-C163-4479-9ECA-E77D24DCD9F8}" type="sibTrans" cxnId="{BEB9D9D1-0E00-4F26-B82E-BA3444C767B1}">
      <dgm:prSet/>
      <dgm:spPr/>
      <dgm:t>
        <a:bodyPr/>
        <a:lstStyle/>
        <a:p>
          <a:endParaRPr lang="en-US"/>
        </a:p>
      </dgm:t>
    </dgm:pt>
    <dgm:pt modelId="{CEABEA3A-85E4-4A1F-9E00-2A3A3AE1645C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Help with statewide strategic planning</a:t>
          </a:r>
          <a:endParaRPr lang="en-US" dirty="0"/>
        </a:p>
      </dgm:t>
    </dgm:pt>
    <dgm:pt modelId="{C6F2FB75-1331-4B4F-BBDC-A340E4031C59}" type="parTrans" cxnId="{A645D21C-B832-4B43-87D3-68286E9BF2E8}">
      <dgm:prSet/>
      <dgm:spPr/>
      <dgm:t>
        <a:bodyPr/>
        <a:lstStyle/>
        <a:p>
          <a:endParaRPr lang="en-US"/>
        </a:p>
      </dgm:t>
    </dgm:pt>
    <dgm:pt modelId="{B7F90D64-240D-419F-B2D6-C0B70BF07ACE}" type="sibTrans" cxnId="{A645D21C-B832-4B43-87D3-68286E9BF2E8}">
      <dgm:prSet/>
      <dgm:spPr/>
      <dgm:t>
        <a:bodyPr/>
        <a:lstStyle/>
        <a:p>
          <a:endParaRPr lang="en-US"/>
        </a:p>
      </dgm:t>
    </dgm:pt>
    <dgm:pt modelId="{AB338D40-8E28-449F-8990-B3AB7145EBC8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Promote evidence-based practices</a:t>
          </a:r>
          <a:endParaRPr lang="en-US"/>
        </a:p>
      </dgm:t>
    </dgm:pt>
    <dgm:pt modelId="{F1F2F604-A637-401D-89F1-3470617CAD05}" type="parTrans" cxnId="{EC98F033-B586-4ACF-B371-E7715C18765F}">
      <dgm:prSet/>
      <dgm:spPr/>
      <dgm:t>
        <a:bodyPr/>
        <a:lstStyle/>
        <a:p>
          <a:endParaRPr lang="en-US"/>
        </a:p>
      </dgm:t>
    </dgm:pt>
    <dgm:pt modelId="{C2CC8554-D601-4890-923F-5C38BD47FDE3}" type="sibTrans" cxnId="{EC98F033-B586-4ACF-B371-E7715C18765F}">
      <dgm:prSet/>
      <dgm:spPr/>
      <dgm:t>
        <a:bodyPr/>
        <a:lstStyle/>
        <a:p>
          <a:endParaRPr lang="en-US"/>
        </a:p>
      </dgm:t>
    </dgm:pt>
    <dgm:pt modelId="{7A89D363-F939-40E5-A351-C229FC035E30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Develop statewide training strategy</a:t>
          </a:r>
          <a:endParaRPr lang="en-US" dirty="0"/>
        </a:p>
      </dgm:t>
    </dgm:pt>
    <dgm:pt modelId="{27A3A8F6-3878-40A9-9AA9-117642465F2D}" type="parTrans" cxnId="{D3A561E9-480A-44B5-BAAF-383BB20AD33D}">
      <dgm:prSet/>
      <dgm:spPr/>
      <dgm:t>
        <a:bodyPr/>
        <a:lstStyle/>
        <a:p>
          <a:endParaRPr lang="en-US"/>
        </a:p>
      </dgm:t>
    </dgm:pt>
    <dgm:pt modelId="{348209E8-E7F0-4D5E-8FCD-58591C92761C}" type="sibTrans" cxnId="{D3A561E9-480A-44B5-BAAF-383BB20AD33D}">
      <dgm:prSet/>
      <dgm:spPr/>
      <dgm:t>
        <a:bodyPr/>
        <a:lstStyle/>
        <a:p>
          <a:endParaRPr lang="en-US"/>
        </a:p>
      </dgm:t>
    </dgm:pt>
    <dgm:pt modelId="{40F08ACE-1729-425F-98DF-38503E51B353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National Drug Court Online Learning System (www.drugcourtonline.org)</a:t>
          </a:r>
          <a:endParaRPr lang="en-US" dirty="0"/>
        </a:p>
      </dgm:t>
    </dgm:pt>
    <dgm:pt modelId="{D2A03E7E-488F-48C9-99E3-47FAC51223A7}" type="parTrans" cxnId="{D2EE0892-3C1B-49E9-B77D-47BFBF301597}">
      <dgm:prSet/>
      <dgm:spPr/>
      <dgm:t>
        <a:bodyPr/>
        <a:lstStyle/>
        <a:p>
          <a:endParaRPr lang="en-US"/>
        </a:p>
      </dgm:t>
    </dgm:pt>
    <dgm:pt modelId="{6969A576-C903-4972-B509-531E037D1C1D}" type="sibTrans" cxnId="{D2EE0892-3C1B-49E9-B77D-47BFBF301597}">
      <dgm:prSet/>
      <dgm:spPr/>
      <dgm:t>
        <a:bodyPr/>
        <a:lstStyle/>
        <a:p>
          <a:endParaRPr lang="en-US"/>
        </a:p>
      </dgm:t>
    </dgm:pt>
    <dgm:pt modelId="{E1C76E94-60F8-4B05-B174-38CB05FBD025}" type="pres">
      <dgm:prSet presAssocID="{4DBEA90B-7581-43E8-B97A-23D78ED0A14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571101-1A81-420B-8612-1F5D37B9DFB0}" type="pres">
      <dgm:prSet presAssocID="{DE0EF2D9-6EB2-445A-B3F8-BD98B37E04CA}" presName="linNode" presStyleCnt="0"/>
      <dgm:spPr/>
      <dgm:t>
        <a:bodyPr/>
        <a:lstStyle/>
        <a:p>
          <a:endParaRPr lang="en-US"/>
        </a:p>
      </dgm:t>
    </dgm:pt>
    <dgm:pt modelId="{EFE11BF5-416C-4E69-ACA1-040736FCA1DA}" type="pres">
      <dgm:prSet presAssocID="{DE0EF2D9-6EB2-445A-B3F8-BD98B37E04CA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7D97E0-DE17-41F3-B8D5-CC9DBD7D26B1}" type="pres">
      <dgm:prSet presAssocID="{DE0EF2D9-6EB2-445A-B3F8-BD98B37E04CA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A561E9-480A-44B5-BAAF-383BB20AD33D}" srcId="{DE0EF2D9-6EB2-445A-B3F8-BD98B37E04CA}" destId="{7A89D363-F939-40E5-A351-C229FC035E30}" srcOrd="3" destOrd="0" parTransId="{27A3A8F6-3878-40A9-9AA9-117642465F2D}" sibTransId="{348209E8-E7F0-4D5E-8FCD-58591C92761C}"/>
    <dgm:cxn modelId="{ED4B9D93-8640-471A-A6A7-899513CF1BC8}" type="presOf" srcId="{DE0EF2D9-6EB2-445A-B3F8-BD98B37E04CA}" destId="{EFE11BF5-416C-4E69-ACA1-040736FCA1DA}" srcOrd="0" destOrd="0" presId="urn:microsoft.com/office/officeart/2005/8/layout/vList5"/>
    <dgm:cxn modelId="{4454A314-942E-4B0B-AF99-A9D2007750F7}" type="presOf" srcId="{7A89D363-F939-40E5-A351-C229FC035E30}" destId="{227D97E0-DE17-41F3-B8D5-CC9DBD7D26B1}" srcOrd="0" destOrd="3" presId="urn:microsoft.com/office/officeart/2005/8/layout/vList5"/>
    <dgm:cxn modelId="{41972376-C026-47E2-9E17-D6492079B42D}" type="presOf" srcId="{4DBEA90B-7581-43E8-B97A-23D78ED0A14D}" destId="{E1C76E94-60F8-4B05-B174-38CB05FBD025}" srcOrd="0" destOrd="0" presId="urn:microsoft.com/office/officeart/2005/8/layout/vList5"/>
    <dgm:cxn modelId="{D2EE0892-3C1B-49E9-B77D-47BFBF301597}" srcId="{DE0EF2D9-6EB2-445A-B3F8-BD98B37E04CA}" destId="{40F08ACE-1729-425F-98DF-38503E51B353}" srcOrd="4" destOrd="0" parTransId="{D2A03E7E-488F-48C9-99E3-47FAC51223A7}" sibTransId="{6969A576-C903-4972-B509-531E037D1C1D}"/>
    <dgm:cxn modelId="{47CEFAF9-7481-4090-8A26-0085EE73D7B6}" type="presOf" srcId="{40F08ACE-1729-425F-98DF-38503E51B353}" destId="{227D97E0-DE17-41F3-B8D5-CC9DBD7D26B1}" srcOrd="0" destOrd="4" presId="urn:microsoft.com/office/officeart/2005/8/layout/vList5"/>
    <dgm:cxn modelId="{EC98F033-B586-4ACF-B371-E7715C18765F}" srcId="{DE0EF2D9-6EB2-445A-B3F8-BD98B37E04CA}" destId="{AB338D40-8E28-449F-8990-B3AB7145EBC8}" srcOrd="2" destOrd="0" parTransId="{F1F2F604-A637-401D-89F1-3470617CAD05}" sibTransId="{C2CC8554-D601-4890-923F-5C38BD47FDE3}"/>
    <dgm:cxn modelId="{353B2030-C670-4106-A467-13DEA1E7F8C3}" type="presOf" srcId="{5CBBF13A-A0C7-4AA1-84D4-F2E7B46156B4}" destId="{227D97E0-DE17-41F3-B8D5-CC9DBD7D26B1}" srcOrd="0" destOrd="0" presId="urn:microsoft.com/office/officeart/2005/8/layout/vList5"/>
    <dgm:cxn modelId="{3CBE9116-1EFA-4DDD-961A-515587AD6852}" type="presOf" srcId="{AB338D40-8E28-449F-8990-B3AB7145EBC8}" destId="{227D97E0-DE17-41F3-B8D5-CC9DBD7D26B1}" srcOrd="0" destOrd="2" presId="urn:microsoft.com/office/officeart/2005/8/layout/vList5"/>
    <dgm:cxn modelId="{3ECEE6BF-5B51-472E-A178-F1F2DA1B7A3E}" type="presOf" srcId="{CEABEA3A-85E4-4A1F-9E00-2A3A3AE1645C}" destId="{227D97E0-DE17-41F3-B8D5-CC9DBD7D26B1}" srcOrd="0" destOrd="1" presId="urn:microsoft.com/office/officeart/2005/8/layout/vList5"/>
    <dgm:cxn modelId="{A645D21C-B832-4B43-87D3-68286E9BF2E8}" srcId="{DE0EF2D9-6EB2-445A-B3F8-BD98B37E04CA}" destId="{CEABEA3A-85E4-4A1F-9E00-2A3A3AE1645C}" srcOrd="1" destOrd="0" parTransId="{C6F2FB75-1331-4B4F-BBDC-A340E4031C59}" sibTransId="{B7F90D64-240D-419F-B2D6-C0B70BF07ACE}"/>
    <dgm:cxn modelId="{BEB9D9D1-0E00-4F26-B82E-BA3444C767B1}" srcId="{DE0EF2D9-6EB2-445A-B3F8-BD98B37E04CA}" destId="{5CBBF13A-A0C7-4AA1-84D4-F2E7B46156B4}" srcOrd="0" destOrd="0" parTransId="{3262C73C-9919-4C16-8DAA-798521C430C1}" sibTransId="{0201576B-C163-4479-9ECA-E77D24DCD9F8}"/>
    <dgm:cxn modelId="{BC0847E4-5B62-4A7E-8934-D9017D3240EF}" srcId="{4DBEA90B-7581-43E8-B97A-23D78ED0A14D}" destId="{DE0EF2D9-6EB2-445A-B3F8-BD98B37E04CA}" srcOrd="0" destOrd="0" parTransId="{D7A702DC-0EF2-4BCD-820D-2D099265AF50}" sibTransId="{E50A1FBA-DB81-4490-BBD8-A207D1AE8384}"/>
    <dgm:cxn modelId="{FFDA0BD0-5C6E-4F67-82A2-FD478C0387FC}" type="presParOf" srcId="{E1C76E94-60F8-4B05-B174-38CB05FBD025}" destId="{11571101-1A81-420B-8612-1F5D37B9DFB0}" srcOrd="0" destOrd="0" presId="urn:microsoft.com/office/officeart/2005/8/layout/vList5"/>
    <dgm:cxn modelId="{F722292B-76BC-4BC8-A28B-2ADD8DD2EE1D}" type="presParOf" srcId="{11571101-1A81-420B-8612-1F5D37B9DFB0}" destId="{EFE11BF5-416C-4E69-ACA1-040736FCA1DA}" srcOrd="0" destOrd="0" presId="urn:microsoft.com/office/officeart/2005/8/layout/vList5"/>
    <dgm:cxn modelId="{67CC8038-7859-42F5-B7BD-4EF0FAA271E0}" type="presParOf" srcId="{11571101-1A81-420B-8612-1F5D37B9DFB0}" destId="{227D97E0-DE17-41F3-B8D5-CC9DBD7D26B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DE1788-E47D-4993-8439-A8418B15AB6E}" type="doc">
      <dgm:prSet loTypeId="urn:microsoft.com/office/officeart/2005/8/layout/matrix3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194A4F-02E6-442C-B668-DAB35AA0F4E9}">
      <dgm:prSet custT="1"/>
      <dgm:spPr>
        <a:ln>
          <a:solidFill>
            <a:schemeClr val="accent2"/>
          </a:solidFill>
        </a:ln>
      </dgm:spPr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CENTER FOR COURT INNOVATION</a:t>
          </a:r>
        </a:p>
        <a:p>
          <a:pPr rtl="0"/>
          <a:r>
            <a:rPr lang="en-US" sz="1800" dirty="0" smtClean="0">
              <a:solidFill>
                <a:schemeClr val="tx1"/>
              </a:solidFill>
            </a:rPr>
            <a:t>Statewide drug court     T/TA; Online Learning System</a:t>
          </a:r>
          <a:endParaRPr lang="en-US" sz="1800" dirty="0">
            <a:solidFill>
              <a:schemeClr val="tx1"/>
            </a:solidFill>
          </a:endParaRPr>
        </a:p>
      </dgm:t>
    </dgm:pt>
    <dgm:pt modelId="{AD3D0942-951A-4A8E-BCBD-B588D683EAB2}" type="parTrans" cxnId="{81532D5C-82E5-41C2-93B8-81FC9518F3F5}">
      <dgm:prSet/>
      <dgm:spPr/>
      <dgm:t>
        <a:bodyPr/>
        <a:lstStyle/>
        <a:p>
          <a:endParaRPr lang="en-US"/>
        </a:p>
      </dgm:t>
    </dgm:pt>
    <dgm:pt modelId="{61B9C299-C71E-45CA-9F7B-9D50BC3AE032}" type="sibTrans" cxnId="{81532D5C-82E5-41C2-93B8-81FC9518F3F5}">
      <dgm:prSet/>
      <dgm:spPr/>
      <dgm:t>
        <a:bodyPr/>
        <a:lstStyle/>
        <a:p>
          <a:endParaRPr lang="en-US"/>
        </a:p>
      </dgm:t>
    </dgm:pt>
    <dgm:pt modelId="{2CE104B4-7BB3-4860-A5C7-0880992FAA4D}">
      <dgm:prSet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AMERICAN UNIVERSITY </a:t>
          </a:r>
        </a:p>
        <a:p>
          <a:pPr rtl="0"/>
          <a:r>
            <a:rPr lang="en-US" sz="1800" dirty="0" smtClean="0">
              <a:solidFill>
                <a:schemeClr val="tx1"/>
              </a:solidFill>
            </a:rPr>
            <a:t>Local drug court T/TA</a:t>
          </a:r>
          <a:endParaRPr lang="en-US" sz="1800" dirty="0">
            <a:solidFill>
              <a:schemeClr val="tx1"/>
            </a:solidFill>
          </a:endParaRPr>
        </a:p>
      </dgm:t>
    </dgm:pt>
    <dgm:pt modelId="{033437F4-6EED-4A15-9229-4ACDBB227E3F}" type="parTrans" cxnId="{B00D7B47-51EA-4357-85AC-0092522FE2CC}">
      <dgm:prSet/>
      <dgm:spPr/>
      <dgm:t>
        <a:bodyPr/>
        <a:lstStyle/>
        <a:p>
          <a:endParaRPr lang="en-US"/>
        </a:p>
      </dgm:t>
    </dgm:pt>
    <dgm:pt modelId="{5816A439-551F-4D2E-BDF0-9879E4726D89}" type="sibTrans" cxnId="{B00D7B47-51EA-4357-85AC-0092522FE2CC}">
      <dgm:prSet/>
      <dgm:spPr/>
      <dgm:t>
        <a:bodyPr/>
        <a:lstStyle/>
        <a:p>
          <a:endParaRPr lang="en-US"/>
        </a:p>
      </dgm:t>
    </dgm:pt>
    <dgm:pt modelId="{E15D2685-EFB0-4314-8B7D-EEFB83A1E30F}">
      <dgm:prSet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NAT’L ASSOC. OF DRUG COURT PROFESSIONALS</a:t>
          </a:r>
        </a:p>
        <a:p>
          <a:pPr rtl="0"/>
          <a:r>
            <a:rPr lang="en-US" sz="1600" dirty="0" smtClean="0">
              <a:solidFill>
                <a:schemeClr val="tx1"/>
              </a:solidFill>
            </a:rPr>
            <a:t> </a:t>
          </a:r>
          <a:r>
            <a:rPr lang="en-US" sz="1800" dirty="0" smtClean="0">
              <a:solidFill>
                <a:schemeClr val="tx1"/>
              </a:solidFill>
            </a:rPr>
            <a:t>Annual conference; national standards </a:t>
          </a:r>
          <a:endParaRPr lang="en-US" sz="1800" dirty="0">
            <a:solidFill>
              <a:schemeClr val="tx1"/>
            </a:solidFill>
          </a:endParaRPr>
        </a:p>
      </dgm:t>
    </dgm:pt>
    <dgm:pt modelId="{BC793ED9-9849-4023-801B-DD462F79F7A5}" type="parTrans" cxnId="{92544630-ABCE-4FB5-842B-BCAE57D51648}">
      <dgm:prSet/>
      <dgm:spPr/>
      <dgm:t>
        <a:bodyPr/>
        <a:lstStyle/>
        <a:p>
          <a:endParaRPr lang="en-US"/>
        </a:p>
      </dgm:t>
    </dgm:pt>
    <dgm:pt modelId="{FEC5A5AC-FD72-4CD4-BAF1-F2847116D586}" type="sibTrans" cxnId="{92544630-ABCE-4FB5-842B-BCAE57D51648}">
      <dgm:prSet/>
      <dgm:spPr/>
      <dgm:t>
        <a:bodyPr/>
        <a:lstStyle/>
        <a:p>
          <a:endParaRPr lang="en-US"/>
        </a:p>
      </dgm:t>
    </dgm:pt>
    <dgm:pt modelId="{9209F32D-1371-4D38-950F-BEC3C1CB623C}">
      <dgm:prSet custT="1"/>
      <dgm:spPr>
        <a:solidFill>
          <a:schemeClr val="accent3">
            <a:lumMod val="75000"/>
          </a:schemeClr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TRIBAL LAW AND POLICY INSTITUTE </a:t>
          </a:r>
        </a:p>
        <a:p>
          <a:pPr rtl="0"/>
          <a:r>
            <a:rPr lang="en-US" sz="1800" dirty="0" smtClean="0">
              <a:solidFill>
                <a:schemeClr val="tx1"/>
              </a:solidFill>
            </a:rPr>
            <a:t>Tribal Healing to Wellness Court T/TA</a:t>
          </a:r>
          <a:endParaRPr lang="en-US" sz="1800" dirty="0">
            <a:solidFill>
              <a:schemeClr val="tx1"/>
            </a:solidFill>
          </a:endParaRPr>
        </a:p>
      </dgm:t>
    </dgm:pt>
    <dgm:pt modelId="{BDB0DDA3-E1B7-4FE5-B334-20068191256F}" type="parTrans" cxnId="{98F9CB09-21DF-446E-A98F-51EF2909A2E2}">
      <dgm:prSet/>
      <dgm:spPr/>
      <dgm:t>
        <a:bodyPr/>
        <a:lstStyle/>
        <a:p>
          <a:endParaRPr lang="en-US"/>
        </a:p>
      </dgm:t>
    </dgm:pt>
    <dgm:pt modelId="{BD9168A7-9666-42BA-82EC-9814E46F216F}" type="sibTrans" cxnId="{98F9CB09-21DF-446E-A98F-51EF2909A2E2}">
      <dgm:prSet/>
      <dgm:spPr/>
      <dgm:t>
        <a:bodyPr/>
        <a:lstStyle/>
        <a:p>
          <a:endParaRPr lang="en-US"/>
        </a:p>
      </dgm:t>
    </dgm:pt>
    <dgm:pt modelId="{F6FA7F52-C37A-4914-9E38-D75E198DCB3D}" type="pres">
      <dgm:prSet presAssocID="{54DE1788-E47D-4993-8439-A8418B15AB6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7F78F3-FF84-4828-9A42-808EF7F6A2B2}" type="pres">
      <dgm:prSet presAssocID="{54DE1788-E47D-4993-8439-A8418B15AB6E}" presName="diamond" presStyleLbl="bgShp" presStyleIdx="0" presStyleCnt="1" custScaleX="138702" custScaleY="98412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6303C266-C3F0-4C19-8F92-3573EB25620F}" type="pres">
      <dgm:prSet presAssocID="{54DE1788-E47D-4993-8439-A8418B15AB6E}" presName="quad1" presStyleLbl="node1" presStyleIdx="0" presStyleCnt="4" custScaleX="153654" custScaleY="113069" custLinFactNeighborX="-34598" custLinFactNeighborY="-196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9A1156-3730-4971-B9DA-FE028A3CB22A}" type="pres">
      <dgm:prSet presAssocID="{54DE1788-E47D-4993-8439-A8418B15AB6E}" presName="quad2" presStyleLbl="node1" presStyleIdx="1" presStyleCnt="4" custScaleX="153654" custScaleY="113069" custLinFactNeighborX="33920" custLinFactNeighborY="-196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E0192-2AF1-426A-99F8-0EBA893D31DA}" type="pres">
      <dgm:prSet presAssocID="{54DE1788-E47D-4993-8439-A8418B15AB6E}" presName="quad3" presStyleLbl="node1" presStyleIdx="2" presStyleCnt="4" custScaleX="153654" custScaleY="113069" custLinFactNeighborX="-345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075B52-26A2-4A98-BEB7-0063286BE762}" type="pres">
      <dgm:prSet presAssocID="{54DE1788-E47D-4993-8439-A8418B15AB6E}" presName="quad4" presStyleLbl="node1" presStyleIdx="3" presStyleCnt="4" custScaleX="153654" custScaleY="113069" custLinFactNeighborX="33919" custLinFactNeighborY="6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A3CA2D-6B8C-4DA5-92A6-FF3F18F126B6}" type="presOf" srcId="{9209F32D-1371-4D38-950F-BEC3C1CB623C}" destId="{39075B52-26A2-4A98-BEB7-0063286BE762}" srcOrd="0" destOrd="0" presId="urn:microsoft.com/office/officeart/2005/8/layout/matrix3"/>
    <dgm:cxn modelId="{AB9224FA-B784-483A-A388-8B45A8BCB544}" type="presOf" srcId="{E15D2685-EFB0-4314-8B7D-EEFB83A1E30F}" destId="{39CE0192-2AF1-426A-99F8-0EBA893D31DA}" srcOrd="0" destOrd="0" presId="urn:microsoft.com/office/officeart/2005/8/layout/matrix3"/>
    <dgm:cxn modelId="{FA424D4C-159B-475F-9A05-342FA8190C94}" type="presOf" srcId="{2CE104B4-7BB3-4860-A5C7-0880992FAA4D}" destId="{CC9A1156-3730-4971-B9DA-FE028A3CB22A}" srcOrd="0" destOrd="0" presId="urn:microsoft.com/office/officeart/2005/8/layout/matrix3"/>
    <dgm:cxn modelId="{92544630-ABCE-4FB5-842B-BCAE57D51648}" srcId="{54DE1788-E47D-4993-8439-A8418B15AB6E}" destId="{E15D2685-EFB0-4314-8B7D-EEFB83A1E30F}" srcOrd="2" destOrd="0" parTransId="{BC793ED9-9849-4023-801B-DD462F79F7A5}" sibTransId="{FEC5A5AC-FD72-4CD4-BAF1-F2847116D586}"/>
    <dgm:cxn modelId="{98F9CB09-21DF-446E-A98F-51EF2909A2E2}" srcId="{54DE1788-E47D-4993-8439-A8418B15AB6E}" destId="{9209F32D-1371-4D38-950F-BEC3C1CB623C}" srcOrd="3" destOrd="0" parTransId="{BDB0DDA3-E1B7-4FE5-B334-20068191256F}" sibTransId="{BD9168A7-9666-42BA-82EC-9814E46F216F}"/>
    <dgm:cxn modelId="{B00D7B47-51EA-4357-85AC-0092522FE2CC}" srcId="{54DE1788-E47D-4993-8439-A8418B15AB6E}" destId="{2CE104B4-7BB3-4860-A5C7-0880992FAA4D}" srcOrd="1" destOrd="0" parTransId="{033437F4-6EED-4A15-9229-4ACDBB227E3F}" sibTransId="{5816A439-551F-4D2E-BDF0-9879E4726D89}"/>
    <dgm:cxn modelId="{9663A737-641F-4EDC-85F6-BFB6C71EDEAD}" type="presOf" srcId="{E1194A4F-02E6-442C-B668-DAB35AA0F4E9}" destId="{6303C266-C3F0-4C19-8F92-3573EB25620F}" srcOrd="0" destOrd="0" presId="urn:microsoft.com/office/officeart/2005/8/layout/matrix3"/>
    <dgm:cxn modelId="{81532D5C-82E5-41C2-93B8-81FC9518F3F5}" srcId="{54DE1788-E47D-4993-8439-A8418B15AB6E}" destId="{E1194A4F-02E6-442C-B668-DAB35AA0F4E9}" srcOrd="0" destOrd="0" parTransId="{AD3D0942-951A-4A8E-BCBD-B588D683EAB2}" sibTransId="{61B9C299-C71E-45CA-9F7B-9D50BC3AE032}"/>
    <dgm:cxn modelId="{A265E37C-24E0-4600-B1C0-7E82226A966A}" type="presOf" srcId="{54DE1788-E47D-4993-8439-A8418B15AB6E}" destId="{F6FA7F52-C37A-4914-9E38-D75E198DCB3D}" srcOrd="0" destOrd="0" presId="urn:microsoft.com/office/officeart/2005/8/layout/matrix3"/>
    <dgm:cxn modelId="{C24CFFD4-01C1-4EF0-94C2-5BE32675D8D0}" type="presParOf" srcId="{F6FA7F52-C37A-4914-9E38-D75E198DCB3D}" destId="{FB7F78F3-FF84-4828-9A42-808EF7F6A2B2}" srcOrd="0" destOrd="0" presId="urn:microsoft.com/office/officeart/2005/8/layout/matrix3"/>
    <dgm:cxn modelId="{878DDBB8-21DB-425F-9AFC-0F6DD56ADFC3}" type="presParOf" srcId="{F6FA7F52-C37A-4914-9E38-D75E198DCB3D}" destId="{6303C266-C3F0-4C19-8F92-3573EB25620F}" srcOrd="1" destOrd="0" presId="urn:microsoft.com/office/officeart/2005/8/layout/matrix3"/>
    <dgm:cxn modelId="{16B7FC3B-DE3D-487D-A76C-6DF868913A0F}" type="presParOf" srcId="{F6FA7F52-C37A-4914-9E38-D75E198DCB3D}" destId="{CC9A1156-3730-4971-B9DA-FE028A3CB22A}" srcOrd="2" destOrd="0" presId="urn:microsoft.com/office/officeart/2005/8/layout/matrix3"/>
    <dgm:cxn modelId="{2CAE5B29-9412-4671-A225-A0455FA1BA07}" type="presParOf" srcId="{F6FA7F52-C37A-4914-9E38-D75E198DCB3D}" destId="{39CE0192-2AF1-426A-99F8-0EBA893D31DA}" srcOrd="3" destOrd="0" presId="urn:microsoft.com/office/officeart/2005/8/layout/matrix3"/>
    <dgm:cxn modelId="{C87FEB95-7750-49A3-AD67-11DA6657FD32}" type="presParOf" srcId="{F6FA7F52-C37A-4914-9E38-D75E198DCB3D}" destId="{39075B52-26A2-4A98-BEB7-0063286BE76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A3A3B7-A2B0-44C8-BD8E-496FC6F34A37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660645-AC47-4B99-90CA-E985461B8F0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There are approximately 3000 drug courts in the United States	</a:t>
          </a:r>
          <a:endParaRPr lang="en-US" dirty="0">
            <a:solidFill>
              <a:srgbClr val="000000"/>
            </a:solidFill>
          </a:endParaRPr>
        </a:p>
      </dgm:t>
    </dgm:pt>
    <dgm:pt modelId="{5D3585F6-CA0D-49D1-8A88-3DF5EEC2D93E}" type="parTrans" cxnId="{7A9F76B7-E35C-4966-8440-47A1212A17F0}">
      <dgm:prSet/>
      <dgm:spPr/>
      <dgm:t>
        <a:bodyPr/>
        <a:lstStyle/>
        <a:p>
          <a:endParaRPr lang="en-US"/>
        </a:p>
      </dgm:t>
    </dgm:pt>
    <dgm:pt modelId="{8887DC46-8196-4D1E-BFFD-93D99641A361}" type="sibTrans" cxnId="{7A9F76B7-E35C-4966-8440-47A1212A17F0}">
      <dgm:prSet/>
      <dgm:spPr/>
      <dgm:t>
        <a:bodyPr/>
        <a:lstStyle/>
        <a:p>
          <a:endParaRPr lang="en-US"/>
        </a:p>
      </dgm:t>
    </dgm:pt>
    <dgm:pt modelId="{F6CB6BE9-8159-4CBC-93AB-BA9CE4BB1B83}">
      <dgm:prSet/>
      <dgm:spPr/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Alternative to traditional case processing for offenders with substance use disorders </a:t>
          </a:r>
          <a:endParaRPr lang="en-US" dirty="0">
            <a:solidFill>
              <a:srgbClr val="000000"/>
            </a:solidFill>
          </a:endParaRPr>
        </a:p>
      </dgm:t>
    </dgm:pt>
    <dgm:pt modelId="{98BE1B6E-3D2D-4669-AC6A-2E6C832C2C9F}" type="parTrans" cxnId="{998FC7F0-C6C7-4B9D-83DD-0952F4F2E7DE}">
      <dgm:prSet/>
      <dgm:spPr/>
      <dgm:t>
        <a:bodyPr/>
        <a:lstStyle/>
        <a:p>
          <a:endParaRPr lang="en-US"/>
        </a:p>
      </dgm:t>
    </dgm:pt>
    <dgm:pt modelId="{0A233684-C78D-4518-81EA-E677896A9A7E}" type="sibTrans" cxnId="{998FC7F0-C6C7-4B9D-83DD-0952F4F2E7DE}">
      <dgm:prSet/>
      <dgm:spPr/>
      <dgm:t>
        <a:bodyPr/>
        <a:lstStyle/>
        <a:p>
          <a:endParaRPr lang="en-US"/>
        </a:p>
      </dgm:t>
    </dgm:pt>
    <dgm:pt modelId="{A5AC6E18-74C4-0043-8F55-78BCB19219C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Combines strict court monitoring with community-based treatment and services </a:t>
          </a:r>
          <a:endParaRPr lang="en-US" dirty="0">
            <a:solidFill>
              <a:srgbClr val="000000"/>
            </a:solidFill>
          </a:endParaRPr>
        </a:p>
      </dgm:t>
    </dgm:pt>
    <dgm:pt modelId="{191A00E7-07AD-1D43-B919-5FD308CDC638}" type="parTrans" cxnId="{FFBDD6B5-D001-C341-AA41-8BC66CF470B7}">
      <dgm:prSet/>
      <dgm:spPr/>
      <dgm:t>
        <a:bodyPr/>
        <a:lstStyle/>
        <a:p>
          <a:endParaRPr lang="en-US"/>
        </a:p>
      </dgm:t>
    </dgm:pt>
    <dgm:pt modelId="{CD0493E6-D942-034D-BD82-957ED6EC0867}" type="sibTrans" cxnId="{FFBDD6B5-D001-C341-AA41-8BC66CF470B7}">
      <dgm:prSet/>
      <dgm:spPr/>
      <dgm:t>
        <a:bodyPr/>
        <a:lstStyle/>
        <a:p>
          <a:endParaRPr lang="en-US"/>
        </a:p>
      </dgm:t>
    </dgm:pt>
    <dgm:pt modelId="{B5709D45-8248-4248-BF41-9C54F2585136}" type="pres">
      <dgm:prSet presAssocID="{42A3A3B7-A2B0-44C8-BD8E-496FC6F34A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F7C264-6B46-476C-8508-3CCAE1886668}" type="pres">
      <dgm:prSet presAssocID="{F6CB6BE9-8159-4CBC-93AB-BA9CE4BB1B8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823F4-F1A7-42C1-A758-7857C2B87B04}" type="pres">
      <dgm:prSet presAssocID="{0A233684-C78D-4518-81EA-E677896A9A7E}" presName="spacer" presStyleCnt="0"/>
      <dgm:spPr/>
      <dgm:t>
        <a:bodyPr/>
        <a:lstStyle/>
        <a:p>
          <a:endParaRPr lang="en-US"/>
        </a:p>
      </dgm:t>
    </dgm:pt>
    <dgm:pt modelId="{26ED3A55-D24D-1D40-971B-107FF08E3F6B}" type="pres">
      <dgm:prSet presAssocID="{A5AC6E18-74C4-0043-8F55-78BCB19219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27EE6B-E8EB-A948-8E40-AEBFCABA74C6}" type="pres">
      <dgm:prSet presAssocID="{CD0493E6-D942-034D-BD82-957ED6EC0867}" presName="spacer" presStyleCnt="0"/>
      <dgm:spPr/>
    </dgm:pt>
    <dgm:pt modelId="{D80387C3-3F91-4352-9488-700AB907B6CB}" type="pres">
      <dgm:prSet presAssocID="{77660645-AC47-4B99-90CA-E985461B8F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6E574E-9ED9-F941-A881-DEC6C9F5A251}" type="presOf" srcId="{A5AC6E18-74C4-0043-8F55-78BCB19219CE}" destId="{26ED3A55-D24D-1D40-971B-107FF08E3F6B}" srcOrd="0" destOrd="0" presId="urn:microsoft.com/office/officeart/2005/8/layout/vList2"/>
    <dgm:cxn modelId="{7A9F76B7-E35C-4966-8440-47A1212A17F0}" srcId="{42A3A3B7-A2B0-44C8-BD8E-496FC6F34A37}" destId="{77660645-AC47-4B99-90CA-E985461B8F00}" srcOrd="2" destOrd="0" parTransId="{5D3585F6-CA0D-49D1-8A88-3DF5EEC2D93E}" sibTransId="{8887DC46-8196-4D1E-BFFD-93D99641A361}"/>
    <dgm:cxn modelId="{B4471699-B305-4DD3-AA09-BF1CF9FD9118}" type="presOf" srcId="{77660645-AC47-4B99-90CA-E985461B8F00}" destId="{D80387C3-3F91-4352-9488-700AB907B6CB}" srcOrd="0" destOrd="0" presId="urn:microsoft.com/office/officeart/2005/8/layout/vList2"/>
    <dgm:cxn modelId="{B6D62EEF-1A62-4861-98AF-52582715A7FD}" type="presOf" srcId="{F6CB6BE9-8159-4CBC-93AB-BA9CE4BB1B83}" destId="{D4F7C264-6B46-476C-8508-3CCAE1886668}" srcOrd="0" destOrd="0" presId="urn:microsoft.com/office/officeart/2005/8/layout/vList2"/>
    <dgm:cxn modelId="{FFBDD6B5-D001-C341-AA41-8BC66CF470B7}" srcId="{42A3A3B7-A2B0-44C8-BD8E-496FC6F34A37}" destId="{A5AC6E18-74C4-0043-8F55-78BCB19219CE}" srcOrd="1" destOrd="0" parTransId="{191A00E7-07AD-1D43-B919-5FD308CDC638}" sibTransId="{CD0493E6-D942-034D-BD82-957ED6EC0867}"/>
    <dgm:cxn modelId="{998FC7F0-C6C7-4B9D-83DD-0952F4F2E7DE}" srcId="{42A3A3B7-A2B0-44C8-BD8E-496FC6F34A37}" destId="{F6CB6BE9-8159-4CBC-93AB-BA9CE4BB1B83}" srcOrd="0" destOrd="0" parTransId="{98BE1B6E-3D2D-4669-AC6A-2E6C832C2C9F}" sibTransId="{0A233684-C78D-4518-81EA-E677896A9A7E}"/>
    <dgm:cxn modelId="{5752FE0D-A13D-4203-9826-C976014AAB8C}" type="presOf" srcId="{42A3A3B7-A2B0-44C8-BD8E-496FC6F34A37}" destId="{B5709D45-8248-4248-BF41-9C54F2585136}" srcOrd="0" destOrd="0" presId="urn:microsoft.com/office/officeart/2005/8/layout/vList2"/>
    <dgm:cxn modelId="{B18466F3-D7B4-4C9C-A36C-A48790AE41E9}" type="presParOf" srcId="{B5709D45-8248-4248-BF41-9C54F2585136}" destId="{D4F7C264-6B46-476C-8508-3CCAE1886668}" srcOrd="0" destOrd="0" presId="urn:microsoft.com/office/officeart/2005/8/layout/vList2"/>
    <dgm:cxn modelId="{F2D562ED-A2B5-4402-BAEE-187705579885}" type="presParOf" srcId="{B5709D45-8248-4248-BF41-9C54F2585136}" destId="{209823F4-F1A7-42C1-A758-7857C2B87B04}" srcOrd="1" destOrd="0" presId="urn:microsoft.com/office/officeart/2005/8/layout/vList2"/>
    <dgm:cxn modelId="{0A0ED296-B37D-0745-B3C2-20AC6DB76154}" type="presParOf" srcId="{B5709D45-8248-4248-BF41-9C54F2585136}" destId="{26ED3A55-D24D-1D40-971B-107FF08E3F6B}" srcOrd="2" destOrd="0" presId="urn:microsoft.com/office/officeart/2005/8/layout/vList2"/>
    <dgm:cxn modelId="{67A76C07-5817-CC44-96C7-3B313E529CFF}" type="presParOf" srcId="{B5709D45-8248-4248-BF41-9C54F2585136}" destId="{0B27EE6B-E8EB-A948-8E40-AEBFCABA74C6}" srcOrd="3" destOrd="0" presId="urn:microsoft.com/office/officeart/2005/8/layout/vList2"/>
    <dgm:cxn modelId="{66B1F4CA-8DF3-4563-8258-4CE77B44DAB5}" type="presParOf" srcId="{B5709D45-8248-4248-BF41-9C54F2585136}" destId="{D80387C3-3F91-4352-9488-700AB907B6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9FED3B-CCE9-4A6C-A589-D88499B8AA05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2DB4F3-4FCC-4DBC-A49E-AD7A94A9858B}">
      <dgm:prSet/>
      <dgm:spPr/>
      <dgm:t>
        <a:bodyPr/>
        <a:lstStyle/>
        <a:p>
          <a:pPr rtl="0"/>
          <a:r>
            <a:rPr lang="en-US" dirty="0" smtClean="0"/>
            <a:t>Intensive treatment </a:t>
          </a:r>
          <a:endParaRPr lang="en-US" dirty="0"/>
        </a:p>
      </dgm:t>
    </dgm:pt>
    <dgm:pt modelId="{84B02B2F-13F7-4066-9195-3C3BC29B8C93}" type="parTrans" cxnId="{16F5621E-418B-4455-8AFD-6FD3A6347D84}">
      <dgm:prSet/>
      <dgm:spPr/>
      <dgm:t>
        <a:bodyPr/>
        <a:lstStyle/>
        <a:p>
          <a:endParaRPr lang="en-US"/>
        </a:p>
      </dgm:t>
    </dgm:pt>
    <dgm:pt modelId="{CD94A5F9-30DB-422C-A1CD-F7CFE77C6D30}" type="sibTrans" cxnId="{16F5621E-418B-4455-8AFD-6FD3A6347D84}">
      <dgm:prSet/>
      <dgm:spPr/>
      <dgm:t>
        <a:bodyPr/>
        <a:lstStyle/>
        <a:p>
          <a:endParaRPr lang="en-US"/>
        </a:p>
      </dgm:t>
    </dgm:pt>
    <dgm:pt modelId="{EBA31573-93C9-4F93-B129-E027F28CAC33}">
      <dgm:prSet/>
      <dgm:spPr/>
      <dgm:t>
        <a:bodyPr/>
        <a:lstStyle/>
        <a:p>
          <a:pPr rtl="0"/>
          <a:r>
            <a:rPr lang="en-US" dirty="0" smtClean="0"/>
            <a:t>Judicial monitoring</a:t>
          </a:r>
          <a:endParaRPr lang="en-US" dirty="0"/>
        </a:p>
      </dgm:t>
    </dgm:pt>
    <dgm:pt modelId="{837DDA6F-9F02-4924-A45C-69BACF41DE9E}" type="parTrans" cxnId="{B969582B-9A8B-4A7A-AAA5-1B5CBE5A78A5}">
      <dgm:prSet/>
      <dgm:spPr/>
      <dgm:t>
        <a:bodyPr/>
        <a:lstStyle/>
        <a:p>
          <a:endParaRPr lang="en-US"/>
        </a:p>
      </dgm:t>
    </dgm:pt>
    <dgm:pt modelId="{102ECC6E-D333-42C5-AB79-8EF85D7745AB}" type="sibTrans" cxnId="{B969582B-9A8B-4A7A-AAA5-1B5CBE5A78A5}">
      <dgm:prSet/>
      <dgm:spPr/>
      <dgm:t>
        <a:bodyPr/>
        <a:lstStyle/>
        <a:p>
          <a:endParaRPr lang="en-US"/>
        </a:p>
      </dgm:t>
    </dgm:pt>
    <dgm:pt modelId="{1E38E24D-D4FC-46FB-8172-5141C3B69EE1}">
      <dgm:prSet/>
      <dgm:spPr/>
      <dgm:t>
        <a:bodyPr/>
        <a:lstStyle/>
        <a:p>
          <a:pPr rtl="0"/>
          <a:r>
            <a:rPr lang="en-US" dirty="0" smtClean="0"/>
            <a:t>Team approach </a:t>
          </a:r>
          <a:endParaRPr lang="en-US" dirty="0"/>
        </a:p>
      </dgm:t>
    </dgm:pt>
    <dgm:pt modelId="{DF244F58-1D7F-4EA4-AE6C-307A19E3FE42}" type="parTrans" cxnId="{37DA0904-E13A-4DA8-8A10-FC96508AD96F}">
      <dgm:prSet/>
      <dgm:spPr/>
      <dgm:t>
        <a:bodyPr/>
        <a:lstStyle/>
        <a:p>
          <a:endParaRPr lang="en-US"/>
        </a:p>
      </dgm:t>
    </dgm:pt>
    <dgm:pt modelId="{348CDF1D-7008-4417-9AFC-CB3CE66FBD1C}" type="sibTrans" cxnId="{37DA0904-E13A-4DA8-8A10-FC96508AD96F}">
      <dgm:prSet/>
      <dgm:spPr/>
      <dgm:t>
        <a:bodyPr/>
        <a:lstStyle/>
        <a:p>
          <a:endParaRPr lang="en-US"/>
        </a:p>
      </dgm:t>
    </dgm:pt>
    <dgm:pt modelId="{5F851058-AEEC-4565-965B-6FC30E2F7565}">
      <dgm:prSet/>
      <dgm:spPr/>
      <dgm:t>
        <a:bodyPr/>
        <a:lstStyle/>
        <a:p>
          <a:pPr rtl="0"/>
          <a:r>
            <a:rPr lang="en-US" dirty="0" smtClean="0"/>
            <a:t>Frequent, random drug testing </a:t>
          </a:r>
          <a:endParaRPr lang="en-US" dirty="0"/>
        </a:p>
      </dgm:t>
    </dgm:pt>
    <dgm:pt modelId="{F2E25829-42EF-4F27-86BE-07996DCDFA41}" type="parTrans" cxnId="{42B2F9F6-5413-447C-9412-4DEDF6431DC8}">
      <dgm:prSet/>
      <dgm:spPr/>
      <dgm:t>
        <a:bodyPr/>
        <a:lstStyle/>
        <a:p>
          <a:endParaRPr lang="en-US"/>
        </a:p>
      </dgm:t>
    </dgm:pt>
    <dgm:pt modelId="{97E1403B-7B63-4423-A6B7-A6DBF179632C}" type="sibTrans" cxnId="{42B2F9F6-5413-447C-9412-4DEDF6431DC8}">
      <dgm:prSet/>
      <dgm:spPr/>
      <dgm:t>
        <a:bodyPr/>
        <a:lstStyle/>
        <a:p>
          <a:endParaRPr lang="en-US"/>
        </a:p>
      </dgm:t>
    </dgm:pt>
    <dgm:pt modelId="{5122D8EA-2270-4F44-B86B-DA29B475DD49}">
      <dgm:prSet/>
      <dgm:spPr/>
      <dgm:t>
        <a:bodyPr/>
        <a:lstStyle/>
        <a:p>
          <a:pPr rtl="0"/>
          <a:r>
            <a:rPr lang="en-US" dirty="0" smtClean="0"/>
            <a:t>Incentives and sanctions </a:t>
          </a:r>
          <a:endParaRPr lang="en-US" dirty="0"/>
        </a:p>
      </dgm:t>
    </dgm:pt>
    <dgm:pt modelId="{AE6001B4-B4D1-4966-A30C-9726B8913DDD}" type="parTrans" cxnId="{A8BBC3FC-465D-4AA7-9BF8-F6C7DC8BB1CE}">
      <dgm:prSet/>
      <dgm:spPr/>
      <dgm:t>
        <a:bodyPr/>
        <a:lstStyle/>
        <a:p>
          <a:endParaRPr lang="en-US"/>
        </a:p>
      </dgm:t>
    </dgm:pt>
    <dgm:pt modelId="{89D0CCA6-6CE8-40B9-83BF-CA232B1A4B1A}" type="sibTrans" cxnId="{A8BBC3FC-465D-4AA7-9BF8-F6C7DC8BB1CE}">
      <dgm:prSet/>
      <dgm:spPr/>
      <dgm:t>
        <a:bodyPr/>
        <a:lstStyle/>
        <a:p>
          <a:endParaRPr lang="en-US"/>
        </a:p>
      </dgm:t>
    </dgm:pt>
    <dgm:pt modelId="{21323C65-F96C-46EA-BD86-064E4E346304}">
      <dgm:prSet/>
      <dgm:spPr/>
      <dgm:t>
        <a:bodyPr/>
        <a:lstStyle/>
        <a:p>
          <a:pPr rtl="0"/>
          <a:r>
            <a:rPr lang="en-US" dirty="0" smtClean="0"/>
            <a:t>Offender accountability  </a:t>
          </a:r>
          <a:endParaRPr lang="en-US" dirty="0"/>
        </a:p>
      </dgm:t>
    </dgm:pt>
    <dgm:pt modelId="{C6252863-26EC-4CAC-931D-8C65CE6ECC2A}" type="parTrans" cxnId="{A20230B1-A5A7-4E77-99C5-B3F604C4CF88}">
      <dgm:prSet/>
      <dgm:spPr/>
      <dgm:t>
        <a:bodyPr/>
        <a:lstStyle/>
        <a:p>
          <a:endParaRPr lang="en-US"/>
        </a:p>
      </dgm:t>
    </dgm:pt>
    <dgm:pt modelId="{855373EA-01CE-413D-A46D-428AD8FA9175}" type="sibTrans" cxnId="{A20230B1-A5A7-4E77-99C5-B3F604C4CF88}">
      <dgm:prSet/>
      <dgm:spPr/>
      <dgm:t>
        <a:bodyPr/>
        <a:lstStyle/>
        <a:p>
          <a:endParaRPr lang="en-US"/>
        </a:p>
      </dgm:t>
    </dgm:pt>
    <dgm:pt modelId="{0CB4D624-917B-46CE-A66D-C93AE4541433}" type="pres">
      <dgm:prSet presAssocID="{929FED3B-CCE9-4A6C-A589-D88499B8AA0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32F068-44A7-45EE-95F9-9AA1CFD6F0F4}" type="pres">
      <dgm:prSet presAssocID="{852DB4F3-4FCC-4DBC-A49E-AD7A94A9858B}" presName="circ1" presStyleLbl="vennNode1" presStyleIdx="0" presStyleCnt="6" custScaleX="134149" custScaleY="121072"/>
      <dgm:spPr/>
      <dgm:t>
        <a:bodyPr/>
        <a:lstStyle/>
        <a:p>
          <a:endParaRPr lang="en-US"/>
        </a:p>
      </dgm:t>
    </dgm:pt>
    <dgm:pt modelId="{22A0D6A2-BE09-4360-8EE6-9CFC950D825E}" type="pres">
      <dgm:prSet presAssocID="{852DB4F3-4FCC-4DBC-A49E-AD7A94A9858B}" presName="circ1Tx" presStyleLbl="revTx" presStyleIdx="0" presStyleCnt="0" custLinFactNeighborX="-2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76C7E-4AE5-4BF1-96ED-F96A5310EDC7}" type="pres">
      <dgm:prSet presAssocID="{EBA31573-93C9-4F93-B129-E027F28CAC33}" presName="circ2" presStyleLbl="vennNode1" presStyleIdx="1" presStyleCnt="6" custScaleX="134149" custScaleY="121072"/>
      <dgm:spPr/>
      <dgm:t>
        <a:bodyPr/>
        <a:lstStyle/>
        <a:p>
          <a:endParaRPr lang="en-US"/>
        </a:p>
      </dgm:t>
    </dgm:pt>
    <dgm:pt modelId="{09F790B5-714D-402D-AF5E-F8235CAD665F}" type="pres">
      <dgm:prSet presAssocID="{EBA31573-93C9-4F93-B129-E027F28CAC33}" presName="circ2Tx" presStyleLbl="revTx" presStyleIdx="0" presStyleCnt="0" custLinFactNeighborX="9756" custLinFactNeighborY="-119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1E773-7E91-42A5-A966-656AB16FAB2D}" type="pres">
      <dgm:prSet presAssocID="{1E38E24D-D4FC-46FB-8172-5141C3B69EE1}" presName="circ3" presStyleLbl="vennNode1" presStyleIdx="2" presStyleCnt="6" custScaleX="134149" custScaleY="121072"/>
      <dgm:spPr/>
      <dgm:t>
        <a:bodyPr/>
        <a:lstStyle/>
        <a:p>
          <a:endParaRPr lang="en-US"/>
        </a:p>
      </dgm:t>
    </dgm:pt>
    <dgm:pt modelId="{3477E058-79F8-4FA4-A646-62A7A3E870DC}" type="pres">
      <dgm:prSet presAssocID="{1E38E24D-D4FC-46FB-8172-5141C3B69EE1}" presName="circ3Tx" presStyleLbl="revTx" presStyleIdx="0" presStyleCnt="0" custLinFactNeighborX="6238" custLinFactNeighborY="217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98392-11DD-4A42-B000-8B1BE9549454}" type="pres">
      <dgm:prSet presAssocID="{5F851058-AEEC-4565-965B-6FC30E2F7565}" presName="circ4" presStyleLbl="vennNode1" presStyleIdx="3" presStyleCnt="6" custScaleX="134149" custScaleY="121072"/>
      <dgm:spPr/>
      <dgm:t>
        <a:bodyPr/>
        <a:lstStyle/>
        <a:p>
          <a:endParaRPr lang="en-US"/>
        </a:p>
      </dgm:t>
    </dgm:pt>
    <dgm:pt modelId="{684417CB-5E5B-4D54-A239-7604FDCE0269}" type="pres">
      <dgm:prSet presAssocID="{5F851058-AEEC-4565-965B-6FC30E2F7565}" presName="circ4Tx" presStyleLbl="revTx" presStyleIdx="0" presStyleCnt="0" custLinFactNeighborX="1712" custLinFactNeighborY="10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CA9F4-F791-41DE-8048-05930F826A94}" type="pres">
      <dgm:prSet presAssocID="{5122D8EA-2270-4F44-B86B-DA29B475DD49}" presName="circ5" presStyleLbl="vennNode1" presStyleIdx="4" presStyleCnt="6" custScaleX="134149" custScaleY="121072"/>
      <dgm:spPr/>
      <dgm:t>
        <a:bodyPr/>
        <a:lstStyle/>
        <a:p>
          <a:endParaRPr lang="en-US"/>
        </a:p>
      </dgm:t>
    </dgm:pt>
    <dgm:pt modelId="{C8F3C2FD-E0E1-454E-824C-CBD98D78B1EC}" type="pres">
      <dgm:prSet presAssocID="{5122D8EA-2270-4F44-B86B-DA29B475DD49}" presName="circ5Tx" presStyleLbl="revTx" presStyleIdx="0" presStyleCnt="0" custLinFactNeighborX="-8766" custLinFactNeighborY="207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2EA72-CEE8-4E43-B6A6-050EA5CFE6D9}" type="pres">
      <dgm:prSet presAssocID="{21323C65-F96C-46EA-BD86-064E4E346304}" presName="circ6" presStyleLbl="vennNode1" presStyleIdx="5" presStyleCnt="6" custScaleX="134149" custScaleY="121072"/>
      <dgm:spPr/>
      <dgm:t>
        <a:bodyPr/>
        <a:lstStyle/>
        <a:p>
          <a:endParaRPr lang="en-US"/>
        </a:p>
      </dgm:t>
    </dgm:pt>
    <dgm:pt modelId="{07CB2279-F578-43F7-86B1-AD50F377FC3F}" type="pres">
      <dgm:prSet presAssocID="{21323C65-F96C-46EA-BD86-064E4E346304}" presName="circ6Tx" presStyleLbl="revTx" presStyleIdx="0" presStyleCnt="0" custLinFactNeighborX="-13589" custLinFactNeighborY="-129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8947F7-DE10-45DE-B33E-8D1568892689}" type="presOf" srcId="{21323C65-F96C-46EA-BD86-064E4E346304}" destId="{07CB2279-F578-43F7-86B1-AD50F377FC3F}" srcOrd="0" destOrd="0" presId="urn:microsoft.com/office/officeart/2005/8/layout/venn1"/>
    <dgm:cxn modelId="{B969582B-9A8B-4A7A-AAA5-1B5CBE5A78A5}" srcId="{929FED3B-CCE9-4A6C-A589-D88499B8AA05}" destId="{EBA31573-93C9-4F93-B129-E027F28CAC33}" srcOrd="1" destOrd="0" parTransId="{837DDA6F-9F02-4924-A45C-69BACF41DE9E}" sibTransId="{102ECC6E-D333-42C5-AB79-8EF85D7745AB}"/>
    <dgm:cxn modelId="{1B67BDF2-4700-48E6-A5A8-0FC1B4D81F00}" type="presOf" srcId="{852DB4F3-4FCC-4DBC-A49E-AD7A94A9858B}" destId="{22A0D6A2-BE09-4360-8EE6-9CFC950D825E}" srcOrd="0" destOrd="0" presId="urn:microsoft.com/office/officeart/2005/8/layout/venn1"/>
    <dgm:cxn modelId="{8E2B2DA9-458B-445B-AFB9-01A1A81D4E0A}" type="presOf" srcId="{EBA31573-93C9-4F93-B129-E027F28CAC33}" destId="{09F790B5-714D-402D-AF5E-F8235CAD665F}" srcOrd="0" destOrd="0" presId="urn:microsoft.com/office/officeart/2005/8/layout/venn1"/>
    <dgm:cxn modelId="{42B2F9F6-5413-447C-9412-4DEDF6431DC8}" srcId="{929FED3B-CCE9-4A6C-A589-D88499B8AA05}" destId="{5F851058-AEEC-4565-965B-6FC30E2F7565}" srcOrd="3" destOrd="0" parTransId="{F2E25829-42EF-4F27-86BE-07996DCDFA41}" sibTransId="{97E1403B-7B63-4423-A6B7-A6DBF179632C}"/>
    <dgm:cxn modelId="{25AD160D-9391-43B2-920D-97E38BC9F7C8}" type="presOf" srcId="{1E38E24D-D4FC-46FB-8172-5141C3B69EE1}" destId="{3477E058-79F8-4FA4-A646-62A7A3E870DC}" srcOrd="0" destOrd="0" presId="urn:microsoft.com/office/officeart/2005/8/layout/venn1"/>
    <dgm:cxn modelId="{CD9B16B8-EB91-4407-BB93-0EBA59EF7E80}" type="presOf" srcId="{5122D8EA-2270-4F44-B86B-DA29B475DD49}" destId="{C8F3C2FD-E0E1-454E-824C-CBD98D78B1EC}" srcOrd="0" destOrd="0" presId="urn:microsoft.com/office/officeart/2005/8/layout/venn1"/>
    <dgm:cxn modelId="{4178ED1D-724A-450E-B509-ACD7EE757443}" type="presOf" srcId="{5F851058-AEEC-4565-965B-6FC30E2F7565}" destId="{684417CB-5E5B-4D54-A239-7604FDCE0269}" srcOrd="0" destOrd="0" presId="urn:microsoft.com/office/officeart/2005/8/layout/venn1"/>
    <dgm:cxn modelId="{37DA0904-E13A-4DA8-8A10-FC96508AD96F}" srcId="{929FED3B-CCE9-4A6C-A589-D88499B8AA05}" destId="{1E38E24D-D4FC-46FB-8172-5141C3B69EE1}" srcOrd="2" destOrd="0" parTransId="{DF244F58-1D7F-4EA4-AE6C-307A19E3FE42}" sibTransId="{348CDF1D-7008-4417-9AFC-CB3CE66FBD1C}"/>
    <dgm:cxn modelId="{DF76466F-EE89-4D9C-B8B7-DF20010D290D}" type="presOf" srcId="{929FED3B-CCE9-4A6C-A589-D88499B8AA05}" destId="{0CB4D624-917B-46CE-A66D-C93AE4541433}" srcOrd="0" destOrd="0" presId="urn:microsoft.com/office/officeart/2005/8/layout/venn1"/>
    <dgm:cxn modelId="{16F5621E-418B-4455-8AFD-6FD3A6347D84}" srcId="{929FED3B-CCE9-4A6C-A589-D88499B8AA05}" destId="{852DB4F3-4FCC-4DBC-A49E-AD7A94A9858B}" srcOrd="0" destOrd="0" parTransId="{84B02B2F-13F7-4066-9195-3C3BC29B8C93}" sibTransId="{CD94A5F9-30DB-422C-A1CD-F7CFE77C6D30}"/>
    <dgm:cxn modelId="{A8BBC3FC-465D-4AA7-9BF8-F6C7DC8BB1CE}" srcId="{929FED3B-CCE9-4A6C-A589-D88499B8AA05}" destId="{5122D8EA-2270-4F44-B86B-DA29B475DD49}" srcOrd="4" destOrd="0" parTransId="{AE6001B4-B4D1-4966-A30C-9726B8913DDD}" sibTransId="{89D0CCA6-6CE8-40B9-83BF-CA232B1A4B1A}"/>
    <dgm:cxn modelId="{A20230B1-A5A7-4E77-99C5-B3F604C4CF88}" srcId="{929FED3B-CCE9-4A6C-A589-D88499B8AA05}" destId="{21323C65-F96C-46EA-BD86-064E4E346304}" srcOrd="5" destOrd="0" parTransId="{C6252863-26EC-4CAC-931D-8C65CE6ECC2A}" sibTransId="{855373EA-01CE-413D-A46D-428AD8FA9175}"/>
    <dgm:cxn modelId="{56480F09-EC65-4D43-9FAA-8C742A2EF0CB}" type="presParOf" srcId="{0CB4D624-917B-46CE-A66D-C93AE4541433}" destId="{EB32F068-44A7-45EE-95F9-9AA1CFD6F0F4}" srcOrd="0" destOrd="0" presId="urn:microsoft.com/office/officeart/2005/8/layout/venn1"/>
    <dgm:cxn modelId="{AAD35589-0C44-4011-99AE-820D3D492AF1}" type="presParOf" srcId="{0CB4D624-917B-46CE-A66D-C93AE4541433}" destId="{22A0D6A2-BE09-4360-8EE6-9CFC950D825E}" srcOrd="1" destOrd="0" presId="urn:microsoft.com/office/officeart/2005/8/layout/venn1"/>
    <dgm:cxn modelId="{8735003B-73D0-423F-BD65-CF51322C83AF}" type="presParOf" srcId="{0CB4D624-917B-46CE-A66D-C93AE4541433}" destId="{32276C7E-4AE5-4BF1-96ED-F96A5310EDC7}" srcOrd="2" destOrd="0" presId="urn:microsoft.com/office/officeart/2005/8/layout/venn1"/>
    <dgm:cxn modelId="{CF76FEAD-2957-4565-82F9-D629FCE945F2}" type="presParOf" srcId="{0CB4D624-917B-46CE-A66D-C93AE4541433}" destId="{09F790B5-714D-402D-AF5E-F8235CAD665F}" srcOrd="3" destOrd="0" presId="urn:microsoft.com/office/officeart/2005/8/layout/venn1"/>
    <dgm:cxn modelId="{AA2EA386-7EB7-4CE8-8A99-62E4B386169B}" type="presParOf" srcId="{0CB4D624-917B-46CE-A66D-C93AE4541433}" destId="{AA81E773-7E91-42A5-A966-656AB16FAB2D}" srcOrd="4" destOrd="0" presId="urn:microsoft.com/office/officeart/2005/8/layout/venn1"/>
    <dgm:cxn modelId="{2C4B3CC2-C23F-4626-AC33-3FAB1239F1FF}" type="presParOf" srcId="{0CB4D624-917B-46CE-A66D-C93AE4541433}" destId="{3477E058-79F8-4FA4-A646-62A7A3E870DC}" srcOrd="5" destOrd="0" presId="urn:microsoft.com/office/officeart/2005/8/layout/venn1"/>
    <dgm:cxn modelId="{3D7874AC-5FB1-4452-A43F-EA1F19DDB9E9}" type="presParOf" srcId="{0CB4D624-917B-46CE-A66D-C93AE4541433}" destId="{C4D98392-11DD-4A42-B000-8B1BE9549454}" srcOrd="6" destOrd="0" presId="urn:microsoft.com/office/officeart/2005/8/layout/venn1"/>
    <dgm:cxn modelId="{8237C405-F46B-4EBB-84C5-9B2912EE345F}" type="presParOf" srcId="{0CB4D624-917B-46CE-A66D-C93AE4541433}" destId="{684417CB-5E5B-4D54-A239-7604FDCE0269}" srcOrd="7" destOrd="0" presId="urn:microsoft.com/office/officeart/2005/8/layout/venn1"/>
    <dgm:cxn modelId="{2C070EE0-F018-4F26-8275-46B1F188B686}" type="presParOf" srcId="{0CB4D624-917B-46CE-A66D-C93AE4541433}" destId="{1A1CA9F4-F791-41DE-8048-05930F826A94}" srcOrd="8" destOrd="0" presId="urn:microsoft.com/office/officeart/2005/8/layout/venn1"/>
    <dgm:cxn modelId="{2B7C80F6-C589-4572-866B-B5002A21FD8C}" type="presParOf" srcId="{0CB4D624-917B-46CE-A66D-C93AE4541433}" destId="{C8F3C2FD-E0E1-454E-824C-CBD98D78B1EC}" srcOrd="9" destOrd="0" presId="urn:microsoft.com/office/officeart/2005/8/layout/venn1"/>
    <dgm:cxn modelId="{F1B1985B-0EB8-418C-B7A5-9948446F508F}" type="presParOf" srcId="{0CB4D624-917B-46CE-A66D-C93AE4541433}" destId="{4302EA72-CEE8-4E43-B6A6-050EA5CFE6D9}" srcOrd="10" destOrd="0" presId="urn:microsoft.com/office/officeart/2005/8/layout/venn1"/>
    <dgm:cxn modelId="{1B76B355-CEEC-4C2F-BCD8-750E95AC6AE8}" type="presParOf" srcId="{0CB4D624-917B-46CE-A66D-C93AE4541433}" destId="{07CB2279-F578-43F7-86B1-AD50F377FC3F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88954E-119A-4361-B0ED-D62047B3C462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865E685-A790-4007-A3E9-B5DD755BB0AC}">
      <dgm:prSet/>
      <dgm:spPr/>
      <dgm:t>
        <a:bodyPr/>
        <a:lstStyle/>
        <a:p>
          <a:pPr rtl="0"/>
          <a:r>
            <a:rPr lang="en-US" dirty="0" smtClean="0"/>
            <a:t>Split</a:t>
          </a:r>
        </a:p>
        <a:p>
          <a:pPr rtl="0"/>
          <a:r>
            <a:rPr lang="en-US" dirty="0" smtClean="0"/>
            <a:t>sentences</a:t>
          </a:r>
          <a:endParaRPr lang="en-US" dirty="0"/>
        </a:p>
      </dgm:t>
    </dgm:pt>
    <dgm:pt modelId="{01A5E1A7-4F83-47AB-9C55-D50A56785EAD}" type="parTrans" cxnId="{8CC965AB-EA78-421B-9FBF-D21351664236}">
      <dgm:prSet/>
      <dgm:spPr/>
      <dgm:t>
        <a:bodyPr/>
        <a:lstStyle/>
        <a:p>
          <a:endParaRPr lang="en-US"/>
        </a:p>
      </dgm:t>
    </dgm:pt>
    <dgm:pt modelId="{E9AA6AB9-21AB-4D25-BB26-10408967AF11}" type="sibTrans" cxnId="{8CC965AB-EA78-421B-9FBF-D21351664236}">
      <dgm:prSet/>
      <dgm:spPr/>
      <dgm:t>
        <a:bodyPr/>
        <a:lstStyle/>
        <a:p>
          <a:endParaRPr lang="en-US"/>
        </a:p>
      </dgm:t>
    </dgm:pt>
    <dgm:pt modelId="{281FD263-E357-4143-BB89-C7DCB31749AC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smtClean="0"/>
            <a:t>Incarcerated drug court participants</a:t>
          </a:r>
          <a:endParaRPr lang="en-US"/>
        </a:p>
      </dgm:t>
    </dgm:pt>
    <dgm:pt modelId="{82FB850C-22DA-42E3-8A62-8BF7CD04247C}" type="parTrans" cxnId="{A90A76D4-773B-4AB2-BBC9-ACD309D840D8}">
      <dgm:prSet/>
      <dgm:spPr/>
      <dgm:t>
        <a:bodyPr/>
        <a:lstStyle/>
        <a:p>
          <a:endParaRPr lang="en-US"/>
        </a:p>
      </dgm:t>
    </dgm:pt>
    <dgm:pt modelId="{B2040EAB-8847-4392-AA06-3CE4DCA2A958}" type="sibTrans" cxnId="{A90A76D4-773B-4AB2-BBC9-ACD309D840D8}">
      <dgm:prSet/>
      <dgm:spPr/>
      <dgm:t>
        <a:bodyPr/>
        <a:lstStyle/>
        <a:p>
          <a:endParaRPr lang="en-US"/>
        </a:p>
      </dgm:t>
    </dgm:pt>
    <dgm:pt modelId="{6526A1A3-83B1-49BF-BB67-35619E7B163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mtClean="0"/>
            <a:t>Medication Assisted Treatment </a:t>
          </a:r>
          <a:endParaRPr lang="en-US"/>
        </a:p>
      </dgm:t>
    </dgm:pt>
    <dgm:pt modelId="{322A52F0-FCA2-411B-8302-9D1AA9500F81}" type="parTrans" cxnId="{F798F8F1-D2B7-4ED9-A646-17E33E6F5314}">
      <dgm:prSet/>
      <dgm:spPr/>
      <dgm:t>
        <a:bodyPr/>
        <a:lstStyle/>
        <a:p>
          <a:endParaRPr lang="en-US"/>
        </a:p>
      </dgm:t>
    </dgm:pt>
    <dgm:pt modelId="{2C9F7D2E-A896-4CA8-BE7D-E35447F61B82}" type="sibTrans" cxnId="{F798F8F1-D2B7-4ED9-A646-17E33E6F5314}">
      <dgm:prSet/>
      <dgm:spPr/>
      <dgm:t>
        <a:bodyPr/>
        <a:lstStyle/>
        <a:p>
          <a:endParaRPr lang="en-US"/>
        </a:p>
      </dgm:t>
    </dgm:pt>
    <dgm:pt modelId="{F505C41C-CBC5-2246-9998-5A89B151B694}" type="pres">
      <dgm:prSet presAssocID="{EA88954E-119A-4361-B0ED-D62047B3C46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D2C25B-8AED-D24F-9FBE-28208092D340}" type="pres">
      <dgm:prSet presAssocID="{8865E685-A790-4007-A3E9-B5DD755BB0AC}" presName="vertOne" presStyleCnt="0"/>
      <dgm:spPr/>
      <dgm:t>
        <a:bodyPr/>
        <a:lstStyle/>
        <a:p>
          <a:endParaRPr lang="en-US"/>
        </a:p>
      </dgm:t>
    </dgm:pt>
    <dgm:pt modelId="{9CBCE7B5-E92D-D841-B4BD-682FB0636198}" type="pres">
      <dgm:prSet presAssocID="{8865E685-A790-4007-A3E9-B5DD755BB0AC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D25CED-177E-F44C-ABAF-BC234F431F7A}" type="pres">
      <dgm:prSet presAssocID="{8865E685-A790-4007-A3E9-B5DD755BB0AC}" presName="horzOne" presStyleCnt="0"/>
      <dgm:spPr/>
      <dgm:t>
        <a:bodyPr/>
        <a:lstStyle/>
        <a:p>
          <a:endParaRPr lang="en-US"/>
        </a:p>
      </dgm:t>
    </dgm:pt>
    <dgm:pt modelId="{9922BF59-A4CE-FC44-BB28-096ACB8FC984}" type="pres">
      <dgm:prSet presAssocID="{E9AA6AB9-21AB-4D25-BB26-10408967AF11}" presName="sibSpaceOne" presStyleCnt="0"/>
      <dgm:spPr/>
      <dgm:t>
        <a:bodyPr/>
        <a:lstStyle/>
        <a:p>
          <a:endParaRPr lang="en-US"/>
        </a:p>
      </dgm:t>
    </dgm:pt>
    <dgm:pt modelId="{F862B9D1-D22C-DF4C-89FB-753513264221}" type="pres">
      <dgm:prSet presAssocID="{281FD263-E357-4143-BB89-C7DCB31749AC}" presName="vertOne" presStyleCnt="0"/>
      <dgm:spPr/>
      <dgm:t>
        <a:bodyPr/>
        <a:lstStyle/>
        <a:p>
          <a:endParaRPr lang="en-US"/>
        </a:p>
      </dgm:t>
    </dgm:pt>
    <dgm:pt modelId="{1B883923-3A27-8F46-822B-E59593D95A33}" type="pres">
      <dgm:prSet presAssocID="{281FD263-E357-4143-BB89-C7DCB31749AC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3C576D-E269-7A4B-AF90-23840EBFAE1A}" type="pres">
      <dgm:prSet presAssocID="{281FD263-E357-4143-BB89-C7DCB31749AC}" presName="horzOne" presStyleCnt="0"/>
      <dgm:spPr/>
      <dgm:t>
        <a:bodyPr/>
        <a:lstStyle/>
        <a:p>
          <a:endParaRPr lang="en-US"/>
        </a:p>
      </dgm:t>
    </dgm:pt>
    <dgm:pt modelId="{42AF40A6-1BCA-A443-8A64-E38519586FCE}" type="pres">
      <dgm:prSet presAssocID="{B2040EAB-8847-4392-AA06-3CE4DCA2A958}" presName="sibSpaceOne" presStyleCnt="0"/>
      <dgm:spPr/>
      <dgm:t>
        <a:bodyPr/>
        <a:lstStyle/>
        <a:p>
          <a:endParaRPr lang="en-US"/>
        </a:p>
      </dgm:t>
    </dgm:pt>
    <dgm:pt modelId="{9C8D6282-A155-394F-94AF-0EBA52F257B0}" type="pres">
      <dgm:prSet presAssocID="{6526A1A3-83B1-49BF-BB67-35619E7B163B}" presName="vertOne" presStyleCnt="0"/>
      <dgm:spPr/>
      <dgm:t>
        <a:bodyPr/>
        <a:lstStyle/>
        <a:p>
          <a:endParaRPr lang="en-US"/>
        </a:p>
      </dgm:t>
    </dgm:pt>
    <dgm:pt modelId="{6D58FB68-8B82-8741-B605-A210487D3AB2}" type="pres">
      <dgm:prSet presAssocID="{6526A1A3-83B1-49BF-BB67-35619E7B163B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CBBE9C-3848-7B4D-A0CD-A6015AD4F42D}" type="pres">
      <dgm:prSet presAssocID="{6526A1A3-83B1-49BF-BB67-35619E7B163B}" presName="horzOne" presStyleCnt="0"/>
      <dgm:spPr/>
      <dgm:t>
        <a:bodyPr/>
        <a:lstStyle/>
        <a:p>
          <a:endParaRPr lang="en-US"/>
        </a:p>
      </dgm:t>
    </dgm:pt>
  </dgm:ptLst>
  <dgm:cxnLst>
    <dgm:cxn modelId="{7C8671A9-A6A0-364A-9D03-573DF9286ED5}" type="presOf" srcId="{281FD263-E357-4143-BB89-C7DCB31749AC}" destId="{1B883923-3A27-8F46-822B-E59593D95A33}" srcOrd="0" destOrd="0" presId="urn:microsoft.com/office/officeart/2005/8/layout/hierarchy4"/>
    <dgm:cxn modelId="{1873E315-71EF-0C40-A3E0-6599743B4C19}" type="presOf" srcId="{6526A1A3-83B1-49BF-BB67-35619E7B163B}" destId="{6D58FB68-8B82-8741-B605-A210487D3AB2}" srcOrd="0" destOrd="0" presId="urn:microsoft.com/office/officeart/2005/8/layout/hierarchy4"/>
    <dgm:cxn modelId="{F798F8F1-D2B7-4ED9-A646-17E33E6F5314}" srcId="{EA88954E-119A-4361-B0ED-D62047B3C462}" destId="{6526A1A3-83B1-49BF-BB67-35619E7B163B}" srcOrd="2" destOrd="0" parTransId="{322A52F0-FCA2-411B-8302-9D1AA9500F81}" sibTransId="{2C9F7D2E-A896-4CA8-BE7D-E35447F61B82}"/>
    <dgm:cxn modelId="{77588AD1-D10C-514F-84DD-7E0D01C653F1}" type="presOf" srcId="{8865E685-A790-4007-A3E9-B5DD755BB0AC}" destId="{9CBCE7B5-E92D-D841-B4BD-682FB0636198}" srcOrd="0" destOrd="0" presId="urn:microsoft.com/office/officeart/2005/8/layout/hierarchy4"/>
    <dgm:cxn modelId="{C75C0CA0-CFA5-7645-8CF2-9D0A870F63FC}" type="presOf" srcId="{EA88954E-119A-4361-B0ED-D62047B3C462}" destId="{F505C41C-CBC5-2246-9998-5A89B151B694}" srcOrd="0" destOrd="0" presId="urn:microsoft.com/office/officeart/2005/8/layout/hierarchy4"/>
    <dgm:cxn modelId="{A90A76D4-773B-4AB2-BBC9-ACD309D840D8}" srcId="{EA88954E-119A-4361-B0ED-D62047B3C462}" destId="{281FD263-E357-4143-BB89-C7DCB31749AC}" srcOrd="1" destOrd="0" parTransId="{82FB850C-22DA-42E3-8A62-8BF7CD04247C}" sibTransId="{B2040EAB-8847-4392-AA06-3CE4DCA2A958}"/>
    <dgm:cxn modelId="{8CC965AB-EA78-421B-9FBF-D21351664236}" srcId="{EA88954E-119A-4361-B0ED-D62047B3C462}" destId="{8865E685-A790-4007-A3E9-B5DD755BB0AC}" srcOrd="0" destOrd="0" parTransId="{01A5E1A7-4F83-47AB-9C55-D50A56785EAD}" sibTransId="{E9AA6AB9-21AB-4D25-BB26-10408967AF11}"/>
    <dgm:cxn modelId="{5EAAECE9-C73E-BF44-9720-BB95E5DB18DE}" type="presParOf" srcId="{F505C41C-CBC5-2246-9998-5A89B151B694}" destId="{0ED2C25B-8AED-D24F-9FBE-28208092D340}" srcOrd="0" destOrd="0" presId="urn:microsoft.com/office/officeart/2005/8/layout/hierarchy4"/>
    <dgm:cxn modelId="{CBFEF209-256D-7A4C-A184-B9C5D41BB828}" type="presParOf" srcId="{0ED2C25B-8AED-D24F-9FBE-28208092D340}" destId="{9CBCE7B5-E92D-D841-B4BD-682FB0636198}" srcOrd="0" destOrd="0" presId="urn:microsoft.com/office/officeart/2005/8/layout/hierarchy4"/>
    <dgm:cxn modelId="{D5F0107B-F85C-0647-96AD-C40E421B86EA}" type="presParOf" srcId="{0ED2C25B-8AED-D24F-9FBE-28208092D340}" destId="{7DD25CED-177E-F44C-ABAF-BC234F431F7A}" srcOrd="1" destOrd="0" presId="urn:microsoft.com/office/officeart/2005/8/layout/hierarchy4"/>
    <dgm:cxn modelId="{E8B8A255-0F6C-AE49-9548-F8F555894BEA}" type="presParOf" srcId="{F505C41C-CBC5-2246-9998-5A89B151B694}" destId="{9922BF59-A4CE-FC44-BB28-096ACB8FC984}" srcOrd="1" destOrd="0" presId="urn:microsoft.com/office/officeart/2005/8/layout/hierarchy4"/>
    <dgm:cxn modelId="{DC18EC1A-3AD0-8348-8383-81BD5CB535A5}" type="presParOf" srcId="{F505C41C-CBC5-2246-9998-5A89B151B694}" destId="{F862B9D1-D22C-DF4C-89FB-753513264221}" srcOrd="2" destOrd="0" presId="urn:microsoft.com/office/officeart/2005/8/layout/hierarchy4"/>
    <dgm:cxn modelId="{ADE2B223-FB98-5047-B15B-DDD8ADB3CD35}" type="presParOf" srcId="{F862B9D1-D22C-DF4C-89FB-753513264221}" destId="{1B883923-3A27-8F46-822B-E59593D95A33}" srcOrd="0" destOrd="0" presId="urn:microsoft.com/office/officeart/2005/8/layout/hierarchy4"/>
    <dgm:cxn modelId="{F1F6D269-B81E-5C4A-AD7E-E2A2EADA3B78}" type="presParOf" srcId="{F862B9D1-D22C-DF4C-89FB-753513264221}" destId="{9C3C576D-E269-7A4B-AF90-23840EBFAE1A}" srcOrd="1" destOrd="0" presId="urn:microsoft.com/office/officeart/2005/8/layout/hierarchy4"/>
    <dgm:cxn modelId="{AF58EF85-492E-7C4D-8042-D679A8F583EA}" type="presParOf" srcId="{F505C41C-CBC5-2246-9998-5A89B151B694}" destId="{42AF40A6-1BCA-A443-8A64-E38519586FCE}" srcOrd="3" destOrd="0" presId="urn:microsoft.com/office/officeart/2005/8/layout/hierarchy4"/>
    <dgm:cxn modelId="{ED64EF2A-9344-974F-8BB2-32D0ABD04D08}" type="presParOf" srcId="{F505C41C-CBC5-2246-9998-5A89B151B694}" destId="{9C8D6282-A155-394F-94AF-0EBA52F257B0}" srcOrd="4" destOrd="0" presId="urn:microsoft.com/office/officeart/2005/8/layout/hierarchy4"/>
    <dgm:cxn modelId="{07C231B7-3C2B-3B46-92F7-DA3657D94AD6}" type="presParOf" srcId="{9C8D6282-A155-394F-94AF-0EBA52F257B0}" destId="{6D58FB68-8B82-8741-B605-A210487D3AB2}" srcOrd="0" destOrd="0" presId="urn:microsoft.com/office/officeart/2005/8/layout/hierarchy4"/>
    <dgm:cxn modelId="{A98B23FB-C25B-D74C-AF5F-630326F077EC}" type="presParOf" srcId="{9C8D6282-A155-394F-94AF-0EBA52F257B0}" destId="{21CBBE9C-3848-7B4D-A0CD-A6015AD4F42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B6D924-BA45-4AC1-BEA8-DCDABC79E9D3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077FBE-DC31-4922-BCFD-76A064071F86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 smtClean="0">
              <a:solidFill>
                <a:srgbClr val="000000"/>
              </a:solidFill>
            </a:rPr>
            <a:t>Split sentence: incarceration followed by probation</a:t>
          </a:r>
          <a:endParaRPr lang="en-US" sz="2000" dirty="0">
            <a:solidFill>
              <a:srgbClr val="000000"/>
            </a:solidFill>
          </a:endParaRPr>
        </a:p>
      </dgm:t>
    </dgm:pt>
    <dgm:pt modelId="{1957C5E6-F778-4DC2-9EB0-65E69F33B103}" type="parTrans" cxnId="{47380E69-3844-465E-B180-DB033B68F36F}">
      <dgm:prSet/>
      <dgm:spPr/>
      <dgm:t>
        <a:bodyPr/>
        <a:lstStyle/>
        <a:p>
          <a:endParaRPr lang="en-US"/>
        </a:p>
      </dgm:t>
    </dgm:pt>
    <dgm:pt modelId="{58DEB316-FE5E-4738-A215-3A69B41108C4}" type="sibTrans" cxnId="{47380E69-3844-465E-B180-DB033B68F36F}">
      <dgm:prSet/>
      <dgm:spPr/>
      <dgm:t>
        <a:bodyPr/>
        <a:lstStyle/>
        <a:p>
          <a:endParaRPr lang="en-US"/>
        </a:p>
      </dgm:t>
    </dgm:pt>
    <dgm:pt modelId="{A582BB62-832C-4052-8830-A324F0643E3D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 smtClean="0">
              <a:solidFill>
                <a:srgbClr val="000000"/>
              </a:solidFill>
            </a:rPr>
            <a:t>Drug courts could be part of the probation portion </a:t>
          </a:r>
          <a:endParaRPr lang="en-US" sz="2000" dirty="0">
            <a:solidFill>
              <a:srgbClr val="000000"/>
            </a:solidFill>
          </a:endParaRPr>
        </a:p>
      </dgm:t>
    </dgm:pt>
    <dgm:pt modelId="{32ABA19F-9A4E-4592-873A-B8454D2EB422}" type="parTrans" cxnId="{AE26F9CD-6A71-4F6E-8F17-B7CD04EE522D}">
      <dgm:prSet/>
      <dgm:spPr/>
      <dgm:t>
        <a:bodyPr/>
        <a:lstStyle/>
        <a:p>
          <a:endParaRPr lang="en-US"/>
        </a:p>
      </dgm:t>
    </dgm:pt>
    <dgm:pt modelId="{F50B9097-75C6-4118-91D2-5736EAB7ACF9}" type="sibTrans" cxnId="{AE26F9CD-6A71-4F6E-8F17-B7CD04EE522D}">
      <dgm:prSet/>
      <dgm:spPr/>
      <dgm:t>
        <a:bodyPr/>
        <a:lstStyle/>
        <a:p>
          <a:endParaRPr lang="en-US"/>
        </a:p>
      </dgm:t>
    </dgm:pt>
    <dgm:pt modelId="{18037D08-6F2B-457A-9685-5DEDE8987311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 smtClean="0">
              <a:solidFill>
                <a:srgbClr val="000000"/>
              </a:solidFill>
            </a:rPr>
            <a:t>Could be eligible for RSAT aftercare awards </a:t>
          </a:r>
          <a:endParaRPr lang="en-US" sz="2000" dirty="0">
            <a:solidFill>
              <a:srgbClr val="000000"/>
            </a:solidFill>
          </a:endParaRPr>
        </a:p>
      </dgm:t>
    </dgm:pt>
    <dgm:pt modelId="{DAF72A74-57D7-49A8-ACB8-1CFFBD029953}" type="parTrans" cxnId="{F311589D-86D4-4C47-A68B-C1BDFE378291}">
      <dgm:prSet/>
      <dgm:spPr/>
      <dgm:t>
        <a:bodyPr/>
        <a:lstStyle/>
        <a:p>
          <a:endParaRPr lang="en-US"/>
        </a:p>
      </dgm:t>
    </dgm:pt>
    <dgm:pt modelId="{06E86E8C-40A4-4DDE-9376-78A2E3385331}" type="sibTrans" cxnId="{F311589D-86D4-4C47-A68B-C1BDFE378291}">
      <dgm:prSet/>
      <dgm:spPr/>
      <dgm:t>
        <a:bodyPr/>
        <a:lstStyle/>
        <a:p>
          <a:endParaRPr lang="en-US"/>
        </a:p>
      </dgm:t>
    </dgm:pt>
    <dgm:pt modelId="{B49BB05B-ABD3-473F-B823-5BE9D72D4EBA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en-US" sz="2000" dirty="0" smtClean="0">
              <a:solidFill>
                <a:srgbClr val="000000"/>
              </a:solidFill>
            </a:rPr>
            <a:t>Could free up RSAT slots</a:t>
          </a:r>
          <a:endParaRPr lang="en-US" sz="2000" dirty="0">
            <a:solidFill>
              <a:srgbClr val="000000"/>
            </a:solidFill>
          </a:endParaRPr>
        </a:p>
      </dgm:t>
    </dgm:pt>
    <dgm:pt modelId="{B51DF959-9BE3-438E-995E-829C44F7AA14}" type="parTrans" cxnId="{0C9C8135-B79F-493B-9379-BA1369C7EE21}">
      <dgm:prSet/>
      <dgm:spPr/>
      <dgm:t>
        <a:bodyPr/>
        <a:lstStyle/>
        <a:p>
          <a:endParaRPr lang="en-US"/>
        </a:p>
      </dgm:t>
    </dgm:pt>
    <dgm:pt modelId="{50612660-986B-4E07-A94E-B6D91036F154}" type="sibTrans" cxnId="{0C9C8135-B79F-493B-9379-BA1369C7EE21}">
      <dgm:prSet/>
      <dgm:spPr/>
      <dgm:t>
        <a:bodyPr/>
        <a:lstStyle/>
        <a:p>
          <a:endParaRPr lang="en-US"/>
        </a:p>
      </dgm:t>
    </dgm:pt>
    <dgm:pt modelId="{1FBC03CB-8DDA-4EB1-B915-CF74E532DD5F}" type="pres">
      <dgm:prSet presAssocID="{00B6D924-BA45-4AC1-BEA8-DCDABC79E9D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A75AF5-1974-4979-AD7C-164E9E627A91}" type="pres">
      <dgm:prSet presAssocID="{00B6D924-BA45-4AC1-BEA8-DCDABC79E9D3}" presName="arrow" presStyleLbl="bgShp" presStyleIdx="0" presStyleCnt="1" custScaleX="114019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296865D2-5399-472A-80BF-355D1F253053}" type="pres">
      <dgm:prSet presAssocID="{00B6D924-BA45-4AC1-BEA8-DCDABC79E9D3}" presName="linearProcess" presStyleCnt="0"/>
      <dgm:spPr/>
      <dgm:t>
        <a:bodyPr/>
        <a:lstStyle/>
        <a:p>
          <a:endParaRPr lang="en-US"/>
        </a:p>
      </dgm:t>
    </dgm:pt>
    <dgm:pt modelId="{359052E5-5D14-4B4E-A625-7AC6BE6F3EDD}" type="pres">
      <dgm:prSet presAssocID="{CA077FBE-DC31-4922-BCFD-76A064071F86}" presName="textNode" presStyleLbl="node1" presStyleIdx="0" presStyleCnt="4" custScaleY="116564" custLinFactX="1179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EEA29-D548-4790-A09D-ECADC0D1ED44}" type="pres">
      <dgm:prSet presAssocID="{58DEB316-FE5E-4738-A215-3A69B41108C4}" presName="sibTrans" presStyleCnt="0"/>
      <dgm:spPr/>
      <dgm:t>
        <a:bodyPr/>
        <a:lstStyle/>
        <a:p>
          <a:endParaRPr lang="en-US"/>
        </a:p>
      </dgm:t>
    </dgm:pt>
    <dgm:pt modelId="{5D9912B1-18F5-4409-891E-C12132E1131E}" type="pres">
      <dgm:prSet presAssocID="{A582BB62-832C-4052-8830-A324F0643E3D}" presName="textNode" presStyleLbl="node1" presStyleIdx="1" presStyleCnt="4" custScaleY="116564" custLinFactNeighborX="30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0B981-4A06-4C1B-886A-76A1D0A64570}" type="pres">
      <dgm:prSet presAssocID="{F50B9097-75C6-4118-91D2-5736EAB7ACF9}" presName="sibTrans" presStyleCnt="0"/>
      <dgm:spPr/>
      <dgm:t>
        <a:bodyPr/>
        <a:lstStyle/>
        <a:p>
          <a:endParaRPr lang="en-US"/>
        </a:p>
      </dgm:t>
    </dgm:pt>
    <dgm:pt modelId="{8820F70B-A223-4F5C-908E-BE7BB0679750}" type="pres">
      <dgm:prSet presAssocID="{B49BB05B-ABD3-473F-B823-5BE9D72D4EBA}" presName="textNode" presStyleLbl="node1" presStyleIdx="2" presStyleCnt="4" custScaleY="116564" custLinFactNeighborX="-420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88CB06-D3FF-4217-AFD4-BD7D116EFCBA}" type="pres">
      <dgm:prSet presAssocID="{50612660-986B-4E07-A94E-B6D91036F154}" presName="sibTrans" presStyleCnt="0"/>
      <dgm:spPr/>
      <dgm:t>
        <a:bodyPr/>
        <a:lstStyle/>
        <a:p>
          <a:endParaRPr lang="en-US"/>
        </a:p>
      </dgm:t>
    </dgm:pt>
    <dgm:pt modelId="{9274C603-510F-4673-8F22-821BBE3CC611}" type="pres">
      <dgm:prSet presAssocID="{18037D08-6F2B-457A-9685-5DEDE8987311}" presName="textNode" presStyleLbl="node1" presStyleIdx="3" presStyleCnt="4" custScaleY="116564" custLinFactX="-3091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C98257-E350-4F9B-913F-1352B0EF3561}" type="presOf" srcId="{CA077FBE-DC31-4922-BCFD-76A064071F86}" destId="{359052E5-5D14-4B4E-A625-7AC6BE6F3EDD}" srcOrd="0" destOrd="0" presId="urn:microsoft.com/office/officeart/2005/8/layout/hProcess9"/>
    <dgm:cxn modelId="{5C6C9AC0-DB30-45B3-8888-1D7C4F9A5993}" type="presOf" srcId="{00B6D924-BA45-4AC1-BEA8-DCDABC79E9D3}" destId="{1FBC03CB-8DDA-4EB1-B915-CF74E532DD5F}" srcOrd="0" destOrd="0" presId="urn:microsoft.com/office/officeart/2005/8/layout/hProcess9"/>
    <dgm:cxn modelId="{AE26F9CD-6A71-4F6E-8F17-B7CD04EE522D}" srcId="{00B6D924-BA45-4AC1-BEA8-DCDABC79E9D3}" destId="{A582BB62-832C-4052-8830-A324F0643E3D}" srcOrd="1" destOrd="0" parTransId="{32ABA19F-9A4E-4592-873A-B8454D2EB422}" sibTransId="{F50B9097-75C6-4118-91D2-5736EAB7ACF9}"/>
    <dgm:cxn modelId="{0C9C8135-B79F-493B-9379-BA1369C7EE21}" srcId="{00B6D924-BA45-4AC1-BEA8-DCDABC79E9D3}" destId="{B49BB05B-ABD3-473F-B823-5BE9D72D4EBA}" srcOrd="2" destOrd="0" parTransId="{B51DF959-9BE3-438E-995E-829C44F7AA14}" sibTransId="{50612660-986B-4E07-A94E-B6D91036F154}"/>
    <dgm:cxn modelId="{D90512E8-D548-4835-85C0-6231A19E6DDF}" type="presOf" srcId="{18037D08-6F2B-457A-9685-5DEDE8987311}" destId="{9274C603-510F-4673-8F22-821BBE3CC611}" srcOrd="0" destOrd="0" presId="urn:microsoft.com/office/officeart/2005/8/layout/hProcess9"/>
    <dgm:cxn modelId="{47380E69-3844-465E-B180-DB033B68F36F}" srcId="{00B6D924-BA45-4AC1-BEA8-DCDABC79E9D3}" destId="{CA077FBE-DC31-4922-BCFD-76A064071F86}" srcOrd="0" destOrd="0" parTransId="{1957C5E6-F778-4DC2-9EB0-65E69F33B103}" sibTransId="{58DEB316-FE5E-4738-A215-3A69B41108C4}"/>
    <dgm:cxn modelId="{951012D6-C96C-47D4-AA00-7E42700043DF}" type="presOf" srcId="{A582BB62-832C-4052-8830-A324F0643E3D}" destId="{5D9912B1-18F5-4409-891E-C12132E1131E}" srcOrd="0" destOrd="0" presId="urn:microsoft.com/office/officeart/2005/8/layout/hProcess9"/>
    <dgm:cxn modelId="{F311589D-86D4-4C47-A68B-C1BDFE378291}" srcId="{00B6D924-BA45-4AC1-BEA8-DCDABC79E9D3}" destId="{18037D08-6F2B-457A-9685-5DEDE8987311}" srcOrd="3" destOrd="0" parTransId="{DAF72A74-57D7-49A8-ACB8-1CFFBD029953}" sibTransId="{06E86E8C-40A4-4DDE-9376-78A2E3385331}"/>
    <dgm:cxn modelId="{3E9A7A7B-74D9-497D-8587-DB839BC5FB52}" type="presOf" srcId="{B49BB05B-ABD3-473F-B823-5BE9D72D4EBA}" destId="{8820F70B-A223-4F5C-908E-BE7BB0679750}" srcOrd="0" destOrd="0" presId="urn:microsoft.com/office/officeart/2005/8/layout/hProcess9"/>
    <dgm:cxn modelId="{7FD803F2-C078-4900-B4F5-3E5DF76B1956}" type="presParOf" srcId="{1FBC03CB-8DDA-4EB1-B915-CF74E532DD5F}" destId="{11A75AF5-1974-4979-AD7C-164E9E627A91}" srcOrd="0" destOrd="0" presId="urn:microsoft.com/office/officeart/2005/8/layout/hProcess9"/>
    <dgm:cxn modelId="{5BE389F5-2D0A-4F3F-B9B5-77D58EBFE7C4}" type="presParOf" srcId="{1FBC03CB-8DDA-4EB1-B915-CF74E532DD5F}" destId="{296865D2-5399-472A-80BF-355D1F253053}" srcOrd="1" destOrd="0" presId="urn:microsoft.com/office/officeart/2005/8/layout/hProcess9"/>
    <dgm:cxn modelId="{8424C23E-2AFF-4330-BDE7-1135FE779F65}" type="presParOf" srcId="{296865D2-5399-472A-80BF-355D1F253053}" destId="{359052E5-5D14-4B4E-A625-7AC6BE6F3EDD}" srcOrd="0" destOrd="0" presId="urn:microsoft.com/office/officeart/2005/8/layout/hProcess9"/>
    <dgm:cxn modelId="{E5D78F94-A7E4-4F24-8137-BC7E7B0EA935}" type="presParOf" srcId="{296865D2-5399-472A-80BF-355D1F253053}" destId="{847EEA29-D548-4790-A09D-ECADC0D1ED44}" srcOrd="1" destOrd="0" presId="urn:microsoft.com/office/officeart/2005/8/layout/hProcess9"/>
    <dgm:cxn modelId="{A71EF8DC-B360-441A-8DD0-2BF705C2928E}" type="presParOf" srcId="{296865D2-5399-472A-80BF-355D1F253053}" destId="{5D9912B1-18F5-4409-891E-C12132E1131E}" srcOrd="2" destOrd="0" presId="urn:microsoft.com/office/officeart/2005/8/layout/hProcess9"/>
    <dgm:cxn modelId="{D7C5F150-0834-434A-A072-139413F4687C}" type="presParOf" srcId="{296865D2-5399-472A-80BF-355D1F253053}" destId="{63D0B981-4A06-4C1B-886A-76A1D0A64570}" srcOrd="3" destOrd="0" presId="urn:microsoft.com/office/officeart/2005/8/layout/hProcess9"/>
    <dgm:cxn modelId="{B17BE073-2365-4CF3-97C1-89883CB2A949}" type="presParOf" srcId="{296865D2-5399-472A-80BF-355D1F253053}" destId="{8820F70B-A223-4F5C-908E-BE7BB0679750}" srcOrd="4" destOrd="0" presId="urn:microsoft.com/office/officeart/2005/8/layout/hProcess9"/>
    <dgm:cxn modelId="{E4249E10-32B7-4320-ACDF-015E812AC87F}" type="presParOf" srcId="{296865D2-5399-472A-80BF-355D1F253053}" destId="{1288CB06-D3FF-4217-AFD4-BD7D116EFCBA}" srcOrd="5" destOrd="0" presId="urn:microsoft.com/office/officeart/2005/8/layout/hProcess9"/>
    <dgm:cxn modelId="{28A3A5FC-5D94-4F5C-A4F6-FAAAFE6A9025}" type="presParOf" srcId="{296865D2-5399-472A-80BF-355D1F253053}" destId="{9274C603-510F-4673-8F22-821BBE3CC61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348631-2673-4C2E-93DB-0E457F734EC6}" type="doc">
      <dgm:prSet loTypeId="urn:microsoft.com/office/officeart/2005/8/layout/vList5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5DA5AC-5558-4B48-9324-4192F54981FC}">
      <dgm:prSet custT="1"/>
      <dgm:spPr>
        <a:solidFill>
          <a:schemeClr val="accent2"/>
        </a:solidFill>
      </dgm:spPr>
      <dgm:t>
        <a:bodyPr/>
        <a:lstStyle/>
        <a:p>
          <a:pPr rtl="0"/>
          <a:r>
            <a:rPr lang="en-US" sz="3900" dirty="0" smtClean="0"/>
            <a:t>Drug court participants maybe be incarcerated…</a:t>
          </a:r>
          <a:endParaRPr lang="en-US" sz="3900" dirty="0"/>
        </a:p>
      </dgm:t>
    </dgm:pt>
    <dgm:pt modelId="{F239BBA7-DF80-4D50-A773-66794108A93B}" type="parTrans" cxnId="{B601C2E6-00B5-4632-9872-C7FC227D30A8}">
      <dgm:prSet/>
      <dgm:spPr/>
      <dgm:t>
        <a:bodyPr/>
        <a:lstStyle/>
        <a:p>
          <a:endParaRPr lang="en-US"/>
        </a:p>
      </dgm:t>
    </dgm:pt>
    <dgm:pt modelId="{5B544BE6-0562-4DC4-B1C8-F203AB45DCBD}" type="sibTrans" cxnId="{B601C2E6-00B5-4632-9872-C7FC227D30A8}">
      <dgm:prSet/>
      <dgm:spPr/>
      <dgm:t>
        <a:bodyPr/>
        <a:lstStyle/>
        <a:p>
          <a:endParaRPr lang="en-US"/>
        </a:p>
      </dgm:t>
    </dgm:pt>
    <dgm:pt modelId="{0B443815-5E5B-4442-8413-3A5408F2D992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3200" smtClean="0"/>
            <a:t>while awaiting admission </a:t>
          </a:r>
          <a:endParaRPr lang="en-US" sz="3200"/>
        </a:p>
      </dgm:t>
    </dgm:pt>
    <dgm:pt modelId="{D8686157-0835-4122-8D49-D23A69379DA1}" type="parTrans" cxnId="{0CC88D03-8678-4A08-B3D9-15DAECE5801A}">
      <dgm:prSet/>
      <dgm:spPr/>
      <dgm:t>
        <a:bodyPr/>
        <a:lstStyle/>
        <a:p>
          <a:endParaRPr lang="en-US"/>
        </a:p>
      </dgm:t>
    </dgm:pt>
    <dgm:pt modelId="{6062EA2C-D37C-4809-B793-EE92165C5A66}" type="sibTrans" cxnId="{0CC88D03-8678-4A08-B3D9-15DAECE5801A}">
      <dgm:prSet/>
      <dgm:spPr/>
      <dgm:t>
        <a:bodyPr/>
        <a:lstStyle/>
        <a:p>
          <a:endParaRPr lang="en-US"/>
        </a:p>
      </dgm:t>
    </dgm:pt>
    <dgm:pt modelId="{F5EEC4D3-0A6F-4477-99D2-42011C403BB9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3200" dirty="0" smtClean="0"/>
            <a:t>after failing drug court </a:t>
          </a:r>
          <a:endParaRPr lang="en-US" sz="3200" dirty="0"/>
        </a:p>
      </dgm:t>
    </dgm:pt>
    <dgm:pt modelId="{8F241AC3-D264-4D90-BFBD-DCDFEA0CFB58}" type="parTrans" cxnId="{889E02AC-2012-4BA9-A588-C48A5BE5F9E4}">
      <dgm:prSet/>
      <dgm:spPr/>
      <dgm:t>
        <a:bodyPr/>
        <a:lstStyle/>
        <a:p>
          <a:endParaRPr lang="en-US"/>
        </a:p>
      </dgm:t>
    </dgm:pt>
    <dgm:pt modelId="{193E0863-E382-4FC9-B96A-4DA56608F082}" type="sibTrans" cxnId="{889E02AC-2012-4BA9-A588-C48A5BE5F9E4}">
      <dgm:prSet/>
      <dgm:spPr/>
      <dgm:t>
        <a:bodyPr/>
        <a:lstStyle/>
        <a:p>
          <a:endParaRPr lang="en-US"/>
        </a:p>
      </dgm:t>
    </dgm:pt>
    <dgm:pt modelId="{FB1D3220-5642-428C-9FE1-D622FB93A96F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3200" dirty="0" smtClean="0"/>
            <a:t>as part of a sanction</a:t>
          </a:r>
          <a:endParaRPr lang="en-US" sz="3200" dirty="0"/>
        </a:p>
      </dgm:t>
    </dgm:pt>
    <dgm:pt modelId="{FCC6B5C6-6098-4928-A241-BBBD3170041F}" type="parTrans" cxnId="{9789C6F7-1FDF-4861-AFCF-7C6432380CBB}">
      <dgm:prSet/>
      <dgm:spPr/>
      <dgm:t>
        <a:bodyPr/>
        <a:lstStyle/>
        <a:p>
          <a:endParaRPr lang="en-US"/>
        </a:p>
      </dgm:t>
    </dgm:pt>
    <dgm:pt modelId="{D58151BF-92BD-40D7-B83B-73DEB1283FE4}" type="sibTrans" cxnId="{9789C6F7-1FDF-4861-AFCF-7C6432380CBB}">
      <dgm:prSet/>
      <dgm:spPr/>
      <dgm:t>
        <a:bodyPr/>
        <a:lstStyle/>
        <a:p>
          <a:endParaRPr lang="en-US"/>
        </a:p>
      </dgm:t>
    </dgm:pt>
    <dgm:pt modelId="{07CDAE5F-11F0-49A2-85AD-199B522D7C05}" type="pres">
      <dgm:prSet presAssocID="{D8348631-2673-4C2E-93DB-0E457F734E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1F58AB-97FE-41CA-9F05-CF91349A89D8}" type="pres">
      <dgm:prSet presAssocID="{2C5DA5AC-5558-4B48-9324-4192F54981FC}" presName="linNode" presStyleCnt="0"/>
      <dgm:spPr/>
      <dgm:t>
        <a:bodyPr/>
        <a:lstStyle/>
        <a:p>
          <a:endParaRPr lang="en-US"/>
        </a:p>
      </dgm:t>
    </dgm:pt>
    <dgm:pt modelId="{EFB98E08-CC0D-4683-BFED-2DCB2A81A653}" type="pres">
      <dgm:prSet presAssocID="{2C5DA5AC-5558-4B48-9324-4192F54981FC}" presName="parentText" presStyleLbl="node1" presStyleIdx="0" presStyleCnt="1" custScaleX="1367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AD219-D67B-4CAF-A465-3B271F1D17FB}" type="pres">
      <dgm:prSet presAssocID="{2C5DA5AC-5558-4B48-9324-4192F54981FC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01C2E6-00B5-4632-9872-C7FC227D30A8}" srcId="{D8348631-2673-4C2E-93DB-0E457F734EC6}" destId="{2C5DA5AC-5558-4B48-9324-4192F54981FC}" srcOrd="0" destOrd="0" parTransId="{F239BBA7-DF80-4D50-A773-66794108A93B}" sibTransId="{5B544BE6-0562-4DC4-B1C8-F203AB45DCBD}"/>
    <dgm:cxn modelId="{4D7EAD9B-8A6D-4571-9D27-FABD42D019F0}" type="presOf" srcId="{D8348631-2673-4C2E-93DB-0E457F734EC6}" destId="{07CDAE5F-11F0-49A2-85AD-199B522D7C05}" srcOrd="0" destOrd="0" presId="urn:microsoft.com/office/officeart/2005/8/layout/vList5"/>
    <dgm:cxn modelId="{9789C6F7-1FDF-4861-AFCF-7C6432380CBB}" srcId="{2C5DA5AC-5558-4B48-9324-4192F54981FC}" destId="{FB1D3220-5642-428C-9FE1-D622FB93A96F}" srcOrd="2" destOrd="0" parTransId="{FCC6B5C6-6098-4928-A241-BBBD3170041F}" sibTransId="{D58151BF-92BD-40D7-B83B-73DEB1283FE4}"/>
    <dgm:cxn modelId="{189FC9C0-A239-4E5A-B514-2B1C31964B34}" type="presOf" srcId="{F5EEC4D3-0A6F-4477-99D2-42011C403BB9}" destId="{8BFAD219-D67B-4CAF-A465-3B271F1D17FB}" srcOrd="0" destOrd="1" presId="urn:microsoft.com/office/officeart/2005/8/layout/vList5"/>
    <dgm:cxn modelId="{889E02AC-2012-4BA9-A588-C48A5BE5F9E4}" srcId="{2C5DA5AC-5558-4B48-9324-4192F54981FC}" destId="{F5EEC4D3-0A6F-4477-99D2-42011C403BB9}" srcOrd="1" destOrd="0" parTransId="{8F241AC3-D264-4D90-BFBD-DCDFEA0CFB58}" sibTransId="{193E0863-E382-4FC9-B96A-4DA56608F082}"/>
    <dgm:cxn modelId="{1F35D206-EB81-4E01-9486-F3DAE21A03D2}" type="presOf" srcId="{0B443815-5E5B-4442-8413-3A5408F2D992}" destId="{8BFAD219-D67B-4CAF-A465-3B271F1D17FB}" srcOrd="0" destOrd="0" presId="urn:microsoft.com/office/officeart/2005/8/layout/vList5"/>
    <dgm:cxn modelId="{E0543FF9-EBBD-4BB6-B7C8-5EB070E0BA89}" type="presOf" srcId="{2C5DA5AC-5558-4B48-9324-4192F54981FC}" destId="{EFB98E08-CC0D-4683-BFED-2DCB2A81A653}" srcOrd="0" destOrd="0" presId="urn:microsoft.com/office/officeart/2005/8/layout/vList5"/>
    <dgm:cxn modelId="{4BD4FEB7-C6AE-4C9C-98E1-CE097F7827FB}" type="presOf" srcId="{FB1D3220-5642-428C-9FE1-D622FB93A96F}" destId="{8BFAD219-D67B-4CAF-A465-3B271F1D17FB}" srcOrd="0" destOrd="2" presId="urn:microsoft.com/office/officeart/2005/8/layout/vList5"/>
    <dgm:cxn modelId="{0CC88D03-8678-4A08-B3D9-15DAECE5801A}" srcId="{2C5DA5AC-5558-4B48-9324-4192F54981FC}" destId="{0B443815-5E5B-4442-8413-3A5408F2D992}" srcOrd="0" destOrd="0" parTransId="{D8686157-0835-4122-8D49-D23A69379DA1}" sibTransId="{6062EA2C-D37C-4809-B793-EE92165C5A66}"/>
    <dgm:cxn modelId="{E5421454-E816-499E-A3B4-BF6F2114D744}" type="presParOf" srcId="{07CDAE5F-11F0-49A2-85AD-199B522D7C05}" destId="{001F58AB-97FE-41CA-9F05-CF91349A89D8}" srcOrd="0" destOrd="0" presId="urn:microsoft.com/office/officeart/2005/8/layout/vList5"/>
    <dgm:cxn modelId="{A50B1C89-9CA1-47BD-ADBA-CCFA8A79B757}" type="presParOf" srcId="{001F58AB-97FE-41CA-9F05-CF91349A89D8}" destId="{EFB98E08-CC0D-4683-BFED-2DCB2A81A653}" srcOrd="0" destOrd="0" presId="urn:microsoft.com/office/officeart/2005/8/layout/vList5"/>
    <dgm:cxn modelId="{CB794B48-FE19-4652-8C37-27DA54F9450F}" type="presParOf" srcId="{001F58AB-97FE-41CA-9F05-CF91349A89D8}" destId="{8BFAD219-D67B-4CAF-A465-3B271F1D17F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71536-40B1-4522-84DB-2813927F49D1}">
      <dsp:nvSpPr>
        <dsp:cNvPr id="0" name=""/>
        <dsp:cNvSpPr/>
      </dsp:nvSpPr>
      <dsp:spPr>
        <a:xfrm>
          <a:off x="2862463" y="0"/>
          <a:ext cx="2680975" cy="2680975"/>
        </a:xfrm>
        <a:prstGeom prst="ellipse">
          <a:avLst/>
        </a:prstGeom>
        <a:solidFill>
          <a:schemeClr val="accent2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Demonstration projects</a:t>
          </a:r>
          <a:endParaRPr lang="en-US" sz="2400" b="1" kern="1200" dirty="0"/>
        </a:p>
      </dsp:txBody>
      <dsp:txXfrm>
        <a:off x="3219927" y="469170"/>
        <a:ext cx="1966048" cy="1206438"/>
      </dsp:txXfrm>
    </dsp:sp>
    <dsp:sp modelId="{FDA20DBD-51DD-40B8-9216-BCB5288D0970}">
      <dsp:nvSpPr>
        <dsp:cNvPr id="0" name=""/>
        <dsp:cNvSpPr/>
      </dsp:nvSpPr>
      <dsp:spPr>
        <a:xfrm>
          <a:off x="3949688" y="1667495"/>
          <a:ext cx="2680975" cy="2680975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Original research</a:t>
          </a:r>
          <a:endParaRPr lang="en-US" sz="2400" b="1" kern="1200" dirty="0"/>
        </a:p>
      </dsp:txBody>
      <dsp:txXfrm>
        <a:off x="4769620" y="2360080"/>
        <a:ext cx="1608585" cy="1474536"/>
      </dsp:txXfrm>
    </dsp:sp>
    <dsp:sp modelId="{2B54DDBD-213D-42CA-8C27-0DE50AAC2252}">
      <dsp:nvSpPr>
        <dsp:cNvPr id="0" name=""/>
        <dsp:cNvSpPr/>
      </dsp:nvSpPr>
      <dsp:spPr>
        <a:xfrm>
          <a:off x="1835212" y="1659586"/>
          <a:ext cx="2680975" cy="2680975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Expert assistance</a:t>
          </a:r>
          <a:endParaRPr lang="en-US" sz="2400" b="1" kern="1200" dirty="0"/>
        </a:p>
      </dsp:txBody>
      <dsp:txXfrm>
        <a:off x="2087670" y="2352171"/>
        <a:ext cx="1608585" cy="1474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D97E0-DE17-41F3-B8D5-CC9DBD7D26B1}">
      <dsp:nvSpPr>
        <dsp:cNvPr id="0" name=""/>
        <dsp:cNvSpPr/>
      </dsp:nvSpPr>
      <dsp:spPr>
        <a:xfrm rot="5400000">
          <a:off x="4158868" y="-712374"/>
          <a:ext cx="3194050" cy="5417312"/>
        </a:xfrm>
        <a:prstGeom prst="round2Same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smtClean="0"/>
            <a:t>Work with state drug court coordinators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Help with statewide strategic planning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smtClean="0"/>
            <a:t>Promote evidence-based practices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Develop statewide training strategy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National Drug Court Online Learning System (www.drugcourtonline.org)</a:t>
          </a:r>
          <a:endParaRPr lang="en-US" sz="2400" kern="1200" dirty="0"/>
        </a:p>
      </dsp:txBody>
      <dsp:txXfrm rot="-5400000">
        <a:off x="3047238" y="555177"/>
        <a:ext cx="5261391" cy="2882208"/>
      </dsp:txXfrm>
    </dsp:sp>
    <dsp:sp modelId="{EFE11BF5-416C-4E69-ACA1-040736FCA1DA}">
      <dsp:nvSpPr>
        <dsp:cNvPr id="0" name=""/>
        <dsp:cNvSpPr/>
      </dsp:nvSpPr>
      <dsp:spPr>
        <a:xfrm>
          <a:off x="0" y="0"/>
          <a:ext cx="3047238" cy="39925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BJA’s “statewide” drug court T/TA provider</a:t>
          </a:r>
          <a:endParaRPr lang="en-US" sz="4000" kern="1200" dirty="0"/>
        </a:p>
      </dsp:txBody>
      <dsp:txXfrm>
        <a:off x="148754" y="148754"/>
        <a:ext cx="2749730" cy="36950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F78F3-FF84-4828-9A42-808EF7F6A2B2}">
      <dsp:nvSpPr>
        <dsp:cNvPr id="0" name=""/>
        <dsp:cNvSpPr/>
      </dsp:nvSpPr>
      <dsp:spPr>
        <a:xfrm>
          <a:off x="1377736" y="35953"/>
          <a:ext cx="6280703" cy="4456292"/>
        </a:xfrm>
        <a:prstGeom prst="diamond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03C266-C3F0-4C19-8F92-3573EB25620F}">
      <dsp:nvSpPr>
        <dsp:cNvPr id="0" name=""/>
        <dsp:cNvSpPr/>
      </dsp:nvSpPr>
      <dsp:spPr>
        <a:xfrm>
          <a:off x="1599402" y="3273"/>
          <a:ext cx="2713526" cy="19967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CENTER FOR COURT INNOVATION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Statewide drug court     T/TA; Online Learning System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696878" y="100749"/>
        <a:ext cx="2518574" cy="1801844"/>
      </dsp:txXfrm>
    </dsp:sp>
    <dsp:sp modelId="{CC9A1156-3730-4971-B9DA-FE028A3CB22A}">
      <dsp:nvSpPr>
        <dsp:cNvPr id="0" name=""/>
        <dsp:cNvSpPr/>
      </dsp:nvSpPr>
      <dsp:spPr>
        <a:xfrm>
          <a:off x="4711273" y="3273"/>
          <a:ext cx="2713526" cy="1996796"/>
        </a:xfrm>
        <a:prstGeom prst="roundRect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AMERICAN UNIVERSITY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Local drug court T/TA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808749" y="100749"/>
        <a:ext cx="2518574" cy="1801844"/>
      </dsp:txXfrm>
    </dsp:sp>
    <dsp:sp modelId="{39CE0192-2AF1-426A-99F8-0EBA893D31DA}">
      <dsp:nvSpPr>
        <dsp:cNvPr id="0" name=""/>
        <dsp:cNvSpPr/>
      </dsp:nvSpPr>
      <dsp:spPr>
        <a:xfrm>
          <a:off x="1599402" y="2252577"/>
          <a:ext cx="2713526" cy="1996796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NAT’L ASSOC. OF DRUG COURT PROFESSIONALS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 </a:t>
          </a:r>
          <a:r>
            <a:rPr lang="en-US" sz="1800" kern="1200" dirty="0" smtClean="0">
              <a:solidFill>
                <a:schemeClr val="tx1"/>
              </a:solidFill>
            </a:rPr>
            <a:t>Annual conference; national standards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696878" y="2350053"/>
        <a:ext cx="2518574" cy="1801844"/>
      </dsp:txXfrm>
    </dsp:sp>
    <dsp:sp modelId="{39075B52-26A2-4A98-BEB7-0063286BE762}">
      <dsp:nvSpPr>
        <dsp:cNvPr id="0" name=""/>
        <dsp:cNvSpPr/>
      </dsp:nvSpPr>
      <dsp:spPr>
        <a:xfrm>
          <a:off x="4711255" y="2264551"/>
          <a:ext cx="2713526" cy="1996796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accent3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TRIBAL LAW AND POLICY INSTITUTE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Tribal Healing to Wellness Court T/TA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808731" y="2362027"/>
        <a:ext cx="2518574" cy="1801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7C264-6B46-476C-8508-3CCAE1886668}">
      <dsp:nvSpPr>
        <dsp:cNvPr id="0" name=""/>
        <dsp:cNvSpPr/>
      </dsp:nvSpPr>
      <dsp:spPr>
        <a:xfrm>
          <a:off x="0" y="57231"/>
          <a:ext cx="8464550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000000"/>
              </a:solidFill>
            </a:rPr>
            <a:t>Alternative to traditional case processing for offenders with substance use disorders 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60199" y="117430"/>
        <a:ext cx="8344152" cy="1112781"/>
      </dsp:txXfrm>
    </dsp:sp>
    <dsp:sp modelId="{26ED3A55-D24D-1D40-971B-107FF08E3F6B}">
      <dsp:nvSpPr>
        <dsp:cNvPr id="0" name=""/>
        <dsp:cNvSpPr/>
      </dsp:nvSpPr>
      <dsp:spPr>
        <a:xfrm>
          <a:off x="0" y="1379691"/>
          <a:ext cx="8464550" cy="123317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000000"/>
              </a:solidFill>
            </a:rPr>
            <a:t>Combines strict court monitoring with community-based treatment and services 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60199" y="1439890"/>
        <a:ext cx="8344152" cy="1112781"/>
      </dsp:txXfrm>
    </dsp:sp>
    <dsp:sp modelId="{D80387C3-3F91-4352-9488-700AB907B6CB}">
      <dsp:nvSpPr>
        <dsp:cNvPr id="0" name=""/>
        <dsp:cNvSpPr/>
      </dsp:nvSpPr>
      <dsp:spPr>
        <a:xfrm>
          <a:off x="0" y="2702151"/>
          <a:ext cx="8464550" cy="123317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rgbClr val="000000"/>
              </a:solidFill>
            </a:rPr>
            <a:t>There are approximately 3000 drug courts in the United States	</a:t>
          </a:r>
          <a:endParaRPr lang="en-US" sz="3100" kern="1200" dirty="0">
            <a:solidFill>
              <a:srgbClr val="000000"/>
            </a:solidFill>
          </a:endParaRPr>
        </a:p>
      </dsp:txBody>
      <dsp:txXfrm>
        <a:off x="60199" y="2762350"/>
        <a:ext cx="8344152" cy="11127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2F068-44A7-45EE-95F9-9AA1CFD6F0F4}">
      <dsp:nvSpPr>
        <dsp:cNvPr id="0" name=""/>
        <dsp:cNvSpPr/>
      </dsp:nvSpPr>
      <dsp:spPr>
        <a:xfrm>
          <a:off x="3222372" y="1127575"/>
          <a:ext cx="2359530" cy="2129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2A0D6A2-BE09-4360-8EE6-9CFC950D825E}">
      <dsp:nvSpPr>
        <dsp:cNvPr id="0" name=""/>
        <dsp:cNvSpPr/>
      </dsp:nvSpPr>
      <dsp:spPr>
        <a:xfrm>
          <a:off x="3296500" y="0"/>
          <a:ext cx="2198609" cy="1197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Intensive treatment </a:t>
          </a:r>
          <a:endParaRPr lang="en-US" sz="2800" kern="1200" dirty="0"/>
        </a:p>
      </dsp:txBody>
      <dsp:txXfrm>
        <a:off x="3296500" y="0"/>
        <a:ext cx="2198609" cy="1197686"/>
      </dsp:txXfrm>
    </dsp:sp>
    <dsp:sp modelId="{32276C7E-4AE5-4BF1-96ED-F96A5310EDC7}">
      <dsp:nvSpPr>
        <dsp:cNvPr id="0" name=""/>
        <dsp:cNvSpPr/>
      </dsp:nvSpPr>
      <dsp:spPr>
        <a:xfrm>
          <a:off x="3793277" y="1457224"/>
          <a:ext cx="2359530" cy="212952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9F790B5-714D-402D-AF5E-F8235CAD665F}">
      <dsp:nvSpPr>
        <dsp:cNvPr id="0" name=""/>
        <dsp:cNvSpPr/>
      </dsp:nvSpPr>
      <dsp:spPr>
        <a:xfrm>
          <a:off x="6186209" y="983505"/>
          <a:ext cx="2083549" cy="131175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Judicial monitoring</a:t>
          </a:r>
          <a:endParaRPr lang="en-US" sz="2800" kern="1200" dirty="0"/>
        </a:p>
      </dsp:txBody>
      <dsp:txXfrm>
        <a:off x="6186209" y="983505"/>
        <a:ext cx="2083549" cy="1311751"/>
      </dsp:txXfrm>
    </dsp:sp>
    <dsp:sp modelId="{AA81E773-7E91-42A5-A966-656AB16FAB2D}">
      <dsp:nvSpPr>
        <dsp:cNvPr id="0" name=""/>
        <dsp:cNvSpPr/>
      </dsp:nvSpPr>
      <dsp:spPr>
        <a:xfrm>
          <a:off x="3793277" y="2116522"/>
          <a:ext cx="2359530" cy="212952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477E058-79F8-4FA4-A646-62A7A3E870DC}">
      <dsp:nvSpPr>
        <dsp:cNvPr id="0" name=""/>
        <dsp:cNvSpPr/>
      </dsp:nvSpPr>
      <dsp:spPr>
        <a:xfrm>
          <a:off x="6112909" y="3415277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Team approach </a:t>
          </a:r>
          <a:endParaRPr lang="en-US" sz="2800" kern="1200" dirty="0"/>
        </a:p>
      </dsp:txBody>
      <dsp:txXfrm>
        <a:off x="6112909" y="3415277"/>
        <a:ext cx="2083549" cy="1465739"/>
      </dsp:txXfrm>
    </dsp:sp>
    <dsp:sp modelId="{C4D98392-11DD-4A42-B000-8B1BE9549454}">
      <dsp:nvSpPr>
        <dsp:cNvPr id="0" name=""/>
        <dsp:cNvSpPr/>
      </dsp:nvSpPr>
      <dsp:spPr>
        <a:xfrm>
          <a:off x="3222372" y="2446741"/>
          <a:ext cx="2359530" cy="212952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84417CB-5E5B-4D54-A239-7604FDCE0269}">
      <dsp:nvSpPr>
        <dsp:cNvPr id="0" name=""/>
        <dsp:cNvSpPr/>
      </dsp:nvSpPr>
      <dsp:spPr>
        <a:xfrm>
          <a:off x="3340472" y="4505581"/>
          <a:ext cx="2198609" cy="11976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Frequent, random drug testing </a:t>
          </a:r>
          <a:endParaRPr lang="en-US" sz="2800" kern="1200" dirty="0"/>
        </a:p>
      </dsp:txBody>
      <dsp:txXfrm>
        <a:off x="3340472" y="4505581"/>
        <a:ext cx="2198609" cy="1197686"/>
      </dsp:txXfrm>
    </dsp:sp>
    <dsp:sp modelId="{1A1CA9F4-F791-41DE-8048-05930F826A94}">
      <dsp:nvSpPr>
        <dsp:cNvPr id="0" name=""/>
        <dsp:cNvSpPr/>
      </dsp:nvSpPr>
      <dsp:spPr>
        <a:xfrm>
          <a:off x="2651466" y="2116522"/>
          <a:ext cx="2359530" cy="212952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8F3C2FD-E0E1-454E-824C-CBD98D78B1EC}">
      <dsp:nvSpPr>
        <dsp:cNvPr id="0" name=""/>
        <dsp:cNvSpPr/>
      </dsp:nvSpPr>
      <dsp:spPr>
        <a:xfrm>
          <a:off x="555143" y="3400502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Incentives and sanctions </a:t>
          </a:r>
          <a:endParaRPr lang="en-US" sz="2800" kern="1200" dirty="0"/>
        </a:p>
      </dsp:txBody>
      <dsp:txXfrm>
        <a:off x="555143" y="3400502"/>
        <a:ext cx="2083549" cy="1465739"/>
      </dsp:txXfrm>
    </dsp:sp>
    <dsp:sp modelId="{4302EA72-CEE8-4E43-B6A6-050EA5CFE6D9}">
      <dsp:nvSpPr>
        <dsp:cNvPr id="0" name=""/>
        <dsp:cNvSpPr/>
      </dsp:nvSpPr>
      <dsp:spPr>
        <a:xfrm>
          <a:off x="2651466" y="1457224"/>
          <a:ext cx="2359530" cy="21295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7CB2279-F578-43F7-86B1-AD50F377FC3F}">
      <dsp:nvSpPr>
        <dsp:cNvPr id="0" name=""/>
        <dsp:cNvSpPr/>
      </dsp:nvSpPr>
      <dsp:spPr>
        <a:xfrm>
          <a:off x="454654" y="950547"/>
          <a:ext cx="2083549" cy="14657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Offender accountability  </a:t>
          </a:r>
          <a:endParaRPr lang="en-US" sz="2800" kern="1200" dirty="0"/>
        </a:p>
      </dsp:txBody>
      <dsp:txXfrm>
        <a:off x="454654" y="950547"/>
        <a:ext cx="2083549" cy="14657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CE7B5-E92D-D841-B4BD-682FB0636198}">
      <dsp:nvSpPr>
        <dsp:cNvPr id="0" name=""/>
        <dsp:cNvSpPr/>
      </dsp:nvSpPr>
      <dsp:spPr>
        <a:xfrm>
          <a:off x="6265" y="0"/>
          <a:ext cx="2533578" cy="3992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Split</a:t>
          </a:r>
        </a:p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sentences</a:t>
          </a:r>
          <a:endParaRPr lang="en-US" sz="3300" kern="1200" dirty="0"/>
        </a:p>
      </dsp:txBody>
      <dsp:txXfrm>
        <a:off x="80471" y="74206"/>
        <a:ext cx="2385166" cy="3844151"/>
      </dsp:txXfrm>
    </dsp:sp>
    <dsp:sp modelId="{1B883923-3A27-8F46-822B-E59593D95A33}">
      <dsp:nvSpPr>
        <dsp:cNvPr id="0" name=""/>
        <dsp:cNvSpPr/>
      </dsp:nvSpPr>
      <dsp:spPr>
        <a:xfrm>
          <a:off x="2965485" y="0"/>
          <a:ext cx="2533578" cy="399256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Incarcerated drug court participants</a:t>
          </a:r>
          <a:endParaRPr lang="en-US" sz="3300" kern="1200"/>
        </a:p>
      </dsp:txBody>
      <dsp:txXfrm>
        <a:off x="3039691" y="74206"/>
        <a:ext cx="2385166" cy="3844151"/>
      </dsp:txXfrm>
    </dsp:sp>
    <dsp:sp modelId="{6D58FB68-8B82-8741-B605-A210487D3AB2}">
      <dsp:nvSpPr>
        <dsp:cNvPr id="0" name=""/>
        <dsp:cNvSpPr/>
      </dsp:nvSpPr>
      <dsp:spPr>
        <a:xfrm>
          <a:off x="5924705" y="0"/>
          <a:ext cx="2533578" cy="3992563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Medication Assisted Treatment </a:t>
          </a:r>
          <a:endParaRPr lang="en-US" sz="3300" kern="1200"/>
        </a:p>
      </dsp:txBody>
      <dsp:txXfrm>
        <a:off x="5998911" y="74206"/>
        <a:ext cx="2385166" cy="38441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75AF5-1974-4979-AD7C-164E9E627A91}">
      <dsp:nvSpPr>
        <dsp:cNvPr id="0" name=""/>
        <dsp:cNvSpPr/>
      </dsp:nvSpPr>
      <dsp:spPr>
        <a:xfrm>
          <a:off x="130517" y="0"/>
          <a:ext cx="8203515" cy="3992563"/>
        </a:xfrm>
        <a:prstGeom prst="rightArrow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052E5-5D14-4B4E-A625-7AC6BE6F3EDD}">
      <dsp:nvSpPr>
        <dsp:cNvPr id="0" name=""/>
        <dsp:cNvSpPr/>
      </dsp:nvSpPr>
      <dsp:spPr>
        <a:xfrm>
          <a:off x="338342" y="1065503"/>
          <a:ext cx="187972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</a:rPr>
            <a:t>Split sentence: incarceration followed by probation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429216" y="1156377"/>
        <a:ext cx="1697977" cy="1679808"/>
      </dsp:txXfrm>
    </dsp:sp>
    <dsp:sp modelId="{5D9912B1-18F5-4409-891E-C12132E1131E}">
      <dsp:nvSpPr>
        <dsp:cNvPr id="0" name=""/>
        <dsp:cNvSpPr/>
      </dsp:nvSpPr>
      <dsp:spPr>
        <a:xfrm>
          <a:off x="2291750" y="1065503"/>
          <a:ext cx="187972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</a:rPr>
            <a:t>Drug courts could be part of the probation portion 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2382624" y="1156377"/>
        <a:ext cx="1697977" cy="1679808"/>
      </dsp:txXfrm>
    </dsp:sp>
    <dsp:sp modelId="{8820F70B-A223-4F5C-908E-BE7BB0679750}">
      <dsp:nvSpPr>
        <dsp:cNvPr id="0" name=""/>
        <dsp:cNvSpPr/>
      </dsp:nvSpPr>
      <dsp:spPr>
        <a:xfrm>
          <a:off x="4257134" y="1065503"/>
          <a:ext cx="187972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</a:rPr>
            <a:t>Could free up RSAT slots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4348008" y="1156377"/>
        <a:ext cx="1697977" cy="1679808"/>
      </dsp:txXfrm>
    </dsp:sp>
    <dsp:sp modelId="{9274C603-510F-4673-8F22-821BBE3CC611}">
      <dsp:nvSpPr>
        <dsp:cNvPr id="0" name=""/>
        <dsp:cNvSpPr/>
      </dsp:nvSpPr>
      <dsp:spPr>
        <a:xfrm>
          <a:off x="6210541" y="1065503"/>
          <a:ext cx="1879725" cy="186155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</a:rPr>
            <a:t>Could be eligible for RSAT aftercare awards 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6301415" y="1156377"/>
        <a:ext cx="1697977" cy="16798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AD219-D67B-4CAF-A465-3B271F1D17FB}">
      <dsp:nvSpPr>
        <dsp:cNvPr id="0" name=""/>
        <dsp:cNvSpPr/>
      </dsp:nvSpPr>
      <dsp:spPr>
        <a:xfrm rot="5400000">
          <a:off x="4369804" y="-353856"/>
          <a:ext cx="3194050" cy="470027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smtClean="0"/>
            <a:t>while awaiting admission </a:t>
          </a:r>
          <a:endParaRPr lang="en-US" sz="3200" kern="1200"/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after failing drug court </a:t>
          </a:r>
          <a:endParaRPr lang="en-US" sz="3200" kern="1200" dirty="0"/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as part of a sanction</a:t>
          </a:r>
          <a:endParaRPr lang="en-US" sz="3200" kern="1200" dirty="0"/>
        </a:p>
      </dsp:txBody>
      <dsp:txXfrm rot="-5400000">
        <a:off x="3616692" y="555177"/>
        <a:ext cx="4544354" cy="2882208"/>
      </dsp:txXfrm>
    </dsp:sp>
    <dsp:sp modelId="{EFB98E08-CC0D-4683-BFED-2DCB2A81A653}">
      <dsp:nvSpPr>
        <dsp:cNvPr id="0" name=""/>
        <dsp:cNvSpPr/>
      </dsp:nvSpPr>
      <dsp:spPr>
        <a:xfrm>
          <a:off x="2103" y="0"/>
          <a:ext cx="3614587" cy="3992563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Drug court participants maybe be incarcerated…</a:t>
          </a:r>
          <a:endParaRPr lang="en-US" sz="3900" kern="1200" dirty="0"/>
        </a:p>
      </dsp:txBody>
      <dsp:txXfrm>
        <a:off x="178553" y="176450"/>
        <a:ext cx="3261687" cy="3639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1ACCFF-B4E8-4E9B-B71E-D6AC365961C1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3B4DD4D-5567-4DDF-A5E7-C259E9E718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16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B953EB6-89AC-4D89-A1B3-2D2150F97882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A1A5E9-412A-48B9-A904-1EBAADBAEC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8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36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61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2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courts have historically</a:t>
            </a:r>
            <a:r>
              <a:rPr lang="en-US" baseline="0" dirty="0" smtClean="0"/>
              <a:t> been weak in MAT because of the prevailing philosophy that drug court participants must abstain from anything that would show up as +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on a drug screen</a:t>
            </a:r>
            <a:br>
              <a:rPr lang="en-US" baseline="0" dirty="0" smtClean="0"/>
            </a:br>
            <a:r>
              <a:rPr lang="en-US" baseline="0" dirty="0" smtClean="0"/>
              <a:t>RSATs are well versed in MAT, fertile ground for cross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32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courts have historically</a:t>
            </a:r>
            <a:r>
              <a:rPr lang="en-US" baseline="0" dirty="0" smtClean="0"/>
              <a:t> been weak in MAT because of the prevailing philosophy that drug court participants must abstain from anything that would show up as +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on a drug screen</a:t>
            </a:r>
            <a:br>
              <a:rPr lang="en-US" baseline="0" dirty="0" smtClean="0"/>
            </a:br>
            <a:r>
              <a:rPr lang="en-US" baseline="0" dirty="0" smtClean="0"/>
              <a:t>RSATs are well versed in MAT, fertile ground for cross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4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95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approximately</a:t>
            </a:r>
            <a:r>
              <a:rPr lang="en-US" baseline="0" dirty="0" smtClean="0"/>
              <a:t> 300 drug courts in the United States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06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approximately</a:t>
            </a:r>
            <a:r>
              <a:rPr lang="en-US" baseline="0" dirty="0" smtClean="0"/>
              <a:t> 300 drug courts in </a:t>
            </a:r>
            <a:r>
              <a:rPr lang="en-US" baseline="0" smtClean="0"/>
              <a:t>the United </a:t>
            </a:r>
            <a:r>
              <a:rPr lang="en-US" baseline="0" dirty="0" smtClean="0"/>
              <a:t>States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7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26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90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2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1A5E9-412A-48B9-A904-1EBAADBAEC9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5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725" y="1809295"/>
            <a:ext cx="7053852" cy="1470025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725" y="2815045"/>
            <a:ext cx="7053852" cy="1752600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792663"/>
            <a:ext cx="9144000" cy="114300"/>
          </a:xfrm>
          <a:prstGeom prst="rect">
            <a:avLst/>
          </a:prstGeom>
          <a:solidFill>
            <a:srgbClr val="B661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continue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757646"/>
            <a:ext cx="8464550" cy="536851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67463"/>
            <a:ext cx="9144000" cy="1143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8464550" cy="6789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39725" y="889000"/>
            <a:ext cx="8464550" cy="835025"/>
          </a:xfrm>
        </p:spPr>
        <p:txBody>
          <a:bodyPr>
            <a:noAutofit/>
          </a:bodyPr>
          <a:lstStyle>
            <a:lvl1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ull blee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4232275" cy="731202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39725" y="889000"/>
            <a:ext cx="4232275" cy="83502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2888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2869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792663"/>
            <a:ext cx="9144000" cy="114300"/>
          </a:xfrm>
          <a:prstGeom prst="rect">
            <a:avLst/>
          </a:prstGeom>
          <a:solidFill>
            <a:srgbClr val="B661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425" y="2142309"/>
            <a:ext cx="4143375" cy="39838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2309"/>
            <a:ext cx="4156075" cy="39838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150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86445"/>
            <a:ext cx="4040188" cy="3722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3150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86445"/>
            <a:ext cx="4041775" cy="37225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725" y="274638"/>
            <a:ext cx="8464550" cy="13255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725" y="2133600"/>
            <a:ext cx="8464550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Center for Court Innovation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95A587D9-6195-48FA-90F7-11A51B4F69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822450"/>
            <a:ext cx="9144000" cy="1143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ransition>
    <p:fade/>
  </p:transition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92150" indent="-352425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31875" indent="-339725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19213" indent="-28733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41463" indent="-222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►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139" y="0"/>
            <a:ext cx="3159861" cy="2211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745" y="2875662"/>
            <a:ext cx="7053852" cy="1533587"/>
          </a:xfrm>
        </p:spPr>
        <p:txBody>
          <a:bodyPr/>
          <a:lstStyle/>
          <a:p>
            <a:r>
              <a:rPr lang="en-US" sz="4800" dirty="0" smtClean="0"/>
              <a:t>RSAT and </a:t>
            </a:r>
            <a:r>
              <a:rPr lang="en-US" sz="4800" dirty="0"/>
              <a:t>Drug </a:t>
            </a:r>
            <a:r>
              <a:rPr lang="en-US" sz="4800" dirty="0" smtClean="0"/>
              <a:t>Courts: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3600" b="0" dirty="0" smtClean="0"/>
              <a:t>Working Together</a:t>
            </a:r>
            <a:r>
              <a:rPr lang="en-US" sz="3600" b="0" dirty="0"/>
              <a:t/>
            </a:r>
            <a:br>
              <a:rPr lang="en-US" sz="3600" b="0" dirty="0"/>
            </a:br>
            <a:endParaRPr lang="en-US" sz="36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249217" y="4927940"/>
            <a:ext cx="865218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Aaron Arnold				</a:t>
            </a:r>
            <a:endParaRPr lang="en-US" sz="2400" b="1" dirty="0" smtClean="0"/>
          </a:p>
          <a:p>
            <a:pPr>
              <a:spcAft>
                <a:spcPts val="1200"/>
              </a:spcAft>
            </a:pPr>
            <a:r>
              <a:rPr lang="en-US" sz="2400" dirty="0" smtClean="0"/>
              <a:t>Director, Drug Court Programs</a:t>
            </a:r>
            <a:endParaRPr lang="en-US" sz="2400" dirty="0"/>
          </a:p>
          <a:p>
            <a:r>
              <a:rPr lang="en-US" sz="2400" b="1" dirty="0"/>
              <a:t>Annie </a:t>
            </a:r>
            <a:r>
              <a:rPr lang="en-US" sz="2400" b="1" dirty="0" smtClean="0"/>
              <a:t>Schachar</a:t>
            </a:r>
          </a:p>
          <a:p>
            <a:r>
              <a:rPr lang="en-US" sz="2400" dirty="0" smtClean="0"/>
              <a:t>Associate Director, </a:t>
            </a:r>
            <a:r>
              <a:rPr lang="en-US" sz="2400" dirty="0"/>
              <a:t>Drug Court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Institutionalization of Drug Courts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200" dirty="0" smtClean="0">
                <a:sym typeface="Symbol" panose="05050102010706020507" pitchFamily="18" charset="2"/>
              </a:rPr>
              <a:t>~</a:t>
            </a:r>
            <a:r>
              <a:rPr lang="en-US" sz="3200" dirty="0" smtClean="0"/>
              <a:t>20 states have a position dedicated to the </a:t>
            </a:r>
            <a:r>
              <a:rPr lang="en-US" sz="3200" dirty="0" smtClean="0"/>
              <a:t>oversight of </a:t>
            </a:r>
            <a:r>
              <a:rPr lang="en-US" sz="3200" dirty="0" smtClean="0"/>
              <a:t>drug courts and </a:t>
            </a:r>
            <a:r>
              <a:rPr lang="en-US" sz="3200" dirty="0">
                <a:sym typeface="Symbol" panose="05050102010706020507" pitchFamily="18" charset="2"/>
              </a:rPr>
              <a:t>~</a:t>
            </a:r>
            <a:r>
              <a:rPr lang="en-US" sz="3200" dirty="0" smtClean="0">
                <a:sym typeface="Symbol" panose="05050102010706020507" pitchFamily="18" charset="2"/>
              </a:rPr>
              <a:t>1</a:t>
            </a:r>
            <a:r>
              <a:rPr lang="en-US" sz="3200" dirty="0" smtClean="0"/>
              <a:t>4 more have an administrator for problem solving </a:t>
            </a:r>
            <a:r>
              <a:rPr lang="en-US" sz="3200" dirty="0" smtClean="0"/>
              <a:t>courts</a:t>
            </a:r>
            <a:endParaRPr lang="en-US" sz="3200" dirty="0" smtClean="0"/>
          </a:p>
          <a:p>
            <a:pPr>
              <a:spcAft>
                <a:spcPts val="1200"/>
              </a:spcAft>
            </a:pPr>
            <a:r>
              <a:rPr lang="en-US" sz="3200" dirty="0" smtClean="0"/>
              <a:t>Well-established infrastructure for RSAT collaboration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617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Court Funding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Most drug courts are funded by their state court systems</a:t>
            </a:r>
          </a:p>
          <a:p>
            <a:r>
              <a:rPr lang="en-US" sz="3200" dirty="0" smtClean="0"/>
              <a:t>BJA provides grants for implementation, local court enhancement, and statewide enhancement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35" y="4452898"/>
            <a:ext cx="28575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563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8549" y="3124279"/>
            <a:ext cx="7772400" cy="1362075"/>
          </a:xfrm>
        </p:spPr>
        <p:txBody>
          <a:bodyPr/>
          <a:lstStyle/>
          <a:p>
            <a:r>
              <a:rPr lang="en-US" dirty="0" smtClean="0"/>
              <a:t>Drug Courts &amp; RSAT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areas for </a:t>
            </a:r>
            <a:r>
              <a:rPr lang="en-US" dirty="0"/>
              <a:t>collaboration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21982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2848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sentencing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102358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31545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Incarceration of Drug Court Participants	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620468"/>
              </p:ext>
            </p:extLst>
          </p:nvPr>
        </p:nvGraphicFramePr>
        <p:xfrm>
          <a:off x="522425" y="2133600"/>
          <a:ext cx="8319071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2210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271" y="4681204"/>
            <a:ext cx="3048000" cy="2033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Incarceration of Drug Court Participants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2133600"/>
            <a:ext cx="8513752" cy="437243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Partnership between drug courts and RSAT programs can help ensure that these participants are receiving substance use treatment while incarcerated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Better access to </a:t>
            </a:r>
            <a:r>
              <a:rPr lang="en-US" sz="2800" dirty="0" smtClean="0"/>
              <a:t>Me</a:t>
            </a:r>
            <a:r>
              <a:rPr lang="en-US" sz="2800" dirty="0" smtClean="0"/>
              <a:t>dication </a:t>
            </a:r>
            <a:r>
              <a:rPr lang="en-US" sz="2800" dirty="0"/>
              <a:t>A</a:t>
            </a:r>
            <a:r>
              <a:rPr lang="en-US" sz="2800" dirty="0" smtClean="0"/>
              <a:t>ssisted </a:t>
            </a:r>
            <a:r>
              <a:rPr lang="en-US" sz="2800" dirty="0" smtClean="0"/>
              <a:t>T</a:t>
            </a:r>
            <a:r>
              <a:rPr lang="en-US" sz="2800" dirty="0" smtClean="0"/>
              <a:t>reatment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9679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 Assisted Treatment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2133600"/>
            <a:ext cx="8464550" cy="440838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Drug courts have been slow to embrace MAT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New federal funding guidelines deny funding to </a:t>
            </a:r>
            <a:r>
              <a:rPr lang="en-US" sz="2800" dirty="0" smtClean="0"/>
              <a:t>drug </a:t>
            </a:r>
            <a:r>
              <a:rPr lang="en-US" sz="2800" dirty="0" smtClean="0"/>
              <a:t>courts that prohibit MAT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RSATs are well versed in MAT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F</a:t>
            </a:r>
            <a:r>
              <a:rPr lang="en-US" sz="2800" dirty="0" smtClean="0"/>
              <a:t>ertile ground for cross training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RSAT aftercare programs might be a suitable placement for drug court participants who are receiving MAT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8027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5" y="2133600"/>
            <a:ext cx="8464550" cy="440838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How can </a:t>
            </a:r>
            <a:r>
              <a:rPr lang="en-US" sz="2800" dirty="0" smtClean="0"/>
              <a:t>partnering with drug courts </a:t>
            </a:r>
            <a:r>
              <a:rPr lang="en-US" sz="2800" dirty="0"/>
              <a:t>benefit </a:t>
            </a:r>
            <a:r>
              <a:rPr lang="en-US" sz="2800" dirty="0" smtClean="0"/>
              <a:t>RSAT programs?</a:t>
            </a:r>
            <a:endParaRPr lang="en-US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3925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745" y="285860"/>
            <a:ext cx="7053852" cy="1929491"/>
          </a:xfrm>
        </p:spPr>
        <p:txBody>
          <a:bodyPr/>
          <a:lstStyle/>
          <a:p>
            <a:r>
              <a:rPr lang="en-US" sz="4400" dirty="0" smtClean="0"/>
              <a:t>Thank you! </a:t>
            </a:r>
            <a:br>
              <a:rPr lang="en-US" sz="4400" dirty="0" smtClean="0"/>
            </a:br>
            <a:r>
              <a:rPr lang="en-US" sz="4400" dirty="0" smtClean="0"/>
              <a:t>Next steps? Questions?</a:t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724" y="1976973"/>
            <a:ext cx="7471461" cy="2590672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Aaron Arnold</a:t>
            </a:r>
          </a:p>
          <a:p>
            <a:r>
              <a:rPr lang="en-US" dirty="0"/>
              <a:t>Director, Drug Court Programs</a:t>
            </a:r>
          </a:p>
          <a:p>
            <a:r>
              <a:rPr lang="en-US" dirty="0" smtClean="0"/>
              <a:t>aarnold@nycourts.gov</a:t>
            </a:r>
          </a:p>
          <a:p>
            <a:endParaRPr lang="en-US" dirty="0"/>
          </a:p>
          <a:p>
            <a:r>
              <a:rPr lang="en-US" b="1" dirty="0"/>
              <a:t>Annie Schachar</a:t>
            </a:r>
          </a:p>
          <a:p>
            <a:r>
              <a:rPr lang="en-US" dirty="0"/>
              <a:t>Associate Director, Drug Court Programs </a:t>
            </a:r>
            <a:endParaRPr lang="en-US" dirty="0" smtClean="0"/>
          </a:p>
          <a:p>
            <a:r>
              <a:rPr lang="en-US" dirty="0" smtClean="0"/>
              <a:t>aschachar@nycourts.gov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63" y="4985347"/>
            <a:ext cx="2608764" cy="18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47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727947"/>
              </p:ext>
            </p:extLst>
          </p:nvPr>
        </p:nvGraphicFramePr>
        <p:xfrm>
          <a:off x="339725" y="2133600"/>
          <a:ext cx="8669496" cy="446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2182" y="2325189"/>
            <a:ext cx="2762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Justice reform through: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829215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Projects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81638" r="-81638"/>
          <a:stretch/>
        </p:blipFill>
        <p:spPr>
          <a:xfrm>
            <a:off x="2878856" y="2318620"/>
            <a:ext cx="8780881" cy="4141770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92" y="3661910"/>
            <a:ext cx="5264774" cy="29614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037" y="2050922"/>
            <a:ext cx="31750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40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Original Research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14" y="1997294"/>
            <a:ext cx="3410594" cy="44261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326" y="1997296"/>
            <a:ext cx="3415533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59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Assistance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/>
          <a:srcRect t="8073" b="80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3762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for Court Innovation</a:t>
            </a:r>
            <a:br>
              <a:rPr lang="en-US" dirty="0" smtClean="0"/>
            </a:br>
            <a:r>
              <a:rPr lang="en-US" dirty="0" smtClean="0"/>
              <a:t>Drug Court Programs	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253455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77271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Court Training and Technical Assistance Collaborative		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935137"/>
              </p:ext>
            </p:extLst>
          </p:nvPr>
        </p:nvGraphicFramePr>
        <p:xfrm>
          <a:off x="107824" y="2133600"/>
          <a:ext cx="9036176" cy="452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53574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Drug </a:t>
            </a:r>
            <a:r>
              <a:rPr lang="en-US" dirty="0"/>
              <a:t>C</a:t>
            </a:r>
            <a:r>
              <a:rPr lang="en-US" dirty="0" smtClean="0"/>
              <a:t>ourt?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927277"/>
              </p:ext>
            </p:extLst>
          </p:nvPr>
        </p:nvGraphicFramePr>
        <p:xfrm>
          <a:off x="339725" y="2133600"/>
          <a:ext cx="846455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7085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Drug </a:t>
            </a:r>
            <a:r>
              <a:rPr lang="en-US" dirty="0"/>
              <a:t>C</a:t>
            </a:r>
            <a:r>
              <a:rPr lang="en-US" dirty="0" smtClean="0"/>
              <a:t>ourt?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050365"/>
              </p:ext>
            </p:extLst>
          </p:nvPr>
        </p:nvGraphicFramePr>
        <p:xfrm>
          <a:off x="339724" y="862679"/>
          <a:ext cx="8804275" cy="5703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87D9-6195-48FA-90F7-11A51B4F69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Center for Court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15979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 - Zago template">
      <a:dk1>
        <a:sysClr val="windowText" lastClr="000000"/>
      </a:dk1>
      <a:lt1>
        <a:sysClr val="window" lastClr="FFFFFF"/>
      </a:lt1>
      <a:dk2>
        <a:srgbClr val="8C8C8C"/>
      </a:dk2>
      <a:lt2>
        <a:srgbClr val="F0EFEC"/>
      </a:lt2>
      <a:accent1>
        <a:srgbClr val="F1623A"/>
      </a:accent1>
      <a:accent2>
        <a:srgbClr val="B6611E"/>
      </a:accent2>
      <a:accent3>
        <a:srgbClr val="C3DEE1"/>
      </a:accent3>
      <a:accent4>
        <a:srgbClr val="F1C88A"/>
      </a:accent4>
      <a:accent5>
        <a:srgbClr val="CDDBA0"/>
      </a:accent5>
      <a:accent6>
        <a:srgbClr val="EDAA9A"/>
      </a:accent6>
      <a:hlink>
        <a:srgbClr val="F1623A"/>
      </a:hlink>
      <a:folHlink>
        <a:srgbClr val="F1623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4406</TotalTime>
  <Words>602</Words>
  <Application>Microsoft Office PowerPoint</Application>
  <PresentationFormat>On-screen Show (4:3)</PresentationFormat>
  <Paragraphs>135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Symbol</vt:lpstr>
      <vt:lpstr>Office Theme</vt:lpstr>
      <vt:lpstr>RSAT and Drug Courts: Working Together </vt:lpstr>
      <vt:lpstr>Center for Court Innovation</vt:lpstr>
      <vt:lpstr>Demonstration Projects</vt:lpstr>
      <vt:lpstr>Original Research</vt:lpstr>
      <vt:lpstr>Expert Assistance</vt:lpstr>
      <vt:lpstr>Center for Court Innovation Drug Court Programs </vt:lpstr>
      <vt:lpstr>Drug Court Training and Technical Assistance Collaborative  </vt:lpstr>
      <vt:lpstr>What is a Drug Court?</vt:lpstr>
      <vt:lpstr>What is a Drug Court?</vt:lpstr>
      <vt:lpstr>Institutionalization of Drug Courts </vt:lpstr>
      <vt:lpstr>Drug Court Funding </vt:lpstr>
      <vt:lpstr>Drug Courts &amp; RSAT </vt:lpstr>
      <vt:lpstr>Potential areas for collaboration </vt:lpstr>
      <vt:lpstr>Split sentencing </vt:lpstr>
      <vt:lpstr>Incarceration of Drug Court Participants </vt:lpstr>
      <vt:lpstr>Incarceration of Drug Court Participants </vt:lpstr>
      <vt:lpstr>Medication Assisted Treatment  </vt:lpstr>
      <vt:lpstr>Discussion  </vt:lpstr>
      <vt:lpstr>Thank you!  Next steps? 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Andi</dc:creator>
  <cp:lastModifiedBy>Annie Schachar</cp:lastModifiedBy>
  <cp:revision>48</cp:revision>
  <cp:lastPrinted>2015-07-10T19:49:06Z</cp:lastPrinted>
  <dcterms:created xsi:type="dcterms:W3CDTF">2012-03-22T16:52:23Z</dcterms:created>
  <dcterms:modified xsi:type="dcterms:W3CDTF">2015-07-16T12:51:29Z</dcterms:modified>
</cp:coreProperties>
</file>