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2" r:id="rId2"/>
    <p:sldId id="303" r:id="rId3"/>
    <p:sldId id="304" r:id="rId4"/>
    <p:sldId id="305" r:id="rId5"/>
    <p:sldId id="297" r:id="rId6"/>
    <p:sldId id="299" r:id="rId7"/>
    <p:sldId id="296" r:id="rId8"/>
    <p:sldId id="263" r:id="rId9"/>
    <p:sldId id="257" r:id="rId10"/>
    <p:sldId id="258" r:id="rId11"/>
    <p:sldId id="259" r:id="rId12"/>
    <p:sldId id="260" r:id="rId13"/>
    <p:sldId id="300" r:id="rId14"/>
    <p:sldId id="264" r:id="rId15"/>
    <p:sldId id="265" r:id="rId16"/>
    <p:sldId id="266" r:id="rId17"/>
    <p:sldId id="267" r:id="rId18"/>
    <p:sldId id="268" r:id="rId19"/>
    <p:sldId id="269" r:id="rId20"/>
    <p:sldId id="270" r:id="rId21"/>
    <p:sldId id="271" r:id="rId22"/>
    <p:sldId id="272"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3" r:id="rId39"/>
    <p:sldId id="290" r:id="rId40"/>
    <p:sldId id="291" r:id="rId41"/>
    <p:sldId id="301" r:id="rId42"/>
    <p:sldId id="294" r:id="rId43"/>
    <p:sldId id="292"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6370" autoAdjust="0"/>
  </p:normalViewPr>
  <p:slideViewPr>
    <p:cSldViewPr snapToGrid="0">
      <p:cViewPr varScale="1">
        <p:scale>
          <a:sx n="83" d="100"/>
          <a:sy n="83"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8EE91-7E30-417F-B698-4F63C14F5192}" type="datetimeFigureOut">
              <a:rPr lang="en-US" smtClean="0"/>
              <a:t>11/16/2016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FB629-FA45-40EF-9046-5730C735B1DC}" type="slidenum">
              <a:rPr lang="en-US" smtClean="0"/>
              <a:t>‹#›</a:t>
            </a:fld>
            <a:endParaRPr lang="en-US"/>
          </a:p>
        </p:txBody>
      </p:sp>
    </p:spTree>
    <p:extLst>
      <p:ext uri="{BB962C8B-B14F-4D97-AF65-F5344CB8AC3E}">
        <p14:creationId xmlns:p14="http://schemas.microsoft.com/office/powerpoint/2010/main" val="269215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131480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2</a:t>
            </a:fld>
            <a:endParaRPr lang="en-US"/>
          </a:p>
        </p:txBody>
      </p:sp>
    </p:spTree>
    <p:extLst>
      <p:ext uri="{BB962C8B-B14F-4D97-AF65-F5344CB8AC3E}">
        <p14:creationId xmlns:p14="http://schemas.microsoft.com/office/powerpoint/2010/main" val="8578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3</a:t>
            </a:fld>
            <a:endParaRPr lang="en-US"/>
          </a:p>
        </p:txBody>
      </p:sp>
    </p:spTree>
    <p:extLst>
      <p:ext uri="{BB962C8B-B14F-4D97-AF65-F5344CB8AC3E}">
        <p14:creationId xmlns:p14="http://schemas.microsoft.com/office/powerpoint/2010/main" val="321834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a:t>
            </a:fld>
            <a:endParaRPr lang="en-US"/>
          </a:p>
        </p:txBody>
      </p:sp>
    </p:spTree>
    <p:extLst>
      <p:ext uri="{BB962C8B-B14F-4D97-AF65-F5344CB8AC3E}">
        <p14:creationId xmlns:p14="http://schemas.microsoft.com/office/powerpoint/2010/main" val="342790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30C7F3-0294-46EF-8C65-2B19EB2EA0E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244827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30C7F3-0294-46EF-8C65-2B19EB2EA0E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257228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30C7F3-0294-46EF-8C65-2B19EB2EA0E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348052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30C7F3-0294-46EF-8C65-2B19EB2EA0E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203102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0C7F3-0294-46EF-8C65-2B19EB2EA0E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27743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30C7F3-0294-46EF-8C65-2B19EB2EA0E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315927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30C7F3-0294-46EF-8C65-2B19EB2EA0EF}"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348941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30C7F3-0294-46EF-8C65-2B19EB2EA0EF}"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44140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0C7F3-0294-46EF-8C65-2B19EB2EA0EF}"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377910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0C7F3-0294-46EF-8C65-2B19EB2EA0E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39524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0C7F3-0294-46EF-8C65-2B19EB2EA0E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1E5A1-FAD5-466B-80BB-DF0577926024}" type="slidenum">
              <a:rPr lang="en-US" smtClean="0"/>
              <a:t>‹#›</a:t>
            </a:fld>
            <a:endParaRPr lang="en-US"/>
          </a:p>
        </p:txBody>
      </p:sp>
    </p:spTree>
    <p:extLst>
      <p:ext uri="{BB962C8B-B14F-4D97-AF65-F5344CB8AC3E}">
        <p14:creationId xmlns:p14="http://schemas.microsoft.com/office/powerpoint/2010/main" val="262841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0C7F3-0294-46EF-8C65-2B19EB2EA0EF}" type="datetimeFigureOut">
              <a:rPr lang="en-US" smtClean="0"/>
              <a:t>11/16/2016</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1E5A1-FAD5-466B-80BB-DF0577926024}" type="slidenum">
              <a:rPr lang="en-US" smtClean="0"/>
              <a:t>‹#›</a:t>
            </a:fld>
            <a:endParaRPr lang="en-US"/>
          </a:p>
        </p:txBody>
      </p:sp>
    </p:spTree>
    <p:extLst>
      <p:ext uri="{BB962C8B-B14F-4D97-AF65-F5344CB8AC3E}">
        <p14:creationId xmlns:p14="http://schemas.microsoft.com/office/powerpoint/2010/main" val="112343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tm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outhreporter.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mentalhealthrecover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wrapandrecoverybooks.com/store/wrap.html"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ww.wrapandrecoverybooks.com/store/wrapdual.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legacy.nreppadmin.net/ViewIntervention.aspx?id=224" TargetMode="External"/><Relationship Id="rId2" Type="http://schemas.openxmlformats.org/officeDocument/2006/relationships/hyperlink" Target="http://legacy.nreppadmin.net/ViewIntervention.aspx?id=339" TargetMode="External"/><Relationship Id="rId1" Type="http://schemas.openxmlformats.org/officeDocument/2006/relationships/slideLayout" Target="../slideLayouts/slideLayout2.xml"/><Relationship Id="rId6" Type="http://schemas.openxmlformats.org/officeDocument/2006/relationships/hyperlink" Target="http://legacy.nreppadmin.net/ViewIntervention.aspx?id=208" TargetMode="External"/><Relationship Id="rId5" Type="http://schemas.openxmlformats.org/officeDocument/2006/relationships/hyperlink" Target="http://legacy.nreppadmin.net/ViewIntervention.aspx?id=287" TargetMode="External"/><Relationship Id="rId4" Type="http://schemas.openxmlformats.org/officeDocument/2006/relationships/hyperlink" Target="http://legacy.nreppadmin.net/ViewIntervention.aspx?id=38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
            <a:ext cx="12192000" cy="15175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6" y="5809673"/>
            <a:ext cx="12352827" cy="104833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6454" y="4547457"/>
            <a:ext cx="5888736" cy="917448"/>
          </a:xfrm>
          <a:prstGeom prst="rect">
            <a:avLst/>
          </a:prstGeom>
        </p:spPr>
      </p:pic>
      <p:sp>
        <p:nvSpPr>
          <p:cNvPr id="10" name="Title 9"/>
          <p:cNvSpPr>
            <a:spLocks noGrp="1"/>
          </p:cNvSpPr>
          <p:nvPr>
            <p:ph type="ctrTitle"/>
          </p:nvPr>
        </p:nvSpPr>
        <p:spPr>
          <a:xfrm>
            <a:off x="1522207" y="1815090"/>
            <a:ext cx="9144000" cy="2387600"/>
          </a:xfrm>
        </p:spPr>
        <p:txBody>
          <a:bodyPr>
            <a:normAutofit fontScale="90000"/>
          </a:bodyPr>
          <a:lstStyle/>
          <a:p>
            <a:r>
              <a:rPr lang="en-US" b="1" dirty="0"/>
              <a:t>WRAP: A Problem Solving Therapy for RSAT Clients with Co-Occurring Disorders</a:t>
            </a:r>
            <a:endParaRPr lang="en-US" dirty="0"/>
          </a:p>
        </p:txBody>
      </p:sp>
    </p:spTree>
    <p:extLst>
      <p:ext uri="{BB962C8B-B14F-4D97-AF65-F5344CB8AC3E}">
        <p14:creationId xmlns:p14="http://schemas.microsoft.com/office/powerpoint/2010/main" val="253891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WRAP USE</a:t>
            </a:r>
          </a:p>
        </p:txBody>
      </p:sp>
      <p:sp>
        <p:nvSpPr>
          <p:cNvPr id="3" name="Content Placeholder 2"/>
          <p:cNvSpPr>
            <a:spLocks noGrp="1"/>
          </p:cNvSpPr>
          <p:nvPr>
            <p:ph idx="1"/>
          </p:nvPr>
        </p:nvSpPr>
        <p:spPr/>
        <p:txBody>
          <a:bodyPr/>
          <a:lstStyle/>
          <a:p>
            <a:pPr marL="0" indent="0">
              <a:buNone/>
            </a:pPr>
            <a:r>
              <a:rPr lang="en-US" dirty="0"/>
              <a:t>-Only criterion:  Voluntary</a:t>
            </a:r>
          </a:p>
          <a:p>
            <a:pPr marL="0" indent="0">
              <a:buNone/>
            </a:pPr>
            <a:r>
              <a:rPr lang="en-US" dirty="0"/>
              <a:t>-Although the intervention is used primarily by and for people with </a:t>
            </a:r>
            <a:r>
              <a:rPr lang="en-US" dirty="0">
                <a:solidFill>
                  <a:srgbClr val="0070C0"/>
                </a:solidFill>
              </a:rPr>
              <a:t>mental illnesses of varying severity</a:t>
            </a:r>
            <a:r>
              <a:rPr lang="en-US" dirty="0"/>
              <a:t>, WRAP also has been used with people coping with other </a:t>
            </a:r>
            <a:r>
              <a:rPr lang="en-US" dirty="0">
                <a:solidFill>
                  <a:srgbClr val="0070C0"/>
                </a:solidFill>
              </a:rPr>
              <a:t>health issues </a:t>
            </a:r>
            <a:r>
              <a:rPr lang="en-US" dirty="0"/>
              <a:t>(e.g., arthritis, diabetes) and </a:t>
            </a:r>
            <a:r>
              <a:rPr lang="en-US" dirty="0">
                <a:solidFill>
                  <a:srgbClr val="0070C0"/>
                </a:solidFill>
              </a:rPr>
              <a:t>life issues</a:t>
            </a:r>
            <a:r>
              <a:rPr lang="en-US" dirty="0"/>
              <a:t> (e.g., decision-making, interpersonal relationships).</a:t>
            </a:r>
          </a:p>
          <a:p>
            <a:pPr marL="0" indent="0">
              <a:buNone/>
            </a:pPr>
            <a:r>
              <a:rPr lang="en-US" dirty="0"/>
              <a:t>-Usually groups 8-12 w/ two trained cofacilitators, using lectures, discussions, and individual and group exercises. Key WRAP concepts illustrated through examples from the lives of the co-facilitators and group. 8 weekly 2 hour sessions, but adaptable.</a:t>
            </a:r>
          </a:p>
        </p:txBody>
      </p:sp>
    </p:spTree>
    <p:extLst>
      <p:ext uri="{BB962C8B-B14F-4D97-AF65-F5344CB8AC3E}">
        <p14:creationId xmlns:p14="http://schemas.microsoft.com/office/powerpoint/2010/main" val="229499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WRAP Research</a:t>
            </a:r>
          </a:p>
        </p:txBody>
      </p:sp>
      <p:sp>
        <p:nvSpPr>
          <p:cNvPr id="3" name="Content Placeholder 2"/>
          <p:cNvSpPr>
            <a:spLocks noGrp="1"/>
          </p:cNvSpPr>
          <p:nvPr>
            <p:ph idx="1"/>
          </p:nvPr>
        </p:nvSpPr>
        <p:spPr>
          <a:xfrm>
            <a:off x="838200" y="1950722"/>
            <a:ext cx="10515600" cy="4226243"/>
          </a:xfrm>
        </p:spPr>
        <p:txBody>
          <a:bodyPr/>
          <a:lstStyle/>
          <a:p>
            <a:pPr marL="0" indent="0">
              <a:buNone/>
            </a:pPr>
            <a:r>
              <a:rPr lang="en-US" dirty="0"/>
              <a:t>Cook, J. et al. (2012). </a:t>
            </a:r>
            <a:r>
              <a:rPr lang="en-US" i="1" dirty="0"/>
              <a:t>Results of a randomized controlled trial of mental illness self-management using Wellness Recovery Action Planning</a:t>
            </a:r>
            <a:r>
              <a:rPr lang="en-US" dirty="0"/>
              <a:t>, </a:t>
            </a:r>
            <a:r>
              <a:rPr lang="en-US" u="sng" dirty="0"/>
              <a:t>Schizophrenia Bulletin, 38 </a:t>
            </a:r>
            <a:r>
              <a:rPr lang="en-US" dirty="0"/>
              <a:t>(4), 881-891</a:t>
            </a:r>
          </a:p>
          <a:p>
            <a:pPr marL="0" indent="0">
              <a:buNone/>
            </a:pPr>
            <a:endParaRPr lang="en-US" u="sng" dirty="0"/>
          </a:p>
          <a:p>
            <a:pPr marL="0" indent="0">
              <a:buNone/>
            </a:pPr>
            <a:r>
              <a:rPr lang="en-US" dirty="0"/>
              <a:t>Cook, J. et al. (2009). </a:t>
            </a:r>
            <a:r>
              <a:rPr lang="en-US" i="1" dirty="0"/>
              <a:t>Initial outcomes of a mental illness self-management program based on Wellness Recovery Action Planning, </a:t>
            </a:r>
            <a:r>
              <a:rPr lang="en-US" u="sng" dirty="0"/>
              <a:t>Psychiatric Services, 60</a:t>
            </a:r>
            <a:r>
              <a:rPr lang="en-US" dirty="0"/>
              <a:t>(2), 246-249</a:t>
            </a:r>
          </a:p>
        </p:txBody>
      </p:sp>
    </p:spTree>
    <p:extLst>
      <p:ext uri="{BB962C8B-B14F-4D97-AF65-F5344CB8AC3E}">
        <p14:creationId xmlns:p14="http://schemas.microsoft.com/office/powerpoint/2010/main" val="287565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WRAP RESEARCH FINDINGS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-Significant greater reduction in the severity and number of symptoms from baseline to post-test to 6 month follow up </a:t>
            </a:r>
            <a:r>
              <a:rPr lang="en-US" dirty="0">
                <a:solidFill>
                  <a:srgbClr val="0070C0"/>
                </a:solidFill>
              </a:rPr>
              <a:t>(Brief Symptom Inventory, BSI)</a:t>
            </a:r>
          </a:p>
          <a:p>
            <a:pPr marL="0" indent="0">
              <a:buNone/>
            </a:pPr>
            <a:r>
              <a:rPr lang="en-US" dirty="0"/>
              <a:t>-Significant greater improvement in hopefulness across time from baseline to post-test to 6-month follow-up </a:t>
            </a:r>
            <a:r>
              <a:rPr lang="en-US" dirty="0">
                <a:solidFill>
                  <a:srgbClr val="0070C0"/>
                </a:solidFill>
              </a:rPr>
              <a:t>(Hope Scale, HS)</a:t>
            </a:r>
          </a:p>
          <a:p>
            <a:pPr marL="0" indent="0">
              <a:buNone/>
            </a:pPr>
            <a:r>
              <a:rPr lang="en-US" dirty="0"/>
              <a:t>-Significant improvement one month after post-test in RAS scores for overall recovery (personal confidence, willingness to ask for help, goal orientation, reliance on others, and freedom from symptom domination </a:t>
            </a:r>
            <a:r>
              <a:rPr lang="en-US" dirty="0">
                <a:solidFill>
                  <a:srgbClr val="0070C0"/>
                </a:solidFill>
              </a:rPr>
              <a:t>(Recovery Assessment Scale, RAS)</a:t>
            </a:r>
          </a:p>
          <a:p>
            <a:pPr marL="0" indent="0">
              <a:buNone/>
            </a:pPr>
            <a:r>
              <a:rPr lang="en-US" dirty="0"/>
              <a:t>-Significant improvement one month post-test in self advocacy </a:t>
            </a:r>
            <a:r>
              <a:rPr lang="en-US" dirty="0">
                <a:solidFill>
                  <a:srgbClr val="0070C0"/>
                </a:solidFill>
              </a:rPr>
              <a:t>(Patient Self- Advocacy Scale, PSAS)</a:t>
            </a:r>
          </a:p>
          <a:p>
            <a:pPr marL="0" indent="0">
              <a:buNone/>
            </a:pPr>
            <a:r>
              <a:rPr lang="en-US" dirty="0"/>
              <a:t>-Significant improvement one month post-test in physical and mental health (</a:t>
            </a:r>
            <a:r>
              <a:rPr lang="en-US" dirty="0">
                <a:solidFill>
                  <a:srgbClr val="0070C0"/>
                </a:solidFill>
              </a:rPr>
              <a:t>Short Form-12 Health Survey, SF-12</a:t>
            </a:r>
            <a:r>
              <a:rPr lang="en-US" dirty="0"/>
              <a:t>)</a:t>
            </a:r>
          </a:p>
        </p:txBody>
      </p:sp>
    </p:spTree>
    <p:extLst>
      <p:ext uri="{BB962C8B-B14F-4D97-AF65-F5344CB8AC3E}">
        <p14:creationId xmlns:p14="http://schemas.microsoft.com/office/powerpoint/2010/main" val="393183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WRAP includes:</a:t>
            </a:r>
          </a:p>
        </p:txBody>
      </p:sp>
      <p:sp>
        <p:nvSpPr>
          <p:cNvPr id="3" name="Content Placeholder 2"/>
          <p:cNvSpPr>
            <a:spLocks noGrp="1"/>
          </p:cNvSpPr>
          <p:nvPr>
            <p:ph idx="1"/>
          </p:nvPr>
        </p:nvSpPr>
        <p:spPr/>
        <p:txBody>
          <a:bodyPr/>
          <a:lstStyle/>
          <a:p>
            <a:pPr marL="0" indent="0">
              <a:buNone/>
            </a:pPr>
            <a:r>
              <a:rPr lang="en-US" dirty="0"/>
              <a:t>Wellness Toolbox</a:t>
            </a:r>
          </a:p>
          <a:p>
            <a:pPr marL="0" indent="0">
              <a:buNone/>
            </a:pPr>
            <a:r>
              <a:rPr lang="en-US" dirty="0"/>
              <a:t>Daily Maintenance Plan</a:t>
            </a:r>
          </a:p>
          <a:p>
            <a:pPr marL="0" indent="0">
              <a:buNone/>
            </a:pPr>
            <a:r>
              <a:rPr lang="en-US" dirty="0"/>
              <a:t>Triggers and Action Plan</a:t>
            </a:r>
          </a:p>
          <a:p>
            <a:pPr marL="0" indent="0">
              <a:buNone/>
            </a:pPr>
            <a:r>
              <a:rPr lang="en-US" dirty="0"/>
              <a:t>Early Warning Signs and Action Plan</a:t>
            </a:r>
          </a:p>
          <a:p>
            <a:pPr marL="0" indent="0">
              <a:buNone/>
            </a:pPr>
            <a:r>
              <a:rPr lang="en-US" dirty="0"/>
              <a:t>When Things Are Breaking Down &amp; Action Plan</a:t>
            </a:r>
          </a:p>
          <a:p>
            <a:pPr marL="0" indent="0">
              <a:buNone/>
            </a:pPr>
            <a:r>
              <a:rPr lang="en-US" dirty="0"/>
              <a:t>Crisis Planning</a:t>
            </a:r>
          </a:p>
          <a:p>
            <a:pPr marL="0" indent="0">
              <a:buNone/>
            </a:pPr>
            <a:r>
              <a:rPr lang="en-US" dirty="0"/>
              <a:t>Post Crisis Planning</a:t>
            </a:r>
          </a:p>
        </p:txBody>
      </p:sp>
    </p:spTree>
    <p:extLst>
      <p:ext uri="{BB962C8B-B14F-4D97-AF65-F5344CB8AC3E}">
        <p14:creationId xmlns:p14="http://schemas.microsoft.com/office/powerpoint/2010/main" val="171517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Implementing WRAP </a:t>
            </a:r>
          </a:p>
        </p:txBody>
      </p:sp>
      <p:sp>
        <p:nvSpPr>
          <p:cNvPr id="3" name="Content Placeholder 2"/>
          <p:cNvSpPr>
            <a:spLocks noGrp="1"/>
          </p:cNvSpPr>
          <p:nvPr>
            <p:ph idx="1"/>
          </p:nvPr>
        </p:nvSpPr>
        <p:spPr/>
        <p:txBody>
          <a:bodyPr/>
          <a:lstStyle/>
          <a:p>
            <a:pPr marL="0" indent="0" algn="ctr">
              <a:buNone/>
            </a:pPr>
            <a:r>
              <a:rPr lang="en-US" sz="3200" dirty="0"/>
              <a:t>Developing a </a:t>
            </a:r>
            <a:r>
              <a:rPr lang="en-US" sz="3200" dirty="0">
                <a:solidFill>
                  <a:srgbClr val="0070C0"/>
                </a:solidFill>
              </a:rPr>
              <a:t>wellness toolbox</a:t>
            </a:r>
          </a:p>
          <a:p>
            <a:pPr marL="0" indent="0" algn="ctr">
              <a:buNone/>
            </a:pPr>
            <a:endParaRPr lang="en-US" dirty="0"/>
          </a:p>
          <a:p>
            <a:pPr marL="0" indent="0">
              <a:buNone/>
            </a:pPr>
            <a:r>
              <a:rPr lang="en-US" dirty="0"/>
              <a:t>-Listing of things you have done in the past or could do to help yourself stay well, &amp;</a:t>
            </a:r>
          </a:p>
          <a:p>
            <a:pPr marL="0" indent="0">
              <a:buNone/>
            </a:pPr>
            <a:r>
              <a:rPr lang="en-US" dirty="0"/>
              <a:t>-Things you could do to help you feel better when you are not doing well</a:t>
            </a:r>
          </a:p>
        </p:txBody>
      </p:sp>
    </p:spTree>
    <p:extLst>
      <p:ext uri="{BB962C8B-B14F-4D97-AF65-F5344CB8AC3E}">
        <p14:creationId xmlns:p14="http://schemas.microsoft.com/office/powerpoint/2010/main" val="218600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Common Wellness Tools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11819930"/>
              </p:ext>
            </p:extLst>
          </p:nvPr>
        </p:nvGraphicFramePr>
        <p:xfrm>
          <a:off x="1131815" y="2204627"/>
          <a:ext cx="10515600" cy="25603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94447469"/>
                    </a:ext>
                  </a:extLst>
                </a:gridCol>
                <a:gridCol w="3505200">
                  <a:extLst>
                    <a:ext uri="{9D8B030D-6E8A-4147-A177-3AD203B41FA5}">
                      <a16:colId xmlns:a16="http://schemas.microsoft.com/office/drawing/2014/main" val="3408372604"/>
                    </a:ext>
                  </a:extLst>
                </a:gridCol>
                <a:gridCol w="3505200">
                  <a:extLst>
                    <a:ext uri="{9D8B030D-6E8A-4147-A177-3AD203B41FA5}">
                      <a16:colId xmlns:a16="http://schemas.microsoft.com/office/drawing/2014/main" val="1408876853"/>
                    </a:ext>
                  </a:extLst>
                </a:gridCol>
              </a:tblGrid>
              <a:tr h="2427593">
                <a:tc>
                  <a:txBody>
                    <a:bodyPr/>
                    <a:lstStyle/>
                    <a:p>
                      <a:pPr marL="0" indent="0">
                        <a:buNone/>
                      </a:pPr>
                      <a:r>
                        <a:rPr lang="en-US" sz="1300" dirty="0"/>
                        <a:t>Talk to a friend</a:t>
                      </a:r>
                    </a:p>
                    <a:p>
                      <a:pPr marL="0" indent="0">
                        <a:buNone/>
                      </a:pPr>
                      <a:r>
                        <a:rPr lang="en-US" sz="1300" dirty="0"/>
                        <a:t>Talk to a health care provider</a:t>
                      </a:r>
                    </a:p>
                    <a:p>
                      <a:pPr marL="0" indent="0">
                        <a:buNone/>
                      </a:pPr>
                      <a:r>
                        <a:rPr lang="en-US" sz="1300" dirty="0"/>
                        <a:t>Peer counseling</a:t>
                      </a:r>
                    </a:p>
                    <a:p>
                      <a:pPr marL="0" indent="0">
                        <a:buNone/>
                      </a:pPr>
                      <a:r>
                        <a:rPr lang="en-US" sz="1300" dirty="0"/>
                        <a:t>Focusing exercise</a:t>
                      </a:r>
                    </a:p>
                    <a:p>
                      <a:pPr marL="0" indent="0">
                        <a:buNone/>
                      </a:pPr>
                      <a:r>
                        <a:rPr lang="en-US" sz="1300" dirty="0"/>
                        <a:t>Relaxation and Stress Reduction Exercises</a:t>
                      </a:r>
                    </a:p>
                    <a:p>
                      <a:pPr marL="0" indent="0">
                        <a:buNone/>
                      </a:pPr>
                      <a:r>
                        <a:rPr lang="en-US" sz="1300" dirty="0"/>
                        <a:t>Guided imagery</a:t>
                      </a:r>
                    </a:p>
                    <a:p>
                      <a:pPr marL="0" indent="0">
                        <a:buNone/>
                      </a:pPr>
                      <a:r>
                        <a:rPr lang="en-US" sz="1300" dirty="0"/>
                        <a:t>Creative and affirming activities</a:t>
                      </a:r>
                    </a:p>
                    <a:p>
                      <a:endParaRPr lang="en-US" sz="1300" dirty="0"/>
                    </a:p>
                  </a:txBody>
                  <a:tcPr/>
                </a:tc>
                <a:tc>
                  <a:txBody>
                    <a:bodyPr/>
                    <a:lstStyle/>
                    <a:p>
                      <a:r>
                        <a:rPr lang="en-US" sz="1300" dirty="0"/>
                        <a:t>Journaling</a:t>
                      </a:r>
                    </a:p>
                    <a:p>
                      <a:r>
                        <a:rPr lang="en-US" sz="1300" dirty="0"/>
                        <a:t>Listen</a:t>
                      </a:r>
                      <a:r>
                        <a:rPr lang="en-US" sz="1300" baseline="0" dirty="0"/>
                        <a:t> to music</a:t>
                      </a:r>
                    </a:p>
                    <a:p>
                      <a:r>
                        <a:rPr lang="en-US" sz="1300" baseline="0" dirty="0"/>
                        <a:t>Exercise</a:t>
                      </a:r>
                    </a:p>
                    <a:p>
                      <a:r>
                        <a:rPr lang="en-US" sz="1300" baseline="0" dirty="0"/>
                        <a:t>Extra rest</a:t>
                      </a:r>
                    </a:p>
                    <a:p>
                      <a:r>
                        <a:rPr lang="en-US" sz="1300" baseline="0" dirty="0"/>
                        <a:t>Attend a support group</a:t>
                      </a:r>
                    </a:p>
                    <a:p>
                      <a:r>
                        <a:rPr lang="en-US" sz="1300" baseline="0" dirty="0"/>
                        <a:t>Do something normal like wash hair</a:t>
                      </a:r>
                    </a:p>
                    <a:p>
                      <a:r>
                        <a:rPr lang="en-US" sz="1300" baseline="0" dirty="0"/>
                        <a:t>Get a medication check</a:t>
                      </a:r>
                    </a:p>
                    <a:p>
                      <a:endParaRPr lang="en-US" sz="1300" dirty="0"/>
                    </a:p>
                  </a:txBody>
                  <a:tcPr/>
                </a:tc>
                <a:tc>
                  <a:txBody>
                    <a:bodyPr/>
                    <a:lstStyle/>
                    <a:p>
                      <a:r>
                        <a:rPr lang="en-US" sz="1300" dirty="0"/>
                        <a:t>Surround</a:t>
                      </a:r>
                      <a:r>
                        <a:rPr lang="en-US" sz="1300" baseline="0" dirty="0"/>
                        <a:t> yourself with people who are positive</a:t>
                      </a:r>
                    </a:p>
                    <a:p>
                      <a:r>
                        <a:rPr lang="en-US" sz="1300" baseline="0" dirty="0"/>
                        <a:t>Make a list of your accomplishments</a:t>
                      </a:r>
                    </a:p>
                    <a:p>
                      <a:r>
                        <a:rPr lang="en-US" sz="1300" baseline="0" dirty="0"/>
                        <a:t>Get some little thing done</a:t>
                      </a:r>
                    </a:p>
                    <a:p>
                      <a:r>
                        <a:rPr lang="en-US" sz="1300" baseline="0" dirty="0"/>
                        <a:t>Take a warm shower</a:t>
                      </a:r>
                    </a:p>
                    <a:p>
                      <a:r>
                        <a:rPr lang="en-US" sz="1300" baseline="0" dirty="0"/>
                        <a:t>Do something that makes you laugh</a:t>
                      </a:r>
                      <a:endParaRPr lang="en-US" sz="1300" dirty="0"/>
                    </a:p>
                  </a:txBody>
                  <a:tcPr/>
                </a:tc>
                <a:extLst>
                  <a:ext uri="{0D108BD9-81ED-4DB2-BD59-A6C34878D82A}">
                    <a16:rowId xmlns:a16="http://schemas.microsoft.com/office/drawing/2014/main" val="936159414"/>
                  </a:ext>
                </a:extLst>
              </a:tr>
            </a:tbl>
          </a:graphicData>
        </a:graphic>
      </p:graphicFrame>
    </p:spTree>
    <p:extLst>
      <p:ext uri="{BB962C8B-B14F-4D97-AF65-F5344CB8AC3E}">
        <p14:creationId xmlns:p14="http://schemas.microsoft.com/office/powerpoint/2010/main" val="101925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AVOID</a:t>
            </a:r>
          </a:p>
        </p:txBody>
      </p:sp>
      <p:sp>
        <p:nvSpPr>
          <p:cNvPr id="3" name="Content Placeholder 2"/>
          <p:cNvSpPr>
            <a:spLocks noGrp="1"/>
          </p:cNvSpPr>
          <p:nvPr>
            <p:ph idx="1"/>
          </p:nvPr>
        </p:nvSpPr>
        <p:spPr/>
        <p:txBody>
          <a:bodyPr/>
          <a:lstStyle/>
          <a:p>
            <a:pPr marL="0" indent="0">
              <a:buNone/>
            </a:pPr>
            <a:r>
              <a:rPr lang="en-US" dirty="0">
                <a:solidFill>
                  <a:srgbClr val="0070C0"/>
                </a:solidFill>
              </a:rPr>
              <a:t>Alcohol, sugar, caffeine</a:t>
            </a:r>
          </a:p>
          <a:p>
            <a:pPr marL="0" indent="0">
              <a:buNone/>
            </a:pPr>
            <a:r>
              <a:rPr lang="en-US" dirty="0">
                <a:solidFill>
                  <a:srgbClr val="0070C0"/>
                </a:solidFill>
              </a:rPr>
              <a:t>Going to bars</a:t>
            </a:r>
          </a:p>
          <a:p>
            <a:pPr marL="0" indent="0">
              <a:buNone/>
            </a:pPr>
            <a:r>
              <a:rPr lang="en-US" dirty="0">
                <a:solidFill>
                  <a:srgbClr val="0070C0"/>
                </a:solidFill>
              </a:rPr>
              <a:t>Getting over tired</a:t>
            </a:r>
          </a:p>
          <a:p>
            <a:pPr marL="0" indent="0">
              <a:buNone/>
            </a:pPr>
            <a:r>
              <a:rPr lang="en-US" dirty="0">
                <a:solidFill>
                  <a:srgbClr val="0070C0"/>
                </a:solidFill>
              </a:rPr>
              <a:t>Certain people</a:t>
            </a:r>
          </a:p>
          <a:p>
            <a:pPr marL="0" indent="0">
              <a:buNone/>
            </a:pPr>
            <a:r>
              <a:rPr lang="en-US" dirty="0">
                <a:solidFill>
                  <a:srgbClr val="0070C0"/>
                </a:solidFill>
              </a:rPr>
              <a:t>Certain places</a:t>
            </a:r>
          </a:p>
          <a:p>
            <a:pPr marL="0" indent="0">
              <a:buNone/>
            </a:pPr>
            <a:r>
              <a:rPr lang="en-US" dirty="0">
                <a:solidFill>
                  <a:srgbClr val="0070C0"/>
                </a:solidFill>
              </a:rPr>
              <a:t>Thinking about certain topics</a:t>
            </a:r>
          </a:p>
        </p:txBody>
      </p:sp>
    </p:spTree>
    <p:extLst>
      <p:ext uri="{BB962C8B-B14F-4D97-AF65-F5344CB8AC3E}">
        <p14:creationId xmlns:p14="http://schemas.microsoft.com/office/powerpoint/2010/main" val="86751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Daily Maintenance Plan</a:t>
            </a:r>
          </a:p>
        </p:txBody>
      </p:sp>
      <p:sp>
        <p:nvSpPr>
          <p:cNvPr id="3" name="Content Placeholder 2"/>
          <p:cNvSpPr>
            <a:spLocks noGrp="1"/>
          </p:cNvSpPr>
          <p:nvPr>
            <p:ph idx="1"/>
          </p:nvPr>
        </p:nvSpPr>
        <p:spPr>
          <a:xfrm>
            <a:off x="838200" y="1597235"/>
            <a:ext cx="10515600" cy="4351339"/>
          </a:xfrm>
        </p:spPr>
        <p:txBody>
          <a:bodyPr/>
          <a:lstStyle/>
          <a:p>
            <a:pPr marL="0" indent="0">
              <a:buNone/>
            </a:pPr>
            <a:r>
              <a:rPr lang="en-US" dirty="0"/>
              <a:t>First List (Baseline):</a:t>
            </a:r>
          </a:p>
          <a:p>
            <a:pPr marL="0" indent="0">
              <a:buNone/>
            </a:pPr>
            <a:r>
              <a:rPr lang="en-US" dirty="0"/>
              <a:t>Describe yourself when you are feeling well, descriptive words to help you remember what being well feels like.</a:t>
            </a:r>
          </a:p>
          <a:p>
            <a:pPr marL="0" indent="0">
              <a:buNone/>
            </a:pPr>
            <a:r>
              <a:rPr lang="en-US" dirty="0"/>
              <a:t>e.g.</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91920095"/>
              </p:ext>
            </p:extLst>
          </p:nvPr>
        </p:nvGraphicFramePr>
        <p:xfrm>
          <a:off x="1100823" y="3840371"/>
          <a:ext cx="8907243" cy="2286000"/>
        </p:xfrm>
        <a:graphic>
          <a:graphicData uri="http://schemas.openxmlformats.org/drawingml/2006/table">
            <a:tbl>
              <a:tblPr firstRow="1" bandRow="1">
                <a:tableStyleId>{5C22544A-7EE6-4342-B048-85BDC9FD1C3A}</a:tableStyleId>
              </a:tblPr>
              <a:tblGrid>
                <a:gridCol w="2969081">
                  <a:extLst>
                    <a:ext uri="{9D8B030D-6E8A-4147-A177-3AD203B41FA5}">
                      <a16:colId xmlns:a16="http://schemas.microsoft.com/office/drawing/2014/main" val="2757821129"/>
                    </a:ext>
                  </a:extLst>
                </a:gridCol>
                <a:gridCol w="2969081">
                  <a:extLst>
                    <a:ext uri="{9D8B030D-6E8A-4147-A177-3AD203B41FA5}">
                      <a16:colId xmlns:a16="http://schemas.microsoft.com/office/drawing/2014/main" val="2085577330"/>
                    </a:ext>
                  </a:extLst>
                </a:gridCol>
                <a:gridCol w="2969081">
                  <a:extLst>
                    <a:ext uri="{9D8B030D-6E8A-4147-A177-3AD203B41FA5}">
                      <a16:colId xmlns:a16="http://schemas.microsoft.com/office/drawing/2014/main" val="2119099470"/>
                    </a:ext>
                  </a:extLst>
                </a:gridCol>
              </a:tblGrid>
              <a:tr h="1737360">
                <a:tc>
                  <a:txBody>
                    <a:bodyPr/>
                    <a:lstStyle/>
                    <a:p>
                      <a:r>
                        <a:rPr lang="en-US" sz="1300" dirty="0"/>
                        <a:t>Bright</a:t>
                      </a:r>
                    </a:p>
                    <a:p>
                      <a:r>
                        <a:rPr lang="en-US" sz="1300" dirty="0"/>
                        <a:t>Cheerful</a:t>
                      </a:r>
                    </a:p>
                    <a:p>
                      <a:r>
                        <a:rPr lang="en-US" sz="1300" dirty="0"/>
                        <a:t>Talkative</a:t>
                      </a:r>
                    </a:p>
                    <a:p>
                      <a:r>
                        <a:rPr lang="en-US" sz="1300" dirty="0"/>
                        <a:t>Outgoing</a:t>
                      </a:r>
                    </a:p>
                    <a:p>
                      <a:r>
                        <a:rPr lang="en-US" sz="1300" dirty="0"/>
                        <a:t>Boisterous</a:t>
                      </a:r>
                    </a:p>
                    <a:p>
                      <a:r>
                        <a:rPr lang="en-US" sz="1300" dirty="0"/>
                        <a:t>Active</a:t>
                      </a:r>
                    </a:p>
                    <a:p>
                      <a:r>
                        <a:rPr lang="en-US" sz="1300" dirty="0"/>
                        <a:t>Quiet</a:t>
                      </a:r>
                    </a:p>
                    <a:p>
                      <a:r>
                        <a:rPr lang="en-US" sz="1300" dirty="0"/>
                        <a:t>Peaceful</a:t>
                      </a:r>
                    </a:p>
                  </a:txBody>
                  <a:tcPr/>
                </a:tc>
                <a:tc>
                  <a:txBody>
                    <a:bodyPr/>
                    <a:lstStyle/>
                    <a:p>
                      <a:r>
                        <a:rPr lang="en-US" sz="1300" dirty="0"/>
                        <a:t>Humorous</a:t>
                      </a:r>
                    </a:p>
                    <a:p>
                      <a:r>
                        <a:rPr lang="en-US" sz="1300" dirty="0"/>
                        <a:t>Happy</a:t>
                      </a:r>
                    </a:p>
                    <a:p>
                      <a:r>
                        <a:rPr lang="en-US" sz="1300" dirty="0"/>
                        <a:t>Enjoy crowds</a:t>
                      </a:r>
                    </a:p>
                    <a:p>
                      <a:r>
                        <a:rPr lang="en-US" sz="1300" dirty="0"/>
                        <a:t>Dramatic</a:t>
                      </a:r>
                    </a:p>
                    <a:p>
                      <a:r>
                        <a:rPr lang="en-US" sz="1300" dirty="0"/>
                        <a:t>Athletic</a:t>
                      </a:r>
                    </a:p>
                    <a:p>
                      <a:r>
                        <a:rPr lang="en-US" sz="1300" dirty="0"/>
                        <a:t>Optimistic</a:t>
                      </a:r>
                    </a:p>
                    <a:p>
                      <a:r>
                        <a:rPr lang="en-US" sz="1300" dirty="0"/>
                        <a:t>Calm</a:t>
                      </a:r>
                    </a:p>
                    <a:p>
                      <a:r>
                        <a:rPr lang="en-US" sz="1300" dirty="0"/>
                        <a:t>Argumentative</a:t>
                      </a:r>
                    </a:p>
                  </a:txBody>
                  <a:tcPr/>
                </a:tc>
                <a:tc>
                  <a:txBody>
                    <a:bodyPr/>
                    <a:lstStyle/>
                    <a:p>
                      <a:r>
                        <a:rPr lang="en-US" sz="1300" dirty="0"/>
                        <a:t>Reasonable</a:t>
                      </a:r>
                    </a:p>
                    <a:p>
                      <a:r>
                        <a:rPr lang="en-US" sz="1300" dirty="0"/>
                        <a:t>Responsible</a:t>
                      </a:r>
                    </a:p>
                    <a:p>
                      <a:r>
                        <a:rPr lang="en-US" sz="1300" dirty="0"/>
                        <a:t>Industrious</a:t>
                      </a:r>
                    </a:p>
                    <a:p>
                      <a:r>
                        <a:rPr lang="en-US" sz="1300" dirty="0"/>
                        <a:t>Curious a Jokester</a:t>
                      </a:r>
                    </a:p>
                    <a:p>
                      <a:r>
                        <a:rPr lang="en-US" sz="1300" dirty="0"/>
                        <a:t>A</a:t>
                      </a:r>
                      <a:r>
                        <a:rPr lang="en-US" sz="1300" baseline="0" dirty="0"/>
                        <a:t> chatterbox</a:t>
                      </a:r>
                    </a:p>
                    <a:p>
                      <a:r>
                        <a:rPr lang="en-US" sz="1300" baseline="0" dirty="0"/>
                        <a:t>Supportive</a:t>
                      </a:r>
                    </a:p>
                    <a:p>
                      <a:r>
                        <a:rPr lang="en-US" sz="1300" baseline="0" dirty="0"/>
                        <a:t>Competent</a:t>
                      </a:r>
                    </a:p>
                    <a:p>
                      <a:r>
                        <a:rPr lang="en-US" sz="1300" baseline="0" dirty="0"/>
                        <a:t>Reserved</a:t>
                      </a:r>
                      <a:endParaRPr lang="en-US" sz="1300" dirty="0"/>
                    </a:p>
                  </a:txBody>
                  <a:tcPr/>
                </a:tc>
                <a:extLst>
                  <a:ext uri="{0D108BD9-81ED-4DB2-BD59-A6C34878D82A}">
                    <a16:rowId xmlns:a16="http://schemas.microsoft.com/office/drawing/2014/main" val="479094253"/>
                  </a:ext>
                </a:extLst>
              </a:tr>
            </a:tbl>
          </a:graphicData>
        </a:graphic>
      </p:graphicFrame>
    </p:spTree>
    <p:extLst>
      <p:ext uri="{BB962C8B-B14F-4D97-AF65-F5344CB8AC3E}">
        <p14:creationId xmlns:p14="http://schemas.microsoft.com/office/powerpoint/2010/main" val="401940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Daily Maintenance Plan</a:t>
            </a:r>
            <a:endParaRPr lang="en-US" dirty="0"/>
          </a:p>
        </p:txBody>
      </p:sp>
      <p:sp>
        <p:nvSpPr>
          <p:cNvPr id="3" name="Content Placeholder 2"/>
          <p:cNvSpPr>
            <a:spLocks noGrp="1"/>
          </p:cNvSpPr>
          <p:nvPr>
            <p:ph idx="1"/>
          </p:nvPr>
        </p:nvSpPr>
        <p:spPr/>
        <p:txBody>
          <a:bodyPr/>
          <a:lstStyle/>
          <a:p>
            <a:pPr marL="0" indent="0">
              <a:buNone/>
            </a:pPr>
            <a:r>
              <a:rPr lang="en-US" dirty="0"/>
              <a:t>Second List:</a:t>
            </a:r>
          </a:p>
          <a:p>
            <a:pPr marL="0" indent="0">
              <a:buNone/>
            </a:pPr>
            <a:r>
              <a:rPr lang="en-US" dirty="0"/>
              <a:t>Doable things you know you need to do to stay happy and healthy.</a:t>
            </a:r>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54262925"/>
              </p:ext>
            </p:extLst>
          </p:nvPr>
        </p:nvGraphicFramePr>
        <p:xfrm>
          <a:off x="1308683" y="3341311"/>
          <a:ext cx="8657439" cy="2128311"/>
        </p:xfrm>
        <a:graphic>
          <a:graphicData uri="http://schemas.openxmlformats.org/drawingml/2006/table">
            <a:tbl>
              <a:tblPr firstRow="1" bandRow="1">
                <a:tableStyleId>{5C22544A-7EE6-4342-B048-85BDC9FD1C3A}</a:tableStyleId>
              </a:tblPr>
              <a:tblGrid>
                <a:gridCol w="4647501">
                  <a:extLst>
                    <a:ext uri="{9D8B030D-6E8A-4147-A177-3AD203B41FA5}">
                      <a16:colId xmlns:a16="http://schemas.microsoft.com/office/drawing/2014/main" val="3655521463"/>
                    </a:ext>
                  </a:extLst>
                </a:gridCol>
                <a:gridCol w="4009937">
                  <a:extLst>
                    <a:ext uri="{9D8B030D-6E8A-4147-A177-3AD203B41FA5}">
                      <a16:colId xmlns:a16="http://schemas.microsoft.com/office/drawing/2014/main" val="4228685065"/>
                    </a:ext>
                  </a:extLst>
                </a:gridCol>
              </a:tblGrid>
              <a:tr h="2128311">
                <a:tc>
                  <a:txBody>
                    <a:bodyPr/>
                    <a:lstStyle/>
                    <a:p>
                      <a:r>
                        <a:rPr lang="en-US" sz="1300" dirty="0"/>
                        <a:t>-Eat 3 healthy meals/ snacks</a:t>
                      </a:r>
                    </a:p>
                    <a:p>
                      <a:r>
                        <a:rPr lang="en-US" sz="1300" dirty="0"/>
                        <a:t>-Exercise</a:t>
                      </a:r>
                      <a:r>
                        <a:rPr lang="en-US" sz="1300" baseline="0" dirty="0"/>
                        <a:t> for at least ½ hour</a:t>
                      </a:r>
                    </a:p>
                    <a:p>
                      <a:r>
                        <a:rPr lang="en-US" sz="1300" baseline="0" dirty="0"/>
                        <a:t>-Get outside light at least ½ hour</a:t>
                      </a:r>
                    </a:p>
                    <a:p>
                      <a:r>
                        <a:rPr lang="en-US" sz="1300" baseline="0" dirty="0"/>
                        <a:t>-Take 20 minutes for rest/relaxation</a:t>
                      </a:r>
                    </a:p>
                    <a:p>
                      <a:r>
                        <a:rPr lang="en-US" sz="1300" baseline="0" dirty="0"/>
                        <a:t>-Check in with partner for at least 10 minutes</a:t>
                      </a:r>
                    </a:p>
                    <a:p>
                      <a:r>
                        <a:rPr lang="en-US" sz="1300" baseline="0" dirty="0"/>
                        <a:t>-Go to work if it is a work day</a:t>
                      </a:r>
                      <a:endParaRPr lang="en-US" sz="1300" dirty="0"/>
                    </a:p>
                  </a:txBody>
                  <a:tcPr/>
                </a:tc>
                <a:tc>
                  <a:txBody>
                    <a:bodyPr/>
                    <a:lstStyle/>
                    <a:p>
                      <a:r>
                        <a:rPr lang="en-US" sz="1300" dirty="0"/>
                        <a:t>-Write</a:t>
                      </a:r>
                      <a:r>
                        <a:rPr lang="en-US" sz="1300" baseline="0" dirty="0"/>
                        <a:t> in my journal for at least 15 minutes</a:t>
                      </a:r>
                    </a:p>
                    <a:p>
                      <a:r>
                        <a:rPr lang="en-US" sz="1300" baseline="0" dirty="0"/>
                        <a:t>-Get support from someone I can be real with</a:t>
                      </a:r>
                    </a:p>
                    <a:p>
                      <a:r>
                        <a:rPr lang="en-US" sz="1300" baseline="0" dirty="0"/>
                        <a:t>-Check in with myself, assess physical, emotional, spiritual status</a:t>
                      </a:r>
                      <a:endParaRPr lang="en-US" sz="1300" dirty="0"/>
                    </a:p>
                  </a:txBody>
                  <a:tcPr/>
                </a:tc>
                <a:extLst>
                  <a:ext uri="{0D108BD9-81ED-4DB2-BD59-A6C34878D82A}">
                    <a16:rowId xmlns:a16="http://schemas.microsoft.com/office/drawing/2014/main" val="3011581197"/>
                  </a:ext>
                </a:extLst>
              </a:tr>
            </a:tbl>
          </a:graphicData>
        </a:graphic>
      </p:graphicFrame>
    </p:spTree>
    <p:extLst>
      <p:ext uri="{BB962C8B-B14F-4D97-AF65-F5344CB8AC3E}">
        <p14:creationId xmlns:p14="http://schemas.microsoft.com/office/powerpoint/2010/main" val="326410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Daily Maintenance Plan</a:t>
            </a:r>
            <a:endParaRPr lang="en-US" dirty="0"/>
          </a:p>
        </p:txBody>
      </p:sp>
      <p:sp>
        <p:nvSpPr>
          <p:cNvPr id="3" name="Content Placeholder 2"/>
          <p:cNvSpPr>
            <a:spLocks noGrp="1"/>
          </p:cNvSpPr>
          <p:nvPr>
            <p:ph idx="1"/>
          </p:nvPr>
        </p:nvSpPr>
        <p:spPr/>
        <p:txBody>
          <a:bodyPr/>
          <a:lstStyle/>
          <a:p>
            <a:pPr marL="0" indent="0">
              <a:buNone/>
            </a:pPr>
            <a:r>
              <a:rPr lang="en-US" dirty="0"/>
              <a:t>Third List</a:t>
            </a:r>
          </a:p>
          <a:p>
            <a:pPr marL="0" indent="0">
              <a:buNone/>
            </a:pPr>
            <a:r>
              <a:rPr lang="en-US" dirty="0"/>
              <a:t>What I need to do or would be good to do each day.</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28510336"/>
              </p:ext>
            </p:extLst>
          </p:nvPr>
        </p:nvGraphicFramePr>
        <p:xfrm>
          <a:off x="2032000" y="3630455"/>
          <a:ext cx="8128000" cy="2656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59806047"/>
                    </a:ext>
                  </a:extLst>
                </a:gridCol>
                <a:gridCol w="4064000">
                  <a:extLst>
                    <a:ext uri="{9D8B030D-6E8A-4147-A177-3AD203B41FA5}">
                      <a16:colId xmlns:a16="http://schemas.microsoft.com/office/drawing/2014/main" val="1378416417"/>
                    </a:ext>
                  </a:extLst>
                </a:gridCol>
              </a:tblGrid>
              <a:tr h="2367280">
                <a:tc>
                  <a:txBody>
                    <a:bodyPr/>
                    <a:lstStyle/>
                    <a:p>
                      <a:r>
                        <a:rPr lang="en-US" sz="1900" dirty="0"/>
                        <a:t>-Spend time with</a:t>
                      </a:r>
                      <a:r>
                        <a:rPr lang="en-US" sz="1900" baseline="0" dirty="0"/>
                        <a:t> counselor, case manager, etc.</a:t>
                      </a:r>
                    </a:p>
                    <a:p>
                      <a:r>
                        <a:rPr lang="en-US" sz="1900" baseline="0" dirty="0"/>
                        <a:t>-Set up appt. with health care provider</a:t>
                      </a:r>
                    </a:p>
                    <a:p>
                      <a:r>
                        <a:rPr lang="en-US" sz="1900" baseline="0" dirty="0"/>
                        <a:t>-Do peer counseling (AA/NA etc.)</a:t>
                      </a:r>
                    </a:p>
                    <a:p>
                      <a:r>
                        <a:rPr lang="en-US" sz="1900" baseline="0" dirty="0"/>
                        <a:t>-Be in touch with family</a:t>
                      </a:r>
                    </a:p>
                    <a:p>
                      <a:r>
                        <a:rPr lang="en-US" sz="1900" baseline="0" dirty="0"/>
                        <a:t>-Get sleep</a:t>
                      </a:r>
                    </a:p>
                    <a:p>
                      <a:r>
                        <a:rPr lang="en-US" sz="1900" baseline="0" dirty="0"/>
                        <a:t>-Do some house work</a:t>
                      </a:r>
                    </a:p>
                    <a:p>
                      <a:r>
                        <a:rPr lang="en-US" sz="1900" baseline="0" dirty="0"/>
                        <a:t>-Write some letters</a:t>
                      </a:r>
                      <a:endParaRPr lang="en-US" sz="1900" dirty="0"/>
                    </a:p>
                  </a:txBody>
                  <a:tcPr/>
                </a:tc>
                <a:tc>
                  <a:txBody>
                    <a:bodyPr/>
                    <a:lstStyle/>
                    <a:p>
                      <a:r>
                        <a:rPr lang="en-US" sz="1900" dirty="0"/>
                        <a:t>-Buy groceries</a:t>
                      </a:r>
                    </a:p>
                    <a:p>
                      <a:r>
                        <a:rPr lang="en-US" sz="1900" dirty="0"/>
                        <a:t>-Plan something</a:t>
                      </a:r>
                      <a:r>
                        <a:rPr lang="en-US" sz="1900" baseline="0" dirty="0"/>
                        <a:t> fun for the weekend</a:t>
                      </a:r>
                    </a:p>
                    <a:p>
                      <a:r>
                        <a:rPr lang="en-US" sz="1900" baseline="0" dirty="0"/>
                        <a:t>-Have some personal time</a:t>
                      </a:r>
                    </a:p>
                    <a:p>
                      <a:r>
                        <a:rPr lang="en-US" sz="1900" baseline="0" dirty="0"/>
                        <a:t>-Take a bubble bath</a:t>
                      </a:r>
                    </a:p>
                    <a:p>
                      <a:r>
                        <a:rPr lang="en-US" sz="1900" baseline="0" dirty="0"/>
                        <a:t>-Call my sponsor</a:t>
                      </a:r>
                    </a:p>
                    <a:p>
                      <a:r>
                        <a:rPr lang="en-US" sz="1900" baseline="0" dirty="0"/>
                        <a:t>-Plan a trip</a:t>
                      </a:r>
                    </a:p>
                    <a:p>
                      <a:r>
                        <a:rPr lang="en-US" sz="1900" baseline="0" dirty="0"/>
                        <a:t>-Go to a meeting</a:t>
                      </a:r>
                    </a:p>
                    <a:p>
                      <a:r>
                        <a:rPr lang="en-US" sz="1900" baseline="0" dirty="0"/>
                        <a:t>-Do the laundry</a:t>
                      </a:r>
                      <a:endParaRPr lang="en-US" sz="1900" dirty="0"/>
                    </a:p>
                  </a:txBody>
                  <a:tcPr/>
                </a:tc>
                <a:extLst>
                  <a:ext uri="{0D108BD9-81ED-4DB2-BD59-A6C34878D82A}">
                    <a16:rowId xmlns:a16="http://schemas.microsoft.com/office/drawing/2014/main" val="1665019742"/>
                  </a:ext>
                </a:extLst>
              </a:tr>
              <a:tr h="375920">
                <a:tc>
                  <a:txBody>
                    <a:bodyPr/>
                    <a:lstStyle/>
                    <a:p>
                      <a:endParaRPr lang="en-US" sz="1900"/>
                    </a:p>
                  </a:txBody>
                  <a:tcPr/>
                </a:tc>
                <a:tc>
                  <a:txBody>
                    <a:bodyPr/>
                    <a:lstStyle/>
                    <a:p>
                      <a:endParaRPr lang="en-US" sz="1900" dirty="0"/>
                    </a:p>
                  </a:txBody>
                  <a:tcPr/>
                </a:tc>
                <a:extLst>
                  <a:ext uri="{0D108BD9-81ED-4DB2-BD59-A6C34878D82A}">
                    <a16:rowId xmlns:a16="http://schemas.microsoft.com/office/drawing/2014/main" val="1821069045"/>
                  </a:ext>
                </a:extLst>
              </a:tr>
            </a:tbl>
          </a:graphicData>
        </a:graphic>
      </p:graphicFrame>
    </p:spTree>
    <p:extLst>
      <p:ext uri="{BB962C8B-B14F-4D97-AF65-F5344CB8AC3E}">
        <p14:creationId xmlns:p14="http://schemas.microsoft.com/office/powerpoint/2010/main" val="364742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Boundaries+Presentation+PDF.pdf - Adobe Acrobat Pro"/>
          <p:cNvPicPr>
            <a:picLocks noGrp="1" noChangeAspect="1"/>
          </p:cNvPicPr>
          <p:nvPr>
            <p:ph idx="1"/>
          </p:nvPr>
        </p:nvPicPr>
        <p:blipFill rotWithShape="1">
          <a:blip r:embed="rId4">
            <a:extLst>
              <a:ext uri="{28A0092B-C50C-407E-A947-70E740481C1C}">
                <a14:useLocalDpi xmlns:a14="http://schemas.microsoft.com/office/drawing/2010/main" val="0"/>
              </a:ext>
            </a:extLst>
          </a:blip>
          <a:srcRect l="8523" t="30000" r="7186" b="13333"/>
          <a:stretch/>
        </p:blipFill>
        <p:spPr>
          <a:xfrm>
            <a:off x="1981200" y="1642477"/>
            <a:ext cx="8229600" cy="4441408"/>
          </a:xfrm>
        </p:spPr>
      </p:pic>
      <p:sp>
        <p:nvSpPr>
          <p:cNvPr id="5" name="Title 1"/>
          <p:cNvSpPr>
            <a:spLocks noGrp="1"/>
          </p:cNvSpPr>
          <p:nvPr>
            <p:ph type="title"/>
            <p:custDataLst>
              <p:tags r:id="rId1"/>
            </p:custDataLst>
          </p:nvPr>
        </p:nvSpPr>
        <p:spPr>
          <a:xfrm>
            <a:off x="1981200" y="274639"/>
            <a:ext cx="8229600" cy="1143000"/>
          </a:xfrm>
        </p:spPr>
        <p:txBody>
          <a:bodyPr>
            <a:normAutofit/>
          </a:bodyPr>
          <a:lstStyle/>
          <a:p>
            <a:pPr algn="ctr"/>
            <a:r>
              <a:rPr lang="en-US" dirty="0"/>
              <a:t>Housekeeping: Functions</a:t>
            </a:r>
          </a:p>
        </p:txBody>
      </p:sp>
    </p:spTree>
    <p:extLst>
      <p:ext uri="{BB962C8B-B14F-4D97-AF65-F5344CB8AC3E}">
        <p14:creationId xmlns:p14="http://schemas.microsoft.com/office/powerpoint/2010/main" val="2224902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Triggers</a:t>
            </a:r>
          </a:p>
        </p:txBody>
      </p:sp>
      <p:sp>
        <p:nvSpPr>
          <p:cNvPr id="3" name="Content Placeholder 2"/>
          <p:cNvSpPr>
            <a:spLocks noGrp="1"/>
          </p:cNvSpPr>
          <p:nvPr>
            <p:ph idx="1"/>
          </p:nvPr>
        </p:nvSpPr>
        <p:spPr/>
        <p:txBody>
          <a:bodyPr/>
          <a:lstStyle/>
          <a:p>
            <a:pPr marL="0" indent="0">
              <a:buNone/>
            </a:pPr>
            <a:r>
              <a:rPr lang="en-US" dirty="0"/>
              <a:t>	First list</a:t>
            </a:r>
          </a:p>
          <a:p>
            <a:pPr marL="0" indent="0">
              <a:buNone/>
            </a:pPr>
            <a:r>
              <a:rPr lang="en-US" dirty="0"/>
              <a:t>	What might happen that will make me feel worse.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6217277"/>
              </p:ext>
            </p:extLst>
          </p:nvPr>
        </p:nvGraphicFramePr>
        <p:xfrm>
          <a:off x="2468228" y="3177641"/>
          <a:ext cx="8128000" cy="25603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03614298"/>
                    </a:ext>
                  </a:extLst>
                </a:gridCol>
                <a:gridCol w="4064000">
                  <a:extLst>
                    <a:ext uri="{9D8B030D-6E8A-4147-A177-3AD203B41FA5}">
                      <a16:colId xmlns:a16="http://schemas.microsoft.com/office/drawing/2014/main" val="4236178888"/>
                    </a:ext>
                  </a:extLst>
                </a:gridCol>
              </a:tblGrid>
              <a:tr h="1943100">
                <a:tc>
                  <a:txBody>
                    <a:bodyPr/>
                    <a:lstStyle/>
                    <a:p>
                      <a:r>
                        <a:rPr lang="en-US" sz="1300" dirty="0"/>
                        <a:t>-Anniversary</a:t>
                      </a:r>
                      <a:r>
                        <a:rPr lang="en-US" sz="1300" baseline="0" dirty="0"/>
                        <a:t> of bad events</a:t>
                      </a:r>
                    </a:p>
                    <a:p>
                      <a:r>
                        <a:rPr lang="en-US" sz="1300" baseline="0" dirty="0"/>
                        <a:t>-Traumatic news</a:t>
                      </a:r>
                    </a:p>
                    <a:p>
                      <a:r>
                        <a:rPr lang="en-US" sz="1300" baseline="0" dirty="0"/>
                        <a:t>-Being over tired</a:t>
                      </a:r>
                    </a:p>
                    <a:p>
                      <a:r>
                        <a:rPr lang="en-US" sz="1300" baseline="0" dirty="0"/>
                        <a:t>-Work stress</a:t>
                      </a:r>
                    </a:p>
                    <a:p>
                      <a:r>
                        <a:rPr lang="en-US" sz="1300" baseline="0" dirty="0"/>
                        <a:t>-Being around people drinking/drugging</a:t>
                      </a:r>
                    </a:p>
                    <a:p>
                      <a:r>
                        <a:rPr lang="en-US" sz="1300" baseline="0" dirty="0"/>
                        <a:t>-Relationship ending</a:t>
                      </a:r>
                    </a:p>
                    <a:p>
                      <a:r>
                        <a:rPr lang="en-US" sz="1300" baseline="0" dirty="0"/>
                        <a:t>-Too much alone time</a:t>
                      </a:r>
                    </a:p>
                    <a:p>
                      <a:r>
                        <a:rPr lang="en-US" sz="1300" baseline="0" dirty="0"/>
                        <a:t>-Guilt from saying NO</a:t>
                      </a:r>
                    </a:p>
                    <a:p>
                      <a:endParaRPr lang="en-US" sz="1300" dirty="0"/>
                    </a:p>
                  </a:txBody>
                  <a:tcPr/>
                </a:tc>
                <a:tc>
                  <a:txBody>
                    <a:bodyPr/>
                    <a:lstStyle/>
                    <a:p>
                      <a:r>
                        <a:rPr lang="en-US" sz="1300" dirty="0"/>
                        <a:t>-Being criticized, put down, teased</a:t>
                      </a:r>
                    </a:p>
                    <a:p>
                      <a:r>
                        <a:rPr lang="en-US" sz="1300" dirty="0"/>
                        <a:t>-Money problems</a:t>
                      </a:r>
                    </a:p>
                    <a:p>
                      <a:r>
                        <a:rPr lang="en-US" sz="1300" dirty="0"/>
                        <a:t>-Physical</a:t>
                      </a:r>
                      <a:r>
                        <a:rPr lang="en-US" sz="1300" baseline="0" dirty="0"/>
                        <a:t> illness</a:t>
                      </a:r>
                    </a:p>
                    <a:p>
                      <a:r>
                        <a:rPr lang="en-US" sz="1300" baseline="0" dirty="0"/>
                        <a:t>-Loud noises</a:t>
                      </a:r>
                    </a:p>
                    <a:p>
                      <a:r>
                        <a:rPr lang="en-US" sz="1300" baseline="0" dirty="0"/>
                        <a:t>-Being scapegoated</a:t>
                      </a:r>
                    </a:p>
                    <a:p>
                      <a:r>
                        <a:rPr lang="en-US" sz="1300" baseline="0" dirty="0"/>
                        <a:t>-Reminders of abandonment or deprivation</a:t>
                      </a:r>
                    </a:p>
                    <a:p>
                      <a:r>
                        <a:rPr lang="en-US" sz="1300" baseline="0" dirty="0"/>
                        <a:t>-Certain foods</a:t>
                      </a:r>
                      <a:endParaRPr lang="en-US" sz="1300" dirty="0"/>
                    </a:p>
                    <a:p>
                      <a:endParaRPr lang="en-US" sz="1300" dirty="0"/>
                    </a:p>
                  </a:txBody>
                  <a:tcPr/>
                </a:tc>
                <a:extLst>
                  <a:ext uri="{0D108BD9-81ED-4DB2-BD59-A6C34878D82A}">
                    <a16:rowId xmlns:a16="http://schemas.microsoft.com/office/drawing/2014/main" val="4113736294"/>
                  </a:ext>
                </a:extLst>
              </a:tr>
            </a:tbl>
          </a:graphicData>
        </a:graphic>
      </p:graphicFrame>
    </p:spTree>
    <p:extLst>
      <p:ext uri="{BB962C8B-B14F-4D97-AF65-F5344CB8AC3E}">
        <p14:creationId xmlns:p14="http://schemas.microsoft.com/office/powerpoint/2010/main" val="78794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Responses to External Triggers</a:t>
            </a:r>
            <a:br>
              <a:rPr lang="en-US" b="1" dirty="0">
                <a:solidFill>
                  <a:srgbClr val="0070C0"/>
                </a:solidFill>
              </a:rPr>
            </a:br>
            <a:r>
              <a:rPr lang="en-US" sz="2800" b="1" dirty="0">
                <a:solidFill>
                  <a:srgbClr val="0070C0"/>
                </a:solidFill>
              </a:rPr>
              <a:t>(Trigger Action Plan)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0070C0"/>
                </a:solidFill>
              </a:rPr>
              <a:t>-</a:t>
            </a:r>
            <a:r>
              <a:rPr lang="en-US" dirty="0"/>
              <a:t>Make sure I do everything on my </a:t>
            </a:r>
            <a:r>
              <a:rPr lang="en-US" dirty="0">
                <a:solidFill>
                  <a:srgbClr val="FF0000"/>
                </a:solidFill>
              </a:rPr>
              <a:t>Daily Maintenance Plan</a:t>
            </a:r>
          </a:p>
          <a:p>
            <a:pPr marL="0" indent="0">
              <a:buNone/>
            </a:pPr>
            <a:r>
              <a:rPr lang="en-US" dirty="0">
                <a:solidFill>
                  <a:srgbClr val="0070C0"/>
                </a:solidFill>
              </a:rPr>
              <a:t>-</a:t>
            </a:r>
            <a:r>
              <a:rPr lang="en-US" dirty="0"/>
              <a:t>Call a support person and ask them to listen while I walk thru the situation</a:t>
            </a:r>
          </a:p>
          <a:p>
            <a:pPr marL="0" indent="0">
              <a:buNone/>
            </a:pPr>
            <a:r>
              <a:rPr lang="en-US" dirty="0">
                <a:solidFill>
                  <a:srgbClr val="0070C0"/>
                </a:solidFill>
              </a:rPr>
              <a:t>-</a:t>
            </a:r>
            <a:r>
              <a:rPr lang="en-US" dirty="0"/>
              <a:t>Do some deep breathing exercises</a:t>
            </a:r>
          </a:p>
          <a:p>
            <a:pPr marL="0" indent="0">
              <a:buNone/>
            </a:pPr>
            <a:r>
              <a:rPr lang="en-US" dirty="0">
                <a:solidFill>
                  <a:srgbClr val="0070C0"/>
                </a:solidFill>
              </a:rPr>
              <a:t>-</a:t>
            </a:r>
            <a:r>
              <a:rPr lang="en-US" dirty="0"/>
              <a:t>Remember it is OK to take care of myself</a:t>
            </a:r>
          </a:p>
          <a:p>
            <a:pPr marL="0" indent="0">
              <a:buNone/>
            </a:pPr>
            <a:r>
              <a:rPr lang="en-US" dirty="0">
                <a:solidFill>
                  <a:srgbClr val="0070C0"/>
                </a:solidFill>
              </a:rPr>
              <a:t>-</a:t>
            </a:r>
            <a:r>
              <a:rPr lang="en-US" dirty="0"/>
              <a:t>Work on changing negative thoughts to positive ones</a:t>
            </a:r>
          </a:p>
          <a:p>
            <a:pPr marL="0" indent="0">
              <a:buNone/>
            </a:pPr>
            <a:r>
              <a:rPr lang="en-US" dirty="0">
                <a:solidFill>
                  <a:srgbClr val="0070C0"/>
                </a:solidFill>
              </a:rPr>
              <a:t>-</a:t>
            </a:r>
            <a:r>
              <a:rPr lang="en-US" dirty="0"/>
              <a:t>Get validation from someone I am close to</a:t>
            </a:r>
          </a:p>
          <a:p>
            <a:pPr marL="0" indent="0">
              <a:buNone/>
            </a:pPr>
            <a:r>
              <a:rPr lang="en-US" dirty="0"/>
              <a:t>Also: journaling, going for walk, focusing exercises, peer counseling, seeing case manager/sponsor, time out in comfortable place, enjoy structured play time, playing a musical instrument, singing/dancing, going to community activity, vigorous exercise </a:t>
            </a:r>
            <a:r>
              <a:rPr lang="en-US" dirty="0">
                <a:solidFill>
                  <a:srgbClr val="FF0000"/>
                </a:solidFill>
              </a:rPr>
              <a:t>(See Daily Maintenance Plan…)</a:t>
            </a:r>
          </a:p>
        </p:txBody>
      </p:sp>
    </p:spTree>
    <p:extLst>
      <p:ext uri="{BB962C8B-B14F-4D97-AF65-F5344CB8AC3E}">
        <p14:creationId xmlns:p14="http://schemas.microsoft.com/office/powerpoint/2010/main" val="3240956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Early Internal Warning Signs</a:t>
            </a:r>
          </a:p>
        </p:txBody>
      </p:sp>
      <p:sp>
        <p:nvSpPr>
          <p:cNvPr id="3" name="Content Placeholder 2"/>
          <p:cNvSpPr>
            <a:spLocks noGrp="1"/>
          </p:cNvSpPr>
          <p:nvPr>
            <p:ph idx="1"/>
          </p:nvPr>
        </p:nvSpPr>
        <p:spPr/>
        <p:txBody>
          <a:bodyPr/>
          <a:lstStyle/>
          <a:p>
            <a:pPr marL="0" indent="0">
              <a:buNone/>
            </a:pPr>
            <a:r>
              <a:rPr lang="en-US" dirty="0">
                <a:solidFill>
                  <a:srgbClr val="FF0000"/>
                </a:solidFill>
              </a:rPr>
              <a:t>Staying well:  </a:t>
            </a:r>
            <a:r>
              <a:rPr lang="en-US" dirty="0"/>
              <a:t>Subtle internal changes may indicate we may need to take some further action.</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56073848"/>
              </p:ext>
            </p:extLst>
          </p:nvPr>
        </p:nvGraphicFramePr>
        <p:xfrm>
          <a:off x="2032004" y="3129095"/>
          <a:ext cx="8127999" cy="28346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61520236"/>
                    </a:ext>
                  </a:extLst>
                </a:gridCol>
                <a:gridCol w="2709333">
                  <a:extLst>
                    <a:ext uri="{9D8B030D-6E8A-4147-A177-3AD203B41FA5}">
                      <a16:colId xmlns:a16="http://schemas.microsoft.com/office/drawing/2014/main" val="1388076237"/>
                    </a:ext>
                  </a:extLst>
                </a:gridCol>
                <a:gridCol w="2709333">
                  <a:extLst>
                    <a:ext uri="{9D8B030D-6E8A-4147-A177-3AD203B41FA5}">
                      <a16:colId xmlns:a16="http://schemas.microsoft.com/office/drawing/2014/main" val="1878312976"/>
                    </a:ext>
                  </a:extLst>
                </a:gridCol>
              </a:tblGrid>
              <a:tr h="1943100">
                <a:tc>
                  <a:txBody>
                    <a:bodyPr/>
                    <a:lstStyle/>
                    <a:p>
                      <a:r>
                        <a:rPr lang="en-US" sz="1300" dirty="0"/>
                        <a:t>-anxiety</a:t>
                      </a:r>
                    </a:p>
                    <a:p>
                      <a:r>
                        <a:rPr lang="en-US" sz="1300" dirty="0"/>
                        <a:t>-nervousness</a:t>
                      </a:r>
                    </a:p>
                    <a:p>
                      <a:r>
                        <a:rPr lang="en-US" sz="1300" dirty="0"/>
                        <a:t>-forgetfulness</a:t>
                      </a:r>
                    </a:p>
                    <a:p>
                      <a:r>
                        <a:rPr lang="en-US" sz="1300" dirty="0"/>
                        <a:t>-inability</a:t>
                      </a:r>
                      <a:r>
                        <a:rPr lang="en-US" sz="1300" baseline="0" dirty="0"/>
                        <a:t> to experience pleasure</a:t>
                      </a:r>
                    </a:p>
                    <a:p>
                      <a:r>
                        <a:rPr lang="en-US" sz="1300" baseline="0" dirty="0"/>
                        <a:t>-lack of motivation</a:t>
                      </a:r>
                    </a:p>
                    <a:p>
                      <a:r>
                        <a:rPr lang="en-US" sz="1300" baseline="0" dirty="0"/>
                        <a:t>-substance abuse</a:t>
                      </a:r>
                    </a:p>
                    <a:p>
                      <a:r>
                        <a:rPr lang="en-US" sz="1300" baseline="0" dirty="0"/>
                        <a:t>-weepiness</a:t>
                      </a:r>
                    </a:p>
                    <a:p>
                      <a:r>
                        <a:rPr lang="en-US" sz="1300" baseline="0" dirty="0"/>
                        <a:t>-not answering phone</a:t>
                      </a:r>
                    </a:p>
                    <a:p>
                      <a:r>
                        <a:rPr lang="en-US" sz="1300" dirty="0"/>
                        <a:t>-easily frustrated</a:t>
                      </a:r>
                    </a:p>
                  </a:txBody>
                  <a:tcPr/>
                </a:tc>
                <a:tc>
                  <a:txBody>
                    <a:bodyPr/>
                    <a:lstStyle/>
                    <a:p>
                      <a:r>
                        <a:rPr lang="en-US" sz="1300" dirty="0"/>
                        <a:t>-feeling</a:t>
                      </a:r>
                      <a:r>
                        <a:rPr lang="en-US" sz="1300" baseline="0" dirty="0"/>
                        <a:t> slowed down or speeded up</a:t>
                      </a:r>
                    </a:p>
                    <a:p>
                      <a:r>
                        <a:rPr lang="en-US" sz="1300" baseline="0" dirty="0"/>
                        <a:t>-being uncaring</a:t>
                      </a:r>
                    </a:p>
                    <a:p>
                      <a:r>
                        <a:rPr lang="en-US" sz="1300" baseline="0" dirty="0"/>
                        <a:t>-avoiding others, isolating self</a:t>
                      </a:r>
                    </a:p>
                    <a:p>
                      <a:r>
                        <a:rPr lang="en-US" sz="1300" baseline="0" dirty="0"/>
                        <a:t>-being obsessed with trivial thing</a:t>
                      </a:r>
                    </a:p>
                    <a:p>
                      <a:r>
                        <a:rPr lang="en-US" sz="1300" baseline="0" dirty="0"/>
                        <a:t>-feeling worthless</a:t>
                      </a:r>
                    </a:p>
                    <a:p>
                      <a:r>
                        <a:rPr lang="en-US" sz="1300" baseline="0" dirty="0"/>
                        <a:t>-being too quiet</a:t>
                      </a:r>
                    </a:p>
                    <a:p>
                      <a:r>
                        <a:rPr lang="en-US" sz="1300" baseline="0" dirty="0"/>
                        <a:t>-compulsive behaviors</a:t>
                      </a:r>
                      <a:endParaRPr lang="en-US" sz="1300" dirty="0"/>
                    </a:p>
                  </a:txBody>
                  <a:tcPr/>
                </a:tc>
                <a:tc>
                  <a:txBody>
                    <a:bodyPr/>
                    <a:lstStyle/>
                    <a:p>
                      <a:r>
                        <a:rPr lang="en-US" sz="1300" dirty="0"/>
                        <a:t>-increased negativity</a:t>
                      </a:r>
                    </a:p>
                    <a:p>
                      <a:r>
                        <a:rPr lang="en-US" sz="1300" dirty="0"/>
                        <a:t>-increased</a:t>
                      </a:r>
                      <a:r>
                        <a:rPr lang="en-US" sz="1300" baseline="0" dirty="0"/>
                        <a:t> irritability</a:t>
                      </a:r>
                    </a:p>
                    <a:p>
                      <a:r>
                        <a:rPr lang="en-US" sz="1300" baseline="0" dirty="0"/>
                        <a:t>-increase in smoking</a:t>
                      </a:r>
                    </a:p>
                    <a:p>
                      <a:r>
                        <a:rPr lang="en-US" sz="1300" baseline="0" dirty="0"/>
                        <a:t>-spending money on unneeded things</a:t>
                      </a:r>
                    </a:p>
                    <a:p>
                      <a:r>
                        <a:rPr lang="en-US" sz="1300" baseline="0" dirty="0"/>
                        <a:t>-impulsivity</a:t>
                      </a:r>
                    </a:p>
                    <a:p>
                      <a:r>
                        <a:rPr lang="en-US" sz="1300" baseline="0" dirty="0"/>
                        <a:t>-over/ under eating</a:t>
                      </a:r>
                    </a:p>
                    <a:p>
                      <a:r>
                        <a:rPr lang="en-US" sz="1300" baseline="0" dirty="0"/>
                        <a:t>-craving drugs/alcohol</a:t>
                      </a:r>
                    </a:p>
                    <a:p>
                      <a:r>
                        <a:rPr lang="en-US" sz="1300" baseline="0" dirty="0"/>
                        <a:t>-feeling abandoned/rejected</a:t>
                      </a:r>
                      <a:endParaRPr lang="en-US" sz="1300" dirty="0"/>
                    </a:p>
                  </a:txBody>
                  <a:tcPr/>
                </a:tc>
                <a:extLst>
                  <a:ext uri="{0D108BD9-81ED-4DB2-BD59-A6C34878D82A}">
                    <a16:rowId xmlns:a16="http://schemas.microsoft.com/office/drawing/2014/main" val="3503442330"/>
                  </a:ext>
                </a:extLst>
              </a:tr>
            </a:tbl>
          </a:graphicData>
        </a:graphic>
      </p:graphicFrame>
    </p:spTree>
    <p:extLst>
      <p:ext uri="{BB962C8B-B14F-4D97-AF65-F5344CB8AC3E}">
        <p14:creationId xmlns:p14="http://schemas.microsoft.com/office/powerpoint/2010/main" val="3294436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Early Internal Warning Signs Responses</a:t>
            </a:r>
            <a:br>
              <a:rPr lang="en-US" b="1" dirty="0">
                <a:solidFill>
                  <a:srgbClr val="0070C0"/>
                </a:solidFill>
              </a:rPr>
            </a:br>
            <a:r>
              <a:rPr lang="en-US" sz="2800" b="1" dirty="0">
                <a:solidFill>
                  <a:srgbClr val="0070C0"/>
                </a:solidFill>
              </a:rPr>
              <a:t>(Early Warning Signs Action Plan)</a:t>
            </a:r>
            <a:endParaRPr lang="en-US" sz="2800" dirty="0">
              <a:solidFill>
                <a:srgbClr val="0070C0"/>
              </a:solidFill>
            </a:endParaRP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Things to do:</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3172362"/>
              </p:ext>
            </p:extLst>
          </p:nvPr>
        </p:nvGraphicFramePr>
        <p:xfrm>
          <a:off x="2032000" y="3091543"/>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48442421"/>
                    </a:ext>
                  </a:extLst>
                </a:gridCol>
                <a:gridCol w="4064000">
                  <a:extLst>
                    <a:ext uri="{9D8B030D-6E8A-4147-A177-3AD203B41FA5}">
                      <a16:colId xmlns:a16="http://schemas.microsoft.com/office/drawing/2014/main" val="1149084442"/>
                    </a:ext>
                  </a:extLst>
                </a:gridCol>
              </a:tblGrid>
              <a:tr h="1954435">
                <a:tc>
                  <a:txBody>
                    <a:bodyPr/>
                    <a:lstStyle/>
                    <a:p>
                      <a:r>
                        <a:rPr lang="en-US" sz="1300" dirty="0"/>
                        <a:t>-Do things on </a:t>
                      </a:r>
                      <a:r>
                        <a:rPr lang="en-US" sz="1300" dirty="0">
                          <a:solidFill>
                            <a:schemeClr val="tx1"/>
                          </a:solidFill>
                        </a:rPr>
                        <a:t>Daily Maintenance</a:t>
                      </a:r>
                      <a:r>
                        <a:rPr lang="en-US" sz="1300" baseline="0" dirty="0">
                          <a:solidFill>
                            <a:schemeClr val="tx1"/>
                          </a:solidFill>
                        </a:rPr>
                        <a:t> Plan </a:t>
                      </a:r>
                      <a:r>
                        <a:rPr lang="en-US" sz="1300" baseline="0" dirty="0"/>
                        <a:t>even if don’t feel like it</a:t>
                      </a:r>
                    </a:p>
                    <a:p>
                      <a:r>
                        <a:rPr lang="en-US" sz="1300" baseline="0" dirty="0"/>
                        <a:t>-Tell support/counselor how I am feeling</a:t>
                      </a:r>
                    </a:p>
                    <a:p>
                      <a:r>
                        <a:rPr lang="en-US" sz="1300" baseline="0" dirty="0"/>
                        <a:t>-Peer counseling daily</a:t>
                      </a:r>
                    </a:p>
                    <a:p>
                      <a:r>
                        <a:rPr lang="en-US" sz="1300" baseline="0" dirty="0"/>
                        <a:t>-Do at least one focus exercise</a:t>
                      </a:r>
                    </a:p>
                    <a:p>
                      <a:r>
                        <a:rPr lang="en-US" sz="1300" baseline="0" dirty="0"/>
                        <a:t>-Do 3 to 10 minutes relaxation exercises</a:t>
                      </a:r>
                    </a:p>
                    <a:p>
                      <a:endParaRPr lang="en-US" sz="1300" dirty="0"/>
                    </a:p>
                  </a:txBody>
                  <a:tcPr/>
                </a:tc>
                <a:tc>
                  <a:txBody>
                    <a:bodyPr/>
                    <a:lstStyle/>
                    <a:p>
                      <a:r>
                        <a:rPr lang="en-US" sz="1300" dirty="0"/>
                        <a:t>-Write in my journal</a:t>
                      </a:r>
                      <a:r>
                        <a:rPr lang="en-US" sz="1300" baseline="0" dirty="0"/>
                        <a:t> for at least 15 minutes daily</a:t>
                      </a:r>
                    </a:p>
                    <a:p>
                      <a:r>
                        <a:rPr lang="en-US" sz="1300" baseline="0" dirty="0"/>
                        <a:t>-Spend at least 1 hour involved in activity I enjoy</a:t>
                      </a:r>
                    </a:p>
                    <a:p>
                      <a:r>
                        <a:rPr lang="en-US" sz="1300" baseline="0" dirty="0"/>
                        <a:t>-Ask others to take over my housekeeping responsibilities for the day</a:t>
                      </a:r>
                    </a:p>
                    <a:p>
                      <a:r>
                        <a:rPr lang="en-US" sz="1300" baseline="0" dirty="0"/>
                        <a:t>-Go to 12 step meeting</a:t>
                      </a:r>
                    </a:p>
                    <a:p>
                      <a:endParaRPr lang="en-US" sz="1300" dirty="0"/>
                    </a:p>
                  </a:txBody>
                  <a:tcPr/>
                </a:tc>
                <a:extLst>
                  <a:ext uri="{0D108BD9-81ED-4DB2-BD59-A6C34878D82A}">
                    <a16:rowId xmlns:a16="http://schemas.microsoft.com/office/drawing/2014/main" val="3623743640"/>
                  </a:ext>
                </a:extLst>
              </a:tr>
            </a:tbl>
          </a:graphicData>
        </a:graphic>
      </p:graphicFrame>
    </p:spTree>
    <p:extLst>
      <p:ext uri="{BB962C8B-B14F-4D97-AF65-F5344CB8AC3E}">
        <p14:creationId xmlns:p14="http://schemas.microsoft.com/office/powerpoint/2010/main" val="2356183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Early Internal Warning Signs Responses</a:t>
            </a:r>
            <a:endParaRPr lang="en-US" dirty="0">
              <a:solidFill>
                <a:srgbClr val="0070C0"/>
              </a:solidFill>
            </a:endParaRP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Things to do that feel right for me: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17211310"/>
              </p:ext>
            </p:extLst>
          </p:nvPr>
        </p:nvGraphicFramePr>
        <p:xfrm>
          <a:off x="1562217" y="3630455"/>
          <a:ext cx="8128000" cy="1737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72167660"/>
                    </a:ext>
                  </a:extLst>
                </a:gridCol>
                <a:gridCol w="4064000">
                  <a:extLst>
                    <a:ext uri="{9D8B030D-6E8A-4147-A177-3AD203B41FA5}">
                      <a16:colId xmlns:a16="http://schemas.microsoft.com/office/drawing/2014/main" val="3636979467"/>
                    </a:ext>
                  </a:extLst>
                </a:gridCol>
              </a:tblGrid>
              <a:tr h="1120140">
                <a:tc>
                  <a:txBody>
                    <a:bodyPr/>
                    <a:lstStyle/>
                    <a:p>
                      <a:r>
                        <a:rPr lang="en-US" sz="1300" dirty="0"/>
                        <a:t>-Check in with my physician/</a:t>
                      </a:r>
                      <a:r>
                        <a:rPr lang="en-US" sz="1300" baseline="0" dirty="0"/>
                        <a:t> health care provider</a:t>
                      </a:r>
                    </a:p>
                    <a:p>
                      <a:r>
                        <a:rPr lang="en-US" sz="1300" baseline="0" dirty="0"/>
                        <a:t>-Surround myself with loving/affirming people</a:t>
                      </a:r>
                    </a:p>
                    <a:p>
                      <a:r>
                        <a:rPr lang="en-US" sz="1300" baseline="0" dirty="0"/>
                        <a:t>-Spend time with my pet</a:t>
                      </a:r>
                      <a:endParaRPr lang="en-US" sz="1300" dirty="0"/>
                    </a:p>
                  </a:txBody>
                  <a:tcPr/>
                </a:tc>
                <a:tc>
                  <a:txBody>
                    <a:bodyPr/>
                    <a:lstStyle/>
                    <a:p>
                      <a:r>
                        <a:rPr lang="en-US" sz="1300" dirty="0"/>
                        <a:t>-Read a good book</a:t>
                      </a:r>
                    </a:p>
                    <a:p>
                      <a:r>
                        <a:rPr lang="en-US" sz="1300" dirty="0"/>
                        <a:t>-Dance,</a:t>
                      </a:r>
                      <a:r>
                        <a:rPr lang="en-US" sz="1300" baseline="0" dirty="0"/>
                        <a:t> sing, listen to music, play instrument</a:t>
                      </a:r>
                    </a:p>
                    <a:p>
                      <a:r>
                        <a:rPr lang="en-US" sz="1300" baseline="0" dirty="0"/>
                        <a:t>-Exercise</a:t>
                      </a:r>
                    </a:p>
                    <a:p>
                      <a:r>
                        <a:rPr lang="en-US" sz="1300" baseline="0" dirty="0"/>
                        <a:t>-Go fly a kite</a:t>
                      </a:r>
                    </a:p>
                    <a:p>
                      <a:r>
                        <a:rPr lang="en-US" sz="1300" baseline="0" dirty="0"/>
                        <a:t>-Go fishing</a:t>
                      </a:r>
                      <a:endParaRPr lang="en-US" sz="1300" dirty="0"/>
                    </a:p>
                  </a:txBody>
                  <a:tcPr/>
                </a:tc>
                <a:extLst>
                  <a:ext uri="{0D108BD9-81ED-4DB2-BD59-A6C34878D82A}">
                    <a16:rowId xmlns:a16="http://schemas.microsoft.com/office/drawing/2014/main" val="254426672"/>
                  </a:ext>
                </a:extLst>
              </a:tr>
            </a:tbl>
          </a:graphicData>
        </a:graphic>
      </p:graphicFrame>
    </p:spTree>
    <p:extLst>
      <p:ext uri="{BB962C8B-B14F-4D97-AF65-F5344CB8AC3E}">
        <p14:creationId xmlns:p14="http://schemas.microsoft.com/office/powerpoint/2010/main" val="3553653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When things are breaking down or getting worse</a:t>
            </a:r>
          </a:p>
        </p:txBody>
      </p:sp>
      <p:sp>
        <p:nvSpPr>
          <p:cNvPr id="3" name="Content Placeholder 2"/>
          <p:cNvSpPr>
            <a:spLocks noGrp="1"/>
          </p:cNvSpPr>
          <p:nvPr>
            <p:ph idx="1"/>
          </p:nvPr>
        </p:nvSpPr>
        <p:spPr/>
        <p:txBody>
          <a:bodyPr/>
          <a:lstStyle/>
          <a:p>
            <a:pPr marL="0" indent="0">
              <a:buNone/>
            </a:pPr>
            <a:r>
              <a:rPr lang="en-US" dirty="0"/>
              <a:t>Preventing a crisis…</a:t>
            </a:r>
          </a:p>
          <a:p>
            <a:pPr marL="0" indent="0">
              <a:buNone/>
            </a:pPr>
            <a:r>
              <a:rPr lang="en-US" dirty="0"/>
              <a:t>List things that indicate well-being has worsened and you are close to crisis stage: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13713593"/>
              </p:ext>
            </p:extLst>
          </p:nvPr>
        </p:nvGraphicFramePr>
        <p:xfrm>
          <a:off x="2032004" y="3196049"/>
          <a:ext cx="8127999" cy="301751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3222216"/>
                    </a:ext>
                  </a:extLst>
                </a:gridCol>
                <a:gridCol w="2709333">
                  <a:extLst>
                    <a:ext uri="{9D8B030D-6E8A-4147-A177-3AD203B41FA5}">
                      <a16:colId xmlns:a16="http://schemas.microsoft.com/office/drawing/2014/main" val="809211603"/>
                    </a:ext>
                  </a:extLst>
                </a:gridCol>
                <a:gridCol w="2709333">
                  <a:extLst>
                    <a:ext uri="{9D8B030D-6E8A-4147-A177-3AD203B41FA5}">
                      <a16:colId xmlns:a16="http://schemas.microsoft.com/office/drawing/2014/main" val="1093530216"/>
                    </a:ext>
                  </a:extLst>
                </a:gridCol>
              </a:tblGrid>
              <a:tr h="3017519">
                <a:tc>
                  <a:txBody>
                    <a:bodyPr/>
                    <a:lstStyle/>
                    <a:p>
                      <a:r>
                        <a:rPr lang="en-US" sz="1300" dirty="0"/>
                        <a:t>-feeling very over-sensitive and fragile</a:t>
                      </a:r>
                    </a:p>
                    <a:p>
                      <a:r>
                        <a:rPr lang="en-US" sz="1300" dirty="0"/>
                        <a:t>-irrational responses to events and others</a:t>
                      </a:r>
                    </a:p>
                    <a:p>
                      <a:r>
                        <a:rPr lang="en-US" sz="1300" dirty="0"/>
                        <a:t>-unable to sleep for…</a:t>
                      </a:r>
                    </a:p>
                    <a:p>
                      <a:r>
                        <a:rPr lang="en-US" sz="1300" dirty="0"/>
                        <a:t>-sleeping all of the time</a:t>
                      </a:r>
                    </a:p>
                    <a:p>
                      <a:r>
                        <a:rPr lang="en-US" sz="1300" dirty="0"/>
                        <a:t>-increased pain,</a:t>
                      </a:r>
                      <a:r>
                        <a:rPr lang="en-US" sz="1300" baseline="0" dirty="0"/>
                        <a:t> headaches</a:t>
                      </a:r>
                    </a:p>
                    <a:p>
                      <a:r>
                        <a:rPr lang="en-US" sz="1300" baseline="0" dirty="0"/>
                        <a:t>-avoiding eating</a:t>
                      </a:r>
                    </a:p>
                    <a:p>
                      <a:r>
                        <a:rPr lang="en-US" sz="1300" baseline="0" dirty="0"/>
                        <a:t>-racing thoughts</a:t>
                      </a:r>
                      <a:endParaRPr lang="en-US" sz="1300" dirty="0"/>
                    </a:p>
                  </a:txBody>
                  <a:tcPr/>
                </a:tc>
                <a:tc>
                  <a:txBody>
                    <a:bodyPr/>
                    <a:lstStyle/>
                    <a:p>
                      <a:r>
                        <a:rPr lang="en-US" sz="1300" dirty="0"/>
                        <a:t>-risk taking, like driving</a:t>
                      </a:r>
                      <a:r>
                        <a:rPr lang="en-US" sz="1300" baseline="0" dirty="0"/>
                        <a:t> too fast</a:t>
                      </a:r>
                    </a:p>
                    <a:p>
                      <a:r>
                        <a:rPr lang="en-US" sz="1300" baseline="0" dirty="0"/>
                        <a:t>-thoughts of self harm</a:t>
                      </a:r>
                    </a:p>
                    <a:p>
                      <a:r>
                        <a:rPr lang="en-US" sz="1300" baseline="0" dirty="0"/>
                        <a:t>-substance abuse</a:t>
                      </a:r>
                    </a:p>
                    <a:p>
                      <a:r>
                        <a:rPr lang="en-US" sz="1300" baseline="0" dirty="0"/>
                        <a:t>-obsessed with negative thoughts</a:t>
                      </a:r>
                    </a:p>
                    <a:p>
                      <a:r>
                        <a:rPr lang="en-US" sz="1300" baseline="0" dirty="0"/>
                        <a:t>-inability to slow down</a:t>
                      </a:r>
                    </a:p>
                    <a:p>
                      <a:r>
                        <a:rPr lang="en-US" sz="1300" baseline="0" dirty="0"/>
                        <a:t>-bizarre behavior, </a:t>
                      </a:r>
                      <a:r>
                        <a:rPr lang="en-US" sz="1300" baseline="0" dirty="0" err="1"/>
                        <a:t>e.g</a:t>
                      </a:r>
                      <a:r>
                        <a:rPr lang="en-US" sz="1300" baseline="0" dirty="0"/>
                        <a:t>……</a:t>
                      </a:r>
                    </a:p>
                    <a:p>
                      <a:r>
                        <a:rPr lang="en-US" sz="1300" baseline="0" dirty="0"/>
                        <a:t>-dissociations (spacing out/losing time)</a:t>
                      </a:r>
                      <a:endParaRPr lang="en-US" sz="1300" dirty="0"/>
                    </a:p>
                  </a:txBody>
                  <a:tcPr/>
                </a:tc>
                <a:tc>
                  <a:txBody>
                    <a:bodyPr/>
                    <a:lstStyle/>
                    <a:p>
                      <a:r>
                        <a:rPr lang="en-US" sz="1300" dirty="0"/>
                        <a:t>-seeing things</a:t>
                      </a:r>
                    </a:p>
                    <a:p>
                      <a:r>
                        <a:rPr lang="en-US" sz="1300" dirty="0"/>
                        <a:t>-taking anger out on others</a:t>
                      </a:r>
                    </a:p>
                    <a:p>
                      <a:r>
                        <a:rPr lang="en-US" sz="1300" dirty="0"/>
                        <a:t>-chain</a:t>
                      </a:r>
                      <a:r>
                        <a:rPr lang="en-US" sz="1300" baseline="0" dirty="0"/>
                        <a:t> smoking</a:t>
                      </a:r>
                    </a:p>
                    <a:p>
                      <a:r>
                        <a:rPr lang="en-US" sz="1300" baseline="0" dirty="0"/>
                        <a:t>-spending excessive amount of money, e.g. …</a:t>
                      </a:r>
                    </a:p>
                    <a:p>
                      <a:r>
                        <a:rPr lang="en-US" sz="1300" baseline="0" dirty="0"/>
                        <a:t>-Not feeling</a:t>
                      </a:r>
                    </a:p>
                    <a:p>
                      <a:r>
                        <a:rPr lang="en-US" sz="1300" baseline="0" dirty="0"/>
                        <a:t>-drinking</a:t>
                      </a:r>
                    </a:p>
                    <a:p>
                      <a:r>
                        <a:rPr lang="en-US" sz="1300" baseline="0" dirty="0"/>
                        <a:t>-paranoia</a:t>
                      </a:r>
                      <a:endParaRPr lang="en-US" sz="1300" dirty="0"/>
                    </a:p>
                  </a:txBody>
                  <a:tcPr/>
                </a:tc>
                <a:extLst>
                  <a:ext uri="{0D108BD9-81ED-4DB2-BD59-A6C34878D82A}">
                    <a16:rowId xmlns:a16="http://schemas.microsoft.com/office/drawing/2014/main" val="3259247747"/>
                  </a:ext>
                </a:extLst>
              </a:tr>
            </a:tbl>
          </a:graphicData>
        </a:graphic>
      </p:graphicFrame>
    </p:spTree>
    <p:extLst>
      <p:ext uri="{BB962C8B-B14F-4D97-AF65-F5344CB8AC3E}">
        <p14:creationId xmlns:p14="http://schemas.microsoft.com/office/powerpoint/2010/main" val="2686595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Response When Things Are Breaking Down</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List what to do when things are breaking down: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Do I need a physical examination? Have medication checked?</a:t>
            </a:r>
          </a:p>
        </p:txBody>
      </p:sp>
      <p:graphicFrame>
        <p:nvGraphicFramePr>
          <p:cNvPr id="4" name="Table 3"/>
          <p:cNvGraphicFramePr>
            <a:graphicFrameLocks noGrp="1"/>
          </p:cNvGraphicFramePr>
          <p:nvPr>
            <p:extLst>
              <p:ext uri="{D42A27DB-BD31-4B8C-83A1-F6EECF244321}">
                <p14:modId xmlns:p14="http://schemas.microsoft.com/office/powerpoint/2010/main" val="1731549030"/>
              </p:ext>
            </p:extLst>
          </p:nvPr>
        </p:nvGraphicFramePr>
        <p:xfrm>
          <a:off x="2032000" y="2560324"/>
          <a:ext cx="8128000" cy="278674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49726309"/>
                    </a:ext>
                  </a:extLst>
                </a:gridCol>
                <a:gridCol w="4064000">
                  <a:extLst>
                    <a:ext uri="{9D8B030D-6E8A-4147-A177-3AD203B41FA5}">
                      <a16:colId xmlns:a16="http://schemas.microsoft.com/office/drawing/2014/main" val="1189509210"/>
                    </a:ext>
                  </a:extLst>
                </a:gridCol>
              </a:tblGrid>
              <a:tr h="2786743">
                <a:tc>
                  <a:txBody>
                    <a:bodyPr/>
                    <a:lstStyle/>
                    <a:p>
                      <a:r>
                        <a:rPr lang="en-US" sz="1300" dirty="0"/>
                        <a:t>-Call doctor or health care provider, follow their instructions</a:t>
                      </a:r>
                    </a:p>
                    <a:p>
                      <a:r>
                        <a:rPr lang="en-US" sz="1300" dirty="0"/>
                        <a:t>-call and talk to supporter</a:t>
                      </a:r>
                    </a:p>
                    <a:p>
                      <a:r>
                        <a:rPr lang="en-US" sz="1300" dirty="0"/>
                        <a:t>-arrange for someone to stay around</a:t>
                      </a:r>
                      <a:r>
                        <a:rPr lang="en-US" sz="1300" baseline="0" dirty="0"/>
                        <a:t> the clock until feel better</a:t>
                      </a:r>
                    </a:p>
                    <a:p>
                      <a:r>
                        <a:rPr lang="en-US" sz="1300" baseline="0" dirty="0"/>
                        <a:t>-take action to prevent self harm, e.g. give medications, check book, credit cards, car keys to pre-arranged friend for safe keeping</a:t>
                      </a:r>
                      <a:endParaRPr lang="en-US" sz="1300" dirty="0"/>
                    </a:p>
                  </a:txBody>
                  <a:tcPr/>
                </a:tc>
                <a:tc>
                  <a:txBody>
                    <a:bodyPr/>
                    <a:lstStyle/>
                    <a:p>
                      <a:r>
                        <a:rPr lang="en-US" sz="1300" dirty="0"/>
                        <a:t>-make sure I am doing everything on </a:t>
                      </a:r>
                      <a:r>
                        <a:rPr lang="en-US" sz="1300" dirty="0">
                          <a:solidFill>
                            <a:schemeClr val="tx1"/>
                          </a:solidFill>
                        </a:rPr>
                        <a:t>Daily Maintenance Plan </a:t>
                      </a:r>
                    </a:p>
                    <a:p>
                      <a:r>
                        <a:rPr lang="en-US" sz="1300" dirty="0"/>
                        <a:t>-arrange and take</a:t>
                      </a:r>
                      <a:r>
                        <a:rPr lang="en-US" sz="1300" baseline="0" dirty="0"/>
                        <a:t> at least 3 days off from my responsibilities</a:t>
                      </a:r>
                    </a:p>
                    <a:p>
                      <a:r>
                        <a:rPr lang="en-US" sz="1300" baseline="0" dirty="0"/>
                        <a:t>-have at least two peer counseling sessions daily</a:t>
                      </a:r>
                    </a:p>
                    <a:p>
                      <a:r>
                        <a:rPr lang="en-US" sz="1300" baseline="0" dirty="0"/>
                        <a:t>-do 3 deep breathing relaxation exercises</a:t>
                      </a:r>
                    </a:p>
                    <a:p>
                      <a:r>
                        <a:rPr lang="en-US" sz="1300" baseline="0" dirty="0"/>
                        <a:t>-do two focusing exercises</a:t>
                      </a:r>
                    </a:p>
                    <a:p>
                      <a:r>
                        <a:rPr lang="en-US" sz="1300" baseline="0" dirty="0"/>
                        <a:t>-write in journal for at least 30 minutes</a:t>
                      </a:r>
                      <a:endParaRPr lang="en-US" sz="1300" dirty="0"/>
                    </a:p>
                  </a:txBody>
                  <a:tcPr/>
                </a:tc>
                <a:extLst>
                  <a:ext uri="{0D108BD9-81ED-4DB2-BD59-A6C34878D82A}">
                    <a16:rowId xmlns:a16="http://schemas.microsoft.com/office/drawing/2014/main" val="2779105810"/>
                  </a:ext>
                </a:extLst>
              </a:tr>
            </a:tbl>
          </a:graphicData>
        </a:graphic>
      </p:graphicFrame>
    </p:spTree>
    <p:extLst>
      <p:ext uri="{BB962C8B-B14F-4D97-AF65-F5344CB8AC3E}">
        <p14:creationId xmlns:p14="http://schemas.microsoft.com/office/powerpoint/2010/main" val="2548226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Crisis Planning</a:t>
            </a:r>
            <a:br>
              <a:rPr lang="en-US" b="1" dirty="0">
                <a:solidFill>
                  <a:srgbClr val="0070C0"/>
                </a:solidFill>
              </a:rPr>
            </a:br>
            <a:r>
              <a:rPr lang="en-US" sz="4000" b="1" i="1" dirty="0">
                <a:solidFill>
                  <a:srgbClr val="0070C0"/>
                </a:solidFill>
              </a:rPr>
              <a:t>Before Crisis Occurs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Develop when you are well to instruct others about how to care for you when you are not. </a:t>
            </a:r>
            <a:r>
              <a:rPr lang="en-US" dirty="0">
                <a:solidFill>
                  <a:srgbClr val="FF0000"/>
                </a:solidFill>
              </a:rPr>
              <a:t>Help them help you.  </a:t>
            </a:r>
            <a:r>
              <a:rPr lang="en-US" dirty="0"/>
              <a:t>Unlike prior exercises, this will be used by others.</a:t>
            </a:r>
          </a:p>
          <a:p>
            <a:pPr marL="0" indent="0">
              <a:buNone/>
            </a:pPr>
            <a:r>
              <a:rPr lang="en-US" dirty="0"/>
              <a:t>  </a:t>
            </a:r>
          </a:p>
          <a:p>
            <a:pPr marL="0" indent="0">
              <a:buNone/>
            </a:pPr>
            <a:r>
              <a:rPr lang="en-US" dirty="0"/>
              <a:t>Once completed, after careful consideration, give copies to supporters.</a:t>
            </a:r>
          </a:p>
        </p:txBody>
      </p:sp>
    </p:spTree>
    <p:extLst>
      <p:ext uri="{BB962C8B-B14F-4D97-AF65-F5344CB8AC3E}">
        <p14:creationId xmlns:p14="http://schemas.microsoft.com/office/powerpoint/2010/main" val="119394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Crisis Plan</a:t>
            </a:r>
          </a:p>
        </p:txBody>
      </p:sp>
      <p:sp>
        <p:nvSpPr>
          <p:cNvPr id="3" name="Content Placeholder 2"/>
          <p:cNvSpPr>
            <a:spLocks noGrp="1"/>
          </p:cNvSpPr>
          <p:nvPr>
            <p:ph idx="1"/>
          </p:nvPr>
        </p:nvSpPr>
        <p:spPr>
          <a:noFill/>
        </p:spPr>
        <p:txBody>
          <a:bodyPr>
            <a:normAutofit lnSpcReduction="10000"/>
          </a:bodyPr>
          <a:lstStyle/>
          <a:p>
            <a:pPr marL="0" indent="0">
              <a:buNone/>
            </a:pPr>
            <a:r>
              <a:rPr lang="en-US" dirty="0">
                <a:solidFill>
                  <a:srgbClr val="FF0000"/>
                </a:solidFill>
              </a:rPr>
              <a:t>First Step:  </a:t>
            </a:r>
          </a:p>
          <a:p>
            <a:pPr marL="0" indent="0">
              <a:buNone/>
            </a:pPr>
            <a:r>
              <a:rPr lang="en-US" dirty="0"/>
              <a:t>What you are like when you are feeling well.  Same as first section of the </a:t>
            </a:r>
            <a:r>
              <a:rPr lang="en-US" dirty="0">
                <a:solidFill>
                  <a:srgbClr val="0070C0"/>
                </a:solidFill>
              </a:rPr>
              <a:t>Daily Maintenance Plan</a:t>
            </a:r>
            <a:r>
              <a:rPr lang="en-US" dirty="0"/>
              <a:t>.</a:t>
            </a:r>
          </a:p>
          <a:p>
            <a:pPr marL="0" indent="0">
              <a:buNone/>
            </a:pPr>
            <a:r>
              <a:rPr lang="en-US" dirty="0"/>
              <a:t>This will alert ER doctors, for example, what you are like when you are well and not confuse them which are symptoms of poor feelings and which are not </a:t>
            </a:r>
          </a:p>
          <a:p>
            <a:pPr marL="0" indent="0">
              <a:buNone/>
            </a:pPr>
            <a:r>
              <a:rPr lang="en-US" dirty="0">
                <a:solidFill>
                  <a:srgbClr val="0070C0"/>
                </a:solidFill>
              </a:rPr>
              <a:t>e.g. </a:t>
            </a:r>
          </a:p>
          <a:p>
            <a:pPr marL="0" indent="0">
              <a:buNone/>
            </a:pPr>
            <a:r>
              <a:rPr lang="en-US" dirty="0"/>
              <a:t>Being Talkative or Reserved</a:t>
            </a:r>
          </a:p>
          <a:p>
            <a:pPr marL="0" indent="0">
              <a:buNone/>
            </a:pPr>
            <a:r>
              <a:rPr lang="en-US" dirty="0"/>
              <a:t>Being Practical or Adventurous</a:t>
            </a:r>
          </a:p>
          <a:p>
            <a:pPr marL="0" indent="0">
              <a:buNone/>
            </a:pPr>
            <a:r>
              <a:rPr lang="en-US" dirty="0"/>
              <a:t>Being Quiet or Outspoken</a:t>
            </a:r>
          </a:p>
          <a:p>
            <a:pPr marL="0" indent="0">
              <a:buNone/>
            </a:pPr>
            <a:endParaRPr lang="en-US" dirty="0"/>
          </a:p>
        </p:txBody>
      </p:sp>
    </p:spTree>
    <p:extLst>
      <p:ext uri="{BB962C8B-B14F-4D97-AF65-F5344CB8AC3E}">
        <p14:creationId xmlns:p14="http://schemas.microsoft.com/office/powerpoint/2010/main" val="1275048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Crisis Plan</a:t>
            </a:r>
          </a:p>
        </p:txBody>
      </p:sp>
      <p:sp>
        <p:nvSpPr>
          <p:cNvPr id="3" name="Content Placeholder 2"/>
          <p:cNvSpPr>
            <a:spLocks noGrp="1"/>
          </p:cNvSpPr>
          <p:nvPr>
            <p:ph idx="1"/>
          </p:nvPr>
        </p:nvSpPr>
        <p:spPr/>
        <p:txBody>
          <a:bodyPr/>
          <a:lstStyle/>
          <a:p>
            <a:pPr marL="0" indent="0">
              <a:buNone/>
            </a:pPr>
            <a:r>
              <a:rPr lang="en-US" dirty="0">
                <a:solidFill>
                  <a:srgbClr val="FF0000"/>
                </a:solidFill>
              </a:rPr>
              <a:t>Second Step:</a:t>
            </a:r>
          </a:p>
          <a:p>
            <a:pPr marL="0" indent="0">
              <a:buNone/>
            </a:pPr>
            <a:r>
              <a:rPr lang="en-US" dirty="0"/>
              <a:t>Signs that indicate that others need to take responsibility for your care.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674721"/>
              </p:ext>
            </p:extLst>
          </p:nvPr>
        </p:nvGraphicFramePr>
        <p:xfrm>
          <a:off x="2032004" y="3056710"/>
          <a:ext cx="8127999" cy="2995748"/>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862074356"/>
                    </a:ext>
                  </a:extLst>
                </a:gridCol>
                <a:gridCol w="2709333">
                  <a:extLst>
                    <a:ext uri="{9D8B030D-6E8A-4147-A177-3AD203B41FA5}">
                      <a16:colId xmlns:a16="http://schemas.microsoft.com/office/drawing/2014/main" val="2927776425"/>
                    </a:ext>
                  </a:extLst>
                </a:gridCol>
                <a:gridCol w="2709333">
                  <a:extLst>
                    <a:ext uri="{9D8B030D-6E8A-4147-A177-3AD203B41FA5}">
                      <a16:colId xmlns:a16="http://schemas.microsoft.com/office/drawing/2014/main" val="437291751"/>
                    </a:ext>
                  </a:extLst>
                </a:gridCol>
              </a:tblGrid>
              <a:tr h="2995748">
                <a:tc>
                  <a:txBody>
                    <a:bodyPr/>
                    <a:lstStyle/>
                    <a:p>
                      <a:r>
                        <a:rPr lang="en-US" sz="1300" dirty="0"/>
                        <a:t>-Unable to recognize family/friends</a:t>
                      </a:r>
                    </a:p>
                    <a:p>
                      <a:r>
                        <a:rPr lang="en-US" sz="1300" dirty="0"/>
                        <a:t>-Inability</a:t>
                      </a:r>
                      <a:r>
                        <a:rPr lang="en-US" sz="1300" baseline="0" dirty="0"/>
                        <a:t> to control body functions</a:t>
                      </a:r>
                    </a:p>
                    <a:p>
                      <a:r>
                        <a:rPr lang="en-US" sz="1300" baseline="0" dirty="0"/>
                        <a:t>-High fever</a:t>
                      </a:r>
                    </a:p>
                    <a:p>
                      <a:r>
                        <a:rPr lang="en-US" sz="1300" baseline="0" dirty="0"/>
                        <a:t>-Severe pain</a:t>
                      </a:r>
                    </a:p>
                    <a:p>
                      <a:r>
                        <a:rPr lang="en-US" sz="1300" baseline="0" dirty="0"/>
                        <a:t>-Unable to stay still, pacing</a:t>
                      </a:r>
                    </a:p>
                    <a:p>
                      <a:r>
                        <a:rPr lang="en-US" sz="1300" baseline="0" dirty="0"/>
                        <a:t>-Very rapid breathing/ seeming to gasp for air</a:t>
                      </a:r>
                      <a:endParaRPr lang="en-US" sz="1300" dirty="0"/>
                    </a:p>
                  </a:txBody>
                  <a:tcPr/>
                </a:tc>
                <a:tc>
                  <a:txBody>
                    <a:bodyPr/>
                    <a:lstStyle/>
                    <a:p>
                      <a:r>
                        <a:rPr lang="en-US" sz="1300" dirty="0"/>
                        <a:t>-Severe agitation, unable</a:t>
                      </a:r>
                      <a:r>
                        <a:rPr lang="en-US" sz="1300" baseline="0" dirty="0"/>
                        <a:t> to stop</a:t>
                      </a:r>
                    </a:p>
                    <a:p>
                      <a:r>
                        <a:rPr lang="en-US" sz="1300" baseline="0" dirty="0"/>
                        <a:t>-Catatonic, unmoving for long periods</a:t>
                      </a:r>
                    </a:p>
                    <a:p>
                      <a:r>
                        <a:rPr lang="en-US" sz="1300" baseline="0" dirty="0"/>
                        <a:t>-Inability to stop compulsive behaviors, like constantly counting everything</a:t>
                      </a:r>
                    </a:p>
                    <a:p>
                      <a:r>
                        <a:rPr lang="en-US" sz="1300" baseline="0" dirty="0"/>
                        <a:t>-Neglecting personal hygiene</a:t>
                      </a:r>
                      <a:endParaRPr lang="en-US" sz="1300" dirty="0"/>
                    </a:p>
                  </a:txBody>
                  <a:tcPr/>
                </a:tc>
                <a:tc>
                  <a:txBody>
                    <a:bodyPr/>
                    <a:lstStyle/>
                    <a:p>
                      <a:r>
                        <a:rPr lang="en-US" sz="1300" dirty="0"/>
                        <a:t>-Not cooking or doing any housework</a:t>
                      </a:r>
                    </a:p>
                    <a:p>
                      <a:r>
                        <a:rPr lang="en-US" sz="1300" dirty="0"/>
                        <a:t>-Extreme</a:t>
                      </a:r>
                      <a:r>
                        <a:rPr lang="en-US" sz="1300" baseline="0" dirty="0"/>
                        <a:t> mood swings</a:t>
                      </a:r>
                    </a:p>
                    <a:p>
                      <a:r>
                        <a:rPr lang="en-US" sz="1300" baseline="0" dirty="0"/>
                        <a:t>-Destruction to property, throwing things</a:t>
                      </a:r>
                    </a:p>
                    <a:p>
                      <a:r>
                        <a:rPr lang="en-US" sz="1300" baseline="0" dirty="0"/>
                        <a:t>-Thinking I am someone I am not</a:t>
                      </a:r>
                    </a:p>
                    <a:p>
                      <a:r>
                        <a:rPr lang="en-US" sz="1300" baseline="0" dirty="0"/>
                        <a:t>-Substance abuse</a:t>
                      </a:r>
                    </a:p>
                    <a:p>
                      <a:r>
                        <a:rPr lang="en-US" sz="1300" baseline="0" dirty="0"/>
                        <a:t>-Refusing food/drink</a:t>
                      </a:r>
                      <a:endParaRPr lang="en-US" sz="1300" dirty="0"/>
                    </a:p>
                  </a:txBody>
                  <a:tcPr/>
                </a:tc>
                <a:extLst>
                  <a:ext uri="{0D108BD9-81ED-4DB2-BD59-A6C34878D82A}">
                    <a16:rowId xmlns:a16="http://schemas.microsoft.com/office/drawing/2014/main" val="1842735377"/>
                  </a:ext>
                </a:extLst>
              </a:tr>
            </a:tbl>
          </a:graphicData>
        </a:graphic>
      </p:graphicFrame>
    </p:spTree>
    <p:extLst>
      <p:ext uri="{BB962C8B-B14F-4D97-AF65-F5344CB8AC3E}">
        <p14:creationId xmlns:p14="http://schemas.microsoft.com/office/powerpoint/2010/main" val="159436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Boundaries+Presentation+PDF.pdf - Adobe Acrobat Pro"/>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919481" y="1600203"/>
            <a:ext cx="6353043" cy="4525963"/>
          </a:xfrm>
        </p:spPr>
      </p:pic>
      <p:sp>
        <p:nvSpPr>
          <p:cNvPr id="5" name="Title 1"/>
          <p:cNvSpPr>
            <a:spLocks noGrp="1"/>
          </p:cNvSpPr>
          <p:nvPr>
            <p:ph type="title"/>
            <p:custDataLst>
              <p:tags r:id="rId1"/>
            </p:custDataLst>
          </p:nvPr>
        </p:nvSpPr>
        <p:spPr>
          <a:xfrm>
            <a:off x="1981200" y="274639"/>
            <a:ext cx="8229600" cy="1143000"/>
          </a:xfrm>
        </p:spPr>
        <p:txBody>
          <a:bodyPr>
            <a:normAutofit/>
          </a:bodyPr>
          <a:lstStyle/>
          <a:p>
            <a:pPr algn="ctr"/>
            <a:r>
              <a:rPr lang="en-US" dirty="0"/>
              <a:t>Housekeeping: Communication</a:t>
            </a:r>
          </a:p>
        </p:txBody>
      </p:sp>
    </p:spTree>
    <p:extLst>
      <p:ext uri="{BB962C8B-B14F-4D97-AF65-F5344CB8AC3E}">
        <p14:creationId xmlns:p14="http://schemas.microsoft.com/office/powerpoint/2010/main" val="3147081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Crisis Plan</a:t>
            </a:r>
          </a:p>
        </p:txBody>
      </p:sp>
      <p:sp>
        <p:nvSpPr>
          <p:cNvPr id="3" name="Content Placeholder 2"/>
          <p:cNvSpPr>
            <a:spLocks noGrp="1"/>
          </p:cNvSpPr>
          <p:nvPr>
            <p:ph idx="1"/>
          </p:nvPr>
        </p:nvSpPr>
        <p:spPr/>
        <p:txBody>
          <a:bodyPr/>
          <a:lstStyle/>
          <a:p>
            <a:pPr marL="0" indent="0">
              <a:buNone/>
            </a:pPr>
            <a:r>
              <a:rPr lang="en-US" dirty="0">
                <a:solidFill>
                  <a:srgbClr val="FF0000"/>
                </a:solidFill>
              </a:rPr>
              <a:t>Third Step:</a:t>
            </a:r>
          </a:p>
          <a:p>
            <a:pPr marL="0" indent="0">
              <a:buNone/>
            </a:pPr>
            <a:r>
              <a:rPr lang="en-US" dirty="0"/>
              <a:t>--List at least five supporters who are liable to be available.</a:t>
            </a:r>
          </a:p>
          <a:p>
            <a:pPr marL="0" indent="0">
              <a:buNone/>
            </a:pPr>
            <a:r>
              <a:rPr lang="en-US" i="1" dirty="0">
                <a:solidFill>
                  <a:srgbClr val="0070C0"/>
                </a:solidFill>
              </a:rPr>
              <a:t>Some may be designated for specific tasks, e.g. bill paying, taking care of children/pets, staying with you, taking you to health care appointments, etc.</a:t>
            </a:r>
          </a:p>
          <a:p>
            <a:pPr marL="0" indent="0">
              <a:buNone/>
            </a:pPr>
            <a:r>
              <a:rPr lang="en-US" dirty="0"/>
              <a:t>--List people you do </a:t>
            </a:r>
            <a:r>
              <a:rPr lang="en-US" dirty="0">
                <a:solidFill>
                  <a:srgbClr val="FF0000"/>
                </a:solidFill>
              </a:rPr>
              <a:t>NOT</a:t>
            </a:r>
            <a:r>
              <a:rPr lang="en-US" dirty="0"/>
              <a:t> want involved in your care.</a:t>
            </a:r>
          </a:p>
          <a:p>
            <a:pPr marL="0" indent="0">
              <a:buNone/>
            </a:pPr>
            <a:r>
              <a:rPr lang="en-US" dirty="0"/>
              <a:t>--Hierarchy of decision-makers on your behalf, who decides…</a:t>
            </a:r>
          </a:p>
        </p:txBody>
      </p:sp>
    </p:spTree>
    <p:extLst>
      <p:ext uri="{BB962C8B-B14F-4D97-AF65-F5344CB8AC3E}">
        <p14:creationId xmlns:p14="http://schemas.microsoft.com/office/powerpoint/2010/main" val="319589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Crisis Plan</a:t>
            </a:r>
          </a:p>
        </p:txBody>
      </p:sp>
      <p:sp>
        <p:nvSpPr>
          <p:cNvPr id="3" name="Content Placeholder 2"/>
          <p:cNvSpPr>
            <a:spLocks noGrp="1"/>
          </p:cNvSpPr>
          <p:nvPr>
            <p:ph idx="1"/>
          </p:nvPr>
        </p:nvSpPr>
        <p:spPr/>
        <p:txBody>
          <a:bodyPr/>
          <a:lstStyle/>
          <a:p>
            <a:pPr marL="0" indent="0">
              <a:buNone/>
            </a:pPr>
            <a:endParaRPr lang="en-US" dirty="0">
              <a:solidFill>
                <a:srgbClr val="FF0000"/>
              </a:solidFill>
            </a:endParaRPr>
          </a:p>
          <a:p>
            <a:pPr marL="0" indent="0">
              <a:buNone/>
            </a:pPr>
            <a:r>
              <a:rPr lang="en-US" dirty="0">
                <a:solidFill>
                  <a:srgbClr val="FF0000"/>
                </a:solidFill>
              </a:rPr>
              <a:t>Fourth Step:</a:t>
            </a:r>
            <a:endParaRPr lang="en-US" dirty="0"/>
          </a:p>
          <a:p>
            <a:pPr marL="0" indent="0">
              <a:buNone/>
            </a:pPr>
            <a:r>
              <a:rPr lang="en-US" dirty="0"/>
              <a:t>--List Medications, physicians and pharmacy, allergies you have</a:t>
            </a:r>
          </a:p>
          <a:p>
            <a:pPr marL="0" indent="0">
              <a:buNone/>
            </a:pPr>
            <a:r>
              <a:rPr lang="en-US" dirty="0"/>
              <a:t>--List Medications currently you are on and for what</a:t>
            </a:r>
          </a:p>
          <a:p>
            <a:pPr marL="0" indent="0">
              <a:buNone/>
            </a:pPr>
            <a:r>
              <a:rPr lang="en-US" dirty="0"/>
              <a:t>--Preferences for other medicines if necessary </a:t>
            </a:r>
          </a:p>
          <a:p>
            <a:pPr marL="0" indent="0">
              <a:buNone/>
            </a:pPr>
            <a:r>
              <a:rPr lang="en-US" dirty="0"/>
              <a:t>and why you prefer them</a:t>
            </a:r>
          </a:p>
          <a:p>
            <a:pPr marL="0" indent="0">
              <a:buNone/>
            </a:pPr>
            <a:r>
              <a:rPr lang="en-US" dirty="0"/>
              <a:t>--Medications you don’t want and why.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93112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Crisis Plan</a:t>
            </a:r>
          </a:p>
        </p:txBody>
      </p:sp>
      <p:sp>
        <p:nvSpPr>
          <p:cNvPr id="3" name="Content Placeholder 2"/>
          <p:cNvSpPr>
            <a:spLocks noGrp="1"/>
          </p:cNvSpPr>
          <p:nvPr>
            <p:ph idx="1"/>
          </p:nvPr>
        </p:nvSpPr>
        <p:spPr/>
        <p:txBody>
          <a:bodyPr/>
          <a:lstStyle/>
          <a:p>
            <a:pPr marL="0" indent="0">
              <a:buNone/>
            </a:pPr>
            <a:r>
              <a:rPr lang="en-US" dirty="0">
                <a:solidFill>
                  <a:srgbClr val="FF0000"/>
                </a:solidFill>
              </a:rPr>
              <a:t>Fifth Step:</a:t>
            </a:r>
          </a:p>
          <a:p>
            <a:pPr marL="0" indent="0">
              <a:buNone/>
            </a:pPr>
            <a:r>
              <a:rPr lang="en-US" dirty="0"/>
              <a:t>Treatments: what you prefer, what should be avoided e.g., electroshock therapy, massage therapy, acupuncture…</a:t>
            </a:r>
          </a:p>
          <a:p>
            <a:pPr marL="0" indent="0">
              <a:buNone/>
            </a:pPr>
            <a:r>
              <a:rPr lang="en-US" dirty="0">
                <a:solidFill>
                  <a:srgbClr val="FF0000"/>
                </a:solidFill>
              </a:rPr>
              <a:t>Sixth Step:</a:t>
            </a:r>
          </a:p>
          <a:p>
            <a:pPr marL="0" indent="0">
              <a:buNone/>
            </a:pPr>
            <a:r>
              <a:rPr lang="en-US" dirty="0"/>
              <a:t>Plan to be able to stay at home or in care facility in the community and still get the care you need.</a:t>
            </a:r>
          </a:p>
          <a:p>
            <a:pPr marL="0" indent="0">
              <a:buNone/>
            </a:pPr>
            <a:r>
              <a:rPr lang="en-US" dirty="0">
                <a:solidFill>
                  <a:srgbClr val="FF0000"/>
                </a:solidFill>
              </a:rPr>
              <a:t>Seventh Step: </a:t>
            </a:r>
          </a:p>
          <a:p>
            <a:pPr marL="0" indent="0">
              <a:buNone/>
            </a:pPr>
            <a:r>
              <a:rPr lang="en-US" dirty="0"/>
              <a:t>Treatment facilities preferred or opposed if need hospitalization</a:t>
            </a:r>
          </a:p>
        </p:txBody>
      </p:sp>
    </p:spTree>
    <p:extLst>
      <p:ext uri="{BB962C8B-B14F-4D97-AF65-F5344CB8AC3E}">
        <p14:creationId xmlns:p14="http://schemas.microsoft.com/office/powerpoint/2010/main" val="4144577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Crisis Plan</a:t>
            </a:r>
          </a:p>
        </p:txBody>
      </p:sp>
      <p:sp>
        <p:nvSpPr>
          <p:cNvPr id="3" name="Content Placeholder 2"/>
          <p:cNvSpPr>
            <a:spLocks noGrp="1"/>
          </p:cNvSpPr>
          <p:nvPr>
            <p:ph idx="1"/>
          </p:nvPr>
        </p:nvSpPr>
        <p:spPr/>
        <p:txBody>
          <a:bodyPr/>
          <a:lstStyle/>
          <a:p>
            <a:pPr marL="0" indent="0">
              <a:buNone/>
            </a:pPr>
            <a:r>
              <a:rPr lang="en-US" dirty="0"/>
              <a:t>Inform helpers how they can best help you. </a:t>
            </a:r>
          </a:p>
          <a:p>
            <a:pPr marL="0" indent="0">
              <a:buNone/>
            </a:pPr>
            <a:r>
              <a:rPr lang="en-US" dirty="0"/>
              <a:t>What supporters can do to help you.</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09716839"/>
              </p:ext>
            </p:extLst>
          </p:nvPr>
        </p:nvGraphicFramePr>
        <p:xfrm>
          <a:off x="2032004" y="3288484"/>
          <a:ext cx="8127999" cy="28346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589249906"/>
                    </a:ext>
                  </a:extLst>
                </a:gridCol>
                <a:gridCol w="2709333">
                  <a:extLst>
                    <a:ext uri="{9D8B030D-6E8A-4147-A177-3AD203B41FA5}">
                      <a16:colId xmlns:a16="http://schemas.microsoft.com/office/drawing/2014/main" val="600244125"/>
                    </a:ext>
                  </a:extLst>
                </a:gridCol>
                <a:gridCol w="2709333">
                  <a:extLst>
                    <a:ext uri="{9D8B030D-6E8A-4147-A177-3AD203B41FA5}">
                      <a16:colId xmlns:a16="http://schemas.microsoft.com/office/drawing/2014/main" val="2783521175"/>
                    </a:ext>
                  </a:extLst>
                </a:gridCol>
              </a:tblGrid>
              <a:tr h="2197916">
                <a:tc>
                  <a:txBody>
                    <a:bodyPr/>
                    <a:lstStyle/>
                    <a:p>
                      <a:r>
                        <a:rPr lang="en-US" sz="1300" dirty="0"/>
                        <a:t>-Listen to me without</a:t>
                      </a:r>
                      <a:r>
                        <a:rPr lang="en-US" sz="1300" baseline="0" dirty="0"/>
                        <a:t> judging</a:t>
                      </a:r>
                    </a:p>
                    <a:p>
                      <a:r>
                        <a:rPr lang="en-US" sz="1300" baseline="0" dirty="0"/>
                        <a:t>-Hold me</a:t>
                      </a:r>
                    </a:p>
                    <a:p>
                      <a:r>
                        <a:rPr lang="en-US" sz="1300" baseline="0" dirty="0"/>
                        <a:t>-Let me pace</a:t>
                      </a:r>
                    </a:p>
                    <a:p>
                      <a:r>
                        <a:rPr lang="en-US" sz="1300" baseline="0" dirty="0"/>
                        <a:t>-Peer counsel with me</a:t>
                      </a:r>
                    </a:p>
                    <a:p>
                      <a:r>
                        <a:rPr lang="en-US" sz="1300" baseline="0" dirty="0"/>
                        <a:t>-Take me on a walk</a:t>
                      </a:r>
                    </a:p>
                    <a:p>
                      <a:r>
                        <a:rPr lang="en-US" sz="1300" baseline="0" dirty="0"/>
                        <a:t>-Make sure I get outdoor light</a:t>
                      </a:r>
                      <a:endParaRPr lang="en-US" sz="1300" dirty="0"/>
                    </a:p>
                  </a:txBody>
                  <a:tcPr/>
                </a:tc>
                <a:tc>
                  <a:txBody>
                    <a:bodyPr/>
                    <a:lstStyle/>
                    <a:p>
                      <a:r>
                        <a:rPr lang="en-US" sz="1300" dirty="0"/>
                        <a:t>-Don’t or do</a:t>
                      </a:r>
                      <a:r>
                        <a:rPr lang="en-US" sz="1300" baseline="0" dirty="0"/>
                        <a:t> talk to me</a:t>
                      </a:r>
                    </a:p>
                    <a:p>
                      <a:r>
                        <a:rPr lang="en-US" sz="1300" baseline="0" dirty="0"/>
                        <a:t>-Play me comic videos</a:t>
                      </a:r>
                    </a:p>
                    <a:p>
                      <a:r>
                        <a:rPr lang="en-US" sz="1300" baseline="0" dirty="0"/>
                        <a:t>-Just let me rest</a:t>
                      </a:r>
                    </a:p>
                    <a:p>
                      <a:r>
                        <a:rPr lang="en-US" sz="1300" baseline="0" dirty="0"/>
                        <a:t>-Play me good music</a:t>
                      </a:r>
                    </a:p>
                    <a:p>
                      <a:r>
                        <a:rPr lang="en-US" sz="1300" baseline="0" dirty="0"/>
                        <a:t>-Keep me from hurting myself even if you must restrain me</a:t>
                      </a:r>
                    </a:p>
                    <a:p>
                      <a:r>
                        <a:rPr lang="en-US" sz="1300" baseline="0" dirty="0"/>
                        <a:t>-Do what is necessary to keep me from hurting others</a:t>
                      </a:r>
                      <a:endParaRPr lang="en-US" sz="1300" dirty="0"/>
                    </a:p>
                  </a:txBody>
                  <a:tcPr/>
                </a:tc>
                <a:tc>
                  <a:txBody>
                    <a:bodyPr/>
                    <a:lstStyle/>
                    <a:p>
                      <a:r>
                        <a:rPr lang="en-US" sz="1300" dirty="0"/>
                        <a:t>-Encourage</a:t>
                      </a:r>
                      <a:r>
                        <a:rPr lang="en-US" sz="1300" baseline="0" dirty="0"/>
                        <a:t> me</a:t>
                      </a:r>
                    </a:p>
                    <a:p>
                      <a:r>
                        <a:rPr lang="en-US" sz="1300" baseline="0" dirty="0"/>
                        <a:t>-Reassure me</a:t>
                      </a:r>
                    </a:p>
                    <a:p>
                      <a:r>
                        <a:rPr lang="en-US" sz="1300" baseline="0" dirty="0"/>
                        <a:t>-Feed me good food</a:t>
                      </a:r>
                    </a:p>
                    <a:p>
                      <a:r>
                        <a:rPr lang="en-US" sz="1300" baseline="0" dirty="0"/>
                        <a:t>-Give me space to express my feelings</a:t>
                      </a:r>
                    </a:p>
                    <a:p>
                      <a:r>
                        <a:rPr lang="en-US" sz="1300" baseline="0" dirty="0"/>
                        <a:t>-Lead me thru a relaxation or stress reduction technique</a:t>
                      </a:r>
                      <a:endParaRPr lang="en-US" sz="1300" dirty="0"/>
                    </a:p>
                  </a:txBody>
                  <a:tcPr/>
                </a:tc>
                <a:extLst>
                  <a:ext uri="{0D108BD9-81ED-4DB2-BD59-A6C34878D82A}">
                    <a16:rowId xmlns:a16="http://schemas.microsoft.com/office/drawing/2014/main" val="1879593674"/>
                  </a:ext>
                </a:extLst>
              </a:tr>
            </a:tbl>
          </a:graphicData>
        </a:graphic>
      </p:graphicFrame>
    </p:spTree>
    <p:extLst>
      <p:ext uri="{BB962C8B-B14F-4D97-AF65-F5344CB8AC3E}">
        <p14:creationId xmlns:p14="http://schemas.microsoft.com/office/powerpoint/2010/main" val="4262327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Crisis Plan</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Things others should avoid doing to help:</a:t>
            </a:r>
          </a:p>
        </p:txBody>
      </p:sp>
      <p:graphicFrame>
        <p:nvGraphicFramePr>
          <p:cNvPr id="4" name="Table 3"/>
          <p:cNvGraphicFramePr>
            <a:graphicFrameLocks noGrp="1"/>
          </p:cNvGraphicFramePr>
          <p:nvPr>
            <p:extLst>
              <p:ext uri="{D42A27DB-BD31-4B8C-83A1-F6EECF244321}">
                <p14:modId xmlns:p14="http://schemas.microsoft.com/office/powerpoint/2010/main" val="3685506144"/>
              </p:ext>
            </p:extLst>
          </p:nvPr>
        </p:nvGraphicFramePr>
        <p:xfrm>
          <a:off x="2157835" y="3815875"/>
          <a:ext cx="8128000" cy="1463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48313695"/>
                    </a:ext>
                  </a:extLst>
                </a:gridCol>
                <a:gridCol w="4064000">
                  <a:extLst>
                    <a:ext uri="{9D8B030D-6E8A-4147-A177-3AD203B41FA5}">
                      <a16:colId xmlns:a16="http://schemas.microsoft.com/office/drawing/2014/main" val="1075502025"/>
                    </a:ext>
                  </a:extLst>
                </a:gridCol>
              </a:tblGrid>
              <a:tr h="1513840">
                <a:tc>
                  <a:txBody>
                    <a:bodyPr/>
                    <a:lstStyle/>
                    <a:p>
                      <a:r>
                        <a:rPr lang="en-US" sz="1900" dirty="0"/>
                        <a:t>-Forcing me to do something</a:t>
                      </a:r>
                    </a:p>
                    <a:p>
                      <a:r>
                        <a:rPr lang="en-US" sz="1900" dirty="0"/>
                        <a:t>-Trying to</a:t>
                      </a:r>
                      <a:r>
                        <a:rPr lang="en-US" sz="1900" baseline="0" dirty="0"/>
                        <a:t> entertain me</a:t>
                      </a:r>
                    </a:p>
                    <a:p>
                      <a:r>
                        <a:rPr lang="en-US" sz="1900" baseline="0" dirty="0"/>
                        <a:t>-Chattering</a:t>
                      </a:r>
                    </a:p>
                    <a:p>
                      <a:r>
                        <a:rPr lang="en-US" sz="1900" baseline="0" dirty="0"/>
                        <a:t>-Playing certain kinds of music</a:t>
                      </a:r>
                    </a:p>
                    <a:p>
                      <a:r>
                        <a:rPr lang="en-US" sz="1900" baseline="0" dirty="0"/>
                        <a:t>-Playing certain videos</a:t>
                      </a:r>
                      <a:endParaRPr lang="en-US" sz="1900" dirty="0"/>
                    </a:p>
                  </a:txBody>
                  <a:tcPr/>
                </a:tc>
                <a:tc>
                  <a:txBody>
                    <a:bodyPr/>
                    <a:lstStyle/>
                    <a:p>
                      <a:r>
                        <a:rPr lang="en-US" sz="1900" dirty="0"/>
                        <a:t>-Getting angry with me</a:t>
                      </a:r>
                    </a:p>
                    <a:p>
                      <a:r>
                        <a:rPr lang="en-US" sz="1900" dirty="0"/>
                        <a:t>-Being</a:t>
                      </a:r>
                      <a:r>
                        <a:rPr lang="en-US" sz="1900" baseline="0" dirty="0"/>
                        <a:t> i</a:t>
                      </a:r>
                      <a:r>
                        <a:rPr lang="en-US" sz="1900" dirty="0"/>
                        <a:t>mpatient with me</a:t>
                      </a:r>
                    </a:p>
                    <a:p>
                      <a:r>
                        <a:rPr lang="en-US" sz="1900" dirty="0"/>
                        <a:t>-Not</a:t>
                      </a:r>
                      <a:r>
                        <a:rPr lang="en-US" sz="1900" baseline="0" dirty="0"/>
                        <a:t> believing me</a:t>
                      </a:r>
                    </a:p>
                    <a:p>
                      <a:r>
                        <a:rPr lang="en-US" sz="1900" baseline="0" dirty="0"/>
                        <a:t>-Not listening to me</a:t>
                      </a:r>
                      <a:endParaRPr lang="en-US" sz="1900" dirty="0"/>
                    </a:p>
                  </a:txBody>
                  <a:tcPr/>
                </a:tc>
                <a:extLst>
                  <a:ext uri="{0D108BD9-81ED-4DB2-BD59-A6C34878D82A}">
                    <a16:rowId xmlns:a16="http://schemas.microsoft.com/office/drawing/2014/main" val="2750915341"/>
                  </a:ext>
                </a:extLst>
              </a:tr>
            </a:tbl>
          </a:graphicData>
        </a:graphic>
      </p:graphicFrame>
    </p:spTree>
    <p:extLst>
      <p:ext uri="{BB962C8B-B14F-4D97-AF65-F5344CB8AC3E}">
        <p14:creationId xmlns:p14="http://schemas.microsoft.com/office/powerpoint/2010/main" val="1120247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Crisis Plan</a:t>
            </a:r>
          </a:p>
        </p:txBody>
      </p:sp>
      <p:sp>
        <p:nvSpPr>
          <p:cNvPr id="3" name="Content Placeholder 2"/>
          <p:cNvSpPr>
            <a:spLocks noGrp="1"/>
          </p:cNvSpPr>
          <p:nvPr>
            <p:ph idx="1"/>
          </p:nvPr>
        </p:nvSpPr>
        <p:spPr/>
        <p:txBody>
          <a:bodyPr/>
          <a:lstStyle/>
          <a:p>
            <a:pPr marL="0" indent="0">
              <a:buNone/>
            </a:pPr>
            <a:r>
              <a:rPr lang="en-US" dirty="0">
                <a:solidFill>
                  <a:srgbClr val="FF0000"/>
                </a:solidFill>
              </a:rPr>
              <a:t>Ninth Step:</a:t>
            </a:r>
          </a:p>
          <a:p>
            <a:pPr marL="0" indent="0">
              <a:buNone/>
            </a:pPr>
            <a:r>
              <a:rPr lang="en-US" dirty="0"/>
              <a:t>Signs that your supporters are no longer needed:</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62557827"/>
              </p:ext>
            </p:extLst>
          </p:nvPr>
        </p:nvGraphicFramePr>
        <p:xfrm>
          <a:off x="2032000" y="3363985"/>
          <a:ext cx="8128000" cy="1737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70446126"/>
                    </a:ext>
                  </a:extLst>
                </a:gridCol>
                <a:gridCol w="4064000">
                  <a:extLst>
                    <a:ext uri="{9D8B030D-6E8A-4147-A177-3AD203B41FA5}">
                      <a16:colId xmlns:a16="http://schemas.microsoft.com/office/drawing/2014/main" val="3374745162"/>
                    </a:ext>
                  </a:extLst>
                </a:gridCol>
              </a:tblGrid>
              <a:tr h="1798320">
                <a:tc>
                  <a:txBody>
                    <a:bodyPr/>
                    <a:lstStyle/>
                    <a:p>
                      <a:r>
                        <a:rPr lang="en-US" sz="1900" dirty="0"/>
                        <a:t>-When I have slept thru three</a:t>
                      </a:r>
                      <a:r>
                        <a:rPr lang="en-US" sz="1900" baseline="0" dirty="0"/>
                        <a:t> nights</a:t>
                      </a:r>
                    </a:p>
                    <a:p>
                      <a:r>
                        <a:rPr lang="en-US" sz="1900" baseline="0" dirty="0"/>
                        <a:t>-When I eat at least two good meals a day</a:t>
                      </a:r>
                    </a:p>
                    <a:p>
                      <a:r>
                        <a:rPr lang="en-US" sz="1900" baseline="0" dirty="0"/>
                        <a:t>-When I am reasonable and rational</a:t>
                      </a:r>
                    </a:p>
                    <a:p>
                      <a:r>
                        <a:rPr lang="en-US" sz="1900" baseline="0" dirty="0"/>
                        <a:t>-When I can be in a crowd without being anxious</a:t>
                      </a:r>
                      <a:endParaRPr lang="en-US" sz="1900" dirty="0"/>
                    </a:p>
                  </a:txBody>
                  <a:tcPr/>
                </a:tc>
                <a:tc>
                  <a:txBody>
                    <a:bodyPr/>
                    <a:lstStyle/>
                    <a:p>
                      <a:r>
                        <a:rPr lang="en-US" sz="1900" dirty="0"/>
                        <a:t>-When I am taking</a:t>
                      </a:r>
                      <a:r>
                        <a:rPr lang="en-US" sz="1900" baseline="0" dirty="0"/>
                        <a:t> care of my personal hygiene needs</a:t>
                      </a:r>
                    </a:p>
                    <a:p>
                      <a:r>
                        <a:rPr lang="en-US" sz="1900" baseline="0" dirty="0"/>
                        <a:t>-When I can carry on a good conversation</a:t>
                      </a:r>
                    </a:p>
                    <a:p>
                      <a:r>
                        <a:rPr lang="en-US" sz="1900" baseline="0" dirty="0"/>
                        <a:t>-When I keep my living space organized</a:t>
                      </a:r>
                      <a:endParaRPr lang="en-US" sz="1900" dirty="0"/>
                    </a:p>
                  </a:txBody>
                  <a:tcPr/>
                </a:tc>
                <a:extLst>
                  <a:ext uri="{0D108BD9-81ED-4DB2-BD59-A6C34878D82A}">
                    <a16:rowId xmlns:a16="http://schemas.microsoft.com/office/drawing/2014/main" val="3756866894"/>
                  </a:ext>
                </a:extLst>
              </a:tr>
            </a:tbl>
          </a:graphicData>
        </a:graphic>
      </p:graphicFrame>
    </p:spTree>
    <p:extLst>
      <p:ext uri="{BB962C8B-B14F-4D97-AF65-F5344CB8AC3E}">
        <p14:creationId xmlns:p14="http://schemas.microsoft.com/office/powerpoint/2010/main" val="916721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Crisis Planning</a:t>
            </a:r>
          </a:p>
        </p:txBody>
      </p:sp>
      <p:sp>
        <p:nvSpPr>
          <p:cNvPr id="3" name="Content Placeholder 2"/>
          <p:cNvSpPr>
            <a:spLocks noGrp="1"/>
          </p:cNvSpPr>
          <p:nvPr>
            <p:ph idx="1"/>
          </p:nvPr>
        </p:nvSpPr>
        <p:spPr/>
        <p:txBody>
          <a:bodyPr/>
          <a:lstStyle/>
          <a:p>
            <a:pPr marL="0" indent="0">
              <a:buNone/>
            </a:pPr>
            <a:r>
              <a:rPr lang="en-US" b="1" i="1" dirty="0">
                <a:solidFill>
                  <a:srgbClr val="FF0000"/>
                </a:solidFill>
              </a:rPr>
              <a:t>Take Your Time:</a:t>
            </a:r>
          </a:p>
          <a:p>
            <a:pPr marL="0" indent="0">
              <a:buNone/>
            </a:pPr>
            <a:endParaRPr lang="en-US" b="1" i="1" dirty="0">
              <a:solidFill>
                <a:srgbClr val="FF0000"/>
              </a:solidFill>
            </a:endParaRPr>
          </a:p>
          <a:p>
            <a:pPr marL="0" indent="0">
              <a:buNone/>
            </a:pPr>
            <a:r>
              <a:rPr lang="en-US" dirty="0"/>
              <a:t>-Review, update and provide supporters with up-to-date copies</a:t>
            </a:r>
          </a:p>
          <a:p>
            <a:pPr marL="0" indent="0">
              <a:buNone/>
            </a:pPr>
            <a:r>
              <a:rPr lang="en-US" dirty="0"/>
              <a:t>-Reach out to others for help and advise in completing plan</a:t>
            </a:r>
          </a:p>
          <a:p>
            <a:pPr marL="0" indent="0">
              <a:buNone/>
            </a:pPr>
            <a:r>
              <a:rPr lang="en-US" dirty="0"/>
              <a:t>-Don’t rush it, work on the plan over days/weeks</a:t>
            </a:r>
          </a:p>
        </p:txBody>
      </p:sp>
    </p:spTree>
    <p:extLst>
      <p:ext uri="{BB962C8B-B14F-4D97-AF65-F5344CB8AC3E}">
        <p14:creationId xmlns:p14="http://schemas.microsoft.com/office/powerpoint/2010/main" val="246417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Post-Crisis Plan</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You may need time to fully recover even when crisis is passed, just like from a successful operation</a:t>
            </a:r>
          </a:p>
          <a:p>
            <a:pPr marL="0" indent="0">
              <a:buNone/>
            </a:pPr>
            <a:endParaRPr lang="en-US" dirty="0"/>
          </a:p>
          <a:p>
            <a:pPr marL="0" indent="0">
              <a:buNone/>
            </a:pPr>
            <a:r>
              <a:rPr lang="en-US" b="1" i="1" dirty="0">
                <a:solidFill>
                  <a:srgbClr val="0070C0"/>
                </a:solidFill>
              </a:rPr>
              <a:t>Post crisis plan </a:t>
            </a:r>
            <a:r>
              <a:rPr lang="en-US" dirty="0"/>
              <a:t>can be based on </a:t>
            </a:r>
            <a:r>
              <a:rPr lang="en-US" dirty="0">
                <a:solidFill>
                  <a:srgbClr val="FF0000"/>
                </a:solidFill>
              </a:rPr>
              <a:t>Wellness Tool Box </a:t>
            </a:r>
            <a:r>
              <a:rPr lang="en-US" dirty="0"/>
              <a:t>and </a:t>
            </a:r>
            <a:r>
              <a:rPr lang="en-US" dirty="0">
                <a:solidFill>
                  <a:srgbClr val="FF0000"/>
                </a:solidFill>
              </a:rPr>
              <a:t>Daily Maintenance Plan</a:t>
            </a:r>
          </a:p>
        </p:txBody>
      </p:sp>
    </p:spTree>
    <p:extLst>
      <p:ext uri="{BB962C8B-B14F-4D97-AF65-F5344CB8AC3E}">
        <p14:creationId xmlns:p14="http://schemas.microsoft.com/office/powerpoint/2010/main" val="1432932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PST for RSAT Participants w/Co-Occurring Disorders </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Plenty of time to think, reflect, and develop </a:t>
            </a:r>
            <a:r>
              <a:rPr lang="en-US" dirty="0">
                <a:solidFill>
                  <a:srgbClr val="FF0000"/>
                </a:solidFill>
              </a:rPr>
              <a:t>Tools </a:t>
            </a:r>
            <a:r>
              <a:rPr lang="en-US" dirty="0"/>
              <a:t>for Problem Solving Therapies</a:t>
            </a:r>
          </a:p>
          <a:p>
            <a:pPr marL="0" indent="0">
              <a:buNone/>
            </a:pPr>
            <a:r>
              <a:rPr lang="en-US" dirty="0"/>
              <a:t>RSAT programs can facilitate process by assembling groups to work on developing these tools</a:t>
            </a:r>
          </a:p>
          <a:p>
            <a:pPr marL="0" indent="0">
              <a:buNone/>
            </a:pPr>
            <a:r>
              <a:rPr lang="en-US" dirty="0"/>
              <a:t>Groups can be facilitated by RSAT Program staff or outside volunteer peers who have training in PST</a:t>
            </a:r>
          </a:p>
        </p:txBody>
      </p:sp>
    </p:spTree>
    <p:extLst>
      <p:ext uri="{BB962C8B-B14F-4D97-AF65-F5344CB8AC3E}">
        <p14:creationId xmlns:p14="http://schemas.microsoft.com/office/powerpoint/2010/main" val="3011736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WRAP Example for RSAT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In Georgia prisons:</a:t>
            </a:r>
          </a:p>
          <a:p>
            <a:pPr marL="0" indent="0">
              <a:buNone/>
            </a:pPr>
            <a:r>
              <a:rPr lang="en-US" dirty="0"/>
              <a:t>The </a:t>
            </a:r>
            <a:r>
              <a:rPr lang="en-US" dirty="0">
                <a:solidFill>
                  <a:srgbClr val="0070C0"/>
                </a:solidFill>
              </a:rPr>
              <a:t>Georgia Department of Corrections </a:t>
            </a:r>
            <a:r>
              <a:rPr lang="en-US" dirty="0"/>
              <a:t>opened two integrated treatment facilities in 2012, featuring 9 month highly structured programs actively combining interventions intended to address both mental health and substance use disorder. Elements include screening, assessment to include risk-need responsivity, individualized treatment, on-going monitoring of mental health symptoms,  cognitive behavioral treatment, illness management, trauma-focused treatment, psychoeducational, therapy, cognitive restricting groups, motivational enhancement therapy, relapse prevention, medication assisted therapies, psycho-pharmacologic interventions and illness management, problem-solving skills, dual recovery mutual self-help recovery, </a:t>
            </a:r>
            <a:r>
              <a:rPr lang="en-US" dirty="0">
                <a:solidFill>
                  <a:srgbClr val="FF0000"/>
                </a:solidFill>
              </a:rPr>
              <a:t>and a reentry plan to include a Wellness Recovery Action Plan (WRAP).</a:t>
            </a:r>
            <a:r>
              <a:rPr lang="en-US" dirty="0"/>
              <a:t>  </a:t>
            </a:r>
          </a:p>
        </p:txBody>
      </p:sp>
    </p:spTree>
    <p:extLst>
      <p:ext uri="{BB962C8B-B14F-4D97-AF65-F5344CB8AC3E}">
        <p14:creationId xmlns:p14="http://schemas.microsoft.com/office/powerpoint/2010/main" val="343470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
            <a:ext cx="12192000" cy="15175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6" y="5809673"/>
            <a:ext cx="12352827" cy="104833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6454" y="4547457"/>
            <a:ext cx="5888736" cy="917448"/>
          </a:xfrm>
          <a:prstGeom prst="rect">
            <a:avLst/>
          </a:prstGeom>
        </p:spPr>
      </p:pic>
      <p:sp>
        <p:nvSpPr>
          <p:cNvPr id="10" name="Title 9"/>
          <p:cNvSpPr>
            <a:spLocks noGrp="1"/>
          </p:cNvSpPr>
          <p:nvPr>
            <p:ph type="ctrTitle"/>
          </p:nvPr>
        </p:nvSpPr>
        <p:spPr>
          <a:xfrm>
            <a:off x="1522207" y="1815090"/>
            <a:ext cx="9144000" cy="2387600"/>
          </a:xfrm>
        </p:spPr>
        <p:txBody>
          <a:bodyPr>
            <a:normAutofit fontScale="90000"/>
          </a:bodyPr>
          <a:lstStyle/>
          <a:p>
            <a:r>
              <a:rPr lang="en-US" b="1" dirty="0"/>
              <a:t>WRAP: A Problem Solving Therapy for RSAT Clients with Co-Occurring Disorders</a:t>
            </a:r>
            <a:endParaRPr lang="en-US" dirty="0"/>
          </a:p>
        </p:txBody>
      </p:sp>
    </p:spTree>
    <p:extLst>
      <p:ext uri="{BB962C8B-B14F-4D97-AF65-F5344CB8AC3E}">
        <p14:creationId xmlns:p14="http://schemas.microsoft.com/office/powerpoint/2010/main" val="3988572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WRAP Example for RSAT</a:t>
            </a:r>
          </a:p>
        </p:txBody>
      </p:sp>
      <p:sp>
        <p:nvSpPr>
          <p:cNvPr id="3" name="Content Placeholder 2"/>
          <p:cNvSpPr>
            <a:spLocks noGrp="1"/>
          </p:cNvSpPr>
          <p:nvPr>
            <p:ph idx="1"/>
          </p:nvPr>
        </p:nvSpPr>
        <p:spPr>
          <a:xfrm>
            <a:off x="838200" y="1917195"/>
            <a:ext cx="10515600" cy="4557887"/>
          </a:xfrm>
        </p:spPr>
        <p:txBody>
          <a:bodyPr>
            <a:normAutofit fontScale="92500" lnSpcReduction="20000"/>
          </a:bodyPr>
          <a:lstStyle/>
          <a:p>
            <a:pPr marL="0" indent="0">
              <a:buNone/>
            </a:pPr>
            <a:r>
              <a:rPr lang="en-US" dirty="0">
                <a:solidFill>
                  <a:srgbClr val="FF0000"/>
                </a:solidFill>
              </a:rPr>
              <a:t>In Mississippi jail:</a:t>
            </a: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r>
              <a:rPr lang="en-US" b="1" dirty="0">
                <a:latin typeface="Bernard MT Condensed" panose="02050806060905020404" pitchFamily="18" charset="0"/>
              </a:rPr>
              <a:t>Jail Takes Steps to Improve Mental Health Care</a:t>
            </a:r>
          </a:p>
          <a:p>
            <a:pPr marL="0" indent="0">
              <a:buNone/>
            </a:pPr>
            <a:r>
              <a:rPr lang="en-US" sz="2000" b="1" dirty="0"/>
              <a:t>By James Cone</a:t>
            </a:r>
          </a:p>
          <a:p>
            <a:pPr marL="0" indent="0">
              <a:buNone/>
            </a:pPr>
            <a:r>
              <a:rPr lang="en-US" b="1" dirty="0">
                <a:latin typeface="Baskerville Old Face" panose="02020602080505020303" pitchFamily="18" charset="0"/>
              </a:rPr>
              <a:t>…</a:t>
            </a:r>
            <a:r>
              <a:rPr lang="en-US" sz="2100" dirty="0">
                <a:latin typeface="Baskerville Old Face" panose="02020602080505020303" pitchFamily="18" charset="0"/>
              </a:rPr>
              <a:t>The local nonprofit (which is not affiliated with the County Mental Health Department) now facilitates two new weekly group sessions at the </a:t>
            </a:r>
            <a:r>
              <a:rPr lang="en-US" sz="2100" dirty="0">
                <a:solidFill>
                  <a:srgbClr val="FF0000"/>
                </a:solidFill>
                <a:latin typeface="Baskerville Old Face" panose="02020602080505020303" pitchFamily="18" charset="0"/>
              </a:rPr>
              <a:t>Tompkins County Jail </a:t>
            </a:r>
            <a:r>
              <a:rPr lang="en-US" sz="2100" dirty="0">
                <a:latin typeface="Baskerville Old Face" panose="02020602080505020303" pitchFamily="18" charset="0"/>
              </a:rPr>
              <a:t>called </a:t>
            </a:r>
            <a:r>
              <a:rPr lang="en-US" sz="2100" dirty="0">
                <a:solidFill>
                  <a:srgbClr val="FF0000"/>
                </a:solidFill>
                <a:latin typeface="Baskerville Old Face" panose="02020602080505020303" pitchFamily="18" charset="0"/>
              </a:rPr>
              <a:t>WRAP and Talk</a:t>
            </a:r>
            <a:r>
              <a:rPr lang="en-US" sz="2100" dirty="0">
                <a:latin typeface="Baskerville Old Face" panose="02020602080505020303" pitchFamily="18" charset="0"/>
              </a:rPr>
              <a:t>. About three to four men and the same number of women meet separately in back-to-back sessions, which is the ideal number of participants, said Parker Carver, though he would like to see the frequency of the classes increase. The sessions are not technically “group therapy,” as they are not led by licensed therapists but by Mental Health Association employees who have undergone an intensive one-week training</a:t>
            </a:r>
            <a:r>
              <a:rPr lang="en-US" sz="2100" dirty="0">
                <a:latin typeface="Bernard MT Condensed" panose="02050806060905020404" pitchFamily="18" charset="0"/>
              </a:rPr>
              <a:t>.</a:t>
            </a:r>
            <a:endParaRPr lang="en-US" sz="2100" dirty="0">
              <a:solidFill>
                <a:srgbClr val="FF0000"/>
              </a:solidFill>
              <a:latin typeface="Bernard MT Condensed" panose="02050806060905020404" pitchFamily="18" charset="0"/>
            </a:endParaRPr>
          </a:p>
          <a:p>
            <a:pPr marL="0" indent="0">
              <a:buNone/>
            </a:pPr>
            <a:endParaRPr lang="en-US" dirty="0">
              <a:solidFill>
                <a:srgbClr val="FF0000"/>
              </a:solidFill>
            </a:endParaRPr>
          </a:p>
        </p:txBody>
      </p:sp>
      <p:pic>
        <p:nvPicPr>
          <p:cNvPr id="1026" name="Picture 2" descr="The South Repor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539" y="2302677"/>
            <a:ext cx="6477000" cy="139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919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Other Prisons and Jails Currently Using WRAP</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0070C0"/>
                </a:solidFill>
              </a:rPr>
              <a:t>Federal Bureau of Prisons: </a:t>
            </a:r>
          </a:p>
          <a:p>
            <a:pPr marL="0" indent="0">
              <a:buNone/>
            </a:pPr>
            <a:r>
              <a:rPr lang="en-US" dirty="0"/>
              <a:t>Dublin, CA, Waseca, MN, Fort Worth, TX &amp; Danbury, CT</a:t>
            </a:r>
          </a:p>
          <a:p>
            <a:pPr marL="0" indent="0">
              <a:buNone/>
            </a:pPr>
            <a:r>
              <a:rPr lang="en-US" dirty="0">
                <a:solidFill>
                  <a:srgbClr val="0070C0"/>
                </a:solidFill>
              </a:rPr>
              <a:t>State DOCs:</a:t>
            </a:r>
          </a:p>
          <a:p>
            <a:pPr marL="0" indent="0">
              <a:buNone/>
            </a:pPr>
            <a:r>
              <a:rPr lang="en-US" dirty="0"/>
              <a:t>NH, PA (Laurel Hill), OR, CO, ND, RI, IA, KY (LaGrange)</a:t>
            </a:r>
          </a:p>
          <a:p>
            <a:pPr marL="0" indent="0">
              <a:buNone/>
            </a:pPr>
            <a:r>
              <a:rPr lang="en-US" dirty="0">
                <a:solidFill>
                  <a:srgbClr val="0070C0"/>
                </a:solidFill>
              </a:rPr>
              <a:t>Counties:</a:t>
            </a:r>
          </a:p>
          <a:p>
            <a:pPr marL="0" indent="0">
              <a:buNone/>
            </a:pPr>
            <a:r>
              <a:rPr lang="en-US" dirty="0"/>
              <a:t>Volusia County Corrections – Deland, FL</a:t>
            </a:r>
          </a:p>
          <a:p>
            <a:pPr marL="0" indent="0">
              <a:buNone/>
            </a:pPr>
            <a:r>
              <a:rPr lang="en-US" dirty="0"/>
              <a:t>Stafford Creek Corrections Center – Aberdeen, WA</a:t>
            </a:r>
          </a:p>
          <a:p>
            <a:pPr marL="0" indent="0">
              <a:buNone/>
            </a:pPr>
            <a:r>
              <a:rPr lang="en-US" dirty="0"/>
              <a:t>Thurston County Corrections Facility – Olympia, WA</a:t>
            </a:r>
          </a:p>
          <a:p>
            <a:pPr marL="0" indent="0">
              <a:buNone/>
            </a:pPr>
            <a:r>
              <a:rPr lang="en-US" dirty="0"/>
              <a:t>Kit Carson Correction Center – Burlington, CO</a:t>
            </a:r>
          </a:p>
          <a:p>
            <a:pPr marL="0" indent="0">
              <a:buNone/>
            </a:pPr>
            <a:r>
              <a:rPr lang="en-US" dirty="0" err="1"/>
              <a:t>Taycheedah</a:t>
            </a:r>
            <a:r>
              <a:rPr lang="en-US" dirty="0"/>
              <a:t> Correctional Inst. – Fond du Lac, WI</a:t>
            </a:r>
          </a:p>
          <a:p>
            <a:pPr marL="0" indent="0">
              <a:buNone/>
            </a:pPr>
            <a:endParaRPr lang="en-US" dirty="0"/>
          </a:p>
        </p:txBody>
      </p:sp>
    </p:spTree>
    <p:extLst>
      <p:ext uri="{BB962C8B-B14F-4D97-AF65-F5344CB8AC3E}">
        <p14:creationId xmlns:p14="http://schemas.microsoft.com/office/powerpoint/2010/main" val="2847738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WRAP-based Curriculum for Mental Health and Co-Occurring Recovery</a:t>
            </a:r>
            <a:br>
              <a:rPr lang="en-US" b="1" dirty="0">
                <a:solidFill>
                  <a:srgbClr val="00B0F0"/>
                </a:solidFill>
              </a:rPr>
            </a:br>
            <a:r>
              <a:rPr lang="en-US" sz="1800" b="1" dirty="0">
                <a:solidFill>
                  <a:srgbClr val="00B0F0"/>
                </a:solidFill>
              </a:rPr>
              <a:t>http://store.samhsa.gov/product/Taking-Action-A-Mental-Health-Recovery-Self-Help-Educational-Program/SMA14-4857</a:t>
            </a:r>
          </a:p>
        </p:txBody>
      </p:sp>
      <p:pic>
        <p:nvPicPr>
          <p:cNvPr id="4" name="Content Placeholder 3"/>
          <p:cNvPicPr>
            <a:picLocks noGrp="1" noChangeAspect="1"/>
          </p:cNvPicPr>
          <p:nvPr>
            <p:ph idx="1"/>
          </p:nvPr>
        </p:nvPicPr>
        <p:blipFill>
          <a:blip r:embed="rId2"/>
          <a:stretch>
            <a:fillRect/>
          </a:stretch>
        </p:blipFill>
        <p:spPr>
          <a:xfrm>
            <a:off x="4223660" y="1868167"/>
            <a:ext cx="3781093" cy="4872243"/>
          </a:xfrm>
          <a:prstGeom prst="rect">
            <a:avLst/>
          </a:prstGeom>
        </p:spPr>
      </p:pic>
    </p:spTree>
    <p:extLst>
      <p:ext uri="{BB962C8B-B14F-4D97-AF65-F5344CB8AC3E}">
        <p14:creationId xmlns:p14="http://schemas.microsoft.com/office/powerpoint/2010/main" val="3552617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For more information:</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t>http://mentalhealthrecovery.com/wrap-is/</a:t>
            </a:r>
          </a:p>
          <a:p>
            <a:pPr marL="0" indent="0">
              <a:buNone/>
            </a:pPr>
            <a:endParaRPr lang="en-US" dirty="0"/>
          </a:p>
        </p:txBody>
      </p:sp>
      <p:pic>
        <p:nvPicPr>
          <p:cNvPr id="2053" name="Picture 5" descr="MentalHealthRecovery">
            <a:hlinkClick r:id="rId2" tooltip="The Wellness Recovery Action Pla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475" y="2377444"/>
            <a:ext cx="5081352" cy="188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56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1123"/>
            <a:ext cx="9144000" cy="2390863"/>
          </a:xfrm>
        </p:spPr>
        <p:txBody>
          <a:bodyPr>
            <a:normAutofit/>
          </a:bodyPr>
          <a:lstStyle/>
          <a:p>
            <a:r>
              <a:rPr lang="en-US" b="1" dirty="0">
                <a:solidFill>
                  <a:srgbClr val="0070C0"/>
                </a:solidFill>
              </a:rPr>
              <a:t>Wellness Recovery Action Plan (WRAP)</a:t>
            </a:r>
            <a:br>
              <a:rPr lang="en-US" b="1" dirty="0"/>
            </a:br>
            <a:r>
              <a:rPr lang="en-US" sz="3100" b="1" dirty="0"/>
              <a:t>Mary Ellen Copeland, PhD</a:t>
            </a:r>
          </a:p>
        </p:txBody>
      </p:sp>
      <p:sp>
        <p:nvSpPr>
          <p:cNvPr id="3" name="Subtitle 2"/>
          <p:cNvSpPr>
            <a:spLocks noGrp="1"/>
          </p:cNvSpPr>
          <p:nvPr>
            <p:ph type="subTitle" idx="1"/>
          </p:nvPr>
        </p:nvSpPr>
        <p:spPr>
          <a:xfrm>
            <a:off x="1524000" y="3347210"/>
            <a:ext cx="9144000" cy="2869035"/>
          </a:xfrm>
        </p:spPr>
        <p:txBody>
          <a:bodyPr>
            <a:normAutofit lnSpcReduction="10000"/>
          </a:bodyPr>
          <a:lstStyle/>
          <a:p>
            <a:endParaRPr lang="en-US" dirty="0"/>
          </a:p>
          <a:p>
            <a:r>
              <a:rPr lang="en-US" dirty="0"/>
              <a:t>Manualized group intervention for adults with mental illness. </a:t>
            </a:r>
          </a:p>
          <a:p>
            <a:r>
              <a:rPr lang="en-US" dirty="0"/>
              <a:t>Guides participants thru the process of identifying and understanding their personal wellness resources (“wellness tools”) and then helps them develop an individualized plan to use them on a daily basis.</a:t>
            </a:r>
          </a:p>
          <a:p>
            <a:endParaRPr lang="en-US" dirty="0"/>
          </a:p>
          <a:p>
            <a:pPr algn="r"/>
            <a:r>
              <a:rPr lang="en-US" dirty="0"/>
              <a:t>SAMHSA NREPP</a:t>
            </a:r>
          </a:p>
        </p:txBody>
      </p:sp>
    </p:spTree>
    <p:extLst>
      <p:ext uri="{BB962C8B-B14F-4D97-AF65-F5344CB8AC3E}">
        <p14:creationId xmlns:p14="http://schemas.microsoft.com/office/powerpoint/2010/main" val="357219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a:stretch>
            <a:fillRect/>
          </a:stretch>
        </p:blipFill>
        <p:spPr>
          <a:xfrm>
            <a:off x="1240513" y="109700"/>
            <a:ext cx="4319521" cy="6557800"/>
          </a:xfrm>
          <a:prstGeom prst="rect">
            <a:avLst/>
          </a:prstGeom>
        </p:spPr>
      </p:pic>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026" y="202057"/>
            <a:ext cx="4120532" cy="6373091"/>
          </a:xfrm>
          <a:prstGeom prst="rect">
            <a:avLst/>
          </a:prstGeom>
        </p:spPr>
      </p:pic>
    </p:spTree>
    <p:extLst>
      <p:ext uri="{BB962C8B-B14F-4D97-AF65-F5344CB8AC3E}">
        <p14:creationId xmlns:p14="http://schemas.microsoft.com/office/powerpoint/2010/main" val="172058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65" y="293616"/>
            <a:ext cx="10515600" cy="1375795"/>
          </a:xfrm>
          <a:noFill/>
        </p:spPr>
        <p:txBody>
          <a:bodyPr/>
          <a:lstStyle/>
          <a:p>
            <a:pPr algn="ctr"/>
            <a:r>
              <a:rPr lang="en-US" b="1" dirty="0"/>
              <a:t>National Registry of Evidence-Based Programs and Practices: Problem Solving Therapy</a:t>
            </a:r>
          </a:p>
        </p:txBody>
      </p:sp>
      <p:graphicFrame>
        <p:nvGraphicFramePr>
          <p:cNvPr id="4" name="Content Placeholder 3"/>
          <p:cNvGraphicFramePr>
            <a:graphicFrameLocks noGrp="1"/>
          </p:cNvGraphicFramePr>
          <p:nvPr>
            <p:ph idx="1"/>
            <p:extLst/>
          </p:nvPr>
        </p:nvGraphicFramePr>
        <p:xfrm>
          <a:off x="1312180" y="1770079"/>
          <a:ext cx="9915787" cy="4892659"/>
        </p:xfrm>
        <a:graphic>
          <a:graphicData uri="http://schemas.openxmlformats.org/drawingml/2006/table">
            <a:tbl>
              <a:tblPr/>
              <a:tblGrid>
                <a:gridCol w="4088920">
                  <a:extLst>
                    <a:ext uri="{9D8B030D-6E8A-4147-A177-3AD203B41FA5}">
                      <a16:colId xmlns:a16="http://schemas.microsoft.com/office/drawing/2014/main" val="252978089"/>
                    </a:ext>
                  </a:extLst>
                </a:gridCol>
                <a:gridCol w="5826867">
                  <a:extLst>
                    <a:ext uri="{9D8B030D-6E8A-4147-A177-3AD203B41FA5}">
                      <a16:colId xmlns:a16="http://schemas.microsoft.com/office/drawing/2014/main" val="1431763744"/>
                    </a:ext>
                  </a:extLst>
                </a:gridCol>
              </a:tblGrid>
              <a:tr h="744312">
                <a:tc>
                  <a:txBody>
                    <a:bodyPr/>
                    <a:lstStyle/>
                    <a:p>
                      <a:pPr marL="0" marR="0" fontAlgn="t">
                        <a:spcBef>
                          <a:spcPts val="0"/>
                        </a:spcBef>
                        <a:spcAft>
                          <a:spcPts val="0"/>
                        </a:spcAft>
                      </a:pPr>
                      <a:r>
                        <a:rPr lang="en-US" sz="1500" b="0" dirty="0">
                          <a:solidFill>
                            <a:srgbClr val="003399"/>
                          </a:solidFill>
                          <a:effectLst/>
                          <a:hlinkClick r:id="rId2"/>
                        </a:rPr>
                        <a:t>ATHENA (Athletes Targeting Healthy Exercise &amp; Nutrition Alternatives)</a:t>
                      </a:r>
                      <a:endParaRPr lang="en-US" sz="1500" b="0" dirty="0">
                        <a:effectLst/>
                      </a:endParaRPr>
                    </a:p>
                  </a:txBody>
                  <a:tcPr marL="73751" marR="73751" marT="36876" marB="368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marR="0" fontAlgn="t">
                        <a:spcBef>
                          <a:spcPts val="0"/>
                        </a:spcBef>
                        <a:spcAft>
                          <a:spcPts val="0"/>
                        </a:spcAft>
                      </a:pPr>
                      <a:r>
                        <a:rPr lang="en-US" sz="1500" b="0">
                          <a:effectLst/>
                        </a:rPr>
                        <a:t>Intention to use steroids/creatine </a:t>
                      </a:r>
                      <a:br>
                        <a:rPr lang="en-US" sz="1500" b="0">
                          <a:effectLst/>
                        </a:rPr>
                      </a:br>
                      <a:r>
                        <a:rPr lang="en-US" sz="1500" b="0">
                          <a:effectLst/>
                        </a:rPr>
                        <a:t>Intention to engage in unhealthy weight loss </a:t>
                      </a:r>
                      <a:br>
                        <a:rPr lang="en-US" sz="1500" b="0">
                          <a:effectLst/>
                        </a:rPr>
                      </a:br>
                      <a:endParaRPr lang="en-US" sz="1500" b="0">
                        <a:effectLst/>
                      </a:endParaRPr>
                    </a:p>
                  </a:txBody>
                  <a:tcPr marL="73751" marR="73751" marT="36876" marB="368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840666652"/>
                  </a:ext>
                </a:extLst>
              </a:tr>
              <a:tr h="744312">
                <a:tc>
                  <a:txBody>
                    <a:bodyPr/>
                    <a:lstStyle/>
                    <a:p>
                      <a:pPr marL="0" marR="0" fontAlgn="t">
                        <a:spcBef>
                          <a:spcPts val="0"/>
                        </a:spcBef>
                        <a:spcAft>
                          <a:spcPts val="0"/>
                        </a:spcAft>
                      </a:pPr>
                      <a:r>
                        <a:rPr lang="en-US" sz="1500" b="0" dirty="0">
                          <a:solidFill>
                            <a:srgbClr val="003399"/>
                          </a:solidFill>
                          <a:effectLst/>
                          <a:hlinkClick r:id="rId3"/>
                        </a:rPr>
                        <a:t>Choosing Life: Empowerment! Action! Results! (CLEAR) Program for Young People Living With HIV</a:t>
                      </a:r>
                      <a:endParaRPr lang="en-US" sz="1500" b="0" dirty="0">
                        <a:effectLst/>
                      </a:endParaRPr>
                    </a:p>
                  </a:txBody>
                  <a:tcPr marL="73751" marR="73751" marT="36876" marB="368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marR="0" fontAlgn="t">
                        <a:spcBef>
                          <a:spcPts val="0"/>
                        </a:spcBef>
                        <a:spcAft>
                          <a:spcPts val="0"/>
                        </a:spcAft>
                      </a:pPr>
                      <a:r>
                        <a:rPr lang="en-US" sz="1500" b="0" dirty="0">
                          <a:effectLst/>
                        </a:rPr>
                        <a:t>Substance use frequency </a:t>
                      </a:r>
                      <a:br>
                        <a:rPr lang="en-US" sz="1500" b="0" dirty="0">
                          <a:effectLst/>
                        </a:rPr>
                      </a:br>
                      <a:r>
                        <a:rPr lang="en-US" sz="1500" b="0" dirty="0">
                          <a:effectLst/>
                        </a:rPr>
                        <a:t>HIV sexual risk behavior (condom use) </a:t>
                      </a:r>
                      <a:br>
                        <a:rPr lang="en-US" sz="1500" b="0" dirty="0">
                          <a:effectLst/>
                        </a:rPr>
                      </a:br>
                      <a:endParaRPr lang="en-US" sz="1500" b="0" dirty="0">
                        <a:effectLst/>
                      </a:endParaRPr>
                    </a:p>
                  </a:txBody>
                  <a:tcPr marL="73751" marR="73751" marT="36876" marB="368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73184772"/>
                  </a:ext>
                </a:extLst>
              </a:tr>
              <a:tr h="1191352">
                <a:tc>
                  <a:txBody>
                    <a:bodyPr/>
                    <a:lstStyle/>
                    <a:p>
                      <a:pPr marL="0" marR="0" fontAlgn="t">
                        <a:spcBef>
                          <a:spcPts val="0"/>
                        </a:spcBef>
                        <a:spcAft>
                          <a:spcPts val="0"/>
                        </a:spcAft>
                      </a:pPr>
                      <a:r>
                        <a:rPr lang="en-US" sz="1500" b="0" dirty="0">
                          <a:solidFill>
                            <a:srgbClr val="003399"/>
                          </a:solidFill>
                          <a:effectLst/>
                          <a:hlinkClick r:id="rId4"/>
                        </a:rPr>
                        <a:t>Project TALC (Teens and Adults Learning to Communicate)</a:t>
                      </a:r>
                      <a:endParaRPr lang="en-US" sz="1500" b="0" dirty="0">
                        <a:effectLst/>
                      </a:endParaRPr>
                    </a:p>
                  </a:txBody>
                  <a:tcPr marL="73751" marR="73751" marT="36876" marB="368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marR="0" fontAlgn="t">
                        <a:spcBef>
                          <a:spcPts val="0"/>
                        </a:spcBef>
                        <a:spcAft>
                          <a:spcPts val="0"/>
                        </a:spcAft>
                      </a:pPr>
                      <a:r>
                        <a:rPr lang="en-US" sz="1500" b="0" dirty="0">
                          <a:effectLst/>
                        </a:rPr>
                        <a:t>Problem Behaviors </a:t>
                      </a:r>
                      <a:br>
                        <a:rPr lang="en-US" sz="1500" b="0" dirty="0">
                          <a:effectLst/>
                        </a:rPr>
                      </a:br>
                      <a:r>
                        <a:rPr lang="en-US" sz="1500" b="0" dirty="0">
                          <a:effectLst/>
                        </a:rPr>
                        <a:t>Emotional Distress </a:t>
                      </a:r>
                      <a:br>
                        <a:rPr lang="en-US" sz="1500" b="0" dirty="0">
                          <a:effectLst/>
                        </a:rPr>
                      </a:br>
                      <a:r>
                        <a:rPr lang="en-US" sz="1500" b="0" dirty="0">
                          <a:effectLst/>
                        </a:rPr>
                        <a:t>Conduct Behavior </a:t>
                      </a:r>
                      <a:br>
                        <a:rPr lang="en-US" sz="1500" b="0" dirty="0">
                          <a:effectLst/>
                        </a:rPr>
                      </a:br>
                      <a:r>
                        <a:rPr lang="en-US" sz="1500" b="0" dirty="0">
                          <a:effectLst/>
                        </a:rPr>
                        <a:t>Drug Dependency </a:t>
                      </a:r>
                      <a:br>
                        <a:rPr lang="en-US" sz="1500" b="0" dirty="0">
                          <a:effectLst/>
                        </a:rPr>
                      </a:br>
                      <a:endParaRPr lang="en-US" sz="1500" b="0" dirty="0">
                        <a:effectLst/>
                      </a:endParaRPr>
                    </a:p>
                  </a:txBody>
                  <a:tcPr marL="73751" marR="73751" marT="36876" marB="368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676642395"/>
                  </a:ext>
                </a:extLst>
              </a:tr>
              <a:tr h="1007808">
                <a:tc>
                  <a:txBody>
                    <a:bodyPr/>
                    <a:lstStyle/>
                    <a:p>
                      <a:pPr marL="0" marR="0" fontAlgn="t">
                        <a:spcBef>
                          <a:spcPts val="0"/>
                        </a:spcBef>
                        <a:spcAft>
                          <a:spcPts val="0"/>
                        </a:spcAft>
                      </a:pPr>
                      <a:r>
                        <a:rPr lang="en-US" sz="1500" b="0" dirty="0">
                          <a:solidFill>
                            <a:srgbClr val="003399"/>
                          </a:solidFill>
                          <a:effectLst/>
                          <a:hlinkClick r:id="rId5"/>
                        </a:rPr>
                        <a:t>Teen Intervene</a:t>
                      </a:r>
                      <a:endParaRPr lang="en-US" sz="1500" b="0" dirty="0">
                        <a:effectLst/>
                      </a:endParaRPr>
                    </a:p>
                  </a:txBody>
                  <a:tcPr marL="73751" marR="73751" marT="36876" marB="368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marR="0" fontAlgn="t">
                        <a:spcBef>
                          <a:spcPts val="0"/>
                        </a:spcBef>
                        <a:spcAft>
                          <a:spcPts val="0"/>
                        </a:spcAft>
                      </a:pPr>
                      <a:r>
                        <a:rPr lang="en-US" sz="1500" b="0" dirty="0">
                          <a:effectLst/>
                        </a:rPr>
                        <a:t>Frequency of substance use </a:t>
                      </a:r>
                      <a:br>
                        <a:rPr lang="en-US" sz="1500" b="0" dirty="0">
                          <a:effectLst/>
                        </a:rPr>
                      </a:br>
                      <a:r>
                        <a:rPr lang="en-US" sz="1500" b="0" dirty="0">
                          <a:effectLst/>
                        </a:rPr>
                        <a:t>Symptoms of substance abuse and dependence </a:t>
                      </a:r>
                      <a:br>
                        <a:rPr lang="en-US" sz="1500" b="0" dirty="0">
                          <a:effectLst/>
                        </a:rPr>
                      </a:br>
                      <a:r>
                        <a:rPr lang="en-US" sz="1500" b="0" dirty="0">
                          <a:effectLst/>
                        </a:rPr>
                        <a:t>Negative consequences related to alcohol and other drug involvement </a:t>
                      </a:r>
                      <a:br>
                        <a:rPr lang="en-US" sz="1500" b="0" dirty="0">
                          <a:effectLst/>
                        </a:rPr>
                      </a:br>
                      <a:endParaRPr lang="en-US" sz="1500" b="0" dirty="0">
                        <a:effectLst/>
                      </a:endParaRPr>
                    </a:p>
                  </a:txBody>
                  <a:tcPr marL="73751" marR="73751" marT="36876" marB="368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57205467"/>
                  </a:ext>
                </a:extLst>
              </a:tr>
              <a:tr h="1292952">
                <a:tc>
                  <a:txBody>
                    <a:bodyPr/>
                    <a:lstStyle/>
                    <a:p>
                      <a:pPr marL="0" marR="0" fontAlgn="t">
                        <a:spcBef>
                          <a:spcPts val="0"/>
                        </a:spcBef>
                        <a:spcAft>
                          <a:spcPts val="0"/>
                        </a:spcAft>
                      </a:pPr>
                      <a:r>
                        <a:rPr lang="en-US" sz="1500" b="1" dirty="0">
                          <a:solidFill>
                            <a:srgbClr val="7030A0"/>
                          </a:solidFill>
                          <a:effectLst/>
                          <a:hlinkClick r:id="rId6"/>
                        </a:rPr>
                        <a:t>Wellness Recovery Action Plan (WRAP)</a:t>
                      </a:r>
                      <a:endParaRPr lang="en-US" sz="1500" b="1" dirty="0">
                        <a:solidFill>
                          <a:srgbClr val="7030A0"/>
                        </a:solidFill>
                        <a:effectLst/>
                      </a:endParaRPr>
                    </a:p>
                  </a:txBody>
                  <a:tcPr marL="73751" marR="73751" marT="36876" marB="368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00"/>
                    </a:solidFill>
                  </a:tcPr>
                </a:tc>
                <a:tc>
                  <a:txBody>
                    <a:bodyPr/>
                    <a:lstStyle/>
                    <a:p>
                      <a:r>
                        <a:rPr lang="en-US" sz="1600" b="0" dirty="0">
                          <a:effectLst/>
                        </a:rPr>
                        <a:t>Symptoms of mental illness </a:t>
                      </a:r>
                      <a:br>
                        <a:rPr lang="en-US" sz="1600" b="0" dirty="0">
                          <a:effectLst/>
                        </a:rPr>
                      </a:br>
                      <a:r>
                        <a:rPr lang="en-US" sz="1600" b="0" dirty="0">
                          <a:effectLst/>
                        </a:rPr>
                        <a:t>Hopefulness </a:t>
                      </a:r>
                      <a:br>
                        <a:rPr lang="en-US" sz="1600" b="0" dirty="0">
                          <a:effectLst/>
                        </a:rPr>
                      </a:br>
                      <a:r>
                        <a:rPr lang="en-US" sz="1600" b="0" dirty="0">
                          <a:effectLst/>
                        </a:rPr>
                        <a:t>Recovery from mental illness </a:t>
                      </a:r>
                      <a:br>
                        <a:rPr lang="en-US" sz="1600" b="0" dirty="0">
                          <a:effectLst/>
                        </a:rPr>
                      </a:br>
                      <a:r>
                        <a:rPr lang="en-US" sz="1600" b="0" dirty="0">
                          <a:effectLst/>
                        </a:rPr>
                        <a:t>Self-advocacy </a:t>
                      </a:r>
                      <a:br>
                        <a:rPr lang="en-US" sz="1600" b="0" dirty="0">
                          <a:effectLst/>
                        </a:rPr>
                      </a:br>
                      <a:r>
                        <a:rPr lang="en-US" sz="1600" b="0" dirty="0">
                          <a:effectLst/>
                        </a:rPr>
                        <a:t>Physical and mental health </a:t>
                      </a:r>
                      <a:endParaRPr lang="en-US" sz="1500" dirty="0"/>
                    </a:p>
                  </a:txBody>
                  <a:tcPr marL="73751" marR="73751" marT="36876" marB="36876">
                    <a:lnL w="9525" cap="flat" cmpd="sng" algn="ctr">
                      <a:solidFill>
                        <a:srgbClr val="DDDDDD"/>
                      </a:solidFill>
                      <a:prstDash val="solid"/>
                      <a:round/>
                      <a:headEnd type="none" w="med" len="med"/>
                      <a:tailEnd type="none" w="med" len="med"/>
                    </a:lnL>
                    <a:lnT w="9525" cap="flat" cmpd="sng" algn="ctr">
                      <a:solidFill>
                        <a:srgbClr val="DDDDDD"/>
                      </a:solidFill>
                      <a:prstDash val="solid"/>
                      <a:round/>
                      <a:headEnd type="none" w="med" len="med"/>
                      <a:tailEnd type="none" w="med" len="med"/>
                    </a:lnT>
                    <a:solidFill>
                      <a:srgbClr val="FFFF00"/>
                    </a:solidFill>
                  </a:tcPr>
                </a:tc>
                <a:extLst>
                  <a:ext uri="{0D108BD9-81ED-4DB2-BD59-A6C34878D82A}">
                    <a16:rowId xmlns:a16="http://schemas.microsoft.com/office/drawing/2014/main" val="1246079114"/>
                  </a:ext>
                </a:extLst>
              </a:tr>
            </a:tbl>
          </a:graphicData>
        </a:graphic>
      </p:graphicFrame>
    </p:spTree>
    <p:extLst>
      <p:ext uri="{BB962C8B-B14F-4D97-AF65-F5344CB8AC3E}">
        <p14:creationId xmlns:p14="http://schemas.microsoft.com/office/powerpoint/2010/main" val="58830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1123"/>
            <a:ext cx="9144000" cy="1767281"/>
          </a:xfrm>
        </p:spPr>
        <p:txBody>
          <a:bodyPr>
            <a:normAutofit/>
          </a:bodyPr>
          <a:lstStyle/>
          <a:p>
            <a:r>
              <a:rPr lang="en-US" sz="4000" b="1" dirty="0">
                <a:solidFill>
                  <a:srgbClr val="0070C0"/>
                </a:solidFill>
              </a:rPr>
              <a:t>Disclaimer:</a:t>
            </a:r>
            <a:br>
              <a:rPr lang="en-US" b="1" dirty="0">
                <a:solidFill>
                  <a:srgbClr val="0070C0"/>
                </a:solidFill>
              </a:rPr>
            </a:br>
            <a:endParaRPr lang="en-US" sz="3100" b="1" dirty="0"/>
          </a:p>
        </p:txBody>
      </p:sp>
      <p:sp>
        <p:nvSpPr>
          <p:cNvPr id="3" name="Subtitle 2"/>
          <p:cNvSpPr>
            <a:spLocks noGrp="1"/>
          </p:cNvSpPr>
          <p:nvPr>
            <p:ph type="subTitle" idx="1"/>
          </p:nvPr>
        </p:nvSpPr>
        <p:spPr>
          <a:xfrm>
            <a:off x="1524000" y="2525489"/>
            <a:ext cx="9144000" cy="3690757"/>
          </a:xfrm>
        </p:spPr>
        <p:txBody>
          <a:bodyPr>
            <a:normAutofit/>
          </a:bodyPr>
          <a:lstStyle/>
          <a:p>
            <a:endParaRPr lang="en-US" dirty="0"/>
          </a:p>
          <a:p>
            <a:r>
              <a:rPr lang="en-US" dirty="0"/>
              <a:t>Advocates for Human Potential as so impressed with WRAP as an evidence-based Problem Solving Therapy (PST) that it bought it.</a:t>
            </a:r>
          </a:p>
          <a:p>
            <a:endParaRPr lang="en-US" dirty="0"/>
          </a:p>
          <a:p>
            <a:r>
              <a:rPr lang="en-US" dirty="0"/>
              <a:t>Neither Andy Klein nor Jon Grand are certified WRAP facilitators.  This webinar is designed to introduce broad operational concepts of PST, using WRAP as </a:t>
            </a:r>
            <a:r>
              <a:rPr lang="en-US"/>
              <a:t>an example.</a:t>
            </a:r>
            <a:endParaRPr lang="en-US" dirty="0"/>
          </a:p>
          <a:p>
            <a:endParaRPr lang="en-US" dirty="0"/>
          </a:p>
        </p:txBody>
      </p:sp>
    </p:spTree>
    <p:extLst>
      <p:ext uri="{BB962C8B-B14F-4D97-AF65-F5344CB8AC3E}">
        <p14:creationId xmlns:p14="http://schemas.microsoft.com/office/powerpoint/2010/main" val="253642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b="1" dirty="0"/>
              <a:t>WRAP: A Problem Solving Therapy for RSAT Clients with Co-Occurring Disorders</a:t>
            </a:r>
            <a:br>
              <a:rPr lang="en-US" sz="3100" b="1" dirty="0"/>
            </a:br>
            <a:r>
              <a:rPr lang="en-US" sz="3100" b="1" dirty="0">
                <a:solidFill>
                  <a:srgbClr val="0070C0"/>
                </a:solidFill>
              </a:rPr>
              <a:t>WRAP GOALS</a:t>
            </a:r>
          </a:p>
        </p:txBody>
      </p:sp>
      <p:sp>
        <p:nvSpPr>
          <p:cNvPr id="3" name="Content Placeholder 2"/>
          <p:cNvSpPr>
            <a:spLocks noGrp="1"/>
          </p:cNvSpPr>
          <p:nvPr>
            <p:ph idx="1"/>
          </p:nvPr>
        </p:nvSpPr>
        <p:spPr/>
        <p:txBody>
          <a:bodyPr/>
          <a:lstStyle/>
          <a:p>
            <a:pPr marL="0" indent="0">
              <a:buNone/>
            </a:pPr>
            <a:r>
              <a:rPr lang="en-US" dirty="0"/>
              <a:t>-Teach how to implement key concepts of recovery- hope, personal responsibility, education, self-advocacy, &amp; support- in daily lives</a:t>
            </a:r>
          </a:p>
          <a:p>
            <a:pPr marL="0" indent="0">
              <a:buNone/>
            </a:pPr>
            <a:r>
              <a:rPr lang="en-US" dirty="0"/>
              <a:t>-Help participants organize list of wellness tools-activities to help feel better in response to mental health difficulties or prevent their onset</a:t>
            </a:r>
          </a:p>
          <a:p>
            <a:pPr marL="0" indent="0">
              <a:buNone/>
            </a:pPr>
            <a:r>
              <a:rPr lang="en-US" dirty="0"/>
              <a:t>-Help participants to create advance directives that guide family/supporters to intervene when participants can’t act appropriately on their own  behalf</a:t>
            </a:r>
          </a:p>
          <a:p>
            <a:pPr marL="0" indent="0">
              <a:buNone/>
            </a:pPr>
            <a:r>
              <a:rPr lang="en-US" dirty="0"/>
              <a:t>-Help participants develop individualized post-crisis plan for use as mental health difficulty subsides to promote return to wellness</a:t>
            </a:r>
          </a:p>
        </p:txBody>
      </p:sp>
    </p:spTree>
    <p:extLst>
      <p:ext uri="{BB962C8B-B14F-4D97-AF65-F5344CB8AC3E}">
        <p14:creationId xmlns:p14="http://schemas.microsoft.com/office/powerpoint/2010/main" val="1752879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5 - &amp;quot;Wellness Recovery Action Plan (WRAP) Mary Ellen Copeland, PhD&amp;quot;&quot;/&gt;&lt;property id=&quot;20307&quot; value=&quot;297&quot;/&gt;&lt;/object&gt;&lt;object type=&quot;3&quot; unique_id=&quot;10004&quot;&gt;&lt;property id=&quot;20148&quot; value=&quot;5&quot;/&gt;&lt;property id=&quot;20300&quot; value=&quot;Slide 6&quot;/&gt;&lt;property id=&quot;20307&quot; value=&quot;299&quot;/&gt;&lt;/object&gt;&lt;object type=&quot;3&quot; unique_id=&quot;10005&quot;&gt;&lt;property id=&quot;20148&quot; value=&quot;5&quot;/&gt;&lt;property id=&quot;20300&quot; value=&quot;Slide 7 - &amp;quot;National Registry of Evidence-Based Programs and Practices: Problem Solving Therapy&amp;quot;&quot;/&gt;&lt;property id=&quot;20307&quot; value=&quot;296&quot;/&gt;&lt;/object&gt;&lt;object type=&quot;3&quot; unique_id=&quot;10006&quot;&gt;&lt;property id=&quot;20148&quot; value=&quot;5&quot;/&gt;&lt;property id=&quot;20300&quot; value=&quot;Slide 8 - &amp;quot;Disclaimer: &amp;quot;&quot;/&gt;&lt;property id=&quot;20307&quot; value=&quot;263&quot;/&gt;&lt;/object&gt;&lt;object type=&quot;3&quot; unique_id=&quot;10007&quot;&gt;&lt;property id=&quot;20148&quot; value=&quot;5&quot;/&gt;&lt;property id=&quot;20300&quot; value=&quot;Slide 9 - &amp;quot;WRAP: A Problem Solving Therapy for RSAT Clients with Co-Occurring Disorders WRAP GOALS&amp;quot;&quot;/&gt;&lt;property id=&quot;20307&quot; value=&quot;257&quot;/&gt;&lt;/object&gt;&lt;object type=&quot;3&quot; unique_id=&quot;10008&quot;&gt;&lt;property id=&quot;20148&quot; value=&quot;5&quot;/&gt;&lt;property id=&quot;20300&quot; value=&quot;Slide 10 - &amp;quot;WRAP USE&amp;quot;&quot;/&gt;&lt;property id=&quot;20307&quot; value=&quot;258&quot;/&gt;&lt;/object&gt;&lt;object type=&quot;3&quot; unique_id=&quot;10009&quot;&gt;&lt;property id=&quot;20148&quot; value=&quot;5&quot;/&gt;&lt;property id=&quot;20300&quot; value=&quot;Slide 11 - &amp;quot;WRAP Research&amp;quot;&quot;/&gt;&lt;property id=&quot;20307&quot; value=&quot;259&quot;/&gt;&lt;/object&gt;&lt;object type=&quot;3&quot; unique_id=&quot;10010&quot;&gt;&lt;property id=&quot;20148&quot; value=&quot;5&quot;/&gt;&lt;property id=&quot;20300&quot; value=&quot;Slide 12 - &amp;quot;WRAP RESEARCH FINDINGS&amp;quot;&quot;/&gt;&lt;property id=&quot;20307&quot; value=&quot;260&quot;/&gt;&lt;/object&gt;&lt;object type=&quot;3&quot; unique_id=&quot;10011&quot;&gt;&lt;property id=&quot;20148&quot; value=&quot;5&quot;/&gt;&lt;property id=&quot;20300&quot; value=&quot;Slide 13 - &amp;quot;WRAP includes:&amp;quot;&quot;/&gt;&lt;property id=&quot;20307&quot; value=&quot;300&quot;/&gt;&lt;/object&gt;&lt;object type=&quot;3&quot; unique_id=&quot;10012&quot;&gt;&lt;property id=&quot;20148&quot; value=&quot;5&quot;/&gt;&lt;property id=&quot;20300&quot; value=&quot;Slide 14 - &amp;quot;Implementing WRAP &amp;quot;&quot;/&gt;&lt;property id=&quot;20307&quot; value=&quot;264&quot;/&gt;&lt;/object&gt;&lt;object type=&quot;3&quot; unique_id=&quot;10013&quot;&gt;&lt;property id=&quot;20148&quot; value=&quot;5&quot;/&gt;&lt;property id=&quot;20300&quot; value=&quot;Slide 15 - &amp;quot;Common Wellness Tools&amp;quot;&quot;/&gt;&lt;property id=&quot;20307&quot; value=&quot;265&quot;/&gt;&lt;/object&gt;&lt;object type=&quot;3&quot; unique_id=&quot;10014&quot;&gt;&lt;property id=&quot;20148&quot; value=&quot;5&quot;/&gt;&lt;property id=&quot;20300&quot; value=&quot;Slide 16 - &amp;quot;AVOID&amp;quot;&quot;/&gt;&lt;property id=&quot;20307&quot; value=&quot;266&quot;/&gt;&lt;/object&gt;&lt;object type=&quot;3&quot; unique_id=&quot;10015&quot;&gt;&lt;property id=&quot;20148&quot; value=&quot;5&quot;/&gt;&lt;property id=&quot;20300&quot; value=&quot;Slide 17 - &amp;quot;Daily Maintenance Plan&amp;quot;&quot;/&gt;&lt;property id=&quot;20307&quot; value=&quot;267&quot;/&gt;&lt;/object&gt;&lt;object type=&quot;3&quot; unique_id=&quot;10016&quot;&gt;&lt;property id=&quot;20148&quot; value=&quot;5&quot;/&gt;&lt;property id=&quot;20300&quot; value=&quot;Slide 18 - &amp;quot;Daily Maintenance Plan&amp;quot;&quot;/&gt;&lt;property id=&quot;20307&quot; value=&quot;268&quot;/&gt;&lt;/object&gt;&lt;object type=&quot;3&quot; unique_id=&quot;10017&quot;&gt;&lt;property id=&quot;20148&quot; value=&quot;5&quot;/&gt;&lt;property id=&quot;20300&quot; value=&quot;Slide 19 - &amp;quot;Daily Maintenance Plan&amp;quot;&quot;/&gt;&lt;property id=&quot;20307&quot; value=&quot;269&quot;/&gt;&lt;/object&gt;&lt;object type=&quot;3&quot; unique_id=&quot;10018&quot;&gt;&lt;property id=&quot;20148&quot; value=&quot;5&quot;/&gt;&lt;property id=&quot;20300&quot; value=&quot;Slide 20 - &amp;quot;Triggers&amp;quot;&quot;/&gt;&lt;property id=&quot;20307&quot; value=&quot;270&quot;/&gt;&lt;/object&gt;&lt;object type=&quot;3&quot; unique_id=&quot;10019&quot;&gt;&lt;property id=&quot;20148&quot; value=&quot;5&quot;/&gt;&lt;property id=&quot;20300&quot; value=&quot;Slide 21 - &amp;quot;Responses to External Triggers (Trigger Action Plan)&amp;quot;&quot;/&gt;&lt;property id=&quot;20307&quot; value=&quot;271&quot;/&gt;&lt;/object&gt;&lt;object type=&quot;3&quot; unique_id=&quot;10020&quot;&gt;&lt;property id=&quot;20148&quot; value=&quot;5&quot;/&gt;&lt;property id=&quot;20300&quot; value=&quot;Slide 22 - &amp;quot;Early Internal Warning Signs&amp;quot;&quot;/&gt;&lt;property id=&quot;20307&quot; value=&quot;272&quot;/&gt;&lt;/object&gt;&lt;object type=&quot;3&quot; unique_id=&quot;10021&quot;&gt;&lt;property id=&quot;20148&quot; value=&quot;5&quot;/&gt;&lt;property id=&quot;20300&quot; value=&quot;Slide 23 - &amp;quot;Early Internal Warning Signs Responses (Early Warning Signs Action Plan)&amp;quot;&quot;/&gt;&lt;property id=&quot;20307&quot; value=&quot;274&quot;/&gt;&lt;/object&gt;&lt;object type=&quot;3&quot; unique_id=&quot;10022&quot;&gt;&lt;property id=&quot;20148&quot; value=&quot;5&quot;/&gt;&lt;property id=&quot;20300&quot; value=&quot;Slide 24 - &amp;quot;Early Internal Warning Signs Responses&amp;quot;&quot;/&gt;&lt;property id=&quot;20307&quot; value=&quot;275&quot;/&gt;&lt;/object&gt;&lt;object type=&quot;3&quot; unique_id=&quot;10023&quot;&gt;&lt;property id=&quot;20148&quot; value=&quot;5&quot;/&gt;&lt;property id=&quot;20300&quot; value=&quot;Slide 25 - &amp;quot;When things are breaking down or getting worse&amp;quot;&quot;/&gt;&lt;property id=&quot;20307&quot; value=&quot;276&quot;/&gt;&lt;/object&gt;&lt;object type=&quot;3&quot; unique_id=&quot;10024&quot;&gt;&lt;property id=&quot;20148&quot; value=&quot;5&quot;/&gt;&lt;property id=&quot;20300&quot; value=&quot;Slide 26 - &amp;quot;Response When Things Are Breaking Down&amp;quot;&quot;/&gt;&lt;property id=&quot;20307&quot; value=&quot;277&quot;/&gt;&lt;/object&gt;&lt;object type=&quot;3&quot; unique_id=&quot;10025&quot;&gt;&lt;property id=&quot;20148&quot; value=&quot;5&quot;/&gt;&lt;property id=&quot;20300&quot; value=&quot;Slide 27 - &amp;quot;Crisis Planning Before Crisis Occurs&amp;quot;&quot;/&gt;&lt;property id=&quot;20307&quot; value=&quot;278&quot;/&gt;&lt;/object&gt;&lt;object type=&quot;3&quot; unique_id=&quot;10026&quot;&gt;&lt;property id=&quot;20148&quot; value=&quot;5&quot;/&gt;&lt;property id=&quot;20300&quot; value=&quot;Slide 28 - &amp;quot;Crisis Plan&amp;quot;&quot;/&gt;&lt;property id=&quot;20307&quot; value=&quot;279&quot;/&gt;&lt;/object&gt;&lt;object type=&quot;3&quot; unique_id=&quot;10027&quot;&gt;&lt;property id=&quot;20148&quot; value=&quot;5&quot;/&gt;&lt;property id=&quot;20300&quot; value=&quot;Slide 29 - &amp;quot;Crisis Plan&amp;quot;&quot;/&gt;&lt;property id=&quot;20307&quot; value=&quot;280&quot;/&gt;&lt;/object&gt;&lt;object type=&quot;3&quot; unique_id=&quot;10028&quot;&gt;&lt;property id=&quot;20148&quot; value=&quot;5&quot;/&gt;&lt;property id=&quot;20300&quot; value=&quot;Slide 30 - &amp;quot;Crisis Plan&amp;quot;&quot;/&gt;&lt;property id=&quot;20307&quot; value=&quot;281&quot;/&gt;&lt;/object&gt;&lt;object type=&quot;3&quot; unique_id=&quot;10029&quot;&gt;&lt;property id=&quot;20148&quot; value=&quot;5&quot;/&gt;&lt;property id=&quot;20300&quot; value=&quot;Slide 31 - &amp;quot;Crisis Plan&amp;quot;&quot;/&gt;&lt;property id=&quot;20307&quot; value=&quot;282&quot;/&gt;&lt;/object&gt;&lt;object type=&quot;3&quot; unique_id=&quot;10030&quot;&gt;&lt;property id=&quot;20148&quot; value=&quot;5&quot;/&gt;&lt;property id=&quot;20300&quot; value=&quot;Slide 32 - &amp;quot;Crisis Plan&amp;quot;&quot;/&gt;&lt;property id=&quot;20307&quot; value=&quot;283&quot;/&gt;&lt;/object&gt;&lt;object type=&quot;3&quot; unique_id=&quot;10031&quot;&gt;&lt;property id=&quot;20148&quot; value=&quot;5&quot;/&gt;&lt;property id=&quot;20300&quot; value=&quot;Slide 33 - &amp;quot;Crisis Plan&amp;quot;&quot;/&gt;&lt;property id=&quot;20307&quot; value=&quot;284&quot;/&gt;&lt;/object&gt;&lt;object type=&quot;3&quot; unique_id=&quot;10032&quot;&gt;&lt;property id=&quot;20148&quot; value=&quot;5&quot;/&gt;&lt;property id=&quot;20300&quot; value=&quot;Slide 34 - &amp;quot;Crisis Plan&amp;quot;&quot;/&gt;&lt;property id=&quot;20307&quot; value=&quot;285&quot;/&gt;&lt;/object&gt;&lt;object type=&quot;3&quot; unique_id=&quot;10033&quot;&gt;&lt;property id=&quot;20148&quot; value=&quot;5&quot;/&gt;&lt;property id=&quot;20300&quot; value=&quot;Slide 35 - &amp;quot;Crisis Plan&amp;quot;&quot;/&gt;&lt;property id=&quot;20307&quot; value=&quot;286&quot;/&gt;&lt;/object&gt;&lt;object type=&quot;3&quot; unique_id=&quot;10034&quot;&gt;&lt;property id=&quot;20148&quot; value=&quot;5&quot;/&gt;&lt;property id=&quot;20300&quot; value=&quot;Slide 36 - &amp;quot;Crisis Planning&amp;quot;&quot;/&gt;&lt;property id=&quot;20307&quot; value=&quot;287&quot;/&gt;&lt;/object&gt;&lt;object type=&quot;3&quot; unique_id=&quot;10035&quot;&gt;&lt;property id=&quot;20148&quot; value=&quot;5&quot;/&gt;&lt;property id=&quot;20300&quot; value=&quot;Slide 37 - &amp;quot;Post-Crisis Plan&amp;quot;&quot;/&gt;&lt;property id=&quot;20307&quot; value=&quot;288&quot;/&gt;&lt;/object&gt;&lt;object type=&quot;3&quot; unique_id=&quot;10036&quot;&gt;&lt;property id=&quot;20148&quot; value=&quot;5&quot;/&gt;&lt;property id=&quot;20300&quot; value=&quot;Slide 38 - &amp;quot;PST for RSAT Participants w/Co-Occurring Disorders &amp;quot;&quot;/&gt;&lt;property id=&quot;20307&quot; value=&quot;293&quot;/&gt;&lt;/object&gt;&lt;object type=&quot;3&quot; unique_id=&quot;10037&quot;&gt;&lt;property id=&quot;20148&quot; value=&quot;5&quot;/&gt;&lt;property id=&quot;20300&quot; value=&quot;Slide 39 - &amp;quot;WRAP Example for RSAT &amp;quot;&quot;/&gt;&lt;property id=&quot;20307&quot; value=&quot;290&quot;/&gt;&lt;/object&gt;&lt;object type=&quot;3&quot; unique_id=&quot;10038&quot;&gt;&lt;property id=&quot;20148&quot; value=&quot;5&quot;/&gt;&lt;property id=&quot;20300&quot; value=&quot;Slide 40 - &amp;quot;WRAP Example for RSAT&amp;quot;&quot;/&gt;&lt;property id=&quot;20307&quot; value=&quot;291&quot;/&gt;&lt;/object&gt;&lt;object type=&quot;3&quot; unique_id=&quot;10039&quot;&gt;&lt;property id=&quot;20148&quot; value=&quot;5&quot;/&gt;&lt;property id=&quot;20300&quot; value=&quot;Slide 41 - &amp;quot;Other Prisons and Jails Currently Using WRAP&amp;quot;&quot;/&gt;&lt;property id=&quot;20307&quot; value=&quot;301&quot;/&gt;&lt;/object&gt;&lt;object type=&quot;3&quot; unique_id=&quot;10040&quot;&gt;&lt;property id=&quot;20148&quot; value=&quot;5&quot;/&gt;&lt;property id=&quot;20300&quot; value=&quot;Slide 42 - &amp;quot;WRAP-based Curriculum for Mental Health and Co-Occurring Recovery http://store.samhsa.gov/product/Taking-Action-A-&quot;/&gt;&lt;property id=&quot;20307&quot; value=&quot;294&quot;/&gt;&lt;/object&gt;&lt;object type=&quot;3&quot; unique_id=&quot;10041&quot;&gt;&lt;property id=&quot;20148&quot; value=&quot;5&quot;/&gt;&lt;property id=&quot;20300&quot; value=&quot;Slide 43 - &amp;quot;For more information:&amp;quot;&quot;/&gt;&lt;property id=&quot;20307&quot; value=&quot;292&quot;/&gt;&lt;/object&gt;&lt;object type=&quot;3&quot; unique_id=&quot;12221&quot;&gt;&lt;property id=&quot;20148&quot; value=&quot;5&quot;/&gt;&lt;property id=&quot;20300&quot; value=&quot;Slide 1 - &amp;quot;WRAP: A Problem Solving Therapy for RSAT Clients with Co-Occurring Disorders&amp;quot;&quot;/&gt;&lt;property id=&quot;20307&quot; value=&quot;302&quot;/&gt;&lt;/object&gt;&lt;object type=&quot;3&quot; unique_id=&quot;12222&quot;&gt;&lt;property id=&quot;20148&quot; value=&quot;5&quot;/&gt;&lt;property id=&quot;20300&quot; value=&quot;Slide 2 - &amp;quot;Housekeeping: Functions&amp;quot;&quot;/&gt;&lt;property id=&quot;20307&quot; value=&quot;303&quot;/&gt;&lt;/object&gt;&lt;object type=&quot;3&quot; unique_id=&quot;12223&quot;&gt;&lt;property id=&quot;20148&quot; value=&quot;5&quot;/&gt;&lt;property id=&quot;20300&quot; value=&quot;Slide 3 - &amp;quot;Housekeeping: Communication&amp;quot;&quot;/&gt;&lt;property id=&quot;20307&quot; value=&quot;304&quot;/&gt;&lt;/object&gt;&lt;object type=&quot;3&quot; unique_id=&quot;12224&quot;&gt;&lt;property id=&quot;20148&quot; value=&quot;5&quot;/&gt;&lt;property id=&quot;20300&quot; value=&quot;Slide 4 - &amp;quot;WRAP: A Problem Solving Therapy for RSAT Clients with Co-Occurring Disorders&amp;quot;&quot;/&gt;&lt;property id=&quot;20307&quot; value=&quot;305&quot;/&gt;&lt;/object&gt;&lt;/object&gt;&lt;object type=&quot;8&quot; unique_id=&quot;1008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317A716C-F7CB-4BC5-ADCD-EEA5E8EC273E}_2.png&quot;/&gt;&lt;left val=&quot;35&quot;/&gt;&lt;top val=&quot;21&quot;/&gt;&lt;width val=&quot;648&quot;/&gt;&lt;height val=&quot;98&quot;/&gt;&lt;hasText val=&quot;1&quot;/&gt;&lt;/Image&gt;&lt;/ThreeDShapeInfo&gt;"/>
  <p:tag name="PRESENTER_SHAPETEXTINFO" val="&lt;ShapeTextInfo&gt;&lt;TableIndex row=&quot;-1&quot; col=&quot;-1&quot;&gt;&lt;linesCount val=&quot;1&quot;/&gt;&lt;lineCharCount val=&quot;2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0781BBC7-CCEF-4513-896B-32FFA0DC1F18}_3.png&quot;/&gt;&lt;left val=&quot;35&quot;/&gt;&lt;top val=&quot;21&quot;/&gt;&lt;width val=&quot;648&quot;/&gt;&lt;height val=&quot;98&quot;/&gt;&lt;hasText val=&quot;1&quot;/&gt;&lt;/Image&gt;&lt;/ThreeDShapeInfo&gt;"/>
  <p:tag name="PRESENTER_SHAPETEXTINFO" val="&lt;ShapeTextInfo&gt;&lt;TableIndex row=&quot;-1&quot; col=&quot;-1&quot;&gt;&lt;linesCount val=&quot;1&quot;/&gt;&lt;lineCharCount val=&quot;27&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16000</TotalTime>
  <Words>2947</Words>
  <Application>Microsoft Office PowerPoint</Application>
  <PresentationFormat>Widescreen</PresentationFormat>
  <Paragraphs>410</Paragraphs>
  <Slides>43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Baskerville Old Face</vt:lpstr>
      <vt:lpstr>Bernard MT Condensed</vt:lpstr>
      <vt:lpstr>Calibri</vt:lpstr>
      <vt:lpstr>Calibri Light</vt:lpstr>
      <vt:lpstr>Office Theme</vt:lpstr>
      <vt:lpstr>WRAP: A Problem Solving Therapy for RSAT Clients with Co-Occurring Disorders</vt:lpstr>
      <vt:lpstr>Housekeeping: Functions</vt:lpstr>
      <vt:lpstr>Housekeeping: Communication</vt:lpstr>
      <vt:lpstr>WRAP: A Problem Solving Therapy for RSAT Clients with Co-Occurring Disorders</vt:lpstr>
      <vt:lpstr>Wellness Recovery Action Plan (WRAP) Mary Ellen Copeland, PhD</vt:lpstr>
      <vt:lpstr>PowerPoint Presentation</vt:lpstr>
      <vt:lpstr>National Registry of Evidence-Based Programs and Practices: Problem Solving Therapy</vt:lpstr>
      <vt:lpstr>Disclaimer: </vt:lpstr>
      <vt:lpstr>WRAP: A Problem Solving Therapy for RSAT Clients with Co-Occurring Disorders WRAP GOALS</vt:lpstr>
      <vt:lpstr>WRAP USE</vt:lpstr>
      <vt:lpstr>WRAP Research</vt:lpstr>
      <vt:lpstr>WRAP RESEARCH FINDINGS</vt:lpstr>
      <vt:lpstr>WRAP includes:</vt:lpstr>
      <vt:lpstr>Implementing WRAP </vt:lpstr>
      <vt:lpstr>Common Wellness Tools</vt:lpstr>
      <vt:lpstr>AVOID</vt:lpstr>
      <vt:lpstr>Daily Maintenance Plan</vt:lpstr>
      <vt:lpstr>Daily Maintenance Plan</vt:lpstr>
      <vt:lpstr>Daily Maintenance Plan</vt:lpstr>
      <vt:lpstr>Triggers</vt:lpstr>
      <vt:lpstr>Responses to External Triggers (Trigger Action Plan)</vt:lpstr>
      <vt:lpstr>Early Internal Warning Signs</vt:lpstr>
      <vt:lpstr>Early Internal Warning Signs Responses (Early Warning Signs Action Plan)</vt:lpstr>
      <vt:lpstr>Early Internal Warning Signs Responses</vt:lpstr>
      <vt:lpstr>When things are breaking down or getting worse</vt:lpstr>
      <vt:lpstr>Response When Things Are Breaking Down</vt:lpstr>
      <vt:lpstr>Crisis Planning Before Crisis Occurs</vt:lpstr>
      <vt:lpstr>Crisis Plan</vt:lpstr>
      <vt:lpstr>Crisis Plan</vt:lpstr>
      <vt:lpstr>Crisis Plan</vt:lpstr>
      <vt:lpstr>Crisis Plan</vt:lpstr>
      <vt:lpstr>Crisis Plan</vt:lpstr>
      <vt:lpstr>Crisis Plan</vt:lpstr>
      <vt:lpstr>Crisis Plan</vt:lpstr>
      <vt:lpstr>Crisis Plan</vt:lpstr>
      <vt:lpstr>Crisis Planning</vt:lpstr>
      <vt:lpstr>Post-Crisis Plan</vt:lpstr>
      <vt:lpstr>PST for RSAT Participants w/Co-Occurring Disorders </vt:lpstr>
      <vt:lpstr>WRAP Example for RSAT </vt:lpstr>
      <vt:lpstr>WRAP Example for RSAT</vt:lpstr>
      <vt:lpstr>Other Prisons and Jails Currently Using WRAP</vt:lpstr>
      <vt:lpstr>WRAP-based Curriculum for Mental Health and Co-Occurring Recovery http://store.samhsa.gov/product/Taking-Action-A-Mental-Health-Recovery-Self-Help-Educational-Program/SMA14-4857</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recovery Action Plan (WRAP)</dc:title>
  <dc:creator>Andrew Klein</dc:creator>
  <cp:lastModifiedBy>Joe Manney</cp:lastModifiedBy>
  <cp:revision>43</cp:revision>
  <dcterms:created xsi:type="dcterms:W3CDTF">2016-10-18T17:51:02Z</dcterms:created>
  <dcterms:modified xsi:type="dcterms:W3CDTF">2016-11-16T15:42:23Z</dcterms:modified>
</cp:coreProperties>
</file>